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0"/>
  </p:notesMasterIdLst>
  <p:sldIdLst>
    <p:sldId id="418" r:id="rId2"/>
    <p:sldId id="1435" r:id="rId3"/>
    <p:sldId id="1436" r:id="rId4"/>
    <p:sldId id="1437" r:id="rId5"/>
    <p:sldId id="456" r:id="rId6"/>
    <p:sldId id="1438" r:id="rId7"/>
    <p:sldId id="1439" r:id="rId8"/>
    <p:sldId id="1440" r:id="rId9"/>
    <p:sldId id="1441" r:id="rId10"/>
    <p:sldId id="1442" r:id="rId11"/>
    <p:sldId id="1443" r:id="rId12"/>
    <p:sldId id="1444" r:id="rId13"/>
    <p:sldId id="1445" r:id="rId14"/>
    <p:sldId id="1446" r:id="rId15"/>
    <p:sldId id="1447" r:id="rId16"/>
    <p:sldId id="1448" r:id="rId17"/>
    <p:sldId id="1449" r:id="rId18"/>
    <p:sldId id="1450" r:id="rId19"/>
    <p:sldId id="1490" r:id="rId20"/>
    <p:sldId id="1491" r:id="rId21"/>
    <p:sldId id="263" r:id="rId22"/>
    <p:sldId id="457" r:id="rId23"/>
    <p:sldId id="1451" r:id="rId24"/>
    <p:sldId id="1452" r:id="rId25"/>
    <p:sldId id="1453" r:id="rId26"/>
    <p:sldId id="1454" r:id="rId27"/>
    <p:sldId id="1455" r:id="rId28"/>
    <p:sldId id="1456" r:id="rId29"/>
    <p:sldId id="1457" r:id="rId30"/>
    <p:sldId id="1458" r:id="rId31"/>
    <p:sldId id="1459" r:id="rId32"/>
    <p:sldId id="1460" r:id="rId33"/>
    <p:sldId id="571" r:id="rId34"/>
    <p:sldId id="458" r:id="rId35"/>
    <p:sldId id="1076" r:id="rId36"/>
    <p:sldId id="1098" r:id="rId37"/>
    <p:sldId id="1077" r:id="rId38"/>
    <p:sldId id="1079" r:id="rId39"/>
    <p:sldId id="1080" r:id="rId40"/>
    <p:sldId id="1081" r:id="rId41"/>
    <p:sldId id="1087" r:id="rId42"/>
    <p:sldId id="1082" r:id="rId43"/>
    <p:sldId id="1083" r:id="rId44"/>
    <p:sldId id="1084" r:id="rId45"/>
    <p:sldId id="1085" r:id="rId46"/>
    <p:sldId id="1086" r:id="rId47"/>
    <p:sldId id="1492" r:id="rId48"/>
    <p:sldId id="1095" r:id="rId49"/>
    <p:sldId id="1054" r:id="rId50"/>
    <p:sldId id="1090" r:id="rId51"/>
    <p:sldId id="1091" r:id="rId52"/>
    <p:sldId id="1092" r:id="rId53"/>
    <p:sldId id="1088" r:id="rId54"/>
    <p:sldId id="1093" r:id="rId55"/>
    <p:sldId id="1094" r:id="rId56"/>
    <p:sldId id="1432" r:id="rId57"/>
    <p:sldId id="1039" r:id="rId58"/>
    <p:sldId id="455"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2CD8423E-0CCD-48E0-A715-3EC094151D76}">
          <p14:sldIdLst>
            <p14:sldId id="418"/>
          </p14:sldIdLst>
        </p14:section>
        <p14:section name="Introduction" id="{DEED0A68-EF9C-4733-ADAA-766A859E58BB}">
          <p14:sldIdLst>
            <p14:sldId id="1435"/>
            <p14:sldId id="1436"/>
            <p14:sldId id="1437"/>
          </p14:sldIdLst>
        </p14:section>
        <p14:section name="Section 1" id="{1F767E79-2A4A-4837-8114-C2475E36F49A}">
          <p14:sldIdLst>
            <p14:sldId id="456"/>
            <p14:sldId id="1438"/>
            <p14:sldId id="1439"/>
            <p14:sldId id="1440"/>
            <p14:sldId id="1441"/>
            <p14:sldId id="1442"/>
            <p14:sldId id="1443"/>
            <p14:sldId id="1444"/>
            <p14:sldId id="1445"/>
            <p14:sldId id="1446"/>
            <p14:sldId id="1447"/>
            <p14:sldId id="1448"/>
            <p14:sldId id="1449"/>
            <p14:sldId id="1450"/>
            <p14:sldId id="1490"/>
            <p14:sldId id="1491"/>
            <p14:sldId id="263"/>
          </p14:sldIdLst>
        </p14:section>
        <p14:section name="Section 2" id="{64A33C99-CD85-476B-80AE-285978042B74}">
          <p14:sldIdLst>
            <p14:sldId id="457"/>
            <p14:sldId id="1451"/>
            <p14:sldId id="1452"/>
            <p14:sldId id="1453"/>
            <p14:sldId id="1454"/>
            <p14:sldId id="1455"/>
            <p14:sldId id="1456"/>
            <p14:sldId id="1457"/>
            <p14:sldId id="1458"/>
            <p14:sldId id="1459"/>
            <p14:sldId id="1460"/>
            <p14:sldId id="571"/>
          </p14:sldIdLst>
        </p14:section>
        <p14:section name="Section 3" id="{308D822E-C220-4295-A91C-5C781A5093DF}">
          <p14:sldIdLst>
            <p14:sldId id="458"/>
            <p14:sldId id="1076"/>
            <p14:sldId id="1098"/>
            <p14:sldId id="1077"/>
            <p14:sldId id="1079"/>
            <p14:sldId id="1080"/>
            <p14:sldId id="1081"/>
            <p14:sldId id="1087"/>
            <p14:sldId id="1082"/>
            <p14:sldId id="1083"/>
            <p14:sldId id="1084"/>
            <p14:sldId id="1085"/>
            <p14:sldId id="1086"/>
            <p14:sldId id="1492"/>
            <p14:sldId id="1095"/>
            <p14:sldId id="1054"/>
            <p14:sldId id="1090"/>
            <p14:sldId id="1091"/>
            <p14:sldId id="1092"/>
            <p14:sldId id="1088"/>
            <p14:sldId id="1093"/>
            <p14:sldId id="1094"/>
            <p14:sldId id="1432"/>
          </p14:sldIdLst>
        </p14:section>
        <p14:section name="Conclusions" id="{AD901706-933A-4282-831D-2F305081F9D7}">
          <p14:sldIdLst>
            <p14:sldId id="1039"/>
            <p14:sldId id="4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62053" autoAdjust="0"/>
  </p:normalViewPr>
  <p:slideViewPr>
    <p:cSldViewPr snapToGrid="0">
      <p:cViewPr>
        <p:scale>
          <a:sx n="125" d="100"/>
          <a:sy n="125" d="100"/>
        </p:scale>
        <p:origin x="138" y="-1890"/>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22/03/2021</a:t>
            </a:fld>
            <a:endParaRPr lang="ka-G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ka-GE"/>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mtClean="0"/>
              <a:t>ამ სესიის ხანგრძლივობა 90 წუთია.</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a:t>
            </a:fld>
            <a:endParaRPr lang="ka-GE" altLang="en-US"/>
          </a:p>
        </p:txBody>
      </p:sp>
    </p:spTree>
    <p:extLst>
      <p:ext uri="{BB962C8B-B14F-4D97-AF65-F5344CB8AC3E}">
        <p14:creationId xmlns:p14="http://schemas.microsoft.com/office/powerpoint/2010/main" val="157566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მე-19 მუხლის </a:t>
            </a:r>
            <a:r>
              <a:rPr lang="ka-GE" dirty="0" smtClean="0"/>
              <a:t>ტექსტი ერთი </a:t>
            </a:r>
            <a:r>
              <a:rPr lang="ka-GE" dirty="0" smtClean="0"/>
              <a:t>გამოყოფილი ელემენტით („გაჩხრიკოს ან ჰქონდეს მსგავსი </a:t>
            </a:r>
            <a:r>
              <a:rPr lang="ka-GE" dirty="0" smtClean="0"/>
              <a:t>წვდომა</a:t>
            </a:r>
            <a:r>
              <a:rPr lang="ka-GE" dirty="0" smtClean="0"/>
              <a:t>“).</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ბუდაპეშტის კონვენცია კომპიუტერული სისტემებისთვის გამოიყენებს როგორც ტრადიციულ, ისე უფრო სპეციფიკურ ენას, რათა მისი ენა იყოს ტექნოლოგიურად ნეიტრალური და შესაფერისი ყველა სამართლებრივი სისტემისთვის. </a:t>
            </a:r>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ka-GE"/>
          </a:p>
        </p:txBody>
      </p:sp>
    </p:spTree>
    <p:extLst>
      <p:ext uri="{BB962C8B-B14F-4D97-AF65-F5344CB8AC3E}">
        <p14:creationId xmlns:p14="http://schemas.microsoft.com/office/powerpoint/2010/main" val="3354291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მე-19 მუხლის </a:t>
            </a:r>
            <a:r>
              <a:rPr lang="ka-GE" dirty="0" smtClean="0"/>
              <a:t>ტექსტი ერთი </a:t>
            </a:r>
            <a:r>
              <a:rPr lang="ka-GE" dirty="0" smtClean="0"/>
              <a:t>გამოყოფილი ელემენტით („</a:t>
            </a:r>
            <a:r>
              <a:rPr lang="ka-GE" b="0" dirty="0" smtClean="0"/>
              <a:t>კომპიუტერულ სისტემაზე ან მის ნაწილზე და </a:t>
            </a:r>
            <a:r>
              <a:rPr lang="ka-GE" b="0" dirty="0" smtClean="0"/>
              <a:t>მასში </a:t>
            </a:r>
            <a:r>
              <a:rPr lang="ka-GE" sz="1200" b="0" dirty="0" smtClean="0">
                <a:solidFill>
                  <a:srgbClr val="FF0000"/>
                </a:solidFill>
              </a:rPr>
              <a:t>შენახულ კომპიუტერულ მონაცემებზე</a:t>
            </a:r>
            <a:r>
              <a:rPr lang="ka-GE" sz="1200" b="0" baseline="0" dirty="0" smtClean="0">
                <a:solidFill>
                  <a:srgbClr val="FF0000"/>
                </a:solidFill>
              </a:rPr>
              <a:t> </a:t>
            </a:r>
            <a:r>
              <a:rPr lang="ka-GE" b="0" dirty="0" smtClean="0"/>
              <a:t>... </a:t>
            </a:r>
            <a:r>
              <a:rPr lang="ka-GE" b="0" dirty="0" smtClean="0"/>
              <a:t>კომპიუტერული მონაცემების შენახვის საშუალებაზე</a:t>
            </a:r>
            <a:r>
              <a:rPr lang="ka-GE" dirty="0" smtClean="0"/>
              <a:t>“).</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ea typeface="ＭＳ Ｐゴシック" panose="020B0600070205080204" pitchFamily="34" charset="-128"/>
            </a:endParaRPr>
          </a:p>
          <a:p>
            <a:r>
              <a:rPr lang="ka-GE" dirty="0" smtClean="0"/>
              <a:t>ბუდაპეშტის კონვენციის მე-19 მუხლით გათვალისწინებული ჩხრეკისა და </a:t>
            </a:r>
            <a:r>
              <a:rPr lang="ka-GE" dirty="0" smtClean="0"/>
              <a:t>მსგავსი </a:t>
            </a:r>
            <a:r>
              <a:rPr lang="ka-GE" dirty="0" smtClean="0"/>
              <a:t>წვდომის უფლებამოსილება ვრცელდება კომპიუტერულ სისტემებზე, კომპიუტერული სისტემის ნაწილზე და კომპიუტერული მონაცემების შენახვის საშუალებებზე. ეს სლაიდი განმარტავს მუხლის მოქმედების სფეროს.</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ka-GE"/>
          </a:p>
        </p:txBody>
      </p:sp>
    </p:spTree>
    <p:extLst>
      <p:ext uri="{BB962C8B-B14F-4D97-AF65-F5344CB8AC3E}">
        <p14:creationId xmlns:p14="http://schemas.microsoft.com/office/powerpoint/2010/main" val="2708531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მე-19 მუხლის </a:t>
            </a:r>
            <a:r>
              <a:rPr lang="ka-GE" dirty="0" smtClean="0"/>
              <a:t>ტექსტი ერთი </a:t>
            </a:r>
            <a:r>
              <a:rPr lang="ka-GE" dirty="0" smtClean="0"/>
              <a:t>გამოყოფილი ელემენტით („</a:t>
            </a:r>
            <a:r>
              <a:rPr lang="ka-GE" sz="1200" dirty="0" smtClean="0"/>
              <a:t>კონკრეტულ კომპიუტერულ სისტემაზე</a:t>
            </a:r>
            <a:r>
              <a:rPr lang="de-DE" sz="1200" dirty="0" smtClean="0"/>
              <a:t>….</a:t>
            </a:r>
            <a:r>
              <a:rPr lang="ka-GE" sz="1200" dirty="0" smtClean="0"/>
              <a:t> </a:t>
            </a:r>
            <a:r>
              <a:rPr lang="ka-GE" b="0" u="none" dirty="0" smtClean="0"/>
              <a:t>კანონიერად ხელმისაწვდომია საწყისი სისტემისთვის... დაჩქარებული გაფართოებული ჩხრეკა ან მასზე მსგავსი წვდომა</a:t>
            </a:r>
            <a:r>
              <a:rPr lang="ka-GE" dirty="0" smtClean="0"/>
              <a:t>“).</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altLang="sr-Latn-RS" dirty="0">
              <a:ea typeface="ＭＳ Ｐゴシック" panose="020B0600070205080204" pitchFamily="34" charset="-128"/>
            </a:endParaRPr>
          </a:p>
          <a:p>
            <a:r>
              <a:rPr lang="ka-GE" dirty="0" smtClean="0"/>
              <a:t>ჩხრეკის ჩატარების უფლებამოსილება უკავშირდება კონკრეტულ კომპიუტერულ სისტემას – ამიტომ ჩხრეკის ჩატარების ნებართვა ვერ იქნება დაკავშირებული განუსაზღვრელი რაოდენობის კომპიუტერულ სისტემასთან. </a:t>
            </a:r>
          </a:p>
          <a:p>
            <a:endParaRPr lang="ka-GE" dirty="0"/>
          </a:p>
          <a:p>
            <a:r>
              <a:rPr lang="ka-GE" dirty="0" smtClean="0"/>
              <a:t>სამართალდამცავი ორგანოების თანამშრომლები ხშირად აღმოაჩენენ ჩხრეკის ან </a:t>
            </a:r>
            <a:r>
              <a:rPr lang="ka-GE" dirty="0" smtClean="0"/>
              <a:t>მსგავსი </a:t>
            </a:r>
            <a:r>
              <a:rPr lang="ka-GE" dirty="0" smtClean="0"/>
              <a:t>წვდომის პროცესში, რომ სხვა კომპიუტერული სისტემები ან იგივე კომპიუტერული სისტემის სხვა ნაწილები შეიძლება შეიცავდეს საჭირო მონაცემებს. ბუდაპეშტის კონვენცია იძლევა ჩხრეკის ან </a:t>
            </a:r>
            <a:r>
              <a:rPr lang="ka-GE" dirty="0" smtClean="0"/>
              <a:t>მსგავსი </a:t>
            </a:r>
            <a:r>
              <a:rPr lang="ka-GE" dirty="0" smtClean="0"/>
              <a:t>წვდომის გაფართოების საშუალებას; თუმცა, იგივე შეიძლება ექვემდებარებოდეს დამოუკიდებელ ნებართვას.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ka-GE"/>
          </a:p>
        </p:txBody>
      </p:sp>
    </p:spTree>
    <p:extLst>
      <p:ext uri="{BB962C8B-B14F-4D97-AF65-F5344CB8AC3E}">
        <p14:creationId xmlns:p14="http://schemas.microsoft.com/office/powerpoint/2010/main" val="187477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მე-19 მუხლის </a:t>
            </a:r>
            <a:r>
              <a:rPr lang="ka-GE" dirty="0" smtClean="0"/>
              <a:t>ტექსტი ერთი </a:t>
            </a:r>
            <a:r>
              <a:rPr lang="ka-GE" dirty="0" smtClean="0"/>
              <a:t>გამოყოფილი ელემენტით („ამოიღონ ან მსგავსად დაიცვან“).</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pPr marL="0" marR="0" indent="0" algn="l" defTabSz="457200" rtl="0" eaLnBrk="0" fontAlgn="base" latinLnBrk="0" hangingPunct="0">
              <a:lnSpc>
                <a:spcPct val="100000"/>
              </a:lnSpc>
              <a:spcBef>
                <a:spcPct val="30000"/>
              </a:spcBef>
              <a:spcAft>
                <a:spcPct val="0"/>
              </a:spcAft>
              <a:buClrTx/>
              <a:buSzTx/>
              <a:buFontTx/>
              <a:buNone/>
              <a:tabLst/>
              <a:defRPr/>
            </a:pPr>
            <a:r>
              <a:rPr lang="ka-GE" dirty="0" smtClean="0"/>
              <a:t>ბუდაპეშტის კონვენცია კომპიუტერული სისტემებისთვის გამოიყენებს როგორც ტრადიციულ, ისე უფრო სპეციფიკურ ენას, რათა მისი ენა იყოს ტექნოლოგიურად ნეიტრალური და შესაფერისი ყველა სამართლებრივი სისტემისთვის. მონაცემების ამოღება ან </a:t>
            </a:r>
            <a:r>
              <a:rPr lang="ka-GE" dirty="0" smtClean="0"/>
              <a:t>მსგავსი </a:t>
            </a:r>
            <a:r>
              <a:rPr lang="ka-GE" dirty="0" smtClean="0"/>
              <a:t>დაცვა ერთ-ერთი გზაა, რომლის დროსაც შესაძლებელია ამ უფლებამოსილების განხორციელება.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ka-GE"/>
          </a:p>
        </p:txBody>
      </p:sp>
    </p:spTree>
    <p:extLst>
      <p:ext uri="{BB962C8B-B14F-4D97-AF65-F5344CB8AC3E}">
        <p14:creationId xmlns:p14="http://schemas.microsoft.com/office/powerpoint/2010/main" val="2768062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მე-19 მუხლის </a:t>
            </a:r>
            <a:r>
              <a:rPr lang="ka-GE" dirty="0" smtClean="0"/>
              <a:t>ტექსტი ერთი </a:t>
            </a:r>
            <a:r>
              <a:rPr lang="ka-GE" dirty="0" smtClean="0"/>
              <a:t>გამოყოფილი ელემენტით („გააკეთონ და შეინარჩუნონ... ასლი“).</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საჭირო კომპიუტერული მონაცემების ასლების გაკეთება ან შენარჩუნება სხვა გზაა, რომლის მეშვეობითაც შესაძლებელია კომპიუტერული მონაცემების ამოღება ან </a:t>
            </a:r>
            <a:r>
              <a:rPr lang="ka-GE" dirty="0" smtClean="0"/>
              <a:t>მსგავსი </a:t>
            </a:r>
            <a:r>
              <a:rPr lang="ka-GE" dirty="0" smtClean="0"/>
              <a:t>დაცვა. ამან შეიძლება ხელი შეუშალოს კომპიუტერული მონაცემების და კომპიუტერული სისტემების ფიზიკურად ამოღების ძვირადღირებული, რთული და ინვაზიური ზომების მიღებას.</a:t>
            </a:r>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ka-GE"/>
          </a:p>
        </p:txBody>
      </p:sp>
    </p:spTree>
    <p:extLst>
      <p:ext uri="{BB962C8B-B14F-4D97-AF65-F5344CB8AC3E}">
        <p14:creationId xmlns:p14="http://schemas.microsoft.com/office/powerpoint/2010/main" val="3113104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მე-19 მუხლის </a:t>
            </a:r>
            <a:r>
              <a:rPr lang="ka-GE" dirty="0" smtClean="0"/>
              <a:t>ტექსტი ერთი </a:t>
            </a:r>
            <a:r>
              <a:rPr lang="ka-GE" dirty="0" smtClean="0"/>
              <a:t>გამოყოფილი ელემენტით („შეინარჩუნონ ... მთლიანობა“).</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მნიშვნელოვანია, რომ შენარჩუნდეს ნებისმიერი ამოღებული მონაცემის ერთიანობა, რათა ის არ შეიცვალოს ან მოხდეს მისი ნებისმიერი გზით მოდიფიცირება იმ მდგომარეობიდან, რომელშიც ის იყო ამოღების ან </a:t>
            </a:r>
            <a:r>
              <a:rPr lang="ka-GE" dirty="0" smtClean="0"/>
              <a:t>მსგავსი </a:t>
            </a:r>
            <a:r>
              <a:rPr lang="ka-GE" dirty="0" smtClean="0"/>
              <a:t>წვდომის დროს.</a:t>
            </a:r>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ka-GE"/>
          </a:p>
        </p:txBody>
      </p:sp>
    </p:spTree>
    <p:extLst>
      <p:ext uri="{BB962C8B-B14F-4D97-AF65-F5344CB8AC3E}">
        <p14:creationId xmlns:p14="http://schemas.microsoft.com/office/powerpoint/2010/main" val="715638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მე-19 მუხლის </a:t>
            </a:r>
            <a:r>
              <a:rPr lang="ka-GE" dirty="0" smtClean="0"/>
              <a:t>ტექსტი ერთი </a:t>
            </a:r>
            <a:r>
              <a:rPr lang="ka-GE" dirty="0" smtClean="0"/>
              <a:t>გამოყოფილი ელემენტით („მიიღონ მიუწვდომელი... ან წაშალონ“).</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ეს სხვა ზომაა, რომელიც შეიძლება განხორციელდეს მონაცემების ამოღების ეფექტით. მონაცემები ხდება მიუწვდომელი ან იშლება, როცა ასეთი მონაცემები ქმნის საფრთხეს ან სოციალურ ზიანს.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ka-GE"/>
          </a:p>
        </p:txBody>
      </p:sp>
    </p:spTree>
    <p:extLst>
      <p:ext uri="{BB962C8B-B14F-4D97-AF65-F5344CB8AC3E}">
        <p14:creationId xmlns:p14="http://schemas.microsoft.com/office/powerpoint/2010/main" val="3798148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მე-19 მუხლის </a:t>
            </a:r>
            <a:r>
              <a:rPr lang="ka-GE" dirty="0" smtClean="0"/>
              <a:t>ტექსტი ერთი </a:t>
            </a:r>
            <a:r>
              <a:rPr lang="ka-GE" dirty="0" smtClean="0"/>
              <a:t>გამოყოფილი ელემენტით („კომპიუტერული სისტემის ფუნქციონირების ან კომპიუტერულ მონაცემთა დაცვის მცოდნე ნებისმიერ პირს, რათა ამ უკანასკნელმა, გონივრულობის ფარგლებში“).</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ბუდაპეშტის კონვენცია აღიარებს, რომ ხშირად რთულია სამართალდამცავებისთვის, განახორციელონ ჩხრეკები, ამოღებები და ანალოგიური ღონისძიებები სისტემის ადმინისტრატორების გარეშე, ვინც უფრო ახლოს იცნობს ადგილმდებარეობას და მონაცემებზე წვდომის საშუალებებს. მუხლი 18.4 იძლევა იურიდიულ საფუძველს სისტემის ადმინისტრატორებთან და სხვა პირებთან თანამშრომლობისთვის, რომლებსაც აქვთ ცოდნა კომპიუტერული სისტემის ფუნქციონირების შესახებ.</a:t>
            </a:r>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ka-GE"/>
          </a:p>
        </p:txBody>
      </p:sp>
    </p:spTree>
    <p:extLst>
      <p:ext uri="{BB962C8B-B14F-4D97-AF65-F5344CB8AC3E}">
        <p14:creationId xmlns:p14="http://schemas.microsoft.com/office/powerpoint/2010/main" val="1763360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მე-19 მუხლის </a:t>
            </a:r>
            <a:r>
              <a:rPr lang="ka-GE" dirty="0" smtClean="0"/>
              <a:t>ტექსტი ერთი </a:t>
            </a:r>
            <a:r>
              <a:rPr lang="ka-GE" dirty="0" smtClean="0"/>
              <a:t>გამოყოფილი ელემენტით („ეხება </a:t>
            </a:r>
            <a:r>
              <a:rPr lang="ka-GE" dirty="0" smtClean="0"/>
              <a:t>მე-14-მე-15 </a:t>
            </a:r>
            <a:r>
              <a:rPr lang="ka-GE" dirty="0" smtClean="0"/>
              <a:t>მუხლებს“).</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ბუდაპეშტის კონვენციის შესაბამისად დადგენილი ყველა უფლებამოსილების მსგავსად ეს საპროცესო უფლებამოსილება ასევე ექვემდებარება პირობებსა და გარანტიებს. შესაძლო შესაბამისი გარანტიები ჩამოთვლილია სლაიდზე.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ka-GE"/>
          </a:p>
        </p:txBody>
      </p:sp>
    </p:spTree>
    <p:extLst>
      <p:ext uri="{BB962C8B-B14F-4D97-AF65-F5344CB8AC3E}">
        <p14:creationId xmlns:p14="http://schemas.microsoft.com/office/powerpoint/2010/main" val="2415361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dirty="0" smtClean="0"/>
              <a:t>სწორი პასუხია: b) არა – ჩხრეკისა და ამოღების ზღურბლი უფრო მაღალია, ვიდრე ინფორმაციის გაცემის ბრძანებისა, ვინაიდან ის უფრო ინტრუზიული უფლებამოსილებაა, ვიდრე ინფორმაციის გაცემის ბრძანება.</a:t>
            </a:r>
            <a:r>
              <a:rPr lang="ka-GE" sz="1200" b="0" dirty="0">
                <a:solidFill>
                  <a:srgbClr val="FF0000"/>
                </a:solidFill>
              </a:rPr>
              <a:t> </a:t>
            </a:r>
            <a:endParaRPr lang="ka-GE" b="0" dirty="0"/>
          </a:p>
          <a:p>
            <a:endParaRPr lang="ka-GE" b="0" u="non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ka-GE"/>
          </a:p>
        </p:txBody>
      </p:sp>
    </p:spTree>
    <p:extLst>
      <p:ext uri="{BB962C8B-B14F-4D97-AF65-F5344CB8AC3E}">
        <p14:creationId xmlns:p14="http://schemas.microsoft.com/office/powerpoint/2010/main" val="418837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15714A6-B05B-47A5-B92B-D727BD3A45D0}"/>
              </a:ext>
            </a:extLst>
          </p:cNvPr>
          <p:cNvSpPr>
            <a:spLocks noGrp="1"/>
          </p:cNvSpPr>
          <p:nvPr>
            <p:ph type="body" idx="1"/>
          </p:nvPr>
        </p:nvSpPr>
        <p:spPr/>
        <p:txBody>
          <a:bodyPr/>
          <a:lstStyle/>
          <a:p>
            <a:r>
              <a:rPr lang="ka-GE" sz="3600" dirty="0"/>
              <a:t>ეს სესია გაიყოფა 4 ნაწილად.</a:t>
            </a:r>
          </a:p>
          <a:p>
            <a:r>
              <a:rPr lang="ka-GE" sz="3600" dirty="0"/>
              <a:t>სესიის პირველი ნაწილი გადახედავს შენახული კომპიუტერული მონაცემების ჩხრეკისა და ამოღების საპროცესო </a:t>
            </a:r>
            <a:r>
              <a:rPr lang="ka-GE" sz="3600" dirty="0" smtClean="0"/>
              <a:t>უფლებამოსილებას,</a:t>
            </a:r>
            <a:r>
              <a:rPr lang="ka-GE" sz="3600" baseline="0" dirty="0" smtClean="0"/>
              <a:t> რომელიც </a:t>
            </a:r>
            <a:r>
              <a:rPr lang="ka-GE" sz="3600" dirty="0" smtClean="0"/>
              <a:t>გათვალისწინებულია </a:t>
            </a:r>
            <a:r>
              <a:rPr lang="ka-GE" sz="3600" dirty="0"/>
              <a:t>ბუდაპეშტის კონვენციის მე-19 მუხლით.</a:t>
            </a:r>
          </a:p>
          <a:p>
            <a:r>
              <a:rPr lang="ka-GE" sz="3600" dirty="0"/>
              <a:t>სესიის მეორე ნაწილი გადახედავს ტრაფიკის მონაცემების რეალურ დროში შეგროვების საპროცესო </a:t>
            </a:r>
            <a:r>
              <a:rPr lang="ka-GE" sz="3600" dirty="0" smtClean="0"/>
              <a:t>უფლებამოსილებას,</a:t>
            </a:r>
            <a:r>
              <a:rPr lang="ka-GE" sz="3600" baseline="0" dirty="0" smtClean="0"/>
              <a:t> რომელიც</a:t>
            </a:r>
            <a:r>
              <a:rPr lang="ka-GE" sz="3600" dirty="0" smtClean="0"/>
              <a:t> გათვალისწინებულია </a:t>
            </a:r>
            <a:r>
              <a:rPr lang="ka-GE" sz="3600" dirty="0"/>
              <a:t>ბუდაპეშტის კონვენციის მე-20 მუხლით. </a:t>
            </a:r>
          </a:p>
          <a:p>
            <a:r>
              <a:rPr lang="ka-GE" sz="3600" dirty="0"/>
              <a:t>სესიის მესამე ნაწილი გადახედავს შინაარსობრივი მონაცემების გადაჭერის საპროცესო უფლებამოსილებას, </a:t>
            </a:r>
            <a:r>
              <a:rPr lang="ka-GE" sz="3600" dirty="0" smtClean="0"/>
              <a:t>რომელიც გათვალისწინებულია </a:t>
            </a:r>
            <a:r>
              <a:rPr lang="ka-GE" sz="3600" dirty="0"/>
              <a:t>ბუდაპეშტის კონვენციის 21-ე მუხლით.</a:t>
            </a:r>
          </a:p>
          <a:p>
            <a:pPr marL="0" marR="0" lvl="0" indent="0" algn="l" defTabSz="457200" rtl="0" eaLnBrk="0" fontAlgn="base" latinLnBrk="0" hangingPunct="0">
              <a:lnSpc>
                <a:spcPct val="100000"/>
              </a:lnSpc>
              <a:spcBef>
                <a:spcPct val="30000"/>
              </a:spcBef>
              <a:spcAft>
                <a:spcPct val="0"/>
              </a:spcAft>
              <a:buClrTx/>
              <a:buSzTx/>
              <a:buFontTx/>
              <a:buNone/>
              <a:tabLst/>
              <a:defRPr/>
            </a:pPr>
            <a:r>
              <a:rPr lang="ka-GE" sz="3600" dirty="0"/>
              <a:t>სესიის მეოთხე ნაწილი გადახედავს ბუდაპეშტის კონვენციის იურისდიქციის </a:t>
            </a:r>
            <a:r>
              <a:rPr lang="ka-GE" sz="3600" dirty="0" smtClean="0"/>
              <a:t>ფარგლებს, რომელიც გათვალისწინებულია </a:t>
            </a:r>
            <a:r>
              <a:rPr lang="ka-GE" sz="3600" dirty="0"/>
              <a:t>ბუდაპეშტის კონვენციის 22-ე მუხლით.</a:t>
            </a:r>
          </a:p>
        </p:txBody>
      </p:sp>
    </p:spTree>
    <p:extLst>
      <p:ext uri="{BB962C8B-B14F-4D97-AF65-F5344CB8AC3E}">
        <p14:creationId xmlns:p14="http://schemas.microsoft.com/office/powerpoint/2010/main" val="2643461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dirty="0" smtClean="0"/>
              <a:t>სწორი პასუხია: b) არა – ჩხრეკის უფლებამოსილება შეიძლება განხორციელდეს მხოლოდ კონკრეტულ კომპიუტერებთან მიმართებით.</a:t>
            </a:r>
            <a:r>
              <a:rPr lang="ka-GE" sz="1200" b="0" dirty="0">
                <a:solidFill>
                  <a:srgbClr val="FF0000"/>
                </a:solidFill>
              </a:rPr>
              <a:t> </a:t>
            </a:r>
            <a:endParaRPr lang="ka-GE" b="0" dirty="0"/>
          </a:p>
          <a:p>
            <a:endParaRPr lang="ka-GE" b="0" u="non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ka-GE"/>
          </a:p>
        </p:txBody>
      </p:sp>
    </p:spTree>
    <p:extLst>
      <p:ext uri="{BB962C8B-B14F-4D97-AF65-F5344CB8AC3E}">
        <p14:creationId xmlns:p14="http://schemas.microsoft.com/office/powerpoint/2010/main" val="2044234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სანამ ინტერნეტზე გადავიდოდეთ, ცოტა </a:t>
            </a:r>
            <a:r>
              <a:rPr lang="ka-GE" dirty="0" smtClean="0"/>
              <a:t>გავერკვიოთ, </a:t>
            </a:r>
            <a:r>
              <a:rPr lang="ka-GE" dirty="0" smtClean="0"/>
              <a:t>თუ რა არის ქსელი და რისგან შედგება ის – ეს მნიშვნელოვანია იმისთვის, რომ გავიგოთ, თუ როგორ მუშაობს ინტერნეტი</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22</a:t>
            </a:fld>
            <a:endParaRPr lang="ka-GE" altLang="en-US"/>
          </a:p>
        </p:txBody>
      </p:sp>
    </p:spTree>
    <p:extLst>
      <p:ext uri="{BB962C8B-B14F-4D97-AF65-F5344CB8AC3E}">
        <p14:creationId xmlns:p14="http://schemas.microsoft.com/office/powerpoint/2010/main" val="601493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ka-GE" dirty="0" smtClean="0"/>
              <a:t>ზოგჯერ გამომძიებლებს შეიძლება დასჭირდეთ უფრო ახალი ინფორმაცია, ვიდრე ის ინფორმაცია, რომელიც უზრუნველყოფილი იქნა შენახული მონაცემების ჩხრეკითა და ამოღებით. </a:t>
            </a:r>
          </a:p>
          <a:p>
            <a:pPr eaLnBrk="1" hangingPunct="1">
              <a:spcBef>
                <a:spcPct val="0"/>
              </a:spcBef>
            </a:pPr>
            <a:endParaRPr lang="ka-GE" i="1" dirty="0"/>
          </a:p>
          <a:p>
            <a:pPr eaLnBrk="1" hangingPunct="1">
              <a:spcBef>
                <a:spcPct val="0"/>
              </a:spcBef>
            </a:pPr>
            <a:r>
              <a:rPr lang="ka-GE" dirty="0" smtClean="0"/>
              <a:t>კომპიუტერული მონაცემების რეალურ დროში შეგროვება იძლევა ცოცხალი გამოძიების საშუალებას და აღწერილია ბუდაპეშტის კონვენციის მე-20 მუხლში. ასეთი სახის ინტრუზიული ზომა საჭიროებს სათანადო კანონმდებლობას, რომელიც საშუალებას მისცემს სამართალდამცავ </a:t>
            </a:r>
            <a:r>
              <a:rPr lang="ka-GE" dirty="0" smtClean="0"/>
              <a:t>ორგანოებს</a:t>
            </a:r>
            <a:r>
              <a:rPr lang="en-US" dirty="0" smtClean="0"/>
              <a:t>,</a:t>
            </a:r>
            <a:r>
              <a:rPr lang="ka-GE" dirty="0" smtClean="0"/>
              <a:t> </a:t>
            </a:r>
            <a:r>
              <a:rPr lang="ka-GE" dirty="0" smtClean="0"/>
              <a:t>შეაგროვონ ან ჩაიწერონ მონაცემები რეალურ დროში, ტექნიკური საშუალებების გამოყენებით, და ასევე იძლევა მომსახურების </a:t>
            </a:r>
            <a:r>
              <a:rPr lang="ka-GE" dirty="0" smtClean="0"/>
              <a:t>მიმწოდებლებზე ვალდებულების</a:t>
            </a:r>
            <a:r>
              <a:rPr lang="ka-GE" baseline="0" dirty="0" smtClean="0"/>
              <a:t> დაკისრების</a:t>
            </a:r>
            <a:r>
              <a:rPr lang="ka-GE" dirty="0" smtClean="0"/>
              <a:t> </a:t>
            </a:r>
            <a:r>
              <a:rPr lang="ka-GE" dirty="0" smtClean="0"/>
              <a:t>უფლებამოსილებას, შეაგროვონ ან ჩაწერონ მონაცემები მათი მომხმარებლებისგან, მათი ჩვეულებრივი საქმიანობის ფარგლებში, რეალურ დროში.</a:t>
            </a:r>
          </a:p>
          <a:p>
            <a:pPr eaLnBrk="1" hangingPunct="1">
              <a:spcBef>
                <a:spcPct val="0"/>
              </a:spcBef>
            </a:pPr>
            <a:endParaRPr lang="ka-GE" dirty="0"/>
          </a:p>
          <a:p>
            <a:pPr eaLnBrk="1" hangingPunct="1">
              <a:spcBef>
                <a:spcPct val="0"/>
              </a:spcBef>
            </a:pPr>
            <a:r>
              <a:rPr lang="ka-GE" dirty="0" smtClean="0"/>
              <a:t>ამ სახის საგამოძიებო ინსტრუმენტი შეიძლება ძალიან მნიშვნელოვანი იყოს, მაგალითად, კომუნიკაციის წყაროს დასადგენად, დამნაშავის დადგენის მიზნით, რეალურ დროში.</a:t>
            </a:r>
          </a:p>
          <a:p>
            <a:pPr eaLnBrk="1" hangingPunct="1">
              <a:spcBef>
                <a:spcPct val="0"/>
              </a:spcBef>
            </a:pPr>
            <a:endParaRPr lang="ka-GE" dirty="0"/>
          </a:p>
          <a:p>
            <a:r>
              <a:rPr lang="ka-GE" dirty="0" smtClean="0"/>
              <a:t>უნდა აღინიშნოს, რომ მე-20 მუხლის მე-3 </a:t>
            </a:r>
            <a:r>
              <a:rPr lang="ka-GE" dirty="0" smtClean="0"/>
              <a:t>პუნქტი </a:t>
            </a:r>
            <a:r>
              <a:rPr lang="ka-GE" dirty="0" smtClean="0"/>
              <a:t>აკისრებს </a:t>
            </a:r>
            <a:r>
              <a:rPr lang="ka-GE" sz="1200" kern="1200" dirty="0">
                <a:solidFill>
                  <a:schemeClr val="tx1"/>
                </a:solidFill>
                <a:effectLst/>
                <a:latin typeface="+mn-lt"/>
              </a:rPr>
              <a:t>მხარეებს ვალდებულებას, მიიღონ ისეთი საკანონმდებლო ან სხვა ზომა, რომელიც შეიძლება აუცილებელი იქნეს მომსახურების მიმწოდებლების დასავალდებულებლად, საიდუმლოდ დაიცვან ნებისმიერი უფლებამოსილების განხორციელების ფაქტი, რომელიც გათვალისწინებულია ამ მუხლით და მასთან დაკავშირებული ნებისმიერი ინფორმაცია.</a:t>
            </a:r>
          </a:p>
          <a:p>
            <a:r>
              <a:rPr lang="ka-GE" sz="1200" kern="1200" dirty="0">
                <a:solidFill>
                  <a:schemeClr val="tx1"/>
                </a:solidFill>
                <a:effectLst/>
                <a:latin typeface="+mn-lt"/>
              </a:rPr>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ka-GE"/>
          </a:p>
        </p:txBody>
      </p:sp>
    </p:spTree>
    <p:extLst>
      <p:ext uri="{BB962C8B-B14F-4D97-AF65-F5344CB8AC3E}">
        <p14:creationId xmlns:p14="http://schemas.microsoft.com/office/powerpoint/2010/main" val="142757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მე-20 მუხლის </a:t>
            </a:r>
            <a:r>
              <a:rPr lang="ka-GE" dirty="0" smtClean="0"/>
              <a:t>ტექსტი ერთი </a:t>
            </a:r>
            <a:r>
              <a:rPr lang="ka-GE" dirty="0" smtClean="0"/>
              <a:t>გამოყოფილი ელემენტით („</a:t>
            </a:r>
            <a:r>
              <a:rPr lang="ka-GE" b="0" dirty="0" smtClean="0"/>
              <a:t>შეაგროვონ ან ჩაწერონ</a:t>
            </a:r>
            <a:r>
              <a:rPr lang="ka-GE" dirty="0" smtClean="0"/>
              <a:t>... </a:t>
            </a:r>
            <a:r>
              <a:rPr lang="ka-GE" dirty="0" smtClean="0"/>
              <a:t>ვალდებულება დააკისრონ  </a:t>
            </a:r>
            <a:r>
              <a:rPr lang="ka-GE" dirty="0" smtClean="0"/>
              <a:t>მომსახურების </a:t>
            </a:r>
            <a:r>
              <a:rPr lang="ka-GE" dirty="0" smtClean="0"/>
              <a:t>პროვაიდერს... </a:t>
            </a:r>
            <a:r>
              <a:rPr lang="ka-GE" dirty="0" smtClean="0"/>
              <a:t>შეაგროვოს ან ჩაწეროს... ითანამშრომლონ და დაეხმარონ“).</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r>
              <a:rPr lang="ka-GE" dirty="0" smtClean="0"/>
              <a:t>კომპეტენტურმა ორგანოებმა შეიძლება პირდაპირ გამოიყენონ ტექნიკური საშუალებები ტრაფიკის მონაცემების შესაგროვებლად. კომპეტენტურმა ორგანოებმა შეიძლება ასევე </a:t>
            </a:r>
            <a:r>
              <a:rPr lang="ka-GE" dirty="0" smtClean="0"/>
              <a:t>ვალდებულება დააკისრონ მომსახურების მიმწოდებელს, დაეხმაროს ამ </a:t>
            </a:r>
            <a:r>
              <a:rPr lang="ka-GE" dirty="0" smtClean="0"/>
              <a:t>მიმართულებით, მათ </a:t>
            </a:r>
            <a:r>
              <a:rPr lang="ka-GE" dirty="0" smtClean="0"/>
              <a:t>შორის, </a:t>
            </a:r>
            <a:r>
              <a:rPr lang="ka-GE" dirty="0" smtClean="0"/>
              <a:t>ითანამშრომლოს კომპეტენტურ ორგანოებთან და დახმარება გაუწიოს მათ ამ უფლებამოსილების განხორციელებაში.</a:t>
            </a:r>
          </a:p>
          <a:p>
            <a:endParaRPr lang="ka-GE" baseline="0"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ka-GE"/>
          </a:p>
        </p:txBody>
      </p:sp>
    </p:spTree>
    <p:extLst>
      <p:ext uri="{BB962C8B-B14F-4D97-AF65-F5344CB8AC3E}">
        <p14:creationId xmlns:p14="http://schemas.microsoft.com/office/powerpoint/2010/main" val="2842938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მე-20 მუხლის </a:t>
            </a:r>
            <a:r>
              <a:rPr lang="ka-GE" dirty="0" smtClean="0"/>
              <a:t>ტექსტი ერთი </a:t>
            </a:r>
            <a:r>
              <a:rPr lang="ka-GE" dirty="0" smtClean="0"/>
              <a:t>გამოყოფილი ელემენტით („ტექნიკური საშუალებები“).</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a:t>
            </a:r>
            <a:r>
              <a:rPr lang="ka-GE" dirty="0" smtClean="0"/>
              <a:t>.</a:t>
            </a:r>
            <a:endParaRPr lang="ka-GE"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r>
              <a:rPr lang="ka-GE" dirty="0" smtClean="0"/>
              <a:t>ბუდაპეშტის კონვენცია არის ტექნოლოგიურად ნეიტრალური ამასთან მიმართებით და მხარეებს თავისუფლად შეუძლიათ დააკანონონ კონკრეტული ტექნიკური ზომები, რომლებიც შეიძლება გამოყენებული იქნეს ასეთი ტრაფიკის მონაცემების შესაგროვებლად</a:t>
            </a:r>
            <a:r>
              <a:rPr lang="ka-GE" dirty="0" smtClean="0"/>
              <a:t>.</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ka-GE"/>
          </a:p>
        </p:txBody>
      </p:sp>
    </p:spTree>
    <p:extLst>
      <p:ext uri="{BB962C8B-B14F-4D97-AF65-F5344CB8AC3E}">
        <p14:creationId xmlns:p14="http://schemas.microsoft.com/office/powerpoint/2010/main" val="1636954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მე-20 მუხლის </a:t>
            </a:r>
            <a:r>
              <a:rPr lang="ka-GE" dirty="0" smtClean="0"/>
              <a:t>ტექსტი ერთი </a:t>
            </a:r>
            <a:r>
              <a:rPr lang="ka-GE" dirty="0" smtClean="0"/>
              <a:t>გამოყოფილი ელემენტით („არსებული ტექნიკური შესაძლებლობის“).</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ეს მუხლი არ აკისრებს მომსახურების მიმწოდებელს ვალდებულებას, რომ განავითაროს აუცილებელი ტექნიკური შესაძლებლობები, რომ შესაძლებლობა მისცეს მას, განახორციელოს ტრაფიკის მონაცემების რეალურ დროში შეგროვება ის შეიძლება მხოლოდ ვალდებული იყოს გააკეთოს ის, რაც მისი </a:t>
            </a:r>
            <a:r>
              <a:rPr lang="ka-GE" dirty="0" smtClean="0"/>
              <a:t>ტექნიკური </a:t>
            </a:r>
            <a:r>
              <a:rPr lang="ka-GE" dirty="0" smtClean="0"/>
              <a:t>შესაძლებლობის ფარგლებშია, მიუხედავად იმისა, გამოიყენება თუ არა ასეთი ტექნიკური შესაძლებლობა ბრძანების </a:t>
            </a:r>
            <a:r>
              <a:rPr lang="ka-GE" dirty="0" smtClean="0"/>
              <a:t>მიღებისას</a:t>
            </a:r>
            <a:r>
              <a:rPr lang="ka-GE" dirty="0" smtClean="0"/>
              <a:t>.</a:t>
            </a:r>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ka-GE"/>
          </a:p>
        </p:txBody>
      </p:sp>
    </p:spTree>
    <p:extLst>
      <p:ext uri="{BB962C8B-B14F-4D97-AF65-F5344CB8AC3E}">
        <p14:creationId xmlns:p14="http://schemas.microsoft.com/office/powerpoint/2010/main" val="2044078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მე-20 მუხლის </a:t>
            </a:r>
            <a:r>
              <a:rPr lang="ka-GE" dirty="0" smtClean="0"/>
              <a:t>ტექსტი ერთი </a:t>
            </a:r>
            <a:r>
              <a:rPr lang="ka-GE" dirty="0" smtClean="0"/>
              <a:t>გამოყოფილი ელემენტით („</a:t>
            </a:r>
            <a:r>
              <a:rPr lang="ka-GE" b="0" dirty="0" smtClean="0"/>
              <a:t>ტრაფიკის მონაცემები </a:t>
            </a:r>
            <a:r>
              <a:rPr lang="ka-GE" dirty="0" smtClean="0"/>
              <a:t>“).</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r>
              <a:rPr lang="ka-GE" dirty="0" smtClean="0"/>
              <a:t>კერძოდ, ის განმარტავს თუ რა არის და რა არ არის ტრაფიკის მონაცემები, რომლებიც განსაზღვრულია ბუდაპეშტის კონვენციის 1-ელი მუხლის შესაბამისად.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ka-GE"/>
          </a:p>
        </p:txBody>
      </p:sp>
    </p:spTree>
    <p:extLst>
      <p:ext uri="{BB962C8B-B14F-4D97-AF65-F5344CB8AC3E}">
        <p14:creationId xmlns:p14="http://schemas.microsoft.com/office/powerpoint/2010/main" val="2616734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მე-20 მუხლის </a:t>
            </a:r>
            <a:r>
              <a:rPr lang="ka-GE" dirty="0" smtClean="0"/>
              <a:t>ტექსტი ერთი </a:t>
            </a:r>
            <a:r>
              <a:rPr lang="ka-GE" dirty="0" smtClean="0"/>
              <a:t>გამოყოფილი ელემენტით („დაკავშირებულია გარკვეულ კომუნიკაციასთან“).</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კონფიდენციალურობის საკითხების გათვალისწინებით, რომლებიც დაკავშირებულია ტრაფიკის მონაცემების რეალურ დროში შეგროვებასთან, აუცილებელია, რომ ამ მუხლის შესაბამისად ნებისმიერი უფლებამოსილების </a:t>
            </a:r>
            <a:r>
              <a:rPr lang="ka-GE" dirty="0" smtClean="0"/>
              <a:t>განხორციელება ეხებოდეს </a:t>
            </a:r>
            <a:r>
              <a:rPr lang="ka-GE" dirty="0" smtClean="0"/>
              <a:t>მხოლოდ კონკრეტულ </a:t>
            </a:r>
            <a:r>
              <a:rPr lang="ka-GE" dirty="0" smtClean="0"/>
              <a:t>კომუნიკაციას </a:t>
            </a:r>
            <a:r>
              <a:rPr lang="ka-GE" dirty="0" smtClean="0"/>
              <a:t>და არ უნდა აძლევდეს კომპეტენტურ ორგანოებს ზოგადი ან </a:t>
            </a:r>
            <a:r>
              <a:rPr lang="ka-GE" dirty="0" smtClean="0"/>
              <a:t>დაუკონკრეტებული </a:t>
            </a:r>
            <a:r>
              <a:rPr lang="ka-GE" dirty="0" smtClean="0"/>
              <a:t>ზედამხედველობის უფლებამოსილებას.</a:t>
            </a:r>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endParaRPr lang="ka-GE" dirty="0"/>
          </a:p>
          <a:p>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ka-GE"/>
          </a:p>
        </p:txBody>
      </p:sp>
    </p:spTree>
    <p:extLst>
      <p:ext uri="{BB962C8B-B14F-4D97-AF65-F5344CB8AC3E}">
        <p14:creationId xmlns:p14="http://schemas.microsoft.com/office/powerpoint/2010/main" val="1710620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მე-20 მუხლის </a:t>
            </a:r>
            <a:r>
              <a:rPr lang="ka-GE" dirty="0" smtClean="0"/>
              <a:t>ტექსტი ერთი </a:t>
            </a:r>
            <a:r>
              <a:rPr lang="ka-GE" dirty="0" smtClean="0"/>
              <a:t>გამოყოფილი ელემენტით („მის ტერიტორიაზე“).</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endParaRPr lang="ka-GE" dirty="0"/>
          </a:p>
          <a:p>
            <a:r>
              <a:rPr lang="ka-GE" dirty="0" smtClean="0"/>
              <a:t>ამ სლაიდში </a:t>
            </a:r>
            <a:r>
              <a:rPr lang="ka-GE" dirty="0" smtClean="0"/>
              <a:t>განმარტებულია, </a:t>
            </a:r>
            <a:r>
              <a:rPr lang="ka-GE" dirty="0" smtClean="0"/>
              <a:t>თუ როგორ უნდა განხორციელდეს კომუნიკაცია ტერიტორიაზე – ანუ, სულ მცირე, კომუნიკაციის მიმღები ერთი პირი ან მოწყობილობა განთავსებულია ტერიტორიაზე.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ka-GE"/>
          </a:p>
        </p:txBody>
      </p:sp>
    </p:spTree>
    <p:extLst>
      <p:ext uri="{BB962C8B-B14F-4D97-AF65-F5344CB8AC3E}">
        <p14:creationId xmlns:p14="http://schemas.microsoft.com/office/powerpoint/2010/main" val="2978536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მე-20 მუხლის </a:t>
            </a:r>
            <a:r>
              <a:rPr lang="ka-GE" dirty="0" smtClean="0"/>
              <a:t>ტექსტი ერთი </a:t>
            </a:r>
            <a:r>
              <a:rPr lang="ka-GE" dirty="0" smtClean="0"/>
              <a:t>გამოყოფილი ელემენტით („მიიღოს სამართლებრივი და სხვა საჭირო ზომები, რომლებიც უზრუნველყოფს“).</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ქვეყნებში, სადაც შეზღუდვებია სამართალდამცავი ორგანოების მიერ ტრაფიკის მონაცემების რეალურ დროში შეგროვებაზე, შესაძლებელია აუცილებელი იყოს სხვა საკანონმდებლო ან სხვა ზომები ასეთი მონაცემების ჩაწერის უზრუნველსაყოფად. ეს შეიძლება მოიცავდეს მომსახურების მიმწოდებლების მიმართ აუცილებელი ტექნიკური საშუალებების უზრუნველყოფის მოთხოვნას </a:t>
            </a:r>
            <a:r>
              <a:rPr lang="ka-GE" dirty="0" smtClean="0"/>
              <a:t>უფლებამოსილებების განსახორციელებლად</a:t>
            </a:r>
            <a:r>
              <a:rPr lang="ka-GE" dirty="0" smtClean="0"/>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ka-GE"/>
          </a:p>
        </p:txBody>
      </p:sp>
    </p:spTree>
    <p:extLst>
      <p:ext uri="{BB962C8B-B14F-4D97-AF65-F5344CB8AC3E}">
        <p14:creationId xmlns:p14="http://schemas.microsoft.com/office/powerpoint/2010/main" val="2594031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sz="3600" dirty="0"/>
              <a:t>სესიის მიზანია მონაწილეებისთვის ბუდაპეშტის კონვენციის მე-19-22-ე მუხლების ყოვლისმომცველი ცოდნის მიწოდება. </a:t>
            </a:r>
          </a:p>
          <a:p>
            <a:endParaRPr lang="ka-GE" sz="3600" dirty="0"/>
          </a:p>
        </p:txBody>
      </p:sp>
    </p:spTree>
    <p:extLst>
      <p:ext uri="{BB962C8B-B14F-4D97-AF65-F5344CB8AC3E}">
        <p14:creationId xmlns:p14="http://schemas.microsoft.com/office/powerpoint/2010/main" val="3120947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მე-20 მუხლის </a:t>
            </a:r>
            <a:r>
              <a:rPr lang="ka-GE" dirty="0" smtClean="0"/>
              <a:t>ტექსტი ერთი </a:t>
            </a:r>
            <a:r>
              <a:rPr lang="ka-GE" dirty="0" smtClean="0"/>
              <a:t>გამოყოფილი ელემენტით („დაავალდებულებს მომსახურების მომწოდებელს, უზრუნველყოს... კონფიდენციალურობა“).</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ძალიან მნიშვნელოვანია, რომ დაცული იქნეს კონფიდენციალურობა ტრაფიკის მონაცემების რეალურ დროში შეგროვებასთან მიმართებით, თორემ სხვა შემთხვევაში შეიძლება ღონისძიება ჩაიშალოს.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ka-GE"/>
          </a:p>
        </p:txBody>
      </p:sp>
    </p:spTree>
    <p:extLst>
      <p:ext uri="{BB962C8B-B14F-4D97-AF65-F5344CB8AC3E}">
        <p14:creationId xmlns:p14="http://schemas.microsoft.com/office/powerpoint/2010/main" val="427233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მე-20 მუხლის </a:t>
            </a:r>
            <a:r>
              <a:rPr lang="ka-GE" dirty="0" smtClean="0"/>
              <a:t>ტექსტი ერთი </a:t>
            </a:r>
            <a:r>
              <a:rPr lang="ka-GE" dirty="0" smtClean="0"/>
              <a:t>გამოყოფილი ელემენტით („ეხება </a:t>
            </a:r>
            <a:r>
              <a:rPr lang="ka-GE" dirty="0" smtClean="0"/>
              <a:t>მე-14-მე-15 </a:t>
            </a:r>
            <a:r>
              <a:rPr lang="ka-GE" dirty="0" smtClean="0"/>
              <a:t>მუხლებს“).</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ka-GE"/>
          </a:p>
        </p:txBody>
      </p:sp>
    </p:spTree>
    <p:extLst>
      <p:ext uri="{BB962C8B-B14F-4D97-AF65-F5344CB8AC3E}">
        <p14:creationId xmlns:p14="http://schemas.microsoft.com/office/powerpoint/2010/main" val="3162976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34</a:t>
            </a:fld>
            <a:endParaRPr lang="ka-GE"/>
          </a:p>
        </p:txBody>
      </p:sp>
    </p:spTree>
    <p:extLst>
      <p:ext uri="{BB962C8B-B14F-4D97-AF65-F5344CB8AC3E}">
        <p14:creationId xmlns:p14="http://schemas.microsoft.com/office/powerpoint/2010/main" val="38366503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ka-GE" dirty="0" smtClean="0"/>
              <a:t>ბოლო, მაგრამ არა უკანასკნელი, 21-ე მუხლი აღწერს შინაარსობრივი მონაცემების გადაჭერას</a:t>
            </a:r>
            <a:r>
              <a:rPr lang="ka-GE" dirty="0" smtClean="0"/>
              <a:t>.</a:t>
            </a:r>
            <a:endParaRPr lang="ka-GE" dirty="0" smtClean="0"/>
          </a:p>
          <a:p>
            <a:pPr eaLnBrk="1" hangingPunct="1">
              <a:spcBef>
                <a:spcPct val="0"/>
              </a:spcBef>
            </a:pPr>
            <a:r>
              <a:rPr lang="ka-GE" dirty="0" smtClean="0"/>
              <a:t>ტრაფიკის მონაცემების გარდა ზოგჯერ სამართალდამცავ ორგანოებს შეიძლება დასჭირდეთ დანაშაულის ეჭვმიტანილებს შორის კომუნიკაციის რეალური შინაარსის ცოდნა. ზოგ ქვეყანას უკვე აქვს დებულებები სატელეფონო კომუნიკაციის გადაჭერის შესახებ, მაგრამ ყველა მათგანი არ აძლევს ხელისუფლების ორგანოებს საშუალებას, მაგალითად, გადაიჭირონ კომუნიკაცია, ტელეფონო კომუნიკაციის გარდა.</a:t>
            </a:r>
            <a:endParaRPr lang="ka-GE" dirty="0"/>
          </a:p>
          <a:p>
            <a:pPr eaLnBrk="1" hangingPunct="1">
              <a:spcBef>
                <a:spcPct val="0"/>
              </a:spcBef>
            </a:pPr>
            <a:endParaRPr lang="ka-GE" dirty="0"/>
          </a:p>
          <a:p>
            <a:pPr eaLnBrk="1" hangingPunct="1">
              <a:spcBef>
                <a:spcPct val="0"/>
              </a:spcBef>
            </a:pPr>
            <a:r>
              <a:rPr lang="ka-GE" dirty="0" smtClean="0"/>
              <a:t>ეს არის მიზეზი იმისა, თუ რატომ მოიცავს ბუდაპეშტის კონვენცია დებულებებს, მაგალითად, 21-ე მუხლში, რომლებიც გამომძიებლებს საშუალებას აძლევს, გადაიჭირონ და ჩაიწერონ კომუნიკაციის მონაცემები.</a:t>
            </a:r>
          </a:p>
          <a:p>
            <a:pPr eaLnBrk="1" hangingPunct="1">
              <a:spcBef>
                <a:spcPct val="0"/>
              </a:spcBef>
            </a:pPr>
            <a:endParaRPr lang="ka-GE" dirty="0"/>
          </a:p>
          <a:p>
            <a:pPr eaLnBrk="1" hangingPunct="1">
              <a:spcBef>
                <a:spcPct val="0"/>
              </a:spcBef>
            </a:pPr>
            <a:r>
              <a:rPr lang="ka-GE" dirty="0" smtClean="0"/>
              <a:t>გარდა იმისა, რომ ეს ძალიან ძლიერი საგამოძიებო ინსტრუმენტია, კომუნიკაციის გადაჭერა ასევე ძალიან ინტრუზიული ზომაა და კონვენციის თანახმად ნებადართულია მხოლოდ რიგი სერიოზული დანაშაულების მიმართ, რომლებიც </a:t>
            </a:r>
            <a:r>
              <a:rPr lang="ka-GE" dirty="0" smtClean="0"/>
              <a:t>უნდა</a:t>
            </a:r>
            <a:r>
              <a:rPr lang="ka-GE" baseline="0" dirty="0" smtClean="0"/>
              <a:t> </a:t>
            </a:r>
            <a:r>
              <a:rPr lang="ka-GE" dirty="0" smtClean="0"/>
              <a:t>განისაზღვროს </a:t>
            </a:r>
            <a:r>
              <a:rPr lang="ka-GE" dirty="0" smtClean="0"/>
              <a:t>ეროვნული კანონმდებლობით.</a:t>
            </a:r>
          </a:p>
          <a:p>
            <a:pPr eaLnBrk="1" hangingPunct="1">
              <a:spcBef>
                <a:spcPct val="0"/>
              </a:spcBef>
            </a:pPr>
            <a:endParaRPr lang="ka-GE" dirty="0"/>
          </a:p>
          <a:p>
            <a:r>
              <a:rPr lang="ka-GE" dirty="0" smtClean="0"/>
              <a:t>ფარულ თვალთვალთან დაკავშირებული დამატებითი გარანტიებისთვის, რომლებიც შემოღებული უნდა იქნეს ადამიანის უფლებათა ევროპული კონვენციის მხარეების ეროვნულ კანონმდებლობაში, იხილეთ ადამიანის უფლებათა ევროპული სასამართლოს შესაბამისი პრეცედენტული სამართალი ნაკრების სახით, რომელიც შემუშავდა მე-8 მუხლის საფუძველზე (</a:t>
            </a:r>
            <a:r>
              <a:rPr lang="ka-GE" sz="1200" kern="1200" dirty="0">
                <a:solidFill>
                  <a:schemeClr val="tx1"/>
                </a:solidFill>
                <a:effectLst/>
                <a:latin typeface="+mn-lt"/>
              </a:rPr>
              <a:t>პირადი და ოჯახური ცხოვრების</a:t>
            </a:r>
            <a:r>
              <a:rPr lang="ka-GE" dirty="0" smtClean="0"/>
              <a:t>, </a:t>
            </a:r>
            <a:r>
              <a:rPr lang="ka-GE" sz="1200" kern="1200" dirty="0">
                <a:solidFill>
                  <a:schemeClr val="tx1"/>
                </a:solidFill>
                <a:effectLst/>
                <a:latin typeface="+mn-lt"/>
              </a:rPr>
              <a:t>საცხოვრისისა და მიმოწერის დაცვის უფლება</a:t>
            </a:r>
            <a:r>
              <a:rPr lang="ka-GE" dirty="0" smtClean="0"/>
              <a:t>): http://www.echr.coe.int/Documents/FS_Mass_surveillance_ENG.pdf</a:t>
            </a:r>
          </a:p>
          <a:p>
            <a:pPr eaLnBrk="1" hangingPunct="1">
              <a:spcBef>
                <a:spcPct val="0"/>
              </a:spcBef>
            </a:pPr>
            <a:endParaRPr lang="ka-GE" dirty="0"/>
          </a:p>
          <a:p>
            <a:pPr marL="0" marR="0" indent="0" algn="l" defTabSz="457200" rtl="0" eaLnBrk="1" fontAlgn="base" latinLnBrk="0" hangingPunct="1">
              <a:lnSpc>
                <a:spcPct val="100000"/>
              </a:lnSpc>
              <a:spcBef>
                <a:spcPct val="0"/>
              </a:spcBef>
              <a:spcAft>
                <a:spcPct val="0"/>
              </a:spcAft>
              <a:buClrTx/>
              <a:buSzTx/>
              <a:buFontTx/>
              <a:buNone/>
              <a:tabLst/>
              <a:defRPr/>
            </a:pPr>
            <a:r>
              <a:rPr lang="ka-GE" dirty="0" smtClean="0"/>
              <a:t>უნდა აღინიშნოს, რომ 21-ე მუხლის მე-3 </a:t>
            </a:r>
            <a:r>
              <a:rPr lang="ka-GE" dirty="0" smtClean="0"/>
              <a:t>პუნქტი ავალდებულებს </a:t>
            </a:r>
            <a:r>
              <a:rPr lang="ka-GE" sz="1200" kern="1200" dirty="0" smtClean="0">
                <a:solidFill>
                  <a:schemeClr val="tx1"/>
                </a:solidFill>
                <a:effectLst/>
                <a:latin typeface="+mn-lt"/>
              </a:rPr>
              <a:t>მხარეებს, </a:t>
            </a:r>
            <a:r>
              <a:rPr lang="ka-GE" sz="1200" kern="1200" dirty="0">
                <a:solidFill>
                  <a:schemeClr val="tx1"/>
                </a:solidFill>
                <a:effectLst/>
                <a:latin typeface="+mn-lt"/>
              </a:rPr>
              <a:t>მიიღონ ასეთი საკანონმდებლო ან სხვა ზომა, რომელიც შეიძლება აუცილებელი იქნეს მომსახურების მიმწოდებლების დასავალდებულებლად, საიდუმლოდ დაიცვან ნებისმიერი უფლებამოსილების განხორციელების ფაქტი, რომელიც გათვალისწინებულია ამ </a:t>
            </a:r>
            <a:r>
              <a:rPr lang="ka-GE" sz="1200" kern="1200" dirty="0" smtClean="0">
                <a:solidFill>
                  <a:schemeClr val="tx1"/>
                </a:solidFill>
                <a:effectLst/>
                <a:latin typeface="+mn-lt"/>
              </a:rPr>
              <a:t>მუხლში, </a:t>
            </a:r>
            <a:r>
              <a:rPr lang="ka-GE" sz="1200" kern="1200" dirty="0">
                <a:solidFill>
                  <a:schemeClr val="tx1"/>
                </a:solidFill>
                <a:effectLst/>
                <a:latin typeface="+mn-lt"/>
              </a:rPr>
              <a:t>და მასთან დაკავშირებული ნებისმიერი ინფორმაცია.</a:t>
            </a:r>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ka-GE"/>
          </a:p>
        </p:txBody>
      </p:sp>
    </p:spTree>
    <p:extLst>
      <p:ext uri="{BB962C8B-B14F-4D97-AF65-F5344CB8AC3E}">
        <p14:creationId xmlns:p14="http://schemas.microsoft.com/office/powerpoint/2010/main" val="7683025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სლაიდზე ნაჩვენებია ახალი ამბების სტატიის სქრინშოტი, რომელიც აღწერს, თუ როგორ განათავსა საფრანგეთის პოლიციამ სერვერებზე ტექნიკური მოწყობილობა მას შემდეგ, რაც აღმოაჩინა, რომ მათი ქვეყნის ტერიტორიაზე იყო განთავსებული დანაშაულებრივი ჩატის ქსელის სერვერები, რამაც საფრანგეთის პოლიციას კომუნიკაციის გადაჭერის შესაძლებლობა მისცა. ჩატის მომსახურებას, რომელიც ცნობილია სახელით EncroChat, 60000 აბონენტი ჰყავდა. ვინაიდან ჩატში გაგზავნილი შეტყობინებები ავტომატურად იშლებოდა როგორც გამგზავნის, ისე მიმღების ტელეფონზე, პოლიციას მტკიცებულებების შეგროვების სხვა გზა არ ჰქონდა, გარდა კომუნიკაციის რეალურ დროში გადაჭერისა. შედეგად ეს მტკიცებულება მთელი ევროპის მასშტაბით გამოიყენეს ორგანოებმა 800 ადამიანის დასაკავებლად. გაერთიანებულ სამეფოში ამოღებული იქნა ორი ტონა ნარკოტიკი, რამდენიმე ათეული იარაღი და საეჭვო წარმომავლობის 54 მილიონი ფუნტი სტერლინგი ნაღდი ფული.</a:t>
            </a:r>
          </a:p>
          <a:p>
            <a:endParaRPr lang="ka-GE" dirty="0"/>
          </a:p>
          <a:p>
            <a:r>
              <a:rPr lang="ka-GE" dirty="0" smtClean="0"/>
              <a:t>ახალი ამბების სრული სტატიის ბმული: https://www.bbc.com/news/uk-53263310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ka-GE"/>
          </a:p>
        </p:txBody>
      </p:sp>
    </p:spTree>
    <p:extLst>
      <p:ext uri="{BB962C8B-B14F-4D97-AF65-F5344CB8AC3E}">
        <p14:creationId xmlns:p14="http://schemas.microsoft.com/office/powerpoint/2010/main" val="13913504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21-ე მუხლის </a:t>
            </a:r>
            <a:r>
              <a:rPr lang="ka-GE" dirty="0" smtClean="0"/>
              <a:t>ტექსტი ერთი </a:t>
            </a:r>
            <a:r>
              <a:rPr lang="ka-GE" dirty="0" smtClean="0"/>
              <a:t>გამოყოფილი ელემენტით („</a:t>
            </a:r>
            <a:r>
              <a:rPr lang="ka-GE" b="0" dirty="0" smtClean="0"/>
              <a:t>სერიოზულ დანაშაულებთან</a:t>
            </a:r>
            <a:r>
              <a:rPr lang="ka-GE" dirty="0" smtClean="0"/>
              <a:t>“).</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ka-GE"/>
          </a:p>
        </p:txBody>
      </p:sp>
    </p:spTree>
    <p:extLst>
      <p:ext uri="{BB962C8B-B14F-4D97-AF65-F5344CB8AC3E}">
        <p14:creationId xmlns:p14="http://schemas.microsoft.com/office/powerpoint/2010/main" val="15362497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21-ე მუხლის </a:t>
            </a:r>
            <a:r>
              <a:rPr lang="ka-GE" dirty="0" smtClean="0"/>
              <a:t>ტექსტი ერთი </a:t>
            </a:r>
            <a:r>
              <a:rPr lang="ka-GE" dirty="0" smtClean="0"/>
              <a:t>გამოყოფილი ელემენტით („</a:t>
            </a:r>
            <a:r>
              <a:rPr lang="ka-GE" b="0" dirty="0" smtClean="0"/>
              <a:t>შეაგროვონ ან ჩაწერონ</a:t>
            </a:r>
            <a:r>
              <a:rPr lang="ka-GE" dirty="0" smtClean="0"/>
              <a:t>... </a:t>
            </a:r>
            <a:r>
              <a:rPr lang="ka-GE" dirty="0" smtClean="0"/>
              <a:t>ვალდებულება დააკისრონ </a:t>
            </a:r>
            <a:r>
              <a:rPr lang="ka-GE" dirty="0" smtClean="0"/>
              <a:t>მომსახურების </a:t>
            </a:r>
            <a:r>
              <a:rPr lang="ka-GE" dirty="0" smtClean="0"/>
              <a:t>პროვაიდერს... </a:t>
            </a:r>
            <a:r>
              <a:rPr lang="ka-GE" dirty="0" smtClean="0"/>
              <a:t>შეაგროვოს ან ჩაწეროს... ითანამშრომლონ და დაეხმარონ“).</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ka-GE"/>
          </a:p>
        </p:txBody>
      </p:sp>
    </p:spTree>
    <p:extLst>
      <p:ext uri="{BB962C8B-B14F-4D97-AF65-F5344CB8AC3E}">
        <p14:creationId xmlns:p14="http://schemas.microsoft.com/office/powerpoint/2010/main" val="2932980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21-ე მუხლის </a:t>
            </a:r>
            <a:r>
              <a:rPr lang="ka-GE" dirty="0" smtClean="0"/>
              <a:t>ტექსტი ერთი </a:t>
            </a:r>
            <a:r>
              <a:rPr lang="ka-GE" dirty="0" smtClean="0"/>
              <a:t>გამოყოფილი ელემენტით („ტექნიკური საშუალებები“).</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ka-GE"/>
          </a:p>
        </p:txBody>
      </p:sp>
    </p:spTree>
    <p:extLst>
      <p:ext uri="{BB962C8B-B14F-4D97-AF65-F5344CB8AC3E}">
        <p14:creationId xmlns:p14="http://schemas.microsoft.com/office/powerpoint/2010/main" val="25786743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21-ე მუხლის </a:t>
            </a:r>
            <a:r>
              <a:rPr lang="ka-GE" dirty="0" smtClean="0"/>
              <a:t>ტექსტი ერთი </a:t>
            </a:r>
            <a:r>
              <a:rPr lang="ka-GE" dirty="0" smtClean="0"/>
              <a:t>გამოყოფილი ელემენტით („არსებული ტექნიკური შესაძლებლობის“).</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ka-GE"/>
          </a:p>
        </p:txBody>
      </p:sp>
    </p:spTree>
    <p:extLst>
      <p:ext uri="{BB962C8B-B14F-4D97-AF65-F5344CB8AC3E}">
        <p14:creationId xmlns:p14="http://schemas.microsoft.com/office/powerpoint/2010/main" val="37901769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21-ე მუხლის </a:t>
            </a:r>
            <a:r>
              <a:rPr lang="ka-GE" dirty="0" smtClean="0"/>
              <a:t>ტექსტი ერთი </a:t>
            </a:r>
            <a:r>
              <a:rPr lang="ka-GE" dirty="0" smtClean="0"/>
              <a:t>გამოყოფილი ელემენტით („</a:t>
            </a:r>
            <a:r>
              <a:rPr lang="ka-GE" b="0" dirty="0" smtClean="0"/>
              <a:t>შინაარსობრივი </a:t>
            </a:r>
            <a:r>
              <a:rPr lang="ka-GE" b="0" dirty="0" smtClean="0"/>
              <a:t>მონაცემები</a:t>
            </a:r>
            <a:r>
              <a:rPr lang="ka-GE" dirty="0" smtClean="0"/>
              <a:t>“).</a:t>
            </a:r>
            <a:endParaRPr lang="ka-GE" dirty="0" smtClean="0"/>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ka-GE"/>
          </a:p>
        </p:txBody>
      </p:sp>
    </p:spTree>
    <p:extLst>
      <p:ext uri="{BB962C8B-B14F-4D97-AF65-F5344CB8AC3E}">
        <p14:creationId xmlns:p14="http://schemas.microsoft.com/office/powerpoint/2010/main" val="128422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15714A6-B05B-47A5-B92B-D727BD3A45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3600" dirty="0" smtClean="0"/>
              <a:t>ეს სლაიდი ხაზს უსვამს სესიის ამოცანებს. ის ხაზს უსვამს, თუ რის</a:t>
            </a:r>
            <a:r>
              <a:rPr lang="ka-GE" sz="3600" baseline="0" dirty="0" smtClean="0"/>
              <a:t> სწავლას </a:t>
            </a:r>
            <a:r>
              <a:rPr lang="ka-GE" sz="3600" dirty="0" smtClean="0"/>
              <a:t>უნდა მოელოდნენ მონაწილეები</a:t>
            </a:r>
            <a:r>
              <a:rPr lang="ka-GE" sz="3600" baseline="0" dirty="0" smtClean="0"/>
              <a:t> </a:t>
            </a:r>
            <a:r>
              <a:rPr lang="ka-GE" sz="3600" dirty="0" smtClean="0"/>
              <a:t>სლაიდებიდან. მონაწილეებს შეიძლება ინფორმაცია მიეწოდოს, რომ ეს სლაიდი ხელახლა იქნება ნაჩვენები სესიის ბოლოს, რათა შეაფასონ, იქნა თუ არა მიღწეული დასახული ამოცანები. </a:t>
            </a:r>
            <a:endParaRPr lang="ka-GE" sz="3600" dirty="0" smtClean="0">
              <a:latin typeface="+mn-lt"/>
            </a:endParaRPr>
          </a:p>
          <a:p>
            <a:endParaRPr lang="ka-GE" sz="360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sz="3600" dirty="0"/>
          </a:p>
        </p:txBody>
      </p:sp>
    </p:spTree>
    <p:extLst>
      <p:ext uri="{BB962C8B-B14F-4D97-AF65-F5344CB8AC3E}">
        <p14:creationId xmlns:p14="http://schemas.microsoft.com/office/powerpoint/2010/main" val="1236759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21-ე მუხლის </a:t>
            </a:r>
            <a:r>
              <a:rPr lang="ka-GE" dirty="0" smtClean="0"/>
              <a:t>ტექსტი ერთი </a:t>
            </a:r>
            <a:r>
              <a:rPr lang="ka-GE" dirty="0" smtClean="0"/>
              <a:t>გამოყოფილი ელემენტით („</a:t>
            </a:r>
            <a:r>
              <a:rPr lang="ka-GE" b="0" dirty="0" smtClean="0"/>
              <a:t>გარკვეული კომუნიკაციის</a:t>
            </a:r>
            <a:r>
              <a:rPr lang="ka-GE" dirty="0" smtClean="0"/>
              <a:t>“).</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ka-GE"/>
          </a:p>
        </p:txBody>
      </p:sp>
    </p:spTree>
    <p:extLst>
      <p:ext uri="{BB962C8B-B14F-4D97-AF65-F5344CB8AC3E}">
        <p14:creationId xmlns:p14="http://schemas.microsoft.com/office/powerpoint/2010/main" val="39626822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21-ე მუხლის </a:t>
            </a:r>
            <a:r>
              <a:rPr lang="ka-GE" dirty="0" smtClean="0"/>
              <a:t>ტექსტი ერთი </a:t>
            </a:r>
            <a:r>
              <a:rPr lang="ka-GE" dirty="0" smtClean="0"/>
              <a:t>გამოყოფილი ელემენტით („მის ტერიტორიაზე“).</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ka-GE"/>
          </a:p>
        </p:txBody>
      </p:sp>
    </p:spTree>
    <p:extLst>
      <p:ext uri="{BB962C8B-B14F-4D97-AF65-F5344CB8AC3E}">
        <p14:creationId xmlns:p14="http://schemas.microsoft.com/office/powerpoint/2010/main" val="34027690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21-ე მუხლის </a:t>
            </a:r>
            <a:r>
              <a:rPr lang="ka-GE" dirty="0" smtClean="0"/>
              <a:t>ტექსტი ერთი </a:t>
            </a:r>
            <a:r>
              <a:rPr lang="ka-GE" dirty="0" smtClean="0"/>
              <a:t>გამოყოფილი ელემენტით („მიიღოს სამართლებრივი და სხვა საჭირო ზომები, </a:t>
            </a:r>
            <a:r>
              <a:rPr lang="ka-GE" sz="1200" dirty="0" smtClean="0"/>
              <a:t>რათა უზრუნველყოს</a:t>
            </a:r>
            <a:r>
              <a:rPr lang="ka-GE" dirty="0" smtClean="0"/>
              <a:t>“).</a:t>
            </a:r>
            <a:endParaRPr lang="ka-GE" dirty="0" smtClean="0"/>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ka-GE"/>
          </a:p>
        </p:txBody>
      </p:sp>
    </p:spTree>
    <p:extLst>
      <p:ext uri="{BB962C8B-B14F-4D97-AF65-F5344CB8AC3E}">
        <p14:creationId xmlns:p14="http://schemas.microsoft.com/office/powerpoint/2010/main" val="30114052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21-ე მუხლის </a:t>
            </a:r>
            <a:r>
              <a:rPr lang="ka-GE" dirty="0" smtClean="0"/>
              <a:t>ტექსტი ერთი </a:t>
            </a:r>
            <a:r>
              <a:rPr lang="ka-GE" dirty="0" smtClean="0"/>
              <a:t>გამოყოფილი ელემენტით („დაავალდებულებს მომსახურების მომწოდებელს, უზრუნველყოს... კონფიდენციალურობა“).</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ka-GE"/>
          </a:p>
        </p:txBody>
      </p:sp>
    </p:spTree>
    <p:extLst>
      <p:ext uri="{BB962C8B-B14F-4D97-AF65-F5344CB8AC3E}">
        <p14:creationId xmlns:p14="http://schemas.microsoft.com/office/powerpoint/2010/main" val="35530505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21-ე მუხლის </a:t>
            </a:r>
            <a:r>
              <a:rPr lang="ka-GE" dirty="0" smtClean="0"/>
              <a:t>ტექსტი ერთი </a:t>
            </a:r>
            <a:r>
              <a:rPr lang="ka-GE" dirty="0" smtClean="0"/>
              <a:t>გამოყოფილი ელემენტით („ეხება მე-14-15 მუხლებს“).</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ბუდაპეშტის კონვენციის შესაბამისად დადგენილი ყველა უფლებამოსილების მსგავსად ეს საპროცესო უფლებამოსილება ასევე ექვემდებარება პირობებსა და გარანტიებს. შესაძლო შესაბამისი გარანტიები ჩამოთვლილია სლაიდზე.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ka-GE"/>
          </a:p>
        </p:txBody>
      </p:sp>
    </p:spTree>
    <p:extLst>
      <p:ext uri="{BB962C8B-B14F-4D97-AF65-F5344CB8AC3E}">
        <p14:creationId xmlns:p14="http://schemas.microsoft.com/office/powerpoint/2010/main" val="34303714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სწორი პასუხია: b) არა – შინაარსობრივი მონაცემების გადაჭერა შეიძლება განხორციელდეს მხოლოდ სერიოზულ დანაშაულთან მიმართებით.</a:t>
            </a:r>
            <a:r>
              <a:rPr lang="ka-GE" sz="1200" b="0" dirty="0">
                <a:solidFill>
                  <a:srgbClr val="FF0000"/>
                </a:solidFill>
              </a:rPr>
              <a:t> </a:t>
            </a:r>
            <a:endParaRPr lang="ka-GE" b="0" dirty="0"/>
          </a:p>
          <a:p>
            <a:endParaRPr lang="ka-GE" b="0" u="non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ka-GE"/>
          </a:p>
        </p:txBody>
      </p:sp>
    </p:spTree>
    <p:extLst>
      <p:ext uri="{BB962C8B-B14F-4D97-AF65-F5344CB8AC3E}">
        <p14:creationId xmlns:p14="http://schemas.microsoft.com/office/powerpoint/2010/main" val="4816487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22-ე მუხლი ადგენს კრიტერიუმების რიგს, რომელთა შესაბამისად ბუდაპეშტის კონვენციის მხარეებს </a:t>
            </a:r>
            <a:r>
              <a:rPr lang="ka-GE" dirty="0" smtClean="0"/>
              <a:t>მოეთხოვებათ</a:t>
            </a:r>
            <a:r>
              <a:rPr lang="en-US" dirty="0" smtClean="0"/>
              <a:t>,</a:t>
            </a:r>
            <a:r>
              <a:rPr lang="ka-GE" dirty="0" smtClean="0"/>
              <a:t> </a:t>
            </a:r>
            <a:r>
              <a:rPr lang="ka-GE" dirty="0" smtClean="0"/>
              <a:t>დაადგინონ იურისდიქცია დანაშაულებთან მიმართებით, რომლებიც </a:t>
            </a:r>
            <a:r>
              <a:rPr lang="ka-GE" dirty="0" smtClean="0"/>
              <a:t>გათვალისწინებულია</a:t>
            </a:r>
            <a:r>
              <a:rPr lang="ka-GE" baseline="0" dirty="0" smtClean="0"/>
              <a:t> </a:t>
            </a:r>
            <a:r>
              <a:rPr lang="ka-GE" dirty="0" smtClean="0"/>
              <a:t>ბუდაპეშტის </a:t>
            </a:r>
            <a:r>
              <a:rPr lang="ka-GE" dirty="0" smtClean="0"/>
              <a:t>კონვენციის მე-2-მე-11 </a:t>
            </a:r>
            <a:r>
              <a:rPr lang="ka-GE" dirty="0" smtClean="0"/>
              <a:t>მუხლებით. </a:t>
            </a:r>
            <a:r>
              <a:rPr lang="ka-GE" dirty="0" smtClean="0"/>
              <a:t>ის მოიცავს </a:t>
            </a:r>
            <a:r>
              <a:rPr lang="ka-GE" dirty="0" smtClean="0"/>
              <a:t>როგორც </a:t>
            </a:r>
            <a:r>
              <a:rPr lang="ka-GE" dirty="0" smtClean="0"/>
              <a:t>ტერიტორიულობის, ისე მოქალაქეობის პრინციპს და ასევე განმარტავს, თუ როდის არ შეუძლიათ მხარეებს კონკრეტული პრინციპების განხორციელება. </a:t>
            </a:r>
          </a:p>
          <a:p>
            <a:r>
              <a:rPr lang="ka-GE" dirty="0" smtClean="0"/>
              <a:t>კიბერდანაშაულის </a:t>
            </a:r>
            <a:r>
              <a:rPr lang="ka-GE" dirty="0" smtClean="0"/>
              <a:t>ტრანსნაციონალური </a:t>
            </a:r>
            <a:r>
              <a:rPr lang="ka-GE" dirty="0" smtClean="0"/>
              <a:t>ხასიათის გათვალისწინებით, 22-ე მუხლი ასევე ითვალისწინებს საკონსულტაციო პროცესს, როცა ორ სახელმწიფოს ერთდროული იურისდიქცია აქვს ტერიტორიულობის ან/და მოქალაქეობის პრინციპის მათ განხორციელებაზე დაყრდნობით.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ka-GE"/>
          </a:p>
        </p:txBody>
      </p:sp>
    </p:spTree>
    <p:extLst>
      <p:ext uri="{BB962C8B-B14F-4D97-AF65-F5344CB8AC3E}">
        <p14:creationId xmlns:p14="http://schemas.microsoft.com/office/powerpoint/2010/main" val="10119747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22-ე მუხლის </a:t>
            </a:r>
            <a:r>
              <a:rPr lang="ka-GE" dirty="0" smtClean="0"/>
              <a:t>ტექსტი ერთი </a:t>
            </a:r>
            <a:r>
              <a:rPr lang="ka-GE" dirty="0" smtClean="0"/>
              <a:t>გამოყოფილი ელემენტით („ამ მხარის ტერიტორიაზე“).</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r>
              <a:rPr lang="ka-GE" dirty="0" smtClean="0"/>
              <a:t>ეს ელემენტი ხაზს უსვამს ტერიტორიულობის ყველაზე ფუნდამენტურ პრინციპს – რომელიც აცხადებს, რომ ქვეყანას შეუძლია განახორციელოს თავისი </a:t>
            </a:r>
            <a:r>
              <a:rPr lang="ka-GE" dirty="0" smtClean="0"/>
              <a:t>იურისდიქცია ბუდაპეშტის კონვენციის მე-2-მე-11 მუხლებით გათვალისწინებულ დანაშაულთან </a:t>
            </a:r>
            <a:r>
              <a:rPr lang="ka-GE" dirty="0" smtClean="0"/>
              <a:t>მიმართებით</a:t>
            </a:r>
            <a:r>
              <a:rPr lang="ka-GE" dirty="0" smtClean="0"/>
              <a:t>, </a:t>
            </a:r>
            <a:r>
              <a:rPr lang="ka-GE" dirty="0" smtClean="0"/>
              <a:t>როცა </a:t>
            </a:r>
            <a:r>
              <a:rPr lang="ka-GE" dirty="0" smtClean="0"/>
              <a:t>ეს </a:t>
            </a:r>
            <a:r>
              <a:rPr lang="ka-GE" dirty="0" smtClean="0"/>
              <a:t>დანაშაული ჩადენილია მისი ტერიტორიის ფარგლებში. სლაიდზე მოყვანილია შემთხვევების </a:t>
            </a:r>
            <a:r>
              <a:rPr lang="ka-GE" dirty="0" smtClean="0"/>
              <a:t>მაგალითები</a:t>
            </a:r>
            <a:r>
              <a:rPr lang="ka-GE" dirty="0" smtClean="0"/>
              <a:t>, როცა </a:t>
            </a:r>
            <a:r>
              <a:rPr lang="ka-GE" dirty="0" smtClean="0"/>
              <a:t>მხარეს </a:t>
            </a:r>
            <a:r>
              <a:rPr lang="ka-GE" dirty="0" smtClean="0"/>
              <a:t>შეუძლია დაამტკიცოს ტერიტორიული იურისდიქცია.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49</a:t>
            </a:fld>
            <a:endParaRPr lang="ka-GE"/>
          </a:p>
        </p:txBody>
      </p:sp>
    </p:spTree>
    <p:extLst>
      <p:ext uri="{BB962C8B-B14F-4D97-AF65-F5344CB8AC3E}">
        <p14:creationId xmlns:p14="http://schemas.microsoft.com/office/powerpoint/2010/main" val="29269185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22-ე მუხლის </a:t>
            </a:r>
            <a:r>
              <a:rPr lang="ka-GE" dirty="0" smtClean="0"/>
              <a:t>ტექსტი ერთი </a:t>
            </a:r>
            <a:r>
              <a:rPr lang="ka-GE" dirty="0" smtClean="0"/>
              <a:t>გამოყოფილი ელემენტით („დროშის ქვეშ მცურავ ხომალდზე... კანონმდებლობით რეგისტრირებულ თვითმფრინავზე“).</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ეს ელემენტი ხაზს უსვამს ტერიტორიულობის პრინციპის დამატებით ასპექტს – რომელიც აცხადებს, რომ ქვეყანას შეუძლია განახორციელოს თავისი იურისდიქცია  </a:t>
            </a:r>
            <a:r>
              <a:rPr lang="ka-GE" dirty="0" smtClean="0"/>
              <a:t>ბუდაპეშტის კონვენციის მე-2-მე-11 მუხლებით გათვალისწინებულ დანაშაულთან მიმართებით, </a:t>
            </a:r>
            <a:r>
              <a:rPr lang="ka-GE" dirty="0" smtClean="0"/>
              <a:t>როცა </a:t>
            </a:r>
            <a:r>
              <a:rPr lang="ka-GE" dirty="0" smtClean="0"/>
              <a:t>ეს </a:t>
            </a:r>
            <a:r>
              <a:rPr lang="ka-GE" dirty="0" smtClean="0"/>
              <a:t>დანაშაული ჩადენილია მისი დროშის ქვეშ მცურავ ხომალდზე ან მისი კანონმდებლობით რეგისტრირებულ თვითმფრინავზე. ეს ხშირად მიჩნეულია მნიშვნელოვან ჩანართად, ვინაიდან ხომალდი და თვითმფრინავი შეიძლება ნებისმიერ კონკრეტულ დროს იმყოფებოდეს სახელმწიფოს ჩვეულებრივი ტერიტორიული იურისდიქციის ფარგლებს გარეთ, მაგრამ სახელმწიფოს მაინც ჰქონდეს დევნის ინტერესი. ბევრი ქვეყანა ასევე ახორციელებს იურისდიქციას ჩვეულებრივ </a:t>
            </a:r>
            <a:r>
              <a:rPr lang="ka-GE" dirty="0" smtClean="0"/>
              <a:t>სისხლის</a:t>
            </a:r>
            <a:r>
              <a:rPr lang="en-US" dirty="0" smtClean="0"/>
              <a:t> </a:t>
            </a:r>
            <a:r>
              <a:rPr lang="ka-GE" dirty="0" smtClean="0"/>
              <a:t>სამართლის </a:t>
            </a:r>
            <a:r>
              <a:rPr lang="ka-GE" dirty="0" smtClean="0"/>
              <a:t>დანაშაულებთან მიმართებით, როცა ისინი ჩადენილია მისი დროშის ქვეშ მცურავ ხომალდზე ან მისი კანონმდებლობით რეგისტრირებულ თვითმფრინავზე. </a:t>
            </a:r>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50</a:t>
            </a:fld>
            <a:endParaRPr lang="ka-GE"/>
          </a:p>
        </p:txBody>
      </p:sp>
    </p:spTree>
    <p:extLst>
      <p:ext uri="{BB962C8B-B14F-4D97-AF65-F5344CB8AC3E}">
        <p14:creationId xmlns:p14="http://schemas.microsoft.com/office/powerpoint/2010/main" val="37004933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22-ე მუხლის </a:t>
            </a:r>
            <a:r>
              <a:rPr lang="ka-GE" dirty="0" smtClean="0"/>
              <a:t>ტექსტი ერთი </a:t>
            </a:r>
            <a:r>
              <a:rPr lang="ka-GE" dirty="0" smtClean="0"/>
              <a:t>გამოყოფილი ელემენტით („მისი ერთ-ერთი მოქალაქის მიერ, თუ დანაშაული დასჯადია... რომლის ტერიტორიაზეც იქნა ჩადენილი ან...ნებისმიერი სახელმწიფოს ტერიტორიული იურისდიქციის ფარგლებს გარეთ“).</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ეს ელემენტი ხაზს უსვამს მოქალაქეობის ყველაზე ფუნდამენტურ პრინციპს – რომელიც აცხადებს, რომ ქვეყანას შეუძლია განახორციელოს თავისი იურისდიქცია  </a:t>
            </a:r>
            <a:r>
              <a:rPr lang="ka-GE" dirty="0" smtClean="0"/>
              <a:t>ბუდაპეშტის კონვენციის მე-2-მე-11 მუხლებით გათვალისწინებულ დანაშაულთან მიმართებით, </a:t>
            </a:r>
            <a:r>
              <a:rPr lang="ka-GE" dirty="0" smtClean="0"/>
              <a:t>როცა </a:t>
            </a:r>
            <a:r>
              <a:rPr lang="ka-GE" dirty="0" smtClean="0"/>
              <a:t>ეს </a:t>
            </a:r>
            <a:r>
              <a:rPr lang="ka-GE" dirty="0" smtClean="0"/>
              <a:t>დანაშაული ჩადენილია მისი ერთ-ერთი მოქალაქის მიერ. არსებობს დამატებითი წინაპირობა, რომ ეს დანაშაული ან უნდა იყოს დანაშაული იმ ტერიტორიაზე, სადაც ჩადენილი იქნა ის, ან ჩადენილი უნდა </a:t>
            </a:r>
            <a:r>
              <a:rPr lang="ka-GE" dirty="0" smtClean="0"/>
              <a:t>ოყოს </a:t>
            </a:r>
            <a:r>
              <a:rPr lang="ka-GE" dirty="0" smtClean="0"/>
              <a:t>ნებისმიერი სახელმწიფოს ტერიტორიული იურისდიქციის ფარგლებს გარეთ.</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51</a:t>
            </a:fld>
            <a:endParaRPr lang="ka-GE"/>
          </a:p>
        </p:txBody>
      </p:sp>
    </p:spTree>
    <p:extLst>
      <p:ext uri="{BB962C8B-B14F-4D97-AF65-F5344CB8AC3E}">
        <p14:creationId xmlns:p14="http://schemas.microsoft.com/office/powerpoint/2010/main" val="429118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a:t>
            </a:fld>
            <a:endParaRPr lang="ka-GE" altLang="en-US"/>
          </a:p>
        </p:txBody>
      </p:sp>
    </p:spTree>
    <p:extLst>
      <p:ext uri="{BB962C8B-B14F-4D97-AF65-F5344CB8AC3E}">
        <p14:creationId xmlns:p14="http://schemas.microsoft.com/office/powerpoint/2010/main" val="444726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სლაიდის მარცხენა მხარეს ნაჩვენებია ბუდაპეშტის კონვენციის 22-ე მუხლის </a:t>
            </a:r>
            <a:r>
              <a:rPr lang="ka-GE" dirty="0" smtClean="0"/>
              <a:t>ტექსტი ერთი </a:t>
            </a:r>
            <a:r>
              <a:rPr lang="ka-GE" dirty="0" smtClean="0"/>
              <a:t>გამოყოფილი ელემენტით („გააკეთოს დათქმა ამ მუხლის 1.b-d ქვეპუნქტებით განსაზღვრული იურისდიქციის წესების ან მათი ნებისმიერი ნაწილის გამოუყენებლობაზე; ან გამოიყენოს ისინი მხოლოდ კონკრეტულ შემთხვევებში ან პირობებში“).</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ეს ელემენტი ზირითადად უზრუნველყოფს სახელმწიფოებს შესაძლებლობით, არ გამოიყენონ კონკრეტული მოთხოვნები იურისდიქციასთან მიმართებით. ფაქტობრივად, ბუდაპეშტის კონვენციის შესაბამისად იურისდიქციასთან მიმართებით ერთადერთი სავალდებულო მოთხოვნაა ის, რომელიც მოცემულია მუხლში 22.1.a (ტერიტორიულობის ფუნდამენტური პრინციპი). </a:t>
            </a:r>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52</a:t>
            </a:fld>
            <a:endParaRPr lang="ka-GE"/>
          </a:p>
        </p:txBody>
      </p:sp>
    </p:spTree>
    <p:extLst>
      <p:ext uri="{BB962C8B-B14F-4D97-AF65-F5344CB8AC3E}">
        <p14:creationId xmlns:p14="http://schemas.microsoft.com/office/powerpoint/2010/main" val="9319651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b="0" dirty="0"/>
              <a:t>ამ სლაიდის მარცხენა მხარეს ნაჩვენებია ბუდაპეშტის კონვენციის 22-ე მუხლის </a:t>
            </a:r>
            <a:r>
              <a:rPr lang="ka-GE" b="0" dirty="0" smtClean="0"/>
              <a:t>ტექსტი ერთი </a:t>
            </a:r>
            <a:r>
              <a:rPr lang="ka-GE" b="0" dirty="0"/>
              <a:t>გამოყოფილი ელემენტით </a:t>
            </a:r>
            <a:r>
              <a:rPr lang="ka-GE" b="0" dirty="0" smtClean="0"/>
              <a:t>(სავარაუდო </a:t>
            </a:r>
            <a:r>
              <a:rPr lang="ka-GE" b="0" dirty="0"/>
              <a:t>დამნაშავე იმყოფება მის ტერიტორიაზე და ექსტრადიციის მოთხოვნის შემდეგ სახელმწიფო უარს აცხადებს სავარაუდო დამნაშავის </a:t>
            </a:r>
            <a:r>
              <a:rPr lang="ka-GE" b="0" dirty="0" smtClean="0"/>
              <a:t>ექსტრადიციაზე ... </a:t>
            </a:r>
            <a:r>
              <a:rPr lang="ka-GE" b="0" dirty="0"/>
              <a:t>მხოლოდ მისი ეროვნების საფუძველზე).</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r>
              <a:rPr lang="ka-GE" dirty="0" smtClean="0"/>
              <a:t>ეს სლაიდი განმარტავს, რომ მხარემ უნდა განახორციელოს იურისდიქცია, თუ ის უარს აცხადებს სავარაუდო დამნაშავის ექსტრადიციის მოთხოვნაზე მხოლოდ მისი მოქალაქეობის საფუძველზე.</a:t>
            </a:r>
            <a:r>
              <a:rPr lang="ka-GE" sz="1200" dirty="0">
                <a:latin typeface="+mj-lt"/>
              </a:rPr>
              <a:t> ეს იმის უზრუნველსაყოფადაა, რომ სავარაუდო დამნაშავე შეიძლება დაექვემდებაროს სისხლისსამართლებრივ </a:t>
            </a:r>
            <a:r>
              <a:rPr lang="ka-GE" sz="1200" dirty="0" smtClean="0">
                <a:latin typeface="+mj-lt"/>
              </a:rPr>
              <a:t>დევნას </a:t>
            </a:r>
            <a:r>
              <a:rPr lang="ka-GE" sz="1200" dirty="0">
                <a:latin typeface="+mj-lt"/>
              </a:rPr>
              <a:t>იმ ქვეყანაში, სადაც ის </a:t>
            </a:r>
            <a:r>
              <a:rPr lang="ka-GE" sz="1200" dirty="0" smtClean="0">
                <a:latin typeface="+mj-lt"/>
              </a:rPr>
              <a:t>იმყოფება</a:t>
            </a:r>
            <a:r>
              <a:rPr lang="ka-GE" sz="1200" dirty="0">
                <a:latin typeface="+mj-lt"/>
              </a:rPr>
              <a:t>.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53</a:t>
            </a:fld>
            <a:endParaRPr lang="ka-GE"/>
          </a:p>
        </p:txBody>
      </p:sp>
    </p:spTree>
    <p:extLst>
      <p:ext uri="{BB962C8B-B14F-4D97-AF65-F5344CB8AC3E}">
        <p14:creationId xmlns:p14="http://schemas.microsoft.com/office/powerpoint/2010/main" val="16387594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b="0" dirty="0"/>
              <a:t>ამ სლაიდის მარცხენა მხარეს ნაჩვენებია ბუდაპეშტის კონვენციის 22-მუხლის </a:t>
            </a:r>
            <a:r>
              <a:rPr lang="ka-GE" b="0" dirty="0" smtClean="0"/>
              <a:t>ტექსტი ერთი </a:t>
            </a:r>
            <a:r>
              <a:rPr lang="ka-GE" b="0" dirty="0"/>
              <a:t>გამოყოფილი ელემენტით („არ გამორიცხავს მხარის მიერ მისი ეროვნული კანონმდებლობის შესაბამისად განხორციელებული ნებისმიერი სისხლისსამართლებრივი იურისდიქციის გამოყენებას“).</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r>
              <a:rPr lang="ka-GE" dirty="0" smtClean="0"/>
              <a:t>ბუდაპეშტის კონვენციის მნიშვნელოვანი მახასიათებელია, რომ ის არ გამორიცხავს რაიმე სისხლისსამართლებრივ იურისდიქციას, რომლის განხორციელებაც შეიძლება სურდეს მხარეს თავისი შიდასახელმწიფოებრივი კანონმდებლობის მეშვეობით.</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54</a:t>
            </a:fld>
            <a:endParaRPr lang="ka-GE"/>
          </a:p>
        </p:txBody>
      </p:sp>
    </p:spTree>
    <p:extLst>
      <p:ext uri="{BB962C8B-B14F-4D97-AF65-F5344CB8AC3E}">
        <p14:creationId xmlns:p14="http://schemas.microsoft.com/office/powerpoint/2010/main" val="36382622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b="0" dirty="0"/>
              <a:t>ამ სლაიდის მარცხენა მხარეს ნაჩვენებია ბუდაპეშტის კონვენციის 22-მუხლის </a:t>
            </a:r>
            <a:r>
              <a:rPr lang="ka-GE" b="0" dirty="0" smtClean="0"/>
              <a:t>ტექსტი ერთი </a:t>
            </a:r>
            <a:r>
              <a:rPr lang="ka-GE" b="0" dirty="0"/>
              <a:t>გამოყოფილი ელემენტით („ერთზე მეტი მხარე აცხადებს... რათა განსაზღვრონ დევნისათვის ყველაზე მეტად შესაფერისი იურისდიქცია“).</a:t>
            </a:r>
          </a:p>
          <a:p>
            <a:endParaRPr lang="ka-G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მარჯვენა მხარეს მოცემულია გამოყოფილი ელემენტის ახსნა.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dirty="0"/>
          </a:p>
          <a:p>
            <a:r>
              <a:rPr lang="ka-GE" dirty="0" smtClean="0"/>
              <a:t>კიბერდანაშაულის </a:t>
            </a:r>
            <a:r>
              <a:rPr lang="ka-GE" dirty="0" smtClean="0"/>
              <a:t>ტრანსნაციონალური </a:t>
            </a:r>
            <a:r>
              <a:rPr lang="ka-GE" dirty="0" smtClean="0"/>
              <a:t>ხასიათის გათვალისწინებით უჩვეულო არაა, რომ იყოს სიტუაციები, როცა ერთზე მეტი მხარე ახორციელებს იურისდიქციას დანაშაულთან ან დამნაშავესთან მიმართებით. როგორც ბუდაპეშტის კონვენციის განმარტებითი ანგარიშის 239-ე </a:t>
            </a:r>
            <a:r>
              <a:rPr lang="ka-GE" dirty="0" smtClean="0"/>
              <a:t>პუნქტშია </a:t>
            </a:r>
            <a:r>
              <a:rPr lang="ka-GE" dirty="0" smtClean="0"/>
              <a:t>აღნიშნული, „</a:t>
            </a:r>
            <a:r>
              <a:rPr lang="ka-GE" i="1" dirty="0" smtClean="0"/>
              <a:t>მაგალითად, ბევრი ვირუსული შეტევა, თაღლითობა და საავტორო უფლებების დარღვევა, რომელიც ჩადენილია ინტერნეტის მეშვეობით, მიმართულია დაზარალებულებზე ბევრ სახელმწიფოში</a:t>
            </a:r>
            <a:r>
              <a:rPr lang="ka-GE" dirty="0" smtClean="0"/>
              <a:t>.</a:t>
            </a:r>
            <a:r>
              <a:rPr lang="ka-GE" i="1" dirty="0"/>
              <a:t> </a:t>
            </a:r>
            <a:r>
              <a:rPr lang="ka-GE" i="1" dirty="0" smtClean="0"/>
              <a:t>ძალისხმევის გაორმაგების, მოწმეთა არასაჭირო უხერხულობის ან შესაბამისი სხვადასხვა სახელმწიფოს სამართალდამცავი ორგანოების </a:t>
            </a:r>
            <a:r>
              <a:rPr lang="ka-GE" i="1" dirty="0" smtClean="0"/>
              <a:t>კონკურენციის </a:t>
            </a:r>
            <a:r>
              <a:rPr lang="ka-GE" i="1" dirty="0" smtClean="0"/>
              <a:t>თავიდან ასაცილებლად ან საქმისწარმოების ეფექტიანობის ან სამართლიანობის, ან დაზარალებულის სხვაგვარად ხელშესაწყობად.“</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55</a:t>
            </a:fld>
            <a:endParaRPr lang="ka-GE"/>
          </a:p>
        </p:txBody>
      </p:sp>
    </p:spTree>
    <p:extLst>
      <p:ext uri="{BB962C8B-B14F-4D97-AF65-F5344CB8AC3E}">
        <p14:creationId xmlns:p14="http://schemas.microsoft.com/office/powerpoint/2010/main" val="24751319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15714A6-B05B-47A5-B92B-D727BD3A45D0}"/>
              </a:ext>
            </a:extLst>
          </p:cNvPr>
          <p:cNvSpPr>
            <a:spLocks noGrp="1"/>
          </p:cNvSpPr>
          <p:nvPr>
            <p:ph type="body" idx="1"/>
          </p:nvPr>
        </p:nvSpPr>
        <p:spPr/>
        <p:txBody>
          <a:bodyPr/>
          <a:lstStyle/>
          <a:p>
            <a:pPr marL="0" indent="0" algn="just">
              <a:buNone/>
            </a:pPr>
            <a:r>
              <a:rPr lang="ka-GE" sz="3600" dirty="0" smtClean="0"/>
              <a:t>სლაიდი იმეორებს სესიის ამოცანებს. ტრენერს შეუძლია გაიაროს ეს ამოცანები,</a:t>
            </a:r>
            <a:r>
              <a:rPr lang="ka-GE" sz="3600" baseline="0" dirty="0" smtClean="0"/>
              <a:t> რათა</a:t>
            </a:r>
            <a:r>
              <a:rPr lang="ka-GE" sz="3600" dirty="0" smtClean="0"/>
              <a:t> უზრუნველყოს, რომ ეს ასპექტები მოცულია ამ მოდულით</a:t>
            </a:r>
            <a:endParaRPr lang="ka-GE" sz="3600" dirty="0" smtClean="0"/>
          </a:p>
        </p:txBody>
      </p:sp>
    </p:spTree>
    <p:extLst>
      <p:ext uri="{BB962C8B-B14F-4D97-AF65-F5344CB8AC3E}">
        <p14:creationId xmlns:p14="http://schemas.microsoft.com/office/powerpoint/2010/main" val="483144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58</a:t>
            </a:fld>
            <a:endParaRPr lang="ka-GE"/>
          </a:p>
        </p:txBody>
      </p:sp>
    </p:spTree>
    <p:extLst>
      <p:ext uri="{BB962C8B-B14F-4D97-AF65-F5344CB8AC3E}">
        <p14:creationId xmlns:p14="http://schemas.microsoft.com/office/powerpoint/2010/main" val="3008022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ka-GE" dirty="0" smtClean="0"/>
              <a:t>ჩხრეკა და ამოღება აღწერილია ბუდაპეშტის კონვენციის მე-19 მუხლში. </a:t>
            </a:r>
          </a:p>
          <a:p>
            <a:pPr eaLnBrk="1" hangingPunct="1">
              <a:spcBef>
                <a:spcPct val="0"/>
              </a:spcBef>
            </a:pPr>
            <a:endParaRPr lang="ka-GE" dirty="0"/>
          </a:p>
          <a:p>
            <a:pPr eaLnBrk="1" hangingPunct="1">
              <a:spcBef>
                <a:spcPct val="0"/>
              </a:spcBef>
            </a:pPr>
            <a:r>
              <a:rPr lang="ka-GE" dirty="0" smtClean="0"/>
              <a:t>უმეტესობა ეროვნული საპროცესო ნორმებისა მოიცავს ჩხრეკისა და ამოღების ზოგად რეგულაციებს, მაგრამ ყველა მათგანი არ შეიცავს კომპიუტერის ჩხრეკისა და ამოღების მარეგულირებელ კონკრეტულ წესებს. ბევრ იურისდიქციას შეუძლია იარსებოს მხოლოდ ტრადიციული ჩხრეკებითა და ამოღებით. თუმცა, რეალური სამყარო გვასწავლის, რომ ციფრული გამოძიებები დგება მანამდე უცნობი გამოწვევების წინაშე, რომლებიც, მაგალითად, გამოწვეულია კომპიუტერული სისტემების ურთიერთკავშირით.</a:t>
            </a:r>
          </a:p>
          <a:p>
            <a:pPr eaLnBrk="1" hangingPunct="1">
              <a:spcBef>
                <a:spcPct val="0"/>
              </a:spcBef>
            </a:pPr>
            <a:endParaRPr lang="ka-GE" dirty="0"/>
          </a:p>
          <a:p>
            <a:pPr marL="0" marR="0" lvl="1" indent="0" algn="l" defTabSz="457200" rtl="0" eaLnBrk="1" fontAlgn="base" latinLnBrk="0" hangingPunct="1">
              <a:lnSpc>
                <a:spcPct val="100000"/>
              </a:lnSpc>
              <a:spcBef>
                <a:spcPct val="0"/>
              </a:spcBef>
              <a:spcAft>
                <a:spcPct val="0"/>
              </a:spcAft>
              <a:buClrTx/>
              <a:buSzTx/>
              <a:buFontTx/>
              <a:buNone/>
              <a:tabLst/>
              <a:defRPr/>
            </a:pPr>
            <a:r>
              <a:rPr lang="ka-GE" dirty="0" smtClean="0"/>
              <a:t>ასეთი ახალი საკითხების წამოჭრით ბუდაპეშტის კონვენციამ შექმნა კონკრეტული წესები ციფრულ სამყაროში ჩხრეკისა და ამოღების პრობლემებთან გასამკლავებლად. შედეგად, ის აწესრიგებს ჩხრეკის განხორციელებას კომპიუტერულ სისტემაში, შენახვის საშუალებაზე და კომპიუტერულ სისტემაში, რომელიც მისაწვდომია თავდაპირველი კომპიუტერული სისტემიდან. ეს უკანასკნელი კი საშუალებას აძლევს ხელისუფლების ორგანოს „დაჩქარებულად“ გააფართოოს ჩხრეკა სხვა კომპიუტერზე, როცა </a:t>
            </a:r>
            <a:r>
              <a:rPr lang="ka-GE" sz="3000" kern="1200" dirty="0">
                <a:solidFill>
                  <a:schemeClr val="tx1"/>
                </a:solidFill>
                <a:latin typeface="+mn-lt"/>
              </a:rPr>
              <a:t>კონკრეტული კომპიუტერული სისტემის ან მისი ნაწილის კანონიერი ჩხრეკისას ეს ხელისუფლების ორგანო</a:t>
            </a:r>
            <a:r>
              <a:rPr lang="ka-GE" dirty="0" smtClean="0"/>
              <a:t> ჩამოაყალიბებს დასაბუთებულ ვარაუდს, რომ საძებნი მონაცემები შენახულია მის ტერიტორიაზე არსებულ სხვა კომპიუტერულ სისტემაში.</a:t>
            </a:r>
            <a:r>
              <a:rPr lang="ka-GE" sz="3200" dirty="0"/>
              <a:t> </a:t>
            </a:r>
          </a:p>
          <a:p>
            <a:pPr marL="0" marR="0" lvl="1" indent="0" algn="l" defTabSz="457200" rtl="0" eaLnBrk="1" fontAlgn="base" latinLnBrk="0" hangingPunct="1">
              <a:lnSpc>
                <a:spcPct val="100000"/>
              </a:lnSpc>
              <a:spcBef>
                <a:spcPct val="0"/>
              </a:spcBef>
              <a:spcAft>
                <a:spcPct val="0"/>
              </a:spcAft>
              <a:buClrTx/>
              <a:buSzTx/>
              <a:buFontTx/>
              <a:buNone/>
              <a:tabLst/>
              <a:defRPr/>
            </a:pPr>
            <a:endParaRPr lang="ka-GE" sz="3200" kern="1200" dirty="0">
              <a:solidFill>
                <a:schemeClr val="tx1"/>
              </a:solidFill>
              <a:latin typeface="+mn-lt"/>
              <a:ea typeface="+mn-ea"/>
              <a:cs typeface="+mn-cs"/>
            </a:endParaRPr>
          </a:p>
          <a:p>
            <a:pPr eaLnBrk="1" hangingPunct="1">
              <a:spcBef>
                <a:spcPct val="0"/>
              </a:spcBef>
            </a:pPr>
            <a:r>
              <a:rPr lang="ka-GE" dirty="0" smtClean="0"/>
              <a:t>საგამოძიებო უფლებამოსილებასთან დაკავშირებით მე-19 მუხლი მოითხოვს, რომ გამომძიებლებს უფლება ჰქონდეთ „ამოიღონ ან </a:t>
            </a:r>
            <a:r>
              <a:rPr lang="ka-GE" dirty="0" smtClean="0"/>
              <a:t>მსგავსად </a:t>
            </a:r>
            <a:r>
              <a:rPr lang="ka-GE" dirty="0" smtClean="0"/>
              <a:t>დაიცვან“ კომპიუტერული მონაცემები, რომლებზეც განხორციელდა წვდომა, და უბრძანონ ნებისმიერ პირს, რომელსაც კომპიუტერული სისტემის ფუნქციონირების ან მასში კომპიუტერული მონაცემების დასაცავად გამოყენებული ზომების შესახებ ცოდნა აქვს, მიაწოდოს გონივრულ ფარგლებში აუცილებელი ინფორმაცია, რათა განხორციელდეს ჩხრეკა და ამოღება.</a:t>
            </a:r>
            <a:endParaRPr lang="ka-GE" dirty="0"/>
          </a:p>
          <a:p>
            <a:pPr eaLnBrk="1" hangingPunct="1">
              <a:spcBef>
                <a:spcPct val="0"/>
              </a:spcBef>
            </a:pPr>
            <a:endParaRPr lang="ka-GE" dirty="0"/>
          </a:p>
          <a:p>
            <a:pPr eaLnBrk="1" hangingPunct="1">
              <a:spcBef>
                <a:spcPct val="0"/>
              </a:spcBef>
            </a:pPr>
            <a:r>
              <a:rPr lang="ka-GE" dirty="0" smtClean="0"/>
              <a:t>კომპიუტერული მონაცემების ამოსაღებად ხელმისაწვდომი სხვადასხვა შესაძლებლობისა და უფრო ეფექტური გზების გათვალისწინებით ბუდაპეშტის კონვენცია იძლევა ძირითადი ქმედებების ჩამონათვალს, რომელთა განხორციელების უფლება უნდა ჰქონდეთ გამომძიებლებს... (მომდევნო სლაიდი)</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ka-GE"/>
          </a:p>
        </p:txBody>
      </p:sp>
    </p:spTree>
    <p:extLst>
      <p:ext uri="{BB962C8B-B14F-4D97-AF65-F5344CB8AC3E}">
        <p14:creationId xmlns:p14="http://schemas.microsoft.com/office/powerpoint/2010/main" val="2530629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ka-GE" dirty="0" smtClean="0"/>
              <a:t>ძირითადი ქმედებები, რომელთა განხორციელების სამართლებრივი უფლება უნდა ჰქონდეთ გამომძიებლებს კომპიუტერული მონაცემების კანონიერად ამოღების პროცესში, ბუდაპეშტის კონვენციის თანახმად არის:</a:t>
            </a:r>
          </a:p>
          <a:p>
            <a:pPr eaLnBrk="1" hangingPunct="1">
              <a:spcBef>
                <a:spcPct val="0"/>
              </a:spcBef>
            </a:pPr>
            <a:endParaRPr lang="ka-GE" dirty="0"/>
          </a:p>
          <a:p>
            <a:pPr eaLnBrk="1" hangingPunct="1">
              <a:spcBef>
                <a:spcPct val="0"/>
              </a:spcBef>
            </a:pPr>
            <a:r>
              <a:rPr lang="ka-GE" dirty="0" smtClean="0"/>
              <a:t>ა) კომპიუტერული სისტემის ფიზიკური ამოღება,</a:t>
            </a:r>
            <a:endParaRPr lang="ka-GE" dirty="0"/>
          </a:p>
          <a:p>
            <a:pPr eaLnBrk="1" hangingPunct="1">
              <a:spcBef>
                <a:spcPct val="0"/>
              </a:spcBef>
            </a:pPr>
            <a:endParaRPr lang="ka-GE" dirty="0"/>
          </a:p>
          <a:p>
            <a:pPr eaLnBrk="1" hangingPunct="1">
              <a:spcBef>
                <a:spcPct val="0"/>
              </a:spcBef>
            </a:pPr>
            <a:r>
              <a:rPr lang="ka-GE" dirty="0" smtClean="0"/>
              <a:t>ბ) ამ კომპიუტერული მონაცემების ასლის გაკეთება და შენარჩუნება (რაც მნიშვნელოვანია იმ შემთხვევაში, თუ მონაცემები შენახულია მთავარ სერვერზე, სადაც ფიზიკური ამოღება შეუძლებელია და ასევე როცა ფიზიკური ამოღება მნიშვნელოვნად შელახავდა ადამიანის უფლებებს, ვისაც წვდომის უფლება აქვს ამ მანქანაზე – მაგალითად, დიდი კომპანიის სერვერი)</a:t>
            </a:r>
            <a:endParaRPr lang="ka-GE" dirty="0"/>
          </a:p>
          <a:p>
            <a:pPr eaLnBrk="1" hangingPunct="1">
              <a:spcBef>
                <a:spcPct val="0"/>
              </a:spcBef>
            </a:pPr>
            <a:endParaRPr lang="ka-GE" dirty="0"/>
          </a:p>
          <a:p>
            <a:pPr eaLnBrk="1" hangingPunct="1">
              <a:spcBef>
                <a:spcPct val="0"/>
              </a:spcBef>
            </a:pPr>
            <a:r>
              <a:rPr lang="ka-GE" dirty="0" smtClean="0"/>
              <a:t>გ) შესაბამისი შენახული კომპიუტერული მონაცემების მთლიანობის შენარჩუნება და ბოლოს </a:t>
            </a:r>
            <a:endParaRPr lang="ka-GE" dirty="0"/>
          </a:p>
          <a:p>
            <a:pPr eaLnBrk="1" hangingPunct="1">
              <a:spcBef>
                <a:spcPct val="0"/>
              </a:spcBef>
            </a:pPr>
            <a:endParaRPr lang="ka-GE" dirty="0"/>
          </a:p>
          <a:p>
            <a:pPr eaLnBrk="1" hangingPunct="1">
              <a:spcBef>
                <a:spcPct val="0"/>
              </a:spcBef>
            </a:pPr>
            <a:r>
              <a:rPr lang="ka-GE" dirty="0" smtClean="0"/>
              <a:t>დ) კომპიუტერულ სისტემაში, რომელზეც განხორციელდა წვდომა, კომპიუტერული მონაცემების მიუწვდომლად გახდომა ან წაშლა.</a:t>
            </a:r>
            <a:endParaRPr lang="ka-GE" dirty="0"/>
          </a:p>
          <a:p>
            <a:pPr eaLnBrk="1" hangingPunct="1">
              <a:spcBef>
                <a:spcPct val="0"/>
              </a:spcBef>
            </a:pPr>
            <a:endParaRPr lang="ka-GE" dirty="0"/>
          </a:p>
          <a:p>
            <a:pPr eaLnBrk="1" hangingPunct="1">
              <a:spcBef>
                <a:spcPct val="0"/>
              </a:spcBef>
            </a:pPr>
            <a:r>
              <a:rPr lang="ka-GE" dirty="0" smtClean="0"/>
              <a:t>ეს უკანასკნელი დებულება ეხება, მაგალითად, შემთხვევებს, როცა ფიზიკური ამოღება შეუძლებელია, მაგრამ შეიძლება რეალური საფრთხე შეიქმნას, თუ მესამე მხარე მიიღებს მონაცემებზე წვდომას.  </a:t>
            </a:r>
            <a:endParaRPr lang="ka-GE" dirty="0"/>
          </a:p>
          <a:p>
            <a:pPr eaLnBrk="1" hangingPunct="1">
              <a:spcBef>
                <a:spcPct val="0"/>
              </a:spcBef>
            </a:pPr>
            <a:r>
              <a:rPr lang="ka-GE" dirty="0" smtClean="0"/>
              <a:t>გარდა საკუთარი და თავდაპირველი ჩანაწერის მონაცემების უბრალოდ ამოღებისა, ეს საპროცესო შესაძლებლობები წარმოადგენს კონკრეტულ ზომებს ციფრულ გარემოში.</a:t>
            </a:r>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ka-GE"/>
          </a:p>
        </p:txBody>
      </p:sp>
    </p:spTree>
    <p:extLst>
      <p:ext uri="{BB962C8B-B14F-4D97-AF65-F5344CB8AC3E}">
        <p14:creationId xmlns:p14="http://schemas.microsoft.com/office/powerpoint/2010/main" val="3411573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ka-GE" dirty="0" smtClean="0"/>
              <a:t>ამ სლაიდზე ნაჩვენებია ახალი ამბების სტატიის სქრინშოტი, რომელიც აღწერს ჩხრეკასა და ამოღებას, რომელიც ჩაატარა აშშ-ს გამოძიების ფედერალური ბიუროს ბავშვთა ექსპლუატაციასთან</a:t>
            </a:r>
            <a:r>
              <a:rPr lang="ka-GE" baseline="0" dirty="0" smtClean="0"/>
              <a:t> ბრძოლის</a:t>
            </a:r>
            <a:r>
              <a:rPr lang="ka-GE" dirty="0" smtClean="0"/>
              <a:t> სამუშაო ჯგუფმა. სტატიის თანახმად, გამოძიების ფედერალურმა ბიურომ </a:t>
            </a:r>
            <a:r>
              <a:rPr lang="ka-GE" b="0" i="0" dirty="0">
                <a:solidFill>
                  <a:srgbClr val="111111"/>
                </a:solidFill>
                <a:effectLst/>
                <a:latin typeface="TiemposTextWeb"/>
              </a:rPr>
              <a:t>ამოიღო 20-ზე მეტი გარე მყარი </a:t>
            </a:r>
            <a:r>
              <a:rPr lang="ka-GE" b="0" i="0" dirty="0" smtClean="0">
                <a:solidFill>
                  <a:srgbClr val="111111"/>
                </a:solidFill>
                <a:effectLst/>
                <a:latin typeface="TiemposTextWeb"/>
              </a:rPr>
              <a:t>დისკი </a:t>
            </a:r>
            <a:r>
              <a:rPr lang="ka-GE" b="0" i="0" dirty="0">
                <a:solidFill>
                  <a:srgbClr val="111111"/>
                </a:solidFill>
                <a:effectLst/>
                <a:latin typeface="TiemposTextWeb"/>
              </a:rPr>
              <a:t>პირის </a:t>
            </a:r>
            <a:r>
              <a:rPr lang="ka-GE" b="0" i="0" dirty="0" smtClean="0">
                <a:solidFill>
                  <a:srgbClr val="111111"/>
                </a:solidFill>
                <a:effectLst/>
                <a:latin typeface="TiemposTextWeb"/>
              </a:rPr>
              <a:t>სახლიდან</a:t>
            </a:r>
            <a:r>
              <a:rPr lang="ka-GE" b="0" i="0" dirty="0">
                <a:solidFill>
                  <a:srgbClr val="111111"/>
                </a:solidFill>
                <a:effectLst/>
                <a:latin typeface="TiemposTextWeb"/>
              </a:rPr>
              <a:t>, რომელსაც </a:t>
            </a:r>
            <a:r>
              <a:rPr lang="ka-GE" b="0" i="0" dirty="0" smtClean="0">
                <a:solidFill>
                  <a:srgbClr val="111111"/>
                </a:solidFill>
                <a:effectLst/>
                <a:latin typeface="TiemposTextWeb"/>
              </a:rPr>
              <a:t>ბრალი </a:t>
            </a:r>
            <a:r>
              <a:rPr lang="ka-GE" b="0" i="0" dirty="0">
                <a:solidFill>
                  <a:srgbClr val="111111"/>
                </a:solidFill>
                <a:effectLst/>
                <a:latin typeface="TiemposTextWeb"/>
              </a:rPr>
              <a:t>ედებოდა ბავშვთა პორნოგრაფიის გამოსახულებების ფლობაში. </a:t>
            </a:r>
          </a:p>
          <a:p>
            <a:pPr eaLnBrk="1" hangingPunct="1">
              <a:spcBef>
                <a:spcPct val="0"/>
              </a:spcBef>
            </a:pPr>
            <a:endParaRPr lang="ka-GE" b="0" i="0" dirty="0">
              <a:solidFill>
                <a:srgbClr val="111111"/>
              </a:solidFill>
              <a:effectLst/>
              <a:latin typeface="TiemposTextWeb"/>
            </a:endParaRPr>
          </a:p>
          <a:p>
            <a:pPr eaLnBrk="1" hangingPunct="1">
              <a:spcBef>
                <a:spcPct val="0"/>
              </a:spcBef>
            </a:pPr>
            <a:r>
              <a:rPr lang="ka-GE" b="0" i="0" dirty="0">
                <a:solidFill>
                  <a:srgbClr val="111111"/>
                </a:solidFill>
                <a:effectLst/>
                <a:latin typeface="TiemposTextWeb"/>
              </a:rPr>
              <a:t>სრული სტატიის ბმული: https://www.insider.com/children-youtube-channel-child-porn-the-happy-scientist-charges-kids-2020-9</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ka-GE"/>
          </a:p>
        </p:txBody>
      </p:sp>
    </p:spTree>
    <p:extLst>
      <p:ext uri="{BB962C8B-B14F-4D97-AF65-F5344CB8AC3E}">
        <p14:creationId xmlns:p14="http://schemas.microsoft.com/office/powerpoint/2010/main" val="2485661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ka-GE" dirty="0" smtClean="0"/>
              <a:t>ამ სლაიდზე ნაჩვენებია ახალი ამბების სტატიის სქრინშოტი, სადაც აღწერილია ჩხრეკა და ამოღება, რომელიც </a:t>
            </a:r>
            <a:r>
              <a:rPr lang="ka-GE" b="0" i="0" dirty="0">
                <a:solidFill>
                  <a:srgbClr val="080E14"/>
                </a:solidFill>
                <a:effectLst/>
                <a:latin typeface="Proxima Nova"/>
              </a:rPr>
              <a:t>გერმანულმა პოლიციამ განახორციელა ევროპოლსა და </a:t>
            </a:r>
            <a:r>
              <a:rPr lang="ka-GE" b="0" i="0" dirty="0" smtClean="0">
                <a:solidFill>
                  <a:srgbClr val="080E14"/>
                </a:solidFill>
                <a:effectLst/>
                <a:latin typeface="Proxima Nova"/>
              </a:rPr>
              <a:t>აშშ-ის</a:t>
            </a:r>
            <a:r>
              <a:rPr lang="ka-GE" b="0" i="0" dirty="0">
                <a:solidFill>
                  <a:srgbClr val="080E14"/>
                </a:solidFill>
                <a:effectLst/>
                <a:latin typeface="Proxima Nova"/>
              </a:rPr>
              <a:t>, ნიდერლანდებისა </a:t>
            </a:r>
            <a:r>
              <a:rPr lang="ka-GE" b="0" i="0" dirty="0" smtClean="0">
                <a:solidFill>
                  <a:srgbClr val="080E14"/>
                </a:solidFill>
                <a:effectLst/>
                <a:latin typeface="Proxima Nova"/>
              </a:rPr>
              <a:t>და საფრანგეთის </a:t>
            </a:r>
            <a:r>
              <a:rPr lang="ka-GE" b="0" i="0" dirty="0">
                <a:solidFill>
                  <a:srgbClr val="080E14"/>
                </a:solidFill>
                <a:effectLst/>
                <a:latin typeface="Proxima Nova"/>
              </a:rPr>
              <a:t>სამართალდამცავ ორგანოებთან ერთად</a:t>
            </a:r>
            <a:r>
              <a:rPr lang="ka-GE" dirty="0" smtClean="0"/>
              <a:t>. ეს იყო კოორდინირებული საერთაშორისო ძალისხმევა ბნელი ინტერნეტის ბაზრის, სახელად Wall Street </a:t>
            </a:r>
            <a:r>
              <a:rPr lang="ka-GE" dirty="0" smtClean="0"/>
              <a:t>Market-ის, </a:t>
            </a:r>
            <a:r>
              <a:rPr lang="ka-GE" dirty="0" smtClean="0"/>
              <a:t>დახურვისა, სადაც მომხმარებლები </a:t>
            </a:r>
            <a:r>
              <a:rPr lang="ka-GE" dirty="0" smtClean="0"/>
              <a:t>ყიდდნენ </a:t>
            </a:r>
            <a:r>
              <a:rPr lang="ka-GE" dirty="0" smtClean="0"/>
              <a:t>უკანონო პროდუქტებს, როგორიცაა ნარკოტიკები, იარაღები, მომხმარებელთა რეკვიზიტები და ჰაკერული შეტევის განსახორციელებელი ხელსაწყოები. ტრენერმა ეს მაგალითი უნდა გამოიყენოს იმის საჩვენებლად, რომ ამოღების ჩატარების უფლებამოსილების მოქმედების სფერო კომპიუტერულ მონაცემებთან მიმართებით კავშირშია არა მხოლოდ კომპიუტერული სისტემებისა და შენახვის მოწყობილობის ფიზიკურ ამოღებასთან, არამედ მიუწვდომელი კომპიუტერული მონაცემების მიღებასთან.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ka-GE"/>
          </a:p>
        </p:txBody>
      </p:sp>
    </p:spTree>
    <p:extLst>
      <p:ext uri="{BB962C8B-B14F-4D97-AF65-F5344CB8AC3E}">
        <p14:creationId xmlns:p14="http://schemas.microsoft.com/office/powerpoint/2010/main" val="458952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79DE959-8F66-48C8-9B75-7129AEC57E19}"/>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pic>
        <p:nvPicPr>
          <p:cNvPr id="6" name="Picture 5">
            <a:extLst>
              <a:ext uri="{FF2B5EF4-FFF2-40B4-BE49-F238E27FC236}">
                <a16:creationId xmlns:a16="http://schemas.microsoft.com/office/drawing/2014/main" xmlns=""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a16="http://schemas.microsoft.com/office/drawing/2014/main" xmlns=""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a16="http://schemas.microsoft.com/office/drawing/2014/main" xmlns=""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a16="http://schemas.microsoft.com/office/drawing/2014/main" xmlns=""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13453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F1249599-89B8-4E5B-8E53-25E3A1D3DB77}"/>
              </a:ext>
            </a:extLst>
          </p:cNvPr>
          <p:cNvSpPr>
            <a:spLocks noGrp="1"/>
          </p:cNvSpPr>
          <p:nvPr>
            <p:ph type="dt" sz="half" idx="10"/>
          </p:nvPr>
        </p:nvSpPr>
        <p:spPr/>
        <p:txBody>
          <a:bodyPr/>
          <a:lstStyle>
            <a:lvl1pPr>
              <a:defRPr/>
            </a:lvl1pPr>
          </a:lstStyle>
          <a:p>
            <a:pPr>
              <a:defRPr/>
            </a:pPr>
            <a:fld id="{1CAE1E52-A942-4EA4-AB65-A06FB2ABB356}" type="datetimeFigureOut">
              <a:rPr lang="en-GB"/>
              <a:pPr>
                <a:defRPr/>
              </a:pPr>
              <a:t>22/03/2021</a:t>
            </a:fld>
            <a:endParaRPr lang="en-GB"/>
          </a:p>
        </p:txBody>
      </p:sp>
      <p:sp>
        <p:nvSpPr>
          <p:cNvPr id="5" name="Footer Placeholder 4">
            <a:extLst>
              <a:ext uri="{FF2B5EF4-FFF2-40B4-BE49-F238E27FC236}">
                <a16:creationId xmlns:a16="http://schemas.microsoft.com/office/drawing/2014/main" xmlns="" id="{F678A98B-0E09-4612-9346-46C6FC3C697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EC23F55A-8CF0-4C9C-A0A6-604CE946188C}"/>
              </a:ext>
            </a:extLst>
          </p:cNvPr>
          <p:cNvSpPr>
            <a:spLocks noGrp="1"/>
          </p:cNvSpPr>
          <p:nvPr>
            <p:ph type="sldNum" sz="quarter" idx="12"/>
          </p:nvPr>
        </p:nvSpPr>
        <p:spPr>
          <a:xfrm>
            <a:off x="7086600" y="6588125"/>
            <a:ext cx="2057400" cy="285810"/>
          </a:xfrm>
          <a:prstGeom prst="rect">
            <a:avLst/>
          </a:prstGeom>
        </p:spPr>
        <p:txBody>
          <a:bodyPr/>
          <a:lstStyle>
            <a:lvl1pPr>
              <a:defRPr/>
            </a:lvl1pPr>
          </a:lstStyle>
          <a:p>
            <a:fld id="{3B3521C2-0219-4B01-9135-CC48710C7539}" type="slidenum">
              <a:rPr lang="en-GB" altLang="en-US"/>
              <a:pPr/>
              <a:t>‹#›</a:t>
            </a:fld>
            <a:endParaRPr lang="en-GB" altLang="en-US"/>
          </a:p>
        </p:txBody>
      </p:sp>
    </p:spTree>
    <p:extLst>
      <p:ext uri="{BB962C8B-B14F-4D97-AF65-F5344CB8AC3E}">
        <p14:creationId xmlns:p14="http://schemas.microsoft.com/office/powerpoint/2010/main" val="365638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22/03/2021</a:t>
            </a:fld>
            <a:endParaRPr lang="en-GB"/>
          </a:p>
        </p:txBody>
      </p:sp>
      <p:sp>
        <p:nvSpPr>
          <p:cNvPr id="5" name="Footer Placeholder 4">
            <a:extLst>
              <a:ext uri="{FF2B5EF4-FFF2-40B4-BE49-F238E27FC236}">
                <a16:creationId xmlns:a16="http://schemas.microsoft.com/office/drawing/2014/main" xmlns="" id="{8A268102-AF15-496D-8BA6-68A51B18504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E36EC1A9-0935-48AF-98AC-717D1CEB4CF4}"/>
              </a:ext>
            </a:extLst>
          </p:cNvPr>
          <p:cNvSpPr>
            <a:spLocks noGrp="1"/>
          </p:cNvSpPr>
          <p:nvPr>
            <p:ph type="sldNum" sz="quarter" idx="12"/>
          </p:nvPr>
        </p:nvSpPr>
        <p:spPr>
          <a:xfrm>
            <a:off x="7086600" y="6588125"/>
            <a:ext cx="2057400" cy="285810"/>
          </a:xfrm>
          <a:prstGeom prst="rect">
            <a:avLst/>
          </a:prstGeom>
        </p:spPr>
        <p:txBody>
          <a:bodyPr/>
          <a:lstStyle>
            <a:lvl1pPr>
              <a:defRPr/>
            </a:lvl1pPr>
          </a:lstStyle>
          <a:p>
            <a:fld id="{A4A5ECFF-5C9A-42B4-A985-E4790B0921A2}" type="slidenum">
              <a:rPr lang="en-GB" altLang="en-US"/>
              <a:pPr/>
              <a:t>‹#›</a:t>
            </a:fld>
            <a:endParaRPr lang="en-GB" altLang="en-US" dirty="0"/>
          </a:p>
        </p:txBody>
      </p:sp>
    </p:spTree>
    <p:extLst>
      <p:ext uri="{BB962C8B-B14F-4D97-AF65-F5344CB8AC3E}">
        <p14:creationId xmlns:p14="http://schemas.microsoft.com/office/powerpoint/2010/main" val="156882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85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189B147-4B66-4E97-B70A-11C2806E34CA}"/>
              </a:ext>
            </a:extLst>
          </p:cNvPr>
          <p:cNvSpPr>
            <a:spLocks noGrp="1"/>
          </p:cNvSpPr>
          <p:nvPr>
            <p:ph type="dt" sz="half" idx="10"/>
          </p:nvPr>
        </p:nvSpPr>
        <p:spPr/>
        <p:txBody>
          <a:bodyPr/>
          <a:lstStyle>
            <a:lvl1pPr>
              <a:defRPr/>
            </a:lvl1pPr>
          </a:lstStyle>
          <a:p>
            <a:pPr>
              <a:defRPr/>
            </a:pPr>
            <a:fld id="{80AF0C5A-254C-4B55-9DDA-00B85131A43C}" type="datetimeFigureOut">
              <a:rPr lang="en-GB"/>
              <a:pPr>
                <a:defRPr/>
              </a:pPr>
              <a:t>22/03/2021</a:t>
            </a:fld>
            <a:endParaRPr lang="en-GB"/>
          </a:p>
        </p:txBody>
      </p:sp>
      <p:sp>
        <p:nvSpPr>
          <p:cNvPr id="5" name="Footer Placeholder 4">
            <a:extLst>
              <a:ext uri="{FF2B5EF4-FFF2-40B4-BE49-F238E27FC236}">
                <a16:creationId xmlns:a16="http://schemas.microsoft.com/office/drawing/2014/main" xmlns="" id="{B041ED0F-3F4F-4191-95D9-03287ACFF4E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9CA3C550-FDA0-40D4-90E1-A3D5C9AB77DC}"/>
              </a:ext>
            </a:extLst>
          </p:cNvPr>
          <p:cNvSpPr>
            <a:spLocks noGrp="1"/>
          </p:cNvSpPr>
          <p:nvPr>
            <p:ph type="sldNum" sz="quarter" idx="12"/>
          </p:nvPr>
        </p:nvSpPr>
        <p:spPr/>
        <p:txBody>
          <a:bodyPr/>
          <a:lstStyle>
            <a:lvl1pPr>
              <a:defRPr/>
            </a:lvl1pPr>
          </a:lstStyle>
          <a:p>
            <a:fld id="{0C938412-91F3-4CFB-A3F9-23742A0FFCC3}" type="slidenum">
              <a:rPr lang="en-GB" altLang="en-US"/>
              <a:pPr/>
              <a:t>‹#›</a:t>
            </a:fld>
            <a:endParaRPr lang="en-GB" altLang="en-US"/>
          </a:p>
        </p:txBody>
      </p:sp>
    </p:spTree>
    <p:extLst>
      <p:ext uri="{BB962C8B-B14F-4D97-AF65-F5344CB8AC3E}">
        <p14:creationId xmlns:p14="http://schemas.microsoft.com/office/powerpoint/2010/main" val="368592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xmlns="" id="{0D344A87-61DB-4835-BEB0-346EDFB422AE}"/>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xmlns=""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11730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Slide Number Placeholder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ka-GE" altLang="en-US" sz="900" b="1" baseline="0" dirty="0">
                <a:solidFill>
                  <a:srgbClr val="FFFFFF"/>
                </a:solidFill>
                <a:latin typeface="Verdana" panose="020B0604030504040204" pitchFamily="34" charset="0"/>
              </a:rPr>
              <a:t>www.coe.int/cybercrime</a:t>
            </a:r>
            <a:r>
              <a:rPr lang="en-US" altLang="en-US" sz="900" b="1" baseline="0" dirty="0">
                <a:solidFill>
                  <a:srgbClr val="FFFFFF"/>
                </a:solidFill>
                <a:latin typeface="Verdana" panose="020B0604030504040204" pitchFamily="34" charset="0"/>
              </a:rPr>
              <a:t>			</a:t>
            </a:r>
          </a:p>
        </p:txBody>
      </p:sp>
      <p:sp>
        <p:nvSpPr>
          <p:cNvPr id="15" name="Text Placeholder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7415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xmlns="" id="{20A8AF00-8302-4EB6-B590-39BD369534E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xmlns=""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95200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xmlns="" id="{9F79EE9D-52D5-4B6B-99C5-F7B7EF500FF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xmlns=""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05584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xmlns="" id="{D8D75C77-33AE-4D9D-81BB-E8443987728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a16="http://schemas.microsoft.com/office/drawing/2014/main" xmlns=""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933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8F3D9741-60F0-480D-8B47-D9BDE25B27A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a16="http://schemas.microsoft.com/office/drawing/2014/main" xmlns=""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94546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1" name="Picture 2" descr="Asking questions | TeachingEnglish | British Council | BBC">
            <a:extLst>
              <a:ext uri="{FF2B5EF4-FFF2-40B4-BE49-F238E27FC236}">
                <a16:creationId xmlns:a16="http://schemas.microsoft.com/office/drawing/2014/main" xmlns="" id="{4847C7E7-B06A-4BDA-9B87-24735A9E21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2225616"/>
            <a:ext cx="4572000" cy="279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34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xmlns="" id="{B9F9D650-1009-46ED-8222-4EE43ED1429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a16="http://schemas.microsoft.com/office/drawing/2014/main" xmlns=""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27252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9BE315B-93AB-4182-A682-D2D6C37D4D23}"/>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8"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840FB52-8F74-4C62-BC14-146E3735258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D8571B3-F2B3-4C41-8AB6-8D4158A1697F}"/>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dirty="0"/>
          </a:p>
        </p:txBody>
      </p:sp>
      <p:sp>
        <p:nvSpPr>
          <p:cNvPr id="11" name="Rectangl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0713AAC-84AF-4971-8FCB-8CABFE853DD0}"/>
              </a:ext>
            </a:extLst>
          </p:cNvPr>
          <p:cNvSpPr>
            <a:spLocks noChangeArrowheads="1"/>
          </p:cNvSpPr>
          <p:nvPr userDrawn="1"/>
        </p:nvSpPr>
        <p:spPr bwMode="auto">
          <a:xfrm>
            <a:off x="-60382" y="6596936"/>
            <a:ext cx="3217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ka-GE" altLang="en-US" sz="900" b="1" i="0" baseline="0" dirty="0">
                <a:solidFill>
                  <a:srgbClr val="FFFFFF"/>
                </a:solidFill>
                <a:latin typeface="Verdana" panose="020B0604030504040204" pitchFamily="34" charset="0"/>
              </a:rPr>
              <a:t>www.coe.int/cybercrime</a:t>
            </a:r>
            <a:r>
              <a:rPr lang="en-US" altLang="en-US" sz="900" b="1" i="0" baseline="0" dirty="0">
                <a:solidFill>
                  <a:srgbClr val="FFFFFF"/>
                </a:solidFill>
                <a:latin typeface="Verdana" panose="020B0604030504040204" pitchFamily="34" charset="0"/>
              </a:rPr>
              <a:t>			</a:t>
            </a:r>
          </a:p>
        </p:txBody>
      </p:sp>
      <p:sp>
        <p:nvSpPr>
          <p:cNvPr id="14" name="Slide Number Placeholder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07588A1-E747-44DA-B866-F09C9C76894B}"/>
              </a:ext>
            </a:extLst>
          </p:cNvPr>
          <p:cNvSpPr txBox="1">
            <a:spLocks/>
          </p:cNvSpPr>
          <p:nvPr userDrawn="1"/>
        </p:nvSpPr>
        <p:spPr>
          <a:xfrm>
            <a:off x="7086600" y="6588125"/>
            <a:ext cx="2057400" cy="28581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9C04F3A-82BD-4011-AADB-1F79FD7DF4BC}" type="slidenum">
              <a:rPr lang="en-GB" sz="900" b="1" smtClean="0">
                <a:solidFill>
                  <a:schemeClr val="bg1"/>
                </a:solidFill>
                <a:latin typeface="Verdana" panose="020B0604030504040204" pitchFamily="34" charset="0"/>
                <a:ea typeface="Verdana" panose="020B0604030504040204" pitchFamily="34" charset="0"/>
              </a:rPr>
              <a:pPr algn="r"/>
              <a:t>‹#›</a:t>
            </a:fld>
            <a:endParaRPr lang="ka-GE" sz="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7954049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2" r:id="rId3"/>
    <p:sldLayoutId id="2147483663" r:id="rId4"/>
    <p:sldLayoutId id="2147483664" r:id="rId5"/>
    <p:sldLayoutId id="2147483665" r:id="rId6"/>
    <p:sldLayoutId id="2147483666" r:id="rId7"/>
    <p:sldLayoutId id="2147483677" r:id="rId8"/>
    <p:sldLayoutId id="2147483671" r:id="rId9"/>
    <p:sldLayoutId id="2147483678" r:id="rId10"/>
    <p:sldLayoutId id="2147483680" r:id="rId11"/>
    <p:sldLayoutId id="2147483681" r:id="rId12"/>
    <p:sldLayoutId id="214748368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pic>
        <p:nvPicPr>
          <p:cNvPr id="2054" name="Pictur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2A2B581-F8BC-48D4-AF7E-AAF0CE808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192EA30-54CE-4062-B518-E86D1D7BEC69}"/>
              </a:ext>
            </a:extLst>
          </p:cNvPr>
          <p:cNvSpPr>
            <a:spLocks noChangeArrowheads="1"/>
          </p:cNvSpPr>
          <p:nvPr/>
        </p:nvSpPr>
        <p:spPr bwMode="auto">
          <a:xfrm>
            <a:off x="290513" y="2352650"/>
            <a:ext cx="8599487"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ka-GE" altLang="en-US" sz="3600" b="1" dirty="0">
                <a:latin typeface="+mn-lt"/>
              </a:rPr>
              <a:t>სესია 2.5</a:t>
            </a:r>
          </a:p>
          <a:p>
            <a:pPr algn="ctr">
              <a:spcBef>
                <a:spcPct val="0"/>
              </a:spcBef>
              <a:buNone/>
            </a:pPr>
            <a:r>
              <a:rPr lang="ka-GE" altLang="en-US" sz="3600" b="1" dirty="0">
                <a:latin typeface="+mn-lt"/>
              </a:rPr>
              <a:t>ბუდაპეშტის კონვენციის საპროცესო დებულებები - ნაწილი 2</a:t>
            </a:r>
            <a:endParaRPr lang="ka-GE" altLang="en-US" sz="1200" b="1" dirty="0">
              <a:latin typeface="+mn-lt"/>
            </a:endParaRPr>
          </a:p>
          <a:p>
            <a:pPr algn="ctr" eaLnBrk="1" hangingPunct="1">
              <a:spcBef>
                <a:spcPct val="0"/>
              </a:spcBef>
              <a:buFontTx/>
              <a:buNone/>
            </a:pPr>
            <a:endParaRPr lang="ka-GE" altLang="en-US" sz="1200" b="1" dirty="0">
              <a:latin typeface="+mn-lt"/>
            </a:endParaRPr>
          </a:p>
          <a:p>
            <a:pPr algn="ctr" eaLnBrk="1" hangingPunct="1">
              <a:spcBef>
                <a:spcPct val="0"/>
              </a:spcBef>
              <a:buFontTx/>
              <a:buNone/>
            </a:pPr>
            <a:endParaRPr lang="ka-GE" altLang="en-US" sz="1200" b="1" dirty="0">
              <a:latin typeface="+mn-lt"/>
            </a:endParaRPr>
          </a:p>
          <a:p>
            <a:pPr algn="ctr" eaLnBrk="1" hangingPunct="1">
              <a:spcBef>
                <a:spcPct val="0"/>
              </a:spcBef>
              <a:buFontTx/>
              <a:buNone/>
            </a:pPr>
            <a:endParaRPr lang="ka-GE" altLang="en-US" sz="1600" b="1" dirty="0">
              <a:latin typeface="+mn-lt"/>
            </a:endParaRPr>
          </a:p>
          <a:p>
            <a:pPr algn="ctr" eaLnBrk="1" hangingPunct="1">
              <a:spcBef>
                <a:spcPct val="0"/>
              </a:spcBef>
              <a:buFontTx/>
              <a:buNone/>
            </a:pPr>
            <a:r>
              <a:rPr lang="ka-GE" altLang="en-US" sz="1800" b="1" dirty="0">
                <a:latin typeface="+mn-lt"/>
              </a:rPr>
              <a:t>Xxxxx XXXXXXXX</a:t>
            </a:r>
          </a:p>
          <a:p>
            <a:pPr algn="ctr" eaLnBrk="1" hangingPunct="1">
              <a:spcBef>
                <a:spcPct val="0"/>
              </a:spcBef>
              <a:buFontTx/>
              <a:buNone/>
            </a:pPr>
            <a:endParaRPr lang="ka-GE" altLang="en-US" sz="600" dirty="0">
              <a:latin typeface="+mn-lt"/>
            </a:endParaRPr>
          </a:p>
          <a:p>
            <a:pPr algn="ctr" eaLnBrk="1" hangingPunct="1">
              <a:spcBef>
                <a:spcPct val="0"/>
              </a:spcBef>
              <a:buFontTx/>
              <a:buNone/>
            </a:pPr>
            <a:r>
              <a:rPr lang="ka-GE" altLang="en-US" sz="1400" i="1" dirty="0">
                <a:latin typeface="+mn-lt"/>
              </a:rPr>
              <a:t>ევროპის საბჭო</a:t>
            </a:r>
          </a:p>
          <a:p>
            <a:pPr algn="ctr" eaLnBrk="1" hangingPunct="1">
              <a:spcBef>
                <a:spcPct val="0"/>
              </a:spcBef>
              <a:buFontTx/>
              <a:buNone/>
            </a:pPr>
            <a:endParaRPr lang="ka-GE" altLang="en-US" sz="1400" b="1" dirty="0">
              <a:solidFill>
                <a:srgbClr val="2F618F"/>
              </a:solidFill>
              <a:latin typeface="+mn-lt"/>
            </a:endParaRPr>
          </a:p>
          <a:p>
            <a:pPr algn="ctr" eaLnBrk="1" hangingPunct="1">
              <a:spcBef>
                <a:spcPct val="0"/>
              </a:spcBef>
              <a:buFontTx/>
              <a:buNone/>
            </a:pPr>
            <a:r>
              <a:rPr lang="ka-GE" altLang="en-US" sz="1200" b="1" dirty="0">
                <a:solidFill>
                  <a:srgbClr val="2F618F"/>
                </a:solidFill>
                <a:latin typeface="+mn-lt"/>
              </a:rPr>
              <a:t>ელ. ფოსტა</a:t>
            </a:r>
          </a:p>
          <a:p>
            <a:pPr algn="ctr" eaLnBrk="1" hangingPunct="1">
              <a:spcBef>
                <a:spcPct val="0"/>
              </a:spcBef>
              <a:buFontTx/>
              <a:buNone/>
            </a:pPr>
            <a:endParaRPr lang="ka-GE" altLang="en-US" sz="1600" b="1" dirty="0">
              <a:latin typeface="+mn-lt"/>
            </a:endParaRPr>
          </a:p>
          <a:p>
            <a:pPr algn="ctr" eaLnBrk="1" hangingPunct="1">
              <a:spcBef>
                <a:spcPct val="0"/>
              </a:spcBef>
              <a:buFontTx/>
              <a:buNone/>
            </a:pPr>
            <a:endParaRPr lang="ka-GE" altLang="en-US" sz="1600" b="1" dirty="0">
              <a:latin typeface="+mn-lt"/>
            </a:endParaRPr>
          </a:p>
          <a:p>
            <a:pPr algn="ctr" eaLnBrk="1" hangingPunct="1">
              <a:spcBef>
                <a:spcPct val="0"/>
              </a:spcBef>
              <a:buFontTx/>
              <a:buNone/>
            </a:pPr>
            <a:endParaRPr lang="ka-GE" altLang="en-US" sz="1400" b="1" dirty="0">
              <a:latin typeface="+mn-lt"/>
            </a:endParaRPr>
          </a:p>
          <a:p>
            <a:pPr algn="ctr" eaLnBrk="1" hangingPunct="1">
              <a:spcBef>
                <a:spcPct val="0"/>
              </a:spcBef>
              <a:buFontTx/>
              <a:buNone/>
            </a:pPr>
            <a:r>
              <a:rPr lang="ka-GE" altLang="en-US" sz="1600" b="1" dirty="0">
                <a:latin typeface="+mn-lt"/>
              </a:rPr>
              <a:t>დდ თვე წწწწ</a:t>
            </a:r>
          </a:p>
        </p:txBody>
      </p:sp>
      <p:sp>
        <p:nvSpPr>
          <p:cNvPr id="10"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F1503B2-B0B3-4330-9439-3D5954CA1625}"/>
              </a:ext>
            </a:extLst>
          </p:cNvPr>
          <p:cNvSpPr>
            <a:spLocks noChangeArrowheads="1"/>
          </p:cNvSpPr>
          <p:nvPr/>
        </p:nvSpPr>
        <p:spPr bwMode="auto">
          <a:xfrm>
            <a:off x="365125" y="1177588"/>
            <a:ext cx="85994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ka-GE" altLang="en-US" sz="1600" b="1" dirty="0">
                <a:latin typeface="+mn-lt"/>
              </a:rPr>
              <a:t>გაცნობითი სასწავლო კურსი მოსამართლეებისთვის კიბერდანაშაულისა და ელექტრონული მტკიცებულებების თემაზე</a:t>
            </a:r>
            <a:endParaRPr lang="ka-GE" altLang="en-US" sz="1600" i="1"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43252" y="1124744"/>
            <a:ext cx="3889351" cy="5078313"/>
          </a:xfrm>
          <a:prstGeom prst="rect">
            <a:avLst/>
          </a:prstGeom>
        </p:spPr>
        <p:txBody>
          <a:bodyPr wrap="square">
            <a:spAutoFit/>
          </a:bodyPr>
          <a:lstStyle/>
          <a:p>
            <a:pPr algn="just"/>
            <a:r>
              <a:rPr lang="ka-GE" sz="1200" dirty="0" smtClean="0"/>
              <a:t>1. თითოეულმა </a:t>
            </a:r>
            <a:r>
              <a:rPr lang="ka-GE" sz="1200" dirty="0"/>
              <a:t>მხარემ უნდა მიიღოს ისეთი საჭირო საკანონმდებლო და სხვა ზომები, რომლებიც მის კომპეტენტურ ორგანოებს მისცემს უფლებამოსილებას, </a:t>
            </a:r>
            <a:r>
              <a:rPr lang="ka-GE" sz="1200" b="1" dirty="0">
                <a:solidFill>
                  <a:srgbClr val="FF0000"/>
                </a:solidFill>
              </a:rPr>
              <a:t>გაჩხრიკოს ან ჰქონდეს მსგავსი </a:t>
            </a:r>
            <a:r>
              <a:rPr lang="ka-GE" sz="1200" b="1" dirty="0" smtClean="0">
                <a:solidFill>
                  <a:srgbClr val="FF0000"/>
                </a:solidFill>
              </a:rPr>
              <a:t>წვდომა</a:t>
            </a:r>
            <a:r>
              <a:rPr lang="ka-GE" sz="1200" dirty="0" smtClean="0"/>
              <a:t>: </a:t>
            </a:r>
            <a:endParaRPr lang="ka-GE" sz="1200" dirty="0"/>
          </a:p>
          <a:p>
            <a:pPr marL="800100" lvl="1" indent="-342900" algn="just">
              <a:buFont typeface="+mj-lt"/>
              <a:buAutoNum type="alphaLcPeriod"/>
            </a:pPr>
            <a:r>
              <a:rPr lang="ka-GE" sz="1200" dirty="0"/>
              <a:t>კომპიუტერულ სისტემაზე ან მის ნაწილზე და მასში შენახულ კომპიუტერულ მონაცემებზე; და </a:t>
            </a:r>
          </a:p>
          <a:p>
            <a:pPr marL="800100" lvl="1" indent="-342900" algn="just">
              <a:buFont typeface="+mj-lt"/>
              <a:buAutoNum type="alphaLcPeriod"/>
            </a:pPr>
            <a:r>
              <a:rPr lang="ka-GE" sz="1200" dirty="0"/>
              <a:t>კომპიუტერული მონაცემების შენახვის საშუალებაზე, რომელშიც შეიძლება მის ტერიტორიაზე ინახებოდეს კომპიუტერული მონაცემები</a:t>
            </a:r>
          </a:p>
          <a:p>
            <a:pPr lvl="1" algn="just"/>
            <a:endParaRPr lang="ka-GE" sz="1200" dirty="0"/>
          </a:p>
          <a:p>
            <a:pPr algn="just"/>
            <a:r>
              <a:rPr lang="ka-GE" sz="1200" dirty="0" smtClean="0"/>
              <a:t>2. თითოეულმა </a:t>
            </a:r>
            <a:r>
              <a:rPr lang="ka-GE" sz="1200" dirty="0"/>
              <a:t>მხარემ უნდა მიიღოს ისეთი საკანონმდებლო და სხვა ზომები, რომლებიც შეიძლება საჭირო იყოს, რომ უზრუნველყოფილი იქნეს, როცა მისი ორგანოები ჩხრეკენ ან მსგავს </a:t>
            </a:r>
            <a:r>
              <a:rPr lang="ka-GE" sz="1200" dirty="0" smtClean="0"/>
              <a:t>წვდომას </a:t>
            </a:r>
            <a:r>
              <a:rPr lang="ka-GE" sz="1200" dirty="0"/>
              <a:t>მოიპოვებენ კონკრეტულ კომპიუტერულ სისტემაზე ან მის ნაწილზე, პუნქტის 1.a შესაბამისად, და საფუძველი აქვთ ვარაუდისთვის, რომ საძიებელი მონაცემები ინახება სხვა კომპიუტერულ სისტემაში ან მის ნაწილში, რომელიც ამ </a:t>
            </a:r>
            <a:r>
              <a:rPr lang="ka-GE" sz="1200" dirty="0" smtClean="0"/>
              <a:t>მხარის</a:t>
            </a:r>
            <a:r>
              <a:rPr lang="ka-GE" sz="1200" dirty="0" smtClean="0"/>
              <a:t> </a:t>
            </a:r>
            <a:r>
              <a:rPr lang="ka-GE" sz="1200" dirty="0"/>
              <a:t>ტერიტორიაზე მდებარეობს, და ასეთი მონაცემები კანონიერად ხელმისაწვდომია საწყისი სისტემისთვის, ორგანოებმა უნდა შეძლონ, განახორციელონ სხვა სისტემის დაჩქარებული გაფართოებული ჩხრეკა ან მასზე მსგავსი წვდომა.</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152913" y="1124744"/>
            <a:ext cx="4747018" cy="3477875"/>
          </a:xfrm>
          <a:prstGeom prst="rect">
            <a:avLst/>
          </a:prstGeom>
        </p:spPr>
        <p:txBody>
          <a:bodyPr wrap="square">
            <a:spAutoFit/>
          </a:bodyPr>
          <a:lstStyle/>
          <a:p>
            <a:pPr marL="342900" indent="-342900" algn="just">
              <a:buFont typeface="Arial" panose="020B0604020202020204" pitchFamily="34" charset="0"/>
              <a:buChar char="•"/>
            </a:pPr>
            <a:r>
              <a:rPr lang="ka-GE" sz="2000" dirty="0" smtClean="0"/>
              <a:t>ტერმინი </a:t>
            </a:r>
            <a:r>
              <a:rPr lang="ka-GE" sz="2000" dirty="0"/>
              <a:t>„ჩხრეკა“ ნიშნავს ძებნას, წაკითხვას, </a:t>
            </a:r>
            <a:r>
              <a:rPr lang="ka-GE" sz="2000" dirty="0" smtClean="0"/>
              <a:t>გადახედვას</a:t>
            </a:r>
            <a:r>
              <a:rPr lang="ka-GE" sz="2000" dirty="0" smtClean="0"/>
              <a:t>, </a:t>
            </a:r>
            <a:r>
              <a:rPr lang="ka-GE" sz="2000" dirty="0"/>
              <a:t>შესწავლას ან შემოწმებას </a:t>
            </a:r>
          </a:p>
          <a:p>
            <a:pPr marL="342900" indent="-342900" algn="just">
              <a:buFont typeface="Arial" panose="020B0604020202020204" pitchFamily="34" charset="0"/>
              <a:buChar char="•"/>
            </a:pPr>
            <a:endParaRPr lang="ka-GE" sz="2000" dirty="0"/>
          </a:p>
          <a:p>
            <a:pPr marL="342900" indent="-342900" algn="just">
              <a:buFont typeface="Arial" panose="020B0604020202020204" pitchFamily="34" charset="0"/>
              <a:buChar char="•"/>
            </a:pPr>
            <a:r>
              <a:rPr lang="ka-GE" sz="2000" dirty="0"/>
              <a:t>ტერმინი „მსგავსი </a:t>
            </a:r>
            <a:r>
              <a:rPr lang="ka-GE" sz="2000" dirty="0" smtClean="0"/>
              <a:t>წვდომა</a:t>
            </a:r>
            <a:r>
              <a:rPr lang="ka-GE" sz="2000" dirty="0"/>
              <a:t>“ ტექნოლოგიურად ნეიტრალური ენაა, რომელიც იძლევა არამატერიალური მონაცემების, რომლებიც ელექტრონული ფორმით შეიძლება იყოს, </a:t>
            </a:r>
            <a:r>
              <a:rPr lang="ka-GE" sz="2000" i="1" dirty="0"/>
              <a:t>შემოწმების</a:t>
            </a:r>
            <a:r>
              <a:rPr lang="ka-GE" sz="2000" dirty="0"/>
              <a:t> საშუალებას</a:t>
            </a:r>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ჩხრეკა და ამოღება </a:t>
            </a:r>
          </a:p>
          <a:p>
            <a:pPr algn="r"/>
            <a:r>
              <a:rPr lang="ka-GE" sz="2700" dirty="0">
                <a:solidFill>
                  <a:schemeClr val="bg1"/>
                </a:solidFill>
                <a:latin typeface="Verdana" panose="020B0604030504040204" pitchFamily="34" charset="0"/>
              </a:rPr>
              <a:t>შენახული კომპიუტერული მონაცემებისა</a:t>
            </a:r>
          </a:p>
        </p:txBody>
      </p:sp>
    </p:spTree>
    <p:extLst>
      <p:ext uri="{BB962C8B-B14F-4D97-AF65-F5344CB8AC3E}">
        <p14:creationId xmlns:p14="http://schemas.microsoft.com/office/powerpoint/2010/main" val="1622874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43252" y="1124744"/>
            <a:ext cx="3889351" cy="5078313"/>
          </a:xfrm>
          <a:prstGeom prst="rect">
            <a:avLst/>
          </a:prstGeom>
        </p:spPr>
        <p:txBody>
          <a:bodyPr wrap="square">
            <a:spAutoFit/>
          </a:bodyPr>
          <a:lstStyle/>
          <a:p>
            <a:pPr algn="just"/>
            <a:r>
              <a:rPr lang="ka-GE" sz="1200" dirty="0" smtClean="0"/>
              <a:t>1. თითოეულმა </a:t>
            </a:r>
            <a:r>
              <a:rPr lang="ka-GE" sz="1200" dirty="0"/>
              <a:t>მხარემ უნდა მიიღოს ისეთი საჭირო საკანონმდებლო და სხვა ზომები, რომლებიც მის კომპეტენტურ ორგანოებს მისცემს უფლებამოსილებას, გაჩხრიკოს ან ჰქონდეს მსგავსი </a:t>
            </a:r>
            <a:r>
              <a:rPr lang="ka-GE" sz="1200" dirty="0" smtClean="0"/>
              <a:t>წვდომა</a:t>
            </a:r>
            <a:r>
              <a:rPr lang="ka-GE" sz="1200" dirty="0" smtClean="0"/>
              <a:t>: </a:t>
            </a:r>
            <a:endParaRPr lang="ka-GE" sz="1200" dirty="0"/>
          </a:p>
          <a:p>
            <a:pPr marL="800100" lvl="1" indent="-342900" algn="just">
              <a:buFont typeface="+mj-lt"/>
              <a:buAutoNum type="alphaLcPeriod"/>
            </a:pPr>
            <a:r>
              <a:rPr lang="ka-GE" sz="1200" b="1" dirty="0" smtClean="0">
                <a:solidFill>
                  <a:srgbClr val="FF0000"/>
                </a:solidFill>
              </a:rPr>
              <a:t> კომპიუტერულ სისტემაზე ან მის ნაწილზე და მასში შენახულ კომპიუტერულ მონაცემებზე</a:t>
            </a:r>
            <a:r>
              <a:rPr lang="ka-GE" sz="1200" dirty="0" smtClean="0"/>
              <a:t>; და</a:t>
            </a:r>
            <a:r>
              <a:rPr lang="ka-GE" sz="1200" dirty="0"/>
              <a:t> </a:t>
            </a:r>
          </a:p>
          <a:p>
            <a:pPr marL="800100" lvl="1" indent="-342900" algn="just">
              <a:buFont typeface="+mj-lt"/>
              <a:buAutoNum type="alphaLcPeriod"/>
            </a:pPr>
            <a:r>
              <a:rPr lang="ka-GE" sz="1200" b="1" dirty="0" smtClean="0">
                <a:solidFill>
                  <a:srgbClr val="FF0000"/>
                </a:solidFill>
              </a:rPr>
              <a:t>კომპიუტერული მონაცემების შენახვის საშუალებაზე</a:t>
            </a:r>
            <a:r>
              <a:rPr lang="ka-GE" sz="1200" dirty="0" smtClean="0"/>
              <a:t>, რომელშიც შეიძლება მის ტერიტორიაზე ინახებოდეს კომპიუტერული მონაცემები</a:t>
            </a:r>
          </a:p>
          <a:p>
            <a:pPr lvl="1" algn="just"/>
            <a:endParaRPr lang="ka-GE" sz="1200" dirty="0"/>
          </a:p>
          <a:p>
            <a:pPr algn="just"/>
            <a:r>
              <a:rPr lang="ka-GE" sz="1200" dirty="0" smtClean="0"/>
              <a:t>2. თითოეულმა </a:t>
            </a:r>
            <a:r>
              <a:rPr lang="ka-GE" sz="1200" dirty="0" smtClean="0"/>
              <a:t>მხარემ უნდა მიიღოს ისეთი საკანონმდებლო და სხვა ზომები, რომლებიც შეიძლება საჭირო იყოს, რომ უზრუნველყოფილი იქნეს, როცა მისი ორგანოები ჩხრეკენ ან მსგავს </a:t>
            </a:r>
            <a:r>
              <a:rPr lang="ka-GE" sz="1200" dirty="0" smtClean="0"/>
              <a:t>წვდომას </a:t>
            </a:r>
            <a:r>
              <a:rPr lang="ka-GE" sz="1200" dirty="0" smtClean="0"/>
              <a:t>მოიპოვებენ კონკრეტულ კომპიუტერულ სისტემაზე ან მის ნაწილზე, პუნქტის 1.a შესაბამისად, და საფუძველი აქვთ ვარაუდისთვის, რომ საძიებელი მონაცემები ინახება სხვა კომპიუტერულ სისტემაში ან მის ნაწილში, რომელიც ამ მხარის ტერიტორიაზე მდებარეობს, და ასეთი მონაცემები კანონიერად ხელმისაწვდომია საწყისი სისტემისთვის, ორგანოებმა უნდა შეძლონ, განახორციელონ სხვა სისტემის დაჩქარებული გაფართოებული ჩხრეკა ან მასზე მსგავსი წვდომა.</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274833" y="1151172"/>
            <a:ext cx="4747018" cy="4385816"/>
          </a:xfrm>
          <a:prstGeom prst="rect">
            <a:avLst/>
          </a:prstGeom>
        </p:spPr>
        <p:txBody>
          <a:bodyPr wrap="square">
            <a:spAutoFit/>
          </a:bodyPr>
          <a:lstStyle/>
          <a:p>
            <a:pPr marL="342900" indent="-342900" algn="just">
              <a:buFont typeface="Arial" panose="020B0604020202020204" pitchFamily="34" charset="0"/>
              <a:buChar char="•"/>
            </a:pPr>
            <a:r>
              <a:rPr lang="ka-GE" sz="2400" dirty="0"/>
              <a:t>ჩხრეკის ან </a:t>
            </a:r>
            <a:r>
              <a:rPr lang="ka-GE" sz="2400" dirty="0" smtClean="0"/>
              <a:t>მსგავსი</a:t>
            </a:r>
            <a:r>
              <a:rPr lang="ka-GE" sz="2400" dirty="0" smtClean="0"/>
              <a:t> </a:t>
            </a:r>
            <a:r>
              <a:rPr lang="ka-GE" sz="2400" dirty="0"/>
              <a:t>წვდომის უფლებამოსილება:</a:t>
            </a:r>
          </a:p>
          <a:p>
            <a:pPr marL="800100" lvl="1" indent="-342900" algn="just">
              <a:buFont typeface="Calibri Light" panose="020F0302020204030204" pitchFamily="34" charset="0"/>
              <a:buChar char="‐"/>
            </a:pPr>
            <a:r>
              <a:rPr lang="ka-GE" sz="2100" dirty="0"/>
              <a:t>კომპიუტერული სისტემის</a:t>
            </a:r>
          </a:p>
          <a:p>
            <a:pPr marL="800100" lvl="1" indent="-342900" algn="just">
              <a:buFont typeface="Calibri Light" panose="020F0302020204030204" pitchFamily="34" charset="0"/>
              <a:buChar char="‐"/>
            </a:pPr>
            <a:r>
              <a:rPr lang="ka-GE" sz="2100" dirty="0"/>
              <a:t>კომპიუტერის სისტემის ნაწილის</a:t>
            </a:r>
          </a:p>
          <a:p>
            <a:pPr marL="800100" lvl="1" indent="-342900" algn="just">
              <a:buFont typeface="Calibri Light" panose="020F0302020204030204" pitchFamily="34" charset="0"/>
              <a:buChar char="‐"/>
            </a:pPr>
            <a:r>
              <a:rPr lang="ka-GE" sz="2100" dirty="0"/>
              <a:t>კომპიუტერულ სისტემაში შენახული კომპიუტერული მონაცემების</a:t>
            </a:r>
          </a:p>
          <a:p>
            <a:pPr marL="800100" lvl="1" indent="-342900" algn="just">
              <a:buFont typeface="Calibri Light" panose="020F0302020204030204" pitchFamily="34" charset="0"/>
              <a:buChar char="‐"/>
            </a:pPr>
            <a:r>
              <a:rPr lang="ka-GE" sz="2100" dirty="0"/>
              <a:t>კომპიუტერული მონაცემების შენახვის საშუალებაზე შენახული კომპიუტერული მონაცემების, რომელიც ინახება ტერიტორიაზე </a:t>
            </a:r>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ჩხრეკა და ამოღება </a:t>
            </a:r>
          </a:p>
          <a:p>
            <a:pPr algn="r"/>
            <a:r>
              <a:rPr lang="ka-GE" sz="2700" dirty="0">
                <a:solidFill>
                  <a:schemeClr val="bg1"/>
                </a:solidFill>
                <a:latin typeface="Verdana" panose="020B0604030504040204" pitchFamily="34" charset="0"/>
              </a:rPr>
              <a:t>შენახული კომპიუტერული მონაცემებისა</a:t>
            </a:r>
          </a:p>
        </p:txBody>
      </p:sp>
    </p:spTree>
    <p:extLst>
      <p:ext uri="{BB962C8B-B14F-4D97-AF65-F5344CB8AC3E}">
        <p14:creationId xmlns:p14="http://schemas.microsoft.com/office/powerpoint/2010/main" val="718982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31060" y="1222594"/>
            <a:ext cx="4224915" cy="4708981"/>
          </a:xfrm>
          <a:prstGeom prst="rect">
            <a:avLst/>
          </a:prstGeom>
        </p:spPr>
        <p:txBody>
          <a:bodyPr wrap="square">
            <a:spAutoFit/>
          </a:bodyPr>
          <a:lstStyle/>
          <a:p>
            <a:pPr algn="just"/>
            <a:r>
              <a:rPr lang="ka-GE" sz="1200" dirty="0"/>
              <a:t>1. თითოეულმა მხარემ უნდა მიიღოს ისეთი საჭირო საკანონმდებლო და სხვა ზომები, რომლებიც მის კომპეტენტურ ორგანოებს მისცემს უფლებამოსილებას, გაჩხრიკოს ან ჰქონდეს მსგავსი </a:t>
            </a:r>
            <a:r>
              <a:rPr lang="ka-GE" sz="1200" dirty="0" smtClean="0"/>
              <a:t>წვდომა: </a:t>
            </a:r>
            <a:endParaRPr lang="ka-GE" sz="1200" dirty="0"/>
          </a:p>
          <a:p>
            <a:pPr marL="800100" lvl="1" indent="-342900" algn="just">
              <a:buFont typeface="+mj-lt"/>
              <a:buAutoNum type="alphaLcPeriod"/>
            </a:pPr>
            <a:r>
              <a:rPr lang="ka-GE" sz="1200" dirty="0" smtClean="0">
                <a:highlight>
                  <a:srgbClr val="FFFFFF"/>
                </a:highlight>
              </a:rPr>
              <a:t>კომპიუტერულ </a:t>
            </a:r>
            <a:r>
              <a:rPr lang="ka-GE" sz="1200" dirty="0">
                <a:highlight>
                  <a:srgbClr val="FFFFFF"/>
                </a:highlight>
              </a:rPr>
              <a:t>სისტემაზე ან მის ნაწილზე და მასში შენახულ კომპიუტერულ მონაცემებზე; და </a:t>
            </a:r>
          </a:p>
          <a:p>
            <a:pPr marL="800100" lvl="1" indent="-342900" algn="just">
              <a:buFont typeface="+mj-lt"/>
              <a:buAutoNum type="alphaLcPeriod"/>
            </a:pPr>
            <a:r>
              <a:rPr lang="ka-GE" sz="1200" dirty="0">
                <a:highlight>
                  <a:srgbClr val="FFFFFF"/>
                </a:highlight>
              </a:rPr>
              <a:t>კომპიუტერული მონაცემების შენახვის საშუალებაზე, რომელშიც შეიძლება მის ტერიტორიაზე ინახებოდეს კომპიუტერული </a:t>
            </a:r>
            <a:r>
              <a:rPr lang="ka-GE" sz="1200" dirty="0" smtClean="0">
                <a:highlight>
                  <a:srgbClr val="FFFFFF"/>
                </a:highlight>
              </a:rPr>
              <a:t>მონაცემები</a:t>
            </a:r>
          </a:p>
          <a:p>
            <a:pPr lvl="1" algn="just"/>
            <a:endParaRPr lang="ka-GE" sz="1200" dirty="0">
              <a:highlight>
                <a:srgbClr val="FFFFFF"/>
              </a:highlight>
            </a:endParaRPr>
          </a:p>
          <a:p>
            <a:pPr algn="just"/>
            <a:r>
              <a:rPr lang="ka-GE" sz="1200" dirty="0" smtClean="0"/>
              <a:t>2. თითოეულმა </a:t>
            </a:r>
            <a:r>
              <a:rPr lang="ka-GE" sz="1200" dirty="0" smtClean="0"/>
              <a:t>მხარემ უნდა მიიღოს ისეთი საკანონმდებლო და სხვა ზომები, რომლებიც შეიძლება საჭირო იყოს, რომ უზრუნველყოფილი იქნეს, როცა მისი ორგანოები ჩხრეკენ ან მსგავს </a:t>
            </a:r>
            <a:r>
              <a:rPr lang="ka-GE" sz="1200" dirty="0" smtClean="0"/>
              <a:t>წვდომას </a:t>
            </a:r>
            <a:r>
              <a:rPr lang="ka-GE" sz="1200" dirty="0" smtClean="0"/>
              <a:t>მოიპოვებენ </a:t>
            </a:r>
            <a:r>
              <a:rPr lang="ka-GE" sz="1200" b="1" dirty="0" smtClean="0">
                <a:solidFill>
                  <a:srgbClr val="FF0000"/>
                </a:solidFill>
              </a:rPr>
              <a:t>კონკრეტულ კომპიუტერულ სისტემაზე </a:t>
            </a:r>
            <a:r>
              <a:rPr lang="ka-GE" sz="1200" dirty="0" smtClean="0"/>
              <a:t>ან მის ნაწილზე, პუნქტის 1.a შესაბამისად, და საფუძველი აქვთ ვარაუდისთვის, რომ საძიებელი მონაცემები ინახება სხვა კომპიუტერულ სისტემაში ან მის ნაწილში, რომელიც ამ მხარის ტერიტორიაზე მდებარეობს, და ასეთი მონაცემები </a:t>
            </a:r>
            <a:r>
              <a:rPr lang="ka-GE" sz="1200" b="1" dirty="0" smtClean="0">
                <a:solidFill>
                  <a:srgbClr val="FF0000"/>
                </a:solidFill>
              </a:rPr>
              <a:t>კანონიერად ხელმისაწვდომია საწყისი სისტემისთვის</a:t>
            </a:r>
            <a:r>
              <a:rPr lang="ka-GE" sz="1200" dirty="0" smtClean="0"/>
              <a:t>, ორგანოებმა უნდა შეძლონ, განახორციელონ სხვა სისტემის </a:t>
            </a:r>
            <a:r>
              <a:rPr lang="ka-GE" sz="1200" b="1" dirty="0" smtClean="0">
                <a:solidFill>
                  <a:srgbClr val="FF0000"/>
                </a:solidFill>
              </a:rPr>
              <a:t>დაჩქარებული გაფართოებული ჩხრეკა ან მასზე მსგავსი წვდომა</a:t>
            </a:r>
            <a:r>
              <a:rPr lang="ka-GE" sz="1200" dirty="0" smtClean="0"/>
              <a:t>.</a:t>
            </a:r>
          </a:p>
        </p:txBody>
      </p:sp>
      <p:sp>
        <p:nvSpPr>
          <p:cNvPr id="2" name="Rectang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E725CE1-54F5-4A32-97EE-15EE42B9AF86}"/>
              </a:ext>
            </a:extLst>
          </p:cNvPr>
          <p:cNvSpPr/>
          <p:nvPr/>
        </p:nvSpPr>
        <p:spPr>
          <a:xfrm>
            <a:off x="4355975" y="1222594"/>
            <a:ext cx="4665875" cy="5016758"/>
          </a:xfrm>
          <a:prstGeom prst="rect">
            <a:avLst/>
          </a:prstGeom>
        </p:spPr>
        <p:txBody>
          <a:bodyPr wrap="square">
            <a:spAutoFit/>
          </a:bodyPr>
          <a:lstStyle/>
          <a:p>
            <a:pPr marL="342900" indent="-342900" algn="just">
              <a:buFont typeface="Arial" panose="020B0604020202020204" pitchFamily="34" charset="0"/>
              <a:buChar char="•"/>
            </a:pPr>
            <a:r>
              <a:rPr lang="ka-GE" sz="1600" dirty="0" smtClean="0"/>
              <a:t>ჩხრეკის უფლებამოსილება უნდა განხორციელდეს კონკრეტულ კომპიუტერულ სისტემასთან მიმართებით</a:t>
            </a:r>
          </a:p>
          <a:p>
            <a:pPr marL="342900" indent="-342900" algn="just">
              <a:buFont typeface="Arial" panose="020B0604020202020204" pitchFamily="34" charset="0"/>
              <a:buChar char="•"/>
            </a:pPr>
            <a:endParaRPr lang="ka-GE" sz="1600" dirty="0"/>
          </a:p>
          <a:p>
            <a:pPr marL="342900" indent="-342900" algn="just">
              <a:buFont typeface="Arial" panose="020B0604020202020204" pitchFamily="34" charset="0"/>
              <a:buChar char="•"/>
            </a:pPr>
            <a:r>
              <a:rPr lang="ka-GE" sz="1600" dirty="0" smtClean="0"/>
              <a:t>უფლებამოსილება </a:t>
            </a:r>
            <a:r>
              <a:rPr lang="ka-GE" sz="1600" dirty="0" smtClean="0"/>
              <a:t>ჩხრეკის </a:t>
            </a:r>
            <a:r>
              <a:rPr lang="ka-GE" sz="1600" dirty="0" smtClean="0"/>
              <a:t>ან </a:t>
            </a:r>
            <a:r>
              <a:rPr lang="ka-GE" sz="1600" dirty="0" smtClean="0"/>
              <a:t>მსგავსი</a:t>
            </a:r>
            <a:r>
              <a:rPr lang="ka-GE" sz="1600" dirty="0" smtClean="0"/>
              <a:t> </a:t>
            </a:r>
            <a:r>
              <a:rPr lang="ka-GE" sz="1600" dirty="0" smtClean="0"/>
              <a:t>წვდომის </a:t>
            </a:r>
            <a:r>
              <a:rPr lang="ka-GE" sz="1600" dirty="0" smtClean="0"/>
              <a:t>გაფართოებისა </a:t>
            </a:r>
            <a:r>
              <a:rPr lang="ka-GE" sz="1600" dirty="0" smtClean="0"/>
              <a:t>სხვა კომპიუტერულ სისტემაზე ან მის ნაწილზე, თუ: </a:t>
            </a:r>
          </a:p>
          <a:p>
            <a:pPr marL="800100" lvl="1" indent="-342900" algn="just">
              <a:buFont typeface="Calibri Light" panose="020F0302020204030204" pitchFamily="34" charset="0"/>
              <a:buChar char="‐"/>
            </a:pPr>
            <a:r>
              <a:rPr lang="ka-GE" sz="1600" dirty="0" smtClean="0"/>
              <a:t>არსებობს ვარაუდის საფუძველი, რომ საჭირო მონაცემები ამ კომპიუტერულ სისტემაში ან მის ნაწილშია; და </a:t>
            </a:r>
          </a:p>
          <a:p>
            <a:pPr marL="800100" lvl="1" indent="-342900" algn="just">
              <a:buFont typeface="Calibri Light" panose="020F0302020204030204" pitchFamily="34" charset="0"/>
              <a:buChar char="‐"/>
            </a:pPr>
            <a:r>
              <a:rPr lang="ka-GE" sz="1600" dirty="0" smtClean="0"/>
              <a:t>სხვა კომპიუტერული სისტემა ან მისი ნაწილი ასევე ამ ტერიტორიაზეა </a:t>
            </a:r>
          </a:p>
          <a:p>
            <a:pPr marL="800100" lvl="1" indent="-342900" algn="just">
              <a:buFont typeface="Calibri Light" panose="020F0302020204030204" pitchFamily="34" charset="0"/>
              <a:buChar char="‐"/>
            </a:pPr>
            <a:r>
              <a:rPr lang="ka-GE" sz="1600" dirty="0" smtClean="0"/>
              <a:t>მონაცემები, რომლებიც გაფართოების საგანია, თავდაპირველი კომპიუტერული სისტემიდან კანონიერად მისაწვდომია</a:t>
            </a:r>
          </a:p>
          <a:p>
            <a:pPr marL="800100" lvl="1" indent="-342900" algn="just">
              <a:buFont typeface="Arial" panose="020B0604020202020204" pitchFamily="34" charset="0"/>
              <a:buChar char="•"/>
            </a:pPr>
            <a:endParaRPr lang="ka-GE" sz="1600" dirty="0"/>
          </a:p>
          <a:p>
            <a:pPr marL="342900" indent="-342900" algn="just">
              <a:buFont typeface="Arial" panose="020B0604020202020204" pitchFamily="34" charset="0"/>
              <a:buChar char="•"/>
            </a:pPr>
            <a:r>
              <a:rPr lang="ka-GE" sz="1600" dirty="0" smtClean="0"/>
              <a:t>გაფართოება შეიძლება ექვემდებარებოდეს პირობებს (მაგ., </a:t>
            </a:r>
            <a:r>
              <a:rPr lang="ka-GE" sz="1600" dirty="0" smtClean="0"/>
              <a:t>ნებართვა</a:t>
            </a:r>
            <a:r>
              <a:rPr lang="ka-GE" sz="1600" dirty="0" smtClean="0"/>
              <a:t>)</a:t>
            </a:r>
            <a:endParaRPr lang="ka-GE" sz="1600" dirty="0" smtClean="0"/>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ჩხრეკა და ამოღება </a:t>
            </a:r>
          </a:p>
          <a:p>
            <a:pPr algn="r"/>
            <a:r>
              <a:rPr lang="ka-GE" sz="2700" dirty="0">
                <a:solidFill>
                  <a:schemeClr val="bg1"/>
                </a:solidFill>
                <a:latin typeface="Verdana" panose="020B0604030504040204" pitchFamily="34" charset="0"/>
              </a:rPr>
              <a:t>შენახული კომპიუტერული მონაცემებისა</a:t>
            </a:r>
          </a:p>
        </p:txBody>
      </p:sp>
    </p:spTree>
    <p:extLst>
      <p:ext uri="{BB962C8B-B14F-4D97-AF65-F5344CB8AC3E}">
        <p14:creationId xmlns:p14="http://schemas.microsoft.com/office/powerpoint/2010/main" val="3566291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43252" y="1124744"/>
            <a:ext cx="3984248" cy="4832092"/>
          </a:xfrm>
          <a:prstGeom prst="rect">
            <a:avLst/>
          </a:prstGeom>
        </p:spPr>
        <p:txBody>
          <a:bodyPr wrap="square">
            <a:spAutoFit/>
          </a:bodyPr>
          <a:lstStyle/>
          <a:p>
            <a:pPr marL="342900" indent="-342900" algn="just">
              <a:buFont typeface="+mj-lt"/>
              <a:buAutoNum type="arabicPeriod" startAt="3"/>
            </a:pPr>
            <a:r>
              <a:rPr lang="ka-GE" sz="1400" dirty="0" smtClean="0"/>
              <a:t>თითოეულმა მხარემ უნდა მიიღოს ისეთი საკანონმდებლო და სხვა ზომები, რომლებიც შეიძლება აუცილებელი იყოს, რომ უფლებამოსილება მისცეს მის კომპეტენტურ ორგანოებს, ამოიღონ ან მსგავსად დაიცვან </a:t>
            </a:r>
            <a:r>
              <a:rPr lang="ka-GE" sz="1400" dirty="0" smtClean="0"/>
              <a:t>კომპიუტერული მონაცემები 1-ელი ან მე-2 პუნქტის შესაბამისად. </a:t>
            </a:r>
            <a:r>
              <a:rPr lang="ka-GE" sz="1400" dirty="0" smtClean="0"/>
              <a:t>ეს ზომები მოიცავს </a:t>
            </a:r>
            <a:r>
              <a:rPr lang="ka-GE" sz="1400" dirty="0" smtClean="0"/>
              <a:t>უფლებამოსილებას</a:t>
            </a:r>
            <a:r>
              <a:rPr lang="ka-GE" sz="1400" dirty="0" smtClean="0"/>
              <a:t>: </a:t>
            </a:r>
          </a:p>
          <a:p>
            <a:pPr marL="800100" lvl="1" indent="-342900" algn="just">
              <a:buFont typeface="+mj-lt"/>
              <a:buAutoNum type="alphaLcPeriod"/>
            </a:pPr>
            <a:r>
              <a:rPr lang="ka-GE" sz="1400" b="1" dirty="0" smtClean="0">
                <a:solidFill>
                  <a:srgbClr val="FF0000"/>
                </a:solidFill>
              </a:rPr>
              <a:t>ამოიღონ ან მსგავსად დაიცვან </a:t>
            </a:r>
            <a:r>
              <a:rPr lang="ka-GE" sz="1400" dirty="0" smtClean="0"/>
              <a:t>კომპიუტერული სისტემა ან მისი ნაწილი ან კომპიუტერული მონაცემების შენახვის საშუალება; </a:t>
            </a:r>
          </a:p>
          <a:p>
            <a:pPr marL="800100" lvl="1" indent="-342900" algn="just">
              <a:buFont typeface="+mj-lt"/>
              <a:buAutoNum type="alphaLcPeriod"/>
            </a:pPr>
            <a:r>
              <a:rPr lang="ka-GE" sz="1400" dirty="0" smtClean="0"/>
              <a:t>გააკეთონ და შეინარჩუნონ ამ კომპიუტერული მონაცემების ასლი; </a:t>
            </a:r>
          </a:p>
          <a:p>
            <a:pPr marL="800100" lvl="1" indent="-342900" algn="just">
              <a:buFont typeface="+mj-lt"/>
              <a:buAutoNum type="alphaLcPeriod"/>
            </a:pPr>
            <a:r>
              <a:rPr lang="ka-GE" sz="1400" dirty="0" smtClean="0"/>
              <a:t>შეინარჩუნონ შესაბამისი შენახული კომპიუტერული მონაცემების მთლიანობა; </a:t>
            </a:r>
          </a:p>
          <a:p>
            <a:pPr marL="800100" lvl="1" indent="-342900" algn="just">
              <a:buFont typeface="+mj-lt"/>
              <a:buAutoNum type="alphaLcPeriod"/>
            </a:pPr>
            <a:r>
              <a:rPr lang="ka-GE" sz="1400" dirty="0" smtClean="0"/>
              <a:t>მიიღონ მიუწვდომელი კომპიუტერული მონაცემები ან წაშალონ ისინი კომპიუტერულ სისტემაში, რომელზეც წვდომა აქვთ.</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241800" y="1151172"/>
            <a:ext cx="4780051" cy="4805664"/>
          </a:xfrm>
          <a:prstGeom prst="rect">
            <a:avLst/>
          </a:prstGeom>
        </p:spPr>
        <p:txBody>
          <a:bodyPr wrap="square">
            <a:spAutoFit/>
          </a:bodyPr>
          <a:lstStyle/>
          <a:p>
            <a:pPr marL="342900" indent="-342900" algn="just">
              <a:buFont typeface="Arial" panose="020B0604020202020204" pitchFamily="34" charset="0"/>
              <a:buChar char="•"/>
            </a:pPr>
            <a:r>
              <a:rPr lang="ka-GE" sz="2000" dirty="0"/>
              <a:t>ტერმინი „ამოღება“ ნიშნავს ფიზიკური საშუალების ამოღებას, რომელზეც მონაცემები ან ინფორმაციაა ჩაწერილი ან ასეთი ინფორმაციის ასლის გაკეთება და შენარჩუნება</a:t>
            </a:r>
          </a:p>
          <a:p>
            <a:pPr marL="342900" indent="-342900" algn="just">
              <a:buFont typeface="Arial" panose="020B0604020202020204" pitchFamily="34" charset="0"/>
              <a:buChar char="•"/>
            </a:pPr>
            <a:endParaRPr lang="ka-GE" sz="2000" dirty="0"/>
          </a:p>
          <a:p>
            <a:pPr marL="342900" indent="-342900" algn="just">
              <a:buFont typeface="Arial" panose="020B0604020202020204" pitchFamily="34" charset="0"/>
              <a:buChar char="•"/>
            </a:pPr>
            <a:r>
              <a:rPr lang="ka-GE" sz="2000" dirty="0"/>
              <a:t>ტერმინი „მსგავსი დაცვა“ ტექნოლოგიურად ნეიტრალური ენაა, რომელიც იძლევა არამატერიალური მონაცემების, რომლებიც ელექტრონული ფორმით შეიძლება იყოს, ჩაწერის, </a:t>
            </a:r>
            <a:r>
              <a:rPr lang="ka-GE" sz="2000" dirty="0" smtClean="0"/>
              <a:t>მიუწვდომლად </a:t>
            </a:r>
            <a:r>
              <a:rPr lang="ka-GE" sz="2000" dirty="0"/>
              <a:t>გახდის ან ასლის შენარჩუნების საშუალებას</a:t>
            </a:r>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ჩხრეკა და ამოღება </a:t>
            </a:r>
          </a:p>
          <a:p>
            <a:pPr algn="r"/>
            <a:r>
              <a:rPr lang="ka-GE" sz="2700" dirty="0">
                <a:solidFill>
                  <a:schemeClr val="bg1"/>
                </a:solidFill>
                <a:latin typeface="Verdana" panose="020B0604030504040204" pitchFamily="34" charset="0"/>
              </a:rPr>
              <a:t>შენახული კომპიუტერული მონაცემებისა</a:t>
            </a:r>
          </a:p>
        </p:txBody>
      </p:sp>
    </p:spTree>
    <p:extLst>
      <p:ext uri="{BB962C8B-B14F-4D97-AF65-F5344CB8AC3E}">
        <p14:creationId xmlns:p14="http://schemas.microsoft.com/office/powerpoint/2010/main" val="2400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43252" y="1124744"/>
            <a:ext cx="3889351" cy="5262979"/>
          </a:xfrm>
          <a:prstGeom prst="rect">
            <a:avLst/>
          </a:prstGeom>
        </p:spPr>
        <p:txBody>
          <a:bodyPr wrap="square">
            <a:spAutoFit/>
          </a:bodyPr>
          <a:lstStyle/>
          <a:p>
            <a:pPr marL="342900" indent="-342900" algn="just">
              <a:buFont typeface="+mj-lt"/>
              <a:buAutoNum type="arabicPeriod" startAt="3"/>
            </a:pPr>
            <a:r>
              <a:rPr lang="ka-GE" sz="1400" dirty="0" smtClean="0"/>
              <a:t>თითოეულმა მხარემ უნდა მიიღოს ისეთი საკანონმდებლო და სხვა ზომები, რომლებიც შეიძლება აუცილებელი იყოს, რომ უფლებამოსილება მისცეს მის კომპეტენტურ ორგანოებს, ამოიღონ ან მსგავსად დაიცვან კომპიუტერული </a:t>
            </a:r>
            <a:r>
              <a:rPr lang="ka-GE" sz="1400" dirty="0" smtClean="0"/>
              <a:t>მონაცემები 1-ელი ან მე-2 პუნქტის შესაბამისად. </a:t>
            </a:r>
            <a:r>
              <a:rPr lang="ka-GE" sz="1400" dirty="0" smtClean="0"/>
              <a:t>ეს ზომები მოიცავს უფლებამოსილებას: </a:t>
            </a:r>
          </a:p>
          <a:p>
            <a:pPr marL="800100" lvl="1" indent="-342900" algn="just">
              <a:buFont typeface="+mj-lt"/>
              <a:buAutoNum type="alphaLcPeriod"/>
            </a:pPr>
            <a:r>
              <a:rPr lang="ka-GE" sz="1400" dirty="0" smtClean="0"/>
              <a:t>ამოიღონ ან მსგავსად დაიცვან კომპიუტერული სისტემა ან მისი ნაწილი ან კომპიუტერული მონაცემების შენახვის საშუალება; </a:t>
            </a:r>
          </a:p>
          <a:p>
            <a:pPr marL="800100" lvl="1" indent="-342900" algn="just">
              <a:buFont typeface="+mj-lt"/>
              <a:buAutoNum type="alphaLcPeriod"/>
            </a:pPr>
            <a:r>
              <a:rPr lang="ka-GE" sz="1400" b="1" dirty="0" smtClean="0">
                <a:solidFill>
                  <a:srgbClr val="FF0000"/>
                </a:solidFill>
              </a:rPr>
              <a:t>გააკეთონ და შეინარჩუნონ</a:t>
            </a:r>
            <a:r>
              <a:rPr lang="ka-GE" sz="1400" dirty="0" smtClean="0"/>
              <a:t> ამ კომპიუტერული მონაცემების </a:t>
            </a:r>
            <a:r>
              <a:rPr lang="ka-GE" sz="1400" b="1" dirty="0" smtClean="0">
                <a:solidFill>
                  <a:srgbClr val="FF0000"/>
                </a:solidFill>
              </a:rPr>
              <a:t>ასლი</a:t>
            </a:r>
            <a:r>
              <a:rPr lang="ka-GE" sz="1400" dirty="0" smtClean="0"/>
              <a:t>; </a:t>
            </a:r>
          </a:p>
          <a:p>
            <a:pPr marL="800100" lvl="1" indent="-342900" algn="just">
              <a:buFont typeface="+mj-lt"/>
              <a:buAutoNum type="alphaLcPeriod"/>
            </a:pPr>
            <a:r>
              <a:rPr lang="ka-GE" sz="1400" dirty="0" smtClean="0"/>
              <a:t>შეინარჩუნონ შესაბამისი შენახული კომპიუტერული მონაცემების მთლიანობა; </a:t>
            </a:r>
          </a:p>
          <a:p>
            <a:pPr marL="800100" lvl="1" indent="-342900" algn="just">
              <a:buFont typeface="+mj-lt"/>
              <a:buAutoNum type="alphaLcPeriod"/>
            </a:pPr>
            <a:r>
              <a:rPr lang="ka-GE" sz="1400" dirty="0" smtClean="0"/>
              <a:t>მიიღონ მიუწვდომელი კომპიუტერული მონაცემები ან წაშალონ ისინი კომპიუტერულ სისტემაში, რომელზეც წვდომა აქვთ.</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274833" y="1151172"/>
            <a:ext cx="4747018" cy="4524315"/>
          </a:xfrm>
          <a:prstGeom prst="rect">
            <a:avLst/>
          </a:prstGeom>
        </p:spPr>
        <p:txBody>
          <a:bodyPr wrap="square">
            <a:spAutoFit/>
          </a:bodyPr>
          <a:lstStyle/>
          <a:p>
            <a:pPr marL="342900" indent="-342900" algn="just">
              <a:buFont typeface="Arial" panose="020B0604020202020204" pitchFamily="34" charset="0"/>
              <a:buChar char="•"/>
            </a:pPr>
            <a:r>
              <a:rPr lang="ka-GE" dirty="0"/>
              <a:t>ამოღება აუცილებელი არ არის ნიშნავდეს კომპიუტერული სისტემის ან კომპიუტერული მონაცემების შენახვის საშუალების ფიზიკურ აღებას</a:t>
            </a:r>
          </a:p>
          <a:p>
            <a:pPr marL="342900" indent="-342900" algn="just">
              <a:buFont typeface="Arial" panose="020B0604020202020204" pitchFamily="34" charset="0"/>
              <a:buChar char="•"/>
            </a:pPr>
            <a:endParaRPr lang="ka-GE" dirty="0"/>
          </a:p>
          <a:p>
            <a:pPr marL="342900" indent="-342900" algn="just">
              <a:buFont typeface="Arial" panose="020B0604020202020204" pitchFamily="34" charset="0"/>
              <a:buChar char="•"/>
            </a:pPr>
            <a:r>
              <a:rPr lang="ka-GE" dirty="0"/>
              <a:t>როცა ეს შესაძლებელია, სამართალდამცავი ორგანოების თანამშრომლებმა შეიძლება გააკეთონ ან შეინარჩუნონ შესაბამისი მონაცემების ასლი</a:t>
            </a:r>
          </a:p>
          <a:p>
            <a:pPr marL="342900" indent="-342900" algn="just">
              <a:buFont typeface="Arial" panose="020B0604020202020204" pitchFamily="34" charset="0"/>
              <a:buChar char="•"/>
            </a:pPr>
            <a:endParaRPr lang="ka-GE" dirty="0"/>
          </a:p>
          <a:p>
            <a:pPr marL="342900" indent="-342900" algn="just">
              <a:buFont typeface="Arial" panose="020B0604020202020204" pitchFamily="34" charset="0"/>
              <a:buChar char="•"/>
            </a:pPr>
            <a:r>
              <a:rPr lang="ka-GE" dirty="0"/>
              <a:t>მონაცემთა ასლის გადაღება და შენარჩუნება კომპიუტერული მონაცემების დაცვის ნაკლებად შრომატევადი გზაა და შეიძლება შესაფერისი იყოს ზოგ სიტუაციაში</a:t>
            </a:r>
          </a:p>
        </p:txBody>
      </p:sp>
      <p:sp>
        <p:nvSpPr>
          <p:cNvPr id="13"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ჩხრეკა და ამოღება </a:t>
            </a:r>
          </a:p>
          <a:p>
            <a:pPr algn="r"/>
            <a:r>
              <a:rPr lang="ka-GE" sz="2700" dirty="0">
                <a:solidFill>
                  <a:schemeClr val="bg1"/>
                </a:solidFill>
                <a:latin typeface="Verdana" panose="020B0604030504040204" pitchFamily="34" charset="0"/>
              </a:rPr>
              <a:t>შენახული კომპიუტერული მონაცემებისა</a:t>
            </a:r>
          </a:p>
        </p:txBody>
      </p:sp>
    </p:spTree>
    <p:extLst>
      <p:ext uri="{BB962C8B-B14F-4D97-AF65-F5344CB8AC3E}">
        <p14:creationId xmlns:p14="http://schemas.microsoft.com/office/powerpoint/2010/main" val="1754212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43252" y="1124744"/>
            <a:ext cx="3889351" cy="5262979"/>
          </a:xfrm>
          <a:prstGeom prst="rect">
            <a:avLst/>
          </a:prstGeom>
        </p:spPr>
        <p:txBody>
          <a:bodyPr wrap="square">
            <a:spAutoFit/>
          </a:bodyPr>
          <a:lstStyle/>
          <a:p>
            <a:pPr marL="342900" indent="-342900" algn="just">
              <a:buFont typeface="+mj-lt"/>
              <a:buAutoNum type="arabicPeriod" startAt="3"/>
            </a:pPr>
            <a:r>
              <a:rPr lang="ka-GE" sz="1400" dirty="0" smtClean="0"/>
              <a:t>თითოეულმა მხარემ უნდა მიიღოს ისეთი საკანონმდებლო და სხვა ზომები, რომლებიც შეიძლება აუცილებელი იყოს, რომ უფლებამოსილება მისცეს მის კომპეტენტურ ორგანოებს, ამოიღონ ან მსგავსად დაიცვან კომპიუტერული </a:t>
            </a:r>
            <a:r>
              <a:rPr lang="ka-GE" sz="1400" dirty="0" smtClean="0"/>
              <a:t>მონაცემები 1-ელი ან მე-2 პუნქტის შესაბამისად. </a:t>
            </a:r>
            <a:r>
              <a:rPr lang="ka-GE" sz="1400" dirty="0" smtClean="0"/>
              <a:t>ეს ზომები მოიცავს უფლებამოსილებას: </a:t>
            </a:r>
          </a:p>
          <a:p>
            <a:pPr marL="800100" lvl="1" indent="-342900" algn="just">
              <a:buFont typeface="+mj-lt"/>
              <a:buAutoNum type="alphaLcPeriod"/>
            </a:pPr>
            <a:r>
              <a:rPr lang="ka-GE" sz="1400" dirty="0" smtClean="0"/>
              <a:t>ამოიღონ ან მსგავსად დაიცვან კომპიუტერული სისტემა ან მისი ნაწილი ან კომპიუტერული მონაცემების შენახვის საშუალება; </a:t>
            </a:r>
          </a:p>
          <a:p>
            <a:pPr marL="800100" lvl="1" indent="-342900" algn="just">
              <a:buFont typeface="+mj-lt"/>
              <a:buAutoNum type="alphaLcPeriod"/>
            </a:pPr>
            <a:r>
              <a:rPr lang="ka-GE" sz="1400" dirty="0" smtClean="0"/>
              <a:t>გააკეთონ და შეინარჩუნონ ამ კომპიუტერული მონაცემების ასლი; </a:t>
            </a:r>
          </a:p>
          <a:p>
            <a:pPr marL="800100" lvl="1" indent="-342900" algn="just">
              <a:buFont typeface="+mj-lt"/>
              <a:buAutoNum type="alphaLcPeriod"/>
            </a:pPr>
            <a:r>
              <a:rPr lang="ka-GE" sz="1400" b="1" dirty="0" smtClean="0">
                <a:solidFill>
                  <a:srgbClr val="FF0000"/>
                </a:solidFill>
              </a:rPr>
              <a:t>შეინარჩუნონ</a:t>
            </a:r>
            <a:r>
              <a:rPr lang="ka-GE" sz="1400" dirty="0" smtClean="0">
                <a:solidFill>
                  <a:srgbClr val="FF0000"/>
                </a:solidFill>
              </a:rPr>
              <a:t> </a:t>
            </a:r>
            <a:r>
              <a:rPr lang="ka-GE" sz="1400" dirty="0" smtClean="0"/>
              <a:t>შესაბამისი შენახული კომპიუტერული მონაცემების </a:t>
            </a:r>
            <a:r>
              <a:rPr lang="ka-GE" sz="1400" b="1" dirty="0" smtClean="0">
                <a:solidFill>
                  <a:srgbClr val="FF0000"/>
                </a:solidFill>
              </a:rPr>
              <a:t>მთლიანობა</a:t>
            </a:r>
            <a:r>
              <a:rPr lang="ka-GE" sz="1400" dirty="0" smtClean="0"/>
              <a:t>; </a:t>
            </a:r>
          </a:p>
          <a:p>
            <a:pPr marL="800100" lvl="1" indent="-342900" algn="just">
              <a:buFont typeface="+mj-lt"/>
              <a:buAutoNum type="alphaLcPeriod"/>
            </a:pPr>
            <a:r>
              <a:rPr lang="ka-GE" sz="1400" dirty="0" smtClean="0"/>
              <a:t>მიიღონ მიუწვდომელი კომპიუტერული მონაცემები ან წაშალონ ისინი კომპიუტერულ სისტემაში, რომელზეც წვდომა აქვთ.</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274833" y="1151172"/>
            <a:ext cx="4747018" cy="3477875"/>
          </a:xfrm>
          <a:prstGeom prst="rect">
            <a:avLst/>
          </a:prstGeom>
        </p:spPr>
        <p:txBody>
          <a:bodyPr wrap="square">
            <a:spAutoFit/>
          </a:bodyPr>
          <a:lstStyle/>
          <a:p>
            <a:pPr marL="342900" indent="-342900" algn="just">
              <a:buFont typeface="Arial" panose="020B0604020202020204" pitchFamily="34" charset="0"/>
              <a:buChar char="•"/>
            </a:pPr>
            <a:r>
              <a:rPr lang="ka-GE" sz="2000" dirty="0"/>
              <a:t>კომპიუტერული მონაცემების ერთიანობის შენარჩუნება ეხება მათი </a:t>
            </a:r>
            <a:r>
              <a:rPr lang="ka-GE" sz="2000" dirty="0"/>
              <a:t>საპასუხისმგებლო </a:t>
            </a:r>
            <a:r>
              <a:rPr lang="ka-GE" sz="2000" dirty="0" smtClean="0"/>
              <a:t>შენახვის </a:t>
            </a:r>
            <a:r>
              <a:rPr lang="ka-GE" sz="2000" dirty="0" smtClean="0"/>
              <a:t>ჯაჭვის </a:t>
            </a:r>
            <a:r>
              <a:rPr lang="ka-GE" sz="2000" dirty="0"/>
              <a:t>შენარჩუნებას</a:t>
            </a:r>
          </a:p>
          <a:p>
            <a:pPr marL="342900" indent="-342900" algn="just">
              <a:buFont typeface="Arial" panose="020B0604020202020204" pitchFamily="34" charset="0"/>
              <a:buChar char="•"/>
            </a:pPr>
            <a:endParaRPr lang="ka-GE" sz="2000" dirty="0"/>
          </a:p>
          <a:p>
            <a:pPr marL="342900" indent="-342900" algn="just">
              <a:buFont typeface="Arial" panose="020B0604020202020204" pitchFamily="34" charset="0"/>
              <a:buChar char="•"/>
            </a:pPr>
            <a:r>
              <a:rPr lang="ka-GE" sz="2000" dirty="0"/>
              <a:t>ეს მოითხოვს, რომ მონაცემები, რომელთა ასლის გადაღება, წაშლა ან დაცვა </a:t>
            </a:r>
            <a:r>
              <a:rPr lang="ka-GE" sz="2000" dirty="0" smtClean="0"/>
              <a:t>ხდება</a:t>
            </a:r>
            <a:r>
              <a:rPr lang="en-US" sz="2000" dirty="0" smtClean="0"/>
              <a:t>,</a:t>
            </a:r>
            <a:r>
              <a:rPr lang="ka-GE" sz="2000" dirty="0" smtClean="0"/>
              <a:t> </a:t>
            </a:r>
            <a:r>
              <a:rPr lang="ka-GE" sz="2000" dirty="0"/>
              <a:t>შენარჩუნებული იქნეს იმავე მდგომარეობაში, რომელშიც ისინი იყო ამოღების დროს და დარჩეს უცვლელი</a:t>
            </a:r>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ჩხრეკა და ამოღება </a:t>
            </a:r>
          </a:p>
          <a:p>
            <a:pPr algn="r"/>
            <a:r>
              <a:rPr lang="ka-GE" sz="2700" dirty="0">
                <a:solidFill>
                  <a:schemeClr val="bg1"/>
                </a:solidFill>
                <a:latin typeface="Verdana" panose="020B0604030504040204" pitchFamily="34" charset="0"/>
              </a:rPr>
              <a:t>შენახული კომპიუტერული მონაცემებისა</a:t>
            </a:r>
          </a:p>
        </p:txBody>
      </p:sp>
    </p:spTree>
    <p:extLst>
      <p:ext uri="{BB962C8B-B14F-4D97-AF65-F5344CB8AC3E}">
        <p14:creationId xmlns:p14="http://schemas.microsoft.com/office/powerpoint/2010/main" val="2503725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43252" y="1124744"/>
            <a:ext cx="3889351" cy="5262979"/>
          </a:xfrm>
          <a:prstGeom prst="rect">
            <a:avLst/>
          </a:prstGeom>
        </p:spPr>
        <p:txBody>
          <a:bodyPr wrap="square">
            <a:spAutoFit/>
          </a:bodyPr>
          <a:lstStyle/>
          <a:p>
            <a:pPr marL="342900" indent="-342900" algn="just">
              <a:buFont typeface="+mj-lt"/>
              <a:buAutoNum type="arabicPeriod" startAt="3"/>
            </a:pPr>
            <a:r>
              <a:rPr lang="ka-GE" sz="1400" dirty="0" smtClean="0"/>
              <a:t>თითოეულმა მხარემ უნდა მიიღოს ისეთი საკანონმდებლო და სხვა ზომები, რომლებიც შეიძლება აუცილებელი იყოს, რომ უფლებამოსილება მისცეს მის კომპეტენტურ ორგანოებს, ამოიღონ ან მსგავსად დაიცვან კომპიუტერული </a:t>
            </a:r>
            <a:r>
              <a:rPr lang="ka-GE" sz="1400" dirty="0" smtClean="0"/>
              <a:t>მონაცემები 1-ელი ან მე-2 პუნქტის შესაბამისად. </a:t>
            </a:r>
            <a:r>
              <a:rPr lang="ka-GE" sz="1400" dirty="0" smtClean="0"/>
              <a:t>ეს ზომები მოიცავს უფლებამოსილებას: </a:t>
            </a:r>
          </a:p>
          <a:p>
            <a:pPr marL="800100" lvl="1" indent="-342900" algn="just">
              <a:buFont typeface="+mj-lt"/>
              <a:buAutoNum type="alphaLcPeriod"/>
            </a:pPr>
            <a:r>
              <a:rPr lang="ka-GE" sz="1400" dirty="0" smtClean="0"/>
              <a:t>ამოიღონ ან მსგავსად დაიცვან კომპიუტერული სისტემა ან მისი ნაწილი ან კომპიუტერული მონაცემების შენახვის საშუალება; </a:t>
            </a:r>
          </a:p>
          <a:p>
            <a:pPr marL="800100" lvl="1" indent="-342900" algn="just">
              <a:buFont typeface="+mj-lt"/>
              <a:buAutoNum type="alphaLcPeriod"/>
            </a:pPr>
            <a:r>
              <a:rPr lang="ka-GE" sz="1400" dirty="0" smtClean="0"/>
              <a:t>გააკეთონ და შეინარჩუნონ ამ კომპიუტერული მონაცემების ასლი; </a:t>
            </a:r>
          </a:p>
          <a:p>
            <a:pPr marL="800100" lvl="1" indent="-342900" algn="just">
              <a:buFont typeface="+mj-lt"/>
              <a:buAutoNum type="alphaLcPeriod"/>
            </a:pPr>
            <a:r>
              <a:rPr lang="ka-GE" sz="1400" dirty="0" smtClean="0"/>
              <a:t>შეინარჩუნონ შესაბამისი შენახული კომპიუტერული მონაცემების მთლიანობა; </a:t>
            </a:r>
          </a:p>
          <a:p>
            <a:pPr marL="800100" lvl="1" indent="-342900" algn="just">
              <a:buFont typeface="+mj-lt"/>
              <a:buAutoNum type="alphaLcPeriod"/>
            </a:pPr>
            <a:r>
              <a:rPr lang="ka-GE" sz="1400" b="1" dirty="0" smtClean="0">
                <a:solidFill>
                  <a:srgbClr val="FF0000"/>
                </a:solidFill>
              </a:rPr>
              <a:t>მიიღონ</a:t>
            </a:r>
            <a:r>
              <a:rPr lang="ka-GE" sz="1400" dirty="0" smtClean="0">
                <a:solidFill>
                  <a:srgbClr val="FF0000"/>
                </a:solidFill>
              </a:rPr>
              <a:t> </a:t>
            </a:r>
            <a:r>
              <a:rPr lang="ka-GE" sz="1400" b="1" dirty="0" smtClean="0">
                <a:solidFill>
                  <a:srgbClr val="FF0000"/>
                </a:solidFill>
              </a:rPr>
              <a:t>მიუწვდომელი</a:t>
            </a:r>
            <a:r>
              <a:rPr lang="ka-GE" sz="1400" dirty="0" smtClean="0">
                <a:solidFill>
                  <a:srgbClr val="FF0000"/>
                </a:solidFill>
              </a:rPr>
              <a:t> </a:t>
            </a:r>
            <a:r>
              <a:rPr lang="ka-GE" sz="1400" dirty="0" smtClean="0"/>
              <a:t>კომპიუტერული მონაცემები </a:t>
            </a:r>
            <a:r>
              <a:rPr lang="ka-GE" sz="1400" b="1" dirty="0" smtClean="0">
                <a:solidFill>
                  <a:srgbClr val="FF0000"/>
                </a:solidFill>
              </a:rPr>
              <a:t>ან წაშალონ</a:t>
            </a:r>
            <a:r>
              <a:rPr lang="ka-GE" sz="1400" dirty="0" smtClean="0"/>
              <a:t> ისინი კომპიუტერულ სისტემაში, რომელზეც წვდომა აქვთ.</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274833" y="1151172"/>
            <a:ext cx="4747018" cy="5016758"/>
          </a:xfrm>
          <a:prstGeom prst="rect">
            <a:avLst/>
          </a:prstGeom>
        </p:spPr>
        <p:txBody>
          <a:bodyPr wrap="square">
            <a:spAutoFit/>
          </a:bodyPr>
          <a:lstStyle/>
          <a:p>
            <a:pPr marL="342900" indent="-342900" algn="just">
              <a:buFont typeface="Arial" panose="020B0604020202020204" pitchFamily="34" charset="0"/>
              <a:buChar char="•"/>
            </a:pPr>
            <a:r>
              <a:rPr lang="ka-GE" sz="2000" dirty="0"/>
              <a:t>ნებისმიერმა ტექნიკურმა ღონისძიებამ შეიძლება გახადოს მონაცემები მოუწვდომელი, მათ შორის, დაშიფვრამ </a:t>
            </a:r>
          </a:p>
          <a:p>
            <a:pPr marL="342900" indent="-342900" algn="just">
              <a:buFont typeface="Arial" panose="020B0604020202020204" pitchFamily="34" charset="0"/>
              <a:buChar char="•"/>
            </a:pPr>
            <a:endParaRPr lang="ka-GE" sz="2000" dirty="0"/>
          </a:p>
          <a:p>
            <a:pPr marL="342900" indent="-342900" algn="just">
              <a:buFont typeface="Arial" panose="020B0604020202020204" pitchFamily="34" charset="0"/>
              <a:buChar char="•"/>
            </a:pPr>
            <a:r>
              <a:rPr lang="ka-GE" sz="2000" dirty="0"/>
              <a:t>გამოყენებული უნდა იქნეს, როცა არსებობს საფრთხე ან სოციალური ზიანი (მაგ., ბომბის გაკეთების ინსტრუქციები, ბავშვთა პორნოგრაფია) </a:t>
            </a:r>
          </a:p>
          <a:p>
            <a:pPr marL="342900" indent="-342900" algn="just">
              <a:buFont typeface="Arial" panose="020B0604020202020204" pitchFamily="34" charset="0"/>
              <a:buChar char="•"/>
            </a:pPr>
            <a:endParaRPr lang="ka-GE" sz="2000" dirty="0"/>
          </a:p>
          <a:p>
            <a:pPr marL="342900" indent="-342900" algn="just">
              <a:buFont typeface="Arial" panose="020B0604020202020204" pitchFamily="34" charset="0"/>
              <a:buChar char="•"/>
            </a:pPr>
            <a:r>
              <a:rPr lang="ka-GE" sz="2000" dirty="0"/>
              <a:t>მონაცემების წაშლა ან მიუწვდომლად </a:t>
            </a:r>
            <a:r>
              <a:rPr lang="ka-GE" sz="2000" dirty="0" smtClean="0"/>
              <a:t>გახდა </a:t>
            </a:r>
            <a:r>
              <a:rPr lang="ka-GE" sz="2000" dirty="0"/>
              <a:t>დროებითი ზომაა, რომლის დროსაც ეჭვმიტანილს დროებით ჩამოერთმევა მონაცემები</a:t>
            </a:r>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ჩხრეკა და ამოღება </a:t>
            </a:r>
          </a:p>
          <a:p>
            <a:pPr algn="r"/>
            <a:r>
              <a:rPr lang="ka-GE" sz="2700" dirty="0">
                <a:solidFill>
                  <a:schemeClr val="bg1"/>
                </a:solidFill>
                <a:latin typeface="Verdana" panose="020B0604030504040204" pitchFamily="34" charset="0"/>
              </a:rPr>
              <a:t>შენახული კომპიუტერული მონაცემებისა</a:t>
            </a:r>
          </a:p>
        </p:txBody>
      </p:sp>
    </p:spTree>
    <p:extLst>
      <p:ext uri="{BB962C8B-B14F-4D97-AF65-F5344CB8AC3E}">
        <p14:creationId xmlns:p14="http://schemas.microsoft.com/office/powerpoint/2010/main" val="2333770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262994" y="1151172"/>
            <a:ext cx="3889351" cy="5416868"/>
          </a:xfrm>
          <a:prstGeom prst="rect">
            <a:avLst/>
          </a:prstGeom>
        </p:spPr>
        <p:txBody>
          <a:bodyPr wrap="square">
            <a:spAutoFit/>
          </a:bodyPr>
          <a:lstStyle/>
          <a:p>
            <a:pPr marL="342900" indent="-342900" algn="just">
              <a:buFont typeface="+mj-lt"/>
              <a:buAutoNum type="arabicPeriod" startAt="4"/>
            </a:pPr>
            <a:r>
              <a:rPr lang="ka-GE" sz="1600" dirty="0" smtClean="0"/>
              <a:t>თითოეულმა მხარემ უნდა მიიღოს ისეთი საკანონმდებლო და სხვა ზომები, რომლებიც შეიძლება აუცილებელი იყოს, რომ უფლებამოსილება მისცეს მის კომპეტენტურ ორგანოებს, უბრძანოს </a:t>
            </a:r>
            <a:r>
              <a:rPr lang="ka-GE" sz="1600" b="1" dirty="0" smtClean="0">
                <a:solidFill>
                  <a:srgbClr val="FF0000"/>
                </a:solidFill>
              </a:rPr>
              <a:t>კომპიუტერული სისტემის ფუნქციონირების ან კომპიუტერულ მონაცემთა დაცვის მცოდნე ნებისმიერ პირს, რათა ამ უკანასკნელმა, გონივრულობის ფარგლებში</a:t>
            </a:r>
            <a:r>
              <a:rPr lang="ka-GE" sz="1600" dirty="0" smtClean="0"/>
              <a:t>, გასცეს საჭირო ინფორმაცია, რომელიც უზრუნველყოფს 1-ელ და მე-2 პუნქტებში მითითებულ ზომათა განხორციელებას.</a:t>
            </a:r>
          </a:p>
          <a:p>
            <a:pPr marL="342900" indent="-342900" algn="just">
              <a:buFont typeface="+mj-lt"/>
              <a:buAutoNum type="arabicPeriod" startAt="4"/>
            </a:pPr>
            <a:endParaRPr lang="ka-GE" sz="1600" dirty="0"/>
          </a:p>
          <a:p>
            <a:pPr marL="342900" indent="-342900" algn="just">
              <a:buFont typeface="+mj-lt"/>
              <a:buAutoNum type="arabicPeriod" startAt="4"/>
            </a:pPr>
            <a:r>
              <a:rPr lang="ka-GE" sz="1600" dirty="0" smtClean="0"/>
              <a:t>ამ მუხლში განხილული უფლებამოსილებანი და პროცედურები აგრეთვე ეხება </a:t>
            </a:r>
            <a:r>
              <a:rPr lang="ka-GE" sz="1600" dirty="0" smtClean="0"/>
              <a:t>მე-14-მე-15 </a:t>
            </a:r>
            <a:r>
              <a:rPr lang="ka-GE" sz="1600" dirty="0" smtClean="0"/>
              <a:t>მუხლებს.</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152345" y="1151172"/>
            <a:ext cx="4869506" cy="5262328"/>
          </a:xfrm>
          <a:prstGeom prst="rect">
            <a:avLst/>
          </a:prstGeom>
        </p:spPr>
        <p:txBody>
          <a:bodyPr wrap="square">
            <a:spAutoFit/>
          </a:bodyPr>
          <a:lstStyle/>
          <a:p>
            <a:pPr marL="342900" indent="-342900" algn="just">
              <a:buFont typeface="Arial" panose="020B0604020202020204" pitchFamily="34" charset="0"/>
              <a:buChar char="•"/>
            </a:pPr>
            <a:r>
              <a:rPr lang="ka-GE" dirty="0" smtClean="0"/>
              <a:t>სისტემის ადმინისტრატორებს ხშირად სჭირდებათ კონსულტაციები ტექნიკური პირობების შესახებ, თუ როგორ უნდა ჩატარდეს ჩხრეკა </a:t>
            </a:r>
          </a:p>
          <a:p>
            <a:pPr marL="342900" indent="-342900" algn="just">
              <a:buFont typeface="Arial" panose="020B0604020202020204" pitchFamily="34" charset="0"/>
              <a:buChar char="•"/>
            </a:pPr>
            <a:endParaRPr lang="ka-GE" dirty="0"/>
          </a:p>
          <a:p>
            <a:pPr marL="342900" indent="-342900" algn="just">
              <a:buFont typeface="Arial" panose="020B0604020202020204" pitchFamily="34" charset="0"/>
              <a:buChar char="•"/>
            </a:pPr>
            <a:r>
              <a:rPr lang="ka-GE" dirty="0" smtClean="0"/>
              <a:t>იცავს კანონიერ ბიზნესებს ეკონომიკური ტვირთისგან მათთვის იურიდიული საფუძვლის მიცემით, ითანამშრომლონ სამართალდამცავებთან, რომლებიც ახორციელებენ ჩხრეკასა და ამოღებას </a:t>
            </a:r>
          </a:p>
          <a:p>
            <a:pPr marL="342900" indent="-342900" algn="just">
              <a:buFont typeface="Arial" panose="020B0604020202020204" pitchFamily="34" charset="0"/>
              <a:buChar char="•"/>
            </a:pPr>
            <a:endParaRPr lang="ka-GE" dirty="0"/>
          </a:p>
          <a:p>
            <a:pPr marL="342900" indent="-342900" algn="just">
              <a:buFont typeface="Arial" panose="020B0604020202020204" pitchFamily="34" charset="0"/>
              <a:buChar char="•"/>
            </a:pPr>
            <a:r>
              <a:rPr lang="ka-GE" dirty="0" smtClean="0"/>
              <a:t>ზრდის ღონისძიების ეფექტურობასა და აუმჯობესებს ხარჯთეფექტურობას </a:t>
            </a:r>
          </a:p>
          <a:p>
            <a:pPr marL="342900" indent="-342900" algn="just">
              <a:buFont typeface="Arial" panose="020B0604020202020204" pitchFamily="34" charset="0"/>
              <a:buChar char="•"/>
            </a:pPr>
            <a:endParaRPr lang="ka-GE" dirty="0"/>
          </a:p>
          <a:p>
            <a:pPr marL="342900" indent="-342900" algn="just">
              <a:buFont typeface="Arial" panose="020B0604020202020204" pitchFamily="34" charset="0"/>
              <a:buChar char="•"/>
            </a:pPr>
            <a:r>
              <a:rPr lang="ka-GE" dirty="0" smtClean="0"/>
              <a:t>ზომები უნდა იყოს გონივრული და უმართებულოდ არ უნდა უქმნიდეს საფრთხეს პირადი ცხოვრების საიდუმლოებას</a:t>
            </a:r>
            <a:endParaRPr lang="ka-GE" dirty="0"/>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ჩხრეკა და ამოღება </a:t>
            </a:r>
          </a:p>
          <a:p>
            <a:pPr algn="r"/>
            <a:r>
              <a:rPr lang="ka-GE" sz="2700" dirty="0">
                <a:solidFill>
                  <a:schemeClr val="bg1"/>
                </a:solidFill>
                <a:latin typeface="Verdana" panose="020B0604030504040204" pitchFamily="34" charset="0"/>
              </a:rPr>
              <a:t>შენახული კომპიუტერული მონაცემებისა</a:t>
            </a:r>
          </a:p>
        </p:txBody>
      </p:sp>
    </p:spTree>
    <p:extLst>
      <p:ext uri="{BB962C8B-B14F-4D97-AF65-F5344CB8AC3E}">
        <p14:creationId xmlns:p14="http://schemas.microsoft.com/office/powerpoint/2010/main" val="3462940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249465" y="1155403"/>
            <a:ext cx="3889351" cy="5416868"/>
          </a:xfrm>
          <a:prstGeom prst="rect">
            <a:avLst/>
          </a:prstGeom>
        </p:spPr>
        <p:txBody>
          <a:bodyPr wrap="square">
            <a:spAutoFit/>
          </a:bodyPr>
          <a:lstStyle/>
          <a:p>
            <a:pPr marL="342900" indent="-342900" algn="just">
              <a:buFont typeface="+mj-lt"/>
              <a:buAutoNum type="arabicPeriod" startAt="4"/>
            </a:pPr>
            <a:r>
              <a:rPr lang="ka-GE" sz="1600" dirty="0" smtClean="0"/>
              <a:t>თითოეულმა მხარემ უნდა მიიღოს ისეთი საკანონმდებლო და სხვა ზომები, რომლებიც შეიძლება აუცილებელი იყოს, რომ უფლებამოსილება მისცეს მის კომპეტენტურ ორგანოებს, უბრძანოს კომპიუტერული სისტემის ფუნქციონირების ან კომპიუტერულ მონაცემთა დაცვის მცოდნე ნებისმიერ პირს, რათა ამ უკანასკნელმა, გონივრულობის ფარგლებში, გასცეს საჭირო ინფორმაცია, რომელიც უზრუნველყოფს 1-ელ და მე-2 პუნქტებში მითითებულ ზომათა განხორციელებას.</a:t>
            </a:r>
          </a:p>
          <a:p>
            <a:pPr marL="342900" indent="-342900" algn="just">
              <a:buFont typeface="+mj-lt"/>
              <a:buAutoNum type="arabicPeriod" startAt="4"/>
            </a:pPr>
            <a:endParaRPr lang="ka-GE" sz="1600" dirty="0"/>
          </a:p>
          <a:p>
            <a:pPr marL="342900" indent="-342900" algn="just">
              <a:buFont typeface="+mj-lt"/>
              <a:buAutoNum type="arabicPeriod" startAt="4"/>
            </a:pPr>
            <a:r>
              <a:rPr lang="ka-GE" sz="1600" dirty="0" smtClean="0"/>
              <a:t>ამ მუხლში განხილული უფლებამოსილებანი და პროცედურები აგრეთვე </a:t>
            </a:r>
            <a:r>
              <a:rPr lang="ka-GE" sz="1600" b="1" dirty="0" smtClean="0">
                <a:solidFill>
                  <a:srgbClr val="FF0000"/>
                </a:solidFill>
              </a:rPr>
              <a:t>ეხება </a:t>
            </a:r>
            <a:r>
              <a:rPr lang="ka-GE" sz="1600" b="1" dirty="0" smtClean="0">
                <a:solidFill>
                  <a:srgbClr val="FF0000"/>
                </a:solidFill>
              </a:rPr>
              <a:t>მე-14-მე-15 </a:t>
            </a:r>
            <a:r>
              <a:rPr lang="ka-GE" sz="1600" b="1" dirty="0" smtClean="0">
                <a:solidFill>
                  <a:srgbClr val="FF0000"/>
                </a:solidFill>
              </a:rPr>
              <a:t>მუხლებს</a:t>
            </a:r>
            <a:r>
              <a:rPr lang="ka-GE" sz="1600" dirty="0" smtClean="0"/>
              <a:t>.</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267200" y="1155402"/>
            <a:ext cx="4768850" cy="2585323"/>
          </a:xfrm>
          <a:prstGeom prst="rect">
            <a:avLst/>
          </a:prstGeom>
        </p:spPr>
        <p:txBody>
          <a:bodyPr wrap="square">
            <a:spAutoFit/>
          </a:bodyPr>
          <a:lstStyle/>
          <a:p>
            <a:pPr marL="285750" indent="-285750" algn="just">
              <a:buFont typeface="Arial" panose="020B0604020202020204" pitchFamily="34" charset="0"/>
              <a:buChar char="•"/>
            </a:pPr>
            <a:r>
              <a:rPr lang="ka-GE" dirty="0" smtClean="0"/>
              <a:t>პირობები და გარანტიები შეიძლება მოიცავდეს დებულებებს, რომლებიც უკავშირდება მოწმეებისა და ექსპერტების ჩართვასა და ფინანსურ ანაზღაურებას</a:t>
            </a:r>
          </a:p>
          <a:p>
            <a:pPr algn="just"/>
            <a:endParaRPr lang="ka-GE" dirty="0"/>
          </a:p>
          <a:p>
            <a:pPr marL="285750" indent="-285750" algn="just">
              <a:buFont typeface="Arial" panose="020B0604020202020204" pitchFamily="34" charset="0"/>
              <a:buChar char="•"/>
            </a:pPr>
            <a:r>
              <a:rPr lang="ka-GE" dirty="0" smtClean="0"/>
              <a:t>უნდა </a:t>
            </a:r>
            <a:r>
              <a:rPr lang="ka-GE" dirty="0" smtClean="0"/>
              <a:t>ეცნობოს</a:t>
            </a:r>
            <a:r>
              <a:rPr lang="ka-GE" dirty="0" smtClean="0"/>
              <a:t> </a:t>
            </a:r>
            <a:r>
              <a:rPr lang="ka-GE" dirty="0" smtClean="0"/>
              <a:t>თუ არა პირებს, რომ კომპიუტერული მონაცემები იქნა დაცული, ეს მხარეების გადასაწყვეტია </a:t>
            </a:r>
            <a:endParaRPr lang="ka-GE" dirty="0"/>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ჩხრეკა და ამოღება </a:t>
            </a:r>
          </a:p>
          <a:p>
            <a:pPr algn="r"/>
            <a:r>
              <a:rPr lang="ka-GE" sz="2700" dirty="0">
                <a:solidFill>
                  <a:schemeClr val="bg1"/>
                </a:solidFill>
                <a:latin typeface="Verdana" panose="020B0604030504040204" pitchFamily="34" charset="0"/>
              </a:rPr>
              <a:t>შენახული კომპიუტერული მონაცემებისა</a:t>
            </a:r>
          </a:p>
        </p:txBody>
      </p:sp>
    </p:spTree>
    <p:extLst>
      <p:ext uri="{BB962C8B-B14F-4D97-AF65-F5344CB8AC3E}">
        <p14:creationId xmlns:p14="http://schemas.microsoft.com/office/powerpoint/2010/main" val="511886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F24AB61-97C5-42B0-A182-0BEC9F6E843D}"/>
              </a:ext>
            </a:extLst>
          </p:cNvPr>
          <p:cNvSpPr/>
          <p:nvPr/>
        </p:nvSpPr>
        <p:spPr>
          <a:xfrm>
            <a:off x="2011680" y="62977"/>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3200" dirty="0">
                <a:latin typeface="Verdana" panose="020B0604030504040204" pitchFamily="34" charset="0"/>
              </a:rPr>
              <a:t>გამოკითხვის კითხვა</a:t>
            </a:r>
            <a:endParaRPr lang="ka-GE" sz="3200" dirty="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F4A5A40-4F3B-49B6-9081-1646BBF20341}"/>
              </a:ext>
            </a:extLst>
          </p:cNvPr>
          <p:cNvSpPr txBox="1"/>
          <p:nvPr/>
        </p:nvSpPr>
        <p:spPr>
          <a:xfrm>
            <a:off x="556983" y="1289515"/>
            <a:ext cx="8030033" cy="1569660"/>
          </a:xfrm>
          <a:prstGeom prst="rect">
            <a:avLst/>
          </a:prstGeom>
          <a:solidFill>
            <a:srgbClr val="BDD8F3"/>
          </a:solidFill>
        </p:spPr>
        <p:txBody>
          <a:bodyPr wrap="square" rtlCol="0">
            <a:spAutoFit/>
          </a:bodyPr>
          <a:lstStyle/>
          <a:p>
            <a:pPr algn="just"/>
            <a:r>
              <a:rPr lang="ka-GE" sz="2400" dirty="0">
                <a:solidFill>
                  <a:schemeClr val="tx1">
                    <a:lumMod val="65000"/>
                    <a:lumOff val="35000"/>
                  </a:schemeClr>
                </a:solidFill>
                <a:latin typeface="+mj-lt"/>
              </a:rPr>
              <a:t>პროკურორი ითხოვს ჩხრეკისა და ამოღების ორდერს იგივე საფუძვლით და იგივე ზღურბლით, რომლითაც ინფორმაციის გაცემის ბრძანება მოითხოვა</a:t>
            </a:r>
            <a:r>
              <a:rPr lang="ka-GE" sz="2400" dirty="0" smtClean="0">
                <a:solidFill>
                  <a:schemeClr val="tx1">
                    <a:lumMod val="65000"/>
                    <a:lumOff val="35000"/>
                  </a:schemeClr>
                </a:solidFill>
                <a:latin typeface="+mj-lt"/>
              </a:rPr>
              <a:t>.</a:t>
            </a:r>
          </a:p>
          <a:p>
            <a:pPr algn="ctr"/>
            <a:r>
              <a:rPr lang="ka-GE" sz="2400" dirty="0" smtClean="0">
                <a:solidFill>
                  <a:schemeClr val="tx1">
                    <a:lumMod val="65000"/>
                    <a:lumOff val="35000"/>
                  </a:schemeClr>
                </a:solidFill>
                <a:latin typeface="+mj-lt"/>
              </a:rPr>
              <a:t> </a:t>
            </a:r>
            <a:r>
              <a:rPr lang="ka-GE" sz="2400" dirty="0" smtClean="0">
                <a:solidFill>
                  <a:schemeClr val="tx1">
                    <a:lumMod val="65000"/>
                    <a:lumOff val="35000"/>
                  </a:schemeClr>
                </a:solidFill>
                <a:latin typeface="+mj-lt"/>
              </a:rPr>
              <a:t>უნდა გაიცეს თუ </a:t>
            </a:r>
            <a:r>
              <a:rPr lang="ka-GE" sz="2400" dirty="0">
                <a:solidFill>
                  <a:schemeClr val="tx1">
                    <a:lumMod val="65000"/>
                    <a:lumOff val="35000"/>
                  </a:schemeClr>
                </a:solidFill>
                <a:latin typeface="+mj-lt"/>
              </a:rPr>
              <a:t>არა </a:t>
            </a:r>
            <a:r>
              <a:rPr lang="ka-GE" sz="2400" dirty="0" smtClean="0">
                <a:solidFill>
                  <a:schemeClr val="tx1">
                    <a:lumMod val="65000"/>
                    <a:lumOff val="35000"/>
                  </a:schemeClr>
                </a:solidFill>
                <a:latin typeface="+mj-lt"/>
              </a:rPr>
              <a:t>ორდერი</a:t>
            </a:r>
            <a:r>
              <a:rPr lang="ka-GE" sz="2400" dirty="0">
                <a:solidFill>
                  <a:schemeClr val="tx1">
                    <a:lumMod val="65000"/>
                    <a:lumOff val="35000"/>
                  </a:schemeClr>
                </a:solidFill>
                <a:latin typeface="+mj-lt"/>
              </a:rPr>
              <a:t>? </a:t>
            </a:r>
          </a:p>
        </p:txBody>
      </p:sp>
      <p:sp>
        <p:nvSpPr>
          <p:cNvPr id="9" name="TextBox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8ECDF7C-815B-41D8-B138-D5734008F203}"/>
              </a:ext>
            </a:extLst>
          </p:cNvPr>
          <p:cNvSpPr txBox="1"/>
          <p:nvPr/>
        </p:nvSpPr>
        <p:spPr>
          <a:xfrm>
            <a:off x="556983" y="4652654"/>
            <a:ext cx="8030032" cy="1569660"/>
          </a:xfrm>
          <a:prstGeom prst="rect">
            <a:avLst/>
          </a:prstGeom>
          <a:solidFill>
            <a:schemeClr val="tx1">
              <a:lumMod val="65000"/>
              <a:lumOff val="35000"/>
            </a:schemeClr>
          </a:solidFill>
        </p:spPr>
        <p:txBody>
          <a:bodyPr wrap="square" rtlCol="0">
            <a:spAutoFit/>
          </a:bodyPr>
          <a:lstStyle/>
          <a:p>
            <a:pPr algn="ctr"/>
            <a:r>
              <a:rPr lang="ka-GE" sz="2400" dirty="0">
                <a:solidFill>
                  <a:schemeClr val="bg1"/>
                </a:solidFill>
                <a:latin typeface="+mj-lt"/>
              </a:rPr>
              <a:t>სწორი პასუხია B (ჩხრეკისა და ამოღების ზღურბლი უფრო მაღალია, ვიდრე ინფორმაციის გაცემის ბრძანებისა, ვინაიდან ის უფრო ინტრუზიული უფლებამოსილებაა)</a:t>
            </a:r>
          </a:p>
        </p:txBody>
      </p:sp>
      <p:sp>
        <p:nvSpPr>
          <p:cNvPr id="10" name="TextBox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5BF146C-DBC3-44BF-AA98-DDEC334987B8}"/>
              </a:ext>
            </a:extLst>
          </p:cNvPr>
          <p:cNvSpPr txBox="1"/>
          <p:nvPr/>
        </p:nvSpPr>
        <p:spPr>
          <a:xfrm>
            <a:off x="556984" y="3396609"/>
            <a:ext cx="8030032" cy="830997"/>
          </a:xfrm>
          <a:prstGeom prst="rect">
            <a:avLst/>
          </a:prstGeom>
          <a:solidFill>
            <a:srgbClr val="F08A34"/>
          </a:solidFill>
        </p:spPr>
        <p:txBody>
          <a:bodyPr wrap="square" rtlCol="0">
            <a:spAutoFit/>
          </a:bodyPr>
          <a:lstStyle/>
          <a:p>
            <a:pPr marL="1828800" lvl="3" indent="-457200">
              <a:buAutoNum type="alphaUcPeriod"/>
            </a:pPr>
            <a:r>
              <a:rPr lang="ka-GE" sz="2400" dirty="0">
                <a:solidFill>
                  <a:schemeClr val="bg1"/>
                </a:solidFill>
                <a:latin typeface="+mj-lt"/>
              </a:rPr>
              <a:t>დიახ</a:t>
            </a:r>
          </a:p>
          <a:p>
            <a:pPr marL="1828800" lvl="3" indent="-457200">
              <a:buAutoNum type="alphaUcPeriod"/>
            </a:pPr>
            <a:r>
              <a:rPr lang="ka-GE" sz="2400" dirty="0">
                <a:solidFill>
                  <a:schemeClr val="bg1"/>
                </a:solidFill>
                <a:latin typeface="+mj-lt"/>
              </a:rPr>
              <a:t>არა</a:t>
            </a:r>
          </a:p>
        </p:txBody>
      </p:sp>
    </p:spTree>
    <p:extLst>
      <p:ext uri="{BB962C8B-B14F-4D97-AF65-F5344CB8AC3E}">
        <p14:creationId xmlns:p14="http://schemas.microsoft.com/office/powerpoint/2010/main" val="102496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სესიის შინაარსი</a:t>
            </a:r>
            <a:endParaRPr lang="ka-GE" sz="2000" dirty="0">
              <a:solidFill>
                <a:schemeClr val="bg1"/>
              </a:solidFill>
              <a:latin typeface="Verdana" charset="0"/>
              <a:cs typeface="Verdana" charset="0"/>
            </a:endParaRPr>
          </a:p>
        </p:txBody>
      </p:sp>
      <p:sp>
        <p:nvSpPr>
          <p:cNvPr id="3" name="Conten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7B18497-BF37-4A20-ABA6-353886C26CA1}"/>
              </a:ext>
            </a:extLst>
          </p:cNvPr>
          <p:cNvSpPr>
            <a:spLocks noGrp="1"/>
          </p:cNvSpPr>
          <p:nvPr>
            <p:ph idx="1"/>
          </p:nvPr>
        </p:nvSpPr>
        <p:spPr>
          <a:xfrm>
            <a:off x="323528" y="1340767"/>
            <a:ext cx="8568952" cy="4969545"/>
          </a:xfrm>
        </p:spPr>
        <p:txBody>
          <a:bodyPr>
            <a:normAutofit/>
          </a:bodyPr>
          <a:lstStyle/>
          <a:p>
            <a:pPr marL="514350" indent="-514350">
              <a:lnSpc>
                <a:spcPct val="150000"/>
              </a:lnSpc>
              <a:buFont typeface="+mj-lt"/>
              <a:buAutoNum type="arabicPeriod"/>
            </a:pPr>
            <a:r>
              <a:rPr lang="ka-GE" sz="2800" dirty="0">
                <a:latin typeface="+mn-lt"/>
              </a:rPr>
              <a:t>შენახული კომპიუტერული მონაცემების ჩხრეკა და ამოღება</a:t>
            </a:r>
          </a:p>
          <a:p>
            <a:pPr marL="514350" indent="-514350">
              <a:lnSpc>
                <a:spcPct val="150000"/>
              </a:lnSpc>
              <a:buFont typeface="+mj-lt"/>
              <a:buAutoNum type="arabicPeriod"/>
            </a:pPr>
            <a:r>
              <a:rPr lang="ka-GE" sz="2800" dirty="0">
                <a:latin typeface="+mn-lt"/>
              </a:rPr>
              <a:t>ტრაფიკის მონაცემების რეალურ დროში შეგროვება</a:t>
            </a:r>
          </a:p>
          <a:p>
            <a:pPr marL="514350" indent="-514350">
              <a:lnSpc>
                <a:spcPct val="150000"/>
              </a:lnSpc>
              <a:buFont typeface="+mj-lt"/>
              <a:buAutoNum type="arabicPeriod"/>
            </a:pPr>
            <a:r>
              <a:rPr lang="ka-GE" sz="2800" dirty="0">
                <a:latin typeface="+mn-lt"/>
              </a:rPr>
              <a:t>შინაარსობრივი მონაცემების გადაჭერა</a:t>
            </a:r>
          </a:p>
          <a:p>
            <a:pPr marL="514350" indent="-514350">
              <a:lnSpc>
                <a:spcPct val="150000"/>
              </a:lnSpc>
              <a:buFont typeface="+mj-lt"/>
              <a:buAutoNum type="arabicPeriod"/>
            </a:pPr>
            <a:r>
              <a:rPr lang="ka-GE" sz="2800" dirty="0">
                <a:latin typeface="+mn-lt"/>
              </a:rPr>
              <a:t>იურისდიქცია </a:t>
            </a:r>
          </a:p>
        </p:txBody>
      </p:sp>
    </p:spTree>
    <p:extLst>
      <p:ext uri="{BB962C8B-B14F-4D97-AF65-F5344CB8AC3E}">
        <p14:creationId xmlns:p14="http://schemas.microsoft.com/office/powerpoint/2010/main" val="4214087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F24AB61-97C5-42B0-A182-0BEC9F6E843D}"/>
              </a:ext>
            </a:extLst>
          </p:cNvPr>
          <p:cNvSpPr/>
          <p:nvPr/>
        </p:nvSpPr>
        <p:spPr>
          <a:xfrm>
            <a:off x="2011680" y="62977"/>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3200" dirty="0">
                <a:latin typeface="Verdana" panose="020B0604030504040204" pitchFamily="34" charset="0"/>
              </a:rPr>
              <a:t>გამოკითხვის კითხვა</a:t>
            </a:r>
            <a:endParaRPr lang="ka-GE" sz="3200" dirty="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F4A5A40-4F3B-49B6-9081-1646BBF20341}"/>
              </a:ext>
            </a:extLst>
          </p:cNvPr>
          <p:cNvSpPr txBox="1"/>
          <p:nvPr/>
        </p:nvSpPr>
        <p:spPr>
          <a:xfrm>
            <a:off x="556983" y="1289515"/>
            <a:ext cx="8030033" cy="1569660"/>
          </a:xfrm>
          <a:prstGeom prst="rect">
            <a:avLst/>
          </a:prstGeom>
          <a:solidFill>
            <a:srgbClr val="BDD8F3"/>
          </a:solidFill>
        </p:spPr>
        <p:txBody>
          <a:bodyPr wrap="square" rtlCol="0">
            <a:spAutoFit/>
          </a:bodyPr>
          <a:lstStyle/>
          <a:p>
            <a:pPr algn="just"/>
            <a:r>
              <a:rPr lang="ka-GE" sz="2400" dirty="0">
                <a:solidFill>
                  <a:schemeClr val="tx1">
                    <a:lumMod val="65000"/>
                    <a:lumOff val="35000"/>
                  </a:schemeClr>
                </a:solidFill>
                <a:latin typeface="+mj-lt"/>
              </a:rPr>
              <a:t>პროკურორი ითხოვს ყველა ელექტრონული მოწყობილობის ჩხრეკის ორდერს ყველა შენობისთვის, რომელიც </a:t>
            </a:r>
            <a:r>
              <a:rPr lang="ka-GE" sz="2400" dirty="0" smtClean="0">
                <a:solidFill>
                  <a:schemeClr val="tx1">
                    <a:lumMod val="65000"/>
                    <a:lumOff val="35000"/>
                  </a:schemeClr>
                </a:solidFill>
                <a:latin typeface="+mj-lt"/>
              </a:rPr>
              <a:t>ბრალდებულის </a:t>
            </a:r>
            <a:r>
              <a:rPr lang="ka-GE" sz="2400" dirty="0">
                <a:solidFill>
                  <a:schemeClr val="tx1">
                    <a:lumMod val="65000"/>
                    <a:lumOff val="35000"/>
                  </a:schemeClr>
                </a:solidFill>
                <a:latin typeface="+mj-lt"/>
              </a:rPr>
              <a:t>მფლობელობაშია. </a:t>
            </a:r>
            <a:endParaRPr lang="ka-GE" sz="2400" dirty="0" smtClean="0">
              <a:solidFill>
                <a:schemeClr val="tx1">
                  <a:lumMod val="65000"/>
                  <a:lumOff val="35000"/>
                </a:schemeClr>
              </a:solidFill>
              <a:latin typeface="+mj-lt"/>
            </a:endParaRPr>
          </a:p>
          <a:p>
            <a:pPr algn="ctr"/>
            <a:r>
              <a:rPr lang="ka-GE" sz="2400" dirty="0" smtClean="0">
                <a:solidFill>
                  <a:schemeClr val="tx1">
                    <a:lumMod val="65000"/>
                    <a:lumOff val="35000"/>
                  </a:schemeClr>
                </a:solidFill>
                <a:latin typeface="+mj-lt"/>
              </a:rPr>
              <a:t>უნდა </a:t>
            </a:r>
            <a:r>
              <a:rPr lang="ka-GE" sz="2400" dirty="0" smtClean="0">
                <a:solidFill>
                  <a:schemeClr val="tx1">
                    <a:lumMod val="65000"/>
                    <a:lumOff val="35000"/>
                  </a:schemeClr>
                </a:solidFill>
                <a:latin typeface="+mj-lt"/>
              </a:rPr>
              <a:t>გაიცეს თუ </a:t>
            </a:r>
            <a:r>
              <a:rPr lang="ka-GE" sz="2400" dirty="0">
                <a:solidFill>
                  <a:schemeClr val="tx1">
                    <a:lumMod val="65000"/>
                    <a:lumOff val="35000"/>
                  </a:schemeClr>
                </a:solidFill>
                <a:latin typeface="+mj-lt"/>
              </a:rPr>
              <a:t>არა </a:t>
            </a:r>
            <a:r>
              <a:rPr lang="ka-GE" sz="2400" dirty="0" smtClean="0">
                <a:solidFill>
                  <a:schemeClr val="tx1">
                    <a:lumMod val="65000"/>
                    <a:lumOff val="35000"/>
                  </a:schemeClr>
                </a:solidFill>
                <a:latin typeface="+mj-lt"/>
              </a:rPr>
              <a:t>ორდერი</a:t>
            </a:r>
            <a:r>
              <a:rPr lang="ka-GE" sz="2400" dirty="0">
                <a:solidFill>
                  <a:schemeClr val="tx1">
                    <a:lumMod val="65000"/>
                    <a:lumOff val="35000"/>
                  </a:schemeClr>
                </a:solidFill>
                <a:latin typeface="+mj-lt"/>
              </a:rPr>
              <a:t>? </a:t>
            </a:r>
          </a:p>
        </p:txBody>
      </p:sp>
      <p:sp>
        <p:nvSpPr>
          <p:cNvPr id="9" name="TextBox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8ECDF7C-815B-41D8-B138-D5734008F203}"/>
              </a:ext>
            </a:extLst>
          </p:cNvPr>
          <p:cNvSpPr txBox="1"/>
          <p:nvPr/>
        </p:nvSpPr>
        <p:spPr>
          <a:xfrm>
            <a:off x="556984" y="4800572"/>
            <a:ext cx="8030032" cy="1200329"/>
          </a:xfrm>
          <a:prstGeom prst="rect">
            <a:avLst/>
          </a:prstGeom>
          <a:solidFill>
            <a:schemeClr val="tx1">
              <a:lumMod val="65000"/>
              <a:lumOff val="35000"/>
            </a:schemeClr>
          </a:solidFill>
        </p:spPr>
        <p:txBody>
          <a:bodyPr wrap="square" rtlCol="0">
            <a:spAutoFit/>
          </a:bodyPr>
          <a:lstStyle/>
          <a:p>
            <a:pPr algn="ctr"/>
            <a:r>
              <a:rPr lang="ka-GE" sz="2400" dirty="0">
                <a:solidFill>
                  <a:schemeClr val="bg1"/>
                </a:solidFill>
                <a:latin typeface="+mj-lt"/>
              </a:rPr>
              <a:t>სწორი პასუხია B (ჩხრეკის უფლებამოსილება შეიძლება განხორციელდეს მხოლოდ კონკრეტულ კომპიუტერებთან მიმართებით)</a:t>
            </a:r>
          </a:p>
        </p:txBody>
      </p:sp>
      <p:sp>
        <p:nvSpPr>
          <p:cNvPr id="10" name="TextBox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5BF146C-DBC3-44BF-AA98-DDEC334987B8}"/>
              </a:ext>
            </a:extLst>
          </p:cNvPr>
          <p:cNvSpPr txBox="1"/>
          <p:nvPr/>
        </p:nvSpPr>
        <p:spPr>
          <a:xfrm>
            <a:off x="556984" y="3396609"/>
            <a:ext cx="8030032" cy="830997"/>
          </a:xfrm>
          <a:prstGeom prst="rect">
            <a:avLst/>
          </a:prstGeom>
          <a:solidFill>
            <a:srgbClr val="F08A34"/>
          </a:solidFill>
        </p:spPr>
        <p:txBody>
          <a:bodyPr wrap="square" rtlCol="0">
            <a:spAutoFit/>
          </a:bodyPr>
          <a:lstStyle/>
          <a:p>
            <a:pPr marL="1828800" lvl="3" indent="-457200">
              <a:buAutoNum type="alphaUcPeriod"/>
            </a:pPr>
            <a:r>
              <a:rPr lang="ka-GE" sz="2400" dirty="0">
                <a:solidFill>
                  <a:schemeClr val="bg1"/>
                </a:solidFill>
                <a:latin typeface="+mj-lt"/>
              </a:rPr>
              <a:t>დიახ</a:t>
            </a:r>
          </a:p>
          <a:p>
            <a:pPr marL="1828800" lvl="3" indent="-457200">
              <a:buAutoNum type="alphaUcPeriod"/>
            </a:pPr>
            <a:r>
              <a:rPr lang="ka-GE" sz="2400" dirty="0">
                <a:solidFill>
                  <a:schemeClr val="bg1"/>
                </a:solidFill>
                <a:latin typeface="+mj-lt"/>
              </a:rPr>
              <a:t>არა</a:t>
            </a:r>
          </a:p>
        </p:txBody>
      </p:sp>
    </p:spTree>
    <p:extLst>
      <p:ext uri="{BB962C8B-B14F-4D97-AF65-F5344CB8AC3E}">
        <p14:creationId xmlns:p14="http://schemas.microsoft.com/office/powerpoint/2010/main" val="242837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815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2BA244C-489D-417D-B8AB-CB954192CB36}"/>
              </a:ext>
            </a:extLst>
          </p:cNvPr>
          <p:cNvSpPr>
            <a:spLocks noGrp="1"/>
          </p:cNvSpPr>
          <p:nvPr>
            <p:ph type="title"/>
          </p:nvPr>
        </p:nvSpPr>
        <p:spPr/>
        <p:txBody>
          <a:bodyPr/>
          <a:lstStyle/>
          <a:p>
            <a:r>
              <a:rPr lang="ka-GE" dirty="0">
                <a:latin typeface="+mn-lt"/>
              </a:rPr>
              <a:t>ტრაფიკის მონაცემების რეალურ დროში შეგროვება</a:t>
            </a:r>
          </a:p>
        </p:txBody>
      </p:sp>
      <p:sp>
        <p:nvSpPr>
          <p:cNvPr id="3" name="Tex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380FE40-902C-48A0-8E4E-962AA387FB67}"/>
              </a:ext>
            </a:extLst>
          </p:cNvPr>
          <p:cNvSpPr>
            <a:spLocks noGrp="1"/>
          </p:cNvSpPr>
          <p:nvPr>
            <p:ph type="body" idx="1"/>
          </p:nvPr>
        </p:nvSpPr>
        <p:spPr>
          <a:xfrm>
            <a:off x="722312" y="2906713"/>
            <a:ext cx="8313737" cy="1500187"/>
          </a:xfrm>
        </p:spPr>
        <p:txBody>
          <a:bodyPr/>
          <a:lstStyle/>
          <a:p>
            <a:r>
              <a:rPr lang="ka-GE" dirty="0" smtClean="0">
                <a:latin typeface="+mn-lt"/>
              </a:rPr>
              <a:t>ბუდაპეშტის კონვენციის საპროცესო უფლებამოსილებები (ნაწილი 2)</a:t>
            </a:r>
          </a:p>
        </p:txBody>
      </p:sp>
      <p:sp>
        <p:nvSpPr>
          <p:cNvPr id="6"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E44B28D-96A4-4B71-A353-916AB5467157}"/>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განყოფილება 2</a:t>
            </a:r>
            <a:endParaRPr lang="ka-GE" sz="2000" dirty="0">
              <a:solidFill>
                <a:schemeClr val="bg1"/>
              </a:solidFill>
              <a:latin typeface="Verdana" charset="0"/>
              <a:cs typeface="Verdana" charset="0"/>
            </a:endParaRPr>
          </a:p>
        </p:txBody>
      </p:sp>
    </p:spTree>
    <p:extLst>
      <p:ext uri="{BB962C8B-B14F-4D97-AF65-F5344CB8AC3E}">
        <p14:creationId xmlns:p14="http://schemas.microsoft.com/office/powerpoint/2010/main" val="3372764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0"/>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000" dirty="0">
                <a:solidFill>
                  <a:schemeClr val="bg1"/>
                </a:solidFill>
                <a:latin typeface="Verdana" panose="020B0604030504040204" pitchFamily="34" charset="0"/>
              </a:rPr>
              <a:t>ტრაფიკის მონაცემების რეალურ დროში შეგროვება</a:t>
            </a:r>
          </a:p>
        </p:txBody>
      </p:sp>
      <p:sp>
        <p:nvSpPr>
          <p:cNvPr id="2"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A4DD29D-48E3-44D3-9376-83EADA19DD24}"/>
              </a:ext>
            </a:extLst>
          </p:cNvPr>
          <p:cNvSpPr txBox="1">
            <a:spLocks/>
          </p:cNvSpPr>
          <p:nvPr/>
        </p:nvSpPr>
        <p:spPr bwMode="auto">
          <a:xfrm>
            <a:off x="348344" y="1198107"/>
            <a:ext cx="8519885" cy="5212080"/>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ka-GE" altLang="sr-Latn-RS" sz="2400" b="1" i="1" dirty="0"/>
              <a:t>ტრაფიკის მონაცემების რეალურ დროში შეგროვება</a:t>
            </a:r>
          </a:p>
          <a:p>
            <a:pPr marL="0" indent="0" algn="ctr" eaLnBrk="1" hangingPunct="1">
              <a:lnSpc>
                <a:spcPct val="80000"/>
              </a:lnSpc>
              <a:spcBef>
                <a:spcPts val="600"/>
              </a:spcBef>
              <a:spcAft>
                <a:spcPts val="1200"/>
              </a:spcAft>
              <a:buFont typeface="Arial" pitchFamily="34" charset="0"/>
              <a:buNone/>
              <a:defRPr/>
            </a:pPr>
            <a:r>
              <a:rPr lang="ka-GE" altLang="sr-Latn-RS" sz="2400" b="1" i="1" dirty="0"/>
              <a:t>(ბუდაპეშტის კონვენცია – მუხლი 20)</a:t>
            </a:r>
          </a:p>
          <a:p>
            <a:pPr marL="0" indent="0" algn="ctr" eaLnBrk="1" hangingPunct="1">
              <a:lnSpc>
                <a:spcPct val="80000"/>
              </a:lnSpc>
              <a:spcBef>
                <a:spcPts val="600"/>
              </a:spcBef>
              <a:spcAft>
                <a:spcPts val="1200"/>
              </a:spcAft>
              <a:buFont typeface="Arial" pitchFamily="34" charset="0"/>
              <a:buNone/>
              <a:defRPr/>
            </a:pPr>
            <a:endParaRPr lang="ka-GE" altLang="sr-Latn-RS" sz="2400" b="1" i="1" dirty="0">
              <a:ea typeface="ＭＳ Ｐゴシック" pitchFamily="34" charset="-128"/>
            </a:endParaRPr>
          </a:p>
          <a:p>
            <a:pPr algn="ctr" eaLnBrk="1" hangingPunct="1">
              <a:lnSpc>
                <a:spcPct val="80000"/>
              </a:lnSpc>
              <a:spcBef>
                <a:spcPts val="600"/>
              </a:spcBef>
              <a:spcAft>
                <a:spcPts val="1200"/>
              </a:spcAft>
              <a:defRPr/>
            </a:pPr>
            <a:r>
              <a:rPr lang="ka-GE" altLang="sr-Latn-RS" sz="2400" i="1" dirty="0"/>
              <a:t>იძლევა ცოცხალი გამოძიების საშუალებას</a:t>
            </a:r>
          </a:p>
          <a:p>
            <a:pPr algn="ctr" eaLnBrk="1" hangingPunct="1">
              <a:lnSpc>
                <a:spcPct val="80000"/>
              </a:lnSpc>
              <a:spcBef>
                <a:spcPts val="600"/>
              </a:spcBef>
              <a:spcAft>
                <a:spcPts val="1200"/>
              </a:spcAft>
              <a:defRPr/>
            </a:pPr>
            <a:r>
              <a:rPr lang="ka-GE" altLang="sr-Latn-RS" sz="2400" i="1" dirty="0"/>
              <a:t>ინტრუზიული ზომა, საჭიროებს სათანადო კანონმდებლობას </a:t>
            </a:r>
          </a:p>
          <a:p>
            <a:pPr algn="ctr" eaLnBrk="1" hangingPunct="1">
              <a:lnSpc>
                <a:spcPct val="80000"/>
              </a:lnSpc>
              <a:spcBef>
                <a:spcPts val="600"/>
              </a:spcBef>
              <a:spcAft>
                <a:spcPts val="1200"/>
              </a:spcAft>
              <a:defRPr/>
            </a:pPr>
            <a:r>
              <a:rPr lang="ka-GE" altLang="sr-Latn-RS" sz="2400" i="1" dirty="0"/>
              <a:t>სამართალდამცავი ორგანოები აგროვებენ ან იწერენ მონაცემებს ტექნიკური საშუალებების გამოყენებით რეალურ დროში და </a:t>
            </a:r>
          </a:p>
          <a:p>
            <a:pPr algn="ctr" eaLnBrk="1" hangingPunct="1">
              <a:lnSpc>
                <a:spcPct val="80000"/>
              </a:lnSpc>
              <a:spcBef>
                <a:spcPts val="600"/>
              </a:spcBef>
              <a:spcAft>
                <a:spcPts val="1200"/>
              </a:spcAft>
              <a:defRPr/>
            </a:pPr>
            <a:r>
              <a:rPr lang="ka-GE" altLang="sr-Latn-RS" sz="2400" i="1" dirty="0"/>
              <a:t>მომსახურების </a:t>
            </a:r>
            <a:r>
              <a:rPr lang="ka-GE" altLang="sr-Latn-RS" sz="2400" i="1" dirty="0" smtClean="0"/>
              <a:t>მიმწოდებლებზე </a:t>
            </a:r>
            <a:r>
              <a:rPr lang="ka-GE" sz="2400" i="1" dirty="0" smtClean="0"/>
              <a:t>ვალდებულების დაკისრების </a:t>
            </a:r>
            <a:r>
              <a:rPr lang="ka-GE" altLang="sr-Latn-RS" sz="2400" i="1" dirty="0" smtClean="0"/>
              <a:t>უფლებამოსილება</a:t>
            </a:r>
            <a:r>
              <a:rPr lang="ka-GE" altLang="sr-Latn-RS" sz="2400" i="1" dirty="0"/>
              <a:t>, შეაგროვონ ან ჩაწერონ მონაცემები მათი მომხმარებლებისგან რეალურ დროში.</a:t>
            </a:r>
          </a:p>
        </p:txBody>
      </p:sp>
    </p:spTree>
    <p:extLst>
      <p:ext uri="{BB962C8B-B14F-4D97-AF65-F5344CB8AC3E}">
        <p14:creationId xmlns:p14="http://schemas.microsoft.com/office/powerpoint/2010/main" val="3023540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8B54D8D-9DF0-4906-A1F7-1DDC178BEF8F}"/>
              </a:ext>
            </a:extLst>
          </p:cNvPr>
          <p:cNvSpPr/>
          <p:nvPr/>
        </p:nvSpPr>
        <p:spPr>
          <a:xfrm>
            <a:off x="130782" y="1237505"/>
            <a:ext cx="4476172" cy="5047536"/>
          </a:xfrm>
          <a:prstGeom prst="rect">
            <a:avLst/>
          </a:prstGeom>
        </p:spPr>
        <p:txBody>
          <a:bodyPr wrap="square">
            <a:spAutoFit/>
          </a:bodyPr>
          <a:lstStyle/>
          <a:p>
            <a:pPr marL="342900" indent="-342900" algn="just">
              <a:buFont typeface="+mj-lt"/>
              <a:buAutoNum type="arabicPeriod"/>
            </a:pPr>
            <a:r>
              <a:rPr lang="ka-GE" sz="1400" dirty="0" smtClean="0"/>
              <a:t>თითოეულმა მხარემ უნდა მიიღოს ისეთი საკანონმდებლო და სხვა ზომები, რომლებიც შეიძლება აუცილებელი იყოს, რომ უფლებამოსილება მისცეს მის კომპეტენტურ ორგანოებს: </a:t>
            </a:r>
          </a:p>
          <a:p>
            <a:pPr marL="800100" lvl="1" indent="-342900" algn="just">
              <a:buFont typeface="+mj-lt"/>
              <a:buAutoNum type="alphaLcPeriod"/>
            </a:pPr>
            <a:r>
              <a:rPr lang="ka-GE" sz="1400" b="1" dirty="0" smtClean="0">
                <a:solidFill>
                  <a:srgbClr val="FF0000"/>
                </a:solidFill>
              </a:rPr>
              <a:t>შეაგროვონ </a:t>
            </a:r>
            <a:r>
              <a:rPr lang="ka-GE" sz="1400" b="1" dirty="0" smtClean="0">
                <a:solidFill>
                  <a:srgbClr val="FF0000"/>
                </a:solidFill>
              </a:rPr>
              <a:t>ან ჩაწერონ </a:t>
            </a:r>
            <a:r>
              <a:rPr lang="ka-GE" sz="1400" dirty="0" smtClean="0"/>
              <a:t>ტექნიკური საშუალებების გამოყენებით ამ სახელმწიფოს ტერიტორიაზე და </a:t>
            </a:r>
          </a:p>
          <a:p>
            <a:pPr marL="800100" lvl="1" indent="-342900" algn="just">
              <a:buFont typeface="+mj-lt"/>
              <a:buAutoNum type="alphaLcPeriod"/>
            </a:pPr>
            <a:r>
              <a:rPr lang="ka-GE" sz="1400" b="1" dirty="0" smtClean="0">
                <a:solidFill>
                  <a:srgbClr val="FF0000"/>
                </a:solidFill>
              </a:rPr>
              <a:t>ვალდებულება დააკისრონ</a:t>
            </a:r>
            <a:r>
              <a:rPr lang="ka-GE" sz="1400" b="1" dirty="0" smtClean="0">
                <a:solidFill>
                  <a:srgbClr val="FF0000"/>
                </a:solidFill>
              </a:rPr>
              <a:t> </a:t>
            </a:r>
            <a:r>
              <a:rPr lang="ka-GE" sz="1400" b="1" dirty="0" smtClean="0">
                <a:solidFill>
                  <a:srgbClr val="FF0000"/>
                </a:solidFill>
              </a:rPr>
              <a:t>მომსახურების </a:t>
            </a:r>
            <a:r>
              <a:rPr lang="ka-GE" sz="1400" b="1" dirty="0" smtClean="0">
                <a:solidFill>
                  <a:srgbClr val="FF0000"/>
                </a:solidFill>
              </a:rPr>
              <a:t>პროვაიდერს</a:t>
            </a:r>
            <a:r>
              <a:rPr lang="ka-GE" sz="1400" dirty="0" smtClean="0"/>
              <a:t>, </a:t>
            </a:r>
            <a:r>
              <a:rPr lang="ka-GE" sz="1400" dirty="0" smtClean="0"/>
              <a:t>მისი არსებული ტექნიკური შესაძლებლობის ფარგლებში: </a:t>
            </a:r>
          </a:p>
          <a:p>
            <a:pPr marL="1314450" lvl="2" indent="-400050" algn="just">
              <a:buFont typeface="+mj-lt"/>
              <a:buAutoNum type="romanLcPeriod"/>
            </a:pPr>
            <a:r>
              <a:rPr lang="ka-GE" sz="1400" b="1" dirty="0" smtClean="0">
                <a:solidFill>
                  <a:srgbClr val="FF0000"/>
                </a:solidFill>
              </a:rPr>
              <a:t>შეაგროვოს ან ჩაწეროს </a:t>
            </a:r>
            <a:r>
              <a:rPr lang="ka-GE" sz="1400" dirty="0" smtClean="0"/>
              <a:t>ტექნიკური საშუალებების გამოყენებით ამ სახელმწიფოს ტერიტორიაზე; ან </a:t>
            </a:r>
          </a:p>
          <a:p>
            <a:pPr marL="1314450" lvl="2" indent="-400050" algn="just">
              <a:buFont typeface="+mj-lt"/>
              <a:buAutoNum type="romanLcPeriod"/>
            </a:pPr>
            <a:r>
              <a:rPr lang="ka-GE" sz="1400" b="1" dirty="0" smtClean="0">
                <a:solidFill>
                  <a:srgbClr val="FF0000"/>
                </a:solidFill>
              </a:rPr>
              <a:t> ითანამშრომლონ და დაეხმარონ </a:t>
            </a:r>
            <a:r>
              <a:rPr lang="ka-GE" sz="1400" dirty="0" smtClean="0"/>
              <a:t>კომპეტენტურ ორგანოებს, რომ შეაგროვონ ან ჩაწერონ </a:t>
            </a:r>
            <a:r>
              <a:rPr lang="ka-GE" sz="1400" dirty="0" smtClean="0"/>
              <a:t>ტრაფიკის </a:t>
            </a:r>
            <a:r>
              <a:rPr lang="ka-GE" sz="1400" dirty="0" smtClean="0"/>
              <a:t>მონაცემები რეალურ დროში, რომლებიც დაკავშირებულია გარკვეულ კომუნიკაციასთან მის ტერიტორიაზე და გადაცემულია კომპიუტერული სისტემის მეშვეობით.</a:t>
            </a:r>
          </a:p>
        </p:txBody>
      </p:sp>
      <p:sp>
        <p:nvSpPr>
          <p:cNvPr id="4"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1A334B7-575A-4128-BADC-26AB92EBDECB}"/>
              </a:ext>
            </a:extLst>
          </p:cNvPr>
          <p:cNvSpPr/>
          <p:nvPr/>
        </p:nvSpPr>
        <p:spPr>
          <a:xfrm>
            <a:off x="4606954" y="1237505"/>
            <a:ext cx="4414945" cy="3477875"/>
          </a:xfrm>
          <a:prstGeom prst="rect">
            <a:avLst/>
          </a:prstGeom>
        </p:spPr>
        <p:txBody>
          <a:bodyPr wrap="square">
            <a:spAutoFit/>
          </a:bodyPr>
          <a:lstStyle/>
          <a:p>
            <a:pPr marL="342900" indent="-342900" algn="just">
              <a:buFont typeface="Arial" panose="020B0604020202020204" pitchFamily="34" charset="0"/>
              <a:buChar char="•"/>
            </a:pPr>
            <a:r>
              <a:rPr lang="ka-GE" sz="2000" dirty="0"/>
              <a:t>კომპეტენტურ ორგანოს აქვს შემდეგი უფლებამოსილება:</a:t>
            </a:r>
          </a:p>
          <a:p>
            <a:pPr marL="800100" lvl="1" indent="-342900" algn="just">
              <a:buFont typeface="Calibri Light" panose="020F0302020204030204" pitchFamily="34" charset="0"/>
              <a:buChar char="‐"/>
            </a:pPr>
            <a:r>
              <a:rPr lang="ka-GE" dirty="0" smtClean="0"/>
              <a:t>პირდაპირ შეაგროვოს ან ჩაწეროს ტრაფიკის მონაცემები;</a:t>
            </a:r>
          </a:p>
          <a:p>
            <a:pPr marL="800100" lvl="1" indent="-342900" algn="just">
              <a:buFont typeface="Calibri Light" panose="020F0302020204030204" pitchFamily="34" charset="0"/>
              <a:buChar char="‐"/>
            </a:pPr>
            <a:r>
              <a:rPr lang="ka-GE" dirty="0" smtClean="0"/>
              <a:t>ვალდებულება დააკისროს </a:t>
            </a:r>
            <a:r>
              <a:rPr lang="ka-GE" dirty="0" smtClean="0"/>
              <a:t>მომსახურების </a:t>
            </a:r>
            <a:r>
              <a:rPr lang="ka-GE" dirty="0" smtClean="0"/>
              <a:t>მიმწოდებელს, </a:t>
            </a:r>
            <a:r>
              <a:rPr lang="ka-GE" dirty="0" smtClean="0"/>
              <a:t>შეაგროვოს ან ჩაწეროს ტრაფიკის მონაცემები;</a:t>
            </a:r>
          </a:p>
          <a:p>
            <a:pPr marL="800100" lvl="1" indent="-342900" algn="just">
              <a:buFont typeface="Calibri Light" panose="020F0302020204030204" pitchFamily="34" charset="0"/>
              <a:buChar char="‐"/>
            </a:pPr>
            <a:r>
              <a:rPr lang="ka-GE" dirty="0"/>
              <a:t>ვალდებულება დააკისროს </a:t>
            </a:r>
            <a:r>
              <a:rPr lang="ka-GE" dirty="0" smtClean="0"/>
              <a:t>მომსახურების </a:t>
            </a:r>
            <a:r>
              <a:rPr lang="ka-GE" dirty="0" smtClean="0"/>
              <a:t>მიმწოდებელს, </a:t>
            </a:r>
            <a:r>
              <a:rPr lang="ka-GE" dirty="0" smtClean="0"/>
              <a:t>ითანამშრომლოს კომპეტენტურ ორგანოსთან და დაეხმაროს მას. </a:t>
            </a:r>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511300" y="0"/>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panose="020B0604030504040204" pitchFamily="34" charset="0"/>
              </a:rPr>
              <a:t>ტრაფიკის მონაცემების რეალურ დროში შეგროვება</a:t>
            </a:r>
          </a:p>
        </p:txBody>
      </p:sp>
    </p:spTree>
    <p:extLst>
      <p:ext uri="{BB962C8B-B14F-4D97-AF65-F5344CB8AC3E}">
        <p14:creationId xmlns:p14="http://schemas.microsoft.com/office/powerpoint/2010/main" val="4065279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8B54D8D-9DF0-4906-A1F7-1DDC178BEF8F}"/>
              </a:ext>
            </a:extLst>
          </p:cNvPr>
          <p:cNvSpPr/>
          <p:nvPr/>
        </p:nvSpPr>
        <p:spPr>
          <a:xfrm>
            <a:off x="95828" y="1196752"/>
            <a:ext cx="4476172" cy="5047536"/>
          </a:xfrm>
          <a:prstGeom prst="rect">
            <a:avLst/>
          </a:prstGeom>
        </p:spPr>
        <p:txBody>
          <a:bodyPr wrap="square">
            <a:spAutoFit/>
          </a:bodyPr>
          <a:lstStyle/>
          <a:p>
            <a:pPr marL="342900" indent="-342900" algn="just">
              <a:buFont typeface="+mj-lt"/>
              <a:buAutoNum type="arabicPeriod"/>
            </a:pPr>
            <a:r>
              <a:rPr lang="ka-GE" sz="1400" dirty="0" smtClean="0"/>
              <a:t>თითოეულმა მხარემ უნდა მიიღოს ისეთი საკანონმდებლო და სხვა ზომები, რომლებიც შეიძლება აუცილებელი იყოს, რომ უფლებამოსილება მისცეს მის კომპეტენტურ ორგანოებს: </a:t>
            </a:r>
          </a:p>
          <a:p>
            <a:pPr marL="800100" lvl="1" indent="-342900" algn="just">
              <a:buFont typeface="+mj-lt"/>
              <a:buAutoNum type="alphaLcPeriod"/>
            </a:pPr>
            <a:r>
              <a:rPr lang="ka-GE" sz="1400" dirty="0" smtClean="0"/>
              <a:t>შეაგროვონ ან ჩაწერონ </a:t>
            </a:r>
            <a:r>
              <a:rPr lang="ka-GE" sz="1400" b="1" dirty="0" smtClean="0">
                <a:solidFill>
                  <a:srgbClr val="FF0000"/>
                </a:solidFill>
              </a:rPr>
              <a:t>ტექნიკური</a:t>
            </a:r>
            <a:r>
              <a:rPr lang="ka-GE" sz="1400" dirty="0" smtClean="0"/>
              <a:t> </a:t>
            </a:r>
            <a:r>
              <a:rPr lang="ka-GE" sz="1400" b="1" dirty="0" smtClean="0">
                <a:solidFill>
                  <a:srgbClr val="FF0000"/>
                </a:solidFill>
              </a:rPr>
              <a:t>საშუალებების</a:t>
            </a:r>
            <a:r>
              <a:rPr lang="ka-GE" sz="1400" dirty="0" smtClean="0"/>
              <a:t> გამოყენებით ამ სახელმწიფოს ტერიტორიაზე და </a:t>
            </a:r>
          </a:p>
          <a:p>
            <a:pPr marL="800100" lvl="1" indent="-342900" algn="just">
              <a:buFont typeface="+mj-lt"/>
              <a:buAutoNum type="alphaLcPeriod"/>
            </a:pPr>
            <a:r>
              <a:rPr lang="ka-GE" sz="1400" dirty="0"/>
              <a:t>ვალდებულება </a:t>
            </a:r>
            <a:r>
              <a:rPr lang="ka-GE" sz="1400" dirty="0" smtClean="0"/>
              <a:t>დააკისრონ </a:t>
            </a:r>
            <a:r>
              <a:rPr lang="ka-GE" sz="1400" dirty="0" smtClean="0"/>
              <a:t>მომსახურების </a:t>
            </a:r>
            <a:r>
              <a:rPr lang="ka-GE" sz="1400" dirty="0" smtClean="0"/>
              <a:t>პროვაიდერს, </a:t>
            </a:r>
            <a:r>
              <a:rPr lang="ka-GE" sz="1400" dirty="0" smtClean="0"/>
              <a:t>მისი არსებული ტექნიკური</a:t>
            </a:r>
            <a:r>
              <a:rPr lang="ka-GE" sz="1400" dirty="0" smtClean="0">
                <a:solidFill>
                  <a:srgbClr val="FF0000"/>
                </a:solidFill>
              </a:rPr>
              <a:t> </a:t>
            </a:r>
            <a:r>
              <a:rPr lang="ka-GE" sz="1400" dirty="0" smtClean="0"/>
              <a:t>შესაძლებლობის</a:t>
            </a:r>
            <a:r>
              <a:rPr lang="ka-GE" sz="1400" dirty="0" smtClean="0">
                <a:solidFill>
                  <a:srgbClr val="FF0000"/>
                </a:solidFill>
              </a:rPr>
              <a:t> </a:t>
            </a:r>
            <a:r>
              <a:rPr lang="ka-GE" sz="1400" dirty="0" smtClean="0"/>
              <a:t>ფარგლებში: </a:t>
            </a:r>
          </a:p>
          <a:p>
            <a:pPr marL="1314450" lvl="2" indent="-400050" algn="just">
              <a:buFont typeface="+mj-lt"/>
              <a:buAutoNum type="romanLcPeriod"/>
            </a:pPr>
            <a:r>
              <a:rPr lang="ka-GE" sz="1400" dirty="0" smtClean="0"/>
              <a:t>შეაგროვოს ან ჩაწეროს </a:t>
            </a:r>
            <a:r>
              <a:rPr lang="ka-GE" sz="1400" b="1" dirty="0" smtClean="0">
                <a:solidFill>
                  <a:srgbClr val="FF0000"/>
                </a:solidFill>
              </a:rPr>
              <a:t>ტექნიკური</a:t>
            </a:r>
            <a:r>
              <a:rPr lang="ka-GE" sz="1400" dirty="0" smtClean="0"/>
              <a:t> </a:t>
            </a:r>
            <a:r>
              <a:rPr lang="ka-GE" sz="1400" b="1" dirty="0" smtClean="0">
                <a:solidFill>
                  <a:srgbClr val="FF0000"/>
                </a:solidFill>
              </a:rPr>
              <a:t>საშუალებების</a:t>
            </a:r>
            <a:r>
              <a:rPr lang="ka-GE" sz="1400" dirty="0" smtClean="0"/>
              <a:t> გამოყენებით ამ სახელმწიფოს ტერიტორიაზე; ან </a:t>
            </a:r>
          </a:p>
          <a:p>
            <a:pPr marL="1314450" lvl="2" indent="-400050" algn="just">
              <a:buFont typeface="+mj-lt"/>
              <a:buAutoNum type="romanLcPeriod"/>
            </a:pPr>
            <a:r>
              <a:rPr lang="ka-GE" sz="1400" dirty="0" smtClean="0"/>
              <a:t>ითანამშრომლონ და დაეხმარონ კომპეტენტურ ორგანოებს, რომ შეაგროვონ ან ჩაწერონ </a:t>
            </a:r>
            <a:r>
              <a:rPr lang="ka-GE" sz="1400" dirty="0" smtClean="0"/>
              <a:t>ტრაფიკის </a:t>
            </a:r>
            <a:r>
              <a:rPr lang="ka-GE" sz="1400" dirty="0" smtClean="0"/>
              <a:t>მონაცემები რეალურ დროში, რომლებიც დაკავშირებულია გარკვეულ კომუნიკაციასთან მის ტერიტორიაზე და გადაცემულია კომპიუტერული სისტემის მეშვეობით.</a:t>
            </a:r>
          </a:p>
        </p:txBody>
      </p:sp>
      <p:sp>
        <p:nvSpPr>
          <p:cNvPr id="4"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1A334B7-575A-4128-BADC-26AB92EBDECB}"/>
              </a:ext>
            </a:extLst>
          </p:cNvPr>
          <p:cNvSpPr/>
          <p:nvPr/>
        </p:nvSpPr>
        <p:spPr>
          <a:xfrm>
            <a:off x="4606954" y="1196752"/>
            <a:ext cx="4414945" cy="1938992"/>
          </a:xfrm>
          <a:prstGeom prst="rect">
            <a:avLst/>
          </a:prstGeom>
        </p:spPr>
        <p:txBody>
          <a:bodyPr wrap="square">
            <a:spAutoFit/>
          </a:bodyPr>
          <a:lstStyle/>
          <a:p>
            <a:pPr marL="342900" indent="-342900" algn="just">
              <a:buFont typeface="Arial" panose="020B0604020202020204" pitchFamily="34" charset="0"/>
              <a:buChar char="•"/>
            </a:pPr>
            <a:r>
              <a:rPr lang="ka-GE" sz="2000" dirty="0"/>
              <a:t>ტექნიკური საშუალებები იდენტიფიცირებული არაა</a:t>
            </a:r>
          </a:p>
          <a:p>
            <a:pPr marL="342900" indent="-342900" algn="just">
              <a:buFont typeface="Arial" panose="020B0604020202020204" pitchFamily="34" charset="0"/>
              <a:buChar char="•"/>
            </a:pPr>
            <a:endParaRPr lang="ka-GE" sz="2000" dirty="0"/>
          </a:p>
          <a:p>
            <a:pPr marL="342900" indent="-342900" algn="just">
              <a:buFont typeface="Arial" panose="020B0604020202020204" pitchFamily="34" charset="0"/>
              <a:buChar char="•"/>
            </a:pPr>
            <a:r>
              <a:rPr lang="ka-GE" sz="2000" dirty="0"/>
              <a:t>ნებისმიერი ტექნიკური საშუალება შეიძლება იქნეს გამოყენებული ტრაფიკის მონაცემების შესაგროვებლად (ტექნოლოგიური ნეიტრალურობა) </a:t>
            </a:r>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389199" y="0"/>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000" dirty="0">
                <a:solidFill>
                  <a:schemeClr val="bg1"/>
                </a:solidFill>
                <a:latin typeface="Verdana" panose="020B0604030504040204" pitchFamily="34" charset="0"/>
              </a:rPr>
              <a:t>ტრაფიკის მონაცემების რეალურ დროში შეგროვება</a:t>
            </a:r>
          </a:p>
        </p:txBody>
      </p:sp>
    </p:spTree>
    <p:extLst>
      <p:ext uri="{BB962C8B-B14F-4D97-AF65-F5344CB8AC3E}">
        <p14:creationId xmlns:p14="http://schemas.microsoft.com/office/powerpoint/2010/main" val="3829448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8B54D8D-9DF0-4906-A1F7-1DDC178BEF8F}"/>
              </a:ext>
            </a:extLst>
          </p:cNvPr>
          <p:cNvSpPr/>
          <p:nvPr/>
        </p:nvSpPr>
        <p:spPr>
          <a:xfrm>
            <a:off x="95828" y="1139969"/>
            <a:ext cx="4476172" cy="5047536"/>
          </a:xfrm>
          <a:prstGeom prst="rect">
            <a:avLst/>
          </a:prstGeom>
        </p:spPr>
        <p:txBody>
          <a:bodyPr wrap="square">
            <a:spAutoFit/>
          </a:bodyPr>
          <a:lstStyle/>
          <a:p>
            <a:pPr marL="342900" indent="-342900" algn="just">
              <a:buFont typeface="+mj-lt"/>
              <a:buAutoNum type="arabicPeriod"/>
            </a:pPr>
            <a:r>
              <a:rPr lang="ka-GE" sz="1400" dirty="0" smtClean="0"/>
              <a:t>თითოეულმა მხარემ უნდა მიიღოს ისეთი საკანონმდებლო და სხვა ზომები, რომლებიც შეიძლება აუცილებელი იყოს, რომ უფლებამოსილება მისცეს მის კომპეტენტურ ორგანოებს: </a:t>
            </a:r>
          </a:p>
          <a:p>
            <a:pPr marL="800100" lvl="1" indent="-342900" algn="just">
              <a:buFont typeface="+mj-lt"/>
              <a:buAutoNum type="alphaLcPeriod"/>
            </a:pPr>
            <a:r>
              <a:rPr lang="ka-GE" sz="1400" dirty="0" smtClean="0"/>
              <a:t>შეაგროვონ ან ჩაწერონ ტექნიკური საშუალებების გამოყენებით ამ სახელმწიფოს ტერიტორიაზე და </a:t>
            </a:r>
          </a:p>
          <a:p>
            <a:pPr marL="800100" lvl="1" indent="-342900" algn="just">
              <a:buFont typeface="+mj-lt"/>
              <a:buAutoNum type="alphaLcPeriod"/>
            </a:pPr>
            <a:r>
              <a:rPr lang="ka-GE" sz="1400" dirty="0"/>
              <a:t>ვალდებულება </a:t>
            </a:r>
            <a:r>
              <a:rPr lang="ka-GE" sz="1400" dirty="0" smtClean="0"/>
              <a:t>დააკისრონ </a:t>
            </a:r>
            <a:r>
              <a:rPr lang="ka-GE" sz="1400" dirty="0" smtClean="0"/>
              <a:t>მომსახურების </a:t>
            </a:r>
            <a:r>
              <a:rPr lang="ka-GE" sz="1400" dirty="0" smtClean="0"/>
              <a:t>პროვაიდერს, </a:t>
            </a:r>
            <a:r>
              <a:rPr lang="ka-GE" sz="1400" dirty="0" smtClean="0"/>
              <a:t>მისი </a:t>
            </a:r>
            <a:r>
              <a:rPr lang="ka-GE" sz="1400" b="1" dirty="0" smtClean="0">
                <a:solidFill>
                  <a:srgbClr val="FF0000"/>
                </a:solidFill>
              </a:rPr>
              <a:t>არსებული ტექნიკური შესაძლებლობის </a:t>
            </a:r>
            <a:r>
              <a:rPr lang="ka-GE" sz="1400" dirty="0" smtClean="0"/>
              <a:t>ფარგლებში: </a:t>
            </a:r>
          </a:p>
          <a:p>
            <a:pPr marL="1314450" lvl="2" indent="-400050" algn="just">
              <a:buFont typeface="+mj-lt"/>
              <a:buAutoNum type="romanLcPeriod"/>
            </a:pPr>
            <a:r>
              <a:rPr lang="ka-GE" sz="1400" dirty="0" smtClean="0"/>
              <a:t>შეაგროვოს ან ჩაწეროს ტექნიკური საშუალებების გამოყენებით ამ სახელმწიფოს ტერიტორიაზე; ან </a:t>
            </a:r>
          </a:p>
          <a:p>
            <a:pPr marL="1314450" lvl="2" indent="-400050" algn="just">
              <a:buFont typeface="+mj-lt"/>
              <a:buAutoNum type="romanLcPeriod"/>
            </a:pPr>
            <a:r>
              <a:rPr lang="ka-GE" sz="1400" dirty="0" smtClean="0"/>
              <a:t>ითანამშრომლონ და დაეხმარონ კომპეტენტურ ორგანოებს, რომ შეაგროვონ ან ჩაწერონ </a:t>
            </a:r>
            <a:r>
              <a:rPr lang="ka-GE" sz="1400" dirty="0" smtClean="0"/>
              <a:t>ტრაფიკის </a:t>
            </a:r>
            <a:r>
              <a:rPr lang="ka-GE" sz="1400" dirty="0" smtClean="0"/>
              <a:t>მონაცემები რეალურ დროში, რომლებიც დაკავშირებულია გარკვეულ კომუნიკაციასთან მის ტერიტორიაზე და გადაცემულია კომპიუტერული სისტემის მეშვეობით.</a:t>
            </a:r>
          </a:p>
        </p:txBody>
      </p:sp>
      <p:sp>
        <p:nvSpPr>
          <p:cNvPr id="4"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1A334B7-575A-4128-BADC-26AB92EBDECB}"/>
              </a:ext>
            </a:extLst>
          </p:cNvPr>
          <p:cNvSpPr/>
          <p:nvPr/>
        </p:nvSpPr>
        <p:spPr>
          <a:xfrm>
            <a:off x="4606954" y="1196752"/>
            <a:ext cx="4414945" cy="3785652"/>
          </a:xfrm>
          <a:prstGeom prst="rect">
            <a:avLst/>
          </a:prstGeom>
        </p:spPr>
        <p:txBody>
          <a:bodyPr wrap="square">
            <a:spAutoFit/>
          </a:bodyPr>
          <a:lstStyle/>
          <a:p>
            <a:pPr marL="342900" indent="-342900" algn="just">
              <a:buFont typeface="Arial" panose="020B0604020202020204" pitchFamily="34" charset="0"/>
              <a:buChar char="•"/>
            </a:pPr>
            <a:r>
              <a:rPr lang="ka-GE" sz="2000" dirty="0"/>
              <a:t>მომსახურების მიმწოდებლებზე დაკისრებული ვალდებულება არ გადააჭარბებს არსებულ ტექნიკურ შესაძლებლობას (მიუხედავად იმისა, ჩვეულებრივ გამოიყენება თუ არა ასეთი მახასიათებლები ტრაფიკის მონაცემების ჩასაწერად)</a:t>
            </a:r>
          </a:p>
          <a:p>
            <a:pPr marL="342900" indent="-342900" algn="just">
              <a:buFont typeface="Arial" panose="020B0604020202020204" pitchFamily="34" charset="0"/>
              <a:buChar char="•"/>
            </a:pPr>
            <a:endParaRPr lang="ka-GE" sz="2000" dirty="0"/>
          </a:p>
          <a:p>
            <a:pPr marL="342900" indent="-342900" algn="just">
              <a:buFont typeface="Arial" panose="020B0604020202020204" pitchFamily="34" charset="0"/>
              <a:buChar char="•"/>
            </a:pPr>
            <a:r>
              <a:rPr lang="ka-GE" sz="2000" dirty="0"/>
              <a:t>მომსახურების მიმწოდებლებს არ ეკისრებათ შემდეგი ვალდებულება: </a:t>
            </a:r>
          </a:p>
          <a:p>
            <a:pPr marL="800100" lvl="1" indent="-342900" algn="just">
              <a:buFont typeface="Calibri Light" panose="020F0302020204030204" pitchFamily="34" charset="0"/>
              <a:buChar char="‐"/>
            </a:pPr>
            <a:r>
              <a:rPr lang="ka-GE" dirty="0" smtClean="0"/>
              <a:t>განავითარონ ახალი აღჭურვილობა;</a:t>
            </a:r>
          </a:p>
          <a:p>
            <a:pPr marL="800100" lvl="1" indent="-342900" algn="just">
              <a:buFont typeface="Calibri Light" panose="020F0302020204030204" pitchFamily="34" charset="0"/>
              <a:buChar char="‐"/>
            </a:pPr>
            <a:r>
              <a:rPr lang="ka-GE" dirty="0" smtClean="0"/>
              <a:t>დაიქირაონ ექსპერტები;</a:t>
            </a:r>
          </a:p>
          <a:p>
            <a:pPr marL="800100" lvl="1" indent="-342900" algn="just">
              <a:buFont typeface="Calibri Light" panose="020F0302020204030204" pitchFamily="34" charset="0"/>
              <a:buChar char="‐"/>
            </a:pPr>
            <a:r>
              <a:rPr lang="ka-GE" dirty="0" smtClean="0"/>
              <a:t>ჩაერთონ სისტემის ძვირიან რეკონფიგურაციაში.</a:t>
            </a:r>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389199" y="0"/>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000" dirty="0">
                <a:solidFill>
                  <a:schemeClr val="bg1"/>
                </a:solidFill>
                <a:latin typeface="Verdana" panose="020B0604030504040204" pitchFamily="34" charset="0"/>
              </a:rPr>
              <a:t>ტრაფიკის მონაცემების რეალურ დროში შეგროვება</a:t>
            </a:r>
          </a:p>
        </p:txBody>
      </p:sp>
    </p:spTree>
    <p:extLst>
      <p:ext uri="{BB962C8B-B14F-4D97-AF65-F5344CB8AC3E}">
        <p14:creationId xmlns:p14="http://schemas.microsoft.com/office/powerpoint/2010/main" val="8258451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8B54D8D-9DF0-4906-A1F7-1DDC178BEF8F}"/>
              </a:ext>
            </a:extLst>
          </p:cNvPr>
          <p:cNvSpPr/>
          <p:nvPr/>
        </p:nvSpPr>
        <p:spPr>
          <a:xfrm>
            <a:off x="95827" y="1139969"/>
            <a:ext cx="4570301" cy="5047536"/>
          </a:xfrm>
          <a:prstGeom prst="rect">
            <a:avLst/>
          </a:prstGeom>
        </p:spPr>
        <p:txBody>
          <a:bodyPr wrap="square">
            <a:spAutoFit/>
          </a:bodyPr>
          <a:lstStyle/>
          <a:p>
            <a:pPr marL="342900" indent="-342900" algn="just">
              <a:buFont typeface="+mj-lt"/>
              <a:buAutoNum type="arabicPeriod"/>
            </a:pPr>
            <a:r>
              <a:rPr lang="ka-GE" sz="1400" dirty="0" smtClean="0"/>
              <a:t>თითოეულმა მხარემ უნდა მიიღოს ისეთი საკანონმდებლო და სხვა ზომები, რომლებიც შეიძლება აუცილებელი იყოს, რომ უფლებამოსილება მისცეს მის კომპეტენტურ ორგანოებს: </a:t>
            </a:r>
          </a:p>
          <a:p>
            <a:pPr marL="800100" lvl="1" indent="-342900" algn="just">
              <a:buFont typeface="+mj-lt"/>
              <a:buAutoNum type="alphaLcPeriod"/>
            </a:pPr>
            <a:r>
              <a:rPr lang="ka-GE" sz="1400" dirty="0" smtClean="0"/>
              <a:t>შეაგროვონ ან ჩაწერონ ტექნიკური საშუალებების გამოყენებით ამ სახელმწიფოს ტერიტორიაზე და </a:t>
            </a:r>
          </a:p>
          <a:p>
            <a:pPr marL="800100" lvl="1" indent="-342900" algn="just">
              <a:buFont typeface="+mj-lt"/>
              <a:buAutoNum type="alphaLcPeriod"/>
            </a:pPr>
            <a:r>
              <a:rPr lang="ka-GE" sz="1400" dirty="0"/>
              <a:t>ვალდებულება </a:t>
            </a:r>
            <a:r>
              <a:rPr lang="ka-GE" sz="1400" dirty="0" smtClean="0"/>
              <a:t>დააკისრონ </a:t>
            </a:r>
            <a:r>
              <a:rPr lang="ka-GE" sz="1400" dirty="0" smtClean="0"/>
              <a:t>მომსახურების </a:t>
            </a:r>
            <a:r>
              <a:rPr lang="ka-GE" sz="1400" dirty="0" smtClean="0"/>
              <a:t>პროვაიდერს, </a:t>
            </a:r>
            <a:r>
              <a:rPr lang="ka-GE" sz="1400" dirty="0" smtClean="0"/>
              <a:t>მისი არსებული ტექნიკური შესაძლებლობის ფარგლებში: </a:t>
            </a:r>
          </a:p>
          <a:p>
            <a:pPr marL="1314450" lvl="2" indent="-400050" algn="just">
              <a:buFont typeface="+mj-lt"/>
              <a:buAutoNum type="romanLcPeriod"/>
            </a:pPr>
            <a:r>
              <a:rPr lang="ka-GE" sz="1400" dirty="0" smtClean="0"/>
              <a:t>i შეაგროვოს ან ჩაწეროს ტექნიკური საშუალებების გამოყენებით ამ სახელმწიფოს ტერიტორიაზე; ან </a:t>
            </a:r>
          </a:p>
          <a:p>
            <a:pPr marL="1314450" lvl="2" indent="-400050" algn="just">
              <a:buFont typeface="+mj-lt"/>
              <a:buAutoNum type="romanLcPeriod"/>
            </a:pPr>
            <a:r>
              <a:rPr lang="ka-GE" sz="1400" dirty="0" smtClean="0"/>
              <a:t>ii ითანამშრომლონ და დაეხმარონ კომპეტენტურ ორგანოებს, რომ შეაგროვონ ან ჩაწერონ </a:t>
            </a:r>
            <a:r>
              <a:rPr lang="ka-GE" sz="1400" b="1" dirty="0" smtClean="0">
                <a:solidFill>
                  <a:srgbClr val="FF0000"/>
                </a:solidFill>
              </a:rPr>
              <a:t>ტრაფიკის </a:t>
            </a:r>
            <a:r>
              <a:rPr lang="ka-GE" sz="1400" b="1" dirty="0" smtClean="0">
                <a:solidFill>
                  <a:srgbClr val="FF0000"/>
                </a:solidFill>
              </a:rPr>
              <a:t>მონაცემები </a:t>
            </a:r>
            <a:r>
              <a:rPr lang="ka-GE" sz="1400" dirty="0" smtClean="0"/>
              <a:t>რეალურ დროში, რომლებიც დაკავშირებულია გარკვეულ კომუნიკაციასთან მის ტერიტორიაზე და გადაცემულია კომპიუტერული სისტემის მეშვეობით.</a:t>
            </a:r>
          </a:p>
        </p:txBody>
      </p:sp>
      <p:sp>
        <p:nvSpPr>
          <p:cNvPr id="4"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1A334B7-575A-4128-BADC-26AB92EBDECB}"/>
              </a:ext>
            </a:extLst>
          </p:cNvPr>
          <p:cNvSpPr/>
          <p:nvPr/>
        </p:nvSpPr>
        <p:spPr>
          <a:xfrm>
            <a:off x="4881282" y="1139969"/>
            <a:ext cx="4105663" cy="4739759"/>
          </a:xfrm>
          <a:prstGeom prst="rect">
            <a:avLst/>
          </a:prstGeom>
        </p:spPr>
        <p:txBody>
          <a:bodyPr wrap="square">
            <a:spAutoFit/>
          </a:bodyPr>
          <a:lstStyle/>
          <a:p>
            <a:r>
              <a:rPr lang="ka-GE" sz="1600" dirty="0" smtClean="0"/>
              <a:t>დიახ:</a:t>
            </a:r>
          </a:p>
          <a:p>
            <a:pPr marL="800100" lvl="1" indent="-342900" algn="just">
              <a:buFont typeface="Arial" panose="020B0604020202020204" pitchFamily="34" charset="0"/>
              <a:buChar char="•"/>
            </a:pPr>
            <a:r>
              <a:rPr lang="ka-GE" dirty="0"/>
              <a:t>კომპიუტერული მონაცემების კატეგორია</a:t>
            </a:r>
          </a:p>
          <a:p>
            <a:pPr marL="800100" lvl="1" indent="-342900" algn="just">
              <a:buFont typeface="Arial" panose="020B0604020202020204" pitchFamily="34" charset="0"/>
              <a:buChar char="•"/>
            </a:pPr>
            <a:r>
              <a:rPr lang="ka-GE" dirty="0"/>
              <a:t>გენერირდება კომპიუტერის </a:t>
            </a:r>
            <a:r>
              <a:rPr lang="ka-GE" dirty="0" smtClean="0"/>
              <a:t>მიერ, რომელიც </a:t>
            </a:r>
            <a:r>
              <a:rPr lang="ka-GE" dirty="0"/>
              <a:t>შეადგენდა კომუნიკაციის ჯაჭვს</a:t>
            </a:r>
          </a:p>
          <a:p>
            <a:pPr marL="800100" lvl="1" indent="-342900" algn="just">
              <a:buFont typeface="Arial" panose="020B0604020202020204" pitchFamily="34" charset="0"/>
              <a:buChar char="•"/>
            </a:pPr>
            <a:r>
              <a:rPr lang="ka-GE" dirty="0"/>
              <a:t>მიუთითებს კომუნიკაციის:</a:t>
            </a:r>
          </a:p>
          <a:p>
            <a:pPr marL="1257300" lvl="2" indent="-342900" algn="just">
              <a:buFont typeface="Calibri Light" panose="020F0302020204030204" pitchFamily="34" charset="0"/>
              <a:buChar char="‐"/>
            </a:pPr>
            <a:r>
              <a:rPr lang="ka-GE" sz="1600" dirty="0" smtClean="0"/>
              <a:t>წარმომავლობაზე; </a:t>
            </a:r>
          </a:p>
          <a:p>
            <a:pPr marL="1257300" lvl="2" indent="-342900" algn="just">
              <a:buFont typeface="Calibri Light" panose="020F0302020204030204" pitchFamily="34" charset="0"/>
              <a:buChar char="‐"/>
            </a:pPr>
            <a:r>
              <a:rPr lang="ka-GE" sz="1600" dirty="0" smtClean="0"/>
              <a:t>დანიშნულების ადგილზე;</a:t>
            </a:r>
          </a:p>
          <a:p>
            <a:pPr marL="1257300" lvl="2" indent="-342900" algn="just">
              <a:buFont typeface="Calibri Light" panose="020F0302020204030204" pitchFamily="34" charset="0"/>
              <a:buChar char="‐"/>
            </a:pPr>
            <a:r>
              <a:rPr lang="ka-GE" sz="1600" dirty="0" smtClean="0"/>
              <a:t>მარშრუტზე;</a:t>
            </a:r>
          </a:p>
          <a:p>
            <a:pPr marL="1257300" lvl="2" indent="-342900" algn="just">
              <a:buFont typeface="Calibri Light" panose="020F0302020204030204" pitchFamily="34" charset="0"/>
              <a:buChar char="‐"/>
            </a:pPr>
            <a:r>
              <a:rPr lang="ka-GE" sz="1600" dirty="0" smtClean="0"/>
              <a:t>დროზე;</a:t>
            </a:r>
          </a:p>
          <a:p>
            <a:pPr marL="1257300" lvl="2" indent="-342900" algn="just">
              <a:buFont typeface="Calibri Light" panose="020F0302020204030204" pitchFamily="34" charset="0"/>
              <a:buChar char="‐"/>
            </a:pPr>
            <a:r>
              <a:rPr lang="ka-GE" sz="1600" dirty="0" smtClean="0"/>
              <a:t>თარიღზე;</a:t>
            </a:r>
          </a:p>
          <a:p>
            <a:pPr marL="1257300" lvl="2" indent="-342900" algn="just">
              <a:buFont typeface="Calibri Light" panose="020F0302020204030204" pitchFamily="34" charset="0"/>
              <a:buChar char="‐"/>
            </a:pPr>
            <a:r>
              <a:rPr lang="ka-GE" sz="1600" dirty="0" smtClean="0"/>
              <a:t>ზომაზე;</a:t>
            </a:r>
          </a:p>
          <a:p>
            <a:pPr marL="1257300" lvl="2" indent="-342900" algn="just">
              <a:buFont typeface="Calibri Light" panose="020F0302020204030204" pitchFamily="34" charset="0"/>
              <a:buChar char="‐"/>
            </a:pPr>
            <a:r>
              <a:rPr lang="ka-GE" sz="1600" dirty="0" smtClean="0"/>
              <a:t>ხანგრძლივობაზე;</a:t>
            </a:r>
          </a:p>
          <a:p>
            <a:pPr marL="1257300" lvl="2" indent="-342900" algn="just">
              <a:buFont typeface="Calibri Light" panose="020F0302020204030204" pitchFamily="34" charset="0"/>
              <a:buChar char="‐"/>
            </a:pPr>
            <a:r>
              <a:rPr lang="ka-GE" sz="1600" dirty="0" smtClean="0"/>
              <a:t>ძირითადი მომსახურების ტიპზე. </a:t>
            </a:r>
          </a:p>
          <a:p>
            <a:r>
              <a:rPr lang="ka-GE" sz="1600" dirty="0" smtClean="0"/>
              <a:t>არა:</a:t>
            </a:r>
          </a:p>
          <a:p>
            <a:pPr marL="800100" lvl="1" indent="-342900">
              <a:buFont typeface="Arial" panose="020B0604020202020204" pitchFamily="34" charset="0"/>
              <a:buChar char="•"/>
            </a:pPr>
            <a:r>
              <a:rPr lang="ka-GE" dirty="0"/>
              <a:t>კომუნიკაციის შინაარსი</a:t>
            </a:r>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354245" y="0"/>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000" dirty="0">
                <a:solidFill>
                  <a:schemeClr val="bg1"/>
                </a:solidFill>
                <a:latin typeface="Verdana" panose="020B0604030504040204" pitchFamily="34" charset="0"/>
              </a:rPr>
              <a:t>ტრაფიკის მონაცემების რეალურ </a:t>
            </a:r>
            <a:r>
              <a:rPr lang="ka-GE" sz="3000" dirty="0" smtClean="0">
                <a:solidFill>
                  <a:schemeClr val="bg1"/>
                </a:solidFill>
                <a:latin typeface="Verdana" panose="020B0604030504040204" pitchFamily="34" charset="0"/>
              </a:rPr>
              <a:t>დროში შეგროვება</a:t>
            </a:r>
            <a:endParaRPr lang="ka-GE" sz="3000" dirty="0">
              <a:solidFill>
                <a:schemeClr val="bg1"/>
              </a:solidFill>
              <a:latin typeface="Verdana" panose="020B0604030504040204" pitchFamily="34" charset="0"/>
            </a:endParaRPr>
          </a:p>
        </p:txBody>
      </p:sp>
    </p:spTree>
    <p:extLst>
      <p:ext uri="{BB962C8B-B14F-4D97-AF65-F5344CB8AC3E}">
        <p14:creationId xmlns:p14="http://schemas.microsoft.com/office/powerpoint/2010/main" val="3610526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423F960-A04A-412E-A05F-0A481203750D}"/>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a-GE" sz="1200" b="1" dirty="0">
                <a:solidFill>
                  <a:srgbClr val="FFFFFF"/>
                </a:solidFill>
                <a:latin typeface="Verdana" panose="020B0604030504040204" pitchFamily="34" charset="0"/>
              </a:rPr>
              <a:t>www.coe.int/cybercrime</a:t>
            </a:r>
            <a:r>
              <a:rPr lang="en-US" sz="1200" b="1" dirty="0">
                <a:solidFill>
                  <a:srgbClr val="FFFFFF"/>
                </a:solidFill>
                <a:latin typeface="Verdana" panose="020B0604030504040204" pitchFamily="34" charset="0"/>
              </a:rPr>
              <a:t>						</a:t>
            </a:r>
            <a:r>
              <a:rPr lang="ka-GE" sz="1200" b="1" dirty="0">
                <a:solidFill>
                  <a:srgbClr val="FFFFFF"/>
                </a:solidFill>
                <a:latin typeface="Verdana" panose="020B0604030504040204" pitchFamily="34" charset="0"/>
              </a:rPr>
              <a:t>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28</a:t>
            </a:fld>
            <a:r>
              <a:rPr lang="ka-GE" sz="1200" b="1" dirty="0">
                <a:solidFill>
                  <a:srgbClr val="FFFFFF"/>
                </a:solidFill>
                <a:latin typeface="Verdana" panose="020B0604030504040204" pitchFamily="34" charset="0"/>
              </a:rPr>
              <a:t> -</a:t>
            </a:r>
          </a:p>
        </p:txBody>
      </p:sp>
      <p:sp>
        <p:nvSpPr>
          <p:cNvPr id="8" name="Rectangle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02F9B35-00F4-40BC-9452-03D5E2FD52B1}"/>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panose="020B0604030504040204" pitchFamily="34" charset="0"/>
              </a:rPr>
              <a:t>www.coe.int/cybercrime</a:t>
            </a:r>
            <a:endParaRPr lang="ka-GE" sz="1200" dirty="0">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8B54D8D-9DF0-4906-A1F7-1DDC178BEF8F}"/>
              </a:ext>
            </a:extLst>
          </p:cNvPr>
          <p:cNvSpPr/>
          <p:nvPr/>
        </p:nvSpPr>
        <p:spPr>
          <a:xfrm>
            <a:off x="95828" y="1139969"/>
            <a:ext cx="4476172" cy="5047536"/>
          </a:xfrm>
          <a:prstGeom prst="rect">
            <a:avLst/>
          </a:prstGeom>
        </p:spPr>
        <p:txBody>
          <a:bodyPr wrap="square">
            <a:spAutoFit/>
          </a:bodyPr>
          <a:lstStyle/>
          <a:p>
            <a:pPr marL="342900" indent="-342900" algn="just">
              <a:buFont typeface="+mj-lt"/>
              <a:buAutoNum type="arabicPeriod"/>
            </a:pPr>
            <a:r>
              <a:rPr lang="ka-GE" sz="1400" dirty="0" smtClean="0"/>
              <a:t>თითოეულმა მხარემ უნდა მიიღოს ისეთი საკანონმდებლო და სხვა ზომები, რომლებიც შეიძლება აუცილებელი იყოს, რომ უფლებამოსილება მისცეს მის კომპეტენტურ ორგანოებს: </a:t>
            </a:r>
          </a:p>
          <a:p>
            <a:pPr marL="800100" lvl="1" indent="-342900" algn="just">
              <a:buFont typeface="+mj-lt"/>
              <a:buAutoNum type="alphaLcPeriod"/>
            </a:pPr>
            <a:r>
              <a:rPr lang="ka-GE" sz="1400" dirty="0" smtClean="0"/>
              <a:t>შეაგროვონ ან ჩაწერონ ტექნიკური საშუალებების გამოყენებით ამ სახელმწიფოს ტერიტორიაზე და </a:t>
            </a:r>
          </a:p>
          <a:p>
            <a:pPr marL="800100" lvl="1" indent="-342900" algn="just">
              <a:buFont typeface="+mj-lt"/>
              <a:buAutoNum type="alphaLcPeriod"/>
            </a:pPr>
            <a:r>
              <a:rPr lang="ka-GE" sz="1400" dirty="0"/>
              <a:t>ვალდებულება </a:t>
            </a:r>
            <a:r>
              <a:rPr lang="ka-GE" sz="1400" dirty="0" smtClean="0"/>
              <a:t>დააკისრონ </a:t>
            </a:r>
            <a:r>
              <a:rPr lang="ka-GE" sz="1400" dirty="0" smtClean="0"/>
              <a:t>მომსახურების პროვაიდერს, </a:t>
            </a:r>
            <a:r>
              <a:rPr lang="ka-GE" sz="1400" dirty="0" smtClean="0"/>
              <a:t>მისი არსებული ტექნიკური შესაძლებლობის ფარგლებში: </a:t>
            </a:r>
          </a:p>
          <a:p>
            <a:pPr marL="1314450" lvl="2" indent="-400050" algn="just">
              <a:buFont typeface="+mj-lt"/>
              <a:buAutoNum type="romanLcPeriod"/>
            </a:pPr>
            <a:r>
              <a:rPr lang="ka-GE" sz="1400" dirty="0" smtClean="0"/>
              <a:t>შეაგროვოს ან ჩაწეროს ტექნიკური საშუალებების გამოყენებით ამ მხარის ტერიტორიაზე; ან </a:t>
            </a:r>
          </a:p>
          <a:p>
            <a:pPr marL="1314450" lvl="2" indent="-400050" algn="just">
              <a:buFont typeface="+mj-lt"/>
              <a:buAutoNum type="romanLcPeriod"/>
            </a:pPr>
            <a:r>
              <a:rPr lang="ka-GE" sz="1400" dirty="0" smtClean="0"/>
              <a:t>ითანამშრომლონ და დაეხმარონ კომპეტენტურ ორგანოებს, რომ შეაგროვონ ან ჩაწერონ </a:t>
            </a:r>
            <a:r>
              <a:rPr lang="ka-GE" sz="1400" dirty="0" smtClean="0"/>
              <a:t>ტრაფიკის </a:t>
            </a:r>
            <a:r>
              <a:rPr lang="ka-GE" sz="1400" dirty="0" smtClean="0"/>
              <a:t>მონაცემები რეალურ დროში, რომლებიც </a:t>
            </a:r>
            <a:r>
              <a:rPr lang="ka-GE" sz="1400" b="1" dirty="0" smtClean="0">
                <a:solidFill>
                  <a:srgbClr val="FF0000"/>
                </a:solidFill>
              </a:rPr>
              <a:t>დაკავშირებულია გარკვეულ კომუნიკაციასთან </a:t>
            </a:r>
            <a:r>
              <a:rPr lang="ka-GE" sz="1400" dirty="0" smtClean="0"/>
              <a:t>მის ტერიტორიაზე და გადაცემულია კომპიუტერული სისტემის მეშვეობით.</a:t>
            </a:r>
          </a:p>
        </p:txBody>
      </p:sp>
      <p:sp>
        <p:nvSpPr>
          <p:cNvPr id="4"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1A334B7-575A-4128-BADC-26AB92EBDECB}"/>
              </a:ext>
            </a:extLst>
          </p:cNvPr>
          <p:cNvSpPr/>
          <p:nvPr/>
        </p:nvSpPr>
        <p:spPr>
          <a:xfrm>
            <a:off x="4572000" y="1196752"/>
            <a:ext cx="4449899" cy="3477875"/>
          </a:xfrm>
          <a:prstGeom prst="rect">
            <a:avLst/>
          </a:prstGeom>
        </p:spPr>
        <p:txBody>
          <a:bodyPr wrap="square">
            <a:spAutoFit/>
          </a:bodyPr>
          <a:lstStyle/>
          <a:p>
            <a:pPr marL="342900" indent="-342900" algn="just">
              <a:buFont typeface="Arial" panose="020B0604020202020204" pitchFamily="34" charset="0"/>
              <a:buChar char="•"/>
            </a:pPr>
            <a:r>
              <a:rPr lang="ka-GE" sz="2000" dirty="0"/>
              <a:t>უფლებამოსილება უნდა განხორციელდეს კონკრეტულ </a:t>
            </a:r>
            <a:r>
              <a:rPr lang="ka-GE" sz="2000" dirty="0" smtClean="0"/>
              <a:t>კომუნიკაციასთან </a:t>
            </a:r>
            <a:r>
              <a:rPr lang="ka-GE" sz="2000" dirty="0"/>
              <a:t>მიმართებით</a:t>
            </a:r>
          </a:p>
          <a:p>
            <a:pPr marL="342900" indent="-342900" algn="just">
              <a:buFont typeface="Arial" panose="020B0604020202020204" pitchFamily="34" charset="0"/>
              <a:buChar char="•"/>
            </a:pPr>
            <a:endParaRPr lang="ka-GE" sz="2000" dirty="0"/>
          </a:p>
          <a:p>
            <a:pPr marL="342900" indent="-342900" algn="just">
              <a:buFont typeface="Arial" panose="020B0604020202020204" pitchFamily="34" charset="0"/>
              <a:buChar char="•"/>
            </a:pPr>
            <a:r>
              <a:rPr lang="ka-GE" sz="2000" dirty="0"/>
              <a:t>დაუშვებელია ამ უფლებამოსილების განხორციელება ზოგადი ან დაუკონკრეტებელი ზედამხედველობისთვის ან დიდი ოდენობის ტრაფიკის მონაცემის შესაგროვებლად </a:t>
            </a:r>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511300" y="0"/>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000" dirty="0">
                <a:solidFill>
                  <a:schemeClr val="bg1"/>
                </a:solidFill>
                <a:latin typeface="Verdana" panose="020B0604030504040204" pitchFamily="34" charset="0"/>
              </a:rPr>
              <a:t>ტრაფიკის მონაცემების რეალურ დროში შეგროვება</a:t>
            </a:r>
          </a:p>
        </p:txBody>
      </p:sp>
    </p:spTree>
    <p:extLst>
      <p:ext uri="{BB962C8B-B14F-4D97-AF65-F5344CB8AC3E}">
        <p14:creationId xmlns:p14="http://schemas.microsoft.com/office/powerpoint/2010/main" val="3621050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8B54D8D-9DF0-4906-A1F7-1DDC178BEF8F}"/>
              </a:ext>
            </a:extLst>
          </p:cNvPr>
          <p:cNvSpPr/>
          <p:nvPr/>
        </p:nvSpPr>
        <p:spPr>
          <a:xfrm>
            <a:off x="95828" y="1139969"/>
            <a:ext cx="4476172" cy="5047536"/>
          </a:xfrm>
          <a:prstGeom prst="rect">
            <a:avLst/>
          </a:prstGeom>
        </p:spPr>
        <p:txBody>
          <a:bodyPr wrap="square">
            <a:spAutoFit/>
          </a:bodyPr>
          <a:lstStyle/>
          <a:p>
            <a:pPr marL="342900" indent="-342900" algn="just">
              <a:buFont typeface="+mj-lt"/>
              <a:buAutoNum type="arabicPeriod"/>
            </a:pPr>
            <a:r>
              <a:rPr lang="ka-GE" sz="1400" dirty="0" smtClean="0"/>
              <a:t>თითოეულმა მხარემ უნდა მიიღოს ისეთი საკანონმდებლო და სხვა ზომები, რომლებიც შეიძლება აუცილებელი იყოს, რომ უფლებამოსილება მისცეს მის კომპეტენტურ ორგანოებს: </a:t>
            </a:r>
          </a:p>
          <a:p>
            <a:pPr marL="800100" lvl="1" indent="-342900" algn="just">
              <a:buFont typeface="+mj-lt"/>
              <a:buAutoNum type="alphaLcPeriod"/>
            </a:pPr>
            <a:r>
              <a:rPr lang="ka-GE" sz="1400" dirty="0" smtClean="0"/>
              <a:t>შეაგროვონ ან ჩაწერონ ტექნიკური საშუალებების გამოყენებით ამ სახელმწიფოს ტერიტორიაზე და </a:t>
            </a:r>
          </a:p>
          <a:p>
            <a:pPr marL="800100" lvl="1" indent="-342900" algn="just">
              <a:buFont typeface="+mj-lt"/>
              <a:buAutoNum type="alphaLcPeriod"/>
            </a:pPr>
            <a:r>
              <a:rPr lang="ka-GE" sz="1400" dirty="0"/>
              <a:t>ვალდებულება </a:t>
            </a:r>
            <a:r>
              <a:rPr lang="ka-GE" sz="1400" dirty="0" smtClean="0"/>
              <a:t>დააკისრონ </a:t>
            </a:r>
            <a:r>
              <a:rPr lang="ka-GE" sz="1400" dirty="0" smtClean="0"/>
              <a:t>მომსახურების </a:t>
            </a:r>
            <a:r>
              <a:rPr lang="ka-GE" sz="1400" dirty="0" smtClean="0"/>
              <a:t>პროვაიდერს, </a:t>
            </a:r>
            <a:r>
              <a:rPr lang="ka-GE" sz="1400" dirty="0" smtClean="0"/>
              <a:t>მისი არსებული ტექნიკური შესაძლებლობის ფარგლებში: </a:t>
            </a:r>
          </a:p>
          <a:p>
            <a:pPr marL="1314450" lvl="2" indent="-400050" algn="just">
              <a:buFont typeface="+mj-lt"/>
              <a:buAutoNum type="romanLcPeriod"/>
            </a:pPr>
            <a:r>
              <a:rPr lang="ka-GE" sz="1400" dirty="0" smtClean="0"/>
              <a:t>შეაგროვოს ან ჩაწეროს ტექნიკური საშუალებების გამოყენებით ამ მხარის ტერიტორიაზე; ან </a:t>
            </a:r>
          </a:p>
          <a:p>
            <a:pPr marL="1314450" lvl="2" indent="-400050" algn="just">
              <a:buFont typeface="+mj-lt"/>
              <a:buAutoNum type="romanLcPeriod"/>
            </a:pPr>
            <a:r>
              <a:rPr lang="ka-GE" sz="1400" dirty="0" smtClean="0"/>
              <a:t>ითანამშრომლონ და დაეხმარონ კომპეტენტურ ორგანოებს, რომ შეაგროვონ ან ჩაწერონ </a:t>
            </a:r>
            <a:r>
              <a:rPr lang="ka-GE" sz="1400" dirty="0" smtClean="0"/>
              <a:t>ტრაფიკის </a:t>
            </a:r>
            <a:r>
              <a:rPr lang="ka-GE" sz="1400" dirty="0" smtClean="0"/>
              <a:t>მონაცემები რეალურ დროში, რომლებიც დაკავშირებულია გარკვეულ კომუნიკაციასთან </a:t>
            </a:r>
            <a:r>
              <a:rPr lang="ka-GE" sz="1400" b="1" dirty="0" smtClean="0">
                <a:solidFill>
                  <a:srgbClr val="FF0000"/>
                </a:solidFill>
              </a:rPr>
              <a:t>მის ტერიტორიაზე </a:t>
            </a:r>
            <a:r>
              <a:rPr lang="ka-GE" sz="1400" dirty="0" smtClean="0"/>
              <a:t>და გადაცემულია კომპიუტერული სისტემის მეშვეობით.</a:t>
            </a:r>
          </a:p>
        </p:txBody>
      </p:sp>
      <p:sp>
        <p:nvSpPr>
          <p:cNvPr id="4"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1A334B7-575A-4128-BADC-26AB92EBDECB}"/>
              </a:ext>
            </a:extLst>
          </p:cNvPr>
          <p:cNvSpPr/>
          <p:nvPr/>
        </p:nvSpPr>
        <p:spPr>
          <a:xfrm>
            <a:off x="4606954" y="1139969"/>
            <a:ext cx="4414945" cy="4031873"/>
          </a:xfrm>
          <a:prstGeom prst="rect">
            <a:avLst/>
          </a:prstGeom>
        </p:spPr>
        <p:txBody>
          <a:bodyPr wrap="square">
            <a:spAutoFit/>
          </a:bodyPr>
          <a:lstStyle/>
          <a:p>
            <a:pPr marL="342900" indent="-342900" algn="just">
              <a:buFont typeface="Arial" panose="020B0604020202020204" pitchFamily="34" charset="0"/>
              <a:buChar char="•"/>
            </a:pPr>
            <a:r>
              <a:rPr lang="ka-GE" sz="1500" dirty="0" smtClean="0"/>
              <a:t>მხარემ შეიძლება განახორციელოს ზომები </a:t>
            </a:r>
            <a:r>
              <a:rPr lang="ka-GE" sz="1500" dirty="0" smtClean="0"/>
              <a:t>კომუნიკაციასთან </a:t>
            </a:r>
            <a:r>
              <a:rPr lang="ka-GE" sz="1500" dirty="0" smtClean="0"/>
              <a:t>მიმართებით თავის ტერიტორიაზე</a:t>
            </a:r>
          </a:p>
          <a:p>
            <a:pPr marL="342900" indent="-342900" algn="just">
              <a:buFont typeface="Arial" panose="020B0604020202020204" pitchFamily="34" charset="0"/>
              <a:buChar char="•"/>
            </a:pPr>
            <a:endParaRPr lang="ka-GE" sz="1500" dirty="0"/>
          </a:p>
          <a:p>
            <a:pPr marL="342900" indent="-342900" algn="just">
              <a:buFont typeface="Arial" panose="020B0604020202020204" pitchFamily="34" charset="0"/>
              <a:buChar char="•"/>
            </a:pPr>
            <a:r>
              <a:rPr lang="ka-GE" sz="1500" dirty="0" smtClean="0"/>
              <a:t>მომსახურების </a:t>
            </a:r>
            <a:r>
              <a:rPr lang="ka-GE" sz="1500" dirty="0" smtClean="0"/>
              <a:t>მიმწოდებელს </a:t>
            </a:r>
            <a:r>
              <a:rPr lang="ka-GE" sz="1500" dirty="0" smtClean="0"/>
              <a:t>შეიძლება </a:t>
            </a:r>
            <a:r>
              <a:rPr lang="ka-GE" sz="1600" dirty="0" smtClean="0"/>
              <a:t>დააკისრონ </a:t>
            </a:r>
            <a:r>
              <a:rPr lang="ka-GE" sz="1400" dirty="0" smtClean="0"/>
              <a:t>ვალდებულება</a:t>
            </a:r>
            <a:r>
              <a:rPr lang="ka-GE" sz="1500" dirty="0" smtClean="0"/>
              <a:t>, </a:t>
            </a:r>
            <a:r>
              <a:rPr lang="ka-GE" sz="1500" dirty="0" smtClean="0"/>
              <a:t>თუ მას რაიმე ფიზიკური ინფრასტრუქტურა ან აღჭურვილობა აქვს </a:t>
            </a:r>
            <a:r>
              <a:rPr lang="ka-GE" sz="1500" dirty="0" smtClean="0"/>
              <a:t>ტერიტორიაზე </a:t>
            </a:r>
            <a:r>
              <a:rPr lang="ka-GE" sz="1500" dirty="0" smtClean="0"/>
              <a:t>მაშინაც კი, თუ ეს მისი მთავარი საქმიანობის ან სათავო ოფისის ადგილმდებარეობა არაა </a:t>
            </a:r>
          </a:p>
          <a:p>
            <a:pPr marL="342900" indent="-342900" algn="just">
              <a:buFont typeface="Arial" panose="020B0604020202020204" pitchFamily="34" charset="0"/>
              <a:buChar char="•"/>
            </a:pPr>
            <a:endParaRPr lang="ka-GE" sz="1500" dirty="0"/>
          </a:p>
          <a:p>
            <a:pPr marL="342900" indent="-342900" algn="just">
              <a:buFont typeface="Arial" panose="020B0604020202020204" pitchFamily="34" charset="0"/>
              <a:buChar char="•"/>
            </a:pPr>
            <a:r>
              <a:rPr lang="ka-GE" sz="1500" dirty="0" smtClean="0"/>
              <a:t>კომუნიკაცია ითვლება ტერიტორიის ფარგლებში, თუ კომუნიკაციის ერთ-ერთი მხარე (ადამიანები ან კომპიუტერები) იმყოფება </a:t>
            </a:r>
            <a:r>
              <a:rPr lang="ka-GE" sz="1500" dirty="0" smtClean="0"/>
              <a:t>ტერიტორიაზე, </a:t>
            </a:r>
            <a:r>
              <a:rPr lang="ka-GE" sz="1500" dirty="0" smtClean="0"/>
              <a:t>ან კომპიუტერი, რომლის გავლითაც კომუნიკაცია ხორციელდება, არის ტერიტორიაზე </a:t>
            </a:r>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389199" y="0"/>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000" dirty="0">
                <a:solidFill>
                  <a:schemeClr val="bg1"/>
                </a:solidFill>
                <a:latin typeface="Verdana" panose="020B0604030504040204" pitchFamily="34" charset="0"/>
              </a:rPr>
              <a:t>ტრაფიკის მონაცემების რეალურ დროში შეგროვება</a:t>
            </a:r>
          </a:p>
        </p:txBody>
      </p:sp>
    </p:spTree>
    <p:extLst>
      <p:ext uri="{BB962C8B-B14F-4D97-AF65-F5344CB8AC3E}">
        <p14:creationId xmlns:p14="http://schemas.microsoft.com/office/powerpoint/2010/main" val="1188951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სესიის მიზანი</a:t>
            </a:r>
            <a:endParaRPr lang="ka-GE" sz="2000" dirty="0">
              <a:solidFill>
                <a:schemeClr val="bg1"/>
              </a:solidFill>
              <a:latin typeface="Verdana" charset="0"/>
              <a:cs typeface="Verdana" charset="0"/>
            </a:endParaRPr>
          </a:p>
        </p:txBody>
      </p:sp>
      <p:sp>
        <p:nvSpPr>
          <p:cNvPr id="3" name="Conten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7B18497-BF37-4A20-ABA6-353886C26CA1}"/>
              </a:ext>
            </a:extLst>
          </p:cNvPr>
          <p:cNvSpPr>
            <a:spLocks noGrp="1"/>
          </p:cNvSpPr>
          <p:nvPr>
            <p:ph idx="1"/>
          </p:nvPr>
        </p:nvSpPr>
        <p:spPr>
          <a:xfrm>
            <a:off x="215739" y="2403610"/>
            <a:ext cx="8712522" cy="2548481"/>
          </a:xfrm>
        </p:spPr>
        <p:txBody>
          <a:bodyPr>
            <a:normAutofit fontScale="92500" lnSpcReduction="20000"/>
          </a:bodyPr>
          <a:lstStyle/>
          <a:p>
            <a:pPr marL="0" indent="0" algn="just">
              <a:buNone/>
            </a:pPr>
            <a:r>
              <a:rPr lang="ka-GE" dirty="0" smtClean="0">
                <a:latin typeface="+mn-lt"/>
              </a:rPr>
              <a:t>მონაწილეებისთვის </a:t>
            </a:r>
            <a:r>
              <a:rPr lang="ka-GE" dirty="0">
                <a:latin typeface="+mn-lt"/>
              </a:rPr>
              <a:t>ყოვლისმომცველი ცოდნის მიწოდება საპროცესო უფლებამოსილებების ელემენტების შესახებ, რომლებიც დაკავშირებულია შენახული კომპიუტერული მონაცემების ჩხრეკასა და ამოღებასთან, ტრაფიკის მონაცემების რეალურ დროში შეგროვებასთან და შინაარსობრივი მონაცემების გადაჭერასთან, </a:t>
            </a:r>
            <a:r>
              <a:rPr lang="ka-GE" dirty="0" smtClean="0">
                <a:latin typeface="+mn-lt"/>
              </a:rPr>
              <a:t>ასევე </a:t>
            </a:r>
            <a:r>
              <a:rPr lang="ka-GE" dirty="0">
                <a:latin typeface="+mn-lt"/>
              </a:rPr>
              <a:t>ბუდაპეშტის კონვენციის იურისდიქციის ფარგლებთან.  </a:t>
            </a:r>
          </a:p>
        </p:txBody>
      </p:sp>
    </p:spTree>
    <p:extLst>
      <p:ext uri="{BB962C8B-B14F-4D97-AF65-F5344CB8AC3E}">
        <p14:creationId xmlns:p14="http://schemas.microsoft.com/office/powerpoint/2010/main" val="855373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8B54D8D-9DF0-4906-A1F7-1DDC178BEF8F}"/>
              </a:ext>
            </a:extLst>
          </p:cNvPr>
          <p:cNvSpPr/>
          <p:nvPr/>
        </p:nvSpPr>
        <p:spPr>
          <a:xfrm>
            <a:off x="130782" y="1196752"/>
            <a:ext cx="4476172" cy="5478423"/>
          </a:xfrm>
          <a:prstGeom prst="rect">
            <a:avLst/>
          </a:prstGeom>
        </p:spPr>
        <p:txBody>
          <a:bodyPr wrap="square">
            <a:spAutoFit/>
          </a:bodyPr>
          <a:lstStyle/>
          <a:p>
            <a:pPr marL="342900" indent="-342900" algn="just">
              <a:buFont typeface="+mj-lt"/>
              <a:buAutoNum type="arabicPeriod" startAt="2"/>
            </a:pPr>
            <a:r>
              <a:rPr lang="ka-GE" sz="1400" dirty="0"/>
              <a:t>იმ შემთხვევაში, თუ შიდასამართლებრივი სისტემით დამკვიდრებული პრინციპების გამო მხარეს არ შეუძლია 1.ა პუნქტით გათვალისწინებულ </a:t>
            </a:r>
            <a:r>
              <a:rPr lang="ka-GE" sz="1400" dirty="0" smtClean="0"/>
              <a:t>ზომათა მიღება</a:t>
            </a:r>
            <a:r>
              <a:rPr lang="ka-GE" sz="1400" dirty="0"/>
              <a:t>, მას შეუძლია </a:t>
            </a:r>
            <a:r>
              <a:rPr lang="ka-GE" sz="1400" b="1" dirty="0">
                <a:solidFill>
                  <a:srgbClr val="FF0000"/>
                </a:solidFill>
              </a:rPr>
              <a:t>მიიღოს სამართლებრივი და სხვა საჭირო ზომები, რომლებიც უზრუნველყოფს </a:t>
            </a:r>
            <a:r>
              <a:rPr lang="ka-GE" sz="1400" dirty="0" smtClean="0"/>
              <a:t>ტრაფიკის </a:t>
            </a:r>
            <a:r>
              <a:rPr lang="ka-GE" sz="1400" dirty="0"/>
              <a:t>იმ მონაცემთა </a:t>
            </a:r>
            <a:r>
              <a:rPr lang="ka-GE" sz="1400" dirty="0" smtClean="0"/>
              <a:t>რეალურ დროში </a:t>
            </a:r>
            <a:r>
              <a:rPr lang="ka-GE" sz="1400" dirty="0"/>
              <a:t>შეგროვებას ან ჩაწერას, რომლებიც დაკავშირებულია მის </a:t>
            </a:r>
            <a:r>
              <a:rPr lang="ka-GE" sz="1400" dirty="0" smtClean="0"/>
              <a:t>ტერიტორიაზე არსებულ </a:t>
            </a:r>
            <a:r>
              <a:rPr lang="ka-GE" sz="1400" dirty="0"/>
              <a:t>ტექნიკურ </a:t>
            </a:r>
            <a:r>
              <a:rPr lang="ka-GE" sz="1400" dirty="0" smtClean="0"/>
              <a:t>საშუალებათა გამოყენებით ამავე </a:t>
            </a:r>
            <a:r>
              <a:rPr lang="ka-GE" sz="1400" dirty="0"/>
              <a:t>ტერიტორიაზე განხორციელებულ კონკრეტულ საკომუნიკაციო გადაცემებთან.</a:t>
            </a:r>
          </a:p>
          <a:p>
            <a:pPr marL="342900" indent="-342900" algn="just">
              <a:buFont typeface="+mj-lt"/>
              <a:buAutoNum type="arabicPeriod" startAt="2"/>
            </a:pPr>
            <a:endParaRPr lang="ka-GE" sz="1400" dirty="0"/>
          </a:p>
          <a:p>
            <a:pPr marL="342900" indent="-342900" algn="just">
              <a:buFont typeface="+mj-lt"/>
              <a:buAutoNum type="arabicPeriod" startAt="2"/>
            </a:pPr>
            <a:r>
              <a:rPr lang="ka-GE" sz="1400" dirty="0"/>
              <a:t>თითოეული მხარე </a:t>
            </a:r>
            <a:r>
              <a:rPr lang="ka-GE" sz="1400" dirty="0" smtClean="0"/>
              <a:t>ვალდებულია, </a:t>
            </a:r>
            <a:r>
              <a:rPr lang="ka-GE" sz="1400" dirty="0"/>
              <a:t>მიიღოს ისეთი საკანონმდებლო და სხვა საჭირო ზომები, რომლებიც დაავალდებულებს მომსახურების მომწოდებელს, უზრუნველყოს ამ მუხლით გათვალისწინებული ნებისმიერი უფლებამოსილების განხორციელების ფაქტისა და მასთან დაკავშირებული ნებისმიერი ინფორმაციის კონფიდენციალურობა. </a:t>
            </a:r>
          </a:p>
          <a:p>
            <a:pPr marL="342900" indent="-342900" algn="just">
              <a:buFont typeface="+mj-lt"/>
              <a:buAutoNum type="arabicPeriod" startAt="2"/>
            </a:pPr>
            <a:endParaRPr lang="ka-GE" sz="1400" dirty="0"/>
          </a:p>
          <a:p>
            <a:pPr marL="342900" indent="-342900" algn="just">
              <a:buFont typeface="+mj-lt"/>
              <a:buAutoNum type="arabicPeriod" startAt="2"/>
            </a:pPr>
            <a:r>
              <a:rPr lang="ka-GE" sz="1400" dirty="0"/>
              <a:t>ამ მუხლში განხილული უფლებამოსილებანი და პროცედურები აგრეთვე ეხება </a:t>
            </a:r>
            <a:r>
              <a:rPr lang="ka-GE" sz="1400" dirty="0" smtClean="0"/>
              <a:t>მე-14-მე-15 </a:t>
            </a:r>
            <a:r>
              <a:rPr lang="ka-GE" sz="1400" dirty="0"/>
              <a:t>მუხლებს.</a:t>
            </a:r>
          </a:p>
        </p:txBody>
      </p:sp>
      <p:sp>
        <p:nvSpPr>
          <p:cNvPr id="4"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1A334B7-575A-4128-BADC-26AB92EBDECB}"/>
              </a:ext>
            </a:extLst>
          </p:cNvPr>
          <p:cNvSpPr/>
          <p:nvPr/>
        </p:nvSpPr>
        <p:spPr>
          <a:xfrm>
            <a:off x="4606954" y="1196752"/>
            <a:ext cx="4414945" cy="4708981"/>
          </a:xfrm>
          <a:prstGeom prst="rect">
            <a:avLst/>
          </a:prstGeom>
        </p:spPr>
        <p:txBody>
          <a:bodyPr wrap="square">
            <a:spAutoFit/>
          </a:bodyPr>
          <a:lstStyle/>
          <a:p>
            <a:pPr marL="342900" indent="-342900" algn="just">
              <a:buFont typeface="Arial" panose="020B0604020202020204" pitchFamily="34" charset="0"/>
              <a:buChar char="•"/>
            </a:pPr>
            <a:r>
              <a:rPr lang="ka-GE" sz="2000" dirty="0"/>
              <a:t>ზოგი იურისდიქცია არ აძლევს სამართალდამცავ ორგანოებს რეალურ დროში მონაცემთა შეგროვების ან ჩაწერის უფლებას მომსახურების მიმწოდებლის დახმარების ან, სულ მცირე, ცოდნის გარეშე</a:t>
            </a:r>
          </a:p>
          <a:p>
            <a:pPr marL="342900" indent="-342900" algn="just">
              <a:buFont typeface="Arial" panose="020B0604020202020204" pitchFamily="34" charset="0"/>
              <a:buChar char="•"/>
            </a:pPr>
            <a:endParaRPr lang="ka-GE" sz="2000" dirty="0"/>
          </a:p>
          <a:p>
            <a:pPr marL="342900" indent="-342900" algn="just">
              <a:buFont typeface="Arial" panose="020B0604020202020204" pitchFamily="34" charset="0"/>
              <a:buChar char="•"/>
            </a:pPr>
            <a:r>
              <a:rPr lang="ka-GE" sz="2000" dirty="0"/>
              <a:t>ასეთმა იურისდიქციებმა შეიძლება მიიღონ სხვა ზომები, როგორიცაა მომსახურების </a:t>
            </a:r>
            <a:r>
              <a:rPr lang="ka-GE" sz="2000" dirty="0"/>
              <a:t>მიმწოდებლებზე </a:t>
            </a:r>
            <a:r>
              <a:rPr lang="ka-GE" sz="2000" dirty="0" smtClean="0"/>
              <a:t>ვალდებულების დაკისრება, </a:t>
            </a:r>
            <a:r>
              <a:rPr lang="ka-GE" sz="2000" dirty="0"/>
              <a:t>უზრუნველყონ აუცილებელი ტექნიკური საშუალებები </a:t>
            </a:r>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389199" y="0"/>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000" dirty="0">
                <a:solidFill>
                  <a:schemeClr val="bg1"/>
                </a:solidFill>
                <a:latin typeface="Verdana" panose="020B0604030504040204" pitchFamily="34" charset="0"/>
              </a:rPr>
              <a:t>ტრაფიკის მონაცემების რეალურ დროში შეგროვება</a:t>
            </a:r>
          </a:p>
        </p:txBody>
      </p:sp>
    </p:spTree>
    <p:extLst>
      <p:ext uri="{BB962C8B-B14F-4D97-AF65-F5344CB8AC3E}">
        <p14:creationId xmlns:p14="http://schemas.microsoft.com/office/powerpoint/2010/main" val="1390558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8B54D8D-9DF0-4906-A1F7-1DDC178BEF8F}"/>
              </a:ext>
            </a:extLst>
          </p:cNvPr>
          <p:cNvSpPr/>
          <p:nvPr/>
        </p:nvSpPr>
        <p:spPr>
          <a:xfrm>
            <a:off x="95828" y="1196751"/>
            <a:ext cx="4476172" cy="5478423"/>
          </a:xfrm>
          <a:prstGeom prst="rect">
            <a:avLst/>
          </a:prstGeom>
        </p:spPr>
        <p:txBody>
          <a:bodyPr wrap="square">
            <a:spAutoFit/>
          </a:bodyPr>
          <a:lstStyle/>
          <a:p>
            <a:pPr marL="342900" indent="-342900" algn="just">
              <a:buFont typeface="+mj-lt"/>
              <a:buAutoNum type="arabicPeriod" startAt="2"/>
            </a:pPr>
            <a:r>
              <a:rPr lang="ka-GE" sz="1400" dirty="0"/>
              <a:t>იმ შემთხვევაში, თუ შიდასამართლებრივი სისტემით დამკვიდრებული პრინციპების გამო მხარეს არ შეუძლია 1.ა პუნქტით გათვალისწინებულ ზომათა მიღება, მას შეუძლია მიიღოს სამართლებრივი და სხვა საჭირო ზომები, რომლებიც უზრუნველყოფს ტრაფიკის იმ მონაცემთა </a:t>
            </a:r>
            <a:r>
              <a:rPr lang="ka-GE" sz="1400" dirty="0" smtClean="0"/>
              <a:t>რეალურ დროში </a:t>
            </a:r>
            <a:r>
              <a:rPr lang="ka-GE" sz="1400" dirty="0"/>
              <a:t>შეგროვებას ან ჩაწერას, რომლებიც დაკავშირებულია მის ტერიტორიაზე არსებულ ტექნიკურ საშუალებათა გამოყენებით ამავე ტერიტორიაზე განხორციელებულ კონკრეტულ საკომუნიკაციო გადაცემებთან.</a:t>
            </a:r>
          </a:p>
          <a:p>
            <a:pPr marL="342900" indent="-342900" algn="just">
              <a:buFont typeface="+mj-lt"/>
              <a:buAutoNum type="arabicPeriod" startAt="2"/>
            </a:pPr>
            <a:endParaRPr lang="ka-GE" sz="1400" dirty="0"/>
          </a:p>
          <a:p>
            <a:pPr marL="342900" indent="-342900" algn="just">
              <a:buFont typeface="+mj-lt"/>
              <a:buAutoNum type="arabicPeriod" startAt="2"/>
            </a:pPr>
            <a:r>
              <a:rPr lang="ka-GE" sz="1400" dirty="0"/>
              <a:t>თითოეული მხარე ვალდებულია მიიღოს ისეთი საკანონმდებლო და სხვა საჭირო ზომები, რომლებიც </a:t>
            </a:r>
            <a:r>
              <a:rPr lang="ka-GE" sz="1400" b="1" dirty="0">
                <a:solidFill>
                  <a:srgbClr val="FF0000"/>
                </a:solidFill>
              </a:rPr>
              <a:t>დაავალდებულებს მომსახურების მომწოდებელს, უზრუნველყოს </a:t>
            </a:r>
            <a:r>
              <a:rPr lang="ka-GE" sz="1400" dirty="0"/>
              <a:t>ამ მუხლით გათვალისწინებული ნებისმიერი უფლებამოსილების განხორციელების ფაქტისა და მასთან დაკავშირებული ნებისმიერი ინფორმაციის </a:t>
            </a:r>
            <a:r>
              <a:rPr lang="ka-GE" sz="1400" b="1" dirty="0">
                <a:solidFill>
                  <a:srgbClr val="FF0000"/>
                </a:solidFill>
              </a:rPr>
              <a:t>კონფიდენციალურობა</a:t>
            </a:r>
            <a:r>
              <a:rPr lang="ka-GE" sz="1400" dirty="0"/>
              <a:t>. </a:t>
            </a:r>
          </a:p>
          <a:p>
            <a:pPr marL="342900" indent="-342900" algn="just">
              <a:buFont typeface="+mj-lt"/>
              <a:buAutoNum type="arabicPeriod" startAt="2"/>
            </a:pPr>
            <a:endParaRPr lang="ka-GE" sz="1400" dirty="0"/>
          </a:p>
          <a:p>
            <a:pPr marL="342900" indent="-342900" algn="just">
              <a:buFont typeface="+mj-lt"/>
              <a:buAutoNum type="arabicPeriod" startAt="2"/>
            </a:pPr>
            <a:r>
              <a:rPr lang="ka-GE" sz="1400" dirty="0"/>
              <a:t>ამ მუხლში განხილული უფლებამოსილებანი და პროცედურები აგრეთვე ეხება </a:t>
            </a:r>
            <a:r>
              <a:rPr lang="ka-GE" sz="1400" dirty="0" smtClean="0"/>
              <a:t>მე-14-მე-15 </a:t>
            </a:r>
            <a:r>
              <a:rPr lang="ka-GE" sz="1400" dirty="0"/>
              <a:t>მუხლებს.</a:t>
            </a:r>
          </a:p>
        </p:txBody>
      </p:sp>
      <p:sp>
        <p:nvSpPr>
          <p:cNvPr id="4"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1A334B7-575A-4128-BADC-26AB92EBDECB}"/>
              </a:ext>
            </a:extLst>
          </p:cNvPr>
          <p:cNvSpPr/>
          <p:nvPr/>
        </p:nvSpPr>
        <p:spPr>
          <a:xfrm>
            <a:off x="4606954" y="1165974"/>
            <a:ext cx="4414945" cy="5509200"/>
          </a:xfrm>
          <a:prstGeom prst="rect">
            <a:avLst/>
          </a:prstGeom>
        </p:spPr>
        <p:txBody>
          <a:bodyPr wrap="square">
            <a:spAutoFit/>
          </a:bodyPr>
          <a:lstStyle/>
          <a:p>
            <a:pPr marL="285750" indent="-285750" algn="just">
              <a:buFont typeface="Arial" panose="020B0604020202020204" pitchFamily="34" charset="0"/>
              <a:buChar char="•"/>
            </a:pPr>
            <a:r>
              <a:rPr lang="ka-GE" sz="1600" dirty="0" smtClean="0"/>
              <a:t>ეს უფლებამოსილება ეფექტურია მხოლოდ იმ შემთხვევაში, თუ ხორციელდება ისე, რომ პირებმა, ვის მიმართაც გამოძიება მიმდინარეობს, ამის შესახებ არ იციან</a:t>
            </a:r>
          </a:p>
          <a:p>
            <a:pPr marL="285750" indent="-285750" algn="just">
              <a:buFont typeface="Arial" panose="020B0604020202020204" pitchFamily="34" charset="0"/>
              <a:buChar char="•"/>
            </a:pPr>
            <a:endParaRPr lang="ka-GE" sz="1600" dirty="0"/>
          </a:p>
          <a:p>
            <a:pPr marL="285750" indent="-285750" algn="just">
              <a:buFont typeface="Arial" panose="020B0604020202020204" pitchFamily="34" charset="0"/>
              <a:buChar char="•"/>
            </a:pPr>
            <a:r>
              <a:rPr lang="ka-GE" sz="1600" dirty="0" smtClean="0"/>
              <a:t>კომუნიკაციაში მონაწილე მხარეებმა არ უნდა გაიგონ, რომ ხორციელდება რეალურ დროში შეგროვების ზომა </a:t>
            </a:r>
          </a:p>
          <a:p>
            <a:pPr marL="285750" indent="-285750" algn="just">
              <a:buFont typeface="Arial" panose="020B0604020202020204" pitchFamily="34" charset="0"/>
              <a:buChar char="•"/>
            </a:pPr>
            <a:endParaRPr lang="ka-GE" sz="1600" dirty="0"/>
          </a:p>
          <a:p>
            <a:pPr marL="285750" indent="-285750" algn="just">
              <a:buFont typeface="Arial" panose="020B0604020202020204" pitchFamily="34" charset="0"/>
              <a:buChar char="•"/>
            </a:pPr>
            <a:r>
              <a:rPr lang="ka-GE" sz="1600" dirty="0" smtClean="0"/>
              <a:t>მნიშვნელოვანია, რომ მომსახურების მიმწოდებელი იძულებული იყოს, დაიცვას ნებისმიერი განხორციელებული უფლებამოსილების </a:t>
            </a:r>
            <a:r>
              <a:rPr lang="ka-GE" sz="1600" dirty="0" smtClean="0"/>
              <a:t>კონფიდენციალურობა</a:t>
            </a:r>
            <a:endParaRPr lang="ka-GE" sz="1600" dirty="0" smtClean="0"/>
          </a:p>
          <a:p>
            <a:pPr marL="285750" indent="-285750" algn="just">
              <a:buFont typeface="Arial" panose="020B0604020202020204" pitchFamily="34" charset="0"/>
              <a:buChar char="•"/>
            </a:pPr>
            <a:endParaRPr lang="ka-GE" sz="1600" dirty="0"/>
          </a:p>
          <a:p>
            <a:pPr marL="285750" indent="-285750" algn="just">
              <a:buFont typeface="Arial" panose="020B0604020202020204" pitchFamily="34" charset="0"/>
              <a:buChar char="•"/>
            </a:pPr>
            <a:r>
              <a:rPr lang="ka-GE" sz="1600" dirty="0" smtClean="0"/>
              <a:t>ეს ასევე გაათავისუფლებს მომსახურების მიმწოდებელს ნებისმიერი სახელშეკრულებო ან სხვა სამართლებრივი ვალდებულებისგან, აბონენტებს შეატყობინოს ზომის განხორციელების შესახებ</a:t>
            </a:r>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389199" y="0"/>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000" dirty="0">
                <a:solidFill>
                  <a:schemeClr val="bg1"/>
                </a:solidFill>
                <a:latin typeface="Verdana" panose="020B0604030504040204" pitchFamily="34" charset="0"/>
              </a:rPr>
              <a:t>ტრაფიკის მონაცემების რეალურ დროში შეგროვება</a:t>
            </a:r>
          </a:p>
        </p:txBody>
      </p:sp>
    </p:spTree>
    <p:extLst>
      <p:ext uri="{BB962C8B-B14F-4D97-AF65-F5344CB8AC3E}">
        <p14:creationId xmlns:p14="http://schemas.microsoft.com/office/powerpoint/2010/main" val="26400929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8B54D8D-9DF0-4906-A1F7-1DDC178BEF8F}"/>
              </a:ext>
            </a:extLst>
          </p:cNvPr>
          <p:cNvSpPr/>
          <p:nvPr/>
        </p:nvSpPr>
        <p:spPr>
          <a:xfrm>
            <a:off x="95828" y="1196752"/>
            <a:ext cx="4476172" cy="5478423"/>
          </a:xfrm>
          <a:prstGeom prst="rect">
            <a:avLst/>
          </a:prstGeom>
        </p:spPr>
        <p:txBody>
          <a:bodyPr wrap="square">
            <a:spAutoFit/>
          </a:bodyPr>
          <a:lstStyle/>
          <a:p>
            <a:pPr marL="342900" indent="-342900" algn="just">
              <a:buFont typeface="+mj-lt"/>
              <a:buAutoNum type="arabicPeriod" startAt="2"/>
            </a:pPr>
            <a:r>
              <a:rPr lang="ka-GE" sz="1400" dirty="0"/>
              <a:t>იმ შემთხვევაში, თუ შიდასამართლებრივი სისტემით დამკვიდრებული პრინციპების გამო მხარეს არ შეუძლია 1.ა პუნქტით გათვალისწინებულ ზომათა მიღება, მას შეუძლია მიიღოს სამართლებრივი და სხვა საჭირო ზომები, რომლებიც უზრუნველყოფს ტრაფიკის იმ მონაცემთა </a:t>
            </a:r>
            <a:r>
              <a:rPr lang="ka-GE" sz="1400" dirty="0" smtClean="0"/>
              <a:t>რეალურ დროში </a:t>
            </a:r>
            <a:r>
              <a:rPr lang="ka-GE" sz="1400" dirty="0"/>
              <a:t>შეგროვებას ან ჩაწერას, რომლებიც დაკავშირებულია მის ტერიტორიაზე არსებულ ტექნიკურ საშუალებათა გამოყენებით ამავე ტერიტორიაზე განხორციელებულ კონკრეტულ საკომუნიკაციო გადაცემებთან.</a:t>
            </a:r>
          </a:p>
          <a:p>
            <a:pPr marL="342900" indent="-342900" algn="just">
              <a:buFont typeface="+mj-lt"/>
              <a:buAutoNum type="arabicPeriod" startAt="2"/>
            </a:pPr>
            <a:endParaRPr lang="ka-GE" sz="1400" dirty="0"/>
          </a:p>
          <a:p>
            <a:pPr marL="342900" indent="-342900" algn="just">
              <a:buFont typeface="+mj-lt"/>
              <a:buAutoNum type="arabicPeriod" startAt="2"/>
            </a:pPr>
            <a:r>
              <a:rPr lang="ka-GE" sz="1400" dirty="0"/>
              <a:t>თითოეული მხარე ვალდებულია მიიღოს ისეთი საკანონმდებლო და სხვა საჭირო ზომები, რომლებიც დაავალდებულებს მომსახურების მომწოდებელს, უზრუნველყოს ამ მუხლით გათვალისწინებული ნებისმიერი უფლებამოსილების განხორციელების ფაქტისა და მასთან დაკავშირებული ნებისმიერი ინფორმაციის კონფიდენციალურობა. </a:t>
            </a:r>
          </a:p>
          <a:p>
            <a:pPr marL="342900" indent="-342900" algn="just">
              <a:buFont typeface="+mj-lt"/>
              <a:buAutoNum type="arabicPeriod" startAt="2"/>
            </a:pPr>
            <a:endParaRPr lang="ka-GE" sz="1400" dirty="0"/>
          </a:p>
          <a:p>
            <a:pPr marL="342900" indent="-342900" algn="just">
              <a:buFont typeface="+mj-lt"/>
              <a:buAutoNum type="arabicPeriod" startAt="2"/>
            </a:pPr>
            <a:r>
              <a:rPr lang="ka-GE" sz="1400" dirty="0"/>
              <a:t>ამ მუხლში განხილული უფლებამოსილებანი და პროცედურები აგრეთვე </a:t>
            </a:r>
            <a:r>
              <a:rPr lang="ka-GE" sz="1400" b="1" dirty="0">
                <a:solidFill>
                  <a:srgbClr val="FF0000"/>
                </a:solidFill>
              </a:rPr>
              <a:t>ეხება </a:t>
            </a:r>
            <a:r>
              <a:rPr lang="ka-GE" sz="1400" b="1" dirty="0" smtClean="0">
                <a:solidFill>
                  <a:srgbClr val="FF0000"/>
                </a:solidFill>
              </a:rPr>
              <a:t>მე-14-მე-15 </a:t>
            </a:r>
            <a:r>
              <a:rPr lang="ka-GE" sz="1400" b="1" dirty="0">
                <a:solidFill>
                  <a:srgbClr val="FF0000"/>
                </a:solidFill>
              </a:rPr>
              <a:t>მუხლებს</a:t>
            </a:r>
            <a:r>
              <a:rPr lang="ka-GE" sz="1400" dirty="0"/>
              <a:t>.</a:t>
            </a:r>
          </a:p>
        </p:txBody>
      </p:sp>
      <p:sp>
        <p:nvSpPr>
          <p:cNvPr id="4"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1A334B7-575A-4128-BADC-26AB92EBDECB}"/>
              </a:ext>
            </a:extLst>
          </p:cNvPr>
          <p:cNvSpPr/>
          <p:nvPr/>
        </p:nvSpPr>
        <p:spPr>
          <a:xfrm>
            <a:off x="4606954" y="1196752"/>
            <a:ext cx="4414945" cy="5355312"/>
          </a:xfrm>
          <a:prstGeom prst="rect">
            <a:avLst/>
          </a:prstGeom>
        </p:spPr>
        <p:txBody>
          <a:bodyPr wrap="square">
            <a:spAutoFit/>
          </a:bodyPr>
          <a:lstStyle/>
          <a:p>
            <a:pPr marL="342900" indent="-342900" algn="just">
              <a:buFont typeface="Arial" panose="020B0604020202020204" pitchFamily="34" charset="0"/>
              <a:buChar char="•"/>
            </a:pPr>
            <a:r>
              <a:rPr lang="ka-GE" dirty="0" smtClean="0"/>
              <a:t>ზოგ ტრაფიკის მონაცემს – როგორიცაა მონაცემები კომუნიკაციის წყაროსა და დანიშნულების ადგილის შესახებ (მონახულებული ვებსაიტების დეტალები), შეიძლება მოჰყვეს შედეგები კონფიდენციალურობის თვალსაზრისით</a:t>
            </a:r>
          </a:p>
          <a:p>
            <a:pPr marL="342900" indent="-342900" algn="just">
              <a:buFont typeface="Arial" panose="020B0604020202020204" pitchFamily="34" charset="0"/>
              <a:buChar char="•"/>
            </a:pPr>
            <a:endParaRPr lang="ka-GE" dirty="0">
              <a:cs typeface="Arial" panose="020B0604020202020204" pitchFamily="34" charset="0"/>
            </a:endParaRPr>
          </a:p>
          <a:p>
            <a:pPr marL="342900" indent="-342900" algn="just">
              <a:buFont typeface="Arial" panose="020B0604020202020204" pitchFamily="34" charset="0"/>
              <a:buChar char="•"/>
            </a:pPr>
            <a:r>
              <a:rPr lang="ka-GE" dirty="0" smtClean="0"/>
              <a:t>ამან შეიძლება შესაძლებელი გახადოს პირის ინტერესების, მისი </a:t>
            </a:r>
            <a:r>
              <a:rPr lang="ka-GE" dirty="0" smtClean="0"/>
              <a:t>თანამოაზრეებისა </a:t>
            </a:r>
            <a:r>
              <a:rPr lang="ka-GE" dirty="0" smtClean="0"/>
              <a:t>და სოციალური კონტექსტის შეკრება</a:t>
            </a:r>
          </a:p>
          <a:p>
            <a:pPr marL="342900" indent="-342900" algn="just">
              <a:buFont typeface="Arial" panose="020B0604020202020204" pitchFamily="34" charset="0"/>
              <a:buChar char="•"/>
            </a:pPr>
            <a:endParaRPr lang="ka-GE" dirty="0">
              <a:cs typeface="Arial" panose="020B0604020202020204" pitchFamily="34" charset="0"/>
            </a:endParaRPr>
          </a:p>
          <a:p>
            <a:pPr marL="342900" indent="-342900" algn="just">
              <a:buFont typeface="Arial" panose="020B0604020202020204" pitchFamily="34" charset="0"/>
              <a:buChar char="•"/>
            </a:pPr>
            <a:r>
              <a:rPr lang="ka-GE" dirty="0" smtClean="0"/>
              <a:t>შესაბამისი გარანტიები და </a:t>
            </a:r>
            <a:r>
              <a:rPr lang="ka-GE" dirty="0" smtClean="0"/>
              <a:t>სამართლებრივი </a:t>
            </a:r>
            <a:r>
              <a:rPr lang="ka-GE" dirty="0" smtClean="0"/>
              <a:t>წინაპირობები უნდა დადგინდეს ტრაფიკის მონაცემების რეალურ დროში შეგროვების განსახორციელებლად</a:t>
            </a:r>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389199" y="0"/>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000" dirty="0">
                <a:solidFill>
                  <a:schemeClr val="bg1"/>
                </a:solidFill>
                <a:latin typeface="Verdana" panose="020B0604030504040204" pitchFamily="34" charset="0"/>
              </a:rPr>
              <a:t>ტრაფიკის მონაცემების რეალურ დროში შეგროვება</a:t>
            </a:r>
          </a:p>
        </p:txBody>
      </p:sp>
    </p:spTree>
    <p:extLst>
      <p:ext uri="{BB962C8B-B14F-4D97-AF65-F5344CB8AC3E}">
        <p14:creationId xmlns:p14="http://schemas.microsoft.com/office/powerpoint/2010/main" val="32037725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022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2BA244C-489D-417D-B8AB-CB954192CB36}"/>
              </a:ext>
            </a:extLst>
          </p:cNvPr>
          <p:cNvSpPr>
            <a:spLocks noGrp="1"/>
          </p:cNvSpPr>
          <p:nvPr>
            <p:ph type="title"/>
          </p:nvPr>
        </p:nvSpPr>
        <p:spPr/>
        <p:txBody>
          <a:bodyPr/>
          <a:lstStyle/>
          <a:p>
            <a:r>
              <a:rPr lang="ka-GE" dirty="0">
                <a:latin typeface="+mn-lt"/>
              </a:rPr>
              <a:t>შინაარსობრივი მონაცემების გადაჭერა</a:t>
            </a:r>
          </a:p>
        </p:txBody>
      </p:sp>
      <p:sp>
        <p:nvSpPr>
          <p:cNvPr id="3" name="Tex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380FE40-902C-48A0-8E4E-962AA387FB67}"/>
              </a:ext>
            </a:extLst>
          </p:cNvPr>
          <p:cNvSpPr>
            <a:spLocks noGrp="1"/>
          </p:cNvSpPr>
          <p:nvPr>
            <p:ph type="body" idx="1"/>
          </p:nvPr>
        </p:nvSpPr>
        <p:spPr>
          <a:xfrm>
            <a:off x="722312" y="2906713"/>
            <a:ext cx="8313737" cy="1500187"/>
          </a:xfrm>
        </p:spPr>
        <p:txBody>
          <a:bodyPr/>
          <a:lstStyle/>
          <a:p>
            <a:r>
              <a:rPr lang="ka-GE" dirty="0" smtClean="0">
                <a:latin typeface="+mn-lt"/>
              </a:rPr>
              <a:t>ბუდაპეშტის კონვენციის საპროცესო უფლებამოსილებები (ნაწილი 2)</a:t>
            </a:r>
          </a:p>
        </p:txBody>
      </p:sp>
      <p:sp>
        <p:nvSpPr>
          <p:cNvPr id="6"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56E239A-32FB-4A4C-8FCA-79491A7D860B}"/>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განყოფილება 3</a:t>
            </a:r>
            <a:endParaRPr lang="ka-GE" sz="2000" dirty="0">
              <a:solidFill>
                <a:schemeClr val="bg1"/>
              </a:solidFill>
              <a:latin typeface="Verdana" charset="0"/>
              <a:cs typeface="Verdana" charset="0"/>
            </a:endParaRPr>
          </a:p>
        </p:txBody>
      </p:sp>
    </p:spTree>
    <p:extLst>
      <p:ext uri="{BB962C8B-B14F-4D97-AF65-F5344CB8AC3E}">
        <p14:creationId xmlns:p14="http://schemas.microsoft.com/office/powerpoint/2010/main" val="10845154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000" dirty="0">
                <a:solidFill>
                  <a:schemeClr val="bg1"/>
                </a:solidFill>
                <a:latin typeface="Verdana" panose="020B0604030504040204" pitchFamily="34" charset="0"/>
              </a:rPr>
              <a:t>შინაარსობრივი მონაცემების გადაჭერა </a:t>
            </a:r>
          </a:p>
        </p:txBody>
      </p:sp>
      <p:sp>
        <p:nvSpPr>
          <p:cNvPr id="3"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BFF2216-5A17-495D-A073-E757B4149E5C}"/>
              </a:ext>
            </a:extLst>
          </p:cNvPr>
          <p:cNvSpPr txBox="1">
            <a:spLocks/>
          </p:cNvSpPr>
          <p:nvPr/>
        </p:nvSpPr>
        <p:spPr bwMode="auto">
          <a:xfrm>
            <a:off x="312057" y="1339037"/>
            <a:ext cx="8519885" cy="4948696"/>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ka-GE" altLang="sr-Latn-RS" sz="2800" b="1" i="1" dirty="0"/>
              <a:t>შინაარსობრივი მონაცემების გადაჭერა</a:t>
            </a:r>
          </a:p>
          <a:p>
            <a:pPr marL="0" indent="0" algn="ctr" eaLnBrk="1" hangingPunct="1">
              <a:lnSpc>
                <a:spcPct val="80000"/>
              </a:lnSpc>
              <a:spcBef>
                <a:spcPts val="600"/>
              </a:spcBef>
              <a:spcAft>
                <a:spcPts val="1200"/>
              </a:spcAft>
              <a:buFont typeface="Arial" pitchFamily="34" charset="0"/>
              <a:buNone/>
              <a:defRPr/>
            </a:pPr>
            <a:r>
              <a:rPr lang="ka-GE" altLang="sr-Latn-RS" sz="2800" b="1" i="1" dirty="0"/>
              <a:t>(ბუდაპეშტის კონვენცია – მუხლი 21)</a:t>
            </a:r>
          </a:p>
          <a:p>
            <a:pPr algn="ctr" eaLnBrk="1" hangingPunct="1">
              <a:lnSpc>
                <a:spcPct val="80000"/>
              </a:lnSpc>
              <a:spcBef>
                <a:spcPts val="600"/>
              </a:spcBef>
              <a:spcAft>
                <a:spcPts val="1200"/>
              </a:spcAft>
              <a:defRPr/>
            </a:pPr>
            <a:endParaRPr lang="ka-GE" altLang="sr-Latn-RS" sz="2800" i="1" dirty="0">
              <a:ea typeface="ＭＳ Ｐゴシック" pitchFamily="34" charset="-128"/>
            </a:endParaRPr>
          </a:p>
          <a:p>
            <a:pPr algn="ctr" eaLnBrk="1" hangingPunct="1">
              <a:lnSpc>
                <a:spcPct val="80000"/>
              </a:lnSpc>
              <a:spcBef>
                <a:spcPts val="600"/>
              </a:spcBef>
              <a:spcAft>
                <a:spcPts val="1200"/>
              </a:spcAft>
              <a:defRPr/>
            </a:pPr>
            <a:r>
              <a:rPr lang="ka-GE" altLang="sr-Latn-RS" sz="2800" i="1" dirty="0"/>
              <a:t>ძალიან ძლიერი საგამოძიებო ინსტრუმენტი, </a:t>
            </a:r>
            <a:r>
              <a:rPr lang="ka-GE" altLang="sr-Latn-RS" sz="2800" i="1" dirty="0" smtClean="0"/>
              <a:t>მაგრამ, ამავდროულად, </a:t>
            </a:r>
            <a:r>
              <a:rPr lang="ka-GE" altLang="sr-Latn-RS" sz="2800" i="1" dirty="0"/>
              <a:t>ძალიან ინტრუზიული </a:t>
            </a:r>
          </a:p>
          <a:p>
            <a:pPr algn="ctr" eaLnBrk="1" hangingPunct="1">
              <a:lnSpc>
                <a:spcPct val="80000"/>
              </a:lnSpc>
              <a:spcBef>
                <a:spcPts val="600"/>
              </a:spcBef>
              <a:spcAft>
                <a:spcPts val="1200"/>
              </a:spcAft>
              <a:defRPr/>
            </a:pPr>
            <a:r>
              <a:rPr lang="ka-GE" altLang="sr-Latn-RS" sz="2800" i="1" dirty="0"/>
              <a:t>ის ნებადართულია მხოლოდ რიგი სერიოზული დანაშაულების მიმართ, რომლებიც </a:t>
            </a:r>
            <a:r>
              <a:rPr lang="ka-GE" altLang="sr-Latn-RS" sz="2800" i="1" dirty="0" smtClean="0"/>
              <a:t>უნდა განისაზღვროს </a:t>
            </a:r>
            <a:r>
              <a:rPr lang="ka-GE" altLang="sr-Latn-RS" sz="2800" i="1" dirty="0"/>
              <a:t>ეროვნული კანონმდებლობით</a:t>
            </a:r>
          </a:p>
          <a:p>
            <a:pPr algn="ctr" eaLnBrk="1" hangingPunct="1">
              <a:lnSpc>
                <a:spcPct val="80000"/>
              </a:lnSpc>
              <a:spcBef>
                <a:spcPts val="600"/>
              </a:spcBef>
              <a:spcAft>
                <a:spcPts val="1200"/>
              </a:spcAft>
              <a:defRPr/>
            </a:pPr>
            <a:r>
              <a:rPr lang="ka-GE" altLang="sr-Latn-RS" sz="2800" i="1" dirty="0"/>
              <a:t>საჭიროა სათანადო გარანტიების ამოქმედება</a:t>
            </a:r>
          </a:p>
        </p:txBody>
      </p:sp>
    </p:spTree>
    <p:extLst>
      <p:ext uri="{BB962C8B-B14F-4D97-AF65-F5344CB8AC3E}">
        <p14:creationId xmlns:p14="http://schemas.microsoft.com/office/powerpoint/2010/main" val="37433491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B4CF455-1E48-448A-BBBB-6D422FE56E76}"/>
              </a:ext>
            </a:extLst>
          </p:cNvPr>
          <p:cNvGraphicFramePr>
            <a:graphicFrameLocks noChangeAspect="1"/>
          </p:cNvGraphicFramePr>
          <p:nvPr>
            <p:extLst>
              <p:ext uri="{D42A27DB-BD31-4B8C-83A1-F6EECF244321}">
                <p14:modId xmlns:p14="http://schemas.microsoft.com/office/powerpoint/2010/main" val="2265426464"/>
              </p:ext>
            </p:extLst>
          </p:nvPr>
        </p:nvGraphicFramePr>
        <p:xfrm>
          <a:off x="423862" y="1077913"/>
          <a:ext cx="8113340" cy="5493738"/>
        </p:xfrm>
        <a:graphic>
          <a:graphicData uri="http://schemas.openxmlformats.org/presentationml/2006/ole">
            <mc:AlternateContent xmlns:mc="http://schemas.openxmlformats.org/markup-compatibility/2006">
              <mc:Choice xmlns:v="urn:schemas-microsoft-com:vml" Requires="v">
                <p:oleObj spid="_x0000_s1067" name="Bitmap Image" r:id="rId4" imgW="8305920" imgH="6233040" progId="Paint.Picture">
                  <p:embed/>
                </p:oleObj>
              </mc:Choice>
              <mc:Fallback>
                <p:oleObj name="Bitmap Image" r:id="rId4" imgW="8305920" imgH="6233040" progId="Paint.Picture">
                  <p:embed/>
                  <p:pic>
                    <p:nvPicPr>
                      <p:cNvPr id="2" name="Object 1">
                        <a:extLst>
                          <a:ext uri="{FF2B5EF4-FFF2-40B4-BE49-F238E27FC236}">
                            <a16:creationId xmlns:a16="http://schemas.microsoft.com/office/drawing/2014/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B4CF455-1E48-448A-BBBB-6D422FE56E76}"/>
                          </a:ext>
                        </a:extLst>
                      </p:cNvPr>
                      <p:cNvPicPr/>
                      <p:nvPr/>
                    </p:nvPicPr>
                    <p:blipFill>
                      <a:blip r:embed="rId5"/>
                      <a:stretch>
                        <a:fillRect/>
                      </a:stretch>
                    </p:blipFill>
                    <p:spPr>
                      <a:xfrm>
                        <a:off x="423862" y="1077913"/>
                        <a:ext cx="8113340" cy="5493738"/>
                      </a:xfrm>
                      <a:prstGeom prst="rect">
                        <a:avLst/>
                      </a:prstGeom>
                    </p:spPr>
                  </p:pic>
                </p:oleObj>
              </mc:Fallback>
            </mc:AlternateContent>
          </a:graphicData>
        </a:graphic>
      </p:graphicFrame>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ED49BDA-0F3A-4203-9A8D-3D62DC42C2DD}"/>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000" dirty="0">
                <a:solidFill>
                  <a:schemeClr val="bg1"/>
                </a:solidFill>
                <a:latin typeface="Verdana" panose="020B0604030504040204" pitchFamily="34" charset="0"/>
              </a:rPr>
              <a:t>შინაარსობრივი მონაცემების გადაჭერა </a:t>
            </a:r>
          </a:p>
        </p:txBody>
      </p:sp>
      <p:pic>
        <p:nvPicPr>
          <p:cNvPr id="3" name="Picture 2"/>
          <p:cNvPicPr>
            <a:picLocks noChangeAspect="1"/>
          </p:cNvPicPr>
          <p:nvPr/>
        </p:nvPicPr>
        <p:blipFill>
          <a:blip r:embed="rId6"/>
          <a:stretch>
            <a:fillRect/>
          </a:stretch>
        </p:blipFill>
        <p:spPr>
          <a:xfrm>
            <a:off x="421902" y="1085251"/>
            <a:ext cx="8115300" cy="5486400"/>
          </a:xfrm>
          <a:prstGeom prst="rect">
            <a:avLst/>
          </a:prstGeom>
        </p:spPr>
      </p:pic>
    </p:spTree>
    <p:extLst>
      <p:ext uri="{BB962C8B-B14F-4D97-AF65-F5344CB8AC3E}">
        <p14:creationId xmlns:p14="http://schemas.microsoft.com/office/powerpoint/2010/main" val="214781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8B54D8D-9DF0-4906-A1F7-1DDC178BEF8F}"/>
              </a:ext>
            </a:extLst>
          </p:cNvPr>
          <p:cNvSpPr/>
          <p:nvPr/>
        </p:nvSpPr>
        <p:spPr>
          <a:xfrm>
            <a:off x="95828" y="1139969"/>
            <a:ext cx="4476172" cy="5478423"/>
          </a:xfrm>
          <a:prstGeom prst="rect">
            <a:avLst/>
          </a:prstGeom>
        </p:spPr>
        <p:txBody>
          <a:bodyPr wrap="square">
            <a:spAutoFit/>
          </a:bodyPr>
          <a:lstStyle/>
          <a:p>
            <a:pPr marL="342900" indent="-342900" algn="just">
              <a:buFont typeface="+mj-lt"/>
              <a:buAutoNum type="arabicPeriod"/>
            </a:pPr>
            <a:r>
              <a:rPr lang="ka-GE" sz="1400" dirty="0" smtClean="0"/>
              <a:t>თითოეულმა მხარემ უნდა მიიღოს ისეთი საკანონმდებლო და სხვა ზომები, რომლებიც შეიძლება აუცილებელი იყოს შიდასახელმწიფოებრივი კანონმდებლობით განსასაზღვრ რიგ </a:t>
            </a:r>
            <a:r>
              <a:rPr lang="ka-GE" sz="1400" b="1" dirty="0" smtClean="0">
                <a:solidFill>
                  <a:srgbClr val="FF0000"/>
                </a:solidFill>
              </a:rPr>
              <a:t>სერიოზულ დანაშაულებთან </a:t>
            </a:r>
            <a:r>
              <a:rPr lang="ka-GE" sz="1400" dirty="0" smtClean="0"/>
              <a:t>მიმართებით, რომ მის კომპეტენტურ ორგანოებს უფლებამოსილება მისცეს</a:t>
            </a:r>
            <a:r>
              <a:rPr lang="ka-GE" sz="1400" dirty="0" smtClean="0"/>
              <a:t>:</a:t>
            </a:r>
            <a:endParaRPr lang="ka-GE" sz="1400" dirty="0"/>
          </a:p>
          <a:p>
            <a:pPr marL="800100" lvl="1" indent="-342900" algn="just">
              <a:buFont typeface="+mj-lt"/>
              <a:buAutoNum type="alphaLcPeriod"/>
            </a:pPr>
            <a:r>
              <a:rPr lang="ka-GE" sz="1400" dirty="0"/>
              <a:t>შეაგროვონ ან ჩაწერონ ტექნიკური საშუალებების გამოყენებით ამ სახელმწიფოს ტერიტორიაზე და </a:t>
            </a:r>
          </a:p>
          <a:p>
            <a:pPr marL="800100" lvl="1" indent="-342900" algn="just">
              <a:buFont typeface="+mj-lt"/>
              <a:buAutoNum type="alphaLcPeriod"/>
            </a:pPr>
            <a:r>
              <a:rPr lang="ka-GE" sz="1400" dirty="0"/>
              <a:t>ვალდებულება </a:t>
            </a:r>
            <a:r>
              <a:rPr lang="ka-GE" sz="1400" dirty="0" smtClean="0"/>
              <a:t>დააკისრონ </a:t>
            </a:r>
            <a:r>
              <a:rPr lang="ka-GE" sz="1400" dirty="0"/>
              <a:t>მომსახურების </a:t>
            </a:r>
            <a:r>
              <a:rPr lang="ka-GE" sz="1400" dirty="0" smtClean="0"/>
              <a:t>პროვაიდერს, </a:t>
            </a:r>
            <a:r>
              <a:rPr lang="ka-GE" sz="1400" dirty="0"/>
              <a:t>მისი არსებული ტექნიკური შესაძლებლობის ფარგლებში: </a:t>
            </a:r>
          </a:p>
          <a:p>
            <a:pPr marL="1314450" lvl="2" indent="-400050" algn="just">
              <a:buFont typeface="+mj-lt"/>
              <a:buAutoNum type="romanLcPeriod"/>
            </a:pPr>
            <a:r>
              <a:rPr lang="ka-GE" sz="1400" dirty="0"/>
              <a:t>შეაგროვოს ან ჩაწეროს ტექნიკური საშუალებების გამოყენებით ამ მხარის ტერიტორიაზე, ან </a:t>
            </a:r>
          </a:p>
          <a:p>
            <a:pPr marL="1314450" lvl="2" indent="-400050" algn="just">
              <a:buFont typeface="+mj-lt"/>
              <a:buAutoNum type="romanLcPeriod"/>
            </a:pPr>
            <a:r>
              <a:rPr lang="ka-GE" sz="1400" dirty="0"/>
              <a:t>ითანამშრომლონ და დაეხმარონ კომპეტენტურ ორგანოებს, რომ შეაგროვონ ან ჩაწერონ </a:t>
            </a:r>
            <a:r>
              <a:rPr lang="ka-GE" sz="1400" dirty="0" smtClean="0"/>
              <a:t>მის </a:t>
            </a:r>
            <a:r>
              <a:rPr lang="ka-GE" sz="1400" dirty="0"/>
              <a:t>ტერიტორიაზე გარკვეული კომუნიკაციის </a:t>
            </a:r>
            <a:r>
              <a:rPr lang="ka-GE" sz="1400" dirty="0" smtClean="0"/>
              <a:t>შინაარსობრივი მონაცემები </a:t>
            </a:r>
            <a:r>
              <a:rPr lang="ka-GE" sz="1400" dirty="0"/>
              <a:t>რეალურ დროში, რომელიც გადაცემულია კომპიუტერული სისტემის მეშვეობით.</a:t>
            </a:r>
          </a:p>
        </p:txBody>
      </p:sp>
      <p:sp>
        <p:nvSpPr>
          <p:cNvPr id="4"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1A334B7-575A-4128-BADC-26AB92EBDECB}"/>
              </a:ext>
            </a:extLst>
          </p:cNvPr>
          <p:cNvSpPr/>
          <p:nvPr/>
        </p:nvSpPr>
        <p:spPr>
          <a:xfrm>
            <a:off x="4606954" y="1196752"/>
            <a:ext cx="4414945" cy="2554545"/>
          </a:xfrm>
          <a:prstGeom prst="rect">
            <a:avLst/>
          </a:prstGeom>
        </p:spPr>
        <p:txBody>
          <a:bodyPr wrap="square">
            <a:spAutoFit/>
          </a:bodyPr>
          <a:lstStyle/>
          <a:p>
            <a:pPr marL="342900" indent="-342900" algn="just">
              <a:buFont typeface="Arial" panose="020B0604020202020204" pitchFamily="34" charset="0"/>
              <a:buChar char="•"/>
            </a:pPr>
            <a:r>
              <a:rPr lang="ka-GE" sz="1600" dirty="0"/>
              <a:t>შინაარსობრივ მონაცემებთან დაკავშირებული კონფიდენციალურობის მაღალი ინტერესი, ამდენად ეს უფლებამოსილება შეიძლება განხორციელდეს მხოლოდ სერიოზული დანაშაულების შემთხვევაში </a:t>
            </a:r>
          </a:p>
          <a:p>
            <a:pPr marL="342900" indent="-342900" algn="just">
              <a:buFont typeface="Arial" panose="020B0604020202020204" pitchFamily="34" charset="0"/>
              <a:buChar char="•"/>
            </a:pPr>
            <a:endParaRPr lang="ka-GE" sz="1600" dirty="0"/>
          </a:p>
          <a:p>
            <a:pPr marL="342900" indent="-342900" algn="just">
              <a:buFont typeface="Arial" panose="020B0604020202020204" pitchFamily="34" charset="0"/>
              <a:buChar char="•"/>
            </a:pPr>
            <a:r>
              <a:rPr lang="ka-GE" sz="1600" dirty="0"/>
              <a:t>სერიოზული დანაშაულები უნდა განისაზღვროს შიდასახელმწიფოებრივი კანონმდებლობით</a:t>
            </a:r>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D31EFFE-F398-4DE7-91BA-B6164076CB18}"/>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000" dirty="0">
                <a:solidFill>
                  <a:schemeClr val="bg1"/>
                </a:solidFill>
                <a:latin typeface="Verdana" panose="020B0604030504040204" pitchFamily="34" charset="0"/>
              </a:rPr>
              <a:t>შინაარსობრივი მონაცემების გადაჭერა </a:t>
            </a:r>
          </a:p>
        </p:txBody>
      </p:sp>
    </p:spTree>
    <p:extLst>
      <p:ext uri="{BB962C8B-B14F-4D97-AF65-F5344CB8AC3E}">
        <p14:creationId xmlns:p14="http://schemas.microsoft.com/office/powerpoint/2010/main" val="35582677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8B54D8D-9DF0-4906-A1F7-1DDC178BEF8F}"/>
              </a:ext>
            </a:extLst>
          </p:cNvPr>
          <p:cNvSpPr/>
          <p:nvPr/>
        </p:nvSpPr>
        <p:spPr>
          <a:xfrm>
            <a:off x="95828" y="1139969"/>
            <a:ext cx="4476172" cy="5478423"/>
          </a:xfrm>
          <a:prstGeom prst="rect">
            <a:avLst/>
          </a:prstGeom>
        </p:spPr>
        <p:txBody>
          <a:bodyPr wrap="square">
            <a:spAutoFit/>
          </a:bodyPr>
          <a:lstStyle/>
          <a:p>
            <a:pPr marL="342900" indent="-342900" algn="just">
              <a:buFont typeface="+mj-lt"/>
              <a:buAutoNum type="arabicPeriod"/>
            </a:pPr>
            <a:r>
              <a:rPr lang="ka-GE" sz="1400" dirty="0"/>
              <a:t>თითოეულმა მხარემ უნდა მიიღოს ისეთი საკანონმდებლო და სხვა ზომები, რომლებიც შეიძლება აუცილებელი იყოს შიდასახელმწიფოებრივი კანონმდებლობით განსასაზღვრ რიგ სერიოზულ დანაშაულებთან მიმართებით, რომ მის კომპეტენტურ ორგანოებს უფლებამოსილება მისცეს: </a:t>
            </a:r>
          </a:p>
          <a:p>
            <a:pPr marL="800100" lvl="1" indent="-342900" algn="just">
              <a:buFont typeface="+mj-lt"/>
              <a:buAutoNum type="alphaLcPeriod"/>
            </a:pPr>
            <a:r>
              <a:rPr lang="ka-GE" sz="1400" b="1" dirty="0" smtClean="0">
                <a:solidFill>
                  <a:srgbClr val="FF0000"/>
                </a:solidFill>
              </a:rPr>
              <a:t>შეაგროვონ ან ჩაწერონ </a:t>
            </a:r>
            <a:r>
              <a:rPr lang="ka-GE" sz="1400" dirty="0" smtClean="0"/>
              <a:t>ტექნიკური საშუალებების გამოყენებით ამ სახელმწიფოს ტერიტორიაზე და</a:t>
            </a:r>
            <a:r>
              <a:rPr lang="ka-GE" sz="1400" dirty="0"/>
              <a:t> </a:t>
            </a:r>
          </a:p>
          <a:p>
            <a:pPr marL="800100" lvl="1" indent="-342900" algn="just">
              <a:buFont typeface="+mj-lt"/>
              <a:buAutoNum type="alphaLcPeriod"/>
            </a:pPr>
            <a:r>
              <a:rPr lang="ka-GE" sz="1400" b="1" dirty="0" smtClean="0">
                <a:solidFill>
                  <a:srgbClr val="FF0000"/>
                </a:solidFill>
              </a:rPr>
              <a:t>ვალდებულება დააკისრო</a:t>
            </a:r>
            <a:r>
              <a:rPr lang="ka-GE" sz="1400" b="1" dirty="0" smtClean="0">
                <a:solidFill>
                  <a:srgbClr val="FF0000"/>
                </a:solidFill>
              </a:rPr>
              <a:t>ნ </a:t>
            </a:r>
            <a:r>
              <a:rPr lang="ka-GE" sz="1400" b="1" dirty="0" smtClean="0">
                <a:solidFill>
                  <a:srgbClr val="FF0000"/>
                </a:solidFill>
              </a:rPr>
              <a:t>მომსახურების პროვაიდერი</a:t>
            </a:r>
            <a:r>
              <a:rPr lang="ka-GE" sz="1400" dirty="0" smtClean="0"/>
              <a:t>, მისი არსებული ტექნიკური შესაძლებლობის ფარგლებში:</a:t>
            </a:r>
            <a:r>
              <a:rPr lang="ka-GE" sz="1400" dirty="0"/>
              <a:t> </a:t>
            </a:r>
          </a:p>
          <a:p>
            <a:pPr marL="1314450" lvl="2" indent="-400050" algn="just">
              <a:buFont typeface="+mj-lt"/>
              <a:buAutoNum type="romanLcPeriod"/>
            </a:pPr>
            <a:r>
              <a:rPr lang="ka-GE" sz="1400" b="1" dirty="0">
                <a:solidFill>
                  <a:srgbClr val="FF0000"/>
                </a:solidFill>
              </a:rPr>
              <a:t>შეაგროვოს ან ჩაწეროს </a:t>
            </a:r>
            <a:r>
              <a:rPr lang="ka-GE" sz="1400" dirty="0"/>
              <a:t>ტექნიკური საშუალებების გამოყენებით ამ მხარის ტერიტორიაზე, ან </a:t>
            </a:r>
          </a:p>
          <a:p>
            <a:pPr marL="1314450" lvl="2" indent="-400050" algn="just">
              <a:buFont typeface="+mj-lt"/>
              <a:buAutoNum type="romanLcPeriod"/>
            </a:pPr>
            <a:r>
              <a:rPr lang="ka-GE" sz="1400" b="1" dirty="0">
                <a:solidFill>
                  <a:srgbClr val="FF0000"/>
                </a:solidFill>
              </a:rPr>
              <a:t>ითანამშრომლონ და დაეხმარონ </a:t>
            </a:r>
            <a:r>
              <a:rPr lang="ka-GE" sz="1400" dirty="0"/>
              <a:t>კომპეტენტურ ორგანოებს, რომ შეაგროვონ ან ჩაწერონ </a:t>
            </a:r>
            <a:r>
              <a:rPr lang="ka-GE" sz="1400" dirty="0" smtClean="0"/>
              <a:t>მის </a:t>
            </a:r>
            <a:r>
              <a:rPr lang="ka-GE" sz="1400" dirty="0"/>
              <a:t>ტერიტორიაზე გარკვეული კომუნიკაციის </a:t>
            </a:r>
            <a:r>
              <a:rPr lang="ka-GE" sz="1400" dirty="0" smtClean="0"/>
              <a:t>შინაარსობრივი მონაცემები </a:t>
            </a:r>
            <a:r>
              <a:rPr lang="ka-GE" sz="1400" dirty="0"/>
              <a:t>რეალურ დროში, რომელიც გადაცემულია კომპიუტერული სისტემის მეშვეობით.</a:t>
            </a:r>
          </a:p>
        </p:txBody>
      </p:sp>
      <p:sp>
        <p:nvSpPr>
          <p:cNvPr id="4"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1A334B7-575A-4128-BADC-26AB92EBDECB}"/>
              </a:ext>
            </a:extLst>
          </p:cNvPr>
          <p:cNvSpPr/>
          <p:nvPr/>
        </p:nvSpPr>
        <p:spPr>
          <a:xfrm>
            <a:off x="4606954" y="1196752"/>
            <a:ext cx="4414945" cy="3754874"/>
          </a:xfrm>
          <a:prstGeom prst="rect">
            <a:avLst/>
          </a:prstGeom>
        </p:spPr>
        <p:txBody>
          <a:bodyPr wrap="square">
            <a:spAutoFit/>
          </a:bodyPr>
          <a:lstStyle/>
          <a:p>
            <a:pPr marL="342900" indent="-342900" algn="just">
              <a:buFont typeface="Arial" panose="020B0604020202020204" pitchFamily="34" charset="0"/>
              <a:buChar char="•"/>
            </a:pPr>
            <a:r>
              <a:rPr lang="ka-GE" sz="2000" dirty="0"/>
              <a:t>კომპეტენტურ ორგანოს აქვს შემდეგი უფლებამოსილება:</a:t>
            </a:r>
          </a:p>
          <a:p>
            <a:pPr marL="800100" lvl="1" indent="-342900" algn="just">
              <a:buFont typeface="Calibri Light" panose="020F0302020204030204" pitchFamily="34" charset="0"/>
              <a:buChar char="‐"/>
            </a:pPr>
            <a:r>
              <a:rPr lang="ka-GE" dirty="0" smtClean="0"/>
              <a:t>პირდაპირ შეაგროვოს ან ჩაწეროს შინაარსობრივი მონაცემები</a:t>
            </a:r>
          </a:p>
          <a:p>
            <a:pPr marL="800100" lvl="1" indent="-342900" algn="just">
              <a:buFont typeface="Calibri Light" panose="020F0302020204030204" pitchFamily="34" charset="0"/>
              <a:buChar char="‐"/>
            </a:pPr>
            <a:r>
              <a:rPr lang="ka-GE" dirty="0"/>
              <a:t>ვალდებულება დააკისროს </a:t>
            </a:r>
            <a:r>
              <a:rPr lang="ka-GE" dirty="0" smtClean="0"/>
              <a:t>მომსახურების </a:t>
            </a:r>
            <a:r>
              <a:rPr lang="ka-GE" dirty="0" smtClean="0"/>
              <a:t>მიმწოდებელს, </a:t>
            </a:r>
            <a:r>
              <a:rPr lang="ka-GE" dirty="0" smtClean="0"/>
              <a:t>შეაგროვოს ან ჩაწეროს შინაარსობრივი მონაცემები</a:t>
            </a:r>
          </a:p>
          <a:p>
            <a:pPr marL="800100" lvl="1" indent="-342900" algn="just">
              <a:buFont typeface="Calibri Light" panose="020F0302020204030204" pitchFamily="34" charset="0"/>
              <a:buChar char="‐"/>
            </a:pPr>
            <a:r>
              <a:rPr lang="ka-GE" dirty="0"/>
              <a:t>ვალდებულება დააკისროს </a:t>
            </a:r>
            <a:r>
              <a:rPr lang="ka-GE" dirty="0" smtClean="0"/>
              <a:t>მომსახურების </a:t>
            </a:r>
            <a:r>
              <a:rPr lang="ka-GE" dirty="0" smtClean="0"/>
              <a:t>მიმწოდებელს, </a:t>
            </a:r>
            <a:r>
              <a:rPr lang="ka-GE" dirty="0" smtClean="0"/>
              <a:t>ითანამშრომლოს კომპეტენტურ ორგანოსთან და დაეხმაროს მას </a:t>
            </a:r>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4D401F6-7C97-4FE2-867C-8DF85C4644CC}"/>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000" dirty="0">
                <a:solidFill>
                  <a:schemeClr val="bg1"/>
                </a:solidFill>
                <a:latin typeface="Verdana" panose="020B0604030504040204" pitchFamily="34" charset="0"/>
              </a:rPr>
              <a:t>შინაარსობრივი მონაცემების გადაჭერა </a:t>
            </a:r>
          </a:p>
        </p:txBody>
      </p:sp>
    </p:spTree>
    <p:extLst>
      <p:ext uri="{BB962C8B-B14F-4D97-AF65-F5344CB8AC3E}">
        <p14:creationId xmlns:p14="http://schemas.microsoft.com/office/powerpoint/2010/main" val="33999369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8B54D8D-9DF0-4906-A1F7-1DDC178BEF8F}"/>
              </a:ext>
            </a:extLst>
          </p:cNvPr>
          <p:cNvSpPr/>
          <p:nvPr/>
        </p:nvSpPr>
        <p:spPr>
          <a:xfrm>
            <a:off x="95828" y="1139969"/>
            <a:ext cx="4476172" cy="5478423"/>
          </a:xfrm>
          <a:prstGeom prst="rect">
            <a:avLst/>
          </a:prstGeom>
        </p:spPr>
        <p:txBody>
          <a:bodyPr wrap="square">
            <a:spAutoFit/>
          </a:bodyPr>
          <a:lstStyle/>
          <a:p>
            <a:pPr marL="342900" indent="-342900" algn="just">
              <a:buFont typeface="+mj-lt"/>
              <a:buAutoNum type="arabicPeriod"/>
            </a:pPr>
            <a:r>
              <a:rPr lang="ka-GE" sz="1400" dirty="0"/>
              <a:t>თითოეულმა მხარემ უნდა მიიღოს ისეთი საკანონმდებლო და სხვა ზომები, რომლებიც შეიძლება აუცილებელი იყოს შიდასახელმწიფოებრივი კანონმდებლობით განსასაზღვრ რიგ სერიოზულ დანაშაულებთან მიმართებით, რომ მის კომპეტენტურ ორგანოებს უფლებამოსილება მისცეს: </a:t>
            </a:r>
          </a:p>
          <a:p>
            <a:pPr marL="800100" lvl="1" indent="-342900" algn="just">
              <a:buFont typeface="+mj-lt"/>
              <a:buAutoNum type="alphaLcPeriod"/>
            </a:pPr>
            <a:r>
              <a:rPr lang="ka-GE" sz="1400" dirty="0"/>
              <a:t>შეაგროვონ ან ჩაწერონ </a:t>
            </a:r>
            <a:r>
              <a:rPr lang="ka-GE" sz="1400" b="1" dirty="0">
                <a:solidFill>
                  <a:srgbClr val="FF0000"/>
                </a:solidFill>
              </a:rPr>
              <a:t>ტექნიკური საშუალებების</a:t>
            </a:r>
            <a:r>
              <a:rPr lang="ka-GE" sz="1400" dirty="0"/>
              <a:t> გამოყენებით ამ სახელმწიფოს ტერიტორიაზე და </a:t>
            </a:r>
          </a:p>
          <a:p>
            <a:pPr marL="800100" lvl="1" indent="-342900" algn="just">
              <a:buFont typeface="+mj-lt"/>
              <a:buAutoNum type="alphaLcPeriod"/>
            </a:pPr>
            <a:r>
              <a:rPr lang="ka-GE" sz="1400" dirty="0"/>
              <a:t>ვალდებულება </a:t>
            </a:r>
            <a:r>
              <a:rPr lang="ka-GE" sz="1400" dirty="0" smtClean="0"/>
              <a:t>დააკისრონ </a:t>
            </a:r>
            <a:r>
              <a:rPr lang="ka-GE" sz="1400" dirty="0"/>
              <a:t>მომსახურების </a:t>
            </a:r>
            <a:r>
              <a:rPr lang="ka-GE" sz="1400" dirty="0" smtClean="0"/>
              <a:t>პროვაიდერს, </a:t>
            </a:r>
            <a:r>
              <a:rPr lang="ka-GE" sz="1400" dirty="0"/>
              <a:t>მისი არსებული ტექნიკური შესაძლებლობის ფარგლებში: </a:t>
            </a:r>
          </a:p>
          <a:p>
            <a:pPr marL="1314450" lvl="2" indent="-400050" algn="just">
              <a:buFont typeface="+mj-lt"/>
              <a:buAutoNum type="romanLcPeriod"/>
            </a:pPr>
            <a:r>
              <a:rPr lang="ka-GE" sz="1400" dirty="0"/>
              <a:t>შეაგროვოს ან ჩაწეროს </a:t>
            </a:r>
            <a:r>
              <a:rPr lang="ka-GE" sz="1400" b="1" dirty="0">
                <a:solidFill>
                  <a:srgbClr val="FF0000"/>
                </a:solidFill>
              </a:rPr>
              <a:t>ტექნიკური საშუალებების</a:t>
            </a:r>
            <a:r>
              <a:rPr lang="ka-GE" sz="1400" dirty="0"/>
              <a:t> გამოყენებით ამ მხარის ტერიტორიაზე, ან </a:t>
            </a:r>
          </a:p>
          <a:p>
            <a:pPr marL="1314450" lvl="2" indent="-400050" algn="just">
              <a:buFont typeface="+mj-lt"/>
              <a:buAutoNum type="romanLcPeriod"/>
            </a:pPr>
            <a:r>
              <a:rPr lang="ka-GE" sz="1400" dirty="0"/>
              <a:t>ითანამშრომლონ და დაეხმარონ კომპეტენტურ ორგანოებს, რომ შეაგროვონ ან ჩაწერონ </a:t>
            </a:r>
            <a:r>
              <a:rPr lang="ka-GE" sz="1400" dirty="0" smtClean="0"/>
              <a:t>მის </a:t>
            </a:r>
            <a:r>
              <a:rPr lang="ka-GE" sz="1400" dirty="0"/>
              <a:t>ტერიტორიაზე გარკვეული კომუნიკაციის </a:t>
            </a:r>
            <a:r>
              <a:rPr lang="ka-GE" sz="1400" dirty="0" smtClean="0"/>
              <a:t>შინაარსობრივი მონაცემები </a:t>
            </a:r>
            <a:r>
              <a:rPr lang="ka-GE" sz="1400" dirty="0"/>
              <a:t>რეალურ დროში, რომელიც გადაცემულია კომპიუტერული სისტემის მეშვეობით.</a:t>
            </a:r>
          </a:p>
        </p:txBody>
      </p:sp>
      <p:sp>
        <p:nvSpPr>
          <p:cNvPr id="4"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1A334B7-575A-4128-BADC-26AB92EBDECB}"/>
              </a:ext>
            </a:extLst>
          </p:cNvPr>
          <p:cNvSpPr/>
          <p:nvPr/>
        </p:nvSpPr>
        <p:spPr>
          <a:xfrm>
            <a:off x="4572000" y="1196752"/>
            <a:ext cx="4449899" cy="2308324"/>
          </a:xfrm>
          <a:prstGeom prst="rect">
            <a:avLst/>
          </a:prstGeom>
        </p:spPr>
        <p:txBody>
          <a:bodyPr wrap="square">
            <a:spAutoFit/>
          </a:bodyPr>
          <a:lstStyle/>
          <a:p>
            <a:pPr marL="342900" indent="-342900" algn="just">
              <a:buFont typeface="Arial" panose="020B0604020202020204" pitchFamily="34" charset="0"/>
              <a:buChar char="•"/>
            </a:pPr>
            <a:r>
              <a:rPr lang="ka-GE" dirty="0" smtClean="0"/>
              <a:t>ტექნიკური საშუალებები იდენტიფიცირებული არაა</a:t>
            </a:r>
          </a:p>
          <a:p>
            <a:pPr marL="342900" indent="-342900" algn="just">
              <a:buFont typeface="Arial" panose="020B0604020202020204" pitchFamily="34" charset="0"/>
              <a:buChar char="•"/>
            </a:pPr>
            <a:endParaRPr lang="ka-GE" dirty="0"/>
          </a:p>
          <a:p>
            <a:pPr marL="342900" indent="-342900" algn="just">
              <a:buFont typeface="Arial" panose="020B0604020202020204" pitchFamily="34" charset="0"/>
              <a:buChar char="•"/>
            </a:pPr>
            <a:r>
              <a:rPr lang="ka-GE" dirty="0" smtClean="0"/>
              <a:t>ნებისმიერი ტექნიკური საშუალება შეიძლება იქნეს გამოყენებული შინაარსობრივი მონაცემების შესაგროვებლად (ტექნოლოგიური ნეიტრალურობა) </a:t>
            </a:r>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94A45FF-9103-4D3B-8A97-E07C42D9123F}"/>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000" dirty="0">
                <a:solidFill>
                  <a:schemeClr val="bg1"/>
                </a:solidFill>
                <a:latin typeface="Verdana" panose="020B0604030504040204" pitchFamily="34" charset="0"/>
              </a:rPr>
              <a:t>შინაარსობრივი მონაცემების გადაჭერა </a:t>
            </a:r>
          </a:p>
        </p:txBody>
      </p:sp>
    </p:spTree>
    <p:extLst>
      <p:ext uri="{BB962C8B-B14F-4D97-AF65-F5344CB8AC3E}">
        <p14:creationId xmlns:p14="http://schemas.microsoft.com/office/powerpoint/2010/main" val="1236889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სესიის ამოცანები</a:t>
            </a:r>
            <a:endParaRPr lang="ka-GE" sz="2000" dirty="0">
              <a:solidFill>
                <a:schemeClr val="bg1"/>
              </a:solidFill>
              <a:latin typeface="Verdana" charset="0"/>
              <a:cs typeface="Verdana" charset="0"/>
            </a:endParaRPr>
          </a:p>
        </p:txBody>
      </p:sp>
      <p:sp>
        <p:nvSpPr>
          <p:cNvPr id="3" name="Conten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7B18497-BF37-4A20-ABA6-353886C26CA1}"/>
              </a:ext>
            </a:extLst>
          </p:cNvPr>
          <p:cNvSpPr>
            <a:spLocks noGrp="1"/>
          </p:cNvSpPr>
          <p:nvPr>
            <p:ph idx="1"/>
          </p:nvPr>
        </p:nvSpPr>
        <p:spPr>
          <a:xfrm>
            <a:off x="213800" y="1913791"/>
            <a:ext cx="8712522" cy="3475073"/>
          </a:xfrm>
        </p:spPr>
        <p:txBody>
          <a:bodyPr>
            <a:noAutofit/>
          </a:bodyPr>
          <a:lstStyle/>
          <a:p>
            <a:pPr marL="0" indent="0" algn="just">
              <a:buNone/>
            </a:pPr>
            <a:r>
              <a:rPr lang="ka-GE" dirty="0">
                <a:latin typeface="+mn-lt"/>
              </a:rPr>
              <a:t>ამ სესიის ბოლოს დელეგატები შეძლებენ:</a:t>
            </a:r>
          </a:p>
          <a:p>
            <a:pPr algn="just"/>
            <a:r>
              <a:rPr lang="ka-GE" sz="2400" dirty="0">
                <a:latin typeface="+mn-lt"/>
              </a:rPr>
              <a:t>მოახდინონ შემდეგი საპროცესო უფლებამოსილებების ელემენტების იდენტიფიცირება:  </a:t>
            </a:r>
          </a:p>
          <a:p>
            <a:pPr lvl="1" algn="just"/>
            <a:r>
              <a:rPr lang="ka-GE" dirty="0">
                <a:latin typeface="+mn-lt"/>
              </a:rPr>
              <a:t>შენახული კომპიუტერული მონაცემების ჩხრეკა და ამოღება</a:t>
            </a:r>
          </a:p>
          <a:p>
            <a:pPr lvl="1" algn="just"/>
            <a:r>
              <a:rPr lang="ka-GE" dirty="0">
                <a:latin typeface="+mn-lt"/>
              </a:rPr>
              <a:t>ტრაფიკის მონაცემების რეალურ დროში შეგროვება</a:t>
            </a:r>
          </a:p>
          <a:p>
            <a:pPr lvl="1" algn="just"/>
            <a:r>
              <a:rPr lang="ka-GE" dirty="0">
                <a:latin typeface="+mn-lt"/>
              </a:rPr>
              <a:t>შინაარსობრივი მონაცემების გადაჭერა</a:t>
            </a:r>
          </a:p>
          <a:p>
            <a:pPr algn="just"/>
            <a:r>
              <a:rPr lang="ka-GE" sz="2400" dirty="0">
                <a:latin typeface="+mn-lt"/>
              </a:rPr>
              <a:t>გაიაზრონ ბუდაპეშტის კონვენციის იურისდიქციის ფარგლები</a:t>
            </a:r>
          </a:p>
        </p:txBody>
      </p:sp>
    </p:spTree>
    <p:extLst>
      <p:ext uri="{BB962C8B-B14F-4D97-AF65-F5344CB8AC3E}">
        <p14:creationId xmlns:p14="http://schemas.microsoft.com/office/powerpoint/2010/main" val="13051497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8B54D8D-9DF0-4906-A1F7-1DDC178BEF8F}"/>
              </a:ext>
            </a:extLst>
          </p:cNvPr>
          <p:cNvSpPr/>
          <p:nvPr/>
        </p:nvSpPr>
        <p:spPr>
          <a:xfrm>
            <a:off x="95828" y="1139969"/>
            <a:ext cx="4476172" cy="5478423"/>
          </a:xfrm>
          <a:prstGeom prst="rect">
            <a:avLst/>
          </a:prstGeom>
        </p:spPr>
        <p:txBody>
          <a:bodyPr wrap="square">
            <a:spAutoFit/>
          </a:bodyPr>
          <a:lstStyle/>
          <a:p>
            <a:pPr marL="342900" indent="-342900" algn="just">
              <a:buFont typeface="+mj-lt"/>
              <a:buAutoNum type="arabicPeriod"/>
            </a:pPr>
            <a:r>
              <a:rPr lang="ka-GE" sz="1400" dirty="0"/>
              <a:t>თითოეულმა მხარემ უნდა მიიღოს ისეთი საკანონმდებლო და სხვა ზომები, რომლებიც შეიძლება აუცილებელი იყოს შიდასახელმწიფოებრივი კანონმდებლობით განსასაზღვრ რიგ სერიოზულ დანაშაულებთან მიმართებით, რომ მის კომპეტენტურ ორგანოებს უფლებამოსილება მისცეს: </a:t>
            </a:r>
          </a:p>
          <a:p>
            <a:pPr marL="800100" lvl="1" indent="-342900" algn="just">
              <a:buFont typeface="+mj-lt"/>
              <a:buAutoNum type="alphaLcPeriod"/>
            </a:pPr>
            <a:r>
              <a:rPr lang="ka-GE" sz="1400" dirty="0" smtClean="0"/>
              <a:t>შეაგროვონ </a:t>
            </a:r>
            <a:r>
              <a:rPr lang="ka-GE" sz="1400" dirty="0"/>
              <a:t>ან ჩაწერონ ტექნიკური საშუალებების გამოყენებით ამ სახელმწიფოს ტერიტორიაზე და </a:t>
            </a:r>
          </a:p>
          <a:p>
            <a:pPr marL="800100" lvl="1" indent="-342900" algn="just">
              <a:buFont typeface="+mj-lt"/>
              <a:buAutoNum type="alphaLcPeriod"/>
            </a:pPr>
            <a:r>
              <a:rPr lang="ka-GE" sz="1400" dirty="0"/>
              <a:t>ვალდებულება </a:t>
            </a:r>
            <a:r>
              <a:rPr lang="ka-GE" sz="1400" dirty="0" smtClean="0"/>
              <a:t>დააკისრონ </a:t>
            </a:r>
            <a:r>
              <a:rPr lang="ka-GE" sz="1400" dirty="0"/>
              <a:t>მომსახურების </a:t>
            </a:r>
            <a:r>
              <a:rPr lang="ka-GE" sz="1400" dirty="0" smtClean="0"/>
              <a:t>პროვაიდერს, </a:t>
            </a:r>
            <a:r>
              <a:rPr lang="ka-GE" sz="1400" dirty="0"/>
              <a:t>მისი </a:t>
            </a:r>
            <a:r>
              <a:rPr lang="ka-GE" sz="1400" b="1" dirty="0">
                <a:solidFill>
                  <a:srgbClr val="FF0000"/>
                </a:solidFill>
              </a:rPr>
              <a:t>არსებული ტექნიკური შესაძლებლობის </a:t>
            </a:r>
            <a:r>
              <a:rPr lang="ka-GE" sz="1400" dirty="0"/>
              <a:t>ფარგლებში: </a:t>
            </a:r>
          </a:p>
          <a:p>
            <a:pPr marL="1314450" lvl="2" indent="-400050" algn="just">
              <a:buFont typeface="+mj-lt"/>
              <a:buAutoNum type="romanLcPeriod"/>
            </a:pPr>
            <a:r>
              <a:rPr lang="ka-GE" sz="1400" dirty="0"/>
              <a:t>შეაგროვოს ან ჩაწეროს ტექნიკური საშუალებების გამოყენებით ამ მხარის ტერიტორიაზე, ან </a:t>
            </a:r>
          </a:p>
          <a:p>
            <a:pPr marL="1314450" lvl="2" indent="-400050" algn="just">
              <a:buFont typeface="+mj-lt"/>
              <a:buAutoNum type="romanLcPeriod"/>
            </a:pPr>
            <a:r>
              <a:rPr lang="ka-GE" sz="1400" dirty="0"/>
              <a:t>ითანამშრომლონ და დაეხმარონ კომპეტენტურ ორგანოებს, რომ შეაგროვონ ან ჩაწერონ, </a:t>
            </a:r>
            <a:r>
              <a:rPr lang="ka-GE" sz="1400" dirty="0" smtClean="0"/>
              <a:t>მის </a:t>
            </a:r>
            <a:r>
              <a:rPr lang="ka-GE" sz="1400" dirty="0"/>
              <a:t>ტერიტორიაზე გარკვეული კომუნიკაციის </a:t>
            </a:r>
            <a:r>
              <a:rPr lang="ka-GE" sz="1400" dirty="0" smtClean="0"/>
              <a:t>შინაარსობრივი მონაცემები </a:t>
            </a:r>
            <a:r>
              <a:rPr lang="ka-GE" sz="1400" dirty="0"/>
              <a:t>რეალურ დროში, რომელიც გადაცემულია კომპიუტერული სისტემის მეშვეობით.</a:t>
            </a:r>
          </a:p>
        </p:txBody>
      </p:sp>
      <p:sp>
        <p:nvSpPr>
          <p:cNvPr id="4"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1A334B7-575A-4128-BADC-26AB92EBDECB}"/>
              </a:ext>
            </a:extLst>
          </p:cNvPr>
          <p:cNvSpPr/>
          <p:nvPr/>
        </p:nvSpPr>
        <p:spPr>
          <a:xfrm>
            <a:off x="4606954" y="1196752"/>
            <a:ext cx="4414945" cy="4216539"/>
          </a:xfrm>
          <a:prstGeom prst="rect">
            <a:avLst/>
          </a:prstGeom>
        </p:spPr>
        <p:txBody>
          <a:bodyPr wrap="square">
            <a:spAutoFit/>
          </a:bodyPr>
          <a:lstStyle/>
          <a:p>
            <a:pPr marL="342900" indent="-342900" algn="just">
              <a:buFont typeface="Arial" panose="020B0604020202020204" pitchFamily="34" charset="0"/>
              <a:buChar char="•"/>
            </a:pPr>
            <a:r>
              <a:rPr lang="ka-GE" dirty="0"/>
              <a:t>მომსახურების მიმწოდებლებზე დაკისრებული ვალდებულება არ გადააჭარბებს არსებულ ტექნიკურ შესაძლებლობას (მიუხედავად იმისა, ჩვეულებრივ გამოიყენება თუ არა ასეთი მახასიათებლები შინაარსობრივი მონაცემების გადასაჭერად)</a:t>
            </a:r>
          </a:p>
          <a:p>
            <a:pPr marL="342900" indent="-342900" algn="just">
              <a:buFont typeface="Arial" panose="020B0604020202020204" pitchFamily="34" charset="0"/>
              <a:buChar char="•"/>
            </a:pPr>
            <a:endParaRPr lang="ka-GE" dirty="0"/>
          </a:p>
          <a:p>
            <a:pPr marL="342900" indent="-342900" algn="just">
              <a:buFont typeface="Arial" panose="020B0604020202020204" pitchFamily="34" charset="0"/>
              <a:buChar char="•"/>
            </a:pPr>
            <a:r>
              <a:rPr lang="ka-GE" dirty="0"/>
              <a:t>მომსახურების მიმწოდებლებს არ ეკისრებათ შემდეგი ვალდებულება: </a:t>
            </a:r>
          </a:p>
          <a:p>
            <a:pPr marL="800100" lvl="1" indent="-342900" algn="just">
              <a:buFont typeface="Calibri" panose="020F0502020204030204" pitchFamily="34" charset="0"/>
              <a:buChar char="‐"/>
            </a:pPr>
            <a:r>
              <a:rPr lang="ka-GE" sz="1600" dirty="0" smtClean="0"/>
              <a:t>განავითარონ ახალი აღჭურვილობა </a:t>
            </a:r>
          </a:p>
          <a:p>
            <a:pPr marL="800100" lvl="1" indent="-342900" algn="just">
              <a:buFont typeface="Calibri" panose="020F0502020204030204" pitchFamily="34" charset="0"/>
              <a:buChar char="‐"/>
            </a:pPr>
            <a:r>
              <a:rPr lang="ka-GE" sz="1600" dirty="0" smtClean="0"/>
              <a:t>დაიქირაონ ექსპერტები </a:t>
            </a:r>
          </a:p>
          <a:p>
            <a:pPr marL="800100" lvl="1" indent="-342900" algn="just">
              <a:buFont typeface="Calibri" panose="020F0502020204030204" pitchFamily="34" charset="0"/>
              <a:buChar char="‐"/>
            </a:pPr>
            <a:r>
              <a:rPr lang="ka-GE" sz="1600" dirty="0" smtClean="0"/>
              <a:t>ჩაერთონ სისტემის ძვირიან რეკონფიგურაციაში</a:t>
            </a:r>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F972BD1-E8CA-42AB-BFA2-D27E25A9CF4E}"/>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000" dirty="0">
                <a:solidFill>
                  <a:schemeClr val="bg1"/>
                </a:solidFill>
                <a:latin typeface="Verdana" panose="020B0604030504040204" pitchFamily="34" charset="0"/>
              </a:rPr>
              <a:t>შინაარსობრივი მონაცემების გადაჭერა </a:t>
            </a:r>
          </a:p>
        </p:txBody>
      </p:sp>
    </p:spTree>
    <p:extLst>
      <p:ext uri="{BB962C8B-B14F-4D97-AF65-F5344CB8AC3E}">
        <p14:creationId xmlns:p14="http://schemas.microsoft.com/office/powerpoint/2010/main" val="2833026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8B54D8D-9DF0-4906-A1F7-1DDC178BEF8F}"/>
              </a:ext>
            </a:extLst>
          </p:cNvPr>
          <p:cNvSpPr/>
          <p:nvPr/>
        </p:nvSpPr>
        <p:spPr>
          <a:xfrm>
            <a:off x="95828" y="1139969"/>
            <a:ext cx="4476172" cy="5693866"/>
          </a:xfrm>
          <a:prstGeom prst="rect">
            <a:avLst/>
          </a:prstGeom>
        </p:spPr>
        <p:txBody>
          <a:bodyPr wrap="square">
            <a:spAutoFit/>
          </a:bodyPr>
          <a:lstStyle/>
          <a:p>
            <a:pPr marL="342900" indent="-342900" algn="just">
              <a:buFont typeface="+mj-lt"/>
              <a:buAutoNum type="arabicPeriod"/>
            </a:pPr>
            <a:r>
              <a:rPr lang="ka-GE" sz="1400" dirty="0"/>
              <a:t>თითოეულმა მხარემ უნდა მიიღოს ისეთი საკანონმდებლო და სხვა ზომები, რომლებიც შეიძლება აუცილებელი იყოს შიდასახელმწიფოებრივი კანონმდებლობით განსასაზღვრ რიგ სერიოზულ დანაშაულებთან მიმართებით, რომ მის კომპეტენტურ ორგანოებს უფლებამოსილება მისცეს: </a:t>
            </a:r>
          </a:p>
          <a:p>
            <a:pPr marL="800100" lvl="1" indent="-342900" algn="just">
              <a:buFont typeface="+mj-lt"/>
              <a:buAutoNum type="alphaLcPeriod"/>
            </a:pPr>
            <a:r>
              <a:rPr lang="ka-GE" sz="1400" dirty="0"/>
              <a:t>შეაგროვონ ან ჩაწერონ ტექნიკური საშუალებების გამოყენებით ამ სახელმწიფოს ტერიტორიაზე და </a:t>
            </a:r>
          </a:p>
          <a:p>
            <a:pPr marL="800100" lvl="1" indent="-342900" algn="just">
              <a:buFont typeface="+mj-lt"/>
              <a:buAutoNum type="alphaLcPeriod"/>
            </a:pPr>
            <a:r>
              <a:rPr lang="ka-GE" sz="1400" dirty="0"/>
              <a:t>ვალდებულება </a:t>
            </a:r>
            <a:r>
              <a:rPr lang="ka-GE" sz="1400" dirty="0" smtClean="0"/>
              <a:t>დააკისრონ </a:t>
            </a:r>
            <a:r>
              <a:rPr lang="ka-GE" sz="1400" dirty="0"/>
              <a:t>მომსახურების </a:t>
            </a:r>
            <a:r>
              <a:rPr lang="ka-GE" sz="1400" dirty="0" smtClean="0"/>
              <a:t>პროვაიდერს, </a:t>
            </a:r>
            <a:r>
              <a:rPr lang="ka-GE" sz="1400" dirty="0"/>
              <a:t>მისი არსებული ტექნიკური შესაძლებლობის ფარგლებში: </a:t>
            </a:r>
          </a:p>
          <a:p>
            <a:pPr marL="1314450" lvl="2" indent="-400050" algn="just">
              <a:buFont typeface="+mj-lt"/>
              <a:buAutoNum type="romanLcPeriod"/>
            </a:pPr>
            <a:r>
              <a:rPr lang="ka-GE" sz="1400" dirty="0"/>
              <a:t>შეაგროვოს ან ჩაწეროს ტექნიკური საშუალებების გამოყენებით ამ მხარის ტერიტორიაზე, ან </a:t>
            </a:r>
          </a:p>
          <a:p>
            <a:pPr marL="1314450" lvl="2" indent="-400050" algn="just">
              <a:buFont typeface="+mj-lt"/>
              <a:buAutoNum type="romanLcPeriod"/>
            </a:pPr>
            <a:r>
              <a:rPr lang="ka-GE" sz="1400" dirty="0"/>
              <a:t>ითანამშრომლონ და დაეხმარონ კომპეტენტურ ორგანოებს, რომ შეაგროვონ ან ჩაწერონ, </a:t>
            </a:r>
            <a:r>
              <a:rPr lang="ka-GE" sz="1400" dirty="0" smtClean="0"/>
              <a:t>მის </a:t>
            </a:r>
            <a:r>
              <a:rPr lang="ka-GE" sz="1400" dirty="0" smtClean="0"/>
              <a:t>ტერიტორიაზე გარკვეული კომუნიკაციის </a:t>
            </a:r>
            <a:r>
              <a:rPr lang="ka-GE" sz="1400" b="1" dirty="0" smtClean="0">
                <a:solidFill>
                  <a:srgbClr val="FF0000"/>
                </a:solidFill>
              </a:rPr>
              <a:t>შინაარსობრივი მონაცემები</a:t>
            </a:r>
            <a:r>
              <a:rPr lang="ka-GE" sz="1400" dirty="0" smtClean="0"/>
              <a:t> რეალურ დროში, რომელიც გადაცემულია კომპიუტერული სისტემის მეშვეობით.</a:t>
            </a:r>
          </a:p>
        </p:txBody>
      </p:sp>
      <p:sp>
        <p:nvSpPr>
          <p:cNvPr id="4"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1A334B7-575A-4128-BADC-26AB92EBDECB}"/>
              </a:ext>
            </a:extLst>
          </p:cNvPr>
          <p:cNvSpPr/>
          <p:nvPr/>
        </p:nvSpPr>
        <p:spPr>
          <a:xfrm>
            <a:off x="4621105" y="1139969"/>
            <a:ext cx="4414945" cy="2800767"/>
          </a:xfrm>
          <a:prstGeom prst="rect">
            <a:avLst/>
          </a:prstGeom>
        </p:spPr>
        <p:txBody>
          <a:bodyPr wrap="square">
            <a:spAutoFit/>
          </a:bodyPr>
          <a:lstStyle/>
          <a:p>
            <a:pPr marL="342900" indent="-342900" algn="just">
              <a:buFont typeface="Arial" panose="020B0604020202020204" pitchFamily="34" charset="0"/>
              <a:buChar char="•"/>
            </a:pPr>
            <a:r>
              <a:rPr lang="ka-GE" sz="1600" dirty="0" smtClean="0"/>
              <a:t>„შინაარსობრივი მონაცემები“ ეხება კომუნიკაციის საკომუნიკაციო შინაარსს</a:t>
            </a:r>
          </a:p>
          <a:p>
            <a:pPr marL="342900" indent="-342900" algn="just">
              <a:buFont typeface="Arial" panose="020B0604020202020204" pitchFamily="34" charset="0"/>
              <a:buChar char="•"/>
            </a:pPr>
            <a:endParaRPr lang="ka-GE" sz="1600" dirty="0"/>
          </a:p>
          <a:p>
            <a:pPr marL="342900" indent="-342900" algn="just">
              <a:buFont typeface="Arial" panose="020B0604020202020204" pitchFamily="34" charset="0"/>
              <a:buChar char="•"/>
            </a:pPr>
            <a:r>
              <a:rPr lang="ka-GE" sz="1600" dirty="0" smtClean="0"/>
              <a:t>ფაქტობრივად</a:t>
            </a:r>
            <a:r>
              <a:rPr lang="ka-GE" sz="1600" dirty="0" smtClean="0"/>
              <a:t>, </a:t>
            </a:r>
            <a:r>
              <a:rPr lang="ka-GE" sz="1600" dirty="0" smtClean="0"/>
              <a:t>ეს არის ან კომუნიკაციის, ან კომუნიკაციის მეშვეობით გადაცემული შეტყობინების ან ინფორმაციის მნიშვნელობა ან მიზანი. </a:t>
            </a:r>
          </a:p>
          <a:p>
            <a:pPr marL="342900" indent="-342900" algn="just">
              <a:buFont typeface="Arial" panose="020B0604020202020204" pitchFamily="34" charset="0"/>
              <a:buChar char="•"/>
            </a:pPr>
            <a:endParaRPr lang="ka-GE" sz="1600" dirty="0"/>
          </a:p>
          <a:p>
            <a:pPr marL="342900" indent="-342900" algn="just">
              <a:buFont typeface="Arial" panose="020B0604020202020204" pitchFamily="34" charset="0"/>
              <a:buChar char="•"/>
            </a:pPr>
            <a:r>
              <a:rPr lang="ka-GE" sz="1600" dirty="0" smtClean="0"/>
              <a:t>ეს არის ყველაფერი ის, რაც </a:t>
            </a:r>
            <a:r>
              <a:rPr lang="ka-GE" sz="1600" dirty="0" smtClean="0"/>
              <a:t>გადა</a:t>
            </a:r>
            <a:r>
              <a:rPr lang="ka-GE" sz="1600" dirty="0"/>
              <a:t>ი</a:t>
            </a:r>
            <a:r>
              <a:rPr lang="ka-GE" sz="1600" dirty="0" smtClean="0"/>
              <a:t>ცემა </a:t>
            </a:r>
            <a:r>
              <a:rPr lang="ka-GE" sz="1600" dirty="0" smtClean="0"/>
              <a:t>როგორც კომუნიკაციის ნაწილი, მაგრამ არა ტრაფიკის მონაცემები.</a:t>
            </a:r>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0AD520B-F481-48D7-8C71-5AD754BE9A0C}"/>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000" dirty="0">
                <a:solidFill>
                  <a:schemeClr val="bg1"/>
                </a:solidFill>
                <a:latin typeface="Verdana" panose="020B0604030504040204" pitchFamily="34" charset="0"/>
              </a:rPr>
              <a:t>შინაარსობრივი მონაცემების გადაჭერა </a:t>
            </a:r>
          </a:p>
        </p:txBody>
      </p:sp>
    </p:spTree>
    <p:extLst>
      <p:ext uri="{BB962C8B-B14F-4D97-AF65-F5344CB8AC3E}">
        <p14:creationId xmlns:p14="http://schemas.microsoft.com/office/powerpoint/2010/main" val="39212706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8B54D8D-9DF0-4906-A1F7-1DDC178BEF8F}"/>
              </a:ext>
            </a:extLst>
          </p:cNvPr>
          <p:cNvSpPr/>
          <p:nvPr/>
        </p:nvSpPr>
        <p:spPr>
          <a:xfrm>
            <a:off x="95828" y="1139969"/>
            <a:ext cx="4476172" cy="5478423"/>
          </a:xfrm>
          <a:prstGeom prst="rect">
            <a:avLst/>
          </a:prstGeom>
        </p:spPr>
        <p:txBody>
          <a:bodyPr wrap="square">
            <a:spAutoFit/>
          </a:bodyPr>
          <a:lstStyle/>
          <a:p>
            <a:pPr marL="342900" indent="-342900" algn="just">
              <a:buFont typeface="+mj-lt"/>
              <a:buAutoNum type="arabicPeriod"/>
            </a:pPr>
            <a:r>
              <a:rPr lang="ka-GE" sz="1400" dirty="0"/>
              <a:t>თითოეულმა მხარემ უნდა მიიღოს ისეთი საკანონმდებლო და სხვა ზომები, რომლებიც შეიძლება აუცილებელი იყოს შიდასახელმწიფოებრივი კანონმდებლობით განსასაზღვრ რიგ სერიოზულ დანაშაულებთან მიმართებით, რომ მის კომპეტენტურ ორგანოებს უფლებამოსილება მისცეს: </a:t>
            </a:r>
          </a:p>
          <a:p>
            <a:pPr marL="800100" lvl="1" indent="-342900" algn="just">
              <a:buFont typeface="+mj-lt"/>
              <a:buAutoNum type="alphaLcPeriod"/>
            </a:pPr>
            <a:r>
              <a:rPr lang="ka-GE" sz="1400" dirty="0"/>
              <a:t>შეაგროვონ ან ჩაწერონ ტექნიკური საშუალებების გამოყენებით ამ სახელმწიფოს ტერიტორიაზე და </a:t>
            </a:r>
          </a:p>
          <a:p>
            <a:pPr marL="800100" lvl="1" indent="-342900" algn="just">
              <a:buFont typeface="+mj-lt"/>
              <a:buAutoNum type="alphaLcPeriod"/>
            </a:pPr>
            <a:r>
              <a:rPr lang="ka-GE" sz="1400" dirty="0"/>
              <a:t>ვალდებულება </a:t>
            </a:r>
            <a:r>
              <a:rPr lang="ka-GE" sz="1400" dirty="0" smtClean="0"/>
              <a:t>დააკისრონ </a:t>
            </a:r>
            <a:r>
              <a:rPr lang="ka-GE" sz="1400" dirty="0"/>
              <a:t>მომსახურების </a:t>
            </a:r>
            <a:r>
              <a:rPr lang="ka-GE" sz="1400" dirty="0" smtClean="0"/>
              <a:t>პროვაიდერს, </a:t>
            </a:r>
            <a:r>
              <a:rPr lang="ka-GE" sz="1400" dirty="0"/>
              <a:t>მისი არსებული ტექნიკური შესაძლებლობის ფარგლებში: </a:t>
            </a:r>
          </a:p>
          <a:p>
            <a:pPr marL="1314450" lvl="2" indent="-400050" algn="just">
              <a:buFont typeface="+mj-lt"/>
              <a:buAutoNum type="romanLcPeriod"/>
            </a:pPr>
            <a:r>
              <a:rPr lang="ka-GE" sz="1400" dirty="0"/>
              <a:t>შეაგროვოს ან ჩაწეროს ტექნიკური საშუალებების გამოყენებით ამ მხარის ტერიტორიაზე, ან </a:t>
            </a:r>
          </a:p>
          <a:p>
            <a:pPr marL="1314450" lvl="2" indent="-400050" algn="just">
              <a:buFont typeface="+mj-lt"/>
              <a:buAutoNum type="romanLcPeriod"/>
            </a:pPr>
            <a:r>
              <a:rPr lang="ka-GE" sz="1400" dirty="0"/>
              <a:t>ითანამშრომლონ და დაეხმარონ კომპეტენტურ ორგანოებს, რომ შეაგროვონ ან ჩაწერონ, </a:t>
            </a:r>
            <a:r>
              <a:rPr lang="ka-GE" sz="1400" dirty="0" smtClean="0"/>
              <a:t>მის </a:t>
            </a:r>
            <a:r>
              <a:rPr lang="ka-GE" sz="1400" dirty="0"/>
              <a:t>ტერიტორიაზე </a:t>
            </a:r>
            <a:r>
              <a:rPr lang="ka-GE" sz="1400" b="1" dirty="0">
                <a:solidFill>
                  <a:srgbClr val="FF0000"/>
                </a:solidFill>
              </a:rPr>
              <a:t>გარკვეული კომუნიკაციის </a:t>
            </a:r>
            <a:r>
              <a:rPr lang="ka-GE" sz="1400" dirty="0" smtClean="0"/>
              <a:t>შინაარსობრივი მონაცემები </a:t>
            </a:r>
            <a:r>
              <a:rPr lang="ka-GE" sz="1400" dirty="0"/>
              <a:t>რეალურ დროში, რომელიც გადაცემულია კომპიუტერული სისტემის მეშვეობით.</a:t>
            </a:r>
          </a:p>
        </p:txBody>
      </p:sp>
      <p:sp>
        <p:nvSpPr>
          <p:cNvPr id="4"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1A334B7-575A-4128-BADC-26AB92EBDECB}"/>
              </a:ext>
            </a:extLst>
          </p:cNvPr>
          <p:cNvSpPr/>
          <p:nvPr/>
        </p:nvSpPr>
        <p:spPr>
          <a:xfrm>
            <a:off x="4606954" y="1196752"/>
            <a:ext cx="4414945" cy="2862322"/>
          </a:xfrm>
          <a:prstGeom prst="rect">
            <a:avLst/>
          </a:prstGeom>
        </p:spPr>
        <p:txBody>
          <a:bodyPr wrap="square">
            <a:spAutoFit/>
          </a:bodyPr>
          <a:lstStyle/>
          <a:p>
            <a:pPr marL="342900" indent="-342900" algn="just">
              <a:buFont typeface="Arial" panose="020B0604020202020204" pitchFamily="34" charset="0"/>
              <a:buChar char="•"/>
            </a:pPr>
            <a:r>
              <a:rPr lang="ka-GE" dirty="0" smtClean="0"/>
              <a:t>უფლებამოსილება უნდა განხორციელდეს კონკრეტულ </a:t>
            </a:r>
            <a:r>
              <a:rPr lang="ka-GE" dirty="0" smtClean="0"/>
              <a:t>კომუნიკაციასთან </a:t>
            </a:r>
            <a:r>
              <a:rPr lang="ka-GE" dirty="0" smtClean="0"/>
              <a:t>მიმართებით</a:t>
            </a:r>
          </a:p>
          <a:p>
            <a:pPr marL="342900" indent="-342900" algn="just">
              <a:buFont typeface="Arial" panose="020B0604020202020204" pitchFamily="34" charset="0"/>
              <a:buChar char="•"/>
            </a:pPr>
            <a:endParaRPr lang="ka-GE" dirty="0"/>
          </a:p>
          <a:p>
            <a:pPr marL="342900" indent="-342900" algn="just">
              <a:buFont typeface="Arial" panose="020B0604020202020204" pitchFamily="34" charset="0"/>
              <a:buChar char="•"/>
            </a:pPr>
            <a:r>
              <a:rPr lang="ka-GE" dirty="0" smtClean="0"/>
              <a:t>დაუშვებელია ამ უფლებამოსილების განხორციელება ზოგადი ან დაუკონკრეტებელი ზედამხედველობისთვის ან დიდი ოდენობის შინაარსობრივი მონაცემის გადასაჭერად</a:t>
            </a:r>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E7A6B74-323C-46D1-A91A-F12C8B2DAF5F}"/>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000" dirty="0">
                <a:solidFill>
                  <a:schemeClr val="bg1"/>
                </a:solidFill>
                <a:latin typeface="Verdana" panose="020B0604030504040204" pitchFamily="34" charset="0"/>
              </a:rPr>
              <a:t>შინაარსობრივი მონაცემების გადაჭერა </a:t>
            </a:r>
          </a:p>
        </p:txBody>
      </p:sp>
    </p:spTree>
    <p:extLst>
      <p:ext uri="{BB962C8B-B14F-4D97-AF65-F5344CB8AC3E}">
        <p14:creationId xmlns:p14="http://schemas.microsoft.com/office/powerpoint/2010/main" val="18265071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8B54D8D-9DF0-4906-A1F7-1DDC178BEF8F}"/>
              </a:ext>
            </a:extLst>
          </p:cNvPr>
          <p:cNvSpPr/>
          <p:nvPr/>
        </p:nvSpPr>
        <p:spPr>
          <a:xfrm>
            <a:off x="95828" y="1139969"/>
            <a:ext cx="4476172" cy="5478423"/>
          </a:xfrm>
          <a:prstGeom prst="rect">
            <a:avLst/>
          </a:prstGeom>
        </p:spPr>
        <p:txBody>
          <a:bodyPr wrap="square">
            <a:spAutoFit/>
          </a:bodyPr>
          <a:lstStyle/>
          <a:p>
            <a:pPr marL="342900" indent="-342900" algn="just">
              <a:buFont typeface="+mj-lt"/>
              <a:buAutoNum type="arabicPeriod"/>
            </a:pPr>
            <a:r>
              <a:rPr lang="ka-GE" sz="1400" dirty="0"/>
              <a:t>თითოეულმა მხარემ უნდა მიიღოს ისეთი საკანონმდებლო და სხვა ზომები, რომლებიც შეიძლება აუცილებელი იყოს შიდასახელმწიფოებრივი კანონმდებლობით განსასაზღვრ რიგ სერიოზულ დანაშაულებთან მიმართებით, რომ მის კომპეტენტურ ორგანოებს უფლებამოსილება მისცეს: </a:t>
            </a:r>
          </a:p>
          <a:p>
            <a:pPr marL="800100" lvl="1" indent="-342900" algn="just">
              <a:buFont typeface="+mj-lt"/>
              <a:buAutoNum type="alphaLcPeriod"/>
            </a:pPr>
            <a:r>
              <a:rPr lang="ka-GE" sz="1400" dirty="0"/>
              <a:t>შეაგროვონ ან ჩაწერონ ტექნიკური საშუალებების გამოყენებით ამ სახელმწიფოს ტერიტორიაზე და </a:t>
            </a:r>
          </a:p>
          <a:p>
            <a:pPr marL="800100" lvl="1" indent="-342900" algn="just">
              <a:buFont typeface="+mj-lt"/>
              <a:buAutoNum type="alphaLcPeriod"/>
            </a:pPr>
            <a:r>
              <a:rPr lang="ka-GE" sz="1400" dirty="0"/>
              <a:t>ვალდებულება </a:t>
            </a:r>
            <a:r>
              <a:rPr lang="ka-GE" sz="1400" dirty="0" smtClean="0"/>
              <a:t>დააკისრონ </a:t>
            </a:r>
            <a:r>
              <a:rPr lang="ka-GE" sz="1400" dirty="0"/>
              <a:t>მომსახურების </a:t>
            </a:r>
            <a:r>
              <a:rPr lang="ka-GE" sz="1400" dirty="0" smtClean="0"/>
              <a:t>პროვაიდერს, </a:t>
            </a:r>
            <a:r>
              <a:rPr lang="ka-GE" sz="1400" dirty="0"/>
              <a:t>მისი არსებული ტექნიკური შესაძლებლობის ფარგლებში: </a:t>
            </a:r>
          </a:p>
          <a:p>
            <a:pPr marL="1314450" lvl="2" indent="-400050" algn="just">
              <a:buFont typeface="+mj-lt"/>
              <a:buAutoNum type="romanLcPeriod"/>
            </a:pPr>
            <a:r>
              <a:rPr lang="ka-GE" sz="1400" dirty="0"/>
              <a:t>შეაგროვოს ან ჩაწეროს ტექნიკური საშუალებების გამოყენებით ამ მხარის ტერიტორიაზე, ან </a:t>
            </a:r>
          </a:p>
          <a:p>
            <a:pPr marL="1314450" lvl="2" indent="-400050" algn="just">
              <a:buFont typeface="+mj-lt"/>
              <a:buAutoNum type="romanLcPeriod"/>
            </a:pPr>
            <a:r>
              <a:rPr lang="ka-GE" sz="1400" dirty="0"/>
              <a:t>ითანამშრომლონ და დაეხმარონ კომპეტენტურ ორგანოებს, რომ შეაგროვონ ან ჩაწერონ, </a:t>
            </a:r>
            <a:r>
              <a:rPr lang="ka-GE" sz="1400" b="1" dirty="0" smtClean="0">
                <a:solidFill>
                  <a:srgbClr val="FF0000"/>
                </a:solidFill>
              </a:rPr>
              <a:t>მის </a:t>
            </a:r>
            <a:r>
              <a:rPr lang="ka-GE" sz="1400" b="1" dirty="0">
                <a:solidFill>
                  <a:srgbClr val="FF0000"/>
                </a:solidFill>
              </a:rPr>
              <a:t>ტერიტორიაზე </a:t>
            </a:r>
            <a:r>
              <a:rPr lang="ka-GE" sz="1400" dirty="0"/>
              <a:t>გარკვეული კომუნიკაციის </a:t>
            </a:r>
            <a:r>
              <a:rPr lang="ka-GE" sz="1400" dirty="0" smtClean="0"/>
              <a:t>შინაარსობრივი მონაცემები </a:t>
            </a:r>
            <a:r>
              <a:rPr lang="ka-GE" sz="1400" dirty="0"/>
              <a:t>რეალურ დროში, რომელიც გადაცემულია კომპიუტერული სისტემის მეშვეობით.</a:t>
            </a:r>
          </a:p>
        </p:txBody>
      </p:sp>
      <p:sp>
        <p:nvSpPr>
          <p:cNvPr id="4"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1A334B7-575A-4128-BADC-26AB92EBDECB}"/>
              </a:ext>
            </a:extLst>
          </p:cNvPr>
          <p:cNvSpPr/>
          <p:nvPr/>
        </p:nvSpPr>
        <p:spPr>
          <a:xfrm>
            <a:off x="4606954" y="1196752"/>
            <a:ext cx="4414945" cy="4770537"/>
          </a:xfrm>
          <a:prstGeom prst="rect">
            <a:avLst/>
          </a:prstGeom>
        </p:spPr>
        <p:txBody>
          <a:bodyPr wrap="square">
            <a:spAutoFit/>
          </a:bodyPr>
          <a:lstStyle/>
          <a:p>
            <a:pPr marL="342900" indent="-342900" algn="just">
              <a:buFont typeface="Arial" panose="020B0604020202020204" pitchFamily="34" charset="0"/>
              <a:buChar char="•"/>
            </a:pPr>
            <a:r>
              <a:rPr lang="ka-GE" sz="1600" dirty="0" smtClean="0"/>
              <a:t>მხარემ შეიძლება განახორციელოს ზომები </a:t>
            </a:r>
            <a:r>
              <a:rPr lang="ka-GE" sz="1600" dirty="0" smtClean="0"/>
              <a:t>კომუნიკაციასთან </a:t>
            </a:r>
            <a:r>
              <a:rPr lang="ka-GE" sz="1600" dirty="0" smtClean="0"/>
              <a:t>მიმართებით თავის ტერიტორიაზე</a:t>
            </a:r>
          </a:p>
          <a:p>
            <a:pPr marL="342900" indent="-342900" algn="just">
              <a:buFont typeface="Arial" panose="020B0604020202020204" pitchFamily="34" charset="0"/>
              <a:buChar char="•"/>
            </a:pPr>
            <a:endParaRPr lang="ka-GE" sz="1600" dirty="0"/>
          </a:p>
          <a:p>
            <a:pPr marL="342900" indent="-342900" algn="just">
              <a:buFont typeface="Arial" panose="020B0604020202020204" pitchFamily="34" charset="0"/>
              <a:buChar char="•"/>
            </a:pPr>
            <a:r>
              <a:rPr lang="ka-GE" sz="1600" dirty="0" smtClean="0"/>
              <a:t>მომსახურების მიმწოდებელს შეიძლება </a:t>
            </a:r>
            <a:r>
              <a:rPr lang="ka-GE" sz="1600" dirty="0" smtClean="0"/>
              <a:t>დააკისრონ </a:t>
            </a:r>
            <a:r>
              <a:rPr lang="ka-GE" sz="1600" dirty="0"/>
              <a:t>ვალდებულება</a:t>
            </a:r>
            <a:r>
              <a:rPr lang="ka-GE" sz="1600" dirty="0" smtClean="0"/>
              <a:t>, </a:t>
            </a:r>
            <a:r>
              <a:rPr lang="ka-GE" sz="1600" dirty="0" smtClean="0"/>
              <a:t>თუ მას რაიმე ფიზიკური ინფრასტრუქტურა ან აღჭურვილობა აქვს </a:t>
            </a:r>
            <a:r>
              <a:rPr lang="ka-GE" sz="1600" dirty="0" smtClean="0"/>
              <a:t>ტერიტორიაზე </a:t>
            </a:r>
            <a:r>
              <a:rPr lang="ka-GE" sz="1600" dirty="0" smtClean="0"/>
              <a:t>მაშინაც კი, თუ ეს მისი მთავარი საქმიანობის ან სათავო ოფისის ადგილმდებარეობა არაა </a:t>
            </a:r>
          </a:p>
          <a:p>
            <a:pPr marL="342900" indent="-342900" algn="just">
              <a:buFont typeface="Arial" panose="020B0604020202020204" pitchFamily="34" charset="0"/>
              <a:buChar char="•"/>
            </a:pPr>
            <a:endParaRPr lang="ka-GE" sz="1600" dirty="0"/>
          </a:p>
          <a:p>
            <a:pPr marL="342900" indent="-342900" algn="just">
              <a:buFont typeface="Arial" panose="020B0604020202020204" pitchFamily="34" charset="0"/>
              <a:buChar char="•"/>
            </a:pPr>
            <a:r>
              <a:rPr lang="ka-GE" sz="1600" dirty="0" smtClean="0"/>
              <a:t>კომუნიკაცია ითვლება ტერიტორიის ფარგლებში, თუ კომუნიკაციის ერთ-ერთი მხარე (ადამიანები ან კომპიუტერები) იმყოფება </a:t>
            </a:r>
            <a:r>
              <a:rPr lang="ka-GE" sz="1600" dirty="0" smtClean="0"/>
              <a:t>ტერიტორიაზე, </a:t>
            </a:r>
            <a:r>
              <a:rPr lang="ka-GE" sz="1600" dirty="0" smtClean="0"/>
              <a:t>ან კომპიუტერი, რომლის გავლითაც კომუნიკაცია ხორციელდება, არის ტერიტორიაზე </a:t>
            </a:r>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F663E12-7995-4CD5-8C27-DED9CF241F55}"/>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000" dirty="0">
                <a:solidFill>
                  <a:schemeClr val="bg1"/>
                </a:solidFill>
                <a:latin typeface="Verdana" panose="020B0604030504040204" pitchFamily="34" charset="0"/>
              </a:rPr>
              <a:t>შინაარსობრივი მონაცემების გადაჭერა </a:t>
            </a:r>
          </a:p>
        </p:txBody>
      </p:sp>
    </p:spTree>
    <p:extLst>
      <p:ext uri="{BB962C8B-B14F-4D97-AF65-F5344CB8AC3E}">
        <p14:creationId xmlns:p14="http://schemas.microsoft.com/office/powerpoint/2010/main" val="9914128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8B54D8D-9DF0-4906-A1F7-1DDC178BEF8F}"/>
              </a:ext>
            </a:extLst>
          </p:cNvPr>
          <p:cNvSpPr/>
          <p:nvPr/>
        </p:nvSpPr>
        <p:spPr>
          <a:xfrm>
            <a:off x="95828" y="1196752"/>
            <a:ext cx="4476172" cy="5262979"/>
          </a:xfrm>
          <a:prstGeom prst="rect">
            <a:avLst/>
          </a:prstGeom>
        </p:spPr>
        <p:txBody>
          <a:bodyPr wrap="square">
            <a:spAutoFit/>
          </a:bodyPr>
          <a:lstStyle/>
          <a:p>
            <a:pPr marL="342900" indent="-342900" algn="just">
              <a:buFont typeface="+mj-lt"/>
              <a:buAutoNum type="arabicPeriod" startAt="2"/>
            </a:pPr>
            <a:r>
              <a:rPr lang="ka-GE" sz="1400" dirty="0"/>
              <a:t>იმ შემთხვევაში, თუ შიდასამართლებრივი სისტემით დამკვიდრებული პრინციპების გამო </a:t>
            </a:r>
            <a:r>
              <a:rPr lang="ka-GE" sz="1400" dirty="0" smtClean="0"/>
              <a:t>მხარეს არ </a:t>
            </a:r>
            <a:r>
              <a:rPr lang="ka-GE" sz="1400" dirty="0"/>
              <a:t>შეუძლია </a:t>
            </a:r>
            <a:r>
              <a:rPr lang="ka-GE" sz="1400" dirty="0" smtClean="0"/>
              <a:t>1.</a:t>
            </a:r>
            <a:r>
              <a:rPr lang="de-DE" sz="1400" dirty="0" smtClean="0"/>
              <a:t>a</a:t>
            </a:r>
            <a:r>
              <a:rPr lang="ka-GE" sz="1400" dirty="0" smtClean="0"/>
              <a:t> პუნქტით </a:t>
            </a:r>
            <a:r>
              <a:rPr lang="ka-GE" sz="1400" dirty="0"/>
              <a:t>გათვალისწინებული ზომების მიღება, მას შეუძლია </a:t>
            </a:r>
            <a:r>
              <a:rPr lang="ka-GE" sz="1400" b="1" dirty="0">
                <a:solidFill>
                  <a:srgbClr val="FF0000"/>
                </a:solidFill>
              </a:rPr>
              <a:t>მიიღოს სამართლებრივი და სხვა საჭირო ზომები</a:t>
            </a:r>
            <a:r>
              <a:rPr lang="ka-GE" sz="1400" dirty="0"/>
              <a:t>, </a:t>
            </a:r>
            <a:r>
              <a:rPr lang="ka-GE" sz="1400" dirty="0" smtClean="0"/>
              <a:t>რათა </a:t>
            </a:r>
            <a:r>
              <a:rPr lang="ka-GE" sz="1400" dirty="0"/>
              <a:t>უზრუნველყოს მის ტერიტორიაზე არსებულ ტექნიკურ საშუალებათა გამოყენებით ამავე ტერიტორიაზე განხორციელებულ კონკრეტულ საკომუნიკაციო გადაცემათა შინაარსობრივი მონაცემების </a:t>
            </a:r>
            <a:r>
              <a:rPr lang="ka-GE" sz="1400" dirty="0" smtClean="0"/>
              <a:t>რეალურ დროში</a:t>
            </a:r>
            <a:r>
              <a:rPr lang="ka-GE" sz="1400" dirty="0" smtClean="0"/>
              <a:t> </a:t>
            </a:r>
            <a:r>
              <a:rPr lang="ka-GE" sz="1400" dirty="0"/>
              <a:t>შეგროვება ან ჩაწერა. </a:t>
            </a:r>
            <a:endParaRPr lang="ka-GE" sz="1400" dirty="0" smtClean="0"/>
          </a:p>
          <a:p>
            <a:pPr marL="342900" indent="-342900" algn="just">
              <a:buFont typeface="+mj-lt"/>
              <a:buAutoNum type="arabicPeriod" startAt="2"/>
            </a:pPr>
            <a:endParaRPr lang="ka-GE" sz="1400" dirty="0" smtClean="0"/>
          </a:p>
          <a:p>
            <a:pPr marL="342900" indent="-342900" algn="just">
              <a:buFont typeface="+mj-lt"/>
              <a:buAutoNum type="arabicPeriod" startAt="2"/>
            </a:pPr>
            <a:r>
              <a:rPr lang="ka-GE" sz="1400" dirty="0" smtClean="0"/>
              <a:t>თითოეული </a:t>
            </a:r>
            <a:r>
              <a:rPr lang="ka-GE" sz="1400" dirty="0"/>
              <a:t>მხარე ვალდებულია მიიღოს ისეთი საკანონმდებლო და სხვა საჭირო ზომები, რომლებიც დაავალდებულებს მომსახურების მომწოდებელს, უზრუნველყოს ამ მუხლით გათვალისწინებული ნებისმიერი უფლებამოსილების განხორციელების ფაქტისა და მასთან დაკავშირებული ნებისმიერი ინფორმაციის კონფიდენციალურობა. </a:t>
            </a:r>
          </a:p>
          <a:p>
            <a:pPr marL="342900" indent="-342900" algn="just">
              <a:buFont typeface="+mj-lt"/>
              <a:buAutoNum type="arabicPeriod" startAt="2"/>
            </a:pPr>
            <a:endParaRPr lang="ka-GE" sz="1400" dirty="0"/>
          </a:p>
          <a:p>
            <a:pPr marL="342900" indent="-342900" algn="just">
              <a:buFont typeface="+mj-lt"/>
              <a:buAutoNum type="arabicPeriod" startAt="2"/>
            </a:pPr>
            <a:r>
              <a:rPr lang="ka-GE" sz="1400" dirty="0"/>
              <a:t>ამ მუხლში განხილული უფლებამოსილებანი და პროცედურები აგრეთვე ეხება </a:t>
            </a:r>
            <a:r>
              <a:rPr lang="ka-GE" sz="1400" dirty="0" smtClean="0"/>
              <a:t>მე-14-მე-15 </a:t>
            </a:r>
            <a:r>
              <a:rPr lang="ka-GE" sz="1400" dirty="0"/>
              <a:t>მუხლებს.</a:t>
            </a:r>
          </a:p>
        </p:txBody>
      </p:sp>
      <p:sp>
        <p:nvSpPr>
          <p:cNvPr id="4"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1A334B7-575A-4128-BADC-26AB92EBDECB}"/>
              </a:ext>
            </a:extLst>
          </p:cNvPr>
          <p:cNvSpPr/>
          <p:nvPr/>
        </p:nvSpPr>
        <p:spPr>
          <a:xfrm>
            <a:off x="4606954" y="1196752"/>
            <a:ext cx="4414945" cy="3693319"/>
          </a:xfrm>
          <a:prstGeom prst="rect">
            <a:avLst/>
          </a:prstGeom>
        </p:spPr>
        <p:txBody>
          <a:bodyPr wrap="square">
            <a:spAutoFit/>
          </a:bodyPr>
          <a:lstStyle/>
          <a:p>
            <a:pPr marL="342900" indent="-342900" algn="just">
              <a:buFont typeface="Arial" panose="020B0604020202020204" pitchFamily="34" charset="0"/>
              <a:buChar char="•"/>
            </a:pPr>
            <a:r>
              <a:rPr lang="ka-GE" dirty="0" smtClean="0"/>
              <a:t>ზოგი იურისდიქცია არ აძლევს სამართალდამცავ ორგანოებს შინაარსობრივი მონაცემების გადაჭერის უფლებას მომსახურების მიმწოდებლის დახმარების ან, სულ მცირე, ცოდნის გარეშე</a:t>
            </a:r>
          </a:p>
          <a:p>
            <a:pPr marL="342900" indent="-342900" algn="just">
              <a:buFont typeface="Arial" panose="020B0604020202020204" pitchFamily="34" charset="0"/>
              <a:buChar char="•"/>
            </a:pPr>
            <a:endParaRPr lang="ka-GE" dirty="0"/>
          </a:p>
          <a:p>
            <a:pPr marL="342900" indent="-342900" algn="just">
              <a:buFont typeface="Arial" panose="020B0604020202020204" pitchFamily="34" charset="0"/>
              <a:buChar char="•"/>
            </a:pPr>
            <a:r>
              <a:rPr lang="ka-GE" dirty="0" smtClean="0"/>
              <a:t>ასეთმა იურისდიქციებმა შეიძლება მიიღონ სხვა ზომები, როგორიცაა მომსახურების </a:t>
            </a:r>
            <a:r>
              <a:rPr lang="ka-GE" dirty="0"/>
              <a:t>მიმწოდებლებზე </a:t>
            </a:r>
            <a:r>
              <a:rPr lang="ka-GE" dirty="0" smtClean="0"/>
              <a:t>ვალდებულების დაკისრება</a:t>
            </a:r>
            <a:r>
              <a:rPr lang="ka-GE" dirty="0" smtClean="0"/>
              <a:t>, </a:t>
            </a:r>
            <a:r>
              <a:rPr lang="ka-GE" dirty="0" smtClean="0"/>
              <a:t>უზრუნველყონ აუცილებელი ტექნიკური საშუალებები </a:t>
            </a:r>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6C2B0E3-41BC-464D-8FBE-4F08A004B872}"/>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000" dirty="0">
                <a:solidFill>
                  <a:schemeClr val="bg1"/>
                </a:solidFill>
                <a:latin typeface="Verdana" panose="020B0604030504040204" pitchFamily="34" charset="0"/>
              </a:rPr>
              <a:t>შინაარსობრივი მონაცემების გადაჭერა </a:t>
            </a:r>
          </a:p>
        </p:txBody>
      </p:sp>
    </p:spTree>
    <p:extLst>
      <p:ext uri="{BB962C8B-B14F-4D97-AF65-F5344CB8AC3E}">
        <p14:creationId xmlns:p14="http://schemas.microsoft.com/office/powerpoint/2010/main" val="29516278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8B54D8D-9DF0-4906-A1F7-1DDC178BEF8F}"/>
              </a:ext>
            </a:extLst>
          </p:cNvPr>
          <p:cNvSpPr/>
          <p:nvPr/>
        </p:nvSpPr>
        <p:spPr>
          <a:xfrm>
            <a:off x="95828" y="1196752"/>
            <a:ext cx="4476172" cy="5262979"/>
          </a:xfrm>
          <a:prstGeom prst="rect">
            <a:avLst/>
          </a:prstGeom>
        </p:spPr>
        <p:txBody>
          <a:bodyPr wrap="square">
            <a:spAutoFit/>
          </a:bodyPr>
          <a:lstStyle/>
          <a:p>
            <a:pPr marL="342900" indent="-342900" algn="just">
              <a:buFont typeface="+mj-lt"/>
              <a:buAutoNum type="arabicPeriod" startAt="2"/>
            </a:pPr>
            <a:r>
              <a:rPr lang="ka-GE" sz="1400" dirty="0"/>
              <a:t>იმ შემთხვევაში, თუ შიდასამართლებრივი სისტემით დამკვიდრებული პრინციპების გამო </a:t>
            </a:r>
            <a:r>
              <a:rPr lang="ka-GE" sz="1400" dirty="0" smtClean="0"/>
              <a:t>მხარეს არ </a:t>
            </a:r>
            <a:r>
              <a:rPr lang="ka-GE" sz="1400" dirty="0"/>
              <a:t>შეუძლია </a:t>
            </a:r>
            <a:r>
              <a:rPr lang="ka-GE" sz="1400" dirty="0" smtClean="0"/>
              <a:t>1.</a:t>
            </a:r>
            <a:r>
              <a:rPr lang="de-DE" sz="1400" dirty="0" smtClean="0"/>
              <a:t>a</a:t>
            </a:r>
            <a:r>
              <a:rPr lang="ka-GE" sz="1400" dirty="0" smtClean="0"/>
              <a:t> პუნქტით </a:t>
            </a:r>
            <a:r>
              <a:rPr lang="ka-GE" sz="1400" dirty="0"/>
              <a:t>გათვალისწინებული ზომების მიღება, მას შეუძლია მიიღოს სამართლებრივი და სხვა საჭირო ზომები, რათა უზრუნველყოს მის ტერიტორიაზე არსებულ ტექნიკურ საშუალებათა გამოყენებით ამავე ტერიტორიაზე განხორციელებულ კონკრეტულ საკომუნიკაციო გადაცემათა შინაარსობრივი მონაცემების </a:t>
            </a:r>
            <a:r>
              <a:rPr lang="ka-GE" sz="1400" dirty="0" smtClean="0"/>
              <a:t>რეალურ დროში</a:t>
            </a:r>
            <a:r>
              <a:rPr lang="ka-GE" sz="1400" dirty="0" smtClean="0"/>
              <a:t> </a:t>
            </a:r>
            <a:r>
              <a:rPr lang="ka-GE" sz="1400" dirty="0"/>
              <a:t>შეგროვება ან ჩაწერა. </a:t>
            </a:r>
          </a:p>
          <a:p>
            <a:pPr marL="342900" indent="-342900" algn="just">
              <a:buFont typeface="+mj-lt"/>
              <a:buAutoNum type="arabicPeriod" startAt="2"/>
            </a:pPr>
            <a:endParaRPr lang="ka-GE" sz="1400" dirty="0"/>
          </a:p>
          <a:p>
            <a:pPr marL="342900" indent="-342900" algn="just">
              <a:buFont typeface="+mj-lt"/>
              <a:buAutoNum type="arabicPeriod" startAt="2"/>
            </a:pPr>
            <a:r>
              <a:rPr lang="ka-GE" sz="1400" dirty="0"/>
              <a:t>თითოეული მხარე ვალდებულია მიიღოს ისეთი საკანონმდებლო და სხვა საჭირო ზომები, რომლებიც </a:t>
            </a:r>
            <a:r>
              <a:rPr lang="ka-GE" sz="1400" b="1" dirty="0">
                <a:solidFill>
                  <a:srgbClr val="FF0000"/>
                </a:solidFill>
              </a:rPr>
              <a:t>დაავალდებულებს მომსახურების მომწოდებელს, უზრუნველყოს </a:t>
            </a:r>
            <a:r>
              <a:rPr lang="ka-GE" sz="1400" dirty="0"/>
              <a:t>ამ მუხლით გათვალისწინებული ნებისმიერი უფლებამოსილების განხორციელების ფაქტისა და მასთან დაკავშირებული ნებისმიერი ინფორმაციის </a:t>
            </a:r>
            <a:r>
              <a:rPr lang="ka-GE" sz="1400" b="1" dirty="0">
                <a:solidFill>
                  <a:srgbClr val="FF0000"/>
                </a:solidFill>
              </a:rPr>
              <a:t>კონფიდენციალურობა.</a:t>
            </a:r>
            <a:r>
              <a:rPr lang="ka-GE" sz="1400" dirty="0"/>
              <a:t> </a:t>
            </a:r>
            <a:endParaRPr lang="ka-GE" sz="1400" dirty="0" smtClean="0"/>
          </a:p>
          <a:p>
            <a:pPr marL="342900" indent="-342900" algn="just">
              <a:buFont typeface="+mj-lt"/>
              <a:buAutoNum type="arabicPeriod" startAt="2"/>
            </a:pPr>
            <a:endParaRPr lang="ka-GE" sz="1400" dirty="0"/>
          </a:p>
          <a:p>
            <a:pPr marL="342900" indent="-342900" algn="just">
              <a:buFont typeface="+mj-lt"/>
              <a:buAutoNum type="arabicPeriod" startAt="2"/>
            </a:pPr>
            <a:r>
              <a:rPr lang="ka-GE" sz="1400" dirty="0" smtClean="0"/>
              <a:t>ამ </a:t>
            </a:r>
            <a:r>
              <a:rPr lang="ka-GE" sz="1400" dirty="0"/>
              <a:t>მუხლში განხილული უფლებამოსილებანი და პროცედურები აგრეთვე ეხება </a:t>
            </a:r>
            <a:r>
              <a:rPr lang="ka-GE" sz="1400" dirty="0" smtClean="0"/>
              <a:t>მე-14-მე-15 </a:t>
            </a:r>
            <a:r>
              <a:rPr lang="ka-GE" sz="1400" dirty="0"/>
              <a:t>მუხლებს.</a:t>
            </a:r>
          </a:p>
        </p:txBody>
      </p:sp>
      <p:sp>
        <p:nvSpPr>
          <p:cNvPr id="4"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1A334B7-575A-4128-BADC-26AB92EBDECB}"/>
              </a:ext>
            </a:extLst>
          </p:cNvPr>
          <p:cNvSpPr/>
          <p:nvPr/>
        </p:nvSpPr>
        <p:spPr>
          <a:xfrm>
            <a:off x="4606954" y="1196752"/>
            <a:ext cx="4414945" cy="5509200"/>
          </a:xfrm>
          <a:prstGeom prst="rect">
            <a:avLst/>
          </a:prstGeom>
        </p:spPr>
        <p:txBody>
          <a:bodyPr wrap="square">
            <a:spAutoFit/>
          </a:bodyPr>
          <a:lstStyle/>
          <a:p>
            <a:pPr marL="285750" indent="-285750" algn="just">
              <a:buFont typeface="Arial" panose="020B0604020202020204" pitchFamily="34" charset="0"/>
              <a:buChar char="•"/>
            </a:pPr>
            <a:r>
              <a:rPr lang="ka-GE" sz="1600" dirty="0" smtClean="0"/>
              <a:t>ეს უფლებამოსილება ეფექტურია მხოლოდ იმ შემთხვევაში, თუ ხორციელდება ისე, რომ პირებმა, ვის მიმართაც გამოძიება მიმდინარეობს, ამის შესახებ არ იციან</a:t>
            </a:r>
          </a:p>
          <a:p>
            <a:pPr marL="285750" indent="-285750" algn="just">
              <a:buFont typeface="Arial" panose="020B0604020202020204" pitchFamily="34" charset="0"/>
              <a:buChar char="•"/>
            </a:pPr>
            <a:endParaRPr lang="ka-GE" sz="1600" dirty="0"/>
          </a:p>
          <a:p>
            <a:pPr marL="285750" indent="-285750" algn="just">
              <a:buFont typeface="Arial" panose="020B0604020202020204" pitchFamily="34" charset="0"/>
              <a:buChar char="•"/>
            </a:pPr>
            <a:r>
              <a:rPr lang="ka-GE" sz="1600" dirty="0" smtClean="0"/>
              <a:t>კომუნიკაციაში მონაწილე მხარეებმა არ უნდა გაიგონ, რომ ხორციელდება რეალურ დროში შეგროვების ზომა </a:t>
            </a:r>
          </a:p>
          <a:p>
            <a:pPr marL="285750" indent="-285750" algn="just">
              <a:buFont typeface="Arial" panose="020B0604020202020204" pitchFamily="34" charset="0"/>
              <a:buChar char="•"/>
            </a:pPr>
            <a:endParaRPr lang="ka-GE" sz="1600" dirty="0"/>
          </a:p>
          <a:p>
            <a:pPr marL="285750" indent="-285750" algn="just">
              <a:buFont typeface="Arial" panose="020B0604020202020204" pitchFamily="34" charset="0"/>
              <a:buChar char="•"/>
            </a:pPr>
            <a:r>
              <a:rPr lang="ka-GE" sz="1600" dirty="0" smtClean="0"/>
              <a:t>მნიშვნელოვანია, რომ მომსახურების მიმწოდებელი იძულებული იყოს, დაიცვას ნებისმიერი განხორციელებული უფლებამოსილების კომფიდენციალურობა</a:t>
            </a:r>
          </a:p>
          <a:p>
            <a:pPr marL="285750" indent="-285750" algn="just">
              <a:buFont typeface="Arial" panose="020B0604020202020204" pitchFamily="34" charset="0"/>
              <a:buChar char="•"/>
            </a:pPr>
            <a:endParaRPr lang="ka-GE" sz="1600" dirty="0"/>
          </a:p>
          <a:p>
            <a:pPr marL="285750" indent="-285750" algn="just">
              <a:buFont typeface="Arial" panose="020B0604020202020204" pitchFamily="34" charset="0"/>
              <a:buChar char="•"/>
            </a:pPr>
            <a:r>
              <a:rPr lang="ka-GE" sz="1600" dirty="0" smtClean="0"/>
              <a:t>ეს ასევე გაათავისუფლებს მომსახურების მიმწოდებელს ნებისმიერი სახელშეკრულებო ან სხვა სამართლებრივი ვალდებულებისგან, აბონენტებს შეატყობინოს ზომის განხორციელების შესახებ</a:t>
            </a:r>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DAB3B12-192C-4272-BFDF-D2DAC02DABB9}"/>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000" dirty="0">
                <a:solidFill>
                  <a:schemeClr val="bg1"/>
                </a:solidFill>
                <a:latin typeface="Verdana" panose="020B0604030504040204" pitchFamily="34" charset="0"/>
              </a:rPr>
              <a:t>შინაარსობრივი მონაცემების გადაჭერა </a:t>
            </a:r>
          </a:p>
        </p:txBody>
      </p:sp>
    </p:spTree>
    <p:extLst>
      <p:ext uri="{BB962C8B-B14F-4D97-AF65-F5344CB8AC3E}">
        <p14:creationId xmlns:p14="http://schemas.microsoft.com/office/powerpoint/2010/main" val="39131054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04628E1-1C55-4556-A363-EFD5F6D17A8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8B54D8D-9DF0-4906-A1F7-1DDC178BEF8F}"/>
              </a:ext>
            </a:extLst>
          </p:cNvPr>
          <p:cNvSpPr/>
          <p:nvPr/>
        </p:nvSpPr>
        <p:spPr>
          <a:xfrm>
            <a:off x="95828" y="1196752"/>
            <a:ext cx="4476172" cy="5262979"/>
          </a:xfrm>
          <a:prstGeom prst="rect">
            <a:avLst/>
          </a:prstGeom>
        </p:spPr>
        <p:txBody>
          <a:bodyPr wrap="square">
            <a:spAutoFit/>
          </a:bodyPr>
          <a:lstStyle/>
          <a:p>
            <a:pPr marL="342900" indent="-342900" algn="just">
              <a:buFont typeface="+mj-lt"/>
              <a:buAutoNum type="arabicPeriod" startAt="2"/>
            </a:pPr>
            <a:r>
              <a:rPr lang="ka-GE" sz="1400" dirty="0"/>
              <a:t>იმ შემთხვევაში, თუ შიდასამართლებრივი სისტემით დამკვიდრებული პრინციპების გამო </a:t>
            </a:r>
            <a:r>
              <a:rPr lang="ka-GE" sz="1400" dirty="0" smtClean="0"/>
              <a:t>მხარეს არ </a:t>
            </a:r>
            <a:r>
              <a:rPr lang="ka-GE" sz="1400" dirty="0"/>
              <a:t>შეუძლია </a:t>
            </a:r>
            <a:r>
              <a:rPr lang="ka-GE" sz="1400" dirty="0" smtClean="0"/>
              <a:t>1.</a:t>
            </a:r>
            <a:r>
              <a:rPr lang="de-DE" sz="1400" dirty="0" smtClean="0"/>
              <a:t>a</a:t>
            </a:r>
            <a:r>
              <a:rPr lang="ka-GE" sz="1400" dirty="0" smtClean="0"/>
              <a:t> პუნქტით </a:t>
            </a:r>
            <a:r>
              <a:rPr lang="ka-GE" sz="1400" dirty="0"/>
              <a:t>გათვალისწინებული ზომების მიღება, მას შეუძლია მიიღოს სამართლებრივი და სხვა საჭირო ზომები, რათა უზრუნველყოს მის ტერიტორიაზე არსებულ ტექნიკურ საშუალებათა გამოყენებით ამავე ტერიტორიაზე განხორციელებულ კონკრეტულ საკომუნიკაციო გადაცემათა შინაარსობრივი მონაცემების </a:t>
            </a:r>
            <a:r>
              <a:rPr lang="ka-GE" sz="1400" dirty="0" smtClean="0"/>
              <a:t>რეალურ დროში</a:t>
            </a:r>
            <a:r>
              <a:rPr lang="ka-GE" sz="1400" dirty="0" smtClean="0"/>
              <a:t> </a:t>
            </a:r>
            <a:r>
              <a:rPr lang="ka-GE" sz="1400" dirty="0"/>
              <a:t>შეგროვება ან ჩაწერა. </a:t>
            </a:r>
            <a:endParaRPr lang="ka-GE" sz="1400" dirty="0" smtClean="0"/>
          </a:p>
          <a:p>
            <a:pPr marL="342900" indent="-342900" algn="just">
              <a:buFont typeface="+mj-lt"/>
              <a:buAutoNum type="arabicPeriod" startAt="2"/>
            </a:pPr>
            <a:endParaRPr lang="ka-GE" sz="1400" dirty="0" smtClean="0"/>
          </a:p>
          <a:p>
            <a:pPr marL="342900" indent="-342900" algn="just">
              <a:buFont typeface="+mj-lt"/>
              <a:buAutoNum type="arabicPeriod" startAt="2"/>
            </a:pPr>
            <a:r>
              <a:rPr lang="ka-GE" sz="1400" dirty="0" smtClean="0"/>
              <a:t>თითოეული </a:t>
            </a:r>
            <a:r>
              <a:rPr lang="ka-GE" sz="1400" dirty="0"/>
              <a:t>მხარე ვალდებულია მიიღოს ისეთი საკანონმდებლო და სხვა საჭირო ზომები, რომლებიც დაავალდებულებს მომსახურების მომწოდებელს, უზრუნველყოს ამ მუხლით გათვალისწინებული ნებისმიერი უფლებამოსილების განხორციელების ფაქტისა და მასთან დაკავშირებული ნებისმიერი ინფორმაციის კონფიდენციალურობა. </a:t>
            </a:r>
          </a:p>
          <a:p>
            <a:pPr marL="342900" indent="-342900" algn="just">
              <a:buFont typeface="+mj-lt"/>
              <a:buAutoNum type="arabicPeriod" startAt="2"/>
            </a:pPr>
            <a:endParaRPr lang="ka-GE" sz="1400" dirty="0"/>
          </a:p>
          <a:p>
            <a:pPr marL="342900" indent="-342900" algn="just">
              <a:buFont typeface="+mj-lt"/>
              <a:buAutoNum type="arabicPeriod" startAt="2"/>
            </a:pPr>
            <a:r>
              <a:rPr lang="ka-GE" sz="1400" dirty="0"/>
              <a:t>ამ მუხლში განხილული უფლებამოსილებანი და პროცედურები აგრეთვე </a:t>
            </a:r>
            <a:r>
              <a:rPr lang="ka-GE" sz="1400" b="1" dirty="0">
                <a:solidFill>
                  <a:srgbClr val="FF0000"/>
                </a:solidFill>
              </a:rPr>
              <a:t>ეხება </a:t>
            </a:r>
            <a:r>
              <a:rPr lang="ka-GE" sz="1400" b="1" dirty="0" smtClean="0">
                <a:solidFill>
                  <a:srgbClr val="FF0000"/>
                </a:solidFill>
              </a:rPr>
              <a:t>მე-14-მე-15 </a:t>
            </a:r>
            <a:r>
              <a:rPr lang="ka-GE" sz="1400" b="1" dirty="0">
                <a:solidFill>
                  <a:srgbClr val="FF0000"/>
                </a:solidFill>
              </a:rPr>
              <a:t>მუხლებს</a:t>
            </a:r>
            <a:r>
              <a:rPr lang="ka-GE" sz="1400" dirty="0"/>
              <a:t>.</a:t>
            </a:r>
          </a:p>
        </p:txBody>
      </p:sp>
      <p:sp>
        <p:nvSpPr>
          <p:cNvPr id="4"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1A334B7-575A-4128-BADC-26AB92EBDECB}"/>
              </a:ext>
            </a:extLst>
          </p:cNvPr>
          <p:cNvSpPr/>
          <p:nvPr/>
        </p:nvSpPr>
        <p:spPr>
          <a:xfrm>
            <a:off x="4606954" y="1196752"/>
            <a:ext cx="4414945" cy="2031325"/>
          </a:xfrm>
          <a:prstGeom prst="rect">
            <a:avLst/>
          </a:prstGeom>
        </p:spPr>
        <p:txBody>
          <a:bodyPr wrap="square">
            <a:spAutoFit/>
          </a:bodyPr>
          <a:lstStyle/>
          <a:p>
            <a:pPr marL="342900" indent="-342900" algn="just">
              <a:buFont typeface="Arial" panose="020B0604020202020204" pitchFamily="34" charset="0"/>
              <a:buChar char="•"/>
            </a:pPr>
            <a:r>
              <a:rPr lang="ka-GE" dirty="0" smtClean="0"/>
              <a:t>არსებობს შინაარსობრივ მონაცემებთან დაკავშირებული კონფიდენციალურობის მაღალი ინტერესი</a:t>
            </a:r>
          </a:p>
          <a:p>
            <a:pPr marL="342900" indent="-342900" algn="just">
              <a:buFont typeface="Arial" panose="020B0604020202020204" pitchFamily="34" charset="0"/>
              <a:buChar char="•"/>
            </a:pPr>
            <a:endParaRPr lang="ka-GE" dirty="0"/>
          </a:p>
          <a:p>
            <a:pPr marL="342900" indent="-342900" algn="just">
              <a:buFont typeface="Arial" panose="020B0604020202020204" pitchFamily="34" charset="0"/>
              <a:buChar char="•"/>
            </a:pPr>
            <a:r>
              <a:rPr lang="ka-GE" dirty="0" smtClean="0"/>
              <a:t>შინაარსობრივი მონაცემების გადაჭერის პირობები და გარანტიები ჩვეულებრივ უფრო მკაცრია, ვიდრე ტრაფიკის მონაცემების რეალურ დროში შეგროვებისა </a:t>
            </a:r>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63A2997-E35E-49F6-AF7A-9D7C029C94F2}"/>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000" dirty="0">
                <a:solidFill>
                  <a:schemeClr val="bg1"/>
                </a:solidFill>
                <a:latin typeface="Verdana" panose="020B0604030504040204" pitchFamily="34" charset="0"/>
              </a:rPr>
              <a:t>შინაარსობრივი მონაცემების გადაჭერა </a:t>
            </a:r>
          </a:p>
        </p:txBody>
      </p:sp>
    </p:spTree>
    <p:extLst>
      <p:ext uri="{BB962C8B-B14F-4D97-AF65-F5344CB8AC3E}">
        <p14:creationId xmlns:p14="http://schemas.microsoft.com/office/powerpoint/2010/main" val="2126881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F24AB61-97C5-42B0-A182-0BEC9F6E843D}"/>
              </a:ext>
            </a:extLst>
          </p:cNvPr>
          <p:cNvSpPr/>
          <p:nvPr/>
        </p:nvSpPr>
        <p:spPr>
          <a:xfrm>
            <a:off x="2011680" y="62977"/>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3200" dirty="0">
                <a:latin typeface="Verdana" panose="020B0604030504040204" pitchFamily="34" charset="0"/>
              </a:rPr>
              <a:t>გამოკითხვის კითხვა</a:t>
            </a:r>
            <a:endParaRPr lang="ka-GE" sz="3200" dirty="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F4A5A40-4F3B-49B6-9081-1646BBF20341}"/>
              </a:ext>
            </a:extLst>
          </p:cNvPr>
          <p:cNvSpPr txBox="1"/>
          <p:nvPr/>
        </p:nvSpPr>
        <p:spPr>
          <a:xfrm>
            <a:off x="556983" y="1289515"/>
            <a:ext cx="8030033" cy="1631216"/>
          </a:xfrm>
          <a:prstGeom prst="rect">
            <a:avLst/>
          </a:prstGeom>
          <a:solidFill>
            <a:srgbClr val="BDD8F3"/>
          </a:solidFill>
        </p:spPr>
        <p:txBody>
          <a:bodyPr wrap="square" rtlCol="0">
            <a:spAutoFit/>
          </a:bodyPr>
          <a:lstStyle/>
          <a:p>
            <a:pPr algn="just"/>
            <a:r>
              <a:rPr lang="ka-GE" sz="2000" dirty="0">
                <a:solidFill>
                  <a:schemeClr val="tx1">
                    <a:lumMod val="65000"/>
                    <a:lumOff val="35000"/>
                  </a:schemeClr>
                </a:solidFill>
                <a:latin typeface="+mj-lt"/>
              </a:rPr>
              <a:t>თქვენ მიიღეთ </a:t>
            </a:r>
            <a:r>
              <a:rPr lang="ka-GE" sz="2000" dirty="0" smtClean="0">
                <a:solidFill>
                  <a:schemeClr val="tx1">
                    <a:lumMod val="65000"/>
                    <a:lumOff val="35000"/>
                  </a:schemeClr>
                </a:solidFill>
                <a:latin typeface="+mj-lt"/>
              </a:rPr>
              <a:t>მოთხოვნა </a:t>
            </a:r>
            <a:r>
              <a:rPr lang="ka-GE" sz="2000" dirty="0" smtClean="0">
                <a:solidFill>
                  <a:schemeClr val="tx1">
                    <a:lumMod val="65000"/>
                    <a:lumOff val="35000"/>
                  </a:schemeClr>
                </a:solidFill>
                <a:latin typeface="+mj-lt"/>
              </a:rPr>
              <a:t>ქურდობასთან</a:t>
            </a:r>
            <a:r>
              <a:rPr lang="ka-GE" sz="2000" dirty="0" smtClean="0">
                <a:solidFill>
                  <a:schemeClr val="tx1">
                    <a:lumMod val="65000"/>
                    <a:lumOff val="35000"/>
                  </a:schemeClr>
                </a:solidFill>
                <a:latin typeface="+mj-lt"/>
              </a:rPr>
              <a:t> </a:t>
            </a:r>
            <a:r>
              <a:rPr lang="ka-GE" sz="2000" dirty="0">
                <a:solidFill>
                  <a:schemeClr val="tx1">
                    <a:lumMod val="65000"/>
                    <a:lumOff val="35000"/>
                  </a:schemeClr>
                </a:solidFill>
                <a:latin typeface="+mj-lt"/>
              </a:rPr>
              <a:t>დაკავშირებულ საქმეზე გადაჭერის ორდერის გაცემაზე. დანაშაულისთვის </a:t>
            </a:r>
            <a:r>
              <a:rPr lang="ka-GE" sz="2000" dirty="0" smtClean="0">
                <a:solidFill>
                  <a:schemeClr val="tx1">
                    <a:lumMod val="65000"/>
                    <a:lumOff val="35000"/>
                  </a:schemeClr>
                </a:solidFill>
                <a:latin typeface="+mj-lt"/>
              </a:rPr>
              <a:t>მაქსიმალური</a:t>
            </a:r>
            <a:r>
              <a:rPr lang="ka-GE" sz="2000" dirty="0" smtClean="0">
                <a:solidFill>
                  <a:schemeClr val="tx1">
                    <a:lumMod val="65000"/>
                    <a:lumOff val="35000"/>
                  </a:schemeClr>
                </a:solidFill>
                <a:latin typeface="+mj-lt"/>
              </a:rPr>
              <a:t> </a:t>
            </a:r>
            <a:r>
              <a:rPr lang="ka-GE" sz="2000" dirty="0">
                <a:solidFill>
                  <a:schemeClr val="tx1">
                    <a:lumMod val="65000"/>
                    <a:lumOff val="35000"/>
                  </a:schemeClr>
                </a:solidFill>
                <a:latin typeface="+mj-lt"/>
              </a:rPr>
              <a:t>სასჯელი 6 თვეა. </a:t>
            </a:r>
            <a:endParaRPr lang="ka-GE" sz="2000" dirty="0" smtClean="0">
              <a:solidFill>
                <a:schemeClr val="tx1">
                  <a:lumMod val="65000"/>
                  <a:lumOff val="35000"/>
                </a:schemeClr>
              </a:solidFill>
              <a:latin typeface="+mj-lt"/>
            </a:endParaRPr>
          </a:p>
          <a:p>
            <a:pPr algn="ctr"/>
            <a:r>
              <a:rPr lang="ka-GE" sz="2000" dirty="0" smtClean="0">
                <a:solidFill>
                  <a:schemeClr val="tx1">
                    <a:lumMod val="65000"/>
                    <a:lumOff val="35000"/>
                  </a:schemeClr>
                </a:solidFill>
                <a:latin typeface="+mj-lt"/>
              </a:rPr>
              <a:t>იქნება </a:t>
            </a:r>
            <a:r>
              <a:rPr lang="ka-GE" sz="2000" dirty="0">
                <a:solidFill>
                  <a:schemeClr val="tx1">
                    <a:lumMod val="65000"/>
                    <a:lumOff val="35000"/>
                  </a:schemeClr>
                </a:solidFill>
                <a:latin typeface="+mj-lt"/>
              </a:rPr>
              <a:t>თუ არა ეს </a:t>
            </a:r>
            <a:r>
              <a:rPr lang="ka-GE" sz="2000" dirty="0">
                <a:solidFill>
                  <a:schemeClr val="tx1">
                    <a:lumMod val="65000"/>
                    <a:lumOff val="35000"/>
                  </a:schemeClr>
                </a:solidFill>
                <a:latin typeface="+mj-lt"/>
              </a:rPr>
              <a:t>ბუდაპეშტის </a:t>
            </a:r>
            <a:r>
              <a:rPr lang="ka-GE" sz="2000" dirty="0" smtClean="0">
                <a:solidFill>
                  <a:schemeClr val="tx1">
                    <a:lumMod val="65000"/>
                    <a:lumOff val="35000"/>
                  </a:schemeClr>
                </a:solidFill>
                <a:latin typeface="+mj-lt"/>
              </a:rPr>
              <a:t>კონვენციით გათვალისწინებული </a:t>
            </a:r>
            <a:r>
              <a:rPr lang="ka-GE" sz="2000" dirty="0">
                <a:solidFill>
                  <a:schemeClr val="tx1">
                    <a:lumMod val="65000"/>
                    <a:lumOff val="35000"/>
                  </a:schemeClr>
                </a:solidFill>
                <a:latin typeface="+mj-lt"/>
              </a:rPr>
              <a:t>გადაჭერის </a:t>
            </a:r>
            <a:r>
              <a:rPr lang="ka-GE" sz="2000" dirty="0">
                <a:solidFill>
                  <a:schemeClr val="tx1">
                    <a:lumMod val="65000"/>
                    <a:lumOff val="35000"/>
                  </a:schemeClr>
                </a:solidFill>
                <a:latin typeface="+mj-lt"/>
              </a:rPr>
              <a:t>უფლებამოსილების მართლზომიერი </a:t>
            </a:r>
            <a:r>
              <a:rPr lang="ka-GE" sz="2000" dirty="0" smtClean="0">
                <a:solidFill>
                  <a:schemeClr val="tx1">
                    <a:lumMod val="65000"/>
                    <a:lumOff val="35000"/>
                  </a:schemeClr>
                </a:solidFill>
                <a:latin typeface="+mj-lt"/>
              </a:rPr>
              <a:t>გამოყენება? </a:t>
            </a:r>
            <a:endParaRPr lang="ka-GE" sz="2000" dirty="0">
              <a:solidFill>
                <a:schemeClr val="tx1">
                  <a:lumMod val="65000"/>
                  <a:lumOff val="35000"/>
                </a:schemeClr>
              </a:solidFill>
              <a:latin typeface="+mj-lt"/>
            </a:endParaRPr>
          </a:p>
        </p:txBody>
      </p:sp>
      <p:sp>
        <p:nvSpPr>
          <p:cNvPr id="9" name="TextBox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8ECDF7C-815B-41D8-B138-D5734008F203}"/>
              </a:ext>
            </a:extLst>
          </p:cNvPr>
          <p:cNvSpPr txBox="1"/>
          <p:nvPr/>
        </p:nvSpPr>
        <p:spPr>
          <a:xfrm>
            <a:off x="556984" y="4854360"/>
            <a:ext cx="8030032" cy="1200329"/>
          </a:xfrm>
          <a:prstGeom prst="rect">
            <a:avLst/>
          </a:prstGeom>
          <a:solidFill>
            <a:schemeClr val="tx1">
              <a:lumMod val="65000"/>
              <a:lumOff val="35000"/>
            </a:schemeClr>
          </a:solidFill>
        </p:spPr>
        <p:txBody>
          <a:bodyPr wrap="square" rtlCol="0">
            <a:spAutoFit/>
          </a:bodyPr>
          <a:lstStyle/>
          <a:p>
            <a:pPr algn="ctr"/>
            <a:r>
              <a:rPr lang="ka-GE" sz="2400" dirty="0">
                <a:solidFill>
                  <a:schemeClr val="bg1"/>
                </a:solidFill>
                <a:latin typeface="+mj-lt"/>
              </a:rPr>
              <a:t>სწორი პასუხია B (შინაარსობრივი მონაცემების გადაჭერა შეიძლება განხორციელდეს მხოლოდ სერიოზულ დანაშაულთან მიმართებით)</a:t>
            </a:r>
          </a:p>
        </p:txBody>
      </p:sp>
      <p:sp>
        <p:nvSpPr>
          <p:cNvPr id="10" name="TextBox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5BF146C-DBC3-44BF-AA98-DDEC334987B8}"/>
              </a:ext>
            </a:extLst>
          </p:cNvPr>
          <p:cNvSpPr txBox="1"/>
          <p:nvPr/>
        </p:nvSpPr>
        <p:spPr>
          <a:xfrm>
            <a:off x="556984" y="3396609"/>
            <a:ext cx="8030032" cy="830997"/>
          </a:xfrm>
          <a:prstGeom prst="rect">
            <a:avLst/>
          </a:prstGeom>
          <a:solidFill>
            <a:srgbClr val="F08A34"/>
          </a:solidFill>
        </p:spPr>
        <p:txBody>
          <a:bodyPr wrap="square" rtlCol="0">
            <a:spAutoFit/>
          </a:bodyPr>
          <a:lstStyle/>
          <a:p>
            <a:pPr marL="1828800" lvl="3" indent="-457200">
              <a:buAutoNum type="alphaUcPeriod"/>
            </a:pPr>
            <a:r>
              <a:rPr lang="ka-GE" sz="2400" dirty="0">
                <a:solidFill>
                  <a:schemeClr val="bg1"/>
                </a:solidFill>
                <a:latin typeface="+mj-lt"/>
              </a:rPr>
              <a:t>დიახ</a:t>
            </a:r>
          </a:p>
          <a:p>
            <a:pPr marL="1828800" lvl="3" indent="-457200">
              <a:buAutoNum type="alphaUcPeriod"/>
            </a:pPr>
            <a:r>
              <a:rPr lang="ka-GE" sz="2400" dirty="0">
                <a:solidFill>
                  <a:schemeClr val="bg1"/>
                </a:solidFill>
                <a:latin typeface="+mj-lt"/>
              </a:rPr>
              <a:t>არა</a:t>
            </a:r>
          </a:p>
        </p:txBody>
      </p:sp>
    </p:spTree>
    <p:extLst>
      <p:ext uri="{BB962C8B-B14F-4D97-AF65-F5344CB8AC3E}">
        <p14:creationId xmlns:p14="http://schemas.microsoft.com/office/powerpoint/2010/main" val="120820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4DDA362-433C-4CC6-A381-E011890633CA}"/>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smtClean="0">
                <a:solidFill>
                  <a:schemeClr val="bg1"/>
                </a:solidFill>
                <a:latin typeface="+mn-lt"/>
              </a:rPr>
              <a:t>იურისდიქცია </a:t>
            </a:r>
            <a:endParaRPr lang="ka-GE" sz="2000" b="1" dirty="0">
              <a:solidFill>
                <a:schemeClr val="bg1"/>
              </a:solidFill>
              <a:latin typeface="+mn-lt"/>
              <a:ea typeface="Verdana" panose="020B0604030504040204" pitchFamily="34" charset="0"/>
              <a:cs typeface="Verdana" charset="0"/>
            </a:endParaRPr>
          </a:p>
        </p:txBody>
      </p:sp>
      <p:sp>
        <p:nvSpPr>
          <p:cNvPr id="2"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634059B-4894-499F-9F52-34CBBC7D316D}"/>
              </a:ext>
            </a:extLst>
          </p:cNvPr>
          <p:cNvSpPr txBox="1">
            <a:spLocks/>
          </p:cNvSpPr>
          <p:nvPr/>
        </p:nvSpPr>
        <p:spPr bwMode="auto">
          <a:xfrm>
            <a:off x="312057" y="1339037"/>
            <a:ext cx="8519885" cy="4948696"/>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ka-GE" altLang="sr-Latn-RS" sz="2600" b="1" i="1" dirty="0"/>
              <a:t>იურისდიქცია</a:t>
            </a:r>
          </a:p>
          <a:p>
            <a:pPr marL="0" indent="0" algn="ctr" eaLnBrk="1" hangingPunct="1">
              <a:lnSpc>
                <a:spcPct val="80000"/>
              </a:lnSpc>
              <a:spcBef>
                <a:spcPts val="600"/>
              </a:spcBef>
              <a:spcAft>
                <a:spcPts val="1200"/>
              </a:spcAft>
              <a:buFont typeface="Arial" pitchFamily="34" charset="0"/>
              <a:buNone/>
              <a:defRPr/>
            </a:pPr>
            <a:r>
              <a:rPr lang="ka-GE" altLang="sr-Latn-RS" sz="2600" b="1" i="1" dirty="0"/>
              <a:t>(ბუდაპეშტის კონვენცია – მუხლი 22)</a:t>
            </a:r>
          </a:p>
          <a:p>
            <a:pPr algn="ctr" eaLnBrk="1" hangingPunct="1">
              <a:lnSpc>
                <a:spcPct val="80000"/>
              </a:lnSpc>
              <a:spcBef>
                <a:spcPts val="600"/>
              </a:spcBef>
              <a:spcAft>
                <a:spcPts val="1200"/>
              </a:spcAft>
              <a:defRPr/>
            </a:pPr>
            <a:endParaRPr lang="ka-GE" altLang="sr-Latn-RS" sz="2600" i="1" dirty="0">
              <a:ea typeface="ＭＳ Ｐゴシック" pitchFamily="34" charset="-128"/>
            </a:endParaRPr>
          </a:p>
          <a:p>
            <a:pPr algn="ctr" eaLnBrk="1" hangingPunct="1">
              <a:lnSpc>
                <a:spcPct val="80000"/>
              </a:lnSpc>
              <a:spcBef>
                <a:spcPts val="600"/>
              </a:spcBef>
              <a:spcAft>
                <a:spcPts val="1200"/>
              </a:spcAft>
              <a:defRPr/>
            </a:pPr>
            <a:r>
              <a:rPr lang="ka-GE" altLang="sr-Latn-RS" sz="2600" i="1" dirty="0"/>
              <a:t>უზრუნველყოფს სახელმძღვანელო მითითებებს დანაშაულებთან მიმართებით იურისდიქციის დასადგენად</a:t>
            </a:r>
          </a:p>
          <a:p>
            <a:pPr algn="ctr" eaLnBrk="1" hangingPunct="1">
              <a:lnSpc>
                <a:spcPct val="80000"/>
              </a:lnSpc>
              <a:spcBef>
                <a:spcPts val="600"/>
              </a:spcBef>
              <a:spcAft>
                <a:spcPts val="1200"/>
              </a:spcAft>
              <a:defRPr/>
            </a:pPr>
            <a:r>
              <a:rPr lang="ka-GE" altLang="sr-Latn-RS" sz="2600" i="1" dirty="0"/>
              <a:t>ითვალისწინებს ტერიტორიულობისა და მოქალაქეობის პრინციპებს</a:t>
            </a:r>
          </a:p>
          <a:p>
            <a:pPr algn="ctr" eaLnBrk="1" hangingPunct="1">
              <a:lnSpc>
                <a:spcPct val="80000"/>
              </a:lnSpc>
              <a:spcBef>
                <a:spcPts val="600"/>
              </a:spcBef>
              <a:spcAft>
                <a:spcPts val="1200"/>
              </a:spcAft>
              <a:defRPr/>
            </a:pPr>
            <a:r>
              <a:rPr lang="ka-GE" altLang="sr-Latn-RS" sz="2600" i="1" dirty="0"/>
              <a:t>საკონსულტაციო პროცესები, როცა ორ სახელმწიფოს ერთდროული იურისდიქცია აქვს</a:t>
            </a:r>
          </a:p>
        </p:txBody>
      </p:sp>
    </p:spTree>
    <p:extLst>
      <p:ext uri="{BB962C8B-B14F-4D97-AF65-F5344CB8AC3E}">
        <p14:creationId xmlns:p14="http://schemas.microsoft.com/office/powerpoint/2010/main" val="7877722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21545" y="1078925"/>
            <a:ext cx="4298867" cy="5493812"/>
          </a:xfrm>
          <a:prstGeom prst="rect">
            <a:avLst/>
          </a:prstGeom>
        </p:spPr>
        <p:txBody>
          <a:bodyPr wrap="square">
            <a:spAutoFit/>
          </a:bodyPr>
          <a:lstStyle/>
          <a:p>
            <a:pPr marL="342900" indent="-342900" algn="just">
              <a:buFont typeface="+mj-lt"/>
              <a:buAutoNum type="arabicPeriod"/>
            </a:pPr>
            <a:r>
              <a:rPr lang="ka-GE" sz="1300" dirty="0" smtClean="0"/>
              <a:t>თითოეული მხარე </a:t>
            </a:r>
            <a:r>
              <a:rPr lang="ka-GE" sz="1300" dirty="0" smtClean="0"/>
              <a:t>ვალდებულია</a:t>
            </a:r>
            <a:r>
              <a:rPr lang="ka-GE" sz="1300" dirty="0"/>
              <a:t>, მიიღოს ისეთი საკანონმდებლო და სხვა საჭირო ზომები, რომლებიც უზრუნველყოფს იურისდიქციას ამ კონვენციის </a:t>
            </a:r>
            <a:r>
              <a:rPr lang="ka-GE" sz="1300" dirty="0" smtClean="0"/>
              <a:t>მე-2-მე-11 </a:t>
            </a:r>
            <a:r>
              <a:rPr lang="ka-GE" sz="1300" dirty="0"/>
              <a:t>მუხლებით გათვალისწინებული ნებისმიერი დანაშაულისათვის, როდესაც ეს დანაშაული ჩადენილია: </a:t>
            </a:r>
          </a:p>
          <a:p>
            <a:pPr marL="800100" lvl="1" indent="-342900" algn="just">
              <a:buFont typeface="+mj-lt"/>
              <a:buAutoNum type="alphaLcPeriod"/>
            </a:pPr>
            <a:r>
              <a:rPr lang="ka-GE" sz="1300" b="1" dirty="0" smtClean="0">
                <a:solidFill>
                  <a:srgbClr val="FF0000"/>
                </a:solidFill>
              </a:rPr>
              <a:t> ამ მხარის ტერიტორიაზე</a:t>
            </a:r>
            <a:r>
              <a:rPr lang="ka-GE" sz="1300" dirty="0" smtClean="0"/>
              <a:t>; ან</a:t>
            </a:r>
            <a:r>
              <a:rPr lang="ka-GE" sz="1300" dirty="0"/>
              <a:t> </a:t>
            </a:r>
          </a:p>
          <a:p>
            <a:pPr marL="800100" lvl="1" indent="-342900" algn="just">
              <a:buFont typeface="+mj-lt"/>
              <a:buAutoNum type="alphaLcPeriod"/>
            </a:pPr>
            <a:r>
              <a:rPr lang="ka-GE" sz="1300" dirty="0"/>
              <a:t>ამ მხარის დროშის ქვეშ მცურავ ხომალდზე; ან </a:t>
            </a:r>
          </a:p>
          <a:p>
            <a:pPr marL="800100" lvl="1" indent="-342900" algn="just">
              <a:buFont typeface="+mj-lt"/>
              <a:buAutoNum type="alphaLcPeriod"/>
            </a:pPr>
            <a:r>
              <a:rPr lang="ka-GE" sz="1300" dirty="0"/>
              <a:t>ამ მხარის კანონმდებლობით რეგისტრირებულ თვითმფრინავზე; ან </a:t>
            </a:r>
          </a:p>
          <a:p>
            <a:pPr marL="800100" lvl="1" indent="-342900" algn="just">
              <a:buFont typeface="+mj-lt"/>
              <a:buAutoNum type="alphaLcPeriod"/>
            </a:pPr>
            <a:r>
              <a:rPr lang="ka-GE" sz="1300" dirty="0"/>
              <a:t>მისი ერთ-ერთი მოქალაქის მიერ, თუ დანაშაული დასჯადია იმ ქვეყნის სისხლის სამართლის კანონმდებლობით, რომლის ტერიტორიაზეც იქნა ჩადენილი დანაშაული ან თუ დანაშაული ჩადენილია  ნებისმიერი სახელმწიფოს ტერიტორიული იურისდიქციის ფარგლებს გარეთ. </a:t>
            </a:r>
          </a:p>
          <a:p>
            <a:pPr marL="342900" indent="-342900" algn="just">
              <a:buFont typeface="+mj-lt"/>
              <a:buAutoNum type="arabicPeriod"/>
            </a:pPr>
            <a:endParaRPr lang="ka-GE" sz="1300" dirty="0"/>
          </a:p>
          <a:p>
            <a:pPr marL="342900" indent="-342900" algn="just">
              <a:buFont typeface="+mj-lt"/>
              <a:buAutoNum type="arabicPeriod"/>
            </a:pPr>
            <a:r>
              <a:rPr lang="ka-GE" sz="1300" dirty="0" smtClean="0"/>
              <a:t>თითოეულ მხარეს აქვს </a:t>
            </a:r>
            <a:r>
              <a:rPr lang="ka-GE" sz="1300" dirty="0"/>
              <a:t>უფლება, გააკეთოს დათქმა ამ მუხლის 1.b-d </a:t>
            </a:r>
            <a:r>
              <a:rPr lang="ka-GE" sz="1300" dirty="0" smtClean="0"/>
              <a:t>ქვეპუნქტებით განსაზღვრული </a:t>
            </a:r>
            <a:r>
              <a:rPr lang="ka-GE" sz="1300" dirty="0"/>
              <a:t>იურისდიქციის წესების ან მათი ნებისმიერი ნაწილის გამოუყენებლობაზე; ან გამოიყენოს ისინი მხოლოდ კონკრეტულ შემთხვევებში ან პირობებში.</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557100" y="1078925"/>
            <a:ext cx="4465355" cy="4770537"/>
          </a:xfrm>
          <a:prstGeom prst="rect">
            <a:avLst/>
          </a:prstGeom>
        </p:spPr>
        <p:txBody>
          <a:bodyPr wrap="square">
            <a:spAutoFit/>
          </a:bodyPr>
          <a:lstStyle/>
          <a:p>
            <a:pPr marL="342900" indent="-342900" algn="just">
              <a:buFont typeface="Arial" panose="020B0604020202020204" pitchFamily="34" charset="0"/>
              <a:buChar char="•"/>
            </a:pPr>
            <a:r>
              <a:rPr lang="ka-GE" sz="1600" dirty="0" smtClean="0"/>
              <a:t>ეყრდნობა ტერიტორიულობის პრინციპს</a:t>
            </a:r>
          </a:p>
          <a:p>
            <a:pPr marL="342900" indent="-342900" algn="just">
              <a:buFont typeface="Arial" panose="020B0604020202020204" pitchFamily="34" charset="0"/>
              <a:buChar char="•"/>
            </a:pPr>
            <a:endParaRPr lang="ka-GE" sz="1600" dirty="0"/>
          </a:p>
          <a:p>
            <a:pPr marL="342900" indent="-342900" algn="just">
              <a:buFont typeface="Arial" panose="020B0604020202020204" pitchFamily="34" charset="0"/>
              <a:buChar char="•"/>
            </a:pPr>
            <a:r>
              <a:rPr lang="ka-GE" sz="1600" dirty="0" smtClean="0"/>
              <a:t>თითოეულ მხარეს მოეთხოვება მისი ტერიტორიის ფარგლებში ჩადენილი </a:t>
            </a:r>
            <a:r>
              <a:rPr lang="ka-GE" sz="1600" dirty="0" smtClean="0"/>
              <a:t>სისხლის სამართლის </a:t>
            </a:r>
            <a:r>
              <a:rPr lang="ka-GE" sz="1600" dirty="0" smtClean="0"/>
              <a:t>დანაშაულისთვის დასჯა </a:t>
            </a:r>
          </a:p>
          <a:p>
            <a:pPr marL="342900" indent="-342900" algn="just">
              <a:buFont typeface="Arial" panose="020B0604020202020204" pitchFamily="34" charset="0"/>
              <a:buChar char="•"/>
            </a:pPr>
            <a:endParaRPr lang="ka-GE" sz="1600" dirty="0"/>
          </a:p>
          <a:p>
            <a:pPr marL="342900" indent="-342900" algn="just">
              <a:buFont typeface="Arial" panose="020B0604020202020204" pitchFamily="34" charset="0"/>
              <a:buChar char="•"/>
            </a:pPr>
            <a:r>
              <a:rPr lang="ka-GE" sz="1600" dirty="0" smtClean="0"/>
              <a:t>ტერიტორიული იურისდიქცია შეიძლება დამტკიცდეს, თუ, მაგალითად:</a:t>
            </a:r>
          </a:p>
          <a:p>
            <a:pPr marL="800100" lvl="1" indent="-342900" algn="just">
              <a:buFont typeface="Calibri" panose="020F0502020204030204" pitchFamily="34" charset="0"/>
              <a:buChar char="‐"/>
            </a:pPr>
            <a:r>
              <a:rPr lang="ka-GE" sz="1600" dirty="0"/>
              <a:t>კომპიუტერულ სისტემაზე შეტევის </a:t>
            </a:r>
            <a:r>
              <a:rPr lang="ka-GE" sz="1600" dirty="0" smtClean="0"/>
              <a:t>განმახორციელებელი პირი, </a:t>
            </a:r>
            <a:r>
              <a:rPr lang="ka-GE" sz="1600" dirty="0"/>
              <a:t>ისევე, </a:t>
            </a:r>
            <a:r>
              <a:rPr lang="ka-GE" sz="1600" dirty="0" smtClean="0"/>
              <a:t>როგორც </a:t>
            </a:r>
            <a:r>
              <a:rPr lang="ka-GE" sz="1600" dirty="0"/>
              <a:t>დაზარალებული კომპიუტერული </a:t>
            </a:r>
            <a:r>
              <a:rPr lang="ka-GE" sz="1600" dirty="0" smtClean="0"/>
              <a:t>სისტემა, </a:t>
            </a:r>
            <a:r>
              <a:rPr lang="ka-GE" sz="1600" dirty="0"/>
              <a:t>განთავსებულია ტერიტორიის ფარგლებში</a:t>
            </a:r>
          </a:p>
          <a:p>
            <a:pPr marL="800100" lvl="1" indent="-342900" algn="just">
              <a:buFont typeface="Calibri" panose="020F0502020204030204" pitchFamily="34" charset="0"/>
              <a:buChar char="‐"/>
            </a:pPr>
            <a:r>
              <a:rPr lang="ka-GE" sz="1600" dirty="0" smtClean="0"/>
              <a:t>დაზარალებული კომპიუტერული სისტემა განთავსებულია ტერიტორიის ფარგლებში, მაგრამ </a:t>
            </a:r>
            <a:r>
              <a:rPr lang="ka-GE" sz="1600" dirty="0"/>
              <a:t>შეტევის განმახორციელებელი – არა </a:t>
            </a:r>
            <a:endParaRPr lang="ka-GE" sz="1600" dirty="0"/>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B3BF641-E1A4-4005-989C-3B68B988DDB5}"/>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smtClean="0">
                <a:solidFill>
                  <a:schemeClr val="bg1"/>
                </a:solidFill>
              </a:rPr>
              <a:t>იურისდიქცია </a:t>
            </a:r>
            <a:endParaRPr lang="ka-GE" sz="2000" b="1"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2116449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2BA244C-489D-417D-B8AB-CB954192CB36}"/>
              </a:ext>
            </a:extLst>
          </p:cNvPr>
          <p:cNvSpPr>
            <a:spLocks noGrp="1"/>
          </p:cNvSpPr>
          <p:nvPr>
            <p:ph type="title"/>
          </p:nvPr>
        </p:nvSpPr>
        <p:spPr/>
        <p:txBody>
          <a:bodyPr/>
          <a:lstStyle/>
          <a:p>
            <a:r>
              <a:rPr lang="ka-GE" dirty="0">
                <a:latin typeface="+mn-lt"/>
              </a:rPr>
              <a:t>შენახული კომპიუტერული მონაცემების ჩხრეკა და ამოღება</a:t>
            </a:r>
          </a:p>
        </p:txBody>
      </p:sp>
      <p:sp>
        <p:nvSpPr>
          <p:cNvPr id="3" name="Tex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380FE40-902C-48A0-8E4E-962AA387FB67}"/>
              </a:ext>
            </a:extLst>
          </p:cNvPr>
          <p:cNvSpPr>
            <a:spLocks noGrp="1"/>
          </p:cNvSpPr>
          <p:nvPr>
            <p:ph type="body" idx="1"/>
          </p:nvPr>
        </p:nvSpPr>
        <p:spPr>
          <a:xfrm>
            <a:off x="451644" y="2837656"/>
            <a:ext cx="8313737" cy="1500187"/>
          </a:xfrm>
        </p:spPr>
        <p:txBody>
          <a:bodyPr/>
          <a:lstStyle/>
          <a:p>
            <a:r>
              <a:rPr lang="ka-GE" dirty="0" smtClean="0">
                <a:latin typeface="+mn-lt"/>
              </a:rPr>
              <a:t>ბუდაპეშტის კონვენციის საპროცესო უფლებამოსილებები (ნაწილი 2)</a:t>
            </a:r>
          </a:p>
        </p:txBody>
      </p:sp>
      <p:sp>
        <p:nvSpPr>
          <p:cNvPr id="9"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B9BC96D-6AC8-4249-9F3D-D92372DB1900}"/>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განყოფილება 1</a:t>
            </a:r>
            <a:endParaRPr lang="ka-GE" sz="2000" dirty="0">
              <a:solidFill>
                <a:schemeClr val="bg1"/>
              </a:solidFill>
              <a:latin typeface="Verdana" charset="0"/>
              <a:cs typeface="Verdana" charset="0"/>
            </a:endParaRPr>
          </a:p>
        </p:txBody>
      </p:sp>
      <p:sp>
        <p:nvSpPr>
          <p:cNvPr id="12" name="Slide Number Placeholder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120CC53-4CBC-4E13-B00B-B6842626CCD1}"/>
              </a:ext>
            </a:extLst>
          </p:cNvPr>
          <p:cNvSpPr txBox="1">
            <a:spLocks/>
          </p:cNvSpPr>
          <p:nvPr/>
        </p:nvSpPr>
        <p:spPr>
          <a:xfrm>
            <a:off x="7086600" y="6588125"/>
            <a:ext cx="2057400" cy="28581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9C04F3A-82BD-4011-AADB-1F79FD7DF4BC}" type="slidenum">
              <a:rPr lang="en-GB" sz="900" b="1" smtClean="0">
                <a:solidFill>
                  <a:schemeClr val="bg1"/>
                </a:solidFill>
                <a:latin typeface="Verdana" panose="020B0604030504040204" pitchFamily="34" charset="0"/>
                <a:ea typeface="Verdana" panose="020B0604030504040204" pitchFamily="34" charset="0"/>
              </a:rPr>
              <a:pPr algn="r"/>
              <a:t>5</a:t>
            </a:fld>
            <a:endParaRPr lang="ka-GE" sz="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048175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21545" y="1094083"/>
            <a:ext cx="4298867" cy="5293757"/>
          </a:xfrm>
          <a:prstGeom prst="rect">
            <a:avLst/>
          </a:prstGeom>
        </p:spPr>
        <p:txBody>
          <a:bodyPr wrap="square">
            <a:spAutoFit/>
          </a:bodyPr>
          <a:lstStyle/>
          <a:p>
            <a:pPr marL="342900" indent="-342900" algn="just">
              <a:buFont typeface="+mj-lt"/>
              <a:buAutoNum type="arabicPeriod"/>
            </a:pPr>
            <a:r>
              <a:rPr lang="ka-GE" sz="1300" dirty="0" smtClean="0"/>
              <a:t>თითოეული მხარე </a:t>
            </a:r>
            <a:r>
              <a:rPr lang="ka-GE" sz="1300" dirty="0" smtClean="0"/>
              <a:t>ვალდებულია</a:t>
            </a:r>
            <a:r>
              <a:rPr lang="ka-GE" sz="1300" dirty="0"/>
              <a:t>, მიიღოს ისეთი საკანონმდებლო და სხვა საჭირო ზომები, რომლებიც უზრუნველყოფს იურისდიქციას ამ კონვენციის </a:t>
            </a:r>
            <a:r>
              <a:rPr lang="ka-GE" sz="1300" dirty="0" smtClean="0"/>
              <a:t>მე-2-მე-11 </a:t>
            </a:r>
            <a:r>
              <a:rPr lang="ka-GE" sz="1300" dirty="0"/>
              <a:t>მუხლებით გათვალისწინებული ნებისმიერი დანაშაულისათვის, როდესაც ეს დანაშაული ჩადენილია: </a:t>
            </a:r>
          </a:p>
          <a:p>
            <a:pPr marL="800100" lvl="1" indent="-342900" algn="just">
              <a:buFont typeface="+mj-lt"/>
              <a:buAutoNum type="alphaLcPeriod"/>
            </a:pPr>
            <a:r>
              <a:rPr lang="ka-GE" sz="1300" dirty="0"/>
              <a:t>ამ მხარის ტერიტორიაზე; ან </a:t>
            </a:r>
          </a:p>
          <a:p>
            <a:pPr marL="800100" lvl="1" indent="-342900" algn="just">
              <a:buFont typeface="+mj-lt"/>
              <a:buAutoNum type="alphaLcPeriod"/>
            </a:pPr>
            <a:r>
              <a:rPr lang="ka-GE" sz="1300" dirty="0" smtClean="0"/>
              <a:t>ამ მხარის </a:t>
            </a:r>
            <a:r>
              <a:rPr lang="ka-GE" sz="1300" b="1" dirty="0" smtClean="0">
                <a:solidFill>
                  <a:srgbClr val="FF0000"/>
                </a:solidFill>
              </a:rPr>
              <a:t>დროშის ქვეშ მცურავ ხომალდზე</a:t>
            </a:r>
            <a:r>
              <a:rPr lang="ka-GE" sz="1300" dirty="0" smtClean="0"/>
              <a:t>; ან</a:t>
            </a:r>
            <a:r>
              <a:rPr lang="ka-GE" sz="1300" dirty="0"/>
              <a:t> </a:t>
            </a:r>
          </a:p>
          <a:p>
            <a:pPr marL="800100" lvl="1" indent="-342900" algn="just">
              <a:buFont typeface="+mj-lt"/>
              <a:buAutoNum type="alphaLcPeriod"/>
            </a:pPr>
            <a:r>
              <a:rPr lang="ka-GE" sz="1300" dirty="0" smtClean="0"/>
              <a:t>ამ მხარის </a:t>
            </a:r>
            <a:r>
              <a:rPr lang="ka-GE" sz="1300" b="1" dirty="0" smtClean="0">
                <a:solidFill>
                  <a:srgbClr val="FF0000"/>
                </a:solidFill>
              </a:rPr>
              <a:t>კანონმდებლობით რეგისტრირებულ თვითმფრინავზე</a:t>
            </a:r>
            <a:r>
              <a:rPr lang="ka-GE" sz="1300" dirty="0" smtClean="0"/>
              <a:t>; ან</a:t>
            </a:r>
            <a:r>
              <a:rPr lang="ka-GE" sz="1300" dirty="0"/>
              <a:t> </a:t>
            </a:r>
          </a:p>
          <a:p>
            <a:pPr marL="800100" lvl="1" indent="-342900" algn="just">
              <a:buFont typeface="+mj-lt"/>
              <a:buAutoNum type="alphaLcPeriod"/>
            </a:pPr>
            <a:r>
              <a:rPr lang="ka-GE" sz="1300" dirty="0"/>
              <a:t>მისი ერთ-ერთი მოქალაქის მიერ, თუ დანაშაული დასჯადია იმ ქვეყნის სისხლის სამართლის კანონმდებლობით, რომლის ტერიტორიაზეც იქნა ჩადენილი დანაშაული ან თუ დანაშაული ჩადენილია  ნებისმიერი სახელმწიფოს ტერიტორიული იურისდიქციის ფარგლებს გარეთ. </a:t>
            </a:r>
          </a:p>
          <a:p>
            <a:pPr marL="342900" indent="-342900" algn="just">
              <a:buFont typeface="+mj-lt"/>
              <a:buAutoNum type="arabicPeriod"/>
            </a:pPr>
            <a:endParaRPr lang="ka-GE" sz="1300" dirty="0"/>
          </a:p>
          <a:p>
            <a:pPr marL="342900" indent="-342900" algn="just">
              <a:buFont typeface="+mj-lt"/>
              <a:buAutoNum type="arabicPeriod"/>
            </a:pPr>
            <a:r>
              <a:rPr lang="ka-GE" sz="1300" dirty="0"/>
              <a:t>თითოეულ მხარეს აქვს უფლება, გააკეთოს დათქმა ამ მუხლის 1.b-d ქვეპუნქტებით განსაზღვრული იურისდიქციის წესების ან მათი ნებისმიერი ნაწილის გამოუყენებლობაზე; ან გამოიყენოს ისინი მხოლოდ კონკრეტულ შემთხვევებში ან პირობებში.</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541957" y="1094083"/>
            <a:ext cx="4465355" cy="4524315"/>
          </a:xfrm>
          <a:prstGeom prst="rect">
            <a:avLst/>
          </a:prstGeom>
        </p:spPr>
        <p:txBody>
          <a:bodyPr wrap="square">
            <a:spAutoFit/>
          </a:bodyPr>
          <a:lstStyle/>
          <a:p>
            <a:pPr marL="342900" indent="-342900" algn="just">
              <a:buFont typeface="Arial" panose="020B0604020202020204" pitchFamily="34" charset="0"/>
              <a:buChar char="•"/>
            </a:pPr>
            <a:r>
              <a:rPr lang="ka-GE" dirty="0"/>
              <a:t>ტერიტორიულობის პრინციპის სახესხვაობა </a:t>
            </a:r>
          </a:p>
          <a:p>
            <a:pPr marL="342900" indent="-342900" algn="just">
              <a:buFont typeface="Arial" panose="020B0604020202020204" pitchFamily="34" charset="0"/>
              <a:buChar char="•"/>
            </a:pPr>
            <a:endParaRPr lang="ka-GE" dirty="0"/>
          </a:p>
          <a:p>
            <a:pPr marL="342900" indent="-342900" algn="just">
              <a:buFont typeface="Arial" panose="020B0604020202020204" pitchFamily="34" charset="0"/>
              <a:buChar char="•"/>
            </a:pPr>
            <a:r>
              <a:rPr lang="ka-GE" dirty="0"/>
              <a:t>ბევრი ქვეყანა ჩვეულებრივ ამტკიცებს იურისდიქციას ხომალდებზე, რომლებიც მათი დროშის ქვეშ </a:t>
            </a:r>
            <a:r>
              <a:rPr lang="ka-GE" dirty="0" smtClean="0"/>
              <a:t>ცურავს</a:t>
            </a:r>
            <a:r>
              <a:rPr lang="en-US" dirty="0" smtClean="0"/>
              <a:t>,</a:t>
            </a:r>
            <a:r>
              <a:rPr lang="ka-GE" dirty="0" smtClean="0"/>
              <a:t> </a:t>
            </a:r>
            <a:r>
              <a:rPr lang="ka-GE" dirty="0"/>
              <a:t>ან მათი კანონმდებლობით რეგისტრირებულ თვითმფრინავზე – განიხილავს რა მათ თავისი ტერიტორიის გაფართოებად </a:t>
            </a:r>
          </a:p>
          <a:p>
            <a:pPr marL="342900" indent="-342900" algn="just">
              <a:buFont typeface="Arial" panose="020B0604020202020204" pitchFamily="34" charset="0"/>
              <a:buChar char="•"/>
            </a:pPr>
            <a:endParaRPr lang="ka-GE" dirty="0"/>
          </a:p>
          <a:p>
            <a:pPr marL="342900" indent="-342900" algn="just">
              <a:buFont typeface="Arial" panose="020B0604020202020204" pitchFamily="34" charset="0"/>
              <a:buChar char="•"/>
            </a:pPr>
            <a:r>
              <a:rPr lang="ka-GE" dirty="0"/>
              <a:t>სასარგებლო ჩანართია, როცა ხომალდი ან თვითმფრინავი არ იმყოფება ტერიტორიის ფარგლებში დანაშაულის ჩადენის დროს </a:t>
            </a:r>
          </a:p>
        </p:txBody>
      </p:sp>
      <p:sp>
        <p:nvSpPr>
          <p:cNvPr id="7"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B3BF641-E1A4-4005-989C-3B68B988DDB5}"/>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smtClean="0">
                <a:solidFill>
                  <a:schemeClr val="bg1"/>
                </a:solidFill>
              </a:rPr>
              <a:t>იურისდიქცია </a:t>
            </a:r>
            <a:endParaRPr lang="ka-GE" sz="2000" b="1"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1292209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21545" y="1128776"/>
            <a:ext cx="4298867" cy="5293757"/>
          </a:xfrm>
          <a:prstGeom prst="rect">
            <a:avLst/>
          </a:prstGeom>
        </p:spPr>
        <p:txBody>
          <a:bodyPr wrap="square">
            <a:spAutoFit/>
          </a:bodyPr>
          <a:lstStyle/>
          <a:p>
            <a:pPr marL="342900" indent="-342900" algn="just">
              <a:buFont typeface="+mj-lt"/>
              <a:buAutoNum type="arabicPeriod"/>
            </a:pPr>
            <a:r>
              <a:rPr lang="ka-GE" sz="1300" dirty="0" smtClean="0"/>
              <a:t>თითოეული მხარე </a:t>
            </a:r>
            <a:r>
              <a:rPr lang="ka-GE" sz="1300" dirty="0" smtClean="0"/>
              <a:t>ვალდებულია</a:t>
            </a:r>
            <a:r>
              <a:rPr lang="ka-GE" sz="1300" dirty="0"/>
              <a:t>, მიიღოს ისეთი საკანონმდებლო და სხვა საჭირო ზომები, რომლებიც უზრუნველყოფს იურისდიქციას ამ კონვენციის </a:t>
            </a:r>
            <a:r>
              <a:rPr lang="ka-GE" sz="1300" dirty="0" smtClean="0"/>
              <a:t>მე-2-მე-11 </a:t>
            </a:r>
            <a:r>
              <a:rPr lang="ka-GE" sz="1300" dirty="0"/>
              <a:t>მუხლებით გათვალისწინებული ნებისმიერი დანაშაულისათვის, როდესაც ეს დანაშაული ჩადენილია: </a:t>
            </a:r>
          </a:p>
          <a:p>
            <a:pPr marL="800100" lvl="1" indent="-342900" algn="just">
              <a:buFont typeface="+mj-lt"/>
              <a:buAutoNum type="alphaLcPeriod"/>
            </a:pPr>
            <a:r>
              <a:rPr lang="ka-GE" sz="1300" dirty="0"/>
              <a:t>ამ მხარის ტერიტორიაზე; ან </a:t>
            </a:r>
          </a:p>
          <a:p>
            <a:pPr marL="800100" lvl="1" indent="-342900" algn="just">
              <a:buFont typeface="+mj-lt"/>
              <a:buAutoNum type="alphaLcPeriod"/>
            </a:pPr>
            <a:r>
              <a:rPr lang="ka-GE" sz="1300" dirty="0"/>
              <a:t>ამ მხარის დროშის ქვეშ მცურავ ხომალდზე; ან </a:t>
            </a:r>
          </a:p>
          <a:p>
            <a:pPr marL="800100" lvl="1" indent="-342900" algn="just">
              <a:buFont typeface="+mj-lt"/>
              <a:buAutoNum type="alphaLcPeriod"/>
            </a:pPr>
            <a:r>
              <a:rPr lang="ka-GE" sz="1300" dirty="0"/>
              <a:t>ამ მხარის კანონმდებლობით რეგისტრირებულ თვითმფრინავზე; ან </a:t>
            </a:r>
          </a:p>
          <a:p>
            <a:pPr marL="800100" lvl="1" indent="-342900" algn="just">
              <a:buFont typeface="+mj-lt"/>
              <a:buAutoNum type="alphaLcPeriod"/>
            </a:pPr>
            <a:r>
              <a:rPr lang="ka-GE" sz="1300" b="1" dirty="0" smtClean="0">
                <a:solidFill>
                  <a:srgbClr val="FF0000"/>
                </a:solidFill>
              </a:rPr>
              <a:t>მისი ერთ-ერთი მოქალაქის მიერ, თუ დანაშაული დასჯადია </a:t>
            </a:r>
            <a:r>
              <a:rPr lang="ka-GE" sz="1300" dirty="0" smtClean="0"/>
              <a:t>იმ ქვეყნის სისხლის სამართლის კანონმდებლობით, </a:t>
            </a:r>
            <a:r>
              <a:rPr lang="ka-GE" sz="1300" b="1" dirty="0" smtClean="0">
                <a:solidFill>
                  <a:srgbClr val="FF0000"/>
                </a:solidFill>
              </a:rPr>
              <a:t>რომლის ტერიტორიაზეც იქნა ჩადენილი </a:t>
            </a:r>
            <a:r>
              <a:rPr lang="ka-GE" sz="1300" dirty="0" smtClean="0"/>
              <a:t>დანაშაული </a:t>
            </a:r>
            <a:r>
              <a:rPr lang="ka-GE" sz="1300" b="1" dirty="0" smtClean="0">
                <a:solidFill>
                  <a:srgbClr val="FF0000"/>
                </a:solidFill>
              </a:rPr>
              <a:t>ან </a:t>
            </a:r>
            <a:r>
              <a:rPr lang="ka-GE" sz="1300" dirty="0" smtClean="0"/>
              <a:t>თუ დანაშაული ჩადენილია </a:t>
            </a:r>
            <a:r>
              <a:rPr lang="ka-GE" sz="1300" b="1" dirty="0" smtClean="0">
                <a:solidFill>
                  <a:srgbClr val="FF0000"/>
                </a:solidFill>
              </a:rPr>
              <a:t>ნებისმიერი სახელმწიფოს ტერიტორიული იურისდიქციის ფარგლებს გარეთ</a:t>
            </a:r>
            <a:r>
              <a:rPr lang="ka-GE" sz="1300" dirty="0" smtClean="0"/>
              <a:t>.</a:t>
            </a:r>
            <a:r>
              <a:rPr lang="ka-GE" sz="1300" dirty="0"/>
              <a:t> </a:t>
            </a:r>
          </a:p>
          <a:p>
            <a:pPr marL="342900" indent="-342900" algn="just">
              <a:buFont typeface="+mj-lt"/>
              <a:buAutoNum type="arabicPeriod"/>
            </a:pPr>
            <a:endParaRPr lang="ka-GE" sz="1300" dirty="0"/>
          </a:p>
          <a:p>
            <a:pPr marL="342900" indent="-342900" algn="just">
              <a:buFont typeface="+mj-lt"/>
              <a:buAutoNum type="arabicPeriod"/>
            </a:pPr>
            <a:r>
              <a:rPr lang="ka-GE" sz="1300" dirty="0" smtClean="0"/>
              <a:t>თითოეულ მხარეს აქვს </a:t>
            </a:r>
            <a:r>
              <a:rPr lang="ka-GE" sz="1300" dirty="0"/>
              <a:t>უფლება, გააკეთოს დათქმა ამ მუხლის 1.b-d </a:t>
            </a:r>
            <a:r>
              <a:rPr lang="ka-GE" sz="1300" dirty="0" smtClean="0"/>
              <a:t>ქვეპუნქტებით განსაზღვრული </a:t>
            </a:r>
            <a:r>
              <a:rPr lang="ka-GE" sz="1300" dirty="0"/>
              <a:t>იურისდიქციის წესების ან მათი ნებისმიერი ნაწილის გამოუყენებლობაზე; ან გამოიყენოს ისინი მხოლოდ კონკრეტულ შემთხვევებში ან პირობებში.</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541957" y="1128776"/>
            <a:ext cx="4465355" cy="5447645"/>
          </a:xfrm>
          <a:prstGeom prst="rect">
            <a:avLst/>
          </a:prstGeom>
        </p:spPr>
        <p:txBody>
          <a:bodyPr wrap="square">
            <a:spAutoFit/>
          </a:bodyPr>
          <a:lstStyle/>
          <a:p>
            <a:pPr marL="342900" indent="-342900" algn="just">
              <a:buFont typeface="Arial" panose="020B0604020202020204" pitchFamily="34" charset="0"/>
              <a:buChar char="•"/>
            </a:pPr>
            <a:r>
              <a:rPr lang="ka-GE" sz="2000" dirty="0" smtClean="0"/>
              <a:t>ეყრდნობა ბევრი </a:t>
            </a:r>
            <a:r>
              <a:rPr lang="ka-GE" sz="2000" dirty="0"/>
              <a:t>სამოქალაქო სამართლის </a:t>
            </a:r>
            <a:r>
              <a:rPr lang="ka-GE" sz="2000" dirty="0" smtClean="0"/>
              <a:t>ქვეყნის მიერ მიღებულ </a:t>
            </a:r>
            <a:r>
              <a:rPr lang="ka-GE" sz="2000" dirty="0"/>
              <a:t>მოქალაქეობის </a:t>
            </a:r>
            <a:r>
              <a:rPr lang="ka-GE" sz="2000" dirty="0" smtClean="0"/>
              <a:t>პრინციპს</a:t>
            </a:r>
            <a:endParaRPr lang="ka-GE" sz="2000" dirty="0"/>
          </a:p>
          <a:p>
            <a:pPr marL="342900" indent="-342900" algn="just">
              <a:buFont typeface="Arial" panose="020B0604020202020204" pitchFamily="34" charset="0"/>
              <a:buChar char="•"/>
            </a:pPr>
            <a:endParaRPr lang="ka-GE" sz="2000" dirty="0"/>
          </a:p>
          <a:p>
            <a:pPr marL="342900" indent="-342900" algn="just">
              <a:buFont typeface="Arial" panose="020B0604020202020204" pitchFamily="34" charset="0"/>
              <a:buChar char="•"/>
            </a:pPr>
            <a:r>
              <a:rPr lang="ka-GE" sz="2000" dirty="0"/>
              <a:t>სახელმწიფოს მოქალაქეებს </a:t>
            </a:r>
            <a:r>
              <a:rPr lang="ka-GE" sz="2000" dirty="0" smtClean="0"/>
              <a:t>მოეთხოვებათ, </a:t>
            </a:r>
            <a:r>
              <a:rPr lang="ka-GE" sz="2000" dirty="0"/>
              <a:t>დაიცვან მისი კანონები მისი ტერიტორიის ფარგლებს გარეთაც</a:t>
            </a:r>
          </a:p>
          <a:p>
            <a:pPr marL="342900" indent="-342900" algn="just">
              <a:buFont typeface="Arial" panose="020B0604020202020204" pitchFamily="34" charset="0"/>
              <a:buChar char="•"/>
            </a:pPr>
            <a:endParaRPr lang="ka-GE" sz="2000" dirty="0"/>
          </a:p>
          <a:p>
            <a:pPr marL="342900" indent="-342900" algn="just">
              <a:buFont typeface="Arial" panose="020B0604020202020204" pitchFamily="34" charset="0"/>
              <a:buChar char="•"/>
            </a:pPr>
            <a:r>
              <a:rPr lang="ka-GE" sz="2000" dirty="0"/>
              <a:t>ეს პრინციპი გამოიყენება მხოლოდ მაშინ, თუ ქმედება:</a:t>
            </a:r>
          </a:p>
          <a:p>
            <a:pPr marL="800100" lvl="1" indent="-342900" algn="just">
              <a:buFont typeface="Calibri" panose="020F0502020204030204" pitchFamily="34" charset="0"/>
              <a:buChar char="‐"/>
            </a:pPr>
            <a:r>
              <a:rPr lang="ka-GE" dirty="0" smtClean="0"/>
              <a:t>ასევე არის დანაშაული იმ ტერიტორიაზე, სადაც ის იქნა ჩადენილი </a:t>
            </a:r>
          </a:p>
          <a:p>
            <a:pPr marL="800100" lvl="1" indent="-342900" algn="just">
              <a:buFont typeface="Calibri" panose="020F0502020204030204" pitchFamily="34" charset="0"/>
              <a:buChar char="‐"/>
            </a:pPr>
            <a:r>
              <a:rPr lang="ka-GE" dirty="0" smtClean="0"/>
              <a:t>ჩადენილი არაა სხვა </a:t>
            </a:r>
            <a:r>
              <a:rPr lang="ka-GE" dirty="0" smtClean="0"/>
              <a:t>სახელმწიფოს </a:t>
            </a:r>
            <a:r>
              <a:rPr lang="ka-GE" dirty="0" smtClean="0"/>
              <a:t>ტერიტორიულ </a:t>
            </a:r>
            <a:r>
              <a:rPr lang="ka-GE" dirty="0" smtClean="0"/>
              <a:t>იურისდიქციაში</a:t>
            </a:r>
            <a:endParaRPr lang="ka-GE" dirty="0" smtClean="0"/>
          </a:p>
        </p:txBody>
      </p:sp>
      <p:sp>
        <p:nvSpPr>
          <p:cNvPr id="7"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B3BF641-E1A4-4005-989C-3B68B988DDB5}"/>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smtClean="0">
                <a:solidFill>
                  <a:schemeClr val="bg1"/>
                </a:solidFill>
              </a:rPr>
              <a:t>იურისდიქცია </a:t>
            </a:r>
            <a:endParaRPr lang="ka-GE" sz="2000" b="1"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5962847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34121" y="1150005"/>
            <a:ext cx="4298867" cy="5293757"/>
          </a:xfrm>
          <a:prstGeom prst="rect">
            <a:avLst/>
          </a:prstGeom>
        </p:spPr>
        <p:txBody>
          <a:bodyPr wrap="square">
            <a:spAutoFit/>
          </a:bodyPr>
          <a:lstStyle/>
          <a:p>
            <a:pPr marL="342900" indent="-342900" algn="just">
              <a:buFont typeface="+mj-lt"/>
              <a:buAutoNum type="arabicPeriod"/>
            </a:pPr>
            <a:r>
              <a:rPr lang="ka-GE" sz="1300" dirty="0"/>
              <a:t>ყველა მხარე </a:t>
            </a:r>
            <a:r>
              <a:rPr lang="ka-GE" sz="1300" dirty="0" smtClean="0"/>
              <a:t>ვალდებულია</a:t>
            </a:r>
            <a:r>
              <a:rPr lang="ka-GE" sz="1300" dirty="0"/>
              <a:t>, მიიღოს ისეთი საკანონმდებლო და სხვა საჭირო ზომები, რომლებიც უზრუნველყოფს იურისდიქციას ამ კონვენციის მე-2-11 მუხლებით გათვალისწინებული ნებისმიერი დანაშაულისათვის, როდესაც ეს დანაშაული ჩადენილია: </a:t>
            </a:r>
          </a:p>
          <a:p>
            <a:pPr marL="800100" lvl="1" indent="-342900" algn="just">
              <a:buFont typeface="+mj-lt"/>
              <a:buAutoNum type="alphaLcPeriod"/>
            </a:pPr>
            <a:r>
              <a:rPr lang="ka-GE" sz="1300" dirty="0"/>
              <a:t>ამ მხარის ტერიტორიაზე; ან </a:t>
            </a:r>
          </a:p>
          <a:p>
            <a:pPr marL="800100" lvl="1" indent="-342900" algn="just">
              <a:buFont typeface="+mj-lt"/>
              <a:buAutoNum type="alphaLcPeriod"/>
            </a:pPr>
            <a:r>
              <a:rPr lang="ka-GE" sz="1300" dirty="0"/>
              <a:t>ამ მხარის დროშის ქვეშ მცურავ ხომალდზე; ან </a:t>
            </a:r>
          </a:p>
          <a:p>
            <a:pPr marL="800100" lvl="1" indent="-342900" algn="just">
              <a:buFont typeface="+mj-lt"/>
              <a:buAutoNum type="alphaLcPeriod"/>
            </a:pPr>
            <a:r>
              <a:rPr lang="ka-GE" sz="1300" dirty="0"/>
              <a:t>ამ მხარის კანონმდებლობით რეგისტრირებულ თვითმფრინავზე; ან </a:t>
            </a:r>
          </a:p>
          <a:p>
            <a:pPr marL="800100" lvl="1" indent="-342900" algn="just">
              <a:buFont typeface="+mj-lt"/>
              <a:buAutoNum type="alphaLcPeriod"/>
            </a:pPr>
            <a:r>
              <a:rPr lang="ka-GE" sz="1300" dirty="0"/>
              <a:t>მისი ერთ-ერთი მოქალაქის მიერ, თუ დანაშაული დასჯადია იმ ქვეყნის სისხლის სამართლის კანონმდებლობით, რომლის ტერიტორიაზეც იქნა ჩადენილი დანაშაული ან თუ დანაშაული ჩადენილია  ნებისმიერი სახელმწიფოს ტერიტორიული იურისდიქციის ფარგლებს გარეთ. </a:t>
            </a:r>
          </a:p>
          <a:p>
            <a:pPr marL="342900" indent="-342900" algn="just">
              <a:buFont typeface="+mj-lt"/>
              <a:buAutoNum type="arabicPeriod"/>
            </a:pPr>
            <a:endParaRPr lang="ka-GE" sz="1300" dirty="0"/>
          </a:p>
          <a:p>
            <a:pPr marL="342900" indent="-342900" algn="just">
              <a:buFont typeface="+mj-lt"/>
              <a:buAutoNum type="arabicPeriod"/>
            </a:pPr>
            <a:r>
              <a:rPr lang="ka-GE" sz="1300" dirty="0" smtClean="0"/>
              <a:t>თითოეულ მხარეს აქვს უფლება, </a:t>
            </a:r>
            <a:r>
              <a:rPr lang="ka-GE" sz="1300" b="1" dirty="0" smtClean="0">
                <a:solidFill>
                  <a:srgbClr val="FF0000"/>
                </a:solidFill>
              </a:rPr>
              <a:t>გააკეთოს დათქმა ამ მუხლის 1.b-d ქვეპუნქტებით განსაზღვრული იურისდიქციის წესების ან მათი ნებისმიერი ნაწილის გამოუყენებლობაზე; ან გამოიყენოს ისინი მხოლოდ კონკრეტულ შემთხვევებში ან პირობებში</a:t>
            </a:r>
            <a:r>
              <a:rPr lang="ka-GE" sz="1300" dirty="0" smtClean="0"/>
              <a:t>.</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544524" y="1150005"/>
            <a:ext cx="4465355" cy="3370153"/>
          </a:xfrm>
          <a:prstGeom prst="rect">
            <a:avLst/>
          </a:prstGeom>
        </p:spPr>
        <p:txBody>
          <a:bodyPr wrap="square">
            <a:spAutoFit/>
          </a:bodyPr>
          <a:lstStyle/>
          <a:p>
            <a:pPr marL="342900" indent="-342900" algn="just">
              <a:buFont typeface="Arial" panose="020B0604020202020204" pitchFamily="34" charset="0"/>
              <a:buChar char="•"/>
            </a:pPr>
            <a:r>
              <a:rPr lang="ka-GE" sz="2000" dirty="0"/>
              <a:t>სახელმწიფოებმა შეიძლება გადაწყვიტონ, რომ არ გამოიყენონ იურისდიქცია დანაშაულების მიმართ, სრულად ან ნაწილობრივ: </a:t>
            </a:r>
          </a:p>
          <a:p>
            <a:pPr marL="742950" lvl="1" indent="-285750" algn="just">
              <a:buFont typeface="Calibri Light" panose="020F0302020204030204" pitchFamily="34" charset="0"/>
              <a:buChar char="‐"/>
            </a:pPr>
            <a:r>
              <a:rPr lang="ka-GE" smtClean="0"/>
              <a:t>მისი დროშის ქვეშ მცურავ ხომალდზე</a:t>
            </a:r>
          </a:p>
          <a:p>
            <a:pPr marL="742950" lvl="1" indent="-285750" algn="just">
              <a:buFont typeface="Calibri Light" panose="020F0302020204030204" pitchFamily="34" charset="0"/>
              <a:buChar char="‐"/>
            </a:pPr>
            <a:r>
              <a:rPr lang="ka-GE" smtClean="0"/>
              <a:t>მისი კანონმდებლობით რეგისტრირებულ თვითმფრინავზე</a:t>
            </a:r>
          </a:p>
          <a:p>
            <a:pPr marL="742950" lvl="1" indent="-285750" algn="just">
              <a:buFont typeface="Calibri Light" panose="020F0302020204030204" pitchFamily="34" charset="0"/>
              <a:buChar char="‐"/>
            </a:pPr>
            <a:r>
              <a:rPr lang="ka-GE" smtClean="0"/>
              <a:t>როცა ჩადენილია მისი მოქალაქეების მიერ</a:t>
            </a:r>
          </a:p>
          <a:p>
            <a:pPr marL="342900" indent="-342900" algn="just">
              <a:buFont typeface="Arial" panose="020B0604020202020204" pitchFamily="34" charset="0"/>
              <a:buChar char="•"/>
            </a:pPr>
            <a:endParaRPr lang="ka-GE" sz="2100" dirty="0"/>
          </a:p>
          <a:p>
            <a:pPr marL="342900" indent="-342900" algn="just">
              <a:buFont typeface="Arial" panose="020B0604020202020204" pitchFamily="34" charset="0"/>
              <a:buChar char="•"/>
            </a:pPr>
            <a:r>
              <a:rPr lang="ka-GE" sz="2000" dirty="0"/>
              <a:t>თუმცა, ტერიტორიულობის პრინციპის გამოყენება 22.1.a-ე მუხლის შესაბამისად, სავალდებულოა </a:t>
            </a:r>
          </a:p>
        </p:txBody>
      </p:sp>
      <p:sp>
        <p:nvSpPr>
          <p:cNvPr id="7"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B3BF641-E1A4-4005-989C-3B68B988DDB5}"/>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smtClean="0">
                <a:solidFill>
                  <a:schemeClr val="bg1"/>
                </a:solidFill>
              </a:rPr>
              <a:t>იურისდიქცია </a:t>
            </a:r>
            <a:endParaRPr lang="ka-GE" sz="2000" b="1"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4521100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29117" y="1336957"/>
            <a:ext cx="4298867" cy="4893647"/>
          </a:xfrm>
          <a:prstGeom prst="rect">
            <a:avLst/>
          </a:prstGeom>
        </p:spPr>
        <p:txBody>
          <a:bodyPr wrap="square">
            <a:spAutoFit/>
          </a:bodyPr>
          <a:lstStyle/>
          <a:p>
            <a:pPr marL="342900" indent="-342900" algn="just">
              <a:buFont typeface="+mj-lt"/>
              <a:buAutoNum type="arabicPeriod" startAt="3"/>
            </a:pPr>
            <a:r>
              <a:rPr lang="ka-GE" sz="1300" dirty="0" smtClean="0"/>
              <a:t>თითოეული მხარე </a:t>
            </a:r>
            <a:r>
              <a:rPr lang="ka-GE" sz="1300" dirty="0"/>
              <a:t>ვალდებულია, მიიღოს ყველა საჭირო ზომა, რათა ჰქონდეს </a:t>
            </a:r>
            <a:r>
              <a:rPr lang="ka-GE" sz="1300" dirty="0" smtClean="0"/>
              <a:t>იურისდიქცია </a:t>
            </a:r>
            <a:r>
              <a:rPr lang="ka-GE" sz="1300" dirty="0"/>
              <a:t>ამ კონვენციის 24-ე მუხლის 1-ელ პუნქტში ჩამოყალიბებულ დანაშაულებზე იმ შემთხვევებში, როცა </a:t>
            </a:r>
            <a:r>
              <a:rPr lang="ka-GE" sz="1300" b="1" dirty="0">
                <a:solidFill>
                  <a:srgbClr val="FF0000"/>
                </a:solidFill>
              </a:rPr>
              <a:t>სავარაუდო დამნაშავე იმყოფება მის ტერიტორიაზე და ექსტრადიციის მოთხოვნის შემდეგ სახელმწიფო უარს აცხადებს სავარაუდო დამნაშავის ექსტრადიციაზე </a:t>
            </a:r>
            <a:r>
              <a:rPr lang="ka-GE" sz="1300" dirty="0"/>
              <a:t>სხვა ქვეყნისათვის </a:t>
            </a:r>
            <a:r>
              <a:rPr lang="ka-GE" sz="1300" b="1" dirty="0">
                <a:solidFill>
                  <a:srgbClr val="FF0000"/>
                </a:solidFill>
              </a:rPr>
              <a:t>მხოლოდ მისი </a:t>
            </a:r>
            <a:r>
              <a:rPr lang="ka-GE" sz="1300" b="1" dirty="0" smtClean="0">
                <a:solidFill>
                  <a:srgbClr val="FF0000"/>
                </a:solidFill>
              </a:rPr>
              <a:t>მოქალაქეობის </a:t>
            </a:r>
            <a:r>
              <a:rPr lang="ka-GE" sz="1300" b="1" dirty="0">
                <a:solidFill>
                  <a:srgbClr val="FF0000"/>
                </a:solidFill>
              </a:rPr>
              <a:t>საფუძველზე</a:t>
            </a:r>
            <a:r>
              <a:rPr lang="ka-GE" sz="1300" dirty="0"/>
              <a:t>. </a:t>
            </a:r>
          </a:p>
          <a:p>
            <a:pPr marL="342900" indent="-342900" algn="just">
              <a:buFont typeface="+mj-lt"/>
              <a:buAutoNum type="arabicPeriod" startAt="3"/>
            </a:pPr>
            <a:endParaRPr lang="ka-GE" sz="1300" dirty="0"/>
          </a:p>
          <a:p>
            <a:pPr marL="342900" indent="-342900" algn="just">
              <a:buFont typeface="+mj-lt"/>
              <a:buAutoNum type="arabicPeriod" startAt="3"/>
            </a:pPr>
            <a:r>
              <a:rPr lang="ka-GE" sz="1300" dirty="0"/>
              <a:t>ეს კონვენცია არ გამორიცხავს მხარის მიერ მისი ეროვნული კანონმდებლობის შესაბამისად განხორციელებული ნებისმიერი სისხლისსამართლებრივი იურისდიქციის გამოყენებას. </a:t>
            </a:r>
          </a:p>
          <a:p>
            <a:pPr marL="342900" indent="-342900" algn="just">
              <a:buFont typeface="+mj-lt"/>
              <a:buAutoNum type="arabicPeriod" startAt="3"/>
            </a:pPr>
            <a:endParaRPr lang="ka-GE" sz="1300" dirty="0"/>
          </a:p>
          <a:p>
            <a:pPr marL="342900" indent="-342900" algn="just">
              <a:buFont typeface="+mj-lt"/>
              <a:buAutoNum type="arabicPeriod" startAt="3"/>
            </a:pPr>
            <a:r>
              <a:rPr lang="ka-GE" sz="1300" dirty="0"/>
              <a:t>როდესაც ერთზე მეტი მხარე აცხადებს, რომ აქვს იურისდიქცია ამ კონვენციის შესაბამისად განსაზღვრულ სავარაუდო დანაშაულზე, ეს </a:t>
            </a:r>
            <a:r>
              <a:rPr lang="ka-GE" sz="1300" dirty="0" smtClean="0"/>
              <a:t>მხარეები</a:t>
            </a:r>
            <a:r>
              <a:rPr lang="ka-GE" sz="1300" dirty="0" smtClean="0"/>
              <a:t> ვალდებული </a:t>
            </a:r>
            <a:r>
              <a:rPr lang="ka-GE" sz="1300" dirty="0"/>
              <a:t>არიან, შეძლებისდაგვარად ჩაატარონ კონსულტაციები,  რათა განსაზღვრონ დევნისათვის ყველაზე მეტად შესაფერისი იურისდიქცია.</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533901" y="1336956"/>
            <a:ext cx="4502150" cy="2862322"/>
          </a:xfrm>
          <a:prstGeom prst="rect">
            <a:avLst/>
          </a:prstGeom>
        </p:spPr>
        <p:txBody>
          <a:bodyPr wrap="square">
            <a:spAutoFit/>
          </a:bodyPr>
          <a:lstStyle/>
          <a:p>
            <a:pPr marL="342900" indent="-342900" algn="just">
              <a:buFont typeface="Arial" panose="020B0604020202020204" pitchFamily="34" charset="0"/>
              <a:buChar char="•"/>
            </a:pPr>
            <a:r>
              <a:rPr lang="ka-GE" dirty="0" smtClean="0"/>
              <a:t>თუ მხარე უარს აცხადებს სავარაუდო დამნაშავის ექსტრადიციაზე მხოლოდ მისი მოქალაქეობის საფუძველზე, მას უნდა ჰქონდეს იურისდიქცია ასეთ პირთან მიმართებით</a:t>
            </a:r>
          </a:p>
          <a:p>
            <a:pPr marL="342900" indent="-342900" algn="just">
              <a:buFont typeface="Arial" panose="020B0604020202020204" pitchFamily="34" charset="0"/>
              <a:buChar char="•"/>
            </a:pPr>
            <a:endParaRPr lang="ka-GE" dirty="0"/>
          </a:p>
          <a:p>
            <a:pPr marL="342900" indent="-342900" algn="just">
              <a:buFont typeface="Arial" panose="020B0604020202020204" pitchFamily="34" charset="0"/>
              <a:buChar char="•"/>
            </a:pPr>
            <a:r>
              <a:rPr lang="ka-GE" dirty="0" smtClean="0"/>
              <a:t>ეს უზრუნველყოფს, რომ მხარეს ჰქონდეს სამართლებრივი შესაძლებლობა, </a:t>
            </a:r>
            <a:r>
              <a:rPr lang="ka-GE" dirty="0" smtClean="0"/>
              <a:t>ქვეყნის შიგნით</a:t>
            </a:r>
            <a:r>
              <a:rPr lang="ka-GE" dirty="0" smtClean="0"/>
              <a:t> </a:t>
            </a:r>
            <a:r>
              <a:rPr lang="ka-GE" dirty="0" smtClean="0"/>
              <a:t>განახორციელოს გამოძიება და </a:t>
            </a:r>
            <a:r>
              <a:rPr lang="ka-GE" dirty="0" smtClean="0"/>
              <a:t>დევნა</a:t>
            </a:r>
            <a:endParaRPr lang="ka-GE" dirty="0" smtClean="0"/>
          </a:p>
        </p:txBody>
      </p:sp>
      <p:sp>
        <p:nvSpPr>
          <p:cNvPr id="7"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B3BF641-E1A4-4005-989C-3B68B988DDB5}"/>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smtClean="0">
                <a:solidFill>
                  <a:schemeClr val="bg1"/>
                </a:solidFill>
              </a:rPr>
              <a:t>იურისდიქცია </a:t>
            </a:r>
            <a:endParaRPr lang="ka-GE" sz="2000" b="1"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11586093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21545" y="1287212"/>
            <a:ext cx="4298867" cy="4893647"/>
          </a:xfrm>
          <a:prstGeom prst="rect">
            <a:avLst/>
          </a:prstGeom>
        </p:spPr>
        <p:txBody>
          <a:bodyPr wrap="square">
            <a:spAutoFit/>
          </a:bodyPr>
          <a:lstStyle/>
          <a:p>
            <a:pPr marL="342900" indent="-342900" algn="just">
              <a:buFont typeface="+mj-lt"/>
              <a:buAutoNum type="arabicPeriod" startAt="3"/>
            </a:pPr>
            <a:r>
              <a:rPr lang="ka-GE" sz="1300" dirty="0" smtClean="0"/>
              <a:t>თითოეული მხარე </a:t>
            </a:r>
            <a:r>
              <a:rPr lang="ka-GE" sz="1300" dirty="0"/>
              <a:t>ვალდებულია, მიიღოს ყველა საჭირო ზომა, რათა ჰქონდეს </a:t>
            </a:r>
            <a:r>
              <a:rPr lang="ka-GE" sz="1300" dirty="0" smtClean="0"/>
              <a:t>იურისდიქცია </a:t>
            </a:r>
            <a:r>
              <a:rPr lang="ka-GE" sz="1300" dirty="0"/>
              <a:t>ამ კონვენციის 24-ე მუხლის 1-ელ პუნქტში ჩამოყალიბებულ დანაშაულებზე იმ შემთხვევებში, როცა სავარაუდო დამნაშავე იმყოფება მის ტერიტორიაზე და ექსტრადიციის მოთხოვნის შემდეგ სახელმწიფო უარს აცხადებს სავარაუდო დამნაშავის ექსტრადიციაზე სხვა ქვეყნისათვის მხოლოდ მისი </a:t>
            </a:r>
            <a:r>
              <a:rPr lang="ka-GE" sz="1300" dirty="0" smtClean="0"/>
              <a:t>მოქალაქეობის </a:t>
            </a:r>
            <a:r>
              <a:rPr lang="ka-GE" sz="1300" dirty="0"/>
              <a:t>საფუძველზე. </a:t>
            </a:r>
          </a:p>
          <a:p>
            <a:pPr marL="342900" indent="-342900" algn="just">
              <a:buFont typeface="+mj-lt"/>
              <a:buAutoNum type="arabicPeriod" startAt="3"/>
            </a:pPr>
            <a:endParaRPr lang="ka-GE" sz="1300" dirty="0"/>
          </a:p>
          <a:p>
            <a:pPr marL="342900" indent="-342900" algn="just">
              <a:buFont typeface="+mj-lt"/>
              <a:buAutoNum type="arabicPeriod" startAt="3"/>
            </a:pPr>
            <a:r>
              <a:rPr lang="ka-GE" sz="1300" dirty="0" smtClean="0"/>
              <a:t>ეს კონვენცია </a:t>
            </a:r>
            <a:r>
              <a:rPr lang="ka-GE" sz="1300" b="1" dirty="0" smtClean="0">
                <a:solidFill>
                  <a:srgbClr val="FF0000"/>
                </a:solidFill>
              </a:rPr>
              <a:t>არ გამორიცხავს მხარის მიერ მისი ეროვნული კანონმდებლობის შესაბამისად განხორციელებული ნებისმიერი სისხლისსამართლებრივი იურისდიქციის გამოყენებას</a:t>
            </a:r>
            <a:r>
              <a:rPr lang="ka-GE" sz="1300" dirty="0" smtClean="0"/>
              <a:t>. </a:t>
            </a:r>
          </a:p>
          <a:p>
            <a:pPr marL="342900" indent="-342900" algn="just">
              <a:buFont typeface="+mj-lt"/>
              <a:buAutoNum type="arabicPeriod" startAt="3"/>
            </a:pPr>
            <a:endParaRPr lang="ka-GE" sz="1300" dirty="0"/>
          </a:p>
          <a:p>
            <a:pPr marL="342900" indent="-342900" algn="just">
              <a:buFont typeface="+mj-lt"/>
              <a:buAutoNum type="arabicPeriod" startAt="3"/>
            </a:pPr>
            <a:r>
              <a:rPr lang="ka-GE" sz="1300" dirty="0"/>
              <a:t>როდესაც ერთზე მეტი მხარე აცხადებს, რომ აქვს იურისდიქცია ამ კონვენციის შესაბამისად განსაზღვრულ სავარაუდო დანაშაულზე, ეს მხარეები ვალდებული არიან, შეძლებისდაგვარად ჩაატარონ კონსულტაციები,  რათა განსაზღვრონ დევნისათვის ყველაზე მეტად შესაფერისი იურისდიქცია.</a:t>
            </a:r>
            <a:endParaRPr lang="ka-GE" sz="1300" dirty="0"/>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557100" y="1287212"/>
            <a:ext cx="4465355" cy="2246769"/>
          </a:xfrm>
          <a:prstGeom prst="rect">
            <a:avLst/>
          </a:prstGeom>
        </p:spPr>
        <p:txBody>
          <a:bodyPr wrap="square">
            <a:spAutoFit/>
          </a:bodyPr>
          <a:lstStyle/>
          <a:p>
            <a:pPr marL="342900" indent="-342900" algn="just">
              <a:buFont typeface="Arial" panose="020B0604020202020204" pitchFamily="34" charset="0"/>
              <a:buChar char="•"/>
            </a:pPr>
            <a:r>
              <a:rPr lang="ka-GE" sz="2000" dirty="0"/>
              <a:t>22-ე მუხლით გათვალისწინებული იურისდიქციის დადგენის კრიტერიუმი არ არის ამოწურვადი </a:t>
            </a:r>
          </a:p>
          <a:p>
            <a:pPr marL="342900" indent="-342900" algn="just">
              <a:buFont typeface="Arial" panose="020B0604020202020204" pitchFamily="34" charset="0"/>
              <a:buChar char="•"/>
            </a:pPr>
            <a:endParaRPr lang="ka-GE" sz="2000" dirty="0"/>
          </a:p>
          <a:p>
            <a:pPr marL="342900" indent="-342900" algn="just">
              <a:buFont typeface="Arial" panose="020B0604020202020204" pitchFamily="34" charset="0"/>
              <a:buChar char="•"/>
            </a:pPr>
            <a:r>
              <a:rPr lang="ka-GE" sz="2000" dirty="0"/>
              <a:t>მხარეებს შეუძლიათ სისხლისსამართლებრივი იურისდიქციის დადგენა მათი შიდასახელმწიფოებრივი კანონმდებლობის შესაბამისად</a:t>
            </a:r>
          </a:p>
        </p:txBody>
      </p:sp>
      <p:sp>
        <p:nvSpPr>
          <p:cNvPr id="7"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B3BF641-E1A4-4005-989C-3B68B988DDB5}"/>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smtClean="0">
                <a:solidFill>
                  <a:schemeClr val="bg1"/>
                </a:solidFill>
              </a:rPr>
              <a:t>იურისდიქცია </a:t>
            </a:r>
            <a:endParaRPr lang="ka-GE" sz="2000" b="1"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17182504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21545" y="1173033"/>
            <a:ext cx="4298867" cy="4893647"/>
          </a:xfrm>
          <a:prstGeom prst="rect">
            <a:avLst/>
          </a:prstGeom>
        </p:spPr>
        <p:txBody>
          <a:bodyPr wrap="square">
            <a:spAutoFit/>
          </a:bodyPr>
          <a:lstStyle/>
          <a:p>
            <a:pPr marL="342900" indent="-342900" algn="just">
              <a:buFont typeface="+mj-lt"/>
              <a:buAutoNum type="arabicPeriod" startAt="3"/>
            </a:pPr>
            <a:r>
              <a:rPr lang="ka-GE" sz="1300" dirty="0" smtClean="0"/>
              <a:t>თითოეული მხარე </a:t>
            </a:r>
            <a:r>
              <a:rPr lang="ka-GE" sz="1300" dirty="0"/>
              <a:t>ვალდებულია, მიიღოს ყველა საჭირო ზომა, რათა ჰქონდეს </a:t>
            </a:r>
            <a:r>
              <a:rPr lang="ka-GE" sz="1300" dirty="0" smtClean="0"/>
              <a:t>იურისდიქცია </a:t>
            </a:r>
            <a:r>
              <a:rPr lang="ka-GE" sz="1300" dirty="0"/>
              <a:t>ამ კონვენციის 24-ე მუხლის 1-ელ პუნქტში ჩამოყალიბებულ დანაშაულებზე იმ შემთხვევებში, როცა სავარაუდო დამნაშავე იმყოფება მის ტერიტორიაზე და ექსტრადიციის მოთხოვნის შემდეგ სახელმწიფო უარს აცხადებს სავარაუდო დამნაშავის ექსტრადიციაზე სხვა ქვეყნისათვის მხოლოდ მისი </a:t>
            </a:r>
            <a:r>
              <a:rPr lang="ka-GE" sz="1300" dirty="0" smtClean="0"/>
              <a:t>მოქალაქეობის</a:t>
            </a:r>
            <a:r>
              <a:rPr lang="ka-GE" sz="1300" dirty="0" smtClean="0"/>
              <a:t> </a:t>
            </a:r>
            <a:r>
              <a:rPr lang="ka-GE" sz="1300" dirty="0"/>
              <a:t>საფუძველზე. </a:t>
            </a:r>
          </a:p>
          <a:p>
            <a:pPr marL="342900" indent="-342900" algn="just">
              <a:buFont typeface="+mj-lt"/>
              <a:buAutoNum type="arabicPeriod" startAt="3"/>
            </a:pPr>
            <a:endParaRPr lang="ka-GE" sz="1300" dirty="0"/>
          </a:p>
          <a:p>
            <a:pPr marL="342900" indent="-342900" algn="just">
              <a:buFont typeface="+mj-lt"/>
              <a:buAutoNum type="arabicPeriod" startAt="3"/>
            </a:pPr>
            <a:r>
              <a:rPr lang="ka-GE" sz="1300" dirty="0"/>
              <a:t>ეს კონვენცია არ გამორიცხავს მხარის მიერ მისი ეროვნული კანონმდებლობის შესაბამისად განხორციელებული ნებისმიერი სისხლისსამართლებრივი იურისდიქციის გამოყენებას. </a:t>
            </a:r>
          </a:p>
          <a:p>
            <a:pPr marL="342900" indent="-342900" algn="just">
              <a:buFont typeface="+mj-lt"/>
              <a:buAutoNum type="arabicPeriod" startAt="3"/>
            </a:pPr>
            <a:endParaRPr lang="ka-GE" sz="1300" dirty="0"/>
          </a:p>
          <a:p>
            <a:pPr marL="342900" indent="-342900" algn="just">
              <a:buFont typeface="+mj-lt"/>
              <a:buAutoNum type="arabicPeriod" startAt="3"/>
            </a:pPr>
            <a:r>
              <a:rPr lang="ka-GE" sz="1300" dirty="0" smtClean="0"/>
              <a:t>როდესაც </a:t>
            </a:r>
            <a:r>
              <a:rPr lang="ka-GE" sz="1300" b="1" dirty="0" smtClean="0">
                <a:solidFill>
                  <a:srgbClr val="FF0000"/>
                </a:solidFill>
              </a:rPr>
              <a:t>ერთზე მეტი მხარე აცხადებს</a:t>
            </a:r>
            <a:r>
              <a:rPr lang="ka-GE" sz="1300" dirty="0" smtClean="0"/>
              <a:t>, რომ აქვს იურისდიქცია ამ კონვენციის შესაბამისად განსაზღვრულ სავარაუდო დანაშაულზე, ეს </a:t>
            </a:r>
            <a:r>
              <a:rPr lang="ka-GE" sz="1300" dirty="0" smtClean="0"/>
              <a:t>მხარეები</a:t>
            </a:r>
            <a:r>
              <a:rPr lang="ka-GE" sz="1300" dirty="0" smtClean="0"/>
              <a:t> ვალდებული </a:t>
            </a:r>
            <a:r>
              <a:rPr lang="ka-GE" sz="1300" dirty="0" smtClean="0"/>
              <a:t>არიან, შეძლებისდაგვარად ჩაატარონ კონსულტაციები, </a:t>
            </a:r>
            <a:r>
              <a:rPr lang="ka-GE" sz="1300" b="1" dirty="0" smtClean="0">
                <a:solidFill>
                  <a:srgbClr val="FF0000"/>
                </a:solidFill>
              </a:rPr>
              <a:t>რათა განსაზღვრონ დევნისათვის ყველაზე მეტად შესაფერისი იურისდიქცია</a:t>
            </a:r>
            <a:r>
              <a:rPr lang="ka-GE" sz="1300" dirty="0" smtClean="0"/>
              <a:t>.</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4557100" y="1287212"/>
            <a:ext cx="4465355" cy="4770537"/>
          </a:xfrm>
          <a:prstGeom prst="rect">
            <a:avLst/>
          </a:prstGeom>
        </p:spPr>
        <p:txBody>
          <a:bodyPr wrap="square">
            <a:spAutoFit/>
          </a:bodyPr>
          <a:lstStyle/>
          <a:p>
            <a:pPr marL="285750" indent="-285750" algn="just">
              <a:buFont typeface="Arial" panose="020B0604020202020204" pitchFamily="34" charset="0"/>
              <a:buChar char="•"/>
            </a:pPr>
            <a:r>
              <a:rPr lang="ka-GE" sz="1600" dirty="0" smtClean="0"/>
              <a:t>შეიძლება არსებობდეს სიტუაციები, როცა ერთზე მეტ მხარეს აქვს იურისდიქცია დანაშაულის ჩადენაში მონაწილე ერთ ან მეტ პირთან მიმართებით</a:t>
            </a:r>
          </a:p>
          <a:p>
            <a:pPr marL="285750" indent="-285750" algn="just">
              <a:buFont typeface="Arial" panose="020B0604020202020204" pitchFamily="34" charset="0"/>
              <a:buChar char="•"/>
            </a:pPr>
            <a:endParaRPr lang="ka-GE" sz="1600" dirty="0"/>
          </a:p>
          <a:p>
            <a:pPr marL="285750" indent="-285750" algn="just">
              <a:buFont typeface="Arial" panose="020B0604020202020204" pitchFamily="34" charset="0"/>
              <a:buChar char="•"/>
            </a:pPr>
            <a:r>
              <a:rPr lang="ka-GE" sz="1600" dirty="0" smtClean="0"/>
              <a:t>მაგალითად, ბევრი ვირუსული შეტევა, თაღლითობა და საავტორო უფლებების დარღვევა, რომელიც ჩადენილია ინტერნეტის მეშვეობით, მიმართულია დაზარალებულებზე ბევრ სახელმწიფოში</a:t>
            </a:r>
          </a:p>
          <a:p>
            <a:pPr marL="285750" indent="-285750" algn="just">
              <a:buFont typeface="Arial" panose="020B0604020202020204" pitchFamily="34" charset="0"/>
              <a:buChar char="•"/>
            </a:pPr>
            <a:endParaRPr lang="ka-GE" sz="1600" dirty="0"/>
          </a:p>
          <a:p>
            <a:pPr marL="285750" indent="-285750" algn="just">
              <a:buFont typeface="Arial" panose="020B0604020202020204" pitchFamily="34" charset="0"/>
              <a:buChar char="•"/>
            </a:pPr>
            <a:r>
              <a:rPr lang="ka-GE" sz="1600" dirty="0" smtClean="0"/>
              <a:t>ძალისხმევის გაორმაგების, მოწმეთა არასაჭირო უხერხულობის ან სხვადასხვა სახელმწიფოს სამართალდამცავი ორგანოების კონკურენციის თავიდან ასაცილებლად მხარეებმა შეიძლება, საჭიროების შემთხვევაში, კონსულტაციები გამართონ დევნის სათანადო ადგილის განსასაზღვრად</a:t>
            </a:r>
          </a:p>
        </p:txBody>
      </p:sp>
      <p:sp>
        <p:nvSpPr>
          <p:cNvPr id="7"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B3BF641-E1A4-4005-989C-3B68B988DDB5}"/>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smtClean="0">
                <a:solidFill>
                  <a:schemeClr val="bg1"/>
                </a:solidFill>
              </a:rPr>
              <a:t>იურისდიქცია </a:t>
            </a:r>
            <a:endParaRPr lang="ka-GE" sz="2000" b="1" dirty="0">
              <a:solidFill>
                <a:schemeClr val="bg1"/>
              </a:solidFill>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7622174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3367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სესიის ამოცანები</a:t>
            </a:r>
            <a:endParaRPr lang="ka-GE" sz="2000" dirty="0">
              <a:solidFill>
                <a:schemeClr val="bg1"/>
              </a:solidFill>
              <a:latin typeface="Verdana" charset="0"/>
              <a:cs typeface="Verdana" charset="0"/>
            </a:endParaRPr>
          </a:p>
        </p:txBody>
      </p:sp>
      <p:sp>
        <p:nvSpPr>
          <p:cNvPr id="3" name="Conten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7B18497-BF37-4A20-ABA6-353886C26CA1}"/>
              </a:ext>
            </a:extLst>
          </p:cNvPr>
          <p:cNvSpPr>
            <a:spLocks noGrp="1"/>
          </p:cNvSpPr>
          <p:nvPr>
            <p:ph idx="1"/>
          </p:nvPr>
        </p:nvSpPr>
        <p:spPr>
          <a:xfrm>
            <a:off x="323528" y="1340767"/>
            <a:ext cx="8712522" cy="5240233"/>
          </a:xfrm>
        </p:spPr>
        <p:txBody>
          <a:bodyPr>
            <a:normAutofit/>
          </a:bodyPr>
          <a:lstStyle/>
          <a:p>
            <a:pPr marL="0" indent="0" algn="just">
              <a:buNone/>
            </a:pPr>
            <a:r>
              <a:rPr lang="ka-GE" dirty="0">
                <a:latin typeface="+mn-lt"/>
              </a:rPr>
              <a:t>ამ სესიის ბოლოს დელეგატები შეძლებენ:</a:t>
            </a:r>
          </a:p>
          <a:p>
            <a:pPr algn="just"/>
            <a:r>
              <a:rPr lang="ka-GE" sz="2400" dirty="0">
                <a:latin typeface="+mn-lt"/>
              </a:rPr>
              <a:t>მოახდინონ შემდეგი საპროცესო უფლებამოსილებების ელემენტების იდენტიფიცირება:  </a:t>
            </a:r>
          </a:p>
          <a:p>
            <a:pPr lvl="1" algn="just"/>
            <a:r>
              <a:rPr lang="ka-GE" dirty="0">
                <a:latin typeface="+mn-lt"/>
              </a:rPr>
              <a:t>შენახული კომპიუტერული მონაცემების ჩხრეკა და ამოღება</a:t>
            </a:r>
          </a:p>
          <a:p>
            <a:pPr lvl="1" algn="just"/>
            <a:r>
              <a:rPr lang="ka-GE" dirty="0">
                <a:latin typeface="+mn-lt"/>
              </a:rPr>
              <a:t>ტრაფიკის მონაცემების რეალურ დროში შეგროვება</a:t>
            </a:r>
          </a:p>
          <a:p>
            <a:pPr lvl="1" algn="just"/>
            <a:r>
              <a:rPr lang="ka-GE" dirty="0">
                <a:latin typeface="+mn-lt"/>
              </a:rPr>
              <a:t>შინაარსობრივი მონაცემების გადაჭერა</a:t>
            </a:r>
          </a:p>
          <a:p>
            <a:pPr algn="just"/>
            <a:r>
              <a:rPr lang="ka-GE" sz="2400" dirty="0">
                <a:latin typeface="+mn-lt"/>
              </a:rPr>
              <a:t>გაიაზრონ ბუდაპეშტის კონვენციის იურისდიქციის ფარგლები</a:t>
            </a:r>
          </a:p>
        </p:txBody>
      </p:sp>
    </p:spTree>
    <p:extLst>
      <p:ext uri="{BB962C8B-B14F-4D97-AF65-F5344CB8AC3E}">
        <p14:creationId xmlns:p14="http://schemas.microsoft.com/office/powerpoint/2010/main" val="24516612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pic>
        <p:nvPicPr>
          <p:cNvPr id="2054" name="Pictur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2A2B581-F8BC-48D4-AF7E-AAF0CE808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192EA30-54CE-4062-B518-E86D1D7BEC69}"/>
              </a:ext>
            </a:extLst>
          </p:cNvPr>
          <p:cNvSpPr>
            <a:spLocks noChangeArrowheads="1"/>
          </p:cNvSpPr>
          <p:nvPr/>
        </p:nvSpPr>
        <p:spPr bwMode="auto">
          <a:xfrm>
            <a:off x="290513" y="2352650"/>
            <a:ext cx="859948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ka-GE" altLang="en-US" sz="3600" b="1" dirty="0">
                <a:latin typeface="Verdana" panose="020B0604030504040204" pitchFamily="34" charset="0"/>
              </a:rPr>
              <a:t>გმადლობთ</a:t>
            </a:r>
            <a:endParaRPr lang="ka-GE" altLang="en-US" sz="1600" b="1" dirty="0">
              <a:latin typeface="Verdana" panose="020B0604030504040204" pitchFamily="34" charset="0"/>
            </a:endParaRPr>
          </a:p>
          <a:p>
            <a:pPr algn="ctr" eaLnBrk="1" hangingPunct="1">
              <a:spcBef>
                <a:spcPct val="0"/>
              </a:spcBef>
              <a:buFontTx/>
              <a:buNone/>
            </a:pPr>
            <a:endParaRPr lang="ka-GE" altLang="en-US" sz="1200" b="1" dirty="0">
              <a:latin typeface="Verdana" panose="020B0604030504040204" pitchFamily="34" charset="0"/>
            </a:endParaRPr>
          </a:p>
          <a:p>
            <a:pPr algn="ctr" eaLnBrk="1" hangingPunct="1">
              <a:spcBef>
                <a:spcPct val="0"/>
              </a:spcBef>
              <a:buFontTx/>
              <a:buNone/>
            </a:pPr>
            <a:endParaRPr lang="ka-GE" altLang="en-US" sz="1200" b="1" dirty="0">
              <a:latin typeface="Verdana" panose="020B0604030504040204" pitchFamily="34" charset="0"/>
            </a:endParaRPr>
          </a:p>
          <a:p>
            <a:pPr algn="ctr" eaLnBrk="1" hangingPunct="1">
              <a:spcBef>
                <a:spcPct val="0"/>
              </a:spcBef>
              <a:buFontTx/>
              <a:buNone/>
            </a:pPr>
            <a:endParaRPr lang="ka-GE" altLang="en-US" sz="1200" b="1" dirty="0">
              <a:latin typeface="Verdana" panose="020B0604030504040204" pitchFamily="34" charset="0"/>
            </a:endParaRPr>
          </a:p>
          <a:p>
            <a:pPr algn="ctr" eaLnBrk="1" hangingPunct="1">
              <a:spcBef>
                <a:spcPct val="0"/>
              </a:spcBef>
              <a:buFontTx/>
              <a:buNone/>
            </a:pPr>
            <a:endParaRPr lang="ka-GE" altLang="en-US" sz="1200" b="1" dirty="0">
              <a:latin typeface="Verdana" panose="020B0604030504040204" pitchFamily="34" charset="0"/>
            </a:endParaRPr>
          </a:p>
          <a:p>
            <a:pPr algn="ctr" eaLnBrk="1" hangingPunct="1">
              <a:spcBef>
                <a:spcPct val="0"/>
              </a:spcBef>
              <a:buFontTx/>
              <a:buNone/>
            </a:pPr>
            <a:endParaRPr lang="ka-GE" altLang="en-US" sz="1200" b="1" dirty="0">
              <a:latin typeface="Verdana" panose="020B0604030504040204" pitchFamily="34" charset="0"/>
            </a:endParaRPr>
          </a:p>
          <a:p>
            <a:pPr algn="ctr" eaLnBrk="1" hangingPunct="1">
              <a:spcBef>
                <a:spcPct val="0"/>
              </a:spcBef>
              <a:buFontTx/>
              <a:buNone/>
            </a:pPr>
            <a:endParaRPr lang="ka-GE" altLang="en-US" sz="1600" b="1" dirty="0">
              <a:latin typeface="Verdana" panose="020B0604030504040204" pitchFamily="34" charset="0"/>
            </a:endParaRPr>
          </a:p>
          <a:p>
            <a:pPr algn="ctr" eaLnBrk="1" hangingPunct="1">
              <a:spcBef>
                <a:spcPct val="0"/>
              </a:spcBef>
              <a:buFontTx/>
              <a:buNone/>
            </a:pPr>
            <a:r>
              <a:rPr lang="ka-GE" altLang="en-US" sz="1800" b="1" dirty="0">
                <a:latin typeface="Verdana" panose="020B0604030504040204" pitchFamily="34" charset="0"/>
              </a:rPr>
              <a:t>Xxxxx XXXXXXXX</a:t>
            </a:r>
          </a:p>
          <a:p>
            <a:pPr algn="ctr" eaLnBrk="1" hangingPunct="1">
              <a:spcBef>
                <a:spcPct val="0"/>
              </a:spcBef>
              <a:buFontTx/>
              <a:buNone/>
            </a:pPr>
            <a:endParaRPr lang="ka-GE" altLang="en-US" sz="600" dirty="0">
              <a:latin typeface="Verdana" panose="020B0604030504040204" pitchFamily="34" charset="0"/>
            </a:endParaRPr>
          </a:p>
          <a:p>
            <a:pPr algn="ctr" eaLnBrk="1" hangingPunct="1">
              <a:spcBef>
                <a:spcPct val="0"/>
              </a:spcBef>
              <a:buFontTx/>
              <a:buNone/>
            </a:pPr>
            <a:r>
              <a:rPr lang="ka-GE" altLang="en-US" sz="1400" i="1" dirty="0">
                <a:latin typeface="Verdana" panose="020B0604030504040204" pitchFamily="34" charset="0"/>
              </a:rPr>
              <a:t>ევროპის საბჭო</a:t>
            </a:r>
          </a:p>
          <a:p>
            <a:pPr algn="ctr" eaLnBrk="1" hangingPunct="1">
              <a:spcBef>
                <a:spcPct val="0"/>
              </a:spcBef>
              <a:buFontTx/>
              <a:buNone/>
            </a:pPr>
            <a:endParaRPr lang="ka-GE" altLang="en-US" sz="1400" b="1" dirty="0">
              <a:solidFill>
                <a:srgbClr val="2F618F"/>
              </a:solidFill>
              <a:latin typeface="Verdana" panose="020B0604030504040204" pitchFamily="34" charset="0"/>
            </a:endParaRPr>
          </a:p>
          <a:p>
            <a:pPr algn="ctr" eaLnBrk="1" hangingPunct="1">
              <a:spcBef>
                <a:spcPct val="0"/>
              </a:spcBef>
              <a:buFontTx/>
              <a:buNone/>
            </a:pPr>
            <a:r>
              <a:rPr lang="ka-GE" altLang="en-US" sz="1200" b="1" dirty="0">
                <a:solidFill>
                  <a:srgbClr val="2F618F"/>
                </a:solidFill>
                <a:latin typeface="Verdana" panose="020B0604030504040204" pitchFamily="34" charset="0"/>
              </a:rPr>
              <a:t>ელ. ფოსტა</a:t>
            </a:r>
          </a:p>
          <a:p>
            <a:pPr algn="ctr" eaLnBrk="1" hangingPunct="1">
              <a:spcBef>
                <a:spcPct val="0"/>
              </a:spcBef>
              <a:buFontTx/>
              <a:buNone/>
            </a:pPr>
            <a:endParaRPr lang="ka-GE" altLang="en-US" sz="1600" b="1" dirty="0">
              <a:latin typeface="Verdana" panose="020B0604030504040204" pitchFamily="34" charset="0"/>
            </a:endParaRPr>
          </a:p>
          <a:p>
            <a:pPr algn="ctr" eaLnBrk="1" hangingPunct="1">
              <a:spcBef>
                <a:spcPct val="0"/>
              </a:spcBef>
              <a:buFontTx/>
              <a:buNone/>
            </a:pPr>
            <a:endParaRPr lang="ka-GE" altLang="en-US" sz="1600" b="1" dirty="0">
              <a:latin typeface="Verdana" panose="020B0604030504040204" pitchFamily="34" charset="0"/>
            </a:endParaRPr>
          </a:p>
          <a:p>
            <a:pPr algn="ctr" eaLnBrk="1" hangingPunct="1">
              <a:spcBef>
                <a:spcPct val="0"/>
              </a:spcBef>
              <a:buFontTx/>
              <a:buNone/>
            </a:pPr>
            <a:endParaRPr lang="ka-GE" altLang="en-US" sz="1400" b="1" dirty="0">
              <a:latin typeface="Verdana" panose="020B0604030504040204" pitchFamily="34" charset="0"/>
            </a:endParaRPr>
          </a:p>
          <a:p>
            <a:pPr algn="ctr" eaLnBrk="1" hangingPunct="1">
              <a:spcBef>
                <a:spcPct val="0"/>
              </a:spcBef>
              <a:buFontTx/>
              <a:buNone/>
            </a:pPr>
            <a:r>
              <a:rPr lang="ka-GE" altLang="en-US" sz="1600" b="1" dirty="0">
                <a:latin typeface="Verdana" panose="020B0604030504040204" pitchFamily="34" charset="0"/>
              </a:rPr>
              <a:t>დდ თვე წწწწ</a:t>
            </a:r>
          </a:p>
        </p:txBody>
      </p:sp>
      <p:sp>
        <p:nvSpPr>
          <p:cNvPr id="10"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F1503B2-B0B3-4330-9439-3D5954CA1625}"/>
              </a:ext>
            </a:extLst>
          </p:cNvPr>
          <p:cNvSpPr>
            <a:spLocks noChangeArrowheads="1"/>
          </p:cNvSpPr>
          <p:nvPr/>
        </p:nvSpPr>
        <p:spPr bwMode="auto">
          <a:xfrm>
            <a:off x="365125" y="1177588"/>
            <a:ext cx="8599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ka-GE" altLang="en-US" sz="1400" b="1" dirty="0">
                <a:latin typeface="Verdana" panose="020B0604030504040204" pitchFamily="34" charset="0"/>
              </a:rPr>
              <a:t>გაცნობითი სასწავლო კურსი მოსამართლეებისთვის კიბერდანაშაულისა და ელექტრონული მტკიცებულებების თემაზე</a:t>
            </a:r>
            <a:endParaRPr lang="ka-GE" altLang="en-US" sz="1400" i="1" dirty="0">
              <a:latin typeface="Verdana" panose="020B0604030504040204" pitchFamily="34" charset="0"/>
            </a:endParaRPr>
          </a:p>
        </p:txBody>
      </p:sp>
    </p:spTree>
    <p:extLst>
      <p:ext uri="{BB962C8B-B14F-4D97-AF65-F5344CB8AC3E}">
        <p14:creationId xmlns:p14="http://schemas.microsoft.com/office/powerpoint/2010/main" val="1064309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ჩხრეკა და ამოღება </a:t>
            </a:r>
          </a:p>
          <a:p>
            <a:pPr algn="r"/>
            <a:r>
              <a:rPr lang="ka-GE" sz="2700" dirty="0">
                <a:solidFill>
                  <a:schemeClr val="bg1"/>
                </a:solidFill>
                <a:latin typeface="Verdana" panose="020B0604030504040204" pitchFamily="34" charset="0"/>
              </a:rPr>
              <a:t>შენახული კომპიუტერული მონაცემებისა</a:t>
            </a:r>
          </a:p>
        </p:txBody>
      </p:sp>
      <p:sp>
        <p:nvSpPr>
          <p:cNvPr id="2"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B7A20FD-779E-46A1-B7F9-46B26961CD96}"/>
              </a:ext>
            </a:extLst>
          </p:cNvPr>
          <p:cNvSpPr txBox="1">
            <a:spLocks/>
          </p:cNvSpPr>
          <p:nvPr/>
        </p:nvSpPr>
        <p:spPr bwMode="auto">
          <a:xfrm>
            <a:off x="395536" y="1259474"/>
            <a:ext cx="8519885" cy="5121690"/>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ka-GE" altLang="sr-Latn-RS" sz="2000" b="1" i="1" dirty="0"/>
              <a:t>შენახული კომპიუტერული მონაცემების ჩხრეკა და ამოღება</a:t>
            </a:r>
          </a:p>
          <a:p>
            <a:pPr marL="0" indent="0" algn="ctr" eaLnBrk="1" hangingPunct="1">
              <a:lnSpc>
                <a:spcPct val="80000"/>
              </a:lnSpc>
              <a:spcBef>
                <a:spcPts val="600"/>
              </a:spcBef>
              <a:spcAft>
                <a:spcPts val="1200"/>
              </a:spcAft>
              <a:buFont typeface="Arial" pitchFamily="34" charset="0"/>
              <a:buNone/>
              <a:defRPr/>
            </a:pPr>
            <a:r>
              <a:rPr lang="ka-GE" altLang="sr-Latn-RS" sz="2000" b="1" i="1" dirty="0"/>
              <a:t>(ბუდაპეშტის კონვენცია – მუხლი 19)</a:t>
            </a:r>
          </a:p>
          <a:p>
            <a:pPr eaLnBrk="1" hangingPunct="1">
              <a:lnSpc>
                <a:spcPct val="80000"/>
              </a:lnSpc>
              <a:spcBef>
                <a:spcPts val="600"/>
              </a:spcBef>
              <a:spcAft>
                <a:spcPts val="1200"/>
              </a:spcAft>
              <a:defRPr/>
            </a:pPr>
            <a:r>
              <a:rPr lang="ka-GE" sz="2400" b="1" i="1" dirty="0" smtClean="0"/>
              <a:t>სად</a:t>
            </a:r>
            <a:r>
              <a:rPr lang="ka-GE" sz="2400" b="1" dirty="0" smtClean="0"/>
              <a:t>:</a:t>
            </a:r>
          </a:p>
          <a:p>
            <a:pPr lvl="1" eaLnBrk="1" hangingPunct="1">
              <a:lnSpc>
                <a:spcPct val="80000"/>
              </a:lnSpc>
              <a:spcBef>
                <a:spcPts val="600"/>
              </a:spcBef>
              <a:spcAft>
                <a:spcPts val="1200"/>
              </a:spcAft>
              <a:defRPr/>
            </a:pPr>
            <a:r>
              <a:rPr lang="ka-GE" altLang="sr-Latn-RS" sz="1600" i="1" dirty="0"/>
              <a:t>კომპიუტერულ სისტემაში ან მის ნაწილში</a:t>
            </a:r>
          </a:p>
          <a:p>
            <a:pPr lvl="1" eaLnBrk="1" hangingPunct="1">
              <a:lnSpc>
                <a:spcPct val="80000"/>
              </a:lnSpc>
              <a:spcBef>
                <a:spcPts val="600"/>
              </a:spcBef>
              <a:spcAft>
                <a:spcPts val="1200"/>
              </a:spcAft>
              <a:defRPr/>
            </a:pPr>
            <a:r>
              <a:rPr lang="ka-GE" altLang="sr-Latn-RS" sz="1600" i="1" dirty="0"/>
              <a:t>შენახვის საშუალებაზე </a:t>
            </a:r>
          </a:p>
          <a:p>
            <a:pPr lvl="1" eaLnBrk="1" hangingPunct="1">
              <a:lnSpc>
                <a:spcPct val="80000"/>
              </a:lnSpc>
              <a:spcBef>
                <a:spcPts val="600"/>
              </a:spcBef>
              <a:spcAft>
                <a:spcPts val="1200"/>
              </a:spcAft>
              <a:defRPr/>
            </a:pPr>
            <a:r>
              <a:rPr lang="ka-GE" altLang="sr-Latn-RS" sz="1600" i="1" dirty="0"/>
              <a:t>კომპიუტერულ სისტემაში, რომელიც მისაწვდომია თავდაპირველი კომპიუტერული სისტემიდან (ჩხრეკის დაჩქარებული გაფართოება)</a:t>
            </a:r>
          </a:p>
          <a:p>
            <a:pPr eaLnBrk="1" hangingPunct="1">
              <a:lnSpc>
                <a:spcPct val="80000"/>
              </a:lnSpc>
              <a:spcBef>
                <a:spcPts val="600"/>
              </a:spcBef>
              <a:spcAft>
                <a:spcPts val="1200"/>
              </a:spcAft>
              <a:defRPr/>
            </a:pPr>
            <a:r>
              <a:rPr lang="ka-GE" sz="2400" b="1" i="1" dirty="0" smtClean="0"/>
              <a:t>რა:</a:t>
            </a:r>
            <a:r>
              <a:rPr lang="ka-GE" altLang="sr-Latn-RS" sz="1800" i="1" dirty="0"/>
              <a:t> </a:t>
            </a:r>
          </a:p>
          <a:p>
            <a:pPr lvl="1" eaLnBrk="1" hangingPunct="1">
              <a:lnSpc>
                <a:spcPct val="80000"/>
              </a:lnSpc>
              <a:spcBef>
                <a:spcPts val="600"/>
              </a:spcBef>
              <a:spcAft>
                <a:spcPts val="1200"/>
              </a:spcAft>
              <a:defRPr/>
            </a:pPr>
            <a:r>
              <a:rPr lang="ka-GE" altLang="sr-Latn-RS" sz="1600" i="1" dirty="0"/>
              <a:t>კომპიუტერული მონაცემების ამოღება ან </a:t>
            </a:r>
            <a:r>
              <a:rPr lang="ka-GE" altLang="sr-Latn-RS" sz="1600" i="1" dirty="0" smtClean="0"/>
              <a:t>მსგავსი </a:t>
            </a:r>
            <a:r>
              <a:rPr lang="ka-GE" altLang="sr-Latn-RS" sz="1600" i="1" dirty="0"/>
              <a:t>დაცვა, რომლებზეც განხორციელდა წვდომა</a:t>
            </a:r>
          </a:p>
          <a:p>
            <a:pPr lvl="1" eaLnBrk="1" hangingPunct="1">
              <a:lnSpc>
                <a:spcPct val="80000"/>
              </a:lnSpc>
              <a:spcBef>
                <a:spcPts val="600"/>
              </a:spcBef>
              <a:spcAft>
                <a:spcPts val="1200"/>
              </a:spcAft>
              <a:defRPr/>
            </a:pPr>
            <a:r>
              <a:rPr lang="ka-GE" altLang="sr-Latn-RS" sz="1600" i="1" dirty="0"/>
              <a:t>სისტემის ფუნქციონირების გაგებისთვის საჭირო ინფორმაციის მოთხოვნის უფლებამოსილება</a:t>
            </a:r>
          </a:p>
        </p:txBody>
      </p:sp>
    </p:spTree>
    <p:extLst>
      <p:ext uri="{BB962C8B-B14F-4D97-AF65-F5344CB8AC3E}">
        <p14:creationId xmlns:p14="http://schemas.microsoft.com/office/powerpoint/2010/main" val="4066296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ACE1977-077C-4734-AAFB-24DB6415AE98}"/>
              </a:ext>
            </a:extLst>
          </p:cNvPr>
          <p:cNvSpPr txBox="1">
            <a:spLocks/>
          </p:cNvSpPr>
          <p:nvPr/>
        </p:nvSpPr>
        <p:spPr bwMode="auto">
          <a:xfrm>
            <a:off x="312057" y="1480979"/>
            <a:ext cx="8519885" cy="4678679"/>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ka-GE" altLang="sr-Latn-RS" sz="2400" b="1" i="1" dirty="0"/>
              <a:t>კომპიუტერული მონაცემების ამოღება ან </a:t>
            </a:r>
            <a:r>
              <a:rPr lang="ka-GE" altLang="sr-Latn-RS" sz="2400" b="1" i="1" dirty="0" smtClean="0"/>
              <a:t>მსგავსი </a:t>
            </a:r>
            <a:r>
              <a:rPr lang="ka-GE" altLang="sr-Latn-RS" sz="2400" b="1" i="1" dirty="0"/>
              <a:t>დაცვა, რომლებზეც განხორციელდა წვდომა</a:t>
            </a:r>
          </a:p>
          <a:p>
            <a:pPr eaLnBrk="1" hangingPunct="1">
              <a:lnSpc>
                <a:spcPct val="80000"/>
              </a:lnSpc>
              <a:spcBef>
                <a:spcPts val="600"/>
              </a:spcBef>
              <a:spcAft>
                <a:spcPts val="1200"/>
              </a:spcAft>
              <a:defRPr/>
            </a:pPr>
            <a:endParaRPr lang="ka-GE" altLang="sr-Latn-RS" sz="1600" dirty="0">
              <a:ea typeface="ＭＳ Ｐゴシック" pitchFamily="34" charset="-128"/>
            </a:endParaRPr>
          </a:p>
          <a:p>
            <a:pPr algn="ctr" eaLnBrk="1" hangingPunct="1">
              <a:lnSpc>
                <a:spcPct val="80000"/>
              </a:lnSpc>
              <a:spcBef>
                <a:spcPts val="600"/>
              </a:spcBef>
              <a:spcAft>
                <a:spcPts val="1200"/>
              </a:spcAft>
              <a:defRPr/>
            </a:pPr>
            <a:r>
              <a:rPr lang="ka-GE" altLang="sr-Latn-RS" sz="2000" i="1" dirty="0"/>
              <a:t>ფიზიკური ამოღება</a:t>
            </a:r>
          </a:p>
          <a:p>
            <a:pPr algn="ctr" eaLnBrk="1" hangingPunct="1">
              <a:lnSpc>
                <a:spcPct val="80000"/>
              </a:lnSpc>
              <a:spcBef>
                <a:spcPts val="600"/>
              </a:spcBef>
              <a:spcAft>
                <a:spcPts val="1200"/>
              </a:spcAft>
              <a:defRPr/>
            </a:pPr>
            <a:r>
              <a:rPr lang="ka-GE" altLang="sr-Latn-RS" sz="2000" i="1" dirty="0"/>
              <a:t>ამოღება უბრალოდ მონაცემთა ასლების გაკეთებით</a:t>
            </a:r>
          </a:p>
          <a:p>
            <a:pPr algn="ctr" eaLnBrk="1" hangingPunct="1">
              <a:lnSpc>
                <a:spcPct val="80000"/>
              </a:lnSpc>
              <a:spcBef>
                <a:spcPts val="600"/>
              </a:spcBef>
              <a:spcAft>
                <a:spcPts val="1200"/>
              </a:spcAft>
              <a:defRPr/>
            </a:pPr>
            <a:r>
              <a:rPr lang="ka-GE" altLang="sr-Latn-RS" sz="2000" i="1" dirty="0"/>
              <a:t>ამოღება როგორც მონაცემების მთლიანობის შენარჩუნება, მონაცემების კომპიუტერში დატოვებით, რომელშიც ისინი ინახება</a:t>
            </a:r>
          </a:p>
          <a:p>
            <a:pPr algn="ctr" eaLnBrk="1" hangingPunct="1">
              <a:lnSpc>
                <a:spcPct val="80000"/>
              </a:lnSpc>
              <a:spcBef>
                <a:spcPts val="600"/>
              </a:spcBef>
              <a:spcAft>
                <a:spcPts val="1200"/>
              </a:spcAft>
              <a:defRPr/>
            </a:pPr>
            <a:r>
              <a:rPr lang="ka-GE" altLang="sr-Latn-RS" sz="2000" i="1" dirty="0"/>
              <a:t>ამოღება, </a:t>
            </a:r>
            <a:r>
              <a:rPr lang="ka-GE" altLang="sr-Latn-RS" sz="2000" i="1" dirty="0" smtClean="0"/>
              <a:t>მონაცემებზე </a:t>
            </a:r>
            <a:r>
              <a:rPr lang="ka-GE" altLang="sr-Latn-RS" sz="2000" i="1" dirty="0"/>
              <a:t>წვდომის აკრძალვის დაწესებით ან თუნდაც კონკრეტული მონაცემების კონკრეტული კომპიუტერიდან ან კომპიუტერული სისტემიდან წაშლით</a:t>
            </a:r>
          </a:p>
        </p:txBody>
      </p:sp>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ჩხრეკა და ამოღება </a:t>
            </a:r>
          </a:p>
          <a:p>
            <a:pPr algn="r"/>
            <a:r>
              <a:rPr lang="ka-GE" sz="2700" dirty="0">
                <a:solidFill>
                  <a:schemeClr val="bg1"/>
                </a:solidFill>
                <a:latin typeface="Verdana" panose="020B0604030504040204" pitchFamily="34" charset="0"/>
              </a:rPr>
              <a:t>შენახული კომპიუტერული მონაცემებისა</a:t>
            </a:r>
          </a:p>
        </p:txBody>
      </p:sp>
    </p:spTree>
    <p:extLst>
      <p:ext uri="{BB962C8B-B14F-4D97-AF65-F5344CB8AC3E}">
        <p14:creationId xmlns:p14="http://schemas.microsoft.com/office/powerpoint/2010/main" val="603422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2AB4173-4462-4D5F-831E-EB1B7CB48C3D}"/>
              </a:ext>
            </a:extLst>
          </p:cNvPr>
          <p:cNvPicPr>
            <a:picLocks noChangeAspect="1"/>
          </p:cNvPicPr>
          <p:nvPr/>
        </p:nvPicPr>
        <p:blipFill>
          <a:blip r:embed="rId3"/>
          <a:stretch>
            <a:fillRect/>
          </a:stretch>
        </p:blipFill>
        <p:spPr>
          <a:xfrm>
            <a:off x="0" y="1294237"/>
            <a:ext cx="9144000" cy="5052164"/>
          </a:xfrm>
          <a:prstGeom prst="rect">
            <a:avLst/>
          </a:prstGeom>
        </p:spPr>
      </p:pic>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ჩხრეკა და ამოღება </a:t>
            </a:r>
          </a:p>
          <a:p>
            <a:pPr algn="r"/>
            <a:r>
              <a:rPr lang="ka-GE" sz="2700" dirty="0">
                <a:solidFill>
                  <a:schemeClr val="bg1"/>
                </a:solidFill>
                <a:latin typeface="Verdana" panose="020B0604030504040204" pitchFamily="34" charset="0"/>
              </a:rPr>
              <a:t>შენახული კომპიუტერული მონაცემებისა</a:t>
            </a:r>
          </a:p>
        </p:txBody>
      </p:sp>
      <p:pic>
        <p:nvPicPr>
          <p:cNvPr id="3" name="Picture 2"/>
          <p:cNvPicPr>
            <a:picLocks noChangeAspect="1"/>
          </p:cNvPicPr>
          <p:nvPr/>
        </p:nvPicPr>
        <p:blipFill>
          <a:blip r:embed="rId4"/>
          <a:stretch>
            <a:fillRect/>
          </a:stretch>
        </p:blipFill>
        <p:spPr>
          <a:xfrm>
            <a:off x="0" y="1294237"/>
            <a:ext cx="9144000" cy="5048250"/>
          </a:xfrm>
          <a:prstGeom prst="rect">
            <a:avLst/>
          </a:prstGeom>
        </p:spPr>
      </p:pic>
    </p:spTree>
    <p:extLst>
      <p:ext uri="{BB962C8B-B14F-4D97-AF65-F5344CB8AC3E}">
        <p14:creationId xmlns:p14="http://schemas.microsoft.com/office/powerpoint/2010/main" val="85906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30D598A-3BAC-4066-913A-19FFCE5649B9}"/>
              </a:ext>
            </a:extLst>
          </p:cNvPr>
          <p:cNvPicPr>
            <a:picLocks noChangeAspect="1"/>
          </p:cNvPicPr>
          <p:nvPr/>
        </p:nvPicPr>
        <p:blipFill>
          <a:blip r:embed="rId3"/>
          <a:stretch>
            <a:fillRect/>
          </a:stretch>
        </p:blipFill>
        <p:spPr>
          <a:xfrm>
            <a:off x="0" y="1366837"/>
            <a:ext cx="9144000" cy="5136729"/>
          </a:xfrm>
          <a:prstGeom prst="rect">
            <a:avLst/>
          </a:prstGeom>
        </p:spPr>
      </p:pic>
      <p:sp>
        <p:nvSpPr>
          <p:cNvPr id="12"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700" dirty="0">
                <a:solidFill>
                  <a:schemeClr val="bg1"/>
                </a:solidFill>
                <a:latin typeface="Verdana" panose="020B0604030504040204" pitchFamily="34" charset="0"/>
              </a:rPr>
              <a:t>ჩხრეკა და ამოღება </a:t>
            </a:r>
          </a:p>
          <a:p>
            <a:pPr algn="r"/>
            <a:r>
              <a:rPr lang="ka-GE" sz="2700" dirty="0">
                <a:solidFill>
                  <a:schemeClr val="bg1"/>
                </a:solidFill>
                <a:latin typeface="Verdana" panose="020B0604030504040204" pitchFamily="34" charset="0"/>
              </a:rPr>
              <a:t>შენახული კომპიუტერული მონაცემებისა</a:t>
            </a:r>
          </a:p>
        </p:txBody>
      </p:sp>
      <p:pic>
        <p:nvPicPr>
          <p:cNvPr id="2" name="Picture 1"/>
          <p:cNvPicPr>
            <a:picLocks noChangeAspect="1"/>
          </p:cNvPicPr>
          <p:nvPr/>
        </p:nvPicPr>
        <p:blipFill>
          <a:blip r:embed="rId4"/>
          <a:stretch>
            <a:fillRect/>
          </a:stretch>
        </p:blipFill>
        <p:spPr>
          <a:xfrm>
            <a:off x="0" y="1360066"/>
            <a:ext cx="9144000" cy="5143500"/>
          </a:xfrm>
          <a:prstGeom prst="rect">
            <a:avLst/>
          </a:prstGeom>
        </p:spPr>
      </p:pic>
    </p:spTree>
    <p:extLst>
      <p:ext uri="{BB962C8B-B14F-4D97-AF65-F5344CB8AC3E}">
        <p14:creationId xmlns:p14="http://schemas.microsoft.com/office/powerpoint/2010/main" val="146370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701</TotalTime>
  <Words>8816</Words>
  <Application>Microsoft Office PowerPoint</Application>
  <PresentationFormat>On-screen Show (4:3)</PresentationFormat>
  <Paragraphs>800</Paragraphs>
  <Slides>58</Slides>
  <Notes>55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70" baseType="lpstr">
      <vt:lpstr>ＭＳ Ｐゴシック</vt:lpstr>
      <vt:lpstr>ＭＳ Ｐゴシック</vt:lpstr>
      <vt:lpstr>Arial</vt:lpstr>
      <vt:lpstr>Calibri</vt:lpstr>
      <vt:lpstr>Calibri (heading)</vt:lpstr>
      <vt:lpstr>Calibri Light</vt:lpstr>
      <vt:lpstr>Proxima Nova</vt:lpstr>
      <vt:lpstr>Sylfaen</vt:lpstr>
      <vt:lpstr>TiemposTextWeb</vt:lpstr>
      <vt:lpstr>Verdana</vt:lpstr>
      <vt:lpstr>Office Theme</vt:lpstr>
      <vt:lpstr>Bitmap Image</vt:lpstr>
      <vt:lpstr>PowerPoint Presentation</vt:lpstr>
      <vt:lpstr>PowerPoint Presentation</vt:lpstr>
      <vt:lpstr>PowerPoint Presentation</vt:lpstr>
      <vt:lpstr>PowerPoint Presentation</vt:lpstr>
      <vt:lpstr>შენახული კომპიუტერული მონაცემების ჩხრეკა და ამოღება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ტრაფიკის მონაცემების რეალურ დროში შეგროვება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შინაარსობრივი მონაცემების გადაჭერა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Nino Ali</cp:lastModifiedBy>
  <cp:revision>207</cp:revision>
  <dcterms:created xsi:type="dcterms:W3CDTF">2020-10-07T11:36:01Z</dcterms:created>
  <dcterms:modified xsi:type="dcterms:W3CDTF">2021-03-22T20:10:53Z</dcterms:modified>
</cp:coreProperties>
</file>