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97" r:id="rId2"/>
    <p:sldMasterId id="2147483709" r:id="rId3"/>
    <p:sldMasterId id="2147483721" r:id="rId4"/>
  </p:sldMasterIdLst>
  <p:notesMasterIdLst>
    <p:notesMasterId r:id="rId78"/>
  </p:notesMasterIdLst>
  <p:sldIdLst>
    <p:sldId id="260" r:id="rId5"/>
    <p:sldId id="264" r:id="rId6"/>
    <p:sldId id="265" r:id="rId7"/>
    <p:sldId id="266" r:id="rId8"/>
    <p:sldId id="267" r:id="rId9"/>
    <p:sldId id="271" r:id="rId10"/>
    <p:sldId id="272" r:id="rId11"/>
    <p:sldId id="693" r:id="rId12"/>
    <p:sldId id="695" r:id="rId13"/>
    <p:sldId id="696" r:id="rId14"/>
    <p:sldId id="697" r:id="rId15"/>
    <p:sldId id="767" r:id="rId16"/>
    <p:sldId id="700" r:id="rId17"/>
    <p:sldId id="263" r:id="rId18"/>
    <p:sldId id="701" r:id="rId19"/>
    <p:sldId id="702" r:id="rId20"/>
    <p:sldId id="768" r:id="rId21"/>
    <p:sldId id="705" r:id="rId22"/>
    <p:sldId id="706" r:id="rId23"/>
    <p:sldId id="707" r:id="rId24"/>
    <p:sldId id="763" r:id="rId25"/>
    <p:sldId id="710" r:id="rId26"/>
    <p:sldId id="711" r:id="rId27"/>
    <p:sldId id="712" r:id="rId28"/>
    <p:sldId id="713" r:id="rId29"/>
    <p:sldId id="714" r:id="rId30"/>
    <p:sldId id="715" r:id="rId31"/>
    <p:sldId id="764" r:id="rId32"/>
    <p:sldId id="717" r:id="rId33"/>
    <p:sldId id="718" r:id="rId34"/>
    <p:sldId id="719" r:id="rId35"/>
    <p:sldId id="720" r:id="rId36"/>
    <p:sldId id="721" r:id="rId37"/>
    <p:sldId id="722" r:id="rId38"/>
    <p:sldId id="723" r:id="rId39"/>
    <p:sldId id="724" r:id="rId40"/>
    <p:sldId id="725" r:id="rId41"/>
    <p:sldId id="726" r:id="rId42"/>
    <p:sldId id="727" r:id="rId43"/>
    <p:sldId id="728" r:id="rId44"/>
    <p:sldId id="729" r:id="rId45"/>
    <p:sldId id="730" r:id="rId46"/>
    <p:sldId id="731" r:id="rId47"/>
    <p:sldId id="732" r:id="rId48"/>
    <p:sldId id="733" r:id="rId49"/>
    <p:sldId id="734" r:id="rId50"/>
    <p:sldId id="735" r:id="rId51"/>
    <p:sldId id="736" r:id="rId52"/>
    <p:sldId id="737" r:id="rId53"/>
    <p:sldId id="738" r:id="rId54"/>
    <p:sldId id="739" r:id="rId55"/>
    <p:sldId id="740" r:id="rId56"/>
    <p:sldId id="741" r:id="rId57"/>
    <p:sldId id="742" r:id="rId58"/>
    <p:sldId id="765" r:id="rId59"/>
    <p:sldId id="744" r:id="rId60"/>
    <p:sldId id="745" r:id="rId61"/>
    <p:sldId id="746" r:id="rId62"/>
    <p:sldId id="748" r:id="rId63"/>
    <p:sldId id="749" r:id="rId64"/>
    <p:sldId id="750" r:id="rId65"/>
    <p:sldId id="751" r:id="rId66"/>
    <p:sldId id="752" r:id="rId67"/>
    <p:sldId id="753" r:id="rId68"/>
    <p:sldId id="754" r:id="rId69"/>
    <p:sldId id="755" r:id="rId70"/>
    <p:sldId id="756" r:id="rId71"/>
    <p:sldId id="757" r:id="rId72"/>
    <p:sldId id="758" r:id="rId73"/>
    <p:sldId id="759" r:id="rId74"/>
    <p:sldId id="766" r:id="rId75"/>
    <p:sldId id="761" r:id="rId76"/>
    <p:sldId id="762"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2CD8423E-0CCD-48E0-A715-3EC094151D76}">
          <p14:sldIdLst>
            <p14:sldId id="260"/>
          </p14:sldIdLst>
        </p14:section>
        <p14:section name="Introduction" id="{DEED0A68-EF9C-4733-ADAA-766A859E58BB}">
          <p14:sldIdLst>
            <p14:sldId id="264"/>
            <p14:sldId id="265"/>
            <p14:sldId id="266"/>
          </p14:sldIdLst>
        </p14:section>
        <p14:section name="Section 1" id="{1F767E79-2A4A-4837-8114-C2475E36F49A}">
          <p14:sldIdLst>
            <p14:sldId id="267"/>
            <p14:sldId id="271"/>
            <p14:sldId id="272"/>
            <p14:sldId id="693"/>
            <p14:sldId id="695"/>
            <p14:sldId id="696"/>
            <p14:sldId id="697"/>
            <p14:sldId id="767"/>
            <p14:sldId id="700"/>
            <p14:sldId id="263"/>
          </p14:sldIdLst>
        </p14:section>
        <p14:section name="Section 2" id="{A68F2295-F5DD-4D3C-80C5-77D5AA65452C}">
          <p14:sldIdLst>
            <p14:sldId id="701"/>
            <p14:sldId id="702"/>
            <p14:sldId id="768"/>
            <p14:sldId id="705"/>
            <p14:sldId id="706"/>
            <p14:sldId id="707"/>
            <p14:sldId id="763"/>
          </p14:sldIdLst>
        </p14:section>
        <p14:section name="Section 3" id="{BA7BF245-99FD-4D81-8A44-4744348AA3CC}">
          <p14:sldIdLst>
            <p14:sldId id="710"/>
            <p14:sldId id="711"/>
            <p14:sldId id="712"/>
            <p14:sldId id="713"/>
            <p14:sldId id="714"/>
            <p14:sldId id="715"/>
            <p14:sldId id="764"/>
          </p14:sldIdLst>
        </p14:section>
        <p14:section name="Section 4" id="{FB826E72-E892-40AE-91C2-8D1AE172E25E}">
          <p14:sldIdLst>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 id="741"/>
            <p14:sldId id="742"/>
            <p14:sldId id="765"/>
          </p14:sldIdLst>
        </p14:section>
        <p14:section name="Section 5" id="{F02F9B30-F047-4103-8293-60F95F8F1681}">
          <p14:sldIdLst>
            <p14:sldId id="744"/>
            <p14:sldId id="745"/>
            <p14:sldId id="746"/>
            <p14:sldId id="748"/>
            <p14:sldId id="749"/>
            <p14:sldId id="750"/>
            <p14:sldId id="751"/>
            <p14:sldId id="752"/>
            <p14:sldId id="753"/>
            <p14:sldId id="754"/>
            <p14:sldId id="755"/>
            <p14:sldId id="756"/>
            <p14:sldId id="757"/>
            <p14:sldId id="758"/>
            <p14:sldId id="759"/>
            <p14:sldId id="766"/>
          </p14:sldIdLst>
        </p14:section>
        <p14:section name="Conclusions" id="{5A5BBFAC-6BFB-427D-AB14-4EC77CB984B5}">
          <p14:sldIdLst>
            <p14:sldId id="761"/>
            <p14:sldId id="7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2" clrIdx="0">
    <p:extLst>
      <p:ext uri="{19B8F6BF-5375-455C-9EA6-DF929625EA0E}">
        <p15:presenceInfo xmlns:p15="http://schemas.microsoft.com/office/powerpoint/2012/main" userId="Windows User" providerId="None"/>
      </p:ext>
    </p:extLst>
  </p:cmAuthor>
  <p:cmAuthor id="2" name="DUTA Elena" initials="DE" lastIdx="9" clrIdx="1">
    <p:extLst>
      <p:ext uri="{19B8F6BF-5375-455C-9EA6-DF929625EA0E}">
        <p15:presenceInfo xmlns:p15="http://schemas.microsoft.com/office/powerpoint/2012/main" userId="S::Elena.DUTA@coe.int::7f159a90-0e48-49d6-b4b9-b4cad375a6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46" autoAdjust="0"/>
    <p:restoredTop sz="52788" autoAdjust="0"/>
  </p:normalViewPr>
  <p:slideViewPr>
    <p:cSldViewPr snapToGrid="0">
      <p:cViewPr varScale="1">
        <p:scale>
          <a:sx n="38" d="100"/>
          <a:sy n="38" d="100"/>
        </p:scale>
        <p:origin x="636" y="36"/>
      </p:cViewPr>
      <p:guideLst/>
    </p:cSldViewPr>
  </p:slideViewPr>
  <p:notesTextViewPr>
    <p:cViewPr>
      <p:scale>
        <a:sx n="75" d="100"/>
        <a:sy n="75" d="100"/>
      </p:scale>
      <p:origin x="0" y="0"/>
    </p:cViewPr>
  </p:notesTextViewPr>
  <p:notesViewPr>
    <p:cSldViewPr snapToGrid="0">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5F8CF0-4504-4ECB-8231-4EBF0278FE49}" type="doc">
      <dgm:prSet loTypeId="urn:microsoft.com/office/officeart/2005/8/layout/hChevron3" loCatId="process" qsTypeId="urn:microsoft.com/office/officeart/2005/8/quickstyle/simple1" qsCatId="simple" csTypeId="urn:microsoft.com/office/officeart/2005/8/colors/accent1_2" csCatId="accent1" phldr="1"/>
      <dgm:spPr/>
    </dgm:pt>
    <dgm:pt modelId="{0EE6F383-1829-4BBD-9A89-A0EA712ED0FE}">
      <dgm:prSet phldrT="[Text]"/>
      <dgm:spPr>
        <a:solidFill>
          <a:srgbClr val="FFC000"/>
        </a:solidFill>
      </dgm:spPr>
      <dgm:t>
        <a:bodyPr/>
        <a:lstStyle/>
        <a:p>
          <a:r>
            <a:rPr lang="en-GB" b="1" noProof="0"/>
            <a:t>ამოღება</a:t>
          </a:r>
        </a:p>
      </dgm:t>
    </dgm:pt>
    <dgm:pt modelId="{DB5D72B8-5F40-4D6F-B13C-2F4B3CFAA3B3}" type="parTrans" cxnId="{F2590711-9A3E-45A4-BF04-B41AC57288BF}">
      <dgm:prSet/>
      <dgm:spPr/>
      <dgm:t>
        <a:bodyPr/>
        <a:lstStyle/>
        <a:p>
          <a:endParaRPr lang="de-DE"/>
        </a:p>
      </dgm:t>
    </dgm:pt>
    <dgm:pt modelId="{5D4BEF66-D5EE-4A77-BA22-4BB7B418E4CE}" type="sibTrans" cxnId="{F2590711-9A3E-45A4-BF04-B41AC57288BF}">
      <dgm:prSet/>
      <dgm:spPr/>
      <dgm:t>
        <a:bodyPr/>
        <a:lstStyle/>
        <a:p>
          <a:endParaRPr lang="de-DE"/>
        </a:p>
      </dgm:t>
    </dgm:pt>
    <dgm:pt modelId="{2FDADE6F-CB3F-4AE6-8982-684365E8ADBD}">
      <dgm:prSet phldrT="[Text]"/>
      <dgm:spPr>
        <a:solidFill>
          <a:srgbClr val="00B050"/>
        </a:solidFill>
      </dgm:spPr>
      <dgm:t>
        <a:bodyPr/>
        <a:lstStyle/>
        <a:p>
          <a:r>
            <a:rPr lang="en-GB" b="1" noProof="0"/>
            <a:t>დამუშავება</a:t>
          </a:r>
        </a:p>
      </dgm:t>
    </dgm:pt>
    <dgm:pt modelId="{E8899724-4751-40F2-A2A9-A8CBA859A0F4}" type="parTrans" cxnId="{B306E225-BEE8-480E-A364-F55826619151}">
      <dgm:prSet/>
      <dgm:spPr/>
      <dgm:t>
        <a:bodyPr/>
        <a:lstStyle/>
        <a:p>
          <a:endParaRPr lang="de-DE"/>
        </a:p>
      </dgm:t>
    </dgm:pt>
    <dgm:pt modelId="{97CFFFB1-C0BC-4B09-913D-EC46EB301898}" type="sibTrans" cxnId="{B306E225-BEE8-480E-A364-F55826619151}">
      <dgm:prSet/>
      <dgm:spPr/>
      <dgm:t>
        <a:bodyPr/>
        <a:lstStyle/>
        <a:p>
          <a:endParaRPr lang="de-DE"/>
        </a:p>
      </dgm:t>
    </dgm:pt>
    <dgm:pt modelId="{47A89173-DB96-4A86-B75D-01212DE1A64B}">
      <dgm:prSet phldrT="[Text]"/>
      <dgm:spPr/>
      <dgm:t>
        <a:bodyPr/>
        <a:lstStyle/>
        <a:p>
          <a:r>
            <a:rPr lang="en-GB" b="1" noProof="0"/>
            <a:t>ანალიზი</a:t>
          </a:r>
        </a:p>
      </dgm:t>
    </dgm:pt>
    <dgm:pt modelId="{2FB33732-1844-40E6-9012-D43AC3413C71}" type="parTrans" cxnId="{EEEB637D-C0AE-4013-849B-7D7F685C40C8}">
      <dgm:prSet/>
      <dgm:spPr/>
      <dgm:t>
        <a:bodyPr/>
        <a:lstStyle/>
        <a:p>
          <a:endParaRPr lang="de-DE"/>
        </a:p>
      </dgm:t>
    </dgm:pt>
    <dgm:pt modelId="{F3AAA990-CB48-463E-B9F0-CC07838B3502}" type="sibTrans" cxnId="{EEEB637D-C0AE-4013-849B-7D7F685C40C8}">
      <dgm:prSet/>
      <dgm:spPr/>
      <dgm:t>
        <a:bodyPr/>
        <a:lstStyle/>
        <a:p>
          <a:endParaRPr lang="de-DE"/>
        </a:p>
      </dgm:t>
    </dgm:pt>
    <dgm:pt modelId="{D9ACE7BF-3E96-4269-AA26-5DF561108E1A}">
      <dgm:prSet/>
      <dgm:spPr>
        <a:solidFill>
          <a:schemeClr val="accent4">
            <a:lumMod val="75000"/>
          </a:schemeClr>
        </a:solidFill>
      </dgm:spPr>
      <dgm:t>
        <a:bodyPr/>
        <a:lstStyle/>
        <a:p>
          <a:r>
            <a:rPr lang="en-GB" b="1" noProof="0"/>
            <a:t>წარდგენა</a:t>
          </a:r>
        </a:p>
      </dgm:t>
    </dgm:pt>
    <dgm:pt modelId="{837BBB3F-9098-4A3E-9592-0D358F0810EF}" type="parTrans" cxnId="{986050D1-80D0-419C-B782-3947110D81A2}">
      <dgm:prSet/>
      <dgm:spPr/>
      <dgm:t>
        <a:bodyPr/>
        <a:lstStyle/>
        <a:p>
          <a:endParaRPr lang="de-DE"/>
        </a:p>
      </dgm:t>
    </dgm:pt>
    <dgm:pt modelId="{CBAA65B7-6F10-4AED-BD94-63F90AF14F15}" type="sibTrans" cxnId="{986050D1-80D0-419C-B782-3947110D81A2}">
      <dgm:prSet/>
      <dgm:spPr/>
      <dgm:t>
        <a:bodyPr/>
        <a:lstStyle/>
        <a:p>
          <a:endParaRPr lang="de-DE"/>
        </a:p>
      </dgm:t>
    </dgm:pt>
    <dgm:pt modelId="{59828533-5546-40F3-BAD2-1CA1044A0B64}" type="pres">
      <dgm:prSet presAssocID="{625F8CF0-4504-4ECB-8231-4EBF0278FE49}" presName="Name0" presStyleCnt="0">
        <dgm:presLayoutVars>
          <dgm:dir/>
          <dgm:resizeHandles val="exact"/>
        </dgm:presLayoutVars>
      </dgm:prSet>
      <dgm:spPr/>
    </dgm:pt>
    <dgm:pt modelId="{E0BAD33D-1F14-41F7-B89E-21D0B308F589}" type="pres">
      <dgm:prSet presAssocID="{0EE6F383-1829-4BBD-9A89-A0EA712ED0FE}" presName="parTxOnly" presStyleLbl="node1" presStyleIdx="0" presStyleCnt="4">
        <dgm:presLayoutVars>
          <dgm:bulletEnabled val="1"/>
        </dgm:presLayoutVars>
      </dgm:prSet>
      <dgm:spPr/>
      <dgm:t>
        <a:bodyPr/>
        <a:lstStyle/>
        <a:p>
          <a:endParaRPr lang="de-DE"/>
        </a:p>
      </dgm:t>
    </dgm:pt>
    <dgm:pt modelId="{D2C37382-0CD8-43EA-89AC-D0F847C31E51}" type="pres">
      <dgm:prSet presAssocID="{5D4BEF66-D5EE-4A77-BA22-4BB7B418E4CE}" presName="parSpace" presStyleCnt="0"/>
      <dgm:spPr/>
    </dgm:pt>
    <dgm:pt modelId="{468B4480-34CD-4997-9F6B-2196D6114E0E}" type="pres">
      <dgm:prSet presAssocID="{2FDADE6F-CB3F-4AE6-8982-684365E8ADBD}" presName="parTxOnly" presStyleLbl="node1" presStyleIdx="1" presStyleCnt="4">
        <dgm:presLayoutVars>
          <dgm:bulletEnabled val="1"/>
        </dgm:presLayoutVars>
      </dgm:prSet>
      <dgm:spPr/>
      <dgm:t>
        <a:bodyPr/>
        <a:lstStyle/>
        <a:p>
          <a:endParaRPr lang="de-DE"/>
        </a:p>
      </dgm:t>
    </dgm:pt>
    <dgm:pt modelId="{05320372-CD1D-4238-8BDE-7B8CA36C592A}" type="pres">
      <dgm:prSet presAssocID="{97CFFFB1-C0BC-4B09-913D-EC46EB301898}" presName="parSpace" presStyleCnt="0"/>
      <dgm:spPr/>
    </dgm:pt>
    <dgm:pt modelId="{F5457D1C-4EE2-4B58-8069-31794885CDD4}" type="pres">
      <dgm:prSet presAssocID="{47A89173-DB96-4A86-B75D-01212DE1A64B}" presName="parTxOnly" presStyleLbl="node1" presStyleIdx="2" presStyleCnt="4">
        <dgm:presLayoutVars>
          <dgm:bulletEnabled val="1"/>
        </dgm:presLayoutVars>
      </dgm:prSet>
      <dgm:spPr/>
      <dgm:t>
        <a:bodyPr/>
        <a:lstStyle/>
        <a:p>
          <a:endParaRPr lang="de-DE"/>
        </a:p>
      </dgm:t>
    </dgm:pt>
    <dgm:pt modelId="{278A53E7-1DB5-4D6E-BE50-31004BFA7B55}" type="pres">
      <dgm:prSet presAssocID="{F3AAA990-CB48-463E-B9F0-CC07838B3502}" presName="parSpace" presStyleCnt="0"/>
      <dgm:spPr/>
    </dgm:pt>
    <dgm:pt modelId="{E8716B41-D4EA-4C19-A2AD-FB871FEC2B6C}" type="pres">
      <dgm:prSet presAssocID="{D9ACE7BF-3E96-4269-AA26-5DF561108E1A}" presName="parTxOnly" presStyleLbl="node1" presStyleIdx="3" presStyleCnt="4">
        <dgm:presLayoutVars>
          <dgm:bulletEnabled val="1"/>
        </dgm:presLayoutVars>
      </dgm:prSet>
      <dgm:spPr/>
      <dgm:t>
        <a:bodyPr/>
        <a:lstStyle/>
        <a:p>
          <a:endParaRPr lang="de-DE"/>
        </a:p>
      </dgm:t>
    </dgm:pt>
  </dgm:ptLst>
  <dgm:cxnLst>
    <dgm:cxn modelId="{F2590711-9A3E-45A4-BF04-B41AC57288BF}" srcId="{625F8CF0-4504-4ECB-8231-4EBF0278FE49}" destId="{0EE6F383-1829-4BBD-9A89-A0EA712ED0FE}" srcOrd="0" destOrd="0" parTransId="{DB5D72B8-5F40-4D6F-B13C-2F4B3CFAA3B3}" sibTransId="{5D4BEF66-D5EE-4A77-BA22-4BB7B418E4CE}"/>
    <dgm:cxn modelId="{986050D1-80D0-419C-B782-3947110D81A2}" srcId="{625F8CF0-4504-4ECB-8231-4EBF0278FE49}" destId="{D9ACE7BF-3E96-4269-AA26-5DF561108E1A}" srcOrd="3" destOrd="0" parTransId="{837BBB3F-9098-4A3E-9592-0D358F0810EF}" sibTransId="{CBAA65B7-6F10-4AED-BD94-63F90AF14F15}"/>
    <dgm:cxn modelId="{9EC15A5F-4A9B-4A11-8989-16427A3C5E8C}" type="presOf" srcId="{2FDADE6F-CB3F-4AE6-8982-684365E8ADBD}" destId="{468B4480-34CD-4997-9F6B-2196D6114E0E}" srcOrd="0" destOrd="0" presId="urn:microsoft.com/office/officeart/2005/8/layout/hChevron3"/>
    <dgm:cxn modelId="{9FC4352F-B37B-4DA6-B2B6-9E672AEB97F3}" type="presOf" srcId="{625F8CF0-4504-4ECB-8231-4EBF0278FE49}" destId="{59828533-5546-40F3-BAD2-1CA1044A0B64}" srcOrd="0" destOrd="0" presId="urn:microsoft.com/office/officeart/2005/8/layout/hChevron3"/>
    <dgm:cxn modelId="{F1572AFD-E900-4B1E-842B-F0F4534B03B0}" type="presOf" srcId="{0EE6F383-1829-4BBD-9A89-A0EA712ED0FE}" destId="{E0BAD33D-1F14-41F7-B89E-21D0B308F589}" srcOrd="0" destOrd="0" presId="urn:microsoft.com/office/officeart/2005/8/layout/hChevron3"/>
    <dgm:cxn modelId="{C4817F7A-DE75-4BA1-9B2D-E5DA2F1CC35D}" type="presOf" srcId="{D9ACE7BF-3E96-4269-AA26-5DF561108E1A}" destId="{E8716B41-D4EA-4C19-A2AD-FB871FEC2B6C}" srcOrd="0" destOrd="0" presId="urn:microsoft.com/office/officeart/2005/8/layout/hChevron3"/>
    <dgm:cxn modelId="{849CD4AC-A24D-4516-9F19-DFCAB12F91D2}" type="presOf" srcId="{47A89173-DB96-4A86-B75D-01212DE1A64B}" destId="{F5457D1C-4EE2-4B58-8069-31794885CDD4}" srcOrd="0" destOrd="0" presId="urn:microsoft.com/office/officeart/2005/8/layout/hChevron3"/>
    <dgm:cxn modelId="{B306E225-BEE8-480E-A364-F55826619151}" srcId="{625F8CF0-4504-4ECB-8231-4EBF0278FE49}" destId="{2FDADE6F-CB3F-4AE6-8982-684365E8ADBD}" srcOrd="1" destOrd="0" parTransId="{E8899724-4751-40F2-A2A9-A8CBA859A0F4}" sibTransId="{97CFFFB1-C0BC-4B09-913D-EC46EB301898}"/>
    <dgm:cxn modelId="{EEEB637D-C0AE-4013-849B-7D7F685C40C8}" srcId="{625F8CF0-4504-4ECB-8231-4EBF0278FE49}" destId="{47A89173-DB96-4A86-B75D-01212DE1A64B}" srcOrd="2" destOrd="0" parTransId="{2FB33732-1844-40E6-9012-D43AC3413C71}" sibTransId="{F3AAA990-CB48-463E-B9F0-CC07838B3502}"/>
    <dgm:cxn modelId="{DD7AE474-33EF-4CAE-BF0A-D193639FD241}" type="presParOf" srcId="{59828533-5546-40F3-BAD2-1CA1044A0B64}" destId="{E0BAD33D-1F14-41F7-B89E-21D0B308F589}" srcOrd="0" destOrd="0" presId="urn:microsoft.com/office/officeart/2005/8/layout/hChevron3"/>
    <dgm:cxn modelId="{C19AE90F-F1B3-4191-B733-8EE578C0F6DB}" type="presParOf" srcId="{59828533-5546-40F3-BAD2-1CA1044A0B64}" destId="{D2C37382-0CD8-43EA-89AC-D0F847C31E51}" srcOrd="1" destOrd="0" presId="urn:microsoft.com/office/officeart/2005/8/layout/hChevron3"/>
    <dgm:cxn modelId="{4B8FA183-8A50-421A-9799-6B851489BFEB}" type="presParOf" srcId="{59828533-5546-40F3-BAD2-1CA1044A0B64}" destId="{468B4480-34CD-4997-9F6B-2196D6114E0E}" srcOrd="2" destOrd="0" presId="urn:microsoft.com/office/officeart/2005/8/layout/hChevron3"/>
    <dgm:cxn modelId="{3EBB3B7D-9F4E-47FB-887B-3F2542EAABA2}" type="presParOf" srcId="{59828533-5546-40F3-BAD2-1CA1044A0B64}" destId="{05320372-CD1D-4238-8BDE-7B8CA36C592A}" srcOrd="3" destOrd="0" presId="urn:microsoft.com/office/officeart/2005/8/layout/hChevron3"/>
    <dgm:cxn modelId="{566B27A8-45BB-4C86-B633-504BA746F2AE}" type="presParOf" srcId="{59828533-5546-40F3-BAD2-1CA1044A0B64}" destId="{F5457D1C-4EE2-4B58-8069-31794885CDD4}" srcOrd="4" destOrd="0" presId="urn:microsoft.com/office/officeart/2005/8/layout/hChevron3"/>
    <dgm:cxn modelId="{1870AB86-337A-4CD0-9F2E-5C13DD7BDC54}" type="presParOf" srcId="{59828533-5546-40F3-BAD2-1CA1044A0B64}" destId="{278A53E7-1DB5-4D6E-BE50-31004BFA7B55}" srcOrd="5" destOrd="0" presId="urn:microsoft.com/office/officeart/2005/8/layout/hChevron3"/>
    <dgm:cxn modelId="{F6B54941-23A6-4EB9-B5DD-CB611F34A7E4}" type="presParOf" srcId="{59828533-5546-40F3-BAD2-1CA1044A0B64}" destId="{E8716B41-D4EA-4C19-A2AD-FB871FEC2B6C}"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AD33D-1F14-41F7-B89E-21D0B308F589}">
      <dsp:nvSpPr>
        <dsp:cNvPr id="0" name=""/>
        <dsp:cNvSpPr/>
      </dsp:nvSpPr>
      <dsp:spPr>
        <a:xfrm>
          <a:off x="2411" y="1779171"/>
          <a:ext cx="2419052" cy="967620"/>
        </a:xfrm>
        <a:prstGeom prst="homePlat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ctr" defTabSz="844550">
            <a:lnSpc>
              <a:spcPct val="90000"/>
            </a:lnSpc>
            <a:spcBef>
              <a:spcPct val="0"/>
            </a:spcBef>
            <a:spcAft>
              <a:spcPct val="35000"/>
            </a:spcAft>
          </a:pPr>
          <a:r>
            <a:rPr lang="en-GB" sz="1900" b="1" kern="1200" noProof="0"/>
            <a:t>ამოღება</a:t>
          </a:r>
        </a:p>
      </dsp:txBody>
      <dsp:txXfrm>
        <a:off x="2411" y="1779171"/>
        <a:ext cx="2177147" cy="967620"/>
      </dsp:txXfrm>
    </dsp:sp>
    <dsp:sp modelId="{468B4480-34CD-4997-9F6B-2196D6114E0E}">
      <dsp:nvSpPr>
        <dsp:cNvPr id="0" name=""/>
        <dsp:cNvSpPr/>
      </dsp:nvSpPr>
      <dsp:spPr>
        <a:xfrm>
          <a:off x="1937652" y="1779171"/>
          <a:ext cx="2419052" cy="96762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GB" sz="1900" b="1" kern="1200" noProof="0"/>
            <a:t>დამუშავება</a:t>
          </a:r>
        </a:p>
      </dsp:txBody>
      <dsp:txXfrm>
        <a:off x="2421462" y="1779171"/>
        <a:ext cx="1451432" cy="967620"/>
      </dsp:txXfrm>
    </dsp:sp>
    <dsp:sp modelId="{F5457D1C-4EE2-4B58-8069-31794885CDD4}">
      <dsp:nvSpPr>
        <dsp:cNvPr id="0" name=""/>
        <dsp:cNvSpPr/>
      </dsp:nvSpPr>
      <dsp:spPr>
        <a:xfrm>
          <a:off x="3872894" y="1779171"/>
          <a:ext cx="2419052" cy="9676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GB" sz="1900" b="1" kern="1200" noProof="0"/>
            <a:t>ანალიზი</a:t>
          </a:r>
        </a:p>
      </dsp:txBody>
      <dsp:txXfrm>
        <a:off x="4356704" y="1779171"/>
        <a:ext cx="1451432" cy="967620"/>
      </dsp:txXfrm>
    </dsp:sp>
    <dsp:sp modelId="{E8716B41-D4EA-4C19-A2AD-FB871FEC2B6C}">
      <dsp:nvSpPr>
        <dsp:cNvPr id="0" name=""/>
        <dsp:cNvSpPr/>
      </dsp:nvSpPr>
      <dsp:spPr>
        <a:xfrm>
          <a:off x="5808136" y="1779171"/>
          <a:ext cx="2419052" cy="967620"/>
        </a:xfrm>
        <a:prstGeom prst="chevron">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GB" sz="1900" b="1" kern="1200" noProof="0"/>
            <a:t>წარდგენა</a:t>
          </a:r>
        </a:p>
      </dsp:txBody>
      <dsp:txXfrm>
        <a:off x="6291946" y="1779171"/>
        <a:ext cx="1451432" cy="96762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48BC7-8A05-4CF5-B7E9-1CE8C11A5071}" type="datetimeFigureOut">
              <a:rPr lang="en-GB" smtClean="0"/>
              <a:t>21/03/2021</a:t>
            </a:fld>
            <a:endParaRPr lang="ka-G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DFBB1-7B02-4717-AEA4-A0D2A92F6065}" type="slidenum">
              <a:rPr lang="en-GB" smtClean="0"/>
              <a:t>‹#›</a:t>
            </a:fld>
            <a:endParaRPr lang="ka-GE"/>
          </a:p>
        </p:txBody>
      </p:sp>
    </p:spTree>
    <p:extLst>
      <p:ext uri="{BB962C8B-B14F-4D97-AF65-F5344CB8AC3E}">
        <p14:creationId xmlns:p14="http://schemas.microsoft.com/office/powerpoint/2010/main" val="237759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howtogeek.com/165845/more-than-headsets-5-things-you-can-do-with-bluetooth/"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howtogeek.com/137862/htg-explains-how-gps-actually-works/"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howtogeek.com/165845/more-than-headsets-5-things-you-can-do-with-bluetooth/"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howtogeek.com/137862/htg-explains-how-gps-actually-work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howtogeek.com/165845/more-than-headsets-5-things-you-can-do-with-bluetooth/"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howtogeek.com/137862/htg-explains-how-gps-actually-works/"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ამ სესიის ხანგრძლივობა 90 წუთია.</a:t>
            </a:r>
          </a:p>
          <a:p>
            <a:endParaRPr lang="ka-GE" dirty="0"/>
          </a:p>
        </p:txBody>
      </p:sp>
      <p:sp>
        <p:nvSpPr>
          <p:cNvPr id="4" name="Slide Number Placeholder 3"/>
          <p:cNvSpPr>
            <a:spLocks noGrp="1"/>
          </p:cNvSpPr>
          <p:nvPr>
            <p:ph type="sldNum" sz="quarter" idx="10"/>
          </p:nvPr>
        </p:nvSpPr>
        <p:spPr/>
        <p:txBody>
          <a:bodyPr/>
          <a:lstStyle/>
          <a:p>
            <a:fld id="{09ADFBB1-7B02-4717-AEA4-A0D2A92F6065}" type="slidenum">
              <a:rPr lang="en-GB" smtClean="0"/>
              <a:t>1</a:t>
            </a:fld>
            <a:endParaRPr lang="ka-GE"/>
          </a:p>
        </p:txBody>
      </p:sp>
    </p:spTree>
    <p:extLst>
      <p:ext uri="{BB962C8B-B14F-4D97-AF65-F5344CB8AC3E}">
        <p14:creationId xmlns:p14="http://schemas.microsoft.com/office/powerpoint/2010/main" val="191012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kern="1200" dirty="0" smtClean="0">
                <a:solidFill>
                  <a:schemeClr val="tx1"/>
                </a:solidFill>
                <a:latin typeface="+mn-lt"/>
              </a:rPr>
              <a:t>აუცილებელი არ არის მტკიცებულებების ტიპებისა და წყაროების სრული სიის ხელახლა გადახედვა, რომლებიც იდენტიფიცირებული იქნა ამ კურსის ტექნოლოგიის განყოფილებაში.  ტრენერმა განმეორებით უნდა შეაჯამოს სია, რომელიც ამ სესიის დასაწყისში შეიქმნა.</a:t>
            </a:r>
          </a:p>
          <a:p>
            <a:r>
              <a:rPr lang="ka-GE" sz="1200" kern="1200" dirty="0" smtClean="0">
                <a:solidFill>
                  <a:schemeClr val="tx1"/>
                </a:solidFill>
                <a:latin typeface="+mn-lt"/>
              </a:rPr>
              <a:t>წყაროები მოიცავს ნებისმიერ ელექტრონულ მოწყობილობას.  ამ ეტაპზე ტრენერს შეიძლება სურდეს სხვადასხვა მოწყობილობების ელექტრონული მტკიცებულებების მნიშვნელოვნების და როლის იდენტიფიცირება, რომელიც მათ ითამაშეს საქმეებში. </a:t>
            </a:r>
          </a:p>
          <a:p>
            <a:r>
              <a:rPr lang="ka-GE" sz="1200" kern="1200" dirty="0" smtClean="0">
                <a:solidFill>
                  <a:schemeClr val="tx1"/>
                </a:solidFill>
                <a:latin typeface="+mn-lt"/>
              </a:rPr>
              <a:t>მტკიცებულებების ტიპები, რომლებიც უნდა მიმოიხილოთ, არის ისინი, რომლებიც მოიცავს:</a:t>
            </a:r>
          </a:p>
          <a:p>
            <a:r>
              <a:rPr lang="ka-GE" sz="1200" kern="1200" dirty="0" smtClean="0">
                <a:solidFill>
                  <a:schemeClr val="tx1"/>
                </a:solidFill>
                <a:latin typeface="+mn-lt"/>
              </a:rPr>
              <a:t>სტატიკურ მონაცემებს</a:t>
            </a:r>
          </a:p>
          <a:p>
            <a:r>
              <a:rPr lang="ka-GE" sz="1200" kern="1200" dirty="0" smtClean="0">
                <a:solidFill>
                  <a:schemeClr val="tx1"/>
                </a:solidFill>
                <a:latin typeface="+mn-lt"/>
              </a:rPr>
              <a:t>ცოცხალ მონაცემებს</a:t>
            </a:r>
          </a:p>
          <a:p>
            <a:r>
              <a:rPr lang="ka-GE" sz="1200" kern="1200" dirty="0" smtClean="0">
                <a:solidFill>
                  <a:schemeClr val="tx1"/>
                </a:solidFill>
                <a:latin typeface="+mn-lt"/>
              </a:rPr>
              <a:t>ინტერნეტის მონაცემებს</a:t>
            </a:r>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a:t>
            </a:fld>
            <a:endParaRPr lang="ka-GE" altLang="en-US"/>
          </a:p>
        </p:txBody>
      </p:sp>
    </p:spTree>
    <p:extLst>
      <p:ext uri="{BB962C8B-B14F-4D97-AF65-F5344CB8AC3E}">
        <p14:creationId xmlns:p14="http://schemas.microsoft.com/office/powerpoint/2010/main" val="4189386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kern="1200" dirty="0">
                <a:solidFill>
                  <a:schemeClr val="tx1"/>
                </a:solidFill>
                <a:latin typeface="+mn-lt"/>
              </a:rPr>
              <a:t>ეს სლაიდი ამცირებს სლაიდების რაოდენობას სლაიდების პაკეტში და </a:t>
            </a:r>
            <a:r>
              <a:rPr lang="ka-GE" sz="1200" kern="1200" dirty="0" smtClean="0">
                <a:solidFill>
                  <a:schemeClr val="tx1"/>
                </a:solidFill>
                <a:latin typeface="+mn-lt"/>
              </a:rPr>
              <a:t>ასევე აერთიანებს მტკიცებულებების წყაროებს.</a:t>
            </a:r>
          </a:p>
          <a:p>
            <a:endParaRPr lang="ka-GE" sz="1200" kern="1200" dirty="0" smtClean="0">
              <a:solidFill>
                <a:schemeClr val="tx1"/>
              </a:solidFill>
              <a:latin typeface="+mn-lt"/>
            </a:endParaRPr>
          </a:p>
          <a:p>
            <a:endParaRPr lang="ka-GE" sz="1200" kern="1200" dirty="0">
              <a:solidFill>
                <a:schemeClr val="tx1"/>
              </a:solidFill>
              <a:latin typeface="+mn-lt"/>
            </a:endParaRPr>
          </a:p>
          <a:p>
            <a:r>
              <a:rPr lang="ka-GE" sz="1200" kern="1200" dirty="0" smtClean="0">
                <a:solidFill>
                  <a:schemeClr val="tx1"/>
                </a:solidFill>
                <a:latin typeface="+mn-lt"/>
              </a:rPr>
              <a:t>ზემოდან ქვემოთ, მარცხნიდან მარჯვნივ:</a:t>
            </a:r>
            <a:r>
              <a:rPr lang="ka-GE" sz="1200" kern="1200" baseline="0" dirty="0" smtClean="0">
                <a:solidFill>
                  <a:schemeClr val="tx1"/>
                </a:solidFill>
                <a:latin typeface="+mn-lt"/>
              </a:rPr>
              <a:t> </a:t>
            </a:r>
            <a:endParaRPr lang="en-US" sz="1200" kern="1200" baseline="0" dirty="0" smtClean="0">
              <a:solidFill>
                <a:schemeClr val="tx1"/>
              </a:solidFill>
              <a:latin typeface="+mn-lt"/>
            </a:endParaRPr>
          </a:p>
          <a:p>
            <a:r>
              <a:rPr lang="ka-GE" sz="1200" kern="1200" baseline="0" dirty="0" smtClean="0">
                <a:solidFill>
                  <a:schemeClr val="tx1"/>
                </a:solidFill>
                <a:latin typeface="+mn-lt"/>
              </a:rPr>
              <a:t>პერსონალური კომპიუტერი (</a:t>
            </a:r>
            <a:r>
              <a:rPr lang="en-US" sz="1200" kern="1200" baseline="0" dirty="0" smtClean="0">
                <a:solidFill>
                  <a:schemeClr val="tx1"/>
                </a:solidFill>
                <a:latin typeface="+mn-lt"/>
              </a:rPr>
              <a:t>PC</a:t>
            </a:r>
            <a:r>
              <a:rPr lang="ka-GE" sz="1200" kern="1200" baseline="0" dirty="0" smtClean="0">
                <a:solidFill>
                  <a:schemeClr val="tx1"/>
                </a:solidFill>
                <a:latin typeface="+mn-lt"/>
              </a:rPr>
              <a:t>)</a:t>
            </a:r>
            <a:r>
              <a:rPr lang="en-US" sz="1200" kern="1200" baseline="0" dirty="0" smtClean="0">
                <a:solidFill>
                  <a:schemeClr val="tx1"/>
                </a:solidFill>
                <a:latin typeface="+mn-lt"/>
              </a:rPr>
              <a:t>, </a:t>
            </a:r>
            <a:r>
              <a:rPr lang="ka-GE" sz="1200" kern="1200" dirty="0" smtClean="0">
                <a:solidFill>
                  <a:schemeClr val="tx1"/>
                </a:solidFill>
                <a:latin typeface="+mn-lt"/>
              </a:rPr>
              <a:t>ლეპტოპი, სერვერი, მყარი დისკწამყვანი, </a:t>
            </a:r>
            <a:r>
              <a:rPr lang="ka-GE" sz="1200" kern="1200" dirty="0">
                <a:solidFill>
                  <a:schemeClr val="tx1"/>
                </a:solidFill>
                <a:latin typeface="+mn-lt"/>
              </a:rPr>
              <a:t>blu-ray </a:t>
            </a:r>
            <a:r>
              <a:rPr lang="ka-GE" sz="1200" kern="1200" dirty="0" smtClean="0">
                <a:solidFill>
                  <a:schemeClr val="tx1"/>
                </a:solidFill>
                <a:latin typeface="+mn-lt"/>
              </a:rPr>
              <a:t>დისკი, მიკრო-sd-ბარათი, usb-დისკწამყვანი</a:t>
            </a:r>
            <a:endParaRPr lang="en-US" sz="1200" kern="1200" dirty="0" smtClean="0">
              <a:solidFill>
                <a:schemeClr val="tx1"/>
              </a:solidFill>
              <a:latin typeface="+mn-lt"/>
            </a:endParaRPr>
          </a:p>
          <a:p>
            <a:endParaRPr lang="en-US" sz="1200" kern="1200" dirty="0" smtClean="0">
              <a:solidFill>
                <a:schemeClr val="tx1"/>
              </a:solidFill>
              <a:latin typeface="+mn-lt"/>
            </a:endParaRPr>
          </a:p>
          <a:p>
            <a:r>
              <a:rPr lang="ka-GE" sz="1200" kern="1200" dirty="0" smtClean="0">
                <a:solidFill>
                  <a:schemeClr val="tx1"/>
                </a:solidFill>
                <a:latin typeface="+mn-lt"/>
              </a:rPr>
              <a:t>usb </a:t>
            </a:r>
            <a:r>
              <a:rPr lang="ka-GE" sz="1200" kern="1200" dirty="0">
                <a:solidFill>
                  <a:schemeClr val="tx1"/>
                </a:solidFill>
                <a:latin typeface="+mn-lt"/>
              </a:rPr>
              <a:t>სატარებელი </a:t>
            </a:r>
            <a:r>
              <a:rPr lang="ka-GE" sz="1200" kern="1200" dirty="0" smtClean="0">
                <a:solidFill>
                  <a:schemeClr val="tx1"/>
                </a:solidFill>
                <a:latin typeface="+mn-lt"/>
              </a:rPr>
              <a:t>მოწყობილობა, მაგნიტურ ლენტზე </a:t>
            </a:r>
            <a:r>
              <a:rPr lang="ka-GE" sz="1200" kern="1200" dirty="0">
                <a:solidFill>
                  <a:schemeClr val="tx1"/>
                </a:solidFill>
                <a:latin typeface="+mn-lt"/>
              </a:rPr>
              <a:t>სარეზერვო </a:t>
            </a:r>
            <a:r>
              <a:rPr lang="ka-GE" sz="1200" kern="1200" dirty="0" smtClean="0">
                <a:solidFill>
                  <a:schemeClr val="tx1"/>
                </a:solidFill>
                <a:latin typeface="+mn-lt"/>
              </a:rPr>
              <a:t>ასლის ჩამწერები, პრინტერი, სკანერი, </a:t>
            </a:r>
            <a:r>
              <a:rPr lang="ka-GE" sz="1200" kern="1200" dirty="0">
                <a:solidFill>
                  <a:schemeClr val="tx1"/>
                </a:solidFill>
                <a:latin typeface="+mn-lt"/>
              </a:rPr>
              <a:t>ბარათების </a:t>
            </a:r>
            <a:r>
              <a:rPr lang="ka-GE" sz="1200" kern="1200" dirty="0" smtClean="0">
                <a:solidFill>
                  <a:schemeClr val="tx1"/>
                </a:solidFill>
                <a:latin typeface="+mn-lt"/>
              </a:rPr>
              <a:t>წამკითხველი, </a:t>
            </a:r>
            <a:r>
              <a:rPr lang="ka-GE" sz="1200" kern="1200" dirty="0">
                <a:solidFill>
                  <a:schemeClr val="tx1"/>
                </a:solidFill>
                <a:latin typeface="+mn-lt"/>
              </a:rPr>
              <a:t>ფაქსის </a:t>
            </a:r>
            <a:r>
              <a:rPr lang="ka-GE" sz="1200" kern="1200" dirty="0" smtClean="0">
                <a:solidFill>
                  <a:schemeClr val="tx1"/>
                </a:solidFill>
                <a:latin typeface="+mn-lt"/>
              </a:rPr>
              <a:t>აპარატი, </a:t>
            </a:r>
            <a:r>
              <a:rPr lang="ka-GE" sz="1200" kern="1200" dirty="0">
                <a:solidFill>
                  <a:schemeClr val="tx1"/>
                </a:solidFill>
                <a:latin typeface="+mn-lt"/>
              </a:rPr>
              <a:t>ეტიკეტის </a:t>
            </a:r>
            <a:r>
              <a:rPr lang="ka-GE" sz="1200" kern="1200" dirty="0" smtClean="0">
                <a:solidFill>
                  <a:schemeClr val="tx1"/>
                </a:solidFill>
                <a:latin typeface="+mn-lt"/>
              </a:rPr>
              <a:t>პრინტერი</a:t>
            </a:r>
            <a:endParaRPr lang="en-US" sz="1200" kern="1200" dirty="0" smtClean="0">
              <a:solidFill>
                <a:schemeClr val="tx1"/>
              </a:solidFill>
              <a:latin typeface="+mn-lt"/>
            </a:endParaRPr>
          </a:p>
          <a:p>
            <a:endParaRPr lang="en-US" sz="1200" kern="1200" dirty="0" smtClean="0">
              <a:solidFill>
                <a:schemeClr val="tx1"/>
              </a:solidFill>
              <a:latin typeface="+mn-lt"/>
            </a:endParaRPr>
          </a:p>
          <a:p>
            <a:r>
              <a:rPr lang="ka-GE" sz="1200" kern="1200" dirty="0" smtClean="0">
                <a:solidFill>
                  <a:schemeClr val="tx1"/>
                </a:solidFill>
                <a:latin typeface="+mn-lt"/>
              </a:rPr>
              <a:t>პლანშეტი, ტელეფონი ან სმარტფონი, ფოტოაპარატი, </a:t>
            </a:r>
            <a:r>
              <a:rPr lang="ka-GE" sz="1200" kern="1200" dirty="0">
                <a:solidFill>
                  <a:schemeClr val="tx1"/>
                </a:solidFill>
                <a:latin typeface="+mn-lt"/>
              </a:rPr>
              <a:t>სატარებელი ჩამწერი </a:t>
            </a:r>
            <a:r>
              <a:rPr lang="ka-GE" sz="1200" kern="1200" dirty="0" smtClean="0">
                <a:solidFill>
                  <a:schemeClr val="tx1"/>
                </a:solidFill>
                <a:latin typeface="+mn-lt"/>
              </a:rPr>
              <a:t>მოწყობილობა, </a:t>
            </a:r>
            <a:r>
              <a:rPr lang="ka-GE" sz="1200" kern="1200" dirty="0">
                <a:solidFill>
                  <a:schemeClr val="tx1"/>
                </a:solidFill>
                <a:latin typeface="+mn-lt"/>
              </a:rPr>
              <a:t>ჯაშუში </a:t>
            </a:r>
            <a:r>
              <a:rPr lang="ka-GE" sz="1200" kern="1200" dirty="0" smtClean="0">
                <a:solidFill>
                  <a:schemeClr val="tx1"/>
                </a:solidFill>
                <a:latin typeface="+mn-lt"/>
              </a:rPr>
              <a:t>კალამი, ვიდეოკამერა, VHS</a:t>
            </a:r>
            <a:r>
              <a:rPr lang="en-US" sz="1200" kern="1200" dirty="0" smtClean="0">
                <a:solidFill>
                  <a:schemeClr val="tx1"/>
                </a:solidFill>
                <a:latin typeface="+mn-lt"/>
              </a:rPr>
              <a:t>-</a:t>
            </a:r>
            <a:r>
              <a:rPr lang="ka-GE" sz="1200" kern="1200" dirty="0" smtClean="0">
                <a:solidFill>
                  <a:schemeClr val="tx1"/>
                </a:solidFill>
                <a:latin typeface="+mn-lt"/>
              </a:rPr>
              <a:t>ვიდეო</a:t>
            </a:r>
            <a:endParaRPr lang="en-US" sz="1200" kern="1200" dirty="0" smtClean="0">
              <a:solidFill>
                <a:schemeClr val="tx1"/>
              </a:solidFill>
              <a:latin typeface="+mn-lt"/>
            </a:endParaRPr>
          </a:p>
          <a:p>
            <a:endParaRPr lang="en-US" sz="1200" kern="1200" dirty="0" smtClean="0">
              <a:solidFill>
                <a:schemeClr val="tx1"/>
              </a:solidFill>
              <a:latin typeface="+mn-lt"/>
            </a:endParaRPr>
          </a:p>
          <a:p>
            <a:r>
              <a:rPr lang="ka-GE" sz="1200" kern="1200" dirty="0" smtClean="0">
                <a:solidFill>
                  <a:schemeClr val="tx1"/>
                </a:solidFill>
                <a:latin typeface="+mn-lt"/>
              </a:rPr>
              <a:t>ხმის ჩამწერი, ვიდეოთვალთვალის (</a:t>
            </a:r>
            <a:r>
              <a:rPr lang="en-US" sz="1200" kern="1200" dirty="0" smtClean="0">
                <a:solidFill>
                  <a:schemeClr val="tx1"/>
                </a:solidFill>
                <a:latin typeface="+mn-lt"/>
              </a:rPr>
              <a:t>CCTV) </a:t>
            </a:r>
            <a:r>
              <a:rPr lang="ka-GE" sz="1200" kern="1200" dirty="0" smtClean="0">
                <a:solidFill>
                  <a:schemeClr val="tx1"/>
                </a:solidFill>
                <a:latin typeface="+mn-lt"/>
              </a:rPr>
              <a:t>კამერა</a:t>
            </a:r>
            <a:r>
              <a:rPr lang="en-US" sz="1200" kern="1200" dirty="0" smtClean="0">
                <a:solidFill>
                  <a:schemeClr val="tx1"/>
                </a:solidFill>
                <a:latin typeface="+mn-lt"/>
              </a:rPr>
              <a:t>, </a:t>
            </a:r>
            <a:r>
              <a:rPr lang="ka-GE" sz="1200" kern="1200" dirty="0" smtClean="0">
                <a:solidFill>
                  <a:schemeClr val="tx1"/>
                </a:solidFill>
                <a:latin typeface="+mn-lt"/>
              </a:rPr>
              <a:t>აიპოდი/მუსიკალური პლეიერი, </a:t>
            </a:r>
            <a:r>
              <a:rPr lang="ka-GE" sz="1200" kern="1200" dirty="0">
                <a:solidFill>
                  <a:schemeClr val="tx1"/>
                </a:solidFill>
                <a:latin typeface="+mn-lt"/>
              </a:rPr>
              <a:t>სათამაშო </a:t>
            </a:r>
            <a:r>
              <a:rPr lang="ka-GE" sz="1200" kern="1200" dirty="0" smtClean="0">
                <a:solidFill>
                  <a:schemeClr val="tx1"/>
                </a:solidFill>
                <a:latin typeface="+mn-lt"/>
              </a:rPr>
              <a:t>კონსოლი, </a:t>
            </a:r>
            <a:r>
              <a:rPr lang="ka-GE" sz="1200" kern="1200" dirty="0">
                <a:solidFill>
                  <a:schemeClr val="tx1"/>
                </a:solidFill>
                <a:latin typeface="+mn-lt"/>
              </a:rPr>
              <a:t>გარე ქსელური </a:t>
            </a:r>
            <a:r>
              <a:rPr lang="ka-GE" sz="1200" kern="1200" dirty="0" smtClean="0">
                <a:solidFill>
                  <a:schemeClr val="tx1"/>
                </a:solidFill>
                <a:latin typeface="+mn-lt"/>
              </a:rPr>
              <a:t>საცავი, როუტერი, </a:t>
            </a:r>
            <a:r>
              <a:rPr lang="ka-GE" sz="1200" kern="1200" dirty="0">
                <a:solidFill>
                  <a:schemeClr val="tx1"/>
                </a:solidFill>
                <a:latin typeface="+mn-lt"/>
              </a:rPr>
              <a:t>ქსელური </a:t>
            </a:r>
            <a:r>
              <a:rPr lang="ka-GE" sz="1200" kern="1200" dirty="0" smtClean="0">
                <a:solidFill>
                  <a:schemeClr val="tx1"/>
                </a:solidFill>
                <a:latin typeface="+mn-lt"/>
              </a:rPr>
              <a:t>ეკრანი </a:t>
            </a:r>
            <a:r>
              <a:rPr lang="ka-GE" sz="1200" kern="1200" dirty="0">
                <a:solidFill>
                  <a:schemeClr val="tx1"/>
                </a:solidFill>
                <a:latin typeface="+mn-lt"/>
              </a:rPr>
              <a:t>(ფაიერვოლი), უსადენო წვდომის </a:t>
            </a:r>
            <a:r>
              <a:rPr lang="ka-GE" sz="1200" kern="1200" dirty="0" smtClean="0">
                <a:solidFill>
                  <a:schemeClr val="tx1"/>
                </a:solidFill>
                <a:latin typeface="+mn-lt"/>
              </a:rPr>
              <a:t>წერტილი</a:t>
            </a:r>
            <a:r>
              <a:rPr lang="en-US" sz="1200" kern="1200" dirty="0" smtClean="0">
                <a:solidFill>
                  <a:schemeClr val="tx1"/>
                </a:solidFill>
                <a:latin typeface="+mn-lt"/>
              </a:rPr>
              <a:t>.</a:t>
            </a:r>
            <a:endParaRPr lang="ka-GE" sz="1200" kern="1200" dirty="0">
              <a:solidFill>
                <a:schemeClr val="tx1"/>
              </a:solidFill>
              <a:latin typeface="+mn-lt"/>
            </a:endParaRPr>
          </a:p>
          <a:p>
            <a:endParaRPr lang="ka-GE" sz="1200" kern="1200" dirty="0">
              <a:solidFill>
                <a:schemeClr val="tx1"/>
              </a:solidFill>
              <a:latin typeface="+mn-lt"/>
              <a:ea typeface="MS PGothic" pitchFamily="34" charset="-128"/>
              <a:cs typeface="ＭＳ Ｐゴシック" charset="0"/>
            </a:endParaRPr>
          </a:p>
          <a:p>
            <a:r>
              <a:rPr lang="ka-GE" sz="1200" kern="1200" dirty="0">
                <a:solidFill>
                  <a:schemeClr val="tx1"/>
                </a:solidFill>
                <a:latin typeface="+mn-lt"/>
              </a:rPr>
              <a:t>ქვემოთ მოცემულია აღწერილობები, </a:t>
            </a:r>
            <a:r>
              <a:rPr lang="ka-GE" sz="1200" kern="1200" dirty="0" smtClean="0">
                <a:solidFill>
                  <a:schemeClr val="tx1"/>
                </a:solidFill>
                <a:latin typeface="+mn-lt"/>
              </a:rPr>
              <a:t>თუ საჭირო იქნება:</a:t>
            </a:r>
            <a:endParaRPr lang="ka-GE" sz="1200" kern="1200" dirty="0">
              <a:solidFill>
                <a:schemeClr val="tx1"/>
              </a:solidFill>
              <a:latin typeface="+mn-lt"/>
            </a:endParaRPr>
          </a:p>
          <a:p>
            <a:r>
              <a:rPr lang="ka-GE" sz="1200" kern="1200" dirty="0">
                <a:solidFill>
                  <a:schemeClr val="tx1"/>
                </a:solidFill>
                <a:effectLst/>
                <a:latin typeface="+mn-lt"/>
              </a:rPr>
              <a:t>სერვერი არის კომპიუტერი ან მოწყობილობა, რომელიც ქსელში ჩართულ სხვა</a:t>
            </a:r>
            <a:r>
              <a:rPr lang="ka-GE" dirty="0" smtClean="0"/>
              <a:t> </a:t>
            </a:r>
            <a:r>
              <a:rPr lang="ka-GE" sz="1200" kern="1200" dirty="0">
                <a:solidFill>
                  <a:schemeClr val="tx1"/>
                </a:solidFill>
                <a:effectLst/>
                <a:latin typeface="+mn-lt"/>
              </a:rPr>
              <a:t>კომპიუტერებს უზრუნველყოფს ინფორმაციით ან/და სერვისებით. შესაბამისი პროგრამული უზრუნველყოფის გამოყენებით ქსელთან დაკავშირებული ნებისმიერი კომპიუტერი შეიძლება</a:t>
            </a:r>
          </a:p>
          <a:p>
            <a:r>
              <a:rPr lang="ka-GE" sz="1200" kern="1200" dirty="0">
                <a:solidFill>
                  <a:schemeClr val="tx1"/>
                </a:solidFill>
                <a:effectLst/>
                <a:latin typeface="+mn-lt"/>
              </a:rPr>
              <a:t>დაკონფიგურირდეს როგორც სერვერი. უმეტესობა შემთხვევებში სერვერი გამოყოფილი ძლიერი კომპიუტერია</a:t>
            </a:r>
            <a:r>
              <a:rPr lang="ka-GE" dirty="0" smtClean="0"/>
              <a:t>, </a:t>
            </a:r>
            <a:r>
              <a:rPr lang="ka-GE" sz="1200" kern="1200" dirty="0">
                <a:solidFill>
                  <a:schemeClr val="tx1"/>
                </a:solidFill>
                <a:effectLst/>
                <a:latin typeface="+mn-lt"/>
              </a:rPr>
              <a:t>რომელიც „ყოველთვის მისაწვდომია“. ერთ კომპიუტერულ სერვერს შეუძლია იყოს მრავალფუნქციური (მაგ., ვებსერვერი, ელ. ფოსტის</a:t>
            </a:r>
            <a:r>
              <a:rPr lang="ka-GE" dirty="0" smtClean="0"/>
              <a:t> </a:t>
            </a:r>
            <a:r>
              <a:rPr lang="ka-GE" sz="1200" kern="1200" dirty="0">
                <a:solidFill>
                  <a:schemeClr val="tx1"/>
                </a:solidFill>
                <a:effectLst/>
                <a:latin typeface="+mn-lt"/>
              </a:rPr>
              <a:t>სერვერი, ფაილების სერვერი, პრინტერების სერვერი და ა.შ.). ბიზნესში უპრიანია სხვადასხვა მომსახურების</a:t>
            </a:r>
            <a:r>
              <a:rPr lang="ka-GE" dirty="0" smtClean="0"/>
              <a:t> </a:t>
            </a:r>
            <a:r>
              <a:rPr lang="ka-GE" sz="1200" kern="1200" dirty="0">
                <a:solidFill>
                  <a:schemeClr val="tx1"/>
                </a:solidFill>
                <a:effectLst/>
                <a:latin typeface="+mn-lt"/>
              </a:rPr>
              <a:t>სხვადასხვა მანქანაზე გაშვება უსაფრთხოების მიზნებისთვის და ნებისმიერი შეფერხების გავლენის მინიმუმამდე დასაყვანად.</a:t>
            </a:r>
          </a:p>
          <a:p>
            <a:endParaRPr lang="ka-GE" sz="1200" kern="1200" dirty="0">
              <a:solidFill>
                <a:schemeClr val="tx1"/>
              </a:solidFill>
              <a:latin typeface="+mn-lt"/>
              <a:ea typeface="MS PGothic" pitchFamily="34" charset="-128"/>
              <a:cs typeface="ＭＳ Ｐゴシック" charset="0"/>
            </a:endParaRPr>
          </a:p>
          <a:p>
            <a:r>
              <a:rPr lang="ka-GE" sz="1200" kern="1200" dirty="0">
                <a:solidFill>
                  <a:schemeClr val="tx1"/>
                </a:solidFill>
                <a:effectLst/>
                <a:latin typeface="+mn-lt"/>
              </a:rPr>
              <a:t>მყარი დისკწამყვანი (HDD) წარმოადგენს კომპიუტერული სისტემის შიგნით არსებულ შენახვის მთავარ მოწყობილობას. ისინი შედგება</a:t>
            </a:r>
            <a:r>
              <a:rPr lang="ka-GE" dirty="0" smtClean="0"/>
              <a:t> </a:t>
            </a:r>
            <a:r>
              <a:rPr lang="ka-GE" sz="1200" kern="1200" dirty="0">
                <a:solidFill>
                  <a:schemeClr val="tx1"/>
                </a:solidFill>
                <a:effectLst/>
                <a:latin typeface="+mn-lt"/>
              </a:rPr>
              <a:t>პლატისგან, მონაცემებისა და კვების წყაროსთან კავშირებისგან. მყარი დისკწამყვანის შიგნით მაგნიტურად დამუხტვადი</a:t>
            </a:r>
            <a:r>
              <a:rPr lang="ka-GE" dirty="0" smtClean="0"/>
              <a:t> </a:t>
            </a:r>
            <a:r>
              <a:rPr lang="ka-GE" sz="1200" kern="1200" dirty="0">
                <a:solidFill>
                  <a:schemeClr val="tx1"/>
                </a:solidFill>
                <a:effectLst/>
                <a:latin typeface="+mn-lt"/>
              </a:rPr>
              <a:t>კერამიკული, ლითონის ან შუშის </a:t>
            </a:r>
            <a:r>
              <a:rPr lang="ka-GE" sz="1200" kern="1200" dirty="0" smtClean="0">
                <a:solidFill>
                  <a:schemeClr val="tx1"/>
                </a:solidFill>
                <a:effectLst/>
                <a:latin typeface="+mn-lt"/>
              </a:rPr>
              <a:t>ფირფიტებია </a:t>
            </a:r>
            <a:r>
              <a:rPr lang="ka-GE" sz="1200" kern="1200" dirty="0">
                <a:solidFill>
                  <a:schemeClr val="tx1"/>
                </a:solidFill>
                <a:effectLst/>
                <a:latin typeface="+mn-lt"/>
              </a:rPr>
              <a:t>(ანუ ფირფიტები ან დისკები), რომლებიც ბრუნავს მაღალ სიჩქარეზე. ფირფიტის ზედაპირზე</a:t>
            </a:r>
            <a:r>
              <a:rPr lang="ka-GE" dirty="0" smtClean="0"/>
              <a:t> </a:t>
            </a:r>
            <a:r>
              <a:rPr lang="ka-GE" sz="1200" kern="1200" dirty="0">
                <a:solidFill>
                  <a:schemeClr val="tx1"/>
                </a:solidFill>
                <a:effectLst/>
                <a:latin typeface="+mn-lt"/>
              </a:rPr>
              <a:t>მოძრაობს მკლავი ისე, როგორც ძველმოდურ ფირსაკრავებშია, და </a:t>
            </a:r>
            <a:r>
              <a:rPr lang="ka-GE" sz="1200" kern="1200" dirty="0" smtClean="0">
                <a:solidFill>
                  <a:schemeClr val="tx1"/>
                </a:solidFill>
                <a:effectLst/>
                <a:latin typeface="+mn-lt"/>
              </a:rPr>
              <a:t>„წერს“</a:t>
            </a:r>
            <a:r>
              <a:rPr lang="ka-GE" dirty="0" smtClean="0"/>
              <a:t> </a:t>
            </a:r>
            <a:r>
              <a:rPr lang="ka-GE" sz="1200" kern="1200" dirty="0">
                <a:solidFill>
                  <a:schemeClr val="tx1"/>
                </a:solidFill>
                <a:effectLst/>
                <a:latin typeface="+mn-lt"/>
              </a:rPr>
              <a:t>მონაცემებს დისკზე. </a:t>
            </a:r>
            <a:r>
              <a:rPr lang="ka-GE" dirty="0" smtClean="0"/>
              <a:t>ა</a:t>
            </a:r>
            <a:r>
              <a:rPr lang="ka-GE" sz="1200" kern="1200" dirty="0">
                <a:solidFill>
                  <a:schemeClr val="tx1"/>
                </a:solidFill>
                <a:effectLst/>
                <a:latin typeface="+mn-lt"/>
              </a:rPr>
              <a:t>რც ისე იშვიათად ხდება ჩხრეკის დროს დამოუკიდებელი მყარი დისკწამყვანების აღმოჩენა, რომლებიც დაკავშირებული ან დაინსტალირებული არ არის</a:t>
            </a:r>
            <a:r>
              <a:rPr lang="ka-GE" dirty="0" smtClean="0"/>
              <a:t> </a:t>
            </a:r>
            <a:r>
              <a:rPr lang="ka-GE" sz="1200" kern="1200" dirty="0">
                <a:solidFill>
                  <a:schemeClr val="tx1"/>
                </a:solidFill>
                <a:effectLst/>
                <a:latin typeface="+mn-lt"/>
              </a:rPr>
              <a:t>კომპიუტერულ სისტემებზე. ჩვეულებრივ მყარი დისკწამყვანი დესკტოპ-კომპიუტერებში</a:t>
            </a:r>
            <a:r>
              <a:rPr lang="ka-GE" dirty="0" smtClean="0"/>
              <a:t> </a:t>
            </a:r>
            <a:r>
              <a:rPr lang="ka-GE" sz="1200" kern="1200" dirty="0">
                <a:solidFill>
                  <a:schemeClr val="tx1"/>
                </a:solidFill>
                <a:effectLst/>
                <a:latin typeface="+mn-lt"/>
              </a:rPr>
              <a:t>3.5 დუიმის (8.9 სმ) დიამეტრისაა, ხოლო ლეპტოპებში – 2.5 დუიმის (6.35 სმ) დიამეტრის.</a:t>
            </a:r>
          </a:p>
          <a:p>
            <a:endParaRPr lang="ka-GE" sz="1200" kern="1200" dirty="0">
              <a:solidFill>
                <a:schemeClr val="tx1"/>
              </a:solidFill>
              <a:effectLst/>
              <a:latin typeface="+mn-lt"/>
              <a:ea typeface="+mn-ea"/>
              <a:cs typeface="+mn-cs"/>
            </a:endParaRPr>
          </a:p>
          <a:p>
            <a:r>
              <a:rPr lang="ka-GE" sz="1200" kern="1200" dirty="0">
                <a:solidFill>
                  <a:schemeClr val="tx1"/>
                </a:solidFill>
                <a:effectLst/>
                <a:latin typeface="+mn-lt"/>
              </a:rPr>
              <a:t>მყარსხეულიან დისკებს (SSD) მყარი დისკებისგან განსხვავებული სტრუქტურა აქვს და ისინი უფრო პოპულარულია.</a:t>
            </a:r>
            <a:r>
              <a:rPr lang="ka-GE" dirty="0" smtClean="0"/>
              <a:t> </a:t>
            </a:r>
            <a:r>
              <a:rPr lang="ka-GE" sz="1200" kern="1200" dirty="0">
                <a:solidFill>
                  <a:schemeClr val="tx1"/>
                </a:solidFill>
                <a:effectLst/>
                <a:latin typeface="+mn-lt"/>
              </a:rPr>
              <a:t>დამაგნიტებულ ფირფიტებზე მონაცემების შენახვის ნაცვლად, მყარსხეულიანი დისკები მონაცემებს ინახავს მიკროსქემების გამოყენებით და მათ არ</a:t>
            </a:r>
            <a:r>
              <a:rPr lang="ka-GE" dirty="0" smtClean="0"/>
              <a:t> </a:t>
            </a:r>
            <a:r>
              <a:rPr lang="ka-GE" sz="1200" kern="1200" dirty="0">
                <a:solidFill>
                  <a:schemeClr val="tx1"/>
                </a:solidFill>
                <a:effectLst/>
                <a:latin typeface="+mn-lt"/>
              </a:rPr>
              <a:t>გააჩნია მოძრავი ნაწილები. როგორც ასეთი, არსებობს დავარდნისას მათი დაზიანების ნაკლები ალბათობა. ისინი ასევე იძლევა</a:t>
            </a:r>
            <a:r>
              <a:rPr lang="ka-GE" dirty="0" smtClean="0"/>
              <a:t> </a:t>
            </a:r>
            <a:r>
              <a:rPr lang="ka-GE" sz="1200" kern="1200" dirty="0">
                <a:solidFill>
                  <a:schemeClr val="tx1"/>
                </a:solidFill>
                <a:effectLst/>
                <a:latin typeface="+mn-lt"/>
              </a:rPr>
              <a:t>მონაცემებზე უფრო სწრაფ წვდომას.</a:t>
            </a:r>
          </a:p>
          <a:p>
            <a:pPr marL="0" marR="0" lvl="0" indent="0" algn="l" defTabSz="457200" rtl="0" eaLnBrk="0" fontAlgn="base" latinLnBrk="0" hangingPunct="0">
              <a:lnSpc>
                <a:spcPct val="100000"/>
              </a:lnSpc>
              <a:spcBef>
                <a:spcPct val="30000"/>
              </a:spcBef>
              <a:spcAft>
                <a:spcPct val="0"/>
              </a:spcAft>
              <a:buClrTx/>
              <a:buSzTx/>
              <a:buFontTx/>
              <a:buNone/>
              <a:tabLst/>
              <a:defRPr/>
            </a:pPr>
            <a:r>
              <a:rPr lang="ka-GE" sz="1200" kern="1200" dirty="0">
                <a:solidFill>
                  <a:schemeClr val="tx1"/>
                </a:solidFill>
                <a:effectLst/>
                <a:latin typeface="+mn-lt"/>
              </a:rPr>
              <a:t>კომპაქტური დისკი (CD), ციფრული ვიდეო დისკი (DVD) და Blu-ray დისკი (BD) ჩვეულებრივ გამოიყენება</a:t>
            </a:r>
            <a:r>
              <a:rPr lang="ka-GE" dirty="0" smtClean="0"/>
              <a:t> </a:t>
            </a:r>
            <a:r>
              <a:rPr lang="ka-GE" sz="1200" kern="1200" dirty="0">
                <a:solidFill>
                  <a:schemeClr val="tx1"/>
                </a:solidFill>
                <a:effectLst/>
                <a:latin typeface="+mn-lt"/>
              </a:rPr>
              <a:t>დიდი მოცულობის ვიდეო- ან აუდიოფაილების შესანახად. თუმცა შესაძლებელია, რომ ისინი ასევე ინახავდეს დიდი მოცულობის სხვა</a:t>
            </a:r>
            <a:r>
              <a:rPr lang="ka-GE" dirty="0" smtClean="0"/>
              <a:t> </a:t>
            </a:r>
            <a:r>
              <a:rPr lang="ka-GE" sz="1200" kern="1200" dirty="0">
                <a:solidFill>
                  <a:schemeClr val="tx1"/>
                </a:solidFill>
                <a:effectLst/>
                <a:latin typeface="+mn-lt"/>
              </a:rPr>
              <a:t>მონაცემებს, რომლებსაც შეიძლება ჰქონდეს მტკიცებულებითი ღირებულება. მიუხედავად იმისა, რომ ისინი გარეგნულად ძალიან ჰგავს ერთმანეთს, მათი</a:t>
            </a:r>
            <a:r>
              <a:rPr lang="ka-GE" dirty="0" smtClean="0"/>
              <a:t> </a:t>
            </a:r>
            <a:r>
              <a:rPr lang="ka-GE" sz="1200" kern="1200" dirty="0">
                <a:solidFill>
                  <a:schemeClr val="tx1"/>
                </a:solidFill>
                <a:effectLst/>
                <a:latin typeface="+mn-lt"/>
              </a:rPr>
              <a:t>შესაძლებლობები ძალიან განსხვავდება.</a:t>
            </a:r>
          </a:p>
          <a:p>
            <a:pPr marL="0" marR="0" lvl="0" indent="0" algn="l" defTabSz="457200" rtl="0" eaLnBrk="0" fontAlgn="base" latinLnBrk="0" hangingPunct="0">
              <a:lnSpc>
                <a:spcPct val="100000"/>
              </a:lnSpc>
              <a:spcBef>
                <a:spcPct val="30000"/>
              </a:spcBef>
              <a:spcAft>
                <a:spcPct val="0"/>
              </a:spcAft>
              <a:buClrTx/>
              <a:buSzTx/>
              <a:buFontTx/>
              <a:buNone/>
              <a:tabLst/>
              <a:defRPr/>
            </a:pPr>
            <a:r>
              <a:rPr lang="ka-GE" sz="1200" kern="1200" dirty="0">
                <a:solidFill>
                  <a:schemeClr val="tx1"/>
                </a:solidFill>
                <a:effectLst/>
                <a:latin typeface="+mn-lt"/>
              </a:rPr>
              <a:t>მეხსიერების ბარათები, რომლებიც ცნობილია როგორც ფლეშ-ბარათები, ასევე წარმოადგენს ციფრული ინფორმაციის შესანახ მოწყობილობებს. ისინი</a:t>
            </a:r>
            <a:r>
              <a:rPr lang="ka-GE" dirty="0" smtClean="0"/>
              <a:t> </a:t>
            </a:r>
            <a:r>
              <a:rPr lang="ka-GE" sz="1200" kern="1200" dirty="0">
                <a:solidFill>
                  <a:schemeClr val="tx1"/>
                </a:solidFill>
                <a:effectLst/>
                <a:latin typeface="+mn-lt"/>
              </a:rPr>
              <a:t>გამოიყენება მოწყობილობებში, როგორიცაა ციფრული ფოტოაპარატები, მობილური ტელეფონები, ლეპტოპები, მუსიკალური პლეიერები და</a:t>
            </a:r>
            <a:r>
              <a:rPr lang="ka-GE" dirty="0" smtClean="0"/>
              <a:t> </a:t>
            </a:r>
            <a:r>
              <a:rPr lang="ka-GE" sz="1200" kern="1200" dirty="0">
                <a:solidFill>
                  <a:schemeClr val="tx1"/>
                </a:solidFill>
                <a:effectLst/>
                <a:latin typeface="+mn-lt"/>
              </a:rPr>
              <a:t>სათამაშო კონსოლები. ისინი ინახავს მონაცემებს ელექტროენერგიის გარეშე. მათ შეუძლია დიდი რაოდენობის მონაცემების შენახვა და ამავდროულად</a:t>
            </a:r>
            <a:r>
              <a:rPr lang="ka-GE" dirty="0" smtClean="0"/>
              <a:t> </a:t>
            </a:r>
            <a:r>
              <a:rPr lang="ka-GE" sz="1200" kern="1200" dirty="0">
                <a:solidFill>
                  <a:schemeClr val="tx1"/>
                </a:solidFill>
                <a:effectLst/>
                <a:latin typeface="+mn-lt"/>
              </a:rPr>
              <a:t>იოლად შეიძლება მათი დამალვა.</a:t>
            </a:r>
          </a:p>
          <a:p>
            <a:pPr marL="0" marR="0" lvl="0" indent="0" algn="l" defTabSz="457200" rtl="0" eaLnBrk="0" fontAlgn="base" latinLnBrk="0" hangingPunct="0">
              <a:lnSpc>
                <a:spcPct val="100000"/>
              </a:lnSpc>
              <a:spcBef>
                <a:spcPct val="30000"/>
              </a:spcBef>
              <a:spcAft>
                <a:spcPct val="0"/>
              </a:spcAft>
              <a:buClrTx/>
              <a:buSzTx/>
              <a:buFontTx/>
              <a:buNone/>
              <a:tabLst/>
              <a:defRPr/>
            </a:pPr>
            <a:r>
              <a:rPr lang="ka-GE" sz="1200" kern="1200" dirty="0">
                <a:solidFill>
                  <a:schemeClr val="tx1"/>
                </a:solidFill>
                <a:effectLst/>
                <a:latin typeface="+mn-lt"/>
              </a:rPr>
              <a:t>უნივერსალური სერიული </a:t>
            </a:r>
            <a:r>
              <a:rPr lang="ka-GE" sz="1200" kern="1200" dirty="0" smtClean="0">
                <a:solidFill>
                  <a:schemeClr val="tx1"/>
                </a:solidFill>
                <a:effectLst/>
                <a:latin typeface="+mn-lt"/>
              </a:rPr>
              <a:t>სალტე </a:t>
            </a:r>
            <a:r>
              <a:rPr lang="ka-GE" sz="1200" kern="1200" dirty="0">
                <a:solidFill>
                  <a:schemeClr val="tx1"/>
                </a:solidFill>
                <a:effectLst/>
                <a:latin typeface="+mn-lt"/>
              </a:rPr>
              <a:t>(USB) ეწოდება წესების ერთობლიობას ან </a:t>
            </a:r>
            <a:r>
              <a:rPr lang="ka-GE" sz="1200" kern="1200" dirty="0" smtClean="0">
                <a:solidFill>
                  <a:schemeClr val="tx1"/>
                </a:solidFill>
                <a:effectLst/>
                <a:latin typeface="+mn-lt"/>
              </a:rPr>
              <a:t>„პროტოკოლს“, </a:t>
            </a:r>
            <a:r>
              <a:rPr lang="ka-GE" sz="1200" kern="1200" dirty="0">
                <a:solidFill>
                  <a:schemeClr val="tx1"/>
                </a:solidFill>
                <a:effectLst/>
                <a:latin typeface="+mn-lt"/>
              </a:rPr>
              <a:t>რომელიც გამოიყენება</a:t>
            </a:r>
            <a:r>
              <a:rPr lang="ka-GE" dirty="0" smtClean="0"/>
              <a:t> </a:t>
            </a:r>
            <a:r>
              <a:rPr lang="ka-GE" sz="1200" kern="1200" dirty="0">
                <a:solidFill>
                  <a:schemeClr val="tx1"/>
                </a:solidFill>
                <a:effectLst/>
                <a:latin typeface="+mn-lt"/>
              </a:rPr>
              <a:t>იმ მოწყობილობების კომუნიკაციის, კავშირისა და ძაბვის კვებისთვის, რომლებიც დაკავშირებულია კომპიუტერთან. მას შემდეგ, რაც ის დანერგილი იქნა 1990-იან წლებში, მოწყობილობების რაოდენობა, რომელიც ამ პროტოკოლს იყენებს, ძალიან გაიზარდა. ყველაზე</a:t>
            </a:r>
            <a:r>
              <a:rPr lang="ka-GE" dirty="0" smtClean="0"/>
              <a:t> </a:t>
            </a:r>
            <a:r>
              <a:rPr lang="ka-GE" sz="1200" kern="1200" dirty="0">
                <a:solidFill>
                  <a:schemeClr val="tx1"/>
                </a:solidFill>
                <a:effectLst/>
                <a:latin typeface="+mn-lt"/>
              </a:rPr>
              <a:t>გავრცელებული </a:t>
            </a:r>
            <a:r>
              <a:rPr lang="ka-GE" sz="1200" kern="1200" dirty="0" smtClean="0">
                <a:solidFill>
                  <a:schemeClr val="tx1"/>
                </a:solidFill>
                <a:effectLst/>
                <a:latin typeface="+mn-lt"/>
              </a:rPr>
              <a:t>USB-მოწყობილობების </a:t>
            </a:r>
            <a:r>
              <a:rPr lang="ka-GE" sz="1200" kern="1200" dirty="0">
                <a:solidFill>
                  <a:schemeClr val="tx1"/>
                </a:solidFill>
                <a:effectLst/>
                <a:latin typeface="+mn-lt"/>
              </a:rPr>
              <a:t>მაგალითები ნაჩვენებია ქვემოთ.</a:t>
            </a:r>
          </a:p>
          <a:p>
            <a:pPr marL="0" marR="0" lvl="0" indent="0" algn="l" defTabSz="457200" rtl="0" eaLnBrk="0" fontAlgn="base" latinLnBrk="0" hangingPunct="0">
              <a:lnSpc>
                <a:spcPct val="100000"/>
              </a:lnSpc>
              <a:spcBef>
                <a:spcPct val="30000"/>
              </a:spcBef>
              <a:spcAft>
                <a:spcPct val="0"/>
              </a:spcAft>
              <a:buClrTx/>
              <a:buSzTx/>
              <a:buFontTx/>
              <a:buNone/>
              <a:tabLst/>
              <a:defRPr/>
            </a:pPr>
            <a:r>
              <a:rPr lang="ka-GE" sz="1200" kern="1200" dirty="0">
                <a:solidFill>
                  <a:schemeClr val="tx1"/>
                </a:solidFill>
                <a:effectLst/>
                <a:latin typeface="+mn-lt"/>
              </a:rPr>
              <a:t>ლენტზე შენახული მონაცემები უფრო მეტად გვხვდება საწარმოებში, ვიდრე სახლის პირობებში.</a:t>
            </a:r>
            <a:r>
              <a:rPr lang="ka-GE" dirty="0" smtClean="0"/>
              <a:t> </a:t>
            </a:r>
            <a:r>
              <a:rPr lang="ka-GE" sz="1200" kern="1200" dirty="0">
                <a:solidFill>
                  <a:schemeClr val="tx1"/>
                </a:solidFill>
                <a:effectLst/>
                <a:latin typeface="+mn-lt"/>
              </a:rPr>
              <a:t>დღესდღეობით ყველაზე გავრცელებული სახეობა არის </a:t>
            </a:r>
            <a:r>
              <a:rPr lang="ka-GE" sz="1200" kern="1200" dirty="0" smtClean="0">
                <a:solidFill>
                  <a:schemeClr val="tx1"/>
                </a:solidFill>
                <a:effectLst/>
                <a:latin typeface="+mn-lt"/>
              </a:rPr>
              <a:t>„ხაზოვანი </a:t>
            </a:r>
            <a:r>
              <a:rPr lang="ka-GE" sz="1200" kern="1200" dirty="0">
                <a:solidFill>
                  <a:schemeClr val="tx1"/>
                </a:solidFill>
                <a:effectLst/>
                <a:latin typeface="+mn-lt"/>
              </a:rPr>
              <a:t>ლენტის </a:t>
            </a:r>
            <a:r>
              <a:rPr lang="ka-GE" sz="1200" kern="1200" dirty="0" smtClean="0">
                <a:solidFill>
                  <a:schemeClr val="tx1"/>
                </a:solidFill>
                <a:effectLst/>
                <a:latin typeface="+mn-lt"/>
              </a:rPr>
              <a:t>ღია“ </a:t>
            </a:r>
            <a:r>
              <a:rPr lang="ka-GE" sz="1200" kern="1200" dirty="0">
                <a:solidFill>
                  <a:schemeClr val="tx1"/>
                </a:solidFill>
                <a:effectLst/>
                <a:latin typeface="+mn-lt"/>
              </a:rPr>
              <a:t>(LTO) ტექნოლოგია, რომელიც შემუშავდა 1990-იან </a:t>
            </a:r>
            <a:r>
              <a:rPr lang="ka-GE" sz="1200" kern="1200" dirty="0" smtClean="0">
                <a:solidFill>
                  <a:schemeClr val="tx1"/>
                </a:solidFill>
                <a:effectLst/>
                <a:latin typeface="+mn-lt"/>
              </a:rPr>
              <a:t>წლებში, </a:t>
            </a:r>
            <a:r>
              <a:rPr lang="ka-GE" sz="1200" kern="1200" dirty="0">
                <a:solidFill>
                  <a:schemeClr val="tx1"/>
                </a:solidFill>
                <a:effectLst/>
                <a:latin typeface="+mn-lt"/>
              </a:rPr>
              <a:t>როგორც ღია ფორმატის სტანდარტი. ლენტები, ჩვეულებრივ, სარეზერვო ასლებისთვის გამოიყენება</a:t>
            </a:r>
            <a:r>
              <a:rPr lang="ka-GE" dirty="0" smtClean="0"/>
              <a:t> </a:t>
            </a:r>
            <a:r>
              <a:rPr lang="ka-GE" sz="1200" kern="1200" dirty="0">
                <a:solidFill>
                  <a:schemeClr val="tx1"/>
                </a:solidFill>
                <a:effectLst/>
                <a:latin typeface="+mn-lt"/>
              </a:rPr>
              <a:t>და ამიტომ მათი გამოყენება შესაძლებელია, როცა</a:t>
            </a:r>
            <a:r>
              <a:rPr lang="ka-GE" dirty="0" smtClean="0"/>
              <a:t> </a:t>
            </a:r>
            <a:r>
              <a:rPr lang="ka-GE" sz="1200" kern="1200" dirty="0">
                <a:solidFill>
                  <a:schemeClr val="tx1"/>
                </a:solidFill>
                <a:effectLst/>
                <a:latin typeface="+mn-lt"/>
              </a:rPr>
              <a:t>ისტორიული ანალიზის საჭიროებაა ან როცა საწყისი კომპიუტერი ხელმიუწვდომელია.</a:t>
            </a:r>
          </a:p>
          <a:p>
            <a:pPr marL="0" marR="0" lvl="0" indent="0" algn="l" defTabSz="457200" rtl="0" eaLnBrk="0" fontAlgn="base" latinLnBrk="0" hangingPunct="0">
              <a:lnSpc>
                <a:spcPct val="100000"/>
              </a:lnSpc>
              <a:spcBef>
                <a:spcPct val="30000"/>
              </a:spcBef>
              <a:spcAft>
                <a:spcPct val="0"/>
              </a:spcAft>
              <a:buClrTx/>
              <a:buSzTx/>
              <a:buFontTx/>
              <a:buNone/>
              <a:tabLst/>
              <a:defRPr/>
            </a:pPr>
            <a:r>
              <a:rPr lang="ka-GE" sz="1200" kern="1200" dirty="0">
                <a:solidFill>
                  <a:schemeClr val="tx1"/>
                </a:solidFill>
                <a:effectLst/>
                <a:latin typeface="+mn-lt"/>
              </a:rPr>
              <a:t>პერიფერიული მოწყობილობები არ არის კომპიუტერის განუყოფელი ნაწილი, მაგრამ</a:t>
            </a:r>
            <a:r>
              <a:rPr lang="ka-GE" dirty="0" smtClean="0"/>
              <a:t> </a:t>
            </a:r>
            <a:r>
              <a:rPr lang="ka-GE" sz="1200" kern="1200" dirty="0">
                <a:solidFill>
                  <a:schemeClr val="tx1"/>
                </a:solidFill>
                <a:effectLst/>
                <a:latin typeface="+mn-lt"/>
              </a:rPr>
              <a:t>ისინი უერთდება კომპიუტერს მისი ფუნქციების გასაზრდელად. პერიფერიული მოწყობილობების მაგალითებია: სკანერი, პრინტერი, ლენტზე ჩამწერი დამხსომებელი მოწყობილობა, ვებკამერა, დინამიკები, მიკროფონი, გამომთვლელი, ფაქსის აპარატი, ავტომოპასუხე და</a:t>
            </a:r>
            <a:r>
              <a:rPr lang="ka-GE" dirty="0" smtClean="0"/>
              <a:t> </a:t>
            </a:r>
            <a:r>
              <a:rPr lang="ka-GE" sz="1200" kern="1200" dirty="0">
                <a:solidFill>
                  <a:schemeClr val="tx1"/>
                </a:solidFill>
                <a:effectLst/>
                <a:latin typeface="+mn-lt"/>
              </a:rPr>
              <a:t>ბარათების წამკითხველი. ბევრს ამ მოწყობილობებიდან აქვს თავისი საკუთარი მონაცემების შენახვის</a:t>
            </a:r>
            <a:r>
              <a:rPr lang="ka-GE" dirty="0" smtClean="0"/>
              <a:t> </a:t>
            </a:r>
            <a:r>
              <a:rPr lang="ka-GE" sz="1200" kern="1200" dirty="0">
                <a:solidFill>
                  <a:schemeClr val="tx1"/>
                </a:solidFill>
                <a:effectLst/>
                <a:latin typeface="+mn-lt"/>
              </a:rPr>
              <a:t>შესაძლებლობა, რაც შეიძლება მნიშვნელოვანი იყოს გამოძიების კონკრეტული ტიპებისთვის</a:t>
            </a:r>
            <a:r>
              <a:rPr lang="ka-GE" dirty="0" smtClean="0"/>
              <a:t> (</a:t>
            </a:r>
            <a:r>
              <a:rPr lang="ka-GE" sz="1200" kern="1200" dirty="0">
                <a:solidFill>
                  <a:schemeClr val="tx1"/>
                </a:solidFill>
                <a:effectLst/>
                <a:latin typeface="+mn-lt"/>
              </a:rPr>
              <a:t>მაგალითად, ბარათის წამკითხველის არსებობა შეიძლება მნიშვნელოვანი იყოს საკრედიტო ბარათის კლონირების საქმის გამოძიებისას). აქ მოცემულია იმ პერიფერიული მოწყობილობების რამდენიმე</a:t>
            </a:r>
            <a:r>
              <a:rPr lang="ka-GE" dirty="0" smtClean="0"/>
              <a:t> </a:t>
            </a:r>
            <a:r>
              <a:rPr lang="ka-GE" sz="1200" kern="1200" dirty="0">
                <a:solidFill>
                  <a:schemeClr val="tx1"/>
                </a:solidFill>
                <a:effectLst/>
                <a:latin typeface="+mn-lt"/>
              </a:rPr>
              <a:t>ტიპი, რომლებიც შეიძლება შეგხვდეთ:</a:t>
            </a:r>
          </a:p>
          <a:p>
            <a:pPr marL="0" marR="0" lvl="0" indent="0" algn="l" defTabSz="457200" rtl="0" eaLnBrk="0" fontAlgn="base" latinLnBrk="0" hangingPunct="0">
              <a:lnSpc>
                <a:spcPct val="100000"/>
              </a:lnSpc>
              <a:spcBef>
                <a:spcPct val="30000"/>
              </a:spcBef>
              <a:spcAft>
                <a:spcPct val="0"/>
              </a:spcAft>
              <a:buClrTx/>
              <a:buSzTx/>
              <a:buFontTx/>
              <a:buNone/>
              <a:tabLst/>
              <a:defRPr/>
            </a:pPr>
            <a:r>
              <a:rPr lang="ka-GE" sz="1200" kern="1200" dirty="0">
                <a:solidFill>
                  <a:schemeClr val="tx1"/>
                </a:solidFill>
                <a:effectLst/>
                <a:latin typeface="+mn-lt"/>
              </a:rPr>
              <a:t>პლანშეტური კომპიუტერი არის მოწყობილობა, რომელიც იმართება</a:t>
            </a:r>
            <a:r>
              <a:rPr lang="ka-GE" dirty="0" smtClean="0"/>
              <a:t> </a:t>
            </a:r>
            <a:r>
              <a:rPr lang="ka-GE" sz="1200" kern="1200" dirty="0">
                <a:solidFill>
                  <a:schemeClr val="tx1"/>
                </a:solidFill>
                <a:effectLst/>
                <a:latin typeface="+mn-lt"/>
              </a:rPr>
              <a:t>ეკრანზე შეხებით და არა კლავიატურით ან მაუსით. ის ჩვეულებრივ მობილურ ტელეფონზე ან ჯიბის პერსონალურ კომპიუტერზე (PDA) დიდია. პლანშეტები</a:t>
            </a:r>
            <a:r>
              <a:rPr lang="ka-GE" dirty="0" smtClean="0"/>
              <a:t> </a:t>
            </a:r>
            <a:r>
              <a:rPr lang="ka-GE" sz="1200" kern="1200" dirty="0">
                <a:solidFill>
                  <a:schemeClr val="tx1"/>
                </a:solidFill>
                <a:effectLst/>
                <a:latin typeface="+mn-lt"/>
              </a:rPr>
              <a:t>ჩვეულებრივ ინახავს მონაცემებს ფლეშ-მეხსიერებაზე, თუმცა მეტწილად მომხმარებლის მიერ</a:t>
            </a:r>
            <a:r>
              <a:rPr lang="ka-GE" dirty="0" smtClean="0"/>
              <a:t> </a:t>
            </a:r>
            <a:r>
              <a:rPr lang="ka-GE" sz="1200" kern="1200" dirty="0">
                <a:solidFill>
                  <a:schemeClr val="tx1"/>
                </a:solidFill>
                <a:effectLst/>
                <a:latin typeface="+mn-lt"/>
              </a:rPr>
              <a:t>გენერირებული მონაცემები ინახება ღრუბელზე. პლანშეტები ბოლო წლების განმავლობაში ძალიან პოპულარული გახდა. მათ აქვთ საკუთარი</a:t>
            </a:r>
            <a:r>
              <a:rPr lang="ka-GE" dirty="0" smtClean="0"/>
              <a:t> </a:t>
            </a:r>
            <a:r>
              <a:rPr lang="ka-GE" sz="1200" kern="1200" dirty="0">
                <a:solidFill>
                  <a:schemeClr val="tx1"/>
                </a:solidFill>
                <a:effectLst/>
                <a:latin typeface="+mn-lt"/>
              </a:rPr>
              <a:t>ოპერაციული სისტემა და ხშირად დაკავშირებულია ინტერნეტთან უსადენო ადგილობრივი ქსელის (WLAN) მეშვეობით, მესამე თაობის მობილური </a:t>
            </a:r>
            <a:r>
              <a:rPr lang="ka-GE" sz="1200" kern="1200" dirty="0" smtClean="0">
                <a:solidFill>
                  <a:schemeClr val="tx1"/>
                </a:solidFill>
                <a:effectLst/>
                <a:latin typeface="+mn-lt"/>
              </a:rPr>
              <a:t>ტელესაკომუნიკაციო </a:t>
            </a:r>
            <a:r>
              <a:rPr lang="ka-GE" sz="1200" kern="1200" dirty="0">
                <a:solidFill>
                  <a:schemeClr val="tx1"/>
                </a:solidFill>
                <a:effectLst/>
                <a:latin typeface="+mn-lt"/>
              </a:rPr>
              <a:t>(3G) (ახლა უკვე მეოთხე</a:t>
            </a:r>
            <a:r>
              <a:rPr lang="ka-GE" dirty="0" smtClean="0"/>
              <a:t> </a:t>
            </a:r>
            <a:r>
              <a:rPr lang="ka-GE" sz="1200" kern="1200" dirty="0">
                <a:solidFill>
                  <a:schemeClr val="tx1"/>
                </a:solidFill>
                <a:effectLst/>
                <a:latin typeface="+mn-lt"/>
              </a:rPr>
              <a:t>თაობა (4G)) ან </a:t>
            </a:r>
            <a:r>
              <a:rPr lang="ka-GE" sz="1200" kern="1200" dirty="0" smtClean="0">
                <a:solidFill>
                  <a:schemeClr val="tx1"/>
                </a:solidFill>
                <a:effectLst/>
                <a:latin typeface="+mn-lt"/>
              </a:rPr>
              <a:t>LTE</a:t>
            </a:r>
            <a:r>
              <a:rPr lang="ka-GE" sz="1200" kern="1200" baseline="0" dirty="0" smtClean="0">
                <a:solidFill>
                  <a:schemeClr val="tx1"/>
                </a:solidFill>
                <a:effectLst/>
                <a:latin typeface="+mn-lt"/>
              </a:rPr>
              <a:t> </a:t>
            </a:r>
            <a:r>
              <a:rPr lang="ka-GE" sz="1200" kern="1200" dirty="0" smtClean="0">
                <a:solidFill>
                  <a:schemeClr val="tx1"/>
                </a:solidFill>
                <a:effectLst/>
                <a:latin typeface="+mn-lt"/>
              </a:rPr>
              <a:t>ქსელები</a:t>
            </a:r>
            <a:r>
              <a:rPr lang="ka-GE" sz="1200" kern="1200" dirty="0">
                <a:solidFill>
                  <a:schemeClr val="tx1"/>
                </a:solidFill>
                <a:effectLst/>
                <a:latin typeface="+mn-lt"/>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ka-GE" sz="1200" kern="1200" dirty="0">
                <a:solidFill>
                  <a:schemeClr val="tx1"/>
                </a:solidFill>
                <a:effectLst/>
                <a:latin typeface="+mn-lt"/>
              </a:rPr>
              <a:t>დიდი ხანია წარსულს ჩაბარდა დრო, როცა ტელეფონები გამოიყენებოდა მხოლოდ ზარების განსახორციელებლად. დღესდღეობით</a:t>
            </a:r>
            <a:r>
              <a:rPr lang="ka-GE" dirty="0" smtClean="0"/>
              <a:t> </a:t>
            </a:r>
            <a:r>
              <a:rPr lang="ka-GE" sz="1200" kern="1200" dirty="0">
                <a:solidFill>
                  <a:schemeClr val="tx1"/>
                </a:solidFill>
                <a:effectLst/>
                <a:latin typeface="+mn-lt"/>
              </a:rPr>
              <a:t>მობილური ან </a:t>
            </a:r>
            <a:r>
              <a:rPr lang="ka-GE" sz="1200" kern="1200" dirty="0" smtClean="0">
                <a:solidFill>
                  <a:schemeClr val="tx1"/>
                </a:solidFill>
                <a:effectLst/>
                <a:latin typeface="+mn-lt"/>
              </a:rPr>
              <a:t>„ფიჭური“ </a:t>
            </a:r>
            <a:r>
              <a:rPr lang="ka-GE" sz="1200" kern="1200" dirty="0">
                <a:solidFill>
                  <a:schemeClr val="tx1"/>
                </a:solidFill>
                <a:effectLst/>
                <a:latin typeface="+mn-lt"/>
              </a:rPr>
              <a:t>ტელეფონები გამოიყენება ბევრი სხვა დანიშნულებით: ტექსტური</a:t>
            </a:r>
            <a:r>
              <a:rPr lang="ka-GE" dirty="0" smtClean="0"/>
              <a:t> </a:t>
            </a:r>
            <a:r>
              <a:rPr lang="ka-GE" sz="1200" kern="1200" dirty="0">
                <a:solidFill>
                  <a:schemeClr val="tx1"/>
                </a:solidFill>
                <a:effectLst/>
                <a:latin typeface="+mn-lt"/>
              </a:rPr>
              <a:t>ან მულტიმედიური შეტყობინებების გასაგზავნად და მისაღებად, ინტერნეტსა და ელ. ფოსტაზე წვდომისთვის, სათამაშოდ, მუსიკის მოსასმენად და</a:t>
            </a:r>
            <a:r>
              <a:rPr lang="ka-GE" dirty="0" smtClean="0"/>
              <a:t> </a:t>
            </a:r>
            <a:r>
              <a:rPr lang="ka-GE" sz="1200" kern="1200" dirty="0">
                <a:solidFill>
                  <a:schemeClr val="tx1"/>
                </a:solidFill>
                <a:effectLst/>
                <a:latin typeface="+mn-lt"/>
              </a:rPr>
              <a:t>ფოტოსურათების გადასაღებად. ყველაზე თანამედროვე მობილური ტელეფონები სინამდვილეში</a:t>
            </a:r>
            <a:r>
              <a:rPr lang="ka-GE" dirty="0" smtClean="0"/>
              <a:t> კ</a:t>
            </a:r>
            <a:r>
              <a:rPr lang="ka-GE" sz="1200" kern="1200" dirty="0">
                <a:solidFill>
                  <a:schemeClr val="tx1"/>
                </a:solidFill>
                <a:effectLst/>
                <a:latin typeface="+mn-lt"/>
              </a:rPr>
              <a:t>ომპიუტერებია, თუმცა მათი დაკავშირების შესაძლებლობა ცოტა სხვა მიდგომას მოითხოვს. მნიშვნელოვანია, აღინიშნოს, რომ</a:t>
            </a:r>
            <a:r>
              <a:rPr lang="ka-GE" dirty="0" smtClean="0"/>
              <a:t> </a:t>
            </a:r>
            <a:r>
              <a:rPr lang="ka-GE" sz="1200" kern="1200" dirty="0">
                <a:solidFill>
                  <a:schemeClr val="tx1"/>
                </a:solidFill>
                <a:effectLst/>
                <a:latin typeface="+mn-lt"/>
              </a:rPr>
              <a:t>სხვადასხვა ტელეფონს სხვადასხვა შესაძლებლობა აქვს</a:t>
            </a:r>
            <a:r>
              <a:rPr lang="ka-GE" dirty="0" smtClean="0"/>
              <a:t> </a:t>
            </a:r>
            <a:r>
              <a:rPr lang="ka-GE" sz="1200" kern="1200" dirty="0">
                <a:solidFill>
                  <a:schemeClr val="tx1"/>
                </a:solidFill>
                <a:effectLst/>
                <a:latin typeface="+mn-lt"/>
              </a:rPr>
              <a:t>და მათი დაკავშირების გზა </a:t>
            </a:r>
            <a:r>
              <a:rPr lang="ka-GE" sz="1200" kern="1200" dirty="0" smtClean="0">
                <a:solidFill>
                  <a:schemeClr val="tx1"/>
                </a:solidFill>
                <a:effectLst/>
                <a:latin typeface="+mn-lt"/>
              </a:rPr>
              <a:t>(„კავშირის ინტერფეისი“) </a:t>
            </a:r>
            <a:r>
              <a:rPr lang="ka-GE" sz="1200" kern="1200" dirty="0">
                <a:solidFill>
                  <a:schemeClr val="tx1"/>
                </a:solidFill>
                <a:effectLst/>
                <a:latin typeface="+mn-lt"/>
              </a:rPr>
              <a:t>შეიძლება მოითხოვდეს სპეციალიზებულ აღჭურვილობას მტკიცებულებების გადასაჭერად.</a:t>
            </a:r>
          </a:p>
          <a:p>
            <a:pPr marL="0" marR="0" lvl="0" indent="0" algn="l" defTabSz="457200" rtl="0" eaLnBrk="0" fontAlgn="base" latinLnBrk="0" hangingPunct="0">
              <a:lnSpc>
                <a:spcPct val="100000"/>
              </a:lnSpc>
              <a:spcBef>
                <a:spcPct val="30000"/>
              </a:spcBef>
              <a:spcAft>
                <a:spcPct val="0"/>
              </a:spcAft>
              <a:buClrTx/>
              <a:buSzTx/>
              <a:buFontTx/>
              <a:buNone/>
              <a:tabLst/>
              <a:defRPr/>
            </a:pPr>
            <a:r>
              <a:rPr lang="ka-GE" sz="1200" kern="1200" dirty="0">
                <a:solidFill>
                  <a:schemeClr val="tx1"/>
                </a:solidFill>
                <a:effectLst/>
                <a:latin typeface="+mn-lt"/>
              </a:rPr>
              <a:t>ციფრული ფოტოაპარატები იღებს უძრავ ან მოძრავ სურათებს</a:t>
            </a:r>
            <a:r>
              <a:rPr lang="ka-GE" dirty="0" smtClean="0"/>
              <a:t> </a:t>
            </a:r>
            <a:r>
              <a:rPr lang="ka-GE" sz="1200" kern="1200" dirty="0">
                <a:solidFill>
                  <a:schemeClr val="tx1"/>
                </a:solidFill>
                <a:effectLst/>
                <a:latin typeface="+mn-lt"/>
              </a:rPr>
              <a:t>შუქის ათასობით პატარა წერტილის, პიქსელის, სახით. ყველაზე თანამედროვე ციფრულ ფოტოაპარატებს შეუძლია როგორც გამოსახულების, ისე ხმის ჩაწერა. ციფრულ ფოტოაპარატებს შეუძლია ათასობით გამოსახულების შენახვა</a:t>
            </a:r>
            <a:r>
              <a:rPr lang="ka-GE" dirty="0" smtClean="0"/>
              <a:t> </a:t>
            </a:r>
            <a:r>
              <a:rPr lang="ka-GE" sz="1200" kern="1200" dirty="0" smtClean="0">
                <a:solidFill>
                  <a:schemeClr val="tx1"/>
                </a:solidFill>
                <a:effectLst/>
                <a:latin typeface="+mn-lt"/>
              </a:rPr>
              <a:t>„მეხსიერების ბარათებზე“ </a:t>
            </a:r>
            <a:r>
              <a:rPr lang="ka-GE" sz="1200" kern="1200" dirty="0">
                <a:solidFill>
                  <a:schemeClr val="tx1"/>
                </a:solidFill>
                <a:effectLst/>
                <a:latin typeface="+mn-lt"/>
              </a:rPr>
              <a:t>(იხ. 2.1.1.3) ან თვითონ კამერის მეხსიერებაში. </a:t>
            </a:r>
            <a:r>
              <a:rPr lang="ka-GE" dirty="0" smtClean="0"/>
              <a:t>გამოძიებისთვის, რომელიც მოიცავს ფოტოსურათებს, შეიძლება შესაძლებელი გახდეს იმის დამტკიცება, თუ რომელმა კამერამ გადაიღო კონკრეტული ფოტოსურათი, ვინაიდან გარკვეული მეტამონაცემები ხშირად ინახება გამოსახულებასთან ერთად.</a:t>
            </a:r>
            <a:r>
              <a:rPr lang="ka-GE" sz="1200" kern="1200" dirty="0">
                <a:solidFill>
                  <a:schemeClr val="tx1"/>
                </a:solidFill>
                <a:effectLst/>
                <a:latin typeface="+mn-lt"/>
              </a:rPr>
              <a:t> </a:t>
            </a:r>
            <a:r>
              <a:rPr lang="ka-GE" dirty="0" smtClean="0"/>
              <a:t>ციფრული ფოტოაპარატების პოპულარული ტიპების მაგალითები ნაჩვენებია ქვემოთ სხვა კამერებთან ერთად, რომლებიც შენიღბულია სხვა მოწყობილობებად.</a:t>
            </a:r>
          </a:p>
          <a:p>
            <a:pPr marL="0" marR="0" lvl="0" indent="0" algn="l" defTabSz="457200" rtl="0" eaLnBrk="0" fontAlgn="base" latinLnBrk="0" hangingPunct="0">
              <a:lnSpc>
                <a:spcPct val="100000"/>
              </a:lnSpc>
              <a:spcBef>
                <a:spcPct val="30000"/>
              </a:spcBef>
              <a:spcAft>
                <a:spcPct val="0"/>
              </a:spcAft>
              <a:buClrTx/>
              <a:buSzTx/>
              <a:buFontTx/>
              <a:buNone/>
              <a:tabLst/>
              <a:defRPr/>
            </a:pPr>
            <a:r>
              <a:rPr lang="ka-GE" dirty="0" smtClean="0"/>
              <a:t>ციფრული ვიდეოკამერა ასევე ხშირად ინახავს გამოსახულებებს მოხსნად საშუალებებზე, თუმცა შეუძლია ასევე ჩაწეროს კამერაში არსებულ მყარ დისკზე.</a:t>
            </a:r>
            <a:r>
              <a:rPr lang="ka-GE" sz="1200" kern="1200" dirty="0">
                <a:solidFill>
                  <a:schemeClr val="tx1"/>
                </a:solidFill>
                <a:effectLst/>
                <a:latin typeface="+mn-lt"/>
              </a:rPr>
              <a:t> </a:t>
            </a:r>
            <a:r>
              <a:rPr lang="ka-GE" dirty="0" smtClean="0"/>
              <a:t>ზოგ შემთხვევაში ეს კამერები ძალიან ჰგავს ციფრულ ფოტოკამერებს (გახსოვდეთ, რომ ციფრულ ფოტოაპარატსაც ჩვეულებრივ შეუძლია გადაიღოს ვიდეო და ციფრულ ვიდეოკამერას – ფოტოსურათი).</a:t>
            </a:r>
            <a:r>
              <a:rPr lang="ka-GE" sz="1200" kern="1200" dirty="0">
                <a:solidFill>
                  <a:schemeClr val="tx1"/>
                </a:solidFill>
                <a:effectLst/>
                <a:latin typeface="+mn-lt"/>
              </a:rPr>
              <a:t> </a:t>
            </a:r>
            <a:r>
              <a:rPr lang="ka-GE" dirty="0" smtClean="0"/>
              <a:t>ვიდეოკამერების რამდენიმე მაგალითი ნაჩვენებია ქვემოთ.</a:t>
            </a:r>
          </a:p>
          <a:p>
            <a:pPr marL="0" marR="0" lvl="0" indent="0" algn="l" defTabSz="457200" rtl="0" eaLnBrk="0" fontAlgn="base" latinLnBrk="0" hangingPunct="0">
              <a:lnSpc>
                <a:spcPct val="100000"/>
              </a:lnSpc>
              <a:spcBef>
                <a:spcPct val="30000"/>
              </a:spcBef>
              <a:spcAft>
                <a:spcPct val="0"/>
              </a:spcAft>
              <a:buClrTx/>
              <a:buSzTx/>
              <a:buFontTx/>
              <a:buNone/>
              <a:tabLst/>
              <a:defRPr/>
            </a:pPr>
            <a:r>
              <a:rPr lang="ka-GE" dirty="0" smtClean="0"/>
              <a:t>ვიდეოჩამწერები ხშირად გვხვდება სახლის პირობებში და გამოიყენება სატელევიზიო პროგრამების ან ადგილობრივი აქტივობების ჩასაწერად.</a:t>
            </a:r>
            <a:r>
              <a:rPr lang="ka-GE" sz="1200" kern="1200" dirty="0">
                <a:solidFill>
                  <a:schemeClr val="tx1"/>
                </a:solidFill>
                <a:effectLst/>
                <a:latin typeface="+mn-lt"/>
              </a:rPr>
              <a:t> </a:t>
            </a:r>
            <a:r>
              <a:rPr lang="ka-GE" dirty="0" smtClean="0"/>
              <a:t>ისინი ასევე გამოიყენება ჩაწერილი ფილმების, მუსიკისა და სხვა მონაცემების აღწარმოებისთვის.</a:t>
            </a:r>
            <a:r>
              <a:rPr lang="ka-GE" sz="1200" kern="1200" dirty="0" smtClean="0">
                <a:solidFill>
                  <a:schemeClr val="tx1"/>
                </a:solidFill>
                <a:effectLst/>
                <a:latin typeface="+mn-lt"/>
              </a:rPr>
              <a:t> </a:t>
            </a:r>
            <a:r>
              <a:rPr lang="ka-GE" dirty="0" smtClean="0"/>
              <a:t>სახლის ვიდეოსისტემა (VHS) პოპულარული ვიდეოჩამწერი იყო 1970-იანი წლებიდან მანამ, სანამ მათი ადგილი ციფრულმა ვერსიებმა არ დაიკავა.</a:t>
            </a:r>
            <a:r>
              <a:rPr lang="ka-GE" sz="1200" kern="1200" dirty="0">
                <a:solidFill>
                  <a:schemeClr val="tx1"/>
                </a:solidFill>
                <a:effectLst/>
                <a:latin typeface="+mn-lt"/>
              </a:rPr>
              <a:t> </a:t>
            </a:r>
            <a:r>
              <a:rPr lang="ka-GE" dirty="0" smtClean="0"/>
              <a:t>VHS-ჩამწერი იწერდა და უკრავდა დიდი ზომის კასეტური ლენტების საშუალებით, რომლებიც ჯერ კიდევ გვხვდება გარკვეულ გარემოებებში.</a:t>
            </a:r>
            <a:r>
              <a:rPr lang="ka-GE" sz="1200" kern="1200" dirty="0">
                <a:solidFill>
                  <a:schemeClr val="tx1"/>
                </a:solidFill>
                <a:effectLst/>
                <a:latin typeface="+mn-lt"/>
              </a:rPr>
              <a:t> </a:t>
            </a:r>
            <a:r>
              <a:rPr lang="ka-GE" dirty="0" smtClean="0"/>
              <a:t>ოპტიკური დისკები კონკრეტული სახეებიც იწარმოებოდა, მაგრამ პოპულარული ვერ ვერ გახდა.</a:t>
            </a:r>
            <a:r>
              <a:rPr lang="ka-GE" sz="1200" kern="1200" dirty="0">
                <a:solidFill>
                  <a:schemeClr val="tx1"/>
                </a:solidFill>
                <a:effectLst/>
                <a:latin typeface="+mn-lt"/>
              </a:rPr>
              <a:t> სანაცვლოდ, ციფრული უნივერსალური დისკი (DVD) გახდა სტანდარტი. </a:t>
            </a:r>
            <a:r>
              <a:rPr lang="ka-GE" dirty="0" smtClean="0"/>
              <a:t>DVD და მისი მომდევნო ევოლუცია, Blu-ray დისკები, ჯერ კიდევ გამოიყენება, მაგრამ ზოგი თანამედროვე ვიდეოჩამწერი ინახავს ჩანაწერს ჩაშენებულ მყარ დისკწამყვანებზე.</a:t>
            </a:r>
          </a:p>
          <a:p>
            <a:r>
              <a:rPr lang="ka-GE" dirty="0" smtClean="0"/>
              <a:t>ციფრული აუდიოჩამწერები პატარა პორტატიული მოწყობილობებია, რომლებიც გამოიყენება ხმის მეხსიერების მიკროსქემაზე ჩასაწერად, შემდგომში მისი აღწარმოების მიზნით.</a:t>
            </a:r>
            <a:r>
              <a:rPr lang="ka-GE" sz="1200" kern="1200" dirty="0">
                <a:solidFill>
                  <a:schemeClr val="tx1"/>
                </a:solidFill>
                <a:effectLst/>
                <a:latin typeface="+mn-lt"/>
              </a:rPr>
              <a:t> </a:t>
            </a:r>
            <a:r>
              <a:rPr lang="ka-GE" dirty="0" smtClean="0"/>
              <a:t>ისინი სხვადასხვა მოცულობისაა ჩანაწერის მაქსიმალური ხანგრძლივობისა და ხარისხის თვალსაზრისით.</a:t>
            </a:r>
            <a:r>
              <a:rPr lang="ka-GE" sz="1200" kern="1200" dirty="0">
                <a:solidFill>
                  <a:schemeClr val="tx1"/>
                </a:solidFill>
                <a:effectLst/>
                <a:latin typeface="+mn-lt"/>
              </a:rPr>
              <a:t> </a:t>
            </a:r>
            <a:r>
              <a:rPr lang="ka-GE" dirty="0" smtClean="0"/>
              <a:t>ზოგ ჩამწერს აქვს USB შესაძლებლობა, რომელიც ჩანაწერების კომპიუტერში ატვირთვის საშუალებას იძლევა. ასევე შეიძლება ჰქონდეთ საუბრის ამოცნობის პროგრამული უზრუნველყოფა, რომელიც სტენოგრამის მონახაზის ავტომატურად შექმნის საშუალებას იძლევა.</a:t>
            </a:r>
          </a:p>
          <a:p>
            <a:r>
              <a:rPr lang="ka-GE" dirty="0" smtClean="0"/>
              <a:t>ვიდეოთვალთვალის (CCTV) კამერებს გამოიყენებენ კომპანიები, მთავრობები და კერძო პირები.</a:t>
            </a:r>
            <a:r>
              <a:rPr lang="ka-GE" sz="1200" kern="1200" dirty="0">
                <a:solidFill>
                  <a:schemeClr val="tx1"/>
                </a:solidFill>
                <a:effectLst/>
                <a:latin typeface="+mn-lt"/>
              </a:rPr>
              <a:t> ვიდეოთვალთვალის კამერები შეიძლება გამოყენებული იქნეს მუდმივად ან კონკრეტულ აქტივობაზე დაკვირვების მიზნით. </a:t>
            </a:r>
            <a:r>
              <a:rPr lang="ka-GE" dirty="0" smtClean="0"/>
              <a:t>ზოგ ქვეყანაში ისინი თვალთვალის საშუალებად იქცა საზოგადოებრივ ადგილებში, საგზაო მოძრაობასა თუ ხალხის ნაკადზე დასაკვირვებლად ან საზოგადოებრივი არეულობის თუ დანაშაულებრივი ქმედებების ამოსაცნობად.</a:t>
            </a:r>
            <a:r>
              <a:rPr lang="ka-GE" sz="1200" kern="1200" dirty="0">
                <a:solidFill>
                  <a:schemeClr val="tx1"/>
                </a:solidFill>
                <a:effectLst/>
                <a:latin typeface="+mn-lt"/>
              </a:rPr>
              <a:t> </a:t>
            </a:r>
            <a:r>
              <a:rPr lang="ka-GE" dirty="0" smtClean="0"/>
              <a:t>ზოგი ვიდეოთვალთვალის კამერა შენახვის საშუალებებზე იწერს გამოსახულებებს, ხოლო ზოგი გამოიყენება მხოლოდ რეალურ დროში სათვალთვალოდ.</a:t>
            </a:r>
            <a:r>
              <a:rPr lang="ka-GE" sz="1200" kern="1200" dirty="0">
                <a:solidFill>
                  <a:schemeClr val="tx1"/>
                </a:solidFill>
                <a:effectLst/>
                <a:latin typeface="+mn-lt"/>
              </a:rPr>
              <a:t> </a:t>
            </a:r>
            <a:r>
              <a:rPr lang="ka-GE" dirty="0" smtClean="0"/>
              <a:t>ისინი შეიძლება ასევე გაააქტიუროს მოძრაობამ ან იმუშაონ დაბალი განათების თუ ინფრაწითელი გამოსხივების პირობებში.</a:t>
            </a:r>
            <a:r>
              <a:rPr lang="ka-GE" sz="1200" kern="1200" dirty="0">
                <a:solidFill>
                  <a:schemeClr val="tx1"/>
                </a:solidFill>
                <a:effectLst/>
                <a:latin typeface="+mn-lt"/>
              </a:rPr>
              <a:t> </a:t>
            </a:r>
            <a:r>
              <a:rPr lang="ka-GE" dirty="0" smtClean="0"/>
              <a:t>ისინი ყოველთვის მიჩნეული უნდა იქნეს ელექტრონული მტკიცებულებების პოტენციურ წყაროებად, თუ ისინი დანაშაულის ჩადენის ადგილზე ან მასთან ახლოსაა.</a:t>
            </a:r>
            <a:r>
              <a:rPr lang="ka-GE" sz="1200" kern="1200" dirty="0">
                <a:solidFill>
                  <a:schemeClr val="tx1"/>
                </a:solidFill>
                <a:effectLst/>
                <a:latin typeface="+mn-lt"/>
              </a:rPr>
              <a:t> </a:t>
            </a:r>
            <a:r>
              <a:rPr lang="ka-GE" dirty="0" smtClean="0"/>
              <a:t>თუ როგორ გამოიყურება ვიდეოთვალთვალის კამერები, იხილეთ მაგალითები ქვემოთ</a:t>
            </a:r>
          </a:p>
          <a:p>
            <a:pPr marL="0" marR="0" lvl="0" indent="0" algn="l" defTabSz="457200" rtl="0" eaLnBrk="0" fontAlgn="base" latinLnBrk="0" hangingPunct="0">
              <a:lnSpc>
                <a:spcPct val="100000"/>
              </a:lnSpc>
              <a:spcBef>
                <a:spcPct val="30000"/>
              </a:spcBef>
              <a:spcAft>
                <a:spcPct val="0"/>
              </a:spcAft>
              <a:buClrTx/>
              <a:buSzTx/>
              <a:buFontTx/>
              <a:buNone/>
              <a:tabLst/>
              <a:defRPr/>
            </a:pPr>
            <a:r>
              <a:rPr lang="ka-GE" sz="1200" kern="1200" dirty="0">
                <a:solidFill>
                  <a:schemeClr val="tx1"/>
                </a:solidFill>
                <a:effectLst/>
                <a:latin typeface="+mn-lt"/>
              </a:rPr>
              <a:t>პორტატიული მედიაპლეიერები, როგორიცაა აიპოდები ან MP3-პლეიერები, ინახავს და უკრავს ციფრულ მედიაფაილებს. </a:t>
            </a:r>
            <a:r>
              <a:rPr lang="ka-GE" dirty="0" smtClean="0"/>
              <a:t>ესენი შეიძლება იყოს მუსიკა ან სხვა აუდიო, ფოტოსურათები ან ვიდეო, ასევე დოკუმენტები და სხვა სახის ფაილები. </a:t>
            </a:r>
            <a:r>
              <a:rPr lang="ka-GE" sz="1200" kern="1200" dirty="0">
                <a:solidFill>
                  <a:schemeClr val="tx1"/>
                </a:solidFill>
                <a:effectLst/>
                <a:latin typeface="+mn-lt"/>
              </a:rPr>
              <a:t>ისევ და ისევ, ამ მოწყობილობებს ბევრი საერთო აქვს კომპიუტერებთან. </a:t>
            </a:r>
            <a:r>
              <a:rPr lang="ka-GE" dirty="0" smtClean="0"/>
              <a:t>ზოგი ასეთი მოწყობილობა იყენებს მოხსნად ფლეშ-მეხსიერებას, ხოლო ზოგს აქვს თავისი მყარი დისკები, რომლებსაც ათასობით ფაილის შენახვა შეუძლია.</a:t>
            </a:r>
            <a:r>
              <a:rPr lang="ka-GE" sz="1200" kern="1200" dirty="0">
                <a:solidFill>
                  <a:schemeClr val="tx1"/>
                </a:solidFill>
                <a:effectLst/>
                <a:latin typeface="+mn-lt"/>
              </a:rPr>
              <a:t> ქვემოთ წარმოდგენილია პორტატიული მედიაპლეიერების რამდენიმე მაგალითი.</a:t>
            </a:r>
          </a:p>
          <a:p>
            <a:pPr marL="0" marR="0" lvl="0" indent="0" algn="l" defTabSz="457200" rtl="0" eaLnBrk="0" fontAlgn="base" latinLnBrk="0" hangingPunct="0">
              <a:lnSpc>
                <a:spcPct val="100000"/>
              </a:lnSpc>
              <a:spcBef>
                <a:spcPct val="30000"/>
              </a:spcBef>
              <a:spcAft>
                <a:spcPct val="0"/>
              </a:spcAft>
              <a:buClrTx/>
              <a:buSzTx/>
              <a:buFontTx/>
              <a:buNone/>
              <a:tabLst/>
              <a:defRPr/>
            </a:pPr>
            <a:r>
              <a:rPr lang="ka-GE" dirty="0" smtClean="0"/>
              <a:t>ვიდეოთამაშების კონსოლები არსებობს 1970-იანი წლებიდან, თუმცა ისინი წლების მანძილზე ძალიან განვითარდა.</a:t>
            </a:r>
            <a:r>
              <a:rPr lang="ka-GE" sz="1200" kern="1200" dirty="0">
                <a:solidFill>
                  <a:schemeClr val="tx1"/>
                </a:solidFill>
                <a:effectLst/>
                <a:latin typeface="+mn-lt"/>
              </a:rPr>
              <a:t> </a:t>
            </a:r>
            <a:r>
              <a:rPr lang="ka-GE" dirty="0" smtClean="0"/>
              <a:t>ეს მოწყობილობები გამოიყენებს ჩაშენებულ ან მოხსნად მეხსიერებას, რომელიც საშუალებას აძლევს მომხმარებლებს არა მხოლოდ ითამაშონ თამაშები, არამედ ასევე შევიდნენ ვებსაიტებზე, შეინახონ და დაუკრან ვიდეოები და მუსიკა და ნახონ ფოტოები.</a:t>
            </a:r>
            <a:r>
              <a:rPr lang="ka-GE" sz="1200" kern="1200" dirty="0">
                <a:solidFill>
                  <a:schemeClr val="tx1"/>
                </a:solidFill>
                <a:effectLst/>
                <a:latin typeface="+mn-lt"/>
              </a:rPr>
              <a:t> </a:t>
            </a:r>
            <a:r>
              <a:rPr lang="ka-GE" dirty="0" smtClean="0"/>
              <a:t>ამიტომ ისინი არასოდეს არ უნდა გამოგრჩეთ მხედველობიდან, როგორც ელექტრონული მტკიცებულებების წყაროები, მაშინაც კი, როცა ისინი ერთი შეხედვით უწყინარი ჩანს.</a:t>
            </a:r>
            <a:r>
              <a:rPr lang="ka-GE" sz="1200" kern="1200" dirty="0">
                <a:solidFill>
                  <a:schemeClr val="tx1"/>
                </a:solidFill>
                <a:effectLst/>
                <a:latin typeface="+mn-lt"/>
              </a:rPr>
              <a:t> </a:t>
            </a:r>
            <a:r>
              <a:rPr lang="ka-GE" dirty="0" smtClean="0"/>
              <a:t>კონსოლების ძირითად მწარმოებლებს შორისაა სონი, ნინტენდო და მაიკროსოფტი და ამ კომპანიებს დღესდღეობით უჭირავთ კონსოლებისა და თამაშების ბაზრის დიდი ნაწილი.</a:t>
            </a:r>
          </a:p>
          <a:p>
            <a:r>
              <a:rPr lang="ka-GE" dirty="0" smtClean="0"/>
              <a:t>როცა ორი ან მეტი კომპიუტერი ერთმანეთთან დაკავშირებულია მონაცემთა გადაცემის კაბელით ან უსადენო კავშირით, მყარდება „ქსელი“.</a:t>
            </a:r>
            <a:r>
              <a:rPr lang="ka-GE" sz="1200" kern="1200" dirty="0" smtClean="0">
                <a:solidFill>
                  <a:schemeClr val="tx1"/>
                </a:solidFill>
                <a:effectLst/>
                <a:latin typeface="+mn-lt"/>
              </a:rPr>
              <a:t> </a:t>
            </a:r>
            <a:r>
              <a:rPr lang="ka-GE" dirty="0" smtClean="0"/>
              <a:t>ქსელში არსებულ კომპიუტერებს შეუძლია მონაცემთა და სხვა რესურსების გაზიარება ერთმანეთთან და ხშირად ისინი დაკავშირებულია აპარატული უზრუნველყოფის დამატებით კომპონენტებთან, რომლებიც აფართოებს მათ შესაძლებლობებსა და ფუნქციებს.</a:t>
            </a:r>
            <a:r>
              <a:rPr lang="ka-GE" sz="1200" kern="1200" dirty="0">
                <a:solidFill>
                  <a:schemeClr val="tx1"/>
                </a:solidFill>
                <a:effectLst/>
                <a:latin typeface="+mn-lt"/>
              </a:rPr>
              <a:t> </a:t>
            </a:r>
            <a:r>
              <a:rPr lang="ka-GE" dirty="0" smtClean="0"/>
              <a:t>კომპიუტერული ქსელი შეიძლება იყოს შეზღუდული, როგორიცაა საშინაო ქსელი (მაგ., როცა ერთი ოჯახის წევრები ამყარებენ ქსელს საზიარო ინტერნეტმოდემით), ან გაშლილი, როგორიცაა ქსელი, რომელსაც გამოიყენებენ მსხვილი კომპანიები ან მთავრობები და რომელიც ერთმანეთთან აკავშირებს ასობით ან ათასობით კომპიუტერს.</a:t>
            </a:r>
          </a:p>
          <a:p>
            <a:endParaRPr lang="ka-GE" sz="1200" b="1" kern="1200" dirty="0">
              <a:solidFill>
                <a:schemeClr val="tx1"/>
              </a:solidFill>
              <a:effectLst/>
              <a:latin typeface="+mn-lt"/>
              <a:ea typeface="+mn-ea"/>
              <a:cs typeface="+mn-cs"/>
            </a:endParaRPr>
          </a:p>
          <a:p>
            <a:r>
              <a:rPr lang="ka-GE" b="1" dirty="0" smtClean="0"/>
              <a:t>ადგილობრივი ქსელი</a:t>
            </a:r>
            <a:r>
              <a:rPr lang="ka-GE" sz="1200" b="1" kern="1200" dirty="0">
                <a:solidFill>
                  <a:schemeClr val="tx1"/>
                </a:solidFill>
                <a:effectLst/>
                <a:latin typeface="+mn-lt"/>
              </a:rPr>
              <a:t> (LAN)</a:t>
            </a:r>
            <a:r>
              <a:rPr lang="ka-GE" b="1" dirty="0" smtClean="0"/>
              <a:t> </a:t>
            </a:r>
            <a:r>
              <a:rPr lang="ka-GE" dirty="0" smtClean="0"/>
              <a:t>– კომპიუტერული ქსელი, რომელიც ფარავს შეზღუდულ „ადგილობრივ“ ტერიტორიას, როგორიცაა სახლი, ოფისი ან შენობათა კომპლექსი (მაგ., სკოლა).</a:t>
            </a:r>
            <a:r>
              <a:rPr lang="ka-GE" sz="1200" kern="1200" dirty="0">
                <a:solidFill>
                  <a:schemeClr val="tx1"/>
                </a:solidFill>
                <a:effectLst/>
                <a:latin typeface="+mn-lt"/>
              </a:rPr>
              <a:t> </a:t>
            </a:r>
            <a:r>
              <a:rPr lang="ka-GE" dirty="0" smtClean="0"/>
              <a:t>LAN-ის განმსაზღვრელი მახასიათებლები მოიცავს ქსელში არსებულ კომპიუტერებს შორის მონაცემთა გადაცემის ბევრად მაღალ სიჩქარეს, შეზღუდულ გეოგრაფიულ არეალსა და იმ ფაქტს, რომ</a:t>
            </a:r>
          </a:p>
          <a:p>
            <a:r>
              <a:rPr lang="ka-GE" sz="1200" kern="1200" dirty="0">
                <a:solidFill>
                  <a:schemeClr val="tx1"/>
                </a:solidFill>
                <a:effectLst/>
                <a:latin typeface="+mn-lt"/>
              </a:rPr>
              <a:t> ისინი არ ქირაობენ ხაზებს სატელეკომუნიკაციო კომპანიებისგან.</a:t>
            </a:r>
          </a:p>
          <a:p>
            <a:endParaRPr lang="ka-GE" sz="1200" kern="1200" dirty="0">
              <a:solidFill>
                <a:schemeClr val="tx1"/>
              </a:solidFill>
              <a:effectLst/>
              <a:latin typeface="+mn-lt"/>
              <a:ea typeface="+mn-ea"/>
              <a:cs typeface="+mn-cs"/>
            </a:endParaRPr>
          </a:p>
          <a:p>
            <a:r>
              <a:rPr lang="ka-GE" b="1" dirty="0" smtClean="0"/>
              <a:t>რეგიონული ქსელი</a:t>
            </a:r>
            <a:r>
              <a:rPr lang="ka-GE" sz="1200" b="1" kern="1200" dirty="0">
                <a:solidFill>
                  <a:schemeClr val="tx1"/>
                </a:solidFill>
                <a:effectLst/>
                <a:latin typeface="+mn-lt"/>
              </a:rPr>
              <a:t> (WAN) </a:t>
            </a:r>
            <a:r>
              <a:rPr lang="ka-GE" dirty="0" smtClean="0"/>
              <a:t>– კომპიუტერული ქსელი, რომელიც ფარავს უფრო ფართო ტერიტორიას და მოიცავს ნებისმიერ ქსელს, რომელიც სცდება ქალაქის, რეგიონის ან ქვეყნის საზღვრებს.</a:t>
            </a:r>
            <a:r>
              <a:rPr lang="ka-GE" sz="1200" kern="1200" dirty="0">
                <a:solidFill>
                  <a:schemeClr val="tx1"/>
                </a:solidFill>
                <a:effectLst/>
                <a:latin typeface="+mn-lt"/>
              </a:rPr>
              <a:t> </a:t>
            </a:r>
            <a:r>
              <a:rPr lang="ka-GE" dirty="0" smtClean="0"/>
              <a:t>ტერმინი გულისხმობს ქსელს, რომელიც გამოიყენებს როუტერებს და საზოგადოებრივი კავშირის არხებს. </a:t>
            </a:r>
            <a:r>
              <a:rPr lang="ka-GE" sz="1200" kern="1200" dirty="0">
                <a:solidFill>
                  <a:schemeClr val="tx1"/>
                </a:solidFill>
                <a:effectLst/>
                <a:latin typeface="+mn-lt"/>
              </a:rPr>
              <a:t>განასხვავეთ ისინი პირადი ქსელებისგან (PAN), კამპუსის ქსელებისგან (CAN), ან</a:t>
            </a:r>
          </a:p>
          <a:p>
            <a:r>
              <a:rPr lang="ka-GE" dirty="0" smtClean="0"/>
              <a:t>ქალაქის ქსელებისგან (MAN), რომლებიც, ჩვეულებრივ, შეზღუდულია ოთახში, შენობაში, კამპუსში ან კონკრეტულ საქალაქო არეალზე.</a:t>
            </a:r>
            <a:r>
              <a:rPr lang="ka-GE" sz="1200" kern="1200" dirty="0">
                <a:solidFill>
                  <a:schemeClr val="tx1"/>
                </a:solidFill>
                <a:effectLst/>
                <a:latin typeface="+mn-lt"/>
              </a:rPr>
              <a:t> </a:t>
            </a:r>
            <a:r>
              <a:rPr lang="ka-GE" dirty="0" smtClean="0"/>
              <a:t>WAN-ის უდიდესი და ყველაზე ცნობილი მაგალითია ინტერნეტი.</a:t>
            </a:r>
          </a:p>
          <a:p>
            <a:endParaRPr lang="ka-GE" sz="1200" kern="1200" dirty="0">
              <a:solidFill>
                <a:schemeClr val="tx1"/>
              </a:solidFill>
              <a:effectLst/>
              <a:latin typeface="+mn-lt"/>
              <a:ea typeface="+mn-ea"/>
              <a:cs typeface="+mn-cs"/>
            </a:endParaRPr>
          </a:p>
          <a:p>
            <a:r>
              <a:rPr lang="ka-GE" sz="1200" kern="1200" dirty="0">
                <a:solidFill>
                  <a:schemeClr val="tx1"/>
                </a:solidFill>
                <a:effectLst/>
                <a:latin typeface="+mn-lt"/>
              </a:rPr>
              <a:t>ტერმინები, რომლებიც შეიძლება შეგხვდეთ ქსელებზე მუშაობისას, არის:</a:t>
            </a:r>
          </a:p>
          <a:p>
            <a:r>
              <a:rPr lang="ka-GE" b="1" dirty="0" smtClean="0"/>
              <a:t>პორტი</a:t>
            </a:r>
            <a:r>
              <a:rPr lang="ka-GE" dirty="0" smtClean="0"/>
              <a:t> – არსებობს პორტების 2 ტიპი: კომპიუტერის ან აპარატული უზრუნველყოფის პორტები და ქსელური ან ინტერნეტპორტები.</a:t>
            </a:r>
            <a:r>
              <a:rPr lang="ka-GE" sz="1200" kern="1200" dirty="0">
                <a:solidFill>
                  <a:schemeClr val="tx1"/>
                </a:solidFill>
                <a:effectLst/>
                <a:latin typeface="+mn-lt"/>
              </a:rPr>
              <a:t> </a:t>
            </a:r>
            <a:r>
              <a:rPr lang="ka-GE" dirty="0" smtClean="0"/>
              <a:t>კომპიუტერის პორტი არის კომპიუტერისა და სხვა მოწყობილობის დაკავშირების წერტილი, საიდანაც ინფორმაცია შედის და გამოდის (მაგალითები მოიცავს USB-ს, ეთერნეტსა და პარალელურ პორტებს, რომლებითაც შეიძლება მოწყობილობების მიერთება).</a:t>
            </a:r>
            <a:r>
              <a:rPr lang="ka-GE" sz="1200" kern="1200" dirty="0">
                <a:solidFill>
                  <a:schemeClr val="tx1"/>
                </a:solidFill>
                <a:effectLst/>
                <a:latin typeface="+mn-lt"/>
              </a:rPr>
              <a:t> </a:t>
            </a:r>
            <a:r>
              <a:rPr lang="ka-GE" dirty="0" smtClean="0"/>
              <a:t>ქსელური პორტი მდებარეობს პროგრამულ უზრუნველყოფაში ადგილზე, სადაც პროგრამული უზრუნველყოფა უკავშირდება ინტერნეტს ან ქსელურ სერვისებს.</a:t>
            </a:r>
            <a:r>
              <a:rPr lang="ka-GE" sz="1200" kern="1200" dirty="0">
                <a:solidFill>
                  <a:schemeClr val="tx1"/>
                </a:solidFill>
                <a:effectLst/>
                <a:latin typeface="+mn-lt"/>
              </a:rPr>
              <a:t> მსგავსი ანალოგი იქნებოდა კარები ან ფანჯრები შენობაში.</a:t>
            </a:r>
            <a:r>
              <a:rPr lang="ka-GE" dirty="0" smtClean="0"/>
              <a:t> </a:t>
            </a:r>
            <a:r>
              <a:rPr lang="ka-GE" sz="1200" kern="1200" dirty="0">
                <a:solidFill>
                  <a:schemeClr val="tx1"/>
                </a:solidFill>
                <a:effectLst/>
                <a:latin typeface="+mn-lt"/>
              </a:rPr>
              <a:t>ყოველ პორტს კომპიუტერულ პროგრამირებაში მიკუთვნებული აქვს ცალკე ნომერი.</a:t>
            </a:r>
            <a:r>
              <a:rPr lang="ka-GE" dirty="0" smtClean="0"/>
              <a:t> ნომერი ახდენს პორტის როლისა და ფუნქციის იდენტიფიცირებას და განისაზღვრება საერთო სტანდარტების მიხედვით.</a:t>
            </a:r>
          </a:p>
          <a:p>
            <a:endParaRPr lang="ka-GE" sz="1200" kern="1200" dirty="0">
              <a:solidFill>
                <a:schemeClr val="tx1"/>
              </a:solidFill>
              <a:effectLst/>
              <a:latin typeface="+mn-lt"/>
              <a:ea typeface="+mn-ea"/>
              <a:cs typeface="+mn-cs"/>
            </a:endParaRPr>
          </a:p>
          <a:p>
            <a:r>
              <a:rPr lang="ka-GE" b="1" dirty="0" smtClean="0"/>
              <a:t>გამტარუნარიანობა</a:t>
            </a:r>
            <a:r>
              <a:rPr lang="ka-GE" dirty="0" smtClean="0"/>
              <a:t> – მილის დიამეტრის მსგავსად, გამტარუნარიანობის მოცულობა მიუთითებს ინფორმაციის მაქსიმალური მოცულობის შესახებ, რომლის გადატანაც შესაძლებელია სატელეფონო ხაზის, საკაბელო ხაზის ან სატელიტური კავშირის მეშვეობით. რაც უფრო დიდია გამტარუნარიანობა,</a:t>
            </a:r>
          </a:p>
          <a:p>
            <a:r>
              <a:rPr lang="ka-GE" sz="1200" kern="1200" dirty="0">
                <a:solidFill>
                  <a:schemeClr val="tx1"/>
                </a:solidFill>
                <a:effectLst/>
                <a:latin typeface="+mn-lt"/>
              </a:rPr>
              <a:t>მით უფრო სწრაფია მონაცემების ჩამოტვირთვისა და ატვირთვის პოტენციური სიჩქარე.</a:t>
            </a:r>
            <a:r>
              <a:rPr lang="ka-GE" dirty="0" smtClean="0"/>
              <a:t> </a:t>
            </a:r>
            <a:r>
              <a:rPr lang="ka-GE" sz="1200" kern="1200" dirty="0">
                <a:solidFill>
                  <a:schemeClr val="tx1"/>
                </a:solidFill>
                <a:effectLst/>
                <a:latin typeface="+mn-lt"/>
              </a:rPr>
              <a:t>მონაცემთა გადაცემის საშუალებებზე დაშვების მართვის (MAC) მისამართი – MAC-მისამართი არის </a:t>
            </a:r>
            <a:r>
              <a:rPr lang="ka-GE" sz="1200" kern="1200" dirty="0" smtClean="0">
                <a:solidFill>
                  <a:schemeClr val="tx1"/>
                </a:solidFill>
                <a:effectLst/>
                <a:latin typeface="+mn-lt"/>
              </a:rPr>
              <a:t>უმეტესობა ქსელის ადაპტერისთვის </a:t>
            </a:r>
            <a:r>
              <a:rPr lang="ka-GE" sz="1200" kern="1200" dirty="0">
                <a:solidFill>
                  <a:schemeClr val="tx1"/>
                </a:solidFill>
                <a:effectLst/>
                <a:latin typeface="+mn-lt"/>
              </a:rPr>
              <a:t>ან </a:t>
            </a:r>
            <a:r>
              <a:rPr lang="ka-GE" sz="1200" kern="1200" dirty="0" smtClean="0">
                <a:solidFill>
                  <a:schemeClr val="tx1"/>
                </a:solidFill>
                <a:effectLst/>
                <a:latin typeface="+mn-lt"/>
              </a:rPr>
              <a:t>ქსელური ინტერფეისული </a:t>
            </a:r>
            <a:r>
              <a:rPr lang="ka-GE" sz="1200" kern="1200" dirty="0">
                <a:solidFill>
                  <a:schemeClr val="tx1"/>
                </a:solidFill>
                <a:effectLst/>
                <a:latin typeface="+mn-lt"/>
              </a:rPr>
              <a:t>ბარათისთვის (</a:t>
            </a:r>
            <a:r>
              <a:rPr lang="ka-GE" sz="1200" kern="1200" dirty="0" smtClean="0">
                <a:solidFill>
                  <a:schemeClr val="tx1"/>
                </a:solidFill>
                <a:effectLst/>
                <a:latin typeface="+mn-lt"/>
              </a:rPr>
              <a:t>NIC)</a:t>
            </a:r>
            <a:endParaRPr lang="ka-GE" sz="1200" kern="1200" dirty="0">
              <a:solidFill>
                <a:schemeClr val="tx1"/>
              </a:solidFill>
              <a:effectLst/>
              <a:latin typeface="+mn-lt"/>
            </a:endParaRPr>
          </a:p>
          <a:p>
            <a:r>
              <a:rPr lang="ka-GE" sz="1200" kern="1200" dirty="0">
                <a:solidFill>
                  <a:schemeClr val="tx1"/>
                </a:solidFill>
                <a:effectLst/>
                <a:latin typeface="+mn-lt"/>
              </a:rPr>
              <a:t>მწარმოებლის მიერ მინიჭებული უნიკალური საცნობარო კოდი. </a:t>
            </a:r>
            <a:r>
              <a:rPr lang="ka-GE" dirty="0" smtClean="0"/>
              <a:t>მონაცემთა გადაცემის საშუალებებზე დაშვების მართვის (MAC) მისამართები ფუნქციონირებს როგორც მისამართი ქსელში, რათა შესაძლებელი იყოს მოწყობილობების იდენტიფიცირება და შესაბამისი მონაცემების მათთან გადამისამართება.</a:t>
            </a:r>
          </a:p>
          <a:p>
            <a:endParaRPr lang="ka-GE" sz="1200" kern="1200" dirty="0">
              <a:solidFill>
                <a:schemeClr val="tx1"/>
              </a:solidFill>
              <a:effectLst/>
              <a:latin typeface="+mn-lt"/>
              <a:ea typeface="+mn-ea"/>
              <a:cs typeface="+mn-cs"/>
            </a:endParaRPr>
          </a:p>
          <a:p>
            <a:r>
              <a:rPr lang="ka-GE" b="1" dirty="0" smtClean="0"/>
              <a:t>მონაცემთა ქსელური საცავი (NAS)</a:t>
            </a:r>
            <a:r>
              <a:rPr lang="ka-GE" dirty="0" smtClean="0"/>
              <a:t> – NAS-ი მსგავსია გარე მყარი დისკწამყვანისა, იმ განსხვავებით, რომ ის უზრუნველყოფს შენახვის სივრცეს მთელი ქსელისთვის და არა მხოლოდ ერთი პერსონალური კომპიუტერისთვის.</a:t>
            </a:r>
            <a:r>
              <a:rPr lang="ka-GE" sz="1200" kern="1200" dirty="0">
                <a:solidFill>
                  <a:schemeClr val="tx1"/>
                </a:solidFill>
                <a:effectLst/>
                <a:latin typeface="+mn-lt"/>
              </a:rPr>
              <a:t> NAS-ს ხშირად შეუძლია</a:t>
            </a:r>
          </a:p>
          <a:p>
            <a:r>
              <a:rPr lang="ka-GE" sz="1200" kern="1200" dirty="0">
                <a:solidFill>
                  <a:schemeClr val="tx1"/>
                </a:solidFill>
                <a:effectLst/>
                <a:latin typeface="+mn-lt"/>
              </a:rPr>
              <a:t>უფრო მეტის შეთავაზება, ვიდრე მხოლოდ მონაცემთა შენახვაა. </a:t>
            </a:r>
            <a:r>
              <a:rPr lang="ka-GE" dirty="0" smtClean="0"/>
              <a:t>მონაცემთა ქსელური საცავი შეიძლება გამოყენებული იქნეს როგორც ავტომატური ჩამოტვირთვის სერვერი (მაგ., uTorrent) ან როგორც პატარა ვებსერვერი.</a:t>
            </a:r>
            <a:r>
              <a:rPr lang="ka-GE" sz="1200" kern="1200" dirty="0">
                <a:solidFill>
                  <a:schemeClr val="tx1"/>
                </a:solidFill>
                <a:effectLst/>
                <a:latin typeface="+mn-lt"/>
              </a:rPr>
              <a:t> </a:t>
            </a:r>
            <a:r>
              <a:rPr lang="ka-GE" dirty="0" smtClean="0"/>
              <a:t>ბევრი NAS-მოწყობილობა შედგება ერთზე მეტი მყარი დისკწამყვანისგან და სთავაზობს „RAID“ ფუნქციონალს.</a:t>
            </a:r>
          </a:p>
          <a:p>
            <a:endParaRPr lang="ka-GE" sz="1200" kern="1200" dirty="0">
              <a:solidFill>
                <a:schemeClr val="tx1"/>
              </a:solidFill>
              <a:effectLst/>
              <a:latin typeface="+mn-lt"/>
              <a:ea typeface="+mn-ea"/>
              <a:cs typeface="+mn-cs"/>
            </a:endParaRPr>
          </a:p>
          <a:p>
            <a:r>
              <a:rPr lang="ka-GE" dirty="0" smtClean="0"/>
              <a:t>ეგრედ წოდებული „დამოუკიდებელი დისკების ჭარბი მასივი“ (</a:t>
            </a:r>
            <a:r>
              <a:rPr lang="ka-GE" sz="1200" kern="1200" dirty="0">
                <a:solidFill>
                  <a:schemeClr val="tx1"/>
                </a:solidFill>
                <a:effectLst/>
                <a:latin typeface="+mn-lt"/>
              </a:rPr>
              <a:t>RAID</a:t>
            </a:r>
            <a:r>
              <a:rPr lang="ka-GE" dirty="0" smtClean="0"/>
              <a:t>) წარმოადგენს მონაცემთა შენახვის მოწყობის გზას (მონაცემთა „კონფიგურაცია“) მრავალი დისკწამყვანის გამოყენებით.</a:t>
            </a:r>
            <a:r>
              <a:rPr lang="ka-GE" sz="1200" kern="1200" dirty="0">
                <a:solidFill>
                  <a:schemeClr val="tx1"/>
                </a:solidFill>
                <a:effectLst/>
                <a:latin typeface="+mn-lt"/>
              </a:rPr>
              <a:t> </a:t>
            </a:r>
            <a:r>
              <a:rPr lang="ka-GE" dirty="0" smtClean="0"/>
              <a:t>მონაცემები ინახება ცალკეულ დისკებზე შესრულების საუკეთესო ხარისხის ან/და მონაცემთა სანდოობის უზრუნველსაყოფად.</a:t>
            </a:r>
            <a:r>
              <a:rPr lang="ka-GE" sz="1200" kern="1200" dirty="0">
                <a:solidFill>
                  <a:schemeClr val="tx1"/>
                </a:solidFill>
                <a:effectLst/>
                <a:latin typeface="+mn-lt"/>
              </a:rPr>
              <a:t> </a:t>
            </a:r>
            <a:r>
              <a:rPr lang="ka-GE" dirty="0" smtClean="0"/>
              <a:t>ოპერაციული სისტემა დამოუკიდებელი დისკების ჭარბ მასივებზე წვდომას იღებს ისე, თითქოს ის ერთი მყარი დისკი იყოს.</a:t>
            </a:r>
            <a:r>
              <a:rPr lang="ka-GE" sz="1200" kern="1200" dirty="0">
                <a:solidFill>
                  <a:schemeClr val="tx1"/>
                </a:solidFill>
                <a:effectLst/>
                <a:latin typeface="+mn-lt"/>
              </a:rPr>
              <a:t> </a:t>
            </a:r>
            <a:r>
              <a:rPr lang="ka-GE" dirty="0" smtClean="0"/>
              <a:t>წვდომაზე კონტროლს და კოორდინაციას ახორციელებს ან პროგრამული უზრუნველყოფა, ან აპარატული უზრუნველყოფის RAID-კონტროლერი.</a:t>
            </a:r>
            <a:r>
              <a:rPr lang="ka-GE" sz="1200" kern="1200" dirty="0">
                <a:solidFill>
                  <a:schemeClr val="tx1"/>
                </a:solidFill>
                <a:effectLst/>
                <a:latin typeface="+mn-lt"/>
              </a:rPr>
              <a:t> </a:t>
            </a:r>
            <a:r>
              <a:rPr lang="ka-GE" dirty="0" smtClean="0"/>
              <a:t>დამოუკიდებელი დისკების ჭარბი მასივები ჩვეულებრივ გვხვდება ქსელების კონფიგურაციებში და ისინი შეიძლება შეიცავდეს დიდი რაოდენობით ელექტრონულ მტკიცებულებებს.</a:t>
            </a:r>
          </a:p>
          <a:p>
            <a:pPr marL="0" marR="0" lvl="0" indent="0" algn="l" defTabSz="457200" rtl="0" eaLnBrk="0" fontAlgn="base" latinLnBrk="0" hangingPunct="0">
              <a:lnSpc>
                <a:spcPct val="100000"/>
              </a:lnSpc>
              <a:spcBef>
                <a:spcPct val="30000"/>
              </a:spcBef>
              <a:spcAft>
                <a:spcPct val="0"/>
              </a:spcAft>
              <a:buClrTx/>
              <a:buSzTx/>
              <a:buFontTx/>
              <a:buNone/>
              <a:tabLst/>
              <a:defRPr/>
            </a:pPr>
            <a:r>
              <a:rPr lang="ka-GE" sz="1200" b="1" kern="1200" dirty="0">
                <a:solidFill>
                  <a:schemeClr val="tx1"/>
                </a:solidFill>
                <a:effectLst/>
                <a:latin typeface="+mn-lt"/>
              </a:rPr>
              <a:t>ქსელური კომუტატორი</a:t>
            </a:r>
            <a:r>
              <a:rPr lang="ka-GE" sz="1200" kern="1200" dirty="0">
                <a:solidFill>
                  <a:schemeClr val="tx1"/>
                </a:solidFill>
                <a:effectLst/>
                <a:latin typeface="+mn-lt"/>
              </a:rPr>
              <a:t> – ქსელური კომუტატორი ძალიან ჰგავს ჰაბს. </a:t>
            </a:r>
            <a:r>
              <a:rPr lang="ka-GE" dirty="0" smtClean="0"/>
              <a:t>კომუტატორები ძირითადად გამოიყენება ქსელური მოწყობილობების ჯგუფების ერთმანეთთან დასაკავშირებლად.</a:t>
            </a:r>
            <a:r>
              <a:rPr lang="ka-GE" sz="1200" kern="1200" dirty="0">
                <a:solidFill>
                  <a:schemeClr val="tx1"/>
                </a:solidFill>
                <a:effectLst/>
                <a:latin typeface="+mn-lt"/>
              </a:rPr>
              <a:t> </a:t>
            </a:r>
            <a:r>
              <a:rPr lang="ka-GE" dirty="0" smtClean="0"/>
              <a:t>ჰაბებისგან განსხვავებით კომუტატორები გამოიყენებს შიგნით შენახულ მონაცემთა ბაზებს იმის დასამახსოვრებლად, თუ რომელმა მონაცემთა გადაცემის საშუალებებზე დაშვების მართვის (MAC) მისამართმა გამოიყენა კომუტატორის რომელი პორტი.</a:t>
            </a:r>
            <a:r>
              <a:rPr lang="ka-GE" sz="1200" kern="1200" dirty="0">
                <a:solidFill>
                  <a:schemeClr val="tx1"/>
                </a:solidFill>
                <a:effectLst/>
                <a:latin typeface="+mn-lt"/>
              </a:rPr>
              <a:t> </a:t>
            </a:r>
            <a:r>
              <a:rPr lang="ka-GE" dirty="0" smtClean="0"/>
              <a:t>ეს საშუალებას აძლევს კომუტატორს, გააგზავნოს მონაცემთა პაკეტები კონკრეტული მოწყობილობისკენ და არა ყველა მოწყობილობებისკენ.</a:t>
            </a:r>
          </a:p>
          <a:p>
            <a:pPr marL="0" marR="0" lvl="0" indent="0" algn="l" defTabSz="457200" rtl="0" eaLnBrk="0" fontAlgn="base" latinLnBrk="0" hangingPunct="0">
              <a:lnSpc>
                <a:spcPct val="100000"/>
              </a:lnSpc>
              <a:spcBef>
                <a:spcPct val="30000"/>
              </a:spcBef>
              <a:spcAft>
                <a:spcPct val="0"/>
              </a:spcAft>
              <a:buClrTx/>
              <a:buSzTx/>
              <a:buFontTx/>
              <a:buNone/>
              <a:tabLst/>
              <a:defRPr/>
            </a:pPr>
            <a:r>
              <a:rPr lang="ka-GE" sz="1200" b="1" kern="1200" dirty="0">
                <a:solidFill>
                  <a:schemeClr val="tx1"/>
                </a:solidFill>
                <a:effectLst/>
                <a:latin typeface="+mn-lt"/>
              </a:rPr>
              <a:t>როუტერი</a:t>
            </a:r>
            <a:r>
              <a:rPr lang="ka-GE" sz="1200" kern="1200" dirty="0">
                <a:solidFill>
                  <a:schemeClr val="tx1"/>
                </a:solidFill>
                <a:effectLst/>
                <a:latin typeface="+mn-lt"/>
              </a:rPr>
              <a:t> – როუტერი მსგავსია დამხარისხებლისა კორესპონდენციის განყოფილებაში. </a:t>
            </a:r>
            <a:r>
              <a:rPr lang="ka-GE" dirty="0" smtClean="0"/>
              <a:t>ეს არის მოწყობილობა, რომელიც განსაზღვრავს დანიშნულების ადგილს, სადაც უნდა გაიგზავნოს ამანათი ან მონაცემთა პაკეტი, და ამის შემდეგ აგზავნის ამ პაკეტს ქსელის მომდევნო წერტილამდე, რომელიც ყველაზე ახლოა იმ ადგილთან, სადაც უნდა მივიდეს პაკეტი.</a:t>
            </a:r>
            <a:r>
              <a:rPr lang="ka-GE" sz="1200" kern="1200" dirty="0">
                <a:solidFill>
                  <a:schemeClr val="tx1"/>
                </a:solidFill>
                <a:effectLst/>
                <a:latin typeface="+mn-lt"/>
              </a:rPr>
              <a:t> </a:t>
            </a:r>
            <a:r>
              <a:rPr lang="ka-GE" dirty="0" smtClean="0"/>
              <a:t>მიუხედავად იმისა, რომ როუტერი განთავსებული უნდა იყოს კარიბჭეზე ქსელებს შორის, აუცილებელი არ არის, რომ ის იყოს დაკავშირებული ინტერნეტთან.</a:t>
            </a:r>
            <a:r>
              <a:rPr lang="ka-GE" sz="1200" kern="1200" dirty="0">
                <a:solidFill>
                  <a:schemeClr val="tx1"/>
                </a:solidFill>
                <a:effectLst/>
                <a:latin typeface="+mn-lt"/>
              </a:rPr>
              <a:t> როუტერები ჩვეულებრივ გამოიყენება სახლის პირობებში სახლის დასაკავშირებლად ფართოზოლიან არხთან. </a:t>
            </a:r>
            <a:r>
              <a:rPr lang="ka-GE" dirty="0" smtClean="0"/>
              <a:t>ასეთ შემთხვევაში ის ხშირად გამოიყენება მრავალი დანიშნულებით, ერთდროულად როგორც კომუტატორი, წვდომის წერტილი, ქსელური ეკრანი (ფაიერვოლი), როუტერი და კარიბჭე.</a:t>
            </a:r>
          </a:p>
          <a:p>
            <a:pPr marL="0" marR="0" lvl="0" indent="0" algn="l" defTabSz="457200" rtl="0" eaLnBrk="0" fontAlgn="base" latinLnBrk="0" hangingPunct="0">
              <a:lnSpc>
                <a:spcPct val="100000"/>
              </a:lnSpc>
              <a:spcBef>
                <a:spcPct val="30000"/>
              </a:spcBef>
              <a:spcAft>
                <a:spcPct val="0"/>
              </a:spcAft>
              <a:buClrTx/>
              <a:buSzTx/>
              <a:buFontTx/>
              <a:buNone/>
              <a:tabLst/>
              <a:defRPr/>
            </a:pPr>
            <a:r>
              <a:rPr lang="ka-GE" b="1" dirty="0" smtClean="0"/>
              <a:t>ქსელური ეკრანი (ფაიერვოლი) –</a:t>
            </a:r>
            <a:r>
              <a:rPr lang="ka-GE" dirty="0" smtClean="0"/>
              <a:t> ფაიერვოლი არის აპარატული მოწყობილობა ან პროგრამული მომსახურება, რომელიც გამოიყენება არასანქცირებული წვდომის აღკვეთის გზით ქსელის უსაფრთხოების გასაზრდელად.</a:t>
            </a:r>
            <a:r>
              <a:rPr lang="ka-GE" sz="1200" kern="1200" dirty="0">
                <a:solidFill>
                  <a:schemeClr val="tx1"/>
                </a:solidFill>
                <a:effectLst/>
                <a:latin typeface="+mn-lt"/>
              </a:rPr>
              <a:t> </a:t>
            </a:r>
            <a:r>
              <a:rPr lang="ka-GE" dirty="0" smtClean="0"/>
              <a:t>მაგალითად, ქსელური ეკრანი (ფაიერვოლი) შეიძლება კონფიგურირებული იქნეს (დაყენდეს) სხვადასხვა პორტის გამოყენებით ქსელში შეღწევის მცდელობის აღმოსაჩენად ან დასაბლოკად, გარდა იმ პორტებისა რომლებიც ნებადართულია შემომავალი ტრაფიკისთვის.</a:t>
            </a:r>
            <a:r>
              <a:rPr lang="ka-GE" sz="1200" kern="1200" dirty="0">
                <a:solidFill>
                  <a:schemeClr val="tx1"/>
                </a:solidFill>
                <a:effectLst/>
                <a:latin typeface="+mn-lt"/>
              </a:rPr>
              <a:t> </a:t>
            </a:r>
            <a:r>
              <a:rPr lang="ka-GE" dirty="0" smtClean="0"/>
              <a:t>პროგრამული ფაიერვოლები უფრო გავრცელებულია სახლის პირობებში, ხოლო კომპანიებში გამომძიებელი უფრო გადააწყდება აპარატულ ფაიერვოლს.</a:t>
            </a:r>
          </a:p>
          <a:p>
            <a:r>
              <a:rPr lang="ka-GE" b="1" dirty="0" smtClean="0"/>
              <a:t>უსადენო წვდომის წერტილი</a:t>
            </a:r>
            <a:r>
              <a:rPr lang="ka-GE" dirty="0" smtClean="0"/>
              <a:t> – უსადენო წვდომის წერტილები აკავშირებს უსადენო ადგილობრივი ქსელის (WLAN) მოწყობილობებს დანარჩენ ქსელთან.</a:t>
            </a:r>
            <a:r>
              <a:rPr lang="ka-GE" sz="1200" kern="1200" dirty="0">
                <a:solidFill>
                  <a:schemeClr val="tx1"/>
                </a:solidFill>
                <a:effectLst/>
                <a:latin typeface="+mn-lt"/>
              </a:rPr>
              <a:t> </a:t>
            </a:r>
            <a:r>
              <a:rPr lang="ka-GE" dirty="0" smtClean="0"/>
              <a:t>ყოველ WLAN-ინფრასტრუქტურაში წვდომის წერტილი აუცილებელია, როცა ორზე მეტი მოწყობილობაა.</a:t>
            </a:r>
            <a:r>
              <a:rPr lang="ka-GE" sz="1200" kern="1200" dirty="0">
                <a:solidFill>
                  <a:schemeClr val="tx1"/>
                </a:solidFill>
                <a:effectLst/>
                <a:latin typeface="+mn-lt"/>
              </a:rPr>
              <a:t> თანამედროვე როუტერებს ხშირად შეუძლია იფუნქციონიროს როგორც წვდომის წერტილი. </a:t>
            </a:r>
            <a:r>
              <a:rPr lang="ka-GE" dirty="0" smtClean="0"/>
              <a:t>კომპიუტერის ქსელური ინტერფეისული კონტროლერი, ან თუნდაც მობილური ტელეფონი, შეიძლება დაკონფიგურირდეს როგორც წვდომის წერტილი.</a:t>
            </a:r>
          </a:p>
          <a:p>
            <a:endParaRPr lang="ka-GE" sz="1200" kern="1200" dirty="0">
              <a:solidFill>
                <a:schemeClr val="tx1"/>
              </a:solidFill>
              <a:effectLst/>
              <a:latin typeface="+mn-lt"/>
              <a:ea typeface="+mn-ea"/>
              <a:cs typeface="+mn-cs"/>
            </a:endParaRPr>
          </a:p>
          <a:p>
            <a:r>
              <a:rPr lang="ka-GE" dirty="0" smtClean="0"/>
              <a:t>თუმცა ზემოჩამოთვლილი ქსელური მოწყობილობები შეიძლება იყოს დამოუკიდებელი მოწყობილობები, როგორც ნაჩვენებია ფოტოსურათებზე, დიდი ალბათობით ცალკეული მოწყობილობა შეიძლება გამოყენებული იქნეს მრავალი დანიშნულებით.</a:t>
            </a:r>
            <a:r>
              <a:rPr lang="ka-GE" sz="1200" kern="1200" dirty="0">
                <a:solidFill>
                  <a:schemeClr val="tx1"/>
                </a:solidFill>
                <a:effectLst/>
                <a:latin typeface="+mn-lt"/>
              </a:rPr>
              <a:t> </a:t>
            </a:r>
            <a:r>
              <a:rPr lang="ka-GE" dirty="0" smtClean="0"/>
              <a:t>სახლის როუტერები ხშირად ფუნქციონირებს როგორც მოდემი, ფაიერვოლი, კომუტატორი და წვდომის წერტილი, ხოლო მონაცემთა ქსელური საცავის სისტემა შეიძლება ასევე იყოს ვირტუალური კერძო ქსელი (VPN), ელ. ფოსტა და ვებსერვერი კომუტატორის ან წვდომის წერტილის შესაძლებლობებით.</a:t>
            </a:r>
          </a:p>
          <a:p>
            <a:endParaRPr lang="ka-GE" sz="1200" kern="1200" dirty="0">
              <a:solidFill>
                <a:schemeClr val="tx1"/>
              </a:solidFill>
              <a:effectLst/>
              <a:latin typeface="+mn-lt"/>
              <a:ea typeface="+mn-ea"/>
              <a:cs typeface="+mn-cs"/>
            </a:endParaRPr>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a:t>
            </a:fld>
            <a:endParaRPr lang="ka-GE" altLang="en-US"/>
          </a:p>
        </p:txBody>
      </p:sp>
    </p:spTree>
    <p:extLst>
      <p:ext uri="{BB962C8B-B14F-4D97-AF65-F5344CB8AC3E}">
        <p14:creationId xmlns:p14="http://schemas.microsoft.com/office/powerpoint/2010/main" val="3144737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ka-GE" dirty="0" smtClean="0"/>
              <a:t>შემდეგ სლაიდებს ტრენერი მოწყობილობების აღწერიდან მიჰყავს ელექტრონული მტკიცებულებების მახასიათებლების და ასპექტების განხილვამდე, რომლებიც ამ მოწყობილობებზე შეიძლება იყოს.</a:t>
            </a:r>
            <a:endParaRPr lang="ka-GE" dirty="0"/>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a:t>
            </a:fld>
            <a:endParaRPr lang="ka-GE" altLang="en-US"/>
          </a:p>
        </p:txBody>
      </p:sp>
    </p:spTree>
    <p:extLst>
      <p:ext uri="{BB962C8B-B14F-4D97-AF65-F5344CB8AC3E}">
        <p14:creationId xmlns:p14="http://schemas.microsoft.com/office/powerpoint/2010/main" val="891839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b="1" kern="1200" dirty="0">
                <a:solidFill>
                  <a:schemeClr val="tx1"/>
                </a:solidFill>
                <a:effectLst/>
                <a:latin typeface="+mn-lt"/>
              </a:rPr>
              <a:t>მოპყრობა სპეციალისტების მიერ:</a:t>
            </a:r>
            <a:r>
              <a:rPr lang="ka-GE" sz="1200" kern="1200" dirty="0">
                <a:solidFill>
                  <a:schemeClr val="tx1"/>
                </a:solidFill>
                <a:effectLst/>
                <a:latin typeface="+mn-lt"/>
              </a:rPr>
              <a:t> თითოეულ ელექტრონულ მოწყობილობას აქვს კონკრეტული მახასიათებლები, ამიტომ კონკრეტული პროცედურები მკაცრად უნდა იქნეს დაცული მის მეხსიერებაზე წვდომის მისაღებად, სადაც შეიძლება ელექტრონული მტკიცებულებები იყოს შენახული. ელექტრონული მტკიცებულებების შემთხვევაში ერთ-ერთი ყველაზე ხშირი რისკია მტკიცებულებების რაღაც ნაწილის უნებლიე მოდიფიცირება. ამან შეიძლება აღძრას ეჭვი კონკრეტული ცვლილებების შესახებ და ასევე იმის შესახებ, გაყალბდა თუ არა ბრალმდებელი ან გამამართლებელი მტკიცებულებები, რაც თავის მხრივ აღძრავს სასამართლოში დასაშვებობის პრობლემას.</a:t>
            </a:r>
            <a:endParaRPr lang="ka-GE" sz="1200" kern="1200" dirty="0">
              <a:solidFill>
                <a:schemeClr val="tx1"/>
              </a:solidFill>
              <a:effectLst/>
              <a:latin typeface="+mn-lt"/>
              <a:ea typeface="+mn-ea"/>
              <a:cs typeface="+mn-cs"/>
            </a:endParaRPr>
          </a:p>
          <a:p>
            <a:r>
              <a:rPr lang="ka-GE" sz="1200" b="1" kern="1200" dirty="0">
                <a:solidFill>
                  <a:schemeClr val="tx1"/>
                </a:solidFill>
                <a:effectLst/>
                <a:latin typeface="+mn-lt"/>
              </a:rPr>
              <a:t>ელექტრონული მტკიცებულებების წყაროების სწრაფი ევოლუცია: </a:t>
            </a:r>
            <a:r>
              <a:rPr lang="ka-GE" sz="1200" kern="1200" dirty="0">
                <a:solidFill>
                  <a:schemeClr val="tx1"/>
                </a:solidFill>
                <a:effectLst/>
                <a:latin typeface="+mn-lt"/>
              </a:rPr>
              <a:t>ახალი ტექნოლოგიები ძალიან სწრაფად ვითარდება და არსებობს არა მხოლოდ ახალი ტექნოლოგიების მუდმივი განახლების საჭიროება, არამედ ასევე პროცედურების და მეთოდებისა, რომლებიც შეიძლება გამოყენებული იქნეს მათი შინაარსის ამოსაღებად და გასაანალიზებლად.</a:t>
            </a:r>
            <a:endParaRPr lang="ka-GE" sz="1200" kern="1200" dirty="0">
              <a:solidFill>
                <a:schemeClr val="tx1"/>
              </a:solidFill>
              <a:effectLst/>
              <a:latin typeface="+mn-lt"/>
              <a:ea typeface="+mn-ea"/>
              <a:cs typeface="+mn-cs"/>
            </a:endParaRPr>
          </a:p>
          <a:p>
            <a:r>
              <a:rPr lang="ka-GE" b="1" dirty="0" smtClean="0"/>
              <a:t>სათანადო პროცედურების, მეთოდებისა და ინსტრუმენტების გამოყენება:</a:t>
            </a:r>
            <a:r>
              <a:rPr lang="ka-GE" sz="1200" kern="1200" dirty="0">
                <a:solidFill>
                  <a:schemeClr val="tx1"/>
                </a:solidFill>
                <a:effectLst/>
                <a:latin typeface="+mn-lt"/>
              </a:rPr>
              <a:t> ისევე, </a:t>
            </a:r>
            <a:r>
              <a:rPr lang="ka-GE" sz="1200" kern="1200" dirty="0" smtClean="0">
                <a:solidFill>
                  <a:schemeClr val="tx1"/>
                </a:solidFill>
                <a:effectLst/>
                <a:latin typeface="+mn-lt"/>
              </a:rPr>
              <a:t>როგორც </a:t>
            </a:r>
            <a:r>
              <a:rPr lang="ka-GE" sz="1200" kern="1200" dirty="0">
                <a:solidFill>
                  <a:schemeClr val="tx1"/>
                </a:solidFill>
                <a:effectLst/>
                <a:latin typeface="+mn-lt"/>
              </a:rPr>
              <a:t>უფრო ტრადიციული ექსპერტიზის დისციპლინების შემთხვევაში, ციფრულ ექსპერტებს სპეციალისტის ცოდნის გარდა ასევე მოეთხოვებათ კონკრეტული ინსტრუმენტების ცოდნა თავიანთი სამუშაოს სწორად განსახორციელებლად, როგორიცაა ყველა თავდაპირველი ინფორმაციის მიღება მოწყობილობიდან. ძალიან მნიშვნელოვანია, რომ გამოყენებული იქნეს ადეკვატური მეთოდები და ხელსაწყოები და რომ პროცედურები მიკვლევადი და განმეორებადი იყოს სხვა სპეციალისტების მიერ ისე, რომ გადაჭერილ ინფორმაციას მტკიცებულებითი ღირებულება ჰქონდეს.</a:t>
            </a:r>
            <a:endParaRPr lang="ka-GE" sz="1200" kern="1200" dirty="0">
              <a:solidFill>
                <a:schemeClr val="tx1"/>
              </a:solidFill>
              <a:effectLst/>
              <a:latin typeface="+mn-lt"/>
              <a:ea typeface="+mn-ea"/>
              <a:cs typeface="+mn-cs"/>
            </a:endParaRPr>
          </a:p>
          <a:p>
            <a:r>
              <a:rPr lang="ka-GE" b="1" dirty="0" smtClean="0"/>
              <a:t>დასაშვებობა:</a:t>
            </a:r>
            <a:r>
              <a:rPr lang="ka-GE" sz="1200" kern="1200" dirty="0">
                <a:solidFill>
                  <a:schemeClr val="tx1"/>
                </a:solidFill>
                <a:effectLst/>
                <a:latin typeface="+mn-lt"/>
              </a:rPr>
              <a:t> ვინაიდან საბოლოო მიზანია, ამოღებული და გაანალიზებული მტკიცებულებების გამოყენებამ ხელი შეუწყოს საქმის სამართალწარმოებას, ელექტრონული მტკიცებულებები მოპოვებული უნდა იქნეს მოქმედი კანონმდებლობისა და საუკეთესო პრაქტიკის პროცედურების შესაბამისად, რათა ისინი დასაშვები იყოს სასამართლო პროცესზე. თუმცა, დეტალები განსხვავდება ეროვნული კანონმდებლობის მიხედვით, გათვალისწინებული უნდა იქნეს შემდეგი ძირითადი კრიტერიუმები.</a:t>
            </a:r>
            <a:endParaRPr lang="ka-GE" sz="1200" kern="1200" dirty="0">
              <a:solidFill>
                <a:schemeClr val="tx1"/>
              </a:solidFill>
              <a:effectLst/>
              <a:latin typeface="+mn-lt"/>
              <a:ea typeface="+mn-ea"/>
              <a:cs typeface="+mn-cs"/>
            </a:endParaRPr>
          </a:p>
          <a:p>
            <a:r>
              <a:rPr lang="ka-GE" b="1" dirty="0" smtClean="0"/>
              <a:t>ნამდვილობა:</a:t>
            </a:r>
            <a:r>
              <a:rPr lang="ka-GE" sz="1200" kern="1200" dirty="0">
                <a:solidFill>
                  <a:schemeClr val="tx1"/>
                </a:solidFill>
                <a:effectLst/>
                <a:latin typeface="+mn-lt"/>
              </a:rPr>
              <a:t> შესაძლებელი უნდა იყოს საქმის მასალების პოზიტიურად დაკავშირება </a:t>
            </a:r>
            <a:r>
              <a:rPr lang="ka-GE" sz="1200" kern="1200" dirty="0" smtClean="0">
                <a:solidFill>
                  <a:schemeClr val="tx1"/>
                </a:solidFill>
                <a:effectLst/>
                <a:latin typeface="+mn-lt"/>
              </a:rPr>
              <a:t>გამოძიებულ </a:t>
            </a:r>
            <a:r>
              <a:rPr lang="ka-GE" sz="1200" kern="1200" dirty="0">
                <a:solidFill>
                  <a:schemeClr val="tx1"/>
                </a:solidFill>
                <a:effectLst/>
                <a:latin typeface="+mn-lt"/>
              </a:rPr>
              <a:t>ინციდენტთან.</a:t>
            </a:r>
            <a:endParaRPr lang="ka-GE" sz="1200" kern="1200" dirty="0">
              <a:solidFill>
                <a:schemeClr val="tx1"/>
              </a:solidFill>
              <a:effectLst/>
              <a:latin typeface="+mn-lt"/>
              <a:ea typeface="+mn-ea"/>
              <a:cs typeface="+mn-cs"/>
            </a:endParaRPr>
          </a:p>
          <a:p>
            <a:r>
              <a:rPr lang="ka-GE" b="1" dirty="0" smtClean="0"/>
              <a:t>სისრულე:</a:t>
            </a:r>
            <a:r>
              <a:rPr lang="ka-GE" sz="1200" kern="1200" dirty="0">
                <a:solidFill>
                  <a:schemeClr val="tx1"/>
                </a:solidFill>
                <a:effectLst/>
                <a:latin typeface="+mn-lt"/>
              </a:rPr>
              <a:t> ის უნდა ჰყვებოდეს მთელ ისტორიას და არა მხოლოდ კონკრეტულ პერსპექტივას.</a:t>
            </a:r>
            <a:endParaRPr lang="ka-GE" sz="1200" kern="1200" dirty="0">
              <a:solidFill>
                <a:schemeClr val="tx1"/>
              </a:solidFill>
              <a:effectLst/>
              <a:latin typeface="+mn-lt"/>
              <a:ea typeface="+mn-ea"/>
              <a:cs typeface="+mn-cs"/>
            </a:endParaRPr>
          </a:p>
          <a:p>
            <a:r>
              <a:rPr lang="ka-GE" b="1" dirty="0" smtClean="0"/>
              <a:t>სანდოობა:</a:t>
            </a:r>
            <a:r>
              <a:rPr lang="ka-GE" sz="1200" kern="1200" dirty="0">
                <a:solidFill>
                  <a:schemeClr val="tx1"/>
                </a:solidFill>
                <a:effectLst/>
                <a:latin typeface="+mn-lt"/>
              </a:rPr>
              <a:t> არაფერი უნდა იყოს საეჭვო იმაში, თუ როგორ იქნა მტკიცებულებები შეგროვებული და შემდგომში დამუშავებული, რასაც ეჭვი შეაქვს მათ ნამდვილობასა და უტყუარობაში.</a:t>
            </a:r>
            <a:endParaRPr lang="ka-GE" sz="1200" kern="1200" dirty="0">
              <a:solidFill>
                <a:schemeClr val="tx1"/>
              </a:solidFill>
              <a:effectLst/>
              <a:latin typeface="+mn-lt"/>
              <a:ea typeface="+mn-ea"/>
              <a:cs typeface="+mn-cs"/>
            </a:endParaRPr>
          </a:p>
          <a:p>
            <a:r>
              <a:rPr lang="ka-GE" b="1" dirty="0" smtClean="0"/>
              <a:t>დამაჯერებლობა:</a:t>
            </a:r>
            <a:r>
              <a:rPr lang="ka-GE" sz="1200" kern="1200" dirty="0">
                <a:solidFill>
                  <a:schemeClr val="tx1"/>
                </a:solidFill>
                <a:effectLst/>
                <a:latin typeface="+mn-lt"/>
              </a:rPr>
              <a:t> ის უნდა იყოს სარწმუნო და გასაგები მოსამართლისთვის ან/და ნაფიცი მსაჯულებისთვის.</a:t>
            </a:r>
            <a:endParaRPr lang="ka-GE" sz="1200" kern="1200" dirty="0">
              <a:solidFill>
                <a:schemeClr val="tx1"/>
              </a:solidFill>
              <a:effectLst/>
              <a:latin typeface="+mn-lt"/>
              <a:ea typeface="+mn-ea"/>
              <a:cs typeface="+mn-cs"/>
            </a:endParaRPr>
          </a:p>
          <a:p>
            <a:r>
              <a:rPr lang="ka-GE" b="1" dirty="0" smtClean="0"/>
              <a:t>თანაზომიერება</a:t>
            </a:r>
            <a:r>
              <a:rPr lang="ka-GE" dirty="0" smtClean="0"/>
              <a:t>: მისი გამოყენება ციფრულ ექსპერტიზაში ადგენს, რომ მთელი საგამოძიებო პროცესი უნდა იყოს ადეკვატური და შესაბამისი: კონკრეტული ზომის გამოყენებით მიღებულმა სარგებელმა უნდა გადაწონოს ზიანი, რომელიც მხარეს ან მხარეებს მიადგა ზომის გამოყენებით.</a:t>
            </a:r>
            <a:endParaRPr lang="ka-GE" sz="1200" kern="1200" dirty="0">
              <a:solidFill>
                <a:schemeClr val="tx1"/>
              </a:solidFill>
              <a:effectLst/>
              <a:latin typeface="+mn-lt"/>
              <a:ea typeface="+mn-ea"/>
              <a:cs typeface="+mn-cs"/>
            </a:endParaRPr>
          </a:p>
          <a:p>
            <a:endParaRPr lang="ka-GE" dirty="0"/>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a:t>
            </a:fld>
            <a:endParaRPr lang="ka-GE" altLang="en-US"/>
          </a:p>
        </p:txBody>
      </p:sp>
    </p:spTree>
    <p:extLst>
      <p:ext uri="{BB962C8B-B14F-4D97-AF65-F5344CB8AC3E}">
        <p14:creationId xmlns:p14="http://schemas.microsoft.com/office/powerpoint/2010/main" val="656858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სანამ ინტერნეტზე გადავიდოდეთ, ცოტა გავერკვიოთ, თუ რა არის ქსელი და რისგან შედგება ის – ეს მნიშვნელოვანია იმისთვის, რომ გავიგოთ, თუ როგორ მუშაობს ინტერნეტი</a:t>
            </a:r>
          </a:p>
          <a:p>
            <a:endParaRPr lang="ka-GE" dirty="0"/>
          </a:p>
          <a:p>
            <a:r>
              <a:rPr lang="ka-GE" dirty="0" smtClean="0"/>
              <a:t>ტრენერმა ეს სესია უნდა გახსნას დელეგატებისთვის დასმული ღია კითხვით – დააცადოს მათ ცოტა ხანი, რომ აღწერონ, თუ რას ფიქრობენ, რა არის კიბერდანაშაული.</a:t>
            </a:r>
          </a:p>
          <a:p>
            <a:endParaRPr lang="ka-GE" dirty="0"/>
          </a:p>
          <a:p>
            <a:r>
              <a:rPr lang="ka-GE" dirty="0" smtClean="0"/>
              <a:t>ეს შეიძლება გაკეთდეს ღია ფორუმში – ან უფრო პატარა ჯგუფებში. იდეა იმაში მდგომარეობს, რომ დილეტანტმა განმარტოს, თუ რა არის ეს</a:t>
            </a:r>
          </a:p>
          <a:p>
            <a:endParaRPr lang="ka-GE" dirty="0"/>
          </a:p>
        </p:txBody>
      </p:sp>
      <p:sp>
        <p:nvSpPr>
          <p:cNvPr id="4" name="Slide Number Placeholder 3"/>
          <p:cNvSpPr>
            <a:spLocks noGrp="1"/>
          </p:cNvSpPr>
          <p:nvPr>
            <p:ph type="sldNum" sz="quarter" idx="10"/>
          </p:nvPr>
        </p:nvSpPr>
        <p:spPr/>
        <p:txBody>
          <a:bodyPr/>
          <a:lstStyle/>
          <a:p>
            <a:fld id="{09ADFBB1-7B02-4717-AEA4-A0D2A92F6065}" type="slidenum">
              <a:rPr lang="en-GB" smtClean="0"/>
              <a:t>14</a:t>
            </a:fld>
            <a:endParaRPr lang="ka-GE"/>
          </a:p>
        </p:txBody>
      </p:sp>
    </p:spTree>
    <p:extLst>
      <p:ext uri="{BB962C8B-B14F-4D97-AF65-F5344CB8AC3E}">
        <p14:creationId xmlns:p14="http://schemas.microsoft.com/office/powerpoint/2010/main" val="2423915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სანამ ინტერნეტზე გადავიდოდეთ, ცოტა გავერკვიოთ, თუ რა არის ქსელი და რისგან შედგება ის – ეს მნიშვნელოვანია იმისთვის, რომ გავიგოთ, თუ როგორ მუშაობს ინტერნეტი</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15</a:t>
            </a:fld>
            <a:endParaRPr lang="ka-GE" altLang="en-US"/>
          </a:p>
        </p:txBody>
      </p:sp>
    </p:spTree>
    <p:extLst>
      <p:ext uri="{BB962C8B-B14F-4D97-AF65-F5344CB8AC3E}">
        <p14:creationId xmlns:p14="http://schemas.microsoft.com/office/powerpoint/2010/main" val="262959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7675" marR="0" lvl="0" indent="-447675" algn="just" defTabSz="457200" rtl="0" eaLnBrk="0" fontAlgn="base" latinLnBrk="0" hangingPunct="0">
              <a:lnSpc>
                <a:spcPct val="100000"/>
              </a:lnSpc>
              <a:spcBef>
                <a:spcPct val="30000"/>
              </a:spcBef>
              <a:spcAft>
                <a:spcPct val="0"/>
              </a:spcAft>
              <a:buClrTx/>
              <a:buSzTx/>
              <a:buFontTx/>
              <a:buNone/>
              <a:tabLst/>
              <a:defRPr/>
            </a:pPr>
            <a:r>
              <a:rPr lang="ka-GE" dirty="0" smtClean="0"/>
              <a:t>ეს სლაიდი სახელმძღვანელოს უბრალო შესავალია. მნიშვნელოვანია, რომ</a:t>
            </a:r>
          </a:p>
          <a:p>
            <a:pPr marL="447675" marR="0" lvl="0" indent="-447675" algn="just" defTabSz="457200" rtl="0" eaLnBrk="0" fontAlgn="base" latinLnBrk="0" hangingPunct="0">
              <a:lnSpc>
                <a:spcPct val="100000"/>
              </a:lnSpc>
              <a:spcBef>
                <a:spcPct val="30000"/>
              </a:spcBef>
              <a:spcAft>
                <a:spcPct val="0"/>
              </a:spcAft>
              <a:buClrTx/>
              <a:buSzTx/>
              <a:buFontTx/>
              <a:buNone/>
              <a:tabLst/>
              <a:defRPr/>
            </a:pPr>
            <a:r>
              <a:rPr lang="ka-GE" dirty="0" smtClean="0"/>
              <a:t>ეროვნულ ტრენინგში ტრენერმა მოიცვას ეროვნული კანონმდებლობა და ნებისმიერი</a:t>
            </a:r>
          </a:p>
          <a:p>
            <a:pPr marL="447675" marR="0" lvl="0" indent="-447675" algn="just" defTabSz="457200" rtl="0" eaLnBrk="0" fontAlgn="base" latinLnBrk="0" hangingPunct="0">
              <a:lnSpc>
                <a:spcPct val="100000"/>
              </a:lnSpc>
              <a:spcBef>
                <a:spcPct val="30000"/>
              </a:spcBef>
              <a:spcAft>
                <a:spcPct val="0"/>
              </a:spcAft>
              <a:buClrTx/>
              <a:buSzTx/>
              <a:buFontTx/>
              <a:buNone/>
              <a:tabLst/>
              <a:defRPr/>
            </a:pPr>
            <a:r>
              <a:rPr lang="ka-GE" dirty="0" smtClean="0"/>
              <a:t>ხელმისაწვდომი სახელმძღვანელო მითითება. რეკომენდებულია გაკეთდეს შედარება</a:t>
            </a:r>
          </a:p>
          <a:p>
            <a:pPr marL="447675" marR="0" lvl="0" indent="-447675" algn="just" defTabSz="457200" rtl="0" eaLnBrk="0" fontAlgn="base" latinLnBrk="0" hangingPunct="0">
              <a:lnSpc>
                <a:spcPct val="100000"/>
              </a:lnSpc>
              <a:spcBef>
                <a:spcPct val="30000"/>
              </a:spcBef>
              <a:spcAft>
                <a:spcPct val="0"/>
              </a:spcAft>
              <a:buClrTx/>
              <a:buSzTx/>
              <a:buFontTx/>
              <a:buNone/>
              <a:tabLst/>
              <a:defRPr/>
            </a:pPr>
            <a:r>
              <a:rPr lang="ka-GE" dirty="0" smtClean="0"/>
              <a:t>ეროვნულ და ევროპის საბჭოს სახელმძღვანელო მითითებებს შორის, რათა მიეთითოს</a:t>
            </a:r>
          </a:p>
          <a:p>
            <a:pPr marL="447675" marR="0" lvl="0" indent="-447675" algn="just" defTabSz="457200" rtl="0" eaLnBrk="0" fontAlgn="base" latinLnBrk="0" hangingPunct="0">
              <a:lnSpc>
                <a:spcPct val="100000"/>
              </a:lnSpc>
              <a:spcBef>
                <a:spcPct val="30000"/>
              </a:spcBef>
              <a:spcAft>
                <a:spcPct val="0"/>
              </a:spcAft>
              <a:buClrTx/>
              <a:buSzTx/>
              <a:buFontTx/>
              <a:buNone/>
              <a:tabLst/>
              <a:defRPr/>
            </a:pPr>
            <a:r>
              <a:rPr lang="ka-GE" dirty="0" smtClean="0"/>
              <a:t>ეროვნული სტანდარტების შესაბამისობაზე საერთაშორისოდ გამოყენებულ სტანდარტებთან.</a:t>
            </a:r>
          </a:p>
          <a:p>
            <a:pPr marL="447675" marR="0" lvl="0" indent="-447675" algn="just" defTabSz="457200" rtl="0" eaLnBrk="0" fontAlgn="base" latinLnBrk="0" hangingPunct="0">
              <a:lnSpc>
                <a:spcPct val="100000"/>
              </a:lnSpc>
              <a:spcBef>
                <a:spcPct val="30000"/>
              </a:spcBef>
              <a:spcAft>
                <a:spcPct val="0"/>
              </a:spcAft>
              <a:buClrTx/>
              <a:buSzTx/>
              <a:buFontTx/>
              <a:buNone/>
              <a:tabLst/>
              <a:defRPr/>
            </a:pPr>
            <a:endParaRPr lang="ka-GE" dirty="0"/>
          </a:p>
          <a:p>
            <a:pPr marL="447675" indent="-447675" algn="just"/>
            <a:r>
              <a:rPr lang="ka-GE" dirty="0" smtClean="0"/>
              <a:t>სახელმძღვანელოს გამოყენება შეიძლება იმ შემთხვევებში, როცა ელექტრონული მტკიცებულებები უნდა იქნეს</a:t>
            </a:r>
          </a:p>
          <a:p>
            <a:pPr marL="447675" indent="-447675" algn="just"/>
            <a:r>
              <a:rPr lang="ka-GE" dirty="0" smtClean="0"/>
              <a:t>ამოღებული. </a:t>
            </a:r>
          </a:p>
          <a:p>
            <a:pPr marL="447675" indent="-447675" algn="just"/>
            <a:r>
              <a:rPr lang="ka-GE" dirty="0" smtClean="0"/>
              <a:t>თითოეულმა ქვეყანამ უნდა გაითვალისწინოს თავისი სამართლებრივი დოკუმენტები და რეგულაციები</a:t>
            </a:r>
          </a:p>
          <a:p>
            <a:pPr marL="447675" indent="-447675" algn="just"/>
            <a:r>
              <a:rPr lang="ka-GE" dirty="0" smtClean="0"/>
              <a:t>ამ დოკუმენტში შეთავაზებული ზომების განმარტებისას.</a:t>
            </a:r>
          </a:p>
          <a:p>
            <a:pPr marL="447675" indent="-447675" algn="just"/>
            <a:r>
              <a:rPr lang="ka-GE" dirty="0" smtClean="0"/>
              <a:t>გარდა ამისა, თითოეულმა ქვეყანამ უნდა დაამატოს თავისი საექსპერტო სამსახურის საკონტაქტო</a:t>
            </a:r>
          </a:p>
          <a:p>
            <a:pPr marL="447675" indent="-447675" algn="just"/>
            <a:r>
              <a:rPr lang="ka-GE" dirty="0" smtClean="0"/>
              <a:t>ინფორმაცია. </a:t>
            </a:r>
          </a:p>
          <a:p>
            <a:pPr marL="447675" indent="-447675" algn="just"/>
            <a:r>
              <a:rPr lang="ka-GE" dirty="0" smtClean="0"/>
              <a:t>ორგანიზაციამ ან უწყებამ, რომელსაც რეკომენდებული პროცედურების გამოყენება სურს,</a:t>
            </a:r>
          </a:p>
          <a:p>
            <a:pPr marL="447675" indent="-447675" algn="just"/>
            <a:r>
              <a:rPr lang="ka-GE" dirty="0" smtClean="0"/>
              <a:t>უნდა განსაზღვროს პასუხისმგებლობები ინდივიდუალური ნაბიჯებისთვის/მოქმედებებისთვის</a:t>
            </a:r>
          </a:p>
          <a:p>
            <a:pPr marL="447675" indent="-447675" algn="just"/>
            <a:r>
              <a:rPr lang="ka-GE" dirty="0" smtClean="0"/>
              <a:t>საკუთარი შიდა სტრუქტურის შესაბამისად. </a:t>
            </a:r>
            <a:endParaRPr lang="ka-GE" dirty="0"/>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16</a:t>
            </a:fld>
            <a:endParaRPr lang="ka-GE" altLang="en-US"/>
          </a:p>
        </p:txBody>
      </p:sp>
    </p:spTree>
    <p:extLst>
      <p:ext uri="{BB962C8B-B14F-4D97-AF65-F5344CB8AC3E}">
        <p14:creationId xmlns:p14="http://schemas.microsoft.com/office/powerpoint/2010/main" val="2165624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pPr>
            <a:r>
              <a:rPr lang="ka-GE" b="1" dirty="0"/>
              <a:t>საჭიროება: </a:t>
            </a:r>
            <a:r>
              <a:rPr lang="ka-GE" dirty="0" smtClean="0"/>
              <a:t>ევროპის საბჭოს სხვადასხვა პროექტის ფარგლებში ორგანიზებული ბევრი ქმედების მონაწილეების მიერ გაკეთებული მოთხოვნები, მათ შორის, ევროკავშირთან ერთობლივი პროექტებისა, საჭიროებს მეტ სახელმძღვანელო მითითებას ელექტრონულ მტკიცებულებებთან დაკავშირებით. </a:t>
            </a:r>
            <a:endParaRPr lang="ka-GE" dirty="0">
              <a:effectLst/>
            </a:endParaRPr>
          </a:p>
          <a:p>
            <a:pPr algn="just">
              <a:lnSpc>
                <a:spcPct val="120000"/>
              </a:lnSpc>
            </a:pPr>
            <a:endParaRPr lang="ka-GE" dirty="0">
              <a:effectLst/>
            </a:endParaRPr>
          </a:p>
          <a:p>
            <a:pPr algn="just"/>
            <a:r>
              <a:rPr lang="ka-GE" dirty="0" smtClean="0"/>
              <a:t>ეს სახელმძღვანელო განკუთვნილია იმათთვის, ვისაც თავის საქმიანობაში შეხება აქვს ელექტრონული მტკიცებულებების წყაროებთან და აპირებს ამ წყაროებიდან ამოღებული ინფორმაციის გამოყენებას თავისი ქვეყნის მართლმსაჯულების სისტემაში ან სხვა იურისდიქციის მართლმსაჯულების სისტემაში. </a:t>
            </a:r>
          </a:p>
          <a:p>
            <a:pPr algn="just"/>
            <a:r>
              <a:rPr lang="ka-GE" dirty="0" smtClean="0"/>
              <a:t>ეს სახელმძღვანელო უნდა განიხილოთ როგორც ჩარჩო-დოკუმენტი, რომლის ადაპტირება და პერსონალიზაცია შესაძლებელია ქვეყნების მიხედვით, მათ კანონმდებლობაზე, პრაქტიკასა და პროცედურებზე დაყრდნობით.</a:t>
            </a:r>
          </a:p>
          <a:p>
            <a:pPr algn="just"/>
            <a:endParaRPr lang="ka-GE" dirty="0"/>
          </a:p>
          <a:p>
            <a:pPr marL="0" marR="0" lvl="0" indent="0" algn="just" defTabSz="457200" rtl="0" eaLnBrk="0" fontAlgn="base" latinLnBrk="0" hangingPunct="0">
              <a:lnSpc>
                <a:spcPct val="100000"/>
              </a:lnSpc>
              <a:spcBef>
                <a:spcPct val="30000"/>
              </a:spcBef>
              <a:spcAft>
                <a:spcPct val="0"/>
              </a:spcAft>
              <a:buClrTx/>
              <a:buSzTx/>
              <a:buFontTx/>
              <a:buNone/>
              <a:tabLst/>
              <a:defRPr/>
            </a:pPr>
            <a:r>
              <a:rPr lang="ka-GE" dirty="0" smtClean="0"/>
              <a:t>სახელმძღვანელოში ჩამოყალიბებულია რამდენიმე ყოვლისმომცველი პრინციპი, რომლითაც უნდა იხელმძღვანელოს მკითხველმა. ეს პრინციპები შეესაბამება ზოგადად საერთაშორისოდ მიღებულ პრინციპებს, რომლებიც წარმოადგენს კარგი პრაქტიკის მაგალითს ელექტრონულ მტკიცებულებებთან სამუშაოდ.  </a:t>
            </a:r>
            <a:endParaRPr lang="ka-GE" dirty="0"/>
          </a:p>
          <a:p>
            <a:pPr algn="just"/>
            <a:endParaRPr lang="ka-GE" dirty="0"/>
          </a:p>
          <a:p>
            <a:pPr algn="just">
              <a:lnSpc>
                <a:spcPct val="120000"/>
              </a:lnSpc>
            </a:pPr>
            <a:endParaRPr lang="ka-GE" dirty="0">
              <a:effectLst/>
            </a:endParaRPr>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17</a:t>
            </a:fld>
            <a:endParaRPr lang="ka-GE" altLang="en-US"/>
          </a:p>
        </p:txBody>
      </p:sp>
    </p:spTree>
    <p:extLst>
      <p:ext uri="{BB962C8B-B14F-4D97-AF65-F5344CB8AC3E}">
        <p14:creationId xmlns:p14="http://schemas.microsoft.com/office/powerpoint/2010/main" val="2973392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ka-GE" dirty="0" smtClean="0"/>
              <a:t>ეს სახელმძღვანელო მომზადდა იმ ქვეყნებში გამოსაყენებლად, რომლებიც მუშაობენ კიბერდანაშაულზე რეაგირების განვითარებაზე და ადგენენ წესებსა და პროტოკოლს ელექტრონულ მტკიცებულებებთან სამუშაოდ. </a:t>
            </a:r>
          </a:p>
          <a:p>
            <a:pPr algn="just"/>
            <a:r>
              <a:rPr lang="ka-GE" dirty="0" smtClean="0"/>
              <a:t>არსებული სახელმძღვანელოების უმეტესობა შეიქმნა სამართალდამცავი საზოგადოებისთვის. </a:t>
            </a:r>
          </a:p>
          <a:p>
            <a:pPr algn="just"/>
            <a:r>
              <a:rPr lang="ka-GE" dirty="0" smtClean="0"/>
              <a:t>ეს სახელმძღვანელო განკუთვნილია ფართო აუდიტორიისთვის და მოიცავს ასევე მოსამართლეებს, პროკურორებს და სხვებს მართლმსაჯულების სისტემაში, როგორიცაა კერძო გამომძიებლები, ადვოკატები, ნოტარიუსები და მოხელეები.</a:t>
            </a:r>
            <a:endParaRPr lang="ka-GE" dirty="0"/>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18</a:t>
            </a:fld>
            <a:endParaRPr lang="ka-GE" altLang="en-US"/>
          </a:p>
        </p:txBody>
      </p:sp>
    </p:spTree>
    <p:extLst>
      <p:ext uri="{BB962C8B-B14F-4D97-AF65-F5344CB8AC3E}">
        <p14:creationId xmlns:p14="http://schemas.microsoft.com/office/powerpoint/2010/main" val="1814126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მკითხველი უნდა დარწმუნდეს, რომ ის სრულად იცნობს თავისი ქვეყნის კანონმდებლობას, რომელიც ეხება ელექტრონულ მტკიცებულებებსა და მათ დასაშვებობას. </a:t>
            </a:r>
          </a:p>
          <a:p>
            <a:r>
              <a:rPr lang="ka-GE" dirty="0" smtClean="0"/>
              <a:t>შიდასახელმწიფოებრივი კანონმდებლობა წარმოადგენს ძირითად საცნობარო წყაროს ნებისმიერ გარემოებაში. მოსალოდნელი არ არის, რომ სახელმძღვანელოში მოყვანილი რჩევები ეწინააღმდეგებოდეს რომელიმე ეროვნულ კანონმდებლობას, ასეთ მტკიცებულებებთან მუშაობის პრაქტიკული ასპექტების თვალსაზრისით.</a:t>
            </a:r>
          </a:p>
          <a:p>
            <a:r>
              <a:rPr lang="ka-GE" dirty="0" smtClean="0"/>
              <a:t>სახელმძღვანელო გაყოფილია ქრონოლოგიურ განყოფილებებად, რომელთა მიზანია, დახმარება უზრუნველყონ ნებისმიერი პირისთვის, რომელიც მუშაობს ელექტრონულ მტკიცებულებებთან. </a:t>
            </a:r>
          </a:p>
          <a:p>
            <a:pPr algn="just"/>
            <a:r>
              <a:rPr lang="ka-GE" dirty="0" smtClean="0"/>
              <a:t>ისინი მოიცავს ყველა ეტაპს, პოტენციური მტკიცებულებების წყაროების თავდაპირველი იდენტიფიკაციიდან მონაცემთა ჩხრეკასა და ამოღებამდე, ინტერნეტიდან მონაცემთა გადაჭერის ჩათვლით, ასევე მტკიცებულებათა ანალიზამდე, მომზადებასა და ანგარიშგებამდე. </a:t>
            </a:r>
          </a:p>
          <a:p>
            <a:pPr algn="just"/>
            <a:r>
              <a:rPr lang="ka-GE" dirty="0" smtClean="0"/>
              <a:t>შემდეგ ამას მოსდევს განყოფილებები სამართალდამცავი უწყებებისთვის, პროკურორებისთვის, მოსამართლეებისთვის და კერძო გამომძიებლებისთვის, ადვოკატებისთვის, ნოტარიუსებისა და მოხელეებისთვის.</a:t>
            </a:r>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19</a:t>
            </a:fld>
            <a:endParaRPr lang="ka-GE" altLang="en-US"/>
          </a:p>
        </p:txBody>
      </p:sp>
    </p:spTree>
    <p:extLst>
      <p:ext uri="{BB962C8B-B14F-4D97-AF65-F5344CB8AC3E}">
        <p14:creationId xmlns:p14="http://schemas.microsoft.com/office/powerpoint/2010/main" val="4112098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dirty="0"/>
              <a:t>ეს სესია გაიყოფა 5 ნაწილად ბუნებრივი შესვენებების უზრუნველსაყოფად.</a:t>
            </a:r>
          </a:p>
          <a:p>
            <a:r>
              <a:rPr lang="ka-GE" sz="1200" dirty="0"/>
              <a:t>იდეა იმაში მდგომარეობს, რომ </a:t>
            </a:r>
            <a:r>
              <a:rPr lang="ka-GE" sz="1200" dirty="0" smtClean="0"/>
              <a:t>აღიწეროს</a:t>
            </a:r>
            <a:r>
              <a:rPr lang="ka-GE" sz="1200" dirty="0"/>
              <a:t>, თუ რა არის კომპიუტერი, ანუ მსგავსი მოწყობილობები, რომლებსაც შეუძლია ინტერნეტთან </a:t>
            </a:r>
            <a:r>
              <a:rPr lang="ka-GE" sz="1200" dirty="0" smtClean="0"/>
              <a:t>დაკავშირება.</a:t>
            </a:r>
          </a:p>
          <a:p>
            <a:endParaRPr lang="ka-GE" sz="1200" dirty="0"/>
          </a:p>
          <a:p>
            <a:r>
              <a:rPr lang="ka-GE" sz="1200" dirty="0"/>
              <a:t>შემდეგ, რომ აღიწეროს, თუ რა არის ინტერნეტი და როგორ მუშაობს ის</a:t>
            </a:r>
          </a:p>
          <a:p>
            <a:r>
              <a:rPr lang="ka-GE" sz="1200" dirty="0"/>
              <a:t>და შემდეგ, როგორ უკავშირდება ეს კომპიუტერი ინტერნეტს</a:t>
            </a:r>
          </a:p>
          <a:p>
            <a:r>
              <a:rPr lang="ka-GE" sz="1200" dirty="0"/>
              <a:t>ხოლო შემდეგ, თუ რა არის თავად ინტერნეტში</a:t>
            </a:r>
          </a:p>
          <a:p>
            <a:endParaRPr lang="ka-GE" dirty="0"/>
          </a:p>
        </p:txBody>
      </p:sp>
      <p:sp>
        <p:nvSpPr>
          <p:cNvPr id="4" name="Slide Number Placeholder 3"/>
          <p:cNvSpPr>
            <a:spLocks noGrp="1"/>
          </p:cNvSpPr>
          <p:nvPr>
            <p:ph type="sldNum" sz="quarter" idx="10"/>
          </p:nvPr>
        </p:nvSpPr>
        <p:spPr/>
        <p:txBody>
          <a:bodyPr/>
          <a:lstStyle/>
          <a:p>
            <a:fld id="{09ADFBB1-7B02-4717-AEA4-A0D2A92F6065}" type="slidenum">
              <a:rPr lang="en-GB" smtClean="0"/>
              <a:t>2</a:t>
            </a:fld>
            <a:endParaRPr lang="ka-GE"/>
          </a:p>
        </p:txBody>
      </p:sp>
    </p:spTree>
    <p:extLst>
      <p:ext uri="{BB962C8B-B14F-4D97-AF65-F5344CB8AC3E}">
        <p14:creationId xmlns:p14="http://schemas.microsoft.com/office/powerpoint/2010/main" val="3009816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ეს სლაიდი აჩვენებს სახელმძღვანელოს აგებულებასა და მის შინაარსს</a:t>
            </a:r>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20</a:t>
            </a:fld>
            <a:endParaRPr lang="ka-GE" altLang="en-US"/>
          </a:p>
        </p:txBody>
      </p:sp>
    </p:spTree>
    <p:extLst>
      <p:ext uri="{BB962C8B-B14F-4D97-AF65-F5344CB8AC3E}">
        <p14:creationId xmlns:p14="http://schemas.microsoft.com/office/powerpoint/2010/main" val="2776139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სანამ ინტერნეტზე გადავიდოდეთ, ცოტა გავერკვიოთ, თუ რა არის ქსელი და რისგან შედგება ის – ეს მნიშვნელოვანია იმისთვის, რომ გავიგოთ, თუ როგორ მუშაობს ინტერნეტი</a:t>
            </a:r>
          </a:p>
          <a:p>
            <a:endParaRPr lang="ka-GE" dirty="0"/>
          </a:p>
          <a:p>
            <a:r>
              <a:rPr lang="ka-GE" dirty="0" smtClean="0"/>
              <a:t>ტრენერმა ეს სესია უნდა გახსნას დელეგატებისთვის დასმული ღია კითხვით – დააცადოს მათ ცოტა ხანი, რომ აღწერონ, თუ რას ფიქრობენ, რა არის კიბერდანაშაული.</a:t>
            </a:r>
          </a:p>
          <a:p>
            <a:endParaRPr lang="ka-GE" dirty="0"/>
          </a:p>
          <a:p>
            <a:r>
              <a:rPr lang="ka-GE" dirty="0" smtClean="0"/>
              <a:t>ეს შეიძლება გაკეთდეს ღია ფორუმში – ან უფრო პატარა ჯგუფებში. იდეა იმაში მდგომარეობს, რომ დილეტანტმა განმარტოს, თუ რა არის ეს</a:t>
            </a:r>
          </a:p>
          <a:p>
            <a:endParaRPr lang="ka-GE" dirty="0"/>
          </a:p>
        </p:txBody>
      </p:sp>
      <p:sp>
        <p:nvSpPr>
          <p:cNvPr id="4" name="Slide Number Placeholder 3"/>
          <p:cNvSpPr>
            <a:spLocks noGrp="1"/>
          </p:cNvSpPr>
          <p:nvPr>
            <p:ph type="sldNum" sz="quarter" idx="10"/>
          </p:nvPr>
        </p:nvSpPr>
        <p:spPr/>
        <p:txBody>
          <a:bodyPr/>
          <a:lstStyle/>
          <a:p>
            <a:fld id="{09ADFBB1-7B02-4717-AEA4-A0D2A92F6065}" type="slidenum">
              <a:rPr lang="en-GB" smtClean="0">
                <a:solidFill>
                  <a:prstClr val="black"/>
                </a:solidFill>
              </a:rPr>
              <a:pPr/>
              <a:t>21</a:t>
            </a:fld>
            <a:endParaRPr lang="ka-GE">
              <a:solidFill>
                <a:prstClr val="black"/>
              </a:solidFill>
            </a:endParaRPr>
          </a:p>
        </p:txBody>
      </p:sp>
    </p:spTree>
    <p:extLst>
      <p:ext uri="{BB962C8B-B14F-4D97-AF65-F5344CB8AC3E}">
        <p14:creationId xmlns:p14="http://schemas.microsoft.com/office/powerpoint/2010/main" val="878230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b="0" i="0" u="none" strike="noStrike" kern="1200" baseline="0" dirty="0">
                <a:solidFill>
                  <a:schemeClr val="tx1"/>
                </a:solidFill>
                <a:latin typeface="+mn-lt"/>
              </a:rPr>
              <a:t>ტრენერმა უნდა წარადგინოს ისინი და შემდეგ წაიკითხოს მთელი პრინიციპი, სანამ მისი პუნქტების გახმოვანებაზე გადავიდოდეს, რომლებიც ლურჯადაა მოცემული</a:t>
            </a:r>
          </a:p>
          <a:p>
            <a:endParaRPr lang="ka-GE" sz="1200" b="0" i="0" u="none" strike="noStrike" kern="1200" baseline="0" dirty="0">
              <a:solidFill>
                <a:schemeClr val="tx1"/>
              </a:solidFill>
              <a:latin typeface="+mn-lt"/>
              <a:ea typeface="+mn-ea"/>
              <a:cs typeface="+mn-cs"/>
            </a:endParaRPr>
          </a:p>
          <a:p>
            <a:r>
              <a:rPr lang="ka-GE" sz="1200" b="0" i="0" u="none" strike="noStrike" kern="1200" baseline="0" dirty="0">
                <a:solidFill>
                  <a:schemeClr val="tx1"/>
                </a:solidFill>
                <a:latin typeface="+mn-lt"/>
              </a:rPr>
              <a:t>ყველა სისხლის სამართლის საქმის წარმოება დამოკიდებულია მტკიცებულებებზე იმისათვის, რომ გადაწყვეტილება იქნეს მიღებული ბრალდებულის დამნაშავეობასთან ან უდანაშაულობასთან დაკავშირებით, ან საქმე გადაწყდეს არსებითად სამოქალაქო საქმის წარმოებისას. ტრადიციულად და ისტორიულად მტკიცებულებები ფიზიკური (როგორიცაა დოკუმენტები და ა.შ.) ან მოწმის ზეპირი ჩვენების სახით არსებობდა.</a:t>
            </a:r>
          </a:p>
          <a:p>
            <a:endParaRPr lang="ka-GE" sz="1200" b="0" i="0" u="none" strike="noStrike" kern="1200" baseline="0" dirty="0">
              <a:solidFill>
                <a:schemeClr val="tx1"/>
              </a:solidFill>
              <a:latin typeface="+mn-lt"/>
              <a:ea typeface="+mn-ea"/>
              <a:cs typeface="+mn-cs"/>
            </a:endParaRPr>
          </a:p>
          <a:p>
            <a:r>
              <a:rPr lang="ka-GE" sz="1200" b="0" i="0" u="none" strike="noStrike" kern="1200" baseline="0" dirty="0">
                <a:solidFill>
                  <a:schemeClr val="tx1"/>
                </a:solidFill>
                <a:latin typeface="+mn-lt"/>
              </a:rPr>
              <a:t>ელექტრონული მტკიცებულება წარმოიშობა ელექტრონული მოწყობილობებიდან, როგორიცაა კომპიუტერები და მათი პერიფერიული აპარატები, კომპიუტერული ქსელები, მობილური ტელეფონები, ციფრული ფოტოაპარატები და სხვა პორტატიული მოწყობილობები (მათ შორის, მონაცემთა შენახვის მოწყობილობები), ასევე ინტერნეტიდან. ინფორმაციას, რომელსაც ის შეიცავს, არ გააჩნია</a:t>
            </a:r>
          </a:p>
          <a:p>
            <a:r>
              <a:rPr lang="ka-GE" sz="1200" b="0" i="0" u="none" strike="noStrike" kern="1200" baseline="0" dirty="0">
                <a:solidFill>
                  <a:schemeClr val="tx1"/>
                </a:solidFill>
                <a:latin typeface="+mn-lt"/>
              </a:rPr>
              <a:t>დამოუკიდებელი ფიზიკური ფორმა.</a:t>
            </a:r>
          </a:p>
          <a:p>
            <a:endParaRPr lang="ka-GE" sz="1200" b="0" i="0" u="none" strike="noStrike" kern="1200" baseline="0" dirty="0">
              <a:solidFill>
                <a:schemeClr val="tx1"/>
              </a:solidFill>
              <a:latin typeface="+mn-lt"/>
              <a:ea typeface="+mn-ea"/>
              <a:cs typeface="+mn-cs"/>
            </a:endParaRPr>
          </a:p>
          <a:p>
            <a:r>
              <a:rPr lang="ka-GE" sz="1200" b="0" i="0" u="none" strike="noStrike" kern="1200" baseline="0" dirty="0">
                <a:solidFill>
                  <a:schemeClr val="tx1"/>
                </a:solidFill>
                <a:latin typeface="+mn-lt"/>
              </a:rPr>
              <a:t>თუმცა ბევრ შემთხვევაში ელექტრონული მტკიცებულებები არ განსხვავდება ტრადიციული მტკიცებულებებისგან იმ გაგებით, რომ მხარეს, რომელიც მათ წარადგენს სამართალწარმოებაში, უნდა შეეძლოს ჩვენება, რომ ის ასახავს იგივე გარემოებათა ერთობლიობასა და ფაქტობრივ ინფორმაციას, როგორსაც დანაშაულის ჩადენისას ასახავდა. სხვა სიტყვებით, მათ უნდა შეეძლოთ იმის ჩვენება, რომ არანაირ ცვლილებას, წაშლას, დამატებას ან სხვა სახის შეცვლას ადგილი არ ჰქონია (ან არ შეიძლებოდა ჰქონოდა).</a:t>
            </a:r>
          </a:p>
          <a:p>
            <a:endParaRPr lang="ka-GE" sz="1200" b="0" i="0" u="none" strike="noStrike" kern="1200" baseline="0" dirty="0">
              <a:solidFill>
                <a:schemeClr val="tx1"/>
              </a:solidFill>
              <a:latin typeface="+mn-lt"/>
              <a:ea typeface="+mn-ea"/>
              <a:cs typeface="+mn-cs"/>
            </a:endParaRPr>
          </a:p>
          <a:p>
            <a:r>
              <a:rPr lang="ka-GE" sz="1200" b="0" i="0" u="none" strike="noStrike" kern="1200" baseline="0" dirty="0">
                <a:solidFill>
                  <a:schemeClr val="tx1"/>
                </a:solidFill>
                <a:latin typeface="+mn-lt"/>
              </a:rPr>
              <a:t>ელექტრონული ფორმით შენახული ნებისმიერი მონაცემისა და ინფორმაციის არამატერიალური ხასიათი უფრო იოლს ხდის მათ მანიპულაციას და მიდრეკილს ხდის მათ შეცვლის მიმართ, ვიდრე ეს ტრადიციული სახის მტკიცებულებების შემთხვევაშია. ამან განსაკუთრებული გამოწვევები შექმნა მართლმსაჯულების სისტემაში, რომლებიც მოითხოვს, რომ ასეთ მონაცემებს მოეპყრან განსაკუთრებული სახით, რათა</a:t>
            </a:r>
          </a:p>
          <a:p>
            <a:r>
              <a:rPr lang="ka-GE" sz="1200" b="0" i="0" u="none" strike="noStrike" kern="1200" baseline="0" dirty="0">
                <a:solidFill>
                  <a:schemeClr val="tx1"/>
                </a:solidFill>
                <a:latin typeface="+mn-lt"/>
              </a:rPr>
              <a:t>უზრუნველყოფილი იქნეს მონაცემთა მთლიანობა, რომლებსაც ის გვთავაზობს.</a:t>
            </a:r>
          </a:p>
          <a:p>
            <a:endParaRPr lang="ka-GE" sz="1200" b="0" i="0" u="none" strike="noStrike" kern="1200" baseline="0" dirty="0">
              <a:solidFill>
                <a:schemeClr val="tx1"/>
              </a:solidFill>
              <a:latin typeface="+mn-lt"/>
              <a:ea typeface="+mn-ea"/>
              <a:cs typeface="+mn-cs"/>
            </a:endParaRPr>
          </a:p>
          <a:p>
            <a:r>
              <a:rPr lang="ka-GE" sz="1200" b="0" i="0" u="none" strike="noStrike" kern="1200" baseline="0" dirty="0">
                <a:solidFill>
                  <a:schemeClr val="tx1"/>
                </a:solidFill>
                <a:latin typeface="+mn-lt"/>
              </a:rPr>
              <a:t>ელექტრონული მტკიცებულებების განსაკუთრებული მახასიათებლების გათვალისწინებით ისინი შეიძლება შემდეგნაირად განიმარტოს:</a:t>
            </a:r>
          </a:p>
          <a:p>
            <a:r>
              <a:rPr lang="ka-GE" sz="1200" b="0" i="0" u="none" strike="noStrike" kern="1200" baseline="0" dirty="0">
                <a:solidFill>
                  <a:schemeClr val="tx1"/>
                </a:solidFill>
                <a:latin typeface="+mn-lt"/>
              </a:rPr>
              <a:t>ნებისმიერი ინფორმაცია, რომელიც გენერირდება, ინახება და გადაეცემა ციფრული ფორმით და რომელიც მოგვიანებით შეიძლება იქნეს</a:t>
            </a:r>
          </a:p>
          <a:p>
            <a:r>
              <a:rPr lang="ka-GE" sz="1200" b="0" i="0" u="none" strike="noStrike" kern="1200" baseline="0" dirty="0">
                <a:solidFill>
                  <a:schemeClr val="tx1"/>
                </a:solidFill>
                <a:latin typeface="+mn-lt"/>
              </a:rPr>
              <a:t>საჭირო სამართალწარმოებაში სადავო ფაქტის დასამტკიცებლად ან უარსაყოფად.</a:t>
            </a:r>
            <a:endParaRPr lang="ka-GE" dirty="0"/>
          </a:p>
          <a:p>
            <a:endParaRPr lang="ka-GE"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22</a:t>
            </a:fld>
            <a:endParaRPr lang="ka-GE" altLang="en-US"/>
          </a:p>
        </p:txBody>
      </p:sp>
    </p:spTree>
    <p:extLst>
      <p:ext uri="{BB962C8B-B14F-4D97-AF65-F5344CB8AC3E}">
        <p14:creationId xmlns:p14="http://schemas.microsoft.com/office/powerpoint/2010/main" val="1300747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lnSpc>
                <a:spcPct val="120000"/>
              </a:lnSpc>
            </a:pPr>
            <a:r>
              <a:rPr lang="ka-GE" dirty="0" smtClean="0"/>
              <a:t>ელექტრონულ მოწყობილობებთან და მონაცემებთან მუშაობისას არ შეიძლება მათი შეცვლა, როგორც აპარატული, ისე პროგრამული უზრუნველყოფის თვალსაზრისით. პასუხისმგებელი პირი პასუხისმგებელია დანაშაულის ადგილზე აღდგენილი მასალების მთლიანობაზე და, შესაბამისად, საპასუხისმგებლო შენახვის საექსპერტიზო ჯაჭვის დაწყებაზე.</a:t>
            </a:r>
            <a:endParaRPr lang="ka-GE" dirty="0"/>
          </a:p>
          <a:p>
            <a:pPr lvl="0" algn="just">
              <a:lnSpc>
                <a:spcPct val="120000"/>
              </a:lnSpc>
            </a:pPr>
            <a:r>
              <a:rPr lang="ka-GE" dirty="0" smtClean="0"/>
              <a:t>არის გარემოებები, როცა გადაწყვეტილება მიიღება მონაცემებზე ‘მუშა’ კომპიუტერულ სისტემაში წვდომაზე, პოტენციური მტკიცებულებების დაკარგვის თავიდან აცილების მიზნით. ეს უნდა განხორციელდეს ისეთი სახით, რომელიც ნაკლებ გავლენას ახდენს მონაცემებზე და განახორციელოს პირმა, ვისაც ამისათვის საკმარისი კვალიფიკაცია აქვს. პრინციპები 2-დან 5-მდე გამოიყენება იმ შემთხვევაში, თუ ქმედებების ეს ვარიანტი აუცილებელია.</a:t>
            </a:r>
            <a:endParaRPr lang="ka-GE" dirty="0"/>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23</a:t>
            </a:fld>
            <a:endParaRPr lang="ka-GE" altLang="en-US"/>
          </a:p>
        </p:txBody>
      </p:sp>
    </p:spTree>
    <p:extLst>
      <p:ext uri="{BB962C8B-B14F-4D97-AF65-F5344CB8AC3E}">
        <p14:creationId xmlns:p14="http://schemas.microsoft.com/office/powerpoint/2010/main" val="2497248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lnSpc>
                <a:spcPct val="120000"/>
              </a:lnSpc>
            </a:pPr>
            <a:r>
              <a:rPr lang="ka-GE" dirty="0" smtClean="0"/>
              <a:t>აუცილებელია დანაშაულის ადგილზე განხორციელებული ყველა ქმედების ზუსტი ჩაწერა, რათა მესამე მხარემ შეძლოს, საჭიროების შემთხვევაში, სწრაფი რეაგირების თანამშრომლის ქმედებების აღდგენა, რათა სასამართლოში უზრუნველყოფილი იქნეს მტკიცებულებითი ძალა. ყველა ქმედება, რომელიც დაკავშირებულია ელექტრონული მტკიცებულებების ამოღებასთან, წვდომასთან, შენახვასა თუ გადაცემასთან უნდა იქნეს სრულად დოკუმენტირებული, დაცული და განსახილველად ხელმისაწვდომი.</a:t>
            </a:r>
            <a:endParaRPr lang="ka-GE" dirty="0"/>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24</a:t>
            </a:fld>
            <a:endParaRPr lang="ka-GE" altLang="en-US"/>
          </a:p>
        </p:txBody>
      </p:sp>
    </p:spTree>
    <p:extLst>
      <p:ext uri="{BB962C8B-B14F-4D97-AF65-F5344CB8AC3E}">
        <p14:creationId xmlns:p14="http://schemas.microsoft.com/office/powerpoint/2010/main" val="2124929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lnSpc>
                <a:spcPct val="120000"/>
              </a:lnSpc>
            </a:pPr>
            <a:r>
              <a:rPr lang="ka-GE" dirty="0" smtClean="0"/>
              <a:t>გამოძიებებში, რომლებშიც ჩართულია ელექტრონული მტკიცებულებების ჩხრეკა და ამოღება, შეიძლება აუცილებელი იყოს გარე სპეციალისტების ჩართვა. ყველა გარე სპეციალისტი უნდა იცნობდეს ამ ან სხვა შესაბამის დოკუმენტში გადმოცემულ პრინციპებს. სპეციალისტს უნდა ჰქონდეს:</a:t>
            </a:r>
            <a:endParaRPr lang="ka-GE" dirty="0"/>
          </a:p>
          <a:p>
            <a:pPr lvl="1" algn="just">
              <a:lnSpc>
                <a:spcPct val="120000"/>
              </a:lnSpc>
            </a:pPr>
            <a:r>
              <a:rPr lang="ka-GE" dirty="0" smtClean="0"/>
              <a:t>ამ სფეროში აუცილებელი ცოდნა და გამოცდილება,</a:t>
            </a:r>
            <a:endParaRPr lang="ka-GE" dirty="0"/>
          </a:p>
          <a:p>
            <a:pPr lvl="1" algn="just">
              <a:lnSpc>
                <a:spcPct val="120000"/>
              </a:lnSpc>
            </a:pPr>
            <a:r>
              <a:rPr lang="ka-GE" dirty="0" smtClean="0"/>
              <a:t>აუცილებელი საგამოძიებო ცოდნა,</a:t>
            </a:r>
            <a:endParaRPr lang="ka-GE" dirty="0"/>
          </a:p>
          <a:p>
            <a:pPr lvl="1" algn="just">
              <a:lnSpc>
                <a:spcPct val="120000"/>
              </a:lnSpc>
            </a:pPr>
            <a:r>
              <a:rPr lang="ka-GE" dirty="0" smtClean="0"/>
              <a:t>სახეზე არსებული საქმის აუცილებელი ცოდნა,</a:t>
            </a:r>
            <a:endParaRPr lang="ka-GE" dirty="0"/>
          </a:p>
          <a:p>
            <a:pPr lvl="1" algn="just">
              <a:lnSpc>
                <a:spcPct val="120000"/>
              </a:lnSpc>
            </a:pPr>
            <a:r>
              <a:rPr lang="ka-GE" dirty="0" smtClean="0"/>
              <a:t>აუცილებელი იურიდიული ცოდნა,</a:t>
            </a:r>
            <a:endParaRPr lang="ka-GE" dirty="0"/>
          </a:p>
          <a:p>
            <a:pPr lvl="1" algn="just">
              <a:lnSpc>
                <a:spcPct val="120000"/>
              </a:lnSpc>
            </a:pPr>
            <a:r>
              <a:rPr lang="ka-GE" dirty="0" smtClean="0"/>
              <a:t>კომუნიკაციის (ზეპირი და წერილობითი) სათანადო უნარი</a:t>
            </a:r>
            <a:endParaRPr lang="ka-GE" dirty="0"/>
          </a:p>
          <a:p>
            <a:pPr lvl="1" algn="just">
              <a:lnSpc>
                <a:spcPct val="120000"/>
              </a:lnSpc>
            </a:pPr>
            <a:r>
              <a:rPr lang="ka-GE" dirty="0" smtClean="0"/>
              <a:t>ენების აუცილებელი და სათანადო ცოდნა.</a:t>
            </a:r>
            <a:endParaRPr lang="ka-GE" dirty="0"/>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25</a:t>
            </a:fld>
            <a:endParaRPr lang="ka-GE" altLang="en-US"/>
          </a:p>
        </p:txBody>
      </p:sp>
    </p:spTree>
    <p:extLst>
      <p:ext uri="{BB962C8B-B14F-4D97-AF65-F5344CB8AC3E}">
        <p14:creationId xmlns:p14="http://schemas.microsoft.com/office/powerpoint/2010/main" val="1508028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გამონაკლის გარემოებებში, სადაც იმის აუცილებლობაა, რომ სწრაფი რეაგირების თანამშრომელმა შეაგროვოს ელექტრონული მტკიცებულებები ან/და მიწვდეს ორიგინალ მონაცემებს, რომლებიც ინახება ელექტრონულ მოწყობილობაში ან შენახვის ციფრულ საშუალებებში, სწრაფი რეაგირების თანამშრომელი უნდა იყოს გაწვრთნილი, რომ სწორად განახორციელოს ეს და ახსნას თავისი ქმედებების შესაბამისობა და შედეგები</a:t>
            </a: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26</a:t>
            </a:fld>
            <a:endParaRPr lang="ka-GE" altLang="en-US"/>
          </a:p>
        </p:txBody>
      </p:sp>
    </p:spTree>
    <p:extLst>
      <p:ext uri="{BB962C8B-B14F-4D97-AF65-F5344CB8AC3E}">
        <p14:creationId xmlns:p14="http://schemas.microsoft.com/office/powerpoint/2010/main" val="774174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ka-GE" dirty="0" smtClean="0"/>
              <a:t>თითოეულმა წევრმა სახელმწიფომ უნდა გაითვალისწინოს საკუთარი სამართლებრივი დოკუმენტები და რეგულაციები ამ დოკუმენტში შემოთავაზებული ზომების ინტერპრეტაციისას.</a:t>
            </a:r>
            <a:endParaRPr lang="ka-GE" dirty="0"/>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27</a:t>
            </a:fld>
            <a:endParaRPr lang="ka-GE" altLang="en-US"/>
          </a:p>
        </p:txBody>
      </p:sp>
    </p:spTree>
    <p:extLst>
      <p:ext uri="{BB962C8B-B14F-4D97-AF65-F5344CB8AC3E}">
        <p14:creationId xmlns:p14="http://schemas.microsoft.com/office/powerpoint/2010/main" val="1596233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სანამ ინტერნეტზე გადავიდოდეთ, ცოტა გავერკვიოთ, თუ რა არის ქსელი და რისგან შედგება ის – ეს მნიშვნელოვანია იმისთვის, რომ გავიგოთ, თუ როგორ მუშაობს ინტერნეტი</a:t>
            </a:r>
          </a:p>
          <a:p>
            <a:endParaRPr lang="ka-GE" dirty="0"/>
          </a:p>
          <a:p>
            <a:r>
              <a:rPr lang="ka-GE" dirty="0" smtClean="0"/>
              <a:t>ტრენერმა ეს სესია უნდა გახსნას დელეგატებისთვის დასმული ღია კითხვით – დააცადოს მათ ცოტა ხანი, რომ აღწერონ, თუ რას ფიქრობენ, რა არის კიბერდანაშაული.</a:t>
            </a:r>
          </a:p>
          <a:p>
            <a:endParaRPr lang="ka-GE" dirty="0"/>
          </a:p>
          <a:p>
            <a:r>
              <a:rPr lang="ka-GE" dirty="0" smtClean="0"/>
              <a:t>ეს შეიძლება გაკეთდეს ღია ფორუმში – ან უფრო პატარა ჯგუფებში. იდეა იმაში მდგომარეობს, რომ დილეტანტმა განმარტოს, თუ რა არის ეს</a:t>
            </a:r>
          </a:p>
          <a:p>
            <a:endParaRPr lang="ka-GE" dirty="0"/>
          </a:p>
        </p:txBody>
      </p:sp>
      <p:sp>
        <p:nvSpPr>
          <p:cNvPr id="4" name="Slide Number Placeholder 3"/>
          <p:cNvSpPr>
            <a:spLocks noGrp="1"/>
          </p:cNvSpPr>
          <p:nvPr>
            <p:ph type="sldNum" sz="quarter" idx="10"/>
          </p:nvPr>
        </p:nvSpPr>
        <p:spPr/>
        <p:txBody>
          <a:bodyPr/>
          <a:lstStyle/>
          <a:p>
            <a:fld id="{09ADFBB1-7B02-4717-AEA4-A0D2A92F6065}" type="slidenum">
              <a:rPr lang="en-GB" smtClean="0">
                <a:solidFill>
                  <a:prstClr val="black"/>
                </a:solidFill>
              </a:rPr>
              <a:pPr/>
              <a:t>28</a:t>
            </a:fld>
            <a:endParaRPr lang="ka-GE">
              <a:solidFill>
                <a:prstClr val="black"/>
              </a:solidFill>
            </a:endParaRPr>
          </a:p>
        </p:txBody>
      </p:sp>
    </p:spTree>
    <p:extLst>
      <p:ext uri="{BB962C8B-B14F-4D97-AF65-F5344CB8AC3E}">
        <p14:creationId xmlns:p14="http://schemas.microsoft.com/office/powerpoint/2010/main" val="3187053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ka-GE" dirty="0">
                <a:latin typeface="Calibri" charset="0"/>
              </a:rPr>
              <a:t>ამის საბოლოო </a:t>
            </a:r>
            <a:r>
              <a:rPr lang="ka-GE" dirty="0" smtClean="0">
                <a:latin typeface="Calibri" charset="0"/>
              </a:rPr>
              <a:t>გადაწყვეტილება </a:t>
            </a:r>
            <a:r>
              <a:rPr lang="ka-GE" dirty="0">
                <a:latin typeface="Calibri" charset="0"/>
              </a:rPr>
              <a:t>მიიღება </a:t>
            </a:r>
            <a:r>
              <a:rPr lang="ka-GE" dirty="0" smtClean="0">
                <a:latin typeface="Calibri" charset="0"/>
              </a:rPr>
              <a:t>დანაშაულის ჩადენის </a:t>
            </a:r>
            <a:r>
              <a:rPr lang="ka-GE" dirty="0">
                <a:latin typeface="Calibri" charset="0"/>
              </a:rPr>
              <a:t>ადგილზე (საკითხები უფრო ნათელია)</a:t>
            </a:r>
          </a:p>
          <a:p>
            <a:pPr marL="0" indent="0" eaLnBrk="1" hangingPunct="1">
              <a:buFontTx/>
              <a:buNone/>
            </a:pPr>
            <a:r>
              <a:rPr lang="ka-GE" dirty="0">
                <a:latin typeface="Calibri" charset="0"/>
              </a:rPr>
              <a:t>თუმცა, </a:t>
            </a:r>
            <a:r>
              <a:rPr lang="ka-GE" dirty="0" smtClean="0">
                <a:latin typeface="Calibri" charset="0"/>
              </a:rPr>
              <a:t>ყოველთვის </a:t>
            </a:r>
            <a:r>
              <a:rPr lang="ka-GE" dirty="0">
                <a:latin typeface="Calibri" charset="0"/>
              </a:rPr>
              <a:t>უმჯობესია </a:t>
            </a:r>
            <a:r>
              <a:rPr lang="ka-GE" dirty="0" smtClean="0">
                <a:latin typeface="Calibri" charset="0"/>
              </a:rPr>
              <a:t>რაც</a:t>
            </a:r>
            <a:r>
              <a:rPr lang="ka-GE" baseline="0" dirty="0" smtClean="0">
                <a:latin typeface="Calibri" charset="0"/>
              </a:rPr>
              <a:t> შეიძლება მეტი ინფორმაციის ფლობა - </a:t>
            </a:r>
            <a:r>
              <a:rPr lang="ka-GE" dirty="0" smtClean="0">
                <a:latin typeface="Calibri" charset="0"/>
              </a:rPr>
              <a:t> ცოდნა იმისა, თუ რაზე</a:t>
            </a:r>
            <a:r>
              <a:rPr lang="ka-GE" baseline="0" dirty="0" smtClean="0">
                <a:latin typeface="Calibri" charset="0"/>
              </a:rPr>
              <a:t> მიდიხართ</a:t>
            </a:r>
            <a:r>
              <a:rPr lang="ka-GE" dirty="0" smtClean="0">
                <a:latin typeface="Calibri" charset="0"/>
              </a:rPr>
              <a:t>, </a:t>
            </a:r>
            <a:r>
              <a:rPr lang="ka-GE" dirty="0">
                <a:latin typeface="Calibri" charset="0"/>
              </a:rPr>
              <a:t>სასარგებლო იქნება, განსაკუთრებით, უჩვეულო სიტუაციებში </a:t>
            </a:r>
          </a:p>
          <a:p>
            <a:pPr marL="0" indent="0" eaLnBrk="1" hangingPunct="1">
              <a:buFontTx/>
              <a:buNone/>
            </a:pPr>
            <a:endParaRPr lang="ka-GE" dirty="0">
              <a:latin typeface="Calibri" charset="0"/>
            </a:endParaRPr>
          </a:p>
          <a:p>
            <a:pPr marL="0" indent="0" eaLnBrk="1" hangingPunct="1">
              <a:buFontTx/>
              <a:buNone/>
            </a:pPr>
            <a:r>
              <a:rPr lang="ka-GE" dirty="0">
                <a:latin typeface="Calibri" charset="0"/>
              </a:rPr>
              <a:t>1 მარტივია – უბრალოდ ამოღება და წარდგენა</a:t>
            </a:r>
          </a:p>
          <a:p>
            <a:pPr marL="0" indent="0" eaLnBrk="1" hangingPunct="1">
              <a:buFontTx/>
              <a:buNone/>
            </a:pPr>
            <a:r>
              <a:rPr lang="ka-GE" dirty="0">
                <a:latin typeface="Calibri" charset="0"/>
              </a:rPr>
              <a:t>2 უფრო რთულია – და შეიძლება საჭიროებდეს მეტ </a:t>
            </a:r>
            <a:r>
              <a:rPr lang="ka-GE" dirty="0" smtClean="0">
                <a:latin typeface="Calibri" charset="0"/>
              </a:rPr>
              <a:t>სპეციალიზებულ </a:t>
            </a:r>
            <a:r>
              <a:rPr lang="ka-GE" dirty="0">
                <a:latin typeface="Calibri" charset="0"/>
              </a:rPr>
              <a:t>ცოდნას</a:t>
            </a:r>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30</a:t>
            </a:fld>
            <a:endParaRPr lang="ka-GE" altLang="en-US"/>
          </a:p>
        </p:txBody>
      </p:sp>
    </p:spTree>
    <p:extLst>
      <p:ext uri="{BB962C8B-B14F-4D97-AF65-F5344CB8AC3E}">
        <p14:creationId xmlns:p14="http://schemas.microsoft.com/office/powerpoint/2010/main" val="4287381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dirty="0"/>
              <a:t>მიზანი ძალიან ფართომასშტაბიანია – </a:t>
            </a:r>
            <a:r>
              <a:rPr lang="ka-GE" sz="1200" dirty="0" smtClean="0"/>
              <a:t>მიზანს </a:t>
            </a:r>
            <a:r>
              <a:rPr lang="ka-GE" sz="1200" dirty="0"/>
              <a:t>წარმოადგენს საინფორმაციო მიმოხილვის უზრუნველყოფა ზედმეტად ტექნიკური აღწერილობის გარეშე </a:t>
            </a:r>
          </a:p>
          <a:p>
            <a:endParaRPr lang="ka-GE" dirty="0"/>
          </a:p>
        </p:txBody>
      </p:sp>
      <p:sp>
        <p:nvSpPr>
          <p:cNvPr id="4" name="Slide Number Placeholder 3"/>
          <p:cNvSpPr>
            <a:spLocks noGrp="1"/>
          </p:cNvSpPr>
          <p:nvPr>
            <p:ph type="sldNum" sz="quarter" idx="10"/>
          </p:nvPr>
        </p:nvSpPr>
        <p:spPr/>
        <p:txBody>
          <a:bodyPr/>
          <a:lstStyle/>
          <a:p>
            <a:fld id="{09ADFBB1-7B02-4717-AEA4-A0D2A92F6065}" type="slidenum">
              <a:rPr lang="en-GB" smtClean="0"/>
              <a:t>3</a:t>
            </a:fld>
            <a:endParaRPr lang="ka-GE"/>
          </a:p>
        </p:txBody>
      </p:sp>
    </p:spTree>
    <p:extLst>
      <p:ext uri="{BB962C8B-B14F-4D97-AF65-F5344CB8AC3E}">
        <p14:creationId xmlns:p14="http://schemas.microsoft.com/office/powerpoint/2010/main" val="170310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ka-GE" dirty="0" smtClean="0"/>
              <a:t>თუ ცნობილია ან ეჭვია, რომ ელექტრონული მტკიცებულებები შეიძლება იქნეს ნაპოვნი დანაშაულის ადგილზე, ჩხრეკის ჯგუფი უნდა შედგებოდეს წევრებისგან, რომლებიც სპეციალურადაა გაწვრთნილი ამ ფუნქციის შესასრულებლად, ასევე, საჭიროების შემთხვევაში, დამოუკიდებელ სპეციალისტს.</a:t>
            </a:r>
            <a:endParaRPr lang="ka-GE" sz="1200" b="0" kern="1200" dirty="0">
              <a:solidFill>
                <a:schemeClr val="tx1"/>
              </a:solidFill>
              <a:effectLst/>
              <a:latin typeface="+mn-lt"/>
            </a:endParaRPr>
          </a:p>
          <a:p>
            <a:pPr marL="0" indent="0" eaLnBrk="1" hangingPunct="1">
              <a:buFontTx/>
              <a:buNone/>
            </a:pPr>
            <a:r>
              <a:rPr lang="ka-GE" dirty="0" smtClean="0"/>
              <a:t>თუ სისტემის ადმინისტრირებას ან ორგანიზებას ახორციელებს გარე კომპანია ან ადმინისტრატორი, გამომძიებელს შეუძლია მისი მოწმე ექსპერტის სახით ჩართვის საკითხის განხილვა (თუ, რა თქმა უნდა, ის მიჩნეული არ არის ეჭვმიტანილად და არ გააჩნია სხვა სახის ინტერესთა კონფლიქტი). </a:t>
            </a:r>
          </a:p>
          <a:p>
            <a:pPr marL="0" indent="0" eaLnBrk="1" hangingPunct="1">
              <a:buFontTx/>
              <a:buNone/>
            </a:pPr>
            <a:r>
              <a:rPr lang="ka-GE" sz="1200" kern="1200" dirty="0">
                <a:solidFill>
                  <a:schemeClr val="tx1"/>
                </a:solidFill>
                <a:effectLst/>
                <a:latin typeface="+mn-lt"/>
              </a:rPr>
              <a:t>როგორც მინიმუმ, მათ, ვინც მუშაობს ელექტრონულ მტკიცებულებებთან (და იდეალურ შემთხვევაში, ყველა დამსწრე პირს), გავლილი უნდა ჰქონდეთ საბაზისო ტრენინგი ასეთი მტკიცებულებების პოტენციური წყაროების ამოცნობასა და შეგროვებაში. </a:t>
            </a:r>
          </a:p>
          <a:p>
            <a:pPr marL="0" indent="0" eaLnBrk="1" hangingPunct="1">
              <a:buFontTx/>
              <a:buNone/>
            </a:pPr>
            <a:r>
              <a:rPr lang="ka-GE" dirty="0" smtClean="0"/>
              <a:t>თუ ეს შესაძლებელია, ელექტრონული მტკიცებულებების ამომღები თითოეული ჯგუფი უნდა შედგებოდეს მინიმუმ ორი თანამშრომლისგან, რათა ყოველი ქმედებისას იყოს ორი მოწმე. </a:t>
            </a:r>
          </a:p>
          <a:p>
            <a:pPr marL="0" indent="0" eaLnBrk="1" hangingPunct="1">
              <a:buFontTx/>
              <a:buNone/>
            </a:pPr>
            <a:r>
              <a:rPr lang="ka-GE" dirty="0" smtClean="0"/>
              <a:t>გუნდის ყველა წევრმა უნდა იცოდეს გამოსაყენებელი პრინციპები ელექტრონულ მტკიცებულებებთან მუშაობისას, ასევე პრინციპები, რომლებიც გამოიყენება ფიზიკურ მტკიცებულებებთან მუშაობისას.</a:t>
            </a:r>
            <a:r>
              <a:rPr lang="ka-GE" sz="1200" kern="1200" dirty="0">
                <a:solidFill>
                  <a:schemeClr val="tx1"/>
                </a:solidFill>
                <a:effectLst/>
                <a:latin typeface="+mn-lt"/>
              </a:rPr>
              <a:t> </a:t>
            </a:r>
            <a:r>
              <a:rPr lang="ka-GE" dirty="0" smtClean="0"/>
              <a:t>ისინი უნდა იცნობდნენ ყველა საჭირო სპეციალურ ზომას (მაგ., არ გამოიყენონ ალუმინის ფხვნილი ელექტრონული მოწყობილობებიდან თითის ანაბეჭდების აღებისას).</a:t>
            </a:r>
            <a:r>
              <a:rPr lang="ka-GE" sz="1200" kern="1200" dirty="0">
                <a:solidFill>
                  <a:schemeClr val="tx1"/>
                </a:solidFill>
                <a:effectLst/>
                <a:latin typeface="+mn-lt"/>
              </a:rPr>
              <a:t> </a:t>
            </a:r>
          </a:p>
          <a:p>
            <a:pPr>
              <a:buFont typeface="Wingdings" panose="05000000000000000000" pitchFamily="2" charset="2"/>
              <a:buNone/>
            </a:pPr>
            <a:r>
              <a:rPr lang="ka-GE" dirty="0" smtClean="0"/>
              <a:t>მათ ასევე უნდა იცოდნენ, რომ კონკრეტულ სიტუაციებში ისინი უნდა დაუკავშირდნენ სპეციალისტების განყოფილებას და მზად უნდა ჰქონდეთ ეს საკონტაქტო ინფორმაცია, თუ მათ ჩხრეკაში არ ჩაურთავთ სპეციალისტები.</a:t>
            </a: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31</a:t>
            </a:fld>
            <a:endParaRPr lang="ka-GE" altLang="en-US"/>
          </a:p>
        </p:txBody>
      </p:sp>
    </p:spTree>
    <p:extLst>
      <p:ext uri="{BB962C8B-B14F-4D97-AF65-F5344CB8AC3E}">
        <p14:creationId xmlns:p14="http://schemas.microsoft.com/office/powerpoint/2010/main" val="1703759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ვინაიდან ციფრული ექსპერტიზა რთულია და მასში ბევრი სხვადასხვა დისციპლინაა ჩართული, ციფრული ექსპერტიზის სპეციალისტები, როგორც წესი, სპეციალიზდებიან ელექტრონული მტკიცებულებების ერთ სფეროში.</a:t>
            </a:r>
            <a:r>
              <a:rPr lang="ka-GE" sz="1200" kern="1200" dirty="0">
                <a:solidFill>
                  <a:schemeClr val="tx1"/>
                </a:solidFill>
                <a:effectLst/>
                <a:latin typeface="+mn-lt"/>
              </a:rPr>
              <a:t> </a:t>
            </a:r>
            <a:r>
              <a:rPr lang="ka-GE" dirty="0" smtClean="0"/>
              <a:t>ეს ნიშნავს, რომ გამომძიებელს ან პროკურორს შესაძლებელია ზოგჯერ დასჭირდეს ციფრული ექსპერტიზის სპეციალისტის დახმარება კონკრეტულ ტექნიკურ სიტუაციებში. სპეციალისტის შერჩევისას შესაძლებელია სასარგებლო იყოს ოფიციალური აკრედიტაციის ფორმის ნახვა, რომელიც გასცა აკადემიურმა ან პროფესიონალურმა ორგანომ.</a:t>
            </a:r>
            <a:r>
              <a:rPr lang="ka-GE" sz="1200" kern="1200" dirty="0">
                <a:solidFill>
                  <a:schemeClr val="tx1"/>
                </a:solidFill>
                <a:effectLst/>
                <a:latin typeface="+mn-lt"/>
              </a:rPr>
              <a:t> </a:t>
            </a:r>
            <a:r>
              <a:rPr lang="ka-GE" dirty="0" smtClean="0"/>
              <a:t>აკრედიტაცია წარმოადგენს განათლების გარკვეული დონის დასტურს და უზრუნველყოფს პირის მიღწევების დამოუკიდებელ შეფასებას, როცა ცოდნა და გამოცდილება მოწმდება სასამართლოში.</a:t>
            </a:r>
            <a:r>
              <a:rPr lang="ka-GE" sz="1200" kern="1200" dirty="0">
                <a:solidFill>
                  <a:schemeClr val="tx1"/>
                </a:solidFill>
                <a:effectLst/>
                <a:latin typeface="+mn-lt"/>
              </a:rPr>
              <a:t> </a:t>
            </a:r>
            <a:r>
              <a:rPr lang="ka-GE" dirty="0" smtClean="0"/>
              <a:t>ანალოგიურად, აღიარებულ რეცენზირებად ჟურნალებში გამოქვეყნებული ნაშრომები, გამოცდილება სხვა საქმეებში და პროფესიონალური რეპუტაცია – ეს ყველაფერი ხელს უწყობს ამ ნდობის გამყარებას.</a:t>
            </a:r>
          </a:p>
          <a:p>
            <a:endParaRPr lang="ka-GE" sz="1200" kern="1200" dirty="0">
              <a:solidFill>
                <a:schemeClr val="tx1"/>
              </a:solidFill>
              <a:effectLst/>
              <a:latin typeface="+mn-lt"/>
              <a:ea typeface="+mn-ea"/>
              <a:cs typeface="+mn-cs"/>
            </a:endParaRPr>
          </a:p>
          <a:p>
            <a:r>
              <a:rPr lang="ka-GE" sz="1200" kern="1200" dirty="0">
                <a:solidFill>
                  <a:schemeClr val="tx1"/>
                </a:solidFill>
                <a:effectLst/>
                <a:latin typeface="+mn-lt"/>
              </a:rPr>
              <a:t>შერჩევის პროცესი არ უნდა იყოს შემთხვევითი, არამედ აქტიური და სტრუქტურირებული დაწყებისთანავე.</a:t>
            </a:r>
            <a:r>
              <a:rPr lang="ka-GE" dirty="0" smtClean="0"/>
              <a:t> კომპიუტერული დანაშაულის წინააღმდეგ ბრძოლის განყოფილებებმა შეიძლება შემოგთავაზონ რჩევები შერჩევის კრიტერიუმების შესახებ, თუმცა შემდეგი კრიტერიუმები დაგეხმარებათ დაადგინოთ შიდა მრჩეველი მოწმის მნიშვნელობისა და რეპუტაციის დადგენაში.</a:t>
            </a:r>
          </a:p>
          <a:p>
            <a:endParaRPr lang="ka-GE" sz="1200" kern="1200" dirty="0">
              <a:solidFill>
                <a:schemeClr val="tx1"/>
              </a:solidFill>
              <a:effectLst/>
              <a:latin typeface="+mn-lt"/>
              <a:ea typeface="+mn-ea"/>
              <a:cs typeface="+mn-cs"/>
            </a:endParaRPr>
          </a:p>
          <a:p>
            <a:r>
              <a:rPr lang="ka-GE" sz="1200" b="1" kern="1200" dirty="0">
                <a:solidFill>
                  <a:schemeClr val="tx1"/>
                </a:solidFill>
                <a:effectLst/>
                <a:latin typeface="+mn-lt"/>
              </a:rPr>
              <a:t>სპეციალისტის უნარები</a:t>
            </a:r>
          </a:p>
          <a:p>
            <a:r>
              <a:rPr lang="ka-GE" sz="1200" kern="1200" dirty="0">
                <a:solidFill>
                  <a:schemeClr val="tx1"/>
                </a:solidFill>
                <a:effectLst/>
                <a:latin typeface="+mn-lt"/>
              </a:rPr>
              <a:t>a. შესაბამისი აკადემიური და პროფესიული კვალიფიკაცია და აკრედიტაცია;</a:t>
            </a:r>
          </a:p>
          <a:p>
            <a:r>
              <a:rPr lang="ka-GE" sz="1200" kern="1200" dirty="0">
                <a:solidFill>
                  <a:schemeClr val="tx1"/>
                </a:solidFill>
                <a:effectLst/>
                <a:latin typeface="+mn-lt"/>
              </a:rPr>
              <a:t>b. მოცემული საქმისთვის მნიშვნელოვანი სპეციალური უნარები, რომლებსაც ის ფლობს;</a:t>
            </a:r>
          </a:p>
          <a:p>
            <a:r>
              <a:rPr lang="ka-GE" sz="1200" kern="1200" dirty="0">
                <a:solidFill>
                  <a:schemeClr val="tx1"/>
                </a:solidFill>
                <a:effectLst/>
                <a:latin typeface="+mn-lt"/>
              </a:rPr>
              <a:t>c. ჩართულობა ნებისმიერ შესაბამის სპეციალიზებულ პროფესიულ დაწესებულებაში ან ასოციაციაში;</a:t>
            </a:r>
          </a:p>
          <a:p>
            <a:r>
              <a:rPr lang="ka-GE" sz="1200" kern="1200" dirty="0">
                <a:solidFill>
                  <a:schemeClr val="tx1"/>
                </a:solidFill>
                <a:effectLst/>
                <a:latin typeface="+mn-lt"/>
              </a:rPr>
              <a:t>d. მისი საქმიანობის აღიარებული რეპუტაცია მოთხოვნილ სპეციალიზაციაში (მაგალითად, აქვს თუ არა სპეციალისტს მიღებული ჯილდო მისი საქმიანობისთვის?).</a:t>
            </a:r>
          </a:p>
          <a:p>
            <a:endParaRPr lang="ka-GE" sz="1200" kern="1200" dirty="0">
              <a:solidFill>
                <a:schemeClr val="tx1"/>
              </a:solidFill>
              <a:effectLst/>
              <a:latin typeface="+mn-lt"/>
              <a:ea typeface="+mn-ea"/>
              <a:cs typeface="+mn-cs"/>
            </a:endParaRPr>
          </a:p>
          <a:p>
            <a:r>
              <a:rPr lang="ka-GE" sz="1200" b="1" kern="1200" dirty="0">
                <a:solidFill>
                  <a:schemeClr val="tx1"/>
                </a:solidFill>
                <a:effectLst/>
                <a:latin typeface="+mn-lt"/>
              </a:rPr>
              <a:t>სპეციალისტის გამოცდილება</a:t>
            </a:r>
          </a:p>
          <a:p>
            <a:r>
              <a:rPr lang="ka-GE" sz="1200" kern="1200" dirty="0">
                <a:solidFill>
                  <a:schemeClr val="tx1"/>
                </a:solidFill>
                <a:effectLst/>
                <a:latin typeface="+mn-lt"/>
              </a:rPr>
              <a:t>a. ამ სახის საქმიანობის გამოცდილების ხანგრძლივობა და ხასიათი;</a:t>
            </a:r>
          </a:p>
          <a:p>
            <a:r>
              <a:rPr lang="ka-GE" sz="1200" kern="1200" dirty="0">
                <a:solidFill>
                  <a:schemeClr val="tx1"/>
                </a:solidFill>
                <a:effectLst/>
                <a:latin typeface="+mn-lt"/>
              </a:rPr>
              <a:t>b. მიღწეული დონე და სამუშაო სტაჟი;</a:t>
            </a:r>
          </a:p>
          <a:p>
            <a:r>
              <a:rPr lang="ka-GE" sz="1200" kern="1200" dirty="0">
                <a:solidFill>
                  <a:schemeClr val="tx1"/>
                </a:solidFill>
                <a:effectLst/>
                <a:latin typeface="+mn-lt"/>
              </a:rPr>
              <a:t>c. სასამართლო საქმეების რაოდენობა, რომლებშიც ის იყო ჩართული;</a:t>
            </a:r>
          </a:p>
          <a:p>
            <a:r>
              <a:rPr lang="ka-GE" sz="1200" kern="1200" dirty="0">
                <a:solidFill>
                  <a:schemeClr val="tx1"/>
                </a:solidFill>
                <a:effectLst/>
                <a:latin typeface="+mn-lt"/>
              </a:rPr>
              <a:t>d. საქმეების ტიპი და სირთულე, რომლებშიც სპეციალისტი იყო ჩართული;</a:t>
            </a:r>
          </a:p>
          <a:p>
            <a:r>
              <a:rPr lang="ka-GE" dirty="0" smtClean="0"/>
              <a:t>e. დონისა და გამოცდილების ხარისხის დამადასტურებელი მტკიცებულება (მაგალითად, მოწვეული მომხსენებლის სახით მონაწილეობა ავტორიტეტულ ღონისძიებებში; აღიარებულ რეცენზირებად ჟურნალებში გამოქვეყნებული ნაშრომები, სპეციალობასთან დაკავშირებული ოფიციალური და</a:t>
            </a:r>
          </a:p>
          <a:p>
            <a:r>
              <a:rPr lang="ka-GE" sz="1200" kern="1200" dirty="0">
                <a:solidFill>
                  <a:schemeClr val="tx1"/>
                </a:solidFill>
                <a:effectLst/>
                <a:latin typeface="+mn-lt"/>
              </a:rPr>
              <a:t>საპატიო თანამდებობები).</a:t>
            </a:r>
          </a:p>
          <a:p>
            <a:endParaRPr lang="ka-GE" sz="1200" kern="1200" dirty="0">
              <a:solidFill>
                <a:schemeClr val="tx1"/>
              </a:solidFill>
              <a:effectLst/>
              <a:latin typeface="+mn-lt"/>
              <a:ea typeface="+mn-ea"/>
              <a:cs typeface="+mn-cs"/>
            </a:endParaRPr>
          </a:p>
          <a:p>
            <a:r>
              <a:rPr lang="ka-GE" sz="1200" b="1" kern="1200" dirty="0">
                <a:solidFill>
                  <a:schemeClr val="tx1"/>
                </a:solidFill>
                <a:effectLst/>
                <a:latin typeface="+mn-lt"/>
              </a:rPr>
              <a:t>გამოძიების ცოდნა</a:t>
            </a:r>
          </a:p>
          <a:p>
            <a:r>
              <a:rPr lang="ka-GE" dirty="0" smtClean="0"/>
              <a:t>გამოძიებების ხასიათის და საჭიროების გაგება კონფიდენციალურობის თვალსაზრისით, შესაბამისობა და განსხვავება ინფორმაციის, სადაზვერვო ინფორმაციისა და მტკიცებულებებს შორის.</a:t>
            </a:r>
          </a:p>
          <a:p>
            <a:endParaRPr lang="ka-GE" sz="1200" kern="1200" dirty="0">
              <a:solidFill>
                <a:schemeClr val="tx1"/>
              </a:solidFill>
              <a:effectLst/>
              <a:latin typeface="+mn-lt"/>
              <a:ea typeface="+mn-ea"/>
              <a:cs typeface="+mn-cs"/>
            </a:endParaRPr>
          </a:p>
          <a:p>
            <a:r>
              <a:rPr lang="ka-GE" sz="1200" b="1" kern="1200" dirty="0">
                <a:solidFill>
                  <a:schemeClr val="tx1"/>
                </a:solidFill>
                <a:effectLst/>
                <a:latin typeface="+mn-lt"/>
              </a:rPr>
              <a:t>კონტექსტუალური ცოდნა</a:t>
            </a:r>
          </a:p>
          <a:p>
            <a:r>
              <a:rPr lang="ka-GE" dirty="0" smtClean="0"/>
              <a:t>მიდგომებს, ენას, ფილოსოფიას, პრაკტიკასა და პოლიციისა და კანონის როლს შორის განსხვავების გაგება და საინფორმაციო ტექნოლოგიების საჭირო ტექნიკური ცოდნა, ასევე ალბათობის ცნების ცოდნა მისი ყველაზე ფართო გაგებით და სამეცნიერო და სამართლებრივ მტკიცებულებით სტანდარტებს შორის განხსვავების ცოდნა.</a:t>
            </a:r>
          </a:p>
          <a:p>
            <a:endParaRPr lang="ka-GE" sz="1200" kern="1200" dirty="0">
              <a:solidFill>
                <a:schemeClr val="tx1"/>
              </a:solidFill>
              <a:effectLst/>
              <a:latin typeface="+mn-lt"/>
              <a:ea typeface="+mn-ea"/>
              <a:cs typeface="+mn-cs"/>
            </a:endParaRPr>
          </a:p>
          <a:p>
            <a:r>
              <a:rPr lang="ka-GE" sz="1200" b="1" kern="1200" dirty="0">
                <a:solidFill>
                  <a:schemeClr val="tx1"/>
                </a:solidFill>
                <a:effectLst/>
                <a:latin typeface="+mn-lt"/>
              </a:rPr>
              <a:t>იურიდიული ცოდნა</a:t>
            </a:r>
          </a:p>
          <a:p>
            <a:r>
              <a:rPr lang="ka-GE" sz="1200" kern="1200" dirty="0">
                <a:solidFill>
                  <a:schemeClr val="tx1"/>
                </a:solidFill>
                <a:effectLst/>
                <a:latin typeface="+mn-lt"/>
              </a:rPr>
              <a:t>კანონის შესაბამისი ასპექტების გაგება შემდეგთან დაკავშირებით:</a:t>
            </a:r>
          </a:p>
          <a:p>
            <a:r>
              <a:rPr lang="ka-GE" sz="1200" kern="1200" dirty="0">
                <a:solidFill>
                  <a:schemeClr val="tx1"/>
                </a:solidFill>
                <a:effectLst/>
                <a:latin typeface="+mn-lt"/>
              </a:rPr>
              <a:t>a. განცხადებები;</a:t>
            </a:r>
          </a:p>
          <a:p>
            <a:r>
              <a:rPr lang="ka-GE" sz="1200" kern="1200" dirty="0">
                <a:solidFill>
                  <a:schemeClr val="tx1"/>
                </a:solidFill>
                <a:effectLst/>
                <a:latin typeface="+mn-lt"/>
              </a:rPr>
              <a:t>b. უწყვეტობა;</a:t>
            </a:r>
          </a:p>
          <a:p>
            <a:r>
              <a:rPr lang="ka-GE" sz="1200" kern="1200" dirty="0">
                <a:solidFill>
                  <a:schemeClr val="tx1"/>
                </a:solidFill>
                <a:effectLst/>
                <a:latin typeface="+mn-lt"/>
              </a:rPr>
              <a:t>c. მტკიცებულებითი სამართლის ნორმები;</a:t>
            </a:r>
          </a:p>
          <a:p>
            <a:r>
              <a:rPr lang="ka-GE" sz="1200" kern="1200" dirty="0">
                <a:solidFill>
                  <a:schemeClr val="tx1"/>
                </a:solidFill>
                <a:effectLst/>
                <a:latin typeface="+mn-lt"/>
              </a:rPr>
              <a:t>d. სასამართლო პროცედურები (მათ შორის, განსხვავებები დაცვისა და ბრალდების მხარეების როლებს შორის);</a:t>
            </a:r>
          </a:p>
          <a:p>
            <a:r>
              <a:rPr lang="ka-GE" sz="1200" kern="1200" dirty="0">
                <a:solidFill>
                  <a:schemeClr val="tx1"/>
                </a:solidFill>
                <a:effectLst/>
                <a:latin typeface="+mn-lt"/>
              </a:rPr>
              <a:t>e. მოწმე ექსპერტების როლისა და პასუხისმგებლობების მკაფიო გაგება.</a:t>
            </a:r>
          </a:p>
          <a:p>
            <a:endParaRPr lang="ka-GE" sz="1200" kern="1200" dirty="0">
              <a:solidFill>
                <a:schemeClr val="tx1"/>
              </a:solidFill>
              <a:effectLst/>
              <a:latin typeface="+mn-lt"/>
              <a:ea typeface="+mn-ea"/>
              <a:cs typeface="+mn-cs"/>
            </a:endParaRPr>
          </a:p>
          <a:p>
            <a:r>
              <a:rPr lang="ka-GE" sz="1200" b="1" kern="1200" dirty="0">
                <a:solidFill>
                  <a:schemeClr val="tx1"/>
                </a:solidFill>
                <a:effectLst/>
                <a:latin typeface="+mn-lt"/>
              </a:rPr>
              <a:t>კომუნიკაციის უნარები</a:t>
            </a:r>
          </a:p>
          <a:p>
            <a:r>
              <a:rPr lang="ka-GE" sz="1200" kern="1200" dirty="0">
                <a:solidFill>
                  <a:schemeClr val="tx1"/>
                </a:solidFill>
                <a:effectLst/>
                <a:latin typeface="+mn-lt"/>
              </a:rPr>
              <a:t>ჩვეულებრივი ენით გადმოცემისა და ახსნის უნარი:</a:t>
            </a:r>
          </a:p>
          <a:p>
            <a:r>
              <a:rPr lang="ka-GE" sz="1200" kern="1200" dirty="0">
                <a:solidFill>
                  <a:schemeClr val="tx1"/>
                </a:solidFill>
                <a:effectLst/>
                <a:latin typeface="+mn-lt"/>
              </a:rPr>
              <a:t>a. სპეციალიზაციის ხასიათი;</a:t>
            </a:r>
          </a:p>
          <a:p>
            <a:r>
              <a:rPr lang="ka-GE" sz="1200" kern="1200" dirty="0">
                <a:solidFill>
                  <a:schemeClr val="tx1"/>
                </a:solidFill>
                <a:effectLst/>
                <a:latin typeface="+mn-lt"/>
              </a:rPr>
              <a:t>b. ექსპერტიზისას გამოყენებული მეთოდები და აღჭურვილობა;</a:t>
            </a:r>
          </a:p>
          <a:p>
            <a:r>
              <a:rPr lang="ka-GE" sz="1200" kern="1200" dirty="0">
                <a:solidFill>
                  <a:schemeClr val="tx1"/>
                </a:solidFill>
                <a:effectLst/>
                <a:latin typeface="+mn-lt"/>
              </a:rPr>
              <a:t>c. გამოყენებული ინტერპრეტაციის მეთოდები;</a:t>
            </a:r>
          </a:p>
          <a:p>
            <a:r>
              <a:rPr lang="ka-GE" sz="1200" kern="1200" dirty="0">
                <a:solidFill>
                  <a:schemeClr val="tx1"/>
                </a:solidFill>
                <a:effectLst/>
                <a:latin typeface="+mn-lt"/>
              </a:rPr>
              <a:t>d. მტკიცებულებების ძლიერი და სუსტი მხარეები;</a:t>
            </a:r>
          </a:p>
          <a:p>
            <a:r>
              <a:rPr lang="ka-GE" sz="1200" kern="1200" dirty="0">
                <a:solidFill>
                  <a:schemeClr val="tx1"/>
                </a:solidFill>
                <a:effectLst/>
                <a:latin typeface="+mn-lt"/>
              </a:rPr>
              <a:t>e. გამოვლენილი ფაქტების ნებისმიერი შესაძლო ალტერნატიული განმარტებები.</a:t>
            </a:r>
          </a:p>
          <a:p>
            <a:endParaRPr lang="ka-GE" sz="1200" kern="1200" dirty="0">
              <a:solidFill>
                <a:schemeClr val="tx1"/>
              </a:solidFill>
              <a:effectLst/>
              <a:latin typeface="+mn-lt"/>
              <a:ea typeface="+mn-ea"/>
              <a:cs typeface="+mn-cs"/>
            </a:endParaRPr>
          </a:p>
          <a:p>
            <a:r>
              <a:rPr lang="ka-GE" sz="1200" b="1" kern="1200" dirty="0">
                <a:solidFill>
                  <a:schemeClr val="tx1"/>
                </a:solidFill>
                <a:effectLst/>
                <a:latin typeface="+mn-lt"/>
              </a:rPr>
              <a:t>ზოგადი</a:t>
            </a:r>
          </a:p>
          <a:p>
            <a:r>
              <a:rPr lang="ka-GE" dirty="0" smtClean="0"/>
              <a:t>a. საქმის მასალებთან მუშაობისთვის ექსპერტს შეიძლება დასჭირდეს დაცვის შესაბამისი დონის წვდომა;</a:t>
            </a:r>
          </a:p>
          <a:p>
            <a:r>
              <a:rPr lang="ka-GE" dirty="0" smtClean="0"/>
              <a:t>b. ექსპერტმა ხელი უნდა მოაწეროს კონფიდენციალურობის დაცვის ხელშეკრულებას (იმის უზრუნველსაყოფად, რომ ის დაიცავს ექსპერტიზისას მიღებული ცოდნის კონფიდენციალურობას);</a:t>
            </a:r>
          </a:p>
          <a:p>
            <a:r>
              <a:rPr lang="ka-GE" dirty="0" smtClean="0"/>
              <a:t>c. შესაბამის შემთხვევებში ექსპერტი უნდა იცნობდეს ყველა შესაბამის სახელმძღვანელო მითითებას მასალების შესახებ, რომლებიც უკავშირდება პედოფილიას, მათ შორის, ასეთი მასალების გავლენას სხვა ჩართულ პირებზე, ასევე უნდა ჩაატაროს ასეთი გავლენის რისკის შეფასება;</a:t>
            </a:r>
          </a:p>
          <a:p>
            <a:r>
              <a:rPr lang="ka-GE" dirty="0" smtClean="0"/>
              <a:t>d. სპეციალისტს არ უნდა გააჩნდეს ინტერესთა კონფლიქტი და ვალდებული უნდა იყოს, განაცხადოს ამის შესახებ.</a:t>
            </a:r>
          </a:p>
          <a:p>
            <a:endParaRPr lang="ka-GE" dirty="0"/>
          </a:p>
          <a:p>
            <a:r>
              <a:rPr lang="ka-GE" sz="1200" b="1" kern="1200" dirty="0">
                <a:solidFill>
                  <a:schemeClr val="tx1"/>
                </a:solidFill>
                <a:effectLst/>
                <a:latin typeface="+mn-lt"/>
              </a:rPr>
              <a:t>სად არის განთავსებული (ანუ ფაქტობრივად შენახული) მონაცემები?</a:t>
            </a:r>
          </a:p>
          <a:p>
            <a:r>
              <a:rPr lang="ka-GE" dirty="0" smtClean="0"/>
              <a:t>უჩვეულო არაა, რომ მონაცემები აღჭურვილობის განთავსების ადგილისგან განსხვავებულ ადგილზე იყოს განთავსებული.</a:t>
            </a:r>
            <a:r>
              <a:rPr lang="ka-GE" sz="1200" kern="1200" dirty="0">
                <a:solidFill>
                  <a:schemeClr val="tx1"/>
                </a:solidFill>
                <a:effectLst/>
                <a:latin typeface="+mn-lt"/>
              </a:rPr>
              <a:t> </a:t>
            </a:r>
            <a:r>
              <a:rPr lang="ka-GE" dirty="0" smtClean="0"/>
              <a:t>თუ თქვენ მიხვედით ჩხრეკის ადგილზე ამ ვარიანტის გაუთვალისწინებლად, შესაძლებელია აღმოაჩინოთ, რომ საჭირო იყოს დამატებითი ოფიციალური ნებართვა (განსაკუთრებით მაშინ, თუ მონაცემები ინახება სხვა იურისდიქციაში) ან დამატებითი ტექნიკური უნარები ან აღჭურვილობა.</a:t>
            </a:r>
          </a:p>
          <a:p>
            <a:endParaRPr lang="ka-GE" sz="1200" kern="1200" dirty="0">
              <a:solidFill>
                <a:schemeClr val="tx1"/>
              </a:solidFill>
              <a:effectLst/>
              <a:latin typeface="+mn-lt"/>
              <a:ea typeface="+mn-ea"/>
              <a:cs typeface="+mn-cs"/>
            </a:endParaRPr>
          </a:p>
          <a:p>
            <a:r>
              <a:rPr lang="ka-GE" sz="1200" b="1" kern="1200" dirty="0">
                <a:solidFill>
                  <a:schemeClr val="tx1"/>
                </a:solidFill>
                <a:effectLst/>
                <a:latin typeface="+mn-lt"/>
              </a:rPr>
              <a:t>რამდენად რთულია ეჭვმიტანილი?</a:t>
            </a:r>
          </a:p>
          <a:p>
            <a:r>
              <a:rPr lang="ka-GE" sz="1200" kern="1200" dirty="0">
                <a:solidFill>
                  <a:schemeClr val="tx1"/>
                </a:solidFill>
                <a:effectLst/>
                <a:latin typeface="+mn-lt"/>
              </a:rPr>
              <a:t>გონივრულია, მოაგროვოთ შეძლებისდაგვარად ბევრი სადაზვერვო ინფორმაცია ეჭვმიტანილის შესახებ. </a:t>
            </a:r>
            <a:r>
              <a:rPr lang="ka-GE" dirty="0" smtClean="0"/>
              <a:t>ეჭვმიტანილს, რომელსაც კომპიუტერული უნარები აქვს, შეიძლება გამოყენებული ჰქონდეს ექსპერტიზის საწინააღმდეგო პროცედურები, რათა ხელი შეუშალოს აღჭურვილობის ამოღებას ან მონაცემთა გადაჭერას (მაგალითად, მას შეიძლება დაშიფრული ჰქონდეს ყველა თავისი მონაცემთა შენახვის მოწყობილობა ან დაინსტალირებული ჰქონდეს კომპიუტერში მონაცემთა წაშლის ერთღილაკიანი პროგრამა).</a:t>
            </a:r>
            <a:r>
              <a:rPr lang="ka-GE" sz="1200" kern="1200" dirty="0">
                <a:solidFill>
                  <a:schemeClr val="tx1"/>
                </a:solidFill>
                <a:effectLst/>
                <a:latin typeface="+mn-lt"/>
              </a:rPr>
              <a:t> </a:t>
            </a:r>
            <a:r>
              <a:rPr lang="ka-GE" dirty="0" smtClean="0"/>
              <a:t>ასეთ შემთხვევაში აუცილებელია, რომ მზად გქონდეთ ამის საწინააღმდეგო ზომები.</a:t>
            </a:r>
            <a:r>
              <a:rPr lang="ka-GE" sz="1200" kern="1200" dirty="0">
                <a:solidFill>
                  <a:schemeClr val="tx1"/>
                </a:solidFill>
                <a:effectLst/>
                <a:latin typeface="+mn-lt"/>
              </a:rPr>
              <a:t> </a:t>
            </a:r>
            <a:r>
              <a:rPr lang="ka-GE" dirty="0" smtClean="0"/>
              <a:t>ეჭვმიტანილს შეიძლება შენახული ჰქონდეს მონაცემები ღრუბელზე ან სხვა რომელიმე ონლაინრესურსზე ისე, რომ მის აღჭურვილობაში ვერ იპოვოთ ვერანაირი მონაცემი.</a:t>
            </a:r>
          </a:p>
          <a:p>
            <a:endParaRPr lang="ka-GE" sz="1200" kern="1200" dirty="0">
              <a:solidFill>
                <a:schemeClr val="tx1"/>
              </a:solidFill>
              <a:effectLst/>
              <a:latin typeface="+mn-lt"/>
              <a:ea typeface="+mn-ea"/>
              <a:cs typeface="+mn-cs"/>
            </a:endParaRPr>
          </a:p>
          <a:p>
            <a:r>
              <a:rPr lang="ka-GE" sz="1200" b="1" kern="1200" dirty="0">
                <a:solidFill>
                  <a:schemeClr val="tx1"/>
                </a:solidFill>
                <a:effectLst/>
                <a:latin typeface="+mn-lt"/>
              </a:rPr>
              <a:t>არსებობს თუ არა მტკიცებულებების ალტერნატიული ან დამატებითი წყაროები?</a:t>
            </a:r>
          </a:p>
          <a:p>
            <a:r>
              <a:rPr lang="ka-GE" dirty="0" smtClean="0"/>
              <a:t>ქმედების დაწყებამდე, რომელიც შეიძლება ეჭვმიტანილთან უშუალო კონტაქტს, მისი აღჭურვილობის ამოღებას ან მონაცემთა გადაჭერას ითვალისწინებდეს, დაგეგმვის ეტაპზე განხილული უნდა იქნეს, ხომ არ არსებობს სხვა, უფრო უპირატესი წყაროები, რომელთაგან შესაძლებელია იგივე</a:t>
            </a:r>
          </a:p>
          <a:p>
            <a:r>
              <a:rPr lang="ka-GE" sz="1200" kern="1200" dirty="0">
                <a:solidFill>
                  <a:schemeClr val="tx1"/>
                </a:solidFill>
                <a:effectLst/>
                <a:latin typeface="+mn-lt"/>
              </a:rPr>
              <a:t>ინფორმაციის მოპოვება. </a:t>
            </a:r>
            <a:r>
              <a:rPr lang="ka-GE" dirty="0" smtClean="0"/>
              <a:t>მაგალითად, შეიძლება განიხილოთ ონლაინტრანზაქციის სხვა მხარეებთან დაკავშირების საკითხი (როგორიცაა ელ. წერილების მიმოცვლა), მესამე მხარე, როგორიცაა ინტერნეტსერვისის პროვაიდერი (ISP) ან ონლაინმომსახურების მიმწოდებელი.</a:t>
            </a:r>
            <a:r>
              <a:rPr lang="ka-GE" sz="1200" kern="1200" dirty="0">
                <a:solidFill>
                  <a:schemeClr val="tx1"/>
                </a:solidFill>
                <a:effectLst/>
                <a:latin typeface="+mn-lt"/>
              </a:rPr>
              <a:t> </a:t>
            </a:r>
            <a:r>
              <a:rPr lang="ka-GE" dirty="0" smtClean="0"/>
              <a:t>ღრუბლის უფრო მეტად გამოყენებით იგივე მონაცემების აღდგენა შეიძლება ასეთი მესამე მხარის წყაროდან. ტაქტიკური გადაწყვეტილებაა ის, ეჭვმიტანილის მონაცემებს აღადგენთ თუ ალტერნატიული მფლობელისგან მიღებულ მონაცემებს.</a:t>
            </a:r>
            <a:r>
              <a:rPr lang="ka-GE" sz="1200" kern="1200" dirty="0">
                <a:solidFill>
                  <a:schemeClr val="tx1"/>
                </a:solidFill>
                <a:effectLst/>
                <a:latin typeface="+mn-lt"/>
              </a:rPr>
              <a:t> </a:t>
            </a:r>
            <a:r>
              <a:rPr lang="ka-GE" dirty="0" smtClean="0"/>
              <a:t>ზოგ იურისდიქციაში მესამე მხარეებს კანონით მოეთხოვებათ, შეატყობინონ თავიანთ მომხმარებლებს მონაცემებზე წვდომის ნებისმიერი მოთხოვნის შესახებ, რამაც შესაძლოა არახელსაყრელად გააფრთხილოს ეჭვმიტანილი და აიძულოს ის, დაფაროს ან გაანადგუროს მტკიცებულებები.</a:t>
            </a:r>
            <a:r>
              <a:rPr lang="ka-GE" sz="1200" kern="1200" dirty="0">
                <a:solidFill>
                  <a:schemeClr val="tx1"/>
                </a:solidFill>
                <a:effectLst/>
                <a:latin typeface="+mn-lt"/>
              </a:rPr>
              <a:t> </a:t>
            </a:r>
            <a:r>
              <a:rPr lang="ka-GE" dirty="0" smtClean="0"/>
              <a:t>პასუხისმგებელმა გამომძიებელმა ან პროკურორმა უნდა განიხილოს საკითხი, თუ როგორ გავლენას იქონიებს მესამე მხარეებისგან მონაცემთა აღდგენის პროცედურა გამოძიების ეფექტიანობაზე (განსაკუთრებით იმ შემთხვევაში, თუ მონაცემები ინახება სხვა იურისდიქციაში).</a:t>
            </a:r>
            <a:r>
              <a:rPr lang="ka-GE" sz="1200" kern="1200" dirty="0">
                <a:solidFill>
                  <a:schemeClr val="tx1"/>
                </a:solidFill>
                <a:effectLst/>
                <a:latin typeface="+mn-lt"/>
              </a:rPr>
              <a:t> </a:t>
            </a:r>
            <a:r>
              <a:rPr lang="ka-GE" dirty="0" smtClean="0"/>
              <a:t>ასევე მნიშვნელოვანი იქნება იმის გადაწყვეტა, თუ რომელი მონაცემთა წყარო არის საუკეთესო გამოძიების მიზნებისთვის და ყველაზე ღირებული მისი საბოლოო შედეგისთვის.</a:t>
            </a:r>
          </a:p>
          <a:p>
            <a:endParaRPr lang="ka-GE" sz="1200" kern="1200" dirty="0">
              <a:solidFill>
                <a:schemeClr val="tx1"/>
              </a:solidFill>
              <a:effectLst/>
              <a:latin typeface="+mn-lt"/>
              <a:ea typeface="+mn-ea"/>
              <a:cs typeface="+mn-cs"/>
            </a:endParaRPr>
          </a:p>
          <a:p>
            <a:pPr marL="0" indent="0" algn="just">
              <a:buNone/>
            </a:pPr>
            <a:r>
              <a:rPr lang="ka-GE" b="1" dirty="0"/>
              <a:t>ზოგი კითხვა დაგეგმვის პროცესისთვის მოიცავს:</a:t>
            </a:r>
          </a:p>
          <a:p>
            <a:pPr algn="just"/>
            <a:r>
              <a:rPr lang="ka-GE" dirty="0" smtClean="0"/>
              <a:t>რა სახის კომპიუტერული აპარატული უზრუნველყოფის/ოპერაციული სისტემის/პროგრამული უზრუნველყოფის/აპლიკაციებისა და შენახვის საშუალებების, ასევე კომუნიკაციასა და ქსელთან დაკავშირებული მოწყობილობების (ISP, ტელეფონი, ფაქსი, მოდემი, LAN ქსელური მოწყობილობები და ა.შ) პოვნაა მოსალოდნელი?</a:t>
            </a:r>
          </a:p>
          <a:p>
            <a:pPr algn="just"/>
            <a:r>
              <a:rPr lang="ka-GE" dirty="0" smtClean="0"/>
              <a:t>ვინ არის პასუხისმგებელი კომპიუტერულ სისტემაზე ან/და ქსელზე (მაგ., არის თუ არა ადგილობრივი ადმინისტრატორი ან ახდენს თუ არა გარე კომპანია სისტემის ადმინისტრირებას)?</a:t>
            </a:r>
          </a:p>
          <a:p>
            <a:pPr algn="just"/>
            <a:r>
              <a:rPr lang="ka-GE" dirty="0" smtClean="0"/>
              <a:t>რამდენი აღჭურვილობაა მოსალოდნელი, რომ იყოს იქ?</a:t>
            </a:r>
          </a:p>
          <a:p>
            <a:pPr algn="just"/>
            <a:r>
              <a:rPr lang="ka-GE" dirty="0" smtClean="0"/>
              <a:t>რა რაოდენობის მონაცემების გადაწერა გახდება საჭირო? </a:t>
            </a:r>
          </a:p>
          <a:p>
            <a:pPr algn="just"/>
            <a:r>
              <a:rPr lang="ka-GE" dirty="0" smtClean="0"/>
              <a:t>არის თუ არა შენახვის საშუალებაზე სისტემის სარეზერვო ასლი?</a:t>
            </a:r>
          </a:p>
          <a:p>
            <a:endParaRPr lang="ka-GE" sz="1200" kern="1200" dirty="0">
              <a:solidFill>
                <a:schemeClr val="tx1"/>
              </a:solidFill>
              <a:effectLst/>
              <a:latin typeface="+mn-lt"/>
              <a:ea typeface="+mn-ea"/>
              <a:cs typeface="+mn-cs"/>
            </a:endParaRPr>
          </a:p>
          <a:p>
            <a:endParaRPr lang="ka-GE" dirty="0"/>
          </a:p>
          <a:p>
            <a:pPr marL="0" indent="0" eaLnBrk="1" hangingPunct="1">
              <a:buFontTx/>
              <a:buNone/>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32</a:t>
            </a:fld>
            <a:endParaRPr lang="ka-GE" altLang="en-US"/>
          </a:p>
        </p:txBody>
      </p:sp>
    </p:spTree>
    <p:extLst>
      <p:ext uri="{BB962C8B-B14F-4D97-AF65-F5344CB8AC3E}">
        <p14:creationId xmlns:p14="http://schemas.microsoft.com/office/powerpoint/2010/main" val="2547021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ka-GE" dirty="0" smtClean="0"/>
              <a:t>როგორც კი დასრულდება თავდაპირველი დაგეგმვა და გააზრება, სამზადისი ფაქტობრივი შესვლისა და ჩხრეკისთვის უნდა მოიცავდეს შემდეგ საფეხურებს:</a:t>
            </a:r>
          </a:p>
          <a:p>
            <a:pPr algn="just"/>
            <a:r>
              <a:rPr lang="ka-GE" dirty="0" smtClean="0"/>
              <a:t>შეამოწმეთ, რომ შენობაში შესვლისა და ელექტრონული მტკიცებულებების ამოღებისთვის მოპოვებულია კანონით გათვალისწინებული შესაბამისი ნებართვა (მაგ., მიიღეთ ჩხრეკის ორდერი ან სხვა ნებართვა მოქმედი კანონმდებლობის შესაბამისად);</a:t>
            </a:r>
          </a:p>
          <a:p>
            <a:pPr algn="just"/>
            <a:r>
              <a:rPr lang="ka-GE" dirty="0" smtClean="0"/>
              <a:t>უზრუნველყავით, რომ ხელმისაწვდომი და ორგანიზებული იყოს შესვლის სწრაფი და უსაფრთხო საშუალებები;</a:t>
            </a:r>
          </a:p>
          <a:p>
            <a:pPr algn="just"/>
            <a:r>
              <a:rPr lang="ka-GE" dirty="0" smtClean="0"/>
              <a:t>აირჩიეთ გუნდის წევრები (მათ შორის, საჭიროების შემთხვევაში, გარე სპეციალისტები);</a:t>
            </a:r>
          </a:p>
          <a:p>
            <a:pPr algn="just"/>
            <a:r>
              <a:rPr lang="ka-GE" dirty="0" smtClean="0"/>
              <a:t>გუნდის წევრებს მიეცით ინდივიდუალური დავალებები;</a:t>
            </a:r>
          </a:p>
          <a:p>
            <a:pPr algn="just"/>
            <a:r>
              <a:rPr lang="ka-GE" dirty="0" smtClean="0"/>
              <a:t>უთხარით გუნდის წევრებს, თუ როგორ უნდა შეასრულონ თავიანთი დავალებები (მათ გავლილი უნდა ჰქონდეთ შესაბამისი საბაზისო ტრენინგი); და</a:t>
            </a:r>
          </a:p>
          <a:p>
            <a:pPr algn="just"/>
            <a:r>
              <a:rPr lang="ka-GE" dirty="0" smtClean="0"/>
              <a:t>უზრუნველყავით ამოღებისათვის საჭირო ინსტრუმენტები და აღჭურვილობა</a:t>
            </a: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33</a:t>
            </a:fld>
            <a:endParaRPr lang="ka-GE" altLang="en-US"/>
          </a:p>
        </p:txBody>
      </p:sp>
    </p:spTree>
    <p:extLst>
      <p:ext uri="{BB962C8B-B14F-4D97-AF65-F5344CB8AC3E}">
        <p14:creationId xmlns:p14="http://schemas.microsoft.com/office/powerpoint/2010/main" val="2711420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ვინაიდან ციფრული ექსპერტიზა რთულია და მასში ბევრი სხვადასხვა დისციპლინაა ჩართული, ციფრული ექსპერტიზის სპეციალისტები, როგორც წესი, სპეციალიზდებიან ელექტრონული მტკიცებულებების ერთ სფეროში.</a:t>
            </a:r>
            <a:r>
              <a:rPr lang="ka-GE" sz="1200" kern="1200" dirty="0" smtClean="0">
                <a:solidFill>
                  <a:schemeClr val="tx1"/>
                </a:solidFill>
                <a:effectLst/>
                <a:latin typeface="+mn-lt"/>
              </a:rPr>
              <a:t> </a:t>
            </a:r>
            <a:r>
              <a:rPr lang="ka-GE" dirty="0" smtClean="0"/>
              <a:t>ეს ნიშნავს, რომ გამომძიებელს ან პროკურორს შესაძლებელია ზოგჯერ დასჭირდეს ციფრული ექსპერტიზის სპეციალისტის დახმარება კონკრეტულ ტექნიკურ სიტუაციებში. სპეციალისტის შერჩევისას შესაძლებელია სასარგებლო იყოს ოფიციალური აკრედიტაციის ფორმის ნახვა, რომელიც გასცა აკადემიურმა ან პროფესიონალურმა ორგანომ.</a:t>
            </a:r>
            <a:r>
              <a:rPr lang="ka-GE" sz="1200" kern="1200" dirty="0" smtClean="0">
                <a:solidFill>
                  <a:schemeClr val="tx1"/>
                </a:solidFill>
                <a:effectLst/>
                <a:latin typeface="+mn-lt"/>
              </a:rPr>
              <a:t> აკრედიტაცია წარმოადგენს განათლების გარკვეული დონის</a:t>
            </a:r>
          </a:p>
          <a:p>
            <a:r>
              <a:rPr lang="ka-GE" dirty="0" smtClean="0"/>
              <a:t>დასტურს და უზრუნველყოფს პირის მიღწევების დამოუკიდებელ შეფასებას, როცა ცოდნა და გამოცდილება მოწმდება სასამართლოში. ანალოგიურად, აღიარებულ რეცენზირებად ჟურნალებში გამოქვეყნებული ნაშრომები, გამოცდილება სხვა საქმეებში და პროფესიონალური რეპუტაცია – ეს ყველაფერი ხელს უწყობს ამ ნდობის გამყარებას. </a:t>
            </a:r>
            <a:r>
              <a:rPr lang="ka-GE" sz="1200" kern="1200" dirty="0" smtClean="0">
                <a:solidFill>
                  <a:schemeClr val="tx1"/>
                </a:solidFill>
                <a:effectLst/>
                <a:latin typeface="+mn-lt"/>
              </a:rPr>
              <a:t>შერჩევის პროცესი არ უნდა იყოს შემთხვევითი, არამედ აქტიური და სტრუქტურირებული დაწყებისთანავე.</a:t>
            </a:r>
            <a:r>
              <a:rPr lang="ka-GE" dirty="0" smtClean="0"/>
              <a:t> კომპიუტერული დანაშაულის წინააღმდეგ ბრძოლის განყოფილებებმა შეიძლება შემოგთავაზონ რჩევები შერჩევის კრიტერიუმების შესახებ, თუმცა შემდეგი კრიტერიუმები დაგეხმარებათ დაადგინოთ დამოუკიდებელი მრჩეველი მოწმის მნიშვნელობისა და რეპუტაციის დადგენაში (ეს კრიტერიუმები იგივეა, რაც მოცემულია 79-ე სლაიდში, შიდა კონსულტანტ მოწმესთან მიმართებით).</a:t>
            </a:r>
          </a:p>
          <a:p>
            <a:endParaRPr lang="ka-GE" sz="1200" b="1" kern="1200" dirty="0" smtClean="0">
              <a:solidFill>
                <a:schemeClr val="tx1"/>
              </a:solidFill>
              <a:effectLst/>
              <a:latin typeface="+mn-lt"/>
              <a:ea typeface="+mn-ea"/>
              <a:cs typeface="+mn-cs"/>
            </a:endParaRPr>
          </a:p>
          <a:p>
            <a:r>
              <a:rPr lang="ka-GE" sz="1200" b="1" kern="1200" dirty="0" smtClean="0">
                <a:solidFill>
                  <a:schemeClr val="tx1"/>
                </a:solidFill>
                <a:effectLst/>
                <a:latin typeface="+mn-lt"/>
              </a:rPr>
              <a:t>სპეციალისტის უნარები</a:t>
            </a:r>
          </a:p>
          <a:p>
            <a:r>
              <a:rPr lang="ka-GE" sz="1200" kern="1200" dirty="0" smtClean="0">
                <a:solidFill>
                  <a:schemeClr val="tx1"/>
                </a:solidFill>
                <a:effectLst/>
                <a:latin typeface="+mn-lt"/>
              </a:rPr>
              <a:t>a. შესაბამისი აკადემიური და პროფესიული კვალიფიკაცია და აკრედიტაცია;</a:t>
            </a:r>
          </a:p>
          <a:p>
            <a:r>
              <a:rPr lang="ka-GE" sz="1200" kern="1200" dirty="0" smtClean="0">
                <a:solidFill>
                  <a:schemeClr val="tx1"/>
                </a:solidFill>
                <a:effectLst/>
                <a:latin typeface="+mn-lt"/>
              </a:rPr>
              <a:t>b. მოცემული საქმისთვის მნიშვნელოვანი სპეციალური უნარები, რომლებსაც ის ფლობს;</a:t>
            </a:r>
          </a:p>
          <a:p>
            <a:r>
              <a:rPr lang="ka-GE" sz="1200" kern="1200" dirty="0" smtClean="0">
                <a:solidFill>
                  <a:schemeClr val="tx1"/>
                </a:solidFill>
                <a:effectLst/>
                <a:latin typeface="+mn-lt"/>
              </a:rPr>
              <a:t>c. ჩართულობა ნებისმიერ შესაბამის სპეციალიზებულ პროფესიულ დაწესებულებაში ან ასოციაციაში;</a:t>
            </a:r>
          </a:p>
          <a:p>
            <a:pPr marL="0" marR="0" indent="0" algn="l" defTabSz="457200" rtl="0" eaLnBrk="1" fontAlgn="auto" latinLnBrk="0" hangingPunct="1">
              <a:lnSpc>
                <a:spcPct val="100000"/>
              </a:lnSpc>
              <a:spcBef>
                <a:spcPts val="0"/>
              </a:spcBef>
              <a:spcAft>
                <a:spcPts val="0"/>
              </a:spcAft>
              <a:buClrTx/>
              <a:buSzTx/>
              <a:buFontTx/>
              <a:buNone/>
              <a:tabLst/>
              <a:defRPr/>
            </a:pPr>
            <a:r>
              <a:rPr lang="ka-GE" dirty="0" smtClean="0"/>
              <a:t>d. მისი საქმიანობის აღიარებული რეპუტაცია მოთხოვნილ სპეციალიზაციაში (მაგალითად, აქვს თუ არა სპეციალისტს მიღებული ჯილდო მისი საქმიანობისთვის?).</a:t>
            </a:r>
          </a:p>
          <a:p>
            <a:endParaRPr lang="ka-GE" sz="1200" kern="1200" dirty="0" smtClean="0">
              <a:solidFill>
                <a:schemeClr val="tx1"/>
              </a:solidFill>
              <a:effectLst/>
              <a:latin typeface="+mn-lt"/>
              <a:ea typeface="+mn-ea"/>
              <a:cs typeface="+mn-cs"/>
            </a:endParaRPr>
          </a:p>
          <a:p>
            <a:r>
              <a:rPr lang="ka-GE" sz="1200" b="1" kern="1200" dirty="0" smtClean="0">
                <a:solidFill>
                  <a:schemeClr val="tx1"/>
                </a:solidFill>
                <a:effectLst/>
                <a:latin typeface="+mn-lt"/>
              </a:rPr>
              <a:t>სპეციალისტის გამოცდილება</a:t>
            </a:r>
          </a:p>
          <a:p>
            <a:r>
              <a:rPr lang="ka-GE" sz="1200" kern="1200" dirty="0" smtClean="0">
                <a:solidFill>
                  <a:schemeClr val="tx1"/>
                </a:solidFill>
                <a:effectLst/>
                <a:latin typeface="+mn-lt"/>
              </a:rPr>
              <a:t>a. ამ სახის საქმიანობის გამოცდილების ხანგრძლივობა და ხასიათი;</a:t>
            </a:r>
          </a:p>
          <a:p>
            <a:r>
              <a:rPr lang="ka-GE" sz="1200" kern="1200" dirty="0" smtClean="0">
                <a:solidFill>
                  <a:schemeClr val="tx1"/>
                </a:solidFill>
                <a:effectLst/>
                <a:latin typeface="+mn-lt"/>
              </a:rPr>
              <a:t>b. მიღწეული დონე და სამუშაო სტაჟი;</a:t>
            </a:r>
          </a:p>
          <a:p>
            <a:r>
              <a:rPr lang="ka-GE" sz="1200" kern="1200" dirty="0" smtClean="0">
                <a:solidFill>
                  <a:schemeClr val="tx1"/>
                </a:solidFill>
                <a:effectLst/>
                <a:latin typeface="+mn-lt"/>
              </a:rPr>
              <a:t>c. სასამართლო საქმეების რაოდენობა, რომლებშიც ის იყო ჩართული;</a:t>
            </a:r>
          </a:p>
          <a:p>
            <a:r>
              <a:rPr lang="ka-GE" sz="1200" kern="1200" dirty="0" smtClean="0">
                <a:solidFill>
                  <a:schemeClr val="tx1"/>
                </a:solidFill>
                <a:effectLst/>
                <a:latin typeface="+mn-lt"/>
              </a:rPr>
              <a:t>d. საქმეების ტიპი და სირთულე, რომლებშიც სპეციალისტი იყო ჩართული;</a:t>
            </a:r>
          </a:p>
          <a:p>
            <a:r>
              <a:rPr lang="ka-GE" dirty="0" smtClean="0"/>
              <a:t>დონისა და გამოცდილების ხარისხის დამადასტურებელი მტკიცებულება (მაგალითად, მოწვეული მომხსენებლის სახით მონაწილეობა ავტორიტეტულ ღონისძიებებში; აღიარებულ რეცენზირებად ჟურნალებში გამოქვეყნებული ნაშრომები, სპეციალობასთან დაკავშირებული ოფიციალური და საპატიო თანამდებობები).</a:t>
            </a:r>
          </a:p>
          <a:p>
            <a:endParaRPr lang="ka-GE" sz="1200" b="1" kern="1200" dirty="0" smtClean="0">
              <a:solidFill>
                <a:schemeClr val="tx1"/>
              </a:solidFill>
              <a:effectLst/>
              <a:latin typeface="+mn-lt"/>
              <a:ea typeface="+mn-ea"/>
              <a:cs typeface="+mn-cs"/>
            </a:endParaRPr>
          </a:p>
          <a:p>
            <a:r>
              <a:rPr lang="ka-GE" sz="1200" b="1" kern="1200" dirty="0" smtClean="0">
                <a:solidFill>
                  <a:schemeClr val="tx1"/>
                </a:solidFill>
                <a:effectLst/>
                <a:latin typeface="+mn-lt"/>
              </a:rPr>
              <a:t>გამოძიების ცოდნა</a:t>
            </a:r>
          </a:p>
          <a:p>
            <a:r>
              <a:rPr lang="ka-GE" dirty="0" smtClean="0"/>
              <a:t>გამოძიებების ხასიათის და საჭიროების გაგება კონფიდენციალურობის თვალსაზრისით, შესაბამისობა და განსხვავება ინფორმაციის, სადაზვერვო ინფორმაციისა და მტკიცებულებებს შორის.</a:t>
            </a:r>
          </a:p>
          <a:p>
            <a:endParaRPr lang="ka-GE" sz="1200" b="1" kern="1200" dirty="0" smtClean="0">
              <a:solidFill>
                <a:schemeClr val="tx1"/>
              </a:solidFill>
              <a:effectLst/>
              <a:latin typeface="+mn-lt"/>
              <a:ea typeface="+mn-ea"/>
              <a:cs typeface="+mn-cs"/>
            </a:endParaRPr>
          </a:p>
          <a:p>
            <a:r>
              <a:rPr lang="ka-GE" sz="1200" b="1" kern="1200" dirty="0" smtClean="0">
                <a:solidFill>
                  <a:schemeClr val="tx1"/>
                </a:solidFill>
                <a:effectLst/>
                <a:latin typeface="+mn-lt"/>
              </a:rPr>
              <a:t>კონტექსტუალური ცოდნა</a:t>
            </a:r>
          </a:p>
          <a:p>
            <a:r>
              <a:rPr lang="ka-GE" dirty="0" smtClean="0"/>
              <a:t>მიდგომებს, ენას, ფილოსოფიას, პრაქტიკასა და პოლიციისა და კანონის როლს შორის განსხვავების გაგება და საინფორმაციო ტექნოლოგიების საჭირო ტექნიკური ცოდნა, ასევე ალბათობის ცნების ცოდნა მისი ყველაზე ფართო გაგებით და სამეცნიერო და სამართლებრივ მტკიცებულებით სტანდარტებს შორის განსხვავების ცოდნა.</a:t>
            </a:r>
          </a:p>
          <a:p>
            <a:endParaRPr lang="ka-GE" sz="1200" b="1" kern="1200" dirty="0" smtClean="0">
              <a:solidFill>
                <a:schemeClr val="tx1"/>
              </a:solidFill>
              <a:effectLst/>
              <a:latin typeface="+mn-lt"/>
              <a:ea typeface="+mn-ea"/>
              <a:cs typeface="+mn-cs"/>
            </a:endParaRPr>
          </a:p>
          <a:p>
            <a:r>
              <a:rPr lang="ka-GE" sz="1200" b="1" kern="1200" dirty="0" smtClean="0">
                <a:solidFill>
                  <a:schemeClr val="tx1"/>
                </a:solidFill>
                <a:effectLst/>
                <a:latin typeface="+mn-lt"/>
              </a:rPr>
              <a:t>იურიდიული ცოდნა</a:t>
            </a:r>
          </a:p>
          <a:p>
            <a:r>
              <a:rPr lang="ka-GE" sz="1200" kern="1200" dirty="0" smtClean="0">
                <a:solidFill>
                  <a:schemeClr val="tx1"/>
                </a:solidFill>
                <a:effectLst/>
                <a:latin typeface="+mn-lt"/>
              </a:rPr>
              <a:t>კანონის შესაბამისი ასპექტების გაგება შემდეგთან დაკავშირებით:</a:t>
            </a:r>
          </a:p>
          <a:p>
            <a:r>
              <a:rPr lang="ka-GE" sz="1200" kern="1200" dirty="0" smtClean="0">
                <a:solidFill>
                  <a:schemeClr val="tx1"/>
                </a:solidFill>
                <a:effectLst/>
                <a:latin typeface="+mn-lt"/>
              </a:rPr>
              <a:t>a. განცხადებები;</a:t>
            </a:r>
          </a:p>
          <a:p>
            <a:r>
              <a:rPr lang="ka-GE" sz="1200" kern="1200" dirty="0" smtClean="0">
                <a:solidFill>
                  <a:schemeClr val="tx1"/>
                </a:solidFill>
                <a:effectLst/>
                <a:latin typeface="+mn-lt"/>
              </a:rPr>
              <a:t>b. უწყვეტობა;</a:t>
            </a:r>
          </a:p>
          <a:p>
            <a:r>
              <a:rPr lang="ka-GE" sz="1200" kern="1200" dirty="0" smtClean="0">
                <a:solidFill>
                  <a:schemeClr val="tx1"/>
                </a:solidFill>
                <a:effectLst/>
                <a:latin typeface="+mn-lt"/>
              </a:rPr>
              <a:t>c. მტკიცებულებითი სამართლის ნორმები;</a:t>
            </a:r>
          </a:p>
          <a:p>
            <a:r>
              <a:rPr lang="ka-GE" sz="1200" kern="1200" dirty="0" smtClean="0">
                <a:solidFill>
                  <a:schemeClr val="tx1"/>
                </a:solidFill>
                <a:effectLst/>
                <a:latin typeface="+mn-lt"/>
              </a:rPr>
              <a:t>d. სასამართლო პროცედურები (მათ შორის, განსხვავებები დაცვისა და ბრალდების მხარეების როლებს შორის);</a:t>
            </a:r>
          </a:p>
          <a:p>
            <a:r>
              <a:rPr lang="ka-GE" sz="1200" kern="1200" dirty="0" smtClean="0">
                <a:solidFill>
                  <a:schemeClr val="tx1"/>
                </a:solidFill>
                <a:effectLst/>
                <a:latin typeface="+mn-lt"/>
              </a:rPr>
              <a:t>e. მოწმე ექსპერტების როლისა და პასუხისმგებლობების მკაფიო გაგება.</a:t>
            </a:r>
          </a:p>
          <a:p>
            <a:endParaRPr lang="ka-GE" sz="1200" b="1" kern="1200" dirty="0" smtClean="0">
              <a:solidFill>
                <a:schemeClr val="tx1"/>
              </a:solidFill>
              <a:effectLst/>
              <a:latin typeface="+mn-lt"/>
              <a:ea typeface="+mn-ea"/>
              <a:cs typeface="+mn-cs"/>
            </a:endParaRPr>
          </a:p>
          <a:p>
            <a:r>
              <a:rPr lang="ka-GE" sz="1200" b="1" kern="1200" dirty="0" smtClean="0">
                <a:solidFill>
                  <a:schemeClr val="tx1"/>
                </a:solidFill>
                <a:effectLst/>
                <a:latin typeface="+mn-lt"/>
              </a:rPr>
              <a:t>კომუნიკაციის უნარები</a:t>
            </a:r>
          </a:p>
          <a:p>
            <a:r>
              <a:rPr lang="ka-GE" sz="1200" kern="1200" dirty="0" smtClean="0">
                <a:solidFill>
                  <a:schemeClr val="tx1"/>
                </a:solidFill>
                <a:effectLst/>
                <a:latin typeface="+mn-lt"/>
              </a:rPr>
              <a:t>ჩვეულებრივი ენით გადმოცემისა და ახსნის უნარი:</a:t>
            </a:r>
          </a:p>
          <a:p>
            <a:r>
              <a:rPr lang="ka-GE" sz="1200" kern="1200" dirty="0" smtClean="0">
                <a:solidFill>
                  <a:schemeClr val="tx1"/>
                </a:solidFill>
                <a:effectLst/>
                <a:latin typeface="+mn-lt"/>
              </a:rPr>
              <a:t>a. სპეციალიზაციის ხასიათი;</a:t>
            </a:r>
          </a:p>
          <a:p>
            <a:r>
              <a:rPr lang="ka-GE" sz="1200" kern="1200" dirty="0" smtClean="0">
                <a:solidFill>
                  <a:schemeClr val="tx1"/>
                </a:solidFill>
                <a:effectLst/>
                <a:latin typeface="+mn-lt"/>
              </a:rPr>
              <a:t>b. ექსპერტიზისას გამოყენებული მეთოდები და აღჭურვილობა;</a:t>
            </a:r>
          </a:p>
          <a:p>
            <a:r>
              <a:rPr lang="ka-GE" sz="1200" kern="1200" dirty="0" smtClean="0">
                <a:solidFill>
                  <a:schemeClr val="tx1"/>
                </a:solidFill>
                <a:effectLst/>
                <a:latin typeface="+mn-lt"/>
              </a:rPr>
              <a:t>c. გამოყენებული ინტერპრეტაციის მეთოდები;</a:t>
            </a:r>
          </a:p>
          <a:p>
            <a:r>
              <a:rPr lang="ka-GE" sz="1200" kern="1200" dirty="0" smtClean="0">
                <a:solidFill>
                  <a:schemeClr val="tx1"/>
                </a:solidFill>
                <a:effectLst/>
                <a:latin typeface="+mn-lt"/>
              </a:rPr>
              <a:t>d. მტკიცებულებების ძლიერი და სუსტი მხარეები;</a:t>
            </a:r>
          </a:p>
          <a:p>
            <a:r>
              <a:rPr lang="ka-GE" sz="1200" kern="1200" dirty="0" smtClean="0">
                <a:solidFill>
                  <a:schemeClr val="tx1"/>
                </a:solidFill>
                <a:effectLst/>
                <a:latin typeface="+mn-lt"/>
              </a:rPr>
              <a:t>e. გამოვლენილი ფაქტების ნებისმიერი შესაძლო ალტერნატიული განმარტებები.</a:t>
            </a:r>
          </a:p>
          <a:p>
            <a:endParaRPr lang="ka-GE" sz="1200" kern="1200" dirty="0" smtClean="0">
              <a:solidFill>
                <a:schemeClr val="tx1"/>
              </a:solidFill>
              <a:effectLst/>
              <a:latin typeface="+mn-lt"/>
              <a:ea typeface="+mn-ea"/>
              <a:cs typeface="+mn-cs"/>
            </a:endParaRPr>
          </a:p>
          <a:p>
            <a:r>
              <a:rPr lang="ka-GE" sz="1200" b="1" kern="1200" dirty="0" smtClean="0">
                <a:solidFill>
                  <a:schemeClr val="tx1"/>
                </a:solidFill>
                <a:effectLst/>
                <a:latin typeface="+mn-lt"/>
              </a:rPr>
              <a:t>ზოგადი</a:t>
            </a:r>
          </a:p>
          <a:p>
            <a:r>
              <a:rPr lang="ka-GE" dirty="0" smtClean="0"/>
              <a:t>a. საქმის მასალებთან მუშაობისთვის ექსპერტს შეიძლება დასჭირდეს დაცვის შესაბამისი დონის წვდომა;</a:t>
            </a:r>
          </a:p>
          <a:p>
            <a:r>
              <a:rPr lang="ka-GE" dirty="0" smtClean="0"/>
              <a:t>b. ექსპერტმა ხელი უნდა მოაწეროს კონფიდენციალურობის დაცვის ხელშეკრულებას (იმის უზრუნველსაყოფად, რომ ის დაიცავს ექსპერტიზისას მიღებული ცოდნის კონფიდენციალურობას);</a:t>
            </a:r>
          </a:p>
          <a:p>
            <a:r>
              <a:rPr lang="ka-GE" dirty="0" smtClean="0"/>
              <a:t>c. შესაბამის შემთხვევებში ექსპერტი უნდა იცნობდეს ყველა შესაბამის სახელმძღვანელო მითითებას მასალების შესახებ, რომლებიც უკავშირდება პედოფილიას, მათ შორის, ასეთი მასალების გავლენას სხვა ჩართულ პირებზე, ასევე უნდა ჩაატაროს ასეთი გავლენის რისკის შეფასება;</a:t>
            </a:r>
          </a:p>
          <a:p>
            <a:r>
              <a:rPr lang="ka-GE" dirty="0" smtClean="0"/>
              <a:t>d. სპეციალისტს არ უნდა გააჩნდეს ინტერესთა კონფლიქტი და ვალდებული უნდა იყოს, განაცხადოს ამის შესახებ.</a:t>
            </a:r>
          </a:p>
          <a:p>
            <a:endParaRPr lang="ka-GE" sz="1200" kern="1200" dirty="0" smtClean="0">
              <a:solidFill>
                <a:schemeClr val="tx1"/>
              </a:solidFill>
              <a:effectLst/>
              <a:latin typeface="+mn-lt"/>
              <a:ea typeface="+mn-ea"/>
              <a:cs typeface="+mn-cs"/>
            </a:endParaRPr>
          </a:p>
          <a:p>
            <a:endParaRPr lang="ka-GE" sz="1200" kern="1200" dirty="0" smtClean="0">
              <a:solidFill>
                <a:schemeClr val="tx1"/>
              </a:solidFill>
              <a:effectLst/>
              <a:latin typeface="+mn-lt"/>
              <a:ea typeface="+mn-ea"/>
              <a:cs typeface="+mn-cs"/>
            </a:endParaRPr>
          </a:p>
          <a:p>
            <a:endParaRPr lang="ka-GE" sz="1200" kern="1200" dirty="0" smtClean="0">
              <a:solidFill>
                <a:schemeClr val="tx1"/>
              </a:solidFill>
              <a:effectLst/>
              <a:latin typeface="+mn-lt"/>
              <a:ea typeface="+mn-ea"/>
              <a:cs typeface="+mn-cs"/>
            </a:endParaRPr>
          </a:p>
          <a:p>
            <a:pPr marL="0" indent="0" algn="just">
              <a:buNone/>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34</a:t>
            </a:fld>
            <a:endParaRPr lang="ka-GE" altLang="en-US"/>
          </a:p>
        </p:txBody>
      </p:sp>
    </p:spTree>
    <p:extLst>
      <p:ext uri="{BB962C8B-B14F-4D97-AF65-F5344CB8AC3E}">
        <p14:creationId xmlns:p14="http://schemas.microsoft.com/office/powerpoint/2010/main" val="2516083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80000"/>
              </a:lnSpc>
              <a:buFont typeface="Calibri" charset="0"/>
              <a:buNone/>
            </a:pPr>
            <a:r>
              <a:rPr lang="ka-GE" dirty="0">
                <a:latin typeface="Calibri" charset="0"/>
              </a:rPr>
              <a:t>ელექტრონული მტკიცებულებების შესაგროვებლად სპეციალური ინსტრუმენტები შეიძლება იყოს საჭირო</a:t>
            </a:r>
          </a:p>
          <a:p>
            <a:pPr marL="0" indent="0" eaLnBrk="1" hangingPunct="1">
              <a:lnSpc>
                <a:spcPct val="80000"/>
              </a:lnSpc>
              <a:buFont typeface="Calibri" charset="0"/>
              <a:buNone/>
            </a:pPr>
            <a:r>
              <a:rPr lang="ka-GE" dirty="0">
                <a:latin typeface="Calibri" charset="0"/>
              </a:rPr>
              <a:t>ტექნოლოგიურ მიღწევებს შეუძლია გიკარნახოთ საჭირო ინსტრუმენტებისა და მოწყობილობების ცვლილებების შესახებ</a:t>
            </a:r>
          </a:p>
          <a:p>
            <a:pPr marL="0" indent="0" eaLnBrk="1" hangingPunct="1">
              <a:lnSpc>
                <a:spcPct val="80000"/>
              </a:lnSpc>
              <a:buFont typeface="Calibri" charset="0"/>
              <a:buNone/>
            </a:pPr>
            <a:endParaRPr lang="ka-GE" dirty="0">
              <a:latin typeface="Calibri" charset="0"/>
            </a:endParaRPr>
          </a:p>
          <a:p>
            <a:pPr marL="0" indent="0" eaLnBrk="1" hangingPunct="1">
              <a:lnSpc>
                <a:spcPct val="80000"/>
              </a:lnSpc>
              <a:buFont typeface="Calibri" charset="0"/>
              <a:buNone/>
            </a:pPr>
            <a:r>
              <a:rPr lang="ka-GE" dirty="0">
                <a:latin typeface="Calibri" charset="0"/>
              </a:rPr>
              <a:t>ბრტყელი და ფიგურული პირით; მწარმოებელზე დამოკიდებული, მაგ., Hewlett Packard, Apple</a:t>
            </a:r>
          </a:p>
          <a:p>
            <a:pPr marL="0" indent="0" eaLnBrk="1" hangingPunct="1">
              <a:lnSpc>
                <a:spcPct val="80000"/>
              </a:lnSpc>
              <a:buFont typeface="Calibri" charset="0"/>
              <a:buNone/>
            </a:pPr>
            <a:r>
              <a:rPr lang="ka-GE" dirty="0">
                <a:latin typeface="Calibri" charset="0"/>
              </a:rPr>
              <a:t>ექვსწახნაგა ქანჩი, ვარსკვლავა ქანჩი და უსაფრთხოების სახრახნისი</a:t>
            </a:r>
          </a:p>
          <a:p>
            <a:pPr marL="0" indent="0" eaLnBrk="1" hangingPunct="1">
              <a:lnSpc>
                <a:spcPct val="80000"/>
              </a:lnSpc>
              <a:buFont typeface="Calibri" charset="0"/>
              <a:buNone/>
            </a:pPr>
            <a:r>
              <a:rPr lang="ka-GE" dirty="0">
                <a:latin typeface="Calibri" charset="0"/>
              </a:rPr>
              <a:t>სტანდარტული და წვეტიანი</a:t>
            </a:r>
          </a:p>
          <a:p>
            <a:pPr marL="0" indent="0" eaLnBrk="1" hangingPunct="1">
              <a:lnSpc>
                <a:spcPct val="80000"/>
              </a:lnSpc>
              <a:buFont typeface="Calibri" charset="0"/>
              <a:buNone/>
            </a:pPr>
            <a:r>
              <a:rPr lang="ka-GE" dirty="0">
                <a:latin typeface="Calibri" charset="0"/>
              </a:rPr>
              <a:t>სადენების ცალუღების მოსაშორებლად</a:t>
            </a:r>
          </a:p>
          <a:p>
            <a:pPr marL="0" indent="0" eaLnBrk="1" hangingPunct="1">
              <a:lnSpc>
                <a:spcPct val="80000"/>
              </a:lnSpc>
              <a:buFont typeface="Calibri" charset="0"/>
              <a:buNone/>
            </a:pPr>
            <a:endParaRPr lang="ka-GE" dirty="0">
              <a:latin typeface="Calibri" charset="0"/>
            </a:endParaRPr>
          </a:p>
          <a:p>
            <a:r>
              <a:rPr lang="ka-GE" dirty="0" smtClean="0"/>
              <a:t>კომპიუტერები და დაკავშირებული მოწყობილობები არის მყიფე ელექტრონული ინსტრუმენტები, რომლებიც შეიძლება მგრძნობიარე იყოს ტემპერატურის, ტენიანობის, დარტყმის, სტატიკური ელექტროობის, მაგნიტური წყაროების ან თუნდაც ზოგი საოპერაციო ფუნქციის მიმართ (მაგ., ჩართვა/გამორთვა).</a:t>
            </a:r>
            <a:r>
              <a:rPr lang="ka-GE" sz="1200" kern="1200" dirty="0">
                <a:solidFill>
                  <a:schemeClr val="tx1"/>
                </a:solidFill>
                <a:effectLst/>
                <a:latin typeface="+mn-lt"/>
              </a:rPr>
              <a:t> </a:t>
            </a:r>
            <a:r>
              <a:rPr lang="ka-GE" dirty="0" smtClean="0"/>
              <a:t>ამიტომ სპეციალური სიფრთხილის ზომები უნდა იქნეს მიღებული ელექტრონული მტკიცებულებების შეფუთვის, ტრანსპორტირებისა და შენახვის დროს.</a:t>
            </a:r>
            <a:r>
              <a:rPr lang="ka-GE" sz="1200" kern="1200" dirty="0">
                <a:solidFill>
                  <a:schemeClr val="tx1"/>
                </a:solidFill>
                <a:effectLst/>
                <a:latin typeface="+mn-lt"/>
              </a:rPr>
              <a:t> </a:t>
            </a:r>
            <a:r>
              <a:rPr lang="ka-GE" dirty="0" smtClean="0"/>
              <a:t>საპასუხისმგებლო შენახვის უზრუნველსაყოფად უნდა განხორციელდეს შეფუთვის, ტრანსპორტირებისა და შენახვის აღრიცხვა და უნდა აღინიშნოს (დროის მითითებით) პასუხისმგებლობის ან ამოღებული ქონების მდგომარეობის ნებისმიერი ცვლილება. </a:t>
            </a:r>
            <a:r>
              <a:rPr lang="ka-GE" sz="1200" kern="1200" dirty="0">
                <a:solidFill>
                  <a:schemeClr val="tx1"/>
                </a:solidFill>
                <a:effectLst/>
                <a:latin typeface="+mn-lt"/>
              </a:rPr>
              <a:t>არაკვალიფიციურმა მოპყრობამ შეიძლება გამოიწვიოს ელექტრონული მტკიცებულებების დაზიანება ან განადგურება, ამიტომ შემდეგი სიფრთხილის ზომები</a:t>
            </a:r>
          </a:p>
          <a:p>
            <a:r>
              <a:rPr lang="ka-GE" sz="1200" kern="1200" dirty="0">
                <a:solidFill>
                  <a:schemeClr val="tx1"/>
                </a:solidFill>
                <a:effectLst/>
                <a:latin typeface="+mn-lt"/>
              </a:rPr>
              <a:t>უნდა იქნეს მიღებული:</a:t>
            </a:r>
          </a:p>
          <a:p>
            <a:r>
              <a:rPr lang="ka-GE" sz="1200" kern="1200" dirty="0">
                <a:solidFill>
                  <a:schemeClr val="tx1"/>
                </a:solidFill>
                <a:effectLst/>
                <a:latin typeface="+mn-lt"/>
              </a:rPr>
              <a:t>• შეფუთვა:</a:t>
            </a:r>
          </a:p>
          <a:p>
            <a:r>
              <a:rPr lang="ka-GE" dirty="0" smtClean="0"/>
              <a:t>- უზრუნველყავით შეგროვებული ელექტრონული მტკიცებულებების სათანადო დოკუმენტირება და ეტიკეტირება შეფუთვამდე;</a:t>
            </a:r>
          </a:p>
          <a:p>
            <a:r>
              <a:rPr lang="ka-GE" sz="1200" kern="1200" dirty="0">
                <a:solidFill>
                  <a:schemeClr val="tx1"/>
                </a:solidFill>
                <a:effectLst/>
                <a:latin typeface="+mn-lt"/>
              </a:rPr>
              <a:t>- როცა ეს შესაძლებელია, მოახდინეთ შეგროვებული ელექტრონული მტკიცებულებების ტრანსპორტირება ორიგინალ შეფუთვაში;</a:t>
            </a:r>
          </a:p>
          <a:p>
            <a:r>
              <a:rPr lang="ka-GE" dirty="0" smtClean="0"/>
              <a:t>- თუ ორიგინალი შეფუთვა ხელმისაწვდომი არ არის, გამოიყენეთ ანტისტატიკური შეფუთვა (მაგ., ქაღალდი ან ანტისტატიკური პოლიეთილენის პაკეტები).</a:t>
            </a:r>
            <a:r>
              <a:rPr lang="ka-GE" sz="1200" kern="1200" dirty="0">
                <a:solidFill>
                  <a:schemeClr val="tx1"/>
                </a:solidFill>
                <a:effectLst/>
                <a:latin typeface="+mn-lt"/>
              </a:rPr>
              <a:t> </a:t>
            </a:r>
            <a:r>
              <a:rPr lang="ka-GE" dirty="0" smtClean="0"/>
              <a:t>მოერიდეთ მასალების გამოყენებას, რომლებსაც შეუძლია სტატიკური ელექტროობის წარმოქმნა, როგორიცაა </a:t>
            </a:r>
            <a:r>
              <a:rPr lang="ka-GE" b="0" dirty="0" smtClean="0"/>
              <a:t>სტანდარტული პოლიეთილენის პაკეტები;</a:t>
            </a:r>
          </a:p>
          <a:p>
            <a:r>
              <a:rPr lang="ka-GE" b="0" dirty="0" smtClean="0"/>
              <a:t>-არ გაკეცოთ, მოხაროთ ან დაკაწროთ შენახვის საშუალებები, როგორიცაა დისკეტები, CD-ROM-ები და ფირები;</a:t>
            </a:r>
          </a:p>
          <a:p>
            <a:r>
              <a:rPr lang="ka-GE" sz="1200" b="0" kern="1200" dirty="0">
                <a:solidFill>
                  <a:schemeClr val="tx1"/>
                </a:solidFill>
                <a:effectLst/>
                <a:latin typeface="+mn-lt"/>
              </a:rPr>
              <a:t>არ მიაწებოთ წებოვანი </a:t>
            </a:r>
            <a:r>
              <a:rPr lang="ka-GE" sz="1200" kern="1200" dirty="0">
                <a:solidFill>
                  <a:schemeClr val="tx1"/>
                </a:solidFill>
                <a:effectLst/>
                <a:latin typeface="+mn-lt"/>
              </a:rPr>
              <a:t>ეტიკეტები შენახვის საშუალებების ზედაპირზე. </a:t>
            </a:r>
            <a:r>
              <a:rPr lang="ka-GE" dirty="0" smtClean="0"/>
              <a:t>როცა ეს შესაძლებელია, გამოიყენეთ ყუთები ან კონვერტები შენახვის საშუალებების შესაფუთად;</a:t>
            </a:r>
          </a:p>
          <a:p>
            <a:r>
              <a:rPr lang="ka-GE" sz="1200" kern="1200" dirty="0">
                <a:solidFill>
                  <a:schemeClr val="tx1"/>
                </a:solidFill>
                <a:effectLst/>
                <a:latin typeface="+mn-lt"/>
              </a:rPr>
              <a:t>- უზრუნველყავით, რომ ყველა კონტეინერი, რომელშიც მტკიცებულებებია მოთავსებული, სათანადოდ ეტიკეტირებული იყოს;</a:t>
            </a:r>
          </a:p>
          <a:p>
            <a:r>
              <a:rPr lang="ka-GE" dirty="0" smtClean="0"/>
              <a:t>- თუ შეგროვილია მრავალი კომპიუტერული სისტემა, ეტიკეტი გაუკეთეთ თითოეულ სისტემას ისე, რომ მათი აწყობა ისე იყოს შესაძლებელი, როგორაც ნაპოვნი იქნა.</a:t>
            </a:r>
          </a:p>
          <a:p>
            <a:r>
              <a:rPr lang="ka-GE" dirty="0" smtClean="0"/>
              <a:t>• დატოვეთ ფიჭური, მობილური ან „ჭკვიანი“ ტელეფონ(ებ)ი იმ მდგომარეობაში (ჩართული ან გამორთული), რომელშიც ისინი ნაპოვნი იქნა.</a:t>
            </a:r>
          </a:p>
          <a:p>
            <a:r>
              <a:rPr lang="ka-GE" dirty="0" smtClean="0"/>
              <a:t>- მოათავსეთ მობილური ან სმარტფონ(ებ)ი სიგნალის დამხშობ მასალებში, როგორიცაა ფარადეის საიზოლაციო ჩანთები, რადიო სიხშირის დამცავი მასალა, ან შეიფუთება ალუმინის ფოლგაში, რათა თავიდან იქნეს აცილებული მონაცემთა შეტყობინებების გაგზავნა ან მიღება ამ მოწყობილობებზე.</a:t>
            </a:r>
            <a:r>
              <a:rPr lang="ka-GE" sz="1200" kern="1200" dirty="0">
                <a:solidFill>
                  <a:schemeClr val="tx1"/>
                </a:solidFill>
                <a:effectLst/>
                <a:latin typeface="+mn-lt"/>
              </a:rPr>
              <a:t> </a:t>
            </a:r>
            <a:r>
              <a:rPr lang="ka-GE" dirty="0" smtClean="0"/>
              <a:t>თუ მოთავსება ან ამოღება დამცავი შეფუთვიდან არასწორად განხორციელდა, მოწყობილობამ შეიძლება გააგზავნოს ან მიიღოს მონაცემთა შეტყობინებები.</a:t>
            </a:r>
            <a:r>
              <a:rPr lang="ka-GE" sz="1200" kern="1200" dirty="0">
                <a:solidFill>
                  <a:schemeClr val="tx1"/>
                </a:solidFill>
                <a:effectLst/>
                <a:latin typeface="+mn-lt"/>
              </a:rPr>
              <a:t> </a:t>
            </a:r>
            <a:r>
              <a:rPr lang="ka-GE" dirty="0" smtClean="0"/>
              <a:t>გაითვალისწინეთ, რომ მოწყობილობების შენახვამ სიგნალის დამხშობ შეფუთვაში შეიძლება მნიშვნელოვნად შეამციროს ბატარეის სიცოცხლის ხანგრძლივობა.</a:t>
            </a:r>
            <a:r>
              <a:rPr lang="ka-GE" sz="1200" kern="1200" dirty="0">
                <a:solidFill>
                  <a:schemeClr val="tx1"/>
                </a:solidFill>
                <a:effectLst/>
                <a:latin typeface="+mn-lt"/>
              </a:rPr>
              <a:t> </a:t>
            </a:r>
            <a:r>
              <a:rPr lang="ka-GE" dirty="0" smtClean="0"/>
              <a:t>დაცლილი ბატარეის შემთხვევაში გადაიყვანეთ მოწყობილობა „ფრენის რეჟიმზე“.</a:t>
            </a:r>
          </a:p>
          <a:p>
            <a:r>
              <a:rPr lang="ka-GE" sz="1200" kern="1200" dirty="0">
                <a:solidFill>
                  <a:schemeClr val="tx1"/>
                </a:solidFill>
                <a:effectLst/>
                <a:latin typeface="+mn-lt"/>
              </a:rPr>
              <a:t>• ტრანსპორტირება:</a:t>
            </a:r>
          </a:p>
          <a:p>
            <a:r>
              <a:rPr lang="ka-GE" sz="1200" kern="1200" dirty="0">
                <a:solidFill>
                  <a:schemeClr val="tx1"/>
                </a:solidFill>
                <a:effectLst/>
                <a:latin typeface="+mn-lt"/>
              </a:rPr>
              <a:t>- მოაცილეთ ელექტრონული მტკიცებულებები მაგნიტურ წყაროებს. </a:t>
            </a:r>
            <a:r>
              <a:rPr lang="ka-GE" dirty="0" smtClean="0"/>
              <a:t>რადიოგადამცემები, დინამიკების მაგნიტები და გათბობადი სკამები არის იმ ნივთების მაგალითები, რომლებსაც შეუძლია ელექტრონული მტკიცებულებების დაზიანება;</a:t>
            </a:r>
          </a:p>
          <a:p>
            <a:r>
              <a:rPr lang="ka-GE" dirty="0" smtClean="0"/>
              <a:t>- დარწმუნდით, რომ დანადგარები დაცულია დარტყმისა და ბიძგებისგან (ანუ, მექანიკური დაზიანებისგან), სიცხისა და ტენიანობისგან;</a:t>
            </a:r>
          </a:p>
          <a:p>
            <a:r>
              <a:rPr lang="ka-GE" sz="1200" kern="1200" dirty="0">
                <a:solidFill>
                  <a:schemeClr val="tx1"/>
                </a:solidFill>
                <a:effectLst/>
                <a:latin typeface="+mn-lt"/>
              </a:rPr>
              <a:t>უზრუნველყავით, რომ კომპიუტერები და სხვა მოწყობილობები, რომლებიც შეფუთული</a:t>
            </a:r>
          </a:p>
          <a:p>
            <a:r>
              <a:rPr lang="ka-GE" sz="1200" kern="1200" dirty="0">
                <a:solidFill>
                  <a:schemeClr val="tx1"/>
                </a:solidFill>
                <a:effectLst/>
                <a:latin typeface="+mn-lt"/>
              </a:rPr>
              <a:t>არაა კონტეინერებში, დაცული იყოს ტრანსპორტირებისას, რათა თავიდან ააცილოთ შოკი და გადაჭარბებული ვიბრაცია. </a:t>
            </a:r>
            <a:r>
              <a:rPr lang="ka-GE" dirty="0" smtClean="0"/>
              <a:t>მაგალითად, კომპიუტერები უნდა მოთავსდეს სატრანსპორტო საშუალების იატაკზე, ხოლო მონიტორები – სკამზე ეკრანით ქვემოთ და გადაკრული იქნეს </a:t>
            </a:r>
            <a:r>
              <a:rPr lang="ka-GE" b="0" dirty="0" smtClean="0"/>
              <a:t>უსაფრთხოების ღვედი;</a:t>
            </a:r>
          </a:p>
          <a:p>
            <a:r>
              <a:rPr lang="ka-GE" sz="1200" b="0" kern="1200" dirty="0">
                <a:solidFill>
                  <a:schemeClr val="tx1"/>
                </a:solidFill>
                <a:effectLst/>
                <a:latin typeface="+mn-lt"/>
              </a:rPr>
              <a:t>არ მოათავსოთ მძიმე საგნები მოწყობილობების/შენახვის საშუალებების მცირე ნაწილებზე;</a:t>
            </a:r>
          </a:p>
          <a:p>
            <a:r>
              <a:rPr lang="ka-GE" b="0" dirty="0" smtClean="0"/>
              <a:t>- როცა ეს შესაძლებელია, არ შეინახოთ ელექტრონული </a:t>
            </a:r>
            <a:r>
              <a:rPr lang="ka-GE" dirty="0" smtClean="0"/>
              <a:t>მტკიცებულებები სატრანსპორტო საშუალებებში ხანგრძლივი დროის განმავლობაში;</a:t>
            </a:r>
          </a:p>
          <a:p>
            <a:r>
              <a:rPr lang="ka-GE" dirty="0" smtClean="0"/>
              <a:t>- მოახდინეთ ციფრული მტკიცებულებების ტრანსპორტირების დოკუმენტირება და საპასუხისმგებლო შენახვის ორგანიზება ყველა ტრანსპორტირებული მტკიცებულებისთვის.</a:t>
            </a:r>
          </a:p>
          <a:p>
            <a:endParaRPr lang="ka-GE" sz="1200" kern="1200" dirty="0">
              <a:solidFill>
                <a:schemeClr val="tx1"/>
              </a:solidFill>
              <a:effectLst/>
              <a:latin typeface="+mn-lt"/>
              <a:ea typeface="+mn-ea"/>
              <a:cs typeface="+mn-cs"/>
            </a:endParaRPr>
          </a:p>
          <a:p>
            <a:pPr marL="514350" indent="-514350" eaLnBrk="1" hangingPunct="1">
              <a:lnSpc>
                <a:spcPct val="80000"/>
              </a:lnSpc>
              <a:buFont typeface="Calibri" charset="0"/>
              <a:buAutoNum type="arabicPeriod"/>
            </a:pPr>
            <a:endParaRPr lang="ka-GE" dirty="0">
              <a:latin typeface="Calibri" charset="0"/>
            </a:endParaRPr>
          </a:p>
          <a:p>
            <a:pPr marL="514350" indent="-514350" eaLnBrk="1" hangingPunct="1">
              <a:lnSpc>
                <a:spcPct val="80000"/>
              </a:lnSpc>
              <a:buFont typeface="Calibri" charset="0"/>
              <a:buAutoNum type="arabicPeriod"/>
            </a:pPr>
            <a:endParaRPr lang="ka-GE" dirty="0">
              <a:latin typeface="Calibri" charset="0"/>
            </a:endParaRPr>
          </a:p>
          <a:p>
            <a:pPr marL="0" indent="0" eaLnBrk="1" hangingPunct="1">
              <a:lnSpc>
                <a:spcPct val="80000"/>
              </a:lnSpc>
              <a:buFont typeface="Calibri" charset="0"/>
              <a:buNone/>
            </a:pPr>
            <a:r>
              <a:rPr lang="ka-GE" dirty="0">
                <a:latin typeface="Calibri" charset="0"/>
              </a:rPr>
              <a:t>ამოღებული მოწყობილობების დასაცავად, როგორიცაა მიკროსქემები მოერიდეთ მასალებს, რომლებმაც შესაძლებელია გამოიწვიონ სტატიკური განმუხტვა, როგორიცაა პოლიეთილენის ჩანთები)</a:t>
            </a:r>
          </a:p>
          <a:p>
            <a:pPr marL="0" indent="0" eaLnBrk="1" hangingPunct="1">
              <a:lnSpc>
                <a:spcPct val="80000"/>
              </a:lnSpc>
              <a:buFont typeface="Calibri" charset="0"/>
              <a:buNone/>
            </a:pPr>
            <a:r>
              <a:rPr lang="ka-GE" dirty="0">
                <a:latin typeface="Calibri" charset="0"/>
              </a:rPr>
              <a:t>------</a:t>
            </a:r>
          </a:p>
          <a:p>
            <a:pPr marL="0" indent="0" eaLnBrk="1" hangingPunct="1">
              <a:lnSpc>
                <a:spcPct val="80000"/>
              </a:lnSpc>
              <a:buFont typeface="Calibri" charset="0"/>
              <a:buNone/>
            </a:pPr>
            <a:r>
              <a:rPr lang="ka-GE" dirty="0">
                <a:latin typeface="Calibri" charset="0"/>
              </a:rPr>
              <a:t>სადენების დასაცავად</a:t>
            </a:r>
          </a:p>
          <a:p>
            <a:pPr marL="0" indent="0" eaLnBrk="1" hangingPunct="1">
              <a:lnSpc>
                <a:spcPct val="80000"/>
              </a:lnSpc>
              <a:buFont typeface="Calibri" charset="0"/>
              <a:buNone/>
            </a:pPr>
            <a:r>
              <a:rPr lang="ka-GE" dirty="0">
                <a:latin typeface="Calibri" charset="0"/>
              </a:rPr>
              <a:t>------</a:t>
            </a:r>
          </a:p>
          <a:p>
            <a:pPr marL="0" indent="0" eaLnBrk="1" hangingPunct="1">
              <a:lnSpc>
                <a:spcPct val="80000"/>
              </a:lnSpc>
              <a:buFont typeface="Calibri" charset="0"/>
              <a:buNone/>
            </a:pPr>
            <a:r>
              <a:rPr lang="ka-GE" dirty="0">
                <a:latin typeface="Calibri" charset="0"/>
              </a:rPr>
              <a:t>------</a:t>
            </a:r>
          </a:p>
          <a:p>
            <a:pPr marL="0" indent="0" eaLnBrk="1" hangingPunct="1">
              <a:lnSpc>
                <a:spcPct val="80000"/>
              </a:lnSpc>
              <a:buFont typeface="Calibri" charset="0"/>
              <a:buNone/>
            </a:pPr>
            <a:r>
              <a:rPr lang="ka-GE" dirty="0">
                <a:latin typeface="Calibri" charset="0"/>
              </a:rPr>
              <a:t>მასალები, რომლებსაც შეუძლია სტატიკური ელექტროობის წარმოქმნა, როგორიცაა ქაფპლასტი ან ქაფპლასტის გრანულები, ასევე უნდა იქნეს თავიდან აცილებული</a:t>
            </a:r>
          </a:p>
          <a:p>
            <a:pPr marL="0" indent="0" eaLnBrk="1" hangingPunct="1">
              <a:lnSpc>
                <a:spcPct val="80000"/>
              </a:lnSpc>
              <a:buFont typeface="Calibri" charset="0"/>
              <a:buNone/>
            </a:pPr>
            <a:r>
              <a:rPr lang="ka-GE" dirty="0">
                <a:latin typeface="Calibri" charset="0"/>
              </a:rPr>
              <a:t>ყოველთვის, როცა ეს შესაძლებელია, გამოიყენეთ ორიგინალი შეფუთვა</a:t>
            </a:r>
          </a:p>
          <a:p>
            <a:pPr marL="0" indent="0" eaLnBrk="1" hangingPunct="1">
              <a:lnSpc>
                <a:spcPct val="80000"/>
              </a:lnSpc>
              <a:buFont typeface="Calibri" charset="0"/>
              <a:buNone/>
            </a:pPr>
            <a:endParaRPr lang="ka-GE" dirty="0">
              <a:latin typeface="Calibri" charset="0"/>
            </a:endParaRPr>
          </a:p>
          <a:p>
            <a:pPr marL="0" indent="0" eaLnBrk="1" hangingPunct="1">
              <a:lnSpc>
                <a:spcPct val="80000"/>
              </a:lnSpc>
              <a:buFont typeface="Calibri" charset="0"/>
              <a:buNone/>
            </a:pPr>
            <a:endParaRPr lang="ka-GE" dirty="0">
              <a:latin typeface="Calibri" charset="0"/>
            </a:endParaRPr>
          </a:p>
          <a:p>
            <a:pPr marL="0" indent="0" eaLnBrk="1" hangingPunct="1">
              <a:lnSpc>
                <a:spcPct val="80000"/>
              </a:lnSpc>
              <a:buFont typeface="Calibri" charset="0"/>
              <a:buNone/>
            </a:pPr>
            <a:endParaRPr lang="ka-GE" dirty="0">
              <a:latin typeface="Calibri" charset="0"/>
            </a:endParaRPr>
          </a:p>
          <a:p>
            <a:pPr marL="0" indent="0" algn="just">
              <a:buNone/>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35</a:t>
            </a:fld>
            <a:endParaRPr lang="ka-GE" altLang="en-US"/>
          </a:p>
        </p:txBody>
      </p:sp>
    </p:spTree>
    <p:extLst>
      <p:ext uri="{BB962C8B-B14F-4D97-AF65-F5344CB8AC3E}">
        <p14:creationId xmlns:p14="http://schemas.microsoft.com/office/powerpoint/2010/main" val="1175070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kern="1200" dirty="0">
                <a:solidFill>
                  <a:schemeClr val="tx1"/>
                </a:solidFill>
                <a:effectLst/>
                <a:latin typeface="+mn-lt"/>
              </a:rPr>
              <a:t>ლეპტოპი, რომელიც შეიცავს ყველა სტანდარტულ საექსპერტიზო ინსტრუმენტს;</a:t>
            </a:r>
          </a:p>
          <a:p>
            <a:r>
              <a:rPr lang="ka-GE" sz="1200" kern="1200" dirty="0">
                <a:solidFill>
                  <a:schemeClr val="tx1"/>
                </a:solidFill>
                <a:effectLst/>
                <a:latin typeface="+mn-lt"/>
              </a:rPr>
              <a:t>- ქსელის კაბელები (ხვეული წყვილი და კროსოვერი);</a:t>
            </a:r>
          </a:p>
          <a:p>
            <a:r>
              <a:rPr lang="ka-GE" sz="1200" kern="1200" dirty="0">
                <a:solidFill>
                  <a:schemeClr val="tx1"/>
                </a:solidFill>
                <a:effectLst/>
                <a:latin typeface="+mn-lt"/>
              </a:rPr>
              <a:t>- საკმარისი მოცულობის მყარი დისკი (მაგ., რამდენიმე ტერაბაიტიანი გარე მყარი დისკწამყვანი);</a:t>
            </a:r>
          </a:p>
          <a:p>
            <a:r>
              <a:rPr lang="ka-GE" sz="1200" kern="1200" dirty="0">
                <a:solidFill>
                  <a:schemeClr val="tx1"/>
                </a:solidFill>
                <a:effectLst/>
                <a:latin typeface="+mn-lt"/>
              </a:rPr>
              <a:t>- ჩანაწერის აპარატული ბლოკატორები (ადგილზე გამოსახულების მიღებისა და დახარისხების მიზნებისთვის);</a:t>
            </a:r>
          </a:p>
          <a:p>
            <a:r>
              <a:rPr lang="ka-GE" dirty="0" smtClean="0"/>
              <a:t>ჩატვირთვის საექსპერტიზო DVD-დისკები (იმ შემთხვევაში, როცა თანამშრომლები გაწვრთნილია მათ გამოყენებაში საექსპერტიზო მიზნებისთვის);</a:t>
            </a:r>
          </a:p>
          <a:p>
            <a:r>
              <a:rPr lang="ka-GE" dirty="0" smtClean="0"/>
              <a:t>ცოცხალ მონაცემთა ექსპერტიზის ინსტრუმენტები (იმ შემთხვევაში, როცა თანამშრომლები გაწვრთნილია მათ გამოყენებაში საექსპერტიზო მიზნებისთვის);</a:t>
            </a:r>
          </a:p>
          <a:p>
            <a:r>
              <a:rPr lang="ka-GE" dirty="0" smtClean="0"/>
              <a:t>- ტრანსპორტირება (დანაშაულის ადგილიდან/ადგილისკენ, გუნდის წევრების, ამოღების ინსტრუმენტებისა და აღჭურვილობის, ასევე ამოღებული მტკიცებულებების).</a:t>
            </a:r>
          </a:p>
          <a:p>
            <a:pPr marL="0" indent="0" algn="just">
              <a:buNone/>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36</a:t>
            </a:fld>
            <a:endParaRPr lang="ka-GE" altLang="en-US"/>
          </a:p>
        </p:txBody>
      </p:sp>
    </p:spTree>
    <p:extLst>
      <p:ext uri="{BB962C8B-B14F-4D97-AF65-F5344CB8AC3E}">
        <p14:creationId xmlns:p14="http://schemas.microsoft.com/office/powerpoint/2010/main" val="1541737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kern="1200" dirty="0">
                <a:solidFill>
                  <a:schemeClr val="tx1"/>
                </a:solidFill>
                <a:effectLst/>
                <a:latin typeface="+mn-lt"/>
              </a:rPr>
              <a:t>ლეპტოპი, რომელიც შეიცავს ყველა სტანდარტულ საექსპერტიზო ინსტრუმენტს;</a:t>
            </a:r>
          </a:p>
          <a:p>
            <a:r>
              <a:rPr lang="ka-GE" sz="1200" kern="1200" dirty="0">
                <a:solidFill>
                  <a:schemeClr val="tx1"/>
                </a:solidFill>
                <a:effectLst/>
                <a:latin typeface="+mn-lt"/>
              </a:rPr>
              <a:t>- ქსელის კაბელები (ხვეული წყვილი და კროსოვერი);</a:t>
            </a:r>
          </a:p>
          <a:p>
            <a:r>
              <a:rPr lang="ka-GE" sz="1200" kern="1200" dirty="0">
                <a:solidFill>
                  <a:schemeClr val="tx1"/>
                </a:solidFill>
                <a:effectLst/>
                <a:latin typeface="+mn-lt"/>
              </a:rPr>
              <a:t>- საკმარისი მოცულობის მყარი დისკი (მაგ., რამდენიმე ტერაბაიტიანი გარე მყარი დისკწამყვანი);</a:t>
            </a:r>
          </a:p>
          <a:p>
            <a:r>
              <a:rPr lang="ka-GE" sz="1200" kern="1200" dirty="0">
                <a:solidFill>
                  <a:schemeClr val="tx1"/>
                </a:solidFill>
                <a:effectLst/>
                <a:latin typeface="+mn-lt"/>
              </a:rPr>
              <a:t>- ჩანაწერის აპარატული ბლოკატორები (ადგილზე გამოსახულების მიღებისა და დახარისხების მიზნებისთვის);</a:t>
            </a:r>
          </a:p>
          <a:p>
            <a:r>
              <a:rPr lang="ka-GE" dirty="0" smtClean="0"/>
              <a:t>ჩატვირთვის საექსპერტიზო DVD-დისკები (იმ შემთხვევაში, როცა თანამშრომლები გაწვრთნილია მათ გამოყენებაში საექსპერტიზო მიზნებისთვის);</a:t>
            </a:r>
          </a:p>
          <a:p>
            <a:r>
              <a:rPr lang="ka-GE" dirty="0" smtClean="0"/>
              <a:t>ცოცხალ მონაცემთა ექსპერტიზის ინსტრუმენტები (იმ შემთხვევაში, როცა თანამშრომლები გაწვრთნილია მათ გამოყენებაში საექსპერტიზო მიზნებისთვის);</a:t>
            </a:r>
          </a:p>
          <a:p>
            <a:r>
              <a:rPr lang="ka-GE" dirty="0" smtClean="0"/>
              <a:t>- ტრანსპორტირება (დანაშაულის ადგილიდან/ადგილისკენ, გუნდის წევრების, ამოღების ინსტრუმენტებისა და აღჭურვილობის, ასევე ამოღებული მტკიცებულებების).</a:t>
            </a:r>
          </a:p>
          <a:p>
            <a:pPr marL="0" indent="0" algn="just">
              <a:buNone/>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37</a:t>
            </a:fld>
            <a:endParaRPr lang="ka-GE" altLang="en-US"/>
          </a:p>
        </p:txBody>
      </p:sp>
    </p:spTree>
    <p:extLst>
      <p:ext uri="{BB962C8B-B14F-4D97-AF65-F5344CB8AC3E}">
        <p14:creationId xmlns:p14="http://schemas.microsoft.com/office/powerpoint/2010/main" val="644390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kern="1200" dirty="0">
                <a:solidFill>
                  <a:schemeClr val="tx1"/>
                </a:solidFill>
                <a:effectLst/>
                <a:latin typeface="+mn-lt"/>
              </a:rPr>
              <a:t>დანაშაულის ადგილის დაცვა მოიცავს შემდეგ ნაბიჯებს:</a:t>
            </a:r>
          </a:p>
          <a:p>
            <a:r>
              <a:rPr lang="ka-GE" sz="1200" kern="1200" dirty="0">
                <a:solidFill>
                  <a:schemeClr val="tx1"/>
                </a:solidFill>
                <a:effectLst/>
                <a:latin typeface="+mn-lt"/>
              </a:rPr>
              <a:t>• დაიცავით </a:t>
            </a:r>
            <a:r>
              <a:rPr lang="ka-GE" sz="1200" kern="1200" dirty="0" smtClean="0">
                <a:solidFill>
                  <a:schemeClr val="tx1"/>
                </a:solidFill>
                <a:effectLst/>
                <a:latin typeface="+mn-lt"/>
              </a:rPr>
              <a:t>სტანდარტული </a:t>
            </a:r>
            <a:r>
              <a:rPr lang="ka-GE" sz="1200" kern="1200" dirty="0">
                <a:solidFill>
                  <a:schemeClr val="tx1"/>
                </a:solidFill>
                <a:effectLst/>
                <a:latin typeface="+mn-lt"/>
              </a:rPr>
              <a:t>პოლიტიკა და პროცედურები თქვენს იურისდიქციაში დანაშაულის ადგილის დასაცავად:</a:t>
            </a:r>
          </a:p>
          <a:p>
            <a:r>
              <a:rPr lang="ka-GE" dirty="0" smtClean="0"/>
              <a:t>• მოაშორეთ ყველა პირი შესაგროვებელ მტკიცებულებებს (მათ შორის, აღჭურვილობასა და ძაბვის კვებას);</a:t>
            </a:r>
          </a:p>
          <a:p>
            <a:r>
              <a:rPr lang="ka-GE" sz="1200" kern="1200" dirty="0">
                <a:solidFill>
                  <a:schemeClr val="tx1"/>
                </a:solidFill>
                <a:effectLst/>
                <a:latin typeface="+mn-lt"/>
              </a:rPr>
              <a:t>• დაიცავით ყველა ელექტრონული მოწყობილობა, მათ შორის, პერსონალური და პორტატიული მოწყობილობები;</a:t>
            </a:r>
          </a:p>
          <a:p>
            <a:r>
              <a:rPr lang="ka-GE" sz="1200" kern="1200" dirty="0">
                <a:solidFill>
                  <a:schemeClr val="tx1"/>
                </a:solidFill>
                <a:effectLst/>
                <a:latin typeface="+mn-lt"/>
              </a:rPr>
              <a:t>• უარი თქვით ყველა არაუფლებამოსილი პირის დახმარებასა თუ ტექნიკურ მხარდაჭერაზე.</a:t>
            </a:r>
          </a:p>
          <a:p>
            <a:r>
              <a:rPr lang="ka-GE" sz="1200" kern="1200" dirty="0">
                <a:solidFill>
                  <a:schemeClr val="tx1"/>
                </a:solidFill>
                <a:effectLst/>
                <a:latin typeface="+mn-lt"/>
              </a:rPr>
              <a:t>• არ ჩართოთ კომპიუტერი ან ელექტრონული მოწყობილობა, თუ ის უკვე გათიშულია.</a:t>
            </a:r>
          </a:p>
          <a:p>
            <a:r>
              <a:rPr lang="ka-GE" dirty="0" smtClean="0"/>
              <a:t>თუ კომპიუტერი ჩართულია ან შეუძლებელია მისი მდგომარეობის დადგენა, გამომძიებელი უნდა მიჰყვეს ნაბიჯებს, რომლებიც აღწერილია სახელმძღვანელოს განყოფილებაში 3.4.3.</a:t>
            </a:r>
            <a:endParaRPr lang="ka-GE" sz="1200" kern="1200" dirty="0" smtClean="0">
              <a:solidFill>
                <a:schemeClr val="tx1"/>
              </a:solidFill>
              <a:effectLst/>
              <a:latin typeface="+mn-lt"/>
              <a:ea typeface="+mn-ea"/>
              <a:cs typeface="+mn-cs"/>
            </a:endParaRPr>
          </a:p>
          <a:p>
            <a:r>
              <a:rPr lang="ka-GE" sz="1200" kern="1200" dirty="0" smtClean="0">
                <a:solidFill>
                  <a:schemeClr val="tx1"/>
                </a:solidFill>
                <a:effectLst/>
                <a:latin typeface="+mn-lt"/>
              </a:rPr>
              <a:t>• </a:t>
            </a:r>
            <a:r>
              <a:rPr lang="ka-GE" sz="1200" kern="1200" dirty="0">
                <a:solidFill>
                  <a:schemeClr val="tx1"/>
                </a:solidFill>
                <a:effectLst/>
                <a:latin typeface="+mn-lt"/>
              </a:rPr>
              <a:t>დაიცავით ცვალებადი მონაცემები ფიზიკურად და ელექტრონულად იმ ნაბიჯების გათვალისწინებით, რომლებიც აღწერილია განყოფილებაში 3.5.</a:t>
            </a:r>
          </a:p>
          <a:p>
            <a:r>
              <a:rPr lang="ka-GE" sz="1200" kern="1200" dirty="0">
                <a:solidFill>
                  <a:schemeClr val="tx1"/>
                </a:solidFill>
                <a:effectLst/>
                <a:latin typeface="+mn-lt"/>
              </a:rPr>
              <a:t>• მოახდინეთ დაკავშირებული ელექტრონული კომპონენტების იდენტიფიცირება და დოკუმენტირება, რომელთა შეგროვებაც არ მოხდება;</a:t>
            </a:r>
          </a:p>
          <a:p>
            <a:r>
              <a:rPr lang="ka-GE" sz="1200" kern="1200" dirty="0">
                <a:solidFill>
                  <a:schemeClr val="tx1"/>
                </a:solidFill>
                <a:effectLst/>
                <a:latin typeface="+mn-lt"/>
              </a:rPr>
              <a:t>• მოახდინეთ მოწყობილობებზე მიერთებული ტელეფონისა და ქსელური ხაზების იდენტიფიცირება, დოკუმენტირება და ეტიკეტირება;</a:t>
            </a:r>
          </a:p>
          <a:p>
            <a:r>
              <a:rPr lang="ka-GE" dirty="0" smtClean="0"/>
              <a:t>გადაწყვიტეთ, არის თუ არა ამოსაღები მოწყობილობიდან სხვა რომელიმე მტკიცებულება საჭირო (მაგ., დნმ-ი, თითის ანაბეჭდები, ნარკოტიკები, კატალიზატორები);</a:t>
            </a:r>
          </a:p>
          <a:p>
            <a:r>
              <a:rPr lang="ka-GE" dirty="0" smtClean="0"/>
              <a:t>- თუ ასეა, მიჰყევით ამ ტიპის მტკიცებულებებთან მუშაობის ზოგად პროცედურებს, რომლებიც მოყვანილია შესაბამის სახელმძღვანელოში;</a:t>
            </a:r>
          </a:p>
          <a:p>
            <a:r>
              <a:rPr lang="ka-GE" sz="1200" kern="1200" dirty="0">
                <a:solidFill>
                  <a:schemeClr val="tx1"/>
                </a:solidFill>
                <a:effectLst/>
                <a:latin typeface="+mn-lt"/>
              </a:rPr>
              <a:t>გადადეთ დესტრუქციული მეთოდების </a:t>
            </a:r>
            <a:r>
              <a:rPr lang="ka-GE" sz="1200" b="0" kern="1200" dirty="0">
                <a:solidFill>
                  <a:schemeClr val="tx1"/>
                </a:solidFill>
                <a:effectLst/>
                <a:latin typeface="+mn-lt"/>
              </a:rPr>
              <a:t>გამოყენება მანამ, სანამ არ დასრულდება </a:t>
            </a:r>
            <a:r>
              <a:rPr lang="ka-GE" sz="1200" kern="1200" dirty="0">
                <a:solidFill>
                  <a:schemeClr val="tx1"/>
                </a:solidFill>
                <a:effectLst/>
                <a:latin typeface="+mn-lt"/>
              </a:rPr>
              <a:t>ელექტრონული მტკიცებულებების აღდგენა;</a:t>
            </a:r>
          </a:p>
          <a:p>
            <a:r>
              <a:rPr lang="ka-GE" sz="1200" kern="1200" dirty="0">
                <a:solidFill>
                  <a:schemeClr val="tx1"/>
                </a:solidFill>
                <a:effectLst/>
                <a:latin typeface="+mn-lt"/>
              </a:rPr>
              <a:t>  </a:t>
            </a:r>
            <a:r>
              <a:rPr lang="ka-GE" dirty="0" smtClean="0"/>
              <a:t>§ შეაგროვეთ ფარული ანაბეჭდები ელექტრონული მტკიცებულებების აღდგენის დასრულების შემდეგ (ვინაიდან კლავიატურებზე, მაუსზე, დისკეტებზე, CD-დისკებზე ან სხვა კომპონენტებზე შესაძლებელია იყოს ფარული თითის ანაბეჭდები ან სხვა ფიზიკური მტკიცებულებები, რომლებიც უნდა იქნეს დაცული);</a:t>
            </a:r>
          </a:p>
          <a:p>
            <a:r>
              <a:rPr lang="ka-GE" sz="1200" b="0" kern="1200" dirty="0">
                <a:solidFill>
                  <a:schemeClr val="tx1"/>
                </a:solidFill>
                <a:effectLst/>
                <a:latin typeface="+mn-lt"/>
              </a:rPr>
              <a:t>  </a:t>
            </a:r>
            <a:r>
              <a:rPr lang="ka-GE" b="0" dirty="0" smtClean="0"/>
              <a:t>§ არ გამოიყენოთ ალუმინის </a:t>
            </a:r>
            <a:r>
              <a:rPr lang="ka-GE" dirty="0" smtClean="0"/>
              <a:t>ფხვნილი თითის ანაბეჭდების შესაგროვებლად დანაშაულის ადგილზე, ვინაიდან მას შეუძლია აღჭურვილობისა და მონაცემების დაზიანება.</a:t>
            </a:r>
          </a:p>
          <a:p>
            <a:pPr marL="0" indent="0" algn="just">
              <a:buNone/>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38</a:t>
            </a:fld>
            <a:endParaRPr lang="ka-GE" altLang="en-US"/>
          </a:p>
        </p:txBody>
      </p:sp>
    </p:spTree>
    <p:extLst>
      <p:ext uri="{BB962C8B-B14F-4D97-AF65-F5344CB8AC3E}">
        <p14:creationId xmlns:p14="http://schemas.microsoft.com/office/powerpoint/2010/main" val="2118038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გადაწყვიტეთ, არის თუ არა ამოსაღები მოწყობილობიდან სხვა რომელიმე მტკიცებულება საჭირო (მაგ., დნმ-ი, თითის ანაბეჭდები, ნარკოტიკები, კატალიზატორები);</a:t>
            </a:r>
          </a:p>
          <a:p>
            <a:r>
              <a:rPr lang="ka-GE" dirty="0" smtClean="0"/>
              <a:t>- თუ ასეა, მიჰყევით ამ ტიპის მტკიცებულებებთან მუშაობის ზოგად პროცედურებს, რომლებიც მოყვანილია შესაბამის საელმძღვანელოში;</a:t>
            </a:r>
          </a:p>
          <a:p>
            <a:r>
              <a:rPr lang="ka-GE" sz="1200" kern="1200" dirty="0">
                <a:solidFill>
                  <a:schemeClr val="tx1"/>
                </a:solidFill>
                <a:effectLst/>
                <a:latin typeface="+mn-lt"/>
              </a:rPr>
              <a:t>გადადეთ დესტრუქციული მეთოდების </a:t>
            </a:r>
            <a:r>
              <a:rPr lang="ka-GE" sz="1200" b="0" kern="1200" dirty="0">
                <a:solidFill>
                  <a:schemeClr val="tx1"/>
                </a:solidFill>
                <a:effectLst/>
                <a:latin typeface="+mn-lt"/>
              </a:rPr>
              <a:t>გამოყენება მანამ, სანამ არ </a:t>
            </a:r>
            <a:r>
              <a:rPr lang="ka-GE" sz="1200" kern="1200" dirty="0">
                <a:solidFill>
                  <a:schemeClr val="tx1"/>
                </a:solidFill>
                <a:effectLst/>
                <a:latin typeface="+mn-lt"/>
              </a:rPr>
              <a:t>დასრულდება ელექტრონული მტკიცებულებების აღდგენა;</a:t>
            </a:r>
          </a:p>
          <a:p>
            <a:r>
              <a:rPr lang="ka-GE" sz="1200" kern="1200" dirty="0">
                <a:solidFill>
                  <a:schemeClr val="tx1"/>
                </a:solidFill>
                <a:effectLst/>
                <a:latin typeface="+mn-lt"/>
              </a:rPr>
              <a:t>  </a:t>
            </a:r>
            <a:r>
              <a:rPr lang="ka-GE" dirty="0" smtClean="0"/>
              <a:t>§ შეაგროვეთ ფარული ანაბეჭდები ელექტრონული მტკიცებულებების აღდგენის დასრულების შემდეგ (ვინაიდან კლავიატურებზე, მაუსზე, დისკეტებზე, CD-დისკებზე ან სხვა კომპონენტებზე შესაძლებელია იყოს ფარული თითის ანაბეჭდები ან სხვა ფიზიკური მტკიცებულებები, რომლებიც უნდა იქნეს დაცული);</a:t>
            </a:r>
          </a:p>
          <a:p>
            <a:r>
              <a:rPr lang="ka-GE" sz="1200" b="0" kern="1200" dirty="0">
                <a:solidFill>
                  <a:schemeClr val="tx1"/>
                </a:solidFill>
                <a:effectLst/>
                <a:latin typeface="+mn-lt"/>
              </a:rPr>
              <a:t>  </a:t>
            </a:r>
            <a:r>
              <a:rPr lang="ka-GE" b="0" dirty="0" smtClean="0"/>
              <a:t>§ არ გამოიყენოთ ალუმინის </a:t>
            </a:r>
            <a:r>
              <a:rPr lang="ka-GE" dirty="0" smtClean="0"/>
              <a:t>ფხვნილი თითის ანაბეჭდების შესაგროვებლად დანაშაულის ადგილზე, ვინაიდან მას შეუძლია აღჭურვილობისა და მონაცემების დაზიანება.</a:t>
            </a:r>
          </a:p>
          <a:p>
            <a:pPr marL="0" indent="0" algn="just">
              <a:buNone/>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39</a:t>
            </a:fld>
            <a:endParaRPr lang="ka-GE" altLang="en-US"/>
          </a:p>
        </p:txBody>
      </p:sp>
    </p:spTree>
    <p:extLst>
      <p:ext uri="{BB962C8B-B14F-4D97-AF65-F5344CB8AC3E}">
        <p14:creationId xmlns:p14="http://schemas.microsoft.com/office/powerpoint/2010/main" val="2203491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0" fontAlgn="base" latinLnBrk="0" hangingPunct="0">
              <a:lnSpc>
                <a:spcPct val="100000"/>
              </a:lnSpc>
              <a:spcBef>
                <a:spcPct val="30000"/>
              </a:spcBef>
              <a:spcAft>
                <a:spcPct val="0"/>
              </a:spcAft>
              <a:buClrTx/>
              <a:buSzTx/>
              <a:buFontTx/>
              <a:buNone/>
              <a:tabLst/>
              <a:defRPr/>
            </a:pPr>
            <a:r>
              <a:rPr lang="ka-GE" dirty="0">
                <a:latin typeface="Calibri" charset="0"/>
              </a:rPr>
              <a:t>დანაშაულის ადგილის დოკუმენტირება უწყვეტი</a:t>
            </a:r>
            <a:r>
              <a:rPr lang="ka-GE" b="0" dirty="0">
                <a:latin typeface="Calibri" charset="0"/>
              </a:rPr>
              <a:t> პროცესია ამოღების მთელი პროცედურის განმავლობაში. ძალიან </a:t>
            </a:r>
            <a:r>
              <a:rPr lang="ka-GE" dirty="0">
                <a:latin typeface="Calibri" charset="0"/>
              </a:rPr>
              <a:t>მნიშვნელოვანია ადგილისა და კომპიუტერების მდგომარეობის, შენახვის საშუალებებისა და სხვა ელექტრონული და სტანდარტული მოწყობილობების ზედმიწევნით დოკუმენტირება. ეს განყოფილება მიმოიხილავს მხოლოდ იმ ინფორმაციას, რომლის დოკუმენტირებაც უნდა განხორციელდეს. </a:t>
            </a:r>
          </a:p>
          <a:p>
            <a:pPr marL="0" lvl="0" indent="0">
              <a:buFont typeface="Arial" charset="0"/>
              <a:buNone/>
            </a:pPr>
            <a:r>
              <a:rPr lang="ka-GE" sz="1200" dirty="0">
                <a:latin typeface="Calibri" charset="0"/>
              </a:rPr>
              <a:t>დანაშაულის ფიზიკური ადგილი</a:t>
            </a:r>
          </a:p>
          <a:p>
            <a:pPr marL="0" lvl="0" indent="0">
              <a:buFont typeface="Arial" charset="0"/>
              <a:buNone/>
            </a:pPr>
            <a:r>
              <a:rPr lang="ka-GE" sz="1200" dirty="0">
                <a:latin typeface="Calibri" charset="0"/>
              </a:rPr>
              <a:t>ელექტრონული მტკიცებულებები</a:t>
            </a:r>
          </a:p>
          <a:p>
            <a:pPr marL="0" lvl="0" indent="0">
              <a:buFont typeface="Arial" charset="0"/>
              <a:buNone/>
            </a:pPr>
            <a:r>
              <a:rPr lang="ka-GE" sz="1200" dirty="0">
                <a:latin typeface="Calibri" charset="0"/>
              </a:rPr>
              <a:t>პირები</a:t>
            </a:r>
          </a:p>
          <a:p>
            <a:pPr marL="0" lvl="0" indent="0">
              <a:buFont typeface="Arial" charset="0"/>
              <a:buNone/>
            </a:pPr>
            <a:endParaRPr lang="ka-GE" sz="1200" dirty="0">
              <a:latin typeface="Calibri" charset="0"/>
            </a:endParaRPr>
          </a:p>
          <a:p>
            <a:pPr lvl="0" algn="just">
              <a:buFont typeface="Arial" charset="0"/>
              <a:buNone/>
              <a:defRPr/>
            </a:pPr>
            <a:r>
              <a:rPr lang="ka-GE" dirty="0" smtClean="0"/>
              <a:t>ნაპოვნი ყველა შესაბამისი აღჭურვილობის დეტალები</a:t>
            </a:r>
            <a:endParaRPr lang="ka-GE" dirty="0">
              <a:ea typeface="+mn-ea"/>
            </a:endParaRPr>
          </a:p>
          <a:p>
            <a:pPr lvl="0" algn="just">
              <a:buFont typeface="Arial" charset="0"/>
              <a:buNone/>
              <a:defRPr/>
            </a:pPr>
            <a:r>
              <a:rPr lang="ka-GE" dirty="0" smtClean="0"/>
              <a:t>თითოეული კომპიუტერული სისტემის მდგომარეობა და ადგილმდებარეობა, რომელიც შეიცავს ან წარმოადგენს ელექტრონულ მტკიცებულებებს, კომპიუტერის ენერგიის სტატუსის ჩათვლით</a:t>
            </a:r>
            <a:endParaRPr lang="ka-GE" dirty="0">
              <a:ea typeface="+mn-ea"/>
            </a:endParaRPr>
          </a:p>
          <a:p>
            <a:pPr lvl="0" algn="just">
              <a:buFont typeface="Arial" charset="0"/>
              <a:buNone/>
              <a:defRPr/>
            </a:pPr>
            <a:r>
              <a:rPr lang="ka-GE" dirty="0" smtClean="0"/>
              <a:t>მოახდინეთ კომპიუტერული სისტემისკენ/სხვა მოწყობილობებისკენ და პირიქით ყველა კავშირის (სადენიანი თუ უსადენო) დოკუმენტირება</a:t>
            </a:r>
            <a:endParaRPr lang="ka-GE" dirty="0">
              <a:ea typeface="+mn-ea"/>
            </a:endParaRPr>
          </a:p>
          <a:p>
            <a:pPr lvl="0" algn="just">
              <a:buFont typeface="Arial" charset="0"/>
              <a:buNone/>
              <a:defRPr/>
            </a:pPr>
            <a:r>
              <a:rPr lang="ka-GE" dirty="0" smtClean="0"/>
              <a:t>მოახდინეთ ყველა პორტისა და კაბელის ეტიკეტირება ისე, რომ მოგვიანებით იოლად მოხსნათ ეტიკეტები</a:t>
            </a:r>
          </a:p>
          <a:p>
            <a:pPr lvl="0" algn="just">
              <a:buFont typeface="Arial" charset="0"/>
              <a:buNone/>
              <a:defRPr/>
            </a:pPr>
            <a:r>
              <a:rPr lang="ka-GE" dirty="0" smtClean="0"/>
              <a:t>გამოუყენებელ პორტებს გაუკეთეთ ეტიკეტი „გამოუყენებელი“. მოახდინეთ ლეპტოპების დოკ-სადგურების იდენტიფიცირება შენახვის სხვა საშუალებების იდენტიფიცირების მიზნით.</a:t>
            </a:r>
            <a:endParaRPr lang="ka-GE" dirty="0">
              <a:ea typeface="+mn-ea"/>
            </a:endParaRPr>
          </a:p>
          <a:p>
            <a:pPr marL="0" lvl="0" indent="0">
              <a:buFont typeface="Arial" charset="0"/>
              <a:buNone/>
            </a:pPr>
            <a:endParaRPr lang="ka-GE" sz="1200" dirty="0">
              <a:latin typeface="Calibri" charset="0"/>
            </a:endParaRPr>
          </a:p>
          <a:p>
            <a:pPr lvl="0" algn="just">
              <a:buFont typeface="Arial" charset="0"/>
              <a:buNone/>
            </a:pPr>
            <a:r>
              <a:rPr lang="ka-GE" dirty="0">
                <a:latin typeface="Calibri" charset="0"/>
              </a:rPr>
              <a:t>მოახდინეთ მონიტორის დეტალების დოკუმენტირება ჩარევის მომენტისთვის.</a:t>
            </a:r>
          </a:p>
          <a:p>
            <a:pPr lvl="0" algn="just">
              <a:buFont typeface="Arial" charset="0"/>
              <a:buNone/>
            </a:pPr>
            <a:r>
              <a:rPr lang="ka-GE" dirty="0">
                <a:latin typeface="Calibri" charset="0"/>
              </a:rPr>
              <a:t>სურათი გადაუღეთ კომპიუტერის წინა მხარეს, ასევე მონიტორსა და სხვა კომპონენტებს</a:t>
            </a:r>
          </a:p>
          <a:p>
            <a:pPr lvl="0" algn="just">
              <a:buFont typeface="Arial" charset="0"/>
              <a:buNone/>
            </a:pPr>
            <a:r>
              <a:rPr lang="ka-GE" dirty="0">
                <a:latin typeface="Calibri" charset="0"/>
              </a:rPr>
              <a:t>წერილობით ჩაინიშნეთ, რა ჩნდება მონიტორზე</a:t>
            </a:r>
          </a:p>
          <a:p>
            <a:pPr lvl="0" algn="just">
              <a:buFont typeface="Arial" charset="0"/>
              <a:buNone/>
            </a:pPr>
            <a:r>
              <a:rPr lang="ka-GE" dirty="0">
                <a:latin typeface="Calibri" charset="0"/>
              </a:rPr>
              <a:t>ვიდეო გადაუღეთ აქტიურ პროგრამებს ან მოახდინეთ მონიტორის უფრო გაფართოებული დოკუმენტირება.</a:t>
            </a:r>
          </a:p>
          <a:p>
            <a:pPr lvl="0" algn="just">
              <a:buFont typeface="Arial" charset="0"/>
              <a:buNone/>
            </a:pPr>
            <a:r>
              <a:rPr lang="ka-GE" dirty="0">
                <a:latin typeface="Calibri" charset="0"/>
              </a:rPr>
              <a:t>მოახდინეთ დაკავშირებული ელექტრონული კომპონენტების </a:t>
            </a:r>
            <a:r>
              <a:rPr lang="ka-GE" dirty="0" smtClean="0">
                <a:latin typeface="Calibri" charset="0"/>
              </a:rPr>
              <a:t>დოკუმენტირება</a:t>
            </a:r>
            <a:r>
              <a:rPr lang="ka-GE" dirty="0">
                <a:latin typeface="Calibri" charset="0"/>
              </a:rPr>
              <a:t>, რომელთა შეგროვებაც არ მოხდება</a:t>
            </a:r>
          </a:p>
          <a:p>
            <a:pPr marL="0" indent="0" algn="just">
              <a:buNone/>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40</a:t>
            </a:fld>
            <a:endParaRPr lang="ka-GE" altLang="en-US"/>
          </a:p>
        </p:txBody>
      </p:sp>
    </p:spTree>
    <p:extLst>
      <p:ext uri="{BB962C8B-B14F-4D97-AF65-F5344CB8AC3E}">
        <p14:creationId xmlns:p14="http://schemas.microsoft.com/office/powerpoint/2010/main" val="3079915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dirty="0"/>
              <a:t>ეს სესია გაიყოფა 5 ნაწილად ბუნებრივი შესვენებების უზრუნველსაყოფად.</a:t>
            </a:r>
          </a:p>
          <a:p>
            <a:r>
              <a:rPr lang="ka-GE" sz="1200" dirty="0"/>
              <a:t>იდეა იმაში მდგომარეობს, რომ </a:t>
            </a:r>
            <a:r>
              <a:rPr lang="ka-GE" sz="1200" dirty="0" smtClean="0"/>
              <a:t>აღიწეროს</a:t>
            </a:r>
            <a:r>
              <a:rPr lang="ka-GE" sz="1200" dirty="0"/>
              <a:t>, თუ რა არის კომპიუტერი, ანუ მსგავსი მოწყობილობები, რომლებსაც შეუძლია ინტერნეტთან </a:t>
            </a:r>
            <a:r>
              <a:rPr lang="ka-GE" sz="1200" dirty="0" smtClean="0"/>
              <a:t>დაკავშირება.</a:t>
            </a:r>
          </a:p>
          <a:p>
            <a:endParaRPr lang="ka-GE" sz="1200" dirty="0"/>
          </a:p>
          <a:p>
            <a:r>
              <a:rPr lang="ka-GE" sz="1200" dirty="0"/>
              <a:t>შემდეგ, რომ აღიწეროს, თუ რა არის ინტერნეტი და როგორ მუშაობს ის</a:t>
            </a:r>
          </a:p>
          <a:p>
            <a:r>
              <a:rPr lang="ka-GE" sz="1200" dirty="0"/>
              <a:t>და შემდეგ, როგორ უკავშირდება ეს კომპიუტერი ინტერნეტს</a:t>
            </a:r>
          </a:p>
          <a:p>
            <a:r>
              <a:rPr lang="ka-GE" sz="1200" dirty="0"/>
              <a:t>ხოლო შემდეგ, თუ რა არის თავად ინტერნეტში</a:t>
            </a:r>
          </a:p>
          <a:p>
            <a:endParaRPr lang="ka-GE" dirty="0"/>
          </a:p>
        </p:txBody>
      </p:sp>
      <p:sp>
        <p:nvSpPr>
          <p:cNvPr id="4" name="Slide Number Placeholder 3"/>
          <p:cNvSpPr>
            <a:spLocks noGrp="1"/>
          </p:cNvSpPr>
          <p:nvPr>
            <p:ph type="sldNum" sz="quarter" idx="10"/>
          </p:nvPr>
        </p:nvSpPr>
        <p:spPr/>
        <p:txBody>
          <a:bodyPr/>
          <a:lstStyle/>
          <a:p>
            <a:fld id="{09ADFBB1-7B02-4717-AEA4-A0D2A92F6065}" type="slidenum">
              <a:rPr lang="en-GB" smtClean="0"/>
              <a:t>4</a:t>
            </a:fld>
            <a:endParaRPr lang="ka-GE"/>
          </a:p>
        </p:txBody>
      </p:sp>
    </p:spTree>
    <p:extLst>
      <p:ext uri="{BB962C8B-B14F-4D97-AF65-F5344CB8AC3E}">
        <p14:creationId xmlns:p14="http://schemas.microsoft.com/office/powerpoint/2010/main" val="3305046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lvl="0" indent="0" algn="just">
              <a:buFont typeface="Arial" charset="0"/>
              <a:buNone/>
              <a:defRPr/>
            </a:pPr>
            <a:r>
              <a:rPr lang="ka-GE" sz="1200" dirty="0"/>
              <a:t>მოწყობილობის/სისტემის მიზანი </a:t>
            </a:r>
            <a:endParaRPr lang="ka-GE" sz="1200" dirty="0">
              <a:ea typeface="+mn-ea"/>
            </a:endParaRPr>
          </a:p>
          <a:p>
            <a:pPr marL="57150" lvl="0" indent="0" algn="just">
              <a:buFont typeface="Arial" charset="0"/>
              <a:buNone/>
              <a:defRPr/>
            </a:pPr>
            <a:r>
              <a:rPr lang="ka-GE" sz="1200" dirty="0"/>
              <a:t>დანაშაულის ადგილზე ნაპოვნი მოწყობილობების/სისტემების მფლობელები ან/და მომხმარებლები, </a:t>
            </a:r>
            <a:r>
              <a:rPr lang="ka-GE" sz="1200" dirty="0" smtClean="0"/>
              <a:t>ასევე პაროლები, </a:t>
            </a:r>
            <a:r>
              <a:rPr lang="ka-GE" sz="1200" dirty="0"/>
              <a:t>მომხმარებლის სახელები და </a:t>
            </a:r>
            <a:r>
              <a:rPr lang="ka-GE" sz="1200" dirty="0" smtClean="0"/>
              <a:t>ინტერნეტსერვისის </a:t>
            </a:r>
            <a:r>
              <a:rPr lang="ka-GE" sz="1200" dirty="0"/>
              <a:t>პროვაიდერი</a:t>
            </a:r>
            <a:endParaRPr lang="ka-GE" sz="1200" dirty="0">
              <a:ea typeface="+mn-ea"/>
            </a:endParaRPr>
          </a:p>
          <a:p>
            <a:pPr marL="57150" lvl="0" indent="0" algn="just">
              <a:buFont typeface="Arial" charset="0"/>
              <a:buNone/>
              <a:defRPr/>
            </a:pPr>
            <a:r>
              <a:rPr lang="ka-GE" sz="1200" dirty="0"/>
              <a:t>ნებისმიერი პაროლი, რომელიც საჭიროა სისტემაში/პროგრამულ უზრუნველყოფაში ან მონაცემებში შესაღწევად. </a:t>
            </a:r>
            <a:endParaRPr lang="ka-GE" sz="1200" dirty="0">
              <a:ea typeface="+mn-ea"/>
            </a:endParaRPr>
          </a:p>
          <a:p>
            <a:pPr marL="57150" lvl="0" indent="0" algn="just">
              <a:buFont typeface="Arial" charset="0"/>
              <a:buNone/>
              <a:defRPr/>
            </a:pPr>
            <a:r>
              <a:rPr lang="ka-GE" sz="1200" dirty="0"/>
              <a:t>ნებისმიერი უნიკალური უსაფრთხოების სქემა ან დესტრუქციული მოწყობილობა</a:t>
            </a:r>
          </a:p>
          <a:p>
            <a:pPr marL="57150" lvl="0" indent="0" algn="just">
              <a:buFont typeface="Arial" charset="0"/>
              <a:buNone/>
              <a:defRPr/>
            </a:pPr>
            <a:r>
              <a:rPr lang="ka-GE" sz="1200" dirty="0"/>
              <a:t>ინფორმაცია ფეისბუკის ან სხვა ონლაინური სოციალური ქსელების ვებსაიტის ანგარიშის შესახებ.</a:t>
            </a:r>
            <a:endParaRPr lang="ka-GE" sz="1200" dirty="0">
              <a:ea typeface="+mn-ea"/>
            </a:endParaRPr>
          </a:p>
          <a:p>
            <a:pPr marL="57150" lvl="0" indent="0" algn="just">
              <a:buFont typeface="Arial" charset="0"/>
              <a:buNone/>
              <a:defRPr/>
            </a:pPr>
            <a:r>
              <a:rPr lang="ka-GE" sz="1200" dirty="0"/>
              <a:t>მონაცემთა ნებისმიერი შენახვა ობიექტის გარეთ</a:t>
            </a:r>
            <a:endParaRPr lang="ka-GE" sz="1200" dirty="0">
              <a:ea typeface="+mn-ea"/>
            </a:endParaRPr>
          </a:p>
          <a:p>
            <a:pPr marL="57150" lvl="0" indent="0" algn="just">
              <a:buFont typeface="Arial" charset="0"/>
              <a:buNone/>
              <a:defRPr/>
            </a:pPr>
            <a:r>
              <a:rPr lang="ka-GE" sz="1200" dirty="0"/>
              <a:t>ნებისმიერი დოკუმენტაცია, რომელიც განმარტავს სისტემაზე დაინსტალირებულ აპარატულ და პროგრამულ უზრუნველყოფას;</a:t>
            </a:r>
          </a:p>
          <a:p>
            <a:pPr marL="57150" lvl="0" indent="0" algn="just">
              <a:buFont typeface="Arial" charset="0"/>
              <a:buNone/>
              <a:defRPr/>
            </a:pPr>
            <a:r>
              <a:rPr lang="ka-GE" sz="1200" dirty="0"/>
              <a:t>ნებისმიერი სხვა შესაბამისი ინფორმაცია</a:t>
            </a:r>
            <a:endParaRPr lang="ka-GE" sz="1200" dirty="0">
              <a:ea typeface="+mn-ea"/>
            </a:endParaRPr>
          </a:p>
          <a:p>
            <a:pPr marL="0" indent="0" algn="just">
              <a:buNone/>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41</a:t>
            </a:fld>
            <a:endParaRPr lang="ka-GE" altLang="en-US"/>
          </a:p>
        </p:txBody>
      </p:sp>
    </p:spTree>
    <p:extLst>
      <p:ext uri="{BB962C8B-B14F-4D97-AF65-F5344CB8AC3E}">
        <p14:creationId xmlns:p14="http://schemas.microsoft.com/office/powerpoint/2010/main" val="1867088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ეს სლაიდები უბრალოდ ვიზუალური მაგალითებია იმისა, რაც შეიძლება იქნეს ნაპოვნი. ტრენერს შეიძლება სურდეს სლაიდების ისე დალაგება, რომ აღწერები დაიმალოს, რათა შესაძლებელი გახდეს, რომ დელეგატებს სთხოვოს სურათებიდან პოტენციური მტკიცებულებების წყაროების იდენტიფიცირება.</a:t>
            </a:r>
            <a:endParaRPr lang="ka-GE" dirty="0"/>
          </a:p>
          <a:p>
            <a:pPr marL="0" indent="0" algn="just">
              <a:buNone/>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42</a:t>
            </a:fld>
            <a:endParaRPr lang="ka-GE" altLang="en-US"/>
          </a:p>
        </p:txBody>
      </p:sp>
    </p:spTree>
    <p:extLst>
      <p:ext uri="{BB962C8B-B14F-4D97-AF65-F5344CB8AC3E}">
        <p14:creationId xmlns:p14="http://schemas.microsoft.com/office/powerpoint/2010/main" val="38888486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lvl="0" indent="0" algn="just">
              <a:buFont typeface="Arial" charset="0"/>
              <a:buNone/>
              <a:defRPr/>
            </a:pPr>
            <a:r>
              <a:rPr lang="ka-GE" sz="1200" dirty="0"/>
              <a:t>მოწყობილობის/სისტემის მიზანი </a:t>
            </a:r>
            <a:endParaRPr lang="ka-GE" sz="1200" dirty="0">
              <a:ea typeface="+mn-ea"/>
            </a:endParaRPr>
          </a:p>
          <a:p>
            <a:pPr marL="57150" lvl="0" indent="0" algn="just">
              <a:buFont typeface="Arial" charset="0"/>
              <a:buNone/>
              <a:defRPr/>
            </a:pPr>
            <a:r>
              <a:rPr lang="ka-GE" sz="1200" dirty="0"/>
              <a:t>დანაშაულის ადგილზე ნაპოვნი მოწყობილობების/სისტემების მფლობელები ან/და მომხმარებლები, </a:t>
            </a:r>
            <a:r>
              <a:rPr lang="ka-GE" sz="1200" dirty="0" smtClean="0"/>
              <a:t>ასევე პაროლები, </a:t>
            </a:r>
            <a:r>
              <a:rPr lang="ka-GE" sz="1200" dirty="0"/>
              <a:t>მომხმარებლის სახელები და </a:t>
            </a:r>
            <a:r>
              <a:rPr lang="ka-GE" sz="1200" dirty="0" smtClean="0"/>
              <a:t>ინტერნეტსერვისის </a:t>
            </a:r>
            <a:r>
              <a:rPr lang="ka-GE" sz="1200" dirty="0"/>
              <a:t>პროვაიდერი</a:t>
            </a:r>
            <a:endParaRPr lang="ka-GE" sz="1200" dirty="0">
              <a:ea typeface="+mn-ea"/>
            </a:endParaRPr>
          </a:p>
          <a:p>
            <a:pPr marL="57150" lvl="0" indent="0" algn="just">
              <a:buFont typeface="Arial" charset="0"/>
              <a:buNone/>
              <a:defRPr/>
            </a:pPr>
            <a:r>
              <a:rPr lang="ka-GE" sz="1200" dirty="0"/>
              <a:t>ნებისმიერი პაროლი, რომელიც საჭიროა სისტემაში/პროგრამულ უზრუნველყოფაში ან მონაცემებში შესაღწევად. </a:t>
            </a:r>
            <a:endParaRPr lang="ka-GE" sz="1200" dirty="0">
              <a:ea typeface="+mn-ea"/>
            </a:endParaRPr>
          </a:p>
          <a:p>
            <a:pPr marL="57150" lvl="0" indent="0" algn="just">
              <a:buFont typeface="Arial" charset="0"/>
              <a:buNone/>
              <a:defRPr/>
            </a:pPr>
            <a:r>
              <a:rPr lang="ka-GE" sz="1200" dirty="0"/>
              <a:t>ნებისმიერი უნიკალური უსაფრთხოების სქემა ან დესტრუქციული მოწყობილობა</a:t>
            </a:r>
          </a:p>
          <a:p>
            <a:pPr marL="57150" lvl="0" indent="0" algn="just">
              <a:buFont typeface="Arial" charset="0"/>
              <a:buNone/>
              <a:defRPr/>
            </a:pPr>
            <a:r>
              <a:rPr lang="ka-GE" sz="1200" dirty="0"/>
              <a:t>ინფორმაცია ფეისბუკის ან სხვა ონლაინური სოციალური ქსელების ვებსაიტის ანგარიშის შესახებ.</a:t>
            </a:r>
            <a:endParaRPr lang="ka-GE" sz="1200" dirty="0">
              <a:ea typeface="+mn-ea"/>
            </a:endParaRPr>
          </a:p>
          <a:p>
            <a:pPr marL="57150" lvl="0" indent="0" algn="just">
              <a:buFont typeface="Arial" charset="0"/>
              <a:buNone/>
              <a:defRPr/>
            </a:pPr>
            <a:r>
              <a:rPr lang="ka-GE" sz="1200" dirty="0"/>
              <a:t>მონაცემთა ნებისმიერი შენახვა ობიექტის გარეთ</a:t>
            </a:r>
            <a:endParaRPr lang="ka-GE" sz="1200" dirty="0">
              <a:ea typeface="+mn-ea"/>
            </a:endParaRPr>
          </a:p>
          <a:p>
            <a:pPr marL="57150" lvl="0" indent="0" algn="just">
              <a:buFont typeface="Arial" charset="0"/>
              <a:buNone/>
              <a:defRPr/>
            </a:pPr>
            <a:r>
              <a:rPr lang="ka-GE" sz="1200" dirty="0"/>
              <a:t>ნებისმიერი დოკუმენტაცია, რომელიც განმარტავს სისტემაზე დაინსტალირებულ აპარატულ და პროგრამულ უზრუნველყოფას;</a:t>
            </a:r>
          </a:p>
          <a:p>
            <a:pPr marL="57150" lvl="0" indent="0" algn="just">
              <a:buFont typeface="Arial" charset="0"/>
              <a:buNone/>
              <a:defRPr/>
            </a:pPr>
            <a:r>
              <a:rPr lang="ka-GE" sz="1200" dirty="0"/>
              <a:t>ნებისმიერი სხვა შესაბამისი ინფორმაცია</a:t>
            </a:r>
            <a:endParaRPr lang="ka-GE" sz="1200" dirty="0">
              <a:ea typeface="+mn-ea"/>
            </a:endParaRPr>
          </a:p>
          <a:p>
            <a:pPr marL="0" indent="0" algn="just">
              <a:buNone/>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43</a:t>
            </a:fld>
            <a:endParaRPr lang="ka-GE" altLang="en-US"/>
          </a:p>
        </p:txBody>
      </p:sp>
    </p:spTree>
    <p:extLst>
      <p:ext uri="{BB962C8B-B14F-4D97-AF65-F5344CB8AC3E}">
        <p14:creationId xmlns:p14="http://schemas.microsoft.com/office/powerpoint/2010/main" val="3648983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b="0" dirty="0" smtClean="0"/>
              <a:t>მას შემდეგ, რაც განსაზღვრავთ კომპიუტერი ჩართულია თუ გამორთული, დაგჭირდებათ შემდეგიდან ერთ-ერთის განხორციელება:</a:t>
            </a:r>
          </a:p>
          <a:p>
            <a:r>
              <a:rPr lang="ka-GE" sz="1200" b="0" kern="1200" dirty="0">
                <a:solidFill>
                  <a:schemeClr val="tx1"/>
                </a:solidFill>
                <a:effectLst/>
                <a:latin typeface="+mn-lt"/>
              </a:rPr>
              <a:t>სიტუაცია A: თქვენ განსაზღვრეთ, რომ სისტემა გამორთულია; არ ჩართოთ ის!</a:t>
            </a:r>
          </a:p>
          <a:p>
            <a:r>
              <a:rPr lang="ka-GE" b="0" dirty="0" smtClean="0"/>
              <a:t>• გამოაერთეთ ძაბვის კვების კაბელი სამიზნე აღჭურვილობიდან (არ გამორთოთ ის კედლის როზეტიდან) და ჩაინიშნეთ დრო.</a:t>
            </a:r>
          </a:p>
          <a:p>
            <a:r>
              <a:rPr lang="ka-GE" sz="1200" b="0" kern="1200" dirty="0">
                <a:solidFill>
                  <a:schemeClr val="tx1"/>
                </a:solidFill>
                <a:effectLst/>
                <a:latin typeface="+mn-lt"/>
              </a:rPr>
              <a:t>• თუ ეს ეხება პორტატიულ მოწყობილობას, ასევე მოაშოროს ბატარეის ბლოკი. </a:t>
            </a:r>
            <a:r>
              <a:rPr lang="ka-GE" b="0" dirty="0" smtClean="0"/>
              <a:t>მოაცილეთ ყველა დამატებითი ბატარეის ბლოკი საჭიროების შემთხვევაში (ზოგ პორტატიულ მოწყობილობას მრავალფუნქციურ განყოფილებაში აქვს მეორე ბატარეა დისკეტის ან CD -დისკწამყვანის ნაცვლად).</a:t>
            </a:r>
          </a:p>
          <a:p>
            <a:endParaRPr lang="ka-GE" sz="1200" b="0" kern="1200" dirty="0">
              <a:solidFill>
                <a:schemeClr val="tx1"/>
              </a:solidFill>
              <a:effectLst/>
              <a:latin typeface="+mn-lt"/>
              <a:ea typeface="+mn-ea"/>
              <a:cs typeface="+mn-cs"/>
            </a:endParaRPr>
          </a:p>
          <a:p>
            <a:r>
              <a:rPr lang="ka-GE" b="0" dirty="0" smtClean="0"/>
              <a:t>თუ კომპიუტერული სისტემა გამორთულია, არ შეეხოთ მას, ვინაიდან გაშვების პროცესი მოახდენს კომპიუტერული მონაცემების მოდიფიცირებას და შეიძლება დააზიანოს მტკიცებულებები.</a:t>
            </a:r>
          </a:p>
          <a:p>
            <a:pPr marL="0" indent="0" algn="just">
              <a:buNone/>
            </a:pPr>
            <a:endParaRPr lang="ka-GE" sz="1200" b="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44</a:t>
            </a:fld>
            <a:endParaRPr lang="ka-GE" altLang="en-US"/>
          </a:p>
        </p:txBody>
      </p:sp>
    </p:spTree>
    <p:extLst>
      <p:ext uri="{BB962C8B-B14F-4D97-AF65-F5344CB8AC3E}">
        <p14:creationId xmlns:p14="http://schemas.microsoft.com/office/powerpoint/2010/main" val="21091261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b="0" kern="1200" dirty="0">
                <a:solidFill>
                  <a:schemeClr val="tx1"/>
                </a:solidFill>
                <a:effectLst/>
                <a:latin typeface="+mn-lt"/>
              </a:rPr>
              <a:t>სიტუაცია B: თქვენ განსაზღვრეთ, რომ სისტემა ჩართულია; არ გამორთოთ ის!</a:t>
            </a:r>
          </a:p>
          <a:p>
            <a:r>
              <a:rPr lang="ka-GE" sz="1200" b="0" kern="1200" dirty="0">
                <a:solidFill>
                  <a:schemeClr val="tx1"/>
                </a:solidFill>
                <a:effectLst/>
                <a:latin typeface="+mn-lt"/>
              </a:rPr>
              <a:t>• შეეცადეთ, დაუკავშირდეთ სპეციალისტს:</a:t>
            </a:r>
          </a:p>
          <a:p>
            <a:r>
              <a:rPr lang="ka-GE" sz="1200" b="0" kern="1200" dirty="0">
                <a:solidFill>
                  <a:schemeClr val="tx1"/>
                </a:solidFill>
                <a:effectLst/>
                <a:latin typeface="+mn-lt"/>
              </a:rPr>
              <a:t>- თუ სპეციალისტი ხელმისაწვდომია, მიჰყევით მის რჩევას;</a:t>
            </a:r>
          </a:p>
          <a:p>
            <a:r>
              <a:rPr lang="ka-GE" sz="1200" b="0" kern="1200" dirty="0">
                <a:solidFill>
                  <a:schemeClr val="tx1"/>
                </a:solidFill>
                <a:effectLst/>
                <a:latin typeface="+mn-lt"/>
              </a:rPr>
              <a:t>- თუ სპეციალისტი ხელმისაწვდომი არ არის, გააგრძელეთ შემდეგი ინსტრუქციით.</a:t>
            </a:r>
          </a:p>
          <a:p>
            <a:r>
              <a:rPr lang="ka-GE" sz="1200" b="0" kern="1200" dirty="0">
                <a:solidFill>
                  <a:schemeClr val="tx1"/>
                </a:solidFill>
                <a:effectLst/>
                <a:latin typeface="+mn-lt"/>
              </a:rPr>
              <a:t>• არ შეეხოთ კლავიატურას ან მონაცემთა შეყვანის სხვა მოწყობილობებს.</a:t>
            </a:r>
          </a:p>
          <a:p>
            <a:r>
              <a:rPr lang="ka-GE" sz="1200" b="0" kern="1200" dirty="0">
                <a:solidFill>
                  <a:schemeClr val="tx1"/>
                </a:solidFill>
                <a:effectLst/>
                <a:latin typeface="+mn-lt"/>
              </a:rPr>
              <a:t>• გააგრძელეთ ნაბიჯებით, რომლებიც აღწერილია 3.5-ში.</a:t>
            </a:r>
          </a:p>
          <a:p>
            <a:r>
              <a:rPr lang="ka-GE" sz="1200" b="0" kern="1200" dirty="0">
                <a:solidFill>
                  <a:schemeClr val="tx1"/>
                </a:solidFill>
                <a:effectLst/>
                <a:latin typeface="+mn-lt"/>
              </a:rPr>
              <a:t>გახსოვდეთ: </a:t>
            </a:r>
            <a:r>
              <a:rPr lang="ka-GE" b="0" dirty="0" smtClean="0"/>
              <a:t>კომპიუტერული სისტემიდან ძაბვის კვების კაბელის მოცილება იმოქმედებს ყველა აქტიურ პროგრამაზე და კომპიუტერის ოპერატიულ მეხსიერებაში შენახული ყველა მონაცემი (მათ შორის, საქმისთვის მნიშვნელოვანი მონაცემები, როგორიცაა პაროლები) დაიკარგება.</a:t>
            </a:r>
            <a:r>
              <a:rPr lang="ka-GE" sz="1200" b="0" kern="1200" dirty="0">
                <a:solidFill>
                  <a:schemeClr val="tx1"/>
                </a:solidFill>
                <a:effectLst/>
                <a:latin typeface="+mn-lt"/>
              </a:rPr>
              <a:t> </a:t>
            </a:r>
            <a:r>
              <a:rPr lang="ka-GE" b="0" dirty="0" smtClean="0"/>
              <a:t>ეს შეიძლება მოიცავდეს ინტერნეტთან ნებისმიერ კავშირს, ბეჭდვას, ან დაშიფვრას.</a:t>
            </a:r>
          </a:p>
          <a:p>
            <a:endParaRPr lang="ka-GE" sz="1200" b="0" kern="1200" dirty="0">
              <a:solidFill>
                <a:schemeClr val="tx1"/>
              </a:solidFill>
              <a:effectLst/>
              <a:latin typeface="+mn-lt"/>
              <a:ea typeface="+mn-ea"/>
              <a:cs typeface="+mn-cs"/>
            </a:endParaRPr>
          </a:p>
          <a:p>
            <a:r>
              <a:rPr lang="ka-GE" sz="1200" b="0" kern="1200" dirty="0">
                <a:solidFill>
                  <a:schemeClr val="tx1"/>
                </a:solidFill>
                <a:effectLst/>
                <a:latin typeface="+mn-lt"/>
              </a:rPr>
              <a:t>გახსოვდეთ: </a:t>
            </a:r>
            <a:r>
              <a:rPr lang="ka-GE" b="0" dirty="0" smtClean="0"/>
              <a:t>როცა სისტემა ჩართულია, ძალიან მნიშვნელოვანია, რომ ეჭვმიტანილი დაცული იყოს და იმყოფებოდეს მანაწილებელი ყუთებისგან, გამომრთველებისა და მობილური კავშირგაბმულობის მოწყობილობებისგან მოშორებით.</a:t>
            </a:r>
            <a:r>
              <a:rPr lang="ka-GE" sz="1200" b="0" kern="1200" dirty="0">
                <a:solidFill>
                  <a:schemeClr val="tx1"/>
                </a:solidFill>
                <a:effectLst/>
                <a:latin typeface="+mn-lt"/>
              </a:rPr>
              <a:t> </a:t>
            </a:r>
            <a:r>
              <a:rPr lang="ka-GE" b="0" dirty="0" smtClean="0"/>
              <a:t>იყო შემთხვევები, როცა ჩართული სისტემები, დისკის სრული დაშიფვრით, გამოირთო ჩხრეკის დროს სწორედ იმიტომ, რომ ეჭვმიტანილი მისწვდა მანაწილებელ ყუთს ან მიაწოდა სიგნალი დისტანციურად მართვად კვების ადაპტერს.</a:t>
            </a:r>
          </a:p>
          <a:p>
            <a:pPr marL="0" indent="0" algn="just">
              <a:buNone/>
            </a:pPr>
            <a:endParaRPr lang="ka-GE" sz="1200" b="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45</a:t>
            </a:fld>
            <a:endParaRPr lang="ka-GE" altLang="en-US"/>
          </a:p>
        </p:txBody>
      </p:sp>
    </p:spTree>
    <p:extLst>
      <p:ext uri="{BB962C8B-B14F-4D97-AF65-F5344CB8AC3E}">
        <p14:creationId xmlns:p14="http://schemas.microsoft.com/office/powerpoint/2010/main" val="9054483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b="0" kern="1200" dirty="0">
                <a:solidFill>
                  <a:schemeClr val="tx1"/>
                </a:solidFill>
                <a:effectLst/>
                <a:latin typeface="+mn-lt"/>
              </a:rPr>
              <a:t>სიტუაცია C: არ შეგიძლიათ განსაზღვროთ, სისტემა ჩართულია თუ გამორთული.</a:t>
            </a:r>
          </a:p>
          <a:p>
            <a:r>
              <a:rPr lang="ka-GE" sz="1200" b="0" kern="1200" dirty="0">
                <a:solidFill>
                  <a:schemeClr val="tx1"/>
                </a:solidFill>
                <a:effectLst/>
                <a:latin typeface="+mn-lt"/>
              </a:rPr>
              <a:t>• ივარაუდეთ, რომ ის გამორთულია. არ დააჭიროთ გამომრთველს.</a:t>
            </a:r>
          </a:p>
          <a:p>
            <a:r>
              <a:rPr lang="ka-GE" b="0" dirty="0" smtClean="0"/>
              <a:t>• გამოაერთეთ ძაბვის კვების კაბელი სამიზნე აღჭურვილობიდან (არ გამორთოთ ის კედლის როზეტიდან) და ჩაინიშნეთ დრო.</a:t>
            </a:r>
          </a:p>
          <a:p>
            <a:r>
              <a:rPr lang="ka-GE" sz="1200" b="0" kern="1200" dirty="0">
                <a:solidFill>
                  <a:schemeClr val="tx1"/>
                </a:solidFill>
                <a:effectLst/>
                <a:latin typeface="+mn-lt"/>
              </a:rPr>
              <a:t>• თუ ეს ეხება პორტატიულ მოწყობილობას, ასევე მოაშოროს ბატარეის ბლოკი. </a:t>
            </a:r>
            <a:r>
              <a:rPr lang="ka-GE" b="0" dirty="0" smtClean="0"/>
              <a:t>მოაცილეთ ყველა დამატებითი ბატარეის ბლოკი საჭიროების შემთხვევაში (ზოგ პორტატიულ მოწყობილობას მრავალფუნქციურ განყოფილებაში აქვს მეორე ბატარეა დისკეტის ან CD -დისკწამყვანის ნაცვლად).</a:t>
            </a:r>
          </a:p>
          <a:p>
            <a:pPr marL="0" indent="0" algn="just">
              <a:buNone/>
            </a:pPr>
            <a:endParaRPr lang="ka-GE" sz="1200" b="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46</a:t>
            </a:fld>
            <a:endParaRPr lang="ka-GE" altLang="en-US"/>
          </a:p>
        </p:txBody>
      </p:sp>
    </p:spTree>
    <p:extLst>
      <p:ext uri="{BB962C8B-B14F-4D97-AF65-F5344CB8AC3E}">
        <p14:creationId xmlns:p14="http://schemas.microsoft.com/office/powerpoint/2010/main" val="26658941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r>
              <a:rPr lang="ka-GE" dirty="0" smtClean="0"/>
              <a:t>თუ სირთულეებია კომპიუტერულ ქსელთან დაკავშირებით, მიმართეთ კომპიუტერის ექსპერტიზის </a:t>
            </a:r>
            <a:r>
              <a:rPr lang="ka-GE" b="1" dirty="0" smtClean="0"/>
              <a:t>სპეციალისტს</a:t>
            </a:r>
            <a:r>
              <a:rPr lang="ka-GE" dirty="0" smtClean="0"/>
              <a:t> თქვენს უწყებაში, ან თქვენმა უწყებამ მიმართოს გარე ექსპერტს დახმარებისთვის. </a:t>
            </a:r>
          </a:p>
          <a:p>
            <a:pPr>
              <a:lnSpc>
                <a:spcPct val="150000"/>
              </a:lnSpc>
              <a:spcBef>
                <a:spcPts val="0"/>
              </a:spcBef>
            </a:pPr>
            <a:endParaRPr lang="ka-GE" dirty="0"/>
          </a:p>
          <a:p>
            <a:r>
              <a:rPr lang="ka-GE" dirty="0" smtClean="0"/>
              <a:t>ქსელზე მიანიშნებს:</a:t>
            </a:r>
            <a:endParaRPr lang="ka-GE" dirty="0"/>
          </a:p>
          <a:p>
            <a:pPr lvl="1"/>
            <a:r>
              <a:rPr lang="ka-GE" dirty="0" smtClean="0"/>
              <a:t>მრავლობითი კომპიუტერული სისტემა</a:t>
            </a:r>
            <a:endParaRPr lang="ka-GE" dirty="0"/>
          </a:p>
          <a:p>
            <a:pPr lvl="1"/>
            <a:r>
              <a:rPr lang="ka-GE" dirty="0" smtClean="0"/>
              <a:t>ქსელის კომპონენტები (როუტერი, ჰაბი, კომუტატორი და ა.შ.)</a:t>
            </a:r>
          </a:p>
          <a:p>
            <a:pPr lvl="1"/>
            <a:r>
              <a:rPr lang="ka-GE" dirty="0" smtClean="0"/>
              <a:t>ქსელური ინტერფეისული დაფები </a:t>
            </a:r>
          </a:p>
          <a:p>
            <a:pPr lvl="1"/>
            <a:r>
              <a:rPr lang="ka-GE" dirty="0" smtClean="0"/>
              <a:t>ქსელის კაბელები</a:t>
            </a:r>
          </a:p>
          <a:p>
            <a:pPr lvl="1"/>
            <a:r>
              <a:rPr lang="ka-GE" dirty="0" smtClean="0"/>
              <a:t>უსადენო ინტერნეტის მოწყობილობების ანტენები</a:t>
            </a:r>
            <a:endParaRPr lang="ka-GE" dirty="0"/>
          </a:p>
          <a:p>
            <a:pPr lvl="1"/>
            <a:r>
              <a:rPr lang="ka-GE" dirty="0" smtClean="0"/>
              <a:t>სერვერები</a:t>
            </a:r>
            <a:endParaRPr lang="ka-GE" dirty="0"/>
          </a:p>
          <a:p>
            <a:pPr lvl="1"/>
            <a:endParaRPr lang="ka-GE" dirty="0"/>
          </a:p>
          <a:p>
            <a:r>
              <a:rPr lang="ka-GE" dirty="0" smtClean="0"/>
              <a:t>მოახდინეთ ყველა კაბელისა და მოწყობილობის ეტიკეტირება და კავშირების დოკუმენტირება</a:t>
            </a: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47</a:t>
            </a:fld>
            <a:endParaRPr lang="ka-GE" altLang="en-US"/>
          </a:p>
        </p:txBody>
      </p:sp>
    </p:spTree>
    <p:extLst>
      <p:ext uri="{BB962C8B-B14F-4D97-AF65-F5344CB8AC3E}">
        <p14:creationId xmlns:p14="http://schemas.microsoft.com/office/powerpoint/2010/main" val="2234461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ka-GE" sz="1200" kern="1200" dirty="0">
                <a:solidFill>
                  <a:schemeClr val="tx1"/>
                </a:solidFill>
                <a:effectLst/>
                <a:latin typeface="+mn-lt"/>
              </a:rPr>
              <a:t>* აღწერა მომდევნო სლაიდში</a:t>
            </a:r>
          </a:p>
          <a:p>
            <a:pPr marL="171450" indent="-171450">
              <a:buFont typeface="Arial" panose="020B0604020202020204" pitchFamily="34" charset="0"/>
              <a:buChar char="•"/>
            </a:pPr>
            <a:endParaRPr lang="ka-GE" sz="1200" kern="1200" dirty="0">
              <a:solidFill>
                <a:schemeClr val="tx1"/>
              </a:solidFill>
              <a:effectLst/>
              <a:latin typeface="+mn-lt"/>
              <a:ea typeface="+mn-ea"/>
              <a:cs typeface="+mn-cs"/>
            </a:endParaRPr>
          </a:p>
          <a:p>
            <a:pPr marL="171450" indent="-171450">
              <a:buFont typeface="Arial" panose="020B0604020202020204" pitchFamily="34" charset="0"/>
              <a:buChar char="•"/>
            </a:pPr>
            <a:r>
              <a:rPr lang="ka-GE" sz="1200" kern="1200" dirty="0">
                <a:solidFill>
                  <a:schemeClr val="tx1"/>
                </a:solidFill>
                <a:effectLst/>
                <a:latin typeface="+mn-lt"/>
              </a:rPr>
              <a:t>ტელეფონი არის აპარატი, რომელიც:</a:t>
            </a:r>
          </a:p>
          <a:p>
            <a:r>
              <a:rPr lang="ka-GE" sz="1200" kern="1200" dirty="0">
                <a:solidFill>
                  <a:schemeClr val="tx1"/>
                </a:solidFill>
                <a:effectLst/>
                <a:latin typeface="+mn-lt"/>
              </a:rPr>
              <a:t>• არის დამოუკიდებელი (როგორც მობილური ტელეფონი);</a:t>
            </a:r>
          </a:p>
          <a:p>
            <a:r>
              <a:rPr lang="ka-GE" sz="1200" kern="1200" dirty="0">
                <a:solidFill>
                  <a:schemeClr val="tx1"/>
                </a:solidFill>
                <a:effectLst/>
                <a:latin typeface="+mn-lt"/>
              </a:rPr>
              <a:t>• არის დისტანციური საბაზო სადგურით (უსადენო), ან</a:t>
            </a:r>
          </a:p>
          <a:p>
            <a:r>
              <a:rPr lang="ka-GE" sz="1200" kern="1200" dirty="0">
                <a:solidFill>
                  <a:schemeClr val="tx1"/>
                </a:solidFill>
                <a:effectLst/>
                <a:latin typeface="+mn-lt"/>
              </a:rPr>
              <a:t>• პირდაპირ უკავშირდება ფიქსირებული ხაზის სისტემას.</a:t>
            </a:r>
          </a:p>
          <a:p>
            <a:r>
              <a:rPr lang="ka-GE" dirty="0" smtClean="0"/>
              <a:t>მობილურ ტელეფონს შეიძლება ჰქონდეს დამატებითი ფუნქციები (მაგალითად, ციფრული ფოტოსურათების გადაღების შესაძლებლობა).</a:t>
            </a:r>
            <a:r>
              <a:rPr lang="ka-GE" sz="1200" kern="1200" dirty="0">
                <a:solidFill>
                  <a:schemeClr val="tx1"/>
                </a:solidFill>
                <a:effectLst/>
                <a:latin typeface="+mn-lt"/>
              </a:rPr>
              <a:t> </a:t>
            </a:r>
            <a:r>
              <a:rPr lang="ka-GE" dirty="0" smtClean="0"/>
              <a:t>თანამედროვე მობილურ ტელეფონებს ხშირად აქვს ოპერაციული სისტემა (როგორიცაა iOS-ი, ანდროიდი, ვინდოუსფოუნი), რომელიც საშუალებას აძლევს მომხმარებელს, განახორციელოს დავალებები, რომლებიც ჩვეულებრივ ასოცირდება ტრადიციულ კომპიუტერულ სისტემებთან, მათ შორის, მიიღონ და გაგზავნონ ელ. წერილები, იხეტიალონ ინტერნეტში, ისაუბრონ ჩატში, ითამაშონ თამაშები და ა.შ. ასეთი გაფართოებული ფუნქციების მქონე მობილურ ტელეფონებს ეწოდება სმარტფონები.</a:t>
            </a:r>
          </a:p>
          <a:p>
            <a:r>
              <a:rPr lang="ka-GE" dirty="0" smtClean="0"/>
              <a:t>ტელეფონმა შეიძლება კვება მიიღოს შიდა ბატარეიდან, ელექტრული ქსელიდან ან უშუალოდ სატელეფონო სისტემიდან.</a:t>
            </a:r>
            <a:r>
              <a:rPr lang="ka-GE" sz="1200" kern="1200" dirty="0">
                <a:solidFill>
                  <a:schemeClr val="tx1"/>
                </a:solidFill>
                <a:effectLst/>
                <a:latin typeface="+mn-lt"/>
              </a:rPr>
              <a:t> </a:t>
            </a:r>
            <a:r>
              <a:rPr lang="ka-GE" dirty="0" smtClean="0"/>
              <a:t>ერთი აპარატიდან მეორემდე ორმხრივი კომუნიკაცია მყარდება ფიქსირებული ხაზის, რადიოგადაცემის, ფიჭური სისტემების ან სისტემების კომბინაციის გამოყენებით.</a:t>
            </a:r>
            <a:r>
              <a:rPr lang="ka-GE" sz="1200" kern="1200" dirty="0">
                <a:solidFill>
                  <a:schemeClr val="tx1"/>
                </a:solidFill>
                <a:effectLst/>
                <a:latin typeface="+mn-lt"/>
              </a:rPr>
              <a:t> </a:t>
            </a:r>
            <a:r>
              <a:rPr lang="ka-GE" dirty="0" smtClean="0"/>
              <a:t>ბევრ ტელეფონს შეუძლია შეინახოს სახელები, ტელეფონის ნომრები და დამრეკავის საიდენტიფიკაციო ინფორმაცია.</a:t>
            </a:r>
            <a:r>
              <a:rPr lang="ka-GE" sz="1200" kern="1200" dirty="0">
                <a:solidFill>
                  <a:schemeClr val="tx1"/>
                </a:solidFill>
                <a:effectLst/>
                <a:latin typeface="+mn-lt"/>
              </a:rPr>
              <a:t> ბევრ მობილურ ტელეფონს შეუძლია</a:t>
            </a:r>
          </a:p>
          <a:p>
            <a:r>
              <a:rPr lang="ka-GE" dirty="0" smtClean="0"/>
              <a:t>ასევე სახელების, მისამართების, კალენდრის ინფორმაციის, შემომავალი ზარების დეტალების შენახვა, ელ. ფოსტის მიღება, ტექსტების გაგზავნა, ხმის ჩაწერა და მათი გამოყენება ასევე შესაძლებელია ინტერნეტში შესასვლელად (ამდენად ისინი შეიცავს ინტერნეტზე წვდომის მონაცემებს).</a:t>
            </a:r>
            <a:r>
              <a:rPr lang="ka-GE" sz="1200" kern="1200" dirty="0">
                <a:solidFill>
                  <a:schemeClr val="tx1"/>
                </a:solidFill>
                <a:effectLst/>
                <a:latin typeface="+mn-lt"/>
              </a:rPr>
              <a:t> </a:t>
            </a:r>
            <a:r>
              <a:rPr lang="ka-GE" dirty="0" smtClean="0"/>
              <a:t>ბევრ მობილურ ტელეფონზე წვდომა მოითხოვს PIN-ს, პაროლს ან სხვა წვდომის კოდებს.</a:t>
            </a:r>
          </a:p>
          <a:p>
            <a:endParaRPr lang="ka-GE" sz="1200" kern="1200" dirty="0">
              <a:solidFill>
                <a:schemeClr val="tx1"/>
              </a:solidFill>
              <a:effectLst/>
              <a:latin typeface="+mn-lt"/>
              <a:ea typeface="+mn-ea"/>
              <a:cs typeface="+mn-cs"/>
            </a:endParaRPr>
          </a:p>
          <a:p>
            <a:r>
              <a:rPr lang="ka-GE" sz="1200" kern="1200" dirty="0">
                <a:solidFill>
                  <a:schemeClr val="tx1"/>
                </a:solidFill>
                <a:effectLst/>
                <a:latin typeface="+mn-lt"/>
              </a:rPr>
              <a:t>პლანშეტები ძალიან ჰგავს სმარტფონებს, მაგრამ მათ უფრო დიდი ეკრანები აქვს. </a:t>
            </a:r>
            <a:r>
              <a:rPr lang="ka-GE" dirty="0" smtClean="0"/>
              <a:t>მათ აქვს საკუთარი ოპერაციული სისტემა, რომელიც ეფუძნება მობილური ტელეფონების ოპერაციული სისტემების ვერსიებს.</a:t>
            </a:r>
            <a:r>
              <a:rPr lang="ka-GE" sz="1200" kern="1200" dirty="0">
                <a:solidFill>
                  <a:schemeClr val="tx1"/>
                </a:solidFill>
                <a:effectLst/>
                <a:latin typeface="+mn-lt"/>
              </a:rPr>
              <a:t> </a:t>
            </a:r>
            <a:r>
              <a:rPr lang="ka-GE" dirty="0" smtClean="0"/>
              <a:t>სმარტფონების მსგავსად, მათაც უამრავი ფუნქცია აქვს და საშუალებას აძლევს მომხმარებელს, დააინსტალიროს თავისი აპლიკაციები (აპები).</a:t>
            </a:r>
          </a:p>
          <a:p>
            <a:endParaRPr lang="ka-GE" sz="1200" kern="1200" dirty="0">
              <a:solidFill>
                <a:schemeClr val="tx1"/>
              </a:solidFill>
              <a:effectLst/>
              <a:latin typeface="+mn-lt"/>
              <a:ea typeface="+mn-ea"/>
              <a:cs typeface="+mn-cs"/>
            </a:endParaRPr>
          </a:p>
          <a:p>
            <a:r>
              <a:rPr lang="ka-GE" sz="1200" kern="1200" dirty="0">
                <a:solidFill>
                  <a:schemeClr val="tx1"/>
                </a:solidFill>
                <a:effectLst/>
                <a:latin typeface="+mn-lt"/>
              </a:rPr>
              <a:t>ამოღების, შეფუთვის, ტრანსპორტირებისა და შენახვის ზოგადი ინსტრუქციისთვის გთხოვთ, იხილოთ ზემოთ მოცემული</a:t>
            </a:r>
          </a:p>
          <a:p>
            <a:r>
              <a:rPr lang="ka-GE" sz="1200" kern="1200" dirty="0">
                <a:solidFill>
                  <a:schemeClr val="tx1"/>
                </a:solidFill>
                <a:effectLst/>
                <a:latin typeface="+mn-lt"/>
              </a:rPr>
              <a:t>ინფორმაცია. ასევე იხილეთ ევროპის საბჭოს </a:t>
            </a:r>
            <a:r>
              <a:rPr lang="ka-GE" sz="1200" kern="1200" dirty="0" smtClean="0">
                <a:solidFill>
                  <a:schemeClr val="tx1"/>
                </a:solidFill>
                <a:effectLst/>
                <a:latin typeface="+mn-lt"/>
              </a:rPr>
              <a:t>სახელმძღვანელოს </a:t>
            </a:r>
            <a:r>
              <a:rPr lang="ka-GE" sz="1200" kern="1200" dirty="0">
                <a:solidFill>
                  <a:schemeClr val="tx1"/>
                </a:solidFill>
                <a:effectLst/>
                <a:latin typeface="+mn-lt"/>
              </a:rPr>
              <a:t>განყოფილება 3.4.</a:t>
            </a:r>
          </a:p>
          <a:p>
            <a:endParaRPr lang="ka-GE" sz="1200" kern="1200" dirty="0">
              <a:solidFill>
                <a:schemeClr val="tx1"/>
              </a:solidFill>
              <a:effectLst/>
              <a:latin typeface="+mn-lt"/>
              <a:ea typeface="+mn-ea"/>
              <a:cs typeface="+mn-cs"/>
            </a:endParaRPr>
          </a:p>
          <a:p>
            <a:r>
              <a:rPr lang="ka-GE" sz="1200" kern="1200" dirty="0">
                <a:solidFill>
                  <a:schemeClr val="tx1"/>
                </a:solidFill>
                <a:effectLst/>
                <a:latin typeface="+mn-lt"/>
              </a:rPr>
              <a:t>ტრენერმა უნდა </a:t>
            </a:r>
            <a:r>
              <a:rPr lang="ka-GE" sz="1200" kern="1200" dirty="0" smtClean="0">
                <a:solidFill>
                  <a:schemeClr val="tx1"/>
                </a:solidFill>
                <a:effectLst/>
                <a:latin typeface="+mn-lt"/>
              </a:rPr>
              <a:t>უზრუნველყოს </a:t>
            </a:r>
            <a:r>
              <a:rPr lang="ka-GE" sz="1200" kern="1200" dirty="0">
                <a:solidFill>
                  <a:schemeClr val="tx1"/>
                </a:solidFill>
                <a:effectLst/>
                <a:latin typeface="+mn-lt"/>
              </a:rPr>
              <a:t>საკმარისი ინფორმაციის მიწოდება მაეკრანებელი პაკეტების </a:t>
            </a:r>
            <a:r>
              <a:rPr lang="ka-GE" sz="1200" kern="1200" dirty="0" smtClean="0">
                <a:solidFill>
                  <a:schemeClr val="tx1"/>
                </a:solidFill>
                <a:effectLst/>
                <a:latin typeface="+mn-lt"/>
              </a:rPr>
              <a:t>გამოყენებისა </a:t>
            </a:r>
            <a:r>
              <a:rPr lang="ka-GE" sz="1200" kern="1200" dirty="0">
                <a:solidFill>
                  <a:schemeClr val="tx1"/>
                </a:solidFill>
                <a:effectLst/>
                <a:latin typeface="+mn-lt"/>
              </a:rPr>
              <a:t>და დანიშნულების შესახებ.  აუდიტორიამ შეიძლება იცოდეს ან არ იცოდეს მათი გამოყენება, ამიტომ მნიშვნელოვანია, ტრენერმა დაადგინოს აუდიტორიის ცოდნის დონე.  თუ შესაძლებელია, ტრენერმა შეიძლება თან იქონიოს მაეკრანებელი პაკეტი, რომ აჩვენოს მისი დანიშნულება.  ასევე შესაძლებელია სიგნალის ბლოკირების ჩვენება ვერცხლისფერი </a:t>
            </a:r>
            <a:r>
              <a:rPr lang="ka-GE" sz="1200" kern="1200" dirty="0" smtClean="0">
                <a:solidFill>
                  <a:schemeClr val="tx1"/>
                </a:solidFill>
                <a:effectLst/>
                <a:latin typeface="+mn-lt"/>
              </a:rPr>
              <a:t>ფოლგის </a:t>
            </a:r>
            <a:r>
              <a:rPr lang="ka-GE" sz="1200" kern="1200" dirty="0">
                <a:solidFill>
                  <a:schemeClr val="tx1"/>
                </a:solidFill>
                <a:effectLst/>
                <a:latin typeface="+mn-lt"/>
              </a:rPr>
              <a:t>გამოყენებით</a:t>
            </a:r>
            <a:r>
              <a:rPr lang="ka-GE" sz="1200" kern="1200" dirty="0" smtClean="0">
                <a:solidFill>
                  <a:schemeClr val="tx1"/>
                </a:solidFill>
                <a:effectLst/>
                <a:latin typeface="+mn-lt"/>
              </a:rPr>
              <a:t>. </a:t>
            </a:r>
            <a:r>
              <a:rPr lang="ka-GE" sz="1200" kern="1200" dirty="0">
                <a:solidFill>
                  <a:schemeClr val="tx1"/>
                </a:solidFill>
                <a:effectLst/>
                <a:latin typeface="+mn-lt"/>
              </a:rPr>
              <a:t>ეს სასარგებლო გზაა იმის ასახსნელად, თუ როგორ შეიძლება დაიკარგოს ან შეიცვალოს მტკიცებულება.  ანგარიშებმა გაერთიანებულ სამეფოში გამოავლინა, რომ დროის გარკვეულ პერიოდში უამრავს მობილურ მოწყობილობაზე ხორციელდებოდა დისტანციური წვდომა.  ერთ შემთხვევაში პოლიციის თანამშრომელმა დისტანციურად გაასუფთავა მტკიცებულებები მოწყობილობიდან, რომელიც პოლიციის შენახვის პასუხისმგებლობაში იყო.  მეტი ინფორმაციის მისაღებად იხილეთ შემდეგი ბმულები.</a:t>
            </a:r>
          </a:p>
          <a:p>
            <a:r>
              <a:rPr lang="ka-GE" sz="1200" kern="1200" baseline="0" dirty="0">
                <a:solidFill>
                  <a:schemeClr val="tx1"/>
                </a:solidFill>
                <a:effectLst/>
                <a:latin typeface="+mn-lt"/>
              </a:rPr>
              <a:t>http://www.bbc.co.uk/news/technology-29464889 </a:t>
            </a:r>
          </a:p>
          <a:p>
            <a:r>
              <a:rPr lang="ka-GE" sz="1200" kern="1200" baseline="0" dirty="0">
                <a:solidFill>
                  <a:schemeClr val="tx1"/>
                </a:solidFill>
                <a:effectLst/>
                <a:latin typeface="+mn-lt"/>
              </a:rPr>
              <a:t>http://www.mirror.co.uk/news/uk-news/police-officer-remotely-wiped-evidence-7838193</a:t>
            </a:r>
          </a:p>
          <a:p>
            <a:endParaRPr lang="ka-GE" sz="1200" kern="1200" dirty="0">
              <a:solidFill>
                <a:schemeClr val="tx1"/>
              </a:solidFill>
              <a:effectLst/>
              <a:latin typeface="+mn-lt"/>
              <a:ea typeface="+mn-ea"/>
              <a:cs typeface="+mn-cs"/>
            </a:endParaRPr>
          </a:p>
          <a:p>
            <a:pPr>
              <a:lnSpc>
                <a:spcPct val="150000"/>
              </a:lnSpc>
              <a:spcBef>
                <a:spcPts val="0"/>
              </a:spcBef>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48</a:t>
            </a:fld>
            <a:endParaRPr lang="ka-GE" altLang="en-US"/>
          </a:p>
        </p:txBody>
      </p:sp>
    </p:spTree>
    <p:extLst>
      <p:ext uri="{BB962C8B-B14F-4D97-AF65-F5344CB8AC3E}">
        <p14:creationId xmlns:p14="http://schemas.microsoft.com/office/powerpoint/2010/main" val="2895661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r>
              <a:rPr lang="ka-GE" b="0" i="0" dirty="0">
                <a:solidFill>
                  <a:srgbClr val="333333"/>
                </a:solidFill>
                <a:effectLst/>
                <a:latin typeface="Din-Light"/>
              </a:rPr>
              <a:t>ეს რთული სფეროა ერთ სლაიდში ჩასატევად – იდეალურ შემთხვევაში უნდა გავთიშოთ მოწყობილობა, რაც გათიშვის გარდა სხვა ცვლილებას ვერ გამოიწვევს.</a:t>
            </a:r>
          </a:p>
          <a:p>
            <a:pPr>
              <a:lnSpc>
                <a:spcPct val="150000"/>
              </a:lnSpc>
              <a:spcBef>
                <a:spcPts val="0"/>
              </a:spcBef>
            </a:pPr>
            <a:r>
              <a:rPr lang="ka-GE" b="0" i="0" dirty="0">
                <a:solidFill>
                  <a:srgbClr val="333333"/>
                </a:solidFill>
                <a:effectLst/>
                <a:latin typeface="Din-Light"/>
              </a:rPr>
              <a:t>თუმცა, ზოგ მოწყობილობაზე (განსაკუთრებით, აიფონებზე) გამოიყენება უსაფრთხოება, რომელიც, თუ მოწყობილობა სრულიად გათიშულია, მნიშვნელოვნად რთულია მისი ჩართვა პაროლის კოდის გარეშე, ვიდრე კოდისთვის გვერდის ავლა, როცა ჩართულია. ამდენად, კონკრეტული მოწყობილობის ჩართული დატოვება სასარგებლოა.</a:t>
            </a:r>
          </a:p>
          <a:p>
            <a:pPr>
              <a:lnSpc>
                <a:spcPct val="150000"/>
              </a:lnSpc>
              <a:spcBef>
                <a:spcPts val="0"/>
              </a:spcBef>
            </a:pPr>
            <a:r>
              <a:rPr lang="ka-GE" b="0" i="0" dirty="0">
                <a:solidFill>
                  <a:srgbClr val="333333"/>
                </a:solidFill>
                <a:effectLst/>
                <a:latin typeface="Din-Light"/>
              </a:rPr>
              <a:t>ამიტომ უნდა მოვახდინოთ მათი იზოლირება ქსელიდან – GSM, Wifi, BT &amp; GPS. ჩვეულებრივ ამის გასაკეთებლად გამოიყენება მაეკრანებელი პაკეტები და ფრენის რეჟიმი.</a:t>
            </a:r>
          </a:p>
          <a:p>
            <a:pPr>
              <a:lnSpc>
                <a:spcPct val="150000"/>
              </a:lnSpc>
              <a:spcBef>
                <a:spcPts val="0"/>
              </a:spcBef>
            </a:pPr>
            <a:endParaRPr lang="ka-GE" b="1" i="0" dirty="0">
              <a:solidFill>
                <a:srgbClr val="333333"/>
              </a:solidFill>
              <a:effectLst/>
              <a:latin typeface="Din-Light"/>
            </a:endParaRPr>
          </a:p>
          <a:p>
            <a:pPr>
              <a:lnSpc>
                <a:spcPct val="150000"/>
              </a:lnSpc>
              <a:spcBef>
                <a:spcPts val="0"/>
              </a:spcBef>
            </a:pPr>
            <a:r>
              <a:rPr lang="ka-GE" b="1" i="0" dirty="0">
                <a:solidFill>
                  <a:srgbClr val="333333"/>
                </a:solidFill>
                <a:effectLst/>
                <a:latin typeface="Din-Light"/>
              </a:rPr>
              <a:t>მაეკრანებელი პაკეტი (ფარადეის პაკეტები)</a:t>
            </a:r>
            <a:r>
              <a:rPr lang="ka-GE" dirty="0" smtClean="0"/>
              <a:t>, </a:t>
            </a:r>
            <a:r>
              <a:rPr lang="ka-GE" b="0" i="0" dirty="0">
                <a:solidFill>
                  <a:srgbClr val="333333"/>
                </a:solidFill>
                <a:effectLst/>
                <a:latin typeface="Din-Light"/>
              </a:rPr>
              <a:t>რომლებსაც სახელი მაეკრანებელი (ფარადეის) გალიის გამომგონებლის პატივსაცემად ეწოდა, ახდენს RF-სიგნალის, როგორც ელექტრონული მოწყობილობაზე, როგორიცაა მობილური ტელეფონი, მანქანის გასაღები ან ლეპტოპი, გაგზავნის, ისე მასზე მიღების ბლოკირებას.</a:t>
            </a:r>
          </a:p>
          <a:p>
            <a:pPr algn="l"/>
            <a:r>
              <a:rPr lang="ka-GE" b="0" i="0" dirty="0">
                <a:solidFill>
                  <a:srgbClr val="333333"/>
                </a:solidFill>
                <a:effectLst/>
                <a:latin typeface="Din-Light"/>
              </a:rPr>
              <a:t>მოწყობილობები, როგორიცაა სმარტფონები, უკავშირდება სატელეფონო ქსელებს უსადენო სიგნალების მეშვეობით, მაგრამ მათ ასევე აქვს სხვა უსადენო კავშირის შესაძლებლობა, როგორიცაა ბლუთუსი ან უსადენო კავშირის ქსელები, როგორიცაა 802.11b/g/n სტანდარტი. სმარტმოწყობილობის უსაფრთხოების სტანდარტული მახასიათებლებითაც კი ის შეიძლება მოწყვლადი იყოს გარე წყაროდან შეტევის მიმართ, ტელეფონში ან სხვა მოწყობილობაში მტკიცებულებების შეცვლის, წაშლის ან თუნდაც დამატების.</a:t>
            </a:r>
          </a:p>
          <a:p>
            <a:pPr algn="l"/>
            <a:r>
              <a:rPr lang="ka-GE" b="0" i="0" dirty="0">
                <a:solidFill>
                  <a:srgbClr val="333333"/>
                </a:solidFill>
                <a:effectLst/>
                <a:latin typeface="Din-Light"/>
              </a:rPr>
              <a:t>მაეკრანებელი პაკეტები, მაეკრანებელი გალიის მსგავსად, წარმოადგენს დახურულ, დალუქულ საშუალებას, რომელიც სიგნალის გაგზავნისა და მიღების პრევენციას ახდენს იმ მასალის წყალობით, რომლითაც დამზადებულია ის. ეს მნიშვნელოვანია ამოღებული მოწყობილობების შემთხვევაში, როცა მასში არსებული მონაცემები გამოიყენება მტკიცებულებად სასამართლოში, რადგან მაეკრანებელი პაკეტი უზრუნველყოფს, რომ არ მოხდეს მათი გაყალბება.</a:t>
            </a:r>
          </a:p>
          <a:p>
            <a:pPr algn="l"/>
            <a:endParaRPr lang="ka-GE" b="0" i="0" dirty="0">
              <a:solidFill>
                <a:srgbClr val="333333"/>
              </a:solidFill>
              <a:effectLst/>
              <a:latin typeface="Din-Light"/>
            </a:endParaRPr>
          </a:p>
          <a:p>
            <a:pPr algn="l"/>
            <a:r>
              <a:rPr lang="ka-GE" b="1" i="0" dirty="0">
                <a:solidFill>
                  <a:srgbClr val="404040"/>
                </a:solidFill>
                <a:effectLst/>
                <a:latin typeface="Roboto" panose="02000000000000000000" pitchFamily="2" charset="0"/>
              </a:rPr>
              <a:t>ფრენის რეჟიმი</a:t>
            </a:r>
            <a:r>
              <a:rPr lang="ka-GE" dirty="0" smtClean="0"/>
              <a:t> </a:t>
            </a:r>
            <a:r>
              <a:rPr lang="ka-GE" b="0" i="0" dirty="0">
                <a:solidFill>
                  <a:srgbClr val="404040"/>
                </a:solidFill>
                <a:effectLst/>
                <a:latin typeface="Roboto" panose="02000000000000000000" pitchFamily="2" charset="0"/>
              </a:rPr>
              <a:t>ახდენს იმავე აპარატული უზრუნველყოფის ფუნქციების გათიშვას. ესენია:</a:t>
            </a:r>
          </a:p>
          <a:p>
            <a:pPr algn="l">
              <a:buFont typeface="Arial" panose="020B0604020202020204" pitchFamily="34" charset="0"/>
              <a:buChar char="•"/>
            </a:pPr>
            <a:r>
              <a:rPr lang="ka-GE" b="1" i="0" dirty="0">
                <a:solidFill>
                  <a:srgbClr val="404040"/>
                </a:solidFill>
                <a:effectLst/>
                <a:latin typeface="Roboto" panose="02000000000000000000" pitchFamily="2" charset="0"/>
              </a:rPr>
              <a:t>ფიჭური</a:t>
            </a:r>
            <a:r>
              <a:rPr lang="ka-GE" b="0" i="0" dirty="0">
                <a:solidFill>
                  <a:srgbClr val="404040"/>
                </a:solidFill>
                <a:effectLst/>
                <a:latin typeface="Roboto" panose="02000000000000000000" pitchFamily="2" charset="0"/>
              </a:rPr>
              <a:t>: თქვენი მოწყობილობა შეწყვეტს კომუნიკაციას ფიჭურ ანძებთან. თქვენ ვერ შეძლებთ რაიმეს გაგზავნას ან მიღებას, რაც დამოკიდებულია ფიჭური კავშირის მონაცემებზე, ხმოვანი ზარებიდან SMS-შეტყობინებებსა და მობილურ მონაცემებამდე.</a:t>
            </a:r>
          </a:p>
          <a:p>
            <a:pPr algn="l">
              <a:buFont typeface="Arial" panose="020B0604020202020204" pitchFamily="34" charset="0"/>
              <a:buChar char="•"/>
            </a:pPr>
            <a:r>
              <a:rPr lang="ka-GE" b="1" i="0" dirty="0">
                <a:solidFill>
                  <a:srgbClr val="404040"/>
                </a:solidFill>
                <a:effectLst/>
                <a:latin typeface="Roboto" panose="02000000000000000000" pitchFamily="2" charset="0"/>
              </a:rPr>
              <a:t>Wi-Fi</a:t>
            </a:r>
            <a:r>
              <a:rPr lang="ka-GE" b="0" i="0" dirty="0">
                <a:solidFill>
                  <a:srgbClr val="404040"/>
                </a:solidFill>
                <a:effectLst/>
                <a:latin typeface="Roboto" panose="02000000000000000000" pitchFamily="2" charset="0"/>
              </a:rPr>
              <a:t>: თქვენი ტელეფონი შეწყვეტს ახლომახლო უსადენო ქსელების ძებნას და მათთან მიერთების მცდელობას. თუ უკვე დაკავშირებული ხართ უსადენო ქსელთან, კავშირი გაწყდება.</a:t>
            </a:r>
          </a:p>
          <a:p>
            <a:pPr algn="l">
              <a:buFont typeface="Arial" panose="020B0604020202020204" pitchFamily="34" charset="0"/>
              <a:buChar char="•"/>
            </a:pPr>
            <a:r>
              <a:rPr lang="ka-GE" b="1" dirty="0" smtClean="0"/>
              <a:t>ბლუთუსი</a:t>
            </a:r>
            <a:r>
              <a:rPr lang="ka-GE" dirty="0" smtClean="0"/>
              <a:t>:</a:t>
            </a:r>
            <a:r>
              <a:rPr lang="ka-GE" b="0" i="0" dirty="0">
                <a:solidFill>
                  <a:srgbClr val="404040"/>
                </a:solidFill>
                <a:effectLst/>
                <a:latin typeface="Roboto" panose="02000000000000000000" pitchFamily="2" charset="0"/>
              </a:rPr>
              <a:t> ფრენის რეჟიმი აჩერებს ბლუთუსის ფუნქციონირებას, უსადენო კომუნიკაციის ტექნოლოგია, რომელიც უმეტესობა ადამიანებში უსადენო ყურსასმენებთან ასოციაციას იწვევს. მაგრამ </a:t>
            </a:r>
            <a:r>
              <a:rPr lang="ka-GE" b="0" i="0" u="sng" dirty="0">
                <a:solidFill>
                  <a:srgbClr val="1D55A9"/>
                </a:solidFill>
                <a:effectLst/>
                <a:latin typeface="Roboto" panose="02000000000000000000" pitchFamily="2" charset="0"/>
                <a:hlinkClick r:id="rId3"/>
              </a:rPr>
              <a:t>ბლუთუსი</a:t>
            </a:r>
            <a:r>
              <a:rPr lang="ka-GE" b="0" i="0" dirty="0">
                <a:solidFill>
                  <a:srgbClr val="404040"/>
                </a:solidFill>
                <a:effectLst/>
                <a:latin typeface="Roboto" panose="02000000000000000000" pitchFamily="2" charset="0"/>
              </a:rPr>
              <a:t> შეიძლება გამოყენებული იქნეს ბევრი სხვა დანიშნულებით, მათ შორის კლავიატურასა და მაუსთან დასაკავშირებლად.</a:t>
            </a:r>
          </a:p>
          <a:p>
            <a:pPr algn="l">
              <a:buFont typeface="Arial" panose="020B0604020202020204" pitchFamily="34" charset="0"/>
              <a:buChar char="•"/>
            </a:pPr>
            <a:r>
              <a:rPr lang="ka-GE" b="1" dirty="0" smtClean="0"/>
              <a:t>GPS:</a:t>
            </a:r>
            <a:r>
              <a:rPr lang="ka-GE" b="0" i="0" dirty="0">
                <a:solidFill>
                  <a:srgbClr val="404040"/>
                </a:solidFill>
                <a:effectLst/>
                <a:latin typeface="Roboto" panose="02000000000000000000" pitchFamily="2" charset="0"/>
              </a:rPr>
              <a:t> ფრენის რეჟიმი ასევე თიშავს GPS-ის მიღების ფუნქციას, მაგრამ მხოლოდ ზოგ მოწყობილობაზე. ეს ცოტა დამაბნეველი და არათანმიმდევრულია. თეორიულად, GPS, აქ მოყვანილი სხვა ტექნოლოგიებისგან განსხვავდება </a:t>
            </a:r>
            <a:r>
              <a:rPr lang="ka-GE" b="0" i="0" dirty="0" smtClean="0">
                <a:solidFill>
                  <a:srgbClr val="404040"/>
                </a:solidFill>
                <a:effectLst/>
                <a:latin typeface="Roboto" panose="02000000000000000000" pitchFamily="2" charset="0"/>
              </a:rPr>
              <a:t>—</a:t>
            </a:r>
            <a:r>
              <a:rPr lang="en-US" b="0" i="0" dirty="0" smtClean="0">
                <a:solidFill>
                  <a:srgbClr val="404040"/>
                </a:solidFill>
                <a:effectLst/>
                <a:latin typeface="Roboto" panose="02000000000000000000" pitchFamily="2" charset="0"/>
              </a:rPr>
              <a:t> </a:t>
            </a:r>
            <a:r>
              <a:rPr lang="ka-GE" b="0" i="0" u="sng" dirty="0" smtClean="0">
                <a:solidFill>
                  <a:srgbClr val="1D55A9"/>
                </a:solidFill>
                <a:effectLst/>
                <a:latin typeface="Roboto" panose="02000000000000000000" pitchFamily="2" charset="0"/>
                <a:hlinkClick r:id="rId4"/>
              </a:rPr>
              <a:t>მოწყობილობა </a:t>
            </a:r>
            <a:r>
              <a:rPr lang="ka-GE" b="0" i="0" u="sng" dirty="0">
                <a:solidFill>
                  <a:srgbClr val="1D55A9"/>
                </a:solidFill>
                <a:effectLst/>
                <a:latin typeface="Roboto" panose="02000000000000000000" pitchFamily="2" charset="0"/>
                <a:hlinkClick r:id="rId4"/>
              </a:rPr>
              <a:t>ჩართული GPS-ით უსმენს მხოლოდ მიღებულ სიგნალებს</a:t>
            </a:r>
            <a:r>
              <a:rPr lang="ka-GE" b="0" i="0" dirty="0">
                <a:solidFill>
                  <a:srgbClr val="404040"/>
                </a:solidFill>
                <a:effectLst/>
                <a:latin typeface="Roboto" panose="02000000000000000000" pitchFamily="2" charset="0"/>
              </a:rPr>
              <a:t>, მაგრამ არ გადასცემს რაიმე სიგნალს. თუმცა, თვითმფრინავის რეჟიმის ზოგი რეგულაცია არ იძლევა GPS-ის მიღების ფუნქციის გამოყენების საშუალებას არანაირი მიზეზით.</a:t>
            </a:r>
          </a:p>
          <a:p>
            <a:pPr algn="l"/>
            <a:endParaRPr lang="ka-GE" b="0" i="0" dirty="0">
              <a:solidFill>
                <a:srgbClr val="333333"/>
              </a:solidFill>
              <a:effectLst/>
              <a:latin typeface="Din-Light"/>
            </a:endParaRPr>
          </a:p>
          <a:p>
            <a:pPr>
              <a:lnSpc>
                <a:spcPct val="150000"/>
              </a:lnSpc>
              <a:spcBef>
                <a:spcPts val="0"/>
              </a:spcBef>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49</a:t>
            </a:fld>
            <a:endParaRPr lang="ka-GE" altLang="en-US"/>
          </a:p>
        </p:txBody>
      </p:sp>
    </p:spTree>
    <p:extLst>
      <p:ext uri="{BB962C8B-B14F-4D97-AF65-F5344CB8AC3E}">
        <p14:creationId xmlns:p14="http://schemas.microsoft.com/office/powerpoint/2010/main" val="16498144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r>
              <a:rPr lang="ka-GE" b="0" i="0" dirty="0">
                <a:solidFill>
                  <a:srgbClr val="333333"/>
                </a:solidFill>
                <a:effectLst/>
                <a:latin typeface="Din-Light"/>
              </a:rPr>
              <a:t>ეს რთული სფეროა ერთ სლაიდში ჩასატევად – იდეალურ შემთხვევაში უნდა გავთიშოთ მოწყობილობა, რაც გათიშვის გარდა სხვა ცვლილებას ვერ გამოიწვევს.</a:t>
            </a:r>
          </a:p>
          <a:p>
            <a:pPr>
              <a:lnSpc>
                <a:spcPct val="150000"/>
              </a:lnSpc>
              <a:spcBef>
                <a:spcPts val="0"/>
              </a:spcBef>
            </a:pPr>
            <a:r>
              <a:rPr lang="ka-GE" b="0" i="0" dirty="0">
                <a:solidFill>
                  <a:srgbClr val="333333"/>
                </a:solidFill>
                <a:effectLst/>
                <a:latin typeface="Din-Light"/>
              </a:rPr>
              <a:t>თუმცა, ზოგ მოწყობილობაზე (განსაკუთრებით, აიფონებზე) გამოიყენება უსაფრთხოება, რომელიც, თუ მოწყობილობა სრულიად გათიშულია, მნიშვნელოვნად რთულია მისი ჩართვა პაროლის კოდის გარეშე, ვიდრე კოდისთვის გვერდის ავლა, როცა ჩართულია. ამდენად, კონკრეტული მოწყობილობის ჩართული დატოვება სასარგებლოა.</a:t>
            </a:r>
          </a:p>
          <a:p>
            <a:pPr>
              <a:lnSpc>
                <a:spcPct val="150000"/>
              </a:lnSpc>
              <a:spcBef>
                <a:spcPts val="0"/>
              </a:spcBef>
            </a:pPr>
            <a:r>
              <a:rPr lang="ka-GE" b="0" i="0" dirty="0">
                <a:solidFill>
                  <a:srgbClr val="333333"/>
                </a:solidFill>
                <a:effectLst/>
                <a:latin typeface="Din-Light"/>
              </a:rPr>
              <a:t>ამიტომ უნდა მოვახდინოთ მათი იზოლირება ქსელიდან – GSM, Wifi, BT &amp; GPS. ჩვეულებრივ ამის გასაკეთებლად გამოიყენება მაეკრანებელი პაკეტები და ფრენის რეჟიმი.</a:t>
            </a:r>
          </a:p>
          <a:p>
            <a:pPr>
              <a:lnSpc>
                <a:spcPct val="150000"/>
              </a:lnSpc>
              <a:spcBef>
                <a:spcPts val="0"/>
              </a:spcBef>
            </a:pPr>
            <a:endParaRPr lang="ka-GE" b="1" i="0" dirty="0">
              <a:solidFill>
                <a:srgbClr val="333333"/>
              </a:solidFill>
              <a:effectLst/>
              <a:latin typeface="Din-Light"/>
            </a:endParaRPr>
          </a:p>
          <a:p>
            <a:pPr>
              <a:lnSpc>
                <a:spcPct val="150000"/>
              </a:lnSpc>
              <a:spcBef>
                <a:spcPts val="0"/>
              </a:spcBef>
            </a:pPr>
            <a:r>
              <a:rPr lang="ka-GE" b="1" i="0" dirty="0">
                <a:solidFill>
                  <a:srgbClr val="333333"/>
                </a:solidFill>
                <a:effectLst/>
                <a:latin typeface="Din-Light"/>
              </a:rPr>
              <a:t>მაეკრანებელი პაკეტი (ფარადეის პაკეტები)</a:t>
            </a:r>
            <a:r>
              <a:rPr lang="ka-GE" dirty="0" smtClean="0"/>
              <a:t>, </a:t>
            </a:r>
            <a:r>
              <a:rPr lang="ka-GE" b="0" i="0" dirty="0">
                <a:solidFill>
                  <a:srgbClr val="333333"/>
                </a:solidFill>
                <a:effectLst/>
                <a:latin typeface="Din-Light"/>
              </a:rPr>
              <a:t>რომლებსაც სახელი მაეკრანებელი (ფარადეის) გალიის გამომგონებლის პატივსაცემად ეწოდა, ახდენს </a:t>
            </a:r>
            <a:r>
              <a:rPr lang="ka-GE" b="0" i="0" dirty="0">
                <a:solidFill>
                  <a:srgbClr val="00B0F0"/>
                </a:solidFill>
                <a:effectLst/>
                <a:latin typeface="Din-Light"/>
              </a:rPr>
              <a:t>RF-სიგნალის, როგორც ელექტრონული მოწყობილობაზე, </a:t>
            </a:r>
            <a:r>
              <a:rPr lang="ka-GE" b="0" i="0" dirty="0">
                <a:solidFill>
                  <a:srgbClr val="333333"/>
                </a:solidFill>
                <a:effectLst/>
                <a:latin typeface="Din-Light"/>
              </a:rPr>
              <a:t>როგორიცაა მობილური ტელეფონი, მანქანის გასაღები ან ლეპტოპი, გაგზავნის, ისე მასზე მიღების ბლოკირებას.</a:t>
            </a:r>
          </a:p>
          <a:p>
            <a:pPr algn="l"/>
            <a:r>
              <a:rPr lang="ka-GE" b="0" i="0" dirty="0">
                <a:solidFill>
                  <a:srgbClr val="333333"/>
                </a:solidFill>
                <a:effectLst/>
                <a:latin typeface="Din-Light"/>
              </a:rPr>
              <a:t>მოწყობილობები, როგორიცაა სმარტფონები, უკავშირდება სატელეფონო ქსელებს უსადენო სიგნალების მეშვეობით, მაგრამ მათ ასევე აქვს სხვა უსადენო კავშირის შესაძლებლობა, როგორიცაა ბლუთუსი ან უსადენო კავშირის ქსელები, როგორიცაა 802.11b/g/n სტანდარტი. სმარტმოწყობილობის უსაფრთხოების სტანდარტული მახასიათებლებითაც კი ის შეიძლება მოწყვლადი იყოს გარე წყაროდან შეტევის მიმართ, ტელეფონში ან სხვა მოწყობილობაში მტკიცებულებების შეცვლის, წაშლის ან თუნდაც დამატების.</a:t>
            </a:r>
          </a:p>
          <a:p>
            <a:pPr algn="l"/>
            <a:r>
              <a:rPr lang="ka-GE" b="0" i="0" dirty="0">
                <a:solidFill>
                  <a:srgbClr val="333333"/>
                </a:solidFill>
                <a:effectLst/>
                <a:latin typeface="Din-Light"/>
              </a:rPr>
              <a:t>მაეკრანებელი პაკეტები, მაეკრანებელი გალიის მსგავსად, წარმოადგენს დახურულ, დალუქულ საშუალებას, რომელიც სიგნალის გაგზავნისა და მიღების პრევენციას ახდენს იმ მასალის წყალობით, რომლითაც დამზადებულია ის. ეს მნიშვნელოვანია ამოღებული მოწყობილობების შემთხვევაში, როცა მასში არსებული მონაცემები გამოიყენება მტკიცებულებად სასამართლოში, რადგან მაეკრანებელი პაკეტი უზრუნველყოფს, რომ არ მოხდეს მათი გაყალბება.</a:t>
            </a:r>
          </a:p>
          <a:p>
            <a:pPr algn="l"/>
            <a:endParaRPr lang="ka-GE" b="0" i="0" dirty="0">
              <a:solidFill>
                <a:srgbClr val="333333"/>
              </a:solidFill>
              <a:effectLst/>
              <a:latin typeface="Din-Light"/>
            </a:endParaRPr>
          </a:p>
          <a:p>
            <a:pPr algn="l"/>
            <a:r>
              <a:rPr lang="ka-GE" b="1" i="0" dirty="0">
                <a:solidFill>
                  <a:srgbClr val="404040"/>
                </a:solidFill>
                <a:effectLst/>
                <a:latin typeface="Roboto" panose="02000000000000000000" pitchFamily="2" charset="0"/>
              </a:rPr>
              <a:t>ფრენის რეჟიმი</a:t>
            </a:r>
            <a:r>
              <a:rPr lang="ka-GE" dirty="0" smtClean="0"/>
              <a:t> </a:t>
            </a:r>
            <a:r>
              <a:rPr lang="ka-GE" b="0" i="0" dirty="0">
                <a:solidFill>
                  <a:srgbClr val="404040"/>
                </a:solidFill>
                <a:effectLst/>
                <a:latin typeface="Roboto" panose="02000000000000000000" pitchFamily="2" charset="0"/>
              </a:rPr>
              <a:t>ახდენს იმავე აპარატული უზრუნველყოფის ფუნქციების გათიშვას. ესენია:</a:t>
            </a:r>
          </a:p>
          <a:p>
            <a:pPr algn="l">
              <a:buFont typeface="Arial" panose="020B0604020202020204" pitchFamily="34" charset="0"/>
              <a:buChar char="•"/>
            </a:pPr>
            <a:r>
              <a:rPr lang="ka-GE" b="1" i="0" dirty="0">
                <a:solidFill>
                  <a:srgbClr val="404040"/>
                </a:solidFill>
                <a:effectLst/>
                <a:latin typeface="Roboto" panose="02000000000000000000" pitchFamily="2" charset="0"/>
              </a:rPr>
              <a:t>ფიჭური</a:t>
            </a:r>
            <a:r>
              <a:rPr lang="ka-GE" b="0" i="0" dirty="0">
                <a:solidFill>
                  <a:srgbClr val="404040"/>
                </a:solidFill>
                <a:effectLst/>
                <a:latin typeface="Roboto" panose="02000000000000000000" pitchFamily="2" charset="0"/>
              </a:rPr>
              <a:t>: თქვენი მოწყობილობა შეწყვეტს კომუნიკაციას ფიჭურ ანძებთან. თქვენ ვერ შეძლებთ რაიმეს გაგზავნას ან მიღებას, რაც დამოკიდებულია ფიჭური კავშირის მონაცემებზე, ხმოვანი ზარებიდან SMS-შეტყობინებებსა და მობილურ მონაცემებამდე.</a:t>
            </a:r>
          </a:p>
          <a:p>
            <a:pPr algn="l">
              <a:buFont typeface="Arial" panose="020B0604020202020204" pitchFamily="34" charset="0"/>
              <a:buChar char="•"/>
            </a:pPr>
            <a:r>
              <a:rPr lang="ka-GE" b="1" i="0" dirty="0">
                <a:solidFill>
                  <a:srgbClr val="404040"/>
                </a:solidFill>
                <a:effectLst/>
                <a:latin typeface="Roboto" panose="02000000000000000000" pitchFamily="2" charset="0"/>
              </a:rPr>
              <a:t>Wi-Fi</a:t>
            </a:r>
            <a:r>
              <a:rPr lang="ka-GE" b="0" i="0" dirty="0">
                <a:solidFill>
                  <a:srgbClr val="404040"/>
                </a:solidFill>
                <a:effectLst/>
                <a:latin typeface="Roboto" panose="02000000000000000000" pitchFamily="2" charset="0"/>
              </a:rPr>
              <a:t>: თქვენი ტელეფონი შეწყვეტს ახლომახლო უსადენო ქსელების ძებნას და მათთან მიერთების მცდელობას. თუ უკვე დაკავშირებული ხართ უსადენო ქსელთან, კავშირი გაწყდება.</a:t>
            </a:r>
          </a:p>
          <a:p>
            <a:pPr algn="l">
              <a:buFont typeface="Arial" panose="020B0604020202020204" pitchFamily="34" charset="0"/>
              <a:buChar char="•"/>
            </a:pPr>
            <a:r>
              <a:rPr lang="ka-GE" b="1" dirty="0" smtClean="0"/>
              <a:t>ბლუთუსი:</a:t>
            </a:r>
            <a:r>
              <a:rPr lang="ka-GE" b="1" i="0" dirty="0">
                <a:solidFill>
                  <a:srgbClr val="404040"/>
                </a:solidFill>
                <a:effectLst/>
                <a:latin typeface="Roboto" panose="02000000000000000000" pitchFamily="2" charset="0"/>
              </a:rPr>
              <a:t> </a:t>
            </a:r>
            <a:r>
              <a:rPr lang="ka-GE" b="0" i="0" dirty="0">
                <a:solidFill>
                  <a:srgbClr val="404040"/>
                </a:solidFill>
                <a:effectLst/>
                <a:latin typeface="Roboto" panose="02000000000000000000" pitchFamily="2" charset="0"/>
              </a:rPr>
              <a:t>ფრენის რეჟიმი აჩერებს ბლუთუსის ფუნქციონირებას, უსადენო კომუნიკაციის ტექნოლოგია, რომელიც უმეტესობა ადამიანებში უსადენო ყურსასმენებთან ასოციაციას იწვევს. მაგრამ </a:t>
            </a:r>
            <a:r>
              <a:rPr lang="ka-GE" b="0" i="0" u="sng" dirty="0">
                <a:solidFill>
                  <a:srgbClr val="1D55A9"/>
                </a:solidFill>
                <a:effectLst/>
                <a:latin typeface="Roboto" panose="02000000000000000000" pitchFamily="2" charset="0"/>
                <a:hlinkClick r:id="rId3"/>
              </a:rPr>
              <a:t>ბლუთუსი</a:t>
            </a:r>
            <a:r>
              <a:rPr lang="ka-GE" b="0" i="0" dirty="0">
                <a:solidFill>
                  <a:srgbClr val="404040"/>
                </a:solidFill>
                <a:effectLst/>
                <a:latin typeface="Roboto" panose="02000000000000000000" pitchFamily="2" charset="0"/>
              </a:rPr>
              <a:t> შეიძლება გამოყენებული იქნეს ბევრი სხვა დანიშნულებით, მათ შორის კლავიატურასა და მაუსთან დასაკავშირებლად.</a:t>
            </a:r>
          </a:p>
          <a:p>
            <a:pPr algn="l">
              <a:buFont typeface="Arial" panose="020B0604020202020204" pitchFamily="34" charset="0"/>
              <a:buChar char="•"/>
            </a:pPr>
            <a:r>
              <a:rPr lang="ka-GE" b="1" dirty="0" smtClean="0"/>
              <a:t>GPS:</a:t>
            </a:r>
            <a:r>
              <a:rPr lang="ka-GE" b="0" i="0" dirty="0">
                <a:solidFill>
                  <a:srgbClr val="404040"/>
                </a:solidFill>
                <a:effectLst/>
                <a:latin typeface="Roboto" panose="02000000000000000000" pitchFamily="2" charset="0"/>
              </a:rPr>
              <a:t> ფრენის რეჟიმი ასევე თიშავს GPS-ის მიღების ფუნქციას, მაგრამ მხოლოდ ზოგ მოწყობილობაზე. ეს ცოტა დამაბნეველი და არათანმიმდევრულია. თეორიულად, GPS, აქ მოყვანილი სხვა ტექნოლოგიებისგან განსხვავდება </a:t>
            </a:r>
            <a:r>
              <a:rPr lang="ka-GE" b="0" i="0" dirty="0" smtClean="0">
                <a:solidFill>
                  <a:srgbClr val="404040"/>
                </a:solidFill>
                <a:effectLst/>
                <a:latin typeface="Roboto" panose="02000000000000000000" pitchFamily="2" charset="0"/>
              </a:rPr>
              <a:t>— </a:t>
            </a:r>
            <a:r>
              <a:rPr lang="ka-GE" b="0" i="0" u="sng" dirty="0" smtClean="0">
                <a:solidFill>
                  <a:srgbClr val="1D55A9"/>
                </a:solidFill>
                <a:effectLst/>
                <a:latin typeface="Roboto" panose="02000000000000000000" pitchFamily="2" charset="0"/>
                <a:hlinkClick r:id="rId4"/>
              </a:rPr>
              <a:t>მოწყობილობა </a:t>
            </a:r>
            <a:r>
              <a:rPr lang="ka-GE" b="0" i="0" u="sng" dirty="0">
                <a:solidFill>
                  <a:srgbClr val="1D55A9"/>
                </a:solidFill>
                <a:effectLst/>
                <a:latin typeface="Roboto" panose="02000000000000000000" pitchFamily="2" charset="0"/>
                <a:hlinkClick r:id="rId4"/>
              </a:rPr>
              <a:t>ჩართული GPS-ით უსმენს მხოლოდ მიღებულ სიგნალებს</a:t>
            </a:r>
            <a:r>
              <a:rPr lang="ka-GE" b="0" i="0" dirty="0">
                <a:solidFill>
                  <a:srgbClr val="404040"/>
                </a:solidFill>
                <a:effectLst/>
                <a:latin typeface="Roboto" panose="02000000000000000000" pitchFamily="2" charset="0"/>
              </a:rPr>
              <a:t>, მაგრამ არ გადასცემს რაიმე სიგნალს. თუმცა, თვითმფრინავის რეჟიმის ზოგი რეგულაცია არ იძლევა GPS-ის მიღების ფუნქციის გამოყენების საშუალებას არანაირი მიზეზით.</a:t>
            </a:r>
          </a:p>
          <a:p>
            <a:pPr algn="l"/>
            <a:endParaRPr lang="ka-GE" b="0" i="0" dirty="0">
              <a:solidFill>
                <a:srgbClr val="333333"/>
              </a:solidFill>
              <a:effectLst/>
              <a:latin typeface="Din-Light"/>
            </a:endParaRPr>
          </a:p>
          <a:p>
            <a:pPr>
              <a:lnSpc>
                <a:spcPct val="150000"/>
              </a:lnSpc>
              <a:spcBef>
                <a:spcPts val="0"/>
              </a:spcBef>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50</a:t>
            </a:fld>
            <a:endParaRPr lang="ka-GE" altLang="en-US"/>
          </a:p>
        </p:txBody>
      </p:sp>
    </p:spTree>
    <p:extLst>
      <p:ext uri="{BB962C8B-B14F-4D97-AF65-F5344CB8AC3E}">
        <p14:creationId xmlns:p14="http://schemas.microsoft.com/office/powerpoint/2010/main" val="4259348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5</a:t>
            </a:fld>
            <a:endParaRPr lang="ka-GE"/>
          </a:p>
        </p:txBody>
      </p:sp>
    </p:spTree>
    <p:extLst>
      <p:ext uri="{BB962C8B-B14F-4D97-AF65-F5344CB8AC3E}">
        <p14:creationId xmlns:p14="http://schemas.microsoft.com/office/powerpoint/2010/main" val="15776100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r>
              <a:rPr lang="ka-GE" sz="1200" dirty="0"/>
              <a:t>ცოცხალ მონაცემთა ექსპერტიზა ტექნიკური პროცესია, რომელიც მხოლოდ კვალიფიციურმა პირებმა უნდა განახორციელონ, ვისაც შესაბამისი ხელსაწყოები და აღჭურვილობა აქვს.</a:t>
            </a:r>
          </a:p>
          <a:p>
            <a:pPr marL="0" indent="0" algn="just">
              <a:lnSpc>
                <a:spcPts val="3860"/>
              </a:lnSpc>
              <a:spcAft>
                <a:spcPts val="1200"/>
              </a:spcAft>
              <a:buFont typeface="Arial" charset="0"/>
              <a:buNone/>
            </a:pPr>
            <a:r>
              <a:rPr lang="ka-GE" sz="1200" dirty="0"/>
              <a:t>ამ კურსში დეტალურად არის შეტანილი, რათა მოსამართლეებმა და პროკურორებმა იცოდნენ მისი არსებობისა და მტკიცებულებებზე გავლენის შესახებ</a:t>
            </a:r>
          </a:p>
          <a:p>
            <a:pPr marL="0" indent="0" algn="just">
              <a:lnSpc>
                <a:spcPts val="3860"/>
              </a:lnSpc>
              <a:spcAft>
                <a:spcPts val="1200"/>
              </a:spcAft>
              <a:buFont typeface="Arial" charset="0"/>
              <a:buNone/>
            </a:pPr>
            <a:endParaRPr lang="ka-GE" sz="1200" dirty="0"/>
          </a:p>
          <a:p>
            <a:pPr marL="0" indent="0" algn="just">
              <a:buNone/>
            </a:pPr>
            <a:r>
              <a:rPr lang="ka-GE" dirty="0" smtClean="0"/>
              <a:t>ცოცხალ მონაცემთა ექსპერტიზა ეხება სიტუაციებს, როცა აუცილებელია ცვალებადი მონაცემების გადაჭერა მოწყობილობებიდან მანამ, სანამ ისინი გაითიშება ან გამოირთვება ქსელიდან ან დენის წყაროდან. </a:t>
            </a:r>
          </a:p>
          <a:p>
            <a:pPr marL="0" indent="0" algn="just">
              <a:buNone/>
            </a:pPr>
            <a:endParaRPr lang="ka-GE" dirty="0"/>
          </a:p>
          <a:p>
            <a:pPr marL="0" indent="0" algn="just">
              <a:buNone/>
            </a:pPr>
            <a:r>
              <a:rPr lang="ka-GE" dirty="0" smtClean="0"/>
              <a:t>ის მოითხოვს უფრო მაღალ კვალიფიკაციას, ვიდრე მკვდარი ყუთის ჩხრეკისა და ამოღების პროცედურები, ვინაიდან მტკიცებულებების შეცვლის ან მათზე გადაწერის ალბათობა ძალიან მაღალია.</a:t>
            </a:r>
            <a:endParaRPr lang="ka-GE" dirty="0"/>
          </a:p>
          <a:p>
            <a:pPr marL="0" indent="0" algn="just">
              <a:lnSpc>
                <a:spcPts val="3860"/>
              </a:lnSpc>
              <a:spcAft>
                <a:spcPts val="1200"/>
              </a:spcAft>
              <a:buFont typeface="Arial" charset="0"/>
              <a:buNone/>
            </a:pPr>
            <a:endParaRPr lang="ka-GE" sz="1200" dirty="0"/>
          </a:p>
          <a:p>
            <a:pPr marL="0" indent="0" algn="just">
              <a:lnSpc>
                <a:spcPts val="3860"/>
              </a:lnSpc>
              <a:spcAft>
                <a:spcPts val="1200"/>
              </a:spcAft>
              <a:buFont typeface="Arial" charset="0"/>
              <a:buNone/>
            </a:pPr>
            <a:r>
              <a:rPr lang="ka-GE" dirty="0" smtClean="0"/>
              <a:t>ცვალებადი მონაცემები არის მონაცემები, რომლებიც ციფრულად ინახება ისეთი სახით, რომ ძალიან დიდია მათი შინაარსის წაშლის, ზედ გადაწერის ან შეცვლის ალბათობა დროის მცირე მონაკვეთში ადამიანის ან ავტომატიზებული</a:t>
            </a:r>
            <a:endParaRPr lang="ka-GE"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51</a:t>
            </a:fld>
            <a:endParaRPr lang="ka-GE" altLang="en-US"/>
          </a:p>
        </p:txBody>
      </p:sp>
    </p:spTree>
    <p:extLst>
      <p:ext uri="{BB962C8B-B14F-4D97-AF65-F5344CB8AC3E}">
        <p14:creationId xmlns:p14="http://schemas.microsoft.com/office/powerpoint/2010/main" val="20909818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r>
              <a:rPr lang="ka-GE" sz="1200" dirty="0"/>
              <a:t>კიდევ ერთხელ, ამ სლაიდის მიზანი არ არის </a:t>
            </a:r>
            <a:r>
              <a:rPr lang="ka-GE" sz="1200" dirty="0" smtClean="0"/>
              <a:t>მოიცვას სესია, რომლის ასახსნელადაც </a:t>
            </a:r>
            <a:r>
              <a:rPr lang="ka-GE" sz="1200" dirty="0"/>
              <a:t>ერთზე მეტი სლაიდი დასჭირდებოდა, არამედ მოსამართლეს ან პროკურორს მისცეს ზოგადი წარმოდგენა.</a:t>
            </a:r>
          </a:p>
          <a:p>
            <a:pPr marL="0" indent="0" algn="just">
              <a:lnSpc>
                <a:spcPts val="3860"/>
              </a:lnSpc>
              <a:spcAft>
                <a:spcPts val="1200"/>
              </a:spcAft>
              <a:buFont typeface="Arial" charset="0"/>
              <a:buNone/>
            </a:pPr>
            <a:endParaRPr lang="ka-GE" sz="1200" dirty="0"/>
          </a:p>
          <a:p>
            <a:pPr marL="0" indent="0" algn="just">
              <a:lnSpc>
                <a:spcPts val="3860"/>
              </a:lnSpc>
              <a:spcAft>
                <a:spcPts val="1200"/>
              </a:spcAft>
              <a:buFont typeface="Arial" charset="0"/>
              <a:buNone/>
            </a:pPr>
            <a:r>
              <a:rPr lang="ka-GE" sz="1200" dirty="0"/>
              <a:t>მთავარი გასათვალისწინებელი საკითხია, რომ ეს შეიძლება გააკეთოს, მაგრამ არ უნდა გააკეთოს </a:t>
            </a:r>
            <a:r>
              <a:rPr lang="ka-GE" sz="1200" dirty="0" smtClean="0"/>
              <a:t>გაუწვრთნელმა </a:t>
            </a:r>
            <a:r>
              <a:rPr lang="ka-GE" sz="1200" dirty="0"/>
              <a:t>პირმა. მოწყობილობასთან ინტერაქცია ნიშნავს ცვლილებებს, 1-ელი პრინციპის საწინააღმდეგოდ</a:t>
            </a:r>
          </a:p>
          <a:p>
            <a:pPr marL="0" indent="0" algn="just">
              <a:lnSpc>
                <a:spcPts val="3860"/>
              </a:lnSpc>
              <a:spcAft>
                <a:spcPts val="1200"/>
              </a:spcAft>
              <a:buFont typeface="Arial" charset="0"/>
              <a:buNone/>
            </a:pPr>
            <a:endParaRPr lang="ka-GE" sz="1200" dirty="0"/>
          </a:p>
          <a:p>
            <a:pPr marL="0" indent="0" algn="just">
              <a:lnSpc>
                <a:spcPts val="3860"/>
              </a:lnSpc>
              <a:spcAft>
                <a:spcPts val="1200"/>
              </a:spcAft>
              <a:buFont typeface="Arial" charset="0"/>
              <a:buNone/>
            </a:pPr>
            <a:r>
              <a:rPr lang="ka-GE" sz="1200" dirty="0"/>
              <a:t>პირველი არის გონივრული თვითგანმარტება</a:t>
            </a:r>
          </a:p>
          <a:p>
            <a:pPr marL="0" indent="0" algn="just">
              <a:lnSpc>
                <a:spcPts val="3860"/>
              </a:lnSpc>
              <a:spcAft>
                <a:spcPts val="1200"/>
              </a:spcAft>
              <a:buFont typeface="Arial" charset="0"/>
              <a:buNone/>
            </a:pPr>
            <a:endParaRPr lang="ka-GE" sz="1200" dirty="0"/>
          </a:p>
          <a:p>
            <a:pPr marL="0" indent="0" algn="just">
              <a:lnSpc>
                <a:spcPts val="3860"/>
              </a:lnSpc>
              <a:spcAft>
                <a:spcPts val="1200"/>
              </a:spcAft>
              <a:buFont typeface="Arial" charset="0"/>
              <a:buNone/>
            </a:pPr>
            <a:r>
              <a:rPr lang="ka-GE" sz="1200" dirty="0"/>
              <a:t>მეორე ეხება უფრო რთულ სფეროებს, მათ შორის, სადაც სამართლებრივი სისტემები განსხვავებულია</a:t>
            </a:r>
          </a:p>
          <a:p>
            <a:pPr marL="0" indent="0" algn="just">
              <a:lnSpc>
                <a:spcPts val="3860"/>
              </a:lnSpc>
              <a:spcAft>
                <a:spcPts val="1200"/>
              </a:spcAft>
              <a:buFont typeface="Arial" charset="0"/>
              <a:buNone/>
            </a:pPr>
            <a:r>
              <a:rPr lang="ka-GE" sz="1200" dirty="0"/>
              <a:t>ჩამონტაჟებული დაშიფრული მოწყობილობები შეიძლება განმარტებას საჭიროებდეს, როცა დაშიფვრა ღიაა (განშიფრულია) წასაკითხად და სად ვხვდებით. მისი დახურვა გამოიწვევს მის ხელახალ დაშიფვრას და შეიძლება მიუწვდომელი გახდეს. ამიტომ, მასთან მუშაობა უპირატესია, სანამ ღიაა</a:t>
            </a:r>
          </a:p>
          <a:p>
            <a:pPr marL="0" indent="0" algn="just">
              <a:lnSpc>
                <a:spcPts val="3860"/>
              </a:lnSpc>
              <a:spcAft>
                <a:spcPts val="1200"/>
              </a:spcAft>
              <a:buFont typeface="Arial" charset="0"/>
              <a:buNone/>
            </a:pPr>
            <a:r>
              <a:rPr lang="ka-GE" sz="1200" dirty="0"/>
              <a:t>დისტანციური შენახვა უფრო რთულია, რადგან მონაცემები არსებობს სხვა ადგილზე ან შესაძლოა, სხვა იურისდიქციაში, მაგრამ იმ დროს მისაწვდომია მოწყობილობიდან. ამიტომ მათი გადაჭერა შესაძლებლობაა, რომელიც ძალიან დამოკიდებულია მონაცემთა სამართლებრივ სტატუსზე</a:t>
            </a:r>
          </a:p>
          <a:p>
            <a:pPr marL="0" indent="0" algn="just">
              <a:lnSpc>
                <a:spcPts val="3860"/>
              </a:lnSpc>
              <a:spcAft>
                <a:spcPts val="1200"/>
              </a:spcAft>
              <a:buFont typeface="Arial" charset="0"/>
              <a:buNone/>
            </a:pPr>
            <a:endParaRPr lang="ka-GE" sz="1200" dirty="0"/>
          </a:p>
          <a:p>
            <a:pPr marL="0" indent="0" algn="just">
              <a:lnSpc>
                <a:spcPts val="3860"/>
              </a:lnSpc>
              <a:spcAft>
                <a:spcPts val="1200"/>
              </a:spcAft>
              <a:buFont typeface="Arial" charset="0"/>
              <a:buNone/>
            </a:pPr>
            <a:r>
              <a:rPr lang="ka-GE" sz="1200" dirty="0"/>
              <a:t>ტრენერი არ უნდა შევიდეს სამართლებრივი საკითხების განხილვაში, ახსენოს მხოლოდ ამის გაკეთების შესაძლებლობები</a:t>
            </a:r>
          </a:p>
          <a:p>
            <a:pPr marL="0" indent="0" algn="just">
              <a:lnSpc>
                <a:spcPts val="3860"/>
              </a:lnSpc>
              <a:spcAft>
                <a:spcPts val="1200"/>
              </a:spcAft>
              <a:buFont typeface="Arial" charset="0"/>
              <a:buNone/>
            </a:pPr>
            <a:endParaRPr lang="ka-GE" sz="1200" dirty="0"/>
          </a:p>
          <a:p>
            <a:pPr marL="0" indent="0" algn="just">
              <a:lnSpc>
                <a:spcPts val="3860"/>
              </a:lnSpc>
              <a:spcAft>
                <a:spcPts val="1200"/>
              </a:spcAft>
              <a:buFont typeface="Arial" charset="0"/>
              <a:buNone/>
            </a:pPr>
            <a:endParaRPr lang="ka-GE" sz="1200" dirty="0"/>
          </a:p>
          <a:p>
            <a:pPr marL="0" indent="0" algn="just">
              <a:lnSpc>
                <a:spcPts val="3860"/>
              </a:lnSpc>
              <a:spcAft>
                <a:spcPts val="1200"/>
              </a:spcAft>
              <a:buFont typeface="Arial" charset="0"/>
              <a:buNone/>
            </a:pPr>
            <a:endParaRPr lang="ka-GE" sz="1200" dirty="0"/>
          </a:p>
          <a:p>
            <a:pPr marL="0" indent="0" algn="just">
              <a:lnSpc>
                <a:spcPts val="3860"/>
              </a:lnSpc>
              <a:spcAft>
                <a:spcPts val="1200"/>
              </a:spcAft>
              <a:buFont typeface="Arial" charset="0"/>
              <a:buNone/>
            </a:pPr>
            <a:endParaRPr lang="ka-GE"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52</a:t>
            </a:fld>
            <a:endParaRPr lang="ka-GE" altLang="en-US"/>
          </a:p>
        </p:txBody>
      </p:sp>
    </p:spTree>
    <p:extLst>
      <p:ext uri="{BB962C8B-B14F-4D97-AF65-F5344CB8AC3E}">
        <p14:creationId xmlns:p14="http://schemas.microsoft.com/office/powerpoint/2010/main" val="4015602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ts val="3860"/>
              </a:lnSpc>
              <a:spcAft>
                <a:spcPts val="1200"/>
              </a:spcAft>
              <a:buFont typeface="Arial" charset="0"/>
              <a:buNone/>
            </a:pPr>
            <a:r>
              <a:rPr lang="ka-GE" sz="1200" dirty="0"/>
              <a:t>ცოცხალ მონაცემთა ექსპერტიზა არ უნდა განახორციელოს ნებისმიერმა! ეს მოითხოვს პირს, რომელიც </a:t>
            </a:r>
            <a:r>
              <a:rPr lang="ka-GE" sz="1200" dirty="0" smtClean="0"/>
              <a:t>გაწვრთნილია </a:t>
            </a:r>
            <a:r>
              <a:rPr lang="ka-GE" sz="1200" dirty="0"/>
              <a:t>იმ დონემდე, რომ იყოს კომპეტენტური და დარწმუნებული, რომ იმუშაოს ცოცხალ მონაცემებთან. ეს ასევე მოითხოვს შემოწმებული ხელსაწყოების ნაკრებს, რომლის გამოყენებაც მან იცის, რომ ამოიღოს საჭირო ინფორმაცია და ჩაწეროს, თუ რას აკეთებს ის.</a:t>
            </a:r>
          </a:p>
          <a:p>
            <a:pPr marL="0" indent="0" algn="l">
              <a:lnSpc>
                <a:spcPts val="3860"/>
              </a:lnSpc>
              <a:spcAft>
                <a:spcPts val="1200"/>
              </a:spcAft>
              <a:buFont typeface="Arial" charset="0"/>
              <a:buNone/>
            </a:pPr>
            <a:endParaRPr lang="ka-GE" sz="1200" dirty="0"/>
          </a:p>
          <a:p>
            <a:pPr marL="0" indent="0" algn="l">
              <a:lnSpc>
                <a:spcPts val="3860"/>
              </a:lnSpc>
              <a:spcAft>
                <a:spcPts val="1200"/>
              </a:spcAft>
              <a:buFont typeface="Arial" charset="0"/>
              <a:buNone/>
            </a:pPr>
            <a:r>
              <a:rPr lang="ka-GE" sz="1200" dirty="0"/>
              <a:t>ეს ხელსაწყოები შეიძლება იყოს პროგრამული უზრუნველყოფა, რომელიც თან მიაქვს დანაშაულის ჩადენის </a:t>
            </a:r>
            <a:r>
              <a:rPr lang="ka-GE" sz="1200" dirty="0" smtClean="0"/>
              <a:t>ადგილზე, </a:t>
            </a:r>
            <a:r>
              <a:rPr lang="ka-GE" sz="1200" dirty="0"/>
              <a:t>ან ლეპტოპი, რომ ამოიღოს მონაცემები როუტერიდან. მას ასევე დასჭირდება ინფორმაციის სუფთა მატარებელი, რომ ჩაწეროს </a:t>
            </a:r>
            <a:r>
              <a:rPr lang="ka-GE" sz="1200" dirty="0" smtClean="0"/>
              <a:t>ინფორმაცია.</a:t>
            </a:r>
            <a:endParaRPr lang="ka-GE" sz="1200" dirty="0"/>
          </a:p>
          <a:p>
            <a:pPr marL="0" indent="0" algn="l">
              <a:lnSpc>
                <a:spcPts val="3860"/>
              </a:lnSpc>
              <a:spcAft>
                <a:spcPts val="1200"/>
              </a:spcAft>
              <a:buFont typeface="Arial" charset="0"/>
              <a:buNone/>
            </a:pPr>
            <a:endParaRPr lang="ka-GE" sz="1200" dirty="0"/>
          </a:p>
          <a:p>
            <a:pPr marL="0" indent="0" algn="l">
              <a:lnSpc>
                <a:spcPts val="3860"/>
              </a:lnSpc>
              <a:spcAft>
                <a:spcPts val="1200"/>
              </a:spcAft>
              <a:buFont typeface="Arial" charset="0"/>
              <a:buNone/>
            </a:pPr>
            <a:r>
              <a:rPr lang="ka-GE" sz="1200" dirty="0"/>
              <a:t>თუ ხელმისაწვდომი არავინაა შესაბამისი ტრენინგითა და აღჭურვილობით, დარჩენილი </a:t>
            </a:r>
            <a:r>
              <a:rPr lang="ka-GE" sz="1200" dirty="0" smtClean="0"/>
              <a:t>ვარიანტია </a:t>
            </a:r>
            <a:r>
              <a:rPr lang="ka-GE" sz="1200" dirty="0"/>
              <a:t>მხოლოდ ჩამრთველის გამოერთება მოწყობილობიდან და მისი „მოკვლა“, ამდენად, პოტენციური მტკიცებულებების დაკარგვა, მაგრამ იმის კომპრომეტირებისგან დაცვა, რაც უკვე აქვს.</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53</a:t>
            </a:fld>
            <a:endParaRPr lang="ka-GE" altLang="en-US"/>
          </a:p>
        </p:txBody>
      </p:sp>
    </p:spTree>
    <p:extLst>
      <p:ext uri="{BB962C8B-B14F-4D97-AF65-F5344CB8AC3E}">
        <p14:creationId xmlns:p14="http://schemas.microsoft.com/office/powerpoint/2010/main" val="1575799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r>
              <a:rPr lang="ka-GE" b="0" i="0" dirty="0">
                <a:solidFill>
                  <a:srgbClr val="333333"/>
                </a:solidFill>
                <a:effectLst/>
                <a:latin typeface="Din-Light"/>
              </a:rPr>
              <a:t>ეს რთული სფეროა ერთ სლაიდში ჩასატევად – იდეალურ შემთხვევაში უნდა გავთიშოთ მოწყობილობა, რაც გათიშვის გარდა სხვა ცვლილებას ვერ გამოიწვევს.</a:t>
            </a:r>
          </a:p>
          <a:p>
            <a:pPr>
              <a:lnSpc>
                <a:spcPct val="150000"/>
              </a:lnSpc>
              <a:spcBef>
                <a:spcPts val="0"/>
              </a:spcBef>
            </a:pPr>
            <a:r>
              <a:rPr lang="ka-GE" b="0" i="0" dirty="0">
                <a:solidFill>
                  <a:srgbClr val="333333"/>
                </a:solidFill>
                <a:effectLst/>
                <a:latin typeface="Din-Light"/>
              </a:rPr>
              <a:t>თუმცა, ზოგ მოწყობილობაზე (განსაკუთრებით, აიფონებზე) გამოიყენება უსაფრთხოება, რომელიც, თუ მოწყობილობა სრულიად გათიშულია, მნიშვნელოვნად რთულია მისი ჩართვა პაროლის კოდის გარეშე, ვიდრე კოდისთვის გვერდის ავლა, როცა ჩართულია. ამდენად, კონკრეტული მოწყობილობის ჩართული დატოვება სასარგებლოა.</a:t>
            </a:r>
          </a:p>
          <a:p>
            <a:pPr>
              <a:lnSpc>
                <a:spcPct val="150000"/>
              </a:lnSpc>
              <a:spcBef>
                <a:spcPts val="0"/>
              </a:spcBef>
            </a:pPr>
            <a:r>
              <a:rPr lang="ka-GE" b="0" i="0" dirty="0">
                <a:solidFill>
                  <a:srgbClr val="333333"/>
                </a:solidFill>
                <a:effectLst/>
                <a:latin typeface="Din-Light"/>
              </a:rPr>
              <a:t>ამიტომ უნდა მოვახდინოთ მათი იზოლირება ქსელიდან – GSM, Wifi, BT &amp; GPS. ჩვეულებრივ ამის გასაკეთებლად გამოიყენება მაეკრანებელი პაკეტები და ფრენის რეჟიმი.</a:t>
            </a:r>
          </a:p>
          <a:p>
            <a:pPr>
              <a:lnSpc>
                <a:spcPct val="150000"/>
              </a:lnSpc>
              <a:spcBef>
                <a:spcPts val="0"/>
              </a:spcBef>
            </a:pPr>
            <a:endParaRPr lang="ka-GE" b="1" i="0" dirty="0">
              <a:solidFill>
                <a:srgbClr val="333333"/>
              </a:solidFill>
              <a:effectLst/>
              <a:latin typeface="Din-Light"/>
            </a:endParaRPr>
          </a:p>
          <a:p>
            <a:pPr>
              <a:lnSpc>
                <a:spcPct val="150000"/>
              </a:lnSpc>
              <a:spcBef>
                <a:spcPts val="0"/>
              </a:spcBef>
            </a:pPr>
            <a:r>
              <a:rPr lang="ka-GE" b="1" i="0" dirty="0">
                <a:solidFill>
                  <a:srgbClr val="333333"/>
                </a:solidFill>
                <a:effectLst/>
                <a:latin typeface="Din-Light"/>
              </a:rPr>
              <a:t>მაეკრანებელი პაკეტი (ფარადეის პაკეტები)</a:t>
            </a:r>
            <a:r>
              <a:rPr lang="ka-GE" dirty="0" smtClean="0"/>
              <a:t>, </a:t>
            </a:r>
            <a:r>
              <a:rPr lang="ka-GE" b="0" i="0" dirty="0">
                <a:solidFill>
                  <a:srgbClr val="333333"/>
                </a:solidFill>
                <a:effectLst/>
                <a:latin typeface="Din-Light"/>
              </a:rPr>
              <a:t>რომლებსაც სახელი მაეკრანებელი (ფარადეის) გალიის გამომგონებლის პატივსაცემად ეწოდა, ახდენს </a:t>
            </a:r>
            <a:r>
              <a:rPr lang="ka-GE" b="0" i="0" dirty="0" smtClean="0">
                <a:solidFill>
                  <a:srgbClr val="333333"/>
                </a:solidFill>
                <a:effectLst/>
                <a:latin typeface="Din-Light"/>
              </a:rPr>
              <a:t>RF-სიგნალის </a:t>
            </a:r>
            <a:r>
              <a:rPr lang="ka-GE" b="0" i="0" dirty="0">
                <a:solidFill>
                  <a:srgbClr val="333333"/>
                </a:solidFill>
                <a:effectLst/>
                <a:latin typeface="Din-Light"/>
              </a:rPr>
              <a:t>როგორც </a:t>
            </a:r>
            <a:r>
              <a:rPr lang="ka-GE" b="0" i="0" dirty="0" smtClean="0">
                <a:solidFill>
                  <a:srgbClr val="333333"/>
                </a:solidFill>
                <a:effectLst/>
                <a:latin typeface="Din-Light"/>
              </a:rPr>
              <a:t>ელექტრონულ </a:t>
            </a:r>
            <a:r>
              <a:rPr lang="ka-GE" b="0" i="0" dirty="0">
                <a:solidFill>
                  <a:srgbClr val="333333"/>
                </a:solidFill>
                <a:effectLst/>
                <a:latin typeface="Din-Light"/>
              </a:rPr>
              <a:t>მოწყობილობაზე, როგორიცაა მობილური ტელეფონი, მანქანის გასაღები ან ლეპტოპი, გაგზავნის, ისე მასზე მიღების ბლოკირებას.</a:t>
            </a:r>
          </a:p>
          <a:p>
            <a:pPr algn="l"/>
            <a:r>
              <a:rPr lang="ka-GE" b="0" i="0" dirty="0">
                <a:solidFill>
                  <a:srgbClr val="333333"/>
                </a:solidFill>
                <a:effectLst/>
                <a:latin typeface="Din-Light"/>
              </a:rPr>
              <a:t>მოწყობილობები, როგორიცაა სმარტფონები, უკავშირდება სატელეფონო ქსელებს უსადენო სიგნალების მეშვეობით, მაგრამ მათ ასევე აქვს სხვა უსადენო კავშირის შესაძლებლობა, როგორიცაა ბლუთუსი ან უსადენო კავშირის ქსელები, როგორიცაა 802.11b/g/n სტანდარტი. სმარტმოწყობილობის უსაფრთხოების სტანდარტული მახასიათებლებითაც კი ის შეიძლება მოწყვლადი იყოს გარე წყაროდან შეტევის მიმართ, ტელეფონში ან სხვა მოწყობილობაში მტკიცებულებების შეცვლის, წაშლის ან თუნდაც დამატების.</a:t>
            </a:r>
          </a:p>
          <a:p>
            <a:pPr algn="l"/>
            <a:r>
              <a:rPr lang="ka-GE" b="0" i="0" dirty="0">
                <a:solidFill>
                  <a:srgbClr val="333333"/>
                </a:solidFill>
                <a:effectLst/>
                <a:latin typeface="Din-Light"/>
              </a:rPr>
              <a:t>მაეკრანებელი პაკეტები, მაეკრანებელი გალიის მსგავსად, წარმოადგენს დახურულ, დალუქულ საშუალებას, რომელიც სიგნალის გაგზავნისა და მიღების პრევენციას ახდენს იმ მასალის წყალობით, რომლითაც დამზადებულია ის. ეს მნიშვნელოვანია ამოღებული მოწყობილობების შემთხვევაში, როცა მასში არსებული მონაცემები გამოიყენება მტკიცებულებად სასამართლოში, რადგან მაეკრანებელი პაკეტი უზრუნველყოფს, რომ არ მოხდეს მათი გაყალბება.</a:t>
            </a:r>
          </a:p>
          <a:p>
            <a:pPr algn="l"/>
            <a:endParaRPr lang="ka-GE" b="0" i="0" dirty="0">
              <a:solidFill>
                <a:srgbClr val="333333"/>
              </a:solidFill>
              <a:effectLst/>
              <a:latin typeface="Din-Light"/>
            </a:endParaRPr>
          </a:p>
          <a:p>
            <a:pPr algn="l"/>
            <a:r>
              <a:rPr lang="ka-GE" b="1" i="0" dirty="0">
                <a:solidFill>
                  <a:srgbClr val="404040"/>
                </a:solidFill>
                <a:effectLst/>
                <a:latin typeface="Roboto" panose="02000000000000000000" pitchFamily="2" charset="0"/>
              </a:rPr>
              <a:t>ფრენის რეჟიმი</a:t>
            </a:r>
            <a:r>
              <a:rPr lang="ka-GE" dirty="0" smtClean="0"/>
              <a:t> </a:t>
            </a:r>
            <a:r>
              <a:rPr lang="ka-GE" b="0" i="0" dirty="0">
                <a:solidFill>
                  <a:srgbClr val="404040"/>
                </a:solidFill>
                <a:effectLst/>
                <a:latin typeface="Roboto" panose="02000000000000000000" pitchFamily="2" charset="0"/>
              </a:rPr>
              <a:t>ახდენს იმავე აპარატული უზრუნველყოფის ფუნქციების გათიშვას. ესენია:</a:t>
            </a:r>
          </a:p>
          <a:p>
            <a:pPr algn="l">
              <a:buFont typeface="Arial" panose="020B0604020202020204" pitchFamily="34" charset="0"/>
              <a:buChar char="•"/>
            </a:pPr>
            <a:r>
              <a:rPr lang="ka-GE" b="1" i="0" dirty="0">
                <a:solidFill>
                  <a:srgbClr val="404040"/>
                </a:solidFill>
                <a:effectLst/>
                <a:latin typeface="Roboto" panose="02000000000000000000" pitchFamily="2" charset="0"/>
              </a:rPr>
              <a:t>ფიჭური</a:t>
            </a:r>
            <a:r>
              <a:rPr lang="ka-GE" b="0" i="0" dirty="0">
                <a:solidFill>
                  <a:srgbClr val="404040"/>
                </a:solidFill>
                <a:effectLst/>
                <a:latin typeface="Roboto" panose="02000000000000000000" pitchFamily="2" charset="0"/>
              </a:rPr>
              <a:t>: თქვენი მოწყობილობა შეწყვეტს კომუნიკაციას ფიჭურ ანძებთან. თქვენ ვერ შეძლებთ რაიმეს გაგზავნას ან მიღებას, რაც დამოკიდებულია ფიჭური კავშირის მონაცემებზე, ხმოვანი ზარებიდან SMS-შეტყობინებებსა და მობილურ მონაცემებამდე.</a:t>
            </a:r>
          </a:p>
          <a:p>
            <a:pPr algn="l">
              <a:buFont typeface="Arial" panose="020B0604020202020204" pitchFamily="34" charset="0"/>
              <a:buChar char="•"/>
            </a:pPr>
            <a:r>
              <a:rPr lang="ka-GE" b="1" i="0" dirty="0">
                <a:solidFill>
                  <a:srgbClr val="404040"/>
                </a:solidFill>
                <a:effectLst/>
                <a:latin typeface="Roboto" panose="02000000000000000000" pitchFamily="2" charset="0"/>
              </a:rPr>
              <a:t>Wi-Fi</a:t>
            </a:r>
            <a:r>
              <a:rPr lang="ka-GE" b="0" i="0" dirty="0">
                <a:solidFill>
                  <a:srgbClr val="404040"/>
                </a:solidFill>
                <a:effectLst/>
                <a:latin typeface="Roboto" panose="02000000000000000000" pitchFamily="2" charset="0"/>
              </a:rPr>
              <a:t>: თქვენი ტელეფონი შეწყვეტს ახლომახლო უსადენო ქსელების ძებნას და მათთან მიერთების მცდელობას. თუ უკვე დაკავშირებული ხართ უსადენო ქსელთან, კავშირი გაწყდება.</a:t>
            </a:r>
          </a:p>
          <a:p>
            <a:pPr algn="l">
              <a:buFont typeface="Arial" panose="020B0604020202020204" pitchFamily="34" charset="0"/>
              <a:buChar char="•"/>
            </a:pPr>
            <a:r>
              <a:rPr lang="ka-GE" b="1" dirty="0" smtClean="0"/>
              <a:t>ბლუთუსი</a:t>
            </a:r>
            <a:r>
              <a:rPr lang="ka-GE" dirty="0" smtClean="0"/>
              <a:t>:</a:t>
            </a:r>
            <a:r>
              <a:rPr lang="ka-GE" b="0" i="0" dirty="0">
                <a:solidFill>
                  <a:srgbClr val="404040"/>
                </a:solidFill>
                <a:effectLst/>
                <a:latin typeface="Roboto" panose="02000000000000000000" pitchFamily="2" charset="0"/>
              </a:rPr>
              <a:t> ფრენის რეჟიმი აჩერებს ბლუთუსის ფუნქციონირებას, უსადენო კომუნიკაციის ტექნოლოგია, რომელიც უმეტესობა ადამიანებში უსადენო ყურსასმენებთან ასოციაციას იწვევს. მაგრამ </a:t>
            </a:r>
            <a:r>
              <a:rPr lang="ka-GE" b="0" i="0" u="sng" dirty="0">
                <a:solidFill>
                  <a:srgbClr val="1D55A9"/>
                </a:solidFill>
                <a:effectLst/>
                <a:latin typeface="Roboto" panose="02000000000000000000" pitchFamily="2" charset="0"/>
                <a:hlinkClick r:id="rId3"/>
              </a:rPr>
              <a:t>ბლუთუსი</a:t>
            </a:r>
            <a:r>
              <a:rPr lang="ka-GE" b="0" i="0" dirty="0">
                <a:solidFill>
                  <a:srgbClr val="404040"/>
                </a:solidFill>
                <a:effectLst/>
                <a:latin typeface="Roboto" panose="02000000000000000000" pitchFamily="2" charset="0"/>
              </a:rPr>
              <a:t> შეიძლება გამოყენებული იქნეს ბევრი სხვა დანიშნულებით, მათ შორის კლავიატურასა და მაუსთან დასაკავშირებლად.</a:t>
            </a:r>
          </a:p>
          <a:p>
            <a:pPr algn="l">
              <a:buFont typeface="Arial" panose="020B0604020202020204" pitchFamily="34" charset="0"/>
              <a:buChar char="•"/>
            </a:pPr>
            <a:r>
              <a:rPr lang="ka-GE" b="1" dirty="0" smtClean="0"/>
              <a:t>GPS:</a:t>
            </a:r>
            <a:r>
              <a:rPr lang="ka-GE" b="0" i="0" dirty="0">
                <a:solidFill>
                  <a:srgbClr val="404040"/>
                </a:solidFill>
                <a:effectLst/>
                <a:latin typeface="Roboto" panose="02000000000000000000" pitchFamily="2" charset="0"/>
              </a:rPr>
              <a:t> ფრენის რეჟიმი ასევე თიშავს GPS-ის მიღების ფუნქციას, მაგრამ მხოლოდ ზოგ მოწყობილობაზე. ეს ცოტა დამაბნეველი და არათანმიმდევრულია. თეორიულად, GPS, აქ მოყვანილი სხვა ტექნოლოგიებისგან განსხვავდება </a:t>
            </a:r>
            <a:r>
              <a:rPr lang="ka-GE" b="0" i="0" dirty="0" smtClean="0">
                <a:solidFill>
                  <a:srgbClr val="404040"/>
                </a:solidFill>
                <a:effectLst/>
                <a:latin typeface="Roboto" panose="02000000000000000000" pitchFamily="2" charset="0"/>
              </a:rPr>
              <a:t>— </a:t>
            </a:r>
            <a:r>
              <a:rPr lang="ka-GE" b="0" i="0" u="sng" dirty="0" smtClean="0">
                <a:solidFill>
                  <a:srgbClr val="1D55A9"/>
                </a:solidFill>
                <a:effectLst/>
                <a:latin typeface="Roboto" panose="02000000000000000000" pitchFamily="2" charset="0"/>
                <a:hlinkClick r:id="rId4"/>
              </a:rPr>
              <a:t>მოწყობილობა </a:t>
            </a:r>
            <a:r>
              <a:rPr lang="ka-GE" b="0" i="0" u="sng" dirty="0">
                <a:solidFill>
                  <a:srgbClr val="1D55A9"/>
                </a:solidFill>
                <a:effectLst/>
                <a:latin typeface="Roboto" panose="02000000000000000000" pitchFamily="2" charset="0"/>
                <a:hlinkClick r:id="rId4"/>
              </a:rPr>
              <a:t>ჩართული GPS-ით უსმენს მხოლოდ მიღებულ სიგნალებს</a:t>
            </a:r>
            <a:r>
              <a:rPr lang="ka-GE" b="0" i="0" dirty="0">
                <a:solidFill>
                  <a:srgbClr val="404040"/>
                </a:solidFill>
                <a:effectLst/>
                <a:latin typeface="Roboto" panose="02000000000000000000" pitchFamily="2" charset="0"/>
              </a:rPr>
              <a:t>, მაგრამ არ გადასცემს რაიმე სიგნალს. თუმცა, თვითმფრინავის რეჟიმის ზოგი რეგულაცია არ იძლევა GPS-ის მიღების ფუნქციის გამოყენების საშუალებას არანაირი მიზეზით.</a:t>
            </a:r>
          </a:p>
          <a:p>
            <a:pPr algn="l"/>
            <a:endParaRPr lang="ka-GE" b="0" i="0" dirty="0">
              <a:solidFill>
                <a:srgbClr val="333333"/>
              </a:solidFill>
              <a:effectLst/>
              <a:latin typeface="Din-Light"/>
            </a:endParaRPr>
          </a:p>
          <a:p>
            <a:pPr>
              <a:lnSpc>
                <a:spcPct val="150000"/>
              </a:lnSpc>
              <a:spcBef>
                <a:spcPts val="0"/>
              </a:spcBef>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54</a:t>
            </a:fld>
            <a:endParaRPr lang="ka-GE" altLang="en-US"/>
          </a:p>
        </p:txBody>
      </p:sp>
    </p:spTree>
    <p:extLst>
      <p:ext uri="{BB962C8B-B14F-4D97-AF65-F5344CB8AC3E}">
        <p14:creationId xmlns:p14="http://schemas.microsoft.com/office/powerpoint/2010/main" val="16549459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სანამ ინტერნეტზე გადავიდოდეთ, ცოტა გავერკვიოთ, თუ რა არის ქსელი და რისგან შედგება ის – ეს მნიშვნელოვანია იმისთვის, რომ გავიგოთ, თუ როგორ მუშაობს ინტერნეტი</a:t>
            </a:r>
          </a:p>
          <a:p>
            <a:endParaRPr lang="ka-GE" dirty="0"/>
          </a:p>
          <a:p>
            <a:r>
              <a:rPr lang="ka-GE" dirty="0" smtClean="0"/>
              <a:t>ტრენერმა ეს სესია უნდა გახსნას დელეგატებისთვის დასმული ღია კითხვით – დააცადოს მათ ცოტა ხანი, რომ აღწერონ, თუ რას ფიქრობენ, რა არის კიბერდანაშაული.</a:t>
            </a:r>
          </a:p>
          <a:p>
            <a:endParaRPr lang="ka-GE" dirty="0"/>
          </a:p>
          <a:p>
            <a:r>
              <a:rPr lang="ka-GE" dirty="0" smtClean="0"/>
              <a:t>ეს შეიძლება გაკეთდეს ღია ფორუმში – ან უფრო პატარა ჯგუფებში. იდეა იმაში მდგომარეობს, რომ დილეტანტმა განმარტოს, თუ რა არის ეს</a:t>
            </a:r>
          </a:p>
          <a:p>
            <a:endParaRPr lang="ka-GE" dirty="0"/>
          </a:p>
        </p:txBody>
      </p:sp>
      <p:sp>
        <p:nvSpPr>
          <p:cNvPr id="4" name="Slide Number Placeholder 3"/>
          <p:cNvSpPr>
            <a:spLocks noGrp="1"/>
          </p:cNvSpPr>
          <p:nvPr>
            <p:ph type="sldNum" sz="quarter" idx="10"/>
          </p:nvPr>
        </p:nvSpPr>
        <p:spPr/>
        <p:txBody>
          <a:bodyPr/>
          <a:lstStyle/>
          <a:p>
            <a:fld id="{09ADFBB1-7B02-4717-AEA4-A0D2A92F6065}" type="slidenum">
              <a:rPr lang="en-GB" smtClean="0">
                <a:solidFill>
                  <a:prstClr val="black"/>
                </a:solidFill>
              </a:rPr>
              <a:pPr/>
              <a:t>55</a:t>
            </a:fld>
            <a:endParaRPr lang="ka-GE">
              <a:solidFill>
                <a:prstClr val="black"/>
              </a:solidFill>
            </a:endParaRPr>
          </a:p>
        </p:txBody>
      </p:sp>
    </p:spTree>
    <p:extLst>
      <p:ext uri="{BB962C8B-B14F-4D97-AF65-F5344CB8AC3E}">
        <p14:creationId xmlns:p14="http://schemas.microsoft.com/office/powerpoint/2010/main" val="25488484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r>
              <a:rPr lang="ka-GE" sz="1200" dirty="0"/>
              <a:t>ექსპერტიზა არ არის ახალი, ბევრი დისციპლინა გვაქვს, რომელიც კრიმინალისტიკაში ექცევა</a:t>
            </a:r>
          </a:p>
          <a:p>
            <a:pPr marL="0" indent="0" algn="just">
              <a:lnSpc>
                <a:spcPts val="3860"/>
              </a:lnSpc>
              <a:spcAft>
                <a:spcPts val="1200"/>
              </a:spcAft>
              <a:buFont typeface="Arial" charset="0"/>
              <a:buNone/>
            </a:pPr>
            <a:r>
              <a:rPr lang="ka-GE" sz="1200" dirty="0"/>
              <a:t>ექსპერტიზა = </a:t>
            </a:r>
            <a:r>
              <a:rPr lang="ka-GE" b="0" i="0" dirty="0">
                <a:solidFill>
                  <a:srgbClr val="222222"/>
                </a:solidFill>
                <a:effectLst/>
                <a:latin typeface="arial" panose="020B0604020202020204" pitchFamily="34" charset="0"/>
              </a:rPr>
              <a:t>სამეცნიერო გამოცდები ან მეთოდები, რომლებიც გამოიყენება დანაშაულთან კავშირში</a:t>
            </a:r>
            <a:endParaRPr lang="ka-GE" sz="1200" b="0" i="0" dirty="0">
              <a:solidFill>
                <a:srgbClr val="222222"/>
              </a:solidFill>
              <a:effectLst/>
              <a:latin typeface="arial" panose="020B0604020202020204" pitchFamily="34" charset="0"/>
            </a:endParaRPr>
          </a:p>
          <a:p>
            <a:pPr marL="0" indent="0" algn="just">
              <a:lnSpc>
                <a:spcPts val="3860"/>
              </a:lnSpc>
              <a:spcAft>
                <a:spcPts val="1200"/>
              </a:spcAft>
              <a:buFont typeface="Arial" charset="0"/>
              <a:buNone/>
            </a:pPr>
            <a:endParaRPr lang="ka-GE" sz="1200" b="0" i="0" dirty="0">
              <a:solidFill>
                <a:srgbClr val="222222"/>
              </a:solidFill>
              <a:effectLst/>
              <a:latin typeface="arial" panose="020B0604020202020204" pitchFamily="34" charset="0"/>
            </a:endParaRPr>
          </a:p>
          <a:p>
            <a:pPr marL="0" indent="0" algn="just">
              <a:lnSpc>
                <a:spcPts val="3860"/>
              </a:lnSpc>
              <a:spcAft>
                <a:spcPts val="1200"/>
              </a:spcAft>
              <a:buFont typeface="Arial" charset="0"/>
              <a:buNone/>
            </a:pPr>
            <a:r>
              <a:rPr lang="ka-GE" sz="1200" b="0" i="0" dirty="0">
                <a:solidFill>
                  <a:srgbClr val="222222"/>
                </a:solidFill>
                <a:effectLst/>
                <a:latin typeface="arial" panose="020B0604020202020204" pitchFamily="34" charset="0"/>
              </a:rPr>
              <a:t>ციფრული ექსპერტიზა ამათგან ერთ-ერთი ახალია, პოპულარული გახდა მხოლოდ 1990-იანი წლების დასაწყისიდან. მანამდე არსებობდა კომპიუტერები, მაგრამ ცოტა ადამიანი იყენებდა მათ მტკიცებულებად.</a:t>
            </a:r>
          </a:p>
          <a:p>
            <a:pPr marL="0" indent="0" algn="just">
              <a:lnSpc>
                <a:spcPts val="3860"/>
              </a:lnSpc>
              <a:spcAft>
                <a:spcPts val="1200"/>
              </a:spcAft>
              <a:buFont typeface="Arial" charset="0"/>
              <a:buNone/>
            </a:pPr>
            <a:r>
              <a:rPr lang="ka-GE" sz="1200" b="0" i="0" dirty="0">
                <a:solidFill>
                  <a:srgbClr val="222222"/>
                </a:solidFill>
                <a:effectLst/>
                <a:latin typeface="arial" panose="020B0604020202020204" pitchFamily="34" charset="0"/>
              </a:rPr>
              <a:t>როცა ციფრული ექსპერტიზა დაიწყო, კრიმინალისტიკის ყველა სხვა დისციპლინის მსგავსად, ის უნდა დადგენილიყო და შემუშავებულიყო წესები და სტანდარტები, რომ მათ უზრუნველეყოთ დასაშვები მტკიცებულებები, რომლებსაც სასამართლოები მიიღებდნენ</a:t>
            </a:r>
            <a:endParaRPr lang="ka-GE"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57</a:t>
            </a:fld>
            <a:endParaRPr lang="ka-GE" altLang="en-US"/>
          </a:p>
        </p:txBody>
      </p:sp>
    </p:spTree>
    <p:extLst>
      <p:ext uri="{BB962C8B-B14F-4D97-AF65-F5344CB8AC3E}">
        <p14:creationId xmlns:p14="http://schemas.microsoft.com/office/powerpoint/2010/main" val="25956279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noProof="0" dirty="0"/>
              <a:t>რეალურ სამყაროში გაქვთ დანაშაულის ჩადენის ადგილი, რომელიც დაცული უნდა იქნეს – თუმცა, დარწმუნებული არ ვარ, თუ რა გააკეთა კოლეგამ ამ სურათში ;)</a:t>
            </a:r>
          </a:p>
          <a:p>
            <a:endParaRPr lang="ka-GE" baseline="0" noProof="0" dirty="0"/>
          </a:p>
          <a:p>
            <a:r>
              <a:rPr lang="ka-GE" noProof="0" dirty="0"/>
              <a:t>ციფრული ექსპერტიზის სამყაროში შეიძლება იგივე დანაშაულის ჩადენის ადგილი გქონდეთ. ამიტომ გამომძიებლებმა უნდა დაიცვან ეს ადგილი ისევე, როგორც ტრადიციული ექსპერტიზის შემთხვევაში. მაგრამ ჩვენს ციფრული ექსპერტიზის სამყაროში შეიძლება ასევე გვქონდეს მეორე დანაშაულის ჩადენის ადგილი [დააწკაპუნეთ]. კომპიუტერული სისტემა შეიძლება გამოყენებული იქნეს დანაშაულის ჩასადენად. ეს მას ჩვენი შემთხვევისთვის ღირებულ მტკიცებულებად აქცევს. მაგრამ მაშინაც კი, თუ თავად კომპიუტერი არ იყო გამოყენებული დანაშაულის ჩასადენად, მასში შესაძლებელია მნიშვნელოვანი ინფორმაცია ინახებოდეს დანაშაულის შესახებ, დანაშაულის მოსამზადებელი ფაზის შესახებ, დაზარალებულსა და ეჭვმიტანილს შორის კომუნიკაციის ან დანაშაულთან დაკავშირებული სხვა გარემოებების შესახებ</a:t>
            </a:r>
          </a:p>
          <a:p>
            <a:endParaRPr lang="ka-GE" sz="1200" baseline="0" noProof="0" dirty="0"/>
          </a:p>
          <a:p>
            <a:r>
              <a:rPr lang="ka-GE" noProof="0" dirty="0"/>
              <a:t>ყოველთვის ატარეთ ხელთათმანები დანაშაულის ჩადენის ადგილის დაცვისას, ტრადიციული ექსპერტიზის ეს ძველი პრინციპი ასევე მიესადაგება </a:t>
            </a:r>
            <a:r>
              <a:rPr lang="ka-GE" noProof="0" dirty="0" smtClean="0"/>
              <a:t>ციფრულ </a:t>
            </a:r>
            <a:r>
              <a:rPr lang="ka-GE" noProof="0" dirty="0"/>
              <a:t>ექსპერტიზას. როგორც დანაშაულისთვის გამოყენებულ იარაღზე არ გსურთ საკუთარი თითის ანაბეჭდებისა და დნმ-ის დატოვება, ისე არ უნდა გსურდეთ ციფრული მტკიცებულებების ნაწილზე, როგორიცაა მყარი დისკწამყვანი, საკუთარი კვალის დატოვება.</a:t>
            </a:r>
          </a:p>
          <a:p>
            <a:endParaRPr lang="ka-GE" sz="1200" baseline="0" noProof="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ka-GE" baseline="0" noProof="0" dirty="0"/>
              <a:t>აი, ამ დროს საქმეში შემოდის ჩაწერის ბლოკატორები. ჩაწერის ბლოკატორის სხვადასხვა ტიპი არსებობს. ზოგი მათგანი მხოლოდ მცირე პროგრამული უზრუნველყოფაა, რომელიც ცდილობს დისკზე ჩაწერის წვდომის დეაქტივაციას (ჩაწერის პროგრამული ბლოკატორი). ხოლო ზოგი მათგანი ფაქტობრივი აპარატული უზრუნველყოფაა, რომლებიც ფიზიკურად თიშავს სიგნალს, რომელიც პასუხისმგებელია მყარ დისკზე ჩაწერის ბრძანებების გაგზავნაზე (ჩაწერის აპარატული ბლოკატორი). ამ სურათზე თქვენ ხედავთ Tableau-ს მიერ წარმოებულ </a:t>
            </a:r>
            <a:r>
              <a:rPr lang="ka-GE" baseline="0" noProof="0" dirty="0" smtClean="0"/>
              <a:t>ჩაწერის </a:t>
            </a:r>
            <a:r>
              <a:rPr lang="ka-GE" baseline="0" noProof="0" dirty="0"/>
              <a:t>აპარატულ ბლოკატორს. არსებობს სხვებიც, მწარმოებლებისგან, როგორიცაა Wiebetech ან MyKey Technologies. ყველა მათგანისთვის საერთოა, რომ აქვს ზოგი პორტი წყარო მყარ დისკთან (ნივთიერი მტკიცებულება) დასაკავშირებლად და ზოგი პორტი – </a:t>
            </a:r>
            <a:r>
              <a:rPr lang="ka-GE" baseline="0" noProof="0" dirty="0" smtClean="0"/>
              <a:t>ჩაწერის </a:t>
            </a:r>
            <a:r>
              <a:rPr lang="ka-GE" baseline="0" noProof="0" dirty="0"/>
              <a:t>ბლოკატორის ექსპერტის მანქანასთან დასაკავშირებლად. </a:t>
            </a:r>
            <a:endParaRPr lang="ka-GE" noProof="0" dirty="0"/>
          </a:p>
          <a:p>
            <a:endParaRPr lang="ka-GE" sz="1200" baseline="0" noProof="0" dirty="0"/>
          </a:p>
          <a:p>
            <a:r>
              <a:rPr lang="ka-GE" noProof="0" dirty="0"/>
              <a:t>ტრადიციულ ექსპერტიზაში დანაშაულის ჩადენის ადგილის გამომძიებლები პოულობენ და იცავენ თითის ანაბეჭდებს, ბოჭკოებს, დნმ-სა და სხვა კვალს მტკიცებულების სახით, რასაც ეჭვმიტანილამდე მიყვანა შეუძლია. მსგავსი </a:t>
            </a:r>
            <a:r>
              <a:rPr lang="ka-GE" noProof="0" dirty="0" smtClean="0"/>
              <a:t>კვლების </a:t>
            </a:r>
            <a:r>
              <a:rPr lang="ka-GE" noProof="0" dirty="0"/>
              <a:t>პოვნა შესაძლებელია ციფრულ წყაროებშიც: ეჭვმიტანილის </a:t>
            </a:r>
            <a:r>
              <a:rPr lang="ka-GE" noProof="0" dirty="0" smtClean="0"/>
              <a:t>მიერ</a:t>
            </a:r>
            <a:r>
              <a:rPr lang="ka-GE" baseline="0" noProof="0" dirty="0" smtClean="0"/>
              <a:t> </a:t>
            </a:r>
            <a:r>
              <a:rPr lang="ka-GE" noProof="0" dirty="0" smtClean="0"/>
              <a:t>მონახულებული </a:t>
            </a:r>
            <a:r>
              <a:rPr lang="ka-GE" noProof="0" dirty="0"/>
              <a:t>ვებსაიტები, შექმნილი დოკუმენტები, სურათები ან თუნდაც ჰაკერის კვალი, როცა მან სისტემაში შეაღწია. ტრადიციულ ექსპერტიზაში დნმ-ის მსგავსად, ზოგი ციფრული კვალი აშკარა არაა დასანახად და სპეციალურ მეთოდებს საჭიროებს მათგან მტკიცებულებითი შინაარსის ამოსაღებად. [დააწკაპუნეთ] ამის მაგალითია ფაილების ფრაგმენტები დისკის გამოუყოფელ სივრცეში. ზოგჯერ სასამართლო ექსპერტებს უწევთ, ჩაუღრმავდნენ დისკის სტრუქტურებს, </a:t>
            </a:r>
            <a:r>
              <a:rPr lang="ka-GE" noProof="0" dirty="0" smtClean="0"/>
              <a:t>ფაილურ </a:t>
            </a:r>
            <a:r>
              <a:rPr lang="ka-GE" noProof="0" dirty="0"/>
              <a:t>სისტემებს, გამოუყენებელ სივრცეს და </a:t>
            </a:r>
            <a:r>
              <a:rPr lang="ka-GE" noProof="0" dirty="0" smtClean="0"/>
              <a:t>მესაკუთრის </a:t>
            </a:r>
            <a:r>
              <a:rPr lang="ka-GE" noProof="0" dirty="0"/>
              <a:t>მონაცემთა სტრუქტურებს, რომ იპოვონ მტკიცებულებები, რომლებიც დაგჭირდებათ სასამართლო </a:t>
            </a:r>
            <a:r>
              <a:rPr lang="ka-GE" noProof="0" dirty="0" smtClean="0"/>
              <a:t>პროცესისთვის.</a:t>
            </a:r>
            <a:endParaRPr lang="ka-GE" sz="1200" baseline="0" noProof="0" dirty="0"/>
          </a:p>
          <a:p>
            <a:endParaRPr lang="ka-GE" sz="1200" baseline="0" noProof="0" dirty="0"/>
          </a:p>
          <a:p>
            <a:r>
              <a:rPr lang="ka-GE" dirty="0" smtClean="0"/>
              <a:t>აქ მოცემულია ტრადიციული კრიმინალისტიკისა და ციფრული ექსპერტიზის მსგავსების სხვა მაგალითი. როცა გამომძიებლები პოულობენ თითის ანაბეჭდებს დანაშაულისთვის გამოყენებულ ხელსაწყოზე, ისინი ახდენენ თავიანთი მონაცემთა ბაზის სკანირებას, რომ იპოვონ ზუსტად იგივე თითის ანაბეჭდები. თუ ძებნა წარმატებით დასრულდება, მათ თავისუფლად შეუძლიათ თქვან, რომ ხელსაწყოზე არსებული თითის ანაბეჭდები ეკუთვნის კონკრეტულ პირს თავიანთი მონაცემთა ბაზიდან. ციფრულ ექსპერტიზაში მსგავსი გზა არსებობს კონკრეტული ფაილის შესადარებლად და საპოვნად და დასამტკიცებლად, რომ საძებნი და ნაპოვნი ფაილები ზუსტად ემთხვევა. შესაძლებელია ზოგ თქვენგანს სმენია ასეთი მეთოდის შესახებ. ვინმემ იცის ამის შესახებ?</a:t>
            </a:r>
          </a:p>
          <a:p>
            <a:endParaRPr lang="ka-GE" baseline="0" dirty="0"/>
          </a:p>
          <a:p>
            <a:r>
              <a:rPr lang="ka-GE" dirty="0" smtClean="0"/>
              <a:t>შეიძლება ახლა? ჰეშირება არის ტერმინი, რომელსაც ვეძებდი. ჰეშ-ანალიზისას სასამართლო ექსპერტი გამოითვლის ფაილის ან დისკის ჰეშ-ჯამს. MD5, SHA-1, SHA-256 და ა.შ. მხოლოდ რამდენიმე, ყველაზე გავრცელებული მაგალითია კრიპტოგრაფიული ჰეშ-ალგორითმის. როგორც კი გამოითვლება ეს ჰეშ-მნიშვნელობა, რომელიც ციფრებისა და ასოების გრძელი რიგია, ის უნიკალურია ამ ფაილის შინაარსისთვის. არცერთ სხვა ფაილს ექნება იგივე ჰეშ-მნიშვნელობა, გარდა იმ შემთხვევისა, როცა ზუსტად იგივე შინაარსია. ამიტომ ექსპერტებს შეუძლიათ ჰეშ-მნიშვნელობის გამოყენება მნიშვნელოვანი ფაილების საძებნად და შესამოწმებლად, ერთი და იგივეა თუ არა მყარი დისკის საექსპერტიზო ასლისა და თავდაპირველი მყარი დისკის შინაარსი.</a:t>
            </a:r>
          </a:p>
          <a:p>
            <a:endParaRPr lang="ka-GE" baseline="0" dirty="0"/>
          </a:p>
          <a:p>
            <a:r>
              <a:rPr lang="ka-GE" dirty="0" smtClean="0"/>
              <a:t>ალბათობის თვალსაზრისით: რამდენად შესაძლებელია, რომ ორ ადამიანს ჰქონდეს ერთნაირი თითის ანაბეჭდები? ალბათობა… </a:t>
            </a:r>
            <a:r>
              <a:rPr lang="ka-GE" sz="1200" b="1" i="0" u="none" strike="noStrike" kern="1200" baseline="0" dirty="0">
                <a:solidFill>
                  <a:schemeClr val="tx1"/>
                </a:solidFill>
                <a:latin typeface="+mn-lt"/>
              </a:rPr>
              <a:t>1-დან 64 მილიარდამდე</a:t>
            </a:r>
            <a:r>
              <a:rPr lang="ka-GE" sz="1200" b="0" i="0" u="none" strike="noStrike" kern="1200" baseline="0" dirty="0">
                <a:solidFill>
                  <a:schemeClr val="tx1"/>
                </a:solidFill>
                <a:latin typeface="+mn-lt"/>
              </a:rPr>
              <a:t>! </a:t>
            </a:r>
            <a:r>
              <a:rPr lang="ka-GE" dirty="0" smtClean="0"/>
              <a:t>[დააწკაპუნეთ]</a:t>
            </a:r>
            <a:r>
              <a:rPr lang="ka-GE" sz="1200" b="0" i="0" u="none" strike="noStrike" kern="1200" baseline="0" dirty="0">
                <a:solidFill>
                  <a:schemeClr val="tx1"/>
                </a:solidFill>
                <a:latin typeface="+mn-lt"/>
              </a:rPr>
              <a:t> და რამდენად შესაძლებლად მიგაჩნიათ, რომ მოიგოთ ლატარიაში „ევრომილიონი“ უმაღლესი ჯეკპოტი? ალბათობა… </a:t>
            </a:r>
            <a:r>
              <a:rPr lang="ka-GE" sz="1200" b="1" i="0" u="none" strike="noStrike" kern="1200" baseline="0" dirty="0">
                <a:solidFill>
                  <a:schemeClr val="tx1"/>
                </a:solidFill>
                <a:latin typeface="+mn-lt"/>
              </a:rPr>
              <a:t>1-დან 116 მილიონამდე!  </a:t>
            </a:r>
            <a:r>
              <a:rPr lang="ka-GE" sz="1200" b="0" i="0" u="none" strike="noStrike" kern="1200" baseline="0" dirty="0">
                <a:solidFill>
                  <a:schemeClr val="tx1"/>
                </a:solidFill>
                <a:latin typeface="+mn-lt"/>
              </a:rPr>
              <a:t>ახლა, როდესაც თქვენ იცით ეს მაღალი რიცხვები, რამდენად შესაძლოდ მიგაჩნიათ, რომ ორ ფაილს ჰქონდეს </a:t>
            </a:r>
            <a:r>
              <a:rPr lang="ka-GE" sz="1200" b="0" i="0" u="none" strike="noStrike" kern="1200" baseline="0" dirty="0" smtClean="0">
                <a:solidFill>
                  <a:schemeClr val="tx1"/>
                </a:solidFill>
                <a:latin typeface="+mn-lt"/>
              </a:rPr>
              <a:t>ერთი და იგივე </a:t>
            </a:r>
            <a:r>
              <a:rPr lang="ka-GE" sz="1200" b="0" i="0" u="none" strike="noStrike" kern="1200" baseline="0" dirty="0">
                <a:solidFill>
                  <a:schemeClr val="tx1"/>
                </a:solidFill>
                <a:latin typeface="+mn-lt"/>
              </a:rPr>
              <a:t>ჰეშ-მნიშვნელობა? …</a:t>
            </a:r>
            <a:r>
              <a:rPr lang="ka-GE" dirty="0" smtClean="0"/>
              <a:t>MD5 ალგორითმის გამოყენებით ალბათობა იმისა, რომ ორ ფაილს ერთი და იგივე ჰეშ-ღირებულება ჰქონდეს არის [დააწკაპუნეთ] </a:t>
            </a:r>
            <a:r>
              <a:rPr lang="ka-GE" sz="1200" b="1" i="0" u="none" strike="noStrike" kern="1200" baseline="0" dirty="0">
                <a:solidFill>
                  <a:schemeClr val="tx1"/>
                </a:solidFill>
                <a:latin typeface="+mn-lt"/>
              </a:rPr>
              <a:t>1-დან 340 მილიარდ მილიარდ მილიარდ მილიარდზე </a:t>
            </a:r>
            <a:r>
              <a:rPr lang="ka-GE" sz="1200" b="1" i="0" u="none" strike="noStrike" kern="1200" baseline="0" dirty="0" smtClean="0">
                <a:solidFill>
                  <a:schemeClr val="tx1"/>
                </a:solidFill>
                <a:latin typeface="+mn-lt"/>
              </a:rPr>
              <a:t>მეტი </a:t>
            </a:r>
            <a:r>
              <a:rPr lang="ka-GE" sz="1200" b="0" i="0" u="none" strike="noStrike" kern="1200" baseline="0" dirty="0" smtClean="0">
                <a:solidFill>
                  <a:schemeClr val="tx1"/>
                </a:solidFill>
                <a:latin typeface="+mn-lt"/>
              </a:rPr>
              <a:t>(</a:t>
            </a:r>
            <a:r>
              <a:rPr lang="ka-GE" sz="1200" b="0" i="0" u="none" strike="noStrike" kern="1200" baseline="0" dirty="0">
                <a:solidFill>
                  <a:schemeClr val="tx1"/>
                </a:solidFill>
                <a:latin typeface="+mn-lt"/>
              </a:rPr>
              <a:t>2 </a:t>
            </a:r>
            <a:r>
              <a:rPr lang="ka-GE" sz="1200" b="0" i="0" u="none" strike="noStrike" kern="1200" baseline="0" dirty="0" smtClean="0">
                <a:solidFill>
                  <a:schemeClr val="tx1"/>
                </a:solidFill>
                <a:latin typeface="+mn-lt"/>
              </a:rPr>
              <a:t>128-ე ხარისხში), </a:t>
            </a:r>
            <a:r>
              <a:rPr lang="ka-GE" sz="1200" b="0" i="0" u="none" strike="noStrike" kern="1200" baseline="0" dirty="0">
                <a:solidFill>
                  <a:schemeClr val="tx1"/>
                </a:solidFill>
                <a:latin typeface="+mn-lt"/>
              </a:rPr>
              <a:t>ხოლო ალბათობა </a:t>
            </a:r>
            <a:r>
              <a:rPr lang="ka-GE" sz="1200" b="0" i="0" u="none" strike="noStrike" kern="1200" baseline="0" dirty="0" smtClean="0">
                <a:solidFill>
                  <a:schemeClr val="tx1"/>
                </a:solidFill>
                <a:latin typeface="+mn-lt"/>
              </a:rPr>
              <a:t>SHA-1-ის გამოყენებით </a:t>
            </a:r>
            <a:r>
              <a:rPr lang="ka-GE" sz="1200" b="0" i="0" u="none" strike="noStrike" kern="1200" baseline="0" dirty="0">
                <a:solidFill>
                  <a:schemeClr val="tx1"/>
                </a:solidFill>
                <a:latin typeface="+mn-lt"/>
              </a:rPr>
              <a:t>არის </a:t>
            </a:r>
            <a:r>
              <a:rPr lang="ka-GE" sz="1200" b="1" i="0" u="none" strike="noStrike" kern="1200" baseline="0" dirty="0">
                <a:solidFill>
                  <a:schemeClr val="tx1"/>
                </a:solidFill>
                <a:latin typeface="+mn-lt"/>
              </a:rPr>
              <a:t>ათას მილიარდ მილიარდ მილიარდ მილიარდ მილიარდზე მეტი </a:t>
            </a:r>
            <a:r>
              <a:rPr lang="ka-GE" sz="1200" b="0" i="0" u="none" strike="noStrike" kern="1200" baseline="0" dirty="0">
                <a:solidFill>
                  <a:schemeClr val="tx1"/>
                </a:solidFill>
                <a:latin typeface="+mn-lt"/>
              </a:rPr>
              <a:t>(2 </a:t>
            </a:r>
            <a:r>
              <a:rPr lang="ka-GE" sz="1200" b="0" i="0" u="none" strike="noStrike" kern="1200" baseline="0" dirty="0" smtClean="0">
                <a:solidFill>
                  <a:schemeClr val="tx1"/>
                </a:solidFill>
                <a:latin typeface="+mn-lt"/>
              </a:rPr>
              <a:t>160-ე ხარისხში). </a:t>
            </a:r>
            <a:r>
              <a:rPr lang="ka-GE" sz="1200" b="0" i="0" u="none" strike="noStrike" kern="1200" baseline="0" dirty="0">
                <a:solidFill>
                  <a:schemeClr val="tx1"/>
                </a:solidFill>
                <a:latin typeface="+mn-lt"/>
              </a:rPr>
              <a:t>თუმცა, მხოლოდ ცნობისთვის, </a:t>
            </a:r>
            <a:r>
              <a:rPr lang="ka-GE" sz="1200" b="0" i="0" u="none" strike="noStrike" kern="1200" baseline="0" dirty="0" smtClean="0">
                <a:solidFill>
                  <a:schemeClr val="tx1"/>
                </a:solidFill>
                <a:latin typeface="+mn-lt"/>
              </a:rPr>
              <a:t>მკვლევრებმა </a:t>
            </a:r>
            <a:r>
              <a:rPr lang="ka-GE" sz="1200" b="0" i="0" u="none" strike="noStrike" kern="1200" baseline="0" dirty="0">
                <a:solidFill>
                  <a:schemeClr val="tx1"/>
                </a:solidFill>
                <a:latin typeface="+mn-lt"/>
              </a:rPr>
              <a:t>მოახერხეს ჰეშ-შეჯახებების განხორციელება ლაბორატორიულ პირობებში.</a:t>
            </a:r>
          </a:p>
          <a:p>
            <a:endParaRPr lang="ka-GE" sz="1200" baseline="0" noProof="0" dirty="0"/>
          </a:p>
          <a:p>
            <a:endParaRPr lang="ka-GE"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58</a:t>
            </a:fld>
            <a:endParaRPr lang="ka-GE" altLang="en-US"/>
          </a:p>
        </p:txBody>
      </p:sp>
    </p:spTree>
    <p:extLst>
      <p:ext uri="{BB962C8B-B14F-4D97-AF65-F5344CB8AC3E}">
        <p14:creationId xmlns:p14="http://schemas.microsoft.com/office/powerpoint/2010/main" val="2445380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b="0" noProof="0" dirty="0"/>
              <a:t>ციფრული ექსპერტიზის სამი ძირითადი კატეგორია არის. </a:t>
            </a:r>
          </a:p>
          <a:p>
            <a:endParaRPr lang="ka-GE" b="0" baseline="0" noProof="0" dirty="0"/>
          </a:p>
          <a:p>
            <a:r>
              <a:rPr lang="ka-GE" b="0" baseline="0" noProof="0" dirty="0"/>
              <a:t>კომპიუტერული ექსპერტიზა ამ კატეგორიებიდან ყველაზე ძველია. ის ეხება პერსონალურ კომპიუტერებს, სერვერებს და შენახვის საშუალებებს. კომპიუტერული ექსპერტიზის ოთხი ქვეკატეგორია არსებობს. ესენია:</a:t>
            </a:r>
          </a:p>
          <a:p>
            <a:pPr marL="171450" indent="-171450">
              <a:buFontTx/>
              <a:buChar char="-"/>
            </a:pPr>
            <a:r>
              <a:rPr lang="ka-GE" b="0" baseline="0" noProof="0" dirty="0"/>
              <a:t>დაზიანების შემდგომი ექსპერტიზა, რომელიც იმაში მდგომარეობს, თუ როგორ ამოვიღოთ, </a:t>
            </a:r>
            <a:r>
              <a:rPr lang="ka-GE" b="0" baseline="0" noProof="0" dirty="0" smtClean="0"/>
              <a:t>დავამუშაოთ</a:t>
            </a:r>
            <a:r>
              <a:rPr lang="ka-GE" b="0" baseline="0" noProof="0" dirty="0"/>
              <a:t>, გავაანალიზოთ და მოვახსენოთ იმ კომპიუტერულ სისტემებში შენახული მონაცემები, რომლებიც ჩართული არ არის. ეს ექსპერტიზის ყველაზე ტრადიციული კატეგორიაა.</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ka-GE" b="0" baseline="0" noProof="0" dirty="0"/>
              <a:t>რეალურ დროში ექსპერტიზა იმაში მდგომარეობს, თუ როგორ ამოვიღოთ, </a:t>
            </a:r>
            <a:r>
              <a:rPr lang="ka-GE" b="0" baseline="0" noProof="0" dirty="0" smtClean="0"/>
              <a:t>დავამუშაოთ</a:t>
            </a:r>
            <a:r>
              <a:rPr lang="ka-GE" b="0" baseline="0" noProof="0" dirty="0"/>
              <a:t>, გავაანალიზოთ და მოვახსენოთ იმ კომპიუტერულ სისტემებში შენახული მონაცემები, რომლებიც ჩართული არის. დაზიანების შემდგომი ექსპერტიზასთან შედარებით ეს უფრო ახალგაზრდა ქვეკატეგორიაა, მაგრამ უფრო და უფრო მნიშვნელოვანი ხდება, რადგან დღესდღეობით უამრავი მონაცემი ინახება დროებით, დისტანციურად ან დაშიფრულად.</a:t>
            </a:r>
            <a:endParaRPr lang="ka-GE" b="0" noProof="0" dirty="0"/>
          </a:p>
          <a:p>
            <a:pPr marL="171450" indent="-171450">
              <a:buFontTx/>
              <a:buChar char="-"/>
            </a:pPr>
            <a:r>
              <a:rPr lang="ka-GE" b="0" noProof="0" dirty="0"/>
              <a:t>აპლიკაციების ექსპერტიზა არის ქვეკატეგორია, რომელიც ფოკუსირდება ათასობით სხვადასხვა აპლიკაციის (პროგრამის) მიერ დატოვებული კვალის და არტეფაქტის ანალიზზე.</a:t>
            </a:r>
          </a:p>
          <a:p>
            <a:pPr marL="171450" indent="-171450">
              <a:buFontTx/>
              <a:buChar char="-"/>
            </a:pPr>
            <a:r>
              <a:rPr lang="ka-GE" b="0" baseline="0" noProof="0" dirty="0"/>
              <a:t>ექსპერტიზის ბოლო კატეგორია ეხება სხვა აპარატულ მოწყობილობებს, როგორიცაა ციფრული ვიდეოჩამწერები, როუტერები, სათამაშო კონსოლები, სკიმინგის მოწყობილობები და ბევრი სხვა. უმეტესობას ამ მოწყობილობებიდან აქვს საკუთარი პროგრამული ფაილების სისტემები და ოპერაციული სისტემები.</a:t>
            </a:r>
          </a:p>
          <a:p>
            <a:pPr marL="0" indent="0">
              <a:buFontTx/>
              <a:buNone/>
            </a:pPr>
            <a:endParaRPr lang="ka-GE" b="0" baseline="0" noProof="0" dirty="0"/>
          </a:p>
          <a:p>
            <a:pPr marL="0" indent="0">
              <a:buFontTx/>
              <a:buNone/>
            </a:pPr>
            <a:r>
              <a:rPr lang="ka-GE" b="0" baseline="0" noProof="0" dirty="0"/>
              <a:t>პირველ სამ კატეგორიას ქვეკატეგორიები აქვს სხვადასხვა ოპერაციული სისტემისთვის, როგორიცაა ვინდოუსი, ლინუქსი, მაკინტოში</a:t>
            </a:r>
          </a:p>
          <a:p>
            <a:pPr marL="0" indent="0">
              <a:buFontTx/>
              <a:buNone/>
            </a:pPr>
            <a:endParaRPr lang="ka-GE" b="0" baseline="0" noProof="0" dirty="0"/>
          </a:p>
          <a:p>
            <a:pPr marL="0" indent="0">
              <a:buFontTx/>
              <a:buNone/>
            </a:pPr>
            <a:r>
              <a:rPr lang="ka-GE" b="0" baseline="0" noProof="0" dirty="0" smtClean="0"/>
              <a:t>მობილურ </a:t>
            </a:r>
            <a:r>
              <a:rPr lang="ka-GE" b="0" baseline="0" noProof="0" dirty="0"/>
              <a:t>ექსპერტიზა </a:t>
            </a:r>
            <a:r>
              <a:rPr lang="ka-GE" b="0" baseline="0" noProof="0" dirty="0" smtClean="0"/>
              <a:t>შედარების </a:t>
            </a:r>
            <a:r>
              <a:rPr lang="ka-GE" b="0" baseline="0" noProof="0" dirty="0"/>
              <a:t>ახალგაზრდა კატეგორიაა, მაგრამ საკმაოდ პოპულარული ხდება, რადგან უამრავი მონაცემი, რომელიც საინტერესო შეიძლება იყოს გამომძიებლისთვის, შეიძლება შენახული იყოს მობილურ მოწყობილობებზე, როგორიცაა სმარტფონები და პლანშეტური კომპიუტერები. ქვეკატეგორიები ასახავს სხვადასხვა ოპერაციულ სისტემას. ყველაზე პოპულარული ამ მომენტისთვის არის გუგლ ანდროიდი და მაკინტოშის iOS-ი. </a:t>
            </a:r>
          </a:p>
          <a:p>
            <a:pPr marL="0" indent="0">
              <a:buFontTx/>
              <a:buNone/>
            </a:pPr>
            <a:endParaRPr lang="ka-GE" b="0" baseline="0" noProof="0" dirty="0"/>
          </a:p>
          <a:p>
            <a:pPr marL="0" indent="0">
              <a:buFontTx/>
              <a:buNone/>
            </a:pPr>
            <a:r>
              <a:rPr lang="ka-GE" b="0" baseline="0" noProof="0" dirty="0"/>
              <a:t>კატეგორია ქსელის ექსპერტიზა ამუშავებს ელექტრონულ მტკიცებულებებს, რომლებიც გადაიცემა ქსელის მეშვეობით, იქნება ეს უსადენო თუ სადენიანი, ინტერნეტი თუ ადგილობრივი ქსელი. ქსელის რეალურ დროში ექსპერტიზისას გამომძიებლები ჩვეულებრივ აწყდებიან სიტუაციებს, როცა ისინი იჭერენ ქსელის კავშირებს და ახდენენ მონაცემთა ნაკადის ოპერატიულ ანალიზს. გადაჭერილი პაკეტების </a:t>
            </a:r>
            <a:r>
              <a:rPr lang="ka-GE" b="0" baseline="0" noProof="0" dirty="0" smtClean="0"/>
              <a:t>ექსპერტიზა </a:t>
            </a:r>
            <a:r>
              <a:rPr lang="ka-GE" b="0" baseline="0" noProof="0" dirty="0"/>
              <a:t>ეხება ფაილების ანალიზს, რომლებიც უკვე შეიცავს ჩაწერილ ქსელურ ტრაფიკს.</a:t>
            </a:r>
            <a:endParaRPr lang="ka-GE" b="0" noProof="0" dirty="0"/>
          </a:p>
          <a:p>
            <a:pPr marL="0" indent="0" algn="just">
              <a:lnSpc>
                <a:spcPts val="3860"/>
              </a:lnSpc>
              <a:spcAft>
                <a:spcPts val="1200"/>
              </a:spcAft>
              <a:buFont typeface="Arial" charset="0"/>
              <a:buNone/>
            </a:pPr>
            <a:endParaRPr lang="ka-GE" sz="1200" b="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59</a:t>
            </a:fld>
            <a:endParaRPr lang="ka-GE" altLang="en-US"/>
          </a:p>
        </p:txBody>
      </p:sp>
    </p:spTree>
    <p:extLst>
      <p:ext uri="{BB962C8B-B14F-4D97-AF65-F5344CB8AC3E}">
        <p14:creationId xmlns:p14="http://schemas.microsoft.com/office/powerpoint/2010/main" val="13422713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a-GE" noProof="0" dirty="0"/>
              <a:t>შენიშვნა: ეს სლაიდი ანიმირებულია</a:t>
            </a:r>
          </a:p>
          <a:p>
            <a:endParaRPr lang="ka-GE" noProof="0" dirty="0"/>
          </a:p>
          <a:p>
            <a:r>
              <a:rPr lang="ka-GE" dirty="0" smtClean="0"/>
              <a:t>საქმეში, რომელიც მოიცავს ციფრულ ექსპერტიზას, სტანდარტული პროცედურა ჩვეულებრივ შედგება ოთხი საფეხურისგან:</a:t>
            </a:r>
          </a:p>
          <a:p>
            <a:endParaRPr lang="ka-GE" noProof="0" dirty="0"/>
          </a:p>
          <a:p>
            <a:r>
              <a:rPr lang="ka-GE" noProof="0" dirty="0"/>
              <a:t>[დააწკაპუნეთ] ამოღება: ციფრული მტკიცებულება უნდა იქნეს ამოღებული. ეს შეიძლება განხორციელდეს ჩხრეკისას და ამოღებისას ცვალებადი მონაცემების შეგროვებით, ამოღებული კომპიუტერიდან ეჭვმიტანილის დისკის ამოღებით ან ნებისმიერი სხვა პროცესისას საქმის განმავლობაში, როცა გამომძიებელს ესაჭიროება სხვა წყაროებიდან საექსპერტო მონაცემების ამოღება. ამოღების საფეხური ძალიან მნიშვნელოვანია, რადგან ამ ადრეულ საფეხურზე შეიძლება დაშვებული იქნეს უამრავი შეუქცევადი შეცდომა. მნიშვნელოვანია საპასუხისმგებლო შენახვის ჯაჭვის შენარჩუნება, ყველა საფეხურის დოკუმენტირება და ყველაფრის შემოწმება, რაც ამოღებული იქნა.</a:t>
            </a:r>
          </a:p>
          <a:p>
            <a:endParaRPr lang="ka-GE" noProof="0" dirty="0"/>
          </a:p>
          <a:p>
            <a:r>
              <a:rPr lang="ka-GE" noProof="0" dirty="0"/>
              <a:t>[დააწკაპუნეთ] დამუშავება: დამუშავების საფეხური მნიშვნელოვანია ყოველთვის, როცა დრო, ეფექტურობა და დიდი მოცულობის მონაცემები მთავარი საკითხია. ამ საფეხურზე სასამართლო ექსპერტებს შეუძლიათ უპირატესობა მიანიჭონ კონკრეტულ მოწყობილობებს ან მონაცემებს, მათ შეუძლიათ ჭკვიანი, საქმესთან დაკავშირებული ფილტრების (მონაცემთა მოპოვება (მაინინგი)) გამოყენება ან უბრალოდ გამოსახულების დამუშავება იმ გზით, რომ ჩვეულებრივმა გამომძიებელმა შეძლოს ანალიზი (მაგ., წაშლილი ფაილების აღდგენით, კონტეინერების დამონტაჟებით, დაშიფვრის გატეხვით, აპლიკაციის მონაცემთა, როგორიცაა </a:t>
            </a:r>
            <a:r>
              <a:rPr lang="ka-GE" noProof="0" dirty="0" smtClean="0"/>
              <a:t>ინტერნეტისტორია</a:t>
            </a:r>
            <a:r>
              <a:rPr lang="ka-GE" noProof="0" dirty="0"/>
              <a:t>, ჩატის ჟურნალები და ა.შ.).</a:t>
            </a:r>
          </a:p>
          <a:p>
            <a:endParaRPr lang="ka-GE" noProof="0" dirty="0"/>
          </a:p>
          <a:p>
            <a:r>
              <a:rPr lang="ka-GE" noProof="0" dirty="0"/>
              <a:t>[დააწკაპუნეთ] ანალიზი: ანალიზისას ექსპერტი ფაქტობრივად ეძებს ციფრულ მტკიცებულებებს გამოსახულებებზე. ეს საფეხური შეიძლება ძალიან დროის მომცველი იყოს და მოითხოვდეს ბევრ ექსპერტულ ცოდნას კვალების და არტეფაქტების ინტერპრეტაციისთვის.</a:t>
            </a:r>
          </a:p>
          <a:p>
            <a:endParaRPr lang="ka-GE" noProof="0" dirty="0"/>
          </a:p>
          <a:p>
            <a:r>
              <a:rPr lang="ka-GE" noProof="0" dirty="0"/>
              <a:t>[დააწკაპუნეთ] წარდგენა: ანალიზის საფეხურზე ყველა მტკიცებულების პოვნის შემდეგ ექსპერტმა უნდა შეადგინოს ანგარიში სასამართლო პროცესისთვის. მისი მოვალეობაა რთული ტექნიკური კონტექსტების ილუსტრაცია და გადათარგმნა თქვენთვის, როგორც მოსამართლეებისთვის და პროკურორებისთვის ისე, რომ თქვენ იოლად გაიგოთ, თუ რა მტკიცებულებებია ნაპოვნი, სადაა ისინი ნაპოვნი, </a:t>
            </a:r>
            <a:r>
              <a:rPr lang="ka-GE" noProof="0" dirty="0" smtClean="0"/>
              <a:t>როგორ </a:t>
            </a:r>
            <a:r>
              <a:rPr lang="ka-GE" noProof="0" dirty="0"/>
              <a:t>იქნა ნაპოვნი და როგორ მოხვდა იქ.</a:t>
            </a:r>
          </a:p>
          <a:p>
            <a:pPr marL="0" indent="0" algn="just">
              <a:lnSpc>
                <a:spcPts val="3860"/>
              </a:lnSpc>
              <a:spcAft>
                <a:spcPts val="1200"/>
              </a:spcAft>
              <a:buFont typeface="Arial" charset="0"/>
              <a:buNone/>
            </a:pPr>
            <a:endParaRPr lang="ka-GE"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60</a:t>
            </a:fld>
            <a:endParaRPr lang="ka-GE" altLang="en-US"/>
          </a:p>
        </p:txBody>
      </p:sp>
    </p:spTree>
    <p:extLst>
      <p:ext uri="{BB962C8B-B14F-4D97-AF65-F5344CB8AC3E}">
        <p14:creationId xmlns:p14="http://schemas.microsoft.com/office/powerpoint/2010/main" val="36920985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ts val="3860"/>
              </a:lnSpc>
              <a:spcAft>
                <a:spcPts val="1200"/>
              </a:spcAft>
              <a:buFont typeface="Arial" charset="0"/>
              <a:buNone/>
            </a:pPr>
            <a:r>
              <a:rPr lang="ka-GE" sz="1200" dirty="0"/>
              <a:t>ეს სლაიდი აღწერს ამოღების </a:t>
            </a:r>
            <a:r>
              <a:rPr lang="ka-GE" sz="1200" dirty="0" smtClean="0"/>
              <a:t>პროცესს</a:t>
            </a:r>
            <a:endParaRPr lang="en-US" sz="1200" dirty="0" smtClean="0"/>
          </a:p>
          <a:p>
            <a:pPr marL="0" indent="0" algn="l">
              <a:lnSpc>
                <a:spcPts val="3860"/>
              </a:lnSpc>
              <a:spcAft>
                <a:spcPts val="1200"/>
              </a:spcAft>
              <a:buFont typeface="Arial" charset="0"/>
              <a:buNone/>
            </a:pPr>
            <a:endParaRPr lang="ka-GE" sz="1200" dirty="0"/>
          </a:p>
          <a:p>
            <a:pPr marL="0" indent="0" algn="l">
              <a:lnSpc>
                <a:spcPts val="3860"/>
              </a:lnSpc>
              <a:spcAft>
                <a:spcPts val="1200"/>
              </a:spcAft>
              <a:buFont typeface="Arial" charset="0"/>
              <a:buNone/>
            </a:pPr>
            <a:r>
              <a:rPr lang="ka-GE" sz="1200" dirty="0"/>
              <a:t>ტრენერმა უნდა </a:t>
            </a:r>
            <a:r>
              <a:rPr lang="ka-GE" sz="1200" dirty="0" smtClean="0"/>
              <a:t>აღნიშნოს, </a:t>
            </a:r>
            <a:r>
              <a:rPr lang="ka-GE" sz="1200" dirty="0"/>
              <a:t>რომ ამოღება ხორციელდება გამოსახულების მიღების ხელსაწყოს გამოყენებით, მონაცემთა ბიტობითი ასლის შექმნით. აქ შესაძლებლობაა დაბალი წარმადობის USB-მოწყობილობის ამოღების განხორციელება გამოსახულების მიღებისა და ჰეშირების ილუსტრირებით</a:t>
            </a:r>
          </a:p>
          <a:p>
            <a:pPr marL="0" indent="0" algn="l">
              <a:lnSpc>
                <a:spcPts val="3860"/>
              </a:lnSpc>
              <a:spcAft>
                <a:spcPts val="1200"/>
              </a:spcAft>
              <a:buFont typeface="Arial" charset="0"/>
              <a:buNone/>
            </a:pPr>
            <a:r>
              <a:rPr lang="ka-GE" sz="1200" dirty="0"/>
              <a:t>განმარტება, თუ რა არის E01 და DD – გამოსახულების მიღების ორი ფორმატი, რომლებიც </a:t>
            </a:r>
            <a:r>
              <a:rPr lang="ka-GE" sz="1200" dirty="0" smtClean="0"/>
              <a:t>ციფრულ </a:t>
            </a:r>
            <a:r>
              <a:rPr lang="ka-GE" sz="1200" dirty="0"/>
              <a:t>ექსპერტიზაში სანდოდაა მიჩნეული</a:t>
            </a:r>
          </a:p>
          <a:p>
            <a:pPr marL="0" indent="0" algn="l">
              <a:lnSpc>
                <a:spcPts val="3860"/>
              </a:lnSpc>
              <a:spcAft>
                <a:spcPts val="1200"/>
              </a:spcAft>
              <a:buFont typeface="Arial" charset="0"/>
              <a:buNone/>
            </a:pPr>
            <a:r>
              <a:rPr lang="ka-GE" sz="1200" dirty="0"/>
              <a:t>უნდა განიმარტოს ჩაწერის ბლოკირება – აპარატული უზრუნველყოფის (ან პროგრამული უზრუნველყოფის) მოთავსება ეჭვმიტანილის მოწყობილობასა და სამიზნე მიმღებ მოწყობილობას შორის – რაც ნიშნავს, რომ თავდაპირველი მონაცემები ვერ შეიცვლება და დაცული იქნება 1-ელი </a:t>
            </a:r>
            <a:r>
              <a:rPr lang="ka-GE" sz="1200" dirty="0" smtClean="0"/>
              <a:t>პრინციპი.</a:t>
            </a:r>
            <a:endParaRPr lang="ka-GE" sz="1200" dirty="0"/>
          </a:p>
          <a:p>
            <a:pPr marL="0" indent="0" algn="l">
              <a:lnSpc>
                <a:spcPts val="3860"/>
              </a:lnSpc>
              <a:spcAft>
                <a:spcPts val="1200"/>
              </a:spcAft>
              <a:buFont typeface="Arial" charset="0"/>
              <a:buNone/>
            </a:pPr>
            <a:endParaRPr lang="ka-GE" sz="1200" dirty="0"/>
          </a:p>
          <a:p>
            <a:pPr marL="0" indent="0" algn="l">
              <a:lnSpc>
                <a:spcPts val="3860"/>
              </a:lnSpc>
              <a:spcAft>
                <a:spcPts val="1200"/>
              </a:spcAft>
              <a:buFont typeface="Arial" charset="0"/>
              <a:buNone/>
            </a:pPr>
            <a:r>
              <a:rPr lang="ka-GE" sz="1200" dirty="0"/>
              <a:t>ჰეშირება არის თემა, </a:t>
            </a:r>
            <a:r>
              <a:rPr lang="ka-GE" sz="1200" dirty="0" smtClean="0"/>
              <a:t>რომლის </a:t>
            </a:r>
            <a:r>
              <a:rPr lang="ka-GE" sz="1200" dirty="0"/>
              <a:t>სრულად განხილვასა და განმარტებას ერთი საათი შეიძლება დასჭირდეს, მაგრამ საკმაოდ მარტივია თქმა, რომ გამოსახულების მიღების ხელსაწყოებმა უნდა შექმნას გამოსახულება და ასევე შეამოწმოს შინაარსი, რომელიც შეიძლება შემოწმდეს მოგვიანებით, რომ იდენტურია თავდაპირველ </a:t>
            </a:r>
            <a:r>
              <a:rPr lang="ka-GE" sz="1200" dirty="0" smtClean="0"/>
              <a:t>მონაცემებთან.</a:t>
            </a:r>
            <a:endParaRPr lang="ka-GE" sz="1200" dirty="0"/>
          </a:p>
          <a:p>
            <a:pPr marL="0" indent="0" algn="l">
              <a:lnSpc>
                <a:spcPts val="3860"/>
              </a:lnSpc>
              <a:spcAft>
                <a:spcPts val="1200"/>
              </a:spcAft>
              <a:buFont typeface="Arial" charset="0"/>
              <a:buNone/>
            </a:pPr>
            <a:endParaRPr lang="ka-GE" sz="1200" dirty="0"/>
          </a:p>
          <a:p>
            <a:pPr marL="0" indent="0" algn="l">
              <a:lnSpc>
                <a:spcPts val="3860"/>
              </a:lnSpc>
              <a:spcAft>
                <a:spcPts val="1200"/>
              </a:spcAft>
              <a:buFont typeface="Arial" charset="0"/>
              <a:buNone/>
            </a:pPr>
            <a:r>
              <a:rPr lang="ka-GE" sz="1200" dirty="0"/>
              <a:t>მარტივი ანალოგიაა „ციფრული თითის ანაბეჭდი“, თუმცა ტექნიკურად სწორი ტერმინი არის „მათემატიკური ალგორითმი“. </a:t>
            </a:r>
          </a:p>
          <a:p>
            <a:pPr marL="0" indent="0" algn="l">
              <a:lnSpc>
                <a:spcPts val="3860"/>
              </a:lnSpc>
              <a:spcAft>
                <a:spcPts val="1200"/>
              </a:spcAft>
              <a:buFont typeface="Arial" charset="0"/>
              <a:buNone/>
            </a:pPr>
            <a:r>
              <a:rPr lang="ka-GE" sz="1200" dirty="0"/>
              <a:t>ზოგადად ორი ალგორითმი გამოიყენება – MD5 (128bit – 32 ექვსობითი სიმბოლო) &amp; SHA1 (160 bit – 40 ექვსობითი სიმბოლო).</a:t>
            </a:r>
          </a:p>
          <a:p>
            <a:pPr marL="0" indent="0" algn="l">
              <a:lnSpc>
                <a:spcPts val="3860"/>
              </a:lnSpc>
              <a:spcAft>
                <a:spcPts val="1200"/>
              </a:spcAft>
              <a:buFont typeface="Arial" charset="0"/>
              <a:buNone/>
            </a:pPr>
            <a:r>
              <a:rPr lang="ka-GE" sz="1200" dirty="0"/>
              <a:t>ტრენერს შეიძლება დასჭირდეს ექვსობითის განმარტება – რაც ასევე საბაზისო ცოდნას წარმოადგენს, რომლის შესახებაც წარმოდგენა უნდა </a:t>
            </a:r>
            <a:r>
              <a:rPr lang="ka-GE" sz="1200" dirty="0" smtClean="0"/>
              <a:t>გქონდეთ.</a:t>
            </a:r>
            <a:endParaRPr lang="ka-GE" sz="1200" dirty="0"/>
          </a:p>
          <a:p>
            <a:pPr marL="0" indent="0" algn="l">
              <a:lnSpc>
                <a:spcPts val="3860"/>
              </a:lnSpc>
              <a:spcAft>
                <a:spcPts val="1200"/>
              </a:spcAft>
              <a:buFont typeface="Arial" charset="0"/>
              <a:buNone/>
            </a:pPr>
            <a:r>
              <a:rPr lang="ka-GE" sz="1200" dirty="0"/>
              <a:t>მონაცემების შესამოწმებლად გამოყენებული ჰეშირება უნდა განხორციელდეს სწორად და შემდგომ არ უნდა მოხდეს ცვლილება.</a:t>
            </a:r>
          </a:p>
          <a:p>
            <a:pPr marL="0" indent="0" algn="l">
              <a:lnSpc>
                <a:spcPts val="3860"/>
              </a:lnSpc>
              <a:spcAft>
                <a:spcPts val="1200"/>
              </a:spcAft>
              <a:buFont typeface="Arial" charset="0"/>
              <a:buNone/>
            </a:pPr>
            <a:r>
              <a:rPr lang="ka-GE" sz="1200" dirty="0"/>
              <a:t>ასევე გამოიყენება ფაილების იდენტიფიცირებისთვის, ნაცნობი ფაილების გამოსარიცხად და მნიშვნელოვანი ფაილების </a:t>
            </a:r>
            <a:r>
              <a:rPr lang="ka-GE" sz="1200" dirty="0" smtClean="0"/>
              <a:t>საპოვნად.</a:t>
            </a:r>
            <a:endParaRPr lang="ka-GE"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61</a:t>
            </a:fld>
            <a:endParaRPr lang="ka-GE" altLang="en-US"/>
          </a:p>
        </p:txBody>
      </p:sp>
    </p:spTree>
    <p:extLst>
      <p:ext uri="{BB962C8B-B14F-4D97-AF65-F5344CB8AC3E}">
        <p14:creationId xmlns:p14="http://schemas.microsoft.com/office/powerpoint/2010/main" val="4024981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12700" algn="just">
              <a:buNone/>
            </a:pPr>
            <a:r>
              <a:rPr lang="ka-GE" dirty="0" smtClean="0"/>
              <a:t>მტკიცებულება არის „მტკიცებულების ან გამოსაცდელი მასალის ნებისმიერი სახეობა, რომელიც კანონიერადაა წარდგენილი საკითხის სასამართლო განხილვაზე მხარეების მოქმედებით ან მოწმეების, ჩანაწერების, დოკუმენტების, ნივთიერი მტკიცებულების, კონკრეტული ობიექტების და ა.შ. დახმარების მეშვეობით, სასამართლოსთვის ან ნაფიცი მსაჯულისთვის მათი მტკიცების მიმართ რწმენის გაღვიძების მიზნით.“ ელექტრონული ინფორმაცია, ზოგადად, დაიშვება როგორც მტკიცებულება სამართალწარმოებაში.</a:t>
            </a:r>
          </a:p>
          <a:p>
            <a:pPr marL="0" indent="12700" algn="just">
              <a:buNone/>
            </a:pPr>
            <a:endParaRPr lang="ka-GE" dirty="0"/>
          </a:p>
          <a:p>
            <a:pPr marL="0" indent="0" algn="just">
              <a:buFont typeface="Arial"/>
              <a:buNone/>
            </a:pPr>
            <a:r>
              <a:rPr lang="ka-GE" sz="1200" dirty="0"/>
              <a:t>ყველა სამართალწარმოება, რათა ის წარიმართოს, დამოკიდებულია მტკიცებულებების წარდგენაზე. </a:t>
            </a:r>
          </a:p>
          <a:p>
            <a:pPr marL="0" indent="0" algn="just">
              <a:buFont typeface="Arial"/>
              <a:buNone/>
            </a:pPr>
            <a:r>
              <a:rPr lang="ka-GE" sz="1200" dirty="0"/>
              <a:t>ტრადიციულად და ისტორიულად ეს მტკიცებულებები ფიზიკური ფორმით იყო, როგორიცაა დოკუმენტები, ფოტოსურათები და ა.შ. </a:t>
            </a:r>
          </a:p>
          <a:p>
            <a:pPr marL="0" indent="0" algn="just">
              <a:buFont typeface="Arial"/>
              <a:buNone/>
            </a:pPr>
            <a:r>
              <a:rPr lang="ka-GE" sz="1200" dirty="0"/>
              <a:t>მტკიცებულება, რომელიც გამოიყენება სამართალწარმოებაში და რომელიც </a:t>
            </a:r>
            <a:r>
              <a:rPr lang="ka-GE" sz="1200" dirty="0" smtClean="0"/>
              <a:t>იმ ელექტრონული </a:t>
            </a:r>
            <a:r>
              <a:rPr lang="ka-GE" sz="1200" dirty="0"/>
              <a:t>მოწყობილობებიდან გამომდინარეობს, როგორიცაა კომპიუტერები და მისი პერიფერიული მოწყობილობები, კომპიუტერული ქსელები, მობილური ტელეფონები, ციფრული ფოტოაპარატები, სხვა მობილური მოწყობილობები, მათ შორის, მონაცემთა შენახვის მოწყობილობები, </a:t>
            </a:r>
            <a:r>
              <a:rPr lang="ka-GE" sz="1200" dirty="0" smtClean="0"/>
              <a:t>ასევე </a:t>
            </a:r>
            <a:r>
              <a:rPr lang="ka-GE" sz="1200" dirty="0"/>
              <a:t>ინტერნეტიდან – ყველა ელექტრონული მტკიცებულების ფორმებია.</a:t>
            </a:r>
          </a:p>
          <a:p>
            <a:pPr marL="0" indent="0" algn="just">
              <a:buFont typeface="Arial" panose="020B0604020202020204" pitchFamily="34" charset="0"/>
              <a:buNone/>
            </a:pPr>
            <a:endParaRPr lang="ka-GE" dirty="0"/>
          </a:p>
          <a:p>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solidFill>
                  <a:prstClr val="black"/>
                </a:solidFill>
              </a:rPr>
              <a:pPr/>
              <a:t>6</a:t>
            </a:fld>
            <a:endParaRPr lang="ka-GE" altLang="en-US">
              <a:solidFill>
                <a:prstClr val="black"/>
              </a:solidFill>
            </a:endParaRPr>
          </a:p>
        </p:txBody>
      </p:sp>
    </p:spTree>
    <p:extLst>
      <p:ext uri="{BB962C8B-B14F-4D97-AF65-F5344CB8AC3E}">
        <p14:creationId xmlns:p14="http://schemas.microsoft.com/office/powerpoint/2010/main" val="695542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r>
              <a:rPr lang="ka-GE" sz="1200" dirty="0"/>
              <a:t>დამუშავება შეიძლება საათების განმავლობაში გაგრძელდეს, რაც დამოკიდებულია მონაცემთა სირთულესა და თუ რა მოითხოვება მათგან.</a:t>
            </a:r>
          </a:p>
          <a:p>
            <a:pPr marL="0" indent="0" algn="just">
              <a:lnSpc>
                <a:spcPts val="3860"/>
              </a:lnSpc>
              <a:spcAft>
                <a:spcPts val="1200"/>
              </a:spcAft>
              <a:buFont typeface="Arial" charset="0"/>
              <a:buNone/>
            </a:pPr>
            <a:endParaRPr lang="ka-GE" sz="1200" dirty="0"/>
          </a:p>
          <a:p>
            <a:pPr marL="0" indent="0" algn="just">
              <a:lnSpc>
                <a:spcPts val="3860"/>
              </a:lnSpc>
              <a:spcAft>
                <a:spcPts val="1200"/>
              </a:spcAft>
              <a:buFont typeface="Arial" charset="0"/>
              <a:buNone/>
            </a:pPr>
            <a:r>
              <a:rPr lang="ka-GE" sz="1200" dirty="0"/>
              <a:t>მიმდინარე გავრცელებული საექსპერტო პაკეტებია Encase, Access Data’s Forensic Toolkit, Nuix, X-Ways Forensics &amp; Magnet Forensics</a:t>
            </a:r>
          </a:p>
          <a:p>
            <a:pPr marL="0" indent="0" algn="just">
              <a:lnSpc>
                <a:spcPts val="3860"/>
              </a:lnSpc>
              <a:spcAft>
                <a:spcPts val="1200"/>
              </a:spcAft>
              <a:buFont typeface="Arial" charset="0"/>
              <a:buNone/>
            </a:pPr>
            <a:endParaRPr lang="ka-GE" sz="1200" dirty="0"/>
          </a:p>
          <a:p>
            <a:pPr marL="0" indent="0" algn="just">
              <a:lnSpc>
                <a:spcPts val="3860"/>
              </a:lnSpc>
              <a:spcAft>
                <a:spcPts val="1200"/>
              </a:spcAft>
              <a:buFont typeface="Arial" charset="0"/>
              <a:buNone/>
            </a:pPr>
            <a:r>
              <a:rPr lang="ka-GE" sz="1200" dirty="0"/>
              <a:t>არსი </a:t>
            </a:r>
            <a:r>
              <a:rPr lang="ka-GE" sz="1200" dirty="0" smtClean="0"/>
              <a:t>იმაში მდგომარეობს, </a:t>
            </a:r>
            <a:r>
              <a:rPr lang="ka-GE" sz="1200" dirty="0"/>
              <a:t>რომ საექსპერტიზო ინსტრუმენტი იღებს ნედლ მონაცემს, რაც არის გამოსახულება და არკვევს, თუ როგორი იყო ის თავდაპირველ მოწყობილობაზე, ანუ რომელი ოპერაციული სისტემა იყო გაშვებული, რომელ ფაილურ სისტემას იყენებდა </a:t>
            </a:r>
            <a:r>
              <a:rPr lang="ka-GE" sz="1200" dirty="0" smtClean="0"/>
              <a:t>ის</a:t>
            </a:r>
            <a:r>
              <a:rPr lang="en-US" sz="1200" dirty="0" smtClean="0"/>
              <a:t>,</a:t>
            </a:r>
            <a:r>
              <a:rPr lang="ka-GE" sz="1200" dirty="0" smtClean="0"/>
              <a:t> </a:t>
            </a:r>
            <a:r>
              <a:rPr lang="ka-GE" sz="1200" dirty="0"/>
              <a:t>და შემდეგ იწყებს </a:t>
            </a:r>
            <a:r>
              <a:rPr lang="ka-GE" sz="1200" dirty="0" smtClean="0"/>
              <a:t>ფაილების გაანალიზებას.</a:t>
            </a:r>
          </a:p>
          <a:p>
            <a:pPr marL="0" indent="0" algn="just">
              <a:lnSpc>
                <a:spcPts val="3860"/>
              </a:lnSpc>
              <a:spcAft>
                <a:spcPts val="1200"/>
              </a:spcAft>
              <a:buFont typeface="Arial" charset="0"/>
              <a:buNone/>
            </a:pPr>
            <a:endParaRPr lang="ka-GE" sz="1200" dirty="0" smtClean="0"/>
          </a:p>
          <a:p>
            <a:pPr marL="0" indent="0" algn="just">
              <a:lnSpc>
                <a:spcPts val="3860"/>
              </a:lnSpc>
              <a:spcAft>
                <a:spcPts val="1200"/>
              </a:spcAft>
              <a:buFont typeface="Arial" charset="0"/>
              <a:buNone/>
            </a:pPr>
            <a:r>
              <a:rPr lang="ka-GE" sz="1200" dirty="0" smtClean="0"/>
              <a:t>ვინაიდან ის მუშაობს დისკის დონეზე არსებული მონაცემებით, მას შეუძლია არა მხოლოდ ცოცხალი მონაცემების ინტერპრეტაცია, არამედ ასევე წაშლილი მონაცემებისა და როგორც კი დამუშავება დასრულდება, საექსპერტიზო პროგრამული უზრუნველყოფა ქმნის სიმბოლოების რიგების ინდექსებს, რომლებშიც ძიებაა შესაძლებელი</a:t>
            </a:r>
            <a:r>
              <a:rPr lang="en-US" sz="1200" dirty="0" smtClean="0"/>
              <a:t>.</a:t>
            </a:r>
            <a:endParaRPr lang="ka-GE" sz="1200" dirty="0" smtClean="0"/>
          </a:p>
          <a:p>
            <a:pPr marL="0" indent="0" algn="just">
              <a:lnSpc>
                <a:spcPts val="3860"/>
              </a:lnSpc>
              <a:spcAft>
                <a:spcPts val="1200"/>
              </a:spcAft>
              <a:buFont typeface="Arial" charset="0"/>
              <a:buNone/>
            </a:pPr>
            <a:endParaRPr lang="ka-GE" sz="1200" dirty="0"/>
          </a:p>
          <a:p>
            <a:pPr marL="0" indent="0" algn="just">
              <a:lnSpc>
                <a:spcPts val="3860"/>
              </a:lnSpc>
              <a:spcAft>
                <a:spcPts val="1200"/>
              </a:spcAft>
              <a:buFont typeface="Arial" charset="0"/>
              <a:buNone/>
            </a:pPr>
            <a:endParaRPr lang="ka-GE" sz="1200" dirty="0"/>
          </a:p>
          <a:p>
            <a:pPr marL="0" indent="0" algn="just">
              <a:lnSpc>
                <a:spcPts val="3860"/>
              </a:lnSpc>
              <a:spcAft>
                <a:spcPts val="1200"/>
              </a:spcAft>
              <a:buFont typeface="Arial" charset="0"/>
              <a:buNone/>
            </a:pPr>
            <a:endParaRPr lang="ka-GE"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62</a:t>
            </a:fld>
            <a:endParaRPr lang="ka-GE" altLang="en-US"/>
          </a:p>
        </p:txBody>
      </p:sp>
    </p:spTree>
    <p:extLst>
      <p:ext uri="{BB962C8B-B14F-4D97-AF65-F5344CB8AC3E}">
        <p14:creationId xmlns:p14="http://schemas.microsoft.com/office/powerpoint/2010/main" val="42516432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r>
              <a:rPr lang="ka-GE" sz="1200" dirty="0"/>
              <a:t>ანალიზი შეიძლება დღეების განმავლობაში გაგრძელდეს, რაც დამოკიდებულია შემთხვევასა და მოთხოვნაზე</a:t>
            </a:r>
          </a:p>
          <a:p>
            <a:pPr marL="0" indent="0" algn="just">
              <a:lnSpc>
                <a:spcPts val="3860"/>
              </a:lnSpc>
              <a:spcAft>
                <a:spcPts val="1200"/>
              </a:spcAft>
              <a:buFont typeface="Arial" charset="0"/>
              <a:buNone/>
            </a:pPr>
            <a:endParaRPr lang="ka-GE" sz="1200" dirty="0"/>
          </a:p>
          <a:p>
            <a:pPr marL="0" indent="0" algn="just">
              <a:lnSpc>
                <a:spcPts val="3860"/>
              </a:lnSpc>
              <a:spcAft>
                <a:spcPts val="1200"/>
              </a:spcAft>
              <a:buFont typeface="Arial" charset="0"/>
              <a:buNone/>
            </a:pPr>
            <a:r>
              <a:rPr lang="ka-GE" sz="1200" dirty="0"/>
              <a:t>ჩვეულებრივ კომპიუტერული სისტემას შეიძლება 200000 ფაილი ჰქონდეს და ნებისმიერმა, რომელსაც გაფართოებული ინტერნეტაქტივობა აქვს, შეიძლება გადააჭარბოს 1 მილიონ ფაილს, რაც გათვალისწინებული უნდა იქნეს</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63</a:t>
            </a:fld>
            <a:endParaRPr lang="ka-GE" altLang="en-US"/>
          </a:p>
        </p:txBody>
      </p:sp>
    </p:spTree>
    <p:extLst>
      <p:ext uri="{BB962C8B-B14F-4D97-AF65-F5344CB8AC3E}">
        <p14:creationId xmlns:p14="http://schemas.microsoft.com/office/powerpoint/2010/main" val="23472349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r>
              <a:rPr lang="ka-GE" dirty="0" smtClean="0"/>
              <a:t>სრული ანგარიშის შედგენა, რომელიც, სხვა საკითხებთან ერთად, მოიცავს გამოძიების ეტაპებსა და მტკიცებულებების მოსაპოვებლად გამოყენებულ მეთოდებს. </a:t>
            </a:r>
          </a:p>
          <a:p>
            <a:pPr lvl="0" algn="just"/>
            <a:endParaRPr lang="ka-GE" dirty="0" smtClean="0"/>
          </a:p>
          <a:p>
            <a:pPr lvl="0" algn="just"/>
            <a:r>
              <a:rPr lang="ka-GE" dirty="0" smtClean="0"/>
              <a:t>ექსპერტები შეიძლება იყვნენ მოწმე ექსპერტები, რომლებიც ეხმარებიან სასამართლო საქმისწარმოებაში ჩართულ ადამიანებს იმის გაგებაში, თუ როგორ შეიქმნა მტკიცებულება, მტკიცებულების შესაგროვებლად გამოყენებული პროცედურები და მტკიცებულებების შეფასება</a:t>
            </a:r>
            <a:endParaRPr lang="ka-GE"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64</a:t>
            </a:fld>
            <a:endParaRPr lang="ka-GE" altLang="en-US"/>
          </a:p>
        </p:txBody>
      </p:sp>
    </p:spTree>
    <p:extLst>
      <p:ext uri="{BB962C8B-B14F-4D97-AF65-F5344CB8AC3E}">
        <p14:creationId xmlns:p14="http://schemas.microsoft.com/office/powerpoint/2010/main" val="42918830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65</a:t>
            </a:fld>
            <a:endParaRPr lang="ka-GE" altLang="en-US"/>
          </a:p>
        </p:txBody>
      </p:sp>
    </p:spTree>
    <p:extLst>
      <p:ext uri="{BB962C8B-B14F-4D97-AF65-F5344CB8AC3E}">
        <p14:creationId xmlns:p14="http://schemas.microsoft.com/office/powerpoint/2010/main" val="37148735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noProof="0" dirty="0" smtClean="0"/>
              <a:t>ციფრული კვალის ორი ტიპია:</a:t>
            </a:r>
          </a:p>
          <a:p>
            <a:endParaRPr lang="ka-GE" noProof="0" dirty="0" smtClean="0"/>
          </a:p>
          <a:p>
            <a:r>
              <a:rPr lang="ka-GE" noProof="0" dirty="0" smtClean="0"/>
              <a:t>თავიდან აცილებადი კვალი: ეს არის კვალი, რომელსაც ნაგულისხმევად ინახავს ოპერაციული სისტემა და აპლიკაციები, და შესაძლებელია სისტემის კონფიგურაცია ისე, რომ შენახული არ იქნეს ის. მაგალითისთვის აიღეთ თქვენი ვებბრაუზერი. თქვენ კრებთ თქვენი საყვარელი ვებსაიტის URL-ს. ერთი დღის შემდეგ შეიძლება ისევ მოისურვოთ ამ ვებსაიტზე შესვლა და იწყებთ URL-ის ისევ აკრებას, როცა უეცრად თქვენი ბრაუზერი ავტომატურად ასრულებს URL-ს. ამდენად, თქვენს მყარ დისკწამყვანზე უნდა არსებობდეს ადგილი, სადაც ზუსტად ეს ინფორმაცია ინახება. სხვა მაგალითია, თქვენი გაშვების მენიუ და თქვენი საოფისე პროგრამები; ისინი იმახსოვრებენ თქვენს მიერ ბოლოს გახსნილ ფაილებს. უამრავი ასეთი ინფორმაცია ინახება თქვენს მყარ დისკზე. ზოგი მათგანი ამ სლაიდზეა ნახსენები. თუმცა, თქვენ შეგიძლიათ, ჩაუღრმავდეთ თქვენს სისტემასა და პროგრამები კონფიგურაციებს და შეცვალოთ ეს ქმედება. ასე თქვენ შეძლებთ ამ კვალის თავიდან აცილებას.</a:t>
            </a:r>
          </a:p>
          <a:p>
            <a:endParaRPr lang="ka-GE" noProof="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ka-GE" noProof="0" dirty="0" smtClean="0"/>
              <a:t>გარდაუვალი კვალი: აცილებადი კვალის საპირისპიროდ არსებობს აუცილებელი კვალი, რომლის შეჩერების კონფიგურირება შეუძლებელია. ამდენად, ამ სივრცეებში უნებლიეთ შენახული მტკიცებულებითი მონაცემების პოვნის ალბათობა საკმაოდ მაღალია მაშინაც კი, თუ ეჭვმიტანილი შეეცადა თავისი კვალის გასუფთავებას. რაღაც ეტაპზე განგიმარტავთ ტერმინებს კუდი და გამოუყოფელი სივრცე, მაგრამ ამ ეტაპზე მეტ დეტალებში არ შევალ.</a:t>
            </a:r>
          </a:p>
          <a:p>
            <a:endParaRPr lang="ka-GE" noProof="0" dirty="0" smtClean="0"/>
          </a:p>
          <a:p>
            <a:r>
              <a:rPr lang="ka-GE" noProof="0" dirty="0" smtClean="0"/>
              <a:t>მოდით ვნახოთ, თუ როგორ დაგეხმარებათ ციფრული ექსპერტიზა ამ კვალებით.</a:t>
            </a:r>
          </a:p>
          <a:p>
            <a:pPr marL="0" indent="0" algn="just">
              <a:lnSpc>
                <a:spcPts val="3860"/>
              </a:lnSpc>
              <a:spcAft>
                <a:spcPts val="1200"/>
              </a:spcAft>
              <a:buFont typeface="Arial" charset="0"/>
              <a:buNone/>
            </a:pPr>
            <a:endParaRPr lang="ka-GE"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66</a:t>
            </a:fld>
            <a:endParaRPr lang="ka-GE" altLang="en-US"/>
          </a:p>
        </p:txBody>
      </p:sp>
    </p:spTree>
    <p:extLst>
      <p:ext uri="{BB962C8B-B14F-4D97-AF65-F5344CB8AC3E}">
        <p14:creationId xmlns:p14="http://schemas.microsoft.com/office/powerpoint/2010/main" val="34291845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noProof="0" dirty="0" smtClean="0"/>
              <a:t>ციფრული კვალის ორი ტიპია:</a:t>
            </a:r>
          </a:p>
          <a:p>
            <a:endParaRPr lang="ka-GE" noProof="0" dirty="0" smtClean="0"/>
          </a:p>
          <a:p>
            <a:r>
              <a:rPr lang="ka-GE" noProof="0" dirty="0" smtClean="0"/>
              <a:t>თავიდან აცილებადი კვალი: ეს არის კვალი, რომელსაც ნაგულისხმევად ინახავს ოპერაციული სისტემა და აპლიკაციები, და შესაძლებელია სისტემის კონფიგურაცია ისე, რომ შენახული არ იქნეს ის. მაგალითისთვის აიღეთ თქვენი ვებბრაუზერი. თქვენ კრებთ თქვენი საყვარელი ვებსაიტის URL-ს. ერთი დღის შემდეგ შეიძლება ისევ მოისურვოთ ამ ვებსაიტზე შესვლა და იწყებთ URL-ის ისევ აკრებას, როცა უეცრად თქვენი ბრაუზერი ავტომატურად ასრულებს URL-ს. ამდენად, თქვენს მყარ დისკწამყვანზე უნდა არსებობდეს ადგილი, სადაც ზუსტად ეს ინფორმაცია ინახება. სხვა მაგალითია, თქვენი გაშვების მენიუ და თქვენი საოფისე პროგრამები; ისინი იმახსოვრებენ თქვენს მიერ ბოლოს გახსნილ ფაილებს. უამრავი ასეთი ინფორმაცია ინახება თქვენს მყარ დისკზე. ზოგი მათგანი ამ სლაიდზეა ნახსენები. თუმცა, თქვენ შეგიძლიათ, ჩაუღრმავდეთ თქვენს სისტემასა და პროგრამები კონფიგურაციებს და შეცვალოთ ეს ქმედება. ასე თქვენ შეძლებთ ამ კვალის თავიდან აცილებას.</a:t>
            </a:r>
          </a:p>
          <a:p>
            <a:endParaRPr lang="ka-GE" noProof="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ka-GE" noProof="0" dirty="0" smtClean="0"/>
              <a:t>გარდაუვალი კვალი: აცილებადი კვალის საპირისპიროდ არსებობს აუცილებელი კვალი, რომლის შეჩერების კონფიგურირება შეუძლებელია. ამდენად, ამ სივრცეებში უნებლიეთ შენახული მტკიცებულებითი მონაცემების პოვნის ალბათობა საკმაოდ მაღალია მაშინაც კი, თუ ეჭვმიტანილი შეეცადა თავისი კვალის გასუფთავებას. რაღაც ეტაპზე განგიმარტავთ ტერმინებს კუდი და გამოუყოფელი სივრცე, მაგრამ ამ ეტაპზე მეტ დეტალებში არ შევალ.</a:t>
            </a:r>
          </a:p>
          <a:p>
            <a:endParaRPr lang="ka-GE" noProof="0" dirty="0" smtClean="0"/>
          </a:p>
          <a:p>
            <a:r>
              <a:rPr lang="ka-GE" noProof="0" dirty="0" smtClean="0"/>
              <a:t>მოდით ვნახოთ, თუ როგორ დაგეხმარებათ ციფრული ექსპერტიზა ამ კვალებით.</a:t>
            </a:r>
          </a:p>
          <a:p>
            <a:pPr marL="0" indent="0" algn="just">
              <a:lnSpc>
                <a:spcPts val="3860"/>
              </a:lnSpc>
              <a:spcAft>
                <a:spcPts val="1200"/>
              </a:spcAft>
              <a:buFont typeface="Arial" charset="0"/>
              <a:buNone/>
            </a:pPr>
            <a:endParaRPr lang="ka-GE"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67</a:t>
            </a:fld>
            <a:endParaRPr lang="ka-GE" altLang="en-US"/>
          </a:p>
        </p:txBody>
      </p:sp>
    </p:spTree>
    <p:extLst>
      <p:ext uri="{BB962C8B-B14F-4D97-AF65-F5344CB8AC3E}">
        <p14:creationId xmlns:p14="http://schemas.microsoft.com/office/powerpoint/2010/main" val="23623498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noProof="0" dirty="0"/>
              <a:t>აქ მოცემულია რამდენიმე სხვა მაგალითი, თუ რა სახის მონაცემები შეიძლება უზრუნველყოს ციფრულმა ექსპერტიზამ:</a:t>
            </a:r>
          </a:p>
          <a:p>
            <a:endParaRPr lang="ka-GE" noProof="0" dirty="0"/>
          </a:p>
          <a:p>
            <a:pPr marL="0" indent="0">
              <a:lnSpc>
                <a:spcPct val="150000"/>
              </a:lnSpc>
              <a:spcBef>
                <a:spcPts val="0"/>
              </a:spcBef>
              <a:buNone/>
            </a:pPr>
            <a:r>
              <a:rPr lang="ka-GE" b="1" noProof="0" dirty="0"/>
              <a:t>მომხმარებლის </a:t>
            </a:r>
            <a:r>
              <a:rPr lang="ka-GE" b="1" noProof="0" dirty="0" smtClean="0"/>
              <a:t>პერსონალიზებული </a:t>
            </a:r>
            <a:r>
              <a:rPr lang="ka-GE" b="1" noProof="0" dirty="0"/>
              <a:t>მონაცემები</a:t>
            </a:r>
          </a:p>
          <a:p>
            <a:pPr marL="0" indent="0">
              <a:lnSpc>
                <a:spcPct val="150000"/>
              </a:lnSpc>
              <a:spcBef>
                <a:spcPts val="0"/>
              </a:spcBef>
              <a:buNone/>
            </a:pPr>
            <a:r>
              <a:rPr lang="ka-GE" noProof="0" dirty="0"/>
              <a:t>გამოყენებული პროგრამები, მონახულებული ვებსაიტები, განხორციელებული ძიება, გახსნილი/შენახული ფაილები</a:t>
            </a:r>
          </a:p>
          <a:p>
            <a:pPr marL="0" indent="0">
              <a:lnSpc>
                <a:spcPct val="150000"/>
              </a:lnSpc>
              <a:spcBef>
                <a:spcPts val="0"/>
              </a:spcBef>
              <a:buNone/>
            </a:pPr>
            <a:endParaRPr lang="ka-GE" b="1" noProof="0" dirty="0"/>
          </a:p>
          <a:p>
            <a:pPr marL="0" indent="0">
              <a:lnSpc>
                <a:spcPct val="150000"/>
              </a:lnSpc>
              <a:spcBef>
                <a:spcPts val="0"/>
              </a:spcBef>
              <a:buNone/>
            </a:pPr>
            <a:r>
              <a:rPr lang="ka-GE" b="1" noProof="0" dirty="0"/>
              <a:t>Exif-მონაცემები</a:t>
            </a:r>
          </a:p>
          <a:p>
            <a:pPr marL="0" indent="0">
              <a:lnSpc>
                <a:spcPct val="150000"/>
              </a:lnSpc>
              <a:spcBef>
                <a:spcPts val="0"/>
              </a:spcBef>
              <a:buNone/>
            </a:pPr>
            <a:r>
              <a:rPr lang="ka-GE" noProof="0" dirty="0"/>
              <a:t>როდის, სად გადაიღეს სურათი, ფოტოაპარატის მოდელითა და სერიული ნომრით</a:t>
            </a:r>
          </a:p>
          <a:p>
            <a:pPr marL="0" indent="0" algn="just">
              <a:lnSpc>
                <a:spcPts val="3860"/>
              </a:lnSpc>
              <a:spcAft>
                <a:spcPts val="1200"/>
              </a:spcAft>
              <a:buFont typeface="Arial" charset="0"/>
              <a:buNone/>
            </a:pPr>
            <a:endParaRPr lang="ka-GE"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68</a:t>
            </a:fld>
            <a:endParaRPr lang="ka-GE" altLang="en-US"/>
          </a:p>
        </p:txBody>
      </p:sp>
    </p:spTree>
    <p:extLst>
      <p:ext uri="{BB962C8B-B14F-4D97-AF65-F5344CB8AC3E}">
        <p14:creationId xmlns:p14="http://schemas.microsoft.com/office/powerpoint/2010/main" val="4805241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noProof="0" dirty="0"/>
              <a:t>აქ მოცემულია რამდენიმე სხვა მაგალითი, თუ რა სახის მონაცემები შეიძლება უზრუნველყოს ციფრულმა ექსპერტიზამ:</a:t>
            </a:r>
          </a:p>
          <a:p>
            <a:endParaRPr lang="ka-GE" noProof="0" dirty="0"/>
          </a:p>
          <a:p>
            <a:pPr marL="0" indent="0">
              <a:lnSpc>
                <a:spcPct val="150000"/>
              </a:lnSpc>
              <a:spcBef>
                <a:spcPts val="0"/>
              </a:spcBef>
              <a:buNone/>
            </a:pPr>
            <a:r>
              <a:rPr lang="ka-GE" b="1" noProof="0" dirty="0"/>
              <a:t>მომხმარებლის </a:t>
            </a:r>
            <a:r>
              <a:rPr lang="ka-GE" b="1" noProof="0" dirty="0" smtClean="0"/>
              <a:t>პერსონალიზებული </a:t>
            </a:r>
            <a:r>
              <a:rPr lang="ka-GE" b="1" noProof="0" dirty="0"/>
              <a:t>მონაცემები</a:t>
            </a:r>
          </a:p>
          <a:p>
            <a:pPr marL="0" indent="0">
              <a:lnSpc>
                <a:spcPct val="150000"/>
              </a:lnSpc>
              <a:spcBef>
                <a:spcPts val="0"/>
              </a:spcBef>
              <a:buNone/>
            </a:pPr>
            <a:r>
              <a:rPr lang="ka-GE" noProof="0" dirty="0"/>
              <a:t>გამოყენებული პროგრამები, მონახულებული ვებსაიტები, განხორციელებული ძიება, გახსნილი/შენახული ფაილები</a:t>
            </a:r>
          </a:p>
          <a:p>
            <a:pPr marL="0" indent="0">
              <a:lnSpc>
                <a:spcPct val="150000"/>
              </a:lnSpc>
              <a:spcBef>
                <a:spcPts val="0"/>
              </a:spcBef>
              <a:buNone/>
            </a:pPr>
            <a:endParaRPr lang="ka-GE" b="1" noProof="0" dirty="0"/>
          </a:p>
          <a:p>
            <a:pPr marL="0" indent="0">
              <a:lnSpc>
                <a:spcPct val="150000"/>
              </a:lnSpc>
              <a:spcBef>
                <a:spcPts val="0"/>
              </a:spcBef>
              <a:buNone/>
            </a:pPr>
            <a:r>
              <a:rPr lang="ka-GE" b="1" noProof="0" dirty="0"/>
              <a:t>Exif-მონაცემები</a:t>
            </a:r>
          </a:p>
          <a:p>
            <a:pPr marL="0" indent="0">
              <a:lnSpc>
                <a:spcPct val="150000"/>
              </a:lnSpc>
              <a:spcBef>
                <a:spcPts val="0"/>
              </a:spcBef>
              <a:buNone/>
            </a:pPr>
            <a:r>
              <a:rPr lang="ka-GE" noProof="0" dirty="0"/>
              <a:t>როდის, სად გადაიღეს სურათი, ფოტოაპარატის მოდელითა და სერიული ნომრით</a:t>
            </a:r>
          </a:p>
          <a:p>
            <a:pPr marL="0" indent="0" algn="just">
              <a:lnSpc>
                <a:spcPts val="3860"/>
              </a:lnSpc>
              <a:spcAft>
                <a:spcPts val="1200"/>
              </a:spcAft>
              <a:buFont typeface="Arial" charset="0"/>
              <a:buNone/>
            </a:pPr>
            <a:endParaRPr lang="ka-GE"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69</a:t>
            </a:fld>
            <a:endParaRPr lang="ka-GE" altLang="en-US"/>
          </a:p>
        </p:txBody>
      </p:sp>
    </p:spTree>
    <p:extLst>
      <p:ext uri="{BB962C8B-B14F-4D97-AF65-F5344CB8AC3E}">
        <p14:creationId xmlns:p14="http://schemas.microsoft.com/office/powerpoint/2010/main" val="4815847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noProof="0" dirty="0"/>
              <a:t>აქ მოცემულია რამდენიმე სხვა მაგალითი, თუ რა სახის მონაცემები შეიძლება უზრუნველყოს ციფრულმა ექსპერტიზამ:</a:t>
            </a:r>
          </a:p>
          <a:p>
            <a:endParaRPr lang="ka-GE" noProof="0" dirty="0"/>
          </a:p>
          <a:p>
            <a:pPr marL="0" indent="0">
              <a:lnSpc>
                <a:spcPct val="150000"/>
              </a:lnSpc>
              <a:spcBef>
                <a:spcPts val="0"/>
              </a:spcBef>
              <a:buNone/>
            </a:pPr>
            <a:r>
              <a:rPr lang="ka-GE" b="1" noProof="0" dirty="0"/>
              <a:t>მომხმარებლის </a:t>
            </a:r>
            <a:r>
              <a:rPr lang="ka-GE" b="1" noProof="0" dirty="0" smtClean="0"/>
              <a:t>პერსონალიზებული </a:t>
            </a:r>
            <a:r>
              <a:rPr lang="ka-GE" b="1" noProof="0" dirty="0"/>
              <a:t>მონაცემები</a:t>
            </a:r>
          </a:p>
          <a:p>
            <a:pPr marL="0" indent="0">
              <a:lnSpc>
                <a:spcPct val="150000"/>
              </a:lnSpc>
              <a:spcBef>
                <a:spcPts val="0"/>
              </a:spcBef>
              <a:buNone/>
            </a:pPr>
            <a:r>
              <a:rPr lang="ka-GE" noProof="0" dirty="0"/>
              <a:t>გამოყენებული პროგრამები, მონახულებული ვებსაიტები, განხორციელებული ძიება, გახსნილი/შენახული ფაილები</a:t>
            </a:r>
          </a:p>
          <a:p>
            <a:pPr marL="0" indent="0">
              <a:lnSpc>
                <a:spcPct val="150000"/>
              </a:lnSpc>
              <a:spcBef>
                <a:spcPts val="0"/>
              </a:spcBef>
              <a:buNone/>
            </a:pPr>
            <a:endParaRPr lang="ka-GE" b="1" noProof="0" dirty="0"/>
          </a:p>
          <a:p>
            <a:pPr marL="0" indent="0">
              <a:lnSpc>
                <a:spcPct val="150000"/>
              </a:lnSpc>
              <a:spcBef>
                <a:spcPts val="0"/>
              </a:spcBef>
              <a:buNone/>
            </a:pPr>
            <a:r>
              <a:rPr lang="ka-GE" b="1" noProof="0" dirty="0"/>
              <a:t>Exif-მონაცემები</a:t>
            </a:r>
          </a:p>
          <a:p>
            <a:pPr marL="0" indent="0">
              <a:lnSpc>
                <a:spcPct val="150000"/>
              </a:lnSpc>
              <a:spcBef>
                <a:spcPts val="0"/>
              </a:spcBef>
              <a:buNone/>
            </a:pPr>
            <a:r>
              <a:rPr lang="ka-GE" noProof="0" dirty="0"/>
              <a:t>როდის, სად გადაიღეს სურათი, ფოტოაპარატის მოდელითა და სერიული ნომრით</a:t>
            </a:r>
          </a:p>
          <a:p>
            <a:pPr marL="0" indent="0" algn="just">
              <a:lnSpc>
                <a:spcPts val="3860"/>
              </a:lnSpc>
              <a:spcAft>
                <a:spcPts val="1200"/>
              </a:spcAft>
              <a:buFont typeface="Arial" charset="0"/>
              <a:buNone/>
            </a:pPr>
            <a:endParaRPr lang="ka-GE"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70</a:t>
            </a:fld>
            <a:endParaRPr lang="ka-GE" altLang="en-US"/>
          </a:p>
        </p:txBody>
      </p:sp>
    </p:spTree>
    <p:extLst>
      <p:ext uri="{BB962C8B-B14F-4D97-AF65-F5344CB8AC3E}">
        <p14:creationId xmlns:p14="http://schemas.microsoft.com/office/powerpoint/2010/main" val="13054689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სანამ ინტერნეტზე გადავიდოდეთ, ცოტა გავერკვიოთ, თუ რა არის ქსელი და რისგან შედგება ის – ეს მნიშვნელოვანია იმისთვის, რომ გავიგოთ, თუ როგორ მუშაობს ინტერნეტი</a:t>
            </a:r>
          </a:p>
          <a:p>
            <a:endParaRPr lang="ka-GE" dirty="0"/>
          </a:p>
          <a:p>
            <a:r>
              <a:rPr lang="ka-GE" dirty="0" smtClean="0"/>
              <a:t>ტრენერმა ეს სესია უნდა გახსნას დელეგატებისთვის დასმული ღია კითხვით – დააცადოს მათ ცოტა ხანი, რომ აღწერონ, თუ რას ფიქრობენ, რა არის კიბერდანაშაული.</a:t>
            </a:r>
          </a:p>
          <a:p>
            <a:endParaRPr lang="ka-GE" dirty="0"/>
          </a:p>
          <a:p>
            <a:r>
              <a:rPr lang="ka-GE" dirty="0" smtClean="0"/>
              <a:t>ეს შეიძლება გაკეთდეს ღია ფორუმში – ან უფრო პატარა ჯგუფებში. იდეა იმაში მდგომარეობს, რომ დილეტანტმა განმარტოს, თუ რა არის ეს</a:t>
            </a:r>
          </a:p>
          <a:p>
            <a:endParaRPr lang="ka-GE" dirty="0"/>
          </a:p>
        </p:txBody>
      </p:sp>
      <p:sp>
        <p:nvSpPr>
          <p:cNvPr id="4" name="Slide Number Placeholder 3"/>
          <p:cNvSpPr>
            <a:spLocks noGrp="1"/>
          </p:cNvSpPr>
          <p:nvPr>
            <p:ph type="sldNum" sz="quarter" idx="10"/>
          </p:nvPr>
        </p:nvSpPr>
        <p:spPr/>
        <p:txBody>
          <a:bodyPr/>
          <a:lstStyle/>
          <a:p>
            <a:fld id="{09ADFBB1-7B02-4717-AEA4-A0D2A92F6065}" type="slidenum">
              <a:rPr lang="en-GB" smtClean="0">
                <a:solidFill>
                  <a:prstClr val="black"/>
                </a:solidFill>
              </a:rPr>
              <a:pPr/>
              <a:t>71</a:t>
            </a:fld>
            <a:endParaRPr lang="ka-GE">
              <a:solidFill>
                <a:prstClr val="black"/>
              </a:solidFill>
            </a:endParaRPr>
          </a:p>
        </p:txBody>
      </p:sp>
    </p:spTree>
    <p:extLst>
      <p:ext uri="{BB962C8B-B14F-4D97-AF65-F5344CB8AC3E}">
        <p14:creationId xmlns:p14="http://schemas.microsoft.com/office/powerpoint/2010/main" val="1370926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93663" marR="0" indent="-3175"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effectLst/>
                <a:latin typeface="+mn-lt"/>
              </a:rPr>
              <a:t>ელექტრონული მტკიცებულებების საერთაშორისოდ მიღებული განმარტება არ არსებობს თუმცა, ყველა ქვეყანაში არის რეგულაციები, რომლებიც მოიცავს </a:t>
            </a:r>
            <a:r>
              <a:rPr lang="ka-GE" sz="1200" kern="1200" dirty="0" smtClean="0">
                <a:solidFill>
                  <a:schemeClr val="tx1"/>
                </a:solidFill>
                <a:effectLst/>
                <a:latin typeface="+mn-lt"/>
              </a:rPr>
              <a:t>ცნებებს</a:t>
            </a:r>
            <a:r>
              <a:rPr lang="ka-GE" sz="1200" kern="1200" dirty="0">
                <a:solidFill>
                  <a:schemeClr val="tx1"/>
                </a:solidFill>
                <a:effectLst/>
                <a:latin typeface="+mn-lt"/>
              </a:rPr>
              <a:t>, რომლებიც როგორღაც ეხება ელექტრონულ მტკიცებულებებს.</a:t>
            </a:r>
            <a:r>
              <a:rPr lang="ka-GE" sz="1200" i="1" kern="1200" dirty="0">
                <a:solidFill>
                  <a:schemeClr val="tx1"/>
                </a:solidFill>
                <a:effectLst/>
                <a:latin typeface="+mn-lt"/>
              </a:rPr>
              <a:t> </a:t>
            </a:r>
            <a:endParaRPr lang="ka-GE" sz="1200" kern="1200" dirty="0">
              <a:solidFill>
                <a:schemeClr val="tx1"/>
              </a:solidFill>
              <a:effectLst/>
              <a:latin typeface="+mn-lt"/>
              <a:ea typeface="+mn-ea"/>
              <a:cs typeface="+mn-cs"/>
            </a:endParaRPr>
          </a:p>
          <a:p>
            <a:pPr marL="93663" indent="-3175" algn="just">
              <a:buNone/>
            </a:pPr>
            <a:endParaRPr lang="ka-GE" dirty="0"/>
          </a:p>
          <a:p>
            <a:pPr marL="93663" indent="-3175" algn="just">
              <a:buNone/>
            </a:pPr>
            <a:r>
              <a:rPr lang="ka-GE" dirty="0" smtClean="0"/>
              <a:t>ევროპის კავშირის სახელმძღვანელოში მოცემული „განმარტებაა“:</a:t>
            </a:r>
          </a:p>
          <a:p>
            <a:pPr marL="0" indent="0" algn="just">
              <a:buNone/>
            </a:pPr>
            <a:r>
              <a:rPr lang="ka-GE" b="1" i="1" dirty="0"/>
              <a:t>„ნებისმიერი სახის ინფორმაცია, რომელიც გენერირდება, ინახება ან გადაიცემა ციფრული სახით და რომელიც შეიძლება მოგვიანებით საჭირო გახდეს სამართალწარმოებაში ფაქტის დასამტკიცებლად“.</a:t>
            </a: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კიდევ ერთხელ, ტრენერის პასუხისმგებლობაა, უზრუნველყოს, რომ ნებისმიერი ეროვნული განმარტება, რომელიც შეიძლება არსებობდეს, შეიტანოს ქვეყნისშიდა ტრენინგის კურსში.</a:t>
            </a:r>
          </a:p>
          <a:p>
            <a:endParaRPr lang="ka-GE" sz="1200" kern="1200" dirty="0">
              <a:solidFill>
                <a:schemeClr val="tx1"/>
              </a:solidFill>
              <a:latin typeface="+mn-lt"/>
              <a:ea typeface="MS PGothic" pitchFamily="34" charset="-128"/>
              <a:cs typeface="ＭＳ Ｐゴシック" charset="0"/>
            </a:endParaRPr>
          </a:p>
          <a:p>
            <a:endParaRPr lang="ka-GE" dirty="0"/>
          </a:p>
        </p:txBody>
      </p:sp>
      <p:sp>
        <p:nvSpPr>
          <p:cNvPr id="4" name="Slide Number Placeholder 3"/>
          <p:cNvSpPr>
            <a:spLocks noGrp="1"/>
          </p:cNvSpPr>
          <p:nvPr>
            <p:ph type="sldNum" sz="quarter" idx="10"/>
          </p:nvPr>
        </p:nvSpPr>
        <p:spPr/>
        <p:txBody>
          <a:bodyPr/>
          <a:lstStyle/>
          <a:p>
            <a:pPr>
              <a:defRPr/>
            </a:pPr>
            <a:fld id="{0A9CA34D-D136-324F-8C5C-F0F921B45548}" type="slidenum">
              <a:rPr lang="en-US" smtClean="0">
                <a:solidFill>
                  <a:prstClr val="black"/>
                </a:solidFill>
              </a:rPr>
              <a:pPr>
                <a:defRPr/>
              </a:pPr>
              <a:t>7</a:t>
            </a:fld>
            <a:endParaRPr lang="ka-GE">
              <a:solidFill>
                <a:prstClr val="black"/>
              </a:solidFill>
            </a:endParaRPr>
          </a:p>
        </p:txBody>
      </p:sp>
    </p:spTree>
    <p:extLst>
      <p:ext uri="{BB962C8B-B14F-4D97-AF65-F5344CB8AC3E}">
        <p14:creationId xmlns:p14="http://schemas.microsoft.com/office/powerpoint/2010/main" val="22968251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B15714A6-B05B-47A5-B92B-D727BD3A45D0}"/>
              </a:ext>
            </a:extLst>
          </p:cNvPr>
          <p:cNvSpPr>
            <a:spLocks noGrp="1"/>
          </p:cNvSpPr>
          <p:nvPr>
            <p:ph type="body" idx="1"/>
          </p:nvPr>
        </p:nvSpPr>
        <p:spPr/>
        <p:txBody>
          <a:bodyPr/>
          <a:lstStyle/>
          <a:p>
            <a:endParaRPr lang="en-GB" sz="3600" dirty="0"/>
          </a:p>
        </p:txBody>
      </p:sp>
    </p:spTree>
    <p:extLst>
      <p:ext uri="{BB962C8B-B14F-4D97-AF65-F5344CB8AC3E}">
        <p14:creationId xmlns:p14="http://schemas.microsoft.com/office/powerpoint/2010/main" val="39968981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73</a:t>
            </a:fld>
            <a:endParaRPr lang="ka-GE"/>
          </a:p>
        </p:txBody>
      </p:sp>
    </p:spTree>
    <p:extLst>
      <p:ext uri="{BB962C8B-B14F-4D97-AF65-F5344CB8AC3E}">
        <p14:creationId xmlns:p14="http://schemas.microsoft.com/office/powerpoint/2010/main" val="3742054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ka-GE" dirty="0" smtClean="0"/>
              <a:t>მომდევნო ორი სლაიდი ზოგადი ტერმინებით აღწერს მტკიცებულებების წარდგენის მოთხოვნებს და განმარტავს განსხვავებებსა და ელექტრონული მტკიცებულებების გამოწვევებს.</a:t>
            </a:r>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a:t>
            </a:fld>
            <a:endParaRPr lang="ka-GE" altLang="en-US"/>
          </a:p>
        </p:txBody>
      </p:sp>
    </p:spTree>
    <p:extLst>
      <p:ext uri="{BB962C8B-B14F-4D97-AF65-F5344CB8AC3E}">
        <p14:creationId xmlns:p14="http://schemas.microsoft.com/office/powerpoint/2010/main" val="3279322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kern="1200" dirty="0">
                <a:solidFill>
                  <a:schemeClr val="tx1"/>
                </a:solidFill>
                <a:latin typeface="+mn-lt"/>
              </a:rPr>
              <a:t>აუცილებელი არ არის მტკიცებულებების ტიპებისა და წყაროების სრული სიის ხელახლა გადახედვა, რომლებიც იდენტიფიცირებული იქნა ამ კურსის ტექნოლოგიის განყოფილებაში.  ტრენერმა განმეორებით უნდა შეაჯამოს სია, რომელიც ამ სესიის დასაწყისში შეიქმნა.</a:t>
            </a:r>
          </a:p>
          <a:p>
            <a:r>
              <a:rPr lang="ka-GE" sz="1200" kern="1200" dirty="0">
                <a:solidFill>
                  <a:schemeClr val="tx1"/>
                </a:solidFill>
                <a:latin typeface="+mn-lt"/>
              </a:rPr>
              <a:t>წყაროები მოიცავს ნებისმიერ ელექტრონულ მოწყობილობას.  ამ ეტაპზე ტრენერს შეიძლება სურდეს სხვადასხვა მოწყობილობების ელექტრონული მტკიცებულებების მნიშვნელოვნების და როლის იდენტიფიცირება, რომელიც მათ ითამაშეს საქმეებში. </a:t>
            </a:r>
          </a:p>
          <a:p>
            <a:r>
              <a:rPr lang="ka-GE" sz="1200" kern="1200" dirty="0">
                <a:solidFill>
                  <a:schemeClr val="tx1"/>
                </a:solidFill>
                <a:latin typeface="+mn-lt"/>
              </a:rPr>
              <a:t>მტკიცებულებების ტიპები, რომლებიც უნდა მიმოიხილოთ, არის ისინი, რომლებიც მოიცავს:</a:t>
            </a:r>
          </a:p>
          <a:p>
            <a:r>
              <a:rPr lang="ka-GE" sz="1200" kern="1200" dirty="0">
                <a:solidFill>
                  <a:schemeClr val="tx1"/>
                </a:solidFill>
                <a:latin typeface="+mn-lt"/>
              </a:rPr>
              <a:t>სტატიკურ მონაცემებს</a:t>
            </a:r>
          </a:p>
          <a:p>
            <a:r>
              <a:rPr lang="ka-GE" sz="1200" kern="1200" dirty="0">
                <a:solidFill>
                  <a:schemeClr val="tx1"/>
                </a:solidFill>
                <a:latin typeface="+mn-lt"/>
              </a:rPr>
              <a:t>ცოცხალ მონაცემებს</a:t>
            </a:r>
          </a:p>
          <a:p>
            <a:r>
              <a:rPr lang="ka-GE" sz="1200" kern="1200" dirty="0">
                <a:solidFill>
                  <a:schemeClr val="tx1"/>
                </a:solidFill>
                <a:latin typeface="+mn-lt"/>
              </a:rPr>
              <a:t>ინტერნეტის მონაცემებს</a:t>
            </a:r>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a:t>
            </a:fld>
            <a:endParaRPr lang="ka-GE" altLang="en-US"/>
          </a:p>
        </p:txBody>
      </p:sp>
    </p:spTree>
    <p:extLst>
      <p:ext uri="{BB962C8B-B14F-4D97-AF65-F5344CB8AC3E}">
        <p14:creationId xmlns:p14="http://schemas.microsoft.com/office/powerpoint/2010/main" val="2869887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39009769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56117480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88663528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79DE959-8F66-48C8-9B75-7129AEC57E19}"/>
              </a:ext>
            </a:extLst>
          </p:cNvPr>
          <p:cNvSpPr>
            <a:spLocks noGrp="1"/>
          </p:cNvSpPr>
          <p:nvPr>
            <p:ph type="sldNum" sz="quarter" idx="10"/>
          </p:nvPr>
        </p:nvSpPr>
        <p:spPr/>
        <p:txBody>
          <a:bodyPr/>
          <a:lstStyle/>
          <a:p>
            <a:fld id="{49C04F3A-82BD-4011-AADB-1F79FD7DF4BC}" type="slidenum">
              <a:rPr lang="en-GB" smtClean="0"/>
              <a:pPr/>
              <a:t>‹#›</a:t>
            </a:fld>
            <a:endParaRPr lang="en-GB" dirty="0"/>
          </a:p>
        </p:txBody>
      </p:sp>
      <p:pic>
        <p:nvPicPr>
          <p:cNvPr id="6" name="Picture 5">
            <a:extLst>
              <a:ext uri="{FF2B5EF4-FFF2-40B4-BE49-F238E27FC236}">
                <a16:creationId xmlns:a16="http://schemas.microsoft.com/office/drawing/2014/main" xmlns="" id="{090E9091-F932-449D-A1EF-35B8A21AFB4E}"/>
              </a:ext>
            </a:extLst>
          </p:cNvPr>
          <p:cNvPicPr>
            <a:picLocks noChangeAspect="1"/>
          </p:cNvPicPr>
          <p:nvPr userDrawn="1"/>
        </p:nvPicPr>
        <p:blipFill>
          <a:blip r:embed="rId2"/>
          <a:stretch>
            <a:fillRect/>
          </a:stretch>
        </p:blipFill>
        <p:spPr>
          <a:xfrm>
            <a:off x="5041214" y="101678"/>
            <a:ext cx="4090771" cy="713294"/>
          </a:xfrm>
          <a:prstGeom prst="rect">
            <a:avLst/>
          </a:prstGeom>
        </p:spPr>
      </p:pic>
      <p:sp>
        <p:nvSpPr>
          <p:cNvPr id="11" name="Content Placeholder 10">
            <a:extLst>
              <a:ext uri="{FF2B5EF4-FFF2-40B4-BE49-F238E27FC236}">
                <a16:creationId xmlns:a16="http://schemas.microsoft.com/office/drawing/2014/main" xmlns="" id="{6FC767A1-DF76-4191-99F0-1311E413B2AA}"/>
              </a:ext>
            </a:extLst>
          </p:cNvPr>
          <p:cNvSpPr>
            <a:spLocks noGrp="1"/>
          </p:cNvSpPr>
          <p:nvPr>
            <p:ph sz="quarter" idx="11"/>
          </p:nvPr>
        </p:nvSpPr>
        <p:spPr>
          <a:xfrm>
            <a:off x="448274" y="1251040"/>
            <a:ext cx="8074025" cy="517525"/>
          </a:xfrm>
        </p:spPr>
        <p:txBody>
          <a:bodyPr>
            <a:normAutofit/>
          </a:bodyPr>
          <a:lstStyle>
            <a:lvl1pPr marL="0" indent="0" algn="ctr">
              <a:buNone/>
              <a:defRPr sz="1600" b="1" baseline="0">
                <a:latin typeface="Calibri" panose="020F0502020204030204" pitchFamily="34" charset="0"/>
              </a:defRPr>
            </a:lvl1pPr>
          </a:lstStyle>
          <a:p>
            <a:pPr lvl="0"/>
            <a:r>
              <a:rPr lang="en-US" dirty="0"/>
              <a:t>Click to edit Master text styles</a:t>
            </a:r>
          </a:p>
        </p:txBody>
      </p:sp>
      <p:sp>
        <p:nvSpPr>
          <p:cNvPr id="13" name="Text Placeholder 12">
            <a:extLst>
              <a:ext uri="{FF2B5EF4-FFF2-40B4-BE49-F238E27FC236}">
                <a16:creationId xmlns:a16="http://schemas.microsoft.com/office/drawing/2014/main" xmlns="" id="{DBE4024A-0EF9-41A2-B175-DDA4AA7DE116}"/>
              </a:ext>
            </a:extLst>
          </p:cNvPr>
          <p:cNvSpPr>
            <a:spLocks noGrp="1"/>
          </p:cNvSpPr>
          <p:nvPr>
            <p:ph type="body" sz="quarter" idx="12"/>
          </p:nvPr>
        </p:nvSpPr>
        <p:spPr>
          <a:xfrm>
            <a:off x="447677" y="2579688"/>
            <a:ext cx="8074024" cy="2673350"/>
          </a:xfrm>
        </p:spPr>
        <p:txBody>
          <a:bodyPr>
            <a:normAutofit/>
          </a:bodyPr>
          <a:lstStyle>
            <a:lvl1pPr marL="0" indent="0" algn="ctr">
              <a:buNone/>
              <a:defRPr sz="3400" b="1" i="0" baseline="0">
                <a:latin typeface="Calibri" panose="020F0502020204030204" pitchFamily="34" charset="0"/>
              </a:defRPr>
            </a:lvl1pPr>
          </a:lstStyle>
          <a:p>
            <a:pPr lvl="0"/>
            <a:endParaRPr lang="en-US" dirty="0"/>
          </a:p>
          <a:p>
            <a:pPr lvl="0"/>
            <a:endParaRPr lang="en-GB" dirty="0"/>
          </a:p>
          <a:p>
            <a:pPr lvl="0"/>
            <a:endParaRPr lang="en-GB" dirty="0"/>
          </a:p>
        </p:txBody>
      </p:sp>
      <p:sp>
        <p:nvSpPr>
          <p:cNvPr id="15" name="Text Placeholder 14">
            <a:extLst>
              <a:ext uri="{FF2B5EF4-FFF2-40B4-BE49-F238E27FC236}">
                <a16:creationId xmlns:a16="http://schemas.microsoft.com/office/drawing/2014/main" xmlns="" id="{7A2FE8F4-0B2F-4B6E-B4B0-927F13D7F719}"/>
              </a:ext>
            </a:extLst>
          </p:cNvPr>
          <p:cNvSpPr>
            <a:spLocks noGrp="1"/>
          </p:cNvSpPr>
          <p:nvPr>
            <p:ph type="body" sz="quarter" idx="13"/>
          </p:nvPr>
        </p:nvSpPr>
        <p:spPr>
          <a:xfrm>
            <a:off x="447675" y="5589588"/>
            <a:ext cx="8074025" cy="604837"/>
          </a:xfrm>
        </p:spPr>
        <p:txBody>
          <a:bodyPr>
            <a:normAutofit/>
          </a:bodyPr>
          <a:lstStyle>
            <a:lvl1pPr marL="0" indent="0" algn="ctr">
              <a:buNone/>
              <a:defRPr sz="1400" baseline="0">
                <a:latin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959844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0D344A87-61DB-4835-BEB0-346EDFB422AE}"/>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xmlns=""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366814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0D344A87-61DB-4835-BEB0-346EDFB422AE}"/>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xmlns=""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56989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0D344A87-61DB-4835-BEB0-346EDFB422AE}"/>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xmlns=""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861022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0562" y="4106085"/>
            <a:ext cx="7886700" cy="1500187"/>
          </a:xfrm>
          <a:prstGeom prst="rect">
            <a:avLst/>
          </a:prstGeom>
        </p:spPr>
        <p:txBody>
          <a:bodyPr anchor="t" anchorCtr="0"/>
          <a:lstStyle>
            <a:lvl1pPr>
              <a:defRPr sz="4000" b="1" i="0" cap="all" baseline="0">
                <a:latin typeface="Calibri (heading)"/>
              </a:defRPr>
            </a:lvl1pPr>
          </a:lstStyle>
          <a:p>
            <a:r>
              <a:rPr lang="en-US" dirty="0"/>
              <a:t>Click to edit Master title style</a:t>
            </a:r>
          </a:p>
        </p:txBody>
      </p:sp>
      <p:sp>
        <p:nvSpPr>
          <p:cNvPr id="3" name="Text Placeholder 2"/>
          <p:cNvSpPr>
            <a:spLocks noGrp="1"/>
          </p:cNvSpPr>
          <p:nvPr>
            <p:ph type="body" idx="1"/>
          </p:nvPr>
        </p:nvSpPr>
        <p:spPr>
          <a:xfrm>
            <a:off x="550562" y="3666226"/>
            <a:ext cx="7886700" cy="439859"/>
          </a:xfrm>
        </p:spPr>
        <p:txBody>
          <a:bodyPr>
            <a:normAutofit/>
          </a:bodyPr>
          <a:lstStyle>
            <a:lvl1pPr marL="0" indent="0">
              <a:buNone/>
              <a:defRPr sz="2000" baseline="0">
                <a:solidFill>
                  <a:schemeClr val="tx1">
                    <a:lumMod val="50000"/>
                    <a:lumOff val="50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xmlns="" id="{20A8AF00-8302-4EB6-B590-39BD369534EC}"/>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xmlns="" id="{D233DBE3-4DCE-45EA-88E9-4DFE54A70D1C}"/>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3396787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8F3D9741-60F0-480D-8B47-D9BDE25B27A7}"/>
              </a:ext>
            </a:extLst>
          </p:cNvPr>
          <p:cNvSpPr>
            <a:spLocks noGrp="1"/>
          </p:cNvSpPr>
          <p:nvPr>
            <p:ph type="sldNum" sz="quarter" idx="10"/>
          </p:nvPr>
        </p:nvSpPr>
        <p:spPr/>
        <p:txBody>
          <a:bodyPr/>
          <a:lstStyle/>
          <a:p>
            <a:fld id="{49C04F3A-82BD-4011-AADB-1F79FD7DF4BC}" type="slidenum">
              <a:rPr lang="en-GB" smtClean="0"/>
              <a:pPr/>
              <a:t>‹#›</a:t>
            </a:fld>
            <a:endParaRPr lang="en-GB" dirty="0"/>
          </a:p>
        </p:txBody>
      </p:sp>
      <p:pic>
        <p:nvPicPr>
          <p:cNvPr id="11" name="Picture 2" descr="Asking questions | TeachingEnglish | British Council | BBC">
            <a:extLst>
              <a:ext uri="{FF2B5EF4-FFF2-40B4-BE49-F238E27FC236}">
                <a16:creationId xmlns:a16="http://schemas.microsoft.com/office/drawing/2014/main" xmlns="" id="{4847C7E7-B06A-4BDA-9B87-24735A9E21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0" y="2225616"/>
            <a:ext cx="4572000" cy="279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032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568F01E-E28F-48CF-A919-4F87EC7314AB}"/>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Slide Number Placeholde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142138-4AA3-4144-B07B-05168E07F5FA}"/>
              </a:ext>
            </a:extLst>
          </p:cNvPr>
          <p:cNvSpPr>
            <a:spLocks noGrp="1"/>
          </p:cNvSpPr>
          <p:nvPr>
            <p:ph type="sldNum" sz="quarter" idx="12"/>
          </p:nvPr>
        </p:nvSpPr>
        <p:spPr>
          <a:xfrm>
            <a:off x="7086600" y="6588125"/>
            <a:ext cx="2057400" cy="285810"/>
          </a:xfrm>
          <a:prstGeom prst="rect">
            <a:avLst/>
          </a:prstGeom>
        </p:spPr>
        <p:txBody>
          <a:bodyPr/>
          <a:lstStyle>
            <a:lvl1pPr>
              <a:defRPr sz="900" baseline="0">
                <a:latin typeface="Verdana" panose="020B0604030504040204" pitchFamily="34" charset="0"/>
              </a:defRPr>
            </a:lvl1pPr>
          </a:lstStyle>
          <a:p>
            <a:fld id="{49C04F3A-82BD-4011-AADB-1F79FD7DF4BC}" type="slidenum">
              <a:rPr lang="en-GB" smtClean="0"/>
              <a:pPr/>
              <a:t>‹#›</a:t>
            </a:fld>
            <a:endParaRPr lang="en-GB" dirty="0"/>
          </a:p>
        </p:txBody>
      </p:sp>
      <p:sp>
        <p:nvSpPr>
          <p:cNvPr id="11" name="Rectangl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9086BA-5439-49E6-9E91-FC32A560FF1E}"/>
              </a:ext>
            </a:extLst>
          </p:cNvPr>
          <p:cNvSpPr>
            <a:spLocks noChangeArrowheads="1"/>
          </p:cNvSpPr>
          <p:nvPr userDrawn="1"/>
        </p:nvSpPr>
        <p:spPr bwMode="auto">
          <a:xfrm>
            <a:off x="0" y="6622629"/>
            <a:ext cx="39604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ka-GE" altLang="en-US" sz="900" b="1" baseline="0" dirty="0">
                <a:solidFill>
                  <a:srgbClr val="FFFFFF"/>
                </a:solidFill>
                <a:latin typeface="Verdana" panose="020B0604030504040204" pitchFamily="34" charset="0"/>
              </a:rPr>
              <a:t>www.coe.int/cybercrime</a:t>
            </a:r>
            <a:r>
              <a:rPr lang="en-US" altLang="en-US" sz="900" b="1" baseline="0" dirty="0">
                <a:solidFill>
                  <a:srgbClr val="FFFFFF"/>
                </a:solidFill>
                <a:latin typeface="Verdana" panose="020B0604030504040204" pitchFamily="34" charset="0"/>
              </a:rPr>
              <a:t>			</a:t>
            </a:r>
          </a:p>
        </p:txBody>
      </p:sp>
      <p:sp>
        <p:nvSpPr>
          <p:cNvPr id="15" name="Text Placeholder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D2B4B2-A487-46F2-91AA-C4BF2735A54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047415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xmlns="" id="{9F79EE9D-52D5-4B6B-99C5-F7B7EF500FFC}"/>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xmlns="" id="{CCA4FC42-7865-44A1-A558-6DAB208B7BBA}"/>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055842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3315512933"/>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617213"/>
            <a:ext cx="3868340"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617213"/>
            <a:ext cx="3887391"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xmlns="" id="{D8D75C77-33AE-4D9D-81BB-E84439877287}"/>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3" name="Text Placeholder 11">
            <a:extLst>
              <a:ext uri="{FF2B5EF4-FFF2-40B4-BE49-F238E27FC236}">
                <a16:creationId xmlns:a16="http://schemas.microsoft.com/office/drawing/2014/main" xmlns="" id="{E8360835-D07D-47DB-8A8D-6D70C8BFA691}"/>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3399336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8F3D9741-60F0-480D-8B47-D9BDE25B27A7}"/>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9" name="Text Placeholder 11">
            <a:extLst>
              <a:ext uri="{FF2B5EF4-FFF2-40B4-BE49-F238E27FC236}">
                <a16:creationId xmlns:a16="http://schemas.microsoft.com/office/drawing/2014/main" xmlns="" id="{A0DF66FC-D0BD-42D5-88C2-0C899A2415A4}"/>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945462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319841"/>
            <a:ext cx="1971675" cy="4857122"/>
          </a:xfrm>
          <a:prstGeom prst="rect">
            <a:avLst/>
          </a:prstGeom>
        </p:spPr>
        <p:txBody>
          <a:bodyPr vert="eaVert"/>
          <a:lstStyle>
            <a:lvl1pPr>
              <a:defRPr baseline="0">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1319841"/>
            <a:ext cx="5800725" cy="4857121"/>
          </a:xfrm>
        </p:spPr>
        <p:txBody>
          <a:bodyPr vert="eaVert"/>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B9F9D650-1009-46ED-8222-4EE43ED14297}"/>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0" name="Text Placeholder 11">
            <a:extLst>
              <a:ext uri="{FF2B5EF4-FFF2-40B4-BE49-F238E27FC236}">
                <a16:creationId xmlns:a16="http://schemas.microsoft.com/office/drawing/2014/main" xmlns="" id="{5C16D1AC-E422-4575-9A0B-452840BC04C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4272525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21/03/2021</a:t>
            </a:fld>
            <a:endParaRPr lang="en-GB"/>
          </a:p>
        </p:txBody>
      </p:sp>
      <p:sp>
        <p:nvSpPr>
          <p:cNvPr id="5" name="Footer Placeholder 4">
            <a:extLst>
              <a:ext uri="{FF2B5EF4-FFF2-40B4-BE49-F238E27FC236}">
                <a16:creationId xmlns:a16="http://schemas.microsoft.com/office/drawing/2014/main" xmlns="" id="{F678A98B-0E09-4612-9346-46C6FC3C697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C23F55A-8CF0-4C9C-A0A6-604CE946188C}"/>
              </a:ext>
            </a:extLst>
          </p:cNvPr>
          <p:cNvSpPr>
            <a:spLocks noGrp="1"/>
          </p:cNvSpPr>
          <p:nvPr>
            <p:ph type="sldNum" sz="quarter" idx="12"/>
          </p:nvPr>
        </p:nvSpPr>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648863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21/03/2021</a:t>
            </a:fld>
            <a:endParaRPr lang="en-GB"/>
          </a:p>
        </p:txBody>
      </p:sp>
      <p:sp>
        <p:nvSpPr>
          <p:cNvPr id="5" name="Footer Placeholde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041ED0F-3F4F-4191-95D9-03287ACFF4E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CA3C550-FDA0-40D4-90E1-A3D5C9AB77DC}"/>
              </a:ext>
            </a:extLst>
          </p:cNvPr>
          <p:cNvSpPr>
            <a:spLocks noGrp="1"/>
          </p:cNvSpPr>
          <p:nvPr>
            <p:ph type="sldNum" sz="quarter" idx="12"/>
          </p:nvPr>
        </p:nvSpPr>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ka-GE" sz="1200" b="1" dirty="0">
                <a:solidFill>
                  <a:srgbClr val="FFFFFF"/>
                </a:solidFill>
                <a:latin typeface="Verdana" charset="0"/>
              </a:rPr>
              <a:t>www.coe.int/cybercrime</a:t>
            </a:r>
            <a:r>
              <a:rPr lang="en-US" sz="1200" b="1" dirty="0">
                <a:solidFill>
                  <a:srgbClr val="FFFFFF"/>
                </a:solidFill>
                <a:latin typeface="Verdana" charset="0"/>
              </a:rPr>
              <a:t>						</a:t>
            </a:r>
            <a:r>
              <a:rPr lang="ka-GE" sz="1200" b="1" dirty="0">
                <a:solidFill>
                  <a:srgbClr val="FFFFFF"/>
                </a:solidFill>
                <a:latin typeface="Verdana" charset="0"/>
              </a:rPr>
              <a:t>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a:t>
            </a:fld>
            <a:r>
              <a:rPr lang="ka-GE" sz="1200" b="1" dirty="0">
                <a:solidFill>
                  <a:srgbClr val="FFFFFF"/>
                </a:solidFill>
                <a:latin typeface="Verdana" charset="0"/>
              </a:rPr>
              <a:t> -</a:t>
            </a:r>
          </a:p>
        </p:txBody>
      </p:sp>
    </p:spTree>
    <p:extLst>
      <p:ext uri="{BB962C8B-B14F-4D97-AF65-F5344CB8AC3E}">
        <p14:creationId xmlns:p14="http://schemas.microsoft.com/office/powerpoint/2010/main" val="1813083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21/03/2021</a:t>
            </a:fld>
            <a:endParaRPr lang="en-GB"/>
          </a:p>
        </p:txBody>
      </p:sp>
      <p:sp>
        <p:nvSpPr>
          <p:cNvPr id="5" name="Footer Placeholder 4">
            <a:extLst>
              <a:ext uri="{FF2B5EF4-FFF2-40B4-BE49-F238E27FC236}">
                <a16:creationId xmlns:a16="http://schemas.microsoft.com/office/drawing/2014/main" xmlns="" id="{8A268102-AF15-496D-8BA6-68A51B185041}"/>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36EC1A9-0935-48AF-98AC-717D1CEB4CF4}"/>
              </a:ext>
            </a:extLst>
          </p:cNvPr>
          <p:cNvSpPr>
            <a:spLocks noGrp="1"/>
          </p:cNvSpPr>
          <p:nvPr>
            <p:ph type="sldNum" sz="quarter" idx="12"/>
          </p:nvPr>
        </p:nvSpPr>
        <p:spPr/>
        <p:txBody>
          <a:bodyPr/>
          <a:lstStyle>
            <a:lvl1pPr>
              <a:defRPr/>
            </a:lvl1pPr>
          </a:lstStyle>
          <a:p>
            <a:fld id="{A4A5ECFF-5C9A-42B4-A985-E4790B0921A2}" type="slidenum">
              <a:rPr lang="en-GB" altLang="en-US"/>
              <a:pPr/>
              <a:t>‹#›</a:t>
            </a:fld>
            <a:endParaRPr lang="en-GB" altLang="en-US"/>
          </a:p>
        </p:txBody>
      </p:sp>
    </p:spTree>
    <p:extLst>
      <p:ext uri="{BB962C8B-B14F-4D97-AF65-F5344CB8AC3E}">
        <p14:creationId xmlns:p14="http://schemas.microsoft.com/office/powerpoint/2010/main" val="424565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xmlns="" id="{88522707-CA25-4A35-91C8-F5196EFF8F16}"/>
              </a:ext>
            </a:extLst>
          </p:cNvPr>
          <p:cNvSpPr>
            <a:spLocks noGrp="1"/>
          </p:cNvSpPr>
          <p:nvPr>
            <p:ph type="dt" sz="half" idx="10"/>
          </p:nvPr>
        </p:nvSpPr>
        <p:spPr/>
        <p:txBody>
          <a:bodyPr/>
          <a:lstStyle>
            <a:lvl1pPr>
              <a:defRPr/>
            </a:lvl1pPr>
          </a:lstStyle>
          <a:p>
            <a:pPr>
              <a:defRPr/>
            </a:pPr>
            <a:fld id="{CFBDBF1B-221B-4F7A-A787-AD32B8234FCA}" type="datetimeFigureOut">
              <a:rPr lang="en-GB"/>
              <a:pPr>
                <a:defRPr/>
              </a:pPr>
              <a:t>21/03/2021</a:t>
            </a:fld>
            <a:endParaRPr lang="en-GB"/>
          </a:p>
        </p:txBody>
      </p:sp>
      <p:sp>
        <p:nvSpPr>
          <p:cNvPr id="6" name="Footer Placeholder 4">
            <a:extLst>
              <a:ext uri="{FF2B5EF4-FFF2-40B4-BE49-F238E27FC236}">
                <a16:creationId xmlns:a16="http://schemas.microsoft.com/office/drawing/2014/main" xmlns="" id="{84FC7A3D-6216-4157-97A2-E55D98E64C4F}"/>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0ABDE962-6F93-4861-9652-CEB273EC9807}"/>
              </a:ext>
            </a:extLst>
          </p:cNvPr>
          <p:cNvSpPr>
            <a:spLocks noGrp="1"/>
          </p:cNvSpPr>
          <p:nvPr>
            <p:ph type="sldNum" sz="quarter" idx="12"/>
          </p:nvPr>
        </p:nvSpPr>
        <p:spPr/>
        <p:txBody>
          <a:bodyPr/>
          <a:lstStyle>
            <a:lvl1pPr>
              <a:defRPr/>
            </a:lvl1pPr>
          </a:lstStyle>
          <a:p>
            <a:fld id="{A87C200B-5CD9-4424-B25D-14B538795F4F}" type="slidenum">
              <a:rPr lang="en-GB" altLang="en-US"/>
              <a:pPr/>
              <a:t>‹#›</a:t>
            </a:fld>
            <a:endParaRPr lang="en-GB" altLang="en-US"/>
          </a:p>
        </p:txBody>
      </p:sp>
    </p:spTree>
    <p:extLst>
      <p:ext uri="{BB962C8B-B14F-4D97-AF65-F5344CB8AC3E}">
        <p14:creationId xmlns:p14="http://schemas.microsoft.com/office/powerpoint/2010/main" val="3882075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xmlns="" id="{69C0712E-9343-4428-96C7-F978B4708EB4}"/>
              </a:ext>
            </a:extLst>
          </p:cNvPr>
          <p:cNvSpPr>
            <a:spLocks noGrp="1"/>
          </p:cNvSpPr>
          <p:nvPr>
            <p:ph type="dt" sz="half" idx="10"/>
          </p:nvPr>
        </p:nvSpPr>
        <p:spPr/>
        <p:txBody>
          <a:bodyPr/>
          <a:lstStyle>
            <a:lvl1pPr>
              <a:defRPr/>
            </a:lvl1pPr>
          </a:lstStyle>
          <a:p>
            <a:pPr>
              <a:defRPr/>
            </a:pPr>
            <a:fld id="{03D3FF4A-8C1F-4811-AA1E-4D9763EFA5E9}" type="datetimeFigureOut">
              <a:rPr lang="en-GB"/>
              <a:pPr>
                <a:defRPr/>
              </a:pPr>
              <a:t>21/03/2021</a:t>
            </a:fld>
            <a:endParaRPr lang="en-GB"/>
          </a:p>
        </p:txBody>
      </p:sp>
      <p:sp>
        <p:nvSpPr>
          <p:cNvPr id="8" name="Footer Placeholder 4">
            <a:extLst>
              <a:ext uri="{FF2B5EF4-FFF2-40B4-BE49-F238E27FC236}">
                <a16:creationId xmlns:a16="http://schemas.microsoft.com/office/drawing/2014/main" xmlns="" id="{55DF5386-8042-47D5-8E50-6BCDD37A2A50}"/>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a:extLst>
              <a:ext uri="{FF2B5EF4-FFF2-40B4-BE49-F238E27FC236}">
                <a16:creationId xmlns:a16="http://schemas.microsoft.com/office/drawing/2014/main" xmlns="" id="{64CDF31D-1F28-4032-982F-E4C4F975CE1C}"/>
              </a:ext>
            </a:extLst>
          </p:cNvPr>
          <p:cNvSpPr>
            <a:spLocks noGrp="1"/>
          </p:cNvSpPr>
          <p:nvPr>
            <p:ph type="sldNum" sz="quarter" idx="12"/>
          </p:nvPr>
        </p:nvSpPr>
        <p:spPr/>
        <p:txBody>
          <a:bodyPr/>
          <a:lstStyle>
            <a:lvl1pPr>
              <a:defRPr/>
            </a:lvl1pPr>
          </a:lstStyle>
          <a:p>
            <a:fld id="{1C22D96E-6A4B-4992-9941-EE62BBE18CC4}" type="slidenum">
              <a:rPr lang="en-GB" altLang="en-US"/>
              <a:pPr/>
              <a:t>‹#›</a:t>
            </a:fld>
            <a:endParaRPr lang="en-GB" altLang="en-US"/>
          </a:p>
        </p:txBody>
      </p:sp>
    </p:spTree>
    <p:extLst>
      <p:ext uri="{BB962C8B-B14F-4D97-AF65-F5344CB8AC3E}">
        <p14:creationId xmlns:p14="http://schemas.microsoft.com/office/powerpoint/2010/main" val="4086906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xmlns=""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21/03/2021</a:t>
            </a:fld>
            <a:endParaRPr lang="en-GB"/>
          </a:p>
        </p:txBody>
      </p:sp>
      <p:sp>
        <p:nvSpPr>
          <p:cNvPr id="4" name="Footer Placeholder 4">
            <a:extLst>
              <a:ext uri="{FF2B5EF4-FFF2-40B4-BE49-F238E27FC236}">
                <a16:creationId xmlns:a16="http://schemas.microsoft.com/office/drawing/2014/main" xmlns="" id="{4CA0948E-F417-447C-AF17-F61E2B8D4239}"/>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a:extLst>
              <a:ext uri="{FF2B5EF4-FFF2-40B4-BE49-F238E27FC236}">
                <a16:creationId xmlns:a16="http://schemas.microsoft.com/office/drawing/2014/main" xmlns=""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1801795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1A87DC2B-F18E-437B-AE66-AA6863346763}"/>
              </a:ext>
            </a:extLst>
          </p:cNvPr>
          <p:cNvSpPr>
            <a:spLocks noGrp="1"/>
          </p:cNvSpPr>
          <p:nvPr>
            <p:ph type="dt" sz="half" idx="10"/>
          </p:nvPr>
        </p:nvSpPr>
        <p:spPr/>
        <p:txBody>
          <a:bodyPr/>
          <a:lstStyle>
            <a:lvl1pPr>
              <a:defRPr/>
            </a:lvl1pPr>
          </a:lstStyle>
          <a:p>
            <a:pPr>
              <a:defRPr/>
            </a:pPr>
            <a:fld id="{315D585F-7DF6-4099-B3B1-B29AEE74FA12}" type="datetimeFigureOut">
              <a:rPr lang="en-GB"/>
              <a:pPr>
                <a:defRPr/>
              </a:pPr>
              <a:t>21/03/2021</a:t>
            </a:fld>
            <a:endParaRPr lang="en-GB"/>
          </a:p>
        </p:txBody>
      </p:sp>
      <p:sp>
        <p:nvSpPr>
          <p:cNvPr id="3" name="Footer Placeholder 4">
            <a:extLst>
              <a:ext uri="{FF2B5EF4-FFF2-40B4-BE49-F238E27FC236}">
                <a16:creationId xmlns:a16="http://schemas.microsoft.com/office/drawing/2014/main" xmlns="" id="{39CE1A02-9C12-48FF-85B4-8F55C95EE835}"/>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a:extLst>
              <a:ext uri="{FF2B5EF4-FFF2-40B4-BE49-F238E27FC236}">
                <a16:creationId xmlns:a16="http://schemas.microsoft.com/office/drawing/2014/main" xmlns="" id="{E4F884D8-CC65-425E-96A5-C9DB1A68FD5C}"/>
              </a:ext>
            </a:extLst>
          </p:cNvPr>
          <p:cNvSpPr>
            <a:spLocks noGrp="1"/>
          </p:cNvSpPr>
          <p:nvPr>
            <p:ph type="sldNum" sz="quarter" idx="12"/>
          </p:nvPr>
        </p:nvSpPr>
        <p:spPr/>
        <p:txBody>
          <a:bodyPr/>
          <a:lstStyle>
            <a:lvl1pPr>
              <a:defRPr/>
            </a:lvl1pPr>
          </a:lstStyle>
          <a:p>
            <a:fld id="{1CA2AF26-9F61-4375-9904-07B3C44DE3B4}" type="slidenum">
              <a:rPr lang="en-GB" altLang="en-US"/>
              <a:pPr/>
              <a:t>‹#›</a:t>
            </a:fld>
            <a:endParaRPr lang="en-GB" altLang="en-US"/>
          </a:p>
        </p:txBody>
      </p:sp>
    </p:spTree>
    <p:extLst>
      <p:ext uri="{BB962C8B-B14F-4D97-AF65-F5344CB8AC3E}">
        <p14:creationId xmlns:p14="http://schemas.microsoft.com/office/powerpoint/2010/main" val="290011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411519352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CD9FCAF7-77A1-450E-B8FE-DBB4C5A35537}"/>
              </a:ext>
            </a:extLst>
          </p:cNvPr>
          <p:cNvSpPr>
            <a:spLocks noGrp="1"/>
          </p:cNvSpPr>
          <p:nvPr>
            <p:ph type="dt" sz="half" idx="10"/>
          </p:nvPr>
        </p:nvSpPr>
        <p:spPr/>
        <p:txBody>
          <a:bodyPr/>
          <a:lstStyle>
            <a:lvl1pPr>
              <a:defRPr/>
            </a:lvl1pPr>
          </a:lstStyle>
          <a:p>
            <a:pPr>
              <a:defRPr/>
            </a:pPr>
            <a:fld id="{7E82634E-6A25-496A-A1DE-14D5F9558A36}" type="datetimeFigureOut">
              <a:rPr lang="en-GB"/>
              <a:pPr>
                <a:defRPr/>
              </a:pPr>
              <a:t>21/03/2021</a:t>
            </a:fld>
            <a:endParaRPr lang="en-GB"/>
          </a:p>
        </p:txBody>
      </p:sp>
      <p:sp>
        <p:nvSpPr>
          <p:cNvPr id="6" name="Footer Placeholder 4">
            <a:extLst>
              <a:ext uri="{FF2B5EF4-FFF2-40B4-BE49-F238E27FC236}">
                <a16:creationId xmlns:a16="http://schemas.microsoft.com/office/drawing/2014/main" xmlns="" id="{329AC9A5-E986-4516-BC71-1640C6D1A584}"/>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AC2E3C16-F90C-4A5C-92C6-808CC6AA9F03}"/>
              </a:ext>
            </a:extLst>
          </p:cNvPr>
          <p:cNvSpPr>
            <a:spLocks noGrp="1"/>
          </p:cNvSpPr>
          <p:nvPr>
            <p:ph type="sldNum" sz="quarter" idx="12"/>
          </p:nvPr>
        </p:nvSpPr>
        <p:spPr/>
        <p:txBody>
          <a:bodyPr/>
          <a:lstStyle>
            <a:lvl1pPr>
              <a:defRPr/>
            </a:lvl1pPr>
          </a:lstStyle>
          <a:p>
            <a:fld id="{0F903D91-5CD2-4A20-90E6-826B208C6E2C}" type="slidenum">
              <a:rPr lang="en-GB" altLang="en-US"/>
              <a:pPr/>
              <a:t>‹#›</a:t>
            </a:fld>
            <a:endParaRPr lang="en-GB" altLang="en-US"/>
          </a:p>
        </p:txBody>
      </p:sp>
    </p:spTree>
    <p:extLst>
      <p:ext uri="{BB962C8B-B14F-4D97-AF65-F5344CB8AC3E}">
        <p14:creationId xmlns:p14="http://schemas.microsoft.com/office/powerpoint/2010/main" val="3704494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A5E66474-BA1F-4CCE-87C3-9CC3590E9944}"/>
              </a:ext>
            </a:extLst>
          </p:cNvPr>
          <p:cNvSpPr>
            <a:spLocks noGrp="1"/>
          </p:cNvSpPr>
          <p:nvPr>
            <p:ph type="dt" sz="half" idx="10"/>
          </p:nvPr>
        </p:nvSpPr>
        <p:spPr/>
        <p:txBody>
          <a:bodyPr/>
          <a:lstStyle>
            <a:lvl1pPr>
              <a:defRPr/>
            </a:lvl1pPr>
          </a:lstStyle>
          <a:p>
            <a:pPr>
              <a:defRPr/>
            </a:pPr>
            <a:fld id="{25BC5EDC-D594-4278-970D-290EA121163D}" type="datetimeFigureOut">
              <a:rPr lang="en-GB"/>
              <a:pPr>
                <a:defRPr/>
              </a:pPr>
              <a:t>21/03/2021</a:t>
            </a:fld>
            <a:endParaRPr lang="en-GB"/>
          </a:p>
        </p:txBody>
      </p:sp>
      <p:sp>
        <p:nvSpPr>
          <p:cNvPr id="6" name="Footer Placeholder 4">
            <a:extLst>
              <a:ext uri="{FF2B5EF4-FFF2-40B4-BE49-F238E27FC236}">
                <a16:creationId xmlns:a16="http://schemas.microsoft.com/office/drawing/2014/main" xmlns="" id="{A313C3A8-FB62-4F8B-9C10-6891A464F70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7273EE7A-1211-40C2-949F-C8F1A15F87C6}"/>
              </a:ext>
            </a:extLst>
          </p:cNvPr>
          <p:cNvSpPr>
            <a:spLocks noGrp="1"/>
          </p:cNvSpPr>
          <p:nvPr>
            <p:ph type="sldNum" sz="quarter" idx="12"/>
          </p:nvPr>
        </p:nvSpPr>
        <p:spPr/>
        <p:txBody>
          <a:bodyPr/>
          <a:lstStyle>
            <a:lvl1pPr>
              <a:defRPr/>
            </a:lvl1pPr>
          </a:lstStyle>
          <a:p>
            <a:fld id="{5839961C-352D-4F10-8AFB-928D3069139E}" type="slidenum">
              <a:rPr lang="en-GB" altLang="en-US"/>
              <a:pPr/>
              <a:t>‹#›</a:t>
            </a:fld>
            <a:endParaRPr lang="en-GB" altLang="en-US"/>
          </a:p>
        </p:txBody>
      </p:sp>
    </p:spTree>
    <p:extLst>
      <p:ext uri="{BB962C8B-B14F-4D97-AF65-F5344CB8AC3E}">
        <p14:creationId xmlns:p14="http://schemas.microsoft.com/office/powerpoint/2010/main" val="1300995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B6B50AA-6EA1-4197-874F-5AA5F82C4C9E}"/>
              </a:ext>
            </a:extLst>
          </p:cNvPr>
          <p:cNvSpPr>
            <a:spLocks noGrp="1"/>
          </p:cNvSpPr>
          <p:nvPr>
            <p:ph type="dt" sz="half" idx="10"/>
          </p:nvPr>
        </p:nvSpPr>
        <p:spPr/>
        <p:txBody>
          <a:bodyPr/>
          <a:lstStyle>
            <a:lvl1pPr>
              <a:defRPr/>
            </a:lvl1pPr>
          </a:lstStyle>
          <a:p>
            <a:pPr>
              <a:defRPr/>
            </a:pPr>
            <a:fld id="{C9A0B0A9-557F-4E9D-BD5E-102B52301720}" type="datetimeFigureOut">
              <a:rPr lang="en-GB"/>
              <a:pPr>
                <a:defRPr/>
              </a:pPr>
              <a:t>21/03/2021</a:t>
            </a:fld>
            <a:endParaRPr lang="en-GB"/>
          </a:p>
        </p:txBody>
      </p:sp>
      <p:sp>
        <p:nvSpPr>
          <p:cNvPr id="5" name="Footer Placeholder 4">
            <a:extLst>
              <a:ext uri="{FF2B5EF4-FFF2-40B4-BE49-F238E27FC236}">
                <a16:creationId xmlns:a16="http://schemas.microsoft.com/office/drawing/2014/main" xmlns="" id="{A1DEE2BA-BFE8-4B46-B335-6DCD2D482F7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89ADEED0-3E16-4A3B-A7BA-F5786EFB83F6}"/>
              </a:ext>
            </a:extLst>
          </p:cNvPr>
          <p:cNvSpPr>
            <a:spLocks noGrp="1"/>
          </p:cNvSpPr>
          <p:nvPr>
            <p:ph type="sldNum" sz="quarter" idx="12"/>
          </p:nvPr>
        </p:nvSpPr>
        <p:spPr/>
        <p:txBody>
          <a:bodyPr/>
          <a:lstStyle>
            <a:lvl1pPr>
              <a:defRPr/>
            </a:lvl1pPr>
          </a:lstStyle>
          <a:p>
            <a:fld id="{A20241E6-97D7-4E7D-A193-4E61319E5ED9}" type="slidenum">
              <a:rPr lang="en-GB" altLang="en-US"/>
              <a:pPr/>
              <a:t>‹#›</a:t>
            </a:fld>
            <a:endParaRPr lang="en-GB" altLang="en-US"/>
          </a:p>
        </p:txBody>
      </p:sp>
    </p:spTree>
    <p:extLst>
      <p:ext uri="{BB962C8B-B14F-4D97-AF65-F5344CB8AC3E}">
        <p14:creationId xmlns:p14="http://schemas.microsoft.com/office/powerpoint/2010/main" val="2758793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9EF5336-F098-435D-9C76-2AFD8EF15737}"/>
              </a:ext>
            </a:extLst>
          </p:cNvPr>
          <p:cNvSpPr>
            <a:spLocks noGrp="1"/>
          </p:cNvSpPr>
          <p:nvPr>
            <p:ph type="dt" sz="half" idx="10"/>
          </p:nvPr>
        </p:nvSpPr>
        <p:spPr/>
        <p:txBody>
          <a:bodyPr/>
          <a:lstStyle>
            <a:lvl1pPr>
              <a:defRPr/>
            </a:lvl1pPr>
          </a:lstStyle>
          <a:p>
            <a:pPr>
              <a:defRPr/>
            </a:pPr>
            <a:fld id="{A80CEAD9-E06A-4240-9A97-5C311D1CFEC8}" type="datetimeFigureOut">
              <a:rPr lang="en-GB"/>
              <a:pPr>
                <a:defRPr/>
              </a:pPr>
              <a:t>21/03/2021</a:t>
            </a:fld>
            <a:endParaRPr lang="en-GB"/>
          </a:p>
        </p:txBody>
      </p:sp>
      <p:sp>
        <p:nvSpPr>
          <p:cNvPr id="5" name="Footer Placeholder 4">
            <a:extLst>
              <a:ext uri="{FF2B5EF4-FFF2-40B4-BE49-F238E27FC236}">
                <a16:creationId xmlns:a16="http://schemas.microsoft.com/office/drawing/2014/main" xmlns="" id="{31C8E76E-893D-43EC-B676-0EC06A67A462}"/>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F441B863-6F29-48C1-8364-E6DBD84DDF9C}"/>
              </a:ext>
            </a:extLst>
          </p:cNvPr>
          <p:cNvSpPr>
            <a:spLocks noGrp="1"/>
          </p:cNvSpPr>
          <p:nvPr>
            <p:ph type="sldNum" sz="quarter" idx="12"/>
          </p:nvPr>
        </p:nvSpPr>
        <p:spPr/>
        <p:txBody>
          <a:bodyPr/>
          <a:lstStyle>
            <a:lvl1pPr>
              <a:defRPr/>
            </a:lvl1pPr>
          </a:lstStyle>
          <a:p>
            <a:fld id="{A54D3723-295C-4A9F-A2AD-C6CFD171C873}" type="slidenum">
              <a:rPr lang="en-GB" altLang="en-US"/>
              <a:pPr/>
              <a:t>‹#›</a:t>
            </a:fld>
            <a:endParaRPr lang="en-GB" altLang="en-US"/>
          </a:p>
        </p:txBody>
      </p:sp>
    </p:spTree>
    <p:extLst>
      <p:ext uri="{BB962C8B-B14F-4D97-AF65-F5344CB8AC3E}">
        <p14:creationId xmlns:p14="http://schemas.microsoft.com/office/powerpoint/2010/main" val="3396716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21/03/2021</a:t>
            </a:fld>
            <a:endParaRPr lang="en-GB"/>
          </a:p>
        </p:txBody>
      </p:sp>
      <p:sp>
        <p:nvSpPr>
          <p:cNvPr id="5" name="Footer Placeholder 4">
            <a:extLst>
              <a:ext uri="{FF2B5EF4-FFF2-40B4-BE49-F238E27FC236}">
                <a16:creationId xmlns:a16="http://schemas.microsoft.com/office/drawing/2014/main" xmlns="" id="{F678A98B-0E09-4612-9346-46C6FC3C697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C23F55A-8CF0-4C9C-A0A6-604CE946188C}"/>
              </a:ext>
            </a:extLst>
          </p:cNvPr>
          <p:cNvSpPr>
            <a:spLocks noGrp="1"/>
          </p:cNvSpPr>
          <p:nvPr>
            <p:ph type="sldNum" sz="quarter" idx="12"/>
          </p:nvPr>
        </p:nvSpPr>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2566088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21/03/2021</a:t>
            </a:fld>
            <a:endParaRPr lang="en-GB"/>
          </a:p>
        </p:txBody>
      </p:sp>
      <p:sp>
        <p:nvSpPr>
          <p:cNvPr id="5" name="Footer Placeholde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041ED0F-3F4F-4191-95D9-03287ACFF4E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CA3C550-FDA0-40D4-90E1-A3D5C9AB77DC}"/>
              </a:ext>
            </a:extLst>
          </p:cNvPr>
          <p:cNvSpPr>
            <a:spLocks noGrp="1"/>
          </p:cNvSpPr>
          <p:nvPr>
            <p:ph type="sldNum" sz="quarter" idx="12"/>
          </p:nvPr>
        </p:nvSpPr>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ka-GE" sz="1200" b="1" dirty="0">
                <a:solidFill>
                  <a:srgbClr val="FFFFFF"/>
                </a:solidFill>
                <a:latin typeface="Verdana" charset="0"/>
              </a:rPr>
              <a:t>www.coe.int/cybercrime</a:t>
            </a:r>
            <a:r>
              <a:rPr lang="en-US" sz="1200" b="1" dirty="0">
                <a:solidFill>
                  <a:srgbClr val="FFFFFF"/>
                </a:solidFill>
                <a:latin typeface="Verdana" charset="0"/>
              </a:rPr>
              <a:t>						</a:t>
            </a:r>
            <a:r>
              <a:rPr lang="ka-GE" sz="1200" b="1" dirty="0">
                <a:solidFill>
                  <a:srgbClr val="FFFFFF"/>
                </a:solidFill>
                <a:latin typeface="Verdana" charset="0"/>
              </a:rPr>
              <a:t>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a:t>
            </a:fld>
            <a:r>
              <a:rPr lang="ka-GE" sz="1200" b="1" dirty="0">
                <a:solidFill>
                  <a:srgbClr val="FFFFFF"/>
                </a:solidFill>
                <a:latin typeface="Verdana" charset="0"/>
              </a:rPr>
              <a:t> -</a:t>
            </a:r>
          </a:p>
        </p:txBody>
      </p:sp>
    </p:spTree>
    <p:extLst>
      <p:ext uri="{BB962C8B-B14F-4D97-AF65-F5344CB8AC3E}">
        <p14:creationId xmlns:p14="http://schemas.microsoft.com/office/powerpoint/2010/main" val="448809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21/03/2021</a:t>
            </a:fld>
            <a:endParaRPr lang="en-GB"/>
          </a:p>
        </p:txBody>
      </p:sp>
      <p:sp>
        <p:nvSpPr>
          <p:cNvPr id="5" name="Footer Placeholder 4">
            <a:extLst>
              <a:ext uri="{FF2B5EF4-FFF2-40B4-BE49-F238E27FC236}">
                <a16:creationId xmlns:a16="http://schemas.microsoft.com/office/drawing/2014/main" xmlns="" id="{8A268102-AF15-496D-8BA6-68A51B185041}"/>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36EC1A9-0935-48AF-98AC-717D1CEB4CF4}"/>
              </a:ext>
            </a:extLst>
          </p:cNvPr>
          <p:cNvSpPr>
            <a:spLocks noGrp="1"/>
          </p:cNvSpPr>
          <p:nvPr>
            <p:ph type="sldNum" sz="quarter" idx="12"/>
          </p:nvPr>
        </p:nvSpPr>
        <p:spPr/>
        <p:txBody>
          <a:bodyPr/>
          <a:lstStyle>
            <a:lvl1pPr>
              <a:defRPr/>
            </a:lvl1pPr>
          </a:lstStyle>
          <a:p>
            <a:fld id="{A4A5ECFF-5C9A-42B4-A985-E4790B0921A2}" type="slidenum">
              <a:rPr lang="en-GB" altLang="en-US"/>
              <a:pPr/>
              <a:t>‹#›</a:t>
            </a:fld>
            <a:endParaRPr lang="en-GB" altLang="en-US"/>
          </a:p>
        </p:txBody>
      </p:sp>
    </p:spTree>
    <p:extLst>
      <p:ext uri="{BB962C8B-B14F-4D97-AF65-F5344CB8AC3E}">
        <p14:creationId xmlns:p14="http://schemas.microsoft.com/office/powerpoint/2010/main" val="3210831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xmlns="" id="{88522707-CA25-4A35-91C8-F5196EFF8F16}"/>
              </a:ext>
            </a:extLst>
          </p:cNvPr>
          <p:cNvSpPr>
            <a:spLocks noGrp="1"/>
          </p:cNvSpPr>
          <p:nvPr>
            <p:ph type="dt" sz="half" idx="10"/>
          </p:nvPr>
        </p:nvSpPr>
        <p:spPr/>
        <p:txBody>
          <a:bodyPr/>
          <a:lstStyle>
            <a:lvl1pPr>
              <a:defRPr/>
            </a:lvl1pPr>
          </a:lstStyle>
          <a:p>
            <a:pPr>
              <a:defRPr/>
            </a:pPr>
            <a:fld id="{CFBDBF1B-221B-4F7A-A787-AD32B8234FCA}" type="datetimeFigureOut">
              <a:rPr lang="en-GB"/>
              <a:pPr>
                <a:defRPr/>
              </a:pPr>
              <a:t>21/03/2021</a:t>
            </a:fld>
            <a:endParaRPr lang="en-GB"/>
          </a:p>
        </p:txBody>
      </p:sp>
      <p:sp>
        <p:nvSpPr>
          <p:cNvPr id="6" name="Footer Placeholder 4">
            <a:extLst>
              <a:ext uri="{FF2B5EF4-FFF2-40B4-BE49-F238E27FC236}">
                <a16:creationId xmlns:a16="http://schemas.microsoft.com/office/drawing/2014/main" xmlns="" id="{84FC7A3D-6216-4157-97A2-E55D98E64C4F}"/>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0ABDE962-6F93-4861-9652-CEB273EC9807}"/>
              </a:ext>
            </a:extLst>
          </p:cNvPr>
          <p:cNvSpPr>
            <a:spLocks noGrp="1"/>
          </p:cNvSpPr>
          <p:nvPr>
            <p:ph type="sldNum" sz="quarter" idx="12"/>
          </p:nvPr>
        </p:nvSpPr>
        <p:spPr/>
        <p:txBody>
          <a:bodyPr/>
          <a:lstStyle>
            <a:lvl1pPr>
              <a:defRPr/>
            </a:lvl1pPr>
          </a:lstStyle>
          <a:p>
            <a:fld id="{A87C200B-5CD9-4424-B25D-14B538795F4F}" type="slidenum">
              <a:rPr lang="en-GB" altLang="en-US"/>
              <a:pPr/>
              <a:t>‹#›</a:t>
            </a:fld>
            <a:endParaRPr lang="en-GB" altLang="en-US"/>
          </a:p>
        </p:txBody>
      </p:sp>
    </p:spTree>
    <p:extLst>
      <p:ext uri="{BB962C8B-B14F-4D97-AF65-F5344CB8AC3E}">
        <p14:creationId xmlns:p14="http://schemas.microsoft.com/office/powerpoint/2010/main" val="1663529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xmlns="" id="{69C0712E-9343-4428-96C7-F978B4708EB4}"/>
              </a:ext>
            </a:extLst>
          </p:cNvPr>
          <p:cNvSpPr>
            <a:spLocks noGrp="1"/>
          </p:cNvSpPr>
          <p:nvPr>
            <p:ph type="dt" sz="half" idx="10"/>
          </p:nvPr>
        </p:nvSpPr>
        <p:spPr/>
        <p:txBody>
          <a:bodyPr/>
          <a:lstStyle>
            <a:lvl1pPr>
              <a:defRPr/>
            </a:lvl1pPr>
          </a:lstStyle>
          <a:p>
            <a:pPr>
              <a:defRPr/>
            </a:pPr>
            <a:fld id="{03D3FF4A-8C1F-4811-AA1E-4D9763EFA5E9}" type="datetimeFigureOut">
              <a:rPr lang="en-GB"/>
              <a:pPr>
                <a:defRPr/>
              </a:pPr>
              <a:t>21/03/2021</a:t>
            </a:fld>
            <a:endParaRPr lang="en-GB"/>
          </a:p>
        </p:txBody>
      </p:sp>
      <p:sp>
        <p:nvSpPr>
          <p:cNvPr id="8" name="Footer Placeholder 4">
            <a:extLst>
              <a:ext uri="{FF2B5EF4-FFF2-40B4-BE49-F238E27FC236}">
                <a16:creationId xmlns:a16="http://schemas.microsoft.com/office/drawing/2014/main" xmlns="" id="{55DF5386-8042-47D5-8E50-6BCDD37A2A50}"/>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a:extLst>
              <a:ext uri="{FF2B5EF4-FFF2-40B4-BE49-F238E27FC236}">
                <a16:creationId xmlns:a16="http://schemas.microsoft.com/office/drawing/2014/main" xmlns="" id="{64CDF31D-1F28-4032-982F-E4C4F975CE1C}"/>
              </a:ext>
            </a:extLst>
          </p:cNvPr>
          <p:cNvSpPr>
            <a:spLocks noGrp="1"/>
          </p:cNvSpPr>
          <p:nvPr>
            <p:ph type="sldNum" sz="quarter" idx="12"/>
          </p:nvPr>
        </p:nvSpPr>
        <p:spPr/>
        <p:txBody>
          <a:bodyPr/>
          <a:lstStyle>
            <a:lvl1pPr>
              <a:defRPr/>
            </a:lvl1pPr>
          </a:lstStyle>
          <a:p>
            <a:fld id="{1C22D96E-6A4B-4992-9941-EE62BBE18CC4}" type="slidenum">
              <a:rPr lang="en-GB" altLang="en-US"/>
              <a:pPr/>
              <a:t>‹#›</a:t>
            </a:fld>
            <a:endParaRPr lang="en-GB" altLang="en-US"/>
          </a:p>
        </p:txBody>
      </p:sp>
    </p:spTree>
    <p:extLst>
      <p:ext uri="{BB962C8B-B14F-4D97-AF65-F5344CB8AC3E}">
        <p14:creationId xmlns:p14="http://schemas.microsoft.com/office/powerpoint/2010/main" val="3546346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xmlns=""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21/03/2021</a:t>
            </a:fld>
            <a:endParaRPr lang="en-GB"/>
          </a:p>
        </p:txBody>
      </p:sp>
      <p:sp>
        <p:nvSpPr>
          <p:cNvPr id="4" name="Footer Placeholder 4">
            <a:extLst>
              <a:ext uri="{FF2B5EF4-FFF2-40B4-BE49-F238E27FC236}">
                <a16:creationId xmlns:a16="http://schemas.microsoft.com/office/drawing/2014/main" xmlns="" id="{4CA0948E-F417-447C-AF17-F61E2B8D4239}"/>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a:extLst>
              <a:ext uri="{FF2B5EF4-FFF2-40B4-BE49-F238E27FC236}">
                <a16:creationId xmlns:a16="http://schemas.microsoft.com/office/drawing/2014/main" xmlns=""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2240804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96640143"/>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1A87DC2B-F18E-437B-AE66-AA6863346763}"/>
              </a:ext>
            </a:extLst>
          </p:cNvPr>
          <p:cNvSpPr>
            <a:spLocks noGrp="1"/>
          </p:cNvSpPr>
          <p:nvPr>
            <p:ph type="dt" sz="half" idx="10"/>
          </p:nvPr>
        </p:nvSpPr>
        <p:spPr/>
        <p:txBody>
          <a:bodyPr/>
          <a:lstStyle>
            <a:lvl1pPr>
              <a:defRPr/>
            </a:lvl1pPr>
          </a:lstStyle>
          <a:p>
            <a:pPr>
              <a:defRPr/>
            </a:pPr>
            <a:fld id="{315D585F-7DF6-4099-B3B1-B29AEE74FA12}" type="datetimeFigureOut">
              <a:rPr lang="en-GB"/>
              <a:pPr>
                <a:defRPr/>
              </a:pPr>
              <a:t>21/03/2021</a:t>
            </a:fld>
            <a:endParaRPr lang="en-GB"/>
          </a:p>
        </p:txBody>
      </p:sp>
      <p:sp>
        <p:nvSpPr>
          <p:cNvPr id="3" name="Footer Placeholder 4">
            <a:extLst>
              <a:ext uri="{FF2B5EF4-FFF2-40B4-BE49-F238E27FC236}">
                <a16:creationId xmlns:a16="http://schemas.microsoft.com/office/drawing/2014/main" xmlns="" id="{39CE1A02-9C12-48FF-85B4-8F55C95EE835}"/>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a:extLst>
              <a:ext uri="{FF2B5EF4-FFF2-40B4-BE49-F238E27FC236}">
                <a16:creationId xmlns:a16="http://schemas.microsoft.com/office/drawing/2014/main" xmlns="" id="{E4F884D8-CC65-425E-96A5-C9DB1A68FD5C}"/>
              </a:ext>
            </a:extLst>
          </p:cNvPr>
          <p:cNvSpPr>
            <a:spLocks noGrp="1"/>
          </p:cNvSpPr>
          <p:nvPr>
            <p:ph type="sldNum" sz="quarter" idx="12"/>
          </p:nvPr>
        </p:nvSpPr>
        <p:spPr/>
        <p:txBody>
          <a:bodyPr/>
          <a:lstStyle>
            <a:lvl1pPr>
              <a:defRPr/>
            </a:lvl1pPr>
          </a:lstStyle>
          <a:p>
            <a:fld id="{1CA2AF26-9F61-4375-9904-07B3C44DE3B4}" type="slidenum">
              <a:rPr lang="en-GB" altLang="en-US"/>
              <a:pPr/>
              <a:t>‹#›</a:t>
            </a:fld>
            <a:endParaRPr lang="en-GB" altLang="en-US"/>
          </a:p>
        </p:txBody>
      </p:sp>
    </p:spTree>
    <p:extLst>
      <p:ext uri="{BB962C8B-B14F-4D97-AF65-F5344CB8AC3E}">
        <p14:creationId xmlns:p14="http://schemas.microsoft.com/office/powerpoint/2010/main" val="1121603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CD9FCAF7-77A1-450E-B8FE-DBB4C5A35537}"/>
              </a:ext>
            </a:extLst>
          </p:cNvPr>
          <p:cNvSpPr>
            <a:spLocks noGrp="1"/>
          </p:cNvSpPr>
          <p:nvPr>
            <p:ph type="dt" sz="half" idx="10"/>
          </p:nvPr>
        </p:nvSpPr>
        <p:spPr/>
        <p:txBody>
          <a:bodyPr/>
          <a:lstStyle>
            <a:lvl1pPr>
              <a:defRPr/>
            </a:lvl1pPr>
          </a:lstStyle>
          <a:p>
            <a:pPr>
              <a:defRPr/>
            </a:pPr>
            <a:fld id="{7E82634E-6A25-496A-A1DE-14D5F9558A36}" type="datetimeFigureOut">
              <a:rPr lang="en-GB"/>
              <a:pPr>
                <a:defRPr/>
              </a:pPr>
              <a:t>21/03/2021</a:t>
            </a:fld>
            <a:endParaRPr lang="en-GB"/>
          </a:p>
        </p:txBody>
      </p:sp>
      <p:sp>
        <p:nvSpPr>
          <p:cNvPr id="6" name="Footer Placeholder 4">
            <a:extLst>
              <a:ext uri="{FF2B5EF4-FFF2-40B4-BE49-F238E27FC236}">
                <a16:creationId xmlns:a16="http://schemas.microsoft.com/office/drawing/2014/main" xmlns="" id="{329AC9A5-E986-4516-BC71-1640C6D1A584}"/>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AC2E3C16-F90C-4A5C-92C6-808CC6AA9F03}"/>
              </a:ext>
            </a:extLst>
          </p:cNvPr>
          <p:cNvSpPr>
            <a:spLocks noGrp="1"/>
          </p:cNvSpPr>
          <p:nvPr>
            <p:ph type="sldNum" sz="quarter" idx="12"/>
          </p:nvPr>
        </p:nvSpPr>
        <p:spPr/>
        <p:txBody>
          <a:bodyPr/>
          <a:lstStyle>
            <a:lvl1pPr>
              <a:defRPr/>
            </a:lvl1pPr>
          </a:lstStyle>
          <a:p>
            <a:fld id="{0F903D91-5CD2-4A20-90E6-826B208C6E2C}" type="slidenum">
              <a:rPr lang="en-GB" altLang="en-US"/>
              <a:pPr/>
              <a:t>‹#›</a:t>
            </a:fld>
            <a:endParaRPr lang="en-GB" altLang="en-US"/>
          </a:p>
        </p:txBody>
      </p:sp>
    </p:spTree>
    <p:extLst>
      <p:ext uri="{BB962C8B-B14F-4D97-AF65-F5344CB8AC3E}">
        <p14:creationId xmlns:p14="http://schemas.microsoft.com/office/powerpoint/2010/main" val="128982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A5E66474-BA1F-4CCE-87C3-9CC3590E9944}"/>
              </a:ext>
            </a:extLst>
          </p:cNvPr>
          <p:cNvSpPr>
            <a:spLocks noGrp="1"/>
          </p:cNvSpPr>
          <p:nvPr>
            <p:ph type="dt" sz="half" idx="10"/>
          </p:nvPr>
        </p:nvSpPr>
        <p:spPr/>
        <p:txBody>
          <a:bodyPr/>
          <a:lstStyle>
            <a:lvl1pPr>
              <a:defRPr/>
            </a:lvl1pPr>
          </a:lstStyle>
          <a:p>
            <a:pPr>
              <a:defRPr/>
            </a:pPr>
            <a:fld id="{25BC5EDC-D594-4278-970D-290EA121163D}" type="datetimeFigureOut">
              <a:rPr lang="en-GB"/>
              <a:pPr>
                <a:defRPr/>
              </a:pPr>
              <a:t>21/03/2021</a:t>
            </a:fld>
            <a:endParaRPr lang="en-GB"/>
          </a:p>
        </p:txBody>
      </p:sp>
      <p:sp>
        <p:nvSpPr>
          <p:cNvPr id="6" name="Footer Placeholder 4">
            <a:extLst>
              <a:ext uri="{FF2B5EF4-FFF2-40B4-BE49-F238E27FC236}">
                <a16:creationId xmlns:a16="http://schemas.microsoft.com/office/drawing/2014/main" xmlns="" id="{A313C3A8-FB62-4F8B-9C10-6891A464F70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7273EE7A-1211-40C2-949F-C8F1A15F87C6}"/>
              </a:ext>
            </a:extLst>
          </p:cNvPr>
          <p:cNvSpPr>
            <a:spLocks noGrp="1"/>
          </p:cNvSpPr>
          <p:nvPr>
            <p:ph type="sldNum" sz="quarter" idx="12"/>
          </p:nvPr>
        </p:nvSpPr>
        <p:spPr/>
        <p:txBody>
          <a:bodyPr/>
          <a:lstStyle>
            <a:lvl1pPr>
              <a:defRPr/>
            </a:lvl1pPr>
          </a:lstStyle>
          <a:p>
            <a:fld id="{5839961C-352D-4F10-8AFB-928D3069139E}" type="slidenum">
              <a:rPr lang="en-GB" altLang="en-US"/>
              <a:pPr/>
              <a:t>‹#›</a:t>
            </a:fld>
            <a:endParaRPr lang="en-GB" altLang="en-US"/>
          </a:p>
        </p:txBody>
      </p:sp>
    </p:spTree>
    <p:extLst>
      <p:ext uri="{BB962C8B-B14F-4D97-AF65-F5344CB8AC3E}">
        <p14:creationId xmlns:p14="http://schemas.microsoft.com/office/powerpoint/2010/main" val="1104455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B6B50AA-6EA1-4197-874F-5AA5F82C4C9E}"/>
              </a:ext>
            </a:extLst>
          </p:cNvPr>
          <p:cNvSpPr>
            <a:spLocks noGrp="1"/>
          </p:cNvSpPr>
          <p:nvPr>
            <p:ph type="dt" sz="half" idx="10"/>
          </p:nvPr>
        </p:nvSpPr>
        <p:spPr/>
        <p:txBody>
          <a:bodyPr/>
          <a:lstStyle>
            <a:lvl1pPr>
              <a:defRPr/>
            </a:lvl1pPr>
          </a:lstStyle>
          <a:p>
            <a:pPr>
              <a:defRPr/>
            </a:pPr>
            <a:fld id="{C9A0B0A9-557F-4E9D-BD5E-102B52301720}" type="datetimeFigureOut">
              <a:rPr lang="en-GB"/>
              <a:pPr>
                <a:defRPr/>
              </a:pPr>
              <a:t>21/03/2021</a:t>
            </a:fld>
            <a:endParaRPr lang="en-GB"/>
          </a:p>
        </p:txBody>
      </p:sp>
      <p:sp>
        <p:nvSpPr>
          <p:cNvPr id="5" name="Footer Placeholder 4">
            <a:extLst>
              <a:ext uri="{FF2B5EF4-FFF2-40B4-BE49-F238E27FC236}">
                <a16:creationId xmlns:a16="http://schemas.microsoft.com/office/drawing/2014/main" xmlns="" id="{A1DEE2BA-BFE8-4B46-B335-6DCD2D482F7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89ADEED0-3E16-4A3B-A7BA-F5786EFB83F6}"/>
              </a:ext>
            </a:extLst>
          </p:cNvPr>
          <p:cNvSpPr>
            <a:spLocks noGrp="1"/>
          </p:cNvSpPr>
          <p:nvPr>
            <p:ph type="sldNum" sz="quarter" idx="12"/>
          </p:nvPr>
        </p:nvSpPr>
        <p:spPr/>
        <p:txBody>
          <a:bodyPr/>
          <a:lstStyle>
            <a:lvl1pPr>
              <a:defRPr/>
            </a:lvl1pPr>
          </a:lstStyle>
          <a:p>
            <a:fld id="{A20241E6-97D7-4E7D-A193-4E61319E5ED9}" type="slidenum">
              <a:rPr lang="en-GB" altLang="en-US"/>
              <a:pPr/>
              <a:t>‹#›</a:t>
            </a:fld>
            <a:endParaRPr lang="en-GB" altLang="en-US"/>
          </a:p>
        </p:txBody>
      </p:sp>
    </p:spTree>
    <p:extLst>
      <p:ext uri="{BB962C8B-B14F-4D97-AF65-F5344CB8AC3E}">
        <p14:creationId xmlns:p14="http://schemas.microsoft.com/office/powerpoint/2010/main" val="2178160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9EF5336-F098-435D-9C76-2AFD8EF15737}"/>
              </a:ext>
            </a:extLst>
          </p:cNvPr>
          <p:cNvSpPr>
            <a:spLocks noGrp="1"/>
          </p:cNvSpPr>
          <p:nvPr>
            <p:ph type="dt" sz="half" idx="10"/>
          </p:nvPr>
        </p:nvSpPr>
        <p:spPr/>
        <p:txBody>
          <a:bodyPr/>
          <a:lstStyle>
            <a:lvl1pPr>
              <a:defRPr/>
            </a:lvl1pPr>
          </a:lstStyle>
          <a:p>
            <a:pPr>
              <a:defRPr/>
            </a:pPr>
            <a:fld id="{A80CEAD9-E06A-4240-9A97-5C311D1CFEC8}" type="datetimeFigureOut">
              <a:rPr lang="en-GB"/>
              <a:pPr>
                <a:defRPr/>
              </a:pPr>
              <a:t>21/03/2021</a:t>
            </a:fld>
            <a:endParaRPr lang="en-GB"/>
          </a:p>
        </p:txBody>
      </p:sp>
      <p:sp>
        <p:nvSpPr>
          <p:cNvPr id="5" name="Footer Placeholder 4">
            <a:extLst>
              <a:ext uri="{FF2B5EF4-FFF2-40B4-BE49-F238E27FC236}">
                <a16:creationId xmlns:a16="http://schemas.microsoft.com/office/drawing/2014/main" xmlns="" id="{31C8E76E-893D-43EC-B676-0EC06A67A462}"/>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F441B863-6F29-48C1-8364-E6DBD84DDF9C}"/>
              </a:ext>
            </a:extLst>
          </p:cNvPr>
          <p:cNvSpPr>
            <a:spLocks noGrp="1"/>
          </p:cNvSpPr>
          <p:nvPr>
            <p:ph type="sldNum" sz="quarter" idx="12"/>
          </p:nvPr>
        </p:nvSpPr>
        <p:spPr/>
        <p:txBody>
          <a:bodyPr/>
          <a:lstStyle>
            <a:lvl1pPr>
              <a:defRPr/>
            </a:lvl1pPr>
          </a:lstStyle>
          <a:p>
            <a:fld id="{A54D3723-295C-4A9F-A2AD-C6CFD171C873}" type="slidenum">
              <a:rPr lang="en-GB" altLang="en-US"/>
              <a:pPr/>
              <a:t>‹#›</a:t>
            </a:fld>
            <a:endParaRPr lang="en-GB" altLang="en-US"/>
          </a:p>
        </p:txBody>
      </p:sp>
    </p:spTree>
    <p:extLst>
      <p:ext uri="{BB962C8B-B14F-4D97-AF65-F5344CB8AC3E}">
        <p14:creationId xmlns:p14="http://schemas.microsoft.com/office/powerpoint/2010/main" val="3113920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21/03/2021</a:t>
            </a:fld>
            <a:endParaRPr lang="en-GB"/>
          </a:p>
        </p:txBody>
      </p:sp>
      <p:sp>
        <p:nvSpPr>
          <p:cNvPr id="5" name="Footer Placeholder 4">
            <a:extLst>
              <a:ext uri="{FF2B5EF4-FFF2-40B4-BE49-F238E27FC236}">
                <a16:creationId xmlns:a16="http://schemas.microsoft.com/office/drawing/2014/main" xmlns="" id="{F678A98B-0E09-4612-9346-46C6FC3C697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C23F55A-8CF0-4C9C-A0A6-604CE946188C}"/>
              </a:ext>
            </a:extLst>
          </p:cNvPr>
          <p:cNvSpPr>
            <a:spLocks noGrp="1"/>
          </p:cNvSpPr>
          <p:nvPr>
            <p:ph type="sldNum" sz="quarter" idx="12"/>
          </p:nvPr>
        </p:nvSpPr>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1699084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21/03/2021</a:t>
            </a:fld>
            <a:endParaRPr lang="en-GB"/>
          </a:p>
        </p:txBody>
      </p:sp>
      <p:sp>
        <p:nvSpPr>
          <p:cNvPr id="5" name="Footer Placeholde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041ED0F-3F4F-4191-95D9-03287ACFF4E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CA3C550-FDA0-40D4-90E1-A3D5C9AB77DC}"/>
              </a:ext>
            </a:extLst>
          </p:cNvPr>
          <p:cNvSpPr>
            <a:spLocks noGrp="1"/>
          </p:cNvSpPr>
          <p:nvPr>
            <p:ph type="sldNum" sz="quarter" idx="12"/>
          </p:nvPr>
        </p:nvSpPr>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ka-GE" sz="1200" b="1" dirty="0">
                <a:solidFill>
                  <a:srgbClr val="FFFFFF"/>
                </a:solidFill>
                <a:latin typeface="Verdana" charset="0"/>
              </a:rPr>
              <a:t>www.coe.int/cybercrime</a:t>
            </a:r>
            <a:r>
              <a:rPr lang="en-US" sz="1200" b="1" dirty="0">
                <a:solidFill>
                  <a:srgbClr val="FFFFFF"/>
                </a:solidFill>
                <a:latin typeface="Verdana" charset="0"/>
              </a:rPr>
              <a:t>						</a:t>
            </a:r>
            <a:r>
              <a:rPr lang="ka-GE" sz="1200" b="1" dirty="0">
                <a:solidFill>
                  <a:srgbClr val="FFFFFF"/>
                </a:solidFill>
                <a:latin typeface="Verdana" charset="0"/>
              </a:rPr>
              <a:t>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a:t>
            </a:fld>
            <a:r>
              <a:rPr lang="ka-GE" sz="1200" b="1" dirty="0">
                <a:solidFill>
                  <a:srgbClr val="FFFFFF"/>
                </a:solidFill>
                <a:latin typeface="Verdana" charset="0"/>
              </a:rPr>
              <a:t> -</a:t>
            </a:r>
          </a:p>
        </p:txBody>
      </p:sp>
    </p:spTree>
    <p:extLst>
      <p:ext uri="{BB962C8B-B14F-4D97-AF65-F5344CB8AC3E}">
        <p14:creationId xmlns:p14="http://schemas.microsoft.com/office/powerpoint/2010/main" val="1034256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21/03/2021</a:t>
            </a:fld>
            <a:endParaRPr lang="en-GB"/>
          </a:p>
        </p:txBody>
      </p:sp>
      <p:sp>
        <p:nvSpPr>
          <p:cNvPr id="5" name="Footer Placeholder 4">
            <a:extLst>
              <a:ext uri="{FF2B5EF4-FFF2-40B4-BE49-F238E27FC236}">
                <a16:creationId xmlns:a16="http://schemas.microsoft.com/office/drawing/2014/main" xmlns="" id="{8A268102-AF15-496D-8BA6-68A51B185041}"/>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36EC1A9-0935-48AF-98AC-717D1CEB4CF4}"/>
              </a:ext>
            </a:extLst>
          </p:cNvPr>
          <p:cNvSpPr>
            <a:spLocks noGrp="1"/>
          </p:cNvSpPr>
          <p:nvPr>
            <p:ph type="sldNum" sz="quarter" idx="12"/>
          </p:nvPr>
        </p:nvSpPr>
        <p:spPr/>
        <p:txBody>
          <a:bodyPr/>
          <a:lstStyle>
            <a:lvl1pPr>
              <a:defRPr/>
            </a:lvl1pPr>
          </a:lstStyle>
          <a:p>
            <a:fld id="{A4A5ECFF-5C9A-42B4-A985-E4790B0921A2}" type="slidenum">
              <a:rPr lang="en-GB" altLang="en-US"/>
              <a:pPr/>
              <a:t>‹#›</a:t>
            </a:fld>
            <a:endParaRPr lang="en-GB" altLang="en-US"/>
          </a:p>
        </p:txBody>
      </p:sp>
    </p:spTree>
    <p:extLst>
      <p:ext uri="{BB962C8B-B14F-4D97-AF65-F5344CB8AC3E}">
        <p14:creationId xmlns:p14="http://schemas.microsoft.com/office/powerpoint/2010/main" val="4169277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xmlns="" id="{88522707-CA25-4A35-91C8-F5196EFF8F16}"/>
              </a:ext>
            </a:extLst>
          </p:cNvPr>
          <p:cNvSpPr>
            <a:spLocks noGrp="1"/>
          </p:cNvSpPr>
          <p:nvPr>
            <p:ph type="dt" sz="half" idx="10"/>
          </p:nvPr>
        </p:nvSpPr>
        <p:spPr/>
        <p:txBody>
          <a:bodyPr/>
          <a:lstStyle>
            <a:lvl1pPr>
              <a:defRPr/>
            </a:lvl1pPr>
          </a:lstStyle>
          <a:p>
            <a:pPr>
              <a:defRPr/>
            </a:pPr>
            <a:fld id="{CFBDBF1B-221B-4F7A-A787-AD32B8234FCA}" type="datetimeFigureOut">
              <a:rPr lang="en-GB"/>
              <a:pPr>
                <a:defRPr/>
              </a:pPr>
              <a:t>21/03/2021</a:t>
            </a:fld>
            <a:endParaRPr lang="en-GB"/>
          </a:p>
        </p:txBody>
      </p:sp>
      <p:sp>
        <p:nvSpPr>
          <p:cNvPr id="6" name="Footer Placeholder 4">
            <a:extLst>
              <a:ext uri="{FF2B5EF4-FFF2-40B4-BE49-F238E27FC236}">
                <a16:creationId xmlns:a16="http://schemas.microsoft.com/office/drawing/2014/main" xmlns="" id="{84FC7A3D-6216-4157-97A2-E55D98E64C4F}"/>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0ABDE962-6F93-4861-9652-CEB273EC9807}"/>
              </a:ext>
            </a:extLst>
          </p:cNvPr>
          <p:cNvSpPr>
            <a:spLocks noGrp="1"/>
          </p:cNvSpPr>
          <p:nvPr>
            <p:ph type="sldNum" sz="quarter" idx="12"/>
          </p:nvPr>
        </p:nvSpPr>
        <p:spPr/>
        <p:txBody>
          <a:bodyPr/>
          <a:lstStyle>
            <a:lvl1pPr>
              <a:defRPr/>
            </a:lvl1pPr>
          </a:lstStyle>
          <a:p>
            <a:fld id="{A87C200B-5CD9-4424-B25D-14B538795F4F}" type="slidenum">
              <a:rPr lang="en-GB" altLang="en-US"/>
              <a:pPr/>
              <a:t>‹#›</a:t>
            </a:fld>
            <a:endParaRPr lang="en-GB" altLang="en-US"/>
          </a:p>
        </p:txBody>
      </p:sp>
    </p:spTree>
    <p:extLst>
      <p:ext uri="{BB962C8B-B14F-4D97-AF65-F5344CB8AC3E}">
        <p14:creationId xmlns:p14="http://schemas.microsoft.com/office/powerpoint/2010/main" val="35823413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xmlns="" id="{69C0712E-9343-4428-96C7-F978B4708EB4}"/>
              </a:ext>
            </a:extLst>
          </p:cNvPr>
          <p:cNvSpPr>
            <a:spLocks noGrp="1"/>
          </p:cNvSpPr>
          <p:nvPr>
            <p:ph type="dt" sz="half" idx="10"/>
          </p:nvPr>
        </p:nvSpPr>
        <p:spPr/>
        <p:txBody>
          <a:bodyPr/>
          <a:lstStyle>
            <a:lvl1pPr>
              <a:defRPr/>
            </a:lvl1pPr>
          </a:lstStyle>
          <a:p>
            <a:pPr>
              <a:defRPr/>
            </a:pPr>
            <a:fld id="{03D3FF4A-8C1F-4811-AA1E-4D9763EFA5E9}" type="datetimeFigureOut">
              <a:rPr lang="en-GB"/>
              <a:pPr>
                <a:defRPr/>
              </a:pPr>
              <a:t>21/03/2021</a:t>
            </a:fld>
            <a:endParaRPr lang="en-GB"/>
          </a:p>
        </p:txBody>
      </p:sp>
      <p:sp>
        <p:nvSpPr>
          <p:cNvPr id="8" name="Footer Placeholder 4">
            <a:extLst>
              <a:ext uri="{FF2B5EF4-FFF2-40B4-BE49-F238E27FC236}">
                <a16:creationId xmlns:a16="http://schemas.microsoft.com/office/drawing/2014/main" xmlns="" id="{55DF5386-8042-47D5-8E50-6BCDD37A2A50}"/>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a:extLst>
              <a:ext uri="{FF2B5EF4-FFF2-40B4-BE49-F238E27FC236}">
                <a16:creationId xmlns:a16="http://schemas.microsoft.com/office/drawing/2014/main" xmlns="" id="{64CDF31D-1F28-4032-982F-E4C4F975CE1C}"/>
              </a:ext>
            </a:extLst>
          </p:cNvPr>
          <p:cNvSpPr>
            <a:spLocks noGrp="1"/>
          </p:cNvSpPr>
          <p:nvPr>
            <p:ph type="sldNum" sz="quarter" idx="12"/>
          </p:nvPr>
        </p:nvSpPr>
        <p:spPr/>
        <p:txBody>
          <a:bodyPr/>
          <a:lstStyle>
            <a:lvl1pPr>
              <a:defRPr/>
            </a:lvl1pPr>
          </a:lstStyle>
          <a:p>
            <a:fld id="{1C22D96E-6A4B-4992-9941-EE62BBE18CC4}" type="slidenum">
              <a:rPr lang="en-GB" altLang="en-US"/>
              <a:pPr/>
              <a:t>‹#›</a:t>
            </a:fld>
            <a:endParaRPr lang="en-GB" altLang="en-US"/>
          </a:p>
        </p:txBody>
      </p:sp>
    </p:spTree>
    <p:extLst>
      <p:ext uri="{BB962C8B-B14F-4D97-AF65-F5344CB8AC3E}">
        <p14:creationId xmlns:p14="http://schemas.microsoft.com/office/powerpoint/2010/main" val="311720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21.03.2021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133425108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xmlns=""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21/03/2021</a:t>
            </a:fld>
            <a:endParaRPr lang="en-GB"/>
          </a:p>
        </p:txBody>
      </p:sp>
      <p:sp>
        <p:nvSpPr>
          <p:cNvPr id="4" name="Footer Placeholder 4">
            <a:extLst>
              <a:ext uri="{FF2B5EF4-FFF2-40B4-BE49-F238E27FC236}">
                <a16:creationId xmlns:a16="http://schemas.microsoft.com/office/drawing/2014/main" xmlns="" id="{4CA0948E-F417-447C-AF17-F61E2B8D4239}"/>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a:extLst>
              <a:ext uri="{FF2B5EF4-FFF2-40B4-BE49-F238E27FC236}">
                <a16:creationId xmlns:a16="http://schemas.microsoft.com/office/drawing/2014/main" xmlns=""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13981119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1A87DC2B-F18E-437B-AE66-AA6863346763}"/>
              </a:ext>
            </a:extLst>
          </p:cNvPr>
          <p:cNvSpPr>
            <a:spLocks noGrp="1"/>
          </p:cNvSpPr>
          <p:nvPr>
            <p:ph type="dt" sz="half" idx="10"/>
          </p:nvPr>
        </p:nvSpPr>
        <p:spPr/>
        <p:txBody>
          <a:bodyPr/>
          <a:lstStyle>
            <a:lvl1pPr>
              <a:defRPr/>
            </a:lvl1pPr>
          </a:lstStyle>
          <a:p>
            <a:pPr>
              <a:defRPr/>
            </a:pPr>
            <a:fld id="{315D585F-7DF6-4099-B3B1-B29AEE74FA12}" type="datetimeFigureOut">
              <a:rPr lang="en-GB"/>
              <a:pPr>
                <a:defRPr/>
              </a:pPr>
              <a:t>21/03/2021</a:t>
            </a:fld>
            <a:endParaRPr lang="en-GB"/>
          </a:p>
        </p:txBody>
      </p:sp>
      <p:sp>
        <p:nvSpPr>
          <p:cNvPr id="3" name="Footer Placeholder 4">
            <a:extLst>
              <a:ext uri="{FF2B5EF4-FFF2-40B4-BE49-F238E27FC236}">
                <a16:creationId xmlns:a16="http://schemas.microsoft.com/office/drawing/2014/main" xmlns="" id="{39CE1A02-9C12-48FF-85B4-8F55C95EE835}"/>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a:extLst>
              <a:ext uri="{FF2B5EF4-FFF2-40B4-BE49-F238E27FC236}">
                <a16:creationId xmlns:a16="http://schemas.microsoft.com/office/drawing/2014/main" xmlns="" id="{E4F884D8-CC65-425E-96A5-C9DB1A68FD5C}"/>
              </a:ext>
            </a:extLst>
          </p:cNvPr>
          <p:cNvSpPr>
            <a:spLocks noGrp="1"/>
          </p:cNvSpPr>
          <p:nvPr>
            <p:ph type="sldNum" sz="quarter" idx="12"/>
          </p:nvPr>
        </p:nvSpPr>
        <p:spPr/>
        <p:txBody>
          <a:bodyPr/>
          <a:lstStyle>
            <a:lvl1pPr>
              <a:defRPr/>
            </a:lvl1pPr>
          </a:lstStyle>
          <a:p>
            <a:fld id="{1CA2AF26-9F61-4375-9904-07B3C44DE3B4}" type="slidenum">
              <a:rPr lang="en-GB" altLang="en-US"/>
              <a:pPr/>
              <a:t>‹#›</a:t>
            </a:fld>
            <a:endParaRPr lang="en-GB" altLang="en-US"/>
          </a:p>
        </p:txBody>
      </p:sp>
    </p:spTree>
    <p:extLst>
      <p:ext uri="{BB962C8B-B14F-4D97-AF65-F5344CB8AC3E}">
        <p14:creationId xmlns:p14="http://schemas.microsoft.com/office/powerpoint/2010/main" val="1876903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CD9FCAF7-77A1-450E-B8FE-DBB4C5A35537}"/>
              </a:ext>
            </a:extLst>
          </p:cNvPr>
          <p:cNvSpPr>
            <a:spLocks noGrp="1"/>
          </p:cNvSpPr>
          <p:nvPr>
            <p:ph type="dt" sz="half" idx="10"/>
          </p:nvPr>
        </p:nvSpPr>
        <p:spPr/>
        <p:txBody>
          <a:bodyPr/>
          <a:lstStyle>
            <a:lvl1pPr>
              <a:defRPr/>
            </a:lvl1pPr>
          </a:lstStyle>
          <a:p>
            <a:pPr>
              <a:defRPr/>
            </a:pPr>
            <a:fld id="{7E82634E-6A25-496A-A1DE-14D5F9558A36}" type="datetimeFigureOut">
              <a:rPr lang="en-GB"/>
              <a:pPr>
                <a:defRPr/>
              </a:pPr>
              <a:t>21/03/2021</a:t>
            </a:fld>
            <a:endParaRPr lang="en-GB"/>
          </a:p>
        </p:txBody>
      </p:sp>
      <p:sp>
        <p:nvSpPr>
          <p:cNvPr id="6" name="Footer Placeholder 4">
            <a:extLst>
              <a:ext uri="{FF2B5EF4-FFF2-40B4-BE49-F238E27FC236}">
                <a16:creationId xmlns:a16="http://schemas.microsoft.com/office/drawing/2014/main" xmlns="" id="{329AC9A5-E986-4516-BC71-1640C6D1A584}"/>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AC2E3C16-F90C-4A5C-92C6-808CC6AA9F03}"/>
              </a:ext>
            </a:extLst>
          </p:cNvPr>
          <p:cNvSpPr>
            <a:spLocks noGrp="1"/>
          </p:cNvSpPr>
          <p:nvPr>
            <p:ph type="sldNum" sz="quarter" idx="12"/>
          </p:nvPr>
        </p:nvSpPr>
        <p:spPr/>
        <p:txBody>
          <a:bodyPr/>
          <a:lstStyle>
            <a:lvl1pPr>
              <a:defRPr/>
            </a:lvl1pPr>
          </a:lstStyle>
          <a:p>
            <a:fld id="{0F903D91-5CD2-4A20-90E6-826B208C6E2C}" type="slidenum">
              <a:rPr lang="en-GB" altLang="en-US"/>
              <a:pPr/>
              <a:t>‹#›</a:t>
            </a:fld>
            <a:endParaRPr lang="en-GB" altLang="en-US"/>
          </a:p>
        </p:txBody>
      </p:sp>
    </p:spTree>
    <p:extLst>
      <p:ext uri="{BB962C8B-B14F-4D97-AF65-F5344CB8AC3E}">
        <p14:creationId xmlns:p14="http://schemas.microsoft.com/office/powerpoint/2010/main" val="3591693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A5E66474-BA1F-4CCE-87C3-9CC3590E9944}"/>
              </a:ext>
            </a:extLst>
          </p:cNvPr>
          <p:cNvSpPr>
            <a:spLocks noGrp="1"/>
          </p:cNvSpPr>
          <p:nvPr>
            <p:ph type="dt" sz="half" idx="10"/>
          </p:nvPr>
        </p:nvSpPr>
        <p:spPr/>
        <p:txBody>
          <a:bodyPr/>
          <a:lstStyle>
            <a:lvl1pPr>
              <a:defRPr/>
            </a:lvl1pPr>
          </a:lstStyle>
          <a:p>
            <a:pPr>
              <a:defRPr/>
            </a:pPr>
            <a:fld id="{25BC5EDC-D594-4278-970D-290EA121163D}" type="datetimeFigureOut">
              <a:rPr lang="en-GB"/>
              <a:pPr>
                <a:defRPr/>
              </a:pPr>
              <a:t>21/03/2021</a:t>
            </a:fld>
            <a:endParaRPr lang="en-GB"/>
          </a:p>
        </p:txBody>
      </p:sp>
      <p:sp>
        <p:nvSpPr>
          <p:cNvPr id="6" name="Footer Placeholder 4">
            <a:extLst>
              <a:ext uri="{FF2B5EF4-FFF2-40B4-BE49-F238E27FC236}">
                <a16:creationId xmlns:a16="http://schemas.microsoft.com/office/drawing/2014/main" xmlns="" id="{A313C3A8-FB62-4F8B-9C10-6891A464F70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7273EE7A-1211-40C2-949F-C8F1A15F87C6}"/>
              </a:ext>
            </a:extLst>
          </p:cNvPr>
          <p:cNvSpPr>
            <a:spLocks noGrp="1"/>
          </p:cNvSpPr>
          <p:nvPr>
            <p:ph type="sldNum" sz="quarter" idx="12"/>
          </p:nvPr>
        </p:nvSpPr>
        <p:spPr/>
        <p:txBody>
          <a:bodyPr/>
          <a:lstStyle>
            <a:lvl1pPr>
              <a:defRPr/>
            </a:lvl1pPr>
          </a:lstStyle>
          <a:p>
            <a:fld id="{5839961C-352D-4F10-8AFB-928D3069139E}" type="slidenum">
              <a:rPr lang="en-GB" altLang="en-US"/>
              <a:pPr/>
              <a:t>‹#›</a:t>
            </a:fld>
            <a:endParaRPr lang="en-GB" altLang="en-US"/>
          </a:p>
        </p:txBody>
      </p:sp>
    </p:spTree>
    <p:extLst>
      <p:ext uri="{BB962C8B-B14F-4D97-AF65-F5344CB8AC3E}">
        <p14:creationId xmlns:p14="http://schemas.microsoft.com/office/powerpoint/2010/main" val="24478068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B6B50AA-6EA1-4197-874F-5AA5F82C4C9E}"/>
              </a:ext>
            </a:extLst>
          </p:cNvPr>
          <p:cNvSpPr>
            <a:spLocks noGrp="1"/>
          </p:cNvSpPr>
          <p:nvPr>
            <p:ph type="dt" sz="half" idx="10"/>
          </p:nvPr>
        </p:nvSpPr>
        <p:spPr/>
        <p:txBody>
          <a:bodyPr/>
          <a:lstStyle>
            <a:lvl1pPr>
              <a:defRPr/>
            </a:lvl1pPr>
          </a:lstStyle>
          <a:p>
            <a:pPr>
              <a:defRPr/>
            </a:pPr>
            <a:fld id="{C9A0B0A9-557F-4E9D-BD5E-102B52301720}" type="datetimeFigureOut">
              <a:rPr lang="en-GB"/>
              <a:pPr>
                <a:defRPr/>
              </a:pPr>
              <a:t>21/03/2021</a:t>
            </a:fld>
            <a:endParaRPr lang="en-GB"/>
          </a:p>
        </p:txBody>
      </p:sp>
      <p:sp>
        <p:nvSpPr>
          <p:cNvPr id="5" name="Footer Placeholder 4">
            <a:extLst>
              <a:ext uri="{FF2B5EF4-FFF2-40B4-BE49-F238E27FC236}">
                <a16:creationId xmlns:a16="http://schemas.microsoft.com/office/drawing/2014/main" xmlns="" id="{A1DEE2BA-BFE8-4B46-B335-6DCD2D482F7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89ADEED0-3E16-4A3B-A7BA-F5786EFB83F6}"/>
              </a:ext>
            </a:extLst>
          </p:cNvPr>
          <p:cNvSpPr>
            <a:spLocks noGrp="1"/>
          </p:cNvSpPr>
          <p:nvPr>
            <p:ph type="sldNum" sz="quarter" idx="12"/>
          </p:nvPr>
        </p:nvSpPr>
        <p:spPr/>
        <p:txBody>
          <a:bodyPr/>
          <a:lstStyle>
            <a:lvl1pPr>
              <a:defRPr/>
            </a:lvl1pPr>
          </a:lstStyle>
          <a:p>
            <a:fld id="{A20241E6-97D7-4E7D-A193-4E61319E5ED9}" type="slidenum">
              <a:rPr lang="en-GB" altLang="en-US"/>
              <a:pPr/>
              <a:t>‹#›</a:t>
            </a:fld>
            <a:endParaRPr lang="en-GB" altLang="en-US"/>
          </a:p>
        </p:txBody>
      </p:sp>
    </p:spTree>
    <p:extLst>
      <p:ext uri="{BB962C8B-B14F-4D97-AF65-F5344CB8AC3E}">
        <p14:creationId xmlns:p14="http://schemas.microsoft.com/office/powerpoint/2010/main" val="3891615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9EF5336-F098-435D-9C76-2AFD8EF15737}"/>
              </a:ext>
            </a:extLst>
          </p:cNvPr>
          <p:cNvSpPr>
            <a:spLocks noGrp="1"/>
          </p:cNvSpPr>
          <p:nvPr>
            <p:ph type="dt" sz="half" idx="10"/>
          </p:nvPr>
        </p:nvSpPr>
        <p:spPr/>
        <p:txBody>
          <a:bodyPr/>
          <a:lstStyle>
            <a:lvl1pPr>
              <a:defRPr/>
            </a:lvl1pPr>
          </a:lstStyle>
          <a:p>
            <a:pPr>
              <a:defRPr/>
            </a:pPr>
            <a:fld id="{A80CEAD9-E06A-4240-9A97-5C311D1CFEC8}" type="datetimeFigureOut">
              <a:rPr lang="en-GB"/>
              <a:pPr>
                <a:defRPr/>
              </a:pPr>
              <a:t>21/03/2021</a:t>
            </a:fld>
            <a:endParaRPr lang="en-GB"/>
          </a:p>
        </p:txBody>
      </p:sp>
      <p:sp>
        <p:nvSpPr>
          <p:cNvPr id="5" name="Footer Placeholder 4">
            <a:extLst>
              <a:ext uri="{FF2B5EF4-FFF2-40B4-BE49-F238E27FC236}">
                <a16:creationId xmlns:a16="http://schemas.microsoft.com/office/drawing/2014/main" xmlns="" id="{31C8E76E-893D-43EC-B676-0EC06A67A462}"/>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F441B863-6F29-48C1-8364-E6DBD84DDF9C}"/>
              </a:ext>
            </a:extLst>
          </p:cNvPr>
          <p:cNvSpPr>
            <a:spLocks noGrp="1"/>
          </p:cNvSpPr>
          <p:nvPr>
            <p:ph type="sldNum" sz="quarter" idx="12"/>
          </p:nvPr>
        </p:nvSpPr>
        <p:spPr/>
        <p:txBody>
          <a:bodyPr/>
          <a:lstStyle>
            <a:lvl1pPr>
              <a:defRPr/>
            </a:lvl1pPr>
          </a:lstStyle>
          <a:p>
            <a:fld id="{A54D3723-295C-4A9F-A2AD-C6CFD171C873}" type="slidenum">
              <a:rPr lang="en-GB" altLang="en-US"/>
              <a:pPr/>
              <a:t>‹#›</a:t>
            </a:fld>
            <a:endParaRPr lang="en-GB" altLang="en-US"/>
          </a:p>
        </p:txBody>
      </p:sp>
    </p:spTree>
    <p:extLst>
      <p:ext uri="{BB962C8B-B14F-4D97-AF65-F5344CB8AC3E}">
        <p14:creationId xmlns:p14="http://schemas.microsoft.com/office/powerpoint/2010/main" val="2920049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21.03.2021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173988881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21.03.2021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13961896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96622155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19787390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21.03.2021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04F3A-82BD-4011-AADB-1F79FD7DF4BC}" type="slidenum">
              <a:rPr lang="en-GB" smtClean="0"/>
              <a:pPr/>
              <a:t>‹#›</a:t>
            </a:fld>
            <a:endParaRPr lang="en-GB" dirty="0"/>
          </a:p>
        </p:txBody>
      </p:sp>
      <p:sp>
        <p:nvSpPr>
          <p:cNvPr id="7" name="Rectangl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9BE315B-93AB-4182-A682-D2D6C37D4D23}"/>
              </a:ext>
            </a:extLst>
          </p:cNvPr>
          <p:cNvSpPr/>
          <p:nvPr userDrawn="1"/>
        </p:nvSpPr>
        <p:spPr>
          <a:xfrm>
            <a:off x="0" y="-26988"/>
            <a:ext cx="9144000"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8"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840FB52-8F74-4C62-BC14-146E37352582}"/>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899" y="-22225"/>
            <a:ext cx="1322388" cy="107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D8571B3-F2B3-4C41-8AB6-8D4158A1697F}"/>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endParaRPr lang="en-GB"/>
          </a:p>
        </p:txBody>
      </p:sp>
      <p:sp>
        <p:nvSpPr>
          <p:cNvPr id="10" name="Rectangl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713AAC-84AF-4971-8FCB-8CABFE853DD0}"/>
              </a:ext>
            </a:extLst>
          </p:cNvPr>
          <p:cNvSpPr>
            <a:spLocks noChangeArrowheads="1"/>
          </p:cNvSpPr>
          <p:nvPr userDrawn="1"/>
        </p:nvSpPr>
        <p:spPr bwMode="auto">
          <a:xfrm>
            <a:off x="-60382" y="6596936"/>
            <a:ext cx="32176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ka-GE" altLang="en-US" sz="1000" b="0" i="0" baseline="0" dirty="0">
                <a:solidFill>
                  <a:srgbClr val="FFFFFF"/>
                </a:solidFill>
                <a:latin typeface="Calibri" panose="020F0502020204030204" pitchFamily="34" charset="0"/>
              </a:rPr>
              <a:t>www.coe.int/cybercrime</a:t>
            </a:r>
            <a:r>
              <a:rPr lang="en-US" altLang="en-US" sz="1000" b="0" i="0" baseline="0" dirty="0">
                <a:solidFill>
                  <a:srgbClr val="FFFFFF"/>
                </a:solidFill>
                <a:latin typeface="Calibri" panose="020F0502020204030204" pitchFamily="34" charset="0"/>
              </a:rPr>
              <a:t>			</a:t>
            </a:r>
          </a:p>
        </p:txBody>
      </p:sp>
    </p:spTree>
    <p:extLst>
      <p:ext uri="{BB962C8B-B14F-4D97-AF65-F5344CB8AC3E}">
        <p14:creationId xmlns:p14="http://schemas.microsoft.com/office/powerpoint/2010/main" val="8350459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6" r:id="rId17"/>
    <p:sldLayoutId id="2147483672" r:id="rId18"/>
    <p:sldLayoutId id="2147483664" r:id="rId19"/>
    <p:sldLayoutId id="2147483665" r:id="rId20"/>
    <p:sldLayoutId id="2147483666" r:id="rId21"/>
    <p:sldLayoutId id="2147483671"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0D95FE2F-BE1B-43FF-B951-32D239725E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xmlns="" id="{23104279-0E29-4FAB-AB8C-2C78160299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xmlns="" id="{EA7F34A8-E451-42E9-B8E4-C0981E844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pPr defTabSz="914400" fontAlgn="base">
              <a:spcBef>
                <a:spcPct val="0"/>
              </a:spcBef>
              <a:spcAft>
                <a:spcPct val="0"/>
              </a:spcAft>
              <a:defRPr/>
            </a:pPr>
            <a:fld id="{D8D012CA-83C7-43BF-AC9E-7461E7903907}" type="datetimeFigureOut">
              <a:rPr lang="en-GB"/>
              <a:pPr defTabSz="914400" fontAlgn="base">
                <a:spcBef>
                  <a:spcPct val="0"/>
                </a:spcBef>
                <a:spcAft>
                  <a:spcPct val="0"/>
                </a:spcAft>
                <a:defRPr/>
              </a:pPr>
              <a:t>21/03/2021</a:t>
            </a:fld>
            <a:endParaRPr lang="en-GB"/>
          </a:p>
        </p:txBody>
      </p:sp>
      <p:sp>
        <p:nvSpPr>
          <p:cNvPr id="5" name="Footer Placeholder 4">
            <a:extLst>
              <a:ext uri="{FF2B5EF4-FFF2-40B4-BE49-F238E27FC236}">
                <a16:creationId xmlns:a16="http://schemas.microsoft.com/office/drawing/2014/main" xmlns="" id="{A0807050-62B4-4EEF-B773-F3E1C9CCF0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C6A1DCF9-0280-41FE-A589-4AC346EF37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E8953D8D-E641-4349-A400-3F0BD5E4150E}" type="slidenum">
              <a:rPr lang="en-GB" altLang="en-US">
                <a:ea typeface="MS PGothic" panose="020B0600070205080204" pitchFamily="34" charset="-128"/>
              </a:rPr>
              <a:pPr defTabSz="914400" fontAlgn="base">
                <a:spcBef>
                  <a:spcPct val="0"/>
                </a:spcBef>
                <a:spcAft>
                  <a:spcPct val="0"/>
                </a:spcAft>
              </a:pPr>
              <a:t>‹#›</a:t>
            </a:fld>
            <a:endParaRPr lang="en-GB" altLang="en-US">
              <a:ea typeface="MS PGothic" panose="020B0600070205080204" pitchFamily="34" charset="-128"/>
            </a:endParaRPr>
          </a:p>
        </p:txBody>
      </p:sp>
    </p:spTree>
    <p:extLst>
      <p:ext uri="{BB962C8B-B14F-4D97-AF65-F5344CB8AC3E}">
        <p14:creationId xmlns:p14="http://schemas.microsoft.com/office/powerpoint/2010/main" val="7202122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0D95FE2F-BE1B-43FF-B951-32D239725E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xmlns="" id="{23104279-0E29-4FAB-AB8C-2C78160299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xmlns="" id="{EA7F34A8-E451-42E9-B8E4-C0981E844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pPr defTabSz="914400" fontAlgn="base">
              <a:spcBef>
                <a:spcPct val="0"/>
              </a:spcBef>
              <a:spcAft>
                <a:spcPct val="0"/>
              </a:spcAft>
              <a:defRPr/>
            </a:pPr>
            <a:fld id="{D8D012CA-83C7-43BF-AC9E-7461E7903907}" type="datetimeFigureOut">
              <a:rPr lang="en-GB"/>
              <a:pPr defTabSz="914400" fontAlgn="base">
                <a:spcBef>
                  <a:spcPct val="0"/>
                </a:spcBef>
                <a:spcAft>
                  <a:spcPct val="0"/>
                </a:spcAft>
                <a:defRPr/>
              </a:pPr>
              <a:t>21/03/2021</a:t>
            </a:fld>
            <a:endParaRPr lang="en-GB"/>
          </a:p>
        </p:txBody>
      </p:sp>
      <p:sp>
        <p:nvSpPr>
          <p:cNvPr id="5" name="Footer Placeholder 4">
            <a:extLst>
              <a:ext uri="{FF2B5EF4-FFF2-40B4-BE49-F238E27FC236}">
                <a16:creationId xmlns:a16="http://schemas.microsoft.com/office/drawing/2014/main" xmlns="" id="{A0807050-62B4-4EEF-B773-F3E1C9CCF0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C6A1DCF9-0280-41FE-A589-4AC346EF37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E8953D8D-E641-4349-A400-3F0BD5E4150E}" type="slidenum">
              <a:rPr lang="en-GB" altLang="en-US">
                <a:ea typeface="MS PGothic" panose="020B0600070205080204" pitchFamily="34" charset="-128"/>
              </a:rPr>
              <a:pPr defTabSz="914400" fontAlgn="base">
                <a:spcBef>
                  <a:spcPct val="0"/>
                </a:spcBef>
                <a:spcAft>
                  <a:spcPct val="0"/>
                </a:spcAft>
              </a:pPr>
              <a:t>‹#›</a:t>
            </a:fld>
            <a:endParaRPr lang="en-GB" altLang="en-US">
              <a:ea typeface="MS PGothic" panose="020B0600070205080204" pitchFamily="34" charset="-128"/>
            </a:endParaRPr>
          </a:p>
        </p:txBody>
      </p:sp>
    </p:spTree>
    <p:extLst>
      <p:ext uri="{BB962C8B-B14F-4D97-AF65-F5344CB8AC3E}">
        <p14:creationId xmlns:p14="http://schemas.microsoft.com/office/powerpoint/2010/main" val="17350694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0D95FE2F-BE1B-43FF-B951-32D239725E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xmlns="" id="{23104279-0E29-4FAB-AB8C-2C78160299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xmlns="" id="{EA7F34A8-E451-42E9-B8E4-C0981E844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pPr defTabSz="914400" fontAlgn="base">
              <a:spcBef>
                <a:spcPct val="0"/>
              </a:spcBef>
              <a:spcAft>
                <a:spcPct val="0"/>
              </a:spcAft>
              <a:defRPr/>
            </a:pPr>
            <a:fld id="{D8D012CA-83C7-43BF-AC9E-7461E7903907}" type="datetimeFigureOut">
              <a:rPr lang="en-GB"/>
              <a:pPr defTabSz="914400" fontAlgn="base">
                <a:spcBef>
                  <a:spcPct val="0"/>
                </a:spcBef>
                <a:spcAft>
                  <a:spcPct val="0"/>
                </a:spcAft>
                <a:defRPr/>
              </a:pPr>
              <a:t>21/03/2021</a:t>
            </a:fld>
            <a:endParaRPr lang="en-GB"/>
          </a:p>
        </p:txBody>
      </p:sp>
      <p:sp>
        <p:nvSpPr>
          <p:cNvPr id="5" name="Footer Placeholder 4">
            <a:extLst>
              <a:ext uri="{FF2B5EF4-FFF2-40B4-BE49-F238E27FC236}">
                <a16:creationId xmlns:a16="http://schemas.microsoft.com/office/drawing/2014/main" xmlns="" id="{A0807050-62B4-4EEF-B773-F3E1C9CCF0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C6A1DCF9-0280-41FE-A589-4AC346EF37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E8953D8D-E641-4349-A400-3F0BD5E4150E}" type="slidenum">
              <a:rPr lang="en-GB" altLang="en-US">
                <a:ea typeface="MS PGothic" panose="020B0600070205080204" pitchFamily="34" charset="-128"/>
              </a:rPr>
              <a:pPr defTabSz="914400" fontAlgn="base">
                <a:spcBef>
                  <a:spcPct val="0"/>
                </a:spcBef>
                <a:spcAft>
                  <a:spcPct val="0"/>
                </a:spcAft>
              </a:pPr>
              <a:t>‹#›</a:t>
            </a:fld>
            <a:endParaRPr lang="en-GB" altLang="en-US">
              <a:ea typeface="MS PGothic" panose="020B0600070205080204" pitchFamily="34" charset="-128"/>
            </a:endParaRPr>
          </a:p>
        </p:txBody>
      </p:sp>
    </p:spTree>
    <p:extLst>
      <p:ext uri="{BB962C8B-B14F-4D97-AF65-F5344CB8AC3E}">
        <p14:creationId xmlns:p14="http://schemas.microsoft.com/office/powerpoint/2010/main" val="106173095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11.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35.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46.xml"/><Relationship Id="rId5" Type="http://schemas.openxmlformats.org/officeDocument/2006/relationships/image" Target="../media/image43.pn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46.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46.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46.xml"/><Relationship Id="rId4" Type="http://schemas.openxmlformats.org/officeDocument/2006/relationships/image" Target="../media/image48.jp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46.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46.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46.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46.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46.xml"/><Relationship Id="rId5" Type="http://schemas.openxmlformats.org/officeDocument/2006/relationships/image" Target="../media/image52.jpe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4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46.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46.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46.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eg"/></Relationships>
</file>

<file path=ppt/slides/_rels/slide5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1.png"/><Relationship Id="rId7"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46.xml"/><Relationship Id="rId6" Type="http://schemas.openxmlformats.org/officeDocument/2006/relationships/image" Target="../media/image69.jpeg"/><Relationship Id="rId11" Type="http://schemas.openxmlformats.org/officeDocument/2006/relationships/image" Target="../media/image73.png"/><Relationship Id="rId5" Type="http://schemas.openxmlformats.org/officeDocument/2006/relationships/image" Target="../media/image68.png"/><Relationship Id="rId10" Type="http://schemas.openxmlformats.org/officeDocument/2006/relationships/image" Target="../media/image72.jpeg"/><Relationship Id="rId4" Type="http://schemas.openxmlformats.org/officeDocument/2006/relationships/image" Target="../media/image67.png"/><Relationship Id="rId9"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46.xml"/><Relationship Id="rId4" Type="http://schemas.openxmlformats.org/officeDocument/2006/relationships/image" Target="../media/image74.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58.xml"/><Relationship Id="rId1" Type="http://schemas.openxmlformats.org/officeDocument/2006/relationships/slideLayout" Target="../slideLayouts/slideLayout4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4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1.png"/><Relationship Id="rId7"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4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46.xml"/><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46.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46.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46.xml"/><Relationship Id="rId5" Type="http://schemas.openxmlformats.org/officeDocument/2006/relationships/image" Target="../media/image89.png"/><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46.xml"/><Relationship Id="rId5" Type="http://schemas.openxmlformats.org/officeDocument/2006/relationships/image" Target="../media/image91.png"/><Relationship Id="rId4" Type="http://schemas.openxmlformats.org/officeDocument/2006/relationships/image" Target="../media/image90.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46.xml"/><Relationship Id="rId5" Type="http://schemas.openxmlformats.org/officeDocument/2006/relationships/image" Target="../media/image93.png"/><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45.xml"/><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BB67D73-B6F5-4B2A-AAA2-032087A05B37}"/>
              </a:ext>
            </a:extLst>
          </p:cNvPr>
          <p:cNvSpPr>
            <a:spLocks noGrp="1"/>
          </p:cNvSpPr>
          <p:nvPr>
            <p:ph sz="quarter" idx="11"/>
          </p:nvPr>
        </p:nvSpPr>
        <p:spPr>
          <a:xfrm>
            <a:off x="448274" y="1251039"/>
            <a:ext cx="8255888" cy="724409"/>
          </a:xfrm>
        </p:spPr>
        <p:txBody>
          <a:bodyPr>
            <a:normAutofit/>
          </a:bodyPr>
          <a:lstStyle/>
          <a:p>
            <a:r>
              <a:rPr lang="ka-GE" altLang="en-US" sz="1900" dirty="0">
                <a:latin typeface="+mn-lt"/>
              </a:rPr>
              <a:t>გაცნობითი სასწავლო კურსი მოსამართლეებისთვის კიბერდანაშაულისა და ელექტრონული მტკიცებულებების თემაზე</a:t>
            </a:r>
            <a:endParaRPr lang="ka-GE" altLang="en-US" sz="1900" i="1" dirty="0">
              <a:latin typeface="+mn-lt"/>
            </a:endParaRPr>
          </a:p>
          <a:p>
            <a:endParaRPr lang="ka-GE" dirty="0"/>
          </a:p>
        </p:txBody>
      </p:sp>
      <p:sp>
        <p:nvSpPr>
          <p:cNvPr id="31" name="Text Placeholder 3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3637711-684D-4890-8B1A-C347F5BBB59D}"/>
              </a:ext>
            </a:extLst>
          </p:cNvPr>
          <p:cNvSpPr>
            <a:spLocks noGrp="1"/>
          </p:cNvSpPr>
          <p:nvPr>
            <p:ph type="body" sz="quarter" idx="12"/>
          </p:nvPr>
        </p:nvSpPr>
        <p:spPr/>
        <p:txBody>
          <a:bodyPr>
            <a:normAutofit fontScale="92500"/>
          </a:bodyPr>
          <a:lstStyle/>
          <a:p>
            <a:pPr>
              <a:spcBef>
                <a:spcPct val="0"/>
              </a:spcBef>
            </a:pPr>
            <a:r>
              <a:rPr lang="ka-GE" altLang="en-US" sz="3000" dirty="0">
                <a:latin typeface="+mn-lt"/>
              </a:rPr>
              <a:t>სესია </a:t>
            </a:r>
            <a:r>
              <a:rPr lang="ka-GE" altLang="en-US" sz="3000" dirty="0" smtClean="0">
                <a:latin typeface="+mn-lt"/>
              </a:rPr>
              <a:t>2</a:t>
            </a:r>
            <a:r>
              <a:rPr lang="en-US" altLang="en-US" sz="3000" dirty="0" smtClean="0">
                <a:latin typeface="+mn-lt"/>
              </a:rPr>
              <a:t>.</a:t>
            </a:r>
            <a:r>
              <a:rPr lang="ka-GE" altLang="en-US" sz="3000" dirty="0" smtClean="0">
                <a:latin typeface="+mn-lt"/>
              </a:rPr>
              <a:t>1</a:t>
            </a:r>
            <a:endParaRPr lang="ka-GE" altLang="en-US" sz="3000" dirty="0">
              <a:latin typeface="+mn-lt"/>
            </a:endParaRPr>
          </a:p>
          <a:p>
            <a:pPr>
              <a:spcBef>
                <a:spcPct val="0"/>
              </a:spcBef>
            </a:pPr>
            <a:r>
              <a:rPr lang="ka-GE" altLang="en-US" sz="3000" dirty="0">
                <a:latin typeface="+mn-lt"/>
              </a:rPr>
              <a:t>ციფრული და ელექტრონული მტკიცებულებები</a:t>
            </a:r>
          </a:p>
          <a:p>
            <a:pPr>
              <a:spcBef>
                <a:spcPct val="0"/>
              </a:spcBef>
            </a:pPr>
            <a:endParaRPr lang="ka-GE" altLang="en-US" sz="1100" dirty="0">
              <a:latin typeface="+mn-lt"/>
            </a:endParaRPr>
          </a:p>
          <a:p>
            <a:pPr>
              <a:spcBef>
                <a:spcPct val="0"/>
              </a:spcBef>
            </a:pPr>
            <a:endParaRPr lang="ka-GE" altLang="en-US" sz="1100" dirty="0">
              <a:latin typeface="+mn-lt"/>
            </a:endParaRPr>
          </a:p>
          <a:p>
            <a:pPr>
              <a:spcBef>
                <a:spcPct val="0"/>
              </a:spcBef>
            </a:pPr>
            <a:endParaRPr lang="ka-GE" altLang="en-US" sz="1100" dirty="0">
              <a:latin typeface="+mn-lt"/>
            </a:endParaRPr>
          </a:p>
          <a:p>
            <a:pPr>
              <a:spcBef>
                <a:spcPct val="0"/>
              </a:spcBef>
            </a:pPr>
            <a:endParaRPr lang="ka-GE" altLang="en-US" sz="1400" dirty="0">
              <a:latin typeface="+mn-lt"/>
            </a:endParaRPr>
          </a:p>
          <a:p>
            <a:pPr>
              <a:spcBef>
                <a:spcPct val="0"/>
              </a:spcBef>
            </a:pPr>
            <a:r>
              <a:rPr lang="ka-GE" altLang="en-US" sz="1600" dirty="0">
                <a:latin typeface="+mn-lt"/>
              </a:rPr>
              <a:t>Xxxxx XXXXXXXX</a:t>
            </a:r>
          </a:p>
          <a:p>
            <a:pPr>
              <a:spcBef>
                <a:spcPct val="0"/>
              </a:spcBef>
            </a:pPr>
            <a:endParaRPr lang="ka-GE" altLang="en-US" sz="1600" dirty="0">
              <a:latin typeface="+mn-lt"/>
            </a:endParaRPr>
          </a:p>
          <a:p>
            <a:pPr>
              <a:spcBef>
                <a:spcPct val="0"/>
              </a:spcBef>
            </a:pPr>
            <a:r>
              <a:rPr lang="ka-GE" altLang="en-US" sz="1600" b="0" i="1" dirty="0">
                <a:latin typeface="+mn-lt"/>
              </a:rPr>
              <a:t>ევროპის საბჭო</a:t>
            </a:r>
          </a:p>
          <a:p>
            <a:pPr>
              <a:spcBef>
                <a:spcPct val="0"/>
              </a:spcBef>
            </a:pPr>
            <a:endParaRPr lang="ka-GE" altLang="en-US" sz="1600" dirty="0">
              <a:solidFill>
                <a:srgbClr val="2F618F"/>
              </a:solidFill>
              <a:latin typeface="+mn-lt"/>
            </a:endParaRPr>
          </a:p>
          <a:p>
            <a:pPr>
              <a:spcBef>
                <a:spcPct val="0"/>
              </a:spcBef>
            </a:pPr>
            <a:r>
              <a:rPr lang="ka-GE" altLang="en-US" sz="1600" dirty="0">
                <a:solidFill>
                  <a:srgbClr val="2F618F"/>
                </a:solidFill>
                <a:latin typeface="+mn-lt"/>
              </a:rPr>
              <a:t>ელ. ფოსტა</a:t>
            </a:r>
          </a:p>
          <a:p>
            <a:pPr>
              <a:spcBef>
                <a:spcPct val="0"/>
              </a:spcBef>
            </a:pPr>
            <a:endParaRPr lang="ka-GE" altLang="en-US" sz="1400" dirty="0">
              <a:latin typeface="Verdana" panose="020B0604030504040204" pitchFamily="34" charset="0"/>
            </a:endParaRPr>
          </a:p>
          <a:p>
            <a:pPr>
              <a:spcBef>
                <a:spcPct val="0"/>
              </a:spcBef>
            </a:pPr>
            <a:endParaRPr lang="ka-GE" altLang="en-US" sz="1400" dirty="0">
              <a:latin typeface="Verdana" panose="020B0604030504040204" pitchFamily="34" charset="0"/>
            </a:endParaRPr>
          </a:p>
          <a:p>
            <a:pPr>
              <a:spcBef>
                <a:spcPct val="0"/>
              </a:spcBef>
            </a:pPr>
            <a:endParaRPr lang="ka-GE" altLang="en-US" sz="1200" dirty="0">
              <a:latin typeface="Verdana" panose="020B0604030504040204" pitchFamily="34" charset="0"/>
            </a:endParaRPr>
          </a:p>
          <a:p>
            <a:endParaRPr lang="ka-GE" dirty="0"/>
          </a:p>
        </p:txBody>
      </p:sp>
      <p:sp>
        <p:nvSpPr>
          <p:cNvPr id="32" name="Text Placeholder 3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9FDC2C-93EC-4C8A-9ECF-4C1E10889CE9}"/>
              </a:ext>
            </a:extLst>
          </p:cNvPr>
          <p:cNvSpPr>
            <a:spLocks noGrp="1"/>
          </p:cNvSpPr>
          <p:nvPr>
            <p:ph type="body" sz="quarter" idx="13"/>
          </p:nvPr>
        </p:nvSpPr>
        <p:spPr/>
        <p:txBody>
          <a:bodyPr/>
          <a:lstStyle/>
          <a:p>
            <a:r>
              <a:rPr lang="ka-GE" altLang="en-US" sz="1600" b="1" dirty="0">
                <a:latin typeface="+mn-lt"/>
              </a:rPr>
              <a:t>დდ თვე წწწწ</a:t>
            </a:r>
          </a:p>
          <a:p>
            <a:endParaRPr lang="ka-GE" dirty="0"/>
          </a:p>
        </p:txBody>
      </p:sp>
    </p:spTree>
    <p:extLst>
      <p:ext uri="{BB962C8B-B14F-4D97-AF65-F5344CB8AC3E}">
        <p14:creationId xmlns:p14="http://schemas.microsoft.com/office/powerpoint/2010/main" val="2337309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344612" y="98406"/>
            <a:ext cx="7632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a:solidFill>
                  <a:schemeClr val="bg1"/>
                </a:solidFill>
                <a:latin typeface="Verdana" charset="0"/>
              </a:rPr>
              <a:t>ბუდაპეშტის </a:t>
            </a:r>
            <a:r>
              <a:rPr lang="ka-GE" sz="2800" dirty="0" smtClean="0">
                <a:solidFill>
                  <a:schemeClr val="bg1"/>
                </a:solidFill>
                <a:latin typeface="Verdana" charset="0"/>
              </a:rPr>
              <a:t>კონვენციაში </a:t>
            </a:r>
            <a:endParaRPr lang="de-DE" sz="2800" dirty="0" smtClean="0">
              <a:solidFill>
                <a:schemeClr val="bg1"/>
              </a:solidFill>
              <a:latin typeface="Verdana" charset="0"/>
            </a:endParaRPr>
          </a:p>
          <a:p>
            <a:pPr algn="r"/>
            <a:r>
              <a:rPr lang="ka-GE" sz="2800" dirty="0" smtClean="0">
                <a:solidFill>
                  <a:schemeClr val="bg1"/>
                </a:solidFill>
                <a:latin typeface="Verdana" charset="0"/>
              </a:rPr>
              <a:t>მოცემული განმარტებები</a:t>
            </a:r>
            <a:endParaRPr lang="ka-GE" sz="18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pPr marL="0" indent="0">
              <a:buNone/>
            </a:pPr>
            <a:r>
              <a:rPr lang="ka-GE" sz="2800" b="1" dirty="0">
                <a:solidFill>
                  <a:srgbClr val="0070C0"/>
                </a:solidFill>
              </a:rPr>
              <a:t>კომპიუტერული სისტემა</a:t>
            </a:r>
          </a:p>
          <a:p>
            <a:pPr lvl="1"/>
            <a:r>
              <a:rPr lang="ka-GE" sz="2400" dirty="0" smtClean="0"/>
              <a:t>ნებისმიერი მოწყობილობა ან ურთიერთდაკავშირებული მოწყობილობების ჯგუფი, რომელთაგან ერთი ან რამდენიმე, პროგრამის შესაბამისად, ახორციელებს მონაცემთა ავტომატურ დამუშავებას</a:t>
            </a:r>
          </a:p>
          <a:p>
            <a:pPr marL="0" indent="0">
              <a:buNone/>
            </a:pPr>
            <a:r>
              <a:rPr lang="ka-GE" sz="2800" b="1" dirty="0">
                <a:solidFill>
                  <a:srgbClr val="0070C0"/>
                </a:solidFill>
              </a:rPr>
              <a:t>კომპიუტერული მონაცემები</a:t>
            </a:r>
          </a:p>
          <a:p>
            <a:pPr lvl="1"/>
            <a:r>
              <a:rPr lang="ka-GE" sz="2400" dirty="0" smtClean="0"/>
              <a:t>ფაქტობრივი გარემოებების, ინფორმაციისა თუ ცნებების ნებისმიერი წარდგენა იმ სახით, რომელიც შესაფერისია კომპიუტერულ სისტემაში დასამუშავებლად, მათ შორის, პროგრამა, რომელიც გამოიყენება იმისთვის, რომ კომპიუტერული სისტემა აიძულოს, შეასრულოს რაიმე ფუნქცია</a:t>
            </a:r>
          </a:p>
        </p:txBody>
      </p:sp>
    </p:spTree>
    <p:extLst>
      <p:ext uri="{BB962C8B-B14F-4D97-AF65-F5344CB8AC3E}">
        <p14:creationId xmlns:p14="http://schemas.microsoft.com/office/powerpoint/2010/main" val="180128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წყაროები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F3A46C7-1142-46D6-9246-DACC355FBC4C}"/>
              </a:ext>
            </a:extLst>
          </p:cNvPr>
          <p:cNvPicPr>
            <a:picLocks noChangeAspect="1"/>
          </p:cNvPicPr>
          <p:nvPr/>
        </p:nvPicPr>
        <p:blipFill>
          <a:blip r:embed="rId4"/>
          <a:stretch>
            <a:fillRect/>
          </a:stretch>
        </p:blipFill>
        <p:spPr>
          <a:xfrm>
            <a:off x="35496" y="1052736"/>
            <a:ext cx="1552098" cy="1224136"/>
          </a:xfrm>
          <a:prstGeom prst="rect">
            <a:avLst/>
          </a:prstGeom>
        </p:spPr>
      </p:pic>
      <p:pic>
        <p:nvPicPr>
          <p:cNvPr id="7"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DC68E51-1FA8-475F-A41B-8667BF33BC47}"/>
              </a:ext>
            </a:extLst>
          </p:cNvPr>
          <p:cNvPicPr>
            <a:picLocks noChangeAspect="1"/>
          </p:cNvPicPr>
          <p:nvPr/>
        </p:nvPicPr>
        <p:blipFill>
          <a:blip r:embed="rId5"/>
          <a:stretch>
            <a:fillRect/>
          </a:stretch>
        </p:blipFill>
        <p:spPr>
          <a:xfrm>
            <a:off x="1619672" y="1180042"/>
            <a:ext cx="1214352" cy="969523"/>
          </a:xfrm>
          <a:prstGeom prst="rect">
            <a:avLst/>
          </a:prstGeom>
        </p:spPr>
      </p:pic>
      <p:pic>
        <p:nvPicPr>
          <p:cNvPr id="1026" name="Picture 2" descr="What is a Serv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4E47E0B-947D-44AF-885D-9739702A393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0961"/>
          <a:stretch/>
        </p:blipFill>
        <p:spPr bwMode="auto">
          <a:xfrm>
            <a:off x="2987824" y="1268760"/>
            <a:ext cx="1080120" cy="7996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28BAF59-E431-4BE5-AACF-1BD6AA00C9CB}"/>
              </a:ext>
            </a:extLst>
          </p:cNvPr>
          <p:cNvPicPr>
            <a:picLocks noChangeAspect="1"/>
          </p:cNvPicPr>
          <p:nvPr/>
        </p:nvPicPr>
        <p:blipFill>
          <a:blip r:embed="rId7"/>
          <a:stretch>
            <a:fillRect/>
          </a:stretch>
        </p:blipFill>
        <p:spPr>
          <a:xfrm>
            <a:off x="4211960" y="1063499"/>
            <a:ext cx="1443236" cy="1160716"/>
          </a:xfrm>
          <a:prstGeom prst="rect">
            <a:avLst/>
          </a:prstGeom>
        </p:spPr>
      </p:pic>
      <p:pic>
        <p:nvPicPr>
          <p:cNvPr id="15" name="Picture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DA323-6FF4-46EF-9091-F5C43AA13A1B}"/>
              </a:ext>
            </a:extLst>
          </p:cNvPr>
          <p:cNvPicPr>
            <a:picLocks noChangeAspect="1"/>
          </p:cNvPicPr>
          <p:nvPr/>
        </p:nvPicPr>
        <p:blipFill>
          <a:blip r:embed="rId8"/>
          <a:stretch>
            <a:fillRect/>
          </a:stretch>
        </p:blipFill>
        <p:spPr>
          <a:xfrm>
            <a:off x="5580112" y="1112944"/>
            <a:ext cx="1098054" cy="1100719"/>
          </a:xfrm>
          <a:prstGeom prst="rect">
            <a:avLst/>
          </a:prstGeom>
        </p:spPr>
      </p:pic>
      <p:pic>
        <p:nvPicPr>
          <p:cNvPr id="17" name="Picture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9351AB-0F8D-477A-A4D5-133B58721B95}"/>
              </a:ext>
            </a:extLst>
          </p:cNvPr>
          <p:cNvPicPr>
            <a:picLocks noChangeAspect="1"/>
          </p:cNvPicPr>
          <p:nvPr/>
        </p:nvPicPr>
        <p:blipFill>
          <a:blip r:embed="rId9"/>
          <a:stretch>
            <a:fillRect/>
          </a:stretch>
        </p:blipFill>
        <p:spPr>
          <a:xfrm>
            <a:off x="6732240" y="1216088"/>
            <a:ext cx="1205358" cy="855538"/>
          </a:xfrm>
          <a:prstGeom prst="rect">
            <a:avLst/>
          </a:prstGeom>
        </p:spPr>
      </p:pic>
      <p:pic>
        <p:nvPicPr>
          <p:cNvPr id="19" name="Picture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8F37D80-C902-443A-AFFC-AD8CAF68D8CF}"/>
              </a:ext>
            </a:extLst>
          </p:cNvPr>
          <p:cNvPicPr>
            <a:picLocks noChangeAspect="1"/>
          </p:cNvPicPr>
          <p:nvPr/>
        </p:nvPicPr>
        <p:blipFill>
          <a:blip r:embed="rId10"/>
          <a:stretch>
            <a:fillRect/>
          </a:stretch>
        </p:blipFill>
        <p:spPr>
          <a:xfrm>
            <a:off x="7956376" y="1066769"/>
            <a:ext cx="1127648" cy="1100719"/>
          </a:xfrm>
          <a:prstGeom prst="rect">
            <a:avLst/>
          </a:prstGeom>
        </p:spPr>
      </p:pic>
      <p:pic>
        <p:nvPicPr>
          <p:cNvPr id="21" name="Picture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428B946-33A5-4A5A-89F9-1E2AE3B8E297}"/>
              </a:ext>
            </a:extLst>
          </p:cNvPr>
          <p:cNvPicPr>
            <a:picLocks noChangeAspect="1"/>
          </p:cNvPicPr>
          <p:nvPr/>
        </p:nvPicPr>
        <p:blipFill>
          <a:blip r:embed="rId11"/>
          <a:stretch>
            <a:fillRect/>
          </a:stretch>
        </p:blipFill>
        <p:spPr>
          <a:xfrm>
            <a:off x="35496" y="2545388"/>
            <a:ext cx="1178730" cy="969235"/>
          </a:xfrm>
          <a:prstGeom prst="rect">
            <a:avLst/>
          </a:prstGeom>
        </p:spPr>
      </p:pic>
      <p:pic>
        <p:nvPicPr>
          <p:cNvPr id="23" name="Picture 2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88E48E0-8CEC-4753-A86F-6754B9D6B164}"/>
              </a:ext>
            </a:extLst>
          </p:cNvPr>
          <p:cNvPicPr>
            <a:picLocks noChangeAspect="1"/>
          </p:cNvPicPr>
          <p:nvPr/>
        </p:nvPicPr>
        <p:blipFill>
          <a:blip r:embed="rId12"/>
          <a:stretch>
            <a:fillRect/>
          </a:stretch>
        </p:blipFill>
        <p:spPr>
          <a:xfrm>
            <a:off x="1403648" y="2450439"/>
            <a:ext cx="1542088" cy="1092451"/>
          </a:xfrm>
          <a:prstGeom prst="rect">
            <a:avLst/>
          </a:prstGeom>
        </p:spPr>
      </p:pic>
      <p:pic>
        <p:nvPicPr>
          <p:cNvPr id="25" name="Picture 2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A113BE-0D99-4817-9CA9-D03A12186B3A}"/>
              </a:ext>
            </a:extLst>
          </p:cNvPr>
          <p:cNvPicPr>
            <a:picLocks noChangeAspect="1"/>
          </p:cNvPicPr>
          <p:nvPr/>
        </p:nvPicPr>
        <p:blipFill>
          <a:blip r:embed="rId13"/>
          <a:stretch>
            <a:fillRect/>
          </a:stretch>
        </p:blipFill>
        <p:spPr>
          <a:xfrm>
            <a:off x="3059832" y="2420888"/>
            <a:ext cx="1252310" cy="1276627"/>
          </a:xfrm>
          <a:prstGeom prst="rect">
            <a:avLst/>
          </a:prstGeom>
        </p:spPr>
      </p:pic>
      <p:pic>
        <p:nvPicPr>
          <p:cNvPr id="27" name="Picture 2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7043A15-FCA2-4589-9242-759EBE6C5057}"/>
              </a:ext>
            </a:extLst>
          </p:cNvPr>
          <p:cNvPicPr>
            <a:picLocks noChangeAspect="1"/>
          </p:cNvPicPr>
          <p:nvPr/>
        </p:nvPicPr>
        <p:blipFill>
          <a:blip r:embed="rId14"/>
          <a:stretch>
            <a:fillRect/>
          </a:stretch>
        </p:blipFill>
        <p:spPr>
          <a:xfrm>
            <a:off x="4355976" y="2565093"/>
            <a:ext cx="1399201" cy="988215"/>
          </a:xfrm>
          <a:prstGeom prst="rect">
            <a:avLst/>
          </a:prstGeom>
        </p:spPr>
      </p:pic>
      <p:pic>
        <p:nvPicPr>
          <p:cNvPr id="29" name="Picture 2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0D6CAA9-7A11-4842-9FC7-3ECC6805E37D}"/>
              </a:ext>
            </a:extLst>
          </p:cNvPr>
          <p:cNvPicPr>
            <a:picLocks noChangeAspect="1"/>
          </p:cNvPicPr>
          <p:nvPr/>
        </p:nvPicPr>
        <p:blipFill>
          <a:blip r:embed="rId15"/>
          <a:stretch>
            <a:fillRect/>
          </a:stretch>
        </p:blipFill>
        <p:spPr>
          <a:xfrm>
            <a:off x="5580112" y="2697769"/>
            <a:ext cx="1135534" cy="855539"/>
          </a:xfrm>
          <a:prstGeom prst="rect">
            <a:avLst/>
          </a:prstGeom>
        </p:spPr>
      </p:pic>
      <p:pic>
        <p:nvPicPr>
          <p:cNvPr id="31" name="Picture 3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0771EAA-0246-42CA-808C-9BC3B40E98A1}"/>
              </a:ext>
            </a:extLst>
          </p:cNvPr>
          <p:cNvPicPr>
            <a:picLocks noChangeAspect="1"/>
          </p:cNvPicPr>
          <p:nvPr/>
        </p:nvPicPr>
        <p:blipFill>
          <a:blip r:embed="rId16"/>
          <a:stretch>
            <a:fillRect/>
          </a:stretch>
        </p:blipFill>
        <p:spPr>
          <a:xfrm>
            <a:off x="6804248" y="2543944"/>
            <a:ext cx="1135534" cy="1009364"/>
          </a:xfrm>
          <a:prstGeom prst="rect">
            <a:avLst/>
          </a:prstGeom>
        </p:spPr>
      </p:pic>
      <p:pic>
        <p:nvPicPr>
          <p:cNvPr id="1025" name="Picture 102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2A7E402-3A3B-4988-AA9D-294E3FA58D80}"/>
              </a:ext>
            </a:extLst>
          </p:cNvPr>
          <p:cNvPicPr>
            <a:picLocks noChangeAspect="1"/>
          </p:cNvPicPr>
          <p:nvPr/>
        </p:nvPicPr>
        <p:blipFill>
          <a:blip r:embed="rId17"/>
          <a:stretch>
            <a:fillRect/>
          </a:stretch>
        </p:blipFill>
        <p:spPr>
          <a:xfrm>
            <a:off x="7956376" y="2520023"/>
            <a:ext cx="1076241" cy="1144846"/>
          </a:xfrm>
          <a:prstGeom prst="rect">
            <a:avLst/>
          </a:prstGeom>
        </p:spPr>
      </p:pic>
      <p:pic>
        <p:nvPicPr>
          <p:cNvPr id="1028" name="Picture 102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E9D84AA-FF69-4AFB-80E3-6ACBEAD9FE6B}"/>
              </a:ext>
            </a:extLst>
          </p:cNvPr>
          <p:cNvPicPr>
            <a:picLocks noChangeAspect="1"/>
          </p:cNvPicPr>
          <p:nvPr/>
        </p:nvPicPr>
        <p:blipFill>
          <a:blip r:embed="rId18"/>
          <a:stretch>
            <a:fillRect/>
          </a:stretch>
        </p:blipFill>
        <p:spPr>
          <a:xfrm>
            <a:off x="141358" y="3789040"/>
            <a:ext cx="1340374" cy="1136162"/>
          </a:xfrm>
          <a:prstGeom prst="rect">
            <a:avLst/>
          </a:prstGeom>
        </p:spPr>
      </p:pic>
      <p:pic>
        <p:nvPicPr>
          <p:cNvPr id="1030" name="Picture 102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EE22EA4-7EA8-48B8-A966-8C0D6DB47839}"/>
              </a:ext>
            </a:extLst>
          </p:cNvPr>
          <p:cNvPicPr>
            <a:picLocks noChangeAspect="1"/>
          </p:cNvPicPr>
          <p:nvPr/>
        </p:nvPicPr>
        <p:blipFill>
          <a:blip r:embed="rId19"/>
          <a:stretch>
            <a:fillRect/>
          </a:stretch>
        </p:blipFill>
        <p:spPr>
          <a:xfrm>
            <a:off x="1587594" y="3789040"/>
            <a:ext cx="786077" cy="1298134"/>
          </a:xfrm>
          <a:prstGeom prst="rect">
            <a:avLst/>
          </a:prstGeom>
        </p:spPr>
      </p:pic>
      <p:pic>
        <p:nvPicPr>
          <p:cNvPr id="1032" name="Picture 103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9E51B79-D05F-4BDC-A6FC-00C9A3A94F6E}"/>
              </a:ext>
            </a:extLst>
          </p:cNvPr>
          <p:cNvPicPr>
            <a:picLocks noChangeAspect="1"/>
          </p:cNvPicPr>
          <p:nvPr/>
        </p:nvPicPr>
        <p:blipFill>
          <a:blip r:embed="rId20"/>
          <a:stretch>
            <a:fillRect/>
          </a:stretch>
        </p:blipFill>
        <p:spPr>
          <a:xfrm>
            <a:off x="2479533" y="3926754"/>
            <a:ext cx="1135534" cy="966556"/>
          </a:xfrm>
          <a:prstGeom prst="rect">
            <a:avLst/>
          </a:prstGeom>
        </p:spPr>
      </p:pic>
      <p:pic>
        <p:nvPicPr>
          <p:cNvPr id="1034" name="Picture 103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969BAE-998D-4961-9EC0-D24BF5E6574A}"/>
              </a:ext>
            </a:extLst>
          </p:cNvPr>
          <p:cNvPicPr>
            <a:picLocks noChangeAspect="1"/>
          </p:cNvPicPr>
          <p:nvPr/>
        </p:nvPicPr>
        <p:blipFill>
          <a:blip r:embed="rId21"/>
          <a:stretch>
            <a:fillRect/>
          </a:stretch>
        </p:blipFill>
        <p:spPr>
          <a:xfrm>
            <a:off x="3819810" y="3910147"/>
            <a:ext cx="1068998" cy="1065769"/>
          </a:xfrm>
          <a:prstGeom prst="rect">
            <a:avLst/>
          </a:prstGeom>
        </p:spPr>
      </p:pic>
      <p:pic>
        <p:nvPicPr>
          <p:cNvPr id="1036" name="Picture 103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B82BDD8-C2F9-4708-8CD5-C7F97863C317}"/>
              </a:ext>
            </a:extLst>
          </p:cNvPr>
          <p:cNvPicPr>
            <a:picLocks noChangeAspect="1"/>
          </p:cNvPicPr>
          <p:nvPr/>
        </p:nvPicPr>
        <p:blipFill>
          <a:blip r:embed="rId22"/>
          <a:stretch>
            <a:fillRect/>
          </a:stretch>
        </p:blipFill>
        <p:spPr>
          <a:xfrm>
            <a:off x="5031455" y="3899945"/>
            <a:ext cx="824588" cy="1053282"/>
          </a:xfrm>
          <a:prstGeom prst="rect">
            <a:avLst/>
          </a:prstGeom>
        </p:spPr>
      </p:pic>
      <p:pic>
        <p:nvPicPr>
          <p:cNvPr id="1038" name="Picture 103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CC8BC95-B981-427C-9D31-EC1A9D250BCD}"/>
              </a:ext>
            </a:extLst>
          </p:cNvPr>
          <p:cNvPicPr>
            <a:picLocks noChangeAspect="1"/>
          </p:cNvPicPr>
          <p:nvPr/>
        </p:nvPicPr>
        <p:blipFill>
          <a:blip r:embed="rId23"/>
          <a:stretch>
            <a:fillRect/>
          </a:stretch>
        </p:blipFill>
        <p:spPr>
          <a:xfrm>
            <a:off x="5940152" y="3923140"/>
            <a:ext cx="1347190" cy="973784"/>
          </a:xfrm>
          <a:prstGeom prst="rect">
            <a:avLst/>
          </a:prstGeom>
        </p:spPr>
      </p:pic>
      <p:pic>
        <p:nvPicPr>
          <p:cNvPr id="1040" name="Picture 103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9BD5883-EE1C-4EB5-8751-8BB985A8DA73}"/>
              </a:ext>
            </a:extLst>
          </p:cNvPr>
          <p:cNvPicPr>
            <a:picLocks noChangeAspect="1"/>
          </p:cNvPicPr>
          <p:nvPr/>
        </p:nvPicPr>
        <p:blipFill>
          <a:blip r:embed="rId24"/>
          <a:stretch>
            <a:fillRect/>
          </a:stretch>
        </p:blipFill>
        <p:spPr>
          <a:xfrm>
            <a:off x="7592848" y="3976067"/>
            <a:ext cx="1135534" cy="736634"/>
          </a:xfrm>
          <a:prstGeom prst="rect">
            <a:avLst/>
          </a:prstGeom>
        </p:spPr>
      </p:pic>
      <p:pic>
        <p:nvPicPr>
          <p:cNvPr id="1042" name="Picture 104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14B8264-A1EC-4F9E-A6F8-426AE181D6B3}"/>
              </a:ext>
            </a:extLst>
          </p:cNvPr>
          <p:cNvPicPr>
            <a:picLocks noChangeAspect="1"/>
          </p:cNvPicPr>
          <p:nvPr/>
        </p:nvPicPr>
        <p:blipFill>
          <a:blip r:embed="rId25"/>
          <a:stretch>
            <a:fillRect/>
          </a:stretch>
        </p:blipFill>
        <p:spPr>
          <a:xfrm>
            <a:off x="-36512" y="5237239"/>
            <a:ext cx="565973" cy="1200821"/>
          </a:xfrm>
          <a:prstGeom prst="rect">
            <a:avLst/>
          </a:prstGeom>
        </p:spPr>
      </p:pic>
      <p:pic>
        <p:nvPicPr>
          <p:cNvPr id="1044" name="Picture 104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F291215-3EE9-42F1-9D6B-E6BB17D3FE5D}"/>
              </a:ext>
            </a:extLst>
          </p:cNvPr>
          <p:cNvPicPr>
            <a:picLocks noChangeAspect="1"/>
          </p:cNvPicPr>
          <p:nvPr/>
        </p:nvPicPr>
        <p:blipFill>
          <a:blip r:embed="rId26"/>
          <a:stretch>
            <a:fillRect/>
          </a:stretch>
        </p:blipFill>
        <p:spPr>
          <a:xfrm>
            <a:off x="539552" y="5260387"/>
            <a:ext cx="1206618" cy="1144846"/>
          </a:xfrm>
          <a:prstGeom prst="rect">
            <a:avLst/>
          </a:prstGeom>
        </p:spPr>
      </p:pic>
      <p:pic>
        <p:nvPicPr>
          <p:cNvPr id="1046" name="Picture 104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8C2B44F-0920-444B-96A1-B1953EC2F1C8}"/>
              </a:ext>
            </a:extLst>
          </p:cNvPr>
          <p:cNvPicPr>
            <a:picLocks noChangeAspect="1"/>
          </p:cNvPicPr>
          <p:nvPr/>
        </p:nvPicPr>
        <p:blipFill>
          <a:blip r:embed="rId27"/>
          <a:stretch>
            <a:fillRect/>
          </a:stretch>
        </p:blipFill>
        <p:spPr>
          <a:xfrm>
            <a:off x="1691680" y="5250144"/>
            <a:ext cx="1236472" cy="1182241"/>
          </a:xfrm>
          <a:prstGeom prst="rect">
            <a:avLst/>
          </a:prstGeom>
        </p:spPr>
      </p:pic>
      <p:pic>
        <p:nvPicPr>
          <p:cNvPr id="1048" name="Picture 104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2A4394-0E15-4593-9006-8ED843DB8C88}"/>
              </a:ext>
            </a:extLst>
          </p:cNvPr>
          <p:cNvPicPr>
            <a:picLocks noChangeAspect="1"/>
          </p:cNvPicPr>
          <p:nvPr/>
        </p:nvPicPr>
        <p:blipFill>
          <a:blip r:embed="rId28"/>
          <a:stretch>
            <a:fillRect/>
          </a:stretch>
        </p:blipFill>
        <p:spPr>
          <a:xfrm>
            <a:off x="2843808" y="5350256"/>
            <a:ext cx="1227660" cy="935360"/>
          </a:xfrm>
          <a:prstGeom prst="rect">
            <a:avLst/>
          </a:prstGeom>
        </p:spPr>
      </p:pic>
      <p:pic>
        <p:nvPicPr>
          <p:cNvPr id="1050" name="Picture 104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875B6AC-8B81-4AF5-A43A-F74A184E2E42}"/>
              </a:ext>
            </a:extLst>
          </p:cNvPr>
          <p:cNvPicPr>
            <a:picLocks noChangeAspect="1"/>
          </p:cNvPicPr>
          <p:nvPr/>
        </p:nvPicPr>
        <p:blipFill>
          <a:blip r:embed="rId29"/>
          <a:stretch>
            <a:fillRect/>
          </a:stretch>
        </p:blipFill>
        <p:spPr>
          <a:xfrm>
            <a:off x="4139952" y="5153117"/>
            <a:ext cx="1135534" cy="1087870"/>
          </a:xfrm>
          <a:prstGeom prst="rect">
            <a:avLst/>
          </a:prstGeom>
        </p:spPr>
      </p:pic>
      <p:pic>
        <p:nvPicPr>
          <p:cNvPr id="1052" name="Picture 105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34186FC-36E7-42D4-84B9-E58E3767AF3F}"/>
              </a:ext>
            </a:extLst>
          </p:cNvPr>
          <p:cNvPicPr>
            <a:picLocks noChangeAspect="1"/>
          </p:cNvPicPr>
          <p:nvPr/>
        </p:nvPicPr>
        <p:blipFill>
          <a:blip r:embed="rId30"/>
          <a:stretch>
            <a:fillRect/>
          </a:stretch>
        </p:blipFill>
        <p:spPr>
          <a:xfrm>
            <a:off x="5443749" y="5101272"/>
            <a:ext cx="1475656" cy="465037"/>
          </a:xfrm>
          <a:prstGeom prst="rect">
            <a:avLst/>
          </a:prstGeom>
        </p:spPr>
      </p:pic>
      <p:pic>
        <p:nvPicPr>
          <p:cNvPr id="1054" name="Picture 105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75866EA-4513-4018-8F67-8C4B1FD5BF8D}"/>
              </a:ext>
            </a:extLst>
          </p:cNvPr>
          <p:cNvPicPr>
            <a:picLocks noChangeAspect="1"/>
          </p:cNvPicPr>
          <p:nvPr/>
        </p:nvPicPr>
        <p:blipFill>
          <a:blip r:embed="rId31"/>
          <a:stretch>
            <a:fillRect/>
          </a:stretch>
        </p:blipFill>
        <p:spPr>
          <a:xfrm>
            <a:off x="6442171" y="5637909"/>
            <a:ext cx="1239788" cy="845788"/>
          </a:xfrm>
          <a:prstGeom prst="rect">
            <a:avLst/>
          </a:prstGeom>
        </p:spPr>
      </p:pic>
      <p:pic>
        <p:nvPicPr>
          <p:cNvPr id="1056" name="Picture 105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D121D74-7A51-479A-98A1-AE25247D12B0}"/>
              </a:ext>
            </a:extLst>
          </p:cNvPr>
          <p:cNvPicPr>
            <a:picLocks noChangeAspect="1"/>
          </p:cNvPicPr>
          <p:nvPr/>
        </p:nvPicPr>
        <p:blipFill>
          <a:blip r:embed="rId32"/>
          <a:stretch>
            <a:fillRect/>
          </a:stretch>
        </p:blipFill>
        <p:spPr>
          <a:xfrm>
            <a:off x="7828143" y="5111250"/>
            <a:ext cx="1061127" cy="1253456"/>
          </a:xfrm>
          <a:prstGeom prst="rect">
            <a:avLst/>
          </a:prstGeom>
        </p:spPr>
      </p:pic>
    </p:spTree>
    <p:extLst>
      <p:ext uri="{BB962C8B-B14F-4D97-AF65-F5344CB8AC3E}">
        <p14:creationId xmlns:p14="http://schemas.microsoft.com/office/powerpoint/2010/main" val="2144922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მონაცემთა მახასიათებლები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pPr marL="0" indent="0">
              <a:buNone/>
            </a:pPr>
            <a:r>
              <a:rPr lang="ka-GE" sz="2400" dirty="0" smtClean="0"/>
              <a:t>ელექტრონული მტკიცებულებები/მონაცემები უნიკალურია:</a:t>
            </a:r>
          </a:p>
          <a:p>
            <a:r>
              <a:rPr lang="ka-GE" sz="2400" b="1" dirty="0">
                <a:solidFill>
                  <a:srgbClr val="0070C0"/>
                </a:solidFill>
              </a:rPr>
              <a:t>მომხმარებლის მიერ გენერირებული </a:t>
            </a:r>
            <a:r>
              <a:rPr lang="ka-GE" sz="2400" dirty="0" smtClean="0"/>
              <a:t>- დოკუმენტები, ფოტოები, სხვ.</a:t>
            </a:r>
          </a:p>
          <a:p>
            <a:r>
              <a:rPr lang="ka-GE" sz="2400" b="1" dirty="0">
                <a:solidFill>
                  <a:srgbClr val="0070C0"/>
                </a:solidFill>
              </a:rPr>
              <a:t>მოწყობილობების მიერ გენერირებული </a:t>
            </a:r>
            <a:r>
              <a:rPr lang="ka-GE" sz="2400" dirty="0" smtClean="0"/>
              <a:t>- ისტორიები, რეგისტრაციის ჟურნალები</a:t>
            </a:r>
          </a:p>
          <a:p>
            <a:r>
              <a:rPr lang="ka-GE" sz="2400" b="1" dirty="0">
                <a:solidFill>
                  <a:srgbClr val="0070C0"/>
                </a:solidFill>
              </a:rPr>
              <a:t>შეუმჩნეველია </a:t>
            </a:r>
            <a:r>
              <a:rPr lang="ka-GE" sz="2400" dirty="0" smtClean="0"/>
              <a:t>- გაუწვრთნელი თვალისთვის</a:t>
            </a:r>
          </a:p>
          <a:p>
            <a:r>
              <a:rPr lang="ka-GE" sz="2400" b="1" dirty="0">
                <a:solidFill>
                  <a:srgbClr val="0070C0"/>
                </a:solidFill>
              </a:rPr>
              <a:t>განიმარტება </a:t>
            </a:r>
            <a:r>
              <a:rPr lang="ka-GE" sz="2400" dirty="0" smtClean="0"/>
              <a:t>- სპეციალისტის მიერ</a:t>
            </a:r>
          </a:p>
          <a:p>
            <a:r>
              <a:rPr lang="ka-GE" sz="2400" b="1" dirty="0">
                <a:solidFill>
                  <a:srgbClr val="0070C0"/>
                </a:solidFill>
              </a:rPr>
              <a:t>ცვალებადი </a:t>
            </a:r>
            <a:r>
              <a:rPr lang="ka-GE" sz="2400" dirty="0" smtClean="0"/>
              <a:t>- შეიძლება შეიცვალოს სწრაფად და იოლად</a:t>
            </a:r>
          </a:p>
          <a:p>
            <a:r>
              <a:rPr lang="ka-GE" sz="2400" b="1" dirty="0">
                <a:solidFill>
                  <a:srgbClr val="0070C0"/>
                </a:solidFill>
              </a:rPr>
              <a:t>იცვლება ან ნადგურდება </a:t>
            </a:r>
            <a:r>
              <a:rPr lang="ka-GE" sz="2400" dirty="0" smtClean="0"/>
              <a:t>- ჩვეულებრივი მოხმარებისას</a:t>
            </a:r>
          </a:p>
          <a:p>
            <a:r>
              <a:rPr lang="ka-GE" sz="2400" b="1" dirty="0">
                <a:solidFill>
                  <a:srgbClr val="0070C0"/>
                </a:solidFill>
              </a:rPr>
              <a:t>კოპირდება </a:t>
            </a:r>
            <a:r>
              <a:rPr lang="ka-GE" sz="2400" dirty="0" smtClean="0"/>
              <a:t>- ბევრჯერ, შეზღუდვის გარეშე</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15167C5-F14A-4852-8B0D-2C2231C6BEDF}"/>
              </a:ext>
            </a:extLst>
          </p:cNvPr>
          <p:cNvPicPr>
            <a:picLocks noChangeAspect="1"/>
          </p:cNvPicPr>
          <p:nvPr/>
        </p:nvPicPr>
        <p:blipFill>
          <a:blip r:embed="rId4"/>
          <a:stretch>
            <a:fillRect/>
          </a:stretch>
        </p:blipFill>
        <p:spPr>
          <a:xfrm>
            <a:off x="7148165" y="5430199"/>
            <a:ext cx="1887885" cy="1090531"/>
          </a:xfrm>
          <a:prstGeom prst="rect">
            <a:avLst/>
          </a:prstGeom>
        </p:spPr>
      </p:pic>
    </p:spTree>
    <p:extLst>
      <p:ext uri="{BB962C8B-B14F-4D97-AF65-F5344CB8AC3E}">
        <p14:creationId xmlns:p14="http://schemas.microsoft.com/office/powerpoint/2010/main" val="142124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smtClean="0">
                <a:solidFill>
                  <a:schemeClr val="bg1"/>
                </a:solidFill>
                <a:latin typeface="Verdana" charset="0"/>
                <a:cs typeface="Verdana" charset="0"/>
              </a:rPr>
              <a:t>ასპექტები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r>
              <a:rPr lang="ka-GE" sz="2400" b="1" dirty="0">
                <a:solidFill>
                  <a:srgbClr val="0070C0"/>
                </a:solidFill>
              </a:rPr>
              <a:t>მოპყრობა </a:t>
            </a:r>
            <a:r>
              <a:rPr lang="ka-GE" sz="2400" dirty="0"/>
              <a:t>– </a:t>
            </a:r>
            <a:r>
              <a:rPr lang="ka-GE" sz="2400" dirty="0" smtClean="0"/>
              <a:t>სპეციალისტების მიერ</a:t>
            </a:r>
          </a:p>
          <a:p>
            <a:r>
              <a:rPr lang="ka-GE" sz="2400" b="1" dirty="0">
                <a:solidFill>
                  <a:srgbClr val="0070C0"/>
                </a:solidFill>
              </a:rPr>
              <a:t>ევოლუცია </a:t>
            </a:r>
            <a:r>
              <a:rPr lang="ka-GE" sz="2400" dirty="0"/>
              <a:t>– </a:t>
            </a:r>
            <a:r>
              <a:rPr lang="ka-GE" sz="2400" dirty="0" smtClean="0"/>
              <a:t>წყაროები სწრაფად იცვლება</a:t>
            </a:r>
          </a:p>
          <a:p>
            <a:r>
              <a:rPr lang="ka-GE" sz="2400" b="1" dirty="0">
                <a:solidFill>
                  <a:srgbClr val="0070C0"/>
                </a:solidFill>
              </a:rPr>
              <a:t>პროცედურები </a:t>
            </a:r>
            <a:r>
              <a:rPr lang="ka-GE" sz="2400" dirty="0"/>
              <a:t>– </a:t>
            </a:r>
            <a:r>
              <a:rPr lang="ka-GE" sz="2400" dirty="0" smtClean="0"/>
              <a:t>სწორი ხელსაწყოები და მეთოდები</a:t>
            </a:r>
          </a:p>
          <a:p>
            <a:r>
              <a:rPr lang="ka-GE" sz="2400" b="1" dirty="0">
                <a:solidFill>
                  <a:srgbClr val="0070C0"/>
                </a:solidFill>
              </a:rPr>
              <a:t>დასაშვებობა </a:t>
            </a:r>
            <a:r>
              <a:rPr lang="ka-GE" sz="2400" dirty="0"/>
              <a:t>– </a:t>
            </a:r>
            <a:r>
              <a:rPr lang="ka-GE" sz="2400" dirty="0" smtClean="0"/>
              <a:t>მიჰყვება სახელმძღვანელო მითითებებსა და პრინციპებს</a:t>
            </a:r>
          </a:p>
          <a:p>
            <a:r>
              <a:rPr lang="ka-GE" sz="2400" b="1" dirty="0">
                <a:solidFill>
                  <a:srgbClr val="0070C0"/>
                </a:solidFill>
              </a:rPr>
              <a:t>ნამდვილობა </a:t>
            </a:r>
            <a:r>
              <a:rPr lang="ka-GE" sz="2400" dirty="0"/>
              <a:t>– </a:t>
            </a:r>
            <a:r>
              <a:rPr lang="ka-GE" sz="2400" dirty="0" smtClean="0"/>
              <a:t>დაკავშირებული უნდა იყოს ინციდენტთან</a:t>
            </a:r>
          </a:p>
          <a:p>
            <a:r>
              <a:rPr lang="ka-GE" sz="2400" b="1" dirty="0">
                <a:solidFill>
                  <a:srgbClr val="0070C0"/>
                </a:solidFill>
              </a:rPr>
              <a:t>სისრულე</a:t>
            </a:r>
            <a:r>
              <a:rPr lang="ka-GE" sz="2400" dirty="0" smtClean="0"/>
              <a:t> </a:t>
            </a:r>
            <a:r>
              <a:rPr lang="ka-GE" sz="2400" dirty="0"/>
              <a:t>– </a:t>
            </a:r>
            <a:r>
              <a:rPr lang="ka-GE" sz="2400" dirty="0" smtClean="0"/>
              <a:t>მთელი ისტორია და არა ამოკრებილი</a:t>
            </a:r>
          </a:p>
          <a:p>
            <a:r>
              <a:rPr lang="ka-GE" sz="2400" b="1" dirty="0">
                <a:solidFill>
                  <a:srgbClr val="0070C0"/>
                </a:solidFill>
              </a:rPr>
              <a:t>სანდოობა</a:t>
            </a:r>
            <a:r>
              <a:rPr lang="ka-GE" sz="2400" dirty="0" smtClean="0"/>
              <a:t> </a:t>
            </a:r>
            <a:r>
              <a:rPr lang="ka-GE" sz="2400" dirty="0"/>
              <a:t>– </a:t>
            </a:r>
            <a:r>
              <a:rPr lang="ka-GE" sz="2400" dirty="0" smtClean="0"/>
              <a:t>არ უნდა არსებობდეს ეჭვი</a:t>
            </a:r>
          </a:p>
          <a:p>
            <a:r>
              <a:rPr lang="ka-GE" sz="2400" b="1" dirty="0">
                <a:solidFill>
                  <a:srgbClr val="0070C0"/>
                </a:solidFill>
              </a:rPr>
              <a:t>დამაჯერებლობა</a:t>
            </a:r>
            <a:r>
              <a:rPr lang="ka-GE" sz="2400" dirty="0" smtClean="0"/>
              <a:t> – უნდა იყოს გასაგები</a:t>
            </a:r>
          </a:p>
          <a:p>
            <a:r>
              <a:rPr lang="ka-GE" sz="2400" b="1" dirty="0">
                <a:solidFill>
                  <a:srgbClr val="0070C0"/>
                </a:solidFill>
              </a:rPr>
              <a:t>თანაზომიერება</a:t>
            </a:r>
            <a:r>
              <a:rPr lang="ka-GE" sz="2400" dirty="0" smtClean="0"/>
              <a:t> </a:t>
            </a:r>
            <a:r>
              <a:rPr lang="ka-GE" sz="2400" dirty="0"/>
              <a:t>– </a:t>
            </a:r>
            <a:r>
              <a:rPr lang="ka-GE" sz="2400" dirty="0" smtClean="0"/>
              <a:t>შეესაბამება შემოწმებებს</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15167C5-F14A-4852-8B0D-2C2231C6BEDF}"/>
              </a:ext>
            </a:extLst>
          </p:cNvPr>
          <p:cNvPicPr>
            <a:picLocks noChangeAspect="1"/>
          </p:cNvPicPr>
          <p:nvPr/>
        </p:nvPicPr>
        <p:blipFill>
          <a:blip r:embed="rId4"/>
          <a:stretch>
            <a:fillRect/>
          </a:stretch>
        </p:blipFill>
        <p:spPr>
          <a:xfrm>
            <a:off x="7148165" y="5430199"/>
            <a:ext cx="1887885" cy="1090531"/>
          </a:xfrm>
          <a:prstGeom prst="rect">
            <a:avLst/>
          </a:prstGeom>
        </p:spPr>
      </p:pic>
    </p:spTree>
    <p:extLst>
      <p:ext uri="{BB962C8B-B14F-4D97-AF65-F5344CB8AC3E}">
        <p14:creationId xmlns:p14="http://schemas.microsoft.com/office/powerpoint/2010/main" val="392249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848AB73-6CF7-4B50-ACEB-48BD4182E7C5}"/>
              </a:ext>
            </a:extLst>
          </p:cNvPr>
          <p:cNvSpPr>
            <a:spLocks noGrp="1"/>
          </p:cNvSpPr>
          <p:nvPr>
            <p:ph type="sldNum" sz="quarter" idx="10"/>
          </p:nvPr>
        </p:nvSpPr>
        <p:spPr/>
        <p:txBody>
          <a:bodyPr/>
          <a:lstStyle/>
          <a:p>
            <a:fld id="{49C04F3A-82BD-4011-AADB-1F79FD7DF4BC}" type="slidenum">
              <a:rPr lang="en-GB" smtClean="0"/>
              <a:pPr/>
              <a:t>14</a:t>
            </a:fld>
            <a:endParaRPr lang="ka-GE" dirty="0"/>
          </a:p>
        </p:txBody>
      </p:sp>
    </p:spTree>
    <p:extLst>
      <p:ext uri="{BB962C8B-B14F-4D97-AF65-F5344CB8AC3E}">
        <p14:creationId xmlns:p14="http://schemas.microsoft.com/office/powerpoint/2010/main" val="13348152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2BA244C-489D-417D-B8AB-CB954192CB36}"/>
              </a:ext>
            </a:extLst>
          </p:cNvPr>
          <p:cNvSpPr>
            <a:spLocks noGrp="1"/>
          </p:cNvSpPr>
          <p:nvPr>
            <p:ph type="title"/>
          </p:nvPr>
        </p:nvSpPr>
        <p:spPr>
          <a:xfrm>
            <a:off x="722313" y="4659086"/>
            <a:ext cx="7772400" cy="1658370"/>
          </a:xfrm>
        </p:spPr>
        <p:txBody>
          <a:bodyPr/>
          <a:lstStyle/>
          <a:p>
            <a:r>
              <a:rPr lang="ka-GE" sz="3200" dirty="0" smtClean="0"/>
              <a:t>ევროპის საბჭოს „ელექტრონული მტკიცებულებების სახელმძღვანელო“</a:t>
            </a:r>
          </a:p>
        </p:txBody>
      </p:sp>
      <p:sp>
        <p:nvSpPr>
          <p:cNvPr id="3" name="Tex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80FE40-902C-48A0-8E4E-962AA387FB67}"/>
              </a:ext>
            </a:extLst>
          </p:cNvPr>
          <p:cNvSpPr>
            <a:spLocks noGrp="1"/>
          </p:cNvSpPr>
          <p:nvPr>
            <p:ph type="body" idx="1"/>
          </p:nvPr>
        </p:nvSpPr>
        <p:spPr/>
        <p:txBody>
          <a:bodyPr/>
          <a:lstStyle/>
          <a:p>
            <a:r>
              <a:rPr lang="ka-GE" smtClean="0"/>
              <a:t>ციფრული და ელექტრონული მტკიცებულებები</a:t>
            </a: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54D42CC-1A2D-40A7-84EC-460AA3E58D0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A79A5F6-4DD8-45CE-B41D-A8226D1891A7}"/>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E44B28D-96A4-4B71-A353-916AB5467157}"/>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განყოფილება 2</a:t>
            </a:r>
            <a:endParaRPr lang="ka-GE" sz="2000" dirty="0">
              <a:solidFill>
                <a:schemeClr val="bg1"/>
              </a:solidFill>
              <a:latin typeface="Verdana" charset="0"/>
              <a:cs typeface="Verdana" charset="0"/>
            </a:endParaRPr>
          </a:p>
        </p:txBody>
      </p:sp>
      <p:pic>
        <p:nvPicPr>
          <p:cNvPr id="7"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A5C7640-AA2C-4B63-9841-E12A54FE03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C586476-3D4B-4FB0-8239-59DBBE9C9648}"/>
              </a:ext>
            </a:extLst>
          </p:cNvPr>
          <p:cNvPicPr>
            <a:picLocks noChangeAspect="1"/>
          </p:cNvPicPr>
          <p:nvPr/>
        </p:nvPicPr>
        <p:blipFill>
          <a:blip r:embed="rId4"/>
          <a:stretch>
            <a:fillRect/>
          </a:stretch>
        </p:blipFill>
        <p:spPr>
          <a:xfrm>
            <a:off x="6523582" y="1299199"/>
            <a:ext cx="1971131" cy="2798876"/>
          </a:xfrm>
          <a:prstGeom prst="rect">
            <a:avLst/>
          </a:prstGeom>
          <a:scene3d>
            <a:camera prst="orthographicFront">
              <a:rot lat="21407214" lon="1320155" rev="21041167"/>
            </a:camera>
            <a:lightRig rig="threePt" dir="t"/>
          </a:scene3d>
          <a:sp3d>
            <a:bevelT/>
            <a:bevelB w="165100" prst="coolSlant"/>
          </a:sp3d>
        </p:spPr>
      </p:pic>
    </p:spTree>
    <p:extLst>
      <p:ext uri="{BB962C8B-B14F-4D97-AF65-F5344CB8AC3E}">
        <p14:creationId xmlns:p14="http://schemas.microsoft.com/office/powerpoint/2010/main" val="21348385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344612" y="98406"/>
            <a:ext cx="7632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smtClean="0">
                <a:solidFill>
                  <a:schemeClr val="bg1"/>
                </a:solidFill>
                <a:latin typeface="Verdana" charset="0"/>
              </a:rPr>
              <a:t>ელექტრონული </a:t>
            </a:r>
            <a:r>
              <a:rPr lang="ka-GE" sz="2800" dirty="0">
                <a:solidFill>
                  <a:schemeClr val="bg1"/>
                </a:solidFill>
                <a:latin typeface="Verdana" charset="0"/>
              </a:rPr>
              <a:t>მტკიცებულებების </a:t>
            </a:r>
            <a:r>
              <a:rPr lang="ka-GE" sz="2800" dirty="0" smtClean="0">
                <a:solidFill>
                  <a:schemeClr val="bg1"/>
                </a:solidFill>
                <a:latin typeface="Verdana" charset="0"/>
              </a:rPr>
              <a:t>სახელმძღვანელო </a:t>
            </a:r>
            <a:endParaRPr lang="ka-GE" sz="2800" dirty="0">
              <a:solidFill>
                <a:schemeClr val="bg1"/>
              </a:solidFill>
              <a:latin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pPr marL="0" indent="0">
              <a:buNone/>
            </a:pPr>
            <a:r>
              <a:rPr lang="ka-GE" b="1" dirty="0">
                <a:solidFill>
                  <a:srgbClr val="0070C0"/>
                </a:solidFill>
              </a:rPr>
              <a:t>წინასიტყვაობა</a:t>
            </a:r>
          </a:p>
          <a:p>
            <a:pPr algn="just"/>
            <a:r>
              <a:rPr lang="ka-GE" dirty="0" smtClean="0"/>
              <a:t>შეიძლება გამოყენებული იქნეს ელექტრონული მტკიცებულებების ყველა შემთხვევაში</a:t>
            </a:r>
          </a:p>
          <a:p>
            <a:pPr algn="just"/>
            <a:r>
              <a:rPr lang="ka-GE" dirty="0" smtClean="0"/>
              <a:t>ქვეყნებმა უნდა გაითვალისწინონ საკუთარი სამართლებრივი დოკუმენტი და ზომები</a:t>
            </a:r>
          </a:p>
          <a:p>
            <a:pPr algn="just"/>
            <a:r>
              <a:rPr lang="ka-GE" dirty="0" smtClean="0"/>
              <a:t>ქვეყნებმა უნდა დაამატონ თავიანთი საექსპერტო სამსახურის საკონტაქტო დეტალები</a:t>
            </a:r>
          </a:p>
          <a:p>
            <a:pPr marL="0" indent="0">
              <a:buNone/>
            </a:pPr>
            <a:endParaRPr lang="ka-GE" dirty="0"/>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9204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344612" y="98406"/>
            <a:ext cx="7632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a:solidFill>
                  <a:schemeClr val="bg1"/>
                </a:solidFill>
                <a:latin typeface="Verdana" charset="0"/>
              </a:rPr>
              <a:t>ელექტრონული მტკიცებულებების სახელმძღვანელო</a:t>
            </a: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pPr marL="0" indent="0">
              <a:buNone/>
            </a:pPr>
            <a:r>
              <a:rPr lang="ka-GE" sz="2800" b="1" dirty="0">
                <a:solidFill>
                  <a:srgbClr val="0070C0"/>
                </a:solidFill>
              </a:rPr>
              <a:t>მიზანი</a:t>
            </a:r>
          </a:p>
          <a:p>
            <a:r>
              <a:rPr lang="ka-GE" sz="2800" dirty="0" smtClean="0"/>
              <a:t>დახმარება და სახელმძღვანელო მითითება იდენტიფიცირებაში, მოპყრობასა და შემოწმებაში</a:t>
            </a:r>
          </a:p>
          <a:p>
            <a:r>
              <a:rPr lang="ka-GE" sz="2800" dirty="0" smtClean="0"/>
              <a:t>არ არის ნაბიჯ-ნაბიჯ სახელმძღვანელო</a:t>
            </a:r>
          </a:p>
          <a:p>
            <a:r>
              <a:rPr lang="ka-GE" sz="2800" dirty="0" smtClean="0"/>
              <a:t>საბაზისო დონის დოკუმენტი პრაქტიკული რჩევებით</a:t>
            </a:r>
          </a:p>
          <a:p>
            <a:r>
              <a:rPr lang="ka-GE" sz="2800" dirty="0" smtClean="0"/>
              <a:t>ჩარჩო დოკუმენტი, რომლის ადაპტირება და პერსონალიზაცია შეიძლება</a:t>
            </a:r>
          </a:p>
          <a:p>
            <a:pPr lvl="1"/>
            <a:r>
              <a:rPr lang="ka-GE" sz="2400" dirty="0" smtClean="0"/>
              <a:t>საერთაშორისოდ მიღებულ ყოვლისმომცველ პრინციპებთან</a:t>
            </a:r>
            <a:endParaRPr lang="ka-GE" sz="2400" dirty="0"/>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615675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344612" y="0"/>
            <a:ext cx="7632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a:solidFill>
                  <a:schemeClr val="bg1"/>
                </a:solidFill>
                <a:latin typeface="Verdana" charset="0"/>
              </a:rPr>
              <a:t>ელექტრონული მტკიცებულებების სახელმძღვანელო</a:t>
            </a: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pPr marL="0" indent="0">
              <a:buNone/>
            </a:pPr>
            <a:r>
              <a:rPr lang="ka-GE" sz="2800" b="1" dirty="0">
                <a:solidFill>
                  <a:srgbClr val="0070C0"/>
                </a:solidFill>
              </a:rPr>
              <a:t>ვისთვის არის განკუთვნილი ის?</a:t>
            </a:r>
          </a:p>
          <a:p>
            <a:r>
              <a:rPr lang="ka-GE" sz="2800" dirty="0" smtClean="0"/>
              <a:t>ქვეყნები, რომლებიც შეიმუშავებენ კიბერდანაშაულზე რეაგირების ზომებს და ადგენენ წესებს/ოქმებს ელექტრონული მტკიცებულებებისთვის</a:t>
            </a:r>
          </a:p>
          <a:p>
            <a:r>
              <a:rPr lang="ka-GE" sz="2800" dirty="0" smtClean="0"/>
              <a:t>უმეტესობა არსებული სახელმძღვანელოებისა განკუთვნილია სამართალდამცავი ორგანოებისთვის, ეს კი – უფრო ფართო აუდიტორიისთვის, როგორიცაა მოსამართლეები და პროკურორები, კერძო სექტორის იურისტები, ნოტარიუსები, სხვ.</a:t>
            </a:r>
            <a:endParaRPr lang="ka-GE" sz="2800" dirty="0"/>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9284" y="5657374"/>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4219171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344612" y="107856"/>
            <a:ext cx="7632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a:solidFill>
                  <a:schemeClr val="bg1"/>
                </a:solidFill>
                <a:latin typeface="Verdana" charset="0"/>
              </a:rPr>
              <a:t>ელექტრონული მტკიცებულებების სახელმძღვანელო</a:t>
            </a: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pPr marL="0" indent="0">
              <a:buNone/>
            </a:pPr>
            <a:r>
              <a:rPr lang="ka-GE" sz="2800" b="1" dirty="0">
                <a:solidFill>
                  <a:srgbClr val="0070C0"/>
                </a:solidFill>
              </a:rPr>
              <a:t>როგორ უნდა იქნეს ის გამოყენებული</a:t>
            </a:r>
          </a:p>
          <a:p>
            <a:r>
              <a:rPr lang="ka-GE" sz="2800" dirty="0" smtClean="0"/>
              <a:t>სრულად უნდა იცნობდეთ თქვენი ქვეყნის კანონმდებლობას ამ სფეროში</a:t>
            </a:r>
          </a:p>
          <a:p>
            <a:pPr lvl="1"/>
            <a:r>
              <a:rPr lang="ka-GE" sz="2400" dirty="0" smtClean="0"/>
              <a:t>შიდასახელმწიფოებრივი კანონმდებლობა წარმოადგენს ძირითად საცნობარო წყაროს</a:t>
            </a:r>
          </a:p>
          <a:p>
            <a:pPr lvl="1"/>
            <a:r>
              <a:rPr lang="ka-GE" sz="2400" dirty="0" smtClean="0"/>
              <a:t>მოსალოდნელი არ არის, რომ </a:t>
            </a:r>
            <a:r>
              <a:rPr lang="ka-GE" sz="2400" dirty="0"/>
              <a:t>სახელმძღვანელო ეწინააღმდეგებოდეს </a:t>
            </a:r>
            <a:r>
              <a:rPr lang="ka-GE" sz="2400" dirty="0" smtClean="0"/>
              <a:t>მათ</a:t>
            </a:r>
          </a:p>
          <a:p>
            <a:r>
              <a:rPr lang="ka-GE" sz="2800" dirty="0" smtClean="0"/>
              <a:t>სიმარტივისთვის ჩაშლილია განყოფილებებად</a:t>
            </a:r>
          </a:p>
          <a:p>
            <a:pPr lvl="1"/>
            <a:r>
              <a:rPr lang="ka-GE" sz="2400" dirty="0" smtClean="0"/>
              <a:t>თავიდან ბოლომდე</a:t>
            </a:r>
          </a:p>
          <a:p>
            <a:r>
              <a:rPr lang="ka-GE" sz="2800" dirty="0" smtClean="0"/>
              <a:t>შეიცავს სპეციალიზებულ განყოფილებებს</a:t>
            </a:r>
          </a:p>
          <a:p>
            <a:pPr lvl="1"/>
            <a:r>
              <a:rPr lang="ka-GE" sz="2400" dirty="0" smtClean="0"/>
              <a:t>სამართალდამცავი ორგანოები, მოსამართლეები, პროკურორები</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3293176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CE3C051-7F78-4EAF-8CA3-B9689E461A1C}"/>
              </a:ext>
            </a:extLst>
          </p:cNvPr>
          <p:cNvSpPr>
            <a:spLocks noGrp="1"/>
          </p:cNvSpPr>
          <p:nvPr>
            <p:ph idx="1"/>
          </p:nvPr>
        </p:nvSpPr>
        <p:spPr/>
        <p:txBody>
          <a:bodyPr>
            <a:noAutofit/>
          </a:bodyPr>
          <a:lstStyle/>
          <a:p>
            <a:pPr marL="514350" indent="-514350">
              <a:lnSpc>
                <a:spcPct val="150000"/>
              </a:lnSpc>
              <a:buFont typeface="+mj-lt"/>
              <a:buAutoNum type="arabicPeriod"/>
            </a:pPr>
            <a:r>
              <a:rPr lang="ka-GE" sz="2400" dirty="0" smtClean="0">
                <a:latin typeface="+mn-lt"/>
              </a:rPr>
              <a:t>რა არის „ელექტრონული მტკიცებულება“?</a:t>
            </a:r>
          </a:p>
          <a:p>
            <a:pPr marL="514350" indent="-514350">
              <a:lnSpc>
                <a:spcPct val="150000"/>
              </a:lnSpc>
              <a:buFont typeface="+mj-lt"/>
              <a:buAutoNum type="arabicPeriod"/>
            </a:pPr>
            <a:r>
              <a:rPr lang="ka-GE" sz="2400" dirty="0" smtClean="0">
                <a:latin typeface="+mn-lt"/>
              </a:rPr>
              <a:t>ევროპის საბჭოს „ელექტრონული მტკიცებულებების სახელმძღვანელო“</a:t>
            </a:r>
          </a:p>
          <a:p>
            <a:pPr marL="514350" indent="-514350">
              <a:lnSpc>
                <a:spcPct val="150000"/>
              </a:lnSpc>
              <a:buFont typeface="+mj-lt"/>
              <a:buAutoNum type="arabicPeriod"/>
            </a:pPr>
            <a:r>
              <a:rPr lang="ka-GE" sz="2400" dirty="0" smtClean="0">
                <a:latin typeface="+mn-lt"/>
              </a:rPr>
              <a:t>ელექტრონული მტკიცებულებების პრინციპები</a:t>
            </a:r>
          </a:p>
          <a:p>
            <a:pPr marL="514350" indent="-514350">
              <a:lnSpc>
                <a:spcPct val="150000"/>
              </a:lnSpc>
              <a:buFont typeface="+mj-lt"/>
              <a:buAutoNum type="arabicPeriod"/>
            </a:pPr>
            <a:r>
              <a:rPr lang="ka-GE" sz="2400" dirty="0" smtClean="0">
                <a:latin typeface="+mn-lt"/>
              </a:rPr>
              <a:t>ელექტრონული მტკიცებულებების დანაშაულის ჩადენის ადგილები</a:t>
            </a:r>
          </a:p>
          <a:p>
            <a:pPr marL="514350" indent="-514350">
              <a:lnSpc>
                <a:spcPct val="150000"/>
              </a:lnSpc>
              <a:buFont typeface="+mj-lt"/>
              <a:buAutoNum type="arabicPeriod"/>
            </a:pPr>
            <a:r>
              <a:rPr lang="ka-GE" sz="2400" dirty="0" smtClean="0">
                <a:latin typeface="+mn-lt"/>
              </a:rPr>
              <a:t>ციფრული ექსპერტიზა</a:t>
            </a:r>
          </a:p>
          <a:p>
            <a:pPr marL="0" indent="0">
              <a:buNone/>
            </a:pPr>
            <a:endParaRPr lang="ka-GE" sz="2400" dirty="0">
              <a:latin typeface="+mn-lt"/>
            </a:endParaRPr>
          </a:p>
        </p:txBody>
      </p:sp>
      <p:sp>
        <p:nvSpPr>
          <p:cNvPr id="3" name="Slide Number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26DEE90-BBA0-4583-ACBF-ECFB113664A1}"/>
              </a:ext>
            </a:extLst>
          </p:cNvPr>
          <p:cNvSpPr>
            <a:spLocks noGrp="1"/>
          </p:cNvSpPr>
          <p:nvPr>
            <p:ph type="sldNum" sz="quarter" idx="10"/>
          </p:nvPr>
        </p:nvSpPr>
        <p:spPr/>
        <p:txBody>
          <a:bodyPr/>
          <a:lstStyle/>
          <a:p>
            <a:fld id="{49C04F3A-82BD-4011-AADB-1F79FD7DF4BC}" type="slidenum">
              <a:rPr lang="en-GB" smtClean="0"/>
              <a:pPr/>
              <a:t>2</a:t>
            </a:fld>
            <a:endParaRPr lang="ka-GE" dirty="0"/>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9B1F5F5-B558-4D71-96FB-A9C9C54C9C78}"/>
              </a:ext>
            </a:extLst>
          </p:cNvPr>
          <p:cNvSpPr>
            <a:spLocks noGrp="1"/>
          </p:cNvSpPr>
          <p:nvPr>
            <p:ph type="body" sz="quarter" idx="11"/>
          </p:nvPr>
        </p:nvSpPr>
        <p:spPr/>
        <p:txBody>
          <a:bodyPr/>
          <a:lstStyle/>
          <a:p>
            <a:endParaRPr lang="ka-GE" dirty="0">
              <a:latin typeface="Verdana" charset="0"/>
              <a:cs typeface="Verdana" charset="0"/>
            </a:endParaRPr>
          </a:p>
          <a:p>
            <a:r>
              <a:rPr lang="ka-GE" dirty="0">
                <a:latin typeface="Verdana" charset="0"/>
              </a:rPr>
              <a:t>სესიის შინაარსი</a:t>
            </a:r>
            <a:endParaRPr lang="ka-GE" sz="2000" dirty="0">
              <a:latin typeface="Verdana" charset="0"/>
              <a:cs typeface="Verdana" charset="0"/>
            </a:endParaRPr>
          </a:p>
          <a:p>
            <a:endParaRPr lang="ka-GE" dirty="0"/>
          </a:p>
        </p:txBody>
      </p:sp>
    </p:spTree>
    <p:extLst>
      <p:ext uri="{BB962C8B-B14F-4D97-AF65-F5344CB8AC3E}">
        <p14:creationId xmlns:p14="http://schemas.microsoft.com/office/powerpoint/2010/main" val="24857401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64435" y="50405"/>
            <a:ext cx="7632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smtClean="0">
                <a:solidFill>
                  <a:schemeClr val="bg1"/>
                </a:solidFill>
                <a:latin typeface="Verdana" charset="0"/>
              </a:rPr>
              <a:t>ელექტრონული </a:t>
            </a:r>
            <a:r>
              <a:rPr lang="ka-GE" sz="2800" dirty="0">
                <a:solidFill>
                  <a:schemeClr val="bg1"/>
                </a:solidFill>
                <a:latin typeface="Verdana" charset="0"/>
              </a:rPr>
              <a:t>მტკიცებულებების </a:t>
            </a:r>
          </a:p>
          <a:p>
            <a:pPr algn="r"/>
            <a:r>
              <a:rPr lang="ka-GE" sz="2800" dirty="0">
                <a:solidFill>
                  <a:schemeClr val="bg1"/>
                </a:solidFill>
                <a:latin typeface="Verdana" charset="0"/>
              </a:rPr>
              <a:t>სახელმძღვანელო</a:t>
            </a: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pPr marL="0" indent="0">
              <a:buNone/>
            </a:pPr>
            <a:r>
              <a:rPr lang="ka-GE" b="1" dirty="0">
                <a:solidFill>
                  <a:srgbClr val="0070C0"/>
                </a:solidFill>
              </a:rPr>
              <a:t>ის შედგება</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pic>
        <p:nvPicPr>
          <p:cNvPr id="5"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B978CEF-5878-436C-A277-FB7A16E1D62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23774" y="1855168"/>
            <a:ext cx="977999" cy="908306"/>
          </a:xfrm>
          <a:prstGeom prst="rect">
            <a:avLst/>
          </a:prstGeom>
          <a:noFill/>
        </p:spPr>
      </p:pic>
      <p:pic>
        <p:nvPicPr>
          <p:cNvPr id="6" name="Bild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14F180F-E942-4409-A15B-28048112668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835696" y="1915558"/>
            <a:ext cx="890841" cy="867867"/>
          </a:xfrm>
          <a:prstGeom prst="rect">
            <a:avLst/>
          </a:prstGeom>
          <a:noFill/>
          <a:ln>
            <a:noFill/>
          </a:ln>
        </p:spPr>
      </p:pic>
      <p:pic>
        <p:nvPicPr>
          <p:cNvPr id="7" name="Picture 6" descr="C:\Users\URASMUSSEN\AppData\Local\Microsoft\Windows\Temporary Internet Files\Content.Word\gnome_terminal-1.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8FE8A33-034B-47E2-950E-7D1B124DCEB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330660" y="1932984"/>
            <a:ext cx="839595" cy="777565"/>
          </a:xfrm>
          <a:prstGeom prst="rect">
            <a:avLst/>
          </a:prstGeom>
          <a:noFill/>
          <a:ln>
            <a:noFill/>
          </a:ln>
        </p:spPr>
      </p:pic>
      <p:pic>
        <p:nvPicPr>
          <p:cNvPr id="8" name="Grafik 8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895817D-FD14-4BBF-99EF-8E6626C768CD}"/>
              </a:ext>
            </a:extLst>
          </p:cNvPr>
          <p:cNvPicPr/>
          <p:nvPr/>
        </p:nvPicPr>
        <p:blipFill>
          <a:blip r:embed="rId8">
            <a:extLst>
              <a:ext uri="{28A0092B-C50C-407E-A947-70E740481C1C}">
                <a14:useLocalDpi xmlns:a14="http://schemas.microsoft.com/office/drawing/2010/main" val="0"/>
              </a:ext>
            </a:extLst>
          </a:blip>
          <a:stretch>
            <a:fillRect/>
          </a:stretch>
        </p:blipFill>
        <p:spPr>
          <a:xfrm>
            <a:off x="5034913" y="1830407"/>
            <a:ext cx="949495" cy="1060420"/>
          </a:xfrm>
          <a:prstGeom prst="rect">
            <a:avLst/>
          </a:prstGeom>
        </p:spPr>
      </p:pic>
      <p:pic>
        <p:nvPicPr>
          <p:cNvPr id="18" name="Grafik 39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7C3005B-F79D-41A9-9425-F1B99A60B5D1}"/>
              </a:ext>
            </a:extLst>
          </p:cNvPr>
          <p:cNvPicPr/>
          <p:nvPr/>
        </p:nvPicPr>
        <p:blipFill>
          <a:blip r:embed="rId9">
            <a:extLst>
              <a:ext uri="{28A0092B-C50C-407E-A947-70E740481C1C}">
                <a14:useLocalDpi xmlns:a14="http://schemas.microsoft.com/office/drawing/2010/main" val="0"/>
              </a:ext>
            </a:extLst>
          </a:blip>
          <a:stretch>
            <a:fillRect/>
          </a:stretch>
        </p:blipFill>
        <p:spPr>
          <a:xfrm>
            <a:off x="6262930" y="1825408"/>
            <a:ext cx="1007392" cy="1048166"/>
          </a:xfrm>
          <a:prstGeom prst="rect">
            <a:avLst/>
          </a:prstGeom>
        </p:spPr>
      </p:pic>
      <p:pic>
        <p:nvPicPr>
          <p:cNvPr id="20" name="Grafik 39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AE964E5-7599-4CB5-90CC-D89DB343FE99}"/>
              </a:ext>
            </a:extLst>
          </p:cNvPr>
          <p:cNvPicPr/>
          <p:nvPr/>
        </p:nvPicPr>
        <p:blipFill>
          <a:blip r:embed="rId10">
            <a:extLst>
              <a:ext uri="{28A0092B-C50C-407E-A947-70E740481C1C}">
                <a14:useLocalDpi xmlns:a14="http://schemas.microsoft.com/office/drawing/2010/main" val="0"/>
              </a:ext>
            </a:extLst>
          </a:blip>
          <a:stretch>
            <a:fillRect/>
          </a:stretch>
        </p:blipFill>
        <p:spPr>
          <a:xfrm>
            <a:off x="7724924" y="1782105"/>
            <a:ext cx="1036089" cy="1048163"/>
          </a:xfrm>
          <a:prstGeom prst="rect">
            <a:avLst/>
          </a:prstGeom>
        </p:spPr>
      </p:pic>
      <p:sp>
        <p:nvSpPr>
          <p:cNvPr id="22" name="TextBox 2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AD6DD3A-B7CB-4DC8-ABF8-AE93F332D0B7}"/>
              </a:ext>
            </a:extLst>
          </p:cNvPr>
          <p:cNvSpPr txBox="1"/>
          <p:nvPr/>
        </p:nvSpPr>
        <p:spPr>
          <a:xfrm>
            <a:off x="144160" y="2783425"/>
            <a:ext cx="1337226" cy="338554"/>
          </a:xfrm>
          <a:prstGeom prst="rect">
            <a:avLst/>
          </a:prstGeom>
          <a:noFill/>
        </p:spPr>
        <p:txBody>
          <a:bodyPr wrap="none" rtlCol="0">
            <a:spAutoFit/>
          </a:bodyPr>
          <a:lstStyle/>
          <a:p>
            <a:pPr algn="ctr"/>
            <a:r>
              <a:rPr lang="ka-GE" sz="1600" dirty="0" smtClean="0"/>
              <a:t>ინფორმაცია</a:t>
            </a:r>
          </a:p>
        </p:txBody>
      </p:sp>
      <p:sp>
        <p:nvSpPr>
          <p:cNvPr id="24" name="TextBox 2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95876F1-3A42-4121-8044-D3D41304DBC5}"/>
              </a:ext>
            </a:extLst>
          </p:cNvPr>
          <p:cNvSpPr txBox="1"/>
          <p:nvPr/>
        </p:nvSpPr>
        <p:spPr>
          <a:xfrm>
            <a:off x="1547581" y="2782669"/>
            <a:ext cx="1467068" cy="523220"/>
          </a:xfrm>
          <a:prstGeom prst="rect">
            <a:avLst/>
          </a:prstGeom>
          <a:noFill/>
        </p:spPr>
        <p:txBody>
          <a:bodyPr wrap="none" rtlCol="0">
            <a:spAutoFit/>
          </a:bodyPr>
          <a:lstStyle/>
          <a:p>
            <a:pPr algn="ctr"/>
            <a:r>
              <a:rPr lang="ka-GE" sz="1400" dirty="0" smtClean="0"/>
              <a:t>მნიშვნელოვანი</a:t>
            </a:r>
          </a:p>
          <a:p>
            <a:pPr algn="ctr"/>
            <a:r>
              <a:rPr lang="ka-GE" sz="1400" dirty="0" smtClean="0"/>
              <a:t>ინფორმაცია</a:t>
            </a:r>
          </a:p>
        </p:txBody>
      </p:sp>
      <p:sp>
        <p:nvSpPr>
          <p:cNvPr id="26" name="TextBox 2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FEAEF8C-8046-4ED6-9287-9CF6A701C615}"/>
              </a:ext>
            </a:extLst>
          </p:cNvPr>
          <p:cNvSpPr txBox="1"/>
          <p:nvPr/>
        </p:nvSpPr>
        <p:spPr>
          <a:xfrm>
            <a:off x="3000893" y="2782669"/>
            <a:ext cx="1499128" cy="461665"/>
          </a:xfrm>
          <a:prstGeom prst="rect">
            <a:avLst/>
          </a:prstGeom>
          <a:noFill/>
        </p:spPr>
        <p:txBody>
          <a:bodyPr wrap="none" rtlCol="0">
            <a:spAutoFit/>
          </a:bodyPr>
          <a:lstStyle/>
          <a:p>
            <a:pPr algn="ctr"/>
            <a:r>
              <a:rPr lang="ka-GE" sz="1200" dirty="0" smtClean="0"/>
              <a:t>ძალზე ტექნიკური</a:t>
            </a:r>
          </a:p>
          <a:p>
            <a:pPr algn="ctr"/>
            <a:r>
              <a:rPr lang="ka-GE" sz="1200" dirty="0" smtClean="0"/>
              <a:t>ინფორმაცია</a:t>
            </a:r>
          </a:p>
        </p:txBody>
      </p:sp>
      <p:sp>
        <p:nvSpPr>
          <p:cNvPr id="28" name="TextBox 2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3FA2AE2-6862-48F0-A125-ED25642302C6}"/>
              </a:ext>
            </a:extLst>
          </p:cNvPr>
          <p:cNvSpPr txBox="1"/>
          <p:nvPr/>
        </p:nvSpPr>
        <p:spPr>
          <a:xfrm>
            <a:off x="5002951" y="2782669"/>
            <a:ext cx="1013419" cy="523220"/>
          </a:xfrm>
          <a:prstGeom prst="rect">
            <a:avLst/>
          </a:prstGeom>
          <a:noFill/>
        </p:spPr>
        <p:txBody>
          <a:bodyPr wrap="none" rtlCol="0">
            <a:spAutoFit/>
          </a:bodyPr>
          <a:lstStyle/>
          <a:p>
            <a:pPr algn="ctr"/>
            <a:r>
              <a:rPr lang="ka-GE" sz="1400" dirty="0" smtClean="0"/>
              <a:t>საბაზისო </a:t>
            </a:r>
          </a:p>
          <a:p>
            <a:pPr algn="ctr"/>
            <a:r>
              <a:rPr lang="ka-GE" sz="1400" dirty="0" smtClean="0"/>
              <a:t>ცოდნა</a:t>
            </a:r>
          </a:p>
        </p:txBody>
      </p:sp>
      <p:sp>
        <p:nvSpPr>
          <p:cNvPr id="30" name="TextBox 2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76693FF-F482-402E-B658-D7CC20365898}"/>
              </a:ext>
            </a:extLst>
          </p:cNvPr>
          <p:cNvSpPr txBox="1"/>
          <p:nvPr/>
        </p:nvSpPr>
        <p:spPr>
          <a:xfrm>
            <a:off x="6438649" y="2787724"/>
            <a:ext cx="655949" cy="461665"/>
          </a:xfrm>
          <a:prstGeom prst="rect">
            <a:avLst/>
          </a:prstGeom>
          <a:noFill/>
        </p:spPr>
        <p:txBody>
          <a:bodyPr wrap="none" rtlCol="0">
            <a:spAutoFit/>
          </a:bodyPr>
          <a:lstStyle/>
          <a:p>
            <a:pPr algn="ctr"/>
            <a:r>
              <a:rPr lang="ka-GE" sz="1200" dirty="0" smtClean="0"/>
              <a:t>ღრმა</a:t>
            </a:r>
          </a:p>
          <a:p>
            <a:pPr algn="ctr"/>
            <a:r>
              <a:rPr lang="ka-GE" sz="1200" dirty="0" smtClean="0"/>
              <a:t>ცოდნა</a:t>
            </a:r>
          </a:p>
        </p:txBody>
      </p:sp>
      <p:sp>
        <p:nvSpPr>
          <p:cNvPr id="32" name="TextBox 3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5689E26-2E51-4904-9489-5F49443E21F1}"/>
              </a:ext>
            </a:extLst>
          </p:cNvPr>
          <p:cNvSpPr txBox="1"/>
          <p:nvPr/>
        </p:nvSpPr>
        <p:spPr>
          <a:xfrm>
            <a:off x="7503369" y="2764988"/>
            <a:ext cx="1385315" cy="430887"/>
          </a:xfrm>
          <a:prstGeom prst="rect">
            <a:avLst/>
          </a:prstGeom>
          <a:noFill/>
        </p:spPr>
        <p:txBody>
          <a:bodyPr wrap="none" rtlCol="0">
            <a:spAutoFit/>
          </a:bodyPr>
          <a:lstStyle/>
          <a:p>
            <a:pPr algn="ctr"/>
            <a:r>
              <a:rPr lang="ka-GE" sz="1100" dirty="0" smtClean="0"/>
              <a:t>სპეციალიზებული</a:t>
            </a:r>
          </a:p>
          <a:p>
            <a:pPr algn="ctr"/>
            <a:r>
              <a:rPr lang="ka-GE" sz="1100" dirty="0" smtClean="0"/>
              <a:t>ცოდნა</a:t>
            </a:r>
          </a:p>
        </p:txBody>
      </p:sp>
      <p:sp>
        <p:nvSpPr>
          <p:cNvPr id="37" name="TextBox 3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36A2BEB-1273-4C82-A445-F0F8CA3EA00E}"/>
              </a:ext>
            </a:extLst>
          </p:cNvPr>
          <p:cNvSpPr txBox="1"/>
          <p:nvPr/>
        </p:nvSpPr>
        <p:spPr>
          <a:xfrm>
            <a:off x="475594" y="3459930"/>
            <a:ext cx="1437888" cy="338554"/>
          </a:xfrm>
          <a:prstGeom prst="rect">
            <a:avLst/>
          </a:prstGeom>
          <a:solidFill>
            <a:srgbClr val="BDD8F3"/>
          </a:solidFill>
        </p:spPr>
        <p:txBody>
          <a:bodyPr wrap="square" rtlCol="0">
            <a:spAutoFit/>
          </a:bodyPr>
          <a:lstStyle/>
          <a:p>
            <a:pPr algn="ctr"/>
            <a:r>
              <a:rPr lang="ka-GE" sz="1600" dirty="0">
                <a:solidFill>
                  <a:schemeClr val="tx1">
                    <a:lumMod val="65000"/>
                    <a:lumOff val="35000"/>
                  </a:schemeClr>
                </a:solidFill>
                <a:latin typeface="+mj-lt"/>
              </a:rPr>
              <a:t>სარჩევი</a:t>
            </a:r>
          </a:p>
        </p:txBody>
      </p:sp>
      <p:sp>
        <p:nvSpPr>
          <p:cNvPr id="38" name="TextBox 3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793EB8-448B-437E-9A56-F34E56384649}"/>
              </a:ext>
            </a:extLst>
          </p:cNvPr>
          <p:cNvSpPr txBox="1"/>
          <p:nvPr/>
        </p:nvSpPr>
        <p:spPr>
          <a:xfrm>
            <a:off x="4142432" y="3492870"/>
            <a:ext cx="2276706" cy="276999"/>
          </a:xfrm>
          <a:prstGeom prst="rect">
            <a:avLst/>
          </a:prstGeom>
          <a:solidFill>
            <a:srgbClr val="BDD8F3"/>
          </a:solidFill>
        </p:spPr>
        <p:txBody>
          <a:bodyPr wrap="square" rtlCol="0">
            <a:spAutoFit/>
          </a:bodyPr>
          <a:lstStyle/>
          <a:p>
            <a:pPr algn="ctr"/>
            <a:r>
              <a:rPr lang="ka-GE" sz="1200" dirty="0">
                <a:solidFill>
                  <a:schemeClr val="tx1">
                    <a:lumMod val="65000"/>
                    <a:lumOff val="35000"/>
                  </a:schemeClr>
                </a:solidFill>
                <a:latin typeface="+mj-lt"/>
              </a:rPr>
              <a:t>საცნობარო დოკუმენტები</a:t>
            </a:r>
          </a:p>
        </p:txBody>
      </p:sp>
      <p:sp>
        <p:nvSpPr>
          <p:cNvPr id="25" name="TextBox 2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95876F1-3A42-4121-8044-D3D41304DBC5}"/>
              </a:ext>
            </a:extLst>
          </p:cNvPr>
          <p:cNvSpPr txBox="1"/>
          <p:nvPr/>
        </p:nvSpPr>
        <p:spPr>
          <a:xfrm>
            <a:off x="251520" y="3867567"/>
            <a:ext cx="3605288" cy="2492990"/>
          </a:xfrm>
          <a:prstGeom prst="rect">
            <a:avLst/>
          </a:prstGeom>
          <a:noFill/>
        </p:spPr>
        <p:txBody>
          <a:bodyPr wrap="square" rtlCol="0">
            <a:spAutoFit/>
          </a:bodyPr>
          <a:lstStyle/>
          <a:p>
            <a:pPr lvl="0"/>
            <a:r>
              <a:rPr lang="de-DE" sz="1200" dirty="0" smtClean="0"/>
              <a:t>1. </a:t>
            </a:r>
            <a:r>
              <a:rPr lang="ka-GE" sz="1200" dirty="0" smtClean="0"/>
              <a:t>შესავალი</a:t>
            </a:r>
            <a:endParaRPr lang="de-DE" sz="1200" dirty="0"/>
          </a:p>
          <a:p>
            <a:pPr lvl="0"/>
            <a:r>
              <a:rPr lang="de-DE" sz="1200" dirty="0" smtClean="0"/>
              <a:t>2. </a:t>
            </a:r>
            <a:r>
              <a:rPr lang="ka-GE" sz="1200" dirty="0" smtClean="0"/>
              <a:t>მტკიცებულების </a:t>
            </a:r>
            <a:r>
              <a:rPr lang="ka-GE" sz="1200" dirty="0"/>
              <a:t>წყარო</a:t>
            </a:r>
            <a:endParaRPr lang="de-DE" sz="1200" dirty="0"/>
          </a:p>
          <a:p>
            <a:pPr lvl="0"/>
            <a:r>
              <a:rPr lang="de-DE" sz="1200" dirty="0" smtClean="0"/>
              <a:t>3. </a:t>
            </a:r>
            <a:r>
              <a:rPr lang="ka-GE" sz="1200" dirty="0" smtClean="0"/>
              <a:t>ჩხრეკა </a:t>
            </a:r>
            <a:r>
              <a:rPr lang="ka-GE" sz="1200" dirty="0"/>
              <a:t>და ამოღება - ადგილზე/ეჭვმიტანილი</a:t>
            </a:r>
            <a:endParaRPr lang="de-DE" sz="1200" dirty="0"/>
          </a:p>
          <a:p>
            <a:pPr lvl="0"/>
            <a:r>
              <a:rPr lang="de-DE" sz="1200" dirty="0" smtClean="0"/>
              <a:t>4. </a:t>
            </a:r>
            <a:r>
              <a:rPr lang="ka-GE" sz="1200" dirty="0" smtClean="0"/>
              <a:t>მტკიცებულებათა გადაჭერა</a:t>
            </a:r>
            <a:r>
              <a:rPr lang="de-DE" sz="1200" dirty="0" smtClean="0"/>
              <a:t> </a:t>
            </a:r>
            <a:r>
              <a:rPr lang="ka-GE" sz="1200" dirty="0"/>
              <a:t>ინტერნეტიდან </a:t>
            </a:r>
            <a:endParaRPr lang="de-DE" sz="1200" dirty="0"/>
          </a:p>
          <a:p>
            <a:pPr lvl="0"/>
            <a:r>
              <a:rPr lang="de-DE" sz="1200" dirty="0" smtClean="0"/>
              <a:t>5. </a:t>
            </a:r>
            <a:r>
              <a:rPr lang="ka-GE" sz="1200" dirty="0" smtClean="0"/>
              <a:t>მესამე მხარეებთან არსებული</a:t>
            </a:r>
            <a:r>
              <a:rPr lang="de-DE" sz="1200" dirty="0" smtClean="0"/>
              <a:t> </a:t>
            </a:r>
            <a:r>
              <a:rPr lang="ka-GE" sz="1200" dirty="0" smtClean="0"/>
              <a:t>მონაცემები</a:t>
            </a:r>
            <a:endParaRPr lang="de-DE" sz="1200" dirty="0"/>
          </a:p>
          <a:p>
            <a:pPr lvl="0"/>
            <a:r>
              <a:rPr lang="ka-GE" sz="1200" dirty="0"/>
              <a:t>6</a:t>
            </a:r>
            <a:r>
              <a:rPr lang="de-DE" sz="1200" dirty="0" smtClean="0"/>
              <a:t>. </a:t>
            </a:r>
            <a:r>
              <a:rPr lang="ka-GE" sz="1200" dirty="0" smtClean="0"/>
              <a:t>მტკიცებულებების </a:t>
            </a:r>
            <a:r>
              <a:rPr lang="ka-GE" sz="1200" dirty="0"/>
              <a:t>ანალიზი</a:t>
            </a:r>
            <a:endParaRPr lang="de-DE" sz="1200" dirty="0"/>
          </a:p>
          <a:p>
            <a:pPr lvl="0"/>
            <a:r>
              <a:rPr lang="ka-GE" sz="1200" dirty="0"/>
              <a:t>7</a:t>
            </a:r>
            <a:r>
              <a:rPr lang="de-DE" sz="1200" dirty="0" smtClean="0"/>
              <a:t>. </a:t>
            </a:r>
            <a:r>
              <a:rPr lang="ka-GE" sz="1200" dirty="0" smtClean="0"/>
              <a:t>მტკიცებულებების </a:t>
            </a:r>
            <a:r>
              <a:rPr lang="ka-GE" sz="1200" dirty="0"/>
              <a:t>მომზადება და წარდგენა</a:t>
            </a:r>
            <a:endParaRPr lang="de-DE" sz="1200" dirty="0"/>
          </a:p>
          <a:p>
            <a:pPr lvl="0"/>
            <a:r>
              <a:rPr lang="ka-GE" sz="1200" dirty="0"/>
              <a:t>8</a:t>
            </a:r>
            <a:r>
              <a:rPr lang="de-DE" sz="1200" dirty="0" smtClean="0"/>
              <a:t>. </a:t>
            </a:r>
            <a:r>
              <a:rPr lang="ka-GE" sz="1200" dirty="0" smtClean="0"/>
              <a:t>იურისდიქცია</a:t>
            </a:r>
            <a:endParaRPr lang="de-DE" sz="1200" dirty="0"/>
          </a:p>
          <a:p>
            <a:pPr lvl="0"/>
            <a:r>
              <a:rPr lang="ka-GE" sz="1200" dirty="0" smtClean="0"/>
              <a:t>9.</a:t>
            </a:r>
            <a:r>
              <a:rPr lang="de-DE" sz="1200" dirty="0" smtClean="0"/>
              <a:t> </a:t>
            </a:r>
            <a:r>
              <a:rPr lang="ka-GE" sz="1200" dirty="0" smtClean="0"/>
              <a:t>ფუნქციებთან დაკავშირებული ასპექტები</a:t>
            </a:r>
            <a:endParaRPr lang="de-DE" sz="1200" dirty="0"/>
          </a:p>
          <a:p>
            <a:pPr lvl="0"/>
            <a:r>
              <a:rPr lang="de-DE" sz="1200" dirty="0" smtClean="0"/>
              <a:t>1</a:t>
            </a:r>
            <a:r>
              <a:rPr lang="ka-GE" sz="1200" dirty="0" smtClean="0"/>
              <a:t>0</a:t>
            </a:r>
            <a:r>
              <a:rPr lang="de-DE" sz="1200" dirty="0" smtClean="0"/>
              <a:t>. </a:t>
            </a:r>
            <a:r>
              <a:rPr lang="ka-GE" sz="1200" dirty="0" smtClean="0"/>
              <a:t>საქმეები</a:t>
            </a:r>
            <a:endParaRPr lang="de-DE" sz="1200" dirty="0"/>
          </a:p>
          <a:p>
            <a:pPr lvl="0"/>
            <a:r>
              <a:rPr lang="de-DE" sz="1200" dirty="0" smtClean="0"/>
              <a:t>1</a:t>
            </a:r>
            <a:r>
              <a:rPr lang="ka-GE" sz="1200" dirty="0" smtClean="0"/>
              <a:t>1</a:t>
            </a:r>
            <a:r>
              <a:rPr lang="de-DE" sz="1200" dirty="0" smtClean="0"/>
              <a:t>. </a:t>
            </a:r>
            <a:r>
              <a:rPr lang="ka-GE" sz="1200" dirty="0" smtClean="0"/>
              <a:t>გლოსარიუმი</a:t>
            </a:r>
            <a:endParaRPr lang="de-DE" sz="1200" dirty="0"/>
          </a:p>
          <a:p>
            <a:pPr lvl="0"/>
            <a:r>
              <a:rPr lang="de-DE" sz="1200" dirty="0" smtClean="0"/>
              <a:t>1</a:t>
            </a:r>
            <a:r>
              <a:rPr lang="ka-GE" sz="1200" dirty="0" smtClean="0"/>
              <a:t>2</a:t>
            </a:r>
            <a:r>
              <a:rPr lang="de-DE" sz="1200" dirty="0" smtClean="0"/>
              <a:t>. </a:t>
            </a:r>
            <a:r>
              <a:rPr lang="ka-GE" sz="1200" dirty="0" smtClean="0"/>
              <a:t>დამატებითი </a:t>
            </a:r>
            <a:r>
              <a:rPr lang="ka-GE" sz="1200" dirty="0"/>
              <a:t>ინფორმაცია</a:t>
            </a:r>
            <a:endParaRPr lang="de-DE" sz="1200" dirty="0"/>
          </a:p>
          <a:p>
            <a:pPr lvl="0"/>
            <a:r>
              <a:rPr lang="de-DE" sz="1200" dirty="0" smtClean="0"/>
              <a:t>1</a:t>
            </a:r>
            <a:r>
              <a:rPr lang="ka-GE" sz="1200" dirty="0" smtClean="0"/>
              <a:t>3</a:t>
            </a:r>
            <a:r>
              <a:rPr lang="de-DE" sz="1200" dirty="0" smtClean="0"/>
              <a:t>. </a:t>
            </a:r>
            <a:r>
              <a:rPr lang="ka-GE" sz="1200" dirty="0" smtClean="0"/>
              <a:t>დანართები</a:t>
            </a:r>
            <a:endParaRPr lang="de-DE" sz="1200" dirty="0"/>
          </a:p>
        </p:txBody>
      </p:sp>
      <p:sp>
        <p:nvSpPr>
          <p:cNvPr id="27" name="TextBox 2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3FA2AE2-6862-48F0-A125-ED25642302C6}"/>
              </a:ext>
            </a:extLst>
          </p:cNvPr>
          <p:cNvSpPr txBox="1"/>
          <p:nvPr/>
        </p:nvSpPr>
        <p:spPr>
          <a:xfrm>
            <a:off x="4043601" y="3906881"/>
            <a:ext cx="4671117" cy="2123658"/>
          </a:xfrm>
          <a:prstGeom prst="rect">
            <a:avLst/>
          </a:prstGeom>
          <a:noFill/>
        </p:spPr>
        <p:txBody>
          <a:bodyPr wrap="square" rtlCol="0">
            <a:spAutoFit/>
          </a:bodyPr>
          <a:lstStyle/>
          <a:p>
            <a:r>
              <a:rPr lang="ka-GE" sz="1200" dirty="0"/>
              <a:t>დანართი A – სამართალდამცავი ორგანოების მიერ ჩხრეკისა და ამოღების განხორციელების სქემა</a:t>
            </a:r>
            <a:endParaRPr lang="de-DE" sz="1200" dirty="0"/>
          </a:p>
          <a:p>
            <a:r>
              <a:rPr lang="ka-GE" sz="1200" dirty="0"/>
              <a:t>დანართი B – რეალურ დროში ექსპერტიზის ჩატარების სქემა</a:t>
            </a:r>
            <a:endParaRPr lang="de-DE" sz="1200" dirty="0"/>
          </a:p>
          <a:p>
            <a:r>
              <a:rPr lang="ka-GE" sz="1200" dirty="0"/>
              <a:t>დანართი C – კერძო სექტორის მომზადების სქემა</a:t>
            </a:r>
            <a:endParaRPr lang="de-DE" sz="1200" dirty="0"/>
          </a:p>
          <a:p>
            <a:r>
              <a:rPr lang="ka-GE" sz="1200" dirty="0"/>
              <a:t>დანართი D – კერძო სექტორში ჩხრეკისა და ამოღების განხორციელების სქემა</a:t>
            </a:r>
            <a:endParaRPr lang="de-DE" sz="1200" dirty="0"/>
          </a:p>
          <a:p>
            <a:r>
              <a:rPr lang="ka-GE" sz="1200" dirty="0"/>
              <a:t>დანართი E – ციფრული მტკიცებულებების ამოღების სქემა</a:t>
            </a:r>
            <a:endParaRPr lang="de-DE" sz="1200" dirty="0"/>
          </a:p>
          <a:p>
            <a:r>
              <a:rPr lang="ka-GE" sz="1200" dirty="0"/>
              <a:t>დანართი F – საპასუხისმგებლო შენახვის აღრიცხვის სქემა</a:t>
            </a:r>
            <a:endParaRPr lang="de-DE" sz="1200" dirty="0"/>
          </a:p>
          <a:p>
            <a:r>
              <a:rPr lang="ka-GE" sz="1200" dirty="0"/>
              <a:t>დანართი G – შენახვაზე პასუხისმგებელი პირის კითხვარი</a:t>
            </a:r>
            <a:endParaRPr lang="de-DE" sz="1200" dirty="0"/>
          </a:p>
          <a:p>
            <a:r>
              <a:rPr lang="ka-GE" sz="1200" dirty="0"/>
              <a:t>დანართი H – ნივთმტკიცებების ეტიკეტების ნიმუშები</a:t>
            </a:r>
            <a:endParaRPr lang="de-DE" sz="1200" dirty="0"/>
          </a:p>
          <a:p>
            <a:r>
              <a:rPr lang="ka-GE" sz="1200" dirty="0"/>
              <a:t>დანართი I – გამოსახულების მიღების ცხრილი</a:t>
            </a:r>
            <a:endParaRPr lang="de-DE" sz="1200" dirty="0"/>
          </a:p>
        </p:txBody>
      </p:sp>
    </p:spTree>
    <p:extLst>
      <p:ext uri="{BB962C8B-B14F-4D97-AF65-F5344CB8AC3E}">
        <p14:creationId xmlns:p14="http://schemas.microsoft.com/office/powerpoint/2010/main" val="174825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4" grpId="0"/>
      <p:bldP spid="26" grpId="0"/>
      <p:bldP spid="28" grpId="0"/>
      <p:bldP spid="30" grpId="0"/>
      <p:bldP spid="32" grpId="0"/>
      <p:bldP spid="37" grpId="0" animBg="1"/>
      <p:bldP spid="38" grpId="0" animBg="1"/>
      <p:bldP spid="25"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848AB73-6CF7-4B50-ACEB-48BD4182E7C5}"/>
              </a:ext>
            </a:extLst>
          </p:cNvPr>
          <p:cNvSpPr>
            <a:spLocks noGrp="1"/>
          </p:cNvSpPr>
          <p:nvPr>
            <p:ph type="sldNum" sz="quarter" idx="10"/>
          </p:nvPr>
        </p:nvSpPr>
        <p:spPr/>
        <p:txBody>
          <a:bodyPr/>
          <a:lstStyle/>
          <a:p>
            <a:fld id="{49C04F3A-82BD-4011-AADB-1F79FD7DF4BC}" type="slidenum">
              <a:rPr lang="en-GB" smtClean="0">
                <a:solidFill>
                  <a:prstClr val="black">
                    <a:tint val="75000"/>
                  </a:prstClr>
                </a:solidFill>
              </a:rPr>
              <a:pPr/>
              <a:t>21</a:t>
            </a:fld>
            <a:endParaRPr lang="ka-GE" dirty="0">
              <a:solidFill>
                <a:prstClr val="black">
                  <a:tint val="75000"/>
                </a:prstClr>
              </a:solidFill>
            </a:endParaRPr>
          </a:p>
        </p:txBody>
      </p:sp>
    </p:spTree>
    <p:extLst>
      <p:ext uri="{BB962C8B-B14F-4D97-AF65-F5344CB8AC3E}">
        <p14:creationId xmlns:p14="http://schemas.microsoft.com/office/powerpoint/2010/main" val="20182306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2BA244C-489D-417D-B8AB-CB954192CB36}"/>
              </a:ext>
            </a:extLst>
          </p:cNvPr>
          <p:cNvSpPr>
            <a:spLocks noGrp="1"/>
          </p:cNvSpPr>
          <p:nvPr>
            <p:ph type="title"/>
          </p:nvPr>
        </p:nvSpPr>
        <p:spPr/>
        <p:txBody>
          <a:bodyPr/>
          <a:lstStyle/>
          <a:p>
            <a:r>
              <a:rPr lang="ka-GE" smtClean="0"/>
              <a:t>ელექტრონული მტკიცებულებების პრინციპები</a:t>
            </a:r>
          </a:p>
        </p:txBody>
      </p:sp>
      <p:sp>
        <p:nvSpPr>
          <p:cNvPr id="3" name="Tex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80FE40-902C-48A0-8E4E-962AA387FB67}"/>
              </a:ext>
            </a:extLst>
          </p:cNvPr>
          <p:cNvSpPr>
            <a:spLocks noGrp="1"/>
          </p:cNvSpPr>
          <p:nvPr>
            <p:ph type="body" idx="1"/>
          </p:nvPr>
        </p:nvSpPr>
        <p:spPr/>
        <p:txBody>
          <a:bodyPr/>
          <a:lstStyle/>
          <a:p>
            <a:r>
              <a:rPr lang="ka-GE" dirty="0" smtClean="0"/>
              <a:t>ციფრული და ელექტრონული მტკიცებულებები</a:t>
            </a: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2188A15-5D10-4E43-B2D0-E84064454AA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23C29F6-78C3-483A-8B62-087ECFF6E1DE}"/>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განყოფილება 3</a:t>
            </a:r>
            <a:endParaRPr lang="ka-GE" sz="2000" dirty="0">
              <a:solidFill>
                <a:schemeClr val="bg1"/>
              </a:solidFill>
              <a:latin typeface="Verdana" charset="0"/>
              <a:cs typeface="Verdana" charset="0"/>
            </a:endParaRPr>
          </a:p>
        </p:txBody>
      </p:sp>
      <p:pic>
        <p:nvPicPr>
          <p:cNvPr id="7"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59A7F22-9657-4005-8851-8F5F6E1D88A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Bild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15424A8-92F0-47D1-B300-2109533CA6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3068" y="774381"/>
            <a:ext cx="2427071" cy="3445514"/>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0359017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344612" y="35708"/>
            <a:ext cx="7632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smtClean="0">
                <a:solidFill>
                  <a:schemeClr val="bg1"/>
                </a:solidFill>
                <a:latin typeface="Verdana" charset="0"/>
              </a:rPr>
              <a:t>ელექტრონული მტკიცებულებების პრინციპები</a:t>
            </a:r>
            <a:endParaRPr lang="ka-GE" sz="18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pPr marL="514350" indent="-514350">
              <a:buAutoNum type="arabicPeriod"/>
            </a:pPr>
            <a:r>
              <a:rPr lang="ka-GE" sz="2800" b="1" dirty="0">
                <a:solidFill>
                  <a:srgbClr val="0070C0"/>
                </a:solidFill>
              </a:rPr>
              <a:t>მონაცემთა მთლიანობა</a:t>
            </a:r>
          </a:p>
          <a:p>
            <a:pPr marL="0" indent="0" algn="ctr">
              <a:buNone/>
            </a:pPr>
            <a:r>
              <a:rPr lang="ka-GE" sz="2800" b="1" i="1" dirty="0" smtClean="0"/>
              <a:t>„განხორციელებულმა </a:t>
            </a:r>
            <a:r>
              <a:rPr lang="ka-GE" sz="2800" b="1" i="1" dirty="0"/>
              <a:t>ქმედებამ არ უნდა შეცვალოს ელექტრონული მოწყობილობა ან საშუალება, რომლებსაც </a:t>
            </a:r>
          </a:p>
          <a:p>
            <a:pPr marL="0" indent="0" algn="ctr">
              <a:buNone/>
            </a:pPr>
            <a:r>
              <a:rPr lang="ka-GE" sz="2800" b="1" i="1" dirty="0"/>
              <a:t>შეიძლება მოგვიანებით დაეყრდნოს </a:t>
            </a:r>
            <a:r>
              <a:rPr lang="ka-GE" sz="2800" b="1" i="1" dirty="0" smtClean="0"/>
              <a:t>სასამართლო“</a:t>
            </a:r>
            <a:endParaRPr lang="ka-GE" sz="2800" b="1" i="1" dirty="0"/>
          </a:p>
          <a:p>
            <a:pPr lvl="1">
              <a:buFont typeface="Wingdings" panose="05000000000000000000" pitchFamily="2" charset="2"/>
              <a:buChar char="Ø"/>
            </a:pPr>
            <a:r>
              <a:rPr lang="ka-GE" sz="2400" dirty="0" smtClean="0"/>
              <a:t>მიზანია, რომ არ განხორციელდეს რაიმე ცვლილება</a:t>
            </a:r>
          </a:p>
          <a:p>
            <a:pPr lvl="1">
              <a:buFont typeface="Wingdings" panose="05000000000000000000" pitchFamily="2" charset="2"/>
              <a:buChar char="Ø"/>
            </a:pPr>
            <a:r>
              <a:rPr lang="ka-GE" sz="2400" dirty="0" smtClean="0"/>
              <a:t>უფლებამოსილი თანამშრომელი პასუხისმგებელია მთლიანობასა და საექსპერტიზო ჯაჭვზე</a:t>
            </a:r>
          </a:p>
          <a:p>
            <a:pPr lvl="1">
              <a:buFont typeface="Wingdings" panose="05000000000000000000" pitchFamily="2" charset="2"/>
              <a:buChar char="Ø"/>
            </a:pPr>
            <a:r>
              <a:rPr lang="ka-GE" sz="2400" dirty="0" smtClean="0"/>
              <a:t>მონაცემები „ცოცხალ“ მანქანაზე შეიძლება შეიცვალოს</a:t>
            </a:r>
          </a:p>
          <a:p>
            <a:pPr lvl="2"/>
            <a:r>
              <a:rPr lang="ka-GE" sz="2000" dirty="0" smtClean="0"/>
              <a:t>ცვლილებამ უნდა გამოიწვიოს მინიმალური გავლენა</a:t>
            </a:r>
          </a:p>
          <a:p>
            <a:pPr lvl="2"/>
            <a:r>
              <a:rPr lang="ka-GE" sz="2000" dirty="0" smtClean="0"/>
              <a:t>ხორციელდება კონკრეტული გზით</a:t>
            </a:r>
          </a:p>
          <a:p>
            <a:pPr lvl="2"/>
            <a:r>
              <a:rPr lang="ka-GE" sz="2000" dirty="0" smtClean="0"/>
              <a:t>ამისთვის კვალიფიცირებული პირის მიერ</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68327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344612" y="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ელექტრონული მტკიცებულებების პრინციპები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pPr marL="0" indent="0">
              <a:buNone/>
            </a:pPr>
            <a:r>
              <a:rPr lang="ka-GE" sz="2800" b="1" dirty="0">
                <a:solidFill>
                  <a:srgbClr val="0070C0"/>
                </a:solidFill>
              </a:rPr>
              <a:t>2. აუდიტის ჟურნალი</a:t>
            </a:r>
          </a:p>
          <a:p>
            <a:pPr marL="0" indent="0" algn="ctr">
              <a:buNone/>
            </a:pPr>
            <a:r>
              <a:rPr lang="ka-GE" sz="2800" b="1" i="1" dirty="0" smtClean="0"/>
              <a:t>„უნდა </a:t>
            </a:r>
            <a:r>
              <a:rPr lang="ka-GE" sz="2800" b="1" i="1" dirty="0"/>
              <a:t>შეიქმნას და შეინახოს აუდიტის ჟურნალი ან სხვა ჩანაწერი ყველა ქმედების შესახებ, რომლებიც განხორციელებული იქნა ელექტრონულ მტკიცებულებებთან მუშაობისას. დამოუკიდებელმა მესამე მხარემ უნდა შეძლოს ამ ქმედებების შემოწმება და იგივე შედეგების </a:t>
            </a:r>
            <a:r>
              <a:rPr lang="ka-GE" sz="2800" b="1" i="1" dirty="0" smtClean="0"/>
              <a:t> მიღწევა“</a:t>
            </a:r>
            <a:endParaRPr lang="ka-GE" sz="2800" b="1" i="1" dirty="0"/>
          </a:p>
          <a:p>
            <a:pPr marL="0" indent="0" algn="ctr">
              <a:buNone/>
            </a:pPr>
            <a:endParaRPr lang="ka-GE" sz="2800" b="1" i="1" dirty="0"/>
          </a:p>
          <a:p>
            <a:pPr lvl="1">
              <a:buFont typeface="Wingdings" panose="05000000000000000000" pitchFamily="2" charset="2"/>
              <a:buChar char="Ø"/>
            </a:pPr>
            <a:r>
              <a:rPr lang="ka-GE" sz="2400" dirty="0" smtClean="0"/>
              <a:t>ყველა ქმედების ზუსტი ჩანაწერი</a:t>
            </a:r>
          </a:p>
          <a:p>
            <a:pPr lvl="1">
              <a:buFont typeface="Wingdings" panose="05000000000000000000" pitchFamily="2" charset="2"/>
              <a:buChar char="Ø"/>
            </a:pPr>
            <a:r>
              <a:rPr lang="ka-GE" sz="2400" dirty="0" smtClean="0"/>
              <a:t>შეიძლება გადაიხედოს და ხელახლა შეიქმნას</a:t>
            </a:r>
          </a:p>
          <a:p>
            <a:pPr lvl="1">
              <a:buFont typeface="Wingdings" panose="05000000000000000000" pitchFamily="2" charset="2"/>
              <a:buChar char="Ø"/>
            </a:pPr>
            <a:r>
              <a:rPr lang="ka-GE" sz="2400" dirty="0" smtClean="0"/>
              <a:t>უნდა იქნეს დაცული</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23708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344612" y="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ელექტრონული მტკიცებულებების პრინციპები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pPr marL="0" indent="0">
              <a:buNone/>
            </a:pPr>
            <a:r>
              <a:rPr lang="ka-GE" sz="2800" b="1" dirty="0">
                <a:solidFill>
                  <a:srgbClr val="0070C0"/>
                </a:solidFill>
              </a:rPr>
              <a:t>3. სპეციალისტის მხარდაჭერა</a:t>
            </a:r>
          </a:p>
          <a:p>
            <a:pPr marL="0" indent="0" algn="ctr">
              <a:buNone/>
            </a:pPr>
            <a:r>
              <a:rPr lang="ka-GE" sz="2800" b="1" i="1" dirty="0" smtClean="0"/>
              <a:t>„თუ </a:t>
            </a:r>
            <a:r>
              <a:rPr lang="ka-GE" sz="2800" b="1" i="1" dirty="0"/>
              <a:t>ნავარაუდებია ელექტრონული მტკიცებულებების პოვნა ოპერაციის მსვლელობისას, ოპერაციაზე პასუხისმგებელმა პირმა დროულად უნდა შეატყობინოს სპეციალისტებს/გარე </a:t>
            </a:r>
            <a:r>
              <a:rPr lang="ka-GE" sz="2800" b="1" i="1" dirty="0" smtClean="0"/>
              <a:t>მრჩევლებს“</a:t>
            </a:r>
          </a:p>
          <a:p>
            <a:pPr lvl="1">
              <a:buFont typeface="Wingdings" panose="05000000000000000000" pitchFamily="2" charset="2"/>
              <a:buChar char="Ø"/>
            </a:pPr>
            <a:r>
              <a:rPr lang="ka-GE" sz="2400" dirty="0" smtClean="0"/>
              <a:t>ჩხრეკასა </a:t>
            </a:r>
            <a:r>
              <a:rPr lang="ka-GE" sz="2400" dirty="0"/>
              <a:t>და ამოღებიდან წარდგენამდე</a:t>
            </a:r>
          </a:p>
          <a:p>
            <a:pPr lvl="1">
              <a:buFont typeface="Wingdings" panose="05000000000000000000" pitchFamily="2" charset="2"/>
              <a:buChar char="Ø"/>
            </a:pPr>
            <a:r>
              <a:rPr lang="ka-GE" sz="2400" dirty="0" smtClean="0"/>
              <a:t>იცნობს სახელმძღვანელო მითითებებს</a:t>
            </a:r>
          </a:p>
          <a:p>
            <a:pPr lvl="1">
              <a:buFont typeface="Wingdings" panose="05000000000000000000" pitchFamily="2" charset="2"/>
              <a:buChar char="Ø"/>
            </a:pPr>
            <a:r>
              <a:rPr lang="ka-GE" sz="2400" dirty="0" smtClean="0"/>
              <a:t>აქვს სპეციალიზებული ცოდნა და გამოცდილება</a:t>
            </a:r>
          </a:p>
          <a:p>
            <a:pPr lvl="1">
              <a:buFont typeface="Wingdings" panose="05000000000000000000" pitchFamily="2" charset="2"/>
              <a:buChar char="Ø"/>
            </a:pPr>
            <a:r>
              <a:rPr lang="ka-GE" sz="2400" dirty="0" smtClean="0"/>
              <a:t>საგამოძიებო და იურიდიული ცოდნა</a:t>
            </a:r>
          </a:p>
          <a:p>
            <a:pPr lvl="1">
              <a:buFont typeface="Wingdings" panose="05000000000000000000" pitchFamily="2" charset="2"/>
              <a:buChar char="Ø"/>
            </a:pPr>
            <a:r>
              <a:rPr lang="ka-GE" sz="2400" dirty="0" smtClean="0"/>
              <a:t>კომუნიკაციის და ენის უნარები</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282702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344612" y="-28575"/>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ელექტრონული მტკიცებულებების პრინციპები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pPr marL="0" indent="0">
              <a:buNone/>
            </a:pPr>
            <a:r>
              <a:rPr lang="ka-GE" sz="2400" b="1" dirty="0">
                <a:solidFill>
                  <a:srgbClr val="0070C0"/>
                </a:solidFill>
              </a:rPr>
              <a:t>4. შესაბამისი ტრენინგი</a:t>
            </a:r>
          </a:p>
          <a:p>
            <a:pPr marL="0" indent="0" algn="ctr">
              <a:buNone/>
            </a:pPr>
            <a:r>
              <a:rPr lang="ka-GE" sz="2400" b="1" i="1" dirty="0" smtClean="0"/>
              <a:t>„სწრაფი </a:t>
            </a:r>
            <a:r>
              <a:rPr lang="ka-GE" sz="2400" b="1" i="1" dirty="0"/>
              <a:t>რეაგირების თანამშრომლებს უნდა ჰქონდეთ გავლილი სათანადო ტრენინგი, რათა შეძლონ ელექტრონული მტკიცებულებების მოძებნა და ამოღება იმ შემთხვევაში, თუ დანაშაულის ადგილზე არ არიან </a:t>
            </a:r>
            <a:r>
              <a:rPr lang="ka-GE" sz="2400" b="1" i="1" dirty="0" smtClean="0"/>
              <a:t>ექსპერტები“</a:t>
            </a:r>
          </a:p>
          <a:p>
            <a:pPr marL="0" indent="0" algn="ctr">
              <a:buNone/>
            </a:pPr>
            <a:endParaRPr lang="ka-GE" sz="2400" b="1" i="1" dirty="0" smtClean="0"/>
          </a:p>
          <a:p>
            <a:pPr lvl="1">
              <a:buFont typeface="Wingdings" panose="05000000000000000000" pitchFamily="2" charset="2"/>
              <a:buChar char="Ø"/>
            </a:pPr>
            <a:r>
              <a:rPr lang="ka-GE" sz="2000" dirty="0" smtClean="0"/>
              <a:t>ტრენინგი ძალიან მნიშვნელოვანია სწრაფი რეაგირების </a:t>
            </a:r>
            <a:r>
              <a:rPr lang="ka-GE" sz="2000" dirty="0"/>
              <a:t>ყველა თანამშრომლისთვის</a:t>
            </a:r>
            <a:endParaRPr lang="ka-GE" sz="2000" dirty="0" smtClean="0"/>
          </a:p>
          <a:p>
            <a:pPr lvl="1">
              <a:buFont typeface="Wingdings" panose="05000000000000000000" pitchFamily="2" charset="2"/>
              <a:buChar char="Ø"/>
            </a:pPr>
            <a:r>
              <a:rPr lang="ka-GE" sz="2000" dirty="0" smtClean="0"/>
              <a:t>მათ შეიძლება მოუწიოთ მონაცემების შეგროვება/მათზე წვდომა</a:t>
            </a:r>
          </a:p>
          <a:p>
            <a:pPr lvl="1">
              <a:buFont typeface="Wingdings" panose="05000000000000000000" pitchFamily="2" charset="2"/>
              <a:buChar char="Ø"/>
            </a:pPr>
            <a:r>
              <a:rPr lang="ka-GE" sz="2000" dirty="0" smtClean="0"/>
              <a:t>განმარტონ თავიანთი მოქმედებების შესაბამისობა და შედეგები</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355689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344612" y="-26988"/>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ელექტრონული მტკიცებულებების პრინციპები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26972" y="1196752"/>
            <a:ext cx="8712968" cy="5256584"/>
          </a:xfrm>
        </p:spPr>
        <p:txBody>
          <a:bodyPr/>
          <a:lstStyle/>
          <a:p>
            <a:pPr marL="0" indent="0">
              <a:buNone/>
            </a:pPr>
            <a:r>
              <a:rPr lang="ka-GE" sz="2400" b="1" dirty="0">
                <a:solidFill>
                  <a:srgbClr val="0070C0"/>
                </a:solidFill>
              </a:rPr>
              <a:t>5. კანონიერება</a:t>
            </a:r>
          </a:p>
          <a:p>
            <a:pPr marL="0" indent="0" algn="ctr">
              <a:buNone/>
            </a:pPr>
            <a:r>
              <a:rPr lang="ka-GE" sz="2400" b="1" i="1" dirty="0" smtClean="0"/>
              <a:t>„საქმეზე პასუხისმგებელი </a:t>
            </a:r>
            <a:r>
              <a:rPr lang="ka-GE" sz="2400" b="1" i="1" dirty="0"/>
              <a:t>პირი და უწყება პასუხისმგებელი არიან კანონის, ექსპერტიზის ზოგადი პრინციპების, პროცედურული პრინციპებისა და ზემოაღნიშნული პრინციპების დაცვის უზრუნველყოფაზე. ეს ეხება ელექტრონული მტკიცებულებების მფლობელობაში ქონასა და მათზე </a:t>
            </a:r>
            <a:r>
              <a:rPr lang="ka-GE" sz="2400" b="1" i="1" dirty="0" smtClean="0"/>
              <a:t>წვდომას“</a:t>
            </a:r>
            <a:endParaRPr lang="ka-GE" sz="2400" b="1" i="1" dirty="0"/>
          </a:p>
          <a:p>
            <a:pPr marL="0" indent="0" algn="ctr">
              <a:buNone/>
            </a:pPr>
            <a:endParaRPr lang="ka-GE" sz="2400" b="1" i="1" dirty="0"/>
          </a:p>
          <a:p>
            <a:pPr lvl="1">
              <a:buFont typeface="Wingdings" panose="05000000000000000000" pitchFamily="2" charset="2"/>
              <a:buChar char="Ø"/>
            </a:pPr>
            <a:r>
              <a:rPr lang="ka-GE" sz="2000" dirty="0" smtClean="0"/>
              <a:t>წევრ სახელმწიფოებს უნდა ჰქონდეთ საკუთარი დოკუმენტაცია</a:t>
            </a:r>
          </a:p>
          <a:p>
            <a:pPr lvl="1">
              <a:buFont typeface="Wingdings" panose="05000000000000000000" pitchFamily="2" charset="2"/>
              <a:buChar char="Ø"/>
            </a:pPr>
            <a:r>
              <a:rPr lang="ka-GE" sz="2000" dirty="0" smtClean="0"/>
              <a:t>საჭიროებს პროცესის და ადგილზე ტრენინგის უზრუნველყოფას</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57204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848AB73-6CF7-4B50-ACEB-48BD4182E7C5}"/>
              </a:ext>
            </a:extLst>
          </p:cNvPr>
          <p:cNvSpPr>
            <a:spLocks noGrp="1"/>
          </p:cNvSpPr>
          <p:nvPr>
            <p:ph type="sldNum" sz="quarter" idx="10"/>
          </p:nvPr>
        </p:nvSpPr>
        <p:spPr/>
        <p:txBody>
          <a:bodyPr/>
          <a:lstStyle/>
          <a:p>
            <a:fld id="{49C04F3A-82BD-4011-AADB-1F79FD7DF4BC}" type="slidenum">
              <a:rPr lang="en-GB" smtClean="0">
                <a:solidFill>
                  <a:prstClr val="black">
                    <a:tint val="75000"/>
                  </a:prstClr>
                </a:solidFill>
              </a:rPr>
              <a:pPr/>
              <a:t>28</a:t>
            </a:fld>
            <a:endParaRPr lang="ka-GE" dirty="0">
              <a:solidFill>
                <a:prstClr val="black">
                  <a:tint val="75000"/>
                </a:prstClr>
              </a:solidFill>
            </a:endParaRPr>
          </a:p>
        </p:txBody>
      </p:sp>
    </p:spTree>
    <p:extLst>
      <p:ext uri="{BB962C8B-B14F-4D97-AF65-F5344CB8AC3E}">
        <p14:creationId xmlns:p14="http://schemas.microsoft.com/office/powerpoint/2010/main" val="15463530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2BA244C-489D-417D-B8AB-CB954192CB36}"/>
              </a:ext>
            </a:extLst>
          </p:cNvPr>
          <p:cNvSpPr>
            <a:spLocks noGrp="1"/>
          </p:cNvSpPr>
          <p:nvPr>
            <p:ph type="title"/>
          </p:nvPr>
        </p:nvSpPr>
        <p:spPr/>
        <p:txBody>
          <a:bodyPr/>
          <a:lstStyle/>
          <a:p>
            <a:r>
              <a:rPr lang="ka-GE" dirty="0" smtClean="0"/>
              <a:t>ელექტრონული მტკიცებულებების ადგილები</a:t>
            </a:r>
          </a:p>
        </p:txBody>
      </p:sp>
      <p:sp>
        <p:nvSpPr>
          <p:cNvPr id="3" name="Tex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80FE40-902C-48A0-8E4E-962AA387FB67}"/>
              </a:ext>
            </a:extLst>
          </p:cNvPr>
          <p:cNvSpPr>
            <a:spLocks noGrp="1"/>
          </p:cNvSpPr>
          <p:nvPr>
            <p:ph type="body" idx="1"/>
          </p:nvPr>
        </p:nvSpPr>
        <p:spPr/>
        <p:txBody>
          <a:bodyPr/>
          <a:lstStyle/>
          <a:p>
            <a:r>
              <a:rPr lang="ka-GE" dirty="0" smtClean="0"/>
              <a:t>ციფრული და ელექტრონული მტკიცებულებები</a:t>
            </a: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2188A15-5D10-4E43-B2D0-E84064454AA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23C29F6-78C3-483A-8B62-087ECFF6E1DE}"/>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განყოფილება 4</a:t>
            </a:r>
            <a:endParaRPr lang="ka-GE" sz="2000" dirty="0">
              <a:solidFill>
                <a:schemeClr val="bg1"/>
              </a:solidFill>
              <a:latin typeface="Verdana" charset="0"/>
              <a:cs typeface="Verdana" charset="0"/>
            </a:endParaRPr>
          </a:p>
        </p:txBody>
      </p:sp>
      <p:pic>
        <p:nvPicPr>
          <p:cNvPr id="7"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59A7F22-9657-4005-8851-8F5F6E1D88A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11460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0" indent="0" algn="just">
              <a:buNone/>
            </a:pPr>
            <a:r>
              <a:rPr lang="ka-GE" dirty="0" smtClean="0">
                <a:latin typeface="+mn-lt"/>
              </a:rPr>
              <a:t>მოსამართლეებისა და პროკურორებისთვის ცოდნის მიწოდება ელექტრონული მტკიცებულებებთან დაკავშირებულ საკითხებზე, როგორიცაა:</a:t>
            </a:r>
          </a:p>
          <a:p>
            <a:pPr marL="0" indent="0" algn="just">
              <a:buNone/>
            </a:pPr>
            <a:endParaRPr lang="ka-GE" dirty="0">
              <a:latin typeface="+mn-lt"/>
              <a:ea typeface="Verdana" panose="020B0604030504040204" pitchFamily="34" charset="0"/>
            </a:endParaRPr>
          </a:p>
          <a:p>
            <a:pPr lvl="1">
              <a:buFont typeface="Wingdings" panose="05000000000000000000" pitchFamily="2" charset="2"/>
              <a:buChar char="Ø"/>
            </a:pPr>
            <a:r>
              <a:rPr lang="ka-GE" dirty="0" smtClean="0">
                <a:latin typeface="+mn-lt"/>
              </a:rPr>
              <a:t>სხვადასხვა ტიპის ელექტრონული მტკიცებულებები, რომლებსაც ისინი შეიძლება შეხვდნენ</a:t>
            </a:r>
          </a:p>
          <a:p>
            <a:pPr lvl="1">
              <a:buFont typeface="Wingdings" panose="05000000000000000000" pitchFamily="2" charset="2"/>
              <a:buChar char="Ø"/>
            </a:pPr>
            <a:r>
              <a:rPr lang="ka-GE" dirty="0" smtClean="0">
                <a:latin typeface="+mn-lt"/>
              </a:rPr>
              <a:t>როგორ ხდება მათი აღდგენა და გადაცემა გამოძიებების დროს</a:t>
            </a:r>
          </a:p>
          <a:p>
            <a:pPr lvl="1">
              <a:buFont typeface="Wingdings" panose="05000000000000000000" pitchFamily="2" charset="2"/>
              <a:buChar char="Ø"/>
            </a:pPr>
            <a:r>
              <a:rPr lang="ka-GE" dirty="0" smtClean="0">
                <a:latin typeface="+mn-lt"/>
              </a:rPr>
              <a:t>მონაცემების აღდგენისა და ანალიზის გამოწვევები</a:t>
            </a:r>
          </a:p>
          <a:p>
            <a:pPr lvl="1">
              <a:buFont typeface="Wingdings" panose="05000000000000000000" pitchFamily="2" charset="2"/>
              <a:buChar char="Ø"/>
            </a:pPr>
            <a:r>
              <a:rPr lang="ka-GE" dirty="0" smtClean="0">
                <a:latin typeface="+mn-lt"/>
              </a:rPr>
              <a:t>როგორ შეიძლება ელექტრონული მტკიცებულებების წარდგენა სისხლის სამართლის საქმისწარმოების პროცესში</a:t>
            </a:r>
          </a:p>
          <a:p>
            <a:pPr marL="0" indent="0">
              <a:buNone/>
            </a:pPr>
            <a:endParaRPr lang="ka-GE" dirty="0">
              <a:latin typeface="+mn-lt"/>
            </a:endParaRPr>
          </a:p>
        </p:txBody>
      </p:sp>
      <p:sp>
        <p:nvSpPr>
          <p:cNvPr id="3" name="Slide Number Placeholder 2"/>
          <p:cNvSpPr>
            <a:spLocks noGrp="1"/>
          </p:cNvSpPr>
          <p:nvPr>
            <p:ph type="sldNum" sz="quarter" idx="10"/>
          </p:nvPr>
        </p:nvSpPr>
        <p:spPr/>
        <p:txBody>
          <a:bodyPr/>
          <a:lstStyle/>
          <a:p>
            <a:fld id="{49C04F3A-82BD-4011-AADB-1F79FD7DF4BC}" type="slidenum">
              <a:rPr lang="en-GB" smtClean="0"/>
              <a:pPr/>
              <a:t>3</a:t>
            </a:fld>
            <a:endParaRPr lang="ka-GE" dirty="0"/>
          </a:p>
        </p:txBody>
      </p:sp>
      <p:sp>
        <p:nvSpPr>
          <p:cNvPr id="4" name="Text Placeholder 3"/>
          <p:cNvSpPr>
            <a:spLocks noGrp="1"/>
          </p:cNvSpPr>
          <p:nvPr>
            <p:ph type="body" sz="quarter" idx="11"/>
          </p:nvPr>
        </p:nvSpPr>
        <p:spPr/>
        <p:txBody>
          <a:bodyPr/>
          <a:lstStyle/>
          <a:p>
            <a:endParaRPr lang="ka-GE" dirty="0">
              <a:latin typeface="Verdana" charset="0"/>
              <a:cs typeface="Verdana" charset="0"/>
            </a:endParaRPr>
          </a:p>
          <a:p>
            <a:r>
              <a:rPr lang="ka-GE" dirty="0">
                <a:latin typeface="Verdana" charset="0"/>
              </a:rPr>
              <a:t>სესიის მიზანი</a:t>
            </a:r>
            <a:endParaRPr lang="ka-GE" sz="2000" dirty="0">
              <a:latin typeface="Verdana" charset="0"/>
              <a:cs typeface="Verdana" charset="0"/>
            </a:endParaRPr>
          </a:p>
          <a:p>
            <a:endParaRPr lang="ka-GE" dirty="0"/>
          </a:p>
        </p:txBody>
      </p:sp>
    </p:spTree>
    <p:extLst>
      <p:ext uri="{BB962C8B-B14F-4D97-AF65-F5344CB8AC3E}">
        <p14:creationId xmlns:p14="http://schemas.microsoft.com/office/powerpoint/2010/main" val="35801811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ამოღება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pPr marL="0" indent="0">
              <a:buNone/>
            </a:pPr>
            <a:r>
              <a:rPr lang="ka-GE" b="1" dirty="0"/>
              <a:t>სამი პოტენციური ტიპი:</a:t>
            </a:r>
          </a:p>
          <a:p>
            <a:pPr marL="0" indent="0">
              <a:buNone/>
            </a:pPr>
            <a:endParaRPr lang="ka-GE" dirty="0">
              <a:ea typeface="Verdana" panose="020B0604030504040204" pitchFamily="34" charset="0"/>
            </a:endParaRPr>
          </a:p>
          <a:p>
            <a:pPr marL="914400" lvl="1" indent="-514350">
              <a:buFont typeface="+mj-lt"/>
              <a:buAutoNum type="arabicPeriod"/>
            </a:pPr>
            <a:r>
              <a:rPr lang="ka-GE" dirty="0" smtClean="0"/>
              <a:t>„მკვდარი ყუთი“, როცა სამიზნე მოწყობილობა გამორთულია</a:t>
            </a:r>
          </a:p>
          <a:p>
            <a:pPr marL="914400" lvl="1" indent="-514350">
              <a:buFont typeface="+mj-lt"/>
              <a:buAutoNum type="arabicPeriod"/>
            </a:pPr>
            <a:r>
              <a:rPr lang="ka-GE" dirty="0" smtClean="0"/>
              <a:t>„ცოცხალი“, როცა მოწყობილობა ჩართულია და მუშაობს</a:t>
            </a:r>
          </a:p>
          <a:p>
            <a:pPr marL="1314450" lvl="2" indent="-514350"/>
            <a:r>
              <a:rPr lang="ka-GE" sz="2800" dirty="0"/>
              <a:t>გადაწყვეტილება შემდეგზე:</a:t>
            </a:r>
          </a:p>
          <a:p>
            <a:pPr marL="1771650" lvl="3" indent="-514350">
              <a:buFont typeface="Wingdings" panose="05000000000000000000" pitchFamily="2" charset="2"/>
              <a:buChar char="Ø"/>
            </a:pPr>
            <a:r>
              <a:rPr lang="ka-GE" sz="2800" dirty="0"/>
              <a:t>გამორთვა</a:t>
            </a:r>
          </a:p>
          <a:p>
            <a:pPr marL="1771650" lvl="3" indent="-514350">
              <a:buFont typeface="Wingdings" panose="05000000000000000000" pitchFamily="2" charset="2"/>
              <a:buChar char="Ø"/>
            </a:pPr>
            <a:r>
              <a:rPr lang="ka-GE" sz="2800" dirty="0"/>
              <a:t>მასთან ინტერაქცია</a:t>
            </a:r>
          </a:p>
          <a:p>
            <a:pPr marL="914400" lvl="1" indent="-514350">
              <a:buFont typeface="+mj-lt"/>
              <a:buAutoNum type="arabicPeriod"/>
            </a:pPr>
            <a:r>
              <a:rPr lang="ka-GE" dirty="0" smtClean="0"/>
              <a:t>ორივეს კომბინაცია</a:t>
            </a:r>
            <a:endParaRPr lang="ka-GE" dirty="0"/>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4078BA9-B3B6-441A-AE1F-23B60658F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1666759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ამოღების </a:t>
            </a:r>
            <a:r>
              <a:rPr lang="ka-GE" sz="3200" dirty="0" smtClean="0">
                <a:solidFill>
                  <a:schemeClr val="bg1"/>
                </a:solidFill>
                <a:latin typeface="Verdana" charset="0"/>
              </a:rPr>
              <a:t>ასპექტები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pPr>
              <a:buFont typeface="Wingdings" panose="05000000000000000000" pitchFamily="2" charset="2"/>
              <a:buChar char="Ø"/>
            </a:pPr>
            <a:r>
              <a:rPr lang="ka-GE" sz="2400" dirty="0" smtClean="0"/>
              <a:t>ჩხრეკის ჯგუფში არიან სპეციალურად გაწვრთნილი წევრები</a:t>
            </a:r>
            <a:endParaRPr lang="ka-GE" sz="2000" dirty="0" smtClean="0"/>
          </a:p>
          <a:p>
            <a:pPr lvl="1"/>
            <a:r>
              <a:rPr lang="ka-GE" sz="2000" dirty="0" smtClean="0"/>
              <a:t>შეიძლება იყოს დამოუკიდებელი სპეციალისტები</a:t>
            </a:r>
            <a:endParaRPr lang="ka-GE" sz="2000" dirty="0"/>
          </a:p>
          <a:p>
            <a:pPr>
              <a:buFont typeface="Wingdings" panose="05000000000000000000" pitchFamily="2" charset="2"/>
              <a:buChar char="Ø"/>
            </a:pPr>
            <a:r>
              <a:rPr lang="ka-GE" sz="2400" dirty="0" smtClean="0"/>
              <a:t>სისტემის ადმინისტრატორი/გარე კომპანია</a:t>
            </a:r>
          </a:p>
          <a:p>
            <a:pPr lvl="1"/>
            <a:r>
              <a:rPr lang="ka-GE" sz="2000" dirty="0" smtClean="0"/>
              <a:t>შეუძლიათ მათ დახმარება?</a:t>
            </a:r>
          </a:p>
          <a:p>
            <a:pPr>
              <a:buFont typeface="Wingdings" panose="05000000000000000000" pitchFamily="2" charset="2"/>
              <a:buChar char="Ø"/>
            </a:pPr>
            <a:r>
              <a:rPr lang="ka-GE" sz="2400" dirty="0" smtClean="0"/>
              <a:t>ყველას, ვინც შემხებლობაშია, უნდა ჰქონდეს გავლილი საბაზისო ტრენინგი</a:t>
            </a:r>
          </a:p>
          <a:p>
            <a:pPr>
              <a:buFont typeface="Wingdings" panose="05000000000000000000" pitchFamily="2" charset="2"/>
              <a:buChar char="Ø"/>
            </a:pPr>
            <a:r>
              <a:rPr lang="ka-GE" sz="2400" dirty="0" smtClean="0"/>
              <a:t>ყველა მოქმედების დამოწმება და ჩაწერა</a:t>
            </a:r>
          </a:p>
          <a:p>
            <a:pPr>
              <a:buFont typeface="Wingdings" panose="05000000000000000000" pitchFamily="2" charset="2"/>
              <a:buChar char="Ø"/>
            </a:pPr>
            <a:r>
              <a:rPr lang="ka-GE" sz="2400" dirty="0" smtClean="0"/>
              <a:t>გუნდების მიერ პრინციპების/ექსპერტიზის ცოდნა</a:t>
            </a:r>
          </a:p>
          <a:p>
            <a:pPr>
              <a:buFont typeface="Wingdings" panose="05000000000000000000" pitchFamily="2" charset="2"/>
              <a:buChar char="Ø"/>
            </a:pPr>
            <a:r>
              <a:rPr lang="ka-GE" sz="2400" dirty="0" smtClean="0"/>
              <a:t>სპეციალისტების განყოფილების ხელმისაწვდომი საკონტაქტო ინფორმაცია</a:t>
            </a:r>
            <a:endParaRPr lang="ka-GE" sz="2400" dirty="0"/>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195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დაგეგმვა და მომზადება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053728"/>
            <a:ext cx="8640960" cy="5256584"/>
          </a:xfrm>
        </p:spPr>
        <p:txBody>
          <a:bodyPr/>
          <a:lstStyle/>
          <a:p>
            <a:r>
              <a:rPr lang="ka-GE" sz="2400" dirty="0" smtClean="0"/>
              <a:t>პოტენციური საკითხების საკმარისად საფუძვლიანი იდენტიფიცირება</a:t>
            </a:r>
          </a:p>
          <a:p>
            <a:pPr lvl="1"/>
            <a:r>
              <a:rPr lang="ka-GE" sz="2000" dirty="0" smtClean="0"/>
              <a:t>რა დაგხვდებათ</a:t>
            </a:r>
            <a:r>
              <a:rPr lang="en-US" sz="2000" dirty="0" smtClean="0"/>
              <a:t> </a:t>
            </a:r>
            <a:r>
              <a:rPr lang="ka-GE" sz="2000" dirty="0" smtClean="0"/>
              <a:t> – აღჭურვილობა/ადამიანები?</a:t>
            </a:r>
          </a:p>
          <a:p>
            <a:pPr lvl="1"/>
            <a:r>
              <a:rPr lang="ka-GE" sz="2000" dirty="0" smtClean="0"/>
              <a:t>არის თუ არა საჭირო ციფრული ექსპერტიზა დანაშაულის ჩადენის ადგილზე?</a:t>
            </a:r>
          </a:p>
          <a:p>
            <a:r>
              <a:rPr lang="ka-GE" sz="2400" dirty="0" smtClean="0"/>
              <a:t>სად არის მონაცემები?</a:t>
            </a:r>
          </a:p>
          <a:p>
            <a:r>
              <a:rPr lang="ka-GE" sz="2400" dirty="0" smtClean="0"/>
              <a:t>რამდენია?</a:t>
            </a:r>
          </a:p>
          <a:p>
            <a:r>
              <a:rPr lang="ka-GE" sz="2400" dirty="0" smtClean="0"/>
              <a:t>რამდენი იქნა გადაწერილი დანაშაულის ჩადენის ადგილზე ან ლაბორატორიაში?</a:t>
            </a:r>
          </a:p>
          <a:p>
            <a:r>
              <a:rPr lang="ka-GE" sz="2400" dirty="0" smtClean="0"/>
              <a:t>რამდენად რთულია ეჭვმიტანილი?</a:t>
            </a:r>
          </a:p>
          <a:p>
            <a:r>
              <a:rPr lang="ka-GE" sz="2400" dirty="0" smtClean="0"/>
              <a:t>იმავე მტკიცებულების ალტერნატიული წყაროები?</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08E061B-739C-4EE7-8F08-B5D787EA1B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8528" y="5445588"/>
            <a:ext cx="1979712" cy="1142537"/>
          </a:xfrm>
          <a:prstGeom prst="rect">
            <a:avLst/>
          </a:prstGeom>
        </p:spPr>
      </p:pic>
    </p:spTree>
    <p:extLst>
      <p:ext uri="{BB962C8B-B14F-4D97-AF65-F5344CB8AC3E}">
        <p14:creationId xmlns:p14="http://schemas.microsoft.com/office/powerpoint/2010/main" val="255831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დაგეგმვა და მომზადება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pPr>
              <a:buFont typeface="Wingdings" panose="05000000000000000000" pitchFamily="2" charset="2"/>
              <a:buChar char="Ø"/>
            </a:pPr>
            <a:endParaRPr lang="ka-GE" sz="2800" dirty="0">
              <a:ea typeface="Verdana" panose="020B0604030504040204" pitchFamily="34" charset="0"/>
            </a:endParaRPr>
          </a:p>
          <a:p>
            <a:pPr>
              <a:buFont typeface="Wingdings" panose="05000000000000000000" pitchFamily="2" charset="2"/>
              <a:buChar char="Ø"/>
            </a:pPr>
            <a:r>
              <a:rPr lang="ka-GE" sz="2800" dirty="0" smtClean="0"/>
              <a:t>სწორად ავტორიზებული (ორდერი, სხვ.)</a:t>
            </a:r>
          </a:p>
          <a:p>
            <a:pPr>
              <a:buFont typeface="Wingdings" panose="05000000000000000000" pitchFamily="2" charset="2"/>
              <a:buChar char="Ø"/>
            </a:pPr>
            <a:r>
              <a:rPr lang="ka-GE" sz="2800" dirty="0" smtClean="0"/>
              <a:t>საჭიროების შემთხვევაში სწრაფი შესვლა</a:t>
            </a:r>
          </a:p>
          <a:p>
            <a:pPr>
              <a:buFont typeface="Wingdings" panose="05000000000000000000" pitchFamily="2" charset="2"/>
              <a:buChar char="Ø"/>
            </a:pPr>
            <a:r>
              <a:rPr lang="ka-GE" sz="2800" dirty="0" smtClean="0"/>
              <a:t>გუნდის წევრების და სპეციალისტების არჩევა</a:t>
            </a:r>
          </a:p>
          <a:p>
            <a:pPr>
              <a:buFont typeface="Wingdings" panose="05000000000000000000" pitchFamily="2" charset="2"/>
              <a:buChar char="Ø"/>
            </a:pPr>
            <a:r>
              <a:rPr lang="ka-GE" sz="2800" dirty="0" smtClean="0"/>
              <a:t>დავალებებისა და ფუნქციების მინიჭება – ადამიანები, აღჭურვილობა, სხვ.</a:t>
            </a:r>
          </a:p>
          <a:p>
            <a:pPr>
              <a:buFont typeface="Wingdings" panose="05000000000000000000" pitchFamily="2" charset="2"/>
              <a:buChar char="Ø"/>
            </a:pPr>
            <a:r>
              <a:rPr lang="ka-GE" sz="2800" dirty="0" smtClean="0"/>
              <a:t>ინსტრუქციების მიცემა</a:t>
            </a:r>
          </a:p>
          <a:p>
            <a:pPr>
              <a:buFont typeface="Wingdings" panose="05000000000000000000" pitchFamily="2" charset="2"/>
              <a:buChar char="Ø"/>
            </a:pPr>
            <a:r>
              <a:rPr lang="ka-GE" sz="2800" dirty="0" smtClean="0"/>
              <a:t>ხელსაწყოებით და აღჭურვილობით მომარაგება</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18A8C10-BE7A-48EE-979C-FFDB8CC22A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362393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გარე </a:t>
            </a:r>
            <a:r>
              <a:rPr lang="ka-GE" sz="3200" dirty="0" smtClean="0">
                <a:solidFill>
                  <a:schemeClr val="bg1"/>
                </a:solidFill>
                <a:latin typeface="Verdana" charset="0"/>
              </a:rPr>
              <a:t>კონსულტანტი </a:t>
            </a:r>
            <a:r>
              <a:rPr lang="ka-GE" sz="3200" dirty="0">
                <a:solidFill>
                  <a:schemeClr val="bg1"/>
                </a:solidFill>
                <a:latin typeface="Verdana" charset="0"/>
              </a:rPr>
              <a:t>მოწმეები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endParaRPr lang="ka-GE" dirty="0">
              <a:ea typeface="Verdana" panose="020B0604030504040204" pitchFamily="34" charset="0"/>
            </a:endParaRPr>
          </a:p>
          <a:p>
            <a:pPr>
              <a:buFont typeface="Wingdings" panose="05000000000000000000" pitchFamily="2" charset="2"/>
              <a:buChar char="Ø"/>
            </a:pPr>
            <a:r>
              <a:rPr lang="ka-GE" dirty="0" smtClean="0"/>
              <a:t>უნარები</a:t>
            </a:r>
          </a:p>
          <a:p>
            <a:pPr>
              <a:buFont typeface="Wingdings" panose="05000000000000000000" pitchFamily="2" charset="2"/>
              <a:buChar char="Ø"/>
            </a:pPr>
            <a:r>
              <a:rPr lang="ka-GE" dirty="0" smtClean="0"/>
              <a:t>სპეციალისტის გამოცდილება</a:t>
            </a:r>
          </a:p>
          <a:p>
            <a:pPr>
              <a:buFont typeface="Wingdings" panose="05000000000000000000" pitchFamily="2" charset="2"/>
              <a:buChar char="Ø"/>
            </a:pPr>
            <a:r>
              <a:rPr lang="ka-GE" dirty="0" smtClean="0"/>
              <a:t>გამოძიების ცოდნა</a:t>
            </a:r>
          </a:p>
          <a:p>
            <a:pPr>
              <a:buFont typeface="Wingdings" panose="05000000000000000000" pitchFamily="2" charset="2"/>
              <a:buChar char="Ø"/>
            </a:pPr>
            <a:r>
              <a:rPr lang="ka-GE" dirty="0" smtClean="0"/>
              <a:t>კონტექსტუალური ცოდნა</a:t>
            </a:r>
          </a:p>
          <a:p>
            <a:pPr>
              <a:buFont typeface="Wingdings" panose="05000000000000000000" pitchFamily="2" charset="2"/>
              <a:buChar char="Ø"/>
            </a:pPr>
            <a:r>
              <a:rPr lang="ka-GE" dirty="0" smtClean="0"/>
              <a:t>იურიდიული ცოდნა</a:t>
            </a:r>
          </a:p>
          <a:p>
            <a:pPr>
              <a:buFont typeface="Wingdings" panose="05000000000000000000" pitchFamily="2" charset="2"/>
              <a:buChar char="Ø"/>
            </a:pPr>
            <a:r>
              <a:rPr lang="ka-GE" dirty="0" smtClean="0"/>
              <a:t>კომუნიკაციის უნარები</a:t>
            </a:r>
            <a:endParaRPr lang="ka-GE" dirty="0"/>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34C2191-3A3C-4164-A06C-4497C7B09D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362747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დანაშაულის ადგილზე წასაღები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r>
              <a:rPr lang="ka-GE" sz="2600" dirty="0" smtClean="0"/>
              <a:t>ხელსაწყოები და აღჭურვილობა</a:t>
            </a:r>
          </a:p>
          <a:p>
            <a:pPr lvl="1"/>
            <a:r>
              <a:rPr lang="ka-GE" sz="2200" dirty="0" smtClean="0"/>
              <a:t>ტექნოლოგიური ცვლილებები კარნახობს, თუ რა არის საჭირო</a:t>
            </a:r>
          </a:p>
          <a:p>
            <a:pPr lvl="1"/>
            <a:r>
              <a:rPr lang="ka-GE" sz="2200" dirty="0" smtClean="0"/>
              <a:t>ხელთათმანები</a:t>
            </a:r>
          </a:p>
          <a:p>
            <a:r>
              <a:rPr lang="ka-GE" sz="2600" dirty="0" smtClean="0"/>
              <a:t>შესაბამისი ჩხრეკის დოკუმენტები</a:t>
            </a:r>
          </a:p>
          <a:p>
            <a:pPr lvl="1"/>
            <a:r>
              <a:rPr lang="ka-GE" sz="2200" dirty="0" smtClean="0"/>
              <a:t>ჩანაწერები, ეტიკეტები, ფირი, იარლიყები, ფორმები, ხელთათმანები, სხვ.</a:t>
            </a:r>
          </a:p>
          <a:p>
            <a:r>
              <a:rPr lang="ka-GE" sz="2600" dirty="0" smtClean="0"/>
              <a:t>კამერა (ფოტო და ვიდეო)</a:t>
            </a:r>
          </a:p>
          <a:p>
            <a:r>
              <a:rPr lang="ka-GE" sz="2600" dirty="0" smtClean="0"/>
              <a:t>ყუთები, ჩანთები, ჰაერ-ბუშტოვანი შესაფუთი მასალა, სადენების ცალუღები, მტკიცებულებების პაკეტები</a:t>
            </a:r>
          </a:p>
          <a:p>
            <a:pPr lvl="1"/>
            <a:r>
              <a:rPr lang="ka-GE" sz="2200" dirty="0" smtClean="0"/>
              <a:t>მაეკრანებელი პაკეტები</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92569C-EA32-44DF-8087-FB6EE31722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366519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344612" y="-71438"/>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დანაშაულის ადგილზე წასაღები (რეალურ დროში ექსპერტიზა)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331541"/>
            <a:ext cx="8640960" cy="5256584"/>
          </a:xfrm>
        </p:spPr>
        <p:txBody>
          <a:bodyPr/>
          <a:lstStyle/>
          <a:p>
            <a:r>
              <a:rPr lang="ka-GE" sz="2800" dirty="0" smtClean="0"/>
              <a:t>ლეპტოპი (სტანდარტული საექსპერტიზო ინსტრუმენტებით)</a:t>
            </a:r>
          </a:p>
          <a:p>
            <a:r>
              <a:rPr lang="ka-GE" sz="2800" dirty="0" smtClean="0"/>
              <a:t>ქსელის კაბელი</a:t>
            </a:r>
          </a:p>
          <a:p>
            <a:r>
              <a:rPr lang="ka-GE" sz="2800" dirty="0" smtClean="0"/>
              <a:t>მყარი დისკწამყვანები (მაღალი წარმადობის)</a:t>
            </a:r>
          </a:p>
          <a:p>
            <a:r>
              <a:rPr lang="ka-GE" sz="2800" dirty="0" smtClean="0"/>
              <a:t>ჩანაწერის აპარატული ბლოკატორები</a:t>
            </a:r>
          </a:p>
          <a:p>
            <a:r>
              <a:rPr lang="ka-GE" sz="2800" dirty="0" smtClean="0"/>
              <a:t>ჩატვირთვის საექსპერტიზო საშუალებები (DVD/USB)</a:t>
            </a:r>
          </a:p>
          <a:p>
            <a:r>
              <a:rPr lang="ka-GE" sz="2800" dirty="0" smtClean="0"/>
              <a:t>რეალურ დროში მონაცემებთან მუშაობის ინსტრუმენტები</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B2575E-77A9-4789-A6D9-1B831D07C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385400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დანაშაულის ადგილის დაცვა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3581400"/>
            <a:ext cx="8640960" cy="2871936"/>
          </a:xfrm>
        </p:spPr>
        <p:txBody>
          <a:bodyPr/>
          <a:lstStyle/>
          <a:p>
            <a:r>
              <a:rPr lang="ka-GE" dirty="0" smtClean="0"/>
              <a:t>ადამიანთა უსაფრთხოება</a:t>
            </a:r>
          </a:p>
          <a:p>
            <a:r>
              <a:rPr lang="ka-GE" dirty="0" smtClean="0"/>
              <a:t>მტკიცებულებების მთლიანობა</a:t>
            </a:r>
          </a:p>
          <a:p>
            <a:pPr lvl="1"/>
            <a:r>
              <a:rPr lang="ka-GE" dirty="0" smtClean="0"/>
              <a:t>ელექტრონული მტკიცებულებები შეიძლება იოლად შეიცვალოს, წაიშალოს ან განადგურდეს</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4" descr="C:\Users\User\Dropbox\COE - Personal\Session 1.3.3 Search and Seizure\Photos\stop.jp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CA17B8C-48B8-4E6C-9176-DC1BD0A16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0349" y="1340683"/>
            <a:ext cx="1983301" cy="199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73A8E0B-E1E2-4465-BFDE-F439E208B8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278821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დანაშაულის ადგილის დაცვა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270001"/>
            <a:ext cx="8640960" cy="5183335"/>
          </a:xfrm>
        </p:spPr>
        <p:txBody>
          <a:bodyPr/>
          <a:lstStyle/>
          <a:p>
            <a:r>
              <a:rPr lang="ka-GE" sz="2400" dirty="0" smtClean="0"/>
              <a:t>დაიცავით იურისდიქციული პოლიტიკა</a:t>
            </a:r>
          </a:p>
          <a:p>
            <a:r>
              <a:rPr lang="ka-GE" sz="2400" dirty="0" smtClean="0"/>
              <a:t>ადამიანები მოაშორეთ </a:t>
            </a:r>
          </a:p>
          <a:p>
            <a:pPr lvl="1"/>
            <a:r>
              <a:rPr lang="ka-GE" sz="2000" dirty="0" smtClean="0"/>
              <a:t>კომპიუტერებსა და მოწყობილობებს</a:t>
            </a:r>
          </a:p>
          <a:p>
            <a:r>
              <a:rPr lang="ka-GE" sz="2400" dirty="0" smtClean="0"/>
              <a:t>დაიცავით მოწყობილობები (მათ შორის, პერსონალური და პორტატიული)</a:t>
            </a:r>
          </a:p>
          <a:p>
            <a:r>
              <a:rPr lang="ka-GE" sz="2400" dirty="0" smtClean="0"/>
              <a:t>უარყავით არაავტორიზებული ადამიანების დახმარება</a:t>
            </a:r>
          </a:p>
          <a:p>
            <a:r>
              <a:rPr lang="ka-GE" sz="2400" dirty="0" smtClean="0"/>
              <a:t>დატოვეთ მოწყობილობა გამორთული, თუ ის უკვე გამორთულია</a:t>
            </a:r>
          </a:p>
          <a:p>
            <a:r>
              <a:rPr lang="ka-GE" sz="2400" dirty="0" smtClean="0"/>
              <a:t>შეამოწმეთ მოწყობილობის სტატუსი</a:t>
            </a:r>
          </a:p>
          <a:p>
            <a:r>
              <a:rPr lang="ka-GE" sz="2400" dirty="0" smtClean="0"/>
              <a:t>დაიცავით ცვალებადი მონაცემები</a:t>
            </a:r>
          </a:p>
          <a:p>
            <a:r>
              <a:rPr lang="ka-GE" sz="2400" dirty="0" smtClean="0"/>
              <a:t>მოახდინეთ წასაღები და დასატოვებელი მოწყობილობების იდენტიფიცირება</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73A8E0B-E1E2-4465-BFDE-F439E208B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254195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დანაშაულის ადგილის დაცვა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938138"/>
            <a:ext cx="8640960" cy="4981723"/>
          </a:xfrm>
        </p:spPr>
        <p:txBody>
          <a:bodyPr/>
          <a:lstStyle/>
          <a:p>
            <a:endParaRPr lang="ka-GE" dirty="0">
              <a:ea typeface="Verdana" panose="020B0604030504040204" pitchFamily="34" charset="0"/>
            </a:endParaRPr>
          </a:p>
          <a:p>
            <a:r>
              <a:rPr lang="ka-GE" dirty="0" smtClean="0"/>
              <a:t>დაადგინეთ პრიორიტეტული ელექტრონული მტკიცებულებები და ექსპერტიზის მტკიცებულებები</a:t>
            </a:r>
          </a:p>
          <a:p>
            <a:r>
              <a:rPr lang="ka-GE" dirty="0" smtClean="0"/>
              <a:t>მოძებნეთ სხვა არაელექტრონული მასალა</a:t>
            </a:r>
          </a:p>
          <a:p>
            <a:pPr lvl="1"/>
            <a:r>
              <a:rPr lang="ka-GE" dirty="0" smtClean="0"/>
              <a:t>პაროლები, შენიშვნები, სახელმძღვანელოები, ამონაბეჭდები, ფოტოები</a:t>
            </a:r>
          </a:p>
          <a:p>
            <a:r>
              <a:rPr lang="ka-GE" dirty="0" smtClean="0"/>
              <a:t>ფოტოსურათი/ვიდეო</a:t>
            </a:r>
            <a:r>
              <a:rPr lang="en-US" dirty="0" smtClean="0"/>
              <a:t> </a:t>
            </a:r>
            <a:r>
              <a:rPr lang="ka-GE" dirty="0" smtClean="0"/>
              <a:t>მისი აღმოჩენისას (ყველა დეტალით)</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73A8E0B-E1E2-4465-BFDE-F439E208B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147731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640430"/>
            <a:ext cx="7886700" cy="4351338"/>
          </a:xfrm>
        </p:spPr>
        <p:txBody>
          <a:bodyPr>
            <a:normAutofit fontScale="70000" lnSpcReduction="20000"/>
          </a:bodyPr>
          <a:lstStyle/>
          <a:p>
            <a:pPr marL="0" lvl="0" indent="0" eaLnBrk="0" fontAlgn="base" hangingPunct="0">
              <a:lnSpc>
                <a:spcPct val="100000"/>
              </a:lnSpc>
              <a:spcBef>
                <a:spcPct val="20000"/>
              </a:spcBef>
              <a:spcAft>
                <a:spcPct val="0"/>
              </a:spcAft>
              <a:buNone/>
            </a:pPr>
            <a:r>
              <a:rPr lang="ka-GE" sz="3200" b="1" dirty="0">
                <a:solidFill>
                  <a:prstClr val="black"/>
                </a:solidFill>
                <a:latin typeface="+mn-lt"/>
              </a:rPr>
              <a:t>ამ სესიის ბოლოს დელეგატები შეძლებენ:</a:t>
            </a:r>
          </a:p>
          <a:p>
            <a:pPr marL="0" lvl="0" indent="0" eaLnBrk="0" fontAlgn="base" hangingPunct="0">
              <a:lnSpc>
                <a:spcPct val="100000"/>
              </a:lnSpc>
              <a:spcBef>
                <a:spcPct val="20000"/>
              </a:spcBef>
              <a:spcAft>
                <a:spcPct val="0"/>
              </a:spcAft>
              <a:buNone/>
            </a:pPr>
            <a:endParaRPr lang="ka-GE" sz="3200" dirty="0">
              <a:solidFill>
                <a:prstClr val="black"/>
              </a:solidFill>
              <a:latin typeface="+mn-lt"/>
              <a:ea typeface="Verdana" panose="020B0604030504040204" pitchFamily="34" charset="0"/>
            </a:endParaRPr>
          </a:p>
          <a:p>
            <a:pPr marL="342900" lvl="0" indent="-342900" algn="just" eaLnBrk="0" fontAlgn="base" hangingPunct="0">
              <a:lnSpc>
                <a:spcPct val="100000"/>
              </a:lnSpc>
              <a:spcBef>
                <a:spcPct val="20000"/>
              </a:spcBef>
              <a:spcAft>
                <a:spcPct val="0"/>
              </a:spcAft>
            </a:pPr>
            <a:r>
              <a:rPr lang="ka-GE" dirty="0">
                <a:solidFill>
                  <a:prstClr val="black"/>
                </a:solidFill>
                <a:latin typeface="+mn-lt"/>
              </a:rPr>
              <a:t>განიხილონ ელექტრონული მტკიცებულებების სხვადასხვა ტიპი</a:t>
            </a:r>
          </a:p>
          <a:p>
            <a:pPr marL="342900" lvl="0" indent="-342900" algn="just" eaLnBrk="0" fontAlgn="base" hangingPunct="0">
              <a:lnSpc>
                <a:spcPct val="100000"/>
              </a:lnSpc>
              <a:spcBef>
                <a:spcPct val="20000"/>
              </a:spcBef>
              <a:spcAft>
                <a:spcPct val="0"/>
              </a:spcAft>
            </a:pPr>
            <a:r>
              <a:rPr lang="ka-GE" dirty="0">
                <a:solidFill>
                  <a:prstClr val="black"/>
                </a:solidFill>
                <a:latin typeface="+mn-lt"/>
              </a:rPr>
              <a:t>შეაჯამონ ევროპის საბჭოს „ელექტრონული მტკიცებულებების </a:t>
            </a:r>
            <a:r>
              <a:rPr lang="ka-GE" dirty="0" smtClean="0">
                <a:solidFill>
                  <a:prstClr val="black"/>
                </a:solidFill>
                <a:latin typeface="+mn-lt"/>
              </a:rPr>
              <a:t>სახელმძღვანელოს“ </a:t>
            </a:r>
            <a:r>
              <a:rPr lang="ka-GE" dirty="0">
                <a:solidFill>
                  <a:prstClr val="black"/>
                </a:solidFill>
                <a:latin typeface="+mn-lt"/>
              </a:rPr>
              <a:t>საკვანძო საკითხები, განსაკუთრებით, ამოღებისა და გადაცემის პრინციპები</a:t>
            </a:r>
          </a:p>
          <a:p>
            <a:pPr marL="342900" lvl="0" indent="-342900" algn="just" eaLnBrk="0" fontAlgn="base" hangingPunct="0">
              <a:lnSpc>
                <a:spcPct val="100000"/>
              </a:lnSpc>
              <a:spcBef>
                <a:spcPct val="20000"/>
              </a:spcBef>
              <a:spcAft>
                <a:spcPct val="0"/>
              </a:spcAft>
            </a:pPr>
            <a:r>
              <a:rPr lang="ka-GE" dirty="0">
                <a:solidFill>
                  <a:prstClr val="black"/>
                </a:solidFill>
                <a:latin typeface="+mn-lt"/>
              </a:rPr>
              <a:t>მოახდინონ „მკვდარი ყუთისა“ და „ცოცხალ მონაცემთა ექსპერტიზის“, </a:t>
            </a:r>
            <a:r>
              <a:rPr lang="ka-GE" dirty="0" smtClean="0">
                <a:solidFill>
                  <a:prstClr val="black"/>
                </a:solidFill>
                <a:latin typeface="+mn-lt"/>
              </a:rPr>
              <a:t>ასევე </a:t>
            </a:r>
            <a:r>
              <a:rPr lang="ka-GE" dirty="0">
                <a:solidFill>
                  <a:prstClr val="black"/>
                </a:solidFill>
                <a:latin typeface="+mn-lt"/>
              </a:rPr>
              <a:t>„ღრუბლოვანი მონაცემების“ გამოწვევების იდენტიფიცირება</a:t>
            </a:r>
          </a:p>
          <a:p>
            <a:pPr marL="342900" lvl="0" indent="-342900" algn="just" eaLnBrk="0" fontAlgn="base" hangingPunct="0">
              <a:lnSpc>
                <a:spcPct val="100000"/>
              </a:lnSpc>
              <a:spcBef>
                <a:spcPct val="20000"/>
              </a:spcBef>
              <a:spcAft>
                <a:spcPct val="0"/>
              </a:spcAft>
            </a:pPr>
            <a:r>
              <a:rPr lang="ka-GE" dirty="0">
                <a:solidFill>
                  <a:prstClr val="black"/>
                </a:solidFill>
                <a:latin typeface="+mn-lt"/>
              </a:rPr>
              <a:t>განიხილონ ელექტრონული მტკიცებულებების დასაშვებობა</a:t>
            </a:r>
          </a:p>
          <a:p>
            <a:pPr marL="342900" lvl="0" indent="-342900" algn="just" eaLnBrk="0" fontAlgn="base" hangingPunct="0">
              <a:lnSpc>
                <a:spcPct val="100000"/>
              </a:lnSpc>
              <a:spcBef>
                <a:spcPct val="20000"/>
              </a:spcBef>
              <a:spcAft>
                <a:spcPct val="0"/>
              </a:spcAft>
            </a:pPr>
            <a:r>
              <a:rPr lang="ka-GE" dirty="0">
                <a:solidFill>
                  <a:prstClr val="black"/>
                </a:solidFill>
                <a:latin typeface="+mn-lt"/>
              </a:rPr>
              <a:t>შეადარონ „ციფრული ექსპერტიზა“ და ტრადიციული ექსპერტიზა</a:t>
            </a:r>
          </a:p>
          <a:p>
            <a:pPr marL="342900" lvl="0" indent="-342900" algn="just" eaLnBrk="0" fontAlgn="base" hangingPunct="0">
              <a:lnSpc>
                <a:spcPct val="100000"/>
              </a:lnSpc>
              <a:spcBef>
                <a:spcPct val="20000"/>
              </a:spcBef>
              <a:spcAft>
                <a:spcPct val="0"/>
              </a:spcAft>
            </a:pPr>
            <a:r>
              <a:rPr lang="ka-GE" dirty="0">
                <a:solidFill>
                  <a:prstClr val="black"/>
                </a:solidFill>
                <a:latin typeface="+mn-lt"/>
              </a:rPr>
              <a:t>მოახდინონ ციფრული ექსპერტიზის ოთხი საკვანძო ეტაპის იდენტიფიცირება</a:t>
            </a:r>
          </a:p>
          <a:p>
            <a:pPr marL="0" indent="0">
              <a:buNone/>
            </a:pPr>
            <a:endParaRPr lang="ka-GE" dirty="0">
              <a:latin typeface="+mn-lt"/>
            </a:endParaRPr>
          </a:p>
        </p:txBody>
      </p:sp>
      <p:sp>
        <p:nvSpPr>
          <p:cNvPr id="3" name="Slide Number Placeholder 2"/>
          <p:cNvSpPr>
            <a:spLocks noGrp="1"/>
          </p:cNvSpPr>
          <p:nvPr>
            <p:ph type="sldNum" sz="quarter" idx="10"/>
          </p:nvPr>
        </p:nvSpPr>
        <p:spPr/>
        <p:txBody>
          <a:bodyPr/>
          <a:lstStyle/>
          <a:p>
            <a:fld id="{49C04F3A-82BD-4011-AADB-1F79FD7DF4BC}" type="slidenum">
              <a:rPr lang="en-GB" smtClean="0"/>
              <a:pPr/>
              <a:t>4</a:t>
            </a:fld>
            <a:endParaRPr lang="ka-GE" dirty="0"/>
          </a:p>
        </p:txBody>
      </p:sp>
      <p:sp>
        <p:nvSpPr>
          <p:cNvPr id="4" name="Text Placeholder 3"/>
          <p:cNvSpPr>
            <a:spLocks noGrp="1"/>
          </p:cNvSpPr>
          <p:nvPr>
            <p:ph type="body" sz="quarter" idx="11"/>
          </p:nvPr>
        </p:nvSpPr>
        <p:spPr/>
        <p:txBody>
          <a:bodyPr/>
          <a:lstStyle/>
          <a:p>
            <a:endParaRPr lang="ka-GE" dirty="0">
              <a:latin typeface="Verdana" charset="0"/>
              <a:cs typeface="Verdana" charset="0"/>
            </a:endParaRPr>
          </a:p>
          <a:p>
            <a:r>
              <a:rPr lang="ka-GE" dirty="0">
                <a:latin typeface="Verdana" charset="0"/>
              </a:rPr>
              <a:t>სესიის ამოცანები</a:t>
            </a:r>
            <a:endParaRPr lang="ka-GE" sz="2000" dirty="0">
              <a:latin typeface="Verdana" charset="0"/>
              <a:cs typeface="Verdana" charset="0"/>
            </a:endParaRPr>
          </a:p>
          <a:p>
            <a:endParaRPr lang="ka-GE" dirty="0"/>
          </a:p>
        </p:txBody>
      </p:sp>
    </p:spTree>
    <p:extLst>
      <p:ext uri="{BB962C8B-B14F-4D97-AF65-F5344CB8AC3E}">
        <p14:creationId xmlns:p14="http://schemas.microsoft.com/office/powerpoint/2010/main" val="9623910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39292" y="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დანაშაულის ადგილის დოკუმენტირება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270001"/>
            <a:ext cx="8640960" cy="5183335"/>
          </a:xfrm>
        </p:spPr>
        <p:txBody>
          <a:bodyPr/>
          <a:lstStyle/>
          <a:p>
            <a:r>
              <a:rPr lang="ka-GE" sz="2400" dirty="0" smtClean="0"/>
              <a:t>გააკეთეთ გეგმის მონახაზი</a:t>
            </a:r>
          </a:p>
          <a:p>
            <a:r>
              <a:rPr lang="ka-GE" sz="2400" dirty="0" smtClean="0"/>
              <a:t>გადაიღეთ/ჩაწერეთ მთელი დანაშაულის ჩადენის ადგილის სურათები/ვიდეო</a:t>
            </a:r>
          </a:p>
          <a:p>
            <a:pPr lvl="1"/>
            <a:r>
              <a:rPr lang="ka-GE" sz="2000" dirty="0" smtClean="0"/>
              <a:t>მოწყობილობების სპეციფიკური ფოტოგრაფირება საცნობაროდ</a:t>
            </a:r>
          </a:p>
          <a:p>
            <a:r>
              <a:rPr lang="ka-GE" sz="2400" dirty="0" smtClean="0"/>
              <a:t>ყველა მოწყობილობის დეტალური აღწერა, კვების მდგომარეობის მითითებით</a:t>
            </a:r>
          </a:p>
          <a:p>
            <a:r>
              <a:rPr lang="ka-GE" sz="2400" dirty="0" smtClean="0"/>
              <a:t>კავშირებისა და პორტების ეტიკეტირება</a:t>
            </a:r>
          </a:p>
          <a:p>
            <a:r>
              <a:rPr lang="ka-GE" sz="2400" dirty="0" smtClean="0"/>
              <a:t>ეკრანის მდგომარეობა – თუ ჩართულია (სურათის/ვიდეოს გადაღება)</a:t>
            </a:r>
          </a:p>
          <a:p>
            <a:r>
              <a:rPr lang="ka-GE" sz="2400" dirty="0" smtClean="0"/>
              <a:t>ყველა განხორციელებული მოქმედება უნდა იქნეს დოკუმენტირებული</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2" descr="C:\Users\Lemon\Desktop\BackUp\COE Training\Photos\documenting.jp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FAD447E-C8E8-4C84-9BB1-AABC667DF3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96" b="18363"/>
          <a:stretch/>
        </p:blipFill>
        <p:spPr bwMode="auto">
          <a:xfrm>
            <a:off x="7308304" y="5327767"/>
            <a:ext cx="1763688" cy="119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6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ადამიანები/გამოკითხვები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270001"/>
            <a:ext cx="8640960" cy="5183335"/>
          </a:xfrm>
        </p:spPr>
        <p:txBody>
          <a:bodyPr/>
          <a:lstStyle/>
          <a:p>
            <a:r>
              <a:rPr lang="ka-GE" sz="2800" dirty="0" smtClean="0"/>
              <a:t>ხორციელდება ეროვნული კანონმდებლობის/პოლიტიკის შესაბამისად</a:t>
            </a:r>
          </a:p>
          <a:p>
            <a:r>
              <a:rPr lang="ka-GE" sz="2800" dirty="0" smtClean="0"/>
              <a:t>დამსწრე ადამიანების იდენტიფიცირება</a:t>
            </a:r>
          </a:p>
          <a:p>
            <a:pPr lvl="1">
              <a:buFont typeface="Wingdings" panose="05000000000000000000" pitchFamily="2" charset="2"/>
              <a:buChar char="Ø"/>
            </a:pPr>
            <a:r>
              <a:rPr lang="ka-GE" sz="2400" dirty="0" smtClean="0"/>
              <a:t>დეტალების, შესვლის დროს, სხვ. ჩაწერა</a:t>
            </a:r>
          </a:p>
          <a:p>
            <a:r>
              <a:rPr lang="ka-GE" sz="2800" dirty="0" smtClean="0"/>
              <a:t>შეიძლება საჭირო იყოს –</a:t>
            </a:r>
          </a:p>
          <a:p>
            <a:pPr lvl="1">
              <a:buFont typeface="Wingdings" panose="05000000000000000000" pitchFamily="2" charset="2"/>
              <a:buChar char="Ø"/>
            </a:pPr>
            <a:r>
              <a:rPr lang="ka-GE" sz="2400" dirty="0" smtClean="0"/>
              <a:t>მოწყობილობის მიზანი, მფლობელი, მომხმარებელი, მომხმარებლის სახელი, ანგარიშის ინფორმაცია, დოკუმენტაცია</a:t>
            </a:r>
          </a:p>
          <a:p>
            <a:pPr lvl="1">
              <a:buFont typeface="Wingdings" panose="05000000000000000000" pitchFamily="2" charset="2"/>
              <a:buChar char="Ø"/>
            </a:pPr>
            <a:r>
              <a:rPr lang="ka-GE" sz="2400" dirty="0" smtClean="0"/>
              <a:t>პაროლები (მოწყობილობები, სერვერები, დაშიფვრა)</a:t>
            </a:r>
          </a:p>
          <a:p>
            <a:pPr lvl="1">
              <a:buFont typeface="Wingdings" panose="05000000000000000000" pitchFamily="2" charset="2"/>
              <a:buChar char="Ø"/>
            </a:pPr>
            <a:r>
              <a:rPr lang="ka-GE" sz="2400" dirty="0" smtClean="0"/>
              <a:t>ობიექტის გარეთ არსებულ საცავთან დაკავშირებული დეტალები</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C7EE2B-7305-4068-9639-0CCFF7BFB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100" y="5733257"/>
            <a:ext cx="3779875" cy="787474"/>
          </a:xfrm>
          <a:prstGeom prst="rect">
            <a:avLst/>
          </a:prstGeom>
        </p:spPr>
      </p:pic>
    </p:spTree>
    <p:extLst>
      <p:ext uri="{BB962C8B-B14F-4D97-AF65-F5344CB8AC3E}">
        <p14:creationId xmlns:p14="http://schemas.microsoft.com/office/powerpoint/2010/main" val="37145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დანაშაულის ადგილის მაგალითები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descr="C:\Users\Ladybird\Downloads\1.jpg"/>
          <p:cNvPicPr/>
          <p:nvPr/>
        </p:nvPicPr>
        <p:blipFill>
          <a:blip r:embed="rId4">
            <a:extLst>
              <a:ext uri="{28A0092B-C50C-407E-A947-70E740481C1C}">
                <a14:useLocalDpi xmlns:a14="http://schemas.microsoft.com/office/drawing/2010/main" val="0"/>
              </a:ext>
            </a:extLst>
          </a:blip>
          <a:srcRect/>
          <a:stretch>
            <a:fillRect/>
          </a:stretch>
        </p:blipFill>
        <p:spPr bwMode="auto">
          <a:xfrm>
            <a:off x="561975" y="1270001"/>
            <a:ext cx="8324850" cy="4317999"/>
          </a:xfrm>
          <a:prstGeom prst="rect">
            <a:avLst/>
          </a:prstGeom>
          <a:noFill/>
          <a:ln>
            <a:noFill/>
          </a:ln>
        </p:spPr>
      </p:pic>
    </p:spTree>
    <p:extLst>
      <p:ext uri="{BB962C8B-B14F-4D97-AF65-F5344CB8AC3E}">
        <p14:creationId xmlns:p14="http://schemas.microsoft.com/office/powerpoint/2010/main" val="17214245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დანაშაულის ადგილის მაგალითები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563" y="1067037"/>
            <a:ext cx="8010524" cy="5405200"/>
          </a:xfrm>
          <a:prstGeom prst="rect">
            <a:avLst/>
          </a:prstGeom>
        </p:spPr>
      </p:pic>
    </p:spTree>
    <p:extLst>
      <p:ext uri="{BB962C8B-B14F-4D97-AF65-F5344CB8AC3E}">
        <p14:creationId xmlns:p14="http://schemas.microsoft.com/office/powerpoint/2010/main" val="42280880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მოწყობილობებთან მუშაობა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270001"/>
            <a:ext cx="8640960" cy="5183335"/>
          </a:xfrm>
        </p:spPr>
        <p:txBody>
          <a:bodyPr/>
          <a:lstStyle/>
          <a:p>
            <a:pPr marL="0" indent="0">
              <a:buNone/>
            </a:pPr>
            <a:endParaRPr lang="ka-GE" b="1" dirty="0">
              <a:solidFill>
                <a:srgbClr val="0070C0"/>
              </a:solidFill>
            </a:endParaRPr>
          </a:p>
          <a:p>
            <a:pPr marL="0" indent="0">
              <a:buNone/>
            </a:pPr>
            <a:r>
              <a:rPr lang="ka-GE" b="1" dirty="0">
                <a:solidFill>
                  <a:srgbClr val="0070C0"/>
                </a:solidFill>
              </a:rPr>
              <a:t>შემთხვევა A – კომპიუტერი გამორთულია</a:t>
            </a:r>
          </a:p>
          <a:p>
            <a:r>
              <a:rPr lang="ka-GE" dirty="0" smtClean="0"/>
              <a:t>არ ჩართოთ</a:t>
            </a:r>
          </a:p>
          <a:p>
            <a:pPr lvl="1"/>
            <a:r>
              <a:rPr lang="ka-GE" dirty="0" smtClean="0"/>
              <a:t>დაიცავით, გადაუღეთ სურათი, დაშალეთ</a:t>
            </a:r>
          </a:p>
          <a:p>
            <a:r>
              <a:rPr lang="ka-GE" dirty="0" smtClean="0"/>
              <a:t>თუ მოწყობილობა პორტატიულია, მოაცილეთ ბატარეა</a:t>
            </a:r>
          </a:p>
          <a:p>
            <a:pPr marL="0" indent="0" algn="ctr">
              <a:buNone/>
            </a:pPr>
            <a:endParaRPr lang="ka-GE" b="1" dirty="0">
              <a:ea typeface="Verdana" panose="020B0604030504040204" pitchFamily="34" charset="0"/>
            </a:endParaRPr>
          </a:p>
          <a:p>
            <a:pPr marL="0" indent="0" algn="ctr">
              <a:buNone/>
            </a:pPr>
            <a:r>
              <a:rPr lang="ka-GE" b="1" dirty="0"/>
              <a:t>საუკეთესო შანსი </a:t>
            </a:r>
          </a:p>
          <a:p>
            <a:pPr marL="0" indent="0" algn="ctr">
              <a:buNone/>
            </a:pPr>
            <a:r>
              <a:rPr lang="ka-GE" b="1" dirty="0"/>
              <a:t>1-ელი პრინციპის დასაცავად</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Bild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5C9CDBF-093F-4474-9634-68181BCC806F}"/>
              </a:ext>
            </a:extLst>
          </p:cNvPr>
          <p:cNvPicPr>
            <a:picLocks noChangeAspect="1"/>
          </p:cNvPicPr>
          <p:nvPr/>
        </p:nvPicPr>
        <p:blipFill rotWithShape="1">
          <a:blip r:embed="rId4"/>
          <a:srcRect t="1" b="470"/>
          <a:stretch/>
        </p:blipFill>
        <p:spPr>
          <a:xfrm>
            <a:off x="7331113" y="5323475"/>
            <a:ext cx="1812887" cy="1197256"/>
          </a:xfrm>
          <a:prstGeom prst="rect">
            <a:avLst/>
          </a:prstGeom>
          <a:effectLst/>
        </p:spPr>
      </p:pic>
    </p:spTree>
    <p:extLst>
      <p:ext uri="{BB962C8B-B14F-4D97-AF65-F5344CB8AC3E}">
        <p14:creationId xmlns:p14="http://schemas.microsoft.com/office/powerpoint/2010/main" val="74132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მოწყობილობებთან მუშაობა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270001"/>
            <a:ext cx="8640960" cy="5183335"/>
          </a:xfrm>
        </p:spPr>
        <p:txBody>
          <a:bodyPr/>
          <a:lstStyle/>
          <a:p>
            <a:pPr marL="0" indent="0">
              <a:buNone/>
            </a:pPr>
            <a:endParaRPr lang="ka-GE" sz="2800" b="1" dirty="0">
              <a:solidFill>
                <a:srgbClr val="0070C0"/>
              </a:solidFill>
            </a:endParaRPr>
          </a:p>
          <a:p>
            <a:pPr marL="0" indent="0">
              <a:buNone/>
            </a:pPr>
            <a:r>
              <a:rPr lang="ka-GE" sz="2800" b="1" dirty="0">
                <a:solidFill>
                  <a:srgbClr val="0070C0"/>
                </a:solidFill>
              </a:rPr>
              <a:t>შემთხვევა B – კომპიუტერი ჩართულია</a:t>
            </a:r>
          </a:p>
          <a:p>
            <a:r>
              <a:rPr lang="ka-GE" sz="2800" dirty="0" smtClean="0"/>
              <a:t>არ გამორთოთ</a:t>
            </a:r>
          </a:p>
          <a:p>
            <a:pPr lvl="1"/>
            <a:r>
              <a:rPr lang="ka-GE" sz="2400" dirty="0" smtClean="0"/>
              <a:t>დაიცავით, გადაუღეთ სურათი, შეაფასეთ</a:t>
            </a:r>
          </a:p>
          <a:p>
            <a:r>
              <a:rPr lang="ka-GE" sz="2800" dirty="0" smtClean="0"/>
              <a:t>სპეციალისტის ჩარევა</a:t>
            </a:r>
          </a:p>
          <a:p>
            <a:r>
              <a:rPr lang="ka-GE" sz="2800" dirty="0" smtClean="0"/>
              <a:t>გაითვალისწინეთ „ცოცხალი მონაცემების“ შეგროვება</a:t>
            </a:r>
          </a:p>
          <a:p>
            <a:pPr marL="0" indent="0" algn="ctr">
              <a:buNone/>
            </a:pPr>
            <a:endParaRPr lang="ka-GE" sz="2800" b="1" dirty="0">
              <a:ea typeface="Verdana" panose="020B0604030504040204" pitchFamily="34" charset="0"/>
            </a:endParaRPr>
          </a:p>
          <a:p>
            <a:pPr marL="0" indent="0" algn="ctr">
              <a:buNone/>
            </a:pPr>
            <a:r>
              <a:rPr lang="ka-GE" sz="2800" b="1" dirty="0"/>
              <a:t>ნაკლები შანსი </a:t>
            </a:r>
          </a:p>
          <a:p>
            <a:pPr marL="0" indent="0" algn="ctr">
              <a:buNone/>
            </a:pPr>
            <a:r>
              <a:rPr lang="ka-GE" sz="2800" b="1" dirty="0"/>
              <a:t>1-ელი პრინციპის დასაცავად</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Bild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5C9CDBF-093F-4474-9634-68181BCC806F}"/>
              </a:ext>
            </a:extLst>
          </p:cNvPr>
          <p:cNvPicPr>
            <a:picLocks noChangeAspect="1"/>
          </p:cNvPicPr>
          <p:nvPr/>
        </p:nvPicPr>
        <p:blipFill rotWithShape="1">
          <a:blip r:embed="rId4"/>
          <a:srcRect t="1" b="470"/>
          <a:stretch/>
        </p:blipFill>
        <p:spPr>
          <a:xfrm>
            <a:off x="7331113" y="5323475"/>
            <a:ext cx="1812887" cy="1197256"/>
          </a:xfrm>
          <a:prstGeom prst="rect">
            <a:avLst/>
          </a:prstGeom>
          <a:effectLst/>
        </p:spPr>
      </p:pic>
    </p:spTree>
    <p:extLst>
      <p:ext uri="{BB962C8B-B14F-4D97-AF65-F5344CB8AC3E}">
        <p14:creationId xmlns:p14="http://schemas.microsoft.com/office/powerpoint/2010/main" val="155449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მოწყობილობებთან მუშაობა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270001"/>
            <a:ext cx="8640960" cy="5183335"/>
          </a:xfrm>
        </p:spPr>
        <p:txBody>
          <a:bodyPr/>
          <a:lstStyle/>
          <a:p>
            <a:pPr marL="0" indent="0">
              <a:buNone/>
            </a:pPr>
            <a:endParaRPr lang="ka-GE" b="1" dirty="0">
              <a:solidFill>
                <a:srgbClr val="0070C0"/>
              </a:solidFill>
            </a:endParaRPr>
          </a:p>
          <a:p>
            <a:pPr marL="0" indent="0">
              <a:buNone/>
            </a:pPr>
            <a:r>
              <a:rPr lang="ka-GE" b="1" dirty="0">
                <a:solidFill>
                  <a:srgbClr val="0070C0"/>
                </a:solidFill>
              </a:rPr>
              <a:t>შემთხვევა C – არ შეგიძლიათ განსაზღვრა</a:t>
            </a:r>
          </a:p>
          <a:p>
            <a:r>
              <a:rPr lang="ka-GE" dirty="0" smtClean="0"/>
              <a:t>ვივარაუდოთ, რომ გამორთულია</a:t>
            </a:r>
          </a:p>
          <a:p>
            <a:r>
              <a:rPr lang="ka-GE" dirty="0" smtClean="0"/>
              <a:t>მოაცილეთ კვების ბლოკი</a:t>
            </a:r>
          </a:p>
          <a:p>
            <a:pPr lvl="1"/>
            <a:r>
              <a:rPr lang="ka-GE" dirty="0" smtClean="0"/>
              <a:t>დაიცავით, გადაუღეთ სურათი, დაშალეთ</a:t>
            </a:r>
          </a:p>
          <a:p>
            <a:pPr marL="0" indent="0">
              <a:buNone/>
            </a:pPr>
            <a:endParaRPr lang="ka-GE" dirty="0">
              <a:ea typeface="Verdana" panose="020B0604030504040204" pitchFamily="34" charset="0"/>
            </a:endParaRPr>
          </a:p>
          <a:p>
            <a:pPr marL="0" indent="0" algn="ctr">
              <a:buNone/>
            </a:pPr>
            <a:r>
              <a:rPr lang="ka-GE" b="1" dirty="0"/>
              <a:t>მცირე შანსი </a:t>
            </a:r>
          </a:p>
          <a:p>
            <a:pPr marL="0" indent="0" algn="ctr">
              <a:buNone/>
            </a:pPr>
            <a:r>
              <a:rPr lang="ka-GE" b="1" dirty="0"/>
              <a:t>1-ელი პრინციპის დასაცავად</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Bild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5C9CDBF-093F-4474-9634-68181BCC806F}"/>
              </a:ext>
            </a:extLst>
          </p:cNvPr>
          <p:cNvPicPr>
            <a:picLocks noChangeAspect="1"/>
          </p:cNvPicPr>
          <p:nvPr/>
        </p:nvPicPr>
        <p:blipFill rotWithShape="1">
          <a:blip r:embed="rId4"/>
          <a:srcRect t="1" b="470"/>
          <a:stretch/>
        </p:blipFill>
        <p:spPr>
          <a:xfrm>
            <a:off x="7331113" y="5323475"/>
            <a:ext cx="1812887" cy="1197256"/>
          </a:xfrm>
          <a:prstGeom prst="rect">
            <a:avLst/>
          </a:prstGeom>
          <a:effectLst/>
        </p:spPr>
      </p:pic>
    </p:spTree>
    <p:extLst>
      <p:ext uri="{BB962C8B-B14F-4D97-AF65-F5344CB8AC3E}">
        <p14:creationId xmlns:p14="http://schemas.microsoft.com/office/powerpoint/2010/main" val="134308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ქსელები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270001"/>
            <a:ext cx="8640960" cy="5183335"/>
          </a:xfrm>
        </p:spPr>
        <p:txBody>
          <a:bodyPr/>
          <a:lstStyle/>
          <a:p>
            <a:pPr marL="0" indent="0">
              <a:buNone/>
            </a:pPr>
            <a:r>
              <a:rPr lang="ka-GE" sz="2600" dirty="0" smtClean="0"/>
              <a:t>დაუკავშირდით სპეციალისტს</a:t>
            </a:r>
          </a:p>
          <a:p>
            <a:pPr marL="0" indent="0">
              <a:buNone/>
            </a:pPr>
            <a:endParaRPr lang="ka-GE" sz="2400" dirty="0">
              <a:ea typeface="Verdana" panose="020B0604030504040204" pitchFamily="34" charset="0"/>
            </a:endParaRPr>
          </a:p>
          <a:p>
            <a:pPr lvl="1">
              <a:buFont typeface="Wingdings" panose="05000000000000000000" pitchFamily="2" charset="2"/>
              <a:buChar char="Ø"/>
            </a:pPr>
            <a:r>
              <a:rPr lang="ka-GE" sz="2200" dirty="0" smtClean="0"/>
              <a:t>მოძებნეთ მრავალი კომპიუტერი</a:t>
            </a:r>
          </a:p>
          <a:p>
            <a:pPr lvl="1">
              <a:buFont typeface="Wingdings" panose="05000000000000000000" pitchFamily="2" charset="2"/>
              <a:buChar char="Ø"/>
            </a:pPr>
            <a:r>
              <a:rPr lang="ka-GE" sz="2200" dirty="0" smtClean="0"/>
              <a:t>ცენტრალური სერვერი</a:t>
            </a:r>
          </a:p>
          <a:p>
            <a:pPr lvl="1">
              <a:buFont typeface="Wingdings" panose="05000000000000000000" pitchFamily="2" charset="2"/>
              <a:buChar char="Ø"/>
            </a:pPr>
            <a:r>
              <a:rPr lang="ka-GE" sz="2200" dirty="0" smtClean="0"/>
              <a:t>კაბელები</a:t>
            </a:r>
          </a:p>
          <a:p>
            <a:pPr lvl="1">
              <a:buFont typeface="Wingdings" panose="05000000000000000000" pitchFamily="2" charset="2"/>
              <a:buChar char="Ø"/>
            </a:pPr>
            <a:r>
              <a:rPr lang="ka-GE" sz="2200" dirty="0" smtClean="0"/>
              <a:t>როუტერი</a:t>
            </a:r>
          </a:p>
          <a:p>
            <a:pPr lvl="1">
              <a:buFont typeface="Wingdings" panose="05000000000000000000" pitchFamily="2" charset="2"/>
              <a:buChar char="Ø"/>
            </a:pPr>
            <a:r>
              <a:rPr lang="ka-GE" sz="2200" dirty="0" smtClean="0"/>
              <a:t>შეიძლება იყოს ნებისმიერ </a:t>
            </a:r>
            <a:endParaRPr lang="en-US" sz="2200" dirty="0" smtClean="0"/>
          </a:p>
          <a:p>
            <a:pPr marL="457200" lvl="1" indent="0">
              <a:buNone/>
            </a:pPr>
            <a:r>
              <a:rPr lang="en-US" sz="2200" dirty="0"/>
              <a:t>	</a:t>
            </a:r>
            <a:r>
              <a:rPr lang="ka-GE" sz="2200" dirty="0" smtClean="0"/>
              <a:t>ადგილზე</a:t>
            </a:r>
            <a:endParaRPr lang="ka-GE" sz="2200" dirty="0" smtClean="0"/>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descr="C:\Users\Ladybird\Downloads\4.jpg"/>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581400"/>
            <a:ext cx="4286250" cy="2728912"/>
          </a:xfrm>
          <a:prstGeom prst="rect">
            <a:avLst/>
          </a:prstGeom>
          <a:noFill/>
          <a:ln>
            <a:noFill/>
          </a:ln>
        </p:spPr>
      </p:pic>
    </p:spTree>
    <p:extLst>
      <p:ext uri="{BB962C8B-B14F-4D97-AF65-F5344CB8AC3E}">
        <p14:creationId xmlns:p14="http://schemas.microsoft.com/office/powerpoint/2010/main" val="405959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a:solidFill>
                  <a:schemeClr val="bg1"/>
                </a:solidFill>
                <a:latin typeface="Verdana" charset="0"/>
              </a:rPr>
              <a:t>მობილურები/სმარტფონები/პლანშეტები</a:t>
            </a:r>
            <a:endParaRPr lang="ka-GE" sz="18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99120" y="1173408"/>
            <a:ext cx="8640960" cy="5183335"/>
          </a:xfrm>
        </p:spPr>
        <p:txBody>
          <a:bodyPr/>
          <a:lstStyle/>
          <a:p>
            <a:pPr marL="0" indent="0">
              <a:buNone/>
            </a:pPr>
            <a:r>
              <a:rPr lang="ka-GE" sz="2400" b="1" dirty="0">
                <a:solidFill>
                  <a:srgbClr val="0070C0"/>
                </a:solidFill>
              </a:rPr>
              <a:t>თუ ჩართულია</a:t>
            </a:r>
          </a:p>
          <a:p>
            <a:pPr lvl="1">
              <a:buFont typeface="Wingdings" panose="05000000000000000000" pitchFamily="2" charset="2"/>
              <a:buChar char="Ø"/>
            </a:pPr>
            <a:r>
              <a:rPr lang="ka-GE" sz="2000" dirty="0" smtClean="0"/>
              <a:t>არ გამორთოთ</a:t>
            </a:r>
            <a:endParaRPr lang="en-US" sz="2000" dirty="0" smtClean="0"/>
          </a:p>
          <a:p>
            <a:pPr lvl="1">
              <a:buFont typeface="Wingdings" panose="05000000000000000000" pitchFamily="2" charset="2"/>
              <a:buChar char="Ø"/>
            </a:pPr>
            <a:r>
              <a:rPr lang="ka-GE" sz="2000" dirty="0" smtClean="0"/>
              <a:t>მოახდინეთ ეკრანის დოკუმენტირება</a:t>
            </a:r>
          </a:p>
          <a:p>
            <a:pPr lvl="1">
              <a:buFont typeface="Wingdings" panose="05000000000000000000" pitchFamily="2" charset="2"/>
              <a:buChar char="Ø"/>
            </a:pPr>
            <a:r>
              <a:rPr lang="ka-GE" sz="2000" dirty="0" smtClean="0"/>
              <a:t>გაითვალისწინეთ მაეკრანებელი პაკეტი *</a:t>
            </a:r>
          </a:p>
          <a:p>
            <a:pPr lvl="1">
              <a:buFont typeface="Wingdings" panose="05000000000000000000" pitchFamily="2" charset="2"/>
              <a:buChar char="Ø"/>
            </a:pPr>
            <a:r>
              <a:rPr lang="ka-GE" sz="2000" dirty="0" smtClean="0"/>
              <a:t>გადაიყვანეთ ფრენის რეჟიმში *</a:t>
            </a:r>
          </a:p>
          <a:p>
            <a:pPr lvl="1">
              <a:buFont typeface="Wingdings" panose="05000000000000000000" pitchFamily="2" charset="2"/>
              <a:buChar char="Ø"/>
            </a:pPr>
            <a:r>
              <a:rPr lang="ka-GE" sz="2000" dirty="0" smtClean="0"/>
              <a:t>გაითვალისწინეთ დამტენი</a:t>
            </a:r>
          </a:p>
          <a:p>
            <a:pPr marL="57150" indent="0">
              <a:buNone/>
            </a:pPr>
            <a:r>
              <a:rPr lang="ka-GE" sz="2400" b="1" dirty="0">
                <a:solidFill>
                  <a:srgbClr val="0070C0"/>
                </a:solidFill>
              </a:rPr>
              <a:t>თუ გამორთულია</a:t>
            </a:r>
          </a:p>
          <a:p>
            <a:pPr lvl="1">
              <a:buFont typeface="Wingdings" panose="05000000000000000000" pitchFamily="2" charset="2"/>
              <a:buChar char="Ø"/>
            </a:pPr>
            <a:r>
              <a:rPr lang="ka-GE" sz="2000" dirty="0" smtClean="0"/>
              <a:t>არ ჩართოთ</a:t>
            </a:r>
          </a:p>
          <a:p>
            <a:pPr lvl="1">
              <a:buFont typeface="Wingdings" panose="05000000000000000000" pitchFamily="2" charset="2"/>
              <a:buChar char="Ø"/>
            </a:pPr>
            <a:r>
              <a:rPr lang="ka-GE" sz="2000" dirty="0" smtClean="0"/>
              <a:t>ამოიღეთ, მოახდინეთ დოკუმენტირება და წარადგინეთ</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1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4EE88E1-4D82-423C-A5E5-B57CC487DC9C}"/>
              </a:ext>
            </a:extLst>
          </p:cNvPr>
          <p:cNvPicPr>
            <a:picLocks noChangeAspect="1"/>
          </p:cNvPicPr>
          <p:nvPr/>
        </p:nvPicPr>
        <p:blipFill>
          <a:blip r:embed="rId4"/>
          <a:stretch>
            <a:fillRect/>
          </a:stretch>
        </p:blipFill>
        <p:spPr>
          <a:xfrm>
            <a:off x="6825951" y="4643373"/>
            <a:ext cx="2177643" cy="1995566"/>
          </a:xfrm>
          <a:prstGeom prst="rect">
            <a:avLst/>
          </a:prstGeom>
          <a:effectLst/>
        </p:spPr>
      </p:pic>
      <p:pic>
        <p:nvPicPr>
          <p:cNvPr id="3074" name="Picture 2" descr="Opinion: Will Huawei smartphones become the new Lumias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BE885FE-1441-44F6-B93D-4816261CE9A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675" r="31888"/>
          <a:stretch/>
        </p:blipFill>
        <p:spPr bwMode="auto">
          <a:xfrm>
            <a:off x="7264896" y="1440169"/>
            <a:ext cx="1299754" cy="275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04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a:solidFill>
                  <a:schemeClr val="bg1"/>
                </a:solidFill>
                <a:latin typeface="Verdana" charset="0"/>
              </a:rPr>
              <a:t>მობილურები/სმარტფონები/პლანშეტები</a:t>
            </a:r>
            <a:endParaRPr lang="ka-GE" sz="18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270001"/>
            <a:ext cx="8640960" cy="5183335"/>
          </a:xfrm>
        </p:spPr>
        <p:txBody>
          <a:bodyPr/>
          <a:lstStyle/>
          <a:p>
            <a:pPr marL="0" indent="0">
              <a:buNone/>
            </a:pPr>
            <a:r>
              <a:rPr lang="ka-GE" sz="2800" b="1" dirty="0" smtClean="0">
                <a:solidFill>
                  <a:srgbClr val="0070C0"/>
                </a:solidFill>
              </a:rPr>
              <a:t>ზოგი დაკვირვება</a:t>
            </a:r>
          </a:p>
          <a:p>
            <a:pPr>
              <a:lnSpc>
                <a:spcPct val="250000"/>
              </a:lnSpc>
            </a:pPr>
            <a:r>
              <a:rPr lang="ka-GE" sz="2600" dirty="0" smtClean="0"/>
              <a:t>მაეკრანებელი </a:t>
            </a:r>
            <a:r>
              <a:rPr lang="ka-GE" sz="2600" dirty="0" smtClean="0"/>
              <a:t>პაკეტები</a:t>
            </a:r>
          </a:p>
          <a:p>
            <a:pPr>
              <a:lnSpc>
                <a:spcPct val="250000"/>
              </a:lnSpc>
            </a:pPr>
            <a:r>
              <a:rPr lang="ka-GE" sz="2600" dirty="0" smtClean="0"/>
              <a:t>ფრენის/თვითმფრინავის რეჟიმი</a:t>
            </a:r>
          </a:p>
          <a:p>
            <a:endParaRPr lang="en-US" sz="2400" dirty="0" smtClean="0">
              <a:ea typeface="Verdana" panose="020B0604030504040204" pitchFamily="34" charset="0"/>
            </a:endParaRPr>
          </a:p>
          <a:p>
            <a:endParaRPr lang="ka-GE" sz="2200" dirty="0">
              <a:ea typeface="Verdana" panose="020B0604030504040204" pitchFamily="34" charset="0"/>
            </a:endParaRPr>
          </a:p>
          <a:p>
            <a:pPr lvl="1">
              <a:buFont typeface="Wingdings" panose="05000000000000000000" pitchFamily="2" charset="2"/>
              <a:buChar char="Ø"/>
            </a:pPr>
            <a:r>
              <a:rPr lang="ka-GE" sz="2200" dirty="0" smtClean="0"/>
              <a:t>მოწყობილობის ჩართულ მდგომარეობაში დატოვებამ შეიძლება ხელი შეუწყოს უსაფრთხოების მარცხს</a:t>
            </a:r>
          </a:p>
          <a:p>
            <a:pPr lvl="1">
              <a:buFont typeface="Wingdings" panose="05000000000000000000" pitchFamily="2" charset="2"/>
              <a:buChar char="Ø"/>
            </a:pPr>
            <a:r>
              <a:rPr lang="ka-GE" sz="2200" dirty="0" smtClean="0"/>
              <a:t>ქსელთან კავშირი შესაძლებელს ხდის ცვლილებას/დისტანციურ გასუფთავებას</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Opinion: Will Huawei smartphones become the new Lumias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BE885FE-1441-44F6-B93D-4816261CE9A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675" r="31888"/>
          <a:stretch/>
        </p:blipFill>
        <p:spPr bwMode="auto">
          <a:xfrm>
            <a:off x="7802105" y="1617100"/>
            <a:ext cx="787001" cy="1312401"/>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Mission Darkness™ NeoLok Non-window Faraday Bag for Tablets – MOS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E80175B-6150-4033-A8BB-69D8758DF9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329" b="16573"/>
          <a:stretch/>
        </p:blipFill>
        <p:spPr bwMode="auto">
          <a:xfrm>
            <a:off x="4419600" y="1697237"/>
            <a:ext cx="2619375" cy="115212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6868" name="Picture 4" descr="Airplane mode no longer needed on European flights | TechRad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D4DC47-6FF0-4F88-9AE0-4357692AB5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7333" y="3064290"/>
            <a:ext cx="2448272" cy="137647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01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8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a-GE" sz="3200" dirty="0">
                <a:latin typeface="+mn-lt"/>
              </a:rPr>
              <a:t>რა არის „ელექტრონული მტკიცებულება“?</a:t>
            </a:r>
          </a:p>
        </p:txBody>
      </p:sp>
      <p:sp>
        <p:nvSpPr>
          <p:cNvPr id="3" name="Text Placeholder 2"/>
          <p:cNvSpPr>
            <a:spLocks noGrp="1"/>
          </p:cNvSpPr>
          <p:nvPr>
            <p:ph type="body" idx="1"/>
          </p:nvPr>
        </p:nvSpPr>
        <p:spPr/>
        <p:txBody>
          <a:bodyPr/>
          <a:lstStyle/>
          <a:p>
            <a:r>
              <a:rPr lang="ka-GE" dirty="0" smtClean="0">
                <a:latin typeface="+mn-lt"/>
              </a:rPr>
              <a:t>ციფრული და ელექტრონული მტკიცებულებები</a:t>
            </a:r>
          </a:p>
          <a:p>
            <a:endParaRPr lang="ka-GE" dirty="0"/>
          </a:p>
        </p:txBody>
      </p:sp>
      <p:sp>
        <p:nvSpPr>
          <p:cNvPr id="4" name="Slide Number Placeholder 3"/>
          <p:cNvSpPr>
            <a:spLocks noGrp="1"/>
          </p:cNvSpPr>
          <p:nvPr>
            <p:ph type="sldNum" sz="quarter" idx="10"/>
          </p:nvPr>
        </p:nvSpPr>
        <p:spPr/>
        <p:txBody>
          <a:bodyPr/>
          <a:lstStyle/>
          <a:p>
            <a:fld id="{49C04F3A-82BD-4011-AADB-1F79FD7DF4BC}" type="slidenum">
              <a:rPr lang="en-GB" smtClean="0"/>
              <a:pPr/>
              <a:t>5</a:t>
            </a:fld>
            <a:endParaRPr lang="ka-GE" dirty="0"/>
          </a:p>
        </p:txBody>
      </p:sp>
      <p:sp>
        <p:nvSpPr>
          <p:cNvPr id="5" name="Text Placeholder 4"/>
          <p:cNvSpPr>
            <a:spLocks noGrp="1"/>
          </p:cNvSpPr>
          <p:nvPr>
            <p:ph type="body" sz="quarter" idx="11"/>
          </p:nvPr>
        </p:nvSpPr>
        <p:spPr/>
        <p:txBody>
          <a:bodyPr>
            <a:normAutofit lnSpcReduction="10000"/>
          </a:bodyPr>
          <a:lstStyle/>
          <a:p>
            <a:endParaRPr lang="ka-GE" dirty="0">
              <a:latin typeface="Verdana" charset="0"/>
              <a:cs typeface="Verdana" charset="0"/>
            </a:endParaRPr>
          </a:p>
          <a:p>
            <a:r>
              <a:rPr lang="ka-GE" dirty="0">
                <a:latin typeface="Verdana" charset="0"/>
              </a:rPr>
              <a:t>განყოფილება 1</a:t>
            </a:r>
            <a:endParaRPr lang="ka-GE" sz="2000" dirty="0">
              <a:latin typeface="Verdana" charset="0"/>
              <a:cs typeface="Verdana" charset="0"/>
            </a:endParaRPr>
          </a:p>
          <a:p>
            <a:endParaRPr lang="ka-GE" dirty="0"/>
          </a:p>
        </p:txBody>
      </p:sp>
    </p:spTree>
    <p:extLst>
      <p:ext uri="{BB962C8B-B14F-4D97-AF65-F5344CB8AC3E}">
        <p14:creationId xmlns:p14="http://schemas.microsoft.com/office/powerpoint/2010/main" val="25681892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7937" y="6742113"/>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0" y="25400"/>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395413" y="344488"/>
            <a:ext cx="7632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a:solidFill>
                  <a:schemeClr val="bg1"/>
                </a:solidFill>
                <a:latin typeface="Verdana" charset="0"/>
              </a:rPr>
              <a:t>ევროპის საბჭოს ჩხრეკის/ამოღების სქემა</a:t>
            </a:r>
            <a:endParaRPr lang="ka-GE" sz="18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37" y="25400"/>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stretch>
            <a:fillRect/>
          </a:stretch>
        </p:blipFill>
        <p:spPr>
          <a:xfrm>
            <a:off x="1219667" y="1186796"/>
            <a:ext cx="6848475" cy="5381625"/>
          </a:xfrm>
          <a:prstGeom prst="rect">
            <a:avLst/>
          </a:prstGeom>
        </p:spPr>
      </p:pic>
    </p:spTree>
    <p:extLst>
      <p:ext uri="{BB962C8B-B14F-4D97-AF65-F5344CB8AC3E}">
        <p14:creationId xmlns:p14="http://schemas.microsoft.com/office/powerpoint/2010/main" val="26905655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ცოცხალ მონაცემთა ექსპერტიზა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270001"/>
            <a:ext cx="8640960" cy="5183335"/>
          </a:xfrm>
        </p:spPr>
        <p:txBody>
          <a:bodyPr/>
          <a:lstStyle/>
          <a:p>
            <a:pPr marL="0" indent="0" algn="just">
              <a:buNone/>
            </a:pPr>
            <a:r>
              <a:rPr lang="ka-GE" sz="2000" dirty="0"/>
              <a:t>შეტანილია აქ ცნობიერების ამაღლების მიზნით</a:t>
            </a:r>
          </a:p>
          <a:p>
            <a:pPr marL="0" indent="0" algn="just">
              <a:buNone/>
            </a:pPr>
            <a:r>
              <a:rPr lang="ka-GE" sz="2000" dirty="0"/>
              <a:t>ხორციელდება მხოლოდ </a:t>
            </a:r>
            <a:r>
              <a:rPr lang="ka-GE" sz="2000" dirty="0" smtClean="0"/>
              <a:t>გაწვრთნილი </a:t>
            </a:r>
            <a:r>
              <a:rPr lang="ka-GE" sz="2000" dirty="0"/>
              <a:t>და კვალიფიციური პირების მიერ</a:t>
            </a:r>
          </a:p>
          <a:p>
            <a:pPr marL="0" indent="0" algn="just">
              <a:buNone/>
            </a:pPr>
            <a:r>
              <a:rPr lang="ka-GE" sz="2000" dirty="0"/>
              <a:t>ეხება </a:t>
            </a:r>
            <a:r>
              <a:rPr lang="ka-GE" sz="2000" b="1" dirty="0">
                <a:solidFill>
                  <a:srgbClr val="0070C0"/>
                </a:solidFill>
              </a:rPr>
              <a:t>ცვალებად</a:t>
            </a:r>
            <a:r>
              <a:rPr lang="ka-GE" sz="2000" dirty="0"/>
              <a:t> მონაცემებს მოწყობილობიდან</a:t>
            </a:r>
          </a:p>
          <a:p>
            <a:pPr lvl="1">
              <a:buFont typeface="Wingdings" panose="05000000000000000000" pitchFamily="2" charset="2"/>
              <a:buChar char="Ø"/>
            </a:pPr>
            <a:r>
              <a:rPr lang="ka-GE" sz="2000" dirty="0" smtClean="0"/>
              <a:t>სანამ გამორთავდეთ</a:t>
            </a:r>
          </a:p>
          <a:p>
            <a:pPr lvl="1">
              <a:buFont typeface="Wingdings" panose="05000000000000000000" pitchFamily="2" charset="2"/>
              <a:buChar char="Ø"/>
            </a:pPr>
            <a:r>
              <a:rPr lang="ka-GE" sz="2000" dirty="0" smtClean="0"/>
              <a:t>ინფორმაცია, რომელიც შეიძლება დაიკარგოს (ოპერატიული მეხსიერება, ქეში)</a:t>
            </a:r>
          </a:p>
          <a:p>
            <a:pPr lvl="1">
              <a:buFont typeface="Wingdings" panose="05000000000000000000" pitchFamily="2" charset="2"/>
              <a:buChar char="Ø"/>
            </a:pPr>
            <a:r>
              <a:rPr lang="ka-GE" sz="2000" dirty="0" smtClean="0"/>
              <a:t>ინფორმაცია, რომელიც შეიძლება სწრაფად იქნეს გამოყენებული გამოკითხვისთვის, სხვ.</a:t>
            </a:r>
          </a:p>
          <a:p>
            <a:pPr marL="57150" indent="0">
              <a:buNone/>
            </a:pPr>
            <a:r>
              <a:rPr lang="ka-GE" sz="1800" dirty="0"/>
              <a:t>მაგალითები – ქეში (arp, dns), შეუნახავი დოკუმენტები, გაშვებული პროცესები, პაროლები/დაშიფვრის კოდები, ქსელის კავშირები, სისტემის შესახებ ინფორმაცია, მომხმარებლები, დაკავშირებული შენახვის საშუალებები, მონაცემები, როგორიცაა ოპერატიულ მეხსიერებაში შენახული ბინარული ფაილები</a:t>
            </a:r>
          </a:p>
          <a:p>
            <a:pPr marL="0" indent="0">
              <a:buNone/>
            </a:pPr>
            <a:endParaRPr lang="ka-GE" sz="2400"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Conten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DC27631-4B43-4C28-B8D7-9A2C6929A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349434" y="6165303"/>
            <a:ext cx="1706050" cy="35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40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smtClean="0">
                <a:solidFill>
                  <a:schemeClr val="bg1"/>
                </a:solidFill>
                <a:latin typeface="Verdana" charset="0"/>
              </a:rPr>
              <a:t>ცოცხალ მონაცემთა </a:t>
            </a:r>
            <a:r>
              <a:rPr lang="ka-GE" sz="2800" dirty="0">
                <a:solidFill>
                  <a:schemeClr val="bg1"/>
                </a:solidFill>
                <a:latin typeface="Verdana" charset="0"/>
              </a:rPr>
              <a:t>ექსპერტიზა</a:t>
            </a:r>
            <a:endParaRPr lang="ka-GE" sz="18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270001"/>
            <a:ext cx="8640960" cy="5183335"/>
          </a:xfrm>
        </p:spPr>
        <p:txBody>
          <a:bodyPr/>
          <a:lstStyle/>
          <a:p>
            <a:pPr marL="0" indent="0">
              <a:buNone/>
            </a:pPr>
            <a:r>
              <a:rPr lang="ka-GE" sz="2800" b="1" dirty="0"/>
              <a:t>ორი ტიპი</a:t>
            </a:r>
          </a:p>
          <a:p>
            <a:r>
              <a:rPr lang="ka-GE" sz="2400" b="1" dirty="0">
                <a:solidFill>
                  <a:srgbClr val="0070C0"/>
                </a:solidFill>
              </a:rPr>
              <a:t>მოწყობილობაში არსებული ცვალებადი მონაცემები</a:t>
            </a:r>
          </a:p>
          <a:p>
            <a:pPr lvl="1"/>
            <a:r>
              <a:rPr lang="ka-GE" sz="1800" dirty="0"/>
              <a:t>ოპერატიული მეხსიერება, ქსელის კავშირი, ქეში, გაშვებული პროცესები, სისტემური რეესტრი</a:t>
            </a:r>
          </a:p>
          <a:p>
            <a:r>
              <a:rPr lang="ka-GE" sz="2400" b="1" dirty="0">
                <a:solidFill>
                  <a:srgbClr val="0070C0"/>
                </a:solidFill>
              </a:rPr>
              <a:t>გარდამავალი მონაცემები</a:t>
            </a:r>
          </a:p>
          <a:p>
            <a:r>
              <a:rPr lang="ka-GE" sz="2400" b="1" dirty="0">
                <a:solidFill>
                  <a:srgbClr val="0070C0"/>
                </a:solidFill>
              </a:rPr>
              <a:t>დანაშაულის ჩადენის ადგილზე მისაწვდომი მონაცემები</a:t>
            </a:r>
          </a:p>
          <a:p>
            <a:pPr lvl="1"/>
            <a:r>
              <a:rPr lang="ka-GE" sz="1800" dirty="0"/>
              <a:t>დამონტაჟებული დაშიფრული მოცულობა</a:t>
            </a:r>
          </a:p>
          <a:p>
            <a:pPr lvl="1"/>
            <a:r>
              <a:rPr lang="ka-GE" sz="1800" dirty="0"/>
              <a:t>დისტანციური შენახვა, როგორიცაა ღრუბელი </a:t>
            </a:r>
            <a:r>
              <a:rPr lang="ka-GE" sz="1800" dirty="0" smtClean="0"/>
              <a:t>(სამართლებრივ</a:t>
            </a:r>
            <a:r>
              <a:rPr lang="ka-GE" sz="1800" dirty="0"/>
              <a:t>ი</a:t>
            </a:r>
            <a:r>
              <a:rPr lang="ka-GE" sz="1800" dirty="0" smtClean="0"/>
              <a:t> </a:t>
            </a:r>
            <a:r>
              <a:rPr lang="ka-GE" sz="1800" dirty="0"/>
              <a:t>სახელმძღვანელო </a:t>
            </a:r>
            <a:r>
              <a:rPr lang="ka-GE" sz="1800" dirty="0" smtClean="0"/>
              <a:t>მითითებების დაცვით)</a:t>
            </a:r>
            <a:endParaRPr lang="ka-GE" sz="2400" dirty="0">
              <a:ea typeface="Verdana" panose="020B0604030504040204" pitchFamily="34" charset="0"/>
            </a:endParaRPr>
          </a:p>
          <a:p>
            <a:pPr marL="0" indent="0" algn="ctr">
              <a:buNone/>
            </a:pPr>
            <a:r>
              <a:rPr lang="ka-GE" sz="2400" b="1" dirty="0">
                <a:solidFill>
                  <a:srgbClr val="FF0000"/>
                </a:solidFill>
              </a:rPr>
              <a:t>ესენი გამოიწვევს </a:t>
            </a:r>
            <a:r>
              <a:rPr lang="ka-GE" sz="2400" b="1" dirty="0" smtClean="0">
                <a:solidFill>
                  <a:srgbClr val="FF0000"/>
                </a:solidFill>
              </a:rPr>
              <a:t>1-ელ პრინციპთან შეუთავსებელ ცვლილებებს და დაექვემდებარება გულდასმით </a:t>
            </a:r>
            <a:r>
              <a:rPr lang="ka-GE" sz="2400" b="1" dirty="0">
                <a:solidFill>
                  <a:srgbClr val="FF0000"/>
                </a:solidFill>
              </a:rPr>
              <a:t>შემოწმებას</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Conten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DC27631-4B43-4C28-B8D7-9A2C6929A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349434" y="6165303"/>
            <a:ext cx="1706050" cy="35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47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smtClean="0">
                <a:solidFill>
                  <a:schemeClr val="bg1"/>
                </a:solidFill>
                <a:latin typeface="Verdana" charset="0"/>
              </a:rPr>
              <a:t>ცოცხალ მონაცემთა ექსპერტიზა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270001"/>
            <a:ext cx="8640960" cy="5183335"/>
          </a:xfrm>
        </p:spPr>
        <p:txBody>
          <a:bodyPr/>
          <a:lstStyle/>
          <a:p>
            <a:pPr marL="0" indent="0">
              <a:buNone/>
            </a:pPr>
            <a:r>
              <a:rPr lang="ka-GE" sz="2800" b="1" dirty="0"/>
              <a:t>ცოცხალი მონაცემების აღწარმოებისთვის</a:t>
            </a:r>
          </a:p>
          <a:p>
            <a:r>
              <a:rPr lang="ka-GE" sz="2800" dirty="0" smtClean="0"/>
              <a:t>საჭიროა სპეციალისტი კონკრეტული ტრენინგით</a:t>
            </a:r>
          </a:p>
          <a:p>
            <a:r>
              <a:rPr lang="ka-GE" sz="2800" dirty="0" smtClean="0"/>
              <a:t>პრაქტიკაში მიღებული გამოცდილება</a:t>
            </a:r>
          </a:p>
          <a:p>
            <a:r>
              <a:rPr lang="ka-GE" sz="2800" dirty="0" smtClean="0"/>
              <a:t>შემოწმებული ხელსაწყოების ნაკრები</a:t>
            </a:r>
          </a:p>
          <a:p>
            <a:pPr marL="0" indent="0">
              <a:buNone/>
            </a:pPr>
            <a:endParaRPr lang="ka-GE" sz="2800" dirty="0">
              <a:ea typeface="Verdana" panose="020B0604030504040204" pitchFamily="34" charset="0"/>
            </a:endParaRPr>
          </a:p>
          <a:p>
            <a:pPr marL="0" indent="0">
              <a:buNone/>
            </a:pPr>
            <a:r>
              <a:rPr lang="ka-GE" sz="2400" dirty="0"/>
              <a:t>თუ ამის გამკეთებელი არავინაა, ჩამრთველის გამოერთება და შესაძლებლობის დაკარგვა უფრო აზრიანი იქნება, ვიდრე </a:t>
            </a:r>
            <a:r>
              <a:rPr lang="ka-GE" sz="2400" dirty="0" smtClean="0"/>
              <a:t>გაყალბება და, </a:t>
            </a:r>
            <a:r>
              <a:rPr lang="ka-GE" sz="2400" dirty="0"/>
              <a:t>ამდენად, მტკიცებულებების დაბინძურება იმდენად, რომ უსარგებლო გახდეს</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Conten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DC27631-4B43-4C28-B8D7-9A2C6929A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349434" y="6165303"/>
            <a:ext cx="1706050" cy="35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30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a:solidFill>
                  <a:schemeClr val="bg1"/>
                </a:solidFill>
                <a:latin typeface="Verdana" charset="0"/>
              </a:rPr>
              <a:t>ევროპის საბჭოს ცოცხალი მონაცემების სქემა</a:t>
            </a:r>
            <a:endParaRPr lang="ka-GE" sz="18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stretch>
            <a:fillRect/>
          </a:stretch>
        </p:blipFill>
        <p:spPr>
          <a:xfrm>
            <a:off x="1787071" y="1052513"/>
            <a:ext cx="5267325" cy="5424487"/>
          </a:xfrm>
          <a:prstGeom prst="rect">
            <a:avLst/>
          </a:prstGeom>
        </p:spPr>
      </p:pic>
    </p:spTree>
    <p:extLst>
      <p:ext uri="{BB962C8B-B14F-4D97-AF65-F5344CB8AC3E}">
        <p14:creationId xmlns:p14="http://schemas.microsoft.com/office/powerpoint/2010/main" val="31531522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848AB73-6CF7-4B50-ACEB-48BD4182E7C5}"/>
              </a:ext>
            </a:extLst>
          </p:cNvPr>
          <p:cNvSpPr>
            <a:spLocks noGrp="1"/>
          </p:cNvSpPr>
          <p:nvPr>
            <p:ph type="sldNum" sz="quarter" idx="10"/>
          </p:nvPr>
        </p:nvSpPr>
        <p:spPr/>
        <p:txBody>
          <a:bodyPr/>
          <a:lstStyle/>
          <a:p>
            <a:fld id="{49C04F3A-82BD-4011-AADB-1F79FD7DF4BC}" type="slidenum">
              <a:rPr lang="en-GB" smtClean="0">
                <a:solidFill>
                  <a:prstClr val="black">
                    <a:tint val="75000"/>
                  </a:prstClr>
                </a:solidFill>
              </a:rPr>
              <a:pPr/>
              <a:t>55</a:t>
            </a:fld>
            <a:endParaRPr lang="ka-GE" dirty="0">
              <a:solidFill>
                <a:prstClr val="black">
                  <a:tint val="75000"/>
                </a:prstClr>
              </a:solidFill>
            </a:endParaRPr>
          </a:p>
        </p:txBody>
      </p:sp>
    </p:spTree>
    <p:extLst>
      <p:ext uri="{BB962C8B-B14F-4D97-AF65-F5344CB8AC3E}">
        <p14:creationId xmlns:p14="http://schemas.microsoft.com/office/powerpoint/2010/main" val="21294050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2BA244C-489D-417D-B8AB-CB954192CB36}"/>
              </a:ext>
            </a:extLst>
          </p:cNvPr>
          <p:cNvSpPr>
            <a:spLocks noGrp="1"/>
          </p:cNvSpPr>
          <p:nvPr>
            <p:ph type="title"/>
          </p:nvPr>
        </p:nvSpPr>
        <p:spPr/>
        <p:txBody>
          <a:bodyPr/>
          <a:lstStyle/>
          <a:p>
            <a:r>
              <a:rPr lang="ka-GE" smtClean="0"/>
              <a:t>ციფრული ექსპერტიზა</a:t>
            </a:r>
          </a:p>
        </p:txBody>
      </p:sp>
      <p:sp>
        <p:nvSpPr>
          <p:cNvPr id="3" name="Tex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80FE40-902C-48A0-8E4E-962AA387FB67}"/>
              </a:ext>
            </a:extLst>
          </p:cNvPr>
          <p:cNvSpPr>
            <a:spLocks noGrp="1"/>
          </p:cNvSpPr>
          <p:nvPr>
            <p:ph type="body" idx="1"/>
          </p:nvPr>
        </p:nvSpPr>
        <p:spPr/>
        <p:txBody>
          <a:bodyPr/>
          <a:lstStyle/>
          <a:p>
            <a:r>
              <a:rPr lang="ka-GE" smtClean="0"/>
              <a:t>ციფრული და ელექტრონული მტკიცებულებები</a:t>
            </a: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2188A15-5D10-4E43-B2D0-E84064454AA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23C29F6-78C3-483A-8B62-087ECFF6E1DE}"/>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განყოფილება 5</a:t>
            </a:r>
            <a:endParaRPr lang="ka-GE" sz="2000" dirty="0">
              <a:solidFill>
                <a:schemeClr val="bg1"/>
              </a:solidFill>
              <a:latin typeface="Verdana" charset="0"/>
              <a:cs typeface="Verdana" charset="0"/>
            </a:endParaRPr>
          </a:p>
        </p:txBody>
      </p:sp>
      <p:pic>
        <p:nvPicPr>
          <p:cNvPr id="7"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59A7F22-9657-4005-8851-8F5F6E1D88A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1281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კრიმინალისტიკა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D7F0883-DEF5-4772-9F8A-7B4A989ED9C1}"/>
              </a:ext>
            </a:extLst>
          </p:cNvPr>
          <p:cNvPicPr>
            <a:picLocks noChangeAspect="1"/>
          </p:cNvPicPr>
          <p:nvPr/>
        </p:nvPicPr>
        <p:blipFill>
          <a:blip r:embed="rId4"/>
          <a:stretch>
            <a:fillRect/>
          </a:stretch>
        </p:blipFill>
        <p:spPr>
          <a:xfrm>
            <a:off x="851150" y="1486194"/>
            <a:ext cx="2196775" cy="1407058"/>
          </a:xfrm>
          <a:prstGeom prst="rect">
            <a:avLst/>
          </a:prstGeom>
        </p:spPr>
      </p:pic>
      <p:pic>
        <p:nvPicPr>
          <p:cNvPr id="15" name="Picture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B3D136C-3283-45AB-BE63-B11CC31894DD}"/>
              </a:ext>
            </a:extLst>
          </p:cNvPr>
          <p:cNvPicPr>
            <a:picLocks noChangeAspect="1"/>
          </p:cNvPicPr>
          <p:nvPr/>
        </p:nvPicPr>
        <p:blipFill>
          <a:blip r:embed="rId5"/>
          <a:stretch>
            <a:fillRect/>
          </a:stretch>
        </p:blipFill>
        <p:spPr>
          <a:xfrm>
            <a:off x="3710090" y="1486193"/>
            <a:ext cx="2128445" cy="1407059"/>
          </a:xfrm>
          <a:prstGeom prst="rect">
            <a:avLst/>
          </a:prstGeom>
          <a:ln>
            <a:solidFill>
              <a:schemeClr val="accent1"/>
            </a:solidFill>
          </a:ln>
        </p:spPr>
      </p:pic>
      <p:pic>
        <p:nvPicPr>
          <p:cNvPr id="16" name="Picture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8A02C0D-523A-4C8C-B291-409F9B10F51E}"/>
              </a:ext>
            </a:extLst>
          </p:cNvPr>
          <p:cNvPicPr>
            <a:picLocks noChangeAspect="1"/>
          </p:cNvPicPr>
          <p:nvPr/>
        </p:nvPicPr>
        <p:blipFill>
          <a:blip r:embed="rId6"/>
          <a:stretch>
            <a:fillRect/>
          </a:stretch>
        </p:blipFill>
        <p:spPr>
          <a:xfrm>
            <a:off x="6789102" y="1498748"/>
            <a:ext cx="1902547" cy="1407059"/>
          </a:xfrm>
          <a:prstGeom prst="rect">
            <a:avLst/>
          </a:prstGeom>
        </p:spPr>
      </p:pic>
      <p:pic>
        <p:nvPicPr>
          <p:cNvPr id="17" name="Picture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DE2D5EC-E71A-4065-A8DF-CF990541DE69}"/>
              </a:ext>
            </a:extLst>
          </p:cNvPr>
          <p:cNvPicPr>
            <a:picLocks noChangeAspect="1"/>
          </p:cNvPicPr>
          <p:nvPr/>
        </p:nvPicPr>
        <p:blipFill>
          <a:blip r:embed="rId7"/>
          <a:stretch>
            <a:fillRect/>
          </a:stretch>
        </p:blipFill>
        <p:spPr>
          <a:xfrm>
            <a:off x="990352" y="3210031"/>
            <a:ext cx="2048892" cy="1411351"/>
          </a:xfrm>
          <a:prstGeom prst="rect">
            <a:avLst/>
          </a:prstGeom>
          <a:ln>
            <a:solidFill>
              <a:schemeClr val="accent1"/>
            </a:solidFill>
          </a:ln>
        </p:spPr>
      </p:pic>
      <p:pic>
        <p:nvPicPr>
          <p:cNvPr id="18" name="Picture 1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F9D2658-45E4-4403-9E96-4FC740463AD9}"/>
              </a:ext>
            </a:extLst>
          </p:cNvPr>
          <p:cNvPicPr>
            <a:picLocks noChangeAspect="1"/>
          </p:cNvPicPr>
          <p:nvPr/>
        </p:nvPicPr>
        <p:blipFill>
          <a:blip r:embed="rId8"/>
          <a:stretch>
            <a:fillRect/>
          </a:stretch>
        </p:blipFill>
        <p:spPr>
          <a:xfrm>
            <a:off x="3555759" y="3280521"/>
            <a:ext cx="2437105" cy="1340861"/>
          </a:xfrm>
          <a:prstGeom prst="rect">
            <a:avLst/>
          </a:prstGeom>
          <a:ln>
            <a:solidFill>
              <a:schemeClr val="accent1"/>
            </a:solidFill>
          </a:ln>
        </p:spPr>
      </p:pic>
      <p:pic>
        <p:nvPicPr>
          <p:cNvPr id="19" name="Picture 2" descr="Image result for fingerprin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251DA6-15BE-42FD-89FE-11E830BA225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5142" y="3152850"/>
            <a:ext cx="1953381" cy="14650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E7DF8A-78CC-4F79-BD47-09E15ED60144}"/>
              </a:ext>
            </a:extLst>
          </p:cNvPr>
          <p:cNvPicPr>
            <a:picLocks noChangeAspect="1"/>
          </p:cNvPicPr>
          <p:nvPr/>
        </p:nvPicPr>
        <p:blipFill>
          <a:blip r:embed="rId10"/>
          <a:stretch>
            <a:fillRect/>
          </a:stretch>
        </p:blipFill>
        <p:spPr>
          <a:xfrm>
            <a:off x="713576" y="5121260"/>
            <a:ext cx="2146945" cy="1251790"/>
          </a:xfrm>
          <a:prstGeom prst="rect">
            <a:avLst/>
          </a:prstGeom>
          <a:ln>
            <a:solidFill>
              <a:schemeClr val="accent1"/>
            </a:solidFill>
          </a:ln>
        </p:spPr>
      </p:pic>
      <p:pic>
        <p:nvPicPr>
          <p:cNvPr id="21" name="Picture 2" descr="Image result for dna">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0D4AA9F-E20E-40CD-90EE-3CB6AC90E34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61725" y="5158915"/>
            <a:ext cx="1862403" cy="126643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E9CBFB4-C7C0-4488-B7B8-67FED4DF1917}"/>
              </a:ext>
            </a:extLst>
          </p:cNvPr>
          <p:cNvSpPr/>
          <p:nvPr/>
        </p:nvSpPr>
        <p:spPr>
          <a:xfrm>
            <a:off x="72486" y="1182611"/>
            <a:ext cx="1397804" cy="8717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t>ძვ.წ. 275 წ.</a:t>
            </a:r>
          </a:p>
          <a:p>
            <a:pPr algn="ctr"/>
            <a:r>
              <a:rPr lang="ka-GE" dirty="0" smtClean="0"/>
              <a:t>არქიმედე</a:t>
            </a:r>
          </a:p>
        </p:txBody>
      </p:sp>
      <p:sp>
        <p:nvSpPr>
          <p:cNvPr id="23" name="Rectangle: Rounded Corners 2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1F0F349-BD2D-4D70-97F6-A773158A84F4}"/>
              </a:ext>
            </a:extLst>
          </p:cNvPr>
          <p:cNvSpPr/>
          <p:nvPr/>
        </p:nvSpPr>
        <p:spPr>
          <a:xfrm>
            <a:off x="3258830" y="1199807"/>
            <a:ext cx="1135517" cy="8278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400" dirty="0" smtClean="0"/>
              <a:t>1302 წ.</a:t>
            </a:r>
          </a:p>
          <a:p>
            <a:pPr algn="ctr"/>
            <a:r>
              <a:rPr lang="ka-GE" sz="1400" dirty="0" smtClean="0"/>
              <a:t>აუტოფსია</a:t>
            </a:r>
          </a:p>
        </p:txBody>
      </p:sp>
      <p:sp>
        <p:nvSpPr>
          <p:cNvPr id="24" name="Rectangle: Rounded Corners 2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0C5212-E31A-4B5D-9582-A777F1CA6AEF}"/>
              </a:ext>
            </a:extLst>
          </p:cNvPr>
          <p:cNvSpPr/>
          <p:nvPr/>
        </p:nvSpPr>
        <p:spPr>
          <a:xfrm>
            <a:off x="6078951" y="1182611"/>
            <a:ext cx="1420302" cy="776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dirty="0" smtClean="0"/>
              <a:t>1590 წ.</a:t>
            </a:r>
          </a:p>
          <a:p>
            <a:pPr algn="ctr"/>
            <a:r>
              <a:rPr lang="ka-GE" sz="1600" dirty="0" smtClean="0"/>
              <a:t>მიკროსკოპი</a:t>
            </a:r>
          </a:p>
        </p:txBody>
      </p:sp>
      <p:sp>
        <p:nvSpPr>
          <p:cNvPr id="25" name="Rectangle: Rounded Corners 2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14C10EF-1769-4AF4-A531-E336B5490606}"/>
              </a:ext>
            </a:extLst>
          </p:cNvPr>
          <p:cNvSpPr/>
          <p:nvPr/>
        </p:nvSpPr>
        <p:spPr>
          <a:xfrm>
            <a:off x="126986" y="3013577"/>
            <a:ext cx="1145148" cy="8717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200" dirty="0" smtClean="0"/>
              <a:t>1835 წ.</a:t>
            </a:r>
            <a:r>
              <a:rPr sz="1200" dirty="0"/>
              <a:t/>
            </a:r>
            <a:br>
              <a:rPr sz="1200" dirty="0"/>
            </a:br>
            <a:r>
              <a:rPr lang="ka-GE" sz="1200" dirty="0" smtClean="0"/>
              <a:t>ბალისტიკა</a:t>
            </a:r>
          </a:p>
        </p:txBody>
      </p:sp>
      <p:sp>
        <p:nvSpPr>
          <p:cNvPr id="26" name="Rectangle: Rounded Corners 2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6F983ED-1B47-4E2B-B85D-99DFFD43FF29}"/>
              </a:ext>
            </a:extLst>
          </p:cNvPr>
          <p:cNvSpPr/>
          <p:nvPr/>
        </p:nvSpPr>
        <p:spPr>
          <a:xfrm>
            <a:off x="3185588" y="2968825"/>
            <a:ext cx="926123" cy="9400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000" dirty="0" smtClean="0"/>
              <a:t>1888 წ.</a:t>
            </a:r>
          </a:p>
          <a:p>
            <a:pPr algn="ctr"/>
            <a:r>
              <a:rPr lang="ka-GE" sz="1000" dirty="0" smtClean="0"/>
              <a:t>დანაშაულის ჩადენის ადგილის ფოტოები</a:t>
            </a:r>
          </a:p>
        </p:txBody>
      </p:sp>
      <p:sp>
        <p:nvSpPr>
          <p:cNvPr id="27" name="Rectangle: Rounded Corners 2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A1977F-3A30-41D6-BB51-DED0AE85CD7B}"/>
              </a:ext>
            </a:extLst>
          </p:cNvPr>
          <p:cNvSpPr/>
          <p:nvPr/>
        </p:nvSpPr>
        <p:spPr>
          <a:xfrm>
            <a:off x="6285275" y="3080319"/>
            <a:ext cx="926123" cy="897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200" dirty="0" smtClean="0"/>
              <a:t>1892 წ.</a:t>
            </a:r>
          </a:p>
          <a:p>
            <a:pPr algn="ctr"/>
            <a:r>
              <a:rPr lang="ka-GE" sz="1200" dirty="0" smtClean="0"/>
              <a:t>თითის</a:t>
            </a:r>
          </a:p>
          <a:p>
            <a:pPr algn="ctr"/>
            <a:r>
              <a:rPr lang="ka-GE" sz="1200" dirty="0" smtClean="0"/>
              <a:t>ანაბეჭდი</a:t>
            </a:r>
          </a:p>
        </p:txBody>
      </p:sp>
      <p:sp>
        <p:nvSpPr>
          <p:cNvPr id="28" name="Rectangle: Rounded Corners 2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7C5E0C3-E0B2-416F-B48A-36A0A5092B8C}"/>
              </a:ext>
            </a:extLst>
          </p:cNvPr>
          <p:cNvSpPr/>
          <p:nvPr/>
        </p:nvSpPr>
        <p:spPr>
          <a:xfrm>
            <a:off x="412910" y="4926338"/>
            <a:ext cx="926123" cy="8447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400" dirty="0" smtClean="0"/>
              <a:t>1901 წ.</a:t>
            </a:r>
          </a:p>
          <a:p>
            <a:pPr algn="ctr"/>
            <a:r>
              <a:rPr lang="ka-GE" sz="1400" dirty="0" smtClean="0"/>
              <a:t>სისხლი</a:t>
            </a:r>
          </a:p>
        </p:txBody>
      </p:sp>
      <p:sp>
        <p:nvSpPr>
          <p:cNvPr id="29" name="Rectangle: Rounded Corners 2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1857FD7-C55F-465D-A9E6-4F62496FAD0F}"/>
              </a:ext>
            </a:extLst>
          </p:cNvPr>
          <p:cNvSpPr/>
          <p:nvPr/>
        </p:nvSpPr>
        <p:spPr>
          <a:xfrm>
            <a:off x="3254728" y="4968895"/>
            <a:ext cx="926123" cy="7818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dirty="0" smtClean="0"/>
              <a:t>1984 წ.</a:t>
            </a:r>
          </a:p>
          <a:p>
            <a:pPr algn="ctr"/>
            <a:r>
              <a:rPr lang="ka-GE" sz="1600" dirty="0" smtClean="0"/>
              <a:t>დნმ</a:t>
            </a:r>
          </a:p>
        </p:txBody>
      </p:sp>
      <p:pic>
        <p:nvPicPr>
          <p:cNvPr id="31"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DFD052A-9B7E-4EE6-8ED9-E5688DDE35E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65445"/>
          <a:stretch/>
        </p:blipFill>
        <p:spPr bwMode="auto">
          <a:xfrm>
            <a:off x="6465662" y="5172961"/>
            <a:ext cx="2108710" cy="12523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2C1C41E-9FF0-42D8-8E99-D277F63985C8}"/>
              </a:ext>
            </a:extLst>
          </p:cNvPr>
          <p:cNvSpPr/>
          <p:nvPr/>
        </p:nvSpPr>
        <p:spPr>
          <a:xfrm>
            <a:off x="5992864" y="4989275"/>
            <a:ext cx="1218534" cy="9555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200" dirty="0" smtClean="0"/>
              <a:t>1993 წ.</a:t>
            </a:r>
          </a:p>
          <a:p>
            <a:pPr algn="ctr"/>
            <a:r>
              <a:rPr lang="ka-GE" sz="1200" dirty="0" smtClean="0"/>
              <a:t>ციფრული</a:t>
            </a:r>
          </a:p>
          <a:p>
            <a:pPr algn="ctr"/>
            <a:r>
              <a:rPr lang="ka-GE" sz="1200" dirty="0" smtClean="0"/>
              <a:t>ექსპერტიზა</a:t>
            </a:r>
          </a:p>
        </p:txBody>
      </p:sp>
    </p:spTree>
    <p:extLst>
      <p:ext uri="{BB962C8B-B14F-4D97-AF65-F5344CB8AC3E}">
        <p14:creationId xmlns:p14="http://schemas.microsoft.com/office/powerpoint/2010/main" val="101595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smtClean="0">
                <a:solidFill>
                  <a:schemeClr val="bg1"/>
                </a:solidFill>
                <a:latin typeface="Verdana" charset="0"/>
              </a:rPr>
              <a:t>ანალოგიური ციფრულის წინააღმდეგ</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60C1CD8-18EA-47B7-8E99-2BF5762D1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288664"/>
            <a:ext cx="2304256" cy="174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descr="http://www.stitec.de/images/pictures/computer.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969852F-4EF5-4440-B7CE-E08E7E78B45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076" b="8249"/>
          <a:stretch/>
        </p:blipFill>
        <p:spPr bwMode="auto">
          <a:xfrm>
            <a:off x="2191164" y="2259315"/>
            <a:ext cx="2023190" cy="15917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whereismydata.files.wordpress.com/2009/04/e-sata-write-blocker.jp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47A8158-4A83-4AB1-B78F-04E1FD20FF6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8990" y="1899442"/>
            <a:ext cx="1215498" cy="19839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xelajo-onlineshop.de/images/articles/a537781214defc642c78a37c74bf3764_5.jp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D01D36-839D-4689-9835-FE020BAB3AD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1342" r="8998" b="21475"/>
          <a:stretch/>
        </p:blipFill>
        <p:spPr bwMode="auto">
          <a:xfrm>
            <a:off x="4972876" y="1256519"/>
            <a:ext cx="2839484" cy="11919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hillsborotx.org/wp-content/uploads/2010/02/crime-scene-31.jp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80CB1D-D699-4346-AB5B-10B3B3D9CA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905" y="3883433"/>
            <a:ext cx="1156890" cy="20125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715F35B-4618-4267-91BB-2E6B49E395D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8660"/>
          <a:stretch/>
        </p:blipFill>
        <p:spPr bwMode="auto">
          <a:xfrm>
            <a:off x="2083087" y="4661766"/>
            <a:ext cx="2135040" cy="15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http://www.vetmed.vt.edu/education/curriculum/vm8054/labs/lab14/IMAGES/FINGERPRINT.jp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D42B88-33DB-4B07-93A3-62518DAE4D5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62772" y="3479392"/>
            <a:ext cx="1599305" cy="23129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http://osx.wdfiles.com/local--files/icon:hashtab/HashTab.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AD895B8-702B-4E37-9E8F-2FD44E18E6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6256" y="4409492"/>
            <a:ext cx="1845036" cy="1845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50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ციფრული </a:t>
            </a:r>
            <a:r>
              <a:rPr lang="ka-GE" sz="3200" dirty="0" smtClean="0">
                <a:solidFill>
                  <a:schemeClr val="bg1"/>
                </a:solidFill>
                <a:latin typeface="Verdana" charset="0"/>
              </a:rPr>
              <a:t>ექსპერტიზის </a:t>
            </a:r>
            <a:r>
              <a:rPr lang="ka-GE" sz="3200" dirty="0">
                <a:solidFill>
                  <a:schemeClr val="bg1"/>
                </a:solidFill>
                <a:latin typeface="Verdana" charset="0"/>
              </a:rPr>
              <a:t>განმარტებები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156" y="1184901"/>
            <a:ext cx="7659687" cy="5125411"/>
          </a:xfrm>
          <a:prstGeom prst="rect">
            <a:avLst/>
          </a:prstGeom>
        </p:spPr>
      </p:pic>
    </p:spTree>
    <p:extLst>
      <p:ext uri="{BB962C8B-B14F-4D97-AF65-F5344CB8AC3E}">
        <p14:creationId xmlns:p14="http://schemas.microsoft.com/office/powerpoint/2010/main" val="16850062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0" fontAlgn="base" hangingPunct="0">
              <a:spcBef>
                <a:spcPct val="0"/>
              </a:spcBef>
              <a:spcAft>
                <a:spcPct val="0"/>
              </a:spcAft>
              <a:defRPr/>
            </a:pPr>
            <a:r>
              <a:rPr lang="ka-GE" sz="1200" b="1" dirty="0">
                <a:solidFill>
                  <a:srgbClr val="FFFFFF"/>
                </a:solidFill>
                <a:latin typeface="Verdana" charset="0"/>
              </a:rPr>
              <a:t>www.coe.int/cybercrime</a:t>
            </a:r>
            <a:endParaRPr lang="ka-GE" sz="1200" dirty="0">
              <a:solidFill>
                <a:prstClr val="white"/>
              </a:solidFill>
            </a:endParaRPr>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GB">
              <a:solidFill>
                <a:prstClr val="white"/>
              </a:solidFill>
            </a:endParaRPr>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defTabSz="914400" eaLnBrk="0" fontAlgn="base" hangingPunct="0">
              <a:spcBef>
                <a:spcPct val="0"/>
              </a:spcBef>
              <a:spcAft>
                <a:spcPct val="0"/>
              </a:spcAft>
            </a:pPr>
            <a:r>
              <a:rPr lang="ka-GE" sz="3200" dirty="0">
                <a:solidFill>
                  <a:schemeClr val="bg1"/>
                </a:solidFill>
                <a:latin typeface="Verdana" charset="0"/>
              </a:rPr>
              <a:t>განმარტებები</a:t>
            </a:r>
            <a:endParaRPr lang="ka-GE" sz="2000" dirty="0">
              <a:solidFill>
                <a:prstClr val="white"/>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457200" y="1270001"/>
            <a:ext cx="8229600" cy="4525963"/>
          </a:xfrm>
        </p:spPr>
        <p:txBody>
          <a:bodyPr/>
          <a:lstStyle/>
          <a:p>
            <a:pPr marL="0" indent="0">
              <a:buNone/>
            </a:pPr>
            <a:r>
              <a:rPr lang="ka-GE" sz="2400" b="1" dirty="0">
                <a:solidFill>
                  <a:srgbClr val="0070C0"/>
                </a:solidFill>
              </a:rPr>
              <a:t>მტკიცებულება</a:t>
            </a:r>
          </a:p>
          <a:p>
            <a:pPr lvl="1" algn="just"/>
            <a:r>
              <a:rPr lang="ka-GE" sz="2000" dirty="0" smtClean="0"/>
              <a:t>„მტკიცებულების ან გამოსაცდელი მასალის ნებისმიერი სახეობა, რომელიც კანონიერადაა წარდგენილი საკითხის სასამართლო განხილვაზე მხარეების მოქმედებით ან მოწმეების, ჩანაწერების, დოკუმენტების, ნივთიერი მტკიცებულების, კონკრეტული ობიექტების და ა.შ. დახმარების მეშვეობით, სასამართლოსთვის ან ნაფიცი მსაჯულისთვის მათი მტკიცების მიმართ რწმენის გაღვიძების მიზნით“</a:t>
            </a:r>
          </a:p>
          <a:p>
            <a:pPr marL="57150" indent="0">
              <a:buNone/>
            </a:pPr>
            <a:r>
              <a:rPr lang="ka-GE" sz="2400" b="1" dirty="0">
                <a:solidFill>
                  <a:srgbClr val="0070C0"/>
                </a:solidFill>
              </a:rPr>
              <a:t>ელექტრონული მტკიცებულებები?</a:t>
            </a:r>
          </a:p>
          <a:p>
            <a:pPr lvl="1"/>
            <a:r>
              <a:rPr lang="ka-GE" sz="2000" dirty="0" smtClean="0"/>
              <a:t>ელექტრონული მოწყობილობიდან გამომდინარე მტკიცებულებები</a:t>
            </a:r>
          </a:p>
          <a:p>
            <a:pPr lvl="1" algn="just"/>
            <a:r>
              <a:rPr lang="ka-GE" sz="2000" dirty="0" smtClean="0"/>
              <a:t>ზოგადად დასაშვებია სამართალწარმოებაში</a:t>
            </a:r>
            <a:endParaRPr lang="ka-GE" sz="2000" dirty="0"/>
          </a:p>
          <a:p>
            <a:endParaRPr lang="ka-GE" sz="2400" dirty="0"/>
          </a:p>
        </p:txBody>
      </p:sp>
      <p:sp>
        <p:nvSpPr>
          <p:cNvPr id="13" name="TextBox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55BEA0C-5F17-494A-A733-C5B83EC6AFB8}"/>
              </a:ext>
            </a:extLst>
          </p:cNvPr>
          <p:cNvSpPr txBox="1"/>
          <p:nvPr/>
        </p:nvSpPr>
        <p:spPr>
          <a:xfrm>
            <a:off x="6624268" y="6002535"/>
            <a:ext cx="2411782" cy="307777"/>
          </a:xfrm>
          <a:prstGeom prst="rect">
            <a:avLst/>
          </a:prstGeom>
          <a:noFill/>
        </p:spPr>
        <p:txBody>
          <a:bodyPr wrap="square" rtlCol="0">
            <a:spAutoFit/>
          </a:bodyPr>
          <a:lstStyle/>
          <a:p>
            <a:r>
              <a:rPr lang="ka-GE" sz="1400" dirty="0"/>
              <a:t>წყარო: ბლეკის სამართლის ლექსიკონი</a:t>
            </a:r>
          </a:p>
        </p:txBody>
      </p:sp>
    </p:spTree>
    <p:extLst>
      <p:ext uri="{BB962C8B-B14F-4D97-AF65-F5344CB8AC3E}">
        <p14:creationId xmlns:p14="http://schemas.microsoft.com/office/powerpoint/2010/main" val="40071698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ციფრული ექსპერტიზის საფეხურები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8" name="Inhaltsplatzhalt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65C9EEA-E922-47B9-A328-77BA6121F1B7}"/>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4629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graphicEl>
                                              <a:dgm id="{E0BAD33D-1F14-41F7-B89E-21D0B308F589}"/>
                                            </p:graphicEl>
                                          </p:spTgt>
                                        </p:tgtEl>
                                        <p:attrNameLst>
                                          <p:attrName>style.visibility</p:attrName>
                                        </p:attrNameLst>
                                      </p:cBhvr>
                                      <p:to>
                                        <p:strVal val="visible"/>
                                      </p:to>
                                    </p:set>
                                    <p:animEffect transition="in" filter="wipe(left)">
                                      <p:cBhvr>
                                        <p:cTn id="7" dur="500"/>
                                        <p:tgtEl>
                                          <p:spTgt spid="8">
                                            <p:graphicEl>
                                              <a:dgm id="{E0BAD33D-1F14-41F7-B89E-21D0B308F58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468B4480-34CD-4997-9F6B-2196D6114E0E}"/>
                                            </p:graphicEl>
                                          </p:spTgt>
                                        </p:tgtEl>
                                        <p:attrNameLst>
                                          <p:attrName>style.visibility</p:attrName>
                                        </p:attrNameLst>
                                      </p:cBhvr>
                                      <p:to>
                                        <p:strVal val="visible"/>
                                      </p:to>
                                    </p:set>
                                    <p:animEffect transition="in" filter="wipe(left)">
                                      <p:cBhvr>
                                        <p:cTn id="12" dur="500"/>
                                        <p:tgtEl>
                                          <p:spTgt spid="8">
                                            <p:graphicEl>
                                              <a:dgm id="{468B4480-34CD-4997-9F6B-2196D6114E0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graphicEl>
                                              <a:dgm id="{F5457D1C-4EE2-4B58-8069-31794885CDD4}"/>
                                            </p:graphicEl>
                                          </p:spTgt>
                                        </p:tgtEl>
                                        <p:attrNameLst>
                                          <p:attrName>style.visibility</p:attrName>
                                        </p:attrNameLst>
                                      </p:cBhvr>
                                      <p:to>
                                        <p:strVal val="visible"/>
                                      </p:to>
                                    </p:set>
                                    <p:animEffect transition="in" filter="wipe(left)">
                                      <p:cBhvr>
                                        <p:cTn id="17" dur="500"/>
                                        <p:tgtEl>
                                          <p:spTgt spid="8">
                                            <p:graphicEl>
                                              <a:dgm id="{F5457D1C-4EE2-4B58-8069-31794885CDD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graphicEl>
                                              <a:dgm id="{E8716B41-D4EA-4C19-A2AD-FB871FEC2B6C}"/>
                                            </p:graphicEl>
                                          </p:spTgt>
                                        </p:tgtEl>
                                        <p:attrNameLst>
                                          <p:attrName>style.visibility</p:attrName>
                                        </p:attrNameLst>
                                      </p:cBhvr>
                                      <p:to>
                                        <p:strVal val="visible"/>
                                      </p:to>
                                    </p:set>
                                    <p:animEffect transition="in" filter="wipe(left)">
                                      <p:cBhvr>
                                        <p:cTn id="22" dur="500"/>
                                        <p:tgtEl>
                                          <p:spTgt spid="8">
                                            <p:graphicEl>
                                              <a:dgm id="{E8716B41-D4EA-4C19-A2AD-FB871FEC2B6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ამოღება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24744"/>
            <a:ext cx="8640960" cy="5183335"/>
          </a:xfrm>
        </p:spPr>
        <p:txBody>
          <a:bodyPr/>
          <a:lstStyle/>
          <a:p>
            <a:pPr marL="0" indent="0">
              <a:buNone/>
            </a:pPr>
            <a:r>
              <a:rPr lang="ka-GE" sz="2400" b="1" u="sng" dirty="0">
                <a:solidFill>
                  <a:srgbClr val="0070C0"/>
                </a:solidFill>
              </a:rPr>
              <a:t>გამოსახულებების მიღება</a:t>
            </a:r>
            <a:r>
              <a:rPr lang="ka-GE" sz="2400" b="1" dirty="0">
                <a:solidFill>
                  <a:srgbClr val="0070C0"/>
                </a:solidFill>
              </a:rPr>
              <a:t> </a:t>
            </a:r>
          </a:p>
          <a:p>
            <a:pPr lvl="1">
              <a:buFont typeface="Wingdings" panose="05000000000000000000" pitchFamily="2" charset="2"/>
              <a:buChar char="Ø"/>
            </a:pPr>
            <a:r>
              <a:rPr lang="ka-GE" sz="2000" dirty="0" smtClean="0"/>
              <a:t>მონაცემთა ბიტობითი ასლის შექმნა</a:t>
            </a:r>
          </a:p>
          <a:p>
            <a:pPr lvl="1">
              <a:buFont typeface="Wingdings" panose="05000000000000000000" pitchFamily="2" charset="2"/>
              <a:buChar char="Ø"/>
            </a:pPr>
            <a:r>
              <a:rPr lang="ka-GE" sz="2000" dirty="0" smtClean="0"/>
              <a:t>აღიარებული ფორმატები (dd და E01)</a:t>
            </a:r>
          </a:p>
          <a:p>
            <a:pPr lvl="1">
              <a:buFont typeface="Wingdings" panose="05000000000000000000" pitchFamily="2" charset="2"/>
              <a:buChar char="Ø"/>
            </a:pPr>
            <a:r>
              <a:rPr lang="ka-GE" sz="2000" dirty="0" smtClean="0"/>
              <a:t>ჩაწერის ბლოკატორების ტექნოლოგიის გამოყენება</a:t>
            </a:r>
          </a:p>
          <a:p>
            <a:pPr marL="457200" lvl="1" indent="0">
              <a:buNone/>
            </a:pPr>
            <a:endParaRPr lang="ka-GE" sz="2000" dirty="0" smtClean="0">
              <a:ea typeface="Verdana" panose="020B0604030504040204" pitchFamily="34" charset="0"/>
            </a:endParaRPr>
          </a:p>
          <a:p>
            <a:pPr lvl="1"/>
            <a:endParaRPr lang="ka-GE" sz="2000" dirty="0">
              <a:ea typeface="Verdana" panose="020B0604030504040204" pitchFamily="34" charset="0"/>
            </a:endParaRPr>
          </a:p>
          <a:p>
            <a:pPr marL="57150" indent="0">
              <a:buNone/>
            </a:pPr>
            <a:r>
              <a:rPr lang="ka-GE" sz="2400" b="1" dirty="0">
                <a:solidFill>
                  <a:srgbClr val="0070C0"/>
                </a:solidFill>
              </a:rPr>
              <a:t>ჰეშირება</a:t>
            </a:r>
          </a:p>
          <a:p>
            <a:pPr lvl="1">
              <a:buFont typeface="Wingdings" panose="05000000000000000000" pitchFamily="2" charset="2"/>
              <a:buChar char="Ø"/>
            </a:pPr>
            <a:r>
              <a:rPr lang="ka-GE" sz="2000" dirty="0" smtClean="0"/>
              <a:t>ქმნის მონაცემთა „ციფრულ თითის ანაბეჭდებს“</a:t>
            </a:r>
          </a:p>
          <a:p>
            <a:pPr lvl="1">
              <a:buFont typeface="Wingdings" panose="05000000000000000000" pitchFamily="2" charset="2"/>
              <a:buChar char="Ø"/>
            </a:pPr>
            <a:r>
              <a:rPr lang="ka-GE" sz="2000" dirty="0" smtClean="0"/>
              <a:t>მათემატიკური ალგორითმების გამოყენებით (MD5 და SHA1)</a:t>
            </a:r>
          </a:p>
          <a:p>
            <a:pPr lvl="1">
              <a:buFont typeface="Wingdings" panose="05000000000000000000" pitchFamily="2" charset="2"/>
              <a:buChar char="Ø"/>
            </a:pPr>
            <a:r>
              <a:rPr lang="ka-GE" sz="2000" dirty="0" smtClean="0"/>
              <a:t>გამოიყენება </a:t>
            </a:r>
            <a:r>
              <a:rPr lang="ka-GE" sz="2000" b="1" dirty="0">
                <a:solidFill>
                  <a:srgbClr val="0070C0"/>
                </a:solidFill>
              </a:rPr>
              <a:t>შემოწმებისთვის</a:t>
            </a:r>
          </a:p>
          <a:p>
            <a:pPr lvl="1">
              <a:buFont typeface="Wingdings" panose="05000000000000000000" pitchFamily="2" charset="2"/>
              <a:buChar char="Ø"/>
            </a:pPr>
            <a:r>
              <a:rPr lang="ka-GE" sz="2000" dirty="0" smtClean="0"/>
              <a:t>და </a:t>
            </a:r>
            <a:r>
              <a:rPr lang="ka-GE" sz="2000" b="1" dirty="0">
                <a:solidFill>
                  <a:srgbClr val="0070C0"/>
                </a:solidFill>
              </a:rPr>
              <a:t>იდენტიფიცირებისთვის </a:t>
            </a:r>
            <a:r>
              <a:rPr lang="ka-GE" sz="2000" dirty="0" smtClean="0"/>
              <a:t>(ცნობილი და მნიშვნელოვანი ფაილები)</a:t>
            </a: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 name="Picture 4" descr="https://whereismydata.files.wordpress.com/2009/04/e-sata-write-blocker.jp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DD74692-4292-4A80-B62F-2772FBE686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0552" y="1253375"/>
            <a:ext cx="1215498" cy="19839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http://osx.wdfiles.com/local--files/icon:hashtab/HashTab.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712C5CD-E392-4294-9784-56289921F5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2745" y="5013176"/>
            <a:ext cx="850253" cy="8502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BCD0F61-63E6-40C4-85F7-BEB8FA83A708}"/>
              </a:ext>
            </a:extLst>
          </p:cNvPr>
          <p:cNvPicPr>
            <a:picLocks noChangeAspect="1"/>
          </p:cNvPicPr>
          <p:nvPr/>
        </p:nvPicPr>
        <p:blipFill>
          <a:blip r:embed="rId6"/>
          <a:stretch>
            <a:fillRect/>
          </a:stretch>
        </p:blipFill>
        <p:spPr>
          <a:xfrm>
            <a:off x="2744496" y="3316426"/>
            <a:ext cx="5076056" cy="401971"/>
          </a:xfrm>
          <a:prstGeom prst="rect">
            <a:avLst/>
          </a:prstGeom>
          <a:ln>
            <a:solidFill>
              <a:schemeClr val="accent1"/>
            </a:solidFill>
          </a:ln>
        </p:spPr>
      </p:pic>
    </p:spTree>
    <p:extLst>
      <p:ext uri="{BB962C8B-B14F-4D97-AF65-F5344CB8AC3E}">
        <p14:creationId xmlns:p14="http://schemas.microsoft.com/office/powerpoint/2010/main" val="391239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დამუშავება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270001"/>
            <a:ext cx="8640960" cy="5183335"/>
          </a:xfrm>
        </p:spPr>
        <p:txBody>
          <a:bodyPr/>
          <a:lstStyle/>
          <a:p>
            <a:pPr marL="0" indent="0" algn="just">
              <a:buNone/>
            </a:pPr>
            <a:r>
              <a:rPr lang="ka-GE" sz="2400" dirty="0" smtClean="0"/>
              <a:t>საექსპერტიზო პროგრამული პაკეტის </a:t>
            </a:r>
            <a:r>
              <a:rPr lang="ka-GE" sz="2400" b="1" dirty="0" smtClean="0">
                <a:solidFill>
                  <a:srgbClr val="0070C0"/>
                </a:solidFill>
              </a:rPr>
              <a:t>პროცესი</a:t>
            </a:r>
            <a:r>
              <a:rPr lang="ka-GE" sz="2400" dirty="0" smtClean="0"/>
              <a:t> ხორციელდება გამოსახულების მონაცემების მისაღებად, რათა გახადოს ისინი გასაგები </a:t>
            </a:r>
          </a:p>
          <a:p>
            <a:pPr lvl="1">
              <a:buFont typeface="Wingdings" panose="05000000000000000000" pitchFamily="2" charset="2"/>
              <a:buChar char="Ø"/>
            </a:pPr>
            <a:r>
              <a:rPr lang="ka-GE" sz="2000" dirty="0" smtClean="0"/>
              <a:t>ხდება ოპერაციული სისტემების, ფაილური სისტემებისა და ფაილების ფორმატების იდენტიფიცირება</a:t>
            </a:r>
          </a:p>
          <a:p>
            <a:pPr lvl="1">
              <a:buFont typeface="Wingdings" panose="05000000000000000000" pitchFamily="2" charset="2"/>
              <a:buChar char="Ø"/>
            </a:pPr>
            <a:r>
              <a:rPr lang="ka-GE" sz="2000" dirty="0" smtClean="0"/>
              <a:t>ხდება სისტემის მონაცემების ამოღება</a:t>
            </a:r>
          </a:p>
          <a:p>
            <a:pPr lvl="1">
              <a:buFont typeface="Wingdings" panose="05000000000000000000" pitchFamily="2" charset="2"/>
              <a:buChar char="Ø"/>
            </a:pPr>
            <a:r>
              <a:rPr lang="ka-GE" sz="2000" dirty="0" smtClean="0"/>
              <a:t>გამოსახულებებიდან ხდება როგორც ცოცხალი, ისე წაშლილი ფაილების აღდგენა</a:t>
            </a:r>
          </a:p>
          <a:p>
            <a:pPr lvl="1">
              <a:buFont typeface="Wingdings" panose="05000000000000000000" pitchFamily="2" charset="2"/>
              <a:buChar char="Ø"/>
            </a:pPr>
            <a:r>
              <a:rPr lang="ka-GE" sz="2000" dirty="0" smtClean="0"/>
              <a:t>მოძიებადია</a:t>
            </a:r>
          </a:p>
          <a:p>
            <a:pPr marL="0" indent="0">
              <a:buNone/>
            </a:pPr>
            <a:endParaRPr lang="ka-GE" sz="2400"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61FD42A-4983-4E28-BB19-62A2402C6475}"/>
              </a:ext>
            </a:extLst>
          </p:cNvPr>
          <p:cNvPicPr>
            <a:picLocks noChangeAspect="1"/>
          </p:cNvPicPr>
          <p:nvPr/>
        </p:nvPicPr>
        <p:blipFill>
          <a:blip r:embed="rId4"/>
          <a:stretch>
            <a:fillRect/>
          </a:stretch>
        </p:blipFill>
        <p:spPr>
          <a:xfrm>
            <a:off x="179512" y="5301208"/>
            <a:ext cx="1944216" cy="934924"/>
          </a:xfrm>
          <a:prstGeom prst="rect">
            <a:avLst/>
          </a:prstGeom>
        </p:spPr>
      </p:pic>
      <p:pic>
        <p:nvPicPr>
          <p:cNvPr id="5"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D9DC78-4C2D-4B9A-8C67-7124213EB395}"/>
              </a:ext>
            </a:extLst>
          </p:cNvPr>
          <p:cNvPicPr>
            <a:picLocks noChangeAspect="1"/>
          </p:cNvPicPr>
          <p:nvPr/>
        </p:nvPicPr>
        <p:blipFill>
          <a:blip r:embed="rId5"/>
          <a:stretch>
            <a:fillRect/>
          </a:stretch>
        </p:blipFill>
        <p:spPr>
          <a:xfrm>
            <a:off x="2411760" y="5379580"/>
            <a:ext cx="1224136" cy="762577"/>
          </a:xfrm>
          <a:prstGeom prst="rect">
            <a:avLst/>
          </a:prstGeom>
        </p:spPr>
      </p:pic>
      <p:pic>
        <p:nvPicPr>
          <p:cNvPr id="6" name="Picture 2" descr="Image result for nuix&quo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D23643C-9A96-442E-9ED4-DF51B58C7E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904" y="5301208"/>
            <a:ext cx="1872208" cy="8184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xway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35904F7-9403-4CEB-9C9B-1E2C78C728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096" y="5581587"/>
            <a:ext cx="1872209" cy="5370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magnet axiom&quo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E12E88C-D96A-4E39-AAA9-A72358FA2A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328" y="5033822"/>
            <a:ext cx="1423641" cy="1276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5134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ანალიზი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270001"/>
            <a:ext cx="8640960" cy="5183335"/>
          </a:xfrm>
        </p:spPr>
        <p:txBody>
          <a:bodyPr/>
          <a:lstStyle/>
          <a:p>
            <a:pPr marL="0" indent="0">
              <a:buNone/>
            </a:pPr>
            <a:r>
              <a:rPr lang="ka-GE" sz="2400" dirty="0" smtClean="0"/>
              <a:t>საექსპერტიზო პროგრამული უზრუნველყოფა შემდეგ საშუალებას აძლევს ანალიტიკოსს </a:t>
            </a:r>
            <a:r>
              <a:rPr lang="ka-GE" sz="2400" b="1" dirty="0">
                <a:solidFill>
                  <a:srgbClr val="0070C0"/>
                </a:solidFill>
              </a:rPr>
              <a:t>გააანალიზოს </a:t>
            </a:r>
            <a:r>
              <a:rPr lang="ka-GE" sz="2400" dirty="0" smtClean="0"/>
              <a:t>დამუშავებული მასალა</a:t>
            </a:r>
          </a:p>
          <a:p>
            <a:pPr lvl="1">
              <a:buFont typeface="Wingdings" panose="05000000000000000000" pitchFamily="2" charset="2"/>
              <a:buChar char="Ø"/>
            </a:pPr>
            <a:r>
              <a:rPr lang="ka-GE" sz="2000" dirty="0" smtClean="0"/>
              <a:t>იძლევა კონკრეტული ძებნის საშუალებას ფაილების ტიპებისთვის, ფაილის შინაარსისთვის, მეტამონაცემებისთვის, არტეფაქტებისთვის</a:t>
            </a:r>
          </a:p>
          <a:p>
            <a:pPr lvl="1">
              <a:buFont typeface="Wingdings" panose="05000000000000000000" pitchFamily="2" charset="2"/>
              <a:buChar char="Ø"/>
            </a:pPr>
            <a:r>
              <a:rPr lang="ka-GE" sz="2000" dirty="0" smtClean="0"/>
              <a:t>პროგრამული უზრუნველყოფა ანალიტიკოსს საშუალებას აძლევს დააჯგუფოს ინტერესის საგნები და შემდეგ შეადგინოს ანგარიშები, რომლებსაც შეძლებენ გაეცნონ საქმის გამომძიებლები</a:t>
            </a:r>
          </a:p>
          <a:p>
            <a:pPr marL="57150" indent="0" algn="ctr">
              <a:buNone/>
            </a:pPr>
            <a:r>
              <a:rPr lang="ka-GE" sz="2400" b="1" dirty="0">
                <a:solidFill>
                  <a:srgbClr val="FF0000"/>
                </a:solidFill>
              </a:rPr>
              <a:t>მონაცემთა და ფაილთა კრებულების ანალიზმა შეიძლება მნიშვნელოვანი დრო მოიცვას, რაც დამოკიდებულია მონაცემთა რაოდენობაზე და იმაზე, თუ რა იძებნება</a:t>
            </a:r>
            <a:endParaRPr lang="ka-GE" sz="2400" dirty="0">
              <a:ea typeface="Verdana" panose="020B0604030504040204" pitchFamily="34" charset="0"/>
            </a:endParaRPr>
          </a:p>
          <a:p>
            <a:pPr lvl="1"/>
            <a:endParaRPr lang="ka-GE" sz="2000"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059731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წარდგენა</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179512" y="5188688"/>
            <a:ext cx="8784530" cy="1230556"/>
          </a:xfrm>
        </p:spPr>
        <p:txBody>
          <a:bodyPr/>
          <a:lstStyle/>
          <a:p>
            <a:pPr marL="57150" indent="0" algn="ctr">
              <a:buNone/>
            </a:pPr>
            <a:r>
              <a:rPr lang="ka-GE" sz="2700" b="1" dirty="0">
                <a:solidFill>
                  <a:srgbClr val="FF0000"/>
                </a:solidFill>
              </a:rPr>
              <a:t>ანალიტიკოსს მოეთხოვება ტექნიკური მონაცემების არატექნიკური გზით წარდგენა, რათა მოხდეს </a:t>
            </a:r>
            <a:r>
              <a:rPr lang="ka-GE" sz="2700" b="1" dirty="0" smtClean="0">
                <a:solidFill>
                  <a:srgbClr val="FF0000"/>
                </a:solidFill>
              </a:rPr>
              <a:t>მათი აღქმა</a:t>
            </a:r>
            <a:endParaRPr lang="ka-GE" sz="2700" b="1" dirty="0">
              <a:solidFill>
                <a:srgbClr val="FF0000"/>
              </a:solidFill>
            </a:endParaRPr>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C71E7B-3764-469A-80F5-8BDE4A10B958}"/>
              </a:ext>
            </a:extLst>
          </p:cNvPr>
          <p:cNvSpPr txBox="1">
            <a:spLocks/>
          </p:cNvSpPr>
          <p:nvPr/>
        </p:nvSpPr>
        <p:spPr bwMode="auto">
          <a:xfrm>
            <a:off x="179512" y="1270001"/>
            <a:ext cx="5692067" cy="481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ka-GE" sz="2400" dirty="0"/>
              <a:t>მიუხედავად ანალიზის საფეხურზე ჩატარებული სამუშაოსა, საბოლოო პროდუქტი უნდა იქნეს წარდგენილი</a:t>
            </a:r>
          </a:p>
          <a:p>
            <a:pPr lvl="1">
              <a:buFont typeface="Wingdings" panose="05000000000000000000" pitchFamily="2" charset="2"/>
              <a:buChar char="Ø"/>
            </a:pPr>
            <a:r>
              <a:rPr lang="ka-GE" sz="2400" dirty="0" smtClean="0"/>
              <a:t>ისე, რომ ის გასაგები იყოს</a:t>
            </a:r>
          </a:p>
          <a:p>
            <a:pPr lvl="1">
              <a:buFont typeface="Wingdings" panose="05000000000000000000" pitchFamily="2" charset="2"/>
              <a:buChar char="Ø"/>
            </a:pPr>
            <a:r>
              <a:rPr lang="ka-GE" sz="2400" dirty="0" smtClean="0"/>
              <a:t>დამაჯერებელი იყოს</a:t>
            </a:r>
          </a:p>
          <a:p>
            <a:pPr lvl="1">
              <a:buFont typeface="Wingdings" panose="05000000000000000000" pitchFamily="2" charset="2"/>
              <a:buChar char="Ø"/>
            </a:pPr>
            <a:r>
              <a:rPr lang="ka-GE" sz="2400" dirty="0" smtClean="0"/>
              <a:t>და ნებისმიერ ეტაპზე შეიძლებოდეს კვალის უკან გაყოლა და მითითება თავდაპირველ გამოსახულების ფაილზე</a:t>
            </a:r>
          </a:p>
        </p:txBody>
      </p:sp>
      <p:pic>
        <p:nvPicPr>
          <p:cNvPr id="39938" name="Picture 2" descr="Expert Witness | Technical Arboricultur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2A1B58-0A27-424C-B46A-19854D44B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524" y="2436646"/>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8919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ციფრული მტკიცებულებები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270001"/>
            <a:ext cx="8640960" cy="5183335"/>
          </a:xfrm>
        </p:spPr>
        <p:txBody>
          <a:bodyPr/>
          <a:lstStyle/>
          <a:p>
            <a:pPr marL="0" indent="0" algn="ctr">
              <a:spcBef>
                <a:spcPts val="0"/>
              </a:spcBef>
              <a:buNone/>
              <a:defRPr/>
            </a:pPr>
            <a:r>
              <a:rPr lang="ka-GE" sz="2800" dirty="0"/>
              <a:t>ბევრი მარტივი შემთხვევაა: </a:t>
            </a:r>
          </a:p>
          <a:p>
            <a:pPr marL="0" indent="0" algn="ctr">
              <a:spcBef>
                <a:spcPts val="0"/>
              </a:spcBef>
              <a:buNone/>
              <a:defRPr/>
            </a:pPr>
            <a:r>
              <a:rPr lang="ka-GE" sz="2800" dirty="0"/>
              <a:t>ამოღება, დამუშავება, ანალიზი და შემდეგ </a:t>
            </a:r>
            <a:r>
              <a:rPr lang="ka-GE" sz="2800" dirty="0" smtClean="0"/>
              <a:t>წარდგენა </a:t>
            </a:r>
            <a:r>
              <a:rPr lang="en-US" sz="2800" dirty="0" smtClean="0">
                <a:ea typeface="Verdana" panose="020B0604030504040204" pitchFamily="34" charset="0"/>
              </a:rPr>
              <a:t>…..</a:t>
            </a:r>
            <a:endParaRPr lang="en-US" sz="2800" dirty="0">
              <a:ea typeface="Verdana" panose="020B0604030504040204" pitchFamily="34" charset="0"/>
            </a:endParaRPr>
          </a:p>
          <a:p>
            <a:pPr marL="0" indent="0" algn="ctr">
              <a:spcBef>
                <a:spcPts val="0"/>
              </a:spcBef>
              <a:buNone/>
              <a:defRPr/>
            </a:pPr>
            <a:endParaRPr lang="ka-GE" sz="2800" dirty="0"/>
          </a:p>
        </p:txBody>
      </p:sp>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FA23445-EC46-41AE-8A06-035A0F6EE560}"/>
              </a:ext>
            </a:extLst>
          </p:cNvPr>
          <p:cNvPicPr>
            <a:picLocks noChangeAspect="1"/>
          </p:cNvPicPr>
          <p:nvPr/>
        </p:nvPicPr>
        <p:blipFill>
          <a:blip r:embed="rId4"/>
          <a:stretch>
            <a:fillRect/>
          </a:stretch>
        </p:blipFill>
        <p:spPr>
          <a:xfrm>
            <a:off x="1484963" y="2924944"/>
            <a:ext cx="3480355" cy="3379278"/>
          </a:xfrm>
          <a:prstGeom prst="rect">
            <a:avLst/>
          </a:prstGeom>
          <a:ln>
            <a:solidFill>
              <a:schemeClr val="accent1"/>
            </a:solidFill>
          </a:ln>
        </p:spPr>
      </p:pic>
      <p:pic>
        <p:nvPicPr>
          <p:cNvPr id="41988" name="Picture 4" descr="Docx Reader - Word, Document, Office Reader - 2020 - Apps on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1403D4C-1FB0-4E8A-9054-03B17F7C13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327" y="2838174"/>
            <a:ext cx="926232" cy="926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building, flower, sitting, table&#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4DEA929-FEBC-439D-9001-A0F42F690C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076563" y="3424409"/>
            <a:ext cx="3291215" cy="2468411"/>
          </a:xfrm>
          <a:prstGeom prst="rect">
            <a:avLst/>
          </a:prstGeom>
        </p:spPr>
      </p:pic>
      <p:pic>
        <p:nvPicPr>
          <p:cNvPr id="41986" name="Picture 2" descr="Tips for using the jpg format | Logast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264928-B5D4-4AE1-A83D-7B47A2389C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8993" y="2419195"/>
            <a:ext cx="1187624" cy="118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74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ციფრული კვალი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13" name="Inhaltsplatzhalt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B3CB114-79F7-4732-A67E-1E6F004AD5A2}"/>
              </a:ext>
            </a:extLst>
          </p:cNvPr>
          <p:cNvGraphicFramePr>
            <a:graphicFrameLocks noGrp="1"/>
          </p:cNvGraphicFramePr>
          <p:nvPr>
            <p:ph idx="1"/>
            <p:extLst>
              <p:ext uri="{D42A27DB-BD31-4B8C-83A1-F6EECF244321}">
                <p14:modId xmlns:p14="http://schemas.microsoft.com/office/powerpoint/2010/main" val="161605407"/>
              </p:ext>
            </p:extLst>
          </p:nvPr>
        </p:nvGraphicFramePr>
        <p:xfrm>
          <a:off x="469900" y="1245618"/>
          <a:ext cx="8470900" cy="4671564"/>
        </p:xfrm>
        <a:graphic>
          <a:graphicData uri="http://schemas.openxmlformats.org/drawingml/2006/table">
            <a:tbl>
              <a:tblPr firstRow="1" bandRow="1">
                <a:effectLst/>
                <a:tableStyleId>{5C22544A-7EE6-4342-B048-85BDC9FD1C3A}</a:tableStyleId>
              </a:tblPr>
              <a:tblGrid>
                <a:gridCol w="4339343">
                  <a:extLst>
                    <a:ext uri="{9D8B030D-6E8A-4147-A177-3AD203B41FA5}">
                      <a16:col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0000"/>
                    </a:ext>
                  </a:extLst>
                </a:gridCol>
                <a:gridCol w="4131557">
                  <a:extLst>
                    <a:ext uri="{9D8B030D-6E8A-4147-A177-3AD203B41FA5}">
                      <a16:col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0001"/>
                    </a:ext>
                  </a:extLst>
                </a:gridCol>
              </a:tblGrid>
              <a:tr h="455607">
                <a:tc>
                  <a:txBody>
                    <a:bodyPr/>
                    <a:lstStyle/>
                    <a:p>
                      <a:r>
                        <a:rPr lang="de-DE" sz="2400" dirty="0">
                          <a:latin typeface="Sylfaen" panose="010A0502050306030303" pitchFamily="18" charset="0"/>
                        </a:rPr>
                        <a:t>თავიდან აცილებადი კვალი</a:t>
                      </a:r>
                    </a:p>
                  </a:txBody>
                  <a:tcPr/>
                </a:tc>
                <a:tc>
                  <a:txBody>
                    <a:bodyPr/>
                    <a:lstStyle/>
                    <a:p>
                      <a:r>
                        <a:rPr lang="de-DE" sz="2400" dirty="0">
                          <a:latin typeface="Sylfaen" panose="010A0502050306030303" pitchFamily="18" charset="0"/>
                        </a:rPr>
                        <a:t>გარდაუვალი კვალი</a:t>
                      </a:r>
                    </a:p>
                  </a:txBody>
                  <a:tcPr/>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0000"/>
                  </a:ext>
                </a:extLst>
              </a:tr>
              <a:tr h="4214364">
                <a:tc>
                  <a:txBody>
                    <a:bodyPr/>
                    <a:lstStyle/>
                    <a:p>
                      <a:r>
                        <a:rPr lang="de-DE" sz="2000" b="1" dirty="0">
                          <a:latin typeface="Sylfaen" panose="010A0502050306030303" pitchFamily="18" charset="0"/>
                        </a:rPr>
                        <a:t>thumb-ქეში</a:t>
                      </a:r>
                    </a:p>
                    <a:p>
                      <a:r>
                        <a:rPr lang="de-DE" sz="2000" b="1" dirty="0">
                          <a:latin typeface="Sylfaen" panose="010A0502050306030303" pitchFamily="18" charset="0"/>
                        </a:rPr>
                        <a:t>ახლახანს გამოყენებულების სიები</a:t>
                      </a:r>
                      <a:endParaRPr lang="ka-GE" sz="2000" b="1" dirty="0">
                        <a:latin typeface="Sylfaen" panose="010A0502050306030303"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latin typeface="Sylfaen" panose="010A0502050306030303" pitchFamily="18" charset="0"/>
                        </a:rPr>
                        <a:t>ლოგ-ფაილები</a:t>
                      </a:r>
                    </a:p>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latin typeface="Sylfaen" panose="010A0502050306030303" pitchFamily="18" charset="0"/>
                        </a:rPr>
                        <a:t>ბრაუზერის ისტორია</a:t>
                      </a:r>
                    </a:p>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latin typeface="Sylfaen" panose="010A0502050306030303" pitchFamily="18" charset="0"/>
                        </a:rPr>
                        <a:t>ბრაუზერის ქეში</a:t>
                      </a:r>
                    </a:p>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latin typeface="Sylfaen" panose="010A0502050306030303" pitchFamily="18" charset="0"/>
                        </a:rPr>
                        <a:t>ყველაზე ხშირად გამოყენებული პროგრამები</a:t>
                      </a:r>
                      <a:endParaRPr lang="ka-GE" sz="2000" b="1" dirty="0">
                        <a:latin typeface="Sylfaen" panose="010A0502050306030303"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latin typeface="Sylfaen" panose="010A0502050306030303" pitchFamily="18" charset="0"/>
                        </a:rPr>
                        <a:t>ფორმის მონაცემები</a:t>
                      </a:r>
                      <a:endParaRPr lang="ka-GE" sz="2000" b="1" dirty="0">
                        <a:latin typeface="Sylfaen" panose="010A0502050306030303"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latin typeface="Sylfaen" panose="010A0502050306030303" pitchFamily="18" charset="0"/>
                        </a:rPr>
                        <a:t>Pagefile.sys</a:t>
                      </a:r>
                    </a:p>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latin typeface="Sylfaen" panose="010A0502050306030303" pitchFamily="18" charset="0"/>
                        </a:rPr>
                        <a:t>Hiberfil.sys</a:t>
                      </a:r>
                    </a:p>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latin typeface="Sylfaen" panose="010A0502050306030303" pitchFamily="18" charset="0"/>
                        </a:rPr>
                        <a:t>მოცულობის ჩრდილი ასლები</a:t>
                      </a:r>
                    </a:p>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latin typeface="+mn-lt"/>
                        </a:rPr>
                        <a:t>…</a:t>
                      </a:r>
                    </a:p>
                    <a:p>
                      <a:endParaRPr lang="ka-GE" sz="1600" dirty="0">
                        <a:latin typeface="+mn-lt"/>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latin typeface="Sylfaen" panose="010A0502050306030303" pitchFamily="18" charset="0"/>
                        </a:rPr>
                        <a:t>გამოუყენებელი სივრცე</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latin typeface="Sylfaen" panose="010A0502050306030303" pitchFamily="18" charset="0"/>
                        </a:rPr>
                        <a:t>დისკის გამოუყოფელი სივრცე</a:t>
                      </a:r>
                      <a:endParaRPr lang="ka-GE" sz="2400" b="1" dirty="0">
                        <a:latin typeface="Sylfaen" panose="010A0502050306030303"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latin typeface="Sylfaen" panose="010A0502050306030303" pitchFamily="18" charset="0"/>
                        </a:rPr>
                        <a:t>ფაილების მართვადი გადაცემის (MFT) ჩანაწერები</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latin typeface="Sylfaen" panose="010A0502050306030303" pitchFamily="18" charset="0"/>
                        </a:rPr>
                        <a:t>ოპერატიული მეხსიერება</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latin typeface="Sylfaen" panose="010A0502050306030303" pitchFamily="18" charset="0"/>
                        </a:rPr>
                        <a:t>ზოგი აპლიკაციის კვალი</a:t>
                      </a:r>
                      <a:endParaRPr lang="ka-GE" sz="2400" b="1" dirty="0">
                        <a:latin typeface="Sylfaen" panose="010A0502050306030303" pitchFamily="18" charset="0"/>
                      </a:endParaRPr>
                    </a:p>
                  </a:txBody>
                  <a:tcPr/>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0001"/>
                  </a:ext>
                </a:extLst>
              </a:tr>
            </a:tbl>
          </a:graphicData>
        </a:graphic>
      </p:graphicFrame>
    </p:spTree>
    <p:extLst>
      <p:ext uri="{BB962C8B-B14F-4D97-AF65-F5344CB8AC3E}">
        <p14:creationId xmlns:p14="http://schemas.microsoft.com/office/powerpoint/2010/main" val="9905360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ციფრული კვალი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AEE4870-D17C-40A3-BEC6-93E5AF471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900" y="1270001"/>
            <a:ext cx="8858200" cy="533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43138" y="3581400"/>
            <a:ext cx="3971925" cy="8905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ka-GE" sz="2800" b="1" dirty="0" smtClean="0"/>
              <a:t>ინტერნეტისტორია</a:t>
            </a:r>
            <a:endParaRPr lang="de-DE" sz="2800" b="1" dirty="0"/>
          </a:p>
        </p:txBody>
      </p:sp>
    </p:spTree>
    <p:extLst>
      <p:ext uri="{BB962C8B-B14F-4D97-AF65-F5344CB8AC3E}">
        <p14:creationId xmlns:p14="http://schemas.microsoft.com/office/powerpoint/2010/main" val="8509123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ციფრული კვალი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E3E4253-5D48-466D-B577-AF635AD1E47A}"/>
              </a:ext>
            </a:extLst>
          </p:cNvPr>
          <p:cNvSpPr>
            <a:spLocks noGrp="1" noChangeArrowheads="1"/>
          </p:cNvSpPr>
          <p:nvPr>
            <p:ph idx="1"/>
          </p:nvPr>
        </p:nvSpPr>
        <p:spPr>
          <a:xfrm>
            <a:off x="2094614" y="1334386"/>
            <a:ext cx="6642986" cy="4736214"/>
          </a:xfrm>
        </p:spPr>
        <p:txBody>
          <a:bodyPr>
            <a:noAutofit/>
          </a:bodyPr>
          <a:lstStyle/>
          <a:p>
            <a:pPr marL="0" indent="0">
              <a:lnSpc>
                <a:spcPct val="150000"/>
              </a:lnSpc>
              <a:spcBef>
                <a:spcPts val="0"/>
              </a:spcBef>
              <a:buNone/>
            </a:pPr>
            <a:r>
              <a:rPr lang="ka-GE" sz="2300" b="1" dirty="0"/>
              <a:t>მომხმარებლის </a:t>
            </a:r>
            <a:r>
              <a:rPr lang="ka-GE" sz="2300" b="1" dirty="0" smtClean="0"/>
              <a:t>პერსონალიზებული </a:t>
            </a:r>
            <a:r>
              <a:rPr lang="ka-GE" sz="2300" b="1" dirty="0"/>
              <a:t>მონაცემები</a:t>
            </a:r>
          </a:p>
          <a:p>
            <a:pPr marL="0" indent="0">
              <a:lnSpc>
                <a:spcPct val="150000"/>
              </a:lnSpc>
              <a:spcBef>
                <a:spcPts val="0"/>
              </a:spcBef>
              <a:buNone/>
            </a:pPr>
            <a:r>
              <a:rPr lang="ka-GE" sz="2300" dirty="0" smtClean="0"/>
              <a:t>გამოყენებული პროგრამები, მონახულებული ვებსაიტები, განხორციელებული ძიება, გახსნილი/შენახული ფაილები</a:t>
            </a:r>
          </a:p>
          <a:p>
            <a:pPr marL="0" indent="0">
              <a:lnSpc>
                <a:spcPct val="150000"/>
              </a:lnSpc>
              <a:spcBef>
                <a:spcPts val="0"/>
              </a:spcBef>
              <a:buNone/>
            </a:pPr>
            <a:endParaRPr lang="ka-GE" sz="2300" b="1" dirty="0"/>
          </a:p>
          <a:p>
            <a:pPr marL="0" indent="0">
              <a:lnSpc>
                <a:spcPct val="150000"/>
              </a:lnSpc>
              <a:spcBef>
                <a:spcPts val="0"/>
              </a:spcBef>
              <a:buNone/>
            </a:pPr>
            <a:r>
              <a:rPr lang="ka-GE" sz="2300" b="1" dirty="0"/>
              <a:t>Exif-მონაცემები</a:t>
            </a:r>
          </a:p>
          <a:p>
            <a:pPr marL="0" indent="0">
              <a:lnSpc>
                <a:spcPct val="150000"/>
              </a:lnSpc>
              <a:spcBef>
                <a:spcPts val="0"/>
              </a:spcBef>
              <a:buNone/>
            </a:pPr>
            <a:r>
              <a:rPr lang="ka-GE" sz="2300" dirty="0" smtClean="0"/>
              <a:t>როდის და სად გადაიღეს სურათი, ფოტოაპარატის მოდელითა და სერიული ნომრით</a:t>
            </a:r>
          </a:p>
        </p:txBody>
      </p:sp>
      <p:pic>
        <p:nvPicPr>
          <p:cNvPr id="13" name="Picture 2" descr="http://icons.iconarchive.com/icons/artua/dragon-soft/512/User-icon.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3DEB0AC-2395-412A-BBE1-CFFB12A64E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692" y="1515177"/>
            <a:ext cx="1759652" cy="17596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jmarior.net/wp-images/aperture-icon.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9748D68-90E4-4A7B-9A37-112E491079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224" y="3838358"/>
            <a:ext cx="1679943" cy="167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0260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ციფრული კვალი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A05A751-97EF-45E4-858B-B8A99FE3CCA2}"/>
              </a:ext>
            </a:extLst>
          </p:cNvPr>
          <p:cNvSpPr>
            <a:spLocks noGrp="1" noChangeArrowheads="1"/>
          </p:cNvSpPr>
          <p:nvPr>
            <p:ph idx="1"/>
          </p:nvPr>
        </p:nvSpPr>
        <p:spPr>
          <a:xfrm>
            <a:off x="2279030" y="1600200"/>
            <a:ext cx="6613450" cy="4525963"/>
          </a:xfrm>
        </p:spPr>
        <p:txBody>
          <a:bodyPr>
            <a:normAutofit fontScale="77500" lnSpcReduction="20000"/>
          </a:bodyPr>
          <a:lstStyle/>
          <a:p>
            <a:pPr marL="0" indent="0">
              <a:lnSpc>
                <a:spcPct val="150000"/>
              </a:lnSpc>
              <a:spcBef>
                <a:spcPts val="0"/>
              </a:spcBef>
              <a:buNone/>
            </a:pPr>
            <a:r>
              <a:rPr lang="ka-GE" b="1" dirty="0"/>
              <a:t>აპლიკაციების მონაცემები</a:t>
            </a:r>
          </a:p>
          <a:p>
            <a:pPr marL="0" indent="0">
              <a:lnSpc>
                <a:spcPct val="150000"/>
              </a:lnSpc>
              <a:spcBef>
                <a:spcPts val="0"/>
              </a:spcBef>
              <a:buNone/>
            </a:pPr>
            <a:r>
              <a:rPr lang="ka-GE" dirty="0" smtClean="0"/>
              <a:t>ელ. ფოსტის კლიენტები, ჩატის ისტორია, მონაცემთა ბაზები, კონფიგურაციები, მავნე პროგრამების ანალიზი</a:t>
            </a:r>
          </a:p>
          <a:p>
            <a:pPr marL="0" indent="0">
              <a:lnSpc>
                <a:spcPct val="150000"/>
              </a:lnSpc>
              <a:spcBef>
                <a:spcPts val="0"/>
              </a:spcBef>
              <a:buNone/>
            </a:pPr>
            <a:endParaRPr lang="ka-GE" sz="1900" b="1" dirty="0"/>
          </a:p>
          <a:p>
            <a:pPr marL="0" indent="0">
              <a:lnSpc>
                <a:spcPct val="150000"/>
              </a:lnSpc>
              <a:spcBef>
                <a:spcPts val="0"/>
              </a:spcBef>
              <a:buNone/>
            </a:pPr>
            <a:r>
              <a:rPr lang="ka-GE" b="1" dirty="0"/>
              <a:t>ფრაგმენტები</a:t>
            </a:r>
          </a:p>
          <a:p>
            <a:pPr marL="0" indent="0">
              <a:lnSpc>
                <a:spcPct val="150000"/>
              </a:lnSpc>
              <a:spcBef>
                <a:spcPts val="0"/>
              </a:spcBef>
              <a:buNone/>
            </a:pPr>
            <a:r>
              <a:rPr lang="ka-GE" dirty="0" smtClean="0"/>
              <a:t>მტკიცებულებითი სურათების, დოკუმენტების, ისტორიების, ლოგ-ფაილების და ა.შ. ფრაგმენტები</a:t>
            </a:r>
          </a:p>
        </p:txBody>
      </p:sp>
      <p:pic>
        <p:nvPicPr>
          <p:cNvPr id="16" name="Pictur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AEBEAEF-2812-4B82-8939-80B2028EE0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440" y="1689313"/>
            <a:ext cx="1878640" cy="156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descr="http://www.linux-magazine.com/var/linux_magazin/storage/images/linux-magazine.com/issues/2008/93/undeleted/figure-1/430023-1-eng-US/Figure-1_reference.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3D4DCF-BE2B-41B7-94C8-A18E1EA211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440" y="4178587"/>
            <a:ext cx="1831057" cy="1834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15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68761"/>
            <a:ext cx="8640960" cy="4392487"/>
          </a:xfrm>
        </p:spPr>
        <p:txBody>
          <a:bodyPr>
            <a:normAutofit fontScale="85000" lnSpcReduction="10000"/>
          </a:bodyPr>
          <a:lstStyle/>
          <a:p>
            <a:pPr marL="0" indent="0">
              <a:buNone/>
            </a:pPr>
            <a:r>
              <a:rPr lang="ka-GE" b="1" dirty="0">
                <a:solidFill>
                  <a:srgbClr val="0070C0"/>
                </a:solidFill>
              </a:rPr>
              <a:t>ელექტრონული მტკიცებულებები</a:t>
            </a:r>
          </a:p>
          <a:p>
            <a:pPr marL="0" indent="0">
              <a:buNone/>
            </a:pPr>
            <a:endParaRPr lang="ka-GE" b="1" dirty="0">
              <a:solidFill>
                <a:srgbClr val="0070C0"/>
              </a:solidFill>
            </a:endParaRPr>
          </a:p>
          <a:p>
            <a:pPr lvl="1"/>
            <a:r>
              <a:rPr lang="ka-GE" dirty="0" smtClean="0"/>
              <a:t>არ არსებობს საერთაშორისოდ მიღებული განმარტება</a:t>
            </a:r>
          </a:p>
          <a:p>
            <a:pPr lvl="1"/>
            <a:r>
              <a:rPr lang="ka-GE" dirty="0" smtClean="0"/>
              <a:t>ევროპის საბჭოს სახელმძღვანელო წარმოგვიდგენს შემდეგს:</a:t>
            </a:r>
          </a:p>
          <a:p>
            <a:pPr marL="57150" indent="0" algn="ctr">
              <a:buNone/>
            </a:pPr>
            <a:endParaRPr lang="ka-GE" dirty="0"/>
          </a:p>
          <a:p>
            <a:pPr marL="57150" indent="0" algn="ctr">
              <a:buNone/>
            </a:pPr>
            <a:r>
              <a:rPr lang="ka-GE" b="1" dirty="0"/>
              <a:t>„ნებისმიერი სახის ინფორმაცია, რომელიც გენერირდება, ინახება ან გადაიცემა ციფრული სახით და რომელიც შეიძლება მოგვიანებით საჭირო გახდეს სამართალწარმოებაში ფაქტის დასამტკიცებლად“</a:t>
            </a:r>
          </a:p>
          <a:p>
            <a:pPr marL="0" indent="0" algn="just">
              <a:lnSpc>
                <a:spcPct val="120000"/>
              </a:lnSpc>
              <a:spcBef>
                <a:spcPts val="600"/>
              </a:spcBef>
              <a:spcAft>
                <a:spcPts val="600"/>
              </a:spcAft>
              <a:buNone/>
            </a:pPr>
            <a:endParaRPr lang="ka-GE" dirty="0"/>
          </a:p>
        </p:txBody>
      </p:sp>
      <p:sp>
        <p:nvSpPr>
          <p:cNvPr id="18434"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a:solidFill>
                <a:prstClr val="black"/>
              </a:solidFill>
              <a:ea typeface="MS PGothic" panose="020B0600070205080204" pitchFamily="34" charset="-128"/>
            </a:endParaRPr>
          </a:p>
        </p:txBody>
      </p:sp>
      <p:sp>
        <p:nvSpPr>
          <p:cNvPr id="7" name="Rectangle 6"/>
          <p:cNvSpPr/>
          <p:nvPr/>
        </p:nvSpPr>
        <p:spPr>
          <a:xfrm>
            <a:off x="184734" y="-26985"/>
            <a:ext cx="8959267"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GB">
              <a:solidFill>
                <a:prstClr val="white"/>
              </a:solidFill>
            </a:endParaRPr>
          </a:p>
        </p:txBody>
      </p:sp>
      <p:sp>
        <p:nvSpPr>
          <p:cNvPr id="18436" name="TextBox 7"/>
          <p:cNvSpPr txBox="1">
            <a:spLocks noChangeArrowheads="1"/>
          </p:cNvSpPr>
          <p:nvPr/>
        </p:nvSpPr>
        <p:spPr bwMode="auto">
          <a:xfrm>
            <a:off x="1403350" y="18864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defTabSz="914400" eaLnBrk="0" fontAlgn="base" hangingPunct="0">
              <a:spcBef>
                <a:spcPct val="0"/>
              </a:spcBef>
              <a:spcAft>
                <a:spcPct val="0"/>
              </a:spcAft>
            </a:pPr>
            <a:r>
              <a:rPr lang="ka-GE" smtClean="0"/>
              <a:t> განმარტებები</a:t>
            </a:r>
            <a:endParaRPr lang="ka-GE" sz="2000" dirty="0">
              <a:solidFill>
                <a:prstClr val="white"/>
              </a:solidFill>
              <a:latin typeface="Verdana" charset="0"/>
              <a:cs typeface="Verdana" charset="0"/>
            </a:endParaRPr>
          </a:p>
        </p:txBody>
      </p:sp>
      <p:sp>
        <p:nvSpPr>
          <p:cNvPr id="9" name="Rectangle 8"/>
          <p:cNvSpPr/>
          <p:nvPr/>
        </p:nvSpPr>
        <p:spPr>
          <a:xfrm>
            <a:off x="-34925" y="6588133"/>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GB">
              <a:solidFill>
                <a:prstClr val="white"/>
              </a:solidFill>
            </a:endParaRPr>
          </a:p>
        </p:txBody>
      </p:sp>
      <p:sp>
        <p:nvSpPr>
          <p:cNvPr id="10" name="Rectangle 11"/>
          <p:cNvSpPr>
            <a:spLocks noChangeArrowheads="1"/>
          </p:cNvSpPr>
          <p:nvPr/>
        </p:nvSpPr>
        <p:spPr bwMode="auto">
          <a:xfrm>
            <a:off x="7938" y="6597658"/>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ka-GE" sz="1200" b="1" dirty="0">
                <a:solidFill>
                  <a:srgbClr val="FFFFFF"/>
                </a:solidFill>
                <a:latin typeface="Verdana" charset="0"/>
              </a:rPr>
              <a:t>წყარო: OECD</a:t>
            </a:r>
            <a:r>
              <a:rPr lang="en-US" sz="1200" b="1" dirty="0">
                <a:solidFill>
                  <a:srgbClr val="FFFFFF"/>
                </a:solidFill>
                <a:latin typeface="Verdana" charset="0"/>
              </a:rPr>
              <a:t>						</a:t>
            </a:r>
            <a:r>
              <a:rPr lang="ka-GE" sz="1200" b="1" dirty="0">
                <a:solidFill>
                  <a:srgbClr val="FFFFFF"/>
                </a:solidFill>
                <a:latin typeface="Verdana" charset="0"/>
              </a:rPr>
              <a:t>                      </a:t>
            </a:r>
            <a:r>
              <a:rPr lang="en-US" sz="1200" b="1" dirty="0">
                <a:solidFill>
                  <a:srgbClr val="FFFFFF"/>
                </a:solidFill>
                <a:latin typeface="Verdana" charset="0"/>
              </a:rPr>
              <a:t>	</a:t>
            </a:r>
            <a:r>
              <a:rPr lang="ka-GE" sz="1200" b="1" dirty="0">
                <a:solidFill>
                  <a:srgbClr val="FFFFFF"/>
                </a:solidFill>
                <a:latin typeface="Verdana" charset="0"/>
              </a:rPr>
              <a:t>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7</a:t>
            </a:fld>
            <a:r>
              <a:rPr lang="ka-GE" sz="1200" b="1" dirty="0">
                <a:solidFill>
                  <a:srgbClr val="FFFFFF"/>
                </a:solidFill>
                <a:latin typeface="Verdana" charset="0"/>
              </a:rPr>
              <a:t> -</a:t>
            </a:r>
          </a:p>
        </p:txBody>
      </p:sp>
      <p:sp>
        <p:nvSpPr>
          <p:cNvPr id="2" name="Rectangle 1"/>
          <p:cNvSpPr/>
          <p:nvPr/>
        </p:nvSpPr>
        <p:spPr>
          <a:xfrm>
            <a:off x="184734" y="5879013"/>
            <a:ext cx="8851316" cy="276999"/>
          </a:xfrm>
          <a:prstGeom prst="rect">
            <a:avLst/>
          </a:prstGeom>
        </p:spPr>
        <p:txBody>
          <a:bodyPr wrap="square">
            <a:spAutoFit/>
          </a:bodyPr>
          <a:lstStyle/>
          <a:p>
            <a:pPr defTabSz="914400" eaLnBrk="0" fontAlgn="base" hangingPunct="0">
              <a:spcBef>
                <a:spcPct val="0"/>
              </a:spcBef>
              <a:spcAft>
                <a:spcPct val="0"/>
              </a:spcAft>
            </a:pPr>
            <a:endParaRPr lang="en-US" sz="1200" dirty="0">
              <a:solidFill>
                <a:prstClr val="black"/>
              </a:solidFill>
              <a:ea typeface="Verdana" panose="020B0604030504040204" pitchFamily="34" charset="0"/>
              <a:cs typeface="Verdana" panose="020B0604030504040204" pitchFamily="34"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04461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ციფრული კვალი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DEFEE57-F452-4F77-93D7-98992C2423B6}"/>
              </a:ext>
            </a:extLst>
          </p:cNvPr>
          <p:cNvSpPr>
            <a:spLocks noGrp="1" noChangeArrowheads="1"/>
          </p:cNvSpPr>
          <p:nvPr>
            <p:ph idx="1"/>
          </p:nvPr>
        </p:nvSpPr>
        <p:spPr>
          <a:xfrm>
            <a:off x="2279030" y="1600200"/>
            <a:ext cx="6613450" cy="4525963"/>
          </a:xfrm>
        </p:spPr>
        <p:txBody>
          <a:bodyPr>
            <a:normAutofit fontScale="70000" lnSpcReduction="20000"/>
          </a:bodyPr>
          <a:lstStyle/>
          <a:p>
            <a:pPr marL="0" indent="0">
              <a:lnSpc>
                <a:spcPct val="150000"/>
              </a:lnSpc>
              <a:spcBef>
                <a:spcPts val="0"/>
              </a:spcBef>
              <a:buNone/>
            </a:pPr>
            <a:r>
              <a:rPr lang="ka-GE" b="1" dirty="0"/>
              <a:t>მტკიცებულებითი დოკუმენტები</a:t>
            </a:r>
          </a:p>
          <a:p>
            <a:pPr marL="0" indent="0">
              <a:lnSpc>
                <a:spcPct val="150000"/>
              </a:lnSpc>
              <a:spcBef>
                <a:spcPts val="0"/>
              </a:spcBef>
              <a:buNone/>
            </a:pPr>
            <a:r>
              <a:rPr lang="ka-GE" dirty="0" smtClean="0"/>
              <a:t>ანგარიშის ამონაწერები, შანტაჟის წერილები, უკანონო სურათები, კონტაქტები, ლოგ-ფაილები, მოპარული მონახაზები...</a:t>
            </a:r>
          </a:p>
          <a:p>
            <a:pPr marL="0" indent="0">
              <a:lnSpc>
                <a:spcPct val="150000"/>
              </a:lnSpc>
              <a:spcBef>
                <a:spcPts val="0"/>
              </a:spcBef>
              <a:buNone/>
            </a:pPr>
            <a:endParaRPr lang="ka-GE" dirty="0"/>
          </a:p>
          <a:p>
            <a:pPr marL="0" indent="0">
              <a:lnSpc>
                <a:spcPct val="150000"/>
              </a:lnSpc>
              <a:spcBef>
                <a:spcPts val="0"/>
              </a:spcBef>
              <a:buNone/>
            </a:pPr>
            <a:r>
              <a:rPr lang="ka-GE" b="1" dirty="0" smtClean="0"/>
              <a:t>მიუწვდომელი მონაცემები</a:t>
            </a:r>
            <a:r>
              <a:rPr lang="ka-GE" dirty="0" smtClean="0"/>
              <a:t> </a:t>
            </a:r>
          </a:p>
          <a:p>
            <a:pPr marL="0" indent="0">
              <a:lnSpc>
                <a:spcPct val="150000"/>
              </a:lnSpc>
              <a:spcBef>
                <a:spcPts val="0"/>
              </a:spcBef>
              <a:buNone/>
            </a:pPr>
            <a:r>
              <a:rPr lang="ka-GE" dirty="0" smtClean="0"/>
              <a:t>დამალული ფაილები, დაშიფრული ფაილები, წაშლილი მონაცემები,</a:t>
            </a:r>
          </a:p>
          <a:p>
            <a:pPr marL="0" indent="0">
              <a:lnSpc>
                <a:spcPct val="150000"/>
              </a:lnSpc>
              <a:spcBef>
                <a:spcPts val="0"/>
              </a:spcBef>
              <a:buNone/>
            </a:pPr>
            <a:r>
              <a:rPr lang="ka-GE" dirty="0" smtClean="0"/>
              <a:t>სტეგანიზებული (დამალული) ფაილები, ღრუბლოვანი/ქსელური საცავი</a:t>
            </a:r>
          </a:p>
        </p:txBody>
      </p:sp>
      <p:pic>
        <p:nvPicPr>
          <p:cNvPr id="14" name="Picture 6" descr="http://files.softicons.com/download/folder-icons/terra-project-icons-by-aerotox/png/512/Black%20Terra%20Stop.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2438C2B-67D3-4692-8541-5EE28A83D4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048" y="3993614"/>
            <a:ext cx="1983636" cy="19836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www.veryicon.com/icon/png/System/Simple/My%20Documents.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B7B0A54-AFAB-4DF6-A174-CE81141258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24" y="1560264"/>
            <a:ext cx="1820894" cy="182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234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848AB73-6CF7-4B50-ACEB-48BD4182E7C5}"/>
              </a:ext>
            </a:extLst>
          </p:cNvPr>
          <p:cNvSpPr>
            <a:spLocks noGrp="1"/>
          </p:cNvSpPr>
          <p:nvPr>
            <p:ph type="sldNum" sz="quarter" idx="10"/>
          </p:nvPr>
        </p:nvSpPr>
        <p:spPr/>
        <p:txBody>
          <a:bodyPr/>
          <a:lstStyle/>
          <a:p>
            <a:fld id="{49C04F3A-82BD-4011-AADB-1F79FD7DF4BC}" type="slidenum">
              <a:rPr lang="en-GB" smtClean="0">
                <a:solidFill>
                  <a:prstClr val="black">
                    <a:tint val="75000"/>
                  </a:prstClr>
                </a:solidFill>
              </a:rPr>
              <a:pPr/>
              <a:t>71</a:t>
            </a:fld>
            <a:endParaRPr lang="ka-GE" dirty="0">
              <a:solidFill>
                <a:prstClr val="black">
                  <a:tint val="75000"/>
                </a:prstClr>
              </a:solidFill>
            </a:endParaRPr>
          </a:p>
        </p:txBody>
      </p:sp>
    </p:spTree>
    <p:extLst>
      <p:ext uri="{BB962C8B-B14F-4D97-AF65-F5344CB8AC3E}">
        <p14:creationId xmlns:p14="http://schemas.microsoft.com/office/powerpoint/2010/main" val="17469960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სესიის ამოცანები</a:t>
            </a:r>
            <a:endParaRPr lang="ka-GE" sz="2000" dirty="0">
              <a:solidFill>
                <a:schemeClr val="bg1"/>
              </a:solidFill>
              <a:latin typeface="Verdana" charset="0"/>
              <a:cs typeface="Verdana" charset="0"/>
            </a:endParaRPr>
          </a:p>
        </p:txBody>
      </p:sp>
      <p:pic>
        <p:nvPicPr>
          <p:cNvPr id="532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4" name="Rectangle 11"/>
          <p:cNvSpPr>
            <a:spLocks noChangeArrowheads="1"/>
          </p:cNvSpPr>
          <p:nvPr/>
        </p:nvSpPr>
        <p:spPr bwMode="auto">
          <a:xfrm>
            <a:off x="7937" y="6581001"/>
            <a:ext cx="9244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ka-GE" sz="1200" b="1" dirty="0">
                <a:solidFill>
                  <a:srgbClr val="FFFFFF"/>
                </a:solidFill>
                <a:latin typeface="Verdana" charset="0"/>
              </a:rPr>
              <a:t>www.coe.int/cybercrime</a:t>
            </a:r>
            <a:r>
              <a:rPr lang="en-US" sz="1200" b="1" dirty="0">
                <a:solidFill>
                  <a:srgbClr val="FFFFFF"/>
                </a:solidFill>
                <a:latin typeface="Verdana" charset="0"/>
              </a:rPr>
              <a:t>						</a:t>
            </a:r>
          </a:p>
        </p:txBody>
      </p:sp>
      <p:sp>
        <p:nvSpPr>
          <p:cNvPr id="3"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7B18497-BF37-4A20-ABA6-353886C26CA1}"/>
              </a:ext>
            </a:extLst>
          </p:cNvPr>
          <p:cNvSpPr>
            <a:spLocks noGrp="1"/>
          </p:cNvSpPr>
          <p:nvPr>
            <p:ph idx="1"/>
          </p:nvPr>
        </p:nvSpPr>
        <p:spPr>
          <a:xfrm>
            <a:off x="323528" y="1340767"/>
            <a:ext cx="8712522" cy="5240233"/>
          </a:xfrm>
        </p:spPr>
        <p:txBody>
          <a:bodyPr>
            <a:normAutofit fontScale="77500" lnSpcReduction="20000"/>
          </a:bodyPr>
          <a:lstStyle/>
          <a:p>
            <a:pPr marL="0" indent="0">
              <a:buNone/>
            </a:pPr>
            <a:r>
              <a:rPr lang="ka-GE" b="1" dirty="0"/>
              <a:t>ამ სესიის შემდეგ დელეგატებმა უნდა შეძლონ შემდეგი:</a:t>
            </a:r>
          </a:p>
          <a:p>
            <a:r>
              <a:rPr lang="ka-GE" sz="3000" dirty="0"/>
              <a:t>განიხილონ ელექტრონული მტკიცებულებების სხვადასხვა ტიპი</a:t>
            </a:r>
          </a:p>
          <a:p>
            <a:r>
              <a:rPr lang="ka-GE" sz="3000" dirty="0"/>
              <a:t>შეაჯამონ ევროპის საბჭოს „ელექტრონული მტკიცებულებების სახელმძღვანელოს“ საკვანძო საკითხები, განსაკუთრებით, ამოღებისა და გადაცემის პრინციპები</a:t>
            </a:r>
          </a:p>
          <a:p>
            <a:r>
              <a:rPr lang="ka-GE" sz="3000" dirty="0"/>
              <a:t>მოახდინონ „მკვდარი ყუთისა“ და „ცოცხალ მონაცემთა ექსპერტიზის“, </a:t>
            </a:r>
            <a:r>
              <a:rPr lang="ka-GE" sz="3000" dirty="0" smtClean="0"/>
              <a:t>ასევე </a:t>
            </a:r>
            <a:r>
              <a:rPr lang="ka-GE" sz="3000" dirty="0"/>
              <a:t>„ღრუბლოვანი მონაცემების“ გამოწვევების იდენტიფიცირება</a:t>
            </a:r>
          </a:p>
          <a:p>
            <a:r>
              <a:rPr lang="ka-GE" sz="3000" dirty="0"/>
              <a:t>განიხილონ ელექტრონული მტკიცებულებების დასაშვებობა</a:t>
            </a:r>
          </a:p>
          <a:p>
            <a:r>
              <a:rPr lang="ka-GE" sz="3000" dirty="0"/>
              <a:t>შეადარონ „ციფრული ექსპერტიზა“ და ტრადიციული ექსპერტიზა</a:t>
            </a:r>
          </a:p>
          <a:p>
            <a:r>
              <a:rPr lang="ka-GE" sz="3000" dirty="0"/>
              <a:t>მოახდინონ ციფრული ექსპერტიზის ოთხი საკვანძო ეტაპის </a:t>
            </a:r>
            <a:r>
              <a:rPr lang="ka-GE" sz="3000" dirty="0" smtClean="0"/>
              <a:t>იდენტიფიცირება</a:t>
            </a:r>
            <a:endParaRPr lang="ka-GE" sz="3000" dirty="0"/>
          </a:p>
        </p:txBody>
      </p:sp>
    </p:spTree>
    <p:extLst>
      <p:ext uri="{BB962C8B-B14F-4D97-AF65-F5344CB8AC3E}">
        <p14:creationId xmlns:p14="http://schemas.microsoft.com/office/powerpoint/2010/main" val="28346461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sp>
        <p:nvSpPr>
          <p:cNvPr id="12" name="Rectangl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2E812E5-70E7-496A-A514-625E50D09C58}"/>
              </a:ext>
            </a:extLst>
          </p:cNvPr>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364E51-4F34-4DA1-8843-ADA973D0B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2225"/>
            <a:ext cx="1322388"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2A2B581-F8BC-48D4-AF7E-AAF0CE808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53FF83-4B1D-4AE3-8AD4-F83CA631845F}"/>
              </a:ext>
            </a:extLst>
          </p:cNvPr>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56" name="Rectangl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8C73A7D-5780-471E-8BE6-4A42E697E15C}"/>
              </a:ext>
            </a:extLst>
          </p:cNvPr>
          <p:cNvSpPr>
            <a:spLocks noChangeArrowheads="1"/>
          </p:cNvSpPr>
          <p:nvPr/>
        </p:nvSpPr>
        <p:spPr bwMode="auto">
          <a:xfrm>
            <a:off x="7938" y="6597650"/>
            <a:ext cx="913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ka-GE" altLang="en-US" sz="1200" b="1" dirty="0">
                <a:solidFill>
                  <a:srgbClr val="FFFFFF"/>
                </a:solidFill>
                <a:latin typeface="Verdana" panose="020B0604030504040204" pitchFamily="34" charset="0"/>
              </a:rPr>
              <a:t>www.coe.int/cybercrime</a:t>
            </a:r>
            <a:r>
              <a:rPr lang="en-US" altLang="en-US" sz="1200" b="1" dirty="0">
                <a:solidFill>
                  <a:srgbClr val="FFFFFF"/>
                </a:solidFill>
                <a:latin typeface="Verdana" panose="020B0604030504040204" pitchFamily="34" charset="0"/>
              </a:rPr>
              <a:t>						</a:t>
            </a:r>
            <a:r>
              <a:rPr lang="ka-GE" altLang="en-US" sz="1200" b="1" dirty="0">
                <a:solidFill>
                  <a:srgbClr val="FFFFFF"/>
                </a:solidFill>
                <a:latin typeface="Verdana" panose="020B0604030504040204" pitchFamily="34" charset="0"/>
              </a:rPr>
              <a:t>                        -  -</a:t>
            </a:r>
          </a:p>
        </p:txBody>
      </p:sp>
      <p:sp>
        <p:nvSpPr>
          <p:cNvPr id="2057" name="Rectangl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192EA30-54CE-4062-B518-E86D1D7BEC69}"/>
              </a:ext>
            </a:extLst>
          </p:cNvPr>
          <p:cNvSpPr>
            <a:spLocks noChangeArrowheads="1"/>
          </p:cNvSpPr>
          <p:nvPr/>
        </p:nvSpPr>
        <p:spPr bwMode="auto">
          <a:xfrm>
            <a:off x="290513" y="2352650"/>
            <a:ext cx="8599487"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endParaRPr lang="ka-GE" altLang="en-US" b="1" dirty="0">
              <a:latin typeface="+mn-lt"/>
            </a:endParaRPr>
          </a:p>
          <a:p>
            <a:pPr algn="ctr" eaLnBrk="1" hangingPunct="1">
              <a:spcBef>
                <a:spcPct val="0"/>
              </a:spcBef>
              <a:buFontTx/>
              <a:buNone/>
            </a:pPr>
            <a:r>
              <a:rPr lang="ka-GE" altLang="en-US" b="1" dirty="0">
                <a:latin typeface="+mn-lt"/>
              </a:rPr>
              <a:t>გმადლობთ</a:t>
            </a:r>
          </a:p>
          <a:p>
            <a:pPr algn="ctr" eaLnBrk="1" hangingPunct="1">
              <a:spcBef>
                <a:spcPct val="0"/>
              </a:spcBef>
              <a:buFontTx/>
              <a:buNone/>
            </a:pPr>
            <a:endParaRPr lang="ka-GE" altLang="en-US" sz="1200" b="1" dirty="0">
              <a:latin typeface="+mn-lt"/>
            </a:endParaRPr>
          </a:p>
          <a:p>
            <a:pPr algn="ctr" eaLnBrk="1" hangingPunct="1">
              <a:spcBef>
                <a:spcPct val="0"/>
              </a:spcBef>
              <a:buFontTx/>
              <a:buNone/>
            </a:pPr>
            <a:endParaRPr lang="ka-GE" altLang="en-US" sz="1200" b="1" dirty="0">
              <a:latin typeface="+mn-lt"/>
            </a:endParaRPr>
          </a:p>
          <a:p>
            <a:pPr algn="ctr" eaLnBrk="1" hangingPunct="1">
              <a:spcBef>
                <a:spcPct val="0"/>
              </a:spcBef>
              <a:buFontTx/>
              <a:buNone/>
            </a:pPr>
            <a:endParaRPr lang="ka-GE" altLang="en-US" sz="1200" b="1" dirty="0">
              <a:latin typeface="+mn-lt"/>
            </a:endParaRPr>
          </a:p>
          <a:p>
            <a:pPr algn="ctr" eaLnBrk="1" hangingPunct="1">
              <a:spcBef>
                <a:spcPct val="0"/>
              </a:spcBef>
              <a:buFontTx/>
              <a:buNone/>
            </a:pPr>
            <a:endParaRPr lang="ka-GE" altLang="en-US" sz="1200" b="1" dirty="0">
              <a:latin typeface="+mn-lt"/>
            </a:endParaRPr>
          </a:p>
          <a:p>
            <a:pPr algn="ctr" eaLnBrk="1" hangingPunct="1">
              <a:spcBef>
                <a:spcPct val="0"/>
              </a:spcBef>
              <a:buFontTx/>
              <a:buNone/>
            </a:pPr>
            <a:endParaRPr lang="ka-GE" altLang="en-US" sz="1600" b="1" dirty="0">
              <a:latin typeface="+mn-lt"/>
            </a:endParaRPr>
          </a:p>
          <a:p>
            <a:pPr algn="ctr" eaLnBrk="1" hangingPunct="1">
              <a:spcBef>
                <a:spcPct val="0"/>
              </a:spcBef>
              <a:buFontTx/>
              <a:buNone/>
            </a:pPr>
            <a:r>
              <a:rPr lang="ka-GE" altLang="en-US" sz="1800" b="1" dirty="0">
                <a:latin typeface="+mn-lt"/>
              </a:rPr>
              <a:t>Xxxxx XXXXXXXX</a:t>
            </a:r>
          </a:p>
          <a:p>
            <a:pPr algn="ctr" eaLnBrk="1" hangingPunct="1">
              <a:spcBef>
                <a:spcPct val="0"/>
              </a:spcBef>
              <a:buFontTx/>
              <a:buNone/>
            </a:pPr>
            <a:endParaRPr lang="ka-GE" altLang="en-US" sz="600" dirty="0">
              <a:latin typeface="+mn-lt"/>
            </a:endParaRPr>
          </a:p>
          <a:p>
            <a:pPr algn="ctr" eaLnBrk="1" hangingPunct="1">
              <a:spcBef>
                <a:spcPct val="0"/>
              </a:spcBef>
              <a:buFontTx/>
              <a:buNone/>
            </a:pPr>
            <a:r>
              <a:rPr lang="ka-GE" altLang="en-US" sz="1400" i="1" dirty="0">
                <a:latin typeface="+mn-lt"/>
              </a:rPr>
              <a:t>ევროპის საბჭო</a:t>
            </a:r>
          </a:p>
          <a:p>
            <a:pPr algn="ctr" eaLnBrk="1" hangingPunct="1">
              <a:spcBef>
                <a:spcPct val="0"/>
              </a:spcBef>
              <a:buFontTx/>
              <a:buNone/>
            </a:pPr>
            <a:endParaRPr lang="ka-GE" altLang="en-US" sz="1400" b="1" dirty="0">
              <a:solidFill>
                <a:srgbClr val="2F618F"/>
              </a:solidFill>
              <a:latin typeface="+mn-lt"/>
            </a:endParaRPr>
          </a:p>
          <a:p>
            <a:pPr algn="ctr" eaLnBrk="1" hangingPunct="1">
              <a:spcBef>
                <a:spcPct val="0"/>
              </a:spcBef>
              <a:buFontTx/>
              <a:buNone/>
            </a:pPr>
            <a:r>
              <a:rPr lang="ka-GE" altLang="en-US" sz="1600" b="1" dirty="0">
                <a:solidFill>
                  <a:srgbClr val="2F618F"/>
                </a:solidFill>
                <a:latin typeface="+mn-lt"/>
              </a:rPr>
              <a:t>ელ. ფოსტა</a:t>
            </a:r>
          </a:p>
          <a:p>
            <a:pPr algn="ctr" eaLnBrk="1" hangingPunct="1">
              <a:spcBef>
                <a:spcPct val="0"/>
              </a:spcBef>
              <a:buFontTx/>
              <a:buNone/>
            </a:pPr>
            <a:endParaRPr lang="ka-GE" altLang="en-US" sz="1600" b="1" dirty="0">
              <a:latin typeface="Verdana" panose="020B0604030504040204" pitchFamily="34" charset="0"/>
            </a:endParaRPr>
          </a:p>
          <a:p>
            <a:pPr algn="ctr" eaLnBrk="1" hangingPunct="1">
              <a:spcBef>
                <a:spcPct val="0"/>
              </a:spcBef>
              <a:buFontTx/>
              <a:buNone/>
            </a:pPr>
            <a:endParaRPr lang="ka-GE" altLang="en-US" sz="1600" b="1" dirty="0">
              <a:latin typeface="Verdana" panose="020B0604030504040204" pitchFamily="34" charset="0"/>
            </a:endParaRPr>
          </a:p>
          <a:p>
            <a:pPr algn="ctr" eaLnBrk="1" hangingPunct="1">
              <a:spcBef>
                <a:spcPct val="0"/>
              </a:spcBef>
              <a:buFontTx/>
              <a:buNone/>
            </a:pPr>
            <a:endParaRPr lang="ka-GE" altLang="en-US" sz="1400" b="1" dirty="0">
              <a:latin typeface="Verdana" panose="020B0604030504040204" pitchFamily="34" charset="0"/>
            </a:endParaRPr>
          </a:p>
          <a:p>
            <a:pPr algn="ctr" eaLnBrk="1" hangingPunct="1">
              <a:spcBef>
                <a:spcPct val="0"/>
              </a:spcBef>
              <a:buFontTx/>
              <a:buNone/>
            </a:pPr>
            <a:r>
              <a:rPr lang="ka-GE" altLang="en-US" sz="1600" b="1" dirty="0">
                <a:latin typeface="+mn-lt"/>
              </a:rPr>
              <a:t>დდ თვე წწწწ</a:t>
            </a:r>
          </a:p>
        </p:txBody>
      </p:sp>
      <p:sp>
        <p:nvSpPr>
          <p:cNvPr id="10" name="Rectangl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F1503B2-B0B3-4330-9439-3D5954CA1625}"/>
              </a:ext>
            </a:extLst>
          </p:cNvPr>
          <p:cNvSpPr>
            <a:spLocks noChangeArrowheads="1"/>
          </p:cNvSpPr>
          <p:nvPr/>
        </p:nvSpPr>
        <p:spPr bwMode="auto">
          <a:xfrm>
            <a:off x="365125" y="1177588"/>
            <a:ext cx="85994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ka-GE" altLang="en-US" sz="2400" b="1" dirty="0">
                <a:latin typeface="+mn-lt"/>
              </a:rPr>
              <a:t>გაცნობითი სასწავლო კურსი მოსამართლეებისთვის კიბერდანაშაულისა და ელექტრონული მტკიცებულებების თემაზე</a:t>
            </a:r>
            <a:endParaRPr lang="ka-GE" altLang="en-US" sz="2400" i="1" dirty="0">
              <a:latin typeface="+mn-lt"/>
            </a:endParaRPr>
          </a:p>
        </p:txBody>
      </p:sp>
    </p:spTree>
    <p:extLst>
      <p:ext uri="{BB962C8B-B14F-4D97-AF65-F5344CB8AC3E}">
        <p14:creationId xmlns:p14="http://schemas.microsoft.com/office/powerpoint/2010/main" val="42699656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განსხვავებები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pPr marL="0" indent="0">
              <a:buNone/>
            </a:pPr>
            <a:r>
              <a:rPr lang="ka-GE" sz="2800" b="1" dirty="0">
                <a:solidFill>
                  <a:srgbClr val="0070C0"/>
                </a:solidFill>
              </a:rPr>
              <a:t>ელექტრონული მტკიცებულებები</a:t>
            </a:r>
          </a:p>
          <a:p>
            <a:pPr lvl="1"/>
            <a:r>
              <a:rPr lang="ka-GE" sz="2400" dirty="0" smtClean="0"/>
              <a:t>არ განსხვავდება ტრადიციული მტკიცებულებებისგან</a:t>
            </a:r>
          </a:p>
          <a:p>
            <a:pPr lvl="1"/>
            <a:r>
              <a:rPr lang="ka-GE" sz="2400" dirty="0" smtClean="0"/>
              <a:t>მათ სამართალწარმოებაში წარმდგენ მხარეს აუცილებელია, შეეძლოს იმის ჩვენება, რომ ის, არც მეტ</a:t>
            </a:r>
            <a:r>
              <a:rPr lang="ka-GE" sz="2400" dirty="0"/>
              <a:t>ი</a:t>
            </a:r>
            <a:r>
              <a:rPr lang="ka-GE" sz="2400" dirty="0" smtClean="0"/>
              <a:t> და არც ნაკლები, იგივეა, რაც მათ მფლობელობაში გადმოვიდა</a:t>
            </a:r>
          </a:p>
          <a:p>
            <a:pPr lvl="1"/>
            <a:r>
              <a:rPr lang="ka-GE" sz="2400" dirty="0" smtClean="0"/>
              <a:t>სხვა სიტყვებით, ჩვენება, რომ არანაირ ცვლილებას, წაშლას, დამატებას ან სხვა სახის შეცვლას ადგილი არ ჰქონია</a:t>
            </a:r>
          </a:p>
        </p:txBody>
      </p:sp>
      <p:sp>
        <p:nvSpPr>
          <p:cNvPr id="7" name="TextBox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1F9DB2-737B-48F0-AABB-B436F92755A8}"/>
              </a:ext>
            </a:extLst>
          </p:cNvPr>
          <p:cNvSpPr txBox="1"/>
          <p:nvPr/>
        </p:nvSpPr>
        <p:spPr>
          <a:xfrm>
            <a:off x="1872280" y="5176455"/>
            <a:ext cx="5656614" cy="1015663"/>
          </a:xfrm>
          <a:prstGeom prst="rect">
            <a:avLst/>
          </a:prstGeom>
          <a:solidFill>
            <a:srgbClr val="F08A34"/>
          </a:solidFill>
        </p:spPr>
        <p:txBody>
          <a:bodyPr wrap="square" rtlCol="0">
            <a:spAutoFit/>
          </a:bodyPr>
          <a:lstStyle/>
          <a:p>
            <a:pPr algn="ctr"/>
            <a:r>
              <a:rPr lang="ka-GE" sz="2000" dirty="0">
                <a:solidFill>
                  <a:schemeClr val="bg1"/>
                </a:solidFill>
                <a:latin typeface="+mj-lt"/>
              </a:rPr>
              <a:t>ეს არის ელექტრონულ </a:t>
            </a:r>
          </a:p>
          <a:p>
            <a:pPr algn="ctr"/>
            <a:r>
              <a:rPr lang="ka-GE" sz="2000" dirty="0">
                <a:solidFill>
                  <a:schemeClr val="bg1"/>
                </a:solidFill>
                <a:latin typeface="+mj-lt"/>
              </a:rPr>
              <a:t>მტკიცებულებებთან დაკავშირებული სირთულე!</a:t>
            </a:r>
          </a:p>
        </p:txBody>
      </p:sp>
    </p:spTree>
    <p:extLst>
      <p:ext uri="{BB962C8B-B14F-4D97-AF65-F5344CB8AC3E}">
        <p14:creationId xmlns:p14="http://schemas.microsoft.com/office/powerpoint/2010/main" val="73775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a-GE" sz="1200" b="1" dirty="0">
                <a:solidFill>
                  <a:srgbClr val="FFFFFF"/>
                </a:solidFill>
                <a:latin typeface="Verdana" charset="0"/>
              </a:rPr>
              <a:t>www.coe.int/cybercrime</a:t>
            </a:r>
            <a:endParaRPr lang="ka-GE" sz="1200" dirty="0"/>
          </a:p>
        </p:txBody>
      </p:sp>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წყაროები და ტიპები</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1"/>
          </p:nvPr>
        </p:nvSpPr>
        <p:spPr>
          <a:xfrm>
            <a:off x="251520" y="1196752"/>
            <a:ext cx="8640960" cy="5256584"/>
          </a:xfrm>
        </p:spPr>
        <p:txBody>
          <a:bodyPr/>
          <a:lstStyle/>
          <a:p>
            <a:pPr marL="0" indent="0">
              <a:buNone/>
            </a:pPr>
            <a:r>
              <a:rPr lang="ka-GE" b="1" dirty="0">
                <a:solidFill>
                  <a:srgbClr val="0070C0"/>
                </a:solidFill>
              </a:rPr>
              <a:t>წყაროები</a:t>
            </a:r>
          </a:p>
          <a:p>
            <a:pPr lvl="1"/>
            <a:r>
              <a:rPr lang="ka-GE" dirty="0" smtClean="0"/>
              <a:t>ნებისმიერი ელექტრონული მოწყობილობა</a:t>
            </a:r>
          </a:p>
          <a:p>
            <a:pPr marL="57150" indent="0">
              <a:buNone/>
            </a:pPr>
            <a:r>
              <a:rPr lang="ka-GE" b="1" dirty="0">
                <a:solidFill>
                  <a:srgbClr val="0070C0"/>
                </a:solidFill>
              </a:rPr>
              <a:t>ტიპები</a:t>
            </a:r>
          </a:p>
          <a:p>
            <a:pPr lvl="1"/>
            <a:r>
              <a:rPr lang="ka-GE" dirty="0" smtClean="0"/>
              <a:t>სტატიკური მონაცემები (მკვდარი ყუთი)</a:t>
            </a:r>
          </a:p>
          <a:p>
            <a:pPr lvl="1"/>
            <a:r>
              <a:rPr lang="ka-GE" dirty="0" smtClean="0"/>
              <a:t>ცოცხალი მონაცემები (მეხსიერება და სერვერები)</a:t>
            </a:r>
          </a:p>
          <a:p>
            <a:pPr lvl="1"/>
            <a:r>
              <a:rPr lang="ka-GE" dirty="0" smtClean="0"/>
              <a:t>ინტერნეტის მონაცემები</a:t>
            </a:r>
          </a:p>
        </p:txBody>
      </p:sp>
    </p:spTree>
    <p:extLst>
      <p:ext uri="{BB962C8B-B14F-4D97-AF65-F5344CB8AC3E}">
        <p14:creationId xmlns:p14="http://schemas.microsoft.com/office/powerpoint/2010/main" val="3810046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1046</TotalTime>
  <Words>14692</Words>
  <Application>Microsoft Office PowerPoint</Application>
  <PresentationFormat>On-screen Show (4:3)</PresentationFormat>
  <Paragraphs>1298</Paragraphs>
  <Slides>73</Slides>
  <Notes>71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73</vt:i4>
      </vt:variant>
    </vt:vector>
  </HeadingPairs>
  <TitlesOfParts>
    <vt:vector size="89" baseType="lpstr">
      <vt:lpstr>ＭＳ Ｐゴシック</vt:lpstr>
      <vt:lpstr>ＭＳ Ｐゴシック</vt:lpstr>
      <vt:lpstr>Arial</vt:lpstr>
      <vt:lpstr>Arial</vt:lpstr>
      <vt:lpstr>Calibri</vt:lpstr>
      <vt:lpstr>Calibri (heading)</vt:lpstr>
      <vt:lpstr>Calibri Light</vt:lpstr>
      <vt:lpstr>Din-Light</vt:lpstr>
      <vt:lpstr>Roboto</vt:lpstr>
      <vt:lpstr>Sylfaen</vt:lpstr>
      <vt:lpstr>Verdana</vt:lpstr>
      <vt:lpstr>Wingdings</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რა არის „ელექტრონული მტკიცებულება“?</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ევროპის საბჭოს „ელექტრონული მტკიცებულებების სახელმძღვანელო“</vt:lpstr>
      <vt:lpstr>PowerPoint Presentation</vt:lpstr>
      <vt:lpstr>PowerPoint Presentation</vt:lpstr>
      <vt:lpstr>PowerPoint Presentation</vt:lpstr>
      <vt:lpstr>PowerPoint Presentation</vt:lpstr>
      <vt:lpstr>PowerPoint Presentation</vt:lpstr>
      <vt:lpstr>PowerPoint Presentation</vt:lpstr>
      <vt:lpstr>ელექტრონული მტკიცებულებების პრინციპები</vt:lpstr>
      <vt:lpstr>PowerPoint Presentation</vt:lpstr>
      <vt:lpstr>PowerPoint Presentation</vt:lpstr>
      <vt:lpstr>PowerPoint Presentation</vt:lpstr>
      <vt:lpstr>PowerPoint Presentation</vt:lpstr>
      <vt:lpstr>PowerPoint Presentation</vt:lpstr>
      <vt:lpstr>PowerPoint Presentation</vt:lpstr>
      <vt:lpstr>ელექტრონული მტკიცებულებების ადგილები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ციფრული ექსპერტიზა</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dc:creator>
  <cp:lastModifiedBy>Nino Ali</cp:lastModifiedBy>
  <cp:revision>499</cp:revision>
  <dcterms:created xsi:type="dcterms:W3CDTF">2020-10-07T11:36:01Z</dcterms:created>
  <dcterms:modified xsi:type="dcterms:W3CDTF">2021-03-21T07:03:17Z</dcterms:modified>
</cp:coreProperties>
</file>