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handoutMasterIdLst>
    <p:handoutMasterId r:id="rId39"/>
  </p:handoutMasterIdLst>
  <p:sldIdLst>
    <p:sldId id="256" r:id="rId2"/>
    <p:sldId id="284" r:id="rId3"/>
    <p:sldId id="296" r:id="rId4"/>
    <p:sldId id="285" r:id="rId5"/>
    <p:sldId id="286" r:id="rId6"/>
    <p:sldId id="317" r:id="rId7"/>
    <p:sldId id="344" r:id="rId8"/>
    <p:sldId id="345" r:id="rId9"/>
    <p:sldId id="346" r:id="rId10"/>
    <p:sldId id="318" r:id="rId11"/>
    <p:sldId id="287" r:id="rId12"/>
    <p:sldId id="319" r:id="rId13"/>
    <p:sldId id="321" r:id="rId14"/>
    <p:sldId id="322" r:id="rId15"/>
    <p:sldId id="323" r:id="rId16"/>
    <p:sldId id="324" r:id="rId17"/>
    <p:sldId id="325" r:id="rId18"/>
    <p:sldId id="326" r:id="rId19"/>
    <p:sldId id="327" r:id="rId20"/>
    <p:sldId id="328" r:id="rId21"/>
    <p:sldId id="330" r:id="rId22"/>
    <p:sldId id="331" r:id="rId23"/>
    <p:sldId id="332" r:id="rId24"/>
    <p:sldId id="333" r:id="rId25"/>
    <p:sldId id="334" r:id="rId26"/>
    <p:sldId id="335" r:id="rId27"/>
    <p:sldId id="336" r:id="rId28"/>
    <p:sldId id="337" r:id="rId29"/>
    <p:sldId id="338" r:id="rId30"/>
    <p:sldId id="339" r:id="rId31"/>
    <p:sldId id="340" r:id="rId32"/>
    <p:sldId id="341" r:id="rId33"/>
    <p:sldId id="342" r:id="rId34"/>
    <p:sldId id="343" r:id="rId35"/>
    <p:sldId id="347" r:id="rId36"/>
    <p:sldId id="316" r:id="rId37"/>
  </p:sldIdLst>
  <p:sldSz cx="9144000" cy="6858000" type="screen4x3"/>
  <p:notesSz cx="9874250" cy="67246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618F"/>
    <a:srgbClr val="81ADD5"/>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522" y="58"/>
      </p:cViewPr>
      <p:guideLst>
        <p:guide orient="horz" pos="2160"/>
        <p:guide pos="2880"/>
      </p:guideLst>
    </p:cSldViewPr>
  </p:slideViewPr>
  <p:notesTextViewPr>
    <p:cViewPr>
      <p:scale>
        <a:sx n="1" d="1"/>
        <a:sy n="1" d="1"/>
      </p:scale>
      <p:origin x="0" y="0"/>
    </p:cViewPr>
  </p:notesTextViewPr>
  <p:sorterViewPr>
    <p:cViewPr>
      <p:scale>
        <a:sx n="100" d="100"/>
        <a:sy n="100" d="100"/>
      </p:scale>
      <p:origin x="0" y="1047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3A7056A-D57C-491D-8210-98E266B964A8}"/>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pitchFamily="34" charset="0"/>
                <a:ea typeface="MS PGothic" pitchFamily="34" charset="-128"/>
                <a:cs typeface="+mn-cs"/>
              </a:defRPr>
            </a:lvl1pPr>
          </a:lstStyle>
          <a:p>
            <a:pPr>
              <a:defRPr/>
            </a:pPr>
            <a:endParaRPr lang="en-US"/>
          </a:p>
        </p:txBody>
      </p:sp>
      <p:sp>
        <p:nvSpPr>
          <p:cNvPr id="3" name="Date Placeholder 2">
            <a:extLst>
              <a:ext uri="{FF2B5EF4-FFF2-40B4-BE49-F238E27FC236}">
                <a16:creationId xmlns:a16="http://schemas.microsoft.com/office/drawing/2014/main" id="{BFEFFE35-0710-4229-8B59-5223F81EFA99}"/>
              </a:ext>
            </a:extLst>
          </p:cNvPr>
          <p:cNvSpPr>
            <a:spLocks noGrp="1"/>
          </p:cNvSpPr>
          <p:nvPr>
            <p:ph type="dt" sz="quarter"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77C47215-7BB1-430C-BCA8-3041846881B0}" type="datetimeFigureOut">
              <a:rPr lang="en-US" altLang="en-US"/>
              <a:pPr/>
              <a:t>11/13/2023</a:t>
            </a:fld>
            <a:endParaRPr lang="en-US" altLang="en-US"/>
          </a:p>
        </p:txBody>
      </p:sp>
      <p:sp>
        <p:nvSpPr>
          <p:cNvPr id="4" name="Footer Placeholder 3">
            <a:extLst>
              <a:ext uri="{FF2B5EF4-FFF2-40B4-BE49-F238E27FC236}">
                <a16:creationId xmlns:a16="http://schemas.microsoft.com/office/drawing/2014/main" id="{8122BE2B-103D-4E06-82F7-B0DB75CEFA1F}"/>
              </a:ext>
            </a:extLst>
          </p:cNvPr>
          <p:cNvSpPr>
            <a:spLocks noGrp="1"/>
          </p:cNvSpPr>
          <p:nvPr>
            <p:ph type="ftr" sz="quarter" idx="2"/>
          </p:nvPr>
        </p:nvSpPr>
        <p:spPr>
          <a:xfrm>
            <a:off x="0" y="6386513"/>
            <a:ext cx="4278313" cy="336550"/>
          </a:xfrm>
          <a:prstGeom prst="rect">
            <a:avLst/>
          </a:prstGeom>
        </p:spPr>
        <p:txBody>
          <a:bodyPr vert="horz" lIns="91440" tIns="45720" rIns="91440" bIns="45720" rtlCol="0" anchor="b"/>
          <a:lstStyle>
            <a:lvl1pPr algn="l">
              <a:defRPr sz="1200">
                <a:latin typeface="Calibri" pitchFamily="34" charset="0"/>
                <a:ea typeface="MS PGothic" pitchFamily="34" charset="-128"/>
                <a:cs typeface="+mn-cs"/>
              </a:defRPr>
            </a:lvl1pPr>
          </a:lstStyle>
          <a:p>
            <a:pPr>
              <a:defRPr/>
            </a:pPr>
            <a:endParaRPr lang="en-US"/>
          </a:p>
        </p:txBody>
      </p:sp>
      <p:sp>
        <p:nvSpPr>
          <p:cNvPr id="5" name="Slide Number Placeholder 4">
            <a:extLst>
              <a:ext uri="{FF2B5EF4-FFF2-40B4-BE49-F238E27FC236}">
                <a16:creationId xmlns:a16="http://schemas.microsoft.com/office/drawing/2014/main" id="{EAB7FC98-733B-4E19-B2D4-18319ECA9403}"/>
              </a:ext>
            </a:extLst>
          </p:cNvPr>
          <p:cNvSpPr>
            <a:spLocks noGrp="1"/>
          </p:cNvSpPr>
          <p:nvPr>
            <p:ph type="sldNum" sz="quarter" idx="3"/>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B2626DA4-B84F-4247-8F6F-2C845D0288D9}"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976461E-8A3D-4BB9-9106-1F02DC5DBC9E}"/>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charset="0"/>
                <a:ea typeface="MS PGothic"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E7D1F898-A46D-4468-9386-63F2D7028A43}"/>
              </a:ext>
            </a:extLst>
          </p:cNvPr>
          <p:cNvSpPr>
            <a:spLocks noGrp="1"/>
          </p:cNvSpPr>
          <p:nvPr>
            <p:ph type="dt"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F8EB331C-F341-43E8-B91C-03D698B4FDFF}" type="datetimeFigureOut">
              <a:rPr lang="en-US" altLang="en-US"/>
              <a:pPr/>
              <a:t>11/13/2023</a:t>
            </a:fld>
            <a:endParaRPr lang="en-US" altLang="en-US"/>
          </a:p>
        </p:txBody>
      </p:sp>
      <p:sp>
        <p:nvSpPr>
          <p:cNvPr id="4" name="Slide Image Placeholder 3">
            <a:extLst>
              <a:ext uri="{FF2B5EF4-FFF2-40B4-BE49-F238E27FC236}">
                <a16:creationId xmlns:a16="http://schemas.microsoft.com/office/drawing/2014/main" id="{93771292-4F41-493C-994C-93C2F8F75028}"/>
              </a:ext>
            </a:extLst>
          </p:cNvPr>
          <p:cNvSpPr>
            <a:spLocks noGrp="1" noRot="1" noChangeAspect="1"/>
          </p:cNvSpPr>
          <p:nvPr>
            <p:ph type="sldImg" idx="2"/>
          </p:nvPr>
        </p:nvSpPr>
        <p:spPr>
          <a:xfrm>
            <a:off x="3255963" y="504825"/>
            <a:ext cx="3362325" cy="25209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9DD8A97F-6D35-423E-8482-FB4DFCD22814}"/>
              </a:ext>
            </a:extLst>
          </p:cNvPr>
          <p:cNvSpPr>
            <a:spLocks noGrp="1"/>
          </p:cNvSpPr>
          <p:nvPr>
            <p:ph type="body" sz="quarter" idx="3"/>
          </p:nvPr>
        </p:nvSpPr>
        <p:spPr>
          <a:xfrm>
            <a:off x="987425" y="3194050"/>
            <a:ext cx="7899400" cy="3025775"/>
          </a:xfrm>
          <a:prstGeom prst="rect">
            <a:avLst/>
          </a:prstGeom>
        </p:spPr>
        <p:txBody>
          <a:bodyPr vert="horz" lIns="91440" tIns="45720" rIns="91440" bIns="45720" rtlCol="0"/>
          <a:lstStyle/>
          <a:p>
            <a:pPr lvl="0"/>
            <a:r>
              <a:rPr lang="it-IT" noProof="0"/>
              <a:t>Click to edit Master text styles</a:t>
            </a:r>
          </a:p>
          <a:p>
            <a:pPr lvl="1"/>
            <a:r>
              <a:rPr lang="it-IT" noProof="0"/>
              <a:t>Second level</a:t>
            </a:r>
          </a:p>
          <a:p>
            <a:pPr lvl="2"/>
            <a:r>
              <a:rPr lang="it-IT" noProof="0"/>
              <a:t>Third level</a:t>
            </a:r>
          </a:p>
          <a:p>
            <a:pPr lvl="3"/>
            <a:r>
              <a:rPr lang="it-IT" noProof="0"/>
              <a:t>Fourth level</a:t>
            </a:r>
          </a:p>
          <a:p>
            <a:pPr lvl="4"/>
            <a:r>
              <a:rPr lang="it-IT" noProof="0"/>
              <a:t>Fifth level</a:t>
            </a:r>
            <a:endParaRPr lang="en-US" noProof="0"/>
          </a:p>
        </p:txBody>
      </p:sp>
      <p:sp>
        <p:nvSpPr>
          <p:cNvPr id="6" name="Footer Placeholder 5">
            <a:extLst>
              <a:ext uri="{FF2B5EF4-FFF2-40B4-BE49-F238E27FC236}">
                <a16:creationId xmlns:a16="http://schemas.microsoft.com/office/drawing/2014/main" id="{C29B00BB-3BE5-48DC-9296-0DD47F687889}"/>
              </a:ext>
            </a:extLst>
          </p:cNvPr>
          <p:cNvSpPr>
            <a:spLocks noGrp="1"/>
          </p:cNvSpPr>
          <p:nvPr>
            <p:ph type="ftr" sz="quarter" idx="4"/>
          </p:nvPr>
        </p:nvSpPr>
        <p:spPr>
          <a:xfrm>
            <a:off x="0" y="6386513"/>
            <a:ext cx="4278313" cy="336550"/>
          </a:xfrm>
          <a:prstGeom prst="rect">
            <a:avLst/>
          </a:prstGeom>
        </p:spPr>
        <p:txBody>
          <a:bodyPr vert="horz" lIns="91440" tIns="45720" rIns="91440" bIns="45720" rtlCol="0" anchor="b"/>
          <a:lstStyle>
            <a:lvl1pPr algn="l">
              <a:defRPr sz="1200">
                <a:latin typeface="Calibri" charset="0"/>
                <a:ea typeface="MS PGothic"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id="{AE80B225-75CB-4B3F-BEBB-A8BB3444237C}"/>
              </a:ext>
            </a:extLst>
          </p:cNvPr>
          <p:cNvSpPr>
            <a:spLocks noGrp="1"/>
          </p:cNvSpPr>
          <p:nvPr>
            <p:ph type="sldNum" sz="quarter" idx="5"/>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5BE4101-C54D-4E3D-BA13-0EFBC71E774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a:extLst>
              <a:ext uri="{FF2B5EF4-FFF2-40B4-BE49-F238E27FC236}">
                <a16:creationId xmlns:a16="http://schemas.microsoft.com/office/drawing/2014/main" id="{C4DB83F7-0536-4328-8A3F-E2818260531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a:extLst>
              <a:ext uri="{FF2B5EF4-FFF2-40B4-BE49-F238E27FC236}">
                <a16:creationId xmlns:a16="http://schemas.microsoft.com/office/drawing/2014/main" id="{7F2B8A40-6888-4631-9FC3-7F0EDBE2BC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9459" name="Slide Number Placeholder 3">
            <a:extLst>
              <a:ext uri="{FF2B5EF4-FFF2-40B4-BE49-F238E27FC236}">
                <a16:creationId xmlns:a16="http://schemas.microsoft.com/office/drawing/2014/main" id="{92938F16-FB01-4D38-AE11-8AA1337E9E3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72B659B-E196-47C9-9A98-E9C71A568593}" type="slidenum">
              <a:rPr lang="en-US" altLang="en-US" sz="1200"/>
              <a:pPr/>
              <a:t>4</a:t>
            </a:fld>
            <a:endParaRPr lang="en-US"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a:extLst>
              <a:ext uri="{FF2B5EF4-FFF2-40B4-BE49-F238E27FC236}">
                <a16:creationId xmlns:a16="http://schemas.microsoft.com/office/drawing/2014/main" id="{63AF7186-018D-440E-86CC-076DCC39C11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8" name="Notes Placeholder 2">
            <a:extLst>
              <a:ext uri="{FF2B5EF4-FFF2-40B4-BE49-F238E27FC236}">
                <a16:creationId xmlns:a16="http://schemas.microsoft.com/office/drawing/2014/main" id="{261E32E2-680B-4B1C-A2C1-732188DAE0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5299" name="Slide Number Placeholder 3">
            <a:extLst>
              <a:ext uri="{FF2B5EF4-FFF2-40B4-BE49-F238E27FC236}">
                <a16:creationId xmlns:a16="http://schemas.microsoft.com/office/drawing/2014/main" id="{2A7C04B3-F3A3-49F8-A6A6-FCC4DC4D82D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6AD408A-B0F9-49D5-8F5E-5F4339D0C59F}" type="slidenum">
              <a:rPr lang="en-US" altLang="en-US" sz="1200"/>
              <a:pPr/>
              <a:t>30</a:t>
            </a:fld>
            <a:endParaRPr lang="en-US"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a:extLst>
              <a:ext uri="{FF2B5EF4-FFF2-40B4-BE49-F238E27FC236}">
                <a16:creationId xmlns:a16="http://schemas.microsoft.com/office/drawing/2014/main" id="{EAA14A1C-FBC4-4D43-9185-B45BF046B9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6" name="Notes Placeholder 2">
            <a:extLst>
              <a:ext uri="{FF2B5EF4-FFF2-40B4-BE49-F238E27FC236}">
                <a16:creationId xmlns:a16="http://schemas.microsoft.com/office/drawing/2014/main" id="{49C161EE-76D2-4FEF-90E8-5A538DD8B6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7347" name="Slide Number Placeholder 3">
            <a:extLst>
              <a:ext uri="{FF2B5EF4-FFF2-40B4-BE49-F238E27FC236}">
                <a16:creationId xmlns:a16="http://schemas.microsoft.com/office/drawing/2014/main" id="{6230BA01-8B89-42C3-AC55-2FDA2EB3060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089DDDC-563F-41F4-96A9-E6201780CD32}" type="slidenum">
              <a:rPr lang="en-US" altLang="en-US" sz="1200"/>
              <a:pPr/>
              <a:t>31</a:t>
            </a:fld>
            <a:endParaRPr lang="en-US"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a:extLst>
              <a:ext uri="{FF2B5EF4-FFF2-40B4-BE49-F238E27FC236}">
                <a16:creationId xmlns:a16="http://schemas.microsoft.com/office/drawing/2014/main" id="{96724D2C-C90A-4B0E-AEA3-F1690DE9C1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Notes Placeholder 2">
            <a:extLst>
              <a:ext uri="{FF2B5EF4-FFF2-40B4-BE49-F238E27FC236}">
                <a16:creationId xmlns:a16="http://schemas.microsoft.com/office/drawing/2014/main" id="{407FD6DA-B4B7-47C3-8453-934E2ED6F6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9395" name="Slide Number Placeholder 3">
            <a:extLst>
              <a:ext uri="{FF2B5EF4-FFF2-40B4-BE49-F238E27FC236}">
                <a16:creationId xmlns:a16="http://schemas.microsoft.com/office/drawing/2014/main" id="{240154F1-A9F1-40BD-943D-1A7EE0FC549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6050AC3-1E92-46DA-80EC-ACAC4C8649FC}" type="slidenum">
              <a:rPr lang="en-US" altLang="en-US" sz="1200"/>
              <a:pPr/>
              <a:t>32</a:t>
            </a:fld>
            <a:endParaRPr lang="en-US"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a:extLst>
              <a:ext uri="{FF2B5EF4-FFF2-40B4-BE49-F238E27FC236}">
                <a16:creationId xmlns:a16="http://schemas.microsoft.com/office/drawing/2014/main" id="{BB4B97D6-2E33-4C91-BF0B-4C2F470795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2" name="Notes Placeholder 2">
            <a:extLst>
              <a:ext uri="{FF2B5EF4-FFF2-40B4-BE49-F238E27FC236}">
                <a16:creationId xmlns:a16="http://schemas.microsoft.com/office/drawing/2014/main" id="{1C0C16EA-55FD-49F9-B1DD-D8B9CC9E44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43" name="Slide Number Placeholder 3">
            <a:extLst>
              <a:ext uri="{FF2B5EF4-FFF2-40B4-BE49-F238E27FC236}">
                <a16:creationId xmlns:a16="http://schemas.microsoft.com/office/drawing/2014/main" id="{631B1F9C-D54F-4B5F-8D54-E37B401F890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24A5F9A7-8DBD-4B48-BFDD-AD45DBB6955D}" type="slidenum">
              <a:rPr lang="en-US" altLang="en-US" sz="1200"/>
              <a:pPr/>
              <a:t>33</a:t>
            </a:fld>
            <a:endParaRPr lang="en-US"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a:extLst>
              <a:ext uri="{FF2B5EF4-FFF2-40B4-BE49-F238E27FC236}">
                <a16:creationId xmlns:a16="http://schemas.microsoft.com/office/drawing/2014/main" id="{2525A498-BE85-439B-B560-6661FFE7E75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0" name="Notes Placeholder 2">
            <a:extLst>
              <a:ext uri="{FF2B5EF4-FFF2-40B4-BE49-F238E27FC236}">
                <a16:creationId xmlns:a16="http://schemas.microsoft.com/office/drawing/2014/main" id="{75F64C14-63B1-4731-9035-DC1B836B809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3491" name="Slide Number Placeholder 3">
            <a:extLst>
              <a:ext uri="{FF2B5EF4-FFF2-40B4-BE49-F238E27FC236}">
                <a16:creationId xmlns:a16="http://schemas.microsoft.com/office/drawing/2014/main" id="{AEB34CAA-01A4-447E-82BF-B9EDBFE37E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754004A-66D8-488D-BB4F-D720EB8861C7}" type="slidenum">
              <a:rPr lang="en-US" altLang="en-US" sz="1200"/>
              <a:pPr/>
              <a:t>34</a:t>
            </a:fld>
            <a:endParaRPr lang="en-US" alt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a:extLst>
              <a:ext uri="{FF2B5EF4-FFF2-40B4-BE49-F238E27FC236}">
                <a16:creationId xmlns:a16="http://schemas.microsoft.com/office/drawing/2014/main" id="{D987BDF5-87E9-4AF6-A2BD-DE6C8C6D487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8" name="Notes Placeholder 2">
            <a:extLst>
              <a:ext uri="{FF2B5EF4-FFF2-40B4-BE49-F238E27FC236}">
                <a16:creationId xmlns:a16="http://schemas.microsoft.com/office/drawing/2014/main" id="{16B92FE2-B1E5-487C-B35B-AB5B967318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5539" name="Slide Number Placeholder 3">
            <a:extLst>
              <a:ext uri="{FF2B5EF4-FFF2-40B4-BE49-F238E27FC236}">
                <a16:creationId xmlns:a16="http://schemas.microsoft.com/office/drawing/2014/main" id="{BB421496-3B8D-41EC-923F-A995F306176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BA76C3F-6667-4962-ADAF-D225F6BCFC64}" type="slidenum">
              <a:rPr lang="en-US" altLang="en-US" sz="1200"/>
              <a:pPr/>
              <a:t>35</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a:extLst>
              <a:ext uri="{FF2B5EF4-FFF2-40B4-BE49-F238E27FC236}">
                <a16:creationId xmlns:a16="http://schemas.microsoft.com/office/drawing/2014/main" id="{4B0E6F0B-BF62-4A7E-8D0B-B17A92D9588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a:extLst>
              <a:ext uri="{FF2B5EF4-FFF2-40B4-BE49-F238E27FC236}">
                <a16:creationId xmlns:a16="http://schemas.microsoft.com/office/drawing/2014/main" id="{31DCD968-0766-4771-A933-C16FBD79F7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1507" name="Slide Number Placeholder 3">
            <a:extLst>
              <a:ext uri="{FF2B5EF4-FFF2-40B4-BE49-F238E27FC236}">
                <a16:creationId xmlns:a16="http://schemas.microsoft.com/office/drawing/2014/main" id="{3229E52F-BBD0-4FED-B48D-56CC527C198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FF64FA1D-D906-4830-B243-0A566EFB5449}" type="slidenum">
              <a:rPr lang="en-US" altLang="en-US" sz="1200"/>
              <a:pPr/>
              <a:t>5</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65E33329-D820-401D-BED5-819C7ED0C0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a:extLst>
              <a:ext uri="{FF2B5EF4-FFF2-40B4-BE49-F238E27FC236}">
                <a16:creationId xmlns:a16="http://schemas.microsoft.com/office/drawing/2014/main" id="{FD792DCA-AE45-46FF-854F-A7C4CC2B0E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3555" name="Slide Number Placeholder 3">
            <a:extLst>
              <a:ext uri="{FF2B5EF4-FFF2-40B4-BE49-F238E27FC236}">
                <a16:creationId xmlns:a16="http://schemas.microsoft.com/office/drawing/2014/main" id="{D82BF0BD-EBA3-4334-AA05-C55446946A8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C4029C4-5878-4B9C-904D-864AFFC4CD12}" type="slidenum">
              <a:rPr lang="en-US" altLang="en-US" sz="1200"/>
              <a:pPr/>
              <a:t>6</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a:extLst>
              <a:ext uri="{FF2B5EF4-FFF2-40B4-BE49-F238E27FC236}">
                <a16:creationId xmlns:a16="http://schemas.microsoft.com/office/drawing/2014/main" id="{D10AD306-0971-424F-BC79-76E5299A4B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a:extLst>
              <a:ext uri="{FF2B5EF4-FFF2-40B4-BE49-F238E27FC236}">
                <a16:creationId xmlns:a16="http://schemas.microsoft.com/office/drawing/2014/main" id="{6F849E08-6C8F-4475-AB84-2E2371B8C6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39939" name="Slide Number Placeholder 3">
            <a:extLst>
              <a:ext uri="{FF2B5EF4-FFF2-40B4-BE49-F238E27FC236}">
                <a16:creationId xmlns:a16="http://schemas.microsoft.com/office/drawing/2014/main" id="{260862AC-9D79-4B7A-96EB-24DF1F0FC1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F480627-88E4-450A-A86A-47363B584370}" type="slidenum">
              <a:rPr lang="en-US" altLang="en-US" sz="1200"/>
              <a:pPr/>
              <a:t>21</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a:extLst>
              <a:ext uri="{FF2B5EF4-FFF2-40B4-BE49-F238E27FC236}">
                <a16:creationId xmlns:a16="http://schemas.microsoft.com/office/drawing/2014/main" id="{5F4D5309-D1DD-4A46-95BF-FD7920BA9C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8" name="Notes Placeholder 2">
            <a:extLst>
              <a:ext uri="{FF2B5EF4-FFF2-40B4-BE49-F238E27FC236}">
                <a16:creationId xmlns:a16="http://schemas.microsoft.com/office/drawing/2014/main" id="{D972C883-319B-4CDF-9F00-35731843151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5059" name="Slide Number Placeholder 3">
            <a:extLst>
              <a:ext uri="{FF2B5EF4-FFF2-40B4-BE49-F238E27FC236}">
                <a16:creationId xmlns:a16="http://schemas.microsoft.com/office/drawing/2014/main" id="{69868C4F-45FD-4D60-9DF4-E8998DE8D94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D6DA1478-A8D5-4B8F-871C-054420DD1638}" type="slidenum">
              <a:rPr lang="en-US" altLang="en-US" sz="1200"/>
              <a:pPr/>
              <a:t>25</a:t>
            </a:fld>
            <a:endParaRPr lang="en-US"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a:extLst>
              <a:ext uri="{FF2B5EF4-FFF2-40B4-BE49-F238E27FC236}">
                <a16:creationId xmlns:a16="http://schemas.microsoft.com/office/drawing/2014/main" id="{F16823D7-504C-4CDC-9E34-5FF09D3987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6" name="Notes Placeholder 2">
            <a:extLst>
              <a:ext uri="{FF2B5EF4-FFF2-40B4-BE49-F238E27FC236}">
                <a16:creationId xmlns:a16="http://schemas.microsoft.com/office/drawing/2014/main" id="{0C21B747-622E-4535-B285-4FE5D3C0B09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7107" name="Slide Number Placeholder 3">
            <a:extLst>
              <a:ext uri="{FF2B5EF4-FFF2-40B4-BE49-F238E27FC236}">
                <a16:creationId xmlns:a16="http://schemas.microsoft.com/office/drawing/2014/main" id="{7F6F2CE4-5A50-4668-8F55-179057ED01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2F54605-AA14-4B29-8936-655125CB2031}" type="slidenum">
              <a:rPr lang="en-US" altLang="en-US" sz="1200"/>
              <a:pPr/>
              <a:t>26</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a:extLst>
              <a:ext uri="{FF2B5EF4-FFF2-40B4-BE49-F238E27FC236}">
                <a16:creationId xmlns:a16="http://schemas.microsoft.com/office/drawing/2014/main" id="{DF048505-7133-45D0-B205-F583929F988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a:extLst>
              <a:ext uri="{FF2B5EF4-FFF2-40B4-BE49-F238E27FC236}">
                <a16:creationId xmlns:a16="http://schemas.microsoft.com/office/drawing/2014/main" id="{5368AE5B-8AA4-41EB-BEE3-3DED18D3830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9155" name="Slide Number Placeholder 3">
            <a:extLst>
              <a:ext uri="{FF2B5EF4-FFF2-40B4-BE49-F238E27FC236}">
                <a16:creationId xmlns:a16="http://schemas.microsoft.com/office/drawing/2014/main" id="{2AE4CA12-9309-4183-81A1-B577BDA2545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1549EDFA-4DA1-40C1-A98C-123D21ECD3BA}" type="slidenum">
              <a:rPr lang="en-US" altLang="en-US" sz="1200"/>
              <a:pPr/>
              <a:t>27</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a:extLst>
              <a:ext uri="{FF2B5EF4-FFF2-40B4-BE49-F238E27FC236}">
                <a16:creationId xmlns:a16="http://schemas.microsoft.com/office/drawing/2014/main" id="{3BFA5F3B-593A-464C-9BF3-9EFBFA2CE1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Notes Placeholder 2">
            <a:extLst>
              <a:ext uri="{FF2B5EF4-FFF2-40B4-BE49-F238E27FC236}">
                <a16:creationId xmlns:a16="http://schemas.microsoft.com/office/drawing/2014/main" id="{5A38DA76-587E-4B74-9AE8-A05C12D78F3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03" name="Slide Number Placeholder 3">
            <a:extLst>
              <a:ext uri="{FF2B5EF4-FFF2-40B4-BE49-F238E27FC236}">
                <a16:creationId xmlns:a16="http://schemas.microsoft.com/office/drawing/2014/main" id="{DB705E0C-6A21-4E88-8457-49AC92A8AD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DB798647-959B-420F-8992-23F3D2AC8374}" type="slidenum">
              <a:rPr lang="en-US" altLang="en-US" sz="1200"/>
              <a:pPr/>
              <a:t>28</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a:extLst>
              <a:ext uri="{FF2B5EF4-FFF2-40B4-BE49-F238E27FC236}">
                <a16:creationId xmlns:a16="http://schemas.microsoft.com/office/drawing/2014/main" id="{E2E61E40-A341-4DCD-A1D8-D9A1872CDE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0" name="Notes Placeholder 2">
            <a:extLst>
              <a:ext uri="{FF2B5EF4-FFF2-40B4-BE49-F238E27FC236}">
                <a16:creationId xmlns:a16="http://schemas.microsoft.com/office/drawing/2014/main" id="{41453F06-786E-4080-AF4A-E40873AFFF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3251" name="Slide Number Placeholder 3">
            <a:extLst>
              <a:ext uri="{FF2B5EF4-FFF2-40B4-BE49-F238E27FC236}">
                <a16:creationId xmlns:a16="http://schemas.microsoft.com/office/drawing/2014/main" id="{5C5BDB67-B502-47D4-AD99-A81762C8C65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9AD453B-67B0-4A5F-AE65-0F47A03A9A32}" type="slidenum">
              <a:rPr lang="en-US" altLang="en-US" sz="1200"/>
              <a:pPr/>
              <a:t>29</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40920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2FB0F57D-858D-41D8-8D82-55ED4A0AAF4E}" type="slidenum">
              <a:rPr lang="en-GB" altLang="en-US" smtClean="0"/>
              <a:pPr/>
              <a:t>‹#›</a:t>
            </a:fld>
            <a:endParaRPr lang="en-GB" altLang="en-US"/>
          </a:p>
        </p:txBody>
      </p:sp>
    </p:spTree>
    <p:extLst>
      <p:ext uri="{BB962C8B-B14F-4D97-AF65-F5344CB8AC3E}">
        <p14:creationId xmlns:p14="http://schemas.microsoft.com/office/powerpoint/2010/main" val="4094127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9373E68-41D3-4FFF-83BA-5A4AD845D012}" type="slidenum">
              <a:rPr lang="en-GB" altLang="en-US" smtClean="0"/>
              <a:pPr/>
              <a:t>‹#›</a:t>
            </a:fld>
            <a:endParaRPr lang="en-GB" altLang="en-US"/>
          </a:p>
        </p:txBody>
      </p:sp>
    </p:spTree>
    <p:extLst>
      <p:ext uri="{BB962C8B-B14F-4D97-AF65-F5344CB8AC3E}">
        <p14:creationId xmlns:p14="http://schemas.microsoft.com/office/powerpoint/2010/main" val="19100822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21914EBA-DDFA-4B9B-ACF8-E403D28CC716}" type="slidenum">
              <a:rPr lang="en-GB" altLang="en-US" smtClean="0"/>
              <a:pPr/>
              <a:t>‹#›</a:t>
            </a:fld>
            <a:endParaRPr lang="en-GB" altLang="en-US"/>
          </a:p>
        </p:txBody>
      </p:sp>
    </p:spTree>
    <p:extLst>
      <p:ext uri="{BB962C8B-B14F-4D97-AF65-F5344CB8AC3E}">
        <p14:creationId xmlns:p14="http://schemas.microsoft.com/office/powerpoint/2010/main" val="3519719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A119FDDC-0662-4269-91FE-905964630D37}" type="slidenum">
              <a:rPr lang="en-GB" altLang="en-US" smtClean="0"/>
              <a:pPr/>
              <a:t>‹#›</a:t>
            </a:fld>
            <a:endParaRPr lang="en-GB" altLang="en-US"/>
          </a:p>
        </p:txBody>
      </p:sp>
    </p:spTree>
    <p:extLst>
      <p:ext uri="{BB962C8B-B14F-4D97-AF65-F5344CB8AC3E}">
        <p14:creationId xmlns:p14="http://schemas.microsoft.com/office/powerpoint/2010/main" val="4029682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9FDB2D5C-230D-493A-AD9B-B3B778ABA89F}" type="slidenum">
              <a:rPr lang="en-GB" altLang="en-US" smtClean="0"/>
              <a:pPr/>
              <a:t>‹#›</a:t>
            </a:fld>
            <a:endParaRPr lang="en-GB" altLang="en-US"/>
          </a:p>
        </p:txBody>
      </p:sp>
    </p:spTree>
    <p:extLst>
      <p:ext uri="{BB962C8B-B14F-4D97-AF65-F5344CB8AC3E}">
        <p14:creationId xmlns:p14="http://schemas.microsoft.com/office/powerpoint/2010/main" val="2108525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1BA4302A-9A44-4598-9FC8-F1F9272105BA}" type="slidenum">
              <a:rPr lang="en-GB" altLang="en-US" smtClean="0"/>
              <a:pPr/>
              <a:t>‹#›</a:t>
            </a:fld>
            <a:endParaRPr lang="en-GB" altLang="en-US"/>
          </a:p>
        </p:txBody>
      </p:sp>
    </p:spTree>
    <p:extLst>
      <p:ext uri="{BB962C8B-B14F-4D97-AF65-F5344CB8AC3E}">
        <p14:creationId xmlns:p14="http://schemas.microsoft.com/office/powerpoint/2010/main" val="1540077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F65FDCF-D06C-4656-B717-85F08C3B3BCF}" type="slidenum">
              <a:rPr lang="en-GB" altLang="en-US" smtClean="0"/>
              <a:pPr/>
              <a:t>‹#›</a:t>
            </a:fld>
            <a:endParaRPr lang="en-GB" altLang="en-US"/>
          </a:p>
        </p:txBody>
      </p:sp>
    </p:spTree>
    <p:extLst>
      <p:ext uri="{BB962C8B-B14F-4D97-AF65-F5344CB8AC3E}">
        <p14:creationId xmlns:p14="http://schemas.microsoft.com/office/powerpoint/2010/main" val="1933399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42C7F1E0-8F69-4D5B-9616-15A77C27652D}" type="slidenum">
              <a:rPr lang="en-GB" altLang="en-US" smtClean="0"/>
              <a:pPr/>
              <a:t>‹#›</a:t>
            </a:fld>
            <a:endParaRPr lang="en-GB" altLang="en-US"/>
          </a:p>
        </p:txBody>
      </p:sp>
    </p:spTree>
    <p:extLst>
      <p:ext uri="{BB962C8B-B14F-4D97-AF65-F5344CB8AC3E}">
        <p14:creationId xmlns:p14="http://schemas.microsoft.com/office/powerpoint/2010/main" val="3616387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886033-C360-4257-8C78-AA4DAC863E94}" type="slidenum">
              <a:rPr lang="en-GB" altLang="en-US" smtClean="0"/>
              <a:pPr/>
              <a:t>‹#›</a:t>
            </a:fld>
            <a:endParaRPr lang="en-GB" altLang="en-US"/>
          </a:p>
        </p:txBody>
      </p:sp>
    </p:spTree>
    <p:extLst>
      <p:ext uri="{BB962C8B-B14F-4D97-AF65-F5344CB8AC3E}">
        <p14:creationId xmlns:p14="http://schemas.microsoft.com/office/powerpoint/2010/main" val="2243922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94007520-B446-418B-B6A6-D7823B421CC8}" type="slidenum">
              <a:rPr lang="en-GB" altLang="en-US" smtClean="0"/>
              <a:pPr/>
              <a:t>‹#›</a:t>
            </a:fld>
            <a:endParaRPr lang="en-GB" altLang="en-US"/>
          </a:p>
        </p:txBody>
      </p:sp>
    </p:spTree>
    <p:extLst>
      <p:ext uri="{BB962C8B-B14F-4D97-AF65-F5344CB8AC3E}">
        <p14:creationId xmlns:p14="http://schemas.microsoft.com/office/powerpoint/2010/main" val="3460022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FE8E6B48-565E-4D41-8623-349D5B90E083}" type="slidenum">
              <a:rPr lang="en-GB" altLang="en-US" smtClean="0"/>
              <a:pPr/>
              <a:t>‹#›</a:t>
            </a:fld>
            <a:endParaRPr lang="en-GB" altLang="en-US"/>
          </a:p>
        </p:txBody>
      </p:sp>
    </p:spTree>
    <p:extLst>
      <p:ext uri="{BB962C8B-B14F-4D97-AF65-F5344CB8AC3E}">
        <p14:creationId xmlns:p14="http://schemas.microsoft.com/office/powerpoint/2010/main" val="2060440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A119FDDC-0662-4269-91FE-905964630D37}" type="slidenum">
              <a:rPr lang="en-GB" altLang="en-US" smtClean="0"/>
              <a:pPr/>
              <a:t>‹#›</a:t>
            </a:fld>
            <a:endParaRPr lang="en-GB" altLang="en-US"/>
          </a:p>
        </p:txBody>
      </p:sp>
      <p:sp>
        <p:nvSpPr>
          <p:cNvPr id="6" name="Rectangle 5">
            <a:extLst>
              <a:ext uri="{FF2B5EF4-FFF2-40B4-BE49-F238E27FC236}">
                <a16:creationId xmlns:a16="http://schemas.microsoft.com/office/drawing/2014/main" id="{F42B445B-955E-4296-878E-C1D6AECA27BD}"/>
              </a:ext>
            </a:extLst>
          </p:cNvPr>
          <p:cNvSpPr/>
          <p:nvPr userDrawn="1"/>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7" name="Picture 4">
            <a:extLst>
              <a:ext uri="{FF2B5EF4-FFF2-40B4-BE49-F238E27FC236}">
                <a16:creationId xmlns:a16="http://schemas.microsoft.com/office/drawing/2014/main" id="{D52E4F10-653A-4DAB-AF27-4C777F7E07BA}"/>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13">
            <a:extLst>
              <a:ext uri="{FF2B5EF4-FFF2-40B4-BE49-F238E27FC236}">
                <a16:creationId xmlns:a16="http://schemas.microsoft.com/office/drawing/2014/main" id="{F25EB3E2-B941-4A7B-A3FB-7DE93BA0FBC3}"/>
              </a:ext>
            </a:extLst>
          </p:cNvPr>
          <p:cNvSpPr txBox="1">
            <a:spLocks noChangeArrowheads="1"/>
          </p:cNvSpPr>
          <p:nvPr userDrawn="1"/>
        </p:nvSpPr>
        <p:spPr bwMode="auto">
          <a:xfrm>
            <a:off x="1258888" y="-33338"/>
            <a:ext cx="3817937" cy="1262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eaLnBrk="1" hangingPunct="1">
              <a:defRPr/>
            </a:pPr>
            <a:r>
              <a:rPr lang="en-GB" b="1" dirty="0" err="1">
                <a:solidFill>
                  <a:schemeClr val="bg1"/>
                </a:solidFill>
                <a:latin typeface="Arial Narrow" charset="0"/>
              </a:rPr>
              <a:t>iPROCEEDS</a:t>
            </a:r>
            <a:r>
              <a:rPr lang="en-GB" b="1" dirty="0">
                <a:solidFill>
                  <a:schemeClr val="bg1"/>
                </a:solidFill>
                <a:latin typeface="Arial Narrow" charset="0"/>
              </a:rPr>
              <a:t> </a:t>
            </a:r>
          </a:p>
          <a:p>
            <a:pPr eaLnBrk="1" hangingPunct="1">
              <a:defRPr/>
            </a:pPr>
            <a:r>
              <a:rPr lang="en-GB" sz="1400" b="1" dirty="0">
                <a:solidFill>
                  <a:schemeClr val="bg1"/>
                </a:solidFill>
              </a:rPr>
              <a:t>Project on targeting crime proceeds on the Internet in South-eastern Europe and Turkey</a:t>
            </a:r>
            <a:endParaRPr lang="en-US" sz="1400" dirty="0">
              <a:solidFill>
                <a:schemeClr val="bg1"/>
              </a:solidFill>
            </a:endParaRPr>
          </a:p>
          <a:p>
            <a:pPr eaLnBrk="1" hangingPunct="1">
              <a:defRPr/>
            </a:pPr>
            <a:endParaRPr lang="en-GB" sz="1600" b="1" dirty="0">
              <a:solidFill>
                <a:schemeClr val="bg1"/>
              </a:solidFill>
              <a:latin typeface="Arial Narrow" charset="0"/>
            </a:endParaRPr>
          </a:p>
        </p:txBody>
      </p:sp>
      <p:pic>
        <p:nvPicPr>
          <p:cNvPr id="9" name="Picture 8" descr="http://www.coe.int/documents/16695/995226/Funded+EU%2BCOE+-+Implemented+COE+dark+background.png/643b8f9d-517b-4fad-82f4-488bde2625b0?t=1375371137000?t=1375371137000">
            <a:extLst>
              <a:ext uri="{FF2B5EF4-FFF2-40B4-BE49-F238E27FC236}">
                <a16:creationId xmlns:a16="http://schemas.microsoft.com/office/drawing/2014/main" id="{FBCBBFCE-0DE4-41A4-A179-9F2E1E5586F4}"/>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11259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D7A2433F-29FD-4E23-9313-44BA084B9CA8}"/>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a:latin typeface="Calibri" charset="0"/>
              <a:ea typeface="ＭＳ Ｐゴシック" charset="0"/>
            </a:endParaRPr>
          </a:p>
        </p:txBody>
      </p:sp>
      <p:sp>
        <p:nvSpPr>
          <p:cNvPr id="15369" name="Subtitle 3">
            <a:extLst>
              <a:ext uri="{FF2B5EF4-FFF2-40B4-BE49-F238E27FC236}">
                <a16:creationId xmlns:a16="http://schemas.microsoft.com/office/drawing/2014/main" id="{391CA8B3-4A84-4468-B32E-79A820B3B540}"/>
              </a:ext>
            </a:extLst>
          </p:cNvPr>
          <p:cNvSpPr>
            <a:spLocks noGrp="1"/>
          </p:cNvSpPr>
          <p:nvPr>
            <p:ph type="subTitle" idx="1"/>
          </p:nvPr>
        </p:nvSpPr>
        <p:spPr/>
        <p:txBody>
          <a:bodyPr/>
          <a:lstStyle/>
          <a:p>
            <a:r>
              <a:rPr lang="en-US" altLang="en-US" dirty="0">
                <a:solidFill>
                  <a:srgbClr val="2F618F"/>
                </a:solidFill>
              </a:rPr>
              <a:t>Session 1.2.2  </a:t>
            </a:r>
          </a:p>
          <a:p>
            <a:r>
              <a:rPr lang="en-US" altLang="en-US" dirty="0">
                <a:solidFill>
                  <a:srgbClr val="2F618F"/>
                </a:solidFill>
              </a:rPr>
              <a:t>Electronic Evidence</a:t>
            </a:r>
          </a:p>
        </p:txBody>
      </p:sp>
      <p:sp>
        <p:nvSpPr>
          <p:cNvPr id="14" name="Title 2">
            <a:extLst>
              <a:ext uri="{FF2B5EF4-FFF2-40B4-BE49-F238E27FC236}">
                <a16:creationId xmlns:a16="http://schemas.microsoft.com/office/drawing/2014/main" id="{E8ED575B-0827-409F-BC9D-1AD757428080}"/>
              </a:ext>
            </a:extLst>
          </p:cNvPr>
          <p:cNvSpPr>
            <a:spLocks noGrp="1"/>
          </p:cNvSpPr>
          <p:nvPr>
            <p:ph type="ctrTitle"/>
          </p:nvPr>
        </p:nvSpPr>
        <p:spPr>
          <a:xfrm>
            <a:off x="130630" y="2735035"/>
            <a:ext cx="6229350" cy="1570379"/>
          </a:xfrm>
        </p:spPr>
        <p:txBody>
          <a:bodyPr>
            <a:normAutofit fontScale="90000"/>
          </a:bodyPr>
          <a:lstStyle/>
          <a:p>
            <a:r>
              <a:rPr lang="en-US" altLang="en-US" sz="3600" dirty="0"/>
              <a:t>Basic Course on the Search, Seizure and Confiscation of Online Crime Proceeds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2B1E43-8FBD-46FC-AFEA-7C1C44A8A3BD}"/>
              </a:ext>
            </a:extLst>
          </p:cNvPr>
          <p:cNvSpPr>
            <a:spLocks noGrp="1"/>
          </p:cNvSpPr>
          <p:nvPr>
            <p:ph type="title"/>
          </p:nvPr>
        </p:nvSpPr>
        <p:spPr>
          <a:xfrm>
            <a:off x="628650" y="1001941"/>
            <a:ext cx="7886700" cy="5307379"/>
          </a:xfrm>
        </p:spPr>
        <p:txBody>
          <a:bodyPr>
            <a:normAutofit/>
          </a:bodyPr>
          <a:lstStyle/>
          <a:p>
            <a:pPr algn="ctr">
              <a:defRPr/>
            </a:pPr>
            <a:r>
              <a:rPr lang="en-US" dirty="0"/>
              <a:t>Identifying, Seizing and Handling Electronic Evidence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3" name="Title 1">
            <a:extLst>
              <a:ext uri="{FF2B5EF4-FFF2-40B4-BE49-F238E27FC236}">
                <a16:creationId xmlns:a16="http://schemas.microsoft.com/office/drawing/2014/main" id="{FFC09B27-B491-41CC-BBB2-16C0AAC89F22}"/>
              </a:ext>
            </a:extLst>
          </p:cNvPr>
          <p:cNvSpPr>
            <a:spLocks noGrp="1"/>
          </p:cNvSpPr>
          <p:nvPr>
            <p:ph type="title"/>
          </p:nvPr>
        </p:nvSpPr>
        <p:spPr/>
        <p:txBody>
          <a:bodyPr/>
          <a:lstStyle/>
          <a:p>
            <a:r>
              <a:rPr lang="en-US" altLang="en-US"/>
              <a:t>Seizure of electronic evidence</a:t>
            </a:r>
          </a:p>
        </p:txBody>
      </p:sp>
      <p:sp>
        <p:nvSpPr>
          <p:cNvPr id="20482" name="Content Placeholder 2">
            <a:extLst>
              <a:ext uri="{FF2B5EF4-FFF2-40B4-BE49-F238E27FC236}">
                <a16:creationId xmlns:a16="http://schemas.microsoft.com/office/drawing/2014/main" id="{09FE504A-E6C7-4C52-BE07-7D9C1246276E}"/>
              </a:ext>
            </a:extLst>
          </p:cNvPr>
          <p:cNvSpPr>
            <a:spLocks noGrp="1"/>
          </p:cNvSpPr>
          <p:nvPr>
            <p:ph idx="1"/>
          </p:nvPr>
        </p:nvSpPr>
        <p:spPr/>
        <p:txBody>
          <a:bodyPr>
            <a:normAutofit lnSpcReduction="10000"/>
          </a:bodyPr>
          <a:lstStyle/>
          <a:p>
            <a:pPr>
              <a:lnSpc>
                <a:spcPct val="100000"/>
              </a:lnSpc>
              <a:buFont typeface="Arial" charset="0"/>
              <a:buChar char="•"/>
              <a:defRPr/>
            </a:pPr>
            <a:r>
              <a:rPr lang="en-US" dirty="0">
                <a:ea typeface="MS PGothic" charset="0"/>
              </a:rPr>
              <a:t>Based on Council of Europe electronic evidence guide.</a:t>
            </a:r>
          </a:p>
          <a:p>
            <a:pPr>
              <a:lnSpc>
                <a:spcPct val="100000"/>
              </a:lnSpc>
              <a:buFont typeface="Arial" charset="0"/>
              <a:buChar char="•"/>
              <a:defRPr/>
            </a:pPr>
            <a:r>
              <a:rPr lang="en-US" dirty="0">
                <a:ea typeface="MS PGothic" charset="0"/>
              </a:rPr>
              <a:t>May be applied to all cases in which electronic evidence should be seized.</a:t>
            </a:r>
          </a:p>
          <a:p>
            <a:pPr>
              <a:lnSpc>
                <a:spcPct val="100000"/>
              </a:lnSpc>
              <a:buFont typeface="Arial" charset="0"/>
              <a:buChar char="•"/>
              <a:defRPr/>
            </a:pPr>
            <a:r>
              <a:rPr lang="en-US" dirty="0">
                <a:ea typeface="MS PGothic" charset="0"/>
              </a:rPr>
              <a:t>Each member state should take its own legal documents and regulations into consideration when interpreting the measures proposed in the document.</a:t>
            </a:r>
          </a:p>
          <a:p>
            <a:pPr>
              <a:lnSpc>
                <a:spcPct val="100000"/>
              </a:lnSpc>
              <a:buFont typeface="Arial" charset="0"/>
              <a:buChar char="•"/>
              <a:defRPr/>
            </a:pPr>
            <a:r>
              <a:rPr lang="en-US" dirty="0">
                <a:ea typeface="MS PGothic" charset="0"/>
              </a:rPr>
              <a:t>Any </a:t>
            </a:r>
            <a:r>
              <a:rPr lang="en-US" dirty="0" err="1">
                <a:ea typeface="MS PGothic" charset="0"/>
              </a:rPr>
              <a:t>organisation</a:t>
            </a:r>
            <a:r>
              <a:rPr lang="en-US" dirty="0">
                <a:ea typeface="MS PGothic" charset="0"/>
              </a:rPr>
              <a:t> or agency wishing to apply the recommended procedures should determine the responsibilities for individual steps/actions according to its internal structure.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627E3B9C-83B1-473B-B647-948CF568B522}"/>
              </a:ext>
            </a:extLst>
          </p:cNvPr>
          <p:cNvSpPr>
            <a:spLocks noGrp="1"/>
          </p:cNvSpPr>
          <p:nvPr>
            <p:ph type="title"/>
          </p:nvPr>
        </p:nvSpPr>
        <p:spPr/>
        <p:txBody>
          <a:bodyPr/>
          <a:lstStyle/>
          <a:p>
            <a:r>
              <a:rPr lang="en-US" altLang="en-US"/>
              <a:t>General Principles</a:t>
            </a:r>
          </a:p>
        </p:txBody>
      </p:sp>
      <p:sp>
        <p:nvSpPr>
          <p:cNvPr id="20482" name="Content Placeholder 2">
            <a:extLst>
              <a:ext uri="{FF2B5EF4-FFF2-40B4-BE49-F238E27FC236}">
                <a16:creationId xmlns:a16="http://schemas.microsoft.com/office/drawing/2014/main" id="{9E692C5D-C425-4386-AF80-FF36E0149550}"/>
              </a:ext>
            </a:extLst>
          </p:cNvPr>
          <p:cNvSpPr>
            <a:spLocks noGrp="1"/>
          </p:cNvSpPr>
          <p:nvPr>
            <p:ph idx="1"/>
          </p:nvPr>
        </p:nvSpPr>
        <p:spPr/>
        <p:txBody>
          <a:bodyPr>
            <a:normAutofit/>
          </a:bodyPr>
          <a:lstStyle/>
          <a:p>
            <a:pPr>
              <a:lnSpc>
                <a:spcPct val="100000"/>
              </a:lnSpc>
              <a:buFont typeface="Arial" charset="0"/>
              <a:buChar char="•"/>
              <a:defRPr/>
            </a:pPr>
            <a:r>
              <a:rPr lang="en-US" dirty="0">
                <a:ea typeface="MS PGothic" charset="0"/>
              </a:rPr>
              <a:t>When handling electronic evidence, it is crucially important to follow these general principles:</a:t>
            </a:r>
          </a:p>
          <a:p>
            <a:pPr lvl="1">
              <a:lnSpc>
                <a:spcPct val="100000"/>
              </a:lnSpc>
              <a:buFont typeface="Arial" charset="0"/>
              <a:buChar char="–"/>
              <a:defRPr/>
            </a:pPr>
            <a:r>
              <a:rPr lang="en-US" dirty="0">
                <a:ea typeface="MS PGothic" charset="0"/>
              </a:rPr>
              <a:t>Data integrity</a:t>
            </a:r>
          </a:p>
          <a:p>
            <a:pPr lvl="1">
              <a:lnSpc>
                <a:spcPct val="100000"/>
              </a:lnSpc>
              <a:buFont typeface="Arial" charset="0"/>
              <a:buChar char="–"/>
              <a:defRPr/>
            </a:pPr>
            <a:r>
              <a:rPr lang="en-US" dirty="0">
                <a:ea typeface="MS PGothic" charset="0"/>
              </a:rPr>
              <a:t>Audit trail</a:t>
            </a:r>
          </a:p>
          <a:p>
            <a:pPr lvl="1">
              <a:lnSpc>
                <a:spcPct val="100000"/>
              </a:lnSpc>
              <a:buFont typeface="Arial" charset="0"/>
              <a:buChar char="–"/>
              <a:defRPr/>
            </a:pPr>
            <a:r>
              <a:rPr lang="en-US" dirty="0">
                <a:ea typeface="MS PGothic" charset="0"/>
              </a:rPr>
              <a:t>Expert support</a:t>
            </a:r>
          </a:p>
          <a:p>
            <a:pPr lvl="1">
              <a:lnSpc>
                <a:spcPct val="100000"/>
              </a:lnSpc>
              <a:buFont typeface="Arial" charset="0"/>
              <a:buChar char="–"/>
              <a:defRPr/>
            </a:pPr>
            <a:r>
              <a:rPr lang="en-US" dirty="0">
                <a:ea typeface="MS PGothic" charset="0"/>
              </a:rPr>
              <a:t>Officer training and </a:t>
            </a:r>
          </a:p>
          <a:p>
            <a:pPr lvl="1">
              <a:lnSpc>
                <a:spcPct val="100000"/>
              </a:lnSpc>
              <a:buFont typeface="Arial" charset="0"/>
              <a:buChar char="–"/>
              <a:defRPr/>
            </a:pPr>
            <a:r>
              <a:rPr lang="en-US" dirty="0">
                <a:ea typeface="MS PGothic" charset="0"/>
              </a:rPr>
              <a:t>Legality and adherence to principles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6D16B78D-F0C5-4C66-8583-FD12AA27C9D1}"/>
              </a:ext>
            </a:extLst>
          </p:cNvPr>
          <p:cNvSpPr>
            <a:spLocks noGrp="1"/>
          </p:cNvSpPr>
          <p:nvPr>
            <p:ph type="title"/>
          </p:nvPr>
        </p:nvSpPr>
        <p:spPr>
          <a:xfrm>
            <a:off x="1043608" y="0"/>
            <a:ext cx="7886700" cy="1009652"/>
          </a:xfrm>
        </p:spPr>
        <p:txBody>
          <a:bodyPr>
            <a:normAutofit/>
          </a:bodyPr>
          <a:lstStyle/>
          <a:p>
            <a:pPr algn="r"/>
            <a:r>
              <a:rPr lang="en-US" altLang="en-US" sz="3200" dirty="0">
                <a:solidFill>
                  <a:schemeClr val="bg1"/>
                </a:solidFill>
              </a:rPr>
              <a:t>Principle #1: Data Integrity</a:t>
            </a:r>
          </a:p>
        </p:txBody>
      </p:sp>
      <p:sp>
        <p:nvSpPr>
          <p:cNvPr id="30722" name="Content Placeholder 2">
            <a:extLst>
              <a:ext uri="{FF2B5EF4-FFF2-40B4-BE49-F238E27FC236}">
                <a16:creationId xmlns:a16="http://schemas.microsoft.com/office/drawing/2014/main" id="{EEA39550-F3CE-4837-AB18-659B36120D10}"/>
              </a:ext>
            </a:extLst>
          </p:cNvPr>
          <p:cNvSpPr>
            <a:spLocks noGrp="1"/>
          </p:cNvSpPr>
          <p:nvPr>
            <p:ph idx="1"/>
          </p:nvPr>
        </p:nvSpPr>
        <p:spPr>
          <a:xfrm>
            <a:off x="468313" y="2636912"/>
            <a:ext cx="8229600" cy="3887714"/>
          </a:xfrm>
        </p:spPr>
        <p:txBody>
          <a:bodyPr/>
          <a:lstStyle/>
          <a:p>
            <a:pPr marL="0" indent="0" algn="just">
              <a:lnSpc>
                <a:spcPct val="100000"/>
              </a:lnSpc>
              <a:buFont typeface="Arial" panose="020B0604020202020204" pitchFamily="34" charset="0"/>
              <a:buNone/>
            </a:pPr>
            <a:r>
              <a:rPr lang="en-US" altLang="en-US" sz="2000" dirty="0"/>
              <a:t>Electronic devices and data must not be changed, either in relation to hardware or software. The person in charge of a crime scene or for collecting the evidence is responsible for maintaining the integrity of the material recovered and for ensuring the forensic chain of custody. Subsequent custodians of the device and/or data must assume that responsibility. </a:t>
            </a:r>
          </a:p>
          <a:p>
            <a:pPr marL="0" indent="0" algn="just">
              <a:lnSpc>
                <a:spcPct val="100000"/>
              </a:lnSpc>
              <a:buFont typeface="Arial" panose="020B0604020202020204" pitchFamily="34" charset="0"/>
              <a:buNone/>
            </a:pPr>
            <a:endParaRPr lang="en-US" altLang="en-US" sz="2000" dirty="0"/>
          </a:p>
          <a:p>
            <a:pPr marL="0" indent="0" algn="just">
              <a:lnSpc>
                <a:spcPct val="100000"/>
              </a:lnSpc>
              <a:buFont typeface="Arial" panose="020B0604020202020204" pitchFamily="34" charset="0"/>
              <a:buNone/>
            </a:pPr>
            <a:r>
              <a:rPr lang="en-US" altLang="en-US" sz="2000" dirty="0"/>
              <a:t>When data is accessed on a “live” computer system this must be done in the manner that causes the least impact on the data and by a person qualified to do so. Principles 2 to 5 apply if this course of action is found to be necessary.</a:t>
            </a:r>
          </a:p>
        </p:txBody>
      </p:sp>
      <p:sp>
        <p:nvSpPr>
          <p:cNvPr id="4" name="Content Placeholder 2">
            <a:extLst>
              <a:ext uri="{FF2B5EF4-FFF2-40B4-BE49-F238E27FC236}">
                <a16:creationId xmlns:a16="http://schemas.microsoft.com/office/drawing/2014/main" id="{413B7BEE-F9CE-49C7-B2E5-F26878A300C6}"/>
              </a:ext>
            </a:extLst>
          </p:cNvPr>
          <p:cNvSpPr txBox="1">
            <a:spLocks/>
          </p:cNvSpPr>
          <p:nvPr/>
        </p:nvSpPr>
        <p:spPr bwMode="auto">
          <a:xfrm>
            <a:off x="107950" y="1268760"/>
            <a:ext cx="8928100" cy="1223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charset="0"/>
              <a:buNone/>
              <a:defRPr/>
            </a:pPr>
            <a:r>
              <a:rPr lang="en-US" sz="2400" b="1" dirty="0">
                <a:ea typeface="MS PGothic" charset="0"/>
              </a:rPr>
              <a:t>Principle: </a:t>
            </a:r>
            <a:r>
              <a:rPr lang="en-US" sz="2400" i="1" dirty="0">
                <a:ea typeface="MS PGothic" charset="0"/>
              </a:rPr>
              <a:t>No action taken should materially change any data, electronic device or media which may subsequently be used as evidence in court.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17EF3E0F-D0D7-4D02-B685-205F7E97819F}"/>
              </a:ext>
            </a:extLst>
          </p:cNvPr>
          <p:cNvSpPr>
            <a:spLocks noGrp="1"/>
          </p:cNvSpPr>
          <p:nvPr>
            <p:ph type="title"/>
          </p:nvPr>
        </p:nvSpPr>
        <p:spPr>
          <a:xfrm>
            <a:off x="1043608" y="0"/>
            <a:ext cx="7886700" cy="1009652"/>
          </a:xfrm>
        </p:spPr>
        <p:txBody>
          <a:bodyPr>
            <a:normAutofit/>
          </a:bodyPr>
          <a:lstStyle/>
          <a:p>
            <a:pPr algn="r"/>
            <a:r>
              <a:rPr lang="en-US" altLang="en-US" sz="3200" dirty="0">
                <a:solidFill>
                  <a:schemeClr val="bg1"/>
                </a:solidFill>
              </a:rPr>
              <a:t>Principle #2: Audit Trail</a:t>
            </a:r>
          </a:p>
        </p:txBody>
      </p:sp>
      <p:sp>
        <p:nvSpPr>
          <p:cNvPr id="31746" name="Content Placeholder 2">
            <a:extLst>
              <a:ext uri="{FF2B5EF4-FFF2-40B4-BE49-F238E27FC236}">
                <a16:creationId xmlns:a16="http://schemas.microsoft.com/office/drawing/2014/main" id="{4EDA690B-0702-4D33-86F6-1A92F76C591B}"/>
              </a:ext>
            </a:extLst>
          </p:cNvPr>
          <p:cNvSpPr>
            <a:spLocks noGrp="1"/>
          </p:cNvSpPr>
          <p:nvPr>
            <p:ph idx="1"/>
          </p:nvPr>
        </p:nvSpPr>
        <p:spPr>
          <a:xfrm>
            <a:off x="468313" y="3140968"/>
            <a:ext cx="8229600" cy="3383658"/>
          </a:xfrm>
        </p:spPr>
        <p:txBody>
          <a:bodyPr>
            <a:normAutofit/>
          </a:bodyPr>
          <a:lstStyle/>
          <a:p>
            <a:pPr marL="0" indent="0" algn="just">
              <a:lnSpc>
                <a:spcPct val="90000"/>
              </a:lnSpc>
              <a:buFont typeface="Arial" panose="020B0604020202020204" pitchFamily="34" charset="0"/>
              <a:buNone/>
            </a:pPr>
            <a:r>
              <a:rPr lang="en-US" altLang="en-US" sz="2000" dirty="0"/>
              <a:t>It is imperative to record accurately all activity at the scene to enable a third party to reconstruct the first responder’s actions if necessary. All activity relating to the seizure, access, storage or transfer of electronic evidence must be fully documented, preserved and available for review. Any subsequent action related to the processing and examination of electronic evidence should also be amenable to audit in the same way.</a:t>
            </a:r>
          </a:p>
        </p:txBody>
      </p:sp>
      <p:sp>
        <p:nvSpPr>
          <p:cNvPr id="4" name="Content Placeholder 2">
            <a:extLst>
              <a:ext uri="{FF2B5EF4-FFF2-40B4-BE49-F238E27FC236}">
                <a16:creationId xmlns:a16="http://schemas.microsoft.com/office/drawing/2014/main" id="{A4805F82-7F0A-4DE5-8D74-88744D1F12F3}"/>
              </a:ext>
            </a:extLst>
          </p:cNvPr>
          <p:cNvSpPr txBox="1">
            <a:spLocks/>
          </p:cNvSpPr>
          <p:nvPr/>
        </p:nvSpPr>
        <p:spPr bwMode="auto">
          <a:xfrm>
            <a:off x="119063" y="1196752"/>
            <a:ext cx="8928100" cy="1223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charset="0"/>
              <a:buNone/>
              <a:defRPr/>
            </a:pPr>
            <a:r>
              <a:rPr lang="en-US" sz="2400" b="1" dirty="0">
                <a:ea typeface="MS PGothic" charset="0"/>
              </a:rPr>
              <a:t>Principle: </a:t>
            </a:r>
            <a:r>
              <a:rPr lang="en-US" sz="2400" i="1" dirty="0">
                <a:ea typeface="MS PGothic" charset="0"/>
              </a:rPr>
              <a:t>A record of all actions taken when handling electronic evidence should be created and preserved. An independent third party should not only be able to repeat those actions, but also to achieve the same result.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0937C3B6-3040-4CD4-A902-D1C2979C309A}"/>
              </a:ext>
            </a:extLst>
          </p:cNvPr>
          <p:cNvSpPr>
            <a:spLocks noGrp="1"/>
          </p:cNvSpPr>
          <p:nvPr>
            <p:ph type="title"/>
          </p:nvPr>
        </p:nvSpPr>
        <p:spPr>
          <a:xfrm>
            <a:off x="1043608" y="0"/>
            <a:ext cx="7886700" cy="1009652"/>
          </a:xfrm>
        </p:spPr>
        <p:txBody>
          <a:bodyPr>
            <a:normAutofit/>
          </a:bodyPr>
          <a:lstStyle/>
          <a:p>
            <a:pPr algn="r"/>
            <a:r>
              <a:rPr lang="en-US" altLang="en-US" sz="3200" dirty="0">
                <a:solidFill>
                  <a:schemeClr val="bg1"/>
                </a:solidFill>
              </a:rPr>
              <a:t>Principle #3: Specialist Support</a:t>
            </a:r>
          </a:p>
        </p:txBody>
      </p:sp>
      <p:sp>
        <p:nvSpPr>
          <p:cNvPr id="32770" name="Content Placeholder 2">
            <a:extLst>
              <a:ext uri="{FF2B5EF4-FFF2-40B4-BE49-F238E27FC236}">
                <a16:creationId xmlns:a16="http://schemas.microsoft.com/office/drawing/2014/main" id="{B8244756-8560-4E4A-A41C-0F9FD1A39AEB}"/>
              </a:ext>
            </a:extLst>
          </p:cNvPr>
          <p:cNvSpPr>
            <a:spLocks noGrp="1"/>
          </p:cNvSpPr>
          <p:nvPr>
            <p:ph idx="1"/>
          </p:nvPr>
        </p:nvSpPr>
        <p:spPr>
          <a:xfrm>
            <a:off x="468313" y="2924944"/>
            <a:ext cx="8229600" cy="3817169"/>
          </a:xfrm>
        </p:spPr>
        <p:txBody>
          <a:bodyPr>
            <a:normAutofit fontScale="85000" lnSpcReduction="10000"/>
          </a:bodyPr>
          <a:lstStyle/>
          <a:p>
            <a:pPr marL="0" indent="0" algn="just">
              <a:lnSpc>
                <a:spcPct val="110000"/>
              </a:lnSpc>
              <a:buFont typeface="Arial" panose="020B0604020202020204" pitchFamily="34" charset="0"/>
              <a:buNone/>
            </a:pPr>
            <a:r>
              <a:rPr lang="en-US" altLang="en-US" sz="1800" dirty="0"/>
              <a:t>For investigations involving search and seizure of electronic evidence it is always desirable to involve electronic evidence specialists wherever possible. All such specialists, either from within the </a:t>
            </a:r>
            <a:r>
              <a:rPr lang="en-US" altLang="en-US" sz="1800" dirty="0" err="1"/>
              <a:t>organisation</a:t>
            </a:r>
            <a:r>
              <a:rPr lang="en-US" altLang="en-US" sz="1800" dirty="0"/>
              <a:t> or as external contractors, should have the appropriate and objectively verifiable knowledge to deal with electronic evidence properly. Such a specialist should have:</a:t>
            </a:r>
          </a:p>
          <a:p>
            <a:pPr algn="just">
              <a:lnSpc>
                <a:spcPct val="110000"/>
              </a:lnSpc>
            </a:pPr>
            <a:r>
              <a:rPr lang="en-US" altLang="en-US" sz="1800" dirty="0"/>
              <a:t>Sufficient specialist expertise and experience in the field</a:t>
            </a:r>
          </a:p>
          <a:p>
            <a:pPr algn="just">
              <a:lnSpc>
                <a:spcPct val="110000"/>
              </a:lnSpc>
            </a:pPr>
            <a:r>
              <a:rPr lang="en-US" altLang="en-US" sz="1800" dirty="0"/>
              <a:t>Sufficient knowledge and skills in conducting investigations</a:t>
            </a:r>
          </a:p>
          <a:p>
            <a:pPr algn="just">
              <a:lnSpc>
                <a:spcPct val="110000"/>
              </a:lnSpc>
            </a:pPr>
            <a:r>
              <a:rPr lang="en-US" altLang="en-US" sz="1800" dirty="0"/>
              <a:t>Sufficient knowledge of the matter at hand</a:t>
            </a:r>
          </a:p>
          <a:p>
            <a:pPr algn="just">
              <a:lnSpc>
                <a:spcPct val="110000"/>
              </a:lnSpc>
            </a:pPr>
            <a:r>
              <a:rPr lang="en-US" altLang="en-US" sz="1800" dirty="0"/>
              <a:t>Sufficient legal knowledge</a:t>
            </a:r>
          </a:p>
          <a:p>
            <a:pPr algn="just">
              <a:lnSpc>
                <a:spcPct val="110000"/>
              </a:lnSpc>
            </a:pPr>
            <a:r>
              <a:rPr lang="en-US" altLang="en-US" sz="1800" dirty="0"/>
              <a:t>Appropriate communication skills (for both oral and written explanations)</a:t>
            </a:r>
          </a:p>
          <a:p>
            <a:pPr algn="just">
              <a:lnSpc>
                <a:spcPct val="110000"/>
              </a:lnSpc>
            </a:pPr>
            <a:r>
              <a:rPr lang="en-US" altLang="en-US" sz="1800" dirty="0"/>
              <a:t>Sufficient and appropriate language skills</a:t>
            </a:r>
          </a:p>
          <a:p>
            <a:pPr algn="just">
              <a:lnSpc>
                <a:spcPct val="110000"/>
              </a:lnSpc>
            </a:pPr>
            <a:r>
              <a:rPr lang="en-US" altLang="en-US" sz="1800" dirty="0"/>
              <a:t>Appropriate </a:t>
            </a:r>
            <a:r>
              <a:rPr lang="en-US" altLang="en-US" sz="1800" dirty="0" err="1"/>
              <a:t>authorisation</a:t>
            </a:r>
            <a:r>
              <a:rPr lang="en-US" altLang="en-US" sz="1800" dirty="0"/>
              <a:t> and/or legal justification for his/her involvement in the activity.</a:t>
            </a:r>
          </a:p>
        </p:txBody>
      </p:sp>
      <p:sp>
        <p:nvSpPr>
          <p:cNvPr id="4" name="Content Placeholder 2">
            <a:extLst>
              <a:ext uri="{FF2B5EF4-FFF2-40B4-BE49-F238E27FC236}">
                <a16:creationId xmlns:a16="http://schemas.microsoft.com/office/drawing/2014/main" id="{22058137-5236-40DE-94CF-8AEB0587EE3E}"/>
              </a:ext>
            </a:extLst>
          </p:cNvPr>
          <p:cNvSpPr txBox="1">
            <a:spLocks/>
          </p:cNvSpPr>
          <p:nvPr/>
        </p:nvSpPr>
        <p:spPr bwMode="auto">
          <a:xfrm>
            <a:off x="241052" y="1196752"/>
            <a:ext cx="8928100" cy="1223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charset="0"/>
              <a:buNone/>
              <a:defRPr/>
            </a:pPr>
            <a:r>
              <a:rPr lang="en-US" sz="2400" b="1" dirty="0">
                <a:ea typeface="MS PGothic" charset="0"/>
              </a:rPr>
              <a:t>Principle: </a:t>
            </a:r>
            <a:r>
              <a:rPr lang="en-US" sz="2400" i="1" dirty="0">
                <a:ea typeface="MS PGothic" charset="0"/>
              </a:rPr>
              <a:t>If it is expected that electronic evidence may be found in the course of a planned operation, the person in charge of the operation should notify specialists/external advisers in time to arrange their presence if possible.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CFAF4E95-B2AC-4367-A95F-FFFDEA0C1880}"/>
              </a:ext>
            </a:extLst>
          </p:cNvPr>
          <p:cNvSpPr>
            <a:spLocks noGrp="1"/>
          </p:cNvSpPr>
          <p:nvPr>
            <p:ph type="title"/>
          </p:nvPr>
        </p:nvSpPr>
        <p:spPr>
          <a:xfrm>
            <a:off x="1043608" y="0"/>
            <a:ext cx="7886700" cy="1009652"/>
          </a:xfrm>
        </p:spPr>
        <p:txBody>
          <a:bodyPr>
            <a:normAutofit/>
          </a:bodyPr>
          <a:lstStyle/>
          <a:p>
            <a:pPr algn="r"/>
            <a:r>
              <a:rPr lang="en-US" altLang="en-US" sz="3200" dirty="0">
                <a:solidFill>
                  <a:schemeClr val="bg1"/>
                </a:solidFill>
              </a:rPr>
              <a:t>Principle #4: Appropriate Training</a:t>
            </a:r>
          </a:p>
        </p:txBody>
      </p:sp>
      <p:sp>
        <p:nvSpPr>
          <p:cNvPr id="33794" name="Content Placeholder 2">
            <a:extLst>
              <a:ext uri="{FF2B5EF4-FFF2-40B4-BE49-F238E27FC236}">
                <a16:creationId xmlns:a16="http://schemas.microsoft.com/office/drawing/2014/main" id="{466225CD-1B8B-4BD7-8794-98C2B085A64C}"/>
              </a:ext>
            </a:extLst>
          </p:cNvPr>
          <p:cNvSpPr>
            <a:spLocks noGrp="1"/>
          </p:cNvSpPr>
          <p:nvPr>
            <p:ph idx="1"/>
          </p:nvPr>
        </p:nvSpPr>
        <p:spPr>
          <a:xfrm>
            <a:off x="468313" y="2924944"/>
            <a:ext cx="8229600" cy="3599681"/>
          </a:xfrm>
        </p:spPr>
        <p:txBody>
          <a:bodyPr>
            <a:normAutofit/>
          </a:bodyPr>
          <a:lstStyle/>
          <a:p>
            <a:pPr marL="0" indent="0" algn="just">
              <a:lnSpc>
                <a:spcPct val="100000"/>
              </a:lnSpc>
              <a:buFont typeface="Arial" panose="020B0604020202020204" pitchFamily="34" charset="0"/>
              <a:buNone/>
            </a:pPr>
            <a:r>
              <a:rPr lang="en-US" altLang="en-US" sz="2000" dirty="0"/>
              <a:t>For those circumstances where only a first responder is available to collect electronic evidence and/or access original data held on an electronic device or digital storage media, s/he must be trained to do so according to legally sanctioned procedures and to be able to explain and justify the relevant and implications of his/her actions.</a:t>
            </a:r>
          </a:p>
        </p:txBody>
      </p:sp>
      <p:sp>
        <p:nvSpPr>
          <p:cNvPr id="4" name="Content Placeholder 2">
            <a:extLst>
              <a:ext uri="{FF2B5EF4-FFF2-40B4-BE49-F238E27FC236}">
                <a16:creationId xmlns:a16="http://schemas.microsoft.com/office/drawing/2014/main" id="{C35F0933-B60A-416A-88CB-0C801A671F80}"/>
              </a:ext>
            </a:extLst>
          </p:cNvPr>
          <p:cNvSpPr txBox="1">
            <a:spLocks/>
          </p:cNvSpPr>
          <p:nvPr/>
        </p:nvSpPr>
        <p:spPr bwMode="auto">
          <a:xfrm>
            <a:off x="119063" y="1196752"/>
            <a:ext cx="8928100" cy="1223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20000"/>
              </a:lnSpc>
              <a:buFont typeface="Arial" charset="0"/>
              <a:buNone/>
              <a:defRPr/>
            </a:pPr>
            <a:r>
              <a:rPr lang="en-US" sz="2400" b="1" dirty="0">
                <a:ea typeface="MS PGothic" charset="0"/>
              </a:rPr>
              <a:t>Principle: </a:t>
            </a:r>
            <a:r>
              <a:rPr lang="en-US" sz="2400" i="1" dirty="0">
                <a:ea typeface="MS PGothic" charset="0"/>
              </a:rPr>
              <a:t>First responders must have the necessary and appropriate training to be able to search for and seize electronic evidence if no specialists are available at the scene.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id="{6E4CE727-B453-4B14-B8A7-2F0926DC7023}"/>
              </a:ext>
            </a:extLst>
          </p:cNvPr>
          <p:cNvSpPr>
            <a:spLocks noGrp="1"/>
          </p:cNvSpPr>
          <p:nvPr>
            <p:ph type="title"/>
          </p:nvPr>
        </p:nvSpPr>
        <p:spPr>
          <a:xfrm>
            <a:off x="971600" y="0"/>
            <a:ext cx="7886700" cy="1009652"/>
          </a:xfrm>
        </p:spPr>
        <p:txBody>
          <a:bodyPr>
            <a:normAutofit/>
          </a:bodyPr>
          <a:lstStyle/>
          <a:p>
            <a:pPr algn="r"/>
            <a:r>
              <a:rPr lang="en-US" altLang="en-US" sz="3200" dirty="0">
                <a:solidFill>
                  <a:schemeClr val="bg1"/>
                </a:solidFill>
              </a:rPr>
              <a:t>Principle #6: Legality</a:t>
            </a:r>
          </a:p>
        </p:txBody>
      </p:sp>
      <p:sp>
        <p:nvSpPr>
          <p:cNvPr id="34818" name="Content Placeholder 2">
            <a:extLst>
              <a:ext uri="{FF2B5EF4-FFF2-40B4-BE49-F238E27FC236}">
                <a16:creationId xmlns:a16="http://schemas.microsoft.com/office/drawing/2014/main" id="{9C2356A3-FFAD-4FAE-99E8-695E42AC1619}"/>
              </a:ext>
            </a:extLst>
          </p:cNvPr>
          <p:cNvSpPr>
            <a:spLocks noGrp="1"/>
          </p:cNvSpPr>
          <p:nvPr>
            <p:ph idx="1"/>
          </p:nvPr>
        </p:nvSpPr>
        <p:spPr>
          <a:xfrm>
            <a:off x="468313" y="3140968"/>
            <a:ext cx="8229600" cy="3383658"/>
          </a:xfrm>
        </p:spPr>
        <p:txBody>
          <a:bodyPr>
            <a:normAutofit/>
          </a:bodyPr>
          <a:lstStyle/>
          <a:p>
            <a:pPr marL="0" indent="0" algn="just">
              <a:lnSpc>
                <a:spcPct val="100000"/>
              </a:lnSpc>
              <a:buFont typeface="Arial" panose="020B0604020202020204" pitchFamily="34" charset="0"/>
              <a:buNone/>
            </a:pPr>
            <a:r>
              <a:rPr lang="en-US" altLang="en-US" sz="2000" dirty="0"/>
              <a:t>Each member state should take its own legal documents and regulations into consideration when interpreting the measures proposed in this document. One of the internationally important legal documents, the Convention on Cybercrime by the Council of Europe, is currently open for signature by the member states and the states which have participated in its elaboration, and for accession by other states.</a:t>
            </a:r>
          </a:p>
        </p:txBody>
      </p:sp>
      <p:sp>
        <p:nvSpPr>
          <p:cNvPr id="4" name="Content Placeholder 2">
            <a:extLst>
              <a:ext uri="{FF2B5EF4-FFF2-40B4-BE49-F238E27FC236}">
                <a16:creationId xmlns:a16="http://schemas.microsoft.com/office/drawing/2014/main" id="{71EBB24E-A25E-4A20-A60D-70AC70A40928}"/>
              </a:ext>
            </a:extLst>
          </p:cNvPr>
          <p:cNvSpPr txBox="1">
            <a:spLocks/>
          </p:cNvSpPr>
          <p:nvPr/>
        </p:nvSpPr>
        <p:spPr bwMode="auto">
          <a:xfrm>
            <a:off x="119063" y="1340768"/>
            <a:ext cx="8928100" cy="1223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20000"/>
              </a:lnSpc>
              <a:buFont typeface="Arial" charset="0"/>
              <a:buNone/>
              <a:defRPr/>
            </a:pPr>
            <a:r>
              <a:rPr lang="en-US" sz="2400" b="1" dirty="0">
                <a:ea typeface="MS PGothic" charset="0"/>
              </a:rPr>
              <a:t>Principle: </a:t>
            </a:r>
            <a:r>
              <a:rPr lang="en-US" sz="2400" i="1" dirty="0">
                <a:ea typeface="MS PGothic" charset="0"/>
              </a:rPr>
              <a:t>The person and agency in charge of the case are responsible for ensuring that the law,  the evidential safeguards and the general forensic principles are followed to the letter.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69BAA9-E067-4324-BCDB-14F06EA23081}"/>
              </a:ext>
            </a:extLst>
          </p:cNvPr>
          <p:cNvSpPr>
            <a:spLocks noGrp="1"/>
          </p:cNvSpPr>
          <p:nvPr>
            <p:ph type="title"/>
          </p:nvPr>
        </p:nvSpPr>
        <p:spPr>
          <a:xfrm>
            <a:off x="628650" y="1001941"/>
            <a:ext cx="7886700" cy="5307379"/>
          </a:xfrm>
        </p:spPr>
        <p:txBody>
          <a:bodyPr>
            <a:normAutofit/>
          </a:bodyPr>
          <a:lstStyle/>
          <a:p>
            <a:pPr algn="ctr">
              <a:defRPr/>
            </a:pPr>
            <a:r>
              <a:rPr lang="en-US" dirty="0" err="1"/>
              <a:t>Analysing</a:t>
            </a:r>
            <a:r>
              <a:rPr lang="en-US" dirty="0"/>
              <a:t> Electronic Evidence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78A29A9A-53DC-4C21-80E8-72DB33BEEFE5}"/>
              </a:ext>
            </a:extLst>
          </p:cNvPr>
          <p:cNvSpPr>
            <a:spLocks noGrp="1"/>
          </p:cNvSpPr>
          <p:nvPr>
            <p:ph type="title"/>
          </p:nvPr>
        </p:nvSpPr>
        <p:spPr/>
        <p:txBody>
          <a:bodyPr/>
          <a:lstStyle/>
          <a:p>
            <a:r>
              <a:rPr lang="en-US" altLang="en-US"/>
              <a:t>Computer forensics</a:t>
            </a:r>
          </a:p>
        </p:txBody>
      </p:sp>
      <p:sp>
        <p:nvSpPr>
          <p:cNvPr id="2" name="Content Placeholder 2">
            <a:extLst>
              <a:ext uri="{FF2B5EF4-FFF2-40B4-BE49-F238E27FC236}">
                <a16:creationId xmlns:a16="http://schemas.microsoft.com/office/drawing/2014/main" id="{FC4811B0-7FE6-4305-82ED-39DFFD184CBB}"/>
              </a:ext>
            </a:extLst>
          </p:cNvPr>
          <p:cNvSpPr>
            <a:spLocks noGrp="1"/>
          </p:cNvSpPr>
          <p:nvPr>
            <p:ph idx="1"/>
          </p:nvPr>
        </p:nvSpPr>
        <p:spPr>
          <a:xfrm>
            <a:off x="628650" y="2253342"/>
            <a:ext cx="7886700" cy="4055977"/>
          </a:xfrm>
        </p:spPr>
        <p:txBody>
          <a:bodyPr>
            <a:normAutofit/>
          </a:bodyPr>
          <a:lstStyle/>
          <a:p>
            <a:pPr>
              <a:lnSpc>
                <a:spcPct val="100000"/>
              </a:lnSpc>
              <a:buFont typeface="Arial" charset="0"/>
              <a:buChar char="•"/>
              <a:defRPr/>
            </a:pPr>
            <a:r>
              <a:rPr lang="en-US" dirty="0">
                <a:ea typeface="MS PGothic" charset="0"/>
              </a:rPr>
              <a:t>Computer forensics is the branch of forensic science pertaining to legal evidence found in computers and digital storage media.</a:t>
            </a:r>
          </a:p>
          <a:p>
            <a:pPr>
              <a:lnSpc>
                <a:spcPct val="100000"/>
              </a:lnSpc>
              <a:buFont typeface="Arial" charset="0"/>
              <a:buChar char="•"/>
              <a:defRPr/>
            </a:pPr>
            <a:r>
              <a:rPr lang="en-US" dirty="0">
                <a:ea typeface="MS PGothic" charset="0"/>
              </a:rPr>
              <a:t>The aim is to examine digital media in a forensically sound manner with the aim of identifying, preserving, recovering, </a:t>
            </a:r>
            <a:r>
              <a:rPr lang="en-US" dirty="0" err="1">
                <a:ea typeface="MS PGothic" charset="0"/>
              </a:rPr>
              <a:t>analysing</a:t>
            </a:r>
            <a:r>
              <a:rPr lang="en-US" dirty="0">
                <a:ea typeface="MS PGothic" charset="0"/>
              </a:rPr>
              <a:t> and presenting facts and opinions about the information.</a:t>
            </a:r>
          </a:p>
          <a:p>
            <a:pPr>
              <a:lnSpc>
                <a:spcPct val="100000"/>
              </a:lnSpc>
              <a:buFont typeface="Arial" charset="0"/>
              <a:buChar char="•"/>
              <a:defRPr/>
            </a:pPr>
            <a:r>
              <a:rPr lang="en-US" dirty="0">
                <a:ea typeface="MS PGothic" charset="0"/>
              </a:rPr>
              <a:t>Although some activity may take place at the scene, most of the activity described here is carried out in a computer forensic laboratory.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1D5EDCE9-1884-4A4C-92BA-A3B26B83A605}"/>
              </a:ext>
            </a:extLst>
          </p:cNvPr>
          <p:cNvSpPr>
            <a:spLocks noGrp="1"/>
          </p:cNvSpPr>
          <p:nvPr>
            <p:ph type="title"/>
          </p:nvPr>
        </p:nvSpPr>
        <p:spPr/>
        <p:txBody>
          <a:bodyPr/>
          <a:lstStyle/>
          <a:p>
            <a:r>
              <a:rPr lang="en-US" altLang="en-US"/>
              <a:t>Session Objectives</a:t>
            </a:r>
          </a:p>
        </p:txBody>
      </p:sp>
      <p:sp>
        <p:nvSpPr>
          <p:cNvPr id="16386" name="Content Placeholder 2">
            <a:extLst>
              <a:ext uri="{FF2B5EF4-FFF2-40B4-BE49-F238E27FC236}">
                <a16:creationId xmlns:a16="http://schemas.microsoft.com/office/drawing/2014/main" id="{AB25C1DD-F48B-47FB-9C6C-2480A871CEFD}"/>
              </a:ext>
            </a:extLst>
          </p:cNvPr>
          <p:cNvSpPr>
            <a:spLocks noGrp="1"/>
          </p:cNvSpPr>
          <p:nvPr>
            <p:ph idx="1"/>
          </p:nvPr>
        </p:nvSpPr>
        <p:spPr/>
        <p:txBody>
          <a:bodyPr/>
          <a:lstStyle/>
          <a:p>
            <a:r>
              <a:rPr lang="en-US" altLang="en-US"/>
              <a:t>Define electronic evidence.</a:t>
            </a:r>
          </a:p>
          <a:p>
            <a:r>
              <a:rPr lang="en-US" altLang="en-US"/>
              <a:t>Explain the relevance of electronic evidence.</a:t>
            </a:r>
          </a:p>
          <a:p>
            <a:r>
              <a:rPr lang="en-US" altLang="en-US"/>
              <a:t>Explain how electronic evidence is identified, seized and handled.</a:t>
            </a:r>
          </a:p>
          <a:p>
            <a:r>
              <a:rPr lang="en-US" altLang="en-US"/>
              <a:t>Explain how electronic evidence is analysed.</a:t>
            </a:r>
          </a:p>
          <a:p>
            <a:r>
              <a:rPr lang="en-US" altLang="en-US"/>
              <a:t>List the relevant procedural provisions of the Budapest Convention.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24C9450F-5685-443B-B77D-FBF9BE50B59E}"/>
              </a:ext>
            </a:extLst>
          </p:cNvPr>
          <p:cNvSpPr>
            <a:spLocks noGrp="1"/>
          </p:cNvSpPr>
          <p:nvPr>
            <p:ph type="title"/>
          </p:nvPr>
        </p:nvSpPr>
        <p:spPr/>
        <p:txBody>
          <a:bodyPr/>
          <a:lstStyle/>
          <a:p>
            <a:r>
              <a:rPr lang="en-US" altLang="en-US"/>
              <a:t>Investigation/Analysis</a:t>
            </a:r>
          </a:p>
        </p:txBody>
      </p:sp>
      <p:sp>
        <p:nvSpPr>
          <p:cNvPr id="20482" name="Content Placeholder 2">
            <a:extLst>
              <a:ext uri="{FF2B5EF4-FFF2-40B4-BE49-F238E27FC236}">
                <a16:creationId xmlns:a16="http://schemas.microsoft.com/office/drawing/2014/main" id="{FD68BD66-E919-4764-A779-588CDEB8975D}"/>
              </a:ext>
            </a:extLst>
          </p:cNvPr>
          <p:cNvSpPr>
            <a:spLocks noGrp="1"/>
          </p:cNvSpPr>
          <p:nvPr>
            <p:ph idx="1"/>
          </p:nvPr>
        </p:nvSpPr>
        <p:spPr>
          <a:xfrm>
            <a:off x="628650" y="2253342"/>
            <a:ext cx="7886700" cy="4127985"/>
          </a:xfrm>
        </p:spPr>
        <p:txBody>
          <a:bodyPr>
            <a:normAutofit fontScale="85000" lnSpcReduction="20000"/>
          </a:bodyPr>
          <a:lstStyle/>
          <a:p>
            <a:pPr>
              <a:lnSpc>
                <a:spcPct val="120000"/>
              </a:lnSpc>
              <a:buFont typeface="Arial" charset="0"/>
              <a:buChar char="•"/>
              <a:defRPr/>
            </a:pPr>
            <a:r>
              <a:rPr lang="en-US" dirty="0">
                <a:ea typeface="MS PGothic" charset="0"/>
              </a:rPr>
              <a:t>Generally the most complex phase of the electronic evidence lifecycle.</a:t>
            </a:r>
          </a:p>
          <a:p>
            <a:pPr>
              <a:lnSpc>
                <a:spcPct val="120000"/>
              </a:lnSpc>
              <a:buFont typeface="Arial" charset="0"/>
              <a:buChar char="•"/>
              <a:defRPr/>
            </a:pPr>
            <a:r>
              <a:rPr lang="en-US" dirty="0">
                <a:ea typeface="MS PGothic" charset="0"/>
              </a:rPr>
              <a:t>The amount of data involved presents significant challenges for investigators.</a:t>
            </a:r>
          </a:p>
          <a:p>
            <a:pPr>
              <a:lnSpc>
                <a:spcPct val="120000"/>
              </a:lnSpc>
              <a:buFont typeface="Arial" charset="0"/>
              <a:buChar char="•"/>
              <a:defRPr/>
            </a:pPr>
            <a:r>
              <a:rPr lang="en-US" dirty="0">
                <a:ea typeface="MS PGothic" charset="0"/>
              </a:rPr>
              <a:t>Identifying the relevant information for the investigation and linking it is therefore one of the major tasks of forensic experts.</a:t>
            </a:r>
          </a:p>
          <a:p>
            <a:pPr>
              <a:lnSpc>
                <a:spcPct val="120000"/>
              </a:lnSpc>
              <a:buFont typeface="Arial" charset="0"/>
              <a:buChar char="•"/>
              <a:defRPr/>
            </a:pPr>
            <a:r>
              <a:rPr lang="en-US" dirty="0">
                <a:ea typeface="MS PGothic" charset="0"/>
              </a:rPr>
              <a:t>Their work ranges for searches for illegal content on computers to analysis of log files.</a:t>
            </a:r>
          </a:p>
          <a:p>
            <a:pPr>
              <a:lnSpc>
                <a:spcPct val="120000"/>
              </a:lnSpc>
              <a:buFont typeface="Arial" charset="0"/>
              <a:buChar char="•"/>
              <a:defRPr/>
            </a:pPr>
            <a:r>
              <a:rPr lang="en-US" dirty="0">
                <a:ea typeface="MS PGothic" charset="0"/>
              </a:rPr>
              <a:t>Not all activity by an offender leaves traces.</a:t>
            </a:r>
          </a:p>
          <a:p>
            <a:pPr>
              <a:lnSpc>
                <a:spcPct val="120000"/>
              </a:lnSpc>
              <a:buFont typeface="Arial" charset="0"/>
              <a:buChar char="•"/>
              <a:defRPr/>
            </a:pPr>
            <a:r>
              <a:rPr lang="en-US" dirty="0">
                <a:ea typeface="MS PGothic" charset="0"/>
              </a:rPr>
              <a:t>By </a:t>
            </a:r>
            <a:r>
              <a:rPr lang="en-US" dirty="0" err="1">
                <a:ea typeface="MS PGothic" charset="0"/>
              </a:rPr>
              <a:t>analysing</a:t>
            </a:r>
            <a:r>
              <a:rPr lang="en-US" dirty="0">
                <a:ea typeface="MS PGothic" charset="0"/>
              </a:rPr>
              <a:t> all available evidence, forensic experts can nevertheless reconstruct how an offence was committed.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3" name="Title 1">
            <a:extLst>
              <a:ext uri="{FF2B5EF4-FFF2-40B4-BE49-F238E27FC236}">
                <a16:creationId xmlns:a16="http://schemas.microsoft.com/office/drawing/2014/main" id="{63C994E1-46BB-4EC7-9F2C-4ED17A4C6A76}"/>
              </a:ext>
            </a:extLst>
          </p:cNvPr>
          <p:cNvSpPr>
            <a:spLocks noGrp="1"/>
          </p:cNvSpPr>
          <p:nvPr>
            <p:ph type="title"/>
          </p:nvPr>
        </p:nvSpPr>
        <p:spPr/>
        <p:txBody>
          <a:bodyPr/>
          <a:lstStyle/>
          <a:p>
            <a:pPr algn="ctr"/>
            <a:r>
              <a:rPr lang="en-US" altLang="en-US" dirty="0"/>
              <a:t>Investigation/Analysis</a:t>
            </a:r>
          </a:p>
        </p:txBody>
      </p:sp>
      <p:sp>
        <p:nvSpPr>
          <p:cNvPr id="3" name="Content Placeholder 2">
            <a:extLst>
              <a:ext uri="{FF2B5EF4-FFF2-40B4-BE49-F238E27FC236}">
                <a16:creationId xmlns:a16="http://schemas.microsoft.com/office/drawing/2014/main" id="{F0B60E89-BC55-4B16-B70F-087437D4BC36}"/>
              </a:ext>
            </a:extLst>
          </p:cNvPr>
          <p:cNvSpPr>
            <a:spLocks noGrp="1"/>
          </p:cNvSpPr>
          <p:nvPr>
            <p:ph sz="half" idx="1"/>
          </p:nvPr>
        </p:nvSpPr>
        <p:spPr/>
        <p:txBody>
          <a:bodyPr>
            <a:normAutofit fontScale="92500"/>
          </a:bodyPr>
          <a:lstStyle/>
          <a:p>
            <a:pPr>
              <a:buFont typeface="Arial" charset="0"/>
              <a:buChar char="•"/>
              <a:defRPr/>
            </a:pPr>
            <a:r>
              <a:rPr lang="en-US" dirty="0"/>
              <a:t>Hardware analysis</a:t>
            </a:r>
          </a:p>
          <a:p>
            <a:pPr>
              <a:buFont typeface="Arial" charset="0"/>
              <a:buChar char="•"/>
              <a:defRPr/>
            </a:pPr>
            <a:r>
              <a:rPr lang="en-US" dirty="0"/>
              <a:t>Application software analysis</a:t>
            </a:r>
          </a:p>
          <a:p>
            <a:pPr>
              <a:buFont typeface="Arial" charset="0"/>
              <a:buChar char="•"/>
              <a:defRPr/>
            </a:pPr>
            <a:r>
              <a:rPr lang="en-US" dirty="0"/>
              <a:t>Installed software analysis</a:t>
            </a:r>
          </a:p>
          <a:p>
            <a:pPr>
              <a:buFont typeface="Arial" charset="0"/>
              <a:buChar char="•"/>
              <a:defRPr/>
            </a:pPr>
            <a:r>
              <a:rPr lang="en-US" dirty="0"/>
              <a:t>Identifying locations of relevant data</a:t>
            </a:r>
          </a:p>
          <a:p>
            <a:pPr>
              <a:buFont typeface="Arial" charset="0"/>
              <a:buChar char="•"/>
              <a:defRPr/>
            </a:pPr>
            <a:r>
              <a:rPr lang="en-US" dirty="0"/>
              <a:t>Use of remote storage</a:t>
            </a:r>
          </a:p>
          <a:p>
            <a:pPr>
              <a:buFont typeface="Arial" charset="0"/>
              <a:buChar char="•"/>
              <a:defRPr/>
            </a:pPr>
            <a:r>
              <a:rPr lang="en-US" dirty="0"/>
              <a:t>Hidden files</a:t>
            </a:r>
          </a:p>
          <a:p>
            <a:pPr>
              <a:buFont typeface="Arial" charset="0"/>
              <a:buChar char="•"/>
              <a:defRPr/>
            </a:pPr>
            <a:r>
              <a:rPr lang="en-US" dirty="0"/>
              <a:t>Deleted files</a:t>
            </a:r>
          </a:p>
          <a:p>
            <a:pPr>
              <a:buFont typeface="Arial" charset="0"/>
              <a:buChar char="•"/>
              <a:defRPr/>
            </a:pPr>
            <a:r>
              <a:rPr lang="en-US" dirty="0"/>
              <a:t>Decryption of files</a:t>
            </a:r>
          </a:p>
        </p:txBody>
      </p:sp>
      <p:sp>
        <p:nvSpPr>
          <p:cNvPr id="4" name="Content Placeholder 3">
            <a:extLst>
              <a:ext uri="{FF2B5EF4-FFF2-40B4-BE49-F238E27FC236}">
                <a16:creationId xmlns:a16="http://schemas.microsoft.com/office/drawing/2014/main" id="{12ACE3D0-5B8C-472E-B934-CAA9D351CE3D}"/>
              </a:ext>
            </a:extLst>
          </p:cNvPr>
          <p:cNvSpPr>
            <a:spLocks noGrp="1"/>
          </p:cNvSpPr>
          <p:nvPr>
            <p:ph sz="half" idx="2"/>
          </p:nvPr>
        </p:nvSpPr>
        <p:spPr/>
        <p:txBody>
          <a:bodyPr>
            <a:normAutofit fontScale="92500"/>
          </a:bodyPr>
          <a:lstStyle/>
          <a:p>
            <a:pPr>
              <a:buFont typeface="Arial" charset="0"/>
              <a:buChar char="•"/>
              <a:defRPr/>
            </a:pPr>
            <a:r>
              <a:rPr lang="en-US" dirty="0"/>
              <a:t>File analysis</a:t>
            </a:r>
          </a:p>
          <a:p>
            <a:pPr>
              <a:buFont typeface="Arial" charset="0"/>
              <a:buChar char="•"/>
              <a:defRPr/>
            </a:pPr>
            <a:r>
              <a:rPr lang="en-US" dirty="0"/>
              <a:t>Authorship analysis</a:t>
            </a:r>
          </a:p>
          <a:p>
            <a:pPr>
              <a:buFont typeface="Arial" charset="0"/>
              <a:buChar char="•"/>
              <a:defRPr/>
            </a:pPr>
            <a:r>
              <a:rPr lang="en-US" dirty="0"/>
              <a:t>Evidence integrity analysis</a:t>
            </a:r>
          </a:p>
          <a:p>
            <a:pPr>
              <a:buFont typeface="Arial" charset="0"/>
              <a:buChar char="•"/>
              <a:defRPr/>
            </a:pPr>
            <a:r>
              <a:rPr lang="en-US" dirty="0"/>
              <a:t>Internet history analysis</a:t>
            </a:r>
          </a:p>
          <a:p>
            <a:pPr>
              <a:buFont typeface="Arial" charset="0"/>
              <a:buChar char="•"/>
              <a:defRPr/>
            </a:pPr>
            <a:r>
              <a:rPr lang="en-US" dirty="0"/>
              <a:t>Financial transaction analysis</a:t>
            </a:r>
          </a:p>
          <a:p>
            <a:pPr>
              <a:buFont typeface="Arial" charset="0"/>
              <a:buChar char="•"/>
              <a:defRPr/>
            </a:pPr>
            <a:r>
              <a:rPr lang="en-US" dirty="0"/>
              <a:t>Real time collection of traffic data</a:t>
            </a:r>
          </a:p>
          <a:p>
            <a:pPr>
              <a:buFont typeface="Arial" charset="0"/>
              <a:buChar char="•"/>
              <a:defRPr/>
            </a:pPr>
            <a:r>
              <a:rPr lang="en-US" dirty="0"/>
              <a:t>Monitoring activities</a:t>
            </a:r>
          </a:p>
          <a:p>
            <a:pPr>
              <a:buFont typeface="Arial" charset="0"/>
              <a:buChar char="•"/>
              <a:defRPr/>
            </a:pPr>
            <a:r>
              <a:rPr lang="en-US" dirty="0"/>
              <a:t>Remote forensics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1" name="Title 1">
            <a:extLst>
              <a:ext uri="{FF2B5EF4-FFF2-40B4-BE49-F238E27FC236}">
                <a16:creationId xmlns:a16="http://schemas.microsoft.com/office/drawing/2014/main" id="{9B2827BB-3BEB-4B36-B9C0-228CE868DC85}"/>
              </a:ext>
            </a:extLst>
          </p:cNvPr>
          <p:cNvSpPr>
            <a:spLocks noGrp="1"/>
          </p:cNvSpPr>
          <p:nvPr>
            <p:ph type="title"/>
          </p:nvPr>
        </p:nvSpPr>
        <p:spPr/>
        <p:txBody>
          <a:bodyPr/>
          <a:lstStyle/>
          <a:p>
            <a:r>
              <a:rPr lang="en-US" altLang="en-US"/>
              <a:t>Investigation/Analysis</a:t>
            </a:r>
          </a:p>
        </p:txBody>
      </p:sp>
      <p:sp>
        <p:nvSpPr>
          <p:cNvPr id="20482" name="Content Placeholder 2">
            <a:extLst>
              <a:ext uri="{FF2B5EF4-FFF2-40B4-BE49-F238E27FC236}">
                <a16:creationId xmlns:a16="http://schemas.microsoft.com/office/drawing/2014/main" id="{082C8726-63A9-4CAD-BAB3-6B73197A5073}"/>
              </a:ext>
            </a:extLst>
          </p:cNvPr>
          <p:cNvSpPr>
            <a:spLocks noGrp="1"/>
          </p:cNvSpPr>
          <p:nvPr>
            <p:ph idx="1"/>
          </p:nvPr>
        </p:nvSpPr>
        <p:spPr/>
        <p:txBody>
          <a:bodyPr>
            <a:normAutofit/>
          </a:bodyPr>
          <a:lstStyle/>
          <a:p>
            <a:pPr>
              <a:buFont typeface="Arial" charset="0"/>
              <a:buChar char="•"/>
              <a:defRPr/>
            </a:pPr>
            <a:r>
              <a:rPr lang="en-US" dirty="0">
                <a:ea typeface="MS PGothic" charset="0"/>
              </a:rPr>
              <a:t>Manual analysis: Despite the available tools, computer forensics remains a largely manual task. Particularly in cases that involve large amounts of data or when appropriate tools are not available.</a:t>
            </a:r>
          </a:p>
          <a:p>
            <a:pPr>
              <a:buFont typeface="Arial" charset="0"/>
              <a:buChar char="•"/>
              <a:defRPr/>
            </a:pPr>
            <a:r>
              <a:rPr lang="en-US" dirty="0">
                <a:ea typeface="MS PGothic" charset="0"/>
              </a:rPr>
              <a:t>Analysis tools: Some processes, such as keyword searching, reconstructing deleted files, decrypting encrypted material can be automated by using forensic tools.</a:t>
            </a:r>
          </a:p>
          <a:p>
            <a:pPr>
              <a:buFont typeface="Arial" charset="0"/>
              <a:buChar char="•"/>
              <a:defRPr/>
            </a:pPr>
            <a:r>
              <a:rPr lang="en-US" dirty="0">
                <a:ea typeface="MS PGothic" charset="0"/>
              </a:rPr>
              <a:t>Most investigations will involve both types of analysis.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5" name="Title 1">
            <a:extLst>
              <a:ext uri="{FF2B5EF4-FFF2-40B4-BE49-F238E27FC236}">
                <a16:creationId xmlns:a16="http://schemas.microsoft.com/office/drawing/2014/main" id="{9EDC00EA-8624-4FB7-8E10-565379034D55}"/>
              </a:ext>
            </a:extLst>
          </p:cNvPr>
          <p:cNvSpPr>
            <a:spLocks noGrp="1"/>
          </p:cNvSpPr>
          <p:nvPr>
            <p:ph type="title"/>
          </p:nvPr>
        </p:nvSpPr>
        <p:spPr/>
        <p:txBody>
          <a:bodyPr/>
          <a:lstStyle/>
          <a:p>
            <a:r>
              <a:rPr lang="en-US" altLang="en-US"/>
              <a:t>Production/Presentation</a:t>
            </a:r>
          </a:p>
        </p:txBody>
      </p:sp>
      <p:sp>
        <p:nvSpPr>
          <p:cNvPr id="41986" name="Content Placeholder 2">
            <a:extLst>
              <a:ext uri="{FF2B5EF4-FFF2-40B4-BE49-F238E27FC236}">
                <a16:creationId xmlns:a16="http://schemas.microsoft.com/office/drawing/2014/main" id="{8D1D0841-9E84-4C4C-97FB-30C0FAD013E9}"/>
              </a:ext>
            </a:extLst>
          </p:cNvPr>
          <p:cNvSpPr>
            <a:spLocks noGrp="1"/>
          </p:cNvSpPr>
          <p:nvPr>
            <p:ph idx="1"/>
          </p:nvPr>
        </p:nvSpPr>
        <p:spPr/>
        <p:txBody>
          <a:bodyPr>
            <a:normAutofit fontScale="92500" lnSpcReduction="20000"/>
          </a:bodyPr>
          <a:lstStyle/>
          <a:p>
            <a:pPr>
              <a:lnSpc>
                <a:spcPct val="110000"/>
              </a:lnSpc>
            </a:pPr>
            <a:r>
              <a:rPr lang="en-US" altLang="en-US" sz="2500" dirty="0"/>
              <a:t>Forensic analysis results in a report which includes among other issues the steps of the investigation and the methods used to obtain evidence.</a:t>
            </a:r>
          </a:p>
          <a:p>
            <a:pPr>
              <a:lnSpc>
                <a:spcPct val="110000"/>
              </a:lnSpc>
            </a:pPr>
            <a:r>
              <a:rPr lang="en-US" altLang="en-US" sz="2500" dirty="0"/>
              <a:t>Forensic analysts can be expert witnesses but it is not necessary in general for witnesses producing factual evidence to have the status of expert witnesses.</a:t>
            </a:r>
          </a:p>
          <a:p>
            <a:pPr>
              <a:lnSpc>
                <a:spcPct val="110000"/>
              </a:lnSpc>
            </a:pPr>
            <a:r>
              <a:rPr lang="en-US" altLang="en-US" sz="2500" dirty="0"/>
              <a:t>Experts play an important role to help the court and the jury understand the processes of how the evidence was created, the procedures used to collect the evidence and evaluation of the evidence. They may also provide evidence of opinion when required to do so by the court.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EF8A3B-1840-4E1D-923F-7D15DE07D5CD}"/>
              </a:ext>
            </a:extLst>
          </p:cNvPr>
          <p:cNvSpPr>
            <a:spLocks noGrp="1"/>
          </p:cNvSpPr>
          <p:nvPr>
            <p:ph type="title"/>
          </p:nvPr>
        </p:nvSpPr>
        <p:spPr>
          <a:xfrm>
            <a:off x="628650" y="1001941"/>
            <a:ext cx="7886700" cy="5379387"/>
          </a:xfrm>
        </p:spPr>
        <p:txBody>
          <a:bodyPr>
            <a:normAutofit/>
          </a:bodyPr>
          <a:lstStyle/>
          <a:p>
            <a:pPr algn="ctr">
              <a:defRPr/>
            </a:pPr>
            <a:r>
              <a:rPr lang="en-US" dirty="0"/>
              <a:t>Procedural Provisions of the Budapest Convention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3" name="Title 1">
            <a:extLst>
              <a:ext uri="{FF2B5EF4-FFF2-40B4-BE49-F238E27FC236}">
                <a16:creationId xmlns:a16="http://schemas.microsoft.com/office/drawing/2014/main" id="{525C2807-87DF-4E5A-A34B-EE8215D88BA4}"/>
              </a:ext>
            </a:extLst>
          </p:cNvPr>
          <p:cNvSpPr>
            <a:spLocks noGrp="1"/>
          </p:cNvSpPr>
          <p:nvPr>
            <p:ph type="title"/>
          </p:nvPr>
        </p:nvSpPr>
        <p:spPr/>
        <p:txBody>
          <a:bodyPr/>
          <a:lstStyle/>
          <a:p>
            <a:r>
              <a:rPr lang="en-US" altLang="en-US"/>
              <a:t>Procedural Rules</a:t>
            </a:r>
          </a:p>
        </p:txBody>
      </p:sp>
      <p:sp>
        <p:nvSpPr>
          <p:cNvPr id="44034" name="Content Placeholder 2">
            <a:extLst>
              <a:ext uri="{FF2B5EF4-FFF2-40B4-BE49-F238E27FC236}">
                <a16:creationId xmlns:a16="http://schemas.microsoft.com/office/drawing/2014/main" id="{D9B8103E-D2AC-46D8-AB66-B1A056841B17}"/>
              </a:ext>
            </a:extLst>
          </p:cNvPr>
          <p:cNvSpPr>
            <a:spLocks noGrp="1"/>
          </p:cNvSpPr>
          <p:nvPr>
            <p:ph idx="1"/>
          </p:nvPr>
        </p:nvSpPr>
        <p:spPr/>
        <p:txBody>
          <a:bodyPr>
            <a:normAutofit fontScale="92500" lnSpcReduction="10000"/>
          </a:bodyPr>
          <a:lstStyle/>
          <a:p>
            <a:pPr marL="0" indent="0">
              <a:lnSpc>
                <a:spcPct val="90000"/>
              </a:lnSpc>
              <a:buFont typeface="Arial" panose="020B0604020202020204" pitchFamily="34" charset="0"/>
              <a:buNone/>
            </a:pPr>
            <a:r>
              <a:rPr lang="en-US" altLang="en-US" sz="3000" b="1" dirty="0"/>
              <a:t>Article 14 – scope of the procedural rules</a:t>
            </a:r>
          </a:p>
          <a:p>
            <a:pPr marL="0" indent="0">
              <a:lnSpc>
                <a:spcPct val="90000"/>
              </a:lnSpc>
              <a:buFont typeface="Arial" panose="020B0604020202020204" pitchFamily="34" charset="0"/>
              <a:buNone/>
            </a:pPr>
            <a:endParaRPr lang="en-US" altLang="en-US" sz="3000" b="1" dirty="0"/>
          </a:p>
          <a:p>
            <a:r>
              <a:rPr lang="en-US" altLang="en-US" sz="3000" dirty="0"/>
              <a:t>The rules of the Convention will be applicable</a:t>
            </a:r>
          </a:p>
          <a:p>
            <a:pPr lvl="1">
              <a:lnSpc>
                <a:spcPct val="90000"/>
              </a:lnSpc>
            </a:pPr>
            <a:r>
              <a:rPr lang="en-US" altLang="en-US" sz="2600" dirty="0"/>
              <a:t>When the crime under investigation is one of the listed crimes in the Convention</a:t>
            </a:r>
          </a:p>
          <a:p>
            <a:pPr lvl="1">
              <a:lnSpc>
                <a:spcPct val="90000"/>
              </a:lnSpc>
            </a:pPr>
            <a:r>
              <a:rPr lang="en-US" altLang="en-US" sz="2600" dirty="0"/>
              <a:t>In the investigation of any crime if it was committed by the means of a computer system</a:t>
            </a:r>
          </a:p>
          <a:p>
            <a:pPr lvl="1">
              <a:lnSpc>
                <a:spcPct val="90000"/>
              </a:lnSpc>
            </a:pPr>
            <a:r>
              <a:rPr lang="en-US" altLang="en-US" sz="2600" dirty="0"/>
              <a:t>Gathering evidence in any investigation if the evidence, in the case, is kept in any kind of digital record.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1" name="Title 1">
            <a:extLst>
              <a:ext uri="{FF2B5EF4-FFF2-40B4-BE49-F238E27FC236}">
                <a16:creationId xmlns:a16="http://schemas.microsoft.com/office/drawing/2014/main" id="{D84FAE28-C336-4B3B-82B7-CD358749DE15}"/>
              </a:ext>
            </a:extLst>
          </p:cNvPr>
          <p:cNvSpPr>
            <a:spLocks noGrp="1"/>
          </p:cNvSpPr>
          <p:nvPr>
            <p:ph type="title"/>
          </p:nvPr>
        </p:nvSpPr>
        <p:spPr/>
        <p:txBody>
          <a:bodyPr/>
          <a:lstStyle/>
          <a:p>
            <a:r>
              <a:rPr lang="en-US" altLang="en-US"/>
              <a:t>Procedural Rules</a:t>
            </a:r>
          </a:p>
        </p:txBody>
      </p:sp>
      <p:sp>
        <p:nvSpPr>
          <p:cNvPr id="46082" name="Content Placeholder 2">
            <a:extLst>
              <a:ext uri="{FF2B5EF4-FFF2-40B4-BE49-F238E27FC236}">
                <a16:creationId xmlns:a16="http://schemas.microsoft.com/office/drawing/2014/main" id="{33EF5DED-65EA-4995-B7EE-303769E3ECA7}"/>
              </a:ext>
            </a:extLst>
          </p:cNvPr>
          <p:cNvSpPr>
            <a:spLocks noGrp="1"/>
          </p:cNvSpPr>
          <p:nvPr>
            <p:ph idx="1"/>
          </p:nvPr>
        </p:nvSpPr>
        <p:spPr>
          <a:xfrm>
            <a:off x="628650" y="2073954"/>
            <a:ext cx="7886700" cy="4379381"/>
          </a:xfrm>
        </p:spPr>
        <p:txBody>
          <a:bodyPr>
            <a:normAutofit fontScale="85000" lnSpcReduction="20000"/>
          </a:bodyPr>
          <a:lstStyle/>
          <a:p>
            <a:pPr marL="0" indent="0">
              <a:lnSpc>
                <a:spcPct val="80000"/>
              </a:lnSpc>
              <a:buFont typeface="Arial" panose="020B0604020202020204" pitchFamily="34" charset="0"/>
              <a:buNone/>
            </a:pPr>
            <a:r>
              <a:rPr lang="en-US" altLang="en-US" b="1" dirty="0"/>
              <a:t>Articles 16 – Expedited preservation of computer data</a:t>
            </a:r>
          </a:p>
          <a:p>
            <a:pPr>
              <a:lnSpc>
                <a:spcPct val="110000"/>
              </a:lnSpc>
            </a:pPr>
            <a:endParaRPr lang="en-US" altLang="en-US" sz="2000" dirty="0"/>
          </a:p>
          <a:p>
            <a:pPr>
              <a:lnSpc>
                <a:spcPct val="110000"/>
              </a:lnSpc>
            </a:pPr>
            <a:r>
              <a:rPr lang="en-US" altLang="en-US" sz="2000" dirty="0"/>
              <a:t>Each party shall adopt such legislative and other measures as may be necessary to enable its competent authorities to </a:t>
            </a:r>
            <a:r>
              <a:rPr lang="en-US" altLang="en-US" sz="2000" b="1" dirty="0"/>
              <a:t>order or similarly obtain the expeditious preservation of specified computer data, including traffic data</a:t>
            </a:r>
            <a:r>
              <a:rPr lang="en-US" altLang="en-US" sz="2000" dirty="0"/>
              <a:t>, that has been </a:t>
            </a:r>
            <a:r>
              <a:rPr lang="en-US" altLang="en-US" sz="2000" b="1" dirty="0"/>
              <a:t>stored by means of a computer system</a:t>
            </a:r>
            <a:r>
              <a:rPr lang="en-US" altLang="en-US" sz="2000" dirty="0"/>
              <a:t>, in particular where the grounds to believe that the computer data is particularly vulnerable to loss or modification.</a:t>
            </a:r>
          </a:p>
          <a:p>
            <a:pPr>
              <a:lnSpc>
                <a:spcPct val="110000"/>
              </a:lnSpc>
            </a:pPr>
            <a:r>
              <a:rPr lang="en-US" altLang="en-US" sz="2000" dirty="0"/>
              <a:t>Where a Party gives effect to paragraph 1 above by means of an order to a person to preserve specified stored computer data in the person’s possession or control, the Party shall adopt such legislative or other measures as may be necessary </a:t>
            </a:r>
            <a:r>
              <a:rPr lang="en-US" altLang="en-US" sz="2000" b="1" dirty="0"/>
              <a:t>to oblige that person to preserve and maintain the integrity of that computer data for a period of time as long as necessary, up to a maximum of ninety days</a:t>
            </a:r>
            <a:r>
              <a:rPr lang="en-US" altLang="en-US" sz="2000" dirty="0"/>
              <a:t>, to enable the competent authorities to seek its disclosure. A Party may provide for such an order to be subsequently renewed.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29" name="Title 1">
            <a:extLst>
              <a:ext uri="{FF2B5EF4-FFF2-40B4-BE49-F238E27FC236}">
                <a16:creationId xmlns:a16="http://schemas.microsoft.com/office/drawing/2014/main" id="{0CA85629-B203-4E5B-9E8D-51F0321A9CED}"/>
              </a:ext>
            </a:extLst>
          </p:cNvPr>
          <p:cNvSpPr>
            <a:spLocks noGrp="1"/>
          </p:cNvSpPr>
          <p:nvPr>
            <p:ph type="title"/>
          </p:nvPr>
        </p:nvSpPr>
        <p:spPr/>
        <p:txBody>
          <a:bodyPr/>
          <a:lstStyle/>
          <a:p>
            <a:r>
              <a:rPr lang="en-US" altLang="en-US"/>
              <a:t>Procedural Rules</a:t>
            </a:r>
          </a:p>
        </p:txBody>
      </p:sp>
      <p:sp>
        <p:nvSpPr>
          <p:cNvPr id="48130" name="Content Placeholder 2">
            <a:extLst>
              <a:ext uri="{FF2B5EF4-FFF2-40B4-BE49-F238E27FC236}">
                <a16:creationId xmlns:a16="http://schemas.microsoft.com/office/drawing/2014/main" id="{CBE0AA2B-43BF-4DE8-B2B0-75EDCDE04D66}"/>
              </a:ext>
            </a:extLst>
          </p:cNvPr>
          <p:cNvSpPr>
            <a:spLocks noGrp="1"/>
          </p:cNvSpPr>
          <p:nvPr>
            <p:ph idx="1"/>
          </p:nvPr>
        </p:nvSpPr>
        <p:spPr/>
        <p:txBody>
          <a:bodyPr>
            <a:normAutofit fontScale="85000" lnSpcReduction="20000"/>
          </a:bodyPr>
          <a:lstStyle/>
          <a:p>
            <a:pPr marL="0" indent="0">
              <a:lnSpc>
                <a:spcPct val="110000"/>
              </a:lnSpc>
              <a:buFont typeface="Arial" panose="020B0604020202020204" pitchFamily="34" charset="0"/>
              <a:buNone/>
            </a:pPr>
            <a:r>
              <a:rPr lang="en-US" altLang="en-US" sz="2200" b="1" dirty="0"/>
              <a:t>Articles 17 – Expedited preservation and partial disclosure of traffic data</a:t>
            </a:r>
          </a:p>
          <a:p>
            <a:pPr marL="0" indent="0">
              <a:lnSpc>
                <a:spcPct val="110000"/>
              </a:lnSpc>
              <a:buFont typeface="Arial" panose="020B0604020202020204" pitchFamily="34" charset="0"/>
              <a:buNone/>
            </a:pPr>
            <a:endParaRPr lang="en-US" altLang="en-US" sz="2200" b="1" dirty="0"/>
          </a:p>
          <a:p>
            <a:pPr>
              <a:lnSpc>
                <a:spcPct val="110000"/>
              </a:lnSpc>
            </a:pPr>
            <a:r>
              <a:rPr lang="en-US" altLang="en-US" sz="2200" dirty="0"/>
              <a:t>Each party shall adopt, in respect of traffic data that is to be preserved under Article 16, such legislative and other measures as may be necessary to:</a:t>
            </a:r>
          </a:p>
          <a:p>
            <a:pPr marL="971550" lvl="1" indent="-514350">
              <a:lnSpc>
                <a:spcPct val="110000"/>
              </a:lnSpc>
              <a:buFont typeface="Calibri" panose="020F0502020204030204" pitchFamily="34" charset="0"/>
              <a:buAutoNum type="alphaLcParenR"/>
            </a:pPr>
            <a:r>
              <a:rPr lang="en-US" altLang="en-US" sz="2000" b="1" dirty="0"/>
              <a:t>Ensure that such expeditious preservation of traffic data is available </a:t>
            </a:r>
            <a:r>
              <a:rPr lang="en-US" altLang="en-US" sz="2000" dirty="0"/>
              <a:t>regardless of whether one or more service providers were involved in the transmission of that communication; and</a:t>
            </a:r>
          </a:p>
          <a:p>
            <a:pPr marL="971550" lvl="1" indent="-514350">
              <a:lnSpc>
                <a:spcPct val="110000"/>
              </a:lnSpc>
              <a:buFont typeface="Calibri" panose="020F0502020204030204" pitchFamily="34" charset="0"/>
              <a:buAutoNum type="alphaLcParenR"/>
            </a:pPr>
            <a:r>
              <a:rPr lang="en-US" altLang="en-US" sz="2000" b="1" dirty="0"/>
              <a:t>Ensure the expeditious disclosure to the Party’s competent authority</a:t>
            </a:r>
            <a:r>
              <a:rPr lang="en-US" altLang="en-US" sz="2000" dirty="0"/>
              <a:t>, or a person designated by that authority, of a </a:t>
            </a:r>
            <a:r>
              <a:rPr lang="en-US" altLang="en-US" sz="2000" b="1" dirty="0"/>
              <a:t>sufficient amount of traffic data</a:t>
            </a:r>
            <a:r>
              <a:rPr lang="en-US" altLang="en-US" sz="2000" dirty="0"/>
              <a:t> to enable the Party </a:t>
            </a:r>
            <a:r>
              <a:rPr lang="en-US" altLang="en-US" sz="2000" b="1" dirty="0"/>
              <a:t>to identify the service providers and the path</a:t>
            </a:r>
            <a:r>
              <a:rPr lang="en-US" altLang="en-US" sz="2000" dirty="0"/>
              <a:t> through which the communication was transmitted.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7" name="Title 1">
            <a:extLst>
              <a:ext uri="{FF2B5EF4-FFF2-40B4-BE49-F238E27FC236}">
                <a16:creationId xmlns:a16="http://schemas.microsoft.com/office/drawing/2014/main" id="{932100FB-0D87-4671-86EE-ED861EEE2194}"/>
              </a:ext>
            </a:extLst>
          </p:cNvPr>
          <p:cNvSpPr>
            <a:spLocks noGrp="1"/>
          </p:cNvSpPr>
          <p:nvPr>
            <p:ph type="title"/>
          </p:nvPr>
        </p:nvSpPr>
        <p:spPr/>
        <p:txBody>
          <a:bodyPr/>
          <a:lstStyle/>
          <a:p>
            <a:r>
              <a:rPr lang="en-US" altLang="en-US"/>
              <a:t>Procedural Rules</a:t>
            </a:r>
          </a:p>
        </p:txBody>
      </p:sp>
      <p:sp>
        <p:nvSpPr>
          <p:cNvPr id="50178" name="Content Placeholder 2">
            <a:extLst>
              <a:ext uri="{FF2B5EF4-FFF2-40B4-BE49-F238E27FC236}">
                <a16:creationId xmlns:a16="http://schemas.microsoft.com/office/drawing/2014/main" id="{88C0743E-8180-41DC-9A9C-7E1D11A5BA6C}"/>
              </a:ext>
            </a:extLst>
          </p:cNvPr>
          <p:cNvSpPr>
            <a:spLocks noGrp="1"/>
          </p:cNvSpPr>
          <p:nvPr>
            <p:ph idx="1"/>
          </p:nvPr>
        </p:nvSpPr>
        <p:spPr/>
        <p:txBody>
          <a:bodyPr/>
          <a:lstStyle/>
          <a:p>
            <a:pPr marL="0" indent="0">
              <a:lnSpc>
                <a:spcPct val="80000"/>
              </a:lnSpc>
              <a:buFont typeface="Arial" panose="020B0604020202020204" pitchFamily="34" charset="0"/>
              <a:buNone/>
            </a:pPr>
            <a:r>
              <a:rPr lang="en-US" altLang="en-US" sz="2500" b="1"/>
              <a:t>Article 16 and 17 – Expedited preservation of computer data and expedited preservation and disclosure of computer data</a:t>
            </a:r>
          </a:p>
          <a:p>
            <a:pPr marL="0" indent="0">
              <a:lnSpc>
                <a:spcPct val="80000"/>
              </a:lnSpc>
            </a:pPr>
            <a:r>
              <a:rPr lang="en-US" altLang="en-US" sz="2500"/>
              <a:t>Very innovative and extremely significant.</a:t>
            </a:r>
          </a:p>
          <a:p>
            <a:pPr marL="0" indent="0">
              <a:lnSpc>
                <a:spcPct val="80000"/>
              </a:lnSpc>
            </a:pPr>
            <a:r>
              <a:rPr lang="en-US" altLang="en-US" sz="2500"/>
              <a:t>Different focus</a:t>
            </a:r>
          </a:p>
          <a:p>
            <a:pPr lvl="1">
              <a:lnSpc>
                <a:spcPct val="80000"/>
              </a:lnSpc>
            </a:pPr>
            <a:r>
              <a:rPr lang="en-US" altLang="en-US" sz="2200"/>
              <a:t>Both of them are expedited, to correspond to the speed of circulation of information in the digital environment.</a:t>
            </a:r>
          </a:p>
          <a:p>
            <a:pPr lvl="1">
              <a:lnSpc>
                <a:spcPct val="80000"/>
              </a:lnSpc>
            </a:pPr>
            <a:r>
              <a:rPr lang="en-US" altLang="en-US" sz="2200"/>
              <a:t>Their intrusiveness level is very high.</a:t>
            </a:r>
          </a:p>
          <a:p>
            <a:pPr lvl="1">
              <a:lnSpc>
                <a:spcPct val="80000"/>
              </a:lnSpc>
            </a:pPr>
            <a:r>
              <a:rPr lang="en-US" altLang="en-US" sz="2200"/>
              <a:t>Concerning traffic data there is also a provision allowing expedited disclosure.</a:t>
            </a:r>
          </a:p>
          <a:p>
            <a:pPr lvl="1">
              <a:lnSpc>
                <a:spcPct val="80000"/>
              </a:lnSpc>
            </a:pPr>
            <a:r>
              <a:rPr lang="en-US" altLang="en-US" sz="2200"/>
              <a:t>Respecting content data is not permitted.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5" name="Title 1">
            <a:extLst>
              <a:ext uri="{FF2B5EF4-FFF2-40B4-BE49-F238E27FC236}">
                <a16:creationId xmlns:a16="http://schemas.microsoft.com/office/drawing/2014/main" id="{499B8695-C123-433F-9DB7-39083CFC53D9}"/>
              </a:ext>
            </a:extLst>
          </p:cNvPr>
          <p:cNvSpPr>
            <a:spLocks noGrp="1"/>
          </p:cNvSpPr>
          <p:nvPr>
            <p:ph type="title"/>
          </p:nvPr>
        </p:nvSpPr>
        <p:spPr/>
        <p:txBody>
          <a:bodyPr/>
          <a:lstStyle/>
          <a:p>
            <a:r>
              <a:rPr lang="en-US" altLang="en-US"/>
              <a:t>Procedural Rules</a:t>
            </a:r>
          </a:p>
        </p:txBody>
      </p:sp>
      <p:sp>
        <p:nvSpPr>
          <p:cNvPr id="52226" name="Content Placeholder 2">
            <a:extLst>
              <a:ext uri="{FF2B5EF4-FFF2-40B4-BE49-F238E27FC236}">
                <a16:creationId xmlns:a16="http://schemas.microsoft.com/office/drawing/2014/main" id="{33311DFE-C4A2-4354-BAD5-F9C7228EEA7E}"/>
              </a:ext>
            </a:extLst>
          </p:cNvPr>
          <p:cNvSpPr>
            <a:spLocks noGrp="1"/>
          </p:cNvSpPr>
          <p:nvPr>
            <p:ph idx="1"/>
          </p:nvPr>
        </p:nvSpPr>
        <p:spPr>
          <a:xfrm>
            <a:off x="628650" y="1988840"/>
            <a:ext cx="7886700" cy="4320479"/>
          </a:xfrm>
        </p:spPr>
        <p:txBody>
          <a:bodyPr>
            <a:normAutofit fontScale="92500" lnSpcReduction="10000"/>
          </a:bodyPr>
          <a:lstStyle/>
          <a:p>
            <a:pPr marL="0" indent="0">
              <a:lnSpc>
                <a:spcPct val="110000"/>
              </a:lnSpc>
              <a:buFont typeface="Arial" panose="020B0604020202020204" pitchFamily="34" charset="0"/>
              <a:buNone/>
            </a:pPr>
            <a:r>
              <a:rPr lang="en-US" altLang="en-US" sz="1900" b="1" dirty="0"/>
              <a:t>Articles 18 – Production orders</a:t>
            </a:r>
          </a:p>
          <a:p>
            <a:pPr>
              <a:lnSpc>
                <a:spcPct val="110000"/>
              </a:lnSpc>
            </a:pPr>
            <a:r>
              <a:rPr lang="en-US" altLang="en-US" sz="1500" dirty="0"/>
              <a:t>Each party shall adopt such legislative and other measures as may be necessary to empower its competent authorities </a:t>
            </a:r>
            <a:r>
              <a:rPr lang="en-US" altLang="en-US" sz="1500" b="1" dirty="0"/>
              <a:t>to order</a:t>
            </a:r>
            <a:r>
              <a:rPr lang="en-US" altLang="en-US" sz="1500" dirty="0"/>
              <a:t>:</a:t>
            </a:r>
          </a:p>
          <a:p>
            <a:pPr marL="971550" lvl="1" indent="-514350">
              <a:lnSpc>
                <a:spcPct val="110000"/>
              </a:lnSpc>
              <a:buFont typeface="Calibri" panose="020F0502020204030204" pitchFamily="34" charset="0"/>
              <a:buAutoNum type="alphaLcParenR"/>
            </a:pPr>
            <a:r>
              <a:rPr lang="en-US" altLang="en-US" sz="1300" b="1" dirty="0"/>
              <a:t>A person </a:t>
            </a:r>
            <a:r>
              <a:rPr lang="en-US" altLang="en-US" sz="1300" dirty="0"/>
              <a:t>in its territory </a:t>
            </a:r>
            <a:r>
              <a:rPr lang="en-US" altLang="en-US" sz="1300" b="1" dirty="0"/>
              <a:t>to submit specified computer data in that person’s possession or control</a:t>
            </a:r>
            <a:r>
              <a:rPr lang="en-US" altLang="en-US" sz="1300" dirty="0"/>
              <a:t>, which is stored in a computer system or a computer-data storage medium; and</a:t>
            </a:r>
          </a:p>
          <a:p>
            <a:pPr marL="971550" lvl="1" indent="-514350">
              <a:lnSpc>
                <a:spcPct val="110000"/>
              </a:lnSpc>
              <a:buFont typeface="Calibri" panose="020F0502020204030204" pitchFamily="34" charset="0"/>
              <a:buAutoNum type="alphaLcParenR"/>
            </a:pPr>
            <a:r>
              <a:rPr lang="en-US" altLang="en-US" sz="1300" b="1" dirty="0"/>
              <a:t>A service provider offering its services in the territory of the Party to submit subscriber information </a:t>
            </a:r>
            <a:r>
              <a:rPr lang="en-US" altLang="en-US" sz="1300" dirty="0"/>
              <a:t>relating to such services in that service provider’s possession or control. </a:t>
            </a:r>
          </a:p>
          <a:p>
            <a:pPr>
              <a:lnSpc>
                <a:spcPct val="110000"/>
              </a:lnSpc>
            </a:pPr>
            <a:r>
              <a:rPr lang="en-US" altLang="en-US" sz="1500" dirty="0"/>
              <a:t>For the </a:t>
            </a:r>
            <a:r>
              <a:rPr lang="en-US" altLang="en-US" sz="1500" b="1" dirty="0"/>
              <a:t>purposes of this article, the term “subscriber information” means any information contained in the form of computer data or any other form </a:t>
            </a:r>
            <a:r>
              <a:rPr lang="en-US" altLang="en-US" sz="1500" dirty="0"/>
              <a:t>that is held by a service provider, relating to subscribers of its services </a:t>
            </a:r>
            <a:r>
              <a:rPr lang="en-US" altLang="en-US" sz="1500" b="1" dirty="0"/>
              <a:t>other than traffic or content data </a:t>
            </a:r>
            <a:r>
              <a:rPr lang="en-US" altLang="en-US" sz="1500" dirty="0"/>
              <a:t>and by which can be established:</a:t>
            </a:r>
          </a:p>
          <a:p>
            <a:pPr marL="971550" lvl="1" indent="-514350">
              <a:lnSpc>
                <a:spcPct val="110000"/>
              </a:lnSpc>
              <a:buFont typeface="Calibri" panose="020F0502020204030204" pitchFamily="34" charset="0"/>
              <a:buAutoNum type="alphaLcParenR"/>
            </a:pPr>
            <a:r>
              <a:rPr lang="en-US" altLang="en-US" sz="1300" dirty="0"/>
              <a:t>The </a:t>
            </a:r>
            <a:r>
              <a:rPr lang="en-US" altLang="en-US" sz="1300" b="1" dirty="0"/>
              <a:t>type of communication service used</a:t>
            </a:r>
            <a:r>
              <a:rPr lang="en-US" altLang="en-US" sz="1300" dirty="0"/>
              <a:t>, the technical provisions taken thereto and the period of the service;</a:t>
            </a:r>
          </a:p>
          <a:p>
            <a:pPr marL="971550" lvl="1" indent="-514350">
              <a:lnSpc>
                <a:spcPct val="110000"/>
              </a:lnSpc>
              <a:buFont typeface="Calibri" panose="020F0502020204030204" pitchFamily="34" charset="0"/>
              <a:buAutoNum type="alphaLcParenR"/>
            </a:pPr>
            <a:r>
              <a:rPr lang="en-US" altLang="en-US" sz="1300" b="1" dirty="0"/>
              <a:t>The subscriber’s identity</a:t>
            </a:r>
            <a:r>
              <a:rPr lang="en-US" altLang="en-US" sz="1300" dirty="0"/>
              <a:t>, postal or geographic address, telephone and other access number, billing and payment information, available on the basis of the service agreement or arrangement;</a:t>
            </a:r>
          </a:p>
          <a:p>
            <a:pPr marL="971550" lvl="1" indent="-514350">
              <a:lnSpc>
                <a:spcPct val="110000"/>
              </a:lnSpc>
              <a:buFont typeface="Calibri" panose="020F0502020204030204" pitchFamily="34" charset="0"/>
              <a:buAutoNum type="alphaLcParenR"/>
            </a:pPr>
            <a:r>
              <a:rPr lang="en-US" altLang="en-US" sz="1300" b="1" dirty="0"/>
              <a:t>Any other information on the site of the installation of communication equipment</a:t>
            </a:r>
            <a:r>
              <a:rPr lang="en-US" altLang="en-US" sz="1300" dirty="0"/>
              <a:t>, available on the basis of the service agreement or arrangement.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AD4374-8DD0-49B4-B5A8-78A6466D1C07}"/>
              </a:ext>
            </a:extLst>
          </p:cNvPr>
          <p:cNvSpPr>
            <a:spLocks noGrp="1"/>
          </p:cNvSpPr>
          <p:nvPr>
            <p:ph type="title"/>
          </p:nvPr>
        </p:nvSpPr>
        <p:spPr>
          <a:xfrm>
            <a:off x="628650" y="1001941"/>
            <a:ext cx="7886700" cy="5379387"/>
          </a:xfrm>
        </p:spPr>
        <p:txBody>
          <a:bodyPr>
            <a:normAutofit/>
          </a:bodyPr>
          <a:lstStyle/>
          <a:p>
            <a:pPr algn="ctr">
              <a:defRPr/>
            </a:pPr>
            <a:r>
              <a:rPr lang="en-US" dirty="0"/>
              <a:t>What is Electronic Evidence?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3" name="Title 1">
            <a:extLst>
              <a:ext uri="{FF2B5EF4-FFF2-40B4-BE49-F238E27FC236}">
                <a16:creationId xmlns:a16="http://schemas.microsoft.com/office/drawing/2014/main" id="{E2585252-BA8E-48C3-AB72-18052B3B2108}"/>
              </a:ext>
            </a:extLst>
          </p:cNvPr>
          <p:cNvSpPr>
            <a:spLocks noGrp="1"/>
          </p:cNvSpPr>
          <p:nvPr>
            <p:ph type="title"/>
          </p:nvPr>
        </p:nvSpPr>
        <p:spPr/>
        <p:txBody>
          <a:bodyPr/>
          <a:lstStyle/>
          <a:p>
            <a:r>
              <a:rPr lang="en-US" altLang="en-US"/>
              <a:t>Procedural Rules</a:t>
            </a:r>
          </a:p>
        </p:txBody>
      </p:sp>
      <p:sp>
        <p:nvSpPr>
          <p:cNvPr id="54274" name="Content Placeholder 2">
            <a:extLst>
              <a:ext uri="{FF2B5EF4-FFF2-40B4-BE49-F238E27FC236}">
                <a16:creationId xmlns:a16="http://schemas.microsoft.com/office/drawing/2014/main" id="{3EDBB03A-D796-41B2-B9D5-D55001AD9DDE}"/>
              </a:ext>
            </a:extLst>
          </p:cNvPr>
          <p:cNvSpPr>
            <a:spLocks noGrp="1"/>
          </p:cNvSpPr>
          <p:nvPr>
            <p:ph idx="1"/>
          </p:nvPr>
        </p:nvSpPr>
        <p:spPr>
          <a:xfrm>
            <a:off x="628650" y="2253342"/>
            <a:ext cx="7886700" cy="4055977"/>
          </a:xfrm>
        </p:spPr>
        <p:txBody>
          <a:bodyPr>
            <a:normAutofit fontScale="77500" lnSpcReduction="20000"/>
          </a:bodyPr>
          <a:lstStyle/>
          <a:p>
            <a:pPr marL="0" indent="0">
              <a:lnSpc>
                <a:spcPct val="120000"/>
              </a:lnSpc>
              <a:buFont typeface="Arial" panose="020B0604020202020204" pitchFamily="34" charset="0"/>
              <a:buNone/>
            </a:pPr>
            <a:r>
              <a:rPr lang="en-US" altLang="en-US" sz="2300" b="1" dirty="0"/>
              <a:t>Article 18 – Production orders</a:t>
            </a:r>
          </a:p>
          <a:p>
            <a:pPr>
              <a:lnSpc>
                <a:spcPct val="120000"/>
              </a:lnSpc>
            </a:pPr>
            <a:r>
              <a:rPr lang="en-US" altLang="en-US" sz="2200" dirty="0"/>
              <a:t>Also very innovative.</a:t>
            </a:r>
          </a:p>
          <a:p>
            <a:pPr>
              <a:lnSpc>
                <a:spcPct val="120000"/>
              </a:lnSpc>
            </a:pPr>
            <a:r>
              <a:rPr lang="en-US" altLang="en-US" sz="2200" dirty="0"/>
              <a:t>To empower competent authorities with the possibility of giving production orders.</a:t>
            </a:r>
          </a:p>
          <a:p>
            <a:pPr>
              <a:lnSpc>
                <a:spcPct val="120000"/>
              </a:lnSpc>
            </a:pPr>
            <a:r>
              <a:rPr lang="en-US" altLang="en-US" sz="2200" dirty="0"/>
              <a:t>This order can be issued by law enforcement agencies to citizens and to Internet service providers</a:t>
            </a:r>
          </a:p>
          <a:p>
            <a:pPr>
              <a:lnSpc>
                <a:spcPct val="120000"/>
              </a:lnSpc>
            </a:pPr>
            <a:r>
              <a:rPr lang="en-US" altLang="en-US" sz="2200" dirty="0"/>
              <a:t>Order to provide</a:t>
            </a:r>
          </a:p>
          <a:p>
            <a:pPr lvl="1">
              <a:lnSpc>
                <a:spcPct val="120000"/>
              </a:lnSpc>
            </a:pPr>
            <a:r>
              <a:rPr lang="en-US" altLang="en-US" sz="2000" dirty="0"/>
              <a:t>Data stored in a computer system under their responsibilities</a:t>
            </a:r>
          </a:p>
          <a:p>
            <a:pPr lvl="1">
              <a:lnSpc>
                <a:spcPct val="120000"/>
              </a:lnSpc>
            </a:pPr>
            <a:r>
              <a:rPr lang="en-US" altLang="en-US" sz="2000" dirty="0"/>
              <a:t>Or subscriber data</a:t>
            </a:r>
          </a:p>
          <a:p>
            <a:pPr>
              <a:lnSpc>
                <a:spcPct val="120000"/>
              </a:lnSpc>
            </a:pPr>
            <a:r>
              <a:rPr lang="en-US" altLang="en-US" sz="2200" dirty="0"/>
              <a:t>The production order must specify the nature and extent of the required data</a:t>
            </a:r>
          </a:p>
          <a:p>
            <a:pPr lvl="1">
              <a:lnSpc>
                <a:spcPct val="120000"/>
              </a:lnSpc>
            </a:pPr>
            <a:r>
              <a:rPr lang="en-US" altLang="en-US" sz="2000" dirty="0"/>
              <a:t>The data required by the investigation must be previously determined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id="{9A417880-68C6-4CB7-8C3F-76F43AA2A57D}"/>
              </a:ext>
            </a:extLst>
          </p:cNvPr>
          <p:cNvSpPr>
            <a:spLocks noGrp="1"/>
          </p:cNvSpPr>
          <p:nvPr>
            <p:ph type="title"/>
          </p:nvPr>
        </p:nvSpPr>
        <p:spPr/>
        <p:txBody>
          <a:bodyPr/>
          <a:lstStyle/>
          <a:p>
            <a:r>
              <a:rPr lang="en-US" altLang="en-US"/>
              <a:t>Procedural Rules</a:t>
            </a:r>
          </a:p>
        </p:txBody>
      </p:sp>
      <p:sp>
        <p:nvSpPr>
          <p:cNvPr id="56322" name="Content Placeholder 2">
            <a:extLst>
              <a:ext uri="{FF2B5EF4-FFF2-40B4-BE49-F238E27FC236}">
                <a16:creationId xmlns:a16="http://schemas.microsoft.com/office/drawing/2014/main" id="{B199A3F9-525C-48F0-B23E-B28A891F1A65}"/>
              </a:ext>
            </a:extLst>
          </p:cNvPr>
          <p:cNvSpPr>
            <a:spLocks noGrp="1"/>
          </p:cNvSpPr>
          <p:nvPr>
            <p:ph idx="1"/>
          </p:nvPr>
        </p:nvSpPr>
        <p:spPr>
          <a:xfrm>
            <a:off x="628650" y="1772816"/>
            <a:ext cx="7886700" cy="4680520"/>
          </a:xfrm>
        </p:spPr>
        <p:txBody>
          <a:bodyPr>
            <a:normAutofit fontScale="92500" lnSpcReduction="10000"/>
          </a:bodyPr>
          <a:lstStyle/>
          <a:p>
            <a:pPr marL="0" indent="0">
              <a:lnSpc>
                <a:spcPct val="110000"/>
              </a:lnSpc>
              <a:buFont typeface="Arial" panose="020B0604020202020204" pitchFamily="34" charset="0"/>
              <a:buNone/>
            </a:pPr>
            <a:r>
              <a:rPr lang="en-US" altLang="en-US" sz="1300" b="1" dirty="0"/>
              <a:t>Articles 19 – Search and Seizure of Stored Computer Data</a:t>
            </a:r>
          </a:p>
          <a:p>
            <a:pPr>
              <a:lnSpc>
                <a:spcPct val="110000"/>
              </a:lnSpc>
            </a:pPr>
            <a:r>
              <a:rPr lang="en-US" altLang="en-US" sz="1300" dirty="0"/>
              <a:t>Each party shall adopt such legislative and other measures as may be necessary to </a:t>
            </a:r>
            <a:r>
              <a:rPr lang="en-US" altLang="en-US" sz="1300" b="1" dirty="0"/>
              <a:t>empower its competent authorities to search or similarly access</a:t>
            </a:r>
            <a:r>
              <a:rPr lang="en-US" altLang="en-US" sz="1300" dirty="0"/>
              <a:t>:</a:t>
            </a:r>
          </a:p>
          <a:p>
            <a:pPr marL="971550" lvl="1" indent="-514350">
              <a:lnSpc>
                <a:spcPct val="110000"/>
              </a:lnSpc>
              <a:buFont typeface="Calibri" panose="020F0502020204030204" pitchFamily="34" charset="0"/>
              <a:buAutoNum type="alphaLcParenR"/>
            </a:pPr>
            <a:r>
              <a:rPr lang="en-US" altLang="en-US" sz="1100" b="1" dirty="0"/>
              <a:t>A computer system </a:t>
            </a:r>
            <a:r>
              <a:rPr lang="en-US" altLang="en-US" sz="1100" dirty="0"/>
              <a:t>or part of it and computer data stored therein; and</a:t>
            </a:r>
          </a:p>
          <a:p>
            <a:pPr marL="971550" lvl="1" indent="-514350">
              <a:lnSpc>
                <a:spcPct val="110000"/>
              </a:lnSpc>
              <a:buFont typeface="Calibri" panose="020F0502020204030204" pitchFamily="34" charset="0"/>
              <a:buAutoNum type="alphaLcParenR"/>
            </a:pPr>
            <a:r>
              <a:rPr lang="en-US" altLang="en-US" sz="1100" dirty="0"/>
              <a:t>A </a:t>
            </a:r>
            <a:r>
              <a:rPr lang="en-US" altLang="en-US" sz="1100" b="1" dirty="0"/>
              <a:t>computer-data storage medium </a:t>
            </a:r>
            <a:r>
              <a:rPr lang="en-US" altLang="en-US" sz="1100" dirty="0"/>
              <a:t>in which computer data may be stored in its territory</a:t>
            </a:r>
          </a:p>
          <a:p>
            <a:pPr>
              <a:lnSpc>
                <a:spcPct val="110000"/>
              </a:lnSpc>
            </a:pPr>
            <a:r>
              <a:rPr lang="en-US" altLang="en-US" sz="1300" dirty="0"/>
              <a:t>Each Party shall adopt such legislative and other measures as may be necessary to ensure that where its authorities search or similarly access a specific computer system or part of it, pursuant to paragraph 1.a, and </a:t>
            </a:r>
            <a:r>
              <a:rPr lang="en-US" altLang="en-US" sz="1300" b="1" dirty="0"/>
              <a:t>have grounds to believe that the data sought is stored in another computer system </a:t>
            </a:r>
            <a:r>
              <a:rPr lang="en-US" altLang="en-US" sz="1300" dirty="0"/>
              <a:t>or part of it in its territory, </a:t>
            </a:r>
            <a:r>
              <a:rPr lang="en-US" altLang="en-US" sz="1300" b="1" dirty="0"/>
              <a:t>and such data is lawfully accessible from or available to the initial system</a:t>
            </a:r>
            <a:r>
              <a:rPr lang="en-US" altLang="en-US" sz="1300" dirty="0"/>
              <a:t>, the authorities shall be able to expeditiously </a:t>
            </a:r>
            <a:r>
              <a:rPr lang="en-US" altLang="en-US" sz="1300" b="1" u="sng" dirty="0"/>
              <a:t>extend the search </a:t>
            </a:r>
            <a:r>
              <a:rPr lang="en-US" altLang="en-US" sz="1300" dirty="0"/>
              <a:t>or similar accessing to the other system.</a:t>
            </a:r>
          </a:p>
          <a:p>
            <a:pPr>
              <a:lnSpc>
                <a:spcPct val="110000"/>
              </a:lnSpc>
            </a:pPr>
            <a:r>
              <a:rPr lang="en-US" altLang="en-US" sz="1300" dirty="0"/>
              <a:t>Each Party shall adopt such legislative and other measures as may be necessary to empower its competent authorities to seize or similarly secure computer data accessed according to paragraphs 1 and 2. These measures shall include the power to:</a:t>
            </a:r>
          </a:p>
          <a:p>
            <a:pPr marL="971550" lvl="1" indent="-514350">
              <a:lnSpc>
                <a:spcPct val="110000"/>
              </a:lnSpc>
              <a:buFont typeface="Calibri" panose="020F0502020204030204" pitchFamily="34" charset="0"/>
              <a:buAutoNum type="alphaLcParenR"/>
            </a:pPr>
            <a:r>
              <a:rPr lang="en-US" altLang="en-US" sz="1100" dirty="0"/>
              <a:t>Seize or similarly secure a computer system or part of it or a computer-data storage medium;</a:t>
            </a:r>
          </a:p>
          <a:p>
            <a:pPr marL="971550" lvl="1" indent="-514350">
              <a:lnSpc>
                <a:spcPct val="110000"/>
              </a:lnSpc>
              <a:buFont typeface="Calibri" panose="020F0502020204030204" pitchFamily="34" charset="0"/>
              <a:buAutoNum type="alphaLcParenR"/>
            </a:pPr>
            <a:r>
              <a:rPr lang="en-US" altLang="en-US" sz="1100" dirty="0"/>
              <a:t>Make and retain a copy of those computer data;</a:t>
            </a:r>
          </a:p>
          <a:p>
            <a:pPr marL="971550" lvl="1" indent="-514350">
              <a:lnSpc>
                <a:spcPct val="110000"/>
              </a:lnSpc>
              <a:buFont typeface="Calibri" panose="020F0502020204030204" pitchFamily="34" charset="0"/>
              <a:buAutoNum type="alphaLcParenR"/>
            </a:pPr>
            <a:r>
              <a:rPr lang="en-US" altLang="en-US" sz="1100" dirty="0"/>
              <a:t>Maintain the integrity of the relevant stored computer data;</a:t>
            </a:r>
          </a:p>
          <a:p>
            <a:pPr marL="971550" lvl="1" indent="-514350">
              <a:lnSpc>
                <a:spcPct val="110000"/>
              </a:lnSpc>
              <a:buFont typeface="Calibri" panose="020F0502020204030204" pitchFamily="34" charset="0"/>
              <a:buAutoNum type="alphaLcParenR"/>
            </a:pPr>
            <a:r>
              <a:rPr lang="en-US" altLang="en-US" sz="1100" dirty="0"/>
              <a:t>Render inaccessible or remove those computer data in the accessed computer system</a:t>
            </a:r>
          </a:p>
          <a:p>
            <a:pPr>
              <a:lnSpc>
                <a:spcPct val="110000"/>
              </a:lnSpc>
            </a:pPr>
            <a:r>
              <a:rPr lang="en-US" altLang="en-US" sz="1300" dirty="0"/>
              <a:t>Each Party shall adopt such legislative and other measures as may be necessary to empower its competent authorities to order any person who has knowledge about the functioning of the computer system or measures applied to protect the computer therein to provide, as is reasonable, the necessary information, to enable the undertaking of the measures referred to in paragraphs 1 and 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69" name="Title 1">
            <a:extLst>
              <a:ext uri="{FF2B5EF4-FFF2-40B4-BE49-F238E27FC236}">
                <a16:creationId xmlns:a16="http://schemas.microsoft.com/office/drawing/2014/main" id="{064C897A-BE5D-4ECF-8046-C13291267105}"/>
              </a:ext>
            </a:extLst>
          </p:cNvPr>
          <p:cNvSpPr>
            <a:spLocks noGrp="1"/>
          </p:cNvSpPr>
          <p:nvPr>
            <p:ph type="title"/>
          </p:nvPr>
        </p:nvSpPr>
        <p:spPr/>
        <p:txBody>
          <a:bodyPr/>
          <a:lstStyle/>
          <a:p>
            <a:r>
              <a:rPr lang="en-US" altLang="en-US"/>
              <a:t>Procedural Rules</a:t>
            </a:r>
          </a:p>
        </p:txBody>
      </p:sp>
      <p:sp>
        <p:nvSpPr>
          <p:cNvPr id="58370" name="Content Placeholder 2">
            <a:extLst>
              <a:ext uri="{FF2B5EF4-FFF2-40B4-BE49-F238E27FC236}">
                <a16:creationId xmlns:a16="http://schemas.microsoft.com/office/drawing/2014/main" id="{A43A970C-B6D9-470F-B8FD-5F9A856F0637}"/>
              </a:ext>
            </a:extLst>
          </p:cNvPr>
          <p:cNvSpPr>
            <a:spLocks noGrp="1"/>
          </p:cNvSpPr>
          <p:nvPr>
            <p:ph idx="1"/>
          </p:nvPr>
        </p:nvSpPr>
        <p:spPr>
          <a:xfrm>
            <a:off x="628650" y="2204864"/>
            <a:ext cx="7886700" cy="3972099"/>
          </a:xfrm>
        </p:spPr>
        <p:txBody>
          <a:bodyPr>
            <a:normAutofit fontScale="77500" lnSpcReduction="20000"/>
          </a:bodyPr>
          <a:lstStyle/>
          <a:p>
            <a:pPr marL="0" indent="0">
              <a:lnSpc>
                <a:spcPct val="110000"/>
              </a:lnSpc>
              <a:buFont typeface="Arial" panose="020B0604020202020204" pitchFamily="34" charset="0"/>
              <a:buNone/>
            </a:pPr>
            <a:r>
              <a:rPr lang="en-US" altLang="en-US" sz="2300" b="1" dirty="0"/>
              <a:t>Article 19 – Search and seizure of stored computer data</a:t>
            </a:r>
          </a:p>
          <a:p>
            <a:pPr marL="0" indent="0">
              <a:lnSpc>
                <a:spcPct val="110000"/>
              </a:lnSpc>
              <a:buFont typeface="Arial" panose="020B0604020202020204" pitchFamily="34" charset="0"/>
              <a:buNone/>
            </a:pPr>
            <a:endParaRPr lang="en-US" altLang="en-US" sz="2200" b="1" dirty="0"/>
          </a:p>
          <a:p>
            <a:pPr>
              <a:lnSpc>
                <a:spcPct val="110000"/>
              </a:lnSpc>
            </a:pPr>
            <a:r>
              <a:rPr lang="en-US" altLang="en-US" sz="2200" dirty="0"/>
              <a:t>Specific rules for computer search and seizure</a:t>
            </a:r>
          </a:p>
          <a:p>
            <a:pPr>
              <a:lnSpc>
                <a:spcPct val="110000"/>
              </a:lnSpc>
            </a:pPr>
            <a:r>
              <a:rPr lang="en-US" altLang="en-US" sz="2200" dirty="0"/>
              <a:t>Article 19, paragraph 2 allows extension of a search when, during a search, the investigators conclude there is a need to extend the search to another computer system.</a:t>
            </a:r>
          </a:p>
          <a:p>
            <a:pPr>
              <a:lnSpc>
                <a:spcPct val="110000"/>
              </a:lnSpc>
            </a:pPr>
            <a:r>
              <a:rPr lang="en-US" altLang="en-US" sz="2200" dirty="0"/>
              <a:t>Seizure</a:t>
            </a:r>
          </a:p>
          <a:p>
            <a:pPr lvl="1">
              <a:lnSpc>
                <a:spcPct val="110000"/>
              </a:lnSpc>
            </a:pPr>
            <a:r>
              <a:rPr lang="en-US" altLang="en-US" sz="2000" dirty="0"/>
              <a:t>Physical seizure</a:t>
            </a:r>
          </a:p>
          <a:p>
            <a:pPr lvl="1">
              <a:lnSpc>
                <a:spcPct val="110000"/>
              </a:lnSpc>
            </a:pPr>
            <a:r>
              <a:rPr lang="en-US" altLang="en-US" sz="2000" dirty="0"/>
              <a:t>Seizure by making a copy</a:t>
            </a:r>
          </a:p>
          <a:p>
            <a:pPr lvl="1">
              <a:lnSpc>
                <a:spcPct val="110000"/>
              </a:lnSpc>
            </a:pPr>
            <a:r>
              <a:rPr lang="en-US" altLang="en-US" sz="2000" dirty="0"/>
              <a:t>Seizure as the maintenance of the integrity of those data, keeping the data in the computer where they are stored</a:t>
            </a:r>
          </a:p>
          <a:p>
            <a:pPr lvl="1">
              <a:lnSpc>
                <a:spcPct val="110000"/>
              </a:lnSpc>
            </a:pPr>
            <a:r>
              <a:rPr lang="en-US" altLang="en-US" sz="2000" dirty="0"/>
              <a:t>Seizure, by imposing the impossibility of access to data, or even removal of specific data from a specified computer or computer system.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7" name="Title 1">
            <a:extLst>
              <a:ext uri="{FF2B5EF4-FFF2-40B4-BE49-F238E27FC236}">
                <a16:creationId xmlns:a16="http://schemas.microsoft.com/office/drawing/2014/main" id="{F39CDCA6-EEC0-4D77-B1C9-6B9FA1610663}"/>
              </a:ext>
            </a:extLst>
          </p:cNvPr>
          <p:cNvSpPr>
            <a:spLocks noGrp="1"/>
          </p:cNvSpPr>
          <p:nvPr>
            <p:ph type="title"/>
          </p:nvPr>
        </p:nvSpPr>
        <p:spPr/>
        <p:txBody>
          <a:bodyPr/>
          <a:lstStyle/>
          <a:p>
            <a:r>
              <a:rPr lang="en-US" altLang="en-US"/>
              <a:t>Procedural Rules</a:t>
            </a:r>
          </a:p>
        </p:txBody>
      </p:sp>
      <p:sp>
        <p:nvSpPr>
          <p:cNvPr id="60418" name="Content Placeholder 2">
            <a:extLst>
              <a:ext uri="{FF2B5EF4-FFF2-40B4-BE49-F238E27FC236}">
                <a16:creationId xmlns:a16="http://schemas.microsoft.com/office/drawing/2014/main" id="{A56E7E2D-B83B-4BBA-8CC6-CA08621FA6D6}"/>
              </a:ext>
            </a:extLst>
          </p:cNvPr>
          <p:cNvSpPr>
            <a:spLocks noGrp="1"/>
          </p:cNvSpPr>
          <p:nvPr>
            <p:ph idx="1"/>
          </p:nvPr>
        </p:nvSpPr>
        <p:spPr/>
        <p:txBody>
          <a:bodyPr>
            <a:normAutofit fontScale="92500" lnSpcReduction="20000"/>
          </a:bodyPr>
          <a:lstStyle/>
          <a:p>
            <a:pPr marL="0" indent="0">
              <a:lnSpc>
                <a:spcPct val="100000"/>
              </a:lnSpc>
              <a:buFont typeface="Arial" panose="020B0604020202020204" pitchFamily="34" charset="0"/>
              <a:buNone/>
            </a:pPr>
            <a:r>
              <a:rPr lang="en-US" altLang="en-US" sz="2200" b="1" dirty="0"/>
              <a:t>Articles 20 – Real-time collection of traffic data</a:t>
            </a:r>
          </a:p>
          <a:p>
            <a:pPr marL="0" indent="0">
              <a:lnSpc>
                <a:spcPct val="100000"/>
              </a:lnSpc>
              <a:buFont typeface="Arial" panose="020B0604020202020204" pitchFamily="34" charset="0"/>
              <a:buNone/>
            </a:pPr>
            <a:endParaRPr lang="en-US" altLang="en-US" sz="2200" b="1" dirty="0"/>
          </a:p>
          <a:p>
            <a:pPr>
              <a:lnSpc>
                <a:spcPct val="100000"/>
              </a:lnSpc>
            </a:pPr>
            <a:r>
              <a:rPr lang="en-US" altLang="en-US" sz="2200" dirty="0"/>
              <a:t>Each party shall adopt such legislative and other measures as may be necessary to </a:t>
            </a:r>
            <a:r>
              <a:rPr lang="en-US" altLang="en-US" sz="2200" b="1" dirty="0"/>
              <a:t>empower its competent authorities to</a:t>
            </a:r>
            <a:r>
              <a:rPr lang="en-US" altLang="en-US" sz="2200" dirty="0"/>
              <a:t>:</a:t>
            </a:r>
          </a:p>
          <a:p>
            <a:pPr marL="971550" lvl="1" indent="-514350">
              <a:lnSpc>
                <a:spcPct val="100000"/>
              </a:lnSpc>
              <a:buFont typeface="Calibri" panose="020F0502020204030204" pitchFamily="34" charset="0"/>
              <a:buAutoNum type="alphaLcParenR"/>
            </a:pPr>
            <a:r>
              <a:rPr lang="en-US" altLang="en-US" sz="2000" b="1" dirty="0"/>
              <a:t>Collect or record </a:t>
            </a:r>
            <a:r>
              <a:rPr lang="en-US" altLang="en-US" sz="2000" dirty="0"/>
              <a:t>through the application of technical means on the territory of that Party, and</a:t>
            </a:r>
          </a:p>
          <a:p>
            <a:pPr marL="971550" lvl="1" indent="-514350">
              <a:lnSpc>
                <a:spcPct val="100000"/>
              </a:lnSpc>
              <a:buFont typeface="Calibri" panose="020F0502020204030204" pitchFamily="34" charset="0"/>
              <a:buAutoNum type="alphaLcParenR"/>
            </a:pPr>
            <a:r>
              <a:rPr lang="en-US" altLang="en-US" sz="2000" b="1" dirty="0"/>
              <a:t>Compel a service provider</a:t>
            </a:r>
            <a:r>
              <a:rPr lang="en-US" altLang="en-US" sz="2000" dirty="0"/>
              <a:t>, within its existing technical capability:</a:t>
            </a:r>
          </a:p>
          <a:p>
            <a:pPr marL="1371600" lvl="2" indent="-514350">
              <a:lnSpc>
                <a:spcPct val="100000"/>
              </a:lnSpc>
              <a:buFont typeface="Calibri" panose="020F0502020204030204" pitchFamily="34" charset="0"/>
              <a:buAutoNum type="romanLcPeriod"/>
            </a:pPr>
            <a:r>
              <a:rPr lang="en-US" altLang="en-US" sz="1700" dirty="0"/>
              <a:t>To collect or record through the application of technical means on the territory of that Party; or</a:t>
            </a:r>
          </a:p>
          <a:p>
            <a:pPr marL="1371600" lvl="2" indent="-514350">
              <a:lnSpc>
                <a:spcPct val="100000"/>
              </a:lnSpc>
              <a:buFont typeface="Calibri" panose="020F0502020204030204" pitchFamily="34" charset="0"/>
              <a:buAutoNum type="romanLcPeriod"/>
            </a:pPr>
            <a:r>
              <a:rPr lang="en-US" altLang="en-US" sz="1700" dirty="0"/>
              <a:t>To co-operate and assist the competent authorities in the collection or recording of,</a:t>
            </a:r>
          </a:p>
          <a:p>
            <a:pPr marL="857250" lvl="2" indent="0">
              <a:lnSpc>
                <a:spcPct val="100000"/>
              </a:lnSpc>
              <a:buNone/>
            </a:pPr>
            <a:r>
              <a:rPr lang="en-US" altLang="en-US" sz="1700" b="1" dirty="0"/>
              <a:t>Traffic data, in real-time</a:t>
            </a:r>
            <a:r>
              <a:rPr lang="en-US" altLang="en-US" sz="1700" dirty="0"/>
              <a:t>, associated with specified communications in its territory transmitted by means of a computer system.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5" name="Title 1">
            <a:extLst>
              <a:ext uri="{FF2B5EF4-FFF2-40B4-BE49-F238E27FC236}">
                <a16:creationId xmlns:a16="http://schemas.microsoft.com/office/drawing/2014/main" id="{8A0FFA8B-969D-4AC6-8CEB-309C09888822}"/>
              </a:ext>
            </a:extLst>
          </p:cNvPr>
          <p:cNvSpPr>
            <a:spLocks noGrp="1"/>
          </p:cNvSpPr>
          <p:nvPr>
            <p:ph type="title"/>
          </p:nvPr>
        </p:nvSpPr>
        <p:spPr/>
        <p:txBody>
          <a:bodyPr/>
          <a:lstStyle/>
          <a:p>
            <a:r>
              <a:rPr lang="en-US" altLang="en-US"/>
              <a:t>Procedural Rules</a:t>
            </a:r>
          </a:p>
        </p:txBody>
      </p:sp>
      <p:sp>
        <p:nvSpPr>
          <p:cNvPr id="62466" name="Content Placeholder 2">
            <a:extLst>
              <a:ext uri="{FF2B5EF4-FFF2-40B4-BE49-F238E27FC236}">
                <a16:creationId xmlns:a16="http://schemas.microsoft.com/office/drawing/2014/main" id="{30C2B30E-4AC2-4591-8290-658FD2CCD57D}"/>
              </a:ext>
            </a:extLst>
          </p:cNvPr>
          <p:cNvSpPr>
            <a:spLocks noGrp="1"/>
          </p:cNvSpPr>
          <p:nvPr>
            <p:ph idx="1"/>
          </p:nvPr>
        </p:nvSpPr>
        <p:spPr>
          <a:xfrm>
            <a:off x="628650" y="2253342"/>
            <a:ext cx="7886700" cy="4199993"/>
          </a:xfrm>
        </p:spPr>
        <p:txBody>
          <a:bodyPr>
            <a:normAutofit fontScale="85000" lnSpcReduction="20000"/>
          </a:bodyPr>
          <a:lstStyle/>
          <a:p>
            <a:pPr marL="0" indent="0">
              <a:lnSpc>
                <a:spcPct val="110000"/>
              </a:lnSpc>
              <a:buFont typeface="Arial" panose="020B0604020202020204" pitchFamily="34" charset="0"/>
              <a:buNone/>
            </a:pPr>
            <a:r>
              <a:rPr lang="en-US" altLang="en-US" b="1" dirty="0"/>
              <a:t>Articles 21 – Interception of content data</a:t>
            </a:r>
          </a:p>
          <a:p>
            <a:pPr marL="0" indent="0">
              <a:lnSpc>
                <a:spcPct val="110000"/>
              </a:lnSpc>
              <a:buFont typeface="Arial" panose="020B0604020202020204" pitchFamily="34" charset="0"/>
              <a:buNone/>
            </a:pPr>
            <a:endParaRPr lang="en-US" altLang="en-US" sz="2200" b="1" dirty="0"/>
          </a:p>
          <a:p>
            <a:pPr>
              <a:lnSpc>
                <a:spcPct val="110000"/>
              </a:lnSpc>
            </a:pPr>
            <a:r>
              <a:rPr lang="en-US" altLang="en-US" sz="2200" dirty="0"/>
              <a:t>Each party shall adopt such legislative and other measures as may be necessary, </a:t>
            </a:r>
            <a:r>
              <a:rPr lang="en-US" altLang="en-US" sz="2200" b="1" dirty="0"/>
              <a:t>in relation to a range of serious offences to be determined by domestic law</a:t>
            </a:r>
            <a:r>
              <a:rPr lang="en-US" altLang="en-US" sz="2200" dirty="0"/>
              <a:t>, to empower its competent authorities to:</a:t>
            </a:r>
          </a:p>
          <a:p>
            <a:pPr marL="971550" lvl="1" indent="-514350">
              <a:lnSpc>
                <a:spcPct val="110000"/>
              </a:lnSpc>
              <a:buFont typeface="Calibri" panose="020F0502020204030204" pitchFamily="34" charset="0"/>
              <a:buAutoNum type="alphaLcParenR"/>
            </a:pPr>
            <a:r>
              <a:rPr lang="en-US" altLang="en-US" sz="2000" b="1" dirty="0"/>
              <a:t>Collect or record </a:t>
            </a:r>
            <a:r>
              <a:rPr lang="en-US" altLang="en-US" sz="2000" dirty="0"/>
              <a:t>through the application of technical means on the territory of that Party, and</a:t>
            </a:r>
          </a:p>
          <a:p>
            <a:pPr marL="971550" lvl="1" indent="-514350">
              <a:lnSpc>
                <a:spcPct val="110000"/>
              </a:lnSpc>
              <a:buFont typeface="Calibri" panose="020F0502020204030204" pitchFamily="34" charset="0"/>
              <a:buAutoNum type="alphaLcParenR"/>
            </a:pPr>
            <a:r>
              <a:rPr lang="en-US" altLang="en-US" sz="2000" b="1" dirty="0"/>
              <a:t>Compel a service provider</a:t>
            </a:r>
            <a:r>
              <a:rPr lang="en-US" altLang="en-US" sz="2000" dirty="0"/>
              <a:t>, within its existing technical capability:</a:t>
            </a:r>
          </a:p>
          <a:p>
            <a:pPr marL="1371600" lvl="2" indent="-514350">
              <a:lnSpc>
                <a:spcPct val="110000"/>
              </a:lnSpc>
              <a:buFont typeface="Calibri" panose="020F0502020204030204" pitchFamily="34" charset="0"/>
              <a:buAutoNum type="romanLcPeriod"/>
            </a:pPr>
            <a:r>
              <a:rPr lang="en-US" altLang="en-US" sz="1700" dirty="0"/>
              <a:t>To collect or record through the application of technical means on the territory of that Party; or</a:t>
            </a:r>
          </a:p>
          <a:p>
            <a:pPr marL="1371600" lvl="2" indent="-514350">
              <a:lnSpc>
                <a:spcPct val="110000"/>
              </a:lnSpc>
              <a:buFont typeface="Calibri" panose="020F0502020204030204" pitchFamily="34" charset="0"/>
              <a:buAutoNum type="romanLcPeriod"/>
            </a:pPr>
            <a:r>
              <a:rPr lang="en-US" altLang="en-US" sz="1700" dirty="0"/>
              <a:t>To co-operate and assist the competent authorities in the collection or recording of,</a:t>
            </a:r>
          </a:p>
          <a:p>
            <a:pPr marL="1371600" lvl="2" indent="-514350">
              <a:lnSpc>
                <a:spcPct val="110000"/>
              </a:lnSpc>
              <a:buFont typeface="Arial" panose="020B0604020202020204" pitchFamily="34" charset="0"/>
              <a:buNone/>
            </a:pPr>
            <a:r>
              <a:rPr lang="en-US" altLang="en-US" sz="1700" b="1" dirty="0"/>
              <a:t>Content data, in real-time, of specified communications </a:t>
            </a:r>
            <a:r>
              <a:rPr lang="en-US" altLang="en-US" sz="1700" dirty="0"/>
              <a:t>in its territory transmitted by means of a computer system.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3" name="Title 1">
            <a:extLst>
              <a:ext uri="{FF2B5EF4-FFF2-40B4-BE49-F238E27FC236}">
                <a16:creationId xmlns:a16="http://schemas.microsoft.com/office/drawing/2014/main" id="{5A6179C9-F27B-49CC-A41A-2D5EC664B910}"/>
              </a:ext>
            </a:extLst>
          </p:cNvPr>
          <p:cNvSpPr>
            <a:spLocks noGrp="1"/>
          </p:cNvSpPr>
          <p:nvPr>
            <p:ph type="title"/>
          </p:nvPr>
        </p:nvSpPr>
        <p:spPr/>
        <p:txBody>
          <a:bodyPr/>
          <a:lstStyle/>
          <a:p>
            <a:r>
              <a:rPr lang="en-US" altLang="en-US"/>
              <a:t>Procedural Rules</a:t>
            </a:r>
          </a:p>
        </p:txBody>
      </p:sp>
      <p:sp>
        <p:nvSpPr>
          <p:cNvPr id="64514" name="Content Placeholder 2">
            <a:extLst>
              <a:ext uri="{FF2B5EF4-FFF2-40B4-BE49-F238E27FC236}">
                <a16:creationId xmlns:a16="http://schemas.microsoft.com/office/drawing/2014/main" id="{E5709588-6295-46EA-912B-21AB3A57226F}"/>
              </a:ext>
            </a:extLst>
          </p:cNvPr>
          <p:cNvSpPr>
            <a:spLocks noGrp="1"/>
          </p:cNvSpPr>
          <p:nvPr>
            <p:ph idx="1"/>
          </p:nvPr>
        </p:nvSpPr>
        <p:spPr/>
        <p:txBody>
          <a:bodyPr/>
          <a:lstStyle/>
          <a:p>
            <a:pPr marL="0" indent="0">
              <a:lnSpc>
                <a:spcPct val="100000"/>
              </a:lnSpc>
              <a:buNone/>
            </a:pPr>
            <a:r>
              <a:rPr lang="en-US" altLang="en-US" dirty="0">
                <a:solidFill>
                  <a:srgbClr val="FF0000"/>
                </a:solidFill>
                <a:highlight>
                  <a:srgbClr val="FFFF00"/>
                </a:highlight>
              </a:rPr>
              <a:t>Trainer to insert relevant procedural rules from national legislation here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raphic 3" descr="Questions outline">
            <a:extLst>
              <a:ext uri="{FF2B5EF4-FFF2-40B4-BE49-F238E27FC236}">
                <a16:creationId xmlns:a16="http://schemas.microsoft.com/office/drawing/2014/main" id="{995A36DA-74D2-43C7-919D-DE9919497E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5" name="Title 50">
            <a:extLst>
              <a:ext uri="{FF2B5EF4-FFF2-40B4-BE49-F238E27FC236}">
                <a16:creationId xmlns:a16="http://schemas.microsoft.com/office/drawing/2014/main" id="{BC57E332-8A12-4708-A7FD-D0B3BBCD1394}"/>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3" name="Title 1">
            <a:extLst>
              <a:ext uri="{FF2B5EF4-FFF2-40B4-BE49-F238E27FC236}">
                <a16:creationId xmlns:a16="http://schemas.microsoft.com/office/drawing/2014/main" id="{6D76C897-6087-486B-BE69-E3C74B94D157}"/>
              </a:ext>
            </a:extLst>
          </p:cNvPr>
          <p:cNvSpPr>
            <a:spLocks noGrp="1"/>
          </p:cNvSpPr>
          <p:nvPr>
            <p:ph type="title"/>
          </p:nvPr>
        </p:nvSpPr>
        <p:spPr/>
        <p:txBody>
          <a:bodyPr>
            <a:normAutofit fontScale="90000"/>
          </a:bodyPr>
          <a:lstStyle/>
          <a:p>
            <a:pPr algn="ctr"/>
            <a:r>
              <a:rPr lang="en-US" altLang="en-US" dirty="0"/>
              <a:t>What is electronic evidence?</a:t>
            </a:r>
          </a:p>
        </p:txBody>
      </p:sp>
      <p:sp>
        <p:nvSpPr>
          <p:cNvPr id="18434" name="Content Placeholder 2">
            <a:extLst>
              <a:ext uri="{FF2B5EF4-FFF2-40B4-BE49-F238E27FC236}">
                <a16:creationId xmlns:a16="http://schemas.microsoft.com/office/drawing/2014/main" id="{D5209EFA-637C-4253-B038-2AC722818C19}"/>
              </a:ext>
            </a:extLst>
          </p:cNvPr>
          <p:cNvSpPr>
            <a:spLocks noGrp="1"/>
          </p:cNvSpPr>
          <p:nvPr>
            <p:ph type="body" idx="1"/>
          </p:nvPr>
        </p:nvSpPr>
        <p:spPr/>
        <p:txBody>
          <a:bodyPr/>
          <a:lstStyle/>
          <a:p>
            <a:pPr>
              <a:buFont typeface="Arial" charset="0"/>
              <a:buChar char="•"/>
              <a:defRPr/>
            </a:pPr>
            <a:endParaRPr lang="en-US" dirty="0">
              <a:ea typeface="MS PGothic" charset="0"/>
            </a:endParaRPr>
          </a:p>
          <a:p>
            <a:pPr>
              <a:buFont typeface="Arial" charset="0"/>
              <a:buChar char="•"/>
              <a:defRPr/>
            </a:pPr>
            <a:endParaRPr lang="en-US" dirty="0">
              <a:ea typeface="MS PGothic" charset="0"/>
            </a:endParaRPr>
          </a:p>
          <a:p>
            <a:pPr marL="0" indent="0" algn="ctr">
              <a:buFont typeface="Arial" charset="0"/>
              <a:buNone/>
              <a:defRPr/>
            </a:pPr>
            <a:r>
              <a:rPr lang="en-US" dirty="0">
                <a:ea typeface="MS PGothic" charset="0"/>
              </a:rPr>
              <a:t>DISCUSSION:</a:t>
            </a:r>
          </a:p>
          <a:p>
            <a:pPr marL="0" indent="0" algn="ctr">
              <a:buFont typeface="Arial" charset="0"/>
              <a:buNone/>
              <a:defRPr/>
            </a:pPr>
            <a:r>
              <a:rPr lang="en-US" dirty="0">
                <a:ea typeface="MS PGothic" charset="0"/>
              </a:rPr>
              <a:t>What do </a:t>
            </a:r>
            <a:r>
              <a:rPr lang="en-US" b="1" dirty="0">
                <a:ea typeface="MS PGothic" charset="0"/>
              </a:rPr>
              <a:t>YOU</a:t>
            </a:r>
            <a:r>
              <a:rPr lang="en-US" dirty="0">
                <a:ea typeface="MS PGothic" charset="0"/>
              </a:rPr>
              <a:t> think?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1" name="Title 1">
            <a:extLst>
              <a:ext uri="{FF2B5EF4-FFF2-40B4-BE49-F238E27FC236}">
                <a16:creationId xmlns:a16="http://schemas.microsoft.com/office/drawing/2014/main" id="{C9FC216A-6B4E-450C-9754-31741ACD46C9}"/>
              </a:ext>
            </a:extLst>
          </p:cNvPr>
          <p:cNvSpPr>
            <a:spLocks noGrp="1"/>
          </p:cNvSpPr>
          <p:nvPr>
            <p:ph type="title"/>
          </p:nvPr>
        </p:nvSpPr>
        <p:spPr/>
        <p:txBody>
          <a:bodyPr/>
          <a:lstStyle/>
          <a:p>
            <a:r>
              <a:rPr lang="en-US" altLang="en-US"/>
              <a:t>Features of electronic evidence</a:t>
            </a:r>
          </a:p>
        </p:txBody>
      </p:sp>
      <p:sp>
        <p:nvSpPr>
          <p:cNvPr id="3" name="Content Placeholder 2">
            <a:extLst>
              <a:ext uri="{FF2B5EF4-FFF2-40B4-BE49-F238E27FC236}">
                <a16:creationId xmlns:a16="http://schemas.microsoft.com/office/drawing/2014/main" id="{8FA2B011-4293-45EA-9549-C92A99632DAE}"/>
              </a:ext>
            </a:extLst>
          </p:cNvPr>
          <p:cNvSpPr>
            <a:spLocks noGrp="1"/>
          </p:cNvSpPr>
          <p:nvPr>
            <p:ph idx="1"/>
          </p:nvPr>
        </p:nvSpPr>
        <p:spPr/>
        <p:txBody>
          <a:bodyPr>
            <a:normAutofit/>
          </a:bodyPr>
          <a:lstStyle/>
          <a:p>
            <a:pPr>
              <a:buFont typeface="Arial" charset="0"/>
              <a:buChar char="•"/>
              <a:defRPr/>
            </a:pPr>
            <a:r>
              <a:rPr lang="en-US" dirty="0"/>
              <a:t>What makes electronic evidence special?</a:t>
            </a:r>
          </a:p>
          <a:p>
            <a:pPr lvl="1">
              <a:buFont typeface="Arial" charset="0"/>
              <a:buChar char="–"/>
              <a:defRPr/>
            </a:pPr>
            <a:r>
              <a:rPr lang="en-US" b="1" dirty="0"/>
              <a:t>Nature</a:t>
            </a:r>
          </a:p>
          <a:p>
            <a:pPr lvl="2">
              <a:buFont typeface="Arial" charset="0"/>
              <a:buChar char="•"/>
              <a:defRPr/>
            </a:pPr>
            <a:r>
              <a:rPr lang="en-US" dirty="0"/>
              <a:t>Invisible to the untrained eye</a:t>
            </a:r>
          </a:p>
          <a:p>
            <a:pPr lvl="2">
              <a:buFont typeface="Arial" charset="0"/>
              <a:buChar char="•"/>
              <a:defRPr/>
            </a:pPr>
            <a:r>
              <a:rPr lang="en-US" dirty="0"/>
              <a:t>Difficult to authenticate</a:t>
            </a:r>
          </a:p>
          <a:p>
            <a:pPr lvl="2">
              <a:buFont typeface="Arial" charset="0"/>
              <a:buChar char="•"/>
              <a:defRPr/>
            </a:pPr>
            <a:r>
              <a:rPr lang="en-US" dirty="0"/>
              <a:t>May require specialist skills to access</a:t>
            </a:r>
          </a:p>
          <a:p>
            <a:pPr lvl="2">
              <a:buFont typeface="Arial" charset="0"/>
              <a:buChar char="•"/>
              <a:defRPr/>
            </a:pPr>
            <a:r>
              <a:rPr lang="en-US" dirty="0"/>
              <a:t>May require specialist skills to interpret</a:t>
            </a:r>
          </a:p>
          <a:p>
            <a:pPr lvl="2">
              <a:buFont typeface="Arial" charset="0"/>
              <a:buChar char="•"/>
              <a:defRPr/>
            </a:pPr>
            <a:r>
              <a:rPr lang="en-US" dirty="0"/>
              <a:t>May need to exercise coercive powers to obtain or access</a:t>
            </a:r>
          </a:p>
          <a:p>
            <a:pPr lvl="1">
              <a:buFont typeface="Arial" charset="0"/>
              <a:buChar char="–"/>
              <a:defRPr/>
            </a:pPr>
            <a:r>
              <a:rPr lang="en-US" b="1" dirty="0"/>
              <a:t>Volatile</a:t>
            </a:r>
          </a:p>
          <a:p>
            <a:pPr lvl="2">
              <a:buFont typeface="Arial" charset="0"/>
              <a:buChar char="•"/>
              <a:defRPr/>
            </a:pPr>
            <a:r>
              <a:rPr lang="en-US" dirty="0"/>
              <a:t>Easily deleted, changed, manipulated, altered or damaged</a:t>
            </a:r>
          </a:p>
          <a:p>
            <a:pPr lvl="2">
              <a:buFont typeface="Arial" charset="0"/>
              <a:buChar char="•"/>
              <a:defRPr/>
            </a:pPr>
            <a:r>
              <a:rPr lang="en-US" dirty="0"/>
              <a:t>May not be available for long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F78B1C0A-1611-4A2D-BDB0-27C83E12A232}"/>
              </a:ext>
            </a:extLst>
          </p:cNvPr>
          <p:cNvSpPr>
            <a:spLocks noGrp="1"/>
          </p:cNvSpPr>
          <p:nvPr>
            <p:ph type="title"/>
          </p:nvPr>
        </p:nvSpPr>
        <p:spPr/>
        <p:txBody>
          <a:bodyPr/>
          <a:lstStyle/>
          <a:p>
            <a:r>
              <a:rPr lang="en-US" altLang="en-US"/>
              <a:t>Features of electronic evidence</a:t>
            </a:r>
          </a:p>
        </p:txBody>
      </p:sp>
      <p:sp>
        <p:nvSpPr>
          <p:cNvPr id="3" name="Content Placeholder 2">
            <a:extLst>
              <a:ext uri="{FF2B5EF4-FFF2-40B4-BE49-F238E27FC236}">
                <a16:creationId xmlns:a16="http://schemas.microsoft.com/office/drawing/2014/main" id="{B560C43C-CF21-46FC-8BF6-3AC0E6438C6E}"/>
              </a:ext>
            </a:extLst>
          </p:cNvPr>
          <p:cNvSpPr>
            <a:spLocks noGrp="1"/>
          </p:cNvSpPr>
          <p:nvPr>
            <p:ph idx="1"/>
          </p:nvPr>
        </p:nvSpPr>
        <p:spPr>
          <a:xfrm>
            <a:off x="468313" y="1988841"/>
            <a:ext cx="8229600" cy="4608810"/>
          </a:xfrm>
        </p:spPr>
        <p:txBody>
          <a:bodyPr>
            <a:normAutofit fontScale="70000" lnSpcReduction="20000"/>
          </a:bodyPr>
          <a:lstStyle/>
          <a:p>
            <a:pPr>
              <a:lnSpc>
                <a:spcPct val="120000"/>
              </a:lnSpc>
              <a:buFont typeface="Arial" charset="0"/>
              <a:buChar char="•"/>
              <a:defRPr/>
            </a:pPr>
            <a:r>
              <a:rPr lang="en-US" dirty="0"/>
              <a:t>What makes electronic evidence special?</a:t>
            </a:r>
          </a:p>
          <a:p>
            <a:pPr lvl="1">
              <a:lnSpc>
                <a:spcPct val="120000"/>
              </a:lnSpc>
              <a:buFont typeface="Arial" charset="0"/>
              <a:buChar char="–"/>
              <a:defRPr/>
            </a:pPr>
            <a:r>
              <a:rPr lang="en-US" b="1" dirty="0"/>
              <a:t>Location</a:t>
            </a:r>
          </a:p>
          <a:p>
            <a:pPr lvl="2">
              <a:lnSpc>
                <a:spcPct val="120000"/>
              </a:lnSpc>
              <a:buFont typeface="Arial" charset="0"/>
              <a:buChar char="•"/>
              <a:defRPr/>
            </a:pPr>
            <a:r>
              <a:rPr lang="en-US" dirty="0"/>
              <a:t>May be linked with non-evidential material</a:t>
            </a:r>
          </a:p>
          <a:p>
            <a:pPr lvl="2">
              <a:lnSpc>
                <a:spcPct val="120000"/>
              </a:lnSpc>
              <a:buFont typeface="Arial" charset="0"/>
              <a:buChar char="•"/>
              <a:defRPr/>
            </a:pPr>
            <a:r>
              <a:rPr lang="en-US" dirty="0"/>
              <a:t>May be outside the jurisdiction</a:t>
            </a:r>
          </a:p>
          <a:p>
            <a:pPr lvl="1">
              <a:lnSpc>
                <a:spcPct val="120000"/>
              </a:lnSpc>
              <a:buFont typeface="Arial" charset="0"/>
              <a:buChar char="–"/>
              <a:defRPr/>
            </a:pPr>
            <a:r>
              <a:rPr lang="en-US" b="1" dirty="0"/>
              <a:t>Volume</a:t>
            </a:r>
          </a:p>
          <a:p>
            <a:pPr lvl="2">
              <a:lnSpc>
                <a:spcPct val="120000"/>
              </a:lnSpc>
              <a:buFont typeface="Arial" charset="0"/>
              <a:buChar char="•"/>
              <a:defRPr/>
            </a:pPr>
            <a:r>
              <a:rPr lang="en-US" dirty="0"/>
              <a:t>May be a large in volume</a:t>
            </a:r>
          </a:p>
          <a:p>
            <a:pPr lvl="2">
              <a:lnSpc>
                <a:spcPct val="120000"/>
              </a:lnSpc>
              <a:buFont typeface="Arial" charset="0"/>
              <a:buChar char="•"/>
              <a:defRPr/>
            </a:pPr>
            <a:r>
              <a:rPr lang="en-US" dirty="0"/>
              <a:t>Evidence may be contained within large volume of non-evidential material</a:t>
            </a:r>
          </a:p>
          <a:p>
            <a:pPr lvl="1">
              <a:lnSpc>
                <a:spcPct val="120000"/>
              </a:lnSpc>
              <a:buFont typeface="Arial" charset="0"/>
              <a:buChar char="–"/>
              <a:defRPr/>
            </a:pPr>
            <a:r>
              <a:rPr lang="en-US" dirty="0"/>
              <a:t>Issues such as </a:t>
            </a:r>
            <a:r>
              <a:rPr lang="en-US" b="1" dirty="0"/>
              <a:t>hearsay</a:t>
            </a:r>
            <a:r>
              <a:rPr lang="en-US" dirty="0"/>
              <a:t>, </a:t>
            </a:r>
            <a:r>
              <a:rPr lang="en-US" b="1" dirty="0"/>
              <a:t>business records</a:t>
            </a:r>
            <a:r>
              <a:rPr lang="en-US" dirty="0"/>
              <a:t>, </a:t>
            </a:r>
            <a:r>
              <a:rPr lang="en-US" b="1" dirty="0"/>
              <a:t>automated processes</a:t>
            </a:r>
            <a:r>
              <a:rPr lang="en-US" dirty="0"/>
              <a:t>, </a:t>
            </a:r>
            <a:r>
              <a:rPr lang="en-US" b="1" dirty="0"/>
              <a:t>intermingled evidence </a:t>
            </a:r>
            <a:r>
              <a:rPr lang="en-US" dirty="0"/>
              <a:t>and </a:t>
            </a:r>
            <a:r>
              <a:rPr lang="en-US" b="1" dirty="0"/>
              <a:t>expert evidence</a:t>
            </a:r>
            <a:r>
              <a:rPr lang="en-US" dirty="0"/>
              <a:t>.</a:t>
            </a:r>
          </a:p>
          <a:p>
            <a:pPr lvl="1">
              <a:lnSpc>
                <a:spcPct val="120000"/>
              </a:lnSpc>
              <a:buFont typeface="Arial" charset="0"/>
              <a:buChar char="–"/>
              <a:defRPr/>
            </a:pPr>
            <a:r>
              <a:rPr lang="en-US" b="1" dirty="0"/>
              <a:t>Admissibility</a:t>
            </a:r>
          </a:p>
          <a:p>
            <a:pPr lvl="2">
              <a:lnSpc>
                <a:spcPct val="120000"/>
              </a:lnSpc>
              <a:buFont typeface="Arial" charset="0"/>
              <a:buChar char="•"/>
              <a:defRPr/>
            </a:pPr>
            <a:r>
              <a:rPr lang="en-US" dirty="0"/>
              <a:t>Authenticity</a:t>
            </a:r>
          </a:p>
          <a:p>
            <a:pPr lvl="2">
              <a:lnSpc>
                <a:spcPct val="120000"/>
              </a:lnSpc>
              <a:buFont typeface="Arial" charset="0"/>
              <a:buChar char="•"/>
              <a:defRPr/>
            </a:pPr>
            <a:r>
              <a:rPr lang="en-US" dirty="0"/>
              <a:t>Completeness</a:t>
            </a:r>
          </a:p>
          <a:p>
            <a:pPr lvl="2">
              <a:lnSpc>
                <a:spcPct val="120000"/>
              </a:lnSpc>
              <a:buFont typeface="Arial" charset="0"/>
              <a:buChar char="•"/>
              <a:defRPr/>
            </a:pPr>
            <a:r>
              <a:rPr lang="en-US" dirty="0"/>
              <a:t>Reliability</a:t>
            </a:r>
          </a:p>
          <a:p>
            <a:pPr lvl="2">
              <a:lnSpc>
                <a:spcPct val="120000"/>
              </a:lnSpc>
              <a:buFont typeface="Arial" charset="0"/>
              <a:buChar char="•"/>
              <a:defRPr/>
            </a:pPr>
            <a:r>
              <a:rPr lang="en-US" dirty="0"/>
              <a:t>Believability</a:t>
            </a:r>
          </a:p>
          <a:p>
            <a:pPr lvl="2">
              <a:lnSpc>
                <a:spcPct val="120000"/>
              </a:lnSpc>
              <a:buFont typeface="Arial" charset="0"/>
              <a:buChar char="•"/>
              <a:defRPr/>
            </a:pPr>
            <a:r>
              <a:rPr lang="en-US" dirty="0"/>
              <a:t>Proportionality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28A329-BDB2-460B-A371-5AE68E3722E6}"/>
              </a:ext>
            </a:extLst>
          </p:cNvPr>
          <p:cNvSpPr>
            <a:spLocks noGrp="1"/>
          </p:cNvSpPr>
          <p:nvPr>
            <p:ph type="title"/>
          </p:nvPr>
        </p:nvSpPr>
        <p:spPr>
          <a:xfrm>
            <a:off x="628650" y="1001941"/>
            <a:ext cx="7886700" cy="5307379"/>
          </a:xfrm>
        </p:spPr>
        <p:txBody>
          <a:bodyPr>
            <a:normAutofit/>
          </a:bodyPr>
          <a:lstStyle/>
          <a:p>
            <a:pPr algn="ctr">
              <a:defRPr/>
            </a:pPr>
            <a:r>
              <a:rPr lang="en-US" dirty="0"/>
              <a:t>The Relevance of Electronic Evidence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B793BEA0-7791-46E5-9077-32F6B3C35E93}"/>
              </a:ext>
            </a:extLst>
          </p:cNvPr>
          <p:cNvSpPr>
            <a:spLocks noGrp="1"/>
          </p:cNvSpPr>
          <p:nvPr>
            <p:ph type="title"/>
          </p:nvPr>
        </p:nvSpPr>
        <p:spPr/>
        <p:txBody>
          <a:bodyPr>
            <a:normAutofit fontScale="90000"/>
          </a:bodyPr>
          <a:lstStyle/>
          <a:p>
            <a:r>
              <a:rPr lang="en-US" altLang="en-US" dirty="0"/>
              <a:t>Examples of electronic evidence</a:t>
            </a:r>
          </a:p>
        </p:txBody>
      </p:sp>
      <p:graphicFrame>
        <p:nvGraphicFramePr>
          <p:cNvPr id="2" name="Table 1">
            <a:extLst>
              <a:ext uri="{FF2B5EF4-FFF2-40B4-BE49-F238E27FC236}">
                <a16:creationId xmlns:a16="http://schemas.microsoft.com/office/drawing/2014/main" id="{4AA9A047-39F5-4B2E-8246-01222B5ACBD6}"/>
              </a:ext>
            </a:extLst>
          </p:cNvPr>
          <p:cNvGraphicFramePr>
            <a:graphicFrameLocks noGrp="1"/>
          </p:cNvGraphicFramePr>
          <p:nvPr>
            <p:extLst>
              <p:ext uri="{D42A27DB-BD31-4B8C-83A1-F6EECF244321}">
                <p14:modId xmlns:p14="http://schemas.microsoft.com/office/powerpoint/2010/main" val="2275701714"/>
              </p:ext>
            </p:extLst>
          </p:nvPr>
        </p:nvGraphicFramePr>
        <p:xfrm>
          <a:off x="449671" y="1844824"/>
          <a:ext cx="8244657" cy="4514919"/>
        </p:xfrm>
        <a:graphic>
          <a:graphicData uri="http://schemas.openxmlformats.org/drawingml/2006/table">
            <a:tbl>
              <a:tblPr firstRow="1" bandRow="1">
                <a:tableStyleId>{5C22544A-7EE6-4342-B048-85BDC9FD1C3A}</a:tableStyleId>
              </a:tblPr>
              <a:tblGrid>
                <a:gridCol w="2748219">
                  <a:extLst>
                    <a:ext uri="{9D8B030D-6E8A-4147-A177-3AD203B41FA5}">
                      <a16:colId xmlns:a16="http://schemas.microsoft.com/office/drawing/2014/main" val="20000"/>
                    </a:ext>
                  </a:extLst>
                </a:gridCol>
                <a:gridCol w="2748219">
                  <a:extLst>
                    <a:ext uri="{9D8B030D-6E8A-4147-A177-3AD203B41FA5}">
                      <a16:colId xmlns:a16="http://schemas.microsoft.com/office/drawing/2014/main" val="20001"/>
                    </a:ext>
                  </a:extLst>
                </a:gridCol>
                <a:gridCol w="2748219">
                  <a:extLst>
                    <a:ext uri="{9D8B030D-6E8A-4147-A177-3AD203B41FA5}">
                      <a16:colId xmlns:a16="http://schemas.microsoft.com/office/drawing/2014/main" val="20002"/>
                    </a:ext>
                  </a:extLst>
                </a:gridCol>
              </a:tblGrid>
              <a:tr h="589638">
                <a:tc>
                  <a:txBody>
                    <a:bodyPr/>
                    <a:lstStyle/>
                    <a:p>
                      <a:pPr algn="ctr"/>
                      <a:r>
                        <a:rPr lang="en-US" sz="1800" dirty="0"/>
                        <a:t>Cybercrime</a:t>
                      </a:r>
                    </a:p>
                  </a:txBody>
                  <a:tcPr marL="91434" marR="91434" marT="45711" marB="45711"/>
                </a:tc>
                <a:tc>
                  <a:txBody>
                    <a:bodyPr/>
                    <a:lstStyle/>
                    <a:p>
                      <a:pPr algn="ctr"/>
                      <a:r>
                        <a:rPr lang="en-US" sz="1800" dirty="0"/>
                        <a:t>Financial Investigations</a:t>
                      </a:r>
                    </a:p>
                  </a:txBody>
                  <a:tcPr marL="91434" marR="91434" marT="45711" marB="45711"/>
                </a:tc>
                <a:tc>
                  <a:txBody>
                    <a:bodyPr/>
                    <a:lstStyle/>
                    <a:p>
                      <a:pPr algn="ctr"/>
                      <a:r>
                        <a:rPr lang="en-US" sz="1800" dirty="0"/>
                        <a:t>Other/All Investigations</a:t>
                      </a:r>
                    </a:p>
                  </a:txBody>
                  <a:tcPr marL="91434" marR="91434" marT="45711" marB="45711"/>
                </a:tc>
                <a:extLst>
                  <a:ext uri="{0D108BD9-81ED-4DB2-BD59-A6C34878D82A}">
                    <a16:rowId xmlns:a16="http://schemas.microsoft.com/office/drawing/2014/main" val="10000"/>
                  </a:ext>
                </a:extLst>
              </a:tr>
              <a:tr h="3874857">
                <a:tc>
                  <a:txBody>
                    <a:bodyPr/>
                    <a:lstStyle/>
                    <a:p>
                      <a:pPr marL="285750" indent="-285750">
                        <a:buFont typeface="Arial"/>
                        <a:buChar char="•"/>
                      </a:pPr>
                      <a:r>
                        <a:rPr lang="en-US" sz="1800" dirty="0"/>
                        <a:t>IP addresses</a:t>
                      </a:r>
                    </a:p>
                    <a:p>
                      <a:pPr marL="285750" indent="-285750">
                        <a:buFont typeface="Arial"/>
                        <a:buChar char="•"/>
                      </a:pPr>
                      <a:r>
                        <a:rPr lang="en-US" sz="1800" dirty="0"/>
                        <a:t>PC/mobile device evidence</a:t>
                      </a:r>
                    </a:p>
                    <a:p>
                      <a:pPr marL="285750" indent="-285750">
                        <a:buFont typeface="Arial"/>
                        <a:buChar char="•"/>
                      </a:pPr>
                      <a:r>
                        <a:rPr lang="en-US" sz="1800" dirty="0"/>
                        <a:t>Deleted</a:t>
                      </a:r>
                      <a:r>
                        <a:rPr lang="en-US" sz="1800" baseline="0" dirty="0"/>
                        <a:t> files/folders</a:t>
                      </a:r>
                      <a:endParaRPr lang="en-US" sz="1800" dirty="0"/>
                    </a:p>
                    <a:p>
                      <a:pPr marL="285750" indent="-285750">
                        <a:buFont typeface="Arial"/>
                        <a:buChar char="•"/>
                      </a:pPr>
                      <a:r>
                        <a:rPr lang="en-US" sz="1800" dirty="0"/>
                        <a:t>Email</a:t>
                      </a:r>
                    </a:p>
                    <a:p>
                      <a:pPr marL="285750" indent="-285750">
                        <a:buFont typeface="Arial"/>
                        <a:buChar char="•"/>
                      </a:pPr>
                      <a:r>
                        <a:rPr lang="en-US" sz="1800" dirty="0"/>
                        <a:t>Social media</a:t>
                      </a:r>
                    </a:p>
                    <a:p>
                      <a:pPr marL="285750" indent="-285750">
                        <a:buFont typeface="Arial"/>
                        <a:buChar char="•"/>
                      </a:pPr>
                      <a:r>
                        <a:rPr lang="en-US" sz="1800" dirty="0"/>
                        <a:t>Internet Service Provider subscriber, traffic and content data.</a:t>
                      </a:r>
                    </a:p>
                    <a:p>
                      <a:pPr marL="285750" indent="-285750">
                        <a:buFont typeface="Arial"/>
                        <a:buChar char="•"/>
                      </a:pPr>
                      <a:r>
                        <a:rPr lang="en-US" sz="1800" dirty="0"/>
                        <a:t>Use of online trading/selling platforms</a:t>
                      </a:r>
                    </a:p>
                  </a:txBody>
                  <a:tcPr marL="91434" marR="91434" marT="45711" marB="45711"/>
                </a:tc>
                <a:tc>
                  <a:txBody>
                    <a:bodyPr/>
                    <a:lstStyle/>
                    <a:p>
                      <a:pPr marL="285750" indent="-285750">
                        <a:buFont typeface="Arial"/>
                        <a:buChar char="•"/>
                      </a:pPr>
                      <a:r>
                        <a:rPr lang="en-US" sz="1800" dirty="0"/>
                        <a:t>IP addresses</a:t>
                      </a:r>
                      <a:r>
                        <a:rPr lang="en-US" sz="1800" baseline="0" dirty="0"/>
                        <a:t> used to log in to bank accounts</a:t>
                      </a:r>
                    </a:p>
                    <a:p>
                      <a:pPr marL="285750" indent="-285750">
                        <a:buFont typeface="Arial"/>
                        <a:buChar char="•"/>
                      </a:pPr>
                      <a:r>
                        <a:rPr lang="en-US" sz="1800" baseline="0" dirty="0"/>
                        <a:t>Use of digital/electronic currencies</a:t>
                      </a:r>
                    </a:p>
                    <a:p>
                      <a:pPr marL="285750" indent="-285750">
                        <a:buFont typeface="Arial"/>
                        <a:buChar char="•"/>
                      </a:pPr>
                      <a:r>
                        <a:rPr lang="en-US" sz="1800" baseline="0" dirty="0"/>
                        <a:t>Use of Internet payment services</a:t>
                      </a:r>
                    </a:p>
                    <a:p>
                      <a:pPr marL="285750" indent="-285750">
                        <a:buFont typeface="Arial"/>
                        <a:buChar char="•"/>
                      </a:pPr>
                      <a:r>
                        <a:rPr lang="en-US" sz="1800" baseline="0" dirty="0"/>
                        <a:t>Use of online gambling platforms</a:t>
                      </a:r>
                    </a:p>
                    <a:p>
                      <a:pPr marL="285750" indent="-285750">
                        <a:buFont typeface="Arial"/>
                        <a:buChar char="•"/>
                      </a:pPr>
                      <a:r>
                        <a:rPr lang="en-US" sz="1800" baseline="0" dirty="0"/>
                        <a:t>Purchase/resale of goods online</a:t>
                      </a:r>
                    </a:p>
                  </a:txBody>
                  <a:tcPr marL="91434" marR="91434" marT="45711" marB="45711"/>
                </a:tc>
                <a:tc>
                  <a:txBody>
                    <a:bodyPr/>
                    <a:lstStyle/>
                    <a:p>
                      <a:pPr marL="285750" indent="-285750">
                        <a:buFont typeface="Arial"/>
                        <a:buChar char="•"/>
                      </a:pPr>
                      <a:r>
                        <a:rPr lang="en-US" sz="1800" dirty="0"/>
                        <a:t>Use</a:t>
                      </a:r>
                      <a:r>
                        <a:rPr lang="en-US" sz="1800" baseline="0" dirty="0"/>
                        <a:t> of Internet communication services (Skype, </a:t>
                      </a:r>
                      <a:r>
                        <a:rPr lang="en-US" sz="1800" baseline="0" dirty="0" err="1"/>
                        <a:t>Whatsapp</a:t>
                      </a:r>
                      <a:r>
                        <a:rPr lang="en-US" sz="1800" baseline="0" dirty="0"/>
                        <a:t>, etc.)</a:t>
                      </a:r>
                    </a:p>
                    <a:p>
                      <a:pPr marL="285750" indent="-285750">
                        <a:buFont typeface="Arial"/>
                        <a:buChar char="•"/>
                      </a:pPr>
                      <a:r>
                        <a:rPr lang="en-US" sz="1800" baseline="0" dirty="0"/>
                        <a:t>Internet search/browsing history</a:t>
                      </a:r>
                    </a:p>
                    <a:p>
                      <a:pPr marL="285750" indent="-285750">
                        <a:buFont typeface="Arial"/>
                        <a:buChar char="•"/>
                      </a:pPr>
                      <a:r>
                        <a:rPr lang="en-US" sz="1800" baseline="0" dirty="0"/>
                        <a:t>Website log files</a:t>
                      </a:r>
                    </a:p>
                    <a:p>
                      <a:pPr marL="285750" indent="-285750">
                        <a:buFont typeface="Arial"/>
                        <a:buChar char="•"/>
                      </a:pPr>
                      <a:endParaRPr lang="en-US" sz="1800" dirty="0"/>
                    </a:p>
                  </a:txBody>
                  <a:tcPr marL="91434" marR="91434" marT="45711" marB="45711"/>
                </a:tc>
                <a:extLst>
                  <a:ext uri="{0D108BD9-81ED-4DB2-BD59-A6C34878D82A}">
                    <a16:rowId xmlns:a16="http://schemas.microsoft.com/office/drawing/2014/main" val="1000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Title 1">
            <a:extLst>
              <a:ext uri="{FF2B5EF4-FFF2-40B4-BE49-F238E27FC236}">
                <a16:creationId xmlns:a16="http://schemas.microsoft.com/office/drawing/2014/main" id="{3667D68A-D9A9-450F-B29A-C4B96B12B137}"/>
              </a:ext>
            </a:extLst>
          </p:cNvPr>
          <p:cNvSpPr>
            <a:spLocks noGrp="1"/>
          </p:cNvSpPr>
          <p:nvPr>
            <p:ph type="title"/>
          </p:nvPr>
        </p:nvSpPr>
        <p:spPr/>
        <p:txBody>
          <a:bodyPr>
            <a:normAutofit fontScale="90000"/>
          </a:bodyPr>
          <a:lstStyle/>
          <a:p>
            <a:r>
              <a:rPr lang="en-US" altLang="en-US"/>
              <a:t>Relevance of electronic evidence</a:t>
            </a:r>
          </a:p>
        </p:txBody>
      </p:sp>
      <p:sp>
        <p:nvSpPr>
          <p:cNvPr id="20482" name="Content Placeholder 2">
            <a:extLst>
              <a:ext uri="{FF2B5EF4-FFF2-40B4-BE49-F238E27FC236}">
                <a16:creationId xmlns:a16="http://schemas.microsoft.com/office/drawing/2014/main" id="{ACDFAED5-DDD3-4D90-BE86-9F180E9954B3}"/>
              </a:ext>
            </a:extLst>
          </p:cNvPr>
          <p:cNvSpPr>
            <a:spLocks noGrp="1"/>
          </p:cNvSpPr>
          <p:nvPr>
            <p:ph idx="1"/>
          </p:nvPr>
        </p:nvSpPr>
        <p:spPr/>
        <p:txBody>
          <a:bodyPr>
            <a:normAutofit/>
          </a:bodyPr>
          <a:lstStyle/>
          <a:p>
            <a:pPr>
              <a:buFont typeface="Arial" charset="0"/>
              <a:buChar char="•"/>
              <a:defRPr/>
            </a:pPr>
            <a:r>
              <a:rPr lang="en-US" dirty="0">
                <a:ea typeface="MS PGothic" charset="0"/>
              </a:rPr>
              <a:t>Specialist expertise and experience required to collect and gather this type of evidence.</a:t>
            </a:r>
          </a:p>
          <a:p>
            <a:pPr>
              <a:buFont typeface="Arial" charset="0"/>
              <a:buChar char="•"/>
              <a:defRPr/>
            </a:pPr>
            <a:endParaRPr lang="en-US" dirty="0">
              <a:ea typeface="MS PGothic" charset="0"/>
            </a:endParaRPr>
          </a:p>
          <a:p>
            <a:pPr>
              <a:buFont typeface="Arial" charset="0"/>
              <a:buChar char="•"/>
              <a:defRPr/>
            </a:pPr>
            <a:r>
              <a:rPr lang="en-US" dirty="0">
                <a:ea typeface="MS PGothic" charset="0"/>
              </a:rPr>
              <a:t>Cybercrime and/or digital forensic units have expertise in the collection and handling of this type of evidence.</a:t>
            </a:r>
          </a:p>
          <a:p>
            <a:pPr>
              <a:buFont typeface="Arial" charset="0"/>
              <a:buChar char="•"/>
              <a:defRPr/>
            </a:pPr>
            <a:endParaRPr lang="en-US" dirty="0">
              <a:ea typeface="MS PGothic" charset="0"/>
            </a:endParaRPr>
          </a:p>
          <a:p>
            <a:pPr>
              <a:buFont typeface="Arial" charset="0"/>
              <a:buChar char="•"/>
              <a:defRPr/>
            </a:pPr>
            <a:r>
              <a:rPr lang="en-US" dirty="0">
                <a:ea typeface="MS PGothic" charset="0"/>
              </a:rPr>
              <a:t>Can support and offer guidance to less experienced investigators in the particularities of  identification, analysis and interpretation of this type of evidence.</a:t>
            </a:r>
          </a:p>
        </p:txBody>
      </p:sp>
    </p:spTree>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46135</TotalTime>
  <Words>2904</Words>
  <Application>Microsoft Office PowerPoint</Application>
  <PresentationFormat>On-screen Show (4:3)</PresentationFormat>
  <Paragraphs>245</Paragraphs>
  <Slides>36</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Arial Narrow</vt:lpstr>
      <vt:lpstr>Calibri</vt:lpstr>
      <vt:lpstr>Georgia</vt:lpstr>
      <vt:lpstr>Helvetica</vt:lpstr>
      <vt:lpstr>PPT_theme_v7</vt:lpstr>
      <vt:lpstr>Basic Course on the Search, Seizure and Confiscation of Online Crime Proceeds</vt:lpstr>
      <vt:lpstr>Session Objectives</vt:lpstr>
      <vt:lpstr>What is Electronic Evidence?</vt:lpstr>
      <vt:lpstr>What is electronic evidence?</vt:lpstr>
      <vt:lpstr>Features of electronic evidence</vt:lpstr>
      <vt:lpstr>Features of electronic evidence</vt:lpstr>
      <vt:lpstr>The Relevance of Electronic Evidence</vt:lpstr>
      <vt:lpstr>Examples of electronic evidence</vt:lpstr>
      <vt:lpstr>Relevance of electronic evidence</vt:lpstr>
      <vt:lpstr>Identifying, Seizing and Handling Electronic Evidence</vt:lpstr>
      <vt:lpstr>Seizure of electronic evidence</vt:lpstr>
      <vt:lpstr>General Principles</vt:lpstr>
      <vt:lpstr>Principle #1: Data Integrity</vt:lpstr>
      <vt:lpstr>Principle #2: Audit Trail</vt:lpstr>
      <vt:lpstr>Principle #3: Specialist Support</vt:lpstr>
      <vt:lpstr>Principle #4: Appropriate Training</vt:lpstr>
      <vt:lpstr>Principle #6: Legality</vt:lpstr>
      <vt:lpstr>Analysing Electronic Evidence</vt:lpstr>
      <vt:lpstr>Computer forensics</vt:lpstr>
      <vt:lpstr>Investigation/Analysis</vt:lpstr>
      <vt:lpstr>Investigation/Analysis</vt:lpstr>
      <vt:lpstr>Investigation/Analysis</vt:lpstr>
      <vt:lpstr>Production/Presentation</vt:lpstr>
      <vt:lpstr>Procedural Provisions of the Budapest Convention</vt:lpstr>
      <vt:lpstr>Procedural Rules</vt:lpstr>
      <vt:lpstr>Procedural Rules</vt:lpstr>
      <vt:lpstr>Procedural Rules</vt:lpstr>
      <vt:lpstr>Procedural Rules</vt:lpstr>
      <vt:lpstr>Procedural Rules</vt:lpstr>
      <vt:lpstr>Procedural Rules</vt:lpstr>
      <vt:lpstr>Procedural Rules</vt:lpstr>
      <vt:lpstr>Procedural Rules</vt:lpstr>
      <vt:lpstr>Procedural Rules</vt:lpstr>
      <vt:lpstr>Procedural Rules</vt:lpstr>
      <vt:lpstr>Procedural Rules</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alexander</dc:creator>
  <cp:lastModifiedBy>Hortensia Pasalau</cp:lastModifiedBy>
  <cp:revision>306</cp:revision>
  <cp:lastPrinted>2016-05-18T07:38:13Z</cp:lastPrinted>
  <dcterms:created xsi:type="dcterms:W3CDTF">2013-06-24T06:40:18Z</dcterms:created>
  <dcterms:modified xsi:type="dcterms:W3CDTF">2023-11-13T15:25:50Z</dcterms:modified>
</cp:coreProperties>
</file>