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34"/>
  </p:notesMasterIdLst>
  <p:sldIdLst>
    <p:sldId id="318" r:id="rId2"/>
    <p:sldId id="380" r:id="rId3"/>
    <p:sldId id="381" r:id="rId4"/>
    <p:sldId id="382" r:id="rId5"/>
    <p:sldId id="384" r:id="rId6"/>
    <p:sldId id="385" r:id="rId7"/>
    <p:sldId id="388" r:id="rId8"/>
    <p:sldId id="300" r:id="rId9"/>
    <p:sldId id="301" r:id="rId10"/>
    <p:sldId id="311" r:id="rId11"/>
    <p:sldId id="302" r:id="rId12"/>
    <p:sldId id="303" r:id="rId13"/>
    <p:sldId id="386" r:id="rId14"/>
    <p:sldId id="387" r:id="rId15"/>
    <p:sldId id="389" r:id="rId16"/>
    <p:sldId id="390" r:id="rId17"/>
    <p:sldId id="391" r:id="rId18"/>
    <p:sldId id="392" r:id="rId19"/>
    <p:sldId id="393" r:id="rId20"/>
    <p:sldId id="306" r:id="rId21"/>
    <p:sldId id="308" r:id="rId22"/>
    <p:sldId id="310" r:id="rId23"/>
    <p:sldId id="409" r:id="rId24"/>
    <p:sldId id="412" r:id="rId25"/>
    <p:sldId id="413" r:id="rId26"/>
    <p:sldId id="414" r:id="rId27"/>
    <p:sldId id="415" r:id="rId28"/>
    <p:sldId id="416" r:id="rId29"/>
    <p:sldId id="417" r:id="rId30"/>
    <p:sldId id="418" r:id="rId31"/>
    <p:sldId id="419" r:id="rId32"/>
    <p:sldId id="316" r:id="rId33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61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40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594E8-F027-435B-8789-387FA93EE866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F0EAB-2FD4-4175-8014-09F26D089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758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630" y="2735035"/>
            <a:ext cx="6229350" cy="1820636"/>
          </a:xfrm>
        </p:spPr>
        <p:txBody>
          <a:bodyPr anchor="b">
            <a:normAutofit/>
          </a:bodyPr>
          <a:lstStyle>
            <a:lvl1pPr algn="ctr">
              <a:defRPr sz="3500" b="1">
                <a:solidFill>
                  <a:srgbClr val="005E8E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630" y="5216979"/>
            <a:ext cx="3077934" cy="791936"/>
          </a:xfrm>
        </p:spPr>
        <p:txBody>
          <a:bodyPr>
            <a:normAutofit/>
          </a:bodyPr>
          <a:lstStyle>
            <a:lvl1pPr marL="0" indent="0" algn="ctr">
              <a:buNone/>
              <a:defRPr sz="2000" b="1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406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45028"/>
            <a:ext cx="2949178" cy="1507671"/>
          </a:xfrm>
        </p:spPr>
        <p:txBody>
          <a:bodyPr anchor="b"/>
          <a:lstStyle>
            <a:lvl1pPr>
              <a:defRPr sz="32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45028"/>
            <a:ext cx="4629150" cy="5119008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612570"/>
            <a:ext cx="2949178" cy="355146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46708E8-5933-45CE-A8E6-0870F4F053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199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3499"/>
            <a:ext cx="7886700" cy="112667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179863"/>
            <a:ext cx="7886700" cy="3997099"/>
          </a:xfrm>
        </p:spPr>
        <p:txBody>
          <a:bodyPr vert="eaVert"/>
          <a:lstStyle>
            <a:lvl1pPr>
              <a:defRPr sz="2400"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7EA9C4C-AC6A-490B-A902-7E48F5BEA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46708E8-5933-45CE-A8E6-0870F4F053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287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11623"/>
            <a:ext cx="1971675" cy="5065339"/>
          </a:xfrm>
        </p:spPr>
        <p:txBody>
          <a:bodyPr vert="eaVert">
            <a:normAutofit/>
          </a:bodyPr>
          <a:lstStyle>
            <a:lvl1pPr>
              <a:defRPr sz="4000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11623"/>
            <a:ext cx="5800725" cy="5065340"/>
          </a:xfrm>
        </p:spPr>
        <p:txBody>
          <a:bodyPr vert="eaVert"/>
          <a:lstStyle>
            <a:lvl1pPr>
              <a:defRPr sz="2400"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C09C25C-8921-4FF5-B354-D78C972E2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46708E8-5933-45CE-A8E6-0870F4F053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604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Vig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7053250" y="4591088"/>
            <a:ext cx="2643174" cy="890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/>
            </a:lvl1pPr>
            <a:lvl2pP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jdelijke aanduiding voor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793E8-6D69-4B5B-A6D5-2C89D0B1AB61}" type="datetime1">
              <a:rPr lang="en-US" smtClean="0"/>
              <a:pPr/>
              <a:t>11/14/2023</a:t>
            </a:fld>
            <a:endParaRPr lang="en-US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39B8FB-7D75-4805-A3EF-7F9252E7FB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45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845480"/>
          </a:xfrm>
        </p:spPr>
        <p:txBody>
          <a:bodyPr anchor="b">
            <a:normAutofit/>
          </a:bodyPr>
          <a:lstStyle>
            <a:lvl1pPr algn="ctr">
              <a:defRPr sz="4500" b="1">
                <a:solidFill>
                  <a:srgbClr val="005E8E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261756"/>
            <a:ext cx="6858000" cy="996043"/>
          </a:xfrm>
        </p:spPr>
        <p:txBody>
          <a:bodyPr/>
          <a:lstStyle>
            <a:lvl1pPr marL="0" indent="0" algn="ctr">
              <a:buNone/>
              <a:defRPr sz="2400" b="1" i="1">
                <a:solidFill>
                  <a:srgbClr val="005E8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A38B994-6D08-4BA4-AE2D-186DFD1EE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46708E8-5933-45CE-A8E6-0870F4F053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11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64303"/>
            <a:ext cx="7886700" cy="100965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53343"/>
            <a:ext cx="7886700" cy="3923620"/>
          </a:xfrm>
        </p:spPr>
        <p:txBody>
          <a:bodyPr/>
          <a:lstStyle>
            <a:lvl1pPr>
              <a:defRPr sz="2400" b="0"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46708E8-5933-45CE-A8E6-0870F4F053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307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1257579"/>
          </a:xfrm>
        </p:spPr>
        <p:txBody>
          <a:bodyPr anchor="b">
            <a:normAutofit/>
          </a:bodyPr>
          <a:lstStyle>
            <a:lvl1pPr>
              <a:defRPr sz="45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110754"/>
            <a:ext cx="7886700" cy="2978898"/>
          </a:xfrm>
          <a:solidFill>
            <a:srgbClr val="005E8E"/>
          </a:solidFill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8AE3919-D0EC-4ACD-A757-9B1CCECAD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46708E8-5933-45CE-A8E6-0870F4F053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146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11624"/>
            <a:ext cx="7886700" cy="898606"/>
          </a:xfrm>
          <a:custGeom>
            <a:avLst/>
            <a:gdLst>
              <a:gd name="connsiteX0" fmla="*/ 0 w 7886700"/>
              <a:gd name="connsiteY0" fmla="*/ 0 h 898606"/>
              <a:gd name="connsiteX1" fmla="*/ 578358 w 7886700"/>
              <a:gd name="connsiteY1" fmla="*/ 0 h 898606"/>
              <a:gd name="connsiteX2" fmla="*/ 1314450 w 7886700"/>
              <a:gd name="connsiteY2" fmla="*/ 0 h 898606"/>
              <a:gd name="connsiteX3" fmla="*/ 1813941 w 7886700"/>
              <a:gd name="connsiteY3" fmla="*/ 0 h 898606"/>
              <a:gd name="connsiteX4" fmla="*/ 2471166 w 7886700"/>
              <a:gd name="connsiteY4" fmla="*/ 0 h 898606"/>
              <a:gd name="connsiteX5" fmla="*/ 2891790 w 7886700"/>
              <a:gd name="connsiteY5" fmla="*/ 0 h 898606"/>
              <a:gd name="connsiteX6" fmla="*/ 3706749 w 7886700"/>
              <a:gd name="connsiteY6" fmla="*/ 0 h 898606"/>
              <a:gd name="connsiteX7" fmla="*/ 4127373 w 7886700"/>
              <a:gd name="connsiteY7" fmla="*/ 0 h 898606"/>
              <a:gd name="connsiteX8" fmla="*/ 4626864 w 7886700"/>
              <a:gd name="connsiteY8" fmla="*/ 0 h 898606"/>
              <a:gd name="connsiteX9" fmla="*/ 5284089 w 7886700"/>
              <a:gd name="connsiteY9" fmla="*/ 0 h 898606"/>
              <a:gd name="connsiteX10" fmla="*/ 6020181 w 7886700"/>
              <a:gd name="connsiteY10" fmla="*/ 0 h 898606"/>
              <a:gd name="connsiteX11" fmla="*/ 6598539 w 7886700"/>
              <a:gd name="connsiteY11" fmla="*/ 0 h 898606"/>
              <a:gd name="connsiteX12" fmla="*/ 7098030 w 7886700"/>
              <a:gd name="connsiteY12" fmla="*/ 0 h 898606"/>
              <a:gd name="connsiteX13" fmla="*/ 7886700 w 7886700"/>
              <a:gd name="connsiteY13" fmla="*/ 0 h 898606"/>
              <a:gd name="connsiteX14" fmla="*/ 7886700 w 7886700"/>
              <a:gd name="connsiteY14" fmla="*/ 449303 h 898606"/>
              <a:gd name="connsiteX15" fmla="*/ 7886700 w 7886700"/>
              <a:gd name="connsiteY15" fmla="*/ 898606 h 898606"/>
              <a:gd name="connsiteX16" fmla="*/ 7150608 w 7886700"/>
              <a:gd name="connsiteY16" fmla="*/ 898606 h 898606"/>
              <a:gd name="connsiteX17" fmla="*/ 6651117 w 7886700"/>
              <a:gd name="connsiteY17" fmla="*/ 898606 h 898606"/>
              <a:gd name="connsiteX18" fmla="*/ 6072759 w 7886700"/>
              <a:gd name="connsiteY18" fmla="*/ 898606 h 898606"/>
              <a:gd name="connsiteX19" fmla="*/ 5415534 w 7886700"/>
              <a:gd name="connsiteY19" fmla="*/ 898606 h 898606"/>
              <a:gd name="connsiteX20" fmla="*/ 4994910 w 7886700"/>
              <a:gd name="connsiteY20" fmla="*/ 898606 h 898606"/>
              <a:gd name="connsiteX21" fmla="*/ 4337685 w 7886700"/>
              <a:gd name="connsiteY21" fmla="*/ 898606 h 898606"/>
              <a:gd name="connsiteX22" fmla="*/ 3680460 w 7886700"/>
              <a:gd name="connsiteY22" fmla="*/ 898606 h 898606"/>
              <a:gd name="connsiteX23" fmla="*/ 3180969 w 7886700"/>
              <a:gd name="connsiteY23" fmla="*/ 898606 h 898606"/>
              <a:gd name="connsiteX24" fmla="*/ 2760345 w 7886700"/>
              <a:gd name="connsiteY24" fmla="*/ 898606 h 898606"/>
              <a:gd name="connsiteX25" fmla="*/ 2181987 w 7886700"/>
              <a:gd name="connsiteY25" fmla="*/ 898606 h 898606"/>
              <a:gd name="connsiteX26" fmla="*/ 1367028 w 7886700"/>
              <a:gd name="connsiteY26" fmla="*/ 898606 h 898606"/>
              <a:gd name="connsiteX27" fmla="*/ 788670 w 7886700"/>
              <a:gd name="connsiteY27" fmla="*/ 898606 h 898606"/>
              <a:gd name="connsiteX28" fmla="*/ 0 w 7886700"/>
              <a:gd name="connsiteY28" fmla="*/ 898606 h 898606"/>
              <a:gd name="connsiteX29" fmla="*/ 0 w 7886700"/>
              <a:gd name="connsiteY29" fmla="*/ 440317 h 898606"/>
              <a:gd name="connsiteX30" fmla="*/ 0 w 7886700"/>
              <a:gd name="connsiteY30" fmla="*/ 0 h 89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886700" h="898606" fill="none" extrusionOk="0">
                <a:moveTo>
                  <a:pt x="0" y="0"/>
                </a:moveTo>
                <a:cubicBezTo>
                  <a:pt x="195292" y="-21074"/>
                  <a:pt x="336224" y="12306"/>
                  <a:pt x="578358" y="0"/>
                </a:cubicBezTo>
                <a:cubicBezTo>
                  <a:pt x="820492" y="-12306"/>
                  <a:pt x="1021439" y="-3393"/>
                  <a:pt x="1314450" y="0"/>
                </a:cubicBezTo>
                <a:cubicBezTo>
                  <a:pt x="1607461" y="3393"/>
                  <a:pt x="1664131" y="10189"/>
                  <a:pt x="1813941" y="0"/>
                </a:cubicBezTo>
                <a:cubicBezTo>
                  <a:pt x="1963751" y="-10189"/>
                  <a:pt x="2181052" y="8295"/>
                  <a:pt x="2471166" y="0"/>
                </a:cubicBezTo>
                <a:cubicBezTo>
                  <a:pt x="2761280" y="-8295"/>
                  <a:pt x="2742339" y="-8290"/>
                  <a:pt x="2891790" y="0"/>
                </a:cubicBezTo>
                <a:cubicBezTo>
                  <a:pt x="3041241" y="8290"/>
                  <a:pt x="3426953" y="31820"/>
                  <a:pt x="3706749" y="0"/>
                </a:cubicBezTo>
                <a:cubicBezTo>
                  <a:pt x="3986545" y="-31820"/>
                  <a:pt x="3929874" y="-485"/>
                  <a:pt x="4127373" y="0"/>
                </a:cubicBezTo>
                <a:cubicBezTo>
                  <a:pt x="4324872" y="485"/>
                  <a:pt x="4497687" y="-2027"/>
                  <a:pt x="4626864" y="0"/>
                </a:cubicBezTo>
                <a:cubicBezTo>
                  <a:pt x="4756041" y="2027"/>
                  <a:pt x="5009808" y="-13914"/>
                  <a:pt x="5284089" y="0"/>
                </a:cubicBezTo>
                <a:cubicBezTo>
                  <a:pt x="5558370" y="13914"/>
                  <a:pt x="5682373" y="-15850"/>
                  <a:pt x="6020181" y="0"/>
                </a:cubicBezTo>
                <a:cubicBezTo>
                  <a:pt x="6357989" y="15850"/>
                  <a:pt x="6326190" y="6280"/>
                  <a:pt x="6598539" y="0"/>
                </a:cubicBezTo>
                <a:cubicBezTo>
                  <a:pt x="6870888" y="-6280"/>
                  <a:pt x="6920085" y="-2213"/>
                  <a:pt x="7098030" y="0"/>
                </a:cubicBezTo>
                <a:cubicBezTo>
                  <a:pt x="7275975" y="2213"/>
                  <a:pt x="7521648" y="29230"/>
                  <a:pt x="7886700" y="0"/>
                </a:cubicBezTo>
                <a:cubicBezTo>
                  <a:pt x="7884721" y="108245"/>
                  <a:pt x="7898948" y="338295"/>
                  <a:pt x="7886700" y="449303"/>
                </a:cubicBezTo>
                <a:cubicBezTo>
                  <a:pt x="7874452" y="560311"/>
                  <a:pt x="7866198" y="726180"/>
                  <a:pt x="7886700" y="898606"/>
                </a:cubicBezTo>
                <a:cubicBezTo>
                  <a:pt x="7678853" y="874656"/>
                  <a:pt x="7460024" y="887112"/>
                  <a:pt x="7150608" y="898606"/>
                </a:cubicBezTo>
                <a:cubicBezTo>
                  <a:pt x="6841192" y="910100"/>
                  <a:pt x="6825168" y="907546"/>
                  <a:pt x="6651117" y="898606"/>
                </a:cubicBezTo>
                <a:cubicBezTo>
                  <a:pt x="6477066" y="889666"/>
                  <a:pt x="6338245" y="897915"/>
                  <a:pt x="6072759" y="898606"/>
                </a:cubicBezTo>
                <a:cubicBezTo>
                  <a:pt x="5807273" y="899297"/>
                  <a:pt x="5675761" y="870279"/>
                  <a:pt x="5415534" y="898606"/>
                </a:cubicBezTo>
                <a:cubicBezTo>
                  <a:pt x="5155307" y="926933"/>
                  <a:pt x="5176474" y="877755"/>
                  <a:pt x="4994910" y="898606"/>
                </a:cubicBezTo>
                <a:cubicBezTo>
                  <a:pt x="4813346" y="919457"/>
                  <a:pt x="4501069" y="884830"/>
                  <a:pt x="4337685" y="898606"/>
                </a:cubicBezTo>
                <a:cubicBezTo>
                  <a:pt x="4174301" y="912382"/>
                  <a:pt x="3931716" y="884060"/>
                  <a:pt x="3680460" y="898606"/>
                </a:cubicBezTo>
                <a:cubicBezTo>
                  <a:pt x="3429205" y="913152"/>
                  <a:pt x="3338025" y="903618"/>
                  <a:pt x="3180969" y="898606"/>
                </a:cubicBezTo>
                <a:cubicBezTo>
                  <a:pt x="3023913" y="893594"/>
                  <a:pt x="2936236" y="907549"/>
                  <a:pt x="2760345" y="898606"/>
                </a:cubicBezTo>
                <a:cubicBezTo>
                  <a:pt x="2584454" y="889663"/>
                  <a:pt x="2356790" y="891915"/>
                  <a:pt x="2181987" y="898606"/>
                </a:cubicBezTo>
                <a:cubicBezTo>
                  <a:pt x="2007184" y="905297"/>
                  <a:pt x="1562870" y="863112"/>
                  <a:pt x="1367028" y="898606"/>
                </a:cubicBezTo>
                <a:cubicBezTo>
                  <a:pt x="1171186" y="934100"/>
                  <a:pt x="1069898" y="902727"/>
                  <a:pt x="788670" y="898606"/>
                </a:cubicBezTo>
                <a:cubicBezTo>
                  <a:pt x="507442" y="894485"/>
                  <a:pt x="223432" y="865317"/>
                  <a:pt x="0" y="898606"/>
                </a:cubicBezTo>
                <a:cubicBezTo>
                  <a:pt x="22844" y="752400"/>
                  <a:pt x="-9782" y="627885"/>
                  <a:pt x="0" y="440317"/>
                </a:cubicBezTo>
                <a:cubicBezTo>
                  <a:pt x="9782" y="252749"/>
                  <a:pt x="-3553" y="147521"/>
                  <a:pt x="0" y="0"/>
                </a:cubicBezTo>
                <a:close/>
              </a:path>
              <a:path w="7886700" h="898606" stroke="0" extrusionOk="0">
                <a:moveTo>
                  <a:pt x="0" y="0"/>
                </a:moveTo>
                <a:cubicBezTo>
                  <a:pt x="122704" y="14500"/>
                  <a:pt x="317424" y="3930"/>
                  <a:pt x="499491" y="0"/>
                </a:cubicBezTo>
                <a:cubicBezTo>
                  <a:pt x="681558" y="-3930"/>
                  <a:pt x="919994" y="31237"/>
                  <a:pt x="1314450" y="0"/>
                </a:cubicBezTo>
                <a:cubicBezTo>
                  <a:pt x="1708906" y="-31237"/>
                  <a:pt x="1647307" y="14438"/>
                  <a:pt x="1735074" y="0"/>
                </a:cubicBezTo>
                <a:cubicBezTo>
                  <a:pt x="1822841" y="-14438"/>
                  <a:pt x="2274496" y="6385"/>
                  <a:pt x="2550033" y="0"/>
                </a:cubicBezTo>
                <a:cubicBezTo>
                  <a:pt x="2825570" y="-6385"/>
                  <a:pt x="2990687" y="8444"/>
                  <a:pt x="3286125" y="0"/>
                </a:cubicBezTo>
                <a:cubicBezTo>
                  <a:pt x="3581563" y="-8444"/>
                  <a:pt x="3668821" y="21012"/>
                  <a:pt x="3785616" y="0"/>
                </a:cubicBezTo>
                <a:cubicBezTo>
                  <a:pt x="3902411" y="-21012"/>
                  <a:pt x="4194431" y="-25005"/>
                  <a:pt x="4363974" y="0"/>
                </a:cubicBezTo>
                <a:cubicBezTo>
                  <a:pt x="4533517" y="25005"/>
                  <a:pt x="4742928" y="-7804"/>
                  <a:pt x="4863465" y="0"/>
                </a:cubicBezTo>
                <a:cubicBezTo>
                  <a:pt x="4984002" y="7804"/>
                  <a:pt x="5316896" y="15003"/>
                  <a:pt x="5520690" y="0"/>
                </a:cubicBezTo>
                <a:cubicBezTo>
                  <a:pt x="5724485" y="-15003"/>
                  <a:pt x="5971797" y="7127"/>
                  <a:pt x="6335649" y="0"/>
                </a:cubicBezTo>
                <a:cubicBezTo>
                  <a:pt x="6699501" y="-7127"/>
                  <a:pt x="6649666" y="-6972"/>
                  <a:pt x="6756273" y="0"/>
                </a:cubicBezTo>
                <a:cubicBezTo>
                  <a:pt x="6862880" y="6972"/>
                  <a:pt x="7550410" y="-48378"/>
                  <a:pt x="7886700" y="0"/>
                </a:cubicBezTo>
                <a:cubicBezTo>
                  <a:pt x="7882019" y="111801"/>
                  <a:pt x="7876831" y="271665"/>
                  <a:pt x="7886700" y="422345"/>
                </a:cubicBezTo>
                <a:cubicBezTo>
                  <a:pt x="7896569" y="573026"/>
                  <a:pt x="7907020" y="694044"/>
                  <a:pt x="7886700" y="898606"/>
                </a:cubicBezTo>
                <a:cubicBezTo>
                  <a:pt x="7747996" y="930222"/>
                  <a:pt x="7472638" y="868425"/>
                  <a:pt x="7229475" y="898606"/>
                </a:cubicBezTo>
                <a:cubicBezTo>
                  <a:pt x="6986313" y="928787"/>
                  <a:pt x="6878421" y="880582"/>
                  <a:pt x="6572250" y="898606"/>
                </a:cubicBezTo>
                <a:cubicBezTo>
                  <a:pt x="6266079" y="916630"/>
                  <a:pt x="6274525" y="892700"/>
                  <a:pt x="6151626" y="898606"/>
                </a:cubicBezTo>
                <a:cubicBezTo>
                  <a:pt x="6028727" y="904512"/>
                  <a:pt x="5873470" y="891715"/>
                  <a:pt x="5652135" y="898606"/>
                </a:cubicBezTo>
                <a:cubicBezTo>
                  <a:pt x="5430800" y="905497"/>
                  <a:pt x="5370996" y="882266"/>
                  <a:pt x="5152644" y="898606"/>
                </a:cubicBezTo>
                <a:cubicBezTo>
                  <a:pt x="4934292" y="914946"/>
                  <a:pt x="4789638" y="923991"/>
                  <a:pt x="4574286" y="898606"/>
                </a:cubicBezTo>
                <a:cubicBezTo>
                  <a:pt x="4358934" y="873221"/>
                  <a:pt x="4277605" y="915043"/>
                  <a:pt x="4153662" y="898606"/>
                </a:cubicBezTo>
                <a:cubicBezTo>
                  <a:pt x="4029719" y="882169"/>
                  <a:pt x="3761634" y="913647"/>
                  <a:pt x="3575304" y="898606"/>
                </a:cubicBezTo>
                <a:cubicBezTo>
                  <a:pt x="3388974" y="883565"/>
                  <a:pt x="2977800" y="938274"/>
                  <a:pt x="2760345" y="898606"/>
                </a:cubicBezTo>
                <a:cubicBezTo>
                  <a:pt x="2542890" y="858938"/>
                  <a:pt x="2283708" y="876132"/>
                  <a:pt x="2103120" y="898606"/>
                </a:cubicBezTo>
                <a:cubicBezTo>
                  <a:pt x="1922533" y="921080"/>
                  <a:pt x="1782115" y="876537"/>
                  <a:pt x="1524762" y="898606"/>
                </a:cubicBezTo>
                <a:cubicBezTo>
                  <a:pt x="1267409" y="920675"/>
                  <a:pt x="1295275" y="906150"/>
                  <a:pt x="1104138" y="898606"/>
                </a:cubicBezTo>
                <a:cubicBezTo>
                  <a:pt x="913001" y="891062"/>
                  <a:pt x="367820" y="865925"/>
                  <a:pt x="0" y="898606"/>
                </a:cubicBezTo>
                <a:cubicBezTo>
                  <a:pt x="8530" y="790428"/>
                  <a:pt x="-19458" y="589111"/>
                  <a:pt x="0" y="476261"/>
                </a:cubicBezTo>
                <a:cubicBezTo>
                  <a:pt x="19458" y="363412"/>
                  <a:pt x="-7196" y="134630"/>
                  <a:pt x="0" y="0"/>
                </a:cubicBezTo>
                <a:close/>
              </a:path>
            </a:pathLst>
          </a:custGeom>
          <a:ln w="38100">
            <a:solidFill>
              <a:srgbClr val="005E8E"/>
            </a:solidFill>
            <a:extLst>
              <a:ext uri="{C807C97D-BFC1-408E-A445-0C87EB9F89A2}">
                <ask:lineSketchStyleProps xmlns:ask="http://schemas.microsoft.com/office/drawing/2018/sketchyshapes" sd="971909512">
                  <ask:type>
                    <ask:lineSketchFreehand/>
                  </ask:type>
                </ask:lineSketchStyleProps>
              </a:ext>
            </a:extLst>
          </a:ln>
        </p:spPr>
        <p:txBody>
          <a:bodyPr>
            <a:normAutofit/>
          </a:bodyPr>
          <a:lstStyle>
            <a:lvl1pPr>
              <a:defRPr sz="40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114549"/>
            <a:ext cx="3886200" cy="4062413"/>
          </a:xfrm>
        </p:spPr>
        <p:txBody>
          <a:bodyPr/>
          <a:lstStyle>
            <a:lvl1pPr>
              <a:defRPr sz="2400"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14549"/>
            <a:ext cx="3886200" cy="4062414"/>
          </a:xfrm>
        </p:spPr>
        <p:txBody>
          <a:bodyPr/>
          <a:lstStyle>
            <a:lvl1pPr>
              <a:defRPr sz="2400"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8427B9-7570-4D50-9A1B-571BB5D3B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46708E8-5933-45CE-A8E6-0870F4F053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779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44221"/>
            <a:ext cx="7886700" cy="102235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459" y="1966573"/>
            <a:ext cx="3868340" cy="823912"/>
          </a:xfrm>
          <a:solidFill>
            <a:srgbClr val="005E8E"/>
          </a:solidFill>
        </p:spPr>
        <p:txBody>
          <a:bodyPr anchor="b"/>
          <a:lstStyle>
            <a:lvl1pPr marL="0" indent="0">
              <a:buNone/>
              <a:defRPr sz="2400" b="1" i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873829"/>
            <a:ext cx="3868340" cy="3315834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959" y="1966573"/>
            <a:ext cx="3887391" cy="823912"/>
          </a:xfrm>
          <a:solidFill>
            <a:srgbClr val="005E8E"/>
          </a:solidFill>
        </p:spPr>
        <p:txBody>
          <a:bodyPr anchor="b"/>
          <a:lstStyle>
            <a:lvl1pPr marL="0" indent="0">
              <a:buNone/>
              <a:defRPr sz="2400" b="1" i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873827"/>
            <a:ext cx="3887391" cy="3315835"/>
          </a:xfrm>
        </p:spPr>
        <p:txBody>
          <a:bodyPr/>
          <a:lstStyle>
            <a:lvl1pPr>
              <a:defRPr sz="2400"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5768BDF-CF8C-4E6A-B64D-4BAED37CF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46708E8-5933-45CE-A8E6-0870F4F053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801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01941"/>
            <a:ext cx="78867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9BEDAF7-EDB4-4016-918B-530B329B1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46708E8-5933-45CE-A8E6-0870F4F053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587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7CAF8D5-8C09-46D3-AF32-2EB2FE3A7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46708E8-5933-45CE-A8E6-0870F4F053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214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459" y="1048871"/>
            <a:ext cx="2949178" cy="1375922"/>
          </a:xfrm>
        </p:spPr>
        <p:txBody>
          <a:bodyPr anchor="b"/>
          <a:lstStyle>
            <a:lvl1pPr>
              <a:defRPr sz="32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048871"/>
            <a:ext cx="4629150" cy="5090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582471"/>
            <a:ext cx="2949178" cy="355707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B1BD2-9498-4D9E-A752-27AD44912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46708E8-5933-45CE-A8E6-0870F4F053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879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45142"/>
            <a:ext cx="7886700" cy="1077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212521"/>
            <a:ext cx="7886700" cy="3964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24CDE4-C7C6-433A-8DD4-DA42A6990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46708E8-5933-45CE-A8E6-0870F4F0539D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87F608-ADCE-467F-9F56-BC457F6EFE05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15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5E8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-gomrSqmu4" TargetMode="Externa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Relationship Id="rId4" Type="http://schemas.openxmlformats.org/officeDocument/2006/relationships/image" Target="../media/image18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130673" y="-152400"/>
            <a:ext cx="7886700" cy="1325563"/>
          </a:xfrm>
          <a:ln/>
        </p:spPr>
        <p:txBody>
          <a:bodyPr lIns="91440" tIns="45720" rIns="91440" bIns="45720" anchor="ctr">
            <a:noAutofit/>
          </a:bodyPr>
          <a:lstStyle/>
          <a:p>
            <a:pPr algn="r"/>
            <a:br>
              <a:rPr 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</a:br>
            <a:br>
              <a:rPr 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</a:br>
            <a:endParaRPr lang="en-US" sz="3600" dirty="0">
              <a:solidFill>
                <a:srgbClr val="FFFFFF"/>
              </a:solidFill>
              <a:latin typeface="Helvetica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12" y="5210473"/>
            <a:ext cx="3173506" cy="849668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2F618F"/>
                </a:solidFill>
              </a:rPr>
              <a:t>Session 22b</a:t>
            </a:r>
          </a:p>
          <a:p>
            <a:r>
              <a:rPr lang="en-US" dirty="0">
                <a:solidFill>
                  <a:srgbClr val="2F618F"/>
                </a:solidFill>
              </a:rPr>
              <a:t>Remarks on the nature of FI in Cybercrime cases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58EE21-09AB-4988-8E1D-B32E5D1F4414}"/>
              </a:ext>
            </a:extLst>
          </p:cNvPr>
          <p:cNvSpPr txBox="1"/>
          <p:nvPr/>
        </p:nvSpPr>
        <p:spPr>
          <a:xfrm>
            <a:off x="281354" y="2627985"/>
            <a:ext cx="60692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5E8E"/>
                </a:solidFill>
                <a:effectLst/>
                <a:uLnTx/>
                <a:uFillTx/>
                <a:ea typeface="+mn-ea"/>
                <a:cs typeface="+mn-cs"/>
              </a:rPr>
              <a:t>First Responder training for Investigators on Cybercrime and Electronic Evidence </a:t>
            </a:r>
          </a:p>
        </p:txBody>
      </p:sp>
    </p:spTree>
    <p:extLst>
      <p:ext uri="{BB962C8B-B14F-4D97-AF65-F5344CB8AC3E}">
        <p14:creationId xmlns:p14="http://schemas.microsoft.com/office/powerpoint/2010/main" val="989543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21964" y="-352697"/>
            <a:ext cx="7886700" cy="1325563"/>
          </a:xfrm>
          <a:ln/>
        </p:spPr>
        <p:txBody>
          <a:bodyPr lIns="91440" tIns="45720" rIns="91440" bIns="45720" anchor="ctr">
            <a:normAutofit/>
          </a:bodyPr>
          <a:lstStyle/>
          <a:p>
            <a:pPr algn="r"/>
            <a:br>
              <a:rPr lang="en-GB" sz="3600" dirty="0">
                <a:solidFill>
                  <a:srgbClr val="FFFFFF"/>
                </a:solidFill>
                <a:latin typeface="Helvetica" panose="020B0604020202020204" pitchFamily="34" charset="0"/>
              </a:rPr>
            </a:br>
            <a:r>
              <a:rPr lang="en-GB" sz="3600" dirty="0">
                <a:solidFill>
                  <a:srgbClr val="FFFFFF"/>
                </a:solidFill>
                <a:latin typeface="Helvetica" panose="020B0604020202020204" pitchFamily="34" charset="0"/>
              </a:rPr>
              <a:t>KYC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683568" y="5445224"/>
            <a:ext cx="8229600" cy="663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600" dirty="0">
              <a:hlinkClick r:id="rId3"/>
            </a:endParaRPr>
          </a:p>
          <a:p>
            <a:r>
              <a:rPr lang="en-GB" sz="1600" dirty="0">
                <a:hlinkClick r:id="rId3"/>
              </a:rPr>
              <a:t>https://www.youtube.com/watch?v=H-gomrSqmu4</a:t>
            </a:r>
            <a:r>
              <a:rPr lang="en-GB" sz="1600" dirty="0"/>
              <a:t> 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952" y="2394907"/>
            <a:ext cx="5437147" cy="305031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1638" y="972866"/>
            <a:ext cx="5862362" cy="32315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51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03351" y="-313333"/>
            <a:ext cx="7886700" cy="1325563"/>
          </a:xfrm>
          <a:ln/>
        </p:spPr>
        <p:txBody>
          <a:bodyPr lIns="91440" tIns="45720" rIns="91440" bIns="45720" anchor="ctr">
            <a:normAutofit/>
          </a:bodyPr>
          <a:lstStyle/>
          <a:p>
            <a:pPr algn="r"/>
            <a:br>
              <a:rPr lang="en-GB" sz="3600" dirty="0">
                <a:solidFill>
                  <a:srgbClr val="FFFFFF"/>
                </a:solidFill>
                <a:latin typeface="Helvetica" panose="020B0604020202020204" pitchFamily="34" charset="0"/>
              </a:rPr>
            </a:br>
            <a:r>
              <a:rPr lang="en-GB" sz="3600" dirty="0">
                <a:solidFill>
                  <a:srgbClr val="FFFFFF"/>
                </a:solidFill>
                <a:latin typeface="Helvetica" panose="020B0604020202020204" pitchFamily="34" charset="0"/>
              </a:rPr>
              <a:t>Many others!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1687910"/>
            <a:ext cx="5579599" cy="3317081"/>
          </a:xfr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351" y="5373761"/>
            <a:ext cx="1982417" cy="598690"/>
          </a:xfrm>
          <a:prstGeom prst="rect">
            <a:avLst/>
          </a:prstGeom>
        </p:spPr>
      </p:pic>
      <p:sp>
        <p:nvSpPr>
          <p:cNvPr id="11" name="AutoShape 10" descr="Image result for Bitcoin"/>
          <p:cNvSpPr>
            <a:spLocks noChangeAspect="1" noChangeArrowheads="1"/>
          </p:cNvSpPr>
          <p:nvPr/>
        </p:nvSpPr>
        <p:spPr bwMode="auto">
          <a:xfrm>
            <a:off x="155575" y="-846138"/>
            <a:ext cx="177165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784" y="5252641"/>
            <a:ext cx="833309" cy="833309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780" y="5373761"/>
            <a:ext cx="1140917" cy="817657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754" y="2492896"/>
            <a:ext cx="1369624" cy="3670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4326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6799" y="-344399"/>
            <a:ext cx="7886700" cy="1325563"/>
          </a:xfrm>
          <a:ln/>
        </p:spPr>
        <p:txBody>
          <a:bodyPr lIns="91440" tIns="45720" rIns="91440" bIns="45720" anchor="ctr">
            <a:normAutofit/>
          </a:bodyPr>
          <a:lstStyle/>
          <a:p>
            <a:pPr algn="r"/>
            <a:br>
              <a:rPr lang="en-GB" sz="3600" dirty="0">
                <a:solidFill>
                  <a:srgbClr val="FFFFFF"/>
                </a:solidFill>
                <a:latin typeface="Helvetica" panose="020B0604020202020204" pitchFamily="34" charset="0"/>
              </a:rPr>
            </a:br>
            <a:r>
              <a:rPr lang="en-GB" sz="3600" dirty="0">
                <a:solidFill>
                  <a:srgbClr val="FFFFFF"/>
                </a:solidFill>
                <a:latin typeface="Helvetica" panose="020B0604020202020204" pitchFamily="34" charset="0"/>
              </a:rPr>
              <a:t>Identification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663881"/>
            <a:ext cx="7886700" cy="3964442"/>
          </a:xfrm>
        </p:spPr>
        <p:txBody>
          <a:bodyPr/>
          <a:lstStyle/>
          <a:p>
            <a:r>
              <a:rPr lang="en-GB" dirty="0" err="1"/>
              <a:t>Posession</a:t>
            </a:r>
            <a:r>
              <a:rPr lang="en-GB" dirty="0"/>
              <a:t> of phone: half the issue!</a:t>
            </a:r>
          </a:p>
          <a:p>
            <a:r>
              <a:rPr lang="en-GB" dirty="0"/>
              <a:t>Increased use of sensors</a:t>
            </a:r>
          </a:p>
          <a:p>
            <a:r>
              <a:rPr lang="en-GB" dirty="0"/>
              <a:t>Increased security</a:t>
            </a:r>
          </a:p>
          <a:p>
            <a:r>
              <a:rPr lang="en-GB" dirty="0"/>
              <a:t>Lower rates and less risk </a:t>
            </a: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51063"/>
              </p:ext>
            </p:extLst>
          </p:nvPr>
        </p:nvGraphicFramePr>
        <p:xfrm>
          <a:off x="1218456" y="3733083"/>
          <a:ext cx="6707088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488">
                  <a:extLst>
                    <a:ext uri="{9D8B030D-6E8A-4147-A177-3AD203B41FA5}">
                      <a16:colId xmlns:a16="http://schemas.microsoft.com/office/drawing/2014/main" val="154810915"/>
                    </a:ext>
                  </a:extLst>
                </a:gridCol>
                <a:gridCol w="5400600">
                  <a:extLst>
                    <a:ext uri="{9D8B030D-6E8A-4147-A177-3AD203B41FA5}">
                      <a16:colId xmlns:a16="http://schemas.microsoft.com/office/drawing/2014/main" val="36815272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1:N match probability (optimum)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429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Iris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2x: infinite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1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Fingerprint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10x: near infinite 1x:</a:t>
                      </a:r>
                      <a:r>
                        <a:rPr lang="en-GB" baseline="0" dirty="0"/>
                        <a:t> ~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100.000.000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0424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779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Voice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42808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08898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6196247C-93B3-4A4F-BC6E-066C9077B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547" y="-370115"/>
            <a:ext cx="7886700" cy="1325563"/>
          </a:xfrm>
          <a:ln/>
        </p:spPr>
        <p:txBody>
          <a:bodyPr lIns="91440" tIns="45720" rIns="91440" bIns="45720" anchor="ctr">
            <a:normAutofit/>
          </a:bodyPr>
          <a:lstStyle/>
          <a:p>
            <a:pPr algn="r"/>
            <a:br>
              <a:rPr lang="en-U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</a:br>
            <a:r>
              <a:rPr lang="en-U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  <a:t>Online Banks (Fintech)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DD5468A-6FD0-4FCF-98C1-D906206F4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43743"/>
            <a:ext cx="7886700" cy="3923620"/>
          </a:xfrm>
        </p:spPr>
        <p:txBody>
          <a:bodyPr>
            <a:normAutofit lnSpcReduction="10000"/>
          </a:bodyPr>
          <a:lstStyle/>
          <a:p>
            <a:pPr algn="just"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eBanking</a:t>
            </a:r>
          </a:p>
          <a:p>
            <a:pPr lvl="1" algn="just"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Increasingly: banks are accessible only through apps. </a:t>
            </a:r>
          </a:p>
          <a:p>
            <a:pPr lvl="1" algn="just"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Websites and apps are used to control an account</a:t>
            </a:r>
          </a:p>
          <a:p>
            <a:pPr algn="just"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Evidence sources:</a:t>
            </a:r>
          </a:p>
          <a:p>
            <a:pPr lvl="1" algn="just"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Internet history</a:t>
            </a:r>
          </a:p>
          <a:p>
            <a:pPr lvl="1" algn="just"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Mobile phone apps</a:t>
            </a:r>
          </a:p>
          <a:p>
            <a:pPr lvl="1" algn="just">
              <a:buFont typeface="Arial" charset="0"/>
              <a:buChar char="•"/>
              <a:defRPr/>
            </a:pPr>
            <a:r>
              <a:rPr lang="en-US" dirty="0" err="1">
                <a:ea typeface="MS PGothic" charset="0"/>
              </a:rPr>
              <a:t>Transactionds</a:t>
            </a:r>
            <a:r>
              <a:rPr lang="en-US" dirty="0">
                <a:ea typeface="MS PGothic" charset="0"/>
              </a:rPr>
              <a:t> from other accounts or linked accounts (think: </a:t>
            </a:r>
            <a:r>
              <a:rPr lang="en-US" dirty="0" err="1">
                <a:ea typeface="MS PGothic" charset="0"/>
              </a:rPr>
              <a:t>Paypal</a:t>
            </a:r>
            <a:r>
              <a:rPr lang="en-US" dirty="0">
                <a:ea typeface="MS PGothic" charset="0"/>
              </a:rPr>
              <a:t>)</a:t>
            </a:r>
          </a:p>
          <a:p>
            <a:pPr lvl="1" algn="just"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KYC: often available as video,</a:t>
            </a:r>
          </a:p>
          <a:p>
            <a:pPr lvl="1" algn="just"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Sensor data (biometrics)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0876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6196247C-93B3-4A4F-BC6E-066C9077B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216" y="-396240"/>
            <a:ext cx="7886700" cy="1325563"/>
          </a:xfrm>
          <a:ln/>
        </p:spPr>
        <p:txBody>
          <a:bodyPr lIns="91440" tIns="45720" rIns="91440" bIns="45720" anchor="ctr">
            <a:normAutofit/>
          </a:bodyPr>
          <a:lstStyle/>
          <a:p>
            <a:pPr algn="r"/>
            <a:br>
              <a:rPr lang="en-U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</a:br>
            <a:r>
              <a:rPr lang="en-U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  <a:t>Online Banks (Fintech)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DD5468A-6FD0-4FCF-98C1-D906206F4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26326"/>
            <a:ext cx="7886700" cy="3923620"/>
          </a:xfrm>
        </p:spPr>
        <p:txBody>
          <a:bodyPr>
            <a:normAutofit lnSpcReduction="10000"/>
          </a:bodyPr>
          <a:lstStyle/>
          <a:p>
            <a:pPr algn="just"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eBanking</a:t>
            </a:r>
          </a:p>
          <a:p>
            <a:pPr lvl="1" algn="just"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Increasingly: banks are accessible only through apps. </a:t>
            </a:r>
          </a:p>
          <a:p>
            <a:pPr lvl="1" algn="just"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Websites and apps are used to control an account</a:t>
            </a:r>
          </a:p>
          <a:p>
            <a:pPr algn="just"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Evidence sources:</a:t>
            </a:r>
          </a:p>
          <a:p>
            <a:pPr lvl="1" algn="just"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Internet history</a:t>
            </a:r>
          </a:p>
          <a:p>
            <a:pPr lvl="1" algn="just"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Mobile phone apps</a:t>
            </a:r>
          </a:p>
          <a:p>
            <a:pPr lvl="1" algn="just"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Transactions from other accounts or linked accounts (think: </a:t>
            </a:r>
            <a:r>
              <a:rPr lang="en-US" dirty="0" err="1">
                <a:ea typeface="MS PGothic" charset="0"/>
              </a:rPr>
              <a:t>Paypal</a:t>
            </a:r>
            <a:r>
              <a:rPr lang="en-US" dirty="0">
                <a:ea typeface="MS PGothic" charset="0"/>
              </a:rPr>
              <a:t>, traditional banks)</a:t>
            </a:r>
          </a:p>
          <a:p>
            <a:pPr lvl="1" algn="just"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KYC: often available as video,</a:t>
            </a:r>
          </a:p>
          <a:p>
            <a:pPr lvl="1" algn="just"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Sensor data (biometrics)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0522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ln/>
        </p:spPr>
        <p:txBody>
          <a:bodyPr lIns="91440" tIns="45720" rIns="91440" bIns="45720" anchor="ctr">
            <a:noAutofit/>
          </a:bodyPr>
          <a:lstStyle/>
          <a:p>
            <a:pPr algn="r"/>
            <a:br>
              <a:rPr 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</a:br>
            <a:br>
              <a:rPr 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</a:br>
            <a:endParaRPr lang="en-US" sz="3600" dirty="0">
              <a:solidFill>
                <a:srgbClr val="FFFFFF"/>
              </a:solidFill>
              <a:latin typeface="Helvetica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Cybercrime: Where is the money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F777C3-52F6-4BFE-88A3-B9438A126855}"/>
              </a:ext>
            </a:extLst>
          </p:cNvPr>
          <p:cNvSpPr txBox="1"/>
          <p:nvPr/>
        </p:nvSpPr>
        <p:spPr>
          <a:xfrm>
            <a:off x="1488141" y="2105561"/>
            <a:ext cx="603324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2F618F"/>
                </a:solidFill>
              </a:rPr>
              <a:t>eMoney</a:t>
            </a:r>
            <a:r>
              <a:rPr lang="en-US" sz="4000" b="1" dirty="0">
                <a:solidFill>
                  <a:srgbClr val="2F618F"/>
                </a:solidFill>
              </a:rPr>
              <a:t>, Mobile money</a:t>
            </a:r>
            <a:endParaRPr lang="en-GB" sz="4000" b="1" dirty="0">
              <a:solidFill>
                <a:srgbClr val="2F618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1851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6196247C-93B3-4A4F-BC6E-066C9077B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799" y="-343989"/>
            <a:ext cx="7886700" cy="1325563"/>
          </a:xfrm>
          <a:ln/>
        </p:spPr>
        <p:txBody>
          <a:bodyPr lIns="91440" tIns="45720" rIns="91440" bIns="45720" anchor="ctr">
            <a:normAutofit/>
          </a:bodyPr>
          <a:lstStyle/>
          <a:p>
            <a:pPr algn="r"/>
            <a:br>
              <a:rPr lang="en-U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</a:br>
            <a:r>
              <a:rPr lang="en-U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  <a:t>eMoney, Mobile money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DD5468A-6FD0-4FCF-98C1-D906206F4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39537"/>
            <a:ext cx="7886700" cy="3923620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eMoney is a representation of money in an online </a:t>
            </a:r>
            <a:r>
              <a:rPr lang="en-US" dirty="0" err="1">
                <a:ea typeface="MS PGothic" charset="0"/>
              </a:rPr>
              <a:t>acounting</a:t>
            </a:r>
            <a:r>
              <a:rPr lang="en-US" dirty="0">
                <a:ea typeface="MS PGothic" charset="0"/>
              </a:rPr>
              <a:t> system</a:t>
            </a:r>
          </a:p>
          <a:p>
            <a:pPr algn="just"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The money is not physically present but an exchange for money or goods can take place </a:t>
            </a:r>
          </a:p>
          <a:p>
            <a:pPr algn="just"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Typical: </a:t>
            </a:r>
          </a:p>
          <a:p>
            <a:pPr lvl="1" algn="just">
              <a:buFont typeface="Arial" charset="0"/>
              <a:buChar char="•"/>
              <a:defRPr/>
            </a:pPr>
            <a:r>
              <a:rPr lang="en-US" dirty="0" err="1">
                <a:ea typeface="MS PGothic" charset="0"/>
              </a:rPr>
              <a:t>Paypal</a:t>
            </a:r>
            <a:endParaRPr lang="en-US" dirty="0">
              <a:ea typeface="MS PGothic" charset="0"/>
            </a:endParaRPr>
          </a:p>
          <a:p>
            <a:pPr lvl="1" algn="just"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Mobile payments</a:t>
            </a:r>
          </a:p>
          <a:p>
            <a:pPr lvl="1" algn="just"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Payment through phone </a:t>
            </a:r>
            <a:r>
              <a:rPr lang="en-US" dirty="0" err="1">
                <a:ea typeface="MS PGothic" charset="0"/>
              </a:rPr>
              <a:t>bil</a:t>
            </a:r>
            <a:r>
              <a:rPr lang="en-US" dirty="0">
                <a:ea typeface="MS PGothic" charset="0"/>
              </a:rPr>
              <a:t>/prepaid credits</a:t>
            </a:r>
          </a:p>
          <a:p>
            <a:pPr lvl="1" algn="just"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Prepaid “scratch” cards</a:t>
            </a:r>
          </a:p>
          <a:p>
            <a:pPr lvl="1" algn="just"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Alipay[look up other Chinese app]</a:t>
            </a:r>
          </a:p>
          <a:p>
            <a:pPr algn="just"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Are there any such schemes in Georgia?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7334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6196247C-93B3-4A4F-BC6E-066C9077B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799" y="-378823"/>
            <a:ext cx="7886700" cy="1325563"/>
          </a:xfrm>
          <a:ln/>
        </p:spPr>
        <p:txBody>
          <a:bodyPr lIns="91440" tIns="45720" rIns="91440" bIns="45720" anchor="ctr">
            <a:normAutofit/>
          </a:bodyPr>
          <a:lstStyle/>
          <a:p>
            <a:pPr algn="r"/>
            <a:br>
              <a:rPr lang="en-U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</a:br>
            <a:r>
              <a:rPr lang="en-U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  <a:t>eMoney, Mobile money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DD5468A-6FD0-4FCF-98C1-D906206F4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Evidence sources: </a:t>
            </a:r>
          </a:p>
          <a:p>
            <a:pPr algn="just"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 lvl="1" algn="just"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Internet history</a:t>
            </a:r>
          </a:p>
          <a:p>
            <a:pPr lvl="1" algn="just"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Purchase/Top Up of credit (</a:t>
            </a:r>
            <a:r>
              <a:rPr lang="en-US" dirty="0" err="1">
                <a:ea typeface="MS PGothic" charset="0"/>
              </a:rPr>
              <a:t>prepaidcard</a:t>
            </a:r>
            <a:r>
              <a:rPr lang="en-US" dirty="0">
                <a:ea typeface="MS PGothic" charset="0"/>
              </a:rPr>
              <a:t> or online)</a:t>
            </a:r>
          </a:p>
          <a:p>
            <a:pPr lvl="1" algn="just"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Delivery of goods or services stating eMoney/Mobile money as payment method</a:t>
            </a:r>
          </a:p>
          <a:p>
            <a:pPr lvl="1" algn="just"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Apps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3171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6196247C-93B3-4A4F-BC6E-066C9077B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673" y="-152400"/>
            <a:ext cx="7886700" cy="1325563"/>
          </a:xfrm>
          <a:ln/>
        </p:spPr>
        <p:txBody>
          <a:bodyPr lIns="91440" tIns="45720" rIns="91440" bIns="45720" anchor="ctr">
            <a:normAutofit/>
          </a:bodyPr>
          <a:lstStyle/>
          <a:p>
            <a:pPr algn="r"/>
            <a:br>
              <a:rPr lang="en-U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</a:br>
            <a:r>
              <a:rPr lang="en-U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  <a:t>eMoney, Mobile money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DD5468A-6FD0-4FCF-98C1-D906206F4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Evidence sources: </a:t>
            </a:r>
          </a:p>
          <a:p>
            <a:pPr algn="just"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 lvl="1" algn="just"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Internet history</a:t>
            </a:r>
          </a:p>
          <a:p>
            <a:pPr lvl="1" algn="just"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Purchase/Top Up of credit (</a:t>
            </a:r>
            <a:r>
              <a:rPr lang="en-US" dirty="0" err="1">
                <a:ea typeface="MS PGothic" charset="0"/>
              </a:rPr>
              <a:t>prepaidcard</a:t>
            </a:r>
            <a:r>
              <a:rPr lang="en-US" dirty="0">
                <a:ea typeface="MS PGothic" charset="0"/>
              </a:rPr>
              <a:t> or online)</a:t>
            </a:r>
          </a:p>
          <a:p>
            <a:pPr lvl="1" algn="just"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Delivery of goods or services stating eMoney/Mobile money as payment method</a:t>
            </a:r>
          </a:p>
          <a:p>
            <a:pPr lvl="1" algn="just"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Apps </a:t>
            </a:r>
          </a:p>
        </p:txBody>
      </p:sp>
    </p:spTree>
    <p:extLst>
      <p:ext uri="{BB962C8B-B14F-4D97-AF65-F5344CB8AC3E}">
        <p14:creationId xmlns:p14="http://schemas.microsoft.com/office/powerpoint/2010/main" val="3497893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ln/>
        </p:spPr>
        <p:txBody>
          <a:bodyPr lIns="91440" tIns="45720" rIns="91440" bIns="45720" anchor="ctr">
            <a:noAutofit/>
          </a:bodyPr>
          <a:lstStyle/>
          <a:p>
            <a:pPr algn="r"/>
            <a:br>
              <a:rPr 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</a:br>
            <a:br>
              <a:rPr 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</a:br>
            <a:endParaRPr lang="en-US" sz="3600" dirty="0">
              <a:solidFill>
                <a:srgbClr val="FFFFFF"/>
              </a:solidFill>
              <a:latin typeface="Helvetica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Cybercrime: Where is the money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C9161B-C747-4771-AF33-AFAA9F04AF19}"/>
              </a:ext>
            </a:extLst>
          </p:cNvPr>
          <p:cNvSpPr txBox="1"/>
          <p:nvPr/>
        </p:nvSpPr>
        <p:spPr>
          <a:xfrm>
            <a:off x="2286000" y="2195463"/>
            <a:ext cx="457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2F618F"/>
                </a:solidFill>
              </a:rPr>
              <a:t>Crypto currencies</a:t>
            </a:r>
            <a:endParaRPr lang="en-GB" sz="4000" b="1" dirty="0">
              <a:solidFill>
                <a:srgbClr val="2F618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211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8E000984-DFCE-416C-A14C-2F2DF359F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673" y="-152400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altLang="en-US" sz="3600" dirty="0">
                <a:solidFill>
                  <a:schemeClr val="bg1"/>
                </a:solidFill>
              </a:rPr>
              <a:t>Session Aim</a:t>
            </a:r>
          </a:p>
        </p:txBody>
      </p:sp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3DD685BE-252F-474E-B801-685E04B1B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Provide delegates with information about the specific challenges to FI in Cybercrime cases</a:t>
            </a:r>
          </a:p>
          <a:p>
            <a:pPr algn="just"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What type of wealth is typically found?</a:t>
            </a:r>
          </a:p>
          <a:p>
            <a:pPr algn="just"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What is the nature of the underground economy?</a:t>
            </a:r>
          </a:p>
          <a:p>
            <a:pPr algn="just"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What are relevant sources of evidence in all phases of the investigation.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0000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8090" y="-404948"/>
            <a:ext cx="7886700" cy="1325563"/>
          </a:xfrm>
          <a:custGeom>
            <a:avLst/>
            <a:gdLst>
              <a:gd name="connsiteX0" fmla="*/ 0 w 7886700"/>
              <a:gd name="connsiteY0" fmla="*/ 0 h 1325563"/>
              <a:gd name="connsiteX1" fmla="*/ 578358 w 7886700"/>
              <a:gd name="connsiteY1" fmla="*/ 0 h 1325563"/>
              <a:gd name="connsiteX2" fmla="*/ 1314450 w 7886700"/>
              <a:gd name="connsiteY2" fmla="*/ 0 h 1325563"/>
              <a:gd name="connsiteX3" fmla="*/ 1813941 w 7886700"/>
              <a:gd name="connsiteY3" fmla="*/ 0 h 1325563"/>
              <a:gd name="connsiteX4" fmla="*/ 2471166 w 7886700"/>
              <a:gd name="connsiteY4" fmla="*/ 0 h 1325563"/>
              <a:gd name="connsiteX5" fmla="*/ 2891790 w 7886700"/>
              <a:gd name="connsiteY5" fmla="*/ 0 h 1325563"/>
              <a:gd name="connsiteX6" fmla="*/ 3706749 w 7886700"/>
              <a:gd name="connsiteY6" fmla="*/ 0 h 1325563"/>
              <a:gd name="connsiteX7" fmla="*/ 4127373 w 7886700"/>
              <a:gd name="connsiteY7" fmla="*/ 0 h 1325563"/>
              <a:gd name="connsiteX8" fmla="*/ 4626864 w 7886700"/>
              <a:gd name="connsiteY8" fmla="*/ 0 h 1325563"/>
              <a:gd name="connsiteX9" fmla="*/ 5284089 w 7886700"/>
              <a:gd name="connsiteY9" fmla="*/ 0 h 1325563"/>
              <a:gd name="connsiteX10" fmla="*/ 6020181 w 7886700"/>
              <a:gd name="connsiteY10" fmla="*/ 0 h 1325563"/>
              <a:gd name="connsiteX11" fmla="*/ 6598539 w 7886700"/>
              <a:gd name="connsiteY11" fmla="*/ 0 h 1325563"/>
              <a:gd name="connsiteX12" fmla="*/ 7098030 w 7886700"/>
              <a:gd name="connsiteY12" fmla="*/ 0 h 1325563"/>
              <a:gd name="connsiteX13" fmla="*/ 7886700 w 7886700"/>
              <a:gd name="connsiteY13" fmla="*/ 0 h 1325563"/>
              <a:gd name="connsiteX14" fmla="*/ 7886700 w 7886700"/>
              <a:gd name="connsiteY14" fmla="*/ 662782 h 1325563"/>
              <a:gd name="connsiteX15" fmla="*/ 7886700 w 7886700"/>
              <a:gd name="connsiteY15" fmla="*/ 1325563 h 1325563"/>
              <a:gd name="connsiteX16" fmla="*/ 7150608 w 7886700"/>
              <a:gd name="connsiteY16" fmla="*/ 1325563 h 1325563"/>
              <a:gd name="connsiteX17" fmla="*/ 6651117 w 7886700"/>
              <a:gd name="connsiteY17" fmla="*/ 1325563 h 1325563"/>
              <a:gd name="connsiteX18" fmla="*/ 6072759 w 7886700"/>
              <a:gd name="connsiteY18" fmla="*/ 1325563 h 1325563"/>
              <a:gd name="connsiteX19" fmla="*/ 5415534 w 7886700"/>
              <a:gd name="connsiteY19" fmla="*/ 1325563 h 1325563"/>
              <a:gd name="connsiteX20" fmla="*/ 4994910 w 7886700"/>
              <a:gd name="connsiteY20" fmla="*/ 1325563 h 1325563"/>
              <a:gd name="connsiteX21" fmla="*/ 4337685 w 7886700"/>
              <a:gd name="connsiteY21" fmla="*/ 1325563 h 1325563"/>
              <a:gd name="connsiteX22" fmla="*/ 3680460 w 7886700"/>
              <a:gd name="connsiteY22" fmla="*/ 1325563 h 1325563"/>
              <a:gd name="connsiteX23" fmla="*/ 3180969 w 7886700"/>
              <a:gd name="connsiteY23" fmla="*/ 1325563 h 1325563"/>
              <a:gd name="connsiteX24" fmla="*/ 2760345 w 7886700"/>
              <a:gd name="connsiteY24" fmla="*/ 1325563 h 1325563"/>
              <a:gd name="connsiteX25" fmla="*/ 2181987 w 7886700"/>
              <a:gd name="connsiteY25" fmla="*/ 1325563 h 1325563"/>
              <a:gd name="connsiteX26" fmla="*/ 1367028 w 7886700"/>
              <a:gd name="connsiteY26" fmla="*/ 1325563 h 1325563"/>
              <a:gd name="connsiteX27" fmla="*/ 788670 w 7886700"/>
              <a:gd name="connsiteY27" fmla="*/ 1325563 h 1325563"/>
              <a:gd name="connsiteX28" fmla="*/ 0 w 7886700"/>
              <a:gd name="connsiteY28" fmla="*/ 1325563 h 1325563"/>
              <a:gd name="connsiteX29" fmla="*/ 0 w 7886700"/>
              <a:gd name="connsiteY29" fmla="*/ 649526 h 1325563"/>
              <a:gd name="connsiteX30" fmla="*/ 0 w 7886700"/>
              <a:gd name="connsiteY30" fmla="*/ 0 h 13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886700" h="1325563" fill="none" extrusionOk="0">
                <a:moveTo>
                  <a:pt x="0" y="0"/>
                </a:moveTo>
                <a:cubicBezTo>
                  <a:pt x="195292" y="-21074"/>
                  <a:pt x="336224" y="12306"/>
                  <a:pt x="578358" y="0"/>
                </a:cubicBezTo>
                <a:cubicBezTo>
                  <a:pt x="820492" y="-12306"/>
                  <a:pt x="1021439" y="-3393"/>
                  <a:pt x="1314450" y="0"/>
                </a:cubicBezTo>
                <a:cubicBezTo>
                  <a:pt x="1607461" y="3393"/>
                  <a:pt x="1664131" y="10189"/>
                  <a:pt x="1813941" y="0"/>
                </a:cubicBezTo>
                <a:cubicBezTo>
                  <a:pt x="1963751" y="-10189"/>
                  <a:pt x="2181052" y="8295"/>
                  <a:pt x="2471166" y="0"/>
                </a:cubicBezTo>
                <a:cubicBezTo>
                  <a:pt x="2761280" y="-8295"/>
                  <a:pt x="2742339" y="-8290"/>
                  <a:pt x="2891790" y="0"/>
                </a:cubicBezTo>
                <a:cubicBezTo>
                  <a:pt x="3041241" y="8290"/>
                  <a:pt x="3426953" y="31820"/>
                  <a:pt x="3706749" y="0"/>
                </a:cubicBezTo>
                <a:cubicBezTo>
                  <a:pt x="3986545" y="-31820"/>
                  <a:pt x="3929874" y="-485"/>
                  <a:pt x="4127373" y="0"/>
                </a:cubicBezTo>
                <a:cubicBezTo>
                  <a:pt x="4324872" y="485"/>
                  <a:pt x="4497687" y="-2027"/>
                  <a:pt x="4626864" y="0"/>
                </a:cubicBezTo>
                <a:cubicBezTo>
                  <a:pt x="4756041" y="2027"/>
                  <a:pt x="5009808" y="-13914"/>
                  <a:pt x="5284089" y="0"/>
                </a:cubicBezTo>
                <a:cubicBezTo>
                  <a:pt x="5558370" y="13914"/>
                  <a:pt x="5682373" y="-15850"/>
                  <a:pt x="6020181" y="0"/>
                </a:cubicBezTo>
                <a:cubicBezTo>
                  <a:pt x="6357989" y="15850"/>
                  <a:pt x="6326190" y="6280"/>
                  <a:pt x="6598539" y="0"/>
                </a:cubicBezTo>
                <a:cubicBezTo>
                  <a:pt x="6870888" y="-6280"/>
                  <a:pt x="6920085" y="-2213"/>
                  <a:pt x="7098030" y="0"/>
                </a:cubicBezTo>
                <a:cubicBezTo>
                  <a:pt x="7275975" y="2213"/>
                  <a:pt x="7521648" y="29230"/>
                  <a:pt x="7886700" y="0"/>
                </a:cubicBezTo>
                <a:cubicBezTo>
                  <a:pt x="7890217" y="285907"/>
                  <a:pt x="7882022" y="517890"/>
                  <a:pt x="7886700" y="662782"/>
                </a:cubicBezTo>
                <a:cubicBezTo>
                  <a:pt x="7891378" y="807674"/>
                  <a:pt x="7869730" y="1145522"/>
                  <a:pt x="7886700" y="1325563"/>
                </a:cubicBezTo>
                <a:cubicBezTo>
                  <a:pt x="7678853" y="1301613"/>
                  <a:pt x="7460024" y="1314069"/>
                  <a:pt x="7150608" y="1325563"/>
                </a:cubicBezTo>
                <a:cubicBezTo>
                  <a:pt x="6841192" y="1337057"/>
                  <a:pt x="6825168" y="1334503"/>
                  <a:pt x="6651117" y="1325563"/>
                </a:cubicBezTo>
                <a:cubicBezTo>
                  <a:pt x="6477066" y="1316623"/>
                  <a:pt x="6338245" y="1324872"/>
                  <a:pt x="6072759" y="1325563"/>
                </a:cubicBezTo>
                <a:cubicBezTo>
                  <a:pt x="5807273" y="1326254"/>
                  <a:pt x="5675761" y="1297236"/>
                  <a:pt x="5415534" y="1325563"/>
                </a:cubicBezTo>
                <a:cubicBezTo>
                  <a:pt x="5155307" y="1353890"/>
                  <a:pt x="5176474" y="1304712"/>
                  <a:pt x="4994910" y="1325563"/>
                </a:cubicBezTo>
                <a:cubicBezTo>
                  <a:pt x="4813346" y="1346414"/>
                  <a:pt x="4501069" y="1311787"/>
                  <a:pt x="4337685" y="1325563"/>
                </a:cubicBezTo>
                <a:cubicBezTo>
                  <a:pt x="4174301" y="1339339"/>
                  <a:pt x="3931716" y="1311017"/>
                  <a:pt x="3680460" y="1325563"/>
                </a:cubicBezTo>
                <a:cubicBezTo>
                  <a:pt x="3429205" y="1340109"/>
                  <a:pt x="3338025" y="1330575"/>
                  <a:pt x="3180969" y="1325563"/>
                </a:cubicBezTo>
                <a:cubicBezTo>
                  <a:pt x="3023913" y="1320551"/>
                  <a:pt x="2936236" y="1334506"/>
                  <a:pt x="2760345" y="1325563"/>
                </a:cubicBezTo>
                <a:cubicBezTo>
                  <a:pt x="2584454" y="1316620"/>
                  <a:pt x="2356790" y="1318872"/>
                  <a:pt x="2181987" y="1325563"/>
                </a:cubicBezTo>
                <a:cubicBezTo>
                  <a:pt x="2007184" y="1332254"/>
                  <a:pt x="1562870" y="1290069"/>
                  <a:pt x="1367028" y="1325563"/>
                </a:cubicBezTo>
                <a:cubicBezTo>
                  <a:pt x="1171186" y="1361057"/>
                  <a:pt x="1069898" y="1329684"/>
                  <a:pt x="788670" y="1325563"/>
                </a:cubicBezTo>
                <a:cubicBezTo>
                  <a:pt x="507442" y="1321442"/>
                  <a:pt x="223432" y="1292274"/>
                  <a:pt x="0" y="1325563"/>
                </a:cubicBezTo>
                <a:cubicBezTo>
                  <a:pt x="-33575" y="1000031"/>
                  <a:pt x="1172" y="861998"/>
                  <a:pt x="0" y="649526"/>
                </a:cubicBezTo>
                <a:cubicBezTo>
                  <a:pt x="-1172" y="437054"/>
                  <a:pt x="8009" y="208993"/>
                  <a:pt x="0" y="0"/>
                </a:cubicBezTo>
                <a:close/>
              </a:path>
              <a:path w="7886700" h="1325563" stroke="0" extrusionOk="0">
                <a:moveTo>
                  <a:pt x="0" y="0"/>
                </a:moveTo>
                <a:cubicBezTo>
                  <a:pt x="122704" y="14500"/>
                  <a:pt x="317424" y="3930"/>
                  <a:pt x="499491" y="0"/>
                </a:cubicBezTo>
                <a:cubicBezTo>
                  <a:pt x="681558" y="-3930"/>
                  <a:pt x="919994" y="31237"/>
                  <a:pt x="1314450" y="0"/>
                </a:cubicBezTo>
                <a:cubicBezTo>
                  <a:pt x="1708906" y="-31237"/>
                  <a:pt x="1647307" y="14438"/>
                  <a:pt x="1735074" y="0"/>
                </a:cubicBezTo>
                <a:cubicBezTo>
                  <a:pt x="1822841" y="-14438"/>
                  <a:pt x="2274496" y="6385"/>
                  <a:pt x="2550033" y="0"/>
                </a:cubicBezTo>
                <a:cubicBezTo>
                  <a:pt x="2825570" y="-6385"/>
                  <a:pt x="2990687" y="8444"/>
                  <a:pt x="3286125" y="0"/>
                </a:cubicBezTo>
                <a:cubicBezTo>
                  <a:pt x="3581563" y="-8444"/>
                  <a:pt x="3668821" y="21012"/>
                  <a:pt x="3785616" y="0"/>
                </a:cubicBezTo>
                <a:cubicBezTo>
                  <a:pt x="3902411" y="-21012"/>
                  <a:pt x="4194431" y="-25005"/>
                  <a:pt x="4363974" y="0"/>
                </a:cubicBezTo>
                <a:cubicBezTo>
                  <a:pt x="4533517" y="25005"/>
                  <a:pt x="4742928" y="-7804"/>
                  <a:pt x="4863465" y="0"/>
                </a:cubicBezTo>
                <a:cubicBezTo>
                  <a:pt x="4984002" y="7804"/>
                  <a:pt x="5316896" y="15003"/>
                  <a:pt x="5520690" y="0"/>
                </a:cubicBezTo>
                <a:cubicBezTo>
                  <a:pt x="5724485" y="-15003"/>
                  <a:pt x="5971797" y="7127"/>
                  <a:pt x="6335649" y="0"/>
                </a:cubicBezTo>
                <a:cubicBezTo>
                  <a:pt x="6699501" y="-7127"/>
                  <a:pt x="6649666" y="-6972"/>
                  <a:pt x="6756273" y="0"/>
                </a:cubicBezTo>
                <a:cubicBezTo>
                  <a:pt x="6862880" y="6972"/>
                  <a:pt x="7550410" y="-48378"/>
                  <a:pt x="7886700" y="0"/>
                </a:cubicBezTo>
                <a:cubicBezTo>
                  <a:pt x="7888587" y="241633"/>
                  <a:pt x="7876371" y="342800"/>
                  <a:pt x="7886700" y="623015"/>
                </a:cubicBezTo>
                <a:cubicBezTo>
                  <a:pt x="7897029" y="903230"/>
                  <a:pt x="7918849" y="1053171"/>
                  <a:pt x="7886700" y="1325563"/>
                </a:cubicBezTo>
                <a:cubicBezTo>
                  <a:pt x="7747996" y="1357179"/>
                  <a:pt x="7472638" y="1295382"/>
                  <a:pt x="7229475" y="1325563"/>
                </a:cubicBezTo>
                <a:cubicBezTo>
                  <a:pt x="6986313" y="1355744"/>
                  <a:pt x="6878421" y="1307539"/>
                  <a:pt x="6572250" y="1325563"/>
                </a:cubicBezTo>
                <a:cubicBezTo>
                  <a:pt x="6266079" y="1343587"/>
                  <a:pt x="6274525" y="1319657"/>
                  <a:pt x="6151626" y="1325563"/>
                </a:cubicBezTo>
                <a:cubicBezTo>
                  <a:pt x="6028727" y="1331469"/>
                  <a:pt x="5873470" y="1318672"/>
                  <a:pt x="5652135" y="1325563"/>
                </a:cubicBezTo>
                <a:cubicBezTo>
                  <a:pt x="5430800" y="1332454"/>
                  <a:pt x="5370996" y="1309223"/>
                  <a:pt x="5152644" y="1325563"/>
                </a:cubicBezTo>
                <a:cubicBezTo>
                  <a:pt x="4934292" y="1341903"/>
                  <a:pt x="4789638" y="1350948"/>
                  <a:pt x="4574286" y="1325563"/>
                </a:cubicBezTo>
                <a:cubicBezTo>
                  <a:pt x="4358934" y="1300178"/>
                  <a:pt x="4277605" y="1342000"/>
                  <a:pt x="4153662" y="1325563"/>
                </a:cubicBezTo>
                <a:cubicBezTo>
                  <a:pt x="4029719" y="1309126"/>
                  <a:pt x="3761634" y="1340604"/>
                  <a:pt x="3575304" y="1325563"/>
                </a:cubicBezTo>
                <a:cubicBezTo>
                  <a:pt x="3388974" y="1310522"/>
                  <a:pt x="2977800" y="1365231"/>
                  <a:pt x="2760345" y="1325563"/>
                </a:cubicBezTo>
                <a:cubicBezTo>
                  <a:pt x="2542890" y="1285895"/>
                  <a:pt x="2283708" y="1303089"/>
                  <a:pt x="2103120" y="1325563"/>
                </a:cubicBezTo>
                <a:cubicBezTo>
                  <a:pt x="1922533" y="1348037"/>
                  <a:pt x="1782115" y="1303494"/>
                  <a:pt x="1524762" y="1325563"/>
                </a:cubicBezTo>
                <a:cubicBezTo>
                  <a:pt x="1267409" y="1347632"/>
                  <a:pt x="1295275" y="1333107"/>
                  <a:pt x="1104138" y="1325563"/>
                </a:cubicBezTo>
                <a:cubicBezTo>
                  <a:pt x="913001" y="1318019"/>
                  <a:pt x="367820" y="1292882"/>
                  <a:pt x="0" y="1325563"/>
                </a:cubicBezTo>
                <a:cubicBezTo>
                  <a:pt x="20053" y="1165814"/>
                  <a:pt x="-17595" y="977115"/>
                  <a:pt x="0" y="702548"/>
                </a:cubicBezTo>
                <a:cubicBezTo>
                  <a:pt x="17595" y="427982"/>
                  <a:pt x="27053" y="145863"/>
                  <a:pt x="0" y="0"/>
                </a:cubicBezTo>
                <a:close/>
              </a:path>
            </a:pathLst>
          </a:custGeom>
          <a:ln w="38100">
            <a:noFill/>
            <a:extLst>
              <a:ext uri="{C807C97D-BFC1-408E-A445-0C87EB9F89A2}">
                <ask:lineSketchStyleProps xmlns:ask="http://schemas.microsoft.com/office/drawing/2018/sketchyshapes" sd="97190951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xtLst>
            <a:ext uri="{91240B29-F687-4F45-9708-019B960494DF}">
              <a14:hiddenLine xmlns:a14="http://schemas.microsoft.com/office/drawing/2010/main" w="38100">
                <a:solidFill>
                  <a:srgbClr val="FFFFFF">
                    <a:lumMod val="100000"/>
                  </a:srgbClr>
                </a:solidFill>
                <a:extLst>
                  <a:ext uri="{C807C97D-BFC1-408E-A445-0C87EB9F89A2}">
                    <ask:lineSketchStyleProps xmlns:ask="http://schemas.microsoft.com/office/drawing/2018/sketchyshapes" sd="971909512">
                      <a:custGeom>
                        <a:avLst/>
                        <a:gdLst>
                          <a:gd name="connsiteX0" fmla="*/ 0 w 7886700"/>
                          <a:gd name="connsiteY0" fmla="*/ 0 h 898606"/>
                          <a:gd name="connsiteX1" fmla="*/ 578358 w 7886700"/>
                          <a:gd name="connsiteY1" fmla="*/ 0 h 898606"/>
                          <a:gd name="connsiteX2" fmla="*/ 1314450 w 7886700"/>
                          <a:gd name="connsiteY2" fmla="*/ 0 h 898606"/>
                          <a:gd name="connsiteX3" fmla="*/ 1813941 w 7886700"/>
                          <a:gd name="connsiteY3" fmla="*/ 0 h 898606"/>
                          <a:gd name="connsiteX4" fmla="*/ 2471166 w 7886700"/>
                          <a:gd name="connsiteY4" fmla="*/ 0 h 898606"/>
                          <a:gd name="connsiteX5" fmla="*/ 2891790 w 7886700"/>
                          <a:gd name="connsiteY5" fmla="*/ 0 h 898606"/>
                          <a:gd name="connsiteX6" fmla="*/ 3706749 w 7886700"/>
                          <a:gd name="connsiteY6" fmla="*/ 0 h 898606"/>
                          <a:gd name="connsiteX7" fmla="*/ 4127373 w 7886700"/>
                          <a:gd name="connsiteY7" fmla="*/ 0 h 898606"/>
                          <a:gd name="connsiteX8" fmla="*/ 4626864 w 7886700"/>
                          <a:gd name="connsiteY8" fmla="*/ 0 h 898606"/>
                          <a:gd name="connsiteX9" fmla="*/ 5284089 w 7886700"/>
                          <a:gd name="connsiteY9" fmla="*/ 0 h 898606"/>
                          <a:gd name="connsiteX10" fmla="*/ 6020181 w 7886700"/>
                          <a:gd name="connsiteY10" fmla="*/ 0 h 898606"/>
                          <a:gd name="connsiteX11" fmla="*/ 6598539 w 7886700"/>
                          <a:gd name="connsiteY11" fmla="*/ 0 h 898606"/>
                          <a:gd name="connsiteX12" fmla="*/ 7098030 w 7886700"/>
                          <a:gd name="connsiteY12" fmla="*/ 0 h 898606"/>
                          <a:gd name="connsiteX13" fmla="*/ 7886700 w 7886700"/>
                          <a:gd name="connsiteY13" fmla="*/ 0 h 898606"/>
                          <a:gd name="connsiteX14" fmla="*/ 7886700 w 7886700"/>
                          <a:gd name="connsiteY14" fmla="*/ 449303 h 898606"/>
                          <a:gd name="connsiteX15" fmla="*/ 7886700 w 7886700"/>
                          <a:gd name="connsiteY15" fmla="*/ 898606 h 898606"/>
                          <a:gd name="connsiteX16" fmla="*/ 7150608 w 7886700"/>
                          <a:gd name="connsiteY16" fmla="*/ 898606 h 898606"/>
                          <a:gd name="connsiteX17" fmla="*/ 6651117 w 7886700"/>
                          <a:gd name="connsiteY17" fmla="*/ 898606 h 898606"/>
                          <a:gd name="connsiteX18" fmla="*/ 6072759 w 7886700"/>
                          <a:gd name="connsiteY18" fmla="*/ 898606 h 898606"/>
                          <a:gd name="connsiteX19" fmla="*/ 5415534 w 7886700"/>
                          <a:gd name="connsiteY19" fmla="*/ 898606 h 898606"/>
                          <a:gd name="connsiteX20" fmla="*/ 4994910 w 7886700"/>
                          <a:gd name="connsiteY20" fmla="*/ 898606 h 898606"/>
                          <a:gd name="connsiteX21" fmla="*/ 4337685 w 7886700"/>
                          <a:gd name="connsiteY21" fmla="*/ 898606 h 898606"/>
                          <a:gd name="connsiteX22" fmla="*/ 3680460 w 7886700"/>
                          <a:gd name="connsiteY22" fmla="*/ 898606 h 898606"/>
                          <a:gd name="connsiteX23" fmla="*/ 3180969 w 7886700"/>
                          <a:gd name="connsiteY23" fmla="*/ 898606 h 898606"/>
                          <a:gd name="connsiteX24" fmla="*/ 2760345 w 7886700"/>
                          <a:gd name="connsiteY24" fmla="*/ 898606 h 898606"/>
                          <a:gd name="connsiteX25" fmla="*/ 2181987 w 7886700"/>
                          <a:gd name="connsiteY25" fmla="*/ 898606 h 898606"/>
                          <a:gd name="connsiteX26" fmla="*/ 1367028 w 7886700"/>
                          <a:gd name="connsiteY26" fmla="*/ 898606 h 898606"/>
                          <a:gd name="connsiteX27" fmla="*/ 788670 w 7886700"/>
                          <a:gd name="connsiteY27" fmla="*/ 898606 h 898606"/>
                          <a:gd name="connsiteX28" fmla="*/ 0 w 7886700"/>
                          <a:gd name="connsiteY28" fmla="*/ 898606 h 898606"/>
                          <a:gd name="connsiteX29" fmla="*/ 0 w 7886700"/>
                          <a:gd name="connsiteY29" fmla="*/ 440317 h 898606"/>
                          <a:gd name="connsiteX30" fmla="*/ 0 w 7886700"/>
                          <a:gd name="connsiteY30" fmla="*/ 0 h 89860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</a:cxnLst>
                        <a:rect l="l" t="t" r="r" b="b"/>
                        <a:pathLst>
                          <a:path w="7886700" h="898606" fill="none" extrusionOk="0">
                            <a:moveTo>
                              <a:pt x="0" y="0"/>
                            </a:moveTo>
                            <a:cubicBezTo>
                              <a:pt x="195292" y="-21074"/>
                              <a:pt x="336224" y="12306"/>
                              <a:pt x="578358" y="0"/>
                            </a:cubicBezTo>
                            <a:cubicBezTo>
                              <a:pt x="820492" y="-12306"/>
                              <a:pt x="1021439" y="-3393"/>
                              <a:pt x="1314450" y="0"/>
                            </a:cubicBezTo>
                            <a:cubicBezTo>
                              <a:pt x="1607461" y="3393"/>
                              <a:pt x="1664131" y="10189"/>
                              <a:pt x="1813941" y="0"/>
                            </a:cubicBezTo>
                            <a:cubicBezTo>
                              <a:pt x="1963751" y="-10189"/>
                              <a:pt x="2181052" y="8295"/>
                              <a:pt x="2471166" y="0"/>
                            </a:cubicBezTo>
                            <a:cubicBezTo>
                              <a:pt x="2761280" y="-8295"/>
                              <a:pt x="2742339" y="-8290"/>
                              <a:pt x="2891790" y="0"/>
                            </a:cubicBezTo>
                            <a:cubicBezTo>
                              <a:pt x="3041241" y="8290"/>
                              <a:pt x="3426953" y="31820"/>
                              <a:pt x="3706749" y="0"/>
                            </a:cubicBezTo>
                            <a:cubicBezTo>
                              <a:pt x="3986545" y="-31820"/>
                              <a:pt x="3929874" y="-485"/>
                              <a:pt x="4127373" y="0"/>
                            </a:cubicBezTo>
                            <a:cubicBezTo>
                              <a:pt x="4324872" y="485"/>
                              <a:pt x="4497687" y="-2027"/>
                              <a:pt x="4626864" y="0"/>
                            </a:cubicBezTo>
                            <a:cubicBezTo>
                              <a:pt x="4756041" y="2027"/>
                              <a:pt x="5009808" y="-13914"/>
                              <a:pt x="5284089" y="0"/>
                            </a:cubicBezTo>
                            <a:cubicBezTo>
                              <a:pt x="5558370" y="13914"/>
                              <a:pt x="5682373" y="-15850"/>
                              <a:pt x="6020181" y="0"/>
                            </a:cubicBezTo>
                            <a:cubicBezTo>
                              <a:pt x="6357989" y="15850"/>
                              <a:pt x="6326190" y="6280"/>
                              <a:pt x="6598539" y="0"/>
                            </a:cubicBezTo>
                            <a:cubicBezTo>
                              <a:pt x="6870888" y="-6280"/>
                              <a:pt x="6920085" y="-2213"/>
                              <a:pt x="7098030" y="0"/>
                            </a:cubicBezTo>
                            <a:cubicBezTo>
                              <a:pt x="7275975" y="2213"/>
                              <a:pt x="7521648" y="29230"/>
                              <a:pt x="7886700" y="0"/>
                            </a:cubicBezTo>
                            <a:cubicBezTo>
                              <a:pt x="7884721" y="108245"/>
                              <a:pt x="7898948" y="338295"/>
                              <a:pt x="7886700" y="449303"/>
                            </a:cubicBezTo>
                            <a:cubicBezTo>
                              <a:pt x="7874452" y="560311"/>
                              <a:pt x="7866198" y="726180"/>
                              <a:pt x="7886700" y="898606"/>
                            </a:cubicBezTo>
                            <a:cubicBezTo>
                              <a:pt x="7678853" y="874656"/>
                              <a:pt x="7460024" y="887112"/>
                              <a:pt x="7150608" y="898606"/>
                            </a:cubicBezTo>
                            <a:cubicBezTo>
                              <a:pt x="6841192" y="910100"/>
                              <a:pt x="6825168" y="907546"/>
                              <a:pt x="6651117" y="898606"/>
                            </a:cubicBezTo>
                            <a:cubicBezTo>
                              <a:pt x="6477066" y="889666"/>
                              <a:pt x="6338245" y="897915"/>
                              <a:pt x="6072759" y="898606"/>
                            </a:cubicBezTo>
                            <a:cubicBezTo>
                              <a:pt x="5807273" y="899297"/>
                              <a:pt x="5675761" y="870279"/>
                              <a:pt x="5415534" y="898606"/>
                            </a:cubicBezTo>
                            <a:cubicBezTo>
                              <a:pt x="5155307" y="926933"/>
                              <a:pt x="5176474" y="877755"/>
                              <a:pt x="4994910" y="898606"/>
                            </a:cubicBezTo>
                            <a:cubicBezTo>
                              <a:pt x="4813346" y="919457"/>
                              <a:pt x="4501069" y="884830"/>
                              <a:pt x="4337685" y="898606"/>
                            </a:cubicBezTo>
                            <a:cubicBezTo>
                              <a:pt x="4174301" y="912382"/>
                              <a:pt x="3931716" y="884060"/>
                              <a:pt x="3680460" y="898606"/>
                            </a:cubicBezTo>
                            <a:cubicBezTo>
                              <a:pt x="3429205" y="913152"/>
                              <a:pt x="3338025" y="903618"/>
                              <a:pt x="3180969" y="898606"/>
                            </a:cubicBezTo>
                            <a:cubicBezTo>
                              <a:pt x="3023913" y="893594"/>
                              <a:pt x="2936236" y="907549"/>
                              <a:pt x="2760345" y="898606"/>
                            </a:cubicBezTo>
                            <a:cubicBezTo>
                              <a:pt x="2584454" y="889663"/>
                              <a:pt x="2356790" y="891915"/>
                              <a:pt x="2181987" y="898606"/>
                            </a:cubicBezTo>
                            <a:cubicBezTo>
                              <a:pt x="2007184" y="905297"/>
                              <a:pt x="1562870" y="863112"/>
                              <a:pt x="1367028" y="898606"/>
                            </a:cubicBezTo>
                            <a:cubicBezTo>
                              <a:pt x="1171186" y="934100"/>
                              <a:pt x="1069898" y="902727"/>
                              <a:pt x="788670" y="898606"/>
                            </a:cubicBezTo>
                            <a:cubicBezTo>
                              <a:pt x="507442" y="894485"/>
                              <a:pt x="223432" y="865317"/>
                              <a:pt x="0" y="898606"/>
                            </a:cubicBezTo>
                            <a:cubicBezTo>
                              <a:pt x="22844" y="752400"/>
                              <a:pt x="-9782" y="627885"/>
                              <a:pt x="0" y="440317"/>
                            </a:cubicBezTo>
                            <a:cubicBezTo>
                              <a:pt x="9782" y="252749"/>
                              <a:pt x="-3553" y="147521"/>
                              <a:pt x="0" y="0"/>
                            </a:cubicBezTo>
                            <a:close/>
                          </a:path>
                          <a:path w="7886700" h="898606" stroke="0" extrusionOk="0">
                            <a:moveTo>
                              <a:pt x="0" y="0"/>
                            </a:moveTo>
                            <a:cubicBezTo>
                              <a:pt x="122704" y="14500"/>
                              <a:pt x="317424" y="3930"/>
                              <a:pt x="499491" y="0"/>
                            </a:cubicBezTo>
                            <a:cubicBezTo>
                              <a:pt x="681558" y="-3930"/>
                              <a:pt x="919994" y="31237"/>
                              <a:pt x="1314450" y="0"/>
                            </a:cubicBezTo>
                            <a:cubicBezTo>
                              <a:pt x="1708906" y="-31237"/>
                              <a:pt x="1647307" y="14438"/>
                              <a:pt x="1735074" y="0"/>
                            </a:cubicBezTo>
                            <a:cubicBezTo>
                              <a:pt x="1822841" y="-14438"/>
                              <a:pt x="2274496" y="6385"/>
                              <a:pt x="2550033" y="0"/>
                            </a:cubicBezTo>
                            <a:cubicBezTo>
                              <a:pt x="2825570" y="-6385"/>
                              <a:pt x="2990687" y="8444"/>
                              <a:pt x="3286125" y="0"/>
                            </a:cubicBezTo>
                            <a:cubicBezTo>
                              <a:pt x="3581563" y="-8444"/>
                              <a:pt x="3668821" y="21012"/>
                              <a:pt x="3785616" y="0"/>
                            </a:cubicBezTo>
                            <a:cubicBezTo>
                              <a:pt x="3902411" y="-21012"/>
                              <a:pt x="4194431" y="-25005"/>
                              <a:pt x="4363974" y="0"/>
                            </a:cubicBezTo>
                            <a:cubicBezTo>
                              <a:pt x="4533517" y="25005"/>
                              <a:pt x="4742928" y="-7804"/>
                              <a:pt x="4863465" y="0"/>
                            </a:cubicBezTo>
                            <a:cubicBezTo>
                              <a:pt x="4984002" y="7804"/>
                              <a:pt x="5316896" y="15003"/>
                              <a:pt x="5520690" y="0"/>
                            </a:cubicBezTo>
                            <a:cubicBezTo>
                              <a:pt x="5724485" y="-15003"/>
                              <a:pt x="5971797" y="7127"/>
                              <a:pt x="6335649" y="0"/>
                            </a:cubicBezTo>
                            <a:cubicBezTo>
                              <a:pt x="6699501" y="-7127"/>
                              <a:pt x="6649666" y="-6972"/>
                              <a:pt x="6756273" y="0"/>
                            </a:cubicBezTo>
                            <a:cubicBezTo>
                              <a:pt x="6862880" y="6972"/>
                              <a:pt x="7550410" y="-48378"/>
                              <a:pt x="7886700" y="0"/>
                            </a:cubicBezTo>
                            <a:cubicBezTo>
                              <a:pt x="7882019" y="111801"/>
                              <a:pt x="7876831" y="271665"/>
                              <a:pt x="7886700" y="422345"/>
                            </a:cubicBezTo>
                            <a:cubicBezTo>
                              <a:pt x="7896569" y="573026"/>
                              <a:pt x="7907020" y="694044"/>
                              <a:pt x="7886700" y="898606"/>
                            </a:cubicBezTo>
                            <a:cubicBezTo>
                              <a:pt x="7747996" y="930222"/>
                              <a:pt x="7472638" y="868425"/>
                              <a:pt x="7229475" y="898606"/>
                            </a:cubicBezTo>
                            <a:cubicBezTo>
                              <a:pt x="6986313" y="928787"/>
                              <a:pt x="6878421" y="880582"/>
                              <a:pt x="6572250" y="898606"/>
                            </a:cubicBezTo>
                            <a:cubicBezTo>
                              <a:pt x="6266079" y="916630"/>
                              <a:pt x="6274525" y="892700"/>
                              <a:pt x="6151626" y="898606"/>
                            </a:cubicBezTo>
                            <a:cubicBezTo>
                              <a:pt x="6028727" y="904512"/>
                              <a:pt x="5873470" y="891715"/>
                              <a:pt x="5652135" y="898606"/>
                            </a:cubicBezTo>
                            <a:cubicBezTo>
                              <a:pt x="5430800" y="905497"/>
                              <a:pt x="5370996" y="882266"/>
                              <a:pt x="5152644" y="898606"/>
                            </a:cubicBezTo>
                            <a:cubicBezTo>
                              <a:pt x="4934292" y="914946"/>
                              <a:pt x="4789638" y="923991"/>
                              <a:pt x="4574286" y="898606"/>
                            </a:cubicBezTo>
                            <a:cubicBezTo>
                              <a:pt x="4358934" y="873221"/>
                              <a:pt x="4277605" y="915043"/>
                              <a:pt x="4153662" y="898606"/>
                            </a:cubicBezTo>
                            <a:cubicBezTo>
                              <a:pt x="4029719" y="882169"/>
                              <a:pt x="3761634" y="913647"/>
                              <a:pt x="3575304" y="898606"/>
                            </a:cubicBezTo>
                            <a:cubicBezTo>
                              <a:pt x="3388974" y="883565"/>
                              <a:pt x="2977800" y="938274"/>
                              <a:pt x="2760345" y="898606"/>
                            </a:cubicBezTo>
                            <a:cubicBezTo>
                              <a:pt x="2542890" y="858938"/>
                              <a:pt x="2283708" y="876132"/>
                              <a:pt x="2103120" y="898606"/>
                            </a:cubicBezTo>
                            <a:cubicBezTo>
                              <a:pt x="1922533" y="921080"/>
                              <a:pt x="1782115" y="876537"/>
                              <a:pt x="1524762" y="898606"/>
                            </a:cubicBezTo>
                            <a:cubicBezTo>
                              <a:pt x="1267409" y="920675"/>
                              <a:pt x="1295275" y="906150"/>
                              <a:pt x="1104138" y="898606"/>
                            </a:cubicBezTo>
                            <a:cubicBezTo>
                              <a:pt x="913001" y="891062"/>
                              <a:pt x="367820" y="865925"/>
                              <a:pt x="0" y="898606"/>
                            </a:cubicBezTo>
                            <a:cubicBezTo>
                              <a:pt x="8530" y="790428"/>
                              <a:pt x="-19458" y="589111"/>
                              <a:pt x="0" y="476261"/>
                            </a:cubicBezTo>
                            <a:cubicBezTo>
                              <a:pt x="19458" y="363412"/>
                              <a:pt x="-7196" y="134630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14:hiddenLine>
            </a:ext>
          </a:extLst>
        </p:spPr>
        <p:txBody>
          <a:bodyPr lIns="91440" tIns="45720" rIns="91440" bIns="45720" anchor="ctr">
            <a:normAutofit/>
          </a:bodyPr>
          <a:lstStyle/>
          <a:p>
            <a:pPr algn="r"/>
            <a:br>
              <a:rPr lang="en-GB" sz="3600" dirty="0">
                <a:solidFill>
                  <a:srgbClr val="FFFFFF"/>
                </a:solidFill>
                <a:latin typeface="Helvetica" panose="020B0604020202020204" pitchFamily="34" charset="0"/>
              </a:rPr>
            </a:br>
            <a:r>
              <a:rPr lang="en-GB" sz="3600" dirty="0">
                <a:solidFill>
                  <a:srgbClr val="FFFFFF"/>
                </a:solidFill>
                <a:latin typeface="Helvetica" panose="020B0604020202020204" pitchFamily="34" charset="0"/>
              </a:rPr>
              <a:t>Currencies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14325" y="1530986"/>
            <a:ext cx="8515350" cy="4351338"/>
          </a:xfrm>
        </p:spPr>
        <p:txBody>
          <a:bodyPr>
            <a:normAutofit/>
          </a:bodyPr>
          <a:lstStyle/>
          <a:p>
            <a:r>
              <a:rPr lang="en-GB" dirty="0"/>
              <a:t>Means of exchange</a:t>
            </a:r>
          </a:p>
          <a:p>
            <a:r>
              <a:rPr lang="en-GB" dirty="0"/>
              <a:t>Two types:</a:t>
            </a:r>
          </a:p>
          <a:p>
            <a:pPr lvl="1"/>
            <a:r>
              <a:rPr lang="en-GB" dirty="0"/>
              <a:t>Fiat currency </a:t>
            </a:r>
          </a:p>
          <a:p>
            <a:pPr lvl="1"/>
            <a:r>
              <a:rPr lang="en-GB" dirty="0"/>
              <a:t>Commodity currency</a:t>
            </a:r>
          </a:p>
          <a:p>
            <a:r>
              <a:rPr lang="en-GB" dirty="0"/>
              <a:t>Difference: underlying commodity (usually: precious metal)</a:t>
            </a:r>
          </a:p>
          <a:p>
            <a:r>
              <a:rPr lang="en-GB" dirty="0"/>
              <a:t>Most currencies – nowadays: fully convertible.</a:t>
            </a:r>
          </a:p>
          <a:p>
            <a:pPr lvl="1"/>
            <a:r>
              <a:rPr lang="en-GB" dirty="0"/>
              <a:t>Can be exchanged for another currency</a:t>
            </a:r>
          </a:p>
          <a:p>
            <a:pPr lvl="1"/>
            <a:r>
              <a:rPr lang="en-GB" dirty="0"/>
              <a:t>Exchange rate dependent on free market trade and/or regulatory standards</a:t>
            </a:r>
          </a:p>
          <a:p>
            <a:pPr lvl="1"/>
            <a:r>
              <a:rPr lang="en-GB" dirty="0"/>
              <a:t>Centralized (monopoly)</a:t>
            </a:r>
          </a:p>
          <a:p>
            <a:pPr lvl="1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6809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8090" y="-352697"/>
            <a:ext cx="7886700" cy="1325563"/>
          </a:xfrm>
          <a:ln/>
        </p:spPr>
        <p:txBody>
          <a:bodyPr lIns="91440" tIns="45720" rIns="91440" bIns="45720" anchor="ctr">
            <a:normAutofit/>
          </a:bodyPr>
          <a:lstStyle/>
          <a:p>
            <a:pPr algn="r"/>
            <a:br>
              <a:rPr lang="en-GB" sz="3600" dirty="0">
                <a:solidFill>
                  <a:srgbClr val="FFFFFF"/>
                </a:solidFill>
                <a:latin typeface="Helvetica" panose="020B0604020202020204" pitchFamily="34" charset="0"/>
              </a:rPr>
            </a:br>
            <a:r>
              <a:rPr lang="en-GB" sz="3600" dirty="0">
                <a:solidFill>
                  <a:srgbClr val="FFFFFF"/>
                </a:solidFill>
                <a:latin typeface="Helvetica" panose="020B0604020202020204" pitchFamily="34" charset="0"/>
              </a:rPr>
              <a:t>Fiat currency!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65873"/>
            <a:ext cx="9147222" cy="36575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687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30673" y="-387349"/>
            <a:ext cx="7886700" cy="1325563"/>
          </a:xfrm>
          <a:ln/>
        </p:spPr>
        <p:txBody>
          <a:bodyPr lIns="91440" tIns="45720" rIns="91440" bIns="45720" anchor="ctr">
            <a:normAutofit/>
          </a:bodyPr>
          <a:lstStyle/>
          <a:p>
            <a:pPr algn="r"/>
            <a:br>
              <a:rPr lang="en-GB" sz="3600" dirty="0">
                <a:solidFill>
                  <a:srgbClr val="FFFFFF"/>
                </a:solidFill>
                <a:latin typeface="Helvetica" panose="020B0604020202020204" pitchFamily="34" charset="0"/>
              </a:rPr>
            </a:br>
            <a:r>
              <a:rPr lang="en-GB" sz="3600" dirty="0">
                <a:solidFill>
                  <a:srgbClr val="FFFFFF"/>
                </a:solidFill>
                <a:latin typeface="Helvetica" panose="020B0604020202020204" pitchFamily="34" charset="0"/>
              </a:rPr>
              <a:t>Ecosystem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045EF3E2-8F2D-41AD-B0CB-CF3D44804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066" y="1077385"/>
            <a:ext cx="8375767" cy="52789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53326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619" y="-348059"/>
            <a:ext cx="7886700" cy="1325563"/>
          </a:xfrm>
          <a:ln/>
        </p:spPr>
        <p:txBody>
          <a:bodyPr lIns="91440" tIns="45720" rIns="91440" bIns="45720" anchor="ctr">
            <a:normAutofit/>
          </a:bodyPr>
          <a:lstStyle/>
          <a:p>
            <a:pPr algn="r"/>
            <a:br>
              <a:rPr lang="en-GB" sz="3600" dirty="0">
                <a:solidFill>
                  <a:srgbClr val="FFFFFF"/>
                </a:solidFill>
                <a:latin typeface="Helvetica" panose="020B0604020202020204" pitchFamily="34" charset="0"/>
              </a:rPr>
            </a:br>
            <a:r>
              <a:rPr lang="en-GB" sz="3600" dirty="0">
                <a:solidFill>
                  <a:srgbClr val="FFFFFF"/>
                </a:solidFill>
                <a:latin typeface="Helvetica" panose="020B0604020202020204" pitchFamily="34" charset="0"/>
              </a:rPr>
              <a:t>Public key cryptography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548" y="1156447"/>
            <a:ext cx="4953544" cy="417077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/>
              <a:t>Bitcoin is not anonymous, but rather pseudonymous </a:t>
            </a:r>
          </a:p>
          <a:p>
            <a:pPr>
              <a:lnSpc>
                <a:spcPct val="120000"/>
              </a:lnSpc>
            </a:pPr>
            <a:r>
              <a:rPr lang="en-GB" dirty="0"/>
              <a:t>It consists of a decentralised ledger, a registry of transactions (the bitcoin </a:t>
            </a:r>
            <a:r>
              <a:rPr lang="en-GB" dirty="0" err="1"/>
              <a:t>blockchain</a:t>
            </a:r>
            <a:r>
              <a:rPr lang="en-GB" dirty="0"/>
              <a:t>)</a:t>
            </a:r>
          </a:p>
          <a:p>
            <a:pPr>
              <a:lnSpc>
                <a:spcPct val="120000"/>
              </a:lnSpc>
            </a:pPr>
            <a:r>
              <a:rPr lang="en-GB" dirty="0"/>
              <a:t>The ledger uses addresses (pseudonyms) that show as controlling a number of bitcoins</a:t>
            </a:r>
          </a:p>
          <a:p>
            <a:pPr>
              <a:lnSpc>
                <a:spcPct val="120000"/>
              </a:lnSpc>
            </a:pPr>
            <a:r>
              <a:rPr lang="en-GB" dirty="0"/>
              <a:t>For this purpose Bitcoin uses a technology called Public Key Cryptography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This is the technique that allows us to show a person controls a number of virtual currencies</a:t>
            </a:r>
          </a:p>
          <a:p>
            <a:pPr>
              <a:lnSpc>
                <a:spcPct val="120000"/>
              </a:lnSpc>
            </a:pPr>
            <a:r>
              <a:rPr lang="en-GB" dirty="0"/>
              <a:t>Bitcoin also uses a technique called Hashing 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This is used, amongst others, to verify the validity of blocks and the chain of blocks of transactions that form the </a:t>
            </a:r>
            <a:r>
              <a:rPr lang="en-GB" dirty="0" err="1"/>
              <a:t>blockchain</a:t>
            </a:r>
            <a:endParaRPr lang="en-GB" dirty="0"/>
          </a:p>
          <a:p>
            <a:pPr marL="342900" lvl="1" indent="0">
              <a:lnSpc>
                <a:spcPct val="120000"/>
              </a:lnSpc>
              <a:buNone/>
            </a:pPr>
            <a:endParaRPr lang="en-GB" dirty="0"/>
          </a:p>
        </p:txBody>
      </p:sp>
      <p:sp>
        <p:nvSpPr>
          <p:cNvPr id="4" name="AutoShape 2" descr="data:image/png;base64,iVBORw0KGgoAAAANSUhEUgAAAVgAAACFCAMAAAApZRA3AAAAxlBMVEX///++3PvMzMwBAQH39/jE4v/T09O72PfA3/4cHBzb29sLDA0GBwhTVFTI5/8iKSwSExSVrsWsrKzO2djExMQrKyu8vLzj4+M7OztERESTlJSjo6NcXFyMjIxkZGRra2sbISQjJCR8fHw0NDSChIRMTEyfuNF0dHRrfo1ljrteb3yLobd7kKJMWmTV4N9TYm4+SlEnMDRZf6WuyeUkMDk8VWxxhZadqKcxO0GDmaxXeJqtuLeRqb83SlpHYXltms1JaYguPkv+u9DdAAAbPUlEQVR4nO1dCXujRtJu0S0kLotluEFgLhMnMx47zs54d7L77f7/P/VVNYe4JTuW5Dyb1zYCLInipairDwj5C2eFE/h2s244/IURxxi8y5bPLggzfJstvqOWinWEA1HtmXe/I4QgEJoDBo2Mptl/E+tL70tuYVkC4Tstu3olRjb46iR4b2GHEJOsyBJx/g2MmArDF0FlXMxK1EA6t2RMkwpP0qpDiklDXxwdJONXmHaVL6B4wUvdIfDDHBTcgTfhghGZf4eDapwFZFmb/jAKDRahVx8Qjo5LLhAXBCQiQsL/J0qVmFw4ZlvnlYsRzYJjOVZRCYUiOZwj3GIVmSiWIzmdjyU5voFYOXFLSfZsspeS2GO2S/wiyiSbiG6iw8Wyzq6xLhLLRMJCSSqJ4WkeiZOdZBDfjSwr9ySPCVK4k3IiALFpImUicTwJ1PzMgomUa5lDHRRKzphTJLuyIGUJnHmWK5MgSUDkHrGOgraDkdIlkisSyRSoyWLKbIn41GZhRqKQMD1AYs+ssWZiRQGIVmaOoxsmzR1BkkmeEF8VmGQ5jmo7NGY2FWQd7n8H3ki0zJGTM2ss8XfVawJC+Y6ow20FR1WQmV3msCRFOylQkLpHbGXUUpfoYBMSAQ2Ho+P9tQdNCDK45cxACi6gsWD8S1f3SQJyiDJcWVAT2QhBEDAP3h4dgIw2tigdHeyGbQRUlEAtgrMTa1U6lRgolCg5EnAWALER9zxhCRzZe8VhktNRPuCMgZ67JWgrbAlhCtsSsxOSw/n4GdlbRXkJYitXHyhOYqJtQroc1400INYFYnNOrASSRzEQ63lRGOdiIrNz29jKZXJTIBsW+lhZAjNr6KixyIpWktAKY72vsSTnWwE4NCQ2EVBPTco1Fol1CYXLY12CWIpHsBXmpiCVgXSFBYQnXY11qIDxiSORMEapyQ52R7szS0ayApdgy+EGRs+JehorGBVwYnNBAfF1rrEdRHqUerpBmALE6jaTvDJRGFyQPOPmxdLygpb4ZWe2sYGulZG+B27jSBENCSPBvNR1BwXJgG3JkHWrdC0Mt2R4s6QRQ4ki6dzOCwICqywtS+aRnUhJoMaRDhdXI+B8iAemqcwzavfDLdDPMtoj1Tks9uCU09hMHBFO0If4xidOGhlmyXxh+qDvCDGNUoy5hbgUiQC6SIIoF3MThCCBjcIxwYxyuCnxD8RC4aNUPr9kIEiM9xOwwg8uRDnYSiNAvkhgEDMuhcBnubPwFXaEt9+ZlfNPDiQ59k54I+M81umDC4mY3d72VXx+bivQHowd5GGHXb3NZoO1Al5EtMNxwHElhZfJ3aOz5nfqo82nBfOj6CtjH0WSGqyWiJkXMD9/YRngDKLIr65HV+2vByeNo2jfWqkGVxTJLOMo5rU0djpHIo3KMkuc5s1GeFVWATJK5EpyR6KrAvJ+JS1j/SCGZp/AEaTAAA9DYcF2iBMlEPnI9kIV79yAxBqWIUapJkjEIsx1rypRyktvCsQEjm0iZaUM5tZeCrLgXQomuoLCnCzJ9MDJ9JxA7K3Hl5F5ArIiYsFQcSA+t3QDJEpJCRKVV5OodNFMQqAV6JnkQhLl2nJiWZI5/xFWE+sojgFKm1vE94iTOcj05QTvw1HQCjBdsDUeNkJ6zVz5ehLxEiDh2WhhYJJKLIPsIezXFq0mEludjBPkrssrH8Tea/rVTqMh1kaJrIJLxFCi5VvvjGiJJaZfKjavFMhBLsVHiAU1txVmJ9o+zuA0mGwV+V66msbKulgZJyMJ/bAAjWUOl+hKxDKsrQJHoUa0rAwkTqwPshXR0sdEVE1mRcSN+aXJPTQIxNYvJfcIvArH3AJbN7DQBRqbJ1eViDsvk5oOhVddwBZCrMIUyxpLvaKQPEYCKdQk3TGoL+qaZtELtIFOQ0aJEtchez0spMQx1FyUNG2nnL/kPgmwsVQrXHDqLHPDTC2Jawm5FHq6u3QPscD3q2Zw07dZIBPDILIfsB9XI/YgkV1LFHCJ7GHL/MUgokRyJZojBmD7RZDNdIKrWf3/bbBOrYb1tq8ExprsulPhuqpMLSW1JJ2X8VtJR+ADn80XXOs8PlRZq+XuQGL7MinoKdJ/qDO8At54/o7c4qHz+tBuX5xX5hzBpQUiD2NeHjp8yROd2oydrkxCbVf0TxfVWbuQ1AoKhaPzFf6iNLsV77LXOpYmeDnwg+J5Q4q+K5SqU1DaFYVeNIE06Am4ILOMaHSGow5RtBgwe0t3//jbIu5eflMvmEGyhLqBMYbdWS0sesG6rKmqj78vc/T7044OqjCK+o+b1Rp/tmtYrLfbLayt+Hr1d/P473/T3cU0RKaKLQviLOBfspZqdDGFfEcwklNpXTG0neCnWj7d72jZk0hVf1ltNiv4Q/DX7jb8rR///n//otmlzKxAdVuYgtmuyVpseDS9jDyYxD5tazJWmzE/HLtf729p3uUIiF3D+2awhW+4efz7/f2/6Mg6n+k0kFhxktmWYVErg8Cl+wtJBMTOUbRtVp5+vQdm/Y5Ey8SuGmLv/0u1y+jsrMYegMT6QUYvUohBYnfrJYa2NbG/6vT7gaMesdvRSkvs/W80ugizItXNI8SCKQBiA4saF5Cor7HbET8VSUgsMKv+aCWqiN1233341LZD7P3TwDqf6TRO0tg4AGb93SXKmZXGdm/q7cQaJ/b+V0URGo6Q2GntHmjsPfi9/AIactzG1qYAuJVU4ewSVRpbcTJ1R3eJvf+nosu1RAdTsO1/otk8EDuwzmdCR2Pn+BUrUwA6q/OWm7OiJXbAZ4+uTU3s/X/akH/ovOrrcviKDrHA7PezMyse11i5KAOussFekc499GxgCkb89DQWmKW3VbXrYApG6r3dDom919VT+n38odMQIEE4ZgoKNAVcZ/dKcuaksHFe27HOdrSvJfb+3/SJf65rY8fea0jsr7pybqsmzEQFHbLrqICTm9LsvPJMxLEji9AlFpjlydTAFIzUtk8s+D394aznMXZe4tDcVglCxasflGcuyMxrbJekDrH3f6fYkNsSO/xI80Wbmy//PXzo/p/qma3aCeGWXIRG0MBIqXZOZpcThJq19e4/HY7+BcnUKNzaDqOD1epu94T4bffb0+7pN+msyW1rY5fMrBhYmQs/Gf/z9LMGKwNT0PLTDb02659vnzpQQKKuKRi7r+pybO46eKTuWa2sSJX5zKumW7S79cSCLvZC+YPoEDvDD5qC9XOXo1uaDuPYzgc6ATEvlG0Rq5uvZyb2iCmoqO3WEZ3wrCXEninYTvOz2m44P3X5dYuFrr7z2k6b5039h67sC3XPdhKnVbf6MGUk9pwS9aOCaV9UscR5gkWX2MH7t3PujxN7XlMwQewS0xcgdjcyBdvh/d1DQ+w0h1ci9oSUtq+xFzAFs/XYA7c9dsem4E3EsnfsLsNOKRseMwXv2n1nXN0aUDpmdmRjZ4qNY2LPiRNS2oubglZjR6HoNI5pbBP9LhNrY/c7/4ThFqO5eyYxcF7HOZaHpkAGgYKTshhmHFftpro1Qecsw11iN8dxILYnjmQVgOWSMyNGNdnIsRPpFLpNoduA2Nk2m99JjWXExx6sin/sQChRcopEjSk4gaI6cO0Qu77hWLfLesdNZ/92WmN3tSI67dQ39QZ/ZdUMOSzKHP5vvhdOZlajGhsryrIji3KrsaI8xpTGMpy4Au4jnNWAz4lTvzjNsVkl4kAi1rx3itjKFKy7bKz73DT8jYj928/HcTetsc2cUV7sJQUjQbKzBOKWuzwDdhMxjV0pc8xE9+WMsSiRCofEWmhZM8aj1lgxyNM0zdN9Q6yPWynfV/0nzXN7WmMt1MMiIrIrSTHcA1aSGESLrTQDsl0jCIskMZ1ET0EiEklJJpPAiy1p0lQdiP18nKKfnrcDU6Cf0K3nFt44Qayl5QCHWJnjKIajBKxMSGKJzAqAZeLpAitc7Lov6CSXZMfVSKSIJJtsm2wTBFOtj5pzvRT3kx2NZLOOCrpftbfqQRhuTJydT6ScBZRpuk2KEodZ7KnBSh0HWFQSMS0jBuVizxALpmCz/uWUrk8/32z6xH7dHcfPLbE9WFmohZrIx+VkdsBHMBG8+mlBipTgJCSOzvA0JP4eeIkguS9nOgk1NjZyeaHFqwyuaHh13aV6cfl/fXFaYytimRIYduEJONeZybyUzzEDQqUooiT7Ho7EzAIc7cSMHUg9SywvGz6/HKfo6fehxq55IIbFgFXTcAbr/LdZX69nTEF9B1kGztjiV53DdjbOPCYnInF9MGA1scyyGZ5NBEzEMyPOGmKxMxH+NEa22mh6GQnVltAkCH1i0RRokaNEYVgaRjX/EMhBmCRnBkmxh0Ri+tWlthljkoOT4hmT88q0tYLtuiZk1XC1rTjC5XpVvWxHUQHvhYSdk7APV7O+5T/N/pmoYBcciM0MHCjkhIxPI+EVBZyQR3C2n7zA0yhiPvYsrIidPI02pZ3suFWT3N0amQLuvBxqM6wcm4KMowJDp8COM6HnMpKDiLLKaokiPrkPJ3ZyJqRudWtdc1Lzs62X2wNRmxGxd8vd6RBVm+3IFEheWqalwe/+xCduliYawYl7IO6BXYUelmoOZ2MKlAhKGCsGKYDUcKZnTUvsRHfDOtdtioZ8c2hj8bBpGeH431wvQ9UmYZK6Fs7UwyBWAIOwV4pSj8gejkOZCOIpOfHBDBiT8yO24db2+ThFd4OoYHPzSFWq1r9qs16h3fky7bz8OAIEJAc37wuE+bDON4iJ4/HcfRDZOPGAwXLQxzI2CY5ygrxi6jTaNi/Rm/INkQhExu1mKE9lXkIZ1TMK2FGJYV2AMx74OIrY0UGuVLNRRCf1HS4RiofT+uAsOgsa+ywdOsl2+KGdP1X9qe+8Nusvqq7ovGu3PurgXe9QH5HY9StS2hiV0j0SqQ9Powm3iu6xq+7Tul6KpiCmrWSx+KqyYeXX0H+9SqLaxj7f9vnoEKTzffj3bT2ICla9CngXh3+g8Z4pwpDOWKF2pcC58UBj22l8xqNzWghBs6NpQRDtCQj9/3CTMVHdOowYYl0JSayj6S8L0pWI9cVqgHcVIx2N3W4GfEyRNU5p18fB07pXaKzAEzH5pHZ/m7pmdSJtStt6qF48gMUDsdk+2NjTUI3BcE6oI0C4RkOxWmtbEE7kaLXadcKt56NX4247HRW8Axgx0YDK3Q4bommbgLr12+yAB1nt2jgqeB/klCqp04sKFtmZ1NjKxh7BwXnxAiwjpDcf1mG7ub+qOm3vzc2+0edt9EUK+JLWeYWSpMNvYqCKalK1JemwDEXTxS1JQpPbEDuQo/3mzv7aJDBGxu9v9zTLHFw45el647xuj3CkqyMby6OCo3iZzrzeBULl5iEzk2vn5daeP0B/lXVDA0u0lWpNq6OCc0xkUufQrg1GoSJWV4+TxKOC7Svj2E0dx0qh9t4IGxqp59dxrFn1x6hLiEEHoKV2tdYkCMkZJLLamC6sTcHJcWzXeW2qnGs7bZK3B+cFxPK7UJISqY/hdrNjtL/e09vfFoGksiYWnZPcpleH5EvupGWN81IW5XjbfqW9QbQqQdisBnwMOdq2zqtbKzihiHuoFbw/zOoklJTJTa3gUOJuem+ZwwYF8ZVRwWuQ1xd6D2uVxm5PqHOvh87rqz4HqV37ckYbWxGriW3TjFhaiMSqkXiwVwyywy54zSeqW++D2nnR0jk4r6cBH1M8fR46rxdaZbL4bZifAToLvpN//XK4xTp43WlgVJDZ3cyrtXENwIvJeX9X0aa07y1RpbGF2KkVPCu0Iqbh48DTYf+oHvv8+Tiej8SxbHFzGTaV6tS36R9r+/u9Dz/7+s/gN39Q76z+aU60ILyPRJggZEYVeDWZ191xin4ZNc2sbo7lFFV7zgKxGIPmUe1TyxPaP7sw4+Y5LGIv85Ll2mPVjV+iLLY76l2LpsBsJIrSH68SiPhpnQ53Mq+bASPTHPWd16oZybiqlqumTbxerw3zko01npTObSqVr1TaGm3m1dS0ufNvklhTqBPbpt490TTTIWfXEUjd5W8Qp5N5rTk5LR/Nyurw0ozr6jivn2+P4+uS82IkAquzcx+5fnhPED/t3jS1Y+O8creGVwJ7YbUKaVjktvD24pKNZR6EGbvHLxyPeNXdN1zp1sZuXqTjHFX9tTrE/jZ0FRPYLTgvPqjf/f7Qwox1Kslv0NnGeSXtcXVBtOvVUra7EnmT9dhGpIyqX+7qpmq4S+++KNR6/fw2hzav7v04h57z2uKnvv10FHfzGgvRiapGDw+fDnj4LtGnzkTbdanu6Jk11S0bm7pLXGCCFfCW773ZrGGjRcqbv2fiWLzSyuebTuy5uvmsHAYEs3Z5RKLDOK/fj1P0eTNyXtwW33TMMm62fRN4f4Ql5+XoVOvSypnFHuOvhnjIvNA/ofvqtXLxPdhbQ+x22BjDVDBx7/ae2tx8U9VXDxI99ISpKGnYaTiqaaqJ6juvuVLjsFPNLLF8soRPQzxoVB81ELvx4ljCQ8fjbvthEwvUUQKkYGbVxWjWxqLCvtzUfvjA7MuERF7pLEvUOK/JwGlE0bbvvL49jfFyNzU4acoUMOJWCts3BoY6ZYb0yaalFk3Z0OdesMh5PaCOmbQCF0E/r50xBRL9xpuSOl36NuvPk4ZRWlLjltjNl92Iot3XEUM9jd2sn6YO+G3QD3E7bwpu6R44ffjx/VOX2n0+Qryj6uJo+IZYqZIB22nEoCeWJ4+JHX2hoyh36DyqxuUGE3nQt6+3VFl85F3jvKYoUp6nuhwebOz27usYP00MrJshlunq94dPD4WqSt87zD5MwcPRpvMQm75bURTDj8/JSyPeFFwtjOMai0/+w3N+flHV3fP2cCLcGh5++OJ5t9Qocuiw8XmCo39UA2sHYzc6Nnbb72BYHXI76gM+GxUAsZ8eSqoqE7Z2AEFX5+ez7trYbo/CDsQ+rzNRwSdVf15h/V6hL51hQVMlqZu/qQvzX3V7Gx66GTbL6WEGx/rHjvR1upW2JvbhIaOho6jfH44w+7Q4m0tnDIJ56ARrVl1izX6X2QVTICCxK4n6Bqx0Th81BU5ti3FYUwh81unSpW6IXaSoS9PEcKQhRmNDFjQWb/Kdpio/hsEBoLd4oulpxJ6GaY3lxK7hJn9UpeEAQR4W8fgR78zVzRaJna2PoSm4OWWYxoGs3RSxyz3sF22soVN1HM7Gj9qPh+ix+P5QFkX+ELvLQzRPmK9gwhSM6ljcFKw/Y1zyU48W0NOvj19Wqy+PX57XXx8ff9l+eVHovPeaGzUzHCo/Y2Mn/ju5vqSxEF89uuXDQFk1OLfbDMMsF89yB4uFeedOmhPmuMYyIqLz2qx/eXz5vO6cAYaeLygGlmduMZFXcO1p/kLPzAkzo3/j3oYnouqwMRYDlP+hvus7cHdPQKR3C+JrIL9aFCqslYsdJl47MnE53FrfdP3L9u5p9wTRVaHDddYkFOtJpTo+d22R2KfVayhqTMHvN+3EZ3VZ7LDe37+aK8IwUtBi5LMevvMEISQsDQXCcg3icLs89qym1w5HMh1tsvl7xwsiPQezWf+MAqk5keNYJk4ZfiLESJcnYGhs7KYiZrUavPb4qkhbS0CsTh8326Z7Z90pdm4df+6kifm3GAkgrB8R61Irz+uZqOoSTLOYh6PTsm6gPQ2GRMePcmQkGg9724Az8/L8U1eiVqx5GKryrWqHrUnYrg9/Y47W659U9QeJqTpOnxegU2VK59gtdYdeK1fVurN3Teio49nUF4GCUMs7HeALJ222rNAvvSIMBKxfqfJQyXC4xEfLbYxBsnj7CopuVYpdn6PJhH4Wqj71pE8Gl5W+fOolXbmCc6q+oQAavUoguAyTV5qklH7FSsGmLsSsgVcM9F5fIhat13FEn/iVFv1xRj+P73MNiblKpdJssthP3yEGWPC1i8Amw5Ph23MSaXCGn5/r7hTb589P9M3zMxqzfOCoqCF+1AK8EnPn4YOrVW6tpyfLetpJGAO8fxfA1wCfaQbO//bpN16H0iEgucAcgvWhq5dXYf7LnPD2cMvo7h94tgbjJoS1/RWPrM9CKPSORMXCI7dOEegPU/R2MDPY5/l+n/uG87Y22vcVB35tMHQok/+DfQCJ3oie3B/iqadsduPPhjPeDm/Ex5PoL/yF/wH077nDaKAr3Yn4bJXmyH9qY+DoUpJIdTMsI4HHu+v5BfHyq5xZJO34BAl81HJJ2pwaFwImbH8WtmUqOE7QTp0dVMN+c5eY554/dwqMeJHjiFI1Q58g9v8XXf0x0a+AzFvlkr0YY87vBFkAp4ZTLgQ2YSl2jbgsPCwo7iWS25Ftm0aKUslk7xUBsRMpIGLovakL4sUhKyZqrPADB9crjk21wLXw0ZxZSlxg+XJPVqkAl1UWpJAUSuQUpagyYuss1oM9tZ3Ck0W9DHZXfpr4KYCslqKN9fnQf0dyDBz+rZuBS1yfP1c8urDKajrYWM0hhUbQxiYBzl6CVRvLxwkTQq15yPFHR/WobtIQG+Ckym6AxOLi0iYNbGzMeFTg7bnzijUiiUQOPU8J0MZ6lut6c7P+fChUNpZVxCoOn1oh4RobmDjjypGHur87uI1FgnOusUKGlzfJZRzsH0X4b8Yu/4C9N0Cm/ImtxKS2HFLHoKUc6xgVuDnTSzmnFyWW8SdCI3CmHZw2BTUVp1oKKGisxwzddqLzzij4TpCteoxGunP3KTPzKHEF4mtE84noJu6lHxwc8meNMBL6hMSgtX7CMAjMwrhgduLD6q74M1iCLj7yDcY67V7XluUN+MAyf2DRFnFoWf4o+HgS/YUPBGePuhHgyI4PoiSyj4L4V3vE/TtBwKiqVEzyYbyDTUGMsH5G1YeQ6E0QIU0oq1TBdKp5jNh1gxpbgpBrx2eLRYlE4Nb5s4VZAEEnKR+VaEiWFPPZL4PJmS4vBCy9kIg/RWkvWfqezxAaaVeU6E1gQGzEe845OH8YJDegvN4lngo4D1uK+HMJBV3G+wkn6JSOdXv8gBBpIULuCHri534SkixgF316+BCYYkcCzi2dSyARRXHsyak3PzQYr8QFKvxJeZoHJsnD4DKPC56FrePspoykFkokEi+Il8ZBfFQIqJ9ahtM2g1UTiGhZF3k27xwYd14kC4mBpj6HS777UxQLh+DhFlNKCA20DJ9p6KlX1g4ebjk0IJoUJi5Yf+XKt9Db4AQotBjgzCFcVeMLPd76iEQ4Za2d8yzhurfQewGjgw8FZl/Vmb4dnVkW0JdJ53xC3GnoDzgIpDdMpPDxwD6cdnw8if7CX7gy/h/2ZTyR4QIRdAAAAABJRU5ErkJggg==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48" y="5075598"/>
            <a:ext cx="8236864" cy="12519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074" y="2156869"/>
            <a:ext cx="3431245" cy="19294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619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673" y="-152400"/>
            <a:ext cx="7886700" cy="1325563"/>
          </a:xfrm>
          <a:ln/>
        </p:spPr>
        <p:txBody>
          <a:bodyPr lIns="91440" tIns="45720" rIns="91440" bIns="45720" anchor="ctr">
            <a:normAutofit/>
          </a:bodyPr>
          <a:lstStyle/>
          <a:p>
            <a:pPr algn="r"/>
            <a:r>
              <a:rPr lang="en-GB" sz="3600" dirty="0" err="1">
                <a:solidFill>
                  <a:srgbClr val="FFFFFF"/>
                </a:solidFill>
                <a:latin typeface="Helvetica" panose="020B0604020202020204" pitchFamily="34" charset="0"/>
              </a:rPr>
              <a:t>Bitcoins:Where</a:t>
            </a:r>
            <a:r>
              <a:rPr lang="en-GB" sz="3600" dirty="0">
                <a:solidFill>
                  <a:srgbClr val="FFFFFF"/>
                </a:solidFill>
                <a:latin typeface="Helvetica" panose="020B0604020202020204" pitchFamily="34" charset="0"/>
              </a:rPr>
              <a:t> are they kept?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539" y="1484211"/>
            <a:ext cx="7886700" cy="3923620"/>
          </a:xfrm>
        </p:spPr>
        <p:txBody>
          <a:bodyPr/>
          <a:lstStyle/>
          <a:p>
            <a:r>
              <a:rPr lang="en-GB" dirty="0"/>
              <a:t>All bitcoins are kept in a wallet</a:t>
            </a:r>
          </a:p>
          <a:p>
            <a:r>
              <a:rPr lang="en-GB" dirty="0"/>
              <a:t>A wallet contains a number of addresses that can receive and spend BTC sent to them</a:t>
            </a:r>
          </a:p>
          <a:p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1383259" y="3029858"/>
            <a:ext cx="6377481" cy="2695393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350" b="1" dirty="0">
                <a:solidFill>
                  <a:schemeClr val="tx1"/>
                </a:solidFill>
              </a:rPr>
              <a:t>Wallet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891202" y="3446021"/>
            <a:ext cx="1654865" cy="48080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solidFill>
                  <a:schemeClr val="tx1"/>
                </a:solidFill>
              </a:rPr>
              <a:t>Private Key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891202" y="4196687"/>
            <a:ext cx="1654865" cy="48080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solidFill>
                  <a:schemeClr val="tx1"/>
                </a:solidFill>
              </a:rPr>
              <a:t>Public Key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891202" y="4960968"/>
            <a:ext cx="1654865" cy="48080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solidFill>
                  <a:schemeClr val="tx1"/>
                </a:solidFill>
              </a:rPr>
              <a:t>BTC address</a:t>
            </a:r>
          </a:p>
        </p:txBody>
      </p:sp>
      <p:sp>
        <p:nvSpPr>
          <p:cNvPr id="9" name="Down Arrow 8"/>
          <p:cNvSpPr/>
          <p:nvPr/>
        </p:nvSpPr>
        <p:spPr>
          <a:xfrm>
            <a:off x="2450277" y="3926829"/>
            <a:ext cx="536714" cy="269858"/>
          </a:xfrm>
          <a:prstGeom prst="downArrow">
            <a:avLst/>
          </a:prstGeom>
          <a:solidFill>
            <a:schemeClr val="bg1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2450277" y="4691111"/>
            <a:ext cx="536714" cy="269858"/>
          </a:xfrm>
          <a:prstGeom prst="downArrow">
            <a:avLst/>
          </a:prstGeom>
          <a:solidFill>
            <a:schemeClr val="bg1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785652" y="3446021"/>
            <a:ext cx="1654865" cy="48080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solidFill>
                  <a:schemeClr val="tx1"/>
                </a:solidFill>
              </a:rPr>
              <a:t>Private Key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785652" y="4196687"/>
            <a:ext cx="1654865" cy="48080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solidFill>
                  <a:schemeClr val="tx1"/>
                </a:solidFill>
              </a:rPr>
              <a:t>Public Key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785652" y="4960968"/>
            <a:ext cx="1654865" cy="48080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solidFill>
                  <a:schemeClr val="tx1"/>
                </a:solidFill>
              </a:rPr>
              <a:t>BTC address</a:t>
            </a:r>
          </a:p>
        </p:txBody>
      </p:sp>
      <p:sp>
        <p:nvSpPr>
          <p:cNvPr id="21" name="Down Arrow 20"/>
          <p:cNvSpPr/>
          <p:nvPr/>
        </p:nvSpPr>
        <p:spPr>
          <a:xfrm>
            <a:off x="4344726" y="3926829"/>
            <a:ext cx="536714" cy="269858"/>
          </a:xfrm>
          <a:prstGeom prst="downArrow">
            <a:avLst/>
          </a:prstGeom>
          <a:solidFill>
            <a:schemeClr val="bg1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4344726" y="4691111"/>
            <a:ext cx="536714" cy="269858"/>
          </a:xfrm>
          <a:prstGeom prst="downArrow">
            <a:avLst/>
          </a:prstGeom>
          <a:solidFill>
            <a:schemeClr val="bg1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677773" y="3446021"/>
            <a:ext cx="1654865" cy="48080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solidFill>
                  <a:schemeClr val="tx1"/>
                </a:solidFill>
              </a:rPr>
              <a:t>Private Key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677773" y="4196687"/>
            <a:ext cx="1654865" cy="48080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solidFill>
                  <a:schemeClr val="tx1"/>
                </a:solidFill>
              </a:rPr>
              <a:t>Public Key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677773" y="4960968"/>
            <a:ext cx="1654865" cy="48080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solidFill>
                  <a:schemeClr val="tx1"/>
                </a:solidFill>
              </a:rPr>
              <a:t>BTC address</a:t>
            </a:r>
          </a:p>
        </p:txBody>
      </p:sp>
      <p:sp>
        <p:nvSpPr>
          <p:cNvPr id="31" name="Down Arrow 30"/>
          <p:cNvSpPr/>
          <p:nvPr/>
        </p:nvSpPr>
        <p:spPr>
          <a:xfrm>
            <a:off x="6236848" y="3926829"/>
            <a:ext cx="536714" cy="269858"/>
          </a:xfrm>
          <a:prstGeom prst="downArrow">
            <a:avLst/>
          </a:prstGeom>
          <a:solidFill>
            <a:schemeClr val="bg1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6236848" y="4691111"/>
            <a:ext cx="536714" cy="269858"/>
          </a:xfrm>
          <a:prstGeom prst="downArrow">
            <a:avLst/>
          </a:prstGeom>
          <a:solidFill>
            <a:schemeClr val="bg1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5491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799" y="-331017"/>
            <a:ext cx="7886700" cy="1325563"/>
          </a:xfrm>
          <a:custGeom>
            <a:avLst/>
            <a:gdLst>
              <a:gd name="connsiteX0" fmla="*/ 0 w 7886700"/>
              <a:gd name="connsiteY0" fmla="*/ 0 h 1325563"/>
              <a:gd name="connsiteX1" fmla="*/ 578358 w 7886700"/>
              <a:gd name="connsiteY1" fmla="*/ 0 h 1325563"/>
              <a:gd name="connsiteX2" fmla="*/ 1314450 w 7886700"/>
              <a:gd name="connsiteY2" fmla="*/ 0 h 1325563"/>
              <a:gd name="connsiteX3" fmla="*/ 1813941 w 7886700"/>
              <a:gd name="connsiteY3" fmla="*/ 0 h 1325563"/>
              <a:gd name="connsiteX4" fmla="*/ 2471166 w 7886700"/>
              <a:gd name="connsiteY4" fmla="*/ 0 h 1325563"/>
              <a:gd name="connsiteX5" fmla="*/ 2891790 w 7886700"/>
              <a:gd name="connsiteY5" fmla="*/ 0 h 1325563"/>
              <a:gd name="connsiteX6" fmla="*/ 3706749 w 7886700"/>
              <a:gd name="connsiteY6" fmla="*/ 0 h 1325563"/>
              <a:gd name="connsiteX7" fmla="*/ 4127373 w 7886700"/>
              <a:gd name="connsiteY7" fmla="*/ 0 h 1325563"/>
              <a:gd name="connsiteX8" fmla="*/ 4626864 w 7886700"/>
              <a:gd name="connsiteY8" fmla="*/ 0 h 1325563"/>
              <a:gd name="connsiteX9" fmla="*/ 5284089 w 7886700"/>
              <a:gd name="connsiteY9" fmla="*/ 0 h 1325563"/>
              <a:gd name="connsiteX10" fmla="*/ 6020181 w 7886700"/>
              <a:gd name="connsiteY10" fmla="*/ 0 h 1325563"/>
              <a:gd name="connsiteX11" fmla="*/ 6598539 w 7886700"/>
              <a:gd name="connsiteY11" fmla="*/ 0 h 1325563"/>
              <a:gd name="connsiteX12" fmla="*/ 7098030 w 7886700"/>
              <a:gd name="connsiteY12" fmla="*/ 0 h 1325563"/>
              <a:gd name="connsiteX13" fmla="*/ 7886700 w 7886700"/>
              <a:gd name="connsiteY13" fmla="*/ 0 h 1325563"/>
              <a:gd name="connsiteX14" fmla="*/ 7886700 w 7886700"/>
              <a:gd name="connsiteY14" fmla="*/ 662782 h 1325563"/>
              <a:gd name="connsiteX15" fmla="*/ 7886700 w 7886700"/>
              <a:gd name="connsiteY15" fmla="*/ 1325563 h 1325563"/>
              <a:gd name="connsiteX16" fmla="*/ 7150608 w 7886700"/>
              <a:gd name="connsiteY16" fmla="*/ 1325563 h 1325563"/>
              <a:gd name="connsiteX17" fmla="*/ 6651117 w 7886700"/>
              <a:gd name="connsiteY17" fmla="*/ 1325563 h 1325563"/>
              <a:gd name="connsiteX18" fmla="*/ 6072759 w 7886700"/>
              <a:gd name="connsiteY18" fmla="*/ 1325563 h 1325563"/>
              <a:gd name="connsiteX19" fmla="*/ 5415534 w 7886700"/>
              <a:gd name="connsiteY19" fmla="*/ 1325563 h 1325563"/>
              <a:gd name="connsiteX20" fmla="*/ 4994910 w 7886700"/>
              <a:gd name="connsiteY20" fmla="*/ 1325563 h 1325563"/>
              <a:gd name="connsiteX21" fmla="*/ 4337685 w 7886700"/>
              <a:gd name="connsiteY21" fmla="*/ 1325563 h 1325563"/>
              <a:gd name="connsiteX22" fmla="*/ 3680460 w 7886700"/>
              <a:gd name="connsiteY22" fmla="*/ 1325563 h 1325563"/>
              <a:gd name="connsiteX23" fmla="*/ 3180969 w 7886700"/>
              <a:gd name="connsiteY23" fmla="*/ 1325563 h 1325563"/>
              <a:gd name="connsiteX24" fmla="*/ 2760345 w 7886700"/>
              <a:gd name="connsiteY24" fmla="*/ 1325563 h 1325563"/>
              <a:gd name="connsiteX25" fmla="*/ 2181987 w 7886700"/>
              <a:gd name="connsiteY25" fmla="*/ 1325563 h 1325563"/>
              <a:gd name="connsiteX26" fmla="*/ 1367028 w 7886700"/>
              <a:gd name="connsiteY26" fmla="*/ 1325563 h 1325563"/>
              <a:gd name="connsiteX27" fmla="*/ 788670 w 7886700"/>
              <a:gd name="connsiteY27" fmla="*/ 1325563 h 1325563"/>
              <a:gd name="connsiteX28" fmla="*/ 0 w 7886700"/>
              <a:gd name="connsiteY28" fmla="*/ 1325563 h 1325563"/>
              <a:gd name="connsiteX29" fmla="*/ 0 w 7886700"/>
              <a:gd name="connsiteY29" fmla="*/ 649526 h 1325563"/>
              <a:gd name="connsiteX30" fmla="*/ 0 w 7886700"/>
              <a:gd name="connsiteY30" fmla="*/ 0 h 13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886700" h="1325563" fill="none" extrusionOk="0">
                <a:moveTo>
                  <a:pt x="0" y="0"/>
                </a:moveTo>
                <a:cubicBezTo>
                  <a:pt x="195292" y="-21074"/>
                  <a:pt x="336224" y="12306"/>
                  <a:pt x="578358" y="0"/>
                </a:cubicBezTo>
                <a:cubicBezTo>
                  <a:pt x="820492" y="-12306"/>
                  <a:pt x="1021439" y="-3393"/>
                  <a:pt x="1314450" y="0"/>
                </a:cubicBezTo>
                <a:cubicBezTo>
                  <a:pt x="1607461" y="3393"/>
                  <a:pt x="1664131" y="10189"/>
                  <a:pt x="1813941" y="0"/>
                </a:cubicBezTo>
                <a:cubicBezTo>
                  <a:pt x="1963751" y="-10189"/>
                  <a:pt x="2181052" y="8295"/>
                  <a:pt x="2471166" y="0"/>
                </a:cubicBezTo>
                <a:cubicBezTo>
                  <a:pt x="2761280" y="-8295"/>
                  <a:pt x="2742339" y="-8290"/>
                  <a:pt x="2891790" y="0"/>
                </a:cubicBezTo>
                <a:cubicBezTo>
                  <a:pt x="3041241" y="8290"/>
                  <a:pt x="3426953" y="31820"/>
                  <a:pt x="3706749" y="0"/>
                </a:cubicBezTo>
                <a:cubicBezTo>
                  <a:pt x="3986545" y="-31820"/>
                  <a:pt x="3929874" y="-485"/>
                  <a:pt x="4127373" y="0"/>
                </a:cubicBezTo>
                <a:cubicBezTo>
                  <a:pt x="4324872" y="485"/>
                  <a:pt x="4497687" y="-2027"/>
                  <a:pt x="4626864" y="0"/>
                </a:cubicBezTo>
                <a:cubicBezTo>
                  <a:pt x="4756041" y="2027"/>
                  <a:pt x="5009808" y="-13914"/>
                  <a:pt x="5284089" y="0"/>
                </a:cubicBezTo>
                <a:cubicBezTo>
                  <a:pt x="5558370" y="13914"/>
                  <a:pt x="5682373" y="-15850"/>
                  <a:pt x="6020181" y="0"/>
                </a:cubicBezTo>
                <a:cubicBezTo>
                  <a:pt x="6357989" y="15850"/>
                  <a:pt x="6326190" y="6280"/>
                  <a:pt x="6598539" y="0"/>
                </a:cubicBezTo>
                <a:cubicBezTo>
                  <a:pt x="6870888" y="-6280"/>
                  <a:pt x="6920085" y="-2213"/>
                  <a:pt x="7098030" y="0"/>
                </a:cubicBezTo>
                <a:cubicBezTo>
                  <a:pt x="7275975" y="2213"/>
                  <a:pt x="7521648" y="29230"/>
                  <a:pt x="7886700" y="0"/>
                </a:cubicBezTo>
                <a:cubicBezTo>
                  <a:pt x="7890217" y="285907"/>
                  <a:pt x="7882022" y="517890"/>
                  <a:pt x="7886700" y="662782"/>
                </a:cubicBezTo>
                <a:cubicBezTo>
                  <a:pt x="7891378" y="807674"/>
                  <a:pt x="7869730" y="1145522"/>
                  <a:pt x="7886700" y="1325563"/>
                </a:cubicBezTo>
                <a:cubicBezTo>
                  <a:pt x="7678853" y="1301613"/>
                  <a:pt x="7460024" y="1314069"/>
                  <a:pt x="7150608" y="1325563"/>
                </a:cubicBezTo>
                <a:cubicBezTo>
                  <a:pt x="6841192" y="1337057"/>
                  <a:pt x="6825168" y="1334503"/>
                  <a:pt x="6651117" y="1325563"/>
                </a:cubicBezTo>
                <a:cubicBezTo>
                  <a:pt x="6477066" y="1316623"/>
                  <a:pt x="6338245" y="1324872"/>
                  <a:pt x="6072759" y="1325563"/>
                </a:cubicBezTo>
                <a:cubicBezTo>
                  <a:pt x="5807273" y="1326254"/>
                  <a:pt x="5675761" y="1297236"/>
                  <a:pt x="5415534" y="1325563"/>
                </a:cubicBezTo>
                <a:cubicBezTo>
                  <a:pt x="5155307" y="1353890"/>
                  <a:pt x="5176474" y="1304712"/>
                  <a:pt x="4994910" y="1325563"/>
                </a:cubicBezTo>
                <a:cubicBezTo>
                  <a:pt x="4813346" y="1346414"/>
                  <a:pt x="4501069" y="1311787"/>
                  <a:pt x="4337685" y="1325563"/>
                </a:cubicBezTo>
                <a:cubicBezTo>
                  <a:pt x="4174301" y="1339339"/>
                  <a:pt x="3931716" y="1311017"/>
                  <a:pt x="3680460" y="1325563"/>
                </a:cubicBezTo>
                <a:cubicBezTo>
                  <a:pt x="3429205" y="1340109"/>
                  <a:pt x="3338025" y="1330575"/>
                  <a:pt x="3180969" y="1325563"/>
                </a:cubicBezTo>
                <a:cubicBezTo>
                  <a:pt x="3023913" y="1320551"/>
                  <a:pt x="2936236" y="1334506"/>
                  <a:pt x="2760345" y="1325563"/>
                </a:cubicBezTo>
                <a:cubicBezTo>
                  <a:pt x="2584454" y="1316620"/>
                  <a:pt x="2356790" y="1318872"/>
                  <a:pt x="2181987" y="1325563"/>
                </a:cubicBezTo>
                <a:cubicBezTo>
                  <a:pt x="2007184" y="1332254"/>
                  <a:pt x="1562870" y="1290069"/>
                  <a:pt x="1367028" y="1325563"/>
                </a:cubicBezTo>
                <a:cubicBezTo>
                  <a:pt x="1171186" y="1361057"/>
                  <a:pt x="1069898" y="1329684"/>
                  <a:pt x="788670" y="1325563"/>
                </a:cubicBezTo>
                <a:cubicBezTo>
                  <a:pt x="507442" y="1321442"/>
                  <a:pt x="223432" y="1292274"/>
                  <a:pt x="0" y="1325563"/>
                </a:cubicBezTo>
                <a:cubicBezTo>
                  <a:pt x="-33575" y="1000031"/>
                  <a:pt x="1172" y="861998"/>
                  <a:pt x="0" y="649526"/>
                </a:cubicBezTo>
                <a:cubicBezTo>
                  <a:pt x="-1172" y="437054"/>
                  <a:pt x="8009" y="208993"/>
                  <a:pt x="0" y="0"/>
                </a:cubicBezTo>
                <a:close/>
              </a:path>
              <a:path w="7886700" h="1325563" stroke="0" extrusionOk="0">
                <a:moveTo>
                  <a:pt x="0" y="0"/>
                </a:moveTo>
                <a:cubicBezTo>
                  <a:pt x="122704" y="14500"/>
                  <a:pt x="317424" y="3930"/>
                  <a:pt x="499491" y="0"/>
                </a:cubicBezTo>
                <a:cubicBezTo>
                  <a:pt x="681558" y="-3930"/>
                  <a:pt x="919994" y="31237"/>
                  <a:pt x="1314450" y="0"/>
                </a:cubicBezTo>
                <a:cubicBezTo>
                  <a:pt x="1708906" y="-31237"/>
                  <a:pt x="1647307" y="14438"/>
                  <a:pt x="1735074" y="0"/>
                </a:cubicBezTo>
                <a:cubicBezTo>
                  <a:pt x="1822841" y="-14438"/>
                  <a:pt x="2274496" y="6385"/>
                  <a:pt x="2550033" y="0"/>
                </a:cubicBezTo>
                <a:cubicBezTo>
                  <a:pt x="2825570" y="-6385"/>
                  <a:pt x="2990687" y="8444"/>
                  <a:pt x="3286125" y="0"/>
                </a:cubicBezTo>
                <a:cubicBezTo>
                  <a:pt x="3581563" y="-8444"/>
                  <a:pt x="3668821" y="21012"/>
                  <a:pt x="3785616" y="0"/>
                </a:cubicBezTo>
                <a:cubicBezTo>
                  <a:pt x="3902411" y="-21012"/>
                  <a:pt x="4194431" y="-25005"/>
                  <a:pt x="4363974" y="0"/>
                </a:cubicBezTo>
                <a:cubicBezTo>
                  <a:pt x="4533517" y="25005"/>
                  <a:pt x="4742928" y="-7804"/>
                  <a:pt x="4863465" y="0"/>
                </a:cubicBezTo>
                <a:cubicBezTo>
                  <a:pt x="4984002" y="7804"/>
                  <a:pt x="5316896" y="15003"/>
                  <a:pt x="5520690" y="0"/>
                </a:cubicBezTo>
                <a:cubicBezTo>
                  <a:pt x="5724485" y="-15003"/>
                  <a:pt x="5971797" y="7127"/>
                  <a:pt x="6335649" y="0"/>
                </a:cubicBezTo>
                <a:cubicBezTo>
                  <a:pt x="6699501" y="-7127"/>
                  <a:pt x="6649666" y="-6972"/>
                  <a:pt x="6756273" y="0"/>
                </a:cubicBezTo>
                <a:cubicBezTo>
                  <a:pt x="6862880" y="6972"/>
                  <a:pt x="7550410" y="-48378"/>
                  <a:pt x="7886700" y="0"/>
                </a:cubicBezTo>
                <a:cubicBezTo>
                  <a:pt x="7888587" y="241633"/>
                  <a:pt x="7876371" y="342800"/>
                  <a:pt x="7886700" y="623015"/>
                </a:cubicBezTo>
                <a:cubicBezTo>
                  <a:pt x="7897029" y="903230"/>
                  <a:pt x="7918849" y="1053171"/>
                  <a:pt x="7886700" y="1325563"/>
                </a:cubicBezTo>
                <a:cubicBezTo>
                  <a:pt x="7747996" y="1357179"/>
                  <a:pt x="7472638" y="1295382"/>
                  <a:pt x="7229475" y="1325563"/>
                </a:cubicBezTo>
                <a:cubicBezTo>
                  <a:pt x="6986313" y="1355744"/>
                  <a:pt x="6878421" y="1307539"/>
                  <a:pt x="6572250" y="1325563"/>
                </a:cubicBezTo>
                <a:cubicBezTo>
                  <a:pt x="6266079" y="1343587"/>
                  <a:pt x="6274525" y="1319657"/>
                  <a:pt x="6151626" y="1325563"/>
                </a:cubicBezTo>
                <a:cubicBezTo>
                  <a:pt x="6028727" y="1331469"/>
                  <a:pt x="5873470" y="1318672"/>
                  <a:pt x="5652135" y="1325563"/>
                </a:cubicBezTo>
                <a:cubicBezTo>
                  <a:pt x="5430800" y="1332454"/>
                  <a:pt x="5370996" y="1309223"/>
                  <a:pt x="5152644" y="1325563"/>
                </a:cubicBezTo>
                <a:cubicBezTo>
                  <a:pt x="4934292" y="1341903"/>
                  <a:pt x="4789638" y="1350948"/>
                  <a:pt x="4574286" y="1325563"/>
                </a:cubicBezTo>
                <a:cubicBezTo>
                  <a:pt x="4358934" y="1300178"/>
                  <a:pt x="4277605" y="1342000"/>
                  <a:pt x="4153662" y="1325563"/>
                </a:cubicBezTo>
                <a:cubicBezTo>
                  <a:pt x="4029719" y="1309126"/>
                  <a:pt x="3761634" y="1340604"/>
                  <a:pt x="3575304" y="1325563"/>
                </a:cubicBezTo>
                <a:cubicBezTo>
                  <a:pt x="3388974" y="1310522"/>
                  <a:pt x="2977800" y="1365231"/>
                  <a:pt x="2760345" y="1325563"/>
                </a:cubicBezTo>
                <a:cubicBezTo>
                  <a:pt x="2542890" y="1285895"/>
                  <a:pt x="2283708" y="1303089"/>
                  <a:pt x="2103120" y="1325563"/>
                </a:cubicBezTo>
                <a:cubicBezTo>
                  <a:pt x="1922533" y="1348037"/>
                  <a:pt x="1782115" y="1303494"/>
                  <a:pt x="1524762" y="1325563"/>
                </a:cubicBezTo>
                <a:cubicBezTo>
                  <a:pt x="1267409" y="1347632"/>
                  <a:pt x="1295275" y="1333107"/>
                  <a:pt x="1104138" y="1325563"/>
                </a:cubicBezTo>
                <a:cubicBezTo>
                  <a:pt x="913001" y="1318019"/>
                  <a:pt x="367820" y="1292882"/>
                  <a:pt x="0" y="1325563"/>
                </a:cubicBezTo>
                <a:cubicBezTo>
                  <a:pt x="20053" y="1165814"/>
                  <a:pt x="-17595" y="977115"/>
                  <a:pt x="0" y="702548"/>
                </a:cubicBezTo>
                <a:cubicBezTo>
                  <a:pt x="17595" y="427982"/>
                  <a:pt x="27053" y="145863"/>
                  <a:pt x="0" y="0"/>
                </a:cubicBezTo>
                <a:close/>
              </a:path>
            </a:pathLst>
          </a:custGeom>
          <a:ln w="38100">
            <a:noFill/>
            <a:extLst>
              <a:ext uri="{C807C97D-BFC1-408E-A445-0C87EB9F89A2}">
                <ask:lineSketchStyleProps xmlns:ask="http://schemas.microsoft.com/office/drawing/2018/sketchyshapes" sd="97190951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xtLst>
            <a:ext uri="{91240B29-F687-4F45-9708-019B960494DF}">
              <a14:hiddenLine xmlns:a14="http://schemas.microsoft.com/office/drawing/2010/main" w="38100">
                <a:solidFill>
                  <a:srgbClr val="FFFFFF">
                    <a:lumMod val="100000"/>
                  </a:srgbClr>
                </a:solidFill>
                <a:extLst>
                  <a:ext uri="{C807C97D-BFC1-408E-A445-0C87EB9F89A2}">
                    <ask:lineSketchStyleProps xmlns:ask="http://schemas.microsoft.com/office/drawing/2018/sketchyshapes" sd="971909512">
                      <a:custGeom>
                        <a:avLst/>
                        <a:gdLst>
                          <a:gd name="connsiteX0" fmla="*/ 0 w 7886700"/>
                          <a:gd name="connsiteY0" fmla="*/ 0 h 898606"/>
                          <a:gd name="connsiteX1" fmla="*/ 578358 w 7886700"/>
                          <a:gd name="connsiteY1" fmla="*/ 0 h 898606"/>
                          <a:gd name="connsiteX2" fmla="*/ 1314450 w 7886700"/>
                          <a:gd name="connsiteY2" fmla="*/ 0 h 898606"/>
                          <a:gd name="connsiteX3" fmla="*/ 1813941 w 7886700"/>
                          <a:gd name="connsiteY3" fmla="*/ 0 h 898606"/>
                          <a:gd name="connsiteX4" fmla="*/ 2471166 w 7886700"/>
                          <a:gd name="connsiteY4" fmla="*/ 0 h 898606"/>
                          <a:gd name="connsiteX5" fmla="*/ 2891790 w 7886700"/>
                          <a:gd name="connsiteY5" fmla="*/ 0 h 898606"/>
                          <a:gd name="connsiteX6" fmla="*/ 3706749 w 7886700"/>
                          <a:gd name="connsiteY6" fmla="*/ 0 h 898606"/>
                          <a:gd name="connsiteX7" fmla="*/ 4127373 w 7886700"/>
                          <a:gd name="connsiteY7" fmla="*/ 0 h 898606"/>
                          <a:gd name="connsiteX8" fmla="*/ 4626864 w 7886700"/>
                          <a:gd name="connsiteY8" fmla="*/ 0 h 898606"/>
                          <a:gd name="connsiteX9" fmla="*/ 5284089 w 7886700"/>
                          <a:gd name="connsiteY9" fmla="*/ 0 h 898606"/>
                          <a:gd name="connsiteX10" fmla="*/ 6020181 w 7886700"/>
                          <a:gd name="connsiteY10" fmla="*/ 0 h 898606"/>
                          <a:gd name="connsiteX11" fmla="*/ 6598539 w 7886700"/>
                          <a:gd name="connsiteY11" fmla="*/ 0 h 898606"/>
                          <a:gd name="connsiteX12" fmla="*/ 7098030 w 7886700"/>
                          <a:gd name="connsiteY12" fmla="*/ 0 h 898606"/>
                          <a:gd name="connsiteX13" fmla="*/ 7886700 w 7886700"/>
                          <a:gd name="connsiteY13" fmla="*/ 0 h 898606"/>
                          <a:gd name="connsiteX14" fmla="*/ 7886700 w 7886700"/>
                          <a:gd name="connsiteY14" fmla="*/ 449303 h 898606"/>
                          <a:gd name="connsiteX15" fmla="*/ 7886700 w 7886700"/>
                          <a:gd name="connsiteY15" fmla="*/ 898606 h 898606"/>
                          <a:gd name="connsiteX16" fmla="*/ 7150608 w 7886700"/>
                          <a:gd name="connsiteY16" fmla="*/ 898606 h 898606"/>
                          <a:gd name="connsiteX17" fmla="*/ 6651117 w 7886700"/>
                          <a:gd name="connsiteY17" fmla="*/ 898606 h 898606"/>
                          <a:gd name="connsiteX18" fmla="*/ 6072759 w 7886700"/>
                          <a:gd name="connsiteY18" fmla="*/ 898606 h 898606"/>
                          <a:gd name="connsiteX19" fmla="*/ 5415534 w 7886700"/>
                          <a:gd name="connsiteY19" fmla="*/ 898606 h 898606"/>
                          <a:gd name="connsiteX20" fmla="*/ 4994910 w 7886700"/>
                          <a:gd name="connsiteY20" fmla="*/ 898606 h 898606"/>
                          <a:gd name="connsiteX21" fmla="*/ 4337685 w 7886700"/>
                          <a:gd name="connsiteY21" fmla="*/ 898606 h 898606"/>
                          <a:gd name="connsiteX22" fmla="*/ 3680460 w 7886700"/>
                          <a:gd name="connsiteY22" fmla="*/ 898606 h 898606"/>
                          <a:gd name="connsiteX23" fmla="*/ 3180969 w 7886700"/>
                          <a:gd name="connsiteY23" fmla="*/ 898606 h 898606"/>
                          <a:gd name="connsiteX24" fmla="*/ 2760345 w 7886700"/>
                          <a:gd name="connsiteY24" fmla="*/ 898606 h 898606"/>
                          <a:gd name="connsiteX25" fmla="*/ 2181987 w 7886700"/>
                          <a:gd name="connsiteY25" fmla="*/ 898606 h 898606"/>
                          <a:gd name="connsiteX26" fmla="*/ 1367028 w 7886700"/>
                          <a:gd name="connsiteY26" fmla="*/ 898606 h 898606"/>
                          <a:gd name="connsiteX27" fmla="*/ 788670 w 7886700"/>
                          <a:gd name="connsiteY27" fmla="*/ 898606 h 898606"/>
                          <a:gd name="connsiteX28" fmla="*/ 0 w 7886700"/>
                          <a:gd name="connsiteY28" fmla="*/ 898606 h 898606"/>
                          <a:gd name="connsiteX29" fmla="*/ 0 w 7886700"/>
                          <a:gd name="connsiteY29" fmla="*/ 440317 h 898606"/>
                          <a:gd name="connsiteX30" fmla="*/ 0 w 7886700"/>
                          <a:gd name="connsiteY30" fmla="*/ 0 h 89860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</a:cxnLst>
                        <a:rect l="l" t="t" r="r" b="b"/>
                        <a:pathLst>
                          <a:path w="7886700" h="898606" fill="none" extrusionOk="0">
                            <a:moveTo>
                              <a:pt x="0" y="0"/>
                            </a:moveTo>
                            <a:cubicBezTo>
                              <a:pt x="195292" y="-21074"/>
                              <a:pt x="336224" y="12306"/>
                              <a:pt x="578358" y="0"/>
                            </a:cubicBezTo>
                            <a:cubicBezTo>
                              <a:pt x="820492" y="-12306"/>
                              <a:pt x="1021439" y="-3393"/>
                              <a:pt x="1314450" y="0"/>
                            </a:cubicBezTo>
                            <a:cubicBezTo>
                              <a:pt x="1607461" y="3393"/>
                              <a:pt x="1664131" y="10189"/>
                              <a:pt x="1813941" y="0"/>
                            </a:cubicBezTo>
                            <a:cubicBezTo>
                              <a:pt x="1963751" y="-10189"/>
                              <a:pt x="2181052" y="8295"/>
                              <a:pt x="2471166" y="0"/>
                            </a:cubicBezTo>
                            <a:cubicBezTo>
                              <a:pt x="2761280" y="-8295"/>
                              <a:pt x="2742339" y="-8290"/>
                              <a:pt x="2891790" y="0"/>
                            </a:cubicBezTo>
                            <a:cubicBezTo>
                              <a:pt x="3041241" y="8290"/>
                              <a:pt x="3426953" y="31820"/>
                              <a:pt x="3706749" y="0"/>
                            </a:cubicBezTo>
                            <a:cubicBezTo>
                              <a:pt x="3986545" y="-31820"/>
                              <a:pt x="3929874" y="-485"/>
                              <a:pt x="4127373" y="0"/>
                            </a:cubicBezTo>
                            <a:cubicBezTo>
                              <a:pt x="4324872" y="485"/>
                              <a:pt x="4497687" y="-2027"/>
                              <a:pt x="4626864" y="0"/>
                            </a:cubicBezTo>
                            <a:cubicBezTo>
                              <a:pt x="4756041" y="2027"/>
                              <a:pt x="5009808" y="-13914"/>
                              <a:pt x="5284089" y="0"/>
                            </a:cubicBezTo>
                            <a:cubicBezTo>
                              <a:pt x="5558370" y="13914"/>
                              <a:pt x="5682373" y="-15850"/>
                              <a:pt x="6020181" y="0"/>
                            </a:cubicBezTo>
                            <a:cubicBezTo>
                              <a:pt x="6357989" y="15850"/>
                              <a:pt x="6326190" y="6280"/>
                              <a:pt x="6598539" y="0"/>
                            </a:cubicBezTo>
                            <a:cubicBezTo>
                              <a:pt x="6870888" y="-6280"/>
                              <a:pt x="6920085" y="-2213"/>
                              <a:pt x="7098030" y="0"/>
                            </a:cubicBezTo>
                            <a:cubicBezTo>
                              <a:pt x="7275975" y="2213"/>
                              <a:pt x="7521648" y="29230"/>
                              <a:pt x="7886700" y="0"/>
                            </a:cubicBezTo>
                            <a:cubicBezTo>
                              <a:pt x="7884721" y="108245"/>
                              <a:pt x="7898948" y="338295"/>
                              <a:pt x="7886700" y="449303"/>
                            </a:cubicBezTo>
                            <a:cubicBezTo>
                              <a:pt x="7874452" y="560311"/>
                              <a:pt x="7866198" y="726180"/>
                              <a:pt x="7886700" y="898606"/>
                            </a:cubicBezTo>
                            <a:cubicBezTo>
                              <a:pt x="7678853" y="874656"/>
                              <a:pt x="7460024" y="887112"/>
                              <a:pt x="7150608" y="898606"/>
                            </a:cubicBezTo>
                            <a:cubicBezTo>
                              <a:pt x="6841192" y="910100"/>
                              <a:pt x="6825168" y="907546"/>
                              <a:pt x="6651117" y="898606"/>
                            </a:cubicBezTo>
                            <a:cubicBezTo>
                              <a:pt x="6477066" y="889666"/>
                              <a:pt x="6338245" y="897915"/>
                              <a:pt x="6072759" y="898606"/>
                            </a:cubicBezTo>
                            <a:cubicBezTo>
                              <a:pt x="5807273" y="899297"/>
                              <a:pt x="5675761" y="870279"/>
                              <a:pt x="5415534" y="898606"/>
                            </a:cubicBezTo>
                            <a:cubicBezTo>
                              <a:pt x="5155307" y="926933"/>
                              <a:pt x="5176474" y="877755"/>
                              <a:pt x="4994910" y="898606"/>
                            </a:cubicBezTo>
                            <a:cubicBezTo>
                              <a:pt x="4813346" y="919457"/>
                              <a:pt x="4501069" y="884830"/>
                              <a:pt x="4337685" y="898606"/>
                            </a:cubicBezTo>
                            <a:cubicBezTo>
                              <a:pt x="4174301" y="912382"/>
                              <a:pt x="3931716" y="884060"/>
                              <a:pt x="3680460" y="898606"/>
                            </a:cubicBezTo>
                            <a:cubicBezTo>
                              <a:pt x="3429205" y="913152"/>
                              <a:pt x="3338025" y="903618"/>
                              <a:pt x="3180969" y="898606"/>
                            </a:cubicBezTo>
                            <a:cubicBezTo>
                              <a:pt x="3023913" y="893594"/>
                              <a:pt x="2936236" y="907549"/>
                              <a:pt x="2760345" y="898606"/>
                            </a:cubicBezTo>
                            <a:cubicBezTo>
                              <a:pt x="2584454" y="889663"/>
                              <a:pt x="2356790" y="891915"/>
                              <a:pt x="2181987" y="898606"/>
                            </a:cubicBezTo>
                            <a:cubicBezTo>
                              <a:pt x="2007184" y="905297"/>
                              <a:pt x="1562870" y="863112"/>
                              <a:pt x="1367028" y="898606"/>
                            </a:cubicBezTo>
                            <a:cubicBezTo>
                              <a:pt x="1171186" y="934100"/>
                              <a:pt x="1069898" y="902727"/>
                              <a:pt x="788670" y="898606"/>
                            </a:cubicBezTo>
                            <a:cubicBezTo>
                              <a:pt x="507442" y="894485"/>
                              <a:pt x="223432" y="865317"/>
                              <a:pt x="0" y="898606"/>
                            </a:cubicBezTo>
                            <a:cubicBezTo>
                              <a:pt x="22844" y="752400"/>
                              <a:pt x="-9782" y="627885"/>
                              <a:pt x="0" y="440317"/>
                            </a:cubicBezTo>
                            <a:cubicBezTo>
                              <a:pt x="9782" y="252749"/>
                              <a:pt x="-3553" y="147521"/>
                              <a:pt x="0" y="0"/>
                            </a:cubicBezTo>
                            <a:close/>
                          </a:path>
                          <a:path w="7886700" h="898606" stroke="0" extrusionOk="0">
                            <a:moveTo>
                              <a:pt x="0" y="0"/>
                            </a:moveTo>
                            <a:cubicBezTo>
                              <a:pt x="122704" y="14500"/>
                              <a:pt x="317424" y="3930"/>
                              <a:pt x="499491" y="0"/>
                            </a:cubicBezTo>
                            <a:cubicBezTo>
                              <a:pt x="681558" y="-3930"/>
                              <a:pt x="919994" y="31237"/>
                              <a:pt x="1314450" y="0"/>
                            </a:cubicBezTo>
                            <a:cubicBezTo>
                              <a:pt x="1708906" y="-31237"/>
                              <a:pt x="1647307" y="14438"/>
                              <a:pt x="1735074" y="0"/>
                            </a:cubicBezTo>
                            <a:cubicBezTo>
                              <a:pt x="1822841" y="-14438"/>
                              <a:pt x="2274496" y="6385"/>
                              <a:pt x="2550033" y="0"/>
                            </a:cubicBezTo>
                            <a:cubicBezTo>
                              <a:pt x="2825570" y="-6385"/>
                              <a:pt x="2990687" y="8444"/>
                              <a:pt x="3286125" y="0"/>
                            </a:cubicBezTo>
                            <a:cubicBezTo>
                              <a:pt x="3581563" y="-8444"/>
                              <a:pt x="3668821" y="21012"/>
                              <a:pt x="3785616" y="0"/>
                            </a:cubicBezTo>
                            <a:cubicBezTo>
                              <a:pt x="3902411" y="-21012"/>
                              <a:pt x="4194431" y="-25005"/>
                              <a:pt x="4363974" y="0"/>
                            </a:cubicBezTo>
                            <a:cubicBezTo>
                              <a:pt x="4533517" y="25005"/>
                              <a:pt x="4742928" y="-7804"/>
                              <a:pt x="4863465" y="0"/>
                            </a:cubicBezTo>
                            <a:cubicBezTo>
                              <a:pt x="4984002" y="7804"/>
                              <a:pt x="5316896" y="15003"/>
                              <a:pt x="5520690" y="0"/>
                            </a:cubicBezTo>
                            <a:cubicBezTo>
                              <a:pt x="5724485" y="-15003"/>
                              <a:pt x="5971797" y="7127"/>
                              <a:pt x="6335649" y="0"/>
                            </a:cubicBezTo>
                            <a:cubicBezTo>
                              <a:pt x="6699501" y="-7127"/>
                              <a:pt x="6649666" y="-6972"/>
                              <a:pt x="6756273" y="0"/>
                            </a:cubicBezTo>
                            <a:cubicBezTo>
                              <a:pt x="6862880" y="6972"/>
                              <a:pt x="7550410" y="-48378"/>
                              <a:pt x="7886700" y="0"/>
                            </a:cubicBezTo>
                            <a:cubicBezTo>
                              <a:pt x="7882019" y="111801"/>
                              <a:pt x="7876831" y="271665"/>
                              <a:pt x="7886700" y="422345"/>
                            </a:cubicBezTo>
                            <a:cubicBezTo>
                              <a:pt x="7896569" y="573026"/>
                              <a:pt x="7907020" y="694044"/>
                              <a:pt x="7886700" y="898606"/>
                            </a:cubicBezTo>
                            <a:cubicBezTo>
                              <a:pt x="7747996" y="930222"/>
                              <a:pt x="7472638" y="868425"/>
                              <a:pt x="7229475" y="898606"/>
                            </a:cubicBezTo>
                            <a:cubicBezTo>
                              <a:pt x="6986313" y="928787"/>
                              <a:pt x="6878421" y="880582"/>
                              <a:pt x="6572250" y="898606"/>
                            </a:cubicBezTo>
                            <a:cubicBezTo>
                              <a:pt x="6266079" y="916630"/>
                              <a:pt x="6274525" y="892700"/>
                              <a:pt x="6151626" y="898606"/>
                            </a:cubicBezTo>
                            <a:cubicBezTo>
                              <a:pt x="6028727" y="904512"/>
                              <a:pt x="5873470" y="891715"/>
                              <a:pt x="5652135" y="898606"/>
                            </a:cubicBezTo>
                            <a:cubicBezTo>
                              <a:pt x="5430800" y="905497"/>
                              <a:pt x="5370996" y="882266"/>
                              <a:pt x="5152644" y="898606"/>
                            </a:cubicBezTo>
                            <a:cubicBezTo>
                              <a:pt x="4934292" y="914946"/>
                              <a:pt x="4789638" y="923991"/>
                              <a:pt x="4574286" y="898606"/>
                            </a:cubicBezTo>
                            <a:cubicBezTo>
                              <a:pt x="4358934" y="873221"/>
                              <a:pt x="4277605" y="915043"/>
                              <a:pt x="4153662" y="898606"/>
                            </a:cubicBezTo>
                            <a:cubicBezTo>
                              <a:pt x="4029719" y="882169"/>
                              <a:pt x="3761634" y="913647"/>
                              <a:pt x="3575304" y="898606"/>
                            </a:cubicBezTo>
                            <a:cubicBezTo>
                              <a:pt x="3388974" y="883565"/>
                              <a:pt x="2977800" y="938274"/>
                              <a:pt x="2760345" y="898606"/>
                            </a:cubicBezTo>
                            <a:cubicBezTo>
                              <a:pt x="2542890" y="858938"/>
                              <a:pt x="2283708" y="876132"/>
                              <a:pt x="2103120" y="898606"/>
                            </a:cubicBezTo>
                            <a:cubicBezTo>
                              <a:pt x="1922533" y="921080"/>
                              <a:pt x="1782115" y="876537"/>
                              <a:pt x="1524762" y="898606"/>
                            </a:cubicBezTo>
                            <a:cubicBezTo>
                              <a:pt x="1267409" y="920675"/>
                              <a:pt x="1295275" y="906150"/>
                              <a:pt x="1104138" y="898606"/>
                            </a:cubicBezTo>
                            <a:cubicBezTo>
                              <a:pt x="913001" y="891062"/>
                              <a:pt x="367820" y="865925"/>
                              <a:pt x="0" y="898606"/>
                            </a:cubicBezTo>
                            <a:cubicBezTo>
                              <a:pt x="8530" y="790428"/>
                              <a:pt x="-19458" y="589111"/>
                              <a:pt x="0" y="476261"/>
                            </a:cubicBezTo>
                            <a:cubicBezTo>
                              <a:pt x="19458" y="363412"/>
                              <a:pt x="-7196" y="134630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14:hiddenLine>
            </a:ext>
          </a:extLst>
        </p:spPr>
        <p:txBody>
          <a:bodyPr lIns="91440" tIns="45720" rIns="91440" bIns="45720" anchor="ctr">
            <a:normAutofit/>
          </a:bodyPr>
          <a:lstStyle/>
          <a:p>
            <a:pPr algn="r"/>
            <a:br>
              <a:rPr lang="en-GB" sz="3600" dirty="0">
                <a:solidFill>
                  <a:srgbClr val="FFFFFF"/>
                </a:solidFill>
                <a:latin typeface="Helvetica" panose="020B0604020202020204" pitchFamily="34" charset="0"/>
              </a:rPr>
            </a:br>
            <a:r>
              <a:rPr lang="en-GB" sz="3600" dirty="0">
                <a:solidFill>
                  <a:srgbClr val="FFFFFF"/>
                </a:solidFill>
                <a:latin typeface="Helvetica" panose="020B0604020202020204" pitchFamily="34" charset="0"/>
              </a:rPr>
              <a:t>Wallets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953" y="1512116"/>
            <a:ext cx="8000093" cy="4351338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Two different types of wallets</a:t>
            </a:r>
          </a:p>
          <a:p>
            <a:endParaRPr lang="en-GB" dirty="0"/>
          </a:p>
          <a:p>
            <a:r>
              <a:rPr lang="en-GB" dirty="0"/>
              <a:t>Online</a:t>
            </a:r>
          </a:p>
          <a:p>
            <a:pPr lvl="1"/>
            <a:r>
              <a:rPr lang="en-GB" dirty="0"/>
              <a:t>Kept by a service provider</a:t>
            </a:r>
          </a:p>
          <a:p>
            <a:pPr lvl="1"/>
            <a:r>
              <a:rPr lang="en-GB" dirty="0"/>
              <a:t>The public and private keys are kept on your behalf</a:t>
            </a:r>
          </a:p>
          <a:p>
            <a:pPr lvl="1"/>
            <a:r>
              <a:rPr lang="en-GB" dirty="0"/>
              <a:t>The service provider should be trusted with your Bitcoins!</a:t>
            </a:r>
          </a:p>
          <a:p>
            <a:pPr lvl="1"/>
            <a:r>
              <a:rPr lang="en-GB" dirty="0"/>
              <a:t>Transactions are authorized via the provider</a:t>
            </a:r>
          </a:p>
          <a:p>
            <a:pPr lvl="1"/>
            <a:r>
              <a:rPr lang="en-GB" dirty="0"/>
              <a:t>Think: like a bank (except it is not!)</a:t>
            </a:r>
          </a:p>
          <a:p>
            <a:endParaRPr lang="en-GB" dirty="0"/>
          </a:p>
          <a:p>
            <a:r>
              <a:rPr lang="en-GB" dirty="0"/>
              <a:t>A user owned wallet</a:t>
            </a:r>
          </a:p>
          <a:p>
            <a:pPr lvl="1"/>
            <a:r>
              <a:rPr lang="en-GB" dirty="0"/>
              <a:t>Keys and wallet are run on a local computer</a:t>
            </a:r>
          </a:p>
          <a:p>
            <a:pPr lvl="1"/>
            <a:r>
              <a:rPr lang="en-GB" dirty="0"/>
              <a:t>The wallet can be kept online</a:t>
            </a:r>
          </a:p>
          <a:p>
            <a:pPr lvl="1"/>
            <a:r>
              <a:rPr lang="en-GB" dirty="0"/>
              <a:t>Or even offline (printed)</a:t>
            </a:r>
          </a:p>
          <a:p>
            <a:pPr lvl="1"/>
            <a:r>
              <a:rPr lang="en-GB" dirty="0"/>
              <a:t>Transactions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97896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507" y="-352697"/>
            <a:ext cx="7886700" cy="1325563"/>
          </a:xfrm>
          <a:custGeom>
            <a:avLst/>
            <a:gdLst>
              <a:gd name="connsiteX0" fmla="*/ 0 w 7886700"/>
              <a:gd name="connsiteY0" fmla="*/ 0 h 1325563"/>
              <a:gd name="connsiteX1" fmla="*/ 578358 w 7886700"/>
              <a:gd name="connsiteY1" fmla="*/ 0 h 1325563"/>
              <a:gd name="connsiteX2" fmla="*/ 1314450 w 7886700"/>
              <a:gd name="connsiteY2" fmla="*/ 0 h 1325563"/>
              <a:gd name="connsiteX3" fmla="*/ 1813941 w 7886700"/>
              <a:gd name="connsiteY3" fmla="*/ 0 h 1325563"/>
              <a:gd name="connsiteX4" fmla="*/ 2471166 w 7886700"/>
              <a:gd name="connsiteY4" fmla="*/ 0 h 1325563"/>
              <a:gd name="connsiteX5" fmla="*/ 2891790 w 7886700"/>
              <a:gd name="connsiteY5" fmla="*/ 0 h 1325563"/>
              <a:gd name="connsiteX6" fmla="*/ 3706749 w 7886700"/>
              <a:gd name="connsiteY6" fmla="*/ 0 h 1325563"/>
              <a:gd name="connsiteX7" fmla="*/ 4127373 w 7886700"/>
              <a:gd name="connsiteY7" fmla="*/ 0 h 1325563"/>
              <a:gd name="connsiteX8" fmla="*/ 4626864 w 7886700"/>
              <a:gd name="connsiteY8" fmla="*/ 0 h 1325563"/>
              <a:gd name="connsiteX9" fmla="*/ 5284089 w 7886700"/>
              <a:gd name="connsiteY9" fmla="*/ 0 h 1325563"/>
              <a:gd name="connsiteX10" fmla="*/ 6020181 w 7886700"/>
              <a:gd name="connsiteY10" fmla="*/ 0 h 1325563"/>
              <a:gd name="connsiteX11" fmla="*/ 6598539 w 7886700"/>
              <a:gd name="connsiteY11" fmla="*/ 0 h 1325563"/>
              <a:gd name="connsiteX12" fmla="*/ 7098030 w 7886700"/>
              <a:gd name="connsiteY12" fmla="*/ 0 h 1325563"/>
              <a:gd name="connsiteX13" fmla="*/ 7886700 w 7886700"/>
              <a:gd name="connsiteY13" fmla="*/ 0 h 1325563"/>
              <a:gd name="connsiteX14" fmla="*/ 7886700 w 7886700"/>
              <a:gd name="connsiteY14" fmla="*/ 662782 h 1325563"/>
              <a:gd name="connsiteX15" fmla="*/ 7886700 w 7886700"/>
              <a:gd name="connsiteY15" fmla="*/ 1325563 h 1325563"/>
              <a:gd name="connsiteX16" fmla="*/ 7150608 w 7886700"/>
              <a:gd name="connsiteY16" fmla="*/ 1325563 h 1325563"/>
              <a:gd name="connsiteX17" fmla="*/ 6651117 w 7886700"/>
              <a:gd name="connsiteY17" fmla="*/ 1325563 h 1325563"/>
              <a:gd name="connsiteX18" fmla="*/ 6072759 w 7886700"/>
              <a:gd name="connsiteY18" fmla="*/ 1325563 h 1325563"/>
              <a:gd name="connsiteX19" fmla="*/ 5415534 w 7886700"/>
              <a:gd name="connsiteY19" fmla="*/ 1325563 h 1325563"/>
              <a:gd name="connsiteX20" fmla="*/ 4994910 w 7886700"/>
              <a:gd name="connsiteY20" fmla="*/ 1325563 h 1325563"/>
              <a:gd name="connsiteX21" fmla="*/ 4337685 w 7886700"/>
              <a:gd name="connsiteY21" fmla="*/ 1325563 h 1325563"/>
              <a:gd name="connsiteX22" fmla="*/ 3680460 w 7886700"/>
              <a:gd name="connsiteY22" fmla="*/ 1325563 h 1325563"/>
              <a:gd name="connsiteX23" fmla="*/ 3180969 w 7886700"/>
              <a:gd name="connsiteY23" fmla="*/ 1325563 h 1325563"/>
              <a:gd name="connsiteX24" fmla="*/ 2760345 w 7886700"/>
              <a:gd name="connsiteY24" fmla="*/ 1325563 h 1325563"/>
              <a:gd name="connsiteX25" fmla="*/ 2181987 w 7886700"/>
              <a:gd name="connsiteY25" fmla="*/ 1325563 h 1325563"/>
              <a:gd name="connsiteX26" fmla="*/ 1367028 w 7886700"/>
              <a:gd name="connsiteY26" fmla="*/ 1325563 h 1325563"/>
              <a:gd name="connsiteX27" fmla="*/ 788670 w 7886700"/>
              <a:gd name="connsiteY27" fmla="*/ 1325563 h 1325563"/>
              <a:gd name="connsiteX28" fmla="*/ 0 w 7886700"/>
              <a:gd name="connsiteY28" fmla="*/ 1325563 h 1325563"/>
              <a:gd name="connsiteX29" fmla="*/ 0 w 7886700"/>
              <a:gd name="connsiteY29" fmla="*/ 649526 h 1325563"/>
              <a:gd name="connsiteX30" fmla="*/ 0 w 7886700"/>
              <a:gd name="connsiteY30" fmla="*/ 0 h 13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886700" h="1325563" fill="none" extrusionOk="0">
                <a:moveTo>
                  <a:pt x="0" y="0"/>
                </a:moveTo>
                <a:cubicBezTo>
                  <a:pt x="195292" y="-21074"/>
                  <a:pt x="336224" y="12306"/>
                  <a:pt x="578358" y="0"/>
                </a:cubicBezTo>
                <a:cubicBezTo>
                  <a:pt x="820492" y="-12306"/>
                  <a:pt x="1021439" y="-3393"/>
                  <a:pt x="1314450" y="0"/>
                </a:cubicBezTo>
                <a:cubicBezTo>
                  <a:pt x="1607461" y="3393"/>
                  <a:pt x="1664131" y="10189"/>
                  <a:pt x="1813941" y="0"/>
                </a:cubicBezTo>
                <a:cubicBezTo>
                  <a:pt x="1963751" y="-10189"/>
                  <a:pt x="2181052" y="8295"/>
                  <a:pt x="2471166" y="0"/>
                </a:cubicBezTo>
                <a:cubicBezTo>
                  <a:pt x="2761280" y="-8295"/>
                  <a:pt x="2742339" y="-8290"/>
                  <a:pt x="2891790" y="0"/>
                </a:cubicBezTo>
                <a:cubicBezTo>
                  <a:pt x="3041241" y="8290"/>
                  <a:pt x="3426953" y="31820"/>
                  <a:pt x="3706749" y="0"/>
                </a:cubicBezTo>
                <a:cubicBezTo>
                  <a:pt x="3986545" y="-31820"/>
                  <a:pt x="3929874" y="-485"/>
                  <a:pt x="4127373" y="0"/>
                </a:cubicBezTo>
                <a:cubicBezTo>
                  <a:pt x="4324872" y="485"/>
                  <a:pt x="4497687" y="-2027"/>
                  <a:pt x="4626864" y="0"/>
                </a:cubicBezTo>
                <a:cubicBezTo>
                  <a:pt x="4756041" y="2027"/>
                  <a:pt x="5009808" y="-13914"/>
                  <a:pt x="5284089" y="0"/>
                </a:cubicBezTo>
                <a:cubicBezTo>
                  <a:pt x="5558370" y="13914"/>
                  <a:pt x="5682373" y="-15850"/>
                  <a:pt x="6020181" y="0"/>
                </a:cubicBezTo>
                <a:cubicBezTo>
                  <a:pt x="6357989" y="15850"/>
                  <a:pt x="6326190" y="6280"/>
                  <a:pt x="6598539" y="0"/>
                </a:cubicBezTo>
                <a:cubicBezTo>
                  <a:pt x="6870888" y="-6280"/>
                  <a:pt x="6920085" y="-2213"/>
                  <a:pt x="7098030" y="0"/>
                </a:cubicBezTo>
                <a:cubicBezTo>
                  <a:pt x="7275975" y="2213"/>
                  <a:pt x="7521648" y="29230"/>
                  <a:pt x="7886700" y="0"/>
                </a:cubicBezTo>
                <a:cubicBezTo>
                  <a:pt x="7890217" y="285907"/>
                  <a:pt x="7882022" y="517890"/>
                  <a:pt x="7886700" y="662782"/>
                </a:cubicBezTo>
                <a:cubicBezTo>
                  <a:pt x="7891378" y="807674"/>
                  <a:pt x="7869730" y="1145522"/>
                  <a:pt x="7886700" y="1325563"/>
                </a:cubicBezTo>
                <a:cubicBezTo>
                  <a:pt x="7678853" y="1301613"/>
                  <a:pt x="7460024" y="1314069"/>
                  <a:pt x="7150608" y="1325563"/>
                </a:cubicBezTo>
                <a:cubicBezTo>
                  <a:pt x="6841192" y="1337057"/>
                  <a:pt x="6825168" y="1334503"/>
                  <a:pt x="6651117" y="1325563"/>
                </a:cubicBezTo>
                <a:cubicBezTo>
                  <a:pt x="6477066" y="1316623"/>
                  <a:pt x="6338245" y="1324872"/>
                  <a:pt x="6072759" y="1325563"/>
                </a:cubicBezTo>
                <a:cubicBezTo>
                  <a:pt x="5807273" y="1326254"/>
                  <a:pt x="5675761" y="1297236"/>
                  <a:pt x="5415534" y="1325563"/>
                </a:cubicBezTo>
                <a:cubicBezTo>
                  <a:pt x="5155307" y="1353890"/>
                  <a:pt x="5176474" y="1304712"/>
                  <a:pt x="4994910" y="1325563"/>
                </a:cubicBezTo>
                <a:cubicBezTo>
                  <a:pt x="4813346" y="1346414"/>
                  <a:pt x="4501069" y="1311787"/>
                  <a:pt x="4337685" y="1325563"/>
                </a:cubicBezTo>
                <a:cubicBezTo>
                  <a:pt x="4174301" y="1339339"/>
                  <a:pt x="3931716" y="1311017"/>
                  <a:pt x="3680460" y="1325563"/>
                </a:cubicBezTo>
                <a:cubicBezTo>
                  <a:pt x="3429205" y="1340109"/>
                  <a:pt x="3338025" y="1330575"/>
                  <a:pt x="3180969" y="1325563"/>
                </a:cubicBezTo>
                <a:cubicBezTo>
                  <a:pt x="3023913" y="1320551"/>
                  <a:pt x="2936236" y="1334506"/>
                  <a:pt x="2760345" y="1325563"/>
                </a:cubicBezTo>
                <a:cubicBezTo>
                  <a:pt x="2584454" y="1316620"/>
                  <a:pt x="2356790" y="1318872"/>
                  <a:pt x="2181987" y="1325563"/>
                </a:cubicBezTo>
                <a:cubicBezTo>
                  <a:pt x="2007184" y="1332254"/>
                  <a:pt x="1562870" y="1290069"/>
                  <a:pt x="1367028" y="1325563"/>
                </a:cubicBezTo>
                <a:cubicBezTo>
                  <a:pt x="1171186" y="1361057"/>
                  <a:pt x="1069898" y="1329684"/>
                  <a:pt x="788670" y="1325563"/>
                </a:cubicBezTo>
                <a:cubicBezTo>
                  <a:pt x="507442" y="1321442"/>
                  <a:pt x="223432" y="1292274"/>
                  <a:pt x="0" y="1325563"/>
                </a:cubicBezTo>
                <a:cubicBezTo>
                  <a:pt x="-33575" y="1000031"/>
                  <a:pt x="1172" y="861998"/>
                  <a:pt x="0" y="649526"/>
                </a:cubicBezTo>
                <a:cubicBezTo>
                  <a:pt x="-1172" y="437054"/>
                  <a:pt x="8009" y="208993"/>
                  <a:pt x="0" y="0"/>
                </a:cubicBezTo>
                <a:close/>
              </a:path>
              <a:path w="7886700" h="1325563" stroke="0" extrusionOk="0">
                <a:moveTo>
                  <a:pt x="0" y="0"/>
                </a:moveTo>
                <a:cubicBezTo>
                  <a:pt x="122704" y="14500"/>
                  <a:pt x="317424" y="3930"/>
                  <a:pt x="499491" y="0"/>
                </a:cubicBezTo>
                <a:cubicBezTo>
                  <a:pt x="681558" y="-3930"/>
                  <a:pt x="919994" y="31237"/>
                  <a:pt x="1314450" y="0"/>
                </a:cubicBezTo>
                <a:cubicBezTo>
                  <a:pt x="1708906" y="-31237"/>
                  <a:pt x="1647307" y="14438"/>
                  <a:pt x="1735074" y="0"/>
                </a:cubicBezTo>
                <a:cubicBezTo>
                  <a:pt x="1822841" y="-14438"/>
                  <a:pt x="2274496" y="6385"/>
                  <a:pt x="2550033" y="0"/>
                </a:cubicBezTo>
                <a:cubicBezTo>
                  <a:pt x="2825570" y="-6385"/>
                  <a:pt x="2990687" y="8444"/>
                  <a:pt x="3286125" y="0"/>
                </a:cubicBezTo>
                <a:cubicBezTo>
                  <a:pt x="3581563" y="-8444"/>
                  <a:pt x="3668821" y="21012"/>
                  <a:pt x="3785616" y="0"/>
                </a:cubicBezTo>
                <a:cubicBezTo>
                  <a:pt x="3902411" y="-21012"/>
                  <a:pt x="4194431" y="-25005"/>
                  <a:pt x="4363974" y="0"/>
                </a:cubicBezTo>
                <a:cubicBezTo>
                  <a:pt x="4533517" y="25005"/>
                  <a:pt x="4742928" y="-7804"/>
                  <a:pt x="4863465" y="0"/>
                </a:cubicBezTo>
                <a:cubicBezTo>
                  <a:pt x="4984002" y="7804"/>
                  <a:pt x="5316896" y="15003"/>
                  <a:pt x="5520690" y="0"/>
                </a:cubicBezTo>
                <a:cubicBezTo>
                  <a:pt x="5724485" y="-15003"/>
                  <a:pt x="5971797" y="7127"/>
                  <a:pt x="6335649" y="0"/>
                </a:cubicBezTo>
                <a:cubicBezTo>
                  <a:pt x="6699501" y="-7127"/>
                  <a:pt x="6649666" y="-6972"/>
                  <a:pt x="6756273" y="0"/>
                </a:cubicBezTo>
                <a:cubicBezTo>
                  <a:pt x="6862880" y="6972"/>
                  <a:pt x="7550410" y="-48378"/>
                  <a:pt x="7886700" y="0"/>
                </a:cubicBezTo>
                <a:cubicBezTo>
                  <a:pt x="7888587" y="241633"/>
                  <a:pt x="7876371" y="342800"/>
                  <a:pt x="7886700" y="623015"/>
                </a:cubicBezTo>
                <a:cubicBezTo>
                  <a:pt x="7897029" y="903230"/>
                  <a:pt x="7918849" y="1053171"/>
                  <a:pt x="7886700" y="1325563"/>
                </a:cubicBezTo>
                <a:cubicBezTo>
                  <a:pt x="7747996" y="1357179"/>
                  <a:pt x="7472638" y="1295382"/>
                  <a:pt x="7229475" y="1325563"/>
                </a:cubicBezTo>
                <a:cubicBezTo>
                  <a:pt x="6986313" y="1355744"/>
                  <a:pt x="6878421" y="1307539"/>
                  <a:pt x="6572250" y="1325563"/>
                </a:cubicBezTo>
                <a:cubicBezTo>
                  <a:pt x="6266079" y="1343587"/>
                  <a:pt x="6274525" y="1319657"/>
                  <a:pt x="6151626" y="1325563"/>
                </a:cubicBezTo>
                <a:cubicBezTo>
                  <a:pt x="6028727" y="1331469"/>
                  <a:pt x="5873470" y="1318672"/>
                  <a:pt x="5652135" y="1325563"/>
                </a:cubicBezTo>
                <a:cubicBezTo>
                  <a:pt x="5430800" y="1332454"/>
                  <a:pt x="5370996" y="1309223"/>
                  <a:pt x="5152644" y="1325563"/>
                </a:cubicBezTo>
                <a:cubicBezTo>
                  <a:pt x="4934292" y="1341903"/>
                  <a:pt x="4789638" y="1350948"/>
                  <a:pt x="4574286" y="1325563"/>
                </a:cubicBezTo>
                <a:cubicBezTo>
                  <a:pt x="4358934" y="1300178"/>
                  <a:pt x="4277605" y="1342000"/>
                  <a:pt x="4153662" y="1325563"/>
                </a:cubicBezTo>
                <a:cubicBezTo>
                  <a:pt x="4029719" y="1309126"/>
                  <a:pt x="3761634" y="1340604"/>
                  <a:pt x="3575304" y="1325563"/>
                </a:cubicBezTo>
                <a:cubicBezTo>
                  <a:pt x="3388974" y="1310522"/>
                  <a:pt x="2977800" y="1365231"/>
                  <a:pt x="2760345" y="1325563"/>
                </a:cubicBezTo>
                <a:cubicBezTo>
                  <a:pt x="2542890" y="1285895"/>
                  <a:pt x="2283708" y="1303089"/>
                  <a:pt x="2103120" y="1325563"/>
                </a:cubicBezTo>
                <a:cubicBezTo>
                  <a:pt x="1922533" y="1348037"/>
                  <a:pt x="1782115" y="1303494"/>
                  <a:pt x="1524762" y="1325563"/>
                </a:cubicBezTo>
                <a:cubicBezTo>
                  <a:pt x="1267409" y="1347632"/>
                  <a:pt x="1295275" y="1333107"/>
                  <a:pt x="1104138" y="1325563"/>
                </a:cubicBezTo>
                <a:cubicBezTo>
                  <a:pt x="913001" y="1318019"/>
                  <a:pt x="367820" y="1292882"/>
                  <a:pt x="0" y="1325563"/>
                </a:cubicBezTo>
                <a:cubicBezTo>
                  <a:pt x="20053" y="1165814"/>
                  <a:pt x="-17595" y="977115"/>
                  <a:pt x="0" y="702548"/>
                </a:cubicBezTo>
                <a:cubicBezTo>
                  <a:pt x="17595" y="427982"/>
                  <a:pt x="27053" y="145863"/>
                  <a:pt x="0" y="0"/>
                </a:cubicBezTo>
                <a:close/>
              </a:path>
            </a:pathLst>
          </a:custGeom>
          <a:ln w="38100">
            <a:noFill/>
            <a:extLst>
              <a:ext uri="{C807C97D-BFC1-408E-A445-0C87EB9F89A2}">
                <ask:lineSketchStyleProps xmlns:ask="http://schemas.microsoft.com/office/drawing/2018/sketchyshapes" sd="97190951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xtLst>
            <a:ext uri="{91240B29-F687-4F45-9708-019B960494DF}">
              <a14:hiddenLine xmlns:a14="http://schemas.microsoft.com/office/drawing/2010/main" w="38100">
                <a:solidFill>
                  <a:srgbClr val="FFFFFF">
                    <a:lumMod val="100000"/>
                  </a:srgbClr>
                </a:solidFill>
                <a:extLst>
                  <a:ext uri="{C807C97D-BFC1-408E-A445-0C87EB9F89A2}">
                    <ask:lineSketchStyleProps xmlns:ask="http://schemas.microsoft.com/office/drawing/2018/sketchyshapes" sd="971909512">
                      <a:custGeom>
                        <a:avLst/>
                        <a:gdLst>
                          <a:gd name="connsiteX0" fmla="*/ 0 w 7886700"/>
                          <a:gd name="connsiteY0" fmla="*/ 0 h 898606"/>
                          <a:gd name="connsiteX1" fmla="*/ 578358 w 7886700"/>
                          <a:gd name="connsiteY1" fmla="*/ 0 h 898606"/>
                          <a:gd name="connsiteX2" fmla="*/ 1314450 w 7886700"/>
                          <a:gd name="connsiteY2" fmla="*/ 0 h 898606"/>
                          <a:gd name="connsiteX3" fmla="*/ 1813941 w 7886700"/>
                          <a:gd name="connsiteY3" fmla="*/ 0 h 898606"/>
                          <a:gd name="connsiteX4" fmla="*/ 2471166 w 7886700"/>
                          <a:gd name="connsiteY4" fmla="*/ 0 h 898606"/>
                          <a:gd name="connsiteX5" fmla="*/ 2891790 w 7886700"/>
                          <a:gd name="connsiteY5" fmla="*/ 0 h 898606"/>
                          <a:gd name="connsiteX6" fmla="*/ 3706749 w 7886700"/>
                          <a:gd name="connsiteY6" fmla="*/ 0 h 898606"/>
                          <a:gd name="connsiteX7" fmla="*/ 4127373 w 7886700"/>
                          <a:gd name="connsiteY7" fmla="*/ 0 h 898606"/>
                          <a:gd name="connsiteX8" fmla="*/ 4626864 w 7886700"/>
                          <a:gd name="connsiteY8" fmla="*/ 0 h 898606"/>
                          <a:gd name="connsiteX9" fmla="*/ 5284089 w 7886700"/>
                          <a:gd name="connsiteY9" fmla="*/ 0 h 898606"/>
                          <a:gd name="connsiteX10" fmla="*/ 6020181 w 7886700"/>
                          <a:gd name="connsiteY10" fmla="*/ 0 h 898606"/>
                          <a:gd name="connsiteX11" fmla="*/ 6598539 w 7886700"/>
                          <a:gd name="connsiteY11" fmla="*/ 0 h 898606"/>
                          <a:gd name="connsiteX12" fmla="*/ 7098030 w 7886700"/>
                          <a:gd name="connsiteY12" fmla="*/ 0 h 898606"/>
                          <a:gd name="connsiteX13" fmla="*/ 7886700 w 7886700"/>
                          <a:gd name="connsiteY13" fmla="*/ 0 h 898606"/>
                          <a:gd name="connsiteX14" fmla="*/ 7886700 w 7886700"/>
                          <a:gd name="connsiteY14" fmla="*/ 449303 h 898606"/>
                          <a:gd name="connsiteX15" fmla="*/ 7886700 w 7886700"/>
                          <a:gd name="connsiteY15" fmla="*/ 898606 h 898606"/>
                          <a:gd name="connsiteX16" fmla="*/ 7150608 w 7886700"/>
                          <a:gd name="connsiteY16" fmla="*/ 898606 h 898606"/>
                          <a:gd name="connsiteX17" fmla="*/ 6651117 w 7886700"/>
                          <a:gd name="connsiteY17" fmla="*/ 898606 h 898606"/>
                          <a:gd name="connsiteX18" fmla="*/ 6072759 w 7886700"/>
                          <a:gd name="connsiteY18" fmla="*/ 898606 h 898606"/>
                          <a:gd name="connsiteX19" fmla="*/ 5415534 w 7886700"/>
                          <a:gd name="connsiteY19" fmla="*/ 898606 h 898606"/>
                          <a:gd name="connsiteX20" fmla="*/ 4994910 w 7886700"/>
                          <a:gd name="connsiteY20" fmla="*/ 898606 h 898606"/>
                          <a:gd name="connsiteX21" fmla="*/ 4337685 w 7886700"/>
                          <a:gd name="connsiteY21" fmla="*/ 898606 h 898606"/>
                          <a:gd name="connsiteX22" fmla="*/ 3680460 w 7886700"/>
                          <a:gd name="connsiteY22" fmla="*/ 898606 h 898606"/>
                          <a:gd name="connsiteX23" fmla="*/ 3180969 w 7886700"/>
                          <a:gd name="connsiteY23" fmla="*/ 898606 h 898606"/>
                          <a:gd name="connsiteX24" fmla="*/ 2760345 w 7886700"/>
                          <a:gd name="connsiteY24" fmla="*/ 898606 h 898606"/>
                          <a:gd name="connsiteX25" fmla="*/ 2181987 w 7886700"/>
                          <a:gd name="connsiteY25" fmla="*/ 898606 h 898606"/>
                          <a:gd name="connsiteX26" fmla="*/ 1367028 w 7886700"/>
                          <a:gd name="connsiteY26" fmla="*/ 898606 h 898606"/>
                          <a:gd name="connsiteX27" fmla="*/ 788670 w 7886700"/>
                          <a:gd name="connsiteY27" fmla="*/ 898606 h 898606"/>
                          <a:gd name="connsiteX28" fmla="*/ 0 w 7886700"/>
                          <a:gd name="connsiteY28" fmla="*/ 898606 h 898606"/>
                          <a:gd name="connsiteX29" fmla="*/ 0 w 7886700"/>
                          <a:gd name="connsiteY29" fmla="*/ 440317 h 898606"/>
                          <a:gd name="connsiteX30" fmla="*/ 0 w 7886700"/>
                          <a:gd name="connsiteY30" fmla="*/ 0 h 89860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</a:cxnLst>
                        <a:rect l="l" t="t" r="r" b="b"/>
                        <a:pathLst>
                          <a:path w="7886700" h="898606" fill="none" extrusionOk="0">
                            <a:moveTo>
                              <a:pt x="0" y="0"/>
                            </a:moveTo>
                            <a:cubicBezTo>
                              <a:pt x="195292" y="-21074"/>
                              <a:pt x="336224" y="12306"/>
                              <a:pt x="578358" y="0"/>
                            </a:cubicBezTo>
                            <a:cubicBezTo>
                              <a:pt x="820492" y="-12306"/>
                              <a:pt x="1021439" y="-3393"/>
                              <a:pt x="1314450" y="0"/>
                            </a:cubicBezTo>
                            <a:cubicBezTo>
                              <a:pt x="1607461" y="3393"/>
                              <a:pt x="1664131" y="10189"/>
                              <a:pt x="1813941" y="0"/>
                            </a:cubicBezTo>
                            <a:cubicBezTo>
                              <a:pt x="1963751" y="-10189"/>
                              <a:pt x="2181052" y="8295"/>
                              <a:pt x="2471166" y="0"/>
                            </a:cubicBezTo>
                            <a:cubicBezTo>
                              <a:pt x="2761280" y="-8295"/>
                              <a:pt x="2742339" y="-8290"/>
                              <a:pt x="2891790" y="0"/>
                            </a:cubicBezTo>
                            <a:cubicBezTo>
                              <a:pt x="3041241" y="8290"/>
                              <a:pt x="3426953" y="31820"/>
                              <a:pt x="3706749" y="0"/>
                            </a:cubicBezTo>
                            <a:cubicBezTo>
                              <a:pt x="3986545" y="-31820"/>
                              <a:pt x="3929874" y="-485"/>
                              <a:pt x="4127373" y="0"/>
                            </a:cubicBezTo>
                            <a:cubicBezTo>
                              <a:pt x="4324872" y="485"/>
                              <a:pt x="4497687" y="-2027"/>
                              <a:pt x="4626864" y="0"/>
                            </a:cubicBezTo>
                            <a:cubicBezTo>
                              <a:pt x="4756041" y="2027"/>
                              <a:pt x="5009808" y="-13914"/>
                              <a:pt x="5284089" y="0"/>
                            </a:cubicBezTo>
                            <a:cubicBezTo>
                              <a:pt x="5558370" y="13914"/>
                              <a:pt x="5682373" y="-15850"/>
                              <a:pt x="6020181" y="0"/>
                            </a:cubicBezTo>
                            <a:cubicBezTo>
                              <a:pt x="6357989" y="15850"/>
                              <a:pt x="6326190" y="6280"/>
                              <a:pt x="6598539" y="0"/>
                            </a:cubicBezTo>
                            <a:cubicBezTo>
                              <a:pt x="6870888" y="-6280"/>
                              <a:pt x="6920085" y="-2213"/>
                              <a:pt x="7098030" y="0"/>
                            </a:cubicBezTo>
                            <a:cubicBezTo>
                              <a:pt x="7275975" y="2213"/>
                              <a:pt x="7521648" y="29230"/>
                              <a:pt x="7886700" y="0"/>
                            </a:cubicBezTo>
                            <a:cubicBezTo>
                              <a:pt x="7884721" y="108245"/>
                              <a:pt x="7898948" y="338295"/>
                              <a:pt x="7886700" y="449303"/>
                            </a:cubicBezTo>
                            <a:cubicBezTo>
                              <a:pt x="7874452" y="560311"/>
                              <a:pt x="7866198" y="726180"/>
                              <a:pt x="7886700" y="898606"/>
                            </a:cubicBezTo>
                            <a:cubicBezTo>
                              <a:pt x="7678853" y="874656"/>
                              <a:pt x="7460024" y="887112"/>
                              <a:pt x="7150608" y="898606"/>
                            </a:cubicBezTo>
                            <a:cubicBezTo>
                              <a:pt x="6841192" y="910100"/>
                              <a:pt x="6825168" y="907546"/>
                              <a:pt x="6651117" y="898606"/>
                            </a:cubicBezTo>
                            <a:cubicBezTo>
                              <a:pt x="6477066" y="889666"/>
                              <a:pt x="6338245" y="897915"/>
                              <a:pt x="6072759" y="898606"/>
                            </a:cubicBezTo>
                            <a:cubicBezTo>
                              <a:pt x="5807273" y="899297"/>
                              <a:pt x="5675761" y="870279"/>
                              <a:pt x="5415534" y="898606"/>
                            </a:cubicBezTo>
                            <a:cubicBezTo>
                              <a:pt x="5155307" y="926933"/>
                              <a:pt x="5176474" y="877755"/>
                              <a:pt x="4994910" y="898606"/>
                            </a:cubicBezTo>
                            <a:cubicBezTo>
                              <a:pt x="4813346" y="919457"/>
                              <a:pt x="4501069" y="884830"/>
                              <a:pt x="4337685" y="898606"/>
                            </a:cubicBezTo>
                            <a:cubicBezTo>
                              <a:pt x="4174301" y="912382"/>
                              <a:pt x="3931716" y="884060"/>
                              <a:pt x="3680460" y="898606"/>
                            </a:cubicBezTo>
                            <a:cubicBezTo>
                              <a:pt x="3429205" y="913152"/>
                              <a:pt x="3338025" y="903618"/>
                              <a:pt x="3180969" y="898606"/>
                            </a:cubicBezTo>
                            <a:cubicBezTo>
                              <a:pt x="3023913" y="893594"/>
                              <a:pt x="2936236" y="907549"/>
                              <a:pt x="2760345" y="898606"/>
                            </a:cubicBezTo>
                            <a:cubicBezTo>
                              <a:pt x="2584454" y="889663"/>
                              <a:pt x="2356790" y="891915"/>
                              <a:pt x="2181987" y="898606"/>
                            </a:cubicBezTo>
                            <a:cubicBezTo>
                              <a:pt x="2007184" y="905297"/>
                              <a:pt x="1562870" y="863112"/>
                              <a:pt x="1367028" y="898606"/>
                            </a:cubicBezTo>
                            <a:cubicBezTo>
                              <a:pt x="1171186" y="934100"/>
                              <a:pt x="1069898" y="902727"/>
                              <a:pt x="788670" y="898606"/>
                            </a:cubicBezTo>
                            <a:cubicBezTo>
                              <a:pt x="507442" y="894485"/>
                              <a:pt x="223432" y="865317"/>
                              <a:pt x="0" y="898606"/>
                            </a:cubicBezTo>
                            <a:cubicBezTo>
                              <a:pt x="22844" y="752400"/>
                              <a:pt x="-9782" y="627885"/>
                              <a:pt x="0" y="440317"/>
                            </a:cubicBezTo>
                            <a:cubicBezTo>
                              <a:pt x="9782" y="252749"/>
                              <a:pt x="-3553" y="147521"/>
                              <a:pt x="0" y="0"/>
                            </a:cubicBezTo>
                            <a:close/>
                          </a:path>
                          <a:path w="7886700" h="898606" stroke="0" extrusionOk="0">
                            <a:moveTo>
                              <a:pt x="0" y="0"/>
                            </a:moveTo>
                            <a:cubicBezTo>
                              <a:pt x="122704" y="14500"/>
                              <a:pt x="317424" y="3930"/>
                              <a:pt x="499491" y="0"/>
                            </a:cubicBezTo>
                            <a:cubicBezTo>
                              <a:pt x="681558" y="-3930"/>
                              <a:pt x="919994" y="31237"/>
                              <a:pt x="1314450" y="0"/>
                            </a:cubicBezTo>
                            <a:cubicBezTo>
                              <a:pt x="1708906" y="-31237"/>
                              <a:pt x="1647307" y="14438"/>
                              <a:pt x="1735074" y="0"/>
                            </a:cubicBezTo>
                            <a:cubicBezTo>
                              <a:pt x="1822841" y="-14438"/>
                              <a:pt x="2274496" y="6385"/>
                              <a:pt x="2550033" y="0"/>
                            </a:cubicBezTo>
                            <a:cubicBezTo>
                              <a:pt x="2825570" y="-6385"/>
                              <a:pt x="2990687" y="8444"/>
                              <a:pt x="3286125" y="0"/>
                            </a:cubicBezTo>
                            <a:cubicBezTo>
                              <a:pt x="3581563" y="-8444"/>
                              <a:pt x="3668821" y="21012"/>
                              <a:pt x="3785616" y="0"/>
                            </a:cubicBezTo>
                            <a:cubicBezTo>
                              <a:pt x="3902411" y="-21012"/>
                              <a:pt x="4194431" y="-25005"/>
                              <a:pt x="4363974" y="0"/>
                            </a:cubicBezTo>
                            <a:cubicBezTo>
                              <a:pt x="4533517" y="25005"/>
                              <a:pt x="4742928" y="-7804"/>
                              <a:pt x="4863465" y="0"/>
                            </a:cubicBezTo>
                            <a:cubicBezTo>
                              <a:pt x="4984002" y="7804"/>
                              <a:pt x="5316896" y="15003"/>
                              <a:pt x="5520690" y="0"/>
                            </a:cubicBezTo>
                            <a:cubicBezTo>
                              <a:pt x="5724485" y="-15003"/>
                              <a:pt x="5971797" y="7127"/>
                              <a:pt x="6335649" y="0"/>
                            </a:cubicBezTo>
                            <a:cubicBezTo>
                              <a:pt x="6699501" y="-7127"/>
                              <a:pt x="6649666" y="-6972"/>
                              <a:pt x="6756273" y="0"/>
                            </a:cubicBezTo>
                            <a:cubicBezTo>
                              <a:pt x="6862880" y="6972"/>
                              <a:pt x="7550410" y="-48378"/>
                              <a:pt x="7886700" y="0"/>
                            </a:cubicBezTo>
                            <a:cubicBezTo>
                              <a:pt x="7882019" y="111801"/>
                              <a:pt x="7876831" y="271665"/>
                              <a:pt x="7886700" y="422345"/>
                            </a:cubicBezTo>
                            <a:cubicBezTo>
                              <a:pt x="7896569" y="573026"/>
                              <a:pt x="7907020" y="694044"/>
                              <a:pt x="7886700" y="898606"/>
                            </a:cubicBezTo>
                            <a:cubicBezTo>
                              <a:pt x="7747996" y="930222"/>
                              <a:pt x="7472638" y="868425"/>
                              <a:pt x="7229475" y="898606"/>
                            </a:cubicBezTo>
                            <a:cubicBezTo>
                              <a:pt x="6986313" y="928787"/>
                              <a:pt x="6878421" y="880582"/>
                              <a:pt x="6572250" y="898606"/>
                            </a:cubicBezTo>
                            <a:cubicBezTo>
                              <a:pt x="6266079" y="916630"/>
                              <a:pt x="6274525" y="892700"/>
                              <a:pt x="6151626" y="898606"/>
                            </a:cubicBezTo>
                            <a:cubicBezTo>
                              <a:pt x="6028727" y="904512"/>
                              <a:pt x="5873470" y="891715"/>
                              <a:pt x="5652135" y="898606"/>
                            </a:cubicBezTo>
                            <a:cubicBezTo>
                              <a:pt x="5430800" y="905497"/>
                              <a:pt x="5370996" y="882266"/>
                              <a:pt x="5152644" y="898606"/>
                            </a:cubicBezTo>
                            <a:cubicBezTo>
                              <a:pt x="4934292" y="914946"/>
                              <a:pt x="4789638" y="923991"/>
                              <a:pt x="4574286" y="898606"/>
                            </a:cubicBezTo>
                            <a:cubicBezTo>
                              <a:pt x="4358934" y="873221"/>
                              <a:pt x="4277605" y="915043"/>
                              <a:pt x="4153662" y="898606"/>
                            </a:cubicBezTo>
                            <a:cubicBezTo>
                              <a:pt x="4029719" y="882169"/>
                              <a:pt x="3761634" y="913647"/>
                              <a:pt x="3575304" y="898606"/>
                            </a:cubicBezTo>
                            <a:cubicBezTo>
                              <a:pt x="3388974" y="883565"/>
                              <a:pt x="2977800" y="938274"/>
                              <a:pt x="2760345" y="898606"/>
                            </a:cubicBezTo>
                            <a:cubicBezTo>
                              <a:pt x="2542890" y="858938"/>
                              <a:pt x="2283708" y="876132"/>
                              <a:pt x="2103120" y="898606"/>
                            </a:cubicBezTo>
                            <a:cubicBezTo>
                              <a:pt x="1922533" y="921080"/>
                              <a:pt x="1782115" y="876537"/>
                              <a:pt x="1524762" y="898606"/>
                            </a:cubicBezTo>
                            <a:cubicBezTo>
                              <a:pt x="1267409" y="920675"/>
                              <a:pt x="1295275" y="906150"/>
                              <a:pt x="1104138" y="898606"/>
                            </a:cubicBezTo>
                            <a:cubicBezTo>
                              <a:pt x="913001" y="891062"/>
                              <a:pt x="367820" y="865925"/>
                              <a:pt x="0" y="898606"/>
                            </a:cubicBezTo>
                            <a:cubicBezTo>
                              <a:pt x="8530" y="790428"/>
                              <a:pt x="-19458" y="589111"/>
                              <a:pt x="0" y="476261"/>
                            </a:cubicBezTo>
                            <a:cubicBezTo>
                              <a:pt x="19458" y="363412"/>
                              <a:pt x="-7196" y="134630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14:hiddenLine>
            </a:ext>
          </a:extLst>
        </p:spPr>
        <p:txBody>
          <a:bodyPr lIns="91440" tIns="45720" rIns="91440" bIns="45720" anchor="ctr">
            <a:normAutofit/>
          </a:bodyPr>
          <a:lstStyle/>
          <a:p>
            <a:pPr algn="r"/>
            <a:br>
              <a:rPr lang="en-GB" sz="3600" dirty="0">
                <a:solidFill>
                  <a:srgbClr val="FFFFFF"/>
                </a:solidFill>
                <a:latin typeface="Helvetica" panose="020B0604020202020204" pitchFamily="34" charset="0"/>
              </a:rPr>
            </a:br>
            <a:r>
              <a:rPr lang="en-GB" sz="3600" dirty="0">
                <a:solidFill>
                  <a:srgbClr val="FFFFFF"/>
                </a:solidFill>
                <a:latin typeface="Helvetica" panose="020B0604020202020204" pitchFamily="34" charset="0"/>
              </a:rPr>
              <a:t>Online wallet at exchange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6067" y="1573077"/>
            <a:ext cx="8021864" cy="4351338"/>
          </a:xfrm>
        </p:spPr>
        <p:txBody>
          <a:bodyPr>
            <a:normAutofit/>
          </a:bodyPr>
          <a:lstStyle/>
          <a:p>
            <a:r>
              <a:rPr lang="en-GB" dirty="0"/>
              <a:t>Exchanges provide wallets</a:t>
            </a:r>
          </a:p>
          <a:p>
            <a:r>
              <a:rPr lang="en-GB" dirty="0"/>
              <a:t>Provide exchange to fiat currency (usually via wire transfer) </a:t>
            </a:r>
          </a:p>
          <a:p>
            <a:r>
              <a:rPr lang="en-GB" dirty="0"/>
              <a:t>Can provide other services </a:t>
            </a:r>
          </a:p>
          <a:p>
            <a:endParaRPr lang="en-GB" dirty="0"/>
          </a:p>
          <a:p>
            <a:r>
              <a:rPr lang="en-GB" dirty="0"/>
              <a:t>Examples:</a:t>
            </a:r>
          </a:p>
          <a:p>
            <a:pPr lvl="1"/>
            <a:r>
              <a:rPr lang="en-GB" dirty="0" err="1"/>
              <a:t>Coinbase</a:t>
            </a:r>
            <a:endParaRPr lang="en-GB" dirty="0"/>
          </a:p>
          <a:p>
            <a:pPr lvl="1"/>
            <a:r>
              <a:rPr lang="en-GB" dirty="0" err="1"/>
              <a:t>Bitstamp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80516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382" y="-352697"/>
            <a:ext cx="7886700" cy="1325563"/>
          </a:xfrm>
          <a:custGeom>
            <a:avLst/>
            <a:gdLst>
              <a:gd name="connsiteX0" fmla="*/ 0 w 7886700"/>
              <a:gd name="connsiteY0" fmla="*/ 0 h 1325563"/>
              <a:gd name="connsiteX1" fmla="*/ 578358 w 7886700"/>
              <a:gd name="connsiteY1" fmla="*/ 0 h 1325563"/>
              <a:gd name="connsiteX2" fmla="*/ 1314450 w 7886700"/>
              <a:gd name="connsiteY2" fmla="*/ 0 h 1325563"/>
              <a:gd name="connsiteX3" fmla="*/ 1813941 w 7886700"/>
              <a:gd name="connsiteY3" fmla="*/ 0 h 1325563"/>
              <a:gd name="connsiteX4" fmla="*/ 2471166 w 7886700"/>
              <a:gd name="connsiteY4" fmla="*/ 0 h 1325563"/>
              <a:gd name="connsiteX5" fmla="*/ 2891790 w 7886700"/>
              <a:gd name="connsiteY5" fmla="*/ 0 h 1325563"/>
              <a:gd name="connsiteX6" fmla="*/ 3706749 w 7886700"/>
              <a:gd name="connsiteY6" fmla="*/ 0 h 1325563"/>
              <a:gd name="connsiteX7" fmla="*/ 4127373 w 7886700"/>
              <a:gd name="connsiteY7" fmla="*/ 0 h 1325563"/>
              <a:gd name="connsiteX8" fmla="*/ 4626864 w 7886700"/>
              <a:gd name="connsiteY8" fmla="*/ 0 h 1325563"/>
              <a:gd name="connsiteX9" fmla="*/ 5284089 w 7886700"/>
              <a:gd name="connsiteY9" fmla="*/ 0 h 1325563"/>
              <a:gd name="connsiteX10" fmla="*/ 6020181 w 7886700"/>
              <a:gd name="connsiteY10" fmla="*/ 0 h 1325563"/>
              <a:gd name="connsiteX11" fmla="*/ 6598539 w 7886700"/>
              <a:gd name="connsiteY11" fmla="*/ 0 h 1325563"/>
              <a:gd name="connsiteX12" fmla="*/ 7098030 w 7886700"/>
              <a:gd name="connsiteY12" fmla="*/ 0 h 1325563"/>
              <a:gd name="connsiteX13" fmla="*/ 7886700 w 7886700"/>
              <a:gd name="connsiteY13" fmla="*/ 0 h 1325563"/>
              <a:gd name="connsiteX14" fmla="*/ 7886700 w 7886700"/>
              <a:gd name="connsiteY14" fmla="*/ 662782 h 1325563"/>
              <a:gd name="connsiteX15" fmla="*/ 7886700 w 7886700"/>
              <a:gd name="connsiteY15" fmla="*/ 1325563 h 1325563"/>
              <a:gd name="connsiteX16" fmla="*/ 7150608 w 7886700"/>
              <a:gd name="connsiteY16" fmla="*/ 1325563 h 1325563"/>
              <a:gd name="connsiteX17" fmla="*/ 6651117 w 7886700"/>
              <a:gd name="connsiteY17" fmla="*/ 1325563 h 1325563"/>
              <a:gd name="connsiteX18" fmla="*/ 6072759 w 7886700"/>
              <a:gd name="connsiteY18" fmla="*/ 1325563 h 1325563"/>
              <a:gd name="connsiteX19" fmla="*/ 5415534 w 7886700"/>
              <a:gd name="connsiteY19" fmla="*/ 1325563 h 1325563"/>
              <a:gd name="connsiteX20" fmla="*/ 4994910 w 7886700"/>
              <a:gd name="connsiteY20" fmla="*/ 1325563 h 1325563"/>
              <a:gd name="connsiteX21" fmla="*/ 4337685 w 7886700"/>
              <a:gd name="connsiteY21" fmla="*/ 1325563 h 1325563"/>
              <a:gd name="connsiteX22" fmla="*/ 3680460 w 7886700"/>
              <a:gd name="connsiteY22" fmla="*/ 1325563 h 1325563"/>
              <a:gd name="connsiteX23" fmla="*/ 3180969 w 7886700"/>
              <a:gd name="connsiteY23" fmla="*/ 1325563 h 1325563"/>
              <a:gd name="connsiteX24" fmla="*/ 2760345 w 7886700"/>
              <a:gd name="connsiteY24" fmla="*/ 1325563 h 1325563"/>
              <a:gd name="connsiteX25" fmla="*/ 2181987 w 7886700"/>
              <a:gd name="connsiteY25" fmla="*/ 1325563 h 1325563"/>
              <a:gd name="connsiteX26" fmla="*/ 1367028 w 7886700"/>
              <a:gd name="connsiteY26" fmla="*/ 1325563 h 1325563"/>
              <a:gd name="connsiteX27" fmla="*/ 788670 w 7886700"/>
              <a:gd name="connsiteY27" fmla="*/ 1325563 h 1325563"/>
              <a:gd name="connsiteX28" fmla="*/ 0 w 7886700"/>
              <a:gd name="connsiteY28" fmla="*/ 1325563 h 1325563"/>
              <a:gd name="connsiteX29" fmla="*/ 0 w 7886700"/>
              <a:gd name="connsiteY29" fmla="*/ 649526 h 1325563"/>
              <a:gd name="connsiteX30" fmla="*/ 0 w 7886700"/>
              <a:gd name="connsiteY30" fmla="*/ 0 h 13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886700" h="1325563" fill="none" extrusionOk="0">
                <a:moveTo>
                  <a:pt x="0" y="0"/>
                </a:moveTo>
                <a:cubicBezTo>
                  <a:pt x="195292" y="-21074"/>
                  <a:pt x="336224" y="12306"/>
                  <a:pt x="578358" y="0"/>
                </a:cubicBezTo>
                <a:cubicBezTo>
                  <a:pt x="820492" y="-12306"/>
                  <a:pt x="1021439" y="-3393"/>
                  <a:pt x="1314450" y="0"/>
                </a:cubicBezTo>
                <a:cubicBezTo>
                  <a:pt x="1607461" y="3393"/>
                  <a:pt x="1664131" y="10189"/>
                  <a:pt x="1813941" y="0"/>
                </a:cubicBezTo>
                <a:cubicBezTo>
                  <a:pt x="1963751" y="-10189"/>
                  <a:pt x="2181052" y="8295"/>
                  <a:pt x="2471166" y="0"/>
                </a:cubicBezTo>
                <a:cubicBezTo>
                  <a:pt x="2761280" y="-8295"/>
                  <a:pt x="2742339" y="-8290"/>
                  <a:pt x="2891790" y="0"/>
                </a:cubicBezTo>
                <a:cubicBezTo>
                  <a:pt x="3041241" y="8290"/>
                  <a:pt x="3426953" y="31820"/>
                  <a:pt x="3706749" y="0"/>
                </a:cubicBezTo>
                <a:cubicBezTo>
                  <a:pt x="3986545" y="-31820"/>
                  <a:pt x="3929874" y="-485"/>
                  <a:pt x="4127373" y="0"/>
                </a:cubicBezTo>
                <a:cubicBezTo>
                  <a:pt x="4324872" y="485"/>
                  <a:pt x="4497687" y="-2027"/>
                  <a:pt x="4626864" y="0"/>
                </a:cubicBezTo>
                <a:cubicBezTo>
                  <a:pt x="4756041" y="2027"/>
                  <a:pt x="5009808" y="-13914"/>
                  <a:pt x="5284089" y="0"/>
                </a:cubicBezTo>
                <a:cubicBezTo>
                  <a:pt x="5558370" y="13914"/>
                  <a:pt x="5682373" y="-15850"/>
                  <a:pt x="6020181" y="0"/>
                </a:cubicBezTo>
                <a:cubicBezTo>
                  <a:pt x="6357989" y="15850"/>
                  <a:pt x="6326190" y="6280"/>
                  <a:pt x="6598539" y="0"/>
                </a:cubicBezTo>
                <a:cubicBezTo>
                  <a:pt x="6870888" y="-6280"/>
                  <a:pt x="6920085" y="-2213"/>
                  <a:pt x="7098030" y="0"/>
                </a:cubicBezTo>
                <a:cubicBezTo>
                  <a:pt x="7275975" y="2213"/>
                  <a:pt x="7521648" y="29230"/>
                  <a:pt x="7886700" y="0"/>
                </a:cubicBezTo>
                <a:cubicBezTo>
                  <a:pt x="7890217" y="285907"/>
                  <a:pt x="7882022" y="517890"/>
                  <a:pt x="7886700" y="662782"/>
                </a:cubicBezTo>
                <a:cubicBezTo>
                  <a:pt x="7891378" y="807674"/>
                  <a:pt x="7869730" y="1145522"/>
                  <a:pt x="7886700" y="1325563"/>
                </a:cubicBezTo>
                <a:cubicBezTo>
                  <a:pt x="7678853" y="1301613"/>
                  <a:pt x="7460024" y="1314069"/>
                  <a:pt x="7150608" y="1325563"/>
                </a:cubicBezTo>
                <a:cubicBezTo>
                  <a:pt x="6841192" y="1337057"/>
                  <a:pt x="6825168" y="1334503"/>
                  <a:pt x="6651117" y="1325563"/>
                </a:cubicBezTo>
                <a:cubicBezTo>
                  <a:pt x="6477066" y="1316623"/>
                  <a:pt x="6338245" y="1324872"/>
                  <a:pt x="6072759" y="1325563"/>
                </a:cubicBezTo>
                <a:cubicBezTo>
                  <a:pt x="5807273" y="1326254"/>
                  <a:pt x="5675761" y="1297236"/>
                  <a:pt x="5415534" y="1325563"/>
                </a:cubicBezTo>
                <a:cubicBezTo>
                  <a:pt x="5155307" y="1353890"/>
                  <a:pt x="5176474" y="1304712"/>
                  <a:pt x="4994910" y="1325563"/>
                </a:cubicBezTo>
                <a:cubicBezTo>
                  <a:pt x="4813346" y="1346414"/>
                  <a:pt x="4501069" y="1311787"/>
                  <a:pt x="4337685" y="1325563"/>
                </a:cubicBezTo>
                <a:cubicBezTo>
                  <a:pt x="4174301" y="1339339"/>
                  <a:pt x="3931716" y="1311017"/>
                  <a:pt x="3680460" y="1325563"/>
                </a:cubicBezTo>
                <a:cubicBezTo>
                  <a:pt x="3429205" y="1340109"/>
                  <a:pt x="3338025" y="1330575"/>
                  <a:pt x="3180969" y="1325563"/>
                </a:cubicBezTo>
                <a:cubicBezTo>
                  <a:pt x="3023913" y="1320551"/>
                  <a:pt x="2936236" y="1334506"/>
                  <a:pt x="2760345" y="1325563"/>
                </a:cubicBezTo>
                <a:cubicBezTo>
                  <a:pt x="2584454" y="1316620"/>
                  <a:pt x="2356790" y="1318872"/>
                  <a:pt x="2181987" y="1325563"/>
                </a:cubicBezTo>
                <a:cubicBezTo>
                  <a:pt x="2007184" y="1332254"/>
                  <a:pt x="1562870" y="1290069"/>
                  <a:pt x="1367028" y="1325563"/>
                </a:cubicBezTo>
                <a:cubicBezTo>
                  <a:pt x="1171186" y="1361057"/>
                  <a:pt x="1069898" y="1329684"/>
                  <a:pt x="788670" y="1325563"/>
                </a:cubicBezTo>
                <a:cubicBezTo>
                  <a:pt x="507442" y="1321442"/>
                  <a:pt x="223432" y="1292274"/>
                  <a:pt x="0" y="1325563"/>
                </a:cubicBezTo>
                <a:cubicBezTo>
                  <a:pt x="-33575" y="1000031"/>
                  <a:pt x="1172" y="861998"/>
                  <a:pt x="0" y="649526"/>
                </a:cubicBezTo>
                <a:cubicBezTo>
                  <a:pt x="-1172" y="437054"/>
                  <a:pt x="8009" y="208993"/>
                  <a:pt x="0" y="0"/>
                </a:cubicBezTo>
                <a:close/>
              </a:path>
              <a:path w="7886700" h="1325563" stroke="0" extrusionOk="0">
                <a:moveTo>
                  <a:pt x="0" y="0"/>
                </a:moveTo>
                <a:cubicBezTo>
                  <a:pt x="122704" y="14500"/>
                  <a:pt x="317424" y="3930"/>
                  <a:pt x="499491" y="0"/>
                </a:cubicBezTo>
                <a:cubicBezTo>
                  <a:pt x="681558" y="-3930"/>
                  <a:pt x="919994" y="31237"/>
                  <a:pt x="1314450" y="0"/>
                </a:cubicBezTo>
                <a:cubicBezTo>
                  <a:pt x="1708906" y="-31237"/>
                  <a:pt x="1647307" y="14438"/>
                  <a:pt x="1735074" y="0"/>
                </a:cubicBezTo>
                <a:cubicBezTo>
                  <a:pt x="1822841" y="-14438"/>
                  <a:pt x="2274496" y="6385"/>
                  <a:pt x="2550033" y="0"/>
                </a:cubicBezTo>
                <a:cubicBezTo>
                  <a:pt x="2825570" y="-6385"/>
                  <a:pt x="2990687" y="8444"/>
                  <a:pt x="3286125" y="0"/>
                </a:cubicBezTo>
                <a:cubicBezTo>
                  <a:pt x="3581563" y="-8444"/>
                  <a:pt x="3668821" y="21012"/>
                  <a:pt x="3785616" y="0"/>
                </a:cubicBezTo>
                <a:cubicBezTo>
                  <a:pt x="3902411" y="-21012"/>
                  <a:pt x="4194431" y="-25005"/>
                  <a:pt x="4363974" y="0"/>
                </a:cubicBezTo>
                <a:cubicBezTo>
                  <a:pt x="4533517" y="25005"/>
                  <a:pt x="4742928" y="-7804"/>
                  <a:pt x="4863465" y="0"/>
                </a:cubicBezTo>
                <a:cubicBezTo>
                  <a:pt x="4984002" y="7804"/>
                  <a:pt x="5316896" y="15003"/>
                  <a:pt x="5520690" y="0"/>
                </a:cubicBezTo>
                <a:cubicBezTo>
                  <a:pt x="5724485" y="-15003"/>
                  <a:pt x="5971797" y="7127"/>
                  <a:pt x="6335649" y="0"/>
                </a:cubicBezTo>
                <a:cubicBezTo>
                  <a:pt x="6699501" y="-7127"/>
                  <a:pt x="6649666" y="-6972"/>
                  <a:pt x="6756273" y="0"/>
                </a:cubicBezTo>
                <a:cubicBezTo>
                  <a:pt x="6862880" y="6972"/>
                  <a:pt x="7550410" y="-48378"/>
                  <a:pt x="7886700" y="0"/>
                </a:cubicBezTo>
                <a:cubicBezTo>
                  <a:pt x="7888587" y="241633"/>
                  <a:pt x="7876371" y="342800"/>
                  <a:pt x="7886700" y="623015"/>
                </a:cubicBezTo>
                <a:cubicBezTo>
                  <a:pt x="7897029" y="903230"/>
                  <a:pt x="7918849" y="1053171"/>
                  <a:pt x="7886700" y="1325563"/>
                </a:cubicBezTo>
                <a:cubicBezTo>
                  <a:pt x="7747996" y="1357179"/>
                  <a:pt x="7472638" y="1295382"/>
                  <a:pt x="7229475" y="1325563"/>
                </a:cubicBezTo>
                <a:cubicBezTo>
                  <a:pt x="6986313" y="1355744"/>
                  <a:pt x="6878421" y="1307539"/>
                  <a:pt x="6572250" y="1325563"/>
                </a:cubicBezTo>
                <a:cubicBezTo>
                  <a:pt x="6266079" y="1343587"/>
                  <a:pt x="6274525" y="1319657"/>
                  <a:pt x="6151626" y="1325563"/>
                </a:cubicBezTo>
                <a:cubicBezTo>
                  <a:pt x="6028727" y="1331469"/>
                  <a:pt x="5873470" y="1318672"/>
                  <a:pt x="5652135" y="1325563"/>
                </a:cubicBezTo>
                <a:cubicBezTo>
                  <a:pt x="5430800" y="1332454"/>
                  <a:pt x="5370996" y="1309223"/>
                  <a:pt x="5152644" y="1325563"/>
                </a:cubicBezTo>
                <a:cubicBezTo>
                  <a:pt x="4934292" y="1341903"/>
                  <a:pt x="4789638" y="1350948"/>
                  <a:pt x="4574286" y="1325563"/>
                </a:cubicBezTo>
                <a:cubicBezTo>
                  <a:pt x="4358934" y="1300178"/>
                  <a:pt x="4277605" y="1342000"/>
                  <a:pt x="4153662" y="1325563"/>
                </a:cubicBezTo>
                <a:cubicBezTo>
                  <a:pt x="4029719" y="1309126"/>
                  <a:pt x="3761634" y="1340604"/>
                  <a:pt x="3575304" y="1325563"/>
                </a:cubicBezTo>
                <a:cubicBezTo>
                  <a:pt x="3388974" y="1310522"/>
                  <a:pt x="2977800" y="1365231"/>
                  <a:pt x="2760345" y="1325563"/>
                </a:cubicBezTo>
                <a:cubicBezTo>
                  <a:pt x="2542890" y="1285895"/>
                  <a:pt x="2283708" y="1303089"/>
                  <a:pt x="2103120" y="1325563"/>
                </a:cubicBezTo>
                <a:cubicBezTo>
                  <a:pt x="1922533" y="1348037"/>
                  <a:pt x="1782115" y="1303494"/>
                  <a:pt x="1524762" y="1325563"/>
                </a:cubicBezTo>
                <a:cubicBezTo>
                  <a:pt x="1267409" y="1347632"/>
                  <a:pt x="1295275" y="1333107"/>
                  <a:pt x="1104138" y="1325563"/>
                </a:cubicBezTo>
                <a:cubicBezTo>
                  <a:pt x="913001" y="1318019"/>
                  <a:pt x="367820" y="1292882"/>
                  <a:pt x="0" y="1325563"/>
                </a:cubicBezTo>
                <a:cubicBezTo>
                  <a:pt x="20053" y="1165814"/>
                  <a:pt x="-17595" y="977115"/>
                  <a:pt x="0" y="702548"/>
                </a:cubicBezTo>
                <a:cubicBezTo>
                  <a:pt x="17595" y="427982"/>
                  <a:pt x="27053" y="145863"/>
                  <a:pt x="0" y="0"/>
                </a:cubicBezTo>
                <a:close/>
              </a:path>
            </a:pathLst>
          </a:custGeom>
          <a:ln w="38100">
            <a:noFill/>
            <a:extLst>
              <a:ext uri="{C807C97D-BFC1-408E-A445-0C87EB9F89A2}">
                <ask:lineSketchStyleProps xmlns:ask="http://schemas.microsoft.com/office/drawing/2018/sketchyshapes" sd="97190951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xtLst>
            <a:ext uri="{91240B29-F687-4F45-9708-019B960494DF}">
              <a14:hiddenLine xmlns:a14="http://schemas.microsoft.com/office/drawing/2010/main" w="38100">
                <a:solidFill>
                  <a:srgbClr val="FFFFFF">
                    <a:lumMod val="100000"/>
                  </a:srgbClr>
                </a:solidFill>
                <a:extLst>
                  <a:ext uri="{C807C97D-BFC1-408E-A445-0C87EB9F89A2}">
                    <ask:lineSketchStyleProps xmlns:ask="http://schemas.microsoft.com/office/drawing/2018/sketchyshapes" sd="971909512">
                      <a:custGeom>
                        <a:avLst/>
                        <a:gdLst>
                          <a:gd name="connsiteX0" fmla="*/ 0 w 7886700"/>
                          <a:gd name="connsiteY0" fmla="*/ 0 h 898606"/>
                          <a:gd name="connsiteX1" fmla="*/ 578358 w 7886700"/>
                          <a:gd name="connsiteY1" fmla="*/ 0 h 898606"/>
                          <a:gd name="connsiteX2" fmla="*/ 1314450 w 7886700"/>
                          <a:gd name="connsiteY2" fmla="*/ 0 h 898606"/>
                          <a:gd name="connsiteX3" fmla="*/ 1813941 w 7886700"/>
                          <a:gd name="connsiteY3" fmla="*/ 0 h 898606"/>
                          <a:gd name="connsiteX4" fmla="*/ 2471166 w 7886700"/>
                          <a:gd name="connsiteY4" fmla="*/ 0 h 898606"/>
                          <a:gd name="connsiteX5" fmla="*/ 2891790 w 7886700"/>
                          <a:gd name="connsiteY5" fmla="*/ 0 h 898606"/>
                          <a:gd name="connsiteX6" fmla="*/ 3706749 w 7886700"/>
                          <a:gd name="connsiteY6" fmla="*/ 0 h 898606"/>
                          <a:gd name="connsiteX7" fmla="*/ 4127373 w 7886700"/>
                          <a:gd name="connsiteY7" fmla="*/ 0 h 898606"/>
                          <a:gd name="connsiteX8" fmla="*/ 4626864 w 7886700"/>
                          <a:gd name="connsiteY8" fmla="*/ 0 h 898606"/>
                          <a:gd name="connsiteX9" fmla="*/ 5284089 w 7886700"/>
                          <a:gd name="connsiteY9" fmla="*/ 0 h 898606"/>
                          <a:gd name="connsiteX10" fmla="*/ 6020181 w 7886700"/>
                          <a:gd name="connsiteY10" fmla="*/ 0 h 898606"/>
                          <a:gd name="connsiteX11" fmla="*/ 6598539 w 7886700"/>
                          <a:gd name="connsiteY11" fmla="*/ 0 h 898606"/>
                          <a:gd name="connsiteX12" fmla="*/ 7098030 w 7886700"/>
                          <a:gd name="connsiteY12" fmla="*/ 0 h 898606"/>
                          <a:gd name="connsiteX13" fmla="*/ 7886700 w 7886700"/>
                          <a:gd name="connsiteY13" fmla="*/ 0 h 898606"/>
                          <a:gd name="connsiteX14" fmla="*/ 7886700 w 7886700"/>
                          <a:gd name="connsiteY14" fmla="*/ 449303 h 898606"/>
                          <a:gd name="connsiteX15" fmla="*/ 7886700 w 7886700"/>
                          <a:gd name="connsiteY15" fmla="*/ 898606 h 898606"/>
                          <a:gd name="connsiteX16" fmla="*/ 7150608 w 7886700"/>
                          <a:gd name="connsiteY16" fmla="*/ 898606 h 898606"/>
                          <a:gd name="connsiteX17" fmla="*/ 6651117 w 7886700"/>
                          <a:gd name="connsiteY17" fmla="*/ 898606 h 898606"/>
                          <a:gd name="connsiteX18" fmla="*/ 6072759 w 7886700"/>
                          <a:gd name="connsiteY18" fmla="*/ 898606 h 898606"/>
                          <a:gd name="connsiteX19" fmla="*/ 5415534 w 7886700"/>
                          <a:gd name="connsiteY19" fmla="*/ 898606 h 898606"/>
                          <a:gd name="connsiteX20" fmla="*/ 4994910 w 7886700"/>
                          <a:gd name="connsiteY20" fmla="*/ 898606 h 898606"/>
                          <a:gd name="connsiteX21" fmla="*/ 4337685 w 7886700"/>
                          <a:gd name="connsiteY21" fmla="*/ 898606 h 898606"/>
                          <a:gd name="connsiteX22" fmla="*/ 3680460 w 7886700"/>
                          <a:gd name="connsiteY22" fmla="*/ 898606 h 898606"/>
                          <a:gd name="connsiteX23" fmla="*/ 3180969 w 7886700"/>
                          <a:gd name="connsiteY23" fmla="*/ 898606 h 898606"/>
                          <a:gd name="connsiteX24" fmla="*/ 2760345 w 7886700"/>
                          <a:gd name="connsiteY24" fmla="*/ 898606 h 898606"/>
                          <a:gd name="connsiteX25" fmla="*/ 2181987 w 7886700"/>
                          <a:gd name="connsiteY25" fmla="*/ 898606 h 898606"/>
                          <a:gd name="connsiteX26" fmla="*/ 1367028 w 7886700"/>
                          <a:gd name="connsiteY26" fmla="*/ 898606 h 898606"/>
                          <a:gd name="connsiteX27" fmla="*/ 788670 w 7886700"/>
                          <a:gd name="connsiteY27" fmla="*/ 898606 h 898606"/>
                          <a:gd name="connsiteX28" fmla="*/ 0 w 7886700"/>
                          <a:gd name="connsiteY28" fmla="*/ 898606 h 898606"/>
                          <a:gd name="connsiteX29" fmla="*/ 0 w 7886700"/>
                          <a:gd name="connsiteY29" fmla="*/ 440317 h 898606"/>
                          <a:gd name="connsiteX30" fmla="*/ 0 w 7886700"/>
                          <a:gd name="connsiteY30" fmla="*/ 0 h 89860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</a:cxnLst>
                        <a:rect l="l" t="t" r="r" b="b"/>
                        <a:pathLst>
                          <a:path w="7886700" h="898606" fill="none" extrusionOk="0">
                            <a:moveTo>
                              <a:pt x="0" y="0"/>
                            </a:moveTo>
                            <a:cubicBezTo>
                              <a:pt x="195292" y="-21074"/>
                              <a:pt x="336224" y="12306"/>
                              <a:pt x="578358" y="0"/>
                            </a:cubicBezTo>
                            <a:cubicBezTo>
                              <a:pt x="820492" y="-12306"/>
                              <a:pt x="1021439" y="-3393"/>
                              <a:pt x="1314450" y="0"/>
                            </a:cubicBezTo>
                            <a:cubicBezTo>
                              <a:pt x="1607461" y="3393"/>
                              <a:pt x="1664131" y="10189"/>
                              <a:pt x="1813941" y="0"/>
                            </a:cubicBezTo>
                            <a:cubicBezTo>
                              <a:pt x="1963751" y="-10189"/>
                              <a:pt x="2181052" y="8295"/>
                              <a:pt x="2471166" y="0"/>
                            </a:cubicBezTo>
                            <a:cubicBezTo>
                              <a:pt x="2761280" y="-8295"/>
                              <a:pt x="2742339" y="-8290"/>
                              <a:pt x="2891790" y="0"/>
                            </a:cubicBezTo>
                            <a:cubicBezTo>
                              <a:pt x="3041241" y="8290"/>
                              <a:pt x="3426953" y="31820"/>
                              <a:pt x="3706749" y="0"/>
                            </a:cubicBezTo>
                            <a:cubicBezTo>
                              <a:pt x="3986545" y="-31820"/>
                              <a:pt x="3929874" y="-485"/>
                              <a:pt x="4127373" y="0"/>
                            </a:cubicBezTo>
                            <a:cubicBezTo>
                              <a:pt x="4324872" y="485"/>
                              <a:pt x="4497687" y="-2027"/>
                              <a:pt x="4626864" y="0"/>
                            </a:cubicBezTo>
                            <a:cubicBezTo>
                              <a:pt x="4756041" y="2027"/>
                              <a:pt x="5009808" y="-13914"/>
                              <a:pt x="5284089" y="0"/>
                            </a:cubicBezTo>
                            <a:cubicBezTo>
                              <a:pt x="5558370" y="13914"/>
                              <a:pt x="5682373" y="-15850"/>
                              <a:pt x="6020181" y="0"/>
                            </a:cubicBezTo>
                            <a:cubicBezTo>
                              <a:pt x="6357989" y="15850"/>
                              <a:pt x="6326190" y="6280"/>
                              <a:pt x="6598539" y="0"/>
                            </a:cubicBezTo>
                            <a:cubicBezTo>
                              <a:pt x="6870888" y="-6280"/>
                              <a:pt x="6920085" y="-2213"/>
                              <a:pt x="7098030" y="0"/>
                            </a:cubicBezTo>
                            <a:cubicBezTo>
                              <a:pt x="7275975" y="2213"/>
                              <a:pt x="7521648" y="29230"/>
                              <a:pt x="7886700" y="0"/>
                            </a:cubicBezTo>
                            <a:cubicBezTo>
                              <a:pt x="7884721" y="108245"/>
                              <a:pt x="7898948" y="338295"/>
                              <a:pt x="7886700" y="449303"/>
                            </a:cubicBezTo>
                            <a:cubicBezTo>
                              <a:pt x="7874452" y="560311"/>
                              <a:pt x="7866198" y="726180"/>
                              <a:pt x="7886700" y="898606"/>
                            </a:cubicBezTo>
                            <a:cubicBezTo>
                              <a:pt x="7678853" y="874656"/>
                              <a:pt x="7460024" y="887112"/>
                              <a:pt x="7150608" y="898606"/>
                            </a:cubicBezTo>
                            <a:cubicBezTo>
                              <a:pt x="6841192" y="910100"/>
                              <a:pt x="6825168" y="907546"/>
                              <a:pt x="6651117" y="898606"/>
                            </a:cubicBezTo>
                            <a:cubicBezTo>
                              <a:pt x="6477066" y="889666"/>
                              <a:pt x="6338245" y="897915"/>
                              <a:pt x="6072759" y="898606"/>
                            </a:cubicBezTo>
                            <a:cubicBezTo>
                              <a:pt x="5807273" y="899297"/>
                              <a:pt x="5675761" y="870279"/>
                              <a:pt x="5415534" y="898606"/>
                            </a:cubicBezTo>
                            <a:cubicBezTo>
                              <a:pt x="5155307" y="926933"/>
                              <a:pt x="5176474" y="877755"/>
                              <a:pt x="4994910" y="898606"/>
                            </a:cubicBezTo>
                            <a:cubicBezTo>
                              <a:pt x="4813346" y="919457"/>
                              <a:pt x="4501069" y="884830"/>
                              <a:pt x="4337685" y="898606"/>
                            </a:cubicBezTo>
                            <a:cubicBezTo>
                              <a:pt x="4174301" y="912382"/>
                              <a:pt x="3931716" y="884060"/>
                              <a:pt x="3680460" y="898606"/>
                            </a:cubicBezTo>
                            <a:cubicBezTo>
                              <a:pt x="3429205" y="913152"/>
                              <a:pt x="3338025" y="903618"/>
                              <a:pt x="3180969" y="898606"/>
                            </a:cubicBezTo>
                            <a:cubicBezTo>
                              <a:pt x="3023913" y="893594"/>
                              <a:pt x="2936236" y="907549"/>
                              <a:pt x="2760345" y="898606"/>
                            </a:cubicBezTo>
                            <a:cubicBezTo>
                              <a:pt x="2584454" y="889663"/>
                              <a:pt x="2356790" y="891915"/>
                              <a:pt x="2181987" y="898606"/>
                            </a:cubicBezTo>
                            <a:cubicBezTo>
                              <a:pt x="2007184" y="905297"/>
                              <a:pt x="1562870" y="863112"/>
                              <a:pt x="1367028" y="898606"/>
                            </a:cubicBezTo>
                            <a:cubicBezTo>
                              <a:pt x="1171186" y="934100"/>
                              <a:pt x="1069898" y="902727"/>
                              <a:pt x="788670" y="898606"/>
                            </a:cubicBezTo>
                            <a:cubicBezTo>
                              <a:pt x="507442" y="894485"/>
                              <a:pt x="223432" y="865317"/>
                              <a:pt x="0" y="898606"/>
                            </a:cubicBezTo>
                            <a:cubicBezTo>
                              <a:pt x="22844" y="752400"/>
                              <a:pt x="-9782" y="627885"/>
                              <a:pt x="0" y="440317"/>
                            </a:cubicBezTo>
                            <a:cubicBezTo>
                              <a:pt x="9782" y="252749"/>
                              <a:pt x="-3553" y="147521"/>
                              <a:pt x="0" y="0"/>
                            </a:cubicBezTo>
                            <a:close/>
                          </a:path>
                          <a:path w="7886700" h="898606" stroke="0" extrusionOk="0">
                            <a:moveTo>
                              <a:pt x="0" y="0"/>
                            </a:moveTo>
                            <a:cubicBezTo>
                              <a:pt x="122704" y="14500"/>
                              <a:pt x="317424" y="3930"/>
                              <a:pt x="499491" y="0"/>
                            </a:cubicBezTo>
                            <a:cubicBezTo>
                              <a:pt x="681558" y="-3930"/>
                              <a:pt x="919994" y="31237"/>
                              <a:pt x="1314450" y="0"/>
                            </a:cubicBezTo>
                            <a:cubicBezTo>
                              <a:pt x="1708906" y="-31237"/>
                              <a:pt x="1647307" y="14438"/>
                              <a:pt x="1735074" y="0"/>
                            </a:cubicBezTo>
                            <a:cubicBezTo>
                              <a:pt x="1822841" y="-14438"/>
                              <a:pt x="2274496" y="6385"/>
                              <a:pt x="2550033" y="0"/>
                            </a:cubicBezTo>
                            <a:cubicBezTo>
                              <a:pt x="2825570" y="-6385"/>
                              <a:pt x="2990687" y="8444"/>
                              <a:pt x="3286125" y="0"/>
                            </a:cubicBezTo>
                            <a:cubicBezTo>
                              <a:pt x="3581563" y="-8444"/>
                              <a:pt x="3668821" y="21012"/>
                              <a:pt x="3785616" y="0"/>
                            </a:cubicBezTo>
                            <a:cubicBezTo>
                              <a:pt x="3902411" y="-21012"/>
                              <a:pt x="4194431" y="-25005"/>
                              <a:pt x="4363974" y="0"/>
                            </a:cubicBezTo>
                            <a:cubicBezTo>
                              <a:pt x="4533517" y="25005"/>
                              <a:pt x="4742928" y="-7804"/>
                              <a:pt x="4863465" y="0"/>
                            </a:cubicBezTo>
                            <a:cubicBezTo>
                              <a:pt x="4984002" y="7804"/>
                              <a:pt x="5316896" y="15003"/>
                              <a:pt x="5520690" y="0"/>
                            </a:cubicBezTo>
                            <a:cubicBezTo>
                              <a:pt x="5724485" y="-15003"/>
                              <a:pt x="5971797" y="7127"/>
                              <a:pt x="6335649" y="0"/>
                            </a:cubicBezTo>
                            <a:cubicBezTo>
                              <a:pt x="6699501" y="-7127"/>
                              <a:pt x="6649666" y="-6972"/>
                              <a:pt x="6756273" y="0"/>
                            </a:cubicBezTo>
                            <a:cubicBezTo>
                              <a:pt x="6862880" y="6972"/>
                              <a:pt x="7550410" y="-48378"/>
                              <a:pt x="7886700" y="0"/>
                            </a:cubicBezTo>
                            <a:cubicBezTo>
                              <a:pt x="7882019" y="111801"/>
                              <a:pt x="7876831" y="271665"/>
                              <a:pt x="7886700" y="422345"/>
                            </a:cubicBezTo>
                            <a:cubicBezTo>
                              <a:pt x="7896569" y="573026"/>
                              <a:pt x="7907020" y="694044"/>
                              <a:pt x="7886700" y="898606"/>
                            </a:cubicBezTo>
                            <a:cubicBezTo>
                              <a:pt x="7747996" y="930222"/>
                              <a:pt x="7472638" y="868425"/>
                              <a:pt x="7229475" y="898606"/>
                            </a:cubicBezTo>
                            <a:cubicBezTo>
                              <a:pt x="6986313" y="928787"/>
                              <a:pt x="6878421" y="880582"/>
                              <a:pt x="6572250" y="898606"/>
                            </a:cubicBezTo>
                            <a:cubicBezTo>
                              <a:pt x="6266079" y="916630"/>
                              <a:pt x="6274525" y="892700"/>
                              <a:pt x="6151626" y="898606"/>
                            </a:cubicBezTo>
                            <a:cubicBezTo>
                              <a:pt x="6028727" y="904512"/>
                              <a:pt x="5873470" y="891715"/>
                              <a:pt x="5652135" y="898606"/>
                            </a:cubicBezTo>
                            <a:cubicBezTo>
                              <a:pt x="5430800" y="905497"/>
                              <a:pt x="5370996" y="882266"/>
                              <a:pt x="5152644" y="898606"/>
                            </a:cubicBezTo>
                            <a:cubicBezTo>
                              <a:pt x="4934292" y="914946"/>
                              <a:pt x="4789638" y="923991"/>
                              <a:pt x="4574286" y="898606"/>
                            </a:cubicBezTo>
                            <a:cubicBezTo>
                              <a:pt x="4358934" y="873221"/>
                              <a:pt x="4277605" y="915043"/>
                              <a:pt x="4153662" y="898606"/>
                            </a:cubicBezTo>
                            <a:cubicBezTo>
                              <a:pt x="4029719" y="882169"/>
                              <a:pt x="3761634" y="913647"/>
                              <a:pt x="3575304" y="898606"/>
                            </a:cubicBezTo>
                            <a:cubicBezTo>
                              <a:pt x="3388974" y="883565"/>
                              <a:pt x="2977800" y="938274"/>
                              <a:pt x="2760345" y="898606"/>
                            </a:cubicBezTo>
                            <a:cubicBezTo>
                              <a:pt x="2542890" y="858938"/>
                              <a:pt x="2283708" y="876132"/>
                              <a:pt x="2103120" y="898606"/>
                            </a:cubicBezTo>
                            <a:cubicBezTo>
                              <a:pt x="1922533" y="921080"/>
                              <a:pt x="1782115" y="876537"/>
                              <a:pt x="1524762" y="898606"/>
                            </a:cubicBezTo>
                            <a:cubicBezTo>
                              <a:pt x="1267409" y="920675"/>
                              <a:pt x="1295275" y="906150"/>
                              <a:pt x="1104138" y="898606"/>
                            </a:cubicBezTo>
                            <a:cubicBezTo>
                              <a:pt x="913001" y="891062"/>
                              <a:pt x="367820" y="865925"/>
                              <a:pt x="0" y="898606"/>
                            </a:cubicBezTo>
                            <a:cubicBezTo>
                              <a:pt x="8530" y="790428"/>
                              <a:pt x="-19458" y="589111"/>
                              <a:pt x="0" y="476261"/>
                            </a:cubicBezTo>
                            <a:cubicBezTo>
                              <a:pt x="19458" y="363412"/>
                              <a:pt x="-7196" y="134630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14:hiddenLine>
            </a:ext>
          </a:extLst>
        </p:spPr>
        <p:txBody>
          <a:bodyPr lIns="91440" tIns="45720" rIns="91440" bIns="45720" anchor="ctr">
            <a:normAutofit/>
          </a:bodyPr>
          <a:lstStyle/>
          <a:p>
            <a:pPr algn="r"/>
            <a:br>
              <a:rPr lang="en-GB" sz="3600" dirty="0">
                <a:solidFill>
                  <a:srgbClr val="FFFFFF"/>
                </a:solidFill>
                <a:latin typeface="Helvetica" panose="020B0604020202020204" pitchFamily="34" charset="0"/>
              </a:rPr>
            </a:br>
            <a:r>
              <a:rPr lang="en-GB" sz="3600" dirty="0">
                <a:solidFill>
                  <a:srgbClr val="FFFFFF"/>
                </a:solidFill>
                <a:latin typeface="Helvetica" panose="020B0604020202020204" pitchFamily="34" charset="0"/>
              </a:rPr>
              <a:t>Mobile apps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519" y="1425031"/>
            <a:ext cx="8515350" cy="4351338"/>
          </a:xfrm>
        </p:spPr>
        <p:txBody>
          <a:bodyPr>
            <a:normAutofit/>
          </a:bodyPr>
          <a:lstStyle/>
          <a:p>
            <a:r>
              <a:rPr lang="en-GB" dirty="0"/>
              <a:t>Usually not a full wallet</a:t>
            </a:r>
          </a:p>
          <a:p>
            <a:r>
              <a:rPr lang="en-GB" dirty="0"/>
              <a:t>Blockchain is too big for a phone</a:t>
            </a:r>
          </a:p>
          <a:p>
            <a:endParaRPr lang="en-GB" dirty="0"/>
          </a:p>
          <a:p>
            <a:r>
              <a:rPr lang="en-GB" dirty="0"/>
              <a:t>Linked to online infrastructure online exchange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50665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1633" y="-352697"/>
            <a:ext cx="7886700" cy="1325563"/>
          </a:xfrm>
          <a:custGeom>
            <a:avLst/>
            <a:gdLst>
              <a:gd name="connsiteX0" fmla="*/ 0 w 7886700"/>
              <a:gd name="connsiteY0" fmla="*/ 0 h 1325563"/>
              <a:gd name="connsiteX1" fmla="*/ 578358 w 7886700"/>
              <a:gd name="connsiteY1" fmla="*/ 0 h 1325563"/>
              <a:gd name="connsiteX2" fmla="*/ 1314450 w 7886700"/>
              <a:gd name="connsiteY2" fmla="*/ 0 h 1325563"/>
              <a:gd name="connsiteX3" fmla="*/ 1813941 w 7886700"/>
              <a:gd name="connsiteY3" fmla="*/ 0 h 1325563"/>
              <a:gd name="connsiteX4" fmla="*/ 2471166 w 7886700"/>
              <a:gd name="connsiteY4" fmla="*/ 0 h 1325563"/>
              <a:gd name="connsiteX5" fmla="*/ 2891790 w 7886700"/>
              <a:gd name="connsiteY5" fmla="*/ 0 h 1325563"/>
              <a:gd name="connsiteX6" fmla="*/ 3706749 w 7886700"/>
              <a:gd name="connsiteY6" fmla="*/ 0 h 1325563"/>
              <a:gd name="connsiteX7" fmla="*/ 4127373 w 7886700"/>
              <a:gd name="connsiteY7" fmla="*/ 0 h 1325563"/>
              <a:gd name="connsiteX8" fmla="*/ 4626864 w 7886700"/>
              <a:gd name="connsiteY8" fmla="*/ 0 h 1325563"/>
              <a:gd name="connsiteX9" fmla="*/ 5284089 w 7886700"/>
              <a:gd name="connsiteY9" fmla="*/ 0 h 1325563"/>
              <a:gd name="connsiteX10" fmla="*/ 6020181 w 7886700"/>
              <a:gd name="connsiteY10" fmla="*/ 0 h 1325563"/>
              <a:gd name="connsiteX11" fmla="*/ 6598539 w 7886700"/>
              <a:gd name="connsiteY11" fmla="*/ 0 h 1325563"/>
              <a:gd name="connsiteX12" fmla="*/ 7098030 w 7886700"/>
              <a:gd name="connsiteY12" fmla="*/ 0 h 1325563"/>
              <a:gd name="connsiteX13" fmla="*/ 7886700 w 7886700"/>
              <a:gd name="connsiteY13" fmla="*/ 0 h 1325563"/>
              <a:gd name="connsiteX14" fmla="*/ 7886700 w 7886700"/>
              <a:gd name="connsiteY14" fmla="*/ 662782 h 1325563"/>
              <a:gd name="connsiteX15" fmla="*/ 7886700 w 7886700"/>
              <a:gd name="connsiteY15" fmla="*/ 1325563 h 1325563"/>
              <a:gd name="connsiteX16" fmla="*/ 7150608 w 7886700"/>
              <a:gd name="connsiteY16" fmla="*/ 1325563 h 1325563"/>
              <a:gd name="connsiteX17" fmla="*/ 6651117 w 7886700"/>
              <a:gd name="connsiteY17" fmla="*/ 1325563 h 1325563"/>
              <a:gd name="connsiteX18" fmla="*/ 6072759 w 7886700"/>
              <a:gd name="connsiteY18" fmla="*/ 1325563 h 1325563"/>
              <a:gd name="connsiteX19" fmla="*/ 5415534 w 7886700"/>
              <a:gd name="connsiteY19" fmla="*/ 1325563 h 1325563"/>
              <a:gd name="connsiteX20" fmla="*/ 4994910 w 7886700"/>
              <a:gd name="connsiteY20" fmla="*/ 1325563 h 1325563"/>
              <a:gd name="connsiteX21" fmla="*/ 4337685 w 7886700"/>
              <a:gd name="connsiteY21" fmla="*/ 1325563 h 1325563"/>
              <a:gd name="connsiteX22" fmla="*/ 3680460 w 7886700"/>
              <a:gd name="connsiteY22" fmla="*/ 1325563 h 1325563"/>
              <a:gd name="connsiteX23" fmla="*/ 3180969 w 7886700"/>
              <a:gd name="connsiteY23" fmla="*/ 1325563 h 1325563"/>
              <a:gd name="connsiteX24" fmla="*/ 2760345 w 7886700"/>
              <a:gd name="connsiteY24" fmla="*/ 1325563 h 1325563"/>
              <a:gd name="connsiteX25" fmla="*/ 2181987 w 7886700"/>
              <a:gd name="connsiteY25" fmla="*/ 1325563 h 1325563"/>
              <a:gd name="connsiteX26" fmla="*/ 1367028 w 7886700"/>
              <a:gd name="connsiteY26" fmla="*/ 1325563 h 1325563"/>
              <a:gd name="connsiteX27" fmla="*/ 788670 w 7886700"/>
              <a:gd name="connsiteY27" fmla="*/ 1325563 h 1325563"/>
              <a:gd name="connsiteX28" fmla="*/ 0 w 7886700"/>
              <a:gd name="connsiteY28" fmla="*/ 1325563 h 1325563"/>
              <a:gd name="connsiteX29" fmla="*/ 0 w 7886700"/>
              <a:gd name="connsiteY29" fmla="*/ 649526 h 1325563"/>
              <a:gd name="connsiteX30" fmla="*/ 0 w 7886700"/>
              <a:gd name="connsiteY30" fmla="*/ 0 h 13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886700" h="1325563" fill="none" extrusionOk="0">
                <a:moveTo>
                  <a:pt x="0" y="0"/>
                </a:moveTo>
                <a:cubicBezTo>
                  <a:pt x="195292" y="-21074"/>
                  <a:pt x="336224" y="12306"/>
                  <a:pt x="578358" y="0"/>
                </a:cubicBezTo>
                <a:cubicBezTo>
                  <a:pt x="820492" y="-12306"/>
                  <a:pt x="1021439" y="-3393"/>
                  <a:pt x="1314450" y="0"/>
                </a:cubicBezTo>
                <a:cubicBezTo>
                  <a:pt x="1607461" y="3393"/>
                  <a:pt x="1664131" y="10189"/>
                  <a:pt x="1813941" y="0"/>
                </a:cubicBezTo>
                <a:cubicBezTo>
                  <a:pt x="1963751" y="-10189"/>
                  <a:pt x="2181052" y="8295"/>
                  <a:pt x="2471166" y="0"/>
                </a:cubicBezTo>
                <a:cubicBezTo>
                  <a:pt x="2761280" y="-8295"/>
                  <a:pt x="2742339" y="-8290"/>
                  <a:pt x="2891790" y="0"/>
                </a:cubicBezTo>
                <a:cubicBezTo>
                  <a:pt x="3041241" y="8290"/>
                  <a:pt x="3426953" y="31820"/>
                  <a:pt x="3706749" y="0"/>
                </a:cubicBezTo>
                <a:cubicBezTo>
                  <a:pt x="3986545" y="-31820"/>
                  <a:pt x="3929874" y="-485"/>
                  <a:pt x="4127373" y="0"/>
                </a:cubicBezTo>
                <a:cubicBezTo>
                  <a:pt x="4324872" y="485"/>
                  <a:pt x="4497687" y="-2027"/>
                  <a:pt x="4626864" y="0"/>
                </a:cubicBezTo>
                <a:cubicBezTo>
                  <a:pt x="4756041" y="2027"/>
                  <a:pt x="5009808" y="-13914"/>
                  <a:pt x="5284089" y="0"/>
                </a:cubicBezTo>
                <a:cubicBezTo>
                  <a:pt x="5558370" y="13914"/>
                  <a:pt x="5682373" y="-15850"/>
                  <a:pt x="6020181" y="0"/>
                </a:cubicBezTo>
                <a:cubicBezTo>
                  <a:pt x="6357989" y="15850"/>
                  <a:pt x="6326190" y="6280"/>
                  <a:pt x="6598539" y="0"/>
                </a:cubicBezTo>
                <a:cubicBezTo>
                  <a:pt x="6870888" y="-6280"/>
                  <a:pt x="6920085" y="-2213"/>
                  <a:pt x="7098030" y="0"/>
                </a:cubicBezTo>
                <a:cubicBezTo>
                  <a:pt x="7275975" y="2213"/>
                  <a:pt x="7521648" y="29230"/>
                  <a:pt x="7886700" y="0"/>
                </a:cubicBezTo>
                <a:cubicBezTo>
                  <a:pt x="7890217" y="285907"/>
                  <a:pt x="7882022" y="517890"/>
                  <a:pt x="7886700" y="662782"/>
                </a:cubicBezTo>
                <a:cubicBezTo>
                  <a:pt x="7891378" y="807674"/>
                  <a:pt x="7869730" y="1145522"/>
                  <a:pt x="7886700" y="1325563"/>
                </a:cubicBezTo>
                <a:cubicBezTo>
                  <a:pt x="7678853" y="1301613"/>
                  <a:pt x="7460024" y="1314069"/>
                  <a:pt x="7150608" y="1325563"/>
                </a:cubicBezTo>
                <a:cubicBezTo>
                  <a:pt x="6841192" y="1337057"/>
                  <a:pt x="6825168" y="1334503"/>
                  <a:pt x="6651117" y="1325563"/>
                </a:cubicBezTo>
                <a:cubicBezTo>
                  <a:pt x="6477066" y="1316623"/>
                  <a:pt x="6338245" y="1324872"/>
                  <a:pt x="6072759" y="1325563"/>
                </a:cubicBezTo>
                <a:cubicBezTo>
                  <a:pt x="5807273" y="1326254"/>
                  <a:pt x="5675761" y="1297236"/>
                  <a:pt x="5415534" y="1325563"/>
                </a:cubicBezTo>
                <a:cubicBezTo>
                  <a:pt x="5155307" y="1353890"/>
                  <a:pt x="5176474" y="1304712"/>
                  <a:pt x="4994910" y="1325563"/>
                </a:cubicBezTo>
                <a:cubicBezTo>
                  <a:pt x="4813346" y="1346414"/>
                  <a:pt x="4501069" y="1311787"/>
                  <a:pt x="4337685" y="1325563"/>
                </a:cubicBezTo>
                <a:cubicBezTo>
                  <a:pt x="4174301" y="1339339"/>
                  <a:pt x="3931716" y="1311017"/>
                  <a:pt x="3680460" y="1325563"/>
                </a:cubicBezTo>
                <a:cubicBezTo>
                  <a:pt x="3429205" y="1340109"/>
                  <a:pt x="3338025" y="1330575"/>
                  <a:pt x="3180969" y="1325563"/>
                </a:cubicBezTo>
                <a:cubicBezTo>
                  <a:pt x="3023913" y="1320551"/>
                  <a:pt x="2936236" y="1334506"/>
                  <a:pt x="2760345" y="1325563"/>
                </a:cubicBezTo>
                <a:cubicBezTo>
                  <a:pt x="2584454" y="1316620"/>
                  <a:pt x="2356790" y="1318872"/>
                  <a:pt x="2181987" y="1325563"/>
                </a:cubicBezTo>
                <a:cubicBezTo>
                  <a:pt x="2007184" y="1332254"/>
                  <a:pt x="1562870" y="1290069"/>
                  <a:pt x="1367028" y="1325563"/>
                </a:cubicBezTo>
                <a:cubicBezTo>
                  <a:pt x="1171186" y="1361057"/>
                  <a:pt x="1069898" y="1329684"/>
                  <a:pt x="788670" y="1325563"/>
                </a:cubicBezTo>
                <a:cubicBezTo>
                  <a:pt x="507442" y="1321442"/>
                  <a:pt x="223432" y="1292274"/>
                  <a:pt x="0" y="1325563"/>
                </a:cubicBezTo>
                <a:cubicBezTo>
                  <a:pt x="-33575" y="1000031"/>
                  <a:pt x="1172" y="861998"/>
                  <a:pt x="0" y="649526"/>
                </a:cubicBezTo>
                <a:cubicBezTo>
                  <a:pt x="-1172" y="437054"/>
                  <a:pt x="8009" y="208993"/>
                  <a:pt x="0" y="0"/>
                </a:cubicBezTo>
                <a:close/>
              </a:path>
              <a:path w="7886700" h="1325563" stroke="0" extrusionOk="0">
                <a:moveTo>
                  <a:pt x="0" y="0"/>
                </a:moveTo>
                <a:cubicBezTo>
                  <a:pt x="122704" y="14500"/>
                  <a:pt x="317424" y="3930"/>
                  <a:pt x="499491" y="0"/>
                </a:cubicBezTo>
                <a:cubicBezTo>
                  <a:pt x="681558" y="-3930"/>
                  <a:pt x="919994" y="31237"/>
                  <a:pt x="1314450" y="0"/>
                </a:cubicBezTo>
                <a:cubicBezTo>
                  <a:pt x="1708906" y="-31237"/>
                  <a:pt x="1647307" y="14438"/>
                  <a:pt x="1735074" y="0"/>
                </a:cubicBezTo>
                <a:cubicBezTo>
                  <a:pt x="1822841" y="-14438"/>
                  <a:pt x="2274496" y="6385"/>
                  <a:pt x="2550033" y="0"/>
                </a:cubicBezTo>
                <a:cubicBezTo>
                  <a:pt x="2825570" y="-6385"/>
                  <a:pt x="2990687" y="8444"/>
                  <a:pt x="3286125" y="0"/>
                </a:cubicBezTo>
                <a:cubicBezTo>
                  <a:pt x="3581563" y="-8444"/>
                  <a:pt x="3668821" y="21012"/>
                  <a:pt x="3785616" y="0"/>
                </a:cubicBezTo>
                <a:cubicBezTo>
                  <a:pt x="3902411" y="-21012"/>
                  <a:pt x="4194431" y="-25005"/>
                  <a:pt x="4363974" y="0"/>
                </a:cubicBezTo>
                <a:cubicBezTo>
                  <a:pt x="4533517" y="25005"/>
                  <a:pt x="4742928" y="-7804"/>
                  <a:pt x="4863465" y="0"/>
                </a:cubicBezTo>
                <a:cubicBezTo>
                  <a:pt x="4984002" y="7804"/>
                  <a:pt x="5316896" y="15003"/>
                  <a:pt x="5520690" y="0"/>
                </a:cubicBezTo>
                <a:cubicBezTo>
                  <a:pt x="5724485" y="-15003"/>
                  <a:pt x="5971797" y="7127"/>
                  <a:pt x="6335649" y="0"/>
                </a:cubicBezTo>
                <a:cubicBezTo>
                  <a:pt x="6699501" y="-7127"/>
                  <a:pt x="6649666" y="-6972"/>
                  <a:pt x="6756273" y="0"/>
                </a:cubicBezTo>
                <a:cubicBezTo>
                  <a:pt x="6862880" y="6972"/>
                  <a:pt x="7550410" y="-48378"/>
                  <a:pt x="7886700" y="0"/>
                </a:cubicBezTo>
                <a:cubicBezTo>
                  <a:pt x="7888587" y="241633"/>
                  <a:pt x="7876371" y="342800"/>
                  <a:pt x="7886700" y="623015"/>
                </a:cubicBezTo>
                <a:cubicBezTo>
                  <a:pt x="7897029" y="903230"/>
                  <a:pt x="7918849" y="1053171"/>
                  <a:pt x="7886700" y="1325563"/>
                </a:cubicBezTo>
                <a:cubicBezTo>
                  <a:pt x="7747996" y="1357179"/>
                  <a:pt x="7472638" y="1295382"/>
                  <a:pt x="7229475" y="1325563"/>
                </a:cubicBezTo>
                <a:cubicBezTo>
                  <a:pt x="6986313" y="1355744"/>
                  <a:pt x="6878421" y="1307539"/>
                  <a:pt x="6572250" y="1325563"/>
                </a:cubicBezTo>
                <a:cubicBezTo>
                  <a:pt x="6266079" y="1343587"/>
                  <a:pt x="6274525" y="1319657"/>
                  <a:pt x="6151626" y="1325563"/>
                </a:cubicBezTo>
                <a:cubicBezTo>
                  <a:pt x="6028727" y="1331469"/>
                  <a:pt x="5873470" y="1318672"/>
                  <a:pt x="5652135" y="1325563"/>
                </a:cubicBezTo>
                <a:cubicBezTo>
                  <a:pt x="5430800" y="1332454"/>
                  <a:pt x="5370996" y="1309223"/>
                  <a:pt x="5152644" y="1325563"/>
                </a:cubicBezTo>
                <a:cubicBezTo>
                  <a:pt x="4934292" y="1341903"/>
                  <a:pt x="4789638" y="1350948"/>
                  <a:pt x="4574286" y="1325563"/>
                </a:cubicBezTo>
                <a:cubicBezTo>
                  <a:pt x="4358934" y="1300178"/>
                  <a:pt x="4277605" y="1342000"/>
                  <a:pt x="4153662" y="1325563"/>
                </a:cubicBezTo>
                <a:cubicBezTo>
                  <a:pt x="4029719" y="1309126"/>
                  <a:pt x="3761634" y="1340604"/>
                  <a:pt x="3575304" y="1325563"/>
                </a:cubicBezTo>
                <a:cubicBezTo>
                  <a:pt x="3388974" y="1310522"/>
                  <a:pt x="2977800" y="1365231"/>
                  <a:pt x="2760345" y="1325563"/>
                </a:cubicBezTo>
                <a:cubicBezTo>
                  <a:pt x="2542890" y="1285895"/>
                  <a:pt x="2283708" y="1303089"/>
                  <a:pt x="2103120" y="1325563"/>
                </a:cubicBezTo>
                <a:cubicBezTo>
                  <a:pt x="1922533" y="1348037"/>
                  <a:pt x="1782115" y="1303494"/>
                  <a:pt x="1524762" y="1325563"/>
                </a:cubicBezTo>
                <a:cubicBezTo>
                  <a:pt x="1267409" y="1347632"/>
                  <a:pt x="1295275" y="1333107"/>
                  <a:pt x="1104138" y="1325563"/>
                </a:cubicBezTo>
                <a:cubicBezTo>
                  <a:pt x="913001" y="1318019"/>
                  <a:pt x="367820" y="1292882"/>
                  <a:pt x="0" y="1325563"/>
                </a:cubicBezTo>
                <a:cubicBezTo>
                  <a:pt x="20053" y="1165814"/>
                  <a:pt x="-17595" y="977115"/>
                  <a:pt x="0" y="702548"/>
                </a:cubicBezTo>
                <a:cubicBezTo>
                  <a:pt x="17595" y="427982"/>
                  <a:pt x="27053" y="145863"/>
                  <a:pt x="0" y="0"/>
                </a:cubicBezTo>
                <a:close/>
              </a:path>
            </a:pathLst>
          </a:custGeom>
          <a:ln w="38100">
            <a:noFill/>
            <a:extLst>
              <a:ext uri="{C807C97D-BFC1-408E-A445-0C87EB9F89A2}">
                <ask:lineSketchStyleProps xmlns:ask="http://schemas.microsoft.com/office/drawing/2018/sketchyshapes" sd="97190951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xtLst>
            <a:ext uri="{91240B29-F687-4F45-9708-019B960494DF}">
              <a14:hiddenLine xmlns:a14="http://schemas.microsoft.com/office/drawing/2010/main" w="38100">
                <a:solidFill>
                  <a:srgbClr val="FFFFFF">
                    <a:lumMod val="100000"/>
                  </a:srgbClr>
                </a:solidFill>
                <a:extLst>
                  <a:ext uri="{C807C97D-BFC1-408E-A445-0C87EB9F89A2}">
                    <ask:lineSketchStyleProps xmlns:ask="http://schemas.microsoft.com/office/drawing/2018/sketchyshapes" sd="971909512">
                      <a:custGeom>
                        <a:avLst/>
                        <a:gdLst>
                          <a:gd name="connsiteX0" fmla="*/ 0 w 7886700"/>
                          <a:gd name="connsiteY0" fmla="*/ 0 h 898606"/>
                          <a:gd name="connsiteX1" fmla="*/ 578358 w 7886700"/>
                          <a:gd name="connsiteY1" fmla="*/ 0 h 898606"/>
                          <a:gd name="connsiteX2" fmla="*/ 1314450 w 7886700"/>
                          <a:gd name="connsiteY2" fmla="*/ 0 h 898606"/>
                          <a:gd name="connsiteX3" fmla="*/ 1813941 w 7886700"/>
                          <a:gd name="connsiteY3" fmla="*/ 0 h 898606"/>
                          <a:gd name="connsiteX4" fmla="*/ 2471166 w 7886700"/>
                          <a:gd name="connsiteY4" fmla="*/ 0 h 898606"/>
                          <a:gd name="connsiteX5" fmla="*/ 2891790 w 7886700"/>
                          <a:gd name="connsiteY5" fmla="*/ 0 h 898606"/>
                          <a:gd name="connsiteX6" fmla="*/ 3706749 w 7886700"/>
                          <a:gd name="connsiteY6" fmla="*/ 0 h 898606"/>
                          <a:gd name="connsiteX7" fmla="*/ 4127373 w 7886700"/>
                          <a:gd name="connsiteY7" fmla="*/ 0 h 898606"/>
                          <a:gd name="connsiteX8" fmla="*/ 4626864 w 7886700"/>
                          <a:gd name="connsiteY8" fmla="*/ 0 h 898606"/>
                          <a:gd name="connsiteX9" fmla="*/ 5284089 w 7886700"/>
                          <a:gd name="connsiteY9" fmla="*/ 0 h 898606"/>
                          <a:gd name="connsiteX10" fmla="*/ 6020181 w 7886700"/>
                          <a:gd name="connsiteY10" fmla="*/ 0 h 898606"/>
                          <a:gd name="connsiteX11" fmla="*/ 6598539 w 7886700"/>
                          <a:gd name="connsiteY11" fmla="*/ 0 h 898606"/>
                          <a:gd name="connsiteX12" fmla="*/ 7098030 w 7886700"/>
                          <a:gd name="connsiteY12" fmla="*/ 0 h 898606"/>
                          <a:gd name="connsiteX13" fmla="*/ 7886700 w 7886700"/>
                          <a:gd name="connsiteY13" fmla="*/ 0 h 898606"/>
                          <a:gd name="connsiteX14" fmla="*/ 7886700 w 7886700"/>
                          <a:gd name="connsiteY14" fmla="*/ 449303 h 898606"/>
                          <a:gd name="connsiteX15" fmla="*/ 7886700 w 7886700"/>
                          <a:gd name="connsiteY15" fmla="*/ 898606 h 898606"/>
                          <a:gd name="connsiteX16" fmla="*/ 7150608 w 7886700"/>
                          <a:gd name="connsiteY16" fmla="*/ 898606 h 898606"/>
                          <a:gd name="connsiteX17" fmla="*/ 6651117 w 7886700"/>
                          <a:gd name="connsiteY17" fmla="*/ 898606 h 898606"/>
                          <a:gd name="connsiteX18" fmla="*/ 6072759 w 7886700"/>
                          <a:gd name="connsiteY18" fmla="*/ 898606 h 898606"/>
                          <a:gd name="connsiteX19" fmla="*/ 5415534 w 7886700"/>
                          <a:gd name="connsiteY19" fmla="*/ 898606 h 898606"/>
                          <a:gd name="connsiteX20" fmla="*/ 4994910 w 7886700"/>
                          <a:gd name="connsiteY20" fmla="*/ 898606 h 898606"/>
                          <a:gd name="connsiteX21" fmla="*/ 4337685 w 7886700"/>
                          <a:gd name="connsiteY21" fmla="*/ 898606 h 898606"/>
                          <a:gd name="connsiteX22" fmla="*/ 3680460 w 7886700"/>
                          <a:gd name="connsiteY22" fmla="*/ 898606 h 898606"/>
                          <a:gd name="connsiteX23" fmla="*/ 3180969 w 7886700"/>
                          <a:gd name="connsiteY23" fmla="*/ 898606 h 898606"/>
                          <a:gd name="connsiteX24" fmla="*/ 2760345 w 7886700"/>
                          <a:gd name="connsiteY24" fmla="*/ 898606 h 898606"/>
                          <a:gd name="connsiteX25" fmla="*/ 2181987 w 7886700"/>
                          <a:gd name="connsiteY25" fmla="*/ 898606 h 898606"/>
                          <a:gd name="connsiteX26" fmla="*/ 1367028 w 7886700"/>
                          <a:gd name="connsiteY26" fmla="*/ 898606 h 898606"/>
                          <a:gd name="connsiteX27" fmla="*/ 788670 w 7886700"/>
                          <a:gd name="connsiteY27" fmla="*/ 898606 h 898606"/>
                          <a:gd name="connsiteX28" fmla="*/ 0 w 7886700"/>
                          <a:gd name="connsiteY28" fmla="*/ 898606 h 898606"/>
                          <a:gd name="connsiteX29" fmla="*/ 0 w 7886700"/>
                          <a:gd name="connsiteY29" fmla="*/ 440317 h 898606"/>
                          <a:gd name="connsiteX30" fmla="*/ 0 w 7886700"/>
                          <a:gd name="connsiteY30" fmla="*/ 0 h 89860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</a:cxnLst>
                        <a:rect l="l" t="t" r="r" b="b"/>
                        <a:pathLst>
                          <a:path w="7886700" h="898606" fill="none" extrusionOk="0">
                            <a:moveTo>
                              <a:pt x="0" y="0"/>
                            </a:moveTo>
                            <a:cubicBezTo>
                              <a:pt x="195292" y="-21074"/>
                              <a:pt x="336224" y="12306"/>
                              <a:pt x="578358" y="0"/>
                            </a:cubicBezTo>
                            <a:cubicBezTo>
                              <a:pt x="820492" y="-12306"/>
                              <a:pt x="1021439" y="-3393"/>
                              <a:pt x="1314450" y="0"/>
                            </a:cubicBezTo>
                            <a:cubicBezTo>
                              <a:pt x="1607461" y="3393"/>
                              <a:pt x="1664131" y="10189"/>
                              <a:pt x="1813941" y="0"/>
                            </a:cubicBezTo>
                            <a:cubicBezTo>
                              <a:pt x="1963751" y="-10189"/>
                              <a:pt x="2181052" y="8295"/>
                              <a:pt x="2471166" y="0"/>
                            </a:cubicBezTo>
                            <a:cubicBezTo>
                              <a:pt x="2761280" y="-8295"/>
                              <a:pt x="2742339" y="-8290"/>
                              <a:pt x="2891790" y="0"/>
                            </a:cubicBezTo>
                            <a:cubicBezTo>
                              <a:pt x="3041241" y="8290"/>
                              <a:pt x="3426953" y="31820"/>
                              <a:pt x="3706749" y="0"/>
                            </a:cubicBezTo>
                            <a:cubicBezTo>
                              <a:pt x="3986545" y="-31820"/>
                              <a:pt x="3929874" y="-485"/>
                              <a:pt x="4127373" y="0"/>
                            </a:cubicBezTo>
                            <a:cubicBezTo>
                              <a:pt x="4324872" y="485"/>
                              <a:pt x="4497687" y="-2027"/>
                              <a:pt x="4626864" y="0"/>
                            </a:cubicBezTo>
                            <a:cubicBezTo>
                              <a:pt x="4756041" y="2027"/>
                              <a:pt x="5009808" y="-13914"/>
                              <a:pt x="5284089" y="0"/>
                            </a:cubicBezTo>
                            <a:cubicBezTo>
                              <a:pt x="5558370" y="13914"/>
                              <a:pt x="5682373" y="-15850"/>
                              <a:pt x="6020181" y="0"/>
                            </a:cubicBezTo>
                            <a:cubicBezTo>
                              <a:pt x="6357989" y="15850"/>
                              <a:pt x="6326190" y="6280"/>
                              <a:pt x="6598539" y="0"/>
                            </a:cubicBezTo>
                            <a:cubicBezTo>
                              <a:pt x="6870888" y="-6280"/>
                              <a:pt x="6920085" y="-2213"/>
                              <a:pt x="7098030" y="0"/>
                            </a:cubicBezTo>
                            <a:cubicBezTo>
                              <a:pt x="7275975" y="2213"/>
                              <a:pt x="7521648" y="29230"/>
                              <a:pt x="7886700" y="0"/>
                            </a:cubicBezTo>
                            <a:cubicBezTo>
                              <a:pt x="7884721" y="108245"/>
                              <a:pt x="7898948" y="338295"/>
                              <a:pt x="7886700" y="449303"/>
                            </a:cubicBezTo>
                            <a:cubicBezTo>
                              <a:pt x="7874452" y="560311"/>
                              <a:pt x="7866198" y="726180"/>
                              <a:pt x="7886700" y="898606"/>
                            </a:cubicBezTo>
                            <a:cubicBezTo>
                              <a:pt x="7678853" y="874656"/>
                              <a:pt x="7460024" y="887112"/>
                              <a:pt x="7150608" y="898606"/>
                            </a:cubicBezTo>
                            <a:cubicBezTo>
                              <a:pt x="6841192" y="910100"/>
                              <a:pt x="6825168" y="907546"/>
                              <a:pt x="6651117" y="898606"/>
                            </a:cubicBezTo>
                            <a:cubicBezTo>
                              <a:pt x="6477066" y="889666"/>
                              <a:pt x="6338245" y="897915"/>
                              <a:pt x="6072759" y="898606"/>
                            </a:cubicBezTo>
                            <a:cubicBezTo>
                              <a:pt x="5807273" y="899297"/>
                              <a:pt x="5675761" y="870279"/>
                              <a:pt x="5415534" y="898606"/>
                            </a:cubicBezTo>
                            <a:cubicBezTo>
                              <a:pt x="5155307" y="926933"/>
                              <a:pt x="5176474" y="877755"/>
                              <a:pt x="4994910" y="898606"/>
                            </a:cubicBezTo>
                            <a:cubicBezTo>
                              <a:pt x="4813346" y="919457"/>
                              <a:pt x="4501069" y="884830"/>
                              <a:pt x="4337685" y="898606"/>
                            </a:cubicBezTo>
                            <a:cubicBezTo>
                              <a:pt x="4174301" y="912382"/>
                              <a:pt x="3931716" y="884060"/>
                              <a:pt x="3680460" y="898606"/>
                            </a:cubicBezTo>
                            <a:cubicBezTo>
                              <a:pt x="3429205" y="913152"/>
                              <a:pt x="3338025" y="903618"/>
                              <a:pt x="3180969" y="898606"/>
                            </a:cubicBezTo>
                            <a:cubicBezTo>
                              <a:pt x="3023913" y="893594"/>
                              <a:pt x="2936236" y="907549"/>
                              <a:pt x="2760345" y="898606"/>
                            </a:cubicBezTo>
                            <a:cubicBezTo>
                              <a:pt x="2584454" y="889663"/>
                              <a:pt x="2356790" y="891915"/>
                              <a:pt x="2181987" y="898606"/>
                            </a:cubicBezTo>
                            <a:cubicBezTo>
                              <a:pt x="2007184" y="905297"/>
                              <a:pt x="1562870" y="863112"/>
                              <a:pt x="1367028" y="898606"/>
                            </a:cubicBezTo>
                            <a:cubicBezTo>
                              <a:pt x="1171186" y="934100"/>
                              <a:pt x="1069898" y="902727"/>
                              <a:pt x="788670" y="898606"/>
                            </a:cubicBezTo>
                            <a:cubicBezTo>
                              <a:pt x="507442" y="894485"/>
                              <a:pt x="223432" y="865317"/>
                              <a:pt x="0" y="898606"/>
                            </a:cubicBezTo>
                            <a:cubicBezTo>
                              <a:pt x="22844" y="752400"/>
                              <a:pt x="-9782" y="627885"/>
                              <a:pt x="0" y="440317"/>
                            </a:cubicBezTo>
                            <a:cubicBezTo>
                              <a:pt x="9782" y="252749"/>
                              <a:pt x="-3553" y="147521"/>
                              <a:pt x="0" y="0"/>
                            </a:cubicBezTo>
                            <a:close/>
                          </a:path>
                          <a:path w="7886700" h="898606" stroke="0" extrusionOk="0">
                            <a:moveTo>
                              <a:pt x="0" y="0"/>
                            </a:moveTo>
                            <a:cubicBezTo>
                              <a:pt x="122704" y="14500"/>
                              <a:pt x="317424" y="3930"/>
                              <a:pt x="499491" y="0"/>
                            </a:cubicBezTo>
                            <a:cubicBezTo>
                              <a:pt x="681558" y="-3930"/>
                              <a:pt x="919994" y="31237"/>
                              <a:pt x="1314450" y="0"/>
                            </a:cubicBezTo>
                            <a:cubicBezTo>
                              <a:pt x="1708906" y="-31237"/>
                              <a:pt x="1647307" y="14438"/>
                              <a:pt x="1735074" y="0"/>
                            </a:cubicBezTo>
                            <a:cubicBezTo>
                              <a:pt x="1822841" y="-14438"/>
                              <a:pt x="2274496" y="6385"/>
                              <a:pt x="2550033" y="0"/>
                            </a:cubicBezTo>
                            <a:cubicBezTo>
                              <a:pt x="2825570" y="-6385"/>
                              <a:pt x="2990687" y="8444"/>
                              <a:pt x="3286125" y="0"/>
                            </a:cubicBezTo>
                            <a:cubicBezTo>
                              <a:pt x="3581563" y="-8444"/>
                              <a:pt x="3668821" y="21012"/>
                              <a:pt x="3785616" y="0"/>
                            </a:cubicBezTo>
                            <a:cubicBezTo>
                              <a:pt x="3902411" y="-21012"/>
                              <a:pt x="4194431" y="-25005"/>
                              <a:pt x="4363974" y="0"/>
                            </a:cubicBezTo>
                            <a:cubicBezTo>
                              <a:pt x="4533517" y="25005"/>
                              <a:pt x="4742928" y="-7804"/>
                              <a:pt x="4863465" y="0"/>
                            </a:cubicBezTo>
                            <a:cubicBezTo>
                              <a:pt x="4984002" y="7804"/>
                              <a:pt x="5316896" y="15003"/>
                              <a:pt x="5520690" y="0"/>
                            </a:cubicBezTo>
                            <a:cubicBezTo>
                              <a:pt x="5724485" y="-15003"/>
                              <a:pt x="5971797" y="7127"/>
                              <a:pt x="6335649" y="0"/>
                            </a:cubicBezTo>
                            <a:cubicBezTo>
                              <a:pt x="6699501" y="-7127"/>
                              <a:pt x="6649666" y="-6972"/>
                              <a:pt x="6756273" y="0"/>
                            </a:cubicBezTo>
                            <a:cubicBezTo>
                              <a:pt x="6862880" y="6972"/>
                              <a:pt x="7550410" y="-48378"/>
                              <a:pt x="7886700" y="0"/>
                            </a:cubicBezTo>
                            <a:cubicBezTo>
                              <a:pt x="7882019" y="111801"/>
                              <a:pt x="7876831" y="271665"/>
                              <a:pt x="7886700" y="422345"/>
                            </a:cubicBezTo>
                            <a:cubicBezTo>
                              <a:pt x="7896569" y="573026"/>
                              <a:pt x="7907020" y="694044"/>
                              <a:pt x="7886700" y="898606"/>
                            </a:cubicBezTo>
                            <a:cubicBezTo>
                              <a:pt x="7747996" y="930222"/>
                              <a:pt x="7472638" y="868425"/>
                              <a:pt x="7229475" y="898606"/>
                            </a:cubicBezTo>
                            <a:cubicBezTo>
                              <a:pt x="6986313" y="928787"/>
                              <a:pt x="6878421" y="880582"/>
                              <a:pt x="6572250" y="898606"/>
                            </a:cubicBezTo>
                            <a:cubicBezTo>
                              <a:pt x="6266079" y="916630"/>
                              <a:pt x="6274525" y="892700"/>
                              <a:pt x="6151626" y="898606"/>
                            </a:cubicBezTo>
                            <a:cubicBezTo>
                              <a:pt x="6028727" y="904512"/>
                              <a:pt x="5873470" y="891715"/>
                              <a:pt x="5652135" y="898606"/>
                            </a:cubicBezTo>
                            <a:cubicBezTo>
                              <a:pt x="5430800" y="905497"/>
                              <a:pt x="5370996" y="882266"/>
                              <a:pt x="5152644" y="898606"/>
                            </a:cubicBezTo>
                            <a:cubicBezTo>
                              <a:pt x="4934292" y="914946"/>
                              <a:pt x="4789638" y="923991"/>
                              <a:pt x="4574286" y="898606"/>
                            </a:cubicBezTo>
                            <a:cubicBezTo>
                              <a:pt x="4358934" y="873221"/>
                              <a:pt x="4277605" y="915043"/>
                              <a:pt x="4153662" y="898606"/>
                            </a:cubicBezTo>
                            <a:cubicBezTo>
                              <a:pt x="4029719" y="882169"/>
                              <a:pt x="3761634" y="913647"/>
                              <a:pt x="3575304" y="898606"/>
                            </a:cubicBezTo>
                            <a:cubicBezTo>
                              <a:pt x="3388974" y="883565"/>
                              <a:pt x="2977800" y="938274"/>
                              <a:pt x="2760345" y="898606"/>
                            </a:cubicBezTo>
                            <a:cubicBezTo>
                              <a:pt x="2542890" y="858938"/>
                              <a:pt x="2283708" y="876132"/>
                              <a:pt x="2103120" y="898606"/>
                            </a:cubicBezTo>
                            <a:cubicBezTo>
                              <a:pt x="1922533" y="921080"/>
                              <a:pt x="1782115" y="876537"/>
                              <a:pt x="1524762" y="898606"/>
                            </a:cubicBezTo>
                            <a:cubicBezTo>
                              <a:pt x="1267409" y="920675"/>
                              <a:pt x="1295275" y="906150"/>
                              <a:pt x="1104138" y="898606"/>
                            </a:cubicBezTo>
                            <a:cubicBezTo>
                              <a:pt x="913001" y="891062"/>
                              <a:pt x="367820" y="865925"/>
                              <a:pt x="0" y="898606"/>
                            </a:cubicBezTo>
                            <a:cubicBezTo>
                              <a:pt x="8530" y="790428"/>
                              <a:pt x="-19458" y="589111"/>
                              <a:pt x="0" y="476261"/>
                            </a:cubicBezTo>
                            <a:cubicBezTo>
                              <a:pt x="19458" y="363412"/>
                              <a:pt x="-7196" y="134630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14:hiddenLine>
            </a:ext>
          </a:extLst>
        </p:spPr>
        <p:txBody>
          <a:bodyPr lIns="91440" tIns="45720" rIns="91440" bIns="45720" anchor="ctr">
            <a:normAutofit/>
          </a:bodyPr>
          <a:lstStyle/>
          <a:p>
            <a:pPr algn="r"/>
            <a:br>
              <a:rPr lang="en-GB" sz="3600" dirty="0">
                <a:solidFill>
                  <a:srgbClr val="FFFFFF"/>
                </a:solidFill>
                <a:latin typeface="Helvetica" panose="020B0604020202020204" pitchFamily="34" charset="0"/>
              </a:rPr>
            </a:br>
            <a:r>
              <a:rPr lang="en-GB" sz="3600" dirty="0">
                <a:solidFill>
                  <a:srgbClr val="FFFFFF"/>
                </a:solidFill>
                <a:latin typeface="Helvetica" panose="020B0604020202020204" pitchFamily="34" charset="0"/>
              </a:rPr>
              <a:t>Evidence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7439" y="1485990"/>
            <a:ext cx="8029121" cy="4351338"/>
          </a:xfrm>
        </p:spPr>
        <p:txBody>
          <a:bodyPr>
            <a:normAutofit/>
          </a:bodyPr>
          <a:lstStyle/>
          <a:p>
            <a:r>
              <a:rPr lang="en-GB" dirty="0"/>
              <a:t>Internet history</a:t>
            </a:r>
          </a:p>
          <a:p>
            <a:pPr lvl="1"/>
            <a:r>
              <a:rPr lang="en-GB" dirty="0"/>
              <a:t>Online Wallets</a:t>
            </a:r>
          </a:p>
          <a:p>
            <a:r>
              <a:rPr lang="en-GB" dirty="0"/>
              <a:t>Wallet software or app</a:t>
            </a:r>
          </a:p>
          <a:p>
            <a:pPr lvl="1"/>
            <a:r>
              <a:rPr lang="en-GB" dirty="0"/>
              <a:t>Traditional client: a file called wallet.dat</a:t>
            </a:r>
          </a:p>
          <a:p>
            <a:pPr lvl="1"/>
            <a:r>
              <a:rPr lang="en-GB" dirty="0"/>
              <a:t>EC3 manual: different traces</a:t>
            </a:r>
          </a:p>
          <a:p>
            <a:r>
              <a:rPr lang="en-GB" dirty="0"/>
              <a:t>Applications:</a:t>
            </a:r>
          </a:p>
          <a:p>
            <a:pPr lvl="1"/>
            <a:r>
              <a:rPr lang="en-GB" dirty="0"/>
              <a:t>Wallet applications</a:t>
            </a:r>
          </a:p>
          <a:p>
            <a:r>
              <a:rPr lang="en-GB" dirty="0"/>
              <a:t>Other formats</a:t>
            </a:r>
          </a:p>
          <a:p>
            <a:pPr lvl="1"/>
            <a:r>
              <a:rPr lang="en-GB" dirty="0"/>
              <a:t>Hardware</a:t>
            </a:r>
          </a:p>
          <a:p>
            <a:pPr lvl="1"/>
            <a:r>
              <a:rPr lang="en-GB" dirty="0"/>
              <a:t>Printed private key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76023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13228"/>
            <a:ext cx="6858000" cy="99604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Cybercrime: Where is the money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4C66CC-8D8B-4388-83AE-04F91B3E08F2}"/>
              </a:ext>
            </a:extLst>
          </p:cNvPr>
          <p:cNvSpPr/>
          <p:nvPr/>
        </p:nvSpPr>
        <p:spPr>
          <a:xfrm>
            <a:off x="2286000" y="2212951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400" b="1" dirty="0">
                <a:solidFill>
                  <a:srgbClr val="2F618F"/>
                </a:solidFill>
              </a:rPr>
              <a:t>Underground economy</a:t>
            </a:r>
            <a:endParaRPr lang="en-GB" b="1" dirty="0">
              <a:solidFill>
                <a:srgbClr val="2F618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7128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6196247C-93B3-4A4F-BC6E-066C9077B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-552994"/>
            <a:ext cx="7886700" cy="1325563"/>
          </a:xfrm>
          <a:ln/>
        </p:spPr>
        <p:txBody>
          <a:bodyPr lIns="91440" tIns="45720" rIns="91440" bIns="45720" anchor="ctr">
            <a:noAutofit/>
          </a:bodyPr>
          <a:lstStyle/>
          <a:p>
            <a:pPr algn="r"/>
            <a:br>
              <a:rPr lang="en-U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</a:br>
            <a:br>
              <a:rPr lang="en-U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</a:br>
            <a:r>
              <a:rPr lang="en-U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  <a:t>“Crime Proceeds on the Internet”?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EE4EEC1-19FC-4015-BA86-C2E63BBE9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213100"/>
            <a:ext cx="2305050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Criminal Activity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</a:rPr>
              <a:t>(Cybercrime)</a:t>
            </a: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4082F96-9004-4EA8-B74F-2233EA32F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3213100"/>
            <a:ext cx="2305050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Crime Proceeds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7979C01-A9E4-4733-B05D-DDF1FB0A8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2276475"/>
            <a:ext cx="2303462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Money Laundering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A4AFEB3-9A92-418B-8ADB-8AFBE1DEC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4292600"/>
            <a:ext cx="2303462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Search, Seizure, Confiscation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EC31F07-C36F-4872-AFEB-CEB46C9A9C28}"/>
              </a:ext>
            </a:extLst>
          </p:cNvPr>
          <p:cNvCxnSpPr>
            <a:cxnSpLocks noChangeShapeType="1"/>
            <a:stCxn id="3" idx="3"/>
            <a:endCxn id="6" idx="1"/>
          </p:cNvCxnSpPr>
          <p:nvPr/>
        </p:nvCxnSpPr>
        <p:spPr bwMode="auto">
          <a:xfrm>
            <a:off x="2700338" y="3681413"/>
            <a:ext cx="503237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43CC849-40B2-47FD-A8BD-1D2F50E21848}"/>
              </a:ext>
            </a:extLst>
          </p:cNvPr>
          <p:cNvCxnSpPr>
            <a:cxnSpLocks noChangeShapeType="1"/>
            <a:stCxn id="6" idx="3"/>
            <a:endCxn id="7" idx="1"/>
          </p:cNvCxnSpPr>
          <p:nvPr/>
        </p:nvCxnSpPr>
        <p:spPr bwMode="auto">
          <a:xfrm flipV="1">
            <a:off x="5508625" y="2744788"/>
            <a:ext cx="792163" cy="93662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322B9FE-C3F7-434E-9E14-531045A67ECB}"/>
              </a:ext>
            </a:extLst>
          </p:cNvPr>
          <p:cNvCxnSpPr>
            <a:cxnSpLocks noChangeShapeType="1"/>
            <a:stCxn id="6" idx="3"/>
            <a:endCxn id="8" idx="1"/>
          </p:cNvCxnSpPr>
          <p:nvPr/>
        </p:nvCxnSpPr>
        <p:spPr bwMode="auto">
          <a:xfrm>
            <a:off x="5508625" y="3681413"/>
            <a:ext cx="792163" cy="10795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8303754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7082" y="-380073"/>
            <a:ext cx="7886700" cy="1325563"/>
          </a:xfrm>
          <a:ln/>
        </p:spPr>
        <p:txBody>
          <a:bodyPr lIns="91440" tIns="45720" rIns="91440" bIns="45720" anchor="ctr">
            <a:normAutofit/>
          </a:bodyPr>
          <a:lstStyle/>
          <a:p>
            <a:pPr algn="r"/>
            <a:br>
              <a:rPr lang="en-GB" sz="3600" dirty="0">
                <a:solidFill>
                  <a:srgbClr val="FFFFFF"/>
                </a:solidFill>
                <a:latin typeface="Helvetica" panose="020B0604020202020204" pitchFamily="34" charset="0"/>
              </a:rPr>
            </a:br>
            <a:r>
              <a:rPr lang="en-GB" sz="3600" dirty="0">
                <a:solidFill>
                  <a:srgbClr val="FFFFFF"/>
                </a:solidFill>
                <a:latin typeface="Helvetica" panose="020B0604020202020204" pitchFamily="34" charset="0"/>
              </a:rPr>
              <a:t>Underground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32F773AF-6895-4520-AD3B-3D4622C06782}"/>
              </a:ext>
            </a:extLst>
          </p:cNvPr>
          <p:cNvSpPr/>
          <p:nvPr/>
        </p:nvSpPr>
        <p:spPr>
          <a:xfrm>
            <a:off x="755576" y="5335889"/>
            <a:ext cx="4464496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Consumer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80EB1A14-8361-42E4-938D-E531CE6F2BE9}"/>
              </a:ext>
            </a:extLst>
          </p:cNvPr>
          <p:cNvSpPr/>
          <p:nvPr/>
        </p:nvSpPr>
        <p:spPr>
          <a:xfrm>
            <a:off x="530491" y="3013385"/>
            <a:ext cx="4464496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Affiliate Program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9297101-1F49-4CE2-8CA0-960E5325B77D}"/>
              </a:ext>
            </a:extLst>
          </p:cNvPr>
          <p:cNvSpPr/>
          <p:nvPr/>
        </p:nvSpPr>
        <p:spPr>
          <a:xfrm>
            <a:off x="502146" y="4225123"/>
            <a:ext cx="1365285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Affiliate</a:t>
            </a:r>
            <a:endParaRPr lang="nl-NL" dirty="0"/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085B5D33-308F-473F-B912-66044B0D5761}"/>
              </a:ext>
            </a:extLst>
          </p:cNvPr>
          <p:cNvSpPr/>
          <p:nvPr/>
        </p:nvSpPr>
        <p:spPr>
          <a:xfrm>
            <a:off x="2072033" y="4223844"/>
            <a:ext cx="1501005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Affiliate</a:t>
            </a:r>
            <a:endParaRPr lang="nl-NL" dirty="0"/>
          </a:p>
        </p:txBody>
      </p:sp>
      <p:sp>
        <p:nvSpPr>
          <p:cNvPr id="10" name="AutoShape 2" descr="data:image/jpeg;base64,/9j/4AAQSkZJRgABAQAAAQABAAD/2wCEAAkGBhQSEBUUEhQVFBQWFhUXFxYWGBUVGBcWGBkWFBwWFhcXHCYfGhojGhoXHzAgIyopLCwsFyAxNTAqNSYrLCkBCQoKDgwOGg8PGiwkHyQtLCwsLCwsKSwsLCwsKSwsLCwpLCwpKSwsLCwsLCwsLCwsLCwsLCwsLCwsKSksKSwsLP/AABEIAOEA4QMBIgACEQEDEQH/xAAbAAACAgMBAAAAAAAAAAAAAAAABgQFAQMHAv/EAEoQAAIBAgQDBQMICAQFAgcBAAECEQADBBIhMQUGQRMiUWFxMoGRBxQjQlJyobEVU2KCksHR8KKywtIWM3Ph8VTTJDRDY5Ojwxf/xAAYAQEBAQEBAAAAAAAAAAAAAAAAAQIDBP/EACoRAQEAAgEDAwMDBQEAAAAAAAABAhEhEjFBA1FhE3HwscHRIjKBofEE/9oADAMBAAIRAxEAPwDuNFFFAUUUUBRRRQFFFFAUUUUBRRRQFFFFAUUUUBRRRQFFFFAUUUUBRRRQFFFFAUUUUBRRRQFFFFAUUUUBRRRQFFYNE0GaKxNE0GaKxNE0GaKrzxyz2jW80usSArGDExIETHTpWw8WtASbiqP2u7/mipuCZRWu1eVgCpDA7EEEH0Ir3NUZrFFFBmaKxRQZorFFBmisUUGaKxWaAooooCiiigxRRRQFFYJomgzRNab+IVFLMYA3NVtzme0olxcQeLIQPialsgt60YnHJb9po6x1gbmPAUqcS5ybMotEKxOikSf35Gn3Rr5iomLxiIylyXutmVzuzMwgWx00JGg0XrFYufsGninMCWGAbY9Rr+VecPzPYfZwD5/03peXDo+Y3AGVBkWdRpGZh74H7tU3EHtN3VUCBEyZiIGxrMzoaOOcdL2bqJauSCMpMBHEg6MJjTxFJNzm9rH/ADLWKtAbsozqPVrbED31YcGwpN0DNK9RPodQNPH41fccxKraJIBOw0k+7rNcsvU5t9mpCJZ5xwbSVvhWadZdCSd+9G59aZr9kXLIUlnIAOrGTpsZ1g6+cE61QcS5TwuKdTcUrfTKHyO1uNSwBZwUdtTIJzdBMaXlgL2rIltwyHUl2QwNpO5WdhrtpFasFtg+PXbFrvWwVXr3huZ6KfGpSc8L1tmPEMp/kKgm7cy6rIAMzdOo8zl199VaYu12T3RbywV0zsJMFum0CtTKovv+IrrsWQ5EDEw4X2ANZPTaZ10O1Vq8wNiGNyziWU29D3SlrXyYQ23UzVHw3Epeg3cSLKTpbs9qW32LkH8Iq2fm6ygyWAco+uwkk+WbX3n4Gs3OrpN4d8oLdoLT2xeP27GsfeVtvjTYvE7cSzBPJyqn865njeIJdMw2bYkkMSPMsp+Aga1M4di1AhbVsQPayjN7yf6VvqsR0AcXskwLtsnTZlO+nQ1KDVzfFY8Lq7L5Bjp/DuR41ZcFwbModLgsn7Ni4zIfMqwgekGn1fc0dxUXGcWtWvbdQfDcn0A1pZ4suNIMNnUbKkIT94/0il6zexQ7oUWjuYAJ/eJIH41fqy9kvDpGH4nbf2XE+B0PwOtSprnva3CuW5ckdQAD/iYae4e+rTgmLftEVS5UHXVm0/aJqzNdG6isTRNdEZooooMTWM1QcPxNbgzLOX7RGUfjrVDxvmNblt7VouH0yuBKyCCR5iJHvrHXj4XS9xXFgCVQZ2G8eyv3m6egk+VLXEuMYlLwKXrZkAdkQuUe7Rvfm91Uy8MurbkMVAGmUFkAmdAXzLr4Eielaxati8DcKO4GZyykFSNACQxlvKJ99YuXkWeP47cuEC4rWyCCuQdpbZvHNBgeo99bbvBT83a7dYtcKyokQk/dAk/l08aoMXxJ7rAJK25mYjNB6D3b7DzqbxjmsXLXZ2TC5QGfYmOi+A8965Z7vHvKs13Vd3GCzrvdjXoZ8WP1R+yNfTrF5cxnbYxizBntJmCkgd4yqqBsI1MDaB41Tm9rpFxZ+qwn+h+NeE+bEgsMjdASqfmY/HWuneJ2OeI4ldS3ke0wEkzB1kk6kSNzS+2GzXc63ATuARB2mDE7Cox4gyOqYe7dXSWGaQB0GXUSf6UYnmd+07J+yvNsc9vKQYmMyxr50TR15SwuS0Wb2mJJ1nfXfrplrPH+IZWVQfpGjJvCSRN1oB1H1R4gnoKjcv8AFbt3DM64cgICB3hldxrEwIG0n3b7acBwd3cs8s5lrrnuhm2yJpooEKD79tK5Ya7Xv3bvwueWbICMCO4ds0S32nYeJO/pHSpPErC2kzZoWQAurCTsEy95euimNNjS9Z4Ze+ch3MBScokgREAADRVAiYJ23M1njNzPeKJckBZZo0tg6MT9pjIAGm4XzHSzliVv/Si9m5zEorFCG1kwT3HGjrEHUAjMJ3qg47jzb4azKASzGBsDqtvptuTXnimMJi1bGg0jeF3gnqxOpPn8KTn3HtbwNpRo2ZZBHkzH3TGtSWb01otJzdetDXD6TvmMfELXhOe7sn6JV1nUsf6VGwHHFOjd09RuPT/sa9Ym+rTktzlGY5UnKo+sYGg8zXTU9kXPDOasReuZUFkaT3iUj0Ykg+kCr/D4Hid1spuJh1OmYAB2B+yxn/DXPMNxQWnzETuI2kGnDgHOAGlu4bc727kZD7mlT+dLAzjlf5t1D3G+tcJdmPj1JNWOD4dcDB3c22/ZzKY+4D/mj0rA5itW7Su5t2mfSFEFiNIQCWafATVFj+Y77GLNo2x+svBhA8ezXX4mfKuf93Bryf8ABccZTla5K5SSzZQRHUkQAKpuMc1WWYMlwXBlILLquh6P7J9xpV4Xw2xeYNicUb77hXDpaBGwCRl98U3YQG2Pp+wKEQiWlZmY6RB69dAD02qfT1wu0PCcx2XETDkaE6gH7vdn41acGxzKncxDSNQELG3HiReDgfuz5a1Et8MTtVu9nbRlmAFUuQdO80dz0En0pXvpdt4m8llDbEwtxvZynKxyzv8AZ67Vv7I7LwTGNcshnOYyRmgLmA0zQNBrNWAakbgPGG7PKYlF1I7oO+wOtLNvmPEnGFEuutsNBm4VEayVkwI9OlXH1N3Vi2OwZqKSPnrf+sufxp/torfXGWnjPFu3Xs1c27e0KjlmHmVgAeQPvqtwvL4DiDcTQtLowBC+M3NYkfEV44few9gnVM3gbqbjoYYn+9qlYvma24fvJm7N0RUztq8AkkqB0HwrjOOx37qfifOy27JIMZesBY9ACe95k6dI3rPAcXb+bC9d9q4iPH2Q6hxr03jqTGnWkriHL1nEuSmIxLKxLFDbTKDqYHfByjoYpswPAGupbTvZEREAJCqAqhASANTA8a1pUDjnMyhSSQlsb+LeAj8lE+/eka7zS10lUEIdMp0Lep291M3ykcksLaNZEm2zZ+8QCjgFDDuRIZbg03kUj4bgN0AEAk+Aj+dakncW/wA/7NIkL5D+9a38I4HfxoZrWXKrBSWdEJYgsFXORmMAzG1Rm4IAM9wnN1EjTyHSukcjcBS5grYZNGZ7oAkAZnFpDA8BaaPvzS3QWrfK3ELbw1lobd8pYaAnVk1P471JwWFZ3+mGRFjO5UqYJACqSAcx2Ag9TsKernK8TkZ0MmSjA66GNCDPuqp4/jb2HAnFMeuR17T0kXJ84j/vWe/YPHCeJWeyVbMBFUBVXXTy8f7ms3cKG1XfxXT4rVVyhghctZ7iJJA2RE3OmiACYA+NWHHcV83QNbQu32QZLCQIBP8AeleS7yn9Xvr576dO3ZB4zZupafKstEZpEECd50Hj0pH4nxdbCBFYMzalte+32tdcgkgTvJO7GmXiPNXaobdy3iMPm9qbYYEeE5hp6eFc9xXJ3a3e0XGWWJIhXS9bIEGF0Vht516MccpxbwxbFvwnFLMlvzrHOvCvna2EXMR3yWVlUDYAEsPXQa1Hw3K9xGDTadFyZjbuI8AsIJX2oJ8q8XuLAYh2tkhrJVXXplcZgw8BMqfAhfGt87R54N8k1m2c964zL4MeyUep0Zv8FM+J4YuHVTbVRbA79oQLbo4yHMF0aQSJMnUGa04rCfOrS98qglg0HKQYB6iD5+bVm5x3DWbC2g/aBAQToZBJLbn8vAVeaOW8zcDXC4nJbBa3c79ggEs6MSANN3UypHivnU/gnIWIxBllNtRuIl48xsn7xn9k10HBtaZUJVsoBKwQ0Z8pJBIzAMAJWSPKmTh+LwwEBQukb6/4o/ClyFXypwezgwAiWDdiCxYm5HhnadPJQB5UwXuMWBIvAKB7R7rAepEge+KomwAzt2SC0smGIYN6gN3j/hHma2JhLdoZ2Ps653I7vmPqp6gT5muWWEvlZatcTy1gb6yFBPindPviKpMTcsYJXd2W2ASudiSzak5V6n7q/Cq3F85XFzrg0V2aPpLpKoum4Ud5z8B61H4TyqLz/OMbca/dPiAFXXZVEBR5CpjLxv5WoGM5rv4jTDI1q3+sYd9vuiYUfE+lWWEtsygLKsAASwDn19sa9datOIYC1cPZjuosaRv8CP7jwrTa4DaA3IneFIn/AB1rGy7Zu4yOV3uAzcZumgt9Y2GfSvScssEuRcuhrY0U5e80SFBDwJEfGrDAza9l+ka2509c9Sr2JPYsEk3CZLERLHrAOwHh4ddqvk5KHZYr9Vd/it/+5RVv2uL+2P42/wDborQ0XcM+mci5b6G8O2CjwW6Bn8tDUbEcvyAyLctnMFBt/TpmJAAyOVdZJ6sacuXsHatWjkaQSSxLKdvGNAN/xqh5t5i3QGNNT9hCNvvsD7lMbsYm+SKROG2lHZm7bcKSNGNsNHUE6ESKscL2tsf/AA1sBRE5Clwk66k6A+6aU/0g8+zoZgb+Xx6088pXSbMkQTEjbq3SmVs1Pf8Aik5pb47jL1y29u6lxS4ADXFICkMGDQBr1G8QxpTtcPugkKVuBdSVQwPU5IHvNdJ5sxuTIQWGoHdMHXNVdgeauyQZhmliC0ANI11jyNTHK3a0knA3LpVTGUb5Svw0O5091di4fgxawz20YoQnZIwDGDbTss3dGnfDH30vWuLYW66sQCQysRHe0IOw1O3Won6TuxAxFk7mG7hkkk63kXXWN9q1eUWnKfCblm87OygEEZA4YkyOgOwg6nXWlXi2MOIxJB+s7fh4eegA9KYsJxrEKSTZ7QGINqLkQd9GZYInwOu9V3CsOnzsnIwzFu7cEED25HmI/CrcumXKmtui8Gt5LagaAAkj07o/KovFLQvOEfUBd9JB3kfGrezhwEA/ZANUTYte0Y5gDmjbNoNdQNtIrx44WdMv3/P86dLe5dxvYo5Qu8g5ScoeO8w3zCJg7DTSrjB8BLhSbitbIle6rGPABliI/s1ExXBbTfSuRAiTmZQTIjMCDrNX/D8ZbKKFZR0UZlOwERHlFerK+zlPlQcatpZS8bahczW1IUQDkUuTA/6g+FcPHHOz4g9w95GYpcUfWtmFIHmIBHmBXUPlA4gwWwEOrO90+hLAf4cnwql5hwGHbBPevWkNwWyQ47rZz3Vllgt3iN5rWPCpNjCXbyLZVj2YIIcSQ6EZlJ8e6RA8/Krfh/ISgfSksfDXbeCPh4VSfI5zQptthrpAZJa2TuU6r7jr6E+FdCvcVDibYlR9aYXTTpvBrl6mWUut/wCI1NFnH8vvbk2bhSN1JDJ8DoPdVFc5rayYvoGAMFkMfEGfPqKb+JKGBVrgznQAEAAn8vX8KTeIcMQv9IsI69ndA38nUdHU5T/5Nawls5S0Y/5Vrdu0Fw9l7j66uMqL8CS3ugedKGM5zxV9puAN4AkhR6KNB+dQ+IWWwl9rN3dToRsynVXXyYQR61OwPGrXVl94/qK6yaRKwfGsWfYt2ieg75P4NTXw/j2LtW5xC2LagTs+g3liXj3VF4LxuwhLFrYAUkkZdIE9NfdSvxzj7Yy5lCstqe6uoJj6zQd/LpWbN8iaPlTus5LBFn7Kk/m1TrPyjMxAV0kmIKEVS2+V0I1zD4H8xWmxwa2r+1qNNtdRvv5+FOnHsbOuE5uuvsyHxgbfjVnh+PXCQSRp4aeXWRShwjhlu2INxipMwZWfImBO3jVyOK3AAtnCrlHUhXn3ITFXphs0f8SXPH/J/trNLn6au/8Aoh/C/wDWip0hnNm5bPcl7pEKji0GmR3izENcAgd0KJOWRAikDE8T7W6R2iBQxnO0FmkyST5z+dOVy/Cl2MEqcpJ9lCO9cP7T6mfskn6whQxPLlm6xuKHVnYse+tsa9RmRgCT086m9UWuEw7kdzI33WVv9VN/AJFs5tDIn1rndrktCdHvqZgaWLg9ZlNKtcLyzctKSmIxKhdSRamNJ1yXjUyx3YThfc1upK5hIEH396ly5eXMIj2tR6qVrbirrWrxt3MYGddCHCrruVlwwkHQ67g1h+HPfByZZ01SG21nuaVJOnv5pVRxW7laQoidR/MVoscTBYKSYJ9k6j8atzy/fIPaFAB9adR7hoP3iKoeK8NFqLi5jDZWzAKVbWDAJ0aCN91Ird5lieV5i+H2yCVlDEgqY/Daq63xbEoALeLuCPquWiRpp0rXb4lK+7+VQ+EYO7icQtm3u7xJ1CruzeiiTHlU1vurpXKvHMdds3LmJvqiSEtN2aPmcnUkAAlRoIBBJJ10pe47jr+HfNisMLqE6X7F1gjaQNHDhDH1SB796ZMXlBS1a7tiwpUagCR7THxOp97E9at0W1cTKkKSNRoyuP2lOjD8fOpxLs34c6w3PmFPd7XE2tfZYLcWf3WQfhVrhOPWm1tYqxmGql7ZtkHof+Ww0MbtVZzB8ma3LhOFQpcMnsxJtt5ox/5fo2nhFY4Z8niWY+dXsz/qLPeI+/cOg93xrfCJHNuIFzFBUOZFS3bU7yIGvvUTVJz/AI0/N0tKfabMfuoP9xHwpwvcqK4V7KG06zlQzkuD9lj9ePcfxpJ4zZW7fZXUyncjNlII1III0Mk1IpN4Xjnw95LqbowMHUEdVI6gjQjzrtPLmOQMuVos3UzoTr3TM2z5qQV9UB+tXOxyzaYwFcfvqf8ATTNy9hDaHzeTMl7JMSLkCbYP7QAj9pVq2y3Qa7/L3zhgyXNMoGoOq6wR4HoR4ias8by9PeWG7uV1OmbYEz0MT7/WonCuLdjaJfuBu8quCseJVdWZTpAiB4iqfjnPAUbgA7F41+7aEz+8X9BWN3ZIpucOAhrDO0ZsLIW6YC3bR1NvNsXUksANpYeFYwvyZJdw1m4O67oGeRIBbUaDXYiqPH8ba+0nv/8AUO4+yFnRTtAimjh/ypIDkxNo2yI1Q51H7phh7prXIXsVyI1k6oHA6oxP+E616wNi0rgFSPEE/wAiK6bgeL4fFL3Ht3R9nQkeqnUfCtWM5ZsvsMp/iA9AdR7jWbdzVUrs1rKTqNPKq4cGVpIyGfMg/iIpnu/J8921Nm8EcaQ6lkJEbEEMuv3qS+M28dgWi/hw6/btMWUjx2JHvAqY3qvVCzwu+HcDVTOVv3Yb8ifyq8w9hGuWwqwwbWVKmAp6ka6x8KSOE83rcnuMsRvBGs/0piw/HyFJRyCASNSNY0/Gt2VFt+lW8fwrFcv+bX/sN8U/rRWukPuIVsQ8HVZlj9pt4+6Nz6AdDV4cC62stpRmGskT1HgD66+Aqu5PwlzEDtLlsoqyLawwmNC7IfaRTpr7TSNg9NB4bibe1w3Af1yZ9/qlgJA+HurjJzurUXgHC273b5HnZco0/eyifTzNeOaeMrYtxbADbJAHtgA5vRAQfvFB41FxOEyqS1gpHWwyEDwlLgI3nTMBVJxPgj49j83unNAULdR0ZVnWGXMpYkkzpJYnpFay45qT2VfLWJt3xfAXO6d5Vck27gE55URnYbiTqJp24RcwwVVVAqvEQFCE6ggqgCyGESRS4eQsZggr2bRY2yGm3D7eQ1j3a17uXPpUiUS9mZFaVyXY71qNwZgDxGXxq91MeP4xZk2ZE+zBGn3Z2nwpY4rwsIoee0VgVZRoTb0A30zCF16EL51bYbA27v0jgh51GveYfW8+nTcTU65gswKlRB1hj8dtdfOs9eOPCSWuSY+2LV0oXXYFWIKhkIkMvTUdOhkdK6P8nfKDW8K2JzZbl9fo5Gq2dCGHgXPe9AvnWbvJNq6ba945GkgahlOrIR4E6+EyeppnPFeySLxBbZbduC0DbMdl0+HiaZXq41V7FfiHDLpIsW7bEnciSBHiTsOuumulX/KHK4AJvXSzqx+jUwFjoW3PoI/GoeP4yzjvsLaH6inU+rbn8P51VWuOmwym0NjqNgR6j39PjtUsz1xyxvHZy49wh1T6Nm7PWVWAfj1+MeNJV3FsP+XbgDeVBYGZg+G/uro/BOOpibYOzEagiPwqBxblxc5u2170QQOo/n/L8ueOXTzO36fn+vs3ZtD4Pi+0XJcGhHsnWOsVTc2cq2rze0q3ysJcnUgfUvAbjoH36a9ZGHe7ni2neHjrE9T0211qNxTidmxLXmF651VSAo++8ax5emldp7xn4K3COXXt3yt3QjSPDrIOxEDQjxq34xwglcy6MIIPgZ0NQ8Lz7bu3SbrQFGVAid1R5RqffVjjeZMPcQKt0CZ1KuI0+751i7kt/PZqTwVcUmJu5iO4Sdyczt5ljt+JrPCeVySc4zsepOY+pJ1pgtWlPs37Lerx+YFWVl7gWEW2T4qynr1787V12yo8fwBFyBVgk/gBJ/GKrOHcmW8Vh2ulQXuXmynMyxbUXAAuXSSFU6g71ecaxVxLN69dXKbdpssAgZjt1P1stT+ScQljAYQ3DlESTrAm0IkjYGT8KbqufYzlK7hjKkwDpm7p8dHHdP8Ah9K34Tn/ABOHbLdJZQPZuDX1V9/zFdExzXXvZ7bJesMR3GyDKDGgbTT4+nivc68HspAC6sCY0ynf6p0O2+kU78UXXLvyqYO4qo5Nhv2+8hP31294FW+NxFvEGZV7YjKVMj1DKfXWuR4XkDt7Ze0TbbXQSRpHQ/yqov4HG4F8ysw/aQnX1HX8ax9PG6kvZd+7qmP5RsvqBr4+yf4gNf3gfWotnlZlPdOYeGzf0Puqn+TzmjE42/2N0KVWM1wd1hJCgR7JJ16DY064mxkdlS4CQxEP3DI8G9k+8it7s4ThWfogeKfEUVZZb36s/Ff61mnXTS3TEJ2LW7LqGZID24hdMq5VB0VYygTp661WcF4b817S/culgFMgZojTqfa1ECPHetZ4DYuDNaYp+1afMv4z+YrxiOF4nsjb7VLqEARcDI2UGQJkqfUmpNChx3F72Ou5F0BmADGUbD+f9a6JyxwRcNbAA1iSTvr1+8fyqDyby6ESWVRDEwIJkxpI3Gg/uaYOL4pLVuSQNZEnSdpM+ce+vP6mXV/VO0/3fzt/xuTXCNxfHsVNu2O+QSZ6DwP99RSXfwV5Ro16ASSLmTEWwQZMBkMGZpjt3tCVZWdp1n63lIggfj76o7nLrm9mN0r3sw0JYCZ3UnTf1Pqa6enjrnLvfzTGV9nixxK4Acy2CfDvWm6dR3d5r1i+JZR30e0MrPm7roFUAz3SCdSoA3JYCNaa7uW2mZo7q+0dTERvuf50qWX+c4w59Ldhgz+DYgapa9LU52/+4V+zV1L4UWeMdg1tLxy3HXM3gjEwEJ6Hp6g+VXbYZHYXFQFxqyaRcHiOmYb66GPgtY3gme63b/XmPst0AB8h0/OtPC+MNhbgsX2JSYt3T08Fc/k3x8a1r2TubsfwlL6ysEHcR1GmvVSPCqtuVwqQbcgSZmY/HQVbK7GWtkC51B9m5HiNIbz/APFQGw9x0LYm5kQmYM5iR0VRp+B8fOkqWK9bri4vZbiIjUn0HURrO3mKZG5qW0Mt7S6ADkWGJnxjQe+uf8x/KLbw4NvDAr4kd663v+r/AHrSAnFr+JcgyiMdYmW8mY6nQVOjd6os4mjxzFz+bl1rdkbmCiE5Af236nyHwFL+K5ExuLOY30HgvfRR7gp/Gp3AOEAMNB3den9+FPtiVTQa5fxOlZmUw3rw13cdvcmYu0xHa2p83Uf5wKncv8vXjcIxDKBHdKXLBGY9Xy3JAA8utXvGcRcN3uW28zlLBte7pG8AU2PwRXtKzWNSFY5UfMCQAQFtrMeXSust6ZtnyUbHLFw6oxYeB7p/Mr+NasXwm/bElGHqJH8Q0p2w/KNtu81oqJ1DZ7f4PB/ConEuCHJbt2wFhrhUC9atkNcdoEl9dAnjTcHOeI9pcttbgiQPGNCDtTjwTjlpbdu2W7NlRUhu7OVQujbHaqXCi+190aT2bFGzQ3eBKwGA116zWzivAywOmvlqKnmxTYcMp1WUY/WtnLPXVfZPw99Q+N4K5fQBocr7LJCNB0Ia2dDO/dPu1rnNrF4jCNFq8QPsMCbfwIIHug0xcN+UXYYi0R+3aOdfepMj3E1ZvvEOnKmChCmsgQQwykEBP/PvrTzXw9WQhhpp0HUEGpHLfGbd2XtXVbpAMkD9pTqPeK2cx3M9uPrE6V5vFy+W/hRfJ5wpbWIfLBlrXj0LHY0/4S0ty3cUhWPaXZBgxLGDHoRSNyUrW3um7CPmXIA0zpuvvpta0jHMVytM507pnzGx/Cu97sIv6DP6uirTt2/Wt/8AjX/dRU2nST3vpmlrbI32spB/iSfzqz4bxHMp7+aD4gmPzqxxHCJqrxHBJ3APqK6XDna7WWF48LLFWBgwwKxp0OhIrHEeI2bzDMQyxs4OhEwddj5il3E8HboWHox/LaoN2xeXZp+8oP8Aliuf0uNfO2uoy/oW1vbz2+s23P8ArzfgRWu/wi4WzdqrnxuqwMeBdSx8fDelj9I3k1yA+asVPwIP51G4jzlilC9iCDJzC4qspGmsqZ/Let6rPBpxmNu2LTFyM0jswHa5Lx7ZzHQJvBEliD0rmvCudr+HxDInftSZRp1YnVlYCQSZ8QfCrHjfNt/E2Oza2qPt2iFtjuMpmCfGah4TFlLIHZk3diQAJ8DmqzH3HRuFczWsSmWIJGtq4BPw2I8xUfjXCc6EJ31j2GOo+63X0P4VyvGXLjXACSp0IykggwDuCPjTBwznq5YAXETcXYN9cDxPRumu/rU6b4F3y9zU+HZrOJB7NQSjmSUA+q/iPA9NttheYbuPa72ayqm2oLk97OXJkAjKuVT1qn5u5jtXsOFskMbmhYfVTwPUE7R4T4irP5HcFmtXC0mcSizPRbF1o+LimvIs8Jywg3wuCmJlkRiTJn2j/cVaYfhDr7NrBp4RasbEwNctbuaOP38PdFu1CqADmaCWmSSC4MgbQNfPap/EeJP+jzcuDK5QZgARuYOh2lenSanIWMPxm784W12iGSJyWrVsRImSFnXpHrpXUuGf8pfQ/ma4zwBs+LUmJBU7HWYEeECuv4Id0f8AT/71x9S9Pqz7fu3Oyp5vRngK1waAzafK0DOdD4dDSseEuxBHzo7zndnnbwA8/HanHFt9Ih/Z/wB9L/M9hrp+jZSMqyCwAbS8u/kWH9in/nu5fuznwhYXlxisGwzz4l1gGNwD69fy1t7vLdu3azsih1ZGBU3NCGT7TGeteeVsG1mc7+1solgJdjppH1ht4nzq642PoH8hPw1rrbd6ScwspwMC/iGAAm7cO3UsSfz/ABNeOI8PCrt0hf5mqbj/AB69Zx+IVXIUXDAIBXUA6Ajz6VEv83PcYZ9IiGt6H4NIO/lsK5ZYWTjvWpW3H8BQLmykuNwu+mp09BA9wqjwvALV64FylTpuMwnzIgjY/Cr7DcbOn0it5XVK/iuYflU5eLOWlEERshFzx17rT4aR0rvOJqMXalT5OQDmnKRsUZgR5gnaqrj/ABm9gxaAbtyxc/STPZA5V1BmT3jJnpT+vGRdm1GR20HtSBqWYgqIyp3teulKfEeHfOcQ7x3R3EHgq6D8vwpJvuqpwnO1p9LqNaPiRnX+JdfiKYcBzAwE2rguL4TnHxGoqsu8qD7NV93lcKZWVPipIPxFbuMNnP8A4tb7A/iNFJf6Ou/rLn8RorPQbd+uYWo1zACrgpXh7VdUL93hgqHe4OD0pnazWpsPUCXf4EPCqzEcuA9K6C+DrQ+AFBzo8rDwrJ5djpT82AHhWm7gBFByLifCguKSdAUmfNc4jY7xHvqDjb1icotl4P1oHQDTr0rqh5Wt3jneZWVHpM/zrN7lSyI7o00Ej8oFcLnrx+jWnHbmItxASBOgH/inr5PcZbw+FV3JVXv4lhoZ7tvDpt46tFXmI4BbGyge6Pxmq2/jBYUIUVlUsV+jS5GaJ3BImB8Kn1N9/wBTSyvc4WzubnUz3t99s+h2Gmn8tV3mjD3LRt3GYZ5DZs7EeDKAWnXxI2pf/wD9Aw8kRsSP/l03/gr2PlFsDYP7rSj+lb18I2cshEvALDZiBLbiDmBFddwK/Rp90flXHbvynWoiL5/dUf66m8N+VQXPo7dq+zLbZjOUCE9GJnYbVzuNvqdWvH7teNHfmTGG1cDKjOYAhQzESr6wqkwPSqVeN4k6jDXfTIyz/wDr0pS4h8ojl83YOCBHeaP5Gog+UG4TAsp77h/2U9PC473PJbKccdexNxsxsXF0Ay9oFXrqQxHj+ArS2ExJDZURSylSWuqxynLME3W1gdRp0pMxXyhYpT3cPagiQSzH8oq04VzTi7u6Wh6B/GOrVu7jOoaOL4e0966SqtuZ8e6KVr/D0Lkdkm+hF17bHpsUI3pjSy7AuwEldY0122rf2P0REd7KcpyzrrGsRXOZXr18NXsULfDLZju3lnwe0wHnJRdKkLwETob38Fp/KO7d9PjVj2WI7QwtsiW3FoLllyIHtD6nw1pwwOBtgSqJOkxB1gHTw6V0yumJdk/D2LiI0XLvdYW8jqyEl1YggZj3dDVxwzg+VQIqxu6XLmn6n/8ArVphrQit4LVQ3ChG1RrvBR4U1DDUHCVtCd+gR4UU3/NKKC6y15K1tisVRqKV5KVuIrEUGg268G1UnLXkrQRTaqPft6VYMtRsQulAi8ycQu2QDbYqC5BEfsM8/wCGpB1UElzLEHveEnfT+laecLM2j5XbZ/iz2/8AVXvhF9r3dOWFFp10A0Kgnbc6j+zXnywx72LuoNvH2LjZFmW7qsxaJIMRuDrS1xSwMiNAzLdzzI23I/y0/wCF5Us27gcAyDI10HoIqp41wQol4nKVy5w22XK4OXefZUDTxpj0y8Q58l/E8pKb9yAILZh6N3x+dbP+DR4Uz8Ji4lp5Bm2FJ09pCUO3oKv7WBEV2nZHM7nJg8K2cA4McJeZyjEMmWVUsR3lbZden4V0z9HDwrH6OHhS8hTbilk+1p99GX/OorS2EwdzdLDegSfwpyPDxWm5wlG3VT6gH86x0LsntyjhG2tAfdLL+Rq05f4FZXMFmBETruSatG5ctfq1HoAPyr1a4GF9gss+DN/M1jL07bLvt/CysY7DKtox5fmKX/0ZemRiPcbY0G4EhumtMGI4OzCO0eP3f9tRDwS8Nrn8SA/kRU6Muu5fH8rua0rjYxWQr2tog6a9orR5Mo06Vrt2MUuzD3XX8f2h/cVYtw7EjY2z7nX/AFGtTLih/wDStt6XCPzt1vVZ4ZwIu943gAfoVXvK5bLnksR173gKZMEugqiwVm9cYZ7RthTM5ladCOmtM+Fw8Ct4wb0SvWStipXoLW0auzordlooN1YrNFBiKxFeqKDyRXkivdEUGsio99NKlxXhkmgT+MYNbmZGzANlMrAIKsrCJB6ioeGw9u0IUtoAJLKGgbAsqgkDzNN+K4Yr7gGow4Ig+qPhXO47Uum8p8T6tcb82NCx0tj+AfzFMy8KXwravDx4VOg2oMNYd2BggCd46xtV9YsQKkJhgK2hK3JpGjsqz2Vb8tGWtCP2NHYVIy1nLQRewo7CpOWs5aCN2FHYVJy0ZaCL82FBwoqXloigjrhxWwW62xRFB5y1mKzFZig8xWazFFB6ooooCsVmigxRWaKDEURWaKDzFGWvVFB5y0Za9UUHmKIrNFB5isxWYooMRRFZooPMVkCs0UGIois0UGIois0UGKzFFFARRFFZoMVivVFBmsUUUBRRRQFFFFAUUUUBRRRQFFFFAUViigzWKKKDJrFFFBmsUUUBRRRQZooooCiiigKKKKAooooP/9k=">
            <a:extLst>
              <a:ext uri="{FF2B5EF4-FFF2-40B4-BE49-F238E27FC236}">
                <a16:creationId xmlns:a16="http://schemas.microsoft.com/office/drawing/2014/main" id="{19554007-DC60-49D9-8B31-8C1EA3BBEE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1" name="AutoShape 4" descr="data:image/jpeg;base64,/9j/4AAQSkZJRgABAQAAAQABAAD/2wCEAAkGBhQSEBUUEhQVFBQWFhUXFxYWGBUVGBcWGBkWFBwWFhcXHCYfGhojGhoXHzAgIyopLCwsFyAxNTAqNSYrLCkBCQoKDgwOGg8PGiwkHyQtLCwsLCwsKSwsLCwsKSwsLCwpLCwpKSwsLCwsLCwsLCwsLCwsLCwsLCwsKSksKSwsLP/AABEIAOEA4QMBIgACEQEDEQH/xAAbAAACAgMBAAAAAAAAAAAAAAAABgQFAQMHAv/EAEoQAAIBAgQDBQMICAQFAgcBAAECEQADBBIhMQUGQRMiUWFxMoGRBxQjQlJyobEVU2KCksHR8KKywtIWM3Ph8VTTJDRDY5Ojwxf/xAAYAQEBAQEBAAAAAAAAAAAAAAAAAQIDBP/EACoRAQEAAgEDAwMDBQEAAAAAAAABAhEhEjFBA1FhE3HwscHRIjKBofEE/9oADAMBAAIRAxEAPwDuNFFFAUUUUBRRRQFFFFAUUUUBRRRQFFFFAUUUUBRRRQFFFFAUUUUBRRRQFFFFAUUUUBRRRQFFFFAUUUUBRRRQFFYNE0GaKxNE0GaKxNE0GaKrzxyz2jW80usSArGDExIETHTpWw8WtASbiqP2u7/mipuCZRWu1eVgCpDA7EEEH0Ir3NUZrFFFBmaKxRQZorFFBmisUUGaKxWaAooooCiiigxRRRQFFYJomgzRNab+IVFLMYA3NVtzme0olxcQeLIQPialsgt60YnHJb9po6x1gbmPAUqcS5ybMotEKxOikSf35Gn3Rr5iomLxiIylyXutmVzuzMwgWx00JGg0XrFYufsGninMCWGAbY9Rr+VecPzPYfZwD5/03peXDo+Y3AGVBkWdRpGZh74H7tU3EHtN3VUCBEyZiIGxrMzoaOOcdL2bqJauSCMpMBHEg6MJjTxFJNzm9rH/ADLWKtAbsozqPVrbED31YcGwpN0DNK9RPodQNPH41fccxKraJIBOw0k+7rNcsvU5t9mpCJZ5xwbSVvhWadZdCSd+9G59aZr9kXLIUlnIAOrGTpsZ1g6+cE61QcS5TwuKdTcUrfTKHyO1uNSwBZwUdtTIJzdBMaXlgL2rIltwyHUl2QwNpO5WdhrtpFasFtg+PXbFrvWwVXr3huZ6KfGpSc8L1tmPEMp/kKgm7cy6rIAMzdOo8zl199VaYu12T3RbywV0zsJMFum0CtTKovv+IrrsWQ5EDEw4X2ANZPTaZ10O1Vq8wNiGNyziWU29D3SlrXyYQ23UzVHw3Epeg3cSLKTpbs9qW32LkH8Iq2fm6ygyWAco+uwkk+WbX3n4Gs3OrpN4d8oLdoLT2xeP27GsfeVtvjTYvE7cSzBPJyqn865njeIJdMw2bYkkMSPMsp+Aga1M4di1AhbVsQPayjN7yf6VvqsR0AcXskwLtsnTZlO+nQ1KDVzfFY8Lq7L5Bjp/DuR41ZcFwbModLgsn7Ni4zIfMqwgekGn1fc0dxUXGcWtWvbdQfDcn0A1pZ4suNIMNnUbKkIT94/0il6zexQ7oUWjuYAJ/eJIH41fqy9kvDpGH4nbf2XE+B0PwOtSprnva3CuW5ckdQAD/iYae4e+rTgmLftEVS5UHXVm0/aJqzNdG6isTRNdEZooooMTWM1QcPxNbgzLOX7RGUfjrVDxvmNblt7VouH0yuBKyCCR5iJHvrHXj4XS9xXFgCVQZ2G8eyv3m6egk+VLXEuMYlLwKXrZkAdkQuUe7Rvfm91Uy8MurbkMVAGmUFkAmdAXzLr4Eielaxati8DcKO4GZyykFSNACQxlvKJ99YuXkWeP47cuEC4rWyCCuQdpbZvHNBgeo99bbvBT83a7dYtcKyokQk/dAk/l08aoMXxJ7rAJK25mYjNB6D3b7DzqbxjmsXLXZ2TC5QGfYmOi+A8965Z7vHvKs13Vd3GCzrvdjXoZ8WP1R+yNfTrF5cxnbYxizBntJmCkgd4yqqBsI1MDaB41Tm9rpFxZ+qwn+h+NeE+bEgsMjdASqfmY/HWuneJ2OeI4ldS3ke0wEkzB1kk6kSNzS+2GzXc63ATuARB2mDE7Cox4gyOqYe7dXSWGaQB0GXUSf6UYnmd+07J+yvNsc9vKQYmMyxr50TR15SwuS0Wb2mJJ1nfXfrplrPH+IZWVQfpGjJvCSRN1oB1H1R4gnoKjcv8AFbt3DM64cgICB3hldxrEwIG0n3b7acBwd3cs8s5lrrnuhm2yJpooEKD79tK5Ya7Xv3bvwueWbICMCO4ds0S32nYeJO/pHSpPErC2kzZoWQAurCTsEy95euimNNjS9Z4Ze+ch3MBScokgREAADRVAiYJ23M1njNzPeKJckBZZo0tg6MT9pjIAGm4XzHSzliVv/Si9m5zEorFCG1kwT3HGjrEHUAjMJ3qg47jzb4azKASzGBsDqtvptuTXnimMJi1bGg0jeF3gnqxOpPn8KTn3HtbwNpRo2ZZBHkzH3TGtSWb01otJzdetDXD6TvmMfELXhOe7sn6JV1nUsf6VGwHHFOjd09RuPT/sa9Ym+rTktzlGY5UnKo+sYGg8zXTU9kXPDOasReuZUFkaT3iUj0Ykg+kCr/D4Hid1spuJh1OmYAB2B+yxn/DXPMNxQWnzETuI2kGnDgHOAGlu4bc727kZD7mlT+dLAzjlf5t1D3G+tcJdmPj1JNWOD4dcDB3c22/ZzKY+4D/mj0rA5itW7Su5t2mfSFEFiNIQCWafATVFj+Y77GLNo2x+svBhA8ezXX4mfKuf93Bryf8ABccZTla5K5SSzZQRHUkQAKpuMc1WWYMlwXBlILLquh6P7J9xpV4Xw2xeYNicUb77hXDpaBGwCRl98U3YQG2Pp+wKEQiWlZmY6RB69dAD02qfT1wu0PCcx2XETDkaE6gH7vdn41acGxzKncxDSNQELG3HiReDgfuz5a1Et8MTtVu9nbRlmAFUuQdO80dz0En0pXvpdt4m8llDbEwtxvZynKxyzv8AZ67Vv7I7LwTGNcshnOYyRmgLmA0zQNBrNWAakbgPGG7PKYlF1I7oO+wOtLNvmPEnGFEuutsNBm4VEayVkwI9OlXH1N3Vi2OwZqKSPnrf+sufxp/torfXGWnjPFu3Xs1c27e0KjlmHmVgAeQPvqtwvL4DiDcTQtLowBC+M3NYkfEV44few9gnVM3gbqbjoYYn+9qlYvma24fvJm7N0RUztq8AkkqB0HwrjOOx37qfifOy27JIMZesBY9ACe95k6dI3rPAcXb+bC9d9q4iPH2Q6hxr03jqTGnWkriHL1nEuSmIxLKxLFDbTKDqYHfByjoYpswPAGupbTvZEREAJCqAqhASANTA8a1pUDjnMyhSSQlsb+LeAj8lE+/eka7zS10lUEIdMp0Lep291M3ykcksLaNZEm2zZ+8QCjgFDDuRIZbg03kUj4bgN0AEAk+Aj+dakncW/wA/7NIkL5D+9a38I4HfxoZrWXKrBSWdEJYgsFXORmMAzG1Rm4IAM9wnN1EjTyHSukcjcBS5grYZNGZ7oAkAZnFpDA8BaaPvzS3QWrfK3ELbw1lobd8pYaAnVk1P471JwWFZ3+mGRFjO5UqYJACqSAcx2Ag9TsKernK8TkZ0MmSjA66GNCDPuqp4/jb2HAnFMeuR17T0kXJ84j/vWe/YPHCeJWeyVbMBFUBVXXTy8f7ms3cKG1XfxXT4rVVyhghctZ7iJJA2RE3OmiACYA+NWHHcV83QNbQu32QZLCQIBP8AeleS7yn9Xvr576dO3ZB4zZupafKstEZpEECd50Hj0pH4nxdbCBFYMzalte+32tdcgkgTvJO7GmXiPNXaobdy3iMPm9qbYYEeE5hp6eFc9xXJ3a3e0XGWWJIhXS9bIEGF0Vht516MccpxbwxbFvwnFLMlvzrHOvCvna2EXMR3yWVlUDYAEsPXQa1Hw3K9xGDTadFyZjbuI8AsIJX2oJ8q8XuLAYh2tkhrJVXXplcZgw8BMqfAhfGt87R54N8k1m2c964zL4MeyUep0Zv8FM+J4YuHVTbVRbA79oQLbo4yHMF0aQSJMnUGa04rCfOrS98qglg0HKQYB6iD5+bVm5x3DWbC2g/aBAQToZBJLbn8vAVeaOW8zcDXC4nJbBa3c79ggEs6MSANN3UypHivnU/gnIWIxBllNtRuIl48xsn7xn9k10HBtaZUJVsoBKwQ0Z8pJBIzAMAJWSPKmTh+LwwEBQukb6/4o/ClyFXypwezgwAiWDdiCxYm5HhnadPJQB5UwXuMWBIvAKB7R7rAepEge+KomwAzt2SC0smGIYN6gN3j/hHma2JhLdoZ2Ps653I7vmPqp6gT5muWWEvlZatcTy1gb6yFBPindPviKpMTcsYJXd2W2ASudiSzak5V6n7q/Cq3F85XFzrg0V2aPpLpKoum4Ud5z8B61H4TyqLz/OMbca/dPiAFXXZVEBR5CpjLxv5WoGM5rv4jTDI1q3+sYd9vuiYUfE+lWWEtsygLKsAASwDn19sa9datOIYC1cPZjuosaRv8CP7jwrTa4DaA3IneFIn/AB1rGy7Zu4yOV3uAzcZumgt9Y2GfSvScssEuRcuhrY0U5e80SFBDwJEfGrDAza9l+ka2509c9Sr2JPYsEk3CZLERLHrAOwHh4ddqvk5KHZYr9Vd/it/+5RVv2uL+2P42/wDborQ0XcM+mci5b6G8O2CjwW6Bn8tDUbEcvyAyLctnMFBt/TpmJAAyOVdZJ6sacuXsHatWjkaQSSxLKdvGNAN/xqh5t5i3QGNNT9hCNvvsD7lMbsYm+SKROG2lHZm7bcKSNGNsNHUE6ESKscL2tsf/AA1sBRE5Clwk66k6A+6aU/0g8+zoZgb+Xx6088pXSbMkQTEjbq3SmVs1Pf8Aik5pb47jL1y29u6lxS4ADXFICkMGDQBr1G8QxpTtcPugkKVuBdSVQwPU5IHvNdJ5sxuTIQWGoHdMHXNVdgeauyQZhmliC0ANI11jyNTHK3a0knA3LpVTGUb5Svw0O5091di4fgxawz20YoQnZIwDGDbTss3dGnfDH30vWuLYW66sQCQysRHe0IOw1O3Won6TuxAxFk7mG7hkkk63kXXWN9q1eUWnKfCblm87OygEEZA4YkyOgOwg6nXWlXi2MOIxJB+s7fh4eegA9KYsJxrEKSTZ7QGINqLkQd9GZYInwOu9V3CsOnzsnIwzFu7cEED25HmI/CrcumXKmtui8Gt5LagaAAkj07o/KovFLQvOEfUBd9JB3kfGrezhwEA/ZANUTYte0Y5gDmjbNoNdQNtIrx44WdMv3/P86dLe5dxvYo5Qu8g5ScoeO8w3zCJg7DTSrjB8BLhSbitbIle6rGPABliI/s1ExXBbTfSuRAiTmZQTIjMCDrNX/D8ZbKKFZR0UZlOwERHlFerK+zlPlQcatpZS8bahczW1IUQDkUuTA/6g+FcPHHOz4g9w95GYpcUfWtmFIHmIBHmBXUPlA4gwWwEOrO90+hLAf4cnwql5hwGHbBPevWkNwWyQ47rZz3Vllgt3iN5rWPCpNjCXbyLZVj2YIIcSQ6EZlJ8e6RA8/Krfh/ISgfSksfDXbeCPh4VSfI5zQptthrpAZJa2TuU6r7jr6E+FdCvcVDibYlR9aYXTTpvBrl6mWUut/wCI1NFnH8vvbk2bhSN1JDJ8DoPdVFc5rayYvoGAMFkMfEGfPqKb+JKGBVrgznQAEAAn8vX8KTeIcMQv9IsI69ndA38nUdHU5T/5Nawls5S0Y/5Vrdu0Fw9l7j66uMqL8CS3ugedKGM5zxV9puAN4AkhR6KNB+dQ+IWWwl9rN3dToRsynVXXyYQR61OwPGrXVl94/qK6yaRKwfGsWfYt2ieg75P4NTXw/j2LtW5xC2LagTs+g3liXj3VF4LxuwhLFrYAUkkZdIE9NfdSvxzj7Yy5lCstqe6uoJj6zQd/LpWbN8iaPlTus5LBFn7Kk/m1TrPyjMxAV0kmIKEVS2+V0I1zD4H8xWmxwa2r+1qNNtdRvv5+FOnHsbOuE5uuvsyHxgbfjVnh+PXCQSRp4aeXWRShwjhlu2INxipMwZWfImBO3jVyOK3AAtnCrlHUhXn3ITFXphs0f8SXPH/J/trNLn6au/8Aoh/C/wDWip0hnNm5bPcl7pEKji0GmR3izENcAgd0KJOWRAikDE8T7W6R2iBQxnO0FmkyST5z+dOVy/Cl2MEqcpJ9lCO9cP7T6mfskn6whQxPLlm6xuKHVnYse+tsa9RmRgCT086m9UWuEw7kdzI33WVv9VN/AJFs5tDIn1rndrktCdHvqZgaWLg9ZlNKtcLyzctKSmIxKhdSRamNJ1yXjUyx3YThfc1upK5hIEH396ly5eXMIj2tR6qVrbirrWrxt3MYGddCHCrruVlwwkHQ67g1h+HPfByZZ01SG21nuaVJOnv5pVRxW7laQoidR/MVoscTBYKSYJ9k6j8atzy/fIPaFAB9adR7hoP3iKoeK8NFqLi5jDZWzAKVbWDAJ0aCN91Ird5lieV5i+H2yCVlDEgqY/Daq63xbEoALeLuCPquWiRpp0rXb4lK+7+VQ+EYO7icQtm3u7xJ1CruzeiiTHlU1vurpXKvHMdds3LmJvqiSEtN2aPmcnUkAAlRoIBBJJ10pe47jr+HfNisMLqE6X7F1gjaQNHDhDH1SB796ZMXlBS1a7tiwpUagCR7THxOp97E9at0W1cTKkKSNRoyuP2lOjD8fOpxLs34c6w3PmFPd7XE2tfZYLcWf3WQfhVrhOPWm1tYqxmGql7ZtkHof+Ww0MbtVZzB8ma3LhOFQpcMnsxJtt5ox/5fo2nhFY4Z8niWY+dXsz/qLPeI+/cOg93xrfCJHNuIFzFBUOZFS3bU7yIGvvUTVJz/AI0/N0tKfabMfuoP9xHwpwvcqK4V7KG06zlQzkuD9lj9ePcfxpJ4zZW7fZXUyncjNlII1III0Mk1IpN4Xjnw95LqbowMHUEdVI6gjQjzrtPLmOQMuVos3UzoTr3TM2z5qQV9UB+tXOxyzaYwFcfvqf8ATTNy9hDaHzeTMl7JMSLkCbYP7QAj9pVq2y3Qa7/L3zhgyXNMoGoOq6wR4HoR4ias8by9PeWG7uV1OmbYEz0MT7/WonCuLdjaJfuBu8quCseJVdWZTpAiB4iqfjnPAUbgA7F41+7aEz+8X9BWN3ZIpucOAhrDO0ZsLIW6YC3bR1NvNsXUksANpYeFYwvyZJdw1m4O67oGeRIBbUaDXYiqPH8ba+0nv/8AUO4+yFnRTtAimjh/ypIDkxNo2yI1Q51H7phh7prXIXsVyI1k6oHA6oxP+E616wNi0rgFSPEE/wAiK6bgeL4fFL3Ht3R9nQkeqnUfCtWM5ZsvsMp/iA9AdR7jWbdzVUrs1rKTqNPKq4cGVpIyGfMg/iIpnu/J8921Nm8EcaQ6lkJEbEEMuv3qS+M28dgWi/hw6/btMWUjx2JHvAqY3qvVCzwu+HcDVTOVv3Yb8ifyq8w9hGuWwqwwbWVKmAp6ka6x8KSOE83rcnuMsRvBGs/0piw/HyFJRyCASNSNY0/Gt2VFt+lW8fwrFcv+bX/sN8U/rRWukPuIVsQ8HVZlj9pt4+6Nz6AdDV4cC62stpRmGskT1HgD66+Aqu5PwlzEDtLlsoqyLawwmNC7IfaRTpr7TSNg9NB4bibe1w3Af1yZ9/qlgJA+HurjJzurUXgHC273b5HnZco0/eyifTzNeOaeMrYtxbADbJAHtgA5vRAQfvFB41FxOEyqS1gpHWwyEDwlLgI3nTMBVJxPgj49j83unNAULdR0ZVnWGXMpYkkzpJYnpFay45qT2VfLWJt3xfAXO6d5Vck27gE55URnYbiTqJp24RcwwVVVAqvEQFCE6ggqgCyGESRS4eQsZggr2bRY2yGm3D7eQ1j3a17uXPpUiUS9mZFaVyXY71qNwZgDxGXxq91MeP4xZk2ZE+zBGn3Z2nwpY4rwsIoee0VgVZRoTb0A30zCF16EL51bYbA27v0jgh51GveYfW8+nTcTU65gswKlRB1hj8dtdfOs9eOPCSWuSY+2LV0oXXYFWIKhkIkMvTUdOhkdK6P8nfKDW8K2JzZbl9fo5Gq2dCGHgXPe9AvnWbvJNq6ba945GkgahlOrIR4E6+EyeppnPFeySLxBbZbduC0DbMdl0+HiaZXq41V7FfiHDLpIsW7bEnciSBHiTsOuumulX/KHK4AJvXSzqx+jUwFjoW3PoI/GoeP4yzjvsLaH6inU+rbn8P51VWuOmwym0NjqNgR6j39PjtUsz1xyxvHZy49wh1T6Nm7PWVWAfj1+MeNJV3FsP+XbgDeVBYGZg+G/uro/BOOpibYOzEagiPwqBxblxc5u2170QQOo/n/L8ueOXTzO36fn+vs3ZtD4Pi+0XJcGhHsnWOsVTc2cq2rze0q3ysJcnUgfUvAbjoH36a9ZGHe7ni2neHjrE9T0211qNxTidmxLXmF651VSAo++8ax5emldp7xn4K3COXXt3yt3QjSPDrIOxEDQjxq34xwglcy6MIIPgZ0NQ8Lz7bu3SbrQFGVAid1R5RqffVjjeZMPcQKt0CZ1KuI0+751i7kt/PZqTwVcUmJu5iO4Sdyczt5ljt+JrPCeVySc4zsepOY+pJ1pgtWlPs37Lerx+YFWVl7gWEW2T4qynr1787V12yo8fwBFyBVgk/gBJ/GKrOHcmW8Vh2ulQXuXmynMyxbUXAAuXSSFU6g71ecaxVxLN69dXKbdpssAgZjt1P1stT+ScQljAYQ3DlESTrAm0IkjYGT8KbqufYzlK7hjKkwDpm7p8dHHdP8Ah9K34Tn/ABOHbLdJZQPZuDX1V9/zFdExzXXvZ7bJesMR3GyDKDGgbTT4+nivc68HspAC6sCY0ynf6p0O2+kU78UXXLvyqYO4qo5Nhv2+8hP31294FW+NxFvEGZV7YjKVMj1DKfXWuR4XkDt7Ze0TbbXQSRpHQ/yqov4HG4F8ysw/aQnX1HX8ax9PG6kvZd+7qmP5RsvqBr4+yf4gNf3gfWotnlZlPdOYeGzf0Puqn+TzmjE42/2N0KVWM1wd1hJCgR7JJ16DY064mxkdlS4CQxEP3DI8G9k+8it7s4ThWfogeKfEUVZZb36s/Ff61mnXTS3TEJ2LW7LqGZID24hdMq5VB0VYygTp661WcF4b817S/culgFMgZojTqfa1ECPHetZ4DYuDNaYp+1afMv4z+YrxiOF4nsjb7VLqEARcDI2UGQJkqfUmpNChx3F72Ou5F0BmADGUbD+f9a6JyxwRcNbAA1iSTvr1+8fyqDyby6ESWVRDEwIJkxpI3Gg/uaYOL4pLVuSQNZEnSdpM+ce+vP6mXV/VO0/3fzt/xuTXCNxfHsVNu2O+QSZ6DwP99RSXfwV5Ro16ASSLmTEWwQZMBkMGZpjt3tCVZWdp1n63lIggfj76o7nLrm9mN0r3sw0JYCZ3UnTf1Pqa6enjrnLvfzTGV9nixxK4Acy2CfDvWm6dR3d5r1i+JZR30e0MrPm7roFUAz3SCdSoA3JYCNaa7uW2mZo7q+0dTERvuf50qWX+c4w59Ldhgz+DYgapa9LU52/+4V+zV1L4UWeMdg1tLxy3HXM3gjEwEJ6Hp6g+VXbYZHYXFQFxqyaRcHiOmYb66GPgtY3gme63b/XmPst0AB8h0/OtPC+MNhbgsX2JSYt3T08Fc/k3x8a1r2TubsfwlL6ysEHcR1GmvVSPCqtuVwqQbcgSZmY/HQVbK7GWtkC51B9m5HiNIbz/APFQGw9x0LYm5kQmYM5iR0VRp+B8fOkqWK9bri4vZbiIjUn0HURrO3mKZG5qW0Mt7S6ADkWGJnxjQe+uf8x/KLbw4NvDAr4kd663v+r/AHrSAnFr+JcgyiMdYmW8mY6nQVOjd6os4mjxzFz+bl1rdkbmCiE5Af236nyHwFL+K5ExuLOY30HgvfRR7gp/Gp3AOEAMNB3den9+FPtiVTQa5fxOlZmUw3rw13cdvcmYu0xHa2p83Uf5wKncv8vXjcIxDKBHdKXLBGY9Xy3JAA8utXvGcRcN3uW28zlLBte7pG8AU2PwRXtKzWNSFY5UfMCQAQFtrMeXSust6ZtnyUbHLFw6oxYeB7p/Mr+NasXwm/bElGHqJH8Q0p2w/KNtu81oqJ1DZ7f4PB/ConEuCHJbt2wFhrhUC9atkNcdoEl9dAnjTcHOeI9pcttbgiQPGNCDtTjwTjlpbdu2W7NlRUhu7OVQujbHaqXCi+190aT2bFGzQ3eBKwGA116zWzivAywOmvlqKnmxTYcMp1WUY/WtnLPXVfZPw99Q+N4K5fQBocr7LJCNB0Ia2dDO/dPu1rnNrF4jCNFq8QPsMCbfwIIHug0xcN+UXYYi0R+3aOdfepMj3E1ZvvEOnKmChCmsgQQwykEBP/PvrTzXw9WQhhpp0HUEGpHLfGbd2XtXVbpAMkD9pTqPeK2cx3M9uPrE6V5vFy+W/hRfJ5wpbWIfLBlrXj0LHY0/4S0ty3cUhWPaXZBgxLGDHoRSNyUrW3um7CPmXIA0zpuvvpta0jHMVytM507pnzGx/Cu97sIv6DP6uirTt2/Wt/8AjX/dRU2nST3vpmlrbI32spB/iSfzqz4bxHMp7+aD4gmPzqxxHCJqrxHBJ3APqK6XDna7WWF48LLFWBgwwKxp0OhIrHEeI2bzDMQyxs4OhEwddj5il3E8HboWHox/LaoN2xeXZp+8oP8Aliuf0uNfO2uoy/oW1vbz2+s23P8ArzfgRWu/wi4WzdqrnxuqwMeBdSx8fDelj9I3k1yA+asVPwIP51G4jzlilC9iCDJzC4qspGmsqZ/Let6rPBpxmNu2LTFyM0jswHa5Lx7ZzHQJvBEliD0rmvCudr+HxDInftSZRp1YnVlYCQSZ8QfCrHjfNt/E2Oza2qPt2iFtjuMpmCfGah4TFlLIHZk3diQAJ8DmqzH3HRuFczWsSmWIJGtq4BPw2I8xUfjXCc6EJ31j2GOo+63X0P4VyvGXLjXACSp0IykggwDuCPjTBwznq5YAXETcXYN9cDxPRumu/rU6b4F3y9zU+HZrOJB7NQSjmSUA+q/iPA9NttheYbuPa72ayqm2oLk97OXJkAjKuVT1qn5u5jtXsOFskMbmhYfVTwPUE7R4T4irP5HcFmtXC0mcSizPRbF1o+LimvIs8Jywg3wuCmJlkRiTJn2j/cVaYfhDr7NrBp4RasbEwNctbuaOP38PdFu1CqADmaCWmSSC4MgbQNfPap/EeJP+jzcuDK5QZgARuYOh2lenSanIWMPxm784W12iGSJyWrVsRImSFnXpHrpXUuGf8pfQ/ma4zwBs+LUmJBU7HWYEeECuv4Id0f8AT/71x9S9Pqz7fu3Oyp5vRngK1waAzafK0DOdD4dDSseEuxBHzo7zndnnbwA8/HanHFt9Ih/Z/wB9L/M9hrp+jZSMqyCwAbS8u/kWH9in/nu5fuznwhYXlxisGwzz4l1gGNwD69fy1t7vLdu3azsih1ZGBU3NCGT7TGeteeVsG1mc7+1solgJdjppH1ht4nzq642PoH8hPw1rrbd6ScwspwMC/iGAAm7cO3UsSfz/ABNeOI8PCrt0hf5mqbj/AB69Zx+IVXIUXDAIBXUA6Ajz6VEv83PcYZ9IiGt6H4NIO/lsK5ZYWTjvWpW3H8BQLmykuNwu+mp09BA9wqjwvALV64FylTpuMwnzIgjY/Cr7DcbOn0it5XVK/iuYflU5eLOWlEERshFzx17rT4aR0rvOJqMXalT5OQDmnKRsUZgR5gnaqrj/ABm9gxaAbtyxc/STPZA5V1BmT3jJnpT+vGRdm1GR20HtSBqWYgqIyp3teulKfEeHfOcQ7x3R3EHgq6D8vwpJvuqpwnO1p9LqNaPiRnX+JdfiKYcBzAwE2rguL4TnHxGoqsu8qD7NV93lcKZWVPipIPxFbuMNnP8A4tb7A/iNFJf6Ou/rLn8RorPQbd+uYWo1zACrgpXh7VdUL93hgqHe4OD0pnazWpsPUCXf4EPCqzEcuA9K6C+DrQ+AFBzo8rDwrJ5djpT82AHhWm7gBFByLifCguKSdAUmfNc4jY7xHvqDjb1icotl4P1oHQDTr0rqh5Wt3jneZWVHpM/zrN7lSyI7o00Ej8oFcLnrx+jWnHbmItxASBOgH/inr5PcZbw+FV3JVXv4lhoZ7tvDpt46tFXmI4BbGyge6Pxmq2/jBYUIUVlUsV+jS5GaJ3BImB8Kn1N9/wBTSyvc4WzubnUz3t99s+h2Gmn8tV3mjD3LRt3GYZ5DZs7EeDKAWnXxI2pf/wD9Aw8kRsSP/l03/gr2PlFsDYP7rSj+lb18I2cshEvALDZiBLbiDmBFddwK/Rp90flXHbvynWoiL5/dUf66m8N+VQXPo7dq+zLbZjOUCE9GJnYbVzuNvqdWvH7teNHfmTGG1cDKjOYAhQzESr6wqkwPSqVeN4k6jDXfTIyz/wDr0pS4h8ojl83YOCBHeaP5Gog+UG4TAsp77h/2U9PC473PJbKccdexNxsxsXF0Ay9oFXrqQxHj+ArS2ExJDZURSylSWuqxynLME3W1gdRp0pMxXyhYpT3cPagiQSzH8oq04VzTi7u6Wh6B/GOrVu7jOoaOL4e0966SqtuZ8e6KVr/D0Lkdkm+hF17bHpsUI3pjSy7AuwEldY0122rf2P0REd7KcpyzrrGsRXOZXr18NXsULfDLZju3lnwe0wHnJRdKkLwETob38Fp/KO7d9PjVj2WI7QwtsiW3FoLllyIHtD6nw1pwwOBtgSqJOkxB1gHTw6V0yumJdk/D2LiI0XLvdYW8jqyEl1YggZj3dDVxwzg+VQIqxu6XLmn6n/8ArVphrQit4LVQ3ChG1RrvBR4U1DDUHCVtCd+gR4UU3/NKKC6y15K1tisVRqKV5KVuIrEUGg268G1UnLXkrQRTaqPft6VYMtRsQulAi8ycQu2QDbYqC5BEfsM8/wCGpB1UElzLEHveEnfT+laecLM2j5XbZ/iz2/8AVXvhF9r3dOWFFp10A0Kgnbc6j+zXnywx72LuoNvH2LjZFmW7qsxaJIMRuDrS1xSwMiNAzLdzzI23I/y0/wCF5Us27gcAyDI10HoIqp41wQol4nKVy5w22XK4OXefZUDTxpj0y8Q58l/E8pKb9yAILZh6N3x+dbP+DR4Uz8Ji4lp5Bm2FJ09pCUO3oKv7WBEV2nZHM7nJg8K2cA4McJeZyjEMmWVUsR3lbZden4V0z9HDwrH6OHhS8hTbilk+1p99GX/OorS2EwdzdLDegSfwpyPDxWm5wlG3VT6gH86x0LsntyjhG2tAfdLL+Rq05f4FZXMFmBETruSatG5ctfq1HoAPyr1a4GF9gss+DN/M1jL07bLvt/CysY7DKtox5fmKX/0ZemRiPcbY0G4EhumtMGI4OzCO0eP3f9tRDwS8Nrn8SA/kRU6Muu5fH8rua0rjYxWQr2tog6a9orR5Mo06Vrt2MUuzD3XX8f2h/cVYtw7EjY2z7nX/AFGtTLih/wDStt6XCPzt1vVZ4ZwIu943gAfoVXvK5bLnksR173gKZMEugqiwVm9cYZ7RthTM5ladCOmtM+Fw8Ct4wb0SvWStipXoLW0auzordlooN1YrNFBiKxFeqKDyRXkivdEUGsio99NKlxXhkmgT+MYNbmZGzANlMrAIKsrCJB6ioeGw9u0IUtoAJLKGgbAsqgkDzNN+K4Yr7gGow4Ig+qPhXO47Uum8p8T6tcb82NCx0tj+AfzFMy8KXwravDx4VOg2oMNYd2BggCd46xtV9YsQKkJhgK2hK3JpGjsqz2Vb8tGWtCP2NHYVIy1nLQRewo7CpOWs5aCN2FHYVJy0ZaCL82FBwoqXloigjrhxWwW62xRFB5y1mKzFZig8xWazFFB6ooooCsVmigxRWaKDEURWaKDzFGWvVFB5y0Za9UUHmKIrNFB5isxWYooMRRFZooPMVkCs0UGIois0UGIois0UGKzFFFARRFFZoMVivVFBmsUUUBRRRQFFFFAUUUUBRRRQFFFFAUViigzWKKKDJrFFFBmsUUUBRRRQZooooCiiigKKKKAooooP/9k=">
            <a:extLst>
              <a:ext uri="{FF2B5EF4-FFF2-40B4-BE49-F238E27FC236}">
                <a16:creationId xmlns:a16="http://schemas.microsoft.com/office/drawing/2014/main" id="{90D02610-90A5-4C53-9D64-86217A1117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-8763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2" name="Picture 6" descr="http://www.omanewsu.com/wp-content/uploads/2012/08/One_Million_Bucks_Dollars.jpg">
            <a:extLst>
              <a:ext uri="{FF2B5EF4-FFF2-40B4-BE49-F238E27FC236}">
                <a16:creationId xmlns:a16="http://schemas.microsoft.com/office/drawing/2014/main" id="{86517E1F-230F-459C-B330-DF4F8BDC6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801" y="5498162"/>
            <a:ext cx="967663" cy="80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6">
            <a:extLst>
              <a:ext uri="{FF2B5EF4-FFF2-40B4-BE49-F238E27FC236}">
                <a16:creationId xmlns:a16="http://schemas.microsoft.com/office/drawing/2014/main" id="{2F1A43FE-FE6A-4359-BBC7-8D35F91B5D1A}"/>
              </a:ext>
            </a:extLst>
          </p:cNvPr>
          <p:cNvCxnSpPr/>
          <p:nvPr/>
        </p:nvCxnSpPr>
        <p:spPr>
          <a:xfrm flipV="1">
            <a:off x="4499992" y="2710695"/>
            <a:ext cx="0" cy="28589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Arrow 12289">
            <a:extLst>
              <a:ext uri="{FF2B5EF4-FFF2-40B4-BE49-F238E27FC236}">
                <a16:creationId xmlns:a16="http://schemas.microsoft.com/office/drawing/2014/main" id="{833B61E8-B2EF-433F-87F2-289FEC8FEED2}"/>
              </a:ext>
            </a:extLst>
          </p:cNvPr>
          <p:cNvSpPr/>
          <p:nvPr/>
        </p:nvSpPr>
        <p:spPr>
          <a:xfrm rot="5400000">
            <a:off x="2711498" y="4929086"/>
            <a:ext cx="222074" cy="858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2B06427-1D65-4E21-B5C9-D8125C49A8A5}"/>
              </a:ext>
            </a:extLst>
          </p:cNvPr>
          <p:cNvSpPr txBox="1">
            <a:spLocks/>
          </p:cNvSpPr>
          <p:nvPr/>
        </p:nvSpPr>
        <p:spPr>
          <a:xfrm>
            <a:off x="5220072" y="1772816"/>
            <a:ext cx="3466728" cy="435334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Affiliates Sell for a Program</a:t>
            </a:r>
          </a:p>
          <a:p>
            <a:r>
              <a:rPr lang="en-GB" dirty="0"/>
              <a:t>Transaction: Pay-out</a:t>
            </a:r>
          </a:p>
          <a:p>
            <a:r>
              <a:rPr lang="en-GB" dirty="0"/>
              <a:t>Affiliates:                       “create traffic, </a:t>
            </a:r>
            <a:r>
              <a:rPr lang="en-GB" dirty="0" err="1"/>
              <a:t>trasnactions</a:t>
            </a:r>
            <a:r>
              <a:rPr lang="en-GB" dirty="0"/>
              <a:t>”</a:t>
            </a:r>
          </a:p>
          <a:p>
            <a:r>
              <a:rPr lang="en-GB" dirty="0"/>
              <a:t>Programs:              “product”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nl-NL" dirty="0"/>
          </a:p>
        </p:txBody>
      </p:sp>
      <p:cxnSp>
        <p:nvCxnSpPr>
          <p:cNvPr id="16" name="Straight Arrow Connector 37">
            <a:extLst>
              <a:ext uri="{FF2B5EF4-FFF2-40B4-BE49-F238E27FC236}">
                <a16:creationId xmlns:a16="http://schemas.microsoft.com/office/drawing/2014/main" id="{048F4D4B-80D5-4B52-9477-2E901F1B291D}"/>
              </a:ext>
            </a:extLst>
          </p:cNvPr>
          <p:cNvCxnSpPr>
            <a:stCxn id="7" idx="2"/>
            <a:endCxn id="9" idx="0"/>
          </p:cNvCxnSpPr>
          <p:nvPr/>
        </p:nvCxnSpPr>
        <p:spPr>
          <a:xfrm>
            <a:off x="2762739" y="3949489"/>
            <a:ext cx="59797" cy="2743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43">
            <a:extLst>
              <a:ext uri="{FF2B5EF4-FFF2-40B4-BE49-F238E27FC236}">
                <a16:creationId xmlns:a16="http://schemas.microsoft.com/office/drawing/2014/main" id="{7B4216F9-272F-436D-96FB-ACAA2C531872}"/>
              </a:ext>
            </a:extLst>
          </p:cNvPr>
          <p:cNvCxnSpPr>
            <a:stCxn id="7" idx="2"/>
            <a:endCxn id="8" idx="0"/>
          </p:cNvCxnSpPr>
          <p:nvPr/>
        </p:nvCxnSpPr>
        <p:spPr>
          <a:xfrm flipH="1">
            <a:off x="1184789" y="3949489"/>
            <a:ext cx="1577950" cy="2756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20">
            <a:extLst>
              <a:ext uri="{FF2B5EF4-FFF2-40B4-BE49-F238E27FC236}">
                <a16:creationId xmlns:a16="http://schemas.microsoft.com/office/drawing/2014/main" id="{CD12267F-0A0D-4ACE-83A4-7416322DB8F9}"/>
              </a:ext>
            </a:extLst>
          </p:cNvPr>
          <p:cNvSpPr/>
          <p:nvPr/>
        </p:nvSpPr>
        <p:spPr>
          <a:xfrm>
            <a:off x="544494" y="1774591"/>
            <a:ext cx="1365285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Product 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9" name="Rounded Rectangle 21">
            <a:extLst>
              <a:ext uri="{FF2B5EF4-FFF2-40B4-BE49-F238E27FC236}">
                <a16:creationId xmlns:a16="http://schemas.microsoft.com/office/drawing/2014/main" id="{EECC81F9-E056-489C-9A38-1ED8DA54727F}"/>
              </a:ext>
            </a:extLst>
          </p:cNvPr>
          <p:cNvSpPr/>
          <p:nvPr/>
        </p:nvSpPr>
        <p:spPr>
          <a:xfrm>
            <a:off x="2072033" y="1772816"/>
            <a:ext cx="1365285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Product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0" name="Rounded Rectangle 22">
            <a:extLst>
              <a:ext uri="{FF2B5EF4-FFF2-40B4-BE49-F238E27FC236}">
                <a16:creationId xmlns:a16="http://schemas.microsoft.com/office/drawing/2014/main" id="{4AFC777A-2C43-4860-98E9-C29881104202}"/>
              </a:ext>
            </a:extLst>
          </p:cNvPr>
          <p:cNvSpPr/>
          <p:nvPr/>
        </p:nvSpPr>
        <p:spPr>
          <a:xfrm>
            <a:off x="3629702" y="1763471"/>
            <a:ext cx="1365285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Product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1" name="Right Arrow 24">
            <a:extLst>
              <a:ext uri="{FF2B5EF4-FFF2-40B4-BE49-F238E27FC236}">
                <a16:creationId xmlns:a16="http://schemas.microsoft.com/office/drawing/2014/main" id="{D957CA73-09B1-4ED9-B268-F126DE251714}"/>
              </a:ext>
            </a:extLst>
          </p:cNvPr>
          <p:cNvSpPr/>
          <p:nvPr/>
        </p:nvSpPr>
        <p:spPr>
          <a:xfrm rot="5400000">
            <a:off x="1036045" y="4929087"/>
            <a:ext cx="222074" cy="858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2" name="Straight Arrow Connector 25">
            <a:extLst>
              <a:ext uri="{FF2B5EF4-FFF2-40B4-BE49-F238E27FC236}">
                <a16:creationId xmlns:a16="http://schemas.microsoft.com/office/drawing/2014/main" id="{9A9C82D5-9C31-4E33-97FE-D99BCF5CF082}"/>
              </a:ext>
            </a:extLst>
          </p:cNvPr>
          <p:cNvCxnSpPr>
            <a:stCxn id="18" idx="2"/>
            <a:endCxn id="7" idx="0"/>
          </p:cNvCxnSpPr>
          <p:nvPr/>
        </p:nvCxnSpPr>
        <p:spPr>
          <a:xfrm>
            <a:off x="1227137" y="2710695"/>
            <a:ext cx="1535602" cy="3026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7">
            <a:extLst>
              <a:ext uri="{FF2B5EF4-FFF2-40B4-BE49-F238E27FC236}">
                <a16:creationId xmlns:a16="http://schemas.microsoft.com/office/drawing/2014/main" id="{A1F591DB-0F56-4524-ADED-5CD63536C916}"/>
              </a:ext>
            </a:extLst>
          </p:cNvPr>
          <p:cNvCxnSpPr>
            <a:stCxn id="19" idx="2"/>
            <a:endCxn id="7" idx="0"/>
          </p:cNvCxnSpPr>
          <p:nvPr/>
        </p:nvCxnSpPr>
        <p:spPr>
          <a:xfrm>
            <a:off x="2754676" y="2708920"/>
            <a:ext cx="8063" cy="3044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30">
            <a:extLst>
              <a:ext uri="{FF2B5EF4-FFF2-40B4-BE49-F238E27FC236}">
                <a16:creationId xmlns:a16="http://schemas.microsoft.com/office/drawing/2014/main" id="{CB1BCC5D-1C23-45A5-8547-E73085BB1A0A}"/>
              </a:ext>
            </a:extLst>
          </p:cNvPr>
          <p:cNvCxnSpPr>
            <a:stCxn id="20" idx="2"/>
            <a:endCxn id="7" idx="0"/>
          </p:cNvCxnSpPr>
          <p:nvPr/>
        </p:nvCxnSpPr>
        <p:spPr>
          <a:xfrm flipH="1">
            <a:off x="2762739" y="2699575"/>
            <a:ext cx="1549606" cy="3138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Content Placeholder 4" descr="http://seo.mhvt.net/blog/search_engine_optimization/affiliate_spam/012008_moodle_course_management/canadian_pharmacy.gif">
            <a:extLst>
              <a:ext uri="{FF2B5EF4-FFF2-40B4-BE49-F238E27FC236}">
                <a16:creationId xmlns:a16="http://schemas.microsoft.com/office/drawing/2014/main" id="{76054FD2-D43C-47DD-BBDD-DC60DBDAE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140" y="3066400"/>
            <a:ext cx="917704" cy="83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E195A387-8815-43C8-99BF-66F1833B5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964474"/>
            <a:ext cx="7961537" cy="5392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Content Placeholder 4" descr="http://seo.mhvt.net/blog/search_engine_optimization/affiliate_spam/012008_moodle_course_management/canadian_pharmacy.gif">
            <a:extLst>
              <a:ext uri="{FF2B5EF4-FFF2-40B4-BE49-F238E27FC236}">
                <a16:creationId xmlns:a16="http://schemas.microsoft.com/office/drawing/2014/main" id="{1BC96460-F623-4199-9134-3D52A1CF5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4647" y="1383420"/>
            <a:ext cx="5095025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53DBD9B6-2693-4E7D-A578-1A1F377E1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56792"/>
            <a:ext cx="2983962" cy="704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9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090" y="-343989"/>
            <a:ext cx="7886700" cy="1325563"/>
          </a:xfrm>
          <a:custGeom>
            <a:avLst/>
            <a:gdLst>
              <a:gd name="connsiteX0" fmla="*/ 0 w 7886700"/>
              <a:gd name="connsiteY0" fmla="*/ 0 h 1325563"/>
              <a:gd name="connsiteX1" fmla="*/ 578358 w 7886700"/>
              <a:gd name="connsiteY1" fmla="*/ 0 h 1325563"/>
              <a:gd name="connsiteX2" fmla="*/ 1314450 w 7886700"/>
              <a:gd name="connsiteY2" fmla="*/ 0 h 1325563"/>
              <a:gd name="connsiteX3" fmla="*/ 1813941 w 7886700"/>
              <a:gd name="connsiteY3" fmla="*/ 0 h 1325563"/>
              <a:gd name="connsiteX4" fmla="*/ 2471166 w 7886700"/>
              <a:gd name="connsiteY4" fmla="*/ 0 h 1325563"/>
              <a:gd name="connsiteX5" fmla="*/ 2891790 w 7886700"/>
              <a:gd name="connsiteY5" fmla="*/ 0 h 1325563"/>
              <a:gd name="connsiteX6" fmla="*/ 3706749 w 7886700"/>
              <a:gd name="connsiteY6" fmla="*/ 0 h 1325563"/>
              <a:gd name="connsiteX7" fmla="*/ 4127373 w 7886700"/>
              <a:gd name="connsiteY7" fmla="*/ 0 h 1325563"/>
              <a:gd name="connsiteX8" fmla="*/ 4626864 w 7886700"/>
              <a:gd name="connsiteY8" fmla="*/ 0 h 1325563"/>
              <a:gd name="connsiteX9" fmla="*/ 5284089 w 7886700"/>
              <a:gd name="connsiteY9" fmla="*/ 0 h 1325563"/>
              <a:gd name="connsiteX10" fmla="*/ 6020181 w 7886700"/>
              <a:gd name="connsiteY10" fmla="*/ 0 h 1325563"/>
              <a:gd name="connsiteX11" fmla="*/ 6598539 w 7886700"/>
              <a:gd name="connsiteY11" fmla="*/ 0 h 1325563"/>
              <a:gd name="connsiteX12" fmla="*/ 7098030 w 7886700"/>
              <a:gd name="connsiteY12" fmla="*/ 0 h 1325563"/>
              <a:gd name="connsiteX13" fmla="*/ 7886700 w 7886700"/>
              <a:gd name="connsiteY13" fmla="*/ 0 h 1325563"/>
              <a:gd name="connsiteX14" fmla="*/ 7886700 w 7886700"/>
              <a:gd name="connsiteY14" fmla="*/ 662782 h 1325563"/>
              <a:gd name="connsiteX15" fmla="*/ 7886700 w 7886700"/>
              <a:gd name="connsiteY15" fmla="*/ 1325563 h 1325563"/>
              <a:gd name="connsiteX16" fmla="*/ 7150608 w 7886700"/>
              <a:gd name="connsiteY16" fmla="*/ 1325563 h 1325563"/>
              <a:gd name="connsiteX17" fmla="*/ 6651117 w 7886700"/>
              <a:gd name="connsiteY17" fmla="*/ 1325563 h 1325563"/>
              <a:gd name="connsiteX18" fmla="*/ 6072759 w 7886700"/>
              <a:gd name="connsiteY18" fmla="*/ 1325563 h 1325563"/>
              <a:gd name="connsiteX19" fmla="*/ 5415534 w 7886700"/>
              <a:gd name="connsiteY19" fmla="*/ 1325563 h 1325563"/>
              <a:gd name="connsiteX20" fmla="*/ 4994910 w 7886700"/>
              <a:gd name="connsiteY20" fmla="*/ 1325563 h 1325563"/>
              <a:gd name="connsiteX21" fmla="*/ 4337685 w 7886700"/>
              <a:gd name="connsiteY21" fmla="*/ 1325563 h 1325563"/>
              <a:gd name="connsiteX22" fmla="*/ 3680460 w 7886700"/>
              <a:gd name="connsiteY22" fmla="*/ 1325563 h 1325563"/>
              <a:gd name="connsiteX23" fmla="*/ 3180969 w 7886700"/>
              <a:gd name="connsiteY23" fmla="*/ 1325563 h 1325563"/>
              <a:gd name="connsiteX24" fmla="*/ 2760345 w 7886700"/>
              <a:gd name="connsiteY24" fmla="*/ 1325563 h 1325563"/>
              <a:gd name="connsiteX25" fmla="*/ 2181987 w 7886700"/>
              <a:gd name="connsiteY25" fmla="*/ 1325563 h 1325563"/>
              <a:gd name="connsiteX26" fmla="*/ 1367028 w 7886700"/>
              <a:gd name="connsiteY26" fmla="*/ 1325563 h 1325563"/>
              <a:gd name="connsiteX27" fmla="*/ 788670 w 7886700"/>
              <a:gd name="connsiteY27" fmla="*/ 1325563 h 1325563"/>
              <a:gd name="connsiteX28" fmla="*/ 0 w 7886700"/>
              <a:gd name="connsiteY28" fmla="*/ 1325563 h 1325563"/>
              <a:gd name="connsiteX29" fmla="*/ 0 w 7886700"/>
              <a:gd name="connsiteY29" fmla="*/ 649526 h 1325563"/>
              <a:gd name="connsiteX30" fmla="*/ 0 w 7886700"/>
              <a:gd name="connsiteY30" fmla="*/ 0 h 13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886700" h="1325563" fill="none" extrusionOk="0">
                <a:moveTo>
                  <a:pt x="0" y="0"/>
                </a:moveTo>
                <a:cubicBezTo>
                  <a:pt x="195292" y="-21074"/>
                  <a:pt x="336224" y="12306"/>
                  <a:pt x="578358" y="0"/>
                </a:cubicBezTo>
                <a:cubicBezTo>
                  <a:pt x="820492" y="-12306"/>
                  <a:pt x="1021439" y="-3393"/>
                  <a:pt x="1314450" y="0"/>
                </a:cubicBezTo>
                <a:cubicBezTo>
                  <a:pt x="1607461" y="3393"/>
                  <a:pt x="1664131" y="10189"/>
                  <a:pt x="1813941" y="0"/>
                </a:cubicBezTo>
                <a:cubicBezTo>
                  <a:pt x="1963751" y="-10189"/>
                  <a:pt x="2181052" y="8295"/>
                  <a:pt x="2471166" y="0"/>
                </a:cubicBezTo>
                <a:cubicBezTo>
                  <a:pt x="2761280" y="-8295"/>
                  <a:pt x="2742339" y="-8290"/>
                  <a:pt x="2891790" y="0"/>
                </a:cubicBezTo>
                <a:cubicBezTo>
                  <a:pt x="3041241" y="8290"/>
                  <a:pt x="3426953" y="31820"/>
                  <a:pt x="3706749" y="0"/>
                </a:cubicBezTo>
                <a:cubicBezTo>
                  <a:pt x="3986545" y="-31820"/>
                  <a:pt x="3929874" y="-485"/>
                  <a:pt x="4127373" y="0"/>
                </a:cubicBezTo>
                <a:cubicBezTo>
                  <a:pt x="4324872" y="485"/>
                  <a:pt x="4497687" y="-2027"/>
                  <a:pt x="4626864" y="0"/>
                </a:cubicBezTo>
                <a:cubicBezTo>
                  <a:pt x="4756041" y="2027"/>
                  <a:pt x="5009808" y="-13914"/>
                  <a:pt x="5284089" y="0"/>
                </a:cubicBezTo>
                <a:cubicBezTo>
                  <a:pt x="5558370" y="13914"/>
                  <a:pt x="5682373" y="-15850"/>
                  <a:pt x="6020181" y="0"/>
                </a:cubicBezTo>
                <a:cubicBezTo>
                  <a:pt x="6357989" y="15850"/>
                  <a:pt x="6326190" y="6280"/>
                  <a:pt x="6598539" y="0"/>
                </a:cubicBezTo>
                <a:cubicBezTo>
                  <a:pt x="6870888" y="-6280"/>
                  <a:pt x="6920085" y="-2213"/>
                  <a:pt x="7098030" y="0"/>
                </a:cubicBezTo>
                <a:cubicBezTo>
                  <a:pt x="7275975" y="2213"/>
                  <a:pt x="7521648" y="29230"/>
                  <a:pt x="7886700" y="0"/>
                </a:cubicBezTo>
                <a:cubicBezTo>
                  <a:pt x="7890217" y="285907"/>
                  <a:pt x="7882022" y="517890"/>
                  <a:pt x="7886700" y="662782"/>
                </a:cubicBezTo>
                <a:cubicBezTo>
                  <a:pt x="7891378" y="807674"/>
                  <a:pt x="7869730" y="1145522"/>
                  <a:pt x="7886700" y="1325563"/>
                </a:cubicBezTo>
                <a:cubicBezTo>
                  <a:pt x="7678853" y="1301613"/>
                  <a:pt x="7460024" y="1314069"/>
                  <a:pt x="7150608" y="1325563"/>
                </a:cubicBezTo>
                <a:cubicBezTo>
                  <a:pt x="6841192" y="1337057"/>
                  <a:pt x="6825168" y="1334503"/>
                  <a:pt x="6651117" y="1325563"/>
                </a:cubicBezTo>
                <a:cubicBezTo>
                  <a:pt x="6477066" y="1316623"/>
                  <a:pt x="6338245" y="1324872"/>
                  <a:pt x="6072759" y="1325563"/>
                </a:cubicBezTo>
                <a:cubicBezTo>
                  <a:pt x="5807273" y="1326254"/>
                  <a:pt x="5675761" y="1297236"/>
                  <a:pt x="5415534" y="1325563"/>
                </a:cubicBezTo>
                <a:cubicBezTo>
                  <a:pt x="5155307" y="1353890"/>
                  <a:pt x="5176474" y="1304712"/>
                  <a:pt x="4994910" y="1325563"/>
                </a:cubicBezTo>
                <a:cubicBezTo>
                  <a:pt x="4813346" y="1346414"/>
                  <a:pt x="4501069" y="1311787"/>
                  <a:pt x="4337685" y="1325563"/>
                </a:cubicBezTo>
                <a:cubicBezTo>
                  <a:pt x="4174301" y="1339339"/>
                  <a:pt x="3931716" y="1311017"/>
                  <a:pt x="3680460" y="1325563"/>
                </a:cubicBezTo>
                <a:cubicBezTo>
                  <a:pt x="3429205" y="1340109"/>
                  <a:pt x="3338025" y="1330575"/>
                  <a:pt x="3180969" y="1325563"/>
                </a:cubicBezTo>
                <a:cubicBezTo>
                  <a:pt x="3023913" y="1320551"/>
                  <a:pt x="2936236" y="1334506"/>
                  <a:pt x="2760345" y="1325563"/>
                </a:cubicBezTo>
                <a:cubicBezTo>
                  <a:pt x="2584454" y="1316620"/>
                  <a:pt x="2356790" y="1318872"/>
                  <a:pt x="2181987" y="1325563"/>
                </a:cubicBezTo>
                <a:cubicBezTo>
                  <a:pt x="2007184" y="1332254"/>
                  <a:pt x="1562870" y="1290069"/>
                  <a:pt x="1367028" y="1325563"/>
                </a:cubicBezTo>
                <a:cubicBezTo>
                  <a:pt x="1171186" y="1361057"/>
                  <a:pt x="1069898" y="1329684"/>
                  <a:pt x="788670" y="1325563"/>
                </a:cubicBezTo>
                <a:cubicBezTo>
                  <a:pt x="507442" y="1321442"/>
                  <a:pt x="223432" y="1292274"/>
                  <a:pt x="0" y="1325563"/>
                </a:cubicBezTo>
                <a:cubicBezTo>
                  <a:pt x="-33575" y="1000031"/>
                  <a:pt x="1172" y="861998"/>
                  <a:pt x="0" y="649526"/>
                </a:cubicBezTo>
                <a:cubicBezTo>
                  <a:pt x="-1172" y="437054"/>
                  <a:pt x="8009" y="208993"/>
                  <a:pt x="0" y="0"/>
                </a:cubicBezTo>
                <a:close/>
              </a:path>
              <a:path w="7886700" h="1325563" stroke="0" extrusionOk="0">
                <a:moveTo>
                  <a:pt x="0" y="0"/>
                </a:moveTo>
                <a:cubicBezTo>
                  <a:pt x="122704" y="14500"/>
                  <a:pt x="317424" y="3930"/>
                  <a:pt x="499491" y="0"/>
                </a:cubicBezTo>
                <a:cubicBezTo>
                  <a:pt x="681558" y="-3930"/>
                  <a:pt x="919994" y="31237"/>
                  <a:pt x="1314450" y="0"/>
                </a:cubicBezTo>
                <a:cubicBezTo>
                  <a:pt x="1708906" y="-31237"/>
                  <a:pt x="1647307" y="14438"/>
                  <a:pt x="1735074" y="0"/>
                </a:cubicBezTo>
                <a:cubicBezTo>
                  <a:pt x="1822841" y="-14438"/>
                  <a:pt x="2274496" y="6385"/>
                  <a:pt x="2550033" y="0"/>
                </a:cubicBezTo>
                <a:cubicBezTo>
                  <a:pt x="2825570" y="-6385"/>
                  <a:pt x="2990687" y="8444"/>
                  <a:pt x="3286125" y="0"/>
                </a:cubicBezTo>
                <a:cubicBezTo>
                  <a:pt x="3581563" y="-8444"/>
                  <a:pt x="3668821" y="21012"/>
                  <a:pt x="3785616" y="0"/>
                </a:cubicBezTo>
                <a:cubicBezTo>
                  <a:pt x="3902411" y="-21012"/>
                  <a:pt x="4194431" y="-25005"/>
                  <a:pt x="4363974" y="0"/>
                </a:cubicBezTo>
                <a:cubicBezTo>
                  <a:pt x="4533517" y="25005"/>
                  <a:pt x="4742928" y="-7804"/>
                  <a:pt x="4863465" y="0"/>
                </a:cubicBezTo>
                <a:cubicBezTo>
                  <a:pt x="4984002" y="7804"/>
                  <a:pt x="5316896" y="15003"/>
                  <a:pt x="5520690" y="0"/>
                </a:cubicBezTo>
                <a:cubicBezTo>
                  <a:pt x="5724485" y="-15003"/>
                  <a:pt x="5971797" y="7127"/>
                  <a:pt x="6335649" y="0"/>
                </a:cubicBezTo>
                <a:cubicBezTo>
                  <a:pt x="6699501" y="-7127"/>
                  <a:pt x="6649666" y="-6972"/>
                  <a:pt x="6756273" y="0"/>
                </a:cubicBezTo>
                <a:cubicBezTo>
                  <a:pt x="6862880" y="6972"/>
                  <a:pt x="7550410" y="-48378"/>
                  <a:pt x="7886700" y="0"/>
                </a:cubicBezTo>
                <a:cubicBezTo>
                  <a:pt x="7888587" y="241633"/>
                  <a:pt x="7876371" y="342800"/>
                  <a:pt x="7886700" y="623015"/>
                </a:cubicBezTo>
                <a:cubicBezTo>
                  <a:pt x="7897029" y="903230"/>
                  <a:pt x="7918849" y="1053171"/>
                  <a:pt x="7886700" y="1325563"/>
                </a:cubicBezTo>
                <a:cubicBezTo>
                  <a:pt x="7747996" y="1357179"/>
                  <a:pt x="7472638" y="1295382"/>
                  <a:pt x="7229475" y="1325563"/>
                </a:cubicBezTo>
                <a:cubicBezTo>
                  <a:pt x="6986313" y="1355744"/>
                  <a:pt x="6878421" y="1307539"/>
                  <a:pt x="6572250" y="1325563"/>
                </a:cubicBezTo>
                <a:cubicBezTo>
                  <a:pt x="6266079" y="1343587"/>
                  <a:pt x="6274525" y="1319657"/>
                  <a:pt x="6151626" y="1325563"/>
                </a:cubicBezTo>
                <a:cubicBezTo>
                  <a:pt x="6028727" y="1331469"/>
                  <a:pt x="5873470" y="1318672"/>
                  <a:pt x="5652135" y="1325563"/>
                </a:cubicBezTo>
                <a:cubicBezTo>
                  <a:pt x="5430800" y="1332454"/>
                  <a:pt x="5370996" y="1309223"/>
                  <a:pt x="5152644" y="1325563"/>
                </a:cubicBezTo>
                <a:cubicBezTo>
                  <a:pt x="4934292" y="1341903"/>
                  <a:pt x="4789638" y="1350948"/>
                  <a:pt x="4574286" y="1325563"/>
                </a:cubicBezTo>
                <a:cubicBezTo>
                  <a:pt x="4358934" y="1300178"/>
                  <a:pt x="4277605" y="1342000"/>
                  <a:pt x="4153662" y="1325563"/>
                </a:cubicBezTo>
                <a:cubicBezTo>
                  <a:pt x="4029719" y="1309126"/>
                  <a:pt x="3761634" y="1340604"/>
                  <a:pt x="3575304" y="1325563"/>
                </a:cubicBezTo>
                <a:cubicBezTo>
                  <a:pt x="3388974" y="1310522"/>
                  <a:pt x="2977800" y="1365231"/>
                  <a:pt x="2760345" y="1325563"/>
                </a:cubicBezTo>
                <a:cubicBezTo>
                  <a:pt x="2542890" y="1285895"/>
                  <a:pt x="2283708" y="1303089"/>
                  <a:pt x="2103120" y="1325563"/>
                </a:cubicBezTo>
                <a:cubicBezTo>
                  <a:pt x="1922533" y="1348037"/>
                  <a:pt x="1782115" y="1303494"/>
                  <a:pt x="1524762" y="1325563"/>
                </a:cubicBezTo>
                <a:cubicBezTo>
                  <a:pt x="1267409" y="1347632"/>
                  <a:pt x="1295275" y="1333107"/>
                  <a:pt x="1104138" y="1325563"/>
                </a:cubicBezTo>
                <a:cubicBezTo>
                  <a:pt x="913001" y="1318019"/>
                  <a:pt x="367820" y="1292882"/>
                  <a:pt x="0" y="1325563"/>
                </a:cubicBezTo>
                <a:cubicBezTo>
                  <a:pt x="20053" y="1165814"/>
                  <a:pt x="-17595" y="977115"/>
                  <a:pt x="0" y="702548"/>
                </a:cubicBezTo>
                <a:cubicBezTo>
                  <a:pt x="17595" y="427982"/>
                  <a:pt x="27053" y="145863"/>
                  <a:pt x="0" y="0"/>
                </a:cubicBezTo>
                <a:close/>
              </a:path>
            </a:pathLst>
          </a:custGeom>
          <a:ln w="38100">
            <a:noFill/>
            <a:extLst>
              <a:ext uri="{C807C97D-BFC1-408E-A445-0C87EB9F89A2}">
                <ask:lineSketchStyleProps xmlns:ask="http://schemas.microsoft.com/office/drawing/2018/sketchyshapes" sd="97190951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xtLst>
            <a:ext uri="{91240B29-F687-4F45-9708-019B960494DF}">
              <a14:hiddenLine xmlns:a14="http://schemas.microsoft.com/office/drawing/2010/main" w="38100">
                <a:solidFill>
                  <a:srgbClr val="FFFFFF">
                    <a:lumMod val="100000"/>
                  </a:srgbClr>
                </a:solidFill>
                <a:extLst>
                  <a:ext uri="{C807C97D-BFC1-408E-A445-0C87EB9F89A2}">
                    <ask:lineSketchStyleProps xmlns:ask="http://schemas.microsoft.com/office/drawing/2018/sketchyshapes" sd="971909512">
                      <a:custGeom>
                        <a:avLst/>
                        <a:gdLst>
                          <a:gd name="connsiteX0" fmla="*/ 0 w 7886700"/>
                          <a:gd name="connsiteY0" fmla="*/ 0 h 898606"/>
                          <a:gd name="connsiteX1" fmla="*/ 578358 w 7886700"/>
                          <a:gd name="connsiteY1" fmla="*/ 0 h 898606"/>
                          <a:gd name="connsiteX2" fmla="*/ 1314450 w 7886700"/>
                          <a:gd name="connsiteY2" fmla="*/ 0 h 898606"/>
                          <a:gd name="connsiteX3" fmla="*/ 1813941 w 7886700"/>
                          <a:gd name="connsiteY3" fmla="*/ 0 h 898606"/>
                          <a:gd name="connsiteX4" fmla="*/ 2471166 w 7886700"/>
                          <a:gd name="connsiteY4" fmla="*/ 0 h 898606"/>
                          <a:gd name="connsiteX5" fmla="*/ 2891790 w 7886700"/>
                          <a:gd name="connsiteY5" fmla="*/ 0 h 898606"/>
                          <a:gd name="connsiteX6" fmla="*/ 3706749 w 7886700"/>
                          <a:gd name="connsiteY6" fmla="*/ 0 h 898606"/>
                          <a:gd name="connsiteX7" fmla="*/ 4127373 w 7886700"/>
                          <a:gd name="connsiteY7" fmla="*/ 0 h 898606"/>
                          <a:gd name="connsiteX8" fmla="*/ 4626864 w 7886700"/>
                          <a:gd name="connsiteY8" fmla="*/ 0 h 898606"/>
                          <a:gd name="connsiteX9" fmla="*/ 5284089 w 7886700"/>
                          <a:gd name="connsiteY9" fmla="*/ 0 h 898606"/>
                          <a:gd name="connsiteX10" fmla="*/ 6020181 w 7886700"/>
                          <a:gd name="connsiteY10" fmla="*/ 0 h 898606"/>
                          <a:gd name="connsiteX11" fmla="*/ 6598539 w 7886700"/>
                          <a:gd name="connsiteY11" fmla="*/ 0 h 898606"/>
                          <a:gd name="connsiteX12" fmla="*/ 7098030 w 7886700"/>
                          <a:gd name="connsiteY12" fmla="*/ 0 h 898606"/>
                          <a:gd name="connsiteX13" fmla="*/ 7886700 w 7886700"/>
                          <a:gd name="connsiteY13" fmla="*/ 0 h 898606"/>
                          <a:gd name="connsiteX14" fmla="*/ 7886700 w 7886700"/>
                          <a:gd name="connsiteY14" fmla="*/ 449303 h 898606"/>
                          <a:gd name="connsiteX15" fmla="*/ 7886700 w 7886700"/>
                          <a:gd name="connsiteY15" fmla="*/ 898606 h 898606"/>
                          <a:gd name="connsiteX16" fmla="*/ 7150608 w 7886700"/>
                          <a:gd name="connsiteY16" fmla="*/ 898606 h 898606"/>
                          <a:gd name="connsiteX17" fmla="*/ 6651117 w 7886700"/>
                          <a:gd name="connsiteY17" fmla="*/ 898606 h 898606"/>
                          <a:gd name="connsiteX18" fmla="*/ 6072759 w 7886700"/>
                          <a:gd name="connsiteY18" fmla="*/ 898606 h 898606"/>
                          <a:gd name="connsiteX19" fmla="*/ 5415534 w 7886700"/>
                          <a:gd name="connsiteY19" fmla="*/ 898606 h 898606"/>
                          <a:gd name="connsiteX20" fmla="*/ 4994910 w 7886700"/>
                          <a:gd name="connsiteY20" fmla="*/ 898606 h 898606"/>
                          <a:gd name="connsiteX21" fmla="*/ 4337685 w 7886700"/>
                          <a:gd name="connsiteY21" fmla="*/ 898606 h 898606"/>
                          <a:gd name="connsiteX22" fmla="*/ 3680460 w 7886700"/>
                          <a:gd name="connsiteY22" fmla="*/ 898606 h 898606"/>
                          <a:gd name="connsiteX23" fmla="*/ 3180969 w 7886700"/>
                          <a:gd name="connsiteY23" fmla="*/ 898606 h 898606"/>
                          <a:gd name="connsiteX24" fmla="*/ 2760345 w 7886700"/>
                          <a:gd name="connsiteY24" fmla="*/ 898606 h 898606"/>
                          <a:gd name="connsiteX25" fmla="*/ 2181987 w 7886700"/>
                          <a:gd name="connsiteY25" fmla="*/ 898606 h 898606"/>
                          <a:gd name="connsiteX26" fmla="*/ 1367028 w 7886700"/>
                          <a:gd name="connsiteY26" fmla="*/ 898606 h 898606"/>
                          <a:gd name="connsiteX27" fmla="*/ 788670 w 7886700"/>
                          <a:gd name="connsiteY27" fmla="*/ 898606 h 898606"/>
                          <a:gd name="connsiteX28" fmla="*/ 0 w 7886700"/>
                          <a:gd name="connsiteY28" fmla="*/ 898606 h 898606"/>
                          <a:gd name="connsiteX29" fmla="*/ 0 w 7886700"/>
                          <a:gd name="connsiteY29" fmla="*/ 440317 h 898606"/>
                          <a:gd name="connsiteX30" fmla="*/ 0 w 7886700"/>
                          <a:gd name="connsiteY30" fmla="*/ 0 h 89860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</a:cxnLst>
                        <a:rect l="l" t="t" r="r" b="b"/>
                        <a:pathLst>
                          <a:path w="7886700" h="898606" fill="none" extrusionOk="0">
                            <a:moveTo>
                              <a:pt x="0" y="0"/>
                            </a:moveTo>
                            <a:cubicBezTo>
                              <a:pt x="195292" y="-21074"/>
                              <a:pt x="336224" y="12306"/>
                              <a:pt x="578358" y="0"/>
                            </a:cubicBezTo>
                            <a:cubicBezTo>
                              <a:pt x="820492" y="-12306"/>
                              <a:pt x="1021439" y="-3393"/>
                              <a:pt x="1314450" y="0"/>
                            </a:cubicBezTo>
                            <a:cubicBezTo>
                              <a:pt x="1607461" y="3393"/>
                              <a:pt x="1664131" y="10189"/>
                              <a:pt x="1813941" y="0"/>
                            </a:cubicBezTo>
                            <a:cubicBezTo>
                              <a:pt x="1963751" y="-10189"/>
                              <a:pt x="2181052" y="8295"/>
                              <a:pt x="2471166" y="0"/>
                            </a:cubicBezTo>
                            <a:cubicBezTo>
                              <a:pt x="2761280" y="-8295"/>
                              <a:pt x="2742339" y="-8290"/>
                              <a:pt x="2891790" y="0"/>
                            </a:cubicBezTo>
                            <a:cubicBezTo>
                              <a:pt x="3041241" y="8290"/>
                              <a:pt x="3426953" y="31820"/>
                              <a:pt x="3706749" y="0"/>
                            </a:cubicBezTo>
                            <a:cubicBezTo>
                              <a:pt x="3986545" y="-31820"/>
                              <a:pt x="3929874" y="-485"/>
                              <a:pt x="4127373" y="0"/>
                            </a:cubicBezTo>
                            <a:cubicBezTo>
                              <a:pt x="4324872" y="485"/>
                              <a:pt x="4497687" y="-2027"/>
                              <a:pt x="4626864" y="0"/>
                            </a:cubicBezTo>
                            <a:cubicBezTo>
                              <a:pt x="4756041" y="2027"/>
                              <a:pt x="5009808" y="-13914"/>
                              <a:pt x="5284089" y="0"/>
                            </a:cubicBezTo>
                            <a:cubicBezTo>
                              <a:pt x="5558370" y="13914"/>
                              <a:pt x="5682373" y="-15850"/>
                              <a:pt x="6020181" y="0"/>
                            </a:cubicBezTo>
                            <a:cubicBezTo>
                              <a:pt x="6357989" y="15850"/>
                              <a:pt x="6326190" y="6280"/>
                              <a:pt x="6598539" y="0"/>
                            </a:cubicBezTo>
                            <a:cubicBezTo>
                              <a:pt x="6870888" y="-6280"/>
                              <a:pt x="6920085" y="-2213"/>
                              <a:pt x="7098030" y="0"/>
                            </a:cubicBezTo>
                            <a:cubicBezTo>
                              <a:pt x="7275975" y="2213"/>
                              <a:pt x="7521648" y="29230"/>
                              <a:pt x="7886700" y="0"/>
                            </a:cubicBezTo>
                            <a:cubicBezTo>
                              <a:pt x="7884721" y="108245"/>
                              <a:pt x="7898948" y="338295"/>
                              <a:pt x="7886700" y="449303"/>
                            </a:cubicBezTo>
                            <a:cubicBezTo>
                              <a:pt x="7874452" y="560311"/>
                              <a:pt x="7866198" y="726180"/>
                              <a:pt x="7886700" y="898606"/>
                            </a:cubicBezTo>
                            <a:cubicBezTo>
                              <a:pt x="7678853" y="874656"/>
                              <a:pt x="7460024" y="887112"/>
                              <a:pt x="7150608" y="898606"/>
                            </a:cubicBezTo>
                            <a:cubicBezTo>
                              <a:pt x="6841192" y="910100"/>
                              <a:pt x="6825168" y="907546"/>
                              <a:pt x="6651117" y="898606"/>
                            </a:cubicBezTo>
                            <a:cubicBezTo>
                              <a:pt x="6477066" y="889666"/>
                              <a:pt x="6338245" y="897915"/>
                              <a:pt x="6072759" y="898606"/>
                            </a:cubicBezTo>
                            <a:cubicBezTo>
                              <a:pt x="5807273" y="899297"/>
                              <a:pt x="5675761" y="870279"/>
                              <a:pt x="5415534" y="898606"/>
                            </a:cubicBezTo>
                            <a:cubicBezTo>
                              <a:pt x="5155307" y="926933"/>
                              <a:pt x="5176474" y="877755"/>
                              <a:pt x="4994910" y="898606"/>
                            </a:cubicBezTo>
                            <a:cubicBezTo>
                              <a:pt x="4813346" y="919457"/>
                              <a:pt x="4501069" y="884830"/>
                              <a:pt x="4337685" y="898606"/>
                            </a:cubicBezTo>
                            <a:cubicBezTo>
                              <a:pt x="4174301" y="912382"/>
                              <a:pt x="3931716" y="884060"/>
                              <a:pt x="3680460" y="898606"/>
                            </a:cubicBezTo>
                            <a:cubicBezTo>
                              <a:pt x="3429205" y="913152"/>
                              <a:pt x="3338025" y="903618"/>
                              <a:pt x="3180969" y="898606"/>
                            </a:cubicBezTo>
                            <a:cubicBezTo>
                              <a:pt x="3023913" y="893594"/>
                              <a:pt x="2936236" y="907549"/>
                              <a:pt x="2760345" y="898606"/>
                            </a:cubicBezTo>
                            <a:cubicBezTo>
                              <a:pt x="2584454" y="889663"/>
                              <a:pt x="2356790" y="891915"/>
                              <a:pt x="2181987" y="898606"/>
                            </a:cubicBezTo>
                            <a:cubicBezTo>
                              <a:pt x="2007184" y="905297"/>
                              <a:pt x="1562870" y="863112"/>
                              <a:pt x="1367028" y="898606"/>
                            </a:cubicBezTo>
                            <a:cubicBezTo>
                              <a:pt x="1171186" y="934100"/>
                              <a:pt x="1069898" y="902727"/>
                              <a:pt x="788670" y="898606"/>
                            </a:cubicBezTo>
                            <a:cubicBezTo>
                              <a:pt x="507442" y="894485"/>
                              <a:pt x="223432" y="865317"/>
                              <a:pt x="0" y="898606"/>
                            </a:cubicBezTo>
                            <a:cubicBezTo>
                              <a:pt x="22844" y="752400"/>
                              <a:pt x="-9782" y="627885"/>
                              <a:pt x="0" y="440317"/>
                            </a:cubicBezTo>
                            <a:cubicBezTo>
                              <a:pt x="9782" y="252749"/>
                              <a:pt x="-3553" y="147521"/>
                              <a:pt x="0" y="0"/>
                            </a:cubicBezTo>
                            <a:close/>
                          </a:path>
                          <a:path w="7886700" h="898606" stroke="0" extrusionOk="0">
                            <a:moveTo>
                              <a:pt x="0" y="0"/>
                            </a:moveTo>
                            <a:cubicBezTo>
                              <a:pt x="122704" y="14500"/>
                              <a:pt x="317424" y="3930"/>
                              <a:pt x="499491" y="0"/>
                            </a:cubicBezTo>
                            <a:cubicBezTo>
                              <a:pt x="681558" y="-3930"/>
                              <a:pt x="919994" y="31237"/>
                              <a:pt x="1314450" y="0"/>
                            </a:cubicBezTo>
                            <a:cubicBezTo>
                              <a:pt x="1708906" y="-31237"/>
                              <a:pt x="1647307" y="14438"/>
                              <a:pt x="1735074" y="0"/>
                            </a:cubicBezTo>
                            <a:cubicBezTo>
                              <a:pt x="1822841" y="-14438"/>
                              <a:pt x="2274496" y="6385"/>
                              <a:pt x="2550033" y="0"/>
                            </a:cubicBezTo>
                            <a:cubicBezTo>
                              <a:pt x="2825570" y="-6385"/>
                              <a:pt x="2990687" y="8444"/>
                              <a:pt x="3286125" y="0"/>
                            </a:cubicBezTo>
                            <a:cubicBezTo>
                              <a:pt x="3581563" y="-8444"/>
                              <a:pt x="3668821" y="21012"/>
                              <a:pt x="3785616" y="0"/>
                            </a:cubicBezTo>
                            <a:cubicBezTo>
                              <a:pt x="3902411" y="-21012"/>
                              <a:pt x="4194431" y="-25005"/>
                              <a:pt x="4363974" y="0"/>
                            </a:cubicBezTo>
                            <a:cubicBezTo>
                              <a:pt x="4533517" y="25005"/>
                              <a:pt x="4742928" y="-7804"/>
                              <a:pt x="4863465" y="0"/>
                            </a:cubicBezTo>
                            <a:cubicBezTo>
                              <a:pt x="4984002" y="7804"/>
                              <a:pt x="5316896" y="15003"/>
                              <a:pt x="5520690" y="0"/>
                            </a:cubicBezTo>
                            <a:cubicBezTo>
                              <a:pt x="5724485" y="-15003"/>
                              <a:pt x="5971797" y="7127"/>
                              <a:pt x="6335649" y="0"/>
                            </a:cubicBezTo>
                            <a:cubicBezTo>
                              <a:pt x="6699501" y="-7127"/>
                              <a:pt x="6649666" y="-6972"/>
                              <a:pt x="6756273" y="0"/>
                            </a:cubicBezTo>
                            <a:cubicBezTo>
                              <a:pt x="6862880" y="6972"/>
                              <a:pt x="7550410" y="-48378"/>
                              <a:pt x="7886700" y="0"/>
                            </a:cubicBezTo>
                            <a:cubicBezTo>
                              <a:pt x="7882019" y="111801"/>
                              <a:pt x="7876831" y="271665"/>
                              <a:pt x="7886700" y="422345"/>
                            </a:cubicBezTo>
                            <a:cubicBezTo>
                              <a:pt x="7896569" y="573026"/>
                              <a:pt x="7907020" y="694044"/>
                              <a:pt x="7886700" y="898606"/>
                            </a:cubicBezTo>
                            <a:cubicBezTo>
                              <a:pt x="7747996" y="930222"/>
                              <a:pt x="7472638" y="868425"/>
                              <a:pt x="7229475" y="898606"/>
                            </a:cubicBezTo>
                            <a:cubicBezTo>
                              <a:pt x="6986313" y="928787"/>
                              <a:pt x="6878421" y="880582"/>
                              <a:pt x="6572250" y="898606"/>
                            </a:cubicBezTo>
                            <a:cubicBezTo>
                              <a:pt x="6266079" y="916630"/>
                              <a:pt x="6274525" y="892700"/>
                              <a:pt x="6151626" y="898606"/>
                            </a:cubicBezTo>
                            <a:cubicBezTo>
                              <a:pt x="6028727" y="904512"/>
                              <a:pt x="5873470" y="891715"/>
                              <a:pt x="5652135" y="898606"/>
                            </a:cubicBezTo>
                            <a:cubicBezTo>
                              <a:pt x="5430800" y="905497"/>
                              <a:pt x="5370996" y="882266"/>
                              <a:pt x="5152644" y="898606"/>
                            </a:cubicBezTo>
                            <a:cubicBezTo>
                              <a:pt x="4934292" y="914946"/>
                              <a:pt x="4789638" y="923991"/>
                              <a:pt x="4574286" y="898606"/>
                            </a:cubicBezTo>
                            <a:cubicBezTo>
                              <a:pt x="4358934" y="873221"/>
                              <a:pt x="4277605" y="915043"/>
                              <a:pt x="4153662" y="898606"/>
                            </a:cubicBezTo>
                            <a:cubicBezTo>
                              <a:pt x="4029719" y="882169"/>
                              <a:pt x="3761634" y="913647"/>
                              <a:pt x="3575304" y="898606"/>
                            </a:cubicBezTo>
                            <a:cubicBezTo>
                              <a:pt x="3388974" y="883565"/>
                              <a:pt x="2977800" y="938274"/>
                              <a:pt x="2760345" y="898606"/>
                            </a:cubicBezTo>
                            <a:cubicBezTo>
                              <a:pt x="2542890" y="858938"/>
                              <a:pt x="2283708" y="876132"/>
                              <a:pt x="2103120" y="898606"/>
                            </a:cubicBezTo>
                            <a:cubicBezTo>
                              <a:pt x="1922533" y="921080"/>
                              <a:pt x="1782115" y="876537"/>
                              <a:pt x="1524762" y="898606"/>
                            </a:cubicBezTo>
                            <a:cubicBezTo>
                              <a:pt x="1267409" y="920675"/>
                              <a:pt x="1295275" y="906150"/>
                              <a:pt x="1104138" y="898606"/>
                            </a:cubicBezTo>
                            <a:cubicBezTo>
                              <a:pt x="913001" y="891062"/>
                              <a:pt x="367820" y="865925"/>
                              <a:pt x="0" y="898606"/>
                            </a:cubicBezTo>
                            <a:cubicBezTo>
                              <a:pt x="8530" y="790428"/>
                              <a:pt x="-19458" y="589111"/>
                              <a:pt x="0" y="476261"/>
                            </a:cubicBezTo>
                            <a:cubicBezTo>
                              <a:pt x="19458" y="363412"/>
                              <a:pt x="-7196" y="134630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14:hiddenLine>
            </a:ext>
          </a:extLst>
        </p:spPr>
        <p:txBody>
          <a:bodyPr lIns="91440" tIns="45720" rIns="91440" bIns="45720" anchor="ctr">
            <a:normAutofit/>
          </a:bodyPr>
          <a:lstStyle/>
          <a:p>
            <a:pPr algn="r"/>
            <a:br>
              <a:rPr lang="en-GB" sz="3600" dirty="0">
                <a:solidFill>
                  <a:srgbClr val="FFFFFF"/>
                </a:solidFill>
                <a:latin typeface="Helvetica" panose="020B0604020202020204" pitchFamily="34" charset="0"/>
              </a:rPr>
            </a:br>
            <a:r>
              <a:rPr lang="en-GB" sz="3600" dirty="0">
                <a:solidFill>
                  <a:srgbClr val="FFFFFF"/>
                </a:solidFill>
                <a:latin typeface="Helvetica" panose="020B0604020202020204" pitchFamily="34" charset="0"/>
              </a:rPr>
              <a:t>Evidence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232" y="1485991"/>
            <a:ext cx="7717064" cy="4351338"/>
          </a:xfrm>
        </p:spPr>
        <p:txBody>
          <a:bodyPr>
            <a:normAutofit/>
          </a:bodyPr>
          <a:lstStyle/>
          <a:p>
            <a:r>
              <a:rPr lang="en-GB" dirty="0"/>
              <a:t>Issue: dynamic economy</a:t>
            </a:r>
          </a:p>
          <a:p>
            <a:pPr lvl="1"/>
            <a:r>
              <a:rPr lang="en-GB" dirty="0"/>
              <a:t>Need to know names and business case of the programs</a:t>
            </a:r>
          </a:p>
          <a:p>
            <a:r>
              <a:rPr lang="en-GB" dirty="0"/>
              <a:t>Internet history</a:t>
            </a:r>
          </a:p>
          <a:p>
            <a:pPr lvl="1"/>
            <a:r>
              <a:rPr lang="en-GB" dirty="0"/>
              <a:t>Affiliate program names</a:t>
            </a:r>
          </a:p>
          <a:p>
            <a:pPr lvl="1"/>
            <a:r>
              <a:rPr lang="en-GB" dirty="0"/>
              <a:t>Communication with the program managers</a:t>
            </a:r>
          </a:p>
          <a:p>
            <a:r>
              <a:rPr lang="en-GB" dirty="0" err="1"/>
              <a:t>Payouts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Any form of pay out  (</a:t>
            </a:r>
            <a:r>
              <a:rPr lang="en-GB" dirty="0" err="1"/>
              <a:t>Paypal</a:t>
            </a:r>
            <a:r>
              <a:rPr lang="en-GB" dirty="0"/>
              <a:t>, Cryptocurrency wallet, eMoney, bank/remittance)</a:t>
            </a:r>
          </a:p>
          <a:p>
            <a:pPr lvl="1"/>
            <a:r>
              <a:rPr lang="en-GB" dirty="0"/>
              <a:t>Affiliate administration (online or at the program manager)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21939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Questions outline">
            <a:extLst>
              <a:ext uri="{FF2B5EF4-FFF2-40B4-BE49-F238E27FC236}">
                <a16:creationId xmlns:a16="http://schemas.microsoft.com/office/drawing/2014/main" id="{34662DC1-A763-4F58-ACC3-400388D44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45492" y="2073955"/>
            <a:ext cx="4053015" cy="4053015"/>
          </a:xfrm>
          <a:prstGeom prst="rect">
            <a:avLst/>
          </a:prstGeom>
        </p:spPr>
      </p:pic>
      <p:sp>
        <p:nvSpPr>
          <p:cNvPr id="5" name="Title 50">
            <a:extLst>
              <a:ext uri="{FF2B5EF4-FFF2-40B4-BE49-F238E27FC236}">
                <a16:creationId xmlns:a16="http://schemas.microsoft.com/office/drawing/2014/main" id="{9044F2E6-8087-4A64-8EA7-1601FE9ACD80}"/>
              </a:ext>
            </a:extLst>
          </p:cNvPr>
          <p:cNvSpPr txBox="1">
            <a:spLocks/>
          </p:cNvSpPr>
          <p:nvPr/>
        </p:nvSpPr>
        <p:spPr>
          <a:xfrm>
            <a:off x="628650" y="1064303"/>
            <a:ext cx="7886700" cy="10096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5E8E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480544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6196247C-93B3-4A4F-BC6E-066C9077B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964" y="-343988"/>
            <a:ext cx="7886700" cy="1325563"/>
          </a:xfrm>
          <a:ln/>
        </p:spPr>
        <p:txBody>
          <a:bodyPr lIns="91440" tIns="45720" rIns="91440" bIns="45720" anchor="ctr">
            <a:normAutofit/>
          </a:bodyPr>
          <a:lstStyle/>
          <a:p>
            <a:pPr algn="r"/>
            <a:br>
              <a:rPr lang="en-U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</a:br>
            <a:r>
              <a:rPr lang="en-U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  <a:t>Online Wealth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DD5468A-6FD0-4FCF-98C1-D906206F4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319" y="1809205"/>
            <a:ext cx="7886700" cy="3923620"/>
          </a:xfrm>
        </p:spPr>
        <p:txBody>
          <a:bodyPr>
            <a:normAutofit/>
          </a:bodyPr>
          <a:lstStyle/>
          <a:p>
            <a:pPr algn="just"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Traditional financial system</a:t>
            </a:r>
          </a:p>
          <a:p>
            <a:pPr algn="just"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“Modern” Fintech</a:t>
            </a:r>
          </a:p>
          <a:p>
            <a:pPr algn="just"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eMoney, Mobile money</a:t>
            </a:r>
          </a:p>
          <a:p>
            <a:pPr algn="just"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Cryptocurrencies</a:t>
            </a:r>
          </a:p>
          <a:p>
            <a:pPr lvl="1" algn="just"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Wallets</a:t>
            </a:r>
          </a:p>
          <a:p>
            <a:pPr lvl="1" algn="just"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Exchanges</a:t>
            </a:r>
          </a:p>
          <a:p>
            <a:pPr lvl="1" algn="just"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Mixers and tumblers</a:t>
            </a:r>
          </a:p>
          <a:p>
            <a:pPr algn="just"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Underground economy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9020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ln/>
        </p:spPr>
        <p:txBody>
          <a:bodyPr lIns="91440" tIns="45720" rIns="91440" bIns="45720" anchor="ctr">
            <a:noAutofit/>
          </a:bodyPr>
          <a:lstStyle/>
          <a:p>
            <a:pPr algn="ctr"/>
            <a:r>
              <a:rPr lang="en-US" sz="3600" b="1">
                <a:solidFill>
                  <a:srgbClr val="2F618F"/>
                </a:solidFill>
              </a:rPr>
              <a:t>Traditional Financial System</a:t>
            </a:r>
            <a:endParaRPr lang="en-GB" sz="3600" b="1" dirty="0">
              <a:solidFill>
                <a:srgbClr val="2F618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Cybercrime: Where is the money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5867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6196247C-93B3-4A4F-BC6E-066C9077B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838" y="-352697"/>
            <a:ext cx="7886700" cy="1325563"/>
          </a:xfrm>
          <a:ln/>
        </p:spPr>
        <p:txBody>
          <a:bodyPr lIns="91440" tIns="45720" rIns="91440" bIns="45720" anchor="ctr">
            <a:normAutofit/>
          </a:bodyPr>
          <a:lstStyle/>
          <a:p>
            <a:pPr algn="r"/>
            <a:br>
              <a:rPr lang="en-U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</a:br>
            <a:r>
              <a:rPr lang="en-U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  <a:t>Banks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DD5468A-6FD0-4FCF-98C1-D906206F4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56955"/>
            <a:ext cx="7886700" cy="3923620"/>
          </a:xfrm>
        </p:spPr>
        <p:txBody>
          <a:bodyPr>
            <a:normAutofit/>
          </a:bodyPr>
          <a:lstStyle/>
          <a:p>
            <a:pPr algn="just"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eBanking</a:t>
            </a:r>
          </a:p>
          <a:p>
            <a:pPr lvl="1" algn="just"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Bank accounts can be accessed through various channels</a:t>
            </a:r>
          </a:p>
          <a:p>
            <a:pPr lvl="1" algn="just"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Websites are used to control transactions and authenticate acct. holders</a:t>
            </a:r>
          </a:p>
          <a:p>
            <a:pPr algn="just"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Evidence sources:</a:t>
            </a:r>
          </a:p>
          <a:p>
            <a:pPr lvl="1" algn="just"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Internet history</a:t>
            </a:r>
          </a:p>
          <a:p>
            <a:pPr lvl="1" algn="just"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Mobile phone apps</a:t>
            </a:r>
          </a:p>
          <a:p>
            <a:pPr lvl="1" algn="just"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Transactions from other accounts, or linked accounts (think: </a:t>
            </a:r>
            <a:r>
              <a:rPr lang="en-US" dirty="0" err="1">
                <a:ea typeface="MS PGothic" charset="0"/>
              </a:rPr>
              <a:t>Paypal</a:t>
            </a:r>
            <a:r>
              <a:rPr lang="en-US" dirty="0">
                <a:ea typeface="MS PGothic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7018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ln/>
        </p:spPr>
        <p:txBody>
          <a:bodyPr lIns="91440" tIns="45720" rIns="91440" bIns="45720" anchor="ctr">
            <a:noAutofit/>
          </a:bodyPr>
          <a:lstStyle/>
          <a:p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“Fintech”</a:t>
            </a:r>
            <a:br>
              <a:rPr lang="en-GB" sz="1200" dirty="0"/>
            </a:br>
            <a:br>
              <a:rPr 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</a:br>
            <a:br>
              <a:rPr 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</a:br>
            <a:endParaRPr lang="en-US" sz="3600" dirty="0">
              <a:solidFill>
                <a:srgbClr val="FFFFFF"/>
              </a:solidFill>
              <a:latin typeface="Helvetica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Cybercrime: Where is the money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7975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7130" y="-335280"/>
            <a:ext cx="7886700" cy="1325563"/>
          </a:xfrm>
          <a:ln/>
        </p:spPr>
        <p:txBody>
          <a:bodyPr lIns="91440" tIns="45720" rIns="91440" bIns="45720" anchor="ctr">
            <a:normAutofit/>
          </a:bodyPr>
          <a:lstStyle/>
          <a:p>
            <a:pPr algn="r"/>
            <a:br>
              <a:rPr lang="en-GB" sz="3600" dirty="0">
                <a:solidFill>
                  <a:srgbClr val="FFFFFF"/>
                </a:solidFill>
                <a:latin typeface="Helvetica" panose="020B0604020202020204" pitchFamily="34" charset="0"/>
              </a:rPr>
            </a:br>
            <a:r>
              <a:rPr lang="en-GB" sz="3600" dirty="0">
                <a:solidFill>
                  <a:srgbClr val="FFFFFF"/>
                </a:solidFill>
                <a:latin typeface="Helvetica" panose="020B0604020202020204" pitchFamily="34" charset="0"/>
              </a:rPr>
              <a:t>UK: Atom bank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555811" y="1385047"/>
            <a:ext cx="2317750" cy="45259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704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30673" y="-291737"/>
            <a:ext cx="7886700" cy="1325563"/>
          </a:xfrm>
          <a:ln/>
        </p:spPr>
        <p:txBody>
          <a:bodyPr lIns="91440" tIns="45720" rIns="91440" bIns="45720" anchor="ctr">
            <a:normAutofit/>
          </a:bodyPr>
          <a:lstStyle/>
          <a:p>
            <a:pPr algn="r"/>
            <a:br>
              <a:rPr lang="en-GB" sz="3600" dirty="0">
                <a:solidFill>
                  <a:srgbClr val="FFFFFF"/>
                </a:solidFill>
                <a:latin typeface="Helvetica" panose="020B0604020202020204" pitchFamily="34" charset="0"/>
              </a:rPr>
            </a:br>
            <a:r>
              <a:rPr lang="en-GB" sz="3600" dirty="0">
                <a:solidFill>
                  <a:srgbClr val="FFFFFF"/>
                </a:solidFill>
                <a:latin typeface="Helvetica" panose="020B0604020202020204" pitchFamily="34" charset="0"/>
              </a:rPr>
              <a:t>Germany: N26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30" y="1501776"/>
            <a:ext cx="2543175" cy="4525962"/>
          </a:xfr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810" y="1501776"/>
            <a:ext cx="4297357" cy="27277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02602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PT_theme_v7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Helvetic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theme_v7" id="{8CEAEF11-8DD7-42E4-8B50-E070E61E085B}" vid="{180C96AB-83AB-43A3-9AD5-620A1EA018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PPT_theme_v7</Template>
  <TotalTime>241</TotalTime>
  <Words>995</Words>
  <Application>Microsoft Office PowerPoint</Application>
  <PresentationFormat>On-screen Show (4:3)</PresentationFormat>
  <Paragraphs>205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Georgia</vt:lpstr>
      <vt:lpstr>Helvetica</vt:lpstr>
      <vt:lpstr>PPT_theme_v7</vt:lpstr>
      <vt:lpstr>  </vt:lpstr>
      <vt:lpstr>Session Aim</vt:lpstr>
      <vt:lpstr>  “Crime Proceeds on the Internet”?</vt:lpstr>
      <vt:lpstr> Online Wealth </vt:lpstr>
      <vt:lpstr>Traditional Financial System</vt:lpstr>
      <vt:lpstr> Banks</vt:lpstr>
      <vt:lpstr>    “Fintech”   </vt:lpstr>
      <vt:lpstr> UK: Atom bank</vt:lpstr>
      <vt:lpstr> Germany: N26</vt:lpstr>
      <vt:lpstr> KYC</vt:lpstr>
      <vt:lpstr> Many others!</vt:lpstr>
      <vt:lpstr> Identification</vt:lpstr>
      <vt:lpstr> Online Banks (Fintech)</vt:lpstr>
      <vt:lpstr> Online Banks (Fintech)</vt:lpstr>
      <vt:lpstr>  </vt:lpstr>
      <vt:lpstr> eMoney, Mobile money</vt:lpstr>
      <vt:lpstr> eMoney, Mobile money </vt:lpstr>
      <vt:lpstr> eMoney, Mobile money </vt:lpstr>
      <vt:lpstr>  </vt:lpstr>
      <vt:lpstr> Currencies</vt:lpstr>
      <vt:lpstr> Fiat currency!</vt:lpstr>
      <vt:lpstr> Ecosystem</vt:lpstr>
      <vt:lpstr> Public key cryptography</vt:lpstr>
      <vt:lpstr>Bitcoins:Where are they kept?</vt:lpstr>
      <vt:lpstr> Wallets</vt:lpstr>
      <vt:lpstr> Online wallet at exchange</vt:lpstr>
      <vt:lpstr> Mobile apps</vt:lpstr>
      <vt:lpstr> Evidence sources</vt:lpstr>
      <vt:lpstr>PowerPoint Presentation</vt:lpstr>
      <vt:lpstr> Underground economy</vt:lpstr>
      <vt:lpstr> Evidence 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Terry Baker</dc:creator>
  <cp:lastModifiedBy>Hortensia Pasalau</cp:lastModifiedBy>
  <cp:revision>14</cp:revision>
  <dcterms:created xsi:type="dcterms:W3CDTF">2020-01-22T23:58:46Z</dcterms:created>
  <dcterms:modified xsi:type="dcterms:W3CDTF">2023-11-14T12:33:40Z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5059D800-1C4B-4447-9F50-DD6BE75D9391</vt:lpwstr>
  </property>
  <property fmtid="{D5CDD505-2E9C-101B-9397-08002B2CF9AE}" pid="3" name="ArticulatePath">
    <vt:lpwstr>Session 22b Financial Investigations and Cybercrime</vt:lpwstr>
  </property>
</Properties>
</file>