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65.xml" ContentType="application/vnd.openxmlformats-officedocument.presentationml.notesSlide+xml"/>
  <Override PartName="/ppt/tags/tag70.xml" ContentType="application/vnd.openxmlformats-officedocument.presentationml.tags+xml"/>
  <Override PartName="/ppt/notesSlides/notesSlide66.xml" ContentType="application/vnd.openxmlformats-officedocument.presentationml.notesSlide+xml"/>
  <Override PartName="/ppt/tags/tag71.xml" ContentType="application/vnd.openxmlformats-officedocument.presentationml.tags+xml"/>
  <Override PartName="/ppt/notesSlides/notesSlide67.xml" ContentType="application/vnd.openxmlformats-officedocument.presentationml.notesSlide+xml"/>
  <Override PartName="/ppt/tags/tag72.xml" ContentType="application/vnd.openxmlformats-officedocument.presentationml.tags+xml"/>
  <Override PartName="/ppt/notesSlides/notesSlide68.xml" ContentType="application/vnd.openxmlformats-officedocument.presentationml.notesSlide+xml"/>
  <Override PartName="/ppt/tags/tag73.xml" ContentType="application/vnd.openxmlformats-officedocument.presentationml.tags+xml"/>
  <Override PartName="/ppt/notesSlides/notesSlide69.xml" ContentType="application/vnd.openxmlformats-officedocument.presentationml.notesSlide+xml"/>
  <Override PartName="/ppt/tags/tag74.xml" ContentType="application/vnd.openxmlformats-officedocument.presentationml.tags+xml"/>
  <Override PartName="/ppt/notesSlides/notesSlide70.xml" ContentType="application/vnd.openxmlformats-officedocument.presentationml.notesSlide+xml"/>
  <Override PartName="/ppt/tags/tag75.xml" ContentType="application/vnd.openxmlformats-officedocument.presentationml.tags+xml"/>
  <Override PartName="/ppt/notesSlides/notesSlide71.xml" ContentType="application/vnd.openxmlformats-officedocument.presentationml.notesSlide+xml"/>
  <Override PartName="/ppt/tags/tag76.xml" ContentType="application/vnd.openxmlformats-officedocument.presentationml.tags+xml"/>
  <Override PartName="/ppt/notesSlides/notesSlide72.xml" ContentType="application/vnd.openxmlformats-officedocument.presentationml.notesSlide+xml"/>
  <Override PartName="/ppt/tags/tag77.xml" ContentType="application/vnd.openxmlformats-officedocument.presentationml.tags+xml"/>
  <Override PartName="/ppt/notesSlides/notesSlide73.xml" ContentType="application/vnd.openxmlformats-officedocument.presentationml.notesSlide+xml"/>
  <Override PartName="/ppt/tags/tag78.xml" ContentType="application/vnd.openxmlformats-officedocument.presentationml.tags+xml"/>
  <Override PartName="/ppt/notesSlides/notesSlide74.xml" ContentType="application/vnd.openxmlformats-officedocument.presentationml.notesSlide+xml"/>
  <Override PartName="/ppt/tags/tag79.xml" ContentType="application/vnd.openxmlformats-officedocument.presentationml.tags+xml"/>
  <Override PartName="/ppt/notesSlides/notesSlide75.xml" ContentType="application/vnd.openxmlformats-officedocument.presentationml.notesSlide+xml"/>
  <Override PartName="/ppt/tags/tag80.xml" ContentType="application/vnd.openxmlformats-officedocument.presentationml.tags+xml"/>
  <Override PartName="/ppt/notesSlides/notesSlide76.xml" ContentType="application/vnd.openxmlformats-officedocument.presentationml.notesSlide+xml"/>
  <Override PartName="/ppt/tags/tag81.xml" ContentType="application/vnd.openxmlformats-officedocument.presentationml.tags+xml"/>
  <Override PartName="/ppt/notesSlides/notesSlide77.xml" ContentType="application/vnd.openxmlformats-officedocument.presentationml.notesSlide+xml"/>
  <Override PartName="/ppt/tags/tag82.xml" ContentType="application/vnd.openxmlformats-officedocument.presentationml.tags+xml"/>
  <Override PartName="/ppt/notesSlides/notesSlide78.xml" ContentType="application/vnd.openxmlformats-officedocument.presentationml.notesSlide+xml"/>
  <Override PartName="/ppt/tags/tag83.xml" ContentType="application/vnd.openxmlformats-officedocument.presentationml.tags+xml"/>
  <Override PartName="/ppt/notesSlides/notesSlide79.xml" ContentType="application/vnd.openxmlformats-officedocument.presentationml.notesSlide+xml"/>
  <Override PartName="/ppt/tags/tag84.xml" ContentType="application/vnd.openxmlformats-officedocument.presentationml.tags+xml"/>
  <Override PartName="/ppt/notesSlides/notesSlide80.xml" ContentType="application/vnd.openxmlformats-officedocument.presentationml.notesSlide+xml"/>
  <Override PartName="/ppt/tags/tag85.xml" ContentType="application/vnd.openxmlformats-officedocument.presentationml.tags+xml"/>
  <Override PartName="/ppt/notesSlides/notesSlide81.xml" ContentType="application/vnd.openxmlformats-officedocument.presentationml.notesSlide+xml"/>
  <Override PartName="/ppt/tags/tag86.xml" ContentType="application/vnd.openxmlformats-officedocument.presentationml.tags+xml"/>
  <Override PartName="/ppt/notesSlides/notesSlide82.xml" ContentType="application/vnd.openxmlformats-officedocument.presentationml.notesSlide+xml"/>
  <Override PartName="/ppt/tags/tag87.xml" ContentType="application/vnd.openxmlformats-officedocument.presentationml.tags+xml"/>
  <Override PartName="/ppt/notesSlides/notesSlide83.xml" ContentType="application/vnd.openxmlformats-officedocument.presentationml.notesSlide+xml"/>
  <Override PartName="/ppt/tags/tag88.xml" ContentType="application/vnd.openxmlformats-officedocument.presentationml.tags+xml"/>
  <Override PartName="/ppt/notesSlides/notesSlide8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85.xml" ContentType="application/vnd.openxmlformats-officedocument.presentationml.notesSlide+xml"/>
  <Override PartName="/ppt/tags/tag91.xml" ContentType="application/vnd.openxmlformats-officedocument.presentationml.tags+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5"/>
  </p:notesMasterIdLst>
  <p:sldIdLst>
    <p:sldId id="318" r:id="rId2"/>
    <p:sldId id="338" r:id="rId3"/>
    <p:sldId id="348" r:id="rId4"/>
    <p:sldId id="339" r:id="rId5"/>
    <p:sldId id="269" r:id="rId6"/>
    <p:sldId id="270" r:id="rId7"/>
    <p:sldId id="271" r:id="rId8"/>
    <p:sldId id="276" r:id="rId9"/>
    <p:sldId id="273" r:id="rId10"/>
    <p:sldId id="369" r:id="rId11"/>
    <p:sldId id="381" r:id="rId12"/>
    <p:sldId id="380" r:id="rId13"/>
    <p:sldId id="449" r:id="rId14"/>
    <p:sldId id="275" r:id="rId15"/>
    <p:sldId id="349" r:id="rId16"/>
    <p:sldId id="272" r:id="rId17"/>
    <p:sldId id="383" r:id="rId18"/>
    <p:sldId id="386" r:id="rId19"/>
    <p:sldId id="384" r:id="rId20"/>
    <p:sldId id="340" r:id="rId21"/>
    <p:sldId id="343" r:id="rId22"/>
    <p:sldId id="450" r:id="rId23"/>
    <p:sldId id="370" r:id="rId24"/>
    <p:sldId id="371" r:id="rId25"/>
    <p:sldId id="372" r:id="rId26"/>
    <p:sldId id="455" r:id="rId27"/>
    <p:sldId id="373" r:id="rId28"/>
    <p:sldId id="374" r:id="rId29"/>
    <p:sldId id="375" r:id="rId30"/>
    <p:sldId id="267" r:id="rId31"/>
    <p:sldId id="294" r:id="rId32"/>
    <p:sldId id="350" r:id="rId33"/>
    <p:sldId id="344" r:id="rId34"/>
    <p:sldId id="368" r:id="rId35"/>
    <p:sldId id="357" r:id="rId36"/>
    <p:sldId id="402" r:id="rId37"/>
    <p:sldId id="359" r:id="rId38"/>
    <p:sldId id="360" r:id="rId39"/>
    <p:sldId id="406" r:id="rId40"/>
    <p:sldId id="405" r:id="rId41"/>
    <p:sldId id="361" r:id="rId42"/>
    <p:sldId id="407" r:id="rId43"/>
    <p:sldId id="363" r:id="rId44"/>
    <p:sldId id="409" r:id="rId45"/>
    <p:sldId id="410" r:id="rId46"/>
    <p:sldId id="411" r:id="rId47"/>
    <p:sldId id="453" r:id="rId48"/>
    <p:sldId id="365" r:id="rId49"/>
    <p:sldId id="412" r:id="rId50"/>
    <p:sldId id="366" r:id="rId51"/>
    <p:sldId id="413" r:id="rId52"/>
    <p:sldId id="414" r:id="rId53"/>
    <p:sldId id="424" r:id="rId54"/>
    <p:sldId id="415" r:id="rId55"/>
    <p:sldId id="416" r:id="rId56"/>
    <p:sldId id="417" r:id="rId57"/>
    <p:sldId id="452" r:id="rId58"/>
    <p:sldId id="418" r:id="rId59"/>
    <p:sldId id="367" r:id="rId60"/>
    <p:sldId id="396" r:id="rId61"/>
    <p:sldId id="387" r:id="rId62"/>
    <p:sldId id="388" r:id="rId63"/>
    <p:sldId id="389" r:id="rId64"/>
    <p:sldId id="390" r:id="rId65"/>
    <p:sldId id="391" r:id="rId66"/>
    <p:sldId id="392" r:id="rId67"/>
    <p:sldId id="393" r:id="rId68"/>
    <p:sldId id="394" r:id="rId69"/>
    <p:sldId id="395" r:id="rId70"/>
    <p:sldId id="425" r:id="rId71"/>
    <p:sldId id="426" r:id="rId72"/>
    <p:sldId id="427" r:id="rId73"/>
    <p:sldId id="428" r:id="rId74"/>
    <p:sldId id="429" r:id="rId75"/>
    <p:sldId id="430" r:id="rId76"/>
    <p:sldId id="431" r:id="rId77"/>
    <p:sldId id="432" r:id="rId78"/>
    <p:sldId id="451" r:id="rId79"/>
    <p:sldId id="433" r:id="rId80"/>
    <p:sldId id="434" r:id="rId81"/>
    <p:sldId id="435" r:id="rId82"/>
    <p:sldId id="436" r:id="rId83"/>
    <p:sldId id="437" r:id="rId84"/>
    <p:sldId id="438" r:id="rId85"/>
    <p:sldId id="439" r:id="rId86"/>
    <p:sldId id="440" r:id="rId87"/>
    <p:sldId id="441" r:id="rId88"/>
    <p:sldId id="442" r:id="rId89"/>
    <p:sldId id="456" r:id="rId90"/>
    <p:sldId id="445" r:id="rId91"/>
    <p:sldId id="352" r:id="rId92"/>
    <p:sldId id="351" r:id="rId93"/>
    <p:sldId id="353" r:id="rId94"/>
  </p:sldIdLst>
  <p:sldSz cx="9144000" cy="6858000" type="screen4x3"/>
  <p:notesSz cx="6858000" cy="9144000"/>
  <p:custDataLst>
    <p:tags r:id="rId9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85" d="100"/>
          <a:sy n="85"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4F1E5-C9A0-4972-A93A-951717F5D280}" type="datetimeFigureOut">
              <a:rPr lang="en-GB" smtClean="0"/>
              <a:t>13/11/2023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17E55-8C73-4B1B-B318-A853633DBB8D}" type="slidenum">
              <a:rPr lang="en-GB" smtClean="0"/>
              <a:t>‹#›</a:t>
            </a:fld>
            <a:endParaRPr lang="en-GB"/>
          </a:p>
        </p:txBody>
      </p:sp>
    </p:spTree>
    <p:extLst>
      <p:ext uri="{BB962C8B-B14F-4D97-AF65-F5344CB8AC3E}">
        <p14:creationId xmlns:p14="http://schemas.microsoft.com/office/powerpoint/2010/main" val="18681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ur-lex.europa.eu/legal-content/EN/TXT/?qid=1484312184142&amp;uri=CELEX:32013L0040"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zervirano mjesto slike slajda 1">
            <a:extLst>
              <a:ext uri="{FF2B5EF4-FFF2-40B4-BE49-F238E27FC236}">
                <a16:creationId xmlns:a16="http://schemas.microsoft.com/office/drawing/2014/main" id="{AFA22D3D-A612-4492-BE83-F7A0DB1885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zervirano mjesto bilježaka 2">
            <a:extLst>
              <a:ext uri="{FF2B5EF4-FFF2-40B4-BE49-F238E27FC236}">
                <a16:creationId xmlns:a16="http://schemas.microsoft.com/office/drawing/2014/main" id="{C0632B66-ACF4-4909-90D5-2DF9D431B86D}"/>
              </a:ext>
            </a:extLst>
          </p:cNvPr>
          <p:cNvSpPr>
            <a:spLocks noGrp="1"/>
          </p:cNvSpPr>
          <p:nvPr>
            <p:ph type="body" idx="1"/>
          </p:nvPr>
        </p:nvSpPr>
        <p:spPr bwMode="auto"/>
        <p:txBody>
          <a:bodyPr>
            <a:normAutofit lnSpcReduction="10000"/>
          </a:bodyPr>
          <a:lstStyle/>
          <a:p>
            <a:pPr>
              <a:defRPr/>
            </a:pPr>
            <a:endParaRPr lang="hr-HR" altLang="en-US"/>
          </a:p>
          <a:p>
            <a:pPr>
              <a:defRPr/>
            </a:pPr>
            <a:r>
              <a:rPr lang="en-GB" altLang="en-US"/>
              <a:t>Part One of the presentation will describe the new realities of the information society and will refer to the emerging illegal activities on the networks. </a:t>
            </a:r>
            <a:endParaRPr lang="hr-HR" altLang="en-US"/>
          </a:p>
          <a:p>
            <a:pPr>
              <a:defRPr/>
            </a:pPr>
            <a:r>
              <a:rPr lang="en-GB" altLang="en-US"/>
              <a:t> </a:t>
            </a:r>
            <a:endParaRPr lang="hr-HR" altLang="en-US"/>
          </a:p>
          <a:p>
            <a:pPr>
              <a:defRPr/>
            </a:pPr>
            <a:r>
              <a:rPr lang="en-GB" altLang="en-US"/>
              <a:t>Part Two will recover some of the historic approaches to cybercrime, by some international organisations. </a:t>
            </a:r>
            <a:endParaRPr lang="hr-HR" altLang="en-US"/>
          </a:p>
          <a:p>
            <a:pPr>
              <a:defRPr/>
            </a:pPr>
            <a:r>
              <a:rPr lang="en-GB" altLang="en-US"/>
              <a:t> </a:t>
            </a:r>
            <a:endParaRPr lang="hr-HR" altLang="en-US"/>
          </a:p>
          <a:p>
            <a:pPr>
              <a:defRPr/>
            </a:pPr>
            <a:r>
              <a:rPr lang="en-GB" altLang="en-US"/>
              <a:t>Part Three will try to arrive to the reality covered by the eventual concept of cybercrime.</a:t>
            </a:r>
            <a:endParaRPr lang="hr-HR" altLang="en-US"/>
          </a:p>
          <a:p>
            <a:pPr>
              <a:defRPr/>
            </a:pPr>
            <a:r>
              <a:rPr lang="en-GB" altLang="en-US"/>
              <a:t> </a:t>
            </a:r>
            <a:endParaRPr lang="hr-HR" altLang="en-US"/>
          </a:p>
          <a:p>
            <a:pPr>
              <a:defRPr/>
            </a:pPr>
            <a:r>
              <a:rPr lang="en-GB" altLang="en-US"/>
              <a:t>Part Four will explain what the Budapest Convention on Cybercrime is and will underline the importance of this single binding international instrument in fighting cybercrime. </a:t>
            </a:r>
            <a:endParaRPr lang="hr-HR" altLang="en-US"/>
          </a:p>
          <a:p>
            <a:pPr>
              <a:defRPr/>
            </a:pPr>
            <a:r>
              <a:rPr lang="en-GB" altLang="en-US"/>
              <a:t> </a:t>
            </a:r>
            <a:endParaRPr lang="hr-HR" altLang="en-US"/>
          </a:p>
          <a:p>
            <a:pPr>
              <a:defRPr/>
            </a:pPr>
            <a:r>
              <a:rPr lang="en-GB" altLang="en-US"/>
              <a:t>Part Five will refer to some of the more important illegal activities online, nowadays.</a:t>
            </a:r>
            <a:endParaRPr lang="hr-HR" altLang="en-US"/>
          </a:p>
          <a:p>
            <a:pPr>
              <a:defRPr/>
            </a:pPr>
            <a:r>
              <a:rPr lang="en-GB" altLang="en-US"/>
              <a:t> </a:t>
            </a:r>
            <a:endParaRPr lang="hr-HR" altLang="en-US"/>
          </a:p>
          <a:p>
            <a:pPr>
              <a:defRPr/>
            </a:pPr>
            <a:r>
              <a:rPr lang="en-GB" altLang="en-US"/>
              <a:t>Part Six will briefly touch upon major vectors of contemporary and emerging trends of the cybercrime.</a:t>
            </a:r>
          </a:p>
          <a:p>
            <a:pPr>
              <a:defRPr/>
            </a:pPr>
            <a:endParaRPr lang="en-GB" altLang="en-US"/>
          </a:p>
          <a:p>
            <a:pPr>
              <a:defRPr/>
            </a:pPr>
            <a:r>
              <a:rPr lang="en-GB" altLang="en-US"/>
              <a:t>Part Seven will recover the major topics of all the presentation.</a:t>
            </a:r>
            <a:endParaRPr lang="hr-HR" altLang="en-US"/>
          </a:p>
        </p:txBody>
      </p:sp>
      <p:sp>
        <p:nvSpPr>
          <p:cNvPr id="6148" name="Rezervirano mjesto broja slajda 3">
            <a:extLst>
              <a:ext uri="{FF2B5EF4-FFF2-40B4-BE49-F238E27FC236}">
                <a16:creationId xmlns:a16="http://schemas.microsoft.com/office/drawing/2014/main" id="{CFECB186-01E9-431F-8663-D2A2DD1639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B43830-8E4D-4134-9D6A-A00F227F188C}" type="slidenum">
              <a:rPr lang="en-US" altLang="en-US" smtClean="0"/>
              <a:pPr>
                <a:spcBef>
                  <a:spcPct val="0"/>
                </a:spcBef>
              </a:pPr>
              <a:t>2</a:t>
            </a:fld>
            <a:endParaRPr lang="en-US" altLang="en-US"/>
          </a:p>
        </p:txBody>
      </p:sp>
    </p:spTree>
    <p:extLst>
      <p:ext uri="{BB962C8B-B14F-4D97-AF65-F5344CB8AC3E}">
        <p14:creationId xmlns:p14="http://schemas.microsoft.com/office/powerpoint/2010/main" val="154895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Čuvar mesta za sliku na slajdu 1">
            <a:extLst>
              <a:ext uri="{FF2B5EF4-FFF2-40B4-BE49-F238E27FC236}">
                <a16:creationId xmlns:a16="http://schemas.microsoft.com/office/drawing/2014/main" id="{51A28A6A-DA71-46D9-8EFE-5BD8D7BF00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Čuvar mesta za napomene 2">
            <a:extLst>
              <a:ext uri="{FF2B5EF4-FFF2-40B4-BE49-F238E27FC236}">
                <a16:creationId xmlns:a16="http://schemas.microsoft.com/office/drawing/2014/main" id="{B90F5AAA-5E6F-40C7-88F3-442B9F06D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2: Implementation of the ZEUS malware for the purpose of the banking account hijacking. Scheme includes 6 steps: sending massive numbers of infected e-mails, opening of e-mails and triggering of the malware, recording of the banking account data, take-over of the actual accounts, money transfer and money withdrawal by the so called “money mules” and handing over illegal gain to the organizers while keeping percentage as fee. </a:t>
            </a:r>
            <a:endParaRPr lang="en-US" altLang="en-US"/>
          </a:p>
        </p:txBody>
      </p:sp>
      <p:sp>
        <p:nvSpPr>
          <p:cNvPr id="25604" name="Čuvar mesta za broj slajda 3">
            <a:extLst>
              <a:ext uri="{FF2B5EF4-FFF2-40B4-BE49-F238E27FC236}">
                <a16:creationId xmlns:a16="http://schemas.microsoft.com/office/drawing/2014/main" id="{71B47605-2B6C-4ABA-89FD-308046A3DC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4FD3683-3AD4-481E-90D4-975F7EAB20EE}" type="slidenum">
              <a:rPr lang="en-US" altLang="en-US" smtClean="0"/>
              <a:pPr>
                <a:spcBef>
                  <a:spcPct val="0"/>
                </a:spcBef>
              </a:pPr>
              <a:t>12</a:t>
            </a:fld>
            <a:endParaRPr lang="en-US" altLang="en-US"/>
          </a:p>
        </p:txBody>
      </p:sp>
    </p:spTree>
    <p:extLst>
      <p:ext uri="{BB962C8B-B14F-4D97-AF65-F5344CB8AC3E}">
        <p14:creationId xmlns:p14="http://schemas.microsoft.com/office/powerpoint/2010/main" val="400383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zervirano mjesto slike slajda 1">
            <a:extLst>
              <a:ext uri="{FF2B5EF4-FFF2-40B4-BE49-F238E27FC236}">
                <a16:creationId xmlns:a16="http://schemas.microsoft.com/office/drawing/2014/main" id="{F0BEE051-BE00-4506-9DD2-2B3BBB11C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zervirano mjesto bilježaka 2">
            <a:extLst>
              <a:ext uri="{FF2B5EF4-FFF2-40B4-BE49-F238E27FC236}">
                <a16:creationId xmlns:a16="http://schemas.microsoft.com/office/drawing/2014/main" id="{30D7823D-38C0-4E67-B7D7-7B5860C293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Modern societies depend on information technologies. States, citizens and economies are currently connected to the Internet. This is a very fertile field for new emerging illegal activities, within the communications networks, using the networks, or against the networks. </a:t>
            </a:r>
            <a:endParaRPr lang="hr-HR" altLang="en-US"/>
          </a:p>
        </p:txBody>
      </p:sp>
      <p:sp>
        <p:nvSpPr>
          <p:cNvPr id="27652" name="Rezervirano mjesto broja slajda 3">
            <a:extLst>
              <a:ext uri="{FF2B5EF4-FFF2-40B4-BE49-F238E27FC236}">
                <a16:creationId xmlns:a16="http://schemas.microsoft.com/office/drawing/2014/main" id="{A9A3FC5A-1D6A-4326-8945-5E4505808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91EBFE-2B11-45D1-9D47-B4DB292ABEB4}"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150219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slike slajda 1">
            <a:extLst>
              <a:ext uri="{FF2B5EF4-FFF2-40B4-BE49-F238E27FC236}">
                <a16:creationId xmlns:a16="http://schemas.microsoft.com/office/drawing/2014/main" id="{2AAE3306-CDD9-42CB-AF92-7088D9B89C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zervirano mjesto bilježaka 2">
            <a:extLst>
              <a:ext uri="{FF2B5EF4-FFF2-40B4-BE49-F238E27FC236}">
                <a16:creationId xmlns:a16="http://schemas.microsoft.com/office/drawing/2014/main" id="{E2E8724B-CAE1-47C1-910E-A204ABCE7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Everywhere, cybercrime is identified with phenomena like </a:t>
            </a:r>
            <a:r>
              <a:rPr lang="en-GB" altLang="en-US" i="1"/>
              <a:t>hacking</a:t>
            </a:r>
            <a:r>
              <a:rPr lang="en-GB" altLang="en-US"/>
              <a:t>, or the diffusion of </a:t>
            </a:r>
            <a:r>
              <a:rPr lang="en-GB" altLang="en-US" i="1"/>
              <a:t>malware</a:t>
            </a:r>
            <a:r>
              <a:rPr lang="en-GB" altLang="en-US"/>
              <a:t> (mainly viruses or worms), or the popular, within the </a:t>
            </a:r>
            <a:r>
              <a:rPr lang="en-GB" altLang="en-US" i="1"/>
              <a:t>media</a:t>
            </a:r>
            <a:r>
              <a:rPr lang="en-GB" altLang="en-US"/>
              <a:t>, computer attacks (</a:t>
            </a:r>
            <a:r>
              <a:rPr lang="en-GB" altLang="en-US" i="1"/>
              <a:t>DoS</a:t>
            </a:r>
            <a:r>
              <a:rPr lang="en-GB" altLang="en-US"/>
              <a:t> or </a:t>
            </a:r>
            <a:r>
              <a:rPr lang="en-GB" altLang="en-US" i="1"/>
              <a:t>DDos</a:t>
            </a:r>
            <a:r>
              <a:rPr lang="en-GB" altLang="en-US"/>
              <a:t>). However, nowadays, even the common citizen is aware of many other criminal activities on the networks, most of them with profit purposes (vg. regular frauds and computer frauds). And also everybody knows about the great possibilities of utilisation of the cyber environment, or cyber ecosystem, to commit or facilitate common crimes.</a:t>
            </a:r>
          </a:p>
          <a:p>
            <a:endParaRPr lang="en-GB" altLang="en-US"/>
          </a:p>
          <a:p>
            <a:r>
              <a:rPr lang="en-GB" altLang="en-US"/>
              <a:t>Business email compromise (will be explained later) - The attacker uses the identity of someone on a corporate network to send spoofed email and trick the target or targets into sending money to the attacker’s account.</a:t>
            </a:r>
          </a:p>
          <a:p>
            <a:endParaRPr lang="en-GB" altLang="en-US"/>
          </a:p>
          <a:p>
            <a:r>
              <a:rPr lang="en-GB" altLang="en-US"/>
              <a:t>Ransomware (will be explained later) – Specific malicious code that encrypts content on the computer and asks to pay a ransom to be able to recover the encrypted data.</a:t>
            </a:r>
            <a:endParaRPr lang="hr-HR" altLang="en-US"/>
          </a:p>
        </p:txBody>
      </p:sp>
      <p:sp>
        <p:nvSpPr>
          <p:cNvPr id="29700" name="Rezervirano mjesto broja slajda 3">
            <a:extLst>
              <a:ext uri="{FF2B5EF4-FFF2-40B4-BE49-F238E27FC236}">
                <a16:creationId xmlns:a16="http://schemas.microsoft.com/office/drawing/2014/main" id="{2FAFBE97-4FC8-4DC2-AF59-F18D3D26D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210898E-34D9-4818-B97E-F56EE972ECFB}" type="slidenum">
              <a:rPr lang="en-US" altLang="en-US" smtClean="0"/>
              <a:pPr>
                <a:spcBef>
                  <a:spcPct val="0"/>
                </a:spcBef>
              </a:pPr>
              <a:t>15</a:t>
            </a:fld>
            <a:endParaRPr lang="en-US" altLang="en-US"/>
          </a:p>
        </p:txBody>
      </p:sp>
    </p:spTree>
    <p:extLst>
      <p:ext uri="{BB962C8B-B14F-4D97-AF65-F5344CB8AC3E}">
        <p14:creationId xmlns:p14="http://schemas.microsoft.com/office/powerpoint/2010/main" val="67461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zervirano mjesto slike slajda 1">
            <a:extLst>
              <a:ext uri="{FF2B5EF4-FFF2-40B4-BE49-F238E27FC236}">
                <a16:creationId xmlns:a16="http://schemas.microsoft.com/office/drawing/2014/main" id="{CC926BC3-B161-461E-AE0B-971F1C3DE9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zervirano mjesto bilježaka 2">
            <a:extLst>
              <a:ext uri="{FF2B5EF4-FFF2-40B4-BE49-F238E27FC236}">
                <a16:creationId xmlns:a16="http://schemas.microsoft.com/office/drawing/2014/main" id="{81085573-CA17-498F-BD4E-AD1961BF4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expression, “</a:t>
            </a:r>
            <a:r>
              <a:rPr lang="en-GB" altLang="en-US" i="1"/>
              <a:t>cyber environment”</a:t>
            </a:r>
            <a:r>
              <a:rPr lang="en-GB" altLang="en-US"/>
              <a:t>, even if it still remains not defined, both in law and academic literature, is each day richer and more complex. Technology is increasing the number and type of devices that can communicate on the networks and that are able to transfer data or just to record them. </a:t>
            </a:r>
          </a:p>
          <a:p>
            <a:endParaRPr lang="en-GB" altLang="en-US"/>
          </a:p>
          <a:p>
            <a:r>
              <a:rPr lang="en-GB" altLang="en-US"/>
              <a:t>Internet of Things (will be explained later) - The Internet of things (IoT) is the inter-networking of physical devices, vehicles (also referred to as "connected devices" and "smart devices"), buildings, and other items embedded with electronics, software, sensors, actuators, and network connectivity which enable these objects to collect and exchange data (Wikipedia)</a:t>
            </a:r>
            <a:endParaRPr lang="hr-HR" altLang="en-US"/>
          </a:p>
        </p:txBody>
      </p:sp>
      <p:sp>
        <p:nvSpPr>
          <p:cNvPr id="31748" name="Rezervirano mjesto broja slajda 3">
            <a:extLst>
              <a:ext uri="{FF2B5EF4-FFF2-40B4-BE49-F238E27FC236}">
                <a16:creationId xmlns:a16="http://schemas.microsoft.com/office/drawing/2014/main" id="{6D503267-218A-42ED-B41A-CF9DE3190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544C57-D445-459C-BCA1-32017CB9EB43}"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8815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Čuvar mesta za sliku na slajdu 1">
            <a:extLst>
              <a:ext uri="{FF2B5EF4-FFF2-40B4-BE49-F238E27FC236}">
                <a16:creationId xmlns:a16="http://schemas.microsoft.com/office/drawing/2014/main" id="{EC73D65F-80CC-4E46-8A90-4F40B3895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Čuvar mesta za napomene 2">
            <a:extLst>
              <a:ext uri="{FF2B5EF4-FFF2-40B4-BE49-F238E27FC236}">
                <a16:creationId xmlns:a16="http://schemas.microsoft.com/office/drawing/2014/main" id="{BEE04FA1-ED38-449E-9978-8A4957619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Cyber space is becoming even more complicated with the emerging trends of cyber security overlapping with cyber criminality. It is important to keep these worlds separated but with consciousness that some cyber security issues can emerge as cybercrimes on the end.</a:t>
            </a:r>
          </a:p>
          <a:p>
            <a:endParaRPr lang="en-US" altLang="en-US"/>
          </a:p>
          <a:p>
            <a:r>
              <a:rPr lang="en-US" altLang="en-US"/>
              <a:t>http://www.argentconsulting.nl/tag/cyber-warfare-2/</a:t>
            </a:r>
          </a:p>
          <a:p>
            <a:endParaRPr lang="en-US" altLang="en-US"/>
          </a:p>
        </p:txBody>
      </p:sp>
      <p:sp>
        <p:nvSpPr>
          <p:cNvPr id="33796" name="Čuvar mesta za broj slajda 3">
            <a:extLst>
              <a:ext uri="{FF2B5EF4-FFF2-40B4-BE49-F238E27FC236}">
                <a16:creationId xmlns:a16="http://schemas.microsoft.com/office/drawing/2014/main" id="{A542F844-68D5-4F63-AB56-BBC725FE7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6953EB-DEF9-4545-9B3D-919F09BF6E8E}"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00974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Čuvar mesta za sliku na slajdu 1">
            <a:extLst>
              <a:ext uri="{FF2B5EF4-FFF2-40B4-BE49-F238E27FC236}">
                <a16:creationId xmlns:a16="http://schemas.microsoft.com/office/drawing/2014/main" id="{883CFAA4-709A-4D49-8EFF-4A8F9B5C7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Čuvar mesta za napomene 2">
            <a:extLst>
              <a:ext uri="{FF2B5EF4-FFF2-40B4-BE49-F238E27FC236}">
                <a16:creationId xmlns:a16="http://schemas.microsoft.com/office/drawing/2014/main" id="{3FAAF765-A278-4A34-BF42-2B146FA6A7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Brief example of fast development of events which are not proven but suspicious of foreign government level involvment.</a:t>
            </a:r>
          </a:p>
          <a:p>
            <a:endParaRPr lang="en-US" altLang="en-US"/>
          </a:p>
          <a:p>
            <a:r>
              <a:rPr lang="en-US" altLang="en-US"/>
              <a:t>https://thecybersolicitor.files.wordpress.com/2016/05/a-brief-history-of-cyber-warfare.png?w=900</a:t>
            </a:r>
          </a:p>
          <a:p>
            <a:endParaRPr lang="en-US" altLang="en-US"/>
          </a:p>
        </p:txBody>
      </p:sp>
      <p:sp>
        <p:nvSpPr>
          <p:cNvPr id="35844" name="Čuvar mesta za broj slajda 3">
            <a:extLst>
              <a:ext uri="{FF2B5EF4-FFF2-40B4-BE49-F238E27FC236}">
                <a16:creationId xmlns:a16="http://schemas.microsoft.com/office/drawing/2014/main" id="{64B3B91A-87C0-46E7-9024-3140FF514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E49F04-D8DF-42DB-B476-2632F2343904}" type="slidenum">
              <a:rPr lang="en-US" altLang="en-US" smtClean="0"/>
              <a:pPr>
                <a:spcBef>
                  <a:spcPct val="0"/>
                </a:spcBef>
              </a:pPr>
              <a:t>18</a:t>
            </a:fld>
            <a:endParaRPr lang="en-US" altLang="en-US"/>
          </a:p>
        </p:txBody>
      </p:sp>
    </p:spTree>
    <p:extLst>
      <p:ext uri="{BB962C8B-B14F-4D97-AF65-F5344CB8AC3E}">
        <p14:creationId xmlns:p14="http://schemas.microsoft.com/office/powerpoint/2010/main" val="85706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Čuvar mesta za sliku na slajdu 1">
            <a:extLst>
              <a:ext uri="{FF2B5EF4-FFF2-40B4-BE49-F238E27FC236}">
                <a16:creationId xmlns:a16="http://schemas.microsoft.com/office/drawing/2014/main" id="{5D33351D-3682-4440-BFF5-0F9C76114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Čuvar mesta za napomene 2">
            <a:extLst>
              <a:ext uri="{FF2B5EF4-FFF2-40B4-BE49-F238E27FC236}">
                <a16:creationId xmlns:a16="http://schemas.microsoft.com/office/drawing/2014/main" id="{EE629620-DE48-442D-801E-47C096725C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Stuxnet is recorded as the first detected cyber warfare payload. It was specifically designed to work with specific hardware and software of nuclear power plants. </a:t>
            </a:r>
          </a:p>
          <a:p>
            <a:endParaRPr lang="en-US" altLang="en-US"/>
          </a:p>
          <a:p>
            <a:r>
              <a:rPr lang="en-US" altLang="en-US"/>
              <a:t>https://en.wikipedia.org/wiki/Stuxnet</a:t>
            </a:r>
          </a:p>
          <a:p>
            <a:endParaRPr lang="en-US" altLang="en-US"/>
          </a:p>
        </p:txBody>
      </p:sp>
      <p:sp>
        <p:nvSpPr>
          <p:cNvPr id="37892" name="Čuvar mesta za broj slajda 3">
            <a:extLst>
              <a:ext uri="{FF2B5EF4-FFF2-40B4-BE49-F238E27FC236}">
                <a16:creationId xmlns:a16="http://schemas.microsoft.com/office/drawing/2014/main" id="{F5B05DE5-1F22-4B7D-8685-933763C6B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B9D8A0-5D3C-4C85-8F3E-51822DDDFB52}"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80280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7DC0CB7-8BAC-4036-B512-C8E650FDB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8963A07-7AD5-4FED-9C22-5C9014DF5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One of the lesson.</a:t>
            </a:r>
          </a:p>
          <a:p>
            <a:pPr>
              <a:spcBef>
                <a:spcPct val="0"/>
              </a:spcBef>
            </a:pPr>
            <a:endParaRPr lang="en-GB" altLang="sr-Latn-RS"/>
          </a:p>
        </p:txBody>
      </p:sp>
      <p:sp>
        <p:nvSpPr>
          <p:cNvPr id="39940" name="Slide Number Placeholder 3">
            <a:extLst>
              <a:ext uri="{FF2B5EF4-FFF2-40B4-BE49-F238E27FC236}">
                <a16:creationId xmlns:a16="http://schemas.microsoft.com/office/drawing/2014/main" id="{7256A389-7E4F-42D9-A9FD-801E63E26A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14CBEEE-4B21-4FE1-9DED-A58888A14CF5}" type="slidenum">
              <a:rPr lang="en-GB" altLang="sr-Latn-RS" smtClean="0"/>
              <a:pPr>
                <a:spcBef>
                  <a:spcPct val="0"/>
                </a:spcBef>
              </a:pPr>
              <a:t>20</a:t>
            </a:fld>
            <a:endParaRPr lang="en-GB" altLang="sr-Latn-RS"/>
          </a:p>
        </p:txBody>
      </p:sp>
    </p:spTree>
    <p:extLst>
      <p:ext uri="{BB962C8B-B14F-4D97-AF65-F5344CB8AC3E}">
        <p14:creationId xmlns:p14="http://schemas.microsoft.com/office/powerpoint/2010/main" val="153648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3852D990-1704-4B06-9FCD-CFF36C99B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0E377C19-256F-4FF7-98B2-1108E4CB9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22884" name="Rezervirano mjesto broja slajda 3">
            <a:extLst>
              <a:ext uri="{FF2B5EF4-FFF2-40B4-BE49-F238E27FC236}">
                <a16:creationId xmlns:a16="http://schemas.microsoft.com/office/drawing/2014/main" id="{3379C97F-234E-461E-BA81-CA9FFAE9F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CF135F-EC09-460A-B1F3-75F2D2E42FFC}"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01766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77F95CD-EEC6-4D44-9F7D-EB6FFA1C9A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DED450C-A5C7-43E3-924B-146E45E19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How criminals use technology.</a:t>
            </a:r>
          </a:p>
          <a:p>
            <a:endParaRPr lang="fr-FR" altLang="en-US"/>
          </a:p>
          <a:p>
            <a:r>
              <a:rPr lang="fr-FR" altLang="en-US"/>
              <a:t>T</a:t>
            </a:r>
            <a:r>
              <a:rPr lang="en-US" altLang="en-US"/>
              <a:t>he trainer should slowly read the text.</a:t>
            </a:r>
            <a:endParaRPr lang="en-US" altLang="sr-Latn-RS"/>
          </a:p>
          <a:p>
            <a:endParaRPr lang="en-GB" altLang="sr-Latn-RS"/>
          </a:p>
        </p:txBody>
      </p:sp>
      <p:sp>
        <p:nvSpPr>
          <p:cNvPr id="43012" name="Slide Number Placeholder 3">
            <a:extLst>
              <a:ext uri="{FF2B5EF4-FFF2-40B4-BE49-F238E27FC236}">
                <a16:creationId xmlns:a16="http://schemas.microsoft.com/office/drawing/2014/main" id="{CBCDEF76-21FF-4822-B46E-801500EB52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83B2FB-4FAE-490F-8EF6-58749AD3B40C}" type="slidenum">
              <a:rPr lang="en-GB" altLang="sr-Latn-RS" smtClean="0"/>
              <a:pPr>
                <a:spcBef>
                  <a:spcPct val="0"/>
                </a:spcBef>
              </a:pPr>
              <a:t>23</a:t>
            </a:fld>
            <a:endParaRPr lang="en-GB" altLang="sr-Latn-RS"/>
          </a:p>
        </p:txBody>
      </p:sp>
    </p:spTree>
    <p:extLst>
      <p:ext uri="{BB962C8B-B14F-4D97-AF65-F5344CB8AC3E}">
        <p14:creationId xmlns:p14="http://schemas.microsoft.com/office/powerpoint/2010/main" val="392824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a:extLst>
              <a:ext uri="{FF2B5EF4-FFF2-40B4-BE49-F238E27FC236}">
                <a16:creationId xmlns:a16="http://schemas.microsoft.com/office/drawing/2014/main" id="{F715AF6D-54E7-42E6-8476-2F4CA321A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zervirano mjesto bilježaka 2">
            <a:extLst>
              <a:ext uri="{FF2B5EF4-FFF2-40B4-BE49-F238E27FC236}">
                <a16:creationId xmlns:a16="http://schemas.microsoft.com/office/drawing/2014/main" id="{7E184261-1EF5-46B2-A146-8A0D212AE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purpose of this session is to present, from a general perspective or as an introduction, the matters relating to cybercrime. </a:t>
            </a:r>
            <a:endParaRPr lang="hr-HR" altLang="en-US"/>
          </a:p>
          <a:p>
            <a:r>
              <a:rPr lang="en-GB" altLang="en-US"/>
              <a:t>The concept of cybercrime will be explained, while discussing the reasons to be worried about.</a:t>
            </a:r>
            <a:r>
              <a:rPr lang="hr-HR" altLang="en-US"/>
              <a:t> </a:t>
            </a:r>
            <a:r>
              <a:rPr lang="en-GB" altLang="en-US"/>
              <a:t>We will discuss here</a:t>
            </a:r>
            <a:r>
              <a:rPr lang="hr-HR" altLang="en-US"/>
              <a:t> </a:t>
            </a:r>
            <a:r>
              <a:rPr lang="en-GB" altLang="en-US"/>
              <a:t>some of the major threats, trends and tools of cybercrime and also some responses to the phenomenon.  </a:t>
            </a:r>
            <a:endParaRPr lang="hr-HR" altLang="en-US"/>
          </a:p>
          <a:p>
            <a:r>
              <a:rPr lang="en-GB" altLang="en-US"/>
              <a:t>An overview of what is covered under the expression “cybercrime” will be provided. Furthermore a description of some of the concepts that are considered types of cybercrime under most legislation and according to international standards will be discussed. </a:t>
            </a:r>
            <a:endParaRPr lang="hr-HR" altLang="en-US"/>
          </a:p>
          <a:p>
            <a:r>
              <a:rPr lang="en-GB" altLang="en-US"/>
              <a:t>One of the most important themes to be discussed relates to the substantive criminal law provisions, and some of the key factors used to describe cybercrimes, based on the Budapest Convention and on relevant European Union legal frameworks. </a:t>
            </a:r>
            <a:endParaRPr lang="hr-HR" altLang="en-US"/>
          </a:p>
          <a:p>
            <a:r>
              <a:rPr lang="en-GB" altLang="en-US"/>
              <a:t>It will be also important to underline the need and the advantage of the harmonisation between national legislation and the international instruments, in particular the Budapest Convention.</a:t>
            </a:r>
            <a:endParaRPr lang="hr-HR" altLang="en-US"/>
          </a:p>
        </p:txBody>
      </p:sp>
      <p:sp>
        <p:nvSpPr>
          <p:cNvPr id="8196" name="Rezervirano mjesto broja slajda 3">
            <a:extLst>
              <a:ext uri="{FF2B5EF4-FFF2-40B4-BE49-F238E27FC236}">
                <a16:creationId xmlns:a16="http://schemas.microsoft.com/office/drawing/2014/main" id="{9F598833-3179-481A-AB04-AD3257AD2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5265FE-6739-4496-A1AC-0303D3937638}" type="slidenum">
              <a:rPr lang="en-US" altLang="en-US" smtClean="0"/>
              <a:pPr>
                <a:spcBef>
                  <a:spcPct val="0"/>
                </a:spcBef>
              </a:pPr>
              <a:t>3</a:t>
            </a:fld>
            <a:endParaRPr lang="en-US" altLang="en-US"/>
          </a:p>
        </p:txBody>
      </p:sp>
    </p:spTree>
    <p:extLst>
      <p:ext uri="{BB962C8B-B14F-4D97-AF65-F5344CB8AC3E}">
        <p14:creationId xmlns:p14="http://schemas.microsoft.com/office/powerpoint/2010/main" val="121899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9102FF9-7DD9-4B1F-97C9-7F4D07F04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D8788FB-9728-4055-B75A-241AA946C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victim</a:t>
            </a:r>
          </a:p>
          <a:p>
            <a:r>
              <a:rPr lang="en-GB" altLang="en-US"/>
              <a:t>Technology as a target of crime – is traditionally considered to be true “computer crime” and involves such offences as hacking, denial of service attacks and the distribution of viruses. </a:t>
            </a:r>
            <a:endParaRPr lang="en-US" altLang="sr-Latn-RS"/>
          </a:p>
        </p:txBody>
      </p:sp>
      <p:sp>
        <p:nvSpPr>
          <p:cNvPr id="45060" name="Slide Number Placeholder 3">
            <a:extLst>
              <a:ext uri="{FF2B5EF4-FFF2-40B4-BE49-F238E27FC236}">
                <a16:creationId xmlns:a16="http://schemas.microsoft.com/office/drawing/2014/main" id="{A8275EDE-8802-4AA7-B54E-DD8757DA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BA08CB-16D9-4F9B-9A54-614EF521FCC9}" type="slidenum">
              <a:rPr lang="en-GB" altLang="sr-Latn-RS" smtClean="0"/>
              <a:pPr>
                <a:spcBef>
                  <a:spcPct val="0"/>
                </a:spcBef>
              </a:pPr>
              <a:t>24</a:t>
            </a:fld>
            <a:endParaRPr lang="en-GB" altLang="sr-Latn-RS"/>
          </a:p>
        </p:txBody>
      </p:sp>
    </p:spTree>
    <p:extLst>
      <p:ext uri="{BB962C8B-B14F-4D97-AF65-F5344CB8AC3E}">
        <p14:creationId xmlns:p14="http://schemas.microsoft.com/office/powerpoint/2010/main" val="8074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FE0D887-C562-40DB-97F0-282B1EB9F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1AAD1F3-EFAE-45EF-A246-20A3C50317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an aid to crime</a:t>
            </a:r>
          </a:p>
          <a:p>
            <a:r>
              <a:rPr lang="en-GB" altLang="en-US"/>
              <a:t>Technology as an aid to crime – is where computers and other devices are used to assist in the commission of traditional crimes, for example, to produce forged documents, to send death threats or blackmail demands or to create and distribute illegal material such as images of child abuse.</a:t>
            </a:r>
            <a:endParaRPr lang="en-US" altLang="sr-Latn-RS"/>
          </a:p>
        </p:txBody>
      </p:sp>
      <p:sp>
        <p:nvSpPr>
          <p:cNvPr id="47108" name="Slide Number Placeholder 3">
            <a:extLst>
              <a:ext uri="{FF2B5EF4-FFF2-40B4-BE49-F238E27FC236}">
                <a16:creationId xmlns:a16="http://schemas.microsoft.com/office/drawing/2014/main" id="{F2E5BD0E-210B-4551-AE05-DD004A0863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974D6F-D99B-43B6-977B-91AA992F7984}" type="slidenum">
              <a:rPr lang="en-GB" altLang="sr-Latn-RS" smtClean="0"/>
              <a:pPr>
                <a:spcBef>
                  <a:spcPct val="0"/>
                </a:spcBef>
              </a:pPr>
              <a:t>25</a:t>
            </a:fld>
            <a:endParaRPr lang="en-GB" altLang="sr-Latn-RS"/>
          </a:p>
        </p:txBody>
      </p:sp>
    </p:spTree>
    <p:extLst>
      <p:ext uri="{BB962C8B-B14F-4D97-AF65-F5344CB8AC3E}">
        <p14:creationId xmlns:p14="http://schemas.microsoft.com/office/powerpoint/2010/main" val="50848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9102FF9-7DD9-4B1F-97C9-7F4D07F04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D8788FB-9728-4055-B75A-241AA946C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victim</a:t>
            </a:r>
          </a:p>
          <a:p>
            <a:r>
              <a:rPr lang="en-GB" altLang="en-US"/>
              <a:t>Technology as a target of crime – is traditionally considered to be true “computer crime” and involves such offences as hacking, denial of service attacks and the distribution of viruses. </a:t>
            </a:r>
            <a:endParaRPr lang="en-US" altLang="sr-Latn-RS"/>
          </a:p>
        </p:txBody>
      </p:sp>
      <p:sp>
        <p:nvSpPr>
          <p:cNvPr id="45060" name="Slide Number Placeholder 3">
            <a:extLst>
              <a:ext uri="{FF2B5EF4-FFF2-40B4-BE49-F238E27FC236}">
                <a16:creationId xmlns:a16="http://schemas.microsoft.com/office/drawing/2014/main" id="{A8275EDE-8802-4AA7-B54E-DD8757DA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BA08CB-16D9-4F9B-9A54-614EF521FCC9}" type="slidenum">
              <a:rPr lang="en-GB" altLang="sr-Latn-RS" smtClean="0"/>
              <a:pPr>
                <a:spcBef>
                  <a:spcPct val="0"/>
                </a:spcBef>
              </a:pPr>
              <a:t>26</a:t>
            </a:fld>
            <a:endParaRPr lang="en-GB" altLang="sr-Latn-RS"/>
          </a:p>
        </p:txBody>
      </p:sp>
    </p:spTree>
    <p:extLst>
      <p:ext uri="{BB962C8B-B14F-4D97-AF65-F5344CB8AC3E}">
        <p14:creationId xmlns:p14="http://schemas.microsoft.com/office/powerpoint/2010/main" val="3156827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869897D-819A-450C-A611-644CA7678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F489BA1-99B9-4E4A-BCCE-C8B36E767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communication tool</a:t>
            </a:r>
          </a:p>
          <a:p>
            <a:r>
              <a:rPr lang="en-GB" altLang="en-US"/>
              <a:t>Technology as a communications tool – is where criminals use technology to communicate with each other in ways which reduce the chances of detection, for example by the use of encryption technology.</a:t>
            </a:r>
          </a:p>
        </p:txBody>
      </p:sp>
      <p:sp>
        <p:nvSpPr>
          <p:cNvPr id="49156" name="Slide Number Placeholder 3">
            <a:extLst>
              <a:ext uri="{FF2B5EF4-FFF2-40B4-BE49-F238E27FC236}">
                <a16:creationId xmlns:a16="http://schemas.microsoft.com/office/drawing/2014/main" id="{63CA5B33-DCEA-4D2A-93F7-79348D9FA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DFD20-96A2-4F23-B33E-F1A56D86BCA3}" type="slidenum">
              <a:rPr lang="en-GB" altLang="sr-Latn-RS" smtClean="0"/>
              <a:pPr>
                <a:spcBef>
                  <a:spcPct val="0"/>
                </a:spcBef>
              </a:pPr>
              <a:t>27</a:t>
            </a:fld>
            <a:endParaRPr lang="en-GB" altLang="sr-Latn-RS"/>
          </a:p>
        </p:txBody>
      </p:sp>
    </p:spTree>
    <p:extLst>
      <p:ext uri="{BB962C8B-B14F-4D97-AF65-F5344CB8AC3E}">
        <p14:creationId xmlns:p14="http://schemas.microsoft.com/office/powerpoint/2010/main" val="719801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5402C20-F750-4A64-A693-6602B8C58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8D726B-97A6-4FF4-A29F-9ACEF3D40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storage device</a:t>
            </a:r>
          </a:p>
          <a:p>
            <a:r>
              <a:rPr lang="en-GB" altLang="en-US"/>
              <a:t>Technology as a storage medium – is the intentional or unintentional storage of information on devices used in any of the other categories and typically involves the data held on computer systems of victims, witnesses or suspects.</a:t>
            </a:r>
            <a:endParaRPr lang="en-GB" altLang="sr-Latn-RS"/>
          </a:p>
        </p:txBody>
      </p:sp>
      <p:sp>
        <p:nvSpPr>
          <p:cNvPr id="51204" name="Slide Number Placeholder 3">
            <a:extLst>
              <a:ext uri="{FF2B5EF4-FFF2-40B4-BE49-F238E27FC236}">
                <a16:creationId xmlns:a16="http://schemas.microsoft.com/office/drawing/2014/main" id="{EF5C70A1-0B38-4634-98BB-EA6C094468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B91E0B-F3E1-4F9C-8D33-21D16C77832E}" type="slidenum">
              <a:rPr lang="en-GB" altLang="sr-Latn-RS" smtClean="0"/>
              <a:pPr>
                <a:spcBef>
                  <a:spcPct val="0"/>
                </a:spcBef>
              </a:pPr>
              <a:t>28</a:t>
            </a:fld>
            <a:endParaRPr lang="en-GB" altLang="sr-Latn-RS"/>
          </a:p>
        </p:txBody>
      </p:sp>
    </p:spTree>
    <p:extLst>
      <p:ext uri="{BB962C8B-B14F-4D97-AF65-F5344CB8AC3E}">
        <p14:creationId xmlns:p14="http://schemas.microsoft.com/office/powerpoint/2010/main" val="384730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A65BD9B-DBA7-45D2-80C3-ED54D9654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FEF5ECB-2A5A-4976-9CD5-EFBEED8CD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witness to crime</a:t>
            </a:r>
          </a:p>
          <a:p>
            <a:r>
              <a:rPr lang="en-GB" altLang="en-US"/>
              <a:t>Technology as a witness to crime – can be found when evidence contained in IT devices can be used to support evidence to which it is not obviously related, for example to prove or disprove an alibi given by a suspect or a claim made by a witness.</a:t>
            </a:r>
            <a:endParaRPr lang="en-GB" altLang="sr-Latn-RS"/>
          </a:p>
        </p:txBody>
      </p:sp>
      <p:sp>
        <p:nvSpPr>
          <p:cNvPr id="53252" name="Slide Number Placeholder 3">
            <a:extLst>
              <a:ext uri="{FF2B5EF4-FFF2-40B4-BE49-F238E27FC236}">
                <a16:creationId xmlns:a16="http://schemas.microsoft.com/office/drawing/2014/main" id="{C47E8648-52CA-4730-9C9B-2754005E1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EC335F-5AC1-486C-95DB-BBCC322301C4}" type="slidenum">
              <a:rPr lang="en-GB" altLang="sr-Latn-RS" smtClean="0"/>
              <a:pPr>
                <a:spcBef>
                  <a:spcPct val="0"/>
                </a:spcBef>
              </a:pPr>
              <a:t>29</a:t>
            </a:fld>
            <a:endParaRPr lang="en-GB" altLang="sr-Latn-RS"/>
          </a:p>
        </p:txBody>
      </p:sp>
    </p:spTree>
    <p:extLst>
      <p:ext uri="{BB962C8B-B14F-4D97-AF65-F5344CB8AC3E}">
        <p14:creationId xmlns:p14="http://schemas.microsoft.com/office/powerpoint/2010/main" val="2974302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a:extLst>
              <a:ext uri="{FF2B5EF4-FFF2-40B4-BE49-F238E27FC236}">
                <a16:creationId xmlns:a16="http://schemas.microsoft.com/office/drawing/2014/main" id="{AD48A094-C140-4FB7-B3A6-F30143956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a:extLst>
              <a:ext uri="{FF2B5EF4-FFF2-40B4-BE49-F238E27FC236}">
                <a16:creationId xmlns:a16="http://schemas.microsoft.com/office/drawing/2014/main" id="{E505D7C9-86CF-480F-BA4B-7245CFEB2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However, sociologically speaking, crime on cyber environments is already an important and autonomous reality. There are, all over Europe and in the majority of the countries in the rest of the world, specific investigation units at the police level and some special prosecution services, too. International public organisations and private companies have each time more concern by the consequences of the illegal and harmful acts committed by the means of the communication networks or inside those networks. </a:t>
            </a:r>
            <a:endParaRPr lang="hr-HR" altLang="en-US"/>
          </a:p>
          <a:p>
            <a:r>
              <a:rPr lang="en-GB" altLang="en-US" b="1"/>
              <a:t> </a:t>
            </a:r>
            <a:endParaRPr lang="hr-HR" altLang="en-US"/>
          </a:p>
        </p:txBody>
      </p:sp>
      <p:sp>
        <p:nvSpPr>
          <p:cNvPr id="59396" name="Rezervirano mjesto broja slajda 3">
            <a:extLst>
              <a:ext uri="{FF2B5EF4-FFF2-40B4-BE49-F238E27FC236}">
                <a16:creationId xmlns:a16="http://schemas.microsoft.com/office/drawing/2014/main" id="{FF2F24BA-7F15-4E6C-838A-F947B1237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278A5D-6910-4140-8478-9BE8B607EC45}" type="slidenum">
              <a:rPr lang="en-US" altLang="en-US" smtClean="0"/>
              <a:pPr>
                <a:spcBef>
                  <a:spcPct val="0"/>
                </a:spcBef>
              </a:pPr>
              <a:t>30</a:t>
            </a:fld>
            <a:endParaRPr lang="en-US" altLang="en-US"/>
          </a:p>
        </p:txBody>
      </p:sp>
    </p:spTree>
    <p:extLst>
      <p:ext uri="{BB962C8B-B14F-4D97-AF65-F5344CB8AC3E}">
        <p14:creationId xmlns:p14="http://schemas.microsoft.com/office/powerpoint/2010/main" val="1044397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zervirano mjesto slike slajda 1">
            <a:extLst>
              <a:ext uri="{FF2B5EF4-FFF2-40B4-BE49-F238E27FC236}">
                <a16:creationId xmlns:a16="http://schemas.microsoft.com/office/drawing/2014/main" id="{598B3AF0-730D-43A8-9C52-93F871D40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zervirano mjesto bilježaka 2">
            <a:extLst>
              <a:ext uri="{FF2B5EF4-FFF2-40B4-BE49-F238E27FC236}">
                <a16:creationId xmlns:a16="http://schemas.microsoft.com/office/drawing/2014/main" id="{6FFE689D-E792-4607-9EBB-7DE9A62A57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Cybercrime is commonly defined in both a narrow and a broader sense: normally, the expression is used, on a restricted way, to describe a criminal activity in which a computer or a network are an essential part of a crime; however cybercrime</a:t>
            </a:r>
            <a:r>
              <a:rPr lang="en-GB" altLang="en-US" i="1"/>
              <a:t> </a:t>
            </a:r>
            <a:r>
              <a:rPr lang="en-GB" altLang="en-US"/>
              <a:t>is also used to include other traditional crimes in which those same computers or networks are used to make the illicit activity possible.</a:t>
            </a:r>
            <a:endParaRPr lang="hr-HR" altLang="en-US"/>
          </a:p>
          <a:p>
            <a:r>
              <a:rPr lang="en-GB" altLang="en-US"/>
              <a:t> </a:t>
            </a:r>
            <a:endParaRPr lang="hr-HR" altLang="en-US"/>
          </a:p>
        </p:txBody>
      </p:sp>
      <p:sp>
        <p:nvSpPr>
          <p:cNvPr id="61444" name="Rezervirano mjesto broja slajda 3">
            <a:extLst>
              <a:ext uri="{FF2B5EF4-FFF2-40B4-BE49-F238E27FC236}">
                <a16:creationId xmlns:a16="http://schemas.microsoft.com/office/drawing/2014/main" id="{917D3750-E1DB-448E-9882-0EE760DED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139AC7-3E50-4675-BC01-55811BA72B3A}"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88836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zervirano mjesto slike slajda 1">
            <a:extLst>
              <a:ext uri="{FF2B5EF4-FFF2-40B4-BE49-F238E27FC236}">
                <a16:creationId xmlns:a16="http://schemas.microsoft.com/office/drawing/2014/main" id="{BE0673ED-2D8C-4026-87C0-42D89700F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zervirano mjesto bilježaka 2">
            <a:extLst>
              <a:ext uri="{FF2B5EF4-FFF2-40B4-BE49-F238E27FC236}">
                <a16:creationId xmlns:a16="http://schemas.microsoft.com/office/drawing/2014/main" id="{E063D7D5-5688-4F73-BAE8-A515D30281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Often, in a “real” crime scenario, several of these categories will be present together. A criminal might, for instance, threaten a company with a denial of service attack against the company website (crime against the computer system) unless they get paid money (a new version of blackmail using computers as tools), and the threat is communicated via email but could of course just as well been send in a traditional letter). </a:t>
            </a:r>
            <a:endParaRPr lang="hr-HR" altLang="en-US"/>
          </a:p>
          <a:p>
            <a:r>
              <a:rPr lang="en-GB" altLang="en-US"/>
              <a:t> </a:t>
            </a:r>
            <a:endParaRPr lang="hr-HR" altLang="en-US"/>
          </a:p>
          <a:p>
            <a:r>
              <a:rPr lang="en-GB" altLang="en-US"/>
              <a:t>In real terms, however, there is a wide range of increasing criminal modalities: typical cybercrimes as </a:t>
            </a:r>
            <a:r>
              <a:rPr lang="en-GB" altLang="en-US" i="1"/>
              <a:t>phishing</a:t>
            </a:r>
            <a:r>
              <a:rPr lang="en-GB" altLang="en-US"/>
              <a:t> or the use of botnets are increasing, as well as a great and creative collection of cybercrimes with profit purposes. There is also a significant piracy of software and other issues with intellectual property rights. The diffusion of child pornography material is increasing, so is the value of money laundering over Internet. In general, each day there is an increase in the use of cyber facilities by organised crime and illegal organisations, like terrorist organisations.</a:t>
            </a:r>
            <a:endParaRPr lang="hr-HR" altLang="en-US"/>
          </a:p>
          <a:p>
            <a:endParaRPr lang="hr-HR" altLang="en-US"/>
          </a:p>
          <a:p>
            <a:endParaRPr lang="hr-HR" altLang="en-US"/>
          </a:p>
          <a:p>
            <a:endParaRPr lang="hr-HR" altLang="en-US"/>
          </a:p>
          <a:p>
            <a:endParaRPr lang="hr-HR" altLang="en-US"/>
          </a:p>
          <a:p>
            <a:endParaRPr lang="hr-HR" altLang="en-US"/>
          </a:p>
        </p:txBody>
      </p:sp>
      <p:sp>
        <p:nvSpPr>
          <p:cNvPr id="63492" name="Rezervirano mjesto broja slajda 3">
            <a:extLst>
              <a:ext uri="{FF2B5EF4-FFF2-40B4-BE49-F238E27FC236}">
                <a16:creationId xmlns:a16="http://schemas.microsoft.com/office/drawing/2014/main" id="{A12740CF-911B-41D0-88D7-4EB828A50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AD9408-703A-4E61-B732-A1D1F7171E62}"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42478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18F7125-2787-4D69-9FC2-71A905124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F951B66-E87B-4DD3-8FA8-73DAAAF76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Three of the lesson.</a:t>
            </a:r>
          </a:p>
          <a:p>
            <a:pPr>
              <a:spcBef>
                <a:spcPct val="0"/>
              </a:spcBef>
            </a:pPr>
            <a:endParaRPr lang="en-GB" altLang="sr-Latn-RS"/>
          </a:p>
        </p:txBody>
      </p:sp>
      <p:sp>
        <p:nvSpPr>
          <p:cNvPr id="65540" name="Slide Number Placeholder 3">
            <a:extLst>
              <a:ext uri="{FF2B5EF4-FFF2-40B4-BE49-F238E27FC236}">
                <a16:creationId xmlns:a16="http://schemas.microsoft.com/office/drawing/2014/main" id="{EE960048-8C07-40B3-832E-5B9C8872E6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2BAB52-22B4-412D-9EB4-D0575131C4C6}" type="slidenum">
              <a:rPr lang="en-GB" altLang="sr-Latn-RS" smtClean="0"/>
              <a:pPr>
                <a:spcBef>
                  <a:spcPct val="0"/>
                </a:spcBef>
              </a:pPr>
              <a:t>33</a:t>
            </a:fld>
            <a:endParaRPr lang="en-GB" altLang="sr-Latn-RS"/>
          </a:p>
        </p:txBody>
      </p:sp>
    </p:spTree>
    <p:extLst>
      <p:ext uri="{BB962C8B-B14F-4D97-AF65-F5344CB8AC3E}">
        <p14:creationId xmlns:p14="http://schemas.microsoft.com/office/powerpoint/2010/main" val="160276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zervirano mjesto slike slajda 1">
            <a:extLst>
              <a:ext uri="{FF2B5EF4-FFF2-40B4-BE49-F238E27FC236}">
                <a16:creationId xmlns:a16="http://schemas.microsoft.com/office/drawing/2014/main" id="{3BBEA04E-95A7-46ED-8D34-E6D8751FC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zervirano mjesto bilježaka 2">
            <a:extLst>
              <a:ext uri="{FF2B5EF4-FFF2-40B4-BE49-F238E27FC236}">
                <a16:creationId xmlns:a16="http://schemas.microsoft.com/office/drawing/2014/main" id="{FC9199EC-8288-491B-ADD7-C1AD35A63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information society is a society where the creation, distribution, use, integration and manipulation of information is a significant economic, political, and cultural activity. Its main drivers are digital information and communication technologies, which have resulted in an information explosion and are profoundly changing all aspects of social organization, including the economy, education, health, warfare, government and democracy. The People who have the means to partake in this form of society are sometimes called digital citizens. This is one of many dozen labels that have been identified to suggest that humans are entering a new phase of society. </a:t>
            </a:r>
            <a:r>
              <a:rPr lang="sr-Latn-RS" altLang="en-US"/>
              <a:t>(</a:t>
            </a:r>
            <a:r>
              <a:rPr lang="en-US" altLang="en-US" i="1"/>
              <a:t>Hilbert, M. (2015). Digital Technology and Social Change</a:t>
            </a:r>
            <a:r>
              <a:rPr lang="sr-Cyrl-RS" altLang="en-US" i="1"/>
              <a:t>, </a:t>
            </a:r>
            <a:r>
              <a:rPr lang="en-US" altLang="en-US" i="1"/>
              <a:t>Beniger, James R. (1986). The Control Revolution: Technological and Economic Origins of the Information Society</a:t>
            </a:r>
            <a:r>
              <a:rPr lang="sr-Cyrl-RS" altLang="en-US"/>
              <a:t>).</a:t>
            </a:r>
            <a:endParaRPr lang="hr-HR" altLang="en-US"/>
          </a:p>
          <a:p>
            <a:endParaRPr lang="hr-HR" altLang="en-US"/>
          </a:p>
        </p:txBody>
      </p:sp>
      <p:sp>
        <p:nvSpPr>
          <p:cNvPr id="11268" name="Rezervirano mjesto broja slajda 3">
            <a:extLst>
              <a:ext uri="{FF2B5EF4-FFF2-40B4-BE49-F238E27FC236}">
                <a16:creationId xmlns:a16="http://schemas.microsoft.com/office/drawing/2014/main" id="{476F5574-AA32-4292-8578-B0622CE183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C643DC-78AB-4A9B-B71F-F6AEB0F4AD43}" type="slidenum">
              <a:rPr lang="en-US" altLang="en-US" smtClean="0"/>
              <a:pPr>
                <a:spcBef>
                  <a:spcPct val="0"/>
                </a:spcBef>
              </a:pPr>
              <a:t>5</a:t>
            </a:fld>
            <a:endParaRPr lang="en-US" altLang="en-US"/>
          </a:p>
        </p:txBody>
      </p:sp>
    </p:spTree>
    <p:extLst>
      <p:ext uri="{BB962C8B-B14F-4D97-AF65-F5344CB8AC3E}">
        <p14:creationId xmlns:p14="http://schemas.microsoft.com/office/powerpoint/2010/main" val="1472675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zervirano mjesto slike slajda 1">
            <a:extLst>
              <a:ext uri="{FF2B5EF4-FFF2-40B4-BE49-F238E27FC236}">
                <a16:creationId xmlns:a16="http://schemas.microsoft.com/office/drawing/2014/main" id="{AC483949-7494-4421-96BD-2E9EB39344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zervirano mjesto bilježaka 2">
            <a:extLst>
              <a:ext uri="{FF2B5EF4-FFF2-40B4-BE49-F238E27FC236}">
                <a16:creationId xmlns:a16="http://schemas.microsoft.com/office/drawing/2014/main" id="{0A119D02-5428-42D8-A861-B0DE3D656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Part Five - Some illegal activities online </a:t>
            </a:r>
            <a:endParaRPr lang="hr-HR" altLang="en-US"/>
          </a:p>
          <a:p>
            <a:r>
              <a:rPr lang="en-GB" altLang="en-US"/>
              <a:t>The goal of this part is to describe very briefly some of the criminal activities developed in the networks.</a:t>
            </a:r>
            <a:endParaRPr lang="hr-HR" altLang="en-US"/>
          </a:p>
        </p:txBody>
      </p:sp>
      <p:sp>
        <p:nvSpPr>
          <p:cNvPr id="120836" name="Rezervirano mjesto broja slajda 3">
            <a:extLst>
              <a:ext uri="{FF2B5EF4-FFF2-40B4-BE49-F238E27FC236}">
                <a16:creationId xmlns:a16="http://schemas.microsoft.com/office/drawing/2014/main" id="{46DCD531-B275-4735-960C-BD8F003908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431D61B-1566-4297-8ED2-742E2F87D0CC}"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172555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3852D990-1704-4B06-9FCD-CFF36C99B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0E377C19-256F-4FF7-98B2-1108E4CB9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22884" name="Rezervirano mjesto broja slajda 3">
            <a:extLst>
              <a:ext uri="{FF2B5EF4-FFF2-40B4-BE49-F238E27FC236}">
                <a16:creationId xmlns:a16="http://schemas.microsoft.com/office/drawing/2014/main" id="{3379C97F-234E-461E-BA81-CA9FFAE9F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CF135F-EC09-460A-B1F3-75F2D2E42FFC}"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451487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Čuvar mesta za sliku na slajdu 1">
            <a:extLst>
              <a:ext uri="{FF2B5EF4-FFF2-40B4-BE49-F238E27FC236}">
                <a16:creationId xmlns:a16="http://schemas.microsoft.com/office/drawing/2014/main" id="{4D6DDF7B-4EE5-4AD1-BC23-73813F9D0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Čuvar mesta za napomene 2">
            <a:extLst>
              <a:ext uri="{FF2B5EF4-FFF2-40B4-BE49-F238E27FC236}">
                <a16:creationId xmlns:a16="http://schemas.microsoft.com/office/drawing/2014/main" id="{8815DEC0-37A9-4FBD-BD4A-12B83EC3AD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phishing site or e-mail.</a:t>
            </a:r>
          </a:p>
        </p:txBody>
      </p:sp>
      <p:sp>
        <p:nvSpPr>
          <p:cNvPr id="124932" name="Čuvar mesta za broj slajda 3">
            <a:extLst>
              <a:ext uri="{FF2B5EF4-FFF2-40B4-BE49-F238E27FC236}">
                <a16:creationId xmlns:a16="http://schemas.microsoft.com/office/drawing/2014/main" id="{8DE878C9-D7B1-4CA5-816D-1A1484F501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830D3F-2B86-4C68-89DA-2E5D169F2883}" type="slidenum">
              <a:rPr lang="en-US" altLang="en-US" smtClean="0"/>
              <a:pPr>
                <a:spcBef>
                  <a:spcPct val="0"/>
                </a:spcBef>
              </a:pPr>
              <a:t>36</a:t>
            </a:fld>
            <a:endParaRPr lang="en-US" altLang="en-US"/>
          </a:p>
        </p:txBody>
      </p:sp>
    </p:spTree>
    <p:extLst>
      <p:ext uri="{BB962C8B-B14F-4D97-AF65-F5344CB8AC3E}">
        <p14:creationId xmlns:p14="http://schemas.microsoft.com/office/powerpoint/2010/main" val="1619332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AC6E2502-61B7-4874-9B57-C03E63D5E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4A7ED57C-DFC8-4895-B485-AD891AC4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merger of the terms “</a:t>
            </a:r>
            <a:r>
              <a:rPr lang="en-GB" altLang="en-US" i="1"/>
              <a:t>malicious</a:t>
            </a:r>
            <a:r>
              <a:rPr lang="en-GB" altLang="en-US"/>
              <a:t>" and "</a:t>
            </a:r>
            <a:r>
              <a:rPr lang="en-GB" altLang="en-US" i="1"/>
              <a:t>software</a:t>
            </a:r>
            <a:r>
              <a:rPr lang="en-GB" altLang="en-US"/>
              <a:t>” led “malware”, a term that generically refers to software designed with the aim of accessing a computer system without the consent of the owner or user, or with the aim to damage it. The victim can obtain malware without knowledge, through email attachments or images in messages. </a:t>
            </a:r>
            <a:endParaRPr lang="hr-HR" altLang="en-US"/>
          </a:p>
          <a:p>
            <a:r>
              <a:rPr lang="en-GB" altLang="en-US"/>
              <a:t> </a:t>
            </a:r>
            <a:endParaRPr lang="hr-HR" altLang="en-US"/>
          </a:p>
          <a:p>
            <a:r>
              <a:rPr lang="en-GB" altLang="en-US"/>
              <a:t>This software is normally hostile software and it is inserted in the victim’s computer without consent and is built to perform hostile functions or activities.</a:t>
            </a:r>
          </a:p>
          <a:p>
            <a:endParaRPr lang="en-GB" altLang="sr-Latn-RS"/>
          </a:p>
          <a:p>
            <a:r>
              <a:rPr lang="en-GB" altLang="en-US"/>
              <a:t>Cybercrime Convention Committee (T-CY) issued Guidance Note no. 7 on Malware https://rm.coe.int/CoERMPublicCommonSearchServices/DisplayDCTMContent?documentId=09000016802e70b4</a:t>
            </a:r>
            <a:endParaRPr lang="pt-PT" altLang="sr-Latn-RS"/>
          </a:p>
        </p:txBody>
      </p:sp>
    </p:spTree>
    <p:extLst>
      <p:ext uri="{BB962C8B-B14F-4D97-AF65-F5344CB8AC3E}">
        <p14:creationId xmlns:p14="http://schemas.microsoft.com/office/powerpoint/2010/main" val="2760212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9F394588-081D-4FD0-A1DE-FAD2DC0EA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FA737A4A-B99D-4B95-A9F0-C2EBC492B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Viruses are a specific example of malware. Typically, a virus is software with the ability to replicate itself from one file to another and lodging in a particular system – a hard disk or other data storage medium. Normally, just spreads when the infected file is copied or executed. Of course, all this is performed without the consent or even knowledge of the victim and with the aim of causing damage in the computer system.</a:t>
            </a:r>
            <a:endParaRPr lang="hr-HR" altLang="en-US"/>
          </a:p>
          <a:p>
            <a:endParaRPr lang="pt-PT" altLang="sr-Latn-RS"/>
          </a:p>
        </p:txBody>
      </p:sp>
    </p:spTree>
    <p:extLst>
      <p:ext uri="{BB962C8B-B14F-4D97-AF65-F5344CB8AC3E}">
        <p14:creationId xmlns:p14="http://schemas.microsoft.com/office/powerpoint/2010/main" val="3546399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7397AE4-915F-422A-A741-3351A0293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C4210C7C-B2C6-4439-9A43-EAEEFF223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virus intrusion using mimicking, also known as Rogue Anti-virus. The pop-up is presented while browsing the Internet and clicking on “Remove All” will effectively trigger infection instead cleaning non-existent one.</a:t>
            </a:r>
          </a:p>
        </p:txBody>
      </p:sp>
    </p:spTree>
    <p:extLst>
      <p:ext uri="{BB962C8B-B14F-4D97-AF65-F5344CB8AC3E}">
        <p14:creationId xmlns:p14="http://schemas.microsoft.com/office/powerpoint/2010/main" val="169737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F4D4995-E040-48F8-8F9A-2240B4D54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A28598B8-D0CB-4D35-A218-D14565C18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Malware scope.</a:t>
            </a:r>
          </a:p>
          <a:p>
            <a:endParaRPr lang="pt-PT" altLang="en-US"/>
          </a:p>
          <a:p>
            <a:r>
              <a:rPr lang="pt-PT" altLang="en-US"/>
              <a:t>http://techliveinfo.com/wp-content/uploads/2015/09/How-to-identify-Malware-from-computer.jpg</a:t>
            </a:r>
          </a:p>
          <a:p>
            <a:endParaRPr lang="pt-PT" altLang="en-US"/>
          </a:p>
        </p:txBody>
      </p:sp>
    </p:spTree>
    <p:extLst>
      <p:ext uri="{BB962C8B-B14F-4D97-AF65-F5344CB8AC3E}">
        <p14:creationId xmlns:p14="http://schemas.microsoft.com/office/powerpoint/2010/main" val="420319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71B2EB92-F816-403B-97F5-94672ECC3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a:extLst>
              <a:ext uri="{FF2B5EF4-FFF2-40B4-BE49-F238E27FC236}">
                <a16:creationId xmlns:a16="http://schemas.microsoft.com/office/drawing/2014/main" id="{FFC8F14C-D28B-43D8-8280-C75F0B4E9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 worm is very similar to a virus. As the virus, a worm is software that has the ability to replicate itself and to install into a particular system and consume its resources. But it is different from a virus because it spreads itself through a network and does not need to attach to any file.</a:t>
            </a:r>
            <a:endParaRPr lang="hr-HR" altLang="en-US"/>
          </a:p>
          <a:p>
            <a:endParaRPr lang="pt-PT" altLang="sr-Latn-RS"/>
          </a:p>
          <a:p>
            <a:r>
              <a:rPr lang="pt-PT" altLang="sr-Latn-RS"/>
              <a:t>https://en.wikipedia.org/wiki/Computer_worm </a:t>
            </a:r>
          </a:p>
        </p:txBody>
      </p:sp>
    </p:spTree>
    <p:extLst>
      <p:ext uri="{BB962C8B-B14F-4D97-AF65-F5344CB8AC3E}">
        <p14:creationId xmlns:p14="http://schemas.microsoft.com/office/powerpoint/2010/main" val="1527482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551516C-8BBA-4F19-B46E-CA5F634B1F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a:extLst>
              <a:ext uri="{FF2B5EF4-FFF2-40B4-BE49-F238E27FC236}">
                <a16:creationId xmlns:a16="http://schemas.microsoft.com/office/drawing/2014/main" id="{87DB2643-C466-48A9-AE81-3B2DFD1EE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typical computer worm Win32 Conficker.</a:t>
            </a:r>
          </a:p>
        </p:txBody>
      </p:sp>
    </p:spTree>
    <p:extLst>
      <p:ext uri="{BB962C8B-B14F-4D97-AF65-F5344CB8AC3E}">
        <p14:creationId xmlns:p14="http://schemas.microsoft.com/office/powerpoint/2010/main" val="2890267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FABA578-4953-4967-95C9-439C820A44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a:extLst>
              <a:ext uri="{FF2B5EF4-FFF2-40B4-BE49-F238E27FC236}">
                <a16:creationId xmlns:a16="http://schemas.microsoft.com/office/drawing/2014/main" id="{B13A64DD-0150-466B-AC82-BB68B8A68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One of the most intrusive forms of malware is spyware, or software installed on a system without user's consent, with the aim of monitoring the use of the system by the user. Spyware collects information about the user of the system. After that monitoring activity, automatically, the software sends this information to third parties – its specific objective is to hide in the computer of the victim and to report information to someone.</a:t>
            </a:r>
          </a:p>
          <a:p>
            <a:endParaRPr lang="en-GB" altLang="en-US"/>
          </a:p>
          <a:p>
            <a:r>
              <a:rPr lang="hr-HR" altLang="en-US"/>
              <a:t>https://en.wikipedia.org/wiki/Spyware</a:t>
            </a:r>
          </a:p>
          <a:p>
            <a:endParaRPr lang="pt-PT" altLang="sr-Latn-RS"/>
          </a:p>
        </p:txBody>
      </p:sp>
    </p:spTree>
    <p:extLst>
      <p:ext uri="{BB962C8B-B14F-4D97-AF65-F5344CB8AC3E}">
        <p14:creationId xmlns:p14="http://schemas.microsoft.com/office/powerpoint/2010/main" val="168553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slike slajda 1">
            <a:extLst>
              <a:ext uri="{FF2B5EF4-FFF2-40B4-BE49-F238E27FC236}">
                <a16:creationId xmlns:a16="http://schemas.microsoft.com/office/drawing/2014/main" id="{718920C8-2BBF-4857-B6A1-D1CF27963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zervirano mjesto bilježaka 2">
            <a:extLst>
              <a:ext uri="{FF2B5EF4-FFF2-40B4-BE49-F238E27FC236}">
                <a16:creationId xmlns:a16="http://schemas.microsoft.com/office/drawing/2014/main" id="{6F8170DA-1114-4BBD-B8B9-0DA3DAA85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society, a social and economic development model, based on the acquisition and diffusion of information by the means of communication networks, pervaded the daily life of citizens, their workplace, their home and many of their leisure activities.</a:t>
            </a:r>
            <a:endParaRPr lang="sr-Cyrl-RS" altLang="en-US"/>
          </a:p>
          <a:p>
            <a:endParaRPr lang="sr-Cyrl-RS" altLang="en-US"/>
          </a:p>
          <a:p>
            <a:r>
              <a:rPr lang="en-GB" altLang="en-US"/>
              <a:t>In this social and economic environment, there are no physical distances between people in different places in the world. With some very well-known exceptions, in this new “open world”, potentially, there are no political frontiers (of the States), between Internet surfers. Here, everybody can obtain democratically information and knowledge, no matter where it is stored. This means also competition between all the economic operators.</a:t>
            </a:r>
            <a:endParaRPr lang="hr-HR" altLang="en-US"/>
          </a:p>
        </p:txBody>
      </p:sp>
      <p:sp>
        <p:nvSpPr>
          <p:cNvPr id="13316" name="Rezervirano mjesto broja slajda 3">
            <a:extLst>
              <a:ext uri="{FF2B5EF4-FFF2-40B4-BE49-F238E27FC236}">
                <a16:creationId xmlns:a16="http://schemas.microsoft.com/office/drawing/2014/main" id="{7BDBAACF-DFD9-40EF-8981-6220D9894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F7DBBE-A8BA-418E-B795-276DE4EA25C0}" type="slidenum">
              <a:rPr lang="en-US" altLang="en-US" smtClean="0"/>
              <a:pPr>
                <a:spcBef>
                  <a:spcPct val="0"/>
                </a:spcBef>
              </a:pPr>
              <a:t>6</a:t>
            </a:fld>
            <a:endParaRPr lang="en-US" altLang="en-US"/>
          </a:p>
        </p:txBody>
      </p:sp>
    </p:spTree>
    <p:extLst>
      <p:ext uri="{BB962C8B-B14F-4D97-AF65-F5344CB8AC3E}">
        <p14:creationId xmlns:p14="http://schemas.microsoft.com/office/powerpoint/2010/main" val="86295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44008FB8-0088-42C6-9203-8C978D9E68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a:extLst>
              <a:ext uri="{FF2B5EF4-FFF2-40B4-BE49-F238E27FC236}">
                <a16:creationId xmlns:a16="http://schemas.microsoft.com/office/drawing/2014/main" id="{045F9669-67D5-46B0-BC7C-CB4A9C045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Exampe of spyware. In this case </a:t>
            </a:r>
            <a:r>
              <a:rPr lang="en-US" altLang="en-US" b="1"/>
              <a:t>Antivirus System Pro</a:t>
            </a:r>
            <a:r>
              <a:rPr lang="en-US" altLang="en-US"/>
              <a:t> is a rogue anti-spyware that uses false scan results, fake security alerts, and Internet Explorer hijacking in order to have you purchase this program. It is because of these actions that we classify Antivirus System Pro as a rogue anti-spyware program. When installed, Antivirus System pro will be configured to start automatically when you log into Windows. </a:t>
            </a:r>
          </a:p>
          <a:p>
            <a:endParaRPr lang="en-US" altLang="en-US"/>
          </a:p>
          <a:p>
            <a:r>
              <a:rPr lang="en-US" altLang="en-US"/>
              <a:t>Once running it will scan your computer and display numerous infections that do not actually exist. Furthermore, it will state it will not remove these infections unless you first purchase the program. This method of stating there are infections, but not removing it until you purchase it, is just another tactic to have you purchase the software.</a:t>
            </a:r>
            <a:endParaRPr lang="pt-PT" altLang="en-US"/>
          </a:p>
        </p:txBody>
      </p:sp>
    </p:spTree>
    <p:extLst>
      <p:ext uri="{BB962C8B-B14F-4D97-AF65-F5344CB8AC3E}">
        <p14:creationId xmlns:p14="http://schemas.microsoft.com/office/powerpoint/2010/main" val="300189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90DEA87-446B-4388-A896-181322A8F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a:extLst>
              <a:ext uri="{FF2B5EF4-FFF2-40B4-BE49-F238E27FC236}">
                <a16:creationId xmlns:a16="http://schemas.microsoft.com/office/drawing/2014/main" id="{30486183-AAFF-4B21-8F76-2BCA25138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Ransomware attacks are typically carried out using a Trojan, entering a system through, for example, a downloaded file or a vulnerability in a network service. The program then runs a payload, which locks the system in some fashion, or claims to lock the system but does not (e.g., a scareware program). Payloads may display a fake warning purportedly by an entity such as a LEA, falsely claiming that the system has been used for illegal activities, contains content such as pornography and IPR.</a:t>
            </a:r>
          </a:p>
          <a:p>
            <a:endParaRPr lang="en-US" altLang="en-US"/>
          </a:p>
          <a:p>
            <a:r>
              <a:rPr lang="pt-PT" altLang="en-US"/>
              <a:t>https://en.wikipedia.org/wiki/Ransomware </a:t>
            </a:r>
          </a:p>
        </p:txBody>
      </p:sp>
    </p:spTree>
    <p:extLst>
      <p:ext uri="{BB962C8B-B14F-4D97-AF65-F5344CB8AC3E}">
        <p14:creationId xmlns:p14="http://schemas.microsoft.com/office/powerpoint/2010/main" val="705684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6266BCB-1D63-4FB1-861A-858E2377E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D8A6E53F-6111-48EA-B60C-D6D8E7E9B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contemporary ransomware.</a:t>
            </a:r>
          </a:p>
          <a:p>
            <a:endParaRPr lang="pt-PT" altLang="en-US"/>
          </a:p>
          <a:p>
            <a:r>
              <a:rPr lang="en-US" altLang="en-US"/>
              <a:t>The </a:t>
            </a:r>
            <a:r>
              <a:rPr lang="en-US" altLang="en-US" b="1"/>
              <a:t>WannaCry ransomware attack</a:t>
            </a:r>
            <a:r>
              <a:rPr lang="en-US" altLang="en-US"/>
              <a:t> was a worldwide cyberattack by the </a:t>
            </a:r>
            <a:r>
              <a:rPr lang="en-US" altLang="en-US" b="1"/>
              <a:t>WannaCry</a:t>
            </a:r>
            <a:r>
              <a:rPr lang="en-US" altLang="en-US" baseline="30000"/>
              <a:t> </a:t>
            </a:r>
            <a:r>
              <a:rPr lang="en-US" altLang="en-US"/>
              <a:t> ransomware cryptoworm, which targeted computers running the MS Windows OS by encrypting data and demanding ransom payments in the Bitcoins.</a:t>
            </a:r>
          </a:p>
          <a:p>
            <a:r>
              <a:rPr lang="en-US" altLang="en-US"/>
              <a:t>The attack began on Friday, 12 May 2017,</a:t>
            </a:r>
            <a:r>
              <a:rPr lang="en-US" altLang="en-US" baseline="30000">
                <a:hlinkClick r:id="rId3"/>
              </a:rPr>
              <a:t>[</a:t>
            </a:r>
            <a:r>
              <a:rPr lang="en-US" altLang="en-US"/>
              <a:t>and within a day was reported to have infected more than 230,000 computers in over 150 countries.</a:t>
            </a:r>
            <a:r>
              <a:rPr lang="en-US" altLang="en-US" baseline="30000">
                <a:hlinkClick r:id="rId4"/>
              </a:rPr>
              <a:t>]</a:t>
            </a:r>
            <a:r>
              <a:rPr lang="en-US" altLang="en-US"/>
              <a:t> Shortly after the attack began, a web security researcher who blogs as "MalwareTech" discovered an effective kill switch by registering a domain name he found in the code of the ransomware. This greatly slowed the spread of the infection, effectively halting the initial outbreak on Monday, 15 May 2017, but new versions have since been detected that lack the kill switch.</a:t>
            </a:r>
            <a:r>
              <a:rPr lang="en-US" altLang="en-US" baseline="30000"/>
              <a:t> </a:t>
            </a:r>
            <a:r>
              <a:rPr lang="en-US" altLang="en-US"/>
              <a:t>Researchers have also found ways to recover data from infected machines under some circumstances.</a:t>
            </a:r>
          </a:p>
          <a:p>
            <a:endParaRPr lang="pt-PT" altLang="en-US"/>
          </a:p>
          <a:p>
            <a:r>
              <a:rPr lang="pt-PT" altLang="en-US"/>
              <a:t>https://en.wikipedia.org/wiki/WannaCry_ransomware_attack </a:t>
            </a:r>
          </a:p>
        </p:txBody>
      </p:sp>
    </p:spTree>
    <p:extLst>
      <p:ext uri="{BB962C8B-B14F-4D97-AF65-F5344CB8AC3E}">
        <p14:creationId xmlns:p14="http://schemas.microsoft.com/office/powerpoint/2010/main" val="3221949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6266BCB-1D63-4FB1-861A-858E2377E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D8A6E53F-6111-48EA-B60C-D6D8E7E9B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contemporary ransomware.</a:t>
            </a:r>
          </a:p>
          <a:p>
            <a:endParaRPr lang="pt-PT" altLang="en-US"/>
          </a:p>
          <a:p>
            <a:r>
              <a:rPr lang="en-US" altLang="en-US"/>
              <a:t>The </a:t>
            </a:r>
            <a:r>
              <a:rPr lang="en-US" altLang="en-US" b="1"/>
              <a:t>WannaCry ransomware attack</a:t>
            </a:r>
            <a:r>
              <a:rPr lang="en-US" altLang="en-US"/>
              <a:t> was a worldwide cyberattack by the </a:t>
            </a:r>
            <a:r>
              <a:rPr lang="en-US" altLang="en-US" b="1"/>
              <a:t>WannaCry</a:t>
            </a:r>
            <a:r>
              <a:rPr lang="en-US" altLang="en-US" baseline="30000"/>
              <a:t> </a:t>
            </a:r>
            <a:r>
              <a:rPr lang="en-US" altLang="en-US"/>
              <a:t> ransomware cryptoworm, which targeted computers running the MS Windows OS by encrypting data and demanding ransom payments in the Bitcoins.</a:t>
            </a:r>
          </a:p>
          <a:p>
            <a:r>
              <a:rPr lang="en-US" altLang="en-US"/>
              <a:t>The attack began on Friday, 12 May 2017,</a:t>
            </a:r>
            <a:r>
              <a:rPr lang="en-US" altLang="en-US" baseline="30000">
                <a:hlinkClick r:id="rId3"/>
              </a:rPr>
              <a:t>[</a:t>
            </a:r>
            <a:r>
              <a:rPr lang="en-US" altLang="en-US"/>
              <a:t>and within a day was reported to have infected more than 230,000 computers in over 150 countries.</a:t>
            </a:r>
            <a:r>
              <a:rPr lang="en-US" altLang="en-US" baseline="30000">
                <a:hlinkClick r:id="rId4"/>
              </a:rPr>
              <a:t>]</a:t>
            </a:r>
            <a:r>
              <a:rPr lang="en-US" altLang="en-US"/>
              <a:t> Shortly after the attack began, a web security researcher who blogs as "MalwareTech" discovered an effective kill switch by registering a domain name he found in the code of the ransomware. This greatly slowed the spread of the infection, effectively halting the initial outbreak on Monday, 15 May 2017, but new versions have since been detected that lack the kill switch.</a:t>
            </a:r>
            <a:r>
              <a:rPr lang="en-US" altLang="en-US" baseline="30000"/>
              <a:t> </a:t>
            </a:r>
            <a:r>
              <a:rPr lang="en-US" altLang="en-US"/>
              <a:t>Researchers have also found ways to recover data from infected machines under some circumstances.</a:t>
            </a:r>
          </a:p>
          <a:p>
            <a:endParaRPr lang="pt-PT" altLang="en-US"/>
          </a:p>
          <a:p>
            <a:r>
              <a:rPr lang="pt-PT" altLang="en-US"/>
              <a:t>https://en.wikipedia.org/wiki/WannaCry_ransomware_attack </a:t>
            </a:r>
          </a:p>
        </p:txBody>
      </p:sp>
    </p:spTree>
    <p:extLst>
      <p:ext uri="{BB962C8B-B14F-4D97-AF65-F5344CB8AC3E}">
        <p14:creationId xmlns:p14="http://schemas.microsoft.com/office/powerpoint/2010/main" val="3549373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CBDC8A7-456F-46CB-872A-11F830B2A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a:extLst>
              <a:ext uri="{FF2B5EF4-FFF2-40B4-BE49-F238E27FC236}">
                <a16:creationId xmlns:a16="http://schemas.microsoft.com/office/drawing/2014/main" id="{D0C88D0B-0EA6-4284-8161-1163FA626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Trojans (Trojan horses) is a name inspired in by the famous horse built by Odysseus, the Greek, and offered to the city of Troy in order to open the gates of Troy from within. It is also the name of malicious software that performs undesirable functions to the user, without his knowledge. This kind of malware can cause destruction of data, disabling security software, facilitating remote access to the computer (to allow someone unauthorised access to the computer) or download and install other malware.</a:t>
            </a:r>
            <a:endParaRPr lang="hr-HR" altLang="en-US"/>
          </a:p>
          <a:p>
            <a:r>
              <a:rPr lang="en-GB" altLang="en-US"/>
              <a:t> </a:t>
            </a:r>
            <a:endParaRPr lang="hr-HR" altLang="en-US"/>
          </a:p>
          <a:p>
            <a:r>
              <a:rPr lang="en-GB" altLang="en-US"/>
              <a:t>Like the original famous horse of the Trojan War, this software is designed to secretly open the computer for penetration from outside.</a:t>
            </a:r>
            <a:endParaRPr lang="hr-HR" altLang="en-US"/>
          </a:p>
          <a:p>
            <a:endParaRPr lang="pt-PT" altLang="sr-Latn-RS"/>
          </a:p>
        </p:txBody>
      </p:sp>
    </p:spTree>
    <p:extLst>
      <p:ext uri="{BB962C8B-B14F-4D97-AF65-F5344CB8AC3E}">
        <p14:creationId xmlns:p14="http://schemas.microsoft.com/office/powerpoint/2010/main" val="1581732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E0939E3-161C-48AE-9676-1390E8B09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id="{A5110FB5-AAB1-46A9-964D-13B2559AA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Trojan Horse malware.</a:t>
            </a:r>
          </a:p>
        </p:txBody>
      </p:sp>
    </p:spTree>
    <p:extLst>
      <p:ext uri="{BB962C8B-B14F-4D97-AF65-F5344CB8AC3E}">
        <p14:creationId xmlns:p14="http://schemas.microsoft.com/office/powerpoint/2010/main" val="3163732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9450011-DF21-4957-9B67-DA5C40CE9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a:extLst>
              <a:ext uri="{FF2B5EF4-FFF2-40B4-BE49-F238E27FC236}">
                <a16:creationId xmlns:a16="http://schemas.microsoft.com/office/drawing/2014/main" id="{89B072F1-E5B2-4FB6-A570-90B339F7D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Botnet is also an acronym (</a:t>
            </a:r>
            <a:r>
              <a:rPr lang="en-GB" altLang="en-US" i="1"/>
              <a:t>robot networks</a:t>
            </a:r>
            <a:r>
              <a:rPr lang="en-GB" altLang="en-US"/>
              <a:t>) used to give a name to networks of compromised computers (</a:t>
            </a:r>
            <a:r>
              <a:rPr lang="en-GB" altLang="en-US" i="1"/>
              <a:t>zombies</a:t>
            </a:r>
            <a:r>
              <a:rPr lang="en-GB" altLang="en-US"/>
              <a:t>), controlled by one person or organisation, with the intention of being used for illicit activities.</a:t>
            </a:r>
            <a:endParaRPr lang="hr-HR" altLang="en-US"/>
          </a:p>
          <a:p>
            <a:r>
              <a:rPr lang="en-GB" altLang="en-US"/>
              <a:t> </a:t>
            </a:r>
            <a:endParaRPr lang="hr-HR" altLang="en-US"/>
          </a:p>
          <a:p>
            <a:r>
              <a:rPr lang="en-GB" altLang="en-US"/>
              <a:t>A botnet is built by the infection with malware, sent by the owner of the botnet. All the infected computers are controlled by software that allows automation of operations across the network. The owner of the network controls its activity and may instruct it to remain inactive until it is necessary.</a:t>
            </a:r>
            <a:endParaRPr lang="hr-HR" altLang="en-US"/>
          </a:p>
          <a:p>
            <a:r>
              <a:rPr lang="en-GB" altLang="en-US"/>
              <a:t> </a:t>
            </a:r>
            <a:endParaRPr lang="hr-HR" altLang="en-US"/>
          </a:p>
          <a:p>
            <a:r>
              <a:rPr lang="en-GB" altLang="en-US"/>
              <a:t>A botnet may consist of millions of zombie computers that are instructed to send spam or malware to individuals or to attack infrastructure. Botnets serve multiple criminal purposes and are thus also called the “Swiss army knife of cybercrime”.</a:t>
            </a:r>
          </a:p>
          <a:p>
            <a:endParaRPr lang="en-GB" altLang="en-US"/>
          </a:p>
          <a:p>
            <a:r>
              <a:rPr lang="en-GB" altLang="en-US"/>
              <a:t>Cybercrime Convention Committee (T-CY) issued Guidance Note no. 2 on Botnets</a:t>
            </a:r>
          </a:p>
          <a:p>
            <a:r>
              <a:rPr lang="hr-HR" altLang="en-US"/>
              <a:t>https://rm.coe.int/CoERMPublicCommonSearchServices/DisplayDCTMContent?documentId=09000016802e7094</a:t>
            </a:r>
          </a:p>
          <a:p>
            <a:endParaRPr lang="pt-PT" altLang="sr-Latn-RS"/>
          </a:p>
        </p:txBody>
      </p:sp>
    </p:spTree>
    <p:extLst>
      <p:ext uri="{BB962C8B-B14F-4D97-AF65-F5344CB8AC3E}">
        <p14:creationId xmlns:p14="http://schemas.microsoft.com/office/powerpoint/2010/main" val="1416263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E335D382-7EC6-45CD-8689-2882EDB21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a:extLst>
              <a:ext uri="{FF2B5EF4-FFF2-40B4-BE49-F238E27FC236}">
                <a16:creationId xmlns:a16="http://schemas.microsoft.com/office/drawing/2014/main" id="{A9131E97-4160-44AF-A4D5-AF9F7A08B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Graphical explanation of how the botnet is set up and can be provided as a service to to deliver targeted attacks on commission. </a:t>
            </a:r>
          </a:p>
        </p:txBody>
      </p:sp>
    </p:spTree>
    <p:extLst>
      <p:ext uri="{BB962C8B-B14F-4D97-AF65-F5344CB8AC3E}">
        <p14:creationId xmlns:p14="http://schemas.microsoft.com/office/powerpoint/2010/main" val="2222541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Čuvar mesta za sliku na slajdu 1">
            <a:extLst>
              <a:ext uri="{FF2B5EF4-FFF2-40B4-BE49-F238E27FC236}">
                <a16:creationId xmlns:a16="http://schemas.microsoft.com/office/drawing/2014/main" id="{A67DE61E-DE09-492B-98BB-717BD34A2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Čuvar mesta za napomene 2">
            <a:extLst>
              <a:ext uri="{FF2B5EF4-FFF2-40B4-BE49-F238E27FC236}">
                <a16:creationId xmlns:a16="http://schemas.microsoft.com/office/drawing/2014/main" id="{C0AF4866-06C0-4DD2-AD1F-4B17B85E0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overlay network</a:t>
            </a:r>
            <a:r>
              <a:rPr lang="en-US" altLang="en-US"/>
              <a:t> (in this case DarkNet), is computer network that is built on top of another network. Nodes in the overlay network can be thought of as being connected by virtual or logical links, each of which corresponds to a path, perhaps through many physical links, in the underlying network. </a:t>
            </a:r>
          </a:p>
          <a:p>
            <a:endParaRPr lang="en-US" altLang="en-US"/>
          </a:p>
          <a:p>
            <a:r>
              <a:rPr lang="en-US" altLang="en-US"/>
              <a:t>https://en.wikipedia.org/wiki/Darknet</a:t>
            </a:r>
          </a:p>
        </p:txBody>
      </p:sp>
      <p:sp>
        <p:nvSpPr>
          <p:cNvPr id="161796" name="Čuvar mesta za broj slajda 3">
            <a:extLst>
              <a:ext uri="{FF2B5EF4-FFF2-40B4-BE49-F238E27FC236}">
                <a16:creationId xmlns:a16="http://schemas.microsoft.com/office/drawing/2014/main" id="{8F41F595-A654-4639-AB80-355CCE3E98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F5DFBD-452F-4371-8CC5-8ADAE72FD6EE}" type="slidenum">
              <a:rPr lang="en-US" altLang="en-US" smtClean="0"/>
              <a:pPr>
                <a:spcBef>
                  <a:spcPct val="0"/>
                </a:spcBef>
              </a:pPr>
              <a:t>52</a:t>
            </a:fld>
            <a:endParaRPr lang="en-US" altLang="en-US"/>
          </a:p>
        </p:txBody>
      </p:sp>
    </p:spTree>
    <p:extLst>
      <p:ext uri="{BB962C8B-B14F-4D97-AF65-F5344CB8AC3E}">
        <p14:creationId xmlns:p14="http://schemas.microsoft.com/office/powerpoint/2010/main" val="1438711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Čuvar mesta za sliku na slajdu 1">
            <a:extLst>
              <a:ext uri="{FF2B5EF4-FFF2-40B4-BE49-F238E27FC236}">
                <a16:creationId xmlns:a16="http://schemas.microsoft.com/office/drawing/2014/main" id="{82147666-2B2C-4B81-A2A7-593A9B45BA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Čuvar mesta za napomene 2">
            <a:extLst>
              <a:ext uri="{FF2B5EF4-FFF2-40B4-BE49-F238E27FC236}">
                <a16:creationId xmlns:a16="http://schemas.microsoft.com/office/drawing/2014/main" id="{F99623D4-B931-4A3A-8EC8-D2A7A41DC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DarkNet.</a:t>
            </a:r>
          </a:p>
          <a:p>
            <a:endParaRPr lang="en-US" altLang="en-US"/>
          </a:p>
          <a:p>
            <a:r>
              <a:rPr lang="en-US" altLang="en-US"/>
              <a:t>https://irdeto2.files.wordpress.com/2015/10/irdeto_persepctive_internet_sections.png</a:t>
            </a:r>
          </a:p>
          <a:p>
            <a:endParaRPr lang="en-US" altLang="en-US"/>
          </a:p>
          <a:p>
            <a:endParaRPr lang="en-US" altLang="en-US"/>
          </a:p>
        </p:txBody>
      </p:sp>
      <p:sp>
        <p:nvSpPr>
          <p:cNvPr id="163844" name="Čuvar mesta za broj slajda 3">
            <a:extLst>
              <a:ext uri="{FF2B5EF4-FFF2-40B4-BE49-F238E27FC236}">
                <a16:creationId xmlns:a16="http://schemas.microsoft.com/office/drawing/2014/main" id="{247B0949-D8F5-4951-A988-2A35884FE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F9D0CE-5EF5-4D25-9633-0C67AF805DEB}" type="slidenum">
              <a:rPr lang="en-US" altLang="en-US" smtClean="0"/>
              <a:pPr>
                <a:spcBef>
                  <a:spcPct val="0"/>
                </a:spcBef>
              </a:pPr>
              <a:t>53</a:t>
            </a:fld>
            <a:endParaRPr lang="en-US" altLang="en-US"/>
          </a:p>
        </p:txBody>
      </p:sp>
    </p:spTree>
    <p:extLst>
      <p:ext uri="{BB962C8B-B14F-4D97-AF65-F5344CB8AC3E}">
        <p14:creationId xmlns:p14="http://schemas.microsoft.com/office/powerpoint/2010/main" val="401076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zervirano mjesto slike slajda 1">
            <a:extLst>
              <a:ext uri="{FF2B5EF4-FFF2-40B4-BE49-F238E27FC236}">
                <a16:creationId xmlns:a16="http://schemas.microsoft.com/office/drawing/2014/main" id="{BF3A4337-F5F0-4A9B-9730-6ED957EA9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zervirano mjesto bilježaka 2">
            <a:extLst>
              <a:ext uri="{FF2B5EF4-FFF2-40B4-BE49-F238E27FC236}">
                <a16:creationId xmlns:a16="http://schemas.microsoft.com/office/drawing/2014/main" id="{DE1ACD1D-6597-465B-A183-8EF94C624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is available to everybody, in a free and open way. Internet users feel that there is no sovereignty over the networks. </a:t>
            </a:r>
            <a:endParaRPr lang="hr-HR" altLang="en-US"/>
          </a:p>
          <a:p>
            <a:endParaRPr lang="hr-HR" altLang="en-US"/>
          </a:p>
        </p:txBody>
      </p:sp>
      <p:sp>
        <p:nvSpPr>
          <p:cNvPr id="15364" name="Rezervirano mjesto broja slajda 3">
            <a:extLst>
              <a:ext uri="{FF2B5EF4-FFF2-40B4-BE49-F238E27FC236}">
                <a16:creationId xmlns:a16="http://schemas.microsoft.com/office/drawing/2014/main" id="{D7A4AC1D-E9C7-4202-A5AB-1B2A7D189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C693F23-834F-4C0B-A6EB-6468C6D069CB}" type="slidenum">
              <a:rPr lang="en-US" altLang="en-US" smtClean="0"/>
              <a:pPr>
                <a:spcBef>
                  <a:spcPct val="0"/>
                </a:spcBef>
              </a:pPr>
              <a:t>7</a:t>
            </a:fld>
            <a:endParaRPr lang="en-US" altLang="en-US"/>
          </a:p>
        </p:txBody>
      </p:sp>
    </p:spTree>
    <p:extLst>
      <p:ext uri="{BB962C8B-B14F-4D97-AF65-F5344CB8AC3E}">
        <p14:creationId xmlns:p14="http://schemas.microsoft.com/office/powerpoint/2010/main" val="2645508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Čuvar mesta za sliku na slajdu 1">
            <a:extLst>
              <a:ext uri="{FF2B5EF4-FFF2-40B4-BE49-F238E27FC236}">
                <a16:creationId xmlns:a16="http://schemas.microsoft.com/office/drawing/2014/main" id="{972FF15D-89C9-4362-98D9-9F11A9BC4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Čuvar mesta za napomene 2">
            <a:extLst>
              <a:ext uri="{FF2B5EF4-FFF2-40B4-BE49-F238E27FC236}">
                <a16:creationId xmlns:a16="http://schemas.microsoft.com/office/drawing/2014/main" id="{992B07F7-D68E-43A7-95C1-EAFA8F7CA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Tor enables its users to surf the Internet, chat and send instant messages anonymously, and is used by a wide variety of people for both licit and illicit purposes. Tor has, for example, been used by criminal enterprises, hacktivism groups, and law enforcement agencies at cross purposes, sometimes simultaneously.</a:t>
            </a:r>
          </a:p>
          <a:p>
            <a:endParaRPr lang="en-US" altLang="en-US"/>
          </a:p>
          <a:p>
            <a:r>
              <a:rPr lang="en-US" altLang="en-US"/>
              <a:t>https://en.wikipedia.org/wiki/Tor_(anonymity_network)</a:t>
            </a:r>
          </a:p>
        </p:txBody>
      </p:sp>
      <p:sp>
        <p:nvSpPr>
          <p:cNvPr id="165892" name="Čuvar mesta za broj slajda 3">
            <a:extLst>
              <a:ext uri="{FF2B5EF4-FFF2-40B4-BE49-F238E27FC236}">
                <a16:creationId xmlns:a16="http://schemas.microsoft.com/office/drawing/2014/main" id="{3A09B7E6-73A8-4AA0-92A6-CC8F067ECC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BE30CF-5E12-4C26-BF4A-DB64126B9D75}" type="slidenum">
              <a:rPr lang="en-US" altLang="en-US" smtClean="0"/>
              <a:pPr>
                <a:spcBef>
                  <a:spcPct val="0"/>
                </a:spcBef>
              </a:pPr>
              <a:t>54</a:t>
            </a:fld>
            <a:endParaRPr lang="en-US" altLang="en-US"/>
          </a:p>
        </p:txBody>
      </p:sp>
    </p:spTree>
    <p:extLst>
      <p:ext uri="{BB962C8B-B14F-4D97-AF65-F5344CB8AC3E}">
        <p14:creationId xmlns:p14="http://schemas.microsoft.com/office/powerpoint/2010/main" val="1098073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Čuvar mesta za sliku na slajdu 1">
            <a:extLst>
              <a:ext uri="{FF2B5EF4-FFF2-40B4-BE49-F238E27FC236}">
                <a16:creationId xmlns:a16="http://schemas.microsoft.com/office/drawing/2014/main" id="{9F3FCAC0-95F6-4AE8-BD1E-C2B34935A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Čuvar mesta za napomene 2">
            <a:extLst>
              <a:ext uri="{FF2B5EF4-FFF2-40B4-BE49-F238E27FC236}">
                <a16:creationId xmlns:a16="http://schemas.microsoft.com/office/drawing/2014/main" id="{8EC88FE7-807A-4324-93BF-53FCAFAEA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Tor workflow.</a:t>
            </a:r>
          </a:p>
        </p:txBody>
      </p:sp>
      <p:sp>
        <p:nvSpPr>
          <p:cNvPr id="167940" name="Čuvar mesta za broj slajda 3">
            <a:extLst>
              <a:ext uri="{FF2B5EF4-FFF2-40B4-BE49-F238E27FC236}">
                <a16:creationId xmlns:a16="http://schemas.microsoft.com/office/drawing/2014/main" id="{E022B065-FD8F-410E-B0A6-8BAF34CCB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71829C-5889-49C2-9A93-EAC451E0F3B5}" type="slidenum">
              <a:rPr lang="en-US" altLang="en-US" smtClean="0"/>
              <a:pPr>
                <a:spcBef>
                  <a:spcPct val="0"/>
                </a:spcBef>
              </a:pPr>
              <a:t>55</a:t>
            </a:fld>
            <a:endParaRPr lang="en-US" altLang="en-US"/>
          </a:p>
        </p:txBody>
      </p:sp>
    </p:spTree>
    <p:extLst>
      <p:ext uri="{BB962C8B-B14F-4D97-AF65-F5344CB8AC3E}">
        <p14:creationId xmlns:p14="http://schemas.microsoft.com/office/powerpoint/2010/main" val="2957761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Čuvar mesta za sliku na slajdu 1">
            <a:extLst>
              <a:ext uri="{FF2B5EF4-FFF2-40B4-BE49-F238E27FC236}">
                <a16:creationId xmlns:a16="http://schemas.microsoft.com/office/drawing/2014/main" id="{CB273788-04C3-4500-A319-D2E01F924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Čuvar mesta za napomene 2">
            <a:extLst>
              <a:ext uri="{FF2B5EF4-FFF2-40B4-BE49-F238E27FC236}">
                <a16:creationId xmlns:a16="http://schemas.microsoft.com/office/drawing/2014/main" id="{F28B9FF2-5682-42BF-9A6C-865312F61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Actual download site for Tor.</a:t>
            </a:r>
          </a:p>
        </p:txBody>
      </p:sp>
      <p:sp>
        <p:nvSpPr>
          <p:cNvPr id="169988" name="Čuvar mesta za broj slajda 3">
            <a:extLst>
              <a:ext uri="{FF2B5EF4-FFF2-40B4-BE49-F238E27FC236}">
                <a16:creationId xmlns:a16="http://schemas.microsoft.com/office/drawing/2014/main" id="{F14B0D1A-0A60-4D21-A8ED-DE6C4CA0A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7A1932-145B-45B1-A8EB-B6F4B91E053A}" type="slidenum">
              <a:rPr lang="en-US" altLang="en-US" smtClean="0"/>
              <a:pPr>
                <a:spcBef>
                  <a:spcPct val="0"/>
                </a:spcBef>
              </a:pPr>
              <a:t>56</a:t>
            </a:fld>
            <a:endParaRPr lang="en-US" altLang="en-US"/>
          </a:p>
        </p:txBody>
      </p:sp>
    </p:spTree>
    <p:extLst>
      <p:ext uri="{BB962C8B-B14F-4D97-AF65-F5344CB8AC3E}">
        <p14:creationId xmlns:p14="http://schemas.microsoft.com/office/powerpoint/2010/main" val="2656985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Čuvar mesta za sliku na slajdu 1">
            <a:extLst>
              <a:ext uri="{FF2B5EF4-FFF2-40B4-BE49-F238E27FC236}">
                <a16:creationId xmlns:a16="http://schemas.microsoft.com/office/drawing/2014/main" id="{CB273788-04C3-4500-A319-D2E01F924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Čuvar mesta za napomene 2">
            <a:extLst>
              <a:ext uri="{FF2B5EF4-FFF2-40B4-BE49-F238E27FC236}">
                <a16:creationId xmlns:a16="http://schemas.microsoft.com/office/drawing/2014/main" id="{F28B9FF2-5682-42BF-9A6C-865312F61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Actual download site for Tor.</a:t>
            </a:r>
          </a:p>
        </p:txBody>
      </p:sp>
      <p:sp>
        <p:nvSpPr>
          <p:cNvPr id="169988" name="Čuvar mesta za broj slajda 3">
            <a:extLst>
              <a:ext uri="{FF2B5EF4-FFF2-40B4-BE49-F238E27FC236}">
                <a16:creationId xmlns:a16="http://schemas.microsoft.com/office/drawing/2014/main" id="{F14B0D1A-0A60-4D21-A8ED-DE6C4CA0A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7A1932-145B-45B1-A8EB-B6F4B91E053A}" type="slidenum">
              <a:rPr lang="en-US" altLang="en-US" smtClean="0"/>
              <a:pPr>
                <a:spcBef>
                  <a:spcPct val="0"/>
                </a:spcBef>
              </a:pPr>
              <a:t>57</a:t>
            </a:fld>
            <a:endParaRPr lang="en-US" altLang="en-US"/>
          </a:p>
        </p:txBody>
      </p:sp>
    </p:spTree>
    <p:extLst>
      <p:ext uri="{BB962C8B-B14F-4D97-AF65-F5344CB8AC3E}">
        <p14:creationId xmlns:p14="http://schemas.microsoft.com/office/powerpoint/2010/main" val="4292676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Čuvar mesta za sliku na slajdu 1">
            <a:extLst>
              <a:ext uri="{FF2B5EF4-FFF2-40B4-BE49-F238E27FC236}">
                <a16:creationId xmlns:a16="http://schemas.microsoft.com/office/drawing/2014/main" id="{3AB340ED-7645-4331-8397-2129DDC21B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Čuvar mesta za napomene 2">
            <a:extLst>
              <a:ext uri="{FF2B5EF4-FFF2-40B4-BE49-F238E27FC236}">
                <a16:creationId xmlns:a16="http://schemas.microsoft.com/office/drawing/2014/main" id="{20147A0A-3D86-4F6F-904B-9635B34447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Cartogram of daily Tor usage in the world by countries.</a:t>
            </a:r>
          </a:p>
          <a:p>
            <a:endParaRPr lang="en-US" altLang="en-US"/>
          </a:p>
          <a:p>
            <a:r>
              <a:rPr lang="en-US" altLang="en-US"/>
              <a:t>https://en.wikipedia.org/wiki/Tor_(anonymity_network)#/media/File:Geographies_of_Tor.png</a:t>
            </a:r>
          </a:p>
        </p:txBody>
      </p:sp>
      <p:sp>
        <p:nvSpPr>
          <p:cNvPr id="172036" name="Čuvar mesta za broj slajda 3">
            <a:extLst>
              <a:ext uri="{FF2B5EF4-FFF2-40B4-BE49-F238E27FC236}">
                <a16:creationId xmlns:a16="http://schemas.microsoft.com/office/drawing/2014/main" id="{0A7BCC03-D9CA-4E9A-AB4D-B5978EDC2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167B29-26A2-409D-86AC-1168D4E319F9}" type="slidenum">
              <a:rPr lang="en-US" altLang="en-US" smtClean="0"/>
              <a:pPr>
                <a:spcBef>
                  <a:spcPct val="0"/>
                </a:spcBef>
              </a:pPr>
              <a:t>58</a:t>
            </a:fld>
            <a:endParaRPr lang="en-US" altLang="en-US"/>
          </a:p>
        </p:txBody>
      </p:sp>
    </p:spTree>
    <p:extLst>
      <p:ext uri="{BB962C8B-B14F-4D97-AF65-F5344CB8AC3E}">
        <p14:creationId xmlns:p14="http://schemas.microsoft.com/office/powerpoint/2010/main" val="2027494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CBABDB55-A972-4FC1-8087-1F17DA2E7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6D57FB34-DA33-474E-948B-A1D64B5A89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The trainer should give participants an opportunity to ask any questions that they may have in relation to part Five of the lesson.</a:t>
            </a:r>
            <a:endParaRPr lang="en-GB" altLang="sr-Latn-RS"/>
          </a:p>
        </p:txBody>
      </p:sp>
      <p:sp>
        <p:nvSpPr>
          <p:cNvPr id="174084" name="Slide Number Placeholder 3">
            <a:extLst>
              <a:ext uri="{FF2B5EF4-FFF2-40B4-BE49-F238E27FC236}">
                <a16:creationId xmlns:a16="http://schemas.microsoft.com/office/drawing/2014/main" id="{6FB65D81-2A27-459F-BED6-3A11B689CC4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35F17866-FEB2-427C-AEDF-26BA989CEAD5}" type="slidenum">
              <a:rPr lang="en-GB" altLang="sr-Latn-RS">
                <a:cs typeface="Arial" panose="020B0604020202020204" pitchFamily="34" charset="0"/>
              </a:rPr>
              <a:pPr algn="r" eaLnBrk="1" hangingPunct="1">
                <a:spcBef>
                  <a:spcPct val="0"/>
                </a:spcBef>
              </a:pPr>
              <a:t>59</a:t>
            </a:fld>
            <a:endParaRPr lang="en-GB" altLang="sr-Latn-RS">
              <a:cs typeface="Arial" panose="020B0604020202020204" pitchFamily="34" charset="0"/>
            </a:endParaRPr>
          </a:p>
        </p:txBody>
      </p:sp>
    </p:spTree>
    <p:extLst>
      <p:ext uri="{BB962C8B-B14F-4D97-AF65-F5344CB8AC3E}">
        <p14:creationId xmlns:p14="http://schemas.microsoft.com/office/powerpoint/2010/main" val="2650572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Čuvar mesta za sliku na slajdu 1">
            <a:extLst>
              <a:ext uri="{FF2B5EF4-FFF2-40B4-BE49-F238E27FC236}">
                <a16:creationId xmlns:a16="http://schemas.microsoft.com/office/drawing/2014/main" id="{D6D9E057-19D5-4CE1-B4F1-D15B7BE6A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Čuvar mesta za napomene 2">
            <a:extLst>
              <a:ext uri="{FF2B5EF4-FFF2-40B4-BE49-F238E27FC236}">
                <a16:creationId xmlns:a16="http://schemas.microsoft.com/office/drawing/2014/main" id="{5C6EDA05-7289-484B-800D-E7B8E05F3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Contemporary trends in cybercrime. Mobile platforms such mobile (smart phones) are used more and more not only for communication but for criminal activity as well.</a:t>
            </a:r>
          </a:p>
          <a:p>
            <a:endParaRPr lang="en-US" altLang="en-US"/>
          </a:p>
          <a:p>
            <a:r>
              <a:rPr lang="en-US" altLang="en-US"/>
              <a:t>Installing unverified applications from unofficial markets (example in the picture) could easily lead to installing malicious code on the phone, which could be used in several ways (to implement a ransomware, to spy on personal data, to intercept credentials of mobile banking applications, to record voice/ video of the owner without his consent, to launch attacks towards other devices/ computer systems, etc.)</a:t>
            </a:r>
          </a:p>
        </p:txBody>
      </p:sp>
      <p:sp>
        <p:nvSpPr>
          <p:cNvPr id="177156" name="Čuvar mesta za broj slajda 3">
            <a:extLst>
              <a:ext uri="{FF2B5EF4-FFF2-40B4-BE49-F238E27FC236}">
                <a16:creationId xmlns:a16="http://schemas.microsoft.com/office/drawing/2014/main" id="{688B5B46-0D0D-4DDC-999C-491602435B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1B7499A-4D35-4F74-8B05-3303570CBF3C}" type="slidenum">
              <a:rPr lang="en-US" altLang="en-US" smtClean="0"/>
              <a:pPr>
                <a:spcBef>
                  <a:spcPct val="0"/>
                </a:spcBef>
              </a:pPr>
              <a:t>61</a:t>
            </a:fld>
            <a:endParaRPr lang="en-US" altLang="en-US"/>
          </a:p>
        </p:txBody>
      </p:sp>
    </p:spTree>
    <p:extLst>
      <p:ext uri="{BB962C8B-B14F-4D97-AF65-F5344CB8AC3E}">
        <p14:creationId xmlns:p14="http://schemas.microsoft.com/office/powerpoint/2010/main" val="126306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Čuvar mesta za sliku na slajdu 1">
            <a:extLst>
              <a:ext uri="{FF2B5EF4-FFF2-40B4-BE49-F238E27FC236}">
                <a16:creationId xmlns:a16="http://schemas.microsoft.com/office/drawing/2014/main" id="{A332623C-E645-4C8A-99BE-BC03A66BA0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Čuvar mesta za napomene 2">
            <a:extLst>
              <a:ext uri="{FF2B5EF4-FFF2-40B4-BE49-F238E27FC236}">
                <a16:creationId xmlns:a16="http://schemas.microsoft.com/office/drawing/2014/main" id="{3487E4BF-11FE-457D-AE2C-8238E8B32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Banking malware and trojans are participating with great extent within modern vectors of cybercrime. Some previous slides covered this section.</a:t>
            </a:r>
          </a:p>
          <a:p>
            <a:endParaRPr lang="en-US" altLang="en-US"/>
          </a:p>
          <a:p>
            <a:r>
              <a:rPr lang="en-US" altLang="en-US"/>
              <a:t>In the slide some of the most known families of banking malware are cited (Zeus, Citadel, SpyEye)</a:t>
            </a:r>
          </a:p>
          <a:p>
            <a:endParaRPr lang="en-US" altLang="en-US"/>
          </a:p>
          <a:p>
            <a:r>
              <a:rPr lang="en-US" altLang="en-US"/>
              <a:t>Ransomware has already been explained before</a:t>
            </a:r>
          </a:p>
          <a:p>
            <a:endParaRPr lang="en-US" altLang="en-US"/>
          </a:p>
          <a:p>
            <a:r>
              <a:rPr lang="en-US" altLang="en-US"/>
              <a:t>Credit Card Fraud must be intended as the fraudulent gathering of credit card information through the web, which could happen either with techniques of social engineering (luring the user to reveal his credentials by presenting spoofed requests) or through the installation of a suitable malicious code, and the consequent unauthorized use on the Internet to acquire goods and services.</a:t>
            </a:r>
          </a:p>
          <a:p>
            <a:endParaRPr lang="en-US" altLang="en-US"/>
          </a:p>
          <a:p>
            <a:r>
              <a:rPr lang="en-US" altLang="en-US"/>
              <a:t>Business Email compromise – </a:t>
            </a:r>
            <a:r>
              <a:rPr lang="en-GB" altLang="en-US"/>
              <a:t>The attacker uses the identity of someone on a corporate network to send spoofed email and trick the target or targets into sending money to the attacker’s account.</a:t>
            </a:r>
          </a:p>
          <a:p>
            <a:endParaRPr lang="en-US" altLang="en-US"/>
          </a:p>
          <a:p>
            <a:endParaRPr lang="en-US" altLang="en-US"/>
          </a:p>
        </p:txBody>
      </p:sp>
      <p:sp>
        <p:nvSpPr>
          <p:cNvPr id="179204" name="Čuvar mesta za broj slajda 3">
            <a:extLst>
              <a:ext uri="{FF2B5EF4-FFF2-40B4-BE49-F238E27FC236}">
                <a16:creationId xmlns:a16="http://schemas.microsoft.com/office/drawing/2014/main" id="{531CC41C-CF36-4880-B4C9-E2917AD15F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D34EED-E2F4-4F16-9977-4576C0C5DDF9}" type="slidenum">
              <a:rPr lang="en-US" altLang="en-US" smtClean="0"/>
              <a:pPr>
                <a:spcBef>
                  <a:spcPct val="0"/>
                </a:spcBef>
              </a:pPr>
              <a:t>62</a:t>
            </a:fld>
            <a:endParaRPr lang="en-US" altLang="en-US"/>
          </a:p>
        </p:txBody>
      </p:sp>
    </p:spTree>
    <p:extLst>
      <p:ext uri="{BB962C8B-B14F-4D97-AF65-F5344CB8AC3E}">
        <p14:creationId xmlns:p14="http://schemas.microsoft.com/office/powerpoint/2010/main" val="3512483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Čuvar mesta za sliku na slajdu 1">
            <a:extLst>
              <a:ext uri="{FF2B5EF4-FFF2-40B4-BE49-F238E27FC236}">
                <a16:creationId xmlns:a16="http://schemas.microsoft.com/office/drawing/2014/main" id="{2B22A3F2-ADF4-44A8-8793-7B192DF0F7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Čuvar mesta za napomene 2">
            <a:extLst>
              <a:ext uri="{FF2B5EF4-FFF2-40B4-BE49-F238E27FC236}">
                <a16:creationId xmlns:a16="http://schemas.microsoft.com/office/drawing/2014/main" id="{B498DD7D-4CF3-40BA-BBE7-51ECA0945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Internet activism, </a:t>
            </a:r>
            <a:r>
              <a:rPr lang="en-US" altLang="en-US" i="1"/>
              <a:t>hacktivism</a:t>
            </a:r>
            <a:r>
              <a:rPr lang="en-US" altLang="en-US"/>
              <a:t> or hactivism (a portmanteau of hack and activism) is the subversive use of computers and computer networks to promote a political agenda. With roots in hacker culture and hacker ethics, its ends are often related to the free speech, human rights, or freedom of information movements.</a:t>
            </a:r>
          </a:p>
          <a:p>
            <a:endParaRPr lang="en-US" altLang="en-US"/>
          </a:p>
          <a:p>
            <a:r>
              <a:rPr lang="en-GB" altLang="en-US"/>
              <a:t>Anonymous is the well-known name given to a group of hacktivists, who distinguished themselves for a series of demonstrative actions undertaken online, mostly making the target’s service unavailable.</a:t>
            </a:r>
          </a:p>
          <a:p>
            <a:endParaRPr lang="en-GB" altLang="en-US"/>
          </a:p>
          <a:p>
            <a:r>
              <a:rPr lang="en-GB" altLang="en-US"/>
              <a:t>Doxing (from dox, abbreviation of documents), or doxxing, is the Internet-based practice of researching and broadcasting private or identifiable information (especially personally identifiable information) about an individual or organization.</a:t>
            </a:r>
          </a:p>
          <a:p>
            <a:endParaRPr lang="en-GB" altLang="en-US"/>
          </a:p>
          <a:p>
            <a:endParaRPr lang="en-US" altLang="en-US"/>
          </a:p>
        </p:txBody>
      </p:sp>
      <p:sp>
        <p:nvSpPr>
          <p:cNvPr id="181252" name="Čuvar mesta za broj slajda 3">
            <a:extLst>
              <a:ext uri="{FF2B5EF4-FFF2-40B4-BE49-F238E27FC236}">
                <a16:creationId xmlns:a16="http://schemas.microsoft.com/office/drawing/2014/main" id="{3FF68A11-60A1-4C8F-8D0D-2BFBC1A6C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FFEE38-D0A9-4940-A1FA-01717A79C5C7}" type="slidenum">
              <a:rPr lang="en-US" altLang="en-US" smtClean="0"/>
              <a:pPr>
                <a:spcBef>
                  <a:spcPct val="0"/>
                </a:spcBef>
              </a:pPr>
              <a:t>63</a:t>
            </a:fld>
            <a:endParaRPr lang="en-US" altLang="en-US"/>
          </a:p>
        </p:txBody>
      </p:sp>
    </p:spTree>
    <p:extLst>
      <p:ext uri="{BB962C8B-B14F-4D97-AF65-F5344CB8AC3E}">
        <p14:creationId xmlns:p14="http://schemas.microsoft.com/office/powerpoint/2010/main" val="23415895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Čuvar mesta za sliku na slajdu 1">
            <a:extLst>
              <a:ext uri="{FF2B5EF4-FFF2-40B4-BE49-F238E27FC236}">
                <a16:creationId xmlns:a16="http://schemas.microsoft.com/office/drawing/2014/main" id="{4B41CC6B-DC92-49D5-8216-52D6C2E91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Čuvar mesta za napomene 2">
            <a:extLst>
              <a:ext uri="{FF2B5EF4-FFF2-40B4-BE49-F238E27FC236}">
                <a16:creationId xmlns:a16="http://schemas.microsoft.com/office/drawing/2014/main" id="{D22F984E-72F5-470B-BD91-4502E38AF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Pharmaceutical crime involves the manufacture, trade and distribution of fake, stolen or illicit medicines and medical devices. It encompasses the counterfeiting and falsification of medical products, their packaging and associated documentation, as well as theft, fraud, illicit diversion, smuggling, trafficking, the illegal trade of medical products and the money laundering associated with it. </a:t>
            </a:r>
          </a:p>
        </p:txBody>
      </p:sp>
      <p:sp>
        <p:nvSpPr>
          <p:cNvPr id="183300" name="Čuvar mesta za broj slajda 3">
            <a:extLst>
              <a:ext uri="{FF2B5EF4-FFF2-40B4-BE49-F238E27FC236}">
                <a16:creationId xmlns:a16="http://schemas.microsoft.com/office/drawing/2014/main" id="{2BEDC0D9-155B-4AD2-ADF1-31FD7DB54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5A3D8F-DE53-4862-BE50-AE527D2206E2}"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20668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zervirano mjesto slike slajda 1">
            <a:extLst>
              <a:ext uri="{FF2B5EF4-FFF2-40B4-BE49-F238E27FC236}">
                <a16:creationId xmlns:a16="http://schemas.microsoft.com/office/drawing/2014/main" id="{19378F9F-B2BE-4A6A-B387-61B13BFDF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zervirano mjesto bilježaka 2">
            <a:extLst>
              <a:ext uri="{FF2B5EF4-FFF2-40B4-BE49-F238E27FC236}">
                <a16:creationId xmlns:a16="http://schemas.microsoft.com/office/drawing/2014/main" id="{292659F9-81C5-4F9B-BBC9-A966ECD031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As the use of the Internet arrives to every place and to every people in the world, crime increases and criminals discover new possible illegal activities. The crimes committed by the means of the networks are the most transnational of all crimes.</a:t>
            </a:r>
            <a:endParaRPr lang="hr-HR" altLang="en-US"/>
          </a:p>
          <a:p>
            <a:r>
              <a:rPr lang="en-GB" altLang="en-US"/>
              <a:t> </a:t>
            </a:r>
            <a:endParaRPr lang="hr-HR" altLang="en-US"/>
          </a:p>
          <a:p>
            <a:r>
              <a:rPr lang="en-GB" altLang="en-US"/>
              <a:t>This nature raises particular difficulties to those who investigate these criminal activities: on the other side of the world, evidence can disappear if it is not preserved immediately and law enforcement agents must respect political borders. Besides, they need to follow legal proceedings and public channels to request international assistance in criminal investigations. </a:t>
            </a:r>
          </a:p>
          <a:p>
            <a:endParaRPr lang="en-US" altLang="en-US"/>
          </a:p>
          <a:p>
            <a:r>
              <a:rPr lang="en-US" altLang="en-US"/>
              <a:t>However, over past years it became pristine clear that new forms of expedited and swift mutual legal assistance in criminal matters regarding cybercrime is a must.</a:t>
            </a:r>
            <a:endParaRPr lang="en-GB" altLang="en-US"/>
          </a:p>
        </p:txBody>
      </p:sp>
      <p:sp>
        <p:nvSpPr>
          <p:cNvPr id="17412" name="Rezervirano mjesto broja slajda 3">
            <a:extLst>
              <a:ext uri="{FF2B5EF4-FFF2-40B4-BE49-F238E27FC236}">
                <a16:creationId xmlns:a16="http://schemas.microsoft.com/office/drawing/2014/main" id="{7959FEB0-C6A2-4F5A-A3E2-18418459F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A5269A9-5E76-41D7-B9A5-03CD29295568}" type="slidenum">
              <a:rPr lang="en-US" altLang="en-US" smtClean="0"/>
              <a:pPr>
                <a:spcBef>
                  <a:spcPct val="0"/>
                </a:spcBef>
              </a:pPr>
              <a:t>8</a:t>
            </a:fld>
            <a:endParaRPr lang="en-US" altLang="en-US"/>
          </a:p>
        </p:txBody>
      </p:sp>
    </p:spTree>
    <p:extLst>
      <p:ext uri="{BB962C8B-B14F-4D97-AF65-F5344CB8AC3E}">
        <p14:creationId xmlns:p14="http://schemas.microsoft.com/office/powerpoint/2010/main" val="2733620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Čuvar mesta za sliku na slajdu 1">
            <a:extLst>
              <a:ext uri="{FF2B5EF4-FFF2-40B4-BE49-F238E27FC236}">
                <a16:creationId xmlns:a16="http://schemas.microsoft.com/office/drawing/2014/main" id="{0B3B79D4-4239-428F-AEEB-603BFDE82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Čuvar mesta za napomene 2">
            <a:extLst>
              <a:ext uri="{FF2B5EF4-FFF2-40B4-BE49-F238E27FC236}">
                <a16:creationId xmlns:a16="http://schemas.microsoft.com/office/drawing/2014/main" id="{811E52B9-DE0B-4D62-86C4-49D82FE28B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advanced persistent threat</a:t>
            </a:r>
            <a:r>
              <a:rPr lang="en-US" altLang="en-US"/>
              <a:t> (APT) is a network attack in which an unauthorized person gains access to a network and stays there undetected for a long period of time. The intention of an APT attack is to steal data rather than to cause damage to the network or organization.</a:t>
            </a:r>
          </a:p>
        </p:txBody>
      </p:sp>
      <p:sp>
        <p:nvSpPr>
          <p:cNvPr id="185348" name="Čuvar mesta za broj slajda 3">
            <a:extLst>
              <a:ext uri="{FF2B5EF4-FFF2-40B4-BE49-F238E27FC236}">
                <a16:creationId xmlns:a16="http://schemas.microsoft.com/office/drawing/2014/main" id="{9A25B7A6-E174-4005-AFEA-7FD9C9875E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C1D9E-7641-4B7F-9630-9F4BCF4A6DF9}" type="slidenum">
              <a:rPr lang="en-US" altLang="en-US" smtClean="0"/>
              <a:pPr>
                <a:spcBef>
                  <a:spcPct val="0"/>
                </a:spcBef>
              </a:pPr>
              <a:t>65</a:t>
            </a:fld>
            <a:endParaRPr lang="en-US" altLang="en-US"/>
          </a:p>
        </p:txBody>
      </p:sp>
    </p:spTree>
    <p:extLst>
      <p:ext uri="{BB962C8B-B14F-4D97-AF65-F5344CB8AC3E}">
        <p14:creationId xmlns:p14="http://schemas.microsoft.com/office/powerpoint/2010/main" val="42404462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Čuvar mesta za sliku na slajdu 1">
            <a:extLst>
              <a:ext uri="{FF2B5EF4-FFF2-40B4-BE49-F238E27FC236}">
                <a16:creationId xmlns:a16="http://schemas.microsoft.com/office/drawing/2014/main" id="{9E950CF1-C97E-401B-923D-0B5DA37BE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Čuvar mesta za napomene 2">
            <a:extLst>
              <a:ext uri="{FF2B5EF4-FFF2-40B4-BE49-F238E27FC236}">
                <a16:creationId xmlns:a16="http://schemas.microsoft.com/office/drawing/2014/main" id="{C3480E32-F9CA-42C3-9D8A-D54A61EDD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typical APT.</a:t>
            </a:r>
          </a:p>
        </p:txBody>
      </p:sp>
      <p:sp>
        <p:nvSpPr>
          <p:cNvPr id="187396" name="Čuvar mesta za broj slajda 3">
            <a:extLst>
              <a:ext uri="{FF2B5EF4-FFF2-40B4-BE49-F238E27FC236}">
                <a16:creationId xmlns:a16="http://schemas.microsoft.com/office/drawing/2014/main" id="{D4129A81-05A4-4547-8154-2144F1F2DD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D4C41B-B452-4D6E-86EF-0D3E08540673}" type="slidenum">
              <a:rPr lang="en-US" altLang="en-US" smtClean="0"/>
              <a:pPr>
                <a:spcBef>
                  <a:spcPct val="0"/>
                </a:spcBef>
              </a:pPr>
              <a:t>66</a:t>
            </a:fld>
            <a:endParaRPr lang="en-US" altLang="en-US"/>
          </a:p>
        </p:txBody>
      </p:sp>
    </p:spTree>
    <p:extLst>
      <p:ext uri="{BB962C8B-B14F-4D97-AF65-F5344CB8AC3E}">
        <p14:creationId xmlns:p14="http://schemas.microsoft.com/office/powerpoint/2010/main" val="3026644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Čuvar mesta za sliku na slajdu 1">
            <a:extLst>
              <a:ext uri="{FF2B5EF4-FFF2-40B4-BE49-F238E27FC236}">
                <a16:creationId xmlns:a16="http://schemas.microsoft.com/office/drawing/2014/main" id="{BB3C9179-4383-4823-B80B-51E874214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Čuvar mesta za napomene 2">
            <a:extLst>
              <a:ext uri="{FF2B5EF4-FFF2-40B4-BE49-F238E27FC236}">
                <a16:creationId xmlns:a16="http://schemas.microsoft.com/office/drawing/2014/main" id="{022C2BAB-F01D-4893-98E1-50527F0D5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t>
            </a:r>
            <a:r>
              <a:rPr lang="en-US" altLang="en-US" i="1"/>
              <a:t>cryptocurrency</a:t>
            </a:r>
            <a:r>
              <a:rPr lang="en-US" altLang="en-US"/>
              <a:t> (or </a:t>
            </a:r>
            <a:r>
              <a:rPr lang="en-US" altLang="en-US" i="1"/>
              <a:t>crypto currency</a:t>
            </a:r>
            <a:r>
              <a:rPr lang="en-US" altLang="en-US"/>
              <a:t>) is a digital asset designed to work as a medium of exchange using cryptography to secure the transactions and to control the creation of additional units of the currency. </a:t>
            </a:r>
            <a:r>
              <a:rPr lang="en-US" altLang="en-US" i="1"/>
              <a:t>Cryptocurrencies</a:t>
            </a:r>
            <a:r>
              <a:rPr lang="en-US" altLang="en-US"/>
              <a:t> are a subset of alternative currencies, or specifically of digital currencies.</a:t>
            </a:r>
          </a:p>
          <a:p>
            <a:endParaRPr lang="en-US" altLang="en-US"/>
          </a:p>
          <a:p>
            <a:r>
              <a:rPr lang="en-US" altLang="en-US"/>
              <a:t>They must be considered as real cash, although only digital. That’s to say that virtual currencies, unlike credit cards and other forms of electronic money, can provide anonymity to the payer and to the payee. This is why cybercriminals are gradually moving to using virtual currencies to rule any of their fraudulent transactions.</a:t>
            </a:r>
          </a:p>
        </p:txBody>
      </p:sp>
      <p:sp>
        <p:nvSpPr>
          <p:cNvPr id="189444" name="Čuvar mesta za broj slajda 3">
            <a:extLst>
              <a:ext uri="{FF2B5EF4-FFF2-40B4-BE49-F238E27FC236}">
                <a16:creationId xmlns:a16="http://schemas.microsoft.com/office/drawing/2014/main" id="{D9F0C342-0988-41A8-B04B-C9EFDF1F0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5FEB0A-479F-4BFD-BD98-B8D34927D200}" type="slidenum">
              <a:rPr lang="en-US" altLang="en-US" smtClean="0"/>
              <a:pPr>
                <a:spcBef>
                  <a:spcPct val="0"/>
                </a:spcBef>
              </a:pPr>
              <a:t>67</a:t>
            </a:fld>
            <a:endParaRPr lang="en-US" altLang="en-US"/>
          </a:p>
        </p:txBody>
      </p:sp>
    </p:spTree>
    <p:extLst>
      <p:ext uri="{BB962C8B-B14F-4D97-AF65-F5344CB8AC3E}">
        <p14:creationId xmlns:p14="http://schemas.microsoft.com/office/powerpoint/2010/main" val="1914636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Čuvar mesta za sliku na slajdu 1">
            <a:extLst>
              <a:ext uri="{FF2B5EF4-FFF2-40B4-BE49-F238E27FC236}">
                <a16:creationId xmlns:a16="http://schemas.microsoft.com/office/drawing/2014/main" id="{9ED0F7D0-628B-47D2-A9DF-18A143F9F7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Čuvar mesta za napomene 2">
            <a:extLst>
              <a:ext uri="{FF2B5EF4-FFF2-40B4-BE49-F238E27FC236}">
                <a16:creationId xmlns:a16="http://schemas.microsoft.com/office/drawing/2014/main" id="{E0701A60-E789-46FC-9441-CB7DEC65D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t>
            </a:r>
            <a:r>
              <a:rPr lang="en-US" altLang="en-US" i="1"/>
              <a:t>Internet of things</a:t>
            </a:r>
            <a:r>
              <a:rPr lang="en-US" altLang="en-US"/>
              <a:t> (IoT) is the inter-networking of physical devices, vehicles (also referred to as "connected devices" and "smart devices"), buildings, and other items embedded with electronics, software, sensors, actuators, and network connectivity which enable these objects to collect and exchange data.</a:t>
            </a:r>
          </a:p>
        </p:txBody>
      </p:sp>
      <p:sp>
        <p:nvSpPr>
          <p:cNvPr id="191492" name="Čuvar mesta za broj slajda 3">
            <a:extLst>
              <a:ext uri="{FF2B5EF4-FFF2-40B4-BE49-F238E27FC236}">
                <a16:creationId xmlns:a16="http://schemas.microsoft.com/office/drawing/2014/main" id="{24A20AA2-91D0-457E-850B-4C6C2F127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ADAB89-8076-4573-AB44-05AE72EA89B0}" type="slidenum">
              <a:rPr lang="en-US" altLang="en-US" smtClean="0"/>
              <a:pPr>
                <a:spcBef>
                  <a:spcPct val="0"/>
                </a:spcBef>
              </a:pPr>
              <a:t>68</a:t>
            </a:fld>
            <a:endParaRPr lang="en-US" altLang="en-US"/>
          </a:p>
        </p:txBody>
      </p:sp>
    </p:spTree>
    <p:extLst>
      <p:ext uri="{BB962C8B-B14F-4D97-AF65-F5344CB8AC3E}">
        <p14:creationId xmlns:p14="http://schemas.microsoft.com/office/powerpoint/2010/main" val="2341895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Čuvar mesta za sliku na slajdu 1">
            <a:extLst>
              <a:ext uri="{FF2B5EF4-FFF2-40B4-BE49-F238E27FC236}">
                <a16:creationId xmlns:a16="http://schemas.microsoft.com/office/drawing/2014/main" id="{B5FB6766-1C25-472D-92AB-332C7C3369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Čuvar mesta za napomene 2">
            <a:extLst>
              <a:ext uri="{FF2B5EF4-FFF2-40B4-BE49-F238E27FC236}">
                <a16:creationId xmlns:a16="http://schemas.microsoft.com/office/drawing/2014/main" id="{01B8174D-BDFE-4F03-8E04-D9565E4D1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one of the IoT solutions.</a:t>
            </a:r>
          </a:p>
        </p:txBody>
      </p:sp>
      <p:sp>
        <p:nvSpPr>
          <p:cNvPr id="193540" name="Čuvar mesta za broj slajda 3">
            <a:extLst>
              <a:ext uri="{FF2B5EF4-FFF2-40B4-BE49-F238E27FC236}">
                <a16:creationId xmlns:a16="http://schemas.microsoft.com/office/drawing/2014/main" id="{61A54B15-5DA7-4C4A-98F6-57D8C1CE3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B423AC-2F02-451B-8DE5-B02EEF86424B}" type="slidenum">
              <a:rPr lang="en-US" altLang="en-US" smtClean="0"/>
              <a:pPr>
                <a:spcBef>
                  <a:spcPct val="0"/>
                </a:spcBef>
              </a:pPr>
              <a:t>69</a:t>
            </a:fld>
            <a:endParaRPr lang="en-US" altLang="en-US"/>
          </a:p>
        </p:txBody>
      </p:sp>
    </p:spTree>
    <p:extLst>
      <p:ext uri="{BB962C8B-B14F-4D97-AF65-F5344CB8AC3E}">
        <p14:creationId xmlns:p14="http://schemas.microsoft.com/office/powerpoint/2010/main" val="4145174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zervirano mjesto slike slajda 1">
            <a:extLst>
              <a:ext uri="{FF2B5EF4-FFF2-40B4-BE49-F238E27FC236}">
                <a16:creationId xmlns:a16="http://schemas.microsoft.com/office/drawing/2014/main" id="{621DF293-3861-4E44-B9AF-AFA411738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zervirano mjesto bilježaka 2">
            <a:extLst>
              <a:ext uri="{FF2B5EF4-FFF2-40B4-BE49-F238E27FC236}">
                <a16:creationId xmlns:a16="http://schemas.microsoft.com/office/drawing/2014/main" id="{6FBE46A7-34B3-409C-9BD1-87AD4A197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Many international organisations have been dealing, for many years, with the question of cybercrime and electronic evidence. </a:t>
            </a:r>
            <a:endParaRPr lang="hr-HR" altLang="en-US"/>
          </a:p>
        </p:txBody>
      </p:sp>
      <p:sp>
        <p:nvSpPr>
          <p:cNvPr id="81924" name="Rezervirano mjesto broja slajda 3">
            <a:extLst>
              <a:ext uri="{FF2B5EF4-FFF2-40B4-BE49-F238E27FC236}">
                <a16:creationId xmlns:a16="http://schemas.microsoft.com/office/drawing/2014/main" id="{53BED946-D03C-4629-82BB-84638236D8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02D866D-199D-49FF-B9F8-B7F99F3A04C4}" type="slidenum">
              <a:rPr lang="en-US" altLang="en-US" smtClean="0"/>
              <a:pPr>
                <a:spcBef>
                  <a:spcPct val="0"/>
                </a:spcBef>
              </a:pPr>
              <a:t>71</a:t>
            </a:fld>
            <a:endParaRPr lang="en-US" altLang="en-US"/>
          </a:p>
        </p:txBody>
      </p:sp>
    </p:spTree>
    <p:extLst>
      <p:ext uri="{BB962C8B-B14F-4D97-AF65-F5344CB8AC3E}">
        <p14:creationId xmlns:p14="http://schemas.microsoft.com/office/powerpoint/2010/main" val="2318156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zervirano mjesto slike slajda 1">
            <a:extLst>
              <a:ext uri="{FF2B5EF4-FFF2-40B4-BE49-F238E27FC236}">
                <a16:creationId xmlns:a16="http://schemas.microsoft.com/office/drawing/2014/main" id="{F5027B51-74FA-4F4C-A4E3-8BABADE43C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zervirano mjesto bilježaka 2">
            <a:extLst>
              <a:ext uri="{FF2B5EF4-FFF2-40B4-BE49-F238E27FC236}">
                <a16:creationId xmlns:a16="http://schemas.microsoft.com/office/drawing/2014/main" id="{C9B03181-1664-4E47-B325-506BE88E98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United Nations is one of the </a:t>
            </a:r>
            <a:r>
              <a:rPr lang="en-GB" altLang="en-US" i="1"/>
              <a:t>fora</a:t>
            </a:r>
            <a:r>
              <a:rPr lang="en-GB" altLang="en-US"/>
              <a:t> discussing cybercrime. The United Nations General Assembly adopted, since 2000, formal resolutions on </a:t>
            </a:r>
            <a:r>
              <a:rPr lang="en-GB" altLang="en-US" i="1"/>
              <a:t>Combating the Criminal Misuse of Information Technologies</a:t>
            </a:r>
            <a:r>
              <a:rPr lang="en-GB" altLang="en-US"/>
              <a:t> (the first one of them was the Resolution adopted by the General Assembly 55/63, on combating the criminal misuse of information technologies, adopted by the 81st plenary meeting, on 4 December 2000).</a:t>
            </a:r>
            <a:endParaRPr lang="hr-HR" altLang="en-US"/>
          </a:p>
          <a:p>
            <a:r>
              <a:rPr lang="en-GB" altLang="en-US"/>
              <a:t> </a:t>
            </a:r>
            <a:endParaRPr lang="hr-HR" altLang="en-US"/>
          </a:p>
          <a:p>
            <a:r>
              <a:rPr lang="en-GB" altLang="en-US"/>
              <a:t>These formal resolutions point out the need to ensure that a Member State adopts domestic regulations, in view of criminalising certain activities and eliminate the so called </a:t>
            </a:r>
            <a:r>
              <a:rPr lang="en-GB" altLang="en-US" i="1"/>
              <a:t>safe heavens </a:t>
            </a:r>
            <a:r>
              <a:rPr lang="en-GB" altLang="en-US"/>
              <a:t>for cyber criminals.</a:t>
            </a:r>
            <a:endParaRPr lang="hr-HR" altLang="en-US"/>
          </a:p>
        </p:txBody>
      </p:sp>
      <p:sp>
        <p:nvSpPr>
          <p:cNvPr id="83972" name="Rezervirano mjesto broja slajda 3">
            <a:extLst>
              <a:ext uri="{FF2B5EF4-FFF2-40B4-BE49-F238E27FC236}">
                <a16:creationId xmlns:a16="http://schemas.microsoft.com/office/drawing/2014/main" id="{42180461-C4D0-4CDF-8E16-B1EDEAD15B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45D31D5-8F28-4C42-A7C8-473A0F107E03}" type="slidenum">
              <a:rPr lang="en-US" altLang="en-US" smtClean="0"/>
              <a:pPr>
                <a:spcBef>
                  <a:spcPct val="0"/>
                </a:spcBef>
              </a:pPr>
              <a:t>72</a:t>
            </a:fld>
            <a:endParaRPr lang="en-US" altLang="en-US"/>
          </a:p>
        </p:txBody>
      </p:sp>
    </p:spTree>
    <p:extLst>
      <p:ext uri="{BB962C8B-B14F-4D97-AF65-F5344CB8AC3E}">
        <p14:creationId xmlns:p14="http://schemas.microsoft.com/office/powerpoint/2010/main" val="18847186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zervirano mjesto slike slajda 1">
            <a:extLst>
              <a:ext uri="{FF2B5EF4-FFF2-40B4-BE49-F238E27FC236}">
                <a16:creationId xmlns:a16="http://schemas.microsoft.com/office/drawing/2014/main" id="{24F5E2E8-8AD0-41B9-905C-FCA3410B4C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zervirano mjesto bilježaka 2">
            <a:extLst>
              <a:ext uri="{FF2B5EF4-FFF2-40B4-BE49-F238E27FC236}">
                <a16:creationId xmlns:a16="http://schemas.microsoft.com/office/drawing/2014/main" id="{E09EA806-F1FE-4542-A5E6-BC52434FC1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UN General Assembly Resolution 64/211 (March 2010) on the “creation of a global culture of cybersecurity” contains a voluntary self-assessment tool for national efforts to protect critical information infrastructure. The Resolution recommends, among other things, that States adopt criminal legislation taking into account frameworks such as the Budapest Convention on Cybercrime. </a:t>
            </a:r>
            <a:endParaRPr lang="hr-HR" altLang="en-US"/>
          </a:p>
          <a:p>
            <a:endParaRPr lang="en-US" altLang="en-US"/>
          </a:p>
        </p:txBody>
      </p:sp>
      <p:sp>
        <p:nvSpPr>
          <p:cNvPr id="86020" name="Rezervirano mjesto broja slajda 3">
            <a:extLst>
              <a:ext uri="{FF2B5EF4-FFF2-40B4-BE49-F238E27FC236}">
                <a16:creationId xmlns:a16="http://schemas.microsoft.com/office/drawing/2014/main" id="{C1F36704-8129-4202-9CFB-60E55FF4B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D66E94-BD82-4B80-B386-48AF5FA02FF6}" type="slidenum">
              <a:rPr lang="en-US" altLang="en-US" smtClean="0"/>
              <a:pPr>
                <a:spcBef>
                  <a:spcPct val="0"/>
                </a:spcBef>
              </a:pPr>
              <a:t>73</a:t>
            </a:fld>
            <a:endParaRPr lang="en-US" altLang="en-US"/>
          </a:p>
        </p:txBody>
      </p:sp>
    </p:spTree>
    <p:extLst>
      <p:ext uri="{BB962C8B-B14F-4D97-AF65-F5344CB8AC3E}">
        <p14:creationId xmlns:p14="http://schemas.microsoft.com/office/powerpoint/2010/main" val="543857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zervirano mjesto slike slajda 1">
            <a:extLst>
              <a:ext uri="{FF2B5EF4-FFF2-40B4-BE49-F238E27FC236}">
                <a16:creationId xmlns:a16="http://schemas.microsoft.com/office/drawing/2014/main" id="{F1CD5A79-3865-446C-896E-7F02B1245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zervirano mjesto bilježaka 2">
            <a:extLst>
              <a:ext uri="{FF2B5EF4-FFF2-40B4-BE49-F238E27FC236}">
                <a16:creationId xmlns:a16="http://schemas.microsoft.com/office/drawing/2014/main" id="{7019A065-E42B-4485-BFA8-79916BBCFA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Proposals to develop new treaties have not found consensus. </a:t>
            </a:r>
          </a:p>
          <a:p>
            <a:endParaRPr lang="en-GB" altLang="en-US" b="1"/>
          </a:p>
          <a:p>
            <a:r>
              <a:rPr lang="en-GB" altLang="en-US" b="1"/>
              <a:t>The Budapest Convention remains the only International Treaty on Cybercrime.</a:t>
            </a:r>
          </a:p>
          <a:p>
            <a:endParaRPr lang="en-GB" altLang="en-US"/>
          </a:p>
          <a:p>
            <a:r>
              <a:rPr lang="en-GB" altLang="en-US"/>
              <a:t>UN General Assembly tasked </a:t>
            </a:r>
            <a:r>
              <a:rPr lang="en-US" altLang="en-US"/>
              <a:t>an open-ended intergovernmental expert group, to conduct a comprehensive study of the problem of cybercrime and responses to it by Member States, the international community and the private sector, including the exchange of information on national legislation, best practices, technical assistance and international cooperation, with a view to examining options to strengthen existing and to propose new national and international legal or other responses to cybercrime. </a:t>
            </a:r>
            <a:endParaRPr lang="en-GB" altLang="en-US"/>
          </a:p>
          <a:p>
            <a:endParaRPr lang="en-GB" altLang="en-US"/>
          </a:p>
          <a:p>
            <a:r>
              <a:rPr lang="hr-HR" altLang="en-US"/>
              <a:t>https://www.unodc.org/unodc/en/organized-crime/open-ended-intergovernmental-expert-group-meeting-on-cybercrime.html</a:t>
            </a:r>
            <a:endParaRPr lang="en-US" altLang="en-US"/>
          </a:p>
          <a:p>
            <a:endParaRPr lang="hr-HR" altLang="en-US"/>
          </a:p>
          <a:p>
            <a:endParaRPr lang="hr-HR" altLang="en-US"/>
          </a:p>
        </p:txBody>
      </p:sp>
      <p:sp>
        <p:nvSpPr>
          <p:cNvPr id="88068" name="Rezervirano mjesto broja slajda 3">
            <a:extLst>
              <a:ext uri="{FF2B5EF4-FFF2-40B4-BE49-F238E27FC236}">
                <a16:creationId xmlns:a16="http://schemas.microsoft.com/office/drawing/2014/main" id="{7188CFDE-7305-4553-8225-67A540AACA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386BC6-A079-4689-990D-7C79B0FCADB6}" type="slidenum">
              <a:rPr lang="en-US" altLang="en-US" smtClean="0"/>
              <a:pPr>
                <a:spcBef>
                  <a:spcPct val="0"/>
                </a:spcBef>
              </a:pPr>
              <a:t>74</a:t>
            </a:fld>
            <a:endParaRPr lang="en-US" altLang="en-US"/>
          </a:p>
        </p:txBody>
      </p:sp>
    </p:spTree>
    <p:extLst>
      <p:ext uri="{BB962C8B-B14F-4D97-AF65-F5344CB8AC3E}">
        <p14:creationId xmlns:p14="http://schemas.microsoft.com/office/powerpoint/2010/main" val="14070746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zervirano mjesto slike slajda 1">
            <a:extLst>
              <a:ext uri="{FF2B5EF4-FFF2-40B4-BE49-F238E27FC236}">
                <a16:creationId xmlns:a16="http://schemas.microsoft.com/office/drawing/2014/main" id="{D98938A1-5151-48A4-9467-4F704C997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zervirano mjesto bilježaka 2">
            <a:extLst>
              <a:ext uri="{FF2B5EF4-FFF2-40B4-BE49-F238E27FC236}">
                <a16:creationId xmlns:a16="http://schemas.microsoft.com/office/drawing/2014/main" id="{752E5A4F-9348-4D6A-BA6E-A5ED8DDAA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approach of the Sates of the Group of Eight (G8) goes some steps further, choosing more proactive options. G8 created a network of contact points that became a reference in the international cooperation scenario. Essentially, it is a directory of names that can be reached and could facilitate immediate action where needed.</a:t>
            </a:r>
            <a:endParaRPr lang="hr-HR" altLang="en-US"/>
          </a:p>
          <a:p>
            <a:r>
              <a:rPr lang="en-GB" altLang="en-US"/>
              <a:t> </a:t>
            </a:r>
            <a:endParaRPr lang="hr-HR" altLang="en-US"/>
          </a:p>
          <a:p>
            <a:r>
              <a:rPr lang="en-GB" altLang="en-US"/>
              <a:t>G8 was a pioneer, enfacing cybercrime subjects and, besides the Council of Europe, this is the most important work developed at the international level, combating cybercrime, until these days.</a:t>
            </a:r>
            <a:endParaRPr lang="hr-HR" altLang="en-US"/>
          </a:p>
        </p:txBody>
      </p:sp>
      <p:sp>
        <p:nvSpPr>
          <p:cNvPr id="90116" name="Rezervirano mjesto broja slajda 3">
            <a:extLst>
              <a:ext uri="{FF2B5EF4-FFF2-40B4-BE49-F238E27FC236}">
                <a16:creationId xmlns:a16="http://schemas.microsoft.com/office/drawing/2014/main" id="{C72D8CCB-389F-4EC9-B7C9-D5CB348FA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C4DBEA-89E5-4C09-9401-E7E042B13CED}" type="slidenum">
              <a:rPr lang="en-US" altLang="en-US" smtClean="0"/>
              <a:pPr>
                <a:spcBef>
                  <a:spcPct val="0"/>
                </a:spcBef>
              </a:pPr>
              <a:t>75</a:t>
            </a:fld>
            <a:endParaRPr lang="en-US" altLang="en-US"/>
          </a:p>
        </p:txBody>
      </p:sp>
    </p:spTree>
    <p:extLst>
      <p:ext uri="{BB962C8B-B14F-4D97-AF65-F5344CB8AC3E}">
        <p14:creationId xmlns:p14="http://schemas.microsoft.com/office/powerpoint/2010/main" val="424913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zervirano mjesto slike slajda 1">
            <a:extLst>
              <a:ext uri="{FF2B5EF4-FFF2-40B4-BE49-F238E27FC236}">
                <a16:creationId xmlns:a16="http://schemas.microsoft.com/office/drawing/2014/main" id="{BDF74002-A0A1-47BE-823A-6E06432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zervirano mjesto bilježaka 2">
            <a:extLst>
              <a:ext uri="{FF2B5EF4-FFF2-40B4-BE49-F238E27FC236}">
                <a16:creationId xmlns:a16="http://schemas.microsoft.com/office/drawing/2014/main" id="{F4A4BD9C-EE21-4959-86E9-B74207392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this context, the international approach is essential. The multinational or international approach is richer than a mere national or even regional approach and global comprehension of the phenomenon gives a wider dimension. International cooperation between law enforcement agencies – within police or between prosecution services - is crucial to achieve results in criminal investigations.</a:t>
            </a:r>
            <a:endParaRPr lang="hr-HR" altLang="en-US"/>
          </a:p>
        </p:txBody>
      </p:sp>
      <p:sp>
        <p:nvSpPr>
          <p:cNvPr id="19460" name="Rezervirano mjesto broja slajda 3">
            <a:extLst>
              <a:ext uri="{FF2B5EF4-FFF2-40B4-BE49-F238E27FC236}">
                <a16:creationId xmlns:a16="http://schemas.microsoft.com/office/drawing/2014/main" id="{B8A595D0-AD6C-4653-9BBC-2EEB571BC8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08FFE8C-A7C5-4D97-AB89-13E1CB610425}" type="slidenum">
              <a:rPr lang="en-US" altLang="en-US" smtClean="0"/>
              <a:pPr>
                <a:spcBef>
                  <a:spcPct val="0"/>
                </a:spcBef>
              </a:pPr>
              <a:t>9</a:t>
            </a:fld>
            <a:endParaRPr lang="en-US" altLang="en-US"/>
          </a:p>
        </p:txBody>
      </p:sp>
    </p:spTree>
    <p:extLst>
      <p:ext uri="{BB962C8B-B14F-4D97-AF65-F5344CB8AC3E}">
        <p14:creationId xmlns:p14="http://schemas.microsoft.com/office/powerpoint/2010/main" val="41631715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zervirano mjesto slike slajda 1">
            <a:extLst>
              <a:ext uri="{FF2B5EF4-FFF2-40B4-BE49-F238E27FC236}">
                <a16:creationId xmlns:a16="http://schemas.microsoft.com/office/drawing/2014/main" id="{9F0C62F7-24AC-464F-9F6D-A05CA6496B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zervirano mjesto bilježaka 2">
            <a:extLst>
              <a:ext uri="{FF2B5EF4-FFF2-40B4-BE49-F238E27FC236}">
                <a16:creationId xmlns:a16="http://schemas.microsoft.com/office/drawing/2014/main" id="{3F5F4E9D-E807-4B07-A32E-38ECF016E568}"/>
              </a:ext>
            </a:extLst>
          </p:cNvPr>
          <p:cNvSpPr>
            <a:spLocks noGrp="1"/>
          </p:cNvSpPr>
          <p:nvPr>
            <p:ph type="body" idx="1"/>
          </p:nvPr>
        </p:nvSpPr>
        <p:spPr bwMode="auto"/>
        <p:txBody>
          <a:bodyPr>
            <a:normAutofit fontScale="92500" lnSpcReduction="10000"/>
          </a:bodyPr>
          <a:lstStyle/>
          <a:p>
            <a:pPr marL="171450" indent="-171450">
              <a:buFont typeface="Arial" panose="020B0604020202020204" pitchFamily="34" charset="0"/>
              <a:buChar char="•"/>
              <a:defRPr/>
            </a:pPr>
            <a:r>
              <a:rPr lang="en-GB" u="sng" dirty="0"/>
              <a:t>Framework Decision</a:t>
            </a:r>
            <a:r>
              <a:rPr lang="en-GB" dirty="0"/>
              <a:t> Attacks against Information Systems</a:t>
            </a:r>
          </a:p>
          <a:p>
            <a:pPr marL="628650" lvl="1" indent="-171450">
              <a:buFont typeface="Arial" panose="020B0604020202020204" pitchFamily="34" charset="0"/>
              <a:buChar char="•"/>
              <a:defRPr/>
            </a:pPr>
            <a:r>
              <a:rPr lang="en-GB" dirty="0"/>
              <a:t>Adopted in 2005, “</a:t>
            </a:r>
            <a:r>
              <a:rPr lang="en-GB" b="1" dirty="0"/>
              <a:t>EU version of the Budapest Cybercrime Convention</a:t>
            </a:r>
            <a:r>
              <a:rPr lang="en-GB" dirty="0"/>
              <a:t>”</a:t>
            </a:r>
          </a:p>
          <a:p>
            <a:pPr marL="628650" lvl="1" indent="-171450">
              <a:buFont typeface="Arial" panose="020B0604020202020204" pitchFamily="34" charset="0"/>
              <a:buChar char="•"/>
              <a:defRPr/>
            </a:pPr>
            <a:r>
              <a:rPr lang="en-US" dirty="0"/>
              <a:t>Scope: illegal access, illegal system/data interference, liability, jurisdiction and EU information exchange (24/7 contact points)</a:t>
            </a:r>
          </a:p>
          <a:p>
            <a:pPr marL="628650" lvl="1"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GB" b="1" dirty="0"/>
              <a:t>Directive on Attacks against Information Systems</a:t>
            </a:r>
          </a:p>
          <a:p>
            <a:pPr marL="628650" lvl="1" indent="-171450">
              <a:buFont typeface="Arial" panose="020B0604020202020204" pitchFamily="34" charset="0"/>
              <a:buChar char="•"/>
              <a:defRPr/>
            </a:pPr>
            <a:r>
              <a:rPr lang="en-GB" dirty="0"/>
              <a:t>Proposed in 2010, </a:t>
            </a:r>
            <a:r>
              <a:rPr lang="en-GB" u="sng" dirty="0"/>
              <a:t>abrogates Framework Decision</a:t>
            </a:r>
          </a:p>
          <a:p>
            <a:pPr marL="628650" lvl="1" indent="-171450">
              <a:buFont typeface="Arial" panose="020B0604020202020204" pitchFamily="34" charset="0"/>
              <a:buChar char="•"/>
              <a:defRPr/>
            </a:pPr>
            <a:r>
              <a:rPr lang="en-GB" dirty="0"/>
              <a:t>Adopted 22.7.2013, published 14.8.2013 as Directive 2013/40/EU</a:t>
            </a:r>
          </a:p>
          <a:p>
            <a:pPr marL="628650" lvl="1" indent="-171450">
              <a:buFont typeface="Arial" panose="020B0604020202020204" pitchFamily="34" charset="0"/>
              <a:buChar char="•"/>
              <a:defRPr/>
            </a:pPr>
            <a:r>
              <a:rPr lang="en-GB" dirty="0"/>
              <a:t>Must be transposed by 4 September 2015</a:t>
            </a:r>
          </a:p>
          <a:p>
            <a:pPr>
              <a:defRPr/>
            </a:pPr>
            <a:endParaRPr lang="en-GB" dirty="0"/>
          </a:p>
          <a:p>
            <a:pPr marL="628650" lvl="1" indent="-171450">
              <a:buFont typeface="Arial" panose="020B0604020202020204" pitchFamily="34" charset="0"/>
              <a:buChar char="•"/>
              <a:defRPr/>
            </a:pPr>
            <a:r>
              <a:rPr lang="en-GB" dirty="0"/>
              <a:t>Largely the same as Framework Decision</a:t>
            </a:r>
          </a:p>
          <a:p>
            <a:pPr marL="628650" lvl="1" indent="-171450">
              <a:buFont typeface="Arial" panose="020B0604020202020204" pitchFamily="34" charset="0"/>
              <a:buChar char="•"/>
              <a:defRPr/>
            </a:pPr>
            <a:r>
              <a:rPr lang="en-GB" dirty="0"/>
              <a:t>But some innovations as well:</a:t>
            </a:r>
          </a:p>
          <a:p>
            <a:pPr marL="1085850" lvl="2" indent="-171450">
              <a:buFont typeface="Arial" panose="020B0604020202020204" pitchFamily="34" charset="0"/>
              <a:buChar char="•"/>
              <a:defRPr/>
            </a:pPr>
            <a:r>
              <a:rPr lang="en-GB" dirty="0"/>
              <a:t>Criminalisation of tools and illegal interception</a:t>
            </a:r>
          </a:p>
          <a:p>
            <a:pPr marL="1085850" lvl="2" indent="-171450">
              <a:buFont typeface="Arial" panose="020B0604020202020204" pitchFamily="34" charset="0"/>
              <a:buChar char="•"/>
              <a:defRPr/>
            </a:pPr>
            <a:r>
              <a:rPr lang="en-GB" dirty="0"/>
              <a:t>Aggravating circumstances for crimes committed through organised crime, botnets, identity theft, causing serious damage, or against critical infrastructure</a:t>
            </a:r>
          </a:p>
          <a:p>
            <a:pPr marL="1085850" lvl="2" indent="-171450">
              <a:buFont typeface="Arial" panose="020B0604020202020204" pitchFamily="34" charset="0"/>
              <a:buChar char="•"/>
              <a:defRPr/>
            </a:pPr>
            <a:r>
              <a:rPr lang="en-GB" dirty="0"/>
              <a:t>Response time of 8 hours for urgent requests</a:t>
            </a:r>
          </a:p>
          <a:p>
            <a:pPr marL="1085850" lvl="2" indent="-171450">
              <a:buFont typeface="Arial" panose="020B0604020202020204" pitchFamily="34" charset="0"/>
              <a:buChar char="•"/>
              <a:defRPr/>
            </a:pPr>
            <a:r>
              <a:rPr lang="en-US" dirty="0"/>
              <a:t>Statistical data collection obligations</a:t>
            </a:r>
            <a:endParaRPr lang="en-GB" altLang="en-US" dirty="0">
              <a:hlinkClick r:id="rId3"/>
            </a:endParaRPr>
          </a:p>
          <a:p>
            <a:pPr>
              <a:defRPr/>
            </a:pPr>
            <a:endParaRPr lang="en-GB" altLang="en-US" dirty="0">
              <a:hlinkClick r:id="rId3"/>
            </a:endParaRPr>
          </a:p>
          <a:p>
            <a:pPr>
              <a:defRPr/>
            </a:pPr>
            <a:r>
              <a:rPr lang="en-US" altLang="en-US" u="sng" dirty="0">
                <a:hlinkClick r:id="rId3"/>
              </a:rPr>
              <a:t>http://eur-lex.europa.eu/legal-content/EN/TXT/?qid=1484312184142&amp;uri=CELEX:32013L0040</a:t>
            </a:r>
            <a:r>
              <a:rPr lang="en-US" altLang="en-US" dirty="0"/>
              <a:t>. </a:t>
            </a:r>
            <a:endParaRPr lang="hr-HR" altLang="en-US" dirty="0"/>
          </a:p>
        </p:txBody>
      </p:sp>
      <p:sp>
        <p:nvSpPr>
          <p:cNvPr id="92164" name="Rezervirano mjesto broja slajda 3">
            <a:extLst>
              <a:ext uri="{FF2B5EF4-FFF2-40B4-BE49-F238E27FC236}">
                <a16:creationId xmlns:a16="http://schemas.microsoft.com/office/drawing/2014/main" id="{E95128D3-CC5C-449A-B9F7-6CA394A01D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6818A3-EACA-45B4-BB01-CE6AEEACD806}" type="slidenum">
              <a:rPr lang="en-US" altLang="en-US" smtClean="0"/>
              <a:pPr>
                <a:spcBef>
                  <a:spcPct val="0"/>
                </a:spcBef>
              </a:pPr>
              <a:t>76</a:t>
            </a:fld>
            <a:endParaRPr lang="en-US" altLang="en-US"/>
          </a:p>
        </p:txBody>
      </p:sp>
    </p:spTree>
    <p:extLst>
      <p:ext uri="{BB962C8B-B14F-4D97-AF65-F5344CB8AC3E}">
        <p14:creationId xmlns:p14="http://schemas.microsoft.com/office/powerpoint/2010/main" val="14766339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zervirano mjesto slike slajda 1">
            <a:extLst>
              <a:ext uri="{FF2B5EF4-FFF2-40B4-BE49-F238E27FC236}">
                <a16:creationId xmlns:a16="http://schemas.microsoft.com/office/drawing/2014/main" id="{D316CC18-BDE6-4BD7-8C5A-20124E948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a16="http://schemas.microsoft.com/office/drawing/2014/main" id="{772DA41C-FFDB-44CB-8C53-6936C0A3AE90}"/>
              </a:ext>
            </a:extLst>
          </p:cNvPr>
          <p:cNvSpPr>
            <a:spLocks noGrp="1"/>
          </p:cNvSpPr>
          <p:nvPr>
            <p:ph type="body" idx="1"/>
          </p:nvPr>
        </p:nvSpPr>
        <p:spPr bwMode="auto"/>
        <p:txBody>
          <a:bodyPr>
            <a:normAutofit lnSpcReduction="10000"/>
          </a:bodyPr>
          <a:lstStyle/>
          <a:p>
            <a:pPr>
              <a:defRPr/>
            </a:pPr>
            <a:r>
              <a:rPr lang="en-US" altLang="en-US"/>
              <a:t>This Directive harmonises throughout the European Union (EU) criminal offences relating to sexual abuse committed against children, the sexual exploitation of children and child pornography. It also lays down the minimum sanctions. The new rules also include provisions aimed at combating child pornography on-line and sex tourism. Furthermore, it aims to prevent paedophiles already convicted of an offence from exercising professional activities involving regular contact with children. </a:t>
            </a:r>
          </a:p>
          <a:p>
            <a:pPr>
              <a:defRPr/>
            </a:pPr>
            <a:r>
              <a:rPr lang="en-US" altLang="en-US"/>
              <a:t>Offences and sanctions </a:t>
            </a:r>
          </a:p>
          <a:p>
            <a:pPr>
              <a:defRPr/>
            </a:pPr>
            <a:r>
              <a:rPr lang="en-US" altLang="en-US"/>
              <a:t>Some twenty criminal offences are identified by the Directive divided into four categories:</a:t>
            </a:r>
          </a:p>
          <a:p>
            <a:pPr>
              <a:defRPr/>
            </a:pPr>
            <a:r>
              <a:rPr lang="en-US" altLang="en-US"/>
              <a:t>sexual abuse, such as engaging in sexual activities with a child who has not reached the age of sexual consent or forcing them to submit to such activities with another person;</a:t>
            </a:r>
          </a:p>
          <a:p>
            <a:pPr>
              <a:defRPr/>
            </a:pPr>
            <a:r>
              <a:rPr lang="en-US" altLang="en-US"/>
              <a:t>sexual exploitation, such as, for example, coercing a child to engage in prostitution or to participate in pornographic performances; </a:t>
            </a:r>
          </a:p>
          <a:p>
            <a:pPr>
              <a:defRPr/>
            </a:pPr>
            <a:r>
              <a:rPr lang="en-US" altLang="en-US"/>
              <a:t>child pornography: , possessing, accessing, distributing, supplying or producing child pornography;</a:t>
            </a:r>
          </a:p>
          <a:p>
            <a:pPr>
              <a:defRPr/>
            </a:pPr>
            <a:r>
              <a:rPr lang="en-US" altLang="en-US"/>
              <a:t>the solicitation of children on-line for sexual purposes: , proposing, via the Internet, to meet a child for the purpose of committing sexual abuse and, through the same means, soliciting the child to provide pornographic material of themselves. </a:t>
            </a:r>
          </a:p>
          <a:p>
            <a:pPr>
              <a:defRPr/>
            </a:pPr>
            <a:r>
              <a:rPr lang="hr-HR" altLang="en-US"/>
              <a:t>http://eur-lex.europa.eu/legal-content/EN/TXT/?uri=URISERV%3Ajl0064</a:t>
            </a:r>
            <a:endParaRPr lang="en-GB" altLang="en-US"/>
          </a:p>
          <a:p>
            <a:pPr>
              <a:defRPr/>
            </a:pPr>
            <a:endParaRPr lang="hr-HR" altLang="en-US"/>
          </a:p>
        </p:txBody>
      </p:sp>
      <p:sp>
        <p:nvSpPr>
          <p:cNvPr id="94212" name="Rezervirano mjesto broja slajda 3">
            <a:extLst>
              <a:ext uri="{FF2B5EF4-FFF2-40B4-BE49-F238E27FC236}">
                <a16:creationId xmlns:a16="http://schemas.microsoft.com/office/drawing/2014/main" id="{A930961F-9BC8-4ECC-95E8-DD59D809F0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3C4EDA-0599-4166-945F-9E7099B4F143}" type="slidenum">
              <a:rPr lang="en-US" altLang="en-US" smtClean="0"/>
              <a:pPr>
                <a:spcBef>
                  <a:spcPct val="0"/>
                </a:spcBef>
              </a:pPr>
              <a:t>77</a:t>
            </a:fld>
            <a:endParaRPr lang="en-US" altLang="en-US"/>
          </a:p>
        </p:txBody>
      </p:sp>
    </p:spTree>
    <p:extLst>
      <p:ext uri="{BB962C8B-B14F-4D97-AF65-F5344CB8AC3E}">
        <p14:creationId xmlns:p14="http://schemas.microsoft.com/office/powerpoint/2010/main" val="1059877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3852D990-1704-4B06-9FCD-CFF36C99B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0E377C19-256F-4FF7-98B2-1108E4CB9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22884" name="Rezervirano mjesto broja slajda 3">
            <a:extLst>
              <a:ext uri="{FF2B5EF4-FFF2-40B4-BE49-F238E27FC236}">
                <a16:creationId xmlns:a16="http://schemas.microsoft.com/office/drawing/2014/main" id="{3379C97F-234E-461E-BA81-CA9FFAE9F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CF135F-EC09-460A-B1F3-75F2D2E42FFC}" type="slidenum">
              <a:rPr lang="en-US" altLang="en-US" smtClean="0"/>
              <a:pPr>
                <a:spcBef>
                  <a:spcPct val="0"/>
                </a:spcBef>
              </a:pPr>
              <a:t>78</a:t>
            </a:fld>
            <a:endParaRPr lang="en-US" altLang="en-US"/>
          </a:p>
        </p:txBody>
      </p:sp>
    </p:spTree>
    <p:extLst>
      <p:ext uri="{BB962C8B-B14F-4D97-AF65-F5344CB8AC3E}">
        <p14:creationId xmlns:p14="http://schemas.microsoft.com/office/powerpoint/2010/main" val="41556223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Čuvar mesta za sliku na slajdu 1">
            <a:extLst>
              <a:ext uri="{FF2B5EF4-FFF2-40B4-BE49-F238E27FC236}">
                <a16:creationId xmlns:a16="http://schemas.microsoft.com/office/drawing/2014/main" id="{1E0FFF82-7669-4B14-B079-2CD87FF7CF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Čuvar mesta za napomene 2">
            <a:extLst>
              <a:ext uri="{FF2B5EF4-FFF2-40B4-BE49-F238E27FC236}">
                <a16:creationId xmlns:a16="http://schemas.microsoft.com/office/drawing/2014/main" id="{54579E4E-EFF2-4FCA-AA58-A0D928B70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Europol set up the European Cybercrime Centre (EC3) in 2013 to strengthen the law enforcement response to cybercrime in the EU and thus to help protect European citizens, businesses and governments from online crime.</a:t>
            </a:r>
          </a:p>
          <a:p>
            <a:endParaRPr lang="en-US" altLang="en-US"/>
          </a:p>
          <a:p>
            <a:r>
              <a:rPr lang="en-US" altLang="en-US"/>
              <a:t>https://www.europol.europa.eu/about-europol/european-cybercrime-centre-ec3</a:t>
            </a:r>
          </a:p>
          <a:p>
            <a:endParaRPr lang="en-US" altLang="en-US"/>
          </a:p>
        </p:txBody>
      </p:sp>
      <p:sp>
        <p:nvSpPr>
          <p:cNvPr id="96260" name="Čuvar mesta za broj slajda 3">
            <a:extLst>
              <a:ext uri="{FF2B5EF4-FFF2-40B4-BE49-F238E27FC236}">
                <a16:creationId xmlns:a16="http://schemas.microsoft.com/office/drawing/2014/main" id="{D3FC2B15-CAED-4A79-8908-3FEE8CB7B5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89138E-0E52-461E-ABD5-1FF47CAD5BAA}" type="slidenum">
              <a:rPr lang="en-US" altLang="en-US" smtClean="0"/>
              <a:pPr>
                <a:spcBef>
                  <a:spcPct val="0"/>
                </a:spcBef>
              </a:pPr>
              <a:t>79</a:t>
            </a:fld>
            <a:endParaRPr lang="en-US" altLang="en-US"/>
          </a:p>
        </p:txBody>
      </p:sp>
    </p:spTree>
    <p:extLst>
      <p:ext uri="{BB962C8B-B14F-4D97-AF65-F5344CB8AC3E}">
        <p14:creationId xmlns:p14="http://schemas.microsoft.com/office/powerpoint/2010/main" val="11893525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Čuvar mesta za sliku na slajdu 1">
            <a:extLst>
              <a:ext uri="{FF2B5EF4-FFF2-40B4-BE49-F238E27FC236}">
                <a16:creationId xmlns:a16="http://schemas.microsoft.com/office/drawing/2014/main" id="{6061BB05-0621-4AF2-A425-72871E107A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Čuvar mesta za napomene 2">
            <a:extLst>
              <a:ext uri="{FF2B5EF4-FFF2-40B4-BE49-F238E27FC236}">
                <a16:creationId xmlns:a16="http://schemas.microsoft.com/office/drawing/2014/main" id="{03D883D2-6BC5-486F-A456-B18D072D1F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Organizational setup the European Cybercrime Centre (EC3).</a:t>
            </a:r>
          </a:p>
          <a:p>
            <a:endParaRPr lang="en-US" altLang="en-US"/>
          </a:p>
          <a:p>
            <a:r>
              <a:rPr lang="en-US" altLang="en-US"/>
              <a:t>https://www.europol.europa.eu/about-europol/european-cybercrime-centre-ec3</a:t>
            </a:r>
          </a:p>
          <a:p>
            <a:endParaRPr lang="en-US" altLang="en-US"/>
          </a:p>
        </p:txBody>
      </p:sp>
      <p:sp>
        <p:nvSpPr>
          <p:cNvPr id="98308" name="Čuvar mesta za broj slajda 3">
            <a:extLst>
              <a:ext uri="{FF2B5EF4-FFF2-40B4-BE49-F238E27FC236}">
                <a16:creationId xmlns:a16="http://schemas.microsoft.com/office/drawing/2014/main" id="{54165754-C598-4FAA-BCCF-20EECAD46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E6FC57-C25B-4552-B91F-9213998B0EE0}" type="slidenum">
              <a:rPr lang="en-US" altLang="en-US" smtClean="0"/>
              <a:pPr>
                <a:spcBef>
                  <a:spcPct val="0"/>
                </a:spcBef>
              </a:pPr>
              <a:t>80</a:t>
            </a:fld>
            <a:endParaRPr lang="en-US" altLang="en-US"/>
          </a:p>
        </p:txBody>
      </p:sp>
    </p:spTree>
    <p:extLst>
      <p:ext uri="{BB962C8B-B14F-4D97-AF65-F5344CB8AC3E}">
        <p14:creationId xmlns:p14="http://schemas.microsoft.com/office/powerpoint/2010/main" val="3963010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Čuvar mesta za sliku na slajdu 1">
            <a:extLst>
              <a:ext uri="{FF2B5EF4-FFF2-40B4-BE49-F238E27FC236}">
                <a16:creationId xmlns:a16="http://schemas.microsoft.com/office/drawing/2014/main" id="{147BB17F-6264-4F43-90EC-823B606559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Čuvar mesta za napomene 2">
            <a:extLst>
              <a:ext uri="{FF2B5EF4-FFF2-40B4-BE49-F238E27FC236}">
                <a16:creationId xmlns:a16="http://schemas.microsoft.com/office/drawing/2014/main" id="{0B04BA21-148B-4329-8613-70CD32AC6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Joint Cybercrime Action Taskforce (J-CAT), which was launched in September 2014. J-CAT’s objective is to drive intelligence-led, coordinated action against key cybercrime threats and targets by facilitating the joint identification, prioritization, preparation and initiation of cross-border investigations and operations by its partners.</a:t>
            </a:r>
          </a:p>
          <a:p>
            <a:endParaRPr lang="en-US" altLang="en-US"/>
          </a:p>
          <a:p>
            <a:r>
              <a:rPr lang="en-US" altLang="en-US"/>
              <a:t>https://www.europol.europa.eu/activities-services/services-A/joint-cybercrime-action-taskforce</a:t>
            </a:r>
          </a:p>
          <a:p>
            <a:r>
              <a:rPr lang="en-US" altLang="en-US"/>
              <a:t>https://www.europol.europa.eu/publications-documents/europol-strategy-2016-2020</a:t>
            </a:r>
          </a:p>
          <a:p>
            <a:endParaRPr lang="en-US" altLang="en-US"/>
          </a:p>
        </p:txBody>
      </p:sp>
      <p:sp>
        <p:nvSpPr>
          <p:cNvPr id="100356" name="Čuvar mesta za broj slajda 3">
            <a:extLst>
              <a:ext uri="{FF2B5EF4-FFF2-40B4-BE49-F238E27FC236}">
                <a16:creationId xmlns:a16="http://schemas.microsoft.com/office/drawing/2014/main" id="{B47066BC-5F3C-44A8-ABB2-A8BEAA4AF6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2E591A-01DE-4AC8-8407-4D0CF74D21DC}" type="slidenum">
              <a:rPr lang="en-US" altLang="en-US" smtClean="0"/>
              <a:pPr>
                <a:spcBef>
                  <a:spcPct val="0"/>
                </a:spcBef>
              </a:pPr>
              <a:t>81</a:t>
            </a:fld>
            <a:endParaRPr lang="en-US" altLang="en-US"/>
          </a:p>
        </p:txBody>
      </p:sp>
    </p:spTree>
    <p:extLst>
      <p:ext uri="{BB962C8B-B14F-4D97-AF65-F5344CB8AC3E}">
        <p14:creationId xmlns:p14="http://schemas.microsoft.com/office/powerpoint/2010/main" val="38645755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Čuvar mesta za sliku na slajdu 1">
            <a:extLst>
              <a:ext uri="{FF2B5EF4-FFF2-40B4-BE49-F238E27FC236}">
                <a16:creationId xmlns:a16="http://schemas.microsoft.com/office/drawing/2014/main" id="{3132E03F-6993-4BF8-BC08-E7EC4ACEB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Čuvar mesta za napomene 2">
            <a:extLst>
              <a:ext uri="{FF2B5EF4-FFF2-40B4-BE49-F238E27FC236}">
                <a16:creationId xmlns:a16="http://schemas.microsoft.com/office/drawing/2014/main" id="{29A534C9-5A61-4394-A265-415EE0FCE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organization and field of operations.</a:t>
            </a:r>
          </a:p>
          <a:p>
            <a:endParaRPr lang="en-US" altLang="en-US"/>
          </a:p>
          <a:p>
            <a:r>
              <a:rPr lang="en-US" altLang="en-US"/>
              <a:t>https://www.europol.europa.eu/activities-services/services-A/joint-cybercrime-action-taskforce</a:t>
            </a:r>
          </a:p>
          <a:p>
            <a:endParaRPr lang="en-US" altLang="en-US"/>
          </a:p>
        </p:txBody>
      </p:sp>
      <p:sp>
        <p:nvSpPr>
          <p:cNvPr id="102404" name="Čuvar mesta za broj slajda 3">
            <a:extLst>
              <a:ext uri="{FF2B5EF4-FFF2-40B4-BE49-F238E27FC236}">
                <a16:creationId xmlns:a16="http://schemas.microsoft.com/office/drawing/2014/main" id="{290D3C66-AC47-4948-9853-B954388442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50AD34-CD56-4EA6-927E-F6BF0735DE38}" type="slidenum">
              <a:rPr lang="en-US" altLang="en-US" smtClean="0"/>
              <a:pPr>
                <a:spcBef>
                  <a:spcPct val="0"/>
                </a:spcBef>
              </a:pPr>
              <a:t>82</a:t>
            </a:fld>
            <a:endParaRPr lang="en-US" altLang="en-US"/>
          </a:p>
        </p:txBody>
      </p:sp>
    </p:spTree>
    <p:extLst>
      <p:ext uri="{BB962C8B-B14F-4D97-AF65-F5344CB8AC3E}">
        <p14:creationId xmlns:p14="http://schemas.microsoft.com/office/powerpoint/2010/main" val="31602705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Čuvar mesta za sliku na slajdu 1">
            <a:extLst>
              <a:ext uri="{FF2B5EF4-FFF2-40B4-BE49-F238E27FC236}">
                <a16:creationId xmlns:a16="http://schemas.microsoft.com/office/drawing/2014/main" id="{DAF7FDFB-1A84-4522-A1B3-5198E7A85F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Čuvar mesta za napomene 2">
            <a:extLst>
              <a:ext uri="{FF2B5EF4-FFF2-40B4-BE49-F238E27FC236}">
                <a16:creationId xmlns:a16="http://schemas.microsoft.com/office/drawing/2014/main" id="{FFC341DD-027A-432F-B131-8E8F324DB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recent operations.</a:t>
            </a:r>
          </a:p>
          <a:p>
            <a:endParaRPr lang="en-US" altLang="en-US"/>
          </a:p>
          <a:p>
            <a:r>
              <a:rPr lang="en-US" altLang="en-US"/>
              <a:t>https://www.europol.europa.eu/activities-services/services-A/joint-cybercrime-action-taskforce</a:t>
            </a:r>
          </a:p>
          <a:p>
            <a:endParaRPr lang="en-US" altLang="en-US"/>
          </a:p>
        </p:txBody>
      </p:sp>
      <p:sp>
        <p:nvSpPr>
          <p:cNvPr id="104452" name="Čuvar mesta za broj slajda 3">
            <a:extLst>
              <a:ext uri="{FF2B5EF4-FFF2-40B4-BE49-F238E27FC236}">
                <a16:creationId xmlns:a16="http://schemas.microsoft.com/office/drawing/2014/main" id="{57D42E81-00C4-459D-A23F-7060293F29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AD23EA-D44F-4DC2-BC1C-0A56EAF67EBF}" type="slidenum">
              <a:rPr lang="en-US" altLang="en-US" smtClean="0"/>
              <a:pPr>
                <a:spcBef>
                  <a:spcPct val="0"/>
                </a:spcBef>
              </a:pPr>
              <a:t>83</a:t>
            </a:fld>
            <a:endParaRPr lang="en-US" altLang="en-US"/>
          </a:p>
        </p:txBody>
      </p:sp>
    </p:spTree>
    <p:extLst>
      <p:ext uri="{BB962C8B-B14F-4D97-AF65-F5344CB8AC3E}">
        <p14:creationId xmlns:p14="http://schemas.microsoft.com/office/powerpoint/2010/main" val="20996338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Čuvar mesta za sliku na slajdu 1">
            <a:extLst>
              <a:ext uri="{FF2B5EF4-FFF2-40B4-BE49-F238E27FC236}">
                <a16:creationId xmlns:a16="http://schemas.microsoft.com/office/drawing/2014/main" id="{40892BF2-8760-4E4D-A86A-698DCF803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Čuvar mesta za napomene 2">
            <a:extLst>
              <a:ext uri="{FF2B5EF4-FFF2-40B4-BE49-F238E27FC236}">
                <a16:creationId xmlns:a16="http://schemas.microsoft.com/office/drawing/2014/main" id="{0CEB296D-7481-450B-9CB4-3459B1358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operation “TRIANGLE”.</a:t>
            </a:r>
          </a:p>
          <a:p>
            <a:endParaRPr lang="en-US" altLang="en-US"/>
          </a:p>
          <a:p>
            <a:r>
              <a:rPr lang="en-US" altLang="en-US"/>
              <a:t>https://www.europol.europa.eu/activities-services/services-A/joint-cybercrime-action-taskforce</a:t>
            </a:r>
          </a:p>
          <a:p>
            <a:endParaRPr lang="en-US" altLang="en-US"/>
          </a:p>
        </p:txBody>
      </p:sp>
      <p:sp>
        <p:nvSpPr>
          <p:cNvPr id="106500" name="Čuvar mesta za broj slajda 3">
            <a:extLst>
              <a:ext uri="{FF2B5EF4-FFF2-40B4-BE49-F238E27FC236}">
                <a16:creationId xmlns:a16="http://schemas.microsoft.com/office/drawing/2014/main" id="{2D2296E6-FBC8-434F-B110-CDEB78182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8E955D-D5D4-4C84-A56C-1BB92969C2F3}" type="slidenum">
              <a:rPr lang="en-US" altLang="en-US" smtClean="0"/>
              <a:pPr>
                <a:spcBef>
                  <a:spcPct val="0"/>
                </a:spcBef>
              </a:pPr>
              <a:t>84</a:t>
            </a:fld>
            <a:endParaRPr lang="en-US" altLang="en-US"/>
          </a:p>
        </p:txBody>
      </p:sp>
    </p:spTree>
    <p:extLst>
      <p:ext uri="{BB962C8B-B14F-4D97-AF65-F5344CB8AC3E}">
        <p14:creationId xmlns:p14="http://schemas.microsoft.com/office/powerpoint/2010/main" val="26309030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Čuvar mesta za sliku na slajdu 1">
            <a:extLst>
              <a:ext uri="{FF2B5EF4-FFF2-40B4-BE49-F238E27FC236}">
                <a16:creationId xmlns:a16="http://schemas.microsoft.com/office/drawing/2014/main" id="{06A61AC6-5188-46AF-8D8F-110B5FC0A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Čuvar mesta za napomene 2">
            <a:extLst>
              <a:ext uri="{FF2B5EF4-FFF2-40B4-BE49-F238E27FC236}">
                <a16:creationId xmlns:a16="http://schemas.microsoft.com/office/drawing/2014/main" id="{B24D1890-1734-42B2-9F81-1E93EC4316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EUROJUST launches European Judicial Cybercrime Network.</a:t>
            </a:r>
          </a:p>
          <a:p>
            <a:endParaRPr lang="en-US" altLang="en-US"/>
          </a:p>
          <a:p>
            <a:r>
              <a:rPr lang="en-US" altLang="en-US"/>
              <a:t>http://www.eurojust.europa.eu/press/PressReleases/Pages/2016/2016-11-25.aspx</a:t>
            </a:r>
          </a:p>
          <a:p>
            <a:endParaRPr lang="en-US" altLang="en-US"/>
          </a:p>
        </p:txBody>
      </p:sp>
      <p:sp>
        <p:nvSpPr>
          <p:cNvPr id="108548" name="Čuvar mesta za broj slajda 3">
            <a:extLst>
              <a:ext uri="{FF2B5EF4-FFF2-40B4-BE49-F238E27FC236}">
                <a16:creationId xmlns:a16="http://schemas.microsoft.com/office/drawing/2014/main" id="{CD2D59C3-4C37-4014-8BA0-F4BBB253E3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9348158-F984-4C2C-889D-A80E05D3B89C}" type="slidenum">
              <a:rPr lang="en-US" altLang="en-US" smtClean="0"/>
              <a:pPr>
                <a:spcBef>
                  <a:spcPct val="0"/>
                </a:spcBef>
              </a:pPr>
              <a:t>85</a:t>
            </a:fld>
            <a:endParaRPr lang="en-US" altLang="en-US"/>
          </a:p>
        </p:txBody>
      </p:sp>
    </p:spTree>
    <p:extLst>
      <p:ext uri="{BB962C8B-B14F-4D97-AF65-F5344CB8AC3E}">
        <p14:creationId xmlns:p14="http://schemas.microsoft.com/office/powerpoint/2010/main" val="13980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zervirano mjesto slike slajda 1">
            <a:extLst>
              <a:ext uri="{FF2B5EF4-FFF2-40B4-BE49-F238E27FC236}">
                <a16:creationId xmlns:a16="http://schemas.microsoft.com/office/drawing/2014/main" id="{80C4C965-292A-435D-B27D-EF5BED539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zervirano mjesto bilježaka 2">
            <a:extLst>
              <a:ext uri="{FF2B5EF4-FFF2-40B4-BE49-F238E27FC236}">
                <a16:creationId xmlns:a16="http://schemas.microsoft.com/office/drawing/2014/main" id="{4E7B355A-56E8-47A4-94B2-6C126601D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All observers agree that cybercrime is a global phenomenon and the only adequate approach to address the borderless nature of global networks is a common approach, where domestic efforts are complemented by specific forms and channels of international cooperation that can face the issue of cybercrime being facilitated globally, with potential consequences in any part of the world.</a:t>
            </a:r>
            <a:endParaRPr lang="hr-HR" altLang="en-US"/>
          </a:p>
          <a:p>
            <a:r>
              <a:rPr lang="en-GB" altLang="en-US"/>
              <a:t> </a:t>
            </a:r>
            <a:endParaRPr lang="hr-HR" altLang="en-US"/>
          </a:p>
          <a:p>
            <a:r>
              <a:rPr lang="en-GB" altLang="en-US"/>
              <a:t>It is very clear that cybercrime is a global phenomenon with global dimensions. Each illegal activity, typically, has multiple territorial connections: normally, perpetrators are based in a certain country’s jurisdiction, but their actions reach computers and victims in many other countries.</a:t>
            </a:r>
            <a:endParaRPr lang="hr-HR" altLang="en-US"/>
          </a:p>
          <a:p>
            <a:r>
              <a:rPr lang="en-GB" altLang="en-US"/>
              <a:t> </a:t>
            </a:r>
            <a:endParaRPr lang="hr-HR" altLang="en-US"/>
          </a:p>
          <a:p>
            <a:r>
              <a:rPr lang="en-GB" altLang="en-US"/>
              <a:t>This is a common characteristic to other modern forms of criminality, but concerning cybercrime and </a:t>
            </a:r>
            <a:r>
              <a:rPr lang="en-GB" altLang="en-US" i="1"/>
              <a:t>e-evidence</a:t>
            </a:r>
            <a:r>
              <a:rPr lang="en-GB" altLang="en-US"/>
              <a:t> in general, it is inherent to its nature. Due to the expansion of communication networks, particularly the Internet, it is impossible for any country in the world to act alone against this crime problem.</a:t>
            </a:r>
            <a:endParaRPr lang="hr-HR" altLang="en-US"/>
          </a:p>
        </p:txBody>
      </p:sp>
      <p:sp>
        <p:nvSpPr>
          <p:cNvPr id="21508" name="Rezervirano mjesto broja slajda 3">
            <a:extLst>
              <a:ext uri="{FF2B5EF4-FFF2-40B4-BE49-F238E27FC236}">
                <a16:creationId xmlns:a16="http://schemas.microsoft.com/office/drawing/2014/main" id="{5D9EE29F-3AA9-4580-A7BC-AC8A5102E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A7D990-6CDA-4FED-8F57-442BE86AEBCF}" type="slidenum">
              <a:rPr lang="en-US" altLang="en-US" smtClean="0"/>
              <a:pPr>
                <a:spcBef>
                  <a:spcPct val="0"/>
                </a:spcBef>
              </a:pPr>
              <a:t>10</a:t>
            </a:fld>
            <a:endParaRPr lang="en-US" altLang="en-US"/>
          </a:p>
        </p:txBody>
      </p:sp>
    </p:spTree>
    <p:extLst>
      <p:ext uri="{BB962C8B-B14F-4D97-AF65-F5344CB8AC3E}">
        <p14:creationId xmlns:p14="http://schemas.microsoft.com/office/powerpoint/2010/main" val="13630755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a:extLst>
              <a:ext uri="{FF2B5EF4-FFF2-40B4-BE49-F238E27FC236}">
                <a16:creationId xmlns:a16="http://schemas.microsoft.com/office/drawing/2014/main" id="{A6C630A2-56E3-45F1-B70E-FA0C4D469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a:extLst>
              <a:ext uri="{FF2B5EF4-FFF2-40B4-BE49-F238E27FC236}">
                <a16:creationId xmlns:a16="http://schemas.microsoft.com/office/drawing/2014/main" id="{27BF6372-DB68-4ACD-A5AB-4BDA1CE45732}"/>
              </a:ext>
            </a:extLst>
          </p:cNvPr>
          <p:cNvSpPr>
            <a:spLocks noGrp="1"/>
          </p:cNvSpPr>
          <p:nvPr>
            <p:ph type="body" idx="1"/>
          </p:nvPr>
        </p:nvSpPr>
        <p:spPr/>
        <p:txBody>
          <a:bodyPr>
            <a:normAutofit lnSpcReduction="10000"/>
          </a:bodyPr>
          <a:lstStyle/>
          <a:p>
            <a:pPr>
              <a:defRPr/>
            </a:pPr>
            <a:r>
              <a:rPr lang="en-US" dirty="0">
                <a:ea typeface="ＭＳ Ｐゴシック" pitchFamily="34" charset="-128"/>
              </a:rPr>
              <a:t>It is also important to consider the work developed by OSCE, the Organisation for Security and Cooperation in Europe, on cybercrime. </a:t>
            </a:r>
          </a:p>
          <a:p>
            <a:pPr>
              <a:defRPr/>
            </a:pPr>
            <a:r>
              <a:rPr lang="en-US" dirty="0">
                <a:ea typeface="ＭＳ Ｐゴシック" pitchFamily="34" charset="-128"/>
              </a:rPr>
              <a:t> </a:t>
            </a:r>
          </a:p>
          <a:p>
            <a:pPr>
              <a:defRPr/>
            </a:pPr>
            <a:r>
              <a:rPr lang="en-US" dirty="0">
                <a:ea typeface="ＭＳ Ｐゴシック" pitchFamily="34" charset="-128"/>
              </a:rPr>
              <a:t>OSCE issues recommendations to the members of the organisation. By Decision No. 7/06, OSCE said that participating States should consider becoming parties to the Budapest Convention on Cybercrime. This decision also encouraged participating States to join the 24/7 Computer Crime Network, managed by the G8 States and to nominate an appropriate contact point for the purpose of streamlining international law enforcement cooperation on combating the criminal misuse of cyberspace.</a:t>
            </a:r>
          </a:p>
          <a:p>
            <a:pPr>
              <a:defRPr/>
            </a:pPr>
            <a:r>
              <a:rPr lang="en-US" dirty="0">
                <a:ea typeface="ＭＳ Ｐゴシック" pitchFamily="34" charset="-128"/>
              </a:rPr>
              <a:t> </a:t>
            </a:r>
          </a:p>
          <a:p>
            <a:pPr>
              <a:defRPr/>
            </a:pPr>
            <a:r>
              <a:rPr lang="en-US" dirty="0">
                <a:ea typeface="ＭＳ Ｐゴシック" pitchFamily="34" charset="-128"/>
              </a:rPr>
              <a:t>OSCE continues to contribute to the fight against cybercrime, considering a comprehensive approach to cyber security, exploring its own future role, for example at the Conference held on 9 and 10 May 2011, in Vienna.</a:t>
            </a:r>
            <a:endParaRPr lang="en-GB" dirty="0">
              <a:ea typeface="ＭＳ Ｐゴシック" pitchFamily="34" charset="-128"/>
            </a:endParaRPr>
          </a:p>
          <a:p>
            <a:pPr>
              <a:defRPr/>
            </a:pPr>
            <a:r>
              <a:rPr lang="en-US" dirty="0">
                <a:ea typeface="ＭＳ Ｐゴシック" pitchFamily="34" charset="-128"/>
              </a:rPr>
              <a:t> </a:t>
            </a:r>
            <a:endParaRPr lang="en-GB" dirty="0">
              <a:ea typeface="ＭＳ Ｐゴシック" pitchFamily="34" charset="-128"/>
            </a:endParaRPr>
          </a:p>
          <a:p>
            <a:pPr>
              <a:defRPr/>
            </a:pPr>
            <a:r>
              <a:rPr lang="en-US" dirty="0">
                <a:ea typeface="ＭＳ Ｐゴシック" pitchFamily="34" charset="-128"/>
              </a:rPr>
              <a:t>Recalling Ministerial Council Decision No. 7/06 on countering the use of the Internet for terrorist purposes, which voices the participating States’ concern over continued hacker attacks and calls on them to take appropriate measures to protect vital and critical information infrastructures and networks against the threat of cyber attacks - tasks the Secretary General to </a:t>
            </a:r>
            <a:r>
              <a:rPr lang="en-US" dirty="0" err="1">
                <a:ea typeface="ＭＳ Ｐゴシック" pitchFamily="34" charset="-128"/>
              </a:rPr>
              <a:t>organise</a:t>
            </a:r>
            <a:r>
              <a:rPr lang="en-US" dirty="0">
                <a:ea typeface="ＭＳ Ｐゴシック" pitchFamily="34" charset="-128"/>
              </a:rPr>
              <a:t> an OSCE Conference on a Comprehensive Approach to Cyber Security: Exploring the Future OSCE Role – held on 9 and 10 May 2011, in Vienna</a:t>
            </a:r>
            <a:r>
              <a:rPr lang="hr-HR" dirty="0">
                <a:ea typeface="ＭＳ Ｐゴシック" pitchFamily="34" charset="-128"/>
              </a:rPr>
              <a:t>.</a:t>
            </a:r>
            <a:endParaRPr lang="en-GB" dirty="0">
              <a:ea typeface="ＭＳ Ｐゴシック" pitchFamily="34" charset="-128"/>
            </a:endParaRPr>
          </a:p>
          <a:p>
            <a:pPr>
              <a:defRPr/>
            </a:pPr>
            <a:endParaRPr lang="en-US" dirty="0">
              <a:ea typeface="ＭＳ Ｐゴシック" pitchFamily="34" charset="-128"/>
            </a:endParaRPr>
          </a:p>
        </p:txBody>
      </p:sp>
      <p:sp>
        <p:nvSpPr>
          <p:cNvPr id="110596" name="Rezervirano mjesto broja slajda 3">
            <a:extLst>
              <a:ext uri="{FF2B5EF4-FFF2-40B4-BE49-F238E27FC236}">
                <a16:creationId xmlns:a16="http://schemas.microsoft.com/office/drawing/2014/main" id="{B73C5EC5-39EC-4A64-9B14-840CBBF56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DB6240-9191-4EBA-858F-ADA92C10938A}" type="slidenum">
              <a:rPr lang="en-US" altLang="en-US" smtClean="0"/>
              <a:pPr>
                <a:spcBef>
                  <a:spcPct val="0"/>
                </a:spcBef>
              </a:pPr>
              <a:t>86</a:t>
            </a:fld>
            <a:endParaRPr lang="en-US" altLang="en-US"/>
          </a:p>
        </p:txBody>
      </p:sp>
    </p:spTree>
    <p:extLst>
      <p:ext uri="{BB962C8B-B14F-4D97-AF65-F5344CB8AC3E}">
        <p14:creationId xmlns:p14="http://schemas.microsoft.com/office/powerpoint/2010/main" val="16191087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zervirano mjesto slike slajda 1">
            <a:extLst>
              <a:ext uri="{FF2B5EF4-FFF2-40B4-BE49-F238E27FC236}">
                <a16:creationId xmlns:a16="http://schemas.microsoft.com/office/drawing/2014/main" id="{69CE554D-8D61-40B9-B700-180BA2249F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zervirano mjesto bilježaka 2">
            <a:extLst>
              <a:ext uri="{FF2B5EF4-FFF2-40B4-BE49-F238E27FC236}">
                <a16:creationId xmlns:a16="http://schemas.microsoft.com/office/drawing/2014/main" id="{E8CED11A-2848-4AB7-ADF1-78D80FFF82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t>
            </a:r>
            <a:r>
              <a:rPr lang="en-US" altLang="en-US" b="1"/>
              <a:t>Convention on Cybercrime</a:t>
            </a:r>
            <a:r>
              <a:rPr lang="en-US" altLang="en-US"/>
              <a:t> of the Council of Europe (CETS No.185), known as the Budapest Convention, is the only binding international instrument on this issue. It serves as a guideline for any country developing comprehensive national legislation against Cybercrime and as a framework for international cooperation between State Parties to this treaty.</a:t>
            </a:r>
          </a:p>
          <a:p>
            <a:endParaRPr lang="en-US" altLang="en-US"/>
          </a:p>
          <a:p>
            <a:r>
              <a:rPr lang="en-US" altLang="en-US"/>
              <a:t>The Budapest Convention is supplemented by a </a:t>
            </a:r>
            <a:r>
              <a:rPr lang="en-US" altLang="en-US" b="1"/>
              <a:t>Protocol on Xenophobia and Racism</a:t>
            </a:r>
            <a:r>
              <a:rPr lang="en-US" altLang="en-US"/>
              <a:t> committed through computer systems.</a:t>
            </a:r>
          </a:p>
        </p:txBody>
      </p:sp>
      <p:sp>
        <p:nvSpPr>
          <p:cNvPr id="112644" name="Rezervirano mjesto broja slajda 3">
            <a:extLst>
              <a:ext uri="{FF2B5EF4-FFF2-40B4-BE49-F238E27FC236}">
                <a16:creationId xmlns:a16="http://schemas.microsoft.com/office/drawing/2014/main" id="{6C1DA323-2558-40E2-86DF-2CD8194945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8324528-9D12-4FFA-B700-19BF729E9CC0}" type="slidenum">
              <a:rPr lang="en-US" altLang="en-US" smtClean="0"/>
              <a:pPr>
                <a:spcBef>
                  <a:spcPct val="0"/>
                </a:spcBef>
              </a:pPr>
              <a:t>87</a:t>
            </a:fld>
            <a:endParaRPr lang="en-US" altLang="en-US"/>
          </a:p>
        </p:txBody>
      </p:sp>
    </p:spTree>
    <p:extLst>
      <p:ext uri="{BB962C8B-B14F-4D97-AF65-F5344CB8AC3E}">
        <p14:creationId xmlns:p14="http://schemas.microsoft.com/office/powerpoint/2010/main" val="38492542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zervirano mjesto slike slajda 1">
            <a:extLst>
              <a:ext uri="{FF2B5EF4-FFF2-40B4-BE49-F238E27FC236}">
                <a16:creationId xmlns:a16="http://schemas.microsoft.com/office/drawing/2014/main" id="{0EC636C6-85F1-412B-98FD-16B96E032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zervirano mjesto bilježaka 2">
            <a:extLst>
              <a:ext uri="{FF2B5EF4-FFF2-40B4-BE49-F238E27FC236}">
                <a16:creationId xmlns:a16="http://schemas.microsoft.com/office/drawing/2014/main" id="{060AEF1A-BD27-4858-AC2D-80C2C4AD9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Council of Europe has been dealing with the question of cybercrime since the 1980s. Preparatory work and soft-law recommendations then lead to the decision to negotiate a legally binding international treaty: the Budapest Convention on Cybercrime (this treaty will be discuss later).</a:t>
            </a:r>
            <a:endParaRPr lang="hr-HR" altLang="en-US"/>
          </a:p>
          <a:p>
            <a:r>
              <a:rPr lang="en-GB" altLang="en-US"/>
              <a:t> </a:t>
            </a:r>
            <a:endParaRPr lang="hr-HR" altLang="en-US"/>
          </a:p>
          <a:p>
            <a:r>
              <a:rPr lang="en-GB" altLang="en-US"/>
              <a:t>The approach of the Council of Europe consists of a triangle with:</a:t>
            </a:r>
            <a:endParaRPr lang="hr-HR" altLang="en-US"/>
          </a:p>
          <a:p>
            <a:r>
              <a:rPr lang="en-GB" altLang="en-US"/>
              <a:t> </a:t>
            </a:r>
            <a:endParaRPr lang="hr-HR" altLang="en-US"/>
          </a:p>
          <a:p>
            <a:r>
              <a:rPr lang="en-GB" altLang="en-US"/>
              <a:t>Standards such as the Budapest Convention</a:t>
            </a:r>
            <a:endParaRPr lang="hr-HR" altLang="en-US"/>
          </a:p>
          <a:p>
            <a:r>
              <a:rPr lang="en-GB" altLang="en-US"/>
              <a:t>Follow up and “monitoring” of implementation by the Cybercrime Convention Committee (T-CY)</a:t>
            </a:r>
            <a:endParaRPr lang="hr-HR" altLang="en-US"/>
          </a:p>
          <a:p>
            <a:r>
              <a:rPr lang="en-GB" altLang="en-US"/>
              <a:t>Technical cooperation programmes to assist countries in establishing criminal justice capacities (Cybercrime Programme Office - C-PROC).</a:t>
            </a:r>
            <a:endParaRPr lang="hr-HR" altLang="en-US"/>
          </a:p>
        </p:txBody>
      </p:sp>
      <p:sp>
        <p:nvSpPr>
          <p:cNvPr id="114692" name="Rezervirano mjesto broja slajda 3">
            <a:extLst>
              <a:ext uri="{FF2B5EF4-FFF2-40B4-BE49-F238E27FC236}">
                <a16:creationId xmlns:a16="http://schemas.microsoft.com/office/drawing/2014/main" id="{205FDEEE-3CCA-4B63-B0F6-4E9C1326A8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E48930-20A5-440D-B9F3-30E400100340}" type="slidenum">
              <a:rPr lang="en-US" altLang="en-US" smtClean="0"/>
              <a:pPr>
                <a:spcBef>
                  <a:spcPct val="0"/>
                </a:spcBef>
              </a:pPr>
              <a:t>88</a:t>
            </a:fld>
            <a:endParaRPr lang="en-US" altLang="en-US"/>
          </a:p>
        </p:txBody>
      </p:sp>
    </p:spTree>
    <p:extLst>
      <p:ext uri="{BB962C8B-B14F-4D97-AF65-F5344CB8AC3E}">
        <p14:creationId xmlns:p14="http://schemas.microsoft.com/office/powerpoint/2010/main" val="15525534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a:extLst>
              <a:ext uri="{FF2B5EF4-FFF2-40B4-BE49-F238E27FC236}">
                <a16:creationId xmlns:a16="http://schemas.microsoft.com/office/drawing/2014/main" id="{A6C630A2-56E3-45F1-B70E-FA0C4D469E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a:extLst>
              <a:ext uri="{FF2B5EF4-FFF2-40B4-BE49-F238E27FC236}">
                <a16:creationId xmlns:a16="http://schemas.microsoft.com/office/drawing/2014/main" id="{27BF6372-DB68-4ACD-A5AB-4BDA1CE45732}"/>
              </a:ext>
            </a:extLst>
          </p:cNvPr>
          <p:cNvSpPr>
            <a:spLocks noGrp="1"/>
          </p:cNvSpPr>
          <p:nvPr>
            <p:ph type="body" idx="1"/>
          </p:nvPr>
        </p:nvSpPr>
        <p:spPr/>
        <p:txBody>
          <a:bodyPr>
            <a:normAutofit lnSpcReduction="10000"/>
          </a:bodyPr>
          <a:lstStyle/>
          <a:p>
            <a:pPr>
              <a:defRPr/>
            </a:pPr>
            <a:r>
              <a:rPr lang="en-US" dirty="0">
                <a:ea typeface="ＭＳ Ｐゴシック" pitchFamily="34" charset="-128"/>
              </a:rPr>
              <a:t>It is also important to consider the work developed by OSCE, the Organisation for Security and Cooperation in Europe, on cybercrime. </a:t>
            </a:r>
          </a:p>
          <a:p>
            <a:pPr>
              <a:defRPr/>
            </a:pPr>
            <a:r>
              <a:rPr lang="en-US" dirty="0">
                <a:ea typeface="ＭＳ Ｐゴシック" pitchFamily="34" charset="-128"/>
              </a:rPr>
              <a:t> </a:t>
            </a:r>
          </a:p>
          <a:p>
            <a:pPr>
              <a:defRPr/>
            </a:pPr>
            <a:r>
              <a:rPr lang="en-US" dirty="0">
                <a:ea typeface="ＭＳ Ｐゴシック" pitchFamily="34" charset="-128"/>
              </a:rPr>
              <a:t>OSCE issues recommendations to the members of the organisation. By Decision No. 7/06, OSCE said that participating States should consider becoming parties to the Budapest Convention on Cybercrime. This decision also encouraged participating States to join the 24/7 Computer Crime Network, managed by the G8 States and to nominate an appropriate contact point for the purpose of streamlining international law enforcement cooperation on combating the criminal misuse of cyberspace.</a:t>
            </a:r>
          </a:p>
          <a:p>
            <a:pPr>
              <a:defRPr/>
            </a:pPr>
            <a:r>
              <a:rPr lang="en-US" dirty="0">
                <a:ea typeface="ＭＳ Ｐゴシック" pitchFamily="34" charset="-128"/>
              </a:rPr>
              <a:t> </a:t>
            </a:r>
          </a:p>
          <a:p>
            <a:pPr>
              <a:defRPr/>
            </a:pPr>
            <a:r>
              <a:rPr lang="en-US" dirty="0">
                <a:ea typeface="ＭＳ Ｐゴシック" pitchFamily="34" charset="-128"/>
              </a:rPr>
              <a:t>OSCE continues to contribute to the fight against cybercrime, considering a comprehensive approach to cyber security, exploring its own future role, for example at the Conference held on 9 and 10 May 2011, in Vienna.</a:t>
            </a:r>
            <a:endParaRPr lang="en-GB" dirty="0">
              <a:ea typeface="ＭＳ Ｐゴシック" pitchFamily="34" charset="-128"/>
            </a:endParaRPr>
          </a:p>
          <a:p>
            <a:pPr>
              <a:defRPr/>
            </a:pPr>
            <a:r>
              <a:rPr lang="en-US" dirty="0">
                <a:ea typeface="ＭＳ Ｐゴシック" pitchFamily="34" charset="-128"/>
              </a:rPr>
              <a:t> </a:t>
            </a:r>
            <a:endParaRPr lang="en-GB" dirty="0">
              <a:ea typeface="ＭＳ Ｐゴシック" pitchFamily="34" charset="-128"/>
            </a:endParaRPr>
          </a:p>
          <a:p>
            <a:pPr>
              <a:defRPr/>
            </a:pPr>
            <a:r>
              <a:rPr lang="en-US" dirty="0">
                <a:ea typeface="ＭＳ Ｐゴシック" pitchFamily="34" charset="-128"/>
              </a:rPr>
              <a:t>Recalling Ministerial Council Decision No. 7/06 on countering the use of the Internet for terrorist purposes, which voices the participating States’ concern over continued hacker attacks and calls on them to take appropriate measures to protect vital and critical information infrastructures and networks against the threat of cyber attacks - tasks the Secretary General to </a:t>
            </a:r>
            <a:r>
              <a:rPr lang="en-US" dirty="0" err="1">
                <a:ea typeface="ＭＳ Ｐゴシック" pitchFamily="34" charset="-128"/>
              </a:rPr>
              <a:t>organise</a:t>
            </a:r>
            <a:r>
              <a:rPr lang="en-US" dirty="0">
                <a:ea typeface="ＭＳ Ｐゴシック" pitchFamily="34" charset="-128"/>
              </a:rPr>
              <a:t> an OSCE Conference on a Comprehensive Approach to Cyber Security: Exploring the Future OSCE Role – held on 9 and 10 May 2011, in Vienna</a:t>
            </a:r>
            <a:r>
              <a:rPr lang="hr-HR" dirty="0">
                <a:ea typeface="ＭＳ Ｐゴシック" pitchFamily="34" charset="-128"/>
              </a:rPr>
              <a:t>.</a:t>
            </a:r>
            <a:endParaRPr lang="en-GB" dirty="0">
              <a:ea typeface="ＭＳ Ｐゴシック" pitchFamily="34" charset="-128"/>
            </a:endParaRPr>
          </a:p>
          <a:p>
            <a:pPr>
              <a:defRPr/>
            </a:pPr>
            <a:endParaRPr lang="en-US" dirty="0">
              <a:ea typeface="ＭＳ Ｐゴシック" pitchFamily="34" charset="-128"/>
            </a:endParaRPr>
          </a:p>
        </p:txBody>
      </p:sp>
      <p:sp>
        <p:nvSpPr>
          <p:cNvPr id="110596" name="Rezervirano mjesto broja slajda 3">
            <a:extLst>
              <a:ext uri="{FF2B5EF4-FFF2-40B4-BE49-F238E27FC236}">
                <a16:creationId xmlns:a16="http://schemas.microsoft.com/office/drawing/2014/main" id="{B73C5EC5-39EC-4A64-9B14-840CBBF56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DB6240-9191-4EBA-858F-ADA92C10938A}" type="slidenum">
              <a:rPr lang="en-US" altLang="en-US" smtClean="0"/>
              <a:pPr>
                <a:spcBef>
                  <a:spcPct val="0"/>
                </a:spcBef>
              </a:pPr>
              <a:t>89</a:t>
            </a:fld>
            <a:endParaRPr lang="en-US" altLang="en-US"/>
          </a:p>
        </p:txBody>
      </p:sp>
    </p:spTree>
    <p:extLst>
      <p:ext uri="{BB962C8B-B14F-4D97-AF65-F5344CB8AC3E}">
        <p14:creationId xmlns:p14="http://schemas.microsoft.com/office/powerpoint/2010/main" val="8829700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0993C83-7782-4585-A29B-82C4B046D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08A84C21-3A65-4C92-947D-0059631F4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Two of the lesson.</a:t>
            </a:r>
          </a:p>
          <a:p>
            <a:pPr>
              <a:spcBef>
                <a:spcPct val="0"/>
              </a:spcBef>
            </a:pPr>
            <a:endParaRPr lang="en-GB" altLang="sr-Latn-RS"/>
          </a:p>
        </p:txBody>
      </p:sp>
      <p:sp>
        <p:nvSpPr>
          <p:cNvPr id="118788" name="Slide Number Placeholder 3">
            <a:extLst>
              <a:ext uri="{FF2B5EF4-FFF2-40B4-BE49-F238E27FC236}">
                <a16:creationId xmlns:a16="http://schemas.microsoft.com/office/drawing/2014/main" id="{9763750A-48C5-49CB-B8CE-9EB2436D56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D079455-442A-4954-AD00-769DD19D4AA7}" type="slidenum">
              <a:rPr lang="en-GB" altLang="sr-Latn-RS" smtClean="0"/>
              <a:pPr>
                <a:spcBef>
                  <a:spcPct val="0"/>
                </a:spcBef>
              </a:pPr>
              <a:t>90</a:t>
            </a:fld>
            <a:endParaRPr lang="en-GB" altLang="sr-Latn-RS"/>
          </a:p>
        </p:txBody>
      </p:sp>
    </p:spTree>
    <p:extLst>
      <p:ext uri="{BB962C8B-B14F-4D97-AF65-F5344CB8AC3E}">
        <p14:creationId xmlns:p14="http://schemas.microsoft.com/office/powerpoint/2010/main" val="37203710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zervirano mjesto slike slajda 1">
            <a:extLst>
              <a:ext uri="{FF2B5EF4-FFF2-40B4-BE49-F238E27FC236}">
                <a16:creationId xmlns:a16="http://schemas.microsoft.com/office/drawing/2014/main" id="{7C0CA555-1B13-4305-BEAA-5FEDB28E1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zervirano mjesto bilježaka 2">
            <a:extLst>
              <a:ext uri="{FF2B5EF4-FFF2-40B4-BE49-F238E27FC236}">
                <a16:creationId xmlns:a16="http://schemas.microsoft.com/office/drawing/2014/main" id="{A6E10B90-8B5D-4662-92EE-45FA48E17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What is cybercrime and why worry about it.</a:t>
            </a:r>
            <a:endParaRPr lang="hr-HR" altLang="en-US"/>
          </a:p>
          <a:p>
            <a:r>
              <a:rPr lang="en-GB" altLang="en-US"/>
              <a:t> </a:t>
            </a:r>
            <a:endParaRPr lang="hr-HR" altLang="en-US"/>
          </a:p>
          <a:p>
            <a:r>
              <a:rPr lang="en-GB" altLang="en-US"/>
              <a:t>Threats, trends and tools of cybercrime and responses to the phenomenon. </a:t>
            </a:r>
            <a:endParaRPr lang="hr-HR" altLang="en-US"/>
          </a:p>
          <a:p>
            <a:r>
              <a:rPr lang="en-GB" altLang="en-US"/>
              <a:t>Realities covered under the expression </a:t>
            </a:r>
            <a:r>
              <a:rPr lang="en-GB" altLang="en-US" i="1"/>
              <a:t>cybercrime</a:t>
            </a:r>
            <a:r>
              <a:rPr lang="en-GB" altLang="en-US"/>
              <a:t> and concepts that are considered types of crime under most legislation and on international standards. </a:t>
            </a:r>
            <a:endParaRPr lang="hr-HR" altLang="en-US"/>
          </a:p>
          <a:p>
            <a:r>
              <a:rPr lang="en-GB" altLang="en-US"/>
              <a:t> </a:t>
            </a:r>
            <a:endParaRPr lang="hr-HR" altLang="en-US"/>
          </a:p>
          <a:p>
            <a:r>
              <a:rPr lang="en-GB" altLang="en-US"/>
              <a:t>Need and advantage of the harmonisation between national legislation and the international instruments, in particular the Convention of Budapest.</a:t>
            </a:r>
            <a:endParaRPr lang="hr-HR" altLang="en-US"/>
          </a:p>
        </p:txBody>
      </p:sp>
      <p:sp>
        <p:nvSpPr>
          <p:cNvPr id="196612" name="Rezervirano mjesto broja slajda 3">
            <a:extLst>
              <a:ext uri="{FF2B5EF4-FFF2-40B4-BE49-F238E27FC236}">
                <a16:creationId xmlns:a16="http://schemas.microsoft.com/office/drawing/2014/main" id="{BA0D489C-B807-437A-B71F-E145B6B8A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EA55B9-062C-4C35-B5DE-5829147A52AC}" type="slidenum">
              <a:rPr lang="en-US" altLang="en-US" smtClean="0"/>
              <a:pPr>
                <a:spcBef>
                  <a:spcPct val="0"/>
                </a:spcBef>
              </a:pPr>
              <a:t>92</a:t>
            </a:fld>
            <a:endParaRPr lang="en-US" altLang="en-US"/>
          </a:p>
        </p:txBody>
      </p:sp>
    </p:spTree>
    <p:extLst>
      <p:ext uri="{BB962C8B-B14F-4D97-AF65-F5344CB8AC3E}">
        <p14:creationId xmlns:p14="http://schemas.microsoft.com/office/powerpoint/2010/main" val="31373629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69C913AD-B3DD-4385-B2DD-607CDD6BD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7343B21B-0751-499B-8973-A74C4EA15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should give participants an opportunity to ask any questions that they may have in relation to the lesson.</a:t>
            </a:r>
          </a:p>
          <a:p>
            <a:endParaRPr lang="en-GB" altLang="en-US" b="1"/>
          </a:p>
          <a:p>
            <a:r>
              <a:rPr lang="en-GB" altLang="en-US" b="1"/>
              <a:t>Practical Exercises (if applicable)</a:t>
            </a:r>
            <a:endParaRPr lang="en-GB" altLang="en-US"/>
          </a:p>
          <a:p>
            <a:r>
              <a:rPr lang="en-GB" altLang="en-US"/>
              <a:t>No practical exercises are envisaged for this particular session as there is no guarantee that the level of technology and Internet access to deliver such exercises will be available at all venues. </a:t>
            </a:r>
          </a:p>
          <a:p>
            <a:r>
              <a:rPr lang="en-GB" altLang="en-US"/>
              <a:t> </a:t>
            </a:r>
          </a:p>
          <a:p>
            <a:r>
              <a:rPr lang="en-GB" altLang="en-US"/>
              <a:t>Trainers may in the future seek to supplement to learning by adding exercises, where the training is delivered in an environment where the facilities are suitable.</a:t>
            </a:r>
          </a:p>
          <a:p>
            <a:r>
              <a:rPr lang="en-GB" altLang="en-US" b="1"/>
              <a:t> </a:t>
            </a:r>
            <a:endParaRPr lang="en-GB" altLang="en-US"/>
          </a:p>
          <a:p>
            <a:r>
              <a:rPr lang="en-GB" altLang="en-US" b="1"/>
              <a:t>Knowledge Check</a:t>
            </a:r>
            <a:endParaRPr lang="en-GB" altLang="en-US"/>
          </a:p>
          <a:p>
            <a:r>
              <a:rPr lang="en-GB" altLang="en-US"/>
              <a:t>No specific knowledge check in addition to that listed above is currently envisaged for this course. No official assessment has been requested.</a:t>
            </a:r>
            <a:endParaRPr lang="en-GB" altLang="sr-Latn-RS"/>
          </a:p>
        </p:txBody>
      </p:sp>
      <p:sp>
        <p:nvSpPr>
          <p:cNvPr id="198660" name="Slide Number Placeholder 3">
            <a:extLst>
              <a:ext uri="{FF2B5EF4-FFF2-40B4-BE49-F238E27FC236}">
                <a16:creationId xmlns:a16="http://schemas.microsoft.com/office/drawing/2014/main" id="{3135CA51-9C77-46B1-B2CF-9C26C8EBC9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DECA79F6-FD8A-4D4F-B139-825DC55F40E2}" type="slidenum">
              <a:rPr lang="en-GB" altLang="sr-Latn-RS">
                <a:cs typeface="Arial" panose="020B0604020202020204" pitchFamily="34" charset="0"/>
              </a:rPr>
              <a:pPr algn="r" eaLnBrk="1" hangingPunct="1">
                <a:spcBef>
                  <a:spcPct val="0"/>
                </a:spcBef>
              </a:pPr>
              <a:t>93</a:t>
            </a:fld>
            <a:endParaRPr lang="en-GB" altLang="sr-Latn-RS">
              <a:cs typeface="Arial" panose="020B0604020202020204" pitchFamily="34" charset="0"/>
            </a:endParaRPr>
          </a:p>
        </p:txBody>
      </p:sp>
    </p:spTree>
    <p:extLst>
      <p:ext uri="{BB962C8B-B14F-4D97-AF65-F5344CB8AC3E}">
        <p14:creationId xmlns:p14="http://schemas.microsoft.com/office/powerpoint/2010/main" val="65205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Čuvar mesta za sliku na slajdu 1">
            <a:extLst>
              <a:ext uri="{FF2B5EF4-FFF2-40B4-BE49-F238E27FC236}">
                <a16:creationId xmlns:a16="http://schemas.microsoft.com/office/drawing/2014/main" id="{48B63031-4980-4C0D-AD2D-B87CDEA61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Čuvar mesta za napomene 2">
            <a:extLst>
              <a:ext uri="{FF2B5EF4-FFF2-40B4-BE49-F238E27FC236}">
                <a16:creationId xmlns:a16="http://schemas.microsoft.com/office/drawing/2014/main" id="{7BBF9851-0AD7-43AE-B2C4-82746804B7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1: DDOS attack. Transnational from its origin to the target. Includes attacker, “bot herder” and “zombie” computers and target (victim) of the attack, which are most often using computer systems across the globe.</a:t>
            </a:r>
            <a:endParaRPr lang="en-US" altLang="en-US"/>
          </a:p>
          <a:p>
            <a:endParaRPr lang="en-US" altLang="en-US"/>
          </a:p>
          <a:p>
            <a:r>
              <a:rPr lang="en-US" altLang="en-US"/>
              <a:t>image: http://westendsolution.com/wp-content/uploads/2013/04/DDoS-network-map.jpg</a:t>
            </a:r>
          </a:p>
          <a:p>
            <a:endParaRPr lang="en-US" altLang="en-US"/>
          </a:p>
          <a:p>
            <a:r>
              <a:rPr lang="en-US" altLang="en-US"/>
              <a:t>How DDOS attack works will be explained later in the course, this example wants to only show the international dimension that an attack can have.</a:t>
            </a:r>
          </a:p>
        </p:txBody>
      </p:sp>
      <p:sp>
        <p:nvSpPr>
          <p:cNvPr id="23556" name="Čuvar mesta za broj slajda 3">
            <a:extLst>
              <a:ext uri="{FF2B5EF4-FFF2-40B4-BE49-F238E27FC236}">
                <a16:creationId xmlns:a16="http://schemas.microsoft.com/office/drawing/2014/main" id="{E7A3DA1A-A4A5-4588-9F95-2AE1793BB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F06FEB-D2C5-469D-986F-C03F4E2C4928}"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86297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3566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a:p>
        </p:txBody>
      </p:sp>
    </p:spTree>
    <p:extLst>
      <p:ext uri="{BB962C8B-B14F-4D97-AF65-F5344CB8AC3E}">
        <p14:creationId xmlns:p14="http://schemas.microsoft.com/office/powerpoint/2010/main" val="217355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28177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13358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402176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0BB2FB6-13C9-4224-BC58-7E0A47D656D0}" type="slidenum">
              <a:rPr lang="en-US" altLang="en-US" smtClean="0"/>
              <a:pPr>
                <a:defRPr/>
              </a:pPr>
              <a:t>‹#›</a:t>
            </a:fld>
            <a:endParaRPr lang="en-US" altLang="en-US"/>
          </a:p>
        </p:txBody>
      </p:sp>
    </p:spTree>
    <p:extLst>
      <p:ext uri="{BB962C8B-B14F-4D97-AF65-F5344CB8AC3E}">
        <p14:creationId xmlns:p14="http://schemas.microsoft.com/office/powerpoint/2010/main" val="14436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396691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F49BA1E-BB57-4DC9-947D-846FC54EBA30}" type="slidenum">
              <a:rPr lang="en-US" altLang="en-US" smtClean="0"/>
              <a:pPr>
                <a:defRPr/>
              </a:pPr>
              <a:t>‹#›</a:t>
            </a:fld>
            <a:endParaRPr lang="en-US" altLang="en-US"/>
          </a:p>
        </p:txBody>
      </p:sp>
    </p:spTree>
    <p:extLst>
      <p:ext uri="{BB962C8B-B14F-4D97-AF65-F5344CB8AC3E}">
        <p14:creationId xmlns:p14="http://schemas.microsoft.com/office/powerpoint/2010/main" val="60202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37695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78374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D086CE3-CF5B-4A8D-963E-E40C495133D9}" type="slidenum">
              <a:rPr lang="en-US" altLang="en-US" smtClean="0"/>
              <a:pPr>
                <a:defRPr/>
              </a:pPr>
              <a:t>‹#›</a:t>
            </a:fld>
            <a:endParaRPr lang="en-US" altLang="en-US"/>
          </a:p>
        </p:txBody>
      </p:sp>
    </p:spTree>
    <p:extLst>
      <p:ext uri="{BB962C8B-B14F-4D97-AF65-F5344CB8AC3E}">
        <p14:creationId xmlns:p14="http://schemas.microsoft.com/office/powerpoint/2010/main" val="9999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a:p>
        </p:txBody>
      </p:sp>
    </p:spTree>
    <p:extLst>
      <p:ext uri="{BB962C8B-B14F-4D97-AF65-F5344CB8AC3E}">
        <p14:creationId xmlns:p14="http://schemas.microsoft.com/office/powerpoint/2010/main" val="239497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a:p>
        </p:txBody>
      </p:sp>
      <p:pic>
        <p:nvPicPr>
          <p:cNvPr id="6" name="Picture 5">
            <a:extLst>
              <a:ext uri="{FF2B5EF4-FFF2-40B4-BE49-F238E27FC236}">
                <a16:creationId xmlns:a16="http://schemas.microsoft.com/office/drawing/2014/main" id="{4C254614-9909-4C3D-9A50-648687B3AF55}"/>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18613298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7.web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6Vhs0qb6kJE?feature=oembed" TargetMode="Externa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hyperlink" Target="https://www.youtube.com/watch?v=6Vhs0qb6kJ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hyperlink" Target="https://www.google.fr/url?sa=i&amp;rct=j&amp;q=&amp;esrc=s&amp;source=images&amp;cd=&amp;cad=rja&amp;uact=8&amp;ved=0ahUKEwj6oezI-oHVAhXDChoKHdLLA1wQjRwIBw&amp;url=https%3A%2F%2Fwww.extremetech.com%2Fcomputing%2F200898-windows-pcs-vulnerable-to-stuxnet-attack-five-years-after-patches&amp;psig=AFQjCNFhDzi9OlG48Jv9GS74Sp_uuXM4Ig&amp;ust=1499887507135332"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13.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hyperlink" Target="https://blockchain.info/address/115p7UMMngoj1pMvkpHijcRdfJNXj6LrLn" TargetMode="External"/><Relationship Id="rId5" Type="http://schemas.openxmlformats.org/officeDocument/2006/relationships/hyperlink" Target="https://blockchain.info/address/12t9YDPgwueZ9NyMgw519p7AA8isjr6SMw" TargetMode="External"/><Relationship Id="rId4" Type="http://schemas.openxmlformats.org/officeDocument/2006/relationships/hyperlink" Target="https://blockchain.info/address/13AM4VW2dhxYgXeQepoHkHSQuy6NgaEb94"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54.xml"/><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xml"/><Relationship Id="rId1" Type="http://schemas.openxmlformats.org/officeDocument/2006/relationships/tags" Target="../tags/tag5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5" Type="http://schemas.openxmlformats.org/officeDocument/2006/relationships/image" Target="../media/image29.png"/><Relationship Id="rId4" Type="http://schemas.openxmlformats.org/officeDocument/2006/relationships/image" Target="../media/image28.jp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60.xml"/><Relationship Id="rId5" Type="http://schemas.openxmlformats.org/officeDocument/2006/relationships/image" Target="../media/image31.jpeg"/><Relationship Id="rId4" Type="http://schemas.openxmlformats.org/officeDocument/2006/relationships/image" Target="../media/image30.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1.xml"/><Relationship Id="rId5" Type="http://schemas.openxmlformats.org/officeDocument/2006/relationships/image" Target="../media/image33.jpeg"/><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2.xml"/><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36.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65.xml"/><Relationship Id="rId5" Type="http://schemas.openxmlformats.org/officeDocument/2006/relationships/image" Target="../media/image38.jpeg"/><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67.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7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65.xml"/><Relationship Id="rId7" Type="http://schemas.openxmlformats.org/officeDocument/2006/relationships/image" Target="../media/image45.jpeg"/><Relationship Id="rId2" Type="http://schemas.openxmlformats.org/officeDocument/2006/relationships/slideLayout" Target="../slideLayouts/slideLayout3.xml"/><Relationship Id="rId1" Type="http://schemas.openxmlformats.org/officeDocument/2006/relationships/tags" Target="../tags/tag6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78.xml"/><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79.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tags" Target="../tags/tag80.xml"/><Relationship Id="rId4" Type="http://schemas.openxmlformats.org/officeDocument/2006/relationships/image" Target="../media/image50.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81.xml"/><Relationship Id="rId4" Type="http://schemas.openxmlformats.org/officeDocument/2006/relationships/image" Target="../media/image51.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82.xml"/><Relationship Id="rId4" Type="http://schemas.openxmlformats.org/officeDocument/2006/relationships/image" Target="../media/image52.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8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53.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88.xml"/><Relationship Id="rId5" Type="http://schemas.openxmlformats.org/officeDocument/2006/relationships/image" Target="../media/image13.svg"/><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8.xml"/><Relationship Id="rId1" Type="http://schemas.openxmlformats.org/officeDocument/2006/relationships/tags" Target="../tags/tag91.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9F37F-E141-4396-B7E8-66A9BF1A9CF7}"/>
              </a:ext>
            </a:extLst>
          </p:cNvPr>
          <p:cNvSpPr/>
          <p:nvPr/>
        </p:nvSpPr>
        <p:spPr>
          <a:xfrm>
            <a:off x="281354" y="5109349"/>
            <a:ext cx="2927210" cy="1015663"/>
          </a:xfrm>
          <a:prstGeom prst="rect">
            <a:avLst/>
          </a:prstGeom>
        </p:spPr>
        <p:txBody>
          <a:bodyPr wrap="square">
            <a:spAutoFit/>
          </a:bodyPr>
          <a:lstStyle/>
          <a:p>
            <a:pPr algn="ctr"/>
            <a:r>
              <a:rPr lang="en-US" altLang="sr-Latn-RS" sz="2000" b="1" i="1" dirty="0">
                <a:solidFill>
                  <a:srgbClr val="005E8E"/>
                </a:solidFill>
              </a:rPr>
              <a:t>Session 2. Introduction to  Cybercrime</a:t>
            </a:r>
            <a:endParaRPr lang="en-GB" sz="2000" i="1" dirty="0">
              <a:solidFill>
                <a:srgbClr val="005E8E"/>
              </a:solidFill>
            </a:endParaRPr>
          </a:p>
        </p:txBody>
      </p:sp>
      <p:sp>
        <p:nvSpPr>
          <p:cNvPr id="11" name="TextBox 10">
            <a:extLst>
              <a:ext uri="{FF2B5EF4-FFF2-40B4-BE49-F238E27FC236}">
                <a16:creationId xmlns:a16="http://schemas.microsoft.com/office/drawing/2014/main" id="{8B11303E-BBF6-4E6D-8A14-F711CB1D78D2}"/>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spTree>
    <p:extLst>
      <p:ext uri="{BB962C8B-B14F-4D97-AF65-F5344CB8AC3E}">
        <p14:creationId xmlns:p14="http://schemas.microsoft.com/office/powerpoint/2010/main" val="98954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AD0A5A8D-74E2-4D15-B6A3-42797E661CD9}"/>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Cybercrime</a:t>
            </a:r>
          </a:p>
        </p:txBody>
      </p:sp>
      <p:sp>
        <p:nvSpPr>
          <p:cNvPr id="20482" name="Rectangle 3">
            <a:extLst>
              <a:ext uri="{FF2B5EF4-FFF2-40B4-BE49-F238E27FC236}">
                <a16:creationId xmlns:a16="http://schemas.microsoft.com/office/drawing/2014/main" id="{51A9052D-FEC1-433A-9BFD-9986E66B613F}"/>
              </a:ext>
            </a:extLst>
          </p:cNvPr>
          <p:cNvSpPr>
            <a:spLocks noGrp="1"/>
          </p:cNvSpPr>
          <p:nvPr>
            <p:ph idx="1"/>
          </p:nvPr>
        </p:nvSpPr>
        <p:spPr>
          <a:xfrm>
            <a:off x="457200" y="1209307"/>
            <a:ext cx="8229600" cy="4743682"/>
          </a:xfrm>
        </p:spPr>
        <p:txBody>
          <a:bodyPr>
            <a:normAutofit/>
          </a:bodyPr>
          <a:lstStyle/>
          <a:p>
            <a:pPr marL="0" indent="0" eaLnBrk="1" hangingPunct="1">
              <a:lnSpc>
                <a:spcPct val="150000"/>
              </a:lnSpc>
              <a:buFont typeface="Arial" panose="020B0604020202020204" pitchFamily="34" charset="0"/>
              <a:buNone/>
            </a:pPr>
            <a:r>
              <a:rPr lang="en-GB" altLang="sr-Latn-RS" b="1" dirty="0"/>
              <a:t>A global crime</a:t>
            </a:r>
          </a:p>
          <a:p>
            <a:pPr marL="0" indent="0" eaLnBrk="1" hangingPunct="1">
              <a:lnSpc>
                <a:spcPct val="150000"/>
              </a:lnSpc>
            </a:pPr>
            <a:r>
              <a:rPr lang="en-GB" altLang="sr-Latn-RS" dirty="0"/>
              <a:t> </a:t>
            </a:r>
            <a:r>
              <a:rPr lang="en-GB" altLang="sr-Latn-RS" b="1" dirty="0"/>
              <a:t>multiple territorial connections</a:t>
            </a:r>
          </a:p>
          <a:p>
            <a:pPr lvl="1" eaLnBrk="1" hangingPunct="1">
              <a:lnSpc>
                <a:spcPct val="150000"/>
              </a:lnSpc>
            </a:pPr>
            <a:r>
              <a:rPr lang="en-GB" altLang="sr-Latn-RS" dirty="0"/>
              <a:t>the action of the criminals reach computers and victims in countries other than their countries</a:t>
            </a:r>
          </a:p>
          <a:p>
            <a:pPr lvl="1" eaLnBrk="1" hangingPunct="1">
              <a:lnSpc>
                <a:spcPct val="150000"/>
              </a:lnSpc>
            </a:pPr>
            <a:r>
              <a:rPr lang="en-GB" altLang="sr-Latn-RS" dirty="0"/>
              <a:t>inherent to the nature of cybercrime</a:t>
            </a:r>
          </a:p>
          <a:p>
            <a:pPr lvl="1" eaLnBrk="1" hangingPunct="1">
              <a:lnSpc>
                <a:spcPct val="150000"/>
              </a:lnSpc>
            </a:pPr>
            <a:r>
              <a:rPr lang="en-GB" altLang="sr-Latn-RS" dirty="0"/>
              <a:t>because of the expansion of the networks it is very hard, to each country, to act alone against this problem.</a:t>
            </a:r>
            <a:endParaRPr lang="pt-PT" altLang="sr-Latn-RS" dirty="0"/>
          </a:p>
        </p:txBody>
      </p:sp>
    </p:spTree>
    <p:custDataLst>
      <p:tags r:id="rId1"/>
    </p:custDataLst>
    <p:extLst>
      <p:ext uri="{BB962C8B-B14F-4D97-AF65-F5344CB8AC3E}">
        <p14:creationId xmlns:p14="http://schemas.microsoft.com/office/powerpoint/2010/main" val="6559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91DE-F72B-493C-8C5B-98D0156244ED}"/>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br>
              <a:rPr lang="sr-Latn-CS" sz="3600" dirty="0">
                <a:solidFill>
                  <a:srgbClr val="FFFFFF"/>
                </a:solidFill>
                <a:latin typeface="Helvetica" panose="020B0604020202020204" pitchFamily="34" charset="0"/>
                <a:ea typeface="ＭＳ Ｐゴシック" pitchFamily="34" charset="-128"/>
              </a:rPr>
            </a:br>
            <a:br>
              <a:rPr lang="en-US" sz="3600" dirty="0">
                <a:solidFill>
                  <a:srgbClr val="FFFFFF"/>
                </a:solidFill>
                <a:latin typeface="Helvetica" panose="020B0604020202020204" pitchFamily="34" charset="0"/>
                <a:ea typeface="ＭＳ Ｐゴシック" pitchFamily="34" charset="-128"/>
              </a:rPr>
            </a:br>
            <a:endParaRPr lang="en-US" sz="3600" dirty="0">
              <a:solidFill>
                <a:srgbClr val="FFFFFF"/>
              </a:solidFill>
              <a:latin typeface="Helvetica" panose="020B0604020202020204" pitchFamily="34" charset="0"/>
              <a:ea typeface="ＭＳ Ｐゴシック" pitchFamily="34" charset="-128"/>
            </a:endParaRPr>
          </a:p>
        </p:txBody>
      </p:sp>
      <p:sp>
        <p:nvSpPr>
          <p:cNvPr id="22531" name="Content Placeholder 11">
            <a:extLst>
              <a:ext uri="{FF2B5EF4-FFF2-40B4-BE49-F238E27FC236}">
                <a16:creationId xmlns:a16="http://schemas.microsoft.com/office/drawing/2014/main" id="{784825DC-E7DE-4E44-ABE2-66A2A0B6049F}"/>
              </a:ext>
            </a:extLst>
          </p:cNvPr>
          <p:cNvSpPr>
            <a:spLocks noGrp="1"/>
          </p:cNvSpPr>
          <p:nvPr>
            <p:ph sz="half" idx="1"/>
          </p:nvPr>
        </p:nvSpPr>
        <p:spPr/>
        <p:txBody>
          <a:bodyPr/>
          <a:lstStyle/>
          <a:p>
            <a:pPr eaLnBrk="1" hangingPunct="1"/>
            <a:endParaRPr lang="en-US" altLang="en-US"/>
          </a:p>
          <a:p>
            <a:pPr eaLnBrk="1" hangingPunct="1"/>
            <a:endParaRPr lang="en-US" altLang="en-US"/>
          </a:p>
          <a:p>
            <a:pPr eaLnBrk="1" hangingPunct="1"/>
            <a:endParaRPr lang="en-US" altLang="en-US"/>
          </a:p>
        </p:txBody>
      </p:sp>
      <p:sp>
        <p:nvSpPr>
          <p:cNvPr id="22532" name="Content Placeholder 9">
            <a:extLst>
              <a:ext uri="{FF2B5EF4-FFF2-40B4-BE49-F238E27FC236}">
                <a16:creationId xmlns:a16="http://schemas.microsoft.com/office/drawing/2014/main" id="{96B03EFC-3122-4092-A5DE-6A44D1F3218C}"/>
              </a:ext>
            </a:extLst>
          </p:cNvPr>
          <p:cNvSpPr>
            <a:spLocks noGrp="1"/>
          </p:cNvSpPr>
          <p:nvPr>
            <p:ph sz="half" idx="2"/>
          </p:nvPr>
        </p:nvSpPr>
        <p:spPr>
          <a:xfrm>
            <a:off x="4787900" y="2205038"/>
            <a:ext cx="4038600" cy="4235450"/>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pic>
        <p:nvPicPr>
          <p:cNvPr id="22533" name="Picture 2" descr="C:\Users\B.Stam\Desktop\DDoS-network-map.jpg">
            <a:extLst>
              <a:ext uri="{FF2B5EF4-FFF2-40B4-BE49-F238E27FC236}">
                <a16:creationId xmlns:a16="http://schemas.microsoft.com/office/drawing/2014/main" id="{E5C97FE4-AA81-4A52-9F35-F896DEFBD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 y="1073108"/>
            <a:ext cx="8652510" cy="528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0789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11">
            <a:extLst>
              <a:ext uri="{FF2B5EF4-FFF2-40B4-BE49-F238E27FC236}">
                <a16:creationId xmlns:a16="http://schemas.microsoft.com/office/drawing/2014/main" id="{C541706D-DF3C-401C-BE6A-7D0286DB80CF}"/>
              </a:ext>
            </a:extLst>
          </p:cNvPr>
          <p:cNvSpPr>
            <a:spLocks noGrp="1"/>
          </p:cNvSpPr>
          <p:nvPr>
            <p:ph sz="half" idx="1"/>
          </p:nvPr>
        </p:nvSpPr>
        <p:spPr/>
        <p:txBody>
          <a:bodyPr/>
          <a:lstStyle/>
          <a:p>
            <a:pPr eaLnBrk="1" hangingPunct="1"/>
            <a:endParaRPr lang="en-US" altLang="en-US"/>
          </a:p>
          <a:p>
            <a:pPr eaLnBrk="1" hangingPunct="1"/>
            <a:endParaRPr lang="en-US" altLang="en-US"/>
          </a:p>
          <a:p>
            <a:pPr eaLnBrk="1" hangingPunct="1"/>
            <a:endParaRPr lang="en-US" altLang="en-US"/>
          </a:p>
        </p:txBody>
      </p:sp>
      <p:sp>
        <p:nvSpPr>
          <p:cNvPr id="24579" name="Content Placeholder 9">
            <a:extLst>
              <a:ext uri="{FF2B5EF4-FFF2-40B4-BE49-F238E27FC236}">
                <a16:creationId xmlns:a16="http://schemas.microsoft.com/office/drawing/2014/main" id="{ABF95D66-C271-428B-9143-FC48DE4EF3E7}"/>
              </a:ext>
            </a:extLst>
          </p:cNvPr>
          <p:cNvSpPr>
            <a:spLocks noGrp="1"/>
          </p:cNvSpPr>
          <p:nvPr>
            <p:ph sz="half" idx="2"/>
          </p:nvPr>
        </p:nvSpPr>
        <p:spPr>
          <a:xfrm>
            <a:off x="4787900" y="2205038"/>
            <a:ext cx="4038600" cy="4235450"/>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pic>
        <p:nvPicPr>
          <p:cNvPr id="3" name="Afbeelding 2">
            <a:extLst>
              <a:ext uri="{FF2B5EF4-FFF2-40B4-BE49-F238E27FC236}">
                <a16:creationId xmlns:a16="http://schemas.microsoft.com/office/drawing/2014/main" id="{398ED193-4C07-420A-B339-D4BE5AB12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988" y="1220697"/>
            <a:ext cx="6932023" cy="4982392"/>
          </a:xfrm>
          <a:prstGeom prst="rect">
            <a:avLst/>
          </a:prstGeom>
        </p:spPr>
      </p:pic>
    </p:spTree>
    <p:custDataLst>
      <p:tags r:id="rId1"/>
    </p:custDataLst>
    <p:extLst>
      <p:ext uri="{BB962C8B-B14F-4D97-AF65-F5344CB8AC3E}">
        <p14:creationId xmlns:p14="http://schemas.microsoft.com/office/powerpoint/2010/main" val="350751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CEA85-6A59-498B-B782-7410E4A5EBA4}"/>
              </a:ext>
            </a:extLst>
          </p:cNvPr>
          <p:cNvSpPr txBox="1">
            <a:spLocks/>
          </p:cNvSpPr>
          <p:nvPr/>
        </p:nvSpPr>
        <p:spPr bwMode="auto">
          <a:xfrm>
            <a:off x="457200" y="1122266"/>
            <a:ext cx="8229600" cy="16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sr-Latn-RS" dirty="0">
                <a:hlinkClick r:id="rId4"/>
              </a:rPr>
              <a:t>https://www.youtube.com/watch?v=6Vhs0qb6kJE</a:t>
            </a:r>
            <a:endParaRPr lang="en-GB" altLang="sr-Latn-RS" dirty="0"/>
          </a:p>
        </p:txBody>
      </p:sp>
      <p:pic>
        <p:nvPicPr>
          <p:cNvPr id="2" name="Online Media 1" title="Turkish man stole more than $55 million from ATMs worldwide">
            <a:hlinkClick r:id="" action="ppaction://media"/>
            <a:extLst>
              <a:ext uri="{FF2B5EF4-FFF2-40B4-BE49-F238E27FC236}">
                <a16:creationId xmlns:a16="http://schemas.microsoft.com/office/drawing/2014/main" id="{606938E4-F7EC-41BF-B577-ED67FF84B523}"/>
              </a:ext>
            </a:extLst>
          </p:cNvPr>
          <p:cNvPicPr>
            <a:picLocks noRot="1" noChangeAspect="1"/>
          </p:cNvPicPr>
          <p:nvPr>
            <a:videoFile r:link="rId2"/>
          </p:nvPr>
        </p:nvPicPr>
        <p:blipFill>
          <a:blip r:embed="rId5"/>
          <a:stretch>
            <a:fillRect/>
          </a:stretch>
        </p:blipFill>
        <p:spPr>
          <a:xfrm>
            <a:off x="1005434" y="2263006"/>
            <a:ext cx="7133131" cy="4030218"/>
          </a:xfrm>
          <a:prstGeom prst="rect">
            <a:avLst/>
          </a:prstGeom>
        </p:spPr>
      </p:pic>
    </p:spTree>
    <p:custDataLst>
      <p:tags r:id="rId1"/>
    </p:custDataLst>
    <p:extLst>
      <p:ext uri="{BB962C8B-B14F-4D97-AF65-F5344CB8AC3E}">
        <p14:creationId xmlns:p14="http://schemas.microsoft.com/office/powerpoint/2010/main" val="38882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3FBDAFF2-5F88-470B-A24A-ED194346DDF3}"/>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Modern Challenges</a:t>
            </a:r>
          </a:p>
        </p:txBody>
      </p:sp>
      <p:sp>
        <p:nvSpPr>
          <p:cNvPr id="26626" name="Rectangle 3">
            <a:extLst>
              <a:ext uri="{FF2B5EF4-FFF2-40B4-BE49-F238E27FC236}">
                <a16:creationId xmlns:a16="http://schemas.microsoft.com/office/drawing/2014/main" id="{AADC09FA-9B58-40A5-B5C7-B88E3813A3A8}"/>
              </a:ext>
            </a:extLst>
          </p:cNvPr>
          <p:cNvSpPr>
            <a:spLocks noGrp="1"/>
          </p:cNvSpPr>
          <p:nvPr>
            <p:ph idx="1"/>
          </p:nvPr>
        </p:nvSpPr>
        <p:spPr>
          <a:xfrm>
            <a:off x="457200" y="1602377"/>
            <a:ext cx="8229600" cy="4355830"/>
          </a:xfrm>
        </p:spPr>
        <p:txBody>
          <a:bodyPr>
            <a:normAutofit/>
          </a:bodyPr>
          <a:lstStyle/>
          <a:p>
            <a:pPr eaLnBrk="1" hangingPunct="1"/>
            <a:r>
              <a:rPr lang="en-GB" altLang="sr-Latn-RS" b="1" dirty="0"/>
              <a:t>States, citizens and economies depend </a:t>
            </a:r>
            <a:r>
              <a:rPr lang="en-GB" altLang="sr-Latn-RS" dirty="0"/>
              <a:t>and rely on communication networks and technologies.</a:t>
            </a:r>
          </a:p>
          <a:p>
            <a:pPr eaLnBrk="1" hangingPunct="1"/>
            <a:r>
              <a:rPr lang="en-GB" altLang="sr-Latn-RS" b="1" dirty="0"/>
              <a:t>All the countries in the world are currently connected to the Internet</a:t>
            </a:r>
            <a:r>
              <a:rPr lang="en-GB" altLang="sr-Latn-RS" dirty="0"/>
              <a:t>.</a:t>
            </a:r>
          </a:p>
          <a:p>
            <a:pPr eaLnBrk="1" hangingPunct="1"/>
            <a:r>
              <a:rPr lang="en-GB" altLang="sr-Latn-RS" b="1" dirty="0"/>
              <a:t>New illegal activities </a:t>
            </a:r>
            <a:r>
              <a:rPr lang="en-GB" altLang="sr-Latn-RS" dirty="0"/>
              <a:t>are being </a:t>
            </a:r>
            <a:r>
              <a:rPr lang="en-GB" altLang="en-US" dirty="0"/>
              <a:t>“</a:t>
            </a:r>
            <a:r>
              <a:rPr lang="en-GB" altLang="sr-Latn-RS" dirty="0"/>
              <a:t>invented</a:t>
            </a:r>
            <a:r>
              <a:rPr lang="en-GB" altLang="en-US" dirty="0"/>
              <a:t>”</a:t>
            </a:r>
            <a:r>
              <a:rPr lang="en-GB" altLang="sr-Latn-RS" dirty="0"/>
              <a:t> everyday</a:t>
            </a:r>
          </a:p>
          <a:p>
            <a:pPr lvl="1" eaLnBrk="1" hangingPunct="1"/>
            <a:r>
              <a:rPr lang="en-GB" altLang="sr-Latn-RS" dirty="0"/>
              <a:t>within the networks</a:t>
            </a:r>
          </a:p>
          <a:p>
            <a:pPr lvl="1" eaLnBrk="1" hangingPunct="1"/>
            <a:r>
              <a:rPr lang="en-GB" altLang="sr-Latn-RS" dirty="0"/>
              <a:t>using the networks</a:t>
            </a:r>
          </a:p>
          <a:p>
            <a:pPr lvl="1" eaLnBrk="1" hangingPunct="1"/>
            <a:r>
              <a:rPr lang="en-GB" altLang="sr-Latn-RS" dirty="0"/>
              <a:t>against the networks.</a:t>
            </a:r>
          </a:p>
        </p:txBody>
      </p:sp>
    </p:spTree>
    <p:custDataLst>
      <p:tags r:id="rId1"/>
    </p:custDataLst>
    <p:extLst>
      <p:ext uri="{BB962C8B-B14F-4D97-AF65-F5344CB8AC3E}">
        <p14:creationId xmlns:p14="http://schemas.microsoft.com/office/powerpoint/2010/main" val="204238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1">
            <a:extLst>
              <a:ext uri="{FF2B5EF4-FFF2-40B4-BE49-F238E27FC236}">
                <a16:creationId xmlns:a16="http://schemas.microsoft.com/office/drawing/2014/main" id="{F95087BC-440C-48C3-B073-74406CFF10EB}"/>
              </a:ext>
            </a:extLst>
          </p:cNvPr>
          <p:cNvSpPr>
            <a:spLocks noGrp="1"/>
          </p:cNvSpPr>
          <p:nvPr>
            <p:ph type="title"/>
          </p:nvPr>
        </p:nvSpPr>
        <p:spPr>
          <a:xfrm>
            <a:off x="763025" y="115772"/>
            <a:ext cx="8229600" cy="774700"/>
          </a:xfrm>
          <a:ln/>
        </p:spPr>
        <p:txBody>
          <a:bodyPr lIns="91440" tIns="45720" rIns="91440" bIns="45720" anchor="ctr">
            <a:noAutofit/>
          </a:bodyPr>
          <a:lstStyle/>
          <a:p>
            <a:pPr algn="r"/>
            <a:r>
              <a:rPr lang="en-US" altLang="sr-Latn-RS" sz="3600" dirty="0">
                <a:solidFill>
                  <a:srgbClr val="FFFFFF"/>
                </a:solidFill>
                <a:latin typeface="Helvetica" panose="020B0604020202020204" pitchFamily="34" charset="0"/>
              </a:rPr>
              <a:t>Most Common Cybercrime Phenomena</a:t>
            </a:r>
          </a:p>
        </p:txBody>
      </p:sp>
      <p:sp>
        <p:nvSpPr>
          <p:cNvPr id="28674" name="Marcador de Posição de Conteúdo 2">
            <a:extLst>
              <a:ext uri="{FF2B5EF4-FFF2-40B4-BE49-F238E27FC236}">
                <a16:creationId xmlns:a16="http://schemas.microsoft.com/office/drawing/2014/main" id="{11B627D9-168D-45A9-B7DA-ACA662543351}"/>
              </a:ext>
            </a:extLst>
          </p:cNvPr>
          <p:cNvSpPr>
            <a:spLocks noGrp="1"/>
          </p:cNvSpPr>
          <p:nvPr>
            <p:ph idx="1"/>
          </p:nvPr>
        </p:nvSpPr>
        <p:spPr>
          <a:xfrm>
            <a:off x="457200" y="1433603"/>
            <a:ext cx="8229600" cy="4902200"/>
          </a:xfrm>
        </p:spPr>
        <p:txBody>
          <a:bodyPr>
            <a:normAutofit/>
          </a:bodyPr>
          <a:lstStyle/>
          <a:p>
            <a:pPr marL="271463" indent="-271463" eaLnBrk="1" hangingPunct="1"/>
            <a:r>
              <a:rPr lang="en-GB" altLang="sr-Latn-RS" sz="2800" b="1" dirty="0"/>
              <a:t>General approach</a:t>
            </a:r>
            <a:r>
              <a:rPr lang="en-GB" altLang="sr-Latn-RS" sz="2800" dirty="0"/>
              <a:t>:</a:t>
            </a:r>
          </a:p>
          <a:p>
            <a:pPr lvl="1" eaLnBrk="1" hangingPunct="1"/>
            <a:r>
              <a:rPr lang="en-GB" altLang="sr-Latn-RS" dirty="0"/>
              <a:t>hacking</a:t>
            </a:r>
          </a:p>
          <a:p>
            <a:pPr lvl="1" eaLnBrk="1" hangingPunct="1"/>
            <a:r>
              <a:rPr lang="en-GB" altLang="sr-Latn-RS" dirty="0"/>
              <a:t>diffusion of viruses, worms and other forms of malware</a:t>
            </a:r>
          </a:p>
          <a:p>
            <a:pPr lvl="1" eaLnBrk="1" hangingPunct="1"/>
            <a:r>
              <a:rPr lang="en-GB" altLang="sr-Latn-RS" dirty="0"/>
              <a:t>computer attacks – DoS, DDoS</a:t>
            </a:r>
          </a:p>
          <a:p>
            <a:pPr marL="271463" indent="-271463" eaLnBrk="1" hangingPunct="1"/>
            <a:r>
              <a:rPr lang="en-GB" altLang="sr-Latn-RS" sz="2800" b="1" dirty="0"/>
              <a:t>Profit oriented crime</a:t>
            </a:r>
            <a:r>
              <a:rPr lang="en-GB" altLang="sr-Latn-RS" sz="2800" dirty="0"/>
              <a:t>:</a:t>
            </a:r>
          </a:p>
          <a:p>
            <a:pPr lvl="1" eaLnBrk="1" hangingPunct="1"/>
            <a:r>
              <a:rPr lang="en-GB" altLang="sr-Latn-RS" dirty="0"/>
              <a:t>Business E-mail Compromise, Ransomware</a:t>
            </a:r>
          </a:p>
          <a:p>
            <a:pPr marL="271463" indent="-271463" eaLnBrk="1" hangingPunct="1"/>
            <a:r>
              <a:rPr lang="en-GB" altLang="sr-Latn-RS" sz="2800" b="1" dirty="0"/>
              <a:t>Utilisation of the networks </a:t>
            </a:r>
            <a:r>
              <a:rPr lang="en-GB" altLang="sr-Latn-RS" sz="2800" dirty="0"/>
              <a:t>to commit or facilitate a crime.</a:t>
            </a:r>
            <a:endParaRPr lang="en-GB" altLang="sr-Latn-RS" sz="1800" dirty="0"/>
          </a:p>
        </p:txBody>
      </p:sp>
    </p:spTree>
    <p:custDataLst>
      <p:tags r:id="rId1"/>
    </p:custDataLst>
    <p:extLst>
      <p:ext uri="{BB962C8B-B14F-4D97-AF65-F5344CB8AC3E}">
        <p14:creationId xmlns:p14="http://schemas.microsoft.com/office/powerpoint/2010/main" val="316049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9EDA42AC-1290-42D8-B960-79EAB779EF59}"/>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ja-JP" altLang="en-US" sz="3600" dirty="0">
                <a:solidFill>
                  <a:srgbClr val="FFFFFF"/>
                </a:solidFill>
                <a:latin typeface="Helvetica" panose="020B0604020202020204" pitchFamily="34" charset="0"/>
              </a:rPr>
              <a:t>“</a:t>
            </a:r>
            <a:r>
              <a:rPr lang="en-US" altLang="ja-JP" sz="3600" dirty="0">
                <a:solidFill>
                  <a:srgbClr val="FFFFFF"/>
                </a:solidFill>
                <a:latin typeface="Helvetica" panose="020B0604020202020204" pitchFamily="34" charset="0"/>
              </a:rPr>
              <a:t>Digital</a:t>
            </a:r>
            <a:r>
              <a:rPr lang="ja-JP" altLang="en-US" sz="3600" dirty="0">
                <a:solidFill>
                  <a:srgbClr val="FFFFFF"/>
                </a:solidFill>
                <a:latin typeface="Helvetica" panose="020B0604020202020204" pitchFamily="34" charset="0"/>
              </a:rPr>
              <a:t>”</a:t>
            </a:r>
            <a:r>
              <a:rPr lang="en-US" altLang="ja-JP" sz="3600" dirty="0">
                <a:solidFill>
                  <a:srgbClr val="FFFFFF"/>
                </a:solidFill>
                <a:latin typeface="Helvetica" panose="020B0604020202020204" pitchFamily="34" charset="0"/>
              </a:rPr>
              <a:t> or </a:t>
            </a:r>
            <a:r>
              <a:rPr lang="ja-JP" altLang="en-US" sz="3600" dirty="0">
                <a:solidFill>
                  <a:srgbClr val="FFFFFF"/>
                </a:solidFill>
                <a:latin typeface="Helvetica" panose="020B0604020202020204" pitchFamily="34" charset="0"/>
              </a:rPr>
              <a:t>“</a:t>
            </a:r>
            <a:r>
              <a:rPr lang="en-US" altLang="ja-JP" sz="3600" dirty="0">
                <a:solidFill>
                  <a:srgbClr val="FFFFFF"/>
                </a:solidFill>
                <a:latin typeface="Helvetica" panose="020B0604020202020204" pitchFamily="34" charset="0"/>
              </a:rPr>
              <a:t>Cyber</a:t>
            </a:r>
            <a:r>
              <a:rPr lang="ja-JP" altLang="en-US" sz="3600" dirty="0">
                <a:solidFill>
                  <a:srgbClr val="FFFFFF"/>
                </a:solidFill>
                <a:latin typeface="Helvetica" panose="020B0604020202020204" pitchFamily="34" charset="0"/>
              </a:rPr>
              <a:t>”</a:t>
            </a:r>
            <a:r>
              <a:rPr lang="en-US" altLang="ja-JP" sz="3600" dirty="0">
                <a:solidFill>
                  <a:srgbClr val="FFFFFF"/>
                </a:solidFill>
                <a:latin typeface="Helvetica" panose="020B0604020202020204" pitchFamily="34" charset="0"/>
              </a:rPr>
              <a:t> Environment</a:t>
            </a:r>
            <a:endParaRPr lang="en-US" altLang="sr-Latn-RS" sz="3600" dirty="0">
              <a:solidFill>
                <a:srgbClr val="FFFFFF"/>
              </a:solidFill>
              <a:latin typeface="Helvetica" panose="020B0604020202020204" pitchFamily="34" charset="0"/>
            </a:endParaRPr>
          </a:p>
        </p:txBody>
      </p:sp>
      <p:sp>
        <p:nvSpPr>
          <p:cNvPr id="30722" name="Rectangle 3">
            <a:extLst>
              <a:ext uri="{FF2B5EF4-FFF2-40B4-BE49-F238E27FC236}">
                <a16:creationId xmlns:a16="http://schemas.microsoft.com/office/drawing/2014/main" id="{BF51C490-7725-4033-8545-C47D3F289435}"/>
              </a:ext>
            </a:extLst>
          </p:cNvPr>
          <p:cNvSpPr>
            <a:spLocks noGrp="1"/>
          </p:cNvSpPr>
          <p:nvPr>
            <p:ph idx="1"/>
          </p:nvPr>
        </p:nvSpPr>
        <p:spPr>
          <a:xfrm>
            <a:off x="457200" y="1629455"/>
            <a:ext cx="8229600" cy="4525963"/>
          </a:xfrm>
        </p:spPr>
        <p:txBody>
          <a:bodyPr>
            <a:normAutofit/>
          </a:bodyPr>
          <a:lstStyle/>
          <a:p>
            <a:pPr eaLnBrk="1" hangingPunct="1"/>
            <a:r>
              <a:rPr lang="en-GB" altLang="sr-Latn-RS" sz="3200" b="1" dirty="0"/>
              <a:t>Traditional computers</a:t>
            </a:r>
          </a:p>
          <a:p>
            <a:pPr lvl="1" eaLnBrk="1" hangingPunct="1"/>
            <a:r>
              <a:rPr lang="en-GB" altLang="sr-Latn-RS" sz="2800" dirty="0"/>
              <a:t>but also </a:t>
            </a:r>
          </a:p>
          <a:p>
            <a:pPr lvl="2" eaLnBrk="1" hangingPunct="1"/>
            <a:r>
              <a:rPr lang="en-GB" altLang="sr-Latn-RS" sz="2400" dirty="0"/>
              <a:t>many other modern devices that can communicate</a:t>
            </a:r>
          </a:p>
          <a:p>
            <a:pPr lvl="2" eaLnBrk="1" hangingPunct="1"/>
            <a:r>
              <a:rPr lang="en-GB" altLang="sr-Latn-RS" sz="2400" dirty="0"/>
              <a:t>or keep transfer or record data</a:t>
            </a:r>
          </a:p>
          <a:p>
            <a:pPr lvl="2" eaLnBrk="1" hangingPunct="1"/>
            <a:r>
              <a:rPr lang="en-GB" altLang="sr-Latn-RS" sz="2400" dirty="0"/>
              <a:t>Internet of the Things</a:t>
            </a:r>
          </a:p>
        </p:txBody>
      </p:sp>
    </p:spTree>
    <p:custDataLst>
      <p:tags r:id="rId1"/>
    </p:custDataLst>
    <p:extLst>
      <p:ext uri="{BB962C8B-B14F-4D97-AF65-F5344CB8AC3E}">
        <p14:creationId xmlns:p14="http://schemas.microsoft.com/office/powerpoint/2010/main" val="325453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D9E7-AEA2-4804-BAFB-256F92E4DC2F}"/>
              </a:ext>
            </a:extLst>
          </p:cNvPr>
          <p:cNvSpPr>
            <a:spLocks noGrp="1"/>
          </p:cNvSpPr>
          <p:nvPr>
            <p:ph type="title"/>
          </p:nvPr>
        </p:nvSpPr>
        <p:spPr>
          <a:xfrm>
            <a:off x="797859" y="136525"/>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US" sz="2800" dirty="0">
                <a:solidFill>
                  <a:srgbClr val="FFFFFF"/>
                </a:solidFill>
                <a:latin typeface="Helvetica" panose="020B0604020202020204" pitchFamily="34" charset="0"/>
                <a:ea typeface="ＭＳ Ｐゴシック" pitchFamily="34" charset="-128"/>
              </a:rPr>
              <a:t>The challenges of Cyber security and criminality</a:t>
            </a:r>
          </a:p>
        </p:txBody>
      </p:sp>
      <p:sp>
        <p:nvSpPr>
          <p:cNvPr id="17416" name="Content Placeholder 11">
            <a:extLst>
              <a:ext uri="{FF2B5EF4-FFF2-40B4-BE49-F238E27FC236}">
                <a16:creationId xmlns:a16="http://schemas.microsoft.com/office/drawing/2014/main" id="{7A458AC3-2F21-468B-8DA4-9A3B97FE7F10}"/>
              </a:ext>
            </a:extLst>
          </p:cNvPr>
          <p:cNvSpPr>
            <a:spLocks noGrp="1"/>
          </p:cNvSpPr>
          <p:nvPr>
            <p:ph sz="half" idx="1"/>
          </p:nvPr>
        </p:nvSpPr>
        <p:spPr>
          <a:xfrm>
            <a:off x="265906" y="4805363"/>
            <a:ext cx="8447088" cy="1916112"/>
          </a:xfrm>
        </p:spPr>
        <p:txBody>
          <a:bodyPr/>
          <a:lstStyle/>
          <a:p>
            <a:pPr algn="just"/>
            <a:r>
              <a:rPr lang="en-GB" altLang="en-US" sz="2000" dirty="0"/>
              <a:t>Increasingly, defence and military are involved in “cyber” the latest trend is the mix of informational and traditional warfare, combined. The use of the internet to influence “hearts and minds” in combination with sabotage (network intrusion attacks) and the traditional “kinetic” means of warfare is also known as “hybrid warfare”. </a:t>
            </a:r>
            <a:endParaRPr lang="en-US" altLang="en-US" sz="2000" b="1" dirty="0"/>
          </a:p>
        </p:txBody>
      </p:sp>
      <p:sp>
        <p:nvSpPr>
          <p:cNvPr id="6" name="Content Placeholder 11">
            <a:extLst>
              <a:ext uri="{FF2B5EF4-FFF2-40B4-BE49-F238E27FC236}">
                <a16:creationId xmlns:a16="http://schemas.microsoft.com/office/drawing/2014/main" id="{98EB2C5E-D04B-4804-82E4-B04158035A87}"/>
              </a:ext>
            </a:extLst>
          </p:cNvPr>
          <p:cNvSpPr>
            <a:spLocks noGrp="1"/>
          </p:cNvSpPr>
          <p:nvPr>
            <p:ph sz="half" idx="2"/>
          </p:nvPr>
        </p:nvSpPr>
        <p:spPr>
          <a:xfrm>
            <a:off x="450850" y="1609355"/>
            <a:ext cx="4038600" cy="4525963"/>
          </a:xfrm>
        </p:spPr>
        <p:txBody>
          <a:bodyPr/>
          <a:lstStyle/>
          <a:p>
            <a:r>
              <a:rPr lang="en-US" altLang="en-US" sz="2000" b="1" dirty="0"/>
              <a:t>Cyber Warfare is a Reality</a:t>
            </a:r>
          </a:p>
          <a:p>
            <a:pPr algn="just"/>
            <a:r>
              <a:rPr lang="en-US" altLang="en-US" sz="2000" dirty="0"/>
              <a:t>A wave of </a:t>
            </a:r>
            <a:r>
              <a:rPr lang="en-US" altLang="en-US" sz="2000" i="1" dirty="0"/>
              <a:t>politically-motivated cyber offensives</a:t>
            </a:r>
            <a:r>
              <a:rPr lang="en-US" altLang="en-US" sz="2000" dirty="0"/>
              <a:t> this year – such as </a:t>
            </a:r>
            <a:r>
              <a:rPr lang="en-US" altLang="en-US" sz="2000" i="1" dirty="0"/>
              <a:t>attacks on the White House and the US Department of Homeland Security</a:t>
            </a:r>
            <a:r>
              <a:rPr lang="en-US" altLang="en-US" sz="2000" dirty="0"/>
              <a:t> – show that the international arms race is now moving online, a study claims.</a:t>
            </a:r>
          </a:p>
        </p:txBody>
      </p:sp>
      <p:pic>
        <p:nvPicPr>
          <p:cNvPr id="32772" name="Picture 2" descr="C:\Users\B.Stam\Desktop\cyberwarrior.jpg">
            <a:extLst>
              <a:ext uri="{FF2B5EF4-FFF2-40B4-BE49-F238E27FC236}">
                <a16:creationId xmlns:a16="http://schemas.microsoft.com/office/drawing/2014/main" id="{E811728B-1F12-4718-9C05-1D7B49C83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94" y="1686931"/>
            <a:ext cx="41846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4123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dissolve">
                                      <p:cBhvr>
                                        <p:cTn id="7" dur="500"/>
                                        <p:tgtEl>
                                          <p:spTgt spid="17416">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C:\Users\B.Stam\Desktop\a-brief-history-of-cyber-warfare.png">
            <a:extLst>
              <a:ext uri="{FF2B5EF4-FFF2-40B4-BE49-F238E27FC236}">
                <a16:creationId xmlns:a16="http://schemas.microsoft.com/office/drawing/2014/main" id="{CFF70CBA-7ED0-4BD7-9074-0F2C2AD5F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1425752"/>
            <a:ext cx="91344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66FB321-D8BE-4FD4-BB73-D0B647845255}"/>
              </a:ext>
            </a:extLst>
          </p:cNvPr>
          <p:cNvSpPr>
            <a:spLocks noGrp="1"/>
          </p:cNvSpPr>
          <p:nvPr>
            <p:ph type="title"/>
          </p:nvPr>
        </p:nvSpPr>
        <p:spPr>
          <a:xfrm>
            <a:off x="797859" y="115772"/>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US" sz="2800" dirty="0">
                <a:solidFill>
                  <a:srgbClr val="FFFFFF"/>
                </a:solidFill>
                <a:latin typeface="Helvetica" panose="020B0604020202020204" pitchFamily="34" charset="0"/>
                <a:ea typeface="ＭＳ Ｐゴシック" pitchFamily="34" charset="-128"/>
              </a:rPr>
              <a:t>The challenges of Cyber security and criminality</a:t>
            </a:r>
          </a:p>
        </p:txBody>
      </p:sp>
    </p:spTree>
    <p:custDataLst>
      <p:tags r:id="rId1"/>
    </p:custDataLst>
    <p:extLst>
      <p:ext uri="{BB962C8B-B14F-4D97-AF65-F5344CB8AC3E}">
        <p14:creationId xmlns:p14="http://schemas.microsoft.com/office/powerpoint/2010/main" val="183863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A208-52A9-4A21-9D7C-C1D0EF031817}"/>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US" sz="2800" dirty="0">
                <a:solidFill>
                  <a:srgbClr val="FFFFFF"/>
                </a:solidFill>
                <a:latin typeface="Helvetica" panose="020B0604020202020204" pitchFamily="34" charset="0"/>
                <a:ea typeface="ＭＳ Ｐゴシック" pitchFamily="34" charset="-128"/>
              </a:rPr>
              <a:t>The challenges of Cyber security and criminality</a:t>
            </a:r>
          </a:p>
        </p:txBody>
      </p:sp>
      <p:sp>
        <p:nvSpPr>
          <p:cNvPr id="18440" name="Content Placeholder 11">
            <a:extLst>
              <a:ext uri="{FF2B5EF4-FFF2-40B4-BE49-F238E27FC236}">
                <a16:creationId xmlns:a16="http://schemas.microsoft.com/office/drawing/2014/main" id="{4EDF56D0-EF11-43FE-B317-A62740D7CDF1}"/>
              </a:ext>
            </a:extLst>
          </p:cNvPr>
          <p:cNvSpPr>
            <a:spLocks noGrp="1"/>
          </p:cNvSpPr>
          <p:nvPr>
            <p:ph sz="half" idx="1"/>
          </p:nvPr>
        </p:nvSpPr>
        <p:spPr>
          <a:xfrm>
            <a:off x="461169" y="1277768"/>
            <a:ext cx="8221662" cy="4302464"/>
          </a:xfrm>
        </p:spPr>
        <p:txBody>
          <a:bodyPr/>
          <a:lstStyle/>
          <a:p>
            <a:r>
              <a:rPr lang="en-US" altLang="en-US" sz="2000" dirty="0"/>
              <a:t>Stuxnet, </a:t>
            </a:r>
            <a:r>
              <a:rPr lang="en-GB" altLang="en-US" sz="2000" b="1" dirty="0"/>
              <a:t>the World's First Digital Weapon, was designed to disrupt Iran’s uranium enrichment program </a:t>
            </a:r>
            <a:endParaRPr lang="en-US" altLang="en-US" sz="2000" dirty="0"/>
          </a:p>
        </p:txBody>
      </p:sp>
      <p:pic>
        <p:nvPicPr>
          <p:cNvPr id="36869" name="Picture 8" descr="Image result for stuxnet">
            <a:hlinkClick r:id="rId4"/>
            <a:extLst>
              <a:ext uri="{FF2B5EF4-FFF2-40B4-BE49-F238E27FC236}">
                <a16:creationId xmlns:a16="http://schemas.microsoft.com/office/drawing/2014/main" id="{1B788AFE-2C17-4BF9-A316-4A730568A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8607" y="1993771"/>
            <a:ext cx="6586785" cy="423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41085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C42565A-1023-402D-8939-7F1F694B9682}"/>
              </a:ext>
            </a:extLst>
          </p:cNvPr>
          <p:cNvSpPr>
            <a:spLocks noGrp="1"/>
          </p:cNvSpPr>
          <p:nvPr>
            <p:ph type="title"/>
          </p:nvPr>
        </p:nvSpPr>
        <p:spPr>
          <a:xfrm>
            <a:off x="797859" y="89647"/>
            <a:ext cx="8229600" cy="774700"/>
          </a:xfrm>
        </p:spPr>
        <p:txBody>
          <a:bodyPr>
            <a:normAutofit/>
          </a:bodyPr>
          <a:lstStyle/>
          <a:p>
            <a:pPr algn="r"/>
            <a:r>
              <a:rPr lang="en-US" altLang="sr-Latn-RS" sz="3600" b="1" dirty="0">
                <a:solidFill>
                  <a:schemeClr val="bg1"/>
                </a:solidFill>
              </a:rPr>
              <a:t>Agenda</a:t>
            </a:r>
            <a:endParaRPr lang="en-US" altLang="sr-Latn-RS" b="1" dirty="0">
              <a:solidFill>
                <a:schemeClr val="bg1"/>
              </a:solidFill>
            </a:endParaRPr>
          </a:p>
        </p:txBody>
      </p:sp>
      <p:sp>
        <p:nvSpPr>
          <p:cNvPr id="3075" name="Content Placeholder 2">
            <a:extLst>
              <a:ext uri="{FF2B5EF4-FFF2-40B4-BE49-F238E27FC236}">
                <a16:creationId xmlns:a16="http://schemas.microsoft.com/office/drawing/2014/main" id="{51EAC3DE-D06C-4061-960B-9D6A65F9B0E1}"/>
              </a:ext>
            </a:extLst>
          </p:cNvPr>
          <p:cNvSpPr>
            <a:spLocks noGrp="1"/>
          </p:cNvSpPr>
          <p:nvPr>
            <p:ph idx="1"/>
          </p:nvPr>
        </p:nvSpPr>
        <p:spPr>
          <a:xfrm>
            <a:off x="457201" y="1400930"/>
            <a:ext cx="8229600" cy="5168546"/>
          </a:xfrm>
        </p:spPr>
        <p:txBody>
          <a:bodyPr/>
          <a:lstStyle/>
          <a:p>
            <a:pPr>
              <a:lnSpc>
                <a:spcPct val="90000"/>
              </a:lnSpc>
              <a:buFont typeface="Arial" charset="0"/>
              <a:buChar char="•"/>
              <a:defRPr/>
            </a:pPr>
            <a:r>
              <a:rPr lang="en-US" altLang="sr-Latn-RS" sz="2400" b="1" dirty="0">
                <a:ea typeface="ＭＳ Ｐゴシック" pitchFamily="34" charset="-128"/>
              </a:rPr>
              <a:t>Part One</a:t>
            </a:r>
            <a:br>
              <a:rPr lang="en-US" altLang="sr-Latn-RS" sz="2400" b="1" dirty="0">
                <a:ea typeface="ＭＳ Ｐゴシック" pitchFamily="34" charset="-128"/>
              </a:rPr>
            </a:br>
            <a:r>
              <a:rPr lang="en-US" altLang="sr-Latn-RS" sz="2400" dirty="0">
                <a:ea typeface="ＭＳ Ｐゴシック" pitchFamily="34" charset="-128"/>
              </a:rPr>
              <a:t>Information society and cybercrime</a:t>
            </a:r>
            <a:endParaRPr lang="pt-PT" altLang="sr-Latn-RS" sz="2400" dirty="0">
              <a:ea typeface="ＭＳ Ｐゴシック" pitchFamily="34" charset="-128"/>
            </a:endParaRPr>
          </a:p>
          <a:p>
            <a:pPr>
              <a:lnSpc>
                <a:spcPct val="90000"/>
              </a:lnSpc>
              <a:buFont typeface="Arial" charset="0"/>
              <a:buChar char="•"/>
              <a:defRPr/>
            </a:pPr>
            <a:r>
              <a:rPr lang="en-US" altLang="sr-Latn-RS" sz="2400" b="1" dirty="0">
                <a:ea typeface="ＭＳ Ｐゴシック" pitchFamily="34" charset="-128"/>
              </a:rPr>
              <a:t>Part Two</a:t>
            </a:r>
            <a:br>
              <a:rPr lang="en-US" altLang="sr-Latn-RS" sz="2400" b="1" dirty="0">
                <a:ea typeface="ＭＳ Ｐゴシック" pitchFamily="34" charset="-128"/>
              </a:rPr>
            </a:br>
            <a:r>
              <a:rPr lang="en-US" altLang="sr-Latn-RS" sz="2400" dirty="0">
                <a:ea typeface="ＭＳ Ｐゴシック" pitchFamily="34" charset="-128"/>
              </a:rPr>
              <a:t>What is cybercrime?</a:t>
            </a:r>
            <a:endParaRPr lang="pt-PT" altLang="sr-Latn-RS" sz="2400" dirty="0">
              <a:ea typeface="ＭＳ Ｐゴシック" pitchFamily="34" charset="-128"/>
            </a:endParaRPr>
          </a:p>
          <a:p>
            <a:pPr>
              <a:lnSpc>
                <a:spcPct val="90000"/>
              </a:lnSpc>
              <a:buFont typeface="Arial" charset="0"/>
              <a:buChar char="•"/>
              <a:defRPr/>
            </a:pPr>
            <a:r>
              <a:rPr lang="en-US" altLang="sr-Latn-RS" sz="2400" b="1" dirty="0">
                <a:ea typeface="ＭＳ Ｐゴシック" pitchFamily="34" charset="-128"/>
              </a:rPr>
              <a:t>Part Three</a:t>
            </a:r>
            <a:br>
              <a:rPr lang="en-US" altLang="sr-Latn-RS" sz="2400" b="1" dirty="0">
                <a:ea typeface="ＭＳ Ｐゴシック" pitchFamily="34" charset="-128"/>
              </a:rPr>
            </a:br>
            <a:r>
              <a:rPr lang="en-GB" altLang="sr-Latn-RS" sz="2400" dirty="0">
                <a:ea typeface="ＭＳ Ｐゴシック" pitchFamily="34" charset="-128"/>
              </a:rPr>
              <a:t>Some illegal activities online</a:t>
            </a:r>
          </a:p>
          <a:p>
            <a:pPr>
              <a:lnSpc>
                <a:spcPct val="90000"/>
              </a:lnSpc>
              <a:buFont typeface="Arial" charset="0"/>
              <a:buChar char="•"/>
              <a:defRPr/>
            </a:pPr>
            <a:r>
              <a:rPr lang="en-US" altLang="sr-Latn-RS" sz="2400" b="1" dirty="0">
                <a:ea typeface="ＭＳ Ｐゴシック" pitchFamily="34" charset="-128"/>
              </a:rPr>
              <a:t>Part Four</a:t>
            </a:r>
            <a:endParaRPr lang="sr-Latn-RS" altLang="sr-Latn-RS" sz="2400" b="1" dirty="0">
              <a:ea typeface="ＭＳ Ｐゴシック" pitchFamily="34" charset="-128"/>
            </a:endParaRPr>
          </a:p>
          <a:p>
            <a:pPr marL="0" indent="0">
              <a:lnSpc>
                <a:spcPct val="90000"/>
              </a:lnSpc>
              <a:buFont typeface="Arial" charset="0"/>
              <a:buNone/>
              <a:defRPr/>
            </a:pPr>
            <a:r>
              <a:rPr lang="en-US" altLang="sr-Latn-RS" sz="2400" dirty="0">
                <a:ea typeface="ＭＳ Ｐゴシック" pitchFamily="34" charset="-128"/>
              </a:rPr>
              <a:t>   Contemporary</a:t>
            </a:r>
            <a:r>
              <a:rPr lang="sr-Latn-RS" altLang="sr-Latn-RS" sz="2400" dirty="0">
                <a:ea typeface="ＭＳ Ｐゴシック" pitchFamily="34" charset="-128"/>
              </a:rPr>
              <a:t> </a:t>
            </a:r>
            <a:r>
              <a:rPr lang="en-US" altLang="sr-Latn-RS" sz="2400" dirty="0">
                <a:ea typeface="ＭＳ Ｐゴシック" pitchFamily="34" charset="-128"/>
              </a:rPr>
              <a:t>and emerging trends of cybercrime</a:t>
            </a:r>
          </a:p>
          <a:p>
            <a:pPr>
              <a:lnSpc>
                <a:spcPct val="90000"/>
              </a:lnSpc>
              <a:buFont typeface="Arial" charset="0"/>
              <a:buChar char="•"/>
              <a:defRPr/>
            </a:pPr>
            <a:r>
              <a:rPr lang="en-US" altLang="sr-Latn-RS" sz="2400" b="1" dirty="0">
                <a:ea typeface="ＭＳ Ｐゴシック" pitchFamily="34" charset="-128"/>
              </a:rPr>
              <a:t>Part Five</a:t>
            </a:r>
            <a:br>
              <a:rPr lang="en-US" altLang="sr-Latn-RS" sz="2400" b="1" dirty="0">
                <a:ea typeface="ＭＳ Ｐゴシック" pitchFamily="34" charset="-128"/>
              </a:rPr>
            </a:br>
            <a:r>
              <a:rPr lang="en-US" altLang="sr-Latn-RS" sz="2400" dirty="0">
                <a:ea typeface="ＭＳ Ｐゴシック" pitchFamily="34" charset="-128"/>
              </a:rPr>
              <a:t>Summary</a:t>
            </a:r>
            <a:endParaRPr lang="pt-PT" altLang="sr-Latn-RS" sz="2400" dirty="0">
              <a:ea typeface="ＭＳ Ｐゴシック" pitchFamily="34" charset="-128"/>
            </a:endParaRPr>
          </a:p>
        </p:txBody>
      </p:sp>
    </p:spTree>
    <p:custDataLst>
      <p:tags r:id="rId1"/>
    </p:custDataLst>
    <p:extLst>
      <p:ext uri="{BB962C8B-B14F-4D97-AF65-F5344CB8AC3E}">
        <p14:creationId xmlns:p14="http://schemas.microsoft.com/office/powerpoint/2010/main" val="417434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9F3DE033-2542-4A5E-B153-80E12BE050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063498BB-B39B-4BEF-88C0-C890A47ACA37}"/>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26768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9F57C16-F508-41E6-811C-80E63D166D5A}"/>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200" dirty="0">
                <a:solidFill>
                  <a:srgbClr val="FFFFFF"/>
                </a:solidFill>
                <a:latin typeface="Helvetica" panose="020B0604020202020204" pitchFamily="34" charset="0"/>
              </a:rPr>
              <a:t>What is cybercrime?</a:t>
            </a:r>
          </a:p>
        </p:txBody>
      </p:sp>
      <p:pic>
        <p:nvPicPr>
          <p:cNvPr id="6" name="Picture 3">
            <a:extLst>
              <a:ext uri="{FF2B5EF4-FFF2-40B4-BE49-F238E27FC236}">
                <a16:creationId xmlns:a16="http://schemas.microsoft.com/office/drawing/2014/main" id="{6C00304E-2BCC-4F8C-A5DB-F4A5A2EA0C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42890" y="2402397"/>
            <a:ext cx="2658219" cy="2393719"/>
          </a:xfrm>
          <a:prstGeom prst="rect">
            <a:avLst/>
          </a:prstGeom>
        </p:spPr>
      </p:pic>
    </p:spTree>
    <p:custDataLst>
      <p:tags r:id="rId1"/>
    </p:custDataLst>
    <p:extLst>
      <p:ext uri="{BB962C8B-B14F-4D97-AF65-F5344CB8AC3E}">
        <p14:creationId xmlns:p14="http://schemas.microsoft.com/office/powerpoint/2010/main" val="110015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E6CAA684-FD7B-4609-9AAF-0D8329AEEC8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Why “cybercrime”?</a:t>
            </a:r>
          </a:p>
        </p:txBody>
      </p:sp>
      <p:sp>
        <p:nvSpPr>
          <p:cNvPr id="121858" name="Rectangle 3">
            <a:extLst>
              <a:ext uri="{FF2B5EF4-FFF2-40B4-BE49-F238E27FC236}">
                <a16:creationId xmlns:a16="http://schemas.microsoft.com/office/drawing/2014/main" id="{1A6D1706-C359-4388-A56E-088D1182CBE9}"/>
              </a:ext>
            </a:extLst>
          </p:cNvPr>
          <p:cNvSpPr>
            <a:spLocks noGrp="1"/>
          </p:cNvSpPr>
          <p:nvPr>
            <p:ph idx="1"/>
          </p:nvPr>
        </p:nvSpPr>
        <p:spPr>
          <a:xfrm>
            <a:off x="457200" y="1488341"/>
            <a:ext cx="8229600" cy="4525963"/>
          </a:xfrm>
        </p:spPr>
        <p:txBody>
          <a:bodyPr>
            <a:normAutofit lnSpcReduction="10000"/>
          </a:bodyPr>
          <a:lstStyle/>
          <a:p>
            <a:pPr algn="just"/>
            <a:r>
              <a:rPr lang="en-GB" altLang="sr-Latn-RS" sz="2800" b="1" dirty="0"/>
              <a:t>Moral/political reasons</a:t>
            </a:r>
          </a:p>
          <a:p>
            <a:pPr lvl="1" algn="just"/>
            <a:r>
              <a:rPr lang="en-GB" altLang="sr-Latn-RS" sz="2400" dirty="0"/>
              <a:t>Political: spreading a message</a:t>
            </a:r>
          </a:p>
          <a:p>
            <a:pPr lvl="1" algn="just"/>
            <a:r>
              <a:rPr lang="en-GB" altLang="sr-Latn-RS" sz="2400" dirty="0"/>
              <a:t>Terrorism: recruitment, messaging</a:t>
            </a:r>
          </a:p>
          <a:p>
            <a:pPr algn="just"/>
            <a:r>
              <a:rPr lang="en-GB" altLang="sr-Latn-RS" sz="2800" b="1" dirty="0"/>
              <a:t>For wealth/income</a:t>
            </a:r>
          </a:p>
          <a:p>
            <a:pPr lvl="1" algn="just"/>
            <a:r>
              <a:rPr lang="en-GB" altLang="sr-Latn-RS" sz="2400" dirty="0"/>
              <a:t>Phishing</a:t>
            </a:r>
          </a:p>
          <a:p>
            <a:pPr lvl="1" algn="just"/>
            <a:r>
              <a:rPr lang="en-GB" altLang="sr-Latn-RS" sz="2400" dirty="0"/>
              <a:t>Ransomware</a:t>
            </a:r>
          </a:p>
          <a:p>
            <a:pPr lvl="1" algn="just"/>
            <a:r>
              <a:rPr lang="en-GB" altLang="sr-Latn-RS" sz="2400" dirty="0"/>
              <a:t>Banking trojans</a:t>
            </a:r>
            <a:endParaRPr lang="en-GB" altLang="sr-Latn-RS" sz="2800" dirty="0"/>
          </a:p>
          <a:p>
            <a:pPr algn="just"/>
            <a:r>
              <a:rPr lang="en-GB" altLang="sr-Latn-RS" sz="2800" b="1" dirty="0"/>
              <a:t>State interest and geopolitical conflict</a:t>
            </a:r>
          </a:p>
          <a:p>
            <a:pPr lvl="1" algn="just"/>
            <a:r>
              <a:rPr lang="en-GB" altLang="sr-Latn-RS" sz="2400" dirty="0"/>
              <a:t>State actors</a:t>
            </a:r>
          </a:p>
          <a:p>
            <a:pPr lvl="1" algn="just"/>
            <a:r>
              <a:rPr lang="en-GB" altLang="sr-Latn-RS" sz="2400" dirty="0"/>
              <a:t>Part of Hybrid warfare</a:t>
            </a:r>
          </a:p>
          <a:p>
            <a:pPr lvl="1" algn="just"/>
            <a:r>
              <a:rPr lang="en-GB" altLang="sr-Latn-RS" sz="2400" dirty="0"/>
              <a:t>Elections</a:t>
            </a:r>
          </a:p>
        </p:txBody>
      </p:sp>
    </p:spTree>
    <p:custDataLst>
      <p:tags r:id="rId1"/>
    </p:custDataLst>
    <p:extLst>
      <p:ext uri="{BB962C8B-B14F-4D97-AF65-F5344CB8AC3E}">
        <p14:creationId xmlns:p14="http://schemas.microsoft.com/office/powerpoint/2010/main" val="59672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38B53A4-5B27-4807-A3D3-70A9C48FB4F5}"/>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600" dirty="0">
                <a:solidFill>
                  <a:srgbClr val="FFFFFF"/>
                </a:solidFill>
                <a:latin typeface="Helvetica" panose="020B0604020202020204" pitchFamily="34" charset="0"/>
              </a:rPr>
              <a:t>How Criminals use Technology</a:t>
            </a:r>
          </a:p>
        </p:txBody>
      </p:sp>
      <p:sp>
        <p:nvSpPr>
          <p:cNvPr id="41987" name="Content Placeholder 2">
            <a:extLst>
              <a:ext uri="{FF2B5EF4-FFF2-40B4-BE49-F238E27FC236}">
                <a16:creationId xmlns:a16="http://schemas.microsoft.com/office/drawing/2014/main" id="{2EFD6E6F-874F-4172-A1E9-E7BE83F118DD}"/>
              </a:ext>
            </a:extLst>
          </p:cNvPr>
          <p:cNvSpPr>
            <a:spLocks noGrp="1"/>
          </p:cNvSpPr>
          <p:nvPr>
            <p:ph idx="1"/>
          </p:nvPr>
        </p:nvSpPr>
        <p:spPr>
          <a:xfrm>
            <a:off x="457200" y="1498827"/>
            <a:ext cx="8229600" cy="4525963"/>
          </a:xfrm>
        </p:spPr>
        <p:txBody>
          <a:bodyPr>
            <a:normAutofit lnSpcReduction="10000"/>
          </a:bodyPr>
          <a:lstStyle/>
          <a:p>
            <a:pPr marL="0" indent="0" algn="just">
              <a:lnSpc>
                <a:spcPct val="90000"/>
              </a:lnSpc>
              <a:buFont typeface="Arial" panose="020B0604020202020204" pitchFamily="34" charset="0"/>
              <a:buNone/>
            </a:pPr>
            <a:r>
              <a:rPr lang="en-GB" altLang="sr-Latn-RS" sz="2800" b="1" dirty="0"/>
              <a:t>It is important to explain at the outset that there are many terms used to describe the criminal use of technology </a:t>
            </a:r>
            <a:r>
              <a:rPr lang="en-GB" altLang="sr-Latn-RS" sz="2800" dirty="0"/>
              <a:t>and it may assist the reader if a brief explanation is provided.  </a:t>
            </a:r>
          </a:p>
          <a:p>
            <a:pPr marL="0" indent="0" algn="just">
              <a:lnSpc>
                <a:spcPct val="90000"/>
              </a:lnSpc>
              <a:buFont typeface="Arial" panose="020B0604020202020204" pitchFamily="34" charset="0"/>
              <a:buNone/>
            </a:pPr>
            <a:r>
              <a:rPr lang="en-GB" altLang="sr-Latn-RS" sz="2800" b="1" dirty="0"/>
              <a:t>The terms </a:t>
            </a:r>
            <a:r>
              <a:rPr lang="en-GB" altLang="en-US" sz="2800" b="1" dirty="0"/>
              <a:t>“</a:t>
            </a:r>
            <a:r>
              <a:rPr lang="en-GB" altLang="sr-Latn-RS" sz="2800" b="1" dirty="0"/>
              <a:t>computer crime</a:t>
            </a:r>
            <a:r>
              <a:rPr lang="en-GB" altLang="en-US" sz="2800" b="1" dirty="0"/>
              <a:t>”</a:t>
            </a:r>
            <a:r>
              <a:rPr lang="en-GB" altLang="sr-Latn-RS" sz="2800" b="1" dirty="0"/>
              <a:t>, </a:t>
            </a:r>
            <a:r>
              <a:rPr lang="en-GB" altLang="en-US" sz="2800" b="1" dirty="0"/>
              <a:t>“</a:t>
            </a:r>
            <a:r>
              <a:rPr lang="en-GB" altLang="sr-Latn-RS" sz="2800" b="1" dirty="0"/>
              <a:t>high-tech crime</a:t>
            </a:r>
            <a:r>
              <a:rPr lang="en-GB" altLang="en-US" sz="2800" b="1" dirty="0"/>
              <a:t>”</a:t>
            </a:r>
            <a:r>
              <a:rPr lang="en-GB" altLang="sr-Latn-RS" sz="2800" b="1" dirty="0"/>
              <a:t>, </a:t>
            </a:r>
            <a:r>
              <a:rPr lang="en-GB" altLang="en-US" sz="2800" b="1" dirty="0"/>
              <a:t>“</a:t>
            </a:r>
            <a:r>
              <a:rPr lang="en-GB" altLang="sr-Latn-RS" sz="2800" b="1" dirty="0"/>
              <a:t>IT crime</a:t>
            </a:r>
            <a:r>
              <a:rPr lang="en-GB" altLang="en-US" sz="2800" b="1" dirty="0"/>
              <a:t>”</a:t>
            </a:r>
            <a:r>
              <a:rPr lang="en-GB" altLang="sr-Latn-RS" sz="2800" b="1" dirty="0"/>
              <a:t> and </a:t>
            </a:r>
            <a:r>
              <a:rPr lang="en-GB" altLang="en-US" sz="2800" b="1" dirty="0"/>
              <a:t>“</a:t>
            </a:r>
            <a:r>
              <a:rPr lang="en-GB" altLang="sr-Latn-RS" sz="2800" b="1" dirty="0"/>
              <a:t>cybercrime</a:t>
            </a:r>
            <a:r>
              <a:rPr lang="en-GB" altLang="en-US" sz="2800" b="1" dirty="0"/>
              <a:t>”</a:t>
            </a:r>
            <a:r>
              <a:rPr lang="en-GB" altLang="sr-Latn-RS" sz="2800" b="1" dirty="0"/>
              <a:t> </a:t>
            </a:r>
            <a:r>
              <a:rPr lang="en-GB" altLang="sr-Latn-RS" sz="2800" dirty="0"/>
              <a:t>are often intermingled and create confusion and misunderstanding. </a:t>
            </a:r>
          </a:p>
          <a:p>
            <a:pPr marL="0" indent="0" algn="just">
              <a:lnSpc>
                <a:spcPct val="90000"/>
              </a:lnSpc>
              <a:buFont typeface="Arial" panose="020B0604020202020204" pitchFamily="34" charset="0"/>
              <a:buNone/>
            </a:pPr>
            <a:r>
              <a:rPr lang="en-GB" altLang="sr-Latn-RS" sz="2800" b="1" dirty="0"/>
              <a:t>The use of computers and other devices by criminals </a:t>
            </a:r>
            <a:r>
              <a:rPr lang="en-GB" altLang="sr-Latn-RS" sz="2800" dirty="0"/>
              <a:t>and the value of recoverable data to the police investigator can be broken down as follows: </a:t>
            </a:r>
          </a:p>
          <a:p>
            <a:pPr marL="0" indent="0">
              <a:lnSpc>
                <a:spcPct val="90000"/>
              </a:lnSpc>
            </a:pPr>
            <a:endParaRPr lang="en-GB" altLang="sr-Latn-RS" dirty="0"/>
          </a:p>
        </p:txBody>
      </p:sp>
    </p:spTree>
    <p:custDataLst>
      <p:tags r:id="rId1"/>
    </p:custDataLst>
    <p:extLst>
      <p:ext uri="{BB962C8B-B14F-4D97-AF65-F5344CB8AC3E}">
        <p14:creationId xmlns:p14="http://schemas.microsoft.com/office/powerpoint/2010/main" val="333588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7E0B65F7-CF7E-47F7-B0D3-BBD004C6A122}"/>
              </a:ext>
            </a:extLst>
          </p:cNvPr>
          <p:cNvSpPr>
            <a:spLocks noGrp="1"/>
          </p:cNvSpPr>
          <p:nvPr>
            <p:ph idx="1"/>
          </p:nvPr>
        </p:nvSpPr>
        <p:spPr>
          <a:xfrm>
            <a:off x="657225" y="2889069"/>
            <a:ext cx="7829550" cy="4555632"/>
          </a:xfrm>
        </p:spPr>
        <p:txBody>
          <a:bodyPr/>
          <a:lstStyle/>
          <a:p>
            <a:pPr algn="just">
              <a:buFont typeface="Arial" panose="020B0604020202020204" pitchFamily="34" charset="0"/>
              <a:buNone/>
            </a:pPr>
            <a:r>
              <a:rPr lang="en-GB" altLang="sr-Latn-RS" b="1" dirty="0"/>
              <a:t>Technology as a Victim</a:t>
            </a:r>
            <a:r>
              <a:rPr lang="en-GB" altLang="sr-Latn-RS" dirty="0"/>
              <a:t> </a:t>
            </a:r>
          </a:p>
          <a:p>
            <a:pPr algn="just">
              <a:buFont typeface="Arial" panose="020B0604020202020204" pitchFamily="34" charset="0"/>
              <a:buNone/>
            </a:pPr>
            <a:r>
              <a:rPr lang="en-GB" altLang="sr-Latn-RS" dirty="0"/>
              <a:t>Technology as a target of crime:</a:t>
            </a:r>
          </a:p>
          <a:p>
            <a:pPr algn="just">
              <a:buFont typeface="Arial" panose="020B0604020202020204" pitchFamily="34" charset="0"/>
              <a:buNone/>
            </a:pPr>
            <a:r>
              <a:rPr lang="en-GB" altLang="sr-Latn-RS" dirty="0"/>
              <a:t> – </a:t>
            </a:r>
            <a:r>
              <a:rPr lang="en-GB" altLang="sr-Latn-RS" b="1" dirty="0"/>
              <a:t>is traditionally considered to be true </a:t>
            </a:r>
            <a:r>
              <a:rPr lang="en-GB" altLang="en-US" b="1" dirty="0"/>
              <a:t>“</a:t>
            </a:r>
            <a:r>
              <a:rPr lang="en-GB" altLang="sr-Latn-RS" b="1" dirty="0"/>
              <a:t>computer crime</a:t>
            </a:r>
            <a:r>
              <a:rPr lang="en-GB" altLang="en-US" b="1" dirty="0"/>
              <a:t>”</a:t>
            </a:r>
            <a:r>
              <a:rPr lang="en-GB" altLang="sr-Latn-RS" b="1" dirty="0"/>
              <a:t> </a:t>
            </a:r>
            <a:r>
              <a:rPr lang="en-GB" altLang="sr-Latn-RS" dirty="0"/>
              <a:t>and involves such offences as hacking, denial of service attacks and the distribution of viruses.</a:t>
            </a:r>
          </a:p>
        </p:txBody>
      </p:sp>
      <p:sp>
        <p:nvSpPr>
          <p:cNvPr id="5" name="Title 1">
            <a:extLst>
              <a:ext uri="{FF2B5EF4-FFF2-40B4-BE49-F238E27FC236}">
                <a16:creationId xmlns:a16="http://schemas.microsoft.com/office/drawing/2014/main" id="{9F1ED262-1AB4-43C2-8B61-F014EBAF5AE3}"/>
              </a:ext>
            </a:extLst>
          </p:cNvPr>
          <p:cNvSpPr txBox="1">
            <a:spLocks/>
          </p:cNvSpPr>
          <p:nvPr/>
        </p:nvSpPr>
        <p:spPr>
          <a:xfrm>
            <a:off x="457200" y="1144649"/>
            <a:ext cx="8229600" cy="869950"/>
          </a:xfrm>
          <a:prstGeom prst="rect">
            <a:avLst/>
          </a:prstGeom>
        </p:spPr>
        <p:txBody>
          <a:bodyPr/>
          <a:lstStyle/>
          <a:p>
            <a:pPr algn="ctr" eaLnBrk="1" fontAlgn="auto" hangingPunct="1">
              <a:spcAft>
                <a:spcPts val="0"/>
              </a:spcAft>
              <a:defRPr/>
            </a:pPr>
            <a:r>
              <a:rPr lang="en-GB" sz="4400" b="1" dirty="0">
                <a:solidFill>
                  <a:srgbClr val="005E8E"/>
                </a:solidFill>
                <a:latin typeface="+mj-lt"/>
                <a:ea typeface="+mj-ea"/>
                <a:cs typeface="+mj-cs"/>
              </a:rPr>
              <a:t>How Criminals use Technology</a:t>
            </a:r>
          </a:p>
        </p:txBody>
      </p:sp>
    </p:spTree>
    <p:custDataLst>
      <p:tags r:id="rId1"/>
    </p:custDataLst>
    <p:extLst>
      <p:ext uri="{BB962C8B-B14F-4D97-AF65-F5344CB8AC3E}">
        <p14:creationId xmlns:p14="http://schemas.microsoft.com/office/powerpoint/2010/main" val="577973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FAE4C3FC-B7B3-4747-8686-A161F66CAF22}"/>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600" dirty="0">
                <a:solidFill>
                  <a:srgbClr val="FFFFFF"/>
                </a:solidFill>
                <a:latin typeface="Helvetica" panose="020B0604020202020204" pitchFamily="34" charset="0"/>
              </a:rPr>
              <a:t>How Criminals use Technology</a:t>
            </a:r>
          </a:p>
        </p:txBody>
      </p:sp>
      <p:sp>
        <p:nvSpPr>
          <p:cNvPr id="46082" name="Content Placeholder 2">
            <a:extLst>
              <a:ext uri="{FF2B5EF4-FFF2-40B4-BE49-F238E27FC236}">
                <a16:creationId xmlns:a16="http://schemas.microsoft.com/office/drawing/2014/main" id="{F9D29E56-350E-4D90-9133-F5099B694C6E}"/>
              </a:ext>
            </a:extLst>
          </p:cNvPr>
          <p:cNvSpPr>
            <a:spLocks noGrp="1"/>
          </p:cNvSpPr>
          <p:nvPr>
            <p:ph idx="1"/>
          </p:nvPr>
        </p:nvSpPr>
        <p:spPr>
          <a:xfrm>
            <a:off x="457200" y="1577203"/>
            <a:ext cx="8229600" cy="4525963"/>
          </a:xfrm>
        </p:spPr>
        <p:txBody>
          <a:bodyPr/>
          <a:lstStyle/>
          <a:p>
            <a:pPr algn="just">
              <a:buFont typeface="Arial" panose="020B0604020202020204" pitchFamily="34" charset="0"/>
              <a:buNone/>
            </a:pPr>
            <a:r>
              <a:rPr lang="en-GB" altLang="sr-Latn-RS" b="1" dirty="0"/>
              <a:t>Technology as an aid to crime</a:t>
            </a:r>
            <a:r>
              <a:rPr lang="en-GB" altLang="sr-Latn-RS" dirty="0"/>
              <a:t> </a:t>
            </a:r>
          </a:p>
          <a:p>
            <a:pPr algn="just">
              <a:buFont typeface="Arial" panose="020B0604020202020204" pitchFamily="34" charset="0"/>
              <a:buNone/>
            </a:pPr>
            <a:r>
              <a:rPr lang="en-GB" altLang="sr-Latn-RS" dirty="0"/>
              <a:t>Technology as an aid to crime:</a:t>
            </a:r>
          </a:p>
          <a:p>
            <a:pPr algn="just">
              <a:buFont typeface="Arial" panose="020B0604020202020204" pitchFamily="34" charset="0"/>
              <a:buNone/>
            </a:pPr>
            <a:r>
              <a:rPr lang="en-GB" altLang="sr-Latn-RS" dirty="0"/>
              <a:t> – </a:t>
            </a:r>
            <a:r>
              <a:rPr lang="en-GB" altLang="sr-Latn-RS" b="1" dirty="0"/>
              <a:t>is where computers and other devices are used to assist in the commission of traditional crimes</a:t>
            </a:r>
            <a:r>
              <a:rPr lang="en-GB" altLang="sr-Latn-RS" dirty="0"/>
              <a:t>, for example, to produce forged documents, to send death threats or blackmail demands or to create and distribute illegal material such as images of child abuse. </a:t>
            </a:r>
          </a:p>
          <a:p>
            <a:pPr algn="just"/>
            <a:endParaRPr lang="en-GB" altLang="sr-Latn-RS" dirty="0"/>
          </a:p>
        </p:txBody>
      </p:sp>
    </p:spTree>
    <p:custDataLst>
      <p:tags r:id="rId1"/>
    </p:custDataLst>
    <p:extLst>
      <p:ext uri="{BB962C8B-B14F-4D97-AF65-F5344CB8AC3E}">
        <p14:creationId xmlns:p14="http://schemas.microsoft.com/office/powerpoint/2010/main" val="116930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ED262-1AB4-43C2-8B61-F014EBAF5AE3}"/>
              </a:ext>
            </a:extLst>
          </p:cNvPr>
          <p:cNvSpPr txBox="1">
            <a:spLocks/>
          </p:cNvSpPr>
          <p:nvPr/>
        </p:nvSpPr>
        <p:spPr>
          <a:xfrm>
            <a:off x="457200" y="1144649"/>
            <a:ext cx="8229600" cy="869950"/>
          </a:xfrm>
          <a:prstGeom prst="rect">
            <a:avLst/>
          </a:prstGeom>
        </p:spPr>
        <p:txBody>
          <a:bodyPr/>
          <a:lstStyle/>
          <a:p>
            <a:pPr algn="ctr" eaLnBrk="1" fontAlgn="auto" hangingPunct="1">
              <a:spcAft>
                <a:spcPts val="0"/>
              </a:spcAft>
              <a:defRPr/>
            </a:pPr>
            <a:r>
              <a:rPr lang="en-GB" sz="4400" b="1" dirty="0">
                <a:solidFill>
                  <a:srgbClr val="005E8E"/>
                </a:solidFill>
                <a:latin typeface="+mj-lt"/>
                <a:ea typeface="+mj-ea"/>
                <a:cs typeface="+mj-cs"/>
              </a:rPr>
              <a:t>A Hacked PC .. </a:t>
            </a:r>
          </a:p>
        </p:txBody>
      </p:sp>
      <p:pic>
        <p:nvPicPr>
          <p:cNvPr id="6" name="Tijdelijke aanduiding voor inhoud 5">
            <a:extLst>
              <a:ext uri="{FF2B5EF4-FFF2-40B4-BE49-F238E27FC236}">
                <a16:creationId xmlns:a16="http://schemas.microsoft.com/office/drawing/2014/main" id="{1BF18C29-6910-4BE9-B10B-72EAACCC96B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9915" y="2156868"/>
            <a:ext cx="6164169" cy="3924300"/>
          </a:xfrm>
        </p:spPr>
      </p:pic>
      <p:sp>
        <p:nvSpPr>
          <p:cNvPr id="7" name="Tekstvak 6">
            <a:extLst>
              <a:ext uri="{FF2B5EF4-FFF2-40B4-BE49-F238E27FC236}">
                <a16:creationId xmlns:a16="http://schemas.microsoft.com/office/drawing/2014/main" id="{B9C2FAAD-5F29-4783-B65C-42BD0656FAFC}"/>
              </a:ext>
            </a:extLst>
          </p:cNvPr>
          <p:cNvSpPr txBox="1"/>
          <p:nvPr/>
        </p:nvSpPr>
        <p:spPr>
          <a:xfrm>
            <a:off x="6064031" y="6540788"/>
            <a:ext cx="5245535" cy="369332"/>
          </a:xfrm>
          <a:prstGeom prst="rect">
            <a:avLst/>
          </a:prstGeom>
          <a:noFill/>
        </p:spPr>
        <p:txBody>
          <a:bodyPr wrap="square" rtlCol="0">
            <a:spAutoFit/>
          </a:bodyPr>
          <a:lstStyle/>
          <a:p>
            <a:r>
              <a:rPr lang="en-GB" dirty="0"/>
              <a:t>Krebsonsecurity.com</a:t>
            </a:r>
            <a:endParaRPr lang="nl-NL" dirty="0"/>
          </a:p>
        </p:txBody>
      </p:sp>
    </p:spTree>
    <p:custDataLst>
      <p:tags r:id="rId1"/>
    </p:custDataLst>
    <p:extLst>
      <p:ext uri="{BB962C8B-B14F-4D97-AF65-F5344CB8AC3E}">
        <p14:creationId xmlns:p14="http://schemas.microsoft.com/office/powerpoint/2010/main" val="3633355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Title 1">
            <a:extLst>
              <a:ext uri="{FF2B5EF4-FFF2-40B4-BE49-F238E27FC236}">
                <a16:creationId xmlns:a16="http://schemas.microsoft.com/office/drawing/2014/main" id="{7F1F84EA-08D9-4BA2-A2B7-2396786CC2B6}"/>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600" dirty="0">
                <a:solidFill>
                  <a:srgbClr val="FFFFFF"/>
                </a:solidFill>
                <a:latin typeface="Helvetica" panose="020B0604020202020204" pitchFamily="34" charset="0"/>
              </a:rPr>
              <a:t>How Criminals use Technology</a:t>
            </a:r>
          </a:p>
        </p:txBody>
      </p:sp>
      <p:sp>
        <p:nvSpPr>
          <p:cNvPr id="48130" name="Content Placeholder 2">
            <a:extLst>
              <a:ext uri="{FF2B5EF4-FFF2-40B4-BE49-F238E27FC236}">
                <a16:creationId xmlns:a16="http://schemas.microsoft.com/office/drawing/2014/main" id="{AA9DD5C6-E542-48DD-BE8C-4205BF6F900E}"/>
              </a:ext>
            </a:extLst>
          </p:cNvPr>
          <p:cNvSpPr>
            <a:spLocks noGrp="1"/>
          </p:cNvSpPr>
          <p:nvPr>
            <p:ph idx="1"/>
          </p:nvPr>
        </p:nvSpPr>
        <p:spPr>
          <a:xfrm>
            <a:off x="519512" y="1903648"/>
            <a:ext cx="8229600" cy="3147324"/>
          </a:xfrm>
        </p:spPr>
        <p:txBody>
          <a:bodyPr/>
          <a:lstStyle/>
          <a:p>
            <a:pPr algn="just">
              <a:buFont typeface="Arial" panose="020B0604020202020204" pitchFamily="34" charset="0"/>
              <a:buNone/>
            </a:pPr>
            <a:r>
              <a:rPr lang="en-GB" altLang="sr-Latn-RS" b="1" dirty="0"/>
              <a:t>Technology as a communication tool</a:t>
            </a:r>
            <a:endParaRPr lang="en-GB" altLang="sr-Latn-RS" dirty="0"/>
          </a:p>
          <a:p>
            <a:pPr algn="just">
              <a:buFont typeface="Arial" panose="020B0604020202020204" pitchFamily="34" charset="0"/>
              <a:buNone/>
            </a:pPr>
            <a:r>
              <a:rPr lang="en-GB" altLang="sr-Latn-RS" dirty="0"/>
              <a:t>Technology as a communications tool:</a:t>
            </a:r>
          </a:p>
          <a:p>
            <a:pPr algn="just">
              <a:buFont typeface="Arial" panose="020B0604020202020204" pitchFamily="34" charset="0"/>
              <a:buNone/>
            </a:pPr>
            <a:r>
              <a:rPr lang="en-GB" altLang="sr-Latn-RS" dirty="0"/>
              <a:t> – </a:t>
            </a:r>
            <a:r>
              <a:rPr lang="en-GB" altLang="sr-Latn-RS" b="1" dirty="0"/>
              <a:t>is where criminals use technology to communicate with each other </a:t>
            </a:r>
            <a:r>
              <a:rPr lang="en-GB" altLang="sr-Latn-RS" dirty="0"/>
              <a:t>in ways which reduce the chances of detection, for example by the use of encryption technology. </a:t>
            </a:r>
          </a:p>
        </p:txBody>
      </p:sp>
    </p:spTree>
    <p:custDataLst>
      <p:tags r:id="rId1"/>
    </p:custDataLst>
    <p:extLst>
      <p:ext uri="{BB962C8B-B14F-4D97-AF65-F5344CB8AC3E}">
        <p14:creationId xmlns:p14="http://schemas.microsoft.com/office/powerpoint/2010/main" val="97272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FF114B82-CD2B-4D60-A018-6AB977DFA672}"/>
              </a:ext>
            </a:extLst>
          </p:cNvPr>
          <p:cNvSpPr>
            <a:spLocks noGrp="1"/>
          </p:cNvSpPr>
          <p:nvPr>
            <p:ph idx="1"/>
          </p:nvPr>
        </p:nvSpPr>
        <p:spPr>
          <a:xfrm>
            <a:off x="457200" y="2853897"/>
            <a:ext cx="8229600" cy="2780549"/>
          </a:xfrm>
        </p:spPr>
        <p:txBody>
          <a:bodyPr/>
          <a:lstStyle/>
          <a:p>
            <a:pPr algn="just">
              <a:buFont typeface="Arial" panose="020B0604020202020204" pitchFamily="34" charset="0"/>
              <a:buNone/>
            </a:pPr>
            <a:r>
              <a:rPr lang="en-GB" altLang="sr-Latn-RS" b="1" dirty="0"/>
              <a:t>Technology as a storage device</a:t>
            </a:r>
            <a:r>
              <a:rPr lang="en-GB" altLang="sr-Latn-RS" dirty="0"/>
              <a:t> </a:t>
            </a:r>
          </a:p>
          <a:p>
            <a:pPr algn="just">
              <a:buFont typeface="Arial" panose="020B0604020202020204" pitchFamily="34" charset="0"/>
              <a:buNone/>
            </a:pPr>
            <a:r>
              <a:rPr lang="en-GB" altLang="sr-Latn-RS" dirty="0"/>
              <a:t>Technology as a storage medium:</a:t>
            </a:r>
          </a:p>
          <a:p>
            <a:pPr algn="just">
              <a:buFont typeface="Arial" panose="020B0604020202020204" pitchFamily="34" charset="0"/>
              <a:buNone/>
            </a:pPr>
            <a:r>
              <a:rPr lang="en-GB" altLang="sr-Latn-RS" dirty="0"/>
              <a:t> – </a:t>
            </a:r>
            <a:r>
              <a:rPr lang="en-GB" altLang="sr-Latn-RS" b="1" dirty="0"/>
              <a:t>is the intentional or unintentional storage of information on devices used </a:t>
            </a:r>
            <a:r>
              <a:rPr lang="en-GB" altLang="sr-Latn-RS" dirty="0"/>
              <a:t>in any of the other categories and typically involves the data held on computer systems of victims, witnesses or suspects.</a:t>
            </a:r>
          </a:p>
          <a:p>
            <a:pPr algn="just"/>
            <a:endParaRPr lang="en-GB" altLang="sr-Latn-RS" dirty="0"/>
          </a:p>
        </p:txBody>
      </p:sp>
      <p:sp>
        <p:nvSpPr>
          <p:cNvPr id="6" name="Title 1">
            <a:extLst>
              <a:ext uri="{FF2B5EF4-FFF2-40B4-BE49-F238E27FC236}">
                <a16:creationId xmlns:a16="http://schemas.microsoft.com/office/drawing/2014/main" id="{3FEB74C9-1D0C-48D0-B7C0-EED28BB50E52}"/>
              </a:ext>
            </a:extLst>
          </p:cNvPr>
          <p:cNvSpPr txBox="1">
            <a:spLocks/>
          </p:cNvSpPr>
          <p:nvPr/>
        </p:nvSpPr>
        <p:spPr>
          <a:xfrm>
            <a:off x="395056" y="984852"/>
            <a:ext cx="8229600" cy="869950"/>
          </a:xfrm>
          <a:prstGeom prst="rect">
            <a:avLst/>
          </a:prstGeom>
        </p:spPr>
        <p:txBody>
          <a:bodyPr/>
          <a:lstStyle/>
          <a:p>
            <a:pPr algn="ctr" eaLnBrk="1" fontAlgn="auto" hangingPunct="1">
              <a:spcAft>
                <a:spcPts val="0"/>
              </a:spcAft>
              <a:defRPr/>
            </a:pPr>
            <a:r>
              <a:rPr lang="en-GB" sz="4400" b="1" dirty="0">
                <a:solidFill>
                  <a:srgbClr val="005E8E"/>
                </a:solidFill>
                <a:latin typeface="+mj-lt"/>
                <a:ea typeface="+mj-ea"/>
                <a:cs typeface="+mj-cs"/>
              </a:rPr>
              <a:t>How Criminals use Technology</a:t>
            </a:r>
          </a:p>
        </p:txBody>
      </p:sp>
    </p:spTree>
    <p:custDataLst>
      <p:tags r:id="rId1"/>
    </p:custDataLst>
    <p:extLst>
      <p:ext uri="{BB962C8B-B14F-4D97-AF65-F5344CB8AC3E}">
        <p14:creationId xmlns:p14="http://schemas.microsoft.com/office/powerpoint/2010/main" val="3604611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Title 1">
            <a:extLst>
              <a:ext uri="{FF2B5EF4-FFF2-40B4-BE49-F238E27FC236}">
                <a16:creationId xmlns:a16="http://schemas.microsoft.com/office/drawing/2014/main" id="{CDCB7735-5B4B-46C0-BD0C-5F325021A025}"/>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600" dirty="0">
                <a:solidFill>
                  <a:srgbClr val="FFFFFF"/>
                </a:solidFill>
                <a:latin typeface="Helvetica" panose="020B0604020202020204" pitchFamily="34" charset="0"/>
              </a:rPr>
              <a:t>How Criminals use Technology</a:t>
            </a:r>
          </a:p>
        </p:txBody>
      </p:sp>
      <p:sp>
        <p:nvSpPr>
          <p:cNvPr id="52226" name="Content Placeholder 2">
            <a:extLst>
              <a:ext uri="{FF2B5EF4-FFF2-40B4-BE49-F238E27FC236}">
                <a16:creationId xmlns:a16="http://schemas.microsoft.com/office/drawing/2014/main" id="{F7267914-A849-4DAE-893D-C36DAD6FB810}"/>
              </a:ext>
            </a:extLst>
          </p:cNvPr>
          <p:cNvSpPr>
            <a:spLocks noGrp="1"/>
          </p:cNvSpPr>
          <p:nvPr>
            <p:ph idx="1"/>
          </p:nvPr>
        </p:nvSpPr>
        <p:spPr>
          <a:xfrm>
            <a:off x="457200" y="2332037"/>
            <a:ext cx="8229600" cy="4525963"/>
          </a:xfrm>
        </p:spPr>
        <p:txBody>
          <a:bodyPr/>
          <a:lstStyle/>
          <a:p>
            <a:pPr algn="just">
              <a:buFont typeface="Arial" panose="020B0604020202020204" pitchFamily="34" charset="0"/>
              <a:buNone/>
            </a:pPr>
            <a:r>
              <a:rPr lang="en-GB" altLang="sr-Latn-RS" b="1" dirty="0"/>
              <a:t>Technology as a witness to crime</a:t>
            </a:r>
            <a:r>
              <a:rPr lang="en-GB" altLang="sr-Latn-RS" dirty="0"/>
              <a:t> </a:t>
            </a:r>
          </a:p>
          <a:p>
            <a:pPr algn="just">
              <a:buFont typeface="Arial" panose="020B0604020202020204" pitchFamily="34" charset="0"/>
              <a:buNone/>
            </a:pPr>
            <a:r>
              <a:rPr lang="en-GB" altLang="sr-Latn-RS" dirty="0"/>
              <a:t>Technology as a witness to crime:</a:t>
            </a:r>
          </a:p>
          <a:p>
            <a:pPr algn="just">
              <a:buFont typeface="Arial" panose="020B0604020202020204" pitchFamily="34" charset="0"/>
              <a:buNone/>
            </a:pPr>
            <a:r>
              <a:rPr lang="en-GB" altLang="sr-Latn-RS" dirty="0"/>
              <a:t> – </a:t>
            </a:r>
            <a:r>
              <a:rPr lang="en-GB" altLang="sr-Latn-RS" b="1" dirty="0"/>
              <a:t>can be found when evidence contained in IT devices can be used to support evidence </a:t>
            </a:r>
            <a:r>
              <a:rPr lang="en-GB" altLang="sr-Latn-RS" dirty="0"/>
              <a:t>to which it is not obviously related, for example to prove or disprove an alibi given by a suspect or a claim made by a witness. </a:t>
            </a:r>
          </a:p>
          <a:p>
            <a:pPr algn="just"/>
            <a:endParaRPr lang="en-GB" altLang="sr-Latn-RS" dirty="0"/>
          </a:p>
        </p:txBody>
      </p:sp>
    </p:spTree>
    <p:custDataLst>
      <p:tags r:id="rId1"/>
    </p:custDataLst>
    <p:extLst>
      <p:ext uri="{BB962C8B-B14F-4D97-AF65-F5344CB8AC3E}">
        <p14:creationId xmlns:p14="http://schemas.microsoft.com/office/powerpoint/2010/main" val="86339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C46EC006-F117-4C0F-9862-5856E3BA7579}"/>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US" altLang="sr-Latn-RS" sz="3600" dirty="0">
                <a:solidFill>
                  <a:srgbClr val="FFFFFF"/>
                </a:solidFill>
                <a:latin typeface="Helvetica" panose="020B0604020202020204" pitchFamily="34" charset="0"/>
              </a:rPr>
              <a:t>Session Objectives</a:t>
            </a:r>
          </a:p>
        </p:txBody>
      </p:sp>
      <p:sp>
        <p:nvSpPr>
          <p:cNvPr id="7170" name="Content Placeholder 2">
            <a:extLst>
              <a:ext uri="{FF2B5EF4-FFF2-40B4-BE49-F238E27FC236}">
                <a16:creationId xmlns:a16="http://schemas.microsoft.com/office/drawing/2014/main" id="{26400618-8A1C-4EB7-8746-01FDB29DE94D}"/>
              </a:ext>
            </a:extLst>
          </p:cNvPr>
          <p:cNvSpPr>
            <a:spLocks noGrp="1"/>
          </p:cNvSpPr>
          <p:nvPr>
            <p:ph idx="1"/>
          </p:nvPr>
        </p:nvSpPr>
        <p:spPr>
          <a:xfrm>
            <a:off x="457200" y="2009775"/>
            <a:ext cx="8512175" cy="4346575"/>
          </a:xfrm>
        </p:spPr>
        <p:txBody>
          <a:bodyPr/>
          <a:lstStyle/>
          <a:p>
            <a:pPr>
              <a:buFont typeface="Arial" panose="020B0604020202020204" pitchFamily="34" charset="0"/>
              <a:buNone/>
            </a:pPr>
            <a:r>
              <a:rPr lang="en-GB" altLang="sr-Latn-RS" sz="2400" dirty="0"/>
              <a:t>At the end of this session, delegates will be able to:</a:t>
            </a:r>
            <a:endParaRPr lang="sr-Latn-RS" altLang="sr-Latn-RS" sz="2400" dirty="0"/>
          </a:p>
          <a:p>
            <a:r>
              <a:rPr lang="en-GB" altLang="sr-Latn-RS" sz="2400" b="1" dirty="0"/>
              <a:t>Identify different types </a:t>
            </a:r>
            <a:r>
              <a:rPr lang="en-GB" altLang="sr-Latn-RS" sz="2400" dirty="0"/>
              <a:t>of cybercrime and their impact.</a:t>
            </a:r>
          </a:p>
          <a:p>
            <a:r>
              <a:rPr lang="en-GB" altLang="sr-Latn-RS" sz="2400" b="1" dirty="0"/>
              <a:t>List the threats, trends and tools </a:t>
            </a:r>
            <a:r>
              <a:rPr lang="en-GB" altLang="sr-Latn-RS" sz="2400" dirty="0"/>
              <a:t>of cybercrime and responses to the phenomenon. </a:t>
            </a:r>
            <a:endParaRPr lang="pt-PT" altLang="sr-Latn-RS" sz="2400" dirty="0"/>
          </a:p>
          <a:p>
            <a:r>
              <a:rPr lang="en-GB" altLang="sr-Latn-RS" sz="2400" b="1" dirty="0"/>
              <a:t>Explain the concepts</a:t>
            </a:r>
            <a:r>
              <a:rPr lang="en-GB" altLang="sr-Latn-RS" sz="2400" dirty="0"/>
              <a:t> of cybercrime that are considered types of crime under most legislation and international standards. </a:t>
            </a:r>
            <a:endParaRPr lang="pt-PT" altLang="sr-Latn-RS" sz="2400" dirty="0"/>
          </a:p>
        </p:txBody>
      </p:sp>
    </p:spTree>
    <p:custDataLst>
      <p:tags r:id="rId1"/>
    </p:custDataLst>
    <p:extLst>
      <p:ext uri="{BB962C8B-B14F-4D97-AF65-F5344CB8AC3E}">
        <p14:creationId xmlns:p14="http://schemas.microsoft.com/office/powerpoint/2010/main" val="58368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Title 1">
            <a:extLst>
              <a:ext uri="{FF2B5EF4-FFF2-40B4-BE49-F238E27FC236}">
                <a16:creationId xmlns:a16="http://schemas.microsoft.com/office/drawing/2014/main" id="{9AF924CE-20B1-4CF9-9858-573A8626C8F8}"/>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In Real Life</a:t>
            </a:r>
          </a:p>
        </p:txBody>
      </p:sp>
      <p:sp>
        <p:nvSpPr>
          <p:cNvPr id="58370" name="Rectangle 3">
            <a:extLst>
              <a:ext uri="{FF2B5EF4-FFF2-40B4-BE49-F238E27FC236}">
                <a16:creationId xmlns:a16="http://schemas.microsoft.com/office/drawing/2014/main" id="{27BCA4E7-08D6-4967-B06C-DA577F1DD5AF}"/>
              </a:ext>
            </a:extLst>
          </p:cNvPr>
          <p:cNvSpPr>
            <a:spLocks noGrp="1"/>
          </p:cNvSpPr>
          <p:nvPr>
            <p:ph idx="1"/>
          </p:nvPr>
        </p:nvSpPr>
        <p:spPr>
          <a:xfrm>
            <a:off x="457200" y="1560103"/>
            <a:ext cx="8229600" cy="4525963"/>
          </a:xfrm>
        </p:spPr>
        <p:txBody>
          <a:bodyPr/>
          <a:lstStyle/>
          <a:p>
            <a:pPr algn="just" eaLnBrk="1" hangingPunct="1">
              <a:lnSpc>
                <a:spcPct val="90000"/>
              </a:lnSpc>
            </a:pPr>
            <a:r>
              <a:rPr lang="en-GB" altLang="sr-Latn-RS" b="1" dirty="0"/>
              <a:t>Crime on cyber environments is already an important reality</a:t>
            </a:r>
          </a:p>
          <a:p>
            <a:pPr algn="just" eaLnBrk="1" hangingPunct="1">
              <a:lnSpc>
                <a:spcPct val="90000"/>
              </a:lnSpc>
            </a:pPr>
            <a:r>
              <a:rPr lang="en-GB" altLang="sr-Latn-RS" b="1" dirty="0"/>
              <a:t>Specific investigation units at the police level</a:t>
            </a:r>
          </a:p>
          <a:p>
            <a:pPr algn="just" eaLnBrk="1" hangingPunct="1">
              <a:lnSpc>
                <a:spcPct val="90000"/>
              </a:lnSpc>
            </a:pPr>
            <a:r>
              <a:rPr lang="en-GB" altLang="sr-Latn-RS" b="1" dirty="0"/>
              <a:t>International public organisations and private companies </a:t>
            </a:r>
            <a:r>
              <a:rPr lang="en-GB" altLang="sr-Latn-RS" dirty="0"/>
              <a:t>have each time more concern by the consequences of the illegal and harmful acts committed by the means of the communication networks or inside those networks</a:t>
            </a:r>
          </a:p>
          <a:p>
            <a:pPr algn="just" eaLnBrk="1" hangingPunct="1">
              <a:lnSpc>
                <a:spcPct val="90000"/>
              </a:lnSpc>
            </a:pPr>
            <a:r>
              <a:rPr lang="en-GB" altLang="sr-Latn-RS" dirty="0"/>
              <a:t>Part of </a:t>
            </a:r>
            <a:r>
              <a:rPr lang="en-GB" altLang="sr-Latn-RS" b="1" dirty="0"/>
              <a:t>Cyber diplomacy </a:t>
            </a:r>
            <a:r>
              <a:rPr lang="en-GB" altLang="sr-Latn-RS" dirty="0"/>
              <a:t> discussions</a:t>
            </a:r>
          </a:p>
        </p:txBody>
      </p:sp>
    </p:spTree>
    <p:custDataLst>
      <p:tags r:id="rId1"/>
    </p:custDataLst>
    <p:extLst>
      <p:ext uri="{BB962C8B-B14F-4D97-AF65-F5344CB8AC3E}">
        <p14:creationId xmlns:p14="http://schemas.microsoft.com/office/powerpoint/2010/main" val="407392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Title 1">
            <a:extLst>
              <a:ext uri="{FF2B5EF4-FFF2-40B4-BE49-F238E27FC236}">
                <a16:creationId xmlns:a16="http://schemas.microsoft.com/office/drawing/2014/main" id="{8FB2CD69-F5B9-454A-9AAF-654DE0CF8B08}"/>
              </a:ext>
            </a:extLst>
          </p:cNvPr>
          <p:cNvSpPr>
            <a:spLocks noGrp="1"/>
          </p:cNvSpPr>
          <p:nvPr>
            <p:ph type="title"/>
          </p:nvPr>
        </p:nvSpPr>
        <p:spPr>
          <a:xfrm>
            <a:off x="1349829" y="159316"/>
            <a:ext cx="7677630" cy="774700"/>
          </a:xfrm>
          <a:ln/>
        </p:spPr>
        <p:txBody>
          <a:bodyPr lIns="91440" tIns="45720" rIns="91440" bIns="45720" anchor="ctr">
            <a:noAutofit/>
          </a:bodyPr>
          <a:lstStyle/>
          <a:p>
            <a:pPr algn="r" eaLnBrk="1" hangingPunct="1"/>
            <a:r>
              <a:rPr lang="en-GB" altLang="sr-Latn-RS" sz="3200" dirty="0">
                <a:solidFill>
                  <a:srgbClr val="FFFFFF"/>
                </a:solidFill>
                <a:latin typeface="Helvetica" panose="020B0604020202020204" pitchFamily="34" charset="0"/>
              </a:rPr>
              <a:t>Cybercrime: Narrow and Broader Sense</a:t>
            </a:r>
          </a:p>
        </p:txBody>
      </p:sp>
      <p:sp>
        <p:nvSpPr>
          <p:cNvPr id="60418" name="Rectangle 3">
            <a:extLst>
              <a:ext uri="{FF2B5EF4-FFF2-40B4-BE49-F238E27FC236}">
                <a16:creationId xmlns:a16="http://schemas.microsoft.com/office/drawing/2014/main" id="{E36BDB95-2669-4A01-9C1B-2ACB1F8A6A38}"/>
              </a:ext>
            </a:extLst>
          </p:cNvPr>
          <p:cNvSpPr>
            <a:spLocks noGrp="1"/>
          </p:cNvSpPr>
          <p:nvPr>
            <p:ph idx="1"/>
          </p:nvPr>
        </p:nvSpPr>
        <p:spPr>
          <a:xfrm>
            <a:off x="457200" y="1861774"/>
            <a:ext cx="8229600" cy="4525963"/>
          </a:xfrm>
        </p:spPr>
        <p:txBody>
          <a:bodyPr/>
          <a:lstStyle/>
          <a:p>
            <a:pPr algn="just" eaLnBrk="1" hangingPunct="1"/>
            <a:r>
              <a:rPr lang="en-GB" altLang="sr-Latn-RS" b="1" dirty="0"/>
              <a:t>Normally used to describe a criminal activity in which a computer or a network are an essential part of a crime</a:t>
            </a:r>
          </a:p>
          <a:p>
            <a:pPr algn="just" eaLnBrk="1" hangingPunct="1"/>
            <a:r>
              <a:rPr lang="en-GB" altLang="sr-Latn-RS" b="1" dirty="0"/>
              <a:t>However cybercrime</a:t>
            </a:r>
            <a:r>
              <a:rPr lang="en-GB" altLang="sr-Latn-RS" b="1" i="1" dirty="0"/>
              <a:t> </a:t>
            </a:r>
            <a:r>
              <a:rPr lang="en-GB" altLang="sr-Latn-RS" b="1" dirty="0"/>
              <a:t>is also used to include other traditional crimes </a:t>
            </a:r>
            <a:r>
              <a:rPr lang="en-GB" altLang="sr-Latn-RS" dirty="0"/>
              <a:t>in which those same computers or networks are used to make the illicit activity possible</a:t>
            </a:r>
          </a:p>
        </p:txBody>
      </p:sp>
    </p:spTree>
    <p:custDataLst>
      <p:tags r:id="rId1"/>
    </p:custDataLst>
    <p:extLst>
      <p:ext uri="{BB962C8B-B14F-4D97-AF65-F5344CB8AC3E}">
        <p14:creationId xmlns:p14="http://schemas.microsoft.com/office/powerpoint/2010/main" val="3130728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Title 1">
            <a:extLst>
              <a:ext uri="{FF2B5EF4-FFF2-40B4-BE49-F238E27FC236}">
                <a16:creationId xmlns:a16="http://schemas.microsoft.com/office/drawing/2014/main" id="{299C84C8-3ABC-43CB-8014-49098E3A1AA3}"/>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In Real Life</a:t>
            </a:r>
          </a:p>
        </p:txBody>
      </p:sp>
      <p:sp>
        <p:nvSpPr>
          <p:cNvPr id="62466" name="Marcador de Posição de Conteúdo 2">
            <a:extLst>
              <a:ext uri="{FF2B5EF4-FFF2-40B4-BE49-F238E27FC236}">
                <a16:creationId xmlns:a16="http://schemas.microsoft.com/office/drawing/2014/main" id="{C2CE7C61-FA0D-4B33-BDE9-034DF7F0948A}"/>
              </a:ext>
            </a:extLst>
          </p:cNvPr>
          <p:cNvSpPr>
            <a:spLocks noGrp="1"/>
          </p:cNvSpPr>
          <p:nvPr>
            <p:ph idx="1"/>
          </p:nvPr>
        </p:nvSpPr>
        <p:spPr>
          <a:xfrm>
            <a:off x="663606" y="1251984"/>
            <a:ext cx="7816788" cy="5016962"/>
          </a:xfrm>
        </p:spPr>
        <p:txBody>
          <a:bodyPr>
            <a:normAutofit fontScale="92500" lnSpcReduction="10000"/>
          </a:bodyPr>
          <a:lstStyle/>
          <a:p>
            <a:pPr marL="271463" indent="-271463" defTabSz="914400">
              <a:buFontTx/>
              <a:buChar char="•"/>
            </a:pPr>
            <a:r>
              <a:rPr lang="en-GB" altLang="sr-Latn-RS" sz="2800" dirty="0"/>
              <a:t>Often, several cybercrime categories will be present together</a:t>
            </a:r>
          </a:p>
          <a:p>
            <a:pPr marL="271463" indent="-271463" defTabSz="914400">
              <a:buFontTx/>
              <a:buChar char="•"/>
            </a:pPr>
            <a:r>
              <a:rPr lang="en-GB" altLang="sr-Latn-RS" sz="2800" dirty="0"/>
              <a:t>Increase in </a:t>
            </a:r>
            <a:r>
              <a:rPr lang="en-GB" altLang="en-US" sz="2800" dirty="0"/>
              <a:t>“</a:t>
            </a:r>
            <a:r>
              <a:rPr lang="en-GB" altLang="ja-JP" sz="2800" i="1" dirty="0"/>
              <a:t>typical</a:t>
            </a:r>
            <a:r>
              <a:rPr lang="en-GB" altLang="en-US" sz="2800" dirty="0"/>
              <a:t>”</a:t>
            </a:r>
            <a:r>
              <a:rPr lang="en-GB" altLang="ja-JP" sz="2800" dirty="0"/>
              <a:t> cybercrimes (</a:t>
            </a:r>
            <a:r>
              <a:rPr lang="en-GB" altLang="ja-JP" sz="2800" i="1" dirty="0"/>
              <a:t>phishing</a:t>
            </a:r>
            <a:r>
              <a:rPr lang="en-GB" altLang="ja-JP" sz="2800" dirty="0"/>
              <a:t>, </a:t>
            </a:r>
            <a:r>
              <a:rPr lang="en-GB" altLang="ja-JP" sz="2800" i="1" dirty="0"/>
              <a:t>botnets</a:t>
            </a:r>
            <a:r>
              <a:rPr lang="en-GB" altLang="ja-JP" sz="2800" dirty="0"/>
              <a:t>)</a:t>
            </a:r>
          </a:p>
          <a:p>
            <a:pPr marL="271463" indent="-271463" defTabSz="914400">
              <a:buFontTx/>
              <a:buChar char="•"/>
            </a:pPr>
            <a:r>
              <a:rPr lang="en-GB" altLang="sr-Latn-RS" sz="2800" dirty="0"/>
              <a:t>Increase in child pornography diffusion on the Internet</a:t>
            </a:r>
          </a:p>
          <a:p>
            <a:pPr marL="271463" indent="-271463" defTabSz="914400">
              <a:buFontTx/>
              <a:buChar char="•"/>
            </a:pPr>
            <a:r>
              <a:rPr lang="en-GB" altLang="sr-Latn-RS" sz="2800" dirty="0"/>
              <a:t>Increase in cybercrimes with the purpose of profit</a:t>
            </a:r>
          </a:p>
          <a:p>
            <a:pPr marL="271463" indent="-271463" defTabSz="914400">
              <a:buFontTx/>
              <a:buChar char="•"/>
            </a:pPr>
            <a:r>
              <a:rPr lang="en-GB" altLang="sr-Latn-RS" sz="2800" dirty="0"/>
              <a:t>Increase in software (and other) piracy</a:t>
            </a:r>
          </a:p>
          <a:p>
            <a:pPr marL="271463" indent="-271463" defTabSz="914400">
              <a:buFontTx/>
              <a:buChar char="•"/>
            </a:pPr>
            <a:r>
              <a:rPr lang="en-GB" altLang="sr-Latn-RS" sz="2800" dirty="0"/>
              <a:t>Increase in the use of cyber facilities by organised crime</a:t>
            </a:r>
          </a:p>
          <a:p>
            <a:pPr marL="271463" indent="-271463" defTabSz="914400">
              <a:buFontTx/>
              <a:buChar char="•"/>
            </a:pPr>
            <a:r>
              <a:rPr lang="en-GB" altLang="sr-Latn-RS" sz="2800" dirty="0"/>
              <a:t>Increase in cyber money laundering</a:t>
            </a:r>
          </a:p>
          <a:p>
            <a:pPr marL="271463" indent="-271463" defTabSz="914400">
              <a:buFontTx/>
              <a:buChar char="•"/>
            </a:pPr>
            <a:r>
              <a:rPr lang="en-GB" altLang="sr-Latn-RS" sz="2800" dirty="0"/>
              <a:t>Increase in hate, racism, violence websites</a:t>
            </a:r>
          </a:p>
          <a:p>
            <a:pPr marL="271463" indent="-271463" defTabSz="914400">
              <a:buFontTx/>
              <a:buChar char="•"/>
            </a:pPr>
            <a:endParaRPr lang="en-GB" altLang="sr-Latn-RS" sz="2800" dirty="0"/>
          </a:p>
          <a:p>
            <a:pPr marL="271463" indent="-271463" defTabSz="914400"/>
            <a:endParaRPr lang="en-GB" altLang="sr-Latn-RS" dirty="0"/>
          </a:p>
        </p:txBody>
      </p:sp>
    </p:spTree>
    <p:custDataLst>
      <p:tags r:id="rId1"/>
    </p:custDataLst>
    <p:extLst>
      <p:ext uri="{BB962C8B-B14F-4D97-AF65-F5344CB8AC3E}">
        <p14:creationId xmlns:p14="http://schemas.microsoft.com/office/powerpoint/2010/main" val="1697852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08A074DD-BB71-48F6-B28D-0656F17CEB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B9B3F5A1-6AB6-48CD-BA9C-BA0B1179C1CE}"/>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74623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B082DEFC-BB7D-4EB1-B874-3F2E29ED0841}"/>
              </a:ext>
            </a:extLst>
          </p:cNvPr>
          <p:cNvSpPr>
            <a:spLocks noGrp="1"/>
          </p:cNvSpPr>
          <p:nvPr>
            <p:ph type="title" idx="4294967295"/>
          </p:nvPr>
        </p:nvSpPr>
        <p:spPr>
          <a:xfrm>
            <a:off x="797859" y="89647"/>
            <a:ext cx="8229600" cy="774700"/>
          </a:xfrm>
          <a:ln/>
        </p:spPr>
        <p:txBody>
          <a:bodyPr lIns="91440" tIns="45720" rIns="91440" bIns="45720" anchor="ctr">
            <a:normAutofit/>
          </a:bodyPr>
          <a:lstStyle/>
          <a:p>
            <a:pPr algn="r"/>
            <a:r>
              <a:rPr lang="en-GB" altLang="sr-Latn-RS" sz="3600" dirty="0">
                <a:solidFill>
                  <a:srgbClr val="FFFFFF"/>
                </a:solidFill>
                <a:latin typeface="Helvetica" panose="020B0604020202020204" pitchFamily="34" charset="0"/>
              </a:rPr>
              <a:t> Illegal activities online</a:t>
            </a:r>
          </a:p>
        </p:txBody>
      </p:sp>
      <p:pic>
        <p:nvPicPr>
          <p:cNvPr id="4" name="Picture 3">
            <a:extLst>
              <a:ext uri="{FF2B5EF4-FFF2-40B4-BE49-F238E27FC236}">
                <a16:creationId xmlns:a16="http://schemas.microsoft.com/office/drawing/2014/main" id="{492BF21E-C20C-4283-8E3E-E1C3DBB6A6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3242890" y="2402397"/>
            <a:ext cx="2658219" cy="2393719"/>
          </a:xfrm>
          <a:prstGeom prst="rect">
            <a:avLst/>
          </a:prstGeom>
        </p:spPr>
      </p:pic>
    </p:spTree>
    <p:custDataLst>
      <p:tags r:id="rId1"/>
    </p:custDataLst>
    <p:extLst>
      <p:ext uri="{BB962C8B-B14F-4D97-AF65-F5344CB8AC3E}">
        <p14:creationId xmlns:p14="http://schemas.microsoft.com/office/powerpoint/2010/main" val="2874736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E6CAA684-FD7B-4609-9AAF-0D8329AEEC8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Phishing</a:t>
            </a:r>
          </a:p>
        </p:txBody>
      </p:sp>
      <p:sp>
        <p:nvSpPr>
          <p:cNvPr id="121858" name="Rectangle 3">
            <a:extLst>
              <a:ext uri="{FF2B5EF4-FFF2-40B4-BE49-F238E27FC236}">
                <a16:creationId xmlns:a16="http://schemas.microsoft.com/office/drawing/2014/main" id="{1A6D1706-C359-4388-A56E-088D1182CBE9}"/>
              </a:ext>
            </a:extLst>
          </p:cNvPr>
          <p:cNvSpPr>
            <a:spLocks noGrp="1"/>
          </p:cNvSpPr>
          <p:nvPr>
            <p:ph idx="1"/>
          </p:nvPr>
        </p:nvSpPr>
        <p:spPr>
          <a:xfrm>
            <a:off x="457200" y="1671221"/>
            <a:ext cx="8229600" cy="4525963"/>
          </a:xfrm>
        </p:spPr>
        <p:txBody>
          <a:bodyPr>
            <a:normAutofit fontScale="92500"/>
          </a:bodyPr>
          <a:lstStyle/>
          <a:p>
            <a:pPr algn="just"/>
            <a:r>
              <a:rPr lang="en-US" altLang="en-US" sz="2800" b="1" dirty="0"/>
              <a:t>Phishing</a:t>
            </a:r>
            <a:r>
              <a:rPr lang="en-US" altLang="en-US" sz="2800" dirty="0"/>
              <a:t> is the attempt to obtain sensitive information such as usernames, passwords, and credit card details (and, indirectly, money), often for malicious reasons, by disguising as a trustworthy entity in an electronic communication.</a:t>
            </a:r>
          </a:p>
          <a:p>
            <a:pPr algn="just"/>
            <a:endParaRPr lang="en-GB" altLang="sr-Latn-RS" sz="2800" b="1" dirty="0"/>
          </a:p>
          <a:p>
            <a:pPr algn="just"/>
            <a:r>
              <a:rPr lang="en-US" altLang="en-US" sz="2800" b="1" dirty="0"/>
              <a:t>Communications purporting to be </a:t>
            </a:r>
            <a:r>
              <a:rPr lang="en-US" altLang="en-US" sz="2800" dirty="0"/>
              <a:t>from social web sites, auction sites, banks, online payment processors or IT administrators are often used to lure victims. Phishing emails may contain links to websites that are infected with malware.</a:t>
            </a:r>
            <a:endParaRPr lang="en-GB" altLang="sr-Latn-RS" sz="2800" b="1" dirty="0"/>
          </a:p>
        </p:txBody>
      </p:sp>
    </p:spTree>
    <p:custDataLst>
      <p:tags r:id="rId1"/>
    </p:custDataLst>
    <p:extLst>
      <p:ext uri="{BB962C8B-B14F-4D97-AF65-F5344CB8AC3E}">
        <p14:creationId xmlns:p14="http://schemas.microsoft.com/office/powerpoint/2010/main" val="45530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8" name="Picture 1">
            <a:extLst>
              <a:ext uri="{FF2B5EF4-FFF2-40B4-BE49-F238E27FC236}">
                <a16:creationId xmlns:a16="http://schemas.microsoft.com/office/drawing/2014/main" id="{F7087CC0-7F6B-4F28-87BB-19F360C9F9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0032" y="1201655"/>
            <a:ext cx="6783936" cy="504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2">
            <a:extLst>
              <a:ext uri="{FF2B5EF4-FFF2-40B4-BE49-F238E27FC236}">
                <a16:creationId xmlns:a16="http://schemas.microsoft.com/office/drawing/2014/main" id="{0B217D07-45F3-41D1-83CE-C2361B4D4826}"/>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Phishing</a:t>
            </a:r>
          </a:p>
        </p:txBody>
      </p:sp>
    </p:spTree>
    <p:custDataLst>
      <p:tags r:id="rId1"/>
    </p:custDataLst>
    <p:extLst>
      <p:ext uri="{BB962C8B-B14F-4D97-AF65-F5344CB8AC3E}">
        <p14:creationId xmlns:p14="http://schemas.microsoft.com/office/powerpoint/2010/main" val="1263939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Rectangle 2">
            <a:extLst>
              <a:ext uri="{FF2B5EF4-FFF2-40B4-BE49-F238E27FC236}">
                <a16:creationId xmlns:a16="http://schemas.microsoft.com/office/drawing/2014/main" id="{D2368D87-3DB9-4D6E-80EF-C78344EE827C}"/>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Malware</a:t>
            </a:r>
          </a:p>
        </p:txBody>
      </p:sp>
      <p:sp>
        <p:nvSpPr>
          <p:cNvPr id="120835" name="Rectangle 3">
            <a:extLst>
              <a:ext uri="{FF2B5EF4-FFF2-40B4-BE49-F238E27FC236}">
                <a16:creationId xmlns:a16="http://schemas.microsoft.com/office/drawing/2014/main" id="{D38C1240-4660-42F9-A4D1-B495C9950D35}"/>
              </a:ext>
            </a:extLst>
          </p:cNvPr>
          <p:cNvSpPr>
            <a:spLocks noGrp="1"/>
          </p:cNvSpPr>
          <p:nvPr>
            <p:ph idx="1"/>
          </p:nvPr>
        </p:nvSpPr>
        <p:spPr>
          <a:xfrm>
            <a:off x="263525" y="1582738"/>
            <a:ext cx="8880475" cy="3903662"/>
          </a:xfrm>
        </p:spPr>
        <p:txBody>
          <a:bodyPr/>
          <a:lstStyle/>
          <a:p>
            <a:pPr>
              <a:lnSpc>
                <a:spcPct val="90000"/>
              </a:lnSpc>
              <a:spcAft>
                <a:spcPts val="1200"/>
              </a:spcAft>
            </a:pPr>
            <a:r>
              <a:rPr lang="en-GB" altLang="en-US" dirty="0"/>
              <a:t>“</a:t>
            </a:r>
            <a:r>
              <a:rPr lang="en-GB" altLang="ja-JP" b="1" i="1" dirty="0"/>
              <a:t>malicious</a:t>
            </a:r>
            <a:r>
              <a:rPr lang="en-GB" altLang="ja-JP" dirty="0"/>
              <a:t>" + "</a:t>
            </a:r>
            <a:r>
              <a:rPr lang="en-GB" altLang="ja-JP" b="1" i="1" dirty="0"/>
              <a:t>software</a:t>
            </a:r>
            <a:r>
              <a:rPr lang="en-GB" altLang="en-US" dirty="0"/>
              <a:t>“</a:t>
            </a:r>
            <a:endParaRPr lang="en-GB" altLang="ja-JP" dirty="0"/>
          </a:p>
          <a:p>
            <a:pPr>
              <a:lnSpc>
                <a:spcPct val="90000"/>
              </a:lnSpc>
              <a:spcAft>
                <a:spcPts val="1200"/>
              </a:spcAft>
            </a:pPr>
            <a:r>
              <a:rPr lang="en-GB" altLang="sr-Latn-RS" b="1" dirty="0"/>
              <a:t>Software designed with the aim of accessing or otherwise compromising a computer system or data without the consent of the owner or user</a:t>
            </a:r>
          </a:p>
          <a:p>
            <a:pPr>
              <a:lnSpc>
                <a:spcPct val="90000"/>
              </a:lnSpc>
              <a:spcAft>
                <a:spcPts val="1200"/>
              </a:spcAft>
            </a:pPr>
            <a:r>
              <a:rPr lang="en-GB" altLang="sr-Latn-RS" dirty="0"/>
              <a:t>Can be contained in email attachments or in images in the message</a:t>
            </a:r>
          </a:p>
          <a:p>
            <a:pPr>
              <a:lnSpc>
                <a:spcPct val="90000"/>
              </a:lnSpc>
              <a:spcAft>
                <a:spcPts val="1200"/>
              </a:spcAft>
            </a:pPr>
            <a:r>
              <a:rPr lang="en-GB" altLang="sr-Latn-RS" dirty="0"/>
              <a:t>Virus, worms, adware, Trojans</a:t>
            </a:r>
          </a:p>
        </p:txBody>
      </p:sp>
    </p:spTree>
    <p:custDataLst>
      <p:tags r:id="rId1"/>
    </p:custDataLst>
    <p:extLst>
      <p:ext uri="{BB962C8B-B14F-4D97-AF65-F5344CB8AC3E}">
        <p14:creationId xmlns:p14="http://schemas.microsoft.com/office/powerpoint/2010/main" val="193452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Rectangle 2">
            <a:extLst>
              <a:ext uri="{FF2B5EF4-FFF2-40B4-BE49-F238E27FC236}">
                <a16:creationId xmlns:a16="http://schemas.microsoft.com/office/drawing/2014/main" id="{A887D2D1-AFBA-4923-A2B0-EC0C72478997}"/>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Viruses</a:t>
            </a:r>
          </a:p>
        </p:txBody>
      </p:sp>
      <p:sp>
        <p:nvSpPr>
          <p:cNvPr id="136194" name="Rectangle 3">
            <a:extLst>
              <a:ext uri="{FF2B5EF4-FFF2-40B4-BE49-F238E27FC236}">
                <a16:creationId xmlns:a16="http://schemas.microsoft.com/office/drawing/2014/main" id="{ADFED6E6-AE29-46CF-B223-37754F41B427}"/>
              </a:ext>
            </a:extLst>
          </p:cNvPr>
          <p:cNvSpPr>
            <a:spLocks noGrp="1"/>
          </p:cNvSpPr>
          <p:nvPr>
            <p:ph idx="1"/>
          </p:nvPr>
        </p:nvSpPr>
        <p:spPr>
          <a:xfrm>
            <a:off x="573088" y="1803400"/>
            <a:ext cx="8167687" cy="4578350"/>
          </a:xfrm>
        </p:spPr>
        <p:txBody>
          <a:bodyPr/>
          <a:lstStyle/>
          <a:p>
            <a:pPr>
              <a:lnSpc>
                <a:spcPct val="80000"/>
              </a:lnSpc>
            </a:pPr>
            <a:r>
              <a:rPr lang="en-GB" altLang="sr-Latn-RS" b="1" dirty="0"/>
              <a:t>Software with the ability to replicate itself from one file to another and lodging in a particular system</a:t>
            </a:r>
          </a:p>
          <a:p>
            <a:pPr>
              <a:lnSpc>
                <a:spcPct val="80000"/>
              </a:lnSpc>
            </a:pPr>
            <a:endParaRPr lang="en-GB" altLang="sr-Latn-RS" dirty="0"/>
          </a:p>
          <a:p>
            <a:pPr>
              <a:lnSpc>
                <a:spcPct val="80000"/>
              </a:lnSpc>
            </a:pPr>
            <a:r>
              <a:rPr lang="en-GB" altLang="sr-Latn-RS" dirty="0"/>
              <a:t>Without the consent (or knowledge) of its user / administrator</a:t>
            </a:r>
          </a:p>
          <a:p>
            <a:pPr>
              <a:lnSpc>
                <a:spcPct val="80000"/>
              </a:lnSpc>
            </a:pPr>
            <a:endParaRPr lang="en-GB" altLang="sr-Latn-RS" dirty="0"/>
          </a:p>
          <a:p>
            <a:pPr>
              <a:lnSpc>
                <a:spcPct val="80000"/>
              </a:lnSpc>
            </a:pPr>
            <a:r>
              <a:rPr lang="en-GB" altLang="sr-Latn-RS" dirty="0"/>
              <a:t>With the aim of causing damage in this system </a:t>
            </a:r>
          </a:p>
        </p:txBody>
      </p:sp>
    </p:spTree>
    <p:custDataLst>
      <p:tags r:id="rId1"/>
    </p:custDataLst>
    <p:extLst>
      <p:ext uri="{BB962C8B-B14F-4D97-AF65-F5344CB8AC3E}">
        <p14:creationId xmlns:p14="http://schemas.microsoft.com/office/powerpoint/2010/main" val="2255187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64A4EB55-E7E5-4500-B66E-1ECF0B134C6A}"/>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Computer Viruses/Trojans</a:t>
            </a:r>
          </a:p>
        </p:txBody>
      </p:sp>
      <p:pic>
        <p:nvPicPr>
          <p:cNvPr id="138243" name="Picture 5" descr="C:\Users\B.Stam\Desktop\AV7-virus.jpg">
            <a:extLst>
              <a:ext uri="{FF2B5EF4-FFF2-40B4-BE49-F238E27FC236}">
                <a16:creationId xmlns:a16="http://schemas.microsoft.com/office/drawing/2014/main" id="{4C98143B-DEFB-4EA6-B5E9-D7FEDEF92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 y="1288140"/>
            <a:ext cx="8201025"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6595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818BC51-F0C8-406B-B615-69AAD39D7493}"/>
              </a:ext>
            </a:extLst>
          </p:cNvPr>
          <p:cNvSpPr>
            <a:spLocks noGrp="1"/>
          </p:cNvSpPr>
          <p:nvPr>
            <p:ph type="title"/>
          </p:nvPr>
        </p:nvSpPr>
        <p:spPr>
          <a:xfrm>
            <a:off x="2098765" y="89647"/>
            <a:ext cx="6928693" cy="774700"/>
          </a:xfrm>
          <a:ln/>
        </p:spPr>
        <p:txBody>
          <a:bodyPr lIns="91440" tIns="45720" rIns="91440" bIns="45720" anchor="ctr">
            <a:noAutofit/>
          </a:bodyPr>
          <a:lstStyle/>
          <a:p>
            <a:pPr algn="r"/>
            <a:br>
              <a:rPr lang="en-US" altLang="en-US" sz="3200" dirty="0">
                <a:solidFill>
                  <a:srgbClr val="FFFFFF"/>
                </a:solidFill>
                <a:latin typeface="Helvetica" panose="020B0604020202020204" pitchFamily="34" charset="0"/>
              </a:rPr>
            </a:br>
            <a:r>
              <a:rPr lang="en-US" altLang="en-US" sz="3200" dirty="0">
                <a:solidFill>
                  <a:srgbClr val="FFFFFF"/>
                </a:solidFill>
                <a:latin typeface="Helvetica" panose="020B0604020202020204" pitchFamily="34" charset="0"/>
              </a:rPr>
              <a:t>Information society and cybercrime</a:t>
            </a:r>
            <a:br>
              <a:rPr lang="en-US" altLang="en-US" sz="3200" dirty="0">
                <a:solidFill>
                  <a:srgbClr val="FFFFFF"/>
                </a:solidFill>
                <a:latin typeface="Helvetica" panose="020B0604020202020204" pitchFamily="34" charset="0"/>
              </a:rPr>
            </a:br>
            <a:endParaRPr lang="en-US" altLang="en-US" sz="3200" dirty="0">
              <a:solidFill>
                <a:srgbClr val="FFFFFF"/>
              </a:solidFill>
              <a:latin typeface="Helvetica" panose="020B0604020202020204" pitchFamily="34" charset="0"/>
            </a:endParaRPr>
          </a:p>
        </p:txBody>
      </p:sp>
      <p:pic>
        <p:nvPicPr>
          <p:cNvPr id="9219" name="Picture 3">
            <a:extLst>
              <a:ext uri="{FF2B5EF4-FFF2-40B4-BE49-F238E27FC236}">
                <a16:creationId xmlns:a16="http://schemas.microsoft.com/office/drawing/2014/main" id="{BCB0C112-E0D2-4736-AFAE-5F0B085C37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242890" y="2402397"/>
            <a:ext cx="2658219" cy="2393719"/>
          </a:xfrm>
        </p:spPr>
      </p:pic>
    </p:spTree>
    <p:custDataLst>
      <p:tags r:id="rId1"/>
    </p:custDataLst>
    <p:extLst>
      <p:ext uri="{BB962C8B-B14F-4D97-AF65-F5344CB8AC3E}">
        <p14:creationId xmlns:p14="http://schemas.microsoft.com/office/powerpoint/2010/main" val="2257357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AA56BCB-AD72-4780-9F75-D08FBFC1DFC7}"/>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en-US" sz="3600" dirty="0">
                <a:solidFill>
                  <a:srgbClr val="FFFFFF"/>
                </a:solidFill>
                <a:latin typeface="Helvetica" panose="020B0604020202020204" pitchFamily="34" charset="0"/>
              </a:rPr>
              <a:t>Malware</a:t>
            </a:r>
          </a:p>
        </p:txBody>
      </p:sp>
      <p:pic>
        <p:nvPicPr>
          <p:cNvPr id="134147" name="Picture 5" descr="C:\Users\B.Stam\Desktop\How-to-identify-Malware-from-computer.jpg">
            <a:extLst>
              <a:ext uri="{FF2B5EF4-FFF2-40B4-BE49-F238E27FC236}">
                <a16:creationId xmlns:a16="http://schemas.microsoft.com/office/drawing/2014/main" id="{8FE7B39F-A805-4143-98E5-48C81358A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 y="1230404"/>
            <a:ext cx="8123238"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471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2">
            <a:extLst>
              <a:ext uri="{FF2B5EF4-FFF2-40B4-BE49-F238E27FC236}">
                <a16:creationId xmlns:a16="http://schemas.microsoft.com/office/drawing/2014/main" id="{FF2C45EE-13F8-4EED-AF7B-B7F4849D0F11}"/>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Worms</a:t>
            </a:r>
          </a:p>
        </p:txBody>
      </p:sp>
      <p:sp>
        <p:nvSpPr>
          <p:cNvPr id="124931" name="Rectangle 3">
            <a:extLst>
              <a:ext uri="{FF2B5EF4-FFF2-40B4-BE49-F238E27FC236}">
                <a16:creationId xmlns:a16="http://schemas.microsoft.com/office/drawing/2014/main" id="{0997523A-67AB-478E-BDDD-8B4ED7742A72}"/>
              </a:ext>
            </a:extLst>
          </p:cNvPr>
          <p:cNvSpPr>
            <a:spLocks noGrp="1"/>
          </p:cNvSpPr>
          <p:nvPr>
            <p:ph idx="1"/>
          </p:nvPr>
        </p:nvSpPr>
        <p:spPr>
          <a:xfrm>
            <a:off x="999331" y="1490689"/>
            <a:ext cx="7145337" cy="4525962"/>
          </a:xfrm>
        </p:spPr>
        <p:txBody>
          <a:bodyPr>
            <a:normAutofit fontScale="92500"/>
          </a:bodyPr>
          <a:lstStyle/>
          <a:p>
            <a:pPr marL="3175" indent="-3175" algn="just">
              <a:buFont typeface="Arial" panose="020B0604020202020204" pitchFamily="34" charset="0"/>
              <a:buNone/>
            </a:pPr>
            <a:r>
              <a:rPr lang="en-US" altLang="en-US" sz="2800" b="1" dirty="0"/>
              <a:t>A computer worm is a standalone malware computer program that replicates itself in order to spread to other computers</a:t>
            </a:r>
            <a:r>
              <a:rPr lang="en-US" altLang="en-US" sz="2800" dirty="0"/>
              <a:t>. Often, it uses a computer network to spread itself, relying on security failures on the target computer to access it. </a:t>
            </a:r>
          </a:p>
          <a:p>
            <a:pPr marL="3175" indent="-3175" algn="just">
              <a:buFont typeface="Arial" panose="020B0604020202020204" pitchFamily="34" charset="0"/>
              <a:buNone/>
            </a:pPr>
            <a:endParaRPr lang="en-US" altLang="en-US" sz="2800" dirty="0"/>
          </a:p>
          <a:p>
            <a:pPr marL="3175" indent="-3175" algn="just">
              <a:buFont typeface="Arial" panose="020B0604020202020204" pitchFamily="34" charset="0"/>
              <a:buNone/>
            </a:pPr>
            <a:r>
              <a:rPr lang="en-US" altLang="en-US" sz="2800" dirty="0"/>
              <a:t>Worms almost always cause at least some harm to the network, even if only by consuming bandwidth, whereas viruses almost always corrupt or modify files on a targeted computer.</a:t>
            </a:r>
            <a:endParaRPr lang="en-GB" altLang="sr-Latn-RS" sz="2800" dirty="0"/>
          </a:p>
        </p:txBody>
      </p:sp>
    </p:spTree>
    <p:custDataLst>
      <p:tags r:id="rId1"/>
    </p:custDataLst>
    <p:extLst>
      <p:ext uri="{BB962C8B-B14F-4D97-AF65-F5344CB8AC3E}">
        <p14:creationId xmlns:p14="http://schemas.microsoft.com/office/powerpoint/2010/main" val="765396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2339" name="Picture 1">
            <a:extLst>
              <a:ext uri="{FF2B5EF4-FFF2-40B4-BE49-F238E27FC236}">
                <a16:creationId xmlns:a16="http://schemas.microsoft.com/office/drawing/2014/main" id="{54008696-836D-4584-9C42-BC3AE9BFDF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8715" y="1106260"/>
            <a:ext cx="7286570" cy="51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58913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Rectangle 2">
            <a:extLst>
              <a:ext uri="{FF2B5EF4-FFF2-40B4-BE49-F238E27FC236}">
                <a16:creationId xmlns:a16="http://schemas.microsoft.com/office/drawing/2014/main" id="{6E39C584-A7DC-438D-B5D8-F64FD1922BA9}"/>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Spyware</a:t>
            </a:r>
          </a:p>
        </p:txBody>
      </p:sp>
      <p:sp>
        <p:nvSpPr>
          <p:cNvPr id="144386" name="Rectangle 3">
            <a:extLst>
              <a:ext uri="{FF2B5EF4-FFF2-40B4-BE49-F238E27FC236}">
                <a16:creationId xmlns:a16="http://schemas.microsoft.com/office/drawing/2014/main" id="{2FAFAC86-2A90-4B37-95D5-FB5E7D16BA7A}"/>
              </a:ext>
            </a:extLst>
          </p:cNvPr>
          <p:cNvSpPr>
            <a:spLocks noGrp="1"/>
          </p:cNvSpPr>
          <p:nvPr>
            <p:ph idx="1"/>
          </p:nvPr>
        </p:nvSpPr>
        <p:spPr>
          <a:xfrm>
            <a:off x="399256" y="1230766"/>
            <a:ext cx="8345487" cy="5041900"/>
          </a:xfrm>
        </p:spPr>
        <p:txBody>
          <a:bodyPr>
            <a:normAutofit fontScale="92500"/>
          </a:bodyPr>
          <a:lstStyle/>
          <a:p>
            <a:pPr algn="just"/>
            <a:r>
              <a:rPr lang="en-US" altLang="en-US" sz="2800" b="1" dirty="0"/>
              <a:t>Spyware is software that aims to gather information about a person or organization without their knowledge, that may send such information to another entity without the consumer's consent, or that asserts control over a device without the consumer's knowledge</a:t>
            </a:r>
            <a:r>
              <a:rPr lang="en-US" altLang="en-US" sz="2800" dirty="0"/>
              <a:t>.</a:t>
            </a:r>
          </a:p>
          <a:p>
            <a:pPr algn="just"/>
            <a:r>
              <a:rPr lang="en-US" altLang="en-US" sz="2800" dirty="0"/>
              <a:t>"Spyware" examples of other notorious types include digital rights management capabilities that "phone home", keyloggers, rootkits, and web beacons.</a:t>
            </a:r>
          </a:p>
          <a:p>
            <a:pPr algn="just"/>
            <a:r>
              <a:rPr lang="en-US" altLang="en-US" sz="2800" dirty="0"/>
              <a:t>Whenever spyware is used for malicious purposes, its presence is typically hidden from the user and can be difficult to detect. </a:t>
            </a:r>
          </a:p>
        </p:txBody>
      </p:sp>
    </p:spTree>
    <p:custDataLst>
      <p:tags r:id="rId1"/>
    </p:custDataLst>
    <p:extLst>
      <p:ext uri="{BB962C8B-B14F-4D97-AF65-F5344CB8AC3E}">
        <p14:creationId xmlns:p14="http://schemas.microsoft.com/office/powerpoint/2010/main" val="417562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5" name="Picture 5" descr="C:\Users\B.Stam\Desktop\spyware-alert.jpg">
            <a:extLst>
              <a:ext uri="{FF2B5EF4-FFF2-40B4-BE49-F238E27FC236}">
                <a16:creationId xmlns:a16="http://schemas.microsoft.com/office/drawing/2014/main" id="{71234025-7954-4D95-A565-807C4060D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 y="1049520"/>
            <a:ext cx="75977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1065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3" name="Rectangle 2">
            <a:extLst>
              <a:ext uri="{FF2B5EF4-FFF2-40B4-BE49-F238E27FC236}">
                <a16:creationId xmlns:a16="http://schemas.microsoft.com/office/drawing/2014/main" id="{0B0823E5-E45B-4EC3-909E-203B7367F0FC}"/>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Ransomware</a:t>
            </a:r>
          </a:p>
        </p:txBody>
      </p:sp>
      <p:sp>
        <p:nvSpPr>
          <p:cNvPr id="148482" name="Rectangle 3">
            <a:extLst>
              <a:ext uri="{FF2B5EF4-FFF2-40B4-BE49-F238E27FC236}">
                <a16:creationId xmlns:a16="http://schemas.microsoft.com/office/drawing/2014/main" id="{B96CB4F9-B2FA-4182-8B96-A7EE4C9D3473}"/>
              </a:ext>
            </a:extLst>
          </p:cNvPr>
          <p:cNvSpPr>
            <a:spLocks noGrp="1"/>
          </p:cNvSpPr>
          <p:nvPr>
            <p:ph idx="1"/>
          </p:nvPr>
        </p:nvSpPr>
        <p:spPr>
          <a:xfrm>
            <a:off x="425450" y="1616075"/>
            <a:ext cx="8345488" cy="2681288"/>
          </a:xfrm>
        </p:spPr>
        <p:txBody>
          <a:bodyPr>
            <a:normAutofit fontScale="85000" lnSpcReduction="20000"/>
          </a:bodyPr>
          <a:lstStyle/>
          <a:p>
            <a:pPr algn="just"/>
            <a:r>
              <a:rPr lang="en-US" altLang="en-US" sz="2400" b="1" dirty="0"/>
              <a:t>Ransomware is a type of malicious software that blocks access to the victim's data or threatens to publish or delete it until a ransom is paid</a:t>
            </a:r>
            <a:r>
              <a:rPr lang="en-US" altLang="en-US" sz="2400" dirty="0"/>
              <a:t>. </a:t>
            </a:r>
          </a:p>
          <a:p>
            <a:pPr algn="just"/>
            <a:r>
              <a:rPr lang="en-US" altLang="en-US" sz="2400" dirty="0"/>
              <a:t>More advanced malware uses a technique called </a:t>
            </a:r>
            <a:r>
              <a:rPr lang="en-US" altLang="en-US" sz="2400" dirty="0" err="1"/>
              <a:t>cryptoviral</a:t>
            </a:r>
            <a:r>
              <a:rPr lang="en-US" altLang="en-US" sz="2400" dirty="0"/>
              <a:t> extortion.</a:t>
            </a:r>
          </a:p>
          <a:p>
            <a:pPr algn="just"/>
            <a:r>
              <a:rPr lang="en-US" altLang="en-US" sz="2400" b="1" dirty="0"/>
              <a:t>Ransomware attacks are typically carried out using a Trojan that is disguised as a legitimate file that the user is tricked into downloading, or opening when it arrives as an email attachment</a:t>
            </a:r>
            <a:r>
              <a:rPr lang="en-US" altLang="en-US" sz="2400" dirty="0"/>
              <a:t>. </a:t>
            </a:r>
          </a:p>
          <a:p>
            <a:pPr algn="just"/>
            <a:r>
              <a:rPr lang="en-US" altLang="en-US" sz="2400" dirty="0"/>
              <a:t>However, one high profile example, the "</a:t>
            </a:r>
            <a:r>
              <a:rPr lang="en-US" altLang="en-US" sz="2400" dirty="0" err="1"/>
              <a:t>Wannacry</a:t>
            </a:r>
            <a:r>
              <a:rPr lang="en-US" altLang="en-US" sz="2400" dirty="0"/>
              <a:t> worm", traveled automatically between computers without user interaction.</a:t>
            </a:r>
          </a:p>
        </p:txBody>
      </p:sp>
    </p:spTree>
    <p:custDataLst>
      <p:tags r:id="rId1"/>
    </p:custDataLst>
    <p:extLst>
      <p:ext uri="{BB962C8B-B14F-4D97-AF65-F5344CB8AC3E}">
        <p14:creationId xmlns:p14="http://schemas.microsoft.com/office/powerpoint/2010/main" val="163262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BBF7D66-CB2E-481A-9F8C-7C1ABE0A326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Ransomware – WannaCry</a:t>
            </a:r>
          </a:p>
        </p:txBody>
      </p:sp>
      <p:pic>
        <p:nvPicPr>
          <p:cNvPr id="150531" name="Picture 5" descr="C:\Users\B.Stam\Desktop\wannacry_05_1024x774.png">
            <a:extLst>
              <a:ext uri="{FF2B5EF4-FFF2-40B4-BE49-F238E27FC236}">
                <a16:creationId xmlns:a16="http://schemas.microsoft.com/office/drawing/2014/main" id="{C46F4344-45DE-47B7-94AC-83F92D79C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08" y="1170923"/>
            <a:ext cx="7102183" cy="503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40329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BBF7D66-CB2E-481A-9F8C-7C1ABE0A326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Ransomware – WannaCry</a:t>
            </a:r>
          </a:p>
        </p:txBody>
      </p:sp>
      <p:sp>
        <p:nvSpPr>
          <p:cNvPr id="5" name="Tijdelijke aanduiding voor inhoud 2">
            <a:extLst>
              <a:ext uri="{FF2B5EF4-FFF2-40B4-BE49-F238E27FC236}">
                <a16:creationId xmlns:a16="http://schemas.microsoft.com/office/drawing/2014/main" id="{36E568BD-8EDE-4E13-8267-7A936CF1AFBD}"/>
              </a:ext>
            </a:extLst>
          </p:cNvPr>
          <p:cNvSpPr>
            <a:spLocks noGrp="1"/>
          </p:cNvSpPr>
          <p:nvPr>
            <p:ph idx="1"/>
          </p:nvPr>
        </p:nvSpPr>
        <p:spPr/>
        <p:txBody>
          <a:bodyPr/>
          <a:lstStyle/>
          <a:p>
            <a:r>
              <a:rPr lang="en-GB" dirty="0">
                <a:hlinkClick r:id="rId4"/>
              </a:rPr>
              <a:t>https://blockchain.info/address/13AM4VW2dhxYgXeQepoHkHSQuy6NgaEb94</a:t>
            </a:r>
            <a:endParaRPr lang="en-GB" dirty="0"/>
          </a:p>
          <a:p>
            <a:r>
              <a:rPr lang="en-GB" dirty="0">
                <a:hlinkClick r:id="rId5"/>
              </a:rPr>
              <a:t>https://blockchain.info/address/12t9YDPgwueZ9NyMgw519p7AA8isjr6SMw</a:t>
            </a:r>
            <a:endParaRPr lang="en-GB" dirty="0"/>
          </a:p>
          <a:p>
            <a:r>
              <a:rPr lang="en-GB" dirty="0">
                <a:hlinkClick r:id="rId6"/>
              </a:rPr>
              <a:t>https://blockchain.info/address/115p7UMMngoj1pMvkpHijcRdfJNXj6LrLn</a:t>
            </a:r>
            <a:endParaRPr lang="en-GB" dirty="0"/>
          </a:p>
          <a:p>
            <a:endParaRPr lang="en-GB" dirty="0"/>
          </a:p>
        </p:txBody>
      </p:sp>
    </p:spTree>
    <p:custDataLst>
      <p:tags r:id="rId1"/>
    </p:custDataLst>
    <p:extLst>
      <p:ext uri="{BB962C8B-B14F-4D97-AF65-F5344CB8AC3E}">
        <p14:creationId xmlns:p14="http://schemas.microsoft.com/office/powerpoint/2010/main" val="555923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Rectangle 2">
            <a:extLst>
              <a:ext uri="{FF2B5EF4-FFF2-40B4-BE49-F238E27FC236}">
                <a16:creationId xmlns:a16="http://schemas.microsoft.com/office/drawing/2014/main" id="{47A000E8-F7E3-402F-A0CF-137C82C37CFF}"/>
              </a:ext>
            </a:extLst>
          </p:cNvPr>
          <p:cNvSpPr>
            <a:spLocks noGrp="1"/>
          </p:cNvSpPr>
          <p:nvPr>
            <p:ph type="title"/>
          </p:nvPr>
        </p:nvSpPr>
        <p:spPr>
          <a:xfrm>
            <a:off x="797859" y="115773"/>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Trojans (Trojan Horses)</a:t>
            </a:r>
          </a:p>
        </p:txBody>
      </p:sp>
      <p:sp>
        <p:nvSpPr>
          <p:cNvPr id="152578" name="Rectangle 3">
            <a:extLst>
              <a:ext uri="{FF2B5EF4-FFF2-40B4-BE49-F238E27FC236}">
                <a16:creationId xmlns:a16="http://schemas.microsoft.com/office/drawing/2014/main" id="{9DB32DE7-1E8B-4697-A2BC-D1FFD014795F}"/>
              </a:ext>
            </a:extLst>
          </p:cNvPr>
          <p:cNvSpPr>
            <a:spLocks noGrp="1"/>
          </p:cNvSpPr>
          <p:nvPr>
            <p:ph idx="1"/>
          </p:nvPr>
        </p:nvSpPr>
        <p:spPr>
          <a:xfrm>
            <a:off x="279400" y="2056501"/>
            <a:ext cx="8585200" cy="3098973"/>
          </a:xfrm>
        </p:spPr>
        <p:txBody>
          <a:bodyPr/>
          <a:lstStyle/>
          <a:p>
            <a:r>
              <a:rPr lang="en-GB" altLang="sr-Latn-RS" b="1" dirty="0"/>
              <a:t>Malicious software that performs undesirable functions to the user, without his knowledge</a:t>
            </a:r>
          </a:p>
          <a:p>
            <a:pPr lvl="1"/>
            <a:r>
              <a:rPr lang="en-GB" altLang="sr-Latn-RS" dirty="0"/>
              <a:t>destruction of data</a:t>
            </a:r>
          </a:p>
          <a:p>
            <a:pPr lvl="1"/>
            <a:r>
              <a:rPr lang="en-GB" altLang="sr-Latn-RS" dirty="0"/>
              <a:t>disabling security software</a:t>
            </a:r>
          </a:p>
          <a:p>
            <a:pPr lvl="1"/>
            <a:r>
              <a:rPr lang="en-GB" altLang="sr-Latn-RS" dirty="0"/>
              <a:t>remote access / backdoors (to give someone unauthorised access to a computer) </a:t>
            </a:r>
          </a:p>
          <a:p>
            <a:pPr lvl="1"/>
            <a:r>
              <a:rPr lang="en-GB" altLang="sr-Latn-RS" dirty="0"/>
              <a:t>download and installation of other malware </a:t>
            </a:r>
          </a:p>
          <a:p>
            <a:pPr>
              <a:buFont typeface="Arial" panose="020B0604020202020204" pitchFamily="34" charset="0"/>
              <a:buNone/>
            </a:pPr>
            <a:endParaRPr lang="en-GB" altLang="sr-Latn-RS" dirty="0"/>
          </a:p>
        </p:txBody>
      </p:sp>
    </p:spTree>
    <p:custDataLst>
      <p:tags r:id="rId1"/>
    </p:custDataLst>
    <p:extLst>
      <p:ext uri="{BB962C8B-B14F-4D97-AF65-F5344CB8AC3E}">
        <p14:creationId xmlns:p14="http://schemas.microsoft.com/office/powerpoint/2010/main" val="2731848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2FE8BB28-B19A-4852-83B5-F3770C4A748B}"/>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Trojans (Trojan Horses)</a:t>
            </a:r>
          </a:p>
        </p:txBody>
      </p:sp>
      <p:pic>
        <p:nvPicPr>
          <p:cNvPr id="154627" name="Picture 1">
            <a:extLst>
              <a:ext uri="{FF2B5EF4-FFF2-40B4-BE49-F238E27FC236}">
                <a16:creationId xmlns:a16="http://schemas.microsoft.com/office/drawing/2014/main" id="{540894F8-6533-4E06-B8D7-B3D61695A0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1432" y="1302905"/>
            <a:ext cx="6770765" cy="45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9502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itle 1">
            <a:extLst>
              <a:ext uri="{FF2B5EF4-FFF2-40B4-BE49-F238E27FC236}">
                <a16:creationId xmlns:a16="http://schemas.microsoft.com/office/drawing/2014/main" id="{CEA93F25-24F1-4327-B411-EA75971DE1D3}"/>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Information Society</a:t>
            </a:r>
          </a:p>
        </p:txBody>
      </p:sp>
      <p:sp>
        <p:nvSpPr>
          <p:cNvPr id="10242" name="Rectangle 3">
            <a:extLst>
              <a:ext uri="{FF2B5EF4-FFF2-40B4-BE49-F238E27FC236}">
                <a16:creationId xmlns:a16="http://schemas.microsoft.com/office/drawing/2014/main" id="{C03FC301-5869-49DF-842C-3A5ACCB0532B}"/>
              </a:ext>
            </a:extLst>
          </p:cNvPr>
          <p:cNvSpPr>
            <a:spLocks noGrp="1"/>
          </p:cNvSpPr>
          <p:nvPr>
            <p:ph idx="1"/>
          </p:nvPr>
        </p:nvSpPr>
        <p:spPr>
          <a:xfrm>
            <a:off x="130175" y="999536"/>
            <a:ext cx="8229600" cy="5535612"/>
          </a:xfrm>
        </p:spPr>
        <p:txBody>
          <a:bodyPr/>
          <a:lstStyle/>
          <a:p>
            <a:pPr eaLnBrk="1" hangingPunct="1"/>
            <a:endParaRPr lang="sr-Latn-RS" altLang="sr-Latn-RS" dirty="0"/>
          </a:p>
          <a:p>
            <a:pPr eaLnBrk="1" hangingPunct="1"/>
            <a:r>
              <a:rPr lang="en-GB" altLang="sr-Latn-RS" sz="2800" dirty="0"/>
              <a:t>A new reality</a:t>
            </a:r>
            <a:r>
              <a:rPr lang="sr-Latn-RS" altLang="sr-Latn-RS" sz="2800" dirty="0"/>
              <a:t> - </a:t>
            </a:r>
            <a:r>
              <a:rPr lang="en-US" altLang="en-US" sz="2800" dirty="0"/>
              <a:t>21</a:t>
            </a:r>
            <a:r>
              <a:rPr lang="en-US" altLang="en-US" sz="2800" baseline="30000" dirty="0"/>
              <a:t>st</a:t>
            </a:r>
            <a:r>
              <a:rPr lang="en-US" altLang="en-US" sz="2800" dirty="0"/>
              <a:t> Century</a:t>
            </a:r>
            <a:endParaRPr lang="sr-Cyrl-RS" altLang="en-US" sz="2800" dirty="0"/>
          </a:p>
          <a:p>
            <a:pPr eaLnBrk="1" hangingPunct="1"/>
            <a:endParaRPr lang="sr-Latn-CS" altLang="en-US" sz="2800" dirty="0"/>
          </a:p>
          <a:p>
            <a:pPr eaLnBrk="1" hangingPunct="1"/>
            <a:r>
              <a:rPr lang="en-US" altLang="en-US" sz="2800" dirty="0"/>
              <a:t>Information society</a:t>
            </a:r>
            <a:endParaRPr lang="sr-Cyrl-RS" altLang="en-US" sz="2800" dirty="0"/>
          </a:p>
          <a:p>
            <a:pPr eaLnBrk="1" hangingPunct="1"/>
            <a:endParaRPr lang="en-US" altLang="en-US" sz="2800" dirty="0"/>
          </a:p>
          <a:p>
            <a:pPr eaLnBrk="1" hangingPunct="1"/>
            <a:r>
              <a:rPr lang="en-US" altLang="en-US" sz="2800" dirty="0"/>
              <a:t>Less boundaries and limits</a:t>
            </a:r>
            <a:endParaRPr lang="sr-Cyrl-RS" altLang="en-US" sz="2800" dirty="0"/>
          </a:p>
          <a:p>
            <a:pPr eaLnBrk="1" hangingPunct="1"/>
            <a:endParaRPr lang="en-US" altLang="en-US" sz="2800" dirty="0"/>
          </a:p>
          <a:p>
            <a:pPr eaLnBrk="1" hangingPunct="1"/>
            <a:r>
              <a:rPr lang="en-US" altLang="en-US" sz="2800" dirty="0"/>
              <a:t>More personal freedoms</a:t>
            </a:r>
            <a:endParaRPr lang="sr-Cyrl-RS" altLang="en-US" sz="2800" dirty="0"/>
          </a:p>
          <a:p>
            <a:pPr eaLnBrk="1" hangingPunct="1"/>
            <a:endParaRPr lang="en-US" altLang="en-US" sz="2800" dirty="0"/>
          </a:p>
          <a:p>
            <a:pPr eaLnBrk="1" hangingPunct="1"/>
            <a:r>
              <a:rPr lang="en-US" altLang="en-US" sz="2800" dirty="0"/>
              <a:t>More business opportunities</a:t>
            </a:r>
          </a:p>
        </p:txBody>
      </p:sp>
      <p:pic>
        <p:nvPicPr>
          <p:cNvPr id="10244" name="Content Placeholder 10" descr="glowing-world-map-background-1280x960.jpg">
            <a:extLst>
              <a:ext uri="{FF2B5EF4-FFF2-40B4-BE49-F238E27FC236}">
                <a16:creationId xmlns:a16="http://schemas.microsoft.com/office/drawing/2014/main" id="{4E8445FE-DC03-4149-89D0-7DC68AF35C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3815" y="2333625"/>
            <a:ext cx="3480010" cy="26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28243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Rectangle 2">
            <a:extLst>
              <a:ext uri="{FF2B5EF4-FFF2-40B4-BE49-F238E27FC236}">
                <a16:creationId xmlns:a16="http://schemas.microsoft.com/office/drawing/2014/main" id="{29F16E46-764C-447C-85C4-0DEF8D8E01CC}"/>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Botnets</a:t>
            </a:r>
          </a:p>
        </p:txBody>
      </p:sp>
      <p:sp>
        <p:nvSpPr>
          <p:cNvPr id="156674" name="Rectangle 3">
            <a:extLst>
              <a:ext uri="{FF2B5EF4-FFF2-40B4-BE49-F238E27FC236}">
                <a16:creationId xmlns:a16="http://schemas.microsoft.com/office/drawing/2014/main" id="{A0C44C28-F5C3-4C44-A578-053DE00503CF}"/>
              </a:ext>
            </a:extLst>
          </p:cNvPr>
          <p:cNvSpPr>
            <a:spLocks noGrp="1"/>
          </p:cNvSpPr>
          <p:nvPr>
            <p:ph idx="1"/>
          </p:nvPr>
        </p:nvSpPr>
        <p:spPr>
          <a:xfrm>
            <a:off x="457200" y="1695359"/>
            <a:ext cx="8229600" cy="5072062"/>
          </a:xfrm>
        </p:spPr>
        <p:txBody>
          <a:bodyPr/>
          <a:lstStyle/>
          <a:p>
            <a:r>
              <a:rPr lang="en-GB" altLang="sr-Latn-RS" dirty="0"/>
              <a:t>Networks of compromised computers (</a:t>
            </a:r>
            <a:r>
              <a:rPr lang="en-GB" altLang="sr-Latn-RS" i="1" dirty="0"/>
              <a:t>zombies</a:t>
            </a:r>
            <a:r>
              <a:rPr lang="en-GB" altLang="sr-Latn-RS" dirty="0"/>
              <a:t>)</a:t>
            </a:r>
          </a:p>
          <a:p>
            <a:r>
              <a:rPr lang="en-GB" altLang="sr-Latn-RS" dirty="0"/>
              <a:t>Controlled by one person or organisation</a:t>
            </a:r>
          </a:p>
          <a:p>
            <a:r>
              <a:rPr lang="en-GB" altLang="sr-Latn-RS" dirty="0"/>
              <a:t>Intended to be used for illicit activities</a:t>
            </a:r>
          </a:p>
          <a:p>
            <a:r>
              <a:rPr lang="en-GB" altLang="sr-Latn-RS" dirty="0"/>
              <a:t>Infected computers are controlled by software that allows automation of operations across the network</a:t>
            </a:r>
          </a:p>
          <a:p>
            <a:r>
              <a:rPr lang="en-GB" altLang="sr-Latn-RS" dirty="0"/>
              <a:t>Inactive until it is necessary</a:t>
            </a:r>
          </a:p>
        </p:txBody>
      </p:sp>
    </p:spTree>
    <p:custDataLst>
      <p:tags r:id="rId1"/>
    </p:custDataLst>
    <p:extLst>
      <p:ext uri="{BB962C8B-B14F-4D97-AF65-F5344CB8AC3E}">
        <p14:creationId xmlns:p14="http://schemas.microsoft.com/office/powerpoint/2010/main" val="718379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3" name="Picture 1">
            <a:extLst>
              <a:ext uri="{FF2B5EF4-FFF2-40B4-BE49-F238E27FC236}">
                <a16:creationId xmlns:a16="http://schemas.microsoft.com/office/drawing/2014/main" id="{18E1EC8F-F00D-45EA-8B4B-401984DA88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8661" y="1309981"/>
            <a:ext cx="6166678" cy="475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2" name="Rectangle 2">
            <a:extLst>
              <a:ext uri="{FF2B5EF4-FFF2-40B4-BE49-F238E27FC236}">
                <a16:creationId xmlns:a16="http://schemas.microsoft.com/office/drawing/2014/main" id="{22A17B67-621B-4F9C-BB0A-1C2902922606}"/>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en-US" sz="3600" dirty="0">
                <a:solidFill>
                  <a:srgbClr val="FFFFFF"/>
                </a:solidFill>
                <a:latin typeface="Helvetica" panose="020B0604020202020204" pitchFamily="34" charset="0"/>
              </a:rPr>
              <a:t>Botnets</a:t>
            </a:r>
          </a:p>
        </p:txBody>
      </p:sp>
    </p:spTree>
    <p:custDataLst>
      <p:tags r:id="rId1"/>
    </p:custDataLst>
    <p:extLst>
      <p:ext uri="{BB962C8B-B14F-4D97-AF65-F5344CB8AC3E}">
        <p14:creationId xmlns:p14="http://schemas.microsoft.com/office/powerpoint/2010/main" val="3573374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8F4D99E7-C604-4F40-A548-B6DBD8542F7D}"/>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en-US" sz="3600" dirty="0" err="1">
                <a:solidFill>
                  <a:srgbClr val="FFFFFF"/>
                </a:solidFill>
                <a:latin typeface="Helvetica" panose="020B0604020202020204" pitchFamily="34" charset="0"/>
              </a:rPr>
              <a:t>DarkNet</a:t>
            </a:r>
            <a:endParaRPr lang="en-US" altLang="en-US" sz="3600" dirty="0">
              <a:solidFill>
                <a:srgbClr val="FFFFFF"/>
              </a:solidFill>
              <a:latin typeface="Helvetica" panose="020B0604020202020204" pitchFamily="34" charset="0"/>
            </a:endParaRPr>
          </a:p>
        </p:txBody>
      </p:sp>
      <p:sp>
        <p:nvSpPr>
          <p:cNvPr id="160771" name="Content Placeholder 2">
            <a:extLst>
              <a:ext uri="{FF2B5EF4-FFF2-40B4-BE49-F238E27FC236}">
                <a16:creationId xmlns:a16="http://schemas.microsoft.com/office/drawing/2014/main" id="{83607327-4DF2-419C-BF05-819891AE5564}"/>
              </a:ext>
            </a:extLst>
          </p:cNvPr>
          <p:cNvSpPr>
            <a:spLocks noGrp="1"/>
          </p:cNvSpPr>
          <p:nvPr>
            <p:ph idx="1"/>
          </p:nvPr>
        </p:nvSpPr>
        <p:spPr>
          <a:xfrm>
            <a:off x="457200" y="1362075"/>
            <a:ext cx="8229600" cy="4125913"/>
          </a:xfrm>
        </p:spPr>
        <p:txBody>
          <a:bodyPr>
            <a:normAutofit fontScale="62500" lnSpcReduction="20000"/>
          </a:bodyPr>
          <a:lstStyle/>
          <a:p>
            <a:pPr algn="just">
              <a:lnSpc>
                <a:spcPct val="160000"/>
              </a:lnSpc>
            </a:pPr>
            <a:r>
              <a:rPr lang="en-US" altLang="en-US" sz="2800" b="1" dirty="0" err="1"/>
              <a:t>DarkNet</a:t>
            </a:r>
            <a:r>
              <a:rPr lang="en-US" altLang="en-US" sz="2800" b="1" dirty="0"/>
              <a:t> (or Dark Net) is a network that can only be accessed with specific software, configurations, or authorization, it is not reachable through standard browsers and/ or search engines, and is often using non-standard communications protocols.</a:t>
            </a:r>
          </a:p>
          <a:p>
            <a:pPr algn="just">
              <a:lnSpc>
                <a:spcPct val="160000"/>
              </a:lnSpc>
            </a:pPr>
            <a:r>
              <a:rPr lang="en-US" altLang="en-US" sz="2800" b="1" dirty="0"/>
              <a:t>Originally coined in the 1970s to designate networks which were isolated from ARPANET </a:t>
            </a:r>
            <a:r>
              <a:rPr lang="en-US" altLang="en-US" sz="2800" dirty="0"/>
              <a:t>(which evolved into the Internet) for security purposes, darknets were able to receive data from ARPANET but had addresses which did not appear in the network lists and would not answer any inquiry.</a:t>
            </a:r>
          </a:p>
        </p:txBody>
      </p:sp>
    </p:spTree>
    <p:custDataLst>
      <p:tags r:id="rId1"/>
    </p:custDataLst>
    <p:extLst>
      <p:ext uri="{BB962C8B-B14F-4D97-AF65-F5344CB8AC3E}">
        <p14:creationId xmlns:p14="http://schemas.microsoft.com/office/powerpoint/2010/main" val="2038484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02AF49CE-D13A-47B1-BE64-D75648AA87A7}"/>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en-US" sz="3600" dirty="0" err="1">
                <a:solidFill>
                  <a:srgbClr val="FFFFFF"/>
                </a:solidFill>
                <a:latin typeface="Helvetica" panose="020B0604020202020204" pitchFamily="34" charset="0"/>
              </a:rPr>
              <a:t>DarkNet</a:t>
            </a:r>
            <a:r>
              <a:rPr lang="en-US" altLang="en-US" sz="3600" dirty="0">
                <a:solidFill>
                  <a:srgbClr val="FFFFFF"/>
                </a:solidFill>
                <a:latin typeface="Helvetica" panose="020B0604020202020204" pitchFamily="34" charset="0"/>
              </a:rPr>
              <a:t> and Dark Web</a:t>
            </a:r>
          </a:p>
        </p:txBody>
      </p:sp>
      <p:pic>
        <p:nvPicPr>
          <p:cNvPr id="162820" name="Picture 4">
            <a:extLst>
              <a:ext uri="{FF2B5EF4-FFF2-40B4-BE49-F238E27FC236}">
                <a16:creationId xmlns:a16="http://schemas.microsoft.com/office/drawing/2014/main" id="{A3B5B2B9-9AFF-4F5D-9616-2B20926095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2425" y="1070428"/>
            <a:ext cx="58991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25606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5331C77C-6703-4D85-ADE3-737949FD50CF}"/>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rPr>
              <a:t>TOR</a:t>
            </a:r>
          </a:p>
        </p:txBody>
      </p:sp>
      <p:sp>
        <p:nvSpPr>
          <p:cNvPr id="164867" name="Content Placeholder 2">
            <a:extLst>
              <a:ext uri="{FF2B5EF4-FFF2-40B4-BE49-F238E27FC236}">
                <a16:creationId xmlns:a16="http://schemas.microsoft.com/office/drawing/2014/main" id="{48294FB3-EB89-462D-8395-9D3A2327191A}"/>
              </a:ext>
            </a:extLst>
          </p:cNvPr>
          <p:cNvSpPr>
            <a:spLocks noGrp="1"/>
          </p:cNvSpPr>
          <p:nvPr>
            <p:ph idx="1"/>
          </p:nvPr>
        </p:nvSpPr>
        <p:spPr>
          <a:xfrm>
            <a:off x="457200" y="1811014"/>
            <a:ext cx="8229600" cy="4125913"/>
          </a:xfrm>
        </p:spPr>
        <p:txBody>
          <a:bodyPr>
            <a:normAutofit fontScale="92500" lnSpcReduction="10000"/>
          </a:bodyPr>
          <a:lstStyle/>
          <a:p>
            <a:pPr algn="just"/>
            <a:r>
              <a:rPr lang="en-US" altLang="en-US" sz="2400" b="1" dirty="0"/>
              <a:t>TOR is free software for enabling anonymous communication. </a:t>
            </a:r>
          </a:p>
          <a:p>
            <a:pPr algn="just"/>
            <a:r>
              <a:rPr lang="en-US" altLang="en-US" sz="2400" b="1" dirty="0"/>
              <a:t>The name is an acronym derived from the original software project name </a:t>
            </a:r>
            <a:r>
              <a:rPr lang="en-US" altLang="en-US" sz="2400" b="1" i="1" dirty="0"/>
              <a:t>The Onion Router</a:t>
            </a:r>
            <a:r>
              <a:rPr lang="en-US" altLang="en-US" sz="2400" dirty="0"/>
              <a:t>. Tor directs Internet traffic through a free, worldwide, volunteer network consisting of thousands relays to conceal a user's location and usage from anyone conducting network surveillance or traffic analysis.</a:t>
            </a:r>
          </a:p>
          <a:p>
            <a:pPr algn="just"/>
            <a:r>
              <a:rPr lang="en-US" altLang="en-US" sz="2400" b="1" dirty="0"/>
              <a:t>Onion routing is implemented by encryption</a:t>
            </a:r>
            <a:r>
              <a:rPr lang="en-US" altLang="en-US" sz="2400" dirty="0"/>
              <a:t>, nested like the layers of an onion, used to anonymize communication. Tor encrypts the original data, including the destination address, multiple times and sends it through a virtual circuit comprising successive, randomly selected Tor relays.</a:t>
            </a:r>
          </a:p>
        </p:txBody>
      </p:sp>
    </p:spTree>
    <p:extLst>
      <p:ext uri="{BB962C8B-B14F-4D97-AF65-F5344CB8AC3E}">
        <p14:creationId xmlns:p14="http://schemas.microsoft.com/office/powerpoint/2010/main" val="248986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4" name="Content Placeholder 4">
            <a:extLst>
              <a:ext uri="{FF2B5EF4-FFF2-40B4-BE49-F238E27FC236}">
                <a16:creationId xmlns:a16="http://schemas.microsoft.com/office/drawing/2014/main" id="{6D13DC1E-7486-4FF8-97DA-687EC4D8D27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5794" y="1119564"/>
            <a:ext cx="7603961" cy="4860524"/>
          </a:xfrm>
        </p:spPr>
      </p:pic>
      <p:pic>
        <p:nvPicPr>
          <p:cNvPr id="166915" name="Picture 5">
            <a:extLst>
              <a:ext uri="{FF2B5EF4-FFF2-40B4-BE49-F238E27FC236}">
                <a16:creationId xmlns:a16="http://schemas.microsoft.com/office/drawing/2014/main" id="{23B4A355-046C-4682-845E-0CA728CDBA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155" y="2011151"/>
            <a:ext cx="2743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88475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3" name="Content Placeholder 4">
            <a:extLst>
              <a:ext uri="{FF2B5EF4-FFF2-40B4-BE49-F238E27FC236}">
                <a16:creationId xmlns:a16="http://schemas.microsoft.com/office/drawing/2014/main" id="{D7BC5596-CE58-4DC6-B100-3D75B675B1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912" y="1037270"/>
            <a:ext cx="7158037" cy="5137150"/>
          </a:xfrm>
        </p:spPr>
      </p:pic>
      <p:pic>
        <p:nvPicPr>
          <p:cNvPr id="168962" name="Picture 5">
            <a:extLst>
              <a:ext uri="{FF2B5EF4-FFF2-40B4-BE49-F238E27FC236}">
                <a16:creationId xmlns:a16="http://schemas.microsoft.com/office/drawing/2014/main" id="{91260CA0-B285-4BA3-B492-BCE123414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0888" y="2309964"/>
            <a:ext cx="27432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881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8962" name="Picture 5">
            <a:extLst>
              <a:ext uri="{FF2B5EF4-FFF2-40B4-BE49-F238E27FC236}">
                <a16:creationId xmlns:a16="http://schemas.microsoft.com/office/drawing/2014/main" id="{91260CA0-B285-4BA3-B492-BCE123414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60" y="1183570"/>
            <a:ext cx="27432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a:extLst>
              <a:ext uri="{FF2B5EF4-FFF2-40B4-BE49-F238E27FC236}">
                <a16:creationId xmlns:a16="http://schemas.microsoft.com/office/drawing/2014/main" id="{11890A21-177F-4BC5-89CF-BDE04F99D707}"/>
              </a:ext>
            </a:extLst>
          </p:cNvPr>
          <p:cNvSpPr>
            <a:spLocks noGrp="1"/>
          </p:cNvSpPr>
          <p:nvPr>
            <p:ph idx="1"/>
          </p:nvPr>
        </p:nvSpPr>
        <p:spPr/>
        <p:txBody>
          <a:bodyPr/>
          <a:lstStyle/>
          <a:p>
            <a:endParaRPr lang="en-GB" dirty="0"/>
          </a:p>
          <a:p>
            <a:endParaRPr lang="en-GB" dirty="0"/>
          </a:p>
          <a:p>
            <a:endParaRPr lang="en-GB" dirty="0"/>
          </a:p>
          <a:p>
            <a:r>
              <a:rPr lang="en-GB" dirty="0"/>
              <a:t>T</a:t>
            </a:r>
            <a:r>
              <a:rPr lang="nl-NL" dirty="0"/>
              <a:t>or </a:t>
            </a:r>
            <a:r>
              <a:rPr lang="nl-NL" dirty="0" err="1"/>
              <a:t>enables</a:t>
            </a:r>
            <a:r>
              <a:rPr lang="nl-NL" dirty="0"/>
              <a:t> access to </a:t>
            </a:r>
            <a:r>
              <a:rPr lang="nl-NL" dirty="0" err="1"/>
              <a:t>the</a:t>
            </a:r>
            <a:r>
              <a:rPr lang="nl-NL" dirty="0"/>
              <a:t> </a:t>
            </a:r>
            <a:r>
              <a:rPr lang="nl-NL" dirty="0" err="1"/>
              <a:t>dark</a:t>
            </a:r>
            <a:r>
              <a:rPr lang="nl-NL" dirty="0"/>
              <a:t> web. </a:t>
            </a:r>
          </a:p>
          <a:p>
            <a:r>
              <a:rPr lang="en-GB" dirty="0"/>
              <a:t>This is a part of the internet that is only accessible through anonymous TOR access. </a:t>
            </a:r>
          </a:p>
          <a:p>
            <a:r>
              <a:rPr lang="en-GB" dirty="0"/>
              <a:t>It includes websites and services that are run using the anonymity enhancing features of TOR.</a:t>
            </a:r>
            <a:endParaRPr lang="nl-NL" dirty="0"/>
          </a:p>
        </p:txBody>
      </p:sp>
    </p:spTree>
    <p:custDataLst>
      <p:tags r:id="rId1"/>
    </p:custDataLst>
    <p:extLst>
      <p:ext uri="{BB962C8B-B14F-4D97-AF65-F5344CB8AC3E}">
        <p14:creationId xmlns:p14="http://schemas.microsoft.com/office/powerpoint/2010/main" val="3043464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4" descr="C:\Users\B.Stam\Desktop\Geographies_of_Tor.png">
            <a:extLst>
              <a:ext uri="{FF2B5EF4-FFF2-40B4-BE49-F238E27FC236}">
                <a16:creationId xmlns:a16="http://schemas.microsoft.com/office/drawing/2014/main" id="{D2111570-BFEE-47C0-9709-A95759139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99" y="1057141"/>
            <a:ext cx="8292602" cy="530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68700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AB29FDB7-DD91-4A54-A2AA-D9D64D2DA2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D48976A4-A246-4EE8-9E16-3B060B551E01}"/>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07636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683CAF3E-59AA-4E88-8F0F-E25D13F2AF53}"/>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Information Society</a:t>
            </a:r>
          </a:p>
        </p:txBody>
      </p:sp>
      <p:sp>
        <p:nvSpPr>
          <p:cNvPr id="12290" name="Rectangle 3">
            <a:extLst>
              <a:ext uri="{FF2B5EF4-FFF2-40B4-BE49-F238E27FC236}">
                <a16:creationId xmlns:a16="http://schemas.microsoft.com/office/drawing/2014/main" id="{9F15C898-A40D-4E90-A2E3-A2F2F2CDD275}"/>
              </a:ext>
            </a:extLst>
          </p:cNvPr>
          <p:cNvSpPr>
            <a:spLocks noGrp="1"/>
          </p:cNvSpPr>
          <p:nvPr>
            <p:ph idx="1"/>
          </p:nvPr>
        </p:nvSpPr>
        <p:spPr>
          <a:xfrm>
            <a:off x="457200" y="1479843"/>
            <a:ext cx="8229600" cy="4525962"/>
          </a:xfrm>
        </p:spPr>
        <p:txBody>
          <a:bodyPr>
            <a:normAutofit/>
          </a:bodyPr>
          <a:lstStyle/>
          <a:p>
            <a:pPr eaLnBrk="1" hangingPunct="1"/>
            <a:r>
              <a:rPr lang="en-GB" altLang="sr-Latn-RS" dirty="0"/>
              <a:t>A part of the daily life of the citizens:</a:t>
            </a:r>
          </a:p>
          <a:p>
            <a:pPr lvl="1" eaLnBrk="1" hangingPunct="1"/>
            <a:r>
              <a:rPr lang="en-GB" altLang="sr-Latn-RS" dirty="0"/>
              <a:t>workplace</a:t>
            </a:r>
          </a:p>
          <a:p>
            <a:pPr lvl="1" eaLnBrk="1" hangingPunct="1"/>
            <a:r>
              <a:rPr lang="en-GB" altLang="sr-Latn-RS" dirty="0"/>
              <a:t>home </a:t>
            </a:r>
          </a:p>
          <a:p>
            <a:pPr lvl="1" eaLnBrk="1" hangingPunct="1"/>
            <a:r>
              <a:rPr lang="en-GB" altLang="sr-Latn-RS" dirty="0"/>
              <a:t>most of the leisure moments</a:t>
            </a:r>
            <a:endParaRPr lang="pt-PT" altLang="sr-Latn-RS" dirty="0"/>
          </a:p>
          <a:p>
            <a:pPr eaLnBrk="1" hangingPunct="1"/>
            <a:r>
              <a:rPr lang="en-GB" altLang="sr-Latn-RS" b="1" dirty="0"/>
              <a:t>There is no physical distances </a:t>
            </a:r>
            <a:r>
              <a:rPr lang="en-GB" altLang="sr-Latn-RS" dirty="0"/>
              <a:t>between people in different places in the world</a:t>
            </a:r>
          </a:p>
          <a:p>
            <a:pPr eaLnBrk="1" hangingPunct="1"/>
            <a:r>
              <a:rPr lang="en-GB" altLang="sr-Latn-RS" b="1" dirty="0"/>
              <a:t>Political frontiers are indifferent </a:t>
            </a:r>
            <a:r>
              <a:rPr lang="en-GB" altLang="sr-Latn-RS" dirty="0"/>
              <a:t>to the cyber world</a:t>
            </a:r>
          </a:p>
          <a:p>
            <a:pPr eaLnBrk="1" hangingPunct="1"/>
            <a:r>
              <a:rPr lang="en-GB" altLang="sr-Latn-RS" b="1" dirty="0"/>
              <a:t>Information and knowledge can be democratically and freely obtained</a:t>
            </a:r>
          </a:p>
          <a:p>
            <a:pPr eaLnBrk="1" hangingPunct="1"/>
            <a:r>
              <a:rPr lang="en-GB" altLang="sr-Latn-RS" dirty="0"/>
              <a:t>Competition</a:t>
            </a:r>
            <a:endParaRPr lang="pt-PT" altLang="sr-Latn-RS" dirty="0"/>
          </a:p>
        </p:txBody>
      </p:sp>
    </p:spTree>
    <p:custDataLst>
      <p:tags r:id="rId1"/>
    </p:custDataLst>
    <p:extLst>
      <p:ext uri="{BB962C8B-B14F-4D97-AF65-F5344CB8AC3E}">
        <p14:creationId xmlns:p14="http://schemas.microsoft.com/office/powerpoint/2010/main" val="2443313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185C7F54-15AF-443A-A481-849CD5A78F49}"/>
              </a:ext>
            </a:extLst>
          </p:cNvPr>
          <p:cNvSpPr>
            <a:spLocks noGrp="1"/>
          </p:cNvSpPr>
          <p:nvPr>
            <p:ph type="title" idx="4294967295"/>
          </p:nvPr>
        </p:nvSpPr>
        <p:spPr>
          <a:xfrm>
            <a:off x="797859" y="89646"/>
            <a:ext cx="8229600" cy="850879"/>
          </a:xfrm>
          <a:ln/>
        </p:spPr>
        <p:txBody>
          <a:bodyPr lIns="91440" tIns="45720" rIns="91440" bIns="45720" anchor="ctr">
            <a:noAutofit/>
          </a:bodyPr>
          <a:lstStyle/>
          <a:p>
            <a:pPr algn="r"/>
            <a:r>
              <a:rPr lang="en-US" altLang="sr-Latn-RS" sz="3200" dirty="0">
                <a:solidFill>
                  <a:srgbClr val="FFFFFF"/>
                </a:solidFill>
                <a:latin typeface="Helvetica" panose="020B0604020202020204" pitchFamily="34" charset="0"/>
              </a:rPr>
              <a:t>Contemporary</a:t>
            </a:r>
            <a:r>
              <a:rPr lang="sr-Latn-RS" altLang="sr-Latn-RS" sz="3200" dirty="0">
                <a:solidFill>
                  <a:srgbClr val="FFFFFF"/>
                </a:solidFill>
                <a:latin typeface="Helvetica" panose="020B0604020202020204" pitchFamily="34" charset="0"/>
              </a:rPr>
              <a:t> </a:t>
            </a:r>
            <a:r>
              <a:rPr lang="en-US" altLang="sr-Latn-RS" sz="3200" dirty="0">
                <a:solidFill>
                  <a:srgbClr val="FFFFFF"/>
                </a:solidFill>
                <a:latin typeface="Helvetica" panose="020B0604020202020204" pitchFamily="34" charset="0"/>
              </a:rPr>
              <a:t>and emerging trends of cybercrime</a:t>
            </a:r>
            <a:endParaRPr lang="en-GB" altLang="sr-Latn-RS" sz="3200" dirty="0">
              <a:solidFill>
                <a:srgbClr val="FFFFFF"/>
              </a:solidFill>
              <a:latin typeface="Helvetica" panose="020B0604020202020204" pitchFamily="34" charset="0"/>
            </a:endParaRPr>
          </a:p>
        </p:txBody>
      </p:sp>
      <p:pic>
        <p:nvPicPr>
          <p:cNvPr id="4" name="Picture 3">
            <a:extLst>
              <a:ext uri="{FF2B5EF4-FFF2-40B4-BE49-F238E27FC236}">
                <a16:creationId xmlns:a16="http://schemas.microsoft.com/office/drawing/2014/main" id="{A3677DFD-4DBD-4DAC-99AE-8123F3E97D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42890" y="2402397"/>
            <a:ext cx="2658219" cy="2393719"/>
          </a:xfrm>
          <a:prstGeom prst="rect">
            <a:avLst/>
          </a:prstGeom>
        </p:spPr>
      </p:pic>
    </p:spTree>
    <p:custDataLst>
      <p:tags r:id="rId1"/>
    </p:custDataLst>
    <p:extLst>
      <p:ext uri="{BB962C8B-B14F-4D97-AF65-F5344CB8AC3E}">
        <p14:creationId xmlns:p14="http://schemas.microsoft.com/office/powerpoint/2010/main" val="3137497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0670-C1DD-4196-84DA-052ACC106AEC}"/>
              </a:ext>
            </a:extLst>
          </p:cNvPr>
          <p:cNvSpPr>
            <a:spLocks noGrp="1"/>
          </p:cNvSpPr>
          <p:nvPr>
            <p:ph type="title"/>
          </p:nvPr>
        </p:nvSpPr>
        <p:spPr>
          <a:xfrm>
            <a:off x="1942010" y="-55953"/>
            <a:ext cx="7033197" cy="774700"/>
          </a:xfrm>
          <a:custGeom>
            <a:avLst/>
            <a:gdLst>
              <a:gd name="connsiteX0" fmla="*/ 0 w 7033197"/>
              <a:gd name="connsiteY0" fmla="*/ 0 h 774700"/>
              <a:gd name="connsiteX1" fmla="*/ 780045 w 7033197"/>
              <a:gd name="connsiteY1" fmla="*/ 0 h 774700"/>
              <a:gd name="connsiteX2" fmla="*/ 1208431 w 7033197"/>
              <a:gd name="connsiteY2" fmla="*/ 0 h 774700"/>
              <a:gd name="connsiteX3" fmla="*/ 1636817 w 7033197"/>
              <a:gd name="connsiteY3" fmla="*/ 0 h 774700"/>
              <a:gd name="connsiteX4" fmla="*/ 2346530 w 7033197"/>
              <a:gd name="connsiteY4" fmla="*/ 0 h 774700"/>
              <a:gd name="connsiteX5" fmla="*/ 2845248 w 7033197"/>
              <a:gd name="connsiteY5" fmla="*/ 0 h 774700"/>
              <a:gd name="connsiteX6" fmla="*/ 3484629 w 7033197"/>
              <a:gd name="connsiteY6" fmla="*/ 0 h 774700"/>
              <a:gd name="connsiteX7" fmla="*/ 3913015 w 7033197"/>
              <a:gd name="connsiteY7" fmla="*/ 0 h 774700"/>
              <a:gd name="connsiteX8" fmla="*/ 4693061 w 7033197"/>
              <a:gd name="connsiteY8" fmla="*/ 0 h 774700"/>
              <a:gd name="connsiteX9" fmla="*/ 5121446 w 7033197"/>
              <a:gd name="connsiteY9" fmla="*/ 0 h 774700"/>
              <a:gd name="connsiteX10" fmla="*/ 5620164 w 7033197"/>
              <a:gd name="connsiteY10" fmla="*/ 0 h 774700"/>
              <a:gd name="connsiteX11" fmla="*/ 6259545 w 7033197"/>
              <a:gd name="connsiteY11" fmla="*/ 0 h 774700"/>
              <a:gd name="connsiteX12" fmla="*/ 7033197 w 7033197"/>
              <a:gd name="connsiteY12" fmla="*/ 0 h 774700"/>
              <a:gd name="connsiteX13" fmla="*/ 7033197 w 7033197"/>
              <a:gd name="connsiteY13" fmla="*/ 379603 h 774700"/>
              <a:gd name="connsiteX14" fmla="*/ 7033197 w 7033197"/>
              <a:gd name="connsiteY14" fmla="*/ 774700 h 774700"/>
              <a:gd name="connsiteX15" fmla="*/ 6253152 w 7033197"/>
              <a:gd name="connsiteY15" fmla="*/ 774700 h 774700"/>
              <a:gd name="connsiteX16" fmla="*/ 5754434 w 7033197"/>
              <a:gd name="connsiteY16" fmla="*/ 774700 h 774700"/>
              <a:gd name="connsiteX17" fmla="*/ 5255716 w 7033197"/>
              <a:gd name="connsiteY17" fmla="*/ 774700 h 774700"/>
              <a:gd name="connsiteX18" fmla="*/ 4686667 w 7033197"/>
              <a:gd name="connsiteY18" fmla="*/ 774700 h 774700"/>
              <a:gd name="connsiteX19" fmla="*/ 4187949 w 7033197"/>
              <a:gd name="connsiteY19" fmla="*/ 774700 h 774700"/>
              <a:gd name="connsiteX20" fmla="*/ 3618900 w 7033197"/>
              <a:gd name="connsiteY20" fmla="*/ 774700 h 774700"/>
              <a:gd name="connsiteX21" fmla="*/ 2979518 w 7033197"/>
              <a:gd name="connsiteY21" fmla="*/ 774700 h 774700"/>
              <a:gd name="connsiteX22" fmla="*/ 2551132 w 7033197"/>
              <a:gd name="connsiteY22" fmla="*/ 774700 h 774700"/>
              <a:gd name="connsiteX23" fmla="*/ 1911751 w 7033197"/>
              <a:gd name="connsiteY23" fmla="*/ 774700 h 774700"/>
              <a:gd name="connsiteX24" fmla="*/ 1272369 w 7033197"/>
              <a:gd name="connsiteY24" fmla="*/ 774700 h 774700"/>
              <a:gd name="connsiteX25" fmla="*/ 773652 w 7033197"/>
              <a:gd name="connsiteY25" fmla="*/ 774700 h 774700"/>
              <a:gd name="connsiteX26" fmla="*/ 0 w 7033197"/>
              <a:gd name="connsiteY26" fmla="*/ 774700 h 774700"/>
              <a:gd name="connsiteX27" fmla="*/ 0 w 7033197"/>
              <a:gd name="connsiteY27" fmla="*/ 395097 h 774700"/>
              <a:gd name="connsiteX28" fmla="*/ 0 w 7033197"/>
              <a:gd name="connsiteY28"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33197" h="774700" fill="none" extrusionOk="0">
                <a:moveTo>
                  <a:pt x="0" y="0"/>
                </a:moveTo>
                <a:cubicBezTo>
                  <a:pt x="329533" y="24016"/>
                  <a:pt x="570989" y="-9970"/>
                  <a:pt x="780045" y="0"/>
                </a:cubicBezTo>
                <a:cubicBezTo>
                  <a:pt x="989102" y="9970"/>
                  <a:pt x="1037747" y="11333"/>
                  <a:pt x="1208431" y="0"/>
                </a:cubicBezTo>
                <a:cubicBezTo>
                  <a:pt x="1379115" y="-11333"/>
                  <a:pt x="1549972" y="20426"/>
                  <a:pt x="1636817" y="0"/>
                </a:cubicBezTo>
                <a:cubicBezTo>
                  <a:pt x="1723662" y="-20426"/>
                  <a:pt x="2009347" y="29981"/>
                  <a:pt x="2346530" y="0"/>
                </a:cubicBezTo>
                <a:cubicBezTo>
                  <a:pt x="2683713" y="-29981"/>
                  <a:pt x="2677218" y="17750"/>
                  <a:pt x="2845248" y="0"/>
                </a:cubicBezTo>
                <a:cubicBezTo>
                  <a:pt x="3013278" y="-17750"/>
                  <a:pt x="3167837" y="-5673"/>
                  <a:pt x="3484629" y="0"/>
                </a:cubicBezTo>
                <a:cubicBezTo>
                  <a:pt x="3801421" y="5673"/>
                  <a:pt x="3765014" y="-233"/>
                  <a:pt x="3913015" y="0"/>
                </a:cubicBezTo>
                <a:cubicBezTo>
                  <a:pt x="4061016" y="233"/>
                  <a:pt x="4371832" y="-33595"/>
                  <a:pt x="4693061" y="0"/>
                </a:cubicBezTo>
                <a:cubicBezTo>
                  <a:pt x="5014290" y="33595"/>
                  <a:pt x="5031126" y="-21361"/>
                  <a:pt x="5121446" y="0"/>
                </a:cubicBezTo>
                <a:cubicBezTo>
                  <a:pt x="5211767" y="21361"/>
                  <a:pt x="5447858" y="11711"/>
                  <a:pt x="5620164" y="0"/>
                </a:cubicBezTo>
                <a:cubicBezTo>
                  <a:pt x="5792470" y="-11711"/>
                  <a:pt x="5976998" y="2983"/>
                  <a:pt x="6259545" y="0"/>
                </a:cubicBezTo>
                <a:cubicBezTo>
                  <a:pt x="6542092" y="-2983"/>
                  <a:pt x="6654693" y="-1726"/>
                  <a:pt x="7033197" y="0"/>
                </a:cubicBezTo>
                <a:cubicBezTo>
                  <a:pt x="7027520" y="134587"/>
                  <a:pt x="7030131" y="288566"/>
                  <a:pt x="7033197" y="379603"/>
                </a:cubicBezTo>
                <a:cubicBezTo>
                  <a:pt x="7036263" y="470640"/>
                  <a:pt x="7040963" y="623602"/>
                  <a:pt x="7033197" y="774700"/>
                </a:cubicBezTo>
                <a:cubicBezTo>
                  <a:pt x="6735683" y="740196"/>
                  <a:pt x="6534232" y="767706"/>
                  <a:pt x="6253152" y="774700"/>
                </a:cubicBezTo>
                <a:cubicBezTo>
                  <a:pt x="5972072" y="781694"/>
                  <a:pt x="5857863" y="774256"/>
                  <a:pt x="5754434" y="774700"/>
                </a:cubicBezTo>
                <a:cubicBezTo>
                  <a:pt x="5651005" y="775144"/>
                  <a:pt x="5402819" y="758718"/>
                  <a:pt x="5255716" y="774700"/>
                </a:cubicBezTo>
                <a:cubicBezTo>
                  <a:pt x="5108613" y="790682"/>
                  <a:pt x="4907973" y="790867"/>
                  <a:pt x="4686667" y="774700"/>
                </a:cubicBezTo>
                <a:cubicBezTo>
                  <a:pt x="4465361" y="758533"/>
                  <a:pt x="4379878" y="759071"/>
                  <a:pt x="4187949" y="774700"/>
                </a:cubicBezTo>
                <a:cubicBezTo>
                  <a:pt x="3996020" y="790329"/>
                  <a:pt x="3878594" y="759198"/>
                  <a:pt x="3618900" y="774700"/>
                </a:cubicBezTo>
                <a:cubicBezTo>
                  <a:pt x="3359206" y="790202"/>
                  <a:pt x="3148382" y="796569"/>
                  <a:pt x="2979518" y="774700"/>
                </a:cubicBezTo>
                <a:cubicBezTo>
                  <a:pt x="2810654" y="752831"/>
                  <a:pt x="2674370" y="764554"/>
                  <a:pt x="2551132" y="774700"/>
                </a:cubicBezTo>
                <a:cubicBezTo>
                  <a:pt x="2427894" y="784846"/>
                  <a:pt x="2193900" y="780436"/>
                  <a:pt x="1911751" y="774700"/>
                </a:cubicBezTo>
                <a:cubicBezTo>
                  <a:pt x="1629602" y="768964"/>
                  <a:pt x="1493769" y="770984"/>
                  <a:pt x="1272369" y="774700"/>
                </a:cubicBezTo>
                <a:cubicBezTo>
                  <a:pt x="1050969" y="778416"/>
                  <a:pt x="1016399" y="779659"/>
                  <a:pt x="773652" y="774700"/>
                </a:cubicBezTo>
                <a:cubicBezTo>
                  <a:pt x="530905" y="769741"/>
                  <a:pt x="368433" y="786575"/>
                  <a:pt x="0" y="774700"/>
                </a:cubicBezTo>
                <a:cubicBezTo>
                  <a:pt x="-6765" y="656983"/>
                  <a:pt x="8530" y="564317"/>
                  <a:pt x="0" y="395097"/>
                </a:cubicBezTo>
                <a:cubicBezTo>
                  <a:pt x="-8530" y="225877"/>
                  <a:pt x="-17586" y="118576"/>
                  <a:pt x="0" y="0"/>
                </a:cubicBezTo>
                <a:close/>
              </a:path>
              <a:path w="7033197" h="774700" stroke="0" extrusionOk="0">
                <a:moveTo>
                  <a:pt x="0" y="0"/>
                </a:moveTo>
                <a:cubicBezTo>
                  <a:pt x="171208" y="23853"/>
                  <a:pt x="353597" y="22134"/>
                  <a:pt x="498718" y="0"/>
                </a:cubicBezTo>
                <a:cubicBezTo>
                  <a:pt x="643839" y="-22134"/>
                  <a:pt x="1055243" y="-4540"/>
                  <a:pt x="1278763" y="0"/>
                </a:cubicBezTo>
                <a:cubicBezTo>
                  <a:pt x="1502283" y="4540"/>
                  <a:pt x="1556902" y="378"/>
                  <a:pt x="1707149" y="0"/>
                </a:cubicBezTo>
                <a:cubicBezTo>
                  <a:pt x="1857396" y="-378"/>
                  <a:pt x="2237949" y="-1281"/>
                  <a:pt x="2487194" y="0"/>
                </a:cubicBezTo>
                <a:cubicBezTo>
                  <a:pt x="2736439" y="1281"/>
                  <a:pt x="2986648" y="23910"/>
                  <a:pt x="3196908" y="0"/>
                </a:cubicBezTo>
                <a:cubicBezTo>
                  <a:pt x="3407168" y="-23910"/>
                  <a:pt x="3448624" y="15587"/>
                  <a:pt x="3695625" y="0"/>
                </a:cubicBezTo>
                <a:cubicBezTo>
                  <a:pt x="3942626" y="-15587"/>
                  <a:pt x="4063511" y="21755"/>
                  <a:pt x="4264675" y="0"/>
                </a:cubicBezTo>
                <a:cubicBezTo>
                  <a:pt x="4465839" y="-21755"/>
                  <a:pt x="4588337" y="10121"/>
                  <a:pt x="4763393" y="0"/>
                </a:cubicBezTo>
                <a:cubicBezTo>
                  <a:pt x="4938449" y="-10121"/>
                  <a:pt x="5270320" y="-27115"/>
                  <a:pt x="5402774" y="0"/>
                </a:cubicBezTo>
                <a:cubicBezTo>
                  <a:pt x="5535228" y="27115"/>
                  <a:pt x="6011299" y="13833"/>
                  <a:pt x="6182820" y="0"/>
                </a:cubicBezTo>
                <a:cubicBezTo>
                  <a:pt x="6354341" y="-13833"/>
                  <a:pt x="6824749" y="37630"/>
                  <a:pt x="7033197" y="0"/>
                </a:cubicBezTo>
                <a:cubicBezTo>
                  <a:pt x="7031073" y="190853"/>
                  <a:pt x="7033065" y="206072"/>
                  <a:pt x="7033197" y="402844"/>
                </a:cubicBezTo>
                <a:cubicBezTo>
                  <a:pt x="7033329" y="599616"/>
                  <a:pt x="7027076" y="637761"/>
                  <a:pt x="7033197" y="774700"/>
                </a:cubicBezTo>
                <a:cubicBezTo>
                  <a:pt x="6869699" y="768972"/>
                  <a:pt x="6658997" y="780453"/>
                  <a:pt x="6464147" y="774700"/>
                </a:cubicBezTo>
                <a:cubicBezTo>
                  <a:pt x="6269297" y="768948"/>
                  <a:pt x="6122044" y="801372"/>
                  <a:pt x="5824766" y="774700"/>
                </a:cubicBezTo>
                <a:cubicBezTo>
                  <a:pt x="5527488" y="748028"/>
                  <a:pt x="5431907" y="792259"/>
                  <a:pt x="5185384" y="774700"/>
                </a:cubicBezTo>
                <a:cubicBezTo>
                  <a:pt x="4938861" y="757141"/>
                  <a:pt x="4847261" y="754553"/>
                  <a:pt x="4756999" y="774700"/>
                </a:cubicBezTo>
                <a:cubicBezTo>
                  <a:pt x="4666737" y="794847"/>
                  <a:pt x="4467675" y="750194"/>
                  <a:pt x="4258281" y="774700"/>
                </a:cubicBezTo>
                <a:cubicBezTo>
                  <a:pt x="4048887" y="799206"/>
                  <a:pt x="3913264" y="794684"/>
                  <a:pt x="3759563" y="774700"/>
                </a:cubicBezTo>
                <a:cubicBezTo>
                  <a:pt x="3605862" y="754716"/>
                  <a:pt x="3463107" y="754890"/>
                  <a:pt x="3190514" y="774700"/>
                </a:cubicBezTo>
                <a:cubicBezTo>
                  <a:pt x="2917921" y="794510"/>
                  <a:pt x="2951915" y="791050"/>
                  <a:pt x="2762128" y="774700"/>
                </a:cubicBezTo>
                <a:cubicBezTo>
                  <a:pt x="2572341" y="758350"/>
                  <a:pt x="2361995" y="796257"/>
                  <a:pt x="2193079" y="774700"/>
                </a:cubicBezTo>
                <a:cubicBezTo>
                  <a:pt x="2024163" y="753143"/>
                  <a:pt x="1716747" y="773762"/>
                  <a:pt x="1413033" y="774700"/>
                </a:cubicBezTo>
                <a:cubicBezTo>
                  <a:pt x="1109319" y="775638"/>
                  <a:pt x="914050" y="783942"/>
                  <a:pt x="773652" y="774700"/>
                </a:cubicBezTo>
                <a:cubicBezTo>
                  <a:pt x="633254" y="765458"/>
                  <a:pt x="182707" y="792749"/>
                  <a:pt x="0" y="774700"/>
                </a:cubicBezTo>
                <a:cubicBezTo>
                  <a:pt x="4184" y="659787"/>
                  <a:pt x="-14224" y="519124"/>
                  <a:pt x="0" y="410591"/>
                </a:cubicBezTo>
                <a:cubicBezTo>
                  <a:pt x="14224" y="302058"/>
                  <a:pt x="-11885" y="101610"/>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a:defRPr/>
            </a:pPr>
            <a:br>
              <a:rPr lang="sr-Latn-RS" sz="3200" dirty="0">
                <a:solidFill>
                  <a:srgbClr val="FFFFFF"/>
                </a:solidFill>
                <a:latin typeface="Helvetica" panose="020B0604020202020204" pitchFamily="34" charset="0"/>
                <a:ea typeface="ＭＳ Ｐゴシック" pitchFamily="34" charset="-128"/>
              </a:rPr>
            </a:br>
            <a:r>
              <a:rPr lang="sr-Latn-CS" sz="3200" dirty="0">
                <a:solidFill>
                  <a:srgbClr val="FFFFFF"/>
                </a:solidFill>
                <a:latin typeface="Helvetica" panose="020B0604020202020204" pitchFamily="34" charset="0"/>
                <a:ea typeface="ＭＳ Ｐゴシック" pitchFamily="34" charset="-128"/>
              </a:rPr>
              <a:t>Trend #1: </a:t>
            </a:r>
            <a:r>
              <a:rPr lang="en-GB" sz="3200" dirty="0">
                <a:solidFill>
                  <a:srgbClr val="FFFFFF"/>
                </a:solidFill>
                <a:latin typeface="Helvetica" panose="020B0604020202020204" pitchFamily="34" charset="0"/>
                <a:ea typeface="ＭＳ Ｐゴシック" pitchFamily="34" charset="-128"/>
              </a:rPr>
              <a:t>Business Email Compromise</a:t>
            </a:r>
          </a:p>
        </p:txBody>
      </p:sp>
      <p:sp>
        <p:nvSpPr>
          <p:cNvPr id="176131" name="Subtitle 2">
            <a:extLst>
              <a:ext uri="{FF2B5EF4-FFF2-40B4-BE49-F238E27FC236}">
                <a16:creationId xmlns:a16="http://schemas.microsoft.com/office/drawing/2014/main" id="{C754DFB2-0F68-4DAD-A828-69F70639AAE9}"/>
              </a:ext>
            </a:extLst>
          </p:cNvPr>
          <p:cNvSpPr>
            <a:spLocks noGrp="1"/>
          </p:cNvSpPr>
          <p:nvPr>
            <p:ph sz="half" idx="1"/>
          </p:nvPr>
        </p:nvSpPr>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1E1D5A49-ADE9-4163-B08D-B9A11B0BBC84}"/>
              </a:ext>
            </a:extLst>
          </p:cNvPr>
          <p:cNvSpPr txBox="1">
            <a:spLocks noChangeArrowheads="1"/>
          </p:cNvSpPr>
          <p:nvPr/>
        </p:nvSpPr>
        <p:spPr>
          <a:xfrm>
            <a:off x="0" y="2283512"/>
            <a:ext cx="4894217" cy="4424363"/>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defRPr/>
            </a:pPr>
            <a:endParaRPr lang="sr-Latn-RS" sz="1600" dirty="0"/>
          </a:p>
          <a:p>
            <a:pPr algn="just">
              <a:defRPr/>
            </a:pPr>
            <a:r>
              <a:rPr lang="en-GB" sz="1800" dirty="0"/>
              <a:t>Businesses are tricked into making payments into foreign bank accounts controlled by fraudsters</a:t>
            </a:r>
          </a:p>
          <a:p>
            <a:pPr algn="just">
              <a:defRPr/>
            </a:pPr>
            <a:r>
              <a:rPr lang="en-GB" sz="1800" dirty="0"/>
              <a:t>Often involves targeted hacking email accounts of crucial individuals inside a company</a:t>
            </a:r>
          </a:p>
          <a:p>
            <a:pPr algn="just">
              <a:defRPr/>
            </a:pPr>
            <a:r>
              <a:rPr lang="en-GB" sz="1800" dirty="0"/>
              <a:t>Examples: </a:t>
            </a:r>
          </a:p>
          <a:p>
            <a:pPr lvl="1" algn="just">
              <a:defRPr/>
            </a:pPr>
            <a:r>
              <a:rPr lang="en-GB" sz="1400" dirty="0"/>
              <a:t>A French cinema </a:t>
            </a:r>
            <a:r>
              <a:rPr lang="en-GB" sz="1400" dirty="0" err="1"/>
              <a:t>chian</a:t>
            </a:r>
            <a:r>
              <a:rPr lang="en-GB" sz="1400" dirty="0"/>
              <a:t> in NL paid into a French account it believed to belong to its mother company:  € 19M  damages. The attack was done through email</a:t>
            </a:r>
          </a:p>
          <a:p>
            <a:pPr lvl="1" algn="just">
              <a:defRPr/>
            </a:pPr>
            <a:r>
              <a:rPr lang="en-GB" sz="1400" dirty="0"/>
              <a:t>A Dutch museum paid € 2.66M into an account in Hong Kong after their email negotiations were hacked and observed by criminals </a:t>
            </a:r>
          </a:p>
          <a:p>
            <a:pPr algn="just">
              <a:defRPr/>
            </a:pPr>
            <a:endParaRPr lang="sr-Latn-RS" sz="1800" dirty="0"/>
          </a:p>
          <a:p>
            <a:pPr>
              <a:defRPr/>
            </a:pPr>
            <a:endParaRPr lang="sr-Latn-CS" sz="1600" b="1" dirty="0">
              <a:solidFill>
                <a:schemeClr val="tx2"/>
              </a:solidFill>
            </a:endParaRPr>
          </a:p>
          <a:p>
            <a:pPr algn="ctr">
              <a:defRPr/>
            </a:pPr>
            <a:endParaRPr lang="sr-Latn-CS" sz="1600" b="1" dirty="0">
              <a:solidFill>
                <a:schemeClr val="tx2"/>
              </a:solidFill>
            </a:endParaRPr>
          </a:p>
        </p:txBody>
      </p:sp>
      <p:sp>
        <p:nvSpPr>
          <p:cNvPr id="3" name="Pravougaonik 2">
            <a:extLst>
              <a:ext uri="{FF2B5EF4-FFF2-40B4-BE49-F238E27FC236}">
                <a16:creationId xmlns:a16="http://schemas.microsoft.com/office/drawing/2014/main" id="{D4513667-4C06-4F6F-87D5-CEE32C826F31}"/>
              </a:ext>
            </a:extLst>
          </p:cNvPr>
          <p:cNvSpPr/>
          <p:nvPr/>
        </p:nvSpPr>
        <p:spPr>
          <a:xfrm>
            <a:off x="166189" y="1083362"/>
            <a:ext cx="8681975" cy="1200150"/>
          </a:xfrm>
          <a:prstGeom prst="rect">
            <a:avLst/>
          </a:prstGeom>
        </p:spPr>
        <p:txBody>
          <a:bodyPr wrap="square">
            <a:spAutoFit/>
          </a:bodyPr>
          <a:lstStyle/>
          <a:p>
            <a:pPr algn="ctr" eaLnBrk="1" hangingPunct="1">
              <a:defRPr/>
            </a:pPr>
            <a:r>
              <a:rPr lang="en-US" altLang="sr-Latn-RS" sz="3600" b="1" dirty="0">
                <a:solidFill>
                  <a:srgbClr val="005E8E"/>
                </a:solidFill>
                <a:latin typeface="+mj-lt"/>
                <a:ea typeface="ＭＳ Ｐゴシック" pitchFamily="34" charset="-128"/>
                <a:cs typeface="Arial" charset="0"/>
              </a:rPr>
              <a:t>Contemporary</a:t>
            </a:r>
            <a:r>
              <a:rPr lang="sr-Latn-RS" altLang="sr-Latn-RS" sz="3600" b="1" dirty="0">
                <a:solidFill>
                  <a:srgbClr val="005E8E"/>
                </a:solidFill>
                <a:latin typeface="+mj-lt"/>
                <a:ea typeface="ＭＳ Ｐゴシック" pitchFamily="34" charset="-128"/>
                <a:cs typeface="Arial" charset="0"/>
              </a:rPr>
              <a:t> </a:t>
            </a:r>
            <a:r>
              <a:rPr lang="en-US" altLang="sr-Latn-RS" sz="3600" b="1" dirty="0">
                <a:solidFill>
                  <a:srgbClr val="005E8E"/>
                </a:solidFill>
                <a:latin typeface="+mj-lt"/>
                <a:ea typeface="ＭＳ Ｐゴシック" pitchFamily="34" charset="-128"/>
                <a:cs typeface="Arial" charset="0"/>
              </a:rPr>
              <a:t>and emerging trends of cybercrime</a:t>
            </a:r>
            <a:endParaRPr lang="en-US" sz="3600" dirty="0">
              <a:solidFill>
                <a:srgbClr val="005E8E"/>
              </a:solidFill>
              <a:latin typeface="+mj-lt"/>
              <a:ea typeface="ＭＳ Ｐゴシック" pitchFamily="34" charset="-128"/>
              <a:cs typeface="Arial" charset="0"/>
            </a:endParaRPr>
          </a:p>
        </p:txBody>
      </p:sp>
      <p:pic>
        <p:nvPicPr>
          <p:cNvPr id="5" name="Afbeelding 4">
            <a:extLst>
              <a:ext uri="{FF2B5EF4-FFF2-40B4-BE49-F238E27FC236}">
                <a16:creationId xmlns:a16="http://schemas.microsoft.com/office/drawing/2014/main" id="{AE396F42-7744-4809-AEA4-8483CB75B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198" y="4341466"/>
            <a:ext cx="3396344" cy="1910444"/>
          </a:xfrm>
          <a:prstGeom prst="rect">
            <a:avLst/>
          </a:prstGeom>
        </p:spPr>
      </p:pic>
      <p:pic>
        <p:nvPicPr>
          <p:cNvPr id="9" name="Afbeelding 8">
            <a:extLst>
              <a:ext uri="{FF2B5EF4-FFF2-40B4-BE49-F238E27FC236}">
                <a16:creationId xmlns:a16="http://schemas.microsoft.com/office/drawing/2014/main" id="{2D2EC373-DA59-432E-A234-776556AB1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198" y="2479576"/>
            <a:ext cx="3396344" cy="1665826"/>
          </a:xfrm>
          <a:prstGeom prst="rect">
            <a:avLst/>
          </a:prstGeom>
        </p:spPr>
      </p:pic>
    </p:spTree>
    <p:custDataLst>
      <p:tags r:id="rId1"/>
    </p:custDataLst>
    <p:extLst>
      <p:ext uri="{BB962C8B-B14F-4D97-AF65-F5344CB8AC3E}">
        <p14:creationId xmlns:p14="http://schemas.microsoft.com/office/powerpoint/2010/main" val="987966558"/>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8B5C13B8-E590-4595-A7B9-57C0F5B8DCA6}"/>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a:r>
              <a:rPr lang="sr-Latn-CS" altLang="en-US" sz="3200" dirty="0">
                <a:solidFill>
                  <a:srgbClr val="FFFFFF"/>
                </a:solidFill>
                <a:latin typeface="Helvetica" panose="020B0604020202020204" pitchFamily="34" charset="0"/>
              </a:rPr>
              <a:t>Trend #2: Banking malware</a:t>
            </a:r>
            <a:r>
              <a:rPr lang="en-US" altLang="en-US" sz="3200" dirty="0">
                <a:solidFill>
                  <a:srgbClr val="FFFFFF"/>
                </a:solidFill>
                <a:latin typeface="Helvetica" panose="020B0604020202020204" pitchFamily="34" charset="0"/>
              </a:rPr>
              <a:t>, </a:t>
            </a:r>
            <a:br>
              <a:rPr lang="en-US" altLang="en-US" sz="3200" dirty="0">
                <a:solidFill>
                  <a:srgbClr val="FFFFFF"/>
                </a:solidFill>
                <a:latin typeface="Helvetica" panose="020B0604020202020204" pitchFamily="34" charset="0"/>
              </a:rPr>
            </a:br>
            <a:r>
              <a:rPr lang="en-US" altLang="en-US" sz="3200" dirty="0">
                <a:solidFill>
                  <a:srgbClr val="FFFFFF"/>
                </a:solidFill>
                <a:latin typeface="Helvetica" panose="020B0604020202020204" pitchFamily="34" charset="0"/>
              </a:rPr>
              <a:t>ransomware </a:t>
            </a:r>
            <a:endParaRPr lang="en-GB" altLang="en-US" sz="3200" dirty="0">
              <a:solidFill>
                <a:srgbClr val="FFFFFF"/>
              </a:solidFill>
              <a:latin typeface="Helvetica" panose="020B0604020202020204" pitchFamily="34" charset="0"/>
            </a:endParaRPr>
          </a:p>
        </p:txBody>
      </p:sp>
      <p:sp>
        <p:nvSpPr>
          <p:cNvPr id="178179" name="Subtitle 2">
            <a:extLst>
              <a:ext uri="{FF2B5EF4-FFF2-40B4-BE49-F238E27FC236}">
                <a16:creationId xmlns:a16="http://schemas.microsoft.com/office/drawing/2014/main" id="{12A1DB5D-B636-4970-B11F-993899772943}"/>
              </a:ext>
            </a:extLst>
          </p:cNvPr>
          <p:cNvSpPr>
            <a:spLocks noGrp="1"/>
          </p:cNvSpPr>
          <p:nvPr>
            <p:ph sz="half" idx="1"/>
          </p:nvPr>
        </p:nvSpPr>
        <p:spPr/>
        <p:txBody>
          <a:bodyPr/>
          <a:lstStyle/>
          <a:p>
            <a:endParaRPr lang="sr-Latn-RS" altLang="en-US" sz="1800" b="1"/>
          </a:p>
          <a:p>
            <a:endParaRPr lang="sr-Latn-RS" altLang="en-US" sz="1800" b="1"/>
          </a:p>
          <a:p>
            <a:endParaRPr lang="sr-Latn-RS" altLang="en-US" sz="1800" b="1"/>
          </a:p>
        </p:txBody>
      </p:sp>
      <p:pic>
        <p:nvPicPr>
          <p:cNvPr id="178180" name="Picture 3" descr="C:\Users\Branko Stamenkovic\Desktop\ransomware-demand.jpg">
            <a:extLst>
              <a:ext uri="{FF2B5EF4-FFF2-40B4-BE49-F238E27FC236}">
                <a16:creationId xmlns:a16="http://schemas.microsoft.com/office/drawing/2014/main" id="{FEE481FE-2D09-4F6F-8950-D97BE179AB1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72100" y="1157503"/>
            <a:ext cx="3527425" cy="2447925"/>
          </a:xfrm>
        </p:spPr>
      </p:pic>
      <p:sp>
        <p:nvSpPr>
          <p:cNvPr id="15" name="Rectangle 3">
            <a:extLst>
              <a:ext uri="{FF2B5EF4-FFF2-40B4-BE49-F238E27FC236}">
                <a16:creationId xmlns:a16="http://schemas.microsoft.com/office/drawing/2014/main" id="{F34E69C5-9A0C-4D35-BE87-07B318021A62}"/>
              </a:ext>
            </a:extLst>
          </p:cNvPr>
          <p:cNvSpPr txBox="1">
            <a:spLocks noChangeArrowheads="1"/>
          </p:cNvSpPr>
          <p:nvPr/>
        </p:nvSpPr>
        <p:spPr>
          <a:xfrm>
            <a:off x="142736" y="2381466"/>
            <a:ext cx="4316413" cy="440690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Font typeface="Wingdings"/>
              <a:buNone/>
              <a:defRPr/>
            </a:pPr>
            <a:endParaRPr lang="hr-HR" dirty="0"/>
          </a:p>
          <a:p>
            <a:pPr algn="just">
              <a:defRPr/>
            </a:pPr>
            <a:r>
              <a:rPr lang="en-US" dirty="0"/>
              <a:t>Banking malware</a:t>
            </a:r>
          </a:p>
          <a:p>
            <a:pPr lvl="1" algn="just">
              <a:defRPr/>
            </a:pPr>
            <a:r>
              <a:rPr lang="sr-Latn-RS" dirty="0"/>
              <a:t>Zeus and Zeus based Trojans</a:t>
            </a:r>
            <a:r>
              <a:rPr lang="en-US" dirty="0"/>
              <a:t>, </a:t>
            </a:r>
          </a:p>
          <a:p>
            <a:pPr lvl="1" algn="just">
              <a:defRPr/>
            </a:pPr>
            <a:r>
              <a:rPr lang="sr-Latn-RS" dirty="0"/>
              <a:t>Citadel</a:t>
            </a:r>
            <a:r>
              <a:rPr lang="en-US" dirty="0"/>
              <a:t>, </a:t>
            </a:r>
          </a:p>
          <a:p>
            <a:pPr lvl="1" algn="just">
              <a:defRPr/>
            </a:pPr>
            <a:r>
              <a:rPr lang="sr-Latn-RS" dirty="0"/>
              <a:t>SpyEye</a:t>
            </a:r>
            <a:r>
              <a:rPr lang="en-US" dirty="0"/>
              <a:t>, etc.)</a:t>
            </a:r>
            <a:endParaRPr lang="sr-Latn-RS" dirty="0"/>
          </a:p>
          <a:p>
            <a:pPr algn="just">
              <a:defRPr/>
            </a:pPr>
            <a:r>
              <a:rPr lang="sr-Latn-RS" dirty="0"/>
              <a:t>Ransomware</a:t>
            </a:r>
          </a:p>
          <a:p>
            <a:pPr algn="just">
              <a:defRPr/>
            </a:pPr>
            <a:r>
              <a:rPr lang="sr-Latn-RS" dirty="0"/>
              <a:t>Credit </a:t>
            </a:r>
            <a:r>
              <a:rPr lang="sr-Latn-RS" dirty="0" err="1"/>
              <a:t>Card</a:t>
            </a:r>
            <a:r>
              <a:rPr lang="sr-Latn-RS" dirty="0"/>
              <a:t> </a:t>
            </a:r>
            <a:r>
              <a:rPr lang="sr-Latn-RS" dirty="0" err="1"/>
              <a:t>Fraud</a:t>
            </a:r>
            <a:endParaRPr lang="en-US" dirty="0"/>
          </a:p>
          <a:p>
            <a:pPr algn="just">
              <a:defRPr/>
            </a:pPr>
            <a:endParaRPr lang="sr-Latn-RS" b="1" dirty="0">
              <a:solidFill>
                <a:schemeClr val="tx2"/>
              </a:solidFill>
            </a:endParaRPr>
          </a:p>
          <a:p>
            <a:pPr>
              <a:defRPr/>
            </a:pPr>
            <a:endParaRPr lang="sr-Latn-CS" b="1" dirty="0">
              <a:solidFill>
                <a:schemeClr val="tx2"/>
              </a:solidFill>
            </a:endParaRPr>
          </a:p>
          <a:p>
            <a:pPr algn="ctr">
              <a:defRPr/>
            </a:pPr>
            <a:endParaRPr lang="sr-Latn-CS" b="1" dirty="0">
              <a:solidFill>
                <a:schemeClr val="tx2"/>
              </a:solidFill>
            </a:endParaRPr>
          </a:p>
        </p:txBody>
      </p:sp>
      <p:pic>
        <p:nvPicPr>
          <p:cNvPr id="178182" name="Picture 4" descr="C:\Users\Branko Stamenkovic\Desktop\Ransomware_sur_votre_ordinateur_est_infecte.jpeg">
            <a:extLst>
              <a:ext uri="{FF2B5EF4-FFF2-40B4-BE49-F238E27FC236}">
                <a16:creationId xmlns:a16="http://schemas.microsoft.com/office/drawing/2014/main" id="{D29909F5-C241-48F4-8482-9F0D0034F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66933"/>
            <a:ext cx="3557588"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ugaonik 7">
            <a:extLst>
              <a:ext uri="{FF2B5EF4-FFF2-40B4-BE49-F238E27FC236}">
                <a16:creationId xmlns:a16="http://schemas.microsoft.com/office/drawing/2014/main" id="{0613EECC-3D44-4483-B023-5EF2F5144587}"/>
              </a:ext>
            </a:extLst>
          </p:cNvPr>
          <p:cNvSpPr/>
          <p:nvPr/>
        </p:nvSpPr>
        <p:spPr>
          <a:xfrm>
            <a:off x="-441325" y="914399"/>
            <a:ext cx="5813425" cy="1200150"/>
          </a:xfrm>
          <a:prstGeom prst="rect">
            <a:avLst/>
          </a:prstGeom>
        </p:spPr>
        <p:txBody>
          <a:bodyPr>
            <a:spAutoFit/>
          </a:bodyPr>
          <a:lstStyle/>
          <a:p>
            <a:pPr algn="ctr" eaLnBrk="1" hangingPunct="1">
              <a:defRPr/>
            </a:pPr>
            <a:r>
              <a:rPr lang="en-US" altLang="sr-Latn-RS" sz="3600" b="1" dirty="0">
                <a:latin typeface="+mj-lt"/>
                <a:ea typeface="ＭＳ Ｐゴシック" pitchFamily="34" charset="-128"/>
                <a:cs typeface="Arial" charset="0"/>
              </a:rPr>
              <a:t>Contemporary</a:t>
            </a:r>
            <a:r>
              <a:rPr lang="sr-Latn-RS" altLang="sr-Latn-RS" sz="3600" b="1" dirty="0">
                <a:latin typeface="+mj-lt"/>
                <a:ea typeface="ＭＳ Ｐゴシック" pitchFamily="34" charset="-128"/>
                <a:cs typeface="Arial" charset="0"/>
              </a:rPr>
              <a:t> </a:t>
            </a:r>
            <a:r>
              <a:rPr lang="en-US" altLang="sr-Latn-RS" sz="3600" b="1" dirty="0">
                <a:latin typeface="+mj-lt"/>
                <a:ea typeface="ＭＳ Ｐゴシック" pitchFamily="34" charset="-128"/>
                <a:cs typeface="Arial" charset="0"/>
              </a:rPr>
              <a:t>and emerging trends of cybercrime</a:t>
            </a:r>
            <a:endParaRPr lang="en-US" sz="3600" dirty="0">
              <a:latin typeface="+mj-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469280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fade">
                                      <p:cBhvr>
                                        <p:cTn id="11" dur="500"/>
                                        <p:tgtEl>
                                          <p:spTgt spid="1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Effect transition="in" filter="fade">
                                      <p:cBhvr>
                                        <p:cTn id="23" dur="500"/>
                                        <p:tgtEl>
                                          <p:spTgt spid="15">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77EACC83-EF16-4D7B-BE97-519EEB692750}"/>
              </a:ext>
            </a:extLst>
          </p:cNvPr>
          <p:cNvSpPr>
            <a:spLocks noGrp="1"/>
          </p:cNvSpPr>
          <p:nvPr>
            <p:ph type="title"/>
          </p:nvPr>
        </p:nvSpPr>
        <p:spPr>
          <a:xfrm>
            <a:off x="797859" y="146496"/>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a:r>
              <a:rPr lang="sr-Latn-CS" altLang="en-US" sz="3200" dirty="0">
                <a:solidFill>
                  <a:srgbClr val="FFFFFF"/>
                </a:solidFill>
                <a:latin typeface="Helvetica" panose="020B0604020202020204" pitchFamily="34" charset="0"/>
              </a:rPr>
              <a:t>Trend #3: Hactivims and</a:t>
            </a:r>
            <a:br>
              <a:rPr lang="sr-Latn-CS" altLang="en-US" sz="3200" dirty="0">
                <a:solidFill>
                  <a:srgbClr val="FFFFFF"/>
                </a:solidFill>
                <a:latin typeface="Helvetica" panose="020B0604020202020204" pitchFamily="34" charset="0"/>
              </a:rPr>
            </a:br>
            <a:r>
              <a:rPr lang="sr-Latn-CS" altLang="en-US" sz="3200" dirty="0">
                <a:solidFill>
                  <a:srgbClr val="FFFFFF"/>
                </a:solidFill>
                <a:latin typeface="Helvetica" panose="020B0604020202020204" pitchFamily="34" charset="0"/>
              </a:rPr>
              <a:t>abuse of social networks</a:t>
            </a:r>
            <a:endParaRPr lang="en-GB" altLang="en-US" sz="3200" dirty="0">
              <a:solidFill>
                <a:srgbClr val="FFFFFF"/>
              </a:solidFill>
              <a:latin typeface="Helvetica" panose="020B0604020202020204" pitchFamily="34" charset="0"/>
            </a:endParaRPr>
          </a:p>
        </p:txBody>
      </p:sp>
      <p:sp>
        <p:nvSpPr>
          <p:cNvPr id="180227" name="Subtitle 2">
            <a:extLst>
              <a:ext uri="{FF2B5EF4-FFF2-40B4-BE49-F238E27FC236}">
                <a16:creationId xmlns:a16="http://schemas.microsoft.com/office/drawing/2014/main" id="{F5649FE5-D8FF-4B71-AA03-9369A02AE714}"/>
              </a:ext>
            </a:extLst>
          </p:cNvPr>
          <p:cNvSpPr>
            <a:spLocks noGrp="1"/>
          </p:cNvSpPr>
          <p:nvPr>
            <p:ph sz="half" idx="1"/>
          </p:nvPr>
        </p:nvSpPr>
        <p:spPr/>
        <p:txBody>
          <a:bodyPr/>
          <a:lstStyle/>
          <a:p>
            <a:endParaRPr lang="sr-Latn-RS" altLang="en-US" sz="1800" b="1"/>
          </a:p>
          <a:p>
            <a:endParaRPr lang="sr-Latn-RS" altLang="en-US" sz="1800" b="1"/>
          </a:p>
          <a:p>
            <a:endParaRPr lang="sr-Latn-RS" altLang="en-US" sz="1800" b="1"/>
          </a:p>
        </p:txBody>
      </p:sp>
      <p:sp>
        <p:nvSpPr>
          <p:cNvPr id="180228" name="Rectangle 3">
            <a:extLst>
              <a:ext uri="{FF2B5EF4-FFF2-40B4-BE49-F238E27FC236}">
                <a16:creationId xmlns:a16="http://schemas.microsoft.com/office/drawing/2014/main" id="{44590D7A-318D-4058-BA13-274223DA7D62}"/>
              </a:ext>
            </a:extLst>
          </p:cNvPr>
          <p:cNvSpPr txBox="1">
            <a:spLocks noChangeArrowheads="1"/>
          </p:cNvSpPr>
          <p:nvPr/>
        </p:nvSpPr>
        <p:spPr bwMode="auto">
          <a:xfrm>
            <a:off x="255588" y="2361453"/>
            <a:ext cx="431641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39775"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995363"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260475"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1481138" indent="-2095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19383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3955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28527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3099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ts val="700"/>
              </a:spcBef>
              <a:buClr>
                <a:schemeClr val="tx2"/>
              </a:buClr>
              <a:buSzPct val="95000"/>
              <a:buFont typeface="Wingdings" panose="05000000000000000000" pitchFamily="2" charset="2"/>
              <a:buChar char=""/>
            </a:pPr>
            <a:r>
              <a:rPr lang="sr-Latn-CS" altLang="en-US" sz="2400" dirty="0">
                <a:cs typeface="Arial" panose="020B0604020202020204" pitchFamily="34" charset="0"/>
              </a:rPr>
              <a:t>„Anonymous“ and other groups</a:t>
            </a:r>
            <a:endParaRPr lang="en-US" altLang="en-US" sz="2400" dirty="0">
              <a:cs typeface="Arial" panose="020B0604020202020204" pitchFamily="34" charset="0"/>
            </a:endParaRPr>
          </a:p>
          <a:p>
            <a:pPr lvl="1" eaLnBrk="1" hangingPunct="1">
              <a:spcBef>
                <a:spcPts val="700"/>
              </a:spcBef>
              <a:buClr>
                <a:schemeClr val="tx2"/>
              </a:buClr>
              <a:buSzPct val="95000"/>
              <a:buFont typeface="Wingdings" panose="05000000000000000000" pitchFamily="2" charset="2"/>
              <a:buChar char=""/>
            </a:pPr>
            <a:r>
              <a:rPr lang="en-US" altLang="en-US" sz="2000" dirty="0">
                <a:cs typeface="Arial" panose="020B0604020202020204" pitchFamily="34" charset="0"/>
              </a:rPr>
              <a:t>Attacks to the availability of online services of the target</a:t>
            </a:r>
            <a:endParaRPr lang="sr-Latn-CS" altLang="en-US" sz="2400" dirty="0">
              <a:cs typeface="Arial" panose="020B0604020202020204" pitchFamily="34" charset="0"/>
            </a:endParaRPr>
          </a:p>
          <a:p>
            <a:pPr eaLnBrk="1" hangingPunct="1">
              <a:spcBef>
                <a:spcPts val="700"/>
              </a:spcBef>
              <a:buClr>
                <a:schemeClr val="tx2"/>
              </a:buClr>
              <a:buSzPct val="95000"/>
              <a:buFont typeface="Wingdings" panose="05000000000000000000" pitchFamily="2" charset="2"/>
              <a:buChar char=""/>
            </a:pPr>
            <a:r>
              <a:rPr lang="sr-Latn-CS" altLang="en-US" sz="2400" dirty="0">
                <a:cs typeface="Arial" panose="020B0604020202020204" pitchFamily="34" charset="0"/>
              </a:rPr>
              <a:t>Threats, cyber bull</a:t>
            </a:r>
            <a:r>
              <a:rPr lang="en-GB" altLang="en-US" sz="2400" dirty="0">
                <a:cs typeface="Arial" panose="020B0604020202020204" pitchFamily="34" charset="0"/>
              </a:rPr>
              <a:t>y</a:t>
            </a:r>
            <a:r>
              <a:rPr lang="sr-Latn-CS" altLang="en-US" sz="2400" dirty="0">
                <a:cs typeface="Arial" panose="020B0604020202020204" pitchFamily="34" charset="0"/>
              </a:rPr>
              <a:t>ing, false news for the purpose of causing panic and disorder</a:t>
            </a:r>
            <a:endParaRPr lang="en-GB" altLang="en-US" sz="2400" dirty="0">
              <a:cs typeface="Arial" panose="020B0604020202020204" pitchFamily="34" charset="0"/>
            </a:endParaRPr>
          </a:p>
          <a:p>
            <a:pPr eaLnBrk="1" hangingPunct="1">
              <a:spcBef>
                <a:spcPts val="700"/>
              </a:spcBef>
              <a:buClr>
                <a:schemeClr val="tx2"/>
              </a:buClr>
              <a:buSzPct val="95000"/>
              <a:buFont typeface="Wingdings" panose="05000000000000000000" pitchFamily="2" charset="2"/>
              <a:buChar char=""/>
            </a:pPr>
            <a:r>
              <a:rPr lang="en-GB" altLang="en-US" sz="2400" dirty="0">
                <a:cs typeface="Arial" panose="020B0604020202020204" pitchFamily="34" charset="0"/>
              </a:rPr>
              <a:t>State sponsored..?</a:t>
            </a:r>
          </a:p>
          <a:p>
            <a:pPr eaLnBrk="1" hangingPunct="1">
              <a:spcBef>
                <a:spcPts val="700"/>
              </a:spcBef>
              <a:buClr>
                <a:schemeClr val="tx2"/>
              </a:buClr>
              <a:buSzPct val="95000"/>
              <a:buFont typeface="Wingdings" panose="05000000000000000000" pitchFamily="2" charset="2"/>
              <a:buChar char=""/>
            </a:pPr>
            <a:endParaRPr lang="sr-Latn-CS" altLang="en-US" sz="2400" dirty="0">
              <a:cs typeface="Arial" panose="020B0604020202020204" pitchFamily="34" charset="0"/>
            </a:endParaRPr>
          </a:p>
          <a:p>
            <a:pPr algn="ctr" eaLnBrk="1" hangingPunct="1">
              <a:spcBef>
                <a:spcPts val="700"/>
              </a:spcBef>
              <a:buClr>
                <a:schemeClr val="tx2"/>
              </a:buClr>
              <a:buSzPct val="95000"/>
              <a:buFont typeface="Wingdings" panose="05000000000000000000" pitchFamily="2" charset="2"/>
              <a:buChar char=""/>
            </a:pPr>
            <a:endParaRPr lang="sr-Latn-CS" altLang="en-US" sz="1800" b="1" dirty="0">
              <a:solidFill>
                <a:schemeClr val="tx2"/>
              </a:solidFill>
              <a:cs typeface="Arial" panose="020B0604020202020204" pitchFamily="34" charset="0"/>
            </a:endParaRPr>
          </a:p>
        </p:txBody>
      </p:sp>
      <p:pic>
        <p:nvPicPr>
          <p:cNvPr id="180229" name="Content Placeholder 3">
            <a:extLst>
              <a:ext uri="{FF2B5EF4-FFF2-40B4-BE49-F238E27FC236}">
                <a16:creationId xmlns:a16="http://schemas.microsoft.com/office/drawing/2014/main" id="{EA7447B4-9018-438A-BC71-F0078E3005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8921" y="1619719"/>
            <a:ext cx="35385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Content Placeholder 4">
            <a:extLst>
              <a:ext uri="{FF2B5EF4-FFF2-40B4-BE49-F238E27FC236}">
                <a16:creationId xmlns:a16="http://schemas.microsoft.com/office/drawing/2014/main" id="{1575BB70-765D-403B-AC7B-2454DA19F4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2820" y="3892038"/>
            <a:ext cx="3403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ugaonik 7">
            <a:extLst>
              <a:ext uri="{FF2B5EF4-FFF2-40B4-BE49-F238E27FC236}">
                <a16:creationId xmlns:a16="http://schemas.microsoft.com/office/drawing/2014/main" id="{E94C3B22-DC9D-4823-83EB-4F7D3E7B357D}"/>
              </a:ext>
            </a:extLst>
          </p:cNvPr>
          <p:cNvSpPr/>
          <p:nvPr/>
        </p:nvSpPr>
        <p:spPr>
          <a:xfrm>
            <a:off x="125412" y="1060747"/>
            <a:ext cx="5813425" cy="1077912"/>
          </a:xfrm>
          <a:prstGeom prst="rect">
            <a:avLst/>
          </a:prstGeom>
        </p:spPr>
        <p:txBody>
          <a:bodyPr>
            <a:spAutoFit/>
          </a:bodyPr>
          <a:lstStyle/>
          <a:p>
            <a:pPr algn="ctr" eaLnBrk="1" hangingPunct="1">
              <a:defRPr/>
            </a:pPr>
            <a:r>
              <a:rPr lang="en-US" altLang="sr-Latn-RS" sz="3200" b="1" dirty="0">
                <a:solidFill>
                  <a:srgbClr val="005E8E"/>
                </a:solidFill>
                <a:latin typeface="+mj-lt"/>
                <a:ea typeface="ＭＳ Ｐゴシック" pitchFamily="34" charset="-128"/>
                <a:cs typeface="Arial" charset="0"/>
              </a:rPr>
              <a:t>Contemporary</a:t>
            </a:r>
            <a:r>
              <a:rPr lang="sr-Latn-RS" altLang="sr-Latn-RS" sz="3200" b="1" dirty="0">
                <a:solidFill>
                  <a:srgbClr val="005E8E"/>
                </a:solidFill>
                <a:latin typeface="+mj-lt"/>
                <a:ea typeface="ＭＳ Ｐゴシック" pitchFamily="34" charset="-128"/>
                <a:cs typeface="Arial" charset="0"/>
              </a:rPr>
              <a:t> </a:t>
            </a:r>
            <a:r>
              <a:rPr lang="en-US" altLang="sr-Latn-RS" sz="3200" b="1" dirty="0">
                <a:solidFill>
                  <a:srgbClr val="005E8E"/>
                </a:solidFill>
                <a:latin typeface="+mj-lt"/>
                <a:ea typeface="ＭＳ Ｐゴシック" pitchFamily="34" charset="-128"/>
                <a:cs typeface="Arial" charset="0"/>
              </a:rPr>
              <a:t>and emerging trends of cybercrime</a:t>
            </a:r>
            <a:endParaRPr lang="en-US" sz="3200" dirty="0">
              <a:solidFill>
                <a:srgbClr val="005E8E"/>
              </a:solidFill>
              <a:latin typeface="+mj-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21543648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928D56C1-DEFC-44BC-AA55-7737DAB18982}"/>
              </a:ext>
            </a:extLst>
          </p:cNvPr>
          <p:cNvSpPr>
            <a:spLocks noGrp="1"/>
          </p:cNvSpPr>
          <p:nvPr>
            <p:ph type="title"/>
          </p:nvPr>
        </p:nvSpPr>
        <p:spPr>
          <a:xfrm>
            <a:off x="719482" y="13589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a:r>
              <a:rPr lang="sr-Latn-RS" altLang="en-US" sz="3200" dirty="0">
                <a:solidFill>
                  <a:srgbClr val="FFFFFF"/>
                </a:solidFill>
                <a:latin typeface="Helvetica" panose="020B0604020202020204" pitchFamily="34" charset="0"/>
                <a:cs typeface="Tahoma" panose="020B0604030504040204" pitchFamily="34" charset="0"/>
              </a:rPr>
              <a:t>Tr</a:t>
            </a:r>
            <a:r>
              <a:rPr lang="sr-Latn-CS" altLang="en-US" sz="3200" dirty="0">
                <a:solidFill>
                  <a:srgbClr val="FFFFFF"/>
                </a:solidFill>
                <a:latin typeface="Helvetica" panose="020B0604020202020204" pitchFamily="34" charset="0"/>
              </a:rPr>
              <a:t>end #4: Contemporary</a:t>
            </a:r>
            <a:br>
              <a:rPr lang="sr-Latn-CS" altLang="en-US" sz="3200" dirty="0">
                <a:solidFill>
                  <a:srgbClr val="FFFFFF"/>
                </a:solidFill>
                <a:latin typeface="Helvetica" panose="020B0604020202020204" pitchFamily="34" charset="0"/>
              </a:rPr>
            </a:br>
            <a:r>
              <a:rPr lang="sr-Latn-CS" altLang="en-US" sz="3200" dirty="0">
                <a:solidFill>
                  <a:srgbClr val="FFFFFF"/>
                </a:solidFill>
                <a:latin typeface="Helvetica" panose="020B0604020202020204" pitchFamily="34" charset="0"/>
              </a:rPr>
              <a:t>IPR </a:t>
            </a:r>
            <a:r>
              <a:rPr lang="en-GB" altLang="en-US" sz="3200" dirty="0">
                <a:solidFill>
                  <a:srgbClr val="FFFFFF"/>
                </a:solidFill>
                <a:latin typeface="Helvetica" panose="020B0604020202020204" pitchFamily="34" charset="0"/>
              </a:rPr>
              <a:t>infringements</a:t>
            </a:r>
          </a:p>
        </p:txBody>
      </p:sp>
      <p:sp>
        <p:nvSpPr>
          <p:cNvPr id="182275" name="Subtitle 2">
            <a:extLst>
              <a:ext uri="{FF2B5EF4-FFF2-40B4-BE49-F238E27FC236}">
                <a16:creationId xmlns:a16="http://schemas.microsoft.com/office/drawing/2014/main" id="{EA9DC08C-2EEA-4545-AE40-A1E057A3770C}"/>
              </a:ext>
            </a:extLst>
          </p:cNvPr>
          <p:cNvSpPr>
            <a:spLocks noGrp="1"/>
          </p:cNvSpPr>
          <p:nvPr>
            <p:ph sz="half" idx="1"/>
          </p:nvPr>
        </p:nvSpPr>
        <p:spPr>
          <a:xfrm>
            <a:off x="457200" y="2249488"/>
            <a:ext cx="4038600" cy="4525962"/>
          </a:xfrm>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F23809B8-2C3D-4ACE-8F4E-7090719840DE}"/>
              </a:ext>
            </a:extLst>
          </p:cNvPr>
          <p:cNvSpPr txBox="1">
            <a:spLocks noChangeArrowheads="1"/>
          </p:cNvSpPr>
          <p:nvPr/>
        </p:nvSpPr>
        <p:spPr>
          <a:xfrm>
            <a:off x="36512" y="2751647"/>
            <a:ext cx="4892539" cy="3849450"/>
          </a:xfrm>
          <a:prstGeom prst="rect">
            <a:avLst/>
          </a:prstGeom>
        </p:spPr>
        <p:txBody>
          <a:bodyPr>
            <a:normAutofit lnSpcReduction="10000"/>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defRPr/>
            </a:pPr>
            <a:r>
              <a:rPr lang="sr-Latn-CS" sz="2300" b="1" dirty="0">
                <a:latin typeface="+mj-lt"/>
              </a:rPr>
              <a:t>On-line </a:t>
            </a:r>
            <a:r>
              <a:rPr lang="en-GB" sz="2300" b="1" dirty="0">
                <a:latin typeface="+mj-lt"/>
              </a:rPr>
              <a:t>download </a:t>
            </a:r>
            <a:r>
              <a:rPr lang="en-GB" sz="2300" dirty="0">
                <a:latin typeface="+mj-lt"/>
              </a:rPr>
              <a:t>instead of CD and DVD buying</a:t>
            </a:r>
            <a:endParaRPr lang="sr-Latn-CS" sz="2300" dirty="0">
              <a:latin typeface="+mj-lt"/>
            </a:endParaRPr>
          </a:p>
          <a:p>
            <a:pPr>
              <a:defRPr/>
            </a:pPr>
            <a:r>
              <a:rPr lang="sr-Latn-CS" sz="2300" dirty="0">
                <a:latin typeface="+mj-lt"/>
              </a:rPr>
              <a:t>On-line </a:t>
            </a:r>
            <a:r>
              <a:rPr lang="en-GB" sz="2300" dirty="0">
                <a:latin typeface="+mj-lt"/>
              </a:rPr>
              <a:t>distribution of </a:t>
            </a:r>
            <a:r>
              <a:rPr lang="en-GB" sz="2300" b="1" dirty="0">
                <a:latin typeface="+mj-lt"/>
              </a:rPr>
              <a:t>counterfeited merchandise</a:t>
            </a:r>
            <a:endParaRPr lang="sr-Latn-CS" sz="2300" b="1" dirty="0">
              <a:latin typeface="+mj-lt"/>
            </a:endParaRPr>
          </a:p>
          <a:p>
            <a:pPr>
              <a:defRPr/>
            </a:pPr>
            <a:r>
              <a:rPr lang="en-GB" sz="2300" b="1" dirty="0">
                <a:latin typeface="+mj-lt"/>
              </a:rPr>
              <a:t>Illegal  distribution or re-distribution of radio and TV programmes  </a:t>
            </a:r>
            <a:r>
              <a:rPr lang="en-GB" sz="2300" dirty="0">
                <a:latin typeface="+mj-lt"/>
              </a:rPr>
              <a:t>(cable networks</a:t>
            </a:r>
            <a:r>
              <a:rPr lang="sr-Latn-CS" sz="2300" dirty="0">
                <a:latin typeface="+mj-lt"/>
              </a:rPr>
              <a:t>)</a:t>
            </a:r>
          </a:p>
          <a:p>
            <a:pPr>
              <a:defRPr/>
            </a:pPr>
            <a:r>
              <a:rPr lang="en-GB" sz="2300" b="1" dirty="0">
                <a:latin typeface="+mj-lt"/>
              </a:rPr>
              <a:t>Medicines and drugs – increasing percentage of illegal on-line market</a:t>
            </a:r>
            <a:endParaRPr lang="sr-Latn-CS" sz="1800" dirty="0">
              <a:latin typeface="+mj-lt"/>
            </a:endParaRPr>
          </a:p>
          <a:p>
            <a:pPr algn="ctr">
              <a:defRPr/>
            </a:pPr>
            <a:endParaRPr lang="sr-Latn-CS" sz="1800" b="1" dirty="0">
              <a:solidFill>
                <a:schemeClr val="tx2"/>
              </a:solidFill>
            </a:endParaRPr>
          </a:p>
        </p:txBody>
      </p:sp>
      <p:sp>
        <p:nvSpPr>
          <p:cNvPr id="8" name="Pravougaonik 7">
            <a:extLst>
              <a:ext uri="{FF2B5EF4-FFF2-40B4-BE49-F238E27FC236}">
                <a16:creationId xmlns:a16="http://schemas.microsoft.com/office/drawing/2014/main" id="{60D4FA3C-8B1E-4EAC-A1C2-0B361CB98A66}"/>
              </a:ext>
            </a:extLst>
          </p:cNvPr>
          <p:cNvSpPr/>
          <p:nvPr/>
        </p:nvSpPr>
        <p:spPr>
          <a:xfrm>
            <a:off x="-583316" y="956842"/>
            <a:ext cx="5813425" cy="1754326"/>
          </a:xfrm>
          <a:prstGeom prst="rect">
            <a:avLst/>
          </a:prstGeom>
        </p:spPr>
        <p:txBody>
          <a:bodyPr>
            <a:spAutoFit/>
          </a:bodyPr>
          <a:lstStyle/>
          <a:p>
            <a:pPr algn="ctr" eaLnBrk="1" hangingPunct="1">
              <a:defRPr/>
            </a:pPr>
            <a:r>
              <a:rPr lang="en-US" altLang="sr-Latn-RS" sz="3600" b="1" dirty="0">
                <a:solidFill>
                  <a:srgbClr val="005E8E"/>
                </a:solidFill>
                <a:latin typeface="+mj-lt"/>
                <a:ea typeface="ＭＳ Ｐゴシック" pitchFamily="34" charset="-128"/>
                <a:cs typeface="Arial" charset="0"/>
              </a:rPr>
              <a:t>Contemporary</a:t>
            </a:r>
            <a:r>
              <a:rPr lang="sr-Latn-RS" altLang="sr-Latn-RS" sz="3600" b="1" dirty="0">
                <a:solidFill>
                  <a:srgbClr val="005E8E"/>
                </a:solidFill>
                <a:latin typeface="+mj-lt"/>
                <a:ea typeface="ＭＳ Ｐゴシック" pitchFamily="34" charset="-128"/>
                <a:cs typeface="Arial" charset="0"/>
              </a:rPr>
              <a:t> </a:t>
            </a:r>
            <a:r>
              <a:rPr lang="en-US" altLang="sr-Latn-RS" sz="3600" b="1" dirty="0">
                <a:solidFill>
                  <a:srgbClr val="005E8E"/>
                </a:solidFill>
                <a:latin typeface="+mj-lt"/>
                <a:ea typeface="ＭＳ Ｐゴシック" pitchFamily="34" charset="-128"/>
                <a:cs typeface="Arial" charset="0"/>
              </a:rPr>
              <a:t>and emerging trends of cybercrime</a:t>
            </a:r>
            <a:endParaRPr lang="en-US" sz="3600" dirty="0">
              <a:solidFill>
                <a:srgbClr val="005E8E"/>
              </a:solidFill>
              <a:latin typeface="+mj-lt"/>
              <a:ea typeface="ＭＳ Ｐゴシック" pitchFamily="34" charset="-128"/>
              <a:cs typeface="Arial" charset="0"/>
            </a:endParaRPr>
          </a:p>
        </p:txBody>
      </p:sp>
      <p:pic>
        <p:nvPicPr>
          <p:cNvPr id="182278" name="Picture 8" descr="C:\Users\B.Stam\Desktop\Affiches_V-80x120-IRACM-300x450.jpg">
            <a:extLst>
              <a:ext uri="{FF2B5EF4-FFF2-40B4-BE49-F238E27FC236}">
                <a16:creationId xmlns:a16="http://schemas.microsoft.com/office/drawing/2014/main" id="{ABC9F557-5CA7-40F3-B10B-DAC404DF4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739" y="1381535"/>
            <a:ext cx="3066960" cy="45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7113034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Naslov 1">
            <a:extLst>
              <a:ext uri="{FF2B5EF4-FFF2-40B4-BE49-F238E27FC236}">
                <a16:creationId xmlns:a16="http://schemas.microsoft.com/office/drawing/2014/main" id="{BF0B788D-AE33-4DB4-87B3-1AA9CF8A305B}"/>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en-US" sz="3200" dirty="0">
                <a:solidFill>
                  <a:srgbClr val="FFFFFF"/>
                </a:solidFill>
                <a:latin typeface="Helvetica" panose="020B0604020202020204" pitchFamily="34" charset="0"/>
                <a:cs typeface="Tahoma" panose="020B0604030504040204" pitchFamily="34" charset="0"/>
              </a:rPr>
              <a:t>New</a:t>
            </a:r>
            <a:r>
              <a:rPr lang="sr-Latn-RS" altLang="en-US" sz="3200" dirty="0">
                <a:solidFill>
                  <a:srgbClr val="FFFFFF"/>
                </a:solidFill>
                <a:latin typeface="Helvetica" panose="020B0604020202020204" pitchFamily="34" charset="0"/>
                <a:cs typeface="Tahoma" panose="020B0604030504040204" pitchFamily="34" charset="0"/>
              </a:rPr>
              <a:t> Tr</a:t>
            </a:r>
            <a:r>
              <a:rPr lang="sr-Latn-CS" altLang="en-US" sz="3200" dirty="0">
                <a:solidFill>
                  <a:srgbClr val="FFFFFF"/>
                </a:solidFill>
                <a:latin typeface="Helvetica" panose="020B0604020202020204" pitchFamily="34" charset="0"/>
              </a:rPr>
              <a:t>end #1: </a:t>
            </a:r>
            <a:r>
              <a:rPr lang="en-GB" altLang="en-US" sz="3200" dirty="0">
                <a:solidFill>
                  <a:srgbClr val="FFFFFF"/>
                </a:solidFill>
                <a:latin typeface="Helvetica" panose="020B0604020202020204" pitchFamily="34" charset="0"/>
              </a:rPr>
              <a:t>Increase of APT</a:t>
            </a:r>
            <a:endParaRPr lang="hr-HR" altLang="en-US" sz="32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8C9DBFA3-5349-4A52-BFAB-FC923ED6E5E7}"/>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4325" name="Rectangle 7">
            <a:extLst>
              <a:ext uri="{FF2B5EF4-FFF2-40B4-BE49-F238E27FC236}">
                <a16:creationId xmlns:a16="http://schemas.microsoft.com/office/drawing/2014/main" id="{D953833E-3175-40E1-873D-CF499452D779}"/>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dirty="0">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B90F4CA1-72C4-47A5-BBED-3B54565D1085}"/>
              </a:ext>
            </a:extLst>
          </p:cNvPr>
          <p:cNvSpPr>
            <a:spLocks noChangeArrowheads="1"/>
          </p:cNvSpPr>
          <p:nvPr/>
        </p:nvSpPr>
        <p:spPr bwMode="auto">
          <a:xfrm>
            <a:off x="38262" y="1852909"/>
            <a:ext cx="4426721" cy="4401205"/>
          </a:xfrm>
          <a:prstGeom prst="rect">
            <a:avLst/>
          </a:prstGeom>
          <a:noFill/>
          <a:ln>
            <a:noFill/>
          </a:ln>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000" b="1" dirty="0">
                <a:latin typeface="+mn-lt"/>
                <a:ea typeface="ＭＳ Ｐゴシック" pitchFamily="34" charset="-128"/>
              </a:rPr>
              <a:t>Targeting of specific victims or groups </a:t>
            </a:r>
            <a:r>
              <a:rPr lang="sr-Latn-RS" altLang="en-US" sz="2000" dirty="0">
                <a:latin typeface="+mn-lt"/>
                <a:ea typeface="ＭＳ Ｐゴシック" pitchFamily="34" charset="-128"/>
              </a:rPr>
              <a:t>– Advanced </a:t>
            </a:r>
            <a:r>
              <a:rPr lang="sr-Latn-RS" altLang="en-US" sz="2000" dirty="0" err="1">
                <a:latin typeface="+mn-lt"/>
                <a:ea typeface="ＭＳ Ｐゴシック" pitchFamily="34" charset="-128"/>
              </a:rPr>
              <a:t>Persistent</a:t>
            </a:r>
            <a:r>
              <a:rPr lang="sr-Latn-RS" altLang="en-US" sz="2000" dirty="0">
                <a:latin typeface="+mn-lt"/>
                <a:ea typeface="ＭＳ Ｐゴシック" pitchFamily="34" charset="-128"/>
              </a:rPr>
              <a:t> </a:t>
            </a:r>
            <a:r>
              <a:rPr lang="sr-Latn-RS" altLang="en-US" sz="2000" dirty="0" err="1">
                <a:latin typeface="+mn-lt"/>
                <a:ea typeface="ＭＳ Ｐゴシック" pitchFamily="34" charset="-128"/>
              </a:rPr>
              <a:t>Threat</a:t>
            </a:r>
            <a:r>
              <a:rPr lang="sr-Latn-RS" altLang="en-US" sz="2000" dirty="0">
                <a:latin typeface="+mn-lt"/>
                <a:ea typeface="ＭＳ Ｐゴシック" pitchFamily="34" charset="-128"/>
              </a:rPr>
              <a:t> (</a:t>
            </a:r>
            <a:r>
              <a:rPr lang="sr-Latn-RS" altLang="en-US" sz="2000" b="1" dirty="0">
                <a:latin typeface="+mn-lt"/>
                <a:ea typeface="ＭＳ Ｐゴシック" pitchFamily="34" charset="-128"/>
              </a:rPr>
              <a:t>APT</a:t>
            </a:r>
            <a:r>
              <a:rPr lang="sr-Latn-RS" altLang="en-US" sz="2000" dirty="0">
                <a:latin typeface="+mn-lt"/>
                <a:ea typeface="ＭＳ Ｐゴシック" pitchFamily="34" charset="-128"/>
              </a:rPr>
              <a:t>)</a:t>
            </a:r>
          </a:p>
          <a:p>
            <a:pPr eaLnBrk="1" hangingPunct="1">
              <a:buFont typeface="Arial" charset="0"/>
              <a:buChar char="•"/>
              <a:defRPr/>
            </a:pPr>
            <a:r>
              <a:rPr lang="en-GB" altLang="en-US" sz="2000" dirty="0">
                <a:latin typeface="+mn-lt"/>
                <a:ea typeface="ＭＳ Ｐゴシック" pitchFamily="34" charset="-128"/>
              </a:rPr>
              <a:t>Abuse of “social engineering”</a:t>
            </a:r>
            <a:endParaRPr lang="sr-Latn-RS" altLang="en-US" sz="2000" dirty="0">
              <a:latin typeface="+mn-lt"/>
              <a:ea typeface="ＭＳ Ｐゴシック" pitchFamily="34" charset="-128"/>
            </a:endParaRPr>
          </a:p>
          <a:p>
            <a:pPr eaLnBrk="1" hangingPunct="1">
              <a:buFont typeface="Arial" charset="0"/>
              <a:buChar char="•"/>
              <a:defRPr/>
            </a:pPr>
            <a:r>
              <a:rPr lang="en-GB" altLang="en-US" sz="2000" dirty="0">
                <a:latin typeface="+mn-lt"/>
                <a:ea typeface="ＭＳ Ｐゴシック" pitchFamily="34" charset="-128"/>
              </a:rPr>
              <a:t>Psychological manipulation for data disclosure and retrieval</a:t>
            </a:r>
            <a:endParaRPr lang="sr-Latn-RS" altLang="en-US" sz="2000" dirty="0">
              <a:latin typeface="+mn-lt"/>
              <a:ea typeface="ＭＳ Ｐゴシック" pitchFamily="34" charset="-128"/>
            </a:endParaRPr>
          </a:p>
          <a:p>
            <a:pPr eaLnBrk="1" hangingPunct="1">
              <a:buFont typeface="Arial" charset="0"/>
              <a:buChar char="•"/>
              <a:defRPr/>
            </a:pPr>
            <a:r>
              <a:rPr lang="en-GB" altLang="en-US" sz="2000" b="1" i="1" dirty="0">
                <a:latin typeface="+mn-lt"/>
                <a:ea typeface="ＭＳ Ｐゴシック" pitchFamily="34" charset="-128"/>
              </a:rPr>
              <a:t>Advanced Persistent Threat is most commonly used with “social engineering” techniques were by use of psychological manipulation victims are encouraged to take certain steps or disclose confidential data</a:t>
            </a:r>
            <a:endParaRPr lang="sr-Latn-RS" altLang="en-US" sz="2000" b="1" dirty="0">
              <a:ea typeface="ＭＳ Ｐゴシック" pitchFamily="34" charset="-128"/>
            </a:endParaRPr>
          </a:p>
        </p:txBody>
      </p:sp>
      <p:pic>
        <p:nvPicPr>
          <p:cNvPr id="184327" name="Picture 3" descr="C:\Users\Branko Stamenkovic\Desktop\Advanced-Persistent-Threat.png">
            <a:extLst>
              <a:ext uri="{FF2B5EF4-FFF2-40B4-BE49-F238E27FC236}">
                <a16:creationId xmlns:a16="http://schemas.microsoft.com/office/drawing/2014/main" id="{9E33C490-7D7E-4A36-AA51-D8C37C519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984" y="1969158"/>
            <a:ext cx="45624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avougaonik 9">
            <a:extLst>
              <a:ext uri="{FF2B5EF4-FFF2-40B4-BE49-F238E27FC236}">
                <a16:creationId xmlns:a16="http://schemas.microsoft.com/office/drawing/2014/main" id="{5B24E5F2-9A1D-4577-9F84-E8B90800FDF5}"/>
              </a:ext>
            </a:extLst>
          </p:cNvPr>
          <p:cNvSpPr/>
          <p:nvPr/>
        </p:nvSpPr>
        <p:spPr>
          <a:xfrm>
            <a:off x="-132116" y="1138213"/>
            <a:ext cx="9194199" cy="523220"/>
          </a:xfrm>
          <a:prstGeom prst="rect">
            <a:avLst/>
          </a:prstGeom>
        </p:spPr>
        <p:txBody>
          <a:bodyPr wrap="square">
            <a:spAutoFit/>
          </a:bodyPr>
          <a:lstStyle/>
          <a:p>
            <a:pPr algn="ctr" eaLnBrk="1" hangingPunct="1">
              <a:defRPr/>
            </a:pPr>
            <a:r>
              <a:rPr lang="en-US" altLang="sr-Latn-RS" sz="2800" b="1" dirty="0">
                <a:solidFill>
                  <a:srgbClr val="005E8E"/>
                </a:solidFill>
                <a:latin typeface="+mj-lt"/>
                <a:ea typeface="ＭＳ Ｐゴシック" pitchFamily="34" charset="-128"/>
                <a:cs typeface="Arial" charset="0"/>
              </a:rPr>
              <a:t>Contemporary</a:t>
            </a:r>
            <a:r>
              <a:rPr lang="sr-Latn-RS" altLang="sr-Latn-RS" sz="2800" b="1" dirty="0">
                <a:solidFill>
                  <a:srgbClr val="005E8E"/>
                </a:solidFill>
                <a:latin typeface="+mj-lt"/>
                <a:ea typeface="ＭＳ Ｐゴシック" pitchFamily="34" charset="-128"/>
                <a:cs typeface="Arial" charset="0"/>
              </a:rPr>
              <a:t> </a:t>
            </a:r>
            <a:r>
              <a:rPr lang="en-US" altLang="sr-Latn-RS" sz="2800" b="1" dirty="0">
                <a:solidFill>
                  <a:srgbClr val="005E8E"/>
                </a:solidFill>
                <a:latin typeface="+mj-lt"/>
                <a:ea typeface="ＭＳ Ｐゴシック" pitchFamily="34" charset="-128"/>
                <a:cs typeface="Arial" charset="0"/>
              </a:rPr>
              <a:t>and emerging trends of cybercrime</a:t>
            </a:r>
            <a:endParaRPr lang="en-US" sz="2800" dirty="0">
              <a:solidFill>
                <a:srgbClr val="005E8E"/>
              </a:solidFill>
              <a:latin typeface="+mj-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93502629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19273FE-AF12-4C91-BD2C-4102DA4CFE92}"/>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6371" name="Rectangle 7">
            <a:extLst>
              <a:ext uri="{FF2B5EF4-FFF2-40B4-BE49-F238E27FC236}">
                <a16:creationId xmlns:a16="http://schemas.microsoft.com/office/drawing/2014/main" id="{C2CBB320-7B1A-461B-9096-2B65780E5665}"/>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5E101D70-F8F8-4EC8-B0A9-9748C22216AC}"/>
              </a:ext>
            </a:extLst>
          </p:cNvPr>
          <p:cNvSpPr>
            <a:spLocks noChangeArrowheads="1"/>
          </p:cNvSpPr>
          <p:nvPr/>
        </p:nvSpPr>
        <p:spPr bwMode="auto">
          <a:xfrm>
            <a:off x="468313" y="1957388"/>
            <a:ext cx="3527425" cy="923925"/>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186373" name="Picture 8" descr="C:\Users\B.Stam\Desktop\APT.jpg">
            <a:extLst>
              <a:ext uri="{FF2B5EF4-FFF2-40B4-BE49-F238E27FC236}">
                <a16:creationId xmlns:a16="http://schemas.microsoft.com/office/drawing/2014/main" id="{01406178-D90C-4386-88E5-B6A046544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243" y="1568451"/>
            <a:ext cx="6599513"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ugaonik 1">
            <a:extLst>
              <a:ext uri="{FF2B5EF4-FFF2-40B4-BE49-F238E27FC236}">
                <a16:creationId xmlns:a16="http://schemas.microsoft.com/office/drawing/2014/main" id="{7882A69A-A765-4E68-B51D-4A4FA94C097B}"/>
              </a:ext>
            </a:extLst>
          </p:cNvPr>
          <p:cNvSpPr/>
          <p:nvPr/>
        </p:nvSpPr>
        <p:spPr>
          <a:xfrm>
            <a:off x="1311275" y="984251"/>
            <a:ext cx="6686446" cy="584775"/>
          </a:xfrm>
          <a:prstGeom prst="rect">
            <a:avLst/>
          </a:prstGeom>
        </p:spPr>
        <p:txBody>
          <a:bodyPr wrap="none">
            <a:spAutoFit/>
          </a:bodyPr>
          <a:lstStyle/>
          <a:p>
            <a:pPr eaLnBrk="1" hangingPunct="1">
              <a:defRPr/>
            </a:pPr>
            <a:r>
              <a:rPr lang="en-US" altLang="en-US" sz="3200" b="1" dirty="0">
                <a:solidFill>
                  <a:srgbClr val="005E8E"/>
                </a:solidFill>
                <a:latin typeface="+mn-lt"/>
                <a:ea typeface="ＭＳ Ｐゴシック" pitchFamily="34" charset="-128"/>
                <a:cs typeface="Tahoma" pitchFamily="34" charset="0"/>
              </a:rPr>
              <a:t>New</a:t>
            </a:r>
            <a:r>
              <a:rPr lang="sr-Latn-RS" altLang="en-US" sz="3200" b="1" dirty="0">
                <a:solidFill>
                  <a:srgbClr val="005E8E"/>
                </a:solidFill>
                <a:latin typeface="+mn-lt"/>
                <a:ea typeface="ＭＳ Ｐゴシック" pitchFamily="34" charset="-128"/>
                <a:cs typeface="Tahoma" pitchFamily="34" charset="0"/>
              </a:rPr>
              <a:t> </a:t>
            </a:r>
            <a:r>
              <a:rPr lang="sr-Latn-RS" altLang="en-US" sz="3200" b="1" dirty="0" err="1">
                <a:solidFill>
                  <a:srgbClr val="005E8E"/>
                </a:solidFill>
                <a:latin typeface="+mn-lt"/>
                <a:ea typeface="ＭＳ Ｐゴシック" pitchFamily="34" charset="-128"/>
                <a:cs typeface="Tahoma" pitchFamily="34" charset="0"/>
              </a:rPr>
              <a:t>Tr</a:t>
            </a:r>
            <a:r>
              <a:rPr lang="sr-Latn-CS" altLang="en-US" sz="3200" b="1" dirty="0" err="1">
                <a:solidFill>
                  <a:srgbClr val="005E8E"/>
                </a:solidFill>
                <a:latin typeface="+mn-lt"/>
                <a:ea typeface="ＭＳ Ｐゴシック" pitchFamily="34" charset="-128"/>
              </a:rPr>
              <a:t>end</a:t>
            </a:r>
            <a:r>
              <a:rPr lang="sr-Latn-CS" altLang="en-US" sz="3200" b="1" dirty="0">
                <a:solidFill>
                  <a:srgbClr val="005E8E"/>
                </a:solidFill>
                <a:latin typeface="+mn-lt"/>
                <a:ea typeface="ＭＳ Ｐゴシック" pitchFamily="34" charset="-128"/>
              </a:rPr>
              <a:t> #1: </a:t>
            </a:r>
            <a:r>
              <a:rPr lang="en-GB" altLang="en-US" sz="3200" b="1" dirty="0">
                <a:solidFill>
                  <a:srgbClr val="005E8E"/>
                </a:solidFill>
                <a:latin typeface="+mn-lt"/>
                <a:ea typeface="ＭＳ Ｐゴシック" pitchFamily="34" charset="-128"/>
              </a:rPr>
              <a:t>Increase of APT</a:t>
            </a:r>
            <a:endParaRPr lang="en-US" sz="3200" dirty="0">
              <a:solidFill>
                <a:srgbClr val="005E8E"/>
              </a:solidFill>
              <a:latin typeface="+mn-lt"/>
              <a:ea typeface="ＭＳ Ｐゴシック" pitchFamily="34" charset="-128"/>
            </a:endParaRPr>
          </a:p>
        </p:txBody>
      </p:sp>
    </p:spTree>
    <p:custDataLst>
      <p:tags r:id="rId1"/>
    </p:custDataLst>
    <p:extLst>
      <p:ext uri="{BB962C8B-B14F-4D97-AF65-F5344CB8AC3E}">
        <p14:creationId xmlns:p14="http://schemas.microsoft.com/office/powerpoint/2010/main" val="153214774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Naslov 1">
            <a:extLst>
              <a:ext uri="{FF2B5EF4-FFF2-40B4-BE49-F238E27FC236}">
                <a16:creationId xmlns:a16="http://schemas.microsoft.com/office/drawing/2014/main" id="{1DE40CF9-42D6-4E76-8F42-48666F96F99D}"/>
              </a:ext>
            </a:extLst>
          </p:cNvPr>
          <p:cNvSpPr>
            <a:spLocks noGrp="1"/>
          </p:cNvSpPr>
          <p:nvPr>
            <p:ph type="title"/>
          </p:nvPr>
        </p:nvSpPr>
        <p:spPr>
          <a:xfrm>
            <a:off x="797859" y="89647"/>
            <a:ext cx="8229600" cy="774700"/>
          </a:xfrm>
          <a:ln/>
        </p:spPr>
        <p:txBody>
          <a:bodyPr lIns="91440" tIns="45720" rIns="91440" bIns="45720" anchor="ctr">
            <a:noAutofit/>
          </a:bodyPr>
          <a:lstStyle/>
          <a:p>
            <a:pPr algn="r"/>
            <a:r>
              <a:rPr lang="en-US" altLang="en-US" sz="3200" dirty="0">
                <a:solidFill>
                  <a:srgbClr val="FFFFFF"/>
                </a:solidFill>
                <a:latin typeface="Helvetica" panose="020B0604020202020204" pitchFamily="34" charset="0"/>
                <a:cs typeface="Tahoma" panose="020B0604030504040204" pitchFamily="34" charset="0"/>
              </a:rPr>
              <a:t>New </a:t>
            </a:r>
            <a:r>
              <a:rPr lang="sr-Latn-RS" altLang="en-US" sz="3200" dirty="0">
                <a:solidFill>
                  <a:srgbClr val="FFFFFF"/>
                </a:solidFill>
                <a:latin typeface="Helvetica" panose="020B0604020202020204" pitchFamily="34" charset="0"/>
                <a:cs typeface="Tahoma" panose="020B0604030504040204" pitchFamily="34" charset="0"/>
              </a:rPr>
              <a:t>Tr</a:t>
            </a:r>
            <a:r>
              <a:rPr lang="sr-Latn-CS" altLang="en-US" sz="3200" dirty="0">
                <a:solidFill>
                  <a:srgbClr val="FFFFFF"/>
                </a:solidFill>
                <a:latin typeface="Helvetica" panose="020B0604020202020204" pitchFamily="34" charset="0"/>
              </a:rPr>
              <a:t>end #2: </a:t>
            </a:r>
            <a:r>
              <a:rPr lang="en-GB" altLang="en-US" sz="3200" dirty="0">
                <a:solidFill>
                  <a:srgbClr val="FFFFFF"/>
                </a:solidFill>
                <a:latin typeface="Helvetica" panose="020B0604020202020204" pitchFamily="34" charset="0"/>
              </a:rPr>
              <a:t>Mobile transactions and currencies</a:t>
            </a:r>
            <a:endParaRPr lang="hr-HR" altLang="en-US" sz="32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0210A2C3-517E-405B-9B2B-D1D139EA549A}"/>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b="1"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8421" name="Rectangle 7">
            <a:extLst>
              <a:ext uri="{FF2B5EF4-FFF2-40B4-BE49-F238E27FC236}">
                <a16:creationId xmlns:a16="http://schemas.microsoft.com/office/drawing/2014/main" id="{51B44AB9-F081-425B-9D5C-26D0728090A6}"/>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0C2C49CC-9F3D-44F3-A13C-D9309EB68627}"/>
              </a:ext>
            </a:extLst>
          </p:cNvPr>
          <p:cNvSpPr>
            <a:spLocks noChangeArrowheads="1"/>
          </p:cNvSpPr>
          <p:nvPr/>
        </p:nvSpPr>
        <p:spPr bwMode="auto">
          <a:xfrm>
            <a:off x="198407" y="2085182"/>
            <a:ext cx="3896551" cy="4893647"/>
          </a:xfrm>
          <a:prstGeom prst="rect">
            <a:avLst/>
          </a:prstGeom>
          <a:noFill/>
          <a:ln>
            <a:noFill/>
          </a:ln>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400" dirty="0">
                <a:latin typeface="+mn-lt"/>
                <a:ea typeface="ＭＳ Ｐゴシック" pitchFamily="34" charset="-128"/>
              </a:rPr>
              <a:t>Mobile transactions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applications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crypto-currencies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sr-Latn-RS" altLang="en-US" sz="2400" dirty="0">
                <a:latin typeface="+mn-lt"/>
                <a:ea typeface="ＭＳ Ｐゴシック" pitchFamily="34" charset="-128"/>
              </a:rPr>
              <a:t>600.000$ </a:t>
            </a:r>
            <a:r>
              <a:rPr lang="en-GB" altLang="en-US" sz="2400" dirty="0">
                <a:latin typeface="+mn-lt"/>
                <a:ea typeface="ＭＳ Ｐゴシック" pitchFamily="34" charset="-128"/>
              </a:rPr>
              <a:t>unlawfully acquired </a:t>
            </a:r>
            <a:r>
              <a:rPr lang="sr-Latn-RS" altLang="en-US" sz="2400" dirty="0">
                <a:latin typeface="+mn-lt"/>
                <a:ea typeface="ＭＳ Ｐゴシック" pitchFamily="34" charset="-128"/>
              </a:rPr>
              <a:t>bitcoin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and </a:t>
            </a:r>
            <a:r>
              <a:rPr lang="sr-Latn-RS" altLang="en-US" sz="2400" dirty="0">
                <a:latin typeface="+mn-lt"/>
                <a:ea typeface="ＭＳ Ｐゴシック" pitchFamily="34" charset="-128"/>
              </a:rPr>
              <a:t>dogecoin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with one hacker attack by “</a:t>
            </a:r>
            <a:r>
              <a:rPr lang="sr-Latn-RS" altLang="en-US" sz="2400" dirty="0">
                <a:latin typeface="+mn-lt"/>
                <a:ea typeface="ＭＳ Ｐゴシック" pitchFamily="34" charset="-128"/>
              </a:rPr>
              <a:t>harvest“ met</a:t>
            </a:r>
            <a:r>
              <a:rPr lang="en-GB" altLang="en-US" sz="2400" dirty="0">
                <a:latin typeface="+mn-lt"/>
                <a:ea typeface="ＭＳ Ｐゴシック" pitchFamily="34" charset="-128"/>
              </a:rPr>
              <a:t>h</a:t>
            </a:r>
            <a:r>
              <a:rPr lang="sr-Latn-RS" altLang="en-US" sz="2400" dirty="0">
                <a:latin typeface="+mn-lt"/>
                <a:ea typeface="ＭＳ Ｐゴシック" pitchFamily="34" charset="-128"/>
              </a:rPr>
              <a:t>od</a:t>
            </a: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p:txBody>
      </p:sp>
      <p:pic>
        <p:nvPicPr>
          <p:cNvPr id="188423" name="Picture 2" descr="C:\Users\Branko Stamenkovic\Desktop\images 3.jpg">
            <a:extLst>
              <a:ext uri="{FF2B5EF4-FFF2-40B4-BE49-F238E27FC236}">
                <a16:creationId xmlns:a16="http://schemas.microsoft.com/office/drawing/2014/main" id="{98883F6E-5A71-49FF-880E-5564EF386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201" y="4034518"/>
            <a:ext cx="30083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4" name="Picture 3" descr="C:\Users\Branko Stamenkovic\Desktop\bitcoins182way-e3e197350dc06afa0769b80e8ee77f1b12993aa0.jpg">
            <a:extLst>
              <a:ext uri="{FF2B5EF4-FFF2-40B4-BE49-F238E27FC236}">
                <a16:creationId xmlns:a16="http://schemas.microsoft.com/office/drawing/2014/main" id="{709589DA-A94D-4CBA-96D8-346C31DAD5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79" y="1957388"/>
            <a:ext cx="300831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avougaonik 9">
            <a:extLst>
              <a:ext uri="{FF2B5EF4-FFF2-40B4-BE49-F238E27FC236}">
                <a16:creationId xmlns:a16="http://schemas.microsoft.com/office/drawing/2014/main" id="{A981EC17-6DCD-4EFB-BB48-41E68034B3B0}"/>
              </a:ext>
            </a:extLst>
          </p:cNvPr>
          <p:cNvSpPr/>
          <p:nvPr/>
        </p:nvSpPr>
        <p:spPr>
          <a:xfrm>
            <a:off x="198407" y="1015255"/>
            <a:ext cx="8747185" cy="1077218"/>
          </a:xfrm>
          <a:prstGeom prst="rect">
            <a:avLst/>
          </a:prstGeom>
        </p:spPr>
        <p:txBody>
          <a:bodyPr wrap="square">
            <a:spAutoFit/>
          </a:bodyPr>
          <a:lstStyle/>
          <a:p>
            <a:pPr algn="ctr" eaLnBrk="1" hangingPunct="1">
              <a:defRPr/>
            </a:pPr>
            <a:r>
              <a:rPr lang="en-US" altLang="sr-Latn-RS" sz="3200" b="1" dirty="0">
                <a:solidFill>
                  <a:srgbClr val="005E8E"/>
                </a:solidFill>
                <a:latin typeface="+mj-lt"/>
                <a:ea typeface="ＭＳ Ｐゴシック" pitchFamily="34" charset="-128"/>
                <a:cs typeface="Arial" charset="0"/>
              </a:rPr>
              <a:t>Contemporary</a:t>
            </a:r>
            <a:r>
              <a:rPr lang="sr-Latn-RS" altLang="sr-Latn-RS" sz="3200" b="1" dirty="0">
                <a:solidFill>
                  <a:srgbClr val="005E8E"/>
                </a:solidFill>
                <a:latin typeface="+mj-lt"/>
                <a:ea typeface="ＭＳ Ｐゴシック" pitchFamily="34" charset="-128"/>
                <a:cs typeface="Arial" charset="0"/>
              </a:rPr>
              <a:t> </a:t>
            </a:r>
            <a:r>
              <a:rPr lang="en-US" altLang="sr-Latn-RS" sz="3200" b="1" dirty="0">
                <a:solidFill>
                  <a:srgbClr val="005E8E"/>
                </a:solidFill>
                <a:latin typeface="+mj-lt"/>
                <a:ea typeface="ＭＳ Ｐゴシック" pitchFamily="34" charset="-128"/>
                <a:cs typeface="Arial" charset="0"/>
              </a:rPr>
              <a:t>and emerging trends of cybercrime</a:t>
            </a:r>
            <a:endParaRPr lang="en-US" sz="3200" dirty="0">
              <a:solidFill>
                <a:srgbClr val="005E8E"/>
              </a:solidFill>
              <a:latin typeface="+mj-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391160788"/>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Naslov 1">
            <a:extLst>
              <a:ext uri="{FF2B5EF4-FFF2-40B4-BE49-F238E27FC236}">
                <a16:creationId xmlns:a16="http://schemas.microsoft.com/office/drawing/2014/main" id="{5BB8EF26-7FF8-44FB-9462-F12BE390B0BE}"/>
              </a:ext>
            </a:extLst>
          </p:cNvPr>
          <p:cNvSpPr>
            <a:spLocks noGrp="1"/>
          </p:cNvSpPr>
          <p:nvPr>
            <p:ph type="title"/>
          </p:nvPr>
        </p:nvSpPr>
        <p:spPr>
          <a:xfrm>
            <a:off x="797859" y="89647"/>
            <a:ext cx="8229600" cy="774700"/>
          </a:xfrm>
          <a:ln/>
        </p:spPr>
        <p:txBody>
          <a:bodyPr lIns="91440" tIns="45720" rIns="91440" bIns="45720" anchor="ctr">
            <a:noAutofit/>
          </a:bodyPr>
          <a:lstStyle/>
          <a:p>
            <a:pPr algn="r"/>
            <a:r>
              <a:rPr lang="en-US" altLang="en-US" sz="3200" dirty="0">
                <a:solidFill>
                  <a:srgbClr val="FFFFFF"/>
                </a:solidFill>
                <a:latin typeface="Helvetica" panose="020B0604020202020204" pitchFamily="34" charset="0"/>
                <a:cs typeface="Tahoma" panose="020B0604030504040204" pitchFamily="34" charset="0"/>
              </a:rPr>
              <a:t>New </a:t>
            </a:r>
            <a:r>
              <a:rPr lang="sr-Latn-RS" altLang="en-US" sz="3200" dirty="0">
                <a:solidFill>
                  <a:srgbClr val="FFFFFF"/>
                </a:solidFill>
                <a:latin typeface="Helvetica" panose="020B0604020202020204" pitchFamily="34" charset="0"/>
                <a:cs typeface="Tahoma" panose="020B0604030504040204" pitchFamily="34" charset="0"/>
              </a:rPr>
              <a:t>Tr</a:t>
            </a:r>
            <a:r>
              <a:rPr lang="sr-Latn-CS" altLang="en-US" sz="3200" dirty="0">
                <a:solidFill>
                  <a:srgbClr val="FFFFFF"/>
                </a:solidFill>
                <a:latin typeface="Helvetica" panose="020B0604020202020204" pitchFamily="34" charset="0"/>
              </a:rPr>
              <a:t>end #3: Internet </a:t>
            </a:r>
            <a:r>
              <a:rPr lang="en-US" altLang="en-US" sz="3200" dirty="0">
                <a:solidFill>
                  <a:srgbClr val="FFFFFF"/>
                </a:solidFill>
                <a:latin typeface="Helvetica" panose="020B0604020202020204" pitchFamily="34" charset="0"/>
              </a:rPr>
              <a:t>of Things</a:t>
            </a:r>
            <a:r>
              <a:rPr lang="sr-Latn-CS" altLang="en-US" sz="3200" dirty="0">
                <a:solidFill>
                  <a:srgbClr val="FFFFFF"/>
                </a:solidFill>
                <a:latin typeface="Helvetica" panose="020B0604020202020204" pitchFamily="34" charset="0"/>
              </a:rPr>
              <a:t> - IoT</a:t>
            </a:r>
            <a:endParaRPr lang="hr-HR" altLang="en-US" sz="32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A2E2BD02-72A6-477E-8BBC-8D5C88334080}"/>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90469" name="Rectangle 7">
            <a:extLst>
              <a:ext uri="{FF2B5EF4-FFF2-40B4-BE49-F238E27FC236}">
                <a16:creationId xmlns:a16="http://schemas.microsoft.com/office/drawing/2014/main" id="{176B2425-4BC8-475D-9484-4B5554EE2CC8}"/>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C4ED7D85-51D1-4E70-9C23-ACD6D3CE14F8}"/>
              </a:ext>
            </a:extLst>
          </p:cNvPr>
          <p:cNvSpPr>
            <a:spLocks noChangeArrowheads="1"/>
          </p:cNvSpPr>
          <p:nvPr/>
        </p:nvSpPr>
        <p:spPr bwMode="auto">
          <a:xfrm>
            <a:off x="130175" y="1773238"/>
            <a:ext cx="3732287" cy="4708981"/>
          </a:xfrm>
          <a:prstGeom prst="rect">
            <a:avLst/>
          </a:prstGeom>
          <a:noFill/>
          <a:ln>
            <a:noFill/>
          </a:ln>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000" dirty="0" err="1">
                <a:latin typeface="+mj-lt"/>
                <a:ea typeface="ＭＳ Ｐゴシック" pitchFamily="34" charset="-128"/>
              </a:rPr>
              <a:t>IoT</a:t>
            </a:r>
            <a:r>
              <a:rPr lang="en-GB" altLang="en-US" sz="2000" dirty="0">
                <a:latin typeface="+mj-lt"/>
                <a:ea typeface="ＭＳ Ｐゴシック" pitchFamily="34" charset="-128"/>
              </a:rPr>
              <a:t>:</a:t>
            </a:r>
            <a:endParaRPr lang="sr-Latn-RS" altLang="en-US" sz="2000" dirty="0">
              <a:latin typeface="+mj-lt"/>
              <a:ea typeface="ＭＳ Ｐゴシック" pitchFamily="34" charset="-128"/>
            </a:endParaRPr>
          </a:p>
          <a:p>
            <a:pPr eaLnBrk="1" hangingPunct="1">
              <a:buFont typeface="Arial" charset="0"/>
              <a:buChar char="•"/>
              <a:defRPr/>
            </a:pPr>
            <a:r>
              <a:rPr lang="sr-Latn-RS" altLang="en-US" sz="2000" dirty="0">
                <a:latin typeface="+mj-lt"/>
                <a:ea typeface="ＭＳ Ｐゴシック" pitchFamily="34" charset="-128"/>
              </a:rPr>
              <a:t> „</a:t>
            </a:r>
            <a:r>
              <a:rPr lang="sr-Latn-RS" altLang="en-US" sz="2000" i="1" dirty="0">
                <a:latin typeface="+mj-lt"/>
                <a:ea typeface="ＭＳ Ｐゴシック" pitchFamily="34" charset="-128"/>
              </a:rPr>
              <a:t>Internet</a:t>
            </a:r>
            <a:r>
              <a:rPr lang="en-GB" altLang="en-US" sz="2000" i="1" dirty="0">
                <a:latin typeface="+mj-lt"/>
                <a:ea typeface="ＭＳ Ｐゴシック" pitchFamily="34" charset="-128"/>
              </a:rPr>
              <a:t> development by which ordinary everyday objects have network capability making possible sending and receiving data”</a:t>
            </a:r>
            <a:endParaRPr lang="sr-Latn-RS" altLang="en-US" sz="2000" dirty="0">
              <a:latin typeface="+mj-lt"/>
              <a:ea typeface="ＭＳ Ｐゴシック" pitchFamily="34" charset="-128"/>
            </a:endParaRPr>
          </a:p>
          <a:p>
            <a:pPr eaLnBrk="1" hangingPunct="1">
              <a:buFont typeface="Arial" charset="0"/>
              <a:buChar char="•"/>
              <a:defRPr/>
            </a:pPr>
            <a:endParaRPr lang="sr-Latn-RS" altLang="en-US" sz="2000" dirty="0">
              <a:latin typeface="+mj-lt"/>
              <a:ea typeface="ＭＳ Ｐゴシック" pitchFamily="34" charset="-128"/>
            </a:endParaRPr>
          </a:p>
          <a:p>
            <a:pPr eaLnBrk="1" hangingPunct="1">
              <a:buFont typeface="Arial" charset="0"/>
              <a:buChar char="•"/>
              <a:defRPr/>
            </a:pPr>
            <a:r>
              <a:rPr lang="en-GB" altLang="en-US" sz="2000" dirty="0">
                <a:latin typeface="+mj-lt"/>
                <a:ea typeface="ＭＳ Ｐゴシック" pitchFamily="34" charset="-128"/>
              </a:rPr>
              <a:t>New appliances and Internet connectivity</a:t>
            </a:r>
            <a:endParaRPr lang="sr-Latn-RS" altLang="en-US" sz="2000" dirty="0">
              <a:latin typeface="+mj-lt"/>
              <a:ea typeface="ＭＳ Ｐゴシック" pitchFamily="34" charset="-128"/>
            </a:endParaRPr>
          </a:p>
          <a:p>
            <a:pPr eaLnBrk="1" hangingPunct="1">
              <a:buFont typeface="Arial" charset="0"/>
              <a:buChar char="•"/>
              <a:defRPr/>
            </a:pPr>
            <a:endParaRPr lang="sr-Latn-RS" altLang="en-US" sz="2000" dirty="0">
              <a:latin typeface="+mj-lt"/>
              <a:ea typeface="ＭＳ Ｐゴシック" pitchFamily="34" charset="-128"/>
            </a:endParaRPr>
          </a:p>
          <a:p>
            <a:pPr eaLnBrk="1" hangingPunct="1">
              <a:buFont typeface="Arial" charset="0"/>
              <a:buChar char="•"/>
              <a:defRPr/>
            </a:pPr>
            <a:r>
              <a:rPr lang="en-GB" altLang="en-US" sz="2000" dirty="0">
                <a:latin typeface="+mj-lt"/>
                <a:ea typeface="ＭＳ Ｐゴシック" pitchFamily="34" charset="-128"/>
              </a:rPr>
              <a:t>Possible abuse: cameras, cars</a:t>
            </a:r>
            <a:r>
              <a:rPr lang="sr-Latn-RS" altLang="en-US" sz="2000" dirty="0">
                <a:latin typeface="+mj-lt"/>
                <a:ea typeface="ＭＳ Ｐゴシック" pitchFamily="34" charset="-128"/>
              </a:rPr>
              <a:t>, </a:t>
            </a:r>
            <a:r>
              <a:rPr lang="en-GB" altLang="en-US" sz="2000" dirty="0">
                <a:latin typeface="+mj-lt"/>
                <a:ea typeface="ＭＳ Ｐゴシック" pitchFamily="34" charset="-128"/>
              </a:rPr>
              <a:t>house appliances</a:t>
            </a:r>
            <a:r>
              <a:rPr lang="sr-Latn-RS" altLang="en-US" sz="2000" dirty="0">
                <a:latin typeface="+mj-lt"/>
                <a:ea typeface="ＭＳ Ｐゴシック" pitchFamily="34" charset="-128"/>
              </a:rPr>
              <a:t>, </a:t>
            </a:r>
            <a:r>
              <a:rPr lang="en-GB" altLang="en-US" sz="2000" dirty="0">
                <a:latin typeface="+mj-lt"/>
                <a:ea typeface="ＭＳ Ｐゴシック" pitchFamily="34" charset="-128"/>
              </a:rPr>
              <a:t>biometrical systems on smart phones</a:t>
            </a:r>
            <a:r>
              <a:rPr lang="sr-Latn-RS" altLang="en-US" sz="2000" dirty="0">
                <a:latin typeface="+mj-lt"/>
                <a:ea typeface="ＭＳ Ｐゴシック" pitchFamily="34" charset="-128"/>
              </a:rPr>
              <a:t>, Google glasses </a:t>
            </a:r>
            <a:r>
              <a:rPr lang="en-GB" altLang="en-US" sz="2000" dirty="0">
                <a:latin typeface="+mj-lt"/>
                <a:ea typeface="ＭＳ Ｐゴシック" pitchFamily="34" charset="-128"/>
              </a:rPr>
              <a:t>etc.</a:t>
            </a:r>
            <a:r>
              <a:rPr lang="sr-Latn-RS" altLang="en-US" sz="2000" dirty="0">
                <a:latin typeface="+mj-lt"/>
                <a:ea typeface="ＭＳ Ｐゴシック" pitchFamily="34" charset="-128"/>
              </a:rPr>
              <a:t> </a:t>
            </a:r>
          </a:p>
        </p:txBody>
      </p:sp>
      <p:pic>
        <p:nvPicPr>
          <p:cNvPr id="190471" name="Picture 2" descr="C:\Users\Branko Stamenkovic\Desktop\internet-of-things.jpg">
            <a:extLst>
              <a:ext uri="{FF2B5EF4-FFF2-40B4-BE49-F238E27FC236}">
                <a16:creationId xmlns:a16="http://schemas.microsoft.com/office/drawing/2014/main" id="{1FF62A90-32F3-469B-982D-5FA221366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708275"/>
            <a:ext cx="5018087"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ugaonik 8">
            <a:extLst>
              <a:ext uri="{FF2B5EF4-FFF2-40B4-BE49-F238E27FC236}">
                <a16:creationId xmlns:a16="http://schemas.microsoft.com/office/drawing/2014/main" id="{AD61897F-678A-4809-AFE0-5D831373199A}"/>
              </a:ext>
            </a:extLst>
          </p:cNvPr>
          <p:cNvSpPr/>
          <p:nvPr/>
        </p:nvSpPr>
        <p:spPr>
          <a:xfrm>
            <a:off x="136109" y="976152"/>
            <a:ext cx="8871782" cy="1077218"/>
          </a:xfrm>
          <a:prstGeom prst="rect">
            <a:avLst/>
          </a:prstGeom>
        </p:spPr>
        <p:txBody>
          <a:bodyPr wrap="square">
            <a:spAutoFit/>
          </a:bodyPr>
          <a:lstStyle/>
          <a:p>
            <a:pPr algn="ctr" eaLnBrk="1" hangingPunct="1">
              <a:defRPr/>
            </a:pPr>
            <a:r>
              <a:rPr lang="en-US" altLang="sr-Latn-RS" sz="3200" b="1" dirty="0">
                <a:solidFill>
                  <a:srgbClr val="005E8E"/>
                </a:solidFill>
                <a:latin typeface="+mj-lt"/>
                <a:ea typeface="ＭＳ Ｐゴシック" pitchFamily="34" charset="-128"/>
                <a:cs typeface="Arial" charset="0"/>
              </a:rPr>
              <a:t>Contemporary</a:t>
            </a:r>
            <a:r>
              <a:rPr lang="sr-Latn-RS" altLang="sr-Latn-RS" sz="3200" b="1" dirty="0">
                <a:solidFill>
                  <a:srgbClr val="005E8E"/>
                </a:solidFill>
                <a:latin typeface="+mj-lt"/>
                <a:ea typeface="ＭＳ Ｐゴシック" pitchFamily="34" charset="-128"/>
                <a:cs typeface="Arial" charset="0"/>
              </a:rPr>
              <a:t> </a:t>
            </a:r>
            <a:r>
              <a:rPr lang="en-US" altLang="sr-Latn-RS" sz="3200" b="1" dirty="0">
                <a:solidFill>
                  <a:srgbClr val="005E8E"/>
                </a:solidFill>
                <a:latin typeface="+mj-lt"/>
                <a:ea typeface="ＭＳ Ｐゴシック" pitchFamily="34" charset="-128"/>
                <a:cs typeface="Arial" charset="0"/>
              </a:rPr>
              <a:t>and emerging trends of cybercrime</a:t>
            </a:r>
            <a:endParaRPr lang="en-US" sz="3200" dirty="0">
              <a:solidFill>
                <a:srgbClr val="005E8E"/>
              </a:solidFill>
              <a:latin typeface="+mj-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08618024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Naslov 1">
            <a:extLst>
              <a:ext uri="{FF2B5EF4-FFF2-40B4-BE49-F238E27FC236}">
                <a16:creationId xmlns:a16="http://schemas.microsoft.com/office/drawing/2014/main" id="{0EC1B93F-1457-4751-ABCE-C58AE9C41ACB}"/>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en-US" sz="3600" dirty="0">
                <a:solidFill>
                  <a:srgbClr val="FFFFFF"/>
                </a:solidFill>
                <a:latin typeface="Helvetica" panose="020B0604020202020204" pitchFamily="34" charset="0"/>
                <a:cs typeface="Tahoma" panose="020B0604030504040204" pitchFamily="34" charset="0"/>
              </a:rPr>
              <a:t>New </a:t>
            </a:r>
            <a:r>
              <a:rPr lang="sr-Latn-RS" altLang="en-US" sz="3600" dirty="0">
                <a:solidFill>
                  <a:srgbClr val="FFFFFF"/>
                </a:solidFill>
                <a:latin typeface="Helvetica" panose="020B0604020202020204" pitchFamily="34" charset="0"/>
                <a:cs typeface="Tahoma" panose="020B0604030504040204" pitchFamily="34" charset="0"/>
              </a:rPr>
              <a:t>Tr</a:t>
            </a:r>
            <a:r>
              <a:rPr lang="sr-Latn-CS" altLang="en-US" sz="3600" dirty="0">
                <a:solidFill>
                  <a:srgbClr val="FFFFFF"/>
                </a:solidFill>
                <a:latin typeface="Helvetica" panose="020B0604020202020204" pitchFamily="34" charset="0"/>
              </a:rPr>
              <a:t>end #3: IoT</a:t>
            </a:r>
            <a:endParaRPr lang="hr-HR" altLang="en-US" sz="36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DF77E3C4-35C9-4F23-9B10-1F1EEAD30A69}"/>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92517" name="Rectangle 7">
            <a:extLst>
              <a:ext uri="{FF2B5EF4-FFF2-40B4-BE49-F238E27FC236}">
                <a16:creationId xmlns:a16="http://schemas.microsoft.com/office/drawing/2014/main" id="{3656AF46-3417-471F-9F70-4AD06CC66C1C}"/>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6AD19F1F-0B94-4605-A815-128A53E42865}"/>
              </a:ext>
            </a:extLst>
          </p:cNvPr>
          <p:cNvSpPr>
            <a:spLocks noChangeArrowheads="1"/>
          </p:cNvSpPr>
          <p:nvPr/>
        </p:nvSpPr>
        <p:spPr bwMode="auto">
          <a:xfrm>
            <a:off x="468313" y="1957388"/>
            <a:ext cx="3527425" cy="1754187"/>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b="1"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192519" name="Picture 3" descr="C:\Users\Branko Stamenkovic\Desktop\libelium_smart_world_infographic_big.png">
            <a:extLst>
              <a:ext uri="{FF2B5EF4-FFF2-40B4-BE49-F238E27FC236}">
                <a16:creationId xmlns:a16="http://schemas.microsoft.com/office/drawing/2014/main" id="{32964FE0-C41B-4D04-BEAE-680394D14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2" y="2253343"/>
            <a:ext cx="5790457" cy="370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ugaonik 8">
            <a:extLst>
              <a:ext uri="{FF2B5EF4-FFF2-40B4-BE49-F238E27FC236}">
                <a16:creationId xmlns:a16="http://schemas.microsoft.com/office/drawing/2014/main" id="{51770BE8-E794-4DB5-8684-A3E4F5C19C9D}"/>
              </a:ext>
            </a:extLst>
          </p:cNvPr>
          <p:cNvSpPr/>
          <p:nvPr/>
        </p:nvSpPr>
        <p:spPr>
          <a:xfrm>
            <a:off x="0" y="1064320"/>
            <a:ext cx="5866787" cy="1077218"/>
          </a:xfrm>
          <a:prstGeom prst="rect">
            <a:avLst/>
          </a:prstGeom>
        </p:spPr>
        <p:txBody>
          <a:bodyPr wrap="square">
            <a:spAutoFit/>
          </a:bodyPr>
          <a:lstStyle/>
          <a:p>
            <a:pPr algn="ctr" eaLnBrk="1" hangingPunct="1">
              <a:defRPr/>
            </a:pPr>
            <a:r>
              <a:rPr lang="en-US" altLang="sr-Latn-RS" sz="3200" b="1" dirty="0">
                <a:solidFill>
                  <a:srgbClr val="005E8E"/>
                </a:solidFill>
                <a:latin typeface="+mj-lt"/>
                <a:ea typeface="ＭＳ Ｐゴシック" pitchFamily="34" charset="-128"/>
                <a:cs typeface="Arial" charset="0"/>
              </a:rPr>
              <a:t>Contemporary</a:t>
            </a:r>
            <a:r>
              <a:rPr lang="sr-Latn-RS" altLang="sr-Latn-RS" sz="3200" b="1" dirty="0">
                <a:solidFill>
                  <a:srgbClr val="005E8E"/>
                </a:solidFill>
                <a:latin typeface="+mj-lt"/>
                <a:ea typeface="ＭＳ Ｐゴシック" pitchFamily="34" charset="-128"/>
                <a:cs typeface="Arial" charset="0"/>
              </a:rPr>
              <a:t> </a:t>
            </a:r>
            <a:r>
              <a:rPr lang="en-US" altLang="sr-Latn-RS" sz="3200" b="1" dirty="0">
                <a:solidFill>
                  <a:srgbClr val="005E8E"/>
                </a:solidFill>
                <a:latin typeface="+mj-lt"/>
                <a:ea typeface="ＭＳ Ｐゴシック" pitchFamily="34" charset="-128"/>
                <a:cs typeface="Arial" charset="0"/>
              </a:rPr>
              <a:t>and emerging trends of cybercrime</a:t>
            </a:r>
            <a:endParaRPr lang="en-US" sz="3200" dirty="0">
              <a:solidFill>
                <a:srgbClr val="005E8E"/>
              </a:solidFill>
              <a:latin typeface="+mj-lt"/>
              <a:ea typeface="ＭＳ Ｐゴシック" pitchFamily="34" charset="-128"/>
              <a:cs typeface="Arial" charset="0"/>
            </a:endParaRPr>
          </a:p>
        </p:txBody>
      </p:sp>
      <p:pic>
        <p:nvPicPr>
          <p:cNvPr id="10" name="Picture 5">
            <a:extLst>
              <a:ext uri="{FF2B5EF4-FFF2-40B4-BE49-F238E27FC236}">
                <a16:creationId xmlns:a16="http://schemas.microsoft.com/office/drawing/2014/main" id="{38446DFB-E02A-4F1B-8930-EA4C758ABC06}"/>
              </a:ext>
            </a:extLst>
          </p:cNvPr>
          <p:cNvPicPr>
            <a:picLocks noChangeAspect="1"/>
          </p:cNvPicPr>
          <p:nvPr/>
        </p:nvPicPr>
        <p:blipFill>
          <a:blip r:embed="rId5"/>
          <a:stretch>
            <a:fillRect/>
          </a:stretch>
        </p:blipFill>
        <p:spPr>
          <a:xfrm>
            <a:off x="6129701" y="1254647"/>
            <a:ext cx="2955654" cy="5143484"/>
          </a:xfrm>
          <a:prstGeom prst="rect">
            <a:avLst/>
          </a:prstGeom>
        </p:spPr>
      </p:pic>
    </p:spTree>
    <p:custDataLst>
      <p:tags r:id="rId1"/>
    </p:custDataLst>
    <p:extLst>
      <p:ext uri="{BB962C8B-B14F-4D97-AF65-F5344CB8AC3E}">
        <p14:creationId xmlns:p14="http://schemas.microsoft.com/office/powerpoint/2010/main" val="24225895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Title 1">
            <a:extLst>
              <a:ext uri="{FF2B5EF4-FFF2-40B4-BE49-F238E27FC236}">
                <a16:creationId xmlns:a16="http://schemas.microsoft.com/office/drawing/2014/main" id="{62BD5E87-207E-4D10-8128-2572F5F06155}"/>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Information Society</a:t>
            </a:r>
          </a:p>
        </p:txBody>
      </p:sp>
      <p:sp>
        <p:nvSpPr>
          <p:cNvPr id="14338" name="Rectangle 3">
            <a:extLst>
              <a:ext uri="{FF2B5EF4-FFF2-40B4-BE49-F238E27FC236}">
                <a16:creationId xmlns:a16="http://schemas.microsoft.com/office/drawing/2014/main" id="{89471B90-1CF8-4675-93B1-7E75DD25CA52}"/>
              </a:ext>
            </a:extLst>
          </p:cNvPr>
          <p:cNvSpPr>
            <a:spLocks noGrp="1"/>
          </p:cNvSpPr>
          <p:nvPr>
            <p:ph idx="1"/>
          </p:nvPr>
        </p:nvSpPr>
        <p:spPr>
          <a:xfrm>
            <a:off x="457200" y="1789112"/>
            <a:ext cx="8229600" cy="3653745"/>
          </a:xfrm>
        </p:spPr>
        <p:txBody>
          <a:bodyPr/>
          <a:lstStyle/>
          <a:p>
            <a:pPr eaLnBrk="1" hangingPunct="1"/>
            <a:r>
              <a:rPr lang="en-GB" altLang="sr-Latn-RS" b="1" dirty="0"/>
              <a:t>Information is open </a:t>
            </a:r>
            <a:r>
              <a:rPr lang="en-GB" altLang="sr-Latn-RS" dirty="0"/>
              <a:t>and available to everybody</a:t>
            </a:r>
          </a:p>
          <a:p>
            <a:pPr eaLnBrk="1" hangingPunct="1"/>
            <a:r>
              <a:rPr lang="en-GB" altLang="sr-Latn-RS" dirty="0"/>
              <a:t>No States sovereignty (..?)</a:t>
            </a:r>
          </a:p>
          <a:p>
            <a:pPr eaLnBrk="1" hangingPunct="1"/>
            <a:r>
              <a:rPr lang="en-GB" altLang="sr-Latn-RS" dirty="0"/>
              <a:t>“</a:t>
            </a:r>
            <a:r>
              <a:rPr lang="en-GB" altLang="sr-Latn-RS" b="1" dirty="0"/>
              <a:t>Cyberspace is independent</a:t>
            </a:r>
            <a:r>
              <a:rPr lang="en-GB" altLang="sr-Latn-RS" dirty="0"/>
              <a:t>, anarchic and ungovernable”</a:t>
            </a:r>
          </a:p>
          <a:p>
            <a:pPr eaLnBrk="1" hangingPunct="1"/>
            <a:r>
              <a:rPr lang="en-GB" altLang="sr-Latn-RS" dirty="0"/>
              <a:t>It is everywhere and it is nowhere </a:t>
            </a:r>
          </a:p>
          <a:p>
            <a:pPr eaLnBrk="1" hangingPunct="1"/>
            <a:r>
              <a:rPr lang="en-GB" altLang="sr-Latn-RS" dirty="0"/>
              <a:t>Any person can express himself or herself</a:t>
            </a:r>
            <a:endParaRPr lang="pt-PT" altLang="sr-Latn-RS" dirty="0"/>
          </a:p>
        </p:txBody>
      </p:sp>
    </p:spTree>
    <p:custDataLst>
      <p:tags r:id="rId1"/>
    </p:custDataLst>
    <p:extLst>
      <p:ext uri="{BB962C8B-B14F-4D97-AF65-F5344CB8AC3E}">
        <p14:creationId xmlns:p14="http://schemas.microsoft.com/office/powerpoint/2010/main" val="1317914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AC68EC6-C20A-484B-89F1-EEA007231362}"/>
              </a:ext>
            </a:extLst>
          </p:cNvPr>
          <p:cNvSpPr>
            <a:spLocks noGrp="1"/>
          </p:cNvSpPr>
          <p:nvPr>
            <p:ph type="title"/>
          </p:nvPr>
        </p:nvSpPr>
        <p:spPr>
          <a:xfrm>
            <a:off x="797859" y="89647"/>
            <a:ext cx="8229600" cy="774700"/>
          </a:xfrm>
          <a:ln/>
        </p:spPr>
        <p:txBody>
          <a:bodyPr lIns="91440" tIns="45720" rIns="91440" bIns="45720" anchor="ctr">
            <a:noAutofit/>
          </a:bodyPr>
          <a:lstStyle/>
          <a:p>
            <a:pPr algn="r"/>
            <a:br>
              <a:rPr lang="en-GB" altLang="sr-Latn-RS" sz="3200" dirty="0">
                <a:solidFill>
                  <a:srgbClr val="FFFFFF"/>
                </a:solidFill>
                <a:latin typeface="Helvetica" panose="020B0604020202020204" pitchFamily="34" charset="0"/>
              </a:rPr>
            </a:br>
            <a:r>
              <a:rPr lang="en-GB" altLang="sr-Latn-RS" sz="3200" dirty="0">
                <a:solidFill>
                  <a:srgbClr val="FFFFFF"/>
                </a:solidFill>
                <a:latin typeface="Helvetica" panose="020B0604020202020204" pitchFamily="34" charset="0"/>
              </a:rPr>
              <a:t>International organisations and Cybercrime</a:t>
            </a:r>
            <a:br>
              <a:rPr lang="en-GB" altLang="sr-Latn-RS" sz="3200" dirty="0">
                <a:solidFill>
                  <a:srgbClr val="FFFFFF"/>
                </a:solidFill>
                <a:latin typeface="Helvetica" panose="020B0604020202020204" pitchFamily="34" charset="0"/>
              </a:rPr>
            </a:br>
            <a:endParaRPr lang="en-GB" altLang="sr-Latn-RS" sz="3200" dirty="0">
              <a:solidFill>
                <a:srgbClr val="FFFFFF"/>
              </a:solidFill>
              <a:latin typeface="Helvetica" panose="020B0604020202020204" pitchFamily="34" charset="0"/>
            </a:endParaRPr>
          </a:p>
        </p:txBody>
      </p:sp>
      <p:pic>
        <p:nvPicPr>
          <p:cNvPr id="6" name="Picture 5">
            <a:extLst>
              <a:ext uri="{FF2B5EF4-FFF2-40B4-BE49-F238E27FC236}">
                <a16:creationId xmlns:a16="http://schemas.microsoft.com/office/drawing/2014/main" id="{0E27DB7C-7CD8-4116-BFB2-79EFFCEE2A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42890" y="2402397"/>
            <a:ext cx="2658219" cy="2393719"/>
          </a:xfrm>
          <a:prstGeom prst="rect">
            <a:avLst/>
          </a:prstGeom>
        </p:spPr>
      </p:pic>
    </p:spTree>
    <p:custDataLst>
      <p:tags r:id="rId1"/>
    </p:custDataLst>
    <p:extLst>
      <p:ext uri="{BB962C8B-B14F-4D97-AF65-F5344CB8AC3E}">
        <p14:creationId xmlns:p14="http://schemas.microsoft.com/office/powerpoint/2010/main" val="463965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Title 1">
            <a:extLst>
              <a:ext uri="{FF2B5EF4-FFF2-40B4-BE49-F238E27FC236}">
                <a16:creationId xmlns:a16="http://schemas.microsoft.com/office/drawing/2014/main" id="{9C36CE04-43BE-4DBC-81BF-F85A42B6889E}"/>
              </a:ext>
            </a:extLst>
          </p:cNvPr>
          <p:cNvSpPr>
            <a:spLocks noGrp="1"/>
          </p:cNvSpPr>
          <p:nvPr>
            <p:ph type="title"/>
          </p:nvPr>
        </p:nvSpPr>
        <p:spPr>
          <a:xfrm>
            <a:off x="797859" y="89647"/>
            <a:ext cx="8229600" cy="774700"/>
          </a:xfrm>
          <a:ln/>
        </p:spPr>
        <p:txBody>
          <a:bodyPr lIns="91440" tIns="45720" rIns="91440" bIns="45720" anchor="ctr">
            <a:noAutofit/>
          </a:bodyPr>
          <a:lstStyle/>
          <a:p>
            <a:pPr algn="r"/>
            <a:r>
              <a:rPr lang="en-US" altLang="sr-Latn-RS" sz="3200" dirty="0">
                <a:solidFill>
                  <a:srgbClr val="FFFFFF"/>
                </a:solidFill>
                <a:latin typeface="Helvetica" panose="020B0604020202020204" pitchFamily="34" charset="0"/>
              </a:rPr>
              <a:t>Initiatives of International </a:t>
            </a:r>
            <a:r>
              <a:rPr lang="en-US" altLang="sr-Latn-RS" sz="3200" dirty="0" err="1">
                <a:solidFill>
                  <a:srgbClr val="FFFFFF"/>
                </a:solidFill>
                <a:latin typeface="Helvetica" panose="020B0604020202020204" pitchFamily="34" charset="0"/>
              </a:rPr>
              <a:t>Organisations</a:t>
            </a:r>
            <a:endParaRPr lang="en-US" altLang="sr-Latn-RS" sz="3200" dirty="0">
              <a:solidFill>
                <a:srgbClr val="FFFFFF"/>
              </a:solidFill>
              <a:latin typeface="Helvetica" panose="020B0604020202020204" pitchFamily="34" charset="0"/>
            </a:endParaRPr>
          </a:p>
        </p:txBody>
      </p:sp>
      <p:sp>
        <p:nvSpPr>
          <p:cNvPr id="80898" name="Rectangle 3">
            <a:extLst>
              <a:ext uri="{FF2B5EF4-FFF2-40B4-BE49-F238E27FC236}">
                <a16:creationId xmlns:a16="http://schemas.microsoft.com/office/drawing/2014/main" id="{FF3FB562-3EAF-4C5A-B4F6-ED543DAF1DD0}"/>
              </a:ext>
            </a:extLst>
          </p:cNvPr>
          <p:cNvSpPr>
            <a:spLocks noGrp="1"/>
          </p:cNvSpPr>
          <p:nvPr>
            <p:ph idx="1"/>
          </p:nvPr>
        </p:nvSpPr>
        <p:spPr>
          <a:xfrm>
            <a:off x="0" y="1298113"/>
            <a:ext cx="8229600" cy="4525963"/>
          </a:xfrm>
        </p:spPr>
        <p:txBody>
          <a:bodyPr/>
          <a:lstStyle/>
          <a:p>
            <a:pPr lvl="2" eaLnBrk="1" hangingPunct="1">
              <a:buFont typeface="Arial" panose="020B0604020202020204" pitchFamily="34" charset="0"/>
              <a:buNone/>
            </a:pPr>
            <a:r>
              <a:rPr lang="en-GB" altLang="sr-Latn-RS" sz="3200" b="1" dirty="0"/>
              <a:t>1. UN</a:t>
            </a:r>
          </a:p>
          <a:p>
            <a:pPr lvl="2" eaLnBrk="1" hangingPunct="1">
              <a:buFont typeface="Arial" panose="020B0604020202020204" pitchFamily="34" charset="0"/>
              <a:buNone/>
            </a:pPr>
            <a:r>
              <a:rPr lang="en-GB" altLang="sr-Latn-RS" sz="3200" b="1" dirty="0"/>
              <a:t>2. G8</a:t>
            </a:r>
          </a:p>
          <a:p>
            <a:pPr lvl="2" eaLnBrk="1" hangingPunct="1">
              <a:buFont typeface="Arial" panose="020B0604020202020204" pitchFamily="34" charset="0"/>
              <a:buNone/>
            </a:pPr>
            <a:r>
              <a:rPr lang="en-GB" altLang="sr-Latn-RS" sz="3200" b="1" dirty="0"/>
              <a:t>3. European Union</a:t>
            </a:r>
          </a:p>
          <a:p>
            <a:pPr lvl="2" eaLnBrk="1" hangingPunct="1">
              <a:buFont typeface="Arial" panose="020B0604020202020204" pitchFamily="34" charset="0"/>
              <a:buNone/>
            </a:pPr>
            <a:r>
              <a:rPr lang="en-GB" altLang="sr-Latn-RS" sz="3200" b="1" dirty="0"/>
              <a:t>4. OSCE</a:t>
            </a:r>
          </a:p>
          <a:p>
            <a:pPr lvl="2" eaLnBrk="1" hangingPunct="1">
              <a:buFont typeface="Arial" panose="020B0604020202020204" pitchFamily="34" charset="0"/>
              <a:buNone/>
            </a:pPr>
            <a:r>
              <a:rPr lang="en-GB" altLang="sr-Latn-RS" sz="3200" b="1" dirty="0"/>
              <a:t>5. Council of Europe</a:t>
            </a:r>
          </a:p>
          <a:p>
            <a:pPr lvl="2" eaLnBrk="1" hangingPunct="1">
              <a:buFont typeface="Arial" panose="020B0604020202020204" pitchFamily="34" charset="0"/>
              <a:buNone/>
            </a:pPr>
            <a:r>
              <a:rPr lang="en-GB" altLang="sr-Latn-RS" sz="3200" b="1" dirty="0"/>
              <a:t>6. Local initiatives</a:t>
            </a:r>
          </a:p>
        </p:txBody>
      </p:sp>
      <p:pic>
        <p:nvPicPr>
          <p:cNvPr id="80900" name="Picture 4" descr="C:\Users\B.Stam\Desktop\Flag_of_the_United_Nations.svg.png">
            <a:extLst>
              <a:ext uri="{FF2B5EF4-FFF2-40B4-BE49-F238E27FC236}">
                <a16:creationId xmlns:a16="http://schemas.microsoft.com/office/drawing/2014/main" id="{F83AF652-9523-484A-BDD0-624D2981A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4841834"/>
            <a:ext cx="19780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C:\Users\B.Stam\Desktop\G8.jpg">
            <a:extLst>
              <a:ext uri="{FF2B5EF4-FFF2-40B4-BE49-F238E27FC236}">
                <a16:creationId xmlns:a16="http://schemas.microsoft.com/office/drawing/2014/main" id="{30A491B9-FAA2-4B92-B7B0-F8B71B74D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921" y="4841833"/>
            <a:ext cx="158273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C:\Users\B.Stam\Desktop\bandera.png">
            <a:extLst>
              <a:ext uri="{FF2B5EF4-FFF2-40B4-BE49-F238E27FC236}">
                <a16:creationId xmlns:a16="http://schemas.microsoft.com/office/drawing/2014/main" id="{1C428FD5-E58F-43EB-AF78-D25053EBB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575" y="3316851"/>
            <a:ext cx="19780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C:\Users\B.Stam\Desktop\04431054-photo-osce.jpg">
            <a:extLst>
              <a:ext uri="{FF2B5EF4-FFF2-40B4-BE49-F238E27FC236}">
                <a16:creationId xmlns:a16="http://schemas.microsoft.com/office/drawing/2014/main" id="{8AECD626-465A-469A-BC48-AEAEE01884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9450" y="4852946"/>
            <a:ext cx="20431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descr="C:\Users\B.Stam\Desktop\Council_of_Europe_logo_(2013_revised_version).png">
            <a:extLst>
              <a:ext uri="{FF2B5EF4-FFF2-40B4-BE49-F238E27FC236}">
                <a16:creationId xmlns:a16="http://schemas.microsoft.com/office/drawing/2014/main" id="{8DA11A18-A4BC-4919-A983-82A14BAF37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181" y="1264818"/>
            <a:ext cx="22907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5703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99BB7FFC-22E8-4E6B-AAA3-29733CF461FA}"/>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GB" altLang="sr-Latn-RS" sz="3200" dirty="0">
                <a:solidFill>
                  <a:srgbClr val="FFFFFF"/>
                </a:solidFill>
                <a:latin typeface="Helvetica" panose="020B0604020202020204" pitchFamily="34" charset="0"/>
              </a:rPr>
              <a:t>United Nations General Assembly</a:t>
            </a:r>
            <a:endParaRPr lang="en-US" altLang="sr-Latn-RS" sz="3200" dirty="0">
              <a:solidFill>
                <a:srgbClr val="FFFFFF"/>
              </a:solidFill>
              <a:latin typeface="Helvetica" panose="020B0604020202020204" pitchFamily="34" charset="0"/>
            </a:endParaRPr>
          </a:p>
        </p:txBody>
      </p:sp>
      <p:sp>
        <p:nvSpPr>
          <p:cNvPr id="82946" name="Rectangle 3">
            <a:extLst>
              <a:ext uri="{FF2B5EF4-FFF2-40B4-BE49-F238E27FC236}">
                <a16:creationId xmlns:a16="http://schemas.microsoft.com/office/drawing/2014/main" id="{AA8A5B55-751D-4A12-BCAE-9B2DE84330EC}"/>
              </a:ext>
            </a:extLst>
          </p:cNvPr>
          <p:cNvSpPr>
            <a:spLocks noGrp="1"/>
          </p:cNvSpPr>
          <p:nvPr>
            <p:ph idx="1"/>
          </p:nvPr>
        </p:nvSpPr>
        <p:spPr>
          <a:xfrm>
            <a:off x="457200" y="1315583"/>
            <a:ext cx="8229600" cy="4924425"/>
          </a:xfrm>
        </p:spPr>
        <p:txBody>
          <a:bodyPr/>
          <a:lstStyle/>
          <a:p>
            <a:pPr eaLnBrk="1" hangingPunct="1"/>
            <a:r>
              <a:rPr lang="en-GB" altLang="sr-Latn-RS" sz="2800" b="1" dirty="0"/>
              <a:t>Resolutions on </a:t>
            </a:r>
            <a:r>
              <a:rPr lang="en-GB" altLang="sr-Latn-RS" sz="2800" b="1" i="1" dirty="0"/>
              <a:t>Combating the Criminal Misuse of Information Technologies </a:t>
            </a:r>
            <a:r>
              <a:rPr lang="en-GB" altLang="sr-Latn-RS" sz="2800" dirty="0"/>
              <a:t>(Resolutions 55/63 and 56/121)</a:t>
            </a:r>
          </a:p>
          <a:p>
            <a:pPr lvl="1" eaLnBrk="1" hangingPunct="1"/>
            <a:r>
              <a:rPr lang="en-GB" altLang="sr-Latn-RS" b="1" dirty="0"/>
              <a:t>the need to ensure that each State adopts a proper law on cybercrime</a:t>
            </a:r>
            <a:r>
              <a:rPr lang="en-GB" altLang="sr-Latn-RS" dirty="0"/>
              <a:t> – to eliminate </a:t>
            </a:r>
            <a:r>
              <a:rPr lang="en-GB" altLang="sr-Latn-RS" i="1" dirty="0"/>
              <a:t>safe heavens</a:t>
            </a:r>
          </a:p>
          <a:p>
            <a:pPr lvl="1" eaLnBrk="1" hangingPunct="1"/>
            <a:r>
              <a:rPr lang="en-GB" altLang="sr-Latn-RS" b="1" dirty="0"/>
              <a:t>the need of exchange of information,  of cooperation and of coordination </a:t>
            </a:r>
            <a:r>
              <a:rPr lang="en-GB" altLang="sr-Latn-RS" dirty="0"/>
              <a:t>among all the States related to some concrete criminal investigation on international cases of criminal misuse of information technologies.</a:t>
            </a:r>
          </a:p>
          <a:p>
            <a:pPr eaLnBrk="1" hangingPunct="1"/>
            <a:endParaRPr lang="en-GB" altLang="sr-Latn-RS" dirty="0"/>
          </a:p>
        </p:txBody>
      </p:sp>
    </p:spTree>
    <p:custDataLst>
      <p:tags r:id="rId1"/>
    </p:custDataLst>
    <p:extLst>
      <p:ext uri="{BB962C8B-B14F-4D97-AF65-F5344CB8AC3E}">
        <p14:creationId xmlns:p14="http://schemas.microsoft.com/office/powerpoint/2010/main" val="3038668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3BA75FD8-EBD7-487C-873A-77C837D88133}"/>
              </a:ext>
            </a:extLst>
          </p:cNvPr>
          <p:cNvSpPr>
            <a:spLocks noGrp="1"/>
          </p:cNvSpPr>
          <p:nvPr>
            <p:ph idx="1"/>
          </p:nvPr>
        </p:nvSpPr>
        <p:spPr>
          <a:xfrm>
            <a:off x="332423" y="1124409"/>
            <a:ext cx="8229600" cy="6229350"/>
          </a:xfrm>
        </p:spPr>
        <p:txBody>
          <a:bodyPr>
            <a:normAutofit/>
          </a:bodyPr>
          <a:lstStyle/>
          <a:p>
            <a:pPr algn="just" eaLnBrk="1" hangingPunct="1">
              <a:lnSpc>
                <a:spcPct val="80000"/>
              </a:lnSpc>
              <a:buFont typeface="Arial" charset="0"/>
              <a:buChar char="•"/>
              <a:defRPr/>
            </a:pPr>
            <a:r>
              <a:rPr lang="de-DE" b="1" dirty="0">
                <a:ea typeface="ＭＳ Ｐゴシック" pitchFamily="34" charset="-128"/>
              </a:rPr>
              <a:t>United </a:t>
            </a:r>
            <a:r>
              <a:rPr lang="de-DE" b="1" dirty="0" err="1">
                <a:ea typeface="ＭＳ Ｐゴシック" pitchFamily="34" charset="-128"/>
              </a:rPr>
              <a:t>Nations</a:t>
            </a:r>
            <a:r>
              <a:rPr lang="de-DE" b="1" dirty="0">
                <a:ea typeface="ＭＳ Ｐゴシック" pitchFamily="34" charset="-128"/>
              </a:rPr>
              <a:t> General </a:t>
            </a:r>
            <a:r>
              <a:rPr lang="de-DE" b="1" dirty="0" err="1">
                <a:ea typeface="ＭＳ Ｐゴシック" pitchFamily="34" charset="-128"/>
              </a:rPr>
              <a:t>Assembly</a:t>
            </a:r>
            <a:r>
              <a:rPr lang="de-DE" b="1" dirty="0">
                <a:ea typeface="ＭＳ Ｐゴシック" pitchFamily="34" charset="-128"/>
              </a:rPr>
              <a:t> Resolution 64/211 (March 2010)</a:t>
            </a:r>
          </a:p>
          <a:p>
            <a:pPr marL="0" indent="0" algn="just" eaLnBrk="1" hangingPunct="1">
              <a:lnSpc>
                <a:spcPct val="80000"/>
              </a:lnSpc>
              <a:buFont typeface="Arial" charset="0"/>
              <a:buNone/>
              <a:defRPr/>
            </a:pPr>
            <a:endParaRPr lang="en-US" dirty="0">
              <a:ea typeface="ＭＳ Ｐゴシック" pitchFamily="34" charset="-128"/>
            </a:endParaRPr>
          </a:p>
          <a:p>
            <a:pPr marL="0" indent="0" algn="just" eaLnBrk="1" hangingPunct="1">
              <a:lnSpc>
                <a:spcPct val="80000"/>
              </a:lnSpc>
              <a:buFont typeface="Arial" charset="0"/>
              <a:buNone/>
              <a:defRPr/>
            </a:pPr>
            <a:r>
              <a:rPr lang="en-US" dirty="0">
                <a:ea typeface="ＭＳ Ｐゴシック" pitchFamily="34" charset="-128"/>
              </a:rPr>
              <a:t>“</a:t>
            </a:r>
            <a:r>
              <a:rPr lang="en-US" b="1" dirty="0">
                <a:ea typeface="ＭＳ Ｐゴシック" pitchFamily="34" charset="-128"/>
              </a:rPr>
              <a:t>Voluntary self-assessment tool for national efforts to protect critical information infrastructures</a:t>
            </a:r>
            <a:r>
              <a:rPr lang="en-US" dirty="0">
                <a:ea typeface="ＭＳ Ｐゴシック" pitchFamily="34" charset="-128"/>
              </a:rPr>
              <a:t>”.</a:t>
            </a:r>
          </a:p>
          <a:p>
            <a:pPr marL="0" indent="0" algn="just" eaLnBrk="1" hangingPunct="1">
              <a:lnSpc>
                <a:spcPct val="80000"/>
              </a:lnSpc>
              <a:buFont typeface="Arial" charset="0"/>
              <a:buNone/>
              <a:defRPr/>
            </a:pPr>
            <a:endParaRPr lang="en-US" dirty="0">
              <a:ea typeface="ＭＳ Ｐゴシック" pitchFamily="34" charset="-128"/>
            </a:endParaRPr>
          </a:p>
          <a:p>
            <a:pPr marL="0" indent="0" algn="just" eaLnBrk="1" hangingPunct="1">
              <a:buFont typeface="Arial" charset="0"/>
              <a:buNone/>
              <a:defRPr/>
            </a:pPr>
            <a:r>
              <a:rPr lang="de-DE" sz="1800" dirty="0">
                <a:ea typeface="ＭＳ Ｐゴシック" pitchFamily="34" charset="-128"/>
              </a:rPr>
              <a:t>13. </a:t>
            </a:r>
            <a:r>
              <a:rPr lang="en-US" sz="1800" b="1" dirty="0">
                <a:ea typeface="ＭＳ Ｐゴシック" pitchFamily="34" charset="-128"/>
              </a:rPr>
              <a:t>Review and update legal authorities </a:t>
            </a:r>
            <a:r>
              <a:rPr lang="en-US" sz="1800" dirty="0">
                <a:ea typeface="ＭＳ Ｐゴシック" pitchFamily="34" charset="-128"/>
              </a:rPr>
              <a:t>(including those related to cybercrime, privacy, data protection, commercial law, digital signatures and encryption) t</a:t>
            </a:r>
            <a:r>
              <a:rPr lang="en-US" sz="1800" b="1" dirty="0">
                <a:ea typeface="ＭＳ Ｐゴシック" pitchFamily="34" charset="-128"/>
              </a:rPr>
              <a:t>hat may be outdated or obsolete as a result of the rapid uptake of and dependence upon new information and communications technologies, and use regional and international conventions, arrangements and precedents in these reviews</a:t>
            </a:r>
            <a:r>
              <a:rPr lang="en-US" sz="1800" dirty="0">
                <a:ea typeface="ＭＳ Ｐゴシック" pitchFamily="34" charset="-128"/>
              </a:rPr>
              <a:t>. Ascertain whether your country has developed necessary legislation for the investigation and prosecution of cybercrime, noting existing frameworks, for example, General Assembly resolutions 55/63 and 56/121 on combating the criminal misuse of information technologies, </a:t>
            </a:r>
            <a:r>
              <a:rPr lang="en-US" sz="1800" b="1" dirty="0">
                <a:ea typeface="ＭＳ Ｐゴシック" pitchFamily="34" charset="-128"/>
              </a:rPr>
              <a:t>and regional initiatives, including the Council of Europe Convention on Cybercrime.</a:t>
            </a:r>
          </a:p>
          <a:p>
            <a:pPr eaLnBrk="1" hangingPunct="1">
              <a:lnSpc>
                <a:spcPct val="80000"/>
              </a:lnSpc>
              <a:buFont typeface="Arial" charset="0"/>
              <a:buNone/>
              <a:defRPr/>
            </a:pPr>
            <a:endParaRPr lang="en-GB" sz="2000" dirty="0">
              <a:ea typeface="ＭＳ Ｐゴシック" pitchFamily="34" charset="-128"/>
            </a:endParaRPr>
          </a:p>
        </p:txBody>
      </p:sp>
    </p:spTree>
    <p:custDataLst>
      <p:tags r:id="rId1"/>
    </p:custDataLst>
    <p:extLst>
      <p:ext uri="{BB962C8B-B14F-4D97-AF65-F5344CB8AC3E}">
        <p14:creationId xmlns:p14="http://schemas.microsoft.com/office/powerpoint/2010/main" val="1330495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DDDBA0EA-CB8B-4B8B-B6B5-B64F761C7DEF}"/>
              </a:ext>
            </a:extLst>
          </p:cNvPr>
          <p:cNvSpPr>
            <a:spLocks noGrp="1"/>
          </p:cNvSpPr>
          <p:nvPr>
            <p:ph idx="1"/>
          </p:nvPr>
        </p:nvSpPr>
        <p:spPr>
          <a:xfrm>
            <a:off x="756194" y="1350010"/>
            <a:ext cx="7780362" cy="5737225"/>
          </a:xfrm>
        </p:spPr>
        <p:txBody>
          <a:bodyPr/>
          <a:lstStyle/>
          <a:p>
            <a:pPr eaLnBrk="1" hangingPunct="1">
              <a:buFont typeface="Arial" panose="020B0604020202020204" pitchFamily="34" charset="0"/>
              <a:buNone/>
            </a:pPr>
            <a:r>
              <a:rPr lang="en-GB" altLang="sr-Latn-RS" b="1" dirty="0"/>
              <a:t>United Nations – UNODC </a:t>
            </a:r>
          </a:p>
          <a:p>
            <a:pPr eaLnBrk="1" hangingPunct="1"/>
            <a:r>
              <a:rPr lang="en-GB" altLang="sr-Latn-RS" dirty="0"/>
              <a:t>Capacity building</a:t>
            </a:r>
          </a:p>
          <a:p>
            <a:pPr eaLnBrk="1" hangingPunct="1"/>
            <a:r>
              <a:rPr lang="en-GB" altLang="sr-Latn-RS" dirty="0"/>
              <a:t>Regional offices</a:t>
            </a:r>
          </a:p>
          <a:p>
            <a:pPr eaLnBrk="1" hangingPunct="1"/>
            <a:r>
              <a:rPr lang="en-GB" altLang="sr-Latn-RS" dirty="0"/>
              <a:t>Also deals with AML</a:t>
            </a:r>
            <a:endParaRPr lang="en-GB" altLang="sr-Latn-RS" b="1" dirty="0"/>
          </a:p>
          <a:p>
            <a:pPr eaLnBrk="1" hangingPunct="1">
              <a:buFont typeface="Arial" panose="020B0604020202020204" pitchFamily="34" charset="0"/>
              <a:buNone/>
            </a:pPr>
            <a:r>
              <a:rPr lang="en-GB" altLang="sr-Latn-RS" b="1" dirty="0"/>
              <a:t>Open-ended </a:t>
            </a:r>
            <a:r>
              <a:rPr lang="en-US" altLang="sr-Latn-RS" b="1" dirty="0"/>
              <a:t>working group </a:t>
            </a:r>
            <a:r>
              <a:rPr lang="en-GB" altLang="sr-Latn-RS" b="1" dirty="0"/>
              <a:t>on Cybercrime</a:t>
            </a:r>
            <a:endParaRPr lang="en-US" altLang="en-US" sz="1800" dirty="0"/>
          </a:p>
          <a:p>
            <a:r>
              <a:rPr lang="en-GB" altLang="sr-Latn-RS" dirty="0"/>
              <a:t>Open to </a:t>
            </a:r>
            <a:r>
              <a:rPr lang="en-GB" altLang="sr-Latn-RS" b="1" dirty="0"/>
              <a:t>all  </a:t>
            </a:r>
            <a:r>
              <a:rPr lang="en-GB" altLang="sr-Latn-RS" dirty="0"/>
              <a:t>UN members. </a:t>
            </a:r>
          </a:p>
          <a:p>
            <a:r>
              <a:rPr lang="en-GB" altLang="sr-Latn-RS" dirty="0"/>
              <a:t>Initially backed by Russia</a:t>
            </a:r>
            <a:endParaRPr lang="en-GB" altLang="sr-Latn-RS" b="1" dirty="0"/>
          </a:p>
          <a:p>
            <a:pPr marL="0" indent="0" eaLnBrk="1" hangingPunct="1">
              <a:buNone/>
            </a:pPr>
            <a:r>
              <a:rPr lang="en-GB" altLang="sr-Latn-RS" b="1" dirty="0"/>
              <a:t>Governmental Group of Experts</a:t>
            </a:r>
          </a:p>
          <a:p>
            <a:r>
              <a:rPr lang="en-GB" altLang="sr-Latn-RS" dirty="0"/>
              <a:t>25 members chosen by SG</a:t>
            </a:r>
          </a:p>
          <a:p>
            <a:r>
              <a:rPr lang="en-GB" altLang="sr-Latn-RS" dirty="0"/>
              <a:t>Backed by US</a:t>
            </a:r>
          </a:p>
        </p:txBody>
      </p:sp>
    </p:spTree>
    <p:custDataLst>
      <p:tags r:id="rId1"/>
    </p:custDataLst>
    <p:extLst>
      <p:ext uri="{BB962C8B-B14F-4D97-AF65-F5344CB8AC3E}">
        <p14:creationId xmlns:p14="http://schemas.microsoft.com/office/powerpoint/2010/main" val="1113790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Title 1">
            <a:extLst>
              <a:ext uri="{FF2B5EF4-FFF2-40B4-BE49-F238E27FC236}">
                <a16:creationId xmlns:a16="http://schemas.microsoft.com/office/drawing/2014/main" id="{E88CFC03-75ED-42BA-8FF8-83EC2ED112A6}"/>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G8 High-tech Crime Sub-group</a:t>
            </a:r>
          </a:p>
        </p:txBody>
      </p:sp>
      <p:sp>
        <p:nvSpPr>
          <p:cNvPr id="30723" name="Rectangle 3">
            <a:extLst>
              <a:ext uri="{FF2B5EF4-FFF2-40B4-BE49-F238E27FC236}">
                <a16:creationId xmlns:a16="http://schemas.microsoft.com/office/drawing/2014/main" id="{4A114308-6C36-4685-993B-DC9DE8539055}"/>
              </a:ext>
            </a:extLst>
          </p:cNvPr>
          <p:cNvSpPr>
            <a:spLocks noGrp="1"/>
          </p:cNvSpPr>
          <p:nvPr>
            <p:ph idx="1"/>
          </p:nvPr>
        </p:nvSpPr>
        <p:spPr>
          <a:xfrm>
            <a:off x="457200" y="1504296"/>
            <a:ext cx="8229600" cy="4525962"/>
          </a:xfrm>
        </p:spPr>
        <p:txBody>
          <a:bodyPr/>
          <a:lstStyle/>
          <a:p>
            <a:pPr eaLnBrk="1" hangingPunct="1">
              <a:lnSpc>
                <a:spcPct val="90000"/>
              </a:lnSpc>
              <a:buFont typeface="Arial" charset="0"/>
              <a:buChar char="•"/>
              <a:defRPr/>
            </a:pPr>
            <a:r>
              <a:rPr lang="en-GB" sz="2800" b="1" dirty="0">
                <a:latin typeface="+mj-lt"/>
                <a:ea typeface="+mn-ea"/>
                <a:cs typeface="+mn-cs"/>
              </a:rPr>
              <a:t>More proactive options</a:t>
            </a:r>
          </a:p>
          <a:p>
            <a:pPr eaLnBrk="1" hangingPunct="1">
              <a:lnSpc>
                <a:spcPct val="90000"/>
              </a:lnSpc>
              <a:buFont typeface="Arial" charset="0"/>
              <a:buChar char="•"/>
              <a:defRPr/>
            </a:pPr>
            <a:endParaRPr lang="en-GB" sz="2800" dirty="0">
              <a:latin typeface="+mj-lt"/>
              <a:ea typeface="+mn-ea"/>
              <a:cs typeface="+mn-cs"/>
            </a:endParaRPr>
          </a:p>
          <a:p>
            <a:pPr eaLnBrk="1" hangingPunct="1">
              <a:lnSpc>
                <a:spcPct val="90000"/>
              </a:lnSpc>
              <a:buFont typeface="Arial" charset="0"/>
              <a:buChar char="•"/>
              <a:defRPr/>
            </a:pPr>
            <a:r>
              <a:rPr lang="en-GB" sz="2800" b="1" dirty="0">
                <a:latin typeface="+mj-lt"/>
                <a:ea typeface="+mn-ea"/>
                <a:cs typeface="+mn-cs"/>
              </a:rPr>
              <a:t>G8 created a network of contact points</a:t>
            </a:r>
          </a:p>
          <a:p>
            <a:pPr lvl="1" eaLnBrk="1" hangingPunct="1">
              <a:lnSpc>
                <a:spcPct val="90000"/>
              </a:lnSpc>
              <a:buFont typeface="Arial" charset="0"/>
              <a:buChar char="–"/>
              <a:defRPr/>
            </a:pPr>
            <a:r>
              <a:rPr lang="en-GB" dirty="0">
                <a:latin typeface="+mj-lt"/>
                <a:ea typeface="+mn-ea"/>
                <a:cs typeface="+mn-cs"/>
              </a:rPr>
              <a:t>became a reference in the international co-operation scenario (50+ countries)</a:t>
            </a:r>
          </a:p>
          <a:p>
            <a:pPr lvl="1" eaLnBrk="1" hangingPunct="1">
              <a:lnSpc>
                <a:spcPct val="90000"/>
              </a:lnSpc>
              <a:buFont typeface="Arial" charset="0"/>
              <a:buChar char="–"/>
              <a:defRPr/>
            </a:pPr>
            <a:r>
              <a:rPr lang="en-GB" dirty="0">
                <a:latin typeface="+mj-lt"/>
                <a:ea typeface="+mn-ea"/>
                <a:cs typeface="+mn-cs"/>
              </a:rPr>
              <a:t>a directory of names, that can be reached and facilitate immediate action where needed</a:t>
            </a:r>
          </a:p>
          <a:p>
            <a:pPr eaLnBrk="1" hangingPunct="1">
              <a:lnSpc>
                <a:spcPct val="90000"/>
              </a:lnSpc>
              <a:buFont typeface="Arial" charset="0"/>
              <a:buChar char="•"/>
              <a:defRPr/>
            </a:pPr>
            <a:endParaRPr lang="en-GB" sz="2800" dirty="0">
              <a:latin typeface="+mj-lt"/>
              <a:ea typeface="+mn-ea"/>
              <a:cs typeface="+mn-cs"/>
            </a:endParaRPr>
          </a:p>
        </p:txBody>
      </p:sp>
    </p:spTree>
    <p:custDataLst>
      <p:tags r:id="rId1"/>
    </p:custDataLst>
    <p:extLst>
      <p:ext uri="{BB962C8B-B14F-4D97-AF65-F5344CB8AC3E}">
        <p14:creationId xmlns:p14="http://schemas.microsoft.com/office/powerpoint/2010/main" val="3386158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Title 1">
            <a:extLst>
              <a:ext uri="{FF2B5EF4-FFF2-40B4-BE49-F238E27FC236}">
                <a16:creationId xmlns:a16="http://schemas.microsoft.com/office/drawing/2014/main" id="{7E0BB7D7-3210-45BF-86D4-4A6F39DDC1D1}"/>
              </a:ext>
            </a:extLst>
          </p:cNvPr>
          <p:cNvSpPr>
            <a:spLocks noGrp="1"/>
          </p:cNvSpPr>
          <p:nvPr>
            <p:ph type="title"/>
          </p:nvPr>
        </p:nvSpPr>
        <p:spPr>
          <a:xfrm>
            <a:off x="797859" y="141899"/>
            <a:ext cx="8229600" cy="774700"/>
          </a:xfrm>
          <a:ln/>
        </p:spPr>
        <p:txBody>
          <a:bodyPr lIns="91440" tIns="45720" rIns="91440" bIns="45720" anchor="ctr">
            <a:noAutofit/>
          </a:bodyPr>
          <a:lstStyle/>
          <a:p>
            <a:pPr algn="r" eaLnBrk="1" hangingPunct="1"/>
            <a:r>
              <a:rPr lang="en-GB" altLang="sr-Latn-RS" sz="3600" dirty="0">
                <a:solidFill>
                  <a:srgbClr val="FFFFFF"/>
                </a:solidFill>
                <a:latin typeface="Helvetica" panose="020B0604020202020204" pitchFamily="34" charset="0"/>
              </a:rPr>
              <a:t>European Union – Substantive Provisions</a:t>
            </a:r>
          </a:p>
        </p:txBody>
      </p:sp>
      <p:sp>
        <p:nvSpPr>
          <p:cNvPr id="91138" name="Rectangle 3">
            <a:extLst>
              <a:ext uri="{FF2B5EF4-FFF2-40B4-BE49-F238E27FC236}">
                <a16:creationId xmlns:a16="http://schemas.microsoft.com/office/drawing/2014/main" id="{5D82A9F8-8014-413F-9755-BD877BD58AAD}"/>
              </a:ext>
            </a:extLst>
          </p:cNvPr>
          <p:cNvSpPr>
            <a:spLocks noGrp="1"/>
          </p:cNvSpPr>
          <p:nvPr>
            <p:ph idx="1"/>
          </p:nvPr>
        </p:nvSpPr>
        <p:spPr>
          <a:xfrm>
            <a:off x="457200" y="1431924"/>
            <a:ext cx="8229600" cy="4525963"/>
          </a:xfrm>
        </p:spPr>
        <p:txBody>
          <a:bodyPr/>
          <a:lstStyle/>
          <a:p>
            <a:pPr eaLnBrk="1" hangingPunct="1"/>
            <a:r>
              <a:rPr lang="en-GB" altLang="en-US" dirty="0"/>
              <a:t>Adopted legal instruments referring to cybercrime</a:t>
            </a:r>
          </a:p>
          <a:p>
            <a:pPr eaLnBrk="1" hangingPunct="1"/>
            <a:endParaRPr lang="en-US" altLang="en-US" dirty="0"/>
          </a:p>
          <a:p>
            <a:pPr eaLnBrk="1" hangingPunct="1"/>
            <a:r>
              <a:rPr lang="en-US" altLang="en-US" b="1" dirty="0"/>
              <a:t>Directive 2013/40/EU </a:t>
            </a:r>
            <a:r>
              <a:rPr lang="en-US" altLang="en-US" dirty="0"/>
              <a:t>of the European Parliament and of the Council of 12 August 2013 </a:t>
            </a:r>
            <a:r>
              <a:rPr lang="en-US" altLang="en-US" b="1" dirty="0"/>
              <a:t>on attacks against information systems </a:t>
            </a:r>
            <a:r>
              <a:rPr lang="en-US" altLang="en-US" dirty="0"/>
              <a:t>and replacing Council Framework Decision 2005/222/JHA</a:t>
            </a:r>
            <a:br>
              <a:rPr lang="en-US" altLang="en-US" dirty="0"/>
            </a:br>
            <a:endParaRPr lang="en-GB" altLang="en-US" dirty="0"/>
          </a:p>
        </p:txBody>
      </p:sp>
    </p:spTree>
    <p:custDataLst>
      <p:tags r:id="rId1"/>
    </p:custDataLst>
    <p:extLst>
      <p:ext uri="{BB962C8B-B14F-4D97-AF65-F5344CB8AC3E}">
        <p14:creationId xmlns:p14="http://schemas.microsoft.com/office/powerpoint/2010/main" val="194391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Title 1">
            <a:extLst>
              <a:ext uri="{FF2B5EF4-FFF2-40B4-BE49-F238E27FC236}">
                <a16:creationId xmlns:a16="http://schemas.microsoft.com/office/drawing/2014/main" id="{1FF271F9-F08E-4E60-B47B-5D2F3C9BF723}"/>
              </a:ext>
            </a:extLst>
          </p:cNvPr>
          <p:cNvSpPr>
            <a:spLocks noGrp="1"/>
          </p:cNvSpPr>
          <p:nvPr>
            <p:ph type="title"/>
          </p:nvPr>
        </p:nvSpPr>
        <p:spPr>
          <a:xfrm>
            <a:off x="728190" y="114300"/>
            <a:ext cx="8229600" cy="774700"/>
          </a:xfrm>
          <a:ln/>
        </p:spPr>
        <p:txBody>
          <a:bodyPr lIns="91440" tIns="45720" rIns="91440" bIns="45720" anchor="ctr">
            <a:noAutofit/>
          </a:bodyPr>
          <a:lstStyle/>
          <a:p>
            <a:pPr algn="r" eaLnBrk="1" hangingPunct="1"/>
            <a:r>
              <a:rPr lang="en-GB" altLang="sr-Latn-RS" sz="3600" dirty="0">
                <a:solidFill>
                  <a:srgbClr val="FFFFFF"/>
                </a:solidFill>
                <a:latin typeface="Helvetica" panose="020B0604020202020204" pitchFamily="34" charset="0"/>
              </a:rPr>
              <a:t>European Union – Substantive Provisions</a:t>
            </a:r>
          </a:p>
        </p:txBody>
      </p:sp>
      <p:sp>
        <p:nvSpPr>
          <p:cNvPr id="93186" name="Rectangle 3">
            <a:extLst>
              <a:ext uri="{FF2B5EF4-FFF2-40B4-BE49-F238E27FC236}">
                <a16:creationId xmlns:a16="http://schemas.microsoft.com/office/drawing/2014/main" id="{3D7A2B09-2F3F-40F8-8C25-4629FF36CBCE}"/>
              </a:ext>
            </a:extLst>
          </p:cNvPr>
          <p:cNvSpPr>
            <a:spLocks noGrp="1"/>
          </p:cNvSpPr>
          <p:nvPr>
            <p:ph idx="1"/>
          </p:nvPr>
        </p:nvSpPr>
        <p:spPr>
          <a:xfrm>
            <a:off x="457200" y="1830387"/>
            <a:ext cx="8229600" cy="4525963"/>
          </a:xfrm>
        </p:spPr>
        <p:txBody>
          <a:bodyPr/>
          <a:lstStyle/>
          <a:p>
            <a:pPr eaLnBrk="1" hangingPunct="1"/>
            <a:r>
              <a:rPr lang="en-GB" altLang="en-US" dirty="0"/>
              <a:t>Adopted legal instruments referring to cybercrime</a:t>
            </a:r>
          </a:p>
          <a:p>
            <a:pPr eaLnBrk="1" hangingPunct="1"/>
            <a:r>
              <a:rPr lang="en-US" altLang="en-US" b="1" dirty="0"/>
              <a:t>Directive 2011/93/EU </a:t>
            </a:r>
            <a:r>
              <a:rPr lang="en-US" altLang="en-US" dirty="0"/>
              <a:t>of the European Parliament and of the Council of 13 December 2011 </a:t>
            </a:r>
            <a:r>
              <a:rPr lang="en-US" altLang="en-US" b="1" dirty="0"/>
              <a:t>on combating sexual abuse and sexual exploitation of children, and child pornography</a:t>
            </a:r>
            <a:r>
              <a:rPr lang="en-US" altLang="en-US" dirty="0"/>
              <a:t>, replacing the Council Framework- Decision 2004/68/JHA.</a:t>
            </a:r>
            <a:endParaRPr lang="en-GB" altLang="en-US" dirty="0"/>
          </a:p>
        </p:txBody>
      </p:sp>
    </p:spTree>
    <p:custDataLst>
      <p:tags r:id="rId1"/>
    </p:custDataLst>
    <p:extLst>
      <p:ext uri="{BB962C8B-B14F-4D97-AF65-F5344CB8AC3E}">
        <p14:creationId xmlns:p14="http://schemas.microsoft.com/office/powerpoint/2010/main" val="10231066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E6CAA684-FD7B-4609-9AAF-0D8329AEEC8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European union - AML</a:t>
            </a:r>
          </a:p>
        </p:txBody>
      </p:sp>
      <p:sp>
        <p:nvSpPr>
          <p:cNvPr id="121858" name="Rectangle 3">
            <a:extLst>
              <a:ext uri="{FF2B5EF4-FFF2-40B4-BE49-F238E27FC236}">
                <a16:creationId xmlns:a16="http://schemas.microsoft.com/office/drawing/2014/main" id="{1A6D1706-C359-4388-A56E-088D1182CBE9}"/>
              </a:ext>
            </a:extLst>
          </p:cNvPr>
          <p:cNvSpPr>
            <a:spLocks noGrp="1"/>
          </p:cNvSpPr>
          <p:nvPr>
            <p:ph idx="1"/>
          </p:nvPr>
        </p:nvSpPr>
        <p:spPr>
          <a:xfrm>
            <a:off x="457200" y="1671221"/>
            <a:ext cx="8229600" cy="4525963"/>
          </a:xfrm>
        </p:spPr>
        <p:txBody>
          <a:bodyPr/>
          <a:lstStyle/>
          <a:p>
            <a:pPr algn="just"/>
            <a:r>
              <a:rPr lang="en-GB" altLang="sr-Latn-RS" sz="2800" b="1" dirty="0"/>
              <a:t>The European Union has a harmonized AML regime</a:t>
            </a:r>
          </a:p>
          <a:p>
            <a:pPr algn="just"/>
            <a:r>
              <a:rPr lang="en-GB" altLang="sr-Latn-RS" sz="2800" b="1" dirty="0"/>
              <a:t>Frequent updates as the naturel of ML changes</a:t>
            </a:r>
          </a:p>
          <a:p>
            <a:pPr algn="just"/>
            <a:r>
              <a:rPr lang="en-GB" altLang="sr-Latn-RS" sz="2800" b="1" dirty="0"/>
              <a:t>5</a:t>
            </a:r>
            <a:r>
              <a:rPr lang="en-GB" altLang="sr-Latn-RS" sz="2800" b="1" baseline="30000" dirty="0"/>
              <a:t>th</a:t>
            </a:r>
            <a:r>
              <a:rPr lang="en-GB" altLang="sr-Latn-RS" sz="2800" b="1" dirty="0"/>
              <a:t> AML directive</a:t>
            </a:r>
          </a:p>
          <a:p>
            <a:pPr lvl="1" algn="just"/>
            <a:r>
              <a:rPr lang="en-GB" altLang="sr-Latn-RS" sz="2000" b="1" dirty="0"/>
              <a:t>Cryptocurrency exchanges</a:t>
            </a:r>
          </a:p>
          <a:p>
            <a:pPr lvl="1" algn="just"/>
            <a:r>
              <a:rPr lang="en-GB" altLang="sr-Latn-RS" sz="2000" b="1" dirty="0"/>
              <a:t>Beneficial ownership data</a:t>
            </a:r>
          </a:p>
          <a:p>
            <a:pPr lvl="1" algn="just"/>
            <a:endParaRPr lang="en-GB" altLang="sr-Latn-RS" sz="2000" b="1" dirty="0"/>
          </a:p>
        </p:txBody>
      </p:sp>
    </p:spTree>
    <p:custDataLst>
      <p:tags r:id="rId1"/>
    </p:custDataLst>
    <p:extLst>
      <p:ext uri="{BB962C8B-B14F-4D97-AF65-F5344CB8AC3E}">
        <p14:creationId xmlns:p14="http://schemas.microsoft.com/office/powerpoint/2010/main" val="2545711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7DE5-0E3B-48E0-B599-FCC65AA54B03}"/>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fontAlgn="auto" hangingPunct="1">
              <a:spcAft>
                <a:spcPts val="0"/>
              </a:spcAft>
              <a:defRPr/>
            </a:pPr>
            <a:r>
              <a:rPr lang="en-GB" altLang="sr-Latn-RS" sz="3200" dirty="0">
                <a:solidFill>
                  <a:srgbClr val="FFFFFF"/>
                </a:solidFill>
                <a:latin typeface="Helvetica" panose="020B0604020202020204" pitchFamily="34" charset="0"/>
                <a:ea typeface="ＭＳ Ｐゴシック" pitchFamily="34" charset="-128"/>
              </a:rPr>
              <a:t>European Union – Law Enforcement</a:t>
            </a:r>
            <a:endParaRPr lang="en-US" sz="3200" dirty="0">
              <a:solidFill>
                <a:srgbClr val="FFFFFF"/>
              </a:solidFill>
              <a:latin typeface="Helvetica" panose="020B0604020202020204" pitchFamily="34" charset="0"/>
              <a:ea typeface="ＭＳ Ｐゴシック" pitchFamily="34" charset="-128"/>
            </a:endParaRPr>
          </a:p>
        </p:txBody>
      </p:sp>
      <p:sp>
        <p:nvSpPr>
          <p:cNvPr id="22536" name="Content Placeholder 11">
            <a:extLst>
              <a:ext uri="{FF2B5EF4-FFF2-40B4-BE49-F238E27FC236}">
                <a16:creationId xmlns:a16="http://schemas.microsoft.com/office/drawing/2014/main" id="{847CF785-5FAD-4786-A418-82546951AB18}"/>
              </a:ext>
            </a:extLst>
          </p:cNvPr>
          <p:cNvSpPr>
            <a:spLocks noGrp="1"/>
          </p:cNvSpPr>
          <p:nvPr>
            <p:ph sz="half" idx="1"/>
          </p:nvPr>
        </p:nvSpPr>
        <p:spPr>
          <a:xfrm>
            <a:off x="369888" y="1411740"/>
            <a:ext cx="4038600" cy="4525963"/>
          </a:xfrm>
        </p:spPr>
        <p:txBody>
          <a:bodyPr rtlCol="0">
            <a:normAutofit/>
          </a:bodyPr>
          <a:lstStyle/>
          <a:p>
            <a:pPr marL="0" indent="0" algn="just" eaLnBrk="1" fontAlgn="auto" hangingPunct="1">
              <a:spcAft>
                <a:spcPts val="0"/>
              </a:spcAft>
              <a:buFont typeface="Arial" charset="0"/>
              <a:buNone/>
              <a:defRPr/>
            </a:pPr>
            <a:r>
              <a:rPr lang="en-GB" sz="2400" dirty="0">
                <a:ea typeface="ＭＳ Ｐゴシック" pitchFamily="34" charset="-128"/>
              </a:rPr>
              <a:t>The </a:t>
            </a:r>
            <a:r>
              <a:rPr lang="en-GB" sz="2400" b="1" dirty="0">
                <a:ea typeface="ＭＳ Ｐゴシック" pitchFamily="34" charset="-128"/>
              </a:rPr>
              <a:t>European Cybercrime Centre</a:t>
            </a:r>
            <a:r>
              <a:rPr lang="en-GB" sz="2400" dirty="0">
                <a:ea typeface="ＭＳ Ｐゴシック" pitchFamily="34" charset="-128"/>
              </a:rPr>
              <a:t> (</a:t>
            </a:r>
            <a:r>
              <a:rPr lang="en-GB" sz="2400" b="1" dirty="0">
                <a:ea typeface="ＭＳ Ｐゴシック" pitchFamily="34" charset="-128"/>
              </a:rPr>
              <a:t>EC3</a:t>
            </a:r>
            <a:r>
              <a:rPr lang="en-GB" sz="2400" dirty="0">
                <a:ea typeface="ＭＳ Ｐゴシック" pitchFamily="34" charset="-128"/>
              </a:rPr>
              <a:t> or </a:t>
            </a:r>
            <a:r>
              <a:rPr lang="en-GB" sz="2400" b="1" dirty="0">
                <a:ea typeface="ＭＳ Ｐゴシック" pitchFamily="34" charset="-128"/>
              </a:rPr>
              <a:t>EC³</a:t>
            </a:r>
            <a:r>
              <a:rPr lang="en-GB" sz="2400" dirty="0">
                <a:ea typeface="ＭＳ Ｐゴシック" pitchFamily="34" charset="-128"/>
              </a:rPr>
              <a:t>) is the body of the Police Office (Europol) of the European Union (EU), headquartered in The Hague, that coordinates cross-border law enforcement activities against computer crime and acts as a centre of technical expertise on the matter.</a:t>
            </a:r>
            <a:endParaRPr lang="sr-Latn-RS" sz="2400" dirty="0">
              <a:ea typeface="ＭＳ Ｐゴシック" pitchFamily="34" charset="-128"/>
            </a:endParaRPr>
          </a:p>
          <a:p>
            <a:pPr marL="0" indent="0" algn="just">
              <a:buFont typeface="Arial" panose="020B0604020202020204" pitchFamily="34" charset="0"/>
              <a:buNone/>
              <a:defRPr/>
            </a:pPr>
            <a:endParaRPr lang="en-US" altLang="en-US" sz="2400" dirty="0">
              <a:solidFill>
                <a:srgbClr val="FF0000"/>
              </a:solidFill>
              <a:ea typeface="ＭＳ Ｐゴシック" pitchFamily="34" charset="-128"/>
            </a:endParaRPr>
          </a:p>
          <a:p>
            <a:pPr algn="just" eaLnBrk="1" fontAlgn="auto" hangingPunct="1">
              <a:spcAft>
                <a:spcPts val="0"/>
              </a:spcAft>
              <a:defRPr/>
            </a:pPr>
            <a:endParaRPr lang="en-US" altLang="en-US" dirty="0">
              <a:solidFill>
                <a:schemeClr val="tx1">
                  <a:lumMod val="50000"/>
                  <a:lumOff val="50000"/>
                </a:schemeClr>
              </a:solidFill>
              <a:ea typeface="ＭＳ Ｐゴシック" pitchFamily="34" charset="-128"/>
            </a:endParaRPr>
          </a:p>
        </p:txBody>
      </p:sp>
      <p:pic>
        <p:nvPicPr>
          <p:cNvPr id="95236" name="Picture 2" descr="C:\Users\Branko Stamenkovic\Desktop\europol-cyber-300x223.jpg">
            <a:extLst>
              <a:ext uri="{FF2B5EF4-FFF2-40B4-BE49-F238E27FC236}">
                <a16:creationId xmlns:a16="http://schemas.microsoft.com/office/drawing/2014/main" id="{E8483F58-5653-4429-A5AF-8856736C5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514" y="2120558"/>
            <a:ext cx="418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061059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FA4F0DA7-8325-44A0-94F4-50CBBB6347B0}"/>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Internet</a:t>
            </a:r>
          </a:p>
        </p:txBody>
      </p:sp>
      <p:sp>
        <p:nvSpPr>
          <p:cNvPr id="9218" name="Rectangle 3">
            <a:extLst>
              <a:ext uri="{FF2B5EF4-FFF2-40B4-BE49-F238E27FC236}">
                <a16:creationId xmlns:a16="http://schemas.microsoft.com/office/drawing/2014/main" id="{490A507F-62F3-4AF5-AFF5-83DA048B03E0}"/>
              </a:ext>
            </a:extLst>
          </p:cNvPr>
          <p:cNvSpPr>
            <a:spLocks noGrp="1"/>
          </p:cNvSpPr>
          <p:nvPr>
            <p:ph idx="1"/>
          </p:nvPr>
        </p:nvSpPr>
        <p:spPr>
          <a:xfrm>
            <a:off x="457200" y="1604903"/>
            <a:ext cx="8229600" cy="4550515"/>
          </a:xfrm>
        </p:spPr>
        <p:txBody>
          <a:bodyPr/>
          <a:lstStyle/>
          <a:p>
            <a:pPr eaLnBrk="1" hangingPunct="1">
              <a:buFont typeface="Arial" charset="0"/>
              <a:buChar char="•"/>
              <a:defRPr/>
            </a:pPr>
            <a:r>
              <a:rPr lang="en-GB" altLang="sr-Latn-RS" sz="2000" b="1" dirty="0">
                <a:ea typeface="ＭＳ Ｐゴシック" pitchFamily="34" charset="-128"/>
              </a:rPr>
              <a:t>Criminals have more opportunities</a:t>
            </a:r>
          </a:p>
          <a:p>
            <a:pPr eaLnBrk="1" hangingPunct="1">
              <a:buFont typeface="Arial" charset="0"/>
              <a:buChar char="•"/>
              <a:defRPr/>
            </a:pPr>
            <a:r>
              <a:rPr lang="en-GB" altLang="sr-Latn-RS" sz="2000" b="1" dirty="0">
                <a:ea typeface="ＭＳ Ｐゴシック" pitchFamily="34" charset="-128"/>
              </a:rPr>
              <a:t>Crimes can be committed remotely </a:t>
            </a:r>
          </a:p>
          <a:p>
            <a:pPr lvl="1" eaLnBrk="1" hangingPunct="1">
              <a:buFont typeface="Arial" charset="0"/>
              <a:buChar char="–"/>
              <a:defRPr/>
            </a:pPr>
            <a:r>
              <a:rPr lang="en-GB" altLang="sr-Latn-RS" sz="2000" i="1" dirty="0">
                <a:ea typeface="ＭＳ Ｐゴシック" pitchFamily="34" charset="-128"/>
              </a:rPr>
              <a:t>Evidence (data) is volatile</a:t>
            </a:r>
          </a:p>
          <a:p>
            <a:pPr lvl="1" eaLnBrk="1" hangingPunct="1">
              <a:buFont typeface="Arial" charset="0"/>
              <a:buChar char="–"/>
              <a:defRPr/>
            </a:pPr>
            <a:r>
              <a:rPr lang="en-GB" altLang="sr-Latn-RS" sz="2000" i="1" dirty="0">
                <a:ea typeface="ＭＳ Ｐゴシック" pitchFamily="34" charset="-128"/>
              </a:rPr>
              <a:t>National law enforcement agencies are limited to their geographical borders?</a:t>
            </a:r>
          </a:p>
          <a:p>
            <a:pPr lvl="2" eaLnBrk="1" hangingPunct="1">
              <a:buFont typeface="Arial" charset="0"/>
              <a:buChar char="•"/>
              <a:defRPr/>
            </a:pPr>
            <a:r>
              <a:rPr lang="en-GB" altLang="sr-Latn-RS" sz="2000" dirty="0">
                <a:ea typeface="ＭＳ Ｐゴシック" pitchFamily="34" charset="-128"/>
              </a:rPr>
              <a:t>International assistance in criminal investigations require proper legal channels?</a:t>
            </a:r>
          </a:p>
          <a:p>
            <a:pPr lvl="2" eaLnBrk="1" hangingPunct="1">
              <a:buFont typeface="Arial" charset="0"/>
              <a:buChar char="•"/>
              <a:defRPr/>
            </a:pPr>
            <a:r>
              <a:rPr lang="en-GB" altLang="sr-Latn-RS" sz="2000" dirty="0">
                <a:ea typeface="ＭＳ Ｐゴシック" pitchFamily="34" charset="-128"/>
              </a:rPr>
              <a:t>No jurisdiction online, if outside national borders?</a:t>
            </a:r>
          </a:p>
          <a:p>
            <a:pPr lvl="2" eaLnBrk="1" hangingPunct="1">
              <a:buFont typeface="Arial" charset="0"/>
              <a:buChar char="•"/>
              <a:defRPr/>
            </a:pPr>
            <a:r>
              <a:rPr lang="en-GB" altLang="sr-Latn-RS" sz="2000" dirty="0">
                <a:ea typeface="ＭＳ Ｐゴシック" pitchFamily="34" charset="-128"/>
              </a:rPr>
              <a:t>International cooperation deals with very distant countries with different cultures, with different legal tradition and different criminal law frameworks.</a:t>
            </a:r>
          </a:p>
          <a:p>
            <a:pPr marL="342900" lvl="2" indent="-342900" eaLnBrk="1" hangingPunct="1">
              <a:buFont typeface="Arial" charset="0"/>
              <a:buChar char="•"/>
              <a:defRPr/>
            </a:pPr>
            <a:r>
              <a:rPr lang="en-GB" altLang="sr-Latn-RS" sz="2000" b="1" dirty="0">
                <a:ea typeface="ＭＳ Ｐゴシック" pitchFamily="34" charset="-128"/>
              </a:rPr>
              <a:t>Need for expedited mutual legal assistance is a fact in contemporary fight against cybercrime!</a:t>
            </a:r>
          </a:p>
          <a:p>
            <a:pPr lvl="2" eaLnBrk="1" hangingPunct="1">
              <a:buFont typeface="Arial" charset="0"/>
              <a:buChar char="•"/>
              <a:defRPr/>
            </a:pPr>
            <a:endParaRPr lang="en-GB" altLang="sr-Latn-RS" dirty="0">
              <a:ea typeface="ＭＳ Ｐゴシック" pitchFamily="34" charset="-128"/>
            </a:endParaRPr>
          </a:p>
        </p:txBody>
      </p:sp>
    </p:spTree>
    <p:custDataLst>
      <p:tags r:id="rId1"/>
    </p:custDataLst>
    <p:extLst>
      <p:ext uri="{BB962C8B-B14F-4D97-AF65-F5344CB8AC3E}">
        <p14:creationId xmlns:p14="http://schemas.microsoft.com/office/powerpoint/2010/main" val="2032158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99F9-ACA4-4537-9E69-432B52187B25}"/>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fontAlgn="auto" hangingPunct="1">
              <a:spcAft>
                <a:spcPts val="0"/>
              </a:spcAft>
              <a:defRPr/>
            </a:pPr>
            <a:r>
              <a:rPr lang="en-GB" altLang="sr-Latn-RS" sz="3200" dirty="0">
                <a:solidFill>
                  <a:srgbClr val="FFFFFF"/>
                </a:solidFill>
                <a:latin typeface="Helvetica" panose="020B0604020202020204" pitchFamily="34" charset="0"/>
                <a:ea typeface="ＭＳ Ｐゴシック" pitchFamily="34" charset="-128"/>
              </a:rPr>
              <a:t>European Union – Law Enforcement</a:t>
            </a:r>
            <a:endParaRPr lang="en-US" sz="3200" dirty="0">
              <a:solidFill>
                <a:srgbClr val="FFFFFF"/>
              </a:solidFill>
              <a:latin typeface="Helvetica" panose="020B0604020202020204" pitchFamily="34" charset="0"/>
              <a:ea typeface="ＭＳ Ｐゴシック" pitchFamily="34" charset="-128"/>
            </a:endParaRPr>
          </a:p>
        </p:txBody>
      </p:sp>
      <p:pic>
        <p:nvPicPr>
          <p:cNvPr id="97284" name="Picture 2" descr="C:\Users\B.Stam\Desktop\ec3_new_chart.png">
            <a:extLst>
              <a:ext uri="{FF2B5EF4-FFF2-40B4-BE49-F238E27FC236}">
                <a16:creationId xmlns:a16="http://schemas.microsoft.com/office/drawing/2014/main" id="{35970B6C-B917-43D3-A0A4-75EA87BFF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40583"/>
            <a:ext cx="8686800" cy="540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94699885"/>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4608-C906-4301-84FF-819CEF1D46E4}"/>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GB" altLang="sr-Latn-RS" sz="2800" dirty="0">
                <a:solidFill>
                  <a:srgbClr val="FFFFFF"/>
                </a:solidFill>
                <a:latin typeface="Helvetica" panose="020B0604020202020204" pitchFamily="34" charset="0"/>
                <a:ea typeface="ＭＳ Ｐゴシック" pitchFamily="34" charset="-128"/>
              </a:rPr>
              <a:t>European Union </a:t>
            </a:r>
            <a:br>
              <a:rPr lang="en-GB" altLang="sr-Latn-RS" sz="2800" dirty="0">
                <a:solidFill>
                  <a:srgbClr val="FFFFFF"/>
                </a:solidFill>
                <a:latin typeface="Helvetica" panose="020B0604020202020204" pitchFamily="34" charset="0"/>
                <a:ea typeface="ＭＳ Ｐゴシック" pitchFamily="34" charset="-128"/>
              </a:rPr>
            </a:br>
            <a:r>
              <a:rPr lang="en-GB" altLang="sr-Latn-RS" sz="2800" dirty="0">
                <a:solidFill>
                  <a:srgbClr val="FFFFFF"/>
                </a:solidFill>
                <a:latin typeface="Helvetica" panose="020B0604020202020204" pitchFamily="34" charset="0"/>
                <a:ea typeface="ＭＳ Ｐゴシック" pitchFamily="34" charset="-128"/>
              </a:rPr>
              <a:t>Joint Cybercrime Action Taskforce J-CAT</a:t>
            </a:r>
            <a:endParaRPr lang="en-US" sz="2800" dirty="0">
              <a:solidFill>
                <a:srgbClr val="FFFFFF"/>
              </a:solidFill>
              <a:latin typeface="Helvetica" panose="020B0604020202020204" pitchFamily="34" charset="0"/>
              <a:ea typeface="ＭＳ Ｐゴシック" pitchFamily="34" charset="-128"/>
            </a:endParaRPr>
          </a:p>
        </p:txBody>
      </p:sp>
      <p:sp>
        <p:nvSpPr>
          <p:cNvPr id="24584" name="Content Placeholder 11">
            <a:extLst>
              <a:ext uri="{FF2B5EF4-FFF2-40B4-BE49-F238E27FC236}">
                <a16:creationId xmlns:a16="http://schemas.microsoft.com/office/drawing/2014/main" id="{A6876B2C-7A6E-4729-B73B-96F89F158FD1}"/>
              </a:ext>
            </a:extLst>
          </p:cNvPr>
          <p:cNvSpPr>
            <a:spLocks noGrp="1"/>
          </p:cNvSpPr>
          <p:nvPr>
            <p:ph sz="half" idx="1"/>
          </p:nvPr>
        </p:nvSpPr>
        <p:spPr>
          <a:xfrm>
            <a:off x="269198" y="1266032"/>
            <a:ext cx="4038600" cy="4525962"/>
          </a:xfrm>
        </p:spPr>
        <p:txBody>
          <a:bodyPr rtlCol="0">
            <a:normAutofit fontScale="85000" lnSpcReduction="10000"/>
          </a:bodyPr>
          <a:lstStyle/>
          <a:p>
            <a:pPr eaLnBrk="1" fontAlgn="auto" hangingPunct="1">
              <a:spcAft>
                <a:spcPts val="0"/>
              </a:spcAft>
              <a:defRPr/>
            </a:pPr>
            <a:endParaRPr lang="en-US" altLang="en-US" sz="1600" b="1" dirty="0">
              <a:solidFill>
                <a:schemeClr val="tx1">
                  <a:lumMod val="50000"/>
                  <a:lumOff val="50000"/>
                </a:schemeClr>
              </a:solidFill>
              <a:ea typeface="ＭＳ Ｐゴシック" pitchFamily="34" charset="-128"/>
            </a:endParaRPr>
          </a:p>
          <a:p>
            <a:pPr algn="just" eaLnBrk="1" fontAlgn="auto" hangingPunct="1">
              <a:spcAft>
                <a:spcPts val="0"/>
              </a:spcAft>
              <a:defRPr/>
            </a:pPr>
            <a:r>
              <a:rPr lang="en-US" altLang="en-US" sz="1800" b="1" dirty="0">
                <a:ea typeface="ＭＳ Ｐゴシック" pitchFamily="34" charset="-128"/>
              </a:rPr>
              <a:t>European Union Cybercrime Task Force </a:t>
            </a:r>
          </a:p>
          <a:p>
            <a:pPr algn="just">
              <a:buFont typeface="Arial" charset="0"/>
              <a:buChar char="•"/>
              <a:defRPr/>
            </a:pPr>
            <a:r>
              <a:rPr lang="en-US" sz="1800" b="1" dirty="0">
                <a:ea typeface="ＭＳ Ｐゴシック" pitchFamily="34" charset="-128"/>
              </a:rPr>
              <a:t>It consists of a standing operational team of cyber liaison officers from several EU Member States and non-EU cooperation partners</a:t>
            </a:r>
            <a:r>
              <a:rPr lang="en-US" sz="1800" dirty="0">
                <a:ea typeface="ＭＳ Ｐゴシック" pitchFamily="34" charset="-128"/>
              </a:rPr>
              <a:t>, who are based in Europol headquarters and complemented with EC3 staff. The cyber liaison officers come from:</a:t>
            </a:r>
          </a:p>
          <a:p>
            <a:pPr algn="just">
              <a:buFont typeface="Arial" charset="0"/>
              <a:buChar char="•"/>
              <a:defRPr/>
            </a:pPr>
            <a:r>
              <a:rPr lang="en-US" sz="1800" b="1" dirty="0">
                <a:ea typeface="ＭＳ Ｐゴシック" pitchFamily="34" charset="-128"/>
              </a:rPr>
              <a:t>committed and closely involved EU Member States </a:t>
            </a:r>
            <a:r>
              <a:rPr lang="en-US" sz="1800" dirty="0">
                <a:ea typeface="ＭＳ Ｐゴシック" pitchFamily="34" charset="-128"/>
              </a:rPr>
              <a:t>(Austria, France, Germany, Italy, the Netherlands, Spain and the United Kingdom);</a:t>
            </a:r>
          </a:p>
          <a:p>
            <a:pPr algn="just">
              <a:buFont typeface="Arial" charset="0"/>
              <a:buChar char="•"/>
              <a:defRPr/>
            </a:pPr>
            <a:r>
              <a:rPr lang="en-US" sz="1800" b="1" dirty="0">
                <a:ea typeface="ＭＳ Ｐゴシック" pitchFamily="34" charset="-128"/>
              </a:rPr>
              <a:t>non-EU law enforcement partners </a:t>
            </a:r>
            <a:r>
              <a:rPr lang="en-US" sz="1800" dirty="0">
                <a:ea typeface="ＭＳ Ｐゴシック" pitchFamily="34" charset="-128"/>
              </a:rPr>
              <a:t>(Australia, Canada, Colombia and the United States, which is represented by two agencies: the Federal Bureau of Investigation and Secret Service);</a:t>
            </a:r>
          </a:p>
          <a:p>
            <a:pPr algn="just">
              <a:buFont typeface="Arial" charset="0"/>
              <a:buChar char="•"/>
              <a:defRPr/>
            </a:pPr>
            <a:r>
              <a:rPr lang="en-US" sz="1800" dirty="0">
                <a:ea typeface="ＭＳ Ｐゴシック" pitchFamily="34" charset="-128"/>
              </a:rPr>
              <a:t>EC3.</a:t>
            </a:r>
          </a:p>
        </p:txBody>
      </p:sp>
      <p:pic>
        <p:nvPicPr>
          <p:cNvPr id="99332" name="Picture 2">
            <a:extLst>
              <a:ext uri="{FF2B5EF4-FFF2-40B4-BE49-F238E27FC236}">
                <a16:creationId xmlns:a16="http://schemas.microsoft.com/office/drawing/2014/main" id="{E0E60735-6F09-4D91-AA88-9099534EAB0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013575" y="4901111"/>
            <a:ext cx="2130425" cy="1398588"/>
          </a:xfrm>
          <a:noFill/>
        </p:spPr>
      </p:pic>
      <p:sp>
        <p:nvSpPr>
          <p:cNvPr id="10" name="Rectangle 9">
            <a:extLst>
              <a:ext uri="{FF2B5EF4-FFF2-40B4-BE49-F238E27FC236}">
                <a16:creationId xmlns:a16="http://schemas.microsoft.com/office/drawing/2014/main" id="{9240257E-8E46-4098-8146-30FCF5EC05AB}"/>
              </a:ext>
            </a:extLst>
          </p:cNvPr>
          <p:cNvSpPr/>
          <p:nvPr/>
        </p:nvSpPr>
        <p:spPr>
          <a:xfrm>
            <a:off x="4455459" y="2251869"/>
            <a:ext cx="4572000" cy="2554288"/>
          </a:xfrm>
          <a:prstGeom prst="rect">
            <a:avLst/>
          </a:prstGeom>
        </p:spPr>
        <p:txBody>
          <a:bodyPr>
            <a:spAutoFit/>
          </a:bodyPr>
          <a:lstStyle/>
          <a:p>
            <a:pPr eaLnBrk="1" hangingPunct="1">
              <a:defRPr/>
            </a:pPr>
            <a:r>
              <a:rPr lang="en-US" sz="1600" b="1" dirty="0">
                <a:latin typeface="+mn-lt"/>
                <a:ea typeface="ＭＳ Ｐゴシック" pitchFamily="34" charset="-128"/>
                <a:cs typeface="Arial" charset="0"/>
              </a:rPr>
              <a:t>The Europol Strategy 2016–2020 :</a:t>
            </a:r>
          </a:p>
          <a:p>
            <a:pPr eaLnBrk="1" hangingPunct="1">
              <a:defRPr/>
            </a:pPr>
            <a:endParaRPr lang="en-US" sz="1600" b="1" dirty="0">
              <a:latin typeface="+mn-lt"/>
              <a:ea typeface="ＭＳ Ｐゴシック" pitchFamily="34" charset="-128"/>
              <a:cs typeface="Arial" charset="0"/>
            </a:endParaRPr>
          </a:p>
          <a:p>
            <a:pPr algn="just" eaLnBrk="1" hangingPunct="1">
              <a:defRPr/>
            </a:pPr>
            <a:r>
              <a:rPr lang="en-US" sz="1600" dirty="0">
                <a:latin typeface="+mn-lt"/>
                <a:ea typeface="ＭＳ Ｐゴシック" pitchFamily="34" charset="-128"/>
                <a:cs typeface="Arial" charset="0"/>
              </a:rPr>
              <a:t>“T</a:t>
            </a:r>
            <a:r>
              <a:rPr lang="en-US" sz="1600" dirty="0">
                <a:latin typeface="Arial" charset="0"/>
                <a:ea typeface="ＭＳ Ｐゴシック" pitchFamily="34" charset="-128"/>
              </a:rPr>
              <a:t>echnological developments have led to an ever-increasing volume of available data while the internet, social media and mobile technologies are changing the inter-connectivity of the world including its criminal landscape. In this climate, stepped up efforts are needed to devise European solutions to address European problems.”</a:t>
            </a:r>
            <a:endParaRPr lang="en-US" sz="1600" dirty="0">
              <a:latin typeface="+mn-lt"/>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2580791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A8AE-3DF8-4926-B00C-09113755660B}"/>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GB" altLang="sr-Latn-RS" sz="2800" dirty="0">
                <a:solidFill>
                  <a:srgbClr val="FFFFFF"/>
                </a:solidFill>
                <a:latin typeface="Helvetica" panose="020B0604020202020204" pitchFamily="34" charset="0"/>
                <a:ea typeface="ＭＳ Ｐゴシック" pitchFamily="34" charset="-128"/>
              </a:rPr>
              <a:t>European Union </a:t>
            </a:r>
            <a:br>
              <a:rPr lang="en-GB" altLang="sr-Latn-RS" sz="2800" dirty="0">
                <a:solidFill>
                  <a:srgbClr val="FFFFFF"/>
                </a:solidFill>
                <a:latin typeface="Helvetica" panose="020B0604020202020204" pitchFamily="34" charset="0"/>
                <a:ea typeface="ＭＳ Ｐゴシック" pitchFamily="34" charset="-128"/>
              </a:rPr>
            </a:br>
            <a:r>
              <a:rPr lang="en-GB" altLang="sr-Latn-RS" sz="2800" dirty="0">
                <a:solidFill>
                  <a:srgbClr val="FFFFFF"/>
                </a:solidFill>
                <a:latin typeface="Helvetica" panose="020B0604020202020204" pitchFamily="34" charset="0"/>
                <a:ea typeface="ＭＳ Ｐゴシック" pitchFamily="34" charset="-128"/>
              </a:rPr>
              <a:t>Joint Cybercrime Action Taskforce J-CAT</a:t>
            </a:r>
            <a:endParaRPr lang="en-US" sz="2800" dirty="0">
              <a:solidFill>
                <a:srgbClr val="FFFFFF"/>
              </a:solidFill>
              <a:latin typeface="Helvetica" panose="020B0604020202020204" pitchFamily="34" charset="0"/>
              <a:ea typeface="ＭＳ Ｐゴシック" pitchFamily="34" charset="-128"/>
            </a:endParaRPr>
          </a:p>
        </p:txBody>
      </p:sp>
      <p:pic>
        <p:nvPicPr>
          <p:cNvPr id="101379" name="Picture 7" descr="C:\Users\B.Stam\Desktop\CeY1SzoWwAAUs24.jpg">
            <a:extLst>
              <a:ext uri="{FF2B5EF4-FFF2-40B4-BE49-F238E27FC236}">
                <a16:creationId xmlns:a16="http://schemas.microsoft.com/office/drawing/2014/main" id="{CA57189F-CDF1-4B00-B9F6-5ED62B575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 y="1515036"/>
            <a:ext cx="801528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2912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F0B7-F793-465A-91B5-36436DE6078A}"/>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GB" altLang="sr-Latn-RS" sz="2800" dirty="0">
                <a:solidFill>
                  <a:srgbClr val="FFFFFF"/>
                </a:solidFill>
                <a:latin typeface="Helvetica" panose="020B0604020202020204" pitchFamily="34" charset="0"/>
                <a:ea typeface="ＭＳ Ｐゴシック" pitchFamily="34" charset="-128"/>
              </a:rPr>
              <a:t>European Union </a:t>
            </a:r>
            <a:br>
              <a:rPr lang="en-GB" altLang="sr-Latn-RS" sz="2800" dirty="0">
                <a:solidFill>
                  <a:srgbClr val="FFFFFF"/>
                </a:solidFill>
                <a:latin typeface="Helvetica" panose="020B0604020202020204" pitchFamily="34" charset="0"/>
                <a:ea typeface="ＭＳ Ｐゴシック" pitchFamily="34" charset="-128"/>
              </a:rPr>
            </a:br>
            <a:r>
              <a:rPr lang="en-GB" altLang="sr-Latn-RS" sz="2800" dirty="0">
                <a:solidFill>
                  <a:srgbClr val="FFFFFF"/>
                </a:solidFill>
                <a:latin typeface="Helvetica" panose="020B0604020202020204" pitchFamily="34" charset="0"/>
                <a:ea typeface="ＭＳ Ｐゴシック" pitchFamily="34" charset="-128"/>
              </a:rPr>
              <a:t>Joint Cybercrime Action Taskforce J-CAT</a:t>
            </a:r>
            <a:endParaRPr lang="en-US" sz="2800" dirty="0">
              <a:solidFill>
                <a:srgbClr val="FFFFFF"/>
              </a:solidFill>
              <a:latin typeface="Helvetica" panose="020B0604020202020204" pitchFamily="34" charset="0"/>
              <a:ea typeface="ＭＳ Ｐゴシック" pitchFamily="34" charset="-128"/>
            </a:endParaRPr>
          </a:p>
        </p:txBody>
      </p:sp>
      <p:pic>
        <p:nvPicPr>
          <p:cNvPr id="103427" name="Picture 8" descr="C:\Users\B.Stam\Desktop\Cgo0nq9UUAIBWqa.jpg">
            <a:extLst>
              <a:ext uri="{FF2B5EF4-FFF2-40B4-BE49-F238E27FC236}">
                <a16:creationId xmlns:a16="http://schemas.microsoft.com/office/drawing/2014/main" id="{AB41C0A3-626C-400C-A431-DD4F6A041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80" y="1282359"/>
            <a:ext cx="7212039" cy="478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6975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5848-DD9F-4C5D-8759-6F09647E9813}"/>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Autofit/>
          </a:bodyPr>
          <a:lstStyle/>
          <a:p>
            <a:pPr algn="r" eaLnBrk="1" fontAlgn="auto" hangingPunct="1">
              <a:spcAft>
                <a:spcPts val="0"/>
              </a:spcAft>
              <a:defRPr/>
            </a:pPr>
            <a:r>
              <a:rPr lang="en-GB" altLang="sr-Latn-RS" sz="2800" dirty="0">
                <a:solidFill>
                  <a:srgbClr val="FFFFFF"/>
                </a:solidFill>
                <a:latin typeface="Helvetica" panose="020B0604020202020204" pitchFamily="34" charset="0"/>
                <a:ea typeface="ＭＳ Ｐゴシック" pitchFamily="34" charset="-128"/>
              </a:rPr>
              <a:t>European Union </a:t>
            </a:r>
            <a:br>
              <a:rPr lang="en-GB" altLang="sr-Latn-RS" sz="2800" dirty="0">
                <a:solidFill>
                  <a:srgbClr val="FFFFFF"/>
                </a:solidFill>
                <a:latin typeface="Helvetica" panose="020B0604020202020204" pitchFamily="34" charset="0"/>
                <a:ea typeface="ＭＳ Ｐゴシック" pitchFamily="34" charset="-128"/>
              </a:rPr>
            </a:br>
            <a:r>
              <a:rPr lang="en-GB" altLang="sr-Latn-RS" sz="2800" dirty="0">
                <a:solidFill>
                  <a:srgbClr val="FFFFFF"/>
                </a:solidFill>
                <a:latin typeface="Helvetica" panose="020B0604020202020204" pitchFamily="34" charset="0"/>
                <a:ea typeface="ＭＳ Ｐゴシック" pitchFamily="34" charset="-128"/>
              </a:rPr>
              <a:t>Joint Cybercrime Action Taskforce J-CAT</a:t>
            </a:r>
            <a:endParaRPr lang="en-US" sz="2800" dirty="0">
              <a:solidFill>
                <a:srgbClr val="FFFFFF"/>
              </a:solidFill>
              <a:latin typeface="Helvetica" panose="020B0604020202020204" pitchFamily="34" charset="0"/>
              <a:ea typeface="ＭＳ Ｐゴシック" pitchFamily="34" charset="-128"/>
            </a:endParaRPr>
          </a:p>
        </p:txBody>
      </p:sp>
      <p:pic>
        <p:nvPicPr>
          <p:cNvPr id="105475" name="Picture 2" descr="C:\Users\B.Stam\Desktop\operation-triangle.jpg">
            <a:extLst>
              <a:ext uri="{FF2B5EF4-FFF2-40B4-BE49-F238E27FC236}">
                <a16:creationId xmlns:a16="http://schemas.microsoft.com/office/drawing/2014/main" id="{51DFF55C-9543-404A-BBC3-B174E8000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96" y="1239338"/>
            <a:ext cx="89074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99416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Title 2">
            <a:extLst>
              <a:ext uri="{FF2B5EF4-FFF2-40B4-BE49-F238E27FC236}">
                <a16:creationId xmlns:a16="http://schemas.microsoft.com/office/drawing/2014/main" id="{87DB28C7-D0AE-440D-979F-2B5CF5E7E076}"/>
              </a:ext>
            </a:extLst>
          </p:cNvPr>
          <p:cNvSpPr>
            <a:spLocks noGrp="1"/>
          </p:cNvSpPr>
          <p:nvPr>
            <p:ph type="title"/>
          </p:nvPr>
        </p:nvSpPr>
        <p:spPr>
          <a:xfrm>
            <a:off x="797859" y="89647"/>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FFFFFF">
                    <a:lumMod val="100000"/>
                  </a:srgbClr>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hangingPunct="1"/>
            <a:r>
              <a:rPr lang="en-GB" altLang="sr-Latn-RS" sz="3200" dirty="0">
                <a:solidFill>
                  <a:srgbClr val="FFFFFF"/>
                </a:solidFill>
                <a:latin typeface="Helvetica" panose="020B0604020202020204" pitchFamily="34" charset="0"/>
              </a:rPr>
              <a:t>European Union – EUROJUST EJCN</a:t>
            </a:r>
            <a:endParaRPr lang="en-GB" altLang="en-US" sz="3200" dirty="0">
              <a:solidFill>
                <a:srgbClr val="FFFFFF"/>
              </a:solidFill>
              <a:latin typeface="Helvetica" panose="020B0604020202020204" pitchFamily="34" charset="0"/>
            </a:endParaRPr>
          </a:p>
        </p:txBody>
      </p:sp>
      <p:sp>
        <p:nvSpPr>
          <p:cNvPr id="25608" name="Content Placeholder 11">
            <a:extLst>
              <a:ext uri="{FF2B5EF4-FFF2-40B4-BE49-F238E27FC236}">
                <a16:creationId xmlns:a16="http://schemas.microsoft.com/office/drawing/2014/main" id="{361E3001-CD8C-4142-B8E5-C196F33F1C2C}"/>
              </a:ext>
            </a:extLst>
          </p:cNvPr>
          <p:cNvSpPr>
            <a:spLocks noGrp="1"/>
          </p:cNvSpPr>
          <p:nvPr>
            <p:ph sz="half" idx="1"/>
          </p:nvPr>
        </p:nvSpPr>
        <p:spPr>
          <a:xfrm>
            <a:off x="533400" y="1342390"/>
            <a:ext cx="4038600" cy="4525962"/>
          </a:xfrm>
        </p:spPr>
        <p:txBody>
          <a:bodyPr rtlCol="0">
            <a:normAutofit fontScale="92500" lnSpcReduction="10000"/>
          </a:bodyPr>
          <a:lstStyle/>
          <a:p>
            <a:pPr eaLnBrk="1" fontAlgn="auto" hangingPunct="1">
              <a:spcAft>
                <a:spcPts val="0"/>
              </a:spcAft>
              <a:defRPr/>
            </a:pPr>
            <a:r>
              <a:rPr lang="en-US" altLang="en-US" sz="2200" b="1" dirty="0" err="1">
                <a:ea typeface="ＭＳ Ｐゴシック" pitchFamily="34" charset="-128"/>
              </a:rPr>
              <a:t>Eurojust</a:t>
            </a:r>
            <a:r>
              <a:rPr lang="en-US" altLang="en-US" sz="2200" b="1" dirty="0">
                <a:ea typeface="ＭＳ Ｐゴシック" pitchFamily="34" charset="-128"/>
              </a:rPr>
              <a:t> may ask the competent authorities of the Member States concerned</a:t>
            </a:r>
            <a:r>
              <a:rPr lang="en-US" altLang="en-US" sz="2200" dirty="0">
                <a:ea typeface="ＭＳ Ｐゴシック" pitchFamily="34" charset="-128"/>
              </a:rPr>
              <a:t>:</a:t>
            </a:r>
          </a:p>
          <a:p>
            <a:pPr eaLnBrk="1" fontAlgn="auto" hangingPunct="1">
              <a:spcAft>
                <a:spcPts val="0"/>
              </a:spcAft>
              <a:defRPr/>
            </a:pPr>
            <a:r>
              <a:rPr lang="en-US" altLang="en-US" sz="2200" dirty="0">
                <a:ea typeface="ＭＳ Ｐゴシック" pitchFamily="34" charset="-128"/>
              </a:rPr>
              <a:t>to investigate or prosecute specific acts;</a:t>
            </a:r>
          </a:p>
          <a:p>
            <a:pPr eaLnBrk="1" fontAlgn="auto" hangingPunct="1">
              <a:spcAft>
                <a:spcPts val="0"/>
              </a:spcAft>
              <a:defRPr/>
            </a:pPr>
            <a:r>
              <a:rPr lang="en-US" altLang="en-US" sz="2200" dirty="0">
                <a:ea typeface="ＭＳ Ｐゴシック" pitchFamily="34" charset="-128"/>
              </a:rPr>
              <a:t>to coordinate with one another;</a:t>
            </a:r>
          </a:p>
          <a:p>
            <a:pPr eaLnBrk="1" fontAlgn="auto" hangingPunct="1">
              <a:spcAft>
                <a:spcPts val="0"/>
              </a:spcAft>
              <a:defRPr/>
            </a:pPr>
            <a:r>
              <a:rPr lang="en-US" altLang="en-US" sz="2200" dirty="0">
                <a:ea typeface="ＭＳ Ｐゴシック" pitchFamily="34" charset="-128"/>
              </a:rPr>
              <a:t>to accept that one country is better placed to prosecute than another;</a:t>
            </a:r>
          </a:p>
          <a:p>
            <a:pPr eaLnBrk="1" fontAlgn="auto" hangingPunct="1">
              <a:spcAft>
                <a:spcPts val="0"/>
              </a:spcAft>
              <a:defRPr/>
            </a:pPr>
            <a:r>
              <a:rPr lang="en-US" altLang="en-US" sz="2200" dirty="0">
                <a:ea typeface="ＭＳ Ｐゴシック" pitchFamily="34" charset="-128"/>
              </a:rPr>
              <a:t>to set up a Joint Investigation Team; or</a:t>
            </a:r>
          </a:p>
          <a:p>
            <a:pPr eaLnBrk="1" fontAlgn="auto" hangingPunct="1">
              <a:spcAft>
                <a:spcPts val="0"/>
              </a:spcAft>
              <a:defRPr/>
            </a:pPr>
            <a:r>
              <a:rPr lang="en-US" altLang="en-US" sz="2200" dirty="0">
                <a:ea typeface="ＭＳ Ｐゴシック" pitchFamily="34" charset="-128"/>
              </a:rPr>
              <a:t>to provide </a:t>
            </a:r>
            <a:r>
              <a:rPr lang="en-US" altLang="en-US" sz="2200" dirty="0" err="1">
                <a:ea typeface="ＭＳ Ｐゴシック" pitchFamily="34" charset="-128"/>
              </a:rPr>
              <a:t>Eurojust</a:t>
            </a:r>
            <a:r>
              <a:rPr lang="en-US" altLang="en-US" sz="2200" dirty="0">
                <a:ea typeface="ＭＳ Ｐゴシック" pitchFamily="34" charset="-128"/>
              </a:rPr>
              <a:t> with information necessary to carry out its tasks.</a:t>
            </a:r>
          </a:p>
          <a:p>
            <a:pPr eaLnBrk="1" fontAlgn="auto" hangingPunct="1">
              <a:spcAft>
                <a:spcPts val="0"/>
              </a:spcAft>
              <a:defRPr/>
            </a:pPr>
            <a:endParaRPr lang="en-US" altLang="en-US" sz="2200" dirty="0">
              <a:ea typeface="ＭＳ Ｐゴシック" pitchFamily="34" charset="-128"/>
            </a:endParaRPr>
          </a:p>
        </p:txBody>
      </p:sp>
      <p:sp>
        <p:nvSpPr>
          <p:cNvPr id="2" name="Pravougaonik 1">
            <a:extLst>
              <a:ext uri="{FF2B5EF4-FFF2-40B4-BE49-F238E27FC236}">
                <a16:creationId xmlns:a16="http://schemas.microsoft.com/office/drawing/2014/main" id="{9CD3187E-FECF-442D-AA1A-B0F2F0C79096}"/>
              </a:ext>
            </a:extLst>
          </p:cNvPr>
          <p:cNvSpPr/>
          <p:nvPr/>
        </p:nvSpPr>
        <p:spPr>
          <a:xfrm>
            <a:off x="4804709" y="1342390"/>
            <a:ext cx="4222750" cy="4093428"/>
          </a:xfrm>
          <a:prstGeom prst="rect">
            <a:avLst/>
          </a:prstGeom>
        </p:spPr>
        <p:txBody>
          <a:bodyPr>
            <a:spAutoFit/>
          </a:bodyPr>
          <a:lstStyle/>
          <a:p>
            <a:pPr eaLnBrk="1" hangingPunct="1">
              <a:defRPr/>
            </a:pPr>
            <a:r>
              <a:rPr lang="en-US" sz="2000" dirty="0">
                <a:latin typeface="+mn-lt"/>
                <a:ea typeface="ＭＳ Ｐゴシック" pitchFamily="34" charset="-128"/>
              </a:rPr>
              <a:t>On 24 November 2016, representatives of the European Judicial Cybercrime Network met at Eurojust.  </a:t>
            </a:r>
          </a:p>
          <a:p>
            <a:pPr eaLnBrk="1" hangingPunct="1">
              <a:defRPr/>
            </a:pPr>
            <a:endParaRPr lang="en-US" sz="2000" dirty="0">
              <a:latin typeface="+mn-lt"/>
              <a:ea typeface="ＭＳ Ｐゴシック" pitchFamily="34" charset="-128"/>
            </a:endParaRPr>
          </a:p>
          <a:p>
            <a:pPr eaLnBrk="1" hangingPunct="1">
              <a:defRPr/>
            </a:pPr>
            <a:r>
              <a:rPr lang="en-US" sz="2000" dirty="0">
                <a:latin typeface="+mn-lt"/>
                <a:ea typeface="ＭＳ Ｐゴシック" pitchFamily="34" charset="-128"/>
              </a:rPr>
              <a:t>Chair of the </a:t>
            </a:r>
            <a:r>
              <a:rPr lang="en-US" sz="2000" dirty="0" err="1">
                <a:latin typeface="+mn-lt"/>
                <a:ea typeface="ＭＳ Ｐゴシック" pitchFamily="34" charset="-128"/>
              </a:rPr>
              <a:t>Eurojust</a:t>
            </a:r>
            <a:r>
              <a:rPr lang="en-US" sz="2000" dirty="0">
                <a:latin typeface="+mn-lt"/>
                <a:ea typeface="ＭＳ Ｐゴシック" pitchFamily="34" charset="-128"/>
              </a:rPr>
              <a:t> Task Force on Cybercrime, </a:t>
            </a:r>
            <a:r>
              <a:rPr lang="en-US" sz="2000" b="1" dirty="0">
                <a:latin typeface="+mn-lt"/>
                <a:ea typeface="ＭＳ Ｐゴシック" pitchFamily="34" charset="-128"/>
              </a:rPr>
              <a:t>stressed that the networking of specialized experts is essential for enhancing judicial cooperation in cybercrime </a:t>
            </a:r>
            <a:r>
              <a:rPr lang="en-US" sz="2000" b="1" dirty="0" err="1">
                <a:latin typeface="+mn-lt"/>
                <a:ea typeface="ＭＳ Ｐゴシック" pitchFamily="34" charset="-128"/>
              </a:rPr>
              <a:t>investiga-tions</a:t>
            </a:r>
            <a:r>
              <a:rPr lang="en-US" sz="2000" b="1" dirty="0">
                <a:latin typeface="+mn-lt"/>
                <a:ea typeface="ＭＳ Ｐゴシック" pitchFamily="34" charset="-128"/>
              </a:rPr>
              <a:t> and prosecutions </a:t>
            </a:r>
            <a:r>
              <a:rPr lang="en-US" sz="2000" dirty="0">
                <a:latin typeface="+mn-lt"/>
                <a:ea typeface="ＭＳ Ｐゴシック" pitchFamily="34" charset="-128"/>
              </a:rPr>
              <a:t>and for sharing expertise, knowledge and best practice.</a:t>
            </a:r>
          </a:p>
        </p:txBody>
      </p:sp>
    </p:spTree>
    <p:custDataLst>
      <p:tags r:id="rId1"/>
    </p:custDataLst>
    <p:extLst>
      <p:ext uri="{BB962C8B-B14F-4D97-AF65-F5344CB8AC3E}">
        <p14:creationId xmlns:p14="http://schemas.microsoft.com/office/powerpoint/2010/main" val="226244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animEffect transition="in" filter="dissolve">
                                      <p:cBhvr>
                                        <p:cTn id="7" dur="500"/>
                                        <p:tgtEl>
                                          <p:spTgt spid="2560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5608">
                                            <p:txEl>
                                              <p:pRg st="1" end="1"/>
                                            </p:txEl>
                                          </p:spTgt>
                                        </p:tgtEl>
                                        <p:attrNameLst>
                                          <p:attrName>style.visibility</p:attrName>
                                        </p:attrNameLst>
                                      </p:cBhvr>
                                      <p:to>
                                        <p:strVal val="visible"/>
                                      </p:to>
                                    </p:set>
                                    <p:animEffect transition="in" filter="dissolve">
                                      <p:cBhvr>
                                        <p:cTn id="11" dur="500"/>
                                        <p:tgtEl>
                                          <p:spTgt spid="25608">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5608">
                                            <p:txEl>
                                              <p:pRg st="2" end="2"/>
                                            </p:txEl>
                                          </p:spTgt>
                                        </p:tgtEl>
                                        <p:attrNameLst>
                                          <p:attrName>style.visibility</p:attrName>
                                        </p:attrNameLst>
                                      </p:cBhvr>
                                      <p:to>
                                        <p:strVal val="visible"/>
                                      </p:to>
                                    </p:set>
                                    <p:animEffect transition="in" filter="dissolve">
                                      <p:cBhvr>
                                        <p:cTn id="15" dur="500"/>
                                        <p:tgtEl>
                                          <p:spTgt spid="25608">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5608">
                                            <p:txEl>
                                              <p:pRg st="3" end="3"/>
                                            </p:txEl>
                                          </p:spTgt>
                                        </p:tgtEl>
                                        <p:attrNameLst>
                                          <p:attrName>style.visibility</p:attrName>
                                        </p:attrNameLst>
                                      </p:cBhvr>
                                      <p:to>
                                        <p:strVal val="visible"/>
                                      </p:to>
                                    </p:set>
                                    <p:animEffect transition="in" filter="dissolve">
                                      <p:cBhvr>
                                        <p:cTn id="19" dur="500"/>
                                        <p:tgtEl>
                                          <p:spTgt spid="25608">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5608">
                                            <p:txEl>
                                              <p:pRg st="4" end="4"/>
                                            </p:txEl>
                                          </p:spTgt>
                                        </p:tgtEl>
                                        <p:attrNameLst>
                                          <p:attrName>style.visibility</p:attrName>
                                        </p:attrNameLst>
                                      </p:cBhvr>
                                      <p:to>
                                        <p:strVal val="visible"/>
                                      </p:to>
                                    </p:set>
                                    <p:animEffect transition="in" filter="dissolve">
                                      <p:cBhvr>
                                        <p:cTn id="23" dur="500"/>
                                        <p:tgtEl>
                                          <p:spTgt spid="25608">
                                            <p:txEl>
                                              <p:pRg st="4" end="4"/>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5608">
                                            <p:txEl>
                                              <p:pRg st="5" end="5"/>
                                            </p:txEl>
                                          </p:spTgt>
                                        </p:tgtEl>
                                        <p:attrNameLst>
                                          <p:attrName>style.visibility</p:attrName>
                                        </p:attrNameLst>
                                      </p:cBhvr>
                                      <p:to>
                                        <p:strVal val="visible"/>
                                      </p:to>
                                    </p:set>
                                    <p:animEffect transition="in" filter="dissolve">
                                      <p:cBhvr>
                                        <p:cTn id="27" dur="500"/>
                                        <p:tgtEl>
                                          <p:spTgt spid="256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Title 1">
            <a:extLst>
              <a:ext uri="{FF2B5EF4-FFF2-40B4-BE49-F238E27FC236}">
                <a16:creationId xmlns:a16="http://schemas.microsoft.com/office/drawing/2014/main" id="{79313FB8-53AC-45AC-9A51-346448B27BE8}"/>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OSCE</a:t>
            </a:r>
          </a:p>
        </p:txBody>
      </p:sp>
      <p:sp>
        <p:nvSpPr>
          <p:cNvPr id="109570" name="Rectangle 3">
            <a:extLst>
              <a:ext uri="{FF2B5EF4-FFF2-40B4-BE49-F238E27FC236}">
                <a16:creationId xmlns:a16="http://schemas.microsoft.com/office/drawing/2014/main" id="{0AAB3B5D-C81E-408C-8788-96F79716180B}"/>
              </a:ext>
            </a:extLst>
          </p:cNvPr>
          <p:cNvSpPr>
            <a:spLocks noGrp="1"/>
          </p:cNvSpPr>
          <p:nvPr>
            <p:ph idx="1"/>
          </p:nvPr>
        </p:nvSpPr>
        <p:spPr>
          <a:xfrm>
            <a:off x="490961" y="1490663"/>
            <a:ext cx="8162078" cy="4362419"/>
          </a:xfrm>
        </p:spPr>
        <p:txBody>
          <a:bodyPr>
            <a:normAutofit fontScale="92500" lnSpcReduction="10000"/>
          </a:bodyPr>
          <a:lstStyle/>
          <a:p>
            <a:pPr eaLnBrk="1" hangingPunct="1">
              <a:lnSpc>
                <a:spcPct val="90000"/>
              </a:lnSpc>
            </a:pPr>
            <a:r>
              <a:rPr lang="en-GB" altLang="sr-Latn-RS" sz="2800" b="1" dirty="0"/>
              <a:t>Decision No. 7/06 </a:t>
            </a:r>
          </a:p>
          <a:p>
            <a:pPr lvl="1" eaLnBrk="1" hangingPunct="1">
              <a:lnSpc>
                <a:spcPct val="90000"/>
              </a:lnSpc>
            </a:pPr>
            <a:r>
              <a:rPr lang="en-GB" altLang="sr-Latn-RS" dirty="0"/>
              <a:t>participating States should consider becoming a party to the Budapest Convention</a:t>
            </a:r>
          </a:p>
          <a:p>
            <a:pPr lvl="1" eaLnBrk="1" hangingPunct="1">
              <a:lnSpc>
                <a:spcPct val="90000"/>
              </a:lnSpc>
            </a:pPr>
            <a:r>
              <a:rPr lang="en-GB" altLang="sr-Latn-RS" dirty="0"/>
              <a:t>participating States should join the G8 24/7 Computer Crime Network </a:t>
            </a:r>
          </a:p>
          <a:p>
            <a:pPr lvl="2" eaLnBrk="1" hangingPunct="1">
              <a:lnSpc>
                <a:spcPct val="90000"/>
              </a:lnSpc>
            </a:pPr>
            <a:r>
              <a:rPr lang="en-GB" altLang="sr-Latn-RS" sz="2800" dirty="0"/>
              <a:t>and nominate an appropriate contact point for the purpose of streamlining international law enforcement co-operation on combating the criminal misuse of cyberspace and in criminal cases that involve electronic evidence</a:t>
            </a:r>
            <a:endParaRPr lang="hr-HR" altLang="en-US" sz="2800" dirty="0"/>
          </a:p>
          <a:p>
            <a:r>
              <a:rPr lang="en-US" altLang="en-US" sz="2800" b="1" dirty="0"/>
              <a:t>Decision no. 991 OSCE Conference </a:t>
            </a:r>
            <a:r>
              <a:rPr lang="en-US" altLang="en-US" sz="2800" dirty="0"/>
              <a:t>on a Comprehensive approach to cyber security: exploring the future OSCE role</a:t>
            </a:r>
            <a:endParaRPr lang="en-US" altLang="sr-Latn-RS" sz="2800" dirty="0"/>
          </a:p>
        </p:txBody>
      </p:sp>
    </p:spTree>
    <p:custDataLst>
      <p:tags r:id="rId1"/>
    </p:custDataLst>
    <p:extLst>
      <p:ext uri="{BB962C8B-B14F-4D97-AF65-F5344CB8AC3E}">
        <p14:creationId xmlns:p14="http://schemas.microsoft.com/office/powerpoint/2010/main" val="33536039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5D1C65A3-5EE8-4800-B2E3-DAE47D189AFE}"/>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Council of Europe</a:t>
            </a:r>
          </a:p>
        </p:txBody>
      </p:sp>
      <p:sp>
        <p:nvSpPr>
          <p:cNvPr id="2" name="Pravougaonik 1">
            <a:extLst>
              <a:ext uri="{FF2B5EF4-FFF2-40B4-BE49-F238E27FC236}">
                <a16:creationId xmlns:a16="http://schemas.microsoft.com/office/drawing/2014/main" id="{0BBF21EA-ADF9-4A68-A4C9-64D5584339FD}"/>
              </a:ext>
            </a:extLst>
          </p:cNvPr>
          <p:cNvSpPr/>
          <p:nvPr/>
        </p:nvSpPr>
        <p:spPr>
          <a:xfrm>
            <a:off x="304030" y="1166812"/>
            <a:ext cx="3940175" cy="4524375"/>
          </a:xfrm>
          <a:prstGeom prst="rect">
            <a:avLst/>
          </a:prstGeom>
        </p:spPr>
        <p:txBody>
          <a:bodyPr>
            <a:spAutoFit/>
          </a:bodyPr>
          <a:lstStyle/>
          <a:p>
            <a:pPr algn="just" eaLnBrk="1" hangingPunct="1">
              <a:defRPr/>
            </a:pPr>
            <a:r>
              <a:rPr lang="en-US" sz="2400" b="1" dirty="0">
                <a:latin typeface="+mn-lt"/>
                <a:ea typeface="ＭＳ Ｐゴシック" pitchFamily="34" charset="-128"/>
              </a:rPr>
              <a:t>Approach</a:t>
            </a:r>
            <a:r>
              <a:rPr lang="en-US" sz="2400" dirty="0">
                <a:latin typeface="+mn-lt"/>
                <a:ea typeface="ＭＳ Ｐゴシック" pitchFamily="34" charset="-128"/>
              </a:rPr>
              <a:t>:</a:t>
            </a:r>
          </a:p>
          <a:p>
            <a:pPr algn="just" eaLnBrk="1" hangingPunct="1">
              <a:defRPr/>
            </a:pPr>
            <a:endParaRPr lang="en-US" sz="2400" dirty="0">
              <a:latin typeface="+mn-lt"/>
              <a:ea typeface="ＭＳ Ｐゴシック" pitchFamily="34" charset="-128"/>
            </a:endParaRPr>
          </a:p>
          <a:p>
            <a:pPr algn="just" eaLnBrk="1" hangingPunct="1">
              <a:defRPr/>
            </a:pPr>
            <a:r>
              <a:rPr lang="en-US" sz="2400" dirty="0">
                <a:latin typeface="+mn-lt"/>
                <a:ea typeface="ＭＳ Ｐゴシック" pitchFamily="34" charset="-128"/>
              </a:rPr>
              <a:t>The Council of Europe helps to protect societies worldwide from the threat of cybercrime through the Convention on Cybercrime and its Protocol on Xenophobia and Racism, the Cybercrime Convention Committee (T-CY) and the technical cooperation </a:t>
            </a:r>
            <a:r>
              <a:rPr lang="en-US" sz="2400" dirty="0" err="1">
                <a:latin typeface="+mn-lt"/>
                <a:ea typeface="ＭＳ Ｐゴシック" pitchFamily="34" charset="-128"/>
              </a:rPr>
              <a:t>programmes</a:t>
            </a:r>
            <a:r>
              <a:rPr lang="en-US" sz="2400" dirty="0">
                <a:latin typeface="+mn-lt"/>
                <a:ea typeface="ＭＳ Ｐゴシック" pitchFamily="34" charset="-128"/>
              </a:rPr>
              <a:t> on cybercrime.</a:t>
            </a:r>
          </a:p>
        </p:txBody>
      </p:sp>
      <p:sp>
        <p:nvSpPr>
          <p:cNvPr id="3" name="Pravougaonik 2">
            <a:extLst>
              <a:ext uri="{FF2B5EF4-FFF2-40B4-BE49-F238E27FC236}">
                <a16:creationId xmlns:a16="http://schemas.microsoft.com/office/drawing/2014/main" id="{AD35272A-ECF1-403F-8B3E-8586F4E36067}"/>
              </a:ext>
            </a:extLst>
          </p:cNvPr>
          <p:cNvSpPr/>
          <p:nvPr/>
        </p:nvSpPr>
        <p:spPr>
          <a:xfrm>
            <a:off x="4572000" y="1166812"/>
            <a:ext cx="4114800" cy="4216400"/>
          </a:xfrm>
          <a:prstGeom prst="rect">
            <a:avLst/>
          </a:prstGeom>
        </p:spPr>
        <p:txBody>
          <a:bodyPr>
            <a:spAutoFit/>
          </a:bodyPr>
          <a:lstStyle/>
          <a:p>
            <a:pPr algn="just" eaLnBrk="1" hangingPunct="1">
              <a:defRPr/>
            </a:pPr>
            <a:r>
              <a:rPr lang="en-US" sz="2400" b="1" dirty="0">
                <a:latin typeface="+mn-lt"/>
                <a:ea typeface="ＭＳ Ｐゴシック" pitchFamily="34" charset="-128"/>
              </a:rPr>
              <a:t>Convention</a:t>
            </a:r>
            <a:r>
              <a:rPr lang="en-US" sz="2400" dirty="0">
                <a:latin typeface="+mn-lt"/>
                <a:ea typeface="ＭＳ Ｐゴシック" pitchFamily="34" charset="-128"/>
              </a:rPr>
              <a:t>:</a:t>
            </a:r>
          </a:p>
          <a:p>
            <a:pPr algn="just" eaLnBrk="1" hangingPunct="1">
              <a:defRPr/>
            </a:pPr>
            <a:endParaRPr lang="en-US" sz="2400" dirty="0">
              <a:latin typeface="+mn-lt"/>
              <a:ea typeface="ＭＳ Ｐゴシック" pitchFamily="34" charset="-128"/>
            </a:endParaRPr>
          </a:p>
          <a:p>
            <a:pPr algn="just" eaLnBrk="1" hangingPunct="1">
              <a:defRPr/>
            </a:pPr>
            <a:r>
              <a:rPr lang="en-US" sz="2000" dirty="0">
                <a:latin typeface="+mn-lt"/>
                <a:ea typeface="ＭＳ Ｐゴシック" pitchFamily="34" charset="-128"/>
                <a:cs typeface="Arial" charset="0"/>
              </a:rPr>
              <a:t>The </a:t>
            </a:r>
            <a:r>
              <a:rPr lang="en-US" sz="2000" b="1" dirty="0">
                <a:latin typeface="+mn-lt"/>
                <a:ea typeface="ＭＳ Ｐゴシック" pitchFamily="34" charset="-128"/>
                <a:cs typeface="Arial" charset="0"/>
              </a:rPr>
              <a:t>Convention on Cybercrime</a:t>
            </a:r>
            <a:r>
              <a:rPr lang="en-US" sz="2000" dirty="0">
                <a:latin typeface="+mn-lt"/>
                <a:ea typeface="ＭＳ Ｐゴシック" pitchFamily="34" charset="-128"/>
                <a:cs typeface="Arial" charset="0"/>
              </a:rPr>
              <a:t> of the Council of Europe (CETS No.185), known as the Budapest Convention, is the only binding international instrument on this issue. It serves as a guideline for any country developing comprehensive national legislation against Cybercrime and as a framework for international cooperation between State Parties to this treaty.</a:t>
            </a:r>
            <a:endParaRPr lang="en-US" sz="2000" dirty="0">
              <a:latin typeface="+mn-lt"/>
              <a:ea typeface="ＭＳ Ｐゴシック" pitchFamily="34" charset="-128"/>
            </a:endParaRPr>
          </a:p>
        </p:txBody>
      </p:sp>
    </p:spTree>
    <p:custDataLst>
      <p:tags r:id="rId1"/>
    </p:custDataLst>
    <p:extLst>
      <p:ext uri="{BB962C8B-B14F-4D97-AF65-F5344CB8AC3E}">
        <p14:creationId xmlns:p14="http://schemas.microsoft.com/office/powerpoint/2010/main" val="16129927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FD99DC2E-38A5-4195-971E-C2495FC52751}"/>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Council of Europe</a:t>
            </a:r>
          </a:p>
        </p:txBody>
      </p:sp>
      <p:sp>
        <p:nvSpPr>
          <p:cNvPr id="113667" name="TextBox 5">
            <a:extLst>
              <a:ext uri="{FF2B5EF4-FFF2-40B4-BE49-F238E27FC236}">
                <a16:creationId xmlns:a16="http://schemas.microsoft.com/office/drawing/2014/main" id="{30731970-83A4-4C8A-B7D7-79EC1F65D86A}"/>
              </a:ext>
            </a:extLst>
          </p:cNvPr>
          <p:cNvSpPr txBox="1">
            <a:spLocks noChangeArrowheads="1"/>
          </p:cNvSpPr>
          <p:nvPr/>
        </p:nvSpPr>
        <p:spPr bwMode="auto">
          <a:xfrm>
            <a:off x="3819525" y="2730500"/>
            <a:ext cx="22336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sr-Latn-RS" sz="1800" b="1">
                <a:solidFill>
                  <a:schemeClr val="bg1"/>
                </a:solidFill>
                <a:latin typeface="Arial" panose="020B0604020202020204" pitchFamily="34" charset="0"/>
                <a:cs typeface="Arial" panose="020B0604020202020204" pitchFamily="34" charset="0"/>
              </a:rPr>
              <a:t>Cybercrime Prevention and Criminal Justice</a:t>
            </a:r>
          </a:p>
          <a:p>
            <a:pPr algn="ctr" eaLnBrk="1" hangingPunct="1">
              <a:spcBef>
                <a:spcPct val="0"/>
              </a:spcBef>
              <a:buFontTx/>
              <a:buNone/>
            </a:pPr>
            <a:r>
              <a:rPr lang="en-GB" altLang="sr-Latn-RS" sz="1800" b="1">
                <a:solidFill>
                  <a:schemeClr val="bg1"/>
                </a:solidFill>
                <a:latin typeface="Arial" panose="020B0604020202020204" pitchFamily="34" charset="0"/>
                <a:cs typeface="Arial" panose="020B0604020202020204" pitchFamily="34" charset="0"/>
              </a:rPr>
              <a:t>to protect you and your rights in cyberspace</a:t>
            </a:r>
          </a:p>
        </p:txBody>
      </p:sp>
      <p:pic>
        <p:nvPicPr>
          <p:cNvPr id="113668" name="Picture 11" descr="C:\Users\B.Stam\Desktop\Triangle Cyber.jpg">
            <a:extLst>
              <a:ext uri="{FF2B5EF4-FFF2-40B4-BE49-F238E27FC236}">
                <a16:creationId xmlns:a16="http://schemas.microsoft.com/office/drawing/2014/main" id="{0434F14B-6B9A-42E9-8671-F0BC637E0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51" y="1136656"/>
            <a:ext cx="7970298" cy="512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57620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Title 1">
            <a:extLst>
              <a:ext uri="{FF2B5EF4-FFF2-40B4-BE49-F238E27FC236}">
                <a16:creationId xmlns:a16="http://schemas.microsoft.com/office/drawing/2014/main" id="{79313FB8-53AC-45AC-9A51-346448B27BE8}"/>
              </a:ext>
            </a:extLst>
          </p:cNvPr>
          <p:cNvSpPr>
            <a:spLocks noGrp="1"/>
          </p:cNvSpPr>
          <p:nvPr>
            <p:ph type="title"/>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FATF</a:t>
            </a:r>
          </a:p>
        </p:txBody>
      </p:sp>
      <p:sp>
        <p:nvSpPr>
          <p:cNvPr id="109570" name="Rectangle 3">
            <a:extLst>
              <a:ext uri="{FF2B5EF4-FFF2-40B4-BE49-F238E27FC236}">
                <a16:creationId xmlns:a16="http://schemas.microsoft.com/office/drawing/2014/main" id="{0AAB3B5D-C81E-408C-8788-96F79716180B}"/>
              </a:ext>
            </a:extLst>
          </p:cNvPr>
          <p:cNvSpPr>
            <a:spLocks noGrp="1"/>
          </p:cNvSpPr>
          <p:nvPr>
            <p:ph idx="1"/>
          </p:nvPr>
        </p:nvSpPr>
        <p:spPr>
          <a:xfrm>
            <a:off x="79899" y="1185863"/>
            <a:ext cx="8162078" cy="4362419"/>
          </a:xfrm>
        </p:spPr>
        <p:txBody>
          <a:bodyPr>
            <a:normAutofit fontScale="92500" lnSpcReduction="20000"/>
          </a:bodyPr>
          <a:lstStyle/>
          <a:p>
            <a:pPr eaLnBrk="1" hangingPunct="1">
              <a:lnSpc>
                <a:spcPct val="90000"/>
              </a:lnSpc>
            </a:pPr>
            <a:endParaRPr lang="en-GB" altLang="sr-Latn-RS" sz="2800" b="1" dirty="0"/>
          </a:p>
          <a:p>
            <a:pPr eaLnBrk="1" hangingPunct="1">
              <a:lnSpc>
                <a:spcPct val="90000"/>
              </a:lnSpc>
            </a:pPr>
            <a:r>
              <a:rPr lang="en-GB" altLang="sr-Latn-RS" sz="2800" b="1" dirty="0"/>
              <a:t>Set up by the G7 in 1988</a:t>
            </a:r>
          </a:p>
          <a:p>
            <a:pPr eaLnBrk="1" hangingPunct="1">
              <a:lnSpc>
                <a:spcPct val="90000"/>
              </a:lnSpc>
            </a:pPr>
            <a:r>
              <a:rPr lang="en-GB" altLang="sr-Latn-RS" sz="2800" b="1" dirty="0"/>
              <a:t>Guidelines in AML</a:t>
            </a:r>
          </a:p>
          <a:p>
            <a:pPr lvl="1">
              <a:lnSpc>
                <a:spcPct val="90000"/>
              </a:lnSpc>
            </a:pPr>
            <a:r>
              <a:rPr lang="en-GB" altLang="sr-Latn-RS" sz="2400" b="1" dirty="0"/>
              <a:t>40 recommendations</a:t>
            </a:r>
          </a:p>
          <a:p>
            <a:pPr>
              <a:lnSpc>
                <a:spcPct val="90000"/>
              </a:lnSpc>
            </a:pPr>
            <a:r>
              <a:rPr lang="en-GB" altLang="sr-Latn-RS" sz="2800" b="1" dirty="0"/>
              <a:t>Guidelines in CTF</a:t>
            </a:r>
          </a:p>
          <a:p>
            <a:pPr lvl="1">
              <a:lnSpc>
                <a:spcPct val="90000"/>
              </a:lnSpc>
            </a:pPr>
            <a:r>
              <a:rPr lang="en-GB" altLang="sr-Latn-RS" sz="2400" b="1" dirty="0"/>
              <a:t>8 recommendations</a:t>
            </a:r>
          </a:p>
          <a:p>
            <a:pPr>
              <a:lnSpc>
                <a:spcPct val="90000"/>
              </a:lnSpc>
            </a:pPr>
            <a:r>
              <a:rPr lang="en-GB" altLang="sr-Latn-RS" sz="2800" b="1" dirty="0"/>
              <a:t>Extensive monitoring and review of the regime in practise</a:t>
            </a:r>
          </a:p>
          <a:p>
            <a:pPr>
              <a:lnSpc>
                <a:spcPct val="90000"/>
              </a:lnSpc>
            </a:pPr>
            <a:r>
              <a:rPr lang="en-GB" altLang="sr-Latn-RS" sz="2800" b="1" dirty="0"/>
              <a:t>Local chapters</a:t>
            </a:r>
          </a:p>
          <a:p>
            <a:pPr lvl="1">
              <a:lnSpc>
                <a:spcPct val="90000"/>
              </a:lnSpc>
            </a:pPr>
            <a:r>
              <a:rPr lang="en-GB" altLang="sr-Latn-RS" sz="2400" b="1" dirty="0"/>
              <a:t>Georgia: </a:t>
            </a:r>
            <a:r>
              <a:rPr lang="en-GB" altLang="sr-Latn-RS" sz="2400" b="1" dirty="0" err="1"/>
              <a:t>Moneyval</a:t>
            </a:r>
            <a:endParaRPr lang="en-GB" altLang="sr-Latn-RS" sz="2400" b="1" dirty="0"/>
          </a:p>
          <a:p>
            <a:pPr>
              <a:lnSpc>
                <a:spcPct val="90000"/>
              </a:lnSpc>
            </a:pPr>
            <a:r>
              <a:rPr lang="en-GB" altLang="sr-Latn-RS" sz="2800" b="1" dirty="0"/>
              <a:t>Blacklist, </a:t>
            </a:r>
            <a:r>
              <a:rPr lang="en-GB" altLang="sr-Latn-RS" sz="2800" b="1" dirty="0" err="1"/>
              <a:t>Greylist</a:t>
            </a:r>
            <a:endParaRPr lang="en-US" altLang="sr-Latn-RS" sz="2800" dirty="0"/>
          </a:p>
        </p:txBody>
      </p:sp>
    </p:spTree>
    <p:custDataLst>
      <p:tags r:id="rId1"/>
    </p:custDataLst>
    <p:extLst>
      <p:ext uri="{BB962C8B-B14F-4D97-AF65-F5344CB8AC3E}">
        <p14:creationId xmlns:p14="http://schemas.microsoft.com/office/powerpoint/2010/main" val="194516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ADEC54A9-550F-4B8B-B1A0-830B6F4742FF}"/>
              </a:ext>
            </a:extLst>
          </p:cNvPr>
          <p:cNvSpPr>
            <a:spLocks noGrp="1"/>
          </p:cNvSpPr>
          <p:nvPr>
            <p:ph type="title"/>
          </p:nvPr>
        </p:nvSpPr>
        <p:spPr>
          <a:xfrm>
            <a:off x="797859" y="89647"/>
            <a:ext cx="8229600" cy="774700"/>
          </a:xfrm>
          <a:ln/>
        </p:spPr>
        <p:txBody>
          <a:bodyPr lIns="91440" tIns="45720" rIns="91440" bIns="45720" anchor="ctr">
            <a:normAutofit/>
          </a:bodyPr>
          <a:lstStyle/>
          <a:p>
            <a:pPr algn="r"/>
            <a:r>
              <a:rPr lang="en-US" altLang="sr-Latn-RS" sz="3600" dirty="0">
                <a:solidFill>
                  <a:srgbClr val="FFFFFF"/>
                </a:solidFill>
                <a:latin typeface="Helvetica" panose="020B0604020202020204" pitchFamily="34" charset="0"/>
              </a:rPr>
              <a:t>Cybercrime</a:t>
            </a:r>
          </a:p>
        </p:txBody>
      </p:sp>
      <p:sp>
        <p:nvSpPr>
          <p:cNvPr id="16387" name="Rectangle 3">
            <a:extLst>
              <a:ext uri="{FF2B5EF4-FFF2-40B4-BE49-F238E27FC236}">
                <a16:creationId xmlns:a16="http://schemas.microsoft.com/office/drawing/2014/main" id="{35E5FA82-400E-474F-B991-AD338565A782}"/>
              </a:ext>
            </a:extLst>
          </p:cNvPr>
          <p:cNvSpPr>
            <a:spLocks noGrp="1"/>
          </p:cNvSpPr>
          <p:nvPr>
            <p:ph idx="1"/>
          </p:nvPr>
        </p:nvSpPr>
        <p:spPr>
          <a:xfrm>
            <a:off x="457200" y="1269365"/>
            <a:ext cx="8229600" cy="3938361"/>
          </a:xfrm>
        </p:spPr>
        <p:txBody>
          <a:bodyPr>
            <a:normAutofit lnSpcReduction="10000"/>
          </a:bodyPr>
          <a:lstStyle/>
          <a:p>
            <a:pPr marL="0" indent="0" eaLnBrk="1" hangingPunct="1">
              <a:lnSpc>
                <a:spcPct val="150000"/>
              </a:lnSpc>
              <a:buFont typeface="Arial" charset="0"/>
              <a:buNone/>
              <a:defRPr/>
            </a:pPr>
            <a:r>
              <a:rPr lang="en-GB" b="1" dirty="0">
                <a:ea typeface="+mn-ea"/>
                <a:cs typeface="+mn-cs"/>
              </a:rPr>
              <a:t>A global crime</a:t>
            </a:r>
          </a:p>
          <a:p>
            <a:pPr eaLnBrk="1" hangingPunct="1">
              <a:lnSpc>
                <a:spcPct val="150000"/>
              </a:lnSpc>
              <a:buFont typeface="Arial" charset="0"/>
              <a:buChar char="•"/>
              <a:defRPr/>
            </a:pPr>
            <a:r>
              <a:rPr lang="en-GB" dirty="0">
                <a:ea typeface="+mn-ea"/>
                <a:cs typeface="+mn-cs"/>
              </a:rPr>
              <a:t>requires international focus in growing number of the cases</a:t>
            </a:r>
          </a:p>
          <a:p>
            <a:pPr lvl="1" eaLnBrk="1" hangingPunct="1">
              <a:lnSpc>
                <a:spcPct val="150000"/>
              </a:lnSpc>
              <a:buFont typeface="Arial" charset="0"/>
              <a:buChar char="–"/>
              <a:defRPr/>
            </a:pPr>
            <a:r>
              <a:rPr lang="en-GB" dirty="0">
                <a:ea typeface="+mn-ea"/>
                <a:cs typeface="+mn-cs"/>
              </a:rPr>
              <a:t>if so, it is the only adequate approach to address the borderless nature of this global phenomenon</a:t>
            </a:r>
          </a:p>
          <a:p>
            <a:pPr lvl="1" eaLnBrk="1" hangingPunct="1">
              <a:lnSpc>
                <a:spcPct val="150000"/>
              </a:lnSpc>
              <a:buFont typeface="Arial" charset="0"/>
              <a:buChar char="–"/>
              <a:defRPr/>
            </a:pPr>
            <a:r>
              <a:rPr lang="en-GB" b="1" dirty="0">
                <a:ea typeface="+mn-ea"/>
                <a:cs typeface="+mn-cs"/>
              </a:rPr>
              <a:t>international cooperation can give more effectiveness to domestic efforts</a:t>
            </a:r>
          </a:p>
        </p:txBody>
      </p:sp>
    </p:spTree>
    <p:custDataLst>
      <p:tags r:id="rId1"/>
    </p:custDataLst>
    <p:extLst>
      <p:ext uri="{BB962C8B-B14F-4D97-AF65-F5344CB8AC3E}">
        <p14:creationId xmlns:p14="http://schemas.microsoft.com/office/powerpoint/2010/main" val="36828414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B8ACA687-67FF-47A6-BE58-012C825FC5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CD5BE72A-ED3D-4DCF-A4F1-5F92F9EC8DF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3862342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A06E6ED8-AD8A-4757-9EC7-817D11338053}"/>
              </a:ext>
            </a:extLst>
          </p:cNvPr>
          <p:cNvSpPr>
            <a:spLocks noGrp="1"/>
          </p:cNvSpPr>
          <p:nvPr>
            <p:ph type="title" idx="4294967295"/>
          </p:nvPr>
        </p:nvSpPr>
        <p:spPr>
          <a:xfrm>
            <a:off x="797859" y="89647"/>
            <a:ext cx="8229600" cy="774700"/>
          </a:xfrm>
          <a:ln/>
        </p:spPr>
        <p:txBody>
          <a:bodyPr lIns="91440" tIns="45720" rIns="91440" bIns="45720" anchor="ctr">
            <a:noAutofit/>
          </a:bodyPr>
          <a:lstStyle/>
          <a:p>
            <a:pPr algn="r"/>
            <a:br>
              <a:rPr lang="en-GB" altLang="sr-Latn-RS" sz="3600" dirty="0">
                <a:solidFill>
                  <a:srgbClr val="FFFFFF"/>
                </a:solidFill>
                <a:latin typeface="Helvetica" panose="020B0604020202020204" pitchFamily="34" charset="0"/>
              </a:rPr>
            </a:br>
            <a:r>
              <a:rPr lang="en-GB" altLang="sr-Latn-RS" sz="3600" dirty="0">
                <a:solidFill>
                  <a:srgbClr val="FFFFFF"/>
                </a:solidFill>
                <a:latin typeface="Helvetica" panose="020B0604020202020204" pitchFamily="34" charset="0"/>
              </a:rPr>
              <a:t>Summary</a:t>
            </a:r>
            <a:br>
              <a:rPr lang="en-GB" altLang="sr-Latn-RS" sz="3600" dirty="0">
                <a:solidFill>
                  <a:srgbClr val="FFFFFF"/>
                </a:solidFill>
                <a:latin typeface="Helvetica" panose="020B0604020202020204" pitchFamily="34" charset="0"/>
              </a:rPr>
            </a:br>
            <a:endParaRPr lang="en-GB" altLang="sr-Latn-RS" sz="3600" dirty="0">
              <a:solidFill>
                <a:srgbClr val="FFFFFF"/>
              </a:solidFill>
              <a:latin typeface="Helvetica" panose="020B0604020202020204" pitchFamily="34" charset="0"/>
            </a:endParaRPr>
          </a:p>
        </p:txBody>
      </p:sp>
      <p:pic>
        <p:nvPicPr>
          <p:cNvPr id="4" name="Picture 3">
            <a:extLst>
              <a:ext uri="{FF2B5EF4-FFF2-40B4-BE49-F238E27FC236}">
                <a16:creationId xmlns:a16="http://schemas.microsoft.com/office/drawing/2014/main" id="{FCB59AA2-C3B2-4214-B181-FE8CFDCA40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42890" y="2402397"/>
            <a:ext cx="2658219" cy="2393719"/>
          </a:xfrm>
          <a:prstGeom prst="rect">
            <a:avLst/>
          </a:prstGeom>
        </p:spPr>
      </p:pic>
    </p:spTree>
    <p:custDataLst>
      <p:tags r:id="rId1"/>
    </p:custDataLst>
    <p:extLst>
      <p:ext uri="{BB962C8B-B14F-4D97-AF65-F5344CB8AC3E}">
        <p14:creationId xmlns:p14="http://schemas.microsoft.com/office/powerpoint/2010/main" val="4144346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8E52C459-9BC7-43C6-A770-2E6629D3EC64}"/>
              </a:ext>
            </a:extLst>
          </p:cNvPr>
          <p:cNvSpPr>
            <a:spLocks noGrp="1"/>
          </p:cNvSpPr>
          <p:nvPr>
            <p:ph type="title" idx="4294967295"/>
          </p:nvPr>
        </p:nvSpPr>
        <p:spPr>
          <a:xfrm>
            <a:off x="797859" y="89647"/>
            <a:ext cx="8229600" cy="774700"/>
          </a:xfrm>
          <a:ln/>
        </p:spPr>
        <p:txBody>
          <a:bodyPr lIns="91440" tIns="45720" rIns="91440" bIns="45720" anchor="ctr">
            <a:normAutofit/>
          </a:bodyPr>
          <a:lstStyle/>
          <a:p>
            <a:pPr algn="r" eaLnBrk="1" hangingPunct="1"/>
            <a:r>
              <a:rPr lang="en-GB" altLang="sr-Latn-RS" sz="3600" dirty="0">
                <a:solidFill>
                  <a:srgbClr val="FFFFFF"/>
                </a:solidFill>
                <a:latin typeface="Helvetica" panose="020B0604020202020204" pitchFamily="34" charset="0"/>
              </a:rPr>
              <a:t>Summary</a:t>
            </a:r>
          </a:p>
        </p:txBody>
      </p:sp>
      <p:sp>
        <p:nvSpPr>
          <p:cNvPr id="195587" name="Content Placeholder 2">
            <a:extLst>
              <a:ext uri="{FF2B5EF4-FFF2-40B4-BE49-F238E27FC236}">
                <a16:creationId xmlns:a16="http://schemas.microsoft.com/office/drawing/2014/main" id="{06C1BF2F-2798-4E87-A3F8-95826E4EAF53}"/>
              </a:ext>
            </a:extLst>
          </p:cNvPr>
          <p:cNvSpPr txBox="1">
            <a:spLocks/>
          </p:cNvSpPr>
          <p:nvPr/>
        </p:nvSpPr>
        <p:spPr bwMode="auto">
          <a:xfrm>
            <a:off x="315912" y="1364388"/>
            <a:ext cx="85121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GB" altLang="sr-Latn-RS" sz="2200" dirty="0">
                <a:latin typeface="+mn-lt"/>
                <a:cs typeface="Arial" panose="020B0604020202020204" pitchFamily="34" charset="0"/>
              </a:rPr>
              <a:t>At the end of this session, delegates will be able to:</a:t>
            </a:r>
          </a:p>
          <a:p>
            <a:pPr>
              <a:buFont typeface="Arial" panose="020B0604020202020204" pitchFamily="34" charset="0"/>
              <a:buNone/>
            </a:pPr>
            <a:endParaRPr lang="en-GB" altLang="sr-Latn-RS" sz="2200" dirty="0">
              <a:latin typeface="+mn-lt"/>
              <a:cs typeface="Arial" panose="020B0604020202020204" pitchFamily="34" charset="0"/>
            </a:endParaRPr>
          </a:p>
          <a:p>
            <a:r>
              <a:rPr lang="en-GB" altLang="sr-Latn-RS" sz="2200" dirty="0">
                <a:latin typeface="+mn-lt"/>
                <a:cs typeface="Arial" panose="020B0604020202020204" pitchFamily="34" charset="0"/>
              </a:rPr>
              <a:t>Identify different types of cybercrime and their impact</a:t>
            </a:r>
          </a:p>
          <a:p>
            <a:endParaRPr lang="en-GB" altLang="sr-Latn-RS" sz="2200" dirty="0">
              <a:latin typeface="+mn-lt"/>
              <a:cs typeface="Arial" panose="020B0604020202020204" pitchFamily="34" charset="0"/>
            </a:endParaRPr>
          </a:p>
          <a:p>
            <a:r>
              <a:rPr lang="en-GB" altLang="sr-Latn-RS" sz="2200" dirty="0">
                <a:latin typeface="+mn-lt"/>
                <a:cs typeface="Arial" panose="020B0604020202020204" pitchFamily="34" charset="0"/>
              </a:rPr>
              <a:t>List the threats, trends and tools of cybercrime and responses to the phenomenon. </a:t>
            </a:r>
          </a:p>
          <a:p>
            <a:endParaRPr lang="pt-PT" altLang="sr-Latn-RS" sz="2200" dirty="0">
              <a:latin typeface="+mn-lt"/>
              <a:cs typeface="Arial" panose="020B0604020202020204" pitchFamily="34" charset="0"/>
            </a:endParaRPr>
          </a:p>
          <a:p>
            <a:r>
              <a:rPr lang="en-GB" altLang="sr-Latn-RS" sz="2200" dirty="0">
                <a:latin typeface="+mn-lt"/>
                <a:cs typeface="Arial" panose="020B0604020202020204" pitchFamily="34" charset="0"/>
              </a:rPr>
              <a:t>Explain the concepts of cybercrime that are considered types of crime under most legislation and international standards. </a:t>
            </a:r>
          </a:p>
          <a:p>
            <a:endParaRPr lang="pt-PT" altLang="sr-Latn-RS" sz="22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3851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47D879AC-190D-45BD-A748-DA18D6EB79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08838FAB-A486-4410-8049-81AD10B0BA3E}"/>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974352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6377</TotalTime>
  <Words>10352</Words>
  <Application>Microsoft Office PowerPoint</Application>
  <PresentationFormat>On-screen Show (4:3)</PresentationFormat>
  <Paragraphs>768</Paragraphs>
  <Slides>93</Slides>
  <Notes>86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Calibri</vt:lpstr>
      <vt:lpstr>Corbel</vt:lpstr>
      <vt:lpstr>Georgia</vt:lpstr>
      <vt:lpstr>Helvetica</vt:lpstr>
      <vt:lpstr>Wingdings</vt:lpstr>
      <vt:lpstr>PPT_theme_v7</vt:lpstr>
      <vt:lpstr>PowerPoint Presentation</vt:lpstr>
      <vt:lpstr>Agenda</vt:lpstr>
      <vt:lpstr>Session Objectives</vt:lpstr>
      <vt:lpstr> Information society and cybercrime </vt:lpstr>
      <vt:lpstr>Information Society</vt:lpstr>
      <vt:lpstr>Information Society</vt:lpstr>
      <vt:lpstr>Information Society</vt:lpstr>
      <vt:lpstr>Internet</vt:lpstr>
      <vt:lpstr>Cybercrime</vt:lpstr>
      <vt:lpstr>Cybercrime</vt:lpstr>
      <vt:lpstr>  </vt:lpstr>
      <vt:lpstr>PowerPoint Presentation</vt:lpstr>
      <vt:lpstr>PowerPoint Presentation</vt:lpstr>
      <vt:lpstr>Modern Challenges</vt:lpstr>
      <vt:lpstr>Most Common Cybercrime Phenomena</vt:lpstr>
      <vt:lpstr>“Digital” or “Cyber” Environment</vt:lpstr>
      <vt:lpstr>The challenges of Cyber security and criminality</vt:lpstr>
      <vt:lpstr>The challenges of Cyber security and criminality</vt:lpstr>
      <vt:lpstr>The challenges of Cyber security and criminality</vt:lpstr>
      <vt:lpstr>PowerPoint Presentation</vt:lpstr>
      <vt:lpstr>What is cybercrime?</vt:lpstr>
      <vt:lpstr>Why “cybercrime”?</vt:lpstr>
      <vt:lpstr>How Criminals use Technology</vt:lpstr>
      <vt:lpstr>PowerPoint Presentation</vt:lpstr>
      <vt:lpstr>How Criminals use Technology</vt:lpstr>
      <vt:lpstr>PowerPoint Presentation</vt:lpstr>
      <vt:lpstr>How Criminals use Technology</vt:lpstr>
      <vt:lpstr>PowerPoint Presentation</vt:lpstr>
      <vt:lpstr>How Criminals use Technology</vt:lpstr>
      <vt:lpstr>In Real Life</vt:lpstr>
      <vt:lpstr>Cybercrime: Narrow and Broader Sense</vt:lpstr>
      <vt:lpstr>In Real Life</vt:lpstr>
      <vt:lpstr>PowerPoint Presentation</vt:lpstr>
      <vt:lpstr> Illegal activities online</vt:lpstr>
      <vt:lpstr>Phishing</vt:lpstr>
      <vt:lpstr>Phishing</vt:lpstr>
      <vt:lpstr>Malware</vt:lpstr>
      <vt:lpstr>Viruses</vt:lpstr>
      <vt:lpstr>Computer Viruses/Trojans</vt:lpstr>
      <vt:lpstr>Malware</vt:lpstr>
      <vt:lpstr>Worms</vt:lpstr>
      <vt:lpstr>PowerPoint Presentation</vt:lpstr>
      <vt:lpstr>Spyware</vt:lpstr>
      <vt:lpstr>PowerPoint Presentation</vt:lpstr>
      <vt:lpstr>Ransomware</vt:lpstr>
      <vt:lpstr>Ransomware – WannaCry</vt:lpstr>
      <vt:lpstr>Ransomware – WannaCry</vt:lpstr>
      <vt:lpstr>Trojans (Trojan Horses)</vt:lpstr>
      <vt:lpstr>Trojans (Trojan Horses)</vt:lpstr>
      <vt:lpstr>Botnets</vt:lpstr>
      <vt:lpstr>Botnets</vt:lpstr>
      <vt:lpstr>DarkNet</vt:lpstr>
      <vt:lpstr>DarkNet and Dark Web</vt:lpstr>
      <vt:lpstr>TOR</vt:lpstr>
      <vt:lpstr>PowerPoint Presentation</vt:lpstr>
      <vt:lpstr>PowerPoint Presentation</vt:lpstr>
      <vt:lpstr>PowerPoint Presentation</vt:lpstr>
      <vt:lpstr>PowerPoint Presentation</vt:lpstr>
      <vt:lpstr>PowerPoint Presentation</vt:lpstr>
      <vt:lpstr>Contemporary and emerging trends of cybercrime</vt:lpstr>
      <vt:lpstr> Trend #1: Business Email Compromise</vt:lpstr>
      <vt:lpstr>Trend #2: Banking malware,  ransomware </vt:lpstr>
      <vt:lpstr>Trend #3: Hactivims and abuse of social networks</vt:lpstr>
      <vt:lpstr>Trend #4: Contemporary IPR infringements</vt:lpstr>
      <vt:lpstr>New Trend #1: Increase of APT</vt:lpstr>
      <vt:lpstr>PowerPoint Presentation</vt:lpstr>
      <vt:lpstr>New Trend #2: Mobile transactions and currencies</vt:lpstr>
      <vt:lpstr>New Trend #3: Internet of Things - IoT</vt:lpstr>
      <vt:lpstr>New Trend #3: IoT</vt:lpstr>
      <vt:lpstr> International organisations and Cybercrime </vt:lpstr>
      <vt:lpstr>Initiatives of International Organisations</vt:lpstr>
      <vt:lpstr>United Nations General Assembly</vt:lpstr>
      <vt:lpstr>PowerPoint Presentation</vt:lpstr>
      <vt:lpstr>PowerPoint Presentation</vt:lpstr>
      <vt:lpstr>G8 High-tech Crime Sub-group</vt:lpstr>
      <vt:lpstr>European Union – Substantive Provisions</vt:lpstr>
      <vt:lpstr>European Union – Substantive Provisions</vt:lpstr>
      <vt:lpstr>European union - AML</vt:lpstr>
      <vt:lpstr>European Union – Law Enforcement</vt:lpstr>
      <vt:lpstr>European Union – Law Enforcement</vt:lpstr>
      <vt:lpstr>European Union  Joint Cybercrime Action Taskforce J-CAT</vt:lpstr>
      <vt:lpstr>European Union  Joint Cybercrime Action Taskforce J-CAT</vt:lpstr>
      <vt:lpstr>European Union  Joint Cybercrime Action Taskforce J-CAT</vt:lpstr>
      <vt:lpstr>European Union  Joint Cybercrime Action Taskforce J-CAT</vt:lpstr>
      <vt:lpstr>European Union – EUROJUST EJCN</vt:lpstr>
      <vt:lpstr>OSCE</vt:lpstr>
      <vt:lpstr>Council of Europe</vt:lpstr>
      <vt:lpstr>Council of Europe</vt:lpstr>
      <vt:lpstr>FATF</vt:lpstr>
      <vt:lpstr>PowerPoint Presentation</vt:lpstr>
      <vt:lpstr> Summary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30</cp:revision>
  <dcterms:created xsi:type="dcterms:W3CDTF">2020-01-22T21:36:04Z</dcterms:created>
  <dcterms:modified xsi:type="dcterms:W3CDTF">2023-11-13T16:37:19Z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180B9F98-1884-4721-A86E-A02D2EE5932E</vt:lpwstr>
  </property>
  <property fmtid="{D5CDD505-2E9C-101B-9397-08002B2CF9AE}" pid="3" name="ArticulatePath">
    <vt:lpwstr>Session 2 Introduction to Cybercrime </vt:lpwstr>
  </property>
</Properties>
</file>