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55" r:id="rId2"/>
    <p:sldId id="567" r:id="rId3"/>
    <p:sldId id="568" r:id="rId4"/>
    <p:sldId id="569" r:id="rId5"/>
    <p:sldId id="671" r:id="rId6"/>
    <p:sldId id="670" r:id="rId7"/>
    <p:sldId id="669" r:id="rId8"/>
    <p:sldId id="672" r:id="rId9"/>
    <p:sldId id="673" r:id="rId10"/>
    <p:sldId id="675" r:id="rId11"/>
    <p:sldId id="674" r:id="rId12"/>
    <p:sldId id="676" r:id="rId13"/>
    <p:sldId id="784" r:id="rId14"/>
    <p:sldId id="677" r:id="rId15"/>
    <p:sldId id="721" r:id="rId16"/>
    <p:sldId id="722" r:id="rId17"/>
    <p:sldId id="678" r:id="rId18"/>
    <p:sldId id="680" r:id="rId19"/>
    <p:sldId id="683" r:id="rId20"/>
    <p:sldId id="685" r:id="rId21"/>
    <p:sldId id="684" r:id="rId22"/>
    <p:sldId id="686" r:id="rId23"/>
    <p:sldId id="687" r:id="rId24"/>
    <p:sldId id="689" r:id="rId25"/>
    <p:sldId id="785" r:id="rId26"/>
    <p:sldId id="690" r:id="rId27"/>
    <p:sldId id="786" r:id="rId28"/>
    <p:sldId id="691" r:id="rId29"/>
    <p:sldId id="692" r:id="rId30"/>
    <p:sldId id="693" r:id="rId31"/>
    <p:sldId id="694" r:id="rId32"/>
    <p:sldId id="696" r:id="rId33"/>
    <p:sldId id="697" r:id="rId34"/>
    <p:sldId id="698" r:id="rId35"/>
    <p:sldId id="787" r:id="rId36"/>
    <p:sldId id="788" r:id="rId37"/>
    <p:sldId id="699" r:id="rId38"/>
    <p:sldId id="700" r:id="rId39"/>
    <p:sldId id="701" r:id="rId40"/>
    <p:sldId id="703" r:id="rId41"/>
    <p:sldId id="712" r:id="rId42"/>
    <p:sldId id="713" r:id="rId43"/>
    <p:sldId id="715" r:id="rId44"/>
    <p:sldId id="716" r:id="rId45"/>
    <p:sldId id="718" r:id="rId46"/>
    <p:sldId id="717" r:id="rId47"/>
    <p:sldId id="719"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32" autoAdjust="0"/>
    <p:restoredTop sz="65209" autoAdjust="0"/>
  </p:normalViewPr>
  <p:slideViewPr>
    <p:cSldViewPr snapToGrid="0" snapToObjects="1">
      <p:cViewPr varScale="1">
        <p:scale>
          <a:sx n="55" d="100"/>
          <a:sy n="55" d="100"/>
        </p:scale>
        <p:origin x="2838" y="24"/>
      </p:cViewPr>
      <p:guideLst>
        <p:guide orient="horz" pos="2160"/>
        <p:guide pos="2880"/>
      </p:guideLst>
    </p:cSldViewPr>
  </p:slideViewPr>
  <p:outlineViewPr>
    <p:cViewPr>
      <p:scale>
        <a:sx n="33" d="100"/>
        <a:sy n="33" d="100"/>
      </p:scale>
      <p:origin x="0" y="-4872"/>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sr-Latn-RS" sz="2800" b="1" dirty="0"/>
            <a:t>Koliko ima vrsta dokaza u obliku elektronskih podataka i da li možete da ih navedete </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3?</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err="1"/>
            <a:t>b.</a:t>
          </a:r>
          <a:r>
            <a:rPr lang="en-US" sz="2800" dirty="0"/>
            <a:t>) 4?</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5?</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DC94A-F46E-4809-A556-37C0BBA51067}"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GB"/>
        </a:p>
      </dgm:t>
    </dgm:pt>
    <dgm:pt modelId="{D43B8C40-B09F-496C-A11E-9AB196DE8852}">
      <dgm:prSet phldrT="[Text]" custT="1"/>
      <dgm:spPr/>
      <dgm:t>
        <a:bodyPr/>
        <a:lstStyle/>
        <a:p>
          <a:r>
            <a:rPr lang="sr-Latn-RS" sz="2000" dirty="0"/>
            <a:t>Tužilaštvo</a:t>
          </a:r>
          <a:endParaRPr lang="en-GB" sz="2000" dirty="0"/>
        </a:p>
      </dgm:t>
    </dgm:pt>
    <dgm:pt modelId="{DFF318B4-6623-4B79-8021-B55DDC5F5913}" type="parTrans" cxnId="{C0C7F667-BCAF-4C4C-BBD1-69861C3A6D6B}">
      <dgm:prSet/>
      <dgm:spPr/>
      <dgm:t>
        <a:bodyPr/>
        <a:lstStyle/>
        <a:p>
          <a:endParaRPr lang="en-GB"/>
        </a:p>
      </dgm:t>
    </dgm:pt>
    <dgm:pt modelId="{83AE1716-A533-4BAD-90D0-041F7CD5EEA4}" type="sibTrans" cxnId="{C0C7F667-BCAF-4C4C-BBD1-69861C3A6D6B}">
      <dgm:prSet/>
      <dgm:spPr/>
      <dgm:t>
        <a:bodyPr/>
        <a:lstStyle/>
        <a:p>
          <a:endParaRPr lang="en-GB"/>
        </a:p>
      </dgm:t>
    </dgm:pt>
    <dgm:pt modelId="{9CF39C4A-30CA-42B0-8F51-75EF260277FC}">
      <dgm:prSet phldrT="[Text]" custT="1"/>
      <dgm:spPr/>
      <dgm:t>
        <a:bodyPr/>
        <a:lstStyle/>
        <a:p>
          <a:r>
            <a:rPr lang="en-US" sz="2400" dirty="0" err="1"/>
            <a:t>Polic</a:t>
          </a:r>
          <a:r>
            <a:rPr lang="sr-Latn-RS" sz="2400" dirty="0" err="1"/>
            <a:t>ija</a:t>
          </a:r>
          <a:r>
            <a:rPr lang="en-US" sz="2400" dirty="0"/>
            <a:t>/</a:t>
          </a:r>
          <a:r>
            <a:rPr lang="sr-Latn-RS" sz="2400" dirty="0"/>
            <a:t>snage reda</a:t>
          </a:r>
          <a:endParaRPr lang="en-GB" sz="2400" dirty="0"/>
        </a:p>
      </dgm:t>
    </dgm:pt>
    <dgm:pt modelId="{395D9510-08EA-432D-9A00-9294E0BDBA2B}" type="parTrans" cxnId="{C1B80BB4-F9BB-4D8B-826E-9C22386A69BD}">
      <dgm:prSet/>
      <dgm:spPr/>
      <dgm:t>
        <a:bodyPr/>
        <a:lstStyle/>
        <a:p>
          <a:endParaRPr lang="en-GB"/>
        </a:p>
      </dgm:t>
    </dgm:pt>
    <dgm:pt modelId="{DB59FA91-CE6B-4BFC-93A0-B654BED5A30B}" type="sibTrans" cxnId="{C1B80BB4-F9BB-4D8B-826E-9C22386A69BD}">
      <dgm:prSet/>
      <dgm:spPr/>
      <dgm:t>
        <a:bodyPr/>
        <a:lstStyle/>
        <a:p>
          <a:endParaRPr lang="en-GB"/>
        </a:p>
      </dgm:t>
    </dgm:pt>
    <dgm:pt modelId="{9FFE1DC2-7997-45EF-B054-D9C101A58696}">
      <dgm:prSet phldrT="[Text]"/>
      <dgm:spPr/>
      <dgm:t>
        <a:bodyPr/>
        <a:lstStyle/>
        <a:p>
          <a:r>
            <a:rPr lang="sr-Latn-RS" dirty="0"/>
            <a:t>Sud</a:t>
          </a:r>
          <a:endParaRPr lang="en-GB" dirty="0"/>
        </a:p>
      </dgm:t>
    </dgm:pt>
    <dgm:pt modelId="{A66FDFC0-6D16-4DD6-98C8-29F8AEF8F4CA}" type="parTrans" cxnId="{04192292-C89F-4D48-8DD7-FB01C4BE1EB4}">
      <dgm:prSet/>
      <dgm:spPr/>
      <dgm:t>
        <a:bodyPr/>
        <a:lstStyle/>
        <a:p>
          <a:endParaRPr lang="en-GB"/>
        </a:p>
      </dgm:t>
    </dgm:pt>
    <dgm:pt modelId="{8C87C095-02EA-42BE-9394-5DF2692F7F21}" type="sibTrans" cxnId="{04192292-C89F-4D48-8DD7-FB01C4BE1EB4}">
      <dgm:prSet/>
      <dgm:spPr/>
      <dgm:t>
        <a:bodyPr/>
        <a:lstStyle/>
        <a:p>
          <a:endParaRPr lang="en-GB"/>
        </a:p>
      </dgm:t>
    </dgm:pt>
    <dgm:pt modelId="{3252F450-8240-4917-B119-144A08BE229A}">
      <dgm:prSet phldrT="[Text]" custT="1"/>
      <dgm:spPr/>
      <dgm:t>
        <a:bodyPr/>
        <a:lstStyle/>
        <a:p>
          <a:r>
            <a:rPr lang="en-US" sz="1400" dirty="0"/>
            <a:t>I</a:t>
          </a:r>
          <a:r>
            <a:rPr lang="sr-Latn-RS" sz="1400" dirty="0" err="1"/>
            <a:t>stražni</a:t>
          </a:r>
          <a:r>
            <a:rPr lang="sr-Latn-RS" sz="1400" dirty="0"/>
            <a:t> sudija</a:t>
          </a:r>
          <a:r>
            <a:rPr lang="en-US" sz="1400" dirty="0"/>
            <a:t> </a:t>
          </a:r>
          <a:endParaRPr lang="en-GB" sz="1400" dirty="0"/>
        </a:p>
      </dgm:t>
    </dgm:pt>
    <dgm:pt modelId="{1A2AEAF1-B9D2-424A-8D47-9B457536792F}" type="parTrans" cxnId="{7624529B-E6C5-438C-89CD-2810B3EF84E3}">
      <dgm:prSet/>
      <dgm:spPr/>
      <dgm:t>
        <a:bodyPr/>
        <a:lstStyle/>
        <a:p>
          <a:endParaRPr lang="en-GB"/>
        </a:p>
      </dgm:t>
    </dgm:pt>
    <dgm:pt modelId="{A3273DCF-25D8-40EE-9F00-79853BAB7E64}" type="sibTrans" cxnId="{7624529B-E6C5-438C-89CD-2810B3EF84E3}">
      <dgm:prSet/>
      <dgm:spPr/>
      <dgm:t>
        <a:bodyPr/>
        <a:lstStyle/>
        <a:p>
          <a:endParaRPr lang="en-GB"/>
        </a:p>
      </dgm:t>
    </dgm:pt>
    <dgm:pt modelId="{B1ED9FE3-0FDE-490A-95F0-24B8C8680FB0}" type="pres">
      <dgm:prSet presAssocID="{BC2DC94A-F46E-4809-A556-37C0BBA51067}" presName="Name0" presStyleCnt="0">
        <dgm:presLayoutVars>
          <dgm:chMax val="1"/>
          <dgm:chPref val="1"/>
          <dgm:dir/>
          <dgm:animOne val="branch"/>
          <dgm:animLvl val="lvl"/>
        </dgm:presLayoutVars>
      </dgm:prSet>
      <dgm:spPr/>
    </dgm:pt>
    <dgm:pt modelId="{2AC7FB11-42FD-4827-AB09-EA1A48F64086}" type="pres">
      <dgm:prSet presAssocID="{D43B8C40-B09F-496C-A11E-9AB196DE8852}" presName="singleCycle" presStyleCnt="0"/>
      <dgm:spPr/>
    </dgm:pt>
    <dgm:pt modelId="{8E69E85C-938C-4ED1-9ABD-8A0A2496C4D9}" type="pres">
      <dgm:prSet presAssocID="{D43B8C40-B09F-496C-A11E-9AB196DE8852}" presName="singleCenter" presStyleLbl="node1" presStyleIdx="0" presStyleCnt="4">
        <dgm:presLayoutVars>
          <dgm:chMax val="7"/>
          <dgm:chPref val="7"/>
        </dgm:presLayoutVars>
      </dgm:prSet>
      <dgm:spPr/>
    </dgm:pt>
    <dgm:pt modelId="{D12E1021-53A6-485E-9233-4EDE67BEC917}" type="pres">
      <dgm:prSet presAssocID="{395D9510-08EA-432D-9A00-9294E0BDBA2B}" presName="Name56" presStyleLbl="parChTrans1D2" presStyleIdx="0" presStyleCnt="3"/>
      <dgm:spPr/>
    </dgm:pt>
    <dgm:pt modelId="{5D1F438F-1B8F-4D2A-A343-2D8B40A9494D}" type="pres">
      <dgm:prSet presAssocID="{9CF39C4A-30CA-42B0-8F51-75EF260277FC}" presName="text0" presStyleLbl="node1" presStyleIdx="1" presStyleCnt="4">
        <dgm:presLayoutVars>
          <dgm:bulletEnabled val="1"/>
        </dgm:presLayoutVars>
      </dgm:prSet>
      <dgm:spPr/>
    </dgm:pt>
    <dgm:pt modelId="{3778DF30-23E2-4C7D-A959-3BE0EC75CBBD}" type="pres">
      <dgm:prSet presAssocID="{A66FDFC0-6D16-4DD6-98C8-29F8AEF8F4CA}" presName="Name56" presStyleLbl="parChTrans1D2" presStyleIdx="1" presStyleCnt="3"/>
      <dgm:spPr/>
    </dgm:pt>
    <dgm:pt modelId="{6963355E-90FB-4F2F-8A04-33DF3325C0FF}" type="pres">
      <dgm:prSet presAssocID="{9FFE1DC2-7997-45EF-B054-D9C101A58696}" presName="text0" presStyleLbl="node1" presStyleIdx="2" presStyleCnt="4">
        <dgm:presLayoutVars>
          <dgm:bulletEnabled val="1"/>
        </dgm:presLayoutVars>
      </dgm:prSet>
      <dgm:spPr/>
    </dgm:pt>
    <dgm:pt modelId="{F950A281-5A65-4A2C-946C-1B2B20A221D8}" type="pres">
      <dgm:prSet presAssocID="{1A2AEAF1-B9D2-424A-8D47-9B457536792F}" presName="Name56" presStyleLbl="parChTrans1D2" presStyleIdx="2" presStyleCnt="3"/>
      <dgm:spPr/>
    </dgm:pt>
    <dgm:pt modelId="{DD254159-A8A1-4609-AFBB-38BCC8794B5D}" type="pres">
      <dgm:prSet presAssocID="{3252F450-8240-4917-B119-144A08BE229A}" presName="text0" presStyleLbl="node1" presStyleIdx="3" presStyleCnt="4">
        <dgm:presLayoutVars>
          <dgm:bulletEnabled val="1"/>
        </dgm:presLayoutVars>
      </dgm:prSet>
      <dgm:spPr/>
    </dgm:pt>
  </dgm:ptLst>
  <dgm:cxnLst>
    <dgm:cxn modelId="{7093F91C-F25A-4713-9450-D289C85C689F}" type="presOf" srcId="{D43B8C40-B09F-496C-A11E-9AB196DE8852}" destId="{8E69E85C-938C-4ED1-9ABD-8A0A2496C4D9}" srcOrd="0" destOrd="0" presId="urn:microsoft.com/office/officeart/2008/layout/RadialCluster"/>
    <dgm:cxn modelId="{046FE429-3AF9-438D-B236-1C9F2842FA52}" type="presOf" srcId="{3252F450-8240-4917-B119-144A08BE229A}" destId="{DD254159-A8A1-4609-AFBB-38BCC8794B5D}" srcOrd="0" destOrd="0" presId="urn:microsoft.com/office/officeart/2008/layout/RadialCluster"/>
    <dgm:cxn modelId="{C0C7F667-BCAF-4C4C-BBD1-69861C3A6D6B}" srcId="{BC2DC94A-F46E-4809-A556-37C0BBA51067}" destId="{D43B8C40-B09F-496C-A11E-9AB196DE8852}" srcOrd="0" destOrd="0" parTransId="{DFF318B4-6623-4B79-8021-B55DDC5F5913}" sibTransId="{83AE1716-A533-4BAD-90D0-041F7CD5EEA4}"/>
    <dgm:cxn modelId="{6E0ED378-CCD5-46CD-9201-E4F681A017BC}" type="presOf" srcId="{9FFE1DC2-7997-45EF-B054-D9C101A58696}" destId="{6963355E-90FB-4F2F-8A04-33DF3325C0FF}" srcOrd="0" destOrd="0" presId="urn:microsoft.com/office/officeart/2008/layout/RadialCluster"/>
    <dgm:cxn modelId="{632DD17B-FF0E-4ACC-9442-2AC4AD8C48A7}" type="presOf" srcId="{A66FDFC0-6D16-4DD6-98C8-29F8AEF8F4CA}" destId="{3778DF30-23E2-4C7D-A959-3BE0EC75CBBD}" srcOrd="0" destOrd="0" presId="urn:microsoft.com/office/officeart/2008/layout/RadialCluster"/>
    <dgm:cxn modelId="{04192292-C89F-4D48-8DD7-FB01C4BE1EB4}" srcId="{D43B8C40-B09F-496C-A11E-9AB196DE8852}" destId="{9FFE1DC2-7997-45EF-B054-D9C101A58696}" srcOrd="1" destOrd="0" parTransId="{A66FDFC0-6D16-4DD6-98C8-29F8AEF8F4CA}" sibTransId="{8C87C095-02EA-42BE-9394-5DF2692F7F21}"/>
    <dgm:cxn modelId="{7624529B-E6C5-438C-89CD-2810B3EF84E3}" srcId="{D43B8C40-B09F-496C-A11E-9AB196DE8852}" destId="{3252F450-8240-4917-B119-144A08BE229A}" srcOrd="2" destOrd="0" parTransId="{1A2AEAF1-B9D2-424A-8D47-9B457536792F}" sibTransId="{A3273DCF-25D8-40EE-9F00-79853BAB7E64}"/>
    <dgm:cxn modelId="{C1B80BB4-F9BB-4D8B-826E-9C22386A69BD}" srcId="{D43B8C40-B09F-496C-A11E-9AB196DE8852}" destId="{9CF39C4A-30CA-42B0-8F51-75EF260277FC}" srcOrd="0" destOrd="0" parTransId="{395D9510-08EA-432D-9A00-9294E0BDBA2B}" sibTransId="{DB59FA91-CE6B-4BFC-93A0-B654BED5A30B}"/>
    <dgm:cxn modelId="{0B3C9FB8-EF2B-483E-A55C-373BD058998C}" type="presOf" srcId="{BC2DC94A-F46E-4809-A556-37C0BBA51067}" destId="{B1ED9FE3-0FDE-490A-95F0-24B8C8680FB0}" srcOrd="0" destOrd="0" presId="urn:microsoft.com/office/officeart/2008/layout/RadialCluster"/>
    <dgm:cxn modelId="{E67C86BE-7ADC-461D-AE53-B0F1B8853306}" type="presOf" srcId="{9CF39C4A-30CA-42B0-8F51-75EF260277FC}" destId="{5D1F438F-1B8F-4D2A-A343-2D8B40A9494D}" srcOrd="0" destOrd="0" presId="urn:microsoft.com/office/officeart/2008/layout/RadialCluster"/>
    <dgm:cxn modelId="{9BBF65CB-8998-4CBF-8F1B-891ABDBF50D0}" type="presOf" srcId="{395D9510-08EA-432D-9A00-9294E0BDBA2B}" destId="{D12E1021-53A6-485E-9233-4EDE67BEC917}" srcOrd="0" destOrd="0" presId="urn:microsoft.com/office/officeart/2008/layout/RadialCluster"/>
    <dgm:cxn modelId="{A686AECC-8786-4472-9AD8-2139E086FA02}" type="presOf" srcId="{1A2AEAF1-B9D2-424A-8D47-9B457536792F}" destId="{F950A281-5A65-4A2C-946C-1B2B20A221D8}" srcOrd="0" destOrd="0" presId="urn:microsoft.com/office/officeart/2008/layout/RadialCluster"/>
    <dgm:cxn modelId="{31748BB1-8708-47FA-A645-17A091426605}" type="presParOf" srcId="{B1ED9FE3-0FDE-490A-95F0-24B8C8680FB0}" destId="{2AC7FB11-42FD-4827-AB09-EA1A48F64086}" srcOrd="0" destOrd="0" presId="urn:microsoft.com/office/officeart/2008/layout/RadialCluster"/>
    <dgm:cxn modelId="{72B74CF8-6F50-4941-B13D-654AED60B684}" type="presParOf" srcId="{2AC7FB11-42FD-4827-AB09-EA1A48F64086}" destId="{8E69E85C-938C-4ED1-9ABD-8A0A2496C4D9}" srcOrd="0" destOrd="0" presId="urn:microsoft.com/office/officeart/2008/layout/RadialCluster"/>
    <dgm:cxn modelId="{68C67879-7295-4E0C-84FB-524FCB6D5773}" type="presParOf" srcId="{2AC7FB11-42FD-4827-AB09-EA1A48F64086}" destId="{D12E1021-53A6-485E-9233-4EDE67BEC917}" srcOrd="1" destOrd="0" presId="urn:microsoft.com/office/officeart/2008/layout/RadialCluster"/>
    <dgm:cxn modelId="{95C4EA79-64BF-4B53-BE1D-009496AB48A6}" type="presParOf" srcId="{2AC7FB11-42FD-4827-AB09-EA1A48F64086}" destId="{5D1F438F-1B8F-4D2A-A343-2D8B40A9494D}" srcOrd="2" destOrd="0" presId="urn:microsoft.com/office/officeart/2008/layout/RadialCluster"/>
    <dgm:cxn modelId="{B66EF75B-1464-4875-828D-7B5C4035A201}" type="presParOf" srcId="{2AC7FB11-42FD-4827-AB09-EA1A48F64086}" destId="{3778DF30-23E2-4C7D-A959-3BE0EC75CBBD}" srcOrd="3" destOrd="0" presId="urn:microsoft.com/office/officeart/2008/layout/RadialCluster"/>
    <dgm:cxn modelId="{EFED9834-C940-42D7-BC2B-91AC53921B2C}" type="presParOf" srcId="{2AC7FB11-42FD-4827-AB09-EA1A48F64086}" destId="{6963355E-90FB-4F2F-8A04-33DF3325C0FF}" srcOrd="4" destOrd="0" presId="urn:microsoft.com/office/officeart/2008/layout/RadialCluster"/>
    <dgm:cxn modelId="{FFD364FA-5031-4E16-9889-02636AD40446}" type="presParOf" srcId="{2AC7FB11-42FD-4827-AB09-EA1A48F64086}" destId="{F950A281-5A65-4A2C-946C-1B2B20A221D8}" srcOrd="5" destOrd="0" presId="urn:microsoft.com/office/officeart/2008/layout/RadialCluster"/>
    <dgm:cxn modelId="{8F86025F-089A-4CA7-9B3B-9BA9CDAFE632}" type="presParOf" srcId="{2AC7FB11-42FD-4827-AB09-EA1A48F64086}" destId="{DD254159-A8A1-4609-AFBB-38BCC8794B5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en-US" sz="2800" b="1" dirty="0"/>
            <a:t>T-CY </a:t>
          </a:r>
          <a:r>
            <a:rPr lang="sr-Latn-RS" sz="2800" b="1" dirty="0"/>
            <a:t>Izveštaj o proceni </a:t>
          </a:r>
          <a:r>
            <a:rPr lang="sr-Latn-RS" sz="2800" b="1" dirty="0" err="1"/>
            <a:t>UPP</a:t>
          </a:r>
          <a:r>
            <a:rPr lang="sr-Latn-RS" sz="2800" b="1" dirty="0"/>
            <a:t> </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2800" dirty="0"/>
            <a:t>a.) </a:t>
          </a:r>
          <a:r>
            <a:rPr lang="sr-Latn-RS" sz="2800" dirty="0"/>
            <a:t>preporučuje mesto za kontakt u sudu</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en-US" sz="2800" dirty="0"/>
            <a:t>b.) </a:t>
          </a:r>
          <a:r>
            <a:rPr lang="sr-Latn-RS" sz="2800" dirty="0"/>
            <a:t>preporučuje mesto za kontakt u policiji</a:t>
          </a:r>
          <a:r>
            <a:rPr lang="en-US" sz="2800" dirty="0"/>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en-US" sz="2800" dirty="0"/>
            <a:t>c.) </a:t>
          </a:r>
          <a:r>
            <a:rPr lang="sr-Latn-RS" sz="2800" dirty="0"/>
            <a:t>preporučuje mesto za kontakt u tužilaštvu</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r>
            <a:rPr lang="en-GB" b="1" dirty="0">
              <a:cs typeface="Arial" panose="020B0604020202020204" pitchFamily="34" charset="0"/>
            </a:rPr>
            <a:t>1</a:t>
          </a:r>
          <a:r>
            <a:rPr lang="sr-Latn-RS" b="1" dirty="0">
              <a:cs typeface="Arial" panose="020B0604020202020204" pitchFamily="34" charset="0"/>
            </a:rPr>
            <a:t>. korak</a:t>
          </a:r>
          <a:r>
            <a:rPr lang="en-GB" i="1" dirty="0">
              <a:cs typeface="Arial" panose="020B0604020202020204" pitchFamily="34" charset="0"/>
            </a:rPr>
            <a:t>: </a:t>
          </a:r>
          <a:r>
            <a:rPr lang="sr-Latn-RS" i="1" dirty="0">
              <a:cs typeface="Arial" panose="020B0604020202020204" pitchFamily="34" charset="0"/>
            </a:rPr>
            <a:t>Međunarodni element je prepoznat</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en-GB" b="1" dirty="0">
              <a:cs typeface="Arial" panose="020B0604020202020204" pitchFamily="34" charset="0"/>
            </a:rPr>
            <a:t>2</a:t>
          </a:r>
          <a:r>
            <a:rPr lang="sr-Latn-RS" b="1" dirty="0">
              <a:cs typeface="Arial" panose="020B0604020202020204" pitchFamily="34" charset="0"/>
            </a:rPr>
            <a:t>. korak</a:t>
          </a:r>
          <a:r>
            <a:rPr lang="en-GB" i="1" dirty="0">
              <a:cs typeface="Arial" panose="020B0604020202020204" pitchFamily="34" charset="0"/>
            </a:rPr>
            <a:t>: </a:t>
          </a:r>
          <a:r>
            <a:rPr lang="sr-Latn-RS" i="1" dirty="0">
              <a:cs typeface="Arial" panose="020B0604020202020204" pitchFamily="34" charset="0"/>
            </a:rPr>
            <a:t>L</a:t>
          </a:r>
          <a:r>
            <a:rPr lang="en-GB" i="1" dirty="0">
              <a:cs typeface="Arial" panose="020B0604020202020204" pitchFamily="34" charset="0"/>
            </a:rPr>
            <a:t>o</a:t>
          </a:r>
          <a:r>
            <a:rPr lang="sr-Latn-RS" i="1" dirty="0">
              <a:cs typeface="Arial" panose="020B0604020202020204" pitchFamily="34" charset="0"/>
            </a:rPr>
            <a:t>kalni nadležni organ</a:t>
          </a:r>
          <a:r>
            <a:rPr lang="en-GB" i="1" dirty="0">
              <a:cs typeface="Arial" panose="020B0604020202020204" pitchFamily="34" charset="0"/>
            </a:rPr>
            <a:t> </a:t>
          </a:r>
          <a:r>
            <a:rPr lang="sr-Latn-RS" i="1" dirty="0">
              <a:cs typeface="Arial" panose="020B0604020202020204" pitchFamily="34" charset="0"/>
            </a:rPr>
            <a:t>određuje koji skup činjenice je potrebno rasvetliti</a:t>
          </a:r>
          <a:r>
            <a:rPr lang="en-GB" i="1" dirty="0">
              <a:cs typeface="Arial" panose="020B0604020202020204" pitchFamily="34" charset="0"/>
            </a:rPr>
            <a:t> </a:t>
          </a:r>
          <a:r>
            <a:rPr lang="sr-Latn-RS" i="1" dirty="0">
              <a:cs typeface="Arial" panose="020B0604020202020204" pitchFamily="34" charset="0"/>
            </a:rPr>
            <a:t>ili koje dokaze je potrebno prikupiti</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en-GB" b="1" dirty="0">
              <a:cs typeface="Arial" panose="020B0604020202020204" pitchFamily="34" charset="0"/>
            </a:rPr>
            <a:t>3</a:t>
          </a:r>
          <a:r>
            <a:rPr lang="sr-Latn-RS" b="1" dirty="0">
              <a:cs typeface="Arial" panose="020B0604020202020204" pitchFamily="34" charset="0"/>
            </a:rPr>
            <a:t>. korak</a:t>
          </a:r>
          <a:r>
            <a:rPr lang="en-GB" i="1" dirty="0">
              <a:cs typeface="Arial" panose="020B0604020202020204" pitchFamily="34" charset="0"/>
            </a:rPr>
            <a:t>: </a:t>
          </a:r>
          <a:r>
            <a:rPr lang="sr-Latn-RS" i="1" dirty="0">
              <a:cs typeface="Arial" panose="020B0604020202020204" pitchFamily="34" charset="0"/>
            </a:rPr>
            <a:t>Lokalni organ odlučuje koji nivo saradnje je potreban</a:t>
          </a:r>
          <a:endParaRPr lang="en-GB"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en-US" b="1" dirty="0"/>
            <a:t>Step 4</a:t>
          </a:r>
          <a:r>
            <a:rPr lang="en-US" dirty="0"/>
            <a:t>: </a:t>
          </a:r>
          <a:r>
            <a:rPr lang="sr-Latn-RS" i="1" dirty="0"/>
            <a:t>Lokalni organ, poštujući zakonski okvir za </a:t>
          </a:r>
          <a:r>
            <a:rPr lang="sr-Latn-RS" i="1" dirty="0" err="1"/>
            <a:t>UPP</a:t>
          </a:r>
          <a:r>
            <a:rPr lang="sr-Latn-RS" i="1" dirty="0"/>
            <a:t> započinje postupak pružanja pomoći</a:t>
          </a:r>
          <a:r>
            <a:rPr lang="en-US" i="1" dirty="0"/>
            <a:t> (</a:t>
          </a:r>
          <a:r>
            <a:rPr lang="en-US" i="1" dirty="0" err="1"/>
            <a:t>varijant</a:t>
          </a:r>
          <a:r>
            <a:rPr lang="sr-Latn-RS" i="1" dirty="0"/>
            <a:t>e</a:t>
          </a:r>
          <a:r>
            <a:rPr lang="en-US" i="1" dirty="0"/>
            <a:t>)</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CFE6A816-EE38-4556-B48D-B6B53EABA66F}">
      <dgm:prSet phldrT="[Text]"/>
      <dgm:spPr/>
      <dgm:t>
        <a:bodyPr/>
        <a:lstStyle/>
        <a:p>
          <a:r>
            <a:rPr lang="en-GB" b="1" dirty="0">
              <a:cs typeface="Arial" panose="020B0604020202020204" pitchFamily="34" charset="0"/>
            </a:rPr>
            <a:t>5</a:t>
          </a:r>
          <a:r>
            <a:rPr lang="sr-Latn-RS" b="1" dirty="0">
              <a:cs typeface="Arial" panose="020B0604020202020204" pitchFamily="34" charset="0"/>
            </a:rPr>
            <a:t>. korak</a:t>
          </a:r>
          <a:r>
            <a:rPr lang="en-GB" dirty="0">
              <a:cs typeface="Arial" panose="020B0604020202020204" pitchFamily="34" charset="0"/>
            </a:rPr>
            <a:t>:</a:t>
          </a:r>
          <a:r>
            <a:rPr lang="en-GB" b="1" dirty="0">
              <a:cs typeface="Arial" panose="020B0604020202020204" pitchFamily="34" charset="0"/>
            </a:rPr>
            <a:t> </a:t>
          </a:r>
          <a:r>
            <a:rPr lang="sr-Latn-RS" dirty="0">
              <a:cs typeface="Arial" panose="020B0604020202020204" pitchFamily="34" charset="0"/>
            </a:rPr>
            <a:t>Zahtev za </a:t>
          </a:r>
          <a:r>
            <a:rPr lang="en-GB" i="1" dirty="0" err="1">
              <a:cs typeface="Arial" panose="020B0604020202020204" pitchFamily="34" charset="0"/>
            </a:rPr>
            <a:t>uzajamn</a:t>
          </a:r>
          <a:r>
            <a:rPr lang="sr-Latn-RS" i="1" dirty="0">
              <a:cs typeface="Arial" panose="020B0604020202020204" pitchFamily="34" charset="0"/>
            </a:rPr>
            <a:t>u</a:t>
          </a:r>
          <a:r>
            <a:rPr lang="en-GB" i="1" dirty="0">
              <a:cs typeface="Arial" panose="020B0604020202020204" pitchFamily="34" charset="0"/>
            </a:rPr>
            <a:t> </a:t>
          </a:r>
          <a:r>
            <a:rPr lang="en-GB" i="1" dirty="0" err="1">
              <a:cs typeface="Arial" panose="020B0604020202020204" pitchFamily="34" charset="0"/>
            </a:rPr>
            <a:t>pravn</a:t>
          </a:r>
          <a:r>
            <a:rPr lang="sr-Latn-RS" i="1" dirty="0">
              <a:cs typeface="Arial" panose="020B0604020202020204" pitchFamily="34" charset="0"/>
            </a:rPr>
            <a:t>u</a:t>
          </a:r>
          <a:r>
            <a:rPr lang="en-GB" i="1" dirty="0">
              <a:cs typeface="Arial" panose="020B0604020202020204" pitchFamily="34" charset="0"/>
            </a:rPr>
            <a:t> </a:t>
          </a:r>
          <a:r>
            <a:rPr lang="en-GB" i="1" dirty="0" err="1">
              <a:cs typeface="Arial" panose="020B0604020202020204" pitchFamily="34" charset="0"/>
            </a:rPr>
            <a:t>pomoć</a:t>
          </a:r>
          <a:r>
            <a:rPr lang="en-GB" i="1" dirty="0">
              <a:cs typeface="Arial" panose="020B0604020202020204" pitchFamily="34" charset="0"/>
            </a:rPr>
            <a:t> </a:t>
          </a:r>
          <a:r>
            <a:rPr lang="sr-Latn-RS" i="1" dirty="0">
              <a:cs typeface="Arial" panose="020B0604020202020204" pitchFamily="34" charset="0"/>
            </a:rPr>
            <a:t>je poslat</a:t>
          </a:r>
          <a:r>
            <a:rPr lang="en-GB" i="1" dirty="0">
              <a:cs typeface="Arial" panose="020B0604020202020204" pitchFamily="34" charset="0"/>
            </a:rPr>
            <a:t> </a:t>
          </a:r>
          <a:endParaRPr lang="en-GB" dirty="0"/>
        </a:p>
      </dgm:t>
    </dgm:pt>
    <dgm:pt modelId="{E6842191-924E-4C4C-9023-A5ED02B7E9CA}" type="parTrans" cxnId="{9D44E23F-A6E8-4EE7-8134-ABCCAC3C9D49}">
      <dgm:prSet/>
      <dgm:spPr/>
      <dgm:t>
        <a:bodyPr/>
        <a:lstStyle/>
        <a:p>
          <a:endParaRPr lang="en-GB"/>
        </a:p>
      </dgm:t>
    </dgm:pt>
    <dgm:pt modelId="{05AD4850-8D2E-4CE7-9484-0E4CE0FFDC16}" type="sibTrans" cxnId="{9D44E23F-A6E8-4EE7-8134-ABCCAC3C9D49}">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B11FE610-347E-4DC6-963D-5A8D93D8B534}" type="pres">
      <dgm:prSet presAssocID="{F7A60466-050F-4FAB-81C9-333DBBDA5025}" presName="FiveNodes_1" presStyleLbl="node1" presStyleIdx="0" presStyleCnt="5">
        <dgm:presLayoutVars>
          <dgm:bulletEnabled val="1"/>
        </dgm:presLayoutVars>
      </dgm:prSet>
      <dgm:spPr/>
    </dgm:pt>
    <dgm:pt modelId="{5E518954-471A-4A0A-8052-11BC5FD08113}" type="pres">
      <dgm:prSet presAssocID="{F7A60466-050F-4FAB-81C9-333DBBDA5025}" presName="FiveNodes_2" presStyleLbl="node1" presStyleIdx="1" presStyleCnt="5">
        <dgm:presLayoutVars>
          <dgm:bulletEnabled val="1"/>
        </dgm:presLayoutVars>
      </dgm:prSet>
      <dgm:spPr/>
    </dgm:pt>
    <dgm:pt modelId="{FA0C563D-4AC4-49D4-8B82-2B3DA636C5B8}" type="pres">
      <dgm:prSet presAssocID="{F7A60466-050F-4FAB-81C9-333DBBDA5025}" presName="FiveNodes_3" presStyleLbl="node1" presStyleIdx="2" presStyleCnt="5" custLinFactNeighborX="-386">
        <dgm:presLayoutVars>
          <dgm:bulletEnabled val="1"/>
        </dgm:presLayoutVars>
      </dgm:prSet>
      <dgm:spPr/>
    </dgm:pt>
    <dgm:pt modelId="{872E5D92-8A5B-4F0B-A582-AD2EC26DE1F1}" type="pres">
      <dgm:prSet presAssocID="{F7A60466-050F-4FAB-81C9-333DBBDA5025}" presName="FiveNodes_4" presStyleLbl="node1" presStyleIdx="3" presStyleCnt="5">
        <dgm:presLayoutVars>
          <dgm:bulletEnabled val="1"/>
        </dgm:presLayoutVars>
      </dgm:prSet>
      <dgm:spPr/>
    </dgm:pt>
    <dgm:pt modelId="{1570E3C4-0EB5-4850-977D-D7BF7804F5C5}" type="pres">
      <dgm:prSet presAssocID="{F7A60466-050F-4FAB-81C9-333DBBDA5025}" presName="FiveNodes_5" presStyleLbl="node1" presStyleIdx="4" presStyleCnt="5">
        <dgm:presLayoutVars>
          <dgm:bulletEnabled val="1"/>
        </dgm:presLayoutVars>
      </dgm:prSet>
      <dgm:spPr/>
    </dgm:pt>
    <dgm:pt modelId="{9D632434-7AD9-454C-A5B8-907A8A8AE164}" type="pres">
      <dgm:prSet presAssocID="{F7A60466-050F-4FAB-81C9-333DBBDA5025}" presName="FiveConn_1-2" presStyleLbl="fgAccFollowNode1" presStyleIdx="0" presStyleCnt="4">
        <dgm:presLayoutVars>
          <dgm:bulletEnabled val="1"/>
        </dgm:presLayoutVars>
      </dgm:prSet>
      <dgm:spPr/>
    </dgm:pt>
    <dgm:pt modelId="{E307F77B-0ACB-4F07-895E-E85A60F4A63D}" type="pres">
      <dgm:prSet presAssocID="{F7A60466-050F-4FAB-81C9-333DBBDA5025}" presName="FiveConn_2-3" presStyleLbl="fgAccFollowNode1" presStyleIdx="1" presStyleCnt="4">
        <dgm:presLayoutVars>
          <dgm:bulletEnabled val="1"/>
        </dgm:presLayoutVars>
      </dgm:prSet>
      <dgm:spPr/>
    </dgm:pt>
    <dgm:pt modelId="{AE8D6596-348E-4ED8-990E-2F72A02FE46C}" type="pres">
      <dgm:prSet presAssocID="{F7A60466-050F-4FAB-81C9-333DBBDA5025}" presName="FiveConn_3-4" presStyleLbl="fgAccFollowNode1" presStyleIdx="2" presStyleCnt="4">
        <dgm:presLayoutVars>
          <dgm:bulletEnabled val="1"/>
        </dgm:presLayoutVars>
      </dgm:prSet>
      <dgm:spPr/>
    </dgm:pt>
    <dgm:pt modelId="{49D1460C-DD90-4744-A72E-5022D2D8FCAD}" type="pres">
      <dgm:prSet presAssocID="{F7A60466-050F-4FAB-81C9-333DBBDA5025}" presName="FiveConn_4-5" presStyleLbl="fgAccFollowNode1" presStyleIdx="3" presStyleCnt="4">
        <dgm:presLayoutVars>
          <dgm:bulletEnabled val="1"/>
        </dgm:presLayoutVars>
      </dgm:prSet>
      <dgm:spPr/>
    </dgm:pt>
    <dgm:pt modelId="{3E52C829-E91D-421E-9F26-EF40DA920C07}" type="pres">
      <dgm:prSet presAssocID="{F7A60466-050F-4FAB-81C9-333DBBDA5025}" presName="FiveNodes_1_text" presStyleLbl="node1" presStyleIdx="4" presStyleCnt="5">
        <dgm:presLayoutVars>
          <dgm:bulletEnabled val="1"/>
        </dgm:presLayoutVars>
      </dgm:prSet>
      <dgm:spPr/>
    </dgm:pt>
    <dgm:pt modelId="{FEB94570-78AE-4C71-AD3D-B3E2E41E4F95}" type="pres">
      <dgm:prSet presAssocID="{F7A60466-050F-4FAB-81C9-333DBBDA5025}" presName="FiveNodes_2_text" presStyleLbl="node1" presStyleIdx="4" presStyleCnt="5">
        <dgm:presLayoutVars>
          <dgm:bulletEnabled val="1"/>
        </dgm:presLayoutVars>
      </dgm:prSet>
      <dgm:spPr/>
    </dgm:pt>
    <dgm:pt modelId="{F57F605C-A428-4198-89A0-9FEF5A61E9FC}" type="pres">
      <dgm:prSet presAssocID="{F7A60466-050F-4FAB-81C9-333DBBDA5025}" presName="FiveNodes_3_text" presStyleLbl="node1" presStyleIdx="4" presStyleCnt="5">
        <dgm:presLayoutVars>
          <dgm:bulletEnabled val="1"/>
        </dgm:presLayoutVars>
      </dgm:prSet>
      <dgm:spPr/>
    </dgm:pt>
    <dgm:pt modelId="{B7D7EC88-358D-4DCE-9AA7-72C1BE8FC72D}" type="pres">
      <dgm:prSet presAssocID="{F7A60466-050F-4FAB-81C9-333DBBDA5025}" presName="FiveNodes_4_text" presStyleLbl="node1" presStyleIdx="4" presStyleCnt="5">
        <dgm:presLayoutVars>
          <dgm:bulletEnabled val="1"/>
        </dgm:presLayoutVars>
      </dgm:prSet>
      <dgm:spPr/>
    </dgm:pt>
    <dgm:pt modelId="{B62D2397-C7EE-4451-8AAC-B4015EDF65D9}" type="pres">
      <dgm:prSet presAssocID="{F7A60466-050F-4FAB-81C9-333DBBDA5025}" presName="FiveNodes_5_text" presStyleLbl="node1" presStyleIdx="4" presStyleCnt="5">
        <dgm:presLayoutVars>
          <dgm:bulletEnabled val="1"/>
        </dgm:presLayoutVars>
      </dgm:prSet>
      <dgm:spPr/>
    </dgm:pt>
  </dgm:ptLst>
  <dgm:cxnLst>
    <dgm:cxn modelId="{6D950F09-7D21-4A97-97CD-834693987D10}" type="presOf" srcId="{D2C43026-6EBC-40E9-8051-6F477BFA81E0}" destId="{FEB94570-78AE-4C71-AD3D-B3E2E41E4F95}" srcOrd="1" destOrd="0" presId="urn:microsoft.com/office/officeart/2005/8/layout/vProcess5"/>
    <dgm:cxn modelId="{A3862F15-0F0A-4848-9F45-0F15FB3CE876}" type="presOf" srcId="{CFE6A816-EE38-4556-B48D-B6B53EABA66F}" destId="{B62D2397-C7EE-4451-8AAC-B4015EDF65D9}" srcOrd="1" destOrd="0" presId="urn:microsoft.com/office/officeart/2005/8/layout/vProcess5"/>
    <dgm:cxn modelId="{CBA9C324-6B90-4AEE-AF8B-FDBF3E02A060}" type="presOf" srcId="{03E8CFDF-6B2F-4591-AC43-5F25F37959DB}" destId="{F57F605C-A428-4198-89A0-9FEF5A61E9FC}"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9D44E23F-A6E8-4EE7-8134-ABCCAC3C9D49}" srcId="{F7A60466-050F-4FAB-81C9-333DBBDA5025}" destId="{CFE6A816-EE38-4556-B48D-B6B53EABA66F}" srcOrd="4" destOrd="0" parTransId="{E6842191-924E-4C4C-9023-A5ED02B7E9CA}" sibTransId="{05AD4850-8D2E-4CE7-9484-0E4CE0FFDC16}"/>
    <dgm:cxn modelId="{6A26605C-4C3B-4316-8104-B60FD34739E6}" type="presOf" srcId="{6251F902-B282-4E45-A2C3-054B87D1F06C}" destId="{E307F77B-0ACB-4F07-895E-E85A60F4A63D}" srcOrd="0" destOrd="0" presId="urn:microsoft.com/office/officeart/2005/8/layout/vProcess5"/>
    <dgm:cxn modelId="{DD231A79-9AFB-401D-9415-3D12B78FBBF7}" type="presOf" srcId="{03E8CFDF-6B2F-4591-AC43-5F25F37959DB}" destId="{FA0C563D-4AC4-49D4-8B82-2B3DA636C5B8}" srcOrd="0" destOrd="0" presId="urn:microsoft.com/office/officeart/2005/8/layout/vProcess5"/>
    <dgm:cxn modelId="{4873BF82-82B3-4F68-97AD-E7CFDEA6E2F1}" type="presOf" srcId="{CFE6A816-EE38-4556-B48D-B6B53EABA66F}" destId="{1570E3C4-0EB5-4850-977D-D7BF7804F5C5}" srcOrd="0"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15AA90C9-195B-4202-8FAE-37CDF42DC54A}" srcId="{F7A60466-050F-4FAB-81C9-333DBBDA5025}" destId="{03E8CFDF-6B2F-4591-AC43-5F25F37959DB}" srcOrd="2" destOrd="0" parTransId="{39F0876A-2049-474F-8153-AE12B207D4ED}" sibTransId="{7130FFAE-23E2-42AB-8DF9-3E3B606EA1F1}"/>
    <dgm:cxn modelId="{B6C8DED4-5745-42CD-8C5F-F492B04A876E}" srcId="{F7A60466-050F-4FAB-81C9-333DBBDA5025}" destId="{D2C43026-6EBC-40E9-8051-6F477BFA81E0}" srcOrd="1" destOrd="0" parTransId="{8A83E9BE-7D26-42C3-A7D7-80062A26D9CB}" sibTransId="{6251F902-B282-4E45-A2C3-054B87D1F06C}"/>
    <dgm:cxn modelId="{ACF803DA-18C3-4E65-A3F4-A9065A887306}" type="presOf" srcId="{D67B9855-30CA-4B69-8E89-B58AECE74B0D}" destId="{B7D7EC88-358D-4DCE-9AA7-72C1BE8FC72D}" srcOrd="1" destOrd="0" presId="urn:microsoft.com/office/officeart/2005/8/layout/vProcess5"/>
    <dgm:cxn modelId="{39F636DC-E91E-4F85-A1B0-6B86147EC98F}" type="presOf" srcId="{7130FFAE-23E2-42AB-8DF9-3E3B606EA1F1}" destId="{AE8D6596-348E-4ED8-990E-2F72A02FE46C}" srcOrd="0" destOrd="0" presId="urn:microsoft.com/office/officeart/2005/8/layout/vProcess5"/>
    <dgm:cxn modelId="{3FF477DC-02D7-43AF-A031-AE65D76EFB84}" type="presOf" srcId="{7A452A7C-B6BC-4B77-9442-DD3FF081B7B6}" destId="{3E52C829-E91D-421E-9F26-EF40DA920C07}" srcOrd="1" destOrd="0" presId="urn:microsoft.com/office/officeart/2005/8/layout/vProcess5"/>
    <dgm:cxn modelId="{BE9135E3-24B2-4C84-8469-988D82CDE22D}" type="presOf" srcId="{D2C43026-6EBC-40E9-8051-6F477BFA81E0}" destId="{5E518954-471A-4A0A-8052-11BC5FD08113}" srcOrd="0" destOrd="0" presId="urn:microsoft.com/office/officeart/2005/8/layout/vProcess5"/>
    <dgm:cxn modelId="{8BDB7FE6-7A7C-4B90-8970-35008BF7D93A}" type="presOf" srcId="{CCF26C20-3D67-4A0F-A86B-F7ECF91E0B57}" destId="{9D632434-7AD9-454C-A5B8-907A8A8AE164}" srcOrd="0" destOrd="0" presId="urn:microsoft.com/office/officeart/2005/8/layout/vProcess5"/>
    <dgm:cxn modelId="{E3DC54EA-F92D-4456-B2E9-DE635B50BC83}" type="presOf" srcId="{18CA57ED-17E1-4ED1-A65C-E613A28F23AE}" destId="{49D1460C-DD90-4744-A72E-5022D2D8FCAD}" srcOrd="0" destOrd="0" presId="urn:microsoft.com/office/officeart/2005/8/layout/vProcess5"/>
    <dgm:cxn modelId="{54F087EF-7C3F-44DF-8827-905995F94191}" type="presOf" srcId="{D67B9855-30CA-4B69-8E89-B58AECE74B0D}" destId="{872E5D92-8A5B-4F0B-A582-AD2EC26DE1F1}" srcOrd="0" destOrd="0" presId="urn:microsoft.com/office/officeart/2005/8/layout/vProcess5"/>
    <dgm:cxn modelId="{E39A50FC-9F8A-4E3A-B016-188593E762ED}" type="presOf" srcId="{7A452A7C-B6BC-4B77-9442-DD3FF081B7B6}" destId="{B11FE610-347E-4DC6-963D-5A8D93D8B534}"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FC17CB6E-0240-4B35-85A6-5EF2323CCD5C}" type="presParOf" srcId="{D49D3713-8B36-49A1-A871-289F50659A31}" destId="{B11FE610-347E-4DC6-963D-5A8D93D8B534}" srcOrd="1" destOrd="0" presId="urn:microsoft.com/office/officeart/2005/8/layout/vProcess5"/>
    <dgm:cxn modelId="{05C71309-35F5-45F7-B98C-08D49DB47DCD}" type="presParOf" srcId="{D49D3713-8B36-49A1-A871-289F50659A31}" destId="{5E518954-471A-4A0A-8052-11BC5FD08113}" srcOrd="2" destOrd="0" presId="urn:microsoft.com/office/officeart/2005/8/layout/vProcess5"/>
    <dgm:cxn modelId="{88F81899-95A6-4DAE-AC6F-4FCC082B8248}" type="presParOf" srcId="{D49D3713-8B36-49A1-A871-289F50659A31}" destId="{FA0C563D-4AC4-49D4-8B82-2B3DA636C5B8}" srcOrd="3" destOrd="0" presId="urn:microsoft.com/office/officeart/2005/8/layout/vProcess5"/>
    <dgm:cxn modelId="{10B3898A-65C7-48B8-9496-6E147EFB7121}" type="presParOf" srcId="{D49D3713-8B36-49A1-A871-289F50659A31}" destId="{872E5D92-8A5B-4F0B-A582-AD2EC26DE1F1}" srcOrd="4" destOrd="0" presId="urn:microsoft.com/office/officeart/2005/8/layout/vProcess5"/>
    <dgm:cxn modelId="{2DB751CE-8376-44A1-B95C-6CF32841298F}" type="presParOf" srcId="{D49D3713-8B36-49A1-A871-289F50659A31}" destId="{1570E3C4-0EB5-4850-977D-D7BF7804F5C5}" srcOrd="5" destOrd="0" presId="urn:microsoft.com/office/officeart/2005/8/layout/vProcess5"/>
    <dgm:cxn modelId="{A6B19ED9-9181-4088-8836-168F4ED795F1}" type="presParOf" srcId="{D49D3713-8B36-49A1-A871-289F50659A31}" destId="{9D632434-7AD9-454C-A5B8-907A8A8AE164}" srcOrd="6" destOrd="0" presId="urn:microsoft.com/office/officeart/2005/8/layout/vProcess5"/>
    <dgm:cxn modelId="{6B4A13BA-F312-4C33-B196-4FD78C5385AD}" type="presParOf" srcId="{D49D3713-8B36-49A1-A871-289F50659A31}" destId="{E307F77B-0ACB-4F07-895E-E85A60F4A63D}" srcOrd="7" destOrd="0" presId="urn:microsoft.com/office/officeart/2005/8/layout/vProcess5"/>
    <dgm:cxn modelId="{4D59C5FA-F44C-4C35-96A6-74A16EB7087A}" type="presParOf" srcId="{D49D3713-8B36-49A1-A871-289F50659A31}" destId="{AE8D6596-348E-4ED8-990E-2F72A02FE46C}" srcOrd="8" destOrd="0" presId="urn:microsoft.com/office/officeart/2005/8/layout/vProcess5"/>
    <dgm:cxn modelId="{1432FF99-2C07-47EB-982C-DCB4EE2EEABA}" type="presParOf" srcId="{D49D3713-8B36-49A1-A871-289F50659A31}" destId="{49D1460C-DD90-4744-A72E-5022D2D8FCAD}" srcOrd="9" destOrd="0" presId="urn:microsoft.com/office/officeart/2005/8/layout/vProcess5"/>
    <dgm:cxn modelId="{1EC654F1-DF48-43BC-99D8-2C036B0109BC}" type="presParOf" srcId="{D49D3713-8B36-49A1-A871-289F50659A31}" destId="{3E52C829-E91D-421E-9F26-EF40DA920C07}" srcOrd="10" destOrd="0" presId="urn:microsoft.com/office/officeart/2005/8/layout/vProcess5"/>
    <dgm:cxn modelId="{0DE18D92-CE48-4FDC-9C6A-4D78A0DA080A}" type="presParOf" srcId="{D49D3713-8B36-49A1-A871-289F50659A31}" destId="{FEB94570-78AE-4C71-AD3D-B3E2E41E4F95}" srcOrd="11" destOrd="0" presId="urn:microsoft.com/office/officeart/2005/8/layout/vProcess5"/>
    <dgm:cxn modelId="{59E48D43-06E9-4423-AFC5-12974E01C5BD}" type="presParOf" srcId="{D49D3713-8B36-49A1-A871-289F50659A31}" destId="{F57F605C-A428-4198-89A0-9FEF5A61E9FC}" srcOrd="12" destOrd="0" presId="urn:microsoft.com/office/officeart/2005/8/layout/vProcess5"/>
    <dgm:cxn modelId="{5568F1AB-B8C7-4B04-8B45-A8A25B3FEC09}" type="presParOf" srcId="{D49D3713-8B36-49A1-A871-289F50659A31}" destId="{B7D7EC88-358D-4DCE-9AA7-72C1BE8FC72D}" srcOrd="13" destOrd="0" presId="urn:microsoft.com/office/officeart/2005/8/layout/vProcess5"/>
    <dgm:cxn modelId="{96689005-0AF1-40D5-93EB-45BF396723FE}" type="presParOf" srcId="{D49D3713-8B36-49A1-A871-289F50659A31}" destId="{B62D2397-C7EE-4451-8AAC-B4015EDF65D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r>
            <a:rPr lang="en-GB" b="1" dirty="0">
              <a:cs typeface="Arial" panose="020B0604020202020204" pitchFamily="34" charset="0"/>
            </a:rPr>
            <a:t>6</a:t>
          </a:r>
          <a:r>
            <a:rPr lang="sr-Latn-RS" b="1" dirty="0">
              <a:cs typeface="Arial" panose="020B0604020202020204" pitchFamily="34" charset="0"/>
            </a:rPr>
            <a:t>. korak</a:t>
          </a:r>
          <a:r>
            <a:rPr lang="en-GB" dirty="0">
              <a:cs typeface="Arial" panose="020B0604020202020204" pitchFamily="34" charset="0"/>
            </a:rPr>
            <a:t>: </a:t>
          </a:r>
          <a:r>
            <a:rPr lang="sr-Latn-RS" i="1" dirty="0">
              <a:cs typeface="Arial" panose="020B0604020202020204" pitchFamily="34" charset="0"/>
            </a:rPr>
            <a:t>Zahtev za </a:t>
          </a:r>
          <a:r>
            <a:rPr lang="sr-Latn-RS" i="1" dirty="0" err="1">
              <a:cs typeface="Arial" panose="020B0604020202020204" pitchFamily="34" charset="0"/>
            </a:rPr>
            <a:t>UPP</a:t>
          </a:r>
          <a:r>
            <a:rPr lang="sr-Latn-RS" i="1" dirty="0">
              <a:cs typeface="Arial" panose="020B0604020202020204" pitchFamily="34" charset="0"/>
            </a:rPr>
            <a:t> dobija Centralni organ ili organ nadležan za postupanje u zamoljenoj državi</a:t>
          </a:r>
          <a:r>
            <a:rPr lang="en-GB" i="1" dirty="0">
              <a:cs typeface="Arial" panose="020B0604020202020204" pitchFamily="34" charset="0"/>
            </a:rPr>
            <a:t>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en-GB" b="1" dirty="0">
              <a:cs typeface="Arial" panose="020B0604020202020204" pitchFamily="34" charset="0"/>
            </a:rPr>
            <a:t>7</a:t>
          </a:r>
          <a:r>
            <a:rPr lang="sr-Latn-RS" b="1" dirty="0">
              <a:cs typeface="Arial" panose="020B0604020202020204" pitchFamily="34" charset="0"/>
            </a:rPr>
            <a:t>. korak</a:t>
          </a:r>
          <a:r>
            <a:rPr lang="en-GB" dirty="0">
              <a:cs typeface="Arial" panose="020B0604020202020204" pitchFamily="34" charset="0"/>
            </a:rPr>
            <a:t>:</a:t>
          </a:r>
          <a:r>
            <a:rPr lang="en-GB" b="1" dirty="0">
              <a:cs typeface="Arial" panose="020B0604020202020204" pitchFamily="34" charset="0"/>
            </a:rPr>
            <a:t> </a:t>
          </a:r>
          <a:r>
            <a:rPr lang="sr-Latn-RS" i="1" dirty="0">
              <a:cs typeface="Arial" panose="020B0604020202020204" pitchFamily="34" charset="0"/>
            </a:rPr>
            <a:t>Centralni organ ili organ nadležan za postupanje u zamoljenoj državi ispuni zahtev i šalje </a:t>
          </a:r>
          <a:r>
            <a:rPr lang="en-GB" i="1" dirty="0">
              <a:cs typeface="Arial" panose="020B0604020202020204" pitchFamily="34" charset="0"/>
            </a:rPr>
            <a:t> </a:t>
          </a:r>
          <a:r>
            <a:rPr lang="sr-Latn-RS" i="1" dirty="0">
              <a:cs typeface="Arial" panose="020B0604020202020204" pitchFamily="34" charset="0"/>
            </a:rPr>
            <a:t>odgovor/dokaze</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en-GB" b="1" dirty="0">
              <a:cs typeface="Arial" panose="020B0604020202020204" pitchFamily="34" charset="0"/>
            </a:rPr>
            <a:t>8</a:t>
          </a:r>
          <a:r>
            <a:rPr lang="sr-Latn-RS" b="1" dirty="0">
              <a:cs typeface="Arial" panose="020B0604020202020204" pitchFamily="34" charset="0"/>
            </a:rPr>
            <a:t>. korak</a:t>
          </a:r>
          <a:r>
            <a:rPr lang="en-GB" dirty="0">
              <a:cs typeface="Arial" panose="020B0604020202020204" pitchFamily="34" charset="0"/>
            </a:rPr>
            <a:t>:</a:t>
          </a:r>
          <a:r>
            <a:rPr lang="en-GB" b="1" dirty="0">
              <a:cs typeface="Arial" panose="020B0604020202020204" pitchFamily="34" charset="0"/>
            </a:rPr>
            <a:t> </a:t>
          </a:r>
          <a:r>
            <a:rPr lang="sr-Latn-RS" b="0" dirty="0">
              <a:cs typeface="Arial" panose="020B0604020202020204" pitchFamily="34" charset="0"/>
            </a:rPr>
            <a:t>L</a:t>
          </a:r>
          <a:r>
            <a:rPr lang="en-GB" b="0" dirty="0">
              <a:cs typeface="Arial" panose="020B0604020202020204" pitchFamily="34" charset="0"/>
            </a:rPr>
            <a:t>o</a:t>
          </a:r>
          <a:r>
            <a:rPr lang="sr-Latn-RS" b="0" dirty="0">
              <a:cs typeface="Arial" panose="020B0604020202020204" pitchFamily="34" charset="0"/>
            </a:rPr>
            <a:t>k</a:t>
          </a:r>
          <a:r>
            <a:rPr lang="en-GB" b="0" dirty="0">
              <a:cs typeface="Arial" panose="020B0604020202020204" pitchFamily="34" charset="0"/>
            </a:rPr>
            <a:t>al</a:t>
          </a:r>
          <a:r>
            <a:rPr lang="sr-Latn-RS" b="0" dirty="0">
              <a:cs typeface="Arial" panose="020B0604020202020204" pitchFamily="34" charset="0"/>
            </a:rPr>
            <a:t>ni organ koji je pokrenuo postupak </a:t>
          </a:r>
          <a:r>
            <a:rPr lang="sr-Latn-RS" b="0" dirty="0" err="1">
              <a:cs typeface="Arial" panose="020B0604020202020204" pitchFamily="34" charset="0"/>
            </a:rPr>
            <a:t>UPP</a:t>
          </a:r>
          <a:r>
            <a:rPr lang="sr-Latn-RS" b="0" dirty="0">
              <a:cs typeface="Arial" panose="020B0604020202020204" pitchFamily="34" charset="0"/>
            </a:rPr>
            <a:t> dobija odgovor</a:t>
          </a:r>
          <a:endParaRPr lang="en-GB" b="0" i="1"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en-GB" b="1" dirty="0">
              <a:cs typeface="Arial" panose="020B0604020202020204" pitchFamily="34" charset="0"/>
            </a:rPr>
            <a:t>9</a:t>
          </a:r>
          <a:r>
            <a:rPr lang="sr-Latn-RS" b="1" dirty="0">
              <a:cs typeface="Arial" panose="020B0604020202020204" pitchFamily="34" charset="0"/>
            </a:rPr>
            <a:t>. korak</a:t>
          </a:r>
          <a:r>
            <a:rPr lang="en-GB" dirty="0">
              <a:cs typeface="Arial" panose="020B0604020202020204" pitchFamily="34" charset="0"/>
            </a:rPr>
            <a:t>: </a:t>
          </a:r>
          <a:r>
            <a:rPr lang="sr-Latn-RS" i="1" dirty="0">
              <a:cs typeface="Arial" panose="020B0604020202020204" pitchFamily="34" charset="0"/>
            </a:rPr>
            <a:t>L</a:t>
          </a:r>
          <a:r>
            <a:rPr lang="en-GB" i="1" dirty="0">
              <a:cs typeface="Arial" panose="020B0604020202020204" pitchFamily="34" charset="0"/>
            </a:rPr>
            <a:t>o</a:t>
          </a:r>
          <a:r>
            <a:rPr lang="sr-Latn-RS" i="1" dirty="0">
              <a:cs typeface="Arial" panose="020B0604020202020204" pitchFamily="34" charset="0"/>
            </a:rPr>
            <a:t>k</a:t>
          </a:r>
          <a:r>
            <a:rPr lang="en-GB" i="1" dirty="0">
              <a:cs typeface="Arial" panose="020B0604020202020204" pitchFamily="34" charset="0"/>
            </a:rPr>
            <a:t>al</a:t>
          </a:r>
          <a:r>
            <a:rPr lang="sr-Latn-RS" i="1" dirty="0">
              <a:cs typeface="Arial" panose="020B0604020202020204" pitchFamily="34" charset="0"/>
            </a:rPr>
            <a:t>ni organ proučava odgovor i donosi odluku o daljim koracima</a:t>
          </a:r>
          <a:r>
            <a:rPr lang="en-GB" i="1" dirty="0">
              <a:cs typeface="Arial" panose="020B0604020202020204" pitchFamily="34" charset="0"/>
            </a:rPr>
            <a:t>, </a:t>
          </a:r>
          <a:r>
            <a:rPr lang="sr-Latn-RS" i="1" dirty="0">
              <a:cs typeface="Arial" panose="020B0604020202020204" pitchFamily="34" charset="0"/>
            </a:rPr>
            <a:t>uključujući dodatni Zahtev za </a:t>
          </a:r>
          <a:r>
            <a:rPr lang="sr-Latn-RS" i="1" dirty="0" err="1">
              <a:cs typeface="Arial" panose="020B0604020202020204" pitchFamily="34" charset="0"/>
            </a:rPr>
            <a:t>UPP</a:t>
          </a:r>
          <a:r>
            <a:rPr lang="en-GB" i="1" dirty="0">
              <a:cs typeface="Arial" panose="020B0604020202020204" pitchFamily="34" charset="0"/>
            </a:rPr>
            <a:t> </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E3892E7C-CF81-4B0E-865C-F62F9E9E8E48}" type="pres">
      <dgm:prSet presAssocID="{F7A60466-050F-4FAB-81C9-333DBBDA5025}" presName="FourNodes_1" presStyleLbl="node1" presStyleIdx="0" presStyleCnt="4">
        <dgm:presLayoutVars>
          <dgm:bulletEnabled val="1"/>
        </dgm:presLayoutVars>
      </dgm:prSet>
      <dgm:spPr/>
    </dgm:pt>
    <dgm:pt modelId="{AF770465-1E5E-4638-9A1B-92EBE61B5D0C}" type="pres">
      <dgm:prSet presAssocID="{F7A60466-050F-4FAB-81C9-333DBBDA5025}" presName="FourNodes_2" presStyleLbl="node1" presStyleIdx="1" presStyleCnt="4">
        <dgm:presLayoutVars>
          <dgm:bulletEnabled val="1"/>
        </dgm:presLayoutVars>
      </dgm:prSet>
      <dgm:spPr/>
    </dgm:pt>
    <dgm:pt modelId="{D0B16B8F-93CF-4E2B-91BA-862EF9BD9990}" type="pres">
      <dgm:prSet presAssocID="{F7A60466-050F-4FAB-81C9-333DBBDA5025}" presName="FourNodes_3" presStyleLbl="node1" presStyleIdx="2" presStyleCnt="4">
        <dgm:presLayoutVars>
          <dgm:bulletEnabled val="1"/>
        </dgm:presLayoutVars>
      </dgm:prSet>
      <dgm:spPr/>
    </dgm:pt>
    <dgm:pt modelId="{A4F61184-0BBF-4AB9-8C6A-810F7F4CEAFF}" type="pres">
      <dgm:prSet presAssocID="{F7A60466-050F-4FAB-81C9-333DBBDA5025}" presName="FourNodes_4" presStyleLbl="node1" presStyleIdx="3" presStyleCnt="4">
        <dgm:presLayoutVars>
          <dgm:bulletEnabled val="1"/>
        </dgm:presLayoutVars>
      </dgm:prSet>
      <dgm:spPr/>
    </dgm:pt>
    <dgm:pt modelId="{C54CB6C8-8D3F-4FB6-9234-77A6ACED8420}" type="pres">
      <dgm:prSet presAssocID="{F7A60466-050F-4FAB-81C9-333DBBDA5025}" presName="FourConn_1-2" presStyleLbl="fgAccFollowNode1" presStyleIdx="0" presStyleCnt="3">
        <dgm:presLayoutVars>
          <dgm:bulletEnabled val="1"/>
        </dgm:presLayoutVars>
      </dgm:prSet>
      <dgm:spPr/>
    </dgm:pt>
    <dgm:pt modelId="{85C1F341-FC66-4D97-B213-31D1B3CF0866}" type="pres">
      <dgm:prSet presAssocID="{F7A60466-050F-4FAB-81C9-333DBBDA5025}" presName="FourConn_2-3" presStyleLbl="fgAccFollowNode1" presStyleIdx="1" presStyleCnt="3">
        <dgm:presLayoutVars>
          <dgm:bulletEnabled val="1"/>
        </dgm:presLayoutVars>
      </dgm:prSet>
      <dgm:spPr/>
    </dgm:pt>
    <dgm:pt modelId="{53FA1314-161C-4363-B4BB-A334788502EF}" type="pres">
      <dgm:prSet presAssocID="{F7A60466-050F-4FAB-81C9-333DBBDA5025}" presName="FourConn_3-4" presStyleLbl="fgAccFollowNode1" presStyleIdx="2" presStyleCnt="3">
        <dgm:presLayoutVars>
          <dgm:bulletEnabled val="1"/>
        </dgm:presLayoutVars>
      </dgm:prSet>
      <dgm:spPr/>
    </dgm:pt>
    <dgm:pt modelId="{F1BBA345-32CF-4F37-9B73-609E1C2A1C74}" type="pres">
      <dgm:prSet presAssocID="{F7A60466-050F-4FAB-81C9-333DBBDA5025}" presName="FourNodes_1_text" presStyleLbl="node1" presStyleIdx="3" presStyleCnt="4">
        <dgm:presLayoutVars>
          <dgm:bulletEnabled val="1"/>
        </dgm:presLayoutVars>
      </dgm:prSet>
      <dgm:spPr/>
    </dgm:pt>
    <dgm:pt modelId="{6E142851-0FC3-47AB-8F20-1CEF69FAA88D}" type="pres">
      <dgm:prSet presAssocID="{F7A60466-050F-4FAB-81C9-333DBBDA5025}" presName="FourNodes_2_text" presStyleLbl="node1" presStyleIdx="3" presStyleCnt="4">
        <dgm:presLayoutVars>
          <dgm:bulletEnabled val="1"/>
        </dgm:presLayoutVars>
      </dgm:prSet>
      <dgm:spPr/>
    </dgm:pt>
    <dgm:pt modelId="{C189177F-CB18-45F5-8095-CE0661086265}" type="pres">
      <dgm:prSet presAssocID="{F7A60466-050F-4FAB-81C9-333DBBDA5025}" presName="FourNodes_3_text" presStyleLbl="node1" presStyleIdx="3" presStyleCnt="4">
        <dgm:presLayoutVars>
          <dgm:bulletEnabled val="1"/>
        </dgm:presLayoutVars>
      </dgm:prSet>
      <dgm:spPr/>
    </dgm:pt>
    <dgm:pt modelId="{35D217BB-B869-4299-9939-EF61A0898F34}" type="pres">
      <dgm:prSet presAssocID="{F7A60466-050F-4FAB-81C9-333DBBDA5025}" presName="FourNodes_4_text" presStyleLbl="node1" presStyleIdx="3" presStyleCnt="4">
        <dgm:presLayoutVars>
          <dgm:bulletEnabled val="1"/>
        </dgm:presLayoutVars>
      </dgm:prSet>
      <dgm:spPr/>
    </dgm:pt>
  </dgm:ptLst>
  <dgm:cxnLst>
    <dgm:cxn modelId="{CC822C0C-15C9-42DF-B53B-5920AAC30432}" type="presOf" srcId="{D67B9855-30CA-4B69-8E89-B58AECE74B0D}" destId="{A4F61184-0BBF-4AB9-8C6A-810F7F4CEAFF}" srcOrd="0" destOrd="0" presId="urn:microsoft.com/office/officeart/2005/8/layout/vProcess5"/>
    <dgm:cxn modelId="{C4D3E527-062F-40F0-AF0A-7E1AB1124921}" type="presOf" srcId="{D2C43026-6EBC-40E9-8051-6F477BFA81E0}" destId="{6E142851-0FC3-47AB-8F20-1CEF69FAA88D}"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CD2B2168-EEA4-4A0B-9DB4-08C00B2A43FB}" type="presOf" srcId="{03E8CFDF-6B2F-4591-AC43-5F25F37959DB}" destId="{D0B16B8F-93CF-4E2B-91BA-862EF9BD9990}" srcOrd="0" destOrd="0" presId="urn:microsoft.com/office/officeart/2005/8/layout/vProcess5"/>
    <dgm:cxn modelId="{50B99856-B0F9-4847-8C28-192EC7B4949C}" type="presOf" srcId="{D2C43026-6EBC-40E9-8051-6F477BFA81E0}" destId="{AF770465-1E5E-4638-9A1B-92EBE61B5D0C}" srcOrd="0" destOrd="0" presId="urn:microsoft.com/office/officeart/2005/8/layout/vProcess5"/>
    <dgm:cxn modelId="{58FDC577-A3D2-4C48-8276-C62CF69418DA}" type="presOf" srcId="{7A452A7C-B6BC-4B77-9442-DD3FF081B7B6}" destId="{F1BBA345-32CF-4F37-9B73-609E1C2A1C74}" srcOrd="1" destOrd="0" presId="urn:microsoft.com/office/officeart/2005/8/layout/vProcess5"/>
    <dgm:cxn modelId="{1D16D883-A9B5-403D-A48D-B001C550562F}" type="presOf" srcId="{D67B9855-30CA-4B69-8E89-B58AECE74B0D}" destId="{35D217BB-B869-4299-9939-EF61A0898F34}" srcOrd="1"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E5A9F59E-C50C-42E5-A966-A07B2C098A89}" type="presOf" srcId="{03E8CFDF-6B2F-4591-AC43-5F25F37959DB}" destId="{C189177F-CB18-45F5-8095-CE0661086265}" srcOrd="1" destOrd="0" presId="urn:microsoft.com/office/officeart/2005/8/layout/vProcess5"/>
    <dgm:cxn modelId="{15AA90C9-195B-4202-8FAE-37CDF42DC54A}" srcId="{F7A60466-050F-4FAB-81C9-333DBBDA5025}" destId="{03E8CFDF-6B2F-4591-AC43-5F25F37959DB}" srcOrd="2" destOrd="0" parTransId="{39F0876A-2049-474F-8153-AE12B207D4ED}" sibTransId="{7130FFAE-23E2-42AB-8DF9-3E3B606EA1F1}"/>
    <dgm:cxn modelId="{70F512CE-4529-4173-8C39-686AAF06590A}" type="presOf" srcId="{6251F902-B282-4E45-A2C3-054B87D1F06C}" destId="{85C1F341-FC66-4D97-B213-31D1B3CF0866}" srcOrd="0" destOrd="0" presId="urn:microsoft.com/office/officeart/2005/8/layout/vProcess5"/>
    <dgm:cxn modelId="{B6C8DED4-5745-42CD-8C5F-F492B04A876E}" srcId="{F7A60466-050F-4FAB-81C9-333DBBDA5025}" destId="{D2C43026-6EBC-40E9-8051-6F477BFA81E0}" srcOrd="1" destOrd="0" parTransId="{8A83E9BE-7D26-42C3-A7D7-80062A26D9CB}" sibTransId="{6251F902-B282-4E45-A2C3-054B87D1F06C}"/>
    <dgm:cxn modelId="{93CD1CEE-6062-4FC6-AC69-C863AF756720}" type="presOf" srcId="{7A452A7C-B6BC-4B77-9442-DD3FF081B7B6}" destId="{E3892E7C-CF81-4B0E-865C-F62F9E9E8E48}" srcOrd="0" destOrd="0" presId="urn:microsoft.com/office/officeart/2005/8/layout/vProcess5"/>
    <dgm:cxn modelId="{8EE373FD-4C7A-4896-943F-11B9917D5FF9}" type="presOf" srcId="{7130FFAE-23E2-42AB-8DF9-3E3B606EA1F1}" destId="{53FA1314-161C-4363-B4BB-A334788502EF}" srcOrd="0" destOrd="0" presId="urn:microsoft.com/office/officeart/2005/8/layout/vProcess5"/>
    <dgm:cxn modelId="{354015FF-52B5-4958-9243-AA1678C00FCE}" type="presOf" srcId="{CCF26C20-3D67-4A0F-A86B-F7ECF91E0B57}" destId="{C54CB6C8-8D3F-4FB6-9234-77A6ACED8420}"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0040AAA2-9ADE-4DCC-87B4-465D77239AD0}" type="presParOf" srcId="{D49D3713-8B36-49A1-A871-289F50659A31}" destId="{E3892E7C-CF81-4B0E-865C-F62F9E9E8E48}" srcOrd="1" destOrd="0" presId="urn:microsoft.com/office/officeart/2005/8/layout/vProcess5"/>
    <dgm:cxn modelId="{8E1F7E62-B0D7-4EB0-8E4E-C7E5DB5FFA33}" type="presParOf" srcId="{D49D3713-8B36-49A1-A871-289F50659A31}" destId="{AF770465-1E5E-4638-9A1B-92EBE61B5D0C}" srcOrd="2" destOrd="0" presId="urn:microsoft.com/office/officeart/2005/8/layout/vProcess5"/>
    <dgm:cxn modelId="{81F7EB90-4E52-44D7-8A7F-0200A2F9CCA0}" type="presParOf" srcId="{D49D3713-8B36-49A1-A871-289F50659A31}" destId="{D0B16B8F-93CF-4E2B-91BA-862EF9BD9990}" srcOrd="3" destOrd="0" presId="urn:microsoft.com/office/officeart/2005/8/layout/vProcess5"/>
    <dgm:cxn modelId="{68E70673-CB57-407B-8473-7F40D06FB994}" type="presParOf" srcId="{D49D3713-8B36-49A1-A871-289F50659A31}" destId="{A4F61184-0BBF-4AB9-8C6A-810F7F4CEAFF}" srcOrd="4" destOrd="0" presId="urn:microsoft.com/office/officeart/2005/8/layout/vProcess5"/>
    <dgm:cxn modelId="{59FE3E7E-BB55-4D44-AE79-35ED6508B88B}" type="presParOf" srcId="{D49D3713-8B36-49A1-A871-289F50659A31}" destId="{C54CB6C8-8D3F-4FB6-9234-77A6ACED8420}" srcOrd="5" destOrd="0" presId="urn:microsoft.com/office/officeart/2005/8/layout/vProcess5"/>
    <dgm:cxn modelId="{1310EF75-94B7-4B55-B7F7-5D47750A3D42}" type="presParOf" srcId="{D49D3713-8B36-49A1-A871-289F50659A31}" destId="{85C1F341-FC66-4D97-B213-31D1B3CF0866}" srcOrd="6" destOrd="0" presId="urn:microsoft.com/office/officeart/2005/8/layout/vProcess5"/>
    <dgm:cxn modelId="{1ABA17DA-3A17-4B11-AD95-EC4C07BFA5CB}" type="presParOf" srcId="{D49D3713-8B36-49A1-A871-289F50659A31}" destId="{53FA1314-161C-4363-B4BB-A334788502EF}" srcOrd="7" destOrd="0" presId="urn:microsoft.com/office/officeart/2005/8/layout/vProcess5"/>
    <dgm:cxn modelId="{E35CA25D-7F20-4FD8-BE18-309FA8E95F8F}" type="presParOf" srcId="{D49D3713-8B36-49A1-A871-289F50659A31}" destId="{F1BBA345-32CF-4F37-9B73-609E1C2A1C74}" srcOrd="8" destOrd="0" presId="urn:microsoft.com/office/officeart/2005/8/layout/vProcess5"/>
    <dgm:cxn modelId="{03281E78-921B-4128-9C41-7295ED87A9F2}" type="presParOf" srcId="{D49D3713-8B36-49A1-A871-289F50659A31}" destId="{6E142851-0FC3-47AB-8F20-1CEF69FAA88D}" srcOrd="9" destOrd="0" presId="urn:microsoft.com/office/officeart/2005/8/layout/vProcess5"/>
    <dgm:cxn modelId="{989C4ADA-B58D-48C3-A77E-3F588037D0C7}" type="presParOf" srcId="{D49D3713-8B36-49A1-A871-289F50659A31}" destId="{C189177F-CB18-45F5-8095-CE0661086265}" srcOrd="10" destOrd="0" presId="urn:microsoft.com/office/officeart/2005/8/layout/vProcess5"/>
    <dgm:cxn modelId="{E3971D62-8F37-42A9-AF8C-53EFD0928EAD}" type="presParOf" srcId="{D49D3713-8B36-49A1-A871-289F50659A31}" destId="{35D217BB-B869-4299-9939-EF61A0898F3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sr-Latn-RS" sz="2800" b="1" kern="1200" dirty="0"/>
            <a:t>Koliko ima vrsta dokaza u obliku elektronskih podataka i da li možete da ih navedete </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3?</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err="1"/>
            <a:t>b.</a:t>
          </a:r>
          <a:r>
            <a:rPr lang="en-US" sz="2800" kern="1200" dirty="0"/>
            <a:t>) 4?</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5?</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E85C-938C-4ED1-9ABD-8A0A2496C4D9}">
      <dsp:nvSpPr>
        <dsp:cNvPr id="0" name=""/>
        <dsp:cNvSpPr/>
      </dsp:nvSpPr>
      <dsp:spPr>
        <a:xfrm>
          <a:off x="3079337" y="2597032"/>
          <a:ext cx="1674660" cy="16746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sr-Latn-RS" sz="2000" kern="1200" dirty="0"/>
            <a:t>Tužilaštvo</a:t>
          </a:r>
          <a:endParaRPr lang="en-GB" sz="2000" kern="1200" dirty="0"/>
        </a:p>
      </dsp:txBody>
      <dsp:txXfrm>
        <a:off x="3161087" y="2678782"/>
        <a:ext cx="1511160" cy="1511160"/>
      </dsp:txXfrm>
    </dsp:sp>
    <dsp:sp modelId="{D12E1021-53A6-485E-9233-4EDE67BEC917}">
      <dsp:nvSpPr>
        <dsp:cNvPr id="0" name=""/>
        <dsp:cNvSpPr/>
      </dsp:nvSpPr>
      <dsp:spPr>
        <a:xfrm rot="16200000">
          <a:off x="3329315" y="2009680"/>
          <a:ext cx="1174704" cy="0"/>
        </a:xfrm>
        <a:custGeom>
          <a:avLst/>
          <a:gdLst/>
          <a:ahLst/>
          <a:cxnLst/>
          <a:rect l="0" t="0" r="0" b="0"/>
          <a:pathLst>
            <a:path>
              <a:moveTo>
                <a:pt x="0" y="0"/>
              </a:moveTo>
              <a:lnTo>
                <a:pt x="1174704"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1F438F-1B8F-4D2A-A343-2D8B40A9494D}">
      <dsp:nvSpPr>
        <dsp:cNvPr id="0" name=""/>
        <dsp:cNvSpPr/>
      </dsp:nvSpPr>
      <dsp:spPr>
        <a:xfrm>
          <a:off x="3355656" y="30030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err="1"/>
            <a:t>Polic</a:t>
          </a:r>
          <a:r>
            <a:rPr lang="sr-Latn-RS" sz="2400" kern="1200" dirty="0" err="1"/>
            <a:t>ija</a:t>
          </a:r>
          <a:r>
            <a:rPr lang="en-US" sz="2400" kern="1200" dirty="0"/>
            <a:t>/</a:t>
          </a:r>
          <a:r>
            <a:rPr lang="sr-Latn-RS" sz="2400" kern="1200" dirty="0"/>
            <a:t>snage reda</a:t>
          </a:r>
          <a:endParaRPr lang="en-GB" sz="2400" kern="1200" dirty="0"/>
        </a:p>
      </dsp:txBody>
      <dsp:txXfrm>
        <a:off x="3410429" y="355078"/>
        <a:ext cx="1012476" cy="1012476"/>
      </dsp:txXfrm>
    </dsp:sp>
    <dsp:sp modelId="{3778DF30-23E2-4C7D-A959-3BE0EC75CBBD}">
      <dsp:nvSpPr>
        <dsp:cNvPr id="0" name=""/>
        <dsp:cNvSpPr/>
      </dsp:nvSpPr>
      <dsp:spPr>
        <a:xfrm rot="1800000">
          <a:off x="4689798" y="4157391"/>
          <a:ext cx="958380" cy="0"/>
        </a:xfrm>
        <a:custGeom>
          <a:avLst/>
          <a:gdLst/>
          <a:ahLst/>
          <a:cxnLst/>
          <a:rect l="0" t="0" r="0" b="0"/>
          <a:pathLst>
            <a:path>
              <a:moveTo>
                <a:pt x="0" y="0"/>
              </a:moveTo>
              <a:lnTo>
                <a:pt x="958380"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63355E-90FB-4F2F-8A04-33DF3325C0FF}">
      <dsp:nvSpPr>
        <dsp:cNvPr id="0" name=""/>
        <dsp:cNvSpPr/>
      </dsp:nvSpPr>
      <dsp:spPr>
        <a:xfrm>
          <a:off x="5583979"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sr-Latn-RS" sz="3600" kern="1200" dirty="0"/>
            <a:t>Sud</a:t>
          </a:r>
          <a:endParaRPr lang="en-GB" sz="3600" kern="1200" dirty="0"/>
        </a:p>
      </dsp:txBody>
      <dsp:txXfrm>
        <a:off x="5638752" y="4214648"/>
        <a:ext cx="1012476" cy="1012476"/>
      </dsp:txXfrm>
    </dsp:sp>
    <dsp:sp modelId="{F950A281-5A65-4A2C-946C-1B2B20A221D8}">
      <dsp:nvSpPr>
        <dsp:cNvPr id="0" name=""/>
        <dsp:cNvSpPr/>
      </dsp:nvSpPr>
      <dsp:spPr>
        <a:xfrm rot="9000000">
          <a:off x="2185155" y="4157391"/>
          <a:ext cx="958380" cy="0"/>
        </a:xfrm>
        <a:custGeom>
          <a:avLst/>
          <a:gdLst/>
          <a:ahLst/>
          <a:cxnLst/>
          <a:rect l="0" t="0" r="0" b="0"/>
          <a:pathLst>
            <a:path>
              <a:moveTo>
                <a:pt x="0" y="0"/>
              </a:moveTo>
              <a:lnTo>
                <a:pt x="958380"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254159-A8A1-4609-AFBB-38BCC8794B5D}">
      <dsp:nvSpPr>
        <dsp:cNvPr id="0" name=""/>
        <dsp:cNvSpPr/>
      </dsp:nvSpPr>
      <dsp:spPr>
        <a:xfrm>
          <a:off x="1127332"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I</a:t>
          </a:r>
          <a:r>
            <a:rPr lang="sr-Latn-RS" sz="1400" kern="1200" dirty="0" err="1"/>
            <a:t>stražni</a:t>
          </a:r>
          <a:r>
            <a:rPr lang="sr-Latn-RS" sz="1400" kern="1200" dirty="0"/>
            <a:t> sudija</a:t>
          </a:r>
          <a:r>
            <a:rPr lang="en-US" sz="1400" kern="1200" dirty="0"/>
            <a:t> </a:t>
          </a:r>
          <a:endParaRPr lang="en-GB" sz="1400" kern="1200" dirty="0"/>
        </a:p>
      </dsp:txBody>
      <dsp:txXfrm>
        <a:off x="1182105" y="4214648"/>
        <a:ext cx="1012476" cy="1012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T-CY </a:t>
          </a:r>
          <a:r>
            <a:rPr lang="sr-Latn-RS" sz="2800" b="1" kern="1200" dirty="0"/>
            <a:t>Izveštaj o proceni </a:t>
          </a:r>
          <a:r>
            <a:rPr lang="sr-Latn-RS" sz="2800" b="1" kern="1200" dirty="0" err="1"/>
            <a:t>UPP</a:t>
          </a:r>
          <a:r>
            <a:rPr lang="sr-Latn-RS" sz="2800" b="1" kern="1200" dirty="0"/>
            <a:t> </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a:t>
          </a:r>
          <a:r>
            <a:rPr lang="sr-Latn-RS" sz="2800" kern="1200" dirty="0"/>
            <a:t>preporučuje mesto za kontakt u sudu</a:t>
          </a:r>
          <a:r>
            <a:rPr lang="en-US" sz="2800" kern="1200" dirty="0"/>
            <a:t>?</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 </a:t>
          </a:r>
          <a:r>
            <a:rPr lang="sr-Latn-RS" sz="2800" kern="1200" dirty="0"/>
            <a:t>preporučuje mesto za kontakt u policiji</a:t>
          </a:r>
          <a:r>
            <a:rPr lang="en-US" sz="2800" kern="1200" dirty="0"/>
            <a:t>?</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 </a:t>
          </a:r>
          <a:r>
            <a:rPr lang="sr-Latn-RS" sz="2800" kern="1200" dirty="0"/>
            <a:t>preporučuje mesto za kontakt u tužilaštvu</a:t>
          </a:r>
          <a:r>
            <a:rPr lang="en-US" sz="2800" kern="1200" dirty="0"/>
            <a:t>?</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FE610-347E-4DC6-963D-5A8D93D8B534}">
      <dsp:nvSpPr>
        <dsp:cNvPr id="0" name=""/>
        <dsp:cNvSpPr/>
      </dsp:nvSpPr>
      <dsp:spPr>
        <a:xfrm>
          <a:off x="0" y="0"/>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1</a:t>
          </a:r>
          <a:r>
            <a:rPr lang="sr-Latn-RS" sz="1800" b="1" kern="1200" dirty="0">
              <a:cs typeface="Arial" panose="020B0604020202020204" pitchFamily="34" charset="0"/>
            </a:rPr>
            <a:t>. korak</a:t>
          </a:r>
          <a:r>
            <a:rPr lang="en-GB" sz="1800" i="1" kern="1200" dirty="0">
              <a:cs typeface="Arial" panose="020B0604020202020204" pitchFamily="34" charset="0"/>
            </a:rPr>
            <a:t>: </a:t>
          </a:r>
          <a:r>
            <a:rPr lang="sr-Latn-RS" sz="1800" i="1" kern="1200" dirty="0">
              <a:cs typeface="Arial" panose="020B0604020202020204" pitchFamily="34" charset="0"/>
            </a:rPr>
            <a:t>Međunarodni element je prepoznat</a:t>
          </a:r>
          <a:endParaRPr lang="en-GB" sz="1800" kern="1200" dirty="0"/>
        </a:p>
      </dsp:txBody>
      <dsp:txXfrm>
        <a:off x="28616" y="28616"/>
        <a:ext cx="4475747" cy="919781"/>
      </dsp:txXfrm>
    </dsp:sp>
    <dsp:sp modelId="{5E518954-471A-4A0A-8052-11BC5FD08113}">
      <dsp:nvSpPr>
        <dsp:cNvPr id="0" name=""/>
        <dsp:cNvSpPr/>
      </dsp:nvSpPr>
      <dsp:spPr>
        <a:xfrm>
          <a:off x="421492" y="111270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2</a:t>
          </a:r>
          <a:r>
            <a:rPr lang="sr-Latn-RS" sz="1800" b="1" kern="1200" dirty="0">
              <a:cs typeface="Arial" panose="020B0604020202020204" pitchFamily="34" charset="0"/>
            </a:rPr>
            <a:t>. korak</a:t>
          </a:r>
          <a:r>
            <a:rPr lang="en-GB" sz="1800" i="1" kern="1200" dirty="0">
              <a:cs typeface="Arial" panose="020B0604020202020204" pitchFamily="34" charset="0"/>
            </a:rPr>
            <a:t>: </a:t>
          </a:r>
          <a:r>
            <a:rPr lang="sr-Latn-RS" sz="1800" i="1" kern="1200" dirty="0">
              <a:cs typeface="Arial" panose="020B0604020202020204" pitchFamily="34" charset="0"/>
            </a:rPr>
            <a:t>L</a:t>
          </a:r>
          <a:r>
            <a:rPr lang="en-GB" sz="1800" i="1" kern="1200" dirty="0">
              <a:cs typeface="Arial" panose="020B0604020202020204" pitchFamily="34" charset="0"/>
            </a:rPr>
            <a:t>o</a:t>
          </a:r>
          <a:r>
            <a:rPr lang="sr-Latn-RS" sz="1800" i="1" kern="1200" dirty="0">
              <a:cs typeface="Arial" panose="020B0604020202020204" pitchFamily="34" charset="0"/>
            </a:rPr>
            <a:t>kalni nadležni organ</a:t>
          </a:r>
          <a:r>
            <a:rPr lang="en-GB" sz="1800" i="1" kern="1200" dirty="0">
              <a:cs typeface="Arial" panose="020B0604020202020204" pitchFamily="34" charset="0"/>
            </a:rPr>
            <a:t> </a:t>
          </a:r>
          <a:r>
            <a:rPr lang="sr-Latn-RS" sz="1800" i="1" kern="1200" dirty="0">
              <a:cs typeface="Arial" panose="020B0604020202020204" pitchFamily="34" charset="0"/>
            </a:rPr>
            <a:t>određuje koji skup činjenice je potrebno rasvetliti</a:t>
          </a:r>
          <a:r>
            <a:rPr lang="en-GB" sz="1800" i="1" kern="1200" dirty="0">
              <a:cs typeface="Arial" panose="020B0604020202020204" pitchFamily="34" charset="0"/>
            </a:rPr>
            <a:t> </a:t>
          </a:r>
          <a:r>
            <a:rPr lang="sr-Latn-RS" sz="1800" i="1" kern="1200" dirty="0">
              <a:cs typeface="Arial" panose="020B0604020202020204" pitchFamily="34" charset="0"/>
            </a:rPr>
            <a:t>ili koje dokaze je potrebno prikupiti</a:t>
          </a:r>
          <a:endParaRPr lang="en-GB" sz="1800" kern="1200" dirty="0"/>
        </a:p>
      </dsp:txBody>
      <dsp:txXfrm>
        <a:off x="450108" y="1141325"/>
        <a:ext cx="4530548" cy="919781"/>
      </dsp:txXfrm>
    </dsp:sp>
    <dsp:sp modelId="{FA0C563D-4AC4-49D4-8B82-2B3DA636C5B8}">
      <dsp:nvSpPr>
        <dsp:cNvPr id="0" name=""/>
        <dsp:cNvSpPr/>
      </dsp:nvSpPr>
      <dsp:spPr>
        <a:xfrm>
          <a:off x="821197" y="222541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3</a:t>
          </a:r>
          <a:r>
            <a:rPr lang="sr-Latn-RS" sz="1800" b="1" kern="1200" dirty="0">
              <a:cs typeface="Arial" panose="020B0604020202020204" pitchFamily="34" charset="0"/>
            </a:rPr>
            <a:t>. korak</a:t>
          </a:r>
          <a:r>
            <a:rPr lang="en-GB" sz="1800" i="1" kern="1200" dirty="0">
              <a:cs typeface="Arial" panose="020B0604020202020204" pitchFamily="34" charset="0"/>
            </a:rPr>
            <a:t>: </a:t>
          </a:r>
          <a:r>
            <a:rPr lang="sr-Latn-RS" sz="1800" i="1" kern="1200" dirty="0">
              <a:cs typeface="Arial" panose="020B0604020202020204" pitchFamily="34" charset="0"/>
            </a:rPr>
            <a:t>Lokalni organ odlučuje koji nivo saradnje je potreban</a:t>
          </a:r>
          <a:endParaRPr lang="en-GB" sz="1800" kern="1200" dirty="0"/>
        </a:p>
      </dsp:txBody>
      <dsp:txXfrm>
        <a:off x="849813" y="2254035"/>
        <a:ext cx="4530548" cy="919781"/>
      </dsp:txXfrm>
    </dsp:sp>
    <dsp:sp modelId="{872E5D92-8A5B-4F0B-A582-AD2EC26DE1F1}">
      <dsp:nvSpPr>
        <dsp:cNvPr id="0" name=""/>
        <dsp:cNvSpPr/>
      </dsp:nvSpPr>
      <dsp:spPr>
        <a:xfrm>
          <a:off x="1264476" y="3338128"/>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Step 4</a:t>
          </a:r>
          <a:r>
            <a:rPr lang="en-US" sz="1800" kern="1200" dirty="0"/>
            <a:t>: </a:t>
          </a:r>
          <a:r>
            <a:rPr lang="sr-Latn-RS" sz="1800" i="1" kern="1200" dirty="0"/>
            <a:t>Lokalni organ, poštujući zakonski okvir za </a:t>
          </a:r>
          <a:r>
            <a:rPr lang="sr-Latn-RS" sz="1800" i="1" kern="1200" dirty="0" err="1"/>
            <a:t>UPP</a:t>
          </a:r>
          <a:r>
            <a:rPr lang="sr-Latn-RS" sz="1800" i="1" kern="1200" dirty="0"/>
            <a:t> započinje postupak pružanja pomoći</a:t>
          </a:r>
          <a:r>
            <a:rPr lang="en-US" sz="1800" i="1" kern="1200" dirty="0"/>
            <a:t> (</a:t>
          </a:r>
          <a:r>
            <a:rPr lang="en-US" sz="1800" i="1" kern="1200" dirty="0" err="1"/>
            <a:t>varijant</a:t>
          </a:r>
          <a:r>
            <a:rPr lang="sr-Latn-RS" sz="1800" i="1" kern="1200" dirty="0"/>
            <a:t>e</a:t>
          </a:r>
          <a:r>
            <a:rPr lang="en-US" sz="1800" i="1" kern="1200" dirty="0"/>
            <a:t>)</a:t>
          </a:r>
          <a:endParaRPr lang="en-GB" sz="1800" kern="1200" dirty="0"/>
        </a:p>
      </dsp:txBody>
      <dsp:txXfrm>
        <a:off x="1293092" y="3366744"/>
        <a:ext cx="4530548" cy="919781"/>
      </dsp:txXfrm>
    </dsp:sp>
    <dsp:sp modelId="{1570E3C4-0EB5-4850-977D-D7BF7804F5C5}">
      <dsp:nvSpPr>
        <dsp:cNvPr id="0" name=""/>
        <dsp:cNvSpPr/>
      </dsp:nvSpPr>
      <dsp:spPr>
        <a:xfrm>
          <a:off x="1685969" y="4450838"/>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cs typeface="Arial" panose="020B0604020202020204" pitchFamily="34" charset="0"/>
            </a:rPr>
            <a:t>5</a:t>
          </a:r>
          <a:r>
            <a:rPr lang="sr-Latn-RS" sz="1800" b="1" kern="1200" dirty="0">
              <a:cs typeface="Arial" panose="020B0604020202020204" pitchFamily="34" charset="0"/>
            </a:rPr>
            <a:t>. korak</a:t>
          </a:r>
          <a:r>
            <a:rPr lang="en-GB" sz="1800" kern="1200" dirty="0">
              <a:cs typeface="Arial" panose="020B0604020202020204" pitchFamily="34" charset="0"/>
            </a:rPr>
            <a:t>:</a:t>
          </a:r>
          <a:r>
            <a:rPr lang="en-GB" sz="1800" b="1" kern="1200" dirty="0">
              <a:cs typeface="Arial" panose="020B0604020202020204" pitchFamily="34" charset="0"/>
            </a:rPr>
            <a:t> </a:t>
          </a:r>
          <a:r>
            <a:rPr lang="sr-Latn-RS" sz="1800" kern="1200" dirty="0">
              <a:cs typeface="Arial" panose="020B0604020202020204" pitchFamily="34" charset="0"/>
            </a:rPr>
            <a:t>Zahtev za </a:t>
          </a:r>
          <a:r>
            <a:rPr lang="en-GB" sz="1800" i="1" kern="1200" dirty="0" err="1">
              <a:cs typeface="Arial" panose="020B0604020202020204" pitchFamily="34" charset="0"/>
            </a:rPr>
            <a:t>uzajamn</a:t>
          </a:r>
          <a:r>
            <a:rPr lang="sr-Latn-RS" sz="1800" i="1" kern="1200" dirty="0">
              <a:cs typeface="Arial" panose="020B0604020202020204" pitchFamily="34" charset="0"/>
            </a:rPr>
            <a:t>u</a:t>
          </a:r>
          <a:r>
            <a:rPr lang="en-GB" sz="1800" i="1" kern="1200" dirty="0">
              <a:cs typeface="Arial" panose="020B0604020202020204" pitchFamily="34" charset="0"/>
            </a:rPr>
            <a:t> </a:t>
          </a:r>
          <a:r>
            <a:rPr lang="en-GB" sz="1800" i="1" kern="1200" dirty="0" err="1">
              <a:cs typeface="Arial" panose="020B0604020202020204" pitchFamily="34" charset="0"/>
            </a:rPr>
            <a:t>pravn</a:t>
          </a:r>
          <a:r>
            <a:rPr lang="sr-Latn-RS" sz="1800" i="1" kern="1200" dirty="0">
              <a:cs typeface="Arial" panose="020B0604020202020204" pitchFamily="34" charset="0"/>
            </a:rPr>
            <a:t>u</a:t>
          </a:r>
          <a:r>
            <a:rPr lang="en-GB" sz="1800" i="1" kern="1200" dirty="0">
              <a:cs typeface="Arial" panose="020B0604020202020204" pitchFamily="34" charset="0"/>
            </a:rPr>
            <a:t> </a:t>
          </a:r>
          <a:r>
            <a:rPr lang="en-GB" sz="1800" i="1" kern="1200" dirty="0" err="1">
              <a:cs typeface="Arial" panose="020B0604020202020204" pitchFamily="34" charset="0"/>
            </a:rPr>
            <a:t>pomoć</a:t>
          </a:r>
          <a:r>
            <a:rPr lang="en-GB" sz="1800" i="1" kern="1200" dirty="0">
              <a:cs typeface="Arial" panose="020B0604020202020204" pitchFamily="34" charset="0"/>
            </a:rPr>
            <a:t> </a:t>
          </a:r>
          <a:r>
            <a:rPr lang="sr-Latn-RS" sz="1800" i="1" kern="1200" dirty="0">
              <a:cs typeface="Arial" panose="020B0604020202020204" pitchFamily="34" charset="0"/>
            </a:rPr>
            <a:t>je poslat</a:t>
          </a:r>
          <a:r>
            <a:rPr lang="en-GB" sz="1800" i="1" kern="1200" dirty="0">
              <a:cs typeface="Arial" panose="020B0604020202020204" pitchFamily="34" charset="0"/>
            </a:rPr>
            <a:t> </a:t>
          </a:r>
          <a:endParaRPr lang="en-GB" sz="1800" kern="1200" dirty="0"/>
        </a:p>
      </dsp:txBody>
      <dsp:txXfrm>
        <a:off x="1714585" y="4479454"/>
        <a:ext cx="4530548" cy="919781"/>
      </dsp:txXfrm>
    </dsp:sp>
    <dsp:sp modelId="{9D632434-7AD9-454C-A5B8-907A8A8AE164}">
      <dsp:nvSpPr>
        <dsp:cNvPr id="0" name=""/>
        <dsp:cNvSpPr/>
      </dsp:nvSpPr>
      <dsp:spPr>
        <a:xfrm>
          <a:off x="5009273" y="71376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152161" y="713762"/>
        <a:ext cx="349282" cy="477881"/>
      </dsp:txXfrm>
    </dsp:sp>
    <dsp:sp modelId="{E307F77B-0ACB-4F07-895E-E85A60F4A63D}">
      <dsp:nvSpPr>
        <dsp:cNvPr id="0" name=""/>
        <dsp:cNvSpPr/>
      </dsp:nvSpPr>
      <dsp:spPr>
        <a:xfrm>
          <a:off x="5430765" y="182647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573653" y="1826472"/>
        <a:ext cx="349282" cy="477881"/>
      </dsp:txXfrm>
    </dsp:sp>
    <dsp:sp modelId="{AE8D6596-348E-4ED8-990E-2F72A02FE46C}">
      <dsp:nvSpPr>
        <dsp:cNvPr id="0" name=""/>
        <dsp:cNvSpPr/>
      </dsp:nvSpPr>
      <dsp:spPr>
        <a:xfrm>
          <a:off x="5852257" y="2922898"/>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995145" y="2922898"/>
        <a:ext cx="349282" cy="477881"/>
      </dsp:txXfrm>
    </dsp:sp>
    <dsp:sp modelId="{49D1460C-DD90-4744-A72E-5022D2D8FCAD}">
      <dsp:nvSpPr>
        <dsp:cNvPr id="0" name=""/>
        <dsp:cNvSpPr/>
      </dsp:nvSpPr>
      <dsp:spPr>
        <a:xfrm>
          <a:off x="6273750" y="4046463"/>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416638" y="4046463"/>
        <a:ext cx="349282" cy="477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2E7C-CF81-4B0E-865C-F62F9E9E8E48}">
      <dsp:nvSpPr>
        <dsp:cNvPr id="0" name=""/>
        <dsp:cNvSpPr/>
      </dsp:nvSpPr>
      <dsp:spPr>
        <a:xfrm>
          <a:off x="0" y="0"/>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cs typeface="Arial" panose="020B0604020202020204" pitchFamily="34" charset="0"/>
            </a:rPr>
            <a:t>6</a:t>
          </a:r>
          <a:r>
            <a:rPr lang="sr-Latn-RS" sz="1900" b="1" kern="1200" dirty="0">
              <a:cs typeface="Arial" panose="020B0604020202020204" pitchFamily="34" charset="0"/>
            </a:rPr>
            <a:t>. korak</a:t>
          </a:r>
          <a:r>
            <a:rPr lang="en-GB" sz="1900" kern="1200" dirty="0">
              <a:cs typeface="Arial" panose="020B0604020202020204" pitchFamily="34" charset="0"/>
            </a:rPr>
            <a:t>: </a:t>
          </a:r>
          <a:r>
            <a:rPr lang="sr-Latn-RS" sz="1900" i="1" kern="1200" dirty="0">
              <a:cs typeface="Arial" panose="020B0604020202020204" pitchFamily="34" charset="0"/>
            </a:rPr>
            <a:t>Zahtev za </a:t>
          </a:r>
          <a:r>
            <a:rPr lang="sr-Latn-RS" sz="1900" i="1" kern="1200" dirty="0" err="1">
              <a:cs typeface="Arial" panose="020B0604020202020204" pitchFamily="34" charset="0"/>
            </a:rPr>
            <a:t>UPP</a:t>
          </a:r>
          <a:r>
            <a:rPr lang="sr-Latn-RS" sz="1900" i="1" kern="1200" dirty="0">
              <a:cs typeface="Arial" panose="020B0604020202020204" pitchFamily="34" charset="0"/>
            </a:rPr>
            <a:t> dobija Centralni organ ili organ nadležan za postupanje u zamoljenoj državi</a:t>
          </a:r>
          <a:r>
            <a:rPr lang="en-GB" sz="1900" i="1" kern="1200" dirty="0">
              <a:cs typeface="Arial" panose="020B0604020202020204" pitchFamily="34" charset="0"/>
            </a:rPr>
            <a:t> </a:t>
          </a:r>
          <a:endParaRPr lang="en-GB" sz="1900" kern="1200" dirty="0"/>
        </a:p>
      </dsp:txBody>
      <dsp:txXfrm>
        <a:off x="34975" y="34975"/>
        <a:ext cx="4474779" cy="1124177"/>
      </dsp:txXfrm>
    </dsp:sp>
    <dsp:sp modelId="{AF770465-1E5E-4638-9A1B-92EBE61B5D0C}">
      <dsp:nvSpPr>
        <dsp:cNvPr id="0" name=""/>
        <dsp:cNvSpPr/>
      </dsp:nvSpPr>
      <dsp:spPr>
        <a:xfrm>
          <a:off x="491130" y="1411241"/>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cs typeface="Arial" panose="020B0604020202020204" pitchFamily="34" charset="0"/>
            </a:rPr>
            <a:t>7</a:t>
          </a:r>
          <a:r>
            <a:rPr lang="sr-Latn-RS" sz="1900" b="1" kern="1200" dirty="0">
              <a:cs typeface="Arial" panose="020B0604020202020204" pitchFamily="34" charset="0"/>
            </a:rPr>
            <a:t>. korak</a:t>
          </a:r>
          <a:r>
            <a:rPr lang="en-GB" sz="1900" kern="1200" dirty="0">
              <a:cs typeface="Arial" panose="020B0604020202020204" pitchFamily="34" charset="0"/>
            </a:rPr>
            <a:t>:</a:t>
          </a:r>
          <a:r>
            <a:rPr lang="en-GB" sz="1900" b="1" kern="1200" dirty="0">
              <a:cs typeface="Arial" panose="020B0604020202020204" pitchFamily="34" charset="0"/>
            </a:rPr>
            <a:t> </a:t>
          </a:r>
          <a:r>
            <a:rPr lang="sr-Latn-RS" sz="1900" i="1" kern="1200" dirty="0">
              <a:cs typeface="Arial" panose="020B0604020202020204" pitchFamily="34" charset="0"/>
            </a:rPr>
            <a:t>Centralni organ ili organ nadležan za postupanje u zamoljenoj državi ispuni zahtev i šalje </a:t>
          </a:r>
          <a:r>
            <a:rPr lang="en-GB" sz="1900" i="1" kern="1200" dirty="0">
              <a:cs typeface="Arial" panose="020B0604020202020204" pitchFamily="34" charset="0"/>
            </a:rPr>
            <a:t> </a:t>
          </a:r>
          <a:r>
            <a:rPr lang="sr-Latn-RS" sz="1900" i="1" kern="1200" dirty="0">
              <a:cs typeface="Arial" panose="020B0604020202020204" pitchFamily="34" charset="0"/>
            </a:rPr>
            <a:t>odgovor/dokaze</a:t>
          </a:r>
          <a:endParaRPr lang="en-GB" sz="1900" kern="1200" dirty="0"/>
        </a:p>
      </dsp:txBody>
      <dsp:txXfrm>
        <a:off x="526105" y="1446216"/>
        <a:ext cx="4526977" cy="1124177"/>
      </dsp:txXfrm>
    </dsp:sp>
    <dsp:sp modelId="{D0B16B8F-93CF-4E2B-91BA-862EF9BD9990}">
      <dsp:nvSpPr>
        <dsp:cNvPr id="0" name=""/>
        <dsp:cNvSpPr/>
      </dsp:nvSpPr>
      <dsp:spPr>
        <a:xfrm>
          <a:off x="974930" y="2822483"/>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cs typeface="Arial" panose="020B0604020202020204" pitchFamily="34" charset="0"/>
            </a:rPr>
            <a:t>8</a:t>
          </a:r>
          <a:r>
            <a:rPr lang="sr-Latn-RS" sz="1900" b="1" kern="1200" dirty="0">
              <a:cs typeface="Arial" panose="020B0604020202020204" pitchFamily="34" charset="0"/>
            </a:rPr>
            <a:t>. korak</a:t>
          </a:r>
          <a:r>
            <a:rPr lang="en-GB" sz="1900" kern="1200" dirty="0">
              <a:cs typeface="Arial" panose="020B0604020202020204" pitchFamily="34" charset="0"/>
            </a:rPr>
            <a:t>:</a:t>
          </a:r>
          <a:r>
            <a:rPr lang="en-GB" sz="1900" b="1" kern="1200" dirty="0">
              <a:cs typeface="Arial" panose="020B0604020202020204" pitchFamily="34" charset="0"/>
            </a:rPr>
            <a:t> </a:t>
          </a:r>
          <a:r>
            <a:rPr lang="sr-Latn-RS" sz="1900" b="0" kern="1200" dirty="0">
              <a:cs typeface="Arial" panose="020B0604020202020204" pitchFamily="34" charset="0"/>
            </a:rPr>
            <a:t>L</a:t>
          </a:r>
          <a:r>
            <a:rPr lang="en-GB" sz="1900" b="0" kern="1200" dirty="0">
              <a:cs typeface="Arial" panose="020B0604020202020204" pitchFamily="34" charset="0"/>
            </a:rPr>
            <a:t>o</a:t>
          </a:r>
          <a:r>
            <a:rPr lang="sr-Latn-RS" sz="1900" b="0" kern="1200" dirty="0">
              <a:cs typeface="Arial" panose="020B0604020202020204" pitchFamily="34" charset="0"/>
            </a:rPr>
            <a:t>k</a:t>
          </a:r>
          <a:r>
            <a:rPr lang="en-GB" sz="1900" b="0" kern="1200" dirty="0">
              <a:cs typeface="Arial" panose="020B0604020202020204" pitchFamily="34" charset="0"/>
            </a:rPr>
            <a:t>al</a:t>
          </a:r>
          <a:r>
            <a:rPr lang="sr-Latn-RS" sz="1900" b="0" kern="1200" dirty="0">
              <a:cs typeface="Arial" panose="020B0604020202020204" pitchFamily="34" charset="0"/>
            </a:rPr>
            <a:t>ni organ koji je pokrenuo postupak </a:t>
          </a:r>
          <a:r>
            <a:rPr lang="sr-Latn-RS" sz="1900" b="0" kern="1200" dirty="0" err="1">
              <a:cs typeface="Arial" panose="020B0604020202020204" pitchFamily="34" charset="0"/>
            </a:rPr>
            <a:t>UPP</a:t>
          </a:r>
          <a:r>
            <a:rPr lang="sr-Latn-RS" sz="1900" b="0" kern="1200" dirty="0">
              <a:cs typeface="Arial" panose="020B0604020202020204" pitchFamily="34" charset="0"/>
            </a:rPr>
            <a:t> dobija odgovor</a:t>
          </a:r>
          <a:endParaRPr lang="en-GB" sz="1900" b="0" i="1" kern="1200" dirty="0"/>
        </a:p>
      </dsp:txBody>
      <dsp:txXfrm>
        <a:off x="1009905" y="2857458"/>
        <a:ext cx="4534308" cy="1124177"/>
      </dsp:txXfrm>
    </dsp:sp>
    <dsp:sp modelId="{A4F61184-0BBF-4AB9-8C6A-810F7F4CEAFF}">
      <dsp:nvSpPr>
        <dsp:cNvPr id="0" name=""/>
        <dsp:cNvSpPr/>
      </dsp:nvSpPr>
      <dsp:spPr>
        <a:xfrm>
          <a:off x="1466060" y="4233724"/>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dirty="0">
              <a:cs typeface="Arial" panose="020B0604020202020204" pitchFamily="34" charset="0"/>
            </a:rPr>
            <a:t>9</a:t>
          </a:r>
          <a:r>
            <a:rPr lang="sr-Latn-RS" sz="1900" b="1" kern="1200" dirty="0">
              <a:cs typeface="Arial" panose="020B0604020202020204" pitchFamily="34" charset="0"/>
            </a:rPr>
            <a:t>. korak</a:t>
          </a:r>
          <a:r>
            <a:rPr lang="en-GB" sz="1900" kern="1200" dirty="0">
              <a:cs typeface="Arial" panose="020B0604020202020204" pitchFamily="34" charset="0"/>
            </a:rPr>
            <a:t>: </a:t>
          </a:r>
          <a:r>
            <a:rPr lang="sr-Latn-RS" sz="1900" i="1" kern="1200" dirty="0">
              <a:cs typeface="Arial" panose="020B0604020202020204" pitchFamily="34" charset="0"/>
            </a:rPr>
            <a:t>L</a:t>
          </a:r>
          <a:r>
            <a:rPr lang="en-GB" sz="1900" i="1" kern="1200" dirty="0">
              <a:cs typeface="Arial" panose="020B0604020202020204" pitchFamily="34" charset="0"/>
            </a:rPr>
            <a:t>o</a:t>
          </a:r>
          <a:r>
            <a:rPr lang="sr-Latn-RS" sz="1900" i="1" kern="1200" dirty="0">
              <a:cs typeface="Arial" panose="020B0604020202020204" pitchFamily="34" charset="0"/>
            </a:rPr>
            <a:t>k</a:t>
          </a:r>
          <a:r>
            <a:rPr lang="en-GB" sz="1900" i="1" kern="1200" dirty="0">
              <a:cs typeface="Arial" panose="020B0604020202020204" pitchFamily="34" charset="0"/>
            </a:rPr>
            <a:t>al</a:t>
          </a:r>
          <a:r>
            <a:rPr lang="sr-Latn-RS" sz="1900" i="1" kern="1200" dirty="0">
              <a:cs typeface="Arial" panose="020B0604020202020204" pitchFamily="34" charset="0"/>
            </a:rPr>
            <a:t>ni organ proučava odgovor i donosi odluku o daljim koracima</a:t>
          </a:r>
          <a:r>
            <a:rPr lang="en-GB" sz="1900" i="1" kern="1200" dirty="0">
              <a:cs typeface="Arial" panose="020B0604020202020204" pitchFamily="34" charset="0"/>
            </a:rPr>
            <a:t>, </a:t>
          </a:r>
          <a:r>
            <a:rPr lang="sr-Latn-RS" sz="1900" i="1" kern="1200" dirty="0">
              <a:cs typeface="Arial" panose="020B0604020202020204" pitchFamily="34" charset="0"/>
            </a:rPr>
            <a:t>uključujući dodatni Zahtev za </a:t>
          </a:r>
          <a:r>
            <a:rPr lang="sr-Latn-RS" sz="1900" i="1" kern="1200" dirty="0" err="1">
              <a:cs typeface="Arial" panose="020B0604020202020204" pitchFamily="34" charset="0"/>
            </a:rPr>
            <a:t>UPP</a:t>
          </a:r>
          <a:r>
            <a:rPr lang="en-GB" sz="1900" i="1" kern="1200" dirty="0">
              <a:cs typeface="Arial" panose="020B0604020202020204" pitchFamily="34" charset="0"/>
            </a:rPr>
            <a:t> </a:t>
          </a:r>
          <a:endParaRPr lang="en-GB" sz="1900" kern="1200" dirty="0"/>
        </a:p>
      </dsp:txBody>
      <dsp:txXfrm>
        <a:off x="1501035" y="4268699"/>
        <a:ext cx="4526977" cy="1124177"/>
      </dsp:txXfrm>
    </dsp:sp>
    <dsp:sp modelId="{C54CB6C8-8D3F-4FB6-9234-77A6ACED8420}">
      <dsp:nvSpPr>
        <dsp:cNvPr id="0" name=""/>
        <dsp:cNvSpPr/>
      </dsp:nvSpPr>
      <dsp:spPr>
        <a:xfrm>
          <a:off x="5088057" y="914593"/>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262698" y="914593"/>
        <a:ext cx="426900" cy="584077"/>
      </dsp:txXfrm>
    </dsp:sp>
    <dsp:sp modelId="{85C1F341-FC66-4D97-B213-31D1B3CF0866}">
      <dsp:nvSpPr>
        <dsp:cNvPr id="0" name=""/>
        <dsp:cNvSpPr/>
      </dsp:nvSpPr>
      <dsp:spPr>
        <a:xfrm>
          <a:off x="5579188" y="2325834"/>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753829" y="2325834"/>
        <a:ext cx="426900" cy="584077"/>
      </dsp:txXfrm>
    </dsp:sp>
    <dsp:sp modelId="{53FA1314-161C-4363-B4BB-A334788502EF}">
      <dsp:nvSpPr>
        <dsp:cNvPr id="0" name=""/>
        <dsp:cNvSpPr/>
      </dsp:nvSpPr>
      <dsp:spPr>
        <a:xfrm>
          <a:off x="6062987" y="3737076"/>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237628" y="3737076"/>
        <a:ext cx="426900" cy="5840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Program sesije</a:t>
            </a:r>
            <a:r>
              <a:rPr lang="en-US" dirty="0"/>
              <a:t>. </a:t>
            </a:r>
            <a:r>
              <a:rPr lang="sr-Latn-RS" dirty="0"/>
              <a:t>Polaznici treba kod sebe da imaju primerak</a:t>
            </a:r>
            <a:r>
              <a:rPr lang="en-US" dirty="0"/>
              <a: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2245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0" dirty="0"/>
              <a:t>Računarstvo u oblaku (</a:t>
            </a:r>
            <a:r>
              <a:rPr lang="sr-Latn-RS" b="0" dirty="0" err="1"/>
              <a:t>klaud</a:t>
            </a:r>
            <a:r>
              <a:rPr lang="sr-Latn-RS" b="0" dirty="0"/>
              <a:t> </a:t>
            </a:r>
            <a:r>
              <a:rPr lang="sr-Latn-RS" b="0" dirty="0" err="1"/>
              <a:t>kompjuting</a:t>
            </a:r>
            <a:r>
              <a:rPr lang="sr-Latn-RS" b="0" dirty="0"/>
              <a:t>) predstavlja raspoloživost sistemskih resursa na zahtev, naročito čuvanje podataka </a:t>
            </a:r>
            <a:r>
              <a:rPr lang="en-GB" b="0" dirty="0"/>
              <a:t>(</a:t>
            </a:r>
            <a:r>
              <a:rPr lang="sr-Latn-RS" b="0" dirty="0"/>
              <a:t>čuvanje u oblaku</a:t>
            </a:r>
            <a:r>
              <a:rPr lang="en-GB" b="0" dirty="0"/>
              <a:t>) </a:t>
            </a:r>
            <a:r>
              <a:rPr lang="en-GB" b="0" dirty="0" err="1"/>
              <a:t>i</a:t>
            </a:r>
            <a:r>
              <a:rPr lang="en-GB" b="0" dirty="0"/>
              <a:t> </a:t>
            </a:r>
            <a:r>
              <a:rPr lang="sr-Latn-RS" b="0" dirty="0"/>
              <a:t>računarsku snagu bez direktnog aktivnog upravljanja korisnika</a:t>
            </a:r>
            <a:r>
              <a:rPr lang="en-GB" b="0" dirty="0"/>
              <a:t>. </a:t>
            </a:r>
            <a:r>
              <a:rPr lang="sr-Latn-RS" b="0" dirty="0"/>
              <a:t>Ovaj pojam se obični koristi da opiše centre podataka koji su dostupni velikom broju korisnika preko Interneta</a:t>
            </a:r>
            <a:r>
              <a:rPr lang="en-GB" b="0" dirty="0"/>
              <a:t>. </a:t>
            </a:r>
          </a:p>
          <a:p>
            <a:pPr algn="just"/>
            <a:endParaRPr lang="en-GB" b="0" dirty="0"/>
          </a:p>
          <a:p>
            <a:pPr algn="just"/>
            <a:r>
              <a:rPr lang="sr-Latn-RS" b="0" dirty="0"/>
              <a:t>Veliki oblaci, koji danas preovlađuju, često imaj funkcije koje su distribuirane na više lokacija u odnosu na centralne servere</a:t>
            </a:r>
            <a:r>
              <a:rPr lang="en-GB" b="0" dirty="0"/>
              <a:t>. </a:t>
            </a:r>
            <a:r>
              <a:rPr lang="sr-Latn-RS" b="0" dirty="0"/>
              <a:t>Ako je konekcija ka korisniku relativno blizu</a:t>
            </a:r>
            <a:r>
              <a:rPr lang="en-GB" b="0" dirty="0"/>
              <a:t>, </a:t>
            </a:r>
            <a:r>
              <a:rPr lang="sr-Latn-RS" b="0" dirty="0"/>
              <a:t>on može biti nazvan rubnim serverom</a:t>
            </a:r>
            <a:r>
              <a:rPr lang="en-GB" b="0" dirty="0"/>
              <a:t>.</a:t>
            </a:r>
          </a:p>
          <a:p>
            <a:pPr algn="just"/>
            <a:endParaRPr lang="en-GB" b="0" dirty="0"/>
          </a:p>
          <a:p>
            <a:pPr algn="just"/>
            <a:r>
              <a:rPr lang="sr-Latn-RS" b="0" dirty="0"/>
              <a:t>Oblaci mogu da budu ograničeni na pojedinačnu organizaciju (oblak preduzeća), ili da budu na raspolaganju mnogim organizacijama (javni oblak)</a:t>
            </a:r>
            <a:r>
              <a:rPr lang="en-GB" b="0" dirty="0"/>
              <a:t>. </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4274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Meta</a:t>
            </a:r>
            <a:r>
              <a:rPr lang="sr-Latn-RS" dirty="0"/>
              <a:t> podaci</a:t>
            </a:r>
            <a:r>
              <a:rPr lang="en-US" dirty="0"/>
              <a:t>, </a:t>
            </a:r>
            <a:r>
              <a:rPr lang="sr-Latn-RS" dirty="0"/>
              <a:t>podaci o pretplatniku</a:t>
            </a:r>
            <a:r>
              <a:rPr lang="en-US" dirty="0"/>
              <a:t>, </a:t>
            </a:r>
            <a:r>
              <a:rPr lang="sr-Latn-RS" dirty="0"/>
              <a:t>podaci o saobraćaju</a:t>
            </a:r>
            <a:r>
              <a:rPr lang="en-US" dirty="0"/>
              <a:t>, </a:t>
            </a:r>
            <a:r>
              <a:rPr lang="sr-Latn-RS" dirty="0"/>
              <a:t>podaci iz </a:t>
            </a:r>
            <a:r>
              <a:rPr lang="en-US" dirty="0" err="1"/>
              <a:t>sadržaj</a:t>
            </a:r>
            <a:r>
              <a:rPr lang="sr-Latn-RS" dirty="0"/>
              <a:t>a</a:t>
            </a:r>
            <a:r>
              <a:rPr lang="en-US" dirty="0"/>
              <a:t>, </a:t>
            </a:r>
            <a:r>
              <a:rPr lang="sr-Latn-RS" dirty="0"/>
              <a:t>podaci u oblaku</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a:t>Neki od najvažnijih izazova u vezi sa pribavljanjem elektronskih dokaza putem uzajamne pravne pomoći u krivičnim stvarima. Aspekti ovih izazova su bili predstavljeni učesnicima tokom uvodne obuke.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580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Drugi oblici međunarodne</a:t>
            </a:r>
            <a:r>
              <a:rPr lang="en-US" dirty="0"/>
              <a:t> </a:t>
            </a:r>
            <a:r>
              <a:rPr lang="en-US" dirty="0" err="1"/>
              <a:t>pravn</a:t>
            </a:r>
            <a:r>
              <a:rPr lang="sr-Latn-RS" dirty="0"/>
              <a:t>e</a:t>
            </a:r>
            <a:r>
              <a:rPr lang="en-US" dirty="0"/>
              <a:t> </a:t>
            </a:r>
            <a:r>
              <a:rPr lang="en-US" dirty="0" err="1"/>
              <a:t>pomoć</a:t>
            </a:r>
            <a:r>
              <a:rPr lang="sr-Latn-RS" dirty="0"/>
              <a:t>i</a:t>
            </a:r>
            <a:r>
              <a:rPr lang="en-US" dirty="0"/>
              <a:t> </a:t>
            </a:r>
            <a:r>
              <a:rPr lang="sr-Latn-RS" dirty="0"/>
              <a:t>koji su dostupni tužiocima i sudijama</a:t>
            </a:r>
            <a:r>
              <a:rPr lang="en-US" dirty="0"/>
              <a:t>. </a:t>
            </a:r>
            <a:r>
              <a:rPr lang="sr-Latn-RS" dirty="0"/>
              <a:t>Neki od njih su u nadležnosti Ministarstva pravde i van nadležnosti tužilaštva ili suda</a:t>
            </a:r>
            <a:r>
              <a:rPr lang="en-US" dirty="0"/>
              <a:t>. </a:t>
            </a:r>
            <a:r>
              <a:rPr lang="sr-Latn-RS" dirty="0"/>
              <a:t>Pa ipak, ovi organi će imati nekog udela u tome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463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Primeri dodatnih oblika međusobne/međunarodne pomoći u krivičnim stvarima</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74950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Vreme određeno za pitanja polaznika</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761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Postoje različiti pristupi ustrojstvu centralnog organa i nadležnih organa za postupanje u </a:t>
            </a:r>
            <a:r>
              <a:rPr lang="en-US" dirty="0" err="1"/>
              <a:t>uzajamn</a:t>
            </a:r>
            <a:r>
              <a:rPr lang="sr-Latn-RS" dirty="0"/>
              <a:t>oj</a:t>
            </a:r>
            <a:r>
              <a:rPr lang="en-US" dirty="0"/>
              <a:t> </a:t>
            </a:r>
            <a:r>
              <a:rPr lang="en-US" dirty="0" err="1"/>
              <a:t>pravn</a:t>
            </a:r>
            <a:r>
              <a:rPr lang="sr-Latn-RS" dirty="0"/>
              <a:t>oj</a:t>
            </a:r>
            <a:r>
              <a:rPr lang="en-US" dirty="0"/>
              <a:t> </a:t>
            </a:r>
            <a:r>
              <a:rPr lang="en-US" dirty="0" err="1"/>
              <a:t>pomoć</a:t>
            </a:r>
            <a:r>
              <a:rPr lang="sr-Latn-RS" dirty="0"/>
              <a:t>i</a:t>
            </a:r>
            <a:r>
              <a:rPr lang="en-US" dirty="0"/>
              <a:t>. </a:t>
            </a:r>
            <a:r>
              <a:rPr lang="sr-Latn-RS" dirty="0"/>
              <a:t>Organizacija može da se razlikuje zavisno od nacionalnog pravnog okvira</a:t>
            </a:r>
            <a:r>
              <a:rPr lang="en-US" dirty="0"/>
              <a:t>, </a:t>
            </a:r>
            <a:r>
              <a:rPr lang="sr-Latn-RS" dirty="0"/>
              <a:t>uključujući prihvaćene međunarodne ugovore</a:t>
            </a:r>
            <a:r>
              <a:rPr lang="en-US" dirty="0"/>
              <a:t>. </a:t>
            </a:r>
          </a:p>
          <a:p>
            <a:endParaRPr lang="en-US" dirty="0"/>
          </a:p>
          <a:p>
            <a:r>
              <a:rPr lang="sr-Latn-RS" dirty="0"/>
              <a:t>P</a:t>
            </a:r>
            <a:r>
              <a:rPr lang="en-US" dirty="0" err="1"/>
              <a:t>olazni</a:t>
            </a:r>
            <a:r>
              <a:rPr lang="sr-Latn-RS" dirty="0"/>
              <a:t>ke treba ohrabriti da predstave situaciju u svojoj zemlji</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62820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a:t>Ministarstvo pravde je obično centralni organ za uzajamnu pravnu pomoć. Međutim, zbog različitih aspekata pravnog i logističkog ustrojstva tog organa, postoje izazovi sa kojima se suočava ovakav raspored i koji moraju da se pomenu.</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0695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Organi reda, mahom policija, ima određena ovlašćenja u pogledu procesa </a:t>
            </a:r>
            <a:r>
              <a:rPr lang="sr-Latn-RS" dirty="0" err="1"/>
              <a:t>UPP</a:t>
            </a:r>
            <a:r>
              <a:rPr lang="en-US" dirty="0"/>
              <a:t>. </a:t>
            </a:r>
            <a:r>
              <a:rPr lang="sr-Latn-RS" dirty="0"/>
              <a:t>Međutim, to se veoma mnogo razlikuje od zemlje do zemlje. Zemlje </a:t>
            </a:r>
            <a:r>
              <a:rPr lang="sr-Latn-RS" dirty="0" err="1"/>
              <a:t>precedentnog</a:t>
            </a:r>
            <a:r>
              <a:rPr lang="sr-Latn-RS" dirty="0"/>
              <a:t> prava uglavnom su ovlastile svoje snage reda d aktivno učestvuju u traženju i dostavljanju informacija koje se odnose na predmete </a:t>
            </a:r>
            <a:r>
              <a:rPr lang="sr-Latn-RS" dirty="0" err="1"/>
              <a:t>visokotehnološkog</a:t>
            </a:r>
            <a:r>
              <a:rPr lang="sr-Latn-RS" dirty="0"/>
              <a:t> kriminala</a:t>
            </a:r>
            <a:r>
              <a:rPr lang="en-US" dirty="0"/>
              <a:t>. T</a:t>
            </a:r>
            <a:r>
              <a:rPr lang="sr-Latn-RS" dirty="0"/>
              <a:t>o nije slučaj u zemljama kontinentalnog prava, gde je ovaj organ skoro uvek u okviru tužilaštva ili suda</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386206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Tužilaštvo i sud imaju sve veće odgovornosti u oblasti </a:t>
            </a:r>
            <a:r>
              <a:rPr lang="sr-Latn-RS" dirty="0" err="1"/>
              <a:t>UPP</a:t>
            </a:r>
            <a:r>
              <a:rPr lang="sr-Latn-RS" dirty="0"/>
              <a:t>. Zemlje sve više uviđaju da pravosudni organi mogu da obezbede brzo i suštinsko vršenje </a:t>
            </a:r>
            <a:r>
              <a:rPr lang="en-US" dirty="0" err="1"/>
              <a:t>uzajamn</a:t>
            </a:r>
            <a:r>
              <a:rPr lang="sr-Latn-RS" dirty="0"/>
              <a:t>e</a:t>
            </a:r>
            <a:r>
              <a:rPr lang="en-US" dirty="0"/>
              <a:t> </a:t>
            </a:r>
            <a:r>
              <a:rPr lang="en-US" dirty="0" err="1"/>
              <a:t>pravn</a:t>
            </a:r>
            <a:r>
              <a:rPr lang="sr-Latn-RS" dirty="0"/>
              <a:t>e</a:t>
            </a:r>
            <a:r>
              <a:rPr lang="en-US" dirty="0"/>
              <a:t> </a:t>
            </a:r>
            <a:r>
              <a:rPr lang="en-US" dirty="0" err="1"/>
              <a:t>pomoć</a:t>
            </a:r>
            <a:r>
              <a:rPr lang="sr-Latn-RS" dirty="0"/>
              <a:t>i</a:t>
            </a:r>
            <a:r>
              <a:rPr lang="en-US" dirty="0"/>
              <a:t>, </a:t>
            </a:r>
            <a:r>
              <a:rPr lang="sr-Latn-RS" dirty="0"/>
              <a:t>bilo da se radi o administrativnoj ili punoj pomoći, pošto oni imaju ulogu mosta između nadležnosti između mnogih učesnika u ovom procesu s jedne strane, dok s druge, oni su garanti zaštitnih mera koje treba da se primene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86244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noProof="0" dirty="0"/>
              <a:t>Ciljevi sesije. Polaznike treba upoznati sa tim šta se očekuje da će se postići do kraja sesije.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Zemlje kontinentalnog prava su uglavnom prihvatile sistem u kome je Javno tužilaštvo ili istražno odeljenje suda  istražni organ, dok policija u ovom sistemu obavlja svoje dužnosti na osnovu smernica i naloga ovih organa</a:t>
            </a:r>
            <a:r>
              <a:rPr lang="en-US" dirty="0"/>
              <a:t>.</a:t>
            </a:r>
          </a:p>
          <a:p>
            <a:endParaRPr lang="en-US" dirty="0"/>
          </a:p>
          <a:p>
            <a:r>
              <a:rPr lang="sr-Latn-RS" dirty="0"/>
              <a:t>U sistemima zemalja </a:t>
            </a:r>
            <a:r>
              <a:rPr lang="sr-Latn-RS" dirty="0" err="1"/>
              <a:t>precedentnog</a:t>
            </a:r>
            <a:r>
              <a:rPr lang="sr-Latn-RS" dirty="0"/>
              <a:t> prava, sistemi su mešoviti i onaj klasični gde policija sprovodi istragu je manje prisutan nego hibridni sistemi u kojima policija sarađuje sa tužilaštvom </a:t>
            </a:r>
            <a:r>
              <a:rPr lang="en-US" dirty="0" err="1"/>
              <a:t>i</a:t>
            </a:r>
            <a:r>
              <a:rPr lang="en-US" dirty="0"/>
              <a:t> </a:t>
            </a:r>
            <a:r>
              <a:rPr lang="sr-Latn-RS" dirty="0"/>
              <a:t>dostavlja podneske sudu</a:t>
            </a:r>
            <a:r>
              <a:rPr lang="en-US" dirty="0"/>
              <a:t>.</a:t>
            </a:r>
          </a:p>
          <a:p>
            <a:endParaRPr lang="en-US" dirty="0"/>
          </a:p>
          <a:p>
            <a:r>
              <a:rPr lang="sr-Latn-RS" dirty="0"/>
              <a:t>Kakav god sistem bio, tužilaštva i sudovi su sve više uključeni u postupke </a:t>
            </a:r>
            <a:r>
              <a:rPr lang="sr-Latn-RS" dirty="0" err="1"/>
              <a:t>UPP</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610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effectLst/>
                <a:latin typeface="Arial" panose="020B0604020202020204" pitchFamily="34" charset="0"/>
              </a:rPr>
              <a:t>Jedan broj njih je formalni ili efektivno uspostavio mesta za kontakt u tužilaštvima </a:t>
            </a:r>
            <a:r>
              <a:rPr lang="en-GB" dirty="0">
                <a:effectLst/>
                <a:latin typeface="Arial" panose="020B0604020202020204" pitchFamily="34" charset="0"/>
              </a:rPr>
              <a:t>(</a:t>
            </a:r>
            <a:r>
              <a:rPr lang="en-GB" dirty="0" err="1">
                <a:effectLst/>
                <a:latin typeface="Arial" panose="020B0604020202020204" pitchFamily="34" charset="0"/>
              </a:rPr>
              <a:t>Albani</a:t>
            </a:r>
            <a:r>
              <a:rPr lang="sr-Latn-RS" dirty="0">
                <a:effectLst/>
                <a:latin typeface="Arial" panose="020B0604020202020204" pitchFamily="34" charset="0"/>
              </a:rPr>
              <a:t>j</a:t>
            </a:r>
            <a:r>
              <a:rPr lang="en-GB" dirty="0">
                <a:effectLst/>
                <a:latin typeface="Arial" panose="020B0604020202020204" pitchFamily="34" charset="0"/>
              </a:rPr>
              <a:t>a, </a:t>
            </a:r>
            <a:r>
              <a:rPr lang="en-GB" dirty="0" err="1">
                <a:effectLst/>
                <a:latin typeface="Arial" panose="020B0604020202020204" pitchFamily="34" charset="0"/>
              </a:rPr>
              <a:t>Belgi</a:t>
            </a:r>
            <a:r>
              <a:rPr lang="sr-Latn-RS" dirty="0">
                <a:effectLst/>
                <a:latin typeface="Arial" panose="020B0604020202020204" pitchFamily="34" charset="0"/>
              </a:rPr>
              <a:t>ja</a:t>
            </a:r>
            <a:r>
              <a:rPr lang="en-GB" dirty="0">
                <a:effectLst/>
                <a:latin typeface="Arial" panose="020B0604020202020204" pitchFamily="34" charset="0"/>
              </a:rPr>
              <a:t>, Franc</a:t>
            </a:r>
            <a:r>
              <a:rPr lang="sr-Latn-RS" dirty="0">
                <a:effectLst/>
                <a:latin typeface="Arial" panose="020B0604020202020204" pitchFamily="34" charset="0"/>
              </a:rPr>
              <a:t>uska</a:t>
            </a:r>
            <a:r>
              <a:rPr lang="en-GB" dirty="0">
                <a:effectLst/>
                <a:latin typeface="Arial" panose="020B0604020202020204" pitchFamily="34" charset="0"/>
              </a:rPr>
              <a:t>, Ital</a:t>
            </a:r>
            <a:r>
              <a:rPr lang="sr-Latn-RS" dirty="0" err="1">
                <a:effectLst/>
                <a:latin typeface="Arial" panose="020B0604020202020204" pitchFamily="34" charset="0"/>
              </a:rPr>
              <a:t>ija</a:t>
            </a:r>
            <a:r>
              <a:rPr lang="en-GB" dirty="0">
                <a:effectLst/>
                <a:latin typeface="Arial" panose="020B0604020202020204" pitchFamily="34" charset="0"/>
              </a:rPr>
              <a:t>, Malta, Mauri</a:t>
            </a:r>
            <a:r>
              <a:rPr lang="sr-Latn-RS" dirty="0">
                <a:effectLst/>
                <a:latin typeface="Arial" panose="020B0604020202020204" pitchFamily="34" charset="0"/>
              </a:rPr>
              <a:t>c</a:t>
            </a:r>
            <a:r>
              <a:rPr lang="en-GB" dirty="0" err="1">
                <a:effectLst/>
                <a:latin typeface="Arial" panose="020B0604020202020204" pitchFamily="34" charset="0"/>
              </a:rPr>
              <a:t>i</a:t>
            </a:r>
            <a:r>
              <a:rPr lang="sr-Latn-RS" dirty="0">
                <a:effectLst/>
                <a:latin typeface="Arial" panose="020B0604020202020204" pitchFamily="34" charset="0"/>
              </a:rPr>
              <a:t>j</a:t>
            </a:r>
            <a:r>
              <a:rPr lang="en-GB" dirty="0">
                <a:effectLst/>
                <a:latin typeface="Arial" panose="020B0604020202020204" pitchFamily="34" charset="0"/>
              </a:rPr>
              <a:t>us, </a:t>
            </a:r>
            <a:r>
              <a:rPr lang="sr-Latn-RS" dirty="0">
                <a:effectLst/>
                <a:latin typeface="Arial" panose="020B0604020202020204" pitchFamily="34" charset="0"/>
              </a:rPr>
              <a:t>Holandija</a:t>
            </a:r>
            <a:r>
              <a:rPr lang="en-GB" dirty="0">
                <a:effectLst/>
                <a:latin typeface="Arial" panose="020B0604020202020204" pitchFamily="34" charset="0"/>
              </a:rPr>
              <a:t>, R</a:t>
            </a:r>
            <a:r>
              <a:rPr lang="sr-Latn-RS" dirty="0">
                <a:effectLst/>
                <a:latin typeface="Arial" panose="020B0604020202020204" pitchFamily="34" charset="0"/>
              </a:rPr>
              <a:t>u</a:t>
            </a:r>
            <a:r>
              <a:rPr lang="en-GB" dirty="0">
                <a:effectLst/>
                <a:latin typeface="Arial" panose="020B0604020202020204" pitchFamily="34" charset="0"/>
              </a:rPr>
              <a:t>m</a:t>
            </a:r>
            <a:r>
              <a:rPr lang="sr-Latn-RS" dirty="0">
                <a:effectLst/>
                <a:latin typeface="Arial" panose="020B0604020202020204" pitchFamily="34" charset="0"/>
              </a:rPr>
              <a:t>u</a:t>
            </a:r>
            <a:r>
              <a:rPr lang="en-GB" dirty="0" err="1">
                <a:effectLst/>
                <a:latin typeface="Arial" panose="020B0604020202020204" pitchFamily="34" charset="0"/>
              </a:rPr>
              <a:t>ni</a:t>
            </a:r>
            <a:r>
              <a:rPr lang="sr-Latn-RS" dirty="0">
                <a:effectLst/>
                <a:latin typeface="Arial" panose="020B0604020202020204" pitchFamily="34" charset="0"/>
              </a:rPr>
              <a:t>j</a:t>
            </a:r>
            <a:r>
              <a:rPr lang="en-GB" dirty="0">
                <a:effectLst/>
                <a:latin typeface="Arial" panose="020B0604020202020204" pitchFamily="34" charset="0"/>
              </a:rPr>
              <a:t>a, </a:t>
            </a:r>
            <a:r>
              <a:rPr lang="en-GB" dirty="0" err="1">
                <a:effectLst/>
                <a:latin typeface="Arial" panose="020B0604020202020204" pitchFamily="34" charset="0"/>
              </a:rPr>
              <a:t>Srbi</a:t>
            </a:r>
            <a:r>
              <a:rPr lang="sr-Latn-RS" dirty="0">
                <a:effectLst/>
                <a:latin typeface="Arial" panose="020B0604020202020204" pitchFamily="34" charset="0"/>
              </a:rPr>
              <a:t>j</a:t>
            </a:r>
            <a:r>
              <a:rPr lang="en-GB" dirty="0">
                <a:effectLst/>
                <a:latin typeface="Arial" panose="020B0604020202020204" pitchFamily="34" charset="0"/>
              </a:rPr>
              <a:t>a, </a:t>
            </a:r>
            <a:r>
              <a:rPr lang="sr-Latn-RS" dirty="0">
                <a:effectLst/>
                <a:latin typeface="Arial" panose="020B0604020202020204" pitchFamily="34" charset="0"/>
              </a:rPr>
              <a:t>Švajcarska</a:t>
            </a:r>
            <a:r>
              <a:rPr lang="en-GB" dirty="0">
                <a:effectLst/>
                <a:latin typeface="Arial" panose="020B0604020202020204" pitchFamily="34" charset="0"/>
              </a:rPr>
              <a:t>, </a:t>
            </a:r>
            <a:r>
              <a:rPr lang="sr-Latn-RS" dirty="0">
                <a:effectLst/>
                <a:latin typeface="Arial" panose="020B0604020202020204" pitchFamily="34" charset="0"/>
              </a:rPr>
              <a:t>Sjedinjene Države</a:t>
            </a:r>
            <a:r>
              <a:rPr lang="en-GB" dirty="0">
                <a:effectLst/>
                <a:latin typeface="Arial" panose="020B0604020202020204" pitchFamily="34" charset="0"/>
              </a:rPr>
              <a:t>). </a:t>
            </a:r>
          </a:p>
          <a:p>
            <a:endParaRPr lang="en-GB" dirty="0">
              <a:effectLst/>
              <a:latin typeface="Arial" panose="020B0604020202020204" pitchFamily="34" charset="0"/>
            </a:endParaRPr>
          </a:p>
          <a:p>
            <a:r>
              <a:rPr lang="sr-Latn-RS" dirty="0">
                <a:effectLst/>
                <a:latin typeface="Arial" panose="020B0604020202020204" pitchFamily="34" charset="0"/>
              </a:rPr>
              <a:t>Države preduzimaju niz koraka kako bi unapredili veze između kancelarija koje obrađuju zahteve za </a:t>
            </a:r>
            <a:r>
              <a:rPr lang="sr-Latn-RS" dirty="0" err="1">
                <a:effectLst/>
                <a:latin typeface="Arial" panose="020B0604020202020204" pitchFamily="34" charset="0"/>
              </a:rPr>
              <a:t>UPP</a:t>
            </a:r>
            <a:r>
              <a:rPr lang="sr-Latn-RS" dirty="0">
                <a:effectLst/>
                <a:latin typeface="Arial" panose="020B0604020202020204" pitchFamily="34" charset="0"/>
              </a:rPr>
              <a:t> koje obuhvataju elektronske podatke</a:t>
            </a:r>
            <a:r>
              <a:rPr lang="en-GB" dirty="0">
                <a:effectLst/>
                <a:latin typeface="Arial" panose="020B0604020202020204" pitchFamily="34" charset="0"/>
              </a:rPr>
              <a:t>. </a:t>
            </a:r>
            <a:r>
              <a:rPr lang="sr-Latn-RS" dirty="0">
                <a:effectLst/>
                <a:latin typeface="Arial" panose="020B0604020202020204" pitchFamily="34" charset="0"/>
              </a:rPr>
              <a:t>Ovi koraci su detaljno opisani u zbirci odgovora Strana, koja je dostupna svim Stranama. </a:t>
            </a:r>
            <a:r>
              <a:rPr lang="en-GB" dirty="0">
                <a:effectLst/>
                <a:latin typeface="Arial" panose="020B0604020202020204" pitchFamily="34" charset="0"/>
              </a:rPr>
              <a:t>T-CY </a:t>
            </a:r>
            <a:r>
              <a:rPr lang="sr-Latn-RS" dirty="0">
                <a:effectLst/>
                <a:latin typeface="Arial" panose="020B0604020202020204" pitchFamily="34" charset="0"/>
              </a:rPr>
              <a:t>preporučuje da se i dalje fokusira na unapređenje ovog procesa. Savet Evrope – uključujući putem projekata i u koordinaciji sa </a:t>
            </a:r>
            <a:r>
              <a:rPr lang="en-GB" dirty="0">
                <a:effectLst/>
                <a:latin typeface="Arial" panose="020B0604020202020204" pitchFamily="34" charset="0"/>
              </a:rPr>
              <a:t>T-CY – </a:t>
            </a:r>
            <a:r>
              <a:rPr lang="sr-Latn-RS" dirty="0">
                <a:effectLst/>
                <a:latin typeface="Arial" panose="020B0604020202020204" pitchFamily="34" charset="0"/>
              </a:rPr>
              <a:t>treba da podrži razmenu iskustava između mesta za kontakt 24/7</a:t>
            </a:r>
            <a:r>
              <a:rPr lang="en-GB" dirty="0">
                <a:effectLst/>
                <a:latin typeface="Arial" panose="020B0604020202020204" pitchFamily="34" charset="0"/>
              </a:rPr>
              <a:t>. </a:t>
            </a:r>
            <a:r>
              <a:rPr lang="sr-Latn-RS" dirty="0">
                <a:effectLst/>
                <a:latin typeface="Arial" panose="020B0604020202020204" pitchFamily="34" charset="0"/>
              </a:rPr>
              <a:t>Treba da se obezbedi dobra koordinacija sa pravosudnim organima</a:t>
            </a:r>
            <a:r>
              <a:rPr lang="en-GB" dirty="0">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68264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07548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Preporuke su uzete iz Izveštaja o proceni </a:t>
            </a:r>
            <a:r>
              <a:rPr lang="sr-Latn-RS" dirty="0" err="1"/>
              <a:t>UPP</a:t>
            </a:r>
            <a:r>
              <a:rPr lang="sr-Latn-RS" dirty="0"/>
              <a:t> koji je </a:t>
            </a:r>
            <a:r>
              <a:rPr lang="en-US" dirty="0"/>
              <a:t>T-CY </a:t>
            </a:r>
            <a:r>
              <a:rPr lang="sr-Latn-RS" dirty="0"/>
              <a:t>izdao 2014. godine i same po sebi su jasne</a:t>
            </a:r>
            <a:r>
              <a:rPr lang="en-US" dirty="0"/>
              <a:t>. </a:t>
            </a:r>
            <a:r>
              <a:rPr lang="sr-Latn-RS" dirty="0"/>
              <a:t>Ekspert treba da naglasi važnost primene koncepata i ideja koje su predstavljene i koje se savetuju</a:t>
            </a:r>
            <a:r>
              <a:rPr lang="en-US" dirty="0"/>
              <a:t>. </a:t>
            </a:r>
          </a:p>
          <a:p>
            <a:endParaRPr lang="en-US" dirty="0"/>
          </a:p>
          <a:p>
            <a:r>
              <a:rPr lang="sr-Latn-RS" dirty="0"/>
              <a:t>P</a:t>
            </a:r>
            <a:r>
              <a:rPr lang="en-US" dirty="0" err="1"/>
              <a:t>olazni</a:t>
            </a:r>
            <a:r>
              <a:rPr lang="sr-Latn-RS" dirty="0"/>
              <a:t>ke treba podstaći da pročitaju Izveštaj o proceni</a:t>
            </a:r>
            <a:r>
              <a:rPr lang="en-US" dirty="0"/>
              <a:t> </a:t>
            </a:r>
            <a:r>
              <a:rPr lang="sr-Latn-RS" dirty="0"/>
              <a:t>se može naći na </a:t>
            </a:r>
            <a:r>
              <a:rPr lang="en-US" dirty="0"/>
              <a:t>https://rm.coe.int/t-cy-2017-2-mla-follow-up-rep/168076d55f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3417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c.)</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b="1" i="1" dirty="0"/>
              <a:t>Da se uspostave, gde je to izvodljivo, mesta za kontakt u tužilaštvima kako bi se omogućila direktnija</a:t>
            </a:r>
            <a:r>
              <a:rPr lang="sr-Latn-RS" sz="1200" i="1" dirty="0"/>
              <a:t> </a:t>
            </a:r>
            <a:r>
              <a:rPr lang="sr-Latn-RS" sz="1200" b="1" i="1" dirty="0"/>
              <a:t>uloga</a:t>
            </a:r>
            <a:r>
              <a:rPr lang="en-GB" sz="1200" b="1" i="1" dirty="0"/>
              <a:t> </a:t>
            </a:r>
            <a:r>
              <a:rPr lang="sr-Latn-RS" sz="1200" b="1" i="1" dirty="0"/>
              <a:t>u </a:t>
            </a:r>
            <a:r>
              <a:rPr lang="en-GB" sz="1200" b="1" i="1" dirty="0" err="1"/>
              <a:t>uzajamn</a:t>
            </a:r>
            <a:r>
              <a:rPr lang="sr-Latn-RS" sz="1200" b="1" i="1" dirty="0"/>
              <a:t>oj</a:t>
            </a:r>
            <a:r>
              <a:rPr lang="en-GB" sz="1200" b="1" i="1" dirty="0"/>
              <a:t> </a:t>
            </a:r>
            <a:r>
              <a:rPr lang="en-GB" sz="1200" b="1" i="1" dirty="0" err="1"/>
              <a:t>pravn</a:t>
            </a:r>
            <a:r>
              <a:rPr lang="sr-Latn-RS" sz="1200" b="1" i="1" dirty="0"/>
              <a:t>oj</a:t>
            </a:r>
            <a:r>
              <a:rPr lang="en-GB" sz="1200" b="1" i="1" dirty="0"/>
              <a:t> </a:t>
            </a:r>
            <a:r>
              <a:rPr lang="en-GB" sz="1200" b="1" i="1" dirty="0" err="1"/>
              <a:t>pomoć</a:t>
            </a:r>
            <a:r>
              <a:rPr lang="sr-Latn-RS" sz="1200" b="1" i="1" dirty="0"/>
              <a:t>i </a:t>
            </a:r>
            <a:r>
              <a:rPr lang="sr-Latn-RS" sz="1200" b="1" i="1" dirty="0" err="1"/>
              <a:t>i</a:t>
            </a:r>
            <a:r>
              <a:rPr lang="sr-Latn-RS" sz="1200" b="1" i="1" dirty="0"/>
              <a:t> brže odgovaranje na zahteve</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Vreme predviđeno za pitanja polaznika</a:t>
            </a:r>
            <a:r>
              <a:rPr lang="en-US" dirty="0"/>
              <a: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25875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Na ovom i narednim slajdovima se opisuju uobičajeni praktični koraci u postupku </a:t>
            </a:r>
            <a:r>
              <a:rPr lang="sr-Latn-RS" dirty="0" err="1"/>
              <a:t>UPP</a:t>
            </a:r>
            <a:r>
              <a:rPr lang="en-US" dirty="0"/>
              <a:t>. </a:t>
            </a:r>
            <a:r>
              <a:rPr lang="sr-Latn-RS" dirty="0"/>
              <a:t>Koraci su sami po sebi jasni, i trebalo bi da budu dobro poznati praktičarima u oblasti krivičnog prava pošto oni odgovaraju domaćem postupku u ovim predmetima uz dodatak međunarodnog elementa</a:t>
            </a:r>
            <a:r>
              <a:rPr lang="en-US" dirty="0"/>
              <a:t>.</a:t>
            </a:r>
          </a:p>
          <a:p>
            <a:endParaRPr lang="en-US" dirty="0"/>
          </a:p>
          <a:p>
            <a:r>
              <a:rPr lang="en-US" dirty="0"/>
              <a:t>1</a:t>
            </a:r>
            <a:r>
              <a:rPr lang="sr-Latn-RS" dirty="0"/>
              <a:t>. korak</a:t>
            </a:r>
            <a:r>
              <a:rPr lang="en-US" dirty="0"/>
              <a:t>: </a:t>
            </a:r>
            <a:r>
              <a:rPr lang="sr-Latn-RS" dirty="0"/>
              <a:t>Preduslov da se neki predmet označi kao </a:t>
            </a:r>
            <a:r>
              <a:rPr lang="sr-Latn-RS" dirty="0" err="1"/>
              <a:t>UPP</a:t>
            </a:r>
            <a:r>
              <a:rPr lang="sr-Latn-RS" dirty="0"/>
              <a:t> je utvrđivanje međunarodnog elementa u predmetu u skladu sa zakonom</a:t>
            </a:r>
            <a:r>
              <a:rPr lang="en-US" dirty="0"/>
              <a:t>.</a:t>
            </a:r>
          </a:p>
          <a:p>
            <a:r>
              <a:rPr lang="en-US" dirty="0"/>
              <a:t>2</a:t>
            </a:r>
            <a:r>
              <a:rPr lang="sr-Latn-RS" dirty="0"/>
              <a:t>. korak</a:t>
            </a:r>
            <a:r>
              <a:rPr lang="en-US" dirty="0"/>
              <a:t>: </a:t>
            </a:r>
            <a:r>
              <a:rPr lang="sr-Latn-RS" dirty="0" err="1"/>
              <a:t>Prgan</a:t>
            </a:r>
            <a:r>
              <a:rPr lang="sr-Latn-RS" dirty="0"/>
              <a:t> postupka treba da temeljno analizira predmet i utvrdi koje činjenice treba da se pribave</a:t>
            </a:r>
            <a:endParaRPr lang="en-US" dirty="0"/>
          </a:p>
          <a:p>
            <a:r>
              <a:rPr lang="en-US" dirty="0"/>
              <a:t>3</a:t>
            </a:r>
            <a:r>
              <a:rPr lang="sr-Latn-RS" dirty="0"/>
              <a:t>. korak</a:t>
            </a:r>
            <a:r>
              <a:rPr lang="en-US" dirty="0"/>
              <a:t>: </a:t>
            </a:r>
            <a:r>
              <a:rPr lang="sr-Latn-RS" dirty="0"/>
              <a:t>Nivo informacija može biti različit zbog različitih faza postupka</a:t>
            </a:r>
            <a:endParaRPr lang="en-US" dirty="0"/>
          </a:p>
          <a:p>
            <a:r>
              <a:rPr lang="en-US" dirty="0"/>
              <a:t>4</a:t>
            </a:r>
            <a:r>
              <a:rPr lang="sr-Latn-RS" dirty="0"/>
              <a:t>. korak</a:t>
            </a:r>
            <a:r>
              <a:rPr lang="en-US" dirty="0"/>
              <a:t>: </a:t>
            </a:r>
            <a:r>
              <a:rPr lang="sr-Latn-RS" dirty="0"/>
              <a:t>ne</a:t>
            </a:r>
            <a:r>
              <a:rPr lang="en-US" dirty="0"/>
              <a:t>formal</a:t>
            </a:r>
            <a:r>
              <a:rPr lang="sr-Latn-RS" dirty="0"/>
              <a:t>na</a:t>
            </a:r>
            <a:r>
              <a:rPr lang="en-US" dirty="0"/>
              <a:t> </a:t>
            </a:r>
            <a:r>
              <a:rPr lang="en-US" dirty="0" err="1"/>
              <a:t>i</a:t>
            </a:r>
            <a:r>
              <a:rPr lang="en-US" dirty="0"/>
              <a:t> formal</a:t>
            </a:r>
            <a:r>
              <a:rPr lang="sr-Latn-RS" dirty="0"/>
              <a:t>na pomoć se razlikuju u brzini, što je ranije objašnjeno</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79673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Postoje različite varijacije u pristupu 4. koraku</a:t>
            </a:r>
            <a:r>
              <a:rPr lang="en-US" dirty="0"/>
              <a:t>, </a:t>
            </a:r>
            <a:r>
              <a:rPr lang="sr-Latn-RS" dirty="0"/>
              <a:t>zavisno od lokalnog zakonskog ustrojstva</a:t>
            </a:r>
            <a:r>
              <a:rPr lang="en-US" dirty="0"/>
              <a:t>. </a:t>
            </a:r>
            <a:r>
              <a:rPr lang="sr-Latn-RS" dirty="0"/>
              <a:t>Varijante zavise od toga </a:t>
            </a:r>
            <a:r>
              <a:rPr lang="sr-Latn-RS" dirty="0">
                <a:highlight>
                  <a:srgbClr val="FFFF00"/>
                </a:highlight>
              </a:rPr>
              <a:t>koliko od organa za </a:t>
            </a:r>
            <a:r>
              <a:rPr lang="sr-Latn-RS" dirty="0" err="1">
                <a:highlight>
                  <a:srgbClr val="FFFF00"/>
                </a:highlight>
              </a:rPr>
              <a:t>UPP</a:t>
            </a:r>
            <a:r>
              <a:rPr lang="sr-Latn-RS" dirty="0">
                <a:highlight>
                  <a:srgbClr val="FFFF00"/>
                </a:highlight>
              </a:rPr>
              <a:t> je dodeljeno</a:t>
            </a:r>
            <a:r>
              <a:rPr lang="sr-Latn-RS" dirty="0"/>
              <a:t> uključenoj službi, kancelariji ili sudu</a:t>
            </a:r>
            <a:r>
              <a:rPr lang="en-US" dirty="0"/>
              <a:t>. </a:t>
            </a:r>
            <a:r>
              <a:rPr lang="sr-Latn-RS" dirty="0"/>
              <a:t>Takođe, zavisi od zakonskih mogućnosti da se uključe u postupak </a:t>
            </a:r>
            <a:r>
              <a:rPr lang="sr-Latn-RS" dirty="0" err="1"/>
              <a:t>UPP</a:t>
            </a:r>
            <a:r>
              <a:rPr lang="sr-Latn-RS" dirty="0"/>
              <a:t> u zemlji i van nje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68500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71822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Ovde</a:t>
            </a:r>
            <a:r>
              <a:rPr lang="en-US" dirty="0"/>
              <a:t> </a:t>
            </a:r>
            <a:r>
              <a:rPr lang="en-US" dirty="0" err="1"/>
              <a:t>polazni</a:t>
            </a:r>
            <a:r>
              <a:rPr lang="sr-Latn-RS" dirty="0"/>
              <a:t>ke treba zamoliti da opišu kakva je situacije u njihovoj zemlji i da je uporede sa prethodno predstavljenim varijantama u ovom koraku</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418670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a:t>Na ovom slajdu prikazana je kratka rekapitulacija definicija, informacija i objašnjenja o većini tipičnih vrsta računarskih podataka koji se danas koriste</a:t>
            </a:r>
            <a:r>
              <a:rPr lang="en-US" dirty="0"/>
              <a:t>. </a:t>
            </a:r>
            <a:r>
              <a:rPr lang="sr-Latn-RS" dirty="0"/>
              <a:t>Ovo je već izloženo u okviru sesija o članovima Budimpeštanske konvencije </a:t>
            </a:r>
            <a:r>
              <a:rPr lang="en-US" dirty="0"/>
              <a:t>(1 </a:t>
            </a:r>
            <a:r>
              <a:rPr lang="sr-Latn-RS" dirty="0"/>
              <a:t>i</a:t>
            </a:r>
            <a:r>
              <a:rPr lang="en-US" dirty="0"/>
              <a:t> 18), </a:t>
            </a:r>
            <a:r>
              <a:rPr lang="en-US" dirty="0" err="1"/>
              <a:t>ele</a:t>
            </a:r>
            <a:r>
              <a:rPr lang="sr-Latn-RS" dirty="0" err="1"/>
              <a:t>ktronskim</a:t>
            </a:r>
            <a:r>
              <a:rPr lang="sr-Latn-RS" dirty="0"/>
              <a:t> dokazima i sličnom.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171258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sr-Latn-RS" dirty="0"/>
              <a:t>. korak</a:t>
            </a:r>
            <a:r>
              <a:rPr lang="en-US" dirty="0"/>
              <a:t>: </a:t>
            </a:r>
            <a:r>
              <a:rPr lang="sr-Latn-RS" dirty="0"/>
              <a:t>Postupak </a:t>
            </a:r>
            <a:r>
              <a:rPr lang="sr-Latn-RS" dirty="0" err="1"/>
              <a:t>UPP</a:t>
            </a:r>
            <a:r>
              <a:rPr lang="sr-Latn-RS" dirty="0"/>
              <a:t> može takođe zahtevati jako mnogo vremena. Ipak, organi koji čekaju na odgovor ne treba da zavise samo od tog odgovora. Treba da postupaju proaktivno i preduzimaju sve neophodne mere koje mogu dok čekaju na odgovor</a:t>
            </a:r>
            <a:r>
              <a:rPr lang="en-US" dirty="0"/>
              <a:t>. </a:t>
            </a:r>
            <a:r>
              <a:rPr lang="sr-Latn-RS" dirty="0"/>
              <a:t>P</a:t>
            </a:r>
            <a:r>
              <a:rPr lang="en-US" dirty="0" err="1"/>
              <a:t>olazni</a:t>
            </a:r>
            <a:r>
              <a:rPr lang="sr-Latn-RS" dirty="0"/>
              <a:t>ke treba pitati šta bi to moglo da bude</a:t>
            </a:r>
            <a:r>
              <a:rPr lang="en-US" dirty="0"/>
              <a:t>.</a:t>
            </a:r>
          </a:p>
          <a:p>
            <a:endParaRPr lang="en-US" dirty="0"/>
          </a:p>
          <a:p>
            <a:r>
              <a:rPr lang="en-US" dirty="0"/>
              <a:t>6</a:t>
            </a:r>
            <a:r>
              <a:rPr lang="sr-Latn-RS" dirty="0"/>
              <a:t>. korak</a:t>
            </a:r>
            <a:r>
              <a:rPr lang="en-US" dirty="0"/>
              <a:t>: </a:t>
            </a:r>
            <a:r>
              <a:rPr lang="sr-Latn-RS" dirty="0"/>
              <a:t>Zamoljena država prima Zahtev i započinje lokalni postupak koji takođe može da se razlikuje kako je prethodno opisano na strani države molilje</a:t>
            </a:r>
            <a:r>
              <a:rPr lang="en-US" dirty="0"/>
              <a:t>.</a:t>
            </a:r>
          </a:p>
          <a:p>
            <a:endParaRPr lang="en-US" dirty="0"/>
          </a:p>
          <a:p>
            <a:r>
              <a:rPr lang="en-US" dirty="0"/>
              <a:t>7</a:t>
            </a:r>
            <a:r>
              <a:rPr lang="sr-Latn-RS" dirty="0"/>
              <a:t>. korak</a:t>
            </a:r>
            <a:r>
              <a:rPr lang="en-US" dirty="0"/>
              <a:t>: </a:t>
            </a:r>
            <a:r>
              <a:rPr lang="sr-Latn-RS" dirty="0"/>
              <a:t>Odgovor se šalje nazad organu koji je uputio zahtev u skladu sa onim što omogućavaju činjenice i zakon</a:t>
            </a:r>
            <a:r>
              <a:rPr lang="en-US" dirty="0"/>
              <a:t>.</a:t>
            </a:r>
          </a:p>
          <a:p>
            <a:endParaRPr lang="en-US" dirty="0"/>
          </a:p>
          <a:p>
            <a:r>
              <a:rPr lang="en-US" dirty="0"/>
              <a:t>8</a:t>
            </a:r>
            <a:r>
              <a:rPr lang="sr-Latn-RS" dirty="0"/>
              <a:t>.</a:t>
            </a:r>
            <a:r>
              <a:rPr lang="en-US" dirty="0"/>
              <a:t> </a:t>
            </a:r>
            <a:r>
              <a:rPr lang="en-US" dirty="0" err="1"/>
              <a:t>i</a:t>
            </a:r>
            <a:r>
              <a:rPr lang="en-US" dirty="0"/>
              <a:t> 9</a:t>
            </a:r>
            <a:r>
              <a:rPr lang="sr-Latn-RS" dirty="0"/>
              <a:t>. korak</a:t>
            </a:r>
            <a:r>
              <a:rPr lang="en-US" dirty="0"/>
              <a:t>: </a:t>
            </a:r>
            <a:r>
              <a:rPr lang="sr-Latn-RS" dirty="0"/>
              <a:t>Odgovor je primljen i analiziran</a:t>
            </a:r>
            <a:r>
              <a:rPr lang="en-US" dirty="0"/>
              <a:t>. </a:t>
            </a:r>
            <a:r>
              <a:rPr lang="sr-Latn-RS" dirty="0"/>
              <a:t>Na raspolaganju je dodatni zahtev koji se upućuje ili radi razjašnjenja, dodatka ili se upućuje potpuno novi zahtev na osnovu utvrđenih činjenica iz prvog Zahteva</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408773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9649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074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Postoji mogućnost da će zamoljeni organi zatražiti dodatne informacije, pravno obrazloženje ili slično</a:t>
            </a:r>
            <a:r>
              <a:rPr lang="en-US" dirty="0"/>
              <a:t>. </a:t>
            </a:r>
            <a:r>
              <a:rPr lang="sr-Latn-RS" dirty="0"/>
              <a:t>Organ molilac treba da bude svestan toga i spreman da promptno odgovori</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60779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a:t>
            </a:r>
            <a:r>
              <a:rPr lang="en-US" dirty="0" err="1"/>
              <a:t>olaznici</a:t>
            </a:r>
            <a:r>
              <a:rPr lang="en-US" dirty="0"/>
              <a:t> </a:t>
            </a:r>
            <a:r>
              <a:rPr lang="sr-Latn-RS" dirty="0"/>
              <a:t>se pozivaju da podele svoje iskustvo</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73078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Vreme predviđeno za pitanja polaznika</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035453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917815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Studija slučaja se odnosi na stvarni slučaj iz </a:t>
            </a:r>
            <a:r>
              <a:rPr lang="en-US" dirty="0"/>
              <a:t>2020. </a:t>
            </a:r>
            <a:r>
              <a:rPr lang="sr-Latn-RS" dirty="0"/>
              <a:t>godine. U paketu za obuku postoji dodatni materijal o ovome</a:t>
            </a:r>
            <a:r>
              <a:rPr lang="en-US" dirty="0"/>
              <a:t>.</a:t>
            </a:r>
          </a:p>
          <a:p>
            <a:endParaRPr lang="en-US" dirty="0"/>
          </a:p>
          <a:p>
            <a:r>
              <a:rPr lang="sr-Latn-RS" dirty="0"/>
              <a:t>Zavisno od okolnosti, rad se može organizovati u grupama sa određenim vremenom za analizu sinopsisa i formulisanje zaključaka</a:t>
            </a:r>
            <a:r>
              <a:rPr lang="en-US" dirty="0"/>
              <a:t>, </a:t>
            </a:r>
            <a:r>
              <a:rPr lang="sr-Latn-RS" dirty="0"/>
              <a:t>ili ekspert može da publiku drži u jednoj grupi i da zajedno sa učesnicima prođe kroz analizu i zaključke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0578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8048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4373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Pojednostavljeno objašnjenje informacija predstavljenih na prethodnom slajdu</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0601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712665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Vreme predviđeno za pitanja polaznika</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986379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a:t>Ciljevi sesije</a:t>
            </a:r>
            <a:r>
              <a:rPr lang="en-US" dirty="0"/>
              <a:t>. </a:t>
            </a:r>
            <a:r>
              <a:rPr lang="sr-Latn-RS" dirty="0"/>
              <a:t>P</a:t>
            </a:r>
            <a:r>
              <a:rPr lang="en-US" dirty="0" err="1"/>
              <a:t>olaznici</a:t>
            </a:r>
            <a:r>
              <a:rPr lang="sr-Latn-RS" dirty="0"/>
              <a:t>ma treba predstaviti šta se očekuje da će se postići do kraja sesije</a:t>
            </a:r>
            <a:r>
              <a:rPr lang="en-US"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00392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Time allocated to </a:t>
            </a:r>
            <a:r>
              <a:rPr lang="en-US"/>
              <a:t>final questions</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476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a:t>Dodatne informacije o suštini podataka </a:t>
            </a:r>
            <a:r>
              <a:rPr lang="en-US" dirty="0"/>
              <a:t>o </a:t>
            </a:r>
            <a:r>
              <a:rPr lang="en-US" dirty="0" err="1"/>
              <a:t>pretplatniku</a:t>
            </a:r>
            <a:r>
              <a:rPr lang="en-US" dirty="0"/>
              <a:t>, </a:t>
            </a:r>
            <a:r>
              <a:rPr lang="sr-Latn-RS" dirty="0"/>
              <a:t>saobraćaju</a:t>
            </a:r>
            <a:r>
              <a:rPr lang="en-US" dirty="0"/>
              <a:t>, </a:t>
            </a:r>
            <a:r>
              <a:rPr lang="sr-Latn-RS" dirty="0"/>
              <a:t>podataka iz sadržaja</a:t>
            </a:r>
            <a:r>
              <a:rPr lang="en-US" dirty="0"/>
              <a:t> </a:t>
            </a:r>
            <a:r>
              <a:rPr lang="sr-Latn-RS" dirty="0"/>
              <a:t>i podataka </a:t>
            </a:r>
            <a:r>
              <a:rPr lang="en-US" dirty="0"/>
              <a:t>u </a:t>
            </a:r>
            <a:r>
              <a:rPr lang="en-US" dirty="0" err="1"/>
              <a:t>oblaku</a:t>
            </a:r>
            <a:r>
              <a:rPr lang="en-US" dirty="0"/>
              <a:t>.</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40465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noProof="0" dirty="0">
                <a:solidFill>
                  <a:srgbClr val="555555"/>
                </a:solidFill>
                <a:effectLst/>
              </a:rPr>
              <a:t>Osnovne podatke o pretplatniku prvo definišu kompanije za pružanje usluga telefonije i označavaju: (A) ime i prezime, (B) adresu, (C) evidenciju o uspostavljanju telefonske veze u lokalnom i međugradskom saobraćaju ili evidenciju o vremenu i trajanju sesije, (D) dužini pružanja usluge, uključujući datum početka i vrstu korišćenih usluga, (E) broj telefona ili instrumenta ili drugi pretplatnički broj ili identitet, uključujući svaku dodeljenu adresu internet protokola, i (F) sredstvo i izvor plaćanja te usluge, uključujući svaki broj kreditne kartice ili bankarskog računa.</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b="0" noProof="0" dirty="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noProof="0" dirty="0">
                <a:solidFill>
                  <a:srgbClr val="555555"/>
                </a:solidFill>
                <a:effectLst/>
              </a:rPr>
              <a:t>Danas se primenjuje na pretplatnike pružalaca internet usluga (“internet provajdera”) za potrebe pristupa Internetu.</a:t>
            </a:r>
            <a:endParaRPr lang="sr-Latn-RS" b="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511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sr-Latn-RS" noProof="0" dirty="0">
                <a:effectLst/>
                <a:latin typeface="Arial" panose="020B0604020202020204" pitchFamily="34" charset="0"/>
              </a:rPr>
              <a:t>U principu, osnovni </a:t>
            </a:r>
            <a:r>
              <a:rPr lang="sr-Latn-RS" noProof="0" dirty="0">
                <a:effectLst/>
                <a:highlight>
                  <a:srgbClr val="FFFF00"/>
                </a:highlight>
                <a:latin typeface="Arial" panose="020B0604020202020204" pitchFamily="34" charset="0"/>
              </a:rPr>
              <a:t>podaci o pretplatniku</a:t>
            </a:r>
            <a:r>
              <a:rPr lang="sr-Latn-RS" noProof="0" dirty="0">
                <a:effectLst/>
                <a:latin typeface="Arial" panose="020B0604020202020204" pitchFamily="34" charset="0"/>
              </a:rPr>
              <a:t> se odnose na sve podatke koji su u posedu administracije davaoca usluga a koje se odnose na pretplatnika njegovih usluga. Podaci o pretplatniku mogu biti u obliku računarskih podataka ili bilo kom drugom obliku, kao što je evidencija na papiru. </a:t>
            </a:r>
          </a:p>
          <a:p>
            <a:pPr algn="just"/>
            <a:endParaRPr lang="sr-Latn-RS" noProof="0" dirty="0">
              <a:effectLst/>
              <a:latin typeface="Arial" panose="020B0604020202020204" pitchFamily="34" charset="0"/>
            </a:endParaRPr>
          </a:p>
          <a:p>
            <a:pPr algn="just"/>
            <a:r>
              <a:rPr lang="sr-Latn-RS" noProof="0" dirty="0">
                <a:effectLst/>
                <a:latin typeface="Arial" panose="020B0604020202020204" pitchFamily="34" charset="0"/>
              </a:rPr>
              <a:t>Pošto podaci o pretplatniku obuhvataju druge oblike podataka osim isključivo računarskih podataka, uneta je posebna odredba u ovaj član kako bi se obuhvatila i ova vrsta informacija. Njena namena je da „pretplatnik” obuhvati širok raspon klijenata davaoca usluge, od osoba koje plaćaju pretplatu do onih koji plaćaju za svako pojedinačno korišćenje usluge, do onih koji besplatno koriste usluge. Takođe obuhvata informacije koje se odnose na fizička lica koja imaju pravo da koriste nalog pretplatnika. </a:t>
            </a:r>
          </a:p>
          <a:p>
            <a:pPr algn="just"/>
            <a:endParaRPr lang="sr-Latn-RS" noProof="0" dirty="0">
              <a:effectLst/>
              <a:latin typeface="Arial" panose="020B0604020202020204" pitchFamily="34" charset="0"/>
            </a:endParaRPr>
          </a:p>
          <a:p>
            <a:pPr algn="just"/>
            <a:r>
              <a:rPr lang="sr-Latn-RS" noProof="0" dirty="0">
                <a:effectLst/>
                <a:latin typeface="Arial" panose="020B0604020202020204" pitchFamily="34" charset="0"/>
              </a:rPr>
              <a:t>Tokom krivične istrage, podaci o pretplatniku mogu prvenstveno biti potrebni u dve konkretne situacije. Prvo, podaci o pretplatniku su potrebni kako bi se utvrdilo koje usluge i povezane tehničke mere je pretplatnik koristio ili koristi, kao što su vrsta korišćene telefonske usluge (npr. mobilna telefonija), vrsta drugih korišćenih povezanih usluga (npr. prosleđivanje poziva, glasovne poruke, itd.), broj telefona ili druge tehničke adrese (npr. adrese elektronske pošte). </a:t>
            </a:r>
          </a:p>
          <a:p>
            <a:pPr algn="just"/>
            <a:endParaRPr lang="sr-Latn-RS" noProof="0" dirty="0">
              <a:effectLst/>
              <a:latin typeface="Arial" panose="020B0604020202020204" pitchFamily="34" charset="0"/>
            </a:endParaRPr>
          </a:p>
          <a:p>
            <a:pPr algn="just"/>
            <a:r>
              <a:rPr lang="sr-Latn-RS" noProof="0" dirty="0">
                <a:effectLst/>
                <a:latin typeface="Arial" panose="020B0604020202020204" pitchFamily="34" charset="0"/>
              </a:rPr>
              <a:t>Drugo, kada je poznata tehnička adresa, podaci o pretplatniku su potrebni kako bi pomogli da se utvrdi identitet lica o kome se radi. Drugi podaci o pretplatniku, kao što su evidencije komercijalnih pretplatničkih podataka o računima i plaćanjima  mogu takođe biti relevantne za krivične istrage, pogotovo ako krivično delo koje je predmet istrage obuhvata kompjutersku prevaru ili drugo delo privrednog kriminala</a:t>
            </a:r>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2072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a:effectLst/>
                <a:latin typeface="Arial" panose="020B0604020202020204" pitchFamily="34" charset="0"/>
              </a:rPr>
              <a:t>Ove podatke generišu kompjuteri u lancu komunikacije kako bi usmerili komunikaciju od njenog izvorišta do njenog odredišta. Stoga je taj podatak sporedan u odnosu na samu komunikaciju. </a:t>
            </a:r>
          </a:p>
          <a:p>
            <a:pPr algn="just"/>
            <a:endParaRPr lang="sr-Latn-RS" noProof="0" dirty="0">
              <a:effectLst/>
              <a:latin typeface="Arial" panose="020B0604020202020204" pitchFamily="34" charset="0"/>
            </a:endParaRPr>
          </a:p>
          <a:p>
            <a:pPr algn="just"/>
            <a:r>
              <a:rPr lang="sr-Latn-RS" noProof="0" dirty="0">
                <a:effectLst/>
                <a:latin typeface="Arial" panose="020B0604020202020204" pitchFamily="34" charset="0"/>
              </a:rPr>
              <a:t>U slučaju istrage krivičnog dela izvršenog u vezi sa kompjuterskim sistemom, podaci o saobraćaju su potrebni kako bi se ušlo u trag izvoru komunikacije kao početnoj tački za prikupljanje dodatnih dokaza ili kao deo dokaza o delu. Podaci o saobraćaju bi mogli da traju samo kratko, što znači da je neophodno naložiti njihovu hitnu zaštitu. Shodno tome, njihovo brzo otkrivanje može biti neophodno da se utvrdi putanja komunikacije da bi se prikupili dodatni podaci pre nego što budu obrisani ili da bi se utvrdio identitet osumnjičenog. Uobičajeni postupak za prikupljanje i otkrivanje računarskih podataka bi stoga mogao biti nedovoljan. </a:t>
            </a:r>
          </a:p>
          <a:p>
            <a:pPr algn="just"/>
            <a:endParaRPr lang="sr-Latn-RS" noProof="0" dirty="0">
              <a:effectLst/>
              <a:latin typeface="Arial" panose="020B0604020202020204" pitchFamily="34" charset="0"/>
            </a:endParaRPr>
          </a:p>
          <a:p>
            <a:pPr algn="just"/>
            <a:r>
              <a:rPr lang="sr-Latn-RS" noProof="0" dirty="0">
                <a:effectLst/>
                <a:latin typeface="Arial" panose="020B0604020202020204" pitchFamily="34" charset="0"/>
              </a:rPr>
              <a:t>Osim toga, prikupljanje ovih podataka se u principu smatra manje </a:t>
            </a:r>
            <a:r>
              <a:rPr lang="sr-Latn-RS" noProof="0" dirty="0" err="1">
                <a:effectLst/>
                <a:latin typeface="Arial" panose="020B0604020202020204" pitchFamily="34" charset="0"/>
              </a:rPr>
              <a:t>intruzivnim</a:t>
            </a:r>
            <a:r>
              <a:rPr lang="sr-Latn-RS" noProof="0" dirty="0">
                <a:effectLst/>
                <a:latin typeface="Arial" panose="020B0604020202020204" pitchFamily="34" charset="0"/>
              </a:rPr>
              <a:t> pošto se ne otkriva sadržaj komunikacije, koji se smatra osetljivijim. </a:t>
            </a:r>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334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a:t>Budimpeštanska konvencija ne sadrži definiciju podataka iz sadržaja. Međutim, ima nekoliko različitih pravnih izvora koji daju slične opise pojma „podaci iz sadržaja”.</a:t>
            </a:r>
          </a:p>
          <a:p>
            <a:pPr algn="just"/>
            <a:endParaRPr lang="sr-Latn-RS" noProof="0" dirty="0"/>
          </a:p>
          <a:p>
            <a:pPr algn="just"/>
            <a:r>
              <a:rPr lang="sr-Latn-RS" noProof="0" dirty="0"/>
              <a:t>Svi opisi i definicije se slažu u tome da podaci iz sadržaja predstavljaju ono što je „unutar“ datoteke koja se šalje preko mreže.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21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search?q=budapest+convention&amp;client=firefox-b-d&amp;tbm=isch&amp;source=iu&amp;ictx=1&amp;fir=ZZ7-eGVsgWp-4M%252C3KYhsb_5-Pi7FM%252C%252Fm%252F0fz_nr&amp;vet=1&amp;usg=AI4_-kSJDlP6Pr2ZoTW71_tmQNmWSirr8g&amp;sa=X&amp;ved=2ahUKEwjp7IWV0u3rAhVw-SoKHXmpBjYQ_B16BAgTEAM#imgrc=ZZ7-eGVsgWp-4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3A%2F%2Fwww.coe.int%2Fdocuments%2F8475493%2F52004869%2FFotoJet%2B%25281%2529.jpg%2Fc45f3b85-1d37-b73e-bffa-6fa22ff908ab&amp;imgrefurl=https%3A%2F%2Fwww.coe.int%2Fen%2Fweb%2Fcybercrime%2F-%2Fthe-coe-standard-operating-procedures-for-the-collection-analysis-and-presentation-of-electronic-evidence-have-been-released&amp;tbnid=zrU4UzEl0OUWJM&amp;vet=12ahUKEwig_tDL0-3rAhWCk6QKHeeBDDAQMygEegUIARCsAQ..i&amp;docid=gkXd6B1mxcCGCM&amp;w=870&amp;h=489&amp;q=electronic%20evidence&amp;client=firefox-b-d&amp;ved=2ahUKEwig_tDL0-3rAhWCk6QKHeeBDDAQMygEegUIARCs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3A%2F%2Fwww.law.com%2Fimage%2FEM%2FNLJ35-Foreign-Office-Article-201406261134.jpg&amp;imgrefurl=https%3A%2F%2Fwww.law.com%2Fcorpcounsel%2FalmID%2F1202675453495%2FMutual-Legal-Assistance-Treatys-Moment-in-the-Spotlight%2F&amp;tbnid=b8ha3T3jNUc8sM&amp;vet=12ahUKEwjJsbC11e3rAhUJyKQKHVYGA9YQMygMegUIARCsAQ..i&amp;docid=a4XsWpji287F8M&amp;w=620&amp;h=372&amp;q=mutual%20legal%20assistance&amp;client=firefox-b-d&amp;ved=2ahUKEwjJsbC11e3rAhUJyKQKHVYGA9YQMygMegUIARCs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google.com/imgres?imgurl=https%3A%2F%2Fs27389.pcdn.co%2Fwp-content%2Fuploads%2F2018%2F04%2FAdobeStock_188738986.jpeg&amp;imgrefurl=https%3A%2F%2Fwww.information-age.com%2Fglobal-cybercrime-economy-generates-over-1-5tn-according-to-new-study-123471631%2F&amp;tbnid=Q1D8kDCy6cNnsM&amp;vet=12ahUKEwi0htix9PLrAhVG16QKHRgEDx4QMygAegUIARDLAQ..i&amp;docid=cJI6p3kCnk-seM&amp;w=3840&amp;h=2160&amp;q=cybercrime&amp;client=firefox-b-d&amp;ved=2ahUKEwi0htix9PLrAhVG16QKHRgEDx4QMygAegUIARDLA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ww.google.com/imgres?imgurl=https%3A%2F%2Fwww.simplilearn.com%2Fice9%2Ffree_resources_article_thumb%2FWhat_is_Data_Types_of_Data_and_How_To_Analyze_Data.jpg&amp;imgrefurl=https%3A%2F%2Fwww.simplilearn.com%2Fwhat-is-data-article&amp;tbnid=1UG-ZP1lhdESkM&amp;vet=12ahUKEwi5rPSWze3rAhUJ16QKHYKtANMQMygNegUIARC7AQ..i&amp;docid=_VmfOCU-RFECDM&amp;w=848&amp;h=477&amp;q=electronic%20data%20types&amp;client=firefox-b-d&amp;ved=2ahUKEwi5rPSWze3rAhUJ16QKHYKtANMQMygNegUIARC7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sr-Latn-RS"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sr-Latn-RS" sz="3600" b="1" i="1" dirty="0">
                <a:solidFill>
                  <a:schemeClr val="tx2"/>
                </a:solidFill>
              </a:rPr>
              <a:t>Specijalizovani pravosudni kurs o međunarodnoj saradnji</a:t>
            </a:r>
            <a:endParaRPr lang="sr-Latn-RS" b="1" dirty="0"/>
          </a:p>
          <a:p>
            <a:pPr algn="ctr"/>
            <a:endParaRPr lang="sr-Latn-RS" b="1" dirty="0"/>
          </a:p>
          <a:p>
            <a:pPr marL="0" indent="0" algn="ctr">
              <a:buFont typeface="Arial" charset="0"/>
              <a:buNone/>
              <a:defRPr/>
            </a:pPr>
            <a:r>
              <a:rPr lang="sr-Latn-RS" b="1" dirty="0"/>
              <a:t> </a:t>
            </a:r>
            <a:endParaRPr lang="sr-Latn-RS" sz="3200" b="1" dirty="0">
              <a:solidFill>
                <a:schemeClr val="tx2"/>
              </a:solidFill>
            </a:endParaRPr>
          </a:p>
          <a:p>
            <a:pPr marL="0" indent="0" algn="ctr">
              <a:buFont typeface="Arial" charset="0"/>
              <a:buNone/>
              <a:defRPr/>
            </a:pPr>
            <a:r>
              <a:rPr lang="sr-Latn-RS" sz="3200" b="1" dirty="0">
                <a:solidFill>
                  <a:schemeClr val="tx2"/>
                </a:solidFill>
              </a:rPr>
              <a:t>Sesija 2.3. </a:t>
            </a:r>
          </a:p>
          <a:p>
            <a:pPr marL="0" indent="0" algn="ctr">
              <a:buFont typeface="Arial" charset="0"/>
              <a:buNone/>
              <a:defRPr/>
            </a:pPr>
            <a:r>
              <a:rPr lang="sr-Latn-RS" sz="3200" b="1" dirty="0">
                <a:solidFill>
                  <a:schemeClr val="tx2"/>
                </a:solidFill>
              </a:rPr>
              <a:t>Pribavljanje dokaza u elektronskom obliku putem mehanizama međunarodne saradnje</a:t>
            </a: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r-Latn-RS" dirty="0"/>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RS" altLang="en-US" sz="1400" dirty="0">
              <a:solidFill>
                <a:schemeClr val="bg1"/>
              </a:solidFill>
              <a:ea typeface="MS PGothic" panose="020B0600070205080204" pitchFamily="34" charset="-128"/>
            </a:endParaRPr>
          </a:p>
          <a:p>
            <a:pPr eaLnBrk="1" hangingPunct="1">
              <a:spcBef>
                <a:spcPct val="0"/>
              </a:spcBef>
              <a:buFontTx/>
              <a:buNone/>
            </a:pPr>
            <a:endParaRPr lang="sr-Latn-R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33157"/>
            <a:ext cx="4773038" cy="5309146"/>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Više </a:t>
            </a:r>
            <a:r>
              <a:rPr lang="en-US" sz="2200" b="1" dirty="0">
                <a:ea typeface="Times New Roman" panose="02020603050405020304" pitchFamily="18" charset="0"/>
                <a:cs typeface="Arial" panose="020B0604020202020204" pitchFamily="34" charset="0"/>
              </a:rPr>
              <a:t>o </a:t>
            </a:r>
            <a:r>
              <a:rPr lang="sr-Latn-RS" sz="2200" b="1" dirty="0">
                <a:ea typeface="Times New Roman" panose="02020603050405020304" pitchFamily="18" charset="0"/>
                <a:cs typeface="Arial" panose="020B0604020202020204" pitchFamily="34" charset="0"/>
              </a:rPr>
              <a:t>podacima o saobraćaju</a:t>
            </a:r>
            <a:r>
              <a:rPr lang="sr-Latn-RS"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sr-Latn-RS" sz="2200" dirty="0">
              <a:cs typeface="Arial" panose="020B0604020202020204" pitchFamily="34" charset="0"/>
            </a:endParaRPr>
          </a:p>
          <a:p>
            <a:pPr marL="342900" indent="-342900">
              <a:buFont typeface="Wingdings" pitchFamily="2" charset="2"/>
              <a:buChar char="ü"/>
            </a:pPr>
            <a:r>
              <a:rPr lang="sr-Latn-RS" sz="2100" b="1" dirty="0"/>
              <a:t>Konvencija o visoko-tehnološkom kriminalu </a:t>
            </a:r>
            <a:br>
              <a:rPr lang="sr-Latn-RS" sz="2100" b="1" dirty="0"/>
            </a:br>
            <a:r>
              <a:rPr lang="sr-Latn-RS" sz="2100" b="1" dirty="0"/>
              <a:t>(</a:t>
            </a:r>
            <a:r>
              <a:rPr lang="sr-Latn-RS" sz="2100" b="1" dirty="0" err="1"/>
              <a:t>ETS</a:t>
            </a:r>
            <a:r>
              <a:rPr lang="sr-Latn-RS" sz="2100" b="1" dirty="0"/>
              <a:t> 185), član 1, </a:t>
            </a:r>
            <a:r>
              <a:rPr lang="sr-Latn-RS" sz="2100" dirty="0"/>
              <a:t>:</a:t>
            </a:r>
          </a:p>
          <a:p>
            <a:pPr marL="342900" indent="-342900">
              <a:buFont typeface="Wingdings" pitchFamily="2" charset="2"/>
              <a:buChar char="§"/>
            </a:pPr>
            <a:r>
              <a:rPr lang="sr-Latn-RS" sz="2100" dirty="0"/>
              <a:t>U svrhu ove konvencije:</a:t>
            </a:r>
          </a:p>
          <a:p>
            <a:pPr algn="just">
              <a:buFont typeface="Arial" panose="020B0604020202020204" pitchFamily="34" charset="0"/>
              <a:buChar char="•"/>
            </a:pPr>
            <a:r>
              <a:rPr lang="sr-Latn-RS" sz="2100" dirty="0"/>
              <a:t>   g) „podatak o saobraćaju" označava svaki računarski podatak </a:t>
            </a:r>
            <a:r>
              <a:rPr lang="sr-Latn-RS" sz="2100" b="1" dirty="0"/>
              <a:t>koji se odnosi na komunikaciju preko računarskog sistema,</a:t>
            </a:r>
            <a:r>
              <a:rPr lang="sr-Latn-RS" sz="2100" dirty="0"/>
              <a:t> proizvedenu od računarskog sistema koji je deo lanca komunikacije, a u kojoj su sadržani podaci o </a:t>
            </a:r>
            <a:r>
              <a:rPr lang="sr-Latn-RS" sz="2100" b="1" dirty="0"/>
              <a:t>poreklu, odredištu, putanji, vremenu, datumu, veličini, trajanju ili vrsti predmetne usluge.</a:t>
            </a:r>
          </a:p>
          <a:p>
            <a:pPr marL="0" indent="0" algn="just">
              <a:buNone/>
            </a:pPr>
            <a:endParaRPr lang="en-US" sz="2200" dirty="0"/>
          </a:p>
        </p:txBody>
      </p:sp>
      <p:pic>
        <p:nvPicPr>
          <p:cNvPr id="2050" name="Picture 2" descr="Image result for budapest convention">
            <a:hlinkClick r:id="rId4"/>
            <a:extLst>
              <a:ext uri="{FF2B5EF4-FFF2-40B4-BE49-F238E27FC236}">
                <a16:creationId xmlns:a16="http://schemas.microsoft.com/office/drawing/2014/main" id="{AA212368-0EDF-4310-8CE9-7FAFFB7E4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345" y="2310862"/>
            <a:ext cx="2358095" cy="334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6027"/>
            <a:ext cx="4178678" cy="5509200"/>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Više o podacima iz sadržaja</a:t>
            </a:r>
            <a:r>
              <a:rPr lang="sr-Latn-RS"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sr-Latn-RS" sz="2200" dirty="0">
              <a:cs typeface="Arial" panose="020B0604020202020204" pitchFamily="34" charset="0"/>
            </a:endParaRPr>
          </a:p>
          <a:p>
            <a:pPr marL="342900" indent="-342900" algn="just">
              <a:buFont typeface="Arial" panose="020B0604020202020204" pitchFamily="34" charset="0"/>
              <a:buChar char="•"/>
            </a:pPr>
            <a:r>
              <a:rPr lang="sr-Latn-RS" sz="2200" b="1" dirty="0"/>
              <a:t>„Podaci iz sadržaja” </a:t>
            </a:r>
            <a:r>
              <a:rPr lang="sr-Latn-RS" sz="2200" dirty="0"/>
              <a:t>nisu definisani u Konvenciji ali se odnose na sadržaj komunikacije, tj. na </a:t>
            </a:r>
            <a:r>
              <a:rPr lang="sr-Latn-RS" sz="2200" b="1" dirty="0"/>
              <a:t>značenje ili smisao</a:t>
            </a:r>
            <a:r>
              <a:rPr lang="sr-Latn-RS" sz="2200" dirty="0"/>
              <a:t> komunikacije, ili </a:t>
            </a:r>
            <a:r>
              <a:rPr lang="sr-Latn-RS" sz="2200" b="1" dirty="0"/>
              <a:t>poruku ili informaciju koja se prenosi </a:t>
            </a:r>
            <a:r>
              <a:rPr lang="sr-Latn-RS" sz="2200" dirty="0"/>
              <a:t>komunikacijom (osim podataka o saobraćaju). </a:t>
            </a:r>
          </a:p>
          <a:p>
            <a:pPr marL="342900" indent="-342900" algn="just">
              <a:buFont typeface="Arial" panose="020B0604020202020204" pitchFamily="34" charset="0"/>
              <a:buChar char="•"/>
            </a:pPr>
            <a:r>
              <a:rPr lang="sr-Latn-RS" sz="2200" i="1" dirty="0"/>
              <a:t>Eksplanatorni izveštaj uz Konvenciju o visoko-tehnološkom kriminalu, stav 209</a:t>
            </a:r>
          </a:p>
        </p:txBody>
      </p:sp>
      <p:sp>
        <p:nvSpPr>
          <p:cNvPr id="6" name="Rectangle 5">
            <a:extLst>
              <a:ext uri="{FF2B5EF4-FFF2-40B4-BE49-F238E27FC236}">
                <a16:creationId xmlns:a16="http://schemas.microsoft.com/office/drawing/2014/main" id="{BF5622A4-1462-0B49-BF72-B0E54A13499C}"/>
              </a:ext>
            </a:extLst>
          </p:cNvPr>
          <p:cNvSpPr/>
          <p:nvPr/>
        </p:nvSpPr>
        <p:spPr>
          <a:xfrm>
            <a:off x="4660522" y="1069177"/>
            <a:ext cx="4063064" cy="2462213"/>
          </a:xfrm>
          <a:prstGeom prst="rect">
            <a:avLst/>
          </a:prstGeom>
        </p:spPr>
        <p:txBody>
          <a:bodyPr wrap="square">
            <a:spAutoFit/>
          </a:bodyPr>
          <a:lstStyle/>
          <a:p>
            <a:pPr marL="342900" indent="-342900" algn="just">
              <a:buFont typeface="Arial" panose="020B0604020202020204" pitchFamily="34" charset="0"/>
              <a:buChar char="•"/>
            </a:pPr>
            <a:r>
              <a:rPr lang="sr-Latn-RS" sz="2200" b="1" dirty="0"/>
              <a:t>Podaci iz sadržaja obuhvataju sve podatke koji nose značenje ili suštinu komunikacije </a:t>
            </a:r>
            <a:r>
              <a:rPr lang="sr-Latn-RS" sz="2200" dirty="0"/>
              <a:t>kao i podatke koje obrađuju, čuvaju ili prenose kompjuterski programi</a:t>
            </a:r>
          </a:p>
        </p:txBody>
      </p:sp>
      <mc:AlternateContent xmlns:mc="http://schemas.openxmlformats.org/markup-compatibility/2006">
        <mc:Choice xmlns:am3d="http://schemas.microsoft.com/office/drawing/2017/model3d" Requires="am3d">
          <p:graphicFrame>
            <p:nvGraphicFramePr>
              <p:cNvPr id="5" name="3D Model 4" descr="File folder with contents">
                <a:extLst>
                  <a:ext uri="{FF2B5EF4-FFF2-40B4-BE49-F238E27FC236}">
                    <a16:creationId xmlns:a16="http://schemas.microsoft.com/office/drawing/2014/main" id="{FAACB527-CAF2-4B83-8D70-F732989FA1F1}"/>
                  </a:ext>
                </a:extLst>
              </p:cNvPr>
              <p:cNvGraphicFramePr>
                <a:graphicFrameLocks noChangeAspect="1"/>
              </p:cNvGraphicFramePr>
              <p:nvPr>
                <p:extLst>
                  <p:ext uri="{D42A27DB-BD31-4B8C-83A1-F6EECF244321}">
                    <p14:modId xmlns:p14="http://schemas.microsoft.com/office/powerpoint/2010/main" val="3146802606"/>
                  </p:ext>
                </p:extLst>
              </p:nvPr>
            </p:nvGraphicFramePr>
            <p:xfrm>
              <a:off x="5856726" y="3377291"/>
              <a:ext cx="3093208" cy="3112244"/>
            </p:xfrm>
            <a:graphic>
              <a:graphicData uri="http://schemas.microsoft.com/office/drawing/2017/model3d">
                <am3d:model3d r:embed="rId4">
                  <am3d:spPr>
                    <a:xfrm>
                      <a:off x="0" y="0"/>
                      <a:ext cx="3093208" cy="3112244"/>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472991" ay="3127645" az="374251"/>
                    <am3d:postTrans dx="0" dy="0" dz="0"/>
                  </am3d:trans>
                  <am3d:raster rName="Office3DRenderer" rVer="16.0.8326">
                    <am3d:blip r:embed="rId5"/>
                  </am3d:raster>
                  <am3d:objViewport viewportSz="40639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le folder with contents">
                <a:extLst>
                  <a:ext uri="{FF2B5EF4-FFF2-40B4-BE49-F238E27FC236}">
                    <a16:creationId xmlns:a16="http://schemas.microsoft.com/office/drawing/2014/main" id="{FAACB527-CAF2-4B83-8D70-F732989FA1F1}"/>
                  </a:ext>
                </a:extLst>
              </p:cNvPr>
              <p:cNvPicPr>
                <a:picLocks noGrp="1" noRot="1" noChangeAspect="1" noMove="1" noResize="1" noEditPoints="1" noAdjustHandles="1" noChangeArrowheads="1" noChangeShapeType="1" noCrop="1"/>
              </p:cNvPicPr>
              <p:nvPr/>
            </p:nvPicPr>
            <p:blipFill>
              <a:blip r:embed="rId5"/>
              <a:stretch>
                <a:fillRect/>
              </a:stretch>
            </p:blipFill>
            <p:spPr>
              <a:xfrm>
                <a:off x="5856726" y="3377291"/>
                <a:ext cx="3093208" cy="3112244"/>
              </a:xfrm>
              <a:prstGeom prst="rect">
                <a:avLst/>
              </a:prstGeom>
            </p:spPr>
          </p:pic>
        </mc:Fallback>
      </mc:AlternateContent>
    </p:spTree>
    <p:extLst>
      <p:ext uri="{BB962C8B-B14F-4D97-AF65-F5344CB8AC3E}">
        <p14:creationId xmlns:p14="http://schemas.microsoft.com/office/powerpoint/2010/main" val="23884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72756" y="904376"/>
            <a:ext cx="4483478" cy="5616922"/>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Više o podacima u oblaku</a:t>
            </a:r>
            <a:r>
              <a:rPr lang="sr-Latn-RS"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sr-Latn-RS" sz="22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sr-Latn-RS" sz="2100" b="1" dirty="0">
                <a:ea typeface="Times New Roman" panose="02020603050405020304" pitchFamily="18" charset="0"/>
                <a:cs typeface="Arial" panose="020B0604020202020204" pitchFamily="34" charset="0"/>
              </a:rPr>
              <a:t>Definicija iz </a:t>
            </a:r>
            <a:r>
              <a:rPr lang="sr-Latn-RS" sz="2100" b="1" dirty="0" err="1">
                <a:ea typeface="Times New Roman" panose="02020603050405020304" pitchFamily="18" charset="0"/>
                <a:cs typeface="Arial" panose="020B0604020202020204" pitchFamily="34" charset="0"/>
              </a:rPr>
              <a:t>Vikipedije</a:t>
            </a:r>
            <a:r>
              <a:rPr lang="sr-Latn-RS" sz="21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sr-Latn-RS" sz="2100" b="1" dirty="0"/>
              <a:t>Čuvanje u oblaku je model čuvanja računarskih podataka </a:t>
            </a:r>
            <a:r>
              <a:rPr lang="sr-Latn-RS" sz="2100" dirty="0"/>
              <a:t>u kome se digitalni podaci čuvaju u logičkim skladištima. </a:t>
            </a:r>
          </a:p>
          <a:p>
            <a:pPr marL="342900" indent="-342900" algn="just">
              <a:spcAft>
                <a:spcPts val="0"/>
              </a:spcAft>
              <a:buFont typeface="Arial" panose="020B0604020202020204" pitchFamily="34" charset="0"/>
              <a:buChar char="•"/>
            </a:pPr>
            <a:r>
              <a:rPr lang="sr-Latn-RS" sz="2100" b="1" dirty="0"/>
              <a:t>Fizičko skladište obuhvata više servera  </a:t>
            </a:r>
            <a:r>
              <a:rPr lang="sr-Latn-RS" sz="2100" dirty="0"/>
              <a:t>(ponekad na više lokacija), a fizičko okruženje je obično u vlasništvu i pod upravom hosting kompanije. </a:t>
            </a:r>
          </a:p>
          <a:p>
            <a:pPr marL="342900" indent="-342900">
              <a:spcAft>
                <a:spcPts val="0"/>
              </a:spcAft>
              <a:buFont typeface="Arial" panose="020B0604020202020204" pitchFamily="34" charset="0"/>
              <a:buChar char="•"/>
            </a:pPr>
            <a:r>
              <a:rPr lang="sr-Latn-RS" sz="2100" b="1" dirty="0"/>
              <a:t>Ovi pružaoci usluga čuvanja podataka u oblaku su odgovorni za </a:t>
            </a:r>
            <a:r>
              <a:rPr lang="sr-Latn-RS" sz="2100" dirty="0"/>
              <a:t>to da podaci budu raspoloživi i dostupni.</a:t>
            </a:r>
          </a:p>
        </p:txBody>
      </p:sp>
      <p:sp>
        <p:nvSpPr>
          <p:cNvPr id="6" name="Rectangle 5">
            <a:extLst>
              <a:ext uri="{FF2B5EF4-FFF2-40B4-BE49-F238E27FC236}">
                <a16:creationId xmlns:a16="http://schemas.microsoft.com/office/drawing/2014/main" id="{BF5622A4-1462-0B49-BF72-B0E54A13499C}"/>
              </a:ext>
            </a:extLst>
          </p:cNvPr>
          <p:cNvSpPr/>
          <p:nvPr/>
        </p:nvSpPr>
        <p:spPr>
          <a:xfrm>
            <a:off x="4445877" y="898635"/>
            <a:ext cx="4483478" cy="5986254"/>
          </a:xfrm>
          <a:prstGeom prst="rect">
            <a:avLst/>
          </a:prstGeom>
        </p:spPr>
        <p:txBody>
          <a:bodyPr wrap="square">
            <a:spAutoFit/>
          </a:bodyPr>
          <a:lstStyle/>
          <a:p>
            <a:pPr marL="342900" indent="-342900" algn="just">
              <a:buFont typeface="Wingdings" pitchFamily="2" charset="2"/>
              <a:buChar char="ü"/>
            </a:pPr>
            <a:r>
              <a:rPr lang="sr-Latn-RS" sz="2200" b="1" dirty="0"/>
              <a:t>Definicije iz sudske prakse (Zemlja članica T-</a:t>
            </a:r>
            <a:r>
              <a:rPr lang="sr-Latn-RS" sz="2200" b="1" dirty="0" err="1"/>
              <a:t>CY</a:t>
            </a:r>
            <a:r>
              <a:rPr lang="sr-Latn-RS" sz="2200" b="1" dirty="0"/>
              <a:t> – Srbija - primer):</a:t>
            </a:r>
          </a:p>
          <a:p>
            <a:pPr marL="342900" indent="-342900" algn="just">
              <a:buFont typeface="Arial" panose="020B0604020202020204" pitchFamily="34" charset="0"/>
              <a:buChar char="•"/>
            </a:pPr>
            <a:endParaRPr lang="sr-Latn-RS" sz="2200" b="1" dirty="0"/>
          </a:p>
          <a:p>
            <a:pPr marL="342900" indent="-342900" algn="just">
              <a:buFont typeface="Arial" panose="020B0604020202020204" pitchFamily="34" charset="0"/>
              <a:buChar char="•"/>
            </a:pPr>
            <a:r>
              <a:rPr lang="sr-Latn-RS" sz="2100" b="1" dirty="0">
                <a:ea typeface="Verdana" panose="020B0604030504040204" pitchFamily="34" charset="0"/>
                <a:cs typeface="Arial" panose="020B0604020202020204" pitchFamily="34" charset="0"/>
              </a:rPr>
              <a:t>podaci u oblaku </a:t>
            </a:r>
            <a:r>
              <a:rPr lang="sr-Latn-RS" sz="2100"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podaci koji se čuvaju često u razdvojenim paketima pomoću posebnog programskog algoritma na namenskim serverima instaliranim u različitim zemljama i koji se premeštaju u skladu sa opterećenjem programa/sistema</a:t>
            </a:r>
          </a:p>
          <a:p>
            <a:pPr marL="342900" indent="-342900" algn="just">
              <a:buFont typeface="Arial" panose="020B0604020202020204" pitchFamily="34" charset="0"/>
              <a:buChar char="•"/>
            </a:pPr>
            <a:endParaRPr lang="sr-Latn-RS" sz="2100" b="1" dirty="0"/>
          </a:p>
          <a:p>
            <a:pPr marL="342900" indent="-342900" algn="just">
              <a:buFont typeface="Arial" panose="020B0604020202020204" pitchFamily="34" charset="0"/>
              <a:buChar char="•"/>
            </a:pPr>
            <a:r>
              <a:rPr lang="sr-Latn-RS" sz="2100" dirty="0">
                <a:solidFill>
                  <a:srgbClr val="C00000"/>
                </a:solidFill>
              </a:rPr>
              <a:t>Napominjemo da se podaci u oblaku ne smatraju posebnom vrstom podataka u Budimpeštanskoj konvenciji.</a:t>
            </a:r>
          </a:p>
          <a:p>
            <a:pPr marL="342900" indent="-342900" algn="just">
              <a:buFont typeface="Arial" panose="020B0604020202020204" pitchFamily="34" charset="0"/>
              <a:buChar char="•"/>
            </a:pPr>
            <a:endParaRPr lang="en-US" sz="2200" dirty="0"/>
          </a:p>
        </p:txBody>
      </p:sp>
    </p:spTree>
    <p:extLst>
      <p:ext uri="{BB962C8B-B14F-4D97-AF65-F5344CB8AC3E}">
        <p14:creationId xmlns:p14="http://schemas.microsoft.com/office/powerpoint/2010/main" val="241954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767692633"/>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339923"/>
          </a:xfrm>
          <a:prstGeom prst="rect">
            <a:avLst/>
          </a:prstGeom>
        </p:spPr>
        <p:txBody>
          <a:bodyPr wrap="square">
            <a:spAutoFit/>
          </a:bodyPr>
          <a:lstStyle/>
          <a:p>
            <a:pPr marL="342900" indent="-342900">
              <a:buFont typeface="Wingdings" pitchFamily="2" charset="2"/>
              <a:buChar char="Ø"/>
            </a:pPr>
            <a:r>
              <a:rPr lang="sr-Latn-RS" sz="2200" b="1" dirty="0">
                <a:ea typeface="Verdana" panose="020B0604030504040204" pitchFamily="34" charset="0"/>
                <a:cs typeface="Arial" panose="020B0604020202020204" pitchFamily="34" charset="0"/>
              </a:rPr>
              <a:t>Postojeći izazovi u vezi sa elektronskim dokazima koji se odražavaju na postupak uzajamne pravne pomoći</a:t>
            </a:r>
            <a:r>
              <a:rPr lang="sr-Latn-RS" sz="2200" dirty="0">
                <a:ea typeface="Verdana" panose="020B0604030504040204" pitchFamily="34" charset="0"/>
                <a:cs typeface="Arial" panose="020B0604020202020204" pitchFamily="34" charset="0"/>
              </a:rPr>
              <a:t>:</a:t>
            </a:r>
          </a:p>
          <a:p>
            <a:endParaRPr lang="sr-Latn-RS"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Identifikovanje i lociranje dokaza</a:t>
            </a: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Obezbeđivanje hardvera</a:t>
            </a: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Učitavanje i analiza podataka</a:t>
            </a: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Održavanje integriteta i kontinuiteta nadzora nad dokazima</a:t>
            </a: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Poštovanje pravila suda i prihvatljivosti</a:t>
            </a:r>
          </a:p>
          <a:p>
            <a:pPr marL="342900" indent="-342900">
              <a:buFont typeface="Arial" panose="020B0604020202020204" pitchFamily="34" charset="0"/>
              <a:buChar char="•"/>
            </a:pPr>
            <a:r>
              <a:rPr lang="sr-Latn-RS" sz="2100" i="1" dirty="0">
                <a:ea typeface="Verdana" panose="020B0604030504040204" pitchFamily="34" charset="0"/>
                <a:cs typeface="Arial" panose="020B0604020202020204" pitchFamily="34" charset="0"/>
              </a:rPr>
              <a:t>Dovođenje u vezu osumnjičenog sa upotrebom uređaja u relevantno vreme (‘atribucija’)</a:t>
            </a:r>
          </a:p>
        </p:txBody>
      </p:sp>
      <p:pic>
        <p:nvPicPr>
          <p:cNvPr id="3074" name="Picture 2" descr="The CoE Standard Operating Procedures for the collection, analysis and  presentation of electronic evidence have been released - CyberSouth  Activities">
            <a:hlinkClick r:id="rId4"/>
            <a:extLst>
              <a:ext uri="{FF2B5EF4-FFF2-40B4-BE49-F238E27FC236}">
                <a16:creationId xmlns:a16="http://schemas.microsoft.com/office/drawing/2014/main" id="{14F97D7E-CCF2-450D-9780-FB27E4BC1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8380" y="2717549"/>
            <a:ext cx="3570353" cy="201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3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509200"/>
          </a:xfrm>
          <a:prstGeom prst="rect">
            <a:avLst/>
          </a:prstGeom>
        </p:spPr>
        <p:txBody>
          <a:bodyPr>
            <a:spAutoFit/>
          </a:bodyPr>
          <a:lstStyle/>
          <a:p>
            <a:pPr marL="285750" indent="-285750">
              <a:spcAft>
                <a:spcPts val="0"/>
              </a:spcAft>
              <a:buFont typeface="Arial" panose="020B0604020202020204" pitchFamily="34" charset="0"/>
              <a:buChar char="•"/>
            </a:pPr>
            <a:r>
              <a:rPr lang="sr-Latn-RS" sz="2200" b="1" dirty="0">
                <a:cs typeface="Arial" panose="020B0604020202020204" pitchFamily="34" charset="0"/>
              </a:rPr>
              <a:t>Druge radnje odnosno dokazi povezani sa izvršenjem </a:t>
            </a:r>
            <a:r>
              <a:rPr lang="sr-Latn-RS" sz="2200" b="1" dirty="0" err="1">
                <a:cs typeface="Arial" panose="020B0604020202020204" pitchFamily="34" charset="0"/>
              </a:rPr>
              <a:t>visokotehnološkog</a:t>
            </a:r>
            <a:r>
              <a:rPr lang="sr-Latn-RS" sz="2200" b="1" dirty="0">
                <a:cs typeface="Arial" panose="020B0604020202020204" pitchFamily="34" charset="0"/>
              </a:rPr>
              <a:t> krivičnog dela</a:t>
            </a:r>
            <a:r>
              <a:rPr lang="en-US" sz="2200" b="1" dirty="0">
                <a:cs typeface="Arial" panose="020B0604020202020204" pitchFamily="34" charset="0"/>
              </a:rPr>
              <a:t>?</a:t>
            </a:r>
            <a:endParaRPr lang="en-US" sz="2200" b="1" dirty="0"/>
          </a:p>
          <a:p>
            <a:endParaRPr lang="en-GB" sz="2200" dirty="0">
              <a:ea typeface="Verdana" panose="020B0604030504040204" pitchFamily="34" charset="0"/>
              <a:cs typeface="Arial" panose="020B0604020202020204" pitchFamily="34" charset="0"/>
            </a:endParaRPr>
          </a:p>
          <a:p>
            <a:pPr marL="342900" lvl="0" indent="-342900">
              <a:buFont typeface="Wingdings" pitchFamily="2" charset="2"/>
              <a:buChar char="ü"/>
            </a:pPr>
            <a:r>
              <a:rPr lang="sr-Latn-RS" sz="2200" dirty="0"/>
              <a:t>izručenje okrivljenih ili osuđenih lica</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sr-Latn-RS" sz="2200" dirty="0"/>
              <a:t>preuzimanje i ustupanje krivičnog gonjenja</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sr-Latn-RS" sz="2200" dirty="0"/>
              <a:t>izvršenje krivičnih presuda</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sr-Latn-RS" sz="2200" dirty="0"/>
              <a:t>ostali oblici međunarodne pravne pomoći</a:t>
            </a:r>
            <a:r>
              <a:rPr lang="en-GB" sz="2200" dirty="0"/>
              <a:t>. </a:t>
            </a:r>
          </a:p>
          <a:p>
            <a:pPr lvl="0"/>
            <a:endParaRPr lang="en-GB" sz="2200" dirty="0"/>
          </a:p>
        </p:txBody>
      </p:sp>
      <p:pic>
        <p:nvPicPr>
          <p:cNvPr id="4098" name="Picture 2" descr="Mutual Legal Assistance Treaty's Moment in the Spotlight | Corporate Counsel">
            <a:hlinkClick r:id="rId4"/>
            <a:extLst>
              <a:ext uri="{FF2B5EF4-FFF2-40B4-BE49-F238E27FC236}">
                <a16:creationId xmlns:a16="http://schemas.microsoft.com/office/drawing/2014/main" id="{7A877448-DB03-4EFD-BE4A-2036E9100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580" y="2593856"/>
            <a:ext cx="3603939" cy="21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8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4431983"/>
          </a:xfrm>
          <a:prstGeom prst="rect">
            <a:avLst/>
          </a:prstGeom>
        </p:spPr>
        <p:txBody>
          <a:bodyPr>
            <a:spAutoFit/>
          </a:bodyPr>
          <a:lstStyle/>
          <a:p>
            <a:pPr marL="342900" lvl="0" indent="-342900">
              <a:buFont typeface="Wingdings" pitchFamily="2" charset="2"/>
              <a:buChar char="ü"/>
            </a:pPr>
            <a:r>
              <a:rPr lang="sr-Latn-RS" sz="2100" b="1" dirty="0"/>
              <a:t>Drugi oblici uzajamne pomoći </a:t>
            </a:r>
            <a:r>
              <a:rPr lang="en-GB" sz="2100" b="1" dirty="0"/>
              <a:t>:</a:t>
            </a:r>
            <a:endParaRPr lang="en-GB" sz="2100" dirty="0"/>
          </a:p>
          <a:p>
            <a:pPr lvl="0"/>
            <a:endParaRPr lang="en-GB" sz="2100" dirty="0"/>
          </a:p>
          <a:p>
            <a:pPr marL="342900" lvl="0" indent="-342900">
              <a:buFont typeface="Arial" panose="020B0604020202020204" pitchFamily="34" charset="0"/>
              <a:buChar char="•"/>
            </a:pPr>
            <a:r>
              <a:rPr lang="sr-Latn-RS" sz="2000" b="1" dirty="0"/>
              <a:t>izvršenje procesnih radnji</a:t>
            </a:r>
            <a:r>
              <a:rPr lang="en-GB" sz="2000" b="1" dirty="0"/>
              <a:t> </a:t>
            </a:r>
            <a:r>
              <a:rPr lang="sr-Latn-RS" sz="2000" dirty="0"/>
              <a:t>kao što su pozivanje i dostavljanje pismena, saslušanje okrivljenog, ispitivanje svedoka i veštaka, uviđaj, pretresanje prostorija i lica, privremeno oduzimanje predmeta</a:t>
            </a:r>
            <a:r>
              <a:rPr lang="en-GB" sz="2000" dirty="0"/>
              <a:t>; </a:t>
            </a:r>
            <a:endParaRPr lang="en-US" sz="2000" dirty="0"/>
          </a:p>
          <a:p>
            <a:pPr marL="342900" lvl="0" indent="-342900">
              <a:buFont typeface="Arial" panose="020B0604020202020204" pitchFamily="34" charset="0"/>
              <a:buChar char="•"/>
            </a:pPr>
            <a:r>
              <a:rPr lang="sr-Latn-RS" sz="2000" b="1" dirty="0"/>
              <a:t>primena mera</a:t>
            </a:r>
            <a:r>
              <a:rPr lang="en-GB" sz="2000" b="1" dirty="0"/>
              <a:t> </a:t>
            </a:r>
            <a:r>
              <a:rPr lang="sr-Latn-RS" sz="2000" dirty="0"/>
              <a:t>kao što su nadzor i snimanje telefonskih i drugih razgovora ili komunikacija kao i optička snimanja lica, kontrolisana isporuka, pružanje </a:t>
            </a:r>
            <a:r>
              <a:rPr lang="sr-Latn-RS" sz="2000" dirty="0" err="1"/>
              <a:t>simulovanih</a:t>
            </a:r>
            <a:r>
              <a:rPr lang="sr-Latn-RS" sz="2000" dirty="0"/>
              <a:t> poslovnih usluga,…</a:t>
            </a:r>
            <a:r>
              <a:rPr lang="en-GB" sz="2000" dirty="0"/>
              <a:t>… </a:t>
            </a:r>
            <a:endParaRPr lang="en-US" sz="2000" dirty="0"/>
          </a:p>
        </p:txBody>
      </p:sp>
      <p:sp>
        <p:nvSpPr>
          <p:cNvPr id="5" name="Rectangle 4">
            <a:extLst>
              <a:ext uri="{FF2B5EF4-FFF2-40B4-BE49-F238E27FC236}">
                <a16:creationId xmlns:a16="http://schemas.microsoft.com/office/drawing/2014/main" id="{1DEE27A8-F507-BA4C-8FC7-964191887581}"/>
              </a:ext>
            </a:extLst>
          </p:cNvPr>
          <p:cNvSpPr/>
          <p:nvPr/>
        </p:nvSpPr>
        <p:spPr>
          <a:xfrm>
            <a:off x="4483478" y="921588"/>
            <a:ext cx="4572000" cy="5663089"/>
          </a:xfrm>
          <a:prstGeom prst="rect">
            <a:avLst/>
          </a:prstGeom>
        </p:spPr>
        <p:txBody>
          <a:bodyPr>
            <a:spAutoFit/>
          </a:bodyPr>
          <a:lstStyle/>
          <a:p>
            <a:pPr marL="342900" lvl="0" indent="-342900">
              <a:buFont typeface="Arial" panose="020B0604020202020204" pitchFamily="34" charset="0"/>
              <a:buChar char="•"/>
            </a:pPr>
            <a:r>
              <a:rPr lang="en-GB" sz="2000" dirty="0"/>
              <a:t>… </a:t>
            </a:r>
            <a:r>
              <a:rPr lang="sr-Latn-RS" sz="2000" dirty="0"/>
              <a:t>sklapanje </a:t>
            </a:r>
            <a:r>
              <a:rPr lang="sr-Latn-RS" sz="2000" dirty="0" err="1"/>
              <a:t>simulovanih</a:t>
            </a:r>
            <a:r>
              <a:rPr lang="sr-Latn-RS" sz="2000" dirty="0"/>
              <a:t> pravnih poslova, angažovanje prikrivenog islednika, računarsko pretraživanje i obrada podataka; </a:t>
            </a:r>
          </a:p>
          <a:p>
            <a:pPr marL="342900" lvl="0" indent="-342900">
              <a:buFont typeface="Arial" panose="020B0604020202020204" pitchFamily="34" charset="0"/>
              <a:buChar char="•"/>
            </a:pPr>
            <a:r>
              <a:rPr lang="sr-Latn-RS" sz="2000" b="1" dirty="0"/>
              <a:t>razmena obaveštenja i dostavljanje </a:t>
            </a:r>
            <a:r>
              <a:rPr lang="sr-Latn-RS" sz="2000" dirty="0"/>
              <a:t>pismena i predmeta koji su u vezi sa krivičnim postupkom u strani molilji koji su u vezi sa krivičnim postupkom u državi molilji, dostavljanje podataka bez </a:t>
            </a:r>
            <a:r>
              <a:rPr lang="sr-Latn-RS" sz="2000" dirty="0" err="1"/>
              <a:t>zamolnice</a:t>
            </a:r>
            <a:r>
              <a:rPr lang="sr-Latn-RS" sz="2000" dirty="0"/>
              <a:t>; korišćenje audio i video-konferencijske veze, formiranje zajedničkih istražnih timova; </a:t>
            </a:r>
          </a:p>
          <a:p>
            <a:pPr marL="342900" indent="-342900">
              <a:buFont typeface="Arial" panose="020B0604020202020204" pitchFamily="34" charset="0"/>
              <a:buChar char="•"/>
            </a:pPr>
            <a:r>
              <a:rPr lang="sr-Latn-RS" sz="2000" b="1" dirty="0"/>
              <a:t>privremenu predaju lica lišenog slobode </a:t>
            </a:r>
            <a:r>
              <a:rPr lang="sr-Latn-RS" sz="2000" dirty="0"/>
              <a:t>radi ispitivanja pred nadležnim organom strane molilje</a:t>
            </a:r>
            <a:r>
              <a:rPr lang="sr-Latn-RS" sz="2000" b="1" dirty="0"/>
              <a:t>.</a:t>
            </a:r>
            <a:r>
              <a:rPr lang="sr-Latn-RS" sz="2000" dirty="0"/>
              <a:t> </a:t>
            </a:r>
          </a:p>
          <a:p>
            <a:pPr lvl="0"/>
            <a:endParaRPr lang="en-US" sz="2200" dirty="0"/>
          </a:p>
        </p:txBody>
      </p:sp>
    </p:spTree>
    <p:extLst>
      <p:ext uri="{BB962C8B-B14F-4D97-AF65-F5344CB8AC3E}">
        <p14:creationId xmlns:p14="http://schemas.microsoft.com/office/powerpoint/2010/main" val="145484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5" name="TextBox 4">
            <a:extLst>
              <a:ext uri="{FF2B5EF4-FFF2-40B4-BE49-F238E27FC236}">
                <a16:creationId xmlns:a16="http://schemas.microsoft.com/office/drawing/2014/main" id="{1851304B-1DC7-4899-8BBF-4DF7EEE4B307}"/>
              </a:ext>
            </a:extLst>
          </p:cNvPr>
          <p:cNvSpPr txBox="1"/>
          <p:nvPr/>
        </p:nvSpPr>
        <p:spPr>
          <a:xfrm>
            <a:off x="3855719" y="5043003"/>
            <a:ext cx="1432560" cy="400110"/>
          </a:xfrm>
          <a:prstGeom prst="rect">
            <a:avLst/>
          </a:prstGeom>
          <a:noFill/>
        </p:spPr>
        <p:txBody>
          <a:bodyPr wrap="square" rtlCol="0">
            <a:spAutoFit/>
          </a:bodyPr>
          <a:lstStyle/>
          <a:p>
            <a:pPr algn="ctr"/>
            <a:r>
              <a:rPr lang="sr-Latn-RS" sz="2000" b="1" dirty="0"/>
              <a:t>PITANJA</a:t>
            </a:r>
          </a:p>
        </p:txBody>
      </p:sp>
    </p:spTree>
    <p:extLst>
      <p:ext uri="{BB962C8B-B14F-4D97-AF65-F5344CB8AC3E}">
        <p14:creationId xmlns:p14="http://schemas.microsoft.com/office/powerpoint/2010/main" val="37644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3200" b="1" dirty="0" err="1">
                <a:solidFill>
                  <a:schemeClr val="bg1"/>
                </a:solidFill>
              </a:rPr>
              <a:t>Pribavljanje</a:t>
            </a:r>
            <a:r>
              <a:rPr lang="en-PH" sz="3200" b="1" dirty="0">
                <a:solidFill>
                  <a:schemeClr val="bg1"/>
                </a:solidFill>
              </a:rPr>
              <a:t> </a:t>
            </a:r>
            <a:r>
              <a:rPr lang="en-PH" sz="3200" b="1" dirty="0" err="1">
                <a:solidFill>
                  <a:schemeClr val="bg1"/>
                </a:solidFill>
              </a:rPr>
              <a:t>dokaza</a:t>
            </a:r>
            <a:r>
              <a:rPr lang="en-PH" sz="3200" b="1" dirty="0">
                <a:solidFill>
                  <a:schemeClr val="bg1"/>
                </a:solidFill>
              </a:rPr>
              <a:t> u </a:t>
            </a:r>
            <a:r>
              <a:rPr lang="en-PH" sz="3200" b="1" dirty="0" err="1">
                <a:solidFill>
                  <a:schemeClr val="bg1"/>
                </a:solidFill>
              </a:rPr>
              <a:t>elektronskom</a:t>
            </a:r>
            <a:r>
              <a:rPr lang="en-PH" sz="3200" b="1" dirty="0">
                <a:solidFill>
                  <a:schemeClr val="bg1"/>
                </a:solidFill>
              </a:rPr>
              <a:t> </a:t>
            </a:r>
            <a:r>
              <a:rPr lang="en-PH" sz="3200" b="1" dirty="0" err="1">
                <a:solidFill>
                  <a:schemeClr val="bg1"/>
                </a:solidFill>
              </a:rPr>
              <a:t>obliku</a:t>
            </a:r>
            <a:r>
              <a:rPr lang="en-PH" sz="3200" b="1" dirty="0">
                <a:solidFill>
                  <a:schemeClr val="bg1"/>
                </a:solidFill>
              </a:rPr>
              <a:t> </a:t>
            </a:r>
            <a:br>
              <a:rPr lang="sr-Latn-RS" sz="3200" b="1" dirty="0">
                <a:solidFill>
                  <a:schemeClr val="bg1"/>
                </a:solidFill>
              </a:rPr>
            </a:br>
            <a:r>
              <a:rPr lang="en-PH" sz="3200" b="1" dirty="0" err="1">
                <a:solidFill>
                  <a:schemeClr val="bg1"/>
                </a:solidFill>
              </a:rPr>
              <a:t>putem</a:t>
            </a:r>
            <a:r>
              <a:rPr lang="en-PH" sz="3200" b="1" dirty="0">
                <a:solidFill>
                  <a:schemeClr val="bg1"/>
                </a:solidFill>
              </a:rPr>
              <a:t> </a:t>
            </a:r>
            <a:r>
              <a:rPr lang="en-PH" sz="3200" b="1" dirty="0" err="1">
                <a:solidFill>
                  <a:schemeClr val="bg1"/>
                </a:solidFill>
              </a:rPr>
              <a:t>mehanizama</a:t>
            </a:r>
            <a:r>
              <a:rPr lang="en-PH" sz="3200" b="1" dirty="0">
                <a:solidFill>
                  <a:schemeClr val="bg1"/>
                </a:solidFill>
              </a:rPr>
              <a:t> </a:t>
            </a:r>
            <a:r>
              <a:rPr lang="en-PH" sz="3200" b="1" dirty="0" err="1">
                <a:solidFill>
                  <a:schemeClr val="bg1"/>
                </a:solidFill>
              </a:rPr>
              <a:t>međunarodne</a:t>
            </a:r>
            <a:r>
              <a:rPr lang="en-PH" sz="3200" b="1" dirty="0">
                <a:solidFill>
                  <a:schemeClr val="bg1"/>
                </a:solidFill>
              </a:rPr>
              <a:t> </a:t>
            </a:r>
            <a:r>
              <a:rPr lang="en-PH" sz="3200" b="1" dirty="0" err="1">
                <a:solidFill>
                  <a:schemeClr val="bg1"/>
                </a:solidFill>
              </a:rPr>
              <a:t>saradnje</a:t>
            </a:r>
            <a:r>
              <a:rPr lang="en-PH" sz="3200" b="1" dirty="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456057"/>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Drugi deo</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Ustrojstvo nadležnih organa </a:t>
            </a:r>
            <a:r>
              <a:rPr lang="en-GB" sz="3200" b="1" dirty="0">
                <a:ea typeface="ＭＳ Ｐゴシック" charset="0"/>
                <a:cs typeface="ＭＳ Ｐゴシック" charset="0"/>
              </a:rPr>
              <a:t>– </a:t>
            </a:r>
            <a:br>
              <a:rPr lang="sr-Latn-RS" sz="3200" b="1" dirty="0">
                <a:ea typeface="ＭＳ Ｐゴシック" charset="0"/>
                <a:cs typeface="ＭＳ Ｐゴシック" charset="0"/>
              </a:rPr>
            </a:br>
            <a:r>
              <a:rPr lang="pl-PL" sz="3200" b="1" dirty="0">
                <a:ea typeface="ＭＳ Ｐゴシック" charset="0"/>
                <a:cs typeface="ＭＳ Ｐゴシック" charset="0"/>
              </a:rPr>
              <a:t>Centralni organ i organi nadležni za postupanje</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19041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162097" cy="3816429"/>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Postojeća rešenja u različitim zemljama </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en-GB" sz="2200" i="1" dirty="0" err="1">
                <a:ea typeface="Verdana" panose="020B0604030504040204" pitchFamily="34" charset="0"/>
                <a:cs typeface="Arial" panose="020B0604020202020204" pitchFamily="34" charset="0"/>
              </a:rPr>
              <a:t>Minist</a:t>
            </a:r>
            <a:r>
              <a:rPr lang="sr-Latn-RS" sz="2200" i="1" dirty="0" err="1">
                <a:ea typeface="Verdana" panose="020B0604030504040204" pitchFamily="34" charset="0"/>
                <a:cs typeface="Arial" panose="020B0604020202020204" pitchFamily="34" charset="0"/>
              </a:rPr>
              <a:t>arstvo</a:t>
            </a:r>
            <a:r>
              <a:rPr lang="sr-Latn-RS" sz="2200" i="1" dirty="0">
                <a:ea typeface="Verdana" panose="020B0604030504040204" pitchFamily="34" charset="0"/>
                <a:cs typeface="Arial" panose="020B0604020202020204" pitchFamily="34" charset="0"/>
              </a:rPr>
              <a:t> pravde kao centralni organ i jedna nacionalna jedinica koja obrađuje sve zahteve</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sr-Latn-RS" sz="2200" i="1" dirty="0">
                <a:ea typeface="Verdana" panose="020B0604030504040204" pitchFamily="34" charset="0"/>
                <a:cs typeface="Arial" panose="020B0604020202020204" pitchFamily="34" charset="0"/>
              </a:rPr>
              <a:t>Jedno mesto za kontakt  u različitim organima </a:t>
            </a:r>
            <a:r>
              <a:rPr lang="en-GB" sz="2200" i="1" dirty="0">
                <a:ea typeface="Verdana" panose="020B0604030504040204" pitchFamily="34" charset="0"/>
                <a:cs typeface="Arial" panose="020B0604020202020204" pitchFamily="34" charset="0"/>
              </a:rPr>
              <a:t>(</a:t>
            </a:r>
            <a:r>
              <a:rPr lang="sr-Latn-RS" sz="2200" i="1" dirty="0">
                <a:ea typeface="Verdana" panose="020B0604030504040204" pitchFamily="34" charset="0"/>
                <a:cs typeface="Arial" panose="020B0604020202020204" pitchFamily="34" charset="0"/>
              </a:rPr>
              <a:t>Ministarstvo pravde</a:t>
            </a:r>
            <a:r>
              <a:rPr lang="en-GB" sz="2200" i="1" dirty="0">
                <a:ea typeface="Verdana" panose="020B0604030504040204" pitchFamily="34" charset="0"/>
                <a:cs typeface="Arial" panose="020B0604020202020204" pitchFamily="34" charset="0"/>
              </a:rPr>
              <a:t>, </a:t>
            </a:r>
            <a:r>
              <a:rPr lang="sr-Latn-RS" sz="2200" i="1" dirty="0">
                <a:ea typeface="Verdana" panose="020B0604030504040204" pitchFamily="34" charset="0"/>
                <a:cs typeface="Arial" panose="020B0604020202020204" pitchFamily="34" charset="0"/>
              </a:rPr>
              <a:t>organi reda</a:t>
            </a:r>
            <a:r>
              <a:rPr lang="en-GB" sz="2200" i="1" dirty="0">
                <a:ea typeface="Verdana" panose="020B0604030504040204" pitchFamily="34" charset="0"/>
                <a:cs typeface="Arial" panose="020B0604020202020204" pitchFamily="34" charset="0"/>
              </a:rPr>
              <a:t>, </a:t>
            </a:r>
            <a:r>
              <a:rPr lang="sr-Latn-RS" sz="2200" i="1" dirty="0">
                <a:ea typeface="Verdana" panose="020B0604030504040204" pitchFamily="34" charset="0"/>
                <a:cs typeface="Arial" panose="020B0604020202020204" pitchFamily="34" charset="0"/>
              </a:rPr>
              <a:t>tužilaštvo</a:t>
            </a:r>
            <a:r>
              <a:rPr lang="en-GB" sz="2200" i="1" dirty="0">
                <a:ea typeface="Verdana" panose="020B0604030504040204" pitchFamily="34" charset="0"/>
                <a:cs typeface="Arial" panose="020B0604020202020204" pitchFamily="34" charset="0"/>
              </a:rPr>
              <a:t>, </a:t>
            </a:r>
            <a:r>
              <a:rPr lang="sr-Latn-RS" sz="2200" i="1" dirty="0">
                <a:ea typeface="Verdana" panose="020B0604030504040204" pitchFamily="34" charset="0"/>
                <a:cs typeface="Arial" panose="020B0604020202020204" pitchFamily="34" charset="0"/>
              </a:rPr>
              <a:t>sud,</a:t>
            </a:r>
            <a:r>
              <a:rPr lang="en-GB" sz="2200" i="1" dirty="0">
                <a:ea typeface="Verdana" panose="020B0604030504040204" pitchFamily="34" charset="0"/>
                <a:cs typeface="Arial" panose="020B0604020202020204" pitchFamily="34" charset="0"/>
              </a:rPr>
              <a:t> </a:t>
            </a:r>
            <a:r>
              <a:rPr lang="sr-Latn-RS" sz="2200" i="1" dirty="0" err="1">
                <a:ea typeface="Verdana" panose="020B0604030504040204" pitchFamily="34" charset="0"/>
                <a:cs typeface="Arial" panose="020B0604020202020204" pitchFamily="34" charset="0"/>
              </a:rPr>
              <a:t>itd</a:t>
            </a:r>
            <a:r>
              <a:rPr lang="en-GB" sz="2200" i="1" dirty="0">
                <a:ea typeface="Verdana" panose="020B060403050404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BF5622A4-1462-0B49-BF72-B0E54A13499C}"/>
              </a:ext>
            </a:extLst>
          </p:cNvPr>
          <p:cNvSpPr/>
          <p:nvPr/>
        </p:nvSpPr>
        <p:spPr>
          <a:xfrm>
            <a:off x="5023944" y="1121399"/>
            <a:ext cx="4162097" cy="4154984"/>
          </a:xfrm>
          <a:prstGeom prst="rect">
            <a:avLst/>
          </a:prstGeom>
        </p:spPr>
        <p:txBody>
          <a:bodyPr wrap="square">
            <a:spAutoFit/>
          </a:bodyPr>
          <a:lstStyle/>
          <a:p>
            <a:pPr marL="342900" indent="-342900">
              <a:buFont typeface="Wingdings" pitchFamily="2" charset="2"/>
              <a:buChar char="Ø"/>
            </a:pPr>
            <a:r>
              <a:rPr lang="sr-Latn-RS" sz="2200" i="1" dirty="0">
                <a:ea typeface="Verdana" panose="020B0604030504040204" pitchFamily="34" charset="0"/>
                <a:cs typeface="Arial" panose="020B0604020202020204" pitchFamily="34" charset="0"/>
              </a:rPr>
              <a:t>Jedna radna grupa/jedinica sa oficirima za vezu iz nadležnih službi kao što su </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sr-Latn-RS" sz="2200" dirty="0">
                <a:ea typeface="Verdana" panose="020B0604030504040204" pitchFamily="34" charset="0"/>
                <a:cs typeface="Arial" panose="020B0604020202020204" pitchFamily="34" charset="0"/>
              </a:rPr>
              <a:t>policija</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200" dirty="0">
                <a:ea typeface="Verdana" panose="020B0604030504040204" pitchFamily="34" charset="0"/>
                <a:cs typeface="Arial" panose="020B0604020202020204" pitchFamily="34" charset="0"/>
              </a:rPr>
              <a:t>istražitelji</a:t>
            </a:r>
            <a:r>
              <a:rPr lang="en-GB" sz="2200" dirty="0">
                <a:ea typeface="Verdana" panose="020B0604030504040204" pitchFamily="34" charset="0"/>
                <a:cs typeface="Arial" panose="020B0604020202020204" pitchFamily="34" charset="0"/>
              </a:rPr>
              <a:t> (</a:t>
            </a:r>
            <a:r>
              <a:rPr lang="sr-Latn-RS" sz="2200" dirty="0">
                <a:ea typeface="Verdana" panose="020B0604030504040204" pitchFamily="34" charset="0"/>
                <a:cs typeface="Arial" panose="020B0604020202020204" pitchFamily="34" charset="0"/>
              </a:rPr>
              <a:t>ako nije isto</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sr-Latn-RS" sz="2200" dirty="0">
                <a:ea typeface="Verdana" panose="020B0604030504040204" pitchFamily="34" charset="0"/>
                <a:cs typeface="Arial" panose="020B0604020202020204" pitchFamily="34" charset="0"/>
              </a:rPr>
              <a:t>tužioci/istražne sudije</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200" dirty="0">
                <a:ea typeface="Verdana" panose="020B0604030504040204" pitchFamily="34" charset="0"/>
                <a:cs typeface="Arial" panose="020B0604020202020204" pitchFamily="34" charset="0"/>
              </a:rPr>
              <a:t>nacionalna bezbednost</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200" dirty="0">
                <a:ea typeface="Verdana" panose="020B0604030504040204" pitchFamily="34" charset="0"/>
                <a:cs typeface="Arial" panose="020B0604020202020204" pitchFamily="34" charset="0"/>
              </a:rPr>
              <a:t>forenzička služba</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sr-Latn-RS" sz="2200" b="1" dirty="0">
                <a:ea typeface="Verdana" panose="020B0604030504040204" pitchFamily="34" charset="0"/>
                <a:cs typeface="Arial" panose="020B0604020202020204" pitchFamily="34" charset="0"/>
              </a:rPr>
              <a:t>Kakva je situacija u vašoj zemlji</a:t>
            </a:r>
            <a:r>
              <a:rPr lang="en-GB" sz="2200" b="1" dirty="0">
                <a:ea typeface="Verdana" panose="020B0604030504040204" pitchFamily="34" charset="0"/>
                <a:cs typeface="Arial" panose="020B0604020202020204" pitchFamily="34" charset="0"/>
              </a:rPr>
              <a:t>?</a:t>
            </a: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333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Program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50199" y="1040990"/>
            <a:ext cx="3791244" cy="4832092"/>
          </a:xfrm>
          <a:prstGeom prst="rect">
            <a:avLst/>
          </a:prstGeom>
        </p:spPr>
        <p:txBody>
          <a:bodyPr wrap="square">
            <a:spAutoFit/>
          </a:bodyPr>
          <a:lstStyle/>
          <a:p>
            <a:pPr marL="342900" indent="-342900" eaLnBrk="1" hangingPunct="1">
              <a:buFont typeface="Wingdings" pitchFamily="2" charset="2"/>
              <a:buChar char="Ø"/>
            </a:pPr>
            <a:r>
              <a:rPr lang="sr-Latn-RS" sz="2200" b="1" dirty="0"/>
              <a:t>I deo</a:t>
            </a:r>
            <a:endParaRPr lang="en-GB" sz="2200" b="1" dirty="0"/>
          </a:p>
          <a:p>
            <a:pPr marL="342900" indent="-342900" eaLnBrk="1" hangingPunct="1">
              <a:buFont typeface="Wingdings" pitchFamily="2" charset="2"/>
              <a:buChar char="ü"/>
            </a:pPr>
            <a:r>
              <a:rPr lang="sr-Latn-RS" sz="2200" i="1" dirty="0"/>
              <a:t>Uobičajene vrste dokaza u UPP</a:t>
            </a:r>
            <a:endParaRPr lang="en-GB" sz="2200" i="1" dirty="0"/>
          </a:p>
          <a:p>
            <a:pPr marL="0" indent="0" eaLnBrk="1" hangingPunct="1">
              <a:buNone/>
            </a:pPr>
            <a:endParaRPr lang="en-GB" sz="2200" dirty="0"/>
          </a:p>
          <a:p>
            <a:pPr marL="342900" indent="-342900" eaLnBrk="1" hangingPunct="1">
              <a:buFont typeface="Wingdings" pitchFamily="2" charset="2"/>
              <a:buChar char="Ø"/>
            </a:pPr>
            <a:r>
              <a:rPr lang="sr-Latn-RS" sz="2200" b="1" dirty="0"/>
              <a:t>II deo</a:t>
            </a:r>
            <a:endParaRPr lang="en-GB" sz="2200" b="1" dirty="0"/>
          </a:p>
          <a:p>
            <a:pPr marL="342900" indent="-342900" eaLnBrk="1" hangingPunct="1">
              <a:buFont typeface="Wingdings" pitchFamily="2" charset="2"/>
              <a:buChar char="ü"/>
            </a:pPr>
            <a:r>
              <a:rPr lang="sr-Latn-RS" sz="2200" i="1" dirty="0"/>
              <a:t>Postupci pred nadležnim organima </a:t>
            </a:r>
            <a:r>
              <a:rPr lang="en-GB" sz="2200" i="1" dirty="0"/>
              <a:t>– </a:t>
            </a:r>
            <a:r>
              <a:rPr lang="sr-Latn-RS" sz="2200" i="1" dirty="0"/>
              <a:t>c</a:t>
            </a:r>
            <a:r>
              <a:rPr lang="en-GB" sz="2200" i="1" dirty="0" err="1"/>
              <a:t>entralnim</a:t>
            </a:r>
            <a:r>
              <a:rPr lang="sr-Latn-RS" sz="2200" i="1" dirty="0"/>
              <a:t> organom i organom koji postupa po zahtevu</a:t>
            </a:r>
            <a:endParaRPr lang="en-GB" sz="2200" i="1" dirty="0"/>
          </a:p>
          <a:p>
            <a:pPr marL="0" indent="0" eaLnBrk="1" hangingPunct="1">
              <a:buNone/>
            </a:pPr>
            <a:endParaRPr lang="en-GB" sz="2200" dirty="0"/>
          </a:p>
          <a:p>
            <a:pPr marL="342900" indent="-342900" eaLnBrk="1" hangingPunct="1">
              <a:buFont typeface="Wingdings" pitchFamily="2" charset="2"/>
              <a:buChar char="Ø"/>
            </a:pPr>
            <a:r>
              <a:rPr lang="sr-Latn-RS" sz="2200" b="1" dirty="0"/>
              <a:t>III deo</a:t>
            </a:r>
            <a:endParaRPr lang="en-GB" sz="2200" b="1" dirty="0"/>
          </a:p>
          <a:p>
            <a:pPr marL="342900" indent="-342900">
              <a:buFont typeface="Wingdings" pitchFamily="2" charset="2"/>
              <a:buChar char="ü"/>
            </a:pPr>
            <a:r>
              <a:rPr lang="sr-Latn-RS" sz="2200" i="1" dirty="0">
                <a:ea typeface="ＭＳ Ｐゴシック" charset="0"/>
                <a:cs typeface="ＭＳ Ｐゴシック" charset="0"/>
              </a:rPr>
              <a:t>Pregled postupka uzajamne pravne pomoći iz aspekta prakse</a:t>
            </a:r>
            <a:endParaRPr lang="en-GB" sz="22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732127" y="1040990"/>
            <a:ext cx="4572000" cy="2123658"/>
          </a:xfrm>
          <a:prstGeom prst="rect">
            <a:avLst/>
          </a:prstGeom>
        </p:spPr>
        <p:txBody>
          <a:bodyPr>
            <a:spAutoFit/>
          </a:bodyPr>
          <a:lstStyle/>
          <a:p>
            <a:pPr marL="342900" indent="-342900" eaLnBrk="1" hangingPunct="1">
              <a:buFont typeface="Wingdings" pitchFamily="2" charset="2"/>
              <a:buChar char="Ø"/>
            </a:pPr>
            <a:r>
              <a:rPr lang="sr-Latn-RS" sz="2200" b="1" dirty="0"/>
              <a:t>IV deo</a:t>
            </a:r>
            <a:endParaRPr lang="en-GB" sz="2200" b="1" dirty="0"/>
          </a:p>
          <a:p>
            <a:pPr marL="342900" indent="-342900">
              <a:buFont typeface="Wingdings" pitchFamily="2" charset="2"/>
              <a:buChar char="ü"/>
            </a:pPr>
            <a:r>
              <a:rPr lang="en-GB" sz="2200" i="1" dirty="0" err="1"/>
              <a:t>Studi</a:t>
            </a:r>
            <a:r>
              <a:rPr lang="sr-Latn-RS" sz="2200" i="1" dirty="0"/>
              <a:t>ja slučaja</a:t>
            </a:r>
            <a:endParaRPr lang="en-GB" sz="2200" i="1" dirty="0"/>
          </a:p>
          <a:p>
            <a:pPr marL="342900" indent="-342900">
              <a:buFont typeface="Wingdings" pitchFamily="2" charset="2"/>
              <a:buChar char="Ø"/>
            </a:pPr>
            <a:endParaRPr lang="en-GB" sz="2200" b="1" dirty="0"/>
          </a:p>
          <a:p>
            <a:pPr marL="342900" indent="-342900">
              <a:buFont typeface="Wingdings" pitchFamily="2" charset="2"/>
              <a:buChar char="Ø"/>
            </a:pPr>
            <a:r>
              <a:rPr lang="sr-Latn-RS" sz="2200" b="1" dirty="0"/>
              <a:t>V deo</a:t>
            </a:r>
            <a:endParaRPr lang="en-GB" sz="2200" b="1" dirty="0"/>
          </a:p>
          <a:p>
            <a:pPr marL="342900" indent="-342900">
              <a:buFont typeface="Wingdings" pitchFamily="2" charset="2"/>
              <a:buChar char="ü"/>
            </a:pPr>
            <a:r>
              <a:rPr lang="sr-Latn-RS" sz="2200" i="1" dirty="0"/>
              <a:t>Rezime</a:t>
            </a:r>
            <a:endParaRPr lang="en-GB" sz="2200" i="1" dirty="0"/>
          </a:p>
          <a:p>
            <a:pPr marL="0" indent="0" eaLnBrk="1" hangingPunct="1">
              <a:buNone/>
            </a:pPr>
            <a:endParaRPr lang="en-GB" sz="2200" dirty="0"/>
          </a:p>
        </p:txBody>
      </p:sp>
      <p:pic>
        <p:nvPicPr>
          <p:cNvPr id="7" name="Picture 6" descr="A picture containing keyboard&#10;&#10;Description automatically generated">
            <a:extLst>
              <a:ext uri="{FF2B5EF4-FFF2-40B4-BE49-F238E27FC236}">
                <a16:creationId xmlns:a16="http://schemas.microsoft.com/office/drawing/2014/main" id="{455AF801-88F3-47B2-A204-6A319231F35D}"/>
              </a:ext>
            </a:extLst>
          </p:cNvPr>
          <p:cNvPicPr>
            <a:picLocks noChangeAspect="1"/>
          </p:cNvPicPr>
          <p:nvPr/>
        </p:nvPicPr>
        <p:blipFill>
          <a:blip r:embed="rId4"/>
          <a:stretch>
            <a:fillRect/>
          </a:stretch>
        </p:blipFill>
        <p:spPr>
          <a:xfrm>
            <a:off x="5002559" y="3429000"/>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047659"/>
            <a:ext cx="4086922" cy="3708708"/>
          </a:xfrm>
          <a:prstGeom prst="rect">
            <a:avLst/>
          </a:prstGeom>
        </p:spPr>
        <p:txBody>
          <a:bodyPr wrap="square">
            <a:spAutoFit/>
          </a:bodyPr>
          <a:lstStyle/>
          <a:p>
            <a:pPr marL="342900" indent="-342900">
              <a:spcAft>
                <a:spcPts val="0"/>
              </a:spcAft>
              <a:buFont typeface="Wingdings" pitchFamily="2" charset="2"/>
              <a:buChar char="Ø"/>
            </a:pPr>
            <a:r>
              <a:rPr lang="en-GB" sz="2200" b="1" dirty="0" err="1">
                <a:ea typeface="Times New Roman" panose="02020603050405020304" pitchFamily="18" charset="0"/>
                <a:cs typeface="Arial" panose="020B0604020202020204" pitchFamily="34" charset="0"/>
              </a:rPr>
              <a:t>Minist</a:t>
            </a:r>
            <a:r>
              <a:rPr lang="sr-Latn-RS" sz="2200" b="1" dirty="0">
                <a:ea typeface="Times New Roman" panose="02020603050405020304" pitchFamily="18" charset="0"/>
                <a:cs typeface="Arial" panose="020B0604020202020204" pitchFamily="34" charset="0"/>
              </a:rPr>
              <a:t>a</a:t>
            </a:r>
            <a:r>
              <a:rPr lang="en-GB" sz="2200" b="1" dirty="0">
                <a:ea typeface="Times New Roman" panose="02020603050405020304" pitchFamily="18" charset="0"/>
                <a:cs typeface="Arial" panose="020B0604020202020204" pitchFamily="34" charset="0"/>
              </a:rPr>
              <a:t>r</a:t>
            </a:r>
            <a:r>
              <a:rPr lang="sr-Latn-RS" sz="2200" b="1" dirty="0" err="1">
                <a:ea typeface="Times New Roman" panose="02020603050405020304" pitchFamily="18" charset="0"/>
                <a:cs typeface="Arial" panose="020B0604020202020204" pitchFamily="34" charset="0"/>
              </a:rPr>
              <a:t>stvo</a:t>
            </a:r>
            <a:r>
              <a:rPr lang="sr-Latn-RS" sz="2200" b="1" dirty="0">
                <a:ea typeface="Times New Roman" panose="02020603050405020304" pitchFamily="18" charset="0"/>
                <a:cs typeface="Arial" panose="020B0604020202020204" pitchFamily="34" charset="0"/>
              </a:rPr>
              <a:t> pravde obično ima</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znanje o tome ko je za šta odgovoran</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linije odgovornosti</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ovlašćenje da nezavisno kontaktira i komunicira sa inostranim tužilaštvom ili sudstvom</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193628" y="990268"/>
            <a:ext cx="4815369" cy="5309146"/>
          </a:xfrm>
          <a:prstGeom prst="rect">
            <a:avLst/>
          </a:prstGeom>
        </p:spPr>
        <p:txBody>
          <a:bodyPr wrap="square">
            <a:spAutoFit/>
          </a:bodyPr>
          <a:lstStyle/>
          <a:p>
            <a:pPr marL="342900" indent="-342900">
              <a:spcAft>
                <a:spcPts val="0"/>
              </a:spcAft>
              <a:buFont typeface="Wingdings" pitchFamily="2" charset="2"/>
              <a:buChar char="Ø"/>
            </a:pPr>
            <a:r>
              <a:rPr lang="en-GB" sz="2200" b="1" dirty="0" err="1">
                <a:ea typeface="Times New Roman" panose="02020603050405020304" pitchFamily="18" charset="0"/>
                <a:cs typeface="Arial" panose="020B0604020202020204" pitchFamily="34" charset="0"/>
              </a:rPr>
              <a:t>Minist</a:t>
            </a:r>
            <a:r>
              <a:rPr lang="sr-Latn-RS" sz="2200" b="1" dirty="0">
                <a:ea typeface="Times New Roman" panose="02020603050405020304" pitchFamily="18" charset="0"/>
                <a:cs typeface="Arial" panose="020B0604020202020204" pitchFamily="34" charset="0"/>
              </a:rPr>
              <a:t>a</a:t>
            </a:r>
            <a:r>
              <a:rPr lang="en-GB" sz="2200" b="1" dirty="0">
                <a:ea typeface="Times New Roman" panose="02020603050405020304" pitchFamily="18" charset="0"/>
                <a:cs typeface="Arial" panose="020B0604020202020204" pitchFamily="34" charset="0"/>
              </a:rPr>
              <a:t>r</a:t>
            </a:r>
            <a:r>
              <a:rPr lang="sr-Latn-RS" sz="2200" b="1" dirty="0" err="1">
                <a:ea typeface="Times New Roman" panose="02020603050405020304" pitchFamily="18" charset="0"/>
                <a:cs typeface="Arial" panose="020B0604020202020204" pitchFamily="34" charset="0"/>
              </a:rPr>
              <a:t>stvo</a:t>
            </a:r>
            <a:r>
              <a:rPr lang="sr-Latn-RS" sz="2200" b="1" dirty="0">
                <a:ea typeface="Times New Roman" panose="02020603050405020304" pitchFamily="18" charset="0"/>
                <a:cs typeface="Arial" panose="020B0604020202020204" pitchFamily="34" charset="0"/>
              </a:rPr>
              <a:t> pravde obično NEMA </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s</a:t>
            </a:r>
            <a:r>
              <a:rPr lang="en-GB" sz="2100" i="1" dirty="0" err="1">
                <a:ea typeface="Verdana" panose="020B0604030504040204" pitchFamily="34" charset="0"/>
                <a:cs typeface="Arial" panose="020B0604020202020204" pitchFamily="34" charset="0"/>
              </a:rPr>
              <a:t>tandard</a:t>
            </a:r>
            <a:r>
              <a:rPr lang="sr-Latn-RS" sz="2100" i="1" dirty="0">
                <a:ea typeface="Verdana" panose="020B0604030504040204" pitchFamily="34" charset="0"/>
                <a:cs typeface="Arial" panose="020B0604020202020204" pitchFamily="34" charset="0"/>
              </a:rPr>
              <a:t>ne operativne postupke</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kompletno obučeno osoblje</a:t>
            </a:r>
            <a:r>
              <a:rPr lang="en-GB" sz="2100" i="1"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koje zna koga i kako da pita</a:t>
            </a:r>
            <a:r>
              <a:rPr lang="en-GB" sz="2100" i="1"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stručnjake za konkretne oblasti</a:t>
            </a:r>
            <a:r>
              <a:rPr lang="en-GB" sz="2100" i="1"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osoblje i kapacitete 2</a:t>
            </a:r>
            <a:r>
              <a:rPr lang="en-GB" sz="2100" i="1" dirty="0">
                <a:ea typeface="Verdana" panose="020B0604030504040204" pitchFamily="34" charset="0"/>
                <a:cs typeface="Arial" panose="020B0604020202020204" pitchFamily="34" charset="0"/>
              </a:rPr>
              <a:t>4/7</a:t>
            </a: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ugovore o nivou usluga sa svim istražnim službama i davaocima usluga</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pristup i komunikaciju sa tužilaštvima i sudovima </a:t>
            </a:r>
            <a:r>
              <a:rPr lang="en-GB" sz="2100" i="1" dirty="0">
                <a:ea typeface="Verdana" panose="020B0604030504040204" pitchFamily="34" charset="0"/>
                <a:cs typeface="Arial" panose="020B0604020202020204" pitchFamily="34" charset="0"/>
              </a:rPr>
              <a:t>24/7 </a:t>
            </a:r>
            <a:endParaRPr lang="sr-Latn-RS"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100" i="1" dirty="0">
                <a:ea typeface="Verdana" panose="020B0604030504040204" pitchFamily="34" charset="0"/>
                <a:cs typeface="Arial" panose="020B0604020202020204" pitchFamily="34" charset="0"/>
              </a:rPr>
              <a:t>ovlašćenja da bez prethodne saglasnosti ili zahteva pribavlja ili razmenjuje dokaze iz predmeta</a:t>
            </a:r>
            <a:endParaRPr lang="en-GB" sz="21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467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5" y="1056086"/>
            <a:ext cx="4720127" cy="5986254"/>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Organ reda/Policija kao organ nadležan za postupanje obično ima</a:t>
            </a:r>
            <a:r>
              <a:rPr lang="en-GB" sz="2200" dirty="0">
                <a:ea typeface="Times New Roman" panose="02020603050405020304" pitchFamily="18" charset="0"/>
                <a:cs typeface="Arial" panose="020B0604020202020204" pitchFamily="34" charset="0"/>
              </a:rPr>
              <a:t>:</a:t>
            </a:r>
            <a:endParaRPr lang="sr-Latn-RS" sz="2200" dirty="0">
              <a:ea typeface="Times New Roman" panose="02020603050405020304" pitchFamily="18" charset="0"/>
              <a:cs typeface="Arial" panose="020B0604020202020204" pitchFamily="34" charset="0"/>
            </a:endParaRPr>
          </a:p>
          <a:p>
            <a:pPr>
              <a:spcAft>
                <a:spcPts val="0"/>
              </a:spcAft>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standardn</a:t>
            </a:r>
            <a:r>
              <a:rPr lang="sr-Latn-RS" sz="2100" i="1" dirty="0">
                <a:ea typeface="Verdana" panose="020B0604030504040204" pitchFamily="34" charset="0"/>
                <a:cs typeface="Arial" panose="020B0604020202020204" pitchFamily="34" charset="0"/>
              </a:rPr>
              <a:t>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operativn</a:t>
            </a:r>
            <a:r>
              <a:rPr lang="sr-Latn-RS" sz="2100" i="1" dirty="0">
                <a:ea typeface="Verdana" panose="020B0604030504040204" pitchFamily="34" charset="0"/>
                <a:cs typeface="Arial" panose="020B0604020202020204" pitchFamily="34" charset="0"/>
              </a:rPr>
              <a:t>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postup</a:t>
            </a:r>
            <a:r>
              <a:rPr lang="sr-Latn-RS" sz="2100" i="1" dirty="0">
                <a:ea typeface="Verdana" panose="020B0604030504040204" pitchFamily="34" charset="0"/>
                <a:cs typeface="Arial" panose="020B0604020202020204" pitchFamily="34" charset="0"/>
              </a:rPr>
              <a:t>ke</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kompletno</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obučeno</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osoblje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zna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koga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kako</a:t>
            </a:r>
            <a:r>
              <a:rPr lang="en-GB" sz="2100" i="1" dirty="0">
                <a:ea typeface="Verdana" panose="020B0604030504040204" pitchFamily="34" charset="0"/>
                <a:cs typeface="Arial" panose="020B0604020202020204" pitchFamily="34" charset="0"/>
              </a:rPr>
              <a:t> da pita; </a:t>
            </a:r>
            <a:r>
              <a:rPr lang="en-GB" sz="2100" i="1" dirty="0" err="1">
                <a:ea typeface="Verdana" panose="020B0604030504040204" pitchFamily="34" charset="0"/>
                <a:cs typeface="Arial" panose="020B0604020202020204" pitchFamily="34" charset="0"/>
              </a:rPr>
              <a:t>stručnjake</a:t>
            </a:r>
            <a:r>
              <a:rPr lang="en-GB" sz="2100" i="1" dirty="0">
                <a:ea typeface="Verdana" panose="020B0604030504040204" pitchFamily="34" charset="0"/>
                <a:cs typeface="Arial" panose="020B0604020202020204" pitchFamily="34" charset="0"/>
              </a:rPr>
              <a:t> za </a:t>
            </a:r>
            <a:r>
              <a:rPr lang="sr-Latn-RS" sz="2100" i="1" dirty="0" err="1">
                <a:ea typeface="Verdana" panose="020B0604030504040204" pitchFamily="34" charset="0"/>
                <a:cs typeface="Arial" panose="020B0604020202020204" pitchFamily="34" charset="0"/>
              </a:rPr>
              <a:t>konkret</a:t>
            </a:r>
            <a:r>
              <a:rPr lang="en-GB" sz="2100" i="1" dirty="0">
                <a:ea typeface="Verdana" panose="020B0604030504040204" pitchFamily="34" charset="0"/>
                <a:cs typeface="Arial" panose="020B0604020202020204" pitchFamily="34" charset="0"/>
              </a:rPr>
              <a:t>ne </a:t>
            </a:r>
            <a:r>
              <a:rPr lang="en-GB" sz="2100" i="1" dirty="0" err="1">
                <a:ea typeface="Verdana" panose="020B0604030504040204" pitchFamily="34" charset="0"/>
                <a:cs typeface="Arial" panose="020B0604020202020204" pitchFamily="34" charset="0"/>
              </a:rPr>
              <a:t>oblasti</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osoblje i kapacitete 2</a:t>
            </a:r>
            <a:r>
              <a:rPr lang="en-GB" sz="2100" i="1" dirty="0">
                <a:ea typeface="Verdana" panose="020B0604030504040204" pitchFamily="34" charset="0"/>
                <a:cs typeface="Arial" panose="020B0604020202020204" pitchFamily="34" charset="0"/>
              </a:rPr>
              <a:t>4/7</a:t>
            </a:r>
          </a:p>
          <a:p>
            <a:pPr marL="342900" indent="-342900">
              <a:spcAft>
                <a:spcPts val="0"/>
              </a:spcAft>
              <a:buFont typeface="Wingdings" pitchFamily="2" charset="2"/>
              <a:buChar char="ü"/>
            </a:pPr>
            <a:r>
              <a:rPr lang="pl-PL" sz="2100" i="1" dirty="0">
                <a:ea typeface="Verdana" panose="020B0604030504040204" pitchFamily="34" charset="0"/>
                <a:cs typeface="Arial" panose="020B0604020202020204" pitchFamily="34" charset="0"/>
              </a:rPr>
              <a:t>znanje o tome ko je za šta odgovoran</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linije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odgovornosti</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ugovore</a:t>
            </a:r>
            <a:r>
              <a:rPr lang="en-GB" sz="2100" i="1" dirty="0">
                <a:ea typeface="Verdana" panose="020B0604030504040204" pitchFamily="34" charset="0"/>
                <a:cs typeface="Arial" panose="020B0604020202020204" pitchFamily="34" charset="0"/>
              </a:rPr>
              <a:t> o </a:t>
            </a:r>
            <a:r>
              <a:rPr lang="en-GB" sz="2100" i="1" dirty="0" err="1">
                <a:ea typeface="Verdana" panose="020B0604030504040204" pitchFamily="34" charset="0"/>
                <a:cs typeface="Arial" panose="020B0604020202020204" pitchFamily="34" charset="0"/>
              </a:rPr>
              <a:t>nivou</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usluga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svim</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istražnim</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službama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davaocima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usluga</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pristup i komunikaciju sa tužilaštvima i sudovima </a:t>
            </a:r>
            <a:r>
              <a:rPr lang="en-GB" sz="2100" i="1" dirty="0">
                <a:ea typeface="Verdana" panose="020B0604030504040204" pitchFamily="34" charset="0"/>
                <a:cs typeface="Arial" panose="020B0604020202020204" pitchFamily="34" charset="0"/>
              </a:rPr>
              <a:t>24/7 </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678706" y="1099628"/>
            <a:ext cx="4465294" cy="3370153"/>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Policija kao organ nadležan za postupanje obično NEMA:</a:t>
            </a:r>
            <a:endParaRPr lang="en-GB" sz="22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100" i="1" dirty="0" err="1">
                <a:ea typeface="Verdana" panose="020B0604030504040204" pitchFamily="34" charset="0"/>
                <a:cs typeface="Arial" panose="020B0604020202020204" pitchFamily="34" charset="0"/>
              </a:rPr>
              <a:t>ovlašćenje</a:t>
            </a:r>
            <a:r>
              <a:rPr lang="en-GB" sz="2100" i="1" dirty="0">
                <a:ea typeface="Verdana" panose="020B0604030504040204" pitchFamily="34" charset="0"/>
                <a:cs typeface="Arial" panose="020B0604020202020204" pitchFamily="34" charset="0"/>
              </a:rPr>
              <a:t> da </a:t>
            </a:r>
            <a:r>
              <a:rPr lang="en-GB" sz="2100" i="1" dirty="0" err="1">
                <a:ea typeface="Verdana" panose="020B0604030504040204" pitchFamily="34" charset="0"/>
                <a:cs typeface="Arial" panose="020B0604020202020204" pitchFamily="34" charset="0"/>
              </a:rPr>
              <a:t>nezavisno</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kontaktira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komunicira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sa</a:t>
            </a:r>
            <a:r>
              <a:rPr lang="en-GB" sz="2100" i="1"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ino</a:t>
            </a:r>
            <a:r>
              <a:rPr lang="en-GB" sz="2100" i="1" dirty="0" err="1">
                <a:ea typeface="Verdana" panose="020B0604030504040204" pitchFamily="34" charset="0"/>
                <a:cs typeface="Arial" panose="020B0604020202020204" pitchFamily="34" charset="0"/>
              </a:rPr>
              <a:t>stranim</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tužilaštvom</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ili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sudstvom</a:t>
            </a:r>
            <a:r>
              <a:rPr lang="en-GB" sz="2100" i="1"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niti da </a:t>
            </a:r>
            <a:r>
              <a:rPr lang="en-GB" sz="2100" i="1" dirty="0">
                <a:ea typeface="Verdana" panose="020B0604030504040204" pitchFamily="34" charset="0"/>
                <a:cs typeface="Arial" panose="020B0604020202020204" pitchFamily="34" charset="0"/>
              </a:rPr>
              <a:t>da bez </a:t>
            </a:r>
            <a:r>
              <a:rPr lang="en-GB" sz="2100" i="1" dirty="0" err="1">
                <a:ea typeface="Verdana" panose="020B0604030504040204" pitchFamily="34" charset="0"/>
                <a:cs typeface="Arial" panose="020B0604020202020204" pitchFamily="34" charset="0"/>
              </a:rPr>
              <a:t>prethodne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saglasnosti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ili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zahteva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pribavlja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ili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razmenjuje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dokaze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iz</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predmeta</a:t>
            </a:r>
            <a:endParaRPr lang="en-GB" sz="21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793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572000" cy="5647700"/>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Tužilac/Istražni sudija/ Sud obično ima</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standardn</a:t>
            </a:r>
            <a:r>
              <a:rPr lang="sr-Latn-RS" sz="2100" i="1" dirty="0">
                <a:ea typeface="Verdana" panose="020B0604030504040204" pitchFamily="34" charset="0"/>
                <a:cs typeface="Arial" panose="020B0604020202020204" pitchFamily="34" charset="0"/>
              </a:rPr>
              <a:t>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operativn</a:t>
            </a:r>
            <a:r>
              <a:rPr lang="sr-Latn-RS" sz="2100" i="1" dirty="0">
                <a:ea typeface="Verdana" panose="020B0604030504040204" pitchFamily="34" charset="0"/>
                <a:cs typeface="Arial" panose="020B0604020202020204" pitchFamily="34" charset="0"/>
              </a:rPr>
              <a:t>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postup</a:t>
            </a:r>
            <a:r>
              <a:rPr lang="sr-Latn-RS" sz="2100" i="1" dirty="0">
                <a:ea typeface="Verdana" panose="020B0604030504040204" pitchFamily="34" charset="0"/>
                <a:cs typeface="Arial" panose="020B0604020202020204" pitchFamily="34" charset="0"/>
              </a:rPr>
              <a:t>ke</a:t>
            </a:r>
            <a:r>
              <a:rPr lang="en-GB" sz="2100" i="1"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procesni zakon</a:t>
            </a:r>
            <a:r>
              <a:rPr lang="en-GB" sz="2100" i="1" dirty="0">
                <a:ea typeface="Verdana" panose="020B0604030504040204" pitchFamily="34" charset="0"/>
                <a:cs typeface="Arial" panose="020B0604020202020204" pitchFamily="34" charset="0"/>
              </a:rPr>
              <a:t>)</a:t>
            </a: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kompletno</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obučeno</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osoblje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zna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koga</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i</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kako</a:t>
            </a:r>
            <a:r>
              <a:rPr lang="en-GB" sz="2100" i="1" dirty="0">
                <a:ea typeface="Verdana" panose="020B0604030504040204" pitchFamily="34" charset="0"/>
                <a:cs typeface="Arial" panose="020B0604020202020204" pitchFamily="34" charset="0"/>
              </a:rPr>
              <a:t> da pita; </a:t>
            </a:r>
            <a:r>
              <a:rPr lang="en-GB" sz="2100" i="1" dirty="0" err="1">
                <a:ea typeface="Verdana" panose="020B0604030504040204" pitchFamily="34" charset="0"/>
                <a:cs typeface="Arial" panose="020B0604020202020204" pitchFamily="34" charset="0"/>
              </a:rPr>
              <a:t>stručnjake</a:t>
            </a:r>
            <a:r>
              <a:rPr lang="en-GB" sz="2100" i="1" dirty="0">
                <a:ea typeface="Verdana" panose="020B0604030504040204" pitchFamily="34" charset="0"/>
                <a:cs typeface="Arial" panose="020B0604020202020204" pitchFamily="34" charset="0"/>
              </a:rPr>
              <a:t> za </a:t>
            </a:r>
            <a:r>
              <a:rPr lang="sr-Latn-RS" sz="2100" i="1" dirty="0" err="1">
                <a:ea typeface="Verdana" panose="020B0604030504040204" pitchFamily="34" charset="0"/>
                <a:cs typeface="Arial" panose="020B0604020202020204" pitchFamily="34" charset="0"/>
              </a:rPr>
              <a:t>konkret</a:t>
            </a:r>
            <a:r>
              <a:rPr lang="en-GB" sz="2100" i="1" dirty="0">
                <a:ea typeface="Verdana" panose="020B0604030504040204" pitchFamily="34" charset="0"/>
                <a:cs typeface="Arial" panose="020B0604020202020204" pitchFamily="34" charset="0"/>
              </a:rPr>
              <a:t>ne </a:t>
            </a:r>
            <a:r>
              <a:rPr lang="en-GB" sz="2100" i="1" dirty="0" err="1">
                <a:ea typeface="Verdana" panose="020B0604030504040204" pitchFamily="34" charset="0"/>
                <a:cs typeface="Arial" panose="020B0604020202020204" pitchFamily="34" charset="0"/>
              </a:rPr>
              <a:t>oblasti</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osoblje i kapacitete 2</a:t>
            </a:r>
            <a:r>
              <a:rPr lang="en-GB" sz="2100" i="1" dirty="0">
                <a:ea typeface="Verdana" panose="020B0604030504040204" pitchFamily="34" charset="0"/>
                <a:cs typeface="Arial" panose="020B0604020202020204" pitchFamily="34" charset="0"/>
              </a:rPr>
              <a:t>4/7</a:t>
            </a:r>
          </a:p>
          <a:p>
            <a:pPr marL="342900" indent="-342900">
              <a:spcAft>
                <a:spcPts val="0"/>
              </a:spcAft>
              <a:buFont typeface="Wingdings" pitchFamily="2" charset="2"/>
              <a:buChar char="ü"/>
            </a:pPr>
            <a:r>
              <a:rPr lang="pl-PL" sz="2100" i="1" dirty="0">
                <a:ea typeface="Verdana" panose="020B0604030504040204" pitchFamily="34" charset="0"/>
                <a:cs typeface="Arial" panose="020B0604020202020204" pitchFamily="34" charset="0"/>
              </a:rPr>
              <a:t>znanje o tome ko je za šta odgovoran</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i="1" dirty="0" err="1">
                <a:ea typeface="Verdana" panose="020B0604030504040204" pitchFamily="34" charset="0"/>
                <a:cs typeface="Arial" panose="020B0604020202020204" pitchFamily="34" charset="0"/>
              </a:rPr>
              <a:t>linije</a:t>
            </a:r>
            <a:r>
              <a:rPr lang="en-GB" sz="2100" i="1" dirty="0">
                <a:ea typeface="Verdana" panose="020B0604030504040204" pitchFamily="34" charset="0"/>
                <a:cs typeface="Arial" panose="020B0604020202020204" pitchFamily="34" charset="0"/>
              </a:rPr>
              <a:t> </a:t>
            </a:r>
            <a:r>
              <a:rPr lang="en-GB" sz="2100" i="1" dirty="0" err="1">
                <a:ea typeface="Verdana" panose="020B0604030504040204" pitchFamily="34" charset="0"/>
                <a:cs typeface="Arial" panose="020B0604020202020204" pitchFamily="34" charset="0"/>
              </a:rPr>
              <a:t>odgovornosti</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nadležnost i ovlašćenje zatraži preduzimanje neophodnih radnji od svih istražnih službi i davalaca usluga</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678706" y="1121399"/>
            <a:ext cx="4572000" cy="4001095"/>
          </a:xfrm>
          <a:prstGeom prst="rect">
            <a:avLst/>
          </a:prstGeom>
        </p:spPr>
        <p:txBody>
          <a:bodyPr>
            <a:spAutoFit/>
          </a:bodyPr>
          <a:lstStyle/>
          <a:p>
            <a:pPr marL="342900" indent="-342900">
              <a:spcAft>
                <a:spcPts val="0"/>
              </a:spcAft>
              <a:buFont typeface="Wingdings" pitchFamily="2" charset="2"/>
              <a:buChar char="ü"/>
            </a:pPr>
            <a:r>
              <a:rPr lang="sr-Latn-RS" sz="2100" i="1" dirty="0">
                <a:ea typeface="Verdana" panose="020B0604030504040204" pitchFamily="34" charset="0"/>
                <a:cs typeface="Arial" panose="020B0604020202020204" pitchFamily="34" charset="0"/>
              </a:rPr>
              <a:t>Pristup i komunikaciju sa snagama reda </a:t>
            </a:r>
            <a:r>
              <a:rPr lang="en-GB" sz="2100" i="1" dirty="0">
                <a:ea typeface="Verdana" panose="020B0604030504040204" pitchFamily="34" charset="0"/>
                <a:cs typeface="Arial" panose="020B0604020202020204" pitchFamily="34" charset="0"/>
              </a:rPr>
              <a:t>24/7</a:t>
            </a:r>
            <a:endParaRPr lang="en-GB" sz="21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100" b="1" i="1" dirty="0" err="1">
                <a:ea typeface="Verdana" panose="020B0604030504040204" pitchFamily="34" charset="0"/>
                <a:cs typeface="Arial" panose="020B0604020202020204" pitchFamily="34" charset="0"/>
              </a:rPr>
              <a:t>ovlašćenje</a:t>
            </a:r>
            <a:r>
              <a:rPr lang="en-GB" sz="2100" b="1" i="1" dirty="0">
                <a:ea typeface="Verdana" panose="020B0604030504040204" pitchFamily="34" charset="0"/>
                <a:cs typeface="Arial" panose="020B0604020202020204" pitchFamily="34" charset="0"/>
              </a:rPr>
              <a:t> da </a:t>
            </a:r>
            <a:r>
              <a:rPr lang="en-GB" sz="2100" b="1" i="1" dirty="0" err="1">
                <a:ea typeface="Verdana" panose="020B0604030504040204" pitchFamily="34" charset="0"/>
                <a:cs typeface="Arial" panose="020B0604020202020204" pitchFamily="34" charset="0"/>
              </a:rPr>
              <a:t>nezavisno</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kontaktira</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i</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komunicira</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sa</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inostranim</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tužilaštvom</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ili</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sudstvom</a:t>
            </a:r>
            <a:r>
              <a:rPr lang="en-GB" sz="2100" b="1" i="1" dirty="0">
                <a:ea typeface="Verdana" panose="020B0604030504040204" pitchFamily="34" charset="0"/>
                <a:cs typeface="Arial" panose="020B0604020202020204" pitchFamily="34" charset="0"/>
              </a:rPr>
              <a:t> </a:t>
            </a:r>
            <a:r>
              <a:rPr lang="sr-Latn-RS" sz="2100" b="1" i="1" dirty="0">
                <a:ea typeface="Verdana" panose="020B0604030504040204" pitchFamily="34" charset="0"/>
                <a:cs typeface="Arial" panose="020B0604020202020204" pitchFamily="34" charset="0"/>
              </a:rPr>
              <a:t>i da</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pribavlja</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ili</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razmenjuje</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dokaze</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iz</a:t>
            </a:r>
            <a:r>
              <a:rPr lang="en-GB" sz="2100" b="1" i="1" dirty="0">
                <a:ea typeface="Verdana" panose="020B0604030504040204" pitchFamily="34" charset="0"/>
                <a:cs typeface="Arial" panose="020B0604020202020204" pitchFamily="34" charset="0"/>
              </a:rPr>
              <a:t> </a:t>
            </a:r>
            <a:r>
              <a:rPr lang="en-GB" sz="2100" b="1" i="1" dirty="0" err="1">
                <a:ea typeface="Verdana" panose="020B0604030504040204" pitchFamily="34" charset="0"/>
                <a:cs typeface="Arial" panose="020B0604020202020204" pitchFamily="34" charset="0"/>
              </a:rPr>
              <a:t>predmeta</a:t>
            </a:r>
            <a:endParaRPr lang="en-GB" sz="2100" b="1"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endParaRPr lang="en-GB" sz="21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sr-Latn-RS" sz="2100" b="1" dirty="0">
                <a:ea typeface="Times New Roman" panose="02020603050405020304" pitchFamily="18" charset="0"/>
                <a:cs typeface="Arial" panose="020B0604020202020204" pitchFamily="34" charset="0"/>
              </a:rPr>
              <a:t>Tužilac/Istražni sudija/ Sud obično NEMA </a:t>
            </a:r>
            <a:r>
              <a:rPr lang="en-GB" sz="21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endParaRPr lang="en-GB" sz="2200"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en-GB" sz="2200" dirty="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71249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557162" cy="5170646"/>
          </a:xfrm>
          <a:prstGeom prst="rect">
            <a:avLst/>
          </a:prstGeom>
        </p:spPr>
        <p:txBody>
          <a:bodyPr wrap="square">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Tužilac/Istražni sudija/ Sud </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sr-Latn-RS" sz="2200" b="1" dirty="0">
                <a:ea typeface="Times New Roman" panose="02020603050405020304" pitchFamily="18" charset="0"/>
                <a:cs typeface="Arial" panose="020B0604020202020204" pitchFamily="34" charset="0"/>
              </a:rPr>
              <a:t>Tužioci/Istražne sudije</a:t>
            </a:r>
            <a:r>
              <a:rPr lang="en-GB" sz="2200" b="1" dirty="0"/>
              <a:t>, </a:t>
            </a:r>
            <a:r>
              <a:rPr lang="sr-Latn-RS" sz="2200" b="1" dirty="0"/>
              <a:t>kao nosioci funkcija u oblasti krivičnog pravosuđa </a:t>
            </a:r>
            <a:r>
              <a:rPr lang="sr-Latn-RS" sz="2200" dirty="0"/>
              <a:t>koji su</a:t>
            </a:r>
            <a:r>
              <a:rPr lang="en-GB" sz="2200" dirty="0"/>
              <a:t>, </a:t>
            </a:r>
            <a:r>
              <a:rPr lang="sr-Latn-RS" sz="2200" dirty="0"/>
              <a:t>bez obzira na različite pravne sisteme i tradicije</a:t>
            </a:r>
            <a:r>
              <a:rPr lang="en-GB" sz="2200" dirty="0"/>
              <a:t>, </a:t>
            </a:r>
            <a:r>
              <a:rPr lang="sr-Latn-RS" sz="2200" dirty="0"/>
              <a:t>primarno odgovorni za sprovođenje krivičnih postupaka i stoga za pribavljanje i izvođenje dokaza</a:t>
            </a:r>
            <a:endParaRPr lang="en-GB" sz="2200" dirty="0"/>
          </a:p>
          <a:p>
            <a:pPr marL="342900" indent="-342900">
              <a:spcAft>
                <a:spcPts val="0"/>
              </a:spcAft>
              <a:buFont typeface="Wingdings" pitchFamily="2" charset="2"/>
              <a:buChar char="ü"/>
            </a:pPr>
            <a:endParaRPr lang="en-GB" sz="2200" dirty="0"/>
          </a:p>
          <a:p>
            <a:pPr marL="342900" indent="-342900">
              <a:spcAft>
                <a:spcPts val="0"/>
              </a:spcAft>
              <a:buFont typeface="Wingdings" pitchFamily="2" charset="2"/>
              <a:buChar char="ü"/>
            </a:pPr>
            <a:r>
              <a:rPr lang="sr-Latn-RS" sz="2200" b="1" dirty="0"/>
              <a:t>U mnogim jurisdikcijama</a:t>
            </a:r>
            <a:r>
              <a:rPr lang="en-GB" sz="2200" b="1" dirty="0"/>
              <a:t> </a:t>
            </a:r>
            <a:r>
              <a:rPr lang="sr-Latn-RS" sz="2200" dirty="0"/>
              <a:t>ovi organi takođe imaju ulogu nadzora nad sprovođenjem krivičnih istraga</a:t>
            </a:r>
            <a:endParaRPr lang="en-GB" sz="2200" dirty="0"/>
          </a:p>
        </p:txBody>
      </p:sp>
      <p:sp>
        <p:nvSpPr>
          <p:cNvPr id="5" name="Rectangle 4">
            <a:extLst>
              <a:ext uri="{FF2B5EF4-FFF2-40B4-BE49-F238E27FC236}">
                <a16:creationId xmlns:a16="http://schemas.microsoft.com/office/drawing/2014/main" id="{FFDF3139-FACA-474C-893F-ECC8DF28C0C6}"/>
              </a:ext>
            </a:extLst>
          </p:cNvPr>
          <p:cNvSpPr/>
          <p:nvPr/>
        </p:nvSpPr>
        <p:spPr>
          <a:xfrm>
            <a:off x="4785412" y="1121399"/>
            <a:ext cx="4237044" cy="2800767"/>
          </a:xfrm>
          <a:prstGeom prst="rect">
            <a:avLst/>
          </a:prstGeom>
        </p:spPr>
        <p:txBody>
          <a:bodyPr wrap="square">
            <a:spAutoFit/>
          </a:bodyPr>
          <a:lstStyle/>
          <a:p>
            <a:pPr marL="342900" indent="-342900" algn="just">
              <a:spcAft>
                <a:spcPts val="0"/>
              </a:spcAft>
              <a:buFont typeface="Wingdings" pitchFamily="2" charset="2"/>
              <a:buChar char="ü"/>
            </a:pPr>
            <a:r>
              <a:rPr lang="sr-Latn-RS" sz="2200" b="1" dirty="0"/>
              <a:t>Vrlo često su tužioci, istražne sudije ili posebna sudska odeljenja </a:t>
            </a:r>
            <a:r>
              <a:rPr lang="sr-Latn-RS" sz="2200" dirty="0"/>
              <a:t>imenovana za centralne organe za postupanje koji rešavaju zahteve za uzajamnu pravnu pomoć u krivičnim predmetima</a:t>
            </a:r>
            <a:endParaRPr lang="sr-Latn-RS"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185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572000" cy="5170646"/>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Tužilac/Istražni sudija/ Sud </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lgn="just">
              <a:spcAft>
                <a:spcPts val="0"/>
              </a:spcAft>
              <a:buFont typeface="Wingdings" pitchFamily="2" charset="2"/>
              <a:buChar char="ü"/>
            </a:pPr>
            <a:r>
              <a:rPr lang="en-GB" sz="2200" i="1" dirty="0"/>
              <a:t>T-CY </a:t>
            </a:r>
            <a:r>
              <a:rPr lang="sr-Latn-RS" sz="2200" i="1" dirty="0"/>
              <a:t>izveštaj o proceni odredbi o međusobnoj</a:t>
            </a:r>
            <a:r>
              <a:rPr lang="en-GB" sz="2200" i="1" dirty="0"/>
              <a:t> </a:t>
            </a:r>
            <a:r>
              <a:rPr lang="en-GB" sz="2200" i="1" dirty="0" err="1"/>
              <a:t>pravn</a:t>
            </a:r>
            <a:r>
              <a:rPr lang="sr-Latn-RS" sz="2200" i="1" dirty="0"/>
              <a:t>oj</a:t>
            </a:r>
            <a:r>
              <a:rPr lang="en-GB" sz="2200" i="1" dirty="0"/>
              <a:t> </a:t>
            </a:r>
            <a:r>
              <a:rPr lang="en-GB" sz="2200" i="1" dirty="0" err="1"/>
              <a:t>pomoć</a:t>
            </a:r>
            <a:r>
              <a:rPr lang="sr-Latn-RS" sz="2200" i="1" dirty="0"/>
              <a:t>i</a:t>
            </a:r>
            <a:r>
              <a:rPr lang="en-GB" sz="2200" i="1" dirty="0"/>
              <a:t> </a:t>
            </a:r>
            <a:r>
              <a:rPr lang="sr-Latn-RS" sz="2200" i="1" dirty="0"/>
              <a:t>Budimpeštanske konvencije o </a:t>
            </a:r>
            <a:r>
              <a:rPr lang="en-GB" sz="2200" i="1" dirty="0" err="1"/>
              <a:t>visokotehnološkom</a:t>
            </a:r>
            <a:r>
              <a:rPr lang="en-GB" sz="2200" i="1" dirty="0"/>
              <a:t> </a:t>
            </a:r>
            <a:r>
              <a:rPr lang="en-GB" sz="2200" i="1" dirty="0" err="1"/>
              <a:t>kriminalu</a:t>
            </a:r>
            <a:r>
              <a:rPr lang="sr-Latn-RS" sz="2200" i="1" dirty="0"/>
              <a:t> iz </a:t>
            </a:r>
            <a:r>
              <a:rPr lang="en-GB" sz="2200" i="1" dirty="0"/>
              <a:t>2014, </a:t>
            </a:r>
            <a:r>
              <a:rPr lang="sr-Latn-RS" sz="2200" i="1" dirty="0"/>
              <a:t>navodi da Strane </a:t>
            </a:r>
            <a:r>
              <a:rPr lang="sr-Latn-RS" sz="2200" i="1" dirty="0" err="1"/>
              <a:t>ugovornice</a:t>
            </a:r>
            <a:r>
              <a:rPr lang="sr-Latn-RS" sz="2200" i="1" dirty="0"/>
              <a:t> treba da razmotre, „</a:t>
            </a:r>
            <a:r>
              <a:rPr lang="sr-Latn-RS" sz="2200" b="1" i="1" dirty="0"/>
              <a:t>uspostave, gde je to izvodljivo, mesta za kontakt u tužilaštvima kako bi se omogućila direktnija</a:t>
            </a:r>
            <a:r>
              <a:rPr lang="sr-Latn-RS" sz="2200" i="1" dirty="0"/>
              <a:t> </a:t>
            </a:r>
            <a:r>
              <a:rPr lang="sr-Latn-RS" sz="2200" b="1" i="1" dirty="0"/>
              <a:t>uloga</a:t>
            </a:r>
            <a:r>
              <a:rPr lang="en-GB" sz="2200" b="1" i="1" dirty="0"/>
              <a:t> </a:t>
            </a:r>
            <a:r>
              <a:rPr lang="sr-Latn-RS" sz="2200" b="1" i="1" dirty="0"/>
              <a:t>u </a:t>
            </a:r>
            <a:r>
              <a:rPr lang="en-GB" sz="2200" b="1" i="1" dirty="0" err="1"/>
              <a:t>uzajamn</a:t>
            </a:r>
            <a:r>
              <a:rPr lang="sr-Latn-RS" sz="2200" b="1" i="1" dirty="0"/>
              <a:t>oj</a:t>
            </a:r>
            <a:r>
              <a:rPr lang="en-GB" sz="2200" b="1" i="1" dirty="0"/>
              <a:t> </a:t>
            </a:r>
            <a:r>
              <a:rPr lang="en-GB" sz="2200" b="1" i="1" dirty="0" err="1"/>
              <a:t>pravn</a:t>
            </a:r>
            <a:r>
              <a:rPr lang="sr-Latn-RS" sz="2200" b="1" i="1" dirty="0"/>
              <a:t>oj</a:t>
            </a:r>
            <a:r>
              <a:rPr lang="en-GB" sz="2200" b="1" i="1" dirty="0"/>
              <a:t> </a:t>
            </a:r>
            <a:r>
              <a:rPr lang="en-GB" sz="2200" b="1" i="1" dirty="0" err="1"/>
              <a:t>pomoć</a:t>
            </a:r>
            <a:r>
              <a:rPr lang="sr-Latn-RS" sz="2200" b="1" i="1" dirty="0"/>
              <a:t>i </a:t>
            </a:r>
            <a:r>
              <a:rPr lang="sr-Latn-RS" sz="2200" b="1" i="1" dirty="0" err="1"/>
              <a:t>i</a:t>
            </a:r>
            <a:r>
              <a:rPr lang="sr-Latn-RS" sz="2200" b="1" i="1" dirty="0"/>
              <a:t> brže odgovaranje na zahteve</a:t>
            </a:r>
            <a:r>
              <a:rPr lang="en-GB" sz="2200" i="1" dirty="0"/>
              <a:t>”.</a:t>
            </a: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pic>
        <p:nvPicPr>
          <p:cNvPr id="6" name="Picture 5" descr="A group of people in a room&#10;&#10;Description automatically generated">
            <a:extLst>
              <a:ext uri="{FF2B5EF4-FFF2-40B4-BE49-F238E27FC236}">
                <a16:creationId xmlns:a16="http://schemas.microsoft.com/office/drawing/2014/main" id="{C435C33F-9E8F-4B61-BB52-85E8587440B7}"/>
              </a:ext>
            </a:extLst>
          </p:cNvPr>
          <p:cNvPicPr>
            <a:picLocks noChangeAspect="1"/>
          </p:cNvPicPr>
          <p:nvPr/>
        </p:nvPicPr>
        <p:blipFill>
          <a:blip r:embed="rId4"/>
          <a:stretch>
            <a:fillRect/>
          </a:stretch>
        </p:blipFill>
        <p:spPr>
          <a:xfrm>
            <a:off x="5349764" y="3047345"/>
            <a:ext cx="3523265" cy="1352714"/>
          </a:xfrm>
          <a:prstGeom prst="rect">
            <a:avLst/>
          </a:prstGeom>
        </p:spPr>
      </p:pic>
    </p:spTree>
    <p:extLst>
      <p:ext uri="{BB962C8B-B14F-4D97-AF65-F5344CB8AC3E}">
        <p14:creationId xmlns:p14="http://schemas.microsoft.com/office/powerpoint/2010/main" val="414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3F8472A9-1742-4150-8D1B-FC3B3B72FEFD}"/>
              </a:ext>
            </a:extLst>
          </p:cNvPr>
          <p:cNvGraphicFramePr/>
          <p:nvPr>
            <p:extLst>
              <p:ext uri="{D42A27DB-BD31-4B8C-83A1-F6EECF244321}">
                <p14:modId xmlns:p14="http://schemas.microsoft.com/office/powerpoint/2010/main" val="3721841370"/>
              </p:ext>
            </p:extLst>
          </p:nvPr>
        </p:nvGraphicFramePr>
        <p:xfrm>
          <a:off x="655332" y="865407"/>
          <a:ext cx="7833335" cy="558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7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graphicEl>
                                              <a:dgm id="{8E69E85C-938C-4ED1-9ABD-8A0A2496C4D9}"/>
                                            </p:graphicEl>
                                          </p:spTgt>
                                        </p:tgtEl>
                                        <p:attrNameLst>
                                          <p:attrName>style.visibility</p:attrName>
                                        </p:attrNameLst>
                                      </p:cBhvr>
                                      <p:to>
                                        <p:strVal val="visible"/>
                                      </p:to>
                                    </p:set>
                                    <p:anim calcmode="lin" valueType="num">
                                      <p:cBhvr additive="base">
                                        <p:cTn id="7" dur="500" fill="hold"/>
                                        <p:tgtEl>
                                          <p:spTgt spid="5">
                                            <p:graphicEl>
                                              <a:dgm id="{8E69E85C-938C-4ED1-9ABD-8A0A2496C4D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E69E85C-938C-4ED1-9ABD-8A0A2496C4D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dgm id="{D12E1021-53A6-485E-9233-4EDE67BEC917}"/>
                                            </p:graphicEl>
                                          </p:spTgt>
                                        </p:tgtEl>
                                        <p:attrNameLst>
                                          <p:attrName>style.visibility</p:attrName>
                                        </p:attrNameLst>
                                      </p:cBhvr>
                                      <p:to>
                                        <p:strVal val="visible"/>
                                      </p:to>
                                    </p:set>
                                    <p:anim calcmode="lin" valueType="num">
                                      <p:cBhvr additive="base">
                                        <p:cTn id="12" dur="500" fill="hold"/>
                                        <p:tgtEl>
                                          <p:spTgt spid="5">
                                            <p:graphicEl>
                                              <a:dgm id="{D12E1021-53A6-485E-9233-4EDE67BEC91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D12E1021-53A6-485E-9233-4EDE67BEC917}"/>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dgm id="{5D1F438F-1B8F-4D2A-A343-2D8B40A9494D}"/>
                                            </p:graphicEl>
                                          </p:spTgt>
                                        </p:tgtEl>
                                        <p:attrNameLst>
                                          <p:attrName>style.visibility</p:attrName>
                                        </p:attrNameLst>
                                      </p:cBhvr>
                                      <p:to>
                                        <p:strVal val="visible"/>
                                      </p:to>
                                    </p:set>
                                    <p:anim calcmode="lin" valueType="num">
                                      <p:cBhvr additive="base">
                                        <p:cTn id="17" dur="500" fill="hold"/>
                                        <p:tgtEl>
                                          <p:spTgt spid="5">
                                            <p:graphicEl>
                                              <a:dgm id="{5D1F438F-1B8F-4D2A-A343-2D8B40A949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1F438F-1B8F-4D2A-A343-2D8B40A9494D}"/>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dgm id="{3778DF30-23E2-4C7D-A959-3BE0EC75CBBD}"/>
                                            </p:graphicEl>
                                          </p:spTgt>
                                        </p:tgtEl>
                                        <p:attrNameLst>
                                          <p:attrName>style.visibility</p:attrName>
                                        </p:attrNameLst>
                                      </p:cBhvr>
                                      <p:to>
                                        <p:strVal val="visible"/>
                                      </p:to>
                                    </p:set>
                                    <p:anim calcmode="lin" valueType="num">
                                      <p:cBhvr additive="base">
                                        <p:cTn id="22" dur="500" fill="hold"/>
                                        <p:tgtEl>
                                          <p:spTgt spid="5">
                                            <p:graphicEl>
                                              <a:dgm id="{3778DF30-23E2-4C7D-A959-3BE0EC75CBB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778DF30-23E2-4C7D-A959-3BE0EC75CBBD}"/>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dgm id="{6963355E-90FB-4F2F-8A04-33DF3325C0FF}"/>
                                            </p:graphicEl>
                                          </p:spTgt>
                                        </p:tgtEl>
                                        <p:attrNameLst>
                                          <p:attrName>style.visibility</p:attrName>
                                        </p:attrNameLst>
                                      </p:cBhvr>
                                      <p:to>
                                        <p:strVal val="visible"/>
                                      </p:to>
                                    </p:set>
                                    <p:anim calcmode="lin" valueType="num">
                                      <p:cBhvr additive="base">
                                        <p:cTn id="27" dur="500" fill="hold"/>
                                        <p:tgtEl>
                                          <p:spTgt spid="5">
                                            <p:graphicEl>
                                              <a:dgm id="{6963355E-90FB-4F2F-8A04-33DF3325C0F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63355E-90FB-4F2F-8A04-33DF3325C0FF}"/>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graphicEl>
                                              <a:dgm id="{F950A281-5A65-4A2C-946C-1B2B20A221D8}"/>
                                            </p:graphicEl>
                                          </p:spTgt>
                                        </p:tgtEl>
                                        <p:attrNameLst>
                                          <p:attrName>style.visibility</p:attrName>
                                        </p:attrNameLst>
                                      </p:cBhvr>
                                      <p:to>
                                        <p:strVal val="visible"/>
                                      </p:to>
                                    </p:set>
                                    <p:anim calcmode="lin" valueType="num">
                                      <p:cBhvr additive="base">
                                        <p:cTn id="32" dur="500" fill="hold"/>
                                        <p:tgtEl>
                                          <p:spTgt spid="5">
                                            <p:graphicEl>
                                              <a:dgm id="{F950A281-5A65-4A2C-946C-1B2B20A221D8}"/>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F950A281-5A65-4A2C-946C-1B2B20A221D8}"/>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graphicEl>
                                              <a:dgm id="{DD254159-A8A1-4609-AFBB-38BCC8794B5D}"/>
                                            </p:graphicEl>
                                          </p:spTgt>
                                        </p:tgtEl>
                                        <p:attrNameLst>
                                          <p:attrName>style.visibility</p:attrName>
                                        </p:attrNameLst>
                                      </p:cBhvr>
                                      <p:to>
                                        <p:strVal val="visible"/>
                                      </p:to>
                                    </p:set>
                                    <p:anim calcmode="lin" valueType="num">
                                      <p:cBhvr additive="base">
                                        <p:cTn id="37" dur="500" fill="hold"/>
                                        <p:tgtEl>
                                          <p:spTgt spid="5">
                                            <p:graphicEl>
                                              <a:dgm id="{DD254159-A8A1-4609-AFBB-38BCC8794B5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D254159-A8A1-4609-AFBB-38BCC8794B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921588"/>
            <a:ext cx="4572000" cy="6309420"/>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Koji god sistem da se uspostavi, sledeće se čvrsto preporučuje kao minimum </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ü"/>
            </a:pPr>
            <a:r>
              <a:rPr lang="sr-Latn-RS" sz="2100" b="1" dirty="0"/>
              <a:t>Obučeno i opremljeno osoblje</a:t>
            </a:r>
            <a:r>
              <a:rPr lang="en-GB" sz="2100" b="1" dirty="0"/>
              <a:t> </a:t>
            </a:r>
            <a:r>
              <a:rPr lang="sr-Latn-RS" sz="2100" dirty="0"/>
              <a:t>treba da bude na raspolaganju </a:t>
            </a:r>
            <a:r>
              <a:rPr lang="en-GB" sz="2100" dirty="0"/>
              <a:t>24/7 </a:t>
            </a:r>
            <a:r>
              <a:rPr lang="sr-Latn-RS" sz="2100" dirty="0"/>
              <a:t>kako bi se olakšao operativni rad i sprovodile ili podržavale aktivnosti </a:t>
            </a:r>
            <a:r>
              <a:rPr lang="en-GB" sz="2100" dirty="0" err="1"/>
              <a:t>uzajamn</a:t>
            </a:r>
            <a:r>
              <a:rPr lang="sr-Latn-RS" sz="2100" dirty="0"/>
              <a:t>e</a:t>
            </a:r>
            <a:r>
              <a:rPr lang="en-GB" sz="2100" dirty="0"/>
              <a:t> </a:t>
            </a:r>
            <a:r>
              <a:rPr lang="en-GB" sz="2100" dirty="0" err="1"/>
              <a:t>pravn</a:t>
            </a:r>
            <a:r>
              <a:rPr lang="sr-Latn-RS" sz="2100" dirty="0"/>
              <a:t>e</a:t>
            </a:r>
            <a:r>
              <a:rPr lang="en-GB" sz="2100" dirty="0"/>
              <a:t> </a:t>
            </a:r>
            <a:r>
              <a:rPr lang="en-GB" sz="2100" dirty="0" err="1"/>
              <a:t>pomoć</a:t>
            </a:r>
            <a:r>
              <a:rPr lang="sr-Latn-RS" sz="2100" dirty="0"/>
              <a:t>i</a:t>
            </a:r>
            <a:r>
              <a:rPr lang="en-GB" sz="2100" dirty="0"/>
              <a:t> (</a:t>
            </a:r>
            <a:r>
              <a:rPr lang="sr-Latn-RS" sz="2100" dirty="0" err="1"/>
              <a:t>UPP</a:t>
            </a:r>
            <a:r>
              <a:rPr lang="en-GB" sz="2100" dirty="0"/>
              <a:t>)</a:t>
            </a:r>
          </a:p>
          <a:p>
            <a:pPr marL="342900" indent="-342900">
              <a:spcAft>
                <a:spcPts val="0"/>
              </a:spcAft>
              <a:buFont typeface="Wingdings" pitchFamily="2" charset="2"/>
              <a:buChar char="ü"/>
            </a:pPr>
            <a:r>
              <a:rPr lang="sr-Latn-RS" sz="2100" b="1" dirty="0"/>
              <a:t>visok nivo iskustva</a:t>
            </a:r>
            <a:r>
              <a:rPr lang="en-GB" sz="2100" b="1" dirty="0"/>
              <a:t> </a:t>
            </a:r>
            <a:r>
              <a:rPr lang="sr-Latn-RS" sz="2100" dirty="0"/>
              <a:t>zaposlenih u krivičnim istragama kako bi se uvek bilo svesno konteksta</a:t>
            </a:r>
            <a:endParaRPr lang="en-GB" sz="2100" dirty="0"/>
          </a:p>
          <a:p>
            <a:pPr marL="342900" indent="-342900">
              <a:spcAft>
                <a:spcPts val="0"/>
              </a:spcAft>
              <a:buFont typeface="Wingdings" pitchFamily="2" charset="2"/>
              <a:buChar char="ü"/>
            </a:pPr>
            <a:r>
              <a:rPr lang="sr-Latn-RS" sz="2100" b="1" dirty="0"/>
              <a:t>veliko </a:t>
            </a:r>
            <a:r>
              <a:rPr lang="sr-Latn-RS" sz="2100" dirty="0"/>
              <a:t>iskustvo i znanje u oblastima</a:t>
            </a:r>
            <a:r>
              <a:rPr lang="en-GB" sz="2100" b="1" dirty="0"/>
              <a:t> </a:t>
            </a:r>
            <a:r>
              <a:rPr lang="en-GB" sz="2100" b="1" dirty="0" err="1"/>
              <a:t>informa</a:t>
            </a:r>
            <a:r>
              <a:rPr lang="sr-Latn-RS" sz="2100" b="1" dirty="0" err="1"/>
              <a:t>cione</a:t>
            </a:r>
            <a:r>
              <a:rPr lang="sr-Latn-RS" sz="2100" b="1" dirty="0"/>
              <a:t> tehnologije/digitalne </a:t>
            </a:r>
            <a:r>
              <a:rPr lang="sr-Latn-RS" sz="2100" dirty="0" err="1"/>
              <a:t>forenzike</a:t>
            </a:r>
            <a:r>
              <a:rPr lang="sr-Latn-RS" sz="2100" dirty="0"/>
              <a:t> za izvršenje zahteva kada je to neophodno</a:t>
            </a:r>
            <a:endParaRPr lang="en-GB" sz="2100" dirty="0"/>
          </a:p>
          <a:p>
            <a:pPr marL="342900" indent="-342900">
              <a:spcAft>
                <a:spcPts val="0"/>
              </a:spcAft>
              <a:buFont typeface="Wingdings" pitchFamily="2" charset="2"/>
              <a:buChar char="ü"/>
            </a:pPr>
            <a:endParaRPr lang="en-GB" sz="2200" dirty="0"/>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672870" y="989546"/>
            <a:ext cx="4572000" cy="4632037"/>
          </a:xfrm>
          <a:prstGeom prst="rect">
            <a:avLst/>
          </a:prstGeom>
        </p:spPr>
        <p:txBody>
          <a:bodyPr>
            <a:spAutoFit/>
          </a:bodyPr>
          <a:lstStyle/>
          <a:p>
            <a:pPr marL="342900" indent="-342900">
              <a:buFont typeface="Wingdings" pitchFamily="2" charset="2"/>
              <a:buChar char="ü"/>
            </a:pPr>
            <a:r>
              <a:rPr lang="sr-Latn-RS" sz="2100" b="1" dirty="0"/>
              <a:t>dobro poznavanje </a:t>
            </a:r>
            <a:r>
              <a:rPr lang="sr-Latn-RS" sz="2100" dirty="0"/>
              <a:t>zakonskog okvira i procedura </a:t>
            </a:r>
            <a:r>
              <a:rPr lang="sr-Latn-RS" sz="2100" b="1" dirty="0" err="1"/>
              <a:t>UPP</a:t>
            </a:r>
            <a:endParaRPr lang="en-GB" sz="2100" b="1" dirty="0"/>
          </a:p>
          <a:p>
            <a:pPr marL="342900" indent="-342900">
              <a:buFont typeface="Wingdings" pitchFamily="2" charset="2"/>
              <a:buChar char="ü"/>
            </a:pPr>
            <a:r>
              <a:rPr lang="sr-Latn-RS" sz="2100" b="1" dirty="0"/>
              <a:t>nadležnosti mogućnost da se</a:t>
            </a:r>
            <a:r>
              <a:rPr lang="en-GB" sz="2100" dirty="0"/>
              <a:t>:</a:t>
            </a:r>
          </a:p>
          <a:p>
            <a:pPr marL="342900" indent="-342900">
              <a:buFont typeface="Arial" panose="020B0604020202020204" pitchFamily="34" charset="0"/>
              <a:buChar char="•"/>
            </a:pPr>
            <a:r>
              <a:rPr lang="sr-Latn-RS" sz="2100" b="1" dirty="0"/>
              <a:t>odmah pruži pomoć</a:t>
            </a:r>
            <a:r>
              <a:rPr lang="sr-Latn-RS" sz="2100" dirty="0"/>
              <a:t> u</a:t>
            </a:r>
            <a:r>
              <a:rPr lang="en-GB" sz="2100" dirty="0"/>
              <a:t> </a:t>
            </a:r>
            <a:r>
              <a:rPr lang="en-GB" sz="2100" dirty="0" err="1"/>
              <a:t>istraga</a:t>
            </a:r>
            <a:r>
              <a:rPr lang="sr-Latn-RS" sz="2100" dirty="0"/>
              <a:t>ma ili sudskim postupcima koji se odnose na </a:t>
            </a:r>
            <a:r>
              <a:rPr lang="en-GB" sz="2100" dirty="0" err="1"/>
              <a:t>krivičn</a:t>
            </a:r>
            <a:r>
              <a:rPr lang="sr-Latn-RS" sz="2100" dirty="0"/>
              <a:t>a</a:t>
            </a:r>
            <a:r>
              <a:rPr lang="en-GB" sz="2100" dirty="0"/>
              <a:t> del</a:t>
            </a:r>
            <a:r>
              <a:rPr lang="sr-Latn-RS" sz="2100" dirty="0"/>
              <a:t>a povezana sa kompjuterskim sistemima i podacima</a:t>
            </a:r>
            <a:endParaRPr lang="en-US" sz="2100" dirty="0"/>
          </a:p>
          <a:p>
            <a:pPr marL="342900" indent="-342900">
              <a:buFont typeface="Arial" panose="020B0604020202020204" pitchFamily="34" charset="0"/>
              <a:buChar char="•"/>
            </a:pPr>
            <a:r>
              <a:rPr lang="sr-Latn-RS" sz="2100" b="1" dirty="0"/>
              <a:t>prikupljanje dokaza</a:t>
            </a:r>
            <a:r>
              <a:rPr lang="en-GB" sz="2100" b="1" dirty="0"/>
              <a:t> </a:t>
            </a:r>
            <a:r>
              <a:rPr lang="sr-Latn-RS" sz="2100" dirty="0"/>
              <a:t>o krivičnom delu u elektronskom obliku</a:t>
            </a:r>
            <a:endParaRPr lang="en-GB" sz="2100" dirty="0"/>
          </a:p>
          <a:p>
            <a:pPr marL="342900" indent="-342900">
              <a:buFont typeface="Arial" panose="020B0604020202020204" pitchFamily="34" charset="0"/>
              <a:buChar char="•"/>
            </a:pPr>
            <a:r>
              <a:rPr lang="sr-Latn-RS" sz="2100" b="1" dirty="0"/>
              <a:t>razmena</a:t>
            </a:r>
            <a:r>
              <a:rPr lang="en-GB" sz="2100" b="1" dirty="0"/>
              <a:t> </a:t>
            </a:r>
            <a:r>
              <a:rPr lang="en-GB" sz="2100" b="1" dirty="0" err="1"/>
              <a:t>elektronski</a:t>
            </a:r>
            <a:r>
              <a:rPr lang="sr-Latn-RS" sz="2100" b="1" dirty="0"/>
              <a:t>h</a:t>
            </a:r>
            <a:r>
              <a:rPr lang="en-GB" sz="2100" b="1" dirty="0"/>
              <a:t> </a:t>
            </a:r>
            <a:r>
              <a:rPr lang="en-GB" sz="2100" b="1" dirty="0" err="1"/>
              <a:t>dokaz</a:t>
            </a:r>
            <a:r>
              <a:rPr lang="sr-Latn-RS" sz="2100" b="1" dirty="0"/>
              <a:t>a</a:t>
            </a:r>
            <a:r>
              <a:rPr lang="en-GB" sz="2100" b="1" dirty="0"/>
              <a:t> </a:t>
            </a:r>
            <a:r>
              <a:rPr lang="sr-Latn-RS" sz="2100" dirty="0"/>
              <a:t>bez dodatnih obaveza prema nadležnom organu države molilje</a:t>
            </a:r>
            <a:endParaRPr lang="en-US" sz="2100" dirty="0"/>
          </a:p>
          <a:p>
            <a:pPr marL="342900" indent="-342900">
              <a:buFont typeface="Wingdings" pitchFamily="2" charset="2"/>
              <a:buChar char="ü"/>
            </a:pPr>
            <a:endParaRPr lang="en-GB" sz="2200" dirty="0"/>
          </a:p>
        </p:txBody>
      </p:sp>
    </p:spTree>
    <p:extLst>
      <p:ext uri="{BB962C8B-B14F-4D97-AF65-F5344CB8AC3E}">
        <p14:creationId xmlns:p14="http://schemas.microsoft.com/office/powerpoint/2010/main" val="111082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697460295"/>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294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Ustrojstvo nadležnih organa</a:t>
            </a:r>
            <a:r>
              <a:rPr lang="en-GB" sz="3200" b="1" dirty="0">
                <a:ea typeface="ＭＳ Ｐゴシック" charset="0"/>
                <a:cs typeface="ＭＳ Ｐゴシック" charset="0"/>
              </a:rPr>
              <a:t> – </a:t>
            </a:r>
          </a:p>
          <a:p>
            <a:pPr algn="r">
              <a:lnSpc>
                <a:spcPct val="80000"/>
              </a:lnSpc>
            </a:pPr>
            <a:r>
              <a:rPr lang="pl-PL" sz="3200" b="1" dirty="0">
                <a:ea typeface="ＭＳ Ｐゴシック" charset="0"/>
                <a:cs typeface="ＭＳ Ｐゴシック" charset="0"/>
              </a:rPr>
              <a:t>Centralni organ i organi nadležni za postupanje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302E838A-8E24-4FA3-9860-C952BEA2B371}"/>
              </a:ext>
            </a:extLst>
          </p:cNvPr>
          <p:cNvSpPr txBox="1"/>
          <p:nvPr/>
        </p:nvSpPr>
        <p:spPr>
          <a:xfrm>
            <a:off x="3855719" y="5043003"/>
            <a:ext cx="1432560" cy="400110"/>
          </a:xfrm>
          <a:prstGeom prst="rect">
            <a:avLst/>
          </a:prstGeom>
          <a:noFill/>
        </p:spPr>
        <p:txBody>
          <a:bodyPr wrap="square" rtlCol="0">
            <a:spAutoFit/>
          </a:bodyPr>
          <a:lstStyle/>
          <a:p>
            <a:pPr algn="ctr"/>
            <a:r>
              <a:rPr lang="sr-Latn-RS" sz="2000" b="1" dirty="0"/>
              <a:t>PITANJA</a:t>
            </a:r>
          </a:p>
        </p:txBody>
      </p:sp>
    </p:spTree>
    <p:extLst>
      <p:ext uri="{BB962C8B-B14F-4D97-AF65-F5344CB8AC3E}">
        <p14:creationId xmlns:p14="http://schemas.microsoft.com/office/powerpoint/2010/main" val="152630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3200" b="1" dirty="0" err="1">
                <a:solidFill>
                  <a:schemeClr val="bg1"/>
                </a:solidFill>
              </a:rPr>
              <a:t>Pribavljanje</a:t>
            </a:r>
            <a:r>
              <a:rPr lang="en-PH" sz="3200" b="1" dirty="0">
                <a:solidFill>
                  <a:schemeClr val="bg1"/>
                </a:solidFill>
              </a:rPr>
              <a:t> </a:t>
            </a:r>
            <a:r>
              <a:rPr lang="en-PH" sz="3200" b="1" dirty="0" err="1">
                <a:solidFill>
                  <a:schemeClr val="bg1"/>
                </a:solidFill>
              </a:rPr>
              <a:t>dokaza</a:t>
            </a:r>
            <a:r>
              <a:rPr lang="en-PH" sz="3200" b="1" dirty="0">
                <a:solidFill>
                  <a:schemeClr val="bg1"/>
                </a:solidFill>
              </a:rPr>
              <a:t> u </a:t>
            </a:r>
            <a:r>
              <a:rPr lang="en-PH" sz="3200" b="1" dirty="0" err="1">
                <a:solidFill>
                  <a:schemeClr val="bg1"/>
                </a:solidFill>
              </a:rPr>
              <a:t>elektronskom</a:t>
            </a:r>
            <a:r>
              <a:rPr lang="en-PH" sz="3200" b="1" dirty="0">
                <a:solidFill>
                  <a:schemeClr val="bg1"/>
                </a:solidFill>
              </a:rPr>
              <a:t> </a:t>
            </a:r>
            <a:r>
              <a:rPr lang="en-PH" sz="3200" b="1" dirty="0" err="1">
                <a:solidFill>
                  <a:schemeClr val="bg1"/>
                </a:solidFill>
              </a:rPr>
              <a:t>obliku</a:t>
            </a:r>
            <a:r>
              <a:rPr lang="en-PH" sz="3200" b="1" dirty="0">
                <a:solidFill>
                  <a:schemeClr val="bg1"/>
                </a:solidFill>
              </a:rPr>
              <a:t> </a:t>
            </a:r>
            <a:br>
              <a:rPr lang="sr-Latn-RS" sz="3200" b="1" dirty="0">
                <a:solidFill>
                  <a:schemeClr val="bg1"/>
                </a:solidFill>
              </a:rPr>
            </a:br>
            <a:r>
              <a:rPr lang="en-PH" sz="3200" b="1" dirty="0" err="1">
                <a:solidFill>
                  <a:schemeClr val="bg1"/>
                </a:solidFill>
              </a:rPr>
              <a:t>putem</a:t>
            </a:r>
            <a:r>
              <a:rPr lang="en-PH" sz="3200" b="1" dirty="0">
                <a:solidFill>
                  <a:schemeClr val="bg1"/>
                </a:solidFill>
              </a:rPr>
              <a:t> </a:t>
            </a:r>
            <a:r>
              <a:rPr lang="en-PH" sz="3200" b="1" dirty="0" err="1">
                <a:solidFill>
                  <a:schemeClr val="bg1"/>
                </a:solidFill>
              </a:rPr>
              <a:t>mehanizama</a:t>
            </a:r>
            <a:r>
              <a:rPr lang="en-PH" sz="3200" b="1" dirty="0">
                <a:solidFill>
                  <a:schemeClr val="bg1"/>
                </a:solidFill>
              </a:rPr>
              <a:t> </a:t>
            </a:r>
            <a:r>
              <a:rPr lang="en-PH" sz="3200" b="1" dirty="0" err="1">
                <a:solidFill>
                  <a:schemeClr val="bg1"/>
                </a:solidFill>
              </a:rPr>
              <a:t>međunarodne</a:t>
            </a:r>
            <a:r>
              <a:rPr lang="en-PH" sz="3200" b="1" dirty="0">
                <a:solidFill>
                  <a:schemeClr val="bg1"/>
                </a:solidFill>
              </a:rPr>
              <a:t> </a:t>
            </a:r>
            <a:r>
              <a:rPr lang="en-PH" sz="3200" b="1" dirty="0" err="1">
                <a:solidFill>
                  <a:schemeClr val="bg1"/>
                </a:solidFill>
              </a:rPr>
              <a:t>saradnje</a:t>
            </a:r>
            <a:r>
              <a:rPr lang="en-PH" sz="3200" b="1" dirty="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456057"/>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Treći deo</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 iz aspekta prakse</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23355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090708"/>
            <a:ext cx="4572000" cy="4678204"/>
          </a:xfrm>
          <a:prstGeom prst="rect">
            <a:avLst/>
          </a:prstGeom>
        </p:spPr>
        <p:txBody>
          <a:bodyPr>
            <a:spAutoFit/>
          </a:bodyPr>
          <a:lstStyle/>
          <a:p>
            <a:pPr marL="342900" lvl="2" indent="-342900">
              <a:spcBef>
                <a:spcPts val="1000"/>
              </a:spcBef>
              <a:buFont typeface="Wingdings" pitchFamily="2" charset="2"/>
              <a:buChar char="ü"/>
            </a:pPr>
            <a:r>
              <a:rPr lang="sr-Latn-RS" sz="2100" i="1" dirty="0"/>
              <a:t>osvežiti i proširiti znanje o vrstama elektronskih dokaza tipičnih za zahteve i razmenu u okviru uzajamne pravne pomoći</a:t>
            </a:r>
          </a:p>
          <a:p>
            <a:pPr marL="342900" lvl="2" indent="-342900">
              <a:spcBef>
                <a:spcPts val="1000"/>
              </a:spcBef>
              <a:buFont typeface="Wingdings" pitchFamily="2" charset="2"/>
              <a:buChar char="ü"/>
            </a:pPr>
            <a:r>
              <a:rPr lang="sr-Latn-RS" sz="2100" i="1" dirty="0"/>
              <a:t>proširiti znanje o vrstama organa nadležnim za učestvovanje u uzajamnoj pravnoj pomoći</a:t>
            </a:r>
          </a:p>
          <a:p>
            <a:pPr marL="342900" lvl="2" indent="-342900">
              <a:spcBef>
                <a:spcPts val="1000"/>
              </a:spcBef>
              <a:buFont typeface="Wingdings" pitchFamily="2" charset="2"/>
              <a:buChar char="ü"/>
            </a:pPr>
            <a:r>
              <a:rPr lang="sr-Latn-RS" sz="2100" i="1" dirty="0"/>
              <a:t>razumeti razlike između centralnog organa i organa koji postupa po zahtevu i hibridnih sistema uzajamne pravne pomoći</a:t>
            </a:r>
          </a:p>
          <a:p>
            <a:pPr marL="342900" lvl="2" indent="-342900">
              <a:spcBef>
                <a:spcPts val="1000"/>
              </a:spcBef>
              <a:buFont typeface="Wingdings" pitchFamily="2" charset="2"/>
              <a:buChar char="ü"/>
            </a:pPr>
            <a:r>
              <a:rPr lang="sr-Latn-RS" sz="2100" i="1" dirty="0"/>
              <a:t>razumeti procesne nadležnosti različitih organa u okviru </a:t>
            </a:r>
            <a:r>
              <a:rPr lang="sr-Latn-RS" sz="2100" i="1" dirty="0" err="1"/>
              <a:t>UPP</a:t>
            </a:r>
            <a:endParaRPr lang="sr-Latn-RS" sz="21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694525" y="1090708"/>
            <a:ext cx="4327931" cy="4565352"/>
          </a:xfrm>
          <a:prstGeom prst="rect">
            <a:avLst/>
          </a:prstGeom>
        </p:spPr>
        <p:txBody>
          <a:bodyPr wrap="square">
            <a:spAutoFit/>
          </a:bodyPr>
          <a:lstStyle/>
          <a:p>
            <a:pPr marL="342900" lvl="2" indent="-342900">
              <a:spcBef>
                <a:spcPts val="1000"/>
              </a:spcBef>
              <a:buFont typeface="Wingdings" pitchFamily="2" charset="2"/>
              <a:buChar char="ü"/>
            </a:pPr>
            <a:r>
              <a:rPr lang="sr-Latn-RS" sz="2100" i="1" dirty="0"/>
              <a:t>saznati o mogućim koracima i varijantama koraka koje različiti organi preduzimaju tokom postupka </a:t>
            </a:r>
            <a:r>
              <a:rPr lang="sr-Latn-RS" sz="2100" i="1" dirty="0" err="1"/>
              <a:t>UPP</a:t>
            </a:r>
            <a:endParaRPr lang="sr-Latn-RS" sz="2100" i="1" dirty="0"/>
          </a:p>
          <a:p>
            <a:pPr marL="342900" lvl="2" indent="-342900">
              <a:spcBef>
                <a:spcPts val="1000"/>
              </a:spcBef>
              <a:buFont typeface="Wingdings" pitchFamily="2" charset="2"/>
              <a:buChar char="ü"/>
            </a:pPr>
            <a:r>
              <a:rPr lang="sr-Latn-RS" sz="2100" i="1" dirty="0"/>
              <a:t>aktivno učestvovati u analizi studije slučaja primenom prethodno usvojenog znanja i veština</a:t>
            </a:r>
          </a:p>
          <a:p>
            <a:pPr marL="342900" lvl="2" indent="-342900">
              <a:spcBef>
                <a:spcPts val="1000"/>
              </a:spcBef>
              <a:buFont typeface="Wingdings" pitchFamily="2" charset="2"/>
              <a:buChar char="ü"/>
            </a:pPr>
            <a:r>
              <a:rPr lang="sr-Latn-RS" sz="2100" i="1" dirty="0"/>
              <a:t>unaprediti opšte znanje o uzajamnoj pravnoj pomoći u vezi sa postupkom pribavljanja elektronskih dokaza</a:t>
            </a:r>
          </a:p>
          <a:p>
            <a:pPr marL="342900" lvl="2" indent="-342900">
              <a:buFont typeface="Wingdings" pitchFamily="2" charset="2"/>
              <a:buChar char="ü"/>
            </a:pPr>
            <a:endParaRPr lang="sr-Latn-RS" sz="2200"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1399"/>
            <a:ext cx="4572000" cy="5509200"/>
          </a:xfrm>
          <a:prstGeom prst="rect">
            <a:avLst/>
          </a:prstGeom>
        </p:spPr>
        <p:txBody>
          <a:bodyPr>
            <a:spAutoFit/>
          </a:bodyPr>
          <a:lstStyle/>
          <a:p>
            <a:pPr marL="342900" indent="-342900">
              <a:spcAft>
                <a:spcPts val="0"/>
              </a:spcAft>
              <a:buFont typeface="Wingdings" pitchFamily="2" charset="2"/>
              <a:buChar char="Ø"/>
            </a:pPr>
            <a:r>
              <a:rPr lang="sr-Latn-RS" sz="2200" b="1" dirty="0">
                <a:cs typeface="Arial" panose="020B0604020202020204" pitchFamily="34" charset="0"/>
              </a:rPr>
              <a:t>Preduslov</a:t>
            </a:r>
            <a:r>
              <a:rPr lang="en-GB" sz="2200" b="1" dirty="0">
                <a:cs typeface="Arial" panose="020B0604020202020204" pitchFamily="34" charset="0"/>
              </a:rPr>
              <a:t>: </a:t>
            </a:r>
            <a:r>
              <a:rPr lang="sr-Latn-RS" sz="2200" i="1" dirty="0">
                <a:cs typeface="Arial" panose="020B0604020202020204" pitchFamily="34" charset="0"/>
              </a:rPr>
              <a:t>krivično delo je izvršeno i sadrži međunarodni element</a:t>
            </a:r>
            <a:endParaRPr lang="en-GB" sz="2200" i="1" dirty="0">
              <a:cs typeface="Arial" panose="020B0604020202020204" pitchFamily="34" charset="0"/>
            </a:endParaRPr>
          </a:p>
          <a:p>
            <a:pPr marL="342900" indent="-342900">
              <a:spcAft>
                <a:spcPts val="0"/>
              </a:spcAft>
              <a:buFont typeface="Wingdings" pitchFamily="2" charset="2"/>
              <a:buChar char="Ø"/>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1</a:t>
            </a:r>
            <a:r>
              <a:rPr lang="sr-Latn-RS" sz="2200" b="1" dirty="0">
                <a:cs typeface="Arial" panose="020B0604020202020204" pitchFamily="34" charset="0"/>
              </a:rPr>
              <a:t>. korak</a:t>
            </a:r>
            <a:r>
              <a:rPr lang="en-GB" sz="2200" i="1" dirty="0">
                <a:cs typeface="Arial" panose="020B0604020202020204" pitchFamily="34" charset="0"/>
              </a:rPr>
              <a:t>: </a:t>
            </a:r>
            <a:r>
              <a:rPr lang="sr-Latn-RS" sz="2200" i="1" dirty="0">
                <a:cs typeface="Arial" panose="020B0604020202020204" pitchFamily="34" charset="0"/>
              </a:rPr>
              <a:t>međunarodni element je prepoznaje kao povezan sa materijalnim odnosno procesnim pravom</a:t>
            </a:r>
            <a:endParaRPr lang="en-GB" sz="2200" i="1" dirty="0">
              <a:cs typeface="Arial" panose="020B0604020202020204" pitchFamily="34" charset="0"/>
            </a:endParaRPr>
          </a:p>
          <a:p>
            <a:pPr marL="342900" indent="-342900">
              <a:spcAft>
                <a:spcPts val="0"/>
              </a:spcAft>
              <a:buFont typeface="Wingdings" pitchFamily="2" charset="2"/>
              <a:buChar char="ü"/>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2</a:t>
            </a:r>
            <a:r>
              <a:rPr lang="sr-Latn-RS" sz="2200" b="1" dirty="0">
                <a:cs typeface="Arial" panose="020B0604020202020204" pitchFamily="34" charset="0"/>
              </a:rPr>
              <a:t>. korak</a:t>
            </a:r>
            <a:r>
              <a:rPr lang="en-GB" sz="2200" i="1" dirty="0">
                <a:cs typeface="Arial" panose="020B0604020202020204" pitchFamily="34" charset="0"/>
              </a:rPr>
              <a:t>: lo</a:t>
            </a:r>
            <a:r>
              <a:rPr lang="sr-Latn-RS" sz="2200" i="1" dirty="0">
                <a:cs typeface="Arial" panose="020B0604020202020204" pitchFamily="34" charset="0"/>
              </a:rPr>
              <a:t>kalni nadležni organ i organ postupka </a:t>
            </a:r>
            <a:r>
              <a:rPr lang="en-GB" sz="2200" i="1" dirty="0">
                <a:cs typeface="Arial" panose="020B0604020202020204" pitchFamily="34" charset="0"/>
              </a:rPr>
              <a:t>(</a:t>
            </a:r>
            <a:r>
              <a:rPr lang="sr-Latn-RS" sz="2200" i="1" dirty="0">
                <a:cs typeface="Arial" panose="020B0604020202020204" pitchFamily="34" charset="0"/>
              </a:rPr>
              <a:t>policija</a:t>
            </a:r>
            <a:r>
              <a:rPr lang="en-GB" sz="2200" i="1" dirty="0">
                <a:cs typeface="Arial" panose="020B0604020202020204" pitchFamily="34" charset="0"/>
              </a:rPr>
              <a:t>,</a:t>
            </a:r>
            <a:r>
              <a:rPr lang="sr-Latn-RS" sz="2200" i="1" dirty="0">
                <a:cs typeface="Arial" panose="020B0604020202020204" pitchFamily="34" charset="0"/>
              </a:rPr>
              <a:t> tužilaštvo, sud</a:t>
            </a:r>
            <a:r>
              <a:rPr lang="en-GB" sz="2200" i="1" dirty="0">
                <a:cs typeface="Arial" panose="020B0604020202020204" pitchFamily="34" charset="0"/>
              </a:rPr>
              <a:t>) </a:t>
            </a:r>
            <a:r>
              <a:rPr lang="sr-Latn-RS" sz="2200" i="1" dirty="0">
                <a:cs typeface="Arial" panose="020B0604020202020204" pitchFamily="34" charset="0"/>
              </a:rPr>
              <a:t>određuje koji skup činjenice je potrebno rasvetliti</a:t>
            </a:r>
            <a:r>
              <a:rPr lang="en-GB" sz="2200" i="1" dirty="0">
                <a:cs typeface="Arial" panose="020B0604020202020204" pitchFamily="34" charset="0"/>
              </a:rPr>
              <a:t> </a:t>
            </a:r>
            <a:r>
              <a:rPr lang="sr-Latn-RS" sz="2200" i="1" dirty="0">
                <a:cs typeface="Arial" panose="020B0604020202020204" pitchFamily="34" charset="0"/>
              </a:rPr>
              <a:t>ili koje dokaze je potrebno prikupiti</a:t>
            </a:r>
            <a:endParaRPr lang="en-GB" sz="2200" i="1" dirty="0">
              <a:cs typeface="Arial" panose="020B0604020202020204" pitchFamily="34" charset="0"/>
            </a:endParaRP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590184" y="1121399"/>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3</a:t>
            </a:r>
            <a:r>
              <a:rPr lang="sr-Latn-RS" sz="2200" b="1" dirty="0">
                <a:cs typeface="Arial" panose="020B0604020202020204" pitchFamily="34" charset="0"/>
              </a:rPr>
              <a:t>. korak</a:t>
            </a:r>
            <a:r>
              <a:rPr lang="en-GB" sz="2200" i="1" dirty="0">
                <a:cs typeface="Arial" panose="020B0604020202020204" pitchFamily="34" charset="0"/>
              </a:rPr>
              <a:t>: </a:t>
            </a:r>
            <a:r>
              <a:rPr lang="sr-Latn-RS" sz="2200" i="1" dirty="0">
                <a:cs typeface="Arial" panose="020B0604020202020204" pitchFamily="34" charset="0"/>
              </a:rPr>
              <a:t>lokalni organ odlučuje koji nivo saradnje je potreban </a:t>
            </a:r>
            <a:r>
              <a:rPr lang="en-GB" sz="2200" i="1" dirty="0">
                <a:cs typeface="Arial" panose="020B0604020202020204" pitchFamily="34" charset="0"/>
              </a:rPr>
              <a:t>: </a:t>
            </a:r>
            <a:r>
              <a:rPr lang="sr-Latn-RS" sz="2200" i="1" dirty="0">
                <a:cs typeface="Arial" panose="020B0604020202020204" pitchFamily="34" charset="0"/>
              </a:rPr>
              <a:t>nivo razmene informacija samo između organa reda </a:t>
            </a:r>
            <a:r>
              <a:rPr lang="en-GB" sz="2200" i="1" dirty="0">
                <a:cs typeface="Arial" panose="020B0604020202020204" pitchFamily="34" charset="0"/>
              </a:rPr>
              <a:t>(</a:t>
            </a:r>
            <a:r>
              <a:rPr lang="sr-Latn-RS" sz="2200" i="1" dirty="0">
                <a:cs typeface="Arial" panose="020B0604020202020204" pitchFamily="34" charset="0"/>
              </a:rPr>
              <a:t>neformalna ili formalna</a:t>
            </a:r>
            <a:r>
              <a:rPr lang="en-GB" sz="2200" i="1" dirty="0">
                <a:cs typeface="Arial" panose="020B0604020202020204" pitchFamily="34" charset="0"/>
              </a:rPr>
              <a:t>) </a:t>
            </a:r>
            <a:r>
              <a:rPr lang="sr-Latn-RS" sz="2200" i="1" dirty="0">
                <a:cs typeface="Arial" panose="020B0604020202020204" pitchFamily="34" charset="0"/>
              </a:rPr>
              <a:t>ili</a:t>
            </a:r>
            <a:r>
              <a:rPr lang="en-GB" sz="2200" i="1" dirty="0">
                <a:cs typeface="Arial" panose="020B0604020202020204" pitchFamily="34" charset="0"/>
              </a:rPr>
              <a:t> </a:t>
            </a:r>
            <a:r>
              <a:rPr lang="sr-Latn-RS" sz="2200" i="1" dirty="0">
                <a:cs typeface="Arial" panose="020B0604020202020204" pitchFamily="34" charset="0"/>
              </a:rPr>
              <a:t>nivo dokaza je potreban</a:t>
            </a:r>
            <a:endParaRPr lang="en-GB" sz="2200" i="1" dirty="0"/>
          </a:p>
          <a:p>
            <a:endParaRPr lang="en-US" sz="2200" b="1" dirty="0"/>
          </a:p>
          <a:p>
            <a:pPr marL="342900" indent="-342900">
              <a:buFont typeface="Wingdings" pitchFamily="2" charset="2"/>
              <a:buChar char="ü"/>
            </a:pPr>
            <a:r>
              <a:rPr lang="en-US" sz="2200" b="1" dirty="0"/>
              <a:t>4</a:t>
            </a:r>
            <a:r>
              <a:rPr lang="sr-Latn-RS" sz="2200" b="1" dirty="0"/>
              <a:t>. korak</a:t>
            </a:r>
            <a:r>
              <a:rPr lang="en-US" sz="2200" dirty="0"/>
              <a:t>: </a:t>
            </a:r>
            <a:r>
              <a:rPr lang="sr-Latn-RS" sz="2200" i="1" dirty="0"/>
              <a:t>lokalni organ, poštujući zakonski okvir za </a:t>
            </a:r>
            <a:r>
              <a:rPr lang="sr-Latn-RS" sz="2200" i="1" dirty="0" err="1"/>
              <a:t>UPP</a:t>
            </a:r>
            <a:r>
              <a:rPr lang="sr-Latn-RS" sz="2200" i="1" dirty="0"/>
              <a:t> započinje postupak pružanja pomoći </a:t>
            </a:r>
            <a:r>
              <a:rPr lang="en-US" sz="2200" i="1" dirty="0"/>
              <a:t>:</a:t>
            </a:r>
          </a:p>
          <a:p>
            <a:pPr marL="342900" indent="-342900">
              <a:buFont typeface="Arial" panose="020B0604020202020204" pitchFamily="34" charset="0"/>
              <a:buChar char="•"/>
            </a:pPr>
            <a:r>
              <a:rPr lang="sr-Latn-RS" sz="2200" i="1" dirty="0"/>
              <a:t>ako je neformalan, čeka rezultate istražne radnje</a:t>
            </a:r>
            <a:endParaRPr lang="en-US" sz="2200" i="1" dirty="0"/>
          </a:p>
          <a:p>
            <a:pPr marL="342900" indent="-342900">
              <a:buFont typeface="Arial" panose="020B0604020202020204" pitchFamily="34" charset="0"/>
              <a:buChar char="•"/>
            </a:pPr>
            <a:r>
              <a:rPr lang="sr-Latn-RS" sz="2200" i="1" dirty="0"/>
              <a:t>ako je formalan, sledi proceduru koju predviđa pravni sistem</a:t>
            </a:r>
            <a:endParaRPr lang="en-US" sz="2200" dirty="0"/>
          </a:p>
          <a:p>
            <a:pPr marL="342900" indent="-342900">
              <a:buFont typeface="Wingdings" pitchFamily="2" charset="2"/>
              <a:buChar char="ü"/>
            </a:pPr>
            <a:endParaRPr lang="en-GB" sz="2200" dirty="0"/>
          </a:p>
        </p:txBody>
      </p:sp>
    </p:spTree>
    <p:extLst>
      <p:ext uri="{BB962C8B-B14F-4D97-AF65-F5344CB8AC3E}">
        <p14:creationId xmlns:p14="http://schemas.microsoft.com/office/powerpoint/2010/main" val="62818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1138379"/>
            <a:ext cx="4572000" cy="5170646"/>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sr-Latn-RS" sz="2200" b="1" dirty="0">
                <a:cs typeface="Arial" panose="020B0604020202020204" pitchFamily="34" charset="0"/>
              </a:rPr>
              <a:t>varijanta</a:t>
            </a:r>
            <a:r>
              <a:rPr lang="en-GB" sz="2200" b="1" dirty="0">
                <a:cs typeface="Arial" panose="020B0604020202020204" pitchFamily="34" charset="0"/>
              </a:rPr>
              <a:t> 1:</a:t>
            </a:r>
          </a:p>
          <a:p>
            <a:pPr marL="342900" indent="-342900">
              <a:spcAft>
                <a:spcPts val="0"/>
              </a:spcAft>
              <a:buFont typeface="Arial" panose="020B0604020202020204" pitchFamily="34" charset="0"/>
              <a:buChar char="•"/>
            </a:pPr>
            <a:r>
              <a:rPr lang="sr-Latn-RS" sz="2200" i="1" dirty="0">
                <a:cs typeface="Arial" panose="020B0604020202020204" pitchFamily="34" charset="0"/>
              </a:rPr>
              <a:t>lokalni policijski organ može direktno da kontaktira inostrani policijski ili drugi organ ili subjekat </a:t>
            </a:r>
            <a:r>
              <a:rPr lang="en-GB" sz="2200" i="1" dirty="0" err="1">
                <a:cs typeface="Arial" panose="020B0604020202020204" pitchFamily="34" charset="0"/>
              </a:rPr>
              <a:t>i</a:t>
            </a:r>
            <a:r>
              <a:rPr lang="en-GB" sz="2200" i="1" dirty="0">
                <a:cs typeface="Arial" panose="020B0604020202020204" pitchFamily="34" charset="0"/>
              </a:rPr>
              <a:t> </a:t>
            </a:r>
            <a:r>
              <a:rPr lang="sr-Latn-RS" sz="2200" i="1" dirty="0">
                <a:cs typeface="Arial" panose="020B0604020202020204" pitchFamily="34" charset="0"/>
              </a:rPr>
              <a:t>zatraži pomoć  putem utvrđenih načina i kanala </a:t>
            </a:r>
            <a:r>
              <a:rPr lang="en-GB" sz="2200" i="1" dirty="0" err="1">
                <a:cs typeface="Arial" panose="020B0604020202020204" pitchFamily="34" charset="0"/>
              </a:rPr>
              <a:t>komunikacij</a:t>
            </a:r>
            <a:r>
              <a:rPr lang="sr-Latn-RS" sz="2200" i="1" dirty="0">
                <a:cs typeface="Arial" panose="020B0604020202020204" pitchFamily="34" charset="0"/>
              </a:rPr>
              <a:t>e</a:t>
            </a:r>
            <a:r>
              <a:rPr lang="en-GB" sz="2200" i="1" dirty="0">
                <a:cs typeface="Arial" panose="020B0604020202020204" pitchFamily="34" charset="0"/>
              </a:rPr>
              <a:t> (bilateral</a:t>
            </a:r>
            <a:r>
              <a:rPr lang="sr-Latn-RS" sz="2200" i="1" dirty="0" err="1">
                <a:cs typeface="Arial" panose="020B0604020202020204" pitchFamily="34" charset="0"/>
              </a:rPr>
              <a:t>nu</a:t>
            </a:r>
            <a:r>
              <a:rPr lang="en-GB" sz="2200" i="1" dirty="0">
                <a:cs typeface="Arial" panose="020B0604020202020204" pitchFamily="34" charset="0"/>
              </a:rPr>
              <a:t>, multilateral</a:t>
            </a:r>
            <a:r>
              <a:rPr lang="sr-Latn-RS" sz="2200" i="1" dirty="0" err="1">
                <a:cs typeface="Arial" panose="020B0604020202020204" pitchFamily="34" charset="0"/>
              </a:rPr>
              <a:t>nu</a:t>
            </a:r>
            <a:r>
              <a:rPr lang="en-GB" sz="2200" i="1" dirty="0">
                <a:cs typeface="Arial" panose="020B0604020202020204" pitchFamily="34" charset="0"/>
              </a:rPr>
              <a:t>, </a:t>
            </a:r>
            <a:r>
              <a:rPr lang="sr-Latn-RS" sz="2200" i="1" dirty="0">
                <a:cs typeface="Arial" panose="020B0604020202020204" pitchFamily="34" charset="0"/>
              </a:rPr>
              <a:t>obaveznu</a:t>
            </a:r>
            <a:r>
              <a:rPr lang="en-GB" sz="2200" i="1" dirty="0">
                <a:cs typeface="Arial" panose="020B0604020202020204" pitchFamily="34" charset="0"/>
              </a:rPr>
              <a:t>, </a:t>
            </a:r>
            <a:r>
              <a:rPr lang="sr-Latn-RS" sz="2200" i="1" dirty="0">
                <a:cs typeface="Arial" panose="020B0604020202020204" pitchFamily="34" charset="0"/>
              </a:rPr>
              <a:t>dobrovoljnu</a:t>
            </a:r>
            <a:r>
              <a:rPr lang="en-GB" sz="2200" i="1" dirty="0">
                <a:cs typeface="Arial" panose="020B0604020202020204" pitchFamily="34" charset="0"/>
              </a:rPr>
              <a:t>)</a:t>
            </a:r>
          </a:p>
          <a:p>
            <a:pPr>
              <a:spcAft>
                <a:spcPts val="0"/>
              </a:spcAft>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2</a:t>
            </a:r>
            <a:r>
              <a:rPr lang="en-GB" sz="2200" dirty="0">
                <a:cs typeface="Arial" panose="020B0604020202020204" pitchFamily="34" charset="0"/>
              </a:rPr>
              <a:t>:</a:t>
            </a:r>
            <a:endParaRPr lang="en-GB" sz="2200" i="1" dirty="0">
              <a:cs typeface="Arial" panose="020B0604020202020204" pitchFamily="34" charset="0"/>
            </a:endParaRPr>
          </a:p>
          <a:p>
            <a:pPr marL="342900" indent="-342900">
              <a:spcAft>
                <a:spcPts val="0"/>
              </a:spcAft>
              <a:buFont typeface="Arial" panose="020B0604020202020204" pitchFamily="34" charset="0"/>
              <a:buChar char="•"/>
            </a:pPr>
            <a:r>
              <a:rPr lang="en-GB" sz="2200" i="1" dirty="0" err="1">
                <a:cs typeface="Arial" panose="020B0604020202020204" pitchFamily="34" charset="0"/>
              </a:rPr>
              <a:t>lokalni</a:t>
            </a:r>
            <a:r>
              <a:rPr lang="en-GB" sz="2200" i="1" dirty="0">
                <a:cs typeface="Arial" panose="020B0604020202020204" pitchFamily="34" charset="0"/>
              </a:rPr>
              <a:t> </a:t>
            </a:r>
            <a:r>
              <a:rPr lang="en-GB" sz="2200" i="1" dirty="0" err="1">
                <a:cs typeface="Arial" panose="020B0604020202020204" pitchFamily="34" charset="0"/>
              </a:rPr>
              <a:t>policijski</a:t>
            </a:r>
            <a:r>
              <a:rPr lang="en-GB" sz="2200" i="1" dirty="0">
                <a:cs typeface="Arial" panose="020B0604020202020204" pitchFamily="34" charset="0"/>
              </a:rPr>
              <a:t> organ </a:t>
            </a:r>
            <a:r>
              <a:rPr lang="sr-Latn-RS" sz="2200" i="1" dirty="0">
                <a:cs typeface="Arial" panose="020B0604020202020204" pitchFamily="34" charset="0"/>
              </a:rPr>
              <a:t>NE može direktno da kontaktira strani policijski organ</a:t>
            </a:r>
            <a:r>
              <a:rPr lang="en-GB" sz="2200" i="1" dirty="0">
                <a:cs typeface="Arial" panose="020B0604020202020204" pitchFamily="34" charset="0"/>
              </a:rPr>
              <a:t> – </a:t>
            </a:r>
            <a:r>
              <a:rPr lang="sr-Latn-RS" sz="2200" i="1" dirty="0">
                <a:cs typeface="Arial" panose="020B0604020202020204" pitchFamily="34" charset="0"/>
              </a:rPr>
              <a:t>stoga traži formalni akt tužilaštva ili suda</a:t>
            </a:r>
            <a:endParaRPr lang="en-GB" sz="2200" i="1" dirty="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526759" y="1138379"/>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3</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sr-Latn-RS" sz="2200" i="1" dirty="0">
                <a:cs typeface="Arial" panose="020B0604020202020204" pitchFamily="34" charset="0"/>
              </a:rPr>
              <a:t>l</a:t>
            </a:r>
            <a:r>
              <a:rPr lang="en-GB" sz="2200" i="1" dirty="0">
                <a:cs typeface="Arial" panose="020B0604020202020204" pitchFamily="34" charset="0"/>
              </a:rPr>
              <a:t>o</a:t>
            </a:r>
            <a:r>
              <a:rPr lang="sr-Latn-RS" sz="2200" i="1" dirty="0">
                <a:cs typeface="Arial" panose="020B0604020202020204" pitchFamily="34" charset="0"/>
              </a:rPr>
              <a:t>k</a:t>
            </a:r>
            <a:r>
              <a:rPr lang="en-GB" sz="2200" i="1" dirty="0">
                <a:cs typeface="Arial" panose="020B0604020202020204" pitchFamily="34" charset="0"/>
              </a:rPr>
              <a:t>al</a:t>
            </a:r>
            <a:r>
              <a:rPr lang="sr-Latn-RS" sz="2200" i="1" dirty="0">
                <a:cs typeface="Arial" panose="020B0604020202020204" pitchFamily="34" charset="0"/>
              </a:rPr>
              <a:t>ni </a:t>
            </a:r>
            <a:r>
              <a:rPr lang="sr-Latn-RS" sz="2200" i="1" dirty="0" err="1">
                <a:cs typeface="Arial" panose="020B0604020202020204" pitchFamily="34" charset="0"/>
              </a:rPr>
              <a:t>tužilački</a:t>
            </a:r>
            <a:r>
              <a:rPr lang="sr-Latn-RS" sz="2200" i="1" dirty="0">
                <a:cs typeface="Arial" panose="020B0604020202020204" pitchFamily="34" charset="0"/>
              </a:rPr>
              <a:t> ili sudski organ može direktno da zatraži pomoć na osnovu bilateralnog ili multilateralnog ugovora </a:t>
            </a:r>
            <a:r>
              <a:rPr lang="en-GB" sz="2200" i="1" dirty="0">
                <a:cs typeface="Arial" panose="020B0604020202020204" pitchFamily="34" charset="0"/>
              </a:rPr>
              <a:t>– M</a:t>
            </a:r>
            <a:r>
              <a:rPr lang="sr-Latn-RS" sz="2200" i="1" dirty="0">
                <a:cs typeface="Arial" panose="020B0604020202020204" pitchFamily="34" charset="0"/>
              </a:rPr>
              <a:t>P</a:t>
            </a:r>
            <a:r>
              <a:rPr lang="en-GB" sz="2200" i="1" dirty="0">
                <a:cs typeface="Arial" panose="020B0604020202020204" pitchFamily="34" charset="0"/>
              </a:rPr>
              <a:t> </a:t>
            </a:r>
            <a:r>
              <a:rPr lang="sr-Latn-RS" sz="2200" i="1" dirty="0">
                <a:cs typeface="Arial" panose="020B0604020202020204" pitchFamily="34" charset="0"/>
              </a:rPr>
              <a:t>se obaveštava jedino o upućivanju zahteva</a:t>
            </a:r>
            <a:endParaRPr lang="en-GB" sz="2200" i="1" dirty="0">
              <a:cs typeface="Arial" panose="020B0604020202020204" pitchFamily="34" charset="0"/>
            </a:endParaRPr>
          </a:p>
          <a:p>
            <a:pPr marL="342900" indent="-342900">
              <a:spcAft>
                <a:spcPts val="0"/>
              </a:spcAft>
              <a:buFont typeface="Wingdings" pitchFamily="2" charset="2"/>
              <a:buChar char="ü"/>
            </a:pPr>
            <a:endParaRPr lang="en-GB" sz="2200"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4</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sr-Latn-RS" sz="2200" i="1" dirty="0">
                <a:cs typeface="Arial" panose="020B0604020202020204" pitchFamily="34" charset="0"/>
              </a:rPr>
              <a:t>l</a:t>
            </a:r>
            <a:r>
              <a:rPr lang="en-GB" sz="2200" i="1" dirty="0">
                <a:cs typeface="Arial" panose="020B0604020202020204" pitchFamily="34" charset="0"/>
              </a:rPr>
              <a:t>o</a:t>
            </a:r>
            <a:r>
              <a:rPr lang="sr-Latn-RS" sz="2200" i="1" dirty="0">
                <a:cs typeface="Arial" panose="020B0604020202020204" pitchFamily="34" charset="0"/>
              </a:rPr>
              <a:t>k</a:t>
            </a:r>
            <a:r>
              <a:rPr lang="en-GB" sz="2200" i="1" dirty="0">
                <a:cs typeface="Arial" panose="020B0604020202020204" pitchFamily="34" charset="0"/>
              </a:rPr>
              <a:t>al</a:t>
            </a:r>
            <a:r>
              <a:rPr lang="sr-Latn-RS" sz="2200" i="1" dirty="0">
                <a:cs typeface="Arial" panose="020B0604020202020204" pitchFamily="34" charset="0"/>
              </a:rPr>
              <a:t>ni </a:t>
            </a:r>
            <a:r>
              <a:rPr lang="sr-Latn-RS" sz="2200" i="1" dirty="0" err="1">
                <a:cs typeface="Arial" panose="020B0604020202020204" pitchFamily="34" charset="0"/>
              </a:rPr>
              <a:t>tužilački</a:t>
            </a:r>
            <a:r>
              <a:rPr lang="sr-Latn-RS" sz="2200" i="1" dirty="0">
                <a:cs typeface="Arial" panose="020B0604020202020204" pitchFamily="34" charset="0"/>
              </a:rPr>
              <a:t> ili sudski organ</a:t>
            </a:r>
            <a:r>
              <a:rPr lang="en-GB" sz="2200" i="1" dirty="0">
                <a:cs typeface="Arial" panose="020B0604020202020204" pitchFamily="34" charset="0"/>
              </a:rPr>
              <a:t> </a:t>
            </a:r>
            <a:r>
              <a:rPr lang="sr-Latn-RS" sz="2200" i="1" dirty="0">
                <a:cs typeface="Arial" panose="020B0604020202020204" pitchFamily="34" charset="0"/>
              </a:rPr>
              <a:t>NE može direktno da zatraži pomoć na osnovu bilateralnog ili multilateralnog ugovora </a:t>
            </a:r>
            <a:r>
              <a:rPr lang="en-GB" sz="2200" i="1" dirty="0">
                <a:cs typeface="Arial" panose="020B0604020202020204" pitchFamily="34" charset="0"/>
              </a:rPr>
              <a:t>– </a:t>
            </a:r>
            <a:r>
              <a:rPr lang="sr-Latn-RS" sz="2200" i="1" dirty="0">
                <a:cs typeface="Arial" panose="020B0604020202020204" pitchFamily="34" charset="0"/>
              </a:rPr>
              <a:t>zahtev se upućuje MP kao Centralnom organu na dalje postupanje</a:t>
            </a:r>
            <a:endParaRPr lang="en-GB" sz="2200" i="1" dirty="0">
              <a:cs typeface="Arial" panose="020B0604020202020204" pitchFamily="34" charset="0"/>
            </a:endParaRPr>
          </a:p>
          <a:p>
            <a:pPr marL="342900" indent="-342900">
              <a:buFont typeface="Wingdings" pitchFamily="2" charset="2"/>
              <a:buChar char="ü"/>
            </a:pPr>
            <a:endParaRPr lang="en-GB" sz="2200" dirty="0"/>
          </a:p>
        </p:txBody>
      </p:sp>
    </p:spTree>
    <p:extLst>
      <p:ext uri="{BB962C8B-B14F-4D97-AF65-F5344CB8AC3E}">
        <p14:creationId xmlns:p14="http://schemas.microsoft.com/office/powerpoint/2010/main" val="294436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1138379"/>
            <a:ext cx="4572000" cy="5509200"/>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5:</a:t>
            </a:r>
          </a:p>
          <a:p>
            <a:pPr marL="342900" indent="-342900">
              <a:spcAft>
                <a:spcPts val="0"/>
              </a:spcAft>
              <a:buFont typeface="Arial" panose="020B0604020202020204" pitchFamily="34" charset="0"/>
              <a:buChar char="•"/>
            </a:pPr>
            <a:r>
              <a:rPr lang="sr-Latn-RS" sz="2200" b="1" i="1" dirty="0">
                <a:cs typeface="Arial" panose="020B0604020202020204" pitchFamily="34" charset="0"/>
              </a:rPr>
              <a:t>l</a:t>
            </a:r>
            <a:r>
              <a:rPr lang="en-GB" sz="2200" b="1" i="1" dirty="0">
                <a:cs typeface="Arial" panose="020B0604020202020204" pitchFamily="34" charset="0"/>
              </a:rPr>
              <a:t>o</a:t>
            </a:r>
            <a:r>
              <a:rPr lang="sr-Latn-RS" sz="2200" b="1" i="1" dirty="0">
                <a:cs typeface="Arial" panose="020B0604020202020204" pitchFamily="34" charset="0"/>
              </a:rPr>
              <a:t>k</a:t>
            </a:r>
            <a:r>
              <a:rPr lang="en-GB" sz="2200" b="1" i="1" dirty="0">
                <a:cs typeface="Arial" panose="020B0604020202020204" pitchFamily="34" charset="0"/>
              </a:rPr>
              <a:t>al</a:t>
            </a:r>
            <a:r>
              <a:rPr lang="sr-Latn-RS" sz="2200" b="1" i="1" dirty="0">
                <a:cs typeface="Arial" panose="020B0604020202020204" pitchFamily="34" charset="0"/>
              </a:rPr>
              <a:t>ni </a:t>
            </a:r>
            <a:r>
              <a:rPr lang="sr-Latn-RS" sz="2200" b="1" i="1" dirty="0" err="1">
                <a:cs typeface="Arial" panose="020B0604020202020204" pitchFamily="34" charset="0"/>
              </a:rPr>
              <a:t>tužilački</a:t>
            </a:r>
            <a:r>
              <a:rPr lang="sr-Latn-RS" sz="2200" b="1" i="1" dirty="0">
                <a:cs typeface="Arial" panose="020B0604020202020204" pitchFamily="34" charset="0"/>
              </a:rPr>
              <a:t> ili sudski organ može direktno</a:t>
            </a:r>
            <a:r>
              <a:rPr lang="sr-Latn-RS" sz="2200" i="1" dirty="0">
                <a:cs typeface="Arial" panose="020B0604020202020204" pitchFamily="34" charset="0"/>
              </a:rPr>
              <a:t> da zatraži pomoć na osnovu bilateralnog ili multilateralnog ugovora </a:t>
            </a:r>
            <a:r>
              <a:rPr lang="sr-Latn-RS" sz="2200" b="1" i="1" dirty="0">
                <a:cs typeface="Arial" panose="020B0604020202020204" pitchFamily="34" charset="0"/>
              </a:rPr>
              <a:t>ali</a:t>
            </a:r>
            <a:r>
              <a:rPr lang="en-GB" sz="2200" b="1" i="1" dirty="0">
                <a:cs typeface="Arial" panose="020B0604020202020204" pitchFamily="34" charset="0"/>
              </a:rPr>
              <a:t> </a:t>
            </a:r>
            <a:r>
              <a:rPr lang="sr-Latn-RS" sz="2200" b="1" i="1" dirty="0">
                <a:cs typeface="Arial" panose="020B0604020202020204" pitchFamily="34" charset="0"/>
              </a:rPr>
              <a:t>je potrebna koordinacija sa Centralnim </a:t>
            </a:r>
            <a:r>
              <a:rPr lang="sr-Latn-RS" sz="2200" b="1" i="1" dirty="0" err="1">
                <a:cs typeface="Arial" panose="020B0604020202020204" pitchFamily="34" charset="0"/>
              </a:rPr>
              <a:t>tužilačkim</a:t>
            </a:r>
            <a:r>
              <a:rPr lang="sr-Latn-RS" sz="2200" b="1" i="1" dirty="0">
                <a:cs typeface="Arial" panose="020B0604020202020204" pitchFamily="34" charset="0"/>
              </a:rPr>
              <a:t> ili sudskim organom </a:t>
            </a:r>
            <a:r>
              <a:rPr lang="sr-Latn-RS" sz="2200" i="1" dirty="0">
                <a:cs typeface="Arial" panose="020B0604020202020204" pitchFamily="34" charset="0"/>
              </a:rPr>
              <a:t>na</a:t>
            </a:r>
            <a:r>
              <a:rPr lang="en-GB" sz="2200" i="1" dirty="0">
                <a:cs typeface="Arial" panose="020B0604020202020204" pitchFamily="34" charset="0"/>
              </a:rPr>
              <a:t> </a:t>
            </a:r>
            <a:r>
              <a:rPr lang="sr-Latn-RS" sz="2200" i="1" dirty="0">
                <a:cs typeface="Arial" panose="020B0604020202020204" pitchFamily="34" charset="0"/>
              </a:rPr>
              <a:t>osnovu sistema interne obavezujuće odluke </a:t>
            </a:r>
            <a:r>
              <a:rPr lang="en-GB" sz="2200" i="1" dirty="0">
                <a:cs typeface="Arial" panose="020B0604020202020204" pitchFamily="34" charset="0"/>
              </a:rPr>
              <a:t>– </a:t>
            </a:r>
            <a:r>
              <a:rPr lang="sr-Latn-RS" sz="2200" b="1" i="1" dirty="0">
                <a:cs typeface="Arial" panose="020B0604020202020204" pitchFamily="34" charset="0"/>
              </a:rPr>
              <a:t>zahtev se šalje na proveru Centralnom </a:t>
            </a:r>
            <a:r>
              <a:rPr lang="sr-Latn-RS" sz="2200" b="1" i="1" dirty="0" err="1">
                <a:cs typeface="Arial" panose="020B0604020202020204" pitchFamily="34" charset="0"/>
              </a:rPr>
              <a:t>tužilačkom</a:t>
            </a:r>
            <a:r>
              <a:rPr lang="sr-Latn-RS" sz="2200" b="1" i="1" dirty="0">
                <a:cs typeface="Arial" panose="020B0604020202020204" pitchFamily="34" charset="0"/>
              </a:rPr>
              <a:t> ili sudskom organu </a:t>
            </a:r>
            <a:r>
              <a:rPr lang="sr-Latn-RS" sz="2200" i="1" dirty="0">
                <a:cs typeface="Arial" panose="020B0604020202020204" pitchFamily="34" charset="0"/>
              </a:rPr>
              <a:t>posle čega ga Centralni organ ili dalje prosleđuje ili vraća lokalnom organu kako bi ga on poslao</a:t>
            </a:r>
            <a:endParaRPr lang="en-GB" sz="2200" i="1" dirty="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450456" y="1138379"/>
            <a:ext cx="4572000" cy="4832092"/>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6</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sr-Latn-RS" sz="2200" b="1" i="1" dirty="0">
                <a:cs typeface="Arial" panose="020B0604020202020204" pitchFamily="34" charset="0"/>
              </a:rPr>
              <a:t>l</a:t>
            </a:r>
            <a:r>
              <a:rPr lang="en-GB" sz="2200" b="1" i="1" dirty="0">
                <a:cs typeface="Arial" panose="020B0604020202020204" pitchFamily="34" charset="0"/>
              </a:rPr>
              <a:t>o</a:t>
            </a:r>
            <a:r>
              <a:rPr lang="sr-Latn-RS" sz="2200" b="1" i="1" dirty="0">
                <a:cs typeface="Arial" panose="020B0604020202020204" pitchFamily="34" charset="0"/>
              </a:rPr>
              <a:t>k</a:t>
            </a:r>
            <a:r>
              <a:rPr lang="en-GB" sz="2200" b="1" i="1" dirty="0">
                <a:cs typeface="Arial" panose="020B0604020202020204" pitchFamily="34" charset="0"/>
              </a:rPr>
              <a:t>al</a:t>
            </a:r>
            <a:r>
              <a:rPr lang="sr-Latn-RS" sz="2200" b="1" i="1" dirty="0">
                <a:cs typeface="Arial" panose="020B0604020202020204" pitchFamily="34" charset="0"/>
              </a:rPr>
              <a:t>ni </a:t>
            </a:r>
            <a:r>
              <a:rPr lang="sr-Latn-RS" sz="2200" b="1" i="1" dirty="0" err="1">
                <a:cs typeface="Arial" panose="020B0604020202020204" pitchFamily="34" charset="0"/>
              </a:rPr>
              <a:t>tužilački</a:t>
            </a:r>
            <a:r>
              <a:rPr lang="sr-Latn-RS" sz="2200" b="1" i="1" dirty="0">
                <a:cs typeface="Arial" panose="020B0604020202020204" pitchFamily="34" charset="0"/>
              </a:rPr>
              <a:t> ili </a:t>
            </a:r>
            <a:r>
              <a:rPr lang="en-GB" sz="2200" b="1" i="1" dirty="0">
                <a:cs typeface="Arial" panose="020B0604020202020204" pitchFamily="34" charset="0"/>
              </a:rPr>
              <a:t> </a:t>
            </a:r>
            <a:r>
              <a:rPr lang="sr-Latn-RS" sz="2200" b="1" i="1" dirty="0">
                <a:cs typeface="Arial" panose="020B0604020202020204" pitchFamily="34" charset="0"/>
              </a:rPr>
              <a:t>sudski organ može direktno </a:t>
            </a:r>
            <a:r>
              <a:rPr lang="sr-Latn-RS" sz="2200" i="1" dirty="0">
                <a:cs typeface="Arial" panose="020B0604020202020204" pitchFamily="34" charset="0"/>
              </a:rPr>
              <a:t>da zatraži pomoć na osnovu bilateralnog ili multilateralnog ugovora</a:t>
            </a:r>
            <a:r>
              <a:rPr lang="en-GB" sz="2200" i="1" dirty="0">
                <a:cs typeface="Arial" panose="020B0604020202020204" pitchFamily="34" charset="0"/>
              </a:rPr>
              <a:t> </a:t>
            </a:r>
            <a:r>
              <a:rPr lang="sr-Latn-RS" sz="2200" b="1" i="1" dirty="0">
                <a:cs typeface="Arial" panose="020B0604020202020204" pitchFamily="34" charset="0"/>
              </a:rPr>
              <a:t>ali je potrebna</a:t>
            </a:r>
            <a:r>
              <a:rPr lang="en-GB" sz="2200" b="1" i="1" dirty="0">
                <a:cs typeface="Arial" panose="020B0604020202020204" pitchFamily="34" charset="0"/>
              </a:rPr>
              <a:t> </a:t>
            </a:r>
            <a:r>
              <a:rPr lang="sr-Latn-RS" sz="2200" b="1" i="1" dirty="0">
                <a:cs typeface="Arial" panose="020B0604020202020204" pitchFamily="34" charset="0"/>
              </a:rPr>
              <a:t>k</a:t>
            </a:r>
            <a:r>
              <a:rPr lang="en-GB" sz="2200" b="1" i="1" dirty="0" err="1">
                <a:cs typeface="Arial" panose="020B0604020202020204" pitchFamily="34" charset="0"/>
              </a:rPr>
              <a:t>oordina</a:t>
            </a:r>
            <a:r>
              <a:rPr lang="sr-Latn-RS" sz="2200" b="1" i="1" dirty="0" err="1">
                <a:cs typeface="Arial" panose="020B0604020202020204" pitchFamily="34" charset="0"/>
              </a:rPr>
              <a:t>cija</a:t>
            </a:r>
            <a:r>
              <a:rPr lang="sr-Latn-RS" sz="2200" b="1" i="1" dirty="0">
                <a:cs typeface="Arial" panose="020B0604020202020204" pitchFamily="34" charset="0"/>
              </a:rPr>
              <a:t> sa Centralnim </a:t>
            </a:r>
            <a:r>
              <a:rPr lang="sr-Latn-RS" sz="2200" b="1" i="1" dirty="0" err="1">
                <a:cs typeface="Arial" panose="020B0604020202020204" pitchFamily="34" charset="0"/>
              </a:rPr>
              <a:t>tužilačkim</a:t>
            </a:r>
            <a:r>
              <a:rPr lang="sr-Latn-RS" sz="2200" b="1" i="1" dirty="0">
                <a:cs typeface="Arial" panose="020B0604020202020204" pitchFamily="34" charset="0"/>
              </a:rPr>
              <a:t> ili sudskim organom </a:t>
            </a:r>
            <a:r>
              <a:rPr lang="sr-Latn-RS" sz="2200" i="1" dirty="0">
                <a:cs typeface="Arial" panose="020B0604020202020204" pitchFamily="34" charset="0"/>
              </a:rPr>
              <a:t>na</a:t>
            </a:r>
            <a:r>
              <a:rPr lang="en-GB" sz="2200" i="1" dirty="0">
                <a:cs typeface="Arial" panose="020B0604020202020204" pitchFamily="34" charset="0"/>
              </a:rPr>
              <a:t> </a:t>
            </a:r>
            <a:r>
              <a:rPr lang="sr-Latn-RS" sz="2200" i="1" dirty="0">
                <a:cs typeface="Arial" panose="020B0604020202020204" pitchFamily="34" charset="0"/>
              </a:rPr>
              <a:t>osnovu sistema interne obavezujuće odluke </a:t>
            </a:r>
            <a:r>
              <a:rPr lang="en-GB" sz="2200" i="1" dirty="0">
                <a:cs typeface="Arial" panose="020B0604020202020204" pitchFamily="34" charset="0"/>
              </a:rPr>
              <a:t>– </a:t>
            </a:r>
            <a:r>
              <a:rPr lang="sr-Latn-RS" sz="2200" b="1" i="1" dirty="0">
                <a:cs typeface="Arial" panose="020B0604020202020204" pitchFamily="34" charset="0"/>
              </a:rPr>
              <a:t>obaveštenje o upućivanju zahteva se šalje Centralnom </a:t>
            </a:r>
            <a:r>
              <a:rPr lang="sr-Latn-RS" sz="2200" b="1" i="1" dirty="0" err="1">
                <a:cs typeface="Arial" panose="020B0604020202020204" pitchFamily="34" charset="0"/>
              </a:rPr>
              <a:t>tužilačkom</a:t>
            </a:r>
            <a:r>
              <a:rPr lang="sr-Latn-RS" sz="2200" b="1" i="1" dirty="0">
                <a:cs typeface="Arial" panose="020B0604020202020204" pitchFamily="34" charset="0"/>
              </a:rPr>
              <a:t> ili sudskom organu a sam zahtev je već poslat </a:t>
            </a:r>
            <a:endParaRPr lang="en-GB" sz="2200" dirty="0"/>
          </a:p>
        </p:txBody>
      </p:sp>
    </p:spTree>
    <p:extLst>
      <p:ext uri="{BB962C8B-B14F-4D97-AF65-F5344CB8AC3E}">
        <p14:creationId xmlns:p14="http://schemas.microsoft.com/office/powerpoint/2010/main" val="354181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1138379"/>
            <a:ext cx="4572000" cy="4832092"/>
          </a:xfrm>
          <a:prstGeom prst="rect">
            <a:avLst/>
          </a:prstGeom>
        </p:spPr>
        <p:txBody>
          <a:bodyPr>
            <a:spAutoFit/>
          </a:bodyPr>
          <a:lstStyle/>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7:</a:t>
            </a:r>
          </a:p>
          <a:p>
            <a:pPr marL="342900" indent="-342900">
              <a:spcAft>
                <a:spcPts val="0"/>
              </a:spcAft>
              <a:buFont typeface="Arial" panose="020B0604020202020204" pitchFamily="34" charset="0"/>
              <a:buChar char="•"/>
            </a:pPr>
            <a:r>
              <a:rPr lang="sr-Latn-RS" sz="2200" i="1" dirty="0">
                <a:cs typeface="Arial" panose="020B0604020202020204" pitchFamily="34" charset="0"/>
              </a:rPr>
              <a:t>l</a:t>
            </a:r>
            <a:r>
              <a:rPr lang="en-GB" sz="2200" i="1" dirty="0">
                <a:cs typeface="Arial" panose="020B0604020202020204" pitchFamily="34" charset="0"/>
              </a:rPr>
              <a:t>o</a:t>
            </a:r>
            <a:r>
              <a:rPr lang="sr-Latn-RS" sz="2200" i="1" dirty="0">
                <a:cs typeface="Arial" panose="020B0604020202020204" pitchFamily="34" charset="0"/>
              </a:rPr>
              <a:t>k</a:t>
            </a:r>
            <a:r>
              <a:rPr lang="en-GB" sz="2200" i="1" dirty="0">
                <a:cs typeface="Arial" panose="020B0604020202020204" pitchFamily="34" charset="0"/>
              </a:rPr>
              <a:t>al</a:t>
            </a:r>
            <a:r>
              <a:rPr lang="sr-Latn-RS" sz="2200" i="1" dirty="0">
                <a:cs typeface="Arial" panose="020B0604020202020204" pitchFamily="34" charset="0"/>
              </a:rPr>
              <a:t>ni </a:t>
            </a:r>
            <a:r>
              <a:rPr lang="sr-Latn-RS" sz="2200" i="1" dirty="0" err="1">
                <a:cs typeface="Arial" panose="020B0604020202020204" pitchFamily="34" charset="0"/>
              </a:rPr>
              <a:t>tužilački</a:t>
            </a:r>
            <a:r>
              <a:rPr lang="sr-Latn-RS" sz="2200" i="1" dirty="0">
                <a:cs typeface="Arial" panose="020B0604020202020204" pitchFamily="34" charset="0"/>
              </a:rPr>
              <a:t> ili </a:t>
            </a:r>
            <a:r>
              <a:rPr lang="en-GB" sz="2200" i="1" dirty="0">
                <a:cs typeface="Arial" panose="020B0604020202020204" pitchFamily="34" charset="0"/>
              </a:rPr>
              <a:t> </a:t>
            </a:r>
            <a:r>
              <a:rPr lang="sr-Latn-RS" sz="2200" i="1" dirty="0">
                <a:cs typeface="Arial" panose="020B0604020202020204" pitchFamily="34" charset="0"/>
              </a:rPr>
              <a:t>sudski organ NE može direktno</a:t>
            </a:r>
            <a:r>
              <a:rPr lang="sr-Latn-RS" sz="2200" b="1" i="1" dirty="0">
                <a:cs typeface="Arial" panose="020B0604020202020204" pitchFamily="34" charset="0"/>
              </a:rPr>
              <a:t> </a:t>
            </a:r>
            <a:r>
              <a:rPr lang="sr-Latn-RS" sz="2200" i="1" dirty="0">
                <a:cs typeface="Arial" panose="020B0604020202020204" pitchFamily="34" charset="0"/>
              </a:rPr>
              <a:t>da zatraži pomoć na osnovu bilateralnog ili multilateralnog ugovora</a:t>
            </a:r>
            <a:r>
              <a:rPr lang="en-GB" sz="2200" i="1" dirty="0">
                <a:cs typeface="Arial" panose="020B0604020202020204" pitchFamily="34" charset="0"/>
              </a:rPr>
              <a:t>–</a:t>
            </a:r>
            <a:r>
              <a:rPr lang="sr-Latn-RS" sz="2200" i="1" dirty="0">
                <a:cs typeface="Arial" panose="020B0604020202020204" pitchFamily="34" charset="0"/>
              </a:rPr>
              <a:t>zahtev se upućuje </a:t>
            </a:r>
            <a:r>
              <a:rPr lang="sr-Latn-RS" sz="2200" b="1" i="1" dirty="0">
                <a:cs typeface="Arial" panose="020B0604020202020204" pitchFamily="34" charset="0"/>
              </a:rPr>
              <a:t>Centralnom</a:t>
            </a:r>
            <a:r>
              <a:rPr lang="sr-Latn-RS" sz="2200" i="1" dirty="0">
                <a:cs typeface="Arial" panose="020B0604020202020204" pitchFamily="34" charset="0"/>
              </a:rPr>
              <a:t> </a:t>
            </a:r>
            <a:r>
              <a:rPr lang="sr-Latn-RS" sz="2200" b="1" i="1" dirty="0" err="1">
                <a:cs typeface="Arial" panose="020B0604020202020204" pitchFamily="34" charset="0"/>
              </a:rPr>
              <a:t>tužilačkom</a:t>
            </a:r>
            <a:r>
              <a:rPr lang="sr-Latn-RS" sz="2200" b="1" i="1" dirty="0">
                <a:cs typeface="Arial" panose="020B0604020202020204" pitchFamily="34" charset="0"/>
              </a:rPr>
              <a:t> ili sudskom organu na dalje postupanje</a:t>
            </a:r>
            <a:endParaRPr lang="en-GB" sz="2200" b="1" i="1" dirty="0">
              <a:cs typeface="Arial" panose="020B0604020202020204" pitchFamily="34" charset="0"/>
            </a:endParaRPr>
          </a:p>
          <a:p>
            <a:pPr marL="342900" indent="-342900">
              <a:spcAft>
                <a:spcPts val="0"/>
              </a:spcAft>
              <a:buFont typeface="Wingdings" pitchFamily="2" charset="2"/>
              <a:buChar char="ü"/>
            </a:pPr>
            <a:endParaRPr lang="en-GB" sz="2200" b="1" i="1" dirty="0">
              <a:cs typeface="Arial" panose="020B0604020202020204" pitchFamily="34" charset="0"/>
            </a:endParaRPr>
          </a:p>
          <a:p>
            <a:pPr marL="342900" indent="-342900">
              <a:spcAft>
                <a:spcPts val="0"/>
              </a:spcAft>
              <a:buFont typeface="Wingdings" pitchFamily="2" charset="2"/>
              <a:buChar char="ü"/>
            </a:pPr>
            <a:r>
              <a:rPr lang="en-GB" sz="2200" b="1" dirty="0">
                <a:cs typeface="Arial" panose="020B0604020202020204" pitchFamily="34" charset="0"/>
              </a:rPr>
              <a:t>4</a:t>
            </a:r>
            <a:r>
              <a:rPr lang="sr-Latn-RS" sz="2200" b="1" dirty="0">
                <a:cs typeface="Arial" panose="020B0604020202020204" pitchFamily="34" charset="0"/>
              </a:rPr>
              <a:t>. korak</a:t>
            </a:r>
            <a:r>
              <a:rPr lang="en-GB" sz="2200" b="1" dirty="0">
                <a:cs typeface="Arial" panose="020B0604020202020204" pitchFamily="34" charset="0"/>
              </a:rPr>
              <a:t>, </a:t>
            </a:r>
            <a:r>
              <a:rPr lang="en-GB" sz="2200" b="1" dirty="0" err="1">
                <a:cs typeface="Arial" panose="020B0604020202020204" pitchFamily="34" charset="0"/>
              </a:rPr>
              <a:t>varijanta</a:t>
            </a:r>
            <a:r>
              <a:rPr lang="en-GB" sz="2200" b="1" dirty="0">
                <a:cs typeface="Arial" panose="020B0604020202020204" pitchFamily="34" charset="0"/>
              </a:rPr>
              <a:t> 8</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sr-Latn-RS" sz="2200" i="1" dirty="0">
                <a:cs typeface="Arial" panose="020B0604020202020204" pitchFamily="34" charset="0"/>
              </a:rPr>
              <a:t>Vaša zemlja</a:t>
            </a:r>
            <a:r>
              <a:rPr lang="en-GB" sz="2200" i="1" dirty="0">
                <a:cs typeface="Arial" panose="020B0604020202020204" pitchFamily="34" charset="0"/>
              </a:rPr>
              <a:t>?</a:t>
            </a:r>
          </a:p>
          <a:p>
            <a:pPr marL="342900" indent="-342900">
              <a:spcAft>
                <a:spcPts val="0"/>
              </a:spcAft>
              <a:buFont typeface="Wingdings" pitchFamily="2" charset="2"/>
              <a:buChar char="ü"/>
            </a:pPr>
            <a:endParaRPr lang="en-GB" sz="2200" b="1" dirty="0">
              <a:cs typeface="Arial" panose="020B0604020202020204" pitchFamily="34" charset="0"/>
            </a:endParaRPr>
          </a:p>
          <a:p>
            <a:pPr marL="342900" indent="-342900">
              <a:spcAft>
                <a:spcPts val="0"/>
              </a:spcAft>
              <a:buFont typeface="Wingdings" pitchFamily="2" charset="2"/>
              <a:buChar char="ü"/>
            </a:pPr>
            <a:endParaRPr lang="en-GB" sz="2200" b="1" dirty="0">
              <a:cs typeface="Arial" panose="020B0604020202020204" pitchFamily="34" charset="0"/>
            </a:endParaRPr>
          </a:p>
          <a:p>
            <a:pPr>
              <a:spcAft>
                <a:spcPts val="0"/>
              </a:spcAft>
            </a:pPr>
            <a:endParaRPr lang="en-GB" sz="2200" i="1" dirty="0">
              <a:cs typeface="Arial" panose="020B0604020202020204" pitchFamily="34" charset="0"/>
            </a:endParaRPr>
          </a:p>
        </p:txBody>
      </p:sp>
      <p:pic>
        <p:nvPicPr>
          <p:cNvPr id="1026" name="Picture 2" descr="Global cybercrime economy generates over $1.5 trillion">
            <a:hlinkClick r:id="rId4"/>
            <a:extLst>
              <a:ext uri="{FF2B5EF4-FFF2-40B4-BE49-F238E27FC236}">
                <a16:creationId xmlns:a16="http://schemas.microsoft.com/office/drawing/2014/main" id="{922A0C7D-4714-43B2-A8B6-F78F73656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417" y="2566198"/>
            <a:ext cx="4109482" cy="23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6041"/>
            <a:ext cx="4572000" cy="4939814"/>
          </a:xfrm>
          <a:prstGeom prst="rect">
            <a:avLst/>
          </a:prstGeom>
        </p:spPr>
        <p:txBody>
          <a:bodyPr>
            <a:spAutoFit/>
          </a:bodyPr>
          <a:lstStyle/>
          <a:p>
            <a:pPr marL="342900" indent="-342900">
              <a:spcAft>
                <a:spcPts val="0"/>
              </a:spcAft>
              <a:buFont typeface="Wingdings" pitchFamily="2" charset="2"/>
              <a:buChar char="ü"/>
            </a:pPr>
            <a:r>
              <a:rPr lang="en-GB" sz="2100" b="1" dirty="0">
                <a:cs typeface="Arial" panose="020B0604020202020204" pitchFamily="34" charset="0"/>
              </a:rPr>
              <a:t>5</a:t>
            </a:r>
            <a:r>
              <a:rPr lang="sr-Latn-RS" sz="2100" b="1" dirty="0">
                <a:cs typeface="Arial" panose="020B0604020202020204" pitchFamily="34" charset="0"/>
              </a:rPr>
              <a:t>. korak</a:t>
            </a:r>
            <a:r>
              <a:rPr lang="en-GB" sz="2100" dirty="0">
                <a:cs typeface="Arial" panose="020B0604020202020204" pitchFamily="34" charset="0"/>
              </a:rPr>
              <a:t>:</a:t>
            </a:r>
            <a:r>
              <a:rPr lang="en-GB" sz="2100" b="1" dirty="0">
                <a:cs typeface="Arial" panose="020B0604020202020204" pitchFamily="34" charset="0"/>
              </a:rPr>
              <a:t> </a:t>
            </a:r>
            <a:r>
              <a:rPr lang="sr-Latn-RS" sz="2100" dirty="0">
                <a:cs typeface="Arial" panose="020B0604020202020204" pitchFamily="34" charset="0"/>
              </a:rPr>
              <a:t>Zahtev za </a:t>
            </a:r>
            <a:r>
              <a:rPr lang="en-GB" sz="2100" i="1" dirty="0" err="1">
                <a:cs typeface="Arial" panose="020B0604020202020204" pitchFamily="34" charset="0"/>
              </a:rPr>
              <a:t>uzajamn</a:t>
            </a:r>
            <a:r>
              <a:rPr lang="sr-Latn-RS" sz="2100" i="1" dirty="0">
                <a:cs typeface="Arial" panose="020B0604020202020204" pitchFamily="34" charset="0"/>
              </a:rPr>
              <a:t>u</a:t>
            </a:r>
            <a:r>
              <a:rPr lang="en-GB" sz="2100" i="1" dirty="0">
                <a:cs typeface="Arial" panose="020B0604020202020204" pitchFamily="34" charset="0"/>
              </a:rPr>
              <a:t> </a:t>
            </a:r>
            <a:r>
              <a:rPr lang="en-GB" sz="2100" i="1" dirty="0" err="1">
                <a:cs typeface="Arial" panose="020B0604020202020204" pitchFamily="34" charset="0"/>
              </a:rPr>
              <a:t>pravn</a:t>
            </a:r>
            <a:r>
              <a:rPr lang="sr-Latn-RS" sz="2100" i="1" dirty="0">
                <a:cs typeface="Arial" panose="020B0604020202020204" pitchFamily="34" charset="0"/>
              </a:rPr>
              <a:t>u</a:t>
            </a:r>
            <a:r>
              <a:rPr lang="en-GB" sz="2100" i="1" dirty="0">
                <a:cs typeface="Arial" panose="020B0604020202020204" pitchFamily="34" charset="0"/>
              </a:rPr>
              <a:t> </a:t>
            </a:r>
            <a:r>
              <a:rPr lang="en-GB" sz="2100" i="1" dirty="0" err="1">
                <a:cs typeface="Arial" panose="020B0604020202020204" pitchFamily="34" charset="0"/>
              </a:rPr>
              <a:t>pomoć</a:t>
            </a:r>
            <a:r>
              <a:rPr lang="en-GB" sz="2100" i="1" dirty="0">
                <a:cs typeface="Arial" panose="020B0604020202020204" pitchFamily="34" charset="0"/>
              </a:rPr>
              <a:t> </a:t>
            </a:r>
            <a:r>
              <a:rPr lang="sr-Latn-RS" sz="2100" i="1" dirty="0">
                <a:cs typeface="Arial" panose="020B0604020202020204" pitchFamily="34" charset="0"/>
              </a:rPr>
              <a:t>je poslat i Centralni organ ili organ nadležan za postupanje čeka odgovor </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sr-Latn-RS" sz="2100" i="1" dirty="0">
                <a:cs typeface="Arial" panose="020B0604020202020204" pitchFamily="34" charset="0"/>
              </a:rPr>
              <a:t>duže ili kraće vreme </a:t>
            </a:r>
            <a:r>
              <a:rPr lang="en-GB" sz="2100" i="1" dirty="0">
                <a:cs typeface="Arial" panose="020B0604020202020204" pitchFamily="34" charset="0"/>
              </a:rPr>
              <a:t>…</a:t>
            </a: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Arial" panose="020B0604020202020204" pitchFamily="34" charset="0"/>
              <a:buChar char="•"/>
            </a:pPr>
            <a:r>
              <a:rPr lang="sr-Latn-RS" sz="2100" b="1" i="1" dirty="0">
                <a:cs typeface="Arial" panose="020B0604020202020204" pitchFamily="34" charset="0"/>
              </a:rPr>
              <a:t>Pitanje</a:t>
            </a:r>
            <a:r>
              <a:rPr lang="en-GB" sz="2100" b="1" i="1" dirty="0">
                <a:cs typeface="Arial" panose="020B0604020202020204" pitchFamily="34" charset="0"/>
              </a:rPr>
              <a:t>: </a:t>
            </a:r>
            <a:r>
              <a:rPr lang="sr-Latn-RS" sz="2100" b="1" i="1" dirty="0">
                <a:cs typeface="Arial" panose="020B0604020202020204" pitchFamily="34" charset="0"/>
              </a:rPr>
              <a:t>šta možemo da radimo dok čekamo</a:t>
            </a:r>
            <a:r>
              <a:rPr lang="en-GB" sz="2100" b="1" i="1" dirty="0">
                <a:cs typeface="Arial" panose="020B0604020202020204" pitchFamily="34" charset="0"/>
              </a:rPr>
              <a:t>?</a:t>
            </a: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6</a:t>
            </a:r>
            <a:r>
              <a:rPr lang="sr-Latn-RS" sz="2100" b="1" dirty="0">
                <a:cs typeface="Arial" panose="020B0604020202020204" pitchFamily="34" charset="0"/>
              </a:rPr>
              <a:t>. korak</a:t>
            </a:r>
            <a:r>
              <a:rPr lang="en-GB" sz="2100" dirty="0">
                <a:cs typeface="Arial" panose="020B0604020202020204" pitchFamily="34" charset="0"/>
              </a:rPr>
              <a:t>: </a:t>
            </a:r>
            <a:r>
              <a:rPr lang="sr-Latn-RS" sz="2100" i="1" dirty="0">
                <a:cs typeface="Arial" panose="020B0604020202020204" pitchFamily="34" charset="0"/>
              </a:rPr>
              <a:t>Zahtev za </a:t>
            </a:r>
            <a:r>
              <a:rPr lang="sr-Latn-RS" sz="2100" i="1" dirty="0" err="1">
                <a:cs typeface="Arial" panose="020B0604020202020204" pitchFamily="34" charset="0"/>
              </a:rPr>
              <a:t>UPP</a:t>
            </a:r>
            <a:r>
              <a:rPr lang="sr-Latn-RS" sz="2100" i="1" dirty="0">
                <a:cs typeface="Arial" panose="020B0604020202020204" pitchFamily="34" charset="0"/>
              </a:rPr>
              <a:t> dobija Centralni organ ili organ nadležan za postupanje u zamoljenoj državi</a:t>
            </a:r>
            <a:endParaRPr lang="en-GB" sz="2100" i="1" dirty="0">
              <a:cs typeface="Arial" panose="020B0604020202020204" pitchFamily="34" charset="0"/>
            </a:endParaRPr>
          </a:p>
          <a:p>
            <a:pPr marL="342900" indent="-342900">
              <a:spcAft>
                <a:spcPts val="0"/>
              </a:spcAft>
              <a:buFont typeface="Wingdings" pitchFamily="2" charset="2"/>
              <a:buChar char="ü"/>
            </a:pPr>
            <a:endParaRPr lang="en-GB" sz="2100" i="1" dirty="0">
              <a:cs typeface="Arial" panose="020B0604020202020204" pitchFamily="34" charset="0"/>
            </a:endParaRPr>
          </a:p>
          <a:p>
            <a:pPr marL="342900" indent="-342900">
              <a:spcAft>
                <a:spcPts val="0"/>
              </a:spcAft>
              <a:buFont typeface="Arial" panose="020B0604020202020204" pitchFamily="34" charset="0"/>
              <a:buChar char="•"/>
            </a:pPr>
            <a:r>
              <a:rPr lang="sr-Latn-RS" sz="2100" b="1" i="1" dirty="0">
                <a:cs typeface="Arial" panose="020B0604020202020204" pitchFamily="34" charset="0"/>
              </a:rPr>
              <a:t>Sve varijante su moguće i na njihovoj strani</a:t>
            </a:r>
            <a:r>
              <a:rPr lang="en-GB" sz="2100" b="1" i="1" dirty="0">
                <a:cs typeface="Arial" panose="020B0604020202020204" pitchFamily="34" charset="0"/>
              </a:rPr>
              <a:t>!</a:t>
            </a:r>
            <a:endParaRPr lang="en-GB" sz="2100" b="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044000"/>
            <a:ext cx="4572000" cy="5262979"/>
          </a:xfrm>
          <a:prstGeom prst="rect">
            <a:avLst/>
          </a:prstGeom>
        </p:spPr>
        <p:txBody>
          <a:bodyPr>
            <a:spAutoFit/>
          </a:bodyPr>
          <a:lstStyle/>
          <a:p>
            <a:pPr marL="342900" indent="-342900">
              <a:spcAft>
                <a:spcPts val="0"/>
              </a:spcAft>
              <a:buFont typeface="Wingdings" pitchFamily="2" charset="2"/>
              <a:buChar char="ü"/>
            </a:pPr>
            <a:r>
              <a:rPr lang="en-GB" sz="2100" b="1" dirty="0">
                <a:cs typeface="Arial" panose="020B0604020202020204" pitchFamily="34" charset="0"/>
              </a:rPr>
              <a:t>7</a:t>
            </a:r>
            <a:r>
              <a:rPr lang="sr-Latn-RS" sz="2100" b="1" dirty="0">
                <a:cs typeface="Arial" panose="020B0604020202020204" pitchFamily="34" charset="0"/>
              </a:rPr>
              <a:t>. korak</a:t>
            </a:r>
            <a:r>
              <a:rPr lang="en-GB" sz="2100" dirty="0">
                <a:cs typeface="Arial" panose="020B0604020202020204" pitchFamily="34" charset="0"/>
              </a:rPr>
              <a:t>:</a:t>
            </a:r>
            <a:r>
              <a:rPr lang="en-GB" sz="2100" b="1" dirty="0">
                <a:cs typeface="Arial" panose="020B0604020202020204" pitchFamily="34" charset="0"/>
              </a:rPr>
              <a:t> </a:t>
            </a:r>
            <a:r>
              <a:rPr lang="sr-Latn-RS" sz="2100" i="1" dirty="0">
                <a:cs typeface="Arial" panose="020B0604020202020204" pitchFamily="34" charset="0"/>
              </a:rPr>
              <a:t>Centralni organ ili organ nadležan za postupanje u zamoljenoj državi ispuni zahtev i pošalje </a:t>
            </a:r>
            <a:r>
              <a:rPr lang="en-GB" sz="2100" i="1" dirty="0">
                <a:cs typeface="Arial" panose="020B0604020202020204" pitchFamily="34" charset="0"/>
              </a:rPr>
              <a:t> </a:t>
            </a:r>
            <a:r>
              <a:rPr lang="sr-Latn-RS" sz="2100" i="1" dirty="0">
                <a:cs typeface="Arial" panose="020B0604020202020204" pitchFamily="34" charset="0"/>
              </a:rPr>
              <a:t>odgovor/dokaze Centralnom organu ili organu nadležnom za postupanje ili organu koji je uputio zahtev</a:t>
            </a:r>
            <a:endParaRPr lang="en-GB" sz="2100" i="1" dirty="0">
              <a:cs typeface="Arial" panose="020B0604020202020204" pitchFamily="34" charset="0"/>
            </a:endParaRPr>
          </a:p>
          <a:p>
            <a:pPr marL="342900" indent="-342900">
              <a:spcAft>
                <a:spcPts val="0"/>
              </a:spcAft>
              <a:buFont typeface="Arial" panose="020B0604020202020204" pitchFamily="34" charset="0"/>
              <a:buChar char="•"/>
            </a:pPr>
            <a:endParaRPr lang="en-GB" sz="2100" i="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8</a:t>
            </a:r>
            <a:r>
              <a:rPr lang="sr-Latn-RS" sz="2100" b="1" dirty="0">
                <a:cs typeface="Arial" panose="020B0604020202020204" pitchFamily="34" charset="0"/>
              </a:rPr>
              <a:t>. korak</a:t>
            </a:r>
            <a:r>
              <a:rPr lang="en-GB" sz="2100" dirty="0">
                <a:cs typeface="Arial" panose="020B0604020202020204" pitchFamily="34" charset="0"/>
              </a:rPr>
              <a:t>:</a:t>
            </a:r>
            <a:r>
              <a:rPr lang="en-GB" sz="2100" b="1" dirty="0">
                <a:cs typeface="Arial" panose="020B0604020202020204" pitchFamily="34" charset="0"/>
              </a:rPr>
              <a:t> lo</a:t>
            </a:r>
            <a:r>
              <a:rPr lang="sr-Latn-RS" sz="2100" b="1" dirty="0">
                <a:cs typeface="Arial" panose="020B0604020202020204" pitchFamily="34" charset="0"/>
              </a:rPr>
              <a:t>k</a:t>
            </a:r>
            <a:r>
              <a:rPr lang="en-GB" sz="2100" b="1" dirty="0">
                <a:cs typeface="Arial" panose="020B0604020202020204" pitchFamily="34" charset="0"/>
              </a:rPr>
              <a:t>al</a:t>
            </a:r>
            <a:r>
              <a:rPr lang="sr-Latn-RS" sz="2100" b="1" dirty="0">
                <a:cs typeface="Arial" panose="020B0604020202020204" pitchFamily="34" charset="0"/>
              </a:rPr>
              <a:t>ni organ koji je pokrenuo postupak </a:t>
            </a:r>
            <a:r>
              <a:rPr lang="sr-Latn-RS" sz="2100" b="1" dirty="0" err="1">
                <a:cs typeface="Arial" panose="020B0604020202020204" pitchFamily="34" charset="0"/>
              </a:rPr>
              <a:t>UPP</a:t>
            </a:r>
            <a:r>
              <a:rPr lang="sr-Latn-RS" sz="2100" b="1" dirty="0">
                <a:cs typeface="Arial" panose="020B0604020202020204" pitchFamily="34" charset="0"/>
              </a:rPr>
              <a:t> dobija odgovor</a:t>
            </a:r>
            <a:endParaRPr lang="en-GB" sz="2100" b="1" dirty="0">
              <a:cs typeface="Arial" panose="020B0604020202020204" pitchFamily="34" charset="0"/>
            </a:endParaRPr>
          </a:p>
          <a:p>
            <a:pPr marL="342900" indent="-342900">
              <a:spcAft>
                <a:spcPts val="0"/>
              </a:spcAft>
              <a:buFont typeface="Wingdings" pitchFamily="2" charset="2"/>
              <a:buChar char="ü"/>
            </a:pPr>
            <a:endParaRPr lang="en-GB" sz="2100" b="1" dirty="0">
              <a:cs typeface="Arial" panose="020B0604020202020204" pitchFamily="34" charset="0"/>
            </a:endParaRPr>
          </a:p>
          <a:p>
            <a:pPr marL="342900" indent="-342900">
              <a:spcAft>
                <a:spcPts val="0"/>
              </a:spcAft>
              <a:buFont typeface="Wingdings" pitchFamily="2" charset="2"/>
              <a:buChar char="ü"/>
            </a:pPr>
            <a:r>
              <a:rPr lang="en-GB" sz="2100" b="1" dirty="0">
                <a:cs typeface="Arial" panose="020B0604020202020204" pitchFamily="34" charset="0"/>
              </a:rPr>
              <a:t>9</a:t>
            </a:r>
            <a:r>
              <a:rPr lang="sr-Latn-RS" sz="2100" b="1" dirty="0">
                <a:cs typeface="Arial" panose="020B0604020202020204" pitchFamily="34" charset="0"/>
              </a:rPr>
              <a:t>. korak</a:t>
            </a:r>
            <a:r>
              <a:rPr lang="en-GB" sz="2100" dirty="0">
                <a:cs typeface="Arial" panose="020B0604020202020204" pitchFamily="34" charset="0"/>
              </a:rPr>
              <a:t>: </a:t>
            </a:r>
            <a:r>
              <a:rPr lang="en-GB" sz="2100" i="1" dirty="0">
                <a:cs typeface="Arial" panose="020B0604020202020204" pitchFamily="34" charset="0"/>
              </a:rPr>
              <a:t>lo</a:t>
            </a:r>
            <a:r>
              <a:rPr lang="sr-Latn-RS" sz="2100" i="1" dirty="0">
                <a:cs typeface="Arial" panose="020B0604020202020204" pitchFamily="34" charset="0"/>
              </a:rPr>
              <a:t>k</a:t>
            </a:r>
            <a:r>
              <a:rPr lang="en-GB" sz="2100" i="1" dirty="0">
                <a:cs typeface="Arial" panose="020B0604020202020204" pitchFamily="34" charset="0"/>
              </a:rPr>
              <a:t>al</a:t>
            </a:r>
            <a:r>
              <a:rPr lang="sr-Latn-RS" sz="2100" i="1" dirty="0">
                <a:cs typeface="Arial" panose="020B0604020202020204" pitchFamily="34" charset="0"/>
              </a:rPr>
              <a:t>ni organ proučava odgovor i donosi odluku o daljim koracima</a:t>
            </a:r>
            <a:r>
              <a:rPr lang="en-GB" sz="2100" i="1" dirty="0">
                <a:cs typeface="Arial" panose="020B0604020202020204" pitchFamily="34" charset="0"/>
              </a:rPr>
              <a:t>, </a:t>
            </a:r>
            <a:r>
              <a:rPr lang="sr-Latn-RS" sz="2100" i="1" dirty="0">
                <a:cs typeface="Arial" panose="020B0604020202020204" pitchFamily="34" charset="0"/>
              </a:rPr>
              <a:t>uključujući dodatni Zahtev za </a:t>
            </a:r>
            <a:r>
              <a:rPr lang="sr-Latn-RS" sz="2100" i="1" dirty="0" err="1">
                <a:cs typeface="Arial" panose="020B0604020202020204" pitchFamily="34" charset="0"/>
              </a:rPr>
              <a:t>UPP</a:t>
            </a:r>
            <a:endParaRPr lang="en-GB" sz="2100" dirty="0">
              <a:cs typeface="Arial" panose="020B0604020202020204" pitchFamily="34" charset="0"/>
            </a:endParaRPr>
          </a:p>
        </p:txBody>
      </p:sp>
    </p:spTree>
    <p:extLst>
      <p:ext uri="{BB962C8B-B14F-4D97-AF65-F5344CB8AC3E}">
        <p14:creationId xmlns:p14="http://schemas.microsoft.com/office/powerpoint/2010/main" val="19774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269269267"/>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78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B11FE610-347E-4DC6-963D-5A8D93D8B534}"/>
                                            </p:graphicEl>
                                          </p:spTgt>
                                        </p:tgtEl>
                                        <p:attrNameLst>
                                          <p:attrName>style.visibility</p:attrName>
                                        </p:attrNameLst>
                                      </p:cBhvr>
                                      <p:to>
                                        <p:strVal val="visible"/>
                                      </p:to>
                                    </p:set>
                                    <p:anim calcmode="lin" valueType="num">
                                      <p:cBhvr additive="base">
                                        <p:cTn id="7" dur="750" fill="hold"/>
                                        <p:tgtEl>
                                          <p:spTgt spid="6">
                                            <p:graphicEl>
                                              <a:dgm id="{B11FE610-347E-4DC6-963D-5A8D93D8B534}"/>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B11FE610-347E-4DC6-963D-5A8D93D8B534}"/>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9D632434-7AD9-454C-A5B8-907A8A8AE164}"/>
                                            </p:graphicEl>
                                          </p:spTgt>
                                        </p:tgtEl>
                                        <p:attrNameLst>
                                          <p:attrName>style.visibility</p:attrName>
                                        </p:attrNameLst>
                                      </p:cBhvr>
                                      <p:to>
                                        <p:strVal val="visible"/>
                                      </p:to>
                                    </p:set>
                                    <p:anim calcmode="lin" valueType="num">
                                      <p:cBhvr additive="base">
                                        <p:cTn id="12" dur="750" fill="hold"/>
                                        <p:tgtEl>
                                          <p:spTgt spid="6">
                                            <p:graphicEl>
                                              <a:dgm id="{9D632434-7AD9-454C-A5B8-907A8A8AE164}"/>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9D632434-7AD9-454C-A5B8-907A8A8AE164}"/>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5E518954-471A-4A0A-8052-11BC5FD08113}"/>
                                            </p:graphicEl>
                                          </p:spTgt>
                                        </p:tgtEl>
                                        <p:attrNameLst>
                                          <p:attrName>style.visibility</p:attrName>
                                        </p:attrNameLst>
                                      </p:cBhvr>
                                      <p:to>
                                        <p:strVal val="visible"/>
                                      </p:to>
                                    </p:set>
                                    <p:anim calcmode="lin" valueType="num">
                                      <p:cBhvr additive="base">
                                        <p:cTn id="17" dur="750" fill="hold"/>
                                        <p:tgtEl>
                                          <p:spTgt spid="6">
                                            <p:graphicEl>
                                              <a:dgm id="{5E518954-471A-4A0A-8052-11BC5FD08113}"/>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5E518954-471A-4A0A-8052-11BC5FD08113}"/>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E307F77B-0ACB-4F07-895E-E85A60F4A63D}"/>
                                            </p:graphicEl>
                                          </p:spTgt>
                                        </p:tgtEl>
                                        <p:attrNameLst>
                                          <p:attrName>style.visibility</p:attrName>
                                        </p:attrNameLst>
                                      </p:cBhvr>
                                      <p:to>
                                        <p:strVal val="visible"/>
                                      </p:to>
                                    </p:set>
                                    <p:anim calcmode="lin" valueType="num">
                                      <p:cBhvr additive="base">
                                        <p:cTn id="22" dur="750" fill="hold"/>
                                        <p:tgtEl>
                                          <p:spTgt spid="6">
                                            <p:graphicEl>
                                              <a:dgm id="{E307F77B-0ACB-4F07-895E-E85A60F4A63D}"/>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E307F77B-0ACB-4F07-895E-E85A60F4A63D}"/>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FA0C563D-4AC4-49D4-8B82-2B3DA636C5B8}"/>
                                            </p:graphicEl>
                                          </p:spTgt>
                                        </p:tgtEl>
                                        <p:attrNameLst>
                                          <p:attrName>style.visibility</p:attrName>
                                        </p:attrNameLst>
                                      </p:cBhvr>
                                      <p:to>
                                        <p:strVal val="visible"/>
                                      </p:to>
                                    </p:set>
                                    <p:anim calcmode="lin" valueType="num">
                                      <p:cBhvr additive="base">
                                        <p:cTn id="27" dur="750" fill="hold"/>
                                        <p:tgtEl>
                                          <p:spTgt spid="6">
                                            <p:graphicEl>
                                              <a:dgm id="{FA0C563D-4AC4-49D4-8B82-2B3DA636C5B8}"/>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FA0C563D-4AC4-49D4-8B82-2B3DA636C5B8}"/>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AE8D6596-348E-4ED8-990E-2F72A02FE46C}"/>
                                            </p:graphicEl>
                                          </p:spTgt>
                                        </p:tgtEl>
                                        <p:attrNameLst>
                                          <p:attrName>style.visibility</p:attrName>
                                        </p:attrNameLst>
                                      </p:cBhvr>
                                      <p:to>
                                        <p:strVal val="visible"/>
                                      </p:to>
                                    </p:set>
                                    <p:anim calcmode="lin" valueType="num">
                                      <p:cBhvr additive="base">
                                        <p:cTn id="32" dur="750" fill="hold"/>
                                        <p:tgtEl>
                                          <p:spTgt spid="6">
                                            <p:graphicEl>
                                              <a:dgm id="{AE8D6596-348E-4ED8-990E-2F72A02FE46C}"/>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AE8D6596-348E-4ED8-990E-2F72A02FE46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872E5D92-8A5B-4F0B-A582-AD2EC26DE1F1}"/>
                                            </p:graphicEl>
                                          </p:spTgt>
                                        </p:tgtEl>
                                        <p:attrNameLst>
                                          <p:attrName>style.visibility</p:attrName>
                                        </p:attrNameLst>
                                      </p:cBhvr>
                                      <p:to>
                                        <p:strVal val="visible"/>
                                      </p:to>
                                    </p:set>
                                    <p:anim calcmode="lin" valueType="num">
                                      <p:cBhvr additive="base">
                                        <p:cTn id="37" dur="750" fill="hold"/>
                                        <p:tgtEl>
                                          <p:spTgt spid="6">
                                            <p:graphicEl>
                                              <a:dgm id="{872E5D92-8A5B-4F0B-A582-AD2EC26DE1F1}"/>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872E5D92-8A5B-4F0B-A582-AD2EC26DE1F1}"/>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5250"/>
                            </p:stCondLst>
                            <p:childTnLst>
                              <p:par>
                                <p:cTn id="40" presetID="2" presetClass="entr" presetSubtype="1" fill="hold" grpId="0" nodeType="afterEffect">
                                  <p:stCondLst>
                                    <p:cond delay="0"/>
                                  </p:stCondLst>
                                  <p:childTnLst>
                                    <p:set>
                                      <p:cBhvr>
                                        <p:cTn id="41" dur="1" fill="hold">
                                          <p:stCondLst>
                                            <p:cond delay="0"/>
                                          </p:stCondLst>
                                        </p:cTn>
                                        <p:tgtEl>
                                          <p:spTgt spid="6">
                                            <p:graphicEl>
                                              <a:dgm id="{49D1460C-DD90-4744-A72E-5022D2D8FCAD}"/>
                                            </p:graphicEl>
                                          </p:spTgt>
                                        </p:tgtEl>
                                        <p:attrNameLst>
                                          <p:attrName>style.visibility</p:attrName>
                                        </p:attrNameLst>
                                      </p:cBhvr>
                                      <p:to>
                                        <p:strVal val="visible"/>
                                      </p:to>
                                    </p:set>
                                    <p:anim calcmode="lin" valueType="num">
                                      <p:cBhvr additive="base">
                                        <p:cTn id="42" dur="750" fill="hold"/>
                                        <p:tgtEl>
                                          <p:spTgt spid="6">
                                            <p:graphicEl>
                                              <a:dgm id="{49D1460C-DD90-4744-A72E-5022D2D8FCAD}"/>
                                            </p:graphicEl>
                                          </p:spTgt>
                                        </p:tgtEl>
                                        <p:attrNameLst>
                                          <p:attrName>ppt_x</p:attrName>
                                        </p:attrNameLst>
                                      </p:cBhvr>
                                      <p:tavLst>
                                        <p:tav tm="0">
                                          <p:val>
                                            <p:strVal val="#ppt_x"/>
                                          </p:val>
                                        </p:tav>
                                        <p:tav tm="100000">
                                          <p:val>
                                            <p:strVal val="#ppt_x"/>
                                          </p:val>
                                        </p:tav>
                                      </p:tavLst>
                                    </p:anim>
                                    <p:anim calcmode="lin" valueType="num">
                                      <p:cBhvr additive="base">
                                        <p:cTn id="43" dur="750" fill="hold"/>
                                        <p:tgtEl>
                                          <p:spTgt spid="6">
                                            <p:graphicEl>
                                              <a:dgm id="{49D1460C-DD90-4744-A72E-5022D2D8FCAD}"/>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0"/>
                                  </p:stCondLst>
                                  <p:childTnLst>
                                    <p:set>
                                      <p:cBhvr>
                                        <p:cTn id="46" dur="1" fill="hold">
                                          <p:stCondLst>
                                            <p:cond delay="0"/>
                                          </p:stCondLst>
                                        </p:cTn>
                                        <p:tgtEl>
                                          <p:spTgt spid="6">
                                            <p:graphicEl>
                                              <a:dgm id="{1570E3C4-0EB5-4850-977D-D7BF7804F5C5}"/>
                                            </p:graphicEl>
                                          </p:spTgt>
                                        </p:tgtEl>
                                        <p:attrNameLst>
                                          <p:attrName>style.visibility</p:attrName>
                                        </p:attrNameLst>
                                      </p:cBhvr>
                                      <p:to>
                                        <p:strVal val="visible"/>
                                      </p:to>
                                    </p:set>
                                    <p:anim calcmode="lin" valueType="num">
                                      <p:cBhvr additive="base">
                                        <p:cTn id="47" dur="750" fill="hold"/>
                                        <p:tgtEl>
                                          <p:spTgt spid="6">
                                            <p:graphicEl>
                                              <a:dgm id="{1570E3C4-0EB5-4850-977D-D7BF7804F5C5}"/>
                                            </p:graphicEl>
                                          </p:spTgt>
                                        </p:tgtEl>
                                        <p:attrNameLst>
                                          <p:attrName>ppt_x</p:attrName>
                                        </p:attrNameLst>
                                      </p:cBhvr>
                                      <p:tavLst>
                                        <p:tav tm="0">
                                          <p:val>
                                            <p:strVal val="#ppt_x"/>
                                          </p:val>
                                        </p:tav>
                                        <p:tav tm="100000">
                                          <p:val>
                                            <p:strVal val="#ppt_x"/>
                                          </p:val>
                                        </p:tav>
                                      </p:tavLst>
                                    </p:anim>
                                    <p:anim calcmode="lin" valueType="num">
                                      <p:cBhvr additive="base">
                                        <p:cTn id="48" dur="750" fill="hold"/>
                                        <p:tgtEl>
                                          <p:spTgt spid="6">
                                            <p:graphicEl>
                                              <a:dgm id="{1570E3C4-0EB5-4850-977D-D7BF7804F5C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1901907046"/>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5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E3892E7C-CF81-4B0E-865C-F62F9E9E8E48}"/>
                                            </p:graphicEl>
                                          </p:spTgt>
                                        </p:tgtEl>
                                        <p:attrNameLst>
                                          <p:attrName>style.visibility</p:attrName>
                                        </p:attrNameLst>
                                      </p:cBhvr>
                                      <p:to>
                                        <p:strVal val="visible"/>
                                      </p:to>
                                    </p:set>
                                    <p:anim calcmode="lin" valueType="num">
                                      <p:cBhvr additive="base">
                                        <p:cTn id="7" dur="750" fill="hold"/>
                                        <p:tgtEl>
                                          <p:spTgt spid="6">
                                            <p:graphicEl>
                                              <a:dgm id="{E3892E7C-CF81-4B0E-865C-F62F9E9E8E48}"/>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E3892E7C-CF81-4B0E-865C-F62F9E9E8E48}"/>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C54CB6C8-8D3F-4FB6-9234-77A6ACED8420}"/>
                                            </p:graphicEl>
                                          </p:spTgt>
                                        </p:tgtEl>
                                        <p:attrNameLst>
                                          <p:attrName>style.visibility</p:attrName>
                                        </p:attrNameLst>
                                      </p:cBhvr>
                                      <p:to>
                                        <p:strVal val="visible"/>
                                      </p:to>
                                    </p:set>
                                    <p:anim calcmode="lin" valueType="num">
                                      <p:cBhvr additive="base">
                                        <p:cTn id="12" dur="750" fill="hold"/>
                                        <p:tgtEl>
                                          <p:spTgt spid="6">
                                            <p:graphicEl>
                                              <a:dgm id="{C54CB6C8-8D3F-4FB6-9234-77A6ACED8420}"/>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C54CB6C8-8D3F-4FB6-9234-77A6ACED842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AF770465-1E5E-4638-9A1B-92EBE61B5D0C}"/>
                                            </p:graphicEl>
                                          </p:spTgt>
                                        </p:tgtEl>
                                        <p:attrNameLst>
                                          <p:attrName>style.visibility</p:attrName>
                                        </p:attrNameLst>
                                      </p:cBhvr>
                                      <p:to>
                                        <p:strVal val="visible"/>
                                      </p:to>
                                    </p:set>
                                    <p:anim calcmode="lin" valueType="num">
                                      <p:cBhvr additive="base">
                                        <p:cTn id="17" dur="750" fill="hold"/>
                                        <p:tgtEl>
                                          <p:spTgt spid="6">
                                            <p:graphicEl>
                                              <a:dgm id="{AF770465-1E5E-4638-9A1B-92EBE61B5D0C}"/>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AF770465-1E5E-4638-9A1B-92EBE61B5D0C}"/>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85C1F341-FC66-4D97-B213-31D1B3CF0866}"/>
                                            </p:graphicEl>
                                          </p:spTgt>
                                        </p:tgtEl>
                                        <p:attrNameLst>
                                          <p:attrName>style.visibility</p:attrName>
                                        </p:attrNameLst>
                                      </p:cBhvr>
                                      <p:to>
                                        <p:strVal val="visible"/>
                                      </p:to>
                                    </p:set>
                                    <p:anim calcmode="lin" valueType="num">
                                      <p:cBhvr additive="base">
                                        <p:cTn id="22" dur="750" fill="hold"/>
                                        <p:tgtEl>
                                          <p:spTgt spid="6">
                                            <p:graphicEl>
                                              <a:dgm id="{85C1F341-FC66-4D97-B213-31D1B3CF0866}"/>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85C1F341-FC66-4D97-B213-31D1B3CF0866}"/>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D0B16B8F-93CF-4E2B-91BA-862EF9BD9990}"/>
                                            </p:graphicEl>
                                          </p:spTgt>
                                        </p:tgtEl>
                                        <p:attrNameLst>
                                          <p:attrName>style.visibility</p:attrName>
                                        </p:attrNameLst>
                                      </p:cBhvr>
                                      <p:to>
                                        <p:strVal val="visible"/>
                                      </p:to>
                                    </p:set>
                                    <p:anim calcmode="lin" valueType="num">
                                      <p:cBhvr additive="base">
                                        <p:cTn id="27" dur="750" fill="hold"/>
                                        <p:tgtEl>
                                          <p:spTgt spid="6">
                                            <p:graphicEl>
                                              <a:dgm id="{D0B16B8F-93CF-4E2B-91BA-862EF9BD9990}"/>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D0B16B8F-93CF-4E2B-91BA-862EF9BD9990}"/>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53FA1314-161C-4363-B4BB-A334788502EF}"/>
                                            </p:graphicEl>
                                          </p:spTgt>
                                        </p:tgtEl>
                                        <p:attrNameLst>
                                          <p:attrName>style.visibility</p:attrName>
                                        </p:attrNameLst>
                                      </p:cBhvr>
                                      <p:to>
                                        <p:strVal val="visible"/>
                                      </p:to>
                                    </p:set>
                                    <p:anim calcmode="lin" valueType="num">
                                      <p:cBhvr additive="base">
                                        <p:cTn id="32" dur="750" fill="hold"/>
                                        <p:tgtEl>
                                          <p:spTgt spid="6">
                                            <p:graphicEl>
                                              <a:dgm id="{53FA1314-161C-4363-B4BB-A334788502EF}"/>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53FA1314-161C-4363-B4BB-A334788502EF}"/>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A4F61184-0BBF-4AB9-8C6A-810F7F4CEAFF}"/>
                                            </p:graphicEl>
                                          </p:spTgt>
                                        </p:tgtEl>
                                        <p:attrNameLst>
                                          <p:attrName>style.visibility</p:attrName>
                                        </p:attrNameLst>
                                      </p:cBhvr>
                                      <p:to>
                                        <p:strVal val="visible"/>
                                      </p:to>
                                    </p:set>
                                    <p:anim calcmode="lin" valueType="num">
                                      <p:cBhvr additive="base">
                                        <p:cTn id="37" dur="750" fill="hold"/>
                                        <p:tgtEl>
                                          <p:spTgt spid="6">
                                            <p:graphicEl>
                                              <a:dgm id="{A4F61184-0BBF-4AB9-8C6A-810F7F4CEAFF}"/>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A4F61184-0BBF-4AB9-8C6A-810F7F4CEAF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2110" y="1906316"/>
            <a:ext cx="7019779" cy="3108543"/>
          </a:xfrm>
          <a:prstGeom prst="rect">
            <a:avLst/>
          </a:prstGeom>
        </p:spPr>
        <p:txBody>
          <a:bodyPr wrap="square">
            <a:spAutoFit/>
          </a:bodyPr>
          <a:lstStyle/>
          <a:p>
            <a:pPr algn="ctr">
              <a:spcAft>
                <a:spcPts val="0"/>
              </a:spcAft>
            </a:pPr>
            <a:r>
              <a:rPr lang="sr-Latn-RS" sz="2800" b="1" dirty="0">
                <a:solidFill>
                  <a:srgbClr val="FF0000"/>
                </a:solidFill>
                <a:cs typeface="Arial" panose="020B0604020202020204" pitchFamily="34" charset="0"/>
              </a:rPr>
              <a:t>UPOZORENJE</a:t>
            </a:r>
            <a:r>
              <a:rPr lang="en-GB" sz="2800" b="1" dirty="0">
                <a:solidFill>
                  <a:srgbClr val="FF0000"/>
                </a:solidFill>
                <a:cs typeface="Arial" panose="020B0604020202020204" pitchFamily="34" charset="0"/>
              </a:rPr>
              <a:t>: </a:t>
            </a:r>
          </a:p>
          <a:p>
            <a:pPr algn="ctr">
              <a:spcAft>
                <a:spcPts val="0"/>
              </a:spcAft>
            </a:pPr>
            <a:endParaRPr lang="en-GB" sz="2800" b="1" dirty="0">
              <a:solidFill>
                <a:srgbClr val="FF0000"/>
              </a:solidFill>
              <a:cs typeface="Arial" panose="020B0604020202020204" pitchFamily="34" charset="0"/>
            </a:endParaRPr>
          </a:p>
          <a:p>
            <a:pPr algn="just">
              <a:spcAft>
                <a:spcPts val="0"/>
              </a:spcAft>
            </a:pPr>
            <a:r>
              <a:rPr lang="sr-Latn-RS" sz="2800" b="1" dirty="0">
                <a:solidFill>
                  <a:srgbClr val="FF0000"/>
                </a:solidFill>
                <a:cs typeface="Arial" panose="020B0604020202020204" pitchFamily="34" charset="0"/>
              </a:rPr>
              <a:t>Postoji mogućnost da će postupak </a:t>
            </a:r>
            <a:r>
              <a:rPr lang="en-GB" sz="2800" b="1" dirty="0" err="1">
                <a:solidFill>
                  <a:srgbClr val="FF0000"/>
                </a:solidFill>
                <a:cs typeface="Arial" panose="020B0604020202020204" pitchFamily="34" charset="0"/>
              </a:rPr>
              <a:t>uzajamn</a:t>
            </a:r>
            <a:r>
              <a:rPr lang="sr-Latn-RS" sz="2800" b="1" dirty="0">
                <a:solidFill>
                  <a:srgbClr val="FF0000"/>
                </a:solidFill>
                <a:cs typeface="Arial" panose="020B0604020202020204" pitchFamily="34" charset="0"/>
              </a:rPr>
              <a:t>e</a:t>
            </a:r>
            <a:r>
              <a:rPr lang="en-GB" sz="2800" b="1" dirty="0">
                <a:solidFill>
                  <a:srgbClr val="FF0000"/>
                </a:solidFill>
                <a:cs typeface="Arial" panose="020B0604020202020204" pitchFamily="34" charset="0"/>
              </a:rPr>
              <a:t> </a:t>
            </a:r>
            <a:r>
              <a:rPr lang="en-GB" sz="2800" b="1" dirty="0" err="1">
                <a:solidFill>
                  <a:srgbClr val="FF0000"/>
                </a:solidFill>
                <a:cs typeface="Arial" panose="020B0604020202020204" pitchFamily="34" charset="0"/>
              </a:rPr>
              <a:t>pravn</a:t>
            </a:r>
            <a:r>
              <a:rPr lang="sr-Latn-RS" sz="2800" b="1" dirty="0">
                <a:solidFill>
                  <a:srgbClr val="FF0000"/>
                </a:solidFill>
                <a:cs typeface="Arial" panose="020B0604020202020204" pitchFamily="34" charset="0"/>
              </a:rPr>
              <a:t>e</a:t>
            </a:r>
            <a:r>
              <a:rPr lang="en-GB" sz="2800" b="1" dirty="0">
                <a:solidFill>
                  <a:srgbClr val="FF0000"/>
                </a:solidFill>
                <a:cs typeface="Arial" panose="020B0604020202020204" pitchFamily="34" charset="0"/>
              </a:rPr>
              <a:t> </a:t>
            </a:r>
            <a:r>
              <a:rPr lang="en-GB" sz="2800" b="1" dirty="0" err="1">
                <a:solidFill>
                  <a:srgbClr val="FF0000"/>
                </a:solidFill>
                <a:cs typeface="Arial" panose="020B0604020202020204" pitchFamily="34" charset="0"/>
              </a:rPr>
              <a:t>pomoć</a:t>
            </a:r>
            <a:r>
              <a:rPr lang="sr-Latn-RS" sz="2800" b="1" dirty="0">
                <a:solidFill>
                  <a:srgbClr val="FF0000"/>
                </a:solidFill>
                <a:cs typeface="Arial" panose="020B0604020202020204" pitchFamily="34" charset="0"/>
              </a:rPr>
              <a:t>i u zamoljenoj državi podrazumevati dodatne pravne korake odnosno zahteve ili organe na osnovu domaćeg pravnog okvira</a:t>
            </a:r>
            <a:r>
              <a:rPr lang="en-GB" sz="2800" b="1" dirty="0">
                <a:solidFill>
                  <a:srgbClr val="FF0000"/>
                </a:solidFill>
                <a:cs typeface="Arial" panose="020B0604020202020204" pitchFamily="34" charset="0"/>
              </a:rPr>
              <a:t>.</a:t>
            </a:r>
          </a:p>
        </p:txBody>
      </p:sp>
    </p:spTree>
    <p:extLst>
      <p:ext uri="{BB962C8B-B14F-4D97-AF65-F5344CB8AC3E}">
        <p14:creationId xmlns:p14="http://schemas.microsoft.com/office/powerpoint/2010/main" val="63069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87726" y="2305615"/>
            <a:ext cx="6368548" cy="2246769"/>
          </a:xfrm>
          <a:prstGeom prst="rect">
            <a:avLst/>
          </a:prstGeom>
        </p:spPr>
        <p:txBody>
          <a:bodyPr wrap="square">
            <a:spAutoFit/>
          </a:bodyPr>
          <a:lstStyle/>
          <a:p>
            <a:pPr algn="ctr">
              <a:spcAft>
                <a:spcPts val="0"/>
              </a:spcAft>
            </a:pPr>
            <a:r>
              <a:rPr lang="sr-Latn-RS" sz="2800" b="1" dirty="0">
                <a:cs typeface="Arial" panose="020B0604020202020204" pitchFamily="34" charset="0"/>
              </a:rPr>
              <a:t>Pitanje</a:t>
            </a:r>
            <a:r>
              <a:rPr lang="en-GB" sz="2800" b="1" dirty="0">
                <a:cs typeface="Arial" panose="020B0604020202020204" pitchFamily="34" charset="0"/>
              </a:rPr>
              <a:t>:</a:t>
            </a:r>
          </a:p>
          <a:p>
            <a:pPr algn="ctr">
              <a:spcAft>
                <a:spcPts val="0"/>
              </a:spcAft>
            </a:pPr>
            <a:endParaRPr lang="en-GB" sz="2800" b="1" dirty="0">
              <a:cs typeface="Arial" panose="020B0604020202020204" pitchFamily="34" charset="0"/>
            </a:endParaRPr>
          </a:p>
          <a:p>
            <a:pPr>
              <a:spcAft>
                <a:spcPts val="0"/>
              </a:spcAft>
            </a:pPr>
            <a:r>
              <a:rPr lang="sr-Latn-RS" sz="2800" b="1" dirty="0">
                <a:cs typeface="Arial" panose="020B0604020202020204" pitchFamily="34" charset="0"/>
              </a:rPr>
              <a:t>U</a:t>
            </a:r>
            <a:r>
              <a:rPr lang="en-GB" sz="2800" b="1" dirty="0" err="1">
                <a:cs typeface="Arial" panose="020B0604020202020204" pitchFamily="34" charset="0"/>
              </a:rPr>
              <a:t>zajamna</a:t>
            </a:r>
            <a:r>
              <a:rPr lang="en-GB" sz="2800" b="1" dirty="0">
                <a:cs typeface="Arial" panose="020B0604020202020204" pitchFamily="34" charset="0"/>
              </a:rPr>
              <a:t> </a:t>
            </a:r>
            <a:r>
              <a:rPr lang="en-GB" sz="2800" b="1" dirty="0" err="1">
                <a:cs typeface="Arial" panose="020B0604020202020204" pitchFamily="34" charset="0"/>
              </a:rPr>
              <a:t>pravna</a:t>
            </a:r>
            <a:r>
              <a:rPr lang="en-GB" sz="2800" b="1" dirty="0">
                <a:cs typeface="Arial" panose="020B0604020202020204" pitchFamily="34" charset="0"/>
              </a:rPr>
              <a:t> </a:t>
            </a:r>
            <a:r>
              <a:rPr lang="en-GB" sz="2800" b="1" dirty="0" err="1">
                <a:cs typeface="Arial" panose="020B0604020202020204" pitchFamily="34" charset="0"/>
              </a:rPr>
              <a:t>pomoć</a:t>
            </a:r>
            <a:r>
              <a:rPr lang="en-GB" sz="2800" b="1" dirty="0">
                <a:cs typeface="Arial" panose="020B0604020202020204" pitchFamily="34" charset="0"/>
              </a:rPr>
              <a:t> </a:t>
            </a:r>
            <a:r>
              <a:rPr lang="en-GB" sz="2800" b="1" dirty="0" err="1">
                <a:cs typeface="Arial" panose="020B0604020202020204" pitchFamily="34" charset="0"/>
              </a:rPr>
              <a:t>i</a:t>
            </a:r>
            <a:r>
              <a:rPr lang="en-GB" sz="2800" b="1" dirty="0">
                <a:cs typeface="Arial" panose="020B0604020202020204" pitchFamily="34" charset="0"/>
              </a:rPr>
              <a:t> </a:t>
            </a:r>
            <a:r>
              <a:rPr lang="sr-Latn-RS" sz="2800" b="1" dirty="0">
                <a:cs typeface="Arial" panose="020B0604020202020204" pitchFamily="34" charset="0"/>
              </a:rPr>
              <a:t>zahtevi </a:t>
            </a:r>
            <a:r>
              <a:rPr lang="en-GB" sz="2800" b="1" dirty="0">
                <a:cs typeface="Arial" panose="020B0604020202020204" pitchFamily="34" charset="0"/>
              </a:rPr>
              <a:t>– </a:t>
            </a:r>
            <a:r>
              <a:rPr lang="sr-Latn-RS" sz="2800" b="1" dirty="0">
                <a:cs typeface="Arial" panose="020B0604020202020204" pitchFamily="34" charset="0"/>
              </a:rPr>
              <a:t>kakva je situacija i postupak u vašoj zemlji</a:t>
            </a:r>
            <a:r>
              <a:rPr lang="en-GB" sz="2800" b="1" dirty="0">
                <a:cs typeface="Arial" panose="020B0604020202020204" pitchFamily="34" charset="0"/>
              </a:rPr>
              <a:t>?</a:t>
            </a:r>
          </a:p>
        </p:txBody>
      </p:sp>
    </p:spTree>
    <p:extLst>
      <p:ext uri="{BB962C8B-B14F-4D97-AF65-F5344CB8AC3E}">
        <p14:creationId xmlns:p14="http://schemas.microsoft.com/office/powerpoint/2010/main" val="150029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Pregled praktičnih aspekata</a:t>
            </a:r>
            <a:br>
              <a:rPr lang="sr-Latn-RS" sz="3200" b="1" dirty="0">
                <a:ea typeface="ＭＳ Ｐゴシック" charset="0"/>
                <a:cs typeface="ＭＳ Ｐゴシック" charset="0"/>
              </a:rPr>
            </a:br>
            <a:r>
              <a:rPr lang="sr-Latn-RS" sz="3200" b="1" dirty="0">
                <a:ea typeface="ＭＳ Ｐゴシック" charset="0"/>
                <a:cs typeface="ＭＳ Ｐゴシック" charset="0"/>
              </a:rPr>
              <a:t>postupka </a:t>
            </a:r>
            <a:r>
              <a:rPr lang="en-GB" sz="3200" b="1" dirty="0" err="1">
                <a:ea typeface="ＭＳ Ｐゴシック" charset="0"/>
                <a:cs typeface="ＭＳ Ｐゴシック" charset="0"/>
              </a:rPr>
              <a:t>uzajamn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pravn</a:t>
            </a:r>
            <a:r>
              <a:rPr lang="sr-Latn-RS" sz="3200" b="1" dirty="0">
                <a:ea typeface="ＭＳ Ｐゴシック" charset="0"/>
                <a:cs typeface="ＭＳ Ｐゴシック" charset="0"/>
              </a:rPr>
              <a:t>e</a:t>
            </a:r>
            <a:r>
              <a:rPr lang="en-GB" sz="3200" b="1" dirty="0">
                <a:ea typeface="ＭＳ Ｐゴシック" charset="0"/>
                <a:cs typeface="ＭＳ Ｐゴシック" charset="0"/>
              </a:rPr>
              <a:t> </a:t>
            </a:r>
            <a:r>
              <a:rPr lang="en-GB" sz="3200" b="1" dirty="0" err="1">
                <a:ea typeface="ＭＳ Ｐゴシック" charset="0"/>
                <a:cs typeface="ＭＳ Ｐゴシック" charset="0"/>
              </a:rPr>
              <a:t>pomoć</a:t>
            </a:r>
            <a:r>
              <a:rPr lang="sr-Latn-RS" sz="3200" b="1" dirty="0">
                <a:ea typeface="ＭＳ Ｐゴシック" charset="0"/>
                <a:cs typeface="ＭＳ Ｐゴシック" charset="0"/>
              </a:rPr>
              <a:t>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90AB5B55-5C0F-4A75-A9C7-365C9445EBD5}"/>
              </a:ext>
            </a:extLst>
          </p:cNvPr>
          <p:cNvSpPr txBox="1"/>
          <p:nvPr/>
        </p:nvSpPr>
        <p:spPr>
          <a:xfrm>
            <a:off x="3855719" y="5043003"/>
            <a:ext cx="1432560" cy="400110"/>
          </a:xfrm>
          <a:prstGeom prst="rect">
            <a:avLst/>
          </a:prstGeom>
          <a:noFill/>
        </p:spPr>
        <p:txBody>
          <a:bodyPr wrap="square" rtlCol="0">
            <a:spAutoFit/>
          </a:bodyPr>
          <a:lstStyle/>
          <a:p>
            <a:pPr algn="ctr"/>
            <a:r>
              <a:rPr lang="sr-Latn-RS" sz="2000" b="1" dirty="0"/>
              <a:t>PITANJA</a:t>
            </a:r>
          </a:p>
        </p:txBody>
      </p:sp>
    </p:spTree>
    <p:extLst>
      <p:ext uri="{BB962C8B-B14F-4D97-AF65-F5344CB8AC3E}">
        <p14:creationId xmlns:p14="http://schemas.microsoft.com/office/powerpoint/2010/main" val="41149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sr-Latn-RS" sz="3000" b="1" dirty="0">
                <a:solidFill>
                  <a:schemeClr val="bg1"/>
                </a:solidFill>
              </a:rPr>
              <a:t>Pribavljanje dokaza u elektronskom obliku </a:t>
            </a:r>
            <a:br>
              <a:rPr lang="sr-Latn-RS" sz="3000" b="1" dirty="0">
                <a:solidFill>
                  <a:schemeClr val="bg1"/>
                </a:solidFill>
              </a:rPr>
            </a:br>
            <a:r>
              <a:rPr lang="sr-Latn-RS" sz="3000" b="1" dirty="0">
                <a:solidFill>
                  <a:schemeClr val="bg1"/>
                </a:solidFill>
              </a:rPr>
              <a:t>putem mehanizama međunarodne saradnje</a:t>
            </a:r>
            <a:endParaRPr lang="en-GB" sz="30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906522"/>
            <a:ext cx="8525021" cy="1668149"/>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Prvi deo</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sr-Latn-RS" sz="3200" b="1" dirty="0">
                <a:ea typeface="ＭＳ Ｐゴシック" charset="0"/>
                <a:cs typeface="ＭＳ Ｐゴシック" charset="0"/>
              </a:rPr>
              <a:t>Uobičajene vrste elektronskih dokaza u uzajamnoj pravnoj pomoći</a:t>
            </a:r>
            <a:endParaRPr lang="en-GB" sz="3200" b="1"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3200" b="1" dirty="0" err="1">
                <a:solidFill>
                  <a:schemeClr val="bg1"/>
                </a:solidFill>
              </a:rPr>
              <a:t>Pribavljanje</a:t>
            </a:r>
            <a:r>
              <a:rPr lang="en-PH" sz="3200" b="1" dirty="0">
                <a:solidFill>
                  <a:schemeClr val="bg1"/>
                </a:solidFill>
              </a:rPr>
              <a:t> </a:t>
            </a:r>
            <a:r>
              <a:rPr lang="en-PH" sz="3200" b="1" dirty="0" err="1">
                <a:solidFill>
                  <a:schemeClr val="bg1"/>
                </a:solidFill>
              </a:rPr>
              <a:t>dokaza</a:t>
            </a:r>
            <a:r>
              <a:rPr lang="en-PH" sz="3200" b="1" dirty="0">
                <a:solidFill>
                  <a:schemeClr val="bg1"/>
                </a:solidFill>
              </a:rPr>
              <a:t> u </a:t>
            </a:r>
            <a:r>
              <a:rPr lang="en-PH" sz="3200" b="1" dirty="0" err="1">
                <a:solidFill>
                  <a:schemeClr val="bg1"/>
                </a:solidFill>
              </a:rPr>
              <a:t>elektronskom</a:t>
            </a:r>
            <a:r>
              <a:rPr lang="en-PH" sz="3200" b="1" dirty="0">
                <a:solidFill>
                  <a:schemeClr val="bg1"/>
                </a:solidFill>
              </a:rPr>
              <a:t> </a:t>
            </a:r>
            <a:r>
              <a:rPr lang="en-PH" sz="3200" b="1" dirty="0" err="1">
                <a:solidFill>
                  <a:schemeClr val="bg1"/>
                </a:solidFill>
              </a:rPr>
              <a:t>obliku</a:t>
            </a:r>
            <a:r>
              <a:rPr lang="en-PH" sz="3200" b="1" dirty="0">
                <a:solidFill>
                  <a:schemeClr val="bg1"/>
                </a:solidFill>
              </a:rPr>
              <a:t> </a:t>
            </a:r>
            <a:br>
              <a:rPr lang="sr-Latn-RS" sz="3200" b="1" dirty="0">
                <a:solidFill>
                  <a:schemeClr val="bg1"/>
                </a:solidFill>
              </a:rPr>
            </a:br>
            <a:r>
              <a:rPr lang="en-PH" sz="3200" b="1" dirty="0" err="1">
                <a:solidFill>
                  <a:schemeClr val="bg1"/>
                </a:solidFill>
              </a:rPr>
              <a:t>putem</a:t>
            </a:r>
            <a:r>
              <a:rPr lang="en-PH" sz="3200" b="1" dirty="0">
                <a:solidFill>
                  <a:schemeClr val="bg1"/>
                </a:solidFill>
              </a:rPr>
              <a:t> </a:t>
            </a:r>
            <a:r>
              <a:rPr lang="en-PH" sz="3200" b="1" dirty="0" err="1">
                <a:solidFill>
                  <a:schemeClr val="bg1"/>
                </a:solidFill>
              </a:rPr>
              <a:t>mehanizama</a:t>
            </a:r>
            <a:r>
              <a:rPr lang="en-PH" sz="3200" b="1" dirty="0">
                <a:solidFill>
                  <a:schemeClr val="bg1"/>
                </a:solidFill>
              </a:rPr>
              <a:t> </a:t>
            </a:r>
            <a:r>
              <a:rPr lang="en-PH" sz="3200" b="1" dirty="0" err="1">
                <a:solidFill>
                  <a:schemeClr val="bg1"/>
                </a:solidFill>
              </a:rPr>
              <a:t>međunarodne</a:t>
            </a:r>
            <a:r>
              <a:rPr lang="en-PH" sz="3200" b="1" dirty="0">
                <a:solidFill>
                  <a:schemeClr val="bg1"/>
                </a:solidFill>
              </a:rPr>
              <a:t> </a:t>
            </a:r>
            <a:r>
              <a:rPr lang="en-PH" sz="3200" b="1" dirty="0" err="1">
                <a:solidFill>
                  <a:schemeClr val="bg1"/>
                </a:solidFill>
              </a:rPr>
              <a:t>saradnje</a:t>
            </a:r>
            <a:r>
              <a:rPr lang="en-PH" sz="3200" b="1" dirty="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sr-Latn-RS" sz="3200" b="1" dirty="0">
                <a:ea typeface="ＭＳ Ｐゴシック" charset="0"/>
                <a:cs typeface="ＭＳ Ｐゴシック" charset="0"/>
              </a:rPr>
              <a:t>Četvrti deo</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en-GB" sz="3200" b="1" dirty="0">
                <a:ea typeface="ＭＳ Ｐゴシック" charset="0"/>
                <a:cs typeface="ＭＳ Ｐゴシック" charset="0"/>
              </a:rPr>
              <a:t>Stud</a:t>
            </a:r>
            <a:r>
              <a:rPr lang="sr-Latn-RS" sz="3200" b="1" dirty="0" err="1">
                <a:ea typeface="ＭＳ Ｐゴシック" charset="0"/>
                <a:cs typeface="ＭＳ Ｐゴシック" charset="0"/>
              </a:rPr>
              <a:t>ija</a:t>
            </a:r>
            <a:r>
              <a:rPr lang="sr-Latn-RS" sz="3200" b="1" dirty="0">
                <a:ea typeface="ＭＳ Ｐゴシック" charset="0"/>
                <a:cs typeface="ＭＳ Ｐゴシック" charset="0"/>
              </a:rPr>
              <a:t> slučaja</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285773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ea typeface="ＭＳ Ｐゴシック" charset="0"/>
                <a:cs typeface="ＭＳ Ｐゴシック" charset="0"/>
              </a:rPr>
              <a:t>Studija</a:t>
            </a:r>
            <a:r>
              <a:rPr lang="en-GB" sz="3200" b="1" dirty="0">
                <a:ea typeface="ＭＳ Ｐゴシック" charset="0"/>
                <a:cs typeface="ＭＳ Ｐゴシック" charset="0"/>
              </a:rPr>
              <a:t> </a:t>
            </a:r>
            <a:r>
              <a:rPr lang="en-GB" sz="3200" b="1" dirty="0" err="1">
                <a:ea typeface="ＭＳ Ｐゴシック" charset="0"/>
                <a:cs typeface="ＭＳ Ｐゴシック" charset="0"/>
              </a:rPr>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86602"/>
            <a:ext cx="4180850" cy="4832092"/>
          </a:xfrm>
          <a:prstGeom prst="rect">
            <a:avLst/>
          </a:prstGeom>
        </p:spPr>
        <p:txBody>
          <a:bodyPr wrap="square">
            <a:spAutoFit/>
          </a:bodyPr>
          <a:lstStyle/>
          <a:p>
            <a:pPr marL="342900" indent="-342900">
              <a:spcAft>
                <a:spcPts val="0"/>
              </a:spcAft>
              <a:buFont typeface="Wingdings" pitchFamily="2" charset="2"/>
              <a:buChar char="Ø"/>
            </a:pPr>
            <a:r>
              <a:rPr lang="en-GB" sz="2100" b="1" dirty="0" err="1">
                <a:cs typeface="Arial" panose="020B0604020202020204" pitchFamily="34" charset="0"/>
              </a:rPr>
              <a:t>WolfJäger</a:t>
            </a:r>
            <a:r>
              <a:rPr lang="en-GB" sz="2100" b="1" dirty="0">
                <a:cs typeface="Arial" panose="020B0604020202020204" pitchFamily="34" charset="0"/>
              </a:rPr>
              <a:t> </a:t>
            </a:r>
            <a:r>
              <a:rPr lang="sr-Latn-RS" sz="2100" b="1" dirty="0">
                <a:cs typeface="Arial" panose="020B0604020202020204" pitchFamily="34" charset="0"/>
              </a:rPr>
              <a:t>- kratki</a:t>
            </a:r>
            <a:r>
              <a:rPr lang="en-GB" sz="2100" b="1" dirty="0">
                <a:cs typeface="Arial" panose="020B0604020202020204" pitchFamily="34" charset="0"/>
              </a:rPr>
              <a:t> S</a:t>
            </a:r>
            <a:r>
              <a:rPr lang="sr-Latn-RS" sz="2100" b="1" dirty="0">
                <a:cs typeface="Arial" panose="020B0604020202020204" pitchFamily="34" charset="0"/>
              </a:rPr>
              <a:t>i</a:t>
            </a:r>
            <a:r>
              <a:rPr lang="en-GB" sz="2100" b="1" dirty="0" err="1">
                <a:cs typeface="Arial" panose="020B0604020202020204" pitchFamily="34" charset="0"/>
              </a:rPr>
              <a:t>nopsis</a:t>
            </a:r>
            <a:r>
              <a:rPr lang="en-GB" sz="2100" dirty="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sr-Latn-RS" sz="1900" dirty="0">
                <a:cs typeface="Arial" panose="020B0604020202020204" pitchFamily="34" charset="0"/>
              </a:rPr>
              <a:t>Nemačko j</a:t>
            </a:r>
            <a:r>
              <a:rPr lang="en-GB" sz="1900" dirty="0" err="1">
                <a:cs typeface="Arial" panose="020B0604020202020204" pitchFamily="34" charset="0"/>
              </a:rPr>
              <a:t>avno</a:t>
            </a:r>
            <a:r>
              <a:rPr lang="en-GB" sz="1900" dirty="0">
                <a:cs typeface="Arial" panose="020B0604020202020204" pitchFamily="34" charset="0"/>
              </a:rPr>
              <a:t> </a:t>
            </a:r>
            <a:r>
              <a:rPr lang="en-GB" sz="1900" dirty="0" err="1">
                <a:cs typeface="Arial" panose="020B0604020202020204" pitchFamily="34" charset="0"/>
              </a:rPr>
              <a:t>tužilaštvo</a:t>
            </a:r>
            <a:r>
              <a:rPr lang="en-GB" sz="1900" dirty="0">
                <a:cs typeface="Arial" panose="020B0604020202020204" pitchFamily="34" charset="0"/>
              </a:rPr>
              <a:t> </a:t>
            </a:r>
            <a:r>
              <a:rPr lang="sr-Latn-RS" sz="1900" dirty="0">
                <a:cs typeface="Arial" panose="020B0604020202020204" pitchFamily="34" charset="0"/>
              </a:rPr>
              <a:t>dobilo je prijave mogućih žrtava koje su nemački državljani o mogućoj prevari sa investicijama na finansijskim tržištima</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sr-Latn-RS" sz="1900" dirty="0">
                <a:cs typeface="Arial" panose="020B0604020202020204" pitchFamily="34" charset="0"/>
              </a:rPr>
              <a:t>Žrtve su privučene agresivnim onlajn oglasima o mogućoj zaradi od ulaganja</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sr-Latn-RS" sz="1900" dirty="0">
                <a:cs typeface="Arial" panose="020B0604020202020204" pitchFamily="34" charset="0"/>
              </a:rPr>
              <a:t>Pošto žrtve odgovore na oglas, kontaktiraju ih „brokeri“ iz „</a:t>
            </a:r>
            <a:r>
              <a:rPr lang="en-GB" sz="1900" dirty="0">
                <a:cs typeface="Arial" panose="020B0604020202020204" pitchFamily="34" charset="0"/>
              </a:rPr>
              <a:t>Cactus Market”</a:t>
            </a:r>
            <a:r>
              <a:rPr lang="sr-Latn-RS" sz="1900" dirty="0">
                <a:cs typeface="Arial" panose="020B0604020202020204" pitchFamily="34" charset="0"/>
              </a:rPr>
              <a:t> koji nude portfelj z članove, investiranje u „binarne opcije“ i onlajn kontrolni račun, sve na savršenom nemačkom</a:t>
            </a:r>
            <a:endParaRPr lang="en-GB" sz="1900"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749044" y="961456"/>
            <a:ext cx="4306434" cy="5386090"/>
          </a:xfrm>
          <a:prstGeom prst="rect">
            <a:avLst/>
          </a:prstGeom>
        </p:spPr>
        <p:txBody>
          <a:bodyPr wrap="square">
            <a:spAutoFit/>
          </a:bodyPr>
          <a:lstStyle/>
          <a:p>
            <a:pPr marL="342900" indent="-342900" algn="just">
              <a:spcAft>
                <a:spcPts val="0"/>
              </a:spcAft>
              <a:buFont typeface="Arial" panose="020B0604020202020204" pitchFamily="34" charset="0"/>
              <a:buChar char="•"/>
            </a:pPr>
            <a:r>
              <a:rPr lang="sr-Latn-RS" sz="1900" dirty="0">
                <a:cs typeface="Arial" panose="020B0604020202020204" pitchFamily="34" charset="0"/>
              </a:rPr>
              <a:t>Žrtve su savetovane i podsticane da povećaju ulaganja tako što će vršiti uplate sa svojih kreditnih kartica na onlajn račun firme „</a:t>
            </a:r>
            <a:r>
              <a:rPr lang="en-GB" sz="1900" dirty="0">
                <a:cs typeface="Arial" panose="020B0604020202020204" pitchFamily="34" charset="0"/>
              </a:rPr>
              <a:t>Cactus Market”</a:t>
            </a:r>
          </a:p>
          <a:p>
            <a:pPr marL="342900" indent="-342900" algn="just">
              <a:spcAft>
                <a:spcPts val="0"/>
              </a:spcAft>
              <a:buFont typeface="Arial" panose="020B0604020202020204" pitchFamily="34" charset="0"/>
              <a:buChar char="•"/>
            </a:pPr>
            <a:r>
              <a:rPr lang="en-GB" sz="1900" dirty="0" err="1">
                <a:cs typeface="Arial" panose="020B0604020202020204" pitchFamily="34" charset="0"/>
              </a:rPr>
              <a:t>Žrtve</a:t>
            </a:r>
            <a:r>
              <a:rPr lang="en-GB" sz="1900" dirty="0">
                <a:cs typeface="Arial" panose="020B0604020202020204" pitchFamily="34" charset="0"/>
              </a:rPr>
              <a:t> </a:t>
            </a:r>
            <a:r>
              <a:rPr lang="en-GB" sz="1900" dirty="0" err="1">
                <a:cs typeface="Arial" panose="020B0604020202020204" pitchFamily="34" charset="0"/>
              </a:rPr>
              <a:t>imaju</a:t>
            </a:r>
            <a:r>
              <a:rPr lang="en-GB" sz="1900" dirty="0">
                <a:cs typeface="Arial" panose="020B0604020202020204" pitchFamily="34" charset="0"/>
              </a:rPr>
              <a:t> </a:t>
            </a:r>
            <a:r>
              <a:rPr lang="en-GB" sz="1900" dirty="0" err="1">
                <a:cs typeface="Arial" panose="020B0604020202020204" pitchFamily="34" charset="0"/>
              </a:rPr>
              <a:t>pristup</a:t>
            </a:r>
            <a:r>
              <a:rPr lang="en-GB" sz="1900" dirty="0">
                <a:cs typeface="Arial" panose="020B0604020202020204" pitchFamily="34" charset="0"/>
              </a:rPr>
              <a:t> </a:t>
            </a:r>
            <a:r>
              <a:rPr lang="en-GB" sz="1900" dirty="0" err="1">
                <a:cs typeface="Arial" panose="020B0604020202020204" pitchFamily="34" charset="0"/>
              </a:rPr>
              <a:t>svojim</a:t>
            </a:r>
            <a:r>
              <a:rPr lang="en-GB" sz="1900" dirty="0">
                <a:cs typeface="Arial" panose="020B0604020202020204" pitchFamily="34" charset="0"/>
              </a:rPr>
              <a:t> onlajn </a:t>
            </a:r>
            <a:r>
              <a:rPr lang="en-GB" sz="1900" dirty="0" err="1">
                <a:cs typeface="Arial" panose="020B0604020202020204" pitchFamily="34" charset="0"/>
              </a:rPr>
              <a:t>računima</a:t>
            </a:r>
            <a:r>
              <a:rPr lang="en-GB" sz="1900" dirty="0">
                <a:cs typeface="Arial" panose="020B0604020202020204" pitchFamily="34" charset="0"/>
              </a:rPr>
              <a:t> </a:t>
            </a:r>
            <a:r>
              <a:rPr lang="en-GB" sz="1900" dirty="0" err="1">
                <a:cs typeface="Arial" panose="020B0604020202020204" pitchFamily="34" charset="0"/>
              </a:rPr>
              <a:t>gde</a:t>
            </a:r>
            <a:r>
              <a:rPr lang="en-GB" sz="1900" dirty="0">
                <a:cs typeface="Arial" panose="020B0604020202020204" pitchFamily="34" charset="0"/>
              </a:rPr>
              <a:t> </a:t>
            </a:r>
            <a:r>
              <a:rPr lang="en-GB" sz="1900" dirty="0" err="1">
                <a:cs typeface="Arial" panose="020B0604020202020204" pitchFamily="34" charset="0"/>
              </a:rPr>
              <a:t>mogu</a:t>
            </a:r>
            <a:r>
              <a:rPr lang="en-GB" sz="1900" dirty="0">
                <a:cs typeface="Arial" panose="020B0604020202020204" pitchFamily="34" charset="0"/>
              </a:rPr>
              <a:t> da prate status </a:t>
            </a:r>
            <a:r>
              <a:rPr lang="en-GB" sz="1900" dirty="0" err="1">
                <a:cs typeface="Arial" panose="020B0604020202020204" pitchFamily="34" charset="0"/>
              </a:rPr>
              <a:t>svoje</a:t>
            </a:r>
            <a:r>
              <a:rPr lang="en-GB" sz="1900" dirty="0">
                <a:cs typeface="Arial" panose="020B0604020202020204" pitchFamily="34" charset="0"/>
              </a:rPr>
              <a:t> </a:t>
            </a:r>
            <a:r>
              <a:rPr lang="en-GB" sz="1900" dirty="0" err="1">
                <a:cs typeface="Arial" panose="020B0604020202020204" pitchFamily="34" charset="0"/>
              </a:rPr>
              <a:t>investicije</a:t>
            </a:r>
            <a:r>
              <a:rPr lang="en-GB" sz="1900" dirty="0">
                <a:cs typeface="Arial" panose="020B0604020202020204" pitchFamily="34" charset="0"/>
              </a:rPr>
              <a:t> </a:t>
            </a:r>
            <a:r>
              <a:rPr lang="en-GB" sz="1900" dirty="0" err="1">
                <a:cs typeface="Arial" panose="020B0604020202020204" pitchFamily="34" charset="0"/>
              </a:rPr>
              <a:t>i</a:t>
            </a:r>
            <a:r>
              <a:rPr lang="en-GB" sz="1900" dirty="0">
                <a:cs typeface="Arial" panose="020B0604020202020204" pitchFamily="34" charset="0"/>
              </a:rPr>
              <a:t> </a:t>
            </a:r>
            <a:r>
              <a:rPr lang="en-GB" sz="1900" dirty="0" err="1">
                <a:cs typeface="Arial" panose="020B0604020202020204" pitchFamily="34" charset="0"/>
              </a:rPr>
              <a:t>dobiti</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sr-Latn-RS" sz="1900" dirty="0">
                <a:effectLst/>
                <a:ea typeface="Calibri" panose="020F0502020204030204" pitchFamily="34" charset="0"/>
                <a:cs typeface="Arial" panose="020B0604020202020204" pitchFamily="34" charset="0"/>
              </a:rPr>
              <a:t>Dobit pokazuje stabilan rast u značajnim iznosima koji su, u kombinaciji sa savetima „brokera“, dovoljni da uvere žrtve da investiraju dalje.</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sr-Latn-RS" sz="1900" dirty="0">
                <a:cs typeface="Arial" panose="020B0604020202020204" pitchFamily="34" charset="0"/>
              </a:rPr>
              <a:t>Ali k</a:t>
            </a:r>
            <a:r>
              <a:rPr lang="en-GB" sz="1900" dirty="0" err="1">
                <a:cs typeface="Arial" panose="020B0604020202020204" pitchFamily="34" charset="0"/>
              </a:rPr>
              <a:t>ada</a:t>
            </a:r>
            <a:r>
              <a:rPr lang="sr-Latn-RS" sz="1900" dirty="0">
                <a:cs typeface="Arial" panose="020B0604020202020204" pitchFamily="34" charset="0"/>
              </a:rPr>
              <a:t> </a:t>
            </a:r>
            <a:r>
              <a:rPr lang="en-GB" sz="1900" dirty="0" err="1">
                <a:cs typeface="Arial" panose="020B0604020202020204" pitchFamily="34" charset="0"/>
              </a:rPr>
              <a:t>žrtva</a:t>
            </a:r>
            <a:r>
              <a:rPr lang="en-GB" sz="1900" dirty="0">
                <a:cs typeface="Arial" panose="020B0604020202020204" pitchFamily="34" charset="0"/>
              </a:rPr>
              <a:t> </a:t>
            </a:r>
            <a:r>
              <a:rPr lang="en-GB" sz="1900" dirty="0" err="1">
                <a:cs typeface="Arial" panose="020B0604020202020204" pitchFamily="34" charset="0"/>
              </a:rPr>
              <a:t>hoće</a:t>
            </a:r>
            <a:r>
              <a:rPr lang="en-GB" sz="1900" dirty="0">
                <a:cs typeface="Arial" panose="020B0604020202020204" pitchFamily="34" charset="0"/>
              </a:rPr>
              <a:t> da </a:t>
            </a:r>
            <a:r>
              <a:rPr lang="sr-Latn-RS" sz="1900" dirty="0">
                <a:cs typeface="Arial" panose="020B0604020202020204" pitchFamily="34" charset="0"/>
              </a:rPr>
              <a:t>bude isplaćena to biva odbijeno</a:t>
            </a:r>
            <a:r>
              <a:rPr lang="en-GB" sz="1900" dirty="0">
                <a:cs typeface="Arial" panose="020B0604020202020204" pitchFamily="34" charset="0"/>
              </a:rPr>
              <a:t> </a:t>
            </a:r>
            <a:r>
              <a:rPr lang="sr-Latn-RS" sz="1900" dirty="0">
                <a:cs typeface="Arial" panose="020B0604020202020204" pitchFamily="34" charset="0"/>
              </a:rPr>
              <a:t>u celosti ili delimično i opravdava se </a:t>
            </a:r>
            <a:r>
              <a:rPr lang="en-GB" sz="1900" dirty="0">
                <a:cs typeface="Arial" panose="020B0604020202020204" pitchFamily="34" charset="0"/>
              </a:rPr>
              <a:t>„</a:t>
            </a:r>
            <a:r>
              <a:rPr lang="en-GB" sz="1900" dirty="0" err="1">
                <a:cs typeface="Arial" panose="020B0604020202020204" pitchFamily="34" charset="0"/>
              </a:rPr>
              <a:t>tržišnim</a:t>
            </a:r>
            <a:r>
              <a:rPr lang="en-GB" sz="1900" dirty="0">
                <a:cs typeface="Arial" panose="020B0604020202020204" pitchFamily="34" charset="0"/>
              </a:rPr>
              <a:t> </a:t>
            </a:r>
            <a:r>
              <a:rPr lang="en-GB" sz="1900" dirty="0" err="1">
                <a:cs typeface="Arial" panose="020B0604020202020204" pitchFamily="34" charset="0"/>
              </a:rPr>
              <a:t>pravilima</a:t>
            </a:r>
            <a:r>
              <a:rPr lang="en-GB" sz="1900" dirty="0">
                <a:cs typeface="Arial" panose="020B0604020202020204" pitchFamily="34" charset="0"/>
              </a:rPr>
              <a:t>“</a:t>
            </a:r>
            <a:r>
              <a:rPr lang="sr-Latn-RS" sz="1900" dirty="0">
                <a:cs typeface="Arial" panose="020B0604020202020204" pitchFamily="34" charset="0"/>
              </a:rPr>
              <a:t>. </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Tree>
    <p:extLst>
      <p:ext uri="{BB962C8B-B14F-4D97-AF65-F5344CB8AC3E}">
        <p14:creationId xmlns:p14="http://schemas.microsoft.com/office/powerpoint/2010/main" val="24693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ea typeface="ＭＳ Ｐゴシック" charset="0"/>
                <a:cs typeface="ＭＳ Ｐゴシック" charset="0"/>
              </a:rPr>
              <a:t>Studija</a:t>
            </a:r>
            <a:r>
              <a:rPr lang="en-GB" sz="3200" b="1" dirty="0">
                <a:ea typeface="ＭＳ Ｐゴシック" charset="0"/>
                <a:cs typeface="ＭＳ Ｐゴシック" charset="0"/>
              </a:rPr>
              <a:t> </a:t>
            </a:r>
            <a:r>
              <a:rPr lang="en-GB" sz="3200" b="1" dirty="0" err="1">
                <a:ea typeface="ＭＳ Ｐゴシック" charset="0"/>
                <a:cs typeface="ＭＳ Ｐゴシック" charset="0"/>
              </a:rPr>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833608"/>
            <a:ext cx="4366373" cy="5663089"/>
          </a:xfrm>
          <a:prstGeom prst="rect">
            <a:avLst/>
          </a:prstGeom>
        </p:spPr>
        <p:txBody>
          <a:bodyPr wrap="square">
            <a:spAutoFit/>
          </a:bodyPr>
          <a:lstStyle/>
          <a:p>
            <a:pPr marL="342900" indent="-342900" algn="just">
              <a:spcAft>
                <a:spcPts val="0"/>
              </a:spcAft>
              <a:buFont typeface="Wingdings" pitchFamily="2" charset="2"/>
              <a:buChar char="Ø"/>
            </a:pPr>
            <a:r>
              <a:rPr lang="en-GB" sz="2100" b="1" dirty="0" err="1">
                <a:cs typeface="Arial" panose="020B0604020202020204" pitchFamily="34" charset="0"/>
              </a:rPr>
              <a:t>WolfJäger</a:t>
            </a:r>
            <a:r>
              <a:rPr lang="en-GB" sz="2100" b="1" dirty="0">
                <a:cs typeface="Arial" panose="020B0604020202020204" pitchFamily="34" charset="0"/>
              </a:rPr>
              <a:t> </a:t>
            </a:r>
            <a:r>
              <a:rPr lang="sr-Latn-RS" sz="2100" b="1" dirty="0">
                <a:cs typeface="Arial" panose="020B0604020202020204" pitchFamily="34" charset="0"/>
              </a:rPr>
              <a:t> - kratki Sinopsis </a:t>
            </a:r>
            <a:r>
              <a:rPr lang="en-GB" sz="2100" dirty="0">
                <a:cs typeface="Arial" panose="020B0604020202020204" pitchFamily="34" charset="0"/>
              </a:rPr>
              <a:t>:</a:t>
            </a:r>
          </a:p>
          <a:p>
            <a:pPr marL="342900" indent="-342900" algn="just">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err="1">
                <a:cs typeface="Arial" panose="020B0604020202020204" pitchFamily="34" charset="0"/>
              </a:rPr>
              <a:t>Ako</a:t>
            </a:r>
            <a:r>
              <a:rPr lang="en-GB" sz="2000" dirty="0">
                <a:cs typeface="Arial" panose="020B0604020202020204" pitchFamily="34" charset="0"/>
              </a:rPr>
              <a:t> </a:t>
            </a:r>
            <a:r>
              <a:rPr lang="en-GB" sz="2000" dirty="0" err="1">
                <a:cs typeface="Arial" panose="020B0604020202020204" pitchFamily="34" charset="0"/>
              </a:rPr>
              <a:t>žrtva</a:t>
            </a:r>
            <a:r>
              <a:rPr lang="en-GB" sz="2000" dirty="0">
                <a:cs typeface="Arial" panose="020B0604020202020204" pitchFamily="34" charset="0"/>
              </a:rPr>
              <a:t> </a:t>
            </a:r>
            <a:r>
              <a:rPr lang="en-GB" sz="2000" dirty="0" err="1">
                <a:cs typeface="Arial" panose="020B0604020202020204" pitchFamily="34" charset="0"/>
              </a:rPr>
              <a:t>insistira</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dalje</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značajnoj</a:t>
            </a:r>
            <a:r>
              <a:rPr lang="en-GB" sz="2000" dirty="0">
                <a:cs typeface="Arial" panose="020B0604020202020204" pitchFamily="34" charset="0"/>
              </a:rPr>
              <a:t> </a:t>
            </a:r>
            <a:r>
              <a:rPr lang="en-GB" sz="2000" dirty="0" err="1">
                <a:cs typeface="Arial" panose="020B0604020202020204" pitchFamily="34" charset="0"/>
              </a:rPr>
              <a:t>ili</a:t>
            </a:r>
            <a:r>
              <a:rPr lang="en-GB" sz="2000" dirty="0">
                <a:cs typeface="Arial" panose="020B0604020202020204" pitchFamily="34" charset="0"/>
              </a:rPr>
              <a:t> </a:t>
            </a:r>
            <a:r>
              <a:rPr lang="en-GB" sz="2000" dirty="0" err="1">
                <a:cs typeface="Arial" panose="020B0604020202020204" pitchFamily="34" charset="0"/>
              </a:rPr>
              <a:t>punoj</a:t>
            </a:r>
            <a:r>
              <a:rPr lang="en-GB" sz="2000" dirty="0">
                <a:cs typeface="Arial" panose="020B0604020202020204" pitchFamily="34" charset="0"/>
              </a:rPr>
              <a:t> </a:t>
            </a:r>
            <a:r>
              <a:rPr lang="en-GB" sz="2000" dirty="0" err="1">
                <a:cs typeface="Arial" panose="020B0604020202020204" pitchFamily="34" charset="0"/>
              </a:rPr>
              <a:t>isplati</a:t>
            </a:r>
            <a:r>
              <a:rPr lang="sr-Latn-RS" sz="2000" dirty="0">
                <a:cs typeface="Arial" panose="020B0604020202020204" pitchFamily="34" charset="0"/>
              </a:rPr>
              <a:t>, </a:t>
            </a:r>
            <a:r>
              <a:rPr lang="pl-PL" sz="2000" dirty="0">
                <a:cs typeface="Arial" panose="020B0604020202020204" pitchFamily="34" charset="0"/>
              </a:rPr>
              <a:t>„broker“ žrtvu prebacuje na „upravu“.</a:t>
            </a:r>
            <a:r>
              <a:rPr lang="en-GB" sz="2000" dirty="0">
                <a:cs typeface="Arial" panose="020B0604020202020204" pitchFamily="34" charset="0"/>
              </a:rPr>
              <a:t> </a:t>
            </a:r>
          </a:p>
          <a:p>
            <a:pPr marL="342900" indent="-342900" algn="just">
              <a:spcAft>
                <a:spcPts val="0"/>
              </a:spcAft>
              <a:buFont typeface="Arial" panose="020B0604020202020204" pitchFamily="34" charset="0"/>
              <a:buChar char="•"/>
            </a:pPr>
            <a:r>
              <a:rPr lang="en-GB" sz="2000" dirty="0" err="1">
                <a:cs typeface="Arial" panose="020B0604020202020204" pitchFamily="34" charset="0"/>
              </a:rPr>
              <a:t>Predstavnik</a:t>
            </a:r>
            <a:r>
              <a:rPr lang="en-GB" sz="2000" dirty="0">
                <a:cs typeface="Arial" panose="020B0604020202020204" pitchFamily="34" charset="0"/>
              </a:rPr>
              <a:t> </a:t>
            </a:r>
            <a:r>
              <a:rPr lang="en-GB" sz="2000" dirty="0" err="1">
                <a:cs typeface="Arial" panose="020B0604020202020204" pitchFamily="34" charset="0"/>
              </a:rPr>
              <a:t>uprave</a:t>
            </a:r>
            <a:r>
              <a:rPr lang="en-GB" sz="2000" dirty="0">
                <a:cs typeface="Arial" panose="020B0604020202020204" pitchFamily="34" charset="0"/>
              </a:rPr>
              <a:t> </a:t>
            </a:r>
            <a:r>
              <a:rPr lang="en-GB" sz="2000" dirty="0" err="1">
                <a:cs typeface="Arial" panose="020B0604020202020204" pitchFamily="34" charset="0"/>
              </a:rPr>
              <a:t>nastavlja</a:t>
            </a:r>
            <a:r>
              <a:rPr lang="en-GB" sz="2000" dirty="0">
                <a:cs typeface="Arial" panose="020B0604020202020204" pitchFamily="34" charset="0"/>
              </a:rPr>
              <a:t> da </a:t>
            </a:r>
            <a:r>
              <a:rPr lang="en-GB" sz="2000" dirty="0" err="1">
                <a:cs typeface="Arial" panose="020B0604020202020204" pitchFamily="34" charset="0"/>
              </a:rPr>
              <a:t>uverava</a:t>
            </a:r>
            <a:r>
              <a:rPr lang="en-GB" sz="2000" dirty="0">
                <a:cs typeface="Arial" panose="020B0604020202020204" pitchFamily="34" charset="0"/>
              </a:rPr>
              <a:t> </a:t>
            </a:r>
            <a:r>
              <a:rPr lang="en-GB" sz="2000" dirty="0" err="1">
                <a:cs typeface="Arial" panose="020B0604020202020204" pitchFamily="34" charset="0"/>
              </a:rPr>
              <a:t>žrtvu</a:t>
            </a:r>
            <a:r>
              <a:rPr lang="en-GB" sz="2000" dirty="0">
                <a:cs typeface="Arial" panose="020B0604020202020204" pitchFamily="34" charset="0"/>
              </a:rPr>
              <a:t> da </a:t>
            </a:r>
            <a:r>
              <a:rPr lang="en-GB" sz="2000" dirty="0" err="1">
                <a:cs typeface="Arial" panose="020B0604020202020204" pitchFamily="34" charset="0"/>
              </a:rPr>
              <a:t>nastavi</a:t>
            </a:r>
            <a:r>
              <a:rPr lang="en-GB" sz="2000" dirty="0">
                <a:cs typeface="Arial" panose="020B0604020202020204" pitchFamily="34" charset="0"/>
              </a:rPr>
              <a:t> s </a:t>
            </a:r>
            <a:r>
              <a:rPr lang="en-GB" sz="2000" dirty="0" err="1">
                <a:cs typeface="Arial" panose="020B0604020202020204" pitchFamily="34" charset="0"/>
              </a:rPr>
              <a:t>ulaganjima</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sr-Latn-RS" sz="2000" dirty="0">
                <a:cs typeface="Arial" panose="020B0604020202020204" pitchFamily="34" charset="0"/>
              </a:rPr>
              <a:t>N</a:t>
            </a:r>
            <a:r>
              <a:rPr lang="en-GB" sz="2000" dirty="0">
                <a:cs typeface="Arial" panose="020B0604020202020204" pitchFamily="34" charset="0"/>
              </a:rPr>
              <a:t>eke </a:t>
            </a:r>
            <a:r>
              <a:rPr lang="sr-Latn-RS" sz="2000" dirty="0">
                <a:cs typeface="Arial" panose="020B0604020202020204" pitchFamily="34" charset="0"/>
              </a:rPr>
              <a:t>žrtve na to ne pristaju</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insistiraju</a:t>
            </a:r>
            <a:r>
              <a:rPr lang="en-GB" sz="2000" dirty="0">
                <a:cs typeface="Arial" panose="020B0604020202020204" pitchFamily="34" charset="0"/>
              </a:rPr>
              <a:t> da </a:t>
            </a:r>
            <a:r>
              <a:rPr lang="en-GB" sz="2000" dirty="0" err="1">
                <a:cs typeface="Arial" panose="020B0604020202020204" pitchFamily="34" charset="0"/>
              </a:rPr>
              <a:t>budu</a:t>
            </a:r>
            <a:r>
              <a:rPr lang="en-GB" sz="2000" dirty="0">
                <a:cs typeface="Arial" panose="020B0604020202020204" pitchFamily="34" charset="0"/>
              </a:rPr>
              <a:t> </a:t>
            </a:r>
            <a:r>
              <a:rPr lang="en-GB" sz="2000" dirty="0" err="1">
                <a:cs typeface="Arial" panose="020B0604020202020204" pitchFamily="34" charset="0"/>
              </a:rPr>
              <a:t>isplaćene</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sr-Latn-RS" sz="2000" dirty="0">
                <a:cs typeface="Arial" panose="020B0604020202020204" pitchFamily="34" charset="0"/>
              </a:rPr>
              <a:t>U tom trenutku</a:t>
            </a:r>
            <a:r>
              <a:rPr lang="en-GB" sz="2000" dirty="0">
                <a:cs typeface="Arial" panose="020B0604020202020204" pitchFamily="34" charset="0"/>
              </a:rPr>
              <a:t> </a:t>
            </a:r>
            <a:r>
              <a:rPr lang="sr-Latn-RS" sz="2000" dirty="0">
                <a:cs typeface="Arial" panose="020B0604020202020204" pitchFamily="34" charset="0"/>
              </a:rPr>
              <a:t>„uprava</a:t>
            </a:r>
            <a:r>
              <a:rPr lang="en-GB" sz="2000" dirty="0">
                <a:cs typeface="Arial" panose="020B0604020202020204" pitchFamily="34" charset="0"/>
              </a:rPr>
              <a:t>” </a:t>
            </a:r>
            <a:r>
              <a:rPr lang="en-GB" sz="2000" dirty="0" err="1">
                <a:cs typeface="Arial" panose="020B0604020202020204" pitchFamily="34" charset="0"/>
              </a:rPr>
              <a:t>obaveštava</a:t>
            </a:r>
            <a:r>
              <a:rPr lang="en-GB" sz="2000" dirty="0">
                <a:cs typeface="Arial" panose="020B0604020202020204" pitchFamily="34" charset="0"/>
              </a:rPr>
              <a:t> </a:t>
            </a:r>
            <a:r>
              <a:rPr lang="en-GB" sz="2000" dirty="0" err="1">
                <a:cs typeface="Arial" panose="020B0604020202020204" pitchFamily="34" charset="0"/>
              </a:rPr>
              <a:t>žrtvu</a:t>
            </a:r>
            <a:r>
              <a:rPr lang="en-GB" sz="2000" dirty="0">
                <a:cs typeface="Arial" panose="020B0604020202020204" pitchFamily="34" charset="0"/>
              </a:rPr>
              <a:t> da je </a:t>
            </a:r>
            <a:r>
              <a:rPr lang="en-GB" sz="2000" dirty="0" err="1">
                <a:cs typeface="Arial" panose="020B0604020202020204" pitchFamily="34" charset="0"/>
              </a:rPr>
              <a:t>usled</a:t>
            </a:r>
            <a:r>
              <a:rPr lang="en-GB" sz="2000" dirty="0">
                <a:cs typeface="Arial" panose="020B0604020202020204" pitchFamily="34" charset="0"/>
              </a:rPr>
              <a:t> </a:t>
            </a:r>
            <a:r>
              <a:rPr lang="en-GB" sz="2000" dirty="0" err="1">
                <a:cs typeface="Arial" panose="020B0604020202020204" pitchFamily="34" charset="0"/>
              </a:rPr>
              <a:t>fluktuacija</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finansijskom</a:t>
            </a:r>
            <a:r>
              <a:rPr lang="en-GB" sz="2000" dirty="0">
                <a:cs typeface="Arial" panose="020B0604020202020204" pitchFamily="34" charset="0"/>
              </a:rPr>
              <a:t> </a:t>
            </a:r>
            <a:r>
              <a:rPr lang="en-GB" sz="2000" dirty="0" err="1">
                <a:cs typeface="Arial" panose="020B0604020202020204" pitchFamily="34" charset="0"/>
              </a:rPr>
              <a:t>tržištu</a:t>
            </a:r>
            <a:r>
              <a:rPr lang="en-GB" sz="2000" dirty="0">
                <a:cs typeface="Arial" panose="020B0604020202020204" pitchFamily="34" charset="0"/>
              </a:rPr>
              <a:t> </a:t>
            </a:r>
            <a:r>
              <a:rPr lang="en-GB" sz="2000" dirty="0" err="1">
                <a:cs typeface="Arial" panose="020B0604020202020204" pitchFamily="34" charset="0"/>
              </a:rPr>
              <a:t>njen</a:t>
            </a:r>
            <a:r>
              <a:rPr lang="en-GB" sz="2000" dirty="0">
                <a:cs typeface="Arial" panose="020B0604020202020204" pitchFamily="34" charset="0"/>
              </a:rPr>
              <a:t> portfolio s „</a:t>
            </a:r>
            <a:r>
              <a:rPr lang="en-GB" sz="2000" dirty="0" err="1">
                <a:cs typeface="Arial" panose="020B0604020202020204" pitchFamily="34" charset="0"/>
              </a:rPr>
              <a:t>binarnom</a:t>
            </a:r>
            <a:r>
              <a:rPr lang="en-GB" sz="2000" dirty="0">
                <a:cs typeface="Arial" panose="020B0604020202020204" pitchFamily="34" charset="0"/>
              </a:rPr>
              <a:t> </a:t>
            </a:r>
            <a:r>
              <a:rPr lang="en-GB" sz="2000" dirty="0" err="1">
                <a:cs typeface="Arial" panose="020B0604020202020204" pitchFamily="34" charset="0"/>
              </a:rPr>
              <a:t>opcijom</a:t>
            </a:r>
            <a:r>
              <a:rPr lang="en-GB" sz="2000" dirty="0">
                <a:cs typeface="Arial" panose="020B0604020202020204" pitchFamily="34" charset="0"/>
              </a:rPr>
              <a:t>“ </a:t>
            </a:r>
            <a:r>
              <a:rPr lang="sr-Latn-RS" sz="2000" dirty="0">
                <a:cs typeface="Arial" panose="020B0604020202020204" pitchFamily="34" charset="0"/>
              </a:rPr>
              <a:t>izgubljen</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da je sav </a:t>
            </a:r>
            <a:r>
              <a:rPr lang="en-GB" sz="2000" dirty="0" err="1">
                <a:cs typeface="Arial" panose="020B0604020202020204" pitchFamily="34" charset="0"/>
              </a:rPr>
              <a:t>novac</a:t>
            </a:r>
            <a:r>
              <a:rPr lang="en-GB" sz="2000" dirty="0">
                <a:cs typeface="Arial" panose="020B0604020202020204" pitchFamily="34" charset="0"/>
              </a:rPr>
              <a:t> </a:t>
            </a:r>
            <a:r>
              <a:rPr lang="en-GB" sz="2000" dirty="0" err="1">
                <a:cs typeface="Arial" panose="020B0604020202020204" pitchFamily="34" charset="0"/>
              </a:rPr>
              <a:t>nestao</a:t>
            </a:r>
            <a:r>
              <a:rPr lang="en-GB" sz="2000" dirty="0">
                <a:cs typeface="Arial" panose="020B0604020202020204" pitchFamily="34" charset="0"/>
              </a:rPr>
              <a:t>, </a:t>
            </a:r>
            <a:r>
              <a:rPr lang="en-GB" sz="2000" dirty="0" err="1">
                <a:cs typeface="Arial" panose="020B0604020202020204" pitchFamily="34" charset="0"/>
              </a:rPr>
              <a:t>što</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sama</a:t>
            </a:r>
            <a:r>
              <a:rPr lang="en-GB" sz="2000" dirty="0">
                <a:cs typeface="Arial" panose="020B0604020202020204" pitchFamily="34" charset="0"/>
              </a:rPr>
              <a:t> </a:t>
            </a:r>
            <a:r>
              <a:rPr lang="en-GB" sz="2000" dirty="0" err="1">
                <a:cs typeface="Arial" panose="020B0604020202020204" pitchFamily="34" charset="0"/>
              </a:rPr>
              <a:t>žrtva</a:t>
            </a:r>
            <a:r>
              <a:rPr lang="en-GB" sz="2000" dirty="0">
                <a:cs typeface="Arial" panose="020B0604020202020204" pitchFamily="34" charset="0"/>
              </a:rPr>
              <a:t> </a:t>
            </a:r>
            <a:r>
              <a:rPr lang="en-GB" sz="2000" dirty="0" err="1">
                <a:cs typeface="Arial" panose="020B0604020202020204" pitchFamily="34" charset="0"/>
              </a:rPr>
              <a:t>može</a:t>
            </a:r>
            <a:r>
              <a:rPr lang="en-GB" sz="2000" dirty="0">
                <a:cs typeface="Arial" panose="020B0604020202020204" pitchFamily="34" charset="0"/>
              </a:rPr>
              <a:t> da </a:t>
            </a:r>
            <a:r>
              <a:rPr lang="en-GB" sz="2000" dirty="0" err="1">
                <a:cs typeface="Arial" panose="020B0604020202020204" pitchFamily="34" charset="0"/>
              </a:rPr>
              <a:t>vidi</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svom</a:t>
            </a:r>
            <a:r>
              <a:rPr lang="en-GB" sz="2000" dirty="0">
                <a:cs typeface="Arial" panose="020B0604020202020204" pitchFamily="34" charset="0"/>
              </a:rPr>
              <a:t> onlajn </a:t>
            </a:r>
            <a:r>
              <a:rPr lang="en-GB" sz="2000" dirty="0" err="1">
                <a:cs typeface="Arial" panose="020B0604020202020204" pitchFamily="34" charset="0"/>
              </a:rPr>
              <a:t>računu</a:t>
            </a:r>
            <a:r>
              <a:rPr lang="en-GB" sz="2000" dirty="0">
                <a:cs typeface="Arial" panose="020B0604020202020204" pitchFamily="34" charset="0"/>
              </a:rPr>
              <a:t>.</a:t>
            </a:r>
          </a:p>
        </p:txBody>
      </p:sp>
      <p:sp>
        <p:nvSpPr>
          <p:cNvPr id="11" name="Rectangle 10">
            <a:extLst>
              <a:ext uri="{FF2B5EF4-FFF2-40B4-BE49-F238E27FC236}">
                <a16:creationId xmlns:a16="http://schemas.microsoft.com/office/drawing/2014/main" id="{0B60D565-6283-1748-95F5-67F9DB5E2D82}"/>
              </a:ext>
            </a:extLst>
          </p:cNvPr>
          <p:cNvSpPr/>
          <p:nvPr/>
        </p:nvSpPr>
        <p:spPr>
          <a:xfrm>
            <a:off x="4855778" y="950707"/>
            <a:ext cx="3972911" cy="5016758"/>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sz="2000" dirty="0" err="1">
                <a:cs typeface="Arial" panose="020B0604020202020204" pitchFamily="34" charset="0"/>
              </a:rPr>
              <a:t>Žrtve</a:t>
            </a:r>
            <a:r>
              <a:rPr lang="en-GB" sz="2000" dirty="0">
                <a:cs typeface="Arial" panose="020B0604020202020204" pitchFamily="34" charset="0"/>
              </a:rPr>
              <a:t> </a:t>
            </a:r>
            <a:r>
              <a:rPr lang="en-GB" sz="2000" dirty="0" err="1">
                <a:cs typeface="Arial" panose="020B0604020202020204" pitchFamily="34" charset="0"/>
              </a:rPr>
              <a:t>počinju</a:t>
            </a:r>
            <a:r>
              <a:rPr lang="en-GB" sz="2000" dirty="0">
                <a:cs typeface="Arial" panose="020B0604020202020204" pitchFamily="34" charset="0"/>
              </a:rPr>
              <a:t> da </a:t>
            </a:r>
            <a:r>
              <a:rPr lang="en-GB" sz="2000" dirty="0" err="1">
                <a:cs typeface="Arial" panose="020B0604020202020204" pitchFamily="34" charset="0"/>
              </a:rPr>
              <a:t>paniče</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traže</a:t>
            </a:r>
            <a:r>
              <a:rPr lang="en-GB" sz="2000" dirty="0">
                <a:cs typeface="Arial" panose="020B0604020202020204" pitchFamily="34" charset="0"/>
              </a:rPr>
              <a:t> </a:t>
            </a:r>
            <a:r>
              <a:rPr lang="en-GB" sz="2000" dirty="0" err="1">
                <a:cs typeface="Arial" panose="020B0604020202020204" pitchFamily="34" charset="0"/>
              </a:rPr>
              <a:t>dodatna</a:t>
            </a:r>
            <a:r>
              <a:rPr lang="en-GB" sz="2000" dirty="0">
                <a:cs typeface="Arial" panose="020B0604020202020204" pitchFamily="34" charset="0"/>
              </a:rPr>
              <a:t> </a:t>
            </a:r>
            <a:r>
              <a:rPr lang="en-GB" sz="2000" dirty="0" err="1">
                <a:cs typeface="Arial" panose="020B0604020202020204" pitchFamily="34" charset="0"/>
              </a:rPr>
              <a:t>objašnjenja</a:t>
            </a:r>
            <a:r>
              <a:rPr lang="en-GB" sz="2000" dirty="0">
                <a:cs typeface="Arial" panose="020B0604020202020204" pitchFamily="34" charset="0"/>
              </a:rPr>
              <a:t>, </a:t>
            </a:r>
            <a:r>
              <a:rPr lang="en-GB" sz="2000" dirty="0" err="1">
                <a:cs typeface="Arial" panose="020B0604020202020204" pitchFamily="34" charset="0"/>
              </a:rPr>
              <a:t>kao</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lični</a:t>
            </a:r>
            <a:r>
              <a:rPr lang="en-GB" sz="2000" dirty="0">
                <a:cs typeface="Arial" panose="020B0604020202020204" pitchFamily="34" charset="0"/>
              </a:rPr>
              <a:t> a ne onlajn </a:t>
            </a:r>
            <a:r>
              <a:rPr lang="en-GB" sz="2000" dirty="0" err="1">
                <a:cs typeface="Arial" panose="020B0604020202020204" pitchFamily="34" charset="0"/>
              </a:rPr>
              <a:t>kontak</a:t>
            </a:r>
            <a:r>
              <a:rPr lang="sr-Latn-RS" sz="2000" dirty="0">
                <a:cs typeface="Arial" panose="020B0604020202020204" pitchFamily="34" charset="0"/>
              </a:rPr>
              <a:t>t.</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err="1">
                <a:cs typeface="Arial" panose="020B0604020202020204" pitchFamily="34" charset="0"/>
              </a:rPr>
              <a:t>Nakon</a:t>
            </a:r>
            <a:r>
              <a:rPr lang="en-GB" sz="2000" dirty="0">
                <a:cs typeface="Arial" panose="020B0604020202020204" pitchFamily="34" charset="0"/>
              </a:rPr>
              <a:t> </a:t>
            </a:r>
            <a:r>
              <a:rPr lang="en-GB" sz="2000" dirty="0" err="1">
                <a:cs typeface="Arial" panose="020B0604020202020204" pitchFamily="34" charset="0"/>
              </a:rPr>
              <a:t>takvog</a:t>
            </a:r>
            <a:r>
              <a:rPr lang="en-GB" sz="2000" dirty="0">
                <a:cs typeface="Arial" panose="020B0604020202020204" pitchFamily="34" charset="0"/>
              </a:rPr>
              <a:t> </a:t>
            </a:r>
            <a:r>
              <a:rPr lang="en-GB" sz="2000" dirty="0" err="1">
                <a:cs typeface="Arial" panose="020B0604020202020204" pitchFamily="34" charset="0"/>
              </a:rPr>
              <a:t>zahteva</a:t>
            </a:r>
            <a:r>
              <a:rPr lang="en-GB" sz="2000" dirty="0">
                <a:cs typeface="Arial" panose="020B0604020202020204" pitchFamily="34" charset="0"/>
              </a:rPr>
              <a:t> </a:t>
            </a:r>
            <a:r>
              <a:rPr lang="en-GB" sz="2000" dirty="0" err="1">
                <a:cs typeface="Arial" panose="020B0604020202020204" pitchFamily="34" charset="0"/>
              </a:rPr>
              <a:t>komunikacija</a:t>
            </a:r>
            <a:r>
              <a:rPr lang="en-GB" sz="2000" dirty="0">
                <a:cs typeface="Arial" panose="020B0604020202020204" pitchFamily="34" charset="0"/>
              </a:rPr>
              <a:t> </a:t>
            </a:r>
            <a:r>
              <a:rPr lang="en-GB" sz="2000" dirty="0" err="1">
                <a:cs typeface="Arial" panose="020B0604020202020204" pitchFamily="34" charset="0"/>
              </a:rPr>
              <a:t>prestaje</a:t>
            </a:r>
            <a:r>
              <a:rPr lang="en-GB" sz="2000" dirty="0">
                <a:cs typeface="Arial" panose="020B0604020202020204" pitchFamily="34" charset="0"/>
              </a:rPr>
              <a:t>. Niko </a:t>
            </a:r>
            <a:r>
              <a:rPr lang="en-GB" sz="2000" dirty="0" err="1">
                <a:cs typeface="Arial" panose="020B0604020202020204" pitchFamily="34" charset="0"/>
              </a:rPr>
              <a:t>više</a:t>
            </a:r>
            <a:r>
              <a:rPr lang="en-GB" sz="2000" dirty="0">
                <a:cs typeface="Arial" panose="020B0604020202020204" pitchFamily="34" charset="0"/>
              </a:rPr>
              <a:t> ne </a:t>
            </a:r>
            <a:r>
              <a:rPr lang="en-GB" sz="2000" dirty="0" err="1">
                <a:cs typeface="Arial" panose="020B0604020202020204" pitchFamily="34" charset="0"/>
              </a:rPr>
              <a:t>odgovara</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telefonske</a:t>
            </a:r>
            <a:r>
              <a:rPr lang="en-GB" sz="2000" dirty="0">
                <a:cs typeface="Arial" panose="020B0604020202020204" pitchFamily="34" charset="0"/>
              </a:rPr>
              <a:t> </a:t>
            </a:r>
            <a:r>
              <a:rPr lang="en-GB" sz="2000" dirty="0" err="1">
                <a:cs typeface="Arial" panose="020B0604020202020204" pitchFamily="34" charset="0"/>
              </a:rPr>
              <a:t>pozive</a:t>
            </a:r>
            <a:r>
              <a:rPr lang="en-GB" sz="2000" dirty="0">
                <a:cs typeface="Arial" panose="020B0604020202020204" pitchFamily="34" charset="0"/>
              </a:rPr>
              <a:t>, a onlajn </a:t>
            </a:r>
            <a:r>
              <a:rPr lang="en-GB" sz="2000" dirty="0" err="1">
                <a:cs typeface="Arial" panose="020B0604020202020204" pitchFamily="34" charset="0"/>
              </a:rPr>
              <a:t>račun</a:t>
            </a:r>
            <a:r>
              <a:rPr lang="en-GB" sz="2000" dirty="0">
                <a:cs typeface="Arial" panose="020B0604020202020204" pitchFamily="34" charset="0"/>
              </a:rPr>
              <a:t> je </a:t>
            </a:r>
            <a:r>
              <a:rPr lang="en-GB" sz="2000" dirty="0" err="1">
                <a:cs typeface="Arial" panose="020B0604020202020204" pitchFamily="34" charset="0"/>
              </a:rPr>
              <a:t>izbrisan</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err="1">
                <a:cs typeface="Arial" panose="020B0604020202020204" pitchFamily="34" charset="0"/>
              </a:rPr>
              <a:t>Šteta</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ličnom</a:t>
            </a:r>
            <a:r>
              <a:rPr lang="en-GB" sz="2000" dirty="0">
                <a:cs typeface="Arial" panose="020B0604020202020204" pitchFamily="34" charset="0"/>
              </a:rPr>
              <a:t> </a:t>
            </a:r>
            <a:r>
              <a:rPr lang="en-GB" sz="2000" dirty="0" err="1">
                <a:cs typeface="Arial" panose="020B0604020202020204" pitchFamily="34" charset="0"/>
              </a:rPr>
              <a:t>nivou</a:t>
            </a:r>
            <a:r>
              <a:rPr lang="en-GB" sz="2000" dirty="0">
                <a:cs typeface="Arial" panose="020B0604020202020204" pitchFamily="34" charset="0"/>
              </a:rPr>
              <a:t> meri se </a:t>
            </a:r>
            <a:r>
              <a:rPr lang="en-GB" sz="2000" dirty="0" err="1">
                <a:cs typeface="Arial" panose="020B0604020202020204" pitchFamily="34" charset="0"/>
              </a:rPr>
              <a:t>desetinama</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hiljadama</a:t>
            </a:r>
            <a:r>
              <a:rPr lang="en-GB" sz="2000" dirty="0">
                <a:cs typeface="Arial" panose="020B0604020202020204" pitchFamily="34" charset="0"/>
              </a:rPr>
              <a:t> </a:t>
            </a:r>
            <a:r>
              <a:rPr lang="en-GB" sz="2000" dirty="0" err="1">
                <a:cs typeface="Arial" panose="020B0604020202020204" pitchFamily="34" charset="0"/>
              </a:rPr>
              <a:t>stotina</a:t>
            </a:r>
            <a:r>
              <a:rPr lang="en-GB" sz="2000" dirty="0">
                <a:cs typeface="Arial" panose="020B0604020202020204" pitchFamily="34" charset="0"/>
              </a:rPr>
              <a:t> </a:t>
            </a:r>
            <a:r>
              <a:rPr lang="en-GB" sz="2000" dirty="0" err="1">
                <a:cs typeface="Arial" panose="020B0604020202020204" pitchFamily="34" charset="0"/>
              </a:rPr>
              <a:t>evra</a:t>
            </a:r>
            <a:r>
              <a:rPr lang="en-GB" sz="2000" dirty="0">
                <a:cs typeface="Arial" panose="020B0604020202020204" pitchFamily="34" charset="0"/>
              </a:rPr>
              <a:t>. </a:t>
            </a:r>
          </a:p>
          <a:p>
            <a:pPr marL="342900" indent="-342900" algn="just">
              <a:spcAft>
                <a:spcPts val="0"/>
              </a:spcAft>
              <a:buFont typeface="Arial" panose="020B0604020202020204" pitchFamily="34" charset="0"/>
              <a:buChar char="•"/>
            </a:pPr>
            <a:r>
              <a:rPr lang="en-GB" sz="2000" dirty="0" err="1">
                <a:cs typeface="Arial" panose="020B0604020202020204" pitchFamily="34" charset="0"/>
              </a:rPr>
              <a:t>Broj</a:t>
            </a:r>
            <a:r>
              <a:rPr lang="en-GB" sz="2000" dirty="0">
                <a:cs typeface="Arial" panose="020B0604020202020204" pitchFamily="34" charset="0"/>
              </a:rPr>
              <a:t> </a:t>
            </a:r>
            <a:r>
              <a:rPr lang="en-GB" sz="2000" dirty="0" err="1">
                <a:cs typeface="Arial" panose="020B0604020202020204" pitchFamily="34" charset="0"/>
              </a:rPr>
              <a:t>žalbi</a:t>
            </a:r>
            <a:r>
              <a:rPr lang="en-GB" sz="2000" dirty="0">
                <a:cs typeface="Arial" panose="020B0604020202020204" pitchFamily="34" charset="0"/>
              </a:rPr>
              <a:t> se </a:t>
            </a:r>
            <a:r>
              <a:rPr lang="en-GB" sz="2000" dirty="0" err="1">
                <a:cs typeface="Arial" panose="020B0604020202020204" pitchFamily="34" charset="0"/>
              </a:rPr>
              <a:t>uvećava</a:t>
            </a:r>
            <a:r>
              <a:rPr lang="en-GB" sz="2000" dirty="0">
                <a:cs typeface="Arial" panose="020B0604020202020204" pitchFamily="34" charset="0"/>
              </a:rPr>
              <a:t>. </a:t>
            </a:r>
            <a:r>
              <a:rPr lang="en-GB" sz="2000" dirty="0" err="1">
                <a:cs typeface="Arial" panose="020B0604020202020204" pitchFamily="34" charset="0"/>
              </a:rPr>
              <a:t>Čini</a:t>
            </a:r>
            <a:r>
              <a:rPr lang="en-GB" sz="2000" dirty="0">
                <a:cs typeface="Arial" panose="020B0604020202020204" pitchFamily="34" charset="0"/>
              </a:rPr>
              <a:t> se da </a:t>
            </a:r>
            <a:r>
              <a:rPr lang="en-GB" sz="2000" dirty="0" err="1">
                <a:cs typeface="Arial" panose="020B0604020202020204" pitchFamily="34" charset="0"/>
              </a:rPr>
              <a:t>prevara</a:t>
            </a:r>
            <a:r>
              <a:rPr lang="en-GB" sz="2000" dirty="0">
                <a:cs typeface="Arial" panose="020B0604020202020204" pitchFamily="34" charset="0"/>
              </a:rPr>
              <a:t> </a:t>
            </a:r>
            <a:r>
              <a:rPr lang="en-GB" sz="2000" dirty="0" err="1">
                <a:cs typeface="Arial" panose="020B0604020202020204" pitchFamily="34" charset="0"/>
              </a:rPr>
              <a:t>guta</a:t>
            </a:r>
            <a:r>
              <a:rPr lang="en-GB" sz="2000" dirty="0">
                <a:cs typeface="Arial" panose="020B0604020202020204" pitchFamily="34" charset="0"/>
              </a:rPr>
              <a:t> </a:t>
            </a:r>
            <a:r>
              <a:rPr lang="en-GB" sz="2000" dirty="0" err="1">
                <a:cs typeface="Arial" panose="020B0604020202020204" pitchFamily="34" charset="0"/>
              </a:rPr>
              <a:t>milione</a:t>
            </a:r>
            <a:r>
              <a:rPr lang="en-GB" sz="2000" dirty="0">
                <a:cs typeface="Arial" panose="020B0604020202020204" pitchFamily="34" charset="0"/>
              </a:rPr>
              <a:t>, </a:t>
            </a:r>
            <a:r>
              <a:rPr lang="en-GB" sz="2000" dirty="0" err="1">
                <a:cs typeface="Arial" panose="020B0604020202020204" pitchFamily="34" charset="0"/>
              </a:rPr>
              <a:t>čak</a:t>
            </a:r>
            <a:r>
              <a:rPr lang="en-GB" sz="2000" dirty="0">
                <a:cs typeface="Arial" panose="020B0604020202020204" pitchFamily="34" charset="0"/>
              </a:rPr>
              <a:t> </a:t>
            </a:r>
            <a:r>
              <a:rPr lang="en-GB" sz="2000" dirty="0" err="1">
                <a:cs typeface="Arial" panose="020B0604020202020204" pitchFamily="34" charset="0"/>
              </a:rPr>
              <a:t>desetine</a:t>
            </a:r>
            <a:r>
              <a:rPr lang="en-GB" sz="2000" dirty="0">
                <a:cs typeface="Arial" panose="020B0604020202020204" pitchFamily="34" charset="0"/>
              </a:rPr>
              <a:t> </a:t>
            </a:r>
            <a:r>
              <a:rPr lang="en-GB" sz="2000" dirty="0" err="1">
                <a:cs typeface="Arial" panose="020B0604020202020204" pitchFamily="34" charset="0"/>
              </a:rPr>
              <a:t>miliona</a:t>
            </a:r>
            <a:r>
              <a:rPr lang="en-GB" sz="2000" dirty="0">
                <a:cs typeface="Arial" panose="020B0604020202020204" pitchFamily="34" charset="0"/>
              </a:rPr>
              <a:t> </a:t>
            </a:r>
            <a:r>
              <a:rPr lang="en-GB" sz="2000" dirty="0" err="1">
                <a:cs typeface="Arial" panose="020B0604020202020204" pitchFamily="34" charset="0"/>
              </a:rPr>
              <a:t>evra</a:t>
            </a:r>
            <a:r>
              <a:rPr lang="en-GB" sz="2000" dirty="0">
                <a:cs typeface="Arial" panose="020B0604020202020204" pitchFamily="34" charset="0"/>
              </a:rPr>
              <a:t>.</a:t>
            </a:r>
          </a:p>
          <a:p>
            <a:pPr marL="342900" indent="-342900" algn="just">
              <a:spcAft>
                <a:spcPts val="0"/>
              </a:spcAft>
              <a:buFont typeface="Arial" panose="020B0604020202020204" pitchFamily="34" charset="0"/>
              <a:buChar char="•"/>
            </a:pPr>
            <a:r>
              <a:rPr lang="en-GB" sz="2000" dirty="0" err="1">
                <a:cs typeface="Arial" panose="020B0604020202020204" pitchFamily="34" charset="0"/>
              </a:rPr>
              <a:t>Nemačko</a:t>
            </a:r>
            <a:r>
              <a:rPr lang="en-GB" sz="2000" dirty="0">
                <a:cs typeface="Arial" panose="020B0604020202020204" pitchFamily="34" charset="0"/>
              </a:rPr>
              <a:t> </a:t>
            </a:r>
            <a:r>
              <a:rPr lang="en-GB" sz="2000" dirty="0" err="1">
                <a:cs typeface="Arial" panose="020B0604020202020204" pitchFamily="34" charset="0"/>
              </a:rPr>
              <a:t>tužilaštvo</a:t>
            </a:r>
            <a:r>
              <a:rPr lang="en-GB" sz="2000" dirty="0">
                <a:cs typeface="Arial" panose="020B0604020202020204" pitchFamily="34" charset="0"/>
              </a:rPr>
              <a:t> mora </a:t>
            </a:r>
            <a:r>
              <a:rPr lang="en-GB" sz="2000" dirty="0" err="1">
                <a:cs typeface="Arial" panose="020B0604020202020204" pitchFamily="34" charset="0"/>
              </a:rPr>
              <a:t>brzo</a:t>
            </a:r>
            <a:r>
              <a:rPr lang="en-GB" sz="2000" dirty="0">
                <a:cs typeface="Arial" panose="020B0604020202020204" pitchFamily="34" charset="0"/>
              </a:rPr>
              <a:t> da </a:t>
            </a:r>
            <a:r>
              <a:rPr lang="en-GB" sz="2000" dirty="0" err="1">
                <a:cs typeface="Arial" panose="020B0604020202020204" pitchFamily="34" charset="0"/>
              </a:rPr>
              <a:t>reaguje</a:t>
            </a:r>
            <a:r>
              <a:rPr lang="en-GB" sz="2000" dirty="0">
                <a:cs typeface="Arial" panose="020B0604020202020204" pitchFamily="34" charset="0"/>
              </a:rPr>
              <a:t>.</a:t>
            </a:r>
          </a:p>
        </p:txBody>
      </p:sp>
    </p:spTree>
    <p:extLst>
      <p:ext uri="{BB962C8B-B14F-4D97-AF65-F5344CB8AC3E}">
        <p14:creationId xmlns:p14="http://schemas.microsoft.com/office/powerpoint/2010/main" val="283059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ea typeface="ＭＳ Ｐゴシック" charset="0"/>
                <a:cs typeface="ＭＳ Ｐゴシック" charset="0"/>
              </a:rPr>
              <a:t>Studija 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7557"/>
            <a:ext cx="4199699" cy="5047536"/>
          </a:xfrm>
          <a:prstGeom prst="rect">
            <a:avLst/>
          </a:prstGeom>
        </p:spPr>
        <p:txBody>
          <a:bodyPr wrap="square">
            <a:spAutoFit/>
          </a:bodyPr>
          <a:lstStyle/>
          <a:p>
            <a:pPr marL="342900" indent="-342900" algn="just">
              <a:spcAft>
                <a:spcPts val="0"/>
              </a:spcAft>
              <a:buFont typeface="Wingdings" pitchFamily="2" charset="2"/>
              <a:buChar char="Ø"/>
            </a:pPr>
            <a:r>
              <a:rPr lang="en-GB" sz="2100" b="1" dirty="0" err="1">
                <a:cs typeface="Arial" panose="020B0604020202020204" pitchFamily="34" charset="0"/>
              </a:rPr>
              <a:t>WolfJäger</a:t>
            </a:r>
            <a:r>
              <a:rPr lang="en-GB" sz="2100" b="1" dirty="0">
                <a:cs typeface="Arial" panose="020B0604020202020204" pitchFamily="34" charset="0"/>
              </a:rPr>
              <a:t> </a:t>
            </a:r>
            <a:r>
              <a:rPr lang="sr-Latn-RS" sz="2100" b="1" dirty="0">
                <a:cs typeface="Arial" panose="020B0604020202020204" pitchFamily="34" charset="0"/>
              </a:rPr>
              <a:t> - kratki Sinopsis </a:t>
            </a:r>
            <a:r>
              <a:rPr lang="en-GB" sz="2100" dirty="0">
                <a:cs typeface="Arial" panose="020B0604020202020204" pitchFamily="34" charset="0"/>
              </a:rPr>
              <a:t>:</a:t>
            </a:r>
          </a:p>
          <a:p>
            <a:pPr marL="342900" indent="-342900" algn="just">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err="1">
                <a:cs typeface="Arial" panose="020B0604020202020204" pitchFamily="34" charset="0"/>
              </a:rPr>
              <a:t>Prvi</a:t>
            </a:r>
            <a:r>
              <a:rPr lang="en-GB" sz="2000" dirty="0">
                <a:cs typeface="Arial" panose="020B0604020202020204" pitchFamily="34" charset="0"/>
              </a:rPr>
              <a:t> </a:t>
            </a:r>
            <a:r>
              <a:rPr lang="en-GB" sz="2000" dirty="0" err="1">
                <a:cs typeface="Arial" panose="020B0604020202020204" pitchFamily="34" charset="0"/>
              </a:rPr>
              <a:t>policijski</a:t>
            </a:r>
            <a:r>
              <a:rPr lang="en-GB" sz="2000" dirty="0">
                <a:cs typeface="Arial" panose="020B0604020202020204" pitchFamily="34" charset="0"/>
              </a:rPr>
              <a:t> </a:t>
            </a:r>
            <a:r>
              <a:rPr lang="en-GB" sz="2000" dirty="0" err="1">
                <a:cs typeface="Arial" panose="020B0604020202020204" pitchFamily="34" charset="0"/>
              </a:rPr>
              <a:t>izveštaji</a:t>
            </a:r>
            <a:r>
              <a:rPr lang="en-GB" sz="2000" dirty="0">
                <a:cs typeface="Arial" panose="020B0604020202020204" pitchFamily="34" charset="0"/>
              </a:rPr>
              <a:t> </a:t>
            </a:r>
            <a:r>
              <a:rPr lang="en-GB" sz="2000" dirty="0" err="1">
                <a:cs typeface="Arial" panose="020B0604020202020204" pitchFamily="34" charset="0"/>
              </a:rPr>
              <a:t>pokazuju</a:t>
            </a:r>
            <a:r>
              <a:rPr lang="en-GB" sz="2000" dirty="0">
                <a:cs typeface="Arial" panose="020B0604020202020204" pitchFamily="34" charset="0"/>
              </a:rPr>
              <a:t> da </a:t>
            </a:r>
            <a:r>
              <a:rPr lang="en-GB" sz="2000" dirty="0" err="1">
                <a:cs typeface="Arial" panose="020B0604020202020204" pitchFamily="34" charset="0"/>
              </a:rPr>
              <a:t>su</a:t>
            </a:r>
            <a:r>
              <a:rPr lang="en-GB" sz="2000" dirty="0">
                <a:cs typeface="Arial" panose="020B0604020202020204" pitchFamily="34" charset="0"/>
              </a:rPr>
              <a:t> </a:t>
            </a:r>
            <a:r>
              <a:rPr lang="en-GB" sz="2000" dirty="0" err="1">
                <a:cs typeface="Arial" panose="020B0604020202020204" pitchFamily="34" charset="0"/>
              </a:rPr>
              <a:t>svi</a:t>
            </a:r>
            <a:r>
              <a:rPr lang="en-GB" sz="2000" dirty="0">
                <a:cs typeface="Arial" panose="020B0604020202020204" pitchFamily="34" charset="0"/>
              </a:rPr>
              <a:t> </a:t>
            </a:r>
            <a:r>
              <a:rPr lang="en-GB" sz="2000" dirty="0" err="1">
                <a:cs typeface="Arial" panose="020B0604020202020204" pitchFamily="34" charset="0"/>
              </a:rPr>
              <a:t>kontakti</a:t>
            </a:r>
            <a:r>
              <a:rPr lang="en-GB" sz="2000" dirty="0">
                <a:cs typeface="Arial" panose="020B0604020202020204" pitchFamily="34" charset="0"/>
              </a:rPr>
              <a:t>, </a:t>
            </a:r>
            <a:r>
              <a:rPr lang="en-GB" sz="2000" dirty="0" err="1">
                <a:cs typeface="Arial" panose="020B0604020202020204" pitchFamily="34" charset="0"/>
              </a:rPr>
              <a:t>telefonski</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elektronskom</a:t>
            </a:r>
            <a:r>
              <a:rPr lang="en-GB" sz="2000" dirty="0">
                <a:cs typeface="Arial" panose="020B0604020202020204" pitchFamily="34" charset="0"/>
              </a:rPr>
              <a:t> </a:t>
            </a:r>
            <a:r>
              <a:rPr lang="en-GB" sz="2000" dirty="0" err="1">
                <a:cs typeface="Arial" panose="020B0604020202020204" pitchFamily="34" charset="0"/>
              </a:rPr>
              <a:t>poštom</a:t>
            </a:r>
            <a:r>
              <a:rPr lang="en-GB" sz="2000" dirty="0">
                <a:cs typeface="Arial" panose="020B0604020202020204" pitchFamily="34" charset="0"/>
              </a:rPr>
              <a:t>, </a:t>
            </a:r>
            <a:r>
              <a:rPr lang="en-GB" sz="2000" dirty="0" err="1">
                <a:cs typeface="Arial" panose="020B0604020202020204" pitchFamily="34" charset="0"/>
              </a:rPr>
              <a:t>ostvareni</a:t>
            </a:r>
            <a:r>
              <a:rPr lang="en-GB" sz="2000" dirty="0">
                <a:cs typeface="Arial" panose="020B0604020202020204" pitchFamily="34" charset="0"/>
              </a:rPr>
              <a:t> </a:t>
            </a:r>
            <a:r>
              <a:rPr lang="en-GB" sz="2000" dirty="0" err="1">
                <a:cs typeface="Arial" panose="020B0604020202020204" pitchFamily="34" charset="0"/>
              </a:rPr>
              <a:t>korišćenjem</a:t>
            </a:r>
            <a:r>
              <a:rPr lang="en-GB" sz="2000" dirty="0">
                <a:cs typeface="Arial" panose="020B0604020202020204" pitchFamily="34" charset="0"/>
              </a:rPr>
              <a:t> VoIP </a:t>
            </a:r>
            <a:r>
              <a:rPr lang="en-GB" sz="2000" dirty="0" err="1">
                <a:cs typeface="Arial" panose="020B0604020202020204" pitchFamily="34" charset="0"/>
              </a:rPr>
              <a:t>usluge</a:t>
            </a:r>
            <a:r>
              <a:rPr lang="en-GB" sz="2000" dirty="0">
                <a:cs typeface="Arial" panose="020B0604020202020204" pitchFamily="34" charset="0"/>
              </a:rPr>
              <a:t> </a:t>
            </a:r>
            <a:r>
              <a:rPr lang="en-GB" sz="2000" dirty="0" err="1">
                <a:cs typeface="Arial" panose="020B0604020202020204" pitchFamily="34" charset="0"/>
              </a:rPr>
              <a:t>ili</a:t>
            </a:r>
            <a:r>
              <a:rPr lang="en-GB" sz="2000" dirty="0">
                <a:cs typeface="Arial" panose="020B0604020202020204" pitchFamily="34" charset="0"/>
              </a:rPr>
              <a:t> </a:t>
            </a:r>
            <a:r>
              <a:rPr lang="en-GB" sz="2000" dirty="0" err="1">
                <a:cs typeface="Arial" panose="020B0604020202020204" pitchFamily="34" charset="0"/>
              </a:rPr>
              <a:t>veb</a:t>
            </a:r>
            <a:r>
              <a:rPr lang="en-GB" sz="2000" dirty="0">
                <a:cs typeface="Arial" panose="020B0604020202020204" pitchFamily="34" charset="0"/>
              </a:rPr>
              <a:t> mejla</a:t>
            </a:r>
            <a:r>
              <a:rPr lang="sr-Latn-RS" sz="2000" dirty="0">
                <a:cs typeface="Arial" panose="020B0604020202020204" pitchFamily="34" charset="0"/>
              </a:rPr>
              <a:t>.</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pl-PL" sz="2000" dirty="0">
                <a:cs typeface="Arial" panose="020B0604020202020204" pitchFamily="34" charset="0"/>
              </a:rPr>
              <a:t>Nijedna od IP adresa nije u Nemačkoj.</a:t>
            </a:r>
            <a:endParaRPr lang="en-GB" sz="2000" dirty="0">
              <a:cs typeface="Arial" panose="020B0604020202020204" pitchFamily="34" charset="0"/>
            </a:endParaRPr>
          </a:p>
          <a:p>
            <a:pPr marL="342900" indent="-342900" algn="just">
              <a:spcAft>
                <a:spcPts val="0"/>
              </a:spcAft>
              <a:buFont typeface="Arial" panose="020B0604020202020204" pitchFamily="34" charset="0"/>
              <a:buChar char="•"/>
            </a:pPr>
            <a:r>
              <a:rPr lang="en-GB" sz="2000" dirty="0">
                <a:cs typeface="Arial" panose="020B0604020202020204" pitchFamily="34" charset="0"/>
              </a:rPr>
              <a:t>VoIP </a:t>
            </a:r>
            <a:r>
              <a:rPr lang="en-GB" sz="2000" dirty="0" err="1">
                <a:cs typeface="Arial" panose="020B0604020202020204" pitchFamily="34" charset="0"/>
              </a:rPr>
              <a:t>adrese</a:t>
            </a:r>
            <a:r>
              <a:rPr lang="en-GB" sz="2000" dirty="0">
                <a:cs typeface="Arial" panose="020B0604020202020204" pitchFamily="34" charset="0"/>
              </a:rPr>
              <a:t> </a:t>
            </a:r>
            <a:r>
              <a:rPr lang="en-GB" sz="2000" dirty="0" err="1">
                <a:cs typeface="Arial" panose="020B0604020202020204" pitchFamily="34" charset="0"/>
              </a:rPr>
              <a:t>vode</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jugoistok</a:t>
            </a:r>
            <a:r>
              <a:rPr lang="en-GB" sz="2000" dirty="0">
                <a:cs typeface="Arial" panose="020B0604020202020204" pitchFamily="34" charset="0"/>
              </a:rPr>
              <a:t> </a:t>
            </a:r>
            <a:r>
              <a:rPr lang="en-GB" sz="2000" dirty="0" err="1">
                <a:cs typeface="Arial" panose="020B0604020202020204" pitchFamily="34" charset="0"/>
              </a:rPr>
              <a:t>Evrope</a:t>
            </a:r>
            <a:r>
              <a:rPr lang="en-GB" sz="2000" dirty="0">
                <a:cs typeface="Arial" panose="020B0604020202020204" pitchFamily="34" charset="0"/>
              </a:rPr>
              <a:t>, </a:t>
            </a:r>
            <a:r>
              <a:rPr lang="en-GB" sz="2000" dirty="0" err="1">
                <a:cs typeface="Arial" panose="020B0604020202020204" pitchFamily="34" charset="0"/>
              </a:rPr>
              <a:t>uglavnom</a:t>
            </a:r>
            <a:r>
              <a:rPr lang="en-GB" sz="2000" dirty="0">
                <a:cs typeface="Arial" panose="020B0604020202020204" pitchFamily="34" charset="0"/>
              </a:rPr>
              <a:t> u </a:t>
            </a:r>
            <a:r>
              <a:rPr lang="en-GB" sz="2000" dirty="0" err="1">
                <a:cs typeface="Arial" panose="020B0604020202020204" pitchFamily="34" charset="0"/>
              </a:rPr>
              <a:t>Srbiju</a:t>
            </a:r>
            <a:r>
              <a:rPr lang="en-GB" sz="2000" dirty="0">
                <a:cs typeface="Arial" panose="020B0604020202020204" pitchFamily="34" charset="0"/>
              </a:rPr>
              <a:t> </a:t>
            </a:r>
            <a:r>
              <a:rPr lang="en-GB" sz="2000" dirty="0" err="1">
                <a:cs typeface="Arial" panose="020B0604020202020204" pitchFamily="34" charset="0"/>
              </a:rPr>
              <a:t>i</a:t>
            </a:r>
            <a:r>
              <a:rPr lang="en-GB" sz="2000" dirty="0">
                <a:cs typeface="Arial" panose="020B0604020202020204" pitchFamily="34" charset="0"/>
              </a:rPr>
              <a:t> </a:t>
            </a:r>
            <a:r>
              <a:rPr lang="en-GB" sz="2000" dirty="0" err="1">
                <a:cs typeface="Arial" panose="020B0604020202020204" pitchFamily="34" charset="0"/>
              </a:rPr>
              <a:t>Bugarsku</a:t>
            </a:r>
            <a:r>
              <a:rPr lang="en-GB" sz="2000" dirty="0">
                <a:cs typeface="Arial" panose="020B0604020202020204" pitchFamily="34" charset="0"/>
              </a:rPr>
              <a:t>.</a:t>
            </a:r>
          </a:p>
          <a:p>
            <a:pPr marL="342900" indent="-342900" algn="just">
              <a:spcAft>
                <a:spcPts val="0"/>
              </a:spcAft>
              <a:buFont typeface="Arial" panose="020B0604020202020204" pitchFamily="34" charset="0"/>
              <a:buChar char="•"/>
            </a:pPr>
            <a:r>
              <a:rPr lang="en-GB" sz="2000" dirty="0" err="1">
                <a:cs typeface="Arial" panose="020B0604020202020204" pitchFamily="34" charset="0"/>
              </a:rPr>
              <a:t>Prvi</a:t>
            </a:r>
            <a:r>
              <a:rPr lang="en-GB" sz="2000" dirty="0">
                <a:cs typeface="Arial" panose="020B0604020202020204" pitchFamily="34" charset="0"/>
              </a:rPr>
              <a:t> </a:t>
            </a:r>
            <a:r>
              <a:rPr lang="en-GB" sz="2000" dirty="0" err="1">
                <a:cs typeface="Arial" panose="020B0604020202020204" pitchFamily="34" charset="0"/>
              </a:rPr>
              <a:t>izveštaji</a:t>
            </a:r>
            <a:r>
              <a:rPr lang="en-GB" sz="2000" dirty="0">
                <a:cs typeface="Arial" panose="020B0604020202020204" pitchFamily="34" charset="0"/>
              </a:rPr>
              <a:t> </a:t>
            </a:r>
            <a:r>
              <a:rPr lang="en-GB" sz="2000" dirty="0" err="1">
                <a:cs typeface="Arial" panose="020B0604020202020204" pitchFamily="34" charset="0"/>
              </a:rPr>
              <a:t>iz</a:t>
            </a:r>
            <a:r>
              <a:rPr lang="en-GB" sz="2000" dirty="0">
                <a:cs typeface="Arial" panose="020B0604020202020204" pitchFamily="34" charset="0"/>
              </a:rPr>
              <a:t> </a:t>
            </a:r>
            <a:r>
              <a:rPr lang="en-GB" sz="2000" dirty="0" err="1">
                <a:cs typeface="Arial" panose="020B0604020202020204" pitchFamily="34" charset="0"/>
              </a:rPr>
              <a:t>banaka</a:t>
            </a:r>
            <a:r>
              <a:rPr lang="en-GB" sz="2000" dirty="0">
                <a:cs typeface="Arial" panose="020B0604020202020204" pitchFamily="34" charset="0"/>
              </a:rPr>
              <a:t> </a:t>
            </a:r>
            <a:r>
              <a:rPr lang="en-GB" sz="2000" dirty="0" err="1">
                <a:cs typeface="Arial" panose="020B0604020202020204" pitchFamily="34" charset="0"/>
              </a:rPr>
              <a:t>koje</a:t>
            </a:r>
            <a:r>
              <a:rPr lang="en-GB" sz="2000" dirty="0">
                <a:cs typeface="Arial" panose="020B0604020202020204" pitchFamily="34" charset="0"/>
              </a:rPr>
              <a:t> </a:t>
            </a:r>
            <a:r>
              <a:rPr lang="en-GB" sz="2000" dirty="0" err="1">
                <a:cs typeface="Arial" panose="020B0604020202020204" pitchFamily="34" charset="0"/>
              </a:rPr>
              <a:t>su</a:t>
            </a:r>
            <a:r>
              <a:rPr lang="en-GB" sz="2000" dirty="0">
                <a:cs typeface="Arial" panose="020B0604020202020204" pitchFamily="34" charset="0"/>
              </a:rPr>
              <a:t> </a:t>
            </a:r>
            <a:r>
              <a:rPr lang="en-GB" sz="2000" dirty="0" err="1">
                <a:cs typeface="Arial" panose="020B0604020202020204" pitchFamily="34" charset="0"/>
              </a:rPr>
              <a:t>žrtve</a:t>
            </a:r>
            <a:r>
              <a:rPr lang="en-GB" sz="2000" dirty="0">
                <a:cs typeface="Arial" panose="020B0604020202020204" pitchFamily="34" charset="0"/>
              </a:rPr>
              <a:t> </a:t>
            </a:r>
            <a:r>
              <a:rPr lang="en-GB" sz="2000" dirty="0" err="1">
                <a:cs typeface="Arial" panose="020B0604020202020204" pitchFamily="34" charset="0"/>
              </a:rPr>
              <a:t>dobile</a:t>
            </a:r>
            <a:r>
              <a:rPr lang="en-GB" sz="2000" dirty="0">
                <a:cs typeface="Arial" panose="020B0604020202020204" pitchFamily="34" charset="0"/>
              </a:rPr>
              <a:t> </a:t>
            </a:r>
            <a:r>
              <a:rPr lang="en-GB" sz="2000" dirty="0" err="1">
                <a:cs typeface="Arial" panose="020B0604020202020204" pitchFamily="34" charset="0"/>
              </a:rPr>
              <a:t>pokazuju</a:t>
            </a:r>
            <a:r>
              <a:rPr lang="en-GB" sz="2000" dirty="0">
                <a:cs typeface="Arial" panose="020B0604020202020204" pitchFamily="34" charset="0"/>
              </a:rPr>
              <a:t> da </a:t>
            </a:r>
            <a:r>
              <a:rPr lang="en-GB" sz="2000" dirty="0" err="1">
                <a:cs typeface="Arial" panose="020B0604020202020204" pitchFamily="34" charset="0"/>
              </a:rPr>
              <a:t>su</a:t>
            </a:r>
            <a:r>
              <a:rPr lang="en-GB" sz="2000" dirty="0">
                <a:cs typeface="Arial" panose="020B0604020202020204" pitchFamily="34" charset="0"/>
              </a:rPr>
              <a:t> </a:t>
            </a:r>
            <a:r>
              <a:rPr lang="en-GB" sz="2000" dirty="0" err="1">
                <a:cs typeface="Arial" panose="020B0604020202020204" pitchFamily="34" charset="0"/>
              </a:rPr>
              <a:t>računi</a:t>
            </a:r>
            <a:r>
              <a:rPr lang="en-GB" sz="2000" dirty="0">
                <a:cs typeface="Arial" panose="020B0604020202020204" pitchFamily="34" charset="0"/>
              </a:rPr>
              <a:t> </a:t>
            </a:r>
            <a:r>
              <a:rPr lang="en-GB" sz="2000" dirty="0" err="1">
                <a:cs typeface="Arial" panose="020B0604020202020204" pitchFamily="34" charset="0"/>
              </a:rPr>
              <a:t>na</a:t>
            </a:r>
            <a:r>
              <a:rPr lang="en-GB" sz="2000" dirty="0">
                <a:cs typeface="Arial" panose="020B0604020202020204" pitchFamily="34" charset="0"/>
              </a:rPr>
              <a:t> </a:t>
            </a:r>
            <a:r>
              <a:rPr lang="en-GB" sz="2000" dirty="0" err="1">
                <a:cs typeface="Arial" panose="020B0604020202020204" pitchFamily="34" charset="0"/>
              </a:rPr>
              <a:t>koje</a:t>
            </a:r>
            <a:r>
              <a:rPr lang="en-GB" sz="2000" dirty="0">
                <a:cs typeface="Arial" panose="020B0604020202020204" pitchFamily="34" charset="0"/>
              </a:rPr>
              <a:t> </a:t>
            </a:r>
            <a:r>
              <a:rPr lang="en-GB" sz="2000" dirty="0" err="1">
                <a:cs typeface="Arial" panose="020B0604020202020204" pitchFamily="34" charset="0"/>
              </a:rPr>
              <a:t>su</a:t>
            </a:r>
            <a:r>
              <a:rPr lang="en-GB" sz="2000" dirty="0">
                <a:cs typeface="Arial" panose="020B0604020202020204" pitchFamily="34" charset="0"/>
              </a:rPr>
              <a:t> </a:t>
            </a:r>
            <a:r>
              <a:rPr lang="en-GB" sz="2000" dirty="0" err="1">
                <a:cs typeface="Arial" panose="020B0604020202020204" pitchFamily="34" charset="0"/>
              </a:rPr>
              <a:t>uplaćivali</a:t>
            </a:r>
            <a:r>
              <a:rPr lang="en-GB" sz="2000" dirty="0">
                <a:cs typeface="Arial" panose="020B0604020202020204" pitchFamily="34" charset="0"/>
              </a:rPr>
              <a:t> </a:t>
            </a:r>
            <a:r>
              <a:rPr lang="en-GB" sz="2000" dirty="0" err="1">
                <a:cs typeface="Arial" panose="020B0604020202020204" pitchFamily="34" charset="0"/>
              </a:rPr>
              <a:t>novac</a:t>
            </a:r>
            <a:r>
              <a:rPr lang="en-GB" sz="2000" dirty="0">
                <a:cs typeface="Arial" panose="020B0604020202020204" pitchFamily="34" charset="0"/>
              </a:rPr>
              <a:t> u </a:t>
            </a:r>
            <a:r>
              <a:rPr lang="en-GB" sz="2000" dirty="0" err="1">
                <a:cs typeface="Arial" panose="020B0604020202020204" pitchFamily="34" charset="0"/>
              </a:rPr>
              <a:t>Češkoj</a:t>
            </a:r>
            <a:r>
              <a:rPr lang="en-GB" sz="2000" dirty="0">
                <a:cs typeface="Arial" panose="020B0604020202020204" pitchFamily="34" charset="0"/>
              </a:rPr>
              <a:t> </a:t>
            </a:r>
            <a:r>
              <a:rPr lang="en-GB" sz="2000" dirty="0" err="1">
                <a:cs typeface="Arial" panose="020B0604020202020204" pitchFamily="34" charset="0"/>
              </a:rPr>
              <a:t>Republici</a:t>
            </a:r>
            <a:r>
              <a:rPr lang="en-GB" sz="2000" dirty="0">
                <a:cs typeface="Arial" panose="020B0604020202020204" pitchFamily="34" charset="0"/>
              </a:rPr>
              <a:t>.</a:t>
            </a:r>
          </a:p>
        </p:txBody>
      </p:sp>
      <p:sp>
        <p:nvSpPr>
          <p:cNvPr id="11" name="Rectangle 10">
            <a:extLst>
              <a:ext uri="{FF2B5EF4-FFF2-40B4-BE49-F238E27FC236}">
                <a16:creationId xmlns:a16="http://schemas.microsoft.com/office/drawing/2014/main" id="{0B60D565-6283-1748-95F5-67F9DB5E2D82}"/>
              </a:ext>
            </a:extLst>
          </p:cNvPr>
          <p:cNvSpPr/>
          <p:nvPr/>
        </p:nvSpPr>
        <p:spPr>
          <a:xfrm>
            <a:off x="4836069" y="987557"/>
            <a:ext cx="3941379" cy="5262979"/>
          </a:xfrm>
          <a:prstGeom prst="rect">
            <a:avLst/>
          </a:prstGeom>
        </p:spPr>
        <p:txBody>
          <a:bodyPr wrap="square">
            <a:spAutoFit/>
          </a:bodyPr>
          <a:lstStyle/>
          <a:p>
            <a:pPr marL="342900" indent="-342900" algn="just">
              <a:spcAft>
                <a:spcPts val="0"/>
              </a:spcAft>
              <a:buFont typeface="Arial" panose="020B0604020202020204" pitchFamily="34" charset="0"/>
              <a:buChar char="•"/>
            </a:pPr>
            <a:r>
              <a:rPr lang="en-GB" sz="2100" dirty="0" err="1">
                <a:cs typeface="Arial" panose="020B0604020202020204" pitchFamily="34" charset="0"/>
              </a:rPr>
              <a:t>Brokersko</a:t>
            </a:r>
            <a:r>
              <a:rPr lang="en-GB" sz="2100" dirty="0">
                <a:cs typeface="Arial" panose="020B0604020202020204" pitchFamily="34" charset="0"/>
              </a:rPr>
              <a:t> </a:t>
            </a:r>
            <a:r>
              <a:rPr lang="en-GB" sz="2100" dirty="0" err="1">
                <a:cs typeface="Arial" panose="020B0604020202020204" pitchFamily="34" charset="0"/>
              </a:rPr>
              <a:t>preduzeće</a:t>
            </a:r>
            <a:r>
              <a:rPr lang="en-GB" sz="2100" dirty="0">
                <a:cs typeface="Arial" panose="020B0604020202020204" pitchFamily="34" charset="0"/>
              </a:rPr>
              <a:t> „My Market“ </a:t>
            </a:r>
            <a:r>
              <a:rPr lang="en-GB" sz="2100" dirty="0" err="1">
                <a:cs typeface="Arial" panose="020B0604020202020204" pitchFamily="34" charset="0"/>
              </a:rPr>
              <a:t>nije</a:t>
            </a:r>
            <a:r>
              <a:rPr lang="en-GB" sz="2100" dirty="0">
                <a:cs typeface="Arial" panose="020B0604020202020204" pitchFamily="34" charset="0"/>
              </a:rPr>
              <a:t> </a:t>
            </a:r>
            <a:r>
              <a:rPr lang="en-GB" sz="2100" dirty="0" err="1">
                <a:cs typeface="Arial" panose="020B0604020202020204" pitchFamily="34" charset="0"/>
              </a:rPr>
              <a:t>registrovano</a:t>
            </a:r>
            <a:r>
              <a:rPr lang="en-GB" sz="2100" dirty="0">
                <a:cs typeface="Arial" panose="020B0604020202020204" pitchFamily="34" charset="0"/>
              </a:rPr>
              <a:t> u </a:t>
            </a:r>
            <a:r>
              <a:rPr lang="en-GB" sz="2100" dirty="0" err="1">
                <a:cs typeface="Arial" panose="020B0604020202020204" pitchFamily="34" charset="0"/>
              </a:rPr>
              <a:t>Nemačkoj</a:t>
            </a:r>
            <a:r>
              <a:rPr lang="en-GB" sz="2100" dirty="0">
                <a:cs typeface="Arial" panose="020B0604020202020204" pitchFamily="34" charset="0"/>
              </a:rPr>
              <a:t> </a:t>
            </a:r>
            <a:r>
              <a:rPr lang="en-GB" sz="2100" dirty="0" err="1">
                <a:cs typeface="Arial" panose="020B0604020202020204" pitchFamily="34" charset="0"/>
              </a:rPr>
              <a:t>ili</a:t>
            </a:r>
            <a:r>
              <a:rPr lang="en-GB" sz="2100" dirty="0">
                <a:cs typeface="Arial" panose="020B0604020202020204" pitchFamily="34" charset="0"/>
              </a:rPr>
              <a:t> </a:t>
            </a:r>
            <a:r>
              <a:rPr lang="en-GB" sz="2100" dirty="0" err="1">
                <a:cs typeface="Arial" panose="020B0604020202020204" pitchFamily="34" charset="0"/>
              </a:rPr>
              <a:t>Češkoj</a:t>
            </a:r>
            <a:r>
              <a:rPr lang="en-GB" sz="2100" dirty="0">
                <a:cs typeface="Arial" panose="020B0604020202020204" pitchFamily="34" charset="0"/>
              </a:rPr>
              <a:t> </a:t>
            </a:r>
            <a:r>
              <a:rPr lang="en-GB" sz="2100" dirty="0" err="1">
                <a:cs typeface="Arial" panose="020B0604020202020204" pitchFamily="34" charset="0"/>
              </a:rPr>
              <a:t>Republici</a:t>
            </a:r>
            <a:r>
              <a:rPr lang="en-GB" sz="2100" dirty="0">
                <a:cs typeface="Arial" panose="020B0604020202020204" pitchFamily="34" charset="0"/>
              </a:rPr>
              <a:t>.</a:t>
            </a:r>
          </a:p>
          <a:p>
            <a:pPr marL="342900" indent="-342900" algn="just">
              <a:spcAft>
                <a:spcPts val="0"/>
              </a:spcAft>
              <a:buFont typeface="Arial" panose="020B0604020202020204" pitchFamily="34" charset="0"/>
              <a:buChar char="•"/>
            </a:pPr>
            <a:r>
              <a:rPr lang="en-GB" sz="2100" dirty="0" err="1">
                <a:cs typeface="Arial" panose="020B0604020202020204" pitchFamily="34" charset="0"/>
              </a:rPr>
              <a:t>Žrtve</a:t>
            </a:r>
            <a:r>
              <a:rPr lang="en-GB" sz="2100" dirty="0">
                <a:cs typeface="Arial" panose="020B0604020202020204" pitchFamily="34" charset="0"/>
              </a:rPr>
              <a:t> </a:t>
            </a:r>
            <a:r>
              <a:rPr lang="en-GB" sz="2100" dirty="0" err="1">
                <a:cs typeface="Arial" panose="020B0604020202020204" pitchFamily="34" charset="0"/>
              </a:rPr>
              <a:t>govore</a:t>
            </a:r>
            <a:r>
              <a:rPr lang="en-GB" sz="2100" dirty="0">
                <a:cs typeface="Arial" panose="020B0604020202020204" pitchFamily="34" charset="0"/>
              </a:rPr>
              <a:t> da </a:t>
            </a:r>
            <a:r>
              <a:rPr lang="en-GB" sz="2100" dirty="0" err="1">
                <a:cs typeface="Arial" panose="020B0604020202020204" pitchFamily="34" charset="0"/>
              </a:rPr>
              <a:t>su</a:t>
            </a:r>
            <a:r>
              <a:rPr lang="en-GB" sz="2100" dirty="0">
                <a:cs typeface="Arial" panose="020B0604020202020204" pitchFamily="34" charset="0"/>
              </a:rPr>
              <a:t> se </a:t>
            </a:r>
            <a:r>
              <a:rPr lang="en-GB" sz="2100" dirty="0" err="1">
                <a:cs typeface="Arial" panose="020B0604020202020204" pitchFamily="34" charset="0"/>
              </a:rPr>
              <a:t>brokeri</a:t>
            </a:r>
            <a:r>
              <a:rPr lang="en-GB" sz="2100" dirty="0">
                <a:cs typeface="Arial" panose="020B0604020202020204" pitchFamily="34" charset="0"/>
              </a:rPr>
              <a:t> </a:t>
            </a:r>
            <a:r>
              <a:rPr lang="en-GB" sz="2100" dirty="0" err="1">
                <a:cs typeface="Arial" panose="020B0604020202020204" pitchFamily="34" charset="0"/>
              </a:rPr>
              <a:t>predstavljali</a:t>
            </a:r>
            <a:r>
              <a:rPr lang="en-GB" sz="2100" dirty="0">
                <a:cs typeface="Arial" panose="020B0604020202020204" pitchFamily="34" charset="0"/>
              </a:rPr>
              <a:t> </a:t>
            </a:r>
            <a:r>
              <a:rPr lang="en-GB" sz="2100" dirty="0" err="1">
                <a:cs typeface="Arial" panose="020B0604020202020204" pitchFamily="34" charset="0"/>
              </a:rPr>
              <a:t>nemačkim</a:t>
            </a:r>
            <a:r>
              <a:rPr lang="en-GB" sz="2100" dirty="0">
                <a:cs typeface="Arial" panose="020B0604020202020204" pitchFamily="34" charset="0"/>
              </a:rPr>
              <a:t> </a:t>
            </a:r>
            <a:r>
              <a:rPr lang="en-GB" sz="2100" dirty="0" err="1">
                <a:cs typeface="Arial" panose="020B0604020202020204" pitchFamily="34" charset="0"/>
              </a:rPr>
              <a:t>imenom</a:t>
            </a:r>
            <a:r>
              <a:rPr lang="en-GB" sz="2100" dirty="0">
                <a:cs typeface="Arial" panose="020B0604020202020204" pitchFamily="34" charset="0"/>
              </a:rPr>
              <a:t> </a:t>
            </a:r>
            <a:r>
              <a:rPr lang="en-GB" sz="2100" dirty="0" err="1">
                <a:cs typeface="Arial" panose="020B0604020202020204" pitchFamily="34" charset="0"/>
              </a:rPr>
              <a:t>i</a:t>
            </a:r>
            <a:r>
              <a:rPr lang="en-GB" sz="2100" dirty="0">
                <a:cs typeface="Arial" panose="020B0604020202020204" pitchFamily="34" charset="0"/>
              </a:rPr>
              <a:t> </a:t>
            </a:r>
            <a:r>
              <a:rPr lang="en-GB" sz="2100" dirty="0" err="1">
                <a:cs typeface="Arial" panose="020B0604020202020204" pitchFamily="34" charset="0"/>
              </a:rPr>
              <a:t>prezimenom</a:t>
            </a:r>
            <a:r>
              <a:rPr lang="en-GB" sz="2100" dirty="0">
                <a:cs typeface="Arial" panose="020B0604020202020204" pitchFamily="34" charset="0"/>
              </a:rPr>
              <a:t> </a:t>
            </a:r>
            <a:r>
              <a:rPr lang="en-GB" sz="2100" dirty="0" err="1">
                <a:cs typeface="Arial" panose="020B0604020202020204" pitchFamily="34" charset="0"/>
              </a:rPr>
              <a:t>i</a:t>
            </a:r>
            <a:r>
              <a:rPr lang="en-GB" sz="2100" dirty="0">
                <a:cs typeface="Arial" panose="020B0604020202020204" pitchFamily="34" charset="0"/>
              </a:rPr>
              <a:t> da </a:t>
            </a:r>
            <a:r>
              <a:rPr lang="en-GB" sz="2100" dirty="0" err="1">
                <a:cs typeface="Arial" panose="020B0604020202020204" pitchFamily="34" charset="0"/>
              </a:rPr>
              <a:t>su</a:t>
            </a:r>
            <a:r>
              <a:rPr lang="en-GB" sz="2100" dirty="0">
                <a:cs typeface="Arial" panose="020B0604020202020204" pitchFamily="34" charset="0"/>
              </a:rPr>
              <a:t> </a:t>
            </a:r>
            <a:r>
              <a:rPr lang="en-GB" sz="2100" dirty="0" err="1">
                <a:cs typeface="Arial" panose="020B0604020202020204" pitchFamily="34" charset="0"/>
              </a:rPr>
              <a:t>govorili</a:t>
            </a:r>
            <a:r>
              <a:rPr lang="en-GB" sz="2100" dirty="0">
                <a:cs typeface="Arial" panose="020B0604020202020204" pitchFamily="34" charset="0"/>
              </a:rPr>
              <a:t> </a:t>
            </a:r>
            <a:r>
              <a:rPr lang="en-GB" sz="2100" dirty="0" err="1">
                <a:cs typeface="Arial" panose="020B0604020202020204" pitchFamily="34" charset="0"/>
              </a:rPr>
              <a:t>na</a:t>
            </a:r>
            <a:r>
              <a:rPr lang="en-GB" sz="2100" dirty="0">
                <a:cs typeface="Arial" panose="020B0604020202020204" pitchFamily="34" charset="0"/>
              </a:rPr>
              <a:t> </a:t>
            </a:r>
            <a:r>
              <a:rPr lang="en-GB" sz="2100" dirty="0" err="1">
                <a:cs typeface="Arial" panose="020B0604020202020204" pitchFamily="34" charset="0"/>
              </a:rPr>
              <a:t>besprekornom</a:t>
            </a:r>
            <a:r>
              <a:rPr lang="en-GB" sz="2100" dirty="0">
                <a:cs typeface="Arial" panose="020B0604020202020204" pitchFamily="34" charset="0"/>
              </a:rPr>
              <a:t> </a:t>
            </a:r>
            <a:r>
              <a:rPr lang="en-GB" sz="2100" dirty="0" err="1">
                <a:cs typeface="Arial" panose="020B0604020202020204" pitchFamily="34" charset="0"/>
              </a:rPr>
              <a:t>nemačkom</a:t>
            </a:r>
            <a:r>
              <a:rPr lang="en-GB" sz="2100" dirty="0">
                <a:cs typeface="Arial" panose="020B0604020202020204" pitchFamily="34" charset="0"/>
              </a:rPr>
              <a:t> </a:t>
            </a:r>
            <a:r>
              <a:rPr lang="en-GB" sz="2100" dirty="0" err="1">
                <a:cs typeface="Arial" panose="020B0604020202020204" pitchFamily="34" charset="0"/>
              </a:rPr>
              <a:t>jeziku</a:t>
            </a:r>
            <a:r>
              <a:rPr lang="en-GB" sz="2100" dirty="0">
                <a:cs typeface="Arial" panose="020B0604020202020204" pitchFamily="34" charset="0"/>
              </a:rPr>
              <a:t>, bez </a:t>
            </a:r>
            <a:r>
              <a:rPr lang="en-GB" sz="2100" dirty="0" err="1">
                <a:cs typeface="Arial" panose="020B0604020202020204" pitchFamily="34" charset="0"/>
              </a:rPr>
              <a:t>akcenta</a:t>
            </a:r>
            <a:r>
              <a:rPr lang="en-GB" sz="2100" dirty="0">
                <a:cs typeface="Arial" panose="020B0604020202020204" pitchFamily="34" charset="0"/>
              </a:rPr>
              <a:t>.</a:t>
            </a:r>
          </a:p>
          <a:p>
            <a:pPr marL="342900" indent="-342900" algn="just">
              <a:spcAft>
                <a:spcPts val="0"/>
              </a:spcAft>
              <a:buFont typeface="Arial" panose="020B0604020202020204" pitchFamily="34" charset="0"/>
              <a:buChar char="•"/>
            </a:pPr>
            <a:r>
              <a:rPr lang="en-GB" sz="2100" dirty="0" err="1">
                <a:cs typeface="Arial" panose="020B0604020202020204" pitchFamily="34" charset="0"/>
              </a:rPr>
              <a:t>Tužilaštvo</a:t>
            </a:r>
            <a:r>
              <a:rPr lang="en-GB" sz="2100" dirty="0">
                <a:cs typeface="Arial" panose="020B0604020202020204" pitchFamily="34" charset="0"/>
              </a:rPr>
              <a:t> </a:t>
            </a:r>
            <a:r>
              <a:rPr lang="en-GB" sz="2100" dirty="0" err="1">
                <a:cs typeface="Arial" panose="020B0604020202020204" pitchFamily="34" charset="0"/>
              </a:rPr>
              <a:t>počinje</a:t>
            </a:r>
            <a:r>
              <a:rPr lang="en-GB" sz="2100" dirty="0">
                <a:cs typeface="Arial" panose="020B0604020202020204" pitchFamily="34" charset="0"/>
              </a:rPr>
              <a:t> </a:t>
            </a:r>
            <a:r>
              <a:rPr lang="en-GB" sz="2100" dirty="0" err="1">
                <a:cs typeface="Arial" panose="020B0604020202020204" pitchFamily="34" charset="0"/>
              </a:rPr>
              <a:t>istragu</a:t>
            </a:r>
            <a:r>
              <a:rPr lang="en-GB" sz="2100" dirty="0">
                <a:cs typeface="Arial" panose="020B0604020202020204" pitchFamily="34" charset="0"/>
              </a:rPr>
              <a:t> </a:t>
            </a:r>
            <a:r>
              <a:rPr lang="en-GB" sz="2100" dirty="0" err="1">
                <a:cs typeface="Arial" panose="020B0604020202020204" pitchFamily="34" charset="0"/>
              </a:rPr>
              <a:t>momentalnim</a:t>
            </a:r>
            <a:r>
              <a:rPr lang="en-GB" sz="2100" dirty="0">
                <a:cs typeface="Arial" panose="020B0604020202020204" pitchFamily="34" charset="0"/>
              </a:rPr>
              <a:t> </a:t>
            </a:r>
            <a:r>
              <a:rPr lang="en-GB" sz="2100" dirty="0" err="1">
                <a:cs typeface="Arial" panose="020B0604020202020204" pitchFamily="34" charset="0"/>
              </a:rPr>
              <a:t>i</a:t>
            </a:r>
            <a:r>
              <a:rPr lang="en-GB" sz="2100" dirty="0">
                <a:cs typeface="Arial" panose="020B0604020202020204" pitchFamily="34" charset="0"/>
              </a:rPr>
              <a:t> </a:t>
            </a:r>
            <a:r>
              <a:rPr lang="en-GB" sz="2100" dirty="0" err="1">
                <a:cs typeface="Arial" panose="020B0604020202020204" pitchFamily="34" charset="0"/>
              </a:rPr>
              <a:t>hitnim</a:t>
            </a:r>
            <a:r>
              <a:rPr lang="en-GB" sz="2100" dirty="0">
                <a:cs typeface="Arial" panose="020B0604020202020204" pitchFamily="34" charset="0"/>
              </a:rPr>
              <a:t> </a:t>
            </a:r>
            <a:r>
              <a:rPr lang="en-GB" sz="2100" dirty="0" err="1">
                <a:cs typeface="Arial" panose="020B0604020202020204" pitchFamily="34" charset="0"/>
              </a:rPr>
              <a:t>pismenim</a:t>
            </a:r>
            <a:r>
              <a:rPr lang="en-GB" sz="2100" dirty="0">
                <a:cs typeface="Arial" panose="020B0604020202020204" pitchFamily="34" charset="0"/>
              </a:rPr>
              <a:t> </a:t>
            </a:r>
            <a:r>
              <a:rPr lang="en-GB" sz="2100" dirty="0" err="1">
                <a:cs typeface="Arial" panose="020B0604020202020204" pitchFamily="34" charset="0"/>
              </a:rPr>
              <a:t>Zahtevima</a:t>
            </a:r>
            <a:r>
              <a:rPr lang="en-GB" sz="2100" dirty="0">
                <a:cs typeface="Arial" panose="020B0604020202020204" pitchFamily="34" charset="0"/>
              </a:rPr>
              <a:t> za </a:t>
            </a:r>
            <a:r>
              <a:rPr lang="en-GB" sz="2100" dirty="0" err="1">
                <a:cs typeface="Arial" panose="020B0604020202020204" pitchFamily="34" charset="0"/>
              </a:rPr>
              <a:t>uzajamnu</a:t>
            </a:r>
            <a:r>
              <a:rPr lang="en-GB" sz="2100" dirty="0">
                <a:cs typeface="Arial" panose="020B0604020202020204" pitchFamily="34" charset="0"/>
              </a:rPr>
              <a:t> </a:t>
            </a:r>
            <a:r>
              <a:rPr lang="en-GB" sz="2100" dirty="0" err="1">
                <a:cs typeface="Arial" panose="020B0604020202020204" pitchFamily="34" charset="0"/>
              </a:rPr>
              <a:t>pravnu</a:t>
            </a:r>
            <a:r>
              <a:rPr lang="en-GB" sz="2100" dirty="0">
                <a:cs typeface="Arial" panose="020B0604020202020204" pitchFamily="34" charset="0"/>
              </a:rPr>
              <a:t> </a:t>
            </a:r>
            <a:r>
              <a:rPr lang="en-GB" sz="2100" dirty="0" err="1">
                <a:cs typeface="Arial" panose="020B0604020202020204" pitchFamily="34" charset="0"/>
              </a:rPr>
              <a:t>pomoć</a:t>
            </a:r>
            <a:r>
              <a:rPr lang="en-GB" sz="2100" dirty="0">
                <a:cs typeface="Arial" panose="020B0604020202020204" pitchFamily="34" charset="0"/>
              </a:rPr>
              <a:t>.</a:t>
            </a: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Tree>
    <p:extLst>
      <p:ext uri="{BB962C8B-B14F-4D97-AF65-F5344CB8AC3E}">
        <p14:creationId xmlns:p14="http://schemas.microsoft.com/office/powerpoint/2010/main" val="119857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ea typeface="ＭＳ Ｐゴシック" charset="0"/>
                <a:cs typeface="ＭＳ Ｐゴシック" charset="0"/>
              </a:rPr>
              <a:t>Studija</a:t>
            </a:r>
            <a:r>
              <a:rPr lang="en-GB" sz="3200" b="1" dirty="0">
                <a:ea typeface="ＭＳ Ｐゴシック" charset="0"/>
                <a:cs typeface="ＭＳ Ｐゴシック" charset="0"/>
              </a:rPr>
              <a:t> </a:t>
            </a:r>
            <a:r>
              <a:rPr lang="en-GB" sz="3200" b="1" dirty="0" err="1">
                <a:ea typeface="ＭＳ Ｐゴシック" charset="0"/>
                <a:cs typeface="ＭＳ Ｐゴシック" charset="0"/>
              </a:rPr>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948690"/>
            <a:ext cx="4572000" cy="4616648"/>
          </a:xfrm>
          <a:prstGeom prst="rect">
            <a:avLst/>
          </a:prstGeom>
        </p:spPr>
        <p:txBody>
          <a:bodyPr>
            <a:spAutoFit/>
          </a:bodyPr>
          <a:lstStyle/>
          <a:p>
            <a:pPr marL="342900" indent="-342900">
              <a:spcAft>
                <a:spcPts val="0"/>
              </a:spcAft>
              <a:buFont typeface="Wingdings" pitchFamily="2" charset="2"/>
              <a:buChar char="Ø"/>
            </a:pPr>
            <a:r>
              <a:rPr lang="sr-Latn-RS" sz="2100" b="1" dirty="0">
                <a:cs typeface="Arial" panose="020B0604020202020204" pitchFamily="34" charset="0"/>
              </a:rPr>
              <a:t>Inicijalna pitanja</a:t>
            </a:r>
            <a:r>
              <a:rPr lang="en-GB" sz="2100" dirty="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spcAft>
                <a:spcPts val="0"/>
              </a:spcAft>
              <a:buFont typeface="Arial" panose="020B0604020202020204" pitchFamily="34" charset="0"/>
              <a:buChar char="•"/>
            </a:pPr>
            <a:r>
              <a:rPr lang="it-IT" sz="2100" i="1" dirty="0">
                <a:cs typeface="Arial" panose="020B0604020202020204" pitchFamily="34" charset="0"/>
              </a:rPr>
              <a:t>Koji su glavni pravci istrage?</a:t>
            </a:r>
            <a:endParaRPr lang="sr-Latn-RS" sz="2100" i="1" dirty="0">
              <a:cs typeface="Arial" panose="020B0604020202020204" pitchFamily="34" charset="0"/>
            </a:endParaRPr>
          </a:p>
          <a:p>
            <a:pPr marL="342900" indent="-342900">
              <a:spcAft>
                <a:spcPts val="0"/>
              </a:spcAft>
              <a:buFont typeface="Arial" panose="020B0604020202020204" pitchFamily="34" charset="0"/>
              <a:buChar char="•"/>
            </a:pPr>
            <a:r>
              <a:rPr lang="en-GB" sz="2100" i="1" dirty="0" err="1">
                <a:cs typeface="Arial" panose="020B0604020202020204" pitchFamily="34" charset="0"/>
              </a:rPr>
              <a:t>Šta</a:t>
            </a:r>
            <a:r>
              <a:rPr lang="en-GB" sz="2100" i="1" dirty="0">
                <a:cs typeface="Arial" panose="020B0604020202020204" pitchFamily="34" charset="0"/>
              </a:rPr>
              <a:t> je </a:t>
            </a:r>
            <a:r>
              <a:rPr lang="en-GB" sz="2100" i="1" dirty="0" err="1">
                <a:cs typeface="Arial" panose="020B0604020202020204" pitchFamily="34" charset="0"/>
              </a:rPr>
              <a:t>potrebno</a:t>
            </a:r>
            <a:r>
              <a:rPr lang="en-GB" sz="2100" i="1" dirty="0">
                <a:cs typeface="Arial" panose="020B0604020202020204" pitchFamily="34" charset="0"/>
              </a:rPr>
              <a:t> </a:t>
            </a:r>
            <a:r>
              <a:rPr lang="en-GB" sz="2100" i="1" dirty="0" err="1">
                <a:cs typeface="Arial" panose="020B0604020202020204" pitchFamily="34" charset="0"/>
              </a:rPr>
              <a:t>prvo</a:t>
            </a:r>
            <a:r>
              <a:rPr lang="en-GB" sz="2100" i="1" dirty="0">
                <a:cs typeface="Arial" panose="020B0604020202020204" pitchFamily="34" charset="0"/>
              </a:rPr>
              <a:t> </a:t>
            </a:r>
            <a:r>
              <a:rPr lang="en-GB" sz="2100" i="1" dirty="0" err="1">
                <a:cs typeface="Arial" panose="020B0604020202020204" pitchFamily="34" charset="0"/>
              </a:rPr>
              <a:t>istražiti</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Postoji</a:t>
            </a:r>
            <a:r>
              <a:rPr lang="en-GB" sz="2100" i="1" dirty="0">
                <a:cs typeface="Arial" panose="020B0604020202020204" pitchFamily="34" charset="0"/>
              </a:rPr>
              <a:t> li </a:t>
            </a:r>
            <a:r>
              <a:rPr lang="en-GB" sz="2100" i="1" dirty="0" err="1">
                <a:cs typeface="Arial" panose="020B0604020202020204" pitchFamily="34" charset="0"/>
              </a:rPr>
              <a:t>bilo</a:t>
            </a:r>
            <a:r>
              <a:rPr lang="en-GB" sz="2100" i="1" dirty="0">
                <a:cs typeface="Arial" panose="020B0604020202020204" pitchFamily="34" charset="0"/>
              </a:rPr>
              <a:t> </a:t>
            </a:r>
            <a:r>
              <a:rPr lang="en-GB" sz="2100" i="1" dirty="0" err="1">
                <a:cs typeface="Arial" panose="020B0604020202020204" pitchFamily="34" charset="0"/>
              </a:rPr>
              <a:t>koja</a:t>
            </a:r>
            <a:r>
              <a:rPr lang="en-GB" sz="2100" i="1" dirty="0">
                <a:cs typeface="Arial" panose="020B0604020202020204" pitchFamily="34" charset="0"/>
              </a:rPr>
              <a:t> </a:t>
            </a:r>
            <a:r>
              <a:rPr lang="en-GB" sz="2100" i="1" dirty="0" err="1">
                <a:cs typeface="Arial" panose="020B0604020202020204" pitchFamily="34" charset="0"/>
              </a:rPr>
              <a:t>vrsta</a:t>
            </a:r>
            <a:r>
              <a:rPr lang="en-GB" sz="2100" i="1" dirty="0">
                <a:cs typeface="Arial" panose="020B0604020202020204" pitchFamily="34" charset="0"/>
              </a:rPr>
              <a:t> </a:t>
            </a:r>
            <a:r>
              <a:rPr lang="en-GB" sz="2100" i="1" dirty="0" err="1">
                <a:cs typeface="Arial" panose="020B0604020202020204" pitchFamily="34" charset="0"/>
              </a:rPr>
              <a:t>hitnosti</a:t>
            </a:r>
            <a:r>
              <a:rPr lang="en-GB" sz="2100" i="1" dirty="0">
                <a:cs typeface="Arial" panose="020B0604020202020204" pitchFamily="34" charset="0"/>
              </a:rPr>
              <a:t> u </a:t>
            </a:r>
            <a:r>
              <a:rPr lang="en-GB" sz="2100" i="1" dirty="0" err="1">
                <a:cs typeface="Arial" panose="020B0604020202020204" pitchFamily="34" charset="0"/>
              </a:rPr>
              <a:t>pogledu</a:t>
            </a:r>
            <a:r>
              <a:rPr lang="en-GB" sz="2100" i="1" dirty="0">
                <a:cs typeface="Arial" panose="020B0604020202020204" pitchFamily="34" charset="0"/>
              </a:rPr>
              <a:t> </a:t>
            </a:r>
            <a:r>
              <a:rPr lang="en-GB" sz="2100" i="1" dirty="0" err="1">
                <a:cs typeface="Arial" panose="020B0604020202020204" pitchFamily="34" charset="0"/>
              </a:rPr>
              <a:t>nekog</a:t>
            </a:r>
            <a:r>
              <a:rPr lang="en-GB" sz="2100" i="1" dirty="0">
                <a:cs typeface="Arial" panose="020B0604020202020204" pitchFamily="34" charset="0"/>
              </a:rPr>
              <a:t> </a:t>
            </a:r>
            <a:r>
              <a:rPr lang="en-GB" sz="2100" i="1" dirty="0" err="1">
                <a:cs typeface="Arial" panose="020B0604020202020204" pitchFamily="34" charset="0"/>
              </a:rPr>
              <a:t>segmenta</a:t>
            </a:r>
            <a:r>
              <a:rPr lang="en-GB" sz="2100" i="1" dirty="0">
                <a:cs typeface="Arial" panose="020B0604020202020204" pitchFamily="34" charset="0"/>
              </a:rPr>
              <a:t> </a:t>
            </a:r>
            <a:r>
              <a:rPr lang="en-GB" sz="2100" i="1" dirty="0" err="1">
                <a:cs typeface="Arial" panose="020B0604020202020204" pitchFamily="34" charset="0"/>
              </a:rPr>
              <a:t>istrage</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Koju</a:t>
            </a:r>
            <a:r>
              <a:rPr lang="en-GB" sz="2100" i="1" dirty="0">
                <a:cs typeface="Arial" panose="020B0604020202020204" pitchFamily="34" charset="0"/>
              </a:rPr>
              <a:t> </a:t>
            </a:r>
            <a:r>
              <a:rPr lang="en-GB" sz="2100" i="1" dirty="0" err="1">
                <a:cs typeface="Arial" panose="020B0604020202020204" pitchFamily="34" charset="0"/>
              </a:rPr>
              <a:t>vrstu</a:t>
            </a:r>
            <a:r>
              <a:rPr lang="en-GB" sz="2100" i="1" dirty="0">
                <a:cs typeface="Arial" panose="020B0604020202020204" pitchFamily="34" charset="0"/>
              </a:rPr>
              <a:t> </a:t>
            </a:r>
            <a:r>
              <a:rPr lang="en-GB" sz="2100" i="1" dirty="0" err="1">
                <a:cs typeface="Arial" panose="020B0604020202020204" pitchFamily="34" charset="0"/>
              </a:rPr>
              <a:t>zahteva</a:t>
            </a:r>
            <a:r>
              <a:rPr lang="en-GB" sz="2100" i="1" dirty="0">
                <a:cs typeface="Arial" panose="020B0604020202020204" pitchFamily="34" charset="0"/>
              </a:rPr>
              <a:t> </a:t>
            </a:r>
            <a:r>
              <a:rPr lang="en-GB" sz="2100" i="1" dirty="0" err="1">
                <a:cs typeface="Arial" panose="020B0604020202020204" pitchFamily="34" charset="0"/>
              </a:rPr>
              <a:t>će</a:t>
            </a:r>
            <a:r>
              <a:rPr lang="en-GB" sz="2100" i="1" dirty="0">
                <a:cs typeface="Arial" panose="020B0604020202020204" pitchFamily="34" charset="0"/>
              </a:rPr>
              <a:t> </a:t>
            </a:r>
            <a:r>
              <a:rPr lang="en-GB" sz="2100" i="1" dirty="0" err="1">
                <a:cs typeface="Arial" panose="020B0604020202020204" pitchFamily="34" charset="0"/>
              </a:rPr>
              <a:t>uputiti</a:t>
            </a:r>
            <a:r>
              <a:rPr lang="en-GB" sz="2100" i="1" dirty="0">
                <a:cs typeface="Arial" panose="020B0604020202020204" pitchFamily="34" charset="0"/>
              </a:rPr>
              <a:t> </a:t>
            </a:r>
            <a:r>
              <a:rPr lang="en-GB" sz="2100" i="1" dirty="0" err="1">
                <a:cs typeface="Arial" panose="020B0604020202020204" pitchFamily="34" charset="0"/>
              </a:rPr>
              <a:t>tužilaštvo</a:t>
            </a:r>
            <a:r>
              <a:rPr lang="en-GB" sz="2100" i="1" dirty="0">
                <a:cs typeface="Arial" panose="020B0604020202020204" pitchFamily="34" charset="0"/>
              </a:rPr>
              <a:t>/</a:t>
            </a:r>
            <a:r>
              <a:rPr lang="en-GB" sz="2100" i="1" dirty="0" err="1">
                <a:cs typeface="Arial" panose="020B0604020202020204" pitchFamily="34" charset="0"/>
              </a:rPr>
              <a:t>istražni</a:t>
            </a:r>
            <a:r>
              <a:rPr lang="en-GB" sz="2100" i="1" dirty="0">
                <a:cs typeface="Arial" panose="020B0604020202020204" pitchFamily="34" charset="0"/>
              </a:rPr>
              <a:t> </a:t>
            </a:r>
            <a:r>
              <a:rPr lang="en-GB" sz="2100" i="1" dirty="0" err="1">
                <a:cs typeface="Arial" panose="020B0604020202020204" pitchFamily="34" charset="0"/>
              </a:rPr>
              <a:t>sudija</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Kome</a:t>
            </a:r>
            <a:r>
              <a:rPr lang="en-GB" sz="2100" i="1" dirty="0">
                <a:cs typeface="Arial" panose="020B0604020202020204" pitchFamily="34" charset="0"/>
              </a:rPr>
              <a:t> se </a:t>
            </a:r>
            <a:r>
              <a:rPr lang="en-GB" sz="2100" i="1" dirty="0" err="1">
                <a:cs typeface="Arial" panose="020B0604020202020204" pitchFamily="34" charset="0"/>
              </a:rPr>
              <a:t>upuđuju</a:t>
            </a:r>
            <a:r>
              <a:rPr lang="en-GB" sz="2100" i="1" dirty="0">
                <a:cs typeface="Arial" panose="020B0604020202020204" pitchFamily="34" charset="0"/>
              </a:rPr>
              <a:t> </a:t>
            </a:r>
            <a:r>
              <a:rPr lang="en-GB" sz="2100" i="1" dirty="0" err="1">
                <a:cs typeface="Arial" panose="020B0604020202020204" pitchFamily="34" charset="0"/>
              </a:rPr>
              <a:t>zahtevi</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Koje</a:t>
            </a:r>
            <a:r>
              <a:rPr lang="en-GB" sz="2100" i="1" dirty="0">
                <a:cs typeface="Arial" panose="020B0604020202020204" pitchFamily="34" charset="0"/>
              </a:rPr>
              <a:t> </a:t>
            </a:r>
            <a:r>
              <a:rPr lang="en-GB" sz="2100" i="1" dirty="0" err="1">
                <a:cs typeface="Arial" panose="020B0604020202020204" pitchFamily="34" charset="0"/>
              </a:rPr>
              <a:t>činjenice</a:t>
            </a:r>
            <a:r>
              <a:rPr lang="en-GB" sz="2100" i="1" dirty="0">
                <a:cs typeface="Arial" panose="020B0604020202020204" pitchFamily="34" charset="0"/>
              </a:rPr>
              <a:t> </a:t>
            </a:r>
            <a:r>
              <a:rPr lang="en-GB" sz="2100" i="1" dirty="0" err="1">
                <a:cs typeface="Arial" panose="020B0604020202020204" pitchFamily="34" charset="0"/>
              </a:rPr>
              <a:t>i</a:t>
            </a:r>
            <a:r>
              <a:rPr lang="en-GB" sz="2100" i="1" dirty="0">
                <a:cs typeface="Arial" panose="020B0604020202020204" pitchFamily="34" charset="0"/>
              </a:rPr>
              <a:t> </a:t>
            </a:r>
            <a:r>
              <a:rPr lang="en-GB" sz="2100" i="1" dirty="0" err="1">
                <a:cs typeface="Arial" panose="020B0604020202020204" pitchFamily="34" charset="0"/>
              </a:rPr>
              <a:t>radnje</a:t>
            </a:r>
            <a:r>
              <a:rPr lang="en-GB" sz="2100" i="1" dirty="0">
                <a:cs typeface="Arial" panose="020B0604020202020204" pitchFamily="34" charset="0"/>
              </a:rPr>
              <a:t> </a:t>
            </a:r>
            <a:r>
              <a:rPr lang="en-GB" sz="2100" i="1" dirty="0" err="1">
                <a:cs typeface="Arial" panose="020B0604020202020204" pitchFamily="34" charset="0"/>
              </a:rPr>
              <a:t>će</a:t>
            </a:r>
            <a:r>
              <a:rPr lang="en-GB" sz="2100" i="1" dirty="0">
                <a:cs typeface="Arial" panose="020B0604020202020204" pitchFamily="34" charset="0"/>
              </a:rPr>
              <a:t> se </a:t>
            </a:r>
            <a:r>
              <a:rPr lang="en-GB" sz="2100" i="1" dirty="0" err="1">
                <a:cs typeface="Arial" panose="020B0604020202020204" pitchFamily="34" charset="0"/>
              </a:rPr>
              <a:t>tražiti</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Kakvi</a:t>
            </a:r>
            <a:r>
              <a:rPr lang="en-GB" sz="2100" i="1" dirty="0">
                <a:cs typeface="Arial" panose="020B0604020202020204" pitchFamily="34" charset="0"/>
              </a:rPr>
              <a:t> </a:t>
            </a:r>
            <a:r>
              <a:rPr lang="en-GB" sz="2100" i="1" dirty="0" err="1">
                <a:cs typeface="Arial" panose="020B0604020202020204" pitchFamily="34" charset="0"/>
              </a:rPr>
              <a:t>dokazi</a:t>
            </a:r>
            <a:r>
              <a:rPr lang="en-GB" sz="2100" i="1" dirty="0">
                <a:cs typeface="Arial" panose="020B0604020202020204" pitchFamily="34" charset="0"/>
              </a:rPr>
              <a:t> </a:t>
            </a:r>
            <a:r>
              <a:rPr lang="en-GB" sz="2100" i="1" dirty="0" err="1">
                <a:cs typeface="Arial" panose="020B0604020202020204" pitchFamily="34" charset="0"/>
              </a:rPr>
              <a:t>će</a:t>
            </a:r>
            <a:r>
              <a:rPr lang="en-GB" sz="2100" i="1" dirty="0">
                <a:cs typeface="Arial" panose="020B0604020202020204" pitchFamily="34" charset="0"/>
              </a:rPr>
              <a:t> se </a:t>
            </a:r>
            <a:r>
              <a:rPr lang="en-GB" sz="2100" i="1" dirty="0" err="1">
                <a:cs typeface="Arial" panose="020B0604020202020204" pitchFamily="34" charset="0"/>
              </a:rPr>
              <a:t>tražiti</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pl-PL" sz="2100" i="1" dirty="0">
                <a:cs typeface="Arial" panose="020B0604020202020204" pitchFamily="34" charset="0"/>
              </a:rPr>
              <a:t>Postoji li potreba za posebnim istražnim radnjama?</a:t>
            </a:r>
            <a:endParaRPr lang="en-GB" sz="2100" i="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604204"/>
            <a:ext cx="4572000" cy="3970318"/>
          </a:xfrm>
          <a:prstGeom prst="rect">
            <a:avLst/>
          </a:prstGeom>
        </p:spPr>
        <p:txBody>
          <a:bodyPr>
            <a:spAutoFit/>
          </a:bodyPr>
          <a:lstStyle/>
          <a:p>
            <a:pPr marL="342900" indent="-342900">
              <a:spcAft>
                <a:spcPts val="0"/>
              </a:spcAft>
              <a:buFont typeface="Arial" panose="020B0604020202020204" pitchFamily="34" charset="0"/>
              <a:buChar char="•"/>
            </a:pPr>
            <a:r>
              <a:rPr lang="en-GB" sz="2100" i="1" dirty="0" err="1">
                <a:cs typeface="Arial" panose="020B0604020202020204" pitchFamily="34" charset="0"/>
              </a:rPr>
              <a:t>Koje</a:t>
            </a:r>
            <a:r>
              <a:rPr lang="en-GB" sz="2100" i="1" dirty="0">
                <a:cs typeface="Arial" panose="020B0604020202020204" pitchFamily="34" charset="0"/>
              </a:rPr>
              <a:t> </a:t>
            </a:r>
            <a:r>
              <a:rPr lang="en-GB" sz="2100" i="1" dirty="0" err="1">
                <a:cs typeface="Arial" panose="020B0604020202020204" pitchFamily="34" charset="0"/>
              </a:rPr>
              <a:t>radnje</a:t>
            </a:r>
            <a:r>
              <a:rPr lang="en-GB" sz="2100" i="1" dirty="0">
                <a:cs typeface="Arial" panose="020B0604020202020204" pitchFamily="34" charset="0"/>
              </a:rPr>
              <a:t> </a:t>
            </a:r>
            <a:r>
              <a:rPr lang="en-GB" sz="2100" i="1" dirty="0" err="1">
                <a:cs typeface="Arial" panose="020B0604020202020204" pitchFamily="34" charset="0"/>
              </a:rPr>
              <a:t>će</a:t>
            </a:r>
            <a:r>
              <a:rPr lang="en-GB" sz="2100" i="1" dirty="0">
                <a:cs typeface="Arial" panose="020B0604020202020204" pitchFamily="34" charset="0"/>
              </a:rPr>
              <a:t> se </a:t>
            </a:r>
            <a:r>
              <a:rPr lang="en-GB" sz="2100" i="1" dirty="0" err="1">
                <a:cs typeface="Arial" panose="020B0604020202020204" pitchFamily="34" charset="0"/>
              </a:rPr>
              <a:t>tražiti</a:t>
            </a:r>
            <a:r>
              <a:rPr lang="en-GB" sz="2100" i="1" dirty="0">
                <a:cs typeface="Arial" panose="020B0604020202020204" pitchFamily="34" charset="0"/>
              </a:rPr>
              <a:t> od </a:t>
            </a:r>
            <a:r>
              <a:rPr lang="en-GB" sz="2100" i="1" dirty="0" err="1">
                <a:cs typeface="Arial" panose="020B0604020202020204" pitchFamily="34" charset="0"/>
              </a:rPr>
              <a:t>inostranih</a:t>
            </a:r>
            <a:r>
              <a:rPr lang="en-GB" sz="2100" i="1" dirty="0">
                <a:cs typeface="Arial" panose="020B0604020202020204" pitchFamily="34" charset="0"/>
              </a:rPr>
              <a:t> organa </a:t>
            </a:r>
            <a:r>
              <a:rPr lang="en-GB" sz="2100" i="1" dirty="0" err="1">
                <a:cs typeface="Arial" panose="020B0604020202020204" pitchFamily="34" charset="0"/>
              </a:rPr>
              <a:t>reda</a:t>
            </a:r>
            <a:r>
              <a:rPr lang="en-GB" sz="2100" i="1" dirty="0">
                <a:cs typeface="Arial" panose="020B0604020202020204" pitchFamily="34" charset="0"/>
              </a:rPr>
              <a:t>/</a:t>
            </a:r>
            <a:r>
              <a:rPr lang="sr-Latn-RS" sz="2100" i="1" dirty="0">
                <a:cs typeface="Arial" panose="020B0604020202020204" pitchFamily="34" charset="0"/>
              </a:rPr>
              <a:t> </a:t>
            </a:r>
            <a:r>
              <a:rPr lang="en-GB" sz="2100" i="1" dirty="0" err="1">
                <a:cs typeface="Arial" panose="020B0604020202020204" pitchFamily="34" charset="0"/>
              </a:rPr>
              <a:t>tužilaštva</a:t>
            </a:r>
            <a:r>
              <a:rPr lang="en-GB" sz="2100" i="1" dirty="0">
                <a:cs typeface="Arial" panose="020B0604020202020204" pitchFamily="34" charset="0"/>
              </a:rPr>
              <a:t>/</a:t>
            </a:r>
            <a:r>
              <a:rPr lang="en-GB" sz="2100" i="1" dirty="0" err="1">
                <a:cs typeface="Arial" panose="020B0604020202020204" pitchFamily="34" charset="0"/>
              </a:rPr>
              <a:t>istražnog</a:t>
            </a:r>
            <a:r>
              <a:rPr lang="en-GB" sz="2100" i="1" dirty="0">
                <a:cs typeface="Arial" panose="020B0604020202020204" pitchFamily="34" charset="0"/>
              </a:rPr>
              <a:t> </a:t>
            </a:r>
            <a:r>
              <a:rPr lang="en-GB" sz="2100" i="1" dirty="0" err="1">
                <a:cs typeface="Arial" panose="020B0604020202020204" pitchFamily="34" charset="0"/>
              </a:rPr>
              <a:t>sudije</a:t>
            </a:r>
            <a:r>
              <a:rPr lang="en-GB" sz="2100" i="1" dirty="0">
                <a:cs typeface="Arial" panose="020B0604020202020204" pitchFamily="34" charset="0"/>
              </a:rPr>
              <a:t>?</a:t>
            </a:r>
            <a:endParaRPr lang="sr-Latn-RS" sz="2100" i="1" dirty="0">
              <a:cs typeface="Arial" panose="020B0604020202020204" pitchFamily="34" charset="0"/>
            </a:endParaRPr>
          </a:p>
          <a:p>
            <a:pPr marL="342900" indent="-342900">
              <a:spcAft>
                <a:spcPts val="0"/>
              </a:spcAft>
              <a:buFont typeface="Arial" panose="020B0604020202020204" pitchFamily="34" charset="0"/>
              <a:buChar char="•"/>
            </a:pPr>
            <a:r>
              <a:rPr lang="en-GB" sz="2100" i="1" dirty="0">
                <a:cs typeface="Arial" panose="020B0604020202020204" pitchFamily="34" charset="0"/>
              </a:rPr>
              <a:t>Na koji </a:t>
            </a:r>
            <a:r>
              <a:rPr lang="en-GB" sz="2100" i="1" dirty="0" err="1">
                <a:cs typeface="Arial" panose="020B0604020202020204" pitchFamily="34" charset="0"/>
              </a:rPr>
              <a:t>način</a:t>
            </a:r>
            <a:r>
              <a:rPr lang="en-GB" sz="2100" i="1" dirty="0">
                <a:cs typeface="Arial" panose="020B0604020202020204" pitchFamily="34" charset="0"/>
              </a:rPr>
              <a:t> </a:t>
            </a:r>
            <a:r>
              <a:rPr lang="en-GB" sz="2100" i="1" dirty="0" err="1">
                <a:cs typeface="Arial" panose="020B0604020202020204" pitchFamily="34" charset="0"/>
              </a:rPr>
              <a:t>tužilaštvo</a:t>
            </a:r>
            <a:r>
              <a:rPr lang="en-GB" sz="2100" i="1" dirty="0">
                <a:cs typeface="Arial" panose="020B0604020202020204" pitchFamily="34" charset="0"/>
              </a:rPr>
              <a:t>/</a:t>
            </a:r>
            <a:r>
              <a:rPr lang="en-GB" sz="2100" i="1" dirty="0" err="1">
                <a:cs typeface="Arial" panose="020B0604020202020204" pitchFamily="34" charset="0"/>
              </a:rPr>
              <a:t>istražni</a:t>
            </a:r>
            <a:r>
              <a:rPr lang="en-GB" sz="2100" i="1" dirty="0">
                <a:cs typeface="Arial" panose="020B0604020202020204" pitchFamily="34" charset="0"/>
              </a:rPr>
              <a:t> </a:t>
            </a:r>
            <a:r>
              <a:rPr lang="en-GB" sz="2100" i="1" dirty="0" err="1">
                <a:cs typeface="Arial" panose="020B0604020202020204" pitchFamily="34" charset="0"/>
              </a:rPr>
              <a:t>sudija</a:t>
            </a:r>
            <a:r>
              <a:rPr lang="en-GB" sz="2100" i="1" dirty="0">
                <a:cs typeface="Arial" panose="020B0604020202020204" pitchFamily="34" charset="0"/>
              </a:rPr>
              <a:t> </a:t>
            </a:r>
            <a:r>
              <a:rPr lang="en-GB" sz="2100" i="1" dirty="0" err="1">
                <a:cs typeface="Arial" panose="020B0604020202020204" pitchFamily="34" charset="0"/>
              </a:rPr>
              <a:t>utvrđuju</a:t>
            </a:r>
            <a:r>
              <a:rPr lang="en-GB" sz="2100" i="1" dirty="0">
                <a:cs typeface="Arial" panose="020B0604020202020204" pitchFamily="34" charset="0"/>
              </a:rPr>
              <a:t> </a:t>
            </a:r>
            <a:r>
              <a:rPr lang="en-GB" sz="2100" i="1" dirty="0" err="1">
                <a:cs typeface="Arial" panose="020B0604020202020204" pitchFamily="34" charset="0"/>
              </a:rPr>
              <a:t>kome</a:t>
            </a:r>
            <a:r>
              <a:rPr lang="en-GB" sz="2100" i="1" dirty="0">
                <a:cs typeface="Arial" panose="020B0604020202020204" pitchFamily="34" charset="0"/>
              </a:rPr>
              <a:t> se </a:t>
            </a:r>
            <a:r>
              <a:rPr lang="en-GB" sz="2100" i="1" dirty="0" err="1">
                <a:cs typeface="Arial" panose="020B0604020202020204" pitchFamily="34" charset="0"/>
              </a:rPr>
              <a:t>šta</a:t>
            </a:r>
            <a:r>
              <a:rPr lang="en-GB" sz="2100" i="1" dirty="0">
                <a:cs typeface="Arial" panose="020B0604020202020204" pitchFamily="34" charset="0"/>
              </a:rPr>
              <a:t> </a:t>
            </a:r>
            <a:r>
              <a:rPr lang="en-GB" sz="2100" i="1" dirty="0" err="1">
                <a:cs typeface="Arial" panose="020B0604020202020204" pitchFamily="34" charset="0"/>
              </a:rPr>
              <a:t>šalje</a:t>
            </a:r>
            <a:r>
              <a:rPr lang="en-GB" sz="2100" i="1" dirty="0">
                <a:cs typeface="Arial" panose="020B0604020202020204" pitchFamily="34" charset="0"/>
              </a:rPr>
              <a:t> </a:t>
            </a:r>
            <a:r>
              <a:rPr lang="en-GB" sz="2100" i="1" dirty="0" err="1">
                <a:cs typeface="Arial" panose="020B0604020202020204" pitchFamily="34" charset="0"/>
              </a:rPr>
              <a:t>i</a:t>
            </a:r>
            <a:r>
              <a:rPr lang="en-GB" sz="2100" i="1" dirty="0">
                <a:cs typeface="Arial" panose="020B0604020202020204" pitchFamily="34" charset="0"/>
              </a:rPr>
              <a:t> </a:t>
            </a:r>
            <a:r>
              <a:rPr lang="en-GB" sz="2100" i="1" dirty="0" err="1">
                <a:cs typeface="Arial" panose="020B0604020202020204" pitchFamily="34" charset="0"/>
              </a:rPr>
              <a:t>kako</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a:cs typeface="Arial" panose="020B0604020202020204" pitchFamily="34" charset="0"/>
              </a:rPr>
              <a:t>Ima li </a:t>
            </a:r>
            <a:r>
              <a:rPr lang="en-GB" sz="2100" i="1" dirty="0" err="1">
                <a:cs typeface="Arial" panose="020B0604020202020204" pitchFamily="34" charset="0"/>
              </a:rPr>
              <a:t>osnova</a:t>
            </a:r>
            <a:r>
              <a:rPr lang="en-GB" sz="2100" i="1" dirty="0">
                <a:cs typeface="Arial" panose="020B0604020202020204" pitchFamily="34" charset="0"/>
              </a:rPr>
              <a:t> za </a:t>
            </a:r>
            <a:r>
              <a:rPr lang="en-GB" sz="2100" i="1" dirty="0" err="1">
                <a:cs typeface="Arial" panose="020B0604020202020204" pitchFamily="34" charset="0"/>
              </a:rPr>
              <a:t>otvaranje</a:t>
            </a:r>
            <a:r>
              <a:rPr lang="en-GB" sz="2100" i="1" dirty="0">
                <a:cs typeface="Arial" panose="020B0604020202020204" pitchFamily="34" charset="0"/>
              </a:rPr>
              <a:t> </a:t>
            </a:r>
            <a:r>
              <a:rPr lang="en-GB" sz="2100" i="1" dirty="0" err="1">
                <a:cs typeface="Arial" panose="020B0604020202020204" pitchFamily="34" charset="0"/>
              </a:rPr>
              <a:t>finansijske</a:t>
            </a:r>
            <a:r>
              <a:rPr lang="en-GB" sz="2100" i="1" dirty="0">
                <a:cs typeface="Arial" panose="020B0604020202020204" pitchFamily="34" charset="0"/>
              </a:rPr>
              <a:t> </a:t>
            </a:r>
            <a:r>
              <a:rPr lang="en-GB" sz="2100" i="1" dirty="0" err="1">
                <a:cs typeface="Arial" panose="020B0604020202020204" pitchFamily="34" charset="0"/>
              </a:rPr>
              <a:t>istrage</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Koje</a:t>
            </a:r>
            <a:r>
              <a:rPr lang="en-GB" sz="2100" i="1" dirty="0">
                <a:cs typeface="Arial" panose="020B0604020202020204" pitchFamily="34" charset="0"/>
              </a:rPr>
              <a:t> </a:t>
            </a:r>
            <a:r>
              <a:rPr lang="en-GB" sz="2100" i="1" dirty="0" err="1">
                <a:cs typeface="Arial" panose="020B0604020202020204" pitchFamily="34" charset="0"/>
              </a:rPr>
              <a:t>druge</a:t>
            </a:r>
            <a:r>
              <a:rPr lang="en-GB" sz="2100" i="1" dirty="0">
                <a:cs typeface="Arial" panose="020B0604020202020204" pitchFamily="34" charset="0"/>
              </a:rPr>
              <a:t> </a:t>
            </a:r>
            <a:r>
              <a:rPr lang="en-GB" sz="2100" i="1" dirty="0" err="1">
                <a:cs typeface="Arial" panose="020B0604020202020204" pitchFamily="34" charset="0"/>
              </a:rPr>
              <a:t>korake</a:t>
            </a:r>
            <a:r>
              <a:rPr lang="en-GB" sz="2100" i="1" dirty="0">
                <a:cs typeface="Arial" panose="020B0604020202020204" pitchFamily="34" charset="0"/>
              </a:rPr>
              <a:t> </a:t>
            </a:r>
            <a:r>
              <a:rPr lang="en-GB" sz="2100" i="1" dirty="0" err="1">
                <a:cs typeface="Arial" panose="020B0604020202020204" pitchFamily="34" charset="0"/>
              </a:rPr>
              <a:t>i</a:t>
            </a:r>
            <a:r>
              <a:rPr lang="en-GB" sz="2100" i="1" dirty="0">
                <a:cs typeface="Arial" panose="020B0604020202020204" pitchFamily="34" charset="0"/>
              </a:rPr>
              <a:t>/</a:t>
            </a:r>
            <a:r>
              <a:rPr lang="en-GB" sz="2100" i="1" dirty="0" err="1">
                <a:cs typeface="Arial" panose="020B0604020202020204" pitchFamily="34" charset="0"/>
              </a:rPr>
              <a:t>ili</a:t>
            </a:r>
            <a:r>
              <a:rPr lang="en-GB" sz="2100" i="1" dirty="0">
                <a:cs typeface="Arial" panose="020B0604020202020204" pitchFamily="34" charset="0"/>
              </a:rPr>
              <a:t> mere/</a:t>
            </a:r>
            <a:r>
              <a:rPr lang="en-GB" sz="2100" i="1" dirty="0" err="1">
                <a:cs typeface="Arial" panose="020B0604020202020204" pitchFamily="34" charset="0"/>
              </a:rPr>
              <a:t>radnje</a:t>
            </a:r>
            <a:r>
              <a:rPr lang="en-GB" sz="2100" i="1" dirty="0">
                <a:cs typeface="Arial" panose="020B0604020202020204" pitchFamily="34" charset="0"/>
              </a:rPr>
              <a:t> </a:t>
            </a:r>
            <a:r>
              <a:rPr lang="en-GB" sz="2100" i="1" dirty="0" err="1">
                <a:cs typeface="Arial" panose="020B0604020202020204" pitchFamily="34" charset="0"/>
              </a:rPr>
              <a:t>treba</a:t>
            </a:r>
            <a:r>
              <a:rPr lang="en-GB" sz="2100" i="1" dirty="0">
                <a:cs typeface="Arial" panose="020B0604020202020204" pitchFamily="34" charset="0"/>
              </a:rPr>
              <a:t> </a:t>
            </a:r>
            <a:r>
              <a:rPr lang="en-GB" sz="2100" i="1" dirty="0" err="1">
                <a:cs typeface="Arial" panose="020B0604020202020204" pitchFamily="34" charset="0"/>
              </a:rPr>
              <a:t>preduzeti</a:t>
            </a:r>
            <a:r>
              <a:rPr lang="en-GB" sz="2100" i="1" dirty="0">
                <a:cs typeface="Arial" panose="020B0604020202020204" pitchFamily="34" charset="0"/>
              </a:rPr>
              <a:t>?</a:t>
            </a:r>
          </a:p>
          <a:p>
            <a:pPr marL="342900" indent="-342900">
              <a:spcAft>
                <a:spcPts val="0"/>
              </a:spcAft>
              <a:buFont typeface="Arial" panose="020B0604020202020204" pitchFamily="34" charset="0"/>
              <a:buChar char="•"/>
            </a:pPr>
            <a:r>
              <a:rPr lang="en-GB" sz="2100" i="1" dirty="0" err="1">
                <a:cs typeface="Arial" panose="020B0604020202020204" pitchFamily="34" charset="0"/>
              </a:rPr>
              <a:t>Postoji</a:t>
            </a:r>
            <a:r>
              <a:rPr lang="en-GB" sz="2100" i="1" dirty="0">
                <a:cs typeface="Arial" panose="020B0604020202020204" pitchFamily="34" charset="0"/>
              </a:rPr>
              <a:t> li </a:t>
            </a:r>
            <a:r>
              <a:rPr lang="en-GB" sz="2100" i="1" dirty="0" err="1">
                <a:cs typeface="Arial" panose="020B0604020202020204" pitchFamily="34" charset="0"/>
              </a:rPr>
              <a:t>još</a:t>
            </a:r>
            <a:r>
              <a:rPr lang="en-GB" sz="2100" i="1" dirty="0">
                <a:cs typeface="Arial" panose="020B0604020202020204" pitchFamily="34" charset="0"/>
              </a:rPr>
              <a:t> </a:t>
            </a:r>
            <a:r>
              <a:rPr lang="en-GB" sz="2100" i="1" dirty="0" err="1">
                <a:cs typeface="Arial" panose="020B0604020202020204" pitchFamily="34" charset="0"/>
              </a:rPr>
              <a:t>nešto</a:t>
            </a:r>
            <a:r>
              <a:rPr lang="en-GB" sz="2100" i="1" dirty="0">
                <a:cs typeface="Arial" panose="020B0604020202020204" pitchFamily="34" charset="0"/>
              </a:rPr>
              <a:t> </a:t>
            </a:r>
            <a:r>
              <a:rPr lang="en-GB" sz="2100" i="1" dirty="0" err="1">
                <a:cs typeface="Arial" panose="020B0604020202020204" pitchFamily="34" charset="0"/>
              </a:rPr>
              <a:t>što</a:t>
            </a:r>
            <a:r>
              <a:rPr lang="en-GB" sz="2100" i="1" dirty="0">
                <a:cs typeface="Arial" panose="020B0604020202020204" pitchFamily="34" charset="0"/>
              </a:rPr>
              <a:t> </a:t>
            </a:r>
            <a:r>
              <a:rPr lang="en-GB" sz="2100" i="1" dirty="0" err="1">
                <a:cs typeface="Arial" panose="020B0604020202020204" pitchFamily="34" charset="0"/>
              </a:rPr>
              <a:t>biste</a:t>
            </a:r>
            <a:r>
              <a:rPr lang="en-GB" sz="2100" i="1" dirty="0">
                <a:cs typeface="Arial" panose="020B0604020202020204" pitchFamily="34" charset="0"/>
              </a:rPr>
              <a:t> </a:t>
            </a:r>
            <a:r>
              <a:rPr lang="en-GB" sz="2100" i="1" dirty="0" err="1">
                <a:cs typeface="Arial" panose="020B0604020202020204" pitchFamily="34" charset="0"/>
              </a:rPr>
              <a:t>učinili</a:t>
            </a:r>
            <a:r>
              <a:rPr lang="en-GB" sz="2100" i="1" dirty="0">
                <a:cs typeface="Arial" panose="020B0604020202020204" pitchFamily="34" charset="0"/>
              </a:rPr>
              <a:t> u </a:t>
            </a:r>
            <a:r>
              <a:rPr lang="en-GB" sz="2100" i="1" dirty="0" err="1">
                <a:cs typeface="Arial" panose="020B0604020202020204" pitchFamily="34" charset="0"/>
              </a:rPr>
              <a:t>svojoj</a:t>
            </a:r>
            <a:r>
              <a:rPr lang="en-GB" sz="2100" i="1" dirty="0">
                <a:cs typeface="Arial" panose="020B0604020202020204" pitchFamily="34" charset="0"/>
              </a:rPr>
              <a:t> </a:t>
            </a:r>
            <a:r>
              <a:rPr lang="en-GB" sz="2100" i="1" dirty="0" err="1">
                <a:cs typeface="Arial" panose="020B0604020202020204" pitchFamily="34" charset="0"/>
              </a:rPr>
              <a:t>zemlji</a:t>
            </a:r>
            <a:r>
              <a:rPr lang="en-GB" sz="2100" i="1" dirty="0">
                <a:cs typeface="Arial" panose="020B0604020202020204" pitchFamily="34" charset="0"/>
              </a:rPr>
              <a:t>?</a:t>
            </a:r>
          </a:p>
        </p:txBody>
      </p:sp>
    </p:spTree>
    <p:extLst>
      <p:ext uri="{BB962C8B-B14F-4D97-AF65-F5344CB8AC3E}">
        <p14:creationId xmlns:p14="http://schemas.microsoft.com/office/powerpoint/2010/main" val="925116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err="1">
                <a:ea typeface="ＭＳ Ｐゴシック" charset="0"/>
                <a:cs typeface="ＭＳ Ｐゴシック" charset="0"/>
              </a:rPr>
              <a:t>Studija</a:t>
            </a:r>
            <a:r>
              <a:rPr lang="en-GB" sz="3200" b="1" dirty="0">
                <a:ea typeface="ＭＳ Ｐゴシック" charset="0"/>
                <a:cs typeface="ＭＳ Ｐゴシック" charset="0"/>
              </a:rPr>
              <a:t> </a:t>
            </a:r>
            <a:r>
              <a:rPr lang="en-GB" sz="3200" b="1" dirty="0" err="1">
                <a:ea typeface="ＭＳ Ｐゴシック" charset="0"/>
                <a:cs typeface="ＭＳ Ｐゴシック" charset="0"/>
              </a:rPr>
              <a:t>slučaja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43652740-161E-44D4-8E10-32177F9F9227}"/>
              </a:ext>
            </a:extLst>
          </p:cNvPr>
          <p:cNvSpPr txBox="1"/>
          <p:nvPr/>
        </p:nvSpPr>
        <p:spPr>
          <a:xfrm>
            <a:off x="3855719" y="5043003"/>
            <a:ext cx="1432560" cy="400110"/>
          </a:xfrm>
          <a:prstGeom prst="rect">
            <a:avLst/>
          </a:prstGeom>
          <a:noFill/>
        </p:spPr>
        <p:txBody>
          <a:bodyPr wrap="square" rtlCol="0">
            <a:spAutoFit/>
          </a:bodyPr>
          <a:lstStyle/>
          <a:p>
            <a:pPr algn="ctr"/>
            <a:r>
              <a:rPr lang="sr-Latn-RS" sz="2000" b="1" dirty="0"/>
              <a:t>PITANJA</a:t>
            </a:r>
          </a:p>
        </p:txBody>
      </p:sp>
    </p:spTree>
    <p:extLst>
      <p:ext uri="{BB962C8B-B14F-4D97-AF65-F5344CB8AC3E}">
        <p14:creationId xmlns:p14="http://schemas.microsoft.com/office/powerpoint/2010/main" val="325348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129045"/>
            <a:ext cx="4572000" cy="5170646"/>
          </a:xfrm>
          <a:prstGeom prst="rect">
            <a:avLst/>
          </a:prstGeom>
        </p:spPr>
        <p:txBody>
          <a:bodyPr>
            <a:spAutoFit/>
          </a:bodyPr>
          <a:lstStyle/>
          <a:p>
            <a:pPr marL="342900" lvl="2" indent="-342900">
              <a:buFont typeface="Wingdings" pitchFamily="2" charset="2"/>
              <a:buChar char="ü"/>
            </a:pPr>
            <a:r>
              <a:rPr lang="sr-Latn-RS" sz="2200" i="1" dirty="0"/>
              <a:t>osvežiti i proširiti znanje o vrstama elektronskih dokaza tipičnih za zahteve i razmenu u okviru uzajamne pravne pomoći</a:t>
            </a:r>
          </a:p>
          <a:p>
            <a:pPr marL="342900" lvl="2" indent="-342900">
              <a:buFont typeface="Wingdings" pitchFamily="2" charset="2"/>
              <a:buChar char="ü"/>
            </a:pPr>
            <a:r>
              <a:rPr lang="sr-Latn-RS" sz="2200" i="1" dirty="0"/>
              <a:t>proširiti znanje o vrstama organa nadležnim za učestvovanje u uzajamnoj pravnoj pomoći</a:t>
            </a:r>
          </a:p>
          <a:p>
            <a:pPr marL="342900" lvl="2" indent="-342900">
              <a:buFont typeface="Wingdings" pitchFamily="2" charset="2"/>
              <a:buChar char="ü"/>
            </a:pPr>
            <a:r>
              <a:rPr lang="sr-Latn-RS" sz="2200" i="1" dirty="0"/>
              <a:t>razumeti razlike između centralnog organa i organa koji postupa po zahtevu i hibridnih sistema uzajamne pravne pomoći</a:t>
            </a:r>
          </a:p>
          <a:p>
            <a:pPr marL="342900" lvl="2" indent="-342900">
              <a:buFont typeface="Wingdings" pitchFamily="2" charset="2"/>
              <a:buChar char="ü"/>
            </a:pPr>
            <a:r>
              <a:rPr lang="sr-Latn-RS" sz="2200" i="1" dirty="0"/>
              <a:t>razumeti procesne nadležnosti različitih organa u okviru </a:t>
            </a:r>
            <a:r>
              <a:rPr lang="sr-Latn-RS" sz="2200" i="1" dirty="0" err="1"/>
              <a:t>UPP</a:t>
            </a:r>
            <a:endParaRPr lang="sr-Latn-RS" sz="22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483478" y="1129045"/>
            <a:ext cx="4572000" cy="4493538"/>
          </a:xfrm>
          <a:prstGeom prst="rect">
            <a:avLst/>
          </a:prstGeom>
        </p:spPr>
        <p:txBody>
          <a:bodyPr>
            <a:spAutoFit/>
          </a:bodyPr>
          <a:lstStyle/>
          <a:p>
            <a:pPr marL="342900" lvl="2" indent="-342900">
              <a:buFont typeface="Wingdings" pitchFamily="2" charset="2"/>
              <a:buChar char="ü"/>
            </a:pPr>
            <a:r>
              <a:rPr lang="en-GB" sz="2200" i="1" dirty="0" err="1"/>
              <a:t>saznati</a:t>
            </a:r>
            <a:r>
              <a:rPr lang="en-GB" sz="2200" i="1" dirty="0"/>
              <a:t> o </a:t>
            </a:r>
            <a:r>
              <a:rPr lang="en-GB" sz="2200" i="1" dirty="0" err="1"/>
              <a:t>mogućim</a:t>
            </a:r>
            <a:r>
              <a:rPr lang="en-GB" sz="2200" i="1" dirty="0"/>
              <a:t> </a:t>
            </a:r>
            <a:r>
              <a:rPr lang="en-GB" sz="2200" i="1" dirty="0" err="1"/>
              <a:t>koracima</a:t>
            </a:r>
            <a:r>
              <a:rPr lang="en-GB" sz="2200" i="1" dirty="0"/>
              <a:t> </a:t>
            </a:r>
            <a:r>
              <a:rPr lang="en-GB" sz="2200" i="1" dirty="0" err="1"/>
              <a:t>i</a:t>
            </a:r>
            <a:r>
              <a:rPr lang="en-GB" sz="2200" i="1" dirty="0"/>
              <a:t> </a:t>
            </a:r>
            <a:r>
              <a:rPr lang="en-GB" sz="2200" i="1" dirty="0" err="1"/>
              <a:t>varijantama</a:t>
            </a:r>
            <a:r>
              <a:rPr lang="en-GB" sz="2200" i="1" dirty="0"/>
              <a:t> </a:t>
            </a:r>
            <a:r>
              <a:rPr lang="en-GB" sz="2200" i="1" dirty="0" err="1"/>
              <a:t>koraka</a:t>
            </a:r>
            <a:r>
              <a:rPr lang="en-GB" sz="2200" i="1" dirty="0"/>
              <a:t> </a:t>
            </a:r>
            <a:r>
              <a:rPr lang="en-GB" sz="2200" i="1" dirty="0" err="1"/>
              <a:t>koje</a:t>
            </a:r>
            <a:r>
              <a:rPr lang="en-GB" sz="2200" i="1" dirty="0"/>
              <a:t> </a:t>
            </a:r>
            <a:r>
              <a:rPr lang="en-GB" sz="2200" i="1" dirty="0" err="1"/>
              <a:t>različiti</a:t>
            </a:r>
            <a:r>
              <a:rPr lang="en-GB" sz="2200" i="1" dirty="0"/>
              <a:t> </a:t>
            </a:r>
            <a:r>
              <a:rPr lang="en-GB" sz="2200" i="1" dirty="0" err="1"/>
              <a:t>organi</a:t>
            </a:r>
            <a:r>
              <a:rPr lang="en-GB" sz="2200" i="1" dirty="0"/>
              <a:t> </a:t>
            </a:r>
            <a:r>
              <a:rPr lang="en-GB" sz="2200" i="1" dirty="0" err="1"/>
              <a:t>preduzimaju</a:t>
            </a:r>
            <a:r>
              <a:rPr lang="en-GB" sz="2200" i="1" dirty="0"/>
              <a:t> </a:t>
            </a:r>
            <a:r>
              <a:rPr lang="en-GB" sz="2200" i="1" dirty="0" err="1"/>
              <a:t>tokom</a:t>
            </a:r>
            <a:r>
              <a:rPr lang="en-GB" sz="2200" i="1" dirty="0"/>
              <a:t> </a:t>
            </a:r>
            <a:r>
              <a:rPr lang="en-GB" sz="2200" i="1" dirty="0" err="1"/>
              <a:t>postupka</a:t>
            </a:r>
            <a:r>
              <a:rPr lang="en-GB" sz="2200" i="1" dirty="0"/>
              <a:t> </a:t>
            </a:r>
            <a:r>
              <a:rPr lang="en-GB" sz="2200" i="1" dirty="0" err="1"/>
              <a:t>UPP</a:t>
            </a:r>
            <a:endParaRPr lang="en-GB" sz="2200" i="1" dirty="0"/>
          </a:p>
          <a:p>
            <a:pPr marL="342900" lvl="2" indent="-342900">
              <a:buFont typeface="Wingdings" pitchFamily="2" charset="2"/>
              <a:buChar char="ü"/>
            </a:pPr>
            <a:r>
              <a:rPr lang="en-GB" sz="2200" i="1" dirty="0" err="1"/>
              <a:t>aktivno</a:t>
            </a:r>
            <a:r>
              <a:rPr lang="en-GB" sz="2200" i="1" dirty="0"/>
              <a:t> </a:t>
            </a:r>
            <a:r>
              <a:rPr lang="en-GB" sz="2200" i="1" dirty="0" err="1"/>
              <a:t>učestvovati</a:t>
            </a:r>
            <a:r>
              <a:rPr lang="en-GB" sz="2200" i="1" dirty="0"/>
              <a:t> u </a:t>
            </a:r>
            <a:r>
              <a:rPr lang="en-GB" sz="2200" i="1" dirty="0" err="1"/>
              <a:t>analizi</a:t>
            </a:r>
            <a:r>
              <a:rPr lang="en-GB" sz="2200" i="1" dirty="0"/>
              <a:t> </a:t>
            </a:r>
            <a:r>
              <a:rPr lang="en-GB" sz="2200" i="1" dirty="0" err="1"/>
              <a:t>studije</a:t>
            </a:r>
            <a:r>
              <a:rPr lang="en-GB" sz="2200" i="1" dirty="0"/>
              <a:t> </a:t>
            </a:r>
            <a:r>
              <a:rPr lang="en-GB" sz="2200" i="1" dirty="0" err="1"/>
              <a:t>slučaja</a:t>
            </a:r>
            <a:r>
              <a:rPr lang="en-GB" sz="2200" i="1" dirty="0"/>
              <a:t> </a:t>
            </a:r>
            <a:r>
              <a:rPr lang="en-GB" sz="2200" i="1" dirty="0" err="1"/>
              <a:t>primenom</a:t>
            </a:r>
            <a:r>
              <a:rPr lang="en-GB" sz="2200" i="1" dirty="0"/>
              <a:t> </a:t>
            </a:r>
            <a:r>
              <a:rPr lang="en-GB" sz="2200" i="1" dirty="0" err="1"/>
              <a:t>prethodno</a:t>
            </a:r>
            <a:r>
              <a:rPr lang="en-GB" sz="2200" i="1" dirty="0"/>
              <a:t> </a:t>
            </a:r>
            <a:r>
              <a:rPr lang="en-GB" sz="2200" i="1" dirty="0" err="1"/>
              <a:t>usvojenog</a:t>
            </a:r>
            <a:r>
              <a:rPr lang="en-GB" sz="2200" i="1" dirty="0"/>
              <a:t> </a:t>
            </a:r>
            <a:r>
              <a:rPr lang="en-GB" sz="2200" i="1" dirty="0" err="1"/>
              <a:t>znanja</a:t>
            </a:r>
            <a:r>
              <a:rPr lang="en-GB" sz="2200" i="1" dirty="0"/>
              <a:t> </a:t>
            </a:r>
            <a:r>
              <a:rPr lang="en-GB" sz="2200" i="1" dirty="0" err="1"/>
              <a:t>i</a:t>
            </a:r>
            <a:r>
              <a:rPr lang="en-GB" sz="2200" i="1" dirty="0"/>
              <a:t> </a:t>
            </a:r>
            <a:r>
              <a:rPr lang="en-GB" sz="2200" i="1" dirty="0" err="1"/>
              <a:t>veština</a:t>
            </a:r>
            <a:endParaRPr lang="en-GB" sz="2200" i="1" dirty="0"/>
          </a:p>
          <a:p>
            <a:pPr marL="342900" lvl="2" indent="-342900">
              <a:buFont typeface="Wingdings" pitchFamily="2" charset="2"/>
              <a:buChar char="ü"/>
            </a:pPr>
            <a:r>
              <a:rPr lang="en-GB" sz="2200" i="1" dirty="0" err="1"/>
              <a:t>unaprediti</a:t>
            </a:r>
            <a:r>
              <a:rPr lang="en-GB" sz="2200" i="1" dirty="0"/>
              <a:t> </a:t>
            </a:r>
            <a:r>
              <a:rPr lang="en-GB" sz="2200" i="1" dirty="0" err="1"/>
              <a:t>opšte</a:t>
            </a:r>
            <a:r>
              <a:rPr lang="en-GB" sz="2200" i="1" dirty="0"/>
              <a:t> </a:t>
            </a:r>
            <a:r>
              <a:rPr lang="en-GB" sz="2200" i="1" dirty="0" err="1"/>
              <a:t>znanje</a:t>
            </a:r>
            <a:r>
              <a:rPr lang="en-GB" sz="2200" i="1" dirty="0"/>
              <a:t> o </a:t>
            </a:r>
            <a:r>
              <a:rPr lang="en-GB" sz="2200" i="1" dirty="0" err="1"/>
              <a:t>uzajamnoj</a:t>
            </a:r>
            <a:r>
              <a:rPr lang="en-GB" sz="2200" i="1" dirty="0"/>
              <a:t> </a:t>
            </a:r>
            <a:r>
              <a:rPr lang="en-GB" sz="2200" i="1" dirty="0" err="1"/>
              <a:t>pravnoj</a:t>
            </a:r>
            <a:r>
              <a:rPr lang="en-GB" sz="2200" i="1" dirty="0"/>
              <a:t> </a:t>
            </a:r>
            <a:r>
              <a:rPr lang="en-GB" sz="2200" i="1" dirty="0" err="1"/>
              <a:t>pomoći</a:t>
            </a:r>
            <a:r>
              <a:rPr lang="en-GB" sz="2200" i="1" dirty="0"/>
              <a:t> u </a:t>
            </a:r>
            <a:r>
              <a:rPr lang="en-GB" sz="2200" i="1" dirty="0" err="1"/>
              <a:t>vezi</a:t>
            </a:r>
            <a:r>
              <a:rPr lang="en-GB" sz="2200" i="1" dirty="0"/>
              <a:t> </a:t>
            </a:r>
            <a:r>
              <a:rPr lang="en-GB" sz="2200" i="1" dirty="0" err="1"/>
              <a:t>sa</a:t>
            </a:r>
            <a:r>
              <a:rPr lang="en-GB" sz="2200" i="1" dirty="0"/>
              <a:t> </a:t>
            </a:r>
            <a:r>
              <a:rPr lang="en-GB" sz="2200" i="1" dirty="0" err="1"/>
              <a:t>postupkom</a:t>
            </a:r>
            <a:r>
              <a:rPr lang="en-GB" sz="2200" i="1" dirty="0"/>
              <a:t> </a:t>
            </a:r>
            <a:r>
              <a:rPr lang="en-GB" sz="2200" i="1" dirty="0" err="1"/>
              <a:t>pribavljanja</a:t>
            </a:r>
            <a:r>
              <a:rPr lang="en-GB" sz="2200" i="1" dirty="0"/>
              <a:t> </a:t>
            </a:r>
            <a:r>
              <a:rPr lang="en-GB" sz="2200" i="1" dirty="0" err="1"/>
              <a:t>elektronskih</a:t>
            </a:r>
            <a:r>
              <a:rPr lang="en-GB" sz="2200" i="1" dirty="0"/>
              <a:t> </a:t>
            </a:r>
            <a:r>
              <a:rPr lang="en-GB" sz="2200" i="1" dirty="0" err="1"/>
              <a:t>dokaza</a:t>
            </a:r>
            <a:endParaRPr lang="en-GB" sz="2200" i="1" dirty="0"/>
          </a:p>
          <a:p>
            <a:pPr marL="342900" lvl="2" indent="-342900">
              <a:buFont typeface="Wingdings" pitchFamily="2" charset="2"/>
              <a:buChar char="ü"/>
            </a:pPr>
            <a:endParaRPr lang="en-GB" sz="2200" dirty="0"/>
          </a:p>
        </p:txBody>
      </p:sp>
    </p:spTree>
    <p:extLst>
      <p:ext uri="{BB962C8B-B14F-4D97-AF65-F5344CB8AC3E}">
        <p14:creationId xmlns:p14="http://schemas.microsoft.com/office/powerpoint/2010/main" val="1213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en-PH" sz="3200" b="1" dirty="0" err="1">
                <a:solidFill>
                  <a:schemeClr val="bg1"/>
                </a:solidFill>
              </a:rPr>
              <a:t>Pribavljanje</a:t>
            </a:r>
            <a:r>
              <a:rPr lang="en-PH" sz="3200" b="1" dirty="0">
                <a:solidFill>
                  <a:schemeClr val="bg1"/>
                </a:solidFill>
              </a:rPr>
              <a:t> </a:t>
            </a:r>
            <a:r>
              <a:rPr lang="en-PH" sz="3200" b="1" dirty="0" err="1">
                <a:solidFill>
                  <a:schemeClr val="bg1"/>
                </a:solidFill>
              </a:rPr>
              <a:t>dokaza</a:t>
            </a:r>
            <a:r>
              <a:rPr lang="en-PH" sz="3200" b="1" dirty="0">
                <a:solidFill>
                  <a:schemeClr val="bg1"/>
                </a:solidFill>
              </a:rPr>
              <a:t> u </a:t>
            </a:r>
            <a:r>
              <a:rPr lang="en-PH" sz="3200" b="1" dirty="0" err="1">
                <a:solidFill>
                  <a:schemeClr val="bg1"/>
                </a:solidFill>
              </a:rPr>
              <a:t>elektronskom</a:t>
            </a:r>
            <a:r>
              <a:rPr lang="en-PH" sz="3200" b="1" dirty="0">
                <a:solidFill>
                  <a:schemeClr val="bg1"/>
                </a:solidFill>
              </a:rPr>
              <a:t> </a:t>
            </a:r>
            <a:r>
              <a:rPr lang="en-PH" sz="3200" b="1" dirty="0" err="1">
                <a:solidFill>
                  <a:schemeClr val="bg1"/>
                </a:solidFill>
              </a:rPr>
              <a:t>obliku</a:t>
            </a:r>
            <a:r>
              <a:rPr lang="en-PH" sz="3200" b="1" dirty="0">
                <a:solidFill>
                  <a:schemeClr val="bg1"/>
                </a:solidFill>
              </a:rPr>
              <a:t> </a:t>
            </a:r>
            <a:br>
              <a:rPr lang="sr-Latn-RS" sz="3200" b="1" dirty="0">
                <a:solidFill>
                  <a:schemeClr val="bg1"/>
                </a:solidFill>
              </a:rPr>
            </a:br>
            <a:r>
              <a:rPr lang="en-PH" sz="3200" b="1" dirty="0" err="1">
                <a:solidFill>
                  <a:schemeClr val="bg1"/>
                </a:solidFill>
              </a:rPr>
              <a:t>putem</a:t>
            </a:r>
            <a:r>
              <a:rPr lang="en-PH" sz="3200" b="1" dirty="0">
                <a:solidFill>
                  <a:schemeClr val="bg1"/>
                </a:solidFill>
              </a:rPr>
              <a:t> </a:t>
            </a:r>
            <a:r>
              <a:rPr lang="en-PH" sz="3200" b="1" dirty="0" err="1">
                <a:solidFill>
                  <a:schemeClr val="bg1"/>
                </a:solidFill>
              </a:rPr>
              <a:t>mehanizama</a:t>
            </a:r>
            <a:r>
              <a:rPr lang="en-PH" sz="3200" b="1" dirty="0">
                <a:solidFill>
                  <a:schemeClr val="bg1"/>
                </a:solidFill>
              </a:rPr>
              <a:t> </a:t>
            </a:r>
            <a:r>
              <a:rPr lang="en-PH" sz="3200" b="1" dirty="0" err="1">
                <a:solidFill>
                  <a:schemeClr val="bg1"/>
                </a:solidFill>
              </a:rPr>
              <a:t>međunarodne</a:t>
            </a:r>
            <a:r>
              <a:rPr lang="en-PH" sz="3200" b="1" dirty="0">
                <a:solidFill>
                  <a:schemeClr val="bg1"/>
                </a:solidFill>
              </a:rPr>
              <a:t> </a:t>
            </a:r>
            <a:r>
              <a:rPr lang="en-PH" sz="3200" b="1" dirty="0" err="1">
                <a:solidFill>
                  <a:schemeClr val="bg1"/>
                </a:solidFill>
              </a:rPr>
              <a:t>saradnje</a:t>
            </a:r>
            <a:r>
              <a:rPr lang="en-PH" sz="3200" b="1" dirty="0">
                <a:solidFill>
                  <a:schemeClr val="bg1"/>
                </a:solidFill>
              </a:rPr>
              <a:t> </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
        <p:nvSpPr>
          <p:cNvPr id="12" name="TextBox 11">
            <a:extLst>
              <a:ext uri="{FF2B5EF4-FFF2-40B4-BE49-F238E27FC236}">
                <a16:creationId xmlns:a16="http://schemas.microsoft.com/office/drawing/2014/main" id="{A9E08534-22B1-44BF-8FED-0FAE6E07FBF2}"/>
              </a:ext>
            </a:extLst>
          </p:cNvPr>
          <p:cNvSpPr txBox="1"/>
          <p:nvPr/>
        </p:nvSpPr>
        <p:spPr>
          <a:xfrm>
            <a:off x="3855719" y="5043003"/>
            <a:ext cx="1432560" cy="400110"/>
          </a:xfrm>
          <a:prstGeom prst="rect">
            <a:avLst/>
          </a:prstGeom>
          <a:noFill/>
        </p:spPr>
        <p:txBody>
          <a:bodyPr wrap="square" rtlCol="0">
            <a:spAutoFit/>
          </a:bodyPr>
          <a:lstStyle/>
          <a:p>
            <a:pPr algn="ctr"/>
            <a:r>
              <a:rPr lang="sr-Latn-RS" sz="2000" b="1" dirty="0"/>
              <a:t>PITANJA</a:t>
            </a:r>
          </a:p>
        </p:txBody>
      </p:sp>
    </p:spTree>
    <p:extLst>
      <p:ext uri="{BB962C8B-B14F-4D97-AF65-F5344CB8AC3E}">
        <p14:creationId xmlns:p14="http://schemas.microsoft.com/office/powerpoint/2010/main" val="99987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br>
              <a:rPr lang="sr-Latn-RS" sz="3200" b="1" dirty="0"/>
            </a:b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74628"/>
            <a:ext cx="4572000" cy="5509200"/>
          </a:xfrm>
          <a:prstGeom prst="rect">
            <a:avLst/>
          </a:prstGeom>
        </p:spPr>
        <p:txBody>
          <a:bodyPr>
            <a:spAutoFit/>
          </a:bodyPr>
          <a:lstStyle/>
          <a:p>
            <a:pPr marL="342900" indent="-342900">
              <a:spcAft>
                <a:spcPts val="0"/>
              </a:spcAft>
              <a:buFont typeface="Wingdings" pitchFamily="2" charset="2"/>
              <a:buChar char="Ø"/>
            </a:pPr>
            <a:r>
              <a:rPr lang="sr-Latn-RS" sz="2200" b="1" dirty="0">
                <a:cs typeface="Arial" panose="020B0604020202020204" pitchFamily="34" charset="0"/>
              </a:rPr>
              <a:t>Šta su računarski podaci </a:t>
            </a:r>
            <a:r>
              <a:rPr lang="en-GB" sz="2200" dirty="0">
                <a:cs typeface="Arial" panose="020B0604020202020204" pitchFamily="34" charset="0"/>
              </a:rPr>
              <a:t>:</a:t>
            </a:r>
          </a:p>
          <a:p>
            <a:pPr marL="342900" indent="-342900" algn="just">
              <a:spcAft>
                <a:spcPts val="0"/>
              </a:spcAft>
              <a:buFont typeface="Arial" panose="020B0604020202020204" pitchFamily="34" charset="0"/>
              <a:buChar char="•"/>
            </a:pPr>
            <a:r>
              <a:rPr lang="sr-Latn-RS" sz="2200" i="1" dirty="0">
                <a:cs typeface="Arial" panose="020B0604020202020204" pitchFamily="34" charset="0"/>
              </a:rPr>
              <a:t>Svaki prikaz činjenica,  informacija ili koncepata u formi pogodnoj za obradu u računarskom sistemu</a:t>
            </a:r>
            <a:endParaRPr lang="en-US" sz="2200" i="1" dirty="0">
              <a:cs typeface="Arial" panose="020B0604020202020204" pitchFamily="34" charset="0"/>
            </a:endParaRP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Wingdings" pitchFamily="2" charset="2"/>
              <a:buChar char="Ø"/>
            </a:pPr>
            <a:r>
              <a:rPr lang="sr-Latn-RS" sz="2200" b="1" dirty="0">
                <a:cs typeface="Arial" panose="020B0604020202020204" pitchFamily="34" charset="0"/>
              </a:rPr>
              <a:t>„Klasične“</a:t>
            </a:r>
            <a:r>
              <a:rPr lang="en-US" sz="2200" b="1" dirty="0">
                <a:cs typeface="Arial" panose="020B0604020202020204" pitchFamily="34" charset="0"/>
              </a:rPr>
              <a:t> </a:t>
            </a:r>
            <a:r>
              <a:rPr lang="sr-Latn-RS" sz="2200" b="1" dirty="0">
                <a:cs typeface="Arial" panose="020B0604020202020204" pitchFamily="34" charset="0"/>
              </a:rPr>
              <a:t>vrste računarskih podataka</a:t>
            </a:r>
            <a:r>
              <a:rPr lang="en-US" sz="2200" dirty="0">
                <a:cs typeface="Arial" panose="020B0604020202020204" pitchFamily="34" charset="0"/>
              </a:rPr>
              <a:t>:</a:t>
            </a: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sr-Latn-RS" sz="2200" i="1" dirty="0">
                <a:cs typeface="Arial" panose="020B0604020202020204" pitchFamily="34" charset="0"/>
              </a:rPr>
              <a:t>Podaci iz sadržaja</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sr-Latn-RS" sz="2200" i="1" dirty="0">
                <a:cs typeface="Arial" panose="020B0604020202020204" pitchFamily="34" charset="0"/>
              </a:rPr>
              <a:t>Podaci o saobraćaju</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sr-Latn-RS" sz="2200" i="1" dirty="0">
                <a:cs typeface="Arial" panose="020B0604020202020204" pitchFamily="34" charset="0"/>
              </a:rPr>
              <a:t>Podaci o pretplatniku</a:t>
            </a:r>
            <a:endParaRPr lang="en-US" sz="2200" i="1" dirty="0">
              <a:cs typeface="Arial" panose="020B0604020202020204" pitchFamily="34" charset="0"/>
            </a:endParaRPr>
          </a:p>
          <a:p>
            <a:pPr marL="342900" indent="-342900">
              <a:spcAft>
                <a:spcPts val="0"/>
              </a:spcAft>
              <a:buFont typeface="Arial" panose="020B0604020202020204" pitchFamily="34" charset="0"/>
              <a:buChar char="•"/>
            </a:pP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en-US" sz="2200" b="1" dirty="0">
                <a:cs typeface="Arial" panose="020B0604020202020204" pitchFamily="34" charset="0"/>
              </a:rPr>
              <a:t>N</a:t>
            </a:r>
            <a:r>
              <a:rPr lang="sr-Latn-RS" sz="2200" b="1" dirty="0">
                <a:cs typeface="Arial" panose="020B0604020202020204" pitchFamily="34" charset="0"/>
              </a:rPr>
              <a:t>ove varijante</a:t>
            </a:r>
            <a:r>
              <a:rPr lang="en-US" sz="2200" b="1" dirty="0">
                <a:cs typeface="Arial" panose="020B0604020202020204" pitchFamily="34" charset="0"/>
              </a:rPr>
              <a:t> (</a:t>
            </a:r>
            <a:r>
              <a:rPr lang="sr-Latn-RS" sz="2200" b="1" dirty="0">
                <a:cs typeface="Arial" panose="020B0604020202020204" pitchFamily="34" charset="0"/>
              </a:rPr>
              <a:t>neformalne</a:t>
            </a:r>
            <a:r>
              <a:rPr lang="en-US" sz="2200" b="1" dirty="0">
                <a:cs typeface="Arial" panose="020B0604020202020204" pitchFamily="34" charset="0"/>
              </a:rPr>
              <a:t>)</a:t>
            </a: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en-US" sz="2200" i="1" dirty="0">
                <a:cs typeface="Arial" panose="020B0604020202020204" pitchFamily="34" charset="0"/>
              </a:rPr>
              <a:t>Meta</a:t>
            </a:r>
            <a:r>
              <a:rPr lang="sr-Latn-RS" sz="2200" i="1" dirty="0">
                <a:cs typeface="Arial" panose="020B0604020202020204" pitchFamily="34" charset="0"/>
              </a:rPr>
              <a:t>podaci</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en-US" sz="2200" i="1" dirty="0" err="1">
                <a:cs typeface="Arial" panose="020B0604020202020204" pitchFamily="34" charset="0"/>
              </a:rPr>
              <a:t>Podaci</a:t>
            </a:r>
            <a:r>
              <a:rPr lang="en-US" sz="2200" i="1" dirty="0">
                <a:cs typeface="Arial" panose="020B0604020202020204" pitchFamily="34" charset="0"/>
              </a:rPr>
              <a:t> u </a:t>
            </a:r>
            <a:r>
              <a:rPr lang="en-US" sz="2200" i="1" dirty="0" err="1">
                <a:cs typeface="Arial" panose="020B0604020202020204" pitchFamily="34" charset="0"/>
              </a:rPr>
              <a:t>oblaku</a:t>
            </a:r>
            <a:endParaRPr lang="en-US" sz="2200" i="1" dirty="0">
              <a:cs typeface="Arial" panose="020B0604020202020204" pitchFamily="34" charset="0"/>
            </a:endParaRPr>
          </a:p>
        </p:txBody>
      </p:sp>
      <p:sp>
        <p:nvSpPr>
          <p:cNvPr id="6" name="Rectangle 5">
            <a:extLst>
              <a:ext uri="{FF2B5EF4-FFF2-40B4-BE49-F238E27FC236}">
                <a16:creationId xmlns:a16="http://schemas.microsoft.com/office/drawing/2014/main" id="{2AE8474D-B9FC-6748-820C-EB7B2D808B30}"/>
              </a:ext>
            </a:extLst>
          </p:cNvPr>
          <p:cNvSpPr/>
          <p:nvPr/>
        </p:nvSpPr>
        <p:spPr>
          <a:xfrm>
            <a:off x="4563090" y="1084588"/>
            <a:ext cx="4572000" cy="1446550"/>
          </a:xfrm>
          <a:prstGeom prst="rect">
            <a:avLst/>
          </a:prstGeom>
        </p:spPr>
        <p:txBody>
          <a:bodyPr>
            <a:spAutoFit/>
          </a:bodyPr>
          <a:lstStyle/>
          <a:p>
            <a:pPr marL="285750" indent="-285750">
              <a:spcAft>
                <a:spcPts val="0"/>
              </a:spcAft>
              <a:buFont typeface="Arial" panose="020B0604020202020204" pitchFamily="34" charset="0"/>
              <a:buChar char="•"/>
            </a:pPr>
            <a:r>
              <a:rPr lang="sr-Latn-RS" sz="2200" b="1" dirty="0">
                <a:cs typeface="Arial" panose="020B0604020202020204" pitchFamily="34" charset="0"/>
              </a:rPr>
              <a:t>Druge radnje odnosno dokazi koji su povezani sa izvršenjem </a:t>
            </a:r>
            <a:r>
              <a:rPr lang="sr-Latn-RS" sz="2200" b="1" dirty="0" err="1">
                <a:cs typeface="Arial" panose="020B0604020202020204" pitchFamily="34" charset="0"/>
              </a:rPr>
              <a:t>visokotehnološkog</a:t>
            </a:r>
            <a:r>
              <a:rPr lang="sr-Latn-RS" sz="2200" b="1" dirty="0">
                <a:cs typeface="Arial" panose="020B0604020202020204" pitchFamily="34" charset="0"/>
              </a:rPr>
              <a:t> krivičnog dela</a:t>
            </a:r>
            <a:r>
              <a:rPr lang="en-US" sz="2200" b="1" dirty="0">
                <a:cs typeface="Arial" panose="020B0604020202020204" pitchFamily="34" charset="0"/>
              </a:rPr>
              <a:t>?</a:t>
            </a:r>
            <a:endParaRPr lang="en-US" sz="2200" b="1" dirty="0"/>
          </a:p>
        </p:txBody>
      </p:sp>
      <p:pic>
        <p:nvPicPr>
          <p:cNvPr id="9" name="Picture 2" descr="What is Data: Types of Data and How To Analyze Data">
            <a:hlinkClick r:id="rId4"/>
            <a:extLst>
              <a:ext uri="{FF2B5EF4-FFF2-40B4-BE49-F238E27FC236}">
                <a16:creationId xmlns:a16="http://schemas.microsoft.com/office/drawing/2014/main" id="{1A0C7CEA-7226-43DF-A072-B67C94019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008" y="3294480"/>
            <a:ext cx="3882788" cy="21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6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br>
              <a:rPr lang="sr-Latn-RS" sz="3200" b="1" dirty="0"/>
            </a:b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39323"/>
            <a:ext cx="4572000" cy="5262979"/>
          </a:xfrm>
          <a:prstGeom prst="rect">
            <a:avLst/>
          </a:prstGeom>
        </p:spPr>
        <p:txBody>
          <a:bodyPr>
            <a:spAutoFit/>
          </a:bodyPr>
          <a:lstStyle/>
          <a:p>
            <a:pPr marL="342900" indent="-342900">
              <a:spcAft>
                <a:spcPts val="0"/>
              </a:spcAft>
              <a:buFont typeface="Wingdings" pitchFamily="2" charset="2"/>
              <a:buChar char="Ø"/>
            </a:pPr>
            <a:r>
              <a:rPr lang="en-US" sz="2100" b="1" dirty="0">
                <a:ea typeface="Times New Roman" panose="02020603050405020304" pitchFamily="18" charset="0"/>
                <a:cs typeface="Arial" panose="020B0604020202020204" pitchFamily="34" charset="0"/>
              </a:rPr>
              <a:t>D</a:t>
            </a:r>
            <a:r>
              <a:rPr lang="sr-Latn-RS" sz="2100" b="1" dirty="0" err="1">
                <a:ea typeface="Times New Roman" panose="02020603050405020304" pitchFamily="18" charset="0"/>
                <a:cs typeface="Arial" panose="020B0604020202020204" pitchFamily="34" charset="0"/>
              </a:rPr>
              <a:t>rugim</a:t>
            </a:r>
            <a:r>
              <a:rPr lang="sr-Latn-RS" sz="2100" b="1" dirty="0">
                <a:ea typeface="Times New Roman" panose="02020603050405020304" pitchFamily="18" charset="0"/>
                <a:cs typeface="Arial" panose="020B0604020202020204" pitchFamily="34" charset="0"/>
              </a:rPr>
              <a:t> rečima,</a:t>
            </a:r>
            <a:r>
              <a:rPr lang="en-US" sz="2100" b="1" dirty="0">
                <a:ea typeface="Times New Roman" panose="02020603050405020304" pitchFamily="18" charset="0"/>
                <a:cs typeface="Arial" panose="020B0604020202020204" pitchFamily="34" charset="0"/>
              </a:rPr>
              <a:t> </a:t>
            </a:r>
            <a:r>
              <a:rPr lang="en-US" sz="2100" b="1" dirty="0" err="1">
                <a:ea typeface="Times New Roman" panose="02020603050405020304" pitchFamily="18" charset="0"/>
                <a:cs typeface="Arial" panose="020B0604020202020204" pitchFamily="34" charset="0"/>
              </a:rPr>
              <a:t>elektronski</a:t>
            </a:r>
            <a:r>
              <a:rPr lang="en-US" sz="2100" b="1" dirty="0">
                <a:ea typeface="Times New Roman" panose="02020603050405020304" pitchFamily="18" charset="0"/>
                <a:cs typeface="Arial" panose="020B0604020202020204" pitchFamily="34" charset="0"/>
              </a:rPr>
              <a:t> </a:t>
            </a:r>
            <a:r>
              <a:rPr lang="en-US" sz="2100" b="1" dirty="0" err="1">
                <a:ea typeface="Times New Roman" panose="02020603050405020304" pitchFamily="18" charset="0"/>
                <a:cs typeface="Arial" panose="020B0604020202020204" pitchFamily="34" charset="0"/>
              </a:rPr>
              <a:t>podaci</a:t>
            </a:r>
            <a:r>
              <a:rPr lang="en-US" sz="2100" b="1" dirty="0">
                <a:ea typeface="Times New Roman" panose="02020603050405020304" pitchFamily="18" charset="0"/>
                <a:cs typeface="Arial" panose="020B0604020202020204" pitchFamily="34" charset="0"/>
              </a:rPr>
              <a:t> </a:t>
            </a:r>
            <a:r>
              <a:rPr lang="en-US" sz="2100" b="1" dirty="0" err="1">
                <a:ea typeface="Times New Roman" panose="02020603050405020304" pitchFamily="18" charset="0"/>
                <a:cs typeface="Arial" panose="020B0604020202020204" pitchFamily="34" charset="0"/>
              </a:rPr>
              <a:t>su</a:t>
            </a:r>
            <a:r>
              <a:rPr lang="sr-Latn-RS" sz="2100" b="1" dirty="0">
                <a:ea typeface="Times New Roman" panose="02020603050405020304" pitchFamily="18" charset="0"/>
                <a:cs typeface="Arial" panose="020B0604020202020204" pitchFamily="34" charset="0"/>
              </a:rPr>
              <a:t> </a:t>
            </a:r>
            <a:r>
              <a:rPr lang="en-GB" sz="21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endParaRPr lang="en-GB" sz="2100" b="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100" b="1" dirty="0">
                <a:ea typeface="Verdana" panose="020B0604030504040204" pitchFamily="34" charset="0"/>
                <a:cs typeface="Arial" panose="020B0604020202020204" pitchFamily="34" charset="0"/>
              </a:rPr>
              <a:t>Podaci o pretplatniku </a:t>
            </a:r>
            <a:r>
              <a:rPr lang="en-GB" sz="2100" dirty="0">
                <a:ea typeface="Verdana" panose="020B0604030504040204" pitchFamily="34" charset="0"/>
                <a:cs typeface="Arial" panose="020B0604020202020204" pitchFamily="34" charset="0"/>
              </a:rPr>
              <a:t>– </a:t>
            </a:r>
            <a:r>
              <a:rPr lang="sr-Latn-RS" sz="2100" dirty="0">
                <a:ea typeface="Verdana" panose="020B0604030504040204" pitchFamily="34" charset="0"/>
                <a:cs typeface="Arial" panose="020B0604020202020204" pitchFamily="34" charset="0"/>
              </a:rPr>
              <a:t>podaci o licu koji je vlasnik korišćenog naloga</a:t>
            </a:r>
            <a:endParaRPr lang="en-GB" sz="21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sr-Latn-RS" sz="2100" b="1" dirty="0">
                <a:ea typeface="Verdana" panose="020B0604030504040204" pitchFamily="34" charset="0"/>
                <a:cs typeface="Arial" panose="020B0604020202020204" pitchFamily="34" charset="0"/>
              </a:rPr>
              <a:t>Podaci o saobraćaju</a:t>
            </a:r>
            <a:r>
              <a:rPr lang="en-GB" sz="2100" b="1" dirty="0">
                <a:ea typeface="Verdana" panose="020B0604030504040204" pitchFamily="34" charset="0"/>
                <a:cs typeface="Arial" panose="020B0604020202020204" pitchFamily="34" charset="0"/>
              </a:rPr>
              <a:t> </a:t>
            </a:r>
            <a:r>
              <a:rPr lang="en-GB" sz="2100" dirty="0">
                <a:ea typeface="Verdana" panose="020B0604030504040204" pitchFamily="34" charset="0"/>
                <a:cs typeface="Arial" panose="020B0604020202020204" pitchFamily="34" charset="0"/>
              </a:rPr>
              <a:t>– </a:t>
            </a:r>
            <a:r>
              <a:rPr lang="sr-Latn-RS" sz="2100" dirty="0">
                <a:ea typeface="Verdana" panose="020B0604030504040204" pitchFamily="34" charset="0"/>
                <a:cs typeface="Arial" panose="020B0604020202020204" pitchFamily="34" charset="0"/>
              </a:rPr>
              <a:t>detalji i putanja kretanja</a:t>
            </a:r>
            <a:r>
              <a:rPr lang="en-GB" sz="21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sr-Latn-RS" sz="2100" b="1" dirty="0">
                <a:ea typeface="Verdana" panose="020B0604030504040204" pitchFamily="34" charset="0"/>
                <a:cs typeface="Arial" panose="020B0604020202020204" pitchFamily="34" charset="0"/>
              </a:rPr>
              <a:t>P</a:t>
            </a:r>
            <a:r>
              <a:rPr lang="en-GB" sz="2100" b="1" dirty="0" err="1">
                <a:ea typeface="Verdana" panose="020B0604030504040204" pitchFamily="34" charset="0"/>
                <a:cs typeface="Arial" panose="020B0604020202020204" pitchFamily="34" charset="0"/>
              </a:rPr>
              <a:t>odaci</a:t>
            </a:r>
            <a:r>
              <a:rPr lang="en-GB" sz="2100" b="1" dirty="0">
                <a:ea typeface="Verdana" panose="020B0604030504040204" pitchFamily="34" charset="0"/>
                <a:cs typeface="Arial" panose="020B0604020202020204" pitchFamily="34" charset="0"/>
              </a:rPr>
              <a:t> </a:t>
            </a:r>
            <a:r>
              <a:rPr lang="en-GB" sz="2100" b="1" dirty="0" err="1">
                <a:ea typeface="Verdana" panose="020B0604030504040204" pitchFamily="34" charset="0"/>
                <a:cs typeface="Arial" panose="020B0604020202020204" pitchFamily="34" charset="0"/>
              </a:rPr>
              <a:t>iz</a:t>
            </a:r>
            <a:r>
              <a:rPr lang="en-GB" sz="2100" b="1" dirty="0">
                <a:ea typeface="Verdana" panose="020B0604030504040204" pitchFamily="34" charset="0"/>
                <a:cs typeface="Arial" panose="020B0604020202020204" pitchFamily="34" charset="0"/>
              </a:rPr>
              <a:t> </a:t>
            </a:r>
            <a:r>
              <a:rPr lang="en-GB" sz="2100" b="1" dirty="0" err="1">
                <a:ea typeface="Verdana" panose="020B0604030504040204" pitchFamily="34" charset="0"/>
                <a:cs typeface="Arial" panose="020B0604020202020204" pitchFamily="34" charset="0"/>
              </a:rPr>
              <a:t>sadržaja</a:t>
            </a:r>
            <a:r>
              <a:rPr lang="en-GB" sz="2100" dirty="0">
                <a:ea typeface="Verdana" panose="020B0604030504040204" pitchFamily="34" charset="0"/>
                <a:cs typeface="Arial" panose="020B0604020202020204" pitchFamily="34" charset="0"/>
              </a:rPr>
              <a:t>- </a:t>
            </a:r>
            <a:r>
              <a:rPr lang="sr-Latn-RS" sz="2100" dirty="0">
                <a:ea typeface="Verdana" panose="020B0604030504040204" pitchFamily="34" charset="0"/>
                <a:cs typeface="Arial" panose="020B0604020202020204" pitchFamily="34" charset="0"/>
              </a:rPr>
              <a:t>ono što je u </a:t>
            </a:r>
            <a:r>
              <a:rPr lang="en-US" sz="2100" dirty="0" err="1">
                <a:ea typeface="Verdana" panose="020B0604030504040204" pitchFamily="34" charset="0"/>
                <a:cs typeface="Arial" panose="020B0604020202020204" pitchFamily="34" charset="0"/>
              </a:rPr>
              <a:t>digitalnoj</a:t>
            </a:r>
            <a:r>
              <a:rPr lang="en-US" sz="2100" dirty="0">
                <a:ea typeface="Verdana" panose="020B0604030504040204" pitchFamily="34" charset="0"/>
                <a:cs typeface="Arial" panose="020B0604020202020204" pitchFamily="34" charset="0"/>
              </a:rPr>
              <a:t> </a:t>
            </a:r>
            <a:r>
              <a:rPr lang="sr-Latn-RS" sz="2100" dirty="0">
                <a:ea typeface="Verdana" panose="020B0604030504040204" pitchFamily="34" charset="0"/>
                <a:cs typeface="Arial" panose="020B0604020202020204" pitchFamily="34" charset="0"/>
              </a:rPr>
              <a:t>omotnici</a:t>
            </a:r>
            <a:endParaRPr lang="en-GB" sz="2100" dirty="0">
              <a:ea typeface="Verdana" panose="020B0604030504040204" pitchFamily="34" charset="0"/>
              <a:cs typeface="Arial" panose="020B0604020202020204" pitchFamily="34" charset="0"/>
            </a:endParaRPr>
          </a:p>
          <a:p>
            <a:pPr>
              <a:spcAft>
                <a:spcPts val="0"/>
              </a:spcAft>
            </a:pPr>
            <a:endParaRPr lang="en-GB" sz="21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GB" sz="2100" b="1" dirty="0">
                <a:ea typeface="Verdana" panose="020B0604030504040204" pitchFamily="34" charset="0"/>
                <a:cs typeface="Arial" panose="020B0604020202020204" pitchFamily="34" charset="0"/>
              </a:rPr>
              <a:t>Meta</a:t>
            </a:r>
            <a:r>
              <a:rPr lang="sr-Latn-RS" sz="2100" b="1" dirty="0">
                <a:ea typeface="Verdana" panose="020B0604030504040204" pitchFamily="34" charset="0"/>
                <a:cs typeface="Arial" panose="020B0604020202020204" pitchFamily="34" charset="0"/>
              </a:rPr>
              <a:t>podaci</a:t>
            </a:r>
            <a:r>
              <a:rPr lang="en-GB" sz="2100" b="1" dirty="0">
                <a:ea typeface="Verdana" panose="020B0604030504040204" pitchFamily="34" charset="0"/>
                <a:cs typeface="Arial" panose="020B0604020202020204" pitchFamily="34" charset="0"/>
              </a:rPr>
              <a:t> </a:t>
            </a:r>
            <a:r>
              <a:rPr lang="en-GB" sz="2100" dirty="0">
                <a:ea typeface="Verdana" panose="020B0604030504040204" pitchFamily="34" charset="0"/>
                <a:cs typeface="Arial" panose="020B0604020202020204" pitchFamily="34" charset="0"/>
              </a:rPr>
              <a:t>– </a:t>
            </a:r>
            <a:r>
              <a:rPr lang="sr-Latn-RS" sz="2100" dirty="0">
                <a:ea typeface="Verdana" panose="020B0604030504040204" pitchFamily="34" charset="0"/>
                <a:cs typeface="Arial" panose="020B0604020202020204" pitchFamily="34" charset="0"/>
              </a:rPr>
              <a:t>podaci o podacima ili napis na</a:t>
            </a:r>
            <a:r>
              <a:rPr lang="en-US" sz="2100" dirty="0">
                <a:ea typeface="Verdana" panose="020B0604030504040204" pitchFamily="34" charset="0"/>
                <a:cs typeface="Arial" panose="020B0604020202020204" pitchFamily="34" charset="0"/>
              </a:rPr>
              <a:t> </a:t>
            </a:r>
            <a:r>
              <a:rPr lang="en-US" sz="2100" dirty="0" err="1">
                <a:ea typeface="Verdana" panose="020B0604030504040204" pitchFamily="34" charset="0"/>
                <a:cs typeface="Arial" panose="020B0604020202020204" pitchFamily="34" charset="0"/>
              </a:rPr>
              <a:t>digitalnoj</a:t>
            </a:r>
            <a:r>
              <a:rPr lang="sr-Latn-RS" sz="2100" dirty="0">
                <a:ea typeface="Verdana" panose="020B0604030504040204" pitchFamily="34" charset="0"/>
                <a:cs typeface="Arial" panose="020B0604020202020204" pitchFamily="34" charset="0"/>
              </a:rPr>
              <a:t> omotnici</a:t>
            </a:r>
            <a:endParaRPr lang="en-GB" sz="21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en-US" sz="2100" b="1" dirty="0">
                <a:ea typeface="Verdana" panose="020B0604030504040204" pitchFamily="34" charset="0"/>
                <a:cs typeface="Arial" panose="020B0604020202020204" pitchFamily="34" charset="0"/>
              </a:rPr>
              <a:t>P</a:t>
            </a:r>
            <a:r>
              <a:rPr lang="sr-Latn-RS" sz="2100" b="1" dirty="0" err="1">
                <a:ea typeface="Verdana" panose="020B0604030504040204" pitchFamily="34" charset="0"/>
                <a:cs typeface="Arial" panose="020B0604020202020204" pitchFamily="34" charset="0"/>
              </a:rPr>
              <a:t>odaci</a:t>
            </a:r>
            <a:r>
              <a:rPr lang="sr-Latn-RS" sz="2100" b="1" dirty="0">
                <a:ea typeface="Verdana" panose="020B0604030504040204" pitchFamily="34" charset="0"/>
                <a:cs typeface="Arial" panose="020B0604020202020204" pitchFamily="34" charset="0"/>
              </a:rPr>
              <a:t> </a:t>
            </a:r>
            <a:r>
              <a:rPr lang="en-US" sz="2100" b="1" dirty="0">
                <a:ea typeface="Verdana" panose="020B0604030504040204" pitchFamily="34" charset="0"/>
                <a:cs typeface="Arial" panose="020B0604020202020204" pitchFamily="34" charset="0"/>
              </a:rPr>
              <a:t>u</a:t>
            </a:r>
            <a:r>
              <a:rPr lang="sr-Latn-RS" sz="2100" b="1" dirty="0">
                <a:ea typeface="Verdana" panose="020B0604030504040204" pitchFamily="34" charset="0"/>
                <a:cs typeface="Arial" panose="020B0604020202020204" pitchFamily="34" charset="0"/>
              </a:rPr>
              <a:t> oblak</a:t>
            </a:r>
            <a:r>
              <a:rPr lang="en-US" sz="2100" b="1" dirty="0">
                <a:ea typeface="Verdana" panose="020B0604030504040204" pitchFamily="34" charset="0"/>
                <a:cs typeface="Arial" panose="020B0604020202020204" pitchFamily="34" charset="0"/>
              </a:rPr>
              <a:t>u</a:t>
            </a:r>
            <a:r>
              <a:rPr lang="en-GB" sz="2100" b="1" dirty="0">
                <a:ea typeface="Verdana" panose="020B0604030504040204" pitchFamily="34" charset="0"/>
                <a:cs typeface="Arial" panose="020B0604020202020204" pitchFamily="34" charset="0"/>
              </a:rPr>
              <a:t> </a:t>
            </a:r>
            <a:r>
              <a:rPr lang="en-GB" sz="2100" dirty="0">
                <a:ea typeface="Verdana" panose="020B0604030504040204" pitchFamily="34" charset="0"/>
                <a:cs typeface="Arial" panose="020B0604020202020204" pitchFamily="34" charset="0"/>
              </a:rPr>
              <a:t>– </a:t>
            </a:r>
            <a:r>
              <a:rPr lang="en-GB" sz="2100" dirty="0" err="1">
                <a:ea typeface="Verdana" panose="020B0604030504040204" pitchFamily="34" charset="0"/>
                <a:cs typeface="Arial" panose="020B0604020202020204" pitchFamily="34" charset="0"/>
              </a:rPr>
              <a:t>podaci</a:t>
            </a:r>
            <a:r>
              <a:rPr lang="en-GB" sz="2100" dirty="0">
                <a:ea typeface="Verdana" panose="020B0604030504040204" pitchFamily="34" charset="0"/>
                <a:cs typeface="Arial" panose="020B0604020202020204" pitchFamily="34" charset="0"/>
              </a:rPr>
              <a:t> </a:t>
            </a:r>
            <a:r>
              <a:rPr lang="en-GB" sz="2100" dirty="0" err="1">
                <a:ea typeface="Verdana" panose="020B0604030504040204" pitchFamily="34" charset="0"/>
                <a:cs typeface="Arial" panose="020B0604020202020204" pitchFamily="34" charset="0"/>
              </a:rPr>
              <a:t>iz</a:t>
            </a:r>
            <a:r>
              <a:rPr lang="en-GB" sz="2100" dirty="0">
                <a:ea typeface="Verdana" panose="020B0604030504040204" pitchFamily="34" charset="0"/>
                <a:cs typeface="Arial" panose="020B0604020202020204" pitchFamily="34" charset="0"/>
              </a:rPr>
              <a:t> </a:t>
            </a:r>
            <a:r>
              <a:rPr lang="en-GB" sz="2100" dirty="0" err="1">
                <a:ea typeface="Verdana" panose="020B0604030504040204" pitchFamily="34" charset="0"/>
                <a:cs typeface="Arial" panose="020B0604020202020204" pitchFamily="34" charset="0"/>
              </a:rPr>
              <a:t>sadržaja</a:t>
            </a:r>
            <a:r>
              <a:rPr lang="sr-Latn-RS" sz="2100" dirty="0">
                <a:ea typeface="Verdana" panose="020B0604030504040204" pitchFamily="34" charset="0"/>
                <a:cs typeface="Arial" panose="020B0604020202020204" pitchFamily="34" charset="0"/>
              </a:rPr>
              <a:t> podeljeni u delove i </a:t>
            </a:r>
            <a:r>
              <a:rPr lang="en-US" sz="2100" dirty="0" err="1">
                <a:ea typeface="Verdana" panose="020B0604030504040204" pitchFamily="34" charset="0"/>
                <a:cs typeface="Arial" panose="020B0604020202020204" pitchFamily="34" charset="0"/>
              </a:rPr>
              <a:t>pohranjeni</a:t>
            </a:r>
            <a:r>
              <a:rPr lang="sr-Latn-RS" sz="2100" dirty="0">
                <a:ea typeface="Verdana" panose="020B0604030504040204" pitchFamily="34" charset="0"/>
                <a:cs typeface="Arial" panose="020B0604020202020204" pitchFamily="34" charset="0"/>
              </a:rPr>
              <a:t> na više lokacija</a:t>
            </a:r>
            <a:endParaRPr lang="en-GB" sz="21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30170E-DD36-446A-A272-3C99F1AA7EC0}"/>
              </a:ext>
            </a:extLst>
          </p:cNvPr>
          <p:cNvPicPr>
            <a:picLocks noChangeAspect="1"/>
          </p:cNvPicPr>
          <p:nvPr/>
        </p:nvPicPr>
        <p:blipFill>
          <a:blip r:embed="rId4"/>
          <a:stretch>
            <a:fillRect/>
          </a:stretch>
        </p:blipFill>
        <p:spPr>
          <a:xfrm>
            <a:off x="4819987" y="2618422"/>
            <a:ext cx="4077436" cy="2205826"/>
          </a:xfrm>
          <a:prstGeom prst="rect">
            <a:avLst/>
          </a:prstGeom>
        </p:spPr>
      </p:pic>
    </p:spTree>
    <p:extLst>
      <p:ext uri="{BB962C8B-B14F-4D97-AF65-F5344CB8AC3E}">
        <p14:creationId xmlns:p14="http://schemas.microsoft.com/office/powerpoint/2010/main" val="7071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 </a:t>
            </a:r>
            <a:br>
              <a:rPr lang="sr-Latn-RS" sz="3200" b="1" dirty="0"/>
            </a:br>
            <a:r>
              <a:rPr lang="sr-Latn-RS" sz="3200" b="1" dirty="0"/>
              <a:t>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956466"/>
            <a:ext cx="4572000" cy="5324535"/>
          </a:xfrm>
          <a:prstGeom prst="rect">
            <a:avLst/>
          </a:prstGeom>
        </p:spPr>
        <p:txBody>
          <a:bodyPr>
            <a:spAutoFit/>
          </a:bodyPr>
          <a:lstStyle/>
          <a:p>
            <a:pPr marL="342900" indent="-342900">
              <a:buFont typeface="Arial" panose="020B0604020202020204" pitchFamily="34" charset="0"/>
              <a:buChar char="•"/>
            </a:pPr>
            <a:r>
              <a:rPr lang="sr-Latn-RS" sz="2100" b="1" dirty="0">
                <a:ea typeface="Times New Roman" panose="02020603050405020304" pitchFamily="18" charset="0"/>
                <a:cs typeface="Arial" panose="020B0604020202020204" pitchFamily="34" charset="0"/>
              </a:rPr>
              <a:t>podaci iz sadržaja</a:t>
            </a:r>
            <a:r>
              <a:rPr lang="sr-Latn-RS" sz="2100" dirty="0">
                <a:ea typeface="Times New Roman" panose="02020603050405020304" pitchFamily="18" charset="0"/>
                <a:cs typeface="Arial" panose="020B0604020202020204" pitchFamily="34" charset="0"/>
              </a:rPr>
              <a:t>- </a:t>
            </a:r>
            <a:r>
              <a:rPr lang="sr-Latn-RS" sz="2100" i="1" dirty="0">
                <a:ea typeface="Times New Roman" panose="02020603050405020304" pitchFamily="18" charset="0"/>
                <a:cs typeface="Arial" panose="020B0604020202020204" pitchFamily="34" charset="0"/>
              </a:rPr>
              <a:t>podaci koji prikazuju suštinu komunikacije ili nezakonitog sadržaja priloženog uz komunikaciju</a:t>
            </a:r>
          </a:p>
          <a:p>
            <a:endParaRPr lang="sr-Latn-RS" sz="2200" i="1" dirty="0">
              <a:ea typeface="Times New Roman" panose="02020603050405020304" pitchFamily="18" charset="0"/>
              <a:cs typeface="Arial" panose="020B0604020202020204" pitchFamily="34" charset="0"/>
            </a:endParaRPr>
          </a:p>
          <a:p>
            <a:r>
              <a:rPr lang="sr-Latn-RS" sz="2200" b="1" dirty="0">
                <a:ea typeface="Times New Roman" panose="02020603050405020304" pitchFamily="18" charset="0"/>
                <a:cs typeface="Arial" panose="020B0604020202020204" pitchFamily="34" charset="0"/>
              </a:rPr>
              <a:t>Dodatno se koriste da označe posebnu vrstu podataka :</a:t>
            </a:r>
          </a:p>
          <a:p>
            <a:endParaRPr lang="sr-Latn-RS" sz="2200" b="1"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sr-Latn-RS" sz="2100" b="1" dirty="0">
                <a:ea typeface="Verdana" panose="020B0604030504040204" pitchFamily="34" charset="0"/>
                <a:cs typeface="Arial" panose="020B0604020202020204" pitchFamily="34" charset="0"/>
              </a:rPr>
              <a:t>podaci u oblaku </a:t>
            </a:r>
            <a:r>
              <a:rPr lang="sr-Latn-RS" sz="2100" dirty="0">
                <a:ea typeface="Verdana" panose="020B0604030504040204" pitchFamily="34" charset="0"/>
                <a:cs typeface="Arial" panose="020B0604020202020204" pitchFamily="34" charset="0"/>
              </a:rPr>
              <a:t>– </a:t>
            </a:r>
            <a:r>
              <a:rPr lang="sr-Latn-RS" sz="2100" i="1" dirty="0">
                <a:ea typeface="Verdana" panose="020B0604030504040204" pitchFamily="34" charset="0"/>
                <a:cs typeface="Arial" panose="020B0604020202020204" pitchFamily="34" charset="0"/>
              </a:rPr>
              <a:t>podaci koji se čuvaju često u razdvojenim paketima pomoću posebnog programskog algoritma na namenskim serverima instaliranim u različitim zemljama i koji se premeštaju u skladu sa opterećenjem programa/sistema</a:t>
            </a:r>
          </a:p>
        </p:txBody>
      </p:sp>
      <p:sp>
        <p:nvSpPr>
          <p:cNvPr id="7" name="Rectangle 6">
            <a:extLst>
              <a:ext uri="{FF2B5EF4-FFF2-40B4-BE49-F238E27FC236}">
                <a16:creationId xmlns:a16="http://schemas.microsoft.com/office/drawing/2014/main" id="{1CAE5D1B-C7CD-DD44-B0C3-576B01C85806}"/>
              </a:ext>
            </a:extLst>
          </p:cNvPr>
          <p:cNvSpPr/>
          <p:nvPr/>
        </p:nvSpPr>
        <p:spPr>
          <a:xfrm>
            <a:off x="68615" y="930535"/>
            <a:ext cx="4572000" cy="5647700"/>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Elektronski dokazi obuhvataju različite forme računarskih podataka</a:t>
            </a:r>
            <a:r>
              <a:rPr lang="sr-Latn-RS" sz="2200" dirty="0">
                <a:ea typeface="Times New Roman" panose="02020603050405020304" pitchFamily="18" charset="0"/>
                <a:cs typeface="Arial" panose="020B0604020202020204" pitchFamily="34" charset="0"/>
              </a:rPr>
              <a:t>:</a:t>
            </a:r>
          </a:p>
          <a:p>
            <a:pPr>
              <a:spcAft>
                <a:spcPts val="0"/>
              </a:spcAft>
            </a:pPr>
            <a:endParaRPr lang="sr-Latn-RS" sz="2200" dirty="0">
              <a:cs typeface="Arial" panose="020B0604020202020204" pitchFamily="34" charset="0"/>
            </a:endParaRPr>
          </a:p>
          <a:p>
            <a:pPr marL="342900" indent="-342900">
              <a:spcAft>
                <a:spcPts val="0"/>
              </a:spcAft>
              <a:buFont typeface="Arial" panose="020B0604020202020204" pitchFamily="34" charset="0"/>
              <a:buChar char="•"/>
            </a:pPr>
            <a:r>
              <a:rPr lang="sr-Latn-RS" sz="2100" b="1" dirty="0">
                <a:ea typeface="Times New Roman" panose="02020603050405020304" pitchFamily="18" charset="0"/>
                <a:cs typeface="Arial" panose="020B0604020202020204" pitchFamily="34" charset="0"/>
              </a:rPr>
              <a:t>podaci o pretplatniku</a:t>
            </a:r>
            <a:r>
              <a:rPr lang="sr-Latn-RS" sz="2100" dirty="0">
                <a:ea typeface="Times New Roman" panose="02020603050405020304" pitchFamily="18" charset="0"/>
                <a:cs typeface="Arial" panose="020B0604020202020204" pitchFamily="34" charset="0"/>
              </a:rPr>
              <a:t> - </a:t>
            </a:r>
            <a:r>
              <a:rPr lang="sr-Latn-RS" sz="2100" i="1" dirty="0">
                <a:ea typeface="Times New Roman" panose="02020603050405020304" pitchFamily="18" charset="0"/>
                <a:cs typeface="Arial" panose="020B0604020202020204" pitchFamily="34" charset="0"/>
              </a:rPr>
              <a:t>podaci u posedu pružaoca usluga koji obuhvataju ime, adresu i podatke za kontakt osobe koja je pretplatnik na telekomunikacione usluge</a:t>
            </a:r>
          </a:p>
          <a:p>
            <a:pPr>
              <a:spcAft>
                <a:spcPts val="0"/>
              </a:spcAft>
            </a:pPr>
            <a:endParaRPr lang="sr-Latn-RS" sz="2100" i="1"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sr-Latn-RS" sz="2100" b="1" dirty="0">
                <a:ea typeface="Times New Roman" panose="02020603050405020304" pitchFamily="18" charset="0"/>
                <a:cs typeface="Arial" panose="020B0604020202020204" pitchFamily="34" charset="0"/>
              </a:rPr>
              <a:t>podaci o saobraćaju ili podaci o prenosu </a:t>
            </a:r>
            <a:r>
              <a:rPr lang="sr-Latn-RS" sz="2100" dirty="0">
                <a:ea typeface="Times New Roman" panose="02020603050405020304" pitchFamily="18" charset="0"/>
                <a:cs typeface="Arial" panose="020B0604020202020204" pitchFamily="34" charset="0"/>
              </a:rPr>
              <a:t>– </a:t>
            </a:r>
            <a:r>
              <a:rPr lang="sr-Latn-RS" sz="2100" i="1" dirty="0">
                <a:ea typeface="Times New Roman" panose="02020603050405020304" pitchFamily="18" charset="0"/>
                <a:cs typeface="Arial" panose="020B0604020202020204" pitchFamily="34" charset="0"/>
              </a:rPr>
              <a:t>kompjuterizovani podaci koji se odnose na komunikaciju koji prikazuju datum, poreklo, putanju i odredište komunikacije</a:t>
            </a:r>
          </a:p>
        </p:txBody>
      </p:sp>
    </p:spTree>
    <p:extLst>
      <p:ext uri="{BB962C8B-B14F-4D97-AF65-F5344CB8AC3E}">
        <p14:creationId xmlns:p14="http://schemas.microsoft.com/office/powerpoint/2010/main" val="426838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3071610"/>
          </a:xfrm>
          <a:prstGeom prst="rect">
            <a:avLst/>
          </a:prstGeom>
        </p:spPr>
        <p:txBody>
          <a:bodyPr>
            <a:spAutoFit/>
          </a:bodyPr>
          <a:lstStyle/>
          <a:p>
            <a:pPr marL="342900" indent="-342900">
              <a:buFont typeface="Arial" panose="020B0604020202020204" pitchFamily="34" charset="0"/>
              <a:buChar char="•"/>
            </a:pPr>
            <a:r>
              <a:rPr lang="sr-Latn-RS" sz="2200" b="1" dirty="0"/>
              <a:t>manje osetljivi u pogledu privatnosti nego </a:t>
            </a:r>
            <a:r>
              <a:rPr lang="sr-Latn-RS" sz="2200" dirty="0"/>
              <a:t>podaci o saobraćaju i podaci iz sadržaja</a:t>
            </a:r>
          </a:p>
          <a:p>
            <a:pPr marL="342900" indent="-342900">
              <a:buFont typeface="Arial" panose="020B0604020202020204" pitchFamily="34" charset="0"/>
              <a:buChar char="•"/>
            </a:pPr>
            <a:endParaRPr lang="sr-Latn-RS" sz="2200" dirty="0"/>
          </a:p>
          <a:p>
            <a:pPr marL="342900" indent="-342900">
              <a:buFont typeface="Arial" panose="020B0604020202020204" pitchFamily="34" charset="0"/>
              <a:buChar char="•"/>
            </a:pPr>
            <a:r>
              <a:rPr lang="sr-Latn-RS" sz="2200" b="1" dirty="0"/>
              <a:t>uglavnom u posedu </a:t>
            </a:r>
            <a:r>
              <a:rPr lang="sr-Latn-RS" sz="2200" dirty="0"/>
              <a:t> pružalaca usluga iz </a:t>
            </a:r>
            <a:r>
              <a:rPr lang="sr-Latn-RS" sz="2200" b="1" dirty="0"/>
              <a:t>privatnog sektora</a:t>
            </a:r>
            <a:r>
              <a:rPr lang="sr-Latn-RS" sz="2200" dirty="0"/>
              <a:t>, pribavljaju se putem naredbe za dostavljanje podataka</a:t>
            </a:r>
          </a:p>
          <a:p>
            <a:pPr marL="0" indent="0" eaLnBrk="1" hangingPunct="1">
              <a:lnSpc>
                <a:spcPct val="80000"/>
              </a:lnSpc>
              <a:buNone/>
            </a:pPr>
            <a:endParaRPr lang="sr-Latn-RS"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4832092"/>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Više o podacima o pretplatniku</a:t>
            </a:r>
            <a:r>
              <a:rPr lang="sr-Latn-RS"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sr-Latn-RS" sz="2200" dirty="0">
              <a:cs typeface="Arial" panose="020B0604020202020204" pitchFamily="34" charset="0"/>
            </a:endParaRPr>
          </a:p>
          <a:p>
            <a:pPr marL="342900" indent="-342900">
              <a:buFont typeface="Arial" panose="020B0604020202020204" pitchFamily="34" charset="0"/>
              <a:buChar char="•"/>
            </a:pPr>
            <a:r>
              <a:rPr lang="en-US" sz="2200" b="1" dirty="0" err="1"/>
              <a:t>informacije</a:t>
            </a:r>
            <a:r>
              <a:rPr lang="sr-Latn-RS" sz="2200" b="1" dirty="0"/>
              <a:t> u </a:t>
            </a:r>
            <a:r>
              <a:rPr lang="en-US" sz="2200" b="1" dirty="0" err="1"/>
              <a:t>obliku</a:t>
            </a:r>
            <a:r>
              <a:rPr lang="sr-Latn-RS" sz="2200" b="1" dirty="0"/>
              <a:t> računarskih podataka</a:t>
            </a:r>
            <a:r>
              <a:rPr lang="sr-Latn-RS" sz="2200" dirty="0"/>
              <a:t>/svakom drugom obliku koji su u posedu davaoca usluga koji se odnose na pretplatnike njihovih usluga (osim podataka iz sadržaja i poda</a:t>
            </a:r>
            <a:r>
              <a:rPr lang="en-US" sz="2200" dirty="0"/>
              <a:t>taka</a:t>
            </a:r>
            <a:r>
              <a:rPr lang="sr-Latn-RS" sz="2200" dirty="0"/>
              <a:t> o saobraćaju)</a:t>
            </a:r>
          </a:p>
          <a:p>
            <a:pPr marL="342900" indent="-342900">
              <a:buFont typeface="Arial" panose="020B0604020202020204" pitchFamily="34" charset="0"/>
              <a:buChar char="•"/>
            </a:pPr>
            <a:endParaRPr lang="sr-Latn-RS" sz="2200" dirty="0"/>
          </a:p>
          <a:p>
            <a:pPr marL="342900" indent="-342900">
              <a:buFont typeface="Arial" panose="020B0604020202020204" pitchFamily="34" charset="0"/>
              <a:buChar char="•"/>
            </a:pPr>
            <a:r>
              <a:rPr lang="sr-Latn-RS" sz="2200" b="1" dirty="0"/>
              <a:t>najčešće tražene informacije </a:t>
            </a:r>
            <a:r>
              <a:rPr lang="sr-Latn-RS" sz="2200" dirty="0"/>
              <a:t>u krivičnim istragama i zahtevima za uzajamnu pravnu pomoć</a:t>
            </a:r>
          </a:p>
        </p:txBody>
      </p:sp>
      <p:pic>
        <p:nvPicPr>
          <p:cNvPr id="9" name="Picture 8" descr="A picture containing device&#10;&#10;Description automatically generated">
            <a:extLst>
              <a:ext uri="{FF2B5EF4-FFF2-40B4-BE49-F238E27FC236}">
                <a16:creationId xmlns:a16="http://schemas.microsoft.com/office/drawing/2014/main" id="{5E03EE9D-C303-4C85-9502-0B41916D6004}"/>
              </a:ext>
            </a:extLst>
          </p:cNvPr>
          <p:cNvPicPr>
            <a:picLocks noChangeAspect="1"/>
          </p:cNvPicPr>
          <p:nvPr/>
        </p:nvPicPr>
        <p:blipFill>
          <a:blip r:embed="rId4"/>
          <a:stretch>
            <a:fillRect/>
          </a:stretch>
        </p:blipFill>
        <p:spPr>
          <a:xfrm>
            <a:off x="5133318" y="3914991"/>
            <a:ext cx="3645322" cy="1822661"/>
          </a:xfrm>
          <a:prstGeom prst="rect">
            <a:avLst/>
          </a:prstGeom>
        </p:spPr>
      </p:pic>
    </p:spTree>
    <p:extLst>
      <p:ext uri="{BB962C8B-B14F-4D97-AF65-F5344CB8AC3E}">
        <p14:creationId xmlns:p14="http://schemas.microsoft.com/office/powerpoint/2010/main" val="13207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sr-Latn-RS" sz="3200" b="1" dirty="0"/>
              <a:t>Uobičajene vrste</a:t>
            </a:r>
          </a:p>
          <a:p>
            <a:pPr algn="r">
              <a:lnSpc>
                <a:spcPct val="80000"/>
              </a:lnSpc>
            </a:pPr>
            <a:r>
              <a:rPr lang="sr-Latn-RS" sz="3200" b="1" dirty="0"/>
              <a:t> elektronskih dokaza u UPP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1999" y="913902"/>
            <a:ext cx="4541003" cy="6708503"/>
          </a:xfrm>
          <a:prstGeom prst="rect">
            <a:avLst/>
          </a:prstGeom>
        </p:spPr>
        <p:txBody>
          <a:bodyPr wrap="square">
            <a:spAutoFit/>
          </a:bodyPr>
          <a:lstStyle/>
          <a:p>
            <a:pPr marL="342900" indent="-342900">
              <a:spcBef>
                <a:spcPts val="600"/>
              </a:spcBef>
              <a:buFont typeface="Arial" panose="020B0604020202020204" pitchFamily="34" charset="0"/>
              <a:buChar char="•"/>
            </a:pPr>
            <a:r>
              <a:rPr lang="sr-Latn-RS" sz="2100" dirty="0"/>
              <a:t>a) </a:t>
            </a:r>
            <a:r>
              <a:rPr lang="sr-Latn-RS" sz="2100" b="1" dirty="0"/>
              <a:t>vrsta korišćene komunikacijske usluge</a:t>
            </a:r>
            <a:r>
              <a:rPr lang="sr-Latn-RS" sz="2100" dirty="0"/>
              <a:t>, tehnički detalji i vremenski period korišćenja usluge;</a:t>
            </a:r>
          </a:p>
          <a:p>
            <a:pPr marL="342900" indent="-342900">
              <a:spcBef>
                <a:spcPts val="600"/>
              </a:spcBef>
              <a:buFont typeface="Arial" panose="020B0604020202020204" pitchFamily="34" charset="0"/>
              <a:buChar char="•"/>
            </a:pPr>
            <a:r>
              <a:rPr lang="sr-Latn-RS" sz="2100" dirty="0"/>
              <a:t>b) </a:t>
            </a:r>
            <a:r>
              <a:rPr lang="sr-Latn-RS" sz="2100" b="1" dirty="0"/>
              <a:t>identitet pretplatnika, poštanska adresa ili geografsko odredište, broj telefona i ostali brojevi pristupa, podaci o računima i plaćanjima</a:t>
            </a:r>
            <a:r>
              <a:rPr lang="sr-Latn-RS" sz="2100" dirty="0"/>
              <a:t>, dostupni na osnovu ugovora ili sporazuma o korišćenju usluge;</a:t>
            </a:r>
          </a:p>
          <a:p>
            <a:pPr marL="342900" indent="-342900">
              <a:spcBef>
                <a:spcPts val="600"/>
              </a:spcBef>
              <a:buFont typeface="Arial" panose="020B0604020202020204" pitchFamily="34" charset="0"/>
              <a:buChar char="•"/>
            </a:pPr>
            <a:r>
              <a:rPr lang="sr-Latn-RS" sz="2100" dirty="0"/>
              <a:t>v) svaka </a:t>
            </a:r>
            <a:r>
              <a:rPr lang="sr-Latn-RS" sz="2100" b="1" dirty="0"/>
              <a:t>druga informacija o mestu postavljanja komunikacione opreme</a:t>
            </a:r>
            <a:r>
              <a:rPr lang="sr-Latn-RS" sz="2100" dirty="0"/>
              <a:t>, dostupne na osnovu ugovora ili sporazuma o korišćenju usluge.</a:t>
            </a:r>
          </a:p>
          <a:p>
            <a:pPr marL="342900" indent="-342900">
              <a:spcBef>
                <a:spcPts val="1000"/>
              </a:spcBef>
              <a:buFont typeface="Arial" panose="020B0604020202020204" pitchFamily="34" charset="0"/>
              <a:buChar char="•"/>
            </a:pPr>
            <a:endParaRPr lang="sr-Latn-RS" sz="2200" dirty="0"/>
          </a:p>
          <a:p>
            <a:pPr marL="0" indent="0" eaLnBrk="1" hangingPunct="1">
              <a:lnSpc>
                <a:spcPct val="80000"/>
              </a:lnSpc>
              <a:spcBef>
                <a:spcPts val="1000"/>
              </a:spcBef>
              <a:buNone/>
            </a:pPr>
            <a:endParaRPr lang="sr-Latn-RS"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980866"/>
            <a:ext cx="4572000" cy="6017032"/>
          </a:xfrm>
          <a:prstGeom prst="rect">
            <a:avLst/>
          </a:prstGeom>
        </p:spPr>
        <p:txBody>
          <a:bodyPr>
            <a:spAutoFit/>
          </a:bodyPr>
          <a:lstStyle/>
          <a:p>
            <a:pPr marL="342900" indent="-342900">
              <a:spcAft>
                <a:spcPts val="0"/>
              </a:spcAft>
              <a:buFont typeface="Wingdings" pitchFamily="2" charset="2"/>
              <a:buChar char="Ø"/>
            </a:pPr>
            <a:r>
              <a:rPr lang="sr-Latn-RS" sz="2200" b="1" dirty="0">
                <a:ea typeface="Times New Roman" panose="02020603050405020304" pitchFamily="18" charset="0"/>
                <a:cs typeface="Arial" panose="020B0604020202020204" pitchFamily="34" charset="0"/>
              </a:rPr>
              <a:t>Više o podacima o pretplatniku</a:t>
            </a:r>
            <a:r>
              <a:rPr lang="sr-Latn-RS"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sr-Latn-RS" sz="2200" dirty="0">
              <a:cs typeface="Arial" panose="020B0604020202020204" pitchFamily="34" charset="0"/>
            </a:endParaRPr>
          </a:p>
          <a:p>
            <a:pPr marL="342900" indent="-342900">
              <a:buFont typeface="Wingdings" pitchFamily="2" charset="2"/>
              <a:buChar char="ü"/>
            </a:pPr>
            <a:r>
              <a:rPr lang="sr-Latn-RS" sz="2100" b="1" dirty="0"/>
              <a:t>Konvencija o visoko-tehnološkom kriminalu </a:t>
            </a:r>
            <a:br>
              <a:rPr lang="sr-Latn-RS" sz="2100" b="1" dirty="0"/>
            </a:br>
            <a:r>
              <a:rPr lang="sr-Latn-RS" sz="2100" b="1" dirty="0"/>
              <a:t>(</a:t>
            </a:r>
            <a:r>
              <a:rPr lang="sr-Latn-RS" sz="2100" b="1" dirty="0" err="1"/>
              <a:t>ETS</a:t>
            </a:r>
            <a:r>
              <a:rPr lang="sr-Latn-RS" sz="2100" b="1" dirty="0"/>
              <a:t> 185), član 18. stav 3.</a:t>
            </a:r>
            <a:r>
              <a:rPr lang="sr-Latn-RS" sz="2100" dirty="0"/>
              <a:t>:</a:t>
            </a:r>
          </a:p>
          <a:p>
            <a:pPr marL="342900" indent="-342900" algn="just">
              <a:buFont typeface="Arial" panose="020B0604020202020204" pitchFamily="34" charset="0"/>
              <a:buChar char="•"/>
            </a:pPr>
            <a:r>
              <a:rPr lang="sr-Latn-RS" sz="2100" dirty="0"/>
              <a:t>U smislu ovog člana, izraz „podaci o pretplatniku" označava svaki podatak sadržan u obliku </a:t>
            </a:r>
            <a:r>
              <a:rPr lang="sr-Latn-RS" sz="2100" b="1" dirty="0"/>
              <a:t>računarskog podatka</a:t>
            </a:r>
            <a:r>
              <a:rPr lang="sr-Latn-RS" sz="2100" dirty="0"/>
              <a:t> ili </a:t>
            </a:r>
            <a:r>
              <a:rPr lang="sr-Latn-RS" sz="2100" b="1" dirty="0"/>
              <a:t>u bilo kom drugom obliku</a:t>
            </a:r>
            <a:r>
              <a:rPr lang="sr-Latn-RS" sz="2100" dirty="0"/>
              <a:t>, koje poseduje davalac usluga i koji se odnose na pretplatnika tih usluga, </a:t>
            </a:r>
            <a:r>
              <a:rPr lang="sr-Latn-RS" sz="2100" b="1" dirty="0"/>
              <a:t>osim podataka o saobraćaju ili podataka iz sadržaja</a:t>
            </a:r>
            <a:r>
              <a:rPr lang="sr-Latn-RS" sz="2100" dirty="0"/>
              <a:t> koji se prenosi, na osnovu kojih može da se ustanovi:</a:t>
            </a:r>
          </a:p>
          <a:p>
            <a:pPr marL="0" indent="0" algn="just">
              <a:buNone/>
            </a:pPr>
            <a:endParaRPr lang="sr-Latn-RS" sz="2200" dirty="0"/>
          </a:p>
        </p:txBody>
      </p:sp>
    </p:spTree>
    <p:extLst>
      <p:ext uri="{BB962C8B-B14F-4D97-AF65-F5344CB8AC3E}">
        <p14:creationId xmlns:p14="http://schemas.microsoft.com/office/powerpoint/2010/main" val="4040451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21435</TotalTime>
  <Words>6502</Words>
  <Application>Microsoft Office PowerPoint</Application>
  <PresentationFormat>On-screen Show (4:3)</PresentationFormat>
  <Paragraphs>693</Paragraphs>
  <Slides>47</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Nevena Nedic</cp:lastModifiedBy>
  <cp:revision>476</cp:revision>
  <dcterms:created xsi:type="dcterms:W3CDTF">2012-01-25T15:22:10Z</dcterms:created>
  <dcterms:modified xsi:type="dcterms:W3CDTF">2021-04-05T05:42:54Z</dcterms:modified>
</cp:coreProperties>
</file>