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3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4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sldIdLst>
    <p:sldId id="355" r:id="rId2"/>
    <p:sldId id="567" r:id="rId3"/>
    <p:sldId id="568" r:id="rId4"/>
    <p:sldId id="569" r:id="rId5"/>
    <p:sldId id="571" r:id="rId6"/>
    <p:sldId id="747" r:id="rId7"/>
    <p:sldId id="748" r:id="rId8"/>
    <p:sldId id="749" r:id="rId9"/>
    <p:sldId id="750" r:id="rId10"/>
    <p:sldId id="770" r:id="rId11"/>
    <p:sldId id="780" r:id="rId12"/>
    <p:sldId id="781" r:id="rId13"/>
    <p:sldId id="788" r:id="rId14"/>
    <p:sldId id="263" r:id="rId15"/>
    <p:sldId id="587" r:id="rId16"/>
    <p:sldId id="356" r:id="rId17"/>
    <p:sldId id="357" r:id="rId18"/>
    <p:sldId id="584" r:id="rId19"/>
    <p:sldId id="585" r:id="rId20"/>
    <p:sldId id="789" r:id="rId21"/>
    <p:sldId id="782" r:id="rId22"/>
    <p:sldId id="590" r:id="rId23"/>
    <p:sldId id="737" r:id="rId24"/>
    <p:sldId id="738" r:id="rId25"/>
    <p:sldId id="771" r:id="rId26"/>
    <p:sldId id="734" r:id="rId27"/>
    <p:sldId id="735" r:id="rId28"/>
    <p:sldId id="772" r:id="rId29"/>
    <p:sldId id="790" r:id="rId30"/>
    <p:sldId id="736" r:id="rId31"/>
    <p:sldId id="743" r:id="rId32"/>
    <p:sldId id="773" r:id="rId33"/>
    <p:sldId id="783" r:id="rId34"/>
    <p:sldId id="752" r:id="rId35"/>
    <p:sldId id="753" r:id="rId36"/>
    <p:sldId id="754" r:id="rId37"/>
    <p:sldId id="755" r:id="rId38"/>
    <p:sldId id="774" r:id="rId39"/>
    <p:sldId id="791" r:id="rId40"/>
    <p:sldId id="757" r:id="rId41"/>
    <p:sldId id="758" r:id="rId42"/>
    <p:sldId id="775" r:id="rId43"/>
    <p:sldId id="760" r:id="rId44"/>
    <p:sldId id="776" r:id="rId45"/>
    <p:sldId id="763" r:id="rId46"/>
    <p:sldId id="777" r:id="rId47"/>
    <p:sldId id="785" r:id="rId48"/>
    <p:sldId id="792" r:id="rId49"/>
    <p:sldId id="765" r:id="rId50"/>
    <p:sldId id="766" r:id="rId51"/>
    <p:sldId id="778" r:id="rId52"/>
    <p:sldId id="767" r:id="rId53"/>
    <p:sldId id="768" r:id="rId54"/>
    <p:sldId id="779" r:id="rId55"/>
    <p:sldId id="784" r:id="rId56"/>
    <p:sldId id="616" r:id="rId57"/>
    <p:sldId id="793" r:id="rId58"/>
    <p:sldId id="786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2CD8423E-0CCD-48E0-A715-3EC094151D76}">
          <p14:sldIdLst>
            <p14:sldId id="355"/>
          </p14:sldIdLst>
        </p14:section>
        <p14:section name="Introduction" id="{DEED0A68-EF9C-4733-ADAA-766A859E58BB}">
          <p14:sldIdLst>
            <p14:sldId id="567"/>
            <p14:sldId id="568"/>
          </p14:sldIdLst>
        </p14:section>
        <p14:section name="Section 1" id="{1F767E79-2A4A-4837-8114-C2475E36F49A}">
          <p14:sldIdLst>
            <p14:sldId id="569"/>
            <p14:sldId id="571"/>
            <p14:sldId id="747"/>
            <p14:sldId id="748"/>
            <p14:sldId id="749"/>
            <p14:sldId id="750"/>
            <p14:sldId id="770"/>
            <p14:sldId id="780"/>
            <p14:sldId id="781"/>
            <p14:sldId id="788"/>
            <p14:sldId id="263"/>
          </p14:sldIdLst>
        </p14:section>
        <p14:section name="Section 2" id="{892BF753-DF49-4689-9CE1-D4C545F1375F}">
          <p14:sldIdLst>
            <p14:sldId id="587"/>
            <p14:sldId id="356"/>
            <p14:sldId id="357"/>
            <p14:sldId id="584"/>
            <p14:sldId id="585"/>
            <p14:sldId id="789"/>
            <p14:sldId id="782"/>
          </p14:sldIdLst>
        </p14:section>
        <p14:section name="Section 3" id="{5AFCBE4C-7AC2-4AB5-A2A2-EA953BE29FEB}">
          <p14:sldIdLst>
            <p14:sldId id="590"/>
            <p14:sldId id="737"/>
            <p14:sldId id="738"/>
            <p14:sldId id="771"/>
            <p14:sldId id="734"/>
            <p14:sldId id="735"/>
            <p14:sldId id="772"/>
            <p14:sldId id="790"/>
            <p14:sldId id="736"/>
            <p14:sldId id="743"/>
            <p14:sldId id="773"/>
            <p14:sldId id="783"/>
          </p14:sldIdLst>
        </p14:section>
        <p14:section name="Section 4" id="{42AB9B2C-602D-4C4D-9B15-02487831F694}">
          <p14:sldIdLst>
            <p14:sldId id="752"/>
            <p14:sldId id="753"/>
            <p14:sldId id="754"/>
            <p14:sldId id="755"/>
            <p14:sldId id="774"/>
            <p14:sldId id="791"/>
            <p14:sldId id="757"/>
            <p14:sldId id="758"/>
            <p14:sldId id="775"/>
            <p14:sldId id="760"/>
            <p14:sldId id="776"/>
            <p14:sldId id="763"/>
            <p14:sldId id="777"/>
            <p14:sldId id="785"/>
            <p14:sldId id="792"/>
            <p14:sldId id="765"/>
            <p14:sldId id="766"/>
            <p14:sldId id="778"/>
            <p14:sldId id="767"/>
            <p14:sldId id="768"/>
            <p14:sldId id="779"/>
            <p14:sldId id="784"/>
          </p14:sldIdLst>
        </p14:section>
        <p14:section name="Section 5" id="{67F623D0-C5EF-430D-958D-01C4D44E7904}">
          <p14:sldIdLst>
            <p14:sldId id="616"/>
            <p14:sldId id="793"/>
            <p14:sldId id="786"/>
          </p14:sldIdLst>
        </p14:section>
        <p14:section name="Conclusions" id="{AD901706-933A-4282-831D-2F305081F9D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DREA Andrei-Stefan" initials="CA" lastIdx="8" clrIdx="0">
    <p:extLst>
      <p:ext uri="{19B8F6BF-5375-455C-9EA6-DF929625EA0E}">
        <p15:presenceInfo xmlns:p15="http://schemas.microsoft.com/office/powerpoint/2012/main" userId="S::Andrei-Stefan.CANDREA@coe.int::076b47cf-5c95-4213-8990-00bd8775d9c0" providerId="AD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6B8"/>
    <a:srgbClr val="2F618F"/>
    <a:srgbClr val="4B6A90"/>
    <a:srgbClr val="91BE9E"/>
    <a:srgbClr val="0E3D8A"/>
    <a:srgbClr val="0E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182" autoAdjust="0"/>
  </p:normalViewPr>
  <p:slideViewPr>
    <p:cSldViewPr snapToGrid="0">
      <p:cViewPr varScale="1">
        <p:scale>
          <a:sx n="56" d="100"/>
          <a:sy n="56" d="100"/>
        </p:scale>
        <p:origin x="1788" y="54"/>
      </p:cViewPr>
      <p:guideLst/>
    </p:cSldViewPr>
  </p:slideViewPr>
  <p:notesTextViewPr>
    <p:cViewPr>
      <p:scale>
        <a:sx n="1" d="1"/>
        <a:sy n="1" d="1"/>
      </p:scale>
      <p:origin x="0" y="-5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13:23:14.955" idx="5">
    <p:pos x="693" y="1482"/>
    <p:text>this bullet and the 2 below started with 'usually'. Too repetitive, it can be said by the speaker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13:42:41.921" idx="6">
    <p:pos x="2943" y="1512"/>
    <p:text>I would delete this slide</p:text>
    <p:extLst>
      <p:ext uri="{C676402C-5697-4E1C-873F-D02D1690AC5C}">
        <p15:threadingInfo xmlns:p15="http://schemas.microsoft.com/office/powerpoint/2012/main" timeZoneBias="-180"/>
      </p:ext>
    </p:extLst>
  </p:cm>
  <p:cm authorId="2" dt="2021-04-26T19:53:48.742" idx="1">
    <p:pos x="2943" y="1648"/>
    <p:text>ես կջնջեի այս սլադը</p:text>
    <p:extLst>
      <p:ext uri="{C676402C-5697-4E1C-873F-D02D1690AC5C}">
        <p15:threadingInfo xmlns:p15="http://schemas.microsoft.com/office/powerpoint/2012/main" timeZoneBias="-240">
          <p15:parentCm authorId="1" idx="6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13:47:02.631" idx="7">
    <p:pos x="2831" y="1244"/>
    <p:text>I would delete this slide</p:text>
    <p:extLst>
      <p:ext uri="{C676402C-5697-4E1C-873F-D02D1690AC5C}">
        <p15:threadingInfo xmlns:p15="http://schemas.microsoft.com/office/powerpoint/2012/main" timeZoneBias="-180"/>
      </p:ext>
    </p:extLst>
  </p:cm>
  <p:cm authorId="2" dt="2021-04-26T20:32:55.720" idx="2">
    <p:pos x="2831" y="1380"/>
    <p:text>ես կջնջեի այս սլայդը</p:text>
    <p:extLst>
      <p:ext uri="{C676402C-5697-4E1C-873F-D02D1690AC5C}">
        <p15:threadingInfo xmlns:p15="http://schemas.microsoft.com/office/powerpoint/2012/main" timeZoneBias="-240">
          <p15:parentCm authorId="1" idx="7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16:42:35.334" idx="8">
    <p:pos x="5216" y="803"/>
    <p:text>Tried to align it colour wise with the slide, but I would remove the slide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209E3-5BD1-479D-9A9D-EC950BFB9D4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FAEE33B-CCEB-485C-AC5B-67735DE8D9C7}">
      <dgm:prSet phldrT="[Text]" custT="1"/>
      <dgm:spPr>
        <a:solidFill>
          <a:srgbClr val="2F618F"/>
        </a:solidFill>
      </dgm:spPr>
      <dgm:t>
        <a:bodyPr/>
        <a:lstStyle/>
        <a:p>
          <a:r>
            <a:rPr lang="hy-AM" sz="2800" b="0" i="0" dirty="0" smtClean="0">
              <a:latin typeface="Sylfaen" panose="010A0502050306030303" pitchFamily="18" charset="0"/>
            </a:rPr>
            <a:t>լայն ծավալով </a:t>
          </a:r>
          <a:r>
            <a:rPr lang="en-US" sz="2800" b="0" i="0" dirty="0" err="1" smtClean="0">
              <a:latin typeface="Sylfaen" panose="010A0502050306030303" pitchFamily="18" charset="0"/>
            </a:rPr>
            <a:t>փոխադարձ</a:t>
          </a:r>
          <a:r>
            <a:rPr lang="en-US" sz="2800" b="0" i="0" dirty="0" smtClean="0">
              <a:latin typeface="Sylfaen" panose="010A0502050306030303" pitchFamily="18" charset="0"/>
            </a:rPr>
            <a:t> </a:t>
          </a:r>
          <a:r>
            <a:rPr lang="en-US" sz="2800" b="0" i="0" dirty="0" err="1" smtClean="0">
              <a:latin typeface="Sylfaen" panose="010A0502050306030303" pitchFamily="18" charset="0"/>
            </a:rPr>
            <a:t>իրավական</a:t>
          </a:r>
          <a:r>
            <a:rPr lang="en-US" sz="2800" b="0" i="0" dirty="0" smtClean="0">
              <a:latin typeface="Sylfaen" panose="010A0502050306030303" pitchFamily="18" charset="0"/>
            </a:rPr>
            <a:t> </a:t>
          </a:r>
          <a:r>
            <a:rPr lang="en-US" sz="2800" b="0" i="0" dirty="0" err="1" smtClean="0">
              <a:latin typeface="Sylfaen" panose="010A0502050306030303" pitchFamily="18" charset="0"/>
            </a:rPr>
            <a:t>աջակցություն</a:t>
          </a:r>
          <a:endParaRPr lang="en-GB" sz="2800" dirty="0">
            <a:latin typeface="Sylfaen" panose="010A0502050306030303" pitchFamily="18" charset="0"/>
          </a:endParaRPr>
        </a:p>
      </dgm:t>
    </dgm:pt>
    <dgm:pt modelId="{374BB377-0977-4117-820D-8FADA24B61DC}" type="parTrans" cxnId="{D6EFF1A9-2DA5-4411-BB31-74A280F97207}">
      <dgm:prSet/>
      <dgm:spPr/>
      <dgm:t>
        <a:bodyPr/>
        <a:lstStyle/>
        <a:p>
          <a:endParaRPr lang="en-GB"/>
        </a:p>
      </dgm:t>
    </dgm:pt>
    <dgm:pt modelId="{72FE9C1E-FAC2-4ED4-8DFE-515903A299CB}" type="sibTrans" cxnId="{D6EFF1A9-2DA5-4411-BB31-74A280F97207}">
      <dgm:prSet/>
      <dgm:spPr/>
      <dgm:t>
        <a:bodyPr/>
        <a:lstStyle/>
        <a:p>
          <a:endParaRPr lang="en-GB"/>
        </a:p>
      </dgm:t>
    </dgm:pt>
    <dgm:pt modelId="{38020291-BF5A-4F3A-95D7-FA81D27566E6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2800" dirty="0" err="1" smtClean="0">
              <a:latin typeface="Sylfaen" panose="010A0502050306030303" pitchFamily="18" charset="0"/>
            </a:rPr>
            <a:t>Օրենսդրություն</a:t>
          </a:r>
          <a:endParaRPr lang="en-GB" sz="2800" dirty="0">
            <a:latin typeface="Sylfaen" panose="010A0502050306030303" pitchFamily="18" charset="0"/>
          </a:endParaRPr>
        </a:p>
      </dgm:t>
    </dgm:pt>
    <dgm:pt modelId="{16F4076F-CEC4-46C9-BBE0-0D0F9D479C21}" type="parTrans" cxnId="{FB31E709-7152-4FD9-A40C-C1F993A9E6CB}">
      <dgm:prSet/>
      <dgm:spPr/>
      <dgm:t>
        <a:bodyPr/>
        <a:lstStyle/>
        <a:p>
          <a:endParaRPr lang="en-GB"/>
        </a:p>
      </dgm:t>
    </dgm:pt>
    <dgm:pt modelId="{B4D3D51F-A12F-474E-AA7F-7E5FCD8FDFBB}" type="sibTrans" cxnId="{FB31E709-7152-4FD9-A40C-C1F993A9E6CB}">
      <dgm:prSet/>
      <dgm:spPr/>
      <dgm:t>
        <a:bodyPr/>
        <a:lstStyle/>
        <a:p>
          <a:endParaRPr lang="en-GB"/>
        </a:p>
      </dgm:t>
    </dgm:pt>
    <dgm:pt modelId="{8FB3AF02-29CB-4B7E-A232-6E9A77E58566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2700" dirty="0" err="1" smtClean="0">
              <a:latin typeface="Sylfaen" panose="010A0502050306030303" pitchFamily="18" charset="0"/>
            </a:rPr>
            <a:t>Արագացում</a:t>
          </a:r>
          <a:endParaRPr lang="en-GB" sz="2700" dirty="0">
            <a:latin typeface="Sylfaen" panose="010A0502050306030303" pitchFamily="18" charset="0"/>
          </a:endParaRPr>
        </a:p>
      </dgm:t>
    </dgm:pt>
    <dgm:pt modelId="{DE7DB939-1A7F-49D7-83E5-6CE1271073BA}" type="parTrans" cxnId="{0E32092E-BB4E-4B3C-95C7-827FB7E99BFF}">
      <dgm:prSet/>
      <dgm:spPr/>
      <dgm:t>
        <a:bodyPr/>
        <a:lstStyle/>
        <a:p>
          <a:endParaRPr lang="en-GB"/>
        </a:p>
      </dgm:t>
    </dgm:pt>
    <dgm:pt modelId="{5ABFB04F-1702-4647-8D75-3A29A8C40B71}" type="sibTrans" cxnId="{0E32092E-BB4E-4B3C-95C7-827FB7E99BFF}">
      <dgm:prSet/>
      <dgm:spPr/>
      <dgm:t>
        <a:bodyPr/>
        <a:lstStyle/>
        <a:p>
          <a:endParaRPr lang="en-GB"/>
        </a:p>
      </dgm:t>
    </dgm:pt>
    <dgm:pt modelId="{FCE7FA39-DE66-41A1-A306-3F67DA86831A}" type="pres">
      <dgm:prSet presAssocID="{FA3209E3-5BD1-479D-9A9D-EC950BFB9D49}" presName="Name0" presStyleCnt="0">
        <dgm:presLayoutVars>
          <dgm:dir/>
          <dgm:animLvl val="lvl"/>
          <dgm:resizeHandles val="exact"/>
        </dgm:presLayoutVars>
      </dgm:prSet>
      <dgm:spPr/>
    </dgm:pt>
    <dgm:pt modelId="{7022D918-0CA5-4D88-8D2D-6536F35688D9}" type="pres">
      <dgm:prSet presAssocID="{3FAEE33B-CCEB-485C-AC5B-67735DE8D9C7}" presName="parTxOnly" presStyleLbl="node1" presStyleIdx="0" presStyleCnt="3" custScaleX="200401" custScaleY="179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673C7-F506-4AA2-AFA4-4D0B2F340F9E}" type="pres">
      <dgm:prSet presAssocID="{72FE9C1E-FAC2-4ED4-8DFE-515903A299CB}" presName="parTxOnlySpace" presStyleCnt="0"/>
      <dgm:spPr/>
    </dgm:pt>
    <dgm:pt modelId="{5E586836-6813-44D7-8945-9800C12A8FB4}" type="pres">
      <dgm:prSet presAssocID="{38020291-BF5A-4F3A-95D7-FA81D27566E6}" presName="parTxOnly" presStyleLbl="node1" presStyleIdx="1" presStyleCnt="3" custScaleX="247353" custScaleY="240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92BF8-DA12-434C-858A-31667771BCE8}" type="pres">
      <dgm:prSet presAssocID="{B4D3D51F-A12F-474E-AA7F-7E5FCD8FDFBB}" presName="parTxOnlySpace" presStyleCnt="0"/>
      <dgm:spPr/>
    </dgm:pt>
    <dgm:pt modelId="{B75CB205-DFCA-49F4-B42D-8726485D1790}" type="pres">
      <dgm:prSet presAssocID="{8FB3AF02-29CB-4B7E-A232-6E9A77E58566}" presName="parTxOnly" presStyleLbl="node1" presStyleIdx="2" presStyleCnt="3" custScaleY="267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2092E-BB4E-4B3C-95C7-827FB7E99BFF}" srcId="{FA3209E3-5BD1-479D-9A9D-EC950BFB9D49}" destId="{8FB3AF02-29CB-4B7E-A232-6E9A77E58566}" srcOrd="2" destOrd="0" parTransId="{DE7DB939-1A7F-49D7-83E5-6CE1271073BA}" sibTransId="{5ABFB04F-1702-4647-8D75-3A29A8C40B71}"/>
    <dgm:cxn modelId="{FB31E709-7152-4FD9-A40C-C1F993A9E6CB}" srcId="{FA3209E3-5BD1-479D-9A9D-EC950BFB9D49}" destId="{38020291-BF5A-4F3A-95D7-FA81D27566E6}" srcOrd="1" destOrd="0" parTransId="{16F4076F-CEC4-46C9-BBE0-0D0F9D479C21}" sibTransId="{B4D3D51F-A12F-474E-AA7F-7E5FCD8FDFBB}"/>
    <dgm:cxn modelId="{8B4D759E-80B0-4CAC-9CB1-643070B97C2F}" type="presOf" srcId="{38020291-BF5A-4F3A-95D7-FA81D27566E6}" destId="{5E586836-6813-44D7-8945-9800C12A8FB4}" srcOrd="0" destOrd="0" presId="urn:microsoft.com/office/officeart/2005/8/layout/chevron1"/>
    <dgm:cxn modelId="{B5BB4DB7-B179-4316-BE07-BDE307EB56BE}" type="presOf" srcId="{3FAEE33B-CCEB-485C-AC5B-67735DE8D9C7}" destId="{7022D918-0CA5-4D88-8D2D-6536F35688D9}" srcOrd="0" destOrd="0" presId="urn:microsoft.com/office/officeart/2005/8/layout/chevron1"/>
    <dgm:cxn modelId="{96C5BE9C-C9CC-459E-9641-97DF530082DE}" type="presOf" srcId="{8FB3AF02-29CB-4B7E-A232-6E9A77E58566}" destId="{B75CB205-DFCA-49F4-B42D-8726485D1790}" srcOrd="0" destOrd="0" presId="urn:microsoft.com/office/officeart/2005/8/layout/chevron1"/>
    <dgm:cxn modelId="{32D83A6E-3328-43AB-93FB-AD29AD79855D}" type="presOf" srcId="{FA3209E3-5BD1-479D-9A9D-EC950BFB9D49}" destId="{FCE7FA39-DE66-41A1-A306-3F67DA86831A}" srcOrd="0" destOrd="0" presId="urn:microsoft.com/office/officeart/2005/8/layout/chevron1"/>
    <dgm:cxn modelId="{D6EFF1A9-2DA5-4411-BB31-74A280F97207}" srcId="{FA3209E3-5BD1-479D-9A9D-EC950BFB9D49}" destId="{3FAEE33B-CCEB-485C-AC5B-67735DE8D9C7}" srcOrd="0" destOrd="0" parTransId="{374BB377-0977-4117-820D-8FADA24B61DC}" sibTransId="{72FE9C1E-FAC2-4ED4-8DFE-515903A299CB}"/>
    <dgm:cxn modelId="{5F8B6CD6-F404-4CDD-8F81-8046395AC1E0}" type="presParOf" srcId="{FCE7FA39-DE66-41A1-A306-3F67DA86831A}" destId="{7022D918-0CA5-4D88-8D2D-6536F35688D9}" srcOrd="0" destOrd="0" presId="urn:microsoft.com/office/officeart/2005/8/layout/chevron1"/>
    <dgm:cxn modelId="{235B87DE-7205-4244-820B-115980724318}" type="presParOf" srcId="{FCE7FA39-DE66-41A1-A306-3F67DA86831A}" destId="{1E5673C7-F506-4AA2-AFA4-4D0B2F340F9E}" srcOrd="1" destOrd="0" presId="urn:microsoft.com/office/officeart/2005/8/layout/chevron1"/>
    <dgm:cxn modelId="{33301BBD-833C-4C49-9669-B43EEAE55AE3}" type="presParOf" srcId="{FCE7FA39-DE66-41A1-A306-3F67DA86831A}" destId="{5E586836-6813-44D7-8945-9800C12A8FB4}" srcOrd="2" destOrd="0" presId="urn:microsoft.com/office/officeart/2005/8/layout/chevron1"/>
    <dgm:cxn modelId="{B9C76B3F-A290-4BE7-986B-B387F0AB2916}" type="presParOf" srcId="{FCE7FA39-DE66-41A1-A306-3F67DA86831A}" destId="{0C192BF8-DA12-434C-858A-31667771BCE8}" srcOrd="3" destOrd="0" presId="urn:microsoft.com/office/officeart/2005/8/layout/chevron1"/>
    <dgm:cxn modelId="{A9752BD6-205B-43ED-979E-D8459933BE7D}" type="presParOf" srcId="{FCE7FA39-DE66-41A1-A306-3F67DA86831A}" destId="{B75CB205-DFCA-49F4-B42D-8726485D17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E5CBB0-4DF4-4B15-B16E-2911B2197939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6FA69C8-9DAA-45F7-A1BD-1B1CF5AD2B39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1700" b="1" dirty="0" smtClean="0">
              <a:latin typeface="Sylfaen" panose="010A0502050306030303" pitchFamily="18" charset="0"/>
            </a:rPr>
            <a:t>Ա </a:t>
          </a:r>
          <a:r>
            <a:rPr lang="en-US" sz="1700" b="1" dirty="0" err="1" smtClean="0">
              <a:latin typeface="Sylfaen" panose="010A0502050306030303" pitchFamily="18" charset="0"/>
            </a:rPr>
            <a:t>երկիրը</a:t>
          </a:r>
          <a:r>
            <a:rPr lang="en-US" sz="1700" b="1" dirty="0" smtClean="0">
              <a:latin typeface="Sylfaen" panose="010A0502050306030303" pitchFamily="18" charset="0"/>
            </a:rPr>
            <a:t> </a:t>
          </a:r>
          <a:r>
            <a:rPr lang="en-US" sz="1700" b="1" dirty="0" err="1" smtClean="0">
              <a:latin typeface="Sylfaen" panose="010A0502050306030303" pitchFamily="18" charset="0"/>
            </a:rPr>
            <a:t>էլ</a:t>
          </a:r>
          <a:r>
            <a:rPr lang="en-US" sz="1700" b="1" dirty="0" smtClean="0">
              <a:latin typeface="Sylfaen" panose="010A0502050306030303" pitchFamily="18" charset="0"/>
            </a:rPr>
            <a:t>. </a:t>
          </a:r>
          <a:r>
            <a:rPr lang="en-US" sz="1700" b="1" dirty="0" err="1" smtClean="0">
              <a:latin typeface="Sylfaen" panose="010A0502050306030303" pitchFamily="18" charset="0"/>
            </a:rPr>
            <a:t>հաղորդագրություն</a:t>
          </a:r>
          <a:r>
            <a:rPr lang="en-US" sz="1700" b="1" dirty="0" smtClean="0">
              <a:latin typeface="Sylfaen" panose="010A0502050306030303" pitchFamily="18" charset="0"/>
            </a:rPr>
            <a:t> է </a:t>
          </a:r>
          <a:r>
            <a:rPr lang="en-US" sz="1700" b="1" dirty="0" err="1" smtClean="0">
              <a:latin typeface="Sylfaen" panose="010A0502050306030303" pitchFamily="18" charset="0"/>
            </a:rPr>
            <a:t>ուղարկում</a:t>
          </a:r>
          <a:r>
            <a:rPr lang="en-US" sz="1700" b="1" dirty="0" smtClean="0">
              <a:latin typeface="Sylfaen" panose="010A0502050306030303" pitchFamily="18" charset="0"/>
            </a:rPr>
            <a:t> </a:t>
          </a:r>
          <a:r>
            <a:rPr lang="en-US" sz="1700" b="1" dirty="0" err="1" smtClean="0">
              <a:latin typeface="Sylfaen" panose="010A0502050306030303" pitchFamily="18" charset="0"/>
            </a:rPr>
            <a:t>իրավապահ</a:t>
          </a:r>
          <a:r>
            <a:rPr lang="en-US" sz="1700" b="1" dirty="0" smtClean="0">
              <a:latin typeface="Sylfaen" panose="010A0502050306030303" pitchFamily="18" charset="0"/>
            </a:rPr>
            <a:t> </a:t>
          </a:r>
          <a:r>
            <a:rPr lang="en-US" sz="1700" b="1" dirty="0" err="1" smtClean="0">
              <a:latin typeface="Sylfaen" panose="010A0502050306030303" pitchFamily="18" charset="0"/>
            </a:rPr>
            <a:t>մարմիններին</a:t>
          </a:r>
          <a:r>
            <a:rPr lang="en-US" sz="1700" b="1" dirty="0" smtClean="0">
              <a:latin typeface="Sylfaen" panose="010A0502050306030303" pitchFamily="18" charset="0"/>
            </a:rPr>
            <a:t> </a:t>
          </a:r>
          <a:r>
            <a:rPr lang="en-US" sz="1700" b="1" dirty="0" err="1" smtClean="0">
              <a:latin typeface="Sylfaen" panose="010A0502050306030303" pitchFamily="18" charset="0"/>
            </a:rPr>
            <a:t>հնարավոր</a:t>
          </a:r>
          <a:r>
            <a:rPr lang="en-US" sz="1700" b="1" dirty="0" smtClean="0">
              <a:latin typeface="Sylfaen" panose="010A0502050306030303" pitchFamily="18" charset="0"/>
            </a:rPr>
            <a:t> </a:t>
          </a:r>
          <a:r>
            <a:rPr lang="en-US" sz="1700" b="1" dirty="0" err="1" smtClean="0">
              <a:latin typeface="Sylfaen" panose="010A0502050306030303" pitchFamily="18" charset="0"/>
            </a:rPr>
            <a:t>հանցավործության</a:t>
          </a:r>
          <a:r>
            <a:rPr lang="en-US" sz="1700" b="1" dirty="0" smtClean="0">
              <a:latin typeface="Sylfaen" panose="010A0502050306030303" pitchFamily="18" charset="0"/>
            </a:rPr>
            <a:t> </a:t>
          </a:r>
          <a:r>
            <a:rPr lang="en-US" sz="1700" b="1" dirty="0" err="1" smtClean="0">
              <a:latin typeface="Sylfaen" panose="010A0502050306030303" pitchFamily="18" charset="0"/>
            </a:rPr>
            <a:t>մասին</a:t>
          </a:r>
          <a:r>
            <a:rPr lang="en-US" sz="1700" b="1" dirty="0" smtClean="0">
              <a:latin typeface="Sylfaen" panose="010A0502050306030303" pitchFamily="18" charset="0"/>
            </a:rPr>
            <a:t> </a:t>
          </a:r>
          <a:endParaRPr lang="en-GB" sz="1700" b="1" dirty="0">
            <a:latin typeface="Sylfaen" panose="010A0502050306030303" pitchFamily="18" charset="0"/>
          </a:endParaRPr>
        </a:p>
      </dgm:t>
    </dgm:pt>
    <dgm:pt modelId="{B566B3A6-9FE6-474E-8E89-40B89F5FD601}" type="parTrans" cxnId="{5A0BE251-C574-4064-8F82-3419B6A9575C}">
      <dgm:prSet/>
      <dgm:spPr/>
      <dgm:t>
        <a:bodyPr/>
        <a:lstStyle/>
        <a:p>
          <a:endParaRPr lang="en-GB"/>
        </a:p>
      </dgm:t>
    </dgm:pt>
    <dgm:pt modelId="{DF31BF74-8A58-45D6-8969-8749D3F49D4D}" type="sibTrans" cxnId="{5A0BE251-C574-4064-8F82-3419B6A9575C}">
      <dgm:prSet/>
      <dgm:spPr>
        <a:solidFill>
          <a:srgbClr val="91A6B8"/>
        </a:solidFill>
      </dgm:spPr>
      <dgm:t>
        <a:bodyPr/>
        <a:lstStyle/>
        <a:p>
          <a:endParaRPr lang="en-GB"/>
        </a:p>
      </dgm:t>
    </dgm:pt>
    <dgm:pt modelId="{78F7585E-335D-44DF-8E8E-A30CF166D3E7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1700" dirty="0" smtClean="0">
              <a:latin typeface="Sylfaen" panose="010A0502050306030303" pitchFamily="18" charset="0"/>
            </a:rPr>
            <a:t>Բ </a:t>
          </a:r>
          <a:r>
            <a:rPr lang="en-US" sz="1700" dirty="0" err="1" smtClean="0">
              <a:latin typeface="Sylfaen" panose="010A0502050306030303" pitchFamily="18" charset="0"/>
            </a:rPr>
            <a:t>երկիրը</a:t>
          </a:r>
          <a:r>
            <a:rPr lang="en-US" sz="1700" dirty="0" smtClean="0">
              <a:latin typeface="Sylfaen" panose="010A0502050306030303" pitchFamily="18" charset="0"/>
            </a:rPr>
            <a:t> </a:t>
          </a:r>
          <a:r>
            <a:rPr lang="en-US" sz="1700" dirty="0" err="1" smtClean="0">
              <a:latin typeface="Sylfaen" panose="010A0502050306030303" pitchFamily="18" charset="0"/>
            </a:rPr>
            <a:t>ստանում</a:t>
          </a:r>
          <a:r>
            <a:rPr lang="en-US" sz="1700" dirty="0" smtClean="0">
              <a:latin typeface="Sylfaen" panose="010A0502050306030303" pitchFamily="18" charset="0"/>
            </a:rPr>
            <a:t> է </a:t>
          </a:r>
          <a:r>
            <a:rPr lang="en-US" sz="1700" dirty="0" err="1" smtClean="0">
              <a:latin typeface="Sylfaen" panose="010A0502050306030303" pitchFamily="18" charset="0"/>
            </a:rPr>
            <a:t>տեղեկատվությունը</a:t>
          </a:r>
          <a:r>
            <a:rPr lang="en-US" sz="1700" dirty="0" smtClean="0">
              <a:latin typeface="Sylfaen" panose="010A0502050306030303" pitchFamily="18" charset="0"/>
            </a:rPr>
            <a:t> և </a:t>
          </a:r>
          <a:r>
            <a:rPr lang="en-US" sz="1700" dirty="0" err="1" smtClean="0">
              <a:latin typeface="Sylfaen" panose="010A0502050306030303" pitchFamily="18" charset="0"/>
            </a:rPr>
            <a:t>սկսում</a:t>
          </a:r>
          <a:r>
            <a:rPr lang="en-US" sz="1700" dirty="0" smtClean="0">
              <a:latin typeface="Sylfaen" panose="010A0502050306030303" pitchFamily="18" charset="0"/>
            </a:rPr>
            <a:t> է </a:t>
          </a:r>
          <a:r>
            <a:rPr lang="en-US" sz="1700" dirty="0" err="1" smtClean="0">
              <a:latin typeface="Sylfaen" panose="010A0502050306030303" pitchFamily="18" charset="0"/>
            </a:rPr>
            <a:t>ներպետական</a:t>
          </a:r>
          <a:r>
            <a:rPr lang="en-US" sz="1700" dirty="0" smtClean="0">
              <a:latin typeface="Sylfaen" panose="010A0502050306030303" pitchFamily="18" charset="0"/>
            </a:rPr>
            <a:t> </a:t>
          </a:r>
          <a:r>
            <a:rPr lang="en-US" sz="1700" dirty="0" err="1" smtClean="0">
              <a:latin typeface="Sylfaen" panose="010A0502050306030303" pitchFamily="18" charset="0"/>
            </a:rPr>
            <a:t>նախաքննական</a:t>
          </a:r>
          <a:r>
            <a:rPr lang="en-US" sz="1700" dirty="0" smtClean="0">
              <a:latin typeface="Sylfaen" panose="010A0502050306030303" pitchFamily="18" charset="0"/>
            </a:rPr>
            <a:t> </a:t>
          </a:r>
          <a:r>
            <a:rPr lang="en-US" sz="1700" dirty="0" err="1" smtClean="0">
              <a:latin typeface="Sylfaen" panose="010A0502050306030303" pitchFamily="18" charset="0"/>
            </a:rPr>
            <a:t>փաստերի</a:t>
          </a:r>
          <a:r>
            <a:rPr lang="en-US" sz="1700" dirty="0" smtClean="0">
              <a:latin typeface="Sylfaen" panose="010A0502050306030303" pitchFamily="18" charset="0"/>
            </a:rPr>
            <a:t> </a:t>
          </a:r>
          <a:r>
            <a:rPr lang="en-US" sz="1700" dirty="0" err="1" smtClean="0">
              <a:latin typeface="Sylfaen" panose="010A0502050306030303" pitchFamily="18" charset="0"/>
            </a:rPr>
            <a:t>ստուգում</a:t>
          </a:r>
          <a:endParaRPr lang="en-GB" sz="1700" b="1" dirty="0">
            <a:latin typeface="Sylfaen" panose="010A0502050306030303" pitchFamily="18" charset="0"/>
          </a:endParaRPr>
        </a:p>
      </dgm:t>
    </dgm:pt>
    <dgm:pt modelId="{7E1731B6-6397-41DC-8ADB-17C7DA5CC516}" type="parTrans" cxnId="{B69BD430-C656-459E-AAD8-EF206AC98F2B}">
      <dgm:prSet/>
      <dgm:spPr/>
      <dgm:t>
        <a:bodyPr/>
        <a:lstStyle/>
        <a:p>
          <a:endParaRPr lang="en-GB"/>
        </a:p>
      </dgm:t>
    </dgm:pt>
    <dgm:pt modelId="{ABE11BC1-DADD-4959-A162-AD191F6F8DEA}" type="sibTrans" cxnId="{B69BD430-C656-459E-AAD8-EF206AC98F2B}">
      <dgm:prSet/>
      <dgm:spPr>
        <a:solidFill>
          <a:srgbClr val="91A6B8"/>
        </a:solidFill>
      </dgm:spPr>
      <dgm:t>
        <a:bodyPr/>
        <a:lstStyle/>
        <a:p>
          <a:endParaRPr lang="en-GB"/>
        </a:p>
      </dgm:t>
    </dgm:pt>
    <dgm:pt modelId="{C82AE4C0-0BF1-4522-8963-AA4C2C799037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1600" dirty="0" smtClean="0">
              <a:latin typeface="Sylfaen" panose="010A0502050306030303" pitchFamily="18" charset="0"/>
            </a:rPr>
            <a:t>Բ </a:t>
          </a:r>
          <a:r>
            <a:rPr lang="en-US" sz="1600" dirty="0" err="1" smtClean="0">
              <a:latin typeface="Sylfaen" panose="010A0502050306030303" pitchFamily="18" charset="0"/>
            </a:rPr>
            <a:t>երկիրը</a:t>
          </a:r>
          <a:r>
            <a:rPr lang="en-US" sz="1600" dirty="0" smtClean="0">
              <a:latin typeface="Sylfaen" panose="010A0502050306030303" pitchFamily="18" charset="0"/>
            </a:rPr>
            <a:t> </a:t>
          </a:r>
          <a:r>
            <a:rPr lang="en-US" sz="1600" dirty="0" err="1" smtClean="0">
              <a:latin typeface="Sylfaen" panose="010A0502050306030303" pitchFamily="18" charset="0"/>
            </a:rPr>
            <a:t>գտնում</a:t>
          </a:r>
          <a:r>
            <a:rPr lang="en-US" sz="1600" dirty="0" smtClean="0">
              <a:latin typeface="Sylfaen" panose="010A0502050306030303" pitchFamily="18" charset="0"/>
            </a:rPr>
            <a:t> է </a:t>
          </a:r>
          <a:r>
            <a:rPr lang="en-US" sz="1600" dirty="0" err="1" smtClean="0">
              <a:latin typeface="Sylfaen" panose="010A0502050306030303" pitchFamily="18" charset="0"/>
            </a:rPr>
            <a:t>ապացույց</a:t>
          </a:r>
          <a:r>
            <a:rPr lang="en-US" sz="1600" dirty="0" smtClean="0">
              <a:latin typeface="Sylfaen" panose="010A0502050306030303" pitchFamily="18" charset="0"/>
            </a:rPr>
            <a:t>, </a:t>
          </a:r>
          <a:r>
            <a:rPr lang="en-US" sz="1600" dirty="0" err="1" smtClean="0">
              <a:latin typeface="Sylfaen" panose="010A0502050306030303" pitchFamily="18" charset="0"/>
            </a:rPr>
            <a:t>որ</a:t>
          </a:r>
          <a:r>
            <a:rPr lang="en-US" sz="1600" dirty="0" smtClean="0">
              <a:latin typeface="Sylfaen" panose="010A0502050306030303" pitchFamily="18" charset="0"/>
            </a:rPr>
            <a:t> </a:t>
          </a:r>
          <a:r>
            <a:rPr lang="en-US" sz="1600" dirty="0" err="1" smtClean="0">
              <a:latin typeface="Sylfaen" panose="010A0502050306030303" pitchFamily="18" charset="0"/>
            </a:rPr>
            <a:t>տեղեկատվությունը</a:t>
          </a:r>
          <a:r>
            <a:rPr lang="en-US" sz="1600" dirty="0" smtClean="0">
              <a:latin typeface="Sylfaen" panose="010A0502050306030303" pitchFamily="18" charset="0"/>
            </a:rPr>
            <a:t> </a:t>
          </a:r>
          <a:r>
            <a:rPr lang="en-US" sz="1600" dirty="0" err="1" smtClean="0">
              <a:latin typeface="Sylfaen" panose="010A0502050306030303" pitchFamily="18" charset="0"/>
            </a:rPr>
            <a:t>ճիշտ</a:t>
          </a:r>
          <a:r>
            <a:rPr lang="en-US" sz="1600" dirty="0" smtClean="0">
              <a:latin typeface="Sylfaen" panose="010A0502050306030303" pitchFamily="18" charset="0"/>
            </a:rPr>
            <a:t> է և </a:t>
          </a:r>
          <a:r>
            <a:rPr lang="en-US" sz="1600" dirty="0" err="1" smtClean="0">
              <a:latin typeface="Sylfaen" panose="010A0502050306030303" pitchFamily="18" charset="0"/>
            </a:rPr>
            <a:t>սկսում</a:t>
          </a:r>
          <a:r>
            <a:rPr lang="en-US" sz="1600" dirty="0" smtClean="0">
              <a:latin typeface="Sylfaen" panose="010A0502050306030303" pitchFamily="18" charset="0"/>
            </a:rPr>
            <a:t> է </a:t>
          </a:r>
          <a:r>
            <a:rPr lang="en-US" sz="1600" dirty="0" err="1" smtClean="0">
              <a:latin typeface="Sylfaen" panose="010A0502050306030303" pitchFamily="18" charset="0"/>
            </a:rPr>
            <a:t>ամբողջական</a:t>
          </a:r>
          <a:r>
            <a:rPr lang="en-US" sz="1600" dirty="0" smtClean="0">
              <a:latin typeface="Sylfaen" panose="010A0502050306030303" pitchFamily="18" charset="0"/>
            </a:rPr>
            <a:t> </a:t>
          </a:r>
          <a:r>
            <a:rPr lang="en-US" sz="1600" dirty="0" err="1" smtClean="0">
              <a:latin typeface="Sylfaen" panose="010A0502050306030303" pitchFamily="18" charset="0"/>
            </a:rPr>
            <a:t>հետաքննություն</a:t>
          </a:r>
          <a:endParaRPr lang="en-GB" sz="1600" b="1" dirty="0">
            <a:latin typeface="Sylfaen" panose="010A0502050306030303" pitchFamily="18" charset="0"/>
          </a:endParaRPr>
        </a:p>
      </dgm:t>
    </dgm:pt>
    <dgm:pt modelId="{A37964C6-D74F-437B-9420-4CB638F99EF6}" type="parTrans" cxnId="{E9B54940-5687-4CA3-B0A0-57764C74C280}">
      <dgm:prSet/>
      <dgm:spPr/>
      <dgm:t>
        <a:bodyPr/>
        <a:lstStyle/>
        <a:p>
          <a:endParaRPr lang="en-GB"/>
        </a:p>
      </dgm:t>
    </dgm:pt>
    <dgm:pt modelId="{EF8E77A0-FF32-4BA8-B1E0-D3129C1CD286}" type="sibTrans" cxnId="{E9B54940-5687-4CA3-B0A0-57764C74C280}">
      <dgm:prSet/>
      <dgm:spPr/>
      <dgm:t>
        <a:bodyPr/>
        <a:lstStyle/>
        <a:p>
          <a:endParaRPr lang="en-GB"/>
        </a:p>
      </dgm:t>
    </dgm:pt>
    <dgm:pt modelId="{B6080CFD-6EC2-42ED-8743-C516B71FA0CD}" type="pres">
      <dgm:prSet presAssocID="{A7E5CBB0-4DF4-4B15-B16E-2911B2197939}" presName="linearFlow" presStyleCnt="0">
        <dgm:presLayoutVars>
          <dgm:dir/>
          <dgm:resizeHandles val="exact"/>
        </dgm:presLayoutVars>
      </dgm:prSet>
      <dgm:spPr/>
    </dgm:pt>
    <dgm:pt modelId="{E2C21E0C-02B7-4F18-B02B-9BDD0D2FF7E5}" type="pres">
      <dgm:prSet presAssocID="{46FA69C8-9DAA-45F7-A1BD-1B1CF5AD2B39}" presName="node" presStyleLbl="node1" presStyleIdx="0" presStyleCnt="3" custLinFactNeighborX="929" custLinFactNeighborY="-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DA225-E3C6-487C-8208-351735A176DD}" type="pres">
      <dgm:prSet presAssocID="{DF31BF74-8A58-45D6-8969-8749D3F49D4D}" presName="spacerL" presStyleCnt="0"/>
      <dgm:spPr/>
    </dgm:pt>
    <dgm:pt modelId="{2FE32ED6-408C-4152-8FE0-3FCEA3386CB9}" type="pres">
      <dgm:prSet presAssocID="{DF31BF74-8A58-45D6-8969-8749D3F49D4D}" presName="sibTrans" presStyleLbl="sibTrans2D1" presStyleIdx="0" presStyleCnt="2" custLinFactNeighborX="929" custLinFactNeighborY="-2145"/>
      <dgm:spPr/>
      <dgm:t>
        <a:bodyPr/>
        <a:lstStyle/>
        <a:p>
          <a:endParaRPr lang="en-US"/>
        </a:p>
      </dgm:t>
    </dgm:pt>
    <dgm:pt modelId="{96CA33CA-B01C-4B2C-A7D8-3A54F891A4BF}" type="pres">
      <dgm:prSet presAssocID="{DF31BF74-8A58-45D6-8969-8749D3F49D4D}" presName="spacerR" presStyleCnt="0"/>
      <dgm:spPr/>
    </dgm:pt>
    <dgm:pt modelId="{A71F37D3-4190-4DA1-A608-8452A5BD3558}" type="pres">
      <dgm:prSet presAssocID="{78F7585E-335D-44DF-8E8E-A30CF166D3E7}" presName="node" presStyleLbl="node1" presStyleIdx="1" presStyleCnt="3" custScaleX="133921" custLinFactNeighborX="929" custLinFactNeighborY="-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CC7F2-FE91-46EB-8D63-5ED6228629E7}" type="pres">
      <dgm:prSet presAssocID="{ABE11BC1-DADD-4959-A162-AD191F6F8DEA}" presName="spacerL" presStyleCnt="0"/>
      <dgm:spPr/>
    </dgm:pt>
    <dgm:pt modelId="{2B626917-7C54-423E-8EDF-BC9F401B05B6}" type="pres">
      <dgm:prSet presAssocID="{ABE11BC1-DADD-4959-A162-AD191F6F8DEA}" presName="sibTrans" presStyleLbl="sibTrans2D1" presStyleIdx="1" presStyleCnt="2" custLinFactNeighborX="929" custLinFactNeighborY="-2145"/>
      <dgm:spPr/>
      <dgm:t>
        <a:bodyPr/>
        <a:lstStyle/>
        <a:p>
          <a:endParaRPr lang="en-US"/>
        </a:p>
      </dgm:t>
    </dgm:pt>
    <dgm:pt modelId="{77350F22-26E3-49B7-8225-B2569E28B59C}" type="pres">
      <dgm:prSet presAssocID="{ABE11BC1-DADD-4959-A162-AD191F6F8DEA}" presName="spacerR" presStyleCnt="0"/>
      <dgm:spPr/>
    </dgm:pt>
    <dgm:pt modelId="{74A6A061-7CF3-4873-8E84-7FEC5E35DF51}" type="pres">
      <dgm:prSet presAssocID="{C82AE4C0-0BF1-4522-8963-AA4C2C799037}" presName="node" presStyleLbl="node1" presStyleIdx="2" presStyleCnt="3" custLinFactNeighborX="929" custLinFactNeighborY="-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0A48F-74B2-4502-B63A-1AD9C132AEFC}" type="presOf" srcId="{C82AE4C0-0BF1-4522-8963-AA4C2C799037}" destId="{74A6A061-7CF3-4873-8E84-7FEC5E35DF51}" srcOrd="0" destOrd="0" presId="urn:microsoft.com/office/officeart/2005/8/layout/equation1"/>
    <dgm:cxn modelId="{6A2597BD-E001-420B-8FC6-C378FEC4D2AA}" type="presOf" srcId="{DF31BF74-8A58-45D6-8969-8749D3F49D4D}" destId="{2FE32ED6-408C-4152-8FE0-3FCEA3386CB9}" srcOrd="0" destOrd="0" presId="urn:microsoft.com/office/officeart/2005/8/layout/equation1"/>
    <dgm:cxn modelId="{616E50A7-A25C-4F50-8D1C-BDC81B98E542}" type="presOf" srcId="{78F7585E-335D-44DF-8E8E-A30CF166D3E7}" destId="{A71F37D3-4190-4DA1-A608-8452A5BD3558}" srcOrd="0" destOrd="0" presId="urn:microsoft.com/office/officeart/2005/8/layout/equation1"/>
    <dgm:cxn modelId="{E9B54940-5687-4CA3-B0A0-57764C74C280}" srcId="{A7E5CBB0-4DF4-4B15-B16E-2911B2197939}" destId="{C82AE4C0-0BF1-4522-8963-AA4C2C799037}" srcOrd="2" destOrd="0" parTransId="{A37964C6-D74F-437B-9420-4CB638F99EF6}" sibTransId="{EF8E77A0-FF32-4BA8-B1E0-D3129C1CD286}"/>
    <dgm:cxn modelId="{6F62D8B4-D659-4A4E-9437-E449E54B3AE5}" type="presOf" srcId="{ABE11BC1-DADD-4959-A162-AD191F6F8DEA}" destId="{2B626917-7C54-423E-8EDF-BC9F401B05B6}" srcOrd="0" destOrd="0" presId="urn:microsoft.com/office/officeart/2005/8/layout/equation1"/>
    <dgm:cxn modelId="{0064138A-FCD6-45F2-AADB-D103FA7BD939}" type="presOf" srcId="{46FA69C8-9DAA-45F7-A1BD-1B1CF5AD2B39}" destId="{E2C21E0C-02B7-4F18-B02B-9BDD0D2FF7E5}" srcOrd="0" destOrd="0" presId="urn:microsoft.com/office/officeart/2005/8/layout/equation1"/>
    <dgm:cxn modelId="{5A0BE251-C574-4064-8F82-3419B6A9575C}" srcId="{A7E5CBB0-4DF4-4B15-B16E-2911B2197939}" destId="{46FA69C8-9DAA-45F7-A1BD-1B1CF5AD2B39}" srcOrd="0" destOrd="0" parTransId="{B566B3A6-9FE6-474E-8E89-40B89F5FD601}" sibTransId="{DF31BF74-8A58-45D6-8969-8749D3F49D4D}"/>
    <dgm:cxn modelId="{71382E4B-20B5-4C24-A25F-1E6513AF5F88}" type="presOf" srcId="{A7E5CBB0-4DF4-4B15-B16E-2911B2197939}" destId="{B6080CFD-6EC2-42ED-8743-C516B71FA0CD}" srcOrd="0" destOrd="0" presId="urn:microsoft.com/office/officeart/2005/8/layout/equation1"/>
    <dgm:cxn modelId="{B69BD430-C656-459E-AAD8-EF206AC98F2B}" srcId="{A7E5CBB0-4DF4-4B15-B16E-2911B2197939}" destId="{78F7585E-335D-44DF-8E8E-A30CF166D3E7}" srcOrd="1" destOrd="0" parTransId="{7E1731B6-6397-41DC-8ADB-17C7DA5CC516}" sibTransId="{ABE11BC1-DADD-4959-A162-AD191F6F8DEA}"/>
    <dgm:cxn modelId="{3B26BC2A-D434-4744-8259-6CE04D37D556}" type="presParOf" srcId="{B6080CFD-6EC2-42ED-8743-C516B71FA0CD}" destId="{E2C21E0C-02B7-4F18-B02B-9BDD0D2FF7E5}" srcOrd="0" destOrd="0" presId="urn:microsoft.com/office/officeart/2005/8/layout/equation1"/>
    <dgm:cxn modelId="{EC948D94-DCB5-461C-B970-E667230B6415}" type="presParOf" srcId="{B6080CFD-6EC2-42ED-8743-C516B71FA0CD}" destId="{BA4DA225-E3C6-487C-8208-351735A176DD}" srcOrd="1" destOrd="0" presId="urn:microsoft.com/office/officeart/2005/8/layout/equation1"/>
    <dgm:cxn modelId="{E451ABA4-C557-46A7-8B7D-35157CF5322A}" type="presParOf" srcId="{B6080CFD-6EC2-42ED-8743-C516B71FA0CD}" destId="{2FE32ED6-408C-4152-8FE0-3FCEA3386CB9}" srcOrd="2" destOrd="0" presId="urn:microsoft.com/office/officeart/2005/8/layout/equation1"/>
    <dgm:cxn modelId="{2E37CFD8-9FFA-406D-8501-47E527B950ED}" type="presParOf" srcId="{B6080CFD-6EC2-42ED-8743-C516B71FA0CD}" destId="{96CA33CA-B01C-4B2C-A7D8-3A54F891A4BF}" srcOrd="3" destOrd="0" presId="urn:microsoft.com/office/officeart/2005/8/layout/equation1"/>
    <dgm:cxn modelId="{8F603D78-F2FC-480F-A5D1-CD3FA2F7C39C}" type="presParOf" srcId="{B6080CFD-6EC2-42ED-8743-C516B71FA0CD}" destId="{A71F37D3-4190-4DA1-A608-8452A5BD3558}" srcOrd="4" destOrd="0" presId="urn:microsoft.com/office/officeart/2005/8/layout/equation1"/>
    <dgm:cxn modelId="{86C8D557-66CC-4FB1-8D7A-3502FC06B073}" type="presParOf" srcId="{B6080CFD-6EC2-42ED-8743-C516B71FA0CD}" destId="{243CC7F2-FE91-46EB-8D63-5ED6228629E7}" srcOrd="5" destOrd="0" presId="urn:microsoft.com/office/officeart/2005/8/layout/equation1"/>
    <dgm:cxn modelId="{2D3CB958-7B2C-46CC-8E7D-2FB9DA65F2D5}" type="presParOf" srcId="{B6080CFD-6EC2-42ED-8743-C516B71FA0CD}" destId="{2B626917-7C54-423E-8EDF-BC9F401B05B6}" srcOrd="6" destOrd="0" presId="urn:microsoft.com/office/officeart/2005/8/layout/equation1"/>
    <dgm:cxn modelId="{0027BD2C-3E8E-4338-AAF8-1CD54C041B8D}" type="presParOf" srcId="{B6080CFD-6EC2-42ED-8743-C516B71FA0CD}" destId="{77350F22-26E3-49B7-8225-B2569E28B59C}" srcOrd="7" destOrd="0" presId="urn:microsoft.com/office/officeart/2005/8/layout/equation1"/>
    <dgm:cxn modelId="{FDECBA1C-C827-4AA2-BCDA-0A15F5CB27DE}" type="presParOf" srcId="{B6080CFD-6EC2-42ED-8743-C516B71FA0CD}" destId="{74A6A061-7CF3-4873-8E84-7FEC5E35DF5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75AFB-F130-4FCF-B60D-6B1AC94A26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D1B636-D175-4028-9284-1550E54BFD19}">
      <dgm:prSet phldrT="[Text]"/>
      <dgm:spPr>
        <a:solidFill>
          <a:srgbClr val="2F618F"/>
        </a:solidFill>
      </dgm:spPr>
      <dgm:t>
        <a:bodyPr/>
        <a:lstStyle/>
        <a:p>
          <a:r>
            <a:rPr lang="en-US" dirty="0" err="1" smtClean="0">
              <a:latin typeface="Sylfaen" panose="010A0502050306030303" pitchFamily="18" charset="0"/>
            </a:rPr>
            <a:t>Կենտրոնական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մարմին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GB" dirty="0">
            <a:latin typeface="Sylfaen" panose="010A0502050306030303" pitchFamily="18" charset="0"/>
          </a:endParaRPr>
        </a:p>
      </dgm:t>
    </dgm:pt>
    <dgm:pt modelId="{80C748EB-DD84-479E-988D-002539AFADE3}" type="parTrans" cxnId="{9F232018-AB22-4655-8E07-E857126E2406}">
      <dgm:prSet/>
      <dgm:spPr/>
      <dgm:t>
        <a:bodyPr/>
        <a:lstStyle/>
        <a:p>
          <a:endParaRPr lang="en-GB"/>
        </a:p>
      </dgm:t>
    </dgm:pt>
    <dgm:pt modelId="{8F5D4BC6-F592-4CE4-AAE5-3774771E6A22}" type="sibTrans" cxnId="{9F232018-AB22-4655-8E07-E857126E2406}">
      <dgm:prSet/>
      <dgm:spPr/>
      <dgm:t>
        <a:bodyPr/>
        <a:lstStyle/>
        <a:p>
          <a:endParaRPr lang="en-GB"/>
        </a:p>
      </dgm:t>
    </dgm:pt>
    <dgm:pt modelId="{BE6B433B-011A-48FE-80A0-81DC91A17C46}">
      <dgm:prSet phldrT="[Text]"/>
      <dgm:spPr>
        <a:solidFill>
          <a:srgbClr val="2F618F"/>
        </a:solidFill>
      </dgm:spPr>
      <dgm:t>
        <a:bodyPr/>
        <a:lstStyle/>
        <a:p>
          <a:r>
            <a:rPr lang="en-US" dirty="0" err="1" smtClean="0">
              <a:latin typeface="Sylfaen" panose="010A0502050306030303" pitchFamily="18" charset="0"/>
            </a:rPr>
            <a:t>Պայմանագրի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կիրառում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GB" dirty="0">
            <a:latin typeface="Sylfaen" panose="010A0502050306030303" pitchFamily="18" charset="0"/>
          </a:endParaRPr>
        </a:p>
      </dgm:t>
    </dgm:pt>
    <dgm:pt modelId="{30ED4AEC-FDB2-4292-9FEA-194F1132C2F1}" type="parTrans" cxnId="{DCCB179E-1352-4A91-A514-D0E90670215F}">
      <dgm:prSet/>
      <dgm:spPr/>
      <dgm:t>
        <a:bodyPr/>
        <a:lstStyle/>
        <a:p>
          <a:endParaRPr lang="en-GB"/>
        </a:p>
      </dgm:t>
    </dgm:pt>
    <dgm:pt modelId="{7677688E-19F9-494C-88CF-4475FBB5E701}" type="sibTrans" cxnId="{DCCB179E-1352-4A91-A514-D0E90670215F}">
      <dgm:prSet/>
      <dgm:spPr/>
      <dgm:t>
        <a:bodyPr/>
        <a:lstStyle/>
        <a:p>
          <a:endParaRPr lang="en-GB"/>
        </a:p>
      </dgm:t>
    </dgm:pt>
    <dgm:pt modelId="{23C4106E-C2E7-4668-8185-9B881F2CBFC9}">
      <dgm:prSet phldrT="[Text]"/>
      <dgm:spPr>
        <a:solidFill>
          <a:srgbClr val="2F618F"/>
        </a:solidFill>
      </dgm:spPr>
      <dgm:t>
        <a:bodyPr/>
        <a:lstStyle/>
        <a:p>
          <a:r>
            <a:rPr lang="en-US" dirty="0" err="1" smtClean="0">
              <a:latin typeface="Sylfaen" panose="010A0502050306030303" pitchFamily="18" charset="0"/>
            </a:rPr>
            <a:t>Մերժման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հիմքերը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GB" dirty="0">
            <a:latin typeface="Sylfaen" panose="010A0502050306030303" pitchFamily="18" charset="0"/>
          </a:endParaRPr>
        </a:p>
      </dgm:t>
    </dgm:pt>
    <dgm:pt modelId="{BFE9947F-D2D5-42FD-B965-1915A2C779E6}" type="parTrans" cxnId="{6254C0D3-B7D4-4EB2-AC92-E77FE2A1A7BA}">
      <dgm:prSet/>
      <dgm:spPr/>
      <dgm:t>
        <a:bodyPr/>
        <a:lstStyle/>
        <a:p>
          <a:endParaRPr lang="en-GB"/>
        </a:p>
      </dgm:t>
    </dgm:pt>
    <dgm:pt modelId="{A8D9C4FF-7F0C-4EA9-AF20-029C7680B5E6}" type="sibTrans" cxnId="{6254C0D3-B7D4-4EB2-AC92-E77FE2A1A7BA}">
      <dgm:prSet/>
      <dgm:spPr/>
      <dgm:t>
        <a:bodyPr/>
        <a:lstStyle/>
        <a:p>
          <a:endParaRPr lang="en-GB"/>
        </a:p>
      </dgm:t>
    </dgm:pt>
    <dgm:pt modelId="{B49108A2-02A4-4F59-9E6B-54CDA22F79A7}">
      <dgm:prSet phldrT="[Text]"/>
      <dgm:spPr>
        <a:solidFill>
          <a:srgbClr val="2F618F"/>
        </a:solidFill>
      </dgm:spPr>
      <dgm:t>
        <a:bodyPr/>
        <a:lstStyle/>
        <a:p>
          <a:r>
            <a:rPr lang="en-US" dirty="0" err="1" smtClean="0">
              <a:latin typeface="Sylfaen" panose="010A0502050306030303" pitchFamily="18" charset="0"/>
            </a:rPr>
            <a:t>Պահել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տեղեկացված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GB" dirty="0">
            <a:latin typeface="Sylfaen" panose="010A0502050306030303" pitchFamily="18" charset="0"/>
          </a:endParaRPr>
        </a:p>
      </dgm:t>
    </dgm:pt>
    <dgm:pt modelId="{94DBD357-9353-4DDF-BEEF-442075842228}" type="parTrans" cxnId="{871FBC5E-A5A1-410B-A815-03EA8BAFE764}">
      <dgm:prSet/>
      <dgm:spPr/>
      <dgm:t>
        <a:bodyPr/>
        <a:lstStyle/>
        <a:p>
          <a:endParaRPr lang="en-GB"/>
        </a:p>
      </dgm:t>
    </dgm:pt>
    <dgm:pt modelId="{77D440F9-8A5A-4835-9529-59DD9E276791}" type="sibTrans" cxnId="{871FBC5E-A5A1-410B-A815-03EA8BAFE764}">
      <dgm:prSet/>
      <dgm:spPr/>
      <dgm:t>
        <a:bodyPr/>
        <a:lstStyle/>
        <a:p>
          <a:endParaRPr lang="en-GB"/>
        </a:p>
      </dgm:t>
    </dgm:pt>
    <dgm:pt modelId="{8FF7BCED-2F72-44A3-9BD9-DB669D6EE95E}">
      <dgm:prSet phldrT="[Text]"/>
      <dgm:spPr>
        <a:solidFill>
          <a:srgbClr val="2F618F"/>
        </a:solidFill>
      </dgm:spPr>
      <dgm:t>
        <a:bodyPr/>
        <a:lstStyle/>
        <a:p>
          <a:r>
            <a:rPr lang="hy-AM" dirty="0" smtClean="0">
              <a:latin typeface="Sylfaen" panose="010A0502050306030303" pitchFamily="18" charset="0"/>
            </a:rPr>
            <a:t>Ա</a:t>
          </a:r>
          <a:r>
            <a:rPr lang="en-US" dirty="0" err="1" smtClean="0">
              <a:latin typeface="Sylfaen" panose="010A0502050306030303" pitchFamily="18" charset="0"/>
            </a:rPr>
            <a:t>նմիջական</a:t>
          </a:r>
          <a:r>
            <a:rPr lang="en-US" dirty="0" smtClean="0">
              <a:latin typeface="Sylfaen" panose="010A0502050306030303" pitchFamily="18" charset="0"/>
            </a:rPr>
            <a:t> </a:t>
          </a:r>
          <a:r>
            <a:rPr lang="en-US" dirty="0" err="1" smtClean="0">
              <a:latin typeface="Sylfaen" panose="010A0502050306030303" pitchFamily="18" charset="0"/>
            </a:rPr>
            <a:t>համագործակցություն</a:t>
          </a:r>
          <a:r>
            <a:rPr lang="en-US" dirty="0" smtClean="0">
              <a:latin typeface="Sylfaen" panose="010A0502050306030303" pitchFamily="18" charset="0"/>
            </a:rPr>
            <a:t> </a:t>
          </a:r>
          <a:endParaRPr lang="en-GB" dirty="0">
            <a:latin typeface="Sylfaen" panose="010A0502050306030303" pitchFamily="18" charset="0"/>
          </a:endParaRPr>
        </a:p>
      </dgm:t>
    </dgm:pt>
    <dgm:pt modelId="{A251F1FB-624C-46FF-918C-2D9928ECDEB2}" type="parTrans" cxnId="{634377D0-8F78-4AC2-A101-82644F7D43F8}">
      <dgm:prSet/>
      <dgm:spPr/>
      <dgm:t>
        <a:bodyPr/>
        <a:lstStyle/>
        <a:p>
          <a:endParaRPr lang="en-GB"/>
        </a:p>
      </dgm:t>
    </dgm:pt>
    <dgm:pt modelId="{6B95A33C-B871-416C-9016-1D4DD8AFEC6E}" type="sibTrans" cxnId="{634377D0-8F78-4AC2-A101-82644F7D43F8}">
      <dgm:prSet/>
      <dgm:spPr/>
      <dgm:t>
        <a:bodyPr/>
        <a:lstStyle/>
        <a:p>
          <a:endParaRPr lang="en-GB"/>
        </a:p>
      </dgm:t>
    </dgm:pt>
    <dgm:pt modelId="{896159CF-BA7F-4498-98DF-61790BFA6179}" type="pres">
      <dgm:prSet presAssocID="{BBF75AFB-F130-4FCF-B60D-6B1AC94A26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043CAD-7228-4326-807D-49A74039CA0C}" type="pres">
      <dgm:prSet presAssocID="{75D1B636-D175-4028-9284-1550E54BFD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22436-B542-4ACF-801A-6F5FED071975}" type="pres">
      <dgm:prSet presAssocID="{8F5D4BC6-F592-4CE4-AAE5-3774771E6A22}" presName="sibTrans" presStyleCnt="0"/>
      <dgm:spPr/>
    </dgm:pt>
    <dgm:pt modelId="{A1D7765D-812F-4276-9313-2C74C923229F}" type="pres">
      <dgm:prSet presAssocID="{BE6B433B-011A-48FE-80A0-81DC91A17C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F3F4A-AFFD-49AA-B640-AFC3538E4F54}" type="pres">
      <dgm:prSet presAssocID="{7677688E-19F9-494C-88CF-4475FBB5E701}" presName="sibTrans" presStyleCnt="0"/>
      <dgm:spPr/>
    </dgm:pt>
    <dgm:pt modelId="{F8A3965B-38B9-4F26-A8EC-A16B7E7679C4}" type="pres">
      <dgm:prSet presAssocID="{23C4106E-C2E7-4668-8185-9B881F2CBF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CFD64-AAA8-4570-9D1D-69F1EED825A2}" type="pres">
      <dgm:prSet presAssocID="{A8D9C4FF-7F0C-4EA9-AF20-029C7680B5E6}" presName="sibTrans" presStyleCnt="0"/>
      <dgm:spPr/>
    </dgm:pt>
    <dgm:pt modelId="{ED2F326A-66D6-4800-827B-AE8FF9A6F28C}" type="pres">
      <dgm:prSet presAssocID="{B49108A2-02A4-4F59-9E6B-54CDA22F79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1AB3C-A129-4A3F-A5F2-60AAECCB4A7D}" type="pres">
      <dgm:prSet presAssocID="{77D440F9-8A5A-4835-9529-59DD9E276791}" presName="sibTrans" presStyleCnt="0"/>
      <dgm:spPr/>
    </dgm:pt>
    <dgm:pt modelId="{4ABB35AB-43E9-45F9-B772-A62698B4D057}" type="pres">
      <dgm:prSet presAssocID="{8FF7BCED-2F72-44A3-9BD9-DB669D6EE9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BBB08E-81C4-4F8F-B99E-711C1D86F462}" type="presOf" srcId="{B49108A2-02A4-4F59-9E6B-54CDA22F79A7}" destId="{ED2F326A-66D6-4800-827B-AE8FF9A6F28C}" srcOrd="0" destOrd="0" presId="urn:microsoft.com/office/officeart/2005/8/layout/default"/>
    <dgm:cxn modelId="{9F232018-AB22-4655-8E07-E857126E2406}" srcId="{BBF75AFB-F130-4FCF-B60D-6B1AC94A267E}" destId="{75D1B636-D175-4028-9284-1550E54BFD19}" srcOrd="0" destOrd="0" parTransId="{80C748EB-DD84-479E-988D-002539AFADE3}" sibTransId="{8F5D4BC6-F592-4CE4-AAE5-3774771E6A22}"/>
    <dgm:cxn modelId="{6254C0D3-B7D4-4EB2-AC92-E77FE2A1A7BA}" srcId="{BBF75AFB-F130-4FCF-B60D-6B1AC94A267E}" destId="{23C4106E-C2E7-4668-8185-9B881F2CBFC9}" srcOrd="2" destOrd="0" parTransId="{BFE9947F-D2D5-42FD-B965-1915A2C779E6}" sibTransId="{A8D9C4FF-7F0C-4EA9-AF20-029C7680B5E6}"/>
    <dgm:cxn modelId="{DCCB179E-1352-4A91-A514-D0E90670215F}" srcId="{BBF75AFB-F130-4FCF-B60D-6B1AC94A267E}" destId="{BE6B433B-011A-48FE-80A0-81DC91A17C46}" srcOrd="1" destOrd="0" parTransId="{30ED4AEC-FDB2-4292-9FEA-194F1132C2F1}" sibTransId="{7677688E-19F9-494C-88CF-4475FBB5E701}"/>
    <dgm:cxn modelId="{E076475F-06D7-4AFC-8F85-52A6612F4713}" type="presOf" srcId="{23C4106E-C2E7-4668-8185-9B881F2CBFC9}" destId="{F8A3965B-38B9-4F26-A8EC-A16B7E7679C4}" srcOrd="0" destOrd="0" presId="urn:microsoft.com/office/officeart/2005/8/layout/default"/>
    <dgm:cxn modelId="{033F8518-71FE-4F46-AAC7-0537532EA4FA}" type="presOf" srcId="{8FF7BCED-2F72-44A3-9BD9-DB669D6EE95E}" destId="{4ABB35AB-43E9-45F9-B772-A62698B4D057}" srcOrd="0" destOrd="0" presId="urn:microsoft.com/office/officeart/2005/8/layout/default"/>
    <dgm:cxn modelId="{8731130C-1689-4A2B-ACEA-0AF3ADD9DB5D}" type="presOf" srcId="{75D1B636-D175-4028-9284-1550E54BFD19}" destId="{48043CAD-7228-4326-807D-49A74039CA0C}" srcOrd="0" destOrd="0" presId="urn:microsoft.com/office/officeart/2005/8/layout/default"/>
    <dgm:cxn modelId="{87502106-8D3C-4087-8BB3-566CC61A4E16}" type="presOf" srcId="{BBF75AFB-F130-4FCF-B60D-6B1AC94A267E}" destId="{896159CF-BA7F-4498-98DF-61790BFA6179}" srcOrd="0" destOrd="0" presId="urn:microsoft.com/office/officeart/2005/8/layout/default"/>
    <dgm:cxn modelId="{871FBC5E-A5A1-410B-A815-03EA8BAFE764}" srcId="{BBF75AFB-F130-4FCF-B60D-6B1AC94A267E}" destId="{B49108A2-02A4-4F59-9E6B-54CDA22F79A7}" srcOrd="3" destOrd="0" parTransId="{94DBD357-9353-4DDF-BEEF-442075842228}" sibTransId="{77D440F9-8A5A-4835-9529-59DD9E276791}"/>
    <dgm:cxn modelId="{634377D0-8F78-4AC2-A101-82644F7D43F8}" srcId="{BBF75AFB-F130-4FCF-B60D-6B1AC94A267E}" destId="{8FF7BCED-2F72-44A3-9BD9-DB669D6EE95E}" srcOrd="4" destOrd="0" parTransId="{A251F1FB-624C-46FF-918C-2D9928ECDEB2}" sibTransId="{6B95A33C-B871-416C-9016-1D4DD8AFEC6E}"/>
    <dgm:cxn modelId="{A976CD6F-CB06-474F-9C2D-50B392E19E01}" type="presOf" srcId="{BE6B433B-011A-48FE-80A0-81DC91A17C46}" destId="{A1D7765D-812F-4276-9313-2C74C923229F}" srcOrd="0" destOrd="0" presId="urn:microsoft.com/office/officeart/2005/8/layout/default"/>
    <dgm:cxn modelId="{4079B7FE-7706-498B-8A82-438D242B72BD}" type="presParOf" srcId="{896159CF-BA7F-4498-98DF-61790BFA6179}" destId="{48043CAD-7228-4326-807D-49A74039CA0C}" srcOrd="0" destOrd="0" presId="urn:microsoft.com/office/officeart/2005/8/layout/default"/>
    <dgm:cxn modelId="{7A33C540-A983-424E-ACD4-D303640EC69F}" type="presParOf" srcId="{896159CF-BA7F-4498-98DF-61790BFA6179}" destId="{25122436-B542-4ACF-801A-6F5FED071975}" srcOrd="1" destOrd="0" presId="urn:microsoft.com/office/officeart/2005/8/layout/default"/>
    <dgm:cxn modelId="{0D92EEC6-41DF-4528-84DF-29F25433DB0E}" type="presParOf" srcId="{896159CF-BA7F-4498-98DF-61790BFA6179}" destId="{A1D7765D-812F-4276-9313-2C74C923229F}" srcOrd="2" destOrd="0" presId="urn:microsoft.com/office/officeart/2005/8/layout/default"/>
    <dgm:cxn modelId="{637F5D36-CCAB-4FC5-902F-ADC143874294}" type="presParOf" srcId="{896159CF-BA7F-4498-98DF-61790BFA6179}" destId="{E76F3F4A-AFFD-49AA-B640-AFC3538E4F54}" srcOrd="3" destOrd="0" presId="urn:microsoft.com/office/officeart/2005/8/layout/default"/>
    <dgm:cxn modelId="{A5BA2041-A33D-4E5A-8DAC-266F2A8B31B7}" type="presParOf" srcId="{896159CF-BA7F-4498-98DF-61790BFA6179}" destId="{F8A3965B-38B9-4F26-A8EC-A16B7E7679C4}" srcOrd="4" destOrd="0" presId="urn:microsoft.com/office/officeart/2005/8/layout/default"/>
    <dgm:cxn modelId="{C507B2EE-AFF0-4F34-B9F3-E10D76674CB3}" type="presParOf" srcId="{896159CF-BA7F-4498-98DF-61790BFA6179}" destId="{169CFD64-AAA8-4570-9D1D-69F1EED825A2}" srcOrd="5" destOrd="0" presId="urn:microsoft.com/office/officeart/2005/8/layout/default"/>
    <dgm:cxn modelId="{C0CDDBDE-3B09-4724-8BA6-6AF4658A95BC}" type="presParOf" srcId="{896159CF-BA7F-4498-98DF-61790BFA6179}" destId="{ED2F326A-66D6-4800-827B-AE8FF9A6F28C}" srcOrd="6" destOrd="0" presId="urn:microsoft.com/office/officeart/2005/8/layout/default"/>
    <dgm:cxn modelId="{626A0EB3-CC6A-45E8-B5C1-654A7237C2D9}" type="presParOf" srcId="{896159CF-BA7F-4498-98DF-61790BFA6179}" destId="{AD41AB3C-A129-4A3F-A5F2-60AAECCB4A7D}" srcOrd="7" destOrd="0" presId="urn:microsoft.com/office/officeart/2005/8/layout/default"/>
    <dgm:cxn modelId="{84DC8438-244F-421B-BE8C-62FF226D4DC7}" type="presParOf" srcId="{896159CF-BA7F-4498-98DF-61790BFA6179}" destId="{4ABB35AB-43E9-45F9-B772-A62698B4D0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018D3C-0F91-4A08-90F6-BB16C7CF8F8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EB3051-92A7-4139-B292-34CB9B6860A0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2100" b="1" dirty="0" err="1" smtClean="0">
              <a:latin typeface="Sylfaen" panose="010A0502050306030303" pitchFamily="18" charset="0"/>
            </a:rPr>
            <a:t>Արագ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r>
            <a:rPr lang="en-US" sz="2100" b="1" dirty="0" err="1" smtClean="0">
              <a:latin typeface="Sylfaen" panose="010A0502050306030303" pitchFamily="18" charset="0"/>
            </a:rPr>
            <a:t>պահպանման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r>
            <a:rPr lang="en-US" sz="2100" b="1" dirty="0" err="1" smtClean="0">
              <a:latin typeface="Sylfaen" panose="010A0502050306030303" pitchFamily="18" charset="0"/>
            </a:rPr>
            <a:t>հարցում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endParaRPr lang="en-GB" sz="2100" b="1" dirty="0">
            <a:latin typeface="Sylfaen" panose="010A0502050306030303" pitchFamily="18" charset="0"/>
          </a:endParaRPr>
        </a:p>
      </dgm:t>
    </dgm:pt>
    <dgm:pt modelId="{79E9A809-BA37-4853-AA8E-39C2539F98BB}" type="parTrans" cxnId="{E349022D-13EB-4D8E-9B9B-4682AA06D704}">
      <dgm:prSet/>
      <dgm:spPr/>
      <dgm:t>
        <a:bodyPr/>
        <a:lstStyle/>
        <a:p>
          <a:endParaRPr lang="en-GB" sz="2100"/>
        </a:p>
      </dgm:t>
    </dgm:pt>
    <dgm:pt modelId="{493AE93D-B296-4EF7-A9A2-2B322187866D}" type="sibTrans" cxnId="{E349022D-13EB-4D8E-9B9B-4682AA06D704}">
      <dgm:prSet/>
      <dgm:spPr/>
      <dgm:t>
        <a:bodyPr/>
        <a:lstStyle/>
        <a:p>
          <a:endParaRPr lang="en-GB" sz="2100"/>
        </a:p>
      </dgm:t>
    </dgm:pt>
    <dgm:pt modelId="{7489F11D-E032-46E1-BC8C-E5B20ADC2D0A}">
      <dgm:prSet phldrT="[Text]" custT="1"/>
      <dgm:spPr/>
      <dgm:t>
        <a:bodyPr/>
        <a:lstStyle/>
        <a:p>
          <a:r>
            <a:rPr lang="en-US" sz="2100" b="1" dirty="0" err="1" smtClean="0">
              <a:latin typeface="Sylfaen" panose="010A0502050306030303" pitchFamily="18" charset="0"/>
            </a:rPr>
            <a:t>Չկա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r>
            <a:rPr lang="en-US" sz="2100" b="1" dirty="0" err="1" smtClean="0">
              <a:latin typeface="Sylfaen" panose="010A0502050306030303" pitchFamily="18" charset="0"/>
            </a:rPr>
            <a:t>տվյալների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r>
            <a:rPr lang="en-US" sz="2100" b="1" dirty="0" err="1" smtClean="0">
              <a:latin typeface="Sylfaen" panose="010A0502050306030303" pitchFamily="18" charset="0"/>
            </a:rPr>
            <a:t>պահպանման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r>
            <a:rPr lang="en-US" sz="2100" b="1" dirty="0" err="1" smtClean="0">
              <a:latin typeface="Sylfaen" panose="010A0502050306030303" pitchFamily="18" charset="0"/>
            </a:rPr>
            <a:t>ռեժիմ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endParaRPr lang="en-GB" sz="2100" b="1" dirty="0">
            <a:latin typeface="Sylfaen" panose="010A0502050306030303" pitchFamily="18" charset="0"/>
          </a:endParaRPr>
        </a:p>
      </dgm:t>
    </dgm:pt>
    <dgm:pt modelId="{4A2EB988-6CEF-45BA-823A-54398DF9D33E}" type="parTrans" cxnId="{25710B08-62B9-447C-9CB0-FC6F405928CC}">
      <dgm:prSet/>
      <dgm:spPr/>
      <dgm:t>
        <a:bodyPr/>
        <a:lstStyle/>
        <a:p>
          <a:endParaRPr lang="en-GB" sz="2100"/>
        </a:p>
      </dgm:t>
    </dgm:pt>
    <dgm:pt modelId="{4A6C80DB-9439-4FEB-BFE2-206CE08D744E}" type="sibTrans" cxnId="{25710B08-62B9-447C-9CB0-FC6F405928CC}">
      <dgm:prSet/>
      <dgm:spPr/>
      <dgm:t>
        <a:bodyPr/>
        <a:lstStyle/>
        <a:p>
          <a:endParaRPr lang="en-GB" sz="2100"/>
        </a:p>
      </dgm:t>
    </dgm:pt>
    <dgm:pt modelId="{5D92D247-FB78-4075-80EA-04B6A0571AA5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2100" b="1" dirty="0" err="1" smtClean="0">
              <a:latin typeface="Sylfaen" panose="010A0502050306030303" pitchFamily="18" charset="0"/>
            </a:rPr>
            <a:t>Հարցման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r>
            <a:rPr lang="en-US" sz="2100" b="1" dirty="0" err="1" smtClean="0">
              <a:latin typeface="Sylfaen" panose="010A0502050306030303" pitchFamily="18" charset="0"/>
            </a:rPr>
            <a:t>պարունակությունը</a:t>
          </a:r>
          <a:r>
            <a:rPr lang="en-US" sz="2100" b="1" dirty="0" smtClean="0">
              <a:latin typeface="Sylfaen" panose="010A0502050306030303" pitchFamily="18" charset="0"/>
            </a:rPr>
            <a:t> </a:t>
          </a:r>
          <a:endParaRPr lang="en-GB" sz="2100" b="1" dirty="0">
            <a:latin typeface="Sylfaen" panose="010A0502050306030303" pitchFamily="18" charset="0"/>
          </a:endParaRPr>
        </a:p>
      </dgm:t>
    </dgm:pt>
    <dgm:pt modelId="{EA9B5474-DDD6-4F8C-ACF7-0E9474452DE5}" type="parTrans" cxnId="{831EAA11-C43D-4068-A716-60CCCD752FB2}">
      <dgm:prSet/>
      <dgm:spPr/>
      <dgm:t>
        <a:bodyPr/>
        <a:lstStyle/>
        <a:p>
          <a:endParaRPr lang="en-GB" sz="2100"/>
        </a:p>
      </dgm:t>
    </dgm:pt>
    <dgm:pt modelId="{41B3314E-69B3-4078-B431-7A7CB80FBE33}" type="sibTrans" cxnId="{831EAA11-C43D-4068-A716-60CCCD752FB2}">
      <dgm:prSet/>
      <dgm:spPr/>
      <dgm:t>
        <a:bodyPr/>
        <a:lstStyle/>
        <a:p>
          <a:endParaRPr lang="en-GB" sz="2100"/>
        </a:p>
      </dgm:t>
    </dgm:pt>
    <dgm:pt modelId="{75F8A651-A7C2-48D9-808A-E0FFEA9518D9}">
      <dgm:prSet phldrT="[Text]" custT="1"/>
      <dgm:spPr/>
      <dgm:t>
        <a:bodyPr/>
        <a:lstStyle/>
        <a:p>
          <a:r>
            <a:rPr lang="en-US" sz="2100" b="1" dirty="0" err="1" smtClean="0">
              <a:latin typeface="Sylfaen" panose="010A0502050306030303" pitchFamily="18" charset="0"/>
            </a:rPr>
            <a:t>Ի՞նչ</a:t>
          </a:r>
          <a:r>
            <a:rPr lang="en-US" sz="2100" b="1" dirty="0" smtClean="0">
              <a:latin typeface="Sylfaen" panose="010A0502050306030303" pitchFamily="18" charset="0"/>
            </a:rPr>
            <a:t>, </a:t>
          </a:r>
          <a:r>
            <a:rPr lang="en-US" sz="2100" b="1" dirty="0" err="1" smtClean="0">
              <a:latin typeface="Sylfaen" panose="010A0502050306030303" pitchFamily="18" charset="0"/>
            </a:rPr>
            <a:t>ինչու</a:t>
          </a:r>
          <a:r>
            <a:rPr lang="en-US" sz="2100" b="1" dirty="0" smtClean="0">
              <a:latin typeface="Sylfaen" panose="010A0502050306030303" pitchFamily="18" charset="0"/>
            </a:rPr>
            <a:t>՞, </a:t>
          </a:r>
          <a:r>
            <a:rPr lang="en-US" sz="2100" b="1" dirty="0" err="1" smtClean="0">
              <a:latin typeface="Sylfaen" panose="010A0502050306030303" pitchFamily="18" charset="0"/>
            </a:rPr>
            <a:t>ո՞վ</a:t>
          </a:r>
          <a:r>
            <a:rPr lang="en-US" sz="2100" b="1" dirty="0" smtClean="0">
              <a:latin typeface="Sylfaen" panose="010A0502050306030303" pitchFamily="18" charset="0"/>
            </a:rPr>
            <a:t>, </a:t>
          </a:r>
          <a:r>
            <a:rPr lang="en-US" sz="2100" b="1" dirty="0" err="1" smtClean="0">
              <a:latin typeface="Sylfaen" panose="010A0502050306030303" pitchFamily="18" charset="0"/>
            </a:rPr>
            <a:t>ե՞րբ</a:t>
          </a:r>
          <a:r>
            <a:rPr lang="en-US" sz="2100" b="1" dirty="0" smtClean="0">
              <a:latin typeface="Sylfaen" panose="010A0502050306030303" pitchFamily="18" charset="0"/>
            </a:rPr>
            <a:t>, </a:t>
          </a:r>
          <a:r>
            <a:rPr lang="en-US" sz="2100" b="1" dirty="0" err="1" smtClean="0">
              <a:latin typeface="Sylfaen" panose="010A0502050306030303" pitchFamily="18" charset="0"/>
            </a:rPr>
            <a:t>որտե՞ղ</a:t>
          </a:r>
          <a:endParaRPr lang="en-GB" sz="2100" b="1" dirty="0">
            <a:latin typeface="Sylfaen" panose="010A0502050306030303" pitchFamily="18" charset="0"/>
          </a:endParaRPr>
        </a:p>
      </dgm:t>
    </dgm:pt>
    <dgm:pt modelId="{2B5F7D4E-F52F-4897-A13F-3E31CD452B32}" type="parTrans" cxnId="{4979FBBC-F0A7-4952-83D9-21BB7E40B428}">
      <dgm:prSet/>
      <dgm:spPr/>
      <dgm:t>
        <a:bodyPr/>
        <a:lstStyle/>
        <a:p>
          <a:endParaRPr lang="en-GB" sz="2100"/>
        </a:p>
      </dgm:t>
    </dgm:pt>
    <dgm:pt modelId="{C5A0A913-2672-4A97-86A8-E12088D7D14F}" type="sibTrans" cxnId="{4979FBBC-F0A7-4952-83D9-21BB7E40B428}">
      <dgm:prSet/>
      <dgm:spPr/>
      <dgm:t>
        <a:bodyPr/>
        <a:lstStyle/>
        <a:p>
          <a:endParaRPr lang="en-GB" sz="2100"/>
        </a:p>
      </dgm:t>
    </dgm:pt>
    <dgm:pt modelId="{A36D20B0-06E8-4224-A950-B6E62CB3FFA0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2100" b="1" dirty="0" err="1" smtClean="0">
              <a:latin typeface="Sylfaen" panose="010A0502050306030303" pitchFamily="18" charset="0"/>
            </a:rPr>
            <a:t>Երաշխիքները</a:t>
          </a:r>
          <a:endParaRPr lang="en-GB" sz="2100" b="1" dirty="0">
            <a:latin typeface="Sylfaen" panose="010A0502050306030303" pitchFamily="18" charset="0"/>
          </a:endParaRPr>
        </a:p>
      </dgm:t>
    </dgm:pt>
    <dgm:pt modelId="{EEE4A91A-5A19-4EB6-B0DB-F92136B5BBDA}" type="parTrans" cxnId="{19DC7568-F8C6-4AC0-9BA9-CB3E72F43016}">
      <dgm:prSet/>
      <dgm:spPr/>
      <dgm:t>
        <a:bodyPr/>
        <a:lstStyle/>
        <a:p>
          <a:endParaRPr lang="en-GB" sz="2100"/>
        </a:p>
      </dgm:t>
    </dgm:pt>
    <dgm:pt modelId="{54668624-3071-4B1B-A7B4-B3599924663C}" type="sibTrans" cxnId="{19DC7568-F8C6-4AC0-9BA9-CB3E72F43016}">
      <dgm:prSet/>
      <dgm:spPr/>
      <dgm:t>
        <a:bodyPr/>
        <a:lstStyle/>
        <a:p>
          <a:endParaRPr lang="en-GB" sz="2100"/>
        </a:p>
      </dgm:t>
    </dgm:pt>
    <dgm:pt modelId="{40A053CC-BC28-4080-943A-767C8E120CC0}">
      <dgm:prSet phldrT="[Text]" custT="1"/>
      <dgm:spPr/>
      <dgm:t>
        <a:bodyPr/>
        <a:lstStyle/>
        <a:p>
          <a:r>
            <a:rPr lang="en-US" sz="1900" b="1" dirty="0" err="1" smtClean="0">
              <a:latin typeface="Sylfaen" panose="010A0502050306030303" pitchFamily="18" charset="0"/>
            </a:rPr>
            <a:t>Մերժման</a:t>
          </a:r>
          <a:r>
            <a:rPr lang="en-US" sz="1900" b="1" dirty="0" smtClean="0">
              <a:latin typeface="Sylfaen" panose="010A0502050306030303" pitchFamily="18" charset="0"/>
            </a:rPr>
            <a:t> </a:t>
          </a:r>
          <a:r>
            <a:rPr lang="en-US" sz="1900" b="1" dirty="0" err="1" smtClean="0">
              <a:latin typeface="Sylfaen" panose="010A0502050306030303" pitchFamily="18" charset="0"/>
            </a:rPr>
            <a:t>պայմանները</a:t>
          </a:r>
          <a:r>
            <a:rPr lang="en-US" sz="1900" b="1" dirty="0" smtClean="0">
              <a:latin typeface="Sylfaen" panose="010A0502050306030303" pitchFamily="18" charset="0"/>
            </a:rPr>
            <a:t> </a:t>
          </a:r>
          <a:endParaRPr lang="en-GB" sz="1900" b="1" dirty="0">
            <a:latin typeface="Sylfaen" panose="010A0502050306030303" pitchFamily="18" charset="0"/>
          </a:endParaRPr>
        </a:p>
      </dgm:t>
    </dgm:pt>
    <dgm:pt modelId="{0E8DEE90-6B2B-4EE5-9488-F8AACDDD53EE}" type="parTrans" cxnId="{BAC2C3AD-FD08-4A5C-906B-006F685A0A40}">
      <dgm:prSet/>
      <dgm:spPr/>
      <dgm:t>
        <a:bodyPr/>
        <a:lstStyle/>
        <a:p>
          <a:endParaRPr lang="en-GB" sz="2100"/>
        </a:p>
      </dgm:t>
    </dgm:pt>
    <dgm:pt modelId="{BA06C24D-6FE8-43FC-9D5E-0436D9138BD1}" type="sibTrans" cxnId="{BAC2C3AD-FD08-4A5C-906B-006F685A0A40}">
      <dgm:prSet/>
      <dgm:spPr/>
      <dgm:t>
        <a:bodyPr/>
        <a:lstStyle/>
        <a:p>
          <a:endParaRPr lang="en-GB" sz="2100"/>
        </a:p>
      </dgm:t>
    </dgm:pt>
    <dgm:pt modelId="{D1C491F7-C6F2-452C-ABA8-CA087C267FC6}" type="pres">
      <dgm:prSet presAssocID="{3C018D3C-0F91-4A08-90F6-BB16C7CF8F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7AB41EC-DB53-411E-97C8-0F255E0A3AF9}" type="pres">
      <dgm:prSet presAssocID="{67EB3051-92A7-4139-B292-34CB9B6860A0}" presName="composite" presStyleCnt="0"/>
      <dgm:spPr/>
    </dgm:pt>
    <dgm:pt modelId="{31527D9E-5FA2-4597-8E2D-E5003C3C0A93}" type="pres">
      <dgm:prSet presAssocID="{67EB3051-92A7-4139-B292-34CB9B6860A0}" presName="bentUpArrow1" presStyleLbl="alignImgPlace1" presStyleIdx="0" presStyleCnt="2"/>
      <dgm:spPr>
        <a:solidFill>
          <a:srgbClr val="91A6B8"/>
        </a:solidFill>
      </dgm:spPr>
    </dgm:pt>
    <dgm:pt modelId="{B4D5EB93-611D-4038-B168-500D1B32CA56}" type="pres">
      <dgm:prSet presAssocID="{67EB3051-92A7-4139-B292-34CB9B6860A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48DBB-AF6D-41DF-B170-D8F41A227E12}" type="pres">
      <dgm:prSet presAssocID="{67EB3051-92A7-4139-B292-34CB9B6860A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ABEEA-4F82-4691-8B70-47038BAF139E}" type="pres">
      <dgm:prSet presAssocID="{493AE93D-B296-4EF7-A9A2-2B322187866D}" presName="sibTrans" presStyleCnt="0"/>
      <dgm:spPr/>
    </dgm:pt>
    <dgm:pt modelId="{7A626975-D983-45D4-947E-933C628BFF32}" type="pres">
      <dgm:prSet presAssocID="{5D92D247-FB78-4075-80EA-04B6A0571AA5}" presName="composite" presStyleCnt="0"/>
      <dgm:spPr/>
    </dgm:pt>
    <dgm:pt modelId="{6CC64585-60A8-40E0-ADC9-12EB47EBEB83}" type="pres">
      <dgm:prSet presAssocID="{5D92D247-FB78-4075-80EA-04B6A0571AA5}" presName="bentUpArrow1" presStyleLbl="alignImgPlace1" presStyleIdx="1" presStyleCnt="2"/>
      <dgm:spPr>
        <a:solidFill>
          <a:srgbClr val="91A6B8"/>
        </a:solidFill>
      </dgm:spPr>
    </dgm:pt>
    <dgm:pt modelId="{D73EB49A-F08A-4ADC-BCC6-8D88F76D62B6}" type="pres">
      <dgm:prSet presAssocID="{5D92D247-FB78-4075-80EA-04B6A0571AA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31CDA-115C-41E7-AE28-01F4D53E927C}" type="pres">
      <dgm:prSet presAssocID="{5D92D247-FB78-4075-80EA-04B6A0571AA5}" presName="ChildText" presStyleLbl="revTx" presStyleIdx="1" presStyleCnt="3" custScaleY="152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A9C9B-7933-41A9-9A86-802C7D5EC352}" type="pres">
      <dgm:prSet presAssocID="{41B3314E-69B3-4078-B431-7A7CB80FBE33}" presName="sibTrans" presStyleCnt="0"/>
      <dgm:spPr/>
    </dgm:pt>
    <dgm:pt modelId="{C1F89C58-1414-4307-8F3A-36B8BCF9472B}" type="pres">
      <dgm:prSet presAssocID="{A36D20B0-06E8-4224-A950-B6E62CB3FFA0}" presName="composite" presStyleCnt="0"/>
      <dgm:spPr/>
    </dgm:pt>
    <dgm:pt modelId="{BBC99311-7DE7-4254-AAFC-4B74B3B2EFE0}" type="pres">
      <dgm:prSet presAssocID="{A36D20B0-06E8-4224-A950-B6E62CB3FFA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71605-FA8E-47E8-9A57-50CBF5B28BB8}" type="pres">
      <dgm:prSet presAssocID="{A36D20B0-06E8-4224-A950-B6E62CB3FFA0}" presName="FinalChildText" presStyleLbl="revTx" presStyleIdx="2" presStyleCnt="3" custScaleX="168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8C005-3AEC-4167-88B1-1634AB1C0B91}" type="presOf" srcId="{67EB3051-92A7-4139-B292-34CB9B6860A0}" destId="{B4D5EB93-611D-4038-B168-500D1B32CA56}" srcOrd="0" destOrd="0" presId="urn:microsoft.com/office/officeart/2005/8/layout/StepDownProcess"/>
    <dgm:cxn modelId="{D8E27974-A339-4A1C-A777-3E55B5081739}" type="presOf" srcId="{40A053CC-BC28-4080-943A-767C8E120CC0}" destId="{C5C71605-FA8E-47E8-9A57-50CBF5B28BB8}" srcOrd="0" destOrd="0" presId="urn:microsoft.com/office/officeart/2005/8/layout/StepDownProcess"/>
    <dgm:cxn modelId="{25710B08-62B9-447C-9CB0-FC6F405928CC}" srcId="{67EB3051-92A7-4139-B292-34CB9B6860A0}" destId="{7489F11D-E032-46E1-BC8C-E5B20ADC2D0A}" srcOrd="0" destOrd="0" parTransId="{4A2EB988-6CEF-45BA-823A-54398DF9D33E}" sibTransId="{4A6C80DB-9439-4FEB-BFE2-206CE08D744E}"/>
    <dgm:cxn modelId="{E827E446-742D-4C0D-9087-E35DF9F46A40}" type="presOf" srcId="{5D92D247-FB78-4075-80EA-04B6A0571AA5}" destId="{D73EB49A-F08A-4ADC-BCC6-8D88F76D62B6}" srcOrd="0" destOrd="0" presId="urn:microsoft.com/office/officeart/2005/8/layout/StepDownProcess"/>
    <dgm:cxn modelId="{CE0A545B-792E-4016-A259-355AAE070DC8}" type="presOf" srcId="{3C018D3C-0F91-4A08-90F6-BB16C7CF8F8E}" destId="{D1C491F7-C6F2-452C-ABA8-CA087C267FC6}" srcOrd="0" destOrd="0" presId="urn:microsoft.com/office/officeart/2005/8/layout/StepDownProcess"/>
    <dgm:cxn modelId="{BAC2C3AD-FD08-4A5C-906B-006F685A0A40}" srcId="{A36D20B0-06E8-4224-A950-B6E62CB3FFA0}" destId="{40A053CC-BC28-4080-943A-767C8E120CC0}" srcOrd="0" destOrd="0" parTransId="{0E8DEE90-6B2B-4EE5-9488-F8AACDDD53EE}" sibTransId="{BA06C24D-6FE8-43FC-9D5E-0436D9138BD1}"/>
    <dgm:cxn modelId="{7D80E816-8ABE-4512-9209-984A384E647E}" type="presOf" srcId="{75F8A651-A7C2-48D9-808A-E0FFEA9518D9}" destId="{A5F31CDA-115C-41E7-AE28-01F4D53E927C}" srcOrd="0" destOrd="0" presId="urn:microsoft.com/office/officeart/2005/8/layout/StepDownProcess"/>
    <dgm:cxn modelId="{2152479E-302A-4151-8D09-0A6FA2D35F6B}" type="presOf" srcId="{7489F11D-E032-46E1-BC8C-E5B20ADC2D0A}" destId="{52E48DBB-AF6D-41DF-B170-D8F41A227E12}" srcOrd="0" destOrd="0" presId="urn:microsoft.com/office/officeart/2005/8/layout/StepDownProcess"/>
    <dgm:cxn modelId="{95A4A67D-EF67-4080-ACC3-90E8803289B7}" type="presOf" srcId="{A36D20B0-06E8-4224-A950-B6E62CB3FFA0}" destId="{BBC99311-7DE7-4254-AAFC-4B74B3B2EFE0}" srcOrd="0" destOrd="0" presId="urn:microsoft.com/office/officeart/2005/8/layout/StepDownProcess"/>
    <dgm:cxn modelId="{831EAA11-C43D-4068-A716-60CCCD752FB2}" srcId="{3C018D3C-0F91-4A08-90F6-BB16C7CF8F8E}" destId="{5D92D247-FB78-4075-80EA-04B6A0571AA5}" srcOrd="1" destOrd="0" parTransId="{EA9B5474-DDD6-4F8C-ACF7-0E9474452DE5}" sibTransId="{41B3314E-69B3-4078-B431-7A7CB80FBE33}"/>
    <dgm:cxn modelId="{19DC7568-F8C6-4AC0-9BA9-CB3E72F43016}" srcId="{3C018D3C-0F91-4A08-90F6-BB16C7CF8F8E}" destId="{A36D20B0-06E8-4224-A950-B6E62CB3FFA0}" srcOrd="2" destOrd="0" parTransId="{EEE4A91A-5A19-4EB6-B0DB-F92136B5BBDA}" sibTransId="{54668624-3071-4B1B-A7B4-B3599924663C}"/>
    <dgm:cxn modelId="{E349022D-13EB-4D8E-9B9B-4682AA06D704}" srcId="{3C018D3C-0F91-4A08-90F6-BB16C7CF8F8E}" destId="{67EB3051-92A7-4139-B292-34CB9B6860A0}" srcOrd="0" destOrd="0" parTransId="{79E9A809-BA37-4853-AA8E-39C2539F98BB}" sibTransId="{493AE93D-B296-4EF7-A9A2-2B322187866D}"/>
    <dgm:cxn modelId="{4979FBBC-F0A7-4952-83D9-21BB7E40B428}" srcId="{5D92D247-FB78-4075-80EA-04B6A0571AA5}" destId="{75F8A651-A7C2-48D9-808A-E0FFEA9518D9}" srcOrd="0" destOrd="0" parTransId="{2B5F7D4E-F52F-4897-A13F-3E31CD452B32}" sibTransId="{C5A0A913-2672-4A97-86A8-E12088D7D14F}"/>
    <dgm:cxn modelId="{349D3DF1-6206-4ED6-A962-518BD46A9128}" type="presParOf" srcId="{D1C491F7-C6F2-452C-ABA8-CA087C267FC6}" destId="{E7AB41EC-DB53-411E-97C8-0F255E0A3AF9}" srcOrd="0" destOrd="0" presId="urn:microsoft.com/office/officeart/2005/8/layout/StepDownProcess"/>
    <dgm:cxn modelId="{C191DF04-039B-469F-9D10-371663318E5E}" type="presParOf" srcId="{E7AB41EC-DB53-411E-97C8-0F255E0A3AF9}" destId="{31527D9E-5FA2-4597-8E2D-E5003C3C0A93}" srcOrd="0" destOrd="0" presId="urn:microsoft.com/office/officeart/2005/8/layout/StepDownProcess"/>
    <dgm:cxn modelId="{3E279B7C-8330-408B-8039-611DB2EADABE}" type="presParOf" srcId="{E7AB41EC-DB53-411E-97C8-0F255E0A3AF9}" destId="{B4D5EB93-611D-4038-B168-500D1B32CA56}" srcOrd="1" destOrd="0" presId="urn:microsoft.com/office/officeart/2005/8/layout/StepDownProcess"/>
    <dgm:cxn modelId="{92FFD5CD-74F1-4A1D-AB50-9DA8DFC3BC75}" type="presParOf" srcId="{E7AB41EC-DB53-411E-97C8-0F255E0A3AF9}" destId="{52E48DBB-AF6D-41DF-B170-D8F41A227E12}" srcOrd="2" destOrd="0" presId="urn:microsoft.com/office/officeart/2005/8/layout/StepDownProcess"/>
    <dgm:cxn modelId="{B26C41CB-1AC6-4DE2-B3B3-E8AF2F2401DA}" type="presParOf" srcId="{D1C491F7-C6F2-452C-ABA8-CA087C267FC6}" destId="{294ABEEA-4F82-4691-8B70-47038BAF139E}" srcOrd="1" destOrd="0" presId="urn:microsoft.com/office/officeart/2005/8/layout/StepDownProcess"/>
    <dgm:cxn modelId="{B65B122E-FD2E-46E7-9B8B-264FD1DC76A1}" type="presParOf" srcId="{D1C491F7-C6F2-452C-ABA8-CA087C267FC6}" destId="{7A626975-D983-45D4-947E-933C628BFF32}" srcOrd="2" destOrd="0" presId="urn:microsoft.com/office/officeart/2005/8/layout/StepDownProcess"/>
    <dgm:cxn modelId="{2F8FE155-1C52-4630-A106-DC887A945079}" type="presParOf" srcId="{7A626975-D983-45D4-947E-933C628BFF32}" destId="{6CC64585-60A8-40E0-ADC9-12EB47EBEB83}" srcOrd="0" destOrd="0" presId="urn:microsoft.com/office/officeart/2005/8/layout/StepDownProcess"/>
    <dgm:cxn modelId="{AC439BD7-FB00-4E2D-AD03-E07F3E17928A}" type="presParOf" srcId="{7A626975-D983-45D4-947E-933C628BFF32}" destId="{D73EB49A-F08A-4ADC-BCC6-8D88F76D62B6}" srcOrd="1" destOrd="0" presId="urn:microsoft.com/office/officeart/2005/8/layout/StepDownProcess"/>
    <dgm:cxn modelId="{131F0E7E-1C5B-488D-BF25-730A3A51CC78}" type="presParOf" srcId="{7A626975-D983-45D4-947E-933C628BFF32}" destId="{A5F31CDA-115C-41E7-AE28-01F4D53E927C}" srcOrd="2" destOrd="0" presId="urn:microsoft.com/office/officeart/2005/8/layout/StepDownProcess"/>
    <dgm:cxn modelId="{821AA76A-5AC3-427A-BD83-ACBAD064516B}" type="presParOf" srcId="{D1C491F7-C6F2-452C-ABA8-CA087C267FC6}" destId="{7E4A9C9B-7933-41A9-9A86-802C7D5EC352}" srcOrd="3" destOrd="0" presId="urn:microsoft.com/office/officeart/2005/8/layout/StepDownProcess"/>
    <dgm:cxn modelId="{A1C1E8E3-4E7B-4208-BE8E-2DCA337FB994}" type="presParOf" srcId="{D1C491F7-C6F2-452C-ABA8-CA087C267FC6}" destId="{C1F89C58-1414-4307-8F3A-36B8BCF9472B}" srcOrd="4" destOrd="0" presId="urn:microsoft.com/office/officeart/2005/8/layout/StepDownProcess"/>
    <dgm:cxn modelId="{DB83AC6A-9458-4F46-96E1-6966A3926E7A}" type="presParOf" srcId="{C1F89C58-1414-4307-8F3A-36B8BCF9472B}" destId="{BBC99311-7DE7-4254-AAFC-4B74B3B2EFE0}" srcOrd="0" destOrd="0" presId="urn:microsoft.com/office/officeart/2005/8/layout/StepDownProcess"/>
    <dgm:cxn modelId="{FF1E21B2-D80A-4060-A83A-5881C36BC6DA}" type="presParOf" srcId="{C1F89C58-1414-4307-8F3A-36B8BCF9472B}" destId="{C5C71605-FA8E-47E8-9A57-50CBF5B28BB8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B0F65B-9F91-406A-90CB-6785F6808F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1CEAA09-6E04-4169-A989-51DA223B1AE2}">
      <dgm:prSet phldrT="[Text]"/>
      <dgm:spPr>
        <a:solidFill>
          <a:srgbClr val="2F618F"/>
        </a:solidFill>
      </dgm:spPr>
      <dgm:t>
        <a:bodyPr/>
        <a:lstStyle/>
        <a:p>
          <a:r>
            <a:rPr lang="hy-AM" b="1" dirty="0" smtClean="0">
              <a:latin typeface="Sylfaen" panose="010A0502050306030303" pitchFamily="18" charset="0"/>
            </a:rPr>
            <a:t>Տ</a:t>
          </a:r>
          <a:r>
            <a:rPr lang="en-US" b="1" dirty="0" err="1" smtClean="0">
              <a:latin typeface="Sylfaen" panose="010A0502050306030303" pitchFamily="18" charset="0"/>
            </a:rPr>
            <a:t>եղեկատվությունը</a:t>
          </a:r>
          <a:r>
            <a:rPr lang="en-US" b="1" dirty="0" smtClean="0">
              <a:latin typeface="Sylfaen" panose="010A0502050306030303" pitchFamily="18" charset="0"/>
            </a:rPr>
            <a:t> </a:t>
          </a:r>
          <a:r>
            <a:rPr lang="en-US" b="1" dirty="0" err="1" smtClean="0">
              <a:latin typeface="Sylfaen" panose="010A0502050306030303" pitchFamily="18" charset="0"/>
            </a:rPr>
            <a:t>ուղարկվել</a:t>
          </a:r>
          <a:r>
            <a:rPr lang="en-US" b="1" dirty="0" smtClean="0">
              <a:latin typeface="Sylfaen" panose="010A0502050306030303" pitchFamily="18" charset="0"/>
            </a:rPr>
            <a:t> է Ա </a:t>
          </a:r>
          <a:r>
            <a:rPr lang="en-US" b="1" dirty="0" err="1" smtClean="0">
              <a:latin typeface="Sylfaen" panose="010A0502050306030303" pitchFamily="18" charset="0"/>
            </a:rPr>
            <a:t>պետությունից</a:t>
          </a:r>
          <a:r>
            <a:rPr lang="en-US" b="1" dirty="0" smtClean="0">
              <a:latin typeface="Sylfaen" panose="010A0502050306030303" pitchFamily="18" charset="0"/>
            </a:rPr>
            <a:t> </a:t>
          </a:r>
          <a:endParaRPr lang="en-GB" b="1" dirty="0">
            <a:latin typeface="Sylfaen" panose="010A0502050306030303" pitchFamily="18" charset="0"/>
          </a:endParaRPr>
        </a:p>
      </dgm:t>
    </dgm:pt>
    <dgm:pt modelId="{DF4FB64B-4450-4476-87CB-37AAAAEAF066}" type="parTrans" cxnId="{A851C7E4-171A-43D0-9470-575580D8F075}">
      <dgm:prSet/>
      <dgm:spPr/>
      <dgm:t>
        <a:bodyPr/>
        <a:lstStyle/>
        <a:p>
          <a:endParaRPr lang="en-GB"/>
        </a:p>
      </dgm:t>
    </dgm:pt>
    <dgm:pt modelId="{D8EC43DE-F0ED-4306-8402-ACDF80100405}" type="sibTrans" cxnId="{A851C7E4-171A-43D0-9470-575580D8F075}">
      <dgm:prSet/>
      <dgm:spPr>
        <a:solidFill>
          <a:srgbClr val="91A6B8"/>
        </a:solidFill>
      </dgm:spPr>
      <dgm:t>
        <a:bodyPr/>
        <a:lstStyle/>
        <a:p>
          <a:endParaRPr lang="en-GB"/>
        </a:p>
      </dgm:t>
    </dgm:pt>
    <dgm:pt modelId="{CD231E6B-939C-434B-9CDC-CB74ED5C27CA}">
      <dgm:prSet phldrT="[Text]"/>
      <dgm:spPr>
        <a:solidFill>
          <a:srgbClr val="2F618F"/>
        </a:solidFill>
      </dgm:spPr>
      <dgm:t>
        <a:bodyPr/>
        <a:lstStyle/>
        <a:p>
          <a:r>
            <a:rPr lang="hy-AM" b="1" dirty="0" smtClean="0">
              <a:solidFill>
                <a:srgbClr val="FFFF00"/>
              </a:solidFill>
              <a:latin typeface="Sylfaen" panose="010A0502050306030303" pitchFamily="18" charset="0"/>
            </a:rPr>
            <a:t>Ռելե սերվեր</a:t>
          </a:r>
          <a:r>
            <a:rPr lang="en-US" b="1" dirty="0" smtClean="0">
              <a:solidFill>
                <a:srgbClr val="FFFF00"/>
              </a:solidFill>
              <a:latin typeface="Sylfaen" panose="010A0502050306030303" pitchFamily="18" charset="0"/>
            </a:rPr>
            <a:t> Բ </a:t>
          </a:r>
          <a:r>
            <a:rPr lang="en-US" b="1" dirty="0" err="1" smtClean="0">
              <a:solidFill>
                <a:srgbClr val="FFFF00"/>
              </a:solidFill>
              <a:latin typeface="Sylfaen" panose="010A0502050306030303" pitchFamily="18" charset="0"/>
            </a:rPr>
            <a:t>պետությունում</a:t>
          </a:r>
          <a:r>
            <a:rPr lang="en-US" b="1" dirty="0" smtClean="0">
              <a:solidFill>
                <a:srgbClr val="FFFF00"/>
              </a:solidFill>
              <a:latin typeface="Sylfaen" panose="010A0502050306030303" pitchFamily="18" charset="0"/>
            </a:rPr>
            <a:t> </a:t>
          </a:r>
        </a:p>
      </dgm:t>
    </dgm:pt>
    <dgm:pt modelId="{DD482E24-033C-4449-8960-15A6DE00255B}" type="parTrans" cxnId="{602F3C22-85A0-48A4-AAA0-C34904450974}">
      <dgm:prSet/>
      <dgm:spPr/>
      <dgm:t>
        <a:bodyPr/>
        <a:lstStyle/>
        <a:p>
          <a:endParaRPr lang="en-GB"/>
        </a:p>
      </dgm:t>
    </dgm:pt>
    <dgm:pt modelId="{1605DF09-B689-440D-A8F7-8A0DDE38192F}" type="sibTrans" cxnId="{602F3C22-85A0-48A4-AAA0-C34904450974}">
      <dgm:prSet/>
      <dgm:spPr>
        <a:solidFill>
          <a:srgbClr val="91A6B8"/>
        </a:solidFill>
      </dgm:spPr>
      <dgm:t>
        <a:bodyPr/>
        <a:lstStyle/>
        <a:p>
          <a:endParaRPr lang="en-GB"/>
        </a:p>
      </dgm:t>
    </dgm:pt>
    <dgm:pt modelId="{54F52897-B747-4F08-A43F-62CD1150A1C7}">
      <dgm:prSet phldrT="[Text]"/>
      <dgm:spPr>
        <a:solidFill>
          <a:srgbClr val="2F618F"/>
        </a:solidFill>
      </dgm:spPr>
      <dgm:t>
        <a:bodyPr/>
        <a:lstStyle/>
        <a:p>
          <a:r>
            <a:rPr lang="en-US" b="1" dirty="0" err="1" smtClean="0">
              <a:latin typeface="Sylfaen" panose="010A0502050306030303" pitchFamily="18" charset="0"/>
            </a:rPr>
            <a:t>Տեղեկատվությունը</a:t>
          </a:r>
          <a:r>
            <a:rPr lang="en-US" b="1" dirty="0" smtClean="0">
              <a:latin typeface="Sylfaen" panose="010A0502050306030303" pitchFamily="18" charset="0"/>
            </a:rPr>
            <a:t> </a:t>
          </a:r>
          <a:r>
            <a:rPr lang="en-US" b="1" dirty="0" err="1" smtClean="0">
              <a:latin typeface="Sylfaen" panose="010A0502050306030303" pitchFamily="18" charset="0"/>
            </a:rPr>
            <a:t>ստացվել</a:t>
          </a:r>
          <a:r>
            <a:rPr lang="en-US" b="1" dirty="0" smtClean="0">
              <a:latin typeface="Sylfaen" panose="010A0502050306030303" pitchFamily="18" charset="0"/>
            </a:rPr>
            <a:t> է Գ </a:t>
          </a:r>
          <a:r>
            <a:rPr lang="en-US" b="1" dirty="0" err="1" smtClean="0">
              <a:latin typeface="Sylfaen" panose="010A0502050306030303" pitchFamily="18" charset="0"/>
            </a:rPr>
            <a:t>պետությունում</a:t>
          </a:r>
          <a:r>
            <a:rPr lang="en-US" b="1" dirty="0" smtClean="0">
              <a:latin typeface="Sylfaen" panose="010A0502050306030303" pitchFamily="18" charset="0"/>
            </a:rPr>
            <a:t> </a:t>
          </a:r>
          <a:endParaRPr lang="en-GB" b="1" dirty="0">
            <a:latin typeface="Sylfaen" panose="010A0502050306030303" pitchFamily="18" charset="0"/>
          </a:endParaRPr>
        </a:p>
      </dgm:t>
    </dgm:pt>
    <dgm:pt modelId="{79CC8503-680C-4BAD-BCD9-F5CBAE75EF89}" type="parTrans" cxnId="{FC4BE7F9-11E9-48CC-AA79-420B5E88C547}">
      <dgm:prSet/>
      <dgm:spPr/>
      <dgm:t>
        <a:bodyPr/>
        <a:lstStyle/>
        <a:p>
          <a:endParaRPr lang="en-GB"/>
        </a:p>
      </dgm:t>
    </dgm:pt>
    <dgm:pt modelId="{DF958E0E-E0DB-436A-A0EF-AD61AD7EC53B}" type="sibTrans" cxnId="{FC4BE7F9-11E9-48CC-AA79-420B5E88C547}">
      <dgm:prSet/>
      <dgm:spPr/>
      <dgm:t>
        <a:bodyPr/>
        <a:lstStyle/>
        <a:p>
          <a:endParaRPr lang="en-GB"/>
        </a:p>
      </dgm:t>
    </dgm:pt>
    <dgm:pt modelId="{B6F4850D-E4E6-4EF7-BA16-947C9E7BAD22}" type="pres">
      <dgm:prSet presAssocID="{CCB0F65B-9F91-406A-90CB-6785F6808F2D}" presName="Name0" presStyleCnt="0">
        <dgm:presLayoutVars>
          <dgm:dir/>
          <dgm:resizeHandles val="exact"/>
        </dgm:presLayoutVars>
      </dgm:prSet>
      <dgm:spPr/>
    </dgm:pt>
    <dgm:pt modelId="{35A29870-0D19-40B0-B764-1D224889547E}" type="pres">
      <dgm:prSet presAssocID="{F1CEAA09-6E04-4169-A989-51DA223B1A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14F9B-10CF-44C6-A95B-6D106D205273}" type="pres">
      <dgm:prSet presAssocID="{D8EC43DE-F0ED-4306-8402-ACDF8010040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39083C5-3C4C-4A27-AC35-DA09DABF6434}" type="pres">
      <dgm:prSet presAssocID="{D8EC43DE-F0ED-4306-8402-ACDF8010040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ABA3D6E-65D8-49C4-AABD-F1758CEAA15B}" type="pres">
      <dgm:prSet presAssocID="{CD231E6B-939C-434B-9CDC-CB74ED5C27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79047-15CF-4FFE-BEF8-7E421503F124}" type="pres">
      <dgm:prSet presAssocID="{1605DF09-B689-440D-A8F7-8A0DDE38192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E546C62-3D0C-4375-A5B9-DB1AF73E0FED}" type="pres">
      <dgm:prSet presAssocID="{1605DF09-B689-440D-A8F7-8A0DDE38192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574373-2E21-446F-959B-D8FA026EBE7F}" type="pres">
      <dgm:prSet presAssocID="{54F52897-B747-4F08-A43F-62CD1150A1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7230FF-2C64-4C61-B6D7-68498E03313F}" type="presOf" srcId="{F1CEAA09-6E04-4169-A989-51DA223B1AE2}" destId="{35A29870-0D19-40B0-B764-1D224889547E}" srcOrd="0" destOrd="0" presId="urn:microsoft.com/office/officeart/2005/8/layout/process1"/>
    <dgm:cxn modelId="{FC4BE7F9-11E9-48CC-AA79-420B5E88C547}" srcId="{CCB0F65B-9F91-406A-90CB-6785F6808F2D}" destId="{54F52897-B747-4F08-A43F-62CD1150A1C7}" srcOrd="2" destOrd="0" parTransId="{79CC8503-680C-4BAD-BCD9-F5CBAE75EF89}" sibTransId="{DF958E0E-E0DB-436A-A0EF-AD61AD7EC53B}"/>
    <dgm:cxn modelId="{59EDA668-AC13-41F3-A9FA-FFECCD0A5792}" type="presOf" srcId="{D8EC43DE-F0ED-4306-8402-ACDF80100405}" destId="{239083C5-3C4C-4A27-AC35-DA09DABF6434}" srcOrd="1" destOrd="0" presId="urn:microsoft.com/office/officeart/2005/8/layout/process1"/>
    <dgm:cxn modelId="{A851C7E4-171A-43D0-9470-575580D8F075}" srcId="{CCB0F65B-9F91-406A-90CB-6785F6808F2D}" destId="{F1CEAA09-6E04-4169-A989-51DA223B1AE2}" srcOrd="0" destOrd="0" parTransId="{DF4FB64B-4450-4476-87CB-37AAAAEAF066}" sibTransId="{D8EC43DE-F0ED-4306-8402-ACDF80100405}"/>
    <dgm:cxn modelId="{6189531A-B95A-4923-9310-66D2A3176B89}" type="presOf" srcId="{1605DF09-B689-440D-A8F7-8A0DDE38192F}" destId="{41C79047-15CF-4FFE-BEF8-7E421503F124}" srcOrd="0" destOrd="0" presId="urn:microsoft.com/office/officeart/2005/8/layout/process1"/>
    <dgm:cxn modelId="{DC28793A-D1BB-4B6A-9408-6D16412EC006}" type="presOf" srcId="{1605DF09-B689-440D-A8F7-8A0DDE38192F}" destId="{5E546C62-3D0C-4375-A5B9-DB1AF73E0FED}" srcOrd="1" destOrd="0" presId="urn:microsoft.com/office/officeart/2005/8/layout/process1"/>
    <dgm:cxn modelId="{602F3C22-85A0-48A4-AAA0-C34904450974}" srcId="{CCB0F65B-9F91-406A-90CB-6785F6808F2D}" destId="{CD231E6B-939C-434B-9CDC-CB74ED5C27CA}" srcOrd="1" destOrd="0" parTransId="{DD482E24-033C-4449-8960-15A6DE00255B}" sibTransId="{1605DF09-B689-440D-A8F7-8A0DDE38192F}"/>
    <dgm:cxn modelId="{9C5C47B9-62EA-4F19-B7A6-AE74B4038311}" type="presOf" srcId="{CCB0F65B-9F91-406A-90CB-6785F6808F2D}" destId="{B6F4850D-E4E6-4EF7-BA16-947C9E7BAD22}" srcOrd="0" destOrd="0" presId="urn:microsoft.com/office/officeart/2005/8/layout/process1"/>
    <dgm:cxn modelId="{02CA5A40-8A14-4723-8DA8-1CB47E2240B7}" type="presOf" srcId="{54F52897-B747-4F08-A43F-62CD1150A1C7}" destId="{62574373-2E21-446F-959B-D8FA026EBE7F}" srcOrd="0" destOrd="0" presId="urn:microsoft.com/office/officeart/2005/8/layout/process1"/>
    <dgm:cxn modelId="{31840526-B15A-4629-9BB0-0B39CB78A16C}" type="presOf" srcId="{D8EC43DE-F0ED-4306-8402-ACDF80100405}" destId="{66314F9B-10CF-44C6-A95B-6D106D205273}" srcOrd="0" destOrd="0" presId="urn:microsoft.com/office/officeart/2005/8/layout/process1"/>
    <dgm:cxn modelId="{8E66F22F-7E6C-4D28-94A5-2B7E8CD4786B}" type="presOf" srcId="{CD231E6B-939C-434B-9CDC-CB74ED5C27CA}" destId="{9ABA3D6E-65D8-49C4-AABD-F1758CEAA15B}" srcOrd="0" destOrd="0" presId="urn:microsoft.com/office/officeart/2005/8/layout/process1"/>
    <dgm:cxn modelId="{AF4D5398-F3AC-4357-BF13-48F945663F4A}" type="presParOf" srcId="{B6F4850D-E4E6-4EF7-BA16-947C9E7BAD22}" destId="{35A29870-0D19-40B0-B764-1D224889547E}" srcOrd="0" destOrd="0" presId="urn:microsoft.com/office/officeart/2005/8/layout/process1"/>
    <dgm:cxn modelId="{06A1EBD3-C6B9-4254-B51D-DE698A5AD4D0}" type="presParOf" srcId="{B6F4850D-E4E6-4EF7-BA16-947C9E7BAD22}" destId="{66314F9B-10CF-44C6-A95B-6D106D205273}" srcOrd="1" destOrd="0" presId="urn:microsoft.com/office/officeart/2005/8/layout/process1"/>
    <dgm:cxn modelId="{0AB745FF-E175-4B3F-823C-44F7A6B8102C}" type="presParOf" srcId="{66314F9B-10CF-44C6-A95B-6D106D205273}" destId="{239083C5-3C4C-4A27-AC35-DA09DABF6434}" srcOrd="0" destOrd="0" presId="urn:microsoft.com/office/officeart/2005/8/layout/process1"/>
    <dgm:cxn modelId="{6E3A17CD-5F4E-44B6-B0D3-B4A0A9B05A7C}" type="presParOf" srcId="{B6F4850D-E4E6-4EF7-BA16-947C9E7BAD22}" destId="{9ABA3D6E-65D8-49C4-AABD-F1758CEAA15B}" srcOrd="2" destOrd="0" presId="urn:microsoft.com/office/officeart/2005/8/layout/process1"/>
    <dgm:cxn modelId="{4B9F680D-392B-45D5-BD74-33B2D29C99D4}" type="presParOf" srcId="{B6F4850D-E4E6-4EF7-BA16-947C9E7BAD22}" destId="{41C79047-15CF-4FFE-BEF8-7E421503F124}" srcOrd="3" destOrd="0" presId="urn:microsoft.com/office/officeart/2005/8/layout/process1"/>
    <dgm:cxn modelId="{314AF784-AD65-4A1F-9653-183FEEA79FA6}" type="presParOf" srcId="{41C79047-15CF-4FFE-BEF8-7E421503F124}" destId="{5E546C62-3D0C-4375-A5B9-DB1AF73E0FED}" srcOrd="0" destOrd="0" presId="urn:microsoft.com/office/officeart/2005/8/layout/process1"/>
    <dgm:cxn modelId="{5A8FE3FF-8128-485F-A181-87CFFA92D174}" type="presParOf" srcId="{B6F4850D-E4E6-4EF7-BA16-947C9E7BAD22}" destId="{62574373-2E21-446F-959B-D8FA026EBE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1E8B54-F15E-144E-8D2F-9EAF10BA117C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AE7104CB-758D-EC41-8609-61191BFE3C03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2500" b="1" dirty="0" err="1" smtClean="0">
              <a:latin typeface="Sylfaen" panose="010A0502050306030303" pitchFamily="18" charset="0"/>
            </a:rPr>
            <a:t>Իրավապահ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r>
            <a:rPr lang="en-US" sz="2500" b="1" dirty="0" err="1" smtClean="0">
              <a:latin typeface="Sylfaen" panose="010A0502050306030303" pitchFamily="18" charset="0"/>
            </a:rPr>
            <a:t>մարմինների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r>
            <a:rPr lang="en-US" sz="2500" b="1" dirty="0" err="1" smtClean="0">
              <a:latin typeface="Sylfaen" panose="010A0502050306030303" pitchFamily="18" charset="0"/>
            </a:rPr>
            <a:t>նախաձեռնությունը</a:t>
          </a:r>
          <a:r>
            <a:rPr lang="en-US" sz="2500" b="1" dirty="0" smtClean="0">
              <a:latin typeface="Sylfaen" panose="010A0502050306030303" pitchFamily="18" charset="0"/>
            </a:rPr>
            <a:t>/</a:t>
          </a:r>
          <a:endParaRPr lang="en-US" sz="2500" b="1" dirty="0">
            <a:latin typeface="Sylfaen" panose="010A0502050306030303" pitchFamily="18" charset="0"/>
          </a:endParaRPr>
        </a:p>
        <a:p>
          <a:r>
            <a:rPr lang="hy-AM" sz="2500" b="1" dirty="0" smtClean="0">
              <a:latin typeface="Sylfaen" panose="010A0502050306030303" pitchFamily="18" charset="0"/>
            </a:rPr>
            <a:t>Ա</a:t>
          </a:r>
          <a:r>
            <a:rPr lang="en-US" sz="2500" b="1" dirty="0" err="1" smtClean="0">
              <a:latin typeface="Sylfaen" panose="010A0502050306030303" pitchFamily="18" charset="0"/>
            </a:rPr>
            <a:t>ռաջարկ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endParaRPr lang="en-US" sz="2500" b="1" dirty="0">
            <a:latin typeface="Sylfaen" panose="010A0502050306030303" pitchFamily="18" charset="0"/>
          </a:endParaRPr>
        </a:p>
      </dgm:t>
    </dgm:pt>
    <dgm:pt modelId="{BC68609A-B6B8-B644-9138-4E0BFF105ECD}" type="parTrans" cxnId="{3092243B-08A2-0044-84A1-685944038A1F}">
      <dgm:prSet/>
      <dgm:spPr/>
      <dgm:t>
        <a:bodyPr/>
        <a:lstStyle/>
        <a:p>
          <a:endParaRPr lang="en-US"/>
        </a:p>
      </dgm:t>
    </dgm:pt>
    <dgm:pt modelId="{FDC3CB59-829A-C84B-B579-8B9002EFB2A7}" type="sibTrans" cxnId="{3092243B-08A2-0044-84A1-685944038A1F}">
      <dgm:prSet/>
      <dgm:spPr>
        <a:solidFill>
          <a:srgbClr val="91A6B8"/>
        </a:solidFill>
      </dgm:spPr>
      <dgm:t>
        <a:bodyPr/>
        <a:lstStyle/>
        <a:p>
          <a:endParaRPr lang="en-US"/>
        </a:p>
      </dgm:t>
    </dgm:pt>
    <dgm:pt modelId="{FBFCC004-16C3-1C4C-AE98-8809FF704719}">
      <dgm:prSet phldrT="[Text]" custT="1"/>
      <dgm:spPr>
        <a:solidFill>
          <a:srgbClr val="2F618F"/>
        </a:solidFill>
      </dgm:spPr>
      <dgm:t>
        <a:bodyPr/>
        <a:lstStyle/>
        <a:p>
          <a:r>
            <a:rPr lang="en-US" sz="2500" b="1" dirty="0" err="1" smtClean="0">
              <a:latin typeface="Sylfaen" panose="010A0502050306030303" pitchFamily="18" charset="0"/>
            </a:rPr>
            <a:t>Այլ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r>
            <a:rPr lang="en-US" sz="2500" b="1" dirty="0" err="1" smtClean="0">
              <a:latin typeface="Sylfaen" panose="010A0502050306030303" pitchFamily="18" charset="0"/>
            </a:rPr>
            <a:t>պետության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r>
            <a:rPr lang="en-US" sz="2500" b="1" dirty="0" err="1" smtClean="0">
              <a:latin typeface="Sylfaen" panose="010A0502050306030303" pitchFamily="18" charset="0"/>
            </a:rPr>
            <a:t>դատախազության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r>
            <a:rPr lang="en-US" sz="2500" b="1" dirty="0" err="1" smtClean="0">
              <a:latin typeface="Sylfaen" panose="010A0502050306030303" pitchFamily="18" charset="0"/>
            </a:rPr>
            <a:t>կամ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r>
            <a:rPr lang="en-US" sz="2500" b="1" dirty="0" err="1" smtClean="0">
              <a:latin typeface="Sylfaen" panose="010A0502050306030303" pitchFamily="18" charset="0"/>
            </a:rPr>
            <a:t>դատարանի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r>
            <a:rPr lang="en-US" sz="2500" b="1" dirty="0" err="1" smtClean="0">
              <a:latin typeface="Sylfaen" panose="010A0502050306030303" pitchFamily="18" charset="0"/>
            </a:rPr>
            <a:t>որոշումները</a:t>
          </a:r>
          <a:r>
            <a:rPr lang="en-US" sz="2500" b="1" dirty="0" smtClean="0">
              <a:latin typeface="Sylfaen" panose="010A0502050306030303" pitchFamily="18" charset="0"/>
            </a:rPr>
            <a:t> </a:t>
          </a:r>
          <a:endParaRPr lang="en-US" sz="2500" b="1" dirty="0">
            <a:latin typeface="Sylfaen" panose="010A0502050306030303" pitchFamily="18" charset="0"/>
          </a:endParaRPr>
        </a:p>
      </dgm:t>
    </dgm:pt>
    <dgm:pt modelId="{16F6BE10-67EA-FF4B-9D7B-2AA452608E46}" type="parTrans" cxnId="{AF7295FA-02AE-7347-BC2B-6C8EBB48AB65}">
      <dgm:prSet/>
      <dgm:spPr/>
      <dgm:t>
        <a:bodyPr/>
        <a:lstStyle/>
        <a:p>
          <a:endParaRPr lang="en-US"/>
        </a:p>
      </dgm:t>
    </dgm:pt>
    <dgm:pt modelId="{7038ADFC-0E27-1B49-8658-6394F010896A}" type="sibTrans" cxnId="{AF7295FA-02AE-7347-BC2B-6C8EBB48AB65}">
      <dgm:prSet/>
      <dgm:spPr>
        <a:solidFill>
          <a:srgbClr val="91A6B8"/>
        </a:solidFill>
      </dgm:spPr>
      <dgm:t>
        <a:bodyPr/>
        <a:lstStyle/>
        <a:p>
          <a:endParaRPr lang="en-US"/>
        </a:p>
      </dgm:t>
    </dgm:pt>
    <dgm:pt modelId="{B817E51B-5347-A54F-94F0-8C2DEC193D04}">
      <dgm:prSet phldrT="[Text]"/>
      <dgm:spPr>
        <a:solidFill>
          <a:srgbClr val="2F618F"/>
        </a:solidFill>
      </dgm:spPr>
      <dgm:t>
        <a:bodyPr/>
        <a:lstStyle/>
        <a:p>
          <a:r>
            <a:rPr lang="hy-AM" b="1" dirty="0" smtClean="0">
              <a:latin typeface="Sylfaen" panose="010A0502050306030303" pitchFamily="18" charset="0"/>
            </a:rPr>
            <a:t>Համացանց</a:t>
          </a:r>
          <a:r>
            <a:rPr lang="en-US" b="1" dirty="0" err="1" smtClean="0">
              <a:latin typeface="Sylfaen" panose="010A0502050306030303" pitchFamily="18" charset="0"/>
            </a:rPr>
            <a:t>ային</a:t>
          </a:r>
          <a:r>
            <a:rPr lang="en-US" b="1" dirty="0" smtClean="0">
              <a:latin typeface="Sylfaen" panose="010A0502050306030303" pitchFamily="18" charset="0"/>
            </a:rPr>
            <a:t> </a:t>
          </a:r>
          <a:r>
            <a:rPr lang="en-US" b="1" dirty="0" err="1" smtClean="0">
              <a:latin typeface="Sylfaen" panose="010A0502050306030303" pitchFamily="18" charset="0"/>
            </a:rPr>
            <a:t>ծառայություններ</a:t>
          </a:r>
          <a:r>
            <a:rPr lang="en-US" b="1" dirty="0" smtClean="0">
              <a:latin typeface="Sylfaen" panose="010A0502050306030303" pitchFamily="18" charset="0"/>
            </a:rPr>
            <a:t> </a:t>
          </a:r>
          <a:r>
            <a:rPr lang="en-US" b="1" dirty="0" err="1" smtClean="0">
              <a:latin typeface="Sylfaen" panose="010A0502050306030303" pitchFamily="18" charset="0"/>
            </a:rPr>
            <a:t>տրամադրողի</a:t>
          </a:r>
          <a:r>
            <a:rPr lang="en-US" b="1" dirty="0" smtClean="0">
              <a:latin typeface="Sylfaen" panose="010A0502050306030303" pitchFamily="18" charset="0"/>
            </a:rPr>
            <a:t> </a:t>
          </a:r>
          <a:r>
            <a:rPr lang="en-US" b="1" dirty="0" err="1" smtClean="0">
              <a:latin typeface="Sylfaen" panose="010A0502050306030303" pitchFamily="18" charset="0"/>
            </a:rPr>
            <a:t>կիրառումը</a:t>
          </a:r>
          <a:endParaRPr lang="en-US" b="1" dirty="0" smtClean="0">
            <a:latin typeface="Sylfaen" panose="010A0502050306030303" pitchFamily="18" charset="0"/>
          </a:endParaRPr>
        </a:p>
        <a:p>
          <a:endParaRPr lang="en-US" b="1" dirty="0">
            <a:latin typeface="Sylfaen" panose="010A0502050306030303" pitchFamily="18" charset="0"/>
          </a:endParaRPr>
        </a:p>
      </dgm:t>
    </dgm:pt>
    <dgm:pt modelId="{447C4BF7-F03D-984C-BFC2-B44166D8C519}" type="parTrans" cxnId="{9B417129-DC17-3A41-B949-F70FB8661828}">
      <dgm:prSet/>
      <dgm:spPr/>
      <dgm:t>
        <a:bodyPr/>
        <a:lstStyle/>
        <a:p>
          <a:endParaRPr lang="en-US"/>
        </a:p>
      </dgm:t>
    </dgm:pt>
    <dgm:pt modelId="{CC6911FD-9181-3E4D-A024-52DBEDEE6FDA}" type="sibTrans" cxnId="{9B417129-DC17-3A41-B949-F70FB8661828}">
      <dgm:prSet/>
      <dgm:spPr/>
      <dgm:t>
        <a:bodyPr/>
        <a:lstStyle/>
        <a:p>
          <a:endParaRPr lang="en-US"/>
        </a:p>
      </dgm:t>
    </dgm:pt>
    <dgm:pt modelId="{CA3B3DD8-C9D2-B246-BC8F-382A89A4400F}" type="pres">
      <dgm:prSet presAssocID="{851E8B54-F15E-144E-8D2F-9EAF10BA117C}" presName="Name0" presStyleCnt="0">
        <dgm:presLayoutVars>
          <dgm:dir/>
          <dgm:resizeHandles val="exact"/>
        </dgm:presLayoutVars>
      </dgm:prSet>
      <dgm:spPr/>
    </dgm:pt>
    <dgm:pt modelId="{5C4F47A9-DF52-E94A-9314-84A0DE05EE87}" type="pres">
      <dgm:prSet presAssocID="{AE7104CB-758D-EC41-8609-61191BFE3C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B4603-DEF0-5541-83A2-96EE904E758D}" type="pres">
      <dgm:prSet presAssocID="{FDC3CB59-829A-C84B-B579-8B9002EFB2A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8921681-A46C-2E46-A28A-EE209F7DFF8E}" type="pres">
      <dgm:prSet presAssocID="{FDC3CB59-829A-C84B-B579-8B9002EFB2A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208B717-D5D6-D14D-9793-A6B9B85D6CE5}" type="pres">
      <dgm:prSet presAssocID="{FBFCC004-16C3-1C4C-AE98-8809FF7047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682A1-F91C-7942-AF4D-3E91EBC211EA}" type="pres">
      <dgm:prSet presAssocID="{7038ADFC-0E27-1B49-8658-6394F010896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CDFECCB-DBA2-8B4B-9BDF-F313F7BF9897}" type="pres">
      <dgm:prSet presAssocID="{7038ADFC-0E27-1B49-8658-6394F010896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B3D899A-8E9B-E840-8698-AEB53FA7A099}" type="pres">
      <dgm:prSet presAssocID="{B817E51B-5347-A54F-94F0-8C2DEC193D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C68AC-CC18-A442-8C3C-93A1118D1EF8}" type="presOf" srcId="{7038ADFC-0E27-1B49-8658-6394F010896A}" destId="{0CDFECCB-DBA2-8B4B-9BDF-F313F7BF9897}" srcOrd="1" destOrd="0" presId="urn:microsoft.com/office/officeart/2005/8/layout/process1"/>
    <dgm:cxn modelId="{728386B8-1A39-A540-BAE1-B14D3C2A2847}" type="presOf" srcId="{FDC3CB59-829A-C84B-B579-8B9002EFB2A7}" destId="{38921681-A46C-2E46-A28A-EE209F7DFF8E}" srcOrd="1" destOrd="0" presId="urn:microsoft.com/office/officeart/2005/8/layout/process1"/>
    <dgm:cxn modelId="{E242096D-642F-2440-A0E0-EEAE53662A9C}" type="presOf" srcId="{7038ADFC-0E27-1B49-8658-6394F010896A}" destId="{2D7682A1-F91C-7942-AF4D-3E91EBC211EA}" srcOrd="0" destOrd="0" presId="urn:microsoft.com/office/officeart/2005/8/layout/process1"/>
    <dgm:cxn modelId="{4B18659F-5DC0-1E43-B75D-4A24A7325BD1}" type="presOf" srcId="{AE7104CB-758D-EC41-8609-61191BFE3C03}" destId="{5C4F47A9-DF52-E94A-9314-84A0DE05EE87}" srcOrd="0" destOrd="0" presId="urn:microsoft.com/office/officeart/2005/8/layout/process1"/>
    <dgm:cxn modelId="{6AF18147-3EC6-2B42-B0B6-5034FA52D517}" type="presOf" srcId="{FDC3CB59-829A-C84B-B579-8B9002EFB2A7}" destId="{575B4603-DEF0-5541-83A2-96EE904E758D}" srcOrd="0" destOrd="0" presId="urn:microsoft.com/office/officeart/2005/8/layout/process1"/>
    <dgm:cxn modelId="{3092243B-08A2-0044-84A1-685944038A1F}" srcId="{851E8B54-F15E-144E-8D2F-9EAF10BA117C}" destId="{AE7104CB-758D-EC41-8609-61191BFE3C03}" srcOrd="0" destOrd="0" parTransId="{BC68609A-B6B8-B644-9138-4E0BFF105ECD}" sibTransId="{FDC3CB59-829A-C84B-B579-8B9002EFB2A7}"/>
    <dgm:cxn modelId="{E4C7A0F8-09A4-4E48-9DF7-DE9389B1C73C}" type="presOf" srcId="{B817E51B-5347-A54F-94F0-8C2DEC193D04}" destId="{CB3D899A-8E9B-E840-8698-AEB53FA7A099}" srcOrd="0" destOrd="0" presId="urn:microsoft.com/office/officeart/2005/8/layout/process1"/>
    <dgm:cxn modelId="{AD76CFBF-A9C7-144B-A908-79497BE8C108}" type="presOf" srcId="{FBFCC004-16C3-1C4C-AE98-8809FF704719}" destId="{0208B717-D5D6-D14D-9793-A6B9B85D6CE5}" srcOrd="0" destOrd="0" presId="urn:microsoft.com/office/officeart/2005/8/layout/process1"/>
    <dgm:cxn modelId="{9B417129-DC17-3A41-B949-F70FB8661828}" srcId="{851E8B54-F15E-144E-8D2F-9EAF10BA117C}" destId="{B817E51B-5347-A54F-94F0-8C2DEC193D04}" srcOrd="2" destOrd="0" parTransId="{447C4BF7-F03D-984C-BFC2-B44166D8C519}" sibTransId="{CC6911FD-9181-3E4D-A024-52DBEDEE6FDA}"/>
    <dgm:cxn modelId="{AF7295FA-02AE-7347-BC2B-6C8EBB48AB65}" srcId="{851E8B54-F15E-144E-8D2F-9EAF10BA117C}" destId="{FBFCC004-16C3-1C4C-AE98-8809FF704719}" srcOrd="1" destOrd="0" parTransId="{16F6BE10-67EA-FF4B-9D7B-2AA452608E46}" sibTransId="{7038ADFC-0E27-1B49-8658-6394F010896A}"/>
    <dgm:cxn modelId="{3C0EDD2F-B444-2D44-A133-893E970273CF}" type="presOf" srcId="{851E8B54-F15E-144E-8D2F-9EAF10BA117C}" destId="{CA3B3DD8-C9D2-B246-BC8F-382A89A4400F}" srcOrd="0" destOrd="0" presId="urn:microsoft.com/office/officeart/2005/8/layout/process1"/>
    <dgm:cxn modelId="{01044321-F26C-E245-99B3-7F887142541A}" type="presParOf" srcId="{CA3B3DD8-C9D2-B246-BC8F-382A89A4400F}" destId="{5C4F47A9-DF52-E94A-9314-84A0DE05EE87}" srcOrd="0" destOrd="0" presId="urn:microsoft.com/office/officeart/2005/8/layout/process1"/>
    <dgm:cxn modelId="{ACEC27AA-0BE5-EB4D-81F6-0C5E2E4B9DB1}" type="presParOf" srcId="{CA3B3DD8-C9D2-B246-BC8F-382A89A4400F}" destId="{575B4603-DEF0-5541-83A2-96EE904E758D}" srcOrd="1" destOrd="0" presId="urn:microsoft.com/office/officeart/2005/8/layout/process1"/>
    <dgm:cxn modelId="{D9FBB6C6-71AE-044D-A209-02A46C83337D}" type="presParOf" srcId="{575B4603-DEF0-5541-83A2-96EE904E758D}" destId="{38921681-A46C-2E46-A28A-EE209F7DFF8E}" srcOrd="0" destOrd="0" presId="urn:microsoft.com/office/officeart/2005/8/layout/process1"/>
    <dgm:cxn modelId="{25E24D1B-2763-9A49-9DF1-8168E41C4A74}" type="presParOf" srcId="{CA3B3DD8-C9D2-B246-BC8F-382A89A4400F}" destId="{0208B717-D5D6-D14D-9793-A6B9B85D6CE5}" srcOrd="2" destOrd="0" presId="urn:microsoft.com/office/officeart/2005/8/layout/process1"/>
    <dgm:cxn modelId="{E59A7E5D-0A1A-1647-B087-629DFD95D98C}" type="presParOf" srcId="{CA3B3DD8-C9D2-B246-BC8F-382A89A4400F}" destId="{2D7682A1-F91C-7942-AF4D-3E91EBC211EA}" srcOrd="3" destOrd="0" presId="urn:microsoft.com/office/officeart/2005/8/layout/process1"/>
    <dgm:cxn modelId="{9C4E7876-33CF-FB4C-B511-BEC10C4E8341}" type="presParOf" srcId="{2D7682A1-F91C-7942-AF4D-3E91EBC211EA}" destId="{0CDFECCB-DBA2-8B4B-9BDF-F313F7BF9897}" srcOrd="0" destOrd="0" presId="urn:microsoft.com/office/officeart/2005/8/layout/process1"/>
    <dgm:cxn modelId="{83DC30CB-DDEC-1E42-A689-E4DA85BC052D}" type="presParOf" srcId="{CA3B3DD8-C9D2-B246-BC8F-382A89A4400F}" destId="{CB3D899A-8E9B-E840-8698-AEB53FA7A0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2D918-0CA5-4D88-8D2D-6536F35688D9}">
      <dsp:nvSpPr>
        <dsp:cNvPr id="0" name=""/>
        <dsp:cNvSpPr/>
      </dsp:nvSpPr>
      <dsp:spPr>
        <a:xfrm>
          <a:off x="685" y="2136680"/>
          <a:ext cx="3391910" cy="1217845"/>
        </a:xfrm>
        <a:prstGeom prst="chevron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800" b="0" i="0" kern="1200" dirty="0" smtClean="0">
              <a:latin typeface="Sylfaen" panose="010A0502050306030303" pitchFamily="18" charset="0"/>
            </a:rPr>
            <a:t>լայն ծավալով </a:t>
          </a:r>
          <a:r>
            <a:rPr lang="en-US" sz="2800" b="0" i="0" kern="1200" dirty="0" err="1" smtClean="0">
              <a:latin typeface="Sylfaen" panose="010A0502050306030303" pitchFamily="18" charset="0"/>
            </a:rPr>
            <a:t>փոխադարձ</a:t>
          </a:r>
          <a:r>
            <a:rPr lang="en-US" sz="2800" b="0" i="0" kern="1200" dirty="0" smtClean="0">
              <a:latin typeface="Sylfaen" panose="010A0502050306030303" pitchFamily="18" charset="0"/>
            </a:rPr>
            <a:t> </a:t>
          </a:r>
          <a:r>
            <a:rPr lang="en-US" sz="2800" b="0" i="0" kern="1200" dirty="0" err="1" smtClean="0">
              <a:latin typeface="Sylfaen" panose="010A0502050306030303" pitchFamily="18" charset="0"/>
            </a:rPr>
            <a:t>իրավական</a:t>
          </a:r>
          <a:r>
            <a:rPr lang="en-US" sz="2800" b="0" i="0" kern="1200" dirty="0" smtClean="0">
              <a:latin typeface="Sylfaen" panose="010A0502050306030303" pitchFamily="18" charset="0"/>
            </a:rPr>
            <a:t> </a:t>
          </a:r>
          <a:r>
            <a:rPr lang="en-US" sz="2800" b="0" i="0" kern="1200" dirty="0" err="1" smtClean="0">
              <a:latin typeface="Sylfaen" panose="010A0502050306030303" pitchFamily="18" charset="0"/>
            </a:rPr>
            <a:t>աջակցություն</a:t>
          </a:r>
          <a:endParaRPr lang="en-GB" sz="2800" kern="1200" dirty="0">
            <a:latin typeface="Sylfaen" panose="010A0502050306030303" pitchFamily="18" charset="0"/>
          </a:endParaRPr>
        </a:p>
      </dsp:txBody>
      <dsp:txXfrm>
        <a:off x="609608" y="2136680"/>
        <a:ext cx="2174065" cy="1217845"/>
      </dsp:txXfrm>
    </dsp:sp>
    <dsp:sp modelId="{5E586836-6813-44D7-8945-9800C12A8FB4}">
      <dsp:nvSpPr>
        <dsp:cNvPr id="0" name=""/>
        <dsp:cNvSpPr/>
      </dsp:nvSpPr>
      <dsp:spPr>
        <a:xfrm>
          <a:off x="3223340" y="1930678"/>
          <a:ext cx="4186602" cy="1629848"/>
        </a:xfrm>
        <a:prstGeom prst="chevron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Sylfaen" panose="010A0502050306030303" pitchFamily="18" charset="0"/>
            </a:rPr>
            <a:t>Օրենսդրություն</a:t>
          </a:r>
          <a:endParaRPr lang="en-GB" sz="2800" kern="1200" dirty="0">
            <a:latin typeface="Sylfaen" panose="010A0502050306030303" pitchFamily="18" charset="0"/>
          </a:endParaRPr>
        </a:p>
      </dsp:txBody>
      <dsp:txXfrm>
        <a:off x="4038264" y="1930678"/>
        <a:ext cx="2556754" cy="1629848"/>
      </dsp:txXfrm>
    </dsp:sp>
    <dsp:sp modelId="{B75CB205-DFCA-49F4-B42D-8726485D1790}">
      <dsp:nvSpPr>
        <dsp:cNvPr id="0" name=""/>
        <dsp:cNvSpPr/>
      </dsp:nvSpPr>
      <dsp:spPr>
        <a:xfrm>
          <a:off x="7240686" y="1839919"/>
          <a:ext cx="1692561" cy="1811366"/>
        </a:xfrm>
        <a:prstGeom prst="chevron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Sylfaen" panose="010A0502050306030303" pitchFamily="18" charset="0"/>
            </a:rPr>
            <a:t>Արագացում</a:t>
          </a:r>
          <a:endParaRPr lang="en-GB" sz="2700" kern="1200" dirty="0">
            <a:latin typeface="Sylfaen" panose="010A0502050306030303" pitchFamily="18" charset="0"/>
          </a:endParaRPr>
        </a:p>
      </dsp:txBody>
      <dsp:txXfrm>
        <a:off x="7240686" y="1839919"/>
        <a:ext cx="1692561" cy="1811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21E0C-02B7-4F18-B02B-9BDD0D2FF7E5}">
      <dsp:nvSpPr>
        <dsp:cNvPr id="0" name=""/>
        <dsp:cNvSpPr/>
      </dsp:nvSpPr>
      <dsp:spPr>
        <a:xfrm>
          <a:off x="1921" y="1677923"/>
          <a:ext cx="1923466" cy="1923466"/>
        </a:xfrm>
        <a:prstGeom prst="ellipse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ylfaen" panose="010A0502050306030303" pitchFamily="18" charset="0"/>
            </a:rPr>
            <a:t>Ա </a:t>
          </a:r>
          <a:r>
            <a:rPr lang="en-US" sz="1700" b="1" kern="1200" dirty="0" err="1" smtClean="0">
              <a:latin typeface="Sylfaen" panose="010A0502050306030303" pitchFamily="18" charset="0"/>
            </a:rPr>
            <a:t>երկիրը</a:t>
          </a:r>
          <a:r>
            <a:rPr lang="en-US" sz="1700" b="1" kern="1200" dirty="0" smtClean="0">
              <a:latin typeface="Sylfaen" panose="010A0502050306030303" pitchFamily="18" charset="0"/>
            </a:rPr>
            <a:t> </a:t>
          </a:r>
          <a:r>
            <a:rPr lang="en-US" sz="1700" b="1" kern="1200" dirty="0" err="1" smtClean="0">
              <a:latin typeface="Sylfaen" panose="010A0502050306030303" pitchFamily="18" charset="0"/>
            </a:rPr>
            <a:t>էլ</a:t>
          </a:r>
          <a:r>
            <a:rPr lang="en-US" sz="1700" b="1" kern="1200" dirty="0" smtClean="0">
              <a:latin typeface="Sylfaen" panose="010A0502050306030303" pitchFamily="18" charset="0"/>
            </a:rPr>
            <a:t>. </a:t>
          </a:r>
          <a:r>
            <a:rPr lang="en-US" sz="1700" b="1" kern="1200" dirty="0" err="1" smtClean="0">
              <a:latin typeface="Sylfaen" panose="010A0502050306030303" pitchFamily="18" charset="0"/>
            </a:rPr>
            <a:t>հաղորդագրություն</a:t>
          </a:r>
          <a:r>
            <a:rPr lang="en-US" sz="1700" b="1" kern="1200" dirty="0" smtClean="0">
              <a:latin typeface="Sylfaen" panose="010A0502050306030303" pitchFamily="18" charset="0"/>
            </a:rPr>
            <a:t> է </a:t>
          </a:r>
          <a:r>
            <a:rPr lang="en-US" sz="1700" b="1" kern="1200" dirty="0" err="1" smtClean="0">
              <a:latin typeface="Sylfaen" panose="010A0502050306030303" pitchFamily="18" charset="0"/>
            </a:rPr>
            <a:t>ուղարկում</a:t>
          </a:r>
          <a:r>
            <a:rPr lang="en-US" sz="1700" b="1" kern="1200" dirty="0" smtClean="0">
              <a:latin typeface="Sylfaen" panose="010A0502050306030303" pitchFamily="18" charset="0"/>
            </a:rPr>
            <a:t> </a:t>
          </a:r>
          <a:r>
            <a:rPr lang="en-US" sz="1700" b="1" kern="1200" dirty="0" err="1" smtClean="0">
              <a:latin typeface="Sylfaen" panose="010A0502050306030303" pitchFamily="18" charset="0"/>
            </a:rPr>
            <a:t>իրավապահ</a:t>
          </a:r>
          <a:r>
            <a:rPr lang="en-US" sz="1700" b="1" kern="1200" dirty="0" smtClean="0">
              <a:latin typeface="Sylfaen" panose="010A0502050306030303" pitchFamily="18" charset="0"/>
            </a:rPr>
            <a:t> </a:t>
          </a:r>
          <a:r>
            <a:rPr lang="en-US" sz="1700" b="1" kern="1200" dirty="0" err="1" smtClean="0">
              <a:latin typeface="Sylfaen" panose="010A0502050306030303" pitchFamily="18" charset="0"/>
            </a:rPr>
            <a:t>մարմիններին</a:t>
          </a:r>
          <a:r>
            <a:rPr lang="en-US" sz="1700" b="1" kern="1200" dirty="0" smtClean="0">
              <a:latin typeface="Sylfaen" panose="010A0502050306030303" pitchFamily="18" charset="0"/>
            </a:rPr>
            <a:t> </a:t>
          </a:r>
          <a:r>
            <a:rPr lang="en-US" sz="1700" b="1" kern="1200" dirty="0" err="1" smtClean="0">
              <a:latin typeface="Sylfaen" panose="010A0502050306030303" pitchFamily="18" charset="0"/>
            </a:rPr>
            <a:t>հնարավոր</a:t>
          </a:r>
          <a:r>
            <a:rPr lang="en-US" sz="1700" b="1" kern="1200" dirty="0" smtClean="0">
              <a:latin typeface="Sylfaen" panose="010A0502050306030303" pitchFamily="18" charset="0"/>
            </a:rPr>
            <a:t> </a:t>
          </a:r>
          <a:r>
            <a:rPr lang="en-US" sz="1700" b="1" kern="1200" dirty="0" err="1" smtClean="0">
              <a:latin typeface="Sylfaen" panose="010A0502050306030303" pitchFamily="18" charset="0"/>
            </a:rPr>
            <a:t>հանցավործության</a:t>
          </a:r>
          <a:r>
            <a:rPr lang="en-US" sz="1700" b="1" kern="1200" dirty="0" smtClean="0">
              <a:latin typeface="Sylfaen" panose="010A0502050306030303" pitchFamily="18" charset="0"/>
            </a:rPr>
            <a:t> </a:t>
          </a:r>
          <a:r>
            <a:rPr lang="en-US" sz="1700" b="1" kern="1200" dirty="0" err="1" smtClean="0">
              <a:latin typeface="Sylfaen" panose="010A0502050306030303" pitchFamily="18" charset="0"/>
            </a:rPr>
            <a:t>մասին</a:t>
          </a:r>
          <a:r>
            <a:rPr lang="en-US" sz="1700" b="1" kern="1200" dirty="0" smtClean="0">
              <a:latin typeface="Sylfaen" panose="010A0502050306030303" pitchFamily="18" charset="0"/>
            </a:rPr>
            <a:t> </a:t>
          </a:r>
          <a:endParaRPr lang="en-GB" sz="1700" b="1" kern="1200" dirty="0">
            <a:latin typeface="Sylfaen" panose="010A0502050306030303" pitchFamily="18" charset="0"/>
          </a:endParaRPr>
        </a:p>
      </dsp:txBody>
      <dsp:txXfrm>
        <a:off x="283606" y="1959608"/>
        <a:ext cx="1360096" cy="1360096"/>
      </dsp:txXfrm>
    </dsp:sp>
    <dsp:sp modelId="{2FE32ED6-408C-4152-8FE0-3FCEA3386CB9}">
      <dsp:nvSpPr>
        <dsp:cNvPr id="0" name=""/>
        <dsp:cNvSpPr/>
      </dsp:nvSpPr>
      <dsp:spPr>
        <a:xfrm>
          <a:off x="2081574" y="2081849"/>
          <a:ext cx="1115610" cy="1115610"/>
        </a:xfrm>
        <a:prstGeom prst="mathPlus">
          <a:avLst/>
        </a:prstGeom>
        <a:solidFill>
          <a:srgbClr val="91A6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2229448" y="2508458"/>
        <a:ext cx="819862" cy="262392"/>
      </dsp:txXfrm>
    </dsp:sp>
    <dsp:sp modelId="{A71F37D3-4190-4DA1-A608-8452A5BD3558}">
      <dsp:nvSpPr>
        <dsp:cNvPr id="0" name=""/>
        <dsp:cNvSpPr/>
      </dsp:nvSpPr>
      <dsp:spPr>
        <a:xfrm>
          <a:off x="3353370" y="1677923"/>
          <a:ext cx="2575926" cy="1923466"/>
        </a:xfrm>
        <a:prstGeom prst="ellipse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Sylfaen" panose="010A0502050306030303" pitchFamily="18" charset="0"/>
            </a:rPr>
            <a:t>Բ </a:t>
          </a:r>
          <a:r>
            <a:rPr lang="en-US" sz="1700" kern="1200" dirty="0" err="1" smtClean="0">
              <a:latin typeface="Sylfaen" panose="010A0502050306030303" pitchFamily="18" charset="0"/>
            </a:rPr>
            <a:t>երկիրը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ստանում</a:t>
          </a:r>
          <a:r>
            <a:rPr lang="en-US" sz="1700" kern="1200" dirty="0" smtClean="0">
              <a:latin typeface="Sylfaen" panose="010A0502050306030303" pitchFamily="18" charset="0"/>
            </a:rPr>
            <a:t> է </a:t>
          </a:r>
          <a:r>
            <a:rPr lang="en-US" sz="1700" kern="1200" dirty="0" err="1" smtClean="0">
              <a:latin typeface="Sylfaen" panose="010A0502050306030303" pitchFamily="18" charset="0"/>
            </a:rPr>
            <a:t>տեղեկատվությունը</a:t>
          </a:r>
          <a:r>
            <a:rPr lang="en-US" sz="1700" kern="1200" dirty="0" smtClean="0">
              <a:latin typeface="Sylfaen" panose="010A0502050306030303" pitchFamily="18" charset="0"/>
            </a:rPr>
            <a:t> և </a:t>
          </a:r>
          <a:r>
            <a:rPr lang="en-US" sz="1700" kern="1200" dirty="0" err="1" smtClean="0">
              <a:latin typeface="Sylfaen" panose="010A0502050306030303" pitchFamily="18" charset="0"/>
            </a:rPr>
            <a:t>սկսում</a:t>
          </a:r>
          <a:r>
            <a:rPr lang="en-US" sz="1700" kern="1200" dirty="0" smtClean="0">
              <a:latin typeface="Sylfaen" panose="010A0502050306030303" pitchFamily="18" charset="0"/>
            </a:rPr>
            <a:t> է </a:t>
          </a:r>
          <a:r>
            <a:rPr lang="en-US" sz="1700" kern="1200" dirty="0" err="1" smtClean="0">
              <a:latin typeface="Sylfaen" panose="010A0502050306030303" pitchFamily="18" charset="0"/>
            </a:rPr>
            <a:t>ներպետական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նախաքննական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փաստերի</a:t>
          </a:r>
          <a:r>
            <a:rPr lang="en-US" sz="1700" kern="1200" dirty="0" smtClean="0">
              <a:latin typeface="Sylfaen" panose="010A0502050306030303" pitchFamily="18" charset="0"/>
            </a:rPr>
            <a:t> </a:t>
          </a:r>
          <a:r>
            <a:rPr lang="en-US" sz="1700" kern="1200" dirty="0" err="1" smtClean="0">
              <a:latin typeface="Sylfaen" panose="010A0502050306030303" pitchFamily="18" charset="0"/>
            </a:rPr>
            <a:t>ստուգում</a:t>
          </a:r>
          <a:endParaRPr lang="en-GB" sz="1700" b="1" kern="1200" dirty="0">
            <a:latin typeface="Sylfaen" panose="010A0502050306030303" pitchFamily="18" charset="0"/>
          </a:endParaRPr>
        </a:p>
      </dsp:txBody>
      <dsp:txXfrm>
        <a:off x="3730606" y="1959608"/>
        <a:ext cx="1821454" cy="1360096"/>
      </dsp:txXfrm>
    </dsp:sp>
    <dsp:sp modelId="{2B626917-7C54-423E-8EDF-BC9F401B05B6}">
      <dsp:nvSpPr>
        <dsp:cNvPr id="0" name=""/>
        <dsp:cNvSpPr/>
      </dsp:nvSpPr>
      <dsp:spPr>
        <a:xfrm>
          <a:off x="6085482" y="2081849"/>
          <a:ext cx="1115610" cy="1115610"/>
        </a:xfrm>
        <a:prstGeom prst="mathEqual">
          <a:avLst/>
        </a:prstGeom>
        <a:solidFill>
          <a:srgbClr val="91A6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700" kern="1200"/>
        </a:p>
      </dsp:txBody>
      <dsp:txXfrm>
        <a:off x="6233356" y="2311665"/>
        <a:ext cx="819862" cy="655978"/>
      </dsp:txXfrm>
    </dsp:sp>
    <dsp:sp modelId="{74A6A061-7CF3-4873-8E84-7FEC5E35DF51}">
      <dsp:nvSpPr>
        <dsp:cNvPr id="0" name=""/>
        <dsp:cNvSpPr/>
      </dsp:nvSpPr>
      <dsp:spPr>
        <a:xfrm>
          <a:off x="7356298" y="1677923"/>
          <a:ext cx="1923466" cy="1923466"/>
        </a:xfrm>
        <a:prstGeom prst="ellipse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Sylfaen" panose="010A0502050306030303" pitchFamily="18" charset="0"/>
            </a:rPr>
            <a:t>Բ </a:t>
          </a:r>
          <a:r>
            <a:rPr lang="en-US" sz="1600" kern="1200" dirty="0" err="1" smtClean="0">
              <a:latin typeface="Sylfaen" panose="010A0502050306030303" pitchFamily="18" charset="0"/>
            </a:rPr>
            <a:t>երկիրը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գտնում</a:t>
          </a:r>
          <a:r>
            <a:rPr lang="en-US" sz="1600" kern="1200" dirty="0" smtClean="0">
              <a:latin typeface="Sylfaen" panose="010A0502050306030303" pitchFamily="18" charset="0"/>
            </a:rPr>
            <a:t> է </a:t>
          </a:r>
          <a:r>
            <a:rPr lang="en-US" sz="1600" kern="1200" dirty="0" err="1" smtClean="0">
              <a:latin typeface="Sylfaen" panose="010A0502050306030303" pitchFamily="18" charset="0"/>
            </a:rPr>
            <a:t>ապացույց</a:t>
          </a:r>
          <a:r>
            <a:rPr lang="en-US" sz="1600" kern="1200" dirty="0" smtClean="0">
              <a:latin typeface="Sylfaen" panose="010A0502050306030303" pitchFamily="18" charset="0"/>
            </a:rPr>
            <a:t>, </a:t>
          </a:r>
          <a:r>
            <a:rPr lang="en-US" sz="1600" kern="1200" dirty="0" err="1" smtClean="0">
              <a:latin typeface="Sylfaen" panose="010A0502050306030303" pitchFamily="18" charset="0"/>
            </a:rPr>
            <a:t>որ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տեղեկատվությունը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ճիշտ</a:t>
          </a:r>
          <a:r>
            <a:rPr lang="en-US" sz="1600" kern="1200" dirty="0" smtClean="0">
              <a:latin typeface="Sylfaen" panose="010A0502050306030303" pitchFamily="18" charset="0"/>
            </a:rPr>
            <a:t> է և </a:t>
          </a:r>
          <a:r>
            <a:rPr lang="en-US" sz="1600" kern="1200" dirty="0" err="1" smtClean="0">
              <a:latin typeface="Sylfaen" panose="010A0502050306030303" pitchFamily="18" charset="0"/>
            </a:rPr>
            <a:t>սկսում</a:t>
          </a:r>
          <a:r>
            <a:rPr lang="en-US" sz="1600" kern="1200" dirty="0" smtClean="0">
              <a:latin typeface="Sylfaen" panose="010A0502050306030303" pitchFamily="18" charset="0"/>
            </a:rPr>
            <a:t> է </a:t>
          </a:r>
          <a:r>
            <a:rPr lang="en-US" sz="1600" kern="1200" dirty="0" err="1" smtClean="0">
              <a:latin typeface="Sylfaen" panose="010A0502050306030303" pitchFamily="18" charset="0"/>
            </a:rPr>
            <a:t>ամբողջական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հետաքննություն</a:t>
          </a:r>
          <a:endParaRPr lang="en-GB" sz="1600" b="1" kern="1200" dirty="0">
            <a:latin typeface="Sylfaen" panose="010A0502050306030303" pitchFamily="18" charset="0"/>
          </a:endParaRPr>
        </a:p>
      </dsp:txBody>
      <dsp:txXfrm>
        <a:off x="7637983" y="1959608"/>
        <a:ext cx="1360096" cy="1360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43CAD-7228-4326-807D-49A74039CA0C}">
      <dsp:nvSpPr>
        <dsp:cNvPr id="0" name=""/>
        <dsp:cNvSpPr/>
      </dsp:nvSpPr>
      <dsp:spPr>
        <a:xfrm>
          <a:off x="1192170" y="1865"/>
          <a:ext cx="2197407" cy="1318444"/>
        </a:xfrm>
        <a:prstGeom prst="rect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Sylfaen" panose="010A0502050306030303" pitchFamily="18" charset="0"/>
            </a:rPr>
            <a:t>Կենտրոնական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մարմին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endParaRPr lang="en-GB" sz="1600" kern="1200" dirty="0">
            <a:latin typeface="Sylfaen" panose="010A0502050306030303" pitchFamily="18" charset="0"/>
          </a:endParaRPr>
        </a:p>
      </dsp:txBody>
      <dsp:txXfrm>
        <a:off x="1192170" y="1865"/>
        <a:ext cx="2197407" cy="1318444"/>
      </dsp:txXfrm>
    </dsp:sp>
    <dsp:sp modelId="{A1D7765D-812F-4276-9313-2C74C923229F}">
      <dsp:nvSpPr>
        <dsp:cNvPr id="0" name=""/>
        <dsp:cNvSpPr/>
      </dsp:nvSpPr>
      <dsp:spPr>
        <a:xfrm>
          <a:off x="3609319" y="1865"/>
          <a:ext cx="2197407" cy="1318444"/>
        </a:xfrm>
        <a:prstGeom prst="rect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Sylfaen" panose="010A0502050306030303" pitchFamily="18" charset="0"/>
            </a:rPr>
            <a:t>Պայմանագրի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կիրառում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endParaRPr lang="en-GB" sz="1600" kern="1200" dirty="0">
            <a:latin typeface="Sylfaen" panose="010A0502050306030303" pitchFamily="18" charset="0"/>
          </a:endParaRPr>
        </a:p>
      </dsp:txBody>
      <dsp:txXfrm>
        <a:off x="3609319" y="1865"/>
        <a:ext cx="2197407" cy="1318444"/>
      </dsp:txXfrm>
    </dsp:sp>
    <dsp:sp modelId="{F8A3965B-38B9-4F26-A8EC-A16B7E7679C4}">
      <dsp:nvSpPr>
        <dsp:cNvPr id="0" name=""/>
        <dsp:cNvSpPr/>
      </dsp:nvSpPr>
      <dsp:spPr>
        <a:xfrm>
          <a:off x="1192170" y="1540051"/>
          <a:ext cx="2197407" cy="1318444"/>
        </a:xfrm>
        <a:prstGeom prst="rect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Sylfaen" panose="010A0502050306030303" pitchFamily="18" charset="0"/>
            </a:rPr>
            <a:t>Մերժման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հիմքերը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endParaRPr lang="en-GB" sz="1600" kern="1200" dirty="0">
            <a:latin typeface="Sylfaen" panose="010A0502050306030303" pitchFamily="18" charset="0"/>
          </a:endParaRPr>
        </a:p>
      </dsp:txBody>
      <dsp:txXfrm>
        <a:off x="1192170" y="1540051"/>
        <a:ext cx="2197407" cy="1318444"/>
      </dsp:txXfrm>
    </dsp:sp>
    <dsp:sp modelId="{ED2F326A-66D6-4800-827B-AE8FF9A6F28C}">
      <dsp:nvSpPr>
        <dsp:cNvPr id="0" name=""/>
        <dsp:cNvSpPr/>
      </dsp:nvSpPr>
      <dsp:spPr>
        <a:xfrm>
          <a:off x="3609319" y="1540051"/>
          <a:ext cx="2197407" cy="1318444"/>
        </a:xfrm>
        <a:prstGeom prst="rect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Sylfaen" panose="010A0502050306030303" pitchFamily="18" charset="0"/>
            </a:rPr>
            <a:t>Պահել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տեղեկացված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endParaRPr lang="en-GB" sz="1600" kern="1200" dirty="0">
            <a:latin typeface="Sylfaen" panose="010A0502050306030303" pitchFamily="18" charset="0"/>
          </a:endParaRPr>
        </a:p>
      </dsp:txBody>
      <dsp:txXfrm>
        <a:off x="3609319" y="1540051"/>
        <a:ext cx="2197407" cy="1318444"/>
      </dsp:txXfrm>
    </dsp:sp>
    <dsp:sp modelId="{4ABB35AB-43E9-45F9-B772-A62698B4D057}">
      <dsp:nvSpPr>
        <dsp:cNvPr id="0" name=""/>
        <dsp:cNvSpPr/>
      </dsp:nvSpPr>
      <dsp:spPr>
        <a:xfrm>
          <a:off x="2400745" y="3078236"/>
          <a:ext cx="2197407" cy="1318444"/>
        </a:xfrm>
        <a:prstGeom prst="rect">
          <a:avLst/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latin typeface="Sylfaen" panose="010A0502050306030303" pitchFamily="18" charset="0"/>
            </a:rPr>
            <a:t>Ա</a:t>
          </a:r>
          <a:r>
            <a:rPr lang="en-US" sz="1600" kern="1200" dirty="0" err="1" smtClean="0">
              <a:latin typeface="Sylfaen" panose="010A0502050306030303" pitchFamily="18" charset="0"/>
            </a:rPr>
            <a:t>նմիջական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r>
            <a:rPr lang="en-US" sz="1600" kern="1200" dirty="0" err="1" smtClean="0">
              <a:latin typeface="Sylfaen" panose="010A0502050306030303" pitchFamily="18" charset="0"/>
            </a:rPr>
            <a:t>համագործակցություն</a:t>
          </a:r>
          <a:r>
            <a:rPr lang="en-US" sz="1600" kern="1200" dirty="0" smtClean="0">
              <a:latin typeface="Sylfaen" panose="010A0502050306030303" pitchFamily="18" charset="0"/>
            </a:rPr>
            <a:t> </a:t>
          </a:r>
          <a:endParaRPr lang="en-GB" sz="1600" kern="1200" dirty="0">
            <a:latin typeface="Sylfaen" panose="010A0502050306030303" pitchFamily="18" charset="0"/>
          </a:endParaRPr>
        </a:p>
      </dsp:txBody>
      <dsp:txXfrm>
        <a:off x="2400745" y="3078236"/>
        <a:ext cx="2197407" cy="1318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7D9E-5FA2-4597-8E2D-E5003C3C0A93}">
      <dsp:nvSpPr>
        <dsp:cNvPr id="0" name=""/>
        <dsp:cNvSpPr/>
      </dsp:nvSpPr>
      <dsp:spPr>
        <a:xfrm rot="5400000">
          <a:off x="513567" y="1379937"/>
          <a:ext cx="1226497" cy="13963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1A6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5EB93-611D-4038-B168-500D1B32CA56}">
      <dsp:nvSpPr>
        <dsp:cNvPr id="0" name=""/>
        <dsp:cNvSpPr/>
      </dsp:nvSpPr>
      <dsp:spPr>
        <a:xfrm>
          <a:off x="188620" y="20340"/>
          <a:ext cx="2064699" cy="1445222"/>
        </a:xfrm>
        <a:prstGeom prst="roundRect">
          <a:avLst>
            <a:gd name="adj" fmla="val 1667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Sylfaen" panose="010A0502050306030303" pitchFamily="18" charset="0"/>
            </a:rPr>
            <a:t>Արագ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r>
            <a:rPr lang="en-US" sz="2100" b="1" kern="1200" dirty="0" err="1" smtClean="0">
              <a:latin typeface="Sylfaen" panose="010A0502050306030303" pitchFamily="18" charset="0"/>
            </a:rPr>
            <a:t>պահպանման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r>
            <a:rPr lang="en-US" sz="2100" b="1" kern="1200" dirty="0" err="1" smtClean="0">
              <a:latin typeface="Sylfaen" panose="010A0502050306030303" pitchFamily="18" charset="0"/>
            </a:rPr>
            <a:t>հարցում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endParaRPr lang="en-GB" sz="2100" b="1" kern="1200" dirty="0">
            <a:latin typeface="Sylfaen" panose="010A0502050306030303" pitchFamily="18" charset="0"/>
          </a:endParaRPr>
        </a:p>
      </dsp:txBody>
      <dsp:txXfrm>
        <a:off x="259183" y="90903"/>
        <a:ext cx="1923573" cy="1304096"/>
      </dsp:txXfrm>
    </dsp:sp>
    <dsp:sp modelId="{52E48DBB-AF6D-41DF-B170-D8F41A227E12}">
      <dsp:nvSpPr>
        <dsp:cNvPr id="0" name=""/>
        <dsp:cNvSpPr/>
      </dsp:nvSpPr>
      <dsp:spPr>
        <a:xfrm>
          <a:off x="2253319" y="158175"/>
          <a:ext cx="1501665" cy="11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err="1" smtClean="0">
              <a:latin typeface="Sylfaen" panose="010A0502050306030303" pitchFamily="18" charset="0"/>
            </a:rPr>
            <a:t>Չկա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r>
            <a:rPr lang="en-US" sz="2100" b="1" kern="1200" dirty="0" err="1" smtClean="0">
              <a:latin typeface="Sylfaen" panose="010A0502050306030303" pitchFamily="18" charset="0"/>
            </a:rPr>
            <a:t>տվյալների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r>
            <a:rPr lang="en-US" sz="2100" b="1" kern="1200" dirty="0" err="1" smtClean="0">
              <a:latin typeface="Sylfaen" panose="010A0502050306030303" pitchFamily="18" charset="0"/>
            </a:rPr>
            <a:t>պահպանման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r>
            <a:rPr lang="en-US" sz="2100" b="1" kern="1200" dirty="0" err="1" smtClean="0">
              <a:latin typeface="Sylfaen" panose="010A0502050306030303" pitchFamily="18" charset="0"/>
            </a:rPr>
            <a:t>ռեժիմ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endParaRPr lang="en-GB" sz="2100" b="1" kern="1200" dirty="0">
            <a:latin typeface="Sylfaen" panose="010A0502050306030303" pitchFamily="18" charset="0"/>
          </a:endParaRPr>
        </a:p>
      </dsp:txBody>
      <dsp:txXfrm>
        <a:off x="2253319" y="158175"/>
        <a:ext cx="1501665" cy="1168092"/>
      </dsp:txXfrm>
    </dsp:sp>
    <dsp:sp modelId="{6CC64585-60A8-40E0-ADC9-12EB47EBEB83}">
      <dsp:nvSpPr>
        <dsp:cNvPr id="0" name=""/>
        <dsp:cNvSpPr/>
      </dsp:nvSpPr>
      <dsp:spPr>
        <a:xfrm rot="5400000">
          <a:off x="2225423" y="3172731"/>
          <a:ext cx="1226497" cy="139632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1A6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EB49A-F08A-4ADC-BCC6-8D88F76D62B6}">
      <dsp:nvSpPr>
        <dsp:cNvPr id="0" name=""/>
        <dsp:cNvSpPr/>
      </dsp:nvSpPr>
      <dsp:spPr>
        <a:xfrm>
          <a:off x="1900475" y="1813134"/>
          <a:ext cx="2064699" cy="1445222"/>
        </a:xfrm>
        <a:prstGeom prst="roundRect">
          <a:avLst>
            <a:gd name="adj" fmla="val 1667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Sylfaen" panose="010A0502050306030303" pitchFamily="18" charset="0"/>
            </a:rPr>
            <a:t>Հարցման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r>
            <a:rPr lang="en-US" sz="2100" b="1" kern="1200" dirty="0" err="1" smtClean="0">
              <a:latin typeface="Sylfaen" panose="010A0502050306030303" pitchFamily="18" charset="0"/>
            </a:rPr>
            <a:t>պարունակությունը</a:t>
          </a:r>
          <a:r>
            <a:rPr lang="en-US" sz="2100" b="1" kern="1200" dirty="0" smtClean="0">
              <a:latin typeface="Sylfaen" panose="010A0502050306030303" pitchFamily="18" charset="0"/>
            </a:rPr>
            <a:t> </a:t>
          </a:r>
          <a:endParaRPr lang="en-GB" sz="2100" b="1" kern="1200" dirty="0">
            <a:latin typeface="Sylfaen" panose="010A0502050306030303" pitchFamily="18" charset="0"/>
          </a:endParaRPr>
        </a:p>
      </dsp:txBody>
      <dsp:txXfrm>
        <a:off x="1971038" y="1883697"/>
        <a:ext cx="1923573" cy="1304096"/>
      </dsp:txXfrm>
    </dsp:sp>
    <dsp:sp modelId="{A5F31CDA-115C-41E7-AE28-01F4D53E927C}">
      <dsp:nvSpPr>
        <dsp:cNvPr id="0" name=""/>
        <dsp:cNvSpPr/>
      </dsp:nvSpPr>
      <dsp:spPr>
        <a:xfrm>
          <a:off x="3965175" y="1643802"/>
          <a:ext cx="1501665" cy="1782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err="1" smtClean="0">
              <a:latin typeface="Sylfaen" panose="010A0502050306030303" pitchFamily="18" charset="0"/>
            </a:rPr>
            <a:t>Ի՞նչ</a:t>
          </a:r>
          <a:r>
            <a:rPr lang="en-US" sz="2100" b="1" kern="1200" dirty="0" smtClean="0">
              <a:latin typeface="Sylfaen" panose="010A0502050306030303" pitchFamily="18" charset="0"/>
            </a:rPr>
            <a:t>, </a:t>
          </a:r>
          <a:r>
            <a:rPr lang="en-US" sz="2100" b="1" kern="1200" dirty="0" err="1" smtClean="0">
              <a:latin typeface="Sylfaen" panose="010A0502050306030303" pitchFamily="18" charset="0"/>
            </a:rPr>
            <a:t>ինչու</a:t>
          </a:r>
          <a:r>
            <a:rPr lang="en-US" sz="2100" b="1" kern="1200" dirty="0" smtClean="0">
              <a:latin typeface="Sylfaen" panose="010A0502050306030303" pitchFamily="18" charset="0"/>
            </a:rPr>
            <a:t>՞, </a:t>
          </a:r>
          <a:r>
            <a:rPr lang="en-US" sz="2100" b="1" kern="1200" dirty="0" err="1" smtClean="0">
              <a:latin typeface="Sylfaen" panose="010A0502050306030303" pitchFamily="18" charset="0"/>
            </a:rPr>
            <a:t>ո՞վ</a:t>
          </a:r>
          <a:r>
            <a:rPr lang="en-US" sz="2100" b="1" kern="1200" dirty="0" smtClean="0">
              <a:latin typeface="Sylfaen" panose="010A0502050306030303" pitchFamily="18" charset="0"/>
            </a:rPr>
            <a:t>, </a:t>
          </a:r>
          <a:r>
            <a:rPr lang="en-US" sz="2100" b="1" kern="1200" dirty="0" err="1" smtClean="0">
              <a:latin typeface="Sylfaen" panose="010A0502050306030303" pitchFamily="18" charset="0"/>
            </a:rPr>
            <a:t>ե՞րբ</a:t>
          </a:r>
          <a:r>
            <a:rPr lang="en-US" sz="2100" b="1" kern="1200" dirty="0" smtClean="0">
              <a:latin typeface="Sylfaen" panose="010A0502050306030303" pitchFamily="18" charset="0"/>
            </a:rPr>
            <a:t>, </a:t>
          </a:r>
          <a:r>
            <a:rPr lang="en-US" sz="2100" b="1" kern="1200" dirty="0" err="1" smtClean="0">
              <a:latin typeface="Sylfaen" panose="010A0502050306030303" pitchFamily="18" charset="0"/>
            </a:rPr>
            <a:t>որտե՞ղ</a:t>
          </a:r>
          <a:endParaRPr lang="en-GB" sz="2100" b="1" kern="1200" dirty="0">
            <a:latin typeface="Sylfaen" panose="010A0502050306030303" pitchFamily="18" charset="0"/>
          </a:endParaRPr>
        </a:p>
      </dsp:txBody>
      <dsp:txXfrm>
        <a:off x="3965175" y="1643802"/>
        <a:ext cx="1501665" cy="1782427"/>
      </dsp:txXfrm>
    </dsp:sp>
    <dsp:sp modelId="{BBC99311-7DE7-4254-AAFC-4B74B3B2EFE0}">
      <dsp:nvSpPr>
        <dsp:cNvPr id="0" name=""/>
        <dsp:cNvSpPr/>
      </dsp:nvSpPr>
      <dsp:spPr>
        <a:xfrm>
          <a:off x="3612331" y="3436596"/>
          <a:ext cx="2064699" cy="1445222"/>
        </a:xfrm>
        <a:prstGeom prst="roundRect">
          <a:avLst>
            <a:gd name="adj" fmla="val 1667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Sylfaen" panose="010A0502050306030303" pitchFamily="18" charset="0"/>
            </a:rPr>
            <a:t>Երաշխիքները</a:t>
          </a:r>
          <a:endParaRPr lang="en-GB" sz="2100" b="1" kern="1200" dirty="0">
            <a:latin typeface="Sylfaen" panose="010A0502050306030303" pitchFamily="18" charset="0"/>
          </a:endParaRPr>
        </a:p>
      </dsp:txBody>
      <dsp:txXfrm>
        <a:off x="3682894" y="3507159"/>
        <a:ext cx="1923573" cy="1304096"/>
      </dsp:txXfrm>
    </dsp:sp>
    <dsp:sp modelId="{C5C71605-FA8E-47E8-9A57-50CBF5B28BB8}">
      <dsp:nvSpPr>
        <dsp:cNvPr id="0" name=""/>
        <dsp:cNvSpPr/>
      </dsp:nvSpPr>
      <dsp:spPr>
        <a:xfrm>
          <a:off x="5161756" y="3574431"/>
          <a:ext cx="2532214" cy="11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err="1" smtClean="0">
              <a:latin typeface="Sylfaen" panose="010A0502050306030303" pitchFamily="18" charset="0"/>
            </a:rPr>
            <a:t>Մերժման</a:t>
          </a:r>
          <a:r>
            <a:rPr lang="en-US" sz="1900" b="1" kern="1200" dirty="0" smtClean="0">
              <a:latin typeface="Sylfaen" panose="010A0502050306030303" pitchFamily="18" charset="0"/>
            </a:rPr>
            <a:t> </a:t>
          </a:r>
          <a:r>
            <a:rPr lang="en-US" sz="1900" b="1" kern="1200" dirty="0" err="1" smtClean="0">
              <a:latin typeface="Sylfaen" panose="010A0502050306030303" pitchFamily="18" charset="0"/>
            </a:rPr>
            <a:t>պայմանները</a:t>
          </a:r>
          <a:r>
            <a:rPr lang="en-US" sz="1900" b="1" kern="1200" dirty="0" smtClean="0">
              <a:latin typeface="Sylfaen" panose="010A0502050306030303" pitchFamily="18" charset="0"/>
            </a:rPr>
            <a:t> </a:t>
          </a:r>
          <a:endParaRPr lang="en-GB" sz="1900" b="1" kern="1200" dirty="0">
            <a:latin typeface="Sylfaen" panose="010A0502050306030303" pitchFamily="18" charset="0"/>
          </a:endParaRPr>
        </a:p>
      </dsp:txBody>
      <dsp:txXfrm>
        <a:off x="5161756" y="3574431"/>
        <a:ext cx="2532214" cy="1168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29870-0D19-40B0-B764-1D224889547E}">
      <dsp:nvSpPr>
        <dsp:cNvPr id="0" name=""/>
        <dsp:cNvSpPr/>
      </dsp:nvSpPr>
      <dsp:spPr>
        <a:xfrm>
          <a:off x="6764" y="1425473"/>
          <a:ext cx="2021753" cy="1213052"/>
        </a:xfrm>
        <a:prstGeom prst="roundRect">
          <a:avLst>
            <a:gd name="adj" fmla="val 1000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b="1" kern="1200" dirty="0" smtClean="0">
              <a:latin typeface="Sylfaen" panose="010A0502050306030303" pitchFamily="18" charset="0"/>
            </a:rPr>
            <a:t>Տ</a:t>
          </a:r>
          <a:r>
            <a:rPr lang="en-US" sz="1600" b="1" kern="1200" dirty="0" err="1" smtClean="0">
              <a:latin typeface="Sylfaen" panose="010A0502050306030303" pitchFamily="18" charset="0"/>
            </a:rPr>
            <a:t>եղեկատվությունը</a:t>
          </a:r>
          <a:r>
            <a:rPr lang="en-US" sz="1600" b="1" kern="1200" dirty="0" smtClean="0">
              <a:latin typeface="Sylfaen" panose="010A0502050306030303" pitchFamily="18" charset="0"/>
            </a:rPr>
            <a:t> </a:t>
          </a:r>
          <a:r>
            <a:rPr lang="en-US" sz="1600" b="1" kern="1200" dirty="0" err="1" smtClean="0">
              <a:latin typeface="Sylfaen" panose="010A0502050306030303" pitchFamily="18" charset="0"/>
            </a:rPr>
            <a:t>ուղարկվել</a:t>
          </a:r>
          <a:r>
            <a:rPr lang="en-US" sz="1600" b="1" kern="1200" dirty="0" smtClean="0">
              <a:latin typeface="Sylfaen" panose="010A0502050306030303" pitchFamily="18" charset="0"/>
            </a:rPr>
            <a:t> է Ա </a:t>
          </a:r>
          <a:r>
            <a:rPr lang="en-US" sz="1600" b="1" kern="1200" dirty="0" err="1" smtClean="0">
              <a:latin typeface="Sylfaen" panose="010A0502050306030303" pitchFamily="18" charset="0"/>
            </a:rPr>
            <a:t>պետությունից</a:t>
          </a:r>
          <a:r>
            <a:rPr lang="en-US" sz="1600" b="1" kern="1200" dirty="0" smtClean="0">
              <a:latin typeface="Sylfaen" panose="010A0502050306030303" pitchFamily="18" charset="0"/>
            </a:rPr>
            <a:t> </a:t>
          </a:r>
          <a:endParaRPr lang="en-GB" sz="1600" b="1" kern="1200" dirty="0">
            <a:latin typeface="Sylfaen" panose="010A0502050306030303" pitchFamily="18" charset="0"/>
          </a:endParaRPr>
        </a:p>
      </dsp:txBody>
      <dsp:txXfrm>
        <a:off x="42293" y="1461002"/>
        <a:ext cx="1950695" cy="1141994"/>
      </dsp:txXfrm>
    </dsp:sp>
    <dsp:sp modelId="{66314F9B-10CF-44C6-A95B-6D106D205273}">
      <dsp:nvSpPr>
        <dsp:cNvPr id="0" name=""/>
        <dsp:cNvSpPr/>
      </dsp:nvSpPr>
      <dsp:spPr>
        <a:xfrm>
          <a:off x="2230693" y="1781302"/>
          <a:ext cx="428611" cy="501394"/>
        </a:xfrm>
        <a:prstGeom prst="rightArrow">
          <a:avLst>
            <a:gd name="adj1" fmla="val 60000"/>
            <a:gd name="adj2" fmla="val 50000"/>
          </a:avLst>
        </a:prstGeom>
        <a:solidFill>
          <a:srgbClr val="91A6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230693" y="1881581"/>
        <a:ext cx="300028" cy="300836"/>
      </dsp:txXfrm>
    </dsp:sp>
    <dsp:sp modelId="{9ABA3D6E-65D8-49C4-AABD-F1758CEAA15B}">
      <dsp:nvSpPr>
        <dsp:cNvPr id="0" name=""/>
        <dsp:cNvSpPr/>
      </dsp:nvSpPr>
      <dsp:spPr>
        <a:xfrm>
          <a:off x="2837219" y="1425473"/>
          <a:ext cx="2021753" cy="1213052"/>
        </a:xfrm>
        <a:prstGeom prst="roundRect">
          <a:avLst>
            <a:gd name="adj" fmla="val 1000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b="1" kern="1200" dirty="0" smtClean="0">
              <a:solidFill>
                <a:srgbClr val="FFFF00"/>
              </a:solidFill>
              <a:latin typeface="Sylfaen" panose="010A0502050306030303" pitchFamily="18" charset="0"/>
            </a:rPr>
            <a:t>Ռելե սերվեր</a:t>
          </a:r>
          <a:r>
            <a:rPr lang="en-US" sz="1600" b="1" kern="1200" dirty="0" smtClean="0">
              <a:solidFill>
                <a:srgbClr val="FFFF00"/>
              </a:solidFill>
              <a:latin typeface="Sylfaen" panose="010A0502050306030303" pitchFamily="18" charset="0"/>
            </a:rPr>
            <a:t> Բ </a:t>
          </a:r>
          <a:r>
            <a:rPr lang="en-US" sz="1600" b="1" kern="1200" dirty="0" err="1" smtClean="0">
              <a:solidFill>
                <a:srgbClr val="FFFF00"/>
              </a:solidFill>
              <a:latin typeface="Sylfaen" panose="010A0502050306030303" pitchFamily="18" charset="0"/>
            </a:rPr>
            <a:t>պետությունում</a:t>
          </a:r>
          <a:r>
            <a:rPr lang="en-US" sz="1600" b="1" kern="1200" dirty="0" smtClean="0">
              <a:solidFill>
                <a:srgbClr val="FFFF00"/>
              </a:solidFill>
              <a:latin typeface="Sylfaen" panose="010A0502050306030303" pitchFamily="18" charset="0"/>
            </a:rPr>
            <a:t> </a:t>
          </a:r>
        </a:p>
      </dsp:txBody>
      <dsp:txXfrm>
        <a:off x="2872748" y="1461002"/>
        <a:ext cx="1950695" cy="1141994"/>
      </dsp:txXfrm>
    </dsp:sp>
    <dsp:sp modelId="{41C79047-15CF-4FFE-BEF8-7E421503F124}">
      <dsp:nvSpPr>
        <dsp:cNvPr id="0" name=""/>
        <dsp:cNvSpPr/>
      </dsp:nvSpPr>
      <dsp:spPr>
        <a:xfrm>
          <a:off x="5061148" y="1781302"/>
          <a:ext cx="428611" cy="501394"/>
        </a:xfrm>
        <a:prstGeom prst="rightArrow">
          <a:avLst>
            <a:gd name="adj1" fmla="val 60000"/>
            <a:gd name="adj2" fmla="val 50000"/>
          </a:avLst>
        </a:prstGeom>
        <a:solidFill>
          <a:srgbClr val="91A6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5061148" y="1881581"/>
        <a:ext cx="300028" cy="300836"/>
      </dsp:txXfrm>
    </dsp:sp>
    <dsp:sp modelId="{62574373-2E21-446F-959B-D8FA026EBE7F}">
      <dsp:nvSpPr>
        <dsp:cNvPr id="0" name=""/>
        <dsp:cNvSpPr/>
      </dsp:nvSpPr>
      <dsp:spPr>
        <a:xfrm>
          <a:off x="5667674" y="1425473"/>
          <a:ext cx="2021753" cy="1213052"/>
        </a:xfrm>
        <a:prstGeom prst="roundRect">
          <a:avLst>
            <a:gd name="adj" fmla="val 1000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Sylfaen" panose="010A0502050306030303" pitchFamily="18" charset="0"/>
            </a:rPr>
            <a:t>Տեղեկատվությունը</a:t>
          </a:r>
          <a:r>
            <a:rPr lang="en-US" sz="1600" b="1" kern="1200" dirty="0" smtClean="0">
              <a:latin typeface="Sylfaen" panose="010A0502050306030303" pitchFamily="18" charset="0"/>
            </a:rPr>
            <a:t> </a:t>
          </a:r>
          <a:r>
            <a:rPr lang="en-US" sz="1600" b="1" kern="1200" dirty="0" err="1" smtClean="0">
              <a:latin typeface="Sylfaen" panose="010A0502050306030303" pitchFamily="18" charset="0"/>
            </a:rPr>
            <a:t>ստացվել</a:t>
          </a:r>
          <a:r>
            <a:rPr lang="en-US" sz="1600" b="1" kern="1200" dirty="0" smtClean="0">
              <a:latin typeface="Sylfaen" panose="010A0502050306030303" pitchFamily="18" charset="0"/>
            </a:rPr>
            <a:t> է Գ </a:t>
          </a:r>
          <a:r>
            <a:rPr lang="en-US" sz="1600" b="1" kern="1200" dirty="0" err="1" smtClean="0">
              <a:latin typeface="Sylfaen" panose="010A0502050306030303" pitchFamily="18" charset="0"/>
            </a:rPr>
            <a:t>պետությունում</a:t>
          </a:r>
          <a:r>
            <a:rPr lang="en-US" sz="1600" b="1" kern="1200" dirty="0" smtClean="0">
              <a:latin typeface="Sylfaen" panose="010A0502050306030303" pitchFamily="18" charset="0"/>
            </a:rPr>
            <a:t> </a:t>
          </a:r>
          <a:endParaRPr lang="en-GB" sz="1600" b="1" kern="1200" dirty="0">
            <a:latin typeface="Sylfaen" panose="010A0502050306030303" pitchFamily="18" charset="0"/>
          </a:endParaRPr>
        </a:p>
      </dsp:txBody>
      <dsp:txXfrm>
        <a:off x="5703203" y="1461002"/>
        <a:ext cx="1950695" cy="1141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F47A9-DF52-E94A-9314-84A0DE05EE87}">
      <dsp:nvSpPr>
        <dsp:cNvPr id="0" name=""/>
        <dsp:cNvSpPr/>
      </dsp:nvSpPr>
      <dsp:spPr>
        <a:xfrm>
          <a:off x="12206" y="0"/>
          <a:ext cx="2344610" cy="1995249"/>
        </a:xfrm>
        <a:prstGeom prst="roundRect">
          <a:avLst>
            <a:gd name="adj" fmla="val 1000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Sylfaen" panose="010A0502050306030303" pitchFamily="18" charset="0"/>
            </a:rPr>
            <a:t>Իրավապահ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r>
            <a:rPr lang="en-US" sz="2500" b="1" kern="1200" dirty="0" err="1" smtClean="0">
              <a:latin typeface="Sylfaen" panose="010A0502050306030303" pitchFamily="18" charset="0"/>
            </a:rPr>
            <a:t>մարմինների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r>
            <a:rPr lang="en-US" sz="2500" b="1" kern="1200" dirty="0" err="1" smtClean="0">
              <a:latin typeface="Sylfaen" panose="010A0502050306030303" pitchFamily="18" charset="0"/>
            </a:rPr>
            <a:t>նախաձեռնությունը</a:t>
          </a:r>
          <a:r>
            <a:rPr lang="en-US" sz="2500" b="1" kern="1200" dirty="0" smtClean="0">
              <a:latin typeface="Sylfaen" panose="010A0502050306030303" pitchFamily="18" charset="0"/>
            </a:rPr>
            <a:t>/</a:t>
          </a:r>
          <a:endParaRPr lang="en-US" sz="2500" b="1" kern="1200" dirty="0">
            <a:latin typeface="Sylfaen" panose="010A0502050306030303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500" b="1" kern="1200" dirty="0" smtClean="0">
              <a:latin typeface="Sylfaen" panose="010A0502050306030303" pitchFamily="18" charset="0"/>
            </a:rPr>
            <a:t>Ա</a:t>
          </a:r>
          <a:r>
            <a:rPr lang="en-US" sz="2500" b="1" kern="1200" dirty="0" err="1" smtClean="0">
              <a:latin typeface="Sylfaen" panose="010A0502050306030303" pitchFamily="18" charset="0"/>
            </a:rPr>
            <a:t>ռաջարկ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endParaRPr lang="en-US" sz="2500" b="1" kern="1200" dirty="0">
            <a:latin typeface="Sylfaen" panose="010A0502050306030303" pitchFamily="18" charset="0"/>
          </a:endParaRPr>
        </a:p>
      </dsp:txBody>
      <dsp:txXfrm>
        <a:off x="70645" y="58439"/>
        <a:ext cx="2227732" cy="1878371"/>
      </dsp:txXfrm>
    </dsp:sp>
    <dsp:sp modelId="{575B4603-DEF0-5541-83A2-96EE904E758D}">
      <dsp:nvSpPr>
        <dsp:cNvPr id="0" name=""/>
        <dsp:cNvSpPr/>
      </dsp:nvSpPr>
      <dsp:spPr>
        <a:xfrm>
          <a:off x="2591278" y="706892"/>
          <a:ext cx="497057" cy="581463"/>
        </a:xfrm>
        <a:prstGeom prst="rightArrow">
          <a:avLst>
            <a:gd name="adj1" fmla="val 60000"/>
            <a:gd name="adj2" fmla="val 50000"/>
          </a:avLst>
        </a:prstGeom>
        <a:solidFill>
          <a:srgbClr val="91A6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91278" y="823185"/>
        <a:ext cx="347940" cy="348877"/>
      </dsp:txXfrm>
    </dsp:sp>
    <dsp:sp modelId="{0208B717-D5D6-D14D-9793-A6B9B85D6CE5}">
      <dsp:nvSpPr>
        <dsp:cNvPr id="0" name=""/>
        <dsp:cNvSpPr/>
      </dsp:nvSpPr>
      <dsp:spPr>
        <a:xfrm>
          <a:off x="3294661" y="0"/>
          <a:ext cx="2344610" cy="1995249"/>
        </a:xfrm>
        <a:prstGeom prst="roundRect">
          <a:avLst>
            <a:gd name="adj" fmla="val 1000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Sylfaen" panose="010A0502050306030303" pitchFamily="18" charset="0"/>
            </a:rPr>
            <a:t>Այլ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r>
            <a:rPr lang="en-US" sz="2500" b="1" kern="1200" dirty="0" err="1" smtClean="0">
              <a:latin typeface="Sylfaen" panose="010A0502050306030303" pitchFamily="18" charset="0"/>
            </a:rPr>
            <a:t>պետության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r>
            <a:rPr lang="en-US" sz="2500" b="1" kern="1200" dirty="0" err="1" smtClean="0">
              <a:latin typeface="Sylfaen" panose="010A0502050306030303" pitchFamily="18" charset="0"/>
            </a:rPr>
            <a:t>դատախազության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r>
            <a:rPr lang="en-US" sz="2500" b="1" kern="1200" dirty="0" err="1" smtClean="0">
              <a:latin typeface="Sylfaen" panose="010A0502050306030303" pitchFamily="18" charset="0"/>
            </a:rPr>
            <a:t>կամ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r>
            <a:rPr lang="en-US" sz="2500" b="1" kern="1200" dirty="0" err="1" smtClean="0">
              <a:latin typeface="Sylfaen" panose="010A0502050306030303" pitchFamily="18" charset="0"/>
            </a:rPr>
            <a:t>դատարանի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r>
            <a:rPr lang="en-US" sz="2500" b="1" kern="1200" dirty="0" err="1" smtClean="0">
              <a:latin typeface="Sylfaen" panose="010A0502050306030303" pitchFamily="18" charset="0"/>
            </a:rPr>
            <a:t>որոշումները</a:t>
          </a:r>
          <a:r>
            <a:rPr lang="en-US" sz="2500" b="1" kern="1200" dirty="0" smtClean="0">
              <a:latin typeface="Sylfaen" panose="010A0502050306030303" pitchFamily="18" charset="0"/>
            </a:rPr>
            <a:t> </a:t>
          </a:r>
          <a:endParaRPr lang="en-US" sz="2500" b="1" kern="1200" dirty="0">
            <a:latin typeface="Sylfaen" panose="010A0502050306030303" pitchFamily="18" charset="0"/>
          </a:endParaRPr>
        </a:p>
      </dsp:txBody>
      <dsp:txXfrm>
        <a:off x="3353100" y="58439"/>
        <a:ext cx="2227732" cy="1878371"/>
      </dsp:txXfrm>
    </dsp:sp>
    <dsp:sp modelId="{2D7682A1-F91C-7942-AF4D-3E91EBC211EA}">
      <dsp:nvSpPr>
        <dsp:cNvPr id="0" name=""/>
        <dsp:cNvSpPr/>
      </dsp:nvSpPr>
      <dsp:spPr>
        <a:xfrm>
          <a:off x="5873733" y="706892"/>
          <a:ext cx="497057" cy="581463"/>
        </a:xfrm>
        <a:prstGeom prst="rightArrow">
          <a:avLst>
            <a:gd name="adj1" fmla="val 60000"/>
            <a:gd name="adj2" fmla="val 50000"/>
          </a:avLst>
        </a:prstGeom>
        <a:solidFill>
          <a:srgbClr val="91A6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873733" y="823185"/>
        <a:ext cx="347940" cy="348877"/>
      </dsp:txXfrm>
    </dsp:sp>
    <dsp:sp modelId="{CB3D899A-8E9B-E840-8698-AEB53FA7A099}">
      <dsp:nvSpPr>
        <dsp:cNvPr id="0" name=""/>
        <dsp:cNvSpPr/>
      </dsp:nvSpPr>
      <dsp:spPr>
        <a:xfrm>
          <a:off x="6577116" y="0"/>
          <a:ext cx="2344610" cy="1995249"/>
        </a:xfrm>
        <a:prstGeom prst="roundRect">
          <a:avLst>
            <a:gd name="adj" fmla="val 10000"/>
          </a:avLst>
        </a:prstGeom>
        <a:solidFill>
          <a:srgbClr val="2F61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b="1" kern="1200" dirty="0" smtClean="0">
              <a:latin typeface="Sylfaen" panose="010A0502050306030303" pitchFamily="18" charset="0"/>
            </a:rPr>
            <a:t>Համացանց</a:t>
          </a:r>
          <a:r>
            <a:rPr lang="en-US" sz="2000" b="1" kern="1200" dirty="0" err="1" smtClean="0">
              <a:latin typeface="Sylfaen" panose="010A0502050306030303" pitchFamily="18" charset="0"/>
            </a:rPr>
            <a:t>ային</a:t>
          </a:r>
          <a:r>
            <a:rPr lang="en-US" sz="2000" b="1" kern="1200" dirty="0" smtClean="0">
              <a:latin typeface="Sylfaen" panose="010A0502050306030303" pitchFamily="18" charset="0"/>
            </a:rPr>
            <a:t> </a:t>
          </a:r>
          <a:r>
            <a:rPr lang="en-US" sz="2000" b="1" kern="1200" dirty="0" err="1" smtClean="0">
              <a:latin typeface="Sylfaen" panose="010A0502050306030303" pitchFamily="18" charset="0"/>
            </a:rPr>
            <a:t>ծառայություններ</a:t>
          </a:r>
          <a:r>
            <a:rPr lang="en-US" sz="2000" b="1" kern="1200" dirty="0" smtClean="0">
              <a:latin typeface="Sylfaen" panose="010A0502050306030303" pitchFamily="18" charset="0"/>
            </a:rPr>
            <a:t> </a:t>
          </a:r>
          <a:r>
            <a:rPr lang="en-US" sz="2000" b="1" kern="1200" dirty="0" err="1" smtClean="0">
              <a:latin typeface="Sylfaen" panose="010A0502050306030303" pitchFamily="18" charset="0"/>
            </a:rPr>
            <a:t>տրամադրողի</a:t>
          </a:r>
          <a:r>
            <a:rPr lang="en-US" sz="2000" b="1" kern="1200" dirty="0" smtClean="0">
              <a:latin typeface="Sylfaen" panose="010A0502050306030303" pitchFamily="18" charset="0"/>
            </a:rPr>
            <a:t> </a:t>
          </a:r>
          <a:r>
            <a:rPr lang="en-US" sz="2000" b="1" kern="1200" dirty="0" err="1" smtClean="0">
              <a:latin typeface="Sylfaen" panose="010A0502050306030303" pitchFamily="18" charset="0"/>
            </a:rPr>
            <a:t>կիրառումը</a:t>
          </a:r>
          <a:endParaRPr lang="en-US" sz="2000" b="1" kern="1200" dirty="0" smtClean="0">
            <a:latin typeface="Sylfaen" panose="010A0502050306030303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Sylfaen" panose="010A0502050306030303" pitchFamily="18" charset="0"/>
          </a:endParaRPr>
        </a:p>
      </dsp:txBody>
      <dsp:txXfrm>
        <a:off x="6635555" y="58439"/>
        <a:ext cx="2227732" cy="1878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8BC7-8A05-4CF5-B7E9-1CE8C11A5071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DFBB1-7B02-4717-AEA4-A0D2A92F6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9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DFBB1-7B02-4717-AEA4-A0D2A92F60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2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մակարդակները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պատահել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ներպետականորեն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AutoNum type="arabicPeriod"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Պարտադիր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–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համագործայցություն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բխում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Բուդապեշտի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16 - 21-րդ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իրականացումից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որոշումների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կարգադրությունների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կարգադրության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առարկան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228600" lvl="0" indent="-228600">
              <a:buAutoNum type="arabicPeriod"/>
            </a:pP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AutoNum type="arabicPeriod"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մանդատով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սեկտորի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օպերատորի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գործակալության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ստորագրված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փոխընբռնման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հուշագրի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pPr marL="228600" lvl="0" indent="-228600">
              <a:buAutoNum type="arabicPeriod"/>
            </a:pPr>
            <a:endParaRPr lang="en-US" sz="12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228600" lvl="0" indent="-228600">
              <a:buAutoNum type="arabicPeriod"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անկախ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մանդատից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պատահում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անկախ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չկա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վերապատրաստողը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մակարդակները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պատահել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արտասահմանյան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1.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Պարտադիր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պարտադրված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օգնությամբ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արտասահմանյան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պարտադրված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օրենսդրությամբ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կայացնելու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առաջարկող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պատվիրելու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տիրապետության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վերահսկողության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բաժանորդային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արտադրելու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մանդատով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օտարերկրյա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համաձայնությամբ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3.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անկախ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մանդատից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օտարերկրյա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մանդատի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օտարերկրյա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արտաքին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ռազմավարության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բ</a:t>
            </a:r>
            <a:r>
              <a:rPr lang="en-US" dirty="0" smtClean="0"/>
              <a:t>.)</a:t>
            </a:r>
            <a:endParaRPr lang="en-GB" dirty="0"/>
          </a:p>
          <a:p>
            <a:endParaRPr lang="en-US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2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III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գլուխը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ավանդական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հանձնման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կանոններին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ավանդական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իրավիճակներում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հատուկ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իրավիճակներում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կախված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լրացուցիչ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գլխում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II-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III-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գլուխը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առկայության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հրապարակավ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մատչելի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03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Հատուկ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հատուկ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ներգրավված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9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Համաշխարհայնացումը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մարդկանց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շարժունակությունն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Ահա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կանգնեցնելու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հանձնման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համաձայնագրերը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փոխանակման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իշխանությունները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խնդրել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վարույթը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օժանդակելու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ավանդական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իշխանությանն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կոնկրետ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 կատարած կողմի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վկաներ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հարցաքննելը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դիվանագիտական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ուղիներով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պատրաստելուց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վավերացնում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 կատարած կողմի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նախարարությունը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հանձնում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դեսպանատանը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Ֆանկ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2014թ.,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Էֆրատ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Նյուման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2017թ.):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Դեսպանությունը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ավարտելուց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հաջորդականությունը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ամուր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անկանխատեսելի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պայմանագրերը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հարկադիր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քաղաքավարության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երաշխիքներով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ակնկալիքները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բանակցելը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համաձայնեցնելը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ծախսատար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11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ներդաշնակեցումը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Նմանատիպ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գերակայությունը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հեշտացնում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տարածաշրջանային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նախարարություն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այլընտրանք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դիվանագիտական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ուղիների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ուղղակիորեն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Ներկայումս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զգալիորեն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ուղիղ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ուղղակիորեն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միտումը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դարձնելու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նախապայման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74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ա</a:t>
            </a:r>
            <a:r>
              <a:rPr lang="en-US" dirty="0" smtClean="0"/>
              <a:t>.)</a:t>
            </a:r>
            <a:endParaRPr lang="en-GB" dirty="0"/>
          </a:p>
          <a:p>
            <a:endParaRPr lang="en-US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75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տրամարդելու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պարտականությունը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1-ին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պարբերությամբ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տրամադրվի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ամենալայն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հնարավորությամբ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ևաբար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23-րդ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(«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»)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հետևաբար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խոչընդոտները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խիստ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23-րդ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պարտականությունը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14-րդ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պարբերությամբ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հավաքելուն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Պայմանավորվածություն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դնել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նույնքան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արդիական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Հետևաբար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3-րդ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ստացման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արագացմանը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նպաստելն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այնպես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չկորեն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ջնջվել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նախապատրաստումը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պատասխանելը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3-րդ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1)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լիազորելով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հրատապ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ավանդական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դանդաղ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գրավոր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կնքված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դիվանագիտական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փոխանցմամբ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փոստային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առաքման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4-րդ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ռեժիմները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երաշխիքներ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ովքեր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դառնալ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առարկա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համառոտ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օրակարգը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25-րդ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գրաֆիկական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ամփոփի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եզրակացությամբ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8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բխում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ճանապարհով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եկամուտների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լվացման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հետախոսւզման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առգրավման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բռնագրավման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10-րդ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(ETS N ° 141) և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Կոռուպցիայի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28-րդ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(ETS N ° 173):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տիրապետում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արժեքավոր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կարծիքով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օժանդակել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չգիտի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ակնկալվի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09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հանգամանք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կլինի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վտանգվել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հանրայնացվի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միջոցոցների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ինքնությունը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խումբը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հետաքննվում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նախաքննության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պարզվում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բավարարել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դատավարության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խորհուրդ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չտրամադրել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0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26-րդ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գրաֆիկական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ոստիկանության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տեղեկատու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համագործակցային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տեղեկատվության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միջազային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մակարդակով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օգտագործման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ա</a:t>
            </a:r>
            <a:r>
              <a:rPr lang="en-US" dirty="0" smtClean="0"/>
              <a:t>.)</a:t>
            </a:r>
            <a:endParaRPr lang="en-GB" dirty="0"/>
          </a:p>
          <a:p>
            <a:endParaRPr lang="en-US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3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27-րդ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պարտավորեցնում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միասնականացման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պարտավորեցնող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կնքված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համաձայնագրերը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բացակայում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Այսպիսով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ամրապնդում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օժադնակաւոյթնա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նմանատիպ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պայմանավորվածությունների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արդյունավետությունից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ելնելով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խրախուսվում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ամենաարդյունավետը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կլիներ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պայմանագերերով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ճկուն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վստահ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մեկնաբանում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մտնող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դուրս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եկող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78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Հրատապության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 աջակցության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անմիջականորեն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դատավորների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դատավորներին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Դատավորը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հետևելով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պատճենը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Ինտերպոլի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տեղեկացնեն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միջամտության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նույնիսկ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հրատապություն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արձագանքել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հարկադրանքի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Վերջապես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Եվրոպայի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Գլխավոր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քարտուղարի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մյուսներին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տեղեկացնել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հաղորդակցությունները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ուղարկվեն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83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27-րդ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գրաֆիկական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ամփոփի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եզրակացությամբ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52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16-րդ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հավասար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մեխանիզմ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1-ին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3-րդ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իրավունակություն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 Կողմի տարածքում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 համակարգի միջոցներում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տեղադրված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տ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վյալների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չփոխվեն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հեռացվեն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ջնջվեն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ժամանակահատվածում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ձեռքբերման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պատրաստելու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պրակտիկայից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միևնույն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պակաս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միջամտող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պահառուից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Նախընտրելի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պահառուն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մատուցողը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այսինքն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`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չջնջի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սկսելը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 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կրկնակի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քննարկվի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պաշտոնյայի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նորմալ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ռեժիմների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լիակատար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չափանիշները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34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պահպանպան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Հաշվի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պատրաստվի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կլինի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ամփոփում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կներառի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նվազագույն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ձգտող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հանցանքը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շելուց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պարունակի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ամփոփ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նկարագրություն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բավարար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հետապնդման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կարողանա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6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փ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որձագետը մասնակիցներին ներկայացնի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թիրախները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օրինակ`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algn="just"/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81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կանոնն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հրաժարվեն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4-րդ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ենթադրելու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բավարարվի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վերապահել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նախապայման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2-րդ և 11-րդ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հաստատված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ենթադրվում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ինքնաբերաբար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բավարարվում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վերապահումների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թույլատրվում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առնվազն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60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օրվա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ստանալը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ստանալուց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7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29-րդ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գրաֆիկական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ամփոփի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եզրակացությամբ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algn="just"/>
            <a:endParaRPr lang="en-US" dirty="0">
              <a:latin typeface="Sylfaen" panose="010A0502050306030303" pitchFamily="18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լավագույնս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ռեժիմ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ժամանակահատվածում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ռեժիմներում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ֆիզիկական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Դեռևս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արդարադատության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իրավաբանական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թույլտվությունը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pPr algn="just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63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բ</a:t>
            </a:r>
            <a:r>
              <a:rPr lang="en-US" dirty="0" smtClean="0"/>
              <a:t>.)</a:t>
            </a:r>
            <a:endParaRPr lang="en-GB" dirty="0"/>
          </a:p>
          <a:p>
            <a:endParaRPr lang="en-US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26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17-րդ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համարժեքը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ＭＳ Ｐゴシック" pitchFamily="-65" charset="-128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Հաճախ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խնդրանքով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կպահպանի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համակարգիչներով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աղբյուրի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կատարողին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պարզել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բավարար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քանակաչափ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նույնականացնել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ճանապարհը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աղբյուրին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վերադառնար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կկարողանար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շնորհիվ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ներպետայաբ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algn="just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7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հրաժարվել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հայտնաբերումից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վնասել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ինքնիշխանությանը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անվտանգությանը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հասարակական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շահերին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հանդիսանում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29-րդ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ահված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նույնականացման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խստագույնս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սահմանափակվեն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պայմանավորվածություն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պնդելը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բացառվում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8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30-րդ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երեք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գրաֆիկական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Բ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հայտնաբերի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Գ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պետությունում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ստացողին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86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19-րդ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համարժեքը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1-ին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կարողանա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2-րդ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սկզբունքին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հանգամանքները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կարգավորող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պայմանավորվածություններում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օրենսդրություններում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95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webstresser.org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շուկայի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ադմինիստրատորները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ձերբակալվել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2018 թ.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ապրիլի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24-ին Power Off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արդյունքում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համալիր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տարվող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Նիդեռլանդների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Բրիտանիայի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հանցավորության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գործակալության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Եվրոպոլի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շուրջ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տասնյակ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աջակցությամբ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Ադմինիստրատորները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տեղակայված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Թագավորությունում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Խորվաթիայում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Կանադայում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Սերբիա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միջոցառումներ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Նիդեռլանդների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Իտալիայի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Իսպանիայի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Խորվաթիայի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Միացյալ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Թագավորության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Ավստրալիայի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Կանադայի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Հոնկոնգի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շուկայի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լավագույն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օգտվողների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դադարեցվել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ենթակառուցվածքը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առգրավվել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Նիդեռլանդներում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ԱՄՆ-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Գերմանիայում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Սերբիայում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Webstresser.org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 ը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ամենամեծ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վարձելու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բաշխված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ժխտում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136 000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օգտատերերով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միլիոն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գրոհներով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չափվել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2018թ.-ի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ապրիլը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հիմնարկների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առաջարկվող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առցանց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խաղային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արդյունաբերության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զոհերին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1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32-րդ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առկայության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հրապարակավ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մատչելի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անդրադառնում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իրավիճակի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ստանալն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դուրս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ունեցող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պայմանավորված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հանգամանքների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փոստը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տեղադրված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վերադարձնել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վերջիններիս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2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գրաֆիկական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pPr algn="just"/>
            <a:endParaRPr lang="en-US" dirty="0">
              <a:latin typeface="Sylfaen" panose="010A0502050306030303" pitchFamily="18" charset="0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Արդյունավետությունը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բարելավվելու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OSINT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հետաքննչական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հետաքննիչին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որակական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վերլուծության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փոխարե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փնտրելու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վայրերում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սողալու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աշխատանքներ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OSINT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արհեստական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բանականության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ավտոմատացման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քննիչներին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քանակությամբ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կենտրոնանալ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բացառապես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մանրամասները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ուսումնասիրելու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իրավիճակը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գնահատելու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7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Դժվար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հարցադրումներն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շարունակական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նախաբան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վարույթներում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հանդիպելու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հարցադրումների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կդառնա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պատշաճ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մասնակից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տեղյակ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բարդություններ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գերազանցում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ամպային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միջավայրում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պահմանպան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բացատրվել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էլեկտրոնային ձևով ապացույցների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ներածական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վերապատրաստման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98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32-րդ </a:t>
            </a:r>
            <a:r>
              <a:rPr lang="en-US" dirty="0" err="1" smtClean="0"/>
              <a:t>հոդվածի</a:t>
            </a:r>
            <a:r>
              <a:rPr lang="en-US" baseline="0" dirty="0" smtClean="0"/>
              <a:t> Բ </a:t>
            </a:r>
            <a:r>
              <a:rPr lang="en-US" baseline="0" dirty="0" err="1" smtClean="0"/>
              <a:t>կետի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գրաֆիկական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պատկերումը</a:t>
            </a:r>
            <a:r>
              <a:rPr lang="en-US" baseline="0" dirty="0" smtClean="0"/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Կողմը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տարածքում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մտնել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ստանալ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տարածքում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գտնվող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պահպանվող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Կողմն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ստացել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համաձայնություն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անձի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համակարգի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հայտնելու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լիազորություն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լիազորություն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լինեն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պայմանավորված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հանգամանքների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մարդու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բնույթի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կիրառելի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օրենսդրության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անձի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փոստը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տրամադրողի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տեղադրված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երկրում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կերպով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պահել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երկրում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անձինք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վերադարձնել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լիազորություն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կամավորապես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մարմիններին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թույլատրել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վերջիններիս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գործելու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սահմանված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հոդվածով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96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գ.)</a:t>
            </a:r>
            <a:endParaRPr lang="en-GB" dirty="0"/>
          </a:p>
          <a:p>
            <a:endParaRPr lang="en-US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025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հետագծել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սկզբնաղբյուրի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արահետին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նախորդ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արձանագրությունների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ավտոմատ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ջնջված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շղթայում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կլիներ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քննիչների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անցնող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33-րդ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ներքո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պարտականություն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շուրջ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հարգանքի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տուրք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մատուցվում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եղանակներին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Այսպիսով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հանգամանքները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կարգավորող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պայմանավորվածություններով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677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ներխուժման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աստիճանի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այնքանով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որքանով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թույլատրվում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որսալու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համագործակցմանը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վերաբողվող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դրույթը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պրակտիկայում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զարգացող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ոլորտ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վստահել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պարավորության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ռեժիմներին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ներպետական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օրենսդրությանը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հղում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14-րդ, 15-րդ և 21-րդ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 R (85) 10 –ի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մեկնաբանություններին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եվրոպական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Կոնվենցիայի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հեռահաղորդակցությունները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բռնելու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քննչական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հանձնարարությունների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նկատմամբ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48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33-րդ և/ 34-րդ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հոդվածների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գրաֆիկական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պատկետումը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փորձագետը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կրկնի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ռեժիմնների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քիչ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պահանջկոտ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բավարար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է)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պահանջկոտ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56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հեշտացնելու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ուղղակիորեն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այլոց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կասկածյալների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լոկալիզացումը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1-ին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տերմինը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մյուս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փնտրում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նախադրյալների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որտեղ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տեղավորի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իրավապահ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ցանկանան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տեղակայել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հավատան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լավագույն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տեղակայումը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առնչվող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պայքարի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մինչդեռ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ընտրությունները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հաշվի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վերջինիս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կառուցվածքը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հարձակումը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կանգնեցնելու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հետևելու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պարտականություններ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կասկածյալների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լոկալիզացումը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այդուամենայնիվ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ճիշտ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ակնկալվում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ընթացքում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կզարգանա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նշանակելիս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հաշվի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լեզուներով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կարիքը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2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առաջադրանքներից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կարողանա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հեշտացնել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ուղղակիորեն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չիրականացվող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գործառույթների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ոստիկանության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ներսում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բաժինների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հանձնման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ձեռնարկվի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գիշերվա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ցերեկային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ցանկացած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2-րդ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պարբերությունը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24/7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արագացված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813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Եվրոպայի խորհրդի 24/7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Ցանցի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ցուցակի օրինակ: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Այս երկիրն ունի երկու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պատասխանատու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անձ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՝ մեկը ոստիկանությունում, իսկ մյուսը՝ դատախազությունում: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96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փ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որձագետը մասնակիցներին ներկայացնի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դասընթացի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թիրախները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օրինակ`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շրջանակը: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ylfaen" panose="010A0502050306030303" pitchFamily="18" charset="0"/>
              </a:rPr>
              <a:t>Անհրաժեշտ</a:t>
            </a:r>
            <a:r>
              <a:rPr lang="en-US" dirty="0" smtClean="0">
                <a:latin typeface="Sylfaen" panose="010A0502050306030303" pitchFamily="18" charset="0"/>
              </a:rPr>
              <a:t> է, </a:t>
            </a:r>
            <a:r>
              <a:rPr lang="en-US" dirty="0" err="1" smtClean="0">
                <a:latin typeface="Sylfaen" panose="010A0502050306030303" pitchFamily="18" charset="0"/>
              </a:rPr>
              <a:t>որ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մասնակից</a:t>
            </a:r>
            <a:r>
              <a:rPr lang="en-US" dirty="0" err="1" smtClean="0">
                <a:latin typeface="Sylfaen" panose="010A0502050306030303" pitchFamily="18" charset="0"/>
              </a:rPr>
              <a:t>ները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հասկանան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r>
              <a:rPr lang="en-US" dirty="0" err="1" smtClean="0">
                <a:latin typeface="Sylfaen" panose="010A0502050306030303" pitchFamily="18" charset="0"/>
              </a:rPr>
              <a:t>թե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ինչն</a:t>
            </a:r>
            <a:r>
              <a:rPr lang="en-US" dirty="0" smtClean="0">
                <a:latin typeface="Sylfaen" panose="010A0502050306030303" pitchFamily="18" charset="0"/>
              </a:rPr>
              <a:t> է </a:t>
            </a:r>
            <a:r>
              <a:rPr lang="en-US" dirty="0" err="1" smtClean="0">
                <a:latin typeface="Sylfaen" panose="010A0502050306030303" pitchFamily="18" charset="0"/>
              </a:rPr>
              <a:t>դասընթացի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նպատակը</a:t>
            </a:r>
            <a:r>
              <a:rPr lang="en-US" baseline="0" dirty="0" smtClean="0">
                <a:latin typeface="Sylfaen" panose="010A0502050306030303" pitchFamily="18" charset="0"/>
              </a:rPr>
              <a:t> և </a:t>
            </a:r>
            <a:r>
              <a:rPr lang="en-US" baseline="0" dirty="0" err="1" smtClean="0">
                <a:latin typeface="Sylfaen" panose="010A0502050306030303" pitchFamily="18" charset="0"/>
              </a:rPr>
              <a:t>ինչ</a:t>
            </a:r>
            <a:r>
              <a:rPr lang="en-US" baseline="0" dirty="0" smtClean="0">
                <a:latin typeface="Sylfaen" panose="010A0502050306030303" pitchFamily="18" charset="0"/>
              </a:rPr>
              <a:t> է </a:t>
            </a:r>
            <a:r>
              <a:rPr lang="en-US" baseline="0" dirty="0" err="1" smtClean="0">
                <a:latin typeface="Sylfaen" panose="010A0502050306030303" pitchFamily="18" charset="0"/>
              </a:rPr>
              <a:t>իրենցից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սպասվում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դասընթացի</a:t>
            </a:r>
            <a:r>
              <a:rPr lang="en-US" baseline="0" dirty="0" smtClean="0">
                <a:latin typeface="Sylfaen" panose="010A0502050306030303" pitchFamily="18" charset="0"/>
              </a:rPr>
              <a:t> </a:t>
            </a:r>
            <a:r>
              <a:rPr lang="en-US" baseline="0" dirty="0" err="1" smtClean="0">
                <a:latin typeface="Sylfaen" panose="010A0502050306030303" pitchFamily="18" charset="0"/>
              </a:rPr>
              <a:t>ավարտին</a:t>
            </a:r>
            <a:r>
              <a:rPr lang="en-US" baseline="0" dirty="0" smtClean="0">
                <a:latin typeface="Sylfaen" panose="010A0502050306030303" pitchFamily="18" charset="0"/>
              </a:rPr>
              <a:t>:</a:t>
            </a:r>
            <a:endParaRPr lang="en-US" dirty="0" smtClean="0">
              <a:latin typeface="Sylfaen" panose="010A0502050306030303" pitchFamily="18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Sylfaen" panose="010A0502050306030303" pitchFamily="18" charset="0"/>
            </a:endParaRPr>
          </a:p>
          <a:p>
            <a:pPr algn="just"/>
            <a:endParaRPr lang="en-GB" dirty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2016-ի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ապրիլին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ԵՄ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Խորհրդարանն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ընդունել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կանոնակարգը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ԵՄ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քաղաքացիների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անձնական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թիվս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արգելում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ԵՄ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անդամ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ԵՄ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քաղաքացիների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հսկա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Ֆեյսբուքը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գուգլը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դոմեյն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գրանցողները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ԳոԴադդին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GoDaddy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)- ն,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հրապարակել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նույնացնում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անհատներին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կանոնակարգն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մտնում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2018 թ.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մայիսի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25-ին,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սահմանափակումների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ստիպված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կտրուկ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տուգանքներ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կանոնակարգի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խախտմամբ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տուգանվել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տարեկան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հիմնական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շրջանառության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4%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20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միլիոն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եվրո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</a:p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անուններն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համաձայնագրեր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հազարավոր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տիրույթների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օպերատորների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գրանցողների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անվճար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դոմեյնների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«WHOIS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WHOIS-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անվճար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WHOIS-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ներառյալ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այնպիսի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դոմեյն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ժամկետի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ավարտը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ամսաթվերը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գրանցվողների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կոնտակտային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WHOIS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արժեքավոր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ապրանքային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սեփականատերերի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իրավաբանների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նրանց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տալիս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սեփականատերերին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օրենքը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ընդդեմ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կայքէջի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չարամիտ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տիրույթի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1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Կրիպտոգրաֆիայում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գաղտնագրումը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կոդավորման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փոխակերպում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բնօրինակ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տեքստ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այլընտրանքային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տեսակի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հայտնի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ծածկագրի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տեքստ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լիազորված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վերծանել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ծածկագրի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տեքստը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վերադարձնելով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տեքստի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իսկական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Կոդավորումը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ինքնին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կանխարգելուն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միջամտությունը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մերժում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ենթադրյալ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գաղտնալսողին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հասկանալի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կոդավորման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սխեման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կեղծ-պատահական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ծածկագրման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բանալին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գեներացվել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ալգորիթմի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վերծանել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հաղորդագրությունը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բանալին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լավ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կոդավորման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սխեմայի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անհրաժեշտ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զգալի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հաշվարկային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հմտություններ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Կրիպտոարժույթը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ակտիվ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նախատեսված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փոխանակման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որտեղ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անհատական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մետաղադրամների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գրանցումները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շտեմարանի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գրանցամատյանում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գործարքների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գրանցումները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ապահովագրելու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լրացուցիչ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մետաղադրամների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վերահսկելու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մետաղադրամի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սեփականության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իրավունքի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ստուգել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ուժեղ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գաղտնագրություն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[1][2]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չունի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ֆիզիկական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թղթային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փողը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կանոն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թողարկվում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ապակենտրոնացված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հսկողություն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արժույթի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բանկային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[3]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կրիպտոարժույթը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մինչ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թողարկումը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թողարկվում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թողարկողի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կենտրոնացված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ապակենտրոնացված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վերահսկողությամբ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կրիպտոարժույթ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աշխատում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ընդհանրական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գրքույկի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տեխնոլոգիայի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բլոկչեյն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ծառայում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ֆինանսական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գործարքների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շտեմարան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Մութ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ոստայնը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վեբցանցի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բովանդակությունն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«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ծածկող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darknets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ծածկման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(overlay networks) 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Համացանց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սակայն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մուտքի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հատուկ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ծրագրեր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կազմաձևեր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թույլտվությու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ոստայնի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մասնավոր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ցանցերը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անանուն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հաղորդակցվել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գործարարություն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առանց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բացահայտելու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նույնականացնող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ինչպիսին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ոստայնը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ոստայնի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փոքր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ինդեքսավորվում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սարքավորումների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երբեմն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խորը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տերմինը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սխալմամբ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հատուկ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մութ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ոստայնին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Ամպի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(cloud)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համակարգչային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պահպանման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մոդել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թվային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տրամաբանական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լողավազաններում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կերպ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ասում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ամպի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Ֆիզիկական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պահեստը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տարածվում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սերվերների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վրա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երբեմն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բազմաթիվ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վայրերում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ֆիզիկական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միջավայրը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պատկանում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կառավարվում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հոստինգ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ընկերության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Ամպային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պահեստի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պատասխանատու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հասանելի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մատչելի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ֆիզիկական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միջավայրը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պաշտպանված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Մարդիկ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մատակարարներից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վարձակալում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պահեստային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օգտագործողի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կազմակերպության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կիրառման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տվյալները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8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Համաշխարհայնացումը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մարդկանց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աճող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շարժունակությունն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ամբողջ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միջսահմանային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Ահա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թե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միջսահմանային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հանցագործությունը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դադարեցնելու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արտահանձնման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համաձայնագրերը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տեղեկատվություն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փոխանակելու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նպատակով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իշխանությունները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խնդրել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տրամադրել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որոնք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գտնվում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որպեսզի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քրեական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հետաքննությանը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վարույթին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4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ավանդական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գործիքը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եղել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 օգնության հարցում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(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letters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rogatory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իշխանությանը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իշխանությունից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պահանջվում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հստակ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գործողություններ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հավաքելով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հարցաքննող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վկաներ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`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 կատարած կողմի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անունից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հարցումները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պայմանականորեն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փոխանցվում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դիվանագիտական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ուղիներով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պատրաստելուց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վավերացվում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 կատարած կողմի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ազգային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այնուհետև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արտաքին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նախարարությունը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հանձնում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դեսպանությանը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Դեսպանությունը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ուղարկում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իրավասու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​​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իշխանություններին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Անմիջապես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ավարտելուց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հաջորդականությունը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փոխվում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համագործակցության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առավել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ամուր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հիմք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ստեղծել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Գործընթացը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 օգնության հարց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ժամանակատար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անկանխատեսելի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մեծ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մասամբ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 օգնության հարց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դատարանների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քաղաքավարության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քան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պայմանագրային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պատճառներից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ելնելով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սովորաբար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 օգնության հարցում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արտասահմանում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վերջին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տարբերակ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իրականացվի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դեպքում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փոխադարձ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իրավական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օգնության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առկա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չեն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Երկկողմ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պայմանագրերը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բանակցվել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ավելի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բարձր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մակարդակի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հավաստիություն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ունեցող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միջև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կապված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երկու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կողմերի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պարտավորությունների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ակնկալիքների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Ինչևէ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երկկողմ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պայմանագրերի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վերաբերյալ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բանակցելը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մշակելը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համաձայնեցնելը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ծախսատար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ինչպես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ժամանակատար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ռեսուրսներ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սպառող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լինել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հնարավոր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երկկողմանի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պայմանագիր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ունենալ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աշխարհի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յուրաքանչյուր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երկրի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հետ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Դատախազները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դատավորները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միշտ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hy-AM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հարցվող կողմի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փաստարկեն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աջակցելու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եթե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այդպիսի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պարտավորություն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գոյություն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միջազգային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փաստաթղթի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տեսքով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նշվի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մարմինը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որին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ուղղված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Վարչական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կարող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և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նաև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օգտագործվել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դեպքերում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հավաքագրելու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դիմում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որտեղ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հարկադրանքի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միջոց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չկա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օրինակ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՝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վճռի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դատարանի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որոշման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կատարում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):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մոտեցումը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նվազեցնում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ուշացման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ռիսկը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և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շատ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պետություններ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հավանության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կարժանացնեն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համատեքստում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կարևոր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հիշել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չնայած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վարչական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երբեմն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անվանվում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որպես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«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ֆորմալ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օգնություն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»,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այնուամենայնիվ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դա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չի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նշանակում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բերված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ֆորմալ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կամ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ապացուցողական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ընդհակառակը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ձեռք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բերելու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հարցումը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համապատասխան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վարչականին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/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ոչ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ֆորմալին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պետք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է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ներկայացնի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ապացույցները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նույն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ձևով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,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կարծես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դրանք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հավաքվել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էին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ի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պատասխան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պաշտոնական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հարցմանը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:</a:t>
            </a:r>
            <a:endParaRPr lang="en-US" sz="1200" b="0" kern="1200" dirty="0" smtClean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Sylfaen" panose="010A0502050306030303" pitchFamily="18" charset="0"/>
                <a:ea typeface="+mn-ea"/>
                <a:cs typeface="+mn-cs"/>
              </a:rPr>
              <a:t> </a:t>
            </a:r>
            <a:endParaRPr lang="en-US" sz="1200" b="0" kern="1200" dirty="0">
              <a:solidFill>
                <a:schemeClr val="tx1"/>
              </a:solidFill>
              <a:effectLst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F4C01-59D1-40AC-ABAA-0AE036E9F1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DE959-8F66-48C8-9B75-7129AEC57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E9091-F932-449D-A1EF-35B8A21AF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1214" y="101678"/>
            <a:ext cx="4090771" cy="71329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C767A1-DF76-4191-99F0-1311E413B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274" y="1251040"/>
            <a:ext cx="8074025" cy="517525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E4024A-0EF9-41A2-B175-DDA4AA7DE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7" y="2579688"/>
            <a:ext cx="8074024" cy="2673350"/>
          </a:xfrm>
        </p:spPr>
        <p:txBody>
          <a:bodyPr>
            <a:normAutofit/>
          </a:bodyPr>
          <a:lstStyle>
            <a:lvl1pPr marL="0" indent="0" algn="ctr">
              <a:buNone/>
              <a:defRPr sz="3400" b="1" i="0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2FE8F4-0B2F-4B6E-B4B0-927F13D7F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5589588"/>
            <a:ext cx="8074025" cy="604837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53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5A80-396C-432A-AED1-BB91A46A9726}" type="datetime1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3DF9-EB27-4BC5-A9AA-9B5C3DCB3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4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9A50-A670-4F3D-AEBB-FB493323224A}" type="datetime1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2CE5-82EE-4D86-A1BA-A62E2F853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4A87-61DB-4835-BEB0-346EDFB42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09BE8-7E65-45EB-BBBD-AD3388FF6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163" y="0"/>
            <a:ext cx="6573837" cy="104379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30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68F01E-E28F-48CF-A919-4F87EC7314AB}"/>
              </a:ext>
            </a:extLst>
          </p:cNvPr>
          <p:cNvSpPr/>
          <p:nvPr userDrawn="1"/>
        </p:nvSpPr>
        <p:spPr>
          <a:xfrm>
            <a:off x="0" y="6588125"/>
            <a:ext cx="9144000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42138-4AA3-4144-B07B-05168E0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Verdana" panose="020B0604030504040204" pitchFamily="34" charset="0"/>
              </a:defRPr>
            </a:lvl1pPr>
          </a:lstStyle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E9086BA-5439-49E6-9E91-FC32A560FF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2629"/>
            <a:ext cx="39604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baseline="0" dirty="0">
                <a:solidFill>
                  <a:srgbClr val="FFFFFF"/>
                </a:solidFill>
                <a:latin typeface="Verdana" panose="020B0604030504040204" pitchFamily="34" charset="0"/>
              </a:rPr>
              <a:t>www.coe.int/cybercrime			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D2B4B2-A487-46F2-91AA-C4BF2735A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1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62" y="4106085"/>
            <a:ext cx="7886700" cy="1500187"/>
          </a:xfrm>
          <a:prstGeom prst="rect">
            <a:avLst/>
          </a:prstGeom>
        </p:spPr>
        <p:txBody>
          <a:bodyPr anchor="t" anchorCtr="0"/>
          <a:lstStyle>
            <a:lvl1pPr>
              <a:defRPr sz="4000" b="1" i="0" cap="all" baseline="0">
                <a:latin typeface="Calibri (heading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562" y="3666226"/>
            <a:ext cx="7886700" cy="43985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AF00-8302-4EB6-B590-39BD36953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3DBE3-4DCE-45EA-88E9-4DFE54A70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00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79EE9D-52D5-4B6B-99C5-F7B7EF500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A4FC42-7865-44A1-A558-6DAB208B7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4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17213"/>
            <a:ext cx="3868340" cy="368458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17213"/>
            <a:ext cx="3887391" cy="368458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D75C77-33AE-4D9D-81BB-E84439877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8360835-D07D-47DB-8A8D-6D70C8BFA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9741-60F0-480D-8B47-D9BDE25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DF66FC-D0BD-42D5-88C2-0C899A241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46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9741-60F0-480D-8B47-D9BDE25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2" descr="Asking questions | TeachingEnglish | British Council | BBC">
            <a:extLst>
              <a:ext uri="{FF2B5EF4-FFF2-40B4-BE49-F238E27FC236}">
                <a16:creationId xmlns:a16="http://schemas.microsoft.com/office/drawing/2014/main" id="{4847C7E7-B06A-4BDA-9B87-24735A9E21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25616"/>
            <a:ext cx="4572000" cy="27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19841"/>
            <a:ext cx="1971675" cy="4857122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19841"/>
            <a:ext cx="5800725" cy="4857121"/>
          </a:xfrm>
        </p:spPr>
        <p:txBody>
          <a:bodyPr vert="eaVert"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9D650-1009-46ED-8222-4EE43ED14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C16D1AC-E422-4575-9A0B-452840BC04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E315B-93AB-4182-A682-D2D6C37D4D23}"/>
              </a:ext>
            </a:extLst>
          </p:cNvPr>
          <p:cNvSpPr/>
          <p:nvPr userDrawn="1"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840FB52-8F74-4C62-BC14-146E37352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" y="-22225"/>
            <a:ext cx="13223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8571B3-F2B3-4C41-8AB6-8D4158A1697F}"/>
              </a:ext>
            </a:extLst>
          </p:cNvPr>
          <p:cNvSpPr/>
          <p:nvPr userDrawn="1"/>
        </p:nvSpPr>
        <p:spPr>
          <a:xfrm>
            <a:off x="0" y="6588125"/>
            <a:ext cx="9144000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BA4F7ED-64F8-4CD2-BB1C-C9028DADE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>
            <a:lvl1pPr algn="r">
              <a:defRPr sz="9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0713AAC-84AF-4971-8FCB-8CABFE853D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0382" y="6596936"/>
            <a:ext cx="32176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i="0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www.coe.int/cybercrime			</a:t>
            </a:r>
          </a:p>
        </p:txBody>
      </p:sp>
    </p:spTree>
    <p:extLst>
      <p:ext uri="{BB962C8B-B14F-4D97-AF65-F5344CB8AC3E}">
        <p14:creationId xmlns:p14="http://schemas.microsoft.com/office/powerpoint/2010/main" val="267954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7" r:id="rId8"/>
    <p:sldLayoutId id="2147483671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eo.lucchetti@coe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5.svg"/><Relationship Id="rId9" Type="http://schemas.microsoft.com/office/2007/relationships/diagramDrawing" Target="../diagrams/drawing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355" y="2228592"/>
            <a:ext cx="8750206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GB" sz="3600" b="1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Դասընթաց</a:t>
            </a:r>
            <a:r>
              <a:rPr lang="en-GB" sz="3600" b="1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3600" b="1" dirty="0">
                <a:latin typeface="Sylfaen" panose="010A0502050306030303" pitchFamily="18" charset="0"/>
                <a:ea typeface="MS PGothic" panose="020B0600070205080204" pitchFamily="34" charset="-128"/>
              </a:rPr>
              <a:t>3.x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3600" b="1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Միջազգային</a:t>
            </a:r>
            <a:r>
              <a:rPr lang="en-GB" sz="3600" b="1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3600" b="1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համագործակցության</a:t>
            </a:r>
            <a:r>
              <a:rPr lang="en-GB" sz="3600" b="1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3600" b="1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հիմնական</a:t>
            </a:r>
            <a:r>
              <a:rPr lang="en-GB" sz="3600" b="1" dirty="0" smtClean="0">
                <a:latin typeface="Sylfaen" panose="010A0502050306030303" pitchFamily="18" charset="0"/>
                <a:ea typeface="MS PGothic" panose="020B0600070205080204" pitchFamily="34" charset="-128"/>
              </a:rPr>
              <a:t> </a:t>
            </a:r>
            <a:r>
              <a:rPr lang="en-GB" sz="3600" b="1" dirty="0" err="1" smtClean="0">
                <a:latin typeface="Sylfaen" panose="010A0502050306030303" pitchFamily="18" charset="0"/>
                <a:ea typeface="MS PGothic" panose="020B0600070205080204" pitchFamily="34" charset="-128"/>
              </a:rPr>
              <a:t>հասկացությունները</a:t>
            </a:r>
            <a:endParaRPr lang="en-GB" sz="1200" b="1" dirty="0">
              <a:latin typeface="Sylfaen" panose="010A0502050306030303" pitchFamily="18" charset="0"/>
              <a:ea typeface="MS PGothic" panose="020B0600070205080204" pitchFamily="34" charset="-128"/>
            </a:endParaRPr>
          </a:p>
          <a:p>
            <a:pPr marL="0" indent="0" algn="ctr">
              <a:buFont typeface="Arial" charset="0"/>
              <a:buNone/>
              <a:defRPr/>
            </a:pPr>
            <a:endParaRPr lang="en-GB" sz="1200" b="1" dirty="0">
              <a:latin typeface="Sylfaen" panose="010A0502050306030303" pitchFamily="18" charset="0"/>
              <a:ea typeface="MS PGothic" panose="020B0600070205080204" pitchFamily="34" charset="-128"/>
            </a:endParaRPr>
          </a:p>
          <a:p>
            <a:pPr marL="0" indent="0" algn="ctr">
              <a:buFont typeface="Arial" charset="0"/>
              <a:buNone/>
              <a:defRPr/>
            </a:pPr>
            <a:endParaRPr lang="en-GB" sz="1200" b="1" dirty="0">
              <a:latin typeface="Sylfaen" panose="010A0502050306030303" pitchFamily="18" charset="0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en-GB" altLang="en-US" b="1" dirty="0" err="1">
                <a:latin typeface="Sylfaen" panose="010A0502050306030303" pitchFamily="18" charset="0"/>
              </a:rPr>
              <a:t>Xxxxx</a:t>
            </a:r>
            <a:r>
              <a:rPr lang="en-GB" altLang="en-US" b="1" dirty="0">
                <a:latin typeface="Sylfaen" panose="010A0502050306030303" pitchFamily="18" charset="0"/>
              </a:rPr>
              <a:t> XXXXXXXX</a:t>
            </a:r>
          </a:p>
          <a:p>
            <a:pPr algn="ctr">
              <a:spcBef>
                <a:spcPct val="0"/>
              </a:spcBef>
            </a:pPr>
            <a:endParaRPr lang="en-GB" altLang="en-US" sz="800" dirty="0">
              <a:latin typeface="Sylfaen" panose="010A05020503060303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GB" altLang="en-US" sz="1400" i="1" dirty="0" err="1" smtClean="0">
                <a:latin typeface="Sylfaen" panose="010A0502050306030303" pitchFamily="18" charset="0"/>
              </a:rPr>
              <a:t>Եվրոպայի</a:t>
            </a:r>
            <a:r>
              <a:rPr lang="en-GB" altLang="en-US" sz="1400" i="1" dirty="0" smtClean="0">
                <a:latin typeface="Sylfaen" panose="010A0502050306030303" pitchFamily="18" charset="0"/>
              </a:rPr>
              <a:t> </a:t>
            </a:r>
            <a:r>
              <a:rPr lang="en-GB" altLang="en-US" sz="1400" i="1" dirty="0" err="1" smtClean="0">
                <a:latin typeface="Sylfaen" panose="010A0502050306030303" pitchFamily="18" charset="0"/>
              </a:rPr>
              <a:t>Խորհուրդ</a:t>
            </a:r>
            <a:endParaRPr lang="en-GB" altLang="en-US" sz="1400" i="1" dirty="0">
              <a:latin typeface="Sylfaen" panose="010A0502050306030303" pitchFamily="18" charset="0"/>
            </a:endParaRPr>
          </a:p>
          <a:p>
            <a:pPr algn="ctr">
              <a:spcBef>
                <a:spcPct val="0"/>
              </a:spcBef>
            </a:pPr>
            <a:endParaRPr lang="en-GB" altLang="en-US" sz="1400" b="1" dirty="0">
              <a:solidFill>
                <a:srgbClr val="2F618F"/>
              </a:solidFill>
              <a:latin typeface="Sylfaen" panose="010A0502050306030303" pitchFamily="18" charset="0"/>
              <a:hlinkClick r:id="rId3"/>
            </a:endParaRPr>
          </a:p>
          <a:p>
            <a:pPr algn="ctr">
              <a:spcBef>
                <a:spcPct val="0"/>
              </a:spcBef>
            </a:pPr>
            <a:r>
              <a:rPr lang="hy-AM" altLang="en-US" sz="1200" b="1" dirty="0" smtClean="0">
                <a:solidFill>
                  <a:srgbClr val="2F618F"/>
                </a:solidFill>
                <a:latin typeface="Sylfaen" panose="010A0502050306030303" pitchFamily="18" charset="0"/>
              </a:rPr>
              <a:t>Է</a:t>
            </a:r>
            <a:r>
              <a:rPr lang="en-GB" altLang="en-US" sz="1200" b="1" dirty="0" smtClean="0">
                <a:solidFill>
                  <a:srgbClr val="2F618F"/>
                </a:solidFill>
                <a:latin typeface="Sylfaen" panose="010A0502050306030303" pitchFamily="18" charset="0"/>
              </a:rPr>
              <a:t>լ. </a:t>
            </a:r>
            <a:r>
              <a:rPr lang="en-GB" altLang="en-US" sz="1200" b="1" dirty="0" err="1" smtClean="0">
                <a:solidFill>
                  <a:srgbClr val="2F618F"/>
                </a:solidFill>
                <a:latin typeface="Sylfaen" panose="010A0502050306030303" pitchFamily="18" charset="0"/>
              </a:rPr>
              <a:t>փոստ</a:t>
            </a:r>
            <a:endParaRPr lang="en-GB" altLang="en-US" sz="1200" b="1" dirty="0">
              <a:solidFill>
                <a:srgbClr val="2F618F"/>
              </a:solidFill>
              <a:latin typeface="Sylfaen" panose="010A0502050306030303" pitchFamily="18" charset="0"/>
            </a:endParaRPr>
          </a:p>
          <a:p>
            <a:pPr algn="ctr">
              <a:spcBef>
                <a:spcPct val="0"/>
              </a:spcBef>
            </a:pPr>
            <a:endParaRPr lang="en-GB" altLang="en-US" sz="1400" b="1" dirty="0">
              <a:latin typeface="Sylfaen" panose="010A0502050306030303" pitchFamily="18" charset="0"/>
            </a:endParaRPr>
          </a:p>
          <a:p>
            <a:pPr algn="ctr">
              <a:spcBef>
                <a:spcPct val="0"/>
              </a:spcBef>
            </a:pPr>
            <a:endParaRPr lang="en-GB" altLang="en-US" sz="1400" b="1" dirty="0">
              <a:latin typeface="Sylfaen" panose="010A0502050306030303" pitchFamily="18" charset="0"/>
            </a:endParaRPr>
          </a:p>
          <a:p>
            <a:pPr algn="ctr">
              <a:spcBef>
                <a:spcPct val="0"/>
              </a:spcBef>
            </a:pPr>
            <a:endParaRPr lang="en-GB" altLang="en-US" sz="1400" b="1" dirty="0">
              <a:latin typeface="Sylfaen" panose="010A05020503060303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GB" altLang="en-US" sz="1600" b="1" dirty="0" err="1" smtClean="0">
                <a:latin typeface="Sylfaen" panose="010A0502050306030303" pitchFamily="18" charset="0"/>
              </a:rPr>
              <a:t>Օր</a:t>
            </a:r>
            <a:r>
              <a:rPr lang="en-GB" altLang="en-US" sz="16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1600" b="1" dirty="0" err="1" smtClean="0">
                <a:latin typeface="Sylfaen" panose="010A0502050306030303" pitchFamily="18" charset="0"/>
              </a:rPr>
              <a:t>ամիս</a:t>
            </a:r>
            <a:r>
              <a:rPr lang="en-GB" altLang="en-US" sz="1600" b="1" dirty="0" smtClean="0">
                <a:latin typeface="Sylfaen" panose="010A0502050306030303" pitchFamily="18" charset="0"/>
              </a:rPr>
              <a:t> </a:t>
            </a:r>
            <a:r>
              <a:rPr lang="en-GB" altLang="en-US" sz="1600" b="1" dirty="0" err="1" smtClean="0">
                <a:latin typeface="Sylfaen" panose="010A0502050306030303" pitchFamily="18" charset="0"/>
              </a:rPr>
              <a:t>տարի</a:t>
            </a:r>
            <a:r>
              <a:rPr lang="en-GB" altLang="en-US" sz="1600" b="1" dirty="0" smtClean="0">
                <a:latin typeface="Sylfaen" panose="010A0502050306030303" pitchFamily="18" charset="0"/>
              </a:rPr>
              <a:t> </a:t>
            </a:r>
            <a:endParaRPr lang="en-GB" altLang="en-US" sz="1600" b="1" dirty="0">
              <a:latin typeface="Sylfaen" panose="010A0502050306030303" pitchFamily="18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E9D04F56-8666-F64D-B157-6DE9DDF1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836" y="-11113"/>
            <a:ext cx="38179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1600" b="1" dirty="0">
              <a:solidFill>
                <a:schemeClr val="bg1"/>
              </a:solidFill>
              <a:latin typeface="Arial Narrow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1" name="Picture 8" descr="http://www.coe.int/documents/16695/995226/Funded+EU%2BCOE+-+Implemented+COE+dark+background.png/643b8f9d-517b-4fad-82f4-488bde2625b0?t=1375371137000?t=1375371137000">
            <a:extLst>
              <a:ext uri="{FF2B5EF4-FFF2-40B4-BE49-F238E27FC236}">
                <a16:creationId xmlns:a16="http://schemas.microsoft.com/office/drawing/2014/main" id="{5F39A16C-F9D3-2A4D-98FE-6E0DFED1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48" y="211138"/>
            <a:ext cx="408781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9075054-C764-4888-9887-6C6C44EF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177588"/>
            <a:ext cx="8599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US" altLang="en-US" sz="1600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US" altLang="en-US" sz="1600" dirty="0">
                <a:latin typeface="Sylfaen" panose="010A0502050306030303" pitchFamily="18" charset="0"/>
              </a:rPr>
              <a:t> և </a:t>
            </a:r>
            <a:r>
              <a:rPr lang="hy-AM" altLang="en-US" sz="1600" dirty="0" smtClean="0">
                <a:latin typeface="Sylfaen" panose="010A0502050306030303" pitchFamily="18" charset="0"/>
              </a:rPr>
              <a:t>էլեկտրոնային ձևով ապացույցների </a:t>
            </a:r>
            <a:r>
              <a:rPr lang="en-US" altLang="en-US" sz="1600" dirty="0" err="1" smtClean="0">
                <a:latin typeface="Sylfaen" panose="010A0502050306030303" pitchFamily="18" charset="0"/>
              </a:rPr>
              <a:t>վերաբերյալ</a:t>
            </a:r>
            <a:r>
              <a:rPr lang="en-US" altLang="en-US" sz="1600" dirty="0" smtClean="0">
                <a:latin typeface="Sylfaen" panose="010A0502050306030303" pitchFamily="18" charset="0"/>
              </a:rPr>
              <a:t> </a:t>
            </a:r>
            <a:r>
              <a:rPr lang="en-US" altLang="en-US" sz="1600" dirty="0" err="1">
                <a:latin typeface="Sylfaen" panose="010A0502050306030303" pitchFamily="18" charset="0"/>
              </a:rPr>
              <a:t>ներածական</a:t>
            </a:r>
            <a:r>
              <a:rPr lang="en-US" altLang="en-US" sz="1600" dirty="0">
                <a:latin typeface="Sylfaen" panose="010A0502050306030303" pitchFamily="18" charset="0"/>
              </a:rPr>
              <a:t> </a:t>
            </a:r>
            <a:r>
              <a:rPr lang="en-US" altLang="en-US" sz="1600" dirty="0" err="1">
                <a:latin typeface="Sylfaen" panose="010A0502050306030303" pitchFamily="18" charset="0"/>
              </a:rPr>
              <a:t>դատական</a:t>
            </a:r>
            <a:r>
              <a:rPr lang="en-US" altLang="en-US" sz="1600" dirty="0">
                <a:latin typeface="Sylfaen" panose="010A0502050306030303" pitchFamily="18" charset="0"/>
              </a:rPr>
              <a:t> </a:t>
            </a:r>
            <a:r>
              <a:rPr lang="en-US" altLang="en-US" sz="1600" dirty="0" err="1">
                <a:latin typeface="Sylfaen" panose="010A0502050306030303" pitchFamily="18" charset="0"/>
              </a:rPr>
              <a:t>վերապատրաստման</a:t>
            </a:r>
            <a:r>
              <a:rPr lang="en-US" altLang="en-US" sz="1600" dirty="0">
                <a:latin typeface="Sylfaen" panose="010A0502050306030303" pitchFamily="18" charset="0"/>
              </a:rPr>
              <a:t> </a:t>
            </a:r>
            <a:r>
              <a:rPr lang="en-US" altLang="en-US" sz="1600" dirty="0" err="1">
                <a:latin typeface="Sylfaen" panose="010A0502050306030303" pitchFamily="18" charset="0"/>
              </a:rPr>
              <a:t>դասընթաց</a:t>
            </a:r>
            <a:endParaRPr lang="en-US" altLang="en-US" sz="1600" dirty="0">
              <a:latin typeface="Sylfaen" panose="010A0502050306030303" pitchFamily="18" charset="0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6D84966C-22BC-4590-97F4-6937886B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8125"/>
            <a:ext cx="2057400" cy="285810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32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E5D1B-C7CD-DD44-B0C3-576B01C85806}"/>
              </a:ext>
            </a:extLst>
          </p:cNvPr>
          <p:cNvSpPr/>
          <p:nvPr/>
        </p:nvSpPr>
        <p:spPr>
          <a:xfrm>
            <a:off x="88522" y="1102281"/>
            <a:ext cx="4572000" cy="37394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latin typeface="Sylfaen" panose="010A0502050306030303" pitchFamily="18" charset="0"/>
              </a:rPr>
              <a:t>Ֆորման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ընդդեմ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ոչ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ֆորմալ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փոխադարձ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իրավական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օգնության</a:t>
            </a:r>
            <a:r>
              <a:rPr lang="en-GB" b="1" dirty="0" smtClean="0">
                <a:latin typeface="Sylfaen" panose="010A0502050306030303" pitchFamily="18" charset="0"/>
              </a:rPr>
              <a:t>.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 err="1">
                <a:latin typeface="Sylfaen" panose="010A0502050306030303" pitchFamily="18" charset="0"/>
              </a:rPr>
              <a:t>Փոխադարձ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իրավական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օգնություն</a:t>
            </a:r>
            <a:r>
              <a:rPr lang="en-GB" b="1" dirty="0">
                <a:latin typeface="Sylfaen" panose="010A0502050306030303" pitchFamily="18" charset="0"/>
              </a:rPr>
              <a:t>, </a:t>
            </a:r>
            <a:r>
              <a:rPr lang="en-GB" dirty="0" err="1">
                <a:latin typeface="Sylfaen" panose="010A0502050306030303" pitchFamily="18" charset="0"/>
              </a:rPr>
              <a:t>երբեմն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հայտնի</a:t>
            </a:r>
            <a:r>
              <a:rPr lang="en-GB" dirty="0">
                <a:latin typeface="Sylfaen" panose="010A0502050306030303" pitchFamily="18" charset="0"/>
              </a:rPr>
              <a:t> է </a:t>
            </a:r>
            <a:r>
              <a:rPr lang="en-GB" dirty="0" err="1">
                <a:latin typeface="Sylfaen" panose="010A0502050306030303" pitchFamily="18" charset="0"/>
              </a:rPr>
              <a:t>որպես</a:t>
            </a:r>
            <a:r>
              <a:rPr lang="en-GB" dirty="0">
                <a:latin typeface="Sylfaen" panose="010A0502050306030303" pitchFamily="18" charset="0"/>
              </a:rPr>
              <a:t> «</a:t>
            </a:r>
            <a:r>
              <a:rPr lang="en-US" dirty="0" err="1">
                <a:latin typeface="Sylfaen" panose="010A0502050306030303" pitchFamily="18" charset="0"/>
              </a:rPr>
              <a:t>դատական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օգնություն</a:t>
            </a:r>
            <a:r>
              <a:rPr lang="en-US" dirty="0">
                <a:latin typeface="Sylfaen" panose="010A0502050306030303" pitchFamily="18" charset="0"/>
              </a:rPr>
              <a:t>» </a:t>
            </a:r>
            <a:r>
              <a:rPr lang="en-US" dirty="0" err="1">
                <a:latin typeface="Sylfaen" panose="010A0502050306030303" pitchFamily="18" charset="0"/>
              </a:rPr>
              <a:t>մեկ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այլ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պետությունում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գտնվող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ապացույցը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ձեռք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բերելու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պետությունների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համար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օգնության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խնդրելու</a:t>
            </a:r>
            <a:r>
              <a:rPr lang="en-US" b="1" dirty="0">
                <a:latin typeface="Sylfaen" panose="010A0502050306030303" pitchFamily="18" charset="0"/>
              </a:rPr>
              <a:t> և </a:t>
            </a:r>
            <a:r>
              <a:rPr lang="en-US" b="1" dirty="0" err="1">
                <a:latin typeface="Sylfaen" panose="010A0502050306030303" pitchFamily="18" charset="0"/>
              </a:rPr>
              <a:t>տրամադրելու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ֆորմալ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եղանակն</a:t>
            </a:r>
            <a:r>
              <a:rPr lang="en-US" b="1" dirty="0">
                <a:latin typeface="Sylfaen" panose="010A0502050306030303" pitchFamily="18" charset="0"/>
              </a:rPr>
              <a:t> է՝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օժանդակելու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քրեական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հետաքննության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վարույթին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մյուս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պետությունում</a:t>
            </a:r>
            <a:r>
              <a:rPr lang="en-US" dirty="0">
                <a:latin typeface="Sylfaen" panose="010A0502050306030303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100" dirty="0">
              <a:effectLst/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D6463-C26B-9644-9190-9FB17B6BA87A}"/>
              </a:ext>
            </a:extLst>
          </p:cNvPr>
          <p:cNvSpPr/>
          <p:nvPr/>
        </p:nvSpPr>
        <p:spPr>
          <a:xfrm>
            <a:off x="4758150" y="1488541"/>
            <a:ext cx="4072084" cy="204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 err="1">
                <a:latin typeface="Sylfaen" panose="010A0502050306030303" pitchFamily="18" charset="0"/>
              </a:rPr>
              <a:t>Վարչական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օգնությունը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երբեմն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անվանում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են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որպես</a:t>
            </a:r>
            <a:r>
              <a:rPr lang="en-GB" b="1" dirty="0">
                <a:latin typeface="Sylfaen" panose="010A0502050306030303" pitchFamily="18" charset="0"/>
              </a:rPr>
              <a:t> «</a:t>
            </a:r>
            <a:r>
              <a:rPr lang="en-US" b="1" dirty="0" err="1">
                <a:latin typeface="Sylfaen" panose="010A0502050306030303" pitchFamily="18" charset="0"/>
              </a:rPr>
              <a:t>ոչ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ֆորմալ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օգնություն</a:t>
            </a:r>
            <a:r>
              <a:rPr lang="en-US" b="1" dirty="0">
                <a:latin typeface="Sylfaen" panose="010A0502050306030303" pitchFamily="18" charset="0"/>
              </a:rPr>
              <a:t>» </a:t>
            </a:r>
            <a:endParaRPr lang="en-US" dirty="0">
              <a:latin typeface="Sylfaen" panose="010A050205030603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 err="1" smtClean="0">
                <a:latin typeface="Sylfaen" panose="010A0502050306030303" pitchFamily="18" charset="0"/>
              </a:rPr>
              <a:t>Այն</a:t>
            </a:r>
            <a:r>
              <a:rPr lang="en-GB" b="1" dirty="0" smtClean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չի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ներառում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հայցման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ֆորմալ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նամակ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գրելը</a:t>
            </a:r>
            <a:r>
              <a:rPr lang="en-GB" b="1" dirty="0">
                <a:latin typeface="Sylfaen" panose="010A0502050306030303" pitchFamily="18" charset="0"/>
              </a:rPr>
              <a:t>, </a:t>
            </a:r>
            <a:r>
              <a:rPr lang="en-GB" dirty="0" err="1">
                <a:latin typeface="Sylfaen" panose="010A0502050306030303" pitchFamily="18" charset="0"/>
              </a:rPr>
              <a:t>որը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փոխադարձ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իրավական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օգնության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հիմքն</a:t>
            </a:r>
            <a:r>
              <a:rPr lang="en-GB" dirty="0">
                <a:latin typeface="Sylfaen" panose="010A0502050306030303" pitchFamily="18" charset="0"/>
              </a:rPr>
              <a:t> է</a:t>
            </a:r>
            <a:endParaRPr lang="en-US" dirty="0">
              <a:latin typeface="Sylfaen" panose="010A0502050306030303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100" b="1" dirty="0">
              <a:latin typeface="Sylfaen" panose="010A050205030603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9E502-CD5E-3741-857E-8A091CFC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810" y="4780211"/>
            <a:ext cx="2906681" cy="1638665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CD1D7902-9BC8-4D3D-BE43-832A952C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BF0C5-EF04-4355-82B5-B330857523D9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893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344658" y="1553877"/>
            <a:ext cx="50563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Sylfaen" panose="010A0502050306030303" pitchFamily="18" charset="0"/>
              </a:rPr>
              <a:t>Ներպետական</a:t>
            </a:r>
            <a:r>
              <a:rPr lang="en-US" sz="2800" b="1" dirty="0" smtClean="0">
                <a:latin typeface="Sylfaen" panose="010A0502050306030303" pitchFamily="18" charset="0"/>
              </a:rPr>
              <a:t> </a:t>
            </a:r>
            <a:r>
              <a:rPr lang="en-US" sz="2800" b="1" dirty="0" err="1">
                <a:latin typeface="Sylfaen" panose="010A0502050306030303" pitchFamily="18" charset="0"/>
              </a:rPr>
              <a:t>հանրային-մասնավոր</a:t>
            </a:r>
            <a:r>
              <a:rPr lang="en-US" sz="2800" b="1" dirty="0">
                <a:latin typeface="Sylfaen" panose="010A0502050306030303" pitchFamily="18" charset="0"/>
              </a:rPr>
              <a:t> </a:t>
            </a:r>
            <a:r>
              <a:rPr lang="en-US" sz="2800" b="1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sz="2800" b="1" dirty="0">
                <a:latin typeface="Sylfaen" panose="010A0502050306030303" pitchFamily="18" charset="0"/>
              </a:rPr>
              <a:t>.</a:t>
            </a:r>
          </a:p>
          <a:p>
            <a:endParaRPr lang="en-US" sz="2200" b="1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Sylfaen" panose="010A0502050306030303" pitchFamily="18" charset="0"/>
              </a:rPr>
              <a:t>Պարտադիր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իրավական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մանդատով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/>
            <a:endParaRPr lang="en-US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Sylfaen" panose="010A0502050306030303" pitchFamily="18" charset="0"/>
              </a:rPr>
              <a:t>Կամավոր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իրավական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մանդատով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(</a:t>
            </a:r>
            <a:r>
              <a:rPr lang="en-US" dirty="0" err="1" smtClean="0">
                <a:latin typeface="Sylfaen" panose="010A0502050306030303" pitchFamily="18" charset="0"/>
              </a:rPr>
              <a:t>օրինակ</a:t>
            </a:r>
            <a:r>
              <a:rPr lang="en-US" dirty="0">
                <a:latin typeface="Sylfaen" panose="010A0502050306030303" pitchFamily="18" charset="0"/>
              </a:rPr>
              <a:t>՝ </a:t>
            </a:r>
            <a:r>
              <a:rPr lang="en-US" i="1" dirty="0" err="1">
                <a:latin typeface="Sylfaen" panose="010A0502050306030303" pitchFamily="18" charset="0"/>
              </a:rPr>
              <a:t>հիմնված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փոխըմբռնման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հուշագրի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 smtClean="0">
                <a:latin typeface="Sylfaen" panose="010A0502050306030303" pitchFamily="18" charset="0"/>
              </a:rPr>
              <a:t>վրա</a:t>
            </a:r>
            <a:r>
              <a:rPr lang="en-US" i="1" dirty="0" smtClean="0">
                <a:latin typeface="Sylfaen" panose="010A0502050306030303" pitchFamily="18" charset="0"/>
              </a:rPr>
              <a:t>)</a:t>
            </a:r>
          </a:p>
          <a:p>
            <a:pPr algn="just"/>
            <a:endParaRPr lang="en-US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Sylfaen" panose="010A0502050306030303" pitchFamily="18" charset="0"/>
              </a:rPr>
              <a:t>Կամավոր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անկախ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իրավական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մանդատից</a:t>
            </a:r>
            <a:r>
              <a:rPr lang="en-US" dirty="0">
                <a:latin typeface="Sylfaen" panose="010A0502050306030303" pitchFamily="18" charset="0"/>
              </a:rPr>
              <a:t> (</a:t>
            </a:r>
            <a:r>
              <a:rPr lang="en-US" dirty="0" err="1">
                <a:latin typeface="Sylfaen" panose="010A0502050306030303" pitchFamily="18" charset="0"/>
              </a:rPr>
              <a:t>հնարավոր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օրինական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հնարավորություններով</a:t>
            </a:r>
            <a:r>
              <a:rPr lang="en-US" dirty="0">
                <a:latin typeface="Sylfaen" panose="010A0502050306030303" pitchFamily="18" charset="0"/>
              </a:rPr>
              <a:t>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Sylfaen" panose="010A050205030603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214C1E-BDF7-924A-AB09-5E9D09F0E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377" y="2632710"/>
            <a:ext cx="3284965" cy="2181984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5D37C8F-D04A-49A7-8872-0B72093C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760A3-FBF9-46F9-B6BF-A5BF4C477606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12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295579" y="1215323"/>
            <a:ext cx="512986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Sylfaen" panose="010A0502050306030303" pitchFamily="18" charset="0"/>
              </a:rPr>
              <a:t>Միջազգային</a:t>
            </a:r>
            <a:r>
              <a:rPr lang="en-US" sz="2800" b="1" dirty="0" smtClean="0">
                <a:latin typeface="Sylfaen" panose="010A0502050306030303" pitchFamily="18" charset="0"/>
              </a:rPr>
              <a:t> </a:t>
            </a:r>
            <a:r>
              <a:rPr lang="en-US" sz="2800" b="1" dirty="0" err="1" smtClean="0">
                <a:latin typeface="Sylfaen" panose="010A0502050306030303" pitchFamily="18" charset="0"/>
              </a:rPr>
              <a:t>հանրային-մասնավոր</a:t>
            </a:r>
            <a:r>
              <a:rPr lang="en-US" sz="2800" b="1" dirty="0" smtClean="0">
                <a:latin typeface="Sylfaen" panose="010A0502050306030303" pitchFamily="18" charset="0"/>
              </a:rPr>
              <a:t> </a:t>
            </a:r>
            <a:r>
              <a:rPr lang="en-US" sz="2800" b="1" dirty="0" err="1" smtClean="0">
                <a:latin typeface="Sylfaen" panose="010A0502050306030303" pitchFamily="18" charset="0"/>
              </a:rPr>
              <a:t>համագործակցություն</a:t>
            </a:r>
            <a:r>
              <a:rPr lang="en-US" sz="2800" b="1" dirty="0" smtClean="0">
                <a:latin typeface="Sylfaen" panose="010A0502050306030303" pitchFamily="18" charset="0"/>
              </a:rPr>
              <a:t>. </a:t>
            </a:r>
            <a:endParaRPr lang="en-US" sz="2200" b="1" dirty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Sylfaen" panose="010A0502050306030303" pitchFamily="18" charset="0"/>
              </a:rPr>
              <a:t>Պարտադիր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իրավական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մանդատով</a:t>
            </a:r>
            <a:r>
              <a:rPr lang="en-US" sz="2200" dirty="0">
                <a:latin typeface="Sylfaen" panose="010A0502050306030303" pitchFamily="18" charset="0"/>
              </a:rPr>
              <a:t> (</a:t>
            </a:r>
            <a:r>
              <a:rPr lang="en-US" sz="2200" dirty="0" err="1">
                <a:latin typeface="Sylfaen" panose="010A0502050306030303" pitchFamily="18" charset="0"/>
              </a:rPr>
              <a:t>փոխադարձ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իրավական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օգնության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հիմքով</a:t>
            </a:r>
            <a:r>
              <a:rPr lang="en-US" sz="2200" dirty="0">
                <a:latin typeface="Sylfaen" panose="010A0502050306030303" pitchFamily="18" charset="0"/>
              </a:rPr>
              <a:t>, </a:t>
            </a:r>
            <a:r>
              <a:rPr lang="en-US" sz="2200" dirty="0" err="1">
                <a:latin typeface="Sylfaen" panose="010A0502050306030303" pitchFamily="18" charset="0"/>
              </a:rPr>
              <a:t>կամ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որոշմամբ</a:t>
            </a:r>
            <a:r>
              <a:rPr lang="en-US" sz="2200" dirty="0">
                <a:latin typeface="Sylfaen" panose="010A0502050306030303" pitchFamily="18" charset="0"/>
              </a:rPr>
              <a:t>) </a:t>
            </a:r>
            <a:endParaRPr lang="en-US" sz="2200" dirty="0" smtClean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Sylfaen" panose="010A0502050306030303" pitchFamily="18" charset="0"/>
              </a:rPr>
              <a:t>Կամավոր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իրավական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մանդատով</a:t>
            </a:r>
            <a:r>
              <a:rPr lang="sr-Latn-RS" sz="2200" dirty="0">
                <a:latin typeface="Sylfaen" panose="010A0502050306030303" pitchFamily="18" charset="0"/>
              </a:rPr>
              <a:t>–  </a:t>
            </a:r>
            <a:r>
              <a:rPr lang="en-US" sz="2200" dirty="0">
                <a:latin typeface="Sylfaen" panose="010A0502050306030303" pitchFamily="18" charset="0"/>
              </a:rPr>
              <a:t>(</a:t>
            </a:r>
            <a:r>
              <a:rPr lang="en-US" sz="2200" dirty="0" err="1">
                <a:latin typeface="Sylfaen" panose="010A0502050306030303" pitchFamily="18" charset="0"/>
              </a:rPr>
              <a:t>օրինակ</a:t>
            </a:r>
            <a:r>
              <a:rPr lang="en-US" sz="2200" dirty="0">
                <a:latin typeface="Sylfaen" panose="010A0502050306030303" pitchFamily="18" charset="0"/>
              </a:rPr>
              <a:t>՝ </a:t>
            </a:r>
            <a:r>
              <a:rPr lang="en-US" sz="2200" dirty="0" err="1">
                <a:latin typeface="Sylfaen" panose="010A0502050306030303" pitchFamily="18" charset="0"/>
              </a:rPr>
              <a:t>Բուդապեշտի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Կոնվենցիայի</a:t>
            </a:r>
            <a:r>
              <a:rPr lang="en-US" sz="2200" dirty="0">
                <a:latin typeface="Sylfaen" panose="010A0502050306030303" pitchFamily="18" charset="0"/>
              </a:rPr>
              <a:t> 32-րդ </a:t>
            </a:r>
            <a:r>
              <a:rPr lang="en-US" sz="2200" dirty="0" err="1" smtClean="0">
                <a:latin typeface="Sylfaen" panose="010A0502050306030303" pitchFamily="18" charset="0"/>
              </a:rPr>
              <a:t>հոդվածը</a:t>
            </a:r>
            <a:r>
              <a:rPr lang="en-US" sz="2200" dirty="0" smtClean="0">
                <a:latin typeface="Sylfaen" panose="010A0502050306030303" pitchFamily="18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Sylfaen" panose="010A0502050306030303" pitchFamily="18" charset="0"/>
              </a:rPr>
              <a:t>Կամավոր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անկախ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իրավական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մանդատից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smtClean="0">
                <a:latin typeface="Sylfaen" panose="010A0502050306030303" pitchFamily="18" charset="0"/>
              </a:rPr>
              <a:t>(</a:t>
            </a:r>
            <a:r>
              <a:rPr lang="hy-AM" sz="2200" dirty="0" smtClean="0">
                <a:latin typeface="Sylfaen" panose="010A0502050306030303" pitchFamily="18" charset="0"/>
              </a:rPr>
              <a:t>տրամադրող</a:t>
            </a:r>
            <a:r>
              <a:rPr lang="en-US" sz="2200" dirty="0" err="1" smtClean="0">
                <a:latin typeface="Sylfaen" panose="010A0502050306030303" pitchFamily="18" charset="0"/>
              </a:rPr>
              <a:t>ների</a:t>
            </a:r>
            <a:r>
              <a:rPr lang="en-US" sz="2200" dirty="0" smtClean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հետ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 smtClean="0">
                <a:latin typeface="Sylfaen" panose="010A0502050306030303" pitchFamily="18" charset="0"/>
              </a:rPr>
              <a:t>անմիջական</a:t>
            </a:r>
            <a:r>
              <a:rPr lang="en-US" sz="2200" dirty="0" smtClean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sz="2200" dirty="0">
                <a:latin typeface="Sylfaen" panose="010A0502050306030303" pitchFamily="18" charset="0"/>
              </a:rPr>
              <a:t>)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CCF9CF1-5DED-49B5-B1AB-9E4EC6A1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4AB61-97C5-42B0-A182-0BEC9F6E843D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EAB57-B6AF-447B-B24A-8408DB196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377" y="2632710"/>
            <a:ext cx="3284965" cy="21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CCF9CF1-5DED-49B5-B1AB-9E4EC6A1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4AB61-97C5-42B0-A182-0BEC9F6E843D}"/>
              </a:ext>
            </a:extLst>
          </p:cNvPr>
          <p:cNvSpPr/>
          <p:nvPr/>
        </p:nvSpPr>
        <p:spPr>
          <a:xfrm>
            <a:off x="2011680" y="62977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A5A40-4F3B-49B6-9081-1646BBF20341}"/>
              </a:ext>
            </a:extLst>
          </p:cNvPr>
          <p:cNvSpPr txBox="1"/>
          <p:nvPr/>
        </p:nvSpPr>
        <p:spPr>
          <a:xfrm>
            <a:off x="588962" y="1281981"/>
            <a:ext cx="8030033" cy="461665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hy-AM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Ինչի</a:t>
            </a:r>
            <a:r>
              <a:rPr lang="hy-AM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՞ համար է փոխըմբռնման հուշագրի հիմքը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CDF7C-815B-41D8-B138-D5734008F203}"/>
              </a:ext>
            </a:extLst>
          </p:cNvPr>
          <p:cNvSpPr txBox="1"/>
          <p:nvPr/>
        </p:nvSpPr>
        <p:spPr>
          <a:xfrm>
            <a:off x="556984" y="5824666"/>
            <a:ext cx="803003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Ճիշտ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պատասխանը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Բ է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F146C-DBC3-44BF-AA98-DDEC334987B8}"/>
              </a:ext>
            </a:extLst>
          </p:cNvPr>
          <p:cNvSpPr txBox="1"/>
          <p:nvPr/>
        </p:nvSpPr>
        <p:spPr>
          <a:xfrm>
            <a:off x="556984" y="2828835"/>
            <a:ext cx="8030032" cy="1938992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Ա.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Պարտադի՞ր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համագործակցության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Բ.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Կամավոր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համագործակցությա՞մբ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իրավական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մանդատով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Գ.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Պարտադիր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համագործակցություն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առանց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իրավական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մանդատի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815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309489" y="4116222"/>
            <a:ext cx="8525021" cy="168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err="1" smtClean="0">
                <a:latin typeface="Sylfaen" panose="010A0502050306030303" pitchFamily="18" charset="0"/>
              </a:rPr>
              <a:t>Բուդապեշտի</a:t>
            </a:r>
            <a:r>
              <a:rPr lang="en-GB" sz="3200" b="1" dirty="0" smtClean="0">
                <a:latin typeface="Sylfaen" panose="010A0502050306030303" pitchFamily="18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</a:rPr>
              <a:t>Կոնվենցիան</a:t>
            </a:r>
            <a:r>
              <a:rPr lang="en-GB" sz="3200" b="1" dirty="0" smtClean="0">
                <a:latin typeface="Sylfaen" panose="010A0502050306030303" pitchFamily="18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3200" b="1" dirty="0" smtClean="0">
                <a:latin typeface="Sylfaen" panose="010A0502050306030303" pitchFamily="18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</a:rPr>
              <a:t>վերաբերյալ</a:t>
            </a:r>
            <a:r>
              <a:rPr lang="en-GB" sz="3200" b="1" dirty="0" smtClean="0">
                <a:latin typeface="Sylfaen" panose="010A0502050306030303" pitchFamily="18" charset="0"/>
              </a:rPr>
              <a:t> և </a:t>
            </a:r>
            <a:r>
              <a:rPr lang="en-GB" sz="3200" b="1" dirty="0" err="1" smtClean="0">
                <a:latin typeface="Sylfaen" panose="010A0502050306030303" pitchFamily="18" charset="0"/>
              </a:rPr>
              <a:t>միջազգային</a:t>
            </a:r>
            <a:r>
              <a:rPr lang="en-GB" sz="3200" b="1" dirty="0" smtClean="0">
                <a:latin typeface="Sylfaen" panose="010A0502050306030303" pitchFamily="18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</a:rPr>
              <a:t>համագործակցության</a:t>
            </a:r>
            <a:r>
              <a:rPr lang="en-GB" sz="3200" b="1" dirty="0" smtClean="0">
                <a:latin typeface="Sylfaen" panose="010A0502050306030303" pitchFamily="18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</a:rPr>
              <a:t>գործիքները</a:t>
            </a:r>
            <a:endParaRPr lang="en-GB" sz="3200" b="1" dirty="0">
              <a:latin typeface="Sylfaen" panose="010A0502050306030303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9F440E-2696-4F5C-AE32-3ADBCBC53F9D}"/>
              </a:ext>
            </a:extLst>
          </p:cNvPr>
          <p:cNvSpPr txBox="1">
            <a:spLocks/>
          </p:cNvSpPr>
          <p:nvPr/>
        </p:nvSpPr>
        <p:spPr>
          <a:xfrm>
            <a:off x="309488" y="3317228"/>
            <a:ext cx="8048127" cy="94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Միջազգային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համագործակցության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հիմնական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հասկացությունները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22AB7F6E-25AD-4FA2-A70B-6EF98C3F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2BF37-A48F-4EB2-97FF-059F74D9A439}"/>
              </a:ext>
            </a:extLst>
          </p:cNvPr>
          <p:cNvSpPr/>
          <p:nvPr/>
        </p:nvSpPr>
        <p:spPr>
          <a:xfrm>
            <a:off x="1889760" y="114659"/>
            <a:ext cx="725424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Մաս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երկրորդ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9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6324" y="-148311"/>
            <a:ext cx="8531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 algn="r"/>
            <a:r>
              <a:rPr lang="en-GB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Բուդապեշտի</a:t>
            </a:r>
            <a:r>
              <a:rPr lang="en-GB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Կոնվենցիան</a:t>
            </a:r>
            <a:r>
              <a:rPr lang="en-GB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en-GB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92175" indent="-892175" algn="r"/>
            <a:r>
              <a:rPr lang="hy-AM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Մ</a:t>
            </a:r>
            <a:r>
              <a:rPr lang="en-GB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իջազգային</a:t>
            </a:r>
            <a:r>
              <a:rPr lang="en-GB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համագործակցության</a:t>
            </a:r>
            <a:r>
              <a:rPr lang="en-GB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սկզբունքները</a:t>
            </a:r>
            <a:endParaRPr lang="en-GB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324" y="-602407"/>
            <a:ext cx="8686800" cy="71096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ylfaen" panose="010A0502050306030303" pitchFamily="18" charset="0"/>
                <a:cs typeface="Arial" panose="020B0604020202020204" pitchFamily="34" charset="0"/>
              </a:rPr>
              <a:t>Համագործակցություն</a:t>
            </a:r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«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ամեն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հնարավոր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աստիճանի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»</a:t>
            </a:r>
            <a:endParaRPr lang="en-US" sz="2000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ylfaen" panose="010A0502050306030303" pitchFamily="18" charset="0"/>
                <a:cs typeface="Arial" panose="020B0604020202020204" pitchFamily="34" charset="0"/>
              </a:rPr>
              <a:t>Համագործակցություն</a:t>
            </a:r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համակարգչային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առնչություն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ունեցող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հանցագործությունների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և </a:t>
            </a:r>
            <a:r>
              <a:rPr lang="hy-AM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էլեկտրոնային ձևով ապացույցների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վերաբերյալ</a:t>
            </a:r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ylfaen" panose="010A0502050306030303" pitchFamily="18" charset="0"/>
                <a:cs typeface="Arial" panose="020B0604020202020204" pitchFamily="34" charset="0"/>
              </a:rPr>
              <a:t>Համագործակցություն</a:t>
            </a:r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հիմնված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ինչպես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Կոնվենցիայի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այնպես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էլ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000" dirty="0" smtClean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քրեական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հարցերով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համագործակցության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վերաբերյալ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		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համապատասխան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միջազգային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փաստաթղթերի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կիրառմամբ</a:t>
            </a:r>
            <a:endParaRPr lang="en-US" sz="2000" dirty="0" smtClean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endParaRPr lang="en-US" sz="2000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պայմանավորվածությունների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միջոցով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որոնք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համաձայնեցվել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են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հիմնված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համաչափ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կամ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համապատասխան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օրենսդրության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և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ներքին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օրենսդրության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համապատասխան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:</a:t>
            </a:r>
            <a:endParaRPr lang="en-US" sz="2000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endParaRPr lang="en-US" sz="1200" dirty="0">
              <a:latin typeface="Sylfaen" panose="010A0502050306030303" pitchFamily="18" charset="0"/>
            </a:endParaRP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ylfaen" panose="010A0502050306030303" pitchFamily="18" charset="0"/>
                <a:cs typeface="Arial" panose="020B0604020202020204" pitchFamily="34" charset="0"/>
              </a:rPr>
              <a:t>Փոխադարձ</a:t>
            </a:r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Arial" panose="020B0604020202020204" pitchFamily="34" charset="0"/>
              </a:rPr>
              <a:t>իրավական</a:t>
            </a:r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cs typeface="Arial" panose="020B0604020202020204" pitchFamily="34" charset="0"/>
              </a:rPr>
              <a:t>օգնության</a:t>
            </a:r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սկզբունքները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Կոնվենցիայի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29-րդ և 35-րդ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հոդվածներով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սահմանված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միջոցների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մասին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ազգային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իրավական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հիմքերը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1" dirty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հաղորդակցման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արագացված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միջոցների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կիրառումը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,  </a:t>
            </a:r>
            <a:endParaRPr lang="en-US" sz="2000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ենթակա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է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կիրառելի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փոխադարձ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իրավական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աջակցության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մասին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	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պայմանագրերի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և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ներքին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օրենսդրության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  <a:cs typeface="Arial" panose="020B0604020202020204" pitchFamily="34" charset="0"/>
              </a:rPr>
              <a:t>պայմաններին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,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pPr marL="457200" lvl="2" algn="just">
              <a:spcAft>
                <a:spcPts val="600"/>
              </a:spcAft>
            </a:pP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վստահությունը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երկակի </a:t>
            </a:r>
            <a:r>
              <a:rPr lang="en-US" dirty="0" err="1" smtClean="0">
                <a:latin typeface="Sylfaen" panose="010A0502050306030303" pitchFamily="18" charset="0"/>
              </a:rPr>
              <a:t>քրեականության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hy-AM" dirty="0" smtClean="0">
                <a:latin typeface="Sylfaen" panose="010A0502050306030303" pitchFamily="18" charset="0"/>
              </a:rPr>
              <a:t>սկզբունքի վրա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</a:p>
          <a:p>
            <a:pPr marL="457200" lvl="2" algn="just">
              <a:spcAft>
                <a:spcPts val="600"/>
              </a:spcAft>
            </a:pPr>
            <a:r>
              <a:rPr lang="en-US" b="1" dirty="0" err="1" smtClean="0">
                <a:latin typeface="Sylfaen" panose="010A0502050306030303" pitchFamily="18" charset="0"/>
              </a:rPr>
              <a:t>Փոխադարձ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իրավական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օգնությունը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հնարավոր</a:t>
            </a:r>
            <a:r>
              <a:rPr lang="en-US" b="1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համապատասխան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պայմանավորվածությունների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բացակայության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դեպքում</a:t>
            </a:r>
            <a:r>
              <a:rPr lang="en-US" dirty="0">
                <a:latin typeface="Sylfaen" panose="010A0502050306030303" pitchFamily="18" charset="0"/>
              </a:rPr>
              <a:t> (</a:t>
            </a:r>
            <a:r>
              <a:rPr lang="en-US" dirty="0" err="1">
                <a:latin typeface="Sylfaen" panose="010A0502050306030303" pitchFamily="18" charset="0"/>
              </a:rPr>
              <a:t>հոդված</a:t>
            </a:r>
            <a:r>
              <a:rPr lang="en-US" dirty="0">
                <a:latin typeface="Sylfaen" panose="010A0502050306030303" pitchFamily="18" charset="0"/>
              </a:rPr>
              <a:t> 27)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4B66B4AB-A4EC-4F59-9260-BCD61587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85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0548" y="1343814"/>
            <a:ext cx="8482904" cy="5432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y-AM" b="1" dirty="0">
                <a:latin typeface="Sylfaen" panose="010A0502050306030303" pitchFamily="18" charset="0"/>
              </a:rPr>
              <a:t>Պահված համակարգչային տվյալների արագ </a:t>
            </a:r>
            <a:r>
              <a:rPr lang="hy-AM" b="1" dirty="0" smtClean="0">
                <a:latin typeface="Sylfaen" panose="010A0502050306030303" pitchFamily="18" charset="0"/>
              </a:rPr>
              <a:t>պահպանում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29):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en-US" dirty="0" err="1" smtClean="0">
                <a:latin typeface="Sylfaen" panose="010A0502050306030303" pitchFamily="18" charset="0"/>
              </a:rPr>
              <a:t>Համապատասխան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ներպետական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իշխանության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ընդլայնումը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en-US" dirty="0" err="1" smtClean="0">
                <a:latin typeface="Sylfaen" panose="010A0502050306030303" pitchFamily="18" charset="0"/>
              </a:rPr>
              <a:t>միջազգայնորեն</a:t>
            </a:r>
            <a:r>
              <a:rPr lang="en-US" dirty="0" smtClean="0">
                <a:latin typeface="Sylfaen" panose="010A0502050306030303" pitchFamily="18" charset="0"/>
              </a:rPr>
              <a:t>, 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en-US" sz="1600" dirty="0" smtClean="0">
                <a:latin typeface="Sylfaen" panose="010A0502050306030303" pitchFamily="18" charset="0"/>
              </a:rPr>
              <a:t>	</a:t>
            </a:r>
            <a:r>
              <a:rPr lang="en-US" sz="1600" dirty="0" err="1" smtClean="0">
                <a:latin typeface="Sylfaen" panose="010A0502050306030303" pitchFamily="18" charset="0"/>
              </a:rPr>
              <a:t>Երկակի</a:t>
            </a:r>
            <a:r>
              <a:rPr lang="en-US" sz="1600" dirty="0" smtClean="0">
                <a:latin typeface="Sylfaen" panose="010A0502050306030303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</a:rPr>
              <a:t>քրեականության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en-US" sz="1600" dirty="0" err="1">
                <a:latin typeface="Sylfaen" panose="010A0502050306030303" pitchFamily="18" charset="0"/>
              </a:rPr>
              <a:t>պայման</a:t>
            </a:r>
            <a:r>
              <a:rPr lang="en-US" dirty="0" err="1">
                <a:latin typeface="Sylfaen" panose="010A0502050306030303" pitchFamily="18" charset="0"/>
              </a:rPr>
              <a:t>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կիրառելի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միայն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բացառիկ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en-US" dirty="0" err="1" smtClean="0">
                <a:latin typeface="Sylfaen" panose="010A0502050306030303" pitchFamily="18" charset="0"/>
              </a:rPr>
              <a:t>հանգամանքներում</a:t>
            </a:r>
            <a:r>
              <a:rPr lang="en-US" dirty="0">
                <a:latin typeface="Sylfaen" panose="010A0502050306030303" pitchFamily="18" charset="0"/>
              </a:rPr>
              <a:t>, 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en-US" dirty="0" err="1" smtClean="0">
                <a:latin typeface="Sylfaen" panose="010A0502050306030303" pitchFamily="18" charset="0"/>
              </a:rPr>
              <a:t>Փոխադարձ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իրավական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աջակցության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հաջորդ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քայլը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տեղեկատվության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en-US" dirty="0" err="1" smtClean="0">
                <a:latin typeface="Sylfaen" panose="010A0502050306030303" pitchFamily="18" charset="0"/>
              </a:rPr>
              <a:t>իրական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բացահայտումն</a:t>
            </a:r>
            <a:r>
              <a:rPr lang="en-US" dirty="0">
                <a:latin typeface="Sylfaen" panose="010A0502050306030303" pitchFamily="18" charset="0"/>
              </a:rPr>
              <a:t> է: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lfaen" panose="010A0502050306030303" pitchFamily="18" charset="0"/>
              </a:rPr>
              <a:t> </a:t>
            </a:r>
            <a:r>
              <a:rPr lang="hy-AM" b="1" dirty="0" smtClean="0">
                <a:latin typeface="Sylfaen" panose="010A0502050306030303" pitchFamily="18" charset="0"/>
              </a:rPr>
              <a:t>Պահպանվող </a:t>
            </a:r>
            <a:r>
              <a:rPr lang="hy-AM" b="1" dirty="0">
                <a:latin typeface="Sylfaen" panose="010A0502050306030303" pitchFamily="18" charset="0"/>
              </a:rPr>
              <a:t>փոխանցված տվյալների արագացված </a:t>
            </a:r>
            <a:r>
              <a:rPr lang="hy-AM" b="1" dirty="0" smtClean="0">
                <a:latin typeface="Sylfaen" panose="010A0502050306030303" pitchFamily="18" charset="0"/>
              </a:rPr>
              <a:t>հայտնումը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30)</a:t>
            </a: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b="1" dirty="0">
                <a:latin typeface="Sylfaen" panose="010A0502050306030303" pitchFamily="18" charset="0"/>
              </a:rPr>
              <a:t>Պահպանվող համակարգչային տվյալների մուտքի հետ կապված փոխադարձ աջակցություն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31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)</a:t>
            </a: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b="1" dirty="0">
                <a:latin typeface="Sylfaen" panose="010A0502050306030303" pitchFamily="18" charset="0"/>
              </a:rPr>
              <a:t>Համաձայնության առկայության դեպքում կամ, երբ դա հրապարակավ մատչելի է, պահպանվող համակարգչային տվյալների անդրսահմանային կարգով մուտք </a:t>
            </a:r>
            <a:r>
              <a:rPr lang="hy-AM" b="1" dirty="0" smtClean="0">
                <a:latin typeface="Sylfaen" panose="010A0502050306030303" pitchFamily="18" charset="0"/>
              </a:rPr>
              <a:t>գործելը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32)</a:t>
            </a: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Փոխադարձ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աջակցություն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տվյալների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տվյալների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հավաքման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կամ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ձայնագրման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համար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33 և 34)</a:t>
            </a:r>
            <a:endParaRPr lang="en-US" sz="2000" dirty="0"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3429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ylfaen" panose="010A0502050306030303" pitchFamily="18" charset="0"/>
                <a:cs typeface="Arial" panose="020B0604020202020204" pitchFamily="34" charset="0"/>
              </a:rPr>
              <a:t>Հ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աղորդակցման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կետերի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  </a:t>
            </a:r>
            <a:r>
              <a:rPr lang="hy-AM" sz="2000" b="1" dirty="0">
                <a:latin typeface="Sylfaen" panose="010A0502050306030303" pitchFamily="18" charset="0"/>
                <a:cs typeface="Arial" panose="020B0604020202020204" pitchFamily="34" charset="0"/>
              </a:rPr>
              <a:t>24/7 </a:t>
            </a:r>
            <a:r>
              <a:rPr lang="hy-AM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ցանցը</a:t>
            </a:r>
            <a:r>
              <a:rPr lang="en-US" sz="2000" b="1" dirty="0" smtClean="0">
                <a:latin typeface="Sylfaen" panose="010A0502050306030303" pitchFamily="18" charset="0"/>
                <a:cs typeface="Arial" panose="020B0604020202020204" pitchFamily="34" charset="0"/>
              </a:rPr>
              <a:t>. </a:t>
            </a:r>
            <a:r>
              <a:rPr lang="hy-AM" b="1" dirty="0">
                <a:latin typeface="Sylfaen" panose="010A0502050306030303" pitchFamily="18" charset="0"/>
              </a:rPr>
              <a:t>լրացումները չեն փոխարինում </a:t>
            </a:r>
            <a:r>
              <a:rPr lang="hy-AM" dirty="0">
                <a:latin typeface="Sylfaen" panose="010A0502050306030303" pitchFamily="18" charset="0"/>
              </a:rPr>
              <a:t>համագործակցության առկա այլ ուղիները 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հոդված</a:t>
            </a:r>
            <a:r>
              <a:rPr lang="en-US" sz="2000" dirty="0" smtClean="0">
                <a:latin typeface="Sylfaen" panose="010A0502050306030303" pitchFamily="18" charset="0"/>
                <a:cs typeface="Arial" panose="020B0604020202020204" pitchFamily="34" charset="0"/>
              </a:rPr>
              <a:t> 35</a:t>
            </a:r>
            <a:r>
              <a:rPr lang="en-US" sz="2000" dirty="0">
                <a:latin typeface="Sylfaen" panose="010A0502050306030303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0F4ACEB7-7608-43E7-81E2-E71DE26A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BBB239-1CA0-442E-855E-6CC9486F4FD1}"/>
              </a:ext>
            </a:extLst>
          </p:cNvPr>
          <p:cNvSpPr txBox="1"/>
          <p:nvPr/>
        </p:nvSpPr>
        <p:spPr>
          <a:xfrm>
            <a:off x="1222994" y="85986"/>
            <a:ext cx="7921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 algn="r"/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Բուդապեշտի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Կոնվենցիա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. 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92175" indent="-892175" algn="r"/>
            <a:r>
              <a:rPr lang="hy-AM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Մ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իջազգային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համագործակցության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սկզբունքները</a:t>
            </a:r>
            <a:r>
              <a:rPr lang="en-GB" sz="28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713390" y="114659"/>
            <a:ext cx="743061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>
                <a:latin typeface="Sylfaen" panose="010A0502050306030303" pitchFamily="18" charset="0"/>
                <a:ea typeface="Verdana" panose="020B0604030504040204" pitchFamily="34" charset="0"/>
              </a:rPr>
              <a:t>Փոխադարձ</a:t>
            </a:r>
            <a:r>
              <a:rPr lang="en-US" sz="32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Sylfaen" panose="010A0502050306030303" pitchFamily="18" charset="0"/>
                <a:ea typeface="Verdana" panose="020B0604030504040204" pitchFamily="34" charset="0"/>
              </a:rPr>
              <a:t>իրավական</a:t>
            </a:r>
            <a:r>
              <a:rPr lang="en-US" sz="32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աջակցության</a:t>
            </a:r>
            <a:r>
              <a:rPr lang="en-US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մասին</a:t>
            </a:r>
            <a:r>
              <a:rPr lang="en-US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Sylfaen" panose="010A0502050306030303" pitchFamily="18" charset="0"/>
                <a:ea typeface="Verdana" panose="020B0604030504040204" pitchFamily="34" charset="0"/>
              </a:rPr>
              <a:t>պայմանագրեր</a:t>
            </a:r>
            <a:r>
              <a:rPr lang="en-US" sz="32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210320" y="1598539"/>
            <a:ext cx="48620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Sylfaen" panose="010A0502050306030303" pitchFamily="18" charset="0"/>
              </a:rPr>
              <a:t>Ֆորմալ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համագործակցություն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երկու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կամ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ավելի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երկրների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միջև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Sylfaen" panose="010A0502050306030303" pitchFamily="18" charset="0"/>
              </a:rPr>
              <a:t>Ներառել</a:t>
            </a: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r>
              <a:rPr lang="en-US" sz="2200" b="1" dirty="0" err="1" smtClean="0">
                <a:latin typeface="Sylfaen" panose="010A0502050306030303" pitchFamily="18" charset="0"/>
              </a:rPr>
              <a:t>դրույթներ</a:t>
            </a: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տեղեկատվության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հավաքման</a:t>
            </a:r>
            <a:r>
              <a:rPr lang="en-US" sz="2200" dirty="0">
                <a:latin typeface="Sylfaen" panose="010A0502050306030303" pitchFamily="18" charset="0"/>
              </a:rPr>
              <a:t> և </a:t>
            </a:r>
            <a:r>
              <a:rPr lang="en-US" sz="2200" dirty="0" err="1">
                <a:latin typeface="Sylfaen" panose="010A0502050306030303" pitchFamily="18" charset="0"/>
              </a:rPr>
              <a:t>փոխանակման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 smtClean="0">
                <a:latin typeface="Sylfaen" panose="010A0502050306030303" pitchFamily="18" charset="0"/>
              </a:rPr>
              <a:t>համար</a:t>
            </a:r>
            <a:endParaRPr lang="en-US" sz="22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Sylfaen" panose="010A0502050306030303" pitchFamily="18" charset="0"/>
              </a:rPr>
              <a:t>Նախատեսեք</a:t>
            </a:r>
            <a:r>
              <a:rPr lang="hy-AM" sz="2200" b="1" dirty="0" smtClean="0">
                <a:latin typeface="Sylfaen" panose="010A0502050306030303" pitchFamily="18" charset="0"/>
              </a:rPr>
              <a:t> </a:t>
            </a:r>
            <a:r>
              <a:rPr lang="hy-AM" sz="2200" b="1" dirty="0">
                <a:latin typeface="Sylfaen" panose="010A0502050306030303" pitchFamily="18" charset="0"/>
              </a:rPr>
              <a:t>իրավիճակներ</a:t>
            </a:r>
            <a:r>
              <a:rPr lang="hy-AM" dirty="0">
                <a:latin typeface="Sylfaen" panose="010A0502050306030303" pitchFamily="18" charset="0"/>
              </a:rPr>
              <a:t>, </a:t>
            </a:r>
            <a:r>
              <a:rPr lang="hy-AM" sz="2200" dirty="0">
                <a:latin typeface="Sylfaen" panose="010A0502050306030303" pitchFamily="18" charset="0"/>
              </a:rPr>
              <a:t>երբ հարցումները կարող են մերժվել</a:t>
            </a:r>
            <a:endParaRPr lang="en-US" sz="2200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Sylfaen" panose="010A0502050306030303" pitchFamily="18" charset="0"/>
              </a:rPr>
              <a:t>Նախատեսեք</a:t>
            </a: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r>
              <a:rPr lang="en-US" sz="2200" b="1" dirty="0" err="1" smtClean="0">
                <a:latin typeface="Sylfaen" panose="010A0502050306030303" pitchFamily="18" charset="0"/>
              </a:rPr>
              <a:t>այն</a:t>
            </a:r>
            <a:r>
              <a:rPr lang="en-US" sz="2200" b="1" dirty="0" smtClean="0">
                <a:latin typeface="Sylfaen" panose="010A0502050306030303" pitchFamily="18" charset="0"/>
              </a:rPr>
              <a:t> </a:t>
            </a:r>
            <a:r>
              <a:rPr lang="en-US" sz="2200" b="1" dirty="0" err="1" smtClean="0">
                <a:latin typeface="Sylfaen" panose="010A0502050306030303" pitchFamily="18" charset="0"/>
              </a:rPr>
              <a:t>պահանջները</a:t>
            </a:r>
            <a:r>
              <a:rPr lang="en-US" sz="2200" b="1" dirty="0" smtClean="0">
                <a:latin typeface="Sylfaen" panose="010A0502050306030303" pitchFamily="18" charset="0"/>
              </a:rPr>
              <a:t>, </a:t>
            </a:r>
            <a:r>
              <a:rPr lang="en-US" sz="2200" dirty="0" err="1" smtClean="0">
                <a:latin typeface="Sylfaen" panose="010A0502050306030303" pitchFamily="18" charset="0"/>
              </a:rPr>
              <a:t>որ</a:t>
            </a:r>
            <a:r>
              <a:rPr lang="en-US" sz="2200" dirty="0" smtClean="0">
                <a:latin typeface="Sylfaen" panose="010A0502050306030303" pitchFamily="18" charset="0"/>
              </a:rPr>
              <a:t> </a:t>
            </a:r>
            <a:r>
              <a:rPr lang="en-US" sz="2200" dirty="0" err="1" smtClean="0">
                <a:latin typeface="Sylfaen" panose="010A0502050306030303" pitchFamily="18" charset="0"/>
              </a:rPr>
              <a:t>աջակցությոան</a:t>
            </a:r>
            <a:r>
              <a:rPr lang="en-US" sz="2200" dirty="0" smtClean="0">
                <a:latin typeface="Sylfaen" panose="010A0502050306030303" pitchFamily="18" charset="0"/>
              </a:rPr>
              <a:t> </a:t>
            </a:r>
            <a:r>
              <a:rPr lang="en-US" sz="2200" dirty="0" err="1" smtClean="0">
                <a:latin typeface="Sylfaen" panose="010A0502050306030303" pitchFamily="18" charset="0"/>
              </a:rPr>
              <a:t>հարցումները</a:t>
            </a:r>
            <a:r>
              <a:rPr lang="en-US" sz="2200" dirty="0" smtClean="0">
                <a:latin typeface="Sylfaen" panose="010A0502050306030303" pitchFamily="18" charset="0"/>
              </a:rPr>
              <a:t> </a:t>
            </a:r>
            <a:r>
              <a:rPr lang="en-US" sz="2200" dirty="0" err="1" smtClean="0">
                <a:latin typeface="Sylfaen" panose="010A0502050306030303" pitchFamily="18" charset="0"/>
              </a:rPr>
              <a:t>պետք</a:t>
            </a:r>
            <a:r>
              <a:rPr lang="en-US" sz="2200" dirty="0" smtClean="0">
                <a:latin typeface="Sylfaen" panose="010A0502050306030303" pitchFamily="18" charset="0"/>
              </a:rPr>
              <a:t> է </a:t>
            </a:r>
            <a:r>
              <a:rPr lang="en-US" sz="2200" dirty="0" err="1" smtClean="0">
                <a:latin typeface="Sylfaen" panose="010A0502050306030303" pitchFamily="18" charset="0"/>
              </a:rPr>
              <a:t>համապատասխանեն</a:t>
            </a:r>
            <a:endParaRPr lang="en-US" sz="2200" dirty="0"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931E1-1B62-F54C-92E1-046244028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421" y="2539920"/>
            <a:ext cx="3787035" cy="2272221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8BB3433-60AA-4807-A6CA-2D20473E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80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121544" y="1423848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Sylfaen" panose="010A0502050306030303" pitchFamily="18" charset="0"/>
              </a:rPr>
              <a:t>Ներպետական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օրենսդրությունը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sz="2200" b="1" dirty="0" err="1">
                <a:latin typeface="Sylfaen" panose="010A0502050306030303" pitchFamily="18" charset="0"/>
              </a:rPr>
              <a:t>կարող</a:t>
            </a:r>
            <a:r>
              <a:rPr lang="en-US" sz="2200" b="1" dirty="0">
                <a:latin typeface="Sylfaen" panose="010A0502050306030303" pitchFamily="18" charset="0"/>
              </a:rPr>
              <a:t> է </a:t>
            </a:r>
            <a:r>
              <a:rPr lang="en-US" sz="2200" b="1" dirty="0" err="1">
                <a:latin typeface="Sylfaen" panose="010A0502050306030303" pitchFamily="18" charset="0"/>
              </a:rPr>
              <a:t>նախատեսել</a:t>
            </a:r>
            <a:r>
              <a:rPr lang="en-US" sz="2200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մեխանիզմներ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այլ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երկրների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համագործակցության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համար</a:t>
            </a:r>
            <a:r>
              <a:rPr lang="en-US" b="1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անկախ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նրանից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անկախ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նրանից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առկա</a:t>
            </a:r>
            <a:r>
              <a:rPr lang="en-US" dirty="0">
                <a:latin typeface="Sylfaen" panose="010A0502050306030303" pitchFamily="18" charset="0"/>
              </a:rPr>
              <a:t> ՝ </a:t>
            </a:r>
            <a:r>
              <a:rPr lang="en-US" dirty="0" err="1">
                <a:latin typeface="Sylfaen" panose="010A0502050306030303" pitchFamily="18" charset="0"/>
              </a:rPr>
              <a:t>փոխադարձ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իրավական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աջակցության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պայմանագիր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թե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ոչ</a:t>
            </a:r>
            <a:endParaRPr lang="en-US" dirty="0" smtClean="0">
              <a:latin typeface="Sylfaen" panose="010A0502050306030303" pitchFamily="18" charset="0"/>
            </a:endParaRPr>
          </a:p>
          <a:p>
            <a:pPr lvl="0"/>
            <a:endParaRPr lang="en-US" dirty="0">
              <a:latin typeface="Sylfaen" panose="010A050205030603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Sylfaen" panose="010A0502050306030303" pitchFamily="18" charset="0"/>
              </a:rPr>
              <a:t>Այս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օրենքները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կարող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են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պարունակել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դրույթներ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որոնք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հնարավորություն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տալիս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տարբեր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ոլորտների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համագործակցությունը</a:t>
            </a:r>
            <a:r>
              <a:rPr lang="en-US" dirty="0">
                <a:latin typeface="Sylfaen" panose="010A0502050306030303" pitchFamily="18" charset="0"/>
              </a:rPr>
              <a:t>՝ </a:t>
            </a:r>
            <a:r>
              <a:rPr lang="en-US" dirty="0" err="1">
                <a:latin typeface="Sylfaen" panose="010A0502050306030303" pitchFamily="18" charset="0"/>
              </a:rPr>
              <a:t>ներառյալ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պահված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արագ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պահպանման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իրացումը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հարցումները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որոնումն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առգրավումը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պարունակվող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որսումը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փոխանցվող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հավաքումը</a:t>
            </a:r>
            <a:r>
              <a:rPr lang="en-US" dirty="0">
                <a:latin typeface="Sylfaen" panose="010A0502050306030303" pitchFamily="18" charset="0"/>
              </a:rPr>
              <a:t>: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GB" sz="2200" dirty="0">
              <a:latin typeface="Sylfaen" panose="010A050205030603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825B6-9D54-6D49-A219-6B069AE55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38" y="2867304"/>
            <a:ext cx="4117718" cy="194518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EED91F3C-2E27-4822-B04B-2E33B178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78CF14-65FB-42CF-9CA4-15D646BDDABF}"/>
              </a:ext>
            </a:extLst>
          </p:cNvPr>
          <p:cNvSpPr/>
          <p:nvPr/>
        </p:nvSpPr>
        <p:spPr>
          <a:xfrm>
            <a:off x="1713390" y="114659"/>
            <a:ext cx="743061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 err="1">
                <a:latin typeface="Sylfaen" panose="010A0502050306030303" pitchFamily="18" charset="0"/>
                <a:ea typeface="Verdana" panose="020B0604030504040204" pitchFamily="34" charset="0"/>
              </a:rPr>
              <a:t>Փոխադարձ</a:t>
            </a:r>
            <a:r>
              <a:rPr lang="en-US" sz="32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Sylfaen" panose="010A0502050306030303" pitchFamily="18" charset="0"/>
                <a:ea typeface="Verdana" panose="020B0604030504040204" pitchFamily="34" charset="0"/>
              </a:rPr>
              <a:t>իրավական</a:t>
            </a:r>
            <a:r>
              <a:rPr lang="en-US" sz="32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Sylfaen" panose="010A0502050306030303" pitchFamily="18" charset="0"/>
                <a:ea typeface="Verdana" panose="020B0604030504040204" pitchFamily="34" charset="0"/>
              </a:rPr>
              <a:t>աջակցության</a:t>
            </a:r>
            <a:r>
              <a:rPr lang="en-US" sz="32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Sylfaen" panose="010A0502050306030303" pitchFamily="18" charset="0"/>
                <a:ea typeface="Verdana" panose="020B0604030504040204" pitchFamily="34" charset="0"/>
              </a:rPr>
              <a:t>մասին</a:t>
            </a:r>
            <a:r>
              <a:rPr lang="en-US" sz="32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latin typeface="Sylfaen" panose="010A0502050306030303" pitchFamily="18" charset="0"/>
                <a:ea typeface="Verdana" panose="020B0604030504040204" pitchFamily="34" charset="0"/>
              </a:rPr>
              <a:t>պայմանագրեր</a:t>
            </a:r>
            <a:r>
              <a:rPr lang="en-US" sz="32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0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EF97-6CC0-48A9-BC0E-433EC7B552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409350" y="106467"/>
            <a:ext cx="773465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Դասընթացի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բովանդակությունը</a:t>
            </a:r>
            <a:r>
              <a:rPr lang="en-GB" sz="3200" dirty="0" smtClean="0">
                <a:solidFill>
                  <a:schemeClr val="bg1"/>
                </a:solidFill>
                <a:latin typeface="Sylfaen" panose="010A0502050306030303" pitchFamily="18" charset="0"/>
                <a:cs typeface="Verdana" charset="0"/>
              </a:rPr>
              <a:t> </a:t>
            </a:r>
            <a:endParaRPr lang="en-GB" sz="2000" dirty="0">
              <a:solidFill>
                <a:schemeClr val="bg1"/>
              </a:solidFill>
              <a:latin typeface="Sylfaen" panose="010A0502050306030303" pitchFamily="18" charset="0"/>
              <a:cs typeface="Verdana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518376" y="1413419"/>
            <a:ext cx="8369591" cy="493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GB" sz="2800" dirty="0" err="1" smtClean="0">
                <a:latin typeface="Sylfaen" panose="010A0502050306030303" pitchFamily="18" charset="0"/>
              </a:rPr>
              <a:t>Կիբերհանցագործության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միջազգային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հարթակը</a:t>
            </a:r>
            <a:endParaRPr lang="en-GB" sz="2800" dirty="0">
              <a:latin typeface="Sylfaen" panose="010A0502050306030303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մասին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Բուդապեշտի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Կոնվենցիան</a:t>
            </a:r>
            <a:r>
              <a:rPr lang="en-GB" sz="2800" dirty="0">
                <a:latin typeface="Sylfaen" panose="010A0502050306030303" pitchFamily="18" charset="0"/>
              </a:rPr>
              <a:t> և </a:t>
            </a:r>
            <a:r>
              <a:rPr lang="en-GB" sz="2800" dirty="0" err="1">
                <a:latin typeface="Sylfaen" panose="010A0502050306030303" pitchFamily="18" charset="0"/>
              </a:rPr>
              <a:t>միջազգային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համագործակցության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գործիքները</a:t>
            </a:r>
            <a:endParaRPr lang="en-GB" sz="2800" dirty="0">
              <a:latin typeface="Sylfaen" panose="010A0502050306030303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մասին</a:t>
            </a:r>
            <a:endParaRPr lang="en-GB" sz="2800" dirty="0" smtClean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latin typeface="Sylfaen" panose="010A0502050306030303" pitchFamily="18" charset="0"/>
              </a:rPr>
              <a:t>	</a:t>
            </a:r>
            <a:r>
              <a:rPr lang="en-GB" sz="2800" dirty="0" err="1" smtClean="0">
                <a:latin typeface="Sylfaen" panose="010A0502050306030303" pitchFamily="18" charset="0"/>
              </a:rPr>
              <a:t>Եվրոպայի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Խորհրդի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Կոնվենցիայի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հիմնական</a:t>
            </a:r>
            <a:r>
              <a:rPr lang="en-GB" sz="2800" dirty="0" smtClean="0">
                <a:latin typeface="Sylfaen" panose="010A0502050306030303" pitchFamily="18" charset="0"/>
              </a:rPr>
              <a:t> 	</a:t>
            </a:r>
            <a:r>
              <a:rPr lang="en-GB" sz="2800" dirty="0" err="1" smtClean="0">
                <a:latin typeface="Sylfaen" panose="010A0502050306030303" pitchFamily="18" charset="0"/>
              </a:rPr>
              <a:t>հոդվածները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փոխադարձ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իրավական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smtClean="0">
                <a:latin typeface="Sylfaen" panose="010A0502050306030303" pitchFamily="18" charset="0"/>
              </a:rPr>
              <a:t>    </a:t>
            </a:r>
            <a:r>
              <a:rPr lang="en-GB" sz="2800" dirty="0" err="1" smtClean="0">
                <a:latin typeface="Sylfaen" panose="010A0502050306030303" pitchFamily="18" charset="0"/>
              </a:rPr>
              <a:t>օգնության</a:t>
            </a:r>
            <a:r>
              <a:rPr lang="en-GB" sz="2800" dirty="0" smtClean="0">
                <a:latin typeface="Sylfaen" panose="010A0502050306030303" pitchFamily="18" charset="0"/>
              </a:rPr>
              <a:t> 	</a:t>
            </a:r>
            <a:r>
              <a:rPr lang="en-GB" sz="2800" dirty="0" err="1" smtClean="0">
                <a:latin typeface="Sylfaen" panose="010A0502050306030303" pitchFamily="18" charset="0"/>
              </a:rPr>
              <a:t>մասին</a:t>
            </a:r>
            <a:endParaRPr lang="en-GB" sz="2800" dirty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Sylfaen" panose="010A0502050306030303" pitchFamily="18" charset="0"/>
              </a:rPr>
              <a:t>4.  </a:t>
            </a:r>
            <a:r>
              <a:rPr lang="en-GB" sz="2800" dirty="0" err="1" smtClean="0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 smtClean="0">
                <a:latin typeface="Sylfaen" panose="010A0502050306030303" pitchFamily="18" charset="0"/>
              </a:rPr>
              <a:t>մասին</a:t>
            </a:r>
            <a:endParaRPr lang="en-GB" sz="2800" dirty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latin typeface="Sylfaen" panose="010A0502050306030303" pitchFamily="18" charset="0"/>
              </a:rPr>
              <a:t>	</a:t>
            </a:r>
            <a:r>
              <a:rPr lang="en-GB" sz="2800" dirty="0" err="1" smtClean="0">
                <a:latin typeface="Sylfaen" panose="010A0502050306030303" pitchFamily="18" charset="0"/>
              </a:rPr>
              <a:t>Եվրոպայի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Խորհրդի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Կոնվենցիայի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հատուկ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smtClean="0">
                <a:latin typeface="Sylfaen" panose="010A0502050306030303" pitchFamily="18" charset="0"/>
              </a:rPr>
              <a:t>	</a:t>
            </a:r>
            <a:r>
              <a:rPr lang="en-GB" sz="2800" dirty="0" err="1" smtClean="0">
                <a:latin typeface="Sylfaen" panose="010A0502050306030303" pitchFamily="18" charset="0"/>
              </a:rPr>
              <a:t>դրույթները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փոխադարձ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իրավական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err="1">
                <a:latin typeface="Sylfaen" panose="010A0502050306030303" pitchFamily="18" charset="0"/>
              </a:rPr>
              <a:t>օգնության</a:t>
            </a:r>
            <a:r>
              <a:rPr lang="en-GB" sz="2800" dirty="0">
                <a:latin typeface="Sylfaen" panose="010A0502050306030303" pitchFamily="18" charset="0"/>
              </a:rPr>
              <a:t> </a:t>
            </a:r>
            <a:r>
              <a:rPr lang="en-GB" sz="2800" dirty="0" smtClean="0">
                <a:latin typeface="Sylfaen" panose="010A0502050306030303" pitchFamily="18" charset="0"/>
              </a:rPr>
              <a:t>	</a:t>
            </a:r>
            <a:r>
              <a:rPr lang="en-GB" sz="2800" dirty="0" err="1" smtClean="0">
                <a:latin typeface="Sylfaen" panose="010A0502050306030303" pitchFamily="18" charset="0"/>
              </a:rPr>
              <a:t>մասին</a:t>
            </a:r>
            <a:endParaRPr lang="en-GB" sz="2800" dirty="0">
              <a:latin typeface="Sylfaen" panose="010A0502050306030303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Sylfaen" panose="010A0502050306030303" pitchFamily="18" charset="0"/>
              </a:rPr>
              <a:t>5.  </a:t>
            </a:r>
            <a:r>
              <a:rPr lang="en-GB" sz="2800" dirty="0" err="1" smtClean="0">
                <a:latin typeface="Sylfaen" panose="010A0502050306030303" pitchFamily="18" charset="0"/>
              </a:rPr>
              <a:t>Ամփոփում</a:t>
            </a:r>
            <a:r>
              <a:rPr lang="en-GB" sz="2800" dirty="0" smtClean="0">
                <a:latin typeface="Sylfaen" panose="010A0502050306030303" pitchFamily="18" charset="0"/>
              </a:rPr>
              <a:t> </a:t>
            </a:r>
            <a:endParaRPr lang="en-GB" sz="2800" dirty="0">
              <a:latin typeface="Sylfaen" panose="010A05020503060303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FFC4F-A0C7-6241-A6A3-D4D1CB58E595}"/>
              </a:ext>
            </a:extLst>
          </p:cNvPr>
          <p:cNvSpPr/>
          <p:nvPr/>
        </p:nvSpPr>
        <p:spPr>
          <a:xfrm>
            <a:off x="4450456" y="104373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GB" sz="2000" dirty="0"/>
          </a:p>
          <a:p>
            <a:pPr marL="342900" indent="-3429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9725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CCF9CF1-5DED-49B5-B1AB-9E4EC6A1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4AB61-97C5-42B0-A182-0BEC9F6E843D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A5A40-4F3B-49B6-9081-1646BBF20341}"/>
              </a:ext>
            </a:extLst>
          </p:cNvPr>
          <p:cNvSpPr txBox="1"/>
          <p:nvPr/>
        </p:nvSpPr>
        <p:spPr>
          <a:xfrm>
            <a:off x="776377" y="1241504"/>
            <a:ext cx="7300824" cy="830997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hy-AM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Փոխադարձ իրավական օգնության պայմանագիրը վերաբերում է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CDF7C-815B-41D8-B138-D5734008F203}"/>
              </a:ext>
            </a:extLst>
          </p:cNvPr>
          <p:cNvSpPr txBox="1"/>
          <p:nvPr/>
        </p:nvSpPr>
        <p:spPr>
          <a:xfrm>
            <a:off x="556984" y="5824666"/>
            <a:ext cx="803003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Ճիշտ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պատասխանը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Ա է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F146C-DBC3-44BF-AA98-DDEC334987B8}"/>
              </a:ext>
            </a:extLst>
          </p:cNvPr>
          <p:cNvSpPr txBox="1"/>
          <p:nvPr/>
        </p:nvSpPr>
        <p:spPr>
          <a:xfrm>
            <a:off x="556984" y="2274838"/>
            <a:ext cx="8030032" cy="2308324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Ա,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Ե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րկու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կամ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ավել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երկրների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միջև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պաշտոնական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համագործակցությանը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Բ.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Երկու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կամ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ավել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ընկերությունների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միջև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պաշտոնական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համագործակցությանը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Գ.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Երկու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կամ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ավել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իշխանությունների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միջև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ylfaen" panose="010A0502050306030303" pitchFamily="18" charset="0"/>
              </a:rPr>
              <a:t>պաշտոնական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համագործակցությանը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1896F7-557D-472D-93AF-CCBDD4ABD0FD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787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309489" y="4124926"/>
            <a:ext cx="8525021" cy="168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Կիբերհանցագործությունների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մասին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Եվրոպայի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Խորհրդի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Կոնվենցիայի</a:t>
            </a:r>
            <a:endParaRPr lang="en-GB" sz="3200" b="1" dirty="0" smtClean="0">
              <a:latin typeface="Sylfaen" panose="010A0502050306030303" pitchFamily="18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hy-AM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հիմնական 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հոդվածները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փոխադարձ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իրավական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օգնության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մասին</a:t>
            </a:r>
            <a:endParaRPr lang="en-GB" sz="3200" b="1" dirty="0">
              <a:latin typeface="Sylfaen" panose="010A0502050306030303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ABE127-4C17-4CB2-85A7-DC9633FA0EAE}"/>
              </a:ext>
            </a:extLst>
          </p:cNvPr>
          <p:cNvSpPr txBox="1">
            <a:spLocks/>
          </p:cNvSpPr>
          <p:nvPr/>
        </p:nvSpPr>
        <p:spPr>
          <a:xfrm>
            <a:off x="304800" y="3243532"/>
            <a:ext cx="8839200" cy="860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Միջազգային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համագործակցության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հիմնական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հասկացությունները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en-GB" sz="2000" dirty="0">
              <a:solidFill>
                <a:schemeClr val="tx1">
                  <a:tint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00C5E45B-7371-422B-BD7B-D2C32A48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2642C6-F595-4A8F-8FFF-B8FEB6714A53}"/>
              </a:ext>
            </a:extLst>
          </p:cNvPr>
          <p:cNvSpPr/>
          <p:nvPr/>
        </p:nvSpPr>
        <p:spPr>
          <a:xfrm>
            <a:off x="1889760" y="114659"/>
            <a:ext cx="725424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Մաս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երրորդ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84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544715" y="84560"/>
            <a:ext cx="7599285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25</a:t>
            </a:r>
          </a:p>
          <a:p>
            <a:pPr algn="r">
              <a:lnSpc>
                <a:spcPct val="80000"/>
              </a:lnSpc>
            </a:pPr>
            <a:r>
              <a:rPr lang="hy-AM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Փ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ոխադարձ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աջակցությանն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առնչվող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հիմնական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սկզբունքները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090708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latin typeface="Sylfaen" panose="010A0502050306030303" pitchFamily="18" charset="0"/>
              </a:rPr>
              <a:t>Կողմերը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պետք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b="1" dirty="0" err="1">
                <a:latin typeface="Sylfaen" panose="010A0502050306030303" pitchFamily="18" charset="0"/>
              </a:rPr>
              <a:t>հնարավորինս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լայն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ծավալով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միմյանց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փոխադարձ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աջակցություն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ցուցաբերեն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համակարգչային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համակարգերի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տվյալների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կապված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քրեական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հետաքննության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հետապնդման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նպատակների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ինչպես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նաև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քրեական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էլեկտրոնային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ձևերի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ապացույցների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հավաքման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համար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</a:p>
          <a:p>
            <a:pPr algn="just"/>
            <a:endParaRPr lang="en-US" dirty="0" smtClean="0">
              <a:latin typeface="Sylfaen" panose="010A0502050306030303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b="1" dirty="0">
                <a:latin typeface="Sylfaen" panose="010A0502050306030303" pitchFamily="18" charset="0"/>
              </a:rPr>
              <a:t>… </a:t>
            </a:r>
            <a:r>
              <a:rPr lang="en-US" b="1" dirty="0" err="1">
                <a:latin typeface="Sylfaen" panose="010A0502050306030303" pitchFamily="18" charset="0"/>
              </a:rPr>
              <a:t>ընդունի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այնպիսի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օրենսդրական</a:t>
            </a:r>
            <a:r>
              <a:rPr lang="en-US" dirty="0">
                <a:latin typeface="Sylfaen" panose="010A0502050306030303" pitchFamily="18" charset="0"/>
              </a:rPr>
              <a:t> … 27-րդից 35-րդ </a:t>
            </a:r>
            <a:r>
              <a:rPr lang="en-US" dirty="0" err="1">
                <a:latin typeface="Sylfaen" panose="010A0502050306030303" pitchFamily="18" charset="0"/>
              </a:rPr>
              <a:t>հոդվածներում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նախատեսված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պարտավորությունները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կատարելու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համար</a:t>
            </a:r>
            <a:r>
              <a:rPr lang="en-US" dirty="0">
                <a:latin typeface="Sylfaen" panose="010A0502050306030303" pitchFamily="18" charset="0"/>
              </a:rPr>
              <a:t>:</a:t>
            </a:r>
          </a:p>
          <a:p>
            <a:pPr algn="just"/>
            <a:endParaRPr lang="en-US" sz="2200" dirty="0">
              <a:latin typeface="Sylfaen" panose="010A050205030603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8BF9E-69E4-4C94-8087-A60BAB8E2C23}"/>
              </a:ext>
            </a:extLst>
          </p:cNvPr>
          <p:cNvSpPr txBox="1"/>
          <p:nvPr/>
        </p:nvSpPr>
        <p:spPr>
          <a:xfrm>
            <a:off x="4886424" y="1398484"/>
            <a:ext cx="38718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Փոխադարձ</a:t>
            </a:r>
            <a:r>
              <a:rPr lang="en-GB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իրավական</a:t>
            </a:r>
            <a:r>
              <a:rPr lang="en-GB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աջակցություն</a:t>
            </a:r>
            <a:r>
              <a:rPr lang="en-GB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հնարավորինս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լայն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ծավալով</a:t>
            </a:r>
            <a:endParaRPr lang="en-US" sz="2400" b="1" dirty="0" smtClean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Հ</a:t>
            </a:r>
            <a:r>
              <a:rPr lang="en-GB" sz="2400" b="1" dirty="0" err="1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ամագործակցության</a:t>
            </a:r>
            <a:r>
              <a:rPr lang="en-GB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հատուկ</a:t>
            </a:r>
            <a:r>
              <a:rPr lang="en-GB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տեսակները</a:t>
            </a:r>
            <a:r>
              <a:rPr lang="en-GB" sz="2400" b="1" dirty="0" smtClean="0">
                <a:solidFill>
                  <a:srgbClr val="C00000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իրականացնելու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րավական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հիմքը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endParaRPr lang="en-GB" sz="2400" b="1" dirty="0" smtClean="0">
              <a:solidFill>
                <a:srgbClr val="C00000"/>
              </a:solidFill>
              <a:effectLst/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C00000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0CDF576-F1C0-45B8-A691-9DAE42C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875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215323"/>
            <a:ext cx="4572000" cy="54322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algn="just">
              <a:buFont typeface="+mj-lt"/>
              <a:buAutoNum type="arabicPeriod" startAt="3"/>
            </a:pPr>
            <a:r>
              <a:rPr lang="en-US" b="1" dirty="0" err="1" smtClean="0">
                <a:latin typeface="Sylfaen" panose="010A0502050306030303" pitchFamily="18" charset="0"/>
              </a:rPr>
              <a:t>Յուրաքանչյուր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Կողմ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կարող</a:t>
            </a:r>
            <a:r>
              <a:rPr lang="en-US" b="1" dirty="0">
                <a:latin typeface="Sylfaen" panose="010A0502050306030303" pitchFamily="18" charset="0"/>
              </a:rPr>
              <a:t> է </a:t>
            </a:r>
            <a:r>
              <a:rPr lang="en-US" b="1" dirty="0" err="1">
                <a:latin typeface="Sylfaen" panose="010A0502050306030303" pitchFamily="18" charset="0"/>
              </a:rPr>
              <a:t>հրատապ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հանգամանքներում</a:t>
            </a:r>
            <a:r>
              <a:rPr lang="en-US" b="1" dirty="0">
                <a:latin typeface="Sylfaen" panose="010A0502050306030303" pitchFamily="18" charset="0"/>
              </a:rPr>
              <a:t> … </a:t>
            </a:r>
            <a:r>
              <a:rPr lang="en-US" b="1" dirty="0" err="1">
                <a:latin typeface="Sylfaen" panose="010A0502050306030303" pitchFamily="18" charset="0"/>
              </a:rPr>
              <a:t>հարցում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կատարել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կապի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արագ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միջոցներով</a:t>
            </a:r>
            <a:r>
              <a:rPr lang="en-US" b="1" dirty="0">
                <a:latin typeface="Sylfaen" panose="010A0502050306030303" pitchFamily="18" charset="0"/>
              </a:rPr>
              <a:t>, </a:t>
            </a:r>
            <a:r>
              <a:rPr lang="en-US" b="1" dirty="0" err="1">
                <a:latin typeface="Sylfaen" panose="010A0502050306030303" pitchFamily="18" charset="0"/>
              </a:rPr>
              <a:t>այդ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թվում</a:t>
            </a:r>
            <a:r>
              <a:rPr lang="en-US" b="1" dirty="0">
                <a:latin typeface="Sylfaen" panose="010A0502050306030303" pitchFamily="18" charset="0"/>
              </a:rPr>
              <a:t>` </a:t>
            </a:r>
            <a:r>
              <a:rPr lang="en-US" b="1" dirty="0" err="1">
                <a:latin typeface="Sylfaen" panose="010A0502050306030303" pitchFamily="18" charset="0"/>
              </a:rPr>
              <a:t>ֆաքսով</a:t>
            </a:r>
            <a:r>
              <a:rPr lang="en-US" b="1" dirty="0">
                <a:latin typeface="Sylfaen" panose="010A0502050306030303" pitchFamily="18" charset="0"/>
              </a:rPr>
              <a:t> և </a:t>
            </a:r>
            <a:r>
              <a:rPr lang="en-US" b="1" dirty="0" err="1">
                <a:latin typeface="Sylfaen" panose="010A0502050306030303" pitchFamily="18" charset="0"/>
              </a:rPr>
              <a:t>էլեկտրոնային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փոստով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այդ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միջոցների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գաղտնիության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վավերականության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համապատասխան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աստիճանների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ապահովման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հնարավորությունները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հաշվի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առնելով</a:t>
            </a:r>
            <a:r>
              <a:rPr lang="en-US" dirty="0">
                <a:latin typeface="Sylfaen" panose="010A0502050306030303" pitchFamily="18" charset="0"/>
              </a:rPr>
              <a:t> … </a:t>
            </a:r>
            <a:r>
              <a:rPr lang="en-US" dirty="0" err="1">
                <a:latin typeface="Sylfaen" panose="010A0502050306030303" pitchFamily="18" charset="0"/>
              </a:rPr>
              <a:t>ձևական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հաստատում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ձեռք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բերելով</a:t>
            </a:r>
            <a:r>
              <a:rPr lang="en-US" dirty="0">
                <a:latin typeface="Sylfaen" panose="010A0502050306030303" pitchFamily="18" charset="0"/>
              </a:rPr>
              <a:t>: </a:t>
            </a:r>
          </a:p>
          <a:p>
            <a:pPr marL="514350" lvl="0" indent="-514350" algn="just">
              <a:buFont typeface="+mj-lt"/>
              <a:buAutoNum type="arabicPeriod" startAt="3"/>
            </a:pPr>
            <a:r>
              <a:rPr lang="en-US" sz="2050" dirty="0" smtClean="0">
                <a:latin typeface="Sylfaen" panose="010A0502050306030303" pitchFamily="18" charset="0"/>
              </a:rPr>
              <a:t>… </a:t>
            </a:r>
            <a:r>
              <a:rPr lang="en-US" b="1" dirty="0" err="1">
                <a:latin typeface="Sylfaen" panose="010A0502050306030303" pitchFamily="18" charset="0"/>
              </a:rPr>
              <a:t>փոխադարձ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աջակցությունը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պետք</a:t>
            </a:r>
            <a:r>
              <a:rPr lang="en-US" b="1" dirty="0">
                <a:latin typeface="Sylfaen" panose="010A0502050306030303" pitchFamily="18" charset="0"/>
              </a:rPr>
              <a:t> է </a:t>
            </a:r>
            <a:r>
              <a:rPr lang="en-US" b="1" dirty="0" err="1">
                <a:latin typeface="Sylfaen" panose="010A0502050306030303" pitchFamily="18" charset="0"/>
              </a:rPr>
              <a:t>հարցվող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Կողմի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օրենսդրությամբ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փոխադարձ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աջակցության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մասին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համապատասխան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պայմանագրերով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սահմանված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պայմանների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կարգավորման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առարկա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լինի</a:t>
            </a:r>
            <a:r>
              <a:rPr lang="en-US" dirty="0">
                <a:latin typeface="Sylfaen" panose="010A0502050306030303" pitchFamily="18" charset="0"/>
              </a:rPr>
              <a:t>…</a:t>
            </a:r>
          </a:p>
          <a:p>
            <a:pPr algn="just"/>
            <a:endParaRPr lang="en-US" sz="2050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76F46-3DD5-4944-9941-2388DC7E4FFD}"/>
              </a:ext>
            </a:extLst>
          </p:cNvPr>
          <p:cNvSpPr txBox="1"/>
          <p:nvPr/>
        </p:nvSpPr>
        <p:spPr>
          <a:xfrm>
            <a:off x="5045698" y="1669293"/>
            <a:ext cx="39294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Ը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նթացակարգի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արագացում</a:t>
            </a:r>
            <a:endParaRPr lang="en-GB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փոխադարձ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աջակցությունը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ենթակա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է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փոխադարձ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իրավական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աջակցության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պայմանագրերի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պայմաններին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և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ներպետական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օրենսդրությանը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E652A121-A836-48AD-9F6A-38674759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BA9868-5FAD-4485-B1E8-E692ADA5585D}"/>
              </a:ext>
            </a:extLst>
          </p:cNvPr>
          <p:cNvSpPr/>
          <p:nvPr/>
        </p:nvSpPr>
        <p:spPr>
          <a:xfrm>
            <a:off x="1544715" y="84560"/>
            <a:ext cx="7599285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25</a:t>
            </a:r>
          </a:p>
          <a:p>
            <a:pPr algn="r">
              <a:lnSpc>
                <a:spcPct val="80000"/>
              </a:lnSpc>
            </a:pPr>
            <a:r>
              <a:rPr lang="hy-AM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Փոխադարձ աջակցությանն առնչվող ընդհանուր սկզբունքներ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2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F587E2-1A44-4A6A-BFF8-218D6C9FB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2712"/>
              </p:ext>
            </p:extLst>
          </p:nvPr>
        </p:nvGraphicFramePr>
        <p:xfrm>
          <a:off x="88522" y="989546"/>
          <a:ext cx="8933934" cy="549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92681D1-470E-4FA2-8697-F97FAA4C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3EC9E6-83DE-4F2E-B181-E2BB4B4CBFEF}"/>
              </a:ext>
            </a:extLst>
          </p:cNvPr>
          <p:cNvSpPr/>
          <p:nvPr/>
        </p:nvSpPr>
        <p:spPr>
          <a:xfrm>
            <a:off x="1544715" y="84560"/>
            <a:ext cx="7599285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25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hy-AM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Փոխադարձ </a:t>
            </a: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</a:rPr>
              <a:t>աջակցությանն առնչվող ընդհանուր սկզբունքներ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>
              <a:lnSpc>
                <a:spcPct val="80000"/>
              </a:lnSpc>
            </a:pP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22D918-0CA5-4D88-8D2D-6536F3568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022D918-0CA5-4D88-8D2D-6536F3568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022D918-0CA5-4D88-8D2D-6536F3568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586836-6813-44D7-8945-9800C12A8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E586836-6813-44D7-8945-9800C12A8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E586836-6813-44D7-8945-9800C12A8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5CB205-DFCA-49F4-B42D-8726485D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graphicEl>
                                              <a:dgm id="{B75CB205-DFCA-49F4-B42D-8726485D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graphicEl>
                                              <a:dgm id="{B75CB205-DFCA-49F4-B42D-8726485D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9343" y="42014"/>
            <a:ext cx="8574657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26</a:t>
            </a:r>
          </a:p>
          <a:p>
            <a:pPr algn="r">
              <a:lnSpc>
                <a:spcPct val="80000"/>
              </a:lnSpc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Ինքնաբերական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տեղեկատվություն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215323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latin typeface="Sylfaen" panose="010A0502050306030303" pitchFamily="18" charset="0"/>
              </a:rPr>
              <a:t>Կողմը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կարող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իր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ներպետական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օրենսդրության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սահմաններում</a:t>
            </a:r>
            <a:r>
              <a:rPr lang="en-US" dirty="0">
                <a:latin typeface="Sylfaen" panose="010A0502050306030303" pitchFamily="18" charset="0"/>
              </a:rPr>
              <a:t> և </a:t>
            </a:r>
            <a:r>
              <a:rPr lang="en-US" dirty="0" err="1">
                <a:latin typeface="Sylfaen" panose="010A0502050306030303" pitchFamily="18" charset="0"/>
              </a:rPr>
              <a:t>առանց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նախնական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հարցման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փոխանցել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մեկ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այլ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Կողմի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իր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սեփական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հետաքննության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արդյունքում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ձեռք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բերված</a:t>
            </a:r>
            <a:r>
              <a:rPr lang="en-US" b="1" dirty="0">
                <a:latin typeface="Sylfaen" panose="010A0502050306030303" pitchFamily="18" charset="0"/>
              </a:rPr>
              <a:t> </a:t>
            </a:r>
            <a:r>
              <a:rPr lang="en-US" b="1" dirty="0" err="1">
                <a:latin typeface="Sylfaen" panose="010A0502050306030303" pitchFamily="18" charset="0"/>
              </a:rPr>
              <a:t>տեղեկատվությունը</a:t>
            </a:r>
            <a:r>
              <a:rPr lang="en-US" dirty="0">
                <a:latin typeface="Sylfaen" panose="010A0502050306030303" pitchFamily="18" charset="0"/>
              </a:rPr>
              <a:t>, </a:t>
            </a:r>
            <a:r>
              <a:rPr lang="en-US" dirty="0" err="1">
                <a:latin typeface="Sylfaen" panose="010A0502050306030303" pitchFamily="18" charset="0"/>
              </a:rPr>
              <a:t>երբ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գտնում</a:t>
            </a:r>
            <a:r>
              <a:rPr lang="en-US" dirty="0">
                <a:latin typeface="Sylfaen" panose="010A0502050306030303" pitchFamily="18" charset="0"/>
              </a:rPr>
              <a:t> է, </a:t>
            </a:r>
            <a:r>
              <a:rPr lang="en-US" dirty="0" err="1">
                <a:latin typeface="Sylfaen" panose="010A0502050306030303" pitchFamily="18" charset="0"/>
              </a:rPr>
              <a:t>որ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նման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տեղեկատվության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բացահայտումը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կարող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աջակցել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ստացող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Կողմին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սույն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Կոնվենցիային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համապատասխան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նույնացված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քրեական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հանցագործությունների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հետաքննություն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հետապնդում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սկսելու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գործում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կամ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կարող</a:t>
            </a:r>
            <a:r>
              <a:rPr lang="en-US" dirty="0">
                <a:latin typeface="Sylfaen" panose="010A0502050306030303" pitchFamily="18" charset="0"/>
              </a:rPr>
              <a:t> է </a:t>
            </a:r>
            <a:r>
              <a:rPr lang="en-US" dirty="0" err="1">
                <a:latin typeface="Sylfaen" panose="010A0502050306030303" pitchFamily="18" charset="0"/>
              </a:rPr>
              <a:t>հանգեցնել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այդ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Կողմի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կողմից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համագործակցության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մասին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հարցման</a:t>
            </a:r>
            <a:r>
              <a:rPr lang="en-US" dirty="0">
                <a:latin typeface="Sylfaen" panose="010A0502050306030303" pitchFamily="18" charset="0"/>
              </a:rPr>
              <a:t>՝ </a:t>
            </a:r>
            <a:r>
              <a:rPr lang="en-US" dirty="0" err="1">
                <a:latin typeface="Sylfaen" panose="010A0502050306030303" pitchFamily="18" charset="0"/>
              </a:rPr>
              <a:t>սույն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գլխին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err="1">
                <a:latin typeface="Sylfaen" panose="010A0502050306030303" pitchFamily="18" charset="0"/>
              </a:rPr>
              <a:t>համապատասխան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B84EAB-7F25-4036-8122-44EEC4539E38}"/>
              </a:ext>
            </a:extLst>
          </p:cNvPr>
          <p:cNvSpPr txBox="1"/>
          <p:nvPr/>
        </p:nvSpPr>
        <p:spPr>
          <a:xfrm>
            <a:off x="4660522" y="2178924"/>
            <a:ext cx="40315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rgbClr val="C00000"/>
              </a:solidFill>
              <a:effectLst/>
              <a:latin typeface="Sylfaen" panose="010A0502050306030303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Լիազորում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է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տեղեկություն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տիրապետող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երկրին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փոխանցել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այն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մեկ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այլ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երկրի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առանց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նախնական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հարցման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096A377-8E6B-435F-AF21-EAF19452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87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106706" y="152309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hy-AM" dirty="0">
                <a:latin typeface="Sylfaen" panose="010A0502050306030303" pitchFamily="18" charset="0"/>
              </a:rPr>
              <a:t>Մինչև նման տեղեկատվության տրամադրումը տրամադրող Կողմը կարող է խնդրել, որ այն պահվի </a:t>
            </a:r>
            <a:r>
              <a:rPr lang="hy-AM" b="1" dirty="0">
                <a:latin typeface="Sylfaen" panose="010A0502050306030303" pitchFamily="18" charset="0"/>
              </a:rPr>
              <a:t>գաղտնի կամ օգտագործվի միայն հատուկ պայմանների առկայությամբ</a:t>
            </a:r>
            <a:r>
              <a:rPr lang="hy-AM" dirty="0">
                <a:latin typeface="Sylfaen" panose="010A0502050306030303" pitchFamily="18" charset="0"/>
              </a:rPr>
              <a:t>: Եթե ստացող Կողմը չի կարող կատարել նման խնդրանքը, նա պետք է այդ մասին տեղեկացնի տրամադրող Կողմին, որն այնուհետև պետք է որոշի` տրամադրե՞լ տվյալ տեղեկատվությունը, թե ոչ: Եթե ստացող Կողմն ընդունում է, որ տվյալ տեղեկատվությունը հանդիսանում է հատուկ պայմանների կարգավորման առարկա, ապա նա պետք է պարտավորված լինի դրանցով:</a:t>
            </a:r>
            <a:endParaRPr lang="pt-PT" sz="2050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3863A-F2F9-425F-89FB-EA57621A490A}"/>
              </a:ext>
            </a:extLst>
          </p:cNvPr>
          <p:cNvSpPr txBox="1"/>
          <p:nvPr/>
        </p:nvSpPr>
        <p:spPr>
          <a:xfrm>
            <a:off x="5174083" y="2521869"/>
            <a:ext cx="37159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Կողմը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միայն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կփոխանցի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տեղեկատվությունն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ինքնաբերաբար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,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եթե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զգայուն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տեղեկատվությունը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պահվելու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է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գաղտնի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FA41D812-9F5C-4C4F-8DC7-32540F16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3E69D9-8FE7-44A2-A87F-02AA64433207}"/>
              </a:ext>
            </a:extLst>
          </p:cNvPr>
          <p:cNvSpPr/>
          <p:nvPr/>
        </p:nvSpPr>
        <p:spPr>
          <a:xfrm>
            <a:off x="655609" y="78235"/>
            <a:ext cx="8234382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</a:rPr>
              <a:t>26</a:t>
            </a:r>
          </a:p>
          <a:p>
            <a:pPr algn="r">
              <a:lnSpc>
                <a:spcPct val="80000"/>
              </a:lnSpc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Ինքնաբերական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տեղեկատվություն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9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F675A6-2D60-41E4-9319-258232C26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82590"/>
              </p:ext>
            </p:extLst>
          </p:nvPr>
        </p:nvGraphicFramePr>
        <p:xfrm>
          <a:off x="88521" y="1060117"/>
          <a:ext cx="9279765" cy="532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09EEEDE-2BD2-4F20-8B5A-E24697AE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36DEE-D5C1-491B-810E-3A367A6ED97B}"/>
              </a:ext>
            </a:extLst>
          </p:cNvPr>
          <p:cNvSpPr/>
          <p:nvPr/>
        </p:nvSpPr>
        <p:spPr>
          <a:xfrm>
            <a:off x="828137" y="42014"/>
            <a:ext cx="8315864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Հոդված26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Ինքնաբերական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տեղեկատվություն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C21E0C-02B7-4F18-B02B-9BDD0D2F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2C21E0C-02B7-4F18-B02B-9BDD0D2F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2C21E0C-02B7-4F18-B02B-9BDD0D2FF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E32ED6-408C-4152-8FE0-3FCEA338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2FE32ED6-408C-4152-8FE0-3FCEA338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FE32ED6-408C-4152-8FE0-3FCEA338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1F37D3-4190-4DA1-A608-8452A5BD3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71F37D3-4190-4DA1-A608-8452A5BD3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71F37D3-4190-4DA1-A608-8452A5BD3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626917-7C54-423E-8EDF-BC9F401B0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2B626917-7C54-423E-8EDF-BC9F401B0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2B626917-7C54-423E-8EDF-BC9F401B0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A6A061-7CF3-4873-8E84-7FEC5E35D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4A6A061-7CF3-4873-8E84-7FEC5E35D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4A6A061-7CF3-4873-8E84-7FEC5E35D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CCF9CF1-5DED-49B5-B1AB-9E4EC6A1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A5A40-4F3B-49B6-9081-1646BBF20341}"/>
              </a:ext>
            </a:extLst>
          </p:cNvPr>
          <p:cNvSpPr txBox="1"/>
          <p:nvPr/>
        </p:nvSpPr>
        <p:spPr>
          <a:xfrm>
            <a:off x="588962" y="1281981"/>
            <a:ext cx="8030033" cy="1200329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Շտապ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իրավիճակներում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հարցումները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կարող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են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կատարվել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էլ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փ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ոստի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միջոցով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CDF7C-815B-41D8-B138-D5734008F203}"/>
              </a:ext>
            </a:extLst>
          </p:cNvPr>
          <p:cNvSpPr txBox="1"/>
          <p:nvPr/>
        </p:nvSpPr>
        <p:spPr>
          <a:xfrm>
            <a:off x="556984" y="5824666"/>
            <a:ext cx="803003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Ճիշտ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պատասխանը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Ա է 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F146C-DBC3-44BF-AA98-DDEC334987B8}"/>
              </a:ext>
            </a:extLst>
          </p:cNvPr>
          <p:cNvSpPr txBox="1"/>
          <p:nvPr/>
        </p:nvSpPr>
        <p:spPr>
          <a:xfrm>
            <a:off x="556984" y="3013501"/>
            <a:ext cx="8030032" cy="830997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Ա.  </a:t>
            </a:r>
            <a:r>
              <a:rPr lang="hy-AM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Ճ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իշտ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Բ. </a:t>
            </a:r>
            <a:r>
              <a:rPr lang="hy-AM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Ս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խալ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452B1-7568-44E3-90AA-A5543F206A47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մակարդակը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EF97-6CC0-48A9-BC0E-433EC7B552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402080" y="82052"/>
            <a:ext cx="77419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Դասընթացի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թիրախները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0" y="1405078"/>
            <a:ext cx="6586779" cy="631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Sylfaen" panose="010A0502050306030303" pitchFamily="18" charset="0"/>
              </a:rPr>
              <a:t>Հասկանալ</a:t>
            </a:r>
            <a:r>
              <a:rPr lang="en-GB" sz="2400" dirty="0" smtClean="0">
                <a:latin typeface="Sylfaen" panose="010A0502050306030303" pitchFamily="18" charset="0"/>
              </a:rPr>
              <a:t> </a:t>
            </a:r>
            <a:r>
              <a:rPr lang="hy-AM" sz="2400" dirty="0" smtClean="0">
                <a:latin typeface="Sylfaen" panose="010A0502050306030303" pitchFamily="18" charset="0"/>
              </a:rPr>
              <a:t>Համացանց</a:t>
            </a:r>
            <a:r>
              <a:rPr lang="en-GB" sz="2400" dirty="0" smtClean="0">
                <a:latin typeface="Sylfaen" panose="010A0502050306030303" pitchFamily="18" charset="0"/>
              </a:rPr>
              <a:t>ի </a:t>
            </a:r>
            <a:r>
              <a:rPr lang="en-GB" sz="2400" dirty="0" err="1" smtClean="0">
                <a:latin typeface="Sylfaen" panose="010A0502050306030303" pitchFamily="18" charset="0"/>
              </a:rPr>
              <a:t>հիմնական</a:t>
            </a:r>
            <a:r>
              <a:rPr lang="en-GB" sz="2400" dirty="0" smtClean="0"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</a:rPr>
              <a:t>հարթակը</a:t>
            </a:r>
            <a:r>
              <a:rPr lang="en-GB" sz="2400" dirty="0" smtClean="0">
                <a:latin typeface="Sylfaen" panose="010A0502050306030303" pitchFamily="18" charset="0"/>
              </a:rPr>
              <a:t> </a:t>
            </a:r>
            <a:r>
              <a:rPr lang="en-GB" sz="2400" dirty="0">
                <a:latin typeface="Sylfaen" panose="010A0502050306030303" pitchFamily="18" charset="0"/>
              </a:rPr>
              <a:t>և </a:t>
            </a:r>
            <a:r>
              <a:rPr lang="en-GB" sz="2400" dirty="0" err="1">
                <a:latin typeface="Sylfaen" panose="010A0502050306030303" pitchFamily="18" charset="0"/>
              </a:rPr>
              <a:t>կիբերհանցագործության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հարթակը</a:t>
            </a:r>
            <a:endParaRPr lang="en-US" sz="2400" dirty="0"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Sylfaen" panose="010A0502050306030303" pitchFamily="18" charset="0"/>
              </a:rPr>
              <a:t>Հասկանալ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մարտահրավերները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միջավայրում</a:t>
            </a:r>
            <a:endParaRPr lang="en-US" sz="2400" dirty="0"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Sylfaen" panose="010A0502050306030303" pitchFamily="18" charset="0"/>
              </a:rPr>
              <a:t>Բացատրել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համագործակցության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կարևորությունը</a:t>
            </a:r>
            <a:r>
              <a:rPr lang="en-GB" sz="2400" dirty="0">
                <a:latin typeface="Sylfaen" panose="010A0502050306030303" pitchFamily="18" charset="0"/>
              </a:rPr>
              <a:t> և </a:t>
            </a:r>
            <a:r>
              <a:rPr lang="en-GB" sz="2400" dirty="0" err="1">
                <a:latin typeface="Sylfaen" panose="010A0502050306030303" pitchFamily="18" charset="0"/>
              </a:rPr>
              <a:t>ճանաչել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դաշտում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համագործակցության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համար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հասանելի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փաստաթղթերը</a:t>
            </a:r>
            <a:endParaRPr lang="en-US" sz="2400" dirty="0"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Sylfaen" panose="010A0502050306030303" pitchFamily="18" charset="0"/>
              </a:rPr>
              <a:t>Քննարկել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Կիբերհանցագործություների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վերաբերյալ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Բուդապեշտի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Կոնվենցիան</a:t>
            </a:r>
            <a:r>
              <a:rPr lang="en-US" sz="2400" dirty="0">
                <a:latin typeface="Sylfaen" panose="010A0502050306030303" pitchFamily="18" charset="0"/>
              </a:rPr>
              <a:t> և </a:t>
            </a:r>
            <a:r>
              <a:rPr lang="en-US" sz="2400" dirty="0" err="1">
                <a:latin typeface="Sylfaen" panose="010A0502050306030303" pitchFamily="18" charset="0"/>
              </a:rPr>
              <a:t>հայտնաբերել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նրա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հիմնական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և </a:t>
            </a:r>
            <a:r>
              <a:rPr lang="en-US" sz="2400" dirty="0" err="1">
                <a:latin typeface="Sylfaen" panose="010A0502050306030303" pitchFamily="18" charset="0"/>
              </a:rPr>
              <a:t>հատուկ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սկզբունքները</a:t>
            </a:r>
            <a:r>
              <a:rPr lang="en-US" sz="2400" dirty="0">
                <a:latin typeface="Sylfaen" panose="010A0502050306030303" pitchFamily="18" charset="0"/>
              </a:rPr>
              <a:t> և </a:t>
            </a:r>
            <a:r>
              <a:rPr lang="en-US" sz="2400" dirty="0" err="1">
                <a:latin typeface="Sylfaen" panose="010A0502050306030303" pitchFamily="18" charset="0"/>
              </a:rPr>
              <a:t>հոդվածները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քրեական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հարցերով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փոխադարձ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իրավական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օգնության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վերաբերյալ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latin typeface="Sylfaen" panose="010A05020503060303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latin typeface="Sylfaen" panose="010A050205030603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A38F1-629E-D64F-8FB1-A26347BA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977" y="2430730"/>
            <a:ext cx="2808317" cy="21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9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77880" y="73409"/>
            <a:ext cx="74661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27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Փոխադարձ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աջակցությանը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վերաբերվող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ընթացակարգեր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…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121544" y="1130068"/>
            <a:ext cx="4572000" cy="64863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hy-AM" dirty="0">
                <a:latin typeface="Sylfaen" panose="010A0502050306030303" pitchFamily="18" charset="0"/>
              </a:rPr>
              <a:t>ա) </a:t>
            </a:r>
            <a:r>
              <a:rPr lang="hy-AM" b="1" dirty="0">
                <a:latin typeface="Sylfaen" panose="010A0502050306030303" pitchFamily="18" charset="0"/>
              </a:rPr>
              <a:t>Յուրաքանչյուր Կողմ պետք է նշանակի կենտրոնական մարմին կամ մարմիններ</a:t>
            </a:r>
            <a:r>
              <a:rPr lang="hy-AM" dirty="0">
                <a:latin typeface="Sylfaen" panose="010A0502050306030303" pitchFamily="18" charset="0"/>
              </a:rPr>
              <a:t>, որոնք պատասխանատու կլինեն փոխադարձ աջակցության մասին հարցումների ուղարկման և դրանց պատասխանելու, նման հարցումների կատարման կամ դրանք կատարելու համար իրավասու մարմիններին փոխանցելու համար</a:t>
            </a:r>
            <a:r>
              <a:rPr lang="hy-AM" dirty="0" smtClean="0">
                <a:latin typeface="Sylfaen" panose="010A0502050306030303" pitchFamily="18" charset="0"/>
              </a:rPr>
              <a:t>:</a:t>
            </a:r>
            <a:endParaRPr lang="en-US" sz="1950" dirty="0">
              <a:latin typeface="Sylfaen" panose="010A0502050306030303" pitchFamily="18" charset="0"/>
            </a:endParaRPr>
          </a:p>
          <a:p>
            <a:pPr algn="just"/>
            <a:r>
              <a:rPr lang="en-US" sz="1950" dirty="0">
                <a:latin typeface="Sylfaen" panose="010A0502050306030303" pitchFamily="18" charset="0"/>
              </a:rPr>
              <a:t>	</a:t>
            </a:r>
            <a:r>
              <a:rPr lang="en-US" sz="1950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բ) </a:t>
            </a:r>
            <a:r>
              <a:rPr lang="hy-AM" b="1" dirty="0">
                <a:latin typeface="Sylfaen" panose="010A0502050306030303" pitchFamily="18" charset="0"/>
              </a:rPr>
              <a:t>Կենտրոնական մարմինները պետք </a:t>
            </a:r>
            <a:r>
              <a:rPr lang="en-US" b="1" dirty="0" smtClean="0">
                <a:latin typeface="Sylfaen" panose="010A0502050306030303" pitchFamily="18" charset="0"/>
              </a:rPr>
              <a:t>	</a:t>
            </a:r>
            <a:r>
              <a:rPr lang="hy-AM" b="1" dirty="0" smtClean="0">
                <a:latin typeface="Sylfaen" panose="010A0502050306030303" pitchFamily="18" charset="0"/>
              </a:rPr>
              <a:t>է </a:t>
            </a:r>
            <a:r>
              <a:rPr lang="hy-AM" b="1" dirty="0">
                <a:latin typeface="Sylfaen" panose="010A0502050306030303" pitchFamily="18" charset="0"/>
              </a:rPr>
              <a:t>ուղղակիորեն հաղորդակցվեն </a:t>
            </a:r>
            <a:r>
              <a:rPr lang="en-US" b="1" dirty="0" smtClean="0">
                <a:latin typeface="Sylfaen" panose="010A0502050306030303" pitchFamily="18" charset="0"/>
              </a:rPr>
              <a:t>	</a:t>
            </a:r>
            <a:r>
              <a:rPr lang="hy-AM" b="1" dirty="0" smtClean="0">
                <a:latin typeface="Sylfaen" panose="010A0502050306030303" pitchFamily="18" charset="0"/>
              </a:rPr>
              <a:t>միմյանց </a:t>
            </a:r>
            <a:r>
              <a:rPr lang="hy-AM" b="1" dirty="0">
                <a:latin typeface="Sylfaen" panose="010A0502050306030303" pitchFamily="18" charset="0"/>
              </a:rPr>
              <a:t>հետ:</a:t>
            </a:r>
            <a:endParaRPr lang="en-US" sz="1950" b="1" dirty="0">
              <a:latin typeface="Sylfaen" panose="010A0502050306030303" pitchFamily="18" charset="0"/>
            </a:endParaRPr>
          </a:p>
          <a:p>
            <a:pPr marL="457200" indent="-457200" algn="just">
              <a:buClr>
                <a:schemeClr val="tx1"/>
              </a:buClr>
              <a:buFont typeface="+mj-lt"/>
              <a:buAutoNum type="arabicPeriod" startAt="3"/>
            </a:pPr>
            <a:r>
              <a:rPr lang="hy-AM" dirty="0">
                <a:latin typeface="Sylfaen" panose="010A0502050306030303" pitchFamily="18" charset="0"/>
              </a:rPr>
              <a:t> Սույն հոդվածի շրջանակներում </a:t>
            </a:r>
            <a:r>
              <a:rPr lang="hy-AM" b="1" dirty="0">
                <a:latin typeface="Sylfaen" panose="010A0502050306030303" pitchFamily="18" charset="0"/>
              </a:rPr>
              <a:t>փոխադարձ աջակցության մասին հարցումները պետք է կատարվեն հարցում կատարած Կողմի կողմից սահմանված ընթացակարգերին համապատասխան` բացառությամբ այն դեպքերի, երբ դրանք անհամատեղելի են հարցվող Կողմի օրենսդրության հետ:</a:t>
            </a:r>
            <a:endParaRPr lang="en-US" sz="1950" b="1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E3329-51E5-474A-9117-C35827CFA84A}"/>
              </a:ext>
            </a:extLst>
          </p:cNvPr>
          <p:cNvSpPr txBox="1"/>
          <p:nvPr/>
        </p:nvSpPr>
        <p:spPr>
          <a:xfrm>
            <a:off x="5485876" y="1646210"/>
            <a:ext cx="31714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Կ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ենտրոնական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մարմնի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նշանակում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և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ուղղակիորեն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հաղորդակցման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հաստատում</a:t>
            </a:r>
            <a:endParaRPr lang="en-GB" sz="2400" b="1" dirty="0" smtClean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algn="just"/>
            <a:endParaRPr lang="en-GB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Փ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ոխադարձ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աջակցությունը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պետք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է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կատարվի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համապատասխան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պայմանագրերի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կիրառմամբ</a:t>
            </a:r>
            <a:endParaRPr lang="en-GB" sz="2400" b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5B7008CE-B9F2-4ACC-A843-8FF6901C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736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121544" y="1184544"/>
            <a:ext cx="472650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Sylfaen" panose="010A0502050306030303" pitchFamily="18" charset="0"/>
              </a:rPr>
              <a:t>9. </a:t>
            </a:r>
            <a:r>
              <a:rPr lang="hy-AM" dirty="0">
                <a:latin typeface="Sylfaen" panose="010A0502050306030303" pitchFamily="18" charset="0"/>
              </a:rPr>
              <a:t>ա) Հրատապության դեպքում փոխադարձ աջակցության կամ դրա հետ կապված հաղորդակցության հարցումները կարող են </a:t>
            </a:r>
            <a:r>
              <a:rPr lang="hy-AM" b="1" dirty="0">
                <a:latin typeface="Sylfaen" panose="010A0502050306030303" pitchFamily="18" charset="0"/>
              </a:rPr>
              <a:t>հարցում կատարած Կողմի դատական մարմիններից անմիջականորեն ուղարկվել հարցվող Կողմի դատական մարմիններին</a:t>
            </a:r>
            <a:r>
              <a:rPr lang="en-US" sz="2000" dirty="0" smtClean="0">
                <a:latin typeface="Sylfaen" panose="010A0502050306030303" pitchFamily="18" charset="0"/>
              </a:rPr>
              <a:t>… </a:t>
            </a:r>
          </a:p>
          <a:p>
            <a:pPr algn="just"/>
            <a:r>
              <a:rPr lang="hy-AM" dirty="0">
                <a:latin typeface="Sylfaen" panose="010A0502050306030303" pitchFamily="18" charset="0"/>
              </a:rPr>
              <a:t>կենտրոնական մարմինը պետք է միաժամանակ հարցման պատճենը ուղարկի հարցվող Կողմի կենտրոնական մարմին</a:t>
            </a:r>
            <a:r>
              <a:rPr lang="en-US" sz="2000" dirty="0" smtClean="0">
                <a:latin typeface="Sylfaen" panose="010A0502050306030303" pitchFamily="18" charset="0"/>
              </a:rPr>
              <a:t>...,</a:t>
            </a:r>
            <a:endParaRPr lang="en-US" sz="2000" dirty="0">
              <a:latin typeface="Sylfaen" panose="010A0502050306030303" pitchFamily="18" charset="0"/>
            </a:endParaRPr>
          </a:p>
          <a:p>
            <a:pPr algn="just"/>
            <a:r>
              <a:rPr lang="en-US" sz="2000" dirty="0">
                <a:latin typeface="Sylfaen" panose="010A0502050306030303" pitchFamily="18" charset="0"/>
              </a:rPr>
              <a:t>	</a:t>
            </a:r>
            <a:r>
              <a:rPr lang="hy-AM" dirty="0">
                <a:latin typeface="Sylfaen" panose="010A0502050306030303" pitchFamily="18" charset="0"/>
              </a:rPr>
              <a:t>բ) Սույն կետի շրջանակներում ցանկացած հարցում կամ հաղորդում պետք է արվի </a:t>
            </a:r>
            <a:r>
              <a:rPr lang="hy-AM" b="1" dirty="0">
                <a:latin typeface="Sylfaen" panose="010A0502050306030303" pitchFamily="18" charset="0"/>
              </a:rPr>
              <a:t>Քրեական ոստիկանության միջազգային կազմակերպության (Ինտերպոլ) միջոցով</a:t>
            </a:r>
            <a:r>
              <a:rPr lang="hy-AM" dirty="0">
                <a:latin typeface="Sylfaen" panose="010A0502050306030303" pitchFamily="18" charset="0"/>
              </a:rPr>
              <a:t>:</a:t>
            </a:r>
            <a:endParaRPr lang="en-US" sz="2000" dirty="0">
              <a:latin typeface="Sylfaen" panose="010A0502050306030303" pitchFamily="18" charset="0"/>
            </a:endParaRPr>
          </a:p>
          <a:p>
            <a:pPr algn="just"/>
            <a:r>
              <a:rPr lang="en-US" sz="2000" dirty="0">
                <a:latin typeface="Sylfaen" panose="010A0502050306030303" pitchFamily="18" charset="0"/>
              </a:rPr>
              <a:t>	</a:t>
            </a:r>
            <a:r>
              <a:rPr lang="en-US" sz="2000" dirty="0" smtClean="0">
                <a:latin typeface="Sylfaen" panose="010A0502050306030303" pitchFamily="18" charset="0"/>
              </a:rPr>
              <a:t>դ) </a:t>
            </a:r>
            <a:r>
              <a:rPr lang="hy-AM" dirty="0" smtClean="0">
                <a:latin typeface="Sylfaen" panose="010A0502050306030303" pitchFamily="18" charset="0"/>
              </a:rPr>
              <a:t>Այս </a:t>
            </a:r>
            <a:r>
              <a:rPr lang="hy-AM" dirty="0">
                <a:latin typeface="Sylfaen" panose="010A0502050306030303" pitchFamily="18" charset="0"/>
              </a:rPr>
              <a:t>կետի շրջանակներում արված հարցումները կամ հաղորդակցությունները, որոնք չեն ներառում պարտադրող գործողություն, </a:t>
            </a:r>
            <a:r>
              <a:rPr lang="hy-AM" b="1" dirty="0">
                <a:latin typeface="Sylfaen" panose="010A0502050306030303" pitchFamily="18" charset="0"/>
              </a:rPr>
              <a:t>կարող են հարցում կատարած Կողմի իրավասու մարմինների կողմից ուղղակիորեն փոխանցվել </a:t>
            </a:r>
            <a:r>
              <a:rPr lang="en-US" sz="2000" b="1" dirty="0" smtClean="0">
                <a:latin typeface="Sylfaen" panose="010A0502050306030303" pitchFamily="18" charset="0"/>
              </a:rPr>
              <a:t>… </a:t>
            </a:r>
            <a:r>
              <a:rPr lang="en-US" sz="2000" b="1" dirty="0">
                <a:latin typeface="Sylfaen" panose="010A0502050306030303" pitchFamily="18" charset="0"/>
              </a:rPr>
              <a:t>.</a:t>
            </a: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149C2-1A12-4027-BEFF-CE6339B449DA}"/>
              </a:ext>
            </a:extLst>
          </p:cNvPr>
          <p:cNvSpPr txBox="1"/>
          <p:nvPr/>
        </p:nvSpPr>
        <p:spPr>
          <a:xfrm>
            <a:off x="4848046" y="1896355"/>
            <a:ext cx="38574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Հարցումները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կարող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են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ուղիղ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ուղարկվել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հարցում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կատարած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Կողմի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դատավորների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կամ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դատախազների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կողմից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հարցվող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կողմի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դատավորներին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և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դատախազներին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algn="just"/>
            <a:endParaRPr lang="en-GB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Ինտերպոլ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ի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միջոցների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օգտագործում</a:t>
            </a:r>
            <a:endParaRPr lang="en-GB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1F92A95A-CE8B-49D2-9652-D442E42A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9DF53C-5FF4-41C6-808A-2420504CAB20}"/>
              </a:ext>
            </a:extLst>
          </p:cNvPr>
          <p:cNvSpPr/>
          <p:nvPr/>
        </p:nvSpPr>
        <p:spPr>
          <a:xfrm>
            <a:off x="1677880" y="73409"/>
            <a:ext cx="74661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27</a:t>
            </a:r>
          </a:p>
          <a:p>
            <a:pPr algn="r">
              <a:lnSpc>
                <a:spcPct val="80000"/>
              </a:lnSpc>
            </a:pP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…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Փոխադարձ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աջակցության 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մասին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հարցումներին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վերաբերող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ընթացակարգեր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90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4A32F7-EAA0-4D66-BCA0-E3CA6C2BE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715490"/>
              </p:ext>
            </p:extLst>
          </p:nvPr>
        </p:nvGraphicFramePr>
        <p:xfrm>
          <a:off x="621102" y="1691701"/>
          <a:ext cx="6998898" cy="439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C30ACF6B-407F-49FF-A2BE-A2B9ADC8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762F36-F693-4157-B448-088047D27577}"/>
              </a:ext>
            </a:extLst>
          </p:cNvPr>
          <p:cNvSpPr/>
          <p:nvPr/>
        </p:nvSpPr>
        <p:spPr>
          <a:xfrm>
            <a:off x="1677880" y="73409"/>
            <a:ext cx="74661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27</a:t>
            </a:r>
          </a:p>
          <a:p>
            <a:pPr algn="r">
              <a:lnSpc>
                <a:spcPct val="80000"/>
              </a:lnSpc>
            </a:pP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…</a:t>
            </a: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Փոխադարձ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hy-AM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աջակցության 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մասին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հարցումներին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վերաբերող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ընթացակարգեր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…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043CAD-7228-4326-807D-49A74039C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48043CAD-7228-4326-807D-49A74039C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D7765D-812F-4276-9313-2C74C9232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A1D7765D-812F-4276-9313-2C74C9232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8A3965B-38B9-4F26-A8EC-A16B7E76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F8A3965B-38B9-4F26-A8EC-A16B7E767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2F326A-66D6-4800-827B-AE8FF9A6F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ED2F326A-66D6-4800-827B-AE8FF9A6F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BB35AB-43E9-45F9-B772-A62698B4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4ABB35AB-43E9-45F9-B772-A62698B4D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071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309489" y="4156754"/>
            <a:ext cx="8525021" cy="167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Կիբերհանցագործությունների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մասին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Եվրոպայի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Խորհրդի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Կոնվենցիա</a:t>
            </a:r>
            <a:endParaRPr lang="en-GB" sz="3200" b="1" dirty="0">
              <a:latin typeface="Sylfaen" panose="010A0502050306030303" pitchFamily="18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hy-AM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հիմնական 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հոդվածները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փոխադարձ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իրավական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օգնության</a:t>
            </a:r>
            <a:r>
              <a:rPr lang="en-GB" sz="3200" b="1" dirty="0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3200" b="1" dirty="0" err="1">
                <a:latin typeface="Sylfaen" panose="010A0502050306030303" pitchFamily="18" charset="0"/>
                <a:ea typeface="ＭＳ Ｐゴシック" charset="0"/>
                <a:cs typeface="ＭＳ Ｐゴシック" charset="0"/>
              </a:rPr>
              <a:t>մասին</a:t>
            </a:r>
            <a:endParaRPr lang="en-GB" sz="3200" b="1" dirty="0">
              <a:latin typeface="Sylfaen" panose="010A0502050306030303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8DC93E-3AF5-48B0-A439-9C9523ABE00C}"/>
              </a:ext>
            </a:extLst>
          </p:cNvPr>
          <p:cNvSpPr txBox="1">
            <a:spLocks/>
          </p:cNvSpPr>
          <p:nvPr/>
        </p:nvSpPr>
        <p:spPr>
          <a:xfrm>
            <a:off x="304800" y="3157268"/>
            <a:ext cx="8529710" cy="999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Միջազգային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համագործակցության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հիմնական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հասկացությունները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CA271922-A3BA-4963-9FBD-AA7A36BC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C55953-C1D9-41D8-83CC-88FE952062F2}"/>
              </a:ext>
            </a:extLst>
          </p:cNvPr>
          <p:cNvSpPr/>
          <p:nvPr/>
        </p:nvSpPr>
        <p:spPr>
          <a:xfrm>
            <a:off x="1889760" y="114659"/>
            <a:ext cx="725424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GB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Մաս</a:t>
            </a:r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չորրորդ</a:t>
            </a:r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ＭＳ Ｐゴシック" charset="0"/>
              </a:rPr>
              <a:t> 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03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66158" y="208162"/>
            <a:ext cx="8177842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29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  <a:cs typeface="Times New Roman" pitchFamily="18" charset="0"/>
              </a:rPr>
              <a:t>Պահված համակարգչային տվյալների արագ պահպանու</a:t>
            </a:r>
            <a:r>
              <a:rPr lang="en-US" sz="2400" dirty="0" smtClean="0">
                <a:latin typeface="Sylfaen" panose="010A0502050306030303" pitchFamily="18" charset="0"/>
                <a:ea typeface="Verdana" panose="020B0604030504040204" pitchFamily="34" charset="0"/>
                <a:cs typeface="Times New Roman" pitchFamily="18" charset="0"/>
              </a:rPr>
              <a:t>մ</a:t>
            </a:r>
            <a:endParaRPr lang="en-GB" altLang="sr-Latn-RS" sz="2400" dirty="0" smtClean="0"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121544" y="169006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hy-AM" dirty="0">
                <a:latin typeface="Sylfaen" panose="010A0502050306030303" pitchFamily="18" charset="0"/>
              </a:rPr>
              <a:t>Որևէ Կողմ կարող է դիմել մեկ այլ Կողմի, որպեսզի վերջինս պահանջի կամ այլ կերպ իրագործի այն </a:t>
            </a:r>
            <a:r>
              <a:rPr lang="hy-AM" b="1" dirty="0">
                <a:latin typeface="Sylfaen" panose="010A0502050306030303" pitchFamily="18" charset="0"/>
              </a:rPr>
              <a:t>տվյալների արագ պահպանումը</a:t>
            </a:r>
            <a:r>
              <a:rPr lang="hy-AM" dirty="0">
                <a:latin typeface="Sylfaen" panose="010A0502050306030303" pitchFamily="18" charset="0"/>
              </a:rPr>
              <a:t>, որոնք պահված են համակարգչային համակարգի միջոցներում, որոնք գտնվում են այդ մյուս Կողմի տարածքում, և որոնց հետ կապված` հարցում կատարած Կողմը </a:t>
            </a:r>
            <a:r>
              <a:rPr lang="hy-AM" b="1" dirty="0">
                <a:latin typeface="Sylfaen" panose="010A0502050306030303" pitchFamily="18" charset="0"/>
              </a:rPr>
              <a:t>մտադրված է փոխադարձ աջակցության մասին հարցում անել որոնման կամ մուտքի, առգրավման կամ պահպանության կամ նշված տվյալների բացահայտման նպատակով</a:t>
            </a:r>
            <a:r>
              <a:rPr lang="hy-AM" dirty="0" smtClean="0">
                <a:latin typeface="Sylfaen" panose="010A0502050306030303" pitchFamily="18" charset="0"/>
              </a:rPr>
              <a:t>: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F412E0-B151-8140-826D-43D6C202058F}"/>
              </a:ext>
            </a:extLst>
          </p:cNvPr>
          <p:cNvSpPr/>
          <p:nvPr/>
        </p:nvSpPr>
        <p:spPr>
          <a:xfrm>
            <a:off x="4874456" y="2754206"/>
            <a:ext cx="41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մյուս </a:t>
            </a:r>
            <a:r>
              <a:rPr lang="hy-AM" sz="24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Կողմի տարածքում 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գտնվող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hy-AM" sz="24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համակարգչային համակարգի միջոցներում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տեղադրված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տ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վյալների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արագ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պահպանում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C695757F-6BF8-4CFB-9361-35776D69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874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121543" y="989546"/>
            <a:ext cx="59341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  <a:defRPr/>
            </a:pPr>
            <a:r>
              <a:rPr lang="en-US" dirty="0" smtClean="0">
                <a:latin typeface="Sylfaen" panose="010A0502050306030303" pitchFamily="18" charset="0"/>
              </a:rPr>
              <a:t>…</a:t>
            </a:r>
            <a:r>
              <a:rPr lang="hy-AM" dirty="0" smtClean="0">
                <a:latin typeface="Sylfaen" panose="010A0502050306030303" pitchFamily="18" charset="0"/>
              </a:rPr>
              <a:t>հարցման </a:t>
            </a:r>
            <a:r>
              <a:rPr lang="hy-AM" dirty="0">
                <a:latin typeface="Sylfaen" panose="010A0502050306030303" pitchFamily="18" charset="0"/>
              </a:rPr>
              <a:t>մեջ պետք է նշվի.</a:t>
            </a:r>
            <a:endParaRPr lang="en-US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400050" lvl="1" algn="just">
              <a:defRPr/>
            </a:pPr>
            <a:r>
              <a:rPr lang="hy-AM" dirty="0">
                <a:latin typeface="Sylfaen" panose="010A0502050306030303" pitchFamily="18" charset="0"/>
              </a:rPr>
              <a:t>ա) </a:t>
            </a:r>
            <a:r>
              <a:rPr lang="hy-AM" b="1" dirty="0">
                <a:latin typeface="Sylfaen" panose="010A0502050306030303" pitchFamily="18" charset="0"/>
              </a:rPr>
              <a:t>պահպանման համար դիմող </a:t>
            </a:r>
            <a:r>
              <a:rPr lang="hy-AM" b="1" dirty="0" smtClean="0">
                <a:latin typeface="Sylfaen" panose="010A0502050306030303" pitchFamily="18" charset="0"/>
              </a:rPr>
              <a:t>մարմինը</a:t>
            </a:r>
            <a:r>
              <a:rPr lang="en-US" dirty="0" smtClean="0">
                <a:latin typeface="Sylfaen" panose="010A0502050306030303" pitchFamily="18" charset="0"/>
              </a:rPr>
              <a:t>,</a:t>
            </a:r>
          </a:p>
          <a:p>
            <a:pPr marL="400050" lvl="1" algn="just">
              <a:defRPr/>
            </a:pPr>
            <a:r>
              <a:rPr lang="hy-AM" dirty="0">
                <a:latin typeface="Sylfaen" panose="010A0502050306030303" pitchFamily="18" charset="0"/>
              </a:rPr>
              <a:t>բ)</a:t>
            </a:r>
            <a:r>
              <a:rPr lang="hy-AM" b="1" dirty="0">
                <a:latin typeface="Sylfaen" panose="010A0502050306030303" pitchFamily="18" charset="0"/>
              </a:rPr>
              <a:t> այն հանցանքը, որը քրեական հետաքննության կամ հետապնդման առարկա է, և համապատասխան փաստերի համառոտ ամփոփումը</a:t>
            </a:r>
            <a:r>
              <a:rPr lang="hy-AM" dirty="0" smtClean="0">
                <a:latin typeface="Sylfaen" panose="010A0502050306030303" pitchFamily="18" charset="0"/>
              </a:rPr>
              <a:t>,</a:t>
            </a:r>
            <a:endParaRPr lang="en-US" dirty="0" smtClean="0">
              <a:latin typeface="Sylfaen" panose="010A0502050306030303" pitchFamily="18" charset="0"/>
            </a:endParaRPr>
          </a:p>
          <a:p>
            <a:pPr marL="400050" lvl="1" algn="just">
              <a:defRPr/>
            </a:pPr>
            <a:r>
              <a:rPr lang="hy-AM" dirty="0">
                <a:latin typeface="Sylfaen" panose="010A0502050306030303" pitchFamily="18" charset="0"/>
              </a:rPr>
              <a:t>գ) </a:t>
            </a:r>
            <a:r>
              <a:rPr lang="hy-AM" b="1" dirty="0">
                <a:latin typeface="Sylfaen" panose="010A0502050306030303" pitchFamily="18" charset="0"/>
              </a:rPr>
              <a:t>պահպանման համար նախատեսված համակարգչային տվյալները և դրանց կապը տվյալ հանցագործության հետ,</a:t>
            </a:r>
            <a:endParaRPr lang="en-US" b="1" dirty="0" smtClean="0">
              <a:latin typeface="Sylfaen" panose="010A0502050306030303" pitchFamily="18" charset="0"/>
            </a:endParaRPr>
          </a:p>
          <a:p>
            <a:pPr marL="400050" lvl="1" algn="just">
              <a:defRPr/>
            </a:pPr>
            <a:r>
              <a:rPr lang="hy-AM" dirty="0">
                <a:latin typeface="Sylfaen" panose="010A0502050306030303" pitchFamily="18" charset="0"/>
              </a:rPr>
              <a:t>դ) </a:t>
            </a:r>
            <a:r>
              <a:rPr lang="hy-AM" b="1" dirty="0">
                <a:latin typeface="Sylfaen" panose="010A0502050306030303" pitchFamily="18" charset="0"/>
              </a:rPr>
              <a:t>տրամադրության տակ եղած </a:t>
            </a:r>
            <a:r>
              <a:rPr lang="hy-AM" dirty="0">
                <a:latin typeface="Sylfaen" panose="010A0502050306030303" pitchFamily="18" charset="0"/>
              </a:rPr>
              <a:t>ցանկացած</a:t>
            </a:r>
            <a:r>
              <a:rPr lang="hy-AM" b="1" dirty="0">
                <a:latin typeface="Sylfaen" panose="010A0502050306030303" pitchFamily="18" charset="0"/>
              </a:rPr>
              <a:t> տեղեկատվություն, որը նույնացնում է պահված համակարգչային տվյալները պահողին կամ համակարգչային համակարգի գտնվելու վայրը</a:t>
            </a:r>
            <a:r>
              <a:rPr lang="hy-AM" b="1" dirty="0" smtClean="0">
                <a:latin typeface="Sylfaen" panose="010A0502050306030303" pitchFamily="18" charset="0"/>
              </a:rPr>
              <a:t>,</a:t>
            </a:r>
            <a:endParaRPr lang="en-US" b="1" dirty="0" smtClean="0">
              <a:latin typeface="Sylfaen" panose="010A0502050306030303" pitchFamily="18" charset="0"/>
            </a:endParaRPr>
          </a:p>
          <a:p>
            <a:pPr marL="400050" lvl="1" algn="just">
              <a:defRPr/>
            </a:pPr>
            <a:r>
              <a:rPr lang="hy-AM" dirty="0">
                <a:latin typeface="Sylfaen" panose="010A0502050306030303" pitchFamily="18" charset="0"/>
              </a:rPr>
              <a:t>ե) </a:t>
            </a:r>
            <a:r>
              <a:rPr lang="hy-AM" b="1" dirty="0">
                <a:latin typeface="Sylfaen" panose="010A0502050306030303" pitchFamily="18" charset="0"/>
              </a:rPr>
              <a:t>պահպանման անհրաժեշտությունը, </a:t>
            </a:r>
            <a:endParaRPr lang="en-US" b="1" dirty="0" smtClean="0">
              <a:latin typeface="Sylfaen" panose="010A0502050306030303" pitchFamily="18" charset="0"/>
            </a:endParaRPr>
          </a:p>
          <a:p>
            <a:pPr marL="400050" lvl="1" algn="just">
              <a:defRPr/>
            </a:pPr>
            <a:r>
              <a:rPr lang="hy-AM" dirty="0">
                <a:latin typeface="Sylfaen" panose="010A0502050306030303" pitchFamily="18" charset="0"/>
              </a:rPr>
              <a:t>զ) այն, որ </a:t>
            </a:r>
            <a:r>
              <a:rPr lang="hy-AM" b="1" dirty="0">
                <a:latin typeface="Sylfaen" panose="010A0502050306030303" pitchFamily="18" charset="0"/>
              </a:rPr>
              <a:t>Կողմը մտադրված է փոխադարձ աջակցության մասին հարցում անել </a:t>
            </a:r>
            <a:r>
              <a:rPr lang="hy-AM" dirty="0">
                <a:latin typeface="Sylfaen" panose="010A0502050306030303" pitchFamily="18" charset="0"/>
              </a:rPr>
              <a:t>որոնման կամ մուտքի, առգրավման կամ պահպանության կամ նշված տվյալների բացահայտման </a:t>
            </a:r>
            <a:r>
              <a:rPr lang="hy-AM" dirty="0" smtClean="0">
                <a:latin typeface="Sylfaen" panose="010A0502050306030303" pitchFamily="18" charset="0"/>
              </a:rPr>
              <a:t>նպատակով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4F06A-B2A5-8E41-86AF-7D3651355637}"/>
              </a:ext>
            </a:extLst>
          </p:cNvPr>
          <p:cNvSpPr/>
          <p:nvPr/>
        </p:nvSpPr>
        <p:spPr>
          <a:xfrm>
            <a:off x="6055742" y="3308203"/>
            <a:ext cx="2946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Պ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ահպանման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հարցման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պարունակությունը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4D47C773-14ED-40A1-BF4F-CC4F646B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0E7ED-BBFC-44C0-B730-634C91BEA2F7}"/>
              </a:ext>
            </a:extLst>
          </p:cNvPr>
          <p:cNvSpPr/>
          <p:nvPr/>
        </p:nvSpPr>
        <p:spPr>
          <a:xfrm>
            <a:off x="1979720" y="99519"/>
            <a:ext cx="716428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29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  <a:cs typeface="Times New Roman" pitchFamily="18" charset="0"/>
              </a:rPr>
              <a:t>Պահված համակարգչային տվյալների արագ պահպանու</a:t>
            </a:r>
            <a:r>
              <a:rPr lang="en-US" sz="2400" dirty="0">
                <a:latin typeface="Sylfaen" panose="010A0502050306030303" pitchFamily="18" charset="0"/>
                <a:ea typeface="Verdana" panose="020B0604030504040204" pitchFamily="34" charset="0"/>
                <a:cs typeface="Times New Roman" pitchFamily="18" charset="0"/>
              </a:rPr>
              <a:t>մ</a:t>
            </a:r>
            <a:endParaRPr lang="en-GB" altLang="sr-Latn-RS" sz="2400" dirty="0"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86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1" y="1107601"/>
            <a:ext cx="573075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Sylfaen" panose="010A0502050306030303" pitchFamily="18" charset="0"/>
              </a:rPr>
              <a:t>4. … </a:t>
            </a:r>
            <a:r>
              <a:rPr lang="hy-AM" dirty="0">
                <a:latin typeface="Sylfaen" panose="010A0502050306030303" pitchFamily="18" charset="0"/>
              </a:rPr>
              <a:t>երկակի քրեականությունը որպես պայման պահանջող Կողմը կարող է, կապված </a:t>
            </a:r>
            <a:r>
              <a:rPr lang="hy-AM" b="1" dirty="0">
                <a:latin typeface="Sylfaen" panose="010A0502050306030303" pitchFamily="18" charset="0"/>
              </a:rPr>
              <a:t>սույն Կոնվենցիայի 2-րդից 11-րդ հոդվածներին </a:t>
            </a:r>
            <a:r>
              <a:rPr lang="hy-AM" dirty="0">
                <a:latin typeface="Sylfaen" panose="010A0502050306030303" pitchFamily="18" charset="0"/>
              </a:rPr>
              <a:t>համապատասխան </a:t>
            </a:r>
            <a:r>
              <a:rPr lang="en-US" dirty="0">
                <a:latin typeface="Sylfaen" panose="010A0502050306030303" pitchFamily="18" charset="0"/>
              </a:rPr>
              <a:t>…</a:t>
            </a:r>
            <a:r>
              <a:rPr lang="hy-AM" dirty="0">
                <a:latin typeface="Sylfaen" panose="010A0502050306030303" pitchFamily="18" charset="0"/>
              </a:rPr>
              <a:t>, </a:t>
            </a:r>
            <a:r>
              <a:rPr lang="hy-AM" b="1" dirty="0">
                <a:latin typeface="Sylfaen" panose="010A0502050306030303" pitchFamily="18" charset="0"/>
              </a:rPr>
              <a:t>պահպանել </a:t>
            </a:r>
            <a:r>
              <a:rPr lang="en-US" b="1" dirty="0" smtClean="0">
                <a:latin typeface="Sylfaen" panose="010A0502050306030303" pitchFamily="18" charset="0"/>
              </a:rPr>
              <a:t>…</a:t>
            </a:r>
            <a:r>
              <a:rPr lang="hy-AM" b="1" dirty="0" smtClean="0">
                <a:latin typeface="Sylfaen" panose="010A0502050306030303" pitchFamily="18" charset="0"/>
              </a:rPr>
              <a:t>մերժման </a:t>
            </a:r>
            <a:r>
              <a:rPr lang="hy-AM" b="1" dirty="0">
                <a:latin typeface="Sylfaen" panose="010A0502050306030303" pitchFamily="18" charset="0"/>
              </a:rPr>
              <a:t>իրավունքը </a:t>
            </a:r>
            <a:r>
              <a:rPr lang="hy-AM" dirty="0">
                <a:latin typeface="Sylfaen" panose="010A0502050306030303" pitchFamily="18" charset="0"/>
              </a:rPr>
              <a:t>այն դեպքերում, եթե կան հիմքեր կարծելու, որ բացահայտման ժամանակ </a:t>
            </a:r>
            <a:r>
              <a:rPr lang="hy-AM" b="1" dirty="0">
                <a:latin typeface="Sylfaen" panose="010A0502050306030303" pitchFamily="18" charset="0"/>
              </a:rPr>
              <a:t>երկակի քրեականության պայմանը չի կարող կատարվել:</a:t>
            </a:r>
            <a:endParaRPr lang="en-US" b="1" dirty="0">
              <a:latin typeface="Sylfaen" panose="010A0502050306030303" pitchFamily="18" charset="0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en-US" sz="2000" dirty="0" smtClean="0">
                <a:latin typeface="Sylfaen" panose="010A0502050306030303" pitchFamily="18" charset="0"/>
              </a:rPr>
              <a:t>…</a:t>
            </a:r>
            <a:r>
              <a:rPr lang="hy-AM" dirty="0">
                <a:latin typeface="Sylfaen" panose="010A0502050306030303" pitchFamily="18" charset="0"/>
              </a:rPr>
              <a:t> պահպանման մասին հարցումը կարող է մերժվել միայն այն դեպքերում, </a:t>
            </a:r>
            <a:r>
              <a:rPr lang="hy-AM" dirty="0" smtClean="0">
                <a:latin typeface="Sylfaen" panose="010A0502050306030303" pitchFamily="18" charset="0"/>
              </a:rPr>
              <a:t>եթե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  <a:endParaRPr lang="en-US" sz="2000" dirty="0">
              <a:latin typeface="Sylfaen" panose="010A0502050306030303" pitchFamily="18" charset="0"/>
            </a:endParaRPr>
          </a:p>
          <a:p>
            <a:pPr algn="just"/>
            <a:r>
              <a:rPr lang="en-US" sz="2000" dirty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ա</a:t>
            </a:r>
            <a:r>
              <a:rPr lang="en-US" dirty="0" smtClean="0">
                <a:latin typeface="Sylfaen" panose="010A0502050306030303" pitchFamily="18" charset="0"/>
              </a:rPr>
              <a:t>)…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b="1" dirty="0" smtClean="0">
                <a:latin typeface="Sylfaen" panose="010A0502050306030303" pitchFamily="18" charset="0"/>
              </a:rPr>
              <a:t>քաղաքական </a:t>
            </a:r>
            <a:r>
              <a:rPr lang="en-US" b="1" dirty="0" smtClean="0">
                <a:latin typeface="Sylfaen" panose="010A0502050306030303" pitchFamily="18" charset="0"/>
              </a:rPr>
              <a:t>	</a:t>
            </a:r>
            <a:r>
              <a:rPr lang="hy-AM" b="1" dirty="0" smtClean="0">
                <a:latin typeface="Sylfaen" panose="010A0502050306030303" pitchFamily="18" charset="0"/>
              </a:rPr>
              <a:t>հանցագործություն </a:t>
            </a:r>
            <a:r>
              <a:rPr lang="hy-AM" dirty="0">
                <a:latin typeface="Sylfaen" panose="010A0502050306030303" pitchFamily="18" charset="0"/>
              </a:rPr>
              <a:t>կամ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b="1" dirty="0" smtClean="0">
                <a:latin typeface="Sylfaen" panose="010A0502050306030303" pitchFamily="18" charset="0"/>
              </a:rPr>
              <a:t>քաղաքական </a:t>
            </a:r>
            <a:r>
              <a:rPr lang="en-US" b="1" dirty="0" smtClean="0">
                <a:latin typeface="Sylfaen" panose="010A0502050306030303" pitchFamily="18" charset="0"/>
              </a:rPr>
              <a:t>	</a:t>
            </a:r>
            <a:r>
              <a:rPr lang="hy-AM" b="1" dirty="0" smtClean="0">
                <a:latin typeface="Sylfaen" panose="010A0502050306030303" pitchFamily="18" charset="0"/>
              </a:rPr>
              <a:t>հանցագործության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հետ կապված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հանցագործություն</a:t>
            </a:r>
            <a:r>
              <a:rPr lang="hy-AM" dirty="0">
                <a:latin typeface="Sylfaen" panose="010A0502050306030303" pitchFamily="18" charset="0"/>
              </a:rPr>
              <a:t>, 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/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բ</a:t>
            </a:r>
            <a:r>
              <a:rPr lang="hy-AM" dirty="0">
                <a:latin typeface="Sylfaen" panose="010A0502050306030303" pitchFamily="18" charset="0"/>
              </a:rPr>
              <a:t>. հարցման կատարումը, </a:t>
            </a:r>
            <a:r>
              <a:rPr lang="en-US" dirty="0" smtClean="0">
                <a:latin typeface="Sylfaen" panose="010A0502050306030303" pitchFamily="18" charset="0"/>
              </a:rPr>
              <a:t>…	</a:t>
            </a:r>
            <a:r>
              <a:rPr lang="hy-AM" dirty="0" smtClean="0">
                <a:latin typeface="Sylfaen" panose="010A0502050306030303" pitchFamily="18" charset="0"/>
              </a:rPr>
              <a:t>կարող </a:t>
            </a:r>
            <a:r>
              <a:rPr lang="hy-AM" dirty="0">
                <a:latin typeface="Sylfaen" panose="010A0502050306030303" pitchFamily="18" charset="0"/>
              </a:rPr>
              <a:t>է վնաս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հասցնել </a:t>
            </a:r>
            <a:r>
              <a:rPr lang="hy-AM" dirty="0">
                <a:latin typeface="Sylfaen" panose="010A0502050306030303" pitchFamily="18" charset="0"/>
              </a:rPr>
              <a:t>իր </a:t>
            </a:r>
            <a:r>
              <a:rPr lang="hy-AM" b="1" dirty="0">
                <a:latin typeface="Sylfaen" panose="010A0502050306030303" pitchFamily="18" charset="0"/>
              </a:rPr>
              <a:t>ինքնիշխանությանը, </a:t>
            </a:r>
            <a:r>
              <a:rPr lang="en-US" b="1" dirty="0" smtClean="0">
                <a:latin typeface="Sylfaen" panose="010A0502050306030303" pitchFamily="18" charset="0"/>
              </a:rPr>
              <a:t>	</a:t>
            </a:r>
            <a:r>
              <a:rPr lang="hy-AM" b="1" dirty="0" smtClean="0">
                <a:latin typeface="Sylfaen" panose="010A0502050306030303" pitchFamily="18" charset="0"/>
              </a:rPr>
              <a:t>անվտանգությանը</a:t>
            </a:r>
            <a:r>
              <a:rPr lang="hy-AM" b="1" dirty="0">
                <a:latin typeface="Sylfaen" panose="010A0502050306030303" pitchFamily="18" charset="0"/>
              </a:rPr>
              <a:t>, հասարակական կարգին և այլ </a:t>
            </a:r>
            <a:r>
              <a:rPr lang="en-US" b="1" dirty="0" smtClean="0">
                <a:latin typeface="Sylfaen" panose="010A0502050306030303" pitchFamily="18" charset="0"/>
              </a:rPr>
              <a:t>	</a:t>
            </a:r>
            <a:r>
              <a:rPr lang="hy-AM" b="1" dirty="0" smtClean="0">
                <a:latin typeface="Sylfaen" panose="010A0502050306030303" pitchFamily="18" charset="0"/>
              </a:rPr>
              <a:t>կարևոր </a:t>
            </a:r>
            <a:r>
              <a:rPr lang="hy-AM" b="1" dirty="0">
                <a:latin typeface="Sylfaen" panose="010A0502050306030303" pitchFamily="18" charset="0"/>
              </a:rPr>
              <a:t>շահերին</a:t>
            </a:r>
            <a:r>
              <a:rPr lang="hy-AM" dirty="0">
                <a:latin typeface="Sylfaen" panose="010A0502050306030303" pitchFamily="18" charset="0"/>
              </a:rPr>
              <a:t>: 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9FBD1-2A43-134B-A86C-DF3A3891552C}"/>
              </a:ext>
            </a:extLst>
          </p:cNvPr>
          <p:cNvSpPr/>
          <p:nvPr/>
        </p:nvSpPr>
        <p:spPr>
          <a:xfrm>
            <a:off x="5451895" y="1656272"/>
            <a:ext cx="3312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Պահպանել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հարցման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մերժման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իրավունքը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այն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դեպքերում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երբ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hy-AM" sz="2400" b="1" dirty="0">
                <a:solidFill>
                  <a:srgbClr val="C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երկակի քրեականության պայմանը չի կարող կատարվել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4645C436-EFA6-4B28-9DB7-7B55E48F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601FA4-5DA4-47F5-BC12-FF4C6B2F15B5}"/>
              </a:ext>
            </a:extLst>
          </p:cNvPr>
          <p:cNvSpPr/>
          <p:nvPr/>
        </p:nvSpPr>
        <p:spPr>
          <a:xfrm>
            <a:off x="1979720" y="99519"/>
            <a:ext cx="716428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29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  <a:cs typeface="Times New Roman" pitchFamily="18" charset="0"/>
              </a:rPr>
              <a:t>Պահված համակարգչային տվյալների արագ պահպանու</a:t>
            </a:r>
            <a:r>
              <a:rPr lang="en-US" sz="2400" dirty="0">
                <a:latin typeface="Sylfaen" panose="010A0502050306030303" pitchFamily="18" charset="0"/>
                <a:ea typeface="Verdana" panose="020B0604030504040204" pitchFamily="34" charset="0"/>
                <a:cs typeface="Times New Roman" pitchFamily="18" charset="0"/>
              </a:rPr>
              <a:t>մ</a:t>
            </a:r>
            <a:endParaRPr lang="en-GB" altLang="sr-Latn-RS" sz="2400" dirty="0"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65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EFEE59-EBC3-4E6C-8F79-DC19E7BCB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379085"/>
              </p:ext>
            </p:extLst>
          </p:nvPr>
        </p:nvGraphicFramePr>
        <p:xfrm>
          <a:off x="640306" y="1308859"/>
          <a:ext cx="7882591" cy="490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23E8BB68-951D-44C9-84BC-C530A361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C7558-428B-443A-90E1-9A1A85DF1BF4}"/>
              </a:ext>
            </a:extLst>
          </p:cNvPr>
          <p:cNvSpPr/>
          <p:nvPr/>
        </p:nvSpPr>
        <p:spPr>
          <a:xfrm>
            <a:off x="1979720" y="99519"/>
            <a:ext cx="716428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29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  <a:cs typeface="Times New Roman" pitchFamily="18" charset="0"/>
              </a:rPr>
              <a:t>Պահված համակարգչային տվյալների արագ պահպանու</a:t>
            </a:r>
            <a:r>
              <a:rPr lang="en-US" sz="2400" dirty="0">
                <a:latin typeface="Sylfaen" panose="010A0502050306030303" pitchFamily="18" charset="0"/>
                <a:ea typeface="Verdana" panose="020B0604030504040204" pitchFamily="34" charset="0"/>
                <a:cs typeface="Times New Roman" pitchFamily="18" charset="0"/>
              </a:rPr>
              <a:t>մ</a:t>
            </a:r>
            <a:endParaRPr lang="en-GB" altLang="sr-Latn-RS" sz="2400" dirty="0"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527D9E-5FA2-4597-8E2D-E5003C3C0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31527D9E-5FA2-4597-8E2D-E5003C3C0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31527D9E-5FA2-4597-8E2D-E5003C3C0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D5EB93-611D-4038-B168-500D1B32C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B4D5EB93-611D-4038-B168-500D1B32C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B4D5EB93-611D-4038-B168-500D1B32C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E48DBB-AF6D-41DF-B170-D8F41A227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52E48DBB-AF6D-41DF-B170-D8F41A227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52E48DBB-AF6D-41DF-B170-D8F41A227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C64585-60A8-40E0-ADC9-12EB47EBE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6CC64585-60A8-40E0-ADC9-12EB47EBE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6CC64585-60A8-40E0-ADC9-12EB47EBE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3EB49A-F08A-4ADC-BCC6-8D88F76D6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D73EB49A-F08A-4ADC-BCC6-8D88F76D6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D73EB49A-F08A-4ADC-BCC6-8D88F76D6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F31CDA-115C-41E7-AE28-01F4D53E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A5F31CDA-115C-41E7-AE28-01F4D53E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A5F31CDA-115C-41E7-AE28-01F4D53E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C99311-7DE7-4254-AAFC-4B74B3B2E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BBC99311-7DE7-4254-AAFC-4B74B3B2E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BBC99311-7DE7-4254-AAFC-4B74B3B2E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C71605-FA8E-47E8-9A57-50CBF5B28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C5C71605-FA8E-47E8-9A57-50CBF5B28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C5C71605-FA8E-47E8-9A57-50CBF5B28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CCF9CF1-5DED-49B5-B1AB-9E4EC6A1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A5A40-4F3B-49B6-9081-1646BBF20341}"/>
              </a:ext>
            </a:extLst>
          </p:cNvPr>
          <p:cNvSpPr txBox="1"/>
          <p:nvPr/>
        </p:nvSpPr>
        <p:spPr>
          <a:xfrm>
            <a:off x="588962" y="1281981"/>
            <a:ext cx="8030033" cy="830997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Արդյոք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կարո՞ղ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է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պահպանման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մասին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հարցումը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մերժվել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CDF7C-815B-41D8-B138-D5734008F203}"/>
              </a:ext>
            </a:extLst>
          </p:cNvPr>
          <p:cNvSpPr txBox="1"/>
          <p:nvPr/>
        </p:nvSpPr>
        <p:spPr>
          <a:xfrm>
            <a:off x="556984" y="5824666"/>
            <a:ext cx="803003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Ճիշտ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պատասխանը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Բ է 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F146C-DBC3-44BF-AA98-DDEC334987B8}"/>
              </a:ext>
            </a:extLst>
          </p:cNvPr>
          <p:cNvSpPr txBox="1"/>
          <p:nvPr/>
        </p:nvSpPr>
        <p:spPr>
          <a:xfrm>
            <a:off x="556984" y="2644170"/>
            <a:ext cx="8030032" cy="1938992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Ա. </a:t>
            </a:r>
            <a:r>
              <a:rPr lang="en-US" sz="24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Առանց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որևէ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պատճառի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քանի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որ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այն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հարցվող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կողմի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հայեցողական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իրավունքն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է: </a:t>
            </a:r>
          </a:p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Բ.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Միայն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սահմանափակ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դեպքերում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՝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որոշակի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պատճառների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առկայության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պայմաններում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452B1-7568-44E3-90AA-A5543F206A47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6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90093"/>
            <a:ext cx="2133600" cy="267907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89760" y="114659"/>
            <a:ext cx="725424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Մաս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առաջին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469146" y="4084630"/>
            <a:ext cx="8933934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3200" b="1" dirty="0" err="1" smtClean="0">
                <a:latin typeface="Sylfaen" panose="010A0502050306030303" pitchFamily="18" charset="0"/>
                <a:ea typeface="+mj-ea"/>
                <a:cs typeface="+mj-cs"/>
              </a:rPr>
              <a:t>Կիբերհանցագործությունների</a:t>
            </a:r>
            <a:r>
              <a:rPr lang="en-GB" sz="3200" b="1" dirty="0" smtClean="0">
                <a:latin typeface="Sylfaen" panose="010A0502050306030303" pitchFamily="18" charset="0"/>
                <a:ea typeface="+mj-ea"/>
                <a:cs typeface="+mj-cs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+mj-ea"/>
                <a:cs typeface="+mj-cs"/>
              </a:rPr>
              <a:t>միջազգային</a:t>
            </a:r>
            <a:r>
              <a:rPr lang="en-GB" sz="3200" b="1" dirty="0" smtClean="0">
                <a:latin typeface="Sylfaen" panose="010A0502050306030303" pitchFamily="18" charset="0"/>
                <a:ea typeface="+mj-ea"/>
                <a:cs typeface="+mj-cs"/>
              </a:rPr>
              <a:t> </a:t>
            </a:r>
            <a:r>
              <a:rPr lang="en-GB" sz="3200" b="1" dirty="0" err="1" smtClean="0">
                <a:latin typeface="Sylfaen" panose="010A0502050306030303" pitchFamily="18" charset="0"/>
                <a:ea typeface="+mj-ea"/>
                <a:cs typeface="+mj-cs"/>
              </a:rPr>
              <a:t>հարթակը</a:t>
            </a:r>
            <a:r>
              <a:rPr lang="en-GB" sz="3200" b="1" dirty="0" smtClean="0">
                <a:latin typeface="Sylfaen" panose="010A0502050306030303" pitchFamily="18" charset="0"/>
                <a:ea typeface="+mj-ea"/>
                <a:cs typeface="+mj-cs"/>
              </a:rPr>
              <a:t> </a:t>
            </a:r>
            <a:endParaRPr lang="en-GB" sz="3200" b="1" dirty="0">
              <a:latin typeface="Sylfaen" panose="010A0502050306030303" pitchFamily="18" charset="0"/>
              <a:ea typeface="+mj-ea"/>
              <a:cs typeface="+mj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52496FD-2590-461B-B606-089876CCC4C3}"/>
              </a:ext>
            </a:extLst>
          </p:cNvPr>
          <p:cNvSpPr txBox="1">
            <a:spLocks/>
          </p:cNvSpPr>
          <p:nvPr/>
        </p:nvSpPr>
        <p:spPr>
          <a:xfrm>
            <a:off x="469146" y="3285641"/>
            <a:ext cx="8674854" cy="830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2000" dirty="0" smtClean="0">
              <a:solidFill>
                <a:schemeClr val="tx1">
                  <a:tint val="7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  <a:defRPr/>
            </a:pPr>
            <a:r>
              <a:rPr lang="en-GB" sz="2000" dirty="0" err="1" smtClean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Միջազգային</a:t>
            </a:r>
            <a:r>
              <a:rPr lang="en-GB" sz="2000" dirty="0" smtClean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համագործակցության</a:t>
            </a:r>
            <a:r>
              <a:rPr lang="en-GB" sz="2000" dirty="0" smtClean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հիմնական</a:t>
            </a:r>
            <a:r>
              <a:rPr lang="en-GB" sz="2000" dirty="0" smtClean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 smtClean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հասկացությունները</a:t>
            </a:r>
            <a:r>
              <a:rPr lang="en-GB" sz="2000" dirty="0" smtClean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en-GB" sz="2000" dirty="0">
              <a:solidFill>
                <a:schemeClr val="tx1">
                  <a:tint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30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553592" y="99609"/>
            <a:ext cx="7590408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30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Պահպանվող փոխանցված տվյալների արագացված </a:t>
            </a:r>
            <a:r>
              <a:rPr lang="hy-AM" sz="2400" dirty="0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հայտնումը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20958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Wingdings" charset="0"/>
              <a:buAutoNum type="arabicPeriod"/>
              <a:defRPr/>
            </a:pPr>
            <a:r>
              <a:rPr lang="hy-AM" dirty="0">
                <a:latin typeface="Sylfaen" panose="010A0502050306030303" pitchFamily="18" charset="0"/>
              </a:rPr>
              <a:t>29-րդ հոդվածում նշված հատուկ հաղորդակցման հետ կապված փոխանցվող տվյալների պահպանման վերաբերյալ հարցման կատարման դեպքում, երբ հարցվող Կողմը հայտնաբերում է, որ մյուս պետության </a:t>
            </a:r>
            <a:r>
              <a:rPr lang="hy-AM" b="1" dirty="0" smtClean="0">
                <a:latin typeface="Sylfaen" panose="010A0502050306030303" pitchFamily="18" charset="0"/>
              </a:rPr>
              <a:t>տրամադրողը </a:t>
            </a:r>
            <a:r>
              <a:rPr lang="hy-AM" b="1" dirty="0">
                <a:latin typeface="Sylfaen" panose="010A0502050306030303" pitchFamily="18" charset="0"/>
              </a:rPr>
              <a:t>ներգրավվել է հաղորդակցման փոխանցման մեջ, հարցվող Կողմը արագ հայտնում է հարցում կատարած Կողմի փոխանցվող տվյալների բավարար քանակաչափի մասին` պարզելով </a:t>
            </a:r>
            <a:r>
              <a:rPr lang="hy-AM" b="1" dirty="0" smtClean="0">
                <a:latin typeface="Sylfaen" panose="010A0502050306030303" pitchFamily="18" charset="0"/>
              </a:rPr>
              <a:t>տրամադրողին </a:t>
            </a:r>
            <a:r>
              <a:rPr lang="hy-AM" b="1" dirty="0">
                <a:latin typeface="Sylfaen" panose="010A0502050306030303" pitchFamily="18" charset="0"/>
              </a:rPr>
              <a:t>և այն ճանապարհը, որով փոխանցվել են տվյալները</a:t>
            </a:r>
            <a:r>
              <a:rPr lang="hy-AM" dirty="0" smtClean="0">
                <a:latin typeface="Sylfaen" panose="010A0502050306030303" pitchFamily="18" charset="0"/>
              </a:rPr>
              <a:t>: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F80527-D992-724A-AFAB-DF65C59C5F9B}"/>
              </a:ext>
            </a:extLst>
          </p:cNvPr>
          <p:cNvSpPr/>
          <p:nvPr/>
        </p:nvSpPr>
        <p:spPr>
          <a:xfrm>
            <a:off x="4860388" y="2337203"/>
            <a:ext cx="40585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փոխանցվող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տվյալների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բավարար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քանակաչափի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արագացված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հայտնում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՝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պարզելու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համար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այն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ճանապարհը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որի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միջոցով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հաղորդակցումը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փոխանցվել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charset="0"/>
                <a:cs typeface="Times New Roman" charset="0"/>
              </a:rPr>
              <a:t>էր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77113FD-44A5-4D16-820F-BF9CE641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386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215323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 startAt="2"/>
              <a:defRPr/>
            </a:pPr>
            <a:r>
              <a:rPr lang="hy-AM" dirty="0">
                <a:latin typeface="Sylfaen" panose="010A0502050306030303" pitchFamily="18" charset="0"/>
              </a:rPr>
              <a:t>1-ին կետում նշված փոխանցված տվյալների հայտնաբերումը կարող է մերժվել միայն այն դեպքում, </a:t>
            </a:r>
            <a:r>
              <a:rPr lang="hy-AM" dirty="0" smtClean="0">
                <a:latin typeface="Sylfaen" panose="010A0502050306030303" pitchFamily="18" charset="0"/>
              </a:rPr>
              <a:t>եթե</a:t>
            </a:r>
            <a:r>
              <a:rPr lang="en-US" dirty="0" smtClean="0">
                <a:latin typeface="Sylfaen" panose="010A0502050306030303" pitchFamily="18" charset="0"/>
              </a:rPr>
              <a:t>.</a:t>
            </a:r>
          </a:p>
          <a:p>
            <a:pPr algn="just">
              <a:defRPr/>
            </a:pPr>
            <a:endParaRPr lang="en-US" sz="2000" dirty="0">
              <a:latin typeface="Sylfaen" panose="010A0502050306030303" pitchFamily="18" charset="0"/>
            </a:endParaRPr>
          </a:p>
          <a:p>
            <a:pPr marL="400050" lvl="1" algn="just">
              <a:defRPr/>
            </a:pPr>
            <a:r>
              <a:rPr lang="en-US" sz="2000" dirty="0" smtClean="0">
                <a:latin typeface="Sylfaen" panose="010A0502050306030303" pitchFamily="18" charset="0"/>
              </a:rPr>
              <a:t>ա)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հարցումը կապված է այնպիսի հանցագործության հետ, որը, հարցվող Կողմի կարծիքով, հանդիսանում է քաղաքական հանցագործություն կամ կապված է </a:t>
            </a:r>
            <a:r>
              <a:rPr lang="hy-AM" b="1" dirty="0">
                <a:latin typeface="Sylfaen" panose="010A0502050306030303" pitchFamily="18" charset="0"/>
              </a:rPr>
              <a:t>քաղաքական հանցագործության հետ</a:t>
            </a:r>
            <a:r>
              <a:rPr lang="hy-AM" dirty="0">
                <a:latin typeface="Sylfaen" panose="010A0502050306030303" pitchFamily="18" charset="0"/>
              </a:rPr>
              <a:t>, </a:t>
            </a:r>
            <a:r>
              <a:rPr lang="hy-AM" dirty="0" smtClean="0">
                <a:latin typeface="Sylfaen" panose="010A0502050306030303" pitchFamily="18" charset="0"/>
              </a:rPr>
              <a:t>կամ</a:t>
            </a:r>
            <a:endParaRPr lang="en-US" dirty="0" smtClean="0">
              <a:latin typeface="Sylfaen" panose="010A0502050306030303" pitchFamily="18" charset="0"/>
            </a:endParaRPr>
          </a:p>
          <a:p>
            <a:pPr marL="400050" lvl="1" algn="just">
              <a:defRPr/>
            </a:pPr>
            <a:endParaRPr lang="en-US" dirty="0" smtClean="0">
              <a:latin typeface="Sylfaen" panose="010A0502050306030303" pitchFamily="18" charset="0"/>
            </a:endParaRPr>
          </a:p>
          <a:p>
            <a:pPr marL="400050" lvl="1" algn="just">
              <a:defRPr/>
            </a:pPr>
            <a:r>
              <a:rPr lang="hy-AM" dirty="0" smtClean="0">
                <a:latin typeface="Sylfaen" panose="010A0502050306030303" pitchFamily="18" charset="0"/>
              </a:rPr>
              <a:t>Բ</a:t>
            </a:r>
            <a:r>
              <a:rPr lang="en-US" dirty="0" smtClean="0">
                <a:latin typeface="Sylfaen" panose="010A0502050306030303" pitchFamily="18" charset="0"/>
              </a:rPr>
              <a:t>)</a:t>
            </a:r>
            <a:r>
              <a:rPr lang="hy-AM" dirty="0" smtClean="0">
                <a:latin typeface="Sylfaen" panose="010A0502050306030303" pitchFamily="18" charset="0"/>
              </a:rPr>
              <a:t> </a:t>
            </a:r>
            <a:r>
              <a:rPr lang="hy-AM" dirty="0">
                <a:latin typeface="Sylfaen" panose="010A0502050306030303" pitchFamily="18" charset="0"/>
              </a:rPr>
              <a:t>հարցման կատարումը, հարցվող Կողմի կարծիքով, կարող է վնաս հասցնել իր </a:t>
            </a:r>
            <a:r>
              <a:rPr lang="hy-AM" b="1" dirty="0">
                <a:latin typeface="Sylfaen" panose="010A0502050306030303" pitchFamily="18" charset="0"/>
              </a:rPr>
              <a:t>ինքնիշխանությանը, անվտանգությանը, հասարակական կարգին և այլ կարևոր շահերին</a:t>
            </a:r>
            <a:r>
              <a:rPr lang="hy-AM" dirty="0">
                <a:latin typeface="Sylfaen" panose="010A0502050306030303" pitchFamily="18" charset="0"/>
              </a:rPr>
              <a:t>:</a:t>
            </a:r>
          </a:p>
          <a:p>
            <a:r>
              <a:rPr lang="hy-AM" dirty="0">
                <a:latin typeface="Sylfaen" panose="010A0502050306030303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8C68E0-C06E-FF41-A081-E219BB9C8803}"/>
              </a:ext>
            </a:extLst>
          </p:cNvPr>
          <p:cNvSpPr/>
          <p:nvPr/>
        </p:nvSpPr>
        <p:spPr>
          <a:xfrm>
            <a:off x="5351966" y="2891201"/>
            <a:ext cx="3425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Փ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ոխանցված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տվյալների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հայտնաբերում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է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կարող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է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մերժվել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որոշակի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հանգամանքներում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8510259-AA19-49E5-B308-77D783AC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AD29AD-C0E7-4539-97AF-F799EA00A80B}"/>
              </a:ext>
            </a:extLst>
          </p:cNvPr>
          <p:cNvSpPr/>
          <p:nvPr/>
        </p:nvSpPr>
        <p:spPr>
          <a:xfrm>
            <a:off x="1553592" y="99609"/>
            <a:ext cx="7590408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30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Պահպանվող փոխանցված տվյալների արագացված հայտնումը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05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78741A34-6EEC-4B36-8392-FD5A6CCCF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854" y="1872593"/>
            <a:ext cx="2307021" cy="2307021"/>
          </a:xfrm>
          <a:prstGeom prst="rect">
            <a:avLst/>
          </a:prstGeom>
        </p:spPr>
      </p:pic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D19CFA6D-0E89-4584-8F48-326503BF7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8489" y="1893614"/>
            <a:ext cx="2307021" cy="2307021"/>
          </a:xfrm>
          <a:prstGeom prst="rect">
            <a:avLst/>
          </a:prstGeom>
        </p:spPr>
      </p:pic>
      <p:pic>
        <p:nvPicPr>
          <p:cNvPr id="11" name="Graphic 10" descr="Computer">
            <a:extLst>
              <a:ext uri="{FF2B5EF4-FFF2-40B4-BE49-F238E27FC236}">
                <a16:creationId xmlns:a16="http://schemas.microsoft.com/office/drawing/2014/main" id="{A3E179A7-91BC-4666-AA8B-1DAC83C4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9791" y="1922143"/>
            <a:ext cx="2307021" cy="2307021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15DC01B-FEA5-4523-805C-33100EAC2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14234"/>
              </p:ext>
            </p:extLst>
          </p:nvPr>
        </p:nvGraphicFramePr>
        <p:xfrm>
          <a:off x="714702" y="2623208"/>
          <a:ext cx="76961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id="{93A44638-5D38-466C-91A6-AB708E9926DD}"/>
              </a:ext>
            </a:extLst>
          </p:cNvPr>
          <p:cNvSpPr/>
          <p:nvPr/>
        </p:nvSpPr>
        <p:spPr>
          <a:xfrm>
            <a:off x="2965230" y="2870701"/>
            <a:ext cx="409903" cy="409904"/>
          </a:xfrm>
          <a:prstGeom prst="rightArrow">
            <a:avLst/>
          </a:prstGeom>
          <a:solidFill>
            <a:srgbClr val="4B6A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B024FAC-27E2-445A-978D-13AE11194B53}"/>
              </a:ext>
            </a:extLst>
          </p:cNvPr>
          <p:cNvSpPr/>
          <p:nvPr/>
        </p:nvSpPr>
        <p:spPr>
          <a:xfrm>
            <a:off x="5833166" y="2870701"/>
            <a:ext cx="409903" cy="409904"/>
          </a:xfrm>
          <a:prstGeom prst="rightArrow">
            <a:avLst/>
          </a:prstGeom>
          <a:solidFill>
            <a:srgbClr val="4B6A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D640BD0-6187-4D83-A5C6-2E4DDF7C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2DF72-C62D-43BC-B2C6-E9ED12440653}"/>
              </a:ext>
            </a:extLst>
          </p:cNvPr>
          <p:cNvSpPr/>
          <p:nvPr/>
        </p:nvSpPr>
        <p:spPr>
          <a:xfrm>
            <a:off x="1553592" y="99609"/>
            <a:ext cx="7590408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30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Պահպանվող փոխանցված տվյալների արագացված հայտնումը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A29870-0D19-40B0-B764-1D2248895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35A29870-0D19-40B0-B764-1D2248895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35A29870-0D19-40B0-B764-1D2248895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6314F9B-10CF-44C6-A95B-6D106D205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66314F9B-10CF-44C6-A95B-6D106D205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66314F9B-10CF-44C6-A95B-6D106D205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ABA3D6E-65D8-49C4-AABD-F1758CEAA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graphicEl>
                                              <a:dgm id="{9ABA3D6E-65D8-49C4-AABD-F1758CEAA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9ABA3D6E-65D8-49C4-AABD-F1758CEAA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C79047-15CF-4FFE-BEF8-7E421503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graphicEl>
                                              <a:dgm id="{41C79047-15CF-4FFE-BEF8-7E421503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graphicEl>
                                              <a:dgm id="{41C79047-15CF-4FFE-BEF8-7E421503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2574373-2E21-446F-959B-D8FA026EB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graphicEl>
                                              <a:dgm id="{62574373-2E21-446F-959B-D8FA026EB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graphicEl>
                                              <a:dgm id="{62574373-2E21-446F-959B-D8FA026EB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20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15231" y="131567"/>
            <a:ext cx="7128769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31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Պահպանվող համակարգչային տվյալների մուտքի հետ կապված փոխադարձ </a:t>
            </a:r>
            <a:r>
              <a:rPr lang="hy-AM" sz="2400" dirty="0" smtClean="0"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աջակցություն</a:t>
            </a:r>
            <a:endParaRPr lang="en-GB" altLang="sr-Latn-RS" sz="25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484627"/>
            <a:ext cx="5225350" cy="431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Sylfaen" panose="010A0502050306030303" pitchFamily="18" charset="0"/>
              </a:rPr>
              <a:t>Կ</a:t>
            </a:r>
            <a:r>
              <a:rPr lang="hy-AM" dirty="0" smtClean="0">
                <a:latin typeface="Sylfaen" panose="010A0502050306030303" pitchFamily="18" charset="0"/>
              </a:rPr>
              <a:t>ողմը </a:t>
            </a:r>
            <a:r>
              <a:rPr lang="hy-AM" dirty="0">
                <a:latin typeface="Sylfaen" panose="010A0502050306030303" pitchFamily="18" charset="0"/>
              </a:rPr>
              <a:t>կարող է </a:t>
            </a:r>
            <a:r>
              <a:rPr lang="hy-AM" b="1" dirty="0">
                <a:latin typeface="Sylfaen" panose="010A0502050306030303" pitchFamily="18" charset="0"/>
              </a:rPr>
              <a:t>դիմել մյուս Կողմին այն տվյալների որոնման կամ նույնանման մուտք գործելու, առգրավելու կամ նույնանման անվտանգության և բացահայտման վերաբերյալ, որոնք պահպանվում են համակարգչային համակարգում </a:t>
            </a:r>
            <a:r>
              <a:rPr lang="hy-AM" dirty="0">
                <a:latin typeface="Sylfaen" panose="010A0502050306030303" pitchFamily="18" charset="0"/>
              </a:rPr>
              <a:t>և գտնվում են հարցվող Կողմի տարածքում, </a:t>
            </a:r>
            <a:r>
              <a:rPr lang="hy-AM" b="1" dirty="0">
                <a:latin typeface="Sylfaen" panose="010A0502050306030303" pitchFamily="18" charset="0"/>
              </a:rPr>
              <a:t>ներառյալ 29-րդ հոդվածի համաձայն պահպանվող </a:t>
            </a:r>
            <a:r>
              <a:rPr lang="hy-AM" b="1" dirty="0" smtClean="0">
                <a:latin typeface="Sylfaen" panose="010A0502050306030303" pitchFamily="18" charset="0"/>
              </a:rPr>
              <a:t>տվյալները:</a:t>
            </a:r>
            <a:endParaRPr lang="en-US" b="1" dirty="0">
              <a:latin typeface="Sylfaen" panose="010A0502050306030303" pitchFamily="18" charset="0"/>
            </a:endParaRPr>
          </a:p>
          <a:p>
            <a:pPr marL="514350" indent="-51435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y-AM" b="1" dirty="0" smtClean="0">
                <a:latin typeface="Sylfaen" panose="010A0502050306030303" pitchFamily="18" charset="0"/>
              </a:rPr>
              <a:t>Հարցվող </a:t>
            </a:r>
            <a:r>
              <a:rPr lang="hy-AM" b="1" dirty="0">
                <a:latin typeface="Sylfaen" panose="010A0502050306030303" pitchFamily="18" charset="0"/>
              </a:rPr>
              <a:t>Կողմը կպատասխանի </a:t>
            </a:r>
            <a:r>
              <a:rPr lang="hy-AM" dirty="0">
                <a:latin typeface="Sylfaen" panose="010A0502050306030303" pitchFamily="18" charset="0"/>
              </a:rPr>
              <a:t>հարցմանը </a:t>
            </a:r>
            <a:r>
              <a:rPr lang="hy-AM" b="1" dirty="0">
                <a:latin typeface="Sylfaen" panose="010A0502050306030303" pitchFamily="18" charset="0"/>
              </a:rPr>
              <a:t>23-րդ հոդվածում նշված միջազգային փաստաթղթերի, համաձայնագրերի </a:t>
            </a:r>
            <a:r>
              <a:rPr lang="hy-AM" dirty="0">
                <a:latin typeface="Sylfaen" panose="010A0502050306030303" pitchFamily="18" charset="0"/>
              </a:rPr>
              <a:t>և օրենքների կիրառման միջոցով և սույն գլխում նշված այլ առնչվող դրույթների համաձայն</a:t>
            </a:r>
            <a:r>
              <a:rPr lang="hy-AM" dirty="0" smtClean="0">
                <a:latin typeface="Sylfaen" panose="010A0502050306030303" pitchFamily="18" charset="0"/>
              </a:rPr>
              <a:t>:</a:t>
            </a:r>
            <a:endParaRPr lang="en-GB" sz="2000" dirty="0"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EA984C-4557-6749-8B7A-6861B895A10D}"/>
              </a:ext>
            </a:extLst>
          </p:cNvPr>
          <p:cNvSpPr/>
          <p:nvPr/>
        </p:nvSpPr>
        <p:spPr>
          <a:xfrm>
            <a:off x="5267864" y="1703734"/>
            <a:ext cx="3810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Ա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ռգրավել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կամ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նույնանման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ապահովել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և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բացահայտել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հարցվող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կողմի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տարածքում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գտնվող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տվյալները</a:t>
            </a:r>
            <a:endParaRPr lang="en-GB" sz="2400" b="1" dirty="0" smtClean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C6E754D6-304D-4D3F-9A84-1D72FC80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716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F080D95-2FA2-443C-A93B-6E9A6A56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26" y="1065060"/>
            <a:ext cx="5584679" cy="5370600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230CD6B2-FA85-4946-ACCC-FB179A1B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42B1EE-79F9-464F-AC73-9249268B1D64}"/>
              </a:ext>
            </a:extLst>
          </p:cNvPr>
          <p:cNvSpPr/>
          <p:nvPr/>
        </p:nvSpPr>
        <p:spPr>
          <a:xfrm>
            <a:off x="2015231" y="131567"/>
            <a:ext cx="7128769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31  </a:t>
            </a:r>
          </a:p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Պահպանվող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համակարգչային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տվյալների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մուտքի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հետ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կապված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փոխադարձ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աջակցություն</a:t>
            </a:r>
            <a:endParaRPr lang="en-GB" sz="2400" dirty="0" smtClean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52423" y="102999"/>
            <a:ext cx="7970033" cy="739452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32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</a:rPr>
              <a:t>Համաձայնության առկայության դեպքում կամ, երբ դա հրապարակավ մատչելի է, պահպանվող համակարգչային տվյալների անդրսահմանային կարգով մուտք </a:t>
            </a:r>
            <a:r>
              <a:rPr lang="hy-AM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գործելը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121544" y="1127585"/>
            <a:ext cx="52613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hy-AM" dirty="0">
                <a:latin typeface="Sylfaen" panose="010A0502050306030303" pitchFamily="18" charset="0"/>
              </a:rPr>
              <a:t>Կողմը առանց մյուս Կողմի թույլտվության կարող է</a:t>
            </a:r>
            <a:r>
              <a:rPr lang="hy-AM" dirty="0" smtClean="0">
                <a:latin typeface="Sylfaen" panose="010A0502050306030303" pitchFamily="18" charset="0"/>
              </a:rPr>
              <a:t>.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hy-AM" dirty="0">
                <a:latin typeface="Sylfaen" panose="010A0502050306030303" pitchFamily="18" charset="0"/>
              </a:rPr>
              <a:t>ա. </a:t>
            </a:r>
            <a:r>
              <a:rPr lang="hy-AM" b="1" dirty="0">
                <a:latin typeface="Sylfaen" panose="010A0502050306030303" pitchFamily="18" charset="0"/>
              </a:rPr>
              <a:t>մուտք գործել հրապարակավ մատչելի (բաց աղբյուր</a:t>
            </a:r>
            <a:r>
              <a:rPr lang="hy-AM" dirty="0">
                <a:latin typeface="Sylfaen" panose="010A0502050306030303" pitchFamily="18" charset="0"/>
              </a:rPr>
              <a:t>), պահպանվող համակարգչային տվյալների մեջ` առանց հաշվի առնելու տվյալների` աշխարհագրական տեսանկյունից գտնվելու վայրը, </a:t>
            </a:r>
            <a:r>
              <a:rPr lang="hy-AM" dirty="0" smtClean="0">
                <a:latin typeface="Sylfaen" panose="010A0502050306030303" pitchFamily="18" charset="0"/>
              </a:rPr>
              <a:t>կամ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hy-AM" dirty="0">
                <a:latin typeface="Sylfaen" panose="010A0502050306030303" pitchFamily="18" charset="0"/>
              </a:rPr>
              <a:t>բ. իր տարածքում գտնվող համակարգչային համակարգի միջոցով մտնել կամ ստանալ մյուս Կողմի տարածքում գտնվող` </a:t>
            </a:r>
            <a:r>
              <a:rPr lang="hy-AM" b="1" dirty="0">
                <a:latin typeface="Sylfaen" panose="010A0502050306030303" pitchFamily="18" charset="0"/>
              </a:rPr>
              <a:t>պահպանվող համակարգչային տվյալներ, եթե Կողմն ստացել է օրինական և կամավոր համաձայնություն այն անձի կողմից, որը համակարգչային համակարգի միջոցով մյուս Կողմին տվյալներ հայտնելու </a:t>
            </a:r>
            <a:r>
              <a:rPr lang="hy-AM" dirty="0">
                <a:latin typeface="Sylfaen" panose="010A0502050306030303" pitchFamily="18" charset="0"/>
              </a:rPr>
              <a:t>օրինական լիազորություն ունի</a:t>
            </a:r>
            <a:r>
              <a:rPr lang="hy-AM" dirty="0" smtClean="0">
                <a:latin typeface="Sylfaen" panose="010A0502050306030303" pitchFamily="18" charset="0"/>
              </a:rPr>
              <a:t>: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B5068-EBF2-A746-B53D-FD039A4974B8}"/>
              </a:ext>
            </a:extLst>
          </p:cNvPr>
          <p:cNvSpPr/>
          <p:nvPr/>
        </p:nvSpPr>
        <p:spPr>
          <a:xfrm>
            <a:off x="5254283" y="2350017"/>
            <a:ext cx="38897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Հ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ամաձայնությամբ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կամ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հրապարակավ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մատչելի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պահպանվող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համակարգչային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տվյալների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մեջ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անդրսահմանային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մուտք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  <a:ea typeface="ＭＳ Ｐゴシック" pitchFamily="-65" charset="-128"/>
                <a:cs typeface="ＭＳ Ｐゴシック" pitchFamily="-65" charset="-128"/>
              </a:rPr>
              <a:t>գործելը</a:t>
            </a:r>
            <a:endParaRPr lang="en-US" sz="2400" b="1" dirty="0">
              <a:solidFill>
                <a:srgbClr val="C00000"/>
              </a:solidFill>
              <a:latin typeface="Sylfaen" panose="010A0502050306030303" pitchFamily="18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1FD140C0-9E49-4497-89FE-061AC6E9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149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 descr="Chart, sunburst chart&#10;&#10;Description automatically generated">
            <a:extLst>
              <a:ext uri="{FF2B5EF4-FFF2-40B4-BE49-F238E27FC236}">
                <a16:creationId xmlns:a16="http://schemas.microsoft.com/office/drawing/2014/main" id="{327BA04B-5558-4710-ACAA-141E26B6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86" y="1132383"/>
            <a:ext cx="5762798" cy="5422858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6ABEF74E-02B7-4642-B677-E1309908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00FB0-CF21-4C9A-A34C-45853CB86AF6}"/>
              </a:ext>
            </a:extLst>
          </p:cNvPr>
          <p:cNvSpPr/>
          <p:nvPr/>
        </p:nvSpPr>
        <p:spPr>
          <a:xfrm>
            <a:off x="1660124" y="102999"/>
            <a:ext cx="7483876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32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</a:rPr>
              <a:t>Համաձայնության առկայության դեպքում կամ, երբ դա հրապարակավ մատչելի է, պահպանվող համակարգչային տվյալների անդրսահմանային կարգով մուտք գործելը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E9B5B0CB-3022-466A-8A5F-829F9CD44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7346" y="1106729"/>
            <a:ext cx="1989414" cy="1989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48AAE3-8850-4602-A618-2C80543DE70D}"/>
              </a:ext>
            </a:extLst>
          </p:cNvPr>
          <p:cNvSpPr txBox="1"/>
          <p:nvPr/>
        </p:nvSpPr>
        <p:spPr>
          <a:xfrm>
            <a:off x="3631415" y="101079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 - mail client open</a:t>
            </a:r>
            <a:endParaRPr lang="en-GB" b="1" i="1" dirty="0"/>
          </a:p>
        </p:txBody>
      </p:sp>
      <p:pic>
        <p:nvPicPr>
          <p:cNvPr id="19" name="Graphic 18" descr="House">
            <a:extLst>
              <a:ext uri="{FF2B5EF4-FFF2-40B4-BE49-F238E27FC236}">
                <a16:creationId xmlns:a16="http://schemas.microsoft.com/office/drawing/2014/main" id="{79E96E60-C662-4994-BCB3-F7DFA5D74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469" y="971261"/>
            <a:ext cx="1936531" cy="1936531"/>
          </a:xfrm>
          <a:prstGeom prst="rect">
            <a:avLst/>
          </a:prstGeom>
        </p:spPr>
      </p:pic>
      <p:pic>
        <p:nvPicPr>
          <p:cNvPr id="21" name="Graphic 20" descr="Earth globe: Africa and Europe">
            <a:extLst>
              <a:ext uri="{FF2B5EF4-FFF2-40B4-BE49-F238E27FC236}">
                <a16:creationId xmlns:a16="http://schemas.microsoft.com/office/drawing/2014/main" id="{F61A7F05-35ED-4F66-8F7A-FB4AE795F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3076" y="1308855"/>
            <a:ext cx="1590899" cy="1590899"/>
          </a:xfrm>
          <a:prstGeom prst="rect">
            <a:avLst/>
          </a:prstGeom>
        </p:spPr>
      </p:pic>
      <p:pic>
        <p:nvPicPr>
          <p:cNvPr id="23" name="Graphic 22" descr="Thumbs up sign">
            <a:extLst>
              <a:ext uri="{FF2B5EF4-FFF2-40B4-BE49-F238E27FC236}">
                <a16:creationId xmlns:a16="http://schemas.microsoft.com/office/drawing/2014/main" id="{358420D5-6145-4B11-A0FE-F949992AC4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33930" y="3712155"/>
            <a:ext cx="1390530" cy="1390530"/>
          </a:xfrm>
          <a:prstGeom prst="rect">
            <a:avLst/>
          </a:prstGeom>
        </p:spPr>
      </p:pic>
      <p:pic>
        <p:nvPicPr>
          <p:cNvPr id="25" name="Graphic 24" descr="Server">
            <a:extLst>
              <a:ext uri="{FF2B5EF4-FFF2-40B4-BE49-F238E27FC236}">
                <a16:creationId xmlns:a16="http://schemas.microsoft.com/office/drawing/2014/main" id="{22B2C2FC-9640-43B7-9397-BA90621C07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612" y="3414839"/>
            <a:ext cx="1582862" cy="1582862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F74D77B4-DCF3-4E1E-8212-61FB04E61894}"/>
              </a:ext>
            </a:extLst>
          </p:cNvPr>
          <p:cNvSpPr/>
          <p:nvPr/>
        </p:nvSpPr>
        <p:spPr>
          <a:xfrm>
            <a:off x="2666908" y="1832678"/>
            <a:ext cx="978408" cy="484632"/>
          </a:xfrm>
          <a:prstGeom prst="rightArrow">
            <a:avLst/>
          </a:prstGeom>
          <a:solidFill>
            <a:srgbClr val="4B6A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34157FC8-8D4A-4DB3-88BE-A74415626FD5}"/>
              </a:ext>
            </a:extLst>
          </p:cNvPr>
          <p:cNvSpPr/>
          <p:nvPr/>
        </p:nvSpPr>
        <p:spPr>
          <a:xfrm rot="20473948">
            <a:off x="2541272" y="3186683"/>
            <a:ext cx="4317089" cy="484632"/>
          </a:xfrm>
          <a:prstGeom prst="leftArrow">
            <a:avLst/>
          </a:prstGeom>
          <a:solidFill>
            <a:srgbClr val="4B6A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B528200-7DB4-40EA-9CD7-7C124E488CC1}"/>
              </a:ext>
            </a:extLst>
          </p:cNvPr>
          <p:cNvSpPr/>
          <p:nvPr/>
        </p:nvSpPr>
        <p:spPr>
          <a:xfrm>
            <a:off x="5853211" y="1832678"/>
            <a:ext cx="978408" cy="484632"/>
          </a:xfrm>
          <a:prstGeom prst="rightArrow">
            <a:avLst/>
          </a:prstGeom>
          <a:solidFill>
            <a:srgbClr val="4B6A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48D488A-7344-4F33-9C87-FE3580B2E435}"/>
              </a:ext>
            </a:extLst>
          </p:cNvPr>
          <p:cNvSpPr/>
          <p:nvPr/>
        </p:nvSpPr>
        <p:spPr>
          <a:xfrm>
            <a:off x="2664827" y="4286502"/>
            <a:ext cx="978408" cy="484632"/>
          </a:xfrm>
          <a:prstGeom prst="rightArrow">
            <a:avLst/>
          </a:prstGeom>
          <a:solidFill>
            <a:srgbClr val="4B6A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455E7B-E4D9-4BDD-BDC3-B300163F0BF7}"/>
              </a:ext>
            </a:extLst>
          </p:cNvPr>
          <p:cNvSpPr/>
          <p:nvPr/>
        </p:nvSpPr>
        <p:spPr>
          <a:xfrm>
            <a:off x="5790587" y="4240459"/>
            <a:ext cx="978408" cy="484632"/>
          </a:xfrm>
          <a:prstGeom prst="rightArrow">
            <a:avLst/>
          </a:prstGeom>
          <a:solidFill>
            <a:srgbClr val="4B6A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6B3E58-F79D-42A4-86E5-F114DEA9169B}"/>
              </a:ext>
            </a:extLst>
          </p:cNvPr>
          <p:cNvSpPr txBox="1"/>
          <p:nvPr/>
        </p:nvSpPr>
        <p:spPr>
          <a:xfrm>
            <a:off x="481088" y="2851008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Sylfaen" panose="010A0502050306030303" pitchFamily="18" charset="0"/>
              </a:rPr>
              <a:t>Ա </a:t>
            </a:r>
            <a:r>
              <a:rPr lang="en-US" b="1" i="1" dirty="0" err="1" smtClean="0">
                <a:latin typeface="Sylfaen" panose="010A0502050306030303" pitchFamily="18" charset="0"/>
              </a:rPr>
              <a:t>երկրում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բնակարանային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որոնում</a:t>
            </a:r>
            <a:endParaRPr lang="en-GB" b="1" i="1" dirty="0">
              <a:latin typeface="Sylfaen" panose="010A0502050306030303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D91C68-59CF-49A2-A98C-BF40175BF3BA}"/>
              </a:ext>
            </a:extLst>
          </p:cNvPr>
          <p:cNvSpPr txBox="1"/>
          <p:nvPr/>
        </p:nvSpPr>
        <p:spPr>
          <a:xfrm>
            <a:off x="7241263" y="1034415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World</a:t>
            </a:r>
            <a:endParaRPr lang="en-GB" b="1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F697B0-9FF7-4B9B-B96A-7D0800D0D4AE}"/>
              </a:ext>
            </a:extLst>
          </p:cNvPr>
          <p:cNvSpPr txBox="1"/>
          <p:nvPr/>
        </p:nvSpPr>
        <p:spPr>
          <a:xfrm>
            <a:off x="276045" y="4997701"/>
            <a:ext cx="2821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Sylfaen" panose="010A0502050306030303" pitchFamily="18" charset="0"/>
              </a:rPr>
              <a:t>Բ </a:t>
            </a:r>
            <a:r>
              <a:rPr lang="en-US" b="1" i="1" dirty="0" err="1" smtClean="0">
                <a:latin typeface="Sylfaen" panose="010A0502050306030303" pitchFamily="18" charset="0"/>
              </a:rPr>
              <a:t>երկրում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hy-AM" b="1" i="1" dirty="0" smtClean="0">
                <a:latin typeface="Sylfaen" panose="010A0502050306030303" pitchFamily="18" charset="0"/>
              </a:rPr>
              <a:t>Համացանց</a:t>
            </a:r>
            <a:r>
              <a:rPr lang="en-US" b="1" i="1" dirty="0" err="1" smtClean="0">
                <a:latin typeface="Sylfaen" panose="010A0502050306030303" pitchFamily="18" charset="0"/>
              </a:rPr>
              <a:t>ային</a:t>
            </a:r>
            <a:endParaRPr lang="en-US" b="1" i="1" dirty="0" smtClean="0">
              <a:latin typeface="Sylfaen" panose="010A0502050306030303" pitchFamily="18" charset="0"/>
            </a:endParaRPr>
          </a:p>
          <a:p>
            <a:r>
              <a:rPr lang="en-US" b="1" i="1" dirty="0" err="1" smtClean="0">
                <a:latin typeface="Sylfaen" panose="010A0502050306030303" pitchFamily="18" charset="0"/>
              </a:rPr>
              <a:t>ծառայության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մատակարար</a:t>
            </a:r>
            <a:endParaRPr lang="en-US" b="1" i="1" dirty="0" smtClean="0">
              <a:latin typeface="Sylfaen" panose="010A0502050306030303" pitchFamily="18" charset="0"/>
            </a:endParaRPr>
          </a:p>
          <a:p>
            <a:r>
              <a:rPr lang="en-US" b="1" i="1" dirty="0" err="1" smtClean="0">
                <a:latin typeface="Sylfaen" panose="010A0502050306030303" pitchFamily="18" charset="0"/>
              </a:rPr>
              <a:t>սերվերի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վրա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էլ.փոստի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պարունակությունը</a:t>
            </a:r>
            <a:endParaRPr lang="en-GB" b="1" i="1" dirty="0">
              <a:latin typeface="Sylfaen" panose="010A050205030603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2970FA-440D-4C86-B103-0B4B6837CA9E}"/>
              </a:ext>
            </a:extLst>
          </p:cNvPr>
          <p:cNvSpPr txBox="1"/>
          <p:nvPr/>
        </p:nvSpPr>
        <p:spPr>
          <a:xfrm>
            <a:off x="2664827" y="5391915"/>
            <a:ext cx="362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latin typeface="Sylfaen" panose="010A0502050306030303" pitchFamily="18" charset="0"/>
              </a:rPr>
              <a:t>Էլ</a:t>
            </a:r>
            <a:r>
              <a:rPr lang="en-US" b="1" i="1" dirty="0" smtClean="0">
                <a:latin typeface="Sylfaen" panose="010A0502050306030303" pitchFamily="18" charset="0"/>
              </a:rPr>
              <a:t>. </a:t>
            </a:r>
            <a:r>
              <a:rPr lang="en-US" b="1" i="1" dirty="0" err="1">
                <a:latin typeface="Sylfaen" panose="010A0502050306030303" pitchFamily="18" charset="0"/>
              </a:rPr>
              <a:t>փ</a:t>
            </a:r>
            <a:r>
              <a:rPr lang="en-US" b="1" i="1" dirty="0" err="1" smtClean="0">
                <a:latin typeface="Sylfaen" panose="010A0502050306030303" pitchFamily="18" charset="0"/>
              </a:rPr>
              <a:t>ոստի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հաշվի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սեփականատիրոջ</a:t>
            </a:r>
            <a:endParaRPr lang="en-US" b="1" i="1" dirty="0" smtClean="0">
              <a:latin typeface="Sylfaen" panose="010A0502050306030303" pitchFamily="18" charset="0"/>
            </a:endParaRPr>
          </a:p>
          <a:p>
            <a:pPr algn="ctr"/>
            <a:r>
              <a:rPr lang="hy-AM" b="1" i="1" dirty="0" smtClean="0">
                <a:latin typeface="Sylfaen" panose="010A0502050306030303" pitchFamily="18" charset="0"/>
              </a:rPr>
              <a:t>Հ</a:t>
            </a:r>
            <a:r>
              <a:rPr lang="en-US" b="1" i="1" dirty="0" err="1" smtClean="0">
                <a:latin typeface="Sylfaen" panose="010A0502050306030303" pitchFamily="18" charset="0"/>
              </a:rPr>
              <a:t>ամաձայնությունը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endParaRPr lang="en-GB" b="1" i="1" dirty="0">
              <a:latin typeface="Sylfaen" panose="010A0502050306030303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C45FD8-6CA8-408F-8DE3-07209961F530}"/>
              </a:ext>
            </a:extLst>
          </p:cNvPr>
          <p:cNvSpPr txBox="1"/>
          <p:nvPr/>
        </p:nvSpPr>
        <p:spPr>
          <a:xfrm>
            <a:off x="5720815" y="5283862"/>
            <a:ext cx="47099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Sylfaen" panose="010A0502050306030303" pitchFamily="18" charset="0"/>
              </a:rPr>
              <a:t>մուտք</a:t>
            </a:r>
            <a:r>
              <a:rPr lang="en-US" b="1" i="1" dirty="0">
                <a:latin typeface="Sylfaen" panose="010A0502050306030303" pitchFamily="18" charset="0"/>
              </a:rPr>
              <a:t> </a:t>
            </a:r>
            <a:r>
              <a:rPr lang="en-US" b="1" i="1" dirty="0" err="1">
                <a:latin typeface="Sylfaen" panose="010A0502050306030303" pitchFamily="18" charset="0"/>
              </a:rPr>
              <a:t>գործել</a:t>
            </a:r>
            <a:r>
              <a:rPr lang="en-US" b="1" i="1" dirty="0">
                <a:latin typeface="Sylfaen" panose="010A0502050306030303" pitchFamily="18" charset="0"/>
              </a:rPr>
              <a:t> </a:t>
            </a:r>
            <a:r>
              <a:rPr lang="en-US" b="1" i="1" dirty="0" err="1">
                <a:latin typeface="Sylfaen" panose="010A0502050306030303" pitchFamily="18" charset="0"/>
              </a:rPr>
              <a:t>կամ</a:t>
            </a:r>
            <a:r>
              <a:rPr lang="en-US" b="1" i="1" dirty="0">
                <a:latin typeface="Sylfaen" panose="010A0502050306030303" pitchFamily="18" charset="0"/>
              </a:rPr>
              <a:t> </a:t>
            </a:r>
            <a:r>
              <a:rPr lang="en-US" b="1" i="1" dirty="0" err="1">
                <a:latin typeface="Sylfaen" panose="010A0502050306030303" pitchFamily="18" charset="0"/>
              </a:rPr>
              <a:t>հանձնարարել</a:t>
            </a:r>
            <a:r>
              <a:rPr lang="en-US" b="1" i="1" dirty="0">
                <a:latin typeface="Sylfaen" panose="010A0502050306030303" pitchFamily="18" charset="0"/>
              </a:rPr>
              <a:t> </a:t>
            </a:r>
            <a:r>
              <a:rPr lang="en-US" b="1" i="1" dirty="0" err="1">
                <a:latin typeface="Sylfaen" panose="010A0502050306030303" pitchFamily="18" charset="0"/>
              </a:rPr>
              <a:t>ուղարկել</a:t>
            </a:r>
            <a:r>
              <a:rPr lang="en-US" b="1" i="1" dirty="0">
                <a:latin typeface="Sylfaen" panose="010A0502050306030303" pitchFamily="18" charset="0"/>
              </a:rPr>
              <a:t> </a:t>
            </a:r>
            <a:endParaRPr lang="en-US" b="1" i="1" dirty="0" smtClean="0">
              <a:latin typeface="Sylfaen" panose="010A0502050306030303" pitchFamily="18" charset="0"/>
            </a:endParaRPr>
          </a:p>
          <a:p>
            <a:r>
              <a:rPr lang="en-US" b="1" i="1" dirty="0" smtClean="0">
                <a:latin typeface="Sylfaen" panose="010A0502050306030303" pitchFamily="18" charset="0"/>
              </a:rPr>
              <a:t>Բ </a:t>
            </a:r>
            <a:r>
              <a:rPr lang="en-US" b="1" i="1" dirty="0" err="1">
                <a:latin typeface="Sylfaen" panose="010A0502050306030303" pitchFamily="18" charset="0"/>
              </a:rPr>
              <a:t>երկրում</a:t>
            </a:r>
            <a:r>
              <a:rPr lang="en-US" b="1" i="1" dirty="0">
                <a:latin typeface="Sylfaen" panose="010A0502050306030303" pitchFamily="18" charset="0"/>
              </a:rPr>
              <a:t> </a:t>
            </a:r>
            <a:r>
              <a:rPr lang="hy-AM" b="1" i="1" dirty="0" smtClean="0">
                <a:latin typeface="Sylfaen" panose="010A0502050306030303" pitchFamily="18" charset="0"/>
              </a:rPr>
              <a:t>Համացանց</a:t>
            </a:r>
            <a:r>
              <a:rPr lang="en-US" b="1" i="1" dirty="0" err="1" smtClean="0">
                <a:latin typeface="Sylfaen" panose="010A0502050306030303" pitchFamily="18" charset="0"/>
              </a:rPr>
              <a:t>ային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endParaRPr lang="en-US" b="1" i="1" dirty="0" smtClean="0">
              <a:latin typeface="Sylfaen" panose="010A0502050306030303" pitchFamily="18" charset="0"/>
            </a:endParaRPr>
          </a:p>
          <a:p>
            <a:r>
              <a:rPr lang="en-US" b="1" i="1" dirty="0" err="1" smtClean="0">
                <a:latin typeface="Sylfaen" panose="010A0502050306030303" pitchFamily="18" charset="0"/>
              </a:rPr>
              <a:t>ծառայության</a:t>
            </a:r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>
                <a:latin typeface="Sylfaen" panose="010A0502050306030303" pitchFamily="18" charset="0"/>
              </a:rPr>
              <a:t>մատակարարի</a:t>
            </a:r>
            <a:r>
              <a:rPr lang="en-US" b="1" i="1" dirty="0">
                <a:latin typeface="Sylfaen" panose="010A0502050306030303" pitchFamily="18" charset="0"/>
              </a:rPr>
              <a:t> </a:t>
            </a:r>
            <a:r>
              <a:rPr lang="en-US" b="1" i="1" dirty="0" err="1" smtClean="0">
                <a:latin typeface="Sylfaen" panose="010A0502050306030303" pitchFamily="18" charset="0"/>
              </a:rPr>
              <a:t>սերվերից</a:t>
            </a:r>
            <a:endParaRPr lang="en-US" b="1" i="1" dirty="0" smtClean="0">
              <a:latin typeface="Sylfaen" panose="010A0502050306030303" pitchFamily="18" charset="0"/>
            </a:endParaRPr>
          </a:p>
          <a:p>
            <a:r>
              <a:rPr lang="en-US" b="1" i="1" dirty="0" smtClean="0">
                <a:latin typeface="Sylfaen" panose="010A0502050306030303" pitchFamily="18" charset="0"/>
              </a:rPr>
              <a:t> </a:t>
            </a:r>
            <a:r>
              <a:rPr lang="en-US" b="1" i="1" dirty="0" err="1">
                <a:latin typeface="Sylfaen" panose="010A0502050306030303" pitchFamily="18" charset="0"/>
              </a:rPr>
              <a:t>էլ.փոստի</a:t>
            </a:r>
            <a:r>
              <a:rPr lang="en-US" b="1" i="1" dirty="0">
                <a:latin typeface="Sylfaen" panose="010A0502050306030303" pitchFamily="18" charset="0"/>
              </a:rPr>
              <a:t> </a:t>
            </a:r>
            <a:r>
              <a:rPr lang="en-US" b="1" i="1" dirty="0" err="1">
                <a:latin typeface="Sylfaen" panose="010A0502050306030303" pitchFamily="18" charset="0"/>
              </a:rPr>
              <a:t>բովանդակությունը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 </a:t>
            </a:r>
          </a:p>
        </p:txBody>
      </p:sp>
      <p:pic>
        <p:nvPicPr>
          <p:cNvPr id="51" name="Graphic 50" descr="Server">
            <a:extLst>
              <a:ext uri="{FF2B5EF4-FFF2-40B4-BE49-F238E27FC236}">
                <a16:creationId xmlns:a16="http://schemas.microsoft.com/office/drawing/2014/main" id="{2D9BF52B-6D6C-4499-968F-B24DD8694B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36821" y="3737387"/>
            <a:ext cx="1582862" cy="1582862"/>
          </a:xfrm>
          <a:prstGeom prst="rect">
            <a:avLst/>
          </a:prstGeom>
        </p:spPr>
      </p:pic>
      <p:sp>
        <p:nvSpPr>
          <p:cNvPr id="57" name="Arrow: Left 56">
            <a:extLst>
              <a:ext uri="{FF2B5EF4-FFF2-40B4-BE49-F238E27FC236}">
                <a16:creationId xmlns:a16="http://schemas.microsoft.com/office/drawing/2014/main" id="{5B9112C5-73E5-4B1C-BF00-1CC3E8374670}"/>
              </a:ext>
            </a:extLst>
          </p:cNvPr>
          <p:cNvSpPr/>
          <p:nvPr/>
        </p:nvSpPr>
        <p:spPr>
          <a:xfrm rot="1320718">
            <a:off x="4930685" y="3058153"/>
            <a:ext cx="2216145" cy="484632"/>
          </a:xfrm>
          <a:prstGeom prst="leftArrow">
            <a:avLst/>
          </a:prstGeom>
          <a:solidFill>
            <a:srgbClr val="4B6A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EC3A4510-1087-4EA7-8A09-98F0B374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FB1848-70CE-4F20-9AC9-5DC6DF6D2A18}"/>
              </a:ext>
            </a:extLst>
          </p:cNvPr>
          <p:cNvSpPr/>
          <p:nvPr/>
        </p:nvSpPr>
        <p:spPr>
          <a:xfrm>
            <a:off x="1660124" y="102998"/>
            <a:ext cx="7483876" cy="112145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 32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</a:rPr>
              <a:t>Համաձայնության առկայության դեպքում կամ, երբ դա հրապարակավ մատչելի է, պահպանվող համակարգչային տվյալների անդրսահմանային կարգով մուտք գործելը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29" grpId="0" animBg="1"/>
      <p:bldP spid="31" grpId="0" animBg="1"/>
      <p:bldP spid="33" grpId="0" animBg="1"/>
      <p:bldP spid="35" grpId="0" animBg="1"/>
      <p:bldP spid="39" grpId="0"/>
      <p:bldP spid="47" grpId="0"/>
      <p:bldP spid="49" grpId="0"/>
      <p:bldP spid="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CCF9CF1-5DED-49B5-B1AB-9E4EC6A1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A5A40-4F3B-49B6-9081-1646BBF20341}"/>
              </a:ext>
            </a:extLst>
          </p:cNvPr>
          <p:cNvSpPr txBox="1"/>
          <p:nvPr/>
        </p:nvSpPr>
        <p:spPr>
          <a:xfrm>
            <a:off x="588962" y="1281981"/>
            <a:ext cx="8030033" cy="830997"/>
          </a:xfrm>
          <a:prstGeom prst="rect">
            <a:avLst/>
          </a:prstGeom>
          <a:solidFill>
            <a:srgbClr val="BDD8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Ա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պետությունը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կարող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է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մտնել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Բ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պետությունում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գտնվող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պահպանվող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տվյալներ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lfaen" panose="010A0502050306030303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CDF7C-815B-41D8-B138-D5734008F203}"/>
              </a:ext>
            </a:extLst>
          </p:cNvPr>
          <p:cNvSpPr txBox="1"/>
          <p:nvPr/>
        </p:nvSpPr>
        <p:spPr>
          <a:xfrm>
            <a:off x="556984" y="5824666"/>
            <a:ext cx="803003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Ճիշտ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պատասխանը</a:t>
            </a:r>
            <a:r>
              <a:rPr lang="en-GB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Գ է </a:t>
            </a:r>
            <a:endParaRPr lang="en-GB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F146C-DBC3-44BF-AA98-DDEC334987B8}"/>
              </a:ext>
            </a:extLst>
          </p:cNvPr>
          <p:cNvSpPr txBox="1"/>
          <p:nvPr/>
        </p:nvSpPr>
        <p:spPr>
          <a:xfrm>
            <a:off x="556984" y="2828835"/>
            <a:ext cx="8030032" cy="1938992"/>
          </a:xfrm>
          <a:prstGeom prst="rect">
            <a:avLst/>
          </a:prstGeom>
          <a:solidFill>
            <a:srgbClr val="F08A34"/>
          </a:solidFill>
        </p:spPr>
        <p:txBody>
          <a:bodyPr wrap="square" rtlCol="0">
            <a:spAutoFit/>
          </a:bodyPr>
          <a:lstStyle/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Ա. </a:t>
            </a:r>
            <a:r>
              <a:rPr lang="hy-AM" sz="2400" dirty="0">
                <a:solidFill>
                  <a:schemeClr val="bg1"/>
                </a:solidFill>
                <a:latin typeface="Sylfaen" panose="010A0502050306030303" pitchFamily="18" charset="0"/>
              </a:rPr>
              <a:t>լիազորությունների իրավասության հիմքերով 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Բ. </a:t>
            </a:r>
            <a:r>
              <a:rPr lang="hy-AM" sz="2400" dirty="0">
                <a:solidFill>
                  <a:schemeClr val="bg1"/>
                </a:solidFill>
                <a:latin typeface="Sylfaen" panose="010A0502050306030303" pitchFamily="18" charset="0"/>
              </a:rPr>
              <a:t>միջազգային գերակայության </a:t>
            </a:r>
            <a:r>
              <a:rPr lang="hy-AM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հիմքերով</a:t>
            </a:r>
            <a:endParaRPr lang="en-US" sz="2400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3"/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Գ. </a:t>
            </a:r>
            <a:r>
              <a:rPr lang="hy-AM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Տ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վյալների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սեփականատիրոջ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համաձայնության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վրա</a:t>
            </a:r>
            <a:r>
              <a:rPr lang="en-US" sz="2400" dirty="0" smtClean="0">
                <a:solidFill>
                  <a:schemeClr val="bg1"/>
                </a:solidFill>
                <a:latin typeface="Sylfaen" panose="010A0502050306030303" pitchFamily="18" charset="0"/>
              </a:rPr>
              <a:t>: </a:t>
            </a:r>
            <a:endParaRPr 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452B1-7568-44E3-90AA-A5543F206A47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9343" y="35109"/>
            <a:ext cx="8208105" cy="75043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33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</a:rPr>
              <a:t>Փոխանցվող տվյալների իրական ժամանակում հավաքման գործում փոխադարձ աջակցություն</a:t>
            </a:r>
            <a:endParaRPr lang="en-GB" altLang="sr-Latn-RS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0" y="1563913"/>
            <a:ext cx="4572000" cy="66710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hy-AM" dirty="0">
                <a:latin typeface="Sylfaen" panose="010A0502050306030303" pitchFamily="18" charset="0"/>
              </a:rPr>
              <a:t>Կողմերը միմյանց փոխադարձ աջակցություն կտրամադրեն իրենց տարածքում </a:t>
            </a:r>
            <a:r>
              <a:rPr lang="hy-AM" b="1" dirty="0">
                <a:latin typeface="Sylfaen" panose="010A0502050306030303" pitchFamily="18" charset="0"/>
              </a:rPr>
              <a:t>հատուկ հաղորդակցությունների հետ կապված համակարգչային համակարգի միջոցով փոխանցվող տվյալների իրական ժամանակում հավաքման գործում: </a:t>
            </a:r>
            <a:r>
              <a:rPr lang="hy-AM" dirty="0">
                <a:latin typeface="Sylfaen" panose="010A0502050306030303" pitchFamily="18" charset="0"/>
              </a:rPr>
              <a:t>2-րդ կետի դրույթներով նախատեսված աջակցությունը իրականացվում է ներքին օրենսդրությամբ սահմանված պայմաններով և ընթացակարգերով</a:t>
            </a:r>
            <a:r>
              <a:rPr lang="hy-AM" dirty="0" smtClean="0">
                <a:latin typeface="Sylfaen" panose="010A0502050306030303" pitchFamily="18" charset="0"/>
              </a:rPr>
              <a:t>:</a:t>
            </a:r>
            <a:endParaRPr lang="en-US" dirty="0" smtClean="0">
              <a:latin typeface="Sylfaen" panose="010A0502050306030303" pitchFamily="18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hy-AM" dirty="0">
                <a:latin typeface="Sylfaen" panose="010A0502050306030303" pitchFamily="18" charset="0"/>
              </a:rPr>
              <a:t>Յուրաքանչյուր Կողմ կտրամադրի այսպիսի աջակցություն</a:t>
            </a:r>
            <a:r>
              <a:rPr lang="hy-AM" b="1" dirty="0">
                <a:latin typeface="Sylfaen" panose="010A0502050306030303" pitchFamily="18" charset="0"/>
              </a:rPr>
              <a:t>` կապված այն քրեական հանցագործությունների հետ, որոնց համար փոխանցված տվյալների իրական ժամանակում հավաքումը մատչելի կլիներ նույնանման ներքին գործի դեպքում</a:t>
            </a:r>
            <a:r>
              <a:rPr lang="hy-AM" dirty="0" smtClean="0">
                <a:latin typeface="Sylfaen" panose="010A0502050306030303" pitchFamily="18" charset="0"/>
              </a:rPr>
              <a:t>: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defRPr/>
            </a:pPr>
            <a:endParaRPr lang="en-GB" sz="1950" dirty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9A6A3-8468-F74D-A0B0-44D1CC2D147F}"/>
              </a:ext>
            </a:extLst>
          </p:cNvPr>
          <p:cNvSpPr/>
          <p:nvPr/>
        </p:nvSpPr>
        <p:spPr>
          <a:xfrm>
            <a:off x="4882551" y="2191109"/>
            <a:ext cx="3894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համակարգչային համակարգի միջոցով փոխանցվող 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ի</a:t>
            </a:r>
            <a:r>
              <a:rPr lang="en-GB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րական</a:t>
            </a:r>
            <a:r>
              <a:rPr lang="en-GB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ժամանակում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փոխանցվող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տվյալների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հավաքում</a:t>
            </a:r>
            <a:r>
              <a:rPr lang="en-GB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endParaRPr lang="en-US" sz="2400" b="1" dirty="0" smtClean="0">
              <a:latin typeface="Sylfaen" panose="010A0502050306030303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7760FAB-654C-4384-AB96-632E7784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90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15221" y="256821"/>
            <a:ext cx="7907235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  <a:p>
            <a:pPr algn="r"/>
            <a:endParaRPr lang="en-GB" sz="3200" dirty="0">
              <a:latin typeface="Sylfaen" panose="010A0502050306030303" pitchFamily="18" charset="0"/>
              <a:ea typeface="Verdana" panose="020B0604030504040204" pitchFamily="34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88522" y="2271699"/>
            <a:ext cx="421619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Հանցագործության</a:t>
            </a:r>
            <a:r>
              <a:rPr lang="en-GB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կատարման</a:t>
            </a:r>
            <a:r>
              <a:rPr lang="en-GB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վայրը</a:t>
            </a:r>
            <a:r>
              <a:rPr lang="en-GB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. </a:t>
            </a:r>
            <a:r>
              <a:rPr lang="hy-AM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Ո</a:t>
            </a: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րտե՞ղ</a:t>
            </a:r>
            <a:r>
              <a:rPr lang="en-GB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է </a:t>
            </a: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այն</a:t>
            </a:r>
            <a:r>
              <a:rPr lang="en-GB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կատարվել</a:t>
            </a:r>
            <a:endParaRPr lang="en-GB" sz="2800" i="1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latin typeface="Sylfaen" panose="010A0502050306030303" pitchFamily="18" charset="0"/>
              </a:rPr>
              <a:t>Ի՞նչ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տեղեկություն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կամ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ապացույց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ունենք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հանցագործության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վայրի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վերաբերյալ</a:t>
            </a:r>
            <a:r>
              <a:rPr lang="en-GB" sz="2200" dirty="0" smtClean="0">
                <a:latin typeface="Sylfaen" panose="010A0502050306030303" pitchFamily="18" charset="0"/>
              </a:rPr>
              <a:t>:</a:t>
            </a:r>
            <a:endParaRPr lang="en-GB" sz="2200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latin typeface="Sylfaen" panose="010A0502050306030303" pitchFamily="18" charset="0"/>
              </a:rPr>
              <a:t>Ի՞նչ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մարմնի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հետ</a:t>
            </a:r>
            <a:r>
              <a:rPr lang="en-GB" sz="2200" dirty="0" smtClean="0">
                <a:latin typeface="Sylfaen" panose="010A0502050306030303" pitchFamily="18" charset="0"/>
              </a:rPr>
              <a:t> է </a:t>
            </a:r>
            <a:r>
              <a:rPr lang="en-GB" sz="2200" dirty="0" err="1" smtClean="0">
                <a:latin typeface="Sylfaen" panose="010A0502050306030303" pitchFamily="18" charset="0"/>
              </a:rPr>
              <a:t>անհրաժեշտ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կապնվել</a:t>
            </a:r>
            <a:r>
              <a:rPr lang="en-GB" sz="2200" dirty="0" smtClean="0">
                <a:latin typeface="Sylfaen" panose="010A0502050306030303" pitchFamily="18" charset="0"/>
              </a:rPr>
              <a:t> և </a:t>
            </a:r>
            <a:r>
              <a:rPr lang="en-GB" sz="2200" dirty="0" err="1" smtClean="0">
                <a:latin typeface="Sylfaen" panose="010A0502050306030303" pitchFamily="18" charset="0"/>
              </a:rPr>
              <a:t>ինչպե՞ս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դա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անել</a:t>
            </a:r>
            <a:r>
              <a:rPr lang="en-GB" sz="2200" dirty="0" smtClean="0">
                <a:latin typeface="Sylfaen" panose="010A0502050306030303" pitchFamily="18" charset="0"/>
              </a:rPr>
              <a:t>:</a:t>
            </a:r>
            <a:endParaRPr lang="en-GB" sz="2200" dirty="0">
              <a:latin typeface="Sylfaen" panose="010A050205030603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60575-DD4A-B441-877C-92F4E7FF41F7}"/>
              </a:ext>
            </a:extLst>
          </p:cNvPr>
          <p:cNvSpPr/>
          <p:nvPr/>
        </p:nvSpPr>
        <p:spPr>
          <a:xfrm>
            <a:off x="4839288" y="2271699"/>
            <a:ext cx="41831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Sylfaen" panose="010A0502050306030303" pitchFamily="18" charset="0"/>
              </a:rPr>
              <a:t>2.</a:t>
            </a:r>
            <a:r>
              <a:rPr lang="en-GB" sz="2800" b="1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Իրավասությունը</a:t>
            </a:r>
            <a:r>
              <a:rPr lang="en-GB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. </a:t>
            </a:r>
            <a:r>
              <a:rPr lang="hy-AM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Ո</a:t>
            </a:r>
            <a:r>
              <a:rPr lang="en-GB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՞վ է </a:t>
            </a: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վարելու</a:t>
            </a:r>
            <a:r>
              <a:rPr lang="en-GB" sz="28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գործը</a:t>
            </a:r>
            <a:endParaRPr lang="en-GB" sz="2800" i="1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200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 err="1" smtClean="0">
                <a:latin typeface="Sylfaen" panose="010A0502050306030303" pitchFamily="18" charset="0"/>
              </a:rPr>
              <a:t>Ո՞վ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>
                <a:latin typeface="Sylfaen" panose="010A0502050306030303" pitchFamily="18" charset="0"/>
              </a:rPr>
              <a:t>է </a:t>
            </a:r>
            <a:r>
              <a:rPr lang="en-GB" sz="2200" dirty="0" err="1" smtClean="0">
                <a:latin typeface="Sylfaen" panose="010A0502050306030303" pitchFamily="18" charset="0"/>
              </a:rPr>
              <a:t>հետաքննության</a:t>
            </a:r>
            <a:r>
              <a:rPr lang="en-GB" sz="2200" dirty="0" smtClean="0">
                <a:latin typeface="Sylfaen" panose="010A0502050306030303" pitchFamily="18" charset="0"/>
              </a:rPr>
              <a:t>/</a:t>
            </a:r>
            <a:r>
              <a:rPr lang="en-GB" sz="2200" dirty="0" err="1" smtClean="0">
                <a:latin typeface="Sylfaen" panose="010A0502050306030303" pitchFamily="18" charset="0"/>
              </a:rPr>
              <a:t>դատավարության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համար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իրավասու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մարմինը</a:t>
            </a:r>
            <a:r>
              <a:rPr lang="en-GB" sz="2200" dirty="0" smtClean="0">
                <a:latin typeface="Sylfaen" panose="010A0502050306030303" pitchFamily="18" charset="0"/>
              </a:rPr>
              <a:t>:</a:t>
            </a:r>
          </a:p>
          <a:p>
            <a:pPr algn="just"/>
            <a:endParaRPr lang="en-GB" sz="2200" dirty="0">
              <a:latin typeface="Sylfaen" panose="010A05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 err="1" smtClean="0">
                <a:latin typeface="Sylfaen" panose="010A0502050306030303" pitchFamily="18" charset="0"/>
              </a:rPr>
              <a:t>Արդյո՞ք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միջազգային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հետաքննության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անհրաժեշտություն</a:t>
            </a:r>
            <a:r>
              <a:rPr lang="en-GB" sz="2200" dirty="0" smtClean="0">
                <a:latin typeface="Sylfaen" panose="010A0502050306030303" pitchFamily="18" charset="0"/>
              </a:rPr>
              <a:t> է </a:t>
            </a:r>
            <a:r>
              <a:rPr lang="en-GB" sz="2200" dirty="0" err="1" smtClean="0">
                <a:latin typeface="Sylfaen" panose="010A0502050306030303" pitchFamily="18" charset="0"/>
              </a:rPr>
              <a:t>ծագելու</a:t>
            </a:r>
            <a:r>
              <a:rPr lang="en-GB" sz="2200" dirty="0" smtClean="0">
                <a:latin typeface="Sylfaen" panose="010A0502050306030303" pitchFamily="18" charset="0"/>
              </a:rPr>
              <a:t>: </a:t>
            </a:r>
            <a:endParaRPr lang="en-GB" sz="2200" dirty="0">
              <a:latin typeface="Sylfaen" panose="010A0502050306030303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858E7F-F8F6-F645-B08A-5A0BB30DDA54}"/>
              </a:ext>
            </a:extLst>
          </p:cNvPr>
          <p:cNvSpPr txBox="1">
            <a:spLocks/>
          </p:cNvSpPr>
          <p:nvPr/>
        </p:nvSpPr>
        <p:spPr>
          <a:xfrm>
            <a:off x="457200" y="1241767"/>
            <a:ext cx="8229600" cy="7731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b="1" dirty="0" err="1" smtClean="0">
                <a:latin typeface="Sylfaen" panose="010A0502050306030303" pitchFamily="18" charset="0"/>
                <a:ea typeface="ＭＳ Ｐゴシック" pitchFamily="34" charset="-128"/>
              </a:rPr>
              <a:t>Հիմնական</a:t>
            </a:r>
            <a:r>
              <a:rPr lang="en-GB" altLang="en-US" b="1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r>
              <a:rPr lang="en-GB" altLang="en-US" b="1" dirty="0" err="1" smtClean="0">
                <a:latin typeface="Sylfaen" panose="010A0502050306030303" pitchFamily="18" charset="0"/>
                <a:ea typeface="ＭＳ Ｐゴシック" pitchFamily="34" charset="-128"/>
              </a:rPr>
              <a:t>հարցերը</a:t>
            </a:r>
            <a:r>
              <a:rPr lang="en-GB" altLang="en-US" b="1" dirty="0" smtClean="0">
                <a:latin typeface="Sylfaen" panose="010A0502050306030303" pitchFamily="18" charset="0"/>
                <a:ea typeface="ＭＳ Ｐゴシック" pitchFamily="34" charset="-128"/>
              </a:rPr>
              <a:t> </a:t>
            </a:r>
            <a:endParaRPr lang="en-GB" b="1" dirty="0">
              <a:latin typeface="Sylfaen" panose="010A0502050306030303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714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674810" y="0"/>
            <a:ext cx="7111014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34</a:t>
            </a:r>
          </a:p>
          <a:p>
            <a:pPr algn="r">
              <a:lnSpc>
                <a:spcPct val="80000"/>
              </a:lnSpc>
            </a:pP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</a:rPr>
              <a:t>Փոխադարձ </a:t>
            </a:r>
            <a:r>
              <a:rPr lang="hy-AM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աջակցություն`կապված </a:t>
            </a:r>
            <a:r>
              <a:rPr lang="hy-AM" sz="2400" dirty="0">
                <a:latin typeface="Sylfaen" panose="010A0502050306030303" pitchFamily="18" charset="0"/>
                <a:ea typeface="Verdana" panose="020B0604030504040204" pitchFamily="34" charset="0"/>
              </a:rPr>
              <a:t>տվյալների բովանդակության հետ</a:t>
            </a:r>
            <a:endParaRPr lang="en-GB" altLang="sr-Latn-RS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339919" y="2175619"/>
            <a:ext cx="4572000" cy="29084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y-AM" dirty="0">
                <a:latin typeface="Sylfaen" panose="010A0502050306030303" pitchFamily="18" charset="0"/>
              </a:rPr>
              <a:t>Կողմերը միմյանց </a:t>
            </a:r>
            <a:r>
              <a:rPr lang="hy-AM" b="1" dirty="0">
                <a:latin typeface="Sylfaen" panose="010A0502050306030303" pitchFamily="18" charset="0"/>
              </a:rPr>
              <a:t>կտրամադրեն փոխադարձ աջակցություն </a:t>
            </a:r>
            <a:r>
              <a:rPr lang="hy-AM" dirty="0">
                <a:latin typeface="Sylfaen" panose="010A0502050306030303" pitchFamily="18" charset="0"/>
              </a:rPr>
              <a:t>համակարգչային համակարգով հատուկ հաղորդակցությունների հետ կապված </a:t>
            </a:r>
            <a:r>
              <a:rPr lang="hy-AM" b="1" dirty="0">
                <a:latin typeface="Sylfaen" panose="010A0502050306030303" pitchFamily="18" charset="0"/>
              </a:rPr>
              <a:t>փոխանցվող տվյալների բովանդակության իրական ժամանակում հավաքման կամ ձայնագրման գործում</a:t>
            </a:r>
            <a:r>
              <a:rPr lang="hy-AM" dirty="0">
                <a:latin typeface="Sylfaen" panose="010A0502050306030303" pitchFamily="18" charset="0"/>
              </a:rPr>
              <a:t>՝</a:t>
            </a:r>
            <a:r>
              <a:rPr lang="hy-AM" b="1" dirty="0">
                <a:latin typeface="Sylfaen" panose="010A0502050306030303" pitchFamily="18" charset="0"/>
              </a:rPr>
              <a:t> իրենց ներքին օրենսդրության կամ կիրառվող պայմանագրերով թույլատրված ծավալով</a:t>
            </a:r>
            <a:r>
              <a:rPr lang="hy-AM" dirty="0">
                <a:latin typeface="Sylfaen" panose="010A0502050306030303" pitchFamily="18" charset="0"/>
              </a:rPr>
              <a:t>: 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/>
            <a:endParaRPr lang="en-US" sz="2100" dirty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AA7D2-EA68-D846-B62C-65BDFB3671F3}"/>
              </a:ext>
            </a:extLst>
          </p:cNvPr>
          <p:cNvSpPr/>
          <p:nvPr/>
        </p:nvSpPr>
        <p:spPr>
          <a:xfrm>
            <a:off x="5230317" y="2337678"/>
            <a:ext cx="3683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Փ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ոխանցվող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տվյալների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բովանդակության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իրական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ժամանակում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հավաքում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կամ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ձայնագրում</a:t>
            </a:r>
            <a:endParaRPr lang="en-US" sz="2400" b="1" dirty="0" smtClean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D0F1C8F-A1C1-4836-9FC6-CD1CF370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717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760955" y="82405"/>
            <a:ext cx="6383045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33-րդ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և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34-րդ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en-US" sz="2400" dirty="0">
                <a:latin typeface="Sylfaen" panose="010A0502050306030303" pitchFamily="18" charset="0"/>
                <a:ea typeface="Verdana" panose="020B0604030504040204" pitchFamily="34" charset="0"/>
              </a:rPr>
              <a:t>հ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ոդվածների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կիրառումը</a:t>
            </a:r>
            <a:endParaRPr lang="en-GB" sz="24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CCB2F0-CA86-D64D-A173-65134AEEF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862558"/>
              </p:ext>
            </p:extLst>
          </p:nvPr>
        </p:nvGraphicFramePr>
        <p:xfrm>
          <a:off x="88522" y="1060466"/>
          <a:ext cx="8933934" cy="199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9050DBF-1131-4649-955A-4C5DE6BBB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01" y="3168661"/>
            <a:ext cx="8842197" cy="3098040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2990C710-CEC2-4BCB-9D59-CF6992D4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4F47A9-DF52-E94A-9314-84A0DE05E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graphicEl>
                                              <a:dgm id="{5C4F47A9-DF52-E94A-9314-84A0DE05E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graphicEl>
                                              <a:dgm id="{5C4F47A9-DF52-E94A-9314-84A0DE05E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5B4603-DEF0-5541-83A2-96EE904E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graphicEl>
                                              <a:dgm id="{575B4603-DEF0-5541-83A2-96EE904E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graphicEl>
                                              <a:dgm id="{575B4603-DEF0-5541-83A2-96EE904E7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08B717-D5D6-D14D-9793-A6B9B85D6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graphicEl>
                                              <a:dgm id="{0208B717-D5D6-D14D-9793-A6B9B85D6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graphicEl>
                                              <a:dgm id="{0208B717-D5D6-D14D-9793-A6B9B85D6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7682A1-F91C-7942-AF4D-3E91EBC21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>
                                            <p:graphicEl>
                                              <a:dgm id="{2D7682A1-F91C-7942-AF4D-3E91EBC21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>
                                            <p:graphicEl>
                                              <a:dgm id="{2D7682A1-F91C-7942-AF4D-3E91EBC21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3D899A-8E9B-E840-8698-AEB53FA7A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graphicEl>
                                              <a:dgm id="{CB3D899A-8E9B-E840-8698-AEB53FA7A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graphicEl>
                                              <a:dgm id="{CB3D899A-8E9B-E840-8698-AEB53FA7A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82066" y="87537"/>
            <a:ext cx="7261934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35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24/7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Ցանցը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-1" y="1096661"/>
            <a:ext cx="61247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Sylfaen" panose="010A0502050306030303" pitchFamily="18" charset="0"/>
              </a:rPr>
              <a:t>…</a:t>
            </a:r>
            <a:r>
              <a:rPr lang="hy-AM" b="1" dirty="0" smtClean="0">
                <a:latin typeface="Sylfaen" panose="010A0502050306030303" pitchFamily="18" charset="0"/>
              </a:rPr>
              <a:t>նշանակել </a:t>
            </a:r>
            <a:r>
              <a:rPr lang="hy-AM" b="1" dirty="0">
                <a:latin typeface="Sylfaen" panose="010A0502050306030303" pitchFamily="18" charset="0"/>
              </a:rPr>
              <a:t>համապատասխան պատասխանատու անձի, որը հասանելի կլինի շաբաթը յոթ օր, օրը քսանչորս ժամ</a:t>
            </a:r>
            <a:r>
              <a:rPr lang="hy-AM" dirty="0">
                <a:latin typeface="Sylfaen" panose="010A0502050306030303" pitchFamily="18" charset="0"/>
              </a:rPr>
              <a:t>, որպեսզի անհապաղ տրամադրի համակարգչային համակարգերին և տվյալների առնչվող քրեական հանցագործությունների հետաքննության, նախաքննության կամ վարույթի հետ առնչվող կամ քրեական հանցագործության վերաբերյալ տվյալների` էլեկտրոնային տեսքով ստացման հետ առնչվող աջակցություն: </a:t>
            </a:r>
            <a:r>
              <a:rPr lang="en-US" dirty="0" smtClean="0">
                <a:latin typeface="Sylfaen" panose="010A0502050306030303" pitchFamily="18" charset="0"/>
              </a:rPr>
              <a:t>…</a:t>
            </a:r>
            <a:r>
              <a:rPr lang="hy-AM" dirty="0" smtClean="0">
                <a:latin typeface="Sylfaen" panose="010A0502050306030303" pitchFamily="18" charset="0"/>
              </a:rPr>
              <a:t>պետք </a:t>
            </a:r>
            <a:r>
              <a:rPr lang="hy-AM" dirty="0">
                <a:latin typeface="Sylfaen" panose="010A0502050306030303" pitchFamily="18" charset="0"/>
              </a:rPr>
              <a:t>է ներառի հետևյալ միջոցառումների իրականացմանը </a:t>
            </a:r>
            <a:r>
              <a:rPr lang="hy-AM" b="1" dirty="0">
                <a:latin typeface="Sylfaen" panose="010A0502050306030303" pitchFamily="18" charset="0"/>
              </a:rPr>
              <a:t>նպաստելը</a:t>
            </a:r>
            <a:r>
              <a:rPr lang="hy-AM" dirty="0">
                <a:latin typeface="Sylfaen" panose="010A0502050306030303" pitchFamily="18" charset="0"/>
              </a:rPr>
              <a:t> կամ, </a:t>
            </a:r>
            <a:r>
              <a:rPr lang="en-US" dirty="0" smtClean="0">
                <a:latin typeface="Sylfaen" panose="010A0502050306030303" pitchFamily="18" charset="0"/>
              </a:rPr>
              <a:t>… </a:t>
            </a:r>
            <a:r>
              <a:rPr lang="hy-AM" b="1" dirty="0" smtClean="0">
                <a:latin typeface="Sylfaen" panose="010A0502050306030303" pitchFamily="18" charset="0"/>
              </a:rPr>
              <a:t>ուղղակիորեն </a:t>
            </a:r>
            <a:r>
              <a:rPr lang="hy-AM" b="1" dirty="0">
                <a:latin typeface="Sylfaen" panose="010A0502050306030303" pitchFamily="18" charset="0"/>
              </a:rPr>
              <a:t>իրականացնելը</a:t>
            </a:r>
            <a:r>
              <a:rPr lang="hy-AM" dirty="0">
                <a:latin typeface="Sylfaen" panose="010A0502050306030303" pitchFamily="18" charset="0"/>
              </a:rPr>
              <a:t>. </a:t>
            </a:r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ա</a:t>
            </a:r>
            <a:r>
              <a:rPr lang="hy-AM" dirty="0">
                <a:latin typeface="Sylfaen" panose="010A0502050306030303" pitchFamily="18" charset="0"/>
              </a:rPr>
              <a:t>. տեխնիկական խորհրդատվության ապահովում,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բ</a:t>
            </a:r>
            <a:r>
              <a:rPr lang="hy-AM" dirty="0">
                <a:latin typeface="Sylfaen" panose="010A0502050306030303" pitchFamily="18" charset="0"/>
              </a:rPr>
              <a:t>. տվյալների պահպանում` 29-րդ և 30-րդ հոդվածների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համաձայն</a:t>
            </a:r>
            <a:r>
              <a:rPr lang="hy-AM" dirty="0">
                <a:latin typeface="Sylfaen" panose="010A0502050306030303" pitchFamily="18" charset="0"/>
              </a:rPr>
              <a:t>,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գ</a:t>
            </a:r>
            <a:r>
              <a:rPr lang="hy-AM" dirty="0">
                <a:latin typeface="Sylfaen" panose="010A0502050306030303" pitchFamily="18" charset="0"/>
              </a:rPr>
              <a:t>. ապացույցների հավաքում, իրավական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տեղեկատվության </a:t>
            </a:r>
            <a:r>
              <a:rPr lang="hy-AM" dirty="0">
                <a:latin typeface="Sylfaen" panose="010A0502050306030303" pitchFamily="18" charset="0"/>
              </a:rPr>
              <a:t>տրամադրում և կասկածյալների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լոկալիզացումը</a:t>
            </a:r>
            <a:r>
              <a:rPr lang="hy-AM" dirty="0">
                <a:latin typeface="Sylfaen" panose="010A0502050306030303" pitchFamily="18" charset="0"/>
              </a:rPr>
              <a:t>: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 smtClean="0">
              <a:latin typeface="Sylfaen" panose="010A0502050306030303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2B5F6-FD37-284E-8A8F-7C045876F586}"/>
              </a:ext>
            </a:extLst>
          </p:cNvPr>
          <p:cNvSpPr/>
          <p:nvPr/>
        </p:nvSpPr>
        <p:spPr>
          <a:xfrm>
            <a:off x="6124755" y="2346385"/>
            <a:ext cx="2730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Պ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ատասխանատու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անձ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որը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հասանելի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կլինի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օրը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24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ժամ</a:t>
            </a:r>
            <a:endParaRPr lang="en-US" sz="24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17366C7-1A05-4CE3-B9C7-4AB22175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067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E5F71-B62F-4840-AD46-7690CB1F70D4}"/>
              </a:ext>
            </a:extLst>
          </p:cNvPr>
          <p:cNvSpPr/>
          <p:nvPr/>
        </p:nvSpPr>
        <p:spPr>
          <a:xfrm>
            <a:off x="88522" y="1338432"/>
            <a:ext cx="5121833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dirty="0">
                <a:latin typeface="Sylfaen" panose="010A0502050306030303" pitchFamily="18" charset="0"/>
              </a:rPr>
              <a:t>Ա</a:t>
            </a:r>
            <a:r>
              <a:rPr lang="hy-AM" dirty="0" smtClean="0">
                <a:latin typeface="Sylfaen" panose="010A0502050306030303" pitchFamily="18" charset="0"/>
              </a:rPr>
              <a:t>. </a:t>
            </a:r>
            <a:r>
              <a:rPr lang="hy-AM" dirty="0">
                <a:latin typeface="Sylfaen" panose="010A0502050306030303" pitchFamily="18" charset="0"/>
              </a:rPr>
              <a:t>Կողմի </a:t>
            </a:r>
            <a:r>
              <a:rPr lang="hy-AM" b="1" dirty="0">
                <a:latin typeface="Sylfaen" panose="010A0502050306030303" pitchFamily="18" charset="0"/>
              </a:rPr>
              <a:t>պայմանագրային կետը պետք է հնարավորություն ունենա արագ կերպով հաղորդակցվելու այլ Կողմի պայմանագրային կետի հետ</a:t>
            </a:r>
            <a:r>
              <a:rPr lang="hy-AM" dirty="0">
                <a:latin typeface="Sylfaen" panose="010A0502050306030303" pitchFamily="18" charset="0"/>
              </a:rPr>
              <a:t>: 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/>
            <a:endParaRPr lang="en-US" sz="1900" b="1" dirty="0">
              <a:latin typeface="Sylfaen" panose="010A0502050306030303" pitchFamily="18" charset="0"/>
            </a:endParaRPr>
          </a:p>
          <a:p>
            <a:pPr algn="just"/>
            <a:r>
              <a:rPr lang="en-US" sz="1900" b="1" dirty="0" smtClean="0">
                <a:latin typeface="Sylfaen" panose="010A0502050306030303" pitchFamily="18" charset="0"/>
              </a:rPr>
              <a:t>	</a:t>
            </a:r>
            <a:r>
              <a:rPr lang="hy-AM" sz="1900" b="1" dirty="0" smtClean="0">
                <a:latin typeface="Sylfaen" panose="010A0502050306030303" pitchFamily="18" charset="0"/>
              </a:rPr>
              <a:t>Բ</a:t>
            </a:r>
            <a:r>
              <a:rPr lang="en-US" sz="1900" b="1" dirty="0" smtClean="0">
                <a:latin typeface="Sylfaen" panose="010A0502050306030303" pitchFamily="18" charset="0"/>
              </a:rPr>
              <a:t>. </a:t>
            </a:r>
            <a:r>
              <a:rPr lang="hy-AM" dirty="0">
                <a:latin typeface="Sylfaen" panose="010A0502050306030303" pitchFamily="18" charset="0"/>
              </a:rPr>
              <a:t>Եթե Կողմի կողմից նշանակված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պայմանագրային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կետը </a:t>
            </a:r>
            <a:r>
              <a:rPr lang="hy-AM" dirty="0">
                <a:latin typeface="Sylfaen" panose="010A0502050306030303" pitchFamily="18" charset="0"/>
              </a:rPr>
              <a:t>չի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հանդիսանում </a:t>
            </a:r>
            <a:r>
              <a:rPr lang="en-US" dirty="0" smtClean="0">
                <a:latin typeface="Sylfaen" panose="010A0502050306030303" pitchFamily="18" charset="0"/>
              </a:rPr>
              <a:t>…	</a:t>
            </a:r>
            <a:r>
              <a:rPr lang="hy-AM" dirty="0" smtClean="0">
                <a:latin typeface="Sylfaen" panose="010A0502050306030303" pitchFamily="18" charset="0"/>
              </a:rPr>
              <a:t>միջազգային </a:t>
            </a:r>
            <a:r>
              <a:rPr lang="hy-AM" dirty="0">
                <a:latin typeface="Sylfaen" panose="010A0502050306030303" pitchFamily="18" charset="0"/>
              </a:rPr>
              <a:t>փոխադարձ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աջակցության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կամ </a:t>
            </a:r>
            <a:r>
              <a:rPr lang="hy-AM" dirty="0">
                <a:latin typeface="Sylfaen" panose="010A0502050306030303" pitchFamily="18" charset="0"/>
              </a:rPr>
              <a:t>հանձնման համար,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պայմանագրային </a:t>
            </a:r>
            <a:r>
              <a:rPr lang="hy-AM" dirty="0">
                <a:latin typeface="Sylfaen" panose="010A0502050306030303" pitchFamily="18" charset="0"/>
              </a:rPr>
              <a:t>կետը պետք է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համոզված </a:t>
            </a:r>
            <a:r>
              <a:rPr lang="hy-AM" dirty="0">
                <a:latin typeface="Sylfaen" panose="010A0502050306030303" pitchFamily="18" charset="0"/>
              </a:rPr>
              <a:t>լինի,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որ </a:t>
            </a:r>
            <a:r>
              <a:rPr lang="hy-AM" dirty="0">
                <a:latin typeface="Sylfaen" panose="010A0502050306030303" pitchFamily="18" charset="0"/>
              </a:rPr>
              <a:t>նա կարող է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անհապաղ</a:t>
            </a:r>
            <a:r>
              <a:rPr lang="hy-AM" dirty="0">
                <a:latin typeface="Sylfaen" panose="010A0502050306030303" pitchFamily="18" charset="0"/>
              </a:rPr>
              <a:t>, արագ կերպով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համագործակցել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այդպիսի </a:t>
            </a:r>
            <a:r>
              <a:rPr lang="hy-AM" dirty="0">
                <a:latin typeface="Sylfaen" panose="010A0502050306030303" pitchFamily="18" charset="0"/>
              </a:rPr>
              <a:t>մարմնի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կամ </a:t>
            </a:r>
            <a:r>
              <a:rPr lang="hy-AM" dirty="0">
                <a:latin typeface="Sylfaen" panose="010A0502050306030303" pitchFamily="18" charset="0"/>
              </a:rPr>
              <a:t>մարմինների </a:t>
            </a:r>
            <a:r>
              <a:rPr lang="en-US" dirty="0" smtClean="0">
                <a:latin typeface="Sylfaen" panose="010A0502050306030303" pitchFamily="18" charset="0"/>
              </a:rPr>
              <a:t>	</a:t>
            </a:r>
            <a:r>
              <a:rPr lang="hy-AM" dirty="0" smtClean="0">
                <a:latin typeface="Sylfaen" panose="010A0502050306030303" pitchFamily="18" charset="0"/>
              </a:rPr>
              <a:t>հետ</a:t>
            </a:r>
            <a:r>
              <a:rPr lang="en-US" dirty="0" smtClean="0">
                <a:latin typeface="Sylfaen" panose="010A0502050306030303" pitchFamily="18" charset="0"/>
              </a:rPr>
              <a:t>:</a:t>
            </a:r>
            <a:endParaRPr lang="en-US" sz="1900" b="1" dirty="0" smtClean="0">
              <a:latin typeface="Sylfaen" panose="010A0502050306030303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endParaRPr lang="en-US" sz="1900" dirty="0">
              <a:latin typeface="Sylfaen" panose="010A0502050306030303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hy-AM" b="1" dirty="0" smtClean="0">
                <a:latin typeface="Sylfaen" panose="010A0502050306030303" pitchFamily="18" charset="0"/>
              </a:rPr>
              <a:t>Ցանցի </a:t>
            </a:r>
            <a:r>
              <a:rPr lang="hy-AM" b="1" dirty="0">
                <a:latin typeface="Sylfaen" panose="010A0502050306030303" pitchFamily="18" charset="0"/>
              </a:rPr>
              <a:t>գործողությունը հեշտացնելու համար յուրաքանչյուր Կողմ պետք է համոզված լինի, որ անձնակազմը պատրաստված և ապահովված է սարքավորումներով</a:t>
            </a:r>
            <a:r>
              <a:rPr lang="hy-AM" b="1" dirty="0" smtClean="0">
                <a:latin typeface="Sylfaen" panose="010A0502050306030303" pitchFamily="18" charset="0"/>
              </a:rPr>
              <a:t>:</a:t>
            </a:r>
            <a:endParaRPr lang="en-US" sz="1900" b="1" dirty="0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60E5F-B764-644B-906C-899DF4352ACC}"/>
              </a:ext>
            </a:extLst>
          </p:cNvPr>
          <p:cNvSpPr/>
          <p:nvPr/>
        </p:nvSpPr>
        <p:spPr>
          <a:xfrm>
            <a:off x="5120640" y="2662350"/>
            <a:ext cx="4023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y-AM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Պ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ատրաստված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և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սարքավորումներով</a:t>
            </a:r>
            <a:r>
              <a:rPr lang="en-US" sz="2400" b="1" dirty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ապահովված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անձնակազմը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շատ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ցանկալի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է,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եթե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ոչ</a:t>
            </a:r>
            <a:r>
              <a:rPr lang="en-US" sz="24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Sylfaen" panose="010A0502050306030303" pitchFamily="18" charset="0"/>
              </a:rPr>
              <a:t>անհրաժեշտ</a:t>
            </a:r>
            <a:endParaRPr lang="en-US" sz="24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813275F-F0A8-44C2-9CFC-A4ED1CFC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23A14C-E064-4618-A05A-6A1676001096}"/>
              </a:ext>
            </a:extLst>
          </p:cNvPr>
          <p:cNvSpPr/>
          <p:nvPr/>
        </p:nvSpPr>
        <p:spPr>
          <a:xfrm>
            <a:off x="1882066" y="87537"/>
            <a:ext cx="7261934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35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24/7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Ցանց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88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96261A4-1B8D-4CCD-9FFA-3F9A35B6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384" y="1134629"/>
            <a:ext cx="5579232" cy="5240263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DB0A26D-87C8-4084-BD55-CD592D6D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6DA2-0014-42C6-B04D-F4C1D05441BD}"/>
              </a:ext>
            </a:extLst>
          </p:cNvPr>
          <p:cNvSpPr/>
          <p:nvPr/>
        </p:nvSpPr>
        <p:spPr>
          <a:xfrm>
            <a:off x="1882066" y="87537"/>
            <a:ext cx="7261934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en-GB" sz="24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Հոդված</a:t>
            </a:r>
            <a:r>
              <a:rPr lang="en-GB" sz="24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2400" dirty="0">
                <a:latin typeface="Sylfaen" panose="010A0502050306030303" pitchFamily="18" charset="0"/>
                <a:ea typeface="Verdana" panose="020B0604030504040204" pitchFamily="34" charset="0"/>
              </a:rPr>
              <a:t>35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400" dirty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24/7 </a:t>
            </a:r>
            <a:r>
              <a:rPr lang="en-GB" sz="2400" dirty="0" err="1" smtClean="0">
                <a:solidFill>
                  <a:schemeClr val="bg1"/>
                </a:solidFill>
                <a:latin typeface="Sylfaen" panose="010A0502050306030303" pitchFamily="18" charset="0"/>
                <a:ea typeface="Verdana" panose="020B0604030504040204" pitchFamily="34" charset="0"/>
                <a:cs typeface="Times New Roman" charset="0"/>
              </a:rPr>
              <a:t>Ցանցը</a:t>
            </a:r>
            <a:endParaRPr lang="en-GB" altLang="sr-Latn-RS" sz="2400" dirty="0">
              <a:solidFill>
                <a:schemeClr val="bg1"/>
              </a:solidFill>
              <a:latin typeface="Sylfaen" panose="010A0502050306030303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7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843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309490" y="4156754"/>
            <a:ext cx="8525021" cy="50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3200" b="1" dirty="0" err="1" smtClean="0">
                <a:latin typeface="Sylfaen" panose="010A0502050306030303" pitchFamily="18" charset="0"/>
                <a:ea typeface="ＭＳ Ｐゴシック" charset="0"/>
              </a:rPr>
              <a:t>Ամփոփում</a:t>
            </a:r>
            <a:r>
              <a:rPr lang="en-GB" sz="3200" b="1" dirty="0" smtClean="0">
                <a:latin typeface="Sylfaen" panose="010A0502050306030303" pitchFamily="18" charset="0"/>
                <a:ea typeface="ＭＳ Ｐゴシック" charset="0"/>
              </a:rPr>
              <a:t> </a:t>
            </a:r>
            <a:endParaRPr lang="en-GB" sz="3200" b="1" dirty="0">
              <a:latin typeface="Sylfaen" panose="010A0502050306030303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62ED27-6515-43BC-964E-5A11EEDF3631}"/>
              </a:ext>
            </a:extLst>
          </p:cNvPr>
          <p:cNvSpPr txBox="1">
            <a:spLocks/>
          </p:cNvSpPr>
          <p:nvPr/>
        </p:nvSpPr>
        <p:spPr>
          <a:xfrm>
            <a:off x="309489" y="3806825"/>
            <a:ext cx="8525022" cy="4891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Միջազգային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համագործակցության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հիմնական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GB" sz="2000" dirty="0" err="1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հասկացությունները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D1100-463D-47ED-9471-5769898F0B9B}"/>
              </a:ext>
            </a:extLst>
          </p:cNvPr>
          <p:cNvSpPr/>
          <p:nvPr/>
        </p:nvSpPr>
        <p:spPr>
          <a:xfrm>
            <a:off x="1889760" y="114659"/>
            <a:ext cx="725424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Մաս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հինգերորդ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  <a:cs typeface="ＭＳ Ｐゴシック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4E39903-0793-4ADE-8CAD-600F8E42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8125"/>
            <a:ext cx="2057400" cy="285810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691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EF97-6CC0-48A9-BC0E-433EC7B55211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402080" y="82052"/>
            <a:ext cx="77419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Դասընթացի</a:t>
            </a:r>
            <a:r>
              <a:rPr lang="en-GB" sz="3200" dirty="0" smtClean="0">
                <a:latin typeface="Sylfaen" panose="010A0502050306030303" pitchFamily="18" charset="0"/>
                <a:ea typeface="Verdana" panose="020B0604030504040204" pitchFamily="34" charset="0"/>
              </a:rPr>
              <a:t> </a:t>
            </a:r>
            <a:r>
              <a:rPr lang="en-GB" sz="3200" dirty="0" err="1" smtClean="0">
                <a:latin typeface="Sylfaen" panose="010A0502050306030303" pitchFamily="18" charset="0"/>
                <a:ea typeface="Verdana" panose="020B0604030504040204" pitchFamily="34" charset="0"/>
              </a:rPr>
              <a:t>թիրախները</a:t>
            </a:r>
            <a:endParaRPr lang="en-GB" sz="3200" dirty="0">
              <a:latin typeface="Sylfaen" panose="010A0502050306030303" pitchFamily="18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0" y="1405078"/>
            <a:ext cx="6586779" cy="631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Sylfaen" panose="010A0502050306030303" pitchFamily="18" charset="0"/>
              </a:rPr>
              <a:t>Հասկանալ</a:t>
            </a:r>
            <a:r>
              <a:rPr lang="en-GB" sz="2400" dirty="0" smtClean="0">
                <a:latin typeface="Sylfaen" panose="010A0502050306030303" pitchFamily="18" charset="0"/>
              </a:rPr>
              <a:t> </a:t>
            </a:r>
            <a:r>
              <a:rPr lang="hy-AM" sz="2400" dirty="0" smtClean="0">
                <a:latin typeface="Sylfaen" panose="010A0502050306030303" pitchFamily="18" charset="0"/>
              </a:rPr>
              <a:t>Համացանց</a:t>
            </a:r>
            <a:r>
              <a:rPr lang="en-GB" sz="2400" dirty="0" smtClean="0">
                <a:latin typeface="Sylfaen" panose="010A0502050306030303" pitchFamily="18" charset="0"/>
              </a:rPr>
              <a:t>ի </a:t>
            </a:r>
            <a:r>
              <a:rPr lang="en-GB" sz="2400" dirty="0" err="1" smtClean="0">
                <a:latin typeface="Sylfaen" panose="010A0502050306030303" pitchFamily="18" charset="0"/>
              </a:rPr>
              <a:t>հիմնական</a:t>
            </a:r>
            <a:r>
              <a:rPr lang="en-GB" sz="2400" dirty="0" smtClean="0">
                <a:latin typeface="Sylfaen" panose="010A0502050306030303" pitchFamily="18" charset="0"/>
              </a:rPr>
              <a:t> </a:t>
            </a:r>
            <a:r>
              <a:rPr lang="en-GB" sz="2400" dirty="0" err="1" smtClean="0">
                <a:latin typeface="Sylfaen" panose="010A0502050306030303" pitchFamily="18" charset="0"/>
              </a:rPr>
              <a:t>հարթակը</a:t>
            </a:r>
            <a:r>
              <a:rPr lang="en-GB" sz="2400" dirty="0" smtClean="0">
                <a:latin typeface="Sylfaen" panose="010A0502050306030303" pitchFamily="18" charset="0"/>
              </a:rPr>
              <a:t> </a:t>
            </a:r>
            <a:r>
              <a:rPr lang="en-GB" sz="2400" dirty="0">
                <a:latin typeface="Sylfaen" panose="010A0502050306030303" pitchFamily="18" charset="0"/>
              </a:rPr>
              <a:t>և </a:t>
            </a:r>
            <a:r>
              <a:rPr lang="en-GB" sz="2400" dirty="0" err="1">
                <a:latin typeface="Sylfaen" panose="010A0502050306030303" pitchFamily="18" charset="0"/>
              </a:rPr>
              <a:t>կիբերհանցագործության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հարթակը</a:t>
            </a:r>
            <a:endParaRPr lang="en-US" sz="2400" dirty="0"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Sylfaen" panose="010A0502050306030303" pitchFamily="18" charset="0"/>
              </a:rPr>
              <a:t>Հասկանալ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մարտահրավերները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միջավայրում</a:t>
            </a:r>
            <a:endParaRPr lang="en-US" sz="2400" dirty="0"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Sylfaen" panose="010A0502050306030303" pitchFamily="18" charset="0"/>
              </a:rPr>
              <a:t>Բացատրել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համագործակցության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կարևորությունը</a:t>
            </a:r>
            <a:r>
              <a:rPr lang="en-GB" sz="2400" dirty="0">
                <a:latin typeface="Sylfaen" panose="010A0502050306030303" pitchFamily="18" charset="0"/>
              </a:rPr>
              <a:t> և </a:t>
            </a:r>
            <a:r>
              <a:rPr lang="en-GB" sz="2400" dirty="0" err="1">
                <a:latin typeface="Sylfaen" panose="010A0502050306030303" pitchFamily="18" charset="0"/>
              </a:rPr>
              <a:t>ճանաչել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դաշտում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միջազգային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համագործակցության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համար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հասանելի</a:t>
            </a:r>
            <a:r>
              <a:rPr lang="en-GB" sz="2400" dirty="0">
                <a:latin typeface="Sylfaen" panose="010A0502050306030303" pitchFamily="18" charset="0"/>
              </a:rPr>
              <a:t> </a:t>
            </a:r>
            <a:r>
              <a:rPr lang="en-GB" sz="2400" dirty="0" err="1">
                <a:latin typeface="Sylfaen" panose="010A0502050306030303" pitchFamily="18" charset="0"/>
              </a:rPr>
              <a:t>փաստաթղթերը</a:t>
            </a:r>
            <a:endParaRPr lang="en-US" sz="2400" dirty="0">
              <a:latin typeface="Sylfaen" panose="010A0502050306030303" pitchFamily="18" charset="0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Sylfaen" panose="010A0502050306030303" pitchFamily="18" charset="0"/>
              </a:rPr>
              <a:t>Քննարկել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Կիբերհանցագործություների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վերաբերյալ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Բուդապեշտի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Կոնվենցիան</a:t>
            </a:r>
            <a:r>
              <a:rPr lang="en-US" sz="2400" dirty="0">
                <a:latin typeface="Sylfaen" panose="010A0502050306030303" pitchFamily="18" charset="0"/>
              </a:rPr>
              <a:t> և </a:t>
            </a:r>
            <a:r>
              <a:rPr lang="en-US" sz="2400" dirty="0" err="1">
                <a:latin typeface="Sylfaen" panose="010A0502050306030303" pitchFamily="18" charset="0"/>
              </a:rPr>
              <a:t>հայտնաբերել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նրա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հիմնական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և </a:t>
            </a:r>
            <a:r>
              <a:rPr lang="en-US" sz="2400" dirty="0" err="1">
                <a:latin typeface="Sylfaen" panose="010A0502050306030303" pitchFamily="18" charset="0"/>
              </a:rPr>
              <a:t>հատուկ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սկզբունքները</a:t>
            </a:r>
            <a:r>
              <a:rPr lang="en-US" sz="2400" dirty="0">
                <a:latin typeface="Sylfaen" panose="010A0502050306030303" pitchFamily="18" charset="0"/>
              </a:rPr>
              <a:t> և </a:t>
            </a:r>
            <a:r>
              <a:rPr lang="en-US" sz="2400" dirty="0" err="1">
                <a:latin typeface="Sylfaen" panose="010A0502050306030303" pitchFamily="18" charset="0"/>
              </a:rPr>
              <a:t>հոդվածները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քրեական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հարցերով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փոխադարձ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իրավական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օգնության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վերաբերյալ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Sylfaen" panose="010A05020503060303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latin typeface="Sylfaen" panose="010A05020503060303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400" dirty="0" smtClean="0">
              <a:latin typeface="Sylfaen" panose="010A050205030603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3A38F1-629E-D64F-8FB1-A26347BA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977" y="2430730"/>
            <a:ext cx="2808317" cy="21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6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8AB73-6CF7-4B50-ACEB-48BD4182E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04F3A-82BD-4011-AADB-1F79FD7DF4BC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4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304481" y="984947"/>
            <a:ext cx="4572000" cy="90178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latin typeface="Sylfaen" panose="010A0502050306030303" pitchFamily="18" charset="0"/>
              </a:rPr>
              <a:t>Մարտահրավերները</a:t>
            </a:r>
            <a:r>
              <a:rPr lang="en-US" sz="2800" b="1" dirty="0" smtClean="0">
                <a:latin typeface="Sylfaen" panose="010A0502050306030303" pitchFamily="18" charset="0"/>
              </a:rPr>
              <a:t>.</a:t>
            </a: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Sylfaen" panose="010A0502050306030303" pitchFamily="18" charset="0"/>
              </a:rPr>
              <a:t>հնարավորության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կորուստ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տվյալները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անմիջապես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մուտք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գործելու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համար</a:t>
            </a:r>
            <a:r>
              <a:rPr lang="en-US" sz="2400" dirty="0" smtClean="0">
                <a:latin typeface="Sylfaen" panose="010A0502050306030303" pitchFamily="18" charset="0"/>
              </a:rPr>
              <a:t>.</a:t>
            </a:r>
            <a:endParaRPr lang="en-US" sz="2200" i="1" dirty="0" smtClean="0">
              <a:latin typeface="Sylfaen" panose="010A0502050306030303" pitchFamily="18" charset="0"/>
            </a:endParaRPr>
          </a:p>
          <a:p>
            <a:pPr lvl="1"/>
            <a:r>
              <a:rPr lang="en-GB" sz="2400" dirty="0" smtClean="0">
                <a:latin typeface="Sylfaen" panose="010A0502050306030303" pitchFamily="18" charset="0"/>
              </a:rPr>
              <a:t>WHOIS-ի </a:t>
            </a:r>
            <a:r>
              <a:rPr lang="en-GB" sz="2400" dirty="0" err="1" smtClean="0">
                <a:latin typeface="Sylfaen" panose="010A0502050306030303" pitchFamily="18" charset="0"/>
              </a:rPr>
              <a:t>մթնելը</a:t>
            </a:r>
            <a:r>
              <a:rPr lang="en-GB" sz="2400" dirty="0" smtClean="0">
                <a:latin typeface="Sylfaen" panose="010A0502050306030303" pitchFamily="18" charset="0"/>
              </a:rPr>
              <a:t> </a:t>
            </a:r>
            <a:r>
              <a:rPr lang="en-GB" sz="2400" dirty="0">
                <a:latin typeface="Sylfaen" panose="010A0502050306030303" pitchFamily="18" charset="0"/>
              </a:rPr>
              <a:t>( ”going dark”) – </a:t>
            </a:r>
            <a:r>
              <a:rPr lang="en-GB" sz="2200" dirty="0" err="1">
                <a:latin typeface="Sylfaen" panose="010A0502050306030303" pitchFamily="18" charset="0"/>
              </a:rPr>
              <a:t>հապավումը</a:t>
            </a:r>
            <a:r>
              <a:rPr lang="en-GB" sz="2200" dirty="0">
                <a:latin typeface="Sylfaen" panose="010A0502050306030303" pitchFamily="18" charset="0"/>
              </a:rPr>
              <a:t>՝  </a:t>
            </a:r>
            <a:r>
              <a:rPr lang="en-GB" sz="2200" dirty="0" err="1">
                <a:latin typeface="Sylfaen" panose="010A0502050306030303" pitchFamily="18" charset="0"/>
              </a:rPr>
              <a:t>իրավապահ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մարմինների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ներկայացուցիչը</a:t>
            </a:r>
            <a:r>
              <a:rPr lang="en-GB" sz="2200" dirty="0">
                <a:latin typeface="Sylfaen" panose="010A0502050306030303" pitchFamily="18" charset="0"/>
              </a:rPr>
              <a:t>,  </a:t>
            </a:r>
            <a:r>
              <a:rPr lang="en-GB" sz="2200" dirty="0" err="1" smtClean="0">
                <a:latin typeface="Sylfaen" panose="010A0502050306030303" pitchFamily="18" charset="0"/>
              </a:rPr>
              <a:t>դատախազությունը</a:t>
            </a:r>
            <a:r>
              <a:rPr lang="en-GB" sz="2200" dirty="0" smtClean="0">
                <a:latin typeface="Sylfaen" panose="010A0502050306030303" pitchFamily="18" charset="0"/>
              </a:rPr>
              <a:t> և </a:t>
            </a:r>
            <a:r>
              <a:rPr lang="en-GB" sz="2200" dirty="0" err="1" smtClean="0">
                <a:latin typeface="Sylfaen" panose="010A0502050306030303" pitchFamily="18" charset="0"/>
              </a:rPr>
              <a:t>դատական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համակարգը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անմիջապես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հետաքննելու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միջազգային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կիբերհանցագործությունը</a:t>
            </a:r>
            <a:r>
              <a:rPr lang="en-GB" sz="2200" dirty="0" smtClean="0">
                <a:latin typeface="Sylfaen" panose="010A0502050306030303" pitchFamily="18" charset="0"/>
              </a:rPr>
              <a:t>,</a:t>
            </a:r>
          </a:p>
          <a:p>
            <a:pPr lvl="1"/>
            <a:r>
              <a:rPr lang="en-GB" sz="2200" b="1" dirty="0" smtClean="0">
                <a:latin typeface="Sylfaen" panose="010A0502050306030303" pitchFamily="18" charset="0"/>
              </a:rPr>
              <a:t> </a:t>
            </a:r>
            <a:r>
              <a:rPr lang="hy-AM" b="1" dirty="0" smtClean="0">
                <a:latin typeface="Sylfaen" panose="010A0502050306030303" pitchFamily="18" charset="0"/>
              </a:rPr>
              <a:t>Նշանակված </a:t>
            </a:r>
            <a:r>
              <a:rPr lang="hy-AM" b="1" dirty="0">
                <a:latin typeface="Sylfaen" panose="010A0502050306030303" pitchFamily="18" charset="0"/>
              </a:rPr>
              <a:t>անունների և համարների ինտերնետային </a:t>
            </a:r>
            <a:r>
              <a:rPr lang="hy-AM" b="1" dirty="0" smtClean="0">
                <a:latin typeface="Sylfaen" panose="010A0502050306030303" pitchFamily="18" charset="0"/>
              </a:rPr>
              <a:t>կորպորացիա</a:t>
            </a:r>
            <a:r>
              <a:rPr lang="en-US" b="1" dirty="0" err="1" smtClean="0">
                <a:latin typeface="Sylfaen" panose="010A0502050306030303" pitchFamily="18" charset="0"/>
              </a:rPr>
              <a:t>յի</a:t>
            </a:r>
            <a:r>
              <a:rPr lang="en-US" b="1" dirty="0" smtClean="0">
                <a:latin typeface="Sylfaen" panose="010A0502050306030303" pitchFamily="18" charset="0"/>
              </a:rPr>
              <a:t> </a:t>
            </a:r>
            <a:r>
              <a:rPr lang="en-US" b="1" dirty="0" err="1" smtClean="0">
                <a:latin typeface="Sylfaen" panose="010A0502050306030303" pitchFamily="18" charset="0"/>
              </a:rPr>
              <a:t>արդյունքները</a:t>
            </a:r>
            <a:r>
              <a:rPr lang="en-US" b="1" dirty="0" smtClean="0">
                <a:latin typeface="Sylfaen" panose="010A0502050306030303" pitchFamily="18" charset="0"/>
              </a:rPr>
              <a:t>-</a:t>
            </a:r>
            <a:endParaRPr lang="en-GB" sz="2200" dirty="0">
              <a:latin typeface="Sylfaen" panose="010A0502050306030303" pitchFamily="18" charset="0"/>
            </a:endParaRPr>
          </a:p>
          <a:p>
            <a:pPr lvl="1"/>
            <a:r>
              <a:rPr lang="en-GB" sz="2200" dirty="0" smtClean="0">
                <a:latin typeface="Sylfaen" panose="010A0502050306030303" pitchFamily="18" charset="0"/>
              </a:rPr>
              <a:t>– </a:t>
            </a:r>
            <a:r>
              <a:rPr lang="en-US" sz="2200" dirty="0">
                <a:latin typeface="Sylfaen" panose="010A0502050306030303" pitchFamily="18" charset="0"/>
              </a:rPr>
              <a:t>2018թ.-ին WHOIS </a:t>
            </a:r>
            <a:r>
              <a:rPr lang="en-GB" sz="2200" dirty="0" err="1">
                <a:latin typeface="Sylfaen" panose="010A0502050306030303" pitchFamily="18" charset="0"/>
              </a:rPr>
              <a:t>իրավապահ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մարմինների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ներկայացուցիչներ</a:t>
            </a:r>
            <a:r>
              <a:rPr lang="en-US" sz="2200" dirty="0">
                <a:latin typeface="Sylfaen" panose="010A0502050306030303" pitchFamily="18" charset="0"/>
              </a:rPr>
              <a:t>ի </a:t>
            </a:r>
            <a:r>
              <a:rPr lang="en-US" sz="2200" dirty="0" err="1">
                <a:latin typeface="Sylfaen" panose="010A0502050306030303" pitchFamily="18" charset="0"/>
              </a:rPr>
              <a:t>խնդրանքներից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միայն</a:t>
            </a:r>
            <a:r>
              <a:rPr lang="en-US" sz="2200" dirty="0">
                <a:latin typeface="Sylfaen" panose="010A0502050306030303" pitchFamily="18" charset="0"/>
              </a:rPr>
              <a:t> 33% -ն է </a:t>
            </a:r>
            <a:r>
              <a:rPr lang="en-US" sz="2200" dirty="0" err="1">
                <a:latin typeface="Sylfaen" panose="010A0502050306030303" pitchFamily="18" charset="0"/>
              </a:rPr>
              <a:t>հաջող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եղել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համեմատած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>
                <a:latin typeface="Sylfaen" panose="010A0502050306030303" pitchFamily="18" charset="0"/>
              </a:rPr>
              <a:t>նախքան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  <a:r>
              <a:rPr lang="en-US" sz="2200" dirty="0" err="1" smtClean="0">
                <a:latin typeface="Sylfaen" panose="010A0502050306030303" pitchFamily="18" charset="0"/>
              </a:rPr>
              <a:t>փոփոխությունները</a:t>
            </a:r>
            <a:r>
              <a:rPr lang="en-US" sz="2200" dirty="0" smtClean="0">
                <a:latin typeface="Sylfaen" panose="010A0502050306030303" pitchFamily="18" charset="0"/>
              </a:rPr>
              <a:t> 98</a:t>
            </a:r>
            <a:r>
              <a:rPr lang="en-US" sz="2200" dirty="0">
                <a:latin typeface="Sylfaen" panose="010A0502050306030303" pitchFamily="18" charset="0"/>
              </a:rPr>
              <a:t>% -ի </a:t>
            </a:r>
            <a:r>
              <a:rPr lang="en-US" sz="2200" dirty="0" err="1">
                <a:latin typeface="Sylfaen" panose="010A0502050306030303" pitchFamily="18" charset="0"/>
              </a:rPr>
              <a:t>հետ</a:t>
            </a:r>
            <a:r>
              <a:rPr lang="en-US" sz="2200" dirty="0">
                <a:latin typeface="Sylfaen" panose="010A0502050306030303" pitchFamily="18" charset="0"/>
              </a:rPr>
              <a:t>,</a:t>
            </a:r>
          </a:p>
          <a:p>
            <a:pPr lvl="1" algn="just"/>
            <a:endParaRPr lang="en-GB" sz="2200" b="1" dirty="0" smtClean="0">
              <a:latin typeface="Sylfaen" panose="010A0502050306030303" pitchFamily="18" charset="0"/>
            </a:endParaRPr>
          </a:p>
          <a:p>
            <a:pPr lvl="1" algn="just"/>
            <a:r>
              <a:rPr lang="en-GB" sz="2200" b="1" dirty="0" err="1" smtClean="0">
                <a:latin typeface="Sylfaen" panose="010A0502050306030303" pitchFamily="18" charset="0"/>
              </a:rPr>
              <a:t>Կոդավորման</a:t>
            </a:r>
            <a:r>
              <a:rPr lang="en-GB" sz="2200" b="1" dirty="0" smtClean="0">
                <a:latin typeface="Sylfaen" panose="010A0502050306030303" pitchFamily="18" charset="0"/>
              </a:rPr>
              <a:t> </a:t>
            </a:r>
            <a:r>
              <a:rPr lang="en-GB" sz="2200" b="1" dirty="0" err="1" smtClean="0">
                <a:latin typeface="Sylfaen" panose="010A0502050306030303" pitchFamily="18" charset="0"/>
              </a:rPr>
              <a:t>խնդիրներ</a:t>
            </a:r>
            <a:r>
              <a:rPr lang="en-GB" sz="2200" b="1" dirty="0" smtClean="0">
                <a:latin typeface="Sylfaen" panose="010A0502050306030303" pitchFamily="18" charset="0"/>
              </a:rPr>
              <a:t>. </a:t>
            </a:r>
            <a:endParaRPr lang="en-GB" sz="2200" b="1" dirty="0"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19B6A-4B60-C74E-AD65-4422E504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898" y="2997606"/>
            <a:ext cx="3529621" cy="1452187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E678534-7B1B-4C9C-BB0A-98C7A6D2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092C8-3A10-4BE4-A8C8-A351BF2F2759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21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271506" y="1073123"/>
            <a:ext cx="55257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Sylfaen" panose="010A0502050306030303" pitchFamily="18" charset="0"/>
              </a:rPr>
              <a:t>Մարտահրավերները</a:t>
            </a:r>
            <a:r>
              <a:rPr lang="en-US" sz="2800" b="1" dirty="0" smtClean="0">
                <a:latin typeface="Sylfaen" panose="010A0502050306030303" pitchFamily="18" charset="0"/>
              </a:rPr>
              <a:t>. </a:t>
            </a:r>
            <a:endParaRPr lang="en-US" sz="2800" b="1" dirty="0">
              <a:latin typeface="Sylfaen" panose="010A05020503060303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400" dirty="0">
                <a:latin typeface="Sylfaen" panose="010A0502050306030303" pitchFamily="18" charset="0"/>
              </a:rPr>
              <a:t>Տվյալների օգտագործողի, տիրոջ, արտադրողի գտնվելու վայրի </a:t>
            </a:r>
            <a:r>
              <a:rPr lang="hy-AM" sz="2400" dirty="0" smtClean="0">
                <a:latin typeface="Sylfaen" panose="010A0502050306030303" pitchFamily="18" charset="0"/>
              </a:rPr>
              <a:t>կորուստ</a:t>
            </a:r>
            <a:r>
              <a:rPr lang="en-US" sz="2400" dirty="0" smtClean="0">
                <a:latin typeface="Sylfaen" panose="010A0502050306030303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200" i="1" dirty="0" smtClean="0">
              <a:latin typeface="Sylfaen" panose="010A0502050306030303" pitchFamily="18" charset="0"/>
            </a:endParaRPr>
          </a:p>
          <a:p>
            <a:pPr lvl="1"/>
            <a:r>
              <a:rPr lang="hy-AM" sz="2400" dirty="0">
                <a:latin typeface="Sylfaen" panose="010A0502050306030303" pitchFamily="18" charset="0"/>
              </a:rPr>
              <a:t>Կոդավորման և </a:t>
            </a:r>
            <a:r>
              <a:rPr lang="hy-AM" sz="2400" dirty="0" smtClean="0">
                <a:latin typeface="Sylfaen" panose="010A0502050306030303" pitchFamily="18" charset="0"/>
              </a:rPr>
              <a:t>անանուն</a:t>
            </a:r>
            <a:r>
              <a:rPr lang="en-US" sz="2400" dirty="0" err="1" smtClean="0">
                <a:latin typeface="Sylfaen" panose="010A0502050306030303" pitchFamily="18" charset="0"/>
              </a:rPr>
              <a:t>ության</a:t>
            </a:r>
            <a:r>
              <a:rPr lang="hy-AM" sz="2400" dirty="0" smtClean="0">
                <a:latin typeface="Sylfaen" panose="010A0502050306030303" pitchFamily="18" charset="0"/>
              </a:rPr>
              <a:t> </a:t>
            </a:r>
            <a:r>
              <a:rPr lang="hy-AM" sz="2400" dirty="0">
                <a:latin typeface="Sylfaen" panose="010A0502050306030303" pitchFamily="18" charset="0"/>
              </a:rPr>
              <a:t>գործիքների </a:t>
            </a:r>
            <a:r>
              <a:rPr lang="hy-AM" sz="2400" dirty="0" smtClean="0">
                <a:latin typeface="Sylfaen" panose="010A0502050306030303" pitchFamily="18" charset="0"/>
              </a:rPr>
              <a:t>օգտագործում</a:t>
            </a:r>
            <a:r>
              <a:rPr lang="en-US" sz="2400" dirty="0" smtClean="0">
                <a:latin typeface="Sylfaen" panose="010A0502050306030303" pitchFamily="18" charset="0"/>
              </a:rPr>
              <a:t>ը,</a:t>
            </a:r>
            <a:endParaRPr lang="en-GB" sz="2200" dirty="0">
              <a:latin typeface="Sylfaen" panose="010A050205030603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200" dirty="0">
              <a:latin typeface="Sylfaen" panose="010A0502050306030303" pitchFamily="18" charset="0"/>
            </a:endParaRPr>
          </a:p>
          <a:p>
            <a:pPr lvl="1"/>
            <a:r>
              <a:rPr lang="en-GB" sz="2400" dirty="0" err="1">
                <a:latin typeface="Sylfaen" panose="010A0502050306030303" pitchFamily="18" charset="0"/>
              </a:rPr>
              <a:t>Կրիպտո-արժույթներ</a:t>
            </a:r>
            <a:r>
              <a:rPr lang="en-GB" sz="2400" dirty="0">
                <a:latin typeface="Sylfaen" panose="010A0502050306030303" pitchFamily="18" charset="0"/>
              </a:rPr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200" dirty="0">
              <a:latin typeface="Sylfaen" panose="010A0502050306030303" pitchFamily="18" charset="0"/>
            </a:endParaRPr>
          </a:p>
          <a:p>
            <a:pPr lvl="1"/>
            <a:r>
              <a:rPr lang="en-GB" sz="2200" b="1" dirty="0" err="1" smtClean="0">
                <a:latin typeface="Sylfaen" panose="010A0502050306030303" pitchFamily="18" charset="0"/>
              </a:rPr>
              <a:t>Մութ</a:t>
            </a:r>
            <a:r>
              <a:rPr lang="en-GB" sz="2200" b="1" dirty="0" smtClean="0">
                <a:latin typeface="Sylfaen" panose="010A0502050306030303" pitchFamily="18" charset="0"/>
              </a:rPr>
              <a:t> </a:t>
            </a:r>
            <a:r>
              <a:rPr lang="en-GB" sz="2200" b="1" dirty="0" err="1" smtClean="0">
                <a:latin typeface="Sylfaen" panose="010A0502050306030303" pitchFamily="18" charset="0"/>
              </a:rPr>
              <a:t>ոստայն</a:t>
            </a:r>
            <a:r>
              <a:rPr lang="en-GB" sz="2200" b="1" dirty="0" smtClean="0">
                <a:latin typeface="Sylfaen" panose="010A0502050306030303" pitchFamily="18" charset="0"/>
              </a:rPr>
              <a:t> (Dark Web)</a:t>
            </a:r>
            <a:r>
              <a:rPr lang="en-GB" sz="2200" dirty="0" smtClean="0">
                <a:latin typeface="Sylfaen" panose="010A0502050306030303" pitchFamily="18" charset="0"/>
              </a:rPr>
              <a:t>;</a:t>
            </a:r>
            <a:endParaRPr lang="en-GB" sz="2200" dirty="0">
              <a:latin typeface="Sylfaen" panose="010A050205030603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200" dirty="0">
              <a:latin typeface="Sylfaen" panose="010A0502050306030303" pitchFamily="18" charset="0"/>
            </a:endParaRPr>
          </a:p>
          <a:p>
            <a:pPr lvl="1"/>
            <a:r>
              <a:rPr lang="hy-AM" sz="2400" dirty="0">
                <a:latin typeface="Sylfaen" panose="010A0502050306030303" pitchFamily="18" charset="0"/>
              </a:rPr>
              <a:t>Ամպային վրա հիմնված պահեստներ և ծառայություններ</a:t>
            </a:r>
            <a:r>
              <a:rPr lang="en-US" sz="2400" dirty="0">
                <a:latin typeface="Sylfaen" panose="010A0502050306030303" pitchFamily="18" charset="0"/>
              </a:rPr>
              <a:t>:</a:t>
            </a:r>
            <a:endParaRPr lang="en-GB" sz="2400" dirty="0"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5D606-35A2-2F46-ACD0-2DA9FB9F0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596" y="2237391"/>
            <a:ext cx="3680746" cy="2383217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F9D7630-5925-44E9-ABC3-73EEE895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E12AF-6307-47A5-9A86-72E78DF465DA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48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322023" y="1213817"/>
            <a:ext cx="6688377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Sylfaen" panose="010A0502050306030303" pitchFamily="18" charset="0"/>
              </a:rPr>
              <a:t>Մարտահրավերները</a:t>
            </a:r>
            <a:r>
              <a:rPr lang="en-US" sz="2800" b="1" dirty="0" smtClean="0">
                <a:latin typeface="Sylfaen" panose="010A0502050306030303" pitchFamily="18" charset="0"/>
              </a:rPr>
              <a:t>.</a:t>
            </a: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y-AM" sz="2400" dirty="0" smtClean="0">
                <a:latin typeface="Sylfaen" panose="010A0502050306030303" pitchFamily="18" charset="0"/>
              </a:rPr>
              <a:t>Փ</a:t>
            </a:r>
            <a:r>
              <a:rPr lang="en-US" sz="2400" dirty="0" err="1" smtClean="0">
                <a:latin typeface="Sylfaen" panose="010A0502050306030303" pitchFamily="18" charset="0"/>
              </a:rPr>
              <a:t>ոխադարձ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իրավական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օգնության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ազգային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իրավական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շրջանակների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տարբերությունները</a:t>
            </a:r>
            <a:r>
              <a:rPr lang="en-US" sz="2400" dirty="0" smtClean="0">
                <a:latin typeface="Sylfaen" panose="010A0502050306030303" pitchFamily="18" charset="0"/>
              </a:rPr>
              <a:t> և </a:t>
            </a:r>
            <a:r>
              <a:rPr lang="en-US" sz="2400" dirty="0" err="1" smtClean="0">
                <a:latin typeface="Sylfaen" panose="010A0502050306030303" pitchFamily="18" charset="0"/>
              </a:rPr>
              <a:t>անհամապատասխանությունները</a:t>
            </a:r>
            <a:r>
              <a:rPr lang="en-US" sz="2400" dirty="0" smtClean="0">
                <a:latin typeface="Sylfaen" panose="010A0502050306030303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i="1" dirty="0">
              <a:latin typeface="Sylfaen" panose="010A0502050306030303" pitchFamily="18" charset="0"/>
            </a:endParaRPr>
          </a:p>
          <a:p>
            <a:pPr lvl="1"/>
            <a:r>
              <a:rPr lang="hy-AM" sz="2200" dirty="0" smtClean="0">
                <a:latin typeface="Sylfaen" panose="010A0502050306030303" pitchFamily="18" charset="0"/>
              </a:rPr>
              <a:t>Ն</a:t>
            </a:r>
            <a:r>
              <a:rPr lang="en-GB" sz="2200" dirty="0" err="1" smtClean="0">
                <a:latin typeface="Sylfaen" panose="010A0502050306030303" pitchFamily="18" charset="0"/>
              </a:rPr>
              <a:t>երպետական</a:t>
            </a:r>
            <a:r>
              <a:rPr lang="en-GB" sz="2200" dirty="0" smtClean="0">
                <a:latin typeface="Sylfaen" panose="010A0502050306030303" pitchFamily="18" charset="0"/>
              </a:rPr>
              <a:t> և </a:t>
            </a:r>
            <a:r>
              <a:rPr lang="en-GB" sz="2200" dirty="0" err="1" smtClean="0">
                <a:latin typeface="Sylfaen" panose="010A0502050306030303" pitchFamily="18" charset="0"/>
              </a:rPr>
              <a:t>միջազգային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փոխադարձ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իրավական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օգնության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տարբերությունները</a:t>
            </a:r>
            <a:r>
              <a:rPr lang="en-GB" sz="2200" dirty="0">
                <a:latin typeface="Sylfaen" panose="010A0502050306030303" pitchFamily="18" charset="0"/>
              </a:rPr>
              <a:t>, </a:t>
            </a:r>
            <a:endParaRPr lang="en-GB" sz="2200" dirty="0" smtClean="0">
              <a:latin typeface="Sylfaen" panose="010A0502050306030303" pitchFamily="18" charset="0"/>
            </a:endParaRPr>
          </a:p>
          <a:p>
            <a:pPr lvl="1"/>
            <a:endParaRPr lang="en-GB" sz="2200" dirty="0">
              <a:latin typeface="Sylfaen" panose="010A0502050306030303" pitchFamily="18" charset="0"/>
            </a:endParaRPr>
          </a:p>
          <a:p>
            <a:pPr lvl="1"/>
            <a:r>
              <a:rPr lang="hy-AM" sz="2200" dirty="0">
                <a:latin typeface="Sylfaen" panose="010A0502050306030303" pitchFamily="18" charset="0"/>
              </a:rPr>
              <a:t>Ն</a:t>
            </a:r>
            <a:r>
              <a:rPr lang="en-GB" sz="2200" dirty="0" err="1">
                <a:latin typeface="Sylfaen" panose="010A0502050306030303" pitchFamily="18" charset="0"/>
              </a:rPr>
              <a:t>յութական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իրավական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մակարդակների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տարբերություններ</a:t>
            </a:r>
            <a:r>
              <a:rPr lang="en-GB" sz="2200" dirty="0">
                <a:latin typeface="Sylfaen" panose="010A0502050306030303" pitchFamily="18" charset="0"/>
              </a:rPr>
              <a:t>, </a:t>
            </a:r>
            <a:endParaRPr lang="en-GB" sz="2200" dirty="0" smtClean="0">
              <a:latin typeface="Sylfaen" panose="010A0502050306030303" pitchFamily="18" charset="0"/>
            </a:endParaRPr>
          </a:p>
          <a:p>
            <a:pPr lvl="1"/>
            <a:endParaRPr lang="en-GB" sz="2200" dirty="0">
              <a:latin typeface="Sylfaen" panose="010A0502050306030303" pitchFamily="18" charset="0"/>
            </a:endParaRPr>
          </a:p>
          <a:p>
            <a:pPr lvl="1"/>
            <a:r>
              <a:rPr lang="en-GB" sz="2200" dirty="0" err="1">
                <a:latin typeface="Sylfaen" panose="010A0502050306030303" pitchFamily="18" charset="0"/>
              </a:rPr>
              <a:t>դատավարական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իրավական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մակարդակների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տարբերություններ</a:t>
            </a:r>
            <a:r>
              <a:rPr lang="en-GB" sz="2200" dirty="0" smtClean="0">
                <a:latin typeface="Sylfaen" panose="010A0502050306030303" pitchFamily="18" charset="0"/>
              </a:rPr>
              <a:t>,</a:t>
            </a:r>
            <a:endParaRPr lang="en-US" sz="2200" dirty="0">
              <a:latin typeface="Sylfaen" panose="010A0502050306030303" pitchFamily="18" charset="0"/>
            </a:endParaRPr>
          </a:p>
          <a:p>
            <a:pPr lvl="1"/>
            <a:endParaRPr lang="en-US" sz="2200" dirty="0">
              <a:latin typeface="Sylfaen" panose="010A0502050306030303" pitchFamily="18" charset="0"/>
            </a:endParaRPr>
          </a:p>
          <a:p>
            <a:pPr lvl="1"/>
            <a:r>
              <a:rPr lang="hy-AM" sz="2200" dirty="0" smtClean="0">
                <a:latin typeface="Sylfaen" panose="010A0502050306030303" pitchFamily="18" charset="0"/>
              </a:rPr>
              <a:t>էլեկտրոնային ձևով ապացույց </a:t>
            </a:r>
            <a:r>
              <a:rPr lang="en-GB" sz="2200" dirty="0" smtClean="0">
                <a:latin typeface="Sylfaen" panose="010A0502050306030303" pitchFamily="18" charset="0"/>
              </a:rPr>
              <a:t>ի </a:t>
            </a:r>
            <a:r>
              <a:rPr lang="en-GB" sz="2200" dirty="0" err="1">
                <a:latin typeface="Sylfaen" panose="010A0502050306030303" pitchFamily="18" charset="0"/>
              </a:rPr>
              <a:t>սահմանումները</a:t>
            </a:r>
            <a:r>
              <a:rPr lang="en-GB" sz="2200" dirty="0">
                <a:latin typeface="Sylfaen" panose="010A0502050306030303" pitchFamily="18" charset="0"/>
              </a:rPr>
              <a:t> (</a:t>
            </a:r>
            <a:r>
              <a:rPr lang="en-GB" sz="2200" dirty="0" err="1">
                <a:latin typeface="Sylfaen" panose="010A0502050306030303" pitchFamily="18" charset="0"/>
              </a:rPr>
              <a:t>եթե</a:t>
            </a:r>
            <a:r>
              <a:rPr lang="en-GB" sz="2200" dirty="0">
                <a:latin typeface="Sylfaen" panose="010A0502050306030303" pitchFamily="18" charset="0"/>
              </a:rPr>
              <a:t> </a:t>
            </a:r>
            <a:r>
              <a:rPr lang="en-GB" sz="2200" dirty="0" err="1">
                <a:latin typeface="Sylfaen" panose="010A0502050306030303" pitchFamily="18" charset="0"/>
              </a:rPr>
              <a:t>կան</a:t>
            </a:r>
            <a:r>
              <a:rPr lang="en-GB" sz="2200" dirty="0">
                <a:latin typeface="Sylfaen" panose="010A0502050306030303" pitchFamily="18" charset="0"/>
              </a:rPr>
              <a:t>):</a:t>
            </a:r>
            <a:endParaRPr lang="en-US" sz="2200" dirty="0"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0D5C7-BAC1-CA49-B774-E6BB1F2C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25" y="2508235"/>
            <a:ext cx="3777930" cy="2115641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771A2C2-D5D1-47C4-91EF-9E52CF0C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CA380-17DA-4100-9C66-AE7C86DB94A0}"/>
              </a:ext>
            </a:extLst>
          </p:cNvPr>
          <p:cNvSpPr/>
          <p:nvPr/>
        </p:nvSpPr>
        <p:spPr>
          <a:xfrm>
            <a:off x="2011680" y="77332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09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81925-418B-D44C-9255-2AEBBFBC0ADA}"/>
              </a:ext>
            </a:extLst>
          </p:cNvPr>
          <p:cNvSpPr/>
          <p:nvPr/>
        </p:nvSpPr>
        <p:spPr>
          <a:xfrm>
            <a:off x="406916" y="605150"/>
            <a:ext cx="56647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Sylfaen" panose="010A0502050306030303" pitchFamily="18" charset="0"/>
            </a:endParaRPr>
          </a:p>
          <a:p>
            <a:r>
              <a:rPr lang="en-US" sz="2800" b="1" dirty="0" err="1" smtClean="0">
                <a:latin typeface="Sylfaen" panose="010A0502050306030303" pitchFamily="18" charset="0"/>
              </a:rPr>
              <a:t>Մարտահրավերները</a:t>
            </a:r>
            <a:r>
              <a:rPr lang="en-US" sz="2800" b="1" dirty="0" smtClean="0">
                <a:latin typeface="Sylfaen" panose="010A0502050306030303" pitchFamily="18" charset="0"/>
              </a:rPr>
              <a:t>.</a:t>
            </a: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200" b="1" dirty="0">
              <a:latin typeface="Sylfaen" panose="010A05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Sylfaen" panose="010A0502050306030303" pitchFamily="18" charset="0"/>
              </a:rPr>
              <a:t>Միջազգային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համագործակցության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խոչընդոտները</a:t>
            </a:r>
            <a:r>
              <a:rPr lang="en-US" sz="2400" dirty="0" smtClean="0">
                <a:latin typeface="Sylfaen" panose="010A0502050306030303" pitchFamily="18" charset="0"/>
              </a:rPr>
              <a:t>. :</a:t>
            </a:r>
            <a:endParaRPr lang="en-US" sz="2400" dirty="0">
              <a:latin typeface="Sylfaen" panose="010A0502050306030303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100" i="1" dirty="0">
              <a:latin typeface="Sylfaen" panose="010A0502050306030303" pitchFamily="18" charset="0"/>
            </a:endParaRPr>
          </a:p>
          <a:p>
            <a:pPr lvl="1"/>
            <a:r>
              <a:rPr lang="hy-AM" sz="2200" dirty="0" smtClean="0">
                <a:latin typeface="Sylfaen" panose="010A0502050306030303" pitchFamily="18" charset="0"/>
              </a:rPr>
              <a:t>Ո</a:t>
            </a:r>
            <a:r>
              <a:rPr lang="en-GB" sz="2200" dirty="0" err="1" smtClean="0">
                <a:latin typeface="Sylfaen" panose="010A0502050306030303" pitchFamily="18" charset="0"/>
              </a:rPr>
              <a:t>րոշ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երկրներում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իրավական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dirty="0" err="1" smtClean="0">
                <a:latin typeface="Sylfaen" panose="010A0502050306030303" pitchFamily="18" charset="0"/>
              </a:rPr>
              <a:t>համակարգի</a:t>
            </a:r>
            <a:r>
              <a:rPr lang="en-GB" sz="2200" dirty="0" smtClean="0">
                <a:latin typeface="Sylfaen" panose="010A0502050306030303" pitchFamily="18" charset="0"/>
              </a:rPr>
              <a:t> </a:t>
            </a:r>
            <a:r>
              <a:rPr lang="en-GB" sz="2200" b="1" dirty="0" err="1" smtClean="0">
                <a:latin typeface="Sylfaen" panose="010A0502050306030303" pitchFamily="18" charset="0"/>
              </a:rPr>
              <a:t>բացակայությունը</a:t>
            </a:r>
            <a:r>
              <a:rPr lang="en-GB" sz="2200" dirty="0" smtClean="0">
                <a:latin typeface="Sylfaen" panose="010A0502050306030303" pitchFamily="18" charset="0"/>
              </a:rPr>
              <a:t>, </a:t>
            </a:r>
          </a:p>
          <a:p>
            <a:pPr lvl="1"/>
            <a:endParaRPr lang="en-GB" sz="2200" dirty="0">
              <a:latin typeface="Sylfaen" panose="010A0502050306030303" pitchFamily="18" charset="0"/>
            </a:endParaRPr>
          </a:p>
          <a:p>
            <a:r>
              <a:rPr lang="en-GB" b="1" dirty="0" err="1">
                <a:latin typeface="Sylfaen" panose="010A0502050306030303" pitchFamily="18" charset="0"/>
              </a:rPr>
              <a:t>Ֆորմալ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փոխադարձ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իրավական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օգնության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ընթացակարգերը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շատ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դանդաղ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են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ընդդեմ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ոչ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ֆորմալ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փոխադարձ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իրավական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օգնության</a:t>
            </a:r>
            <a:r>
              <a:rPr lang="en-GB" dirty="0">
                <a:latin typeface="Sylfaen" panose="010A0502050306030303" pitchFamily="18" charset="0"/>
              </a:rPr>
              <a:t>, </a:t>
            </a:r>
            <a:r>
              <a:rPr lang="en-GB" dirty="0" err="1">
                <a:latin typeface="Sylfaen" panose="010A0502050306030303" pitchFamily="18" charset="0"/>
              </a:rPr>
              <a:t>որն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ավելի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արագ</a:t>
            </a:r>
            <a:r>
              <a:rPr lang="en-GB" dirty="0">
                <a:latin typeface="Sylfaen" panose="010A0502050306030303" pitchFamily="18" charset="0"/>
              </a:rPr>
              <a:t> է,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en-GB" dirty="0" err="1">
                <a:latin typeface="Sylfaen" panose="010A0502050306030303" pitchFamily="18" charset="0"/>
              </a:rPr>
              <a:t>լայնամասշտաբ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միջազգային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կիբերհանցագործությունների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կանխման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գործողությունների</a:t>
            </a:r>
            <a:r>
              <a:rPr lang="en-GB" dirty="0">
                <a:latin typeface="Sylfaen" panose="010A0502050306030303" pitchFamily="18" charset="0"/>
              </a:rPr>
              <a:t> և </a:t>
            </a:r>
            <a:r>
              <a:rPr lang="en-GB" dirty="0" err="1">
                <a:latin typeface="Sylfaen" panose="010A0502050306030303" pitchFamily="18" charset="0"/>
              </a:rPr>
              <a:t>հետաքննությունների</a:t>
            </a:r>
            <a:r>
              <a:rPr lang="en-GB" b="1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համագործակցության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կամ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dirty="0" err="1">
                <a:latin typeface="Sylfaen" panose="010A0502050306030303" pitchFamily="18" charset="0"/>
              </a:rPr>
              <a:t>մասնակցության</a:t>
            </a:r>
            <a:r>
              <a:rPr lang="en-GB" dirty="0">
                <a:latin typeface="Sylfaen" panose="010A0502050306030303" pitchFamily="18" charset="0"/>
              </a:rPr>
              <a:t> </a:t>
            </a:r>
            <a:r>
              <a:rPr lang="en-GB" b="1" dirty="0" err="1">
                <a:latin typeface="Sylfaen" panose="010A0502050306030303" pitchFamily="18" charset="0"/>
              </a:rPr>
              <a:t>անկարողություն</a:t>
            </a:r>
            <a:r>
              <a:rPr lang="en-GB" b="1" dirty="0">
                <a:latin typeface="Sylfaen" panose="010A0502050306030303" pitchFamily="18" charset="0"/>
              </a:rPr>
              <a:t>: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en-GB" dirty="0">
                <a:latin typeface="Sylfaen" panose="010A0502050306030303" pitchFamily="18" charset="0"/>
              </a:rPr>
              <a:t> 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B6227-149E-CA4D-AAEE-74F9AF795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74" y="1944045"/>
            <a:ext cx="3837956" cy="2149255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123D8D0-5D50-4308-9348-6A19A48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83365"/>
            <a:ext cx="2133600" cy="274635"/>
          </a:xfrm>
        </p:spPr>
        <p:txBody>
          <a:bodyPr/>
          <a:lstStyle/>
          <a:p>
            <a:fld id="{B517EF97-6CC0-48A9-BC0E-433EC7B5521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95DD0-4BC7-428A-895D-3ED83F3A2664}"/>
              </a:ext>
            </a:extLst>
          </p:cNvPr>
          <p:cNvSpPr/>
          <p:nvPr/>
        </p:nvSpPr>
        <p:spPr>
          <a:xfrm>
            <a:off x="2011680" y="63359"/>
            <a:ext cx="7132320" cy="921588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Կիբերհանցագործությունների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միջազգային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  <a:r>
              <a:rPr lang="en-GB" sz="3200" dirty="0" err="1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հարթակը</a:t>
            </a:r>
            <a:r>
              <a:rPr lang="en-GB" sz="3200" dirty="0">
                <a:latin typeface="Sylfaen" panose="010A0502050306030303" pitchFamily="18" charset="0"/>
                <a:ea typeface="Verdana" panose="020B0604030504040204" pitchFamily="34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96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2760</TotalTime>
  <Words>6463</Words>
  <Application>Microsoft Office PowerPoint</Application>
  <PresentationFormat>On-screen Show (4:3)</PresentationFormat>
  <Paragraphs>672</Paragraphs>
  <Slides>58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ＭＳ Ｐゴシック</vt:lpstr>
      <vt:lpstr>ＭＳ Ｐゴシック</vt:lpstr>
      <vt:lpstr>Arial</vt:lpstr>
      <vt:lpstr>Arial Narrow</vt:lpstr>
      <vt:lpstr>Calibri</vt:lpstr>
      <vt:lpstr>Calibri (heading)</vt:lpstr>
      <vt:lpstr>Calibri Light</vt:lpstr>
      <vt:lpstr>Sylfaen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</dc:creator>
  <cp:lastModifiedBy>User</cp:lastModifiedBy>
  <cp:revision>513</cp:revision>
  <dcterms:created xsi:type="dcterms:W3CDTF">2020-10-07T11:36:01Z</dcterms:created>
  <dcterms:modified xsi:type="dcterms:W3CDTF">2021-05-17T06:23:44Z</dcterms:modified>
</cp:coreProperties>
</file>