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344" r:id="rId2"/>
    <p:sldId id="284" r:id="rId3"/>
    <p:sldId id="285" r:id="rId4"/>
    <p:sldId id="353" r:id="rId5"/>
    <p:sldId id="352" r:id="rId6"/>
    <p:sldId id="345" r:id="rId7"/>
    <p:sldId id="346" r:id="rId8"/>
    <p:sldId id="347" r:id="rId9"/>
    <p:sldId id="348" r:id="rId10"/>
    <p:sldId id="351" r:id="rId11"/>
    <p:sldId id="355" r:id="rId12"/>
    <p:sldId id="296" r:id="rId13"/>
    <p:sldId id="361" r:id="rId14"/>
    <p:sldId id="356" r:id="rId15"/>
    <p:sldId id="357" r:id="rId16"/>
    <p:sldId id="362" r:id="rId17"/>
    <p:sldId id="363" r:id="rId18"/>
    <p:sldId id="364" r:id="rId19"/>
    <p:sldId id="316" r:id="rId20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8F38DC-421E-436D-9653-1F49C582D7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ADF07A-EA5F-4FC2-91BA-1AA9887EA9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B24693F-E2EA-45E2-B8CD-5EF0138CF70B}" type="datetimeFigureOut">
              <a:rPr lang="en-US" altLang="en-US"/>
              <a:pPr>
                <a:defRPr/>
              </a:pPr>
              <a:t>11/13/2023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68E75C-9D3D-4281-93F1-7A76516187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D4ED32-85E9-48A4-A6C6-85E85C80CD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7591483-BEF1-450D-9481-99D48B3EDB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4461DC-360C-4186-B393-29D0243917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9B5608-BF5C-4442-8C9C-303376696EB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0A8C930-C2B9-4E12-918B-98C7E0038583}" type="datetimeFigureOut">
              <a:rPr lang="en-US" altLang="en-US"/>
              <a:pPr>
                <a:defRPr/>
              </a:pPr>
              <a:t>11/13/2023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AC65E8F-75BE-4F68-A4A7-E7E3197A03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B587ECF-6542-4ECC-B817-57F1126264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46D95-D5E9-40FE-8F93-DB08EFAF50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09DA1-2C06-4C95-8C40-FBE466B2C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82ADD8-E360-4D7A-B5F9-21DE0A2E2C0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58C959F4-9D86-4060-9784-0491243BE0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ABF1E616-C1AB-4597-AA5B-89E733B9B6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94698B54-5EB2-467F-8D37-4A72387DD8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4F6E06A-D987-4E41-B3FA-BA8FB0506B40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6994633C-773D-4BDD-8954-908C4C1FAC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3D61F22E-C940-4757-B7CD-506D206A33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0B8197B6-6FD4-4ED8-9E99-33FFECA642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B4E906D-0C8D-4B5D-B36A-B01427E0D4BB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8732B483-6BEC-4CFF-882D-7FC254BE8A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2BC05A21-D8ED-48FC-A402-53E85A35F8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49C4C995-550E-44C1-A6EA-96E6A6FCE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80F438F-3555-4A7C-80A4-EC262E4B6B61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EF107473-EB56-4AD8-9D75-D7FC5E3E6F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CBDB0344-C49E-4EE0-8182-7907A7D5F5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5B912E88-0497-4443-BBDA-37EB2779A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73CB00C-54FE-4196-955D-11705619DF3E}" type="slidenum">
              <a:rPr lang="en-US" altLang="en-US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2E717BAF-995F-4F29-9746-9DF6DE764F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EC119DB9-F2C0-43C5-8B1B-B67FAA4C3F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0EA2395B-E945-4D9C-BAE1-395020F0B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989740E-DA37-40B8-BC8A-7AF6B1C68AD1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4FF98211-684A-437C-A12C-226662BFEA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AA997016-5668-4F60-9A61-E04ABDC1BC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F1E0B9D2-F4AC-4DE7-A976-FBF80A9C9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B226AB1-7C0A-46AB-B38F-E1E389AB4E27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32BE40F6-3FDD-4A22-B930-164B8F26AC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68265E6C-DFC9-4388-8B4F-A10F31BCAA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924E5BE-AF96-4C42-81ED-7E84F50F6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90DA5DF-2548-4978-A311-E917B34C0E8F}" type="slidenum">
              <a:rPr lang="en-US" altLang="en-US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AC870D0D-01EB-404B-B208-9B0A866394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AE39BA81-F701-4FBC-AF97-19F20AAB49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61834038-2D47-45DE-B643-A90D1C2F2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CEAF8CE-9864-478D-9379-DE7E0F377A31}" type="slidenum">
              <a:rPr lang="en-US" altLang="en-US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595AA069-1684-4F39-A653-704F631F95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22CD1D38-688B-4483-B6C6-FC8D2EE817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AC4A2B7F-83B5-464F-B1A8-C3A02B85B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BE9E048-A37E-458B-A776-D4250886498B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3121E4F0-55B1-4E8C-980B-52763963F1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9A4D4C2E-D43C-4BAC-A111-4B116898FF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C469B865-F8FD-43DB-8078-CE5400294A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940C576-A968-4E8B-88CA-22D3E69E29CB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F9266E72-2495-4D3A-B5FB-7306A1C98E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C0C63ADD-B9F3-455D-BB9E-40A237B42B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DAF27021-BCDB-467D-AB1A-683CD5B0C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91025AD-5994-4068-B305-5E14A7056CC4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9D890B1-D540-45BA-999F-3B2F239A6E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2A854367-4557-4BA0-9360-F12C864814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A68DAB5-DD2F-4E23-A555-7E971C39F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4F45915-2EF9-4A96-9E4A-F32A5EA072B6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0989ECB5-B96C-437C-837D-54839BAFF2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988A3FC7-784C-4D84-B25F-B6D38FEE34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366F17A2-AFD7-466E-9E52-44E468C14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9F164EA-AD4C-461B-9ECE-B3755D93E506}" type="slidenum">
              <a:rPr lang="en-US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5CD2523E-C91D-48A0-8336-68C484EB6D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184610BB-27AB-4E19-95EC-32A3A19045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A6BA0C08-44A5-42D0-BAA7-E95050967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BE651A4-B8CD-4C44-A109-2C7AA2E4C91A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E66AC9A4-DCD9-4594-9E21-98553E4C7C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4274BAC-2A65-4968-88E9-4FEBD88161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02731B88-42CA-4CB2-8501-6FEEB2CE4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D4129F9-D65C-4956-8ED9-28DB719B8EF4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FCE68FF5-2E80-49E0-9593-C2C0A36013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A1646E0-CA99-44C2-B5BC-8C80608AC7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A7EC9BAE-BFEB-4A00-9A2E-B190F9BA32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949812E-B270-401E-BDBC-830AE9B5FC8C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2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5BA4E64-F488-408B-AE4A-298A0563E04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0878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766B851-F27F-44BA-9448-31BDD5F3730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208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AC79363-0A4B-4539-8966-1B54B5A5444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0891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1F96976-1C7E-456D-BEF8-CF69259B0FC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499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2558871-72F2-4EA6-8512-F362F78CCA6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998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5D33FBA5-E1E2-4091-AEDD-FFFA29760D3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373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619A547-25DE-41A7-9D6A-35C86D8A1FD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821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58CE73D-4C86-45D6-8D11-56C4B579DC5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47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3018687-F8C1-40DD-9900-B3FA30D1567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189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BE43692-16C9-4260-A129-E6E616AD0D9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294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2D91787-2931-462C-B873-A6FD1BF7F60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23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01F96976-1C7E-456D-BEF8-CF69259B0FC0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FB4D66-2AFD-49C6-A504-B4DEEB84997A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53CD8D25-03B5-46F7-BE6F-810336D098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1170A9B6-F70A-4E77-AD54-C671C27902D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FB0C759E-BE8E-4B54-BFFB-F794C6BE59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18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itle 2">
            <a:extLst>
              <a:ext uri="{FF2B5EF4-FFF2-40B4-BE49-F238E27FC236}">
                <a16:creationId xmlns:a16="http://schemas.microsoft.com/office/drawing/2014/main" id="{ACB38A48-940D-4381-88BF-BC555427B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30" y="5229200"/>
            <a:ext cx="3073218" cy="792088"/>
          </a:xfrm>
        </p:spPr>
        <p:txBody>
          <a:bodyPr>
            <a:normAutofit fontScale="62500" lnSpcReduction="20000"/>
          </a:bodyPr>
          <a:lstStyle/>
          <a:p>
            <a:r>
              <a:rPr lang="en-GB" altLang="en-US" dirty="0">
                <a:solidFill>
                  <a:srgbClr val="2F618F"/>
                </a:solidFill>
              </a:rPr>
              <a:t>Session 1.1.4  </a:t>
            </a:r>
          </a:p>
          <a:p>
            <a:r>
              <a:rPr lang="en-US" altLang="en-US" dirty="0">
                <a:solidFill>
                  <a:srgbClr val="2F618F"/>
                </a:solidFill>
              </a:rPr>
              <a:t>Introduction to Financial Intelligence Units and the Money Laundering Offence</a:t>
            </a:r>
            <a:endParaRPr lang="en-GB" altLang="en-US" dirty="0">
              <a:solidFill>
                <a:srgbClr val="2F618F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0C2BC6A-FDD4-488A-BD74-63EAA296A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570379"/>
          </a:xfrm>
        </p:spPr>
        <p:txBody>
          <a:bodyPr>
            <a:normAutofit fontScale="90000"/>
          </a:bodyPr>
          <a:lstStyle/>
          <a:p>
            <a:r>
              <a:rPr lang="en-US" altLang="en-US" sz="3600" dirty="0"/>
              <a:t>Basic Course on the Search, Seizure and Confiscation of Online Crime Proceeds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6F5834BA-02E5-4CB1-9258-015029FFB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Other FIU responsibilities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8BBAA498-9075-425D-B2BB-7D4211B4F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Supervision of Money Laundering regulations/compliance</a:t>
            </a:r>
          </a:p>
          <a:p>
            <a:endParaRPr lang="en-GB" altLang="en-US" dirty="0"/>
          </a:p>
          <a:p>
            <a:r>
              <a:rPr lang="en-GB" altLang="en-US" dirty="0"/>
              <a:t>National Risk Assessment (FATF R.1)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9A12895-91E5-4D11-88DD-0B8742512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money laundering?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16DEE3F-0F59-4677-9932-CC8107DF4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Classically described as a process</a:t>
            </a:r>
          </a:p>
          <a:p>
            <a:pPr lvl="1"/>
            <a:r>
              <a:rPr lang="en-GB" altLang="en-US" dirty="0"/>
              <a:t>Placement</a:t>
            </a:r>
          </a:p>
          <a:p>
            <a:pPr lvl="1"/>
            <a:r>
              <a:rPr lang="en-GB" altLang="en-US" dirty="0"/>
              <a:t>Layering</a:t>
            </a:r>
          </a:p>
          <a:p>
            <a:pPr lvl="1"/>
            <a:r>
              <a:rPr lang="en-GB" altLang="en-US" dirty="0"/>
              <a:t>Integration</a:t>
            </a:r>
          </a:p>
          <a:p>
            <a:pPr lvl="1"/>
            <a:endParaRPr lang="en-GB" altLang="en-US" dirty="0"/>
          </a:p>
          <a:p>
            <a:r>
              <a:rPr lang="en-GB" altLang="en-US" dirty="0"/>
              <a:t>Proscribed by international law</a:t>
            </a:r>
          </a:p>
          <a:p>
            <a:pPr lvl="1"/>
            <a:r>
              <a:rPr lang="en-GB" altLang="en-US" dirty="0"/>
              <a:t>Warsaw/Palermo/Vienna conventions</a:t>
            </a:r>
          </a:p>
          <a:p>
            <a:pPr lvl="1"/>
            <a:r>
              <a:rPr lang="en-GB" altLang="en-US" dirty="0"/>
              <a:t>FATF Recommendation 3</a:t>
            </a:r>
          </a:p>
          <a:p>
            <a:pPr lvl="1"/>
            <a:endParaRPr lang="en-GB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05BE1E-93E1-4561-986D-D7DD9D84A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39551"/>
            <a:ext cx="7886700" cy="2978898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lang="en-US" sz="3200" b="1" dirty="0"/>
          </a:p>
          <a:p>
            <a:pPr algn="ctr">
              <a:buFont typeface="Arial" charset="0"/>
              <a:buNone/>
              <a:defRPr/>
            </a:pPr>
            <a:r>
              <a:rPr lang="en-US" sz="3200" b="1" dirty="0"/>
              <a:t>Discussion: </a:t>
            </a:r>
          </a:p>
          <a:p>
            <a:pPr algn="ctr">
              <a:buFont typeface="Arial" charset="0"/>
              <a:buNone/>
              <a:defRPr/>
            </a:pPr>
            <a:r>
              <a:rPr lang="en-US" sz="3200" dirty="0"/>
              <a:t>International standards (financial action task force)?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48D6C-91F4-4094-BEC0-27C0992E6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793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Financial Investigations and the Money Laundering Offence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7E1F099-4742-4524-8F21-9499702E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b="1"/>
              <a:t>Money laundering and Financial Investigations</a:t>
            </a:r>
            <a:endParaRPr lang="sl-SI" altLang="en-US" sz="3600" b="1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5D13F3C7-47BD-4203-A1C6-4BCFC1190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43195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en-US" sz="1800" dirty="0"/>
              <a:t>Financial investigations (and criminal investigation) can lead to the identification of money laundering typologies for concealing the origin of money, and thus to the suspicion of a money laundering</a:t>
            </a:r>
            <a:r>
              <a:rPr lang="sl-SI" altLang="en-US" sz="1800" dirty="0"/>
              <a:t> offence</a:t>
            </a:r>
            <a:r>
              <a:rPr lang="en-US" altLang="en-US" sz="1800" dirty="0"/>
              <a:t>. </a:t>
            </a:r>
          </a:p>
          <a:p>
            <a:pPr>
              <a:lnSpc>
                <a:spcPct val="110000"/>
              </a:lnSpc>
            </a:pPr>
            <a:r>
              <a:rPr lang="en-US" altLang="en-US" sz="1800" dirty="0"/>
              <a:t>This can allow the engagement of the Financial Intelligence Unit (FIU) and its powers can therefore be invoked.</a:t>
            </a:r>
            <a:endParaRPr lang="sl-SI" altLang="en-US" sz="1800" dirty="0"/>
          </a:p>
          <a:p>
            <a:pPr>
              <a:lnSpc>
                <a:spcPct val="110000"/>
              </a:lnSpc>
            </a:pPr>
            <a:r>
              <a:rPr lang="en-US" altLang="en-US" sz="1800" dirty="0"/>
              <a:t>Suspicious Transaction Report (STR) analysis conducted by a Financial Intelligence Unit (FIU) can also lead to the investigation of (predicate) offence and related proceeds. </a:t>
            </a:r>
            <a:endParaRPr lang="sl-SI" altLang="en-US" sz="18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800" dirty="0"/>
              <a:t>When such conditions are met, the </a:t>
            </a:r>
            <a:r>
              <a:rPr lang="en-US" altLang="en-US" sz="1800" b="1" dirty="0"/>
              <a:t>FIU can be engaged </a:t>
            </a:r>
            <a:r>
              <a:rPr lang="en-US" altLang="en-US" sz="1800" dirty="0"/>
              <a:t>and its powers can be invoked</a:t>
            </a:r>
            <a:r>
              <a:rPr lang="sl-SI" altLang="en-US" sz="1800" dirty="0"/>
              <a:t>: </a:t>
            </a:r>
            <a:r>
              <a:rPr lang="en-US" altLang="en-US" sz="1800" dirty="0"/>
              <a:t> </a:t>
            </a:r>
            <a:endParaRPr lang="sl-SI" altLang="en-US" sz="1800" dirty="0"/>
          </a:p>
          <a:p>
            <a:pPr>
              <a:lnSpc>
                <a:spcPct val="110000"/>
              </a:lnSpc>
            </a:pPr>
            <a:r>
              <a:rPr lang="en-US" altLang="en-US" sz="1800" dirty="0"/>
              <a:t>access to bank data (STR) domestically and abroad, </a:t>
            </a:r>
            <a:endParaRPr lang="sl-SI" altLang="en-US" sz="1800" dirty="0"/>
          </a:p>
          <a:p>
            <a:pPr>
              <a:lnSpc>
                <a:spcPct val="110000"/>
              </a:lnSpc>
            </a:pPr>
            <a:r>
              <a:rPr lang="en-US" altLang="en-US" sz="1800" dirty="0"/>
              <a:t>analytical capability </a:t>
            </a:r>
            <a:endParaRPr lang="sl-SI" altLang="en-US" sz="1800" dirty="0"/>
          </a:p>
          <a:p>
            <a:pPr>
              <a:lnSpc>
                <a:spcPct val="110000"/>
              </a:lnSpc>
            </a:pPr>
            <a:r>
              <a:rPr lang="en-US" altLang="en-US" sz="1800" dirty="0"/>
              <a:t>timely suspend the bank transaction domestically and abroad. </a:t>
            </a:r>
            <a:endParaRPr lang="sl-SI" altLang="en-US" sz="1800" dirty="0"/>
          </a:p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endParaRPr lang="sl-SI" altLang="en-US" sz="1800" dirty="0"/>
          </a:p>
          <a:p>
            <a:pPr>
              <a:buFont typeface="Arial" panose="020B0604020202020204" pitchFamily="34" charset="0"/>
              <a:buNone/>
            </a:pPr>
            <a:endParaRPr lang="sl-SI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08D3C74-0079-43C4-8A96-1705EA33D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/>
              <a:t>Money laundering and Financial Investigations</a:t>
            </a:r>
            <a:endParaRPr lang="sl-SI" altLang="en-US" sz="3600" b="1" dirty="0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F31121FC-428E-4C50-8CD0-C7F72E362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1400" dirty="0"/>
              <a:t> 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1400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b="1" dirty="0"/>
              <a:t>Discussion: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000" dirty="0"/>
              <a:t>What is the national legislation and jurisprudence (including relevant judgments)</a:t>
            </a:r>
            <a:r>
              <a:rPr lang="en-US" altLang="en-US" sz="2000" i="1" dirty="0"/>
              <a:t> </a:t>
            </a:r>
            <a:r>
              <a:rPr lang="en-US" altLang="en-US" sz="2000" dirty="0"/>
              <a:t>on the necessary elements for the criminal offence of Money Laundering? </a:t>
            </a:r>
            <a:endParaRPr lang="sl-SI" alt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altLang="en-US" sz="2000" dirty="0"/>
              <a:t>In practice, is the result of a Financial Investigation </a:t>
            </a:r>
            <a:r>
              <a:rPr lang="sl-SI" altLang="en-US" sz="2000" dirty="0"/>
              <a:t>a</a:t>
            </a:r>
            <a:r>
              <a:rPr lang="en-US" altLang="en-US" sz="2000" dirty="0"/>
              <a:t> Money Laundering charge? </a:t>
            </a:r>
            <a:endParaRPr lang="sl-SI" alt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altLang="en-US" sz="2000" dirty="0"/>
              <a:t>Can the Money Laundering charge be more efficient than charging for the predicate offence? 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000" dirty="0"/>
              <a:t>Can FIU data be used as evidence in criminal proceedings? </a:t>
            </a:r>
            <a:endParaRPr lang="sl-SI" altLang="en-US" sz="2000" dirty="0"/>
          </a:p>
          <a:p>
            <a:pPr>
              <a:buFont typeface="Arial" panose="020B0604020202020204" pitchFamily="34" charset="0"/>
              <a:buNone/>
            </a:pPr>
            <a:endParaRPr lang="sl-SI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42DBE-A6BC-4969-A61E-598E3EB2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0737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FIUs and Online Crime Proceeds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984C7CD1-EE95-4756-8880-4A1094566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1052513"/>
            <a:ext cx="8447088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/>
              <a:t>Case Study: Business Email Compromise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8987A9E8-B608-4E73-ADF0-AEF762CAD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en-US" altLang="en-US" dirty="0"/>
              <a:t>Victim contacted by email.</a:t>
            </a:r>
          </a:p>
          <a:p>
            <a:endParaRPr lang="en-US" altLang="en-US" dirty="0"/>
          </a:p>
          <a:p>
            <a:r>
              <a:rPr lang="en-US" altLang="en-US" dirty="0"/>
              <a:t>Attacker represents as being from an existing partner/supplier. </a:t>
            </a:r>
          </a:p>
          <a:p>
            <a:endParaRPr lang="en-US" altLang="en-US" dirty="0"/>
          </a:p>
          <a:p>
            <a:r>
              <a:rPr lang="en-US" altLang="en-US" dirty="0"/>
              <a:t>Victim tricked into making transfer to incorrect account.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2676407C-3FFF-4D7F-8414-E37C12170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1052513"/>
            <a:ext cx="8447088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/>
              <a:t>Case Study: Business Email Compromise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E91BD17D-7DB4-42C1-B973-7FA818CF7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How can an FIU help?</a:t>
            </a:r>
          </a:p>
          <a:p>
            <a:pPr lvl="1"/>
            <a:r>
              <a:rPr lang="en-US" altLang="en-US" dirty="0"/>
              <a:t>Freeze transaction to prevent onwards transfer of funds (possibly recover stolen funds).</a:t>
            </a:r>
          </a:p>
          <a:p>
            <a:pPr lvl="1"/>
            <a:r>
              <a:rPr lang="en-US" altLang="en-US" dirty="0"/>
              <a:t>International cooperation.</a:t>
            </a:r>
          </a:p>
          <a:p>
            <a:pPr lvl="1"/>
            <a:r>
              <a:rPr lang="en-US" altLang="en-US" dirty="0"/>
              <a:t>Awareness raising through circulation of business email compromise red flags/indicators to obliged entities (financial institutions).</a:t>
            </a:r>
          </a:p>
          <a:p>
            <a:endParaRPr lang="en-US" altLang="en-US" dirty="0"/>
          </a:p>
          <a:p>
            <a:r>
              <a:rPr lang="en-US" altLang="en-US" b="1" dirty="0"/>
              <a:t>Remember: </a:t>
            </a:r>
            <a:r>
              <a:rPr lang="en-US" altLang="en-US" i="1" dirty="0"/>
              <a:t>Time is of the essence!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DD558218-38AA-4A22-AC9A-B2A6F7491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C1517EB1-34F4-47F1-BDD5-E01BC83708C3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2CAB1EF5-ADC8-4B82-A897-981DC2B4E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F254A35A-3463-4CE6-8CDC-F93704943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Explain the functions, responsibilities and powers of a Financial Intelligence Unit (FIU).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Understand the types of information that an FIU has access to.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how FIUs exchange information.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Be aware of the relevant international standards.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Explain the basic nature of the money laundering offence.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the relevance of money laundering to a financial investigation.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Provide an example of how FIUs can help with cases involving online crime proceeds.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BB2A1D9-841D-4ECB-8822-8B7FB484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FIU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B21AFF12-8615-4F3F-BD32-954CEF7D5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Receives and analyses suspected money laundering reports from the financial business that are regulated by AML (“obliged entities”)</a:t>
            </a:r>
          </a:p>
          <a:p>
            <a:r>
              <a:rPr lang="en-US" altLang="en-US"/>
              <a:t>Different models of FIUs, they are not all the same</a:t>
            </a:r>
          </a:p>
          <a:p>
            <a:pPr lvl="2"/>
            <a:r>
              <a:rPr lang="en-US" altLang="en-US"/>
              <a:t>49.5% Administrative</a:t>
            </a:r>
          </a:p>
          <a:p>
            <a:pPr lvl="2"/>
            <a:r>
              <a:rPr lang="en-US" altLang="en-US"/>
              <a:t>49.5% Law Enforcement</a:t>
            </a:r>
          </a:p>
          <a:p>
            <a:pPr lvl="2"/>
            <a:r>
              <a:rPr lang="en-US" altLang="en-US"/>
              <a:t>1% Judicial/Hybrid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36F70DF-4758-46F2-B764-B344A2CF1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FIU access to other databases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CFF930A1-718A-422E-98B5-65A7AA266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LEA intelligence</a:t>
            </a:r>
          </a:p>
          <a:p>
            <a:r>
              <a:rPr lang="en-GB" altLang="en-US"/>
              <a:t>Social security</a:t>
            </a:r>
          </a:p>
          <a:p>
            <a:r>
              <a:rPr lang="en-GB" altLang="en-US"/>
              <a:t>Financial</a:t>
            </a:r>
          </a:p>
          <a:p>
            <a:pPr lvl="1"/>
            <a:r>
              <a:rPr lang="en-GB" altLang="en-US"/>
              <a:t>Cadastral</a:t>
            </a:r>
          </a:p>
          <a:p>
            <a:pPr lvl="1"/>
            <a:r>
              <a:rPr lang="en-GB" altLang="en-US"/>
              <a:t>Business registers</a:t>
            </a:r>
          </a:p>
          <a:p>
            <a:pPr lvl="1"/>
            <a:r>
              <a:rPr lang="en-GB" altLang="en-US"/>
              <a:t>Bank accounts</a:t>
            </a:r>
          </a:p>
          <a:p>
            <a:pPr lvl="1"/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5305E28C-007C-4322-8896-2CE106402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FIU Powers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DDA94D6D-6DAA-4BBB-8E64-359D68FED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Temporarily freeze bank accounts</a:t>
            </a:r>
          </a:p>
          <a:p>
            <a:r>
              <a:rPr lang="en-GB" altLang="en-US"/>
              <a:t>Postpone or suspend transactions</a:t>
            </a:r>
          </a:p>
          <a:p>
            <a:r>
              <a:rPr lang="en-GB" altLang="en-US"/>
              <a:t>Authority given to continue transactions</a:t>
            </a:r>
          </a:p>
          <a:p>
            <a:r>
              <a:rPr lang="en-GB" altLang="en-US"/>
              <a:t>Administrative sanctions (some FIUs)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050B705E-34BA-411C-ABFA-D99C6F804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FIU information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43BC4A26-6FDD-4D8C-AF9B-2ABAEAB7F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Information seeking</a:t>
            </a:r>
          </a:p>
          <a:p>
            <a:pPr lvl="1"/>
            <a:r>
              <a:rPr lang="en-GB" altLang="en-US"/>
              <a:t>From your FIU</a:t>
            </a:r>
          </a:p>
          <a:p>
            <a:pPr lvl="1"/>
            <a:r>
              <a:rPr lang="en-GB" altLang="en-US"/>
              <a:t>From an overseas FIU – Egmont principles of information exchange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C1B3E97E-B4C9-4F7D-BDD0-66121ECC7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Egmont Principles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C3035D06-E624-445D-88E9-9052AAB3E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sz="2400"/>
              <a:t>All members foster the widest possible co-operation and exchange of information with other Egmont Group FIUs on the basis of reciprocity or mutual agreement and following the basic rules established in the Principles: </a:t>
            </a:r>
          </a:p>
          <a:p>
            <a:r>
              <a:rPr lang="en-GB" altLang="en-US" sz="2400"/>
              <a:t>Free exchange of information for purposes of analysis at FIU level. </a:t>
            </a:r>
          </a:p>
          <a:p>
            <a:r>
              <a:rPr lang="en-GB" altLang="en-US" sz="2400"/>
              <a:t>No dissemination or use of the information for any other purpose without prior consent of the providing FIU. </a:t>
            </a:r>
          </a:p>
          <a:p>
            <a:r>
              <a:rPr lang="en-GB" altLang="en-US" sz="2400"/>
              <a:t>Protection of the confidentiality of the information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Content Placeholder 3">
            <a:extLst>
              <a:ext uri="{FF2B5EF4-FFF2-40B4-BE49-F238E27FC236}">
                <a16:creationId xmlns:a16="http://schemas.microsoft.com/office/drawing/2014/main" id="{C0AD15C2-9945-4310-9BD1-1FBBC1FF0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4" r="12454"/>
          <a:stretch/>
        </p:blipFill>
        <p:spPr>
          <a:xfrm>
            <a:off x="2627784" y="1196752"/>
            <a:ext cx="3888432" cy="5178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3E810D5-FC0A-4D3A-974A-741681C5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FIU-FIU cooperation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3E8E403F-F4EB-4CCE-828C-2742EC522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Egmont secure web (ESW)</a:t>
            </a:r>
          </a:p>
          <a:p>
            <a:endParaRPr lang="en-GB" altLang="en-US" dirty="0"/>
          </a:p>
          <a:p>
            <a:r>
              <a:rPr lang="en-GB" altLang="en-US" dirty="0"/>
              <a:t>EU FIU.net</a:t>
            </a:r>
          </a:p>
          <a:p>
            <a:endParaRPr lang="en-GB" altLang="en-US" dirty="0"/>
          </a:p>
          <a:p>
            <a:r>
              <a:rPr lang="en-GB" altLang="en-US" dirty="0"/>
              <a:t>Some FIUs host the CARIN/ARO functions.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52093</TotalTime>
  <Words>672</Words>
  <Application>Microsoft Office PowerPoint</Application>
  <PresentationFormat>On-screen Show (4:3)</PresentationFormat>
  <Paragraphs>109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Georgia</vt:lpstr>
      <vt:lpstr>Helvetica</vt:lpstr>
      <vt:lpstr>PPT_theme_v7</vt:lpstr>
      <vt:lpstr>Basic Course on the Search, Seizure and Confiscation of Online Crime Proceeds</vt:lpstr>
      <vt:lpstr>Session Objectives</vt:lpstr>
      <vt:lpstr>The FIU</vt:lpstr>
      <vt:lpstr>FIU access to other databases</vt:lpstr>
      <vt:lpstr>FIU Powers</vt:lpstr>
      <vt:lpstr>FIU information</vt:lpstr>
      <vt:lpstr>Egmont Principles</vt:lpstr>
      <vt:lpstr>PowerPoint Presentation</vt:lpstr>
      <vt:lpstr>FIU-FIU cooperation</vt:lpstr>
      <vt:lpstr>Other FIU responsibilities</vt:lpstr>
      <vt:lpstr>What is money laundering?</vt:lpstr>
      <vt:lpstr>PowerPoint Presentation</vt:lpstr>
      <vt:lpstr>Financial Investigations and the Money Laundering Offence</vt:lpstr>
      <vt:lpstr>Money laundering and Financial Investigations</vt:lpstr>
      <vt:lpstr>Money laundering and Financial Investigations</vt:lpstr>
      <vt:lpstr>FIUs and Online Crime Proceeds</vt:lpstr>
      <vt:lpstr>Case Study: Business Email Compromise</vt:lpstr>
      <vt:lpstr>Case Study: Business Email Compromise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357</cp:revision>
  <cp:lastPrinted>2016-05-18T07:38:13Z</cp:lastPrinted>
  <dcterms:created xsi:type="dcterms:W3CDTF">2013-06-24T06:40:18Z</dcterms:created>
  <dcterms:modified xsi:type="dcterms:W3CDTF">2023-11-13T15:25:28Z</dcterms:modified>
</cp:coreProperties>
</file>