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4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1"/>
  </p:sldMasterIdLst>
  <p:notesMasterIdLst>
    <p:notesMasterId r:id="rId51"/>
  </p:notesMasterIdLst>
  <p:sldIdLst>
    <p:sldId id="260" r:id="rId2"/>
    <p:sldId id="264" r:id="rId3"/>
    <p:sldId id="265" r:id="rId4"/>
    <p:sldId id="266" r:id="rId5"/>
    <p:sldId id="267" r:id="rId6"/>
    <p:sldId id="382" r:id="rId7"/>
    <p:sldId id="383" r:id="rId8"/>
    <p:sldId id="346" r:id="rId9"/>
    <p:sldId id="384" r:id="rId10"/>
    <p:sldId id="385" r:id="rId11"/>
    <p:sldId id="386" r:id="rId12"/>
    <p:sldId id="387" r:id="rId13"/>
    <p:sldId id="388" r:id="rId14"/>
    <p:sldId id="414" r:id="rId15"/>
    <p:sldId id="415" r:id="rId16"/>
    <p:sldId id="416" r:id="rId17"/>
    <p:sldId id="417" r:id="rId18"/>
    <p:sldId id="352" r:id="rId19"/>
    <p:sldId id="389" r:id="rId20"/>
    <p:sldId id="422" r:id="rId21"/>
    <p:sldId id="391" r:id="rId22"/>
    <p:sldId id="392" r:id="rId23"/>
    <p:sldId id="393" r:id="rId24"/>
    <p:sldId id="394" r:id="rId25"/>
    <p:sldId id="395" r:id="rId26"/>
    <p:sldId id="396" r:id="rId27"/>
    <p:sldId id="397" r:id="rId28"/>
    <p:sldId id="398" r:id="rId29"/>
    <p:sldId id="418" r:id="rId30"/>
    <p:sldId id="419" r:id="rId31"/>
    <p:sldId id="399" r:id="rId32"/>
    <p:sldId id="400" r:id="rId33"/>
    <p:sldId id="401" r:id="rId34"/>
    <p:sldId id="363" r:id="rId35"/>
    <p:sldId id="402" r:id="rId36"/>
    <p:sldId id="423" r:id="rId37"/>
    <p:sldId id="404" r:id="rId38"/>
    <p:sldId id="405" r:id="rId39"/>
    <p:sldId id="406" r:id="rId40"/>
    <p:sldId id="407" r:id="rId41"/>
    <p:sldId id="408" r:id="rId42"/>
    <p:sldId id="409" r:id="rId43"/>
    <p:sldId id="410" r:id="rId44"/>
    <p:sldId id="411" r:id="rId45"/>
    <p:sldId id="412" r:id="rId46"/>
    <p:sldId id="420" r:id="rId47"/>
    <p:sldId id="421" r:id="rId48"/>
    <p:sldId id="413" r:id="rId49"/>
    <p:sldId id="381"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u" id="{2CD8423E-0CCD-48E0-A715-3EC094151D76}">
          <p14:sldIdLst>
            <p14:sldId id="260"/>
          </p14:sldIdLst>
        </p14:section>
        <p14:section name="Introducere" id="{DEED0A68-EF9C-4733-ADAA-766A859E58BB}">
          <p14:sldIdLst>
            <p14:sldId id="264"/>
            <p14:sldId id="265"/>
            <p14:sldId id="266"/>
          </p14:sldIdLst>
        </p14:section>
        <p14:section name="Secțiunea 1" id="{1F767E79-2A4A-4837-8114-C2475E36F49A}">
          <p14:sldIdLst>
            <p14:sldId id="267"/>
            <p14:sldId id="382"/>
            <p14:sldId id="383"/>
          </p14:sldIdLst>
        </p14:section>
        <p14:section name="Secțiunea 2" id="{E1F705E1-42CB-4473-AB41-62ED9A13F8E1}">
          <p14:sldIdLst>
            <p14:sldId id="346"/>
            <p14:sldId id="384"/>
            <p14:sldId id="385"/>
            <p14:sldId id="386"/>
            <p14:sldId id="387"/>
            <p14:sldId id="388"/>
            <p14:sldId id="414"/>
            <p14:sldId id="415"/>
            <p14:sldId id="416"/>
            <p14:sldId id="417"/>
          </p14:sldIdLst>
        </p14:section>
        <p14:section name="Secțiunea 3" id="{6D691E9D-4CA8-400B-938D-24BD61081A9F}">
          <p14:sldIdLst>
            <p14:sldId id="352"/>
            <p14:sldId id="389"/>
            <p14:sldId id="422"/>
            <p14:sldId id="391"/>
            <p14:sldId id="392"/>
            <p14:sldId id="393"/>
            <p14:sldId id="394"/>
            <p14:sldId id="395"/>
            <p14:sldId id="396"/>
            <p14:sldId id="397"/>
            <p14:sldId id="398"/>
            <p14:sldId id="418"/>
            <p14:sldId id="419"/>
            <p14:sldId id="399"/>
            <p14:sldId id="400"/>
            <p14:sldId id="401"/>
          </p14:sldIdLst>
        </p14:section>
        <p14:section name="Secțiunea 4" id="{D3C7888B-FA46-4AC6-BBD4-B61C20276A53}">
          <p14:sldIdLst>
            <p14:sldId id="363"/>
            <p14:sldId id="402"/>
            <p14:sldId id="423"/>
            <p14:sldId id="404"/>
            <p14:sldId id="405"/>
            <p14:sldId id="406"/>
            <p14:sldId id="407"/>
            <p14:sldId id="408"/>
            <p14:sldId id="409"/>
            <p14:sldId id="410"/>
            <p14:sldId id="411"/>
            <p14:sldId id="412"/>
            <p14:sldId id="420"/>
            <p14:sldId id="421"/>
            <p14:sldId id="413"/>
          </p14:sldIdLst>
        </p14:section>
        <p14:section name="Secțiunea 5" id="{B9B1D7AD-7CFA-4836-A3B4-C645489F4CEB}">
          <p14:sldIdLst>
            <p14:sldId id="38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 User" initials="WU" lastIdx="12" clrIdx="0">
    <p:extLst>
      <p:ext uri="{19B8F6BF-5375-455C-9EA6-DF929625EA0E}">
        <p15:presenceInfo xmlns:p15="http://schemas.microsoft.com/office/powerpoint/2012/main" userId="Windows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8D5"/>
    <a:srgbClr val="F9F4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559" autoAdjust="0"/>
    <p:restoredTop sz="94249" autoAdjust="0"/>
  </p:normalViewPr>
  <p:slideViewPr>
    <p:cSldViewPr snapToGrid="0">
      <p:cViewPr>
        <p:scale>
          <a:sx n="110" d="100"/>
          <a:sy n="110" d="100"/>
        </p:scale>
        <p:origin x="288" y="-1632"/>
      </p:cViewPr>
      <p:guideLst/>
    </p:cSldViewPr>
  </p:slideViewPr>
  <p:outlineViewPr>
    <p:cViewPr>
      <p:scale>
        <a:sx n="33" d="100"/>
        <a:sy n="33" d="100"/>
      </p:scale>
      <p:origin x="0" y="-6918"/>
    </p:cViewPr>
  </p:outlineViewPr>
  <p:notesTextViewPr>
    <p:cViewPr>
      <p:scale>
        <a:sx n="1" d="1"/>
        <a:sy n="1" d="1"/>
      </p:scale>
      <p:origin x="0" y="0"/>
    </p:cViewPr>
  </p:notesTextViewPr>
  <p:notesViewPr>
    <p:cSldViewPr snapToGrid="0">
      <p:cViewPr>
        <p:scale>
          <a:sx n="130" d="100"/>
          <a:sy n="130" d="100"/>
        </p:scale>
        <p:origin x="1260" y="-235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FC4093-77EC-4A67-A554-798814E7FABC}" type="doc">
      <dgm:prSet loTypeId="urn:microsoft.com/office/officeart/2005/8/layout/pyramid3" loCatId="pyramid" qsTypeId="urn:microsoft.com/office/officeart/2005/8/quickstyle/simple1" qsCatId="simple" csTypeId="urn:microsoft.com/office/officeart/2005/8/colors/accent1_2" csCatId="accent1" phldr="1"/>
      <dgm:spPr/>
    </dgm:pt>
    <dgm:pt modelId="{CB62AA32-34F0-4ADE-948F-A4607EB65DF6}">
      <dgm:prSet phldrT="[Text]" custT="1"/>
      <dgm:spPr/>
      <dgm:t>
        <a:bodyPr/>
        <a:lstStyle/>
        <a:p>
          <a:r>
            <a:rPr lang="ro-RO" sz="1400" b="1"/>
            <a:t>Ordinul de divulgare</a:t>
          </a:r>
        </a:p>
      </dgm:t>
    </dgm:pt>
    <dgm:pt modelId="{51386EDD-AA3A-43A6-AA95-73FB04EC42C9}" type="parTrans" cxnId="{2A864DDA-62EE-4187-9CA8-EC46C89A8E3B}">
      <dgm:prSet/>
      <dgm:spPr/>
      <dgm:t>
        <a:bodyPr/>
        <a:lstStyle/>
        <a:p>
          <a:endParaRPr lang="aa-ET"/>
        </a:p>
      </dgm:t>
    </dgm:pt>
    <dgm:pt modelId="{94972244-6440-4472-B4CD-01DE0741D639}" type="sibTrans" cxnId="{2A864DDA-62EE-4187-9CA8-EC46C89A8E3B}">
      <dgm:prSet/>
      <dgm:spPr/>
      <dgm:t>
        <a:bodyPr/>
        <a:lstStyle/>
        <a:p>
          <a:endParaRPr lang="aa-ET"/>
        </a:p>
      </dgm:t>
    </dgm:pt>
    <dgm:pt modelId="{C6240533-08D9-4608-8B00-A4C7D3FCB475}">
      <dgm:prSet phldrT="[Text]" custT="1"/>
      <dgm:spPr/>
      <dgm:t>
        <a:bodyPr/>
        <a:lstStyle/>
        <a:p>
          <a:r>
            <a:rPr lang="ro-RO" sz="1400" b="1"/>
            <a:t>Dezvăluirea parțială a datelor de trafic</a:t>
          </a:r>
        </a:p>
      </dgm:t>
    </dgm:pt>
    <dgm:pt modelId="{8487AB02-FCED-4BD2-A66F-7F04C18AE8EF}" type="sibTrans" cxnId="{7CCE4CD3-B2C1-4AAC-AA41-AE23E1135E33}">
      <dgm:prSet/>
      <dgm:spPr/>
      <dgm:t>
        <a:bodyPr/>
        <a:lstStyle/>
        <a:p>
          <a:endParaRPr lang="aa-ET"/>
        </a:p>
      </dgm:t>
    </dgm:pt>
    <dgm:pt modelId="{D941B2FE-C827-4B8F-9E1E-4B37347B8A22}" type="parTrans" cxnId="{7CCE4CD3-B2C1-4AAC-AA41-AE23E1135E33}">
      <dgm:prSet/>
      <dgm:spPr/>
      <dgm:t>
        <a:bodyPr/>
        <a:lstStyle/>
        <a:p>
          <a:endParaRPr lang="aa-ET"/>
        </a:p>
      </dgm:t>
    </dgm:pt>
    <dgm:pt modelId="{B5C9E112-70BE-4142-B1EC-080F116C25B7}">
      <dgm:prSet phldrT="[Text]" custT="1"/>
      <dgm:spPr/>
      <dgm:t>
        <a:bodyPr anchor="t" anchorCtr="0"/>
        <a:lstStyle/>
        <a:p>
          <a:endParaRPr lang="en-US" sz="300" b="1" dirty="0"/>
        </a:p>
        <a:p>
          <a:r>
            <a:rPr lang="ro-RO" sz="800" b="1"/>
            <a:t>Conservarea rapidă </a:t>
          </a:r>
        </a:p>
      </dgm:t>
    </dgm:pt>
    <dgm:pt modelId="{3377ABEE-F251-4596-8DB8-11B3D718B7D4}" type="sibTrans" cxnId="{78E78CAD-2DB6-4DAC-8F86-0AAC09B361AD}">
      <dgm:prSet/>
      <dgm:spPr/>
      <dgm:t>
        <a:bodyPr/>
        <a:lstStyle/>
        <a:p>
          <a:endParaRPr lang="aa-ET"/>
        </a:p>
      </dgm:t>
    </dgm:pt>
    <dgm:pt modelId="{BB95637E-03DC-4AEC-87F9-4686BA9783A2}" type="parTrans" cxnId="{78E78CAD-2DB6-4DAC-8F86-0AAC09B361AD}">
      <dgm:prSet/>
      <dgm:spPr/>
      <dgm:t>
        <a:bodyPr/>
        <a:lstStyle/>
        <a:p>
          <a:endParaRPr lang="aa-ET"/>
        </a:p>
      </dgm:t>
    </dgm:pt>
    <dgm:pt modelId="{189F11AD-C336-4E0D-ABF0-2444B2A1E37F}">
      <dgm:prSet phldrT="[Text]" custT="1"/>
      <dgm:spPr/>
      <dgm:t>
        <a:bodyPr/>
        <a:lstStyle/>
        <a:p>
          <a:r>
            <a:rPr lang="ro-RO" sz="1400" b="1"/>
            <a:t>Percheziția și sechestrarea</a:t>
          </a:r>
        </a:p>
      </dgm:t>
    </dgm:pt>
    <dgm:pt modelId="{080213BC-5289-4819-B92E-5772E3036040}" type="parTrans" cxnId="{76DD5D7E-F6A9-4071-B85E-2CB45226CAE8}">
      <dgm:prSet/>
      <dgm:spPr/>
      <dgm:t>
        <a:bodyPr/>
        <a:lstStyle/>
        <a:p>
          <a:endParaRPr lang="aa-ET"/>
        </a:p>
      </dgm:t>
    </dgm:pt>
    <dgm:pt modelId="{2659DEB4-6809-4ED1-A6E1-1E136EBE4819}" type="sibTrans" cxnId="{76DD5D7E-F6A9-4071-B85E-2CB45226CAE8}">
      <dgm:prSet/>
      <dgm:spPr/>
      <dgm:t>
        <a:bodyPr/>
        <a:lstStyle/>
        <a:p>
          <a:endParaRPr lang="aa-ET"/>
        </a:p>
      </dgm:t>
    </dgm:pt>
    <dgm:pt modelId="{B2EEC4EA-DCBB-4F45-8E01-C3B1D149D96E}">
      <dgm:prSet phldrT="[Text]" custT="1"/>
      <dgm:spPr/>
      <dgm:t>
        <a:bodyPr/>
        <a:lstStyle/>
        <a:p>
          <a:r>
            <a:rPr lang="ro-RO" sz="1400" b="1"/>
            <a:t>Colectarea în timp real a datelor de trafic</a:t>
          </a:r>
        </a:p>
      </dgm:t>
    </dgm:pt>
    <dgm:pt modelId="{196B25F1-1C79-4686-8D1B-50CCC426AFB1}" type="parTrans" cxnId="{18CCF446-4F1D-4C7B-8747-8BAD501D1337}">
      <dgm:prSet/>
      <dgm:spPr/>
      <dgm:t>
        <a:bodyPr/>
        <a:lstStyle/>
        <a:p>
          <a:endParaRPr lang="aa-ET"/>
        </a:p>
      </dgm:t>
    </dgm:pt>
    <dgm:pt modelId="{D6D169D9-04AF-4284-9364-5FEBC6E72C2F}" type="sibTrans" cxnId="{18CCF446-4F1D-4C7B-8747-8BAD501D1337}">
      <dgm:prSet/>
      <dgm:spPr/>
      <dgm:t>
        <a:bodyPr/>
        <a:lstStyle/>
        <a:p>
          <a:endParaRPr lang="aa-ET"/>
        </a:p>
      </dgm:t>
    </dgm:pt>
    <dgm:pt modelId="{70FE494B-4267-4F22-99A7-8B2FB99AB38D}">
      <dgm:prSet phldrT="[Text]" custT="1"/>
      <dgm:spPr/>
      <dgm:t>
        <a:bodyPr/>
        <a:lstStyle/>
        <a:p>
          <a:r>
            <a:rPr lang="ro-RO" sz="1400" b="1"/>
            <a:t>Interceptarea datelor de conținut</a:t>
          </a:r>
        </a:p>
      </dgm:t>
    </dgm:pt>
    <dgm:pt modelId="{88D57A9B-1444-485E-81BA-743C0A7650E0}" type="parTrans" cxnId="{56AF98E9-492A-43F1-8995-919BD5BCD12C}">
      <dgm:prSet/>
      <dgm:spPr/>
      <dgm:t>
        <a:bodyPr/>
        <a:lstStyle/>
        <a:p>
          <a:endParaRPr lang="aa-ET"/>
        </a:p>
      </dgm:t>
    </dgm:pt>
    <dgm:pt modelId="{D4EEEB41-F527-4B12-9DAB-E0639A14CFBF}" type="sibTrans" cxnId="{56AF98E9-492A-43F1-8995-919BD5BCD12C}">
      <dgm:prSet/>
      <dgm:spPr/>
      <dgm:t>
        <a:bodyPr/>
        <a:lstStyle/>
        <a:p>
          <a:endParaRPr lang="aa-ET"/>
        </a:p>
      </dgm:t>
    </dgm:pt>
    <dgm:pt modelId="{912E7169-AF04-4E0C-802E-EFD5E069E710}" type="pres">
      <dgm:prSet presAssocID="{89FC4093-77EC-4A67-A554-798814E7FABC}" presName="Name0" presStyleCnt="0">
        <dgm:presLayoutVars>
          <dgm:dir/>
          <dgm:animLvl val="lvl"/>
          <dgm:resizeHandles val="exact"/>
        </dgm:presLayoutVars>
      </dgm:prSet>
      <dgm:spPr/>
    </dgm:pt>
    <dgm:pt modelId="{C18B4275-3CDB-46B0-A0D5-39D753AF5EAB}" type="pres">
      <dgm:prSet presAssocID="{70FE494B-4267-4F22-99A7-8B2FB99AB38D}" presName="Name8" presStyleCnt="0"/>
      <dgm:spPr/>
    </dgm:pt>
    <dgm:pt modelId="{9EB6C696-8BAE-43F5-A7AE-876CEB660999}" type="pres">
      <dgm:prSet presAssocID="{70FE494B-4267-4F22-99A7-8B2FB99AB38D}" presName="level" presStyleLbl="node1" presStyleIdx="0" presStyleCnt="6">
        <dgm:presLayoutVars>
          <dgm:chMax val="1"/>
          <dgm:bulletEnabled val="1"/>
        </dgm:presLayoutVars>
      </dgm:prSet>
      <dgm:spPr/>
    </dgm:pt>
    <dgm:pt modelId="{71B40B14-0D88-4426-B5EA-0A69F47F906B}" type="pres">
      <dgm:prSet presAssocID="{70FE494B-4267-4F22-99A7-8B2FB99AB38D}" presName="levelTx" presStyleLbl="revTx" presStyleIdx="0" presStyleCnt="0">
        <dgm:presLayoutVars>
          <dgm:chMax val="1"/>
          <dgm:bulletEnabled val="1"/>
        </dgm:presLayoutVars>
      </dgm:prSet>
      <dgm:spPr/>
    </dgm:pt>
    <dgm:pt modelId="{0606AFFD-56B8-4DB4-B45E-F7C2FBD918CA}" type="pres">
      <dgm:prSet presAssocID="{B2EEC4EA-DCBB-4F45-8E01-C3B1D149D96E}" presName="Name8" presStyleCnt="0"/>
      <dgm:spPr/>
    </dgm:pt>
    <dgm:pt modelId="{37638A15-F53B-4722-A3A9-504F0872E3E9}" type="pres">
      <dgm:prSet presAssocID="{B2EEC4EA-DCBB-4F45-8E01-C3B1D149D96E}" presName="level" presStyleLbl="node1" presStyleIdx="1" presStyleCnt="6">
        <dgm:presLayoutVars>
          <dgm:chMax val="1"/>
          <dgm:bulletEnabled val="1"/>
        </dgm:presLayoutVars>
      </dgm:prSet>
      <dgm:spPr/>
    </dgm:pt>
    <dgm:pt modelId="{4C0C98E8-F66C-410F-AE1A-13AEFB236C83}" type="pres">
      <dgm:prSet presAssocID="{B2EEC4EA-DCBB-4F45-8E01-C3B1D149D96E}" presName="levelTx" presStyleLbl="revTx" presStyleIdx="0" presStyleCnt="0">
        <dgm:presLayoutVars>
          <dgm:chMax val="1"/>
          <dgm:bulletEnabled val="1"/>
        </dgm:presLayoutVars>
      </dgm:prSet>
      <dgm:spPr/>
    </dgm:pt>
    <dgm:pt modelId="{33C778BB-2316-4D41-99E5-AC20C36E52EA}" type="pres">
      <dgm:prSet presAssocID="{189F11AD-C336-4E0D-ABF0-2444B2A1E37F}" presName="Name8" presStyleCnt="0"/>
      <dgm:spPr/>
    </dgm:pt>
    <dgm:pt modelId="{D3458357-E8D2-45B2-A250-AF9A09B0DC07}" type="pres">
      <dgm:prSet presAssocID="{189F11AD-C336-4E0D-ABF0-2444B2A1E37F}" presName="level" presStyleLbl="node1" presStyleIdx="2" presStyleCnt="6">
        <dgm:presLayoutVars>
          <dgm:chMax val="1"/>
          <dgm:bulletEnabled val="1"/>
        </dgm:presLayoutVars>
      </dgm:prSet>
      <dgm:spPr/>
    </dgm:pt>
    <dgm:pt modelId="{EB888798-5870-43B1-AB7D-F677306DEFC6}" type="pres">
      <dgm:prSet presAssocID="{189F11AD-C336-4E0D-ABF0-2444B2A1E37F}" presName="levelTx" presStyleLbl="revTx" presStyleIdx="0" presStyleCnt="0">
        <dgm:presLayoutVars>
          <dgm:chMax val="1"/>
          <dgm:bulletEnabled val="1"/>
        </dgm:presLayoutVars>
      </dgm:prSet>
      <dgm:spPr/>
    </dgm:pt>
    <dgm:pt modelId="{6F265E88-1775-473F-AD79-24A26C390243}" type="pres">
      <dgm:prSet presAssocID="{CB62AA32-34F0-4ADE-948F-A4607EB65DF6}" presName="Name8" presStyleCnt="0"/>
      <dgm:spPr/>
    </dgm:pt>
    <dgm:pt modelId="{2E9841CB-D369-4D50-B3DF-91B1CB432857}" type="pres">
      <dgm:prSet presAssocID="{CB62AA32-34F0-4ADE-948F-A4607EB65DF6}" presName="level" presStyleLbl="node1" presStyleIdx="3" presStyleCnt="6">
        <dgm:presLayoutVars>
          <dgm:chMax val="1"/>
          <dgm:bulletEnabled val="1"/>
        </dgm:presLayoutVars>
      </dgm:prSet>
      <dgm:spPr/>
    </dgm:pt>
    <dgm:pt modelId="{403E7FD9-7F60-4265-82F6-8F5070EF3B1C}" type="pres">
      <dgm:prSet presAssocID="{CB62AA32-34F0-4ADE-948F-A4607EB65DF6}" presName="levelTx" presStyleLbl="revTx" presStyleIdx="0" presStyleCnt="0">
        <dgm:presLayoutVars>
          <dgm:chMax val="1"/>
          <dgm:bulletEnabled val="1"/>
        </dgm:presLayoutVars>
      </dgm:prSet>
      <dgm:spPr/>
    </dgm:pt>
    <dgm:pt modelId="{A741954E-C559-4C56-962C-C0CA99C16132}" type="pres">
      <dgm:prSet presAssocID="{C6240533-08D9-4608-8B00-A4C7D3FCB475}" presName="Name8" presStyleCnt="0"/>
      <dgm:spPr/>
    </dgm:pt>
    <dgm:pt modelId="{BC23AC2C-C589-473D-B07A-EA5CA8DD25B7}" type="pres">
      <dgm:prSet presAssocID="{C6240533-08D9-4608-8B00-A4C7D3FCB475}" presName="level" presStyleLbl="node1" presStyleIdx="4" presStyleCnt="6">
        <dgm:presLayoutVars>
          <dgm:chMax val="1"/>
          <dgm:bulletEnabled val="1"/>
        </dgm:presLayoutVars>
      </dgm:prSet>
      <dgm:spPr/>
    </dgm:pt>
    <dgm:pt modelId="{69B29AEE-CCC1-48E7-9DD7-F832D199978A}" type="pres">
      <dgm:prSet presAssocID="{C6240533-08D9-4608-8B00-A4C7D3FCB475}" presName="levelTx" presStyleLbl="revTx" presStyleIdx="0" presStyleCnt="0">
        <dgm:presLayoutVars>
          <dgm:chMax val="1"/>
          <dgm:bulletEnabled val="1"/>
        </dgm:presLayoutVars>
      </dgm:prSet>
      <dgm:spPr/>
    </dgm:pt>
    <dgm:pt modelId="{53F4106B-472C-4D80-A1AC-7360B9B6A941}" type="pres">
      <dgm:prSet presAssocID="{B5C9E112-70BE-4142-B1EC-080F116C25B7}" presName="Name8" presStyleCnt="0"/>
      <dgm:spPr/>
    </dgm:pt>
    <dgm:pt modelId="{EFBE9C48-68C3-41E1-8414-F6D586349D59}" type="pres">
      <dgm:prSet presAssocID="{B5C9E112-70BE-4142-B1EC-080F116C25B7}" presName="level" presStyleLbl="node1" presStyleIdx="5" presStyleCnt="6">
        <dgm:presLayoutVars>
          <dgm:chMax val="1"/>
          <dgm:bulletEnabled val="1"/>
        </dgm:presLayoutVars>
      </dgm:prSet>
      <dgm:spPr/>
    </dgm:pt>
    <dgm:pt modelId="{7B36EE55-B69D-45B2-AD38-C172D4AFDE63}" type="pres">
      <dgm:prSet presAssocID="{B5C9E112-70BE-4142-B1EC-080F116C25B7}" presName="levelTx" presStyleLbl="revTx" presStyleIdx="0" presStyleCnt="0">
        <dgm:presLayoutVars>
          <dgm:chMax val="1"/>
          <dgm:bulletEnabled val="1"/>
        </dgm:presLayoutVars>
      </dgm:prSet>
      <dgm:spPr/>
    </dgm:pt>
  </dgm:ptLst>
  <dgm:cxnLst>
    <dgm:cxn modelId="{14572F01-BE8F-4301-8A3E-A0BE6DEE7C88}" type="presOf" srcId="{B2EEC4EA-DCBB-4F45-8E01-C3B1D149D96E}" destId="{37638A15-F53B-4722-A3A9-504F0872E3E9}" srcOrd="0" destOrd="0" presId="urn:microsoft.com/office/officeart/2005/8/layout/pyramid3"/>
    <dgm:cxn modelId="{53BE183B-9E4D-44A8-A170-646EA78D9403}" type="presOf" srcId="{70FE494B-4267-4F22-99A7-8B2FB99AB38D}" destId="{71B40B14-0D88-4426-B5EA-0A69F47F906B}" srcOrd="1" destOrd="0" presId="urn:microsoft.com/office/officeart/2005/8/layout/pyramid3"/>
    <dgm:cxn modelId="{B3D30860-CFAC-474F-B9E5-BE82AB0059EA}" type="presOf" srcId="{89FC4093-77EC-4A67-A554-798814E7FABC}" destId="{912E7169-AF04-4E0C-802E-EFD5E069E710}" srcOrd="0" destOrd="0" presId="urn:microsoft.com/office/officeart/2005/8/layout/pyramid3"/>
    <dgm:cxn modelId="{18CCF446-4F1D-4C7B-8747-8BAD501D1337}" srcId="{89FC4093-77EC-4A67-A554-798814E7FABC}" destId="{B2EEC4EA-DCBB-4F45-8E01-C3B1D149D96E}" srcOrd="1" destOrd="0" parTransId="{196B25F1-1C79-4686-8D1B-50CCC426AFB1}" sibTransId="{D6D169D9-04AF-4284-9364-5FEBC6E72C2F}"/>
    <dgm:cxn modelId="{22150A55-CE34-475C-A372-96B2EA015393}" type="presOf" srcId="{B5C9E112-70BE-4142-B1EC-080F116C25B7}" destId="{EFBE9C48-68C3-41E1-8414-F6D586349D59}" srcOrd="0" destOrd="0" presId="urn:microsoft.com/office/officeart/2005/8/layout/pyramid3"/>
    <dgm:cxn modelId="{42E59A75-7102-4E8C-9023-6FBAF017B7AF}" type="presOf" srcId="{B5C9E112-70BE-4142-B1EC-080F116C25B7}" destId="{7B36EE55-B69D-45B2-AD38-C172D4AFDE63}" srcOrd="1" destOrd="0" presId="urn:microsoft.com/office/officeart/2005/8/layout/pyramid3"/>
    <dgm:cxn modelId="{76DD5D7E-F6A9-4071-B85E-2CB45226CAE8}" srcId="{89FC4093-77EC-4A67-A554-798814E7FABC}" destId="{189F11AD-C336-4E0D-ABF0-2444B2A1E37F}" srcOrd="2" destOrd="0" parTransId="{080213BC-5289-4819-B92E-5772E3036040}" sibTransId="{2659DEB4-6809-4ED1-A6E1-1E136EBE4819}"/>
    <dgm:cxn modelId="{475B9696-F802-4C57-8551-8B36DFC0C56E}" type="presOf" srcId="{189F11AD-C336-4E0D-ABF0-2444B2A1E37F}" destId="{EB888798-5870-43B1-AB7D-F677306DEFC6}" srcOrd="1" destOrd="0" presId="urn:microsoft.com/office/officeart/2005/8/layout/pyramid3"/>
    <dgm:cxn modelId="{78E78CAD-2DB6-4DAC-8F86-0AAC09B361AD}" srcId="{89FC4093-77EC-4A67-A554-798814E7FABC}" destId="{B5C9E112-70BE-4142-B1EC-080F116C25B7}" srcOrd="5" destOrd="0" parTransId="{BB95637E-03DC-4AEC-87F9-4686BA9783A2}" sibTransId="{3377ABEE-F251-4596-8DB8-11B3D718B7D4}"/>
    <dgm:cxn modelId="{B1DCA8B6-182E-4E90-A3E7-BB4891840485}" type="presOf" srcId="{C6240533-08D9-4608-8B00-A4C7D3FCB475}" destId="{BC23AC2C-C589-473D-B07A-EA5CA8DD25B7}" srcOrd="0" destOrd="0" presId="urn:microsoft.com/office/officeart/2005/8/layout/pyramid3"/>
    <dgm:cxn modelId="{2A7196C9-1A57-4EC9-B669-0A208A3F9357}" type="presOf" srcId="{B2EEC4EA-DCBB-4F45-8E01-C3B1D149D96E}" destId="{4C0C98E8-F66C-410F-AE1A-13AEFB236C83}" srcOrd="1" destOrd="0" presId="urn:microsoft.com/office/officeart/2005/8/layout/pyramid3"/>
    <dgm:cxn modelId="{7CCE4CD3-B2C1-4AAC-AA41-AE23E1135E33}" srcId="{89FC4093-77EC-4A67-A554-798814E7FABC}" destId="{C6240533-08D9-4608-8B00-A4C7D3FCB475}" srcOrd="4" destOrd="0" parTransId="{D941B2FE-C827-4B8F-9E1E-4B37347B8A22}" sibTransId="{8487AB02-FCED-4BD2-A66F-7F04C18AE8EF}"/>
    <dgm:cxn modelId="{2A864DDA-62EE-4187-9CA8-EC46C89A8E3B}" srcId="{89FC4093-77EC-4A67-A554-798814E7FABC}" destId="{CB62AA32-34F0-4ADE-948F-A4607EB65DF6}" srcOrd="3" destOrd="0" parTransId="{51386EDD-AA3A-43A6-AA95-73FB04EC42C9}" sibTransId="{94972244-6440-4472-B4CD-01DE0741D639}"/>
    <dgm:cxn modelId="{F24DF7DD-4307-4399-AB90-64BEDEC785A9}" type="presOf" srcId="{70FE494B-4267-4F22-99A7-8B2FB99AB38D}" destId="{9EB6C696-8BAE-43F5-A7AE-876CEB660999}" srcOrd="0" destOrd="0" presId="urn:microsoft.com/office/officeart/2005/8/layout/pyramid3"/>
    <dgm:cxn modelId="{E0746FE4-8431-4D89-AB43-AF24A38B6655}" type="presOf" srcId="{C6240533-08D9-4608-8B00-A4C7D3FCB475}" destId="{69B29AEE-CCC1-48E7-9DD7-F832D199978A}" srcOrd="1" destOrd="0" presId="urn:microsoft.com/office/officeart/2005/8/layout/pyramid3"/>
    <dgm:cxn modelId="{492FDEE6-F20A-417A-BC81-913E396B2793}" type="presOf" srcId="{CB62AA32-34F0-4ADE-948F-A4607EB65DF6}" destId="{2E9841CB-D369-4D50-B3DF-91B1CB432857}" srcOrd="0" destOrd="0" presId="urn:microsoft.com/office/officeart/2005/8/layout/pyramid3"/>
    <dgm:cxn modelId="{56AF98E9-492A-43F1-8995-919BD5BCD12C}" srcId="{89FC4093-77EC-4A67-A554-798814E7FABC}" destId="{70FE494B-4267-4F22-99A7-8B2FB99AB38D}" srcOrd="0" destOrd="0" parTransId="{88D57A9B-1444-485E-81BA-743C0A7650E0}" sibTransId="{D4EEEB41-F527-4B12-9DAB-E0639A14CFBF}"/>
    <dgm:cxn modelId="{17110CF3-63A1-4454-9CB1-8C5EC3570E18}" type="presOf" srcId="{CB62AA32-34F0-4ADE-948F-A4607EB65DF6}" destId="{403E7FD9-7F60-4265-82F6-8F5070EF3B1C}" srcOrd="1" destOrd="0" presId="urn:microsoft.com/office/officeart/2005/8/layout/pyramid3"/>
    <dgm:cxn modelId="{B4DD44FE-C782-49EC-B407-EAC641A3AE23}" type="presOf" srcId="{189F11AD-C336-4E0D-ABF0-2444B2A1E37F}" destId="{D3458357-E8D2-45B2-A250-AF9A09B0DC07}" srcOrd="0" destOrd="0" presId="urn:microsoft.com/office/officeart/2005/8/layout/pyramid3"/>
    <dgm:cxn modelId="{A2AA94A7-1EC5-47EA-8736-357DA576C65D}" type="presParOf" srcId="{912E7169-AF04-4E0C-802E-EFD5E069E710}" destId="{C18B4275-3CDB-46B0-A0D5-39D753AF5EAB}" srcOrd="0" destOrd="0" presId="urn:microsoft.com/office/officeart/2005/8/layout/pyramid3"/>
    <dgm:cxn modelId="{15980901-C4FC-49F0-BF02-7880C20C92AB}" type="presParOf" srcId="{C18B4275-3CDB-46B0-A0D5-39D753AF5EAB}" destId="{9EB6C696-8BAE-43F5-A7AE-876CEB660999}" srcOrd="0" destOrd="0" presId="urn:microsoft.com/office/officeart/2005/8/layout/pyramid3"/>
    <dgm:cxn modelId="{88532512-4E29-479E-B6BE-ABDCE08AB48C}" type="presParOf" srcId="{C18B4275-3CDB-46B0-A0D5-39D753AF5EAB}" destId="{71B40B14-0D88-4426-B5EA-0A69F47F906B}" srcOrd="1" destOrd="0" presId="urn:microsoft.com/office/officeart/2005/8/layout/pyramid3"/>
    <dgm:cxn modelId="{00CCECF1-A9EF-40F9-B2B2-27B21F44236D}" type="presParOf" srcId="{912E7169-AF04-4E0C-802E-EFD5E069E710}" destId="{0606AFFD-56B8-4DB4-B45E-F7C2FBD918CA}" srcOrd="1" destOrd="0" presId="urn:microsoft.com/office/officeart/2005/8/layout/pyramid3"/>
    <dgm:cxn modelId="{C21643CF-DF29-44B0-AE9B-B542A75D2536}" type="presParOf" srcId="{0606AFFD-56B8-4DB4-B45E-F7C2FBD918CA}" destId="{37638A15-F53B-4722-A3A9-504F0872E3E9}" srcOrd="0" destOrd="0" presId="urn:microsoft.com/office/officeart/2005/8/layout/pyramid3"/>
    <dgm:cxn modelId="{E7A063A5-1CF8-4B46-A19E-EC0DC63A0F83}" type="presParOf" srcId="{0606AFFD-56B8-4DB4-B45E-F7C2FBD918CA}" destId="{4C0C98E8-F66C-410F-AE1A-13AEFB236C83}" srcOrd="1" destOrd="0" presId="urn:microsoft.com/office/officeart/2005/8/layout/pyramid3"/>
    <dgm:cxn modelId="{A59725B7-F271-41FB-B916-42C80A3CD580}" type="presParOf" srcId="{912E7169-AF04-4E0C-802E-EFD5E069E710}" destId="{33C778BB-2316-4D41-99E5-AC20C36E52EA}" srcOrd="2" destOrd="0" presId="urn:microsoft.com/office/officeart/2005/8/layout/pyramid3"/>
    <dgm:cxn modelId="{2FB1F651-B0DC-4C0F-B000-53B60AD238C7}" type="presParOf" srcId="{33C778BB-2316-4D41-99E5-AC20C36E52EA}" destId="{D3458357-E8D2-45B2-A250-AF9A09B0DC07}" srcOrd="0" destOrd="0" presId="urn:microsoft.com/office/officeart/2005/8/layout/pyramid3"/>
    <dgm:cxn modelId="{6CD915F6-BB3B-47DB-BDC6-CAED1AE0BAE7}" type="presParOf" srcId="{33C778BB-2316-4D41-99E5-AC20C36E52EA}" destId="{EB888798-5870-43B1-AB7D-F677306DEFC6}" srcOrd="1" destOrd="0" presId="urn:microsoft.com/office/officeart/2005/8/layout/pyramid3"/>
    <dgm:cxn modelId="{1311964C-5C13-4B83-84AE-5DBD8301804E}" type="presParOf" srcId="{912E7169-AF04-4E0C-802E-EFD5E069E710}" destId="{6F265E88-1775-473F-AD79-24A26C390243}" srcOrd="3" destOrd="0" presId="urn:microsoft.com/office/officeart/2005/8/layout/pyramid3"/>
    <dgm:cxn modelId="{103237E6-8B84-40C3-BBA7-43FB5E65F4C0}" type="presParOf" srcId="{6F265E88-1775-473F-AD79-24A26C390243}" destId="{2E9841CB-D369-4D50-B3DF-91B1CB432857}" srcOrd="0" destOrd="0" presId="urn:microsoft.com/office/officeart/2005/8/layout/pyramid3"/>
    <dgm:cxn modelId="{1E7F77CF-15DB-4E79-9CB2-AE3187F5F115}" type="presParOf" srcId="{6F265E88-1775-473F-AD79-24A26C390243}" destId="{403E7FD9-7F60-4265-82F6-8F5070EF3B1C}" srcOrd="1" destOrd="0" presId="urn:microsoft.com/office/officeart/2005/8/layout/pyramid3"/>
    <dgm:cxn modelId="{4EFF54CA-396B-4683-9E6E-E49D210A2F35}" type="presParOf" srcId="{912E7169-AF04-4E0C-802E-EFD5E069E710}" destId="{A741954E-C559-4C56-962C-C0CA99C16132}" srcOrd="4" destOrd="0" presId="urn:microsoft.com/office/officeart/2005/8/layout/pyramid3"/>
    <dgm:cxn modelId="{30ABA122-99F5-4AAF-A1F8-0AE41527315E}" type="presParOf" srcId="{A741954E-C559-4C56-962C-C0CA99C16132}" destId="{BC23AC2C-C589-473D-B07A-EA5CA8DD25B7}" srcOrd="0" destOrd="0" presId="urn:microsoft.com/office/officeart/2005/8/layout/pyramid3"/>
    <dgm:cxn modelId="{F1DF0456-1277-4DBE-BFD4-572D27E2ED9F}" type="presParOf" srcId="{A741954E-C559-4C56-962C-C0CA99C16132}" destId="{69B29AEE-CCC1-48E7-9DD7-F832D199978A}" srcOrd="1" destOrd="0" presId="urn:microsoft.com/office/officeart/2005/8/layout/pyramid3"/>
    <dgm:cxn modelId="{52847077-5224-40B9-94F4-7566566D5AC6}" type="presParOf" srcId="{912E7169-AF04-4E0C-802E-EFD5E069E710}" destId="{53F4106B-472C-4D80-A1AC-7360B9B6A941}" srcOrd="5" destOrd="0" presId="urn:microsoft.com/office/officeart/2005/8/layout/pyramid3"/>
    <dgm:cxn modelId="{F0545FD9-EC99-4191-A256-5ED99EADAE04}" type="presParOf" srcId="{53F4106B-472C-4D80-A1AC-7360B9B6A941}" destId="{EFBE9C48-68C3-41E1-8414-F6D586349D59}" srcOrd="0" destOrd="0" presId="urn:microsoft.com/office/officeart/2005/8/layout/pyramid3"/>
    <dgm:cxn modelId="{3EA6F092-A52D-46C0-A7A8-FC3AD5EE3800}" type="presParOf" srcId="{53F4106B-472C-4D80-A1AC-7360B9B6A941}" destId="{7B36EE55-B69D-45B2-AD38-C172D4AFDE63}" srcOrd="1" destOrd="0" presId="urn:microsoft.com/office/officeart/2005/8/layout/pyramid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C774A1C-BB1C-4347-A758-A94A436F7244}" type="doc">
      <dgm:prSet loTypeId="urn:microsoft.com/office/officeart/2008/layout/LinedList" loCatId="" qsTypeId="urn:microsoft.com/office/officeart/2005/8/quickstyle/simple1" qsCatId="simple" csTypeId="urn:microsoft.com/office/officeart/2005/8/colors/accent1_2" csCatId="accent1" phldr="1"/>
      <dgm:spPr/>
      <dgm:t>
        <a:bodyPr/>
        <a:lstStyle/>
        <a:p>
          <a:endParaRPr lang="en-US"/>
        </a:p>
      </dgm:t>
    </dgm:pt>
    <dgm:pt modelId="{8E61202A-36DD-0240-811A-270D9611A395}">
      <dgm:prSet phldrT="[Text]" custT="1"/>
      <dgm:spPr/>
      <dgm:t>
        <a:bodyPr/>
        <a:lstStyle/>
        <a:p>
          <a:pPr algn="just"/>
          <a:endParaRPr lang="en-US" sz="2500" b="1" dirty="0"/>
        </a:p>
        <a:p>
          <a:pPr algn="just"/>
          <a:endParaRPr lang="en-US" sz="2500" b="1" dirty="0"/>
        </a:p>
        <a:p>
          <a:pPr algn="just"/>
          <a:endParaRPr lang="en-US" sz="2500" b="1" dirty="0"/>
        </a:p>
        <a:p>
          <a:pPr algn="just"/>
          <a:r>
            <a:rPr lang="ro-RO" sz="2500" b="1"/>
            <a:t>Puterile procedurale din Convenția de la Budapesta se aplică infracțiunilor de terorism?</a:t>
          </a:r>
        </a:p>
      </dgm:t>
    </dgm:pt>
    <dgm:pt modelId="{B1168E5A-BE86-1A40-8851-D878ACC39274}" type="parTrans" cxnId="{D2DD020B-3DFC-B348-B676-6EC163FF5FEB}">
      <dgm:prSet/>
      <dgm:spPr/>
      <dgm:t>
        <a:bodyPr/>
        <a:lstStyle/>
        <a:p>
          <a:endParaRPr lang="en-US"/>
        </a:p>
      </dgm:t>
    </dgm:pt>
    <dgm:pt modelId="{8978AB35-F5FB-FF43-BA08-4C259A445311}" type="sibTrans" cxnId="{D2DD020B-3DFC-B348-B676-6EC163FF5FEB}">
      <dgm:prSet/>
      <dgm:spPr/>
      <dgm:t>
        <a:bodyPr/>
        <a:lstStyle/>
        <a:p>
          <a:endParaRPr lang="en-US"/>
        </a:p>
      </dgm:t>
    </dgm:pt>
    <dgm:pt modelId="{7029F5E8-D056-AE49-BD66-3C193010DDE8}">
      <dgm:prSet phldrT="[Text]" custT="1"/>
      <dgm:spPr/>
      <dgm:t>
        <a:bodyPr/>
        <a:lstStyle/>
        <a:p>
          <a:pPr algn="l"/>
          <a:r>
            <a:rPr lang="ro-RO" sz="5000"/>
            <a:t>a) Da</a:t>
          </a:r>
        </a:p>
      </dgm:t>
    </dgm:pt>
    <dgm:pt modelId="{ACE97453-93D9-C642-95ED-D55F9984F778}" type="parTrans" cxnId="{99EB5834-3593-6644-A836-6C8D5595A820}">
      <dgm:prSet/>
      <dgm:spPr/>
      <dgm:t>
        <a:bodyPr/>
        <a:lstStyle/>
        <a:p>
          <a:endParaRPr lang="en-US"/>
        </a:p>
      </dgm:t>
    </dgm:pt>
    <dgm:pt modelId="{3346CD8C-3206-F84A-BEA2-B5492B6B7347}" type="sibTrans" cxnId="{99EB5834-3593-6644-A836-6C8D5595A820}">
      <dgm:prSet/>
      <dgm:spPr/>
      <dgm:t>
        <a:bodyPr/>
        <a:lstStyle/>
        <a:p>
          <a:endParaRPr lang="en-US"/>
        </a:p>
      </dgm:t>
    </dgm:pt>
    <dgm:pt modelId="{412DA8CB-B9E5-F44F-9FDD-EF35DF68306D}">
      <dgm:prSet phldrT="[Text]" custT="1"/>
      <dgm:spPr/>
      <dgm:t>
        <a:bodyPr/>
        <a:lstStyle/>
        <a:p>
          <a:r>
            <a:rPr lang="ro-RO" sz="5000" b="0">
              <a:solidFill>
                <a:schemeClr val="tx1"/>
              </a:solidFill>
            </a:rPr>
            <a:t>b) Nu</a:t>
          </a:r>
        </a:p>
      </dgm:t>
    </dgm:pt>
    <dgm:pt modelId="{7E8B7982-18DC-F246-BFD4-7B9D4C9DB2CA}" type="parTrans" cxnId="{AFD2487F-444F-4C44-A623-9AAFEB90AC49}">
      <dgm:prSet/>
      <dgm:spPr/>
      <dgm:t>
        <a:bodyPr/>
        <a:lstStyle/>
        <a:p>
          <a:endParaRPr lang="en-US"/>
        </a:p>
      </dgm:t>
    </dgm:pt>
    <dgm:pt modelId="{960A4A2E-B23E-7544-9A93-1312898E2DC4}" type="sibTrans" cxnId="{AFD2487F-444F-4C44-A623-9AAFEB90AC49}">
      <dgm:prSet/>
      <dgm:spPr/>
      <dgm:t>
        <a:bodyPr/>
        <a:lstStyle/>
        <a:p>
          <a:endParaRPr lang="en-US"/>
        </a:p>
      </dgm:t>
    </dgm:pt>
    <dgm:pt modelId="{9CA50A65-40FA-E945-A868-9E3FE840B07E}" type="pres">
      <dgm:prSet presAssocID="{3C774A1C-BB1C-4347-A758-A94A436F7244}" presName="vert0" presStyleCnt="0">
        <dgm:presLayoutVars>
          <dgm:dir/>
          <dgm:animOne val="branch"/>
          <dgm:animLvl val="lvl"/>
        </dgm:presLayoutVars>
      </dgm:prSet>
      <dgm:spPr/>
    </dgm:pt>
    <dgm:pt modelId="{D5C7DCB4-3723-4443-ADD7-DBEB1005841A}" type="pres">
      <dgm:prSet presAssocID="{8E61202A-36DD-0240-811A-270D9611A395}" presName="thickLine" presStyleLbl="alignNode1" presStyleIdx="0" presStyleCnt="1"/>
      <dgm:spPr/>
    </dgm:pt>
    <dgm:pt modelId="{9F8ADD56-4647-5947-BF4A-89820DB0503F}" type="pres">
      <dgm:prSet presAssocID="{8E61202A-36DD-0240-811A-270D9611A395}" presName="horz1" presStyleCnt="0"/>
      <dgm:spPr/>
    </dgm:pt>
    <dgm:pt modelId="{CFE00427-EDF8-324F-9A5C-A181E81A4D48}" type="pres">
      <dgm:prSet presAssocID="{8E61202A-36DD-0240-811A-270D9611A395}" presName="tx1" presStyleLbl="revTx" presStyleIdx="0" presStyleCnt="3" custScaleX="365649" custScaleY="100196" custLinFactNeighborX="-1407"/>
      <dgm:spPr/>
    </dgm:pt>
    <dgm:pt modelId="{71554259-89F3-DC41-AF38-A80F6823C6AB}" type="pres">
      <dgm:prSet presAssocID="{8E61202A-36DD-0240-811A-270D9611A395}" presName="vert1" presStyleCnt="0"/>
      <dgm:spPr/>
    </dgm:pt>
    <dgm:pt modelId="{D0431CA8-5100-6745-A242-ED330061BD73}" type="pres">
      <dgm:prSet presAssocID="{7029F5E8-D056-AE49-BD66-3C193010DDE8}" presName="vertSpace2a" presStyleCnt="0"/>
      <dgm:spPr/>
    </dgm:pt>
    <dgm:pt modelId="{FE55CC5A-C0EF-DF45-AF1E-C9A5EF0E713C}" type="pres">
      <dgm:prSet presAssocID="{7029F5E8-D056-AE49-BD66-3C193010DDE8}" presName="horz2" presStyleCnt="0"/>
      <dgm:spPr/>
    </dgm:pt>
    <dgm:pt modelId="{D79F8CF2-80EE-C747-9C26-26414E55692C}" type="pres">
      <dgm:prSet presAssocID="{7029F5E8-D056-AE49-BD66-3C193010DDE8}" presName="horzSpace2" presStyleCnt="0"/>
      <dgm:spPr/>
    </dgm:pt>
    <dgm:pt modelId="{5D9EDF3F-7B20-8E47-A431-F9F24450F874}" type="pres">
      <dgm:prSet presAssocID="{7029F5E8-D056-AE49-BD66-3C193010DDE8}" presName="tx2" presStyleLbl="revTx" presStyleIdx="1" presStyleCnt="3"/>
      <dgm:spPr/>
    </dgm:pt>
    <dgm:pt modelId="{EB933D24-ABB6-0C44-A5A7-05F1CB99F1EB}" type="pres">
      <dgm:prSet presAssocID="{7029F5E8-D056-AE49-BD66-3C193010DDE8}" presName="vert2" presStyleCnt="0"/>
      <dgm:spPr/>
    </dgm:pt>
    <dgm:pt modelId="{EB798B99-5590-864A-A2C1-F553D99D3FAA}" type="pres">
      <dgm:prSet presAssocID="{7029F5E8-D056-AE49-BD66-3C193010DDE8}" presName="thinLine2b" presStyleLbl="callout" presStyleIdx="0" presStyleCnt="2"/>
      <dgm:spPr/>
    </dgm:pt>
    <dgm:pt modelId="{9C715A5E-13B0-3F4D-85BD-4FA3A97839C5}" type="pres">
      <dgm:prSet presAssocID="{7029F5E8-D056-AE49-BD66-3C193010DDE8}" presName="vertSpace2b" presStyleCnt="0"/>
      <dgm:spPr/>
    </dgm:pt>
    <dgm:pt modelId="{A4B3FD2E-63E5-E445-B87B-210177B3706B}" type="pres">
      <dgm:prSet presAssocID="{412DA8CB-B9E5-F44F-9FDD-EF35DF68306D}" presName="horz2" presStyleCnt="0"/>
      <dgm:spPr/>
    </dgm:pt>
    <dgm:pt modelId="{B4FE7B28-4407-5045-AAC1-7786FB86FE88}" type="pres">
      <dgm:prSet presAssocID="{412DA8CB-B9E5-F44F-9FDD-EF35DF68306D}" presName="horzSpace2" presStyleCnt="0"/>
      <dgm:spPr/>
    </dgm:pt>
    <dgm:pt modelId="{B9E57DF2-F223-F848-B6AB-FEB0F6FB4076}" type="pres">
      <dgm:prSet presAssocID="{412DA8CB-B9E5-F44F-9FDD-EF35DF68306D}" presName="tx2" presStyleLbl="revTx" presStyleIdx="2" presStyleCnt="3"/>
      <dgm:spPr/>
    </dgm:pt>
    <dgm:pt modelId="{84017E13-6661-1647-9DB1-F43BB49DC0FD}" type="pres">
      <dgm:prSet presAssocID="{412DA8CB-B9E5-F44F-9FDD-EF35DF68306D}" presName="vert2" presStyleCnt="0"/>
      <dgm:spPr/>
    </dgm:pt>
    <dgm:pt modelId="{1E88F2A9-FC8F-2A4F-ABF4-2C5837CA76E5}" type="pres">
      <dgm:prSet presAssocID="{412DA8CB-B9E5-F44F-9FDD-EF35DF68306D}" presName="thinLine2b" presStyleLbl="callout" presStyleIdx="1" presStyleCnt="2"/>
      <dgm:spPr/>
    </dgm:pt>
    <dgm:pt modelId="{02B19E4E-8333-4B4F-AA1E-19B5E7CAD48B}" type="pres">
      <dgm:prSet presAssocID="{412DA8CB-B9E5-F44F-9FDD-EF35DF68306D}" presName="vertSpace2b" presStyleCnt="0"/>
      <dgm:spPr/>
    </dgm:pt>
  </dgm:ptLst>
  <dgm:cxnLst>
    <dgm:cxn modelId="{D2DD020B-3DFC-B348-B676-6EC163FF5FEB}" srcId="{3C774A1C-BB1C-4347-A758-A94A436F7244}" destId="{8E61202A-36DD-0240-811A-270D9611A395}" srcOrd="0" destOrd="0" parTransId="{B1168E5A-BE86-1A40-8851-D878ACC39274}" sibTransId="{8978AB35-F5FB-FF43-BA08-4C259A445311}"/>
    <dgm:cxn modelId="{2A120534-CA5A-4F21-B900-B489D8B70DCC}" type="presOf" srcId="{412DA8CB-B9E5-F44F-9FDD-EF35DF68306D}" destId="{B9E57DF2-F223-F848-B6AB-FEB0F6FB4076}" srcOrd="0" destOrd="0" presId="urn:microsoft.com/office/officeart/2008/layout/LinedList"/>
    <dgm:cxn modelId="{99EB5834-3593-6644-A836-6C8D5595A820}" srcId="{8E61202A-36DD-0240-811A-270D9611A395}" destId="{7029F5E8-D056-AE49-BD66-3C193010DDE8}" srcOrd="0" destOrd="0" parTransId="{ACE97453-93D9-C642-95ED-D55F9984F778}" sibTransId="{3346CD8C-3206-F84A-BEA2-B5492B6B7347}"/>
    <dgm:cxn modelId="{556A7D40-83B7-40BC-935F-51D76BFA8B97}" type="presOf" srcId="{7029F5E8-D056-AE49-BD66-3C193010DDE8}" destId="{5D9EDF3F-7B20-8E47-A431-F9F24450F874}" srcOrd="0" destOrd="0" presId="urn:microsoft.com/office/officeart/2008/layout/LinedList"/>
    <dgm:cxn modelId="{AFD2487F-444F-4C44-A623-9AAFEB90AC49}" srcId="{8E61202A-36DD-0240-811A-270D9611A395}" destId="{412DA8CB-B9E5-F44F-9FDD-EF35DF68306D}" srcOrd="1" destOrd="0" parTransId="{7E8B7982-18DC-F246-BFD4-7B9D4C9DB2CA}" sibTransId="{960A4A2E-B23E-7544-9A93-1312898E2DC4}"/>
    <dgm:cxn modelId="{D3CC2FE9-5EE7-48AE-9F92-8F5D5E3BAF3D}" type="presOf" srcId="{8E61202A-36DD-0240-811A-270D9611A395}" destId="{CFE00427-EDF8-324F-9A5C-A181E81A4D48}" srcOrd="0" destOrd="0" presId="urn:microsoft.com/office/officeart/2008/layout/LinedList"/>
    <dgm:cxn modelId="{FADE4BF0-4B4A-4B87-BC47-DCE99B7FFB3A}" type="presOf" srcId="{3C774A1C-BB1C-4347-A758-A94A436F7244}" destId="{9CA50A65-40FA-E945-A868-9E3FE840B07E}" srcOrd="0" destOrd="0" presId="urn:microsoft.com/office/officeart/2008/layout/LinedList"/>
    <dgm:cxn modelId="{AFAADA66-A4D8-43B2-A5BC-5532A1C0DD30}" type="presParOf" srcId="{9CA50A65-40FA-E945-A868-9E3FE840B07E}" destId="{D5C7DCB4-3723-4443-ADD7-DBEB1005841A}" srcOrd="0" destOrd="0" presId="urn:microsoft.com/office/officeart/2008/layout/LinedList"/>
    <dgm:cxn modelId="{E7B0E45D-5354-4239-B116-82B0E6BABDC8}" type="presParOf" srcId="{9CA50A65-40FA-E945-A868-9E3FE840B07E}" destId="{9F8ADD56-4647-5947-BF4A-89820DB0503F}" srcOrd="1" destOrd="0" presId="urn:microsoft.com/office/officeart/2008/layout/LinedList"/>
    <dgm:cxn modelId="{00BFF4CE-5DA4-4000-BCFD-438BBE007F61}" type="presParOf" srcId="{9F8ADD56-4647-5947-BF4A-89820DB0503F}" destId="{CFE00427-EDF8-324F-9A5C-A181E81A4D48}" srcOrd="0" destOrd="0" presId="urn:microsoft.com/office/officeart/2008/layout/LinedList"/>
    <dgm:cxn modelId="{BC39CFD8-5DC6-41E6-B23D-F27BD5E1211A}" type="presParOf" srcId="{9F8ADD56-4647-5947-BF4A-89820DB0503F}" destId="{71554259-89F3-DC41-AF38-A80F6823C6AB}" srcOrd="1" destOrd="0" presId="urn:microsoft.com/office/officeart/2008/layout/LinedList"/>
    <dgm:cxn modelId="{8ADF1B37-DF05-4E9A-BEAA-7F3B44EB02BD}" type="presParOf" srcId="{71554259-89F3-DC41-AF38-A80F6823C6AB}" destId="{D0431CA8-5100-6745-A242-ED330061BD73}" srcOrd="0" destOrd="0" presId="urn:microsoft.com/office/officeart/2008/layout/LinedList"/>
    <dgm:cxn modelId="{864983E6-14FA-4EB9-AAFE-A5585208EBF1}" type="presParOf" srcId="{71554259-89F3-DC41-AF38-A80F6823C6AB}" destId="{FE55CC5A-C0EF-DF45-AF1E-C9A5EF0E713C}" srcOrd="1" destOrd="0" presId="urn:microsoft.com/office/officeart/2008/layout/LinedList"/>
    <dgm:cxn modelId="{227A8509-2E7C-4900-8B58-67C3B52CC375}" type="presParOf" srcId="{FE55CC5A-C0EF-DF45-AF1E-C9A5EF0E713C}" destId="{D79F8CF2-80EE-C747-9C26-26414E55692C}" srcOrd="0" destOrd="0" presId="urn:microsoft.com/office/officeart/2008/layout/LinedList"/>
    <dgm:cxn modelId="{0373B472-067B-4228-9BEF-BD9D79748429}" type="presParOf" srcId="{FE55CC5A-C0EF-DF45-AF1E-C9A5EF0E713C}" destId="{5D9EDF3F-7B20-8E47-A431-F9F24450F874}" srcOrd="1" destOrd="0" presId="urn:microsoft.com/office/officeart/2008/layout/LinedList"/>
    <dgm:cxn modelId="{8C76129C-032C-44CF-9E4B-A092FBDE8735}" type="presParOf" srcId="{FE55CC5A-C0EF-DF45-AF1E-C9A5EF0E713C}" destId="{EB933D24-ABB6-0C44-A5A7-05F1CB99F1EB}" srcOrd="2" destOrd="0" presId="urn:microsoft.com/office/officeart/2008/layout/LinedList"/>
    <dgm:cxn modelId="{EBD71BCC-AC1F-4FC1-9E5F-A369993B8753}" type="presParOf" srcId="{71554259-89F3-DC41-AF38-A80F6823C6AB}" destId="{EB798B99-5590-864A-A2C1-F553D99D3FAA}" srcOrd="2" destOrd="0" presId="urn:microsoft.com/office/officeart/2008/layout/LinedList"/>
    <dgm:cxn modelId="{740765D3-781B-457E-9B88-C480CB99D0F7}" type="presParOf" srcId="{71554259-89F3-DC41-AF38-A80F6823C6AB}" destId="{9C715A5E-13B0-3F4D-85BD-4FA3A97839C5}" srcOrd="3" destOrd="0" presId="urn:microsoft.com/office/officeart/2008/layout/LinedList"/>
    <dgm:cxn modelId="{C8D689D5-9D43-411C-A746-C236852A95B3}" type="presParOf" srcId="{71554259-89F3-DC41-AF38-A80F6823C6AB}" destId="{A4B3FD2E-63E5-E445-B87B-210177B3706B}" srcOrd="4" destOrd="0" presId="urn:microsoft.com/office/officeart/2008/layout/LinedList"/>
    <dgm:cxn modelId="{2042812B-5DE4-4078-A70D-24E2B75A6919}" type="presParOf" srcId="{A4B3FD2E-63E5-E445-B87B-210177B3706B}" destId="{B4FE7B28-4407-5045-AAC1-7786FB86FE88}" srcOrd="0" destOrd="0" presId="urn:microsoft.com/office/officeart/2008/layout/LinedList"/>
    <dgm:cxn modelId="{A7636A25-29CC-48CB-8EF3-76A30BFA78C6}" type="presParOf" srcId="{A4B3FD2E-63E5-E445-B87B-210177B3706B}" destId="{B9E57DF2-F223-F848-B6AB-FEB0F6FB4076}" srcOrd="1" destOrd="0" presId="urn:microsoft.com/office/officeart/2008/layout/LinedList"/>
    <dgm:cxn modelId="{BF2585EE-F344-4D5F-A1B3-E3F7DDEAA98D}" type="presParOf" srcId="{A4B3FD2E-63E5-E445-B87B-210177B3706B}" destId="{84017E13-6661-1647-9DB1-F43BB49DC0FD}" srcOrd="2" destOrd="0" presId="urn:microsoft.com/office/officeart/2008/layout/LinedList"/>
    <dgm:cxn modelId="{E7D9C19B-1E39-4DCD-BF57-FED9E2BF64B2}" type="presParOf" srcId="{71554259-89F3-DC41-AF38-A80F6823C6AB}" destId="{1E88F2A9-FC8F-2A4F-ABF4-2C5837CA76E5}" srcOrd="5" destOrd="0" presId="urn:microsoft.com/office/officeart/2008/layout/LinedList"/>
    <dgm:cxn modelId="{5A6E773C-A8EE-4930-A82A-697548CC0383}" type="presParOf" srcId="{71554259-89F3-DC41-AF38-A80F6823C6AB}" destId="{02B19E4E-8333-4B4F-AA1E-19B5E7CAD48B}"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774A1C-BB1C-4347-A758-A94A436F7244}" type="doc">
      <dgm:prSet loTypeId="urn:microsoft.com/office/officeart/2008/layout/LinedList" loCatId="" qsTypeId="urn:microsoft.com/office/officeart/2005/8/quickstyle/simple1" qsCatId="simple" csTypeId="urn:microsoft.com/office/officeart/2005/8/colors/accent1_2" csCatId="accent1" phldr="1"/>
      <dgm:spPr/>
      <dgm:t>
        <a:bodyPr/>
        <a:lstStyle/>
        <a:p>
          <a:endParaRPr lang="en-US"/>
        </a:p>
      </dgm:t>
    </dgm:pt>
    <dgm:pt modelId="{8E61202A-36DD-0240-811A-270D9611A395}">
      <dgm:prSet phldrT="[Text]" custT="1"/>
      <dgm:spPr/>
      <dgm:t>
        <a:bodyPr/>
        <a:lstStyle/>
        <a:p>
          <a:pPr algn="just"/>
          <a:endParaRPr lang="en-US" sz="2500" b="1" dirty="0"/>
        </a:p>
        <a:p>
          <a:pPr algn="just"/>
          <a:endParaRPr lang="en-US" sz="2500" b="1" dirty="0"/>
        </a:p>
        <a:p>
          <a:pPr algn="just"/>
          <a:endParaRPr lang="en-US" sz="2500" b="1" dirty="0"/>
        </a:p>
        <a:p>
          <a:pPr algn="just"/>
          <a:r>
            <a:rPr lang="ro-RO" sz="2500" b="1"/>
            <a:t>Puterile procedurale din Convenția de la Budapesta se aplică infracțiunilor de terorism?</a:t>
          </a:r>
        </a:p>
      </dgm:t>
    </dgm:pt>
    <dgm:pt modelId="{B1168E5A-BE86-1A40-8851-D878ACC39274}" type="parTrans" cxnId="{D2DD020B-3DFC-B348-B676-6EC163FF5FEB}">
      <dgm:prSet/>
      <dgm:spPr/>
      <dgm:t>
        <a:bodyPr/>
        <a:lstStyle/>
        <a:p>
          <a:endParaRPr lang="en-US"/>
        </a:p>
      </dgm:t>
    </dgm:pt>
    <dgm:pt modelId="{8978AB35-F5FB-FF43-BA08-4C259A445311}" type="sibTrans" cxnId="{D2DD020B-3DFC-B348-B676-6EC163FF5FEB}">
      <dgm:prSet/>
      <dgm:spPr/>
      <dgm:t>
        <a:bodyPr/>
        <a:lstStyle/>
        <a:p>
          <a:endParaRPr lang="en-US"/>
        </a:p>
      </dgm:t>
    </dgm:pt>
    <dgm:pt modelId="{7029F5E8-D056-AE49-BD66-3C193010DDE8}">
      <dgm:prSet phldrT="[Text]" custT="1"/>
      <dgm:spPr/>
      <dgm:t>
        <a:bodyPr/>
        <a:lstStyle/>
        <a:p>
          <a:pPr algn="l"/>
          <a:r>
            <a:rPr lang="ro-RO" sz="5000" b="1">
              <a:solidFill>
                <a:srgbClr val="FF0000"/>
              </a:solidFill>
            </a:rPr>
            <a:t>a) Da</a:t>
          </a:r>
        </a:p>
        <a:p>
          <a:pPr algn="just"/>
          <a:r>
            <a:rPr lang="ro-RO" sz="2400" b="1">
              <a:solidFill>
                <a:srgbClr val="FF0000"/>
              </a:solidFill>
            </a:rPr>
            <a:t>(dacă sunt implicate dovezi electronice)</a:t>
          </a:r>
        </a:p>
      </dgm:t>
    </dgm:pt>
    <dgm:pt modelId="{ACE97453-93D9-C642-95ED-D55F9984F778}" type="parTrans" cxnId="{99EB5834-3593-6644-A836-6C8D5595A820}">
      <dgm:prSet/>
      <dgm:spPr/>
      <dgm:t>
        <a:bodyPr/>
        <a:lstStyle/>
        <a:p>
          <a:endParaRPr lang="en-US"/>
        </a:p>
      </dgm:t>
    </dgm:pt>
    <dgm:pt modelId="{3346CD8C-3206-F84A-BEA2-B5492B6B7347}" type="sibTrans" cxnId="{99EB5834-3593-6644-A836-6C8D5595A820}">
      <dgm:prSet/>
      <dgm:spPr/>
      <dgm:t>
        <a:bodyPr/>
        <a:lstStyle/>
        <a:p>
          <a:endParaRPr lang="en-US"/>
        </a:p>
      </dgm:t>
    </dgm:pt>
    <dgm:pt modelId="{412DA8CB-B9E5-F44F-9FDD-EF35DF68306D}">
      <dgm:prSet phldrT="[Text]" custT="1"/>
      <dgm:spPr/>
      <dgm:t>
        <a:bodyPr/>
        <a:lstStyle/>
        <a:p>
          <a:r>
            <a:rPr lang="ro-RO" sz="5000" b="0">
              <a:solidFill>
                <a:schemeClr val="tx1"/>
              </a:solidFill>
            </a:rPr>
            <a:t>b) Nu</a:t>
          </a:r>
        </a:p>
      </dgm:t>
    </dgm:pt>
    <dgm:pt modelId="{7E8B7982-18DC-F246-BFD4-7B9D4C9DB2CA}" type="parTrans" cxnId="{AFD2487F-444F-4C44-A623-9AAFEB90AC49}">
      <dgm:prSet/>
      <dgm:spPr/>
      <dgm:t>
        <a:bodyPr/>
        <a:lstStyle/>
        <a:p>
          <a:endParaRPr lang="en-US"/>
        </a:p>
      </dgm:t>
    </dgm:pt>
    <dgm:pt modelId="{960A4A2E-B23E-7544-9A93-1312898E2DC4}" type="sibTrans" cxnId="{AFD2487F-444F-4C44-A623-9AAFEB90AC49}">
      <dgm:prSet/>
      <dgm:spPr/>
      <dgm:t>
        <a:bodyPr/>
        <a:lstStyle/>
        <a:p>
          <a:endParaRPr lang="en-US"/>
        </a:p>
      </dgm:t>
    </dgm:pt>
    <dgm:pt modelId="{9CA50A65-40FA-E945-A868-9E3FE840B07E}" type="pres">
      <dgm:prSet presAssocID="{3C774A1C-BB1C-4347-A758-A94A436F7244}" presName="vert0" presStyleCnt="0">
        <dgm:presLayoutVars>
          <dgm:dir/>
          <dgm:animOne val="branch"/>
          <dgm:animLvl val="lvl"/>
        </dgm:presLayoutVars>
      </dgm:prSet>
      <dgm:spPr/>
    </dgm:pt>
    <dgm:pt modelId="{D5C7DCB4-3723-4443-ADD7-DBEB1005841A}" type="pres">
      <dgm:prSet presAssocID="{8E61202A-36DD-0240-811A-270D9611A395}" presName="thickLine" presStyleLbl="alignNode1" presStyleIdx="0" presStyleCnt="1"/>
      <dgm:spPr/>
    </dgm:pt>
    <dgm:pt modelId="{9F8ADD56-4647-5947-BF4A-89820DB0503F}" type="pres">
      <dgm:prSet presAssocID="{8E61202A-36DD-0240-811A-270D9611A395}" presName="horz1" presStyleCnt="0"/>
      <dgm:spPr/>
    </dgm:pt>
    <dgm:pt modelId="{CFE00427-EDF8-324F-9A5C-A181E81A4D48}" type="pres">
      <dgm:prSet presAssocID="{8E61202A-36DD-0240-811A-270D9611A395}" presName="tx1" presStyleLbl="revTx" presStyleIdx="0" presStyleCnt="3" custScaleX="365649" custScaleY="100196" custLinFactNeighborX="-1407"/>
      <dgm:spPr/>
    </dgm:pt>
    <dgm:pt modelId="{71554259-89F3-DC41-AF38-A80F6823C6AB}" type="pres">
      <dgm:prSet presAssocID="{8E61202A-36DD-0240-811A-270D9611A395}" presName="vert1" presStyleCnt="0"/>
      <dgm:spPr/>
    </dgm:pt>
    <dgm:pt modelId="{D0431CA8-5100-6745-A242-ED330061BD73}" type="pres">
      <dgm:prSet presAssocID="{7029F5E8-D056-AE49-BD66-3C193010DDE8}" presName="vertSpace2a" presStyleCnt="0"/>
      <dgm:spPr/>
    </dgm:pt>
    <dgm:pt modelId="{FE55CC5A-C0EF-DF45-AF1E-C9A5EF0E713C}" type="pres">
      <dgm:prSet presAssocID="{7029F5E8-D056-AE49-BD66-3C193010DDE8}" presName="horz2" presStyleCnt="0"/>
      <dgm:spPr/>
    </dgm:pt>
    <dgm:pt modelId="{D79F8CF2-80EE-C747-9C26-26414E55692C}" type="pres">
      <dgm:prSet presAssocID="{7029F5E8-D056-AE49-BD66-3C193010DDE8}" presName="horzSpace2" presStyleCnt="0"/>
      <dgm:spPr/>
    </dgm:pt>
    <dgm:pt modelId="{5D9EDF3F-7B20-8E47-A431-F9F24450F874}" type="pres">
      <dgm:prSet presAssocID="{7029F5E8-D056-AE49-BD66-3C193010DDE8}" presName="tx2" presStyleLbl="revTx" presStyleIdx="1" presStyleCnt="3"/>
      <dgm:spPr/>
    </dgm:pt>
    <dgm:pt modelId="{EB933D24-ABB6-0C44-A5A7-05F1CB99F1EB}" type="pres">
      <dgm:prSet presAssocID="{7029F5E8-D056-AE49-BD66-3C193010DDE8}" presName="vert2" presStyleCnt="0"/>
      <dgm:spPr/>
    </dgm:pt>
    <dgm:pt modelId="{EB798B99-5590-864A-A2C1-F553D99D3FAA}" type="pres">
      <dgm:prSet presAssocID="{7029F5E8-D056-AE49-BD66-3C193010DDE8}" presName="thinLine2b" presStyleLbl="callout" presStyleIdx="0" presStyleCnt="2"/>
      <dgm:spPr/>
    </dgm:pt>
    <dgm:pt modelId="{9C715A5E-13B0-3F4D-85BD-4FA3A97839C5}" type="pres">
      <dgm:prSet presAssocID="{7029F5E8-D056-AE49-BD66-3C193010DDE8}" presName="vertSpace2b" presStyleCnt="0"/>
      <dgm:spPr/>
    </dgm:pt>
    <dgm:pt modelId="{A4B3FD2E-63E5-E445-B87B-210177B3706B}" type="pres">
      <dgm:prSet presAssocID="{412DA8CB-B9E5-F44F-9FDD-EF35DF68306D}" presName="horz2" presStyleCnt="0"/>
      <dgm:spPr/>
    </dgm:pt>
    <dgm:pt modelId="{B4FE7B28-4407-5045-AAC1-7786FB86FE88}" type="pres">
      <dgm:prSet presAssocID="{412DA8CB-B9E5-F44F-9FDD-EF35DF68306D}" presName="horzSpace2" presStyleCnt="0"/>
      <dgm:spPr/>
    </dgm:pt>
    <dgm:pt modelId="{B9E57DF2-F223-F848-B6AB-FEB0F6FB4076}" type="pres">
      <dgm:prSet presAssocID="{412DA8CB-B9E5-F44F-9FDD-EF35DF68306D}" presName="tx2" presStyleLbl="revTx" presStyleIdx="2" presStyleCnt="3"/>
      <dgm:spPr/>
    </dgm:pt>
    <dgm:pt modelId="{84017E13-6661-1647-9DB1-F43BB49DC0FD}" type="pres">
      <dgm:prSet presAssocID="{412DA8CB-B9E5-F44F-9FDD-EF35DF68306D}" presName="vert2" presStyleCnt="0"/>
      <dgm:spPr/>
    </dgm:pt>
    <dgm:pt modelId="{1E88F2A9-FC8F-2A4F-ABF4-2C5837CA76E5}" type="pres">
      <dgm:prSet presAssocID="{412DA8CB-B9E5-F44F-9FDD-EF35DF68306D}" presName="thinLine2b" presStyleLbl="callout" presStyleIdx="1" presStyleCnt="2"/>
      <dgm:spPr/>
    </dgm:pt>
    <dgm:pt modelId="{02B19E4E-8333-4B4F-AA1E-19B5E7CAD48B}" type="pres">
      <dgm:prSet presAssocID="{412DA8CB-B9E5-F44F-9FDD-EF35DF68306D}" presName="vertSpace2b" presStyleCnt="0"/>
      <dgm:spPr/>
    </dgm:pt>
  </dgm:ptLst>
  <dgm:cxnLst>
    <dgm:cxn modelId="{D2DD020B-3DFC-B348-B676-6EC163FF5FEB}" srcId="{3C774A1C-BB1C-4347-A758-A94A436F7244}" destId="{8E61202A-36DD-0240-811A-270D9611A395}" srcOrd="0" destOrd="0" parTransId="{B1168E5A-BE86-1A40-8851-D878ACC39274}" sibTransId="{8978AB35-F5FB-FF43-BA08-4C259A445311}"/>
    <dgm:cxn modelId="{CE1E000F-0227-435F-ABE9-F6034B35D575}" type="presOf" srcId="{8E61202A-36DD-0240-811A-270D9611A395}" destId="{CFE00427-EDF8-324F-9A5C-A181E81A4D48}" srcOrd="0" destOrd="0" presId="urn:microsoft.com/office/officeart/2008/layout/LinedList"/>
    <dgm:cxn modelId="{A2B73C2F-8956-4EC2-A674-C6A85BCBE05D}" type="presOf" srcId="{412DA8CB-B9E5-F44F-9FDD-EF35DF68306D}" destId="{B9E57DF2-F223-F848-B6AB-FEB0F6FB4076}" srcOrd="0" destOrd="0" presId="urn:microsoft.com/office/officeart/2008/layout/LinedList"/>
    <dgm:cxn modelId="{99EB5834-3593-6644-A836-6C8D5595A820}" srcId="{8E61202A-36DD-0240-811A-270D9611A395}" destId="{7029F5E8-D056-AE49-BD66-3C193010DDE8}" srcOrd="0" destOrd="0" parTransId="{ACE97453-93D9-C642-95ED-D55F9984F778}" sibTransId="{3346CD8C-3206-F84A-BEA2-B5492B6B7347}"/>
    <dgm:cxn modelId="{1AEF3265-3F44-40AB-964D-F980FBBB2A09}" type="presOf" srcId="{3C774A1C-BB1C-4347-A758-A94A436F7244}" destId="{9CA50A65-40FA-E945-A868-9E3FE840B07E}" srcOrd="0" destOrd="0" presId="urn:microsoft.com/office/officeart/2008/layout/LinedList"/>
    <dgm:cxn modelId="{AFD2487F-444F-4C44-A623-9AAFEB90AC49}" srcId="{8E61202A-36DD-0240-811A-270D9611A395}" destId="{412DA8CB-B9E5-F44F-9FDD-EF35DF68306D}" srcOrd="1" destOrd="0" parTransId="{7E8B7982-18DC-F246-BFD4-7B9D4C9DB2CA}" sibTransId="{960A4A2E-B23E-7544-9A93-1312898E2DC4}"/>
    <dgm:cxn modelId="{605C0DD4-0F09-4061-A580-6DC48138F2D3}" type="presOf" srcId="{7029F5E8-D056-AE49-BD66-3C193010DDE8}" destId="{5D9EDF3F-7B20-8E47-A431-F9F24450F874}" srcOrd="0" destOrd="0" presId="urn:microsoft.com/office/officeart/2008/layout/LinedList"/>
    <dgm:cxn modelId="{D286C390-62EF-48C1-8B4A-BA8BCA29DD1F}" type="presParOf" srcId="{9CA50A65-40FA-E945-A868-9E3FE840B07E}" destId="{D5C7DCB4-3723-4443-ADD7-DBEB1005841A}" srcOrd="0" destOrd="0" presId="urn:microsoft.com/office/officeart/2008/layout/LinedList"/>
    <dgm:cxn modelId="{CF4D57A9-2AF0-46E0-AFD5-0546427CD379}" type="presParOf" srcId="{9CA50A65-40FA-E945-A868-9E3FE840B07E}" destId="{9F8ADD56-4647-5947-BF4A-89820DB0503F}" srcOrd="1" destOrd="0" presId="urn:microsoft.com/office/officeart/2008/layout/LinedList"/>
    <dgm:cxn modelId="{76FB5F5B-DCF7-4388-BF0F-EF81853EC88D}" type="presParOf" srcId="{9F8ADD56-4647-5947-BF4A-89820DB0503F}" destId="{CFE00427-EDF8-324F-9A5C-A181E81A4D48}" srcOrd="0" destOrd="0" presId="urn:microsoft.com/office/officeart/2008/layout/LinedList"/>
    <dgm:cxn modelId="{FB5CA747-11D0-45D2-8896-406B12C51B99}" type="presParOf" srcId="{9F8ADD56-4647-5947-BF4A-89820DB0503F}" destId="{71554259-89F3-DC41-AF38-A80F6823C6AB}" srcOrd="1" destOrd="0" presId="urn:microsoft.com/office/officeart/2008/layout/LinedList"/>
    <dgm:cxn modelId="{B7C08408-A8D2-4D3C-9D3F-C7314FE7AE4B}" type="presParOf" srcId="{71554259-89F3-DC41-AF38-A80F6823C6AB}" destId="{D0431CA8-5100-6745-A242-ED330061BD73}" srcOrd="0" destOrd="0" presId="urn:microsoft.com/office/officeart/2008/layout/LinedList"/>
    <dgm:cxn modelId="{0CCFDEAB-9549-4CC5-89F8-ECCB93F573EB}" type="presParOf" srcId="{71554259-89F3-DC41-AF38-A80F6823C6AB}" destId="{FE55CC5A-C0EF-DF45-AF1E-C9A5EF0E713C}" srcOrd="1" destOrd="0" presId="urn:microsoft.com/office/officeart/2008/layout/LinedList"/>
    <dgm:cxn modelId="{AB7509EA-8D1F-4382-AD10-121DCDA171AE}" type="presParOf" srcId="{FE55CC5A-C0EF-DF45-AF1E-C9A5EF0E713C}" destId="{D79F8CF2-80EE-C747-9C26-26414E55692C}" srcOrd="0" destOrd="0" presId="urn:microsoft.com/office/officeart/2008/layout/LinedList"/>
    <dgm:cxn modelId="{4024D3FE-09A6-49BE-88E2-C80261EE6235}" type="presParOf" srcId="{FE55CC5A-C0EF-DF45-AF1E-C9A5EF0E713C}" destId="{5D9EDF3F-7B20-8E47-A431-F9F24450F874}" srcOrd="1" destOrd="0" presId="urn:microsoft.com/office/officeart/2008/layout/LinedList"/>
    <dgm:cxn modelId="{EBCE129B-2575-4032-A409-A677FC9D1F56}" type="presParOf" srcId="{FE55CC5A-C0EF-DF45-AF1E-C9A5EF0E713C}" destId="{EB933D24-ABB6-0C44-A5A7-05F1CB99F1EB}" srcOrd="2" destOrd="0" presId="urn:microsoft.com/office/officeart/2008/layout/LinedList"/>
    <dgm:cxn modelId="{9A731006-FDDB-44DE-AF42-6B923D229F56}" type="presParOf" srcId="{71554259-89F3-DC41-AF38-A80F6823C6AB}" destId="{EB798B99-5590-864A-A2C1-F553D99D3FAA}" srcOrd="2" destOrd="0" presId="urn:microsoft.com/office/officeart/2008/layout/LinedList"/>
    <dgm:cxn modelId="{246CC922-876B-44E1-8810-9E51C7E2F060}" type="presParOf" srcId="{71554259-89F3-DC41-AF38-A80F6823C6AB}" destId="{9C715A5E-13B0-3F4D-85BD-4FA3A97839C5}" srcOrd="3" destOrd="0" presId="urn:microsoft.com/office/officeart/2008/layout/LinedList"/>
    <dgm:cxn modelId="{8D1C57BF-2062-4915-85E3-6A4588D5819E}" type="presParOf" srcId="{71554259-89F3-DC41-AF38-A80F6823C6AB}" destId="{A4B3FD2E-63E5-E445-B87B-210177B3706B}" srcOrd="4" destOrd="0" presId="urn:microsoft.com/office/officeart/2008/layout/LinedList"/>
    <dgm:cxn modelId="{5D5C451D-4032-400F-B5B6-9DA43F1711E4}" type="presParOf" srcId="{A4B3FD2E-63E5-E445-B87B-210177B3706B}" destId="{B4FE7B28-4407-5045-AAC1-7786FB86FE88}" srcOrd="0" destOrd="0" presId="urn:microsoft.com/office/officeart/2008/layout/LinedList"/>
    <dgm:cxn modelId="{E821FAD3-05AD-4727-9EF6-4637FBA10086}" type="presParOf" srcId="{A4B3FD2E-63E5-E445-B87B-210177B3706B}" destId="{B9E57DF2-F223-F848-B6AB-FEB0F6FB4076}" srcOrd="1" destOrd="0" presId="urn:microsoft.com/office/officeart/2008/layout/LinedList"/>
    <dgm:cxn modelId="{47D66407-41B7-429E-A553-2A48CFF747BF}" type="presParOf" srcId="{A4B3FD2E-63E5-E445-B87B-210177B3706B}" destId="{84017E13-6661-1647-9DB1-F43BB49DC0FD}" srcOrd="2" destOrd="0" presId="urn:microsoft.com/office/officeart/2008/layout/LinedList"/>
    <dgm:cxn modelId="{1D9ED4BC-674E-4D73-A543-7C16FA749F7C}" type="presParOf" srcId="{71554259-89F3-DC41-AF38-A80F6823C6AB}" destId="{1E88F2A9-FC8F-2A4F-ABF4-2C5837CA76E5}" srcOrd="5" destOrd="0" presId="urn:microsoft.com/office/officeart/2008/layout/LinedList"/>
    <dgm:cxn modelId="{03283AAD-D685-4DC8-89C0-601345B9EC03}" type="presParOf" srcId="{71554259-89F3-DC41-AF38-A80F6823C6AB}" destId="{02B19E4E-8333-4B4F-AA1E-19B5E7CAD48B}"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774A1C-BB1C-4347-A758-A94A436F7244}" type="doc">
      <dgm:prSet loTypeId="urn:microsoft.com/office/officeart/2008/layout/LinedList" loCatId="" qsTypeId="urn:microsoft.com/office/officeart/2005/8/quickstyle/simple1" qsCatId="simple" csTypeId="urn:microsoft.com/office/officeart/2005/8/colors/accent1_2" csCatId="accent1" phldr="1"/>
      <dgm:spPr/>
      <dgm:t>
        <a:bodyPr/>
        <a:lstStyle/>
        <a:p>
          <a:endParaRPr lang="en-US"/>
        </a:p>
      </dgm:t>
    </dgm:pt>
    <dgm:pt modelId="{8E61202A-36DD-0240-811A-270D9611A395}">
      <dgm:prSet phldrT="[Text]" custT="1"/>
      <dgm:spPr/>
      <dgm:t>
        <a:bodyPr/>
        <a:lstStyle/>
        <a:p>
          <a:pPr algn="just"/>
          <a:endParaRPr lang="en-US" sz="2500" b="1" dirty="0"/>
        </a:p>
        <a:p>
          <a:pPr algn="just"/>
          <a:endParaRPr lang="en-US" sz="2500" b="1" dirty="0"/>
        </a:p>
        <a:p>
          <a:pPr algn="just"/>
          <a:endParaRPr lang="en-US" sz="2500" b="1" dirty="0"/>
        </a:p>
        <a:p>
          <a:pPr algn="just"/>
          <a:r>
            <a:rPr lang="ro-RO" sz="2500" b="1"/>
            <a:t>Puterile procedurale din Convenția de la Budapesta se aplică infracțiunilor de trafic de ființe umane?</a:t>
          </a:r>
        </a:p>
      </dgm:t>
    </dgm:pt>
    <dgm:pt modelId="{B1168E5A-BE86-1A40-8851-D878ACC39274}" type="parTrans" cxnId="{D2DD020B-3DFC-B348-B676-6EC163FF5FEB}">
      <dgm:prSet/>
      <dgm:spPr/>
      <dgm:t>
        <a:bodyPr/>
        <a:lstStyle/>
        <a:p>
          <a:endParaRPr lang="en-US"/>
        </a:p>
      </dgm:t>
    </dgm:pt>
    <dgm:pt modelId="{8978AB35-F5FB-FF43-BA08-4C259A445311}" type="sibTrans" cxnId="{D2DD020B-3DFC-B348-B676-6EC163FF5FEB}">
      <dgm:prSet/>
      <dgm:spPr/>
      <dgm:t>
        <a:bodyPr/>
        <a:lstStyle/>
        <a:p>
          <a:endParaRPr lang="en-US"/>
        </a:p>
      </dgm:t>
    </dgm:pt>
    <dgm:pt modelId="{7029F5E8-D056-AE49-BD66-3C193010DDE8}">
      <dgm:prSet phldrT="[Text]" custT="1"/>
      <dgm:spPr/>
      <dgm:t>
        <a:bodyPr/>
        <a:lstStyle/>
        <a:p>
          <a:pPr algn="l"/>
          <a:r>
            <a:rPr lang="ro-RO" sz="5000"/>
            <a:t>a) Da</a:t>
          </a:r>
        </a:p>
      </dgm:t>
    </dgm:pt>
    <dgm:pt modelId="{ACE97453-93D9-C642-95ED-D55F9984F778}" type="parTrans" cxnId="{99EB5834-3593-6644-A836-6C8D5595A820}">
      <dgm:prSet/>
      <dgm:spPr/>
      <dgm:t>
        <a:bodyPr/>
        <a:lstStyle/>
        <a:p>
          <a:endParaRPr lang="en-US"/>
        </a:p>
      </dgm:t>
    </dgm:pt>
    <dgm:pt modelId="{3346CD8C-3206-F84A-BEA2-B5492B6B7347}" type="sibTrans" cxnId="{99EB5834-3593-6644-A836-6C8D5595A820}">
      <dgm:prSet/>
      <dgm:spPr/>
      <dgm:t>
        <a:bodyPr/>
        <a:lstStyle/>
        <a:p>
          <a:endParaRPr lang="en-US"/>
        </a:p>
      </dgm:t>
    </dgm:pt>
    <dgm:pt modelId="{412DA8CB-B9E5-F44F-9FDD-EF35DF68306D}">
      <dgm:prSet phldrT="[Text]" custT="1"/>
      <dgm:spPr/>
      <dgm:t>
        <a:bodyPr/>
        <a:lstStyle/>
        <a:p>
          <a:r>
            <a:rPr lang="ro-RO" sz="5000" b="0">
              <a:solidFill>
                <a:schemeClr val="tx1"/>
              </a:solidFill>
            </a:rPr>
            <a:t>b) Nu</a:t>
          </a:r>
        </a:p>
      </dgm:t>
    </dgm:pt>
    <dgm:pt modelId="{7E8B7982-18DC-F246-BFD4-7B9D4C9DB2CA}" type="parTrans" cxnId="{AFD2487F-444F-4C44-A623-9AAFEB90AC49}">
      <dgm:prSet/>
      <dgm:spPr/>
      <dgm:t>
        <a:bodyPr/>
        <a:lstStyle/>
        <a:p>
          <a:endParaRPr lang="en-US"/>
        </a:p>
      </dgm:t>
    </dgm:pt>
    <dgm:pt modelId="{960A4A2E-B23E-7544-9A93-1312898E2DC4}" type="sibTrans" cxnId="{AFD2487F-444F-4C44-A623-9AAFEB90AC49}">
      <dgm:prSet/>
      <dgm:spPr/>
      <dgm:t>
        <a:bodyPr/>
        <a:lstStyle/>
        <a:p>
          <a:endParaRPr lang="en-US"/>
        </a:p>
      </dgm:t>
    </dgm:pt>
    <dgm:pt modelId="{9CA50A65-40FA-E945-A868-9E3FE840B07E}" type="pres">
      <dgm:prSet presAssocID="{3C774A1C-BB1C-4347-A758-A94A436F7244}" presName="vert0" presStyleCnt="0">
        <dgm:presLayoutVars>
          <dgm:dir/>
          <dgm:animOne val="branch"/>
          <dgm:animLvl val="lvl"/>
        </dgm:presLayoutVars>
      </dgm:prSet>
      <dgm:spPr/>
    </dgm:pt>
    <dgm:pt modelId="{D5C7DCB4-3723-4443-ADD7-DBEB1005841A}" type="pres">
      <dgm:prSet presAssocID="{8E61202A-36DD-0240-811A-270D9611A395}" presName="thickLine" presStyleLbl="alignNode1" presStyleIdx="0" presStyleCnt="1"/>
      <dgm:spPr/>
    </dgm:pt>
    <dgm:pt modelId="{9F8ADD56-4647-5947-BF4A-89820DB0503F}" type="pres">
      <dgm:prSet presAssocID="{8E61202A-36DD-0240-811A-270D9611A395}" presName="horz1" presStyleCnt="0"/>
      <dgm:spPr/>
    </dgm:pt>
    <dgm:pt modelId="{CFE00427-EDF8-324F-9A5C-A181E81A4D48}" type="pres">
      <dgm:prSet presAssocID="{8E61202A-36DD-0240-811A-270D9611A395}" presName="tx1" presStyleLbl="revTx" presStyleIdx="0" presStyleCnt="3" custScaleX="365649" custScaleY="100196" custLinFactNeighborX="-1407"/>
      <dgm:spPr/>
    </dgm:pt>
    <dgm:pt modelId="{71554259-89F3-DC41-AF38-A80F6823C6AB}" type="pres">
      <dgm:prSet presAssocID="{8E61202A-36DD-0240-811A-270D9611A395}" presName="vert1" presStyleCnt="0"/>
      <dgm:spPr/>
    </dgm:pt>
    <dgm:pt modelId="{D0431CA8-5100-6745-A242-ED330061BD73}" type="pres">
      <dgm:prSet presAssocID="{7029F5E8-D056-AE49-BD66-3C193010DDE8}" presName="vertSpace2a" presStyleCnt="0"/>
      <dgm:spPr/>
    </dgm:pt>
    <dgm:pt modelId="{FE55CC5A-C0EF-DF45-AF1E-C9A5EF0E713C}" type="pres">
      <dgm:prSet presAssocID="{7029F5E8-D056-AE49-BD66-3C193010DDE8}" presName="horz2" presStyleCnt="0"/>
      <dgm:spPr/>
    </dgm:pt>
    <dgm:pt modelId="{D79F8CF2-80EE-C747-9C26-26414E55692C}" type="pres">
      <dgm:prSet presAssocID="{7029F5E8-D056-AE49-BD66-3C193010DDE8}" presName="horzSpace2" presStyleCnt="0"/>
      <dgm:spPr/>
    </dgm:pt>
    <dgm:pt modelId="{5D9EDF3F-7B20-8E47-A431-F9F24450F874}" type="pres">
      <dgm:prSet presAssocID="{7029F5E8-D056-AE49-BD66-3C193010DDE8}" presName="tx2" presStyleLbl="revTx" presStyleIdx="1" presStyleCnt="3"/>
      <dgm:spPr/>
    </dgm:pt>
    <dgm:pt modelId="{EB933D24-ABB6-0C44-A5A7-05F1CB99F1EB}" type="pres">
      <dgm:prSet presAssocID="{7029F5E8-D056-AE49-BD66-3C193010DDE8}" presName="vert2" presStyleCnt="0"/>
      <dgm:spPr/>
    </dgm:pt>
    <dgm:pt modelId="{EB798B99-5590-864A-A2C1-F553D99D3FAA}" type="pres">
      <dgm:prSet presAssocID="{7029F5E8-D056-AE49-BD66-3C193010DDE8}" presName="thinLine2b" presStyleLbl="callout" presStyleIdx="0" presStyleCnt="2"/>
      <dgm:spPr/>
    </dgm:pt>
    <dgm:pt modelId="{9C715A5E-13B0-3F4D-85BD-4FA3A97839C5}" type="pres">
      <dgm:prSet presAssocID="{7029F5E8-D056-AE49-BD66-3C193010DDE8}" presName="vertSpace2b" presStyleCnt="0"/>
      <dgm:spPr/>
    </dgm:pt>
    <dgm:pt modelId="{A4B3FD2E-63E5-E445-B87B-210177B3706B}" type="pres">
      <dgm:prSet presAssocID="{412DA8CB-B9E5-F44F-9FDD-EF35DF68306D}" presName="horz2" presStyleCnt="0"/>
      <dgm:spPr/>
    </dgm:pt>
    <dgm:pt modelId="{B4FE7B28-4407-5045-AAC1-7786FB86FE88}" type="pres">
      <dgm:prSet presAssocID="{412DA8CB-B9E5-F44F-9FDD-EF35DF68306D}" presName="horzSpace2" presStyleCnt="0"/>
      <dgm:spPr/>
    </dgm:pt>
    <dgm:pt modelId="{B9E57DF2-F223-F848-B6AB-FEB0F6FB4076}" type="pres">
      <dgm:prSet presAssocID="{412DA8CB-B9E5-F44F-9FDD-EF35DF68306D}" presName="tx2" presStyleLbl="revTx" presStyleIdx="2" presStyleCnt="3"/>
      <dgm:spPr/>
    </dgm:pt>
    <dgm:pt modelId="{84017E13-6661-1647-9DB1-F43BB49DC0FD}" type="pres">
      <dgm:prSet presAssocID="{412DA8CB-B9E5-F44F-9FDD-EF35DF68306D}" presName="vert2" presStyleCnt="0"/>
      <dgm:spPr/>
    </dgm:pt>
    <dgm:pt modelId="{1E88F2A9-FC8F-2A4F-ABF4-2C5837CA76E5}" type="pres">
      <dgm:prSet presAssocID="{412DA8CB-B9E5-F44F-9FDD-EF35DF68306D}" presName="thinLine2b" presStyleLbl="callout" presStyleIdx="1" presStyleCnt="2"/>
      <dgm:spPr/>
    </dgm:pt>
    <dgm:pt modelId="{02B19E4E-8333-4B4F-AA1E-19B5E7CAD48B}" type="pres">
      <dgm:prSet presAssocID="{412DA8CB-B9E5-F44F-9FDD-EF35DF68306D}" presName="vertSpace2b" presStyleCnt="0"/>
      <dgm:spPr/>
    </dgm:pt>
  </dgm:ptLst>
  <dgm:cxnLst>
    <dgm:cxn modelId="{D2DD020B-3DFC-B348-B676-6EC163FF5FEB}" srcId="{3C774A1C-BB1C-4347-A758-A94A436F7244}" destId="{8E61202A-36DD-0240-811A-270D9611A395}" srcOrd="0" destOrd="0" parTransId="{B1168E5A-BE86-1A40-8851-D878ACC39274}" sibTransId="{8978AB35-F5FB-FF43-BA08-4C259A445311}"/>
    <dgm:cxn modelId="{A32FA01D-0B92-4FE9-81F0-0F446127DBFA}" type="presOf" srcId="{7029F5E8-D056-AE49-BD66-3C193010DDE8}" destId="{5D9EDF3F-7B20-8E47-A431-F9F24450F874}" srcOrd="0" destOrd="0" presId="urn:microsoft.com/office/officeart/2008/layout/LinedList"/>
    <dgm:cxn modelId="{99EB5834-3593-6644-A836-6C8D5595A820}" srcId="{8E61202A-36DD-0240-811A-270D9611A395}" destId="{7029F5E8-D056-AE49-BD66-3C193010DDE8}" srcOrd="0" destOrd="0" parTransId="{ACE97453-93D9-C642-95ED-D55F9984F778}" sibTransId="{3346CD8C-3206-F84A-BEA2-B5492B6B7347}"/>
    <dgm:cxn modelId="{36D57D44-1F78-4C76-B165-FCCDD8FCF2A4}" type="presOf" srcId="{3C774A1C-BB1C-4347-A758-A94A436F7244}" destId="{9CA50A65-40FA-E945-A868-9E3FE840B07E}" srcOrd="0" destOrd="0" presId="urn:microsoft.com/office/officeart/2008/layout/LinedList"/>
    <dgm:cxn modelId="{5E771E67-C4A9-4232-8E9F-C661A5C76D79}" type="presOf" srcId="{8E61202A-36DD-0240-811A-270D9611A395}" destId="{CFE00427-EDF8-324F-9A5C-A181E81A4D48}" srcOrd="0" destOrd="0" presId="urn:microsoft.com/office/officeart/2008/layout/LinedList"/>
    <dgm:cxn modelId="{AFD2487F-444F-4C44-A623-9AAFEB90AC49}" srcId="{8E61202A-36DD-0240-811A-270D9611A395}" destId="{412DA8CB-B9E5-F44F-9FDD-EF35DF68306D}" srcOrd="1" destOrd="0" parTransId="{7E8B7982-18DC-F246-BFD4-7B9D4C9DB2CA}" sibTransId="{960A4A2E-B23E-7544-9A93-1312898E2DC4}"/>
    <dgm:cxn modelId="{12994F89-3487-468F-B071-25A8A0D32EFF}" type="presOf" srcId="{412DA8CB-B9E5-F44F-9FDD-EF35DF68306D}" destId="{B9E57DF2-F223-F848-B6AB-FEB0F6FB4076}" srcOrd="0" destOrd="0" presId="urn:microsoft.com/office/officeart/2008/layout/LinedList"/>
    <dgm:cxn modelId="{FA9930DC-68CE-4C5A-9E70-542284007203}" type="presParOf" srcId="{9CA50A65-40FA-E945-A868-9E3FE840B07E}" destId="{D5C7DCB4-3723-4443-ADD7-DBEB1005841A}" srcOrd="0" destOrd="0" presId="urn:microsoft.com/office/officeart/2008/layout/LinedList"/>
    <dgm:cxn modelId="{C5EED3EE-ECE9-4CA1-8B7E-FB0B0287BCF7}" type="presParOf" srcId="{9CA50A65-40FA-E945-A868-9E3FE840B07E}" destId="{9F8ADD56-4647-5947-BF4A-89820DB0503F}" srcOrd="1" destOrd="0" presId="urn:microsoft.com/office/officeart/2008/layout/LinedList"/>
    <dgm:cxn modelId="{3E5BAAFF-C363-4D4B-870F-C67D50A791E0}" type="presParOf" srcId="{9F8ADD56-4647-5947-BF4A-89820DB0503F}" destId="{CFE00427-EDF8-324F-9A5C-A181E81A4D48}" srcOrd="0" destOrd="0" presId="urn:microsoft.com/office/officeart/2008/layout/LinedList"/>
    <dgm:cxn modelId="{9A40A681-432E-46DD-8792-1709E0C23642}" type="presParOf" srcId="{9F8ADD56-4647-5947-BF4A-89820DB0503F}" destId="{71554259-89F3-DC41-AF38-A80F6823C6AB}" srcOrd="1" destOrd="0" presId="urn:microsoft.com/office/officeart/2008/layout/LinedList"/>
    <dgm:cxn modelId="{ECCC67D1-1180-4271-AF3D-BB3692DDC3B8}" type="presParOf" srcId="{71554259-89F3-DC41-AF38-A80F6823C6AB}" destId="{D0431CA8-5100-6745-A242-ED330061BD73}" srcOrd="0" destOrd="0" presId="urn:microsoft.com/office/officeart/2008/layout/LinedList"/>
    <dgm:cxn modelId="{0FEB38F6-D37F-4C4A-B7DF-8E91E5578711}" type="presParOf" srcId="{71554259-89F3-DC41-AF38-A80F6823C6AB}" destId="{FE55CC5A-C0EF-DF45-AF1E-C9A5EF0E713C}" srcOrd="1" destOrd="0" presId="urn:microsoft.com/office/officeart/2008/layout/LinedList"/>
    <dgm:cxn modelId="{3DFB9E78-C173-435F-96E5-E5D2C5624233}" type="presParOf" srcId="{FE55CC5A-C0EF-DF45-AF1E-C9A5EF0E713C}" destId="{D79F8CF2-80EE-C747-9C26-26414E55692C}" srcOrd="0" destOrd="0" presId="urn:microsoft.com/office/officeart/2008/layout/LinedList"/>
    <dgm:cxn modelId="{A1305B3F-41E7-41B0-8155-1E18BCDEEA15}" type="presParOf" srcId="{FE55CC5A-C0EF-DF45-AF1E-C9A5EF0E713C}" destId="{5D9EDF3F-7B20-8E47-A431-F9F24450F874}" srcOrd="1" destOrd="0" presId="urn:microsoft.com/office/officeart/2008/layout/LinedList"/>
    <dgm:cxn modelId="{ADE6655F-EE3A-40F9-984D-892075FE1696}" type="presParOf" srcId="{FE55CC5A-C0EF-DF45-AF1E-C9A5EF0E713C}" destId="{EB933D24-ABB6-0C44-A5A7-05F1CB99F1EB}" srcOrd="2" destOrd="0" presId="urn:microsoft.com/office/officeart/2008/layout/LinedList"/>
    <dgm:cxn modelId="{CA7BC7D0-A1E8-4913-BEB6-3A0E5A34166D}" type="presParOf" srcId="{71554259-89F3-DC41-AF38-A80F6823C6AB}" destId="{EB798B99-5590-864A-A2C1-F553D99D3FAA}" srcOrd="2" destOrd="0" presId="urn:microsoft.com/office/officeart/2008/layout/LinedList"/>
    <dgm:cxn modelId="{DC3ABB41-BB49-4620-BB79-B4A3DDCC51B2}" type="presParOf" srcId="{71554259-89F3-DC41-AF38-A80F6823C6AB}" destId="{9C715A5E-13B0-3F4D-85BD-4FA3A97839C5}" srcOrd="3" destOrd="0" presId="urn:microsoft.com/office/officeart/2008/layout/LinedList"/>
    <dgm:cxn modelId="{619CB742-273F-40B5-9D42-85CAA10CBE85}" type="presParOf" srcId="{71554259-89F3-DC41-AF38-A80F6823C6AB}" destId="{A4B3FD2E-63E5-E445-B87B-210177B3706B}" srcOrd="4" destOrd="0" presId="urn:microsoft.com/office/officeart/2008/layout/LinedList"/>
    <dgm:cxn modelId="{6AA244DC-868A-4CA5-94CE-4C414A985892}" type="presParOf" srcId="{A4B3FD2E-63E5-E445-B87B-210177B3706B}" destId="{B4FE7B28-4407-5045-AAC1-7786FB86FE88}" srcOrd="0" destOrd="0" presId="urn:microsoft.com/office/officeart/2008/layout/LinedList"/>
    <dgm:cxn modelId="{E4367DEC-BF27-4CCE-B41A-723378D763A7}" type="presParOf" srcId="{A4B3FD2E-63E5-E445-B87B-210177B3706B}" destId="{B9E57DF2-F223-F848-B6AB-FEB0F6FB4076}" srcOrd="1" destOrd="0" presId="urn:microsoft.com/office/officeart/2008/layout/LinedList"/>
    <dgm:cxn modelId="{909428F6-C984-4E7C-8C69-32A8401CFFDD}" type="presParOf" srcId="{A4B3FD2E-63E5-E445-B87B-210177B3706B}" destId="{84017E13-6661-1647-9DB1-F43BB49DC0FD}" srcOrd="2" destOrd="0" presId="urn:microsoft.com/office/officeart/2008/layout/LinedList"/>
    <dgm:cxn modelId="{E9EBFA07-DC49-4BAB-AC04-FF9226E3713F}" type="presParOf" srcId="{71554259-89F3-DC41-AF38-A80F6823C6AB}" destId="{1E88F2A9-FC8F-2A4F-ABF4-2C5837CA76E5}" srcOrd="5" destOrd="0" presId="urn:microsoft.com/office/officeart/2008/layout/LinedList"/>
    <dgm:cxn modelId="{F9F468B1-F311-4478-BB5A-B781118E10F5}" type="presParOf" srcId="{71554259-89F3-DC41-AF38-A80F6823C6AB}" destId="{02B19E4E-8333-4B4F-AA1E-19B5E7CAD48B}"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C774A1C-BB1C-4347-A758-A94A436F7244}" type="doc">
      <dgm:prSet loTypeId="urn:microsoft.com/office/officeart/2008/layout/LinedList" loCatId="" qsTypeId="urn:microsoft.com/office/officeart/2005/8/quickstyle/simple1" qsCatId="simple" csTypeId="urn:microsoft.com/office/officeart/2005/8/colors/accent1_2" csCatId="accent1" phldr="1"/>
      <dgm:spPr/>
      <dgm:t>
        <a:bodyPr/>
        <a:lstStyle/>
        <a:p>
          <a:endParaRPr lang="en-US"/>
        </a:p>
      </dgm:t>
    </dgm:pt>
    <dgm:pt modelId="{8E61202A-36DD-0240-811A-270D9611A395}">
      <dgm:prSet phldrT="[Text]" custT="1"/>
      <dgm:spPr/>
      <dgm:t>
        <a:bodyPr/>
        <a:lstStyle/>
        <a:p>
          <a:pPr algn="just"/>
          <a:endParaRPr lang="en-US" sz="2500" b="1" dirty="0"/>
        </a:p>
        <a:p>
          <a:pPr algn="just"/>
          <a:endParaRPr lang="en-US" sz="2500" b="1" dirty="0"/>
        </a:p>
        <a:p>
          <a:pPr algn="just"/>
          <a:endParaRPr lang="en-US" sz="2500" b="1" dirty="0"/>
        </a:p>
        <a:p>
          <a:pPr algn="just"/>
          <a:r>
            <a:rPr lang="ro-RO" sz="2500" b="1"/>
            <a:t>Puterile procedurale din Convenția de la Budapesta se aplică infracțiunilor de trafic de ființe umane?</a:t>
          </a:r>
        </a:p>
      </dgm:t>
    </dgm:pt>
    <dgm:pt modelId="{B1168E5A-BE86-1A40-8851-D878ACC39274}" type="parTrans" cxnId="{D2DD020B-3DFC-B348-B676-6EC163FF5FEB}">
      <dgm:prSet/>
      <dgm:spPr/>
      <dgm:t>
        <a:bodyPr/>
        <a:lstStyle/>
        <a:p>
          <a:endParaRPr lang="en-US"/>
        </a:p>
      </dgm:t>
    </dgm:pt>
    <dgm:pt modelId="{8978AB35-F5FB-FF43-BA08-4C259A445311}" type="sibTrans" cxnId="{D2DD020B-3DFC-B348-B676-6EC163FF5FEB}">
      <dgm:prSet/>
      <dgm:spPr/>
      <dgm:t>
        <a:bodyPr/>
        <a:lstStyle/>
        <a:p>
          <a:endParaRPr lang="en-US"/>
        </a:p>
      </dgm:t>
    </dgm:pt>
    <dgm:pt modelId="{7029F5E8-D056-AE49-BD66-3C193010DDE8}">
      <dgm:prSet phldrT="[Text]" custT="1"/>
      <dgm:spPr/>
      <dgm:t>
        <a:bodyPr/>
        <a:lstStyle/>
        <a:p>
          <a:pPr algn="l"/>
          <a:r>
            <a:rPr lang="ro-RO" sz="5000" b="1">
              <a:solidFill>
                <a:srgbClr val="FF0000"/>
              </a:solidFill>
            </a:rPr>
            <a:t>a) Da</a:t>
          </a:r>
        </a:p>
        <a:p>
          <a:pPr algn="just"/>
          <a:r>
            <a:rPr lang="ro-RO" sz="2400" b="1">
              <a:solidFill>
                <a:srgbClr val="FF0000"/>
              </a:solidFill>
            </a:rPr>
            <a:t>(dacă sunt implicate dovezi electronice)</a:t>
          </a:r>
        </a:p>
      </dgm:t>
    </dgm:pt>
    <dgm:pt modelId="{ACE97453-93D9-C642-95ED-D55F9984F778}" type="parTrans" cxnId="{99EB5834-3593-6644-A836-6C8D5595A820}">
      <dgm:prSet/>
      <dgm:spPr/>
      <dgm:t>
        <a:bodyPr/>
        <a:lstStyle/>
        <a:p>
          <a:endParaRPr lang="en-US"/>
        </a:p>
      </dgm:t>
    </dgm:pt>
    <dgm:pt modelId="{3346CD8C-3206-F84A-BEA2-B5492B6B7347}" type="sibTrans" cxnId="{99EB5834-3593-6644-A836-6C8D5595A820}">
      <dgm:prSet/>
      <dgm:spPr/>
      <dgm:t>
        <a:bodyPr/>
        <a:lstStyle/>
        <a:p>
          <a:endParaRPr lang="en-US"/>
        </a:p>
      </dgm:t>
    </dgm:pt>
    <dgm:pt modelId="{412DA8CB-B9E5-F44F-9FDD-EF35DF68306D}">
      <dgm:prSet phldrT="[Text]" custT="1"/>
      <dgm:spPr/>
      <dgm:t>
        <a:bodyPr/>
        <a:lstStyle/>
        <a:p>
          <a:r>
            <a:rPr lang="ro-RO" sz="5000" b="0">
              <a:solidFill>
                <a:schemeClr val="tx1"/>
              </a:solidFill>
            </a:rPr>
            <a:t>b) Nu</a:t>
          </a:r>
        </a:p>
      </dgm:t>
    </dgm:pt>
    <dgm:pt modelId="{7E8B7982-18DC-F246-BFD4-7B9D4C9DB2CA}" type="parTrans" cxnId="{AFD2487F-444F-4C44-A623-9AAFEB90AC49}">
      <dgm:prSet/>
      <dgm:spPr/>
      <dgm:t>
        <a:bodyPr/>
        <a:lstStyle/>
        <a:p>
          <a:endParaRPr lang="en-US"/>
        </a:p>
      </dgm:t>
    </dgm:pt>
    <dgm:pt modelId="{960A4A2E-B23E-7544-9A93-1312898E2DC4}" type="sibTrans" cxnId="{AFD2487F-444F-4C44-A623-9AAFEB90AC49}">
      <dgm:prSet/>
      <dgm:spPr/>
      <dgm:t>
        <a:bodyPr/>
        <a:lstStyle/>
        <a:p>
          <a:endParaRPr lang="en-US"/>
        </a:p>
      </dgm:t>
    </dgm:pt>
    <dgm:pt modelId="{9CA50A65-40FA-E945-A868-9E3FE840B07E}" type="pres">
      <dgm:prSet presAssocID="{3C774A1C-BB1C-4347-A758-A94A436F7244}" presName="vert0" presStyleCnt="0">
        <dgm:presLayoutVars>
          <dgm:dir/>
          <dgm:animOne val="branch"/>
          <dgm:animLvl val="lvl"/>
        </dgm:presLayoutVars>
      </dgm:prSet>
      <dgm:spPr/>
    </dgm:pt>
    <dgm:pt modelId="{D5C7DCB4-3723-4443-ADD7-DBEB1005841A}" type="pres">
      <dgm:prSet presAssocID="{8E61202A-36DD-0240-811A-270D9611A395}" presName="thickLine" presStyleLbl="alignNode1" presStyleIdx="0" presStyleCnt="1"/>
      <dgm:spPr/>
    </dgm:pt>
    <dgm:pt modelId="{9F8ADD56-4647-5947-BF4A-89820DB0503F}" type="pres">
      <dgm:prSet presAssocID="{8E61202A-36DD-0240-811A-270D9611A395}" presName="horz1" presStyleCnt="0"/>
      <dgm:spPr/>
    </dgm:pt>
    <dgm:pt modelId="{CFE00427-EDF8-324F-9A5C-A181E81A4D48}" type="pres">
      <dgm:prSet presAssocID="{8E61202A-36DD-0240-811A-270D9611A395}" presName="tx1" presStyleLbl="revTx" presStyleIdx="0" presStyleCnt="3" custScaleX="365649" custScaleY="100196" custLinFactNeighborX="-1407"/>
      <dgm:spPr/>
    </dgm:pt>
    <dgm:pt modelId="{71554259-89F3-DC41-AF38-A80F6823C6AB}" type="pres">
      <dgm:prSet presAssocID="{8E61202A-36DD-0240-811A-270D9611A395}" presName="vert1" presStyleCnt="0"/>
      <dgm:spPr/>
    </dgm:pt>
    <dgm:pt modelId="{D0431CA8-5100-6745-A242-ED330061BD73}" type="pres">
      <dgm:prSet presAssocID="{7029F5E8-D056-AE49-BD66-3C193010DDE8}" presName="vertSpace2a" presStyleCnt="0"/>
      <dgm:spPr/>
    </dgm:pt>
    <dgm:pt modelId="{FE55CC5A-C0EF-DF45-AF1E-C9A5EF0E713C}" type="pres">
      <dgm:prSet presAssocID="{7029F5E8-D056-AE49-BD66-3C193010DDE8}" presName="horz2" presStyleCnt="0"/>
      <dgm:spPr/>
    </dgm:pt>
    <dgm:pt modelId="{D79F8CF2-80EE-C747-9C26-26414E55692C}" type="pres">
      <dgm:prSet presAssocID="{7029F5E8-D056-AE49-BD66-3C193010DDE8}" presName="horzSpace2" presStyleCnt="0"/>
      <dgm:spPr/>
    </dgm:pt>
    <dgm:pt modelId="{5D9EDF3F-7B20-8E47-A431-F9F24450F874}" type="pres">
      <dgm:prSet presAssocID="{7029F5E8-D056-AE49-BD66-3C193010DDE8}" presName="tx2" presStyleLbl="revTx" presStyleIdx="1" presStyleCnt="3"/>
      <dgm:spPr/>
    </dgm:pt>
    <dgm:pt modelId="{EB933D24-ABB6-0C44-A5A7-05F1CB99F1EB}" type="pres">
      <dgm:prSet presAssocID="{7029F5E8-D056-AE49-BD66-3C193010DDE8}" presName="vert2" presStyleCnt="0"/>
      <dgm:spPr/>
    </dgm:pt>
    <dgm:pt modelId="{EB798B99-5590-864A-A2C1-F553D99D3FAA}" type="pres">
      <dgm:prSet presAssocID="{7029F5E8-D056-AE49-BD66-3C193010DDE8}" presName="thinLine2b" presStyleLbl="callout" presStyleIdx="0" presStyleCnt="2"/>
      <dgm:spPr/>
    </dgm:pt>
    <dgm:pt modelId="{9C715A5E-13B0-3F4D-85BD-4FA3A97839C5}" type="pres">
      <dgm:prSet presAssocID="{7029F5E8-D056-AE49-BD66-3C193010DDE8}" presName="vertSpace2b" presStyleCnt="0"/>
      <dgm:spPr/>
    </dgm:pt>
    <dgm:pt modelId="{A4B3FD2E-63E5-E445-B87B-210177B3706B}" type="pres">
      <dgm:prSet presAssocID="{412DA8CB-B9E5-F44F-9FDD-EF35DF68306D}" presName="horz2" presStyleCnt="0"/>
      <dgm:spPr/>
    </dgm:pt>
    <dgm:pt modelId="{B4FE7B28-4407-5045-AAC1-7786FB86FE88}" type="pres">
      <dgm:prSet presAssocID="{412DA8CB-B9E5-F44F-9FDD-EF35DF68306D}" presName="horzSpace2" presStyleCnt="0"/>
      <dgm:spPr/>
    </dgm:pt>
    <dgm:pt modelId="{B9E57DF2-F223-F848-B6AB-FEB0F6FB4076}" type="pres">
      <dgm:prSet presAssocID="{412DA8CB-B9E5-F44F-9FDD-EF35DF68306D}" presName="tx2" presStyleLbl="revTx" presStyleIdx="2" presStyleCnt="3"/>
      <dgm:spPr/>
    </dgm:pt>
    <dgm:pt modelId="{84017E13-6661-1647-9DB1-F43BB49DC0FD}" type="pres">
      <dgm:prSet presAssocID="{412DA8CB-B9E5-F44F-9FDD-EF35DF68306D}" presName="vert2" presStyleCnt="0"/>
      <dgm:spPr/>
    </dgm:pt>
    <dgm:pt modelId="{1E88F2A9-FC8F-2A4F-ABF4-2C5837CA76E5}" type="pres">
      <dgm:prSet presAssocID="{412DA8CB-B9E5-F44F-9FDD-EF35DF68306D}" presName="thinLine2b" presStyleLbl="callout" presStyleIdx="1" presStyleCnt="2"/>
      <dgm:spPr/>
    </dgm:pt>
    <dgm:pt modelId="{02B19E4E-8333-4B4F-AA1E-19B5E7CAD48B}" type="pres">
      <dgm:prSet presAssocID="{412DA8CB-B9E5-F44F-9FDD-EF35DF68306D}" presName="vertSpace2b" presStyleCnt="0"/>
      <dgm:spPr/>
    </dgm:pt>
  </dgm:ptLst>
  <dgm:cxnLst>
    <dgm:cxn modelId="{9EF70307-A576-4C91-9425-F6C2158BAEDB}" type="presOf" srcId="{412DA8CB-B9E5-F44F-9FDD-EF35DF68306D}" destId="{B9E57DF2-F223-F848-B6AB-FEB0F6FB4076}" srcOrd="0" destOrd="0" presId="urn:microsoft.com/office/officeart/2008/layout/LinedList"/>
    <dgm:cxn modelId="{D2DD020B-3DFC-B348-B676-6EC163FF5FEB}" srcId="{3C774A1C-BB1C-4347-A758-A94A436F7244}" destId="{8E61202A-36DD-0240-811A-270D9611A395}" srcOrd="0" destOrd="0" parTransId="{B1168E5A-BE86-1A40-8851-D878ACC39274}" sibTransId="{8978AB35-F5FB-FF43-BA08-4C259A445311}"/>
    <dgm:cxn modelId="{E5FBDD10-4C3A-43F5-81CF-2B2D9E05DD42}" type="presOf" srcId="{7029F5E8-D056-AE49-BD66-3C193010DDE8}" destId="{5D9EDF3F-7B20-8E47-A431-F9F24450F874}" srcOrd="0" destOrd="0" presId="urn:microsoft.com/office/officeart/2008/layout/LinedList"/>
    <dgm:cxn modelId="{D21AF61E-9695-4B22-B0E8-8344DAF3FE36}" type="presOf" srcId="{3C774A1C-BB1C-4347-A758-A94A436F7244}" destId="{9CA50A65-40FA-E945-A868-9E3FE840B07E}" srcOrd="0" destOrd="0" presId="urn:microsoft.com/office/officeart/2008/layout/LinedList"/>
    <dgm:cxn modelId="{99EB5834-3593-6644-A836-6C8D5595A820}" srcId="{8E61202A-36DD-0240-811A-270D9611A395}" destId="{7029F5E8-D056-AE49-BD66-3C193010DDE8}" srcOrd="0" destOrd="0" parTransId="{ACE97453-93D9-C642-95ED-D55F9984F778}" sibTransId="{3346CD8C-3206-F84A-BEA2-B5492B6B7347}"/>
    <dgm:cxn modelId="{54B98B6F-026E-4215-BE12-D8F2D6CF72CC}" type="presOf" srcId="{8E61202A-36DD-0240-811A-270D9611A395}" destId="{CFE00427-EDF8-324F-9A5C-A181E81A4D48}" srcOrd="0" destOrd="0" presId="urn:microsoft.com/office/officeart/2008/layout/LinedList"/>
    <dgm:cxn modelId="{AFD2487F-444F-4C44-A623-9AAFEB90AC49}" srcId="{8E61202A-36DD-0240-811A-270D9611A395}" destId="{412DA8CB-B9E5-F44F-9FDD-EF35DF68306D}" srcOrd="1" destOrd="0" parTransId="{7E8B7982-18DC-F246-BFD4-7B9D4C9DB2CA}" sibTransId="{960A4A2E-B23E-7544-9A93-1312898E2DC4}"/>
    <dgm:cxn modelId="{2A6CBB09-58D4-4832-B53C-6D4F743B53F5}" type="presParOf" srcId="{9CA50A65-40FA-E945-A868-9E3FE840B07E}" destId="{D5C7DCB4-3723-4443-ADD7-DBEB1005841A}" srcOrd="0" destOrd="0" presId="urn:microsoft.com/office/officeart/2008/layout/LinedList"/>
    <dgm:cxn modelId="{A264AE5D-34FC-457A-BD0D-74885C5C058C}" type="presParOf" srcId="{9CA50A65-40FA-E945-A868-9E3FE840B07E}" destId="{9F8ADD56-4647-5947-BF4A-89820DB0503F}" srcOrd="1" destOrd="0" presId="urn:microsoft.com/office/officeart/2008/layout/LinedList"/>
    <dgm:cxn modelId="{8C7655AF-19C1-40D8-BA5C-01D91B509605}" type="presParOf" srcId="{9F8ADD56-4647-5947-BF4A-89820DB0503F}" destId="{CFE00427-EDF8-324F-9A5C-A181E81A4D48}" srcOrd="0" destOrd="0" presId="urn:microsoft.com/office/officeart/2008/layout/LinedList"/>
    <dgm:cxn modelId="{3F155BDC-DFDB-4ACE-8FE9-F36F86A9FA20}" type="presParOf" srcId="{9F8ADD56-4647-5947-BF4A-89820DB0503F}" destId="{71554259-89F3-DC41-AF38-A80F6823C6AB}" srcOrd="1" destOrd="0" presId="urn:microsoft.com/office/officeart/2008/layout/LinedList"/>
    <dgm:cxn modelId="{777CFAFD-73DB-450F-84DA-F9C5F1DD88FD}" type="presParOf" srcId="{71554259-89F3-DC41-AF38-A80F6823C6AB}" destId="{D0431CA8-5100-6745-A242-ED330061BD73}" srcOrd="0" destOrd="0" presId="urn:microsoft.com/office/officeart/2008/layout/LinedList"/>
    <dgm:cxn modelId="{02916B31-0E69-40D8-8575-AE983AAE4D0C}" type="presParOf" srcId="{71554259-89F3-DC41-AF38-A80F6823C6AB}" destId="{FE55CC5A-C0EF-DF45-AF1E-C9A5EF0E713C}" srcOrd="1" destOrd="0" presId="urn:microsoft.com/office/officeart/2008/layout/LinedList"/>
    <dgm:cxn modelId="{514FF88F-5054-4C65-947A-C30584D7E410}" type="presParOf" srcId="{FE55CC5A-C0EF-DF45-AF1E-C9A5EF0E713C}" destId="{D79F8CF2-80EE-C747-9C26-26414E55692C}" srcOrd="0" destOrd="0" presId="urn:microsoft.com/office/officeart/2008/layout/LinedList"/>
    <dgm:cxn modelId="{59393793-9A36-458D-8DC8-47C4B362D1FF}" type="presParOf" srcId="{FE55CC5A-C0EF-DF45-AF1E-C9A5EF0E713C}" destId="{5D9EDF3F-7B20-8E47-A431-F9F24450F874}" srcOrd="1" destOrd="0" presId="urn:microsoft.com/office/officeart/2008/layout/LinedList"/>
    <dgm:cxn modelId="{D556E9BA-A851-40D0-B884-EF8CD95F1A8A}" type="presParOf" srcId="{FE55CC5A-C0EF-DF45-AF1E-C9A5EF0E713C}" destId="{EB933D24-ABB6-0C44-A5A7-05F1CB99F1EB}" srcOrd="2" destOrd="0" presId="urn:microsoft.com/office/officeart/2008/layout/LinedList"/>
    <dgm:cxn modelId="{E0A16646-AED5-4801-8A7D-9BE5EE31E354}" type="presParOf" srcId="{71554259-89F3-DC41-AF38-A80F6823C6AB}" destId="{EB798B99-5590-864A-A2C1-F553D99D3FAA}" srcOrd="2" destOrd="0" presId="urn:microsoft.com/office/officeart/2008/layout/LinedList"/>
    <dgm:cxn modelId="{B941AA5F-9B04-4938-B3D8-8F0F397E02CE}" type="presParOf" srcId="{71554259-89F3-DC41-AF38-A80F6823C6AB}" destId="{9C715A5E-13B0-3F4D-85BD-4FA3A97839C5}" srcOrd="3" destOrd="0" presId="urn:microsoft.com/office/officeart/2008/layout/LinedList"/>
    <dgm:cxn modelId="{76F4805A-CC75-4512-AA86-5F6003FB7657}" type="presParOf" srcId="{71554259-89F3-DC41-AF38-A80F6823C6AB}" destId="{A4B3FD2E-63E5-E445-B87B-210177B3706B}" srcOrd="4" destOrd="0" presId="urn:microsoft.com/office/officeart/2008/layout/LinedList"/>
    <dgm:cxn modelId="{440D891D-CD8A-4D35-BB02-E7406ADE4F4C}" type="presParOf" srcId="{A4B3FD2E-63E5-E445-B87B-210177B3706B}" destId="{B4FE7B28-4407-5045-AAC1-7786FB86FE88}" srcOrd="0" destOrd="0" presId="urn:microsoft.com/office/officeart/2008/layout/LinedList"/>
    <dgm:cxn modelId="{7DB827F2-4A53-4E20-BDA2-CB1E0BBEFA50}" type="presParOf" srcId="{A4B3FD2E-63E5-E445-B87B-210177B3706B}" destId="{B9E57DF2-F223-F848-B6AB-FEB0F6FB4076}" srcOrd="1" destOrd="0" presId="urn:microsoft.com/office/officeart/2008/layout/LinedList"/>
    <dgm:cxn modelId="{3816E8F6-D005-4EF1-854B-47261967999B}" type="presParOf" srcId="{A4B3FD2E-63E5-E445-B87B-210177B3706B}" destId="{84017E13-6661-1647-9DB1-F43BB49DC0FD}" srcOrd="2" destOrd="0" presId="urn:microsoft.com/office/officeart/2008/layout/LinedList"/>
    <dgm:cxn modelId="{E8AC5F04-104E-4012-90AD-8410A485ACB8}" type="presParOf" srcId="{71554259-89F3-DC41-AF38-A80F6823C6AB}" destId="{1E88F2A9-FC8F-2A4F-ABF4-2C5837CA76E5}" srcOrd="5" destOrd="0" presId="urn:microsoft.com/office/officeart/2008/layout/LinedList"/>
    <dgm:cxn modelId="{10CB2C6C-6238-46F6-A84B-CD58617F69AE}" type="presParOf" srcId="{71554259-89F3-DC41-AF38-A80F6823C6AB}" destId="{02B19E4E-8333-4B4F-AA1E-19B5E7CAD48B}"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C774A1C-BB1C-4347-A758-A94A436F7244}" type="doc">
      <dgm:prSet loTypeId="urn:microsoft.com/office/officeart/2008/layout/LinedList" loCatId="" qsTypeId="urn:microsoft.com/office/officeart/2005/8/quickstyle/simple1" qsCatId="simple" csTypeId="urn:microsoft.com/office/officeart/2005/8/colors/accent1_2" csCatId="accent1" phldr="1"/>
      <dgm:spPr/>
      <dgm:t>
        <a:bodyPr/>
        <a:lstStyle/>
        <a:p>
          <a:endParaRPr lang="en-US"/>
        </a:p>
      </dgm:t>
    </dgm:pt>
    <dgm:pt modelId="{8E61202A-36DD-0240-811A-270D9611A395}">
      <dgm:prSet phldrT="[Text]" custT="1"/>
      <dgm:spPr/>
      <dgm:t>
        <a:bodyPr/>
        <a:lstStyle/>
        <a:p>
          <a:pPr algn="just"/>
          <a:endParaRPr lang="en-US" sz="2500" b="1" dirty="0"/>
        </a:p>
        <a:p>
          <a:pPr algn="just"/>
          <a:endParaRPr lang="en-US" sz="2500" b="1" dirty="0"/>
        </a:p>
        <a:p>
          <a:pPr algn="just"/>
          <a:r>
            <a:rPr lang="ro-RO" sz="2500" b="1"/>
            <a:t>Este corect ca anchetatorii să ordone conservarea datelor fără aprobarea prealabilă a unui judecător sau a unui magistrat?</a:t>
          </a:r>
        </a:p>
      </dgm:t>
    </dgm:pt>
    <dgm:pt modelId="{B1168E5A-BE86-1A40-8851-D878ACC39274}" type="parTrans" cxnId="{D2DD020B-3DFC-B348-B676-6EC163FF5FEB}">
      <dgm:prSet/>
      <dgm:spPr/>
      <dgm:t>
        <a:bodyPr/>
        <a:lstStyle/>
        <a:p>
          <a:endParaRPr lang="en-US"/>
        </a:p>
      </dgm:t>
    </dgm:pt>
    <dgm:pt modelId="{8978AB35-F5FB-FF43-BA08-4C259A445311}" type="sibTrans" cxnId="{D2DD020B-3DFC-B348-B676-6EC163FF5FEB}">
      <dgm:prSet/>
      <dgm:spPr/>
      <dgm:t>
        <a:bodyPr/>
        <a:lstStyle/>
        <a:p>
          <a:endParaRPr lang="en-US"/>
        </a:p>
      </dgm:t>
    </dgm:pt>
    <dgm:pt modelId="{7029F5E8-D056-AE49-BD66-3C193010DDE8}">
      <dgm:prSet phldrT="[Text]" custT="1"/>
      <dgm:spPr/>
      <dgm:t>
        <a:bodyPr/>
        <a:lstStyle/>
        <a:p>
          <a:pPr algn="l"/>
          <a:r>
            <a:rPr lang="ro-RO" sz="5000" b="0">
              <a:solidFill>
                <a:schemeClr val="tx1"/>
              </a:solidFill>
            </a:rPr>
            <a:t>a) Da</a:t>
          </a:r>
        </a:p>
      </dgm:t>
    </dgm:pt>
    <dgm:pt modelId="{ACE97453-93D9-C642-95ED-D55F9984F778}" type="parTrans" cxnId="{99EB5834-3593-6644-A836-6C8D5595A820}">
      <dgm:prSet/>
      <dgm:spPr/>
      <dgm:t>
        <a:bodyPr/>
        <a:lstStyle/>
        <a:p>
          <a:endParaRPr lang="en-US"/>
        </a:p>
      </dgm:t>
    </dgm:pt>
    <dgm:pt modelId="{3346CD8C-3206-F84A-BEA2-B5492B6B7347}" type="sibTrans" cxnId="{99EB5834-3593-6644-A836-6C8D5595A820}">
      <dgm:prSet/>
      <dgm:spPr/>
      <dgm:t>
        <a:bodyPr/>
        <a:lstStyle/>
        <a:p>
          <a:endParaRPr lang="en-US"/>
        </a:p>
      </dgm:t>
    </dgm:pt>
    <dgm:pt modelId="{412DA8CB-B9E5-F44F-9FDD-EF35DF68306D}">
      <dgm:prSet phldrT="[Text]" custT="1"/>
      <dgm:spPr/>
      <dgm:t>
        <a:bodyPr/>
        <a:lstStyle/>
        <a:p>
          <a:r>
            <a:rPr lang="ro-RO" sz="5000" b="0">
              <a:solidFill>
                <a:schemeClr val="tx1"/>
              </a:solidFill>
            </a:rPr>
            <a:t>b) Nu</a:t>
          </a:r>
        </a:p>
      </dgm:t>
    </dgm:pt>
    <dgm:pt modelId="{7E8B7982-18DC-F246-BFD4-7B9D4C9DB2CA}" type="parTrans" cxnId="{AFD2487F-444F-4C44-A623-9AAFEB90AC49}">
      <dgm:prSet/>
      <dgm:spPr/>
      <dgm:t>
        <a:bodyPr/>
        <a:lstStyle/>
        <a:p>
          <a:endParaRPr lang="en-US"/>
        </a:p>
      </dgm:t>
    </dgm:pt>
    <dgm:pt modelId="{960A4A2E-B23E-7544-9A93-1312898E2DC4}" type="sibTrans" cxnId="{AFD2487F-444F-4C44-A623-9AAFEB90AC49}">
      <dgm:prSet/>
      <dgm:spPr/>
      <dgm:t>
        <a:bodyPr/>
        <a:lstStyle/>
        <a:p>
          <a:endParaRPr lang="en-US"/>
        </a:p>
      </dgm:t>
    </dgm:pt>
    <dgm:pt modelId="{9CA50A65-40FA-E945-A868-9E3FE840B07E}" type="pres">
      <dgm:prSet presAssocID="{3C774A1C-BB1C-4347-A758-A94A436F7244}" presName="vert0" presStyleCnt="0">
        <dgm:presLayoutVars>
          <dgm:dir/>
          <dgm:animOne val="branch"/>
          <dgm:animLvl val="lvl"/>
        </dgm:presLayoutVars>
      </dgm:prSet>
      <dgm:spPr/>
    </dgm:pt>
    <dgm:pt modelId="{D5C7DCB4-3723-4443-ADD7-DBEB1005841A}" type="pres">
      <dgm:prSet presAssocID="{8E61202A-36DD-0240-811A-270D9611A395}" presName="thickLine" presStyleLbl="alignNode1" presStyleIdx="0" presStyleCnt="1"/>
      <dgm:spPr/>
    </dgm:pt>
    <dgm:pt modelId="{9F8ADD56-4647-5947-BF4A-89820DB0503F}" type="pres">
      <dgm:prSet presAssocID="{8E61202A-36DD-0240-811A-270D9611A395}" presName="horz1" presStyleCnt="0"/>
      <dgm:spPr/>
    </dgm:pt>
    <dgm:pt modelId="{CFE00427-EDF8-324F-9A5C-A181E81A4D48}" type="pres">
      <dgm:prSet presAssocID="{8E61202A-36DD-0240-811A-270D9611A395}" presName="tx1" presStyleLbl="revTx" presStyleIdx="0" presStyleCnt="3" custScaleX="365649" custScaleY="100196" custLinFactNeighborX="-1407"/>
      <dgm:spPr/>
    </dgm:pt>
    <dgm:pt modelId="{71554259-89F3-DC41-AF38-A80F6823C6AB}" type="pres">
      <dgm:prSet presAssocID="{8E61202A-36DD-0240-811A-270D9611A395}" presName="vert1" presStyleCnt="0"/>
      <dgm:spPr/>
    </dgm:pt>
    <dgm:pt modelId="{D0431CA8-5100-6745-A242-ED330061BD73}" type="pres">
      <dgm:prSet presAssocID="{7029F5E8-D056-AE49-BD66-3C193010DDE8}" presName="vertSpace2a" presStyleCnt="0"/>
      <dgm:spPr/>
    </dgm:pt>
    <dgm:pt modelId="{FE55CC5A-C0EF-DF45-AF1E-C9A5EF0E713C}" type="pres">
      <dgm:prSet presAssocID="{7029F5E8-D056-AE49-BD66-3C193010DDE8}" presName="horz2" presStyleCnt="0"/>
      <dgm:spPr/>
    </dgm:pt>
    <dgm:pt modelId="{D79F8CF2-80EE-C747-9C26-26414E55692C}" type="pres">
      <dgm:prSet presAssocID="{7029F5E8-D056-AE49-BD66-3C193010DDE8}" presName="horzSpace2" presStyleCnt="0"/>
      <dgm:spPr/>
    </dgm:pt>
    <dgm:pt modelId="{5D9EDF3F-7B20-8E47-A431-F9F24450F874}" type="pres">
      <dgm:prSet presAssocID="{7029F5E8-D056-AE49-BD66-3C193010DDE8}" presName="tx2" presStyleLbl="revTx" presStyleIdx="1" presStyleCnt="3"/>
      <dgm:spPr/>
    </dgm:pt>
    <dgm:pt modelId="{EB933D24-ABB6-0C44-A5A7-05F1CB99F1EB}" type="pres">
      <dgm:prSet presAssocID="{7029F5E8-D056-AE49-BD66-3C193010DDE8}" presName="vert2" presStyleCnt="0"/>
      <dgm:spPr/>
    </dgm:pt>
    <dgm:pt modelId="{EB798B99-5590-864A-A2C1-F553D99D3FAA}" type="pres">
      <dgm:prSet presAssocID="{7029F5E8-D056-AE49-BD66-3C193010DDE8}" presName="thinLine2b" presStyleLbl="callout" presStyleIdx="0" presStyleCnt="2"/>
      <dgm:spPr/>
    </dgm:pt>
    <dgm:pt modelId="{9C715A5E-13B0-3F4D-85BD-4FA3A97839C5}" type="pres">
      <dgm:prSet presAssocID="{7029F5E8-D056-AE49-BD66-3C193010DDE8}" presName="vertSpace2b" presStyleCnt="0"/>
      <dgm:spPr/>
    </dgm:pt>
    <dgm:pt modelId="{A4B3FD2E-63E5-E445-B87B-210177B3706B}" type="pres">
      <dgm:prSet presAssocID="{412DA8CB-B9E5-F44F-9FDD-EF35DF68306D}" presName="horz2" presStyleCnt="0"/>
      <dgm:spPr/>
    </dgm:pt>
    <dgm:pt modelId="{B4FE7B28-4407-5045-AAC1-7786FB86FE88}" type="pres">
      <dgm:prSet presAssocID="{412DA8CB-B9E5-F44F-9FDD-EF35DF68306D}" presName="horzSpace2" presStyleCnt="0"/>
      <dgm:spPr/>
    </dgm:pt>
    <dgm:pt modelId="{B9E57DF2-F223-F848-B6AB-FEB0F6FB4076}" type="pres">
      <dgm:prSet presAssocID="{412DA8CB-B9E5-F44F-9FDD-EF35DF68306D}" presName="tx2" presStyleLbl="revTx" presStyleIdx="2" presStyleCnt="3"/>
      <dgm:spPr/>
    </dgm:pt>
    <dgm:pt modelId="{84017E13-6661-1647-9DB1-F43BB49DC0FD}" type="pres">
      <dgm:prSet presAssocID="{412DA8CB-B9E5-F44F-9FDD-EF35DF68306D}" presName="vert2" presStyleCnt="0"/>
      <dgm:spPr/>
    </dgm:pt>
    <dgm:pt modelId="{1E88F2A9-FC8F-2A4F-ABF4-2C5837CA76E5}" type="pres">
      <dgm:prSet presAssocID="{412DA8CB-B9E5-F44F-9FDD-EF35DF68306D}" presName="thinLine2b" presStyleLbl="callout" presStyleIdx="1" presStyleCnt="2"/>
      <dgm:spPr/>
    </dgm:pt>
    <dgm:pt modelId="{02B19E4E-8333-4B4F-AA1E-19B5E7CAD48B}" type="pres">
      <dgm:prSet presAssocID="{412DA8CB-B9E5-F44F-9FDD-EF35DF68306D}" presName="vertSpace2b" presStyleCnt="0"/>
      <dgm:spPr/>
    </dgm:pt>
  </dgm:ptLst>
  <dgm:cxnLst>
    <dgm:cxn modelId="{0D8E6C02-0CB2-4A22-BA67-4DC32783528B}" type="presOf" srcId="{8E61202A-36DD-0240-811A-270D9611A395}" destId="{CFE00427-EDF8-324F-9A5C-A181E81A4D48}" srcOrd="0" destOrd="0" presId="urn:microsoft.com/office/officeart/2008/layout/LinedList"/>
    <dgm:cxn modelId="{D2DD020B-3DFC-B348-B676-6EC163FF5FEB}" srcId="{3C774A1C-BB1C-4347-A758-A94A436F7244}" destId="{8E61202A-36DD-0240-811A-270D9611A395}" srcOrd="0" destOrd="0" parTransId="{B1168E5A-BE86-1A40-8851-D878ACC39274}" sibTransId="{8978AB35-F5FB-FF43-BA08-4C259A445311}"/>
    <dgm:cxn modelId="{B394532D-3108-4ADE-B93B-B737F6398ACC}" type="presOf" srcId="{3C774A1C-BB1C-4347-A758-A94A436F7244}" destId="{9CA50A65-40FA-E945-A868-9E3FE840B07E}" srcOrd="0" destOrd="0" presId="urn:microsoft.com/office/officeart/2008/layout/LinedList"/>
    <dgm:cxn modelId="{99EB5834-3593-6644-A836-6C8D5595A820}" srcId="{8E61202A-36DD-0240-811A-270D9611A395}" destId="{7029F5E8-D056-AE49-BD66-3C193010DDE8}" srcOrd="0" destOrd="0" parTransId="{ACE97453-93D9-C642-95ED-D55F9984F778}" sibTransId="{3346CD8C-3206-F84A-BEA2-B5492B6B7347}"/>
    <dgm:cxn modelId="{9D35A335-2CAD-4207-AD39-C2F8899C0E66}" type="presOf" srcId="{7029F5E8-D056-AE49-BD66-3C193010DDE8}" destId="{5D9EDF3F-7B20-8E47-A431-F9F24450F874}" srcOrd="0" destOrd="0" presId="urn:microsoft.com/office/officeart/2008/layout/LinedList"/>
    <dgm:cxn modelId="{AFD2487F-444F-4C44-A623-9AAFEB90AC49}" srcId="{8E61202A-36DD-0240-811A-270D9611A395}" destId="{412DA8CB-B9E5-F44F-9FDD-EF35DF68306D}" srcOrd="1" destOrd="0" parTransId="{7E8B7982-18DC-F246-BFD4-7B9D4C9DB2CA}" sibTransId="{960A4A2E-B23E-7544-9A93-1312898E2DC4}"/>
    <dgm:cxn modelId="{97BB31A0-3496-4141-B0DE-449E59A3EAC1}" type="presOf" srcId="{412DA8CB-B9E5-F44F-9FDD-EF35DF68306D}" destId="{B9E57DF2-F223-F848-B6AB-FEB0F6FB4076}" srcOrd="0" destOrd="0" presId="urn:microsoft.com/office/officeart/2008/layout/LinedList"/>
    <dgm:cxn modelId="{C2605E01-9B86-4982-9784-B3A43B5AA8CE}" type="presParOf" srcId="{9CA50A65-40FA-E945-A868-9E3FE840B07E}" destId="{D5C7DCB4-3723-4443-ADD7-DBEB1005841A}" srcOrd="0" destOrd="0" presId="urn:microsoft.com/office/officeart/2008/layout/LinedList"/>
    <dgm:cxn modelId="{CB9936EB-EF10-445D-8082-CA92DD9FFE3F}" type="presParOf" srcId="{9CA50A65-40FA-E945-A868-9E3FE840B07E}" destId="{9F8ADD56-4647-5947-BF4A-89820DB0503F}" srcOrd="1" destOrd="0" presId="urn:microsoft.com/office/officeart/2008/layout/LinedList"/>
    <dgm:cxn modelId="{D8F88720-BCDA-4C33-BF5F-131A1EDD67D4}" type="presParOf" srcId="{9F8ADD56-4647-5947-BF4A-89820DB0503F}" destId="{CFE00427-EDF8-324F-9A5C-A181E81A4D48}" srcOrd="0" destOrd="0" presId="urn:microsoft.com/office/officeart/2008/layout/LinedList"/>
    <dgm:cxn modelId="{1D898639-A7FF-4CE1-A7D9-2D8FC7D8E9B2}" type="presParOf" srcId="{9F8ADD56-4647-5947-BF4A-89820DB0503F}" destId="{71554259-89F3-DC41-AF38-A80F6823C6AB}" srcOrd="1" destOrd="0" presId="urn:microsoft.com/office/officeart/2008/layout/LinedList"/>
    <dgm:cxn modelId="{74426385-06C8-43DD-98DB-2E5CBA0854E6}" type="presParOf" srcId="{71554259-89F3-DC41-AF38-A80F6823C6AB}" destId="{D0431CA8-5100-6745-A242-ED330061BD73}" srcOrd="0" destOrd="0" presId="urn:microsoft.com/office/officeart/2008/layout/LinedList"/>
    <dgm:cxn modelId="{73B1F6DE-F165-45EF-89CF-452C460291DD}" type="presParOf" srcId="{71554259-89F3-DC41-AF38-A80F6823C6AB}" destId="{FE55CC5A-C0EF-DF45-AF1E-C9A5EF0E713C}" srcOrd="1" destOrd="0" presId="urn:microsoft.com/office/officeart/2008/layout/LinedList"/>
    <dgm:cxn modelId="{7399916A-7454-41BF-B07E-9F6BACCFF414}" type="presParOf" srcId="{FE55CC5A-C0EF-DF45-AF1E-C9A5EF0E713C}" destId="{D79F8CF2-80EE-C747-9C26-26414E55692C}" srcOrd="0" destOrd="0" presId="urn:microsoft.com/office/officeart/2008/layout/LinedList"/>
    <dgm:cxn modelId="{1FD7459A-3E6C-4A85-B7C2-B69C9E93899C}" type="presParOf" srcId="{FE55CC5A-C0EF-DF45-AF1E-C9A5EF0E713C}" destId="{5D9EDF3F-7B20-8E47-A431-F9F24450F874}" srcOrd="1" destOrd="0" presId="urn:microsoft.com/office/officeart/2008/layout/LinedList"/>
    <dgm:cxn modelId="{2C77C6D4-33BC-42F6-AA3F-11F7BA25879F}" type="presParOf" srcId="{FE55CC5A-C0EF-DF45-AF1E-C9A5EF0E713C}" destId="{EB933D24-ABB6-0C44-A5A7-05F1CB99F1EB}" srcOrd="2" destOrd="0" presId="urn:microsoft.com/office/officeart/2008/layout/LinedList"/>
    <dgm:cxn modelId="{193E20A2-9FBA-444C-AD77-2AD546BD36D2}" type="presParOf" srcId="{71554259-89F3-DC41-AF38-A80F6823C6AB}" destId="{EB798B99-5590-864A-A2C1-F553D99D3FAA}" srcOrd="2" destOrd="0" presId="urn:microsoft.com/office/officeart/2008/layout/LinedList"/>
    <dgm:cxn modelId="{2E9B93B9-FB3F-4A0C-9666-21B69E31F31C}" type="presParOf" srcId="{71554259-89F3-DC41-AF38-A80F6823C6AB}" destId="{9C715A5E-13B0-3F4D-85BD-4FA3A97839C5}" srcOrd="3" destOrd="0" presId="urn:microsoft.com/office/officeart/2008/layout/LinedList"/>
    <dgm:cxn modelId="{391B4A10-62C9-4483-9F0A-FF8645CDE1AF}" type="presParOf" srcId="{71554259-89F3-DC41-AF38-A80F6823C6AB}" destId="{A4B3FD2E-63E5-E445-B87B-210177B3706B}" srcOrd="4" destOrd="0" presId="urn:microsoft.com/office/officeart/2008/layout/LinedList"/>
    <dgm:cxn modelId="{1C6375B6-B0C4-4625-B80C-E3B05D5FA914}" type="presParOf" srcId="{A4B3FD2E-63E5-E445-B87B-210177B3706B}" destId="{B4FE7B28-4407-5045-AAC1-7786FB86FE88}" srcOrd="0" destOrd="0" presId="urn:microsoft.com/office/officeart/2008/layout/LinedList"/>
    <dgm:cxn modelId="{01D0D021-CB43-4867-8A0F-277B9FEB9007}" type="presParOf" srcId="{A4B3FD2E-63E5-E445-B87B-210177B3706B}" destId="{B9E57DF2-F223-F848-B6AB-FEB0F6FB4076}" srcOrd="1" destOrd="0" presId="urn:microsoft.com/office/officeart/2008/layout/LinedList"/>
    <dgm:cxn modelId="{347972C1-4CC3-42D3-812B-44C91628F6B9}" type="presParOf" srcId="{A4B3FD2E-63E5-E445-B87B-210177B3706B}" destId="{84017E13-6661-1647-9DB1-F43BB49DC0FD}" srcOrd="2" destOrd="0" presId="urn:microsoft.com/office/officeart/2008/layout/LinedList"/>
    <dgm:cxn modelId="{F571A51E-70E5-48D3-AD8C-9790C1EFD5EC}" type="presParOf" srcId="{71554259-89F3-DC41-AF38-A80F6823C6AB}" destId="{1E88F2A9-FC8F-2A4F-ABF4-2C5837CA76E5}" srcOrd="5" destOrd="0" presId="urn:microsoft.com/office/officeart/2008/layout/LinedList"/>
    <dgm:cxn modelId="{B3216023-BDE7-448F-86C7-A08CF273BCDC}" type="presParOf" srcId="{71554259-89F3-DC41-AF38-A80F6823C6AB}" destId="{02B19E4E-8333-4B4F-AA1E-19B5E7CAD48B}"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C774A1C-BB1C-4347-A758-A94A436F7244}" type="doc">
      <dgm:prSet loTypeId="urn:microsoft.com/office/officeart/2008/layout/LinedList" loCatId="" qsTypeId="urn:microsoft.com/office/officeart/2005/8/quickstyle/simple1" qsCatId="simple" csTypeId="urn:microsoft.com/office/officeart/2005/8/colors/accent1_2" csCatId="accent1" phldr="1"/>
      <dgm:spPr/>
      <dgm:t>
        <a:bodyPr/>
        <a:lstStyle/>
        <a:p>
          <a:endParaRPr lang="en-US"/>
        </a:p>
      </dgm:t>
    </dgm:pt>
    <dgm:pt modelId="{8E61202A-36DD-0240-811A-270D9611A395}">
      <dgm:prSet phldrT="[Text]" custT="1"/>
      <dgm:spPr/>
      <dgm:t>
        <a:bodyPr/>
        <a:lstStyle/>
        <a:p>
          <a:pPr algn="just"/>
          <a:endParaRPr lang="en-US" sz="2500" b="1" dirty="0"/>
        </a:p>
        <a:p>
          <a:pPr algn="just"/>
          <a:endParaRPr lang="en-US" sz="2500" b="1" dirty="0"/>
        </a:p>
        <a:p>
          <a:pPr algn="just"/>
          <a:r>
            <a:rPr lang="ro-RO" sz="2500" b="1"/>
            <a:t>Este corect ca anchetatorii să ordone conservarea datelor fără aprobarea prealabilă a unui judecător sau a unui magistrat?</a:t>
          </a:r>
        </a:p>
      </dgm:t>
    </dgm:pt>
    <dgm:pt modelId="{B1168E5A-BE86-1A40-8851-D878ACC39274}" type="parTrans" cxnId="{D2DD020B-3DFC-B348-B676-6EC163FF5FEB}">
      <dgm:prSet/>
      <dgm:spPr/>
      <dgm:t>
        <a:bodyPr/>
        <a:lstStyle/>
        <a:p>
          <a:endParaRPr lang="en-US"/>
        </a:p>
      </dgm:t>
    </dgm:pt>
    <dgm:pt modelId="{8978AB35-F5FB-FF43-BA08-4C259A445311}" type="sibTrans" cxnId="{D2DD020B-3DFC-B348-B676-6EC163FF5FEB}">
      <dgm:prSet/>
      <dgm:spPr/>
      <dgm:t>
        <a:bodyPr/>
        <a:lstStyle/>
        <a:p>
          <a:endParaRPr lang="en-US"/>
        </a:p>
      </dgm:t>
    </dgm:pt>
    <dgm:pt modelId="{7029F5E8-D056-AE49-BD66-3C193010DDE8}">
      <dgm:prSet phldrT="[Text]" custT="1"/>
      <dgm:spPr/>
      <dgm:t>
        <a:bodyPr/>
        <a:lstStyle/>
        <a:p>
          <a:pPr algn="just"/>
          <a:r>
            <a:rPr lang="ro-RO" sz="5000" b="1">
              <a:solidFill>
                <a:srgbClr val="FF0000"/>
              </a:solidFill>
            </a:rPr>
            <a:t>a) Da</a:t>
          </a:r>
        </a:p>
        <a:p>
          <a:pPr algn="just"/>
          <a:r>
            <a:rPr lang="ro-RO" sz="2000" b="1">
              <a:solidFill>
                <a:srgbClr val="FF0000"/>
              </a:solidFill>
            </a:rPr>
            <a:t>Această putere nu este intruzivă cu privire la intimitate, deoarece nu se face nici o dezvăluire</a:t>
          </a:r>
        </a:p>
      </dgm:t>
    </dgm:pt>
    <dgm:pt modelId="{ACE97453-93D9-C642-95ED-D55F9984F778}" type="parTrans" cxnId="{99EB5834-3593-6644-A836-6C8D5595A820}">
      <dgm:prSet/>
      <dgm:spPr/>
      <dgm:t>
        <a:bodyPr/>
        <a:lstStyle/>
        <a:p>
          <a:endParaRPr lang="en-US"/>
        </a:p>
      </dgm:t>
    </dgm:pt>
    <dgm:pt modelId="{3346CD8C-3206-F84A-BEA2-B5492B6B7347}" type="sibTrans" cxnId="{99EB5834-3593-6644-A836-6C8D5595A820}">
      <dgm:prSet/>
      <dgm:spPr/>
      <dgm:t>
        <a:bodyPr/>
        <a:lstStyle/>
        <a:p>
          <a:endParaRPr lang="en-US"/>
        </a:p>
      </dgm:t>
    </dgm:pt>
    <dgm:pt modelId="{412DA8CB-B9E5-F44F-9FDD-EF35DF68306D}">
      <dgm:prSet phldrT="[Text]" custT="1"/>
      <dgm:spPr/>
      <dgm:t>
        <a:bodyPr/>
        <a:lstStyle/>
        <a:p>
          <a:r>
            <a:rPr lang="ro-RO" sz="5000" b="0">
              <a:solidFill>
                <a:schemeClr val="tx1"/>
              </a:solidFill>
            </a:rPr>
            <a:t>b) Nu</a:t>
          </a:r>
        </a:p>
      </dgm:t>
    </dgm:pt>
    <dgm:pt modelId="{7E8B7982-18DC-F246-BFD4-7B9D4C9DB2CA}" type="parTrans" cxnId="{AFD2487F-444F-4C44-A623-9AAFEB90AC49}">
      <dgm:prSet/>
      <dgm:spPr/>
      <dgm:t>
        <a:bodyPr/>
        <a:lstStyle/>
        <a:p>
          <a:endParaRPr lang="en-US"/>
        </a:p>
      </dgm:t>
    </dgm:pt>
    <dgm:pt modelId="{960A4A2E-B23E-7544-9A93-1312898E2DC4}" type="sibTrans" cxnId="{AFD2487F-444F-4C44-A623-9AAFEB90AC49}">
      <dgm:prSet/>
      <dgm:spPr/>
      <dgm:t>
        <a:bodyPr/>
        <a:lstStyle/>
        <a:p>
          <a:endParaRPr lang="en-US"/>
        </a:p>
      </dgm:t>
    </dgm:pt>
    <dgm:pt modelId="{9CA50A65-40FA-E945-A868-9E3FE840B07E}" type="pres">
      <dgm:prSet presAssocID="{3C774A1C-BB1C-4347-A758-A94A436F7244}" presName="vert0" presStyleCnt="0">
        <dgm:presLayoutVars>
          <dgm:dir/>
          <dgm:animOne val="branch"/>
          <dgm:animLvl val="lvl"/>
        </dgm:presLayoutVars>
      </dgm:prSet>
      <dgm:spPr/>
    </dgm:pt>
    <dgm:pt modelId="{D5C7DCB4-3723-4443-ADD7-DBEB1005841A}" type="pres">
      <dgm:prSet presAssocID="{8E61202A-36DD-0240-811A-270D9611A395}" presName="thickLine" presStyleLbl="alignNode1" presStyleIdx="0" presStyleCnt="1"/>
      <dgm:spPr/>
    </dgm:pt>
    <dgm:pt modelId="{9F8ADD56-4647-5947-BF4A-89820DB0503F}" type="pres">
      <dgm:prSet presAssocID="{8E61202A-36DD-0240-811A-270D9611A395}" presName="horz1" presStyleCnt="0"/>
      <dgm:spPr/>
    </dgm:pt>
    <dgm:pt modelId="{CFE00427-EDF8-324F-9A5C-A181E81A4D48}" type="pres">
      <dgm:prSet presAssocID="{8E61202A-36DD-0240-811A-270D9611A395}" presName="tx1" presStyleLbl="revTx" presStyleIdx="0" presStyleCnt="3" custScaleX="365649" custScaleY="100196" custLinFactNeighborX="-1407"/>
      <dgm:spPr/>
    </dgm:pt>
    <dgm:pt modelId="{71554259-89F3-DC41-AF38-A80F6823C6AB}" type="pres">
      <dgm:prSet presAssocID="{8E61202A-36DD-0240-811A-270D9611A395}" presName="vert1" presStyleCnt="0"/>
      <dgm:spPr/>
    </dgm:pt>
    <dgm:pt modelId="{D0431CA8-5100-6745-A242-ED330061BD73}" type="pres">
      <dgm:prSet presAssocID="{7029F5E8-D056-AE49-BD66-3C193010DDE8}" presName="vertSpace2a" presStyleCnt="0"/>
      <dgm:spPr/>
    </dgm:pt>
    <dgm:pt modelId="{FE55CC5A-C0EF-DF45-AF1E-C9A5EF0E713C}" type="pres">
      <dgm:prSet presAssocID="{7029F5E8-D056-AE49-BD66-3C193010DDE8}" presName="horz2" presStyleCnt="0"/>
      <dgm:spPr/>
    </dgm:pt>
    <dgm:pt modelId="{D79F8CF2-80EE-C747-9C26-26414E55692C}" type="pres">
      <dgm:prSet presAssocID="{7029F5E8-D056-AE49-BD66-3C193010DDE8}" presName="horzSpace2" presStyleCnt="0"/>
      <dgm:spPr/>
    </dgm:pt>
    <dgm:pt modelId="{5D9EDF3F-7B20-8E47-A431-F9F24450F874}" type="pres">
      <dgm:prSet presAssocID="{7029F5E8-D056-AE49-BD66-3C193010DDE8}" presName="tx2" presStyleLbl="revTx" presStyleIdx="1" presStyleCnt="3"/>
      <dgm:spPr/>
    </dgm:pt>
    <dgm:pt modelId="{EB933D24-ABB6-0C44-A5A7-05F1CB99F1EB}" type="pres">
      <dgm:prSet presAssocID="{7029F5E8-D056-AE49-BD66-3C193010DDE8}" presName="vert2" presStyleCnt="0"/>
      <dgm:spPr/>
    </dgm:pt>
    <dgm:pt modelId="{EB798B99-5590-864A-A2C1-F553D99D3FAA}" type="pres">
      <dgm:prSet presAssocID="{7029F5E8-D056-AE49-BD66-3C193010DDE8}" presName="thinLine2b" presStyleLbl="callout" presStyleIdx="0" presStyleCnt="2"/>
      <dgm:spPr/>
    </dgm:pt>
    <dgm:pt modelId="{9C715A5E-13B0-3F4D-85BD-4FA3A97839C5}" type="pres">
      <dgm:prSet presAssocID="{7029F5E8-D056-AE49-BD66-3C193010DDE8}" presName="vertSpace2b" presStyleCnt="0"/>
      <dgm:spPr/>
    </dgm:pt>
    <dgm:pt modelId="{A4B3FD2E-63E5-E445-B87B-210177B3706B}" type="pres">
      <dgm:prSet presAssocID="{412DA8CB-B9E5-F44F-9FDD-EF35DF68306D}" presName="horz2" presStyleCnt="0"/>
      <dgm:spPr/>
    </dgm:pt>
    <dgm:pt modelId="{B4FE7B28-4407-5045-AAC1-7786FB86FE88}" type="pres">
      <dgm:prSet presAssocID="{412DA8CB-B9E5-F44F-9FDD-EF35DF68306D}" presName="horzSpace2" presStyleCnt="0"/>
      <dgm:spPr/>
    </dgm:pt>
    <dgm:pt modelId="{B9E57DF2-F223-F848-B6AB-FEB0F6FB4076}" type="pres">
      <dgm:prSet presAssocID="{412DA8CB-B9E5-F44F-9FDD-EF35DF68306D}" presName="tx2" presStyleLbl="revTx" presStyleIdx="2" presStyleCnt="3"/>
      <dgm:spPr/>
    </dgm:pt>
    <dgm:pt modelId="{84017E13-6661-1647-9DB1-F43BB49DC0FD}" type="pres">
      <dgm:prSet presAssocID="{412DA8CB-B9E5-F44F-9FDD-EF35DF68306D}" presName="vert2" presStyleCnt="0"/>
      <dgm:spPr/>
    </dgm:pt>
    <dgm:pt modelId="{1E88F2A9-FC8F-2A4F-ABF4-2C5837CA76E5}" type="pres">
      <dgm:prSet presAssocID="{412DA8CB-B9E5-F44F-9FDD-EF35DF68306D}" presName="thinLine2b" presStyleLbl="callout" presStyleIdx="1" presStyleCnt="2"/>
      <dgm:spPr/>
    </dgm:pt>
    <dgm:pt modelId="{02B19E4E-8333-4B4F-AA1E-19B5E7CAD48B}" type="pres">
      <dgm:prSet presAssocID="{412DA8CB-B9E5-F44F-9FDD-EF35DF68306D}" presName="vertSpace2b" presStyleCnt="0"/>
      <dgm:spPr/>
    </dgm:pt>
  </dgm:ptLst>
  <dgm:cxnLst>
    <dgm:cxn modelId="{D2DD020B-3DFC-B348-B676-6EC163FF5FEB}" srcId="{3C774A1C-BB1C-4347-A758-A94A436F7244}" destId="{8E61202A-36DD-0240-811A-270D9611A395}" srcOrd="0" destOrd="0" parTransId="{B1168E5A-BE86-1A40-8851-D878ACC39274}" sibTransId="{8978AB35-F5FB-FF43-BA08-4C259A445311}"/>
    <dgm:cxn modelId="{4BB7962F-36B5-44C0-BD26-F1EFB11301E3}" type="presOf" srcId="{8E61202A-36DD-0240-811A-270D9611A395}" destId="{CFE00427-EDF8-324F-9A5C-A181E81A4D48}" srcOrd="0" destOrd="0" presId="urn:microsoft.com/office/officeart/2008/layout/LinedList"/>
    <dgm:cxn modelId="{99EB5834-3593-6644-A836-6C8D5595A820}" srcId="{8E61202A-36DD-0240-811A-270D9611A395}" destId="{7029F5E8-D056-AE49-BD66-3C193010DDE8}" srcOrd="0" destOrd="0" parTransId="{ACE97453-93D9-C642-95ED-D55F9984F778}" sibTransId="{3346CD8C-3206-F84A-BEA2-B5492B6B7347}"/>
    <dgm:cxn modelId="{36B15D62-5666-45E3-913E-4921199BB2BD}" type="presOf" srcId="{7029F5E8-D056-AE49-BD66-3C193010DDE8}" destId="{5D9EDF3F-7B20-8E47-A431-F9F24450F874}" srcOrd="0" destOrd="0" presId="urn:microsoft.com/office/officeart/2008/layout/LinedList"/>
    <dgm:cxn modelId="{27E21367-0FBA-440A-8F2B-EDA8A0971CB6}" type="presOf" srcId="{3C774A1C-BB1C-4347-A758-A94A436F7244}" destId="{9CA50A65-40FA-E945-A868-9E3FE840B07E}" srcOrd="0" destOrd="0" presId="urn:microsoft.com/office/officeart/2008/layout/LinedList"/>
    <dgm:cxn modelId="{C8CF5D56-4F5D-49B1-AFC9-1B47B85181EE}" type="presOf" srcId="{412DA8CB-B9E5-F44F-9FDD-EF35DF68306D}" destId="{B9E57DF2-F223-F848-B6AB-FEB0F6FB4076}" srcOrd="0" destOrd="0" presId="urn:microsoft.com/office/officeart/2008/layout/LinedList"/>
    <dgm:cxn modelId="{AFD2487F-444F-4C44-A623-9AAFEB90AC49}" srcId="{8E61202A-36DD-0240-811A-270D9611A395}" destId="{412DA8CB-B9E5-F44F-9FDD-EF35DF68306D}" srcOrd="1" destOrd="0" parTransId="{7E8B7982-18DC-F246-BFD4-7B9D4C9DB2CA}" sibTransId="{960A4A2E-B23E-7544-9A93-1312898E2DC4}"/>
    <dgm:cxn modelId="{3F5E120A-4838-4D23-85C5-563C9B30D01A}" type="presParOf" srcId="{9CA50A65-40FA-E945-A868-9E3FE840B07E}" destId="{D5C7DCB4-3723-4443-ADD7-DBEB1005841A}" srcOrd="0" destOrd="0" presId="urn:microsoft.com/office/officeart/2008/layout/LinedList"/>
    <dgm:cxn modelId="{3C7866EB-DBDE-4015-9E27-A8744C44688C}" type="presParOf" srcId="{9CA50A65-40FA-E945-A868-9E3FE840B07E}" destId="{9F8ADD56-4647-5947-BF4A-89820DB0503F}" srcOrd="1" destOrd="0" presId="urn:microsoft.com/office/officeart/2008/layout/LinedList"/>
    <dgm:cxn modelId="{BDB0A19F-2E52-42AE-9431-98B8B70C371C}" type="presParOf" srcId="{9F8ADD56-4647-5947-BF4A-89820DB0503F}" destId="{CFE00427-EDF8-324F-9A5C-A181E81A4D48}" srcOrd="0" destOrd="0" presId="urn:microsoft.com/office/officeart/2008/layout/LinedList"/>
    <dgm:cxn modelId="{7C891FAE-6C30-4CA8-AFA0-C21386506E8B}" type="presParOf" srcId="{9F8ADD56-4647-5947-BF4A-89820DB0503F}" destId="{71554259-89F3-DC41-AF38-A80F6823C6AB}" srcOrd="1" destOrd="0" presId="urn:microsoft.com/office/officeart/2008/layout/LinedList"/>
    <dgm:cxn modelId="{8C54AF15-E133-456D-8B0D-0B0B14F6024F}" type="presParOf" srcId="{71554259-89F3-DC41-AF38-A80F6823C6AB}" destId="{D0431CA8-5100-6745-A242-ED330061BD73}" srcOrd="0" destOrd="0" presId="urn:microsoft.com/office/officeart/2008/layout/LinedList"/>
    <dgm:cxn modelId="{8C8D76B5-8A7E-455B-96C7-4E8057D3CF91}" type="presParOf" srcId="{71554259-89F3-DC41-AF38-A80F6823C6AB}" destId="{FE55CC5A-C0EF-DF45-AF1E-C9A5EF0E713C}" srcOrd="1" destOrd="0" presId="urn:microsoft.com/office/officeart/2008/layout/LinedList"/>
    <dgm:cxn modelId="{B99EDF77-DFAB-45DA-AD6F-00CA426C493C}" type="presParOf" srcId="{FE55CC5A-C0EF-DF45-AF1E-C9A5EF0E713C}" destId="{D79F8CF2-80EE-C747-9C26-26414E55692C}" srcOrd="0" destOrd="0" presId="urn:microsoft.com/office/officeart/2008/layout/LinedList"/>
    <dgm:cxn modelId="{A20493B4-58BD-451E-9CBB-3D35B3854EA7}" type="presParOf" srcId="{FE55CC5A-C0EF-DF45-AF1E-C9A5EF0E713C}" destId="{5D9EDF3F-7B20-8E47-A431-F9F24450F874}" srcOrd="1" destOrd="0" presId="urn:microsoft.com/office/officeart/2008/layout/LinedList"/>
    <dgm:cxn modelId="{DAF10E11-5A35-47C6-BCFF-8DE95A499AF8}" type="presParOf" srcId="{FE55CC5A-C0EF-DF45-AF1E-C9A5EF0E713C}" destId="{EB933D24-ABB6-0C44-A5A7-05F1CB99F1EB}" srcOrd="2" destOrd="0" presId="urn:microsoft.com/office/officeart/2008/layout/LinedList"/>
    <dgm:cxn modelId="{EF152F4D-E78C-427C-8178-1DDDF107B070}" type="presParOf" srcId="{71554259-89F3-DC41-AF38-A80F6823C6AB}" destId="{EB798B99-5590-864A-A2C1-F553D99D3FAA}" srcOrd="2" destOrd="0" presId="urn:microsoft.com/office/officeart/2008/layout/LinedList"/>
    <dgm:cxn modelId="{193195C7-EE8A-4CF6-A395-182FFA609D1F}" type="presParOf" srcId="{71554259-89F3-DC41-AF38-A80F6823C6AB}" destId="{9C715A5E-13B0-3F4D-85BD-4FA3A97839C5}" srcOrd="3" destOrd="0" presId="urn:microsoft.com/office/officeart/2008/layout/LinedList"/>
    <dgm:cxn modelId="{7DD1F786-FA87-4FDB-B0DB-70AD98749BE6}" type="presParOf" srcId="{71554259-89F3-DC41-AF38-A80F6823C6AB}" destId="{A4B3FD2E-63E5-E445-B87B-210177B3706B}" srcOrd="4" destOrd="0" presId="urn:microsoft.com/office/officeart/2008/layout/LinedList"/>
    <dgm:cxn modelId="{64E139C9-CAFB-4F4A-AE58-F4EC4C63A8C9}" type="presParOf" srcId="{A4B3FD2E-63E5-E445-B87B-210177B3706B}" destId="{B4FE7B28-4407-5045-AAC1-7786FB86FE88}" srcOrd="0" destOrd="0" presId="urn:microsoft.com/office/officeart/2008/layout/LinedList"/>
    <dgm:cxn modelId="{62ADFAA3-B3AE-4235-8067-AA3E691D5BE0}" type="presParOf" srcId="{A4B3FD2E-63E5-E445-B87B-210177B3706B}" destId="{B9E57DF2-F223-F848-B6AB-FEB0F6FB4076}" srcOrd="1" destOrd="0" presId="urn:microsoft.com/office/officeart/2008/layout/LinedList"/>
    <dgm:cxn modelId="{C7A7C2B6-E442-4EDD-8823-00CAABA9C707}" type="presParOf" srcId="{A4B3FD2E-63E5-E445-B87B-210177B3706B}" destId="{84017E13-6661-1647-9DB1-F43BB49DC0FD}" srcOrd="2" destOrd="0" presId="urn:microsoft.com/office/officeart/2008/layout/LinedList"/>
    <dgm:cxn modelId="{03319805-3265-4514-9240-252C2A92E809}" type="presParOf" srcId="{71554259-89F3-DC41-AF38-A80F6823C6AB}" destId="{1E88F2A9-FC8F-2A4F-ABF4-2C5837CA76E5}" srcOrd="5" destOrd="0" presId="urn:microsoft.com/office/officeart/2008/layout/LinedList"/>
    <dgm:cxn modelId="{E926BEEE-6863-4F20-A099-F938B6494016}" type="presParOf" srcId="{71554259-89F3-DC41-AF38-A80F6823C6AB}" destId="{02B19E4E-8333-4B4F-AA1E-19B5E7CAD48B}"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C774A1C-BB1C-4347-A758-A94A436F7244}" type="doc">
      <dgm:prSet loTypeId="urn:microsoft.com/office/officeart/2008/layout/LinedList" loCatId="" qsTypeId="urn:microsoft.com/office/officeart/2005/8/quickstyle/simple1" qsCatId="simple" csTypeId="urn:microsoft.com/office/officeart/2005/8/colors/accent1_2" csCatId="accent1" phldr="1"/>
      <dgm:spPr/>
      <dgm:t>
        <a:bodyPr/>
        <a:lstStyle/>
        <a:p>
          <a:endParaRPr lang="en-US"/>
        </a:p>
      </dgm:t>
    </dgm:pt>
    <dgm:pt modelId="{8E61202A-36DD-0240-811A-270D9611A395}">
      <dgm:prSet phldrT="[Text]" custT="1"/>
      <dgm:spPr/>
      <dgm:t>
        <a:bodyPr/>
        <a:lstStyle/>
        <a:p>
          <a:pPr algn="just"/>
          <a:endParaRPr lang="en-US" sz="2500" b="1" dirty="0"/>
        </a:p>
        <a:p>
          <a:pPr algn="just"/>
          <a:endParaRPr lang="en-US" sz="2500" b="1" dirty="0"/>
        </a:p>
        <a:p>
          <a:pPr algn="just"/>
          <a:r>
            <a:rPr lang="ro-RO" sz="2400" b="1"/>
            <a:t>Un ordin de divulgare care să solicite divulgarea tuturor e-mailurilor pe care le are o persoană în posesie este conform cu Convenția de la Budapesta?</a:t>
          </a:r>
        </a:p>
      </dgm:t>
    </dgm:pt>
    <dgm:pt modelId="{B1168E5A-BE86-1A40-8851-D878ACC39274}" type="parTrans" cxnId="{D2DD020B-3DFC-B348-B676-6EC163FF5FEB}">
      <dgm:prSet/>
      <dgm:spPr/>
      <dgm:t>
        <a:bodyPr/>
        <a:lstStyle/>
        <a:p>
          <a:endParaRPr lang="en-US"/>
        </a:p>
      </dgm:t>
    </dgm:pt>
    <dgm:pt modelId="{8978AB35-F5FB-FF43-BA08-4C259A445311}" type="sibTrans" cxnId="{D2DD020B-3DFC-B348-B676-6EC163FF5FEB}">
      <dgm:prSet/>
      <dgm:spPr/>
      <dgm:t>
        <a:bodyPr/>
        <a:lstStyle/>
        <a:p>
          <a:endParaRPr lang="en-US"/>
        </a:p>
      </dgm:t>
    </dgm:pt>
    <dgm:pt modelId="{7029F5E8-D056-AE49-BD66-3C193010DDE8}">
      <dgm:prSet phldrT="[Text]" custT="1"/>
      <dgm:spPr/>
      <dgm:t>
        <a:bodyPr/>
        <a:lstStyle/>
        <a:p>
          <a:pPr algn="just"/>
          <a:r>
            <a:rPr lang="ro-RO" sz="5000" b="0">
              <a:solidFill>
                <a:schemeClr val="tx1"/>
              </a:solidFill>
            </a:rPr>
            <a:t>a) Da</a:t>
          </a:r>
        </a:p>
      </dgm:t>
    </dgm:pt>
    <dgm:pt modelId="{ACE97453-93D9-C642-95ED-D55F9984F778}" type="parTrans" cxnId="{99EB5834-3593-6644-A836-6C8D5595A820}">
      <dgm:prSet/>
      <dgm:spPr/>
      <dgm:t>
        <a:bodyPr/>
        <a:lstStyle/>
        <a:p>
          <a:endParaRPr lang="en-US"/>
        </a:p>
      </dgm:t>
    </dgm:pt>
    <dgm:pt modelId="{3346CD8C-3206-F84A-BEA2-B5492B6B7347}" type="sibTrans" cxnId="{99EB5834-3593-6644-A836-6C8D5595A820}">
      <dgm:prSet/>
      <dgm:spPr/>
      <dgm:t>
        <a:bodyPr/>
        <a:lstStyle/>
        <a:p>
          <a:endParaRPr lang="en-US"/>
        </a:p>
      </dgm:t>
    </dgm:pt>
    <dgm:pt modelId="{412DA8CB-B9E5-F44F-9FDD-EF35DF68306D}">
      <dgm:prSet phldrT="[Text]" custT="1"/>
      <dgm:spPr/>
      <dgm:t>
        <a:bodyPr/>
        <a:lstStyle/>
        <a:p>
          <a:pPr algn="just"/>
          <a:r>
            <a:rPr lang="ro-RO" sz="5000" b="0">
              <a:solidFill>
                <a:schemeClr val="tx1"/>
              </a:solidFill>
            </a:rPr>
            <a:t>b) Nu</a:t>
          </a:r>
        </a:p>
      </dgm:t>
    </dgm:pt>
    <dgm:pt modelId="{7E8B7982-18DC-F246-BFD4-7B9D4C9DB2CA}" type="parTrans" cxnId="{AFD2487F-444F-4C44-A623-9AAFEB90AC49}">
      <dgm:prSet/>
      <dgm:spPr/>
      <dgm:t>
        <a:bodyPr/>
        <a:lstStyle/>
        <a:p>
          <a:endParaRPr lang="en-US"/>
        </a:p>
      </dgm:t>
    </dgm:pt>
    <dgm:pt modelId="{960A4A2E-B23E-7544-9A93-1312898E2DC4}" type="sibTrans" cxnId="{AFD2487F-444F-4C44-A623-9AAFEB90AC49}">
      <dgm:prSet/>
      <dgm:spPr/>
      <dgm:t>
        <a:bodyPr/>
        <a:lstStyle/>
        <a:p>
          <a:endParaRPr lang="en-US"/>
        </a:p>
      </dgm:t>
    </dgm:pt>
    <dgm:pt modelId="{9CA50A65-40FA-E945-A868-9E3FE840B07E}" type="pres">
      <dgm:prSet presAssocID="{3C774A1C-BB1C-4347-A758-A94A436F7244}" presName="vert0" presStyleCnt="0">
        <dgm:presLayoutVars>
          <dgm:dir/>
          <dgm:animOne val="branch"/>
          <dgm:animLvl val="lvl"/>
        </dgm:presLayoutVars>
      </dgm:prSet>
      <dgm:spPr/>
    </dgm:pt>
    <dgm:pt modelId="{D5C7DCB4-3723-4443-ADD7-DBEB1005841A}" type="pres">
      <dgm:prSet presAssocID="{8E61202A-36DD-0240-811A-270D9611A395}" presName="thickLine" presStyleLbl="alignNode1" presStyleIdx="0" presStyleCnt="1"/>
      <dgm:spPr/>
    </dgm:pt>
    <dgm:pt modelId="{9F8ADD56-4647-5947-BF4A-89820DB0503F}" type="pres">
      <dgm:prSet presAssocID="{8E61202A-36DD-0240-811A-270D9611A395}" presName="horz1" presStyleCnt="0"/>
      <dgm:spPr/>
    </dgm:pt>
    <dgm:pt modelId="{CFE00427-EDF8-324F-9A5C-A181E81A4D48}" type="pres">
      <dgm:prSet presAssocID="{8E61202A-36DD-0240-811A-270D9611A395}" presName="tx1" presStyleLbl="revTx" presStyleIdx="0" presStyleCnt="3" custScaleX="365649" custScaleY="100196" custLinFactNeighborX="-1407"/>
      <dgm:spPr/>
    </dgm:pt>
    <dgm:pt modelId="{71554259-89F3-DC41-AF38-A80F6823C6AB}" type="pres">
      <dgm:prSet presAssocID="{8E61202A-36DD-0240-811A-270D9611A395}" presName="vert1" presStyleCnt="0"/>
      <dgm:spPr/>
    </dgm:pt>
    <dgm:pt modelId="{D0431CA8-5100-6745-A242-ED330061BD73}" type="pres">
      <dgm:prSet presAssocID="{7029F5E8-D056-AE49-BD66-3C193010DDE8}" presName="vertSpace2a" presStyleCnt="0"/>
      <dgm:spPr/>
    </dgm:pt>
    <dgm:pt modelId="{FE55CC5A-C0EF-DF45-AF1E-C9A5EF0E713C}" type="pres">
      <dgm:prSet presAssocID="{7029F5E8-D056-AE49-BD66-3C193010DDE8}" presName="horz2" presStyleCnt="0"/>
      <dgm:spPr/>
    </dgm:pt>
    <dgm:pt modelId="{D79F8CF2-80EE-C747-9C26-26414E55692C}" type="pres">
      <dgm:prSet presAssocID="{7029F5E8-D056-AE49-BD66-3C193010DDE8}" presName="horzSpace2" presStyleCnt="0"/>
      <dgm:spPr/>
    </dgm:pt>
    <dgm:pt modelId="{5D9EDF3F-7B20-8E47-A431-F9F24450F874}" type="pres">
      <dgm:prSet presAssocID="{7029F5E8-D056-AE49-BD66-3C193010DDE8}" presName="tx2" presStyleLbl="revTx" presStyleIdx="1" presStyleCnt="3"/>
      <dgm:spPr/>
    </dgm:pt>
    <dgm:pt modelId="{EB933D24-ABB6-0C44-A5A7-05F1CB99F1EB}" type="pres">
      <dgm:prSet presAssocID="{7029F5E8-D056-AE49-BD66-3C193010DDE8}" presName="vert2" presStyleCnt="0"/>
      <dgm:spPr/>
    </dgm:pt>
    <dgm:pt modelId="{EB798B99-5590-864A-A2C1-F553D99D3FAA}" type="pres">
      <dgm:prSet presAssocID="{7029F5E8-D056-AE49-BD66-3C193010DDE8}" presName="thinLine2b" presStyleLbl="callout" presStyleIdx="0" presStyleCnt="2"/>
      <dgm:spPr/>
    </dgm:pt>
    <dgm:pt modelId="{9C715A5E-13B0-3F4D-85BD-4FA3A97839C5}" type="pres">
      <dgm:prSet presAssocID="{7029F5E8-D056-AE49-BD66-3C193010DDE8}" presName="vertSpace2b" presStyleCnt="0"/>
      <dgm:spPr/>
    </dgm:pt>
    <dgm:pt modelId="{A4B3FD2E-63E5-E445-B87B-210177B3706B}" type="pres">
      <dgm:prSet presAssocID="{412DA8CB-B9E5-F44F-9FDD-EF35DF68306D}" presName="horz2" presStyleCnt="0"/>
      <dgm:spPr/>
    </dgm:pt>
    <dgm:pt modelId="{B4FE7B28-4407-5045-AAC1-7786FB86FE88}" type="pres">
      <dgm:prSet presAssocID="{412DA8CB-B9E5-F44F-9FDD-EF35DF68306D}" presName="horzSpace2" presStyleCnt="0"/>
      <dgm:spPr/>
    </dgm:pt>
    <dgm:pt modelId="{B9E57DF2-F223-F848-B6AB-FEB0F6FB4076}" type="pres">
      <dgm:prSet presAssocID="{412DA8CB-B9E5-F44F-9FDD-EF35DF68306D}" presName="tx2" presStyleLbl="revTx" presStyleIdx="2" presStyleCnt="3"/>
      <dgm:spPr/>
    </dgm:pt>
    <dgm:pt modelId="{84017E13-6661-1647-9DB1-F43BB49DC0FD}" type="pres">
      <dgm:prSet presAssocID="{412DA8CB-B9E5-F44F-9FDD-EF35DF68306D}" presName="vert2" presStyleCnt="0"/>
      <dgm:spPr/>
    </dgm:pt>
    <dgm:pt modelId="{1E88F2A9-FC8F-2A4F-ABF4-2C5837CA76E5}" type="pres">
      <dgm:prSet presAssocID="{412DA8CB-B9E5-F44F-9FDD-EF35DF68306D}" presName="thinLine2b" presStyleLbl="callout" presStyleIdx="1" presStyleCnt="2"/>
      <dgm:spPr/>
    </dgm:pt>
    <dgm:pt modelId="{02B19E4E-8333-4B4F-AA1E-19B5E7CAD48B}" type="pres">
      <dgm:prSet presAssocID="{412DA8CB-B9E5-F44F-9FDD-EF35DF68306D}" presName="vertSpace2b" presStyleCnt="0"/>
      <dgm:spPr/>
    </dgm:pt>
  </dgm:ptLst>
  <dgm:cxnLst>
    <dgm:cxn modelId="{D2DD020B-3DFC-B348-B676-6EC163FF5FEB}" srcId="{3C774A1C-BB1C-4347-A758-A94A436F7244}" destId="{8E61202A-36DD-0240-811A-270D9611A395}" srcOrd="0" destOrd="0" parTransId="{B1168E5A-BE86-1A40-8851-D878ACC39274}" sibTransId="{8978AB35-F5FB-FF43-BA08-4C259A445311}"/>
    <dgm:cxn modelId="{99EB5834-3593-6644-A836-6C8D5595A820}" srcId="{8E61202A-36DD-0240-811A-270D9611A395}" destId="{7029F5E8-D056-AE49-BD66-3C193010DDE8}" srcOrd="0" destOrd="0" parTransId="{ACE97453-93D9-C642-95ED-D55F9984F778}" sibTransId="{3346CD8C-3206-F84A-BEA2-B5492B6B7347}"/>
    <dgm:cxn modelId="{F8714938-9F71-41BA-B1CE-A2794A9A1639}" type="presOf" srcId="{412DA8CB-B9E5-F44F-9FDD-EF35DF68306D}" destId="{B9E57DF2-F223-F848-B6AB-FEB0F6FB4076}" srcOrd="0" destOrd="0" presId="urn:microsoft.com/office/officeart/2008/layout/LinedList"/>
    <dgm:cxn modelId="{FDF61D47-31C4-45F0-8574-F8DBED66ECB8}" type="presOf" srcId="{7029F5E8-D056-AE49-BD66-3C193010DDE8}" destId="{5D9EDF3F-7B20-8E47-A431-F9F24450F874}" srcOrd="0" destOrd="0" presId="urn:microsoft.com/office/officeart/2008/layout/LinedList"/>
    <dgm:cxn modelId="{A5E56667-D883-4F43-8193-AB6C5AB1ECF4}" type="presOf" srcId="{3C774A1C-BB1C-4347-A758-A94A436F7244}" destId="{9CA50A65-40FA-E945-A868-9E3FE840B07E}" srcOrd="0" destOrd="0" presId="urn:microsoft.com/office/officeart/2008/layout/LinedList"/>
    <dgm:cxn modelId="{AFD2487F-444F-4C44-A623-9AAFEB90AC49}" srcId="{8E61202A-36DD-0240-811A-270D9611A395}" destId="{412DA8CB-B9E5-F44F-9FDD-EF35DF68306D}" srcOrd="1" destOrd="0" parTransId="{7E8B7982-18DC-F246-BFD4-7B9D4C9DB2CA}" sibTransId="{960A4A2E-B23E-7544-9A93-1312898E2DC4}"/>
    <dgm:cxn modelId="{03D747C3-E7F9-41CA-A799-A7413428F87B}" type="presOf" srcId="{8E61202A-36DD-0240-811A-270D9611A395}" destId="{CFE00427-EDF8-324F-9A5C-A181E81A4D48}" srcOrd="0" destOrd="0" presId="urn:microsoft.com/office/officeart/2008/layout/LinedList"/>
    <dgm:cxn modelId="{5B909CEC-D197-46BE-84EB-F093AE050839}" type="presParOf" srcId="{9CA50A65-40FA-E945-A868-9E3FE840B07E}" destId="{D5C7DCB4-3723-4443-ADD7-DBEB1005841A}" srcOrd="0" destOrd="0" presId="urn:microsoft.com/office/officeart/2008/layout/LinedList"/>
    <dgm:cxn modelId="{A6F727B7-2DC6-4813-BD34-1152307C6FF2}" type="presParOf" srcId="{9CA50A65-40FA-E945-A868-9E3FE840B07E}" destId="{9F8ADD56-4647-5947-BF4A-89820DB0503F}" srcOrd="1" destOrd="0" presId="urn:microsoft.com/office/officeart/2008/layout/LinedList"/>
    <dgm:cxn modelId="{15ED933A-27C4-46E1-8AF0-8D6DCAD89530}" type="presParOf" srcId="{9F8ADD56-4647-5947-BF4A-89820DB0503F}" destId="{CFE00427-EDF8-324F-9A5C-A181E81A4D48}" srcOrd="0" destOrd="0" presId="urn:microsoft.com/office/officeart/2008/layout/LinedList"/>
    <dgm:cxn modelId="{3156F4FE-4634-45EC-B5A6-FF51F452438F}" type="presParOf" srcId="{9F8ADD56-4647-5947-BF4A-89820DB0503F}" destId="{71554259-89F3-DC41-AF38-A80F6823C6AB}" srcOrd="1" destOrd="0" presId="urn:microsoft.com/office/officeart/2008/layout/LinedList"/>
    <dgm:cxn modelId="{C4C20F4E-53B2-4E32-B4D0-01A08DD9E911}" type="presParOf" srcId="{71554259-89F3-DC41-AF38-A80F6823C6AB}" destId="{D0431CA8-5100-6745-A242-ED330061BD73}" srcOrd="0" destOrd="0" presId="urn:microsoft.com/office/officeart/2008/layout/LinedList"/>
    <dgm:cxn modelId="{0FDAC053-C2F4-4330-A00D-123ED0A1A0D1}" type="presParOf" srcId="{71554259-89F3-DC41-AF38-A80F6823C6AB}" destId="{FE55CC5A-C0EF-DF45-AF1E-C9A5EF0E713C}" srcOrd="1" destOrd="0" presId="urn:microsoft.com/office/officeart/2008/layout/LinedList"/>
    <dgm:cxn modelId="{898664A5-AFE8-4553-A990-982D8D06AC44}" type="presParOf" srcId="{FE55CC5A-C0EF-DF45-AF1E-C9A5EF0E713C}" destId="{D79F8CF2-80EE-C747-9C26-26414E55692C}" srcOrd="0" destOrd="0" presId="urn:microsoft.com/office/officeart/2008/layout/LinedList"/>
    <dgm:cxn modelId="{0EEA137A-FBCE-4E72-8E1E-3596DFC69D40}" type="presParOf" srcId="{FE55CC5A-C0EF-DF45-AF1E-C9A5EF0E713C}" destId="{5D9EDF3F-7B20-8E47-A431-F9F24450F874}" srcOrd="1" destOrd="0" presId="urn:microsoft.com/office/officeart/2008/layout/LinedList"/>
    <dgm:cxn modelId="{7CD18D15-E8A7-4B24-A1DF-72AC74872DDE}" type="presParOf" srcId="{FE55CC5A-C0EF-DF45-AF1E-C9A5EF0E713C}" destId="{EB933D24-ABB6-0C44-A5A7-05F1CB99F1EB}" srcOrd="2" destOrd="0" presId="urn:microsoft.com/office/officeart/2008/layout/LinedList"/>
    <dgm:cxn modelId="{088EBBFA-DE2C-44D5-A42A-EC785F9F053B}" type="presParOf" srcId="{71554259-89F3-DC41-AF38-A80F6823C6AB}" destId="{EB798B99-5590-864A-A2C1-F553D99D3FAA}" srcOrd="2" destOrd="0" presId="urn:microsoft.com/office/officeart/2008/layout/LinedList"/>
    <dgm:cxn modelId="{A9270751-BA79-4172-8EDA-47D4AF2BC449}" type="presParOf" srcId="{71554259-89F3-DC41-AF38-A80F6823C6AB}" destId="{9C715A5E-13B0-3F4D-85BD-4FA3A97839C5}" srcOrd="3" destOrd="0" presId="urn:microsoft.com/office/officeart/2008/layout/LinedList"/>
    <dgm:cxn modelId="{D51ADC8F-3FBD-4DB6-A354-675856E422E1}" type="presParOf" srcId="{71554259-89F3-DC41-AF38-A80F6823C6AB}" destId="{A4B3FD2E-63E5-E445-B87B-210177B3706B}" srcOrd="4" destOrd="0" presId="urn:microsoft.com/office/officeart/2008/layout/LinedList"/>
    <dgm:cxn modelId="{2ECD419C-B546-4FC1-994B-3F065CB20D5B}" type="presParOf" srcId="{A4B3FD2E-63E5-E445-B87B-210177B3706B}" destId="{B4FE7B28-4407-5045-AAC1-7786FB86FE88}" srcOrd="0" destOrd="0" presId="urn:microsoft.com/office/officeart/2008/layout/LinedList"/>
    <dgm:cxn modelId="{1B1193A5-C35F-49B4-928A-A4DF3ABFBB27}" type="presParOf" srcId="{A4B3FD2E-63E5-E445-B87B-210177B3706B}" destId="{B9E57DF2-F223-F848-B6AB-FEB0F6FB4076}" srcOrd="1" destOrd="0" presId="urn:microsoft.com/office/officeart/2008/layout/LinedList"/>
    <dgm:cxn modelId="{D7CBD95A-9684-4ED6-AD29-3138C44D99D0}" type="presParOf" srcId="{A4B3FD2E-63E5-E445-B87B-210177B3706B}" destId="{84017E13-6661-1647-9DB1-F43BB49DC0FD}" srcOrd="2" destOrd="0" presId="urn:microsoft.com/office/officeart/2008/layout/LinedList"/>
    <dgm:cxn modelId="{224FC3B7-9871-44B4-BABF-619B2FEE6F24}" type="presParOf" srcId="{71554259-89F3-DC41-AF38-A80F6823C6AB}" destId="{1E88F2A9-FC8F-2A4F-ABF4-2C5837CA76E5}" srcOrd="5" destOrd="0" presId="urn:microsoft.com/office/officeart/2008/layout/LinedList"/>
    <dgm:cxn modelId="{48E18F49-23AF-4D70-8549-1A56F1F60159}" type="presParOf" srcId="{71554259-89F3-DC41-AF38-A80F6823C6AB}" destId="{02B19E4E-8333-4B4F-AA1E-19B5E7CAD48B}"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C774A1C-BB1C-4347-A758-A94A436F7244}" type="doc">
      <dgm:prSet loTypeId="urn:microsoft.com/office/officeart/2008/layout/LinedList" loCatId="" qsTypeId="urn:microsoft.com/office/officeart/2005/8/quickstyle/simple1" qsCatId="simple" csTypeId="urn:microsoft.com/office/officeart/2005/8/colors/accent1_2" csCatId="accent1" phldr="1"/>
      <dgm:spPr/>
      <dgm:t>
        <a:bodyPr/>
        <a:lstStyle/>
        <a:p>
          <a:endParaRPr lang="en-US"/>
        </a:p>
      </dgm:t>
    </dgm:pt>
    <dgm:pt modelId="{8E61202A-36DD-0240-811A-270D9611A395}">
      <dgm:prSet phldrT="[Text]" custT="1"/>
      <dgm:spPr/>
      <dgm:t>
        <a:bodyPr/>
        <a:lstStyle/>
        <a:p>
          <a:pPr algn="just"/>
          <a:endParaRPr lang="en-US" sz="2500" b="1" dirty="0"/>
        </a:p>
        <a:p>
          <a:pPr algn="just"/>
          <a:endParaRPr lang="en-US" sz="2500" b="1" dirty="0"/>
        </a:p>
        <a:p>
          <a:pPr algn="just"/>
          <a:r>
            <a:rPr lang="ro-RO" sz="2400" b="1"/>
            <a:t>Un ordin de divulgare care să solicite divulgarea tuturor e-mailurilor pe care le are o persoană în posesie este conform cu Convenția de la Budapesta?</a:t>
          </a:r>
        </a:p>
      </dgm:t>
    </dgm:pt>
    <dgm:pt modelId="{B1168E5A-BE86-1A40-8851-D878ACC39274}" type="parTrans" cxnId="{D2DD020B-3DFC-B348-B676-6EC163FF5FEB}">
      <dgm:prSet/>
      <dgm:spPr/>
      <dgm:t>
        <a:bodyPr/>
        <a:lstStyle/>
        <a:p>
          <a:endParaRPr lang="en-US"/>
        </a:p>
      </dgm:t>
    </dgm:pt>
    <dgm:pt modelId="{8978AB35-F5FB-FF43-BA08-4C259A445311}" type="sibTrans" cxnId="{D2DD020B-3DFC-B348-B676-6EC163FF5FEB}">
      <dgm:prSet/>
      <dgm:spPr/>
      <dgm:t>
        <a:bodyPr/>
        <a:lstStyle/>
        <a:p>
          <a:endParaRPr lang="en-US"/>
        </a:p>
      </dgm:t>
    </dgm:pt>
    <dgm:pt modelId="{7029F5E8-D056-AE49-BD66-3C193010DDE8}">
      <dgm:prSet phldrT="[Text]" custT="1"/>
      <dgm:spPr/>
      <dgm:t>
        <a:bodyPr/>
        <a:lstStyle/>
        <a:p>
          <a:pPr algn="just"/>
          <a:r>
            <a:rPr lang="ro-RO" sz="5000" b="0">
              <a:solidFill>
                <a:schemeClr val="tx1"/>
              </a:solidFill>
            </a:rPr>
            <a:t>a) Da</a:t>
          </a:r>
        </a:p>
      </dgm:t>
    </dgm:pt>
    <dgm:pt modelId="{ACE97453-93D9-C642-95ED-D55F9984F778}" type="parTrans" cxnId="{99EB5834-3593-6644-A836-6C8D5595A820}">
      <dgm:prSet/>
      <dgm:spPr/>
      <dgm:t>
        <a:bodyPr/>
        <a:lstStyle/>
        <a:p>
          <a:endParaRPr lang="en-US"/>
        </a:p>
      </dgm:t>
    </dgm:pt>
    <dgm:pt modelId="{3346CD8C-3206-F84A-BEA2-B5492B6B7347}" type="sibTrans" cxnId="{99EB5834-3593-6644-A836-6C8D5595A820}">
      <dgm:prSet/>
      <dgm:spPr/>
      <dgm:t>
        <a:bodyPr/>
        <a:lstStyle/>
        <a:p>
          <a:endParaRPr lang="en-US"/>
        </a:p>
      </dgm:t>
    </dgm:pt>
    <dgm:pt modelId="{412DA8CB-B9E5-F44F-9FDD-EF35DF68306D}">
      <dgm:prSet phldrT="[Text]" custT="1"/>
      <dgm:spPr/>
      <dgm:t>
        <a:bodyPr/>
        <a:lstStyle/>
        <a:p>
          <a:pPr algn="just"/>
          <a:r>
            <a:rPr lang="ro-RO" sz="5000" b="1">
              <a:solidFill>
                <a:srgbClr val="FF0000"/>
              </a:solidFill>
            </a:rPr>
            <a:t>b) Nu</a:t>
          </a:r>
        </a:p>
        <a:p>
          <a:pPr algn="just"/>
          <a:r>
            <a:rPr lang="ro-RO" sz="1900" b="1">
              <a:solidFill>
                <a:srgbClr val="FF0000"/>
              </a:solidFill>
            </a:rPr>
            <a:t>Această putere poate fi exercitată numai în legătură cu date informatice specificate și nu poate fi disproporționată</a:t>
          </a:r>
        </a:p>
      </dgm:t>
    </dgm:pt>
    <dgm:pt modelId="{7E8B7982-18DC-F246-BFD4-7B9D4C9DB2CA}" type="parTrans" cxnId="{AFD2487F-444F-4C44-A623-9AAFEB90AC49}">
      <dgm:prSet/>
      <dgm:spPr/>
      <dgm:t>
        <a:bodyPr/>
        <a:lstStyle/>
        <a:p>
          <a:endParaRPr lang="en-US"/>
        </a:p>
      </dgm:t>
    </dgm:pt>
    <dgm:pt modelId="{960A4A2E-B23E-7544-9A93-1312898E2DC4}" type="sibTrans" cxnId="{AFD2487F-444F-4C44-A623-9AAFEB90AC49}">
      <dgm:prSet/>
      <dgm:spPr/>
      <dgm:t>
        <a:bodyPr/>
        <a:lstStyle/>
        <a:p>
          <a:endParaRPr lang="en-US"/>
        </a:p>
      </dgm:t>
    </dgm:pt>
    <dgm:pt modelId="{9CA50A65-40FA-E945-A868-9E3FE840B07E}" type="pres">
      <dgm:prSet presAssocID="{3C774A1C-BB1C-4347-A758-A94A436F7244}" presName="vert0" presStyleCnt="0">
        <dgm:presLayoutVars>
          <dgm:dir/>
          <dgm:animOne val="branch"/>
          <dgm:animLvl val="lvl"/>
        </dgm:presLayoutVars>
      </dgm:prSet>
      <dgm:spPr/>
    </dgm:pt>
    <dgm:pt modelId="{D5C7DCB4-3723-4443-ADD7-DBEB1005841A}" type="pres">
      <dgm:prSet presAssocID="{8E61202A-36DD-0240-811A-270D9611A395}" presName="thickLine" presStyleLbl="alignNode1" presStyleIdx="0" presStyleCnt="1"/>
      <dgm:spPr/>
    </dgm:pt>
    <dgm:pt modelId="{9F8ADD56-4647-5947-BF4A-89820DB0503F}" type="pres">
      <dgm:prSet presAssocID="{8E61202A-36DD-0240-811A-270D9611A395}" presName="horz1" presStyleCnt="0"/>
      <dgm:spPr/>
    </dgm:pt>
    <dgm:pt modelId="{CFE00427-EDF8-324F-9A5C-A181E81A4D48}" type="pres">
      <dgm:prSet presAssocID="{8E61202A-36DD-0240-811A-270D9611A395}" presName="tx1" presStyleLbl="revTx" presStyleIdx="0" presStyleCnt="3" custScaleX="365649" custScaleY="100196" custLinFactNeighborX="-1407"/>
      <dgm:spPr/>
    </dgm:pt>
    <dgm:pt modelId="{71554259-89F3-DC41-AF38-A80F6823C6AB}" type="pres">
      <dgm:prSet presAssocID="{8E61202A-36DD-0240-811A-270D9611A395}" presName="vert1" presStyleCnt="0"/>
      <dgm:spPr/>
    </dgm:pt>
    <dgm:pt modelId="{D0431CA8-5100-6745-A242-ED330061BD73}" type="pres">
      <dgm:prSet presAssocID="{7029F5E8-D056-AE49-BD66-3C193010DDE8}" presName="vertSpace2a" presStyleCnt="0"/>
      <dgm:spPr/>
    </dgm:pt>
    <dgm:pt modelId="{FE55CC5A-C0EF-DF45-AF1E-C9A5EF0E713C}" type="pres">
      <dgm:prSet presAssocID="{7029F5E8-D056-AE49-BD66-3C193010DDE8}" presName="horz2" presStyleCnt="0"/>
      <dgm:spPr/>
    </dgm:pt>
    <dgm:pt modelId="{D79F8CF2-80EE-C747-9C26-26414E55692C}" type="pres">
      <dgm:prSet presAssocID="{7029F5E8-D056-AE49-BD66-3C193010DDE8}" presName="horzSpace2" presStyleCnt="0"/>
      <dgm:spPr/>
    </dgm:pt>
    <dgm:pt modelId="{5D9EDF3F-7B20-8E47-A431-F9F24450F874}" type="pres">
      <dgm:prSet presAssocID="{7029F5E8-D056-AE49-BD66-3C193010DDE8}" presName="tx2" presStyleLbl="revTx" presStyleIdx="1" presStyleCnt="3"/>
      <dgm:spPr/>
    </dgm:pt>
    <dgm:pt modelId="{EB933D24-ABB6-0C44-A5A7-05F1CB99F1EB}" type="pres">
      <dgm:prSet presAssocID="{7029F5E8-D056-AE49-BD66-3C193010DDE8}" presName="vert2" presStyleCnt="0"/>
      <dgm:spPr/>
    </dgm:pt>
    <dgm:pt modelId="{EB798B99-5590-864A-A2C1-F553D99D3FAA}" type="pres">
      <dgm:prSet presAssocID="{7029F5E8-D056-AE49-BD66-3C193010DDE8}" presName="thinLine2b" presStyleLbl="callout" presStyleIdx="0" presStyleCnt="2"/>
      <dgm:spPr/>
    </dgm:pt>
    <dgm:pt modelId="{9C715A5E-13B0-3F4D-85BD-4FA3A97839C5}" type="pres">
      <dgm:prSet presAssocID="{7029F5E8-D056-AE49-BD66-3C193010DDE8}" presName="vertSpace2b" presStyleCnt="0"/>
      <dgm:spPr/>
    </dgm:pt>
    <dgm:pt modelId="{A4B3FD2E-63E5-E445-B87B-210177B3706B}" type="pres">
      <dgm:prSet presAssocID="{412DA8CB-B9E5-F44F-9FDD-EF35DF68306D}" presName="horz2" presStyleCnt="0"/>
      <dgm:spPr/>
    </dgm:pt>
    <dgm:pt modelId="{B4FE7B28-4407-5045-AAC1-7786FB86FE88}" type="pres">
      <dgm:prSet presAssocID="{412DA8CB-B9E5-F44F-9FDD-EF35DF68306D}" presName="horzSpace2" presStyleCnt="0"/>
      <dgm:spPr/>
    </dgm:pt>
    <dgm:pt modelId="{B9E57DF2-F223-F848-B6AB-FEB0F6FB4076}" type="pres">
      <dgm:prSet presAssocID="{412DA8CB-B9E5-F44F-9FDD-EF35DF68306D}" presName="tx2" presStyleLbl="revTx" presStyleIdx="2" presStyleCnt="3"/>
      <dgm:spPr/>
    </dgm:pt>
    <dgm:pt modelId="{84017E13-6661-1647-9DB1-F43BB49DC0FD}" type="pres">
      <dgm:prSet presAssocID="{412DA8CB-B9E5-F44F-9FDD-EF35DF68306D}" presName="vert2" presStyleCnt="0"/>
      <dgm:spPr/>
    </dgm:pt>
    <dgm:pt modelId="{1E88F2A9-FC8F-2A4F-ABF4-2C5837CA76E5}" type="pres">
      <dgm:prSet presAssocID="{412DA8CB-B9E5-F44F-9FDD-EF35DF68306D}" presName="thinLine2b" presStyleLbl="callout" presStyleIdx="1" presStyleCnt="2"/>
      <dgm:spPr/>
    </dgm:pt>
    <dgm:pt modelId="{02B19E4E-8333-4B4F-AA1E-19B5E7CAD48B}" type="pres">
      <dgm:prSet presAssocID="{412DA8CB-B9E5-F44F-9FDD-EF35DF68306D}" presName="vertSpace2b" presStyleCnt="0"/>
      <dgm:spPr/>
    </dgm:pt>
  </dgm:ptLst>
  <dgm:cxnLst>
    <dgm:cxn modelId="{D2DD020B-3DFC-B348-B676-6EC163FF5FEB}" srcId="{3C774A1C-BB1C-4347-A758-A94A436F7244}" destId="{8E61202A-36DD-0240-811A-270D9611A395}" srcOrd="0" destOrd="0" parTransId="{B1168E5A-BE86-1A40-8851-D878ACC39274}" sibTransId="{8978AB35-F5FB-FF43-BA08-4C259A445311}"/>
    <dgm:cxn modelId="{99EB5834-3593-6644-A836-6C8D5595A820}" srcId="{8E61202A-36DD-0240-811A-270D9611A395}" destId="{7029F5E8-D056-AE49-BD66-3C193010DDE8}" srcOrd="0" destOrd="0" parTransId="{ACE97453-93D9-C642-95ED-D55F9984F778}" sibTransId="{3346CD8C-3206-F84A-BEA2-B5492B6B7347}"/>
    <dgm:cxn modelId="{37DA104C-7CE2-4612-BCEC-BB642E9F12B8}" type="presOf" srcId="{7029F5E8-D056-AE49-BD66-3C193010DDE8}" destId="{5D9EDF3F-7B20-8E47-A431-F9F24450F874}" srcOrd="0" destOrd="0" presId="urn:microsoft.com/office/officeart/2008/layout/LinedList"/>
    <dgm:cxn modelId="{AFD2487F-444F-4C44-A623-9AAFEB90AC49}" srcId="{8E61202A-36DD-0240-811A-270D9611A395}" destId="{412DA8CB-B9E5-F44F-9FDD-EF35DF68306D}" srcOrd="1" destOrd="0" parTransId="{7E8B7982-18DC-F246-BFD4-7B9D4C9DB2CA}" sibTransId="{960A4A2E-B23E-7544-9A93-1312898E2DC4}"/>
    <dgm:cxn modelId="{B7E0A584-71AD-4E22-8C81-92F629C18B31}" type="presOf" srcId="{3C774A1C-BB1C-4347-A758-A94A436F7244}" destId="{9CA50A65-40FA-E945-A868-9E3FE840B07E}" srcOrd="0" destOrd="0" presId="urn:microsoft.com/office/officeart/2008/layout/LinedList"/>
    <dgm:cxn modelId="{F52D3AEF-A000-4737-B374-5E95C193B9C2}" type="presOf" srcId="{8E61202A-36DD-0240-811A-270D9611A395}" destId="{CFE00427-EDF8-324F-9A5C-A181E81A4D48}" srcOrd="0" destOrd="0" presId="urn:microsoft.com/office/officeart/2008/layout/LinedList"/>
    <dgm:cxn modelId="{4844D9F8-1CAB-4FCF-B06D-FB1D8573CAF0}" type="presOf" srcId="{412DA8CB-B9E5-F44F-9FDD-EF35DF68306D}" destId="{B9E57DF2-F223-F848-B6AB-FEB0F6FB4076}" srcOrd="0" destOrd="0" presId="urn:microsoft.com/office/officeart/2008/layout/LinedList"/>
    <dgm:cxn modelId="{49898FA0-D96D-4005-9653-DA3DB2EACC64}" type="presParOf" srcId="{9CA50A65-40FA-E945-A868-9E3FE840B07E}" destId="{D5C7DCB4-3723-4443-ADD7-DBEB1005841A}" srcOrd="0" destOrd="0" presId="urn:microsoft.com/office/officeart/2008/layout/LinedList"/>
    <dgm:cxn modelId="{DDD9283D-8154-4DB5-BB68-85B26E176D8F}" type="presParOf" srcId="{9CA50A65-40FA-E945-A868-9E3FE840B07E}" destId="{9F8ADD56-4647-5947-BF4A-89820DB0503F}" srcOrd="1" destOrd="0" presId="urn:microsoft.com/office/officeart/2008/layout/LinedList"/>
    <dgm:cxn modelId="{D207B150-4D94-4462-85CD-6AC05CF89D8A}" type="presParOf" srcId="{9F8ADD56-4647-5947-BF4A-89820DB0503F}" destId="{CFE00427-EDF8-324F-9A5C-A181E81A4D48}" srcOrd="0" destOrd="0" presId="urn:microsoft.com/office/officeart/2008/layout/LinedList"/>
    <dgm:cxn modelId="{D44B3FB2-B1D0-4395-820A-50C8AF0263AD}" type="presParOf" srcId="{9F8ADD56-4647-5947-BF4A-89820DB0503F}" destId="{71554259-89F3-DC41-AF38-A80F6823C6AB}" srcOrd="1" destOrd="0" presId="urn:microsoft.com/office/officeart/2008/layout/LinedList"/>
    <dgm:cxn modelId="{C546541C-6AF2-4FA8-8396-8CED6912D452}" type="presParOf" srcId="{71554259-89F3-DC41-AF38-A80F6823C6AB}" destId="{D0431CA8-5100-6745-A242-ED330061BD73}" srcOrd="0" destOrd="0" presId="urn:microsoft.com/office/officeart/2008/layout/LinedList"/>
    <dgm:cxn modelId="{D6ABD29C-0E41-4779-84A5-A8FC1C0E012E}" type="presParOf" srcId="{71554259-89F3-DC41-AF38-A80F6823C6AB}" destId="{FE55CC5A-C0EF-DF45-AF1E-C9A5EF0E713C}" srcOrd="1" destOrd="0" presId="urn:microsoft.com/office/officeart/2008/layout/LinedList"/>
    <dgm:cxn modelId="{1D0F5182-8E19-4025-86B1-6938AEE9DF40}" type="presParOf" srcId="{FE55CC5A-C0EF-DF45-AF1E-C9A5EF0E713C}" destId="{D79F8CF2-80EE-C747-9C26-26414E55692C}" srcOrd="0" destOrd="0" presId="urn:microsoft.com/office/officeart/2008/layout/LinedList"/>
    <dgm:cxn modelId="{BB432056-73D6-406C-A927-E4468CE40822}" type="presParOf" srcId="{FE55CC5A-C0EF-DF45-AF1E-C9A5EF0E713C}" destId="{5D9EDF3F-7B20-8E47-A431-F9F24450F874}" srcOrd="1" destOrd="0" presId="urn:microsoft.com/office/officeart/2008/layout/LinedList"/>
    <dgm:cxn modelId="{A2752C42-DE5B-42C2-BB7D-78408E3A66A5}" type="presParOf" srcId="{FE55CC5A-C0EF-DF45-AF1E-C9A5EF0E713C}" destId="{EB933D24-ABB6-0C44-A5A7-05F1CB99F1EB}" srcOrd="2" destOrd="0" presId="urn:microsoft.com/office/officeart/2008/layout/LinedList"/>
    <dgm:cxn modelId="{5650C801-DB28-47B4-A712-BBE42D7BDAF4}" type="presParOf" srcId="{71554259-89F3-DC41-AF38-A80F6823C6AB}" destId="{EB798B99-5590-864A-A2C1-F553D99D3FAA}" srcOrd="2" destOrd="0" presId="urn:microsoft.com/office/officeart/2008/layout/LinedList"/>
    <dgm:cxn modelId="{7A00943B-E7C1-4E34-BCD0-913E94A16399}" type="presParOf" srcId="{71554259-89F3-DC41-AF38-A80F6823C6AB}" destId="{9C715A5E-13B0-3F4D-85BD-4FA3A97839C5}" srcOrd="3" destOrd="0" presId="urn:microsoft.com/office/officeart/2008/layout/LinedList"/>
    <dgm:cxn modelId="{AC2612D5-7EED-4C8E-BF7B-57148545FA5F}" type="presParOf" srcId="{71554259-89F3-DC41-AF38-A80F6823C6AB}" destId="{A4B3FD2E-63E5-E445-B87B-210177B3706B}" srcOrd="4" destOrd="0" presId="urn:microsoft.com/office/officeart/2008/layout/LinedList"/>
    <dgm:cxn modelId="{DBF86C8C-9C72-46E2-85EE-FC231F3E074D}" type="presParOf" srcId="{A4B3FD2E-63E5-E445-B87B-210177B3706B}" destId="{B4FE7B28-4407-5045-AAC1-7786FB86FE88}" srcOrd="0" destOrd="0" presId="urn:microsoft.com/office/officeart/2008/layout/LinedList"/>
    <dgm:cxn modelId="{7CC9EB59-3BA9-40F4-8F1F-CE38138E3393}" type="presParOf" srcId="{A4B3FD2E-63E5-E445-B87B-210177B3706B}" destId="{B9E57DF2-F223-F848-B6AB-FEB0F6FB4076}" srcOrd="1" destOrd="0" presId="urn:microsoft.com/office/officeart/2008/layout/LinedList"/>
    <dgm:cxn modelId="{DCE6CCC3-1EB5-41A3-997F-E97AE90B477D}" type="presParOf" srcId="{A4B3FD2E-63E5-E445-B87B-210177B3706B}" destId="{84017E13-6661-1647-9DB1-F43BB49DC0FD}" srcOrd="2" destOrd="0" presId="urn:microsoft.com/office/officeart/2008/layout/LinedList"/>
    <dgm:cxn modelId="{2A426225-202E-414E-9CD7-24D420F87ADC}" type="presParOf" srcId="{71554259-89F3-DC41-AF38-A80F6823C6AB}" destId="{1E88F2A9-FC8F-2A4F-ABF4-2C5837CA76E5}" srcOrd="5" destOrd="0" presId="urn:microsoft.com/office/officeart/2008/layout/LinedList"/>
    <dgm:cxn modelId="{2432C03E-F5BA-49C5-BF93-919A00C23901}" type="presParOf" srcId="{71554259-89F3-DC41-AF38-A80F6823C6AB}" destId="{02B19E4E-8333-4B4F-AA1E-19B5E7CAD48B}"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B6C696-8BAE-43F5-A7AE-876CEB660999}">
      <dsp:nvSpPr>
        <dsp:cNvPr id="0" name=""/>
        <dsp:cNvSpPr/>
      </dsp:nvSpPr>
      <dsp:spPr>
        <a:xfrm rot="10800000">
          <a:off x="0" y="0"/>
          <a:ext cx="5004047" cy="807871"/>
        </a:xfrm>
        <a:prstGeom prst="trapezoid">
          <a:avLst>
            <a:gd name="adj" fmla="val 5161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ro-RO" sz="1400" b="1" kern="1200"/>
            <a:t>Interceptarea datelor de conținut</a:t>
          </a:r>
        </a:p>
      </dsp:txBody>
      <dsp:txXfrm rot="-10800000">
        <a:off x="875708" y="0"/>
        <a:ext cx="3252631" cy="807871"/>
      </dsp:txXfrm>
    </dsp:sp>
    <dsp:sp modelId="{37638A15-F53B-4722-A3A9-504F0872E3E9}">
      <dsp:nvSpPr>
        <dsp:cNvPr id="0" name=""/>
        <dsp:cNvSpPr/>
      </dsp:nvSpPr>
      <dsp:spPr>
        <a:xfrm rot="10800000">
          <a:off x="417003" y="807871"/>
          <a:ext cx="4170040" cy="807871"/>
        </a:xfrm>
        <a:prstGeom prst="trapezoid">
          <a:avLst>
            <a:gd name="adj" fmla="val 5161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ro-RO" sz="1400" b="1" kern="1200"/>
            <a:t>Colectarea în timp real a datelor de trafic</a:t>
          </a:r>
        </a:p>
      </dsp:txBody>
      <dsp:txXfrm rot="-10800000">
        <a:off x="1146760" y="807871"/>
        <a:ext cx="2710526" cy="807871"/>
      </dsp:txXfrm>
    </dsp:sp>
    <dsp:sp modelId="{D3458357-E8D2-45B2-A250-AF9A09B0DC07}">
      <dsp:nvSpPr>
        <dsp:cNvPr id="0" name=""/>
        <dsp:cNvSpPr/>
      </dsp:nvSpPr>
      <dsp:spPr>
        <a:xfrm rot="10800000">
          <a:off x="834007" y="1615742"/>
          <a:ext cx="3336032" cy="807871"/>
        </a:xfrm>
        <a:prstGeom prst="trapezoid">
          <a:avLst>
            <a:gd name="adj" fmla="val 5161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ro-RO" sz="1400" b="1" kern="1200"/>
            <a:t>Percheziția și sechestrarea</a:t>
          </a:r>
        </a:p>
      </dsp:txBody>
      <dsp:txXfrm rot="-10800000">
        <a:off x="1417813" y="1615742"/>
        <a:ext cx="2168420" cy="807871"/>
      </dsp:txXfrm>
    </dsp:sp>
    <dsp:sp modelId="{2E9841CB-D369-4D50-B3DF-91B1CB432857}">
      <dsp:nvSpPr>
        <dsp:cNvPr id="0" name=""/>
        <dsp:cNvSpPr/>
      </dsp:nvSpPr>
      <dsp:spPr>
        <a:xfrm rot="10800000">
          <a:off x="1251011" y="2423614"/>
          <a:ext cx="2502023" cy="807871"/>
        </a:xfrm>
        <a:prstGeom prst="trapezoid">
          <a:avLst>
            <a:gd name="adj" fmla="val 5161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ro-RO" sz="1400" b="1" kern="1200"/>
            <a:t>Ordinul de divulgare</a:t>
          </a:r>
        </a:p>
      </dsp:txBody>
      <dsp:txXfrm rot="-10800000">
        <a:off x="1688866" y="2423614"/>
        <a:ext cx="1626315" cy="807871"/>
      </dsp:txXfrm>
    </dsp:sp>
    <dsp:sp modelId="{BC23AC2C-C589-473D-B07A-EA5CA8DD25B7}">
      <dsp:nvSpPr>
        <dsp:cNvPr id="0" name=""/>
        <dsp:cNvSpPr/>
      </dsp:nvSpPr>
      <dsp:spPr>
        <a:xfrm rot="10800000">
          <a:off x="1668015" y="3231485"/>
          <a:ext cx="1668016" cy="807871"/>
        </a:xfrm>
        <a:prstGeom prst="trapezoid">
          <a:avLst>
            <a:gd name="adj" fmla="val 5161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ro-RO" sz="1400" b="1" kern="1200"/>
            <a:t>Dezvăluirea parțială a datelor de trafic</a:t>
          </a:r>
        </a:p>
      </dsp:txBody>
      <dsp:txXfrm rot="-10800000">
        <a:off x="1959918" y="3231485"/>
        <a:ext cx="1084210" cy="807871"/>
      </dsp:txXfrm>
    </dsp:sp>
    <dsp:sp modelId="{EFBE9C48-68C3-41E1-8414-F6D586349D59}">
      <dsp:nvSpPr>
        <dsp:cNvPr id="0" name=""/>
        <dsp:cNvSpPr/>
      </dsp:nvSpPr>
      <dsp:spPr>
        <a:xfrm rot="10800000">
          <a:off x="2085019" y="4039356"/>
          <a:ext cx="834008" cy="807871"/>
        </a:xfrm>
        <a:prstGeom prst="trapezoid">
          <a:avLst>
            <a:gd name="adj" fmla="val 5161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t" anchorCtr="0">
          <a:noAutofit/>
        </a:bodyPr>
        <a:lstStyle/>
        <a:p>
          <a:pPr marL="0" lvl="0" indent="0" algn="ctr" defTabSz="133350">
            <a:lnSpc>
              <a:spcPct val="90000"/>
            </a:lnSpc>
            <a:spcBef>
              <a:spcPct val="0"/>
            </a:spcBef>
            <a:spcAft>
              <a:spcPct val="35000"/>
            </a:spcAft>
            <a:buNone/>
          </a:pPr>
          <a:endParaRPr lang="en-US" sz="300" b="1" kern="1200" dirty="0"/>
        </a:p>
        <a:p>
          <a:pPr marL="0" lvl="0" indent="0" algn="ctr" defTabSz="133350">
            <a:lnSpc>
              <a:spcPct val="90000"/>
            </a:lnSpc>
            <a:spcBef>
              <a:spcPct val="0"/>
            </a:spcBef>
            <a:spcAft>
              <a:spcPct val="35000"/>
            </a:spcAft>
            <a:buNone/>
          </a:pPr>
          <a:r>
            <a:rPr lang="ro-RO" sz="800" b="1" kern="1200"/>
            <a:t>Conservarea rapidă </a:t>
          </a:r>
        </a:p>
      </dsp:txBody>
      <dsp:txXfrm rot="-10800000">
        <a:off x="2085019" y="4039356"/>
        <a:ext cx="834008" cy="8078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7DCB4-3723-4443-ADD7-DBEB1005841A}">
      <dsp:nvSpPr>
        <dsp:cNvPr id="0" name=""/>
        <dsp:cNvSpPr/>
      </dsp:nvSpPr>
      <dsp:spPr>
        <a:xfrm>
          <a:off x="0" y="2466"/>
          <a:ext cx="845426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E00427-EDF8-324F-9A5C-A181E81A4D48}">
      <dsp:nvSpPr>
        <dsp:cNvPr id="0" name=""/>
        <dsp:cNvSpPr/>
      </dsp:nvSpPr>
      <dsp:spPr>
        <a:xfrm>
          <a:off x="0" y="2466"/>
          <a:ext cx="4033170" cy="5052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r>
            <a:rPr lang="ro-RO" sz="2500" b="1" kern="1200"/>
            <a:t>Puterile procedurale din Convenția de la Budapesta se aplică infracțiunilor de terorism?</a:t>
          </a:r>
        </a:p>
      </dsp:txBody>
      <dsp:txXfrm>
        <a:off x="0" y="2466"/>
        <a:ext cx="4033170" cy="5052045"/>
      </dsp:txXfrm>
    </dsp:sp>
    <dsp:sp modelId="{5D9EDF3F-7B20-8E47-A431-F9F24450F874}">
      <dsp:nvSpPr>
        <dsp:cNvPr id="0" name=""/>
        <dsp:cNvSpPr/>
      </dsp:nvSpPr>
      <dsp:spPr>
        <a:xfrm>
          <a:off x="4115896" y="119657"/>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kern="1200"/>
            <a:t>a) Da</a:t>
          </a:r>
        </a:p>
      </dsp:txBody>
      <dsp:txXfrm>
        <a:off x="4115896" y="119657"/>
        <a:ext cx="4329341" cy="2343817"/>
      </dsp:txXfrm>
    </dsp:sp>
    <dsp:sp modelId="{EB798B99-5590-864A-A2C1-F553D99D3FAA}">
      <dsp:nvSpPr>
        <dsp:cNvPr id="0" name=""/>
        <dsp:cNvSpPr/>
      </dsp:nvSpPr>
      <dsp:spPr>
        <a:xfrm>
          <a:off x="4033170" y="2463475"/>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E57DF2-F223-F848-B6AB-FEB0F6FB4076}">
      <dsp:nvSpPr>
        <dsp:cNvPr id="0" name=""/>
        <dsp:cNvSpPr/>
      </dsp:nvSpPr>
      <dsp:spPr>
        <a:xfrm>
          <a:off x="4115896" y="2580665"/>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b="0" kern="1200">
              <a:solidFill>
                <a:schemeClr val="tx1"/>
              </a:solidFill>
            </a:rPr>
            <a:t>b) Nu</a:t>
          </a:r>
        </a:p>
      </dsp:txBody>
      <dsp:txXfrm>
        <a:off x="4115896" y="2580665"/>
        <a:ext cx="4329341" cy="2343817"/>
      </dsp:txXfrm>
    </dsp:sp>
    <dsp:sp modelId="{1E88F2A9-FC8F-2A4F-ABF4-2C5837CA76E5}">
      <dsp:nvSpPr>
        <dsp:cNvPr id="0" name=""/>
        <dsp:cNvSpPr/>
      </dsp:nvSpPr>
      <dsp:spPr>
        <a:xfrm>
          <a:off x="4033170" y="4924483"/>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7DCB4-3723-4443-ADD7-DBEB1005841A}">
      <dsp:nvSpPr>
        <dsp:cNvPr id="0" name=""/>
        <dsp:cNvSpPr/>
      </dsp:nvSpPr>
      <dsp:spPr>
        <a:xfrm>
          <a:off x="0" y="2466"/>
          <a:ext cx="845426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E00427-EDF8-324F-9A5C-A181E81A4D48}">
      <dsp:nvSpPr>
        <dsp:cNvPr id="0" name=""/>
        <dsp:cNvSpPr/>
      </dsp:nvSpPr>
      <dsp:spPr>
        <a:xfrm>
          <a:off x="0" y="2466"/>
          <a:ext cx="4033170" cy="5052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r>
            <a:rPr lang="ro-RO" sz="2500" b="1" kern="1200"/>
            <a:t>Puterile procedurale din Convenția de la Budapesta se aplică infracțiunilor de terorism?</a:t>
          </a:r>
        </a:p>
      </dsp:txBody>
      <dsp:txXfrm>
        <a:off x="0" y="2466"/>
        <a:ext cx="4033170" cy="5052045"/>
      </dsp:txXfrm>
    </dsp:sp>
    <dsp:sp modelId="{5D9EDF3F-7B20-8E47-A431-F9F24450F874}">
      <dsp:nvSpPr>
        <dsp:cNvPr id="0" name=""/>
        <dsp:cNvSpPr/>
      </dsp:nvSpPr>
      <dsp:spPr>
        <a:xfrm>
          <a:off x="4115896" y="119657"/>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b="1" kern="1200">
              <a:solidFill>
                <a:srgbClr val="FF0000"/>
              </a:solidFill>
            </a:rPr>
            <a:t>a) Da</a:t>
          </a:r>
        </a:p>
        <a:p>
          <a:pPr marL="0" lvl="0" indent="0" algn="just" defTabSz="2222500">
            <a:lnSpc>
              <a:spcPct val="90000"/>
            </a:lnSpc>
            <a:spcBef>
              <a:spcPct val="0"/>
            </a:spcBef>
            <a:spcAft>
              <a:spcPct val="35000"/>
            </a:spcAft>
            <a:buNone/>
          </a:pPr>
          <a:r>
            <a:rPr lang="ro-RO" sz="2400" b="1" kern="1200">
              <a:solidFill>
                <a:srgbClr val="FF0000"/>
              </a:solidFill>
            </a:rPr>
            <a:t>(dacă sunt implicate dovezi electronice)</a:t>
          </a:r>
        </a:p>
      </dsp:txBody>
      <dsp:txXfrm>
        <a:off x="4115896" y="119657"/>
        <a:ext cx="4329341" cy="2343817"/>
      </dsp:txXfrm>
    </dsp:sp>
    <dsp:sp modelId="{EB798B99-5590-864A-A2C1-F553D99D3FAA}">
      <dsp:nvSpPr>
        <dsp:cNvPr id="0" name=""/>
        <dsp:cNvSpPr/>
      </dsp:nvSpPr>
      <dsp:spPr>
        <a:xfrm>
          <a:off x="4033170" y="2463475"/>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E57DF2-F223-F848-B6AB-FEB0F6FB4076}">
      <dsp:nvSpPr>
        <dsp:cNvPr id="0" name=""/>
        <dsp:cNvSpPr/>
      </dsp:nvSpPr>
      <dsp:spPr>
        <a:xfrm>
          <a:off x="4115896" y="2580665"/>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b="0" kern="1200">
              <a:solidFill>
                <a:schemeClr val="tx1"/>
              </a:solidFill>
            </a:rPr>
            <a:t>b) Nu</a:t>
          </a:r>
        </a:p>
      </dsp:txBody>
      <dsp:txXfrm>
        <a:off x="4115896" y="2580665"/>
        <a:ext cx="4329341" cy="2343817"/>
      </dsp:txXfrm>
    </dsp:sp>
    <dsp:sp modelId="{1E88F2A9-FC8F-2A4F-ABF4-2C5837CA76E5}">
      <dsp:nvSpPr>
        <dsp:cNvPr id="0" name=""/>
        <dsp:cNvSpPr/>
      </dsp:nvSpPr>
      <dsp:spPr>
        <a:xfrm>
          <a:off x="4033170" y="4924483"/>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7DCB4-3723-4443-ADD7-DBEB1005841A}">
      <dsp:nvSpPr>
        <dsp:cNvPr id="0" name=""/>
        <dsp:cNvSpPr/>
      </dsp:nvSpPr>
      <dsp:spPr>
        <a:xfrm>
          <a:off x="0" y="2466"/>
          <a:ext cx="845426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E00427-EDF8-324F-9A5C-A181E81A4D48}">
      <dsp:nvSpPr>
        <dsp:cNvPr id="0" name=""/>
        <dsp:cNvSpPr/>
      </dsp:nvSpPr>
      <dsp:spPr>
        <a:xfrm>
          <a:off x="0" y="2466"/>
          <a:ext cx="4033170" cy="5052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r>
            <a:rPr lang="ro-RO" sz="2500" b="1" kern="1200"/>
            <a:t>Puterile procedurale din Convenția de la Budapesta se aplică infracțiunilor de trafic de ființe umane?</a:t>
          </a:r>
        </a:p>
      </dsp:txBody>
      <dsp:txXfrm>
        <a:off x="0" y="2466"/>
        <a:ext cx="4033170" cy="5052045"/>
      </dsp:txXfrm>
    </dsp:sp>
    <dsp:sp modelId="{5D9EDF3F-7B20-8E47-A431-F9F24450F874}">
      <dsp:nvSpPr>
        <dsp:cNvPr id="0" name=""/>
        <dsp:cNvSpPr/>
      </dsp:nvSpPr>
      <dsp:spPr>
        <a:xfrm>
          <a:off x="4115896" y="119657"/>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kern="1200"/>
            <a:t>a) Da</a:t>
          </a:r>
        </a:p>
      </dsp:txBody>
      <dsp:txXfrm>
        <a:off x="4115896" y="119657"/>
        <a:ext cx="4329341" cy="2343817"/>
      </dsp:txXfrm>
    </dsp:sp>
    <dsp:sp modelId="{EB798B99-5590-864A-A2C1-F553D99D3FAA}">
      <dsp:nvSpPr>
        <dsp:cNvPr id="0" name=""/>
        <dsp:cNvSpPr/>
      </dsp:nvSpPr>
      <dsp:spPr>
        <a:xfrm>
          <a:off x="4033170" y="2463475"/>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E57DF2-F223-F848-B6AB-FEB0F6FB4076}">
      <dsp:nvSpPr>
        <dsp:cNvPr id="0" name=""/>
        <dsp:cNvSpPr/>
      </dsp:nvSpPr>
      <dsp:spPr>
        <a:xfrm>
          <a:off x="4115896" y="2580665"/>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b="0" kern="1200">
              <a:solidFill>
                <a:schemeClr val="tx1"/>
              </a:solidFill>
            </a:rPr>
            <a:t>b) Nu</a:t>
          </a:r>
        </a:p>
      </dsp:txBody>
      <dsp:txXfrm>
        <a:off x="4115896" y="2580665"/>
        <a:ext cx="4329341" cy="2343817"/>
      </dsp:txXfrm>
    </dsp:sp>
    <dsp:sp modelId="{1E88F2A9-FC8F-2A4F-ABF4-2C5837CA76E5}">
      <dsp:nvSpPr>
        <dsp:cNvPr id="0" name=""/>
        <dsp:cNvSpPr/>
      </dsp:nvSpPr>
      <dsp:spPr>
        <a:xfrm>
          <a:off x="4033170" y="4924483"/>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7DCB4-3723-4443-ADD7-DBEB1005841A}">
      <dsp:nvSpPr>
        <dsp:cNvPr id="0" name=""/>
        <dsp:cNvSpPr/>
      </dsp:nvSpPr>
      <dsp:spPr>
        <a:xfrm>
          <a:off x="0" y="2466"/>
          <a:ext cx="845426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E00427-EDF8-324F-9A5C-A181E81A4D48}">
      <dsp:nvSpPr>
        <dsp:cNvPr id="0" name=""/>
        <dsp:cNvSpPr/>
      </dsp:nvSpPr>
      <dsp:spPr>
        <a:xfrm>
          <a:off x="0" y="2466"/>
          <a:ext cx="4033170" cy="5052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r>
            <a:rPr lang="ro-RO" sz="2500" b="1" kern="1200"/>
            <a:t>Puterile procedurale din Convenția de la Budapesta se aplică infracțiunilor de trafic de ființe umane?</a:t>
          </a:r>
        </a:p>
      </dsp:txBody>
      <dsp:txXfrm>
        <a:off x="0" y="2466"/>
        <a:ext cx="4033170" cy="5052045"/>
      </dsp:txXfrm>
    </dsp:sp>
    <dsp:sp modelId="{5D9EDF3F-7B20-8E47-A431-F9F24450F874}">
      <dsp:nvSpPr>
        <dsp:cNvPr id="0" name=""/>
        <dsp:cNvSpPr/>
      </dsp:nvSpPr>
      <dsp:spPr>
        <a:xfrm>
          <a:off x="4115896" y="119657"/>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b="1" kern="1200">
              <a:solidFill>
                <a:srgbClr val="FF0000"/>
              </a:solidFill>
            </a:rPr>
            <a:t>a) Da</a:t>
          </a:r>
        </a:p>
        <a:p>
          <a:pPr marL="0" lvl="0" indent="0" algn="just" defTabSz="2222500">
            <a:lnSpc>
              <a:spcPct val="90000"/>
            </a:lnSpc>
            <a:spcBef>
              <a:spcPct val="0"/>
            </a:spcBef>
            <a:spcAft>
              <a:spcPct val="35000"/>
            </a:spcAft>
            <a:buNone/>
          </a:pPr>
          <a:r>
            <a:rPr lang="ro-RO" sz="2400" b="1" kern="1200">
              <a:solidFill>
                <a:srgbClr val="FF0000"/>
              </a:solidFill>
            </a:rPr>
            <a:t>(dacă sunt implicate dovezi electronice)</a:t>
          </a:r>
        </a:p>
      </dsp:txBody>
      <dsp:txXfrm>
        <a:off x="4115896" y="119657"/>
        <a:ext cx="4329341" cy="2343817"/>
      </dsp:txXfrm>
    </dsp:sp>
    <dsp:sp modelId="{EB798B99-5590-864A-A2C1-F553D99D3FAA}">
      <dsp:nvSpPr>
        <dsp:cNvPr id="0" name=""/>
        <dsp:cNvSpPr/>
      </dsp:nvSpPr>
      <dsp:spPr>
        <a:xfrm>
          <a:off x="4033170" y="2463475"/>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E57DF2-F223-F848-B6AB-FEB0F6FB4076}">
      <dsp:nvSpPr>
        <dsp:cNvPr id="0" name=""/>
        <dsp:cNvSpPr/>
      </dsp:nvSpPr>
      <dsp:spPr>
        <a:xfrm>
          <a:off x="4115896" y="2580665"/>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b="0" kern="1200">
              <a:solidFill>
                <a:schemeClr val="tx1"/>
              </a:solidFill>
            </a:rPr>
            <a:t>b) Nu</a:t>
          </a:r>
        </a:p>
      </dsp:txBody>
      <dsp:txXfrm>
        <a:off x="4115896" y="2580665"/>
        <a:ext cx="4329341" cy="2343817"/>
      </dsp:txXfrm>
    </dsp:sp>
    <dsp:sp modelId="{1E88F2A9-FC8F-2A4F-ABF4-2C5837CA76E5}">
      <dsp:nvSpPr>
        <dsp:cNvPr id="0" name=""/>
        <dsp:cNvSpPr/>
      </dsp:nvSpPr>
      <dsp:spPr>
        <a:xfrm>
          <a:off x="4033170" y="4924483"/>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7DCB4-3723-4443-ADD7-DBEB1005841A}">
      <dsp:nvSpPr>
        <dsp:cNvPr id="0" name=""/>
        <dsp:cNvSpPr/>
      </dsp:nvSpPr>
      <dsp:spPr>
        <a:xfrm>
          <a:off x="0" y="2466"/>
          <a:ext cx="845426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E00427-EDF8-324F-9A5C-A181E81A4D48}">
      <dsp:nvSpPr>
        <dsp:cNvPr id="0" name=""/>
        <dsp:cNvSpPr/>
      </dsp:nvSpPr>
      <dsp:spPr>
        <a:xfrm>
          <a:off x="0" y="2466"/>
          <a:ext cx="4033170" cy="5052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r>
            <a:rPr lang="ro-RO" sz="2500" b="1" kern="1200"/>
            <a:t>Este corect ca anchetatorii să ordone conservarea datelor fără aprobarea prealabilă a unui judecător sau a unui magistrat?</a:t>
          </a:r>
        </a:p>
      </dsp:txBody>
      <dsp:txXfrm>
        <a:off x="0" y="2466"/>
        <a:ext cx="4033170" cy="5052045"/>
      </dsp:txXfrm>
    </dsp:sp>
    <dsp:sp modelId="{5D9EDF3F-7B20-8E47-A431-F9F24450F874}">
      <dsp:nvSpPr>
        <dsp:cNvPr id="0" name=""/>
        <dsp:cNvSpPr/>
      </dsp:nvSpPr>
      <dsp:spPr>
        <a:xfrm>
          <a:off x="4115896" y="119657"/>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b="0" kern="1200">
              <a:solidFill>
                <a:schemeClr val="tx1"/>
              </a:solidFill>
            </a:rPr>
            <a:t>a) Da</a:t>
          </a:r>
        </a:p>
      </dsp:txBody>
      <dsp:txXfrm>
        <a:off x="4115896" y="119657"/>
        <a:ext cx="4329341" cy="2343817"/>
      </dsp:txXfrm>
    </dsp:sp>
    <dsp:sp modelId="{EB798B99-5590-864A-A2C1-F553D99D3FAA}">
      <dsp:nvSpPr>
        <dsp:cNvPr id="0" name=""/>
        <dsp:cNvSpPr/>
      </dsp:nvSpPr>
      <dsp:spPr>
        <a:xfrm>
          <a:off x="4033170" y="2463475"/>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E57DF2-F223-F848-B6AB-FEB0F6FB4076}">
      <dsp:nvSpPr>
        <dsp:cNvPr id="0" name=""/>
        <dsp:cNvSpPr/>
      </dsp:nvSpPr>
      <dsp:spPr>
        <a:xfrm>
          <a:off x="4115896" y="2580665"/>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b="0" kern="1200">
              <a:solidFill>
                <a:schemeClr val="tx1"/>
              </a:solidFill>
            </a:rPr>
            <a:t>b) Nu</a:t>
          </a:r>
        </a:p>
      </dsp:txBody>
      <dsp:txXfrm>
        <a:off x="4115896" y="2580665"/>
        <a:ext cx="4329341" cy="2343817"/>
      </dsp:txXfrm>
    </dsp:sp>
    <dsp:sp modelId="{1E88F2A9-FC8F-2A4F-ABF4-2C5837CA76E5}">
      <dsp:nvSpPr>
        <dsp:cNvPr id="0" name=""/>
        <dsp:cNvSpPr/>
      </dsp:nvSpPr>
      <dsp:spPr>
        <a:xfrm>
          <a:off x="4033170" y="4924483"/>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7DCB4-3723-4443-ADD7-DBEB1005841A}">
      <dsp:nvSpPr>
        <dsp:cNvPr id="0" name=""/>
        <dsp:cNvSpPr/>
      </dsp:nvSpPr>
      <dsp:spPr>
        <a:xfrm>
          <a:off x="0" y="2466"/>
          <a:ext cx="845426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E00427-EDF8-324F-9A5C-A181E81A4D48}">
      <dsp:nvSpPr>
        <dsp:cNvPr id="0" name=""/>
        <dsp:cNvSpPr/>
      </dsp:nvSpPr>
      <dsp:spPr>
        <a:xfrm>
          <a:off x="0" y="2466"/>
          <a:ext cx="4033170" cy="5052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r>
            <a:rPr lang="ro-RO" sz="2500" b="1" kern="1200"/>
            <a:t>Este corect ca anchetatorii să ordone conservarea datelor fără aprobarea prealabilă a unui judecător sau a unui magistrat?</a:t>
          </a:r>
        </a:p>
      </dsp:txBody>
      <dsp:txXfrm>
        <a:off x="0" y="2466"/>
        <a:ext cx="4033170" cy="5052045"/>
      </dsp:txXfrm>
    </dsp:sp>
    <dsp:sp modelId="{5D9EDF3F-7B20-8E47-A431-F9F24450F874}">
      <dsp:nvSpPr>
        <dsp:cNvPr id="0" name=""/>
        <dsp:cNvSpPr/>
      </dsp:nvSpPr>
      <dsp:spPr>
        <a:xfrm>
          <a:off x="4115896" y="119657"/>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just" defTabSz="2222500">
            <a:lnSpc>
              <a:spcPct val="90000"/>
            </a:lnSpc>
            <a:spcBef>
              <a:spcPct val="0"/>
            </a:spcBef>
            <a:spcAft>
              <a:spcPct val="35000"/>
            </a:spcAft>
            <a:buNone/>
          </a:pPr>
          <a:r>
            <a:rPr lang="ro-RO" sz="5000" b="1" kern="1200">
              <a:solidFill>
                <a:srgbClr val="FF0000"/>
              </a:solidFill>
            </a:rPr>
            <a:t>a) Da</a:t>
          </a:r>
        </a:p>
        <a:p>
          <a:pPr marL="0" lvl="0" indent="0" algn="just" defTabSz="2222500">
            <a:lnSpc>
              <a:spcPct val="90000"/>
            </a:lnSpc>
            <a:spcBef>
              <a:spcPct val="0"/>
            </a:spcBef>
            <a:spcAft>
              <a:spcPct val="35000"/>
            </a:spcAft>
            <a:buNone/>
          </a:pPr>
          <a:r>
            <a:rPr lang="ro-RO" sz="2000" b="1" kern="1200">
              <a:solidFill>
                <a:srgbClr val="FF0000"/>
              </a:solidFill>
            </a:rPr>
            <a:t>Această putere nu este intruzivă cu privire la intimitate, deoarece nu se face nici o dezvăluire</a:t>
          </a:r>
        </a:p>
      </dsp:txBody>
      <dsp:txXfrm>
        <a:off x="4115896" y="119657"/>
        <a:ext cx="4329341" cy="2343817"/>
      </dsp:txXfrm>
    </dsp:sp>
    <dsp:sp modelId="{EB798B99-5590-864A-A2C1-F553D99D3FAA}">
      <dsp:nvSpPr>
        <dsp:cNvPr id="0" name=""/>
        <dsp:cNvSpPr/>
      </dsp:nvSpPr>
      <dsp:spPr>
        <a:xfrm>
          <a:off x="4033170" y="2463475"/>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E57DF2-F223-F848-B6AB-FEB0F6FB4076}">
      <dsp:nvSpPr>
        <dsp:cNvPr id="0" name=""/>
        <dsp:cNvSpPr/>
      </dsp:nvSpPr>
      <dsp:spPr>
        <a:xfrm>
          <a:off x="4115896" y="2580665"/>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l" defTabSz="2222500">
            <a:lnSpc>
              <a:spcPct val="90000"/>
            </a:lnSpc>
            <a:spcBef>
              <a:spcPct val="0"/>
            </a:spcBef>
            <a:spcAft>
              <a:spcPct val="35000"/>
            </a:spcAft>
            <a:buNone/>
          </a:pPr>
          <a:r>
            <a:rPr lang="ro-RO" sz="5000" b="0" kern="1200">
              <a:solidFill>
                <a:schemeClr val="tx1"/>
              </a:solidFill>
            </a:rPr>
            <a:t>b) Nu</a:t>
          </a:r>
        </a:p>
      </dsp:txBody>
      <dsp:txXfrm>
        <a:off x="4115896" y="2580665"/>
        <a:ext cx="4329341" cy="2343817"/>
      </dsp:txXfrm>
    </dsp:sp>
    <dsp:sp modelId="{1E88F2A9-FC8F-2A4F-ABF4-2C5837CA76E5}">
      <dsp:nvSpPr>
        <dsp:cNvPr id="0" name=""/>
        <dsp:cNvSpPr/>
      </dsp:nvSpPr>
      <dsp:spPr>
        <a:xfrm>
          <a:off x="4033170" y="4924483"/>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7DCB4-3723-4443-ADD7-DBEB1005841A}">
      <dsp:nvSpPr>
        <dsp:cNvPr id="0" name=""/>
        <dsp:cNvSpPr/>
      </dsp:nvSpPr>
      <dsp:spPr>
        <a:xfrm>
          <a:off x="0" y="2466"/>
          <a:ext cx="845426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E00427-EDF8-324F-9A5C-A181E81A4D48}">
      <dsp:nvSpPr>
        <dsp:cNvPr id="0" name=""/>
        <dsp:cNvSpPr/>
      </dsp:nvSpPr>
      <dsp:spPr>
        <a:xfrm>
          <a:off x="0" y="2466"/>
          <a:ext cx="4033170" cy="5052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r>
            <a:rPr lang="ro-RO" sz="2400" b="1" kern="1200"/>
            <a:t>Un ordin de divulgare care să solicite divulgarea tuturor e-mailurilor pe care le are o persoană în posesie este conform cu Convenția de la Budapesta?</a:t>
          </a:r>
        </a:p>
      </dsp:txBody>
      <dsp:txXfrm>
        <a:off x="0" y="2466"/>
        <a:ext cx="4033170" cy="5052045"/>
      </dsp:txXfrm>
    </dsp:sp>
    <dsp:sp modelId="{5D9EDF3F-7B20-8E47-A431-F9F24450F874}">
      <dsp:nvSpPr>
        <dsp:cNvPr id="0" name=""/>
        <dsp:cNvSpPr/>
      </dsp:nvSpPr>
      <dsp:spPr>
        <a:xfrm>
          <a:off x="4115896" y="119657"/>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just" defTabSz="2222500">
            <a:lnSpc>
              <a:spcPct val="90000"/>
            </a:lnSpc>
            <a:spcBef>
              <a:spcPct val="0"/>
            </a:spcBef>
            <a:spcAft>
              <a:spcPct val="35000"/>
            </a:spcAft>
            <a:buNone/>
          </a:pPr>
          <a:r>
            <a:rPr lang="ro-RO" sz="5000" b="0" kern="1200">
              <a:solidFill>
                <a:schemeClr val="tx1"/>
              </a:solidFill>
            </a:rPr>
            <a:t>a) Da</a:t>
          </a:r>
        </a:p>
      </dsp:txBody>
      <dsp:txXfrm>
        <a:off x="4115896" y="119657"/>
        <a:ext cx="4329341" cy="2343817"/>
      </dsp:txXfrm>
    </dsp:sp>
    <dsp:sp modelId="{EB798B99-5590-864A-A2C1-F553D99D3FAA}">
      <dsp:nvSpPr>
        <dsp:cNvPr id="0" name=""/>
        <dsp:cNvSpPr/>
      </dsp:nvSpPr>
      <dsp:spPr>
        <a:xfrm>
          <a:off x="4033170" y="2463475"/>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E57DF2-F223-F848-B6AB-FEB0F6FB4076}">
      <dsp:nvSpPr>
        <dsp:cNvPr id="0" name=""/>
        <dsp:cNvSpPr/>
      </dsp:nvSpPr>
      <dsp:spPr>
        <a:xfrm>
          <a:off x="4115896" y="2580665"/>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just" defTabSz="2222500">
            <a:lnSpc>
              <a:spcPct val="90000"/>
            </a:lnSpc>
            <a:spcBef>
              <a:spcPct val="0"/>
            </a:spcBef>
            <a:spcAft>
              <a:spcPct val="35000"/>
            </a:spcAft>
            <a:buNone/>
          </a:pPr>
          <a:r>
            <a:rPr lang="ro-RO" sz="5000" b="0" kern="1200">
              <a:solidFill>
                <a:schemeClr val="tx1"/>
              </a:solidFill>
            </a:rPr>
            <a:t>b) Nu</a:t>
          </a:r>
        </a:p>
      </dsp:txBody>
      <dsp:txXfrm>
        <a:off x="4115896" y="2580665"/>
        <a:ext cx="4329341" cy="2343817"/>
      </dsp:txXfrm>
    </dsp:sp>
    <dsp:sp modelId="{1E88F2A9-FC8F-2A4F-ABF4-2C5837CA76E5}">
      <dsp:nvSpPr>
        <dsp:cNvPr id="0" name=""/>
        <dsp:cNvSpPr/>
      </dsp:nvSpPr>
      <dsp:spPr>
        <a:xfrm>
          <a:off x="4033170" y="4924483"/>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7DCB4-3723-4443-ADD7-DBEB1005841A}">
      <dsp:nvSpPr>
        <dsp:cNvPr id="0" name=""/>
        <dsp:cNvSpPr/>
      </dsp:nvSpPr>
      <dsp:spPr>
        <a:xfrm>
          <a:off x="0" y="2466"/>
          <a:ext cx="845426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E00427-EDF8-324F-9A5C-A181E81A4D48}">
      <dsp:nvSpPr>
        <dsp:cNvPr id="0" name=""/>
        <dsp:cNvSpPr/>
      </dsp:nvSpPr>
      <dsp:spPr>
        <a:xfrm>
          <a:off x="0" y="2466"/>
          <a:ext cx="4033170" cy="50520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endParaRPr lang="en-US" sz="2500" b="1" kern="1200" dirty="0"/>
        </a:p>
        <a:p>
          <a:pPr marL="0" lvl="0" indent="0" algn="just" defTabSz="1111250">
            <a:lnSpc>
              <a:spcPct val="90000"/>
            </a:lnSpc>
            <a:spcBef>
              <a:spcPct val="0"/>
            </a:spcBef>
            <a:spcAft>
              <a:spcPct val="35000"/>
            </a:spcAft>
            <a:buNone/>
          </a:pPr>
          <a:r>
            <a:rPr lang="ro-RO" sz="2400" b="1" kern="1200"/>
            <a:t>Un ordin de divulgare care să solicite divulgarea tuturor e-mailurilor pe care le are o persoană în posesie este conform cu Convenția de la Budapesta?</a:t>
          </a:r>
        </a:p>
      </dsp:txBody>
      <dsp:txXfrm>
        <a:off x="0" y="2466"/>
        <a:ext cx="4033170" cy="5052045"/>
      </dsp:txXfrm>
    </dsp:sp>
    <dsp:sp modelId="{5D9EDF3F-7B20-8E47-A431-F9F24450F874}">
      <dsp:nvSpPr>
        <dsp:cNvPr id="0" name=""/>
        <dsp:cNvSpPr/>
      </dsp:nvSpPr>
      <dsp:spPr>
        <a:xfrm>
          <a:off x="4115896" y="119657"/>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just" defTabSz="2222500">
            <a:lnSpc>
              <a:spcPct val="90000"/>
            </a:lnSpc>
            <a:spcBef>
              <a:spcPct val="0"/>
            </a:spcBef>
            <a:spcAft>
              <a:spcPct val="35000"/>
            </a:spcAft>
            <a:buNone/>
          </a:pPr>
          <a:r>
            <a:rPr lang="ro-RO" sz="5000" b="0" kern="1200">
              <a:solidFill>
                <a:schemeClr val="tx1"/>
              </a:solidFill>
            </a:rPr>
            <a:t>a) Da</a:t>
          </a:r>
        </a:p>
      </dsp:txBody>
      <dsp:txXfrm>
        <a:off x="4115896" y="119657"/>
        <a:ext cx="4329341" cy="2343817"/>
      </dsp:txXfrm>
    </dsp:sp>
    <dsp:sp modelId="{EB798B99-5590-864A-A2C1-F553D99D3FAA}">
      <dsp:nvSpPr>
        <dsp:cNvPr id="0" name=""/>
        <dsp:cNvSpPr/>
      </dsp:nvSpPr>
      <dsp:spPr>
        <a:xfrm>
          <a:off x="4033170" y="2463475"/>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E57DF2-F223-F848-B6AB-FEB0F6FB4076}">
      <dsp:nvSpPr>
        <dsp:cNvPr id="0" name=""/>
        <dsp:cNvSpPr/>
      </dsp:nvSpPr>
      <dsp:spPr>
        <a:xfrm>
          <a:off x="4115896" y="2580665"/>
          <a:ext cx="4329341" cy="2343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0" tIns="190500" rIns="190500" bIns="190500" numCol="1" spcCol="1270" anchor="t" anchorCtr="0">
          <a:noAutofit/>
        </a:bodyPr>
        <a:lstStyle/>
        <a:p>
          <a:pPr marL="0" lvl="0" indent="0" algn="just" defTabSz="2222500">
            <a:lnSpc>
              <a:spcPct val="90000"/>
            </a:lnSpc>
            <a:spcBef>
              <a:spcPct val="0"/>
            </a:spcBef>
            <a:spcAft>
              <a:spcPct val="35000"/>
            </a:spcAft>
            <a:buNone/>
          </a:pPr>
          <a:r>
            <a:rPr lang="ro-RO" sz="5000" b="1" kern="1200">
              <a:solidFill>
                <a:srgbClr val="FF0000"/>
              </a:solidFill>
            </a:rPr>
            <a:t>b) Nu</a:t>
          </a:r>
        </a:p>
        <a:p>
          <a:pPr marL="0" lvl="0" indent="0" algn="just" defTabSz="2222500">
            <a:lnSpc>
              <a:spcPct val="90000"/>
            </a:lnSpc>
            <a:spcBef>
              <a:spcPct val="0"/>
            </a:spcBef>
            <a:spcAft>
              <a:spcPct val="35000"/>
            </a:spcAft>
            <a:buNone/>
          </a:pPr>
          <a:r>
            <a:rPr lang="ro-RO" sz="1900" b="1" kern="1200">
              <a:solidFill>
                <a:srgbClr val="FF0000"/>
              </a:solidFill>
            </a:rPr>
            <a:t>Această putere poate fi exercitată numai în legătură cu date informatice specificate și nu poate fi disproporționată</a:t>
          </a:r>
        </a:p>
      </dsp:txBody>
      <dsp:txXfrm>
        <a:off x="4115896" y="2580665"/>
        <a:ext cx="4329341" cy="2343817"/>
      </dsp:txXfrm>
    </dsp:sp>
    <dsp:sp modelId="{1E88F2A9-FC8F-2A4F-ABF4-2C5837CA76E5}">
      <dsp:nvSpPr>
        <dsp:cNvPr id="0" name=""/>
        <dsp:cNvSpPr/>
      </dsp:nvSpPr>
      <dsp:spPr>
        <a:xfrm>
          <a:off x="4033170" y="4924483"/>
          <a:ext cx="441206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48BC7-8A05-4CF5-B7E9-1CE8C11A5071}" type="datetimeFigureOut">
              <a:rPr lang="en-GB" smtClean="0"/>
              <a:t>26/03/2021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ADFBB1-7B02-4717-AEA4-A0D2A92F6065}" type="slidenum">
              <a:rPr lang="en-GB" smtClean="0"/>
              <a:t>‹#›</a:t>
            </a:fld>
            <a:endParaRPr lang="en-GB"/>
          </a:p>
        </p:txBody>
      </p:sp>
    </p:spTree>
    <p:extLst>
      <p:ext uri="{BB962C8B-B14F-4D97-AF65-F5344CB8AC3E}">
        <p14:creationId xmlns:p14="http://schemas.microsoft.com/office/powerpoint/2010/main" val="2377596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Această</a:t>
            </a:r>
            <a:r>
              <a:rPr lang="en-GB" dirty="0"/>
              <a:t> </a:t>
            </a:r>
            <a:r>
              <a:rPr lang="en-GB" dirty="0" err="1"/>
              <a:t>sesiune</a:t>
            </a:r>
            <a:r>
              <a:rPr lang="en-GB" dirty="0"/>
              <a:t> </a:t>
            </a:r>
            <a:r>
              <a:rPr lang="ro-RO" dirty="0"/>
              <a:t>durează</a:t>
            </a:r>
            <a:r>
              <a:rPr lang="en-GB" dirty="0"/>
              <a:t> 90 de minute</a:t>
            </a:r>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1</a:t>
            </a:fld>
            <a:endParaRPr lang="en-GB"/>
          </a:p>
        </p:txBody>
      </p:sp>
    </p:spTree>
    <p:extLst>
      <p:ext uri="{BB962C8B-B14F-4D97-AF65-F5344CB8AC3E}">
        <p14:creationId xmlns:p14="http://schemas.microsoft.com/office/powerpoint/2010/main" val="19101286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textul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5</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element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principiul proporționalității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eaLnBrk="1" hangingPunct="1">
              <a:spcBef>
                <a:spcPct val="0"/>
              </a:spcBef>
            </a:pPr>
            <a:endParaRPr lang="ro-RO" b="0" baseline="0" dirty="0"/>
          </a:p>
          <a:p>
            <a:pPr eaLnBrk="1" hangingPunct="1">
              <a:spcBef>
                <a:spcPct val="0"/>
              </a:spcBef>
            </a:pPr>
            <a:r>
              <a:rPr lang="en-GB" b="0" baseline="0" dirty="0" err="1"/>
              <a:t>În</a:t>
            </a:r>
            <a:r>
              <a:rPr lang="en-GB" b="0" baseline="0" dirty="0"/>
              <a:t> </a:t>
            </a:r>
            <a:r>
              <a:rPr lang="en-GB" b="0" baseline="0" dirty="0" err="1"/>
              <a:t>conformitate</a:t>
            </a:r>
            <a:r>
              <a:rPr lang="en-GB" b="0" baseline="0" dirty="0"/>
              <a:t> cu </a:t>
            </a:r>
            <a:r>
              <a:rPr lang="en-GB" b="0" baseline="0" dirty="0" err="1"/>
              <a:t>Convenția</a:t>
            </a:r>
            <a:r>
              <a:rPr lang="en-GB" b="0" baseline="0" dirty="0"/>
              <a:t> de la </a:t>
            </a:r>
            <a:r>
              <a:rPr lang="en-GB" b="0" baseline="0" dirty="0" err="1"/>
              <a:t>Budapesta</a:t>
            </a:r>
            <a:r>
              <a:rPr lang="en-GB" b="0" baseline="0" dirty="0"/>
              <a:t>, </a:t>
            </a:r>
            <a:r>
              <a:rPr lang="en-GB" b="0" baseline="0" dirty="0" err="1"/>
              <a:t>garanțiile</a:t>
            </a:r>
            <a:r>
              <a:rPr lang="en-GB" b="0" baseline="0" dirty="0"/>
              <a:t> </a:t>
            </a:r>
            <a:r>
              <a:rPr lang="en-GB" b="0" baseline="0" dirty="0" err="1"/>
              <a:t>trebuie</a:t>
            </a:r>
            <a:r>
              <a:rPr lang="en-GB" b="0" baseline="0" dirty="0"/>
              <a:t> </a:t>
            </a:r>
            <a:r>
              <a:rPr lang="en-GB" b="0" baseline="0" dirty="0" err="1"/>
              <a:t>să</a:t>
            </a:r>
            <a:r>
              <a:rPr lang="en-GB" b="0" baseline="0" dirty="0"/>
              <a:t> </a:t>
            </a:r>
            <a:r>
              <a:rPr lang="en-GB" b="0" baseline="0" dirty="0" err="1"/>
              <a:t>asigure</a:t>
            </a:r>
            <a:r>
              <a:rPr lang="en-GB" b="0" baseline="0" dirty="0"/>
              <a:t>, </a:t>
            </a:r>
            <a:r>
              <a:rPr lang="en-GB" b="0" baseline="0" dirty="0" err="1"/>
              <a:t>cel</a:t>
            </a:r>
            <a:r>
              <a:rPr lang="en-GB" b="0" baseline="0" dirty="0"/>
              <a:t> </a:t>
            </a:r>
            <a:r>
              <a:rPr lang="en-GB" b="0" baseline="0" dirty="0" err="1"/>
              <a:t>puțin</a:t>
            </a:r>
            <a:r>
              <a:rPr lang="en-GB" b="0" baseline="0" dirty="0"/>
              <a:t>, </a:t>
            </a:r>
            <a:r>
              <a:rPr lang="en-GB" b="0" baseline="0" dirty="0" err="1"/>
              <a:t>principiul</a:t>
            </a:r>
            <a:r>
              <a:rPr lang="en-GB" b="0" baseline="0" dirty="0"/>
              <a:t> </a:t>
            </a:r>
            <a:r>
              <a:rPr lang="en-GB" b="0" baseline="0" dirty="0" err="1"/>
              <a:t>proporționalității</a:t>
            </a:r>
            <a:r>
              <a:rPr lang="en-GB" b="0" baseline="0" dirty="0"/>
              <a:t>. </a:t>
            </a:r>
            <a:r>
              <a:rPr lang="en-GB" b="0" baseline="0" dirty="0" err="1"/>
              <a:t>Principiul</a:t>
            </a:r>
            <a:r>
              <a:rPr lang="en-GB" b="0" baseline="0" dirty="0"/>
              <a:t> </a:t>
            </a:r>
            <a:r>
              <a:rPr lang="en-GB" b="0" baseline="0" dirty="0" err="1"/>
              <a:t>proporționalității</a:t>
            </a:r>
            <a:r>
              <a:rPr lang="en-GB" b="0" baseline="0" dirty="0"/>
              <a:t> </a:t>
            </a:r>
            <a:r>
              <a:rPr lang="en-GB" b="0" baseline="0" dirty="0" err="1"/>
              <a:t>este</a:t>
            </a:r>
            <a:r>
              <a:rPr lang="en-GB" b="0" baseline="0" dirty="0"/>
              <a:t> un alt </a:t>
            </a:r>
            <a:r>
              <a:rPr lang="en-GB" b="0" baseline="0" dirty="0" err="1"/>
              <a:t>principiu</a:t>
            </a:r>
            <a:r>
              <a:rPr lang="en-GB" b="0" baseline="0" dirty="0"/>
              <a:t> important, al </a:t>
            </a:r>
            <a:r>
              <a:rPr lang="en-GB" b="0" baseline="0" dirty="0" err="1"/>
              <a:t>cărui</a:t>
            </a:r>
            <a:r>
              <a:rPr lang="en-GB" b="0" baseline="0" dirty="0"/>
              <a:t> </a:t>
            </a:r>
            <a:r>
              <a:rPr lang="en-GB" b="0" baseline="0" dirty="0" err="1"/>
              <a:t>semnificație</a:t>
            </a:r>
            <a:r>
              <a:rPr lang="en-GB" b="0" baseline="0" dirty="0"/>
              <a:t> </a:t>
            </a:r>
            <a:r>
              <a:rPr lang="en-GB" b="0" baseline="0" dirty="0" err="1"/>
              <a:t>ar</a:t>
            </a:r>
            <a:r>
              <a:rPr lang="en-GB" b="0" baseline="0" dirty="0"/>
              <a:t> </a:t>
            </a:r>
            <a:r>
              <a:rPr lang="en-GB" b="0" baseline="0" dirty="0" err="1"/>
              <a:t>putea</a:t>
            </a:r>
            <a:r>
              <a:rPr lang="en-GB" b="0" baseline="0" dirty="0"/>
              <a:t> varia </a:t>
            </a:r>
            <a:r>
              <a:rPr lang="en-GB" b="0" baseline="0" dirty="0" err="1"/>
              <a:t>în</a:t>
            </a:r>
            <a:r>
              <a:rPr lang="en-GB" b="0" baseline="0" dirty="0"/>
              <a:t> </a:t>
            </a:r>
            <a:r>
              <a:rPr lang="en-GB" b="0" baseline="0" dirty="0" err="1"/>
              <a:t>funcție</a:t>
            </a:r>
            <a:r>
              <a:rPr lang="en-GB" b="0" baseline="0" dirty="0"/>
              <a:t> de </a:t>
            </a:r>
            <a:r>
              <a:rPr lang="en-GB" b="0" baseline="0" dirty="0" err="1"/>
              <a:t>sistemele</a:t>
            </a:r>
            <a:r>
              <a:rPr lang="en-GB" b="0" baseline="0" dirty="0"/>
              <a:t> </a:t>
            </a:r>
            <a:r>
              <a:rPr lang="en-GB" b="0" baseline="0" dirty="0" err="1"/>
              <a:t>juridice</a:t>
            </a:r>
            <a:r>
              <a:rPr lang="en-GB" b="0" baseline="0" dirty="0"/>
              <a:t>. </a:t>
            </a:r>
            <a:r>
              <a:rPr lang="en-GB" b="0" baseline="0" dirty="0" err="1"/>
              <a:t>Principiul</a:t>
            </a:r>
            <a:r>
              <a:rPr lang="en-GB" b="0" baseline="0" dirty="0"/>
              <a:t> </a:t>
            </a:r>
            <a:r>
              <a:rPr lang="en-GB" b="0" baseline="0" dirty="0" err="1"/>
              <a:t>proporționalității</a:t>
            </a:r>
            <a:r>
              <a:rPr lang="en-GB" b="0" baseline="0" dirty="0"/>
              <a:t> </a:t>
            </a:r>
            <a:r>
              <a:rPr lang="en-GB" b="0" baseline="0" dirty="0" err="1"/>
              <a:t>impune</a:t>
            </a:r>
            <a:r>
              <a:rPr lang="en-GB" b="0" baseline="0" dirty="0"/>
              <a:t> </a:t>
            </a:r>
            <a:r>
              <a:rPr lang="ro-RO" b="0" baseline="0" dirty="0"/>
              <a:t>să</a:t>
            </a:r>
            <a:r>
              <a:rPr lang="en-GB" b="0" baseline="0" dirty="0"/>
              <a:t> exist</a:t>
            </a:r>
            <a:r>
              <a:rPr lang="ro-RO" b="0" baseline="0" dirty="0"/>
              <a:t>e</a:t>
            </a:r>
            <a:r>
              <a:rPr lang="en-GB" b="0" baseline="0" dirty="0"/>
              <a:t> o </a:t>
            </a:r>
            <a:r>
              <a:rPr lang="en-GB" b="0" baseline="0" dirty="0" err="1"/>
              <a:t>relație</a:t>
            </a:r>
            <a:r>
              <a:rPr lang="en-GB" b="0" baseline="0" dirty="0"/>
              <a:t> </a:t>
            </a:r>
            <a:r>
              <a:rPr lang="en-GB" b="0" baseline="0" dirty="0" err="1"/>
              <a:t>rezonabilă</a:t>
            </a:r>
            <a:r>
              <a:rPr lang="en-GB" b="0" baseline="0" dirty="0"/>
              <a:t> </a:t>
            </a:r>
            <a:r>
              <a:rPr lang="en-GB" b="0" baseline="0" dirty="0" err="1"/>
              <a:t>între</a:t>
            </a:r>
            <a:r>
              <a:rPr lang="en-GB" b="0" baseline="0" dirty="0"/>
              <a:t> un </a:t>
            </a:r>
            <a:r>
              <a:rPr lang="en-GB" b="0" baseline="0" dirty="0" err="1"/>
              <a:t>anumit</a:t>
            </a:r>
            <a:r>
              <a:rPr lang="en-GB" b="0" baseline="0" dirty="0"/>
              <a:t> </a:t>
            </a:r>
            <a:r>
              <a:rPr lang="en-GB" b="0" baseline="0" dirty="0" err="1"/>
              <a:t>obiectiv</a:t>
            </a:r>
            <a:r>
              <a:rPr lang="en-GB" b="0" baseline="0" dirty="0"/>
              <a:t> care </a:t>
            </a:r>
            <a:r>
              <a:rPr lang="en-GB" b="0" baseline="0" dirty="0" err="1"/>
              <a:t>trebuie</a:t>
            </a:r>
            <a:r>
              <a:rPr lang="en-GB" b="0" baseline="0" dirty="0"/>
              <a:t> </a:t>
            </a:r>
            <a:r>
              <a:rPr lang="en-GB" b="0" baseline="0" dirty="0" err="1"/>
              <a:t>atins</a:t>
            </a:r>
            <a:r>
              <a:rPr lang="en-GB" b="0" baseline="0" dirty="0"/>
              <a:t> </a:t>
            </a:r>
            <a:r>
              <a:rPr lang="en-GB" b="0" baseline="0" dirty="0" err="1"/>
              <a:t>și</a:t>
            </a:r>
            <a:r>
              <a:rPr lang="en-GB" b="0" baseline="0" dirty="0"/>
              <a:t> </a:t>
            </a:r>
            <a:r>
              <a:rPr lang="en-GB" b="0" baseline="0" dirty="0" err="1"/>
              <a:t>mijloacele</a:t>
            </a:r>
            <a:r>
              <a:rPr lang="en-GB" b="0" baseline="0" dirty="0"/>
              <a:t> </a:t>
            </a:r>
            <a:r>
              <a:rPr lang="en-GB" b="0" baseline="0" dirty="0" err="1"/>
              <a:t>utilizate</a:t>
            </a:r>
            <a:r>
              <a:rPr lang="en-GB" b="0" baseline="0" dirty="0"/>
              <a:t> </a:t>
            </a:r>
            <a:r>
              <a:rPr lang="en-GB" b="0" baseline="0" dirty="0" err="1"/>
              <a:t>pentru</a:t>
            </a:r>
            <a:r>
              <a:rPr lang="en-GB" b="0" baseline="0" dirty="0"/>
              <a:t> </a:t>
            </a:r>
            <a:r>
              <a:rPr lang="en-GB" b="0" baseline="0" dirty="0" err="1"/>
              <a:t>atingerea</a:t>
            </a:r>
            <a:r>
              <a:rPr lang="en-GB" b="0" baseline="0" dirty="0"/>
              <a:t> </a:t>
            </a:r>
            <a:r>
              <a:rPr lang="en-GB" b="0" baseline="0" dirty="0" err="1"/>
              <a:t>acestui</a:t>
            </a:r>
            <a:r>
              <a:rPr lang="en-GB" b="0" baseline="0" dirty="0"/>
              <a:t> </a:t>
            </a:r>
            <a:r>
              <a:rPr lang="en-GB" b="0" baseline="0" dirty="0" err="1"/>
              <a:t>obiectiv</a:t>
            </a:r>
            <a:r>
              <a:rPr lang="en-GB" b="0" baseline="0" dirty="0"/>
              <a:t>.</a:t>
            </a:r>
          </a:p>
          <a:p>
            <a:pPr eaLnBrk="1" hangingPunct="1">
              <a:spcBef>
                <a:spcPct val="0"/>
              </a:spcBef>
            </a:pPr>
            <a:endParaRPr lang="en-GB" b="0" baseline="0" dirty="0"/>
          </a:p>
          <a:p>
            <a:pPr eaLnBrk="1" hangingPunct="1">
              <a:spcBef>
                <a:spcPct val="0"/>
              </a:spcBef>
            </a:pPr>
            <a:r>
              <a:rPr lang="en-GB" b="0" baseline="0" dirty="0" err="1"/>
              <a:t>În</a:t>
            </a:r>
            <a:r>
              <a:rPr lang="en-GB" b="0" baseline="0" dirty="0"/>
              <a:t> </a:t>
            </a:r>
            <a:r>
              <a:rPr lang="en-GB" b="0" baseline="0" dirty="0" err="1"/>
              <a:t>țările</a:t>
            </a:r>
            <a:r>
              <a:rPr lang="en-GB" b="0" baseline="0" dirty="0"/>
              <a:t> </a:t>
            </a:r>
            <a:r>
              <a:rPr lang="en-GB" b="0" baseline="0" dirty="0" err="1"/>
              <a:t>limitate</a:t>
            </a:r>
            <a:r>
              <a:rPr lang="en-GB" b="0" baseline="0" dirty="0"/>
              <a:t> de CEDO, </a:t>
            </a:r>
            <a:r>
              <a:rPr lang="en-GB" b="0" baseline="0" dirty="0" err="1"/>
              <a:t>principiul</a:t>
            </a:r>
            <a:r>
              <a:rPr lang="en-GB" b="0" baseline="0" dirty="0"/>
              <a:t> </a:t>
            </a:r>
            <a:r>
              <a:rPr lang="en-GB" b="0" baseline="0" dirty="0" err="1"/>
              <a:t>proporționalității</a:t>
            </a:r>
            <a:r>
              <a:rPr lang="en-GB" b="0" baseline="0" dirty="0"/>
              <a:t> </a:t>
            </a:r>
            <a:r>
              <a:rPr lang="en-GB" b="0" baseline="0" dirty="0" err="1"/>
              <a:t>garantează</a:t>
            </a:r>
            <a:r>
              <a:rPr lang="en-GB" b="0" baseline="0" dirty="0"/>
              <a:t> </a:t>
            </a:r>
            <a:r>
              <a:rPr lang="en-GB" b="0" baseline="0" dirty="0" err="1"/>
              <a:t>că</a:t>
            </a:r>
            <a:r>
              <a:rPr lang="en-GB" b="0" baseline="0" dirty="0"/>
              <a:t> </a:t>
            </a:r>
            <a:r>
              <a:rPr lang="en-GB" b="0" baseline="0" dirty="0" err="1"/>
              <a:t>nici</a:t>
            </a:r>
            <a:r>
              <a:rPr lang="en-GB" b="0" baseline="0" dirty="0"/>
              <a:t> o </a:t>
            </a:r>
            <a:r>
              <a:rPr lang="en-GB" b="0" baseline="0" dirty="0" err="1"/>
              <a:t>altă</a:t>
            </a:r>
            <a:r>
              <a:rPr lang="en-GB" b="0" baseline="0" dirty="0"/>
              <a:t> </a:t>
            </a:r>
            <a:r>
              <a:rPr lang="en-GB" b="0" baseline="0" dirty="0" err="1"/>
              <a:t>putere</a:t>
            </a:r>
            <a:r>
              <a:rPr lang="en-GB" b="0" baseline="0" dirty="0"/>
              <a:t> </a:t>
            </a:r>
            <a:r>
              <a:rPr lang="en-GB" b="0" baseline="0" dirty="0" err="1"/>
              <a:t>sau</a:t>
            </a:r>
            <a:r>
              <a:rPr lang="en-GB" b="0" baseline="0" dirty="0"/>
              <a:t> o </a:t>
            </a:r>
            <a:r>
              <a:rPr lang="en-GB" b="0" baseline="0" dirty="0" err="1"/>
              <a:t>procedură</a:t>
            </a:r>
            <a:r>
              <a:rPr lang="en-GB" b="0" baseline="0" dirty="0"/>
              <a:t> </a:t>
            </a:r>
            <a:r>
              <a:rPr lang="en-GB" b="0" baseline="0" dirty="0" err="1"/>
              <a:t>mai</a:t>
            </a:r>
            <a:r>
              <a:rPr lang="en-GB" b="0" baseline="0" dirty="0"/>
              <a:t> </a:t>
            </a:r>
            <a:r>
              <a:rPr lang="en-GB" b="0" baseline="0" dirty="0" err="1"/>
              <a:t>puțin</a:t>
            </a:r>
            <a:r>
              <a:rPr lang="en-GB" b="0" baseline="0" dirty="0"/>
              <a:t> </a:t>
            </a:r>
            <a:r>
              <a:rPr lang="en-GB" b="0" baseline="0" dirty="0" err="1"/>
              <a:t>intruzivă</a:t>
            </a:r>
            <a:r>
              <a:rPr lang="ro-RO" b="0" baseline="0" dirty="0"/>
              <a:t> nu</a:t>
            </a:r>
            <a:r>
              <a:rPr lang="en-GB" b="0" baseline="0" dirty="0"/>
              <a:t> </a:t>
            </a:r>
            <a:r>
              <a:rPr lang="en-GB" b="0" baseline="0" dirty="0" err="1"/>
              <a:t>ar</a:t>
            </a:r>
            <a:r>
              <a:rPr lang="en-GB" b="0" baseline="0" dirty="0"/>
              <a:t> </a:t>
            </a:r>
            <a:r>
              <a:rPr lang="en-GB" b="0" baseline="0" dirty="0" err="1"/>
              <a:t>putea</a:t>
            </a:r>
            <a:r>
              <a:rPr lang="en-GB" b="0" baseline="0" dirty="0"/>
              <a:t> </a:t>
            </a:r>
            <a:r>
              <a:rPr lang="en-GB" b="0" baseline="0" dirty="0" err="1"/>
              <a:t>permite</a:t>
            </a:r>
            <a:r>
              <a:rPr lang="en-GB" b="0" baseline="0" dirty="0"/>
              <a:t> </a:t>
            </a:r>
            <a:r>
              <a:rPr lang="en-GB" b="0" baseline="0" dirty="0" err="1"/>
              <a:t>atingerea</a:t>
            </a:r>
            <a:r>
              <a:rPr lang="en-GB" b="0" baseline="0" dirty="0"/>
              <a:t> </a:t>
            </a:r>
            <a:r>
              <a:rPr lang="en-GB" b="0" baseline="0" dirty="0" err="1"/>
              <a:t>în</a:t>
            </a:r>
            <a:r>
              <a:rPr lang="en-GB" b="0" baseline="0" dirty="0"/>
              <a:t> mod </a:t>
            </a:r>
            <a:r>
              <a:rPr lang="en-GB" b="0" baseline="0" dirty="0" err="1"/>
              <a:t>adecvat</a:t>
            </a:r>
            <a:r>
              <a:rPr lang="ro-RO" b="0" baseline="0" dirty="0"/>
              <a:t> a</a:t>
            </a:r>
            <a:r>
              <a:rPr lang="en-GB" b="0" baseline="0" dirty="0"/>
              <a:t> </a:t>
            </a:r>
            <a:r>
              <a:rPr lang="en-GB" b="0" baseline="0" dirty="0" err="1"/>
              <a:t>obiectivului</a:t>
            </a:r>
            <a:r>
              <a:rPr lang="en-GB" b="0" baseline="0" dirty="0"/>
              <a:t> </a:t>
            </a:r>
            <a:r>
              <a:rPr lang="en-GB" b="0" baseline="0" dirty="0" err="1"/>
              <a:t>acestei</a:t>
            </a:r>
            <a:r>
              <a:rPr lang="en-GB" b="0" baseline="0" dirty="0"/>
              <a:t> </a:t>
            </a:r>
            <a:r>
              <a:rPr lang="en-GB" b="0" baseline="0" dirty="0" err="1"/>
              <a:t>puteri</a:t>
            </a:r>
            <a:r>
              <a:rPr lang="en-GB" b="0" baseline="0" dirty="0"/>
              <a:t> </a:t>
            </a:r>
            <a:r>
              <a:rPr lang="en-GB" b="0" baseline="0" dirty="0" err="1"/>
              <a:t>sau</a:t>
            </a:r>
            <a:r>
              <a:rPr lang="en-GB" b="0" baseline="0" dirty="0"/>
              <a:t> </a:t>
            </a:r>
            <a:r>
              <a:rPr lang="en-GB" b="0" baseline="0" dirty="0" err="1"/>
              <a:t>proceduri</a:t>
            </a:r>
            <a:r>
              <a:rPr lang="en-GB" b="0" baseline="0" dirty="0"/>
              <a:t>, </a:t>
            </a:r>
            <a:r>
              <a:rPr lang="en-GB" b="0" baseline="0" dirty="0" err="1"/>
              <a:t>luând</a:t>
            </a:r>
            <a:r>
              <a:rPr lang="en-GB" b="0" baseline="0" dirty="0"/>
              <a:t> </a:t>
            </a:r>
            <a:r>
              <a:rPr lang="en-GB" b="0" baseline="0" dirty="0" err="1"/>
              <a:t>în</a:t>
            </a:r>
            <a:r>
              <a:rPr lang="en-GB" b="0" baseline="0" dirty="0"/>
              <a:t> </a:t>
            </a:r>
            <a:r>
              <a:rPr lang="en-GB" b="0" baseline="0" dirty="0" err="1"/>
              <a:t>considerare</a:t>
            </a:r>
            <a:r>
              <a:rPr lang="en-GB" b="0" baseline="0" dirty="0"/>
              <a:t> </a:t>
            </a:r>
            <a:r>
              <a:rPr lang="en-GB" b="0" baseline="0" dirty="0" err="1"/>
              <a:t>atât</a:t>
            </a:r>
            <a:r>
              <a:rPr lang="en-GB" b="0" baseline="0" dirty="0"/>
              <a:t> natura </a:t>
            </a:r>
            <a:r>
              <a:rPr lang="en-GB" b="0" baseline="0" dirty="0" err="1"/>
              <a:t>și</a:t>
            </a:r>
            <a:r>
              <a:rPr lang="en-GB" b="0" baseline="0" dirty="0"/>
              <a:t> </a:t>
            </a:r>
            <a:r>
              <a:rPr lang="en-GB" b="0" baseline="0" dirty="0" err="1"/>
              <a:t>circumstanțele</a:t>
            </a:r>
            <a:r>
              <a:rPr lang="en-GB" b="0" baseline="0" dirty="0"/>
              <a:t> </a:t>
            </a:r>
            <a:r>
              <a:rPr lang="en-GB" b="0" baseline="0" dirty="0" err="1"/>
              <a:t>infracțiunii</a:t>
            </a:r>
            <a:r>
              <a:rPr lang="en-GB" b="0" baseline="0" dirty="0"/>
              <a:t>, </a:t>
            </a:r>
            <a:r>
              <a:rPr lang="en-GB" b="0" baseline="0" dirty="0" err="1"/>
              <a:t>cât</a:t>
            </a:r>
            <a:r>
              <a:rPr lang="en-GB" b="0" baseline="0" dirty="0"/>
              <a:t> </a:t>
            </a:r>
            <a:r>
              <a:rPr lang="en-GB" b="0" baseline="0" dirty="0" err="1"/>
              <a:t>și</a:t>
            </a:r>
            <a:r>
              <a:rPr lang="en-GB" b="0" baseline="0" dirty="0"/>
              <a:t> natura </a:t>
            </a:r>
            <a:r>
              <a:rPr lang="en-GB" b="0" baseline="0" dirty="0" err="1"/>
              <a:t>și</a:t>
            </a:r>
            <a:r>
              <a:rPr lang="en-GB" b="0" baseline="0" dirty="0"/>
              <a:t> </a:t>
            </a:r>
            <a:r>
              <a:rPr lang="en-GB" b="0" baseline="0" dirty="0" err="1"/>
              <a:t>legitimitatea</a:t>
            </a:r>
            <a:r>
              <a:rPr lang="en-GB" b="0" baseline="0" dirty="0"/>
              <a:t> </a:t>
            </a:r>
            <a:r>
              <a:rPr lang="en-GB" b="0" baseline="0" dirty="0" err="1"/>
              <a:t>drepturile</a:t>
            </a:r>
            <a:r>
              <a:rPr lang="en-GB" b="0" baseline="0" dirty="0"/>
              <a:t> </a:t>
            </a:r>
            <a:r>
              <a:rPr lang="en-GB" b="0" baseline="0" dirty="0" err="1"/>
              <a:t>fundamentale</a:t>
            </a:r>
            <a:r>
              <a:rPr lang="en-GB" b="0" baseline="0" dirty="0"/>
              <a:t> </a:t>
            </a:r>
            <a:r>
              <a:rPr lang="en-GB" b="0" baseline="0" dirty="0" err="1"/>
              <a:t>afectate</a:t>
            </a:r>
            <a:r>
              <a:rPr lang="en-GB" b="0" baseline="0" dirty="0"/>
              <a:t>.</a:t>
            </a:r>
          </a:p>
          <a:p>
            <a:pPr eaLnBrk="1" hangingPunct="1">
              <a:spcBef>
                <a:spcPct val="0"/>
              </a:spcBef>
            </a:pPr>
            <a:endParaRPr lang="en-GB" b="0" baseline="0" dirty="0"/>
          </a:p>
          <a:p>
            <a:pPr eaLnBrk="1" hangingPunct="1">
              <a:spcBef>
                <a:spcPct val="0"/>
              </a:spcBef>
            </a:pPr>
            <a:r>
              <a:rPr lang="en-GB" b="0" baseline="0" dirty="0" err="1"/>
              <a:t>În</a:t>
            </a:r>
            <a:r>
              <a:rPr lang="en-GB" b="0" baseline="0" dirty="0"/>
              <a:t> </a:t>
            </a:r>
            <a:r>
              <a:rPr lang="en-GB" b="0" baseline="0" dirty="0" err="1"/>
              <a:t>cadrul</a:t>
            </a:r>
            <a:r>
              <a:rPr lang="en-GB" b="0" baseline="0" dirty="0"/>
              <a:t> CEDO, </a:t>
            </a:r>
            <a:r>
              <a:rPr lang="en-GB" b="0" baseline="0" dirty="0" err="1"/>
              <a:t>acest</a:t>
            </a:r>
            <a:r>
              <a:rPr lang="en-GB" b="0" baseline="0" dirty="0"/>
              <a:t> </a:t>
            </a:r>
            <a:r>
              <a:rPr lang="en-GB" b="0" baseline="0" dirty="0" err="1"/>
              <a:t>principiu</a:t>
            </a:r>
            <a:r>
              <a:rPr lang="en-GB" b="0" baseline="0" dirty="0"/>
              <a:t> </a:t>
            </a:r>
            <a:r>
              <a:rPr lang="en-GB" b="0" baseline="0" dirty="0" err="1"/>
              <a:t>este</a:t>
            </a:r>
            <a:r>
              <a:rPr lang="en-GB" b="0" baseline="0" dirty="0"/>
              <a:t> </a:t>
            </a:r>
            <a:r>
              <a:rPr lang="en-GB" b="0" baseline="0" dirty="0" err="1"/>
              <a:t>înțeles</a:t>
            </a:r>
            <a:r>
              <a:rPr lang="en-GB" b="0" baseline="0" dirty="0"/>
              <a:t> ca fie </a:t>
            </a:r>
            <a:r>
              <a:rPr lang="en-GB" b="0" baseline="0" dirty="0" err="1"/>
              <a:t>incluzând</a:t>
            </a:r>
            <a:r>
              <a:rPr lang="en-GB" b="0" baseline="0" dirty="0"/>
              <a:t>, fie </a:t>
            </a:r>
            <a:r>
              <a:rPr lang="en-GB" b="0" baseline="0" dirty="0" err="1"/>
              <a:t>fiind</a:t>
            </a:r>
            <a:r>
              <a:rPr lang="en-GB" b="0" baseline="0" dirty="0"/>
              <a:t> </a:t>
            </a:r>
            <a:r>
              <a:rPr lang="en-GB" b="0" baseline="0" dirty="0" err="1"/>
              <a:t>însoțit</a:t>
            </a:r>
            <a:r>
              <a:rPr lang="en-GB" b="0" baseline="0" dirty="0"/>
              <a:t> de un alt </a:t>
            </a:r>
            <a:r>
              <a:rPr lang="en-GB" b="0" baseline="0" dirty="0" err="1"/>
              <a:t>principiu</a:t>
            </a:r>
            <a:r>
              <a:rPr lang="en-GB" b="0" baseline="0" dirty="0"/>
              <a:t> care </a:t>
            </a:r>
            <a:r>
              <a:rPr lang="en-GB" b="0" baseline="0" dirty="0" err="1"/>
              <a:t>este</a:t>
            </a:r>
            <a:r>
              <a:rPr lang="en-GB" b="0" baseline="0" dirty="0"/>
              <a:t> </a:t>
            </a:r>
            <a:r>
              <a:rPr lang="en-GB" b="0" baseline="0" dirty="0" err="1"/>
              <a:t>principiul</a:t>
            </a:r>
            <a:r>
              <a:rPr lang="en-GB" b="0" baseline="0" dirty="0"/>
              <a:t> "</a:t>
            </a:r>
            <a:r>
              <a:rPr lang="en-GB" b="0" baseline="0" dirty="0" err="1"/>
              <a:t>necesității</a:t>
            </a:r>
            <a:r>
              <a:rPr lang="en-GB" b="0" baseline="0" dirty="0"/>
              <a:t>" </a:t>
            </a:r>
            <a:r>
              <a:rPr lang="en-GB" b="0" baseline="0" dirty="0" err="1"/>
              <a:t>puterii</a:t>
            </a:r>
            <a:r>
              <a:rPr lang="en-GB" b="0" baseline="0" dirty="0"/>
              <a:t> </a:t>
            </a:r>
            <a:r>
              <a:rPr lang="en-GB" b="0" baseline="0" dirty="0" err="1"/>
              <a:t>sau</a:t>
            </a:r>
            <a:r>
              <a:rPr lang="en-GB" b="0" baseline="0" dirty="0"/>
              <a:t> </a:t>
            </a:r>
            <a:r>
              <a:rPr lang="en-GB" b="0" baseline="0" dirty="0" err="1"/>
              <a:t>procedurii</a:t>
            </a:r>
            <a:r>
              <a:rPr lang="en-GB" b="0" baseline="0" dirty="0"/>
              <a:t>. Se </a:t>
            </a:r>
            <a:r>
              <a:rPr lang="en-GB" b="0" baseline="0" dirty="0" err="1"/>
              <a:t>referă</a:t>
            </a:r>
            <a:r>
              <a:rPr lang="en-GB" b="0" baseline="0" dirty="0"/>
              <a:t> la :</a:t>
            </a:r>
          </a:p>
          <a:p>
            <a:pPr eaLnBrk="1" hangingPunct="1">
              <a:spcBef>
                <a:spcPct val="0"/>
              </a:spcBef>
            </a:pPr>
            <a:r>
              <a:rPr lang="ro-RO" b="0" baseline="0" dirty="0"/>
              <a:t>- </a:t>
            </a:r>
            <a:r>
              <a:rPr lang="en-GB" b="0" baseline="0" dirty="0" err="1"/>
              <a:t>Există</a:t>
            </a:r>
            <a:r>
              <a:rPr lang="en-GB" b="0" baseline="0" dirty="0"/>
              <a:t> o </a:t>
            </a:r>
            <a:r>
              <a:rPr lang="en-GB" b="0" baseline="0" dirty="0" err="1"/>
              <a:t>nevoie</a:t>
            </a:r>
            <a:r>
              <a:rPr lang="en-GB" b="0" baseline="0" dirty="0"/>
              <a:t> </a:t>
            </a:r>
            <a:r>
              <a:rPr lang="en-GB" b="0" baseline="0" dirty="0" err="1"/>
              <a:t>socială</a:t>
            </a:r>
            <a:r>
              <a:rPr lang="en-GB" b="0" baseline="0" dirty="0"/>
              <a:t> de </a:t>
            </a:r>
            <a:r>
              <a:rPr lang="ro-RO" b="0" baseline="0" dirty="0"/>
              <a:t>aplicare </a:t>
            </a:r>
            <a:r>
              <a:rPr lang="en-GB" b="0" baseline="0" dirty="0"/>
              <a:t>a </a:t>
            </a:r>
            <a:r>
              <a:rPr lang="en-GB" b="0" baseline="0" dirty="0" err="1"/>
              <a:t>unor</a:t>
            </a:r>
            <a:r>
              <a:rPr lang="en-GB" b="0" baseline="0" dirty="0"/>
              <a:t> </a:t>
            </a:r>
            <a:r>
              <a:rPr lang="en-GB" b="0" baseline="0" dirty="0" err="1"/>
              <a:t>restricții</a:t>
            </a:r>
            <a:r>
              <a:rPr lang="en-GB" b="0" baseline="0" dirty="0"/>
              <a:t> ale </a:t>
            </a:r>
            <a:r>
              <a:rPr lang="en-GB" b="0" baseline="0" dirty="0" err="1"/>
              <a:t>drepturilor</a:t>
            </a:r>
            <a:r>
              <a:rPr lang="en-GB" b="0" baseline="0" dirty="0"/>
              <a:t> </a:t>
            </a:r>
            <a:r>
              <a:rPr lang="en-GB" b="0" baseline="0" dirty="0" err="1"/>
              <a:t>fundamentale</a:t>
            </a:r>
            <a:r>
              <a:rPr lang="en-GB" b="0" baseline="0" dirty="0"/>
              <a:t>?</a:t>
            </a:r>
          </a:p>
          <a:p>
            <a:pPr eaLnBrk="1" hangingPunct="1">
              <a:spcBef>
                <a:spcPct val="0"/>
              </a:spcBef>
            </a:pPr>
            <a:r>
              <a:rPr lang="ro-RO" b="0" baseline="0" dirty="0"/>
              <a:t>- </a:t>
            </a:r>
            <a:r>
              <a:rPr lang="en-GB" b="0" baseline="0" dirty="0" err="1"/>
              <a:t>Dacă</a:t>
            </a:r>
            <a:r>
              <a:rPr lang="en-GB" b="0" baseline="0" dirty="0"/>
              <a:t> da, </a:t>
            </a:r>
            <a:r>
              <a:rPr lang="en-GB" b="0" baseline="0" dirty="0" err="1"/>
              <a:t>restricția</a:t>
            </a:r>
            <a:r>
              <a:rPr lang="en-GB" b="0" baseline="0" dirty="0"/>
              <a:t> </a:t>
            </a:r>
            <a:r>
              <a:rPr lang="en-GB" b="0" baseline="0" dirty="0" err="1"/>
              <a:t>specifică</a:t>
            </a:r>
            <a:r>
              <a:rPr lang="en-GB" b="0" baseline="0" dirty="0"/>
              <a:t> </a:t>
            </a:r>
            <a:r>
              <a:rPr lang="en-GB" b="0" baseline="0" dirty="0" err="1"/>
              <a:t>corespunde</a:t>
            </a:r>
            <a:r>
              <a:rPr lang="en-GB" b="0" baseline="0" dirty="0"/>
              <a:t> </a:t>
            </a:r>
            <a:r>
              <a:rPr lang="en-GB" b="0" baseline="0" dirty="0" err="1"/>
              <a:t>acestei</a:t>
            </a:r>
            <a:r>
              <a:rPr lang="en-GB" b="0" baseline="0" dirty="0"/>
              <a:t> </a:t>
            </a:r>
            <a:r>
              <a:rPr lang="en-GB" b="0" baseline="0" dirty="0" err="1"/>
              <a:t>nevoi</a:t>
            </a:r>
            <a:r>
              <a:rPr lang="en-GB" b="0" baseline="0" dirty="0"/>
              <a:t>?</a:t>
            </a:r>
          </a:p>
          <a:p>
            <a:pPr eaLnBrk="1" hangingPunct="1">
              <a:spcBef>
                <a:spcPct val="0"/>
              </a:spcBef>
            </a:pPr>
            <a:r>
              <a:rPr lang="ro-RO" b="0" baseline="0" dirty="0"/>
              <a:t>- </a:t>
            </a:r>
            <a:r>
              <a:rPr lang="en-GB" b="0" baseline="0" dirty="0" err="1"/>
              <a:t>Dacă</a:t>
            </a:r>
            <a:r>
              <a:rPr lang="en-GB" b="0" baseline="0" dirty="0"/>
              <a:t> da, </a:t>
            </a:r>
            <a:r>
              <a:rPr lang="en-GB" b="0" baseline="0" dirty="0" err="1"/>
              <a:t>este</a:t>
            </a:r>
            <a:r>
              <a:rPr lang="en-GB" b="0" baseline="0" dirty="0"/>
              <a:t> un </a:t>
            </a:r>
            <a:r>
              <a:rPr lang="en-GB" b="0" baseline="0" dirty="0" err="1"/>
              <a:t>răspuns</a:t>
            </a:r>
            <a:r>
              <a:rPr lang="en-GB" b="0" baseline="0" dirty="0"/>
              <a:t> </a:t>
            </a:r>
            <a:r>
              <a:rPr lang="en-GB" b="0" baseline="0" dirty="0" err="1"/>
              <a:t>proporțional</a:t>
            </a:r>
            <a:r>
              <a:rPr lang="en-GB" b="0" baseline="0" dirty="0"/>
              <a:t> la </a:t>
            </a:r>
            <a:r>
              <a:rPr lang="en-GB" b="0" baseline="0" dirty="0" err="1"/>
              <a:t>nevoia</a:t>
            </a:r>
            <a:r>
              <a:rPr lang="en-GB" b="0" baseline="0" dirty="0"/>
              <a:t> de care </a:t>
            </a:r>
            <a:r>
              <a:rPr lang="en-GB" b="0" baseline="0" dirty="0" err="1"/>
              <a:t>aveți</a:t>
            </a:r>
            <a:r>
              <a:rPr lang="en-GB" b="0" baseline="0" dirty="0"/>
              <a:t> </a:t>
            </a:r>
            <a:r>
              <a:rPr lang="en-GB" b="0" baseline="0" dirty="0" err="1"/>
              <a:t>nevoie</a:t>
            </a:r>
            <a:r>
              <a:rPr lang="en-GB" b="0" baseline="0" dirty="0"/>
              <a:t>?</a:t>
            </a:r>
          </a:p>
          <a:p>
            <a:pPr eaLnBrk="1" hangingPunct="1">
              <a:spcBef>
                <a:spcPct val="0"/>
              </a:spcBef>
            </a:pPr>
            <a:endParaRPr lang="en-GB" b="0" baseline="0" dirty="0"/>
          </a:p>
          <a:p>
            <a:pPr eaLnBrk="1" hangingPunct="1">
              <a:spcBef>
                <a:spcPct val="0"/>
              </a:spcBef>
            </a:pPr>
            <a:r>
              <a:rPr lang="en-GB" b="0" baseline="0" dirty="0"/>
              <a:t>De </a:t>
            </a:r>
            <a:r>
              <a:rPr lang="en-GB" b="0" baseline="0" dirty="0" err="1"/>
              <a:t>exemplu</a:t>
            </a:r>
            <a:r>
              <a:rPr lang="en-GB" b="0" baseline="0" dirty="0"/>
              <a:t>, </a:t>
            </a:r>
            <a:r>
              <a:rPr lang="en-GB" b="0" baseline="0" dirty="0" err="1"/>
              <a:t>limitarea</a:t>
            </a:r>
            <a:r>
              <a:rPr lang="en-GB" b="0" baseline="0" dirty="0"/>
              <a:t> </a:t>
            </a:r>
            <a:r>
              <a:rPr lang="en-GB" b="0" baseline="0" dirty="0" err="1"/>
              <a:t>explicită</a:t>
            </a:r>
            <a:r>
              <a:rPr lang="en-GB" b="0" baseline="0" dirty="0"/>
              <a:t> </a:t>
            </a:r>
            <a:r>
              <a:rPr lang="en-GB" b="0" baseline="0" dirty="0" err="1"/>
              <a:t>menționată</a:t>
            </a:r>
            <a:r>
              <a:rPr lang="en-GB" b="0" baseline="0" dirty="0"/>
              <a:t> la </a:t>
            </a:r>
            <a:r>
              <a:rPr lang="ro-RO" b="0" baseline="0" dirty="0"/>
              <a:t>A</a:t>
            </a:r>
            <a:r>
              <a:rPr lang="en-GB" b="0" baseline="0" dirty="0" err="1"/>
              <a:t>rticolul</a:t>
            </a:r>
            <a:r>
              <a:rPr lang="en-GB" b="0" baseline="0" dirty="0"/>
              <a:t> 21 </a:t>
            </a:r>
            <a:r>
              <a:rPr lang="en-GB" b="0" baseline="0" dirty="0" err="1"/>
              <a:t>că</a:t>
            </a:r>
            <a:r>
              <a:rPr lang="en-GB" b="0" baseline="0" dirty="0"/>
              <a:t> </a:t>
            </a:r>
            <a:r>
              <a:rPr lang="en-GB" b="0" baseline="0" dirty="0" err="1"/>
              <a:t>trebuie</a:t>
            </a:r>
            <a:r>
              <a:rPr lang="en-GB" b="0" baseline="0" dirty="0"/>
              <a:t> </a:t>
            </a:r>
            <a:r>
              <a:rPr lang="en-GB" b="0" baseline="0" dirty="0" err="1"/>
              <a:t>să</a:t>
            </a:r>
            <a:r>
              <a:rPr lang="en-GB" b="0" baseline="0" dirty="0"/>
              <a:t> se </a:t>
            </a:r>
            <a:r>
              <a:rPr lang="en-GB" b="0" baseline="0" dirty="0" err="1"/>
              <a:t>desfășoare</a:t>
            </a:r>
            <a:r>
              <a:rPr lang="en-GB" b="0" baseline="0" dirty="0"/>
              <a:t> </a:t>
            </a:r>
            <a:r>
              <a:rPr lang="en-GB" b="0" baseline="0" dirty="0" err="1"/>
              <a:t>aplicarea</a:t>
            </a:r>
            <a:r>
              <a:rPr lang="en-GB" b="0" baseline="0" dirty="0"/>
              <a:t> </a:t>
            </a:r>
            <a:r>
              <a:rPr lang="en-GB" b="0" baseline="0" dirty="0" err="1"/>
              <a:t>măsurilor</a:t>
            </a:r>
            <a:r>
              <a:rPr lang="en-GB" b="0" baseline="0" dirty="0"/>
              <a:t> de </a:t>
            </a:r>
            <a:r>
              <a:rPr lang="en-GB" b="0" baseline="0" dirty="0" err="1"/>
              <a:t>interceptare</a:t>
            </a:r>
            <a:r>
              <a:rPr lang="en-GB" b="0" baseline="0" dirty="0"/>
              <a:t> </a:t>
            </a:r>
            <a:r>
              <a:rPr lang="en-GB" b="0" baseline="0" dirty="0" err="1"/>
              <a:t>în</a:t>
            </a:r>
            <a:r>
              <a:rPr lang="en-GB" b="0" baseline="0" dirty="0"/>
              <a:t> </a:t>
            </a:r>
            <a:r>
              <a:rPr lang="en-GB" b="0" baseline="0" dirty="0" err="1"/>
              <a:t>ceea</a:t>
            </a:r>
            <a:r>
              <a:rPr lang="en-GB" b="0" baseline="0" dirty="0"/>
              <a:t> </a:t>
            </a:r>
            <a:r>
              <a:rPr lang="en-GB" b="0" baseline="0" dirty="0" err="1"/>
              <a:t>ce</a:t>
            </a:r>
            <a:r>
              <a:rPr lang="en-GB" b="0" baseline="0" dirty="0"/>
              <a:t> </a:t>
            </a:r>
            <a:r>
              <a:rPr lang="en-GB" b="0" baseline="0" dirty="0" err="1"/>
              <a:t>privește</a:t>
            </a:r>
            <a:r>
              <a:rPr lang="en-GB" b="0" baseline="0" dirty="0"/>
              <a:t> o </a:t>
            </a:r>
            <a:r>
              <a:rPr lang="en-GB" b="0" baseline="0" dirty="0" err="1"/>
              <a:t>serie</a:t>
            </a:r>
            <a:r>
              <a:rPr lang="en-GB" b="0" baseline="0" dirty="0"/>
              <a:t> de </a:t>
            </a:r>
            <a:r>
              <a:rPr lang="en-GB" b="0" baseline="0" dirty="0" err="1"/>
              <a:t>infracțiuni</a:t>
            </a:r>
            <a:r>
              <a:rPr lang="en-GB" b="0" baseline="0" dirty="0"/>
              <a:t> grave, </a:t>
            </a:r>
            <a:r>
              <a:rPr lang="en-GB" b="0" baseline="0" dirty="0" err="1"/>
              <a:t>determinat</a:t>
            </a:r>
            <a:r>
              <a:rPr lang="ro-RO" b="0" baseline="0" dirty="0"/>
              <a:t>e</a:t>
            </a:r>
            <a:r>
              <a:rPr lang="en-GB" b="0" baseline="0" dirty="0"/>
              <a:t> de </a:t>
            </a:r>
            <a:r>
              <a:rPr lang="en-GB" b="0" baseline="0" dirty="0" err="1"/>
              <a:t>legislația</a:t>
            </a:r>
            <a:r>
              <a:rPr lang="en-GB" b="0" baseline="0" dirty="0"/>
              <a:t> </a:t>
            </a:r>
            <a:r>
              <a:rPr lang="en-GB" b="0" baseline="0" dirty="0" err="1"/>
              <a:t>internă</a:t>
            </a:r>
            <a:r>
              <a:rPr lang="en-GB" b="0" baseline="0" dirty="0"/>
              <a:t>, </a:t>
            </a:r>
            <a:r>
              <a:rPr lang="en-GB" b="0" baseline="0" dirty="0" err="1"/>
              <a:t>este</a:t>
            </a:r>
            <a:r>
              <a:rPr lang="en-GB" b="0" baseline="0" dirty="0"/>
              <a:t> un </a:t>
            </a:r>
            <a:r>
              <a:rPr lang="en-GB" b="0" baseline="0" dirty="0" err="1"/>
              <a:t>exemplu</a:t>
            </a:r>
            <a:r>
              <a:rPr lang="en-GB" b="0" baseline="0" dirty="0"/>
              <a:t> explicit al </a:t>
            </a:r>
            <a:r>
              <a:rPr lang="en-GB" b="0" baseline="0" dirty="0" err="1"/>
              <a:t>aplicării</a:t>
            </a:r>
            <a:r>
              <a:rPr lang="en-GB" b="0" baseline="0" dirty="0"/>
              <a:t> </a:t>
            </a:r>
            <a:r>
              <a:rPr lang="en-GB" b="0" baseline="0" dirty="0" err="1"/>
              <a:t>principiului</a:t>
            </a:r>
            <a:r>
              <a:rPr lang="en-GB" b="0" baseline="0" dirty="0"/>
              <a:t> </a:t>
            </a:r>
            <a:r>
              <a:rPr lang="en-GB" b="0" baseline="0" dirty="0" err="1"/>
              <a:t>proporționalității</a:t>
            </a:r>
            <a:r>
              <a:rPr lang="en-GB" b="0" baseline="0" dirty="0"/>
              <a:t> (a se </a:t>
            </a:r>
            <a:r>
              <a:rPr lang="en-GB" b="0" baseline="0" dirty="0" err="1"/>
              <a:t>vedea</a:t>
            </a:r>
            <a:r>
              <a:rPr lang="en-GB" b="0" baseline="0" dirty="0"/>
              <a:t> </a:t>
            </a:r>
            <a:r>
              <a:rPr lang="en-GB" b="0" baseline="0" dirty="0" err="1"/>
              <a:t>Raport</a:t>
            </a:r>
            <a:r>
              <a:rPr lang="en-GB" b="0" baseline="0" dirty="0"/>
              <a:t> </a:t>
            </a:r>
            <a:r>
              <a:rPr lang="en-GB" b="0" baseline="0" dirty="0" err="1"/>
              <a:t>explicativ</a:t>
            </a:r>
            <a:r>
              <a:rPr lang="en-GB" b="0" baseline="0" dirty="0"/>
              <a:t> la </a:t>
            </a:r>
            <a:r>
              <a:rPr lang="en-GB" b="0" baseline="0" dirty="0" err="1"/>
              <a:t>Convenția</a:t>
            </a:r>
            <a:r>
              <a:rPr lang="en-GB" b="0" baseline="0" dirty="0"/>
              <a:t> de la </a:t>
            </a:r>
            <a:r>
              <a:rPr lang="en-GB" b="0" baseline="0" dirty="0" err="1"/>
              <a:t>Budapesta</a:t>
            </a:r>
            <a:r>
              <a:rPr lang="en-GB" b="0" baseline="0" dirty="0"/>
              <a:t>).</a:t>
            </a:r>
            <a:endParaRPr lang="ro-RO" b="0" baseline="0" dirty="0"/>
          </a:p>
          <a:p>
            <a:pPr eaLnBrk="1" hangingPunct="1">
              <a:spcBef>
                <a:spcPct val="0"/>
              </a:spcBef>
            </a:pPr>
            <a:endParaRPr lang="en-GB" baseline="0" dirty="0"/>
          </a:p>
          <a:p>
            <a:endParaRPr lang="en-US" i="1" baseline="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en-US"/>
          </a:p>
        </p:txBody>
      </p:sp>
    </p:spTree>
    <p:extLst>
      <p:ext uri="{BB962C8B-B14F-4D97-AF65-F5344CB8AC3E}">
        <p14:creationId xmlns:p14="http://schemas.microsoft.com/office/powerpoint/2010/main" val="36388969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textul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5</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element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având în vedere natura procedurii sau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competeneței</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în cauză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eaLnBrk="1" hangingPunct="1">
              <a:spcBef>
                <a:spcPct val="0"/>
              </a:spcBef>
            </a:pPr>
            <a:endParaRPr lang="en-US" dirty="0"/>
          </a:p>
          <a:p>
            <a:pPr eaLnBrk="1" hangingPunct="1">
              <a:spcBef>
                <a:spcPct val="0"/>
              </a:spcBef>
            </a:pPr>
            <a:r>
              <a:rPr lang="en-US" dirty="0" err="1"/>
              <a:t>Convenția</a:t>
            </a:r>
            <a:r>
              <a:rPr lang="en-US" dirty="0"/>
              <a:t> de la </a:t>
            </a:r>
            <a:r>
              <a:rPr lang="en-US" dirty="0" err="1"/>
              <a:t>Budapesta</a:t>
            </a:r>
            <a:r>
              <a:rPr lang="en-US" dirty="0"/>
              <a:t> nu </a:t>
            </a:r>
            <a:r>
              <a:rPr lang="en-US" dirty="0" err="1"/>
              <a:t>limitează</a:t>
            </a:r>
            <a:r>
              <a:rPr lang="en-US" dirty="0"/>
              <a:t> </a:t>
            </a:r>
            <a:r>
              <a:rPr lang="en-US" dirty="0" err="1"/>
              <a:t>tipurile</a:t>
            </a:r>
            <a:r>
              <a:rPr lang="en-US" dirty="0"/>
              <a:t> de </a:t>
            </a:r>
            <a:r>
              <a:rPr lang="en-US" dirty="0" err="1"/>
              <a:t>condiții</a:t>
            </a:r>
            <a:r>
              <a:rPr lang="en-US" dirty="0"/>
              <a:t> </a:t>
            </a:r>
            <a:r>
              <a:rPr lang="en-US" dirty="0" err="1"/>
              <a:t>și</a:t>
            </a:r>
            <a:r>
              <a:rPr lang="en-US" dirty="0"/>
              <a:t> </a:t>
            </a:r>
            <a:r>
              <a:rPr lang="en-US" dirty="0" err="1"/>
              <a:t>garanții</a:t>
            </a:r>
            <a:r>
              <a:rPr lang="en-US" dirty="0"/>
              <a:t> care </a:t>
            </a:r>
            <a:r>
              <a:rPr lang="en-US" dirty="0" err="1"/>
              <a:t>ar</a:t>
            </a:r>
            <a:r>
              <a:rPr lang="en-US" dirty="0"/>
              <a:t> </a:t>
            </a:r>
            <a:r>
              <a:rPr lang="en-US" dirty="0" err="1"/>
              <a:t>putea</a:t>
            </a:r>
            <a:r>
              <a:rPr lang="en-US" dirty="0"/>
              <a:t> fi </a:t>
            </a:r>
            <a:r>
              <a:rPr lang="en-US" dirty="0" err="1"/>
              <a:t>aplicabile</a:t>
            </a:r>
            <a:r>
              <a:rPr lang="en-US" dirty="0"/>
              <a:t>. </a:t>
            </a:r>
            <a:r>
              <a:rPr lang="en-US" dirty="0" err="1"/>
              <a:t>Prezentul</a:t>
            </a:r>
            <a:r>
              <a:rPr lang="en-US" dirty="0"/>
              <a:t> </a:t>
            </a:r>
            <a:r>
              <a:rPr lang="en-US" dirty="0" err="1"/>
              <a:t>articol</a:t>
            </a:r>
            <a:r>
              <a:rPr lang="en-US" dirty="0"/>
              <a:t> </a:t>
            </a:r>
            <a:r>
              <a:rPr lang="en-US" dirty="0" err="1"/>
              <a:t>prevede</a:t>
            </a:r>
            <a:r>
              <a:rPr lang="en-US" dirty="0"/>
              <a:t> </a:t>
            </a:r>
            <a:r>
              <a:rPr lang="en-US" dirty="0" err="1"/>
              <a:t>doar</a:t>
            </a:r>
            <a:r>
              <a:rPr lang="en-US" dirty="0"/>
              <a:t> o </a:t>
            </a:r>
            <a:r>
              <a:rPr lang="en-US" dirty="0" err="1"/>
              <a:t>listă</a:t>
            </a:r>
            <a:r>
              <a:rPr lang="en-US" dirty="0"/>
              <a:t> de </a:t>
            </a:r>
            <a:r>
              <a:rPr lang="en-US" dirty="0" err="1"/>
              <a:t>garanții</a:t>
            </a:r>
            <a:r>
              <a:rPr lang="en-US" dirty="0"/>
              <a:t> care </a:t>
            </a:r>
            <a:r>
              <a:rPr lang="en-US" dirty="0" err="1"/>
              <a:t>trebuie</a:t>
            </a:r>
            <a:r>
              <a:rPr lang="en-US" dirty="0"/>
              <a:t> </a:t>
            </a:r>
            <a:r>
              <a:rPr lang="en-US" dirty="0" err="1"/>
              <a:t>puse</a:t>
            </a:r>
            <a:r>
              <a:rPr lang="en-US" dirty="0"/>
              <a:t> </a:t>
            </a:r>
            <a:r>
              <a:rPr lang="en-US" dirty="0" err="1"/>
              <a:t>în</a:t>
            </a:r>
            <a:r>
              <a:rPr lang="en-US" dirty="0"/>
              <a:t> </a:t>
            </a:r>
            <a:r>
              <a:rPr lang="en-US" dirty="0" err="1"/>
              <a:t>aplicare</a:t>
            </a:r>
            <a:r>
              <a:rPr lang="en-US" dirty="0"/>
              <a:t> </a:t>
            </a:r>
            <a:r>
              <a:rPr lang="en-US" dirty="0" err="1"/>
              <a:t>cel</a:t>
            </a:r>
            <a:r>
              <a:rPr lang="en-US" dirty="0"/>
              <a:t> </a:t>
            </a:r>
            <a:r>
              <a:rPr lang="en-US" dirty="0" err="1"/>
              <a:t>puțin</a:t>
            </a:r>
            <a:r>
              <a:rPr lang="en-US" dirty="0"/>
              <a:t>, </a:t>
            </a:r>
            <a:r>
              <a:rPr lang="en-US" dirty="0" err="1"/>
              <a:t>după</a:t>
            </a:r>
            <a:r>
              <a:rPr lang="en-US" dirty="0"/>
              <a:t> </a:t>
            </a:r>
            <a:r>
              <a:rPr lang="en-US" dirty="0" err="1"/>
              <a:t>caz</a:t>
            </a:r>
            <a:r>
              <a:rPr lang="en-US" dirty="0"/>
              <a:t>, </a:t>
            </a:r>
            <a:r>
              <a:rPr lang="en-US" dirty="0" err="1"/>
              <a:t>având</a:t>
            </a:r>
            <a:r>
              <a:rPr lang="en-US" dirty="0"/>
              <a:t> </a:t>
            </a:r>
            <a:r>
              <a:rPr lang="en-US" dirty="0" err="1"/>
              <a:t>în</a:t>
            </a:r>
            <a:r>
              <a:rPr lang="en-US" dirty="0"/>
              <a:t> </a:t>
            </a:r>
            <a:r>
              <a:rPr lang="en-US" dirty="0" err="1"/>
              <a:t>vedere</a:t>
            </a:r>
            <a:r>
              <a:rPr lang="en-US" dirty="0"/>
              <a:t> natura </a:t>
            </a:r>
            <a:r>
              <a:rPr lang="en-US" dirty="0" err="1"/>
              <a:t>procedurii</a:t>
            </a:r>
            <a:r>
              <a:rPr lang="en-US" dirty="0"/>
              <a:t> </a:t>
            </a:r>
            <a:r>
              <a:rPr lang="en-US" dirty="0" err="1"/>
              <a:t>sau</a:t>
            </a:r>
            <a:r>
              <a:rPr lang="en-US" dirty="0"/>
              <a:t> a </a:t>
            </a:r>
            <a:r>
              <a:rPr lang="en-US" dirty="0" err="1"/>
              <a:t>puterii</a:t>
            </a:r>
            <a:r>
              <a:rPr lang="en-US" dirty="0"/>
              <a:t> </a:t>
            </a:r>
            <a:r>
              <a:rPr lang="en-US" dirty="0" err="1"/>
              <a:t>în</a:t>
            </a:r>
            <a:r>
              <a:rPr lang="en-US" dirty="0"/>
              <a:t> </a:t>
            </a:r>
            <a:r>
              <a:rPr lang="en-US" dirty="0" err="1"/>
              <a:t>cauză</a:t>
            </a:r>
            <a:r>
              <a:rPr lang="en-US" dirty="0"/>
              <a:t> (</a:t>
            </a:r>
            <a:r>
              <a:rPr lang="en-US" dirty="0" err="1"/>
              <a:t>în</a:t>
            </a:r>
            <a:r>
              <a:rPr lang="en-US" dirty="0"/>
              <a:t> </a:t>
            </a:r>
            <a:r>
              <a:rPr lang="en-US" dirty="0" err="1"/>
              <a:t>funcție</a:t>
            </a:r>
            <a:r>
              <a:rPr lang="en-US" dirty="0"/>
              <a:t> de </a:t>
            </a:r>
            <a:r>
              <a:rPr lang="en-US" dirty="0" err="1"/>
              <a:t>natur</a:t>
            </a:r>
            <a:r>
              <a:rPr lang="ro-RO" dirty="0"/>
              <a:t>ă, putere</a:t>
            </a:r>
            <a:r>
              <a:rPr lang="en-US" dirty="0"/>
              <a:t> </a:t>
            </a:r>
            <a:r>
              <a:rPr lang="en-US" dirty="0" err="1"/>
              <a:t>sau</a:t>
            </a:r>
            <a:r>
              <a:rPr lang="en-US" dirty="0"/>
              <a:t> </a:t>
            </a:r>
            <a:r>
              <a:rPr lang="en-US" dirty="0" err="1"/>
              <a:t>procedură</a:t>
            </a:r>
            <a:r>
              <a:rPr lang="en-US" dirty="0"/>
              <a:t> </a:t>
            </a:r>
            <a:r>
              <a:rPr lang="en-US" dirty="0" err="1"/>
              <a:t>mai</a:t>
            </a:r>
            <a:r>
              <a:rPr lang="en-US" dirty="0"/>
              <a:t> m</a:t>
            </a:r>
            <a:r>
              <a:rPr lang="ro-RO" dirty="0" err="1"/>
              <a:t>ult</a:t>
            </a:r>
            <a:r>
              <a:rPr lang="en-US" dirty="0"/>
              <a:t> </a:t>
            </a:r>
            <a:r>
              <a:rPr lang="en-US" dirty="0" err="1"/>
              <a:t>sau</a:t>
            </a:r>
            <a:r>
              <a:rPr lang="en-US" dirty="0"/>
              <a:t> </a:t>
            </a:r>
            <a:r>
              <a:rPr lang="en-US" dirty="0" err="1"/>
              <a:t>mai</a:t>
            </a:r>
            <a:r>
              <a:rPr lang="en-US" dirty="0"/>
              <a:t> </a:t>
            </a:r>
            <a:r>
              <a:rPr lang="en-US" dirty="0" err="1"/>
              <a:t>puțin</a:t>
            </a:r>
            <a:r>
              <a:rPr lang="en-US" dirty="0"/>
              <a:t> </a:t>
            </a:r>
            <a:r>
              <a:rPr lang="en-US" dirty="0" err="1"/>
              <a:t>invazivă</a:t>
            </a:r>
            <a:r>
              <a:rPr lang="en-US" dirty="0"/>
              <a:t>).</a:t>
            </a:r>
          </a:p>
          <a:p>
            <a:pPr eaLnBrk="1" hangingPunct="1">
              <a:spcBef>
                <a:spcPct val="0"/>
              </a:spcBef>
            </a:pPr>
            <a:endParaRPr lang="en-US" dirty="0"/>
          </a:p>
          <a:p>
            <a:pPr eaLnBrk="1" hangingPunct="1">
              <a:spcBef>
                <a:spcPct val="0"/>
              </a:spcBef>
            </a:pPr>
            <a:r>
              <a:rPr lang="en-US" dirty="0"/>
              <a:t>Slide-ul </a:t>
            </a:r>
            <a:r>
              <a:rPr lang="en-US" dirty="0" err="1"/>
              <a:t>prezintă</a:t>
            </a:r>
            <a:r>
              <a:rPr lang="en-US" dirty="0"/>
              <a:t> o </a:t>
            </a:r>
            <a:r>
              <a:rPr lang="en-US" dirty="0" err="1"/>
              <a:t>piramidă</a:t>
            </a:r>
            <a:r>
              <a:rPr lang="en-US" dirty="0"/>
              <a:t> </a:t>
            </a:r>
            <a:r>
              <a:rPr lang="en-US" dirty="0" err="1"/>
              <a:t>inversată</a:t>
            </a:r>
            <a:r>
              <a:rPr lang="en-US" dirty="0"/>
              <a:t> care </a:t>
            </a:r>
            <a:r>
              <a:rPr lang="en-US" dirty="0" err="1"/>
              <a:t>demonstrează</a:t>
            </a:r>
            <a:r>
              <a:rPr lang="en-US" dirty="0"/>
              <a:t> </a:t>
            </a:r>
            <a:r>
              <a:rPr lang="en-US" dirty="0" err="1"/>
              <a:t>amploarea</a:t>
            </a:r>
            <a:r>
              <a:rPr lang="en-US" dirty="0"/>
              <a:t> </a:t>
            </a:r>
            <a:r>
              <a:rPr lang="en-US" dirty="0" err="1"/>
              <a:t>condițiilor</a:t>
            </a:r>
            <a:r>
              <a:rPr lang="en-US" dirty="0"/>
              <a:t> </a:t>
            </a:r>
            <a:r>
              <a:rPr lang="en-US" dirty="0" err="1"/>
              <a:t>și</a:t>
            </a:r>
            <a:r>
              <a:rPr lang="en-US" dirty="0"/>
              <a:t> a </a:t>
            </a:r>
            <a:r>
              <a:rPr lang="en-US" dirty="0" err="1"/>
              <a:t>garanțiilor</a:t>
            </a:r>
            <a:r>
              <a:rPr lang="en-US" dirty="0"/>
              <a:t> </a:t>
            </a:r>
            <a:r>
              <a:rPr lang="en-US" dirty="0" err="1"/>
              <a:t>necesare</a:t>
            </a:r>
            <a:r>
              <a:rPr lang="en-US" dirty="0"/>
              <a:t> </a:t>
            </a:r>
            <a:r>
              <a:rPr lang="en-US" dirty="0" err="1"/>
              <a:t>pentru</a:t>
            </a:r>
            <a:r>
              <a:rPr lang="en-US" dirty="0"/>
              <a:t> </a:t>
            </a:r>
            <a:r>
              <a:rPr lang="en-US" dirty="0" err="1"/>
              <a:t>fiecare</a:t>
            </a:r>
            <a:r>
              <a:rPr lang="en-US" dirty="0"/>
              <a:t> </a:t>
            </a:r>
            <a:r>
              <a:rPr lang="en-US" dirty="0" err="1"/>
              <a:t>putere</a:t>
            </a:r>
            <a:r>
              <a:rPr lang="en-US" dirty="0"/>
              <a:t> </a:t>
            </a:r>
            <a:r>
              <a:rPr lang="en-US" dirty="0" err="1"/>
              <a:t>procedurală</a:t>
            </a:r>
            <a:r>
              <a:rPr lang="en-US" dirty="0"/>
              <a:t>, </a:t>
            </a:r>
            <a:r>
              <a:rPr lang="en-US" dirty="0" err="1"/>
              <a:t>în</a:t>
            </a:r>
            <a:r>
              <a:rPr lang="en-US" dirty="0"/>
              <a:t> </a:t>
            </a:r>
            <a:r>
              <a:rPr lang="en-US" dirty="0" err="1"/>
              <a:t>funcție</a:t>
            </a:r>
            <a:r>
              <a:rPr lang="en-US" dirty="0"/>
              <a:t> de </a:t>
            </a:r>
            <a:r>
              <a:rPr lang="en-US" dirty="0" err="1"/>
              <a:t>nivelul</a:t>
            </a:r>
            <a:r>
              <a:rPr lang="en-US" dirty="0"/>
              <a:t> de </a:t>
            </a:r>
            <a:r>
              <a:rPr lang="en-US" dirty="0" err="1"/>
              <a:t>intruziune</a:t>
            </a:r>
            <a:r>
              <a:rPr lang="en-US" dirty="0"/>
              <a:t> a </a:t>
            </a:r>
            <a:r>
              <a:rPr lang="en-US" dirty="0" err="1"/>
              <a:t>puterii</a:t>
            </a:r>
            <a:r>
              <a:rPr lang="en-US" dirty="0"/>
              <a:t>. </a:t>
            </a:r>
            <a:r>
              <a:rPr lang="en-US" dirty="0" err="1"/>
              <a:t>Formatorul</a:t>
            </a:r>
            <a:r>
              <a:rPr lang="en-US" dirty="0"/>
              <a:t> </a:t>
            </a:r>
            <a:r>
              <a:rPr lang="en-US" dirty="0" err="1"/>
              <a:t>poate</a:t>
            </a:r>
            <a:r>
              <a:rPr lang="en-US" dirty="0"/>
              <a:t> </a:t>
            </a:r>
            <a:r>
              <a:rPr lang="en-US" dirty="0" err="1"/>
              <a:t>menționa</a:t>
            </a:r>
            <a:r>
              <a:rPr lang="en-US" dirty="0"/>
              <a:t> </a:t>
            </a:r>
            <a:r>
              <a:rPr lang="en-US" dirty="0" err="1"/>
              <a:t>că</a:t>
            </a:r>
            <a:r>
              <a:rPr lang="en-US" dirty="0"/>
              <a:t> </a:t>
            </a:r>
            <a:r>
              <a:rPr lang="en-US" dirty="0" err="1"/>
              <a:t>fiecare</a:t>
            </a:r>
            <a:r>
              <a:rPr lang="en-US" dirty="0"/>
              <a:t> </a:t>
            </a:r>
            <a:r>
              <a:rPr lang="en-US" dirty="0" err="1"/>
              <a:t>dintre</a:t>
            </a:r>
            <a:r>
              <a:rPr lang="en-US" dirty="0"/>
              <a:t> </a:t>
            </a:r>
            <a:r>
              <a:rPr lang="en-US" dirty="0" err="1"/>
              <a:t>puteri</a:t>
            </a:r>
            <a:r>
              <a:rPr lang="en-US" dirty="0"/>
              <a:t> </a:t>
            </a:r>
            <a:r>
              <a:rPr lang="en-US" dirty="0" err="1"/>
              <a:t>va</a:t>
            </a:r>
            <a:r>
              <a:rPr lang="en-US" dirty="0"/>
              <a:t> fi </a:t>
            </a:r>
            <a:r>
              <a:rPr lang="ro-RO" dirty="0"/>
              <a:t>luată în </a:t>
            </a:r>
            <a:r>
              <a:rPr lang="en-US" dirty="0" err="1"/>
              <a:t>considera</a:t>
            </a:r>
            <a:r>
              <a:rPr lang="ro-RO" dirty="0"/>
              <a:t>re</a:t>
            </a:r>
            <a:r>
              <a:rPr lang="en-US" dirty="0"/>
              <a:t> ulterior.</a:t>
            </a:r>
            <a:endParaRPr lang="en-GB" b="0" baseline="0" dirty="0"/>
          </a:p>
          <a:p>
            <a:pPr eaLnBrk="1" hangingPunct="1">
              <a:spcBef>
                <a:spcPct val="0"/>
              </a:spcBef>
            </a:pPr>
            <a:endParaRPr lang="en-GB" b="0" baseline="0" dirty="0"/>
          </a:p>
          <a:p>
            <a:pPr eaLnBrk="1" hangingPunct="1">
              <a:spcBef>
                <a:spcPct val="0"/>
              </a:spcBef>
            </a:pPr>
            <a:endParaRPr lang="en-GB" b="0" baseline="0" dirty="0"/>
          </a:p>
          <a:p>
            <a:endParaRPr lang="en-GB" b="0" baseline="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endParaRPr lang="en-US"/>
          </a:p>
        </p:txBody>
      </p:sp>
    </p:spTree>
    <p:extLst>
      <p:ext uri="{BB962C8B-B14F-4D97-AF65-F5344CB8AC3E}">
        <p14:creationId xmlns:p14="http://schemas.microsoft.com/office/powerpoint/2010/main" val="1026239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textul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5</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element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supraveghere judiciară...supervizare independentă, motivele ...limitările obiectului...</a:t>
            </a:r>
            <a:r>
              <a:rPr kumimoji="0" lang="en-US" sz="1200" b="0" i="0" u="none" strike="noStrike" kern="1200" cap="none" spc="0" normalizeH="0" baseline="0" noProof="0" dirty="0">
                <a:ln>
                  <a:noFill/>
                </a:ln>
                <a:solidFill>
                  <a:srgbClr val="FF0000"/>
                </a:solidFill>
                <a:effectLst/>
                <a:uLnTx/>
                <a:uFillTx/>
                <a:latin typeface="Calibri" panose="020F0502020204030204"/>
                <a:ea typeface="+mn-ea"/>
                <a:cs typeface="+mn-cs"/>
              </a:rPr>
              <a:t>.</a:t>
            </a:r>
            <a:r>
              <a:rPr kumimoji="0" lang="ro-RO" sz="1200" b="0" i="0" u="none" strike="noStrike" kern="1200" cap="none" spc="0" normalizeH="0" baseline="0" noProof="0" dirty="0">
                <a:ln>
                  <a:noFill/>
                </a:ln>
                <a:effectLst/>
                <a:uLnTx/>
                <a:uFillTx/>
                <a:latin typeface="Calibri" panose="020F0502020204030204"/>
                <a:ea typeface="+mn-ea"/>
                <a:cs typeface="+mn-cs"/>
              </a:rPr>
              <a:t>duratei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lang="en-US" dirty="0"/>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 </a:t>
            </a:r>
          </a:p>
          <a:p>
            <a:pPr eaLnBrk="1" hangingPunct="1">
              <a:spcBef>
                <a:spcPct val="0"/>
              </a:spcBef>
            </a:pPr>
            <a:r>
              <a:rPr lang="en-GB" baseline="0" dirty="0" err="1"/>
              <a:t>După</a:t>
            </a:r>
            <a:r>
              <a:rPr lang="en-GB" baseline="0" dirty="0"/>
              <a:t> cum se </a:t>
            </a:r>
            <a:r>
              <a:rPr lang="en-GB" baseline="0" dirty="0" err="1"/>
              <a:t>subliniază</a:t>
            </a:r>
            <a:r>
              <a:rPr lang="en-GB" baseline="0" dirty="0"/>
              <a:t> </a:t>
            </a:r>
            <a:r>
              <a:rPr lang="en-GB" baseline="0" dirty="0" err="1"/>
              <a:t>în</a:t>
            </a:r>
            <a:r>
              <a:rPr lang="en-GB" baseline="0" dirty="0"/>
              <a:t> </a:t>
            </a:r>
            <a:r>
              <a:rPr lang="en-GB" baseline="0" dirty="0" err="1"/>
              <a:t>acest</a:t>
            </a:r>
            <a:r>
              <a:rPr lang="en-GB" baseline="0" dirty="0"/>
              <a:t> element, </a:t>
            </a:r>
            <a:r>
              <a:rPr lang="en-GB" baseline="0" dirty="0" err="1"/>
              <a:t>măsurile</a:t>
            </a:r>
            <a:r>
              <a:rPr lang="en-GB" baseline="0" dirty="0"/>
              <a:t> </a:t>
            </a:r>
            <a:r>
              <a:rPr lang="en-GB" baseline="0" dirty="0" err="1"/>
              <a:t>potențiale</a:t>
            </a:r>
            <a:r>
              <a:rPr lang="en-GB" baseline="0" dirty="0"/>
              <a:t> </a:t>
            </a:r>
            <a:r>
              <a:rPr lang="en-GB" baseline="0" dirty="0" err="1"/>
              <a:t>includ</a:t>
            </a:r>
            <a:r>
              <a:rPr lang="en-GB" baseline="0" dirty="0"/>
              <a:t>:</a:t>
            </a:r>
          </a:p>
          <a:p>
            <a:pPr marL="171450" indent="-171450" eaLnBrk="1" hangingPunct="1">
              <a:spcBef>
                <a:spcPct val="0"/>
              </a:spcBef>
              <a:buFont typeface="Arial" panose="020B0604020202020204" pitchFamily="34" charset="0"/>
              <a:buChar char="•"/>
            </a:pPr>
            <a:r>
              <a:rPr lang="en-GB" baseline="0" dirty="0"/>
              <a:t>o </a:t>
            </a:r>
            <a:r>
              <a:rPr lang="en-GB" baseline="0" dirty="0" err="1"/>
              <a:t>supraveghere</a:t>
            </a:r>
            <a:r>
              <a:rPr lang="en-GB" baseline="0" dirty="0"/>
              <a:t> </a:t>
            </a:r>
            <a:r>
              <a:rPr lang="en-GB" baseline="0" dirty="0" err="1"/>
              <a:t>judiciară</a:t>
            </a:r>
            <a:r>
              <a:rPr lang="en-GB" baseline="0" dirty="0"/>
              <a:t> </a:t>
            </a:r>
            <a:r>
              <a:rPr lang="en-GB" baseline="0" dirty="0" err="1"/>
              <a:t>sau</a:t>
            </a:r>
            <a:r>
              <a:rPr lang="en-GB" baseline="0" dirty="0"/>
              <a:t> </a:t>
            </a:r>
            <a:r>
              <a:rPr lang="en-GB" baseline="0" dirty="0" err="1"/>
              <a:t>altă</a:t>
            </a:r>
            <a:r>
              <a:rPr lang="en-GB" baseline="0" dirty="0"/>
              <a:t> </a:t>
            </a:r>
            <a:r>
              <a:rPr lang="ro-RO" baseline="0" dirty="0"/>
              <a:t>supraveghere </a:t>
            </a:r>
            <a:r>
              <a:rPr lang="en-GB" baseline="0" dirty="0" err="1"/>
              <a:t>independență</a:t>
            </a:r>
            <a:r>
              <a:rPr lang="en-GB" baseline="0" dirty="0"/>
              <a:t>,</a:t>
            </a:r>
            <a:endParaRPr lang="ro-RO" baseline="0" dirty="0"/>
          </a:p>
          <a:p>
            <a:pPr marL="171450" indent="-171450" eaLnBrk="1" hangingPunct="1">
              <a:spcBef>
                <a:spcPct val="0"/>
              </a:spcBef>
              <a:buFont typeface="Arial" panose="020B0604020202020204" pitchFamily="34" charset="0"/>
              <a:buChar char="•"/>
            </a:pPr>
            <a:r>
              <a:rPr lang="en-GB" baseline="0" dirty="0" err="1"/>
              <a:t>motivele</a:t>
            </a:r>
            <a:r>
              <a:rPr lang="en-GB" baseline="0" dirty="0"/>
              <a:t> care </a:t>
            </a:r>
            <a:r>
              <a:rPr lang="en-GB" baseline="0" dirty="0" err="1"/>
              <a:t>justifică</a:t>
            </a:r>
            <a:r>
              <a:rPr lang="en-GB" baseline="0" dirty="0"/>
              <a:t> </a:t>
            </a:r>
            <a:r>
              <a:rPr lang="en-GB" baseline="0" dirty="0" err="1"/>
              <a:t>aplicarea</a:t>
            </a:r>
            <a:r>
              <a:rPr lang="en-GB" baseline="0" dirty="0"/>
              <a:t>,</a:t>
            </a:r>
          </a:p>
          <a:p>
            <a:pPr marL="171450" indent="-171450" eaLnBrk="1" hangingPunct="1">
              <a:spcBef>
                <a:spcPct val="0"/>
              </a:spcBef>
              <a:buFont typeface="Arial" panose="020B0604020202020204" pitchFamily="34" charset="0"/>
              <a:buChar char="•"/>
            </a:pPr>
            <a:r>
              <a:rPr lang="en-GB" baseline="0" dirty="0" err="1"/>
              <a:t>și</a:t>
            </a:r>
            <a:r>
              <a:rPr lang="en-GB" baseline="0" dirty="0"/>
              <a:t> </a:t>
            </a:r>
            <a:r>
              <a:rPr lang="en-GB" baseline="0" dirty="0" err="1"/>
              <a:t>limitarea</a:t>
            </a:r>
            <a:r>
              <a:rPr lang="en-GB" baseline="0" dirty="0"/>
              <a:t> </a:t>
            </a:r>
            <a:r>
              <a:rPr lang="en-GB" baseline="0" dirty="0" err="1"/>
              <a:t>domeniului</a:t>
            </a:r>
            <a:r>
              <a:rPr lang="en-GB" baseline="0" dirty="0"/>
              <a:t> de </a:t>
            </a:r>
            <a:r>
              <a:rPr lang="en-GB" baseline="0" dirty="0" err="1"/>
              <a:t>aplicare</a:t>
            </a:r>
            <a:r>
              <a:rPr lang="en-GB" baseline="0" dirty="0"/>
              <a:t> </a:t>
            </a:r>
            <a:r>
              <a:rPr lang="en-GB" baseline="0" dirty="0" err="1"/>
              <a:t>și</a:t>
            </a:r>
            <a:r>
              <a:rPr lang="en-GB" baseline="0" dirty="0"/>
              <a:t> </a:t>
            </a:r>
            <a:r>
              <a:rPr lang="en-GB" baseline="0" dirty="0" err="1"/>
              <a:t>durata</a:t>
            </a:r>
            <a:r>
              <a:rPr lang="en-GB" baseline="0" dirty="0"/>
              <a:t> </a:t>
            </a:r>
            <a:r>
              <a:rPr lang="en-GB" baseline="0" dirty="0" err="1"/>
              <a:t>unei</a:t>
            </a:r>
            <a:r>
              <a:rPr lang="en-GB" baseline="0" dirty="0"/>
              <a:t> </a:t>
            </a:r>
            <a:r>
              <a:rPr lang="en-GB" baseline="0" dirty="0" err="1"/>
              <a:t>astfel</a:t>
            </a:r>
            <a:r>
              <a:rPr lang="en-GB" baseline="0" dirty="0"/>
              <a:t> de </a:t>
            </a:r>
            <a:r>
              <a:rPr lang="en-GB" baseline="0" dirty="0" err="1"/>
              <a:t>puteri</a:t>
            </a:r>
            <a:r>
              <a:rPr lang="en-GB" baseline="0" dirty="0"/>
              <a:t> </a:t>
            </a:r>
            <a:r>
              <a:rPr lang="en-GB" baseline="0" dirty="0" err="1"/>
              <a:t>sau</a:t>
            </a:r>
            <a:r>
              <a:rPr lang="en-GB" baseline="0" dirty="0"/>
              <a:t> </a:t>
            </a:r>
            <a:r>
              <a:rPr lang="en-GB" baseline="0" dirty="0" err="1"/>
              <a:t>proceduri</a:t>
            </a:r>
            <a:r>
              <a:rPr lang="en-GB" baseline="0" dirty="0"/>
              <a:t>.</a:t>
            </a:r>
          </a:p>
          <a:p>
            <a:pPr eaLnBrk="1" hangingPunct="1">
              <a:spcBef>
                <a:spcPct val="0"/>
              </a:spcBef>
            </a:pPr>
            <a:endParaRPr lang="en-GB" baseline="0" dirty="0"/>
          </a:p>
          <a:p>
            <a:pPr eaLnBrk="1" hangingPunct="1">
              <a:spcBef>
                <a:spcPct val="0"/>
              </a:spcBef>
            </a:pPr>
            <a:r>
              <a:rPr lang="en-GB" baseline="0" dirty="0" err="1"/>
              <a:t>Supravegherea</a:t>
            </a:r>
            <a:r>
              <a:rPr lang="en-GB" baseline="0" dirty="0"/>
              <a:t> </a:t>
            </a:r>
            <a:r>
              <a:rPr lang="en-GB" baseline="0" dirty="0" err="1"/>
              <a:t>independentă</a:t>
            </a:r>
            <a:r>
              <a:rPr lang="en-GB" baseline="0" dirty="0"/>
              <a:t> </a:t>
            </a:r>
            <a:r>
              <a:rPr lang="en-GB" baseline="0" dirty="0" err="1"/>
              <a:t>și</a:t>
            </a:r>
            <a:r>
              <a:rPr lang="en-GB" baseline="0" dirty="0"/>
              <a:t> </a:t>
            </a:r>
            <a:r>
              <a:rPr lang="en-GB" baseline="0" dirty="0" err="1"/>
              <a:t>sfera</a:t>
            </a:r>
            <a:r>
              <a:rPr lang="en-GB" baseline="0" dirty="0"/>
              <a:t> de </a:t>
            </a:r>
            <a:r>
              <a:rPr lang="en-GB" baseline="0" dirty="0" err="1"/>
              <a:t>aplicare</a:t>
            </a:r>
            <a:r>
              <a:rPr lang="en-GB" baseline="0" dirty="0"/>
              <a:t> </a:t>
            </a:r>
            <a:r>
              <a:rPr lang="en-GB" baseline="0" dirty="0" err="1"/>
              <a:t>și</a:t>
            </a:r>
            <a:r>
              <a:rPr lang="en-GB" baseline="0" dirty="0"/>
              <a:t> </a:t>
            </a:r>
            <a:r>
              <a:rPr lang="en-GB" baseline="0" dirty="0" err="1"/>
              <a:t>limitarea</a:t>
            </a:r>
            <a:r>
              <a:rPr lang="en-GB" baseline="0" dirty="0"/>
              <a:t> </a:t>
            </a:r>
            <a:r>
              <a:rPr lang="en-GB" baseline="0" dirty="0" err="1"/>
              <a:t>timpului</a:t>
            </a:r>
            <a:r>
              <a:rPr lang="en-GB" baseline="0" dirty="0"/>
              <a:t> sunt </a:t>
            </a:r>
            <a:r>
              <a:rPr lang="en-GB" baseline="0" dirty="0" err="1"/>
              <a:t>garanții</a:t>
            </a:r>
            <a:r>
              <a:rPr lang="en-GB" baseline="0" dirty="0"/>
              <a:t> </a:t>
            </a:r>
            <a:r>
              <a:rPr lang="en-GB" baseline="0" dirty="0" err="1"/>
              <a:t>tradiționale</a:t>
            </a:r>
            <a:r>
              <a:rPr lang="en-GB" baseline="0" dirty="0"/>
              <a:t> care </a:t>
            </a:r>
            <a:r>
              <a:rPr lang="en-GB" baseline="0" dirty="0" err="1"/>
              <a:t>asigură</a:t>
            </a:r>
            <a:r>
              <a:rPr lang="en-GB" baseline="0" dirty="0"/>
              <a:t> </a:t>
            </a:r>
            <a:r>
              <a:rPr lang="en-GB" baseline="0" dirty="0" err="1"/>
              <a:t>proporționalitatea</a:t>
            </a:r>
            <a:r>
              <a:rPr lang="en-GB" baseline="0" dirty="0"/>
              <a:t> </a:t>
            </a:r>
            <a:r>
              <a:rPr lang="en-GB" baseline="0" dirty="0" err="1"/>
              <a:t>măsurilor</a:t>
            </a:r>
            <a:r>
              <a:rPr lang="en-GB" baseline="0" dirty="0"/>
              <a:t> </a:t>
            </a:r>
            <a:r>
              <a:rPr lang="en-GB" baseline="0" dirty="0" err="1"/>
              <a:t>intruzive</a:t>
            </a:r>
            <a:r>
              <a:rPr lang="en-GB" baseline="0" dirty="0"/>
              <a:t>, </a:t>
            </a:r>
            <a:r>
              <a:rPr lang="en-GB" baseline="0" dirty="0" err="1"/>
              <a:t>prin</a:t>
            </a:r>
            <a:r>
              <a:rPr lang="en-GB" baseline="0" dirty="0"/>
              <a:t> </a:t>
            </a:r>
            <a:r>
              <a:rPr lang="en-GB" baseline="0" dirty="0" err="1"/>
              <a:t>impunerea</a:t>
            </a:r>
            <a:r>
              <a:rPr lang="en-GB" baseline="0" dirty="0"/>
              <a:t> </a:t>
            </a:r>
            <a:r>
              <a:rPr lang="en-GB" baseline="0" dirty="0" err="1"/>
              <a:t>unor</a:t>
            </a:r>
            <a:r>
              <a:rPr lang="en-GB" baseline="0" dirty="0"/>
              <a:t> </a:t>
            </a:r>
            <a:r>
              <a:rPr lang="en-GB" baseline="0" dirty="0" err="1"/>
              <a:t>limite</a:t>
            </a:r>
            <a:r>
              <a:rPr lang="en-GB" baseline="0" dirty="0"/>
              <a:t> la </a:t>
            </a:r>
            <a:r>
              <a:rPr lang="en-GB" baseline="0" dirty="0" err="1"/>
              <a:t>aceste</a:t>
            </a:r>
            <a:r>
              <a:rPr lang="en-GB" baseline="0" dirty="0"/>
              <a:t> </a:t>
            </a:r>
            <a:r>
              <a:rPr lang="en-GB" baseline="0" dirty="0" err="1"/>
              <a:t>măsuri</a:t>
            </a:r>
            <a:r>
              <a:rPr lang="en-GB" baseline="0" dirty="0"/>
              <a:t> </a:t>
            </a:r>
            <a:r>
              <a:rPr lang="en-GB" baseline="0" dirty="0" err="1"/>
              <a:t>și</a:t>
            </a:r>
            <a:r>
              <a:rPr lang="en-GB" baseline="0" dirty="0"/>
              <a:t>, </a:t>
            </a:r>
            <a:r>
              <a:rPr lang="en-GB" baseline="0" dirty="0" err="1"/>
              <a:t>permițând</a:t>
            </a:r>
            <a:r>
              <a:rPr lang="en-GB" baseline="0" dirty="0"/>
              <a:t> </a:t>
            </a:r>
            <a:r>
              <a:rPr lang="en-GB" baseline="0" dirty="0" err="1"/>
              <a:t>verificarea</a:t>
            </a:r>
            <a:r>
              <a:rPr lang="en-GB" baseline="0" dirty="0"/>
              <a:t> </a:t>
            </a:r>
            <a:r>
              <a:rPr lang="en-GB" baseline="0" dirty="0" err="1"/>
              <a:t>independentă</a:t>
            </a:r>
            <a:r>
              <a:rPr lang="en-GB" baseline="0" dirty="0"/>
              <a:t> a </a:t>
            </a:r>
            <a:r>
              <a:rPr lang="en-GB" baseline="0" dirty="0" err="1"/>
              <a:t>respectării</a:t>
            </a:r>
            <a:r>
              <a:rPr lang="en-GB" baseline="0" dirty="0"/>
              <a:t> </a:t>
            </a:r>
            <a:r>
              <a:rPr lang="en-GB" baseline="0" dirty="0" err="1"/>
              <a:t>acestor</a:t>
            </a:r>
            <a:r>
              <a:rPr lang="en-GB" baseline="0" dirty="0"/>
              <a:t> </a:t>
            </a:r>
            <a:r>
              <a:rPr lang="en-GB" baseline="0" dirty="0" err="1"/>
              <a:t>limitări</a:t>
            </a:r>
            <a:r>
              <a:rPr lang="en-GB" baseline="0" dirty="0"/>
              <a:t> </a:t>
            </a:r>
            <a:r>
              <a:rPr lang="en-GB" baseline="0" dirty="0" err="1"/>
              <a:t>și</a:t>
            </a:r>
            <a:r>
              <a:rPr lang="en-GB" baseline="0" dirty="0"/>
              <a:t> a </a:t>
            </a:r>
            <a:r>
              <a:rPr lang="en-GB" baseline="0" dirty="0" err="1"/>
              <a:t>celorlalte</a:t>
            </a:r>
            <a:r>
              <a:rPr lang="en-GB" baseline="0" dirty="0"/>
              <a:t> principii care </a:t>
            </a:r>
            <a:r>
              <a:rPr lang="en-GB" baseline="0" dirty="0" err="1"/>
              <a:t>asigură</a:t>
            </a:r>
            <a:r>
              <a:rPr lang="en-GB" baseline="0" dirty="0"/>
              <a:t> </a:t>
            </a:r>
            <a:r>
              <a:rPr lang="en-GB" baseline="0" dirty="0" err="1"/>
              <a:t>protecția</a:t>
            </a:r>
            <a:r>
              <a:rPr lang="en-GB" baseline="0" dirty="0"/>
              <a:t> </a:t>
            </a:r>
            <a:r>
              <a:rPr lang="en-GB" baseline="0" dirty="0" err="1"/>
              <a:t>drepturilor</a:t>
            </a:r>
            <a:r>
              <a:rPr lang="en-GB" baseline="0" dirty="0"/>
              <a:t>.</a:t>
            </a:r>
          </a:p>
          <a:p>
            <a:pPr eaLnBrk="1" hangingPunct="1">
              <a:spcBef>
                <a:spcPct val="0"/>
              </a:spcBef>
            </a:pPr>
            <a:endParaRPr lang="en-GB" baseline="0" dirty="0"/>
          </a:p>
          <a:p>
            <a:pPr>
              <a:spcBef>
                <a:spcPct val="0"/>
              </a:spcBef>
            </a:pPr>
            <a:r>
              <a:rPr lang="en-GB" baseline="0" dirty="0" err="1"/>
              <a:t>Specificarea</a:t>
            </a:r>
            <a:r>
              <a:rPr lang="en-GB" baseline="0" dirty="0"/>
              <a:t> </a:t>
            </a:r>
            <a:r>
              <a:rPr lang="en-GB" baseline="0" dirty="0" err="1"/>
              <a:t>motivelor</a:t>
            </a:r>
            <a:r>
              <a:rPr lang="en-GB" baseline="0" dirty="0"/>
              <a:t> care </a:t>
            </a:r>
            <a:r>
              <a:rPr lang="en-GB" baseline="0" dirty="0" err="1"/>
              <a:t>justifică</a:t>
            </a:r>
            <a:r>
              <a:rPr lang="en-GB" baseline="0" dirty="0"/>
              <a:t> </a:t>
            </a:r>
            <a:r>
              <a:rPr lang="en-GB" baseline="0" dirty="0" err="1"/>
              <a:t>măsura</a:t>
            </a:r>
            <a:r>
              <a:rPr lang="en-GB" baseline="0" dirty="0"/>
              <a:t> </a:t>
            </a:r>
            <a:r>
              <a:rPr lang="en-GB" baseline="0" dirty="0" err="1"/>
              <a:t>intruzivă</a:t>
            </a:r>
            <a:r>
              <a:rPr lang="en-GB" baseline="0" dirty="0"/>
              <a:t> </a:t>
            </a:r>
            <a:r>
              <a:rPr lang="en-GB" baseline="0" dirty="0" err="1"/>
              <a:t>este</a:t>
            </a:r>
            <a:r>
              <a:rPr lang="en-GB" baseline="0" dirty="0"/>
              <a:t> un alt </a:t>
            </a:r>
            <a:r>
              <a:rPr lang="en-GB" baseline="0" dirty="0" err="1"/>
              <a:t>principiu</a:t>
            </a:r>
            <a:r>
              <a:rPr lang="en-GB" baseline="0" dirty="0"/>
              <a:t> care </a:t>
            </a:r>
            <a:r>
              <a:rPr lang="en-GB" baseline="0" dirty="0" err="1"/>
              <a:t>asigură</a:t>
            </a:r>
            <a:r>
              <a:rPr lang="en-GB" baseline="0" dirty="0"/>
              <a:t> </a:t>
            </a:r>
            <a:r>
              <a:rPr lang="en-GB" baseline="0" dirty="0" err="1"/>
              <a:t>în</a:t>
            </a:r>
            <a:r>
              <a:rPr lang="en-GB" baseline="0" dirty="0"/>
              <a:t> mod </a:t>
            </a:r>
            <a:r>
              <a:rPr lang="en-GB" baseline="0" dirty="0" err="1"/>
              <a:t>tradițional</a:t>
            </a:r>
            <a:r>
              <a:rPr lang="en-GB" baseline="0" dirty="0"/>
              <a:t> </a:t>
            </a:r>
            <a:r>
              <a:rPr lang="en-GB" baseline="0" dirty="0" err="1"/>
              <a:t>atât</a:t>
            </a:r>
            <a:r>
              <a:rPr lang="en-GB" baseline="0" dirty="0"/>
              <a:t> </a:t>
            </a:r>
            <a:r>
              <a:rPr lang="en-GB" baseline="0" dirty="0" err="1"/>
              <a:t>necesitatea</a:t>
            </a:r>
            <a:r>
              <a:rPr lang="en-GB" baseline="0" dirty="0"/>
              <a:t>, </a:t>
            </a:r>
            <a:r>
              <a:rPr lang="en-GB" baseline="0" dirty="0" err="1"/>
              <a:t>cât</a:t>
            </a:r>
            <a:r>
              <a:rPr lang="en-GB" baseline="0" dirty="0"/>
              <a:t> </a:t>
            </a:r>
            <a:r>
              <a:rPr lang="en-GB" baseline="0" dirty="0" err="1"/>
              <a:t>și</a:t>
            </a:r>
            <a:r>
              <a:rPr lang="en-GB" baseline="0" dirty="0"/>
              <a:t> </a:t>
            </a:r>
            <a:r>
              <a:rPr lang="en-GB" baseline="0" dirty="0" err="1"/>
              <a:t>proporționalitatea</a:t>
            </a:r>
            <a:r>
              <a:rPr lang="en-GB" baseline="0" dirty="0"/>
              <a:t> </a:t>
            </a:r>
            <a:r>
              <a:rPr lang="en-GB" baseline="0" dirty="0" err="1"/>
              <a:t>acestei</a:t>
            </a:r>
            <a:r>
              <a:rPr lang="en-GB" baseline="0" dirty="0"/>
              <a:t> </a:t>
            </a:r>
            <a:r>
              <a:rPr lang="en-GB" baseline="0" dirty="0" err="1"/>
              <a:t>măsuri</a:t>
            </a:r>
            <a:r>
              <a:rPr lang="en-GB" baseline="0" dirty="0"/>
              <a:t> (</a:t>
            </a:r>
            <a:r>
              <a:rPr lang="en-GB" baseline="0" dirty="0" err="1"/>
              <a:t>această</a:t>
            </a:r>
            <a:r>
              <a:rPr lang="en-GB" baseline="0" dirty="0"/>
              <a:t> </a:t>
            </a:r>
            <a:r>
              <a:rPr lang="en-GB" baseline="0" dirty="0" err="1"/>
              <a:t>specifica</a:t>
            </a:r>
            <a:r>
              <a:rPr lang="ro-RO" baseline="0" dirty="0"/>
              <a:t>r</a:t>
            </a:r>
            <a:r>
              <a:rPr lang="en-GB" baseline="0" dirty="0"/>
              <a:t>e </a:t>
            </a:r>
            <a:r>
              <a:rPr lang="en-GB" baseline="0" dirty="0" err="1"/>
              <a:t>permite</a:t>
            </a:r>
            <a:r>
              <a:rPr lang="en-GB" baseline="0" dirty="0"/>
              <a:t> </a:t>
            </a:r>
            <a:r>
              <a:rPr lang="en-GB" baseline="0" dirty="0" err="1"/>
              <a:t>verificarea</a:t>
            </a:r>
            <a:r>
              <a:rPr lang="en-GB" baseline="0" dirty="0"/>
              <a:t> </a:t>
            </a:r>
            <a:r>
              <a:rPr lang="en-GB" baseline="0" dirty="0" err="1"/>
              <a:t>în</a:t>
            </a:r>
            <a:r>
              <a:rPr lang="en-GB" baseline="0" dirty="0"/>
              <a:t> mod </a:t>
            </a:r>
            <a:r>
              <a:rPr lang="en-GB" baseline="0" dirty="0" err="1"/>
              <a:t>eficient</a:t>
            </a:r>
            <a:r>
              <a:rPr lang="en-GB" baseline="0" dirty="0"/>
              <a:t> a </a:t>
            </a:r>
            <a:r>
              <a:rPr lang="en-GB" baseline="0" dirty="0" err="1"/>
              <a:t>măsurii</a:t>
            </a:r>
            <a:r>
              <a:rPr lang="en-GB" baseline="0" dirty="0"/>
              <a:t> care </a:t>
            </a:r>
            <a:r>
              <a:rPr lang="en-GB" baseline="0" dirty="0" err="1"/>
              <a:t>limitează</a:t>
            </a:r>
            <a:r>
              <a:rPr lang="en-GB" baseline="0" dirty="0"/>
              <a:t> </a:t>
            </a:r>
            <a:r>
              <a:rPr lang="en-GB" baseline="0" dirty="0" err="1"/>
              <a:t>libertățile</a:t>
            </a:r>
            <a:r>
              <a:rPr lang="en-GB" baseline="0" dirty="0"/>
              <a:t> </a:t>
            </a:r>
            <a:r>
              <a:rPr lang="en-GB" baseline="0" dirty="0" err="1"/>
              <a:t>și</a:t>
            </a:r>
            <a:r>
              <a:rPr lang="en-GB" baseline="0" dirty="0"/>
              <a:t> </a:t>
            </a:r>
            <a:r>
              <a:rPr lang="en-GB" baseline="0" dirty="0" err="1"/>
              <a:t>dacă</a:t>
            </a:r>
            <a:r>
              <a:rPr lang="en-GB" baseline="0" dirty="0"/>
              <a:t> </a:t>
            </a:r>
            <a:r>
              <a:rPr lang="en-GB" baseline="0" dirty="0" err="1"/>
              <a:t>această</a:t>
            </a:r>
            <a:r>
              <a:rPr lang="en-GB" baseline="0" dirty="0"/>
              <a:t> </a:t>
            </a:r>
            <a:r>
              <a:rPr lang="en-GB" baseline="0" dirty="0" err="1"/>
              <a:t>măsură</a:t>
            </a:r>
            <a:r>
              <a:rPr lang="en-GB" baseline="0" dirty="0"/>
              <a:t> </a:t>
            </a:r>
            <a:r>
              <a:rPr lang="en-GB" baseline="0" dirty="0" err="1"/>
              <a:t>este</a:t>
            </a:r>
            <a:r>
              <a:rPr lang="en-GB" baseline="0" dirty="0"/>
              <a:t> </a:t>
            </a:r>
            <a:r>
              <a:rPr lang="en-GB" baseline="0" dirty="0" err="1"/>
              <a:t>proporțională</a:t>
            </a:r>
            <a:r>
              <a:rPr lang="en-GB" baseline="0" dirty="0"/>
              <a:t> cu </a:t>
            </a:r>
            <a:r>
              <a:rPr lang="en-GB" dirty="0" err="1"/>
              <a:t>scopul</a:t>
            </a:r>
            <a:r>
              <a:rPr lang="en-GB" dirty="0"/>
              <a:t> specific de</a:t>
            </a:r>
            <a:r>
              <a:rPr lang="en-GB" baseline="0" dirty="0"/>
              <a:t> </a:t>
            </a:r>
            <a:r>
              <a:rPr lang="en-GB" baseline="0" dirty="0" err="1"/>
              <a:t>atins</a:t>
            </a:r>
            <a:r>
              <a:rPr lang="en-GB" baseline="0" dirty="0"/>
              <a:t>).</a:t>
            </a:r>
          </a:p>
          <a:p>
            <a:pPr eaLnBrk="1" hangingPunct="1">
              <a:spcBef>
                <a:spcPct val="0"/>
              </a:spcBef>
            </a:pPr>
            <a:endParaRPr lang="en-GB" baseline="0" dirty="0"/>
          </a:p>
          <a:p>
            <a:pPr eaLnBrk="1" hangingPunct="1">
              <a:spcBef>
                <a:spcPct val="0"/>
              </a:spcBef>
            </a:pPr>
            <a:r>
              <a:rPr lang="en-GB" baseline="0" dirty="0" err="1"/>
              <a:t>Ideea</a:t>
            </a:r>
            <a:r>
              <a:rPr lang="en-GB" baseline="0" dirty="0"/>
              <a:t> </a:t>
            </a:r>
            <a:r>
              <a:rPr lang="en-GB" baseline="0" dirty="0" err="1"/>
              <a:t>că</a:t>
            </a:r>
            <a:r>
              <a:rPr lang="en-GB" baseline="0" dirty="0"/>
              <a:t> </a:t>
            </a:r>
            <a:r>
              <a:rPr lang="en-GB" baseline="0" dirty="0" err="1"/>
              <a:t>protec</a:t>
            </a:r>
            <a:r>
              <a:rPr lang="ro-RO" baseline="0" dirty="0"/>
              <a:t>ț</a:t>
            </a:r>
            <a:r>
              <a:rPr lang="en-GB" baseline="0" dirty="0" err="1"/>
              <a:t>iile</a:t>
            </a:r>
            <a:r>
              <a:rPr lang="en-GB" baseline="0" dirty="0"/>
              <a:t> </a:t>
            </a:r>
            <a:r>
              <a:rPr lang="en-GB" baseline="0" dirty="0" err="1"/>
              <a:t>trebuie</a:t>
            </a:r>
            <a:r>
              <a:rPr lang="en-GB" baseline="0" dirty="0"/>
              <a:t> pus</a:t>
            </a:r>
            <a:r>
              <a:rPr lang="ro-RO" baseline="0" dirty="0"/>
              <a:t>e</a:t>
            </a:r>
            <a:r>
              <a:rPr lang="en-GB" baseline="0" dirty="0"/>
              <a:t> </a:t>
            </a:r>
            <a:r>
              <a:rPr lang="en-GB" baseline="0" dirty="0" err="1"/>
              <a:t>în</a:t>
            </a:r>
            <a:r>
              <a:rPr lang="en-GB" baseline="0" dirty="0"/>
              <a:t> </a:t>
            </a:r>
            <a:r>
              <a:rPr lang="en-GB" baseline="0" dirty="0" err="1"/>
              <a:t>aplicare</a:t>
            </a:r>
            <a:r>
              <a:rPr lang="en-GB" baseline="0" dirty="0"/>
              <a:t> </a:t>
            </a:r>
            <a:r>
              <a:rPr lang="en-GB" baseline="0" dirty="0" err="1"/>
              <a:t>în</a:t>
            </a:r>
            <a:r>
              <a:rPr lang="en-GB" baseline="0" dirty="0"/>
              <a:t> </a:t>
            </a:r>
            <a:r>
              <a:rPr lang="en-GB" baseline="0" dirty="0" err="1"/>
              <a:t>măsura</a:t>
            </a:r>
            <a:r>
              <a:rPr lang="en-GB" baseline="0" dirty="0"/>
              <a:t> </a:t>
            </a:r>
            <a:r>
              <a:rPr lang="en-GB" baseline="0" dirty="0" err="1"/>
              <a:t>în</a:t>
            </a:r>
            <a:r>
              <a:rPr lang="en-GB" baseline="0" dirty="0"/>
              <a:t> care </a:t>
            </a:r>
            <a:r>
              <a:rPr lang="en-GB" baseline="0" dirty="0" err="1"/>
              <a:t>acestea</a:t>
            </a:r>
            <a:r>
              <a:rPr lang="en-GB" baseline="0" dirty="0"/>
              <a:t> sunt </a:t>
            </a:r>
            <a:r>
              <a:rPr lang="en-GB" i="1" baseline="0" dirty="0"/>
              <a:t>"</a:t>
            </a:r>
            <a:r>
              <a:rPr lang="en-GB" i="1" baseline="0" dirty="0" err="1"/>
              <a:t>adecvate</a:t>
            </a:r>
            <a:r>
              <a:rPr lang="en-GB" i="1" baseline="0" dirty="0"/>
              <a:t> </a:t>
            </a:r>
            <a:r>
              <a:rPr lang="en-GB" i="1" baseline="0" dirty="0" err="1"/>
              <a:t>în</a:t>
            </a:r>
            <a:r>
              <a:rPr lang="en-GB" i="1" baseline="0" dirty="0"/>
              <a:t> </a:t>
            </a:r>
            <a:r>
              <a:rPr lang="en-GB" i="1" baseline="0" dirty="0" err="1"/>
              <a:t>vederea</a:t>
            </a:r>
            <a:r>
              <a:rPr lang="en-GB" i="1" baseline="0" dirty="0"/>
              <a:t> </a:t>
            </a:r>
            <a:r>
              <a:rPr lang="en-GB" i="1" baseline="0" dirty="0" err="1"/>
              <a:t>naturii</a:t>
            </a:r>
            <a:r>
              <a:rPr lang="en-GB" i="1" baseline="0" dirty="0"/>
              <a:t> </a:t>
            </a:r>
            <a:r>
              <a:rPr lang="en-GB" i="1" baseline="0" dirty="0" err="1"/>
              <a:t>procedurii</a:t>
            </a:r>
            <a:r>
              <a:rPr lang="en-GB" i="1" baseline="0" dirty="0"/>
              <a:t> </a:t>
            </a:r>
            <a:r>
              <a:rPr lang="en-GB" i="1" baseline="0" dirty="0" err="1"/>
              <a:t>sau</a:t>
            </a:r>
            <a:r>
              <a:rPr lang="en-GB" i="1" baseline="0" dirty="0"/>
              <a:t> a </a:t>
            </a:r>
            <a:r>
              <a:rPr lang="en-GB" i="1" baseline="0" dirty="0" err="1"/>
              <a:t>puterii</a:t>
            </a:r>
            <a:r>
              <a:rPr lang="en-GB" i="1" baseline="0" dirty="0"/>
              <a:t> </a:t>
            </a:r>
            <a:r>
              <a:rPr lang="en-GB" i="1" baseline="0" dirty="0" err="1"/>
              <a:t>în</a:t>
            </a:r>
            <a:r>
              <a:rPr lang="en-GB" i="1" baseline="0" dirty="0"/>
              <a:t> </a:t>
            </a:r>
            <a:r>
              <a:rPr lang="en-GB" i="1" baseline="0" dirty="0" err="1"/>
              <a:t>cauză</a:t>
            </a:r>
            <a:r>
              <a:rPr lang="en-GB" i="1" baseline="0" dirty="0"/>
              <a:t>" </a:t>
            </a:r>
            <a:r>
              <a:rPr lang="en-GB" baseline="0" dirty="0" err="1"/>
              <a:t>merită</a:t>
            </a:r>
            <a:r>
              <a:rPr lang="en-GB" baseline="0" dirty="0"/>
              <a:t> </a:t>
            </a:r>
            <a:r>
              <a:rPr lang="en-GB" baseline="0" dirty="0" err="1"/>
              <a:t>să</a:t>
            </a:r>
            <a:r>
              <a:rPr lang="en-GB" baseline="0" dirty="0"/>
              <a:t> fie </a:t>
            </a:r>
            <a:r>
              <a:rPr lang="en-GB" baseline="0" dirty="0" err="1"/>
              <a:t>detaliat</a:t>
            </a:r>
            <a:r>
              <a:rPr lang="ro-RO" baseline="0" dirty="0"/>
              <a:t>ă</a:t>
            </a:r>
            <a:r>
              <a:rPr lang="en-GB" baseline="0" dirty="0"/>
              <a:t> </a:t>
            </a:r>
            <a:r>
              <a:rPr lang="en-GB" baseline="0" dirty="0" err="1"/>
              <a:t>în</a:t>
            </a:r>
            <a:r>
              <a:rPr lang="en-GB" baseline="0" dirty="0"/>
              <a:t> </a:t>
            </a:r>
            <a:r>
              <a:rPr lang="en-GB" baseline="0" dirty="0" err="1"/>
              <a:t>continuare</a:t>
            </a:r>
            <a:r>
              <a:rPr lang="en-GB" baseline="0" dirty="0"/>
              <a:t>. </a:t>
            </a:r>
            <a:r>
              <a:rPr lang="en-GB" baseline="0" dirty="0" err="1"/>
              <a:t>Această</a:t>
            </a:r>
            <a:r>
              <a:rPr lang="en-GB" baseline="0" dirty="0"/>
              <a:t> </a:t>
            </a:r>
            <a:r>
              <a:rPr lang="en-GB" baseline="0" dirty="0" err="1"/>
              <a:t>indicație</a:t>
            </a:r>
            <a:r>
              <a:rPr lang="en-GB" baseline="0" dirty="0"/>
              <a:t> </a:t>
            </a:r>
            <a:r>
              <a:rPr lang="en-GB" baseline="0" dirty="0" err="1"/>
              <a:t>reamintește</a:t>
            </a:r>
            <a:r>
              <a:rPr lang="en-GB" baseline="0" dirty="0"/>
              <a:t> </a:t>
            </a:r>
            <a:r>
              <a:rPr lang="en-GB" baseline="0" dirty="0" err="1"/>
              <a:t>pentru</a:t>
            </a:r>
            <a:r>
              <a:rPr lang="en-GB" baseline="0" dirty="0"/>
              <a:t> a </a:t>
            </a:r>
            <a:r>
              <a:rPr lang="en-GB" baseline="0" dirty="0" err="1"/>
              <a:t>treia</a:t>
            </a:r>
            <a:r>
              <a:rPr lang="en-GB" baseline="0" dirty="0"/>
              <a:t> </a:t>
            </a:r>
            <a:r>
              <a:rPr lang="en-GB" baseline="0" dirty="0" err="1"/>
              <a:t>oară</a:t>
            </a:r>
            <a:r>
              <a:rPr lang="en-GB" baseline="0" dirty="0"/>
              <a:t> </a:t>
            </a:r>
            <a:r>
              <a:rPr lang="en-GB" baseline="0" dirty="0" err="1"/>
              <a:t>importanța</a:t>
            </a:r>
            <a:r>
              <a:rPr lang="en-GB" baseline="0" dirty="0"/>
              <a:t> </a:t>
            </a:r>
            <a:r>
              <a:rPr lang="en-GB" baseline="0" dirty="0" err="1"/>
              <a:t>luării</a:t>
            </a:r>
            <a:r>
              <a:rPr lang="en-GB" baseline="0" dirty="0"/>
              <a:t> </a:t>
            </a:r>
            <a:r>
              <a:rPr lang="en-GB" baseline="0" dirty="0" err="1"/>
              <a:t>în</a:t>
            </a:r>
            <a:r>
              <a:rPr lang="en-GB" baseline="0" dirty="0"/>
              <a:t> </a:t>
            </a:r>
            <a:r>
              <a:rPr lang="en-GB" baseline="0" dirty="0" err="1"/>
              <a:t>considerare</a:t>
            </a:r>
            <a:r>
              <a:rPr lang="en-GB" baseline="0" dirty="0"/>
              <a:t> a </a:t>
            </a:r>
            <a:r>
              <a:rPr lang="en-GB" baseline="0" dirty="0" err="1"/>
              <a:t>circumstanțelor</a:t>
            </a:r>
            <a:r>
              <a:rPr lang="en-GB" baseline="0" dirty="0"/>
              <a:t> </a:t>
            </a:r>
            <a:r>
              <a:rPr lang="en-GB" baseline="0" dirty="0" err="1"/>
              <a:t>înconjurătoare</a:t>
            </a:r>
            <a:r>
              <a:rPr lang="en-GB" baseline="0" dirty="0"/>
              <a:t> </a:t>
            </a:r>
            <a:r>
              <a:rPr lang="en-GB" baseline="0" dirty="0" err="1"/>
              <a:t>în</a:t>
            </a:r>
            <a:r>
              <a:rPr lang="en-GB" baseline="0" dirty="0"/>
              <a:t> </a:t>
            </a:r>
            <a:r>
              <a:rPr lang="en-GB" baseline="0" dirty="0" err="1"/>
              <a:t>determinarea</a:t>
            </a:r>
            <a:r>
              <a:rPr lang="en-GB" baseline="0" dirty="0"/>
              <a:t> </a:t>
            </a:r>
            <a:r>
              <a:rPr lang="en-GB" baseline="0" dirty="0" err="1"/>
              <a:t>garanțiilor</a:t>
            </a:r>
            <a:r>
              <a:rPr lang="en-GB" baseline="0" dirty="0"/>
              <a:t> </a:t>
            </a:r>
            <a:r>
              <a:rPr lang="en-GB" baseline="0" dirty="0" err="1"/>
              <a:t>adecvate</a:t>
            </a:r>
            <a:r>
              <a:rPr lang="en-GB" baseline="0" dirty="0"/>
              <a:t>. De </a:t>
            </a:r>
            <a:r>
              <a:rPr lang="en-GB" baseline="0" dirty="0" err="1"/>
              <a:t>exemplu</a:t>
            </a:r>
            <a:r>
              <a:rPr lang="en-GB" baseline="0" dirty="0"/>
              <a:t>, </a:t>
            </a:r>
            <a:r>
              <a:rPr lang="en-GB" baseline="0" dirty="0" err="1"/>
              <a:t>astfel</a:t>
            </a:r>
            <a:r>
              <a:rPr lang="en-GB" baseline="0" dirty="0"/>
              <a:t> cum a </a:t>
            </a:r>
            <a:r>
              <a:rPr lang="en-GB" baseline="0" dirty="0" err="1"/>
              <a:t>fost</a:t>
            </a:r>
            <a:r>
              <a:rPr lang="en-GB" baseline="0" dirty="0"/>
              <a:t> </a:t>
            </a:r>
            <a:r>
              <a:rPr lang="en-GB" baseline="0" dirty="0" err="1"/>
              <a:t>reamintit</a:t>
            </a:r>
            <a:r>
              <a:rPr lang="en-GB" baseline="0" dirty="0"/>
              <a:t> </a:t>
            </a:r>
            <a:r>
              <a:rPr lang="en-GB" baseline="0" dirty="0" err="1"/>
              <a:t>în</a:t>
            </a:r>
            <a:r>
              <a:rPr lang="en-GB" baseline="0" dirty="0"/>
              <a:t> </a:t>
            </a:r>
            <a:r>
              <a:rPr lang="en-GB" baseline="0" dirty="0" err="1"/>
              <a:t>raportul</a:t>
            </a:r>
            <a:r>
              <a:rPr lang="en-GB" baseline="0" dirty="0"/>
              <a:t> </a:t>
            </a:r>
            <a:r>
              <a:rPr lang="en-GB" baseline="0" dirty="0" err="1"/>
              <a:t>explicativ</a:t>
            </a:r>
            <a:r>
              <a:rPr lang="en-GB" baseline="0" dirty="0"/>
              <a:t> al </a:t>
            </a:r>
            <a:r>
              <a:rPr lang="en-GB" baseline="0" dirty="0" err="1"/>
              <a:t>Convenției</a:t>
            </a:r>
            <a:r>
              <a:rPr lang="en-GB" baseline="0" dirty="0"/>
              <a:t> </a:t>
            </a:r>
            <a:r>
              <a:rPr lang="en-GB" baseline="0" dirty="0" err="1"/>
              <a:t>privind</a:t>
            </a:r>
            <a:r>
              <a:rPr lang="en-GB" baseline="0" dirty="0"/>
              <a:t> </a:t>
            </a:r>
            <a:r>
              <a:rPr lang="en-GB" baseline="0" dirty="0" err="1"/>
              <a:t>criminalitatea</a:t>
            </a:r>
            <a:r>
              <a:rPr lang="en-GB" baseline="0" dirty="0"/>
              <a:t> </a:t>
            </a:r>
            <a:r>
              <a:rPr lang="en-GB" baseline="0" dirty="0" err="1"/>
              <a:t>informatică</a:t>
            </a:r>
            <a:r>
              <a:rPr lang="en-GB" baseline="0" dirty="0"/>
              <a:t>, „</a:t>
            </a:r>
            <a:r>
              <a:rPr lang="ro-RO" i="1" dirty="0"/>
              <a:t>P</a:t>
            </a:r>
            <a:r>
              <a:rPr lang="en-GB" i="1" baseline="0" dirty="0" err="1"/>
              <a:t>ărțile</a:t>
            </a:r>
            <a:r>
              <a:rPr lang="en-GB" i="1" baseline="0" dirty="0"/>
              <a:t> </a:t>
            </a:r>
            <a:r>
              <a:rPr lang="en-GB" i="1" baseline="0" dirty="0" err="1"/>
              <a:t>trebui</a:t>
            </a:r>
            <a:r>
              <a:rPr lang="ro-RO" i="1" baseline="0" dirty="0"/>
              <a:t>e</a:t>
            </a:r>
            <a:r>
              <a:rPr lang="en-GB" i="1" baseline="0" dirty="0"/>
              <a:t> </a:t>
            </a:r>
            <a:r>
              <a:rPr lang="en-GB" i="1" baseline="0" dirty="0" err="1"/>
              <a:t>să</a:t>
            </a:r>
            <a:r>
              <a:rPr lang="en-GB" i="1" baseline="0" dirty="0"/>
              <a:t> </a:t>
            </a:r>
            <a:r>
              <a:rPr lang="en-GB" i="1" baseline="0" dirty="0" err="1"/>
              <a:t>aplice</a:t>
            </a:r>
            <a:r>
              <a:rPr lang="en-GB" i="1" baseline="0" dirty="0"/>
              <a:t> </a:t>
            </a:r>
            <a:r>
              <a:rPr lang="en-GB" i="1" baseline="0" dirty="0" err="1"/>
              <a:t>în</a:t>
            </a:r>
            <a:r>
              <a:rPr lang="en-GB" i="1" baseline="0" dirty="0"/>
              <a:t> mod </a:t>
            </a:r>
            <a:r>
              <a:rPr lang="en-GB" i="1" baseline="0" dirty="0" err="1"/>
              <a:t>clar</a:t>
            </a:r>
            <a:r>
              <a:rPr lang="en-GB" i="1" baseline="0" dirty="0"/>
              <a:t> </a:t>
            </a:r>
            <a:r>
              <a:rPr lang="en-GB" i="1" baseline="0" dirty="0" err="1"/>
              <a:t>condiții</a:t>
            </a:r>
            <a:r>
              <a:rPr lang="en-GB" i="1" baseline="0" dirty="0"/>
              <a:t> </a:t>
            </a:r>
            <a:r>
              <a:rPr lang="en-GB" i="1" baseline="0" dirty="0" err="1"/>
              <a:t>și</a:t>
            </a:r>
            <a:r>
              <a:rPr lang="en-GB" i="1" baseline="0" dirty="0"/>
              <a:t> </a:t>
            </a:r>
            <a:r>
              <a:rPr lang="en-GB" i="1" baseline="0" dirty="0" err="1"/>
              <a:t>garanții</a:t>
            </a:r>
            <a:r>
              <a:rPr lang="en-GB" i="1" baseline="0" dirty="0"/>
              <a:t> precum</a:t>
            </a:r>
            <a:r>
              <a:rPr lang="en-GB" baseline="0" dirty="0"/>
              <a:t>" </a:t>
            </a:r>
            <a:r>
              <a:rPr lang="en-GB" baseline="0" dirty="0" err="1"/>
              <a:t>cele</a:t>
            </a:r>
            <a:r>
              <a:rPr lang="en-GB" baseline="0" dirty="0"/>
              <a:t> </a:t>
            </a:r>
            <a:r>
              <a:rPr lang="en-GB" baseline="0" dirty="0" err="1"/>
              <a:t>menționate</a:t>
            </a:r>
            <a:r>
              <a:rPr lang="en-GB" baseline="0" dirty="0"/>
              <a:t> </a:t>
            </a:r>
            <a:r>
              <a:rPr lang="en-GB" baseline="0" dirty="0" err="1"/>
              <a:t>în</a:t>
            </a:r>
            <a:r>
              <a:rPr lang="en-GB" baseline="0" dirty="0"/>
              <a:t> § 2 </a:t>
            </a:r>
            <a:r>
              <a:rPr lang="en-GB" baseline="0" dirty="0" err="1"/>
              <a:t>în</a:t>
            </a:r>
            <a:r>
              <a:rPr lang="en-GB" baseline="0" dirty="0"/>
              <a:t> </a:t>
            </a:r>
            <a:r>
              <a:rPr lang="en-GB" baseline="0" dirty="0" err="1"/>
              <a:t>acest</a:t>
            </a:r>
            <a:r>
              <a:rPr lang="en-GB" baseline="0" dirty="0"/>
              <a:t> </a:t>
            </a:r>
            <a:r>
              <a:rPr lang="ro-RO" baseline="0" dirty="0" err="1"/>
              <a:t>slide</a:t>
            </a:r>
            <a:r>
              <a:rPr lang="en-GB" baseline="0" dirty="0"/>
              <a:t> "</a:t>
            </a:r>
            <a:r>
              <a:rPr lang="en-GB" i="1" baseline="0" dirty="0" err="1"/>
              <a:t>în</a:t>
            </a:r>
            <a:r>
              <a:rPr lang="en-GB" i="1" baseline="0" dirty="0"/>
              <a:t> </a:t>
            </a:r>
            <a:r>
              <a:rPr lang="en-GB" i="1" baseline="0" dirty="0" err="1"/>
              <a:t>ceea</a:t>
            </a:r>
            <a:r>
              <a:rPr lang="en-GB" i="1" baseline="0" dirty="0"/>
              <a:t> </a:t>
            </a:r>
            <a:r>
              <a:rPr lang="en-GB" i="1" baseline="0" dirty="0" err="1"/>
              <a:t>ce</a:t>
            </a:r>
            <a:r>
              <a:rPr lang="en-GB" i="1" baseline="0" dirty="0"/>
              <a:t> </a:t>
            </a:r>
            <a:r>
              <a:rPr lang="en-GB" i="1" baseline="0" dirty="0" err="1"/>
              <a:t>privește</a:t>
            </a:r>
            <a:r>
              <a:rPr lang="en-GB" i="1" baseline="0" dirty="0"/>
              <a:t> </a:t>
            </a:r>
            <a:r>
              <a:rPr lang="en-GB" i="1" baseline="0" dirty="0" err="1"/>
              <a:t>interceptarea</a:t>
            </a:r>
            <a:r>
              <a:rPr lang="en-GB" i="1" baseline="0" dirty="0"/>
              <a:t>, </a:t>
            </a:r>
            <a:r>
              <a:rPr lang="en-GB" i="1" baseline="0" dirty="0" err="1"/>
              <a:t>având</a:t>
            </a:r>
            <a:r>
              <a:rPr lang="en-GB" i="1" baseline="0" dirty="0"/>
              <a:t> </a:t>
            </a:r>
            <a:r>
              <a:rPr lang="en-GB" i="1" baseline="0" dirty="0" err="1"/>
              <a:t>în</a:t>
            </a:r>
            <a:r>
              <a:rPr lang="en-GB" i="1" baseline="0" dirty="0"/>
              <a:t> </a:t>
            </a:r>
            <a:r>
              <a:rPr lang="en-GB" i="1" baseline="0" dirty="0" err="1"/>
              <a:t>vedere</a:t>
            </a:r>
            <a:r>
              <a:rPr lang="en-GB" i="1" baseline="0" dirty="0"/>
              <a:t> </a:t>
            </a:r>
            <a:r>
              <a:rPr lang="en-GB" i="1" baseline="0" dirty="0" err="1"/>
              <a:t>intruzivitatea</a:t>
            </a:r>
            <a:r>
              <a:rPr lang="en-GB" i="1" baseline="0" dirty="0"/>
              <a:t> </a:t>
            </a:r>
            <a:r>
              <a:rPr lang="en-GB" i="1" baseline="0" dirty="0" err="1"/>
              <a:t>ei</a:t>
            </a:r>
            <a:r>
              <a:rPr lang="en-GB" baseline="0" dirty="0"/>
              <a:t>", </a:t>
            </a:r>
            <a:r>
              <a:rPr lang="en-GB" baseline="0" dirty="0" err="1"/>
              <a:t>dar</a:t>
            </a:r>
            <a:r>
              <a:rPr lang="en-GB" baseline="0" dirty="0"/>
              <a:t> nu </a:t>
            </a:r>
            <a:r>
              <a:rPr lang="en-GB" baseline="0" dirty="0" err="1"/>
              <a:t>va</a:t>
            </a:r>
            <a:r>
              <a:rPr lang="en-GB" baseline="0" dirty="0"/>
              <a:t> fi </a:t>
            </a:r>
            <a:r>
              <a:rPr lang="ro-RO" dirty="0"/>
              <a:t>a</a:t>
            </a:r>
            <a:r>
              <a:rPr lang="en-GB" baseline="0" dirty="0"/>
              <a:t>plica</a:t>
            </a:r>
            <a:r>
              <a:rPr lang="ro-RO" baseline="0" dirty="0"/>
              <a:t>t</a:t>
            </a:r>
            <a:r>
              <a:rPr lang="en-GB" baseline="0" dirty="0"/>
              <a:t> </a:t>
            </a:r>
            <a:r>
              <a:rPr lang="en-GB" baseline="0" dirty="0" err="1"/>
              <a:t>în</a:t>
            </a:r>
            <a:r>
              <a:rPr lang="en-GB" baseline="0" dirty="0"/>
              <a:t> mod egal la </a:t>
            </a:r>
            <a:r>
              <a:rPr lang="en-GB" baseline="0" dirty="0" err="1"/>
              <a:t>conservarea</a:t>
            </a:r>
            <a:r>
              <a:rPr lang="en-GB" baseline="0" dirty="0"/>
              <a:t> </a:t>
            </a:r>
            <a:r>
              <a:rPr lang="en-GB" baseline="0" dirty="0" err="1"/>
              <a:t>datelor</a:t>
            </a:r>
            <a:r>
              <a:rPr lang="en-GB" baseline="0" dirty="0"/>
              <a:t>. </a:t>
            </a:r>
            <a:r>
              <a:rPr lang="en-GB" baseline="0" dirty="0" err="1"/>
              <a:t>Circumstanțele</a:t>
            </a:r>
            <a:r>
              <a:rPr lang="en-GB" baseline="0" dirty="0"/>
              <a:t> </a:t>
            </a:r>
            <a:r>
              <a:rPr lang="en-GB" baseline="0" dirty="0" err="1"/>
              <a:t>specifice</a:t>
            </a:r>
            <a:r>
              <a:rPr lang="en-GB" baseline="0" dirty="0"/>
              <a:t> </a:t>
            </a:r>
            <a:r>
              <a:rPr lang="en-GB" baseline="0" dirty="0" err="1"/>
              <a:t>ar</a:t>
            </a:r>
            <a:r>
              <a:rPr lang="en-GB" baseline="0" dirty="0"/>
              <a:t> </a:t>
            </a:r>
            <a:r>
              <a:rPr lang="en-GB" baseline="0" dirty="0" err="1"/>
              <a:t>putea</a:t>
            </a:r>
            <a:r>
              <a:rPr lang="en-GB" baseline="0" dirty="0"/>
              <a:t>, de </a:t>
            </a:r>
            <a:r>
              <a:rPr lang="en-GB" baseline="0" dirty="0" err="1"/>
              <a:t>asemenea</a:t>
            </a:r>
            <a:r>
              <a:rPr lang="en-GB" baseline="0" dirty="0"/>
              <a:t>, </a:t>
            </a:r>
            <a:r>
              <a:rPr lang="en-GB" baseline="0" dirty="0" err="1"/>
              <a:t>să</a:t>
            </a:r>
            <a:r>
              <a:rPr lang="en-GB" baseline="0" dirty="0"/>
              <a:t> </a:t>
            </a:r>
            <a:r>
              <a:rPr lang="en-GB" baseline="0" dirty="0" err="1"/>
              <a:t>solicite</a:t>
            </a:r>
            <a:r>
              <a:rPr lang="en-GB" baseline="0" dirty="0"/>
              <a:t> </a:t>
            </a:r>
            <a:r>
              <a:rPr lang="en-GB" baseline="0" dirty="0" err="1"/>
              <a:t>garanții</a:t>
            </a:r>
            <a:r>
              <a:rPr lang="en-GB" baseline="0" dirty="0"/>
              <a:t> care nu sunt enumerate la </a:t>
            </a:r>
            <a:r>
              <a:rPr lang="ro-RO" dirty="0"/>
              <a:t>A</a:t>
            </a:r>
            <a:r>
              <a:rPr lang="en-GB" baseline="0" dirty="0" err="1"/>
              <a:t>rticolul</a:t>
            </a:r>
            <a:r>
              <a:rPr lang="en-GB" baseline="0" dirty="0"/>
              <a:t> 15. </a:t>
            </a:r>
            <a:r>
              <a:rPr lang="en-GB" baseline="0" dirty="0" err="1"/>
              <a:t>În</a:t>
            </a:r>
            <a:r>
              <a:rPr lang="en-GB" baseline="0" dirty="0"/>
              <a:t> </a:t>
            </a:r>
            <a:r>
              <a:rPr lang="en-GB" baseline="0" dirty="0" err="1"/>
              <a:t>conformitate</a:t>
            </a:r>
            <a:r>
              <a:rPr lang="en-GB" baseline="0" dirty="0"/>
              <a:t> cu </a:t>
            </a:r>
            <a:r>
              <a:rPr lang="en-GB" baseline="0" dirty="0" err="1"/>
              <a:t>raportul</a:t>
            </a:r>
            <a:r>
              <a:rPr lang="en-GB" baseline="0" dirty="0"/>
              <a:t> </a:t>
            </a:r>
            <a:r>
              <a:rPr lang="en-GB" baseline="0" dirty="0" err="1"/>
              <a:t>explicativ</a:t>
            </a:r>
            <a:r>
              <a:rPr lang="en-GB" baseline="0" dirty="0"/>
              <a:t>, </a:t>
            </a:r>
            <a:r>
              <a:rPr lang="en-GB" baseline="0" dirty="0" err="1"/>
              <a:t>aceste</a:t>
            </a:r>
            <a:r>
              <a:rPr lang="en-GB" baseline="0" dirty="0"/>
              <a:t> </a:t>
            </a:r>
            <a:r>
              <a:rPr lang="en-GB" baseline="0" dirty="0" err="1"/>
              <a:t>alte</a:t>
            </a:r>
            <a:r>
              <a:rPr lang="en-GB" baseline="0" dirty="0"/>
              <a:t> </a:t>
            </a:r>
            <a:r>
              <a:rPr lang="en-GB" baseline="0" dirty="0" err="1"/>
              <a:t>garanții</a:t>
            </a:r>
            <a:r>
              <a:rPr lang="en-GB" baseline="0" dirty="0"/>
              <a:t> "</a:t>
            </a:r>
            <a:r>
              <a:rPr lang="en-GB" i="1" baseline="0" dirty="0"/>
              <a:t>care </a:t>
            </a:r>
            <a:r>
              <a:rPr lang="en-GB" i="1" baseline="0" dirty="0" err="1"/>
              <a:t>ar</a:t>
            </a:r>
            <a:r>
              <a:rPr lang="en-GB" i="1" baseline="0" dirty="0"/>
              <a:t> </a:t>
            </a:r>
            <a:r>
              <a:rPr lang="en-GB" i="1" baseline="0" dirty="0" err="1"/>
              <a:t>trebui</a:t>
            </a:r>
            <a:r>
              <a:rPr lang="en-GB" i="1" baseline="0" dirty="0"/>
              <a:t> </a:t>
            </a:r>
            <a:r>
              <a:rPr lang="en-GB" i="1" baseline="0" dirty="0" err="1"/>
              <a:t>abordate</a:t>
            </a:r>
            <a:r>
              <a:rPr lang="en-GB" i="1" baseline="0" dirty="0"/>
              <a:t> </a:t>
            </a:r>
            <a:r>
              <a:rPr lang="en-GB" i="1" baseline="0" dirty="0" err="1"/>
              <a:t>în</a:t>
            </a:r>
            <a:r>
              <a:rPr lang="en-GB" i="1" baseline="0" dirty="0"/>
              <a:t> </a:t>
            </a:r>
            <a:r>
              <a:rPr lang="en-GB" i="1" baseline="0" dirty="0" err="1"/>
              <a:t>temeiul</a:t>
            </a:r>
            <a:r>
              <a:rPr lang="en-GB" i="1" baseline="0" dirty="0"/>
              <a:t> </a:t>
            </a:r>
            <a:r>
              <a:rPr lang="en-GB" i="1" baseline="0" dirty="0" err="1"/>
              <a:t>dreptului</a:t>
            </a:r>
            <a:r>
              <a:rPr lang="en-GB" i="1" baseline="0" dirty="0"/>
              <a:t> intern </a:t>
            </a:r>
            <a:r>
              <a:rPr lang="en-GB" i="1" baseline="0" dirty="0" err="1"/>
              <a:t>includ</a:t>
            </a:r>
            <a:r>
              <a:rPr lang="en-GB" i="1" baseline="0" dirty="0"/>
              <a:t> </a:t>
            </a:r>
            <a:r>
              <a:rPr lang="en-GB" i="1" baseline="0" dirty="0" err="1"/>
              <a:t>dreptul</a:t>
            </a:r>
            <a:r>
              <a:rPr lang="en-GB" i="1" baseline="0" dirty="0"/>
              <a:t> </a:t>
            </a:r>
            <a:r>
              <a:rPr lang="en-GB" i="1" baseline="0" dirty="0" err="1"/>
              <a:t>împotriva</a:t>
            </a:r>
            <a:r>
              <a:rPr lang="en-GB" i="1" baseline="0" dirty="0"/>
              <a:t> auto-</a:t>
            </a:r>
            <a:r>
              <a:rPr lang="en-GB" i="1" baseline="0" dirty="0" err="1"/>
              <a:t>incriminării</a:t>
            </a:r>
            <a:r>
              <a:rPr lang="en-GB" i="1" baseline="0" dirty="0"/>
              <a:t> </a:t>
            </a:r>
            <a:r>
              <a:rPr lang="en-GB" i="1" baseline="0" dirty="0" err="1"/>
              <a:t>și</a:t>
            </a:r>
            <a:r>
              <a:rPr lang="en-GB" i="1" baseline="0" dirty="0"/>
              <a:t> </a:t>
            </a:r>
            <a:r>
              <a:rPr lang="en-GB" i="1" baseline="0" dirty="0" err="1"/>
              <a:t>privilegiile</a:t>
            </a:r>
            <a:r>
              <a:rPr lang="en-GB" i="1" baseline="0" dirty="0"/>
              <a:t> </a:t>
            </a:r>
            <a:r>
              <a:rPr lang="en-GB" i="1" baseline="0" dirty="0" err="1"/>
              <a:t>juridice</a:t>
            </a:r>
            <a:r>
              <a:rPr lang="en-GB" i="1" baseline="0" dirty="0"/>
              <a:t> </a:t>
            </a:r>
            <a:r>
              <a:rPr lang="en-GB" i="1" baseline="0" dirty="0" err="1"/>
              <a:t>și</a:t>
            </a:r>
            <a:r>
              <a:rPr lang="en-GB" i="1" baseline="0" dirty="0"/>
              <a:t> </a:t>
            </a:r>
            <a:r>
              <a:rPr lang="en-GB" i="1" baseline="0" dirty="0" err="1"/>
              <a:t>specificitatea</a:t>
            </a:r>
            <a:r>
              <a:rPr lang="en-GB" i="1" baseline="0" dirty="0"/>
              <a:t> </a:t>
            </a:r>
            <a:r>
              <a:rPr lang="en-GB" i="1" baseline="0" dirty="0" err="1"/>
              <a:t>indivizilor</a:t>
            </a:r>
            <a:r>
              <a:rPr lang="en-GB" i="1" baseline="0" dirty="0"/>
              <a:t> </a:t>
            </a:r>
            <a:r>
              <a:rPr lang="en-GB" i="1" baseline="0" dirty="0" err="1"/>
              <a:t>sau</a:t>
            </a:r>
            <a:r>
              <a:rPr lang="en-GB" i="1" baseline="0" dirty="0"/>
              <a:t> a </a:t>
            </a:r>
            <a:r>
              <a:rPr lang="en-GB" i="1" baseline="0" dirty="0" err="1"/>
              <a:t>locurilor</a:t>
            </a:r>
            <a:r>
              <a:rPr lang="en-GB" i="1" baseline="0" dirty="0"/>
              <a:t> care</a:t>
            </a:r>
            <a:r>
              <a:rPr lang="ro-RO" i="1" baseline="0" dirty="0"/>
              <a:t>fac</a:t>
            </a:r>
            <a:r>
              <a:rPr lang="en-GB" i="1" baseline="0" dirty="0"/>
              <a:t> </a:t>
            </a:r>
            <a:r>
              <a:rPr lang="en-GB" i="1" baseline="0" dirty="0" err="1"/>
              <a:t>obiectul</a:t>
            </a:r>
            <a:r>
              <a:rPr lang="en-GB" i="1" baseline="0" dirty="0"/>
              <a:t> </a:t>
            </a:r>
            <a:r>
              <a:rPr lang="en-GB" i="1" baseline="0" dirty="0" err="1"/>
              <a:t>aplicării</a:t>
            </a:r>
            <a:r>
              <a:rPr lang="en-GB" i="1" baseline="0" dirty="0"/>
              <a:t> </a:t>
            </a:r>
            <a:r>
              <a:rPr lang="en-GB" i="1" baseline="0" dirty="0" err="1"/>
              <a:t>măsurii</a:t>
            </a:r>
            <a:r>
              <a:rPr lang="en-GB" i="1" baseline="0" dirty="0"/>
              <a:t> </a:t>
            </a:r>
            <a:r>
              <a:rPr lang="en-GB" baseline="0" dirty="0"/>
              <a:t>"(de </a:t>
            </a:r>
            <a:r>
              <a:rPr lang="en-GB" baseline="0" dirty="0" err="1"/>
              <a:t>exemplu</a:t>
            </a:r>
            <a:r>
              <a:rPr lang="en-GB" baseline="0" dirty="0"/>
              <a:t>, </a:t>
            </a:r>
            <a:r>
              <a:rPr lang="en-GB" baseline="0" dirty="0" err="1"/>
              <a:t>protecția</a:t>
            </a:r>
            <a:r>
              <a:rPr lang="en-GB" baseline="0" dirty="0"/>
              <a:t> </a:t>
            </a:r>
            <a:r>
              <a:rPr lang="en-GB" baseline="0" dirty="0" err="1"/>
              <a:t>jurnaliștilor</a:t>
            </a:r>
            <a:r>
              <a:rPr lang="en-GB" baseline="0" dirty="0"/>
              <a:t>, a </a:t>
            </a:r>
            <a:r>
              <a:rPr lang="en-GB" baseline="0" dirty="0" err="1"/>
              <a:t>judecătorilor</a:t>
            </a:r>
            <a:r>
              <a:rPr lang="en-GB" baseline="0" dirty="0"/>
              <a:t> </a:t>
            </a:r>
            <a:r>
              <a:rPr lang="en-GB" baseline="0" dirty="0" err="1"/>
              <a:t>și</a:t>
            </a:r>
            <a:r>
              <a:rPr lang="en-GB" baseline="0" dirty="0"/>
              <a:t> a </a:t>
            </a:r>
            <a:r>
              <a:rPr lang="en-GB" baseline="0" dirty="0" err="1"/>
              <a:t>avocaților</a:t>
            </a:r>
            <a:r>
              <a:rPr lang="en-GB" baseline="0" dirty="0"/>
              <a:t> </a:t>
            </a:r>
            <a:r>
              <a:rPr lang="en-GB" baseline="0" dirty="0" err="1"/>
              <a:t>și</a:t>
            </a:r>
            <a:r>
              <a:rPr lang="en-GB" baseline="0" dirty="0"/>
              <a:t> a </a:t>
            </a:r>
            <a:r>
              <a:rPr lang="en-GB" baseline="0" dirty="0" err="1"/>
              <a:t>corespondenței</a:t>
            </a:r>
            <a:r>
              <a:rPr lang="en-GB" baseline="0" dirty="0"/>
              <a:t> </a:t>
            </a:r>
            <a:r>
              <a:rPr lang="en-GB" baseline="0" dirty="0" err="1"/>
              <a:t>ar</a:t>
            </a:r>
            <a:r>
              <a:rPr lang="en-GB" baseline="0" dirty="0"/>
              <a:t> </a:t>
            </a:r>
            <a:r>
              <a:rPr lang="en-GB" baseline="0" dirty="0" err="1"/>
              <a:t>trebui</a:t>
            </a:r>
            <a:r>
              <a:rPr lang="en-GB" baseline="0" dirty="0"/>
              <a:t> consolidate).</a:t>
            </a:r>
          </a:p>
          <a:p>
            <a:pPr eaLnBrk="1" hangingPunct="1">
              <a:spcBef>
                <a:spcPct val="0"/>
              </a:spcBef>
            </a:pPr>
            <a:endParaRPr lang="en-GB" baseline="0" dirty="0"/>
          </a:p>
          <a:p>
            <a:pPr eaLnBrk="1" hangingPunct="1">
              <a:spcBef>
                <a:spcPct val="0"/>
              </a:spcBef>
            </a:pPr>
            <a:r>
              <a:rPr lang="en-GB" baseline="0" dirty="0" err="1"/>
              <a:t>În</a:t>
            </a:r>
            <a:r>
              <a:rPr lang="en-GB" baseline="0" dirty="0"/>
              <a:t> </a:t>
            </a:r>
            <a:r>
              <a:rPr lang="en-GB" baseline="0" dirty="0" err="1"/>
              <a:t>cele</a:t>
            </a:r>
            <a:r>
              <a:rPr lang="en-GB" baseline="0" dirty="0"/>
              <a:t> din </a:t>
            </a:r>
            <a:r>
              <a:rPr lang="en-GB" baseline="0" dirty="0" err="1"/>
              <a:t>urmă</a:t>
            </a:r>
            <a:r>
              <a:rPr lang="en-GB" baseline="0" dirty="0"/>
              <a:t>, </a:t>
            </a:r>
            <a:r>
              <a:rPr lang="ro-RO" dirty="0"/>
              <a:t>A</a:t>
            </a:r>
            <a:r>
              <a:rPr lang="en-GB" baseline="0" dirty="0" err="1"/>
              <a:t>rticolul</a:t>
            </a:r>
            <a:r>
              <a:rPr lang="en-GB" baseline="0" dirty="0"/>
              <a:t> 15 </a:t>
            </a:r>
            <a:r>
              <a:rPr lang="en-GB" baseline="0" dirty="0" err="1"/>
              <a:t>alineatul</a:t>
            </a:r>
            <a:r>
              <a:rPr lang="en-GB" baseline="0" dirty="0"/>
              <a:t> (3) </a:t>
            </a:r>
            <a:r>
              <a:rPr lang="en-GB" baseline="0" dirty="0" err="1"/>
              <a:t>evocă</a:t>
            </a:r>
            <a:r>
              <a:rPr lang="en-GB" baseline="0" dirty="0"/>
              <a:t> </a:t>
            </a:r>
            <a:r>
              <a:rPr lang="en-GB" baseline="0" dirty="0" err="1"/>
              <a:t>necesitatea</a:t>
            </a:r>
            <a:r>
              <a:rPr lang="en-GB" baseline="0" dirty="0"/>
              <a:t> de a </a:t>
            </a:r>
            <a:r>
              <a:rPr lang="en-GB" baseline="0" dirty="0" err="1"/>
              <a:t>lua</a:t>
            </a:r>
            <a:r>
              <a:rPr lang="en-GB" baseline="0" dirty="0"/>
              <a:t> </a:t>
            </a:r>
            <a:r>
              <a:rPr lang="en-GB" baseline="0" dirty="0" err="1"/>
              <a:t>în</a:t>
            </a:r>
            <a:r>
              <a:rPr lang="en-GB" baseline="0" dirty="0"/>
              <a:t> </a:t>
            </a:r>
            <a:r>
              <a:rPr lang="en-GB" baseline="0" dirty="0" err="1"/>
              <a:t>considerare</a:t>
            </a:r>
            <a:r>
              <a:rPr lang="en-GB" baseline="0" dirty="0"/>
              <a:t> </a:t>
            </a:r>
            <a:r>
              <a:rPr lang="en-GB" baseline="0" dirty="0" err="1"/>
              <a:t>impactul</a:t>
            </a:r>
            <a:r>
              <a:rPr lang="en-GB" baseline="0" dirty="0"/>
              <a:t> </a:t>
            </a:r>
            <a:r>
              <a:rPr lang="en-GB" baseline="0" dirty="0" err="1"/>
              <a:t>competențelor</a:t>
            </a:r>
            <a:r>
              <a:rPr lang="en-GB" baseline="0" dirty="0"/>
              <a:t> </a:t>
            </a:r>
            <a:r>
              <a:rPr lang="en-GB" baseline="0" dirty="0" err="1"/>
              <a:t>și</a:t>
            </a:r>
            <a:r>
              <a:rPr lang="en-GB" baseline="0" dirty="0"/>
              <a:t> </a:t>
            </a:r>
            <a:r>
              <a:rPr lang="en-GB" baseline="0" dirty="0" err="1"/>
              <a:t>procedurilor</a:t>
            </a:r>
            <a:r>
              <a:rPr lang="en-GB" baseline="0" dirty="0"/>
              <a:t> </a:t>
            </a:r>
            <a:r>
              <a:rPr lang="en-GB" baseline="0" dirty="0" err="1"/>
              <a:t>asupra</a:t>
            </a:r>
            <a:r>
              <a:rPr lang="en-GB" baseline="0" dirty="0"/>
              <a:t> </a:t>
            </a:r>
            <a:r>
              <a:rPr lang="en-GB" baseline="0" dirty="0" err="1"/>
              <a:t>drepturilor</a:t>
            </a:r>
            <a:r>
              <a:rPr lang="en-GB" baseline="0" dirty="0"/>
              <a:t>, </a:t>
            </a:r>
            <a:r>
              <a:rPr lang="en-GB" baseline="0" dirty="0" err="1"/>
              <a:t>responsabilităților</a:t>
            </a:r>
            <a:r>
              <a:rPr lang="en-GB" baseline="0" dirty="0"/>
              <a:t> </a:t>
            </a:r>
            <a:r>
              <a:rPr lang="en-GB" baseline="0" dirty="0" err="1"/>
              <a:t>și</a:t>
            </a:r>
            <a:r>
              <a:rPr lang="en-GB" baseline="0" dirty="0"/>
              <a:t> </a:t>
            </a:r>
            <a:r>
              <a:rPr lang="en-GB" baseline="0" dirty="0" err="1"/>
              <a:t>intereselor</a:t>
            </a:r>
            <a:r>
              <a:rPr lang="en-GB" baseline="0" dirty="0"/>
              <a:t> </a:t>
            </a:r>
            <a:r>
              <a:rPr lang="en-GB" baseline="0" dirty="0" err="1"/>
              <a:t>legitime</a:t>
            </a:r>
            <a:r>
              <a:rPr lang="en-GB" baseline="0" dirty="0"/>
              <a:t> ale </a:t>
            </a:r>
            <a:r>
              <a:rPr lang="en-GB" baseline="0" dirty="0" err="1"/>
              <a:t>terților</a:t>
            </a:r>
            <a:r>
              <a:rPr lang="en-GB" baseline="0" dirty="0"/>
              <a:t>, </a:t>
            </a:r>
            <a:r>
              <a:rPr lang="en-GB" baseline="0" dirty="0" err="1"/>
              <a:t>în</a:t>
            </a:r>
            <a:r>
              <a:rPr lang="en-GB" baseline="0" dirty="0"/>
              <a:t> </a:t>
            </a:r>
            <a:r>
              <a:rPr lang="en-GB" baseline="0" dirty="0" err="1"/>
              <a:t>măsura</a:t>
            </a:r>
            <a:r>
              <a:rPr lang="en-GB" baseline="0" dirty="0"/>
              <a:t> </a:t>
            </a:r>
            <a:r>
              <a:rPr lang="en-GB" baseline="0" dirty="0" err="1"/>
              <a:t>în</a:t>
            </a:r>
            <a:r>
              <a:rPr lang="en-GB" baseline="0" dirty="0"/>
              <a:t> care </a:t>
            </a:r>
            <a:r>
              <a:rPr lang="ro-RO" baseline="0" dirty="0"/>
              <a:t>ac</a:t>
            </a:r>
            <a:r>
              <a:rPr lang="en-GB" baseline="0" dirty="0" err="1"/>
              <a:t>este</a:t>
            </a:r>
            <a:r>
              <a:rPr lang="ro-RO" baseline="0" dirty="0"/>
              <a:t>a sunt</a:t>
            </a:r>
            <a:r>
              <a:rPr lang="en-GB" baseline="0" dirty="0"/>
              <a:t> </a:t>
            </a:r>
            <a:r>
              <a:rPr lang="en-GB" baseline="0" dirty="0" err="1"/>
              <a:t>în</a:t>
            </a:r>
            <a:r>
              <a:rPr lang="en-GB" baseline="0" dirty="0"/>
              <a:t> </a:t>
            </a:r>
            <a:r>
              <a:rPr lang="en-GB" baseline="0" dirty="0" err="1"/>
              <a:t>interes</a:t>
            </a:r>
            <a:r>
              <a:rPr lang="en-GB" baseline="0" dirty="0"/>
              <a:t> public, </a:t>
            </a:r>
            <a:r>
              <a:rPr lang="en-GB" baseline="0" dirty="0" err="1"/>
              <a:t>în</a:t>
            </a:r>
            <a:r>
              <a:rPr lang="en-GB" baseline="0" dirty="0"/>
              <a:t> special cu </a:t>
            </a:r>
            <a:r>
              <a:rPr lang="en-GB" baseline="0" dirty="0" err="1"/>
              <a:t>administrarea</a:t>
            </a:r>
            <a:r>
              <a:rPr lang="en-GB" baseline="0" dirty="0"/>
              <a:t> </a:t>
            </a:r>
            <a:r>
              <a:rPr lang="en-GB" baseline="0" dirty="0" err="1"/>
              <a:t>sănătoasă</a:t>
            </a:r>
            <a:r>
              <a:rPr lang="en-GB" baseline="0" dirty="0"/>
              <a:t> a </a:t>
            </a:r>
            <a:r>
              <a:rPr lang="en-GB" baseline="0" dirty="0" err="1"/>
              <a:t>justiției</a:t>
            </a:r>
            <a:r>
              <a:rPr lang="en-GB" baseline="0" dirty="0"/>
              <a:t> . </a:t>
            </a:r>
            <a:r>
              <a:rPr lang="en-GB" baseline="0" dirty="0" err="1"/>
              <a:t>Această</a:t>
            </a:r>
            <a:r>
              <a:rPr lang="en-GB" baseline="0" dirty="0"/>
              <a:t> </a:t>
            </a:r>
            <a:r>
              <a:rPr lang="en-GB" baseline="0" dirty="0" err="1"/>
              <a:t>cerință</a:t>
            </a:r>
            <a:r>
              <a:rPr lang="en-GB" baseline="0" dirty="0"/>
              <a:t> </a:t>
            </a:r>
            <a:r>
              <a:rPr lang="en-GB" baseline="0" dirty="0" err="1"/>
              <a:t>este</a:t>
            </a:r>
            <a:r>
              <a:rPr lang="en-GB" baseline="0" dirty="0"/>
              <a:t> al </a:t>
            </a:r>
            <a:r>
              <a:rPr lang="en-GB" baseline="0" dirty="0" err="1"/>
              <a:t>doilea</a:t>
            </a:r>
            <a:r>
              <a:rPr lang="en-GB" baseline="0" dirty="0"/>
              <a:t> aspect al </a:t>
            </a:r>
            <a:r>
              <a:rPr lang="en-GB" baseline="0" dirty="0" err="1"/>
              <a:t>principiului</a:t>
            </a:r>
            <a:r>
              <a:rPr lang="en-GB" baseline="0" dirty="0"/>
              <a:t> </a:t>
            </a:r>
            <a:r>
              <a:rPr lang="en-GB" baseline="0" dirty="0" err="1"/>
              <a:t>proporționalității</a:t>
            </a:r>
            <a:r>
              <a:rPr lang="en-GB" baseline="0" dirty="0"/>
              <a:t>, care a </a:t>
            </a:r>
            <a:r>
              <a:rPr lang="en-GB" baseline="0" dirty="0" err="1"/>
              <a:t>fost</a:t>
            </a:r>
            <a:r>
              <a:rPr lang="en-GB" baseline="0" dirty="0"/>
              <a:t> </a:t>
            </a:r>
            <a:r>
              <a:rPr lang="en-GB" baseline="0" dirty="0" err="1"/>
              <a:t>menționat</a:t>
            </a:r>
            <a:r>
              <a:rPr lang="en-GB" baseline="0" dirty="0"/>
              <a:t> </a:t>
            </a:r>
            <a:r>
              <a:rPr lang="ro-RO" baseline="0" dirty="0"/>
              <a:t>definit </a:t>
            </a:r>
            <a:r>
              <a:rPr lang="en-GB" baseline="0" dirty="0" err="1"/>
              <a:t>în</a:t>
            </a:r>
            <a:r>
              <a:rPr lang="en-GB" baseline="0" dirty="0"/>
              <a:t> </a:t>
            </a:r>
            <a:r>
              <a:rPr lang="ro-RO" baseline="0" dirty="0" err="1"/>
              <a:t>slide-ul</a:t>
            </a:r>
            <a:r>
              <a:rPr lang="en-GB" baseline="0" dirty="0"/>
              <a:t> anterior.</a:t>
            </a:r>
          </a:p>
          <a:p>
            <a:pPr eaLnBrk="1" hangingPunct="1">
              <a:spcBef>
                <a:spcPct val="0"/>
              </a:spcBef>
            </a:pPr>
            <a:endParaRPr lang="en-GB" baseline="0" dirty="0"/>
          </a:p>
          <a:p>
            <a:pPr eaLnBrk="1" hangingPunct="1">
              <a:spcBef>
                <a:spcPct val="0"/>
              </a:spcBef>
            </a:pPr>
            <a:r>
              <a:rPr lang="en-GB" baseline="0" dirty="0" err="1"/>
              <a:t>Principiul</a:t>
            </a:r>
            <a:r>
              <a:rPr lang="en-GB" baseline="0" dirty="0"/>
              <a:t> </a:t>
            </a:r>
            <a:r>
              <a:rPr lang="en-GB" baseline="0" dirty="0" err="1"/>
              <a:t>proporționalității</a:t>
            </a:r>
            <a:r>
              <a:rPr lang="en-GB" baseline="0" dirty="0"/>
              <a:t> </a:t>
            </a:r>
            <a:r>
              <a:rPr lang="en-GB" baseline="0" dirty="0" err="1"/>
              <a:t>este</a:t>
            </a:r>
            <a:r>
              <a:rPr lang="en-GB" baseline="0" dirty="0"/>
              <a:t> </a:t>
            </a:r>
            <a:r>
              <a:rPr lang="en-GB" baseline="0" dirty="0" err="1"/>
              <a:t>asigurarea</a:t>
            </a:r>
            <a:r>
              <a:rPr lang="en-GB" baseline="0" dirty="0"/>
              <a:t> </a:t>
            </a:r>
            <a:r>
              <a:rPr lang="en-GB" baseline="0" dirty="0" err="1"/>
              <a:t>faptului</a:t>
            </a:r>
            <a:r>
              <a:rPr lang="en-GB" baseline="0" dirty="0"/>
              <a:t> </a:t>
            </a:r>
            <a:r>
              <a:rPr lang="en-GB" baseline="0" dirty="0" err="1"/>
              <a:t>că</a:t>
            </a:r>
            <a:r>
              <a:rPr lang="en-GB" baseline="0" dirty="0"/>
              <a:t> </a:t>
            </a:r>
            <a:r>
              <a:rPr lang="en-GB" baseline="0" dirty="0" err="1"/>
              <a:t>nici</a:t>
            </a:r>
            <a:r>
              <a:rPr lang="en-GB" baseline="0" dirty="0"/>
              <a:t> o </a:t>
            </a:r>
            <a:r>
              <a:rPr lang="en-GB" baseline="0" dirty="0" err="1"/>
              <a:t>altă</a:t>
            </a:r>
            <a:r>
              <a:rPr lang="en-GB" baseline="0" dirty="0"/>
              <a:t> </a:t>
            </a:r>
            <a:r>
              <a:rPr lang="en-GB" baseline="0" dirty="0" err="1"/>
              <a:t>putere</a:t>
            </a:r>
            <a:r>
              <a:rPr lang="en-GB" baseline="0" dirty="0"/>
              <a:t> </a:t>
            </a:r>
            <a:r>
              <a:rPr lang="en-GB" baseline="0" dirty="0" err="1"/>
              <a:t>sau</a:t>
            </a:r>
            <a:r>
              <a:rPr lang="en-GB" baseline="0" dirty="0"/>
              <a:t> o </a:t>
            </a:r>
            <a:r>
              <a:rPr lang="en-GB" baseline="0" dirty="0" err="1"/>
              <a:t>procedură</a:t>
            </a:r>
            <a:r>
              <a:rPr lang="en-GB" baseline="0" dirty="0"/>
              <a:t> </a:t>
            </a:r>
            <a:r>
              <a:rPr lang="en-GB" baseline="0" dirty="0" err="1"/>
              <a:t>mai</a:t>
            </a:r>
            <a:r>
              <a:rPr lang="en-GB" baseline="0" dirty="0"/>
              <a:t> </a:t>
            </a:r>
            <a:r>
              <a:rPr lang="en-GB" baseline="0" dirty="0" err="1"/>
              <a:t>puțin</a:t>
            </a:r>
            <a:r>
              <a:rPr lang="en-GB" baseline="0" dirty="0"/>
              <a:t> </a:t>
            </a:r>
            <a:r>
              <a:rPr lang="en-GB" baseline="0" dirty="0" err="1"/>
              <a:t>intruzivă</a:t>
            </a:r>
            <a:r>
              <a:rPr lang="en-GB" baseline="0" dirty="0"/>
              <a:t> </a:t>
            </a:r>
            <a:r>
              <a:rPr lang="ro-RO" baseline="0" dirty="0"/>
              <a:t>nu </a:t>
            </a:r>
            <a:r>
              <a:rPr lang="en-GB" baseline="0" dirty="0" err="1"/>
              <a:t>ar</a:t>
            </a:r>
            <a:r>
              <a:rPr lang="en-GB" baseline="0" dirty="0"/>
              <a:t> </a:t>
            </a:r>
            <a:r>
              <a:rPr lang="en-GB" baseline="0" dirty="0" err="1"/>
              <a:t>putea</a:t>
            </a:r>
            <a:r>
              <a:rPr lang="en-GB" baseline="0" dirty="0"/>
              <a:t> </a:t>
            </a:r>
            <a:r>
              <a:rPr lang="en-GB" baseline="0" dirty="0" err="1"/>
              <a:t>permite</a:t>
            </a:r>
            <a:r>
              <a:rPr lang="en-GB" baseline="0" dirty="0"/>
              <a:t> </a:t>
            </a:r>
            <a:r>
              <a:rPr lang="en-GB" baseline="0" dirty="0" err="1"/>
              <a:t>atingerea</a:t>
            </a:r>
            <a:r>
              <a:rPr lang="en-GB" baseline="0" dirty="0"/>
              <a:t> </a:t>
            </a:r>
            <a:r>
              <a:rPr lang="en-GB" baseline="0" dirty="0" err="1"/>
              <a:t>în</a:t>
            </a:r>
            <a:r>
              <a:rPr lang="en-GB" baseline="0" dirty="0"/>
              <a:t> mod </a:t>
            </a:r>
            <a:r>
              <a:rPr lang="en-GB" baseline="0" dirty="0" err="1"/>
              <a:t>adecvat</a:t>
            </a:r>
            <a:r>
              <a:rPr lang="ro-RO" baseline="0" dirty="0"/>
              <a:t> a</a:t>
            </a:r>
            <a:r>
              <a:rPr lang="en-GB" baseline="0" dirty="0"/>
              <a:t> </a:t>
            </a:r>
            <a:r>
              <a:rPr lang="en-GB" baseline="0" dirty="0" err="1"/>
              <a:t>obiectivului</a:t>
            </a:r>
            <a:r>
              <a:rPr lang="en-GB" baseline="0" dirty="0"/>
              <a:t> </a:t>
            </a:r>
            <a:r>
              <a:rPr lang="en-GB" baseline="0" dirty="0" err="1"/>
              <a:t>acestei</a:t>
            </a:r>
            <a:r>
              <a:rPr lang="en-GB" baseline="0" dirty="0"/>
              <a:t> </a:t>
            </a:r>
            <a:r>
              <a:rPr lang="en-GB" baseline="0" dirty="0" err="1"/>
              <a:t>puteri</a:t>
            </a:r>
            <a:r>
              <a:rPr lang="en-GB" baseline="0" dirty="0"/>
              <a:t> </a:t>
            </a:r>
            <a:r>
              <a:rPr lang="en-GB" baseline="0" dirty="0" err="1"/>
              <a:t>sau</a:t>
            </a:r>
            <a:r>
              <a:rPr lang="en-GB" baseline="0" dirty="0"/>
              <a:t> </a:t>
            </a:r>
            <a:r>
              <a:rPr lang="en-GB" baseline="0" dirty="0" err="1"/>
              <a:t>proceduri</a:t>
            </a:r>
            <a:r>
              <a:rPr lang="en-GB" baseline="0" dirty="0"/>
              <a:t>, </a:t>
            </a:r>
            <a:r>
              <a:rPr lang="en-GB" baseline="0" dirty="0" err="1"/>
              <a:t>luând</a:t>
            </a:r>
            <a:r>
              <a:rPr lang="en-GB" baseline="0" dirty="0"/>
              <a:t> </a:t>
            </a:r>
            <a:r>
              <a:rPr lang="en-GB" baseline="0" dirty="0" err="1"/>
              <a:t>în</a:t>
            </a:r>
            <a:r>
              <a:rPr lang="en-GB" baseline="0" dirty="0"/>
              <a:t> </a:t>
            </a:r>
            <a:r>
              <a:rPr lang="en-GB" baseline="0" dirty="0" err="1"/>
              <a:t>considerare</a:t>
            </a:r>
            <a:r>
              <a:rPr lang="en-GB" baseline="0" dirty="0"/>
              <a:t> </a:t>
            </a:r>
            <a:r>
              <a:rPr lang="ro-RO" baseline="0" dirty="0"/>
              <a:t>atât </a:t>
            </a:r>
            <a:r>
              <a:rPr lang="en-GB" baseline="0" dirty="0"/>
              <a:t>natura </a:t>
            </a:r>
            <a:r>
              <a:rPr lang="en-GB" baseline="0" dirty="0" err="1"/>
              <a:t>și</a:t>
            </a:r>
            <a:r>
              <a:rPr lang="en-GB" baseline="0" dirty="0"/>
              <a:t> </a:t>
            </a:r>
            <a:r>
              <a:rPr lang="en-GB" baseline="0" dirty="0" err="1"/>
              <a:t>circumstanțele</a:t>
            </a:r>
            <a:r>
              <a:rPr lang="en-GB" baseline="0" dirty="0"/>
              <a:t> </a:t>
            </a:r>
            <a:r>
              <a:rPr lang="en-GB" baseline="0" dirty="0" err="1"/>
              <a:t>infracțiunii</a:t>
            </a:r>
            <a:r>
              <a:rPr lang="en-GB" baseline="0" dirty="0"/>
              <a:t>, </a:t>
            </a:r>
            <a:r>
              <a:rPr lang="en-GB" baseline="0" dirty="0" err="1"/>
              <a:t>cât</a:t>
            </a:r>
            <a:r>
              <a:rPr lang="en-GB" baseline="0" dirty="0"/>
              <a:t> </a:t>
            </a:r>
            <a:r>
              <a:rPr lang="en-GB" baseline="0" dirty="0" err="1"/>
              <a:t>și</a:t>
            </a:r>
            <a:r>
              <a:rPr lang="en-GB" baseline="0" dirty="0"/>
              <a:t> natura </a:t>
            </a:r>
            <a:r>
              <a:rPr lang="en-GB" baseline="0" dirty="0" err="1"/>
              <a:t>și</a:t>
            </a:r>
            <a:r>
              <a:rPr lang="en-GB" baseline="0" dirty="0"/>
              <a:t> </a:t>
            </a:r>
            <a:r>
              <a:rPr lang="en-GB" baseline="0" dirty="0" err="1"/>
              <a:t>legitimitatea</a:t>
            </a:r>
            <a:r>
              <a:rPr lang="en-GB" baseline="0" dirty="0"/>
              <a:t> </a:t>
            </a:r>
            <a:r>
              <a:rPr lang="en-GB" baseline="0" dirty="0" err="1"/>
              <a:t>drepturilor</a:t>
            </a:r>
            <a:r>
              <a:rPr lang="en-GB" baseline="0" dirty="0"/>
              <a:t> </a:t>
            </a:r>
            <a:r>
              <a:rPr lang="en-GB" baseline="0" dirty="0" err="1"/>
              <a:t>fundamentale</a:t>
            </a:r>
            <a:r>
              <a:rPr lang="en-GB" baseline="0" dirty="0"/>
              <a:t> </a:t>
            </a:r>
            <a:r>
              <a:rPr lang="en-GB" baseline="0" dirty="0" err="1"/>
              <a:t>afectate</a:t>
            </a:r>
            <a:r>
              <a:rPr lang="en-GB" baseline="0" dirty="0"/>
              <a:t>. </a:t>
            </a:r>
            <a:r>
              <a:rPr lang="en-GB" baseline="0" dirty="0" err="1"/>
              <a:t>Articolul</a:t>
            </a:r>
            <a:r>
              <a:rPr lang="en-GB" baseline="0" dirty="0"/>
              <a:t> 15 </a:t>
            </a:r>
            <a:r>
              <a:rPr lang="en-GB" baseline="0" dirty="0" err="1"/>
              <a:t>alineatul</a:t>
            </a:r>
            <a:r>
              <a:rPr lang="en-GB" baseline="0" dirty="0"/>
              <a:t> (3) </a:t>
            </a:r>
            <a:r>
              <a:rPr lang="ro-RO" baseline="0" dirty="0"/>
              <a:t>rezolv</a:t>
            </a:r>
            <a:r>
              <a:rPr lang="en-GB" baseline="0" dirty="0"/>
              <a:t>ă ultima </a:t>
            </a:r>
            <a:r>
              <a:rPr lang="en-GB" baseline="0" dirty="0" err="1"/>
              <a:t>parte</a:t>
            </a:r>
            <a:r>
              <a:rPr lang="en-GB" baseline="0" dirty="0"/>
              <a:t> a </a:t>
            </a:r>
            <a:r>
              <a:rPr lang="en-GB" baseline="0" dirty="0" err="1"/>
              <a:t>prezentei</a:t>
            </a:r>
            <a:r>
              <a:rPr lang="en-GB" baseline="0" dirty="0"/>
              <a:t> </a:t>
            </a:r>
            <a:r>
              <a:rPr lang="ro-RO" baseline="0" dirty="0"/>
              <a:t>propoziții</a:t>
            </a:r>
            <a:r>
              <a:rPr lang="en-GB" baseline="0" dirty="0"/>
              <a:t>, </a:t>
            </a:r>
            <a:r>
              <a:rPr lang="en-GB" baseline="0" dirty="0" err="1"/>
              <a:t>prin</a:t>
            </a:r>
            <a:r>
              <a:rPr lang="en-GB" baseline="0" dirty="0"/>
              <a:t> </a:t>
            </a:r>
            <a:r>
              <a:rPr lang="en-GB" baseline="0" dirty="0" err="1"/>
              <a:t>asigurarea</a:t>
            </a:r>
            <a:r>
              <a:rPr lang="en-GB" baseline="0" dirty="0"/>
              <a:t> </a:t>
            </a:r>
            <a:r>
              <a:rPr lang="en-GB" baseline="0" dirty="0" err="1"/>
              <a:t>faptului</a:t>
            </a:r>
            <a:r>
              <a:rPr lang="en-GB" baseline="0" dirty="0"/>
              <a:t> </a:t>
            </a:r>
            <a:r>
              <a:rPr lang="en-GB" baseline="0" dirty="0" err="1"/>
              <a:t>că</a:t>
            </a:r>
            <a:r>
              <a:rPr lang="en-GB" baseline="0" dirty="0"/>
              <a:t> </a:t>
            </a:r>
            <a:r>
              <a:rPr lang="en-GB" baseline="0" dirty="0" err="1"/>
              <a:t>garanțiile</a:t>
            </a:r>
            <a:r>
              <a:rPr lang="en-GB" baseline="0" dirty="0"/>
              <a:t> </a:t>
            </a:r>
            <a:r>
              <a:rPr lang="en-GB" baseline="0" dirty="0" err="1"/>
              <a:t>implementate</a:t>
            </a:r>
            <a:r>
              <a:rPr lang="en-GB" baseline="0" dirty="0"/>
              <a:t> </a:t>
            </a:r>
            <a:r>
              <a:rPr lang="en-GB" baseline="0" dirty="0" err="1"/>
              <a:t>iau</a:t>
            </a:r>
            <a:r>
              <a:rPr lang="en-GB" baseline="0" dirty="0"/>
              <a:t> </a:t>
            </a:r>
            <a:r>
              <a:rPr lang="en-GB" baseline="0" dirty="0" err="1"/>
              <a:t>în</a:t>
            </a:r>
            <a:r>
              <a:rPr lang="en-GB" baseline="0" dirty="0"/>
              <a:t> </a:t>
            </a:r>
            <a:r>
              <a:rPr lang="en-GB" baseline="0" dirty="0" err="1"/>
              <a:t>considerare</a:t>
            </a:r>
            <a:r>
              <a:rPr lang="en-GB" baseline="0" dirty="0"/>
              <a:t> </a:t>
            </a:r>
            <a:r>
              <a:rPr lang="en-GB" baseline="0" dirty="0" err="1"/>
              <a:t>impactul</a:t>
            </a:r>
            <a:r>
              <a:rPr lang="en-GB" baseline="0" dirty="0"/>
              <a:t> </a:t>
            </a:r>
            <a:r>
              <a:rPr lang="en-GB" baseline="0" dirty="0" err="1"/>
              <a:t>asupra</a:t>
            </a:r>
            <a:r>
              <a:rPr lang="en-GB" baseline="0" dirty="0"/>
              <a:t> </a:t>
            </a:r>
            <a:r>
              <a:rPr lang="en-GB" baseline="0" dirty="0" err="1"/>
              <a:t>drepturilor</a:t>
            </a:r>
            <a:r>
              <a:rPr lang="en-GB" baseline="0" dirty="0"/>
              <a:t>, </a:t>
            </a:r>
            <a:r>
              <a:rPr lang="en-GB" baseline="0" dirty="0" err="1"/>
              <a:t>responsabilităților</a:t>
            </a:r>
            <a:r>
              <a:rPr lang="en-GB" baseline="0" dirty="0"/>
              <a:t> </a:t>
            </a:r>
            <a:r>
              <a:rPr lang="en-GB" baseline="0" dirty="0" err="1"/>
              <a:t>fundamentale</a:t>
            </a:r>
            <a:r>
              <a:rPr lang="en-GB" baseline="0" dirty="0"/>
              <a:t> </a:t>
            </a:r>
            <a:r>
              <a:rPr lang="en-GB" baseline="0" dirty="0" err="1"/>
              <a:t>și</a:t>
            </a:r>
            <a:r>
              <a:rPr lang="en-GB" baseline="0" dirty="0"/>
              <a:t> </a:t>
            </a:r>
            <a:r>
              <a:rPr lang="en-GB" baseline="0" dirty="0" err="1"/>
              <a:t>intereselor</a:t>
            </a:r>
            <a:r>
              <a:rPr lang="en-GB" baseline="0" dirty="0"/>
              <a:t> </a:t>
            </a:r>
            <a:r>
              <a:rPr lang="en-GB" baseline="0" dirty="0" err="1"/>
              <a:t>legitime</a:t>
            </a:r>
            <a:r>
              <a:rPr lang="en-GB" baseline="0" dirty="0"/>
              <a:t> ale </a:t>
            </a:r>
            <a:r>
              <a:rPr lang="en-GB" baseline="0" dirty="0" err="1"/>
              <a:t>terților</a:t>
            </a:r>
            <a:r>
              <a:rPr lang="en-GB" baseline="0" dirty="0"/>
              <a:t>.</a:t>
            </a:r>
            <a:endParaRPr lang="ro-RO" baseline="0" dirty="0"/>
          </a:p>
          <a:p>
            <a:pPr eaLnBrk="1" hangingPunct="1">
              <a:spcBef>
                <a:spcPct val="0"/>
              </a:spcBef>
            </a:pPr>
            <a:endParaRPr lang="ro-RO" dirty="0"/>
          </a:p>
          <a:p>
            <a:pPr eaLnBrk="1" hangingPunct="1">
              <a:spcBef>
                <a:spcPct val="0"/>
              </a:spcBef>
            </a:pPr>
            <a:endParaRPr lang="en-GB" baseline="0" dirty="0"/>
          </a:p>
        </p:txBody>
      </p:sp>
    </p:spTree>
    <p:extLst>
      <p:ext uri="{BB962C8B-B14F-4D97-AF65-F5344CB8AC3E}">
        <p14:creationId xmlns:p14="http://schemas.microsoft.com/office/powerpoint/2010/main" val="39246630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textul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5</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element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interesul public....</a:t>
            </a:r>
            <a:r>
              <a:rPr kumimoji="0" lang="en-US" sz="1200" b="0" i="0" u="none" strike="noStrike" kern="1200" cap="none" spc="0" normalizeH="0" baseline="0" noProof="0" dirty="0">
                <a:ln>
                  <a:noFill/>
                </a:ln>
                <a:effectLst/>
                <a:uLnTx/>
                <a:uFillTx/>
                <a:latin typeface="Calibri" panose="020F0502020204030204"/>
                <a:ea typeface="+mn-ea"/>
                <a:cs typeface="+mn-cs"/>
              </a:rPr>
              <a:t>.</a:t>
            </a:r>
            <a:r>
              <a:rPr kumimoji="0" lang="ro-RO" sz="1200" b="0" i="0" u="none" strike="noStrike" kern="1200" cap="none" spc="0" normalizeH="0" baseline="0" noProof="0" dirty="0">
                <a:ln>
                  <a:noFill/>
                </a:ln>
                <a:effectLst/>
                <a:uLnTx/>
                <a:uFillTx/>
                <a:latin typeface="Calibri" panose="020F0502020204030204"/>
                <a:ea typeface="+mn-ea"/>
                <a:cs typeface="+mn-cs"/>
              </a:rPr>
              <a:t>administrarea solidă a justiției ...drepturilor, responsabilităților și intereselor legitime ale terților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 </a:t>
            </a:r>
            <a:r>
              <a:rPr lang="ro-RO" dirty="0"/>
              <a:t>A</a:t>
            </a:r>
            <a:r>
              <a:rPr lang="en-GB" baseline="0" dirty="0" err="1"/>
              <a:t>cest</a:t>
            </a:r>
            <a:r>
              <a:rPr lang="en-GB" baseline="0" dirty="0"/>
              <a:t> element </a:t>
            </a:r>
            <a:r>
              <a:rPr lang="en-GB" baseline="0" dirty="0" err="1"/>
              <a:t>limitează</a:t>
            </a:r>
            <a:r>
              <a:rPr lang="en-GB" baseline="0" dirty="0"/>
              <a:t> </a:t>
            </a:r>
            <a:r>
              <a:rPr lang="en-GB" baseline="0" dirty="0" err="1"/>
              <a:t>necesitatea</a:t>
            </a:r>
            <a:r>
              <a:rPr lang="en-GB" baseline="0" dirty="0"/>
              <a:t> de a reduce </a:t>
            </a:r>
            <a:r>
              <a:rPr lang="en-GB" baseline="0" dirty="0" err="1"/>
              <a:t>impactul</a:t>
            </a:r>
            <a:r>
              <a:rPr lang="en-GB" baseline="0" dirty="0"/>
              <a:t> </a:t>
            </a:r>
            <a:r>
              <a:rPr lang="en-GB" baseline="0" dirty="0" err="1"/>
              <a:t>puterii</a:t>
            </a:r>
            <a:r>
              <a:rPr lang="en-GB" baseline="0" dirty="0"/>
              <a:t> </a:t>
            </a:r>
            <a:r>
              <a:rPr lang="en-GB" baseline="0" dirty="0" err="1"/>
              <a:t>sau</a:t>
            </a:r>
            <a:r>
              <a:rPr lang="en-GB" baseline="0" dirty="0"/>
              <a:t> </a:t>
            </a:r>
            <a:r>
              <a:rPr lang="en-GB" baseline="0" dirty="0" err="1"/>
              <a:t>procedurii</a:t>
            </a:r>
            <a:r>
              <a:rPr lang="en-GB" baseline="0" dirty="0"/>
              <a:t> la </a:t>
            </a:r>
            <a:r>
              <a:rPr lang="en-GB" baseline="0" dirty="0" err="1"/>
              <a:t>situația</a:t>
            </a:r>
            <a:r>
              <a:rPr lang="en-GB" baseline="0" dirty="0"/>
              <a:t> </a:t>
            </a:r>
            <a:r>
              <a:rPr lang="en-GB" baseline="0" dirty="0" err="1"/>
              <a:t>în</a:t>
            </a:r>
            <a:r>
              <a:rPr lang="en-GB" baseline="0" dirty="0"/>
              <a:t> care </a:t>
            </a:r>
            <a:r>
              <a:rPr lang="en-GB" baseline="0" dirty="0" err="1"/>
              <a:t>această</a:t>
            </a:r>
            <a:r>
              <a:rPr lang="en-GB" baseline="0" dirty="0"/>
              <a:t> </a:t>
            </a:r>
            <a:r>
              <a:rPr lang="en-GB" baseline="0" dirty="0" err="1"/>
              <a:t>reducere</a:t>
            </a:r>
            <a:r>
              <a:rPr lang="en-GB" baseline="0" dirty="0"/>
              <a:t> </a:t>
            </a:r>
            <a:r>
              <a:rPr lang="en-GB" baseline="0" dirty="0" err="1"/>
              <a:t>este</a:t>
            </a:r>
            <a:r>
              <a:rPr lang="en-GB" baseline="0" dirty="0"/>
              <a:t> "</a:t>
            </a:r>
            <a:r>
              <a:rPr lang="en-GB" baseline="0" dirty="0" err="1"/>
              <a:t>în</a:t>
            </a:r>
            <a:r>
              <a:rPr lang="en-GB" baseline="0" dirty="0"/>
              <a:t> </a:t>
            </a:r>
            <a:r>
              <a:rPr lang="en-GB" baseline="0" dirty="0" err="1"/>
              <a:t>concordanță</a:t>
            </a:r>
            <a:r>
              <a:rPr lang="en-GB" baseline="0" dirty="0"/>
              <a:t> cu </a:t>
            </a:r>
            <a:r>
              <a:rPr lang="en-GB" baseline="0" dirty="0" err="1"/>
              <a:t>interesul</a:t>
            </a:r>
            <a:r>
              <a:rPr lang="en-GB" baseline="0" dirty="0"/>
              <a:t> public, </a:t>
            </a:r>
            <a:r>
              <a:rPr lang="en-GB" baseline="0" dirty="0" err="1"/>
              <a:t>în</a:t>
            </a:r>
            <a:r>
              <a:rPr lang="en-GB" baseline="0" dirty="0"/>
              <a:t> special cu </a:t>
            </a:r>
            <a:r>
              <a:rPr lang="en-GB" baseline="0" dirty="0" err="1"/>
              <a:t>administrarea</a:t>
            </a:r>
            <a:r>
              <a:rPr lang="en-GB" baseline="0" dirty="0"/>
              <a:t> </a:t>
            </a:r>
            <a:r>
              <a:rPr lang="en-GB" baseline="0" dirty="0" err="1"/>
              <a:t>sănătoasă</a:t>
            </a:r>
            <a:r>
              <a:rPr lang="en-GB" baseline="0" dirty="0"/>
              <a:t> a </a:t>
            </a:r>
            <a:r>
              <a:rPr lang="en-GB" baseline="0" dirty="0" err="1"/>
              <a:t>justiției</a:t>
            </a:r>
            <a:r>
              <a:rPr lang="en-GB" baseline="0" dirty="0"/>
              <a:t>". </a:t>
            </a:r>
            <a:r>
              <a:rPr lang="en-GB" baseline="0" dirty="0" err="1"/>
              <a:t>Aceasta</a:t>
            </a:r>
            <a:r>
              <a:rPr lang="en-GB" baseline="0" dirty="0"/>
              <a:t> </a:t>
            </a:r>
            <a:r>
              <a:rPr lang="en-GB" baseline="0" dirty="0" err="1"/>
              <a:t>înseamnă</a:t>
            </a:r>
            <a:r>
              <a:rPr lang="en-GB" baseline="0" dirty="0"/>
              <a:t> </a:t>
            </a:r>
            <a:r>
              <a:rPr lang="en-GB" baseline="0" dirty="0" err="1"/>
              <a:t>că</a:t>
            </a:r>
            <a:r>
              <a:rPr lang="en-GB" baseline="0" dirty="0"/>
              <a:t> </a:t>
            </a:r>
            <a:r>
              <a:rPr lang="en-GB" baseline="0" dirty="0" err="1"/>
              <a:t>impactul</a:t>
            </a:r>
            <a:r>
              <a:rPr lang="en-GB" baseline="0" dirty="0"/>
              <a:t> </a:t>
            </a:r>
            <a:r>
              <a:rPr lang="en-GB" baseline="0" dirty="0" err="1"/>
              <a:t>puterilor</a:t>
            </a:r>
            <a:r>
              <a:rPr lang="en-GB" baseline="0" dirty="0"/>
              <a:t> </a:t>
            </a:r>
            <a:r>
              <a:rPr lang="en-GB" baseline="0" dirty="0" err="1"/>
              <a:t>sau</a:t>
            </a:r>
            <a:r>
              <a:rPr lang="en-GB" baseline="0" dirty="0"/>
              <a:t> </a:t>
            </a:r>
            <a:r>
              <a:rPr lang="en-GB" baseline="0" dirty="0" err="1"/>
              <a:t>procedurilor</a:t>
            </a:r>
            <a:r>
              <a:rPr lang="en-GB" baseline="0" dirty="0"/>
              <a:t> </a:t>
            </a:r>
            <a:r>
              <a:rPr lang="en-GB" baseline="0" dirty="0" err="1"/>
              <a:t>trebuie</a:t>
            </a:r>
            <a:r>
              <a:rPr lang="en-GB" baseline="0" dirty="0"/>
              <a:t> </a:t>
            </a:r>
            <a:r>
              <a:rPr lang="en-GB" baseline="0" dirty="0" err="1"/>
              <a:t>evaluat</a:t>
            </a:r>
            <a:r>
              <a:rPr lang="en-GB" baseline="0" dirty="0"/>
              <a:t> </a:t>
            </a:r>
            <a:r>
              <a:rPr lang="en-GB" baseline="0" dirty="0" err="1"/>
              <a:t>în</a:t>
            </a:r>
            <a:r>
              <a:rPr lang="en-GB" baseline="0" dirty="0"/>
              <a:t> </a:t>
            </a:r>
            <a:r>
              <a:rPr lang="en-GB" baseline="0" dirty="0" err="1"/>
              <a:t>primul</a:t>
            </a:r>
            <a:r>
              <a:rPr lang="en-GB" baseline="0" dirty="0"/>
              <a:t> </a:t>
            </a:r>
            <a:r>
              <a:rPr lang="en-GB" baseline="0" dirty="0" err="1"/>
              <a:t>rând</a:t>
            </a:r>
            <a:r>
              <a:rPr lang="en-GB" baseline="0" dirty="0"/>
              <a:t> </a:t>
            </a:r>
            <a:r>
              <a:rPr lang="en-GB" baseline="0" dirty="0" err="1"/>
              <a:t>în</a:t>
            </a:r>
            <a:r>
              <a:rPr lang="en-GB" baseline="0" dirty="0"/>
              <a:t> </a:t>
            </a:r>
            <a:r>
              <a:rPr lang="en-GB" baseline="0" dirty="0" err="1"/>
              <a:t>legătură</a:t>
            </a:r>
            <a:r>
              <a:rPr lang="en-GB" baseline="0" dirty="0"/>
              <a:t> cu </a:t>
            </a:r>
            <a:r>
              <a:rPr lang="en-GB" baseline="0" dirty="0" err="1"/>
              <a:t>administrarea</a:t>
            </a:r>
            <a:r>
              <a:rPr lang="en-GB" baseline="0" dirty="0"/>
              <a:t> </a:t>
            </a:r>
            <a:r>
              <a:rPr lang="en-GB" baseline="0" dirty="0" err="1"/>
              <a:t>solidă</a:t>
            </a:r>
            <a:r>
              <a:rPr lang="en-GB" baseline="0" dirty="0"/>
              <a:t> a </a:t>
            </a:r>
            <a:r>
              <a:rPr lang="en-GB" baseline="0" dirty="0" err="1"/>
              <a:t>justiției</a:t>
            </a:r>
            <a:r>
              <a:rPr lang="en-GB" baseline="0" dirty="0"/>
              <a:t> </a:t>
            </a:r>
            <a:r>
              <a:rPr lang="en-GB" baseline="0" dirty="0" err="1"/>
              <a:t>și</a:t>
            </a:r>
            <a:r>
              <a:rPr lang="en-GB" baseline="0" dirty="0"/>
              <a:t> a </a:t>
            </a:r>
            <a:r>
              <a:rPr lang="en-GB" baseline="0" dirty="0" err="1"/>
              <a:t>altor</a:t>
            </a:r>
            <a:r>
              <a:rPr lang="en-GB" baseline="0" dirty="0"/>
              <a:t> </a:t>
            </a:r>
            <a:r>
              <a:rPr lang="en-GB" baseline="0" dirty="0" err="1"/>
              <a:t>interese</a:t>
            </a:r>
            <a:r>
              <a:rPr lang="en-GB" baseline="0" dirty="0"/>
              <a:t> </a:t>
            </a:r>
            <a:r>
              <a:rPr lang="en-GB" baseline="0" dirty="0" err="1"/>
              <a:t>publice</a:t>
            </a:r>
            <a:r>
              <a:rPr lang="en-GB" baseline="0" dirty="0"/>
              <a:t> (de </a:t>
            </a:r>
            <a:r>
              <a:rPr lang="en-GB" baseline="0" dirty="0" err="1"/>
              <a:t>exemplu</a:t>
            </a:r>
            <a:r>
              <a:rPr lang="en-GB" baseline="0" dirty="0"/>
              <a:t>, </a:t>
            </a:r>
            <a:r>
              <a:rPr lang="en-GB" baseline="0" dirty="0" err="1"/>
              <a:t>siguranța</a:t>
            </a:r>
            <a:r>
              <a:rPr lang="en-GB" baseline="0" dirty="0"/>
              <a:t> </a:t>
            </a:r>
            <a:r>
              <a:rPr lang="en-GB" baseline="0" dirty="0" err="1"/>
              <a:t>publică</a:t>
            </a:r>
            <a:r>
              <a:rPr lang="en-GB" baseline="0" dirty="0"/>
              <a:t> </a:t>
            </a:r>
            <a:r>
              <a:rPr lang="en-GB" baseline="0" dirty="0" err="1"/>
              <a:t>și</a:t>
            </a:r>
            <a:r>
              <a:rPr lang="en-GB" baseline="0" dirty="0"/>
              <a:t> </a:t>
            </a:r>
            <a:r>
              <a:rPr lang="en-GB" baseline="0" dirty="0" err="1"/>
              <a:t>sănătatea</a:t>
            </a:r>
            <a:r>
              <a:rPr lang="en-GB" baseline="0" dirty="0"/>
              <a:t> </a:t>
            </a:r>
            <a:r>
              <a:rPr lang="en-GB" baseline="0" dirty="0" err="1"/>
              <a:t>publică</a:t>
            </a:r>
            <a:r>
              <a:rPr lang="en-GB" baseline="0" dirty="0"/>
              <a:t> </a:t>
            </a:r>
            <a:r>
              <a:rPr lang="en-GB" baseline="0" dirty="0" err="1"/>
              <a:t>și</a:t>
            </a:r>
            <a:r>
              <a:rPr lang="en-GB" baseline="0" dirty="0"/>
              <a:t> </a:t>
            </a:r>
            <a:r>
              <a:rPr lang="en-GB" baseline="0" dirty="0" err="1"/>
              <a:t>alte</a:t>
            </a:r>
            <a:r>
              <a:rPr lang="en-GB" baseline="0" dirty="0"/>
              <a:t> </a:t>
            </a:r>
            <a:r>
              <a:rPr lang="en-GB" baseline="0" dirty="0" err="1"/>
              <a:t>interese</a:t>
            </a:r>
            <a:r>
              <a:rPr lang="en-GB" baseline="0" dirty="0"/>
              <a:t>, </a:t>
            </a:r>
            <a:r>
              <a:rPr lang="en-GB" baseline="0" dirty="0" err="1"/>
              <a:t>inclusiv</a:t>
            </a:r>
            <a:r>
              <a:rPr lang="en-GB" baseline="0" dirty="0"/>
              <a:t> </a:t>
            </a:r>
            <a:r>
              <a:rPr lang="en-GB" baseline="0" dirty="0" err="1"/>
              <a:t>interesele</a:t>
            </a:r>
            <a:r>
              <a:rPr lang="en-GB" baseline="0" dirty="0"/>
              <a:t> </a:t>
            </a:r>
            <a:r>
              <a:rPr lang="en-GB" baseline="0" dirty="0" err="1"/>
              <a:t>victimelor</a:t>
            </a:r>
            <a:r>
              <a:rPr lang="en-GB" baseline="0" dirty="0"/>
              <a:t> </a:t>
            </a:r>
            <a:r>
              <a:rPr lang="en-GB" baseline="0" dirty="0" err="1"/>
              <a:t>și</a:t>
            </a:r>
            <a:r>
              <a:rPr lang="en-GB" baseline="0" dirty="0"/>
              <a:t> </a:t>
            </a:r>
            <a:r>
              <a:rPr lang="en-GB" baseline="0" dirty="0" err="1"/>
              <a:t>respectarea</a:t>
            </a:r>
            <a:r>
              <a:rPr lang="en-GB" baseline="0" dirty="0"/>
              <a:t> </a:t>
            </a:r>
            <a:r>
              <a:rPr lang="en-GB" baseline="0" dirty="0" err="1"/>
              <a:t>vieții</a:t>
            </a:r>
            <a:r>
              <a:rPr lang="en-GB" baseline="0" dirty="0"/>
              <a:t> private). </a:t>
            </a:r>
            <a:r>
              <a:rPr lang="en-GB" baseline="0" dirty="0" err="1"/>
              <a:t>În</a:t>
            </a:r>
            <a:r>
              <a:rPr lang="en-GB" baseline="0" dirty="0"/>
              <a:t> </a:t>
            </a:r>
            <a:r>
              <a:rPr lang="en-GB" baseline="0" dirty="0" err="1"/>
              <a:t>măsura</a:t>
            </a:r>
            <a:r>
              <a:rPr lang="en-GB" baseline="0" dirty="0"/>
              <a:t> </a:t>
            </a:r>
            <a:r>
              <a:rPr lang="en-GB" baseline="0" dirty="0" err="1"/>
              <a:t>în</a:t>
            </a:r>
            <a:r>
              <a:rPr lang="en-GB" baseline="0" dirty="0"/>
              <a:t> care </a:t>
            </a:r>
            <a:r>
              <a:rPr lang="en-GB" baseline="0" dirty="0" err="1"/>
              <a:t>limitarea</a:t>
            </a:r>
            <a:r>
              <a:rPr lang="en-GB" baseline="0" dirty="0"/>
              <a:t> </a:t>
            </a:r>
            <a:r>
              <a:rPr lang="en-GB" baseline="0" dirty="0" err="1"/>
              <a:t>impactului</a:t>
            </a:r>
            <a:r>
              <a:rPr lang="en-GB" baseline="0" dirty="0"/>
              <a:t> </a:t>
            </a:r>
            <a:r>
              <a:rPr lang="en-GB" baseline="0" dirty="0" err="1"/>
              <a:t>puterii</a:t>
            </a:r>
            <a:r>
              <a:rPr lang="en-GB" baseline="0" dirty="0"/>
              <a:t> </a:t>
            </a:r>
            <a:r>
              <a:rPr lang="en-GB" baseline="0" dirty="0" err="1"/>
              <a:t>sau</a:t>
            </a:r>
            <a:r>
              <a:rPr lang="en-GB" baseline="0" dirty="0"/>
              <a:t> a </a:t>
            </a:r>
            <a:r>
              <a:rPr lang="en-GB" baseline="0" dirty="0" err="1"/>
              <a:t>procedurii</a:t>
            </a:r>
            <a:r>
              <a:rPr lang="en-GB" baseline="0" dirty="0"/>
              <a:t> </a:t>
            </a:r>
            <a:r>
              <a:rPr lang="en-GB" baseline="0" dirty="0" err="1"/>
              <a:t>asupra</a:t>
            </a:r>
            <a:r>
              <a:rPr lang="en-GB" baseline="0" dirty="0"/>
              <a:t> </a:t>
            </a:r>
            <a:r>
              <a:rPr lang="en-GB" baseline="0" dirty="0" err="1"/>
              <a:t>altor</a:t>
            </a:r>
            <a:r>
              <a:rPr lang="en-GB" baseline="0" dirty="0"/>
              <a:t> </a:t>
            </a:r>
            <a:r>
              <a:rPr lang="en-GB" baseline="0" dirty="0" err="1"/>
              <a:t>drepturi</a:t>
            </a:r>
            <a:r>
              <a:rPr lang="en-GB" baseline="0" dirty="0"/>
              <a:t> </a:t>
            </a:r>
            <a:r>
              <a:rPr lang="en-GB" baseline="0" dirty="0" err="1"/>
              <a:t>și</a:t>
            </a:r>
            <a:r>
              <a:rPr lang="en-GB" baseline="0" dirty="0"/>
              <a:t> </a:t>
            </a:r>
            <a:r>
              <a:rPr lang="en-GB" baseline="0" dirty="0" err="1"/>
              <a:t>interese</a:t>
            </a:r>
            <a:r>
              <a:rPr lang="en-GB" baseline="0" dirty="0"/>
              <a:t> </a:t>
            </a:r>
            <a:r>
              <a:rPr lang="en-GB" baseline="0" dirty="0" err="1"/>
              <a:t>este</a:t>
            </a:r>
            <a:r>
              <a:rPr lang="en-GB" baseline="0" dirty="0"/>
              <a:t> </a:t>
            </a:r>
            <a:r>
              <a:rPr lang="en-GB" baseline="0" dirty="0" err="1"/>
              <a:t>compatibilă</a:t>
            </a:r>
            <a:r>
              <a:rPr lang="en-GB" baseline="0" dirty="0"/>
              <a:t> cu </a:t>
            </a:r>
            <a:r>
              <a:rPr lang="en-GB" baseline="0" dirty="0" err="1"/>
              <a:t>salvgardarea</a:t>
            </a:r>
            <a:r>
              <a:rPr lang="en-GB" baseline="0" dirty="0"/>
              <a:t> </a:t>
            </a:r>
            <a:r>
              <a:rPr lang="en-GB" baseline="0" dirty="0" err="1"/>
              <a:t>acestor</a:t>
            </a:r>
            <a:r>
              <a:rPr lang="en-GB" baseline="0" dirty="0"/>
              <a:t> </a:t>
            </a:r>
            <a:r>
              <a:rPr lang="en-GB" baseline="0" dirty="0" err="1"/>
              <a:t>interese</a:t>
            </a:r>
            <a:r>
              <a:rPr lang="en-GB" baseline="0" dirty="0"/>
              <a:t> </a:t>
            </a:r>
            <a:r>
              <a:rPr lang="en-GB" baseline="0" dirty="0" err="1"/>
              <a:t>publice</a:t>
            </a:r>
            <a:r>
              <a:rPr lang="en-GB" baseline="0" dirty="0"/>
              <a:t>, </a:t>
            </a:r>
            <a:r>
              <a:rPr lang="en-GB" baseline="0" dirty="0" err="1"/>
              <a:t>trebui</a:t>
            </a:r>
            <a:r>
              <a:rPr lang="ro-RO" baseline="0" dirty="0"/>
              <a:t>e</a:t>
            </a:r>
            <a:r>
              <a:rPr lang="en-GB" baseline="0" dirty="0"/>
              <a:t> </a:t>
            </a:r>
            <a:r>
              <a:rPr lang="en-GB" baseline="0" dirty="0" err="1"/>
              <a:t>puse</a:t>
            </a:r>
            <a:r>
              <a:rPr lang="en-GB" baseline="0" dirty="0"/>
              <a:t> </a:t>
            </a:r>
            <a:r>
              <a:rPr lang="en-GB" baseline="0" dirty="0" err="1"/>
              <a:t>în</a:t>
            </a:r>
            <a:r>
              <a:rPr lang="en-GB" baseline="0" dirty="0"/>
              <a:t> </a:t>
            </a:r>
            <a:r>
              <a:rPr lang="en-GB" baseline="0" dirty="0" err="1"/>
              <a:t>aplicare</a:t>
            </a:r>
            <a:r>
              <a:rPr lang="en-GB" baseline="0" dirty="0"/>
              <a:t> </a:t>
            </a:r>
            <a:r>
              <a:rPr lang="en-GB" baseline="0" dirty="0" err="1"/>
              <a:t>alte</a:t>
            </a:r>
            <a:r>
              <a:rPr lang="en-GB" baseline="0" dirty="0"/>
              <a:t> </a:t>
            </a:r>
            <a:r>
              <a:rPr lang="en-GB" baseline="0" dirty="0" err="1"/>
              <a:t>garanții</a:t>
            </a:r>
            <a:r>
              <a:rPr lang="en-GB" baseline="0" dirty="0"/>
              <a:t> </a:t>
            </a:r>
            <a:r>
              <a:rPr lang="en-GB" baseline="0" dirty="0" err="1"/>
              <a:t>pentru</a:t>
            </a:r>
            <a:r>
              <a:rPr lang="en-GB" baseline="0" dirty="0"/>
              <a:t> a </a:t>
            </a:r>
            <a:r>
              <a:rPr lang="en-GB" baseline="0" dirty="0" err="1"/>
              <a:t>proteja</a:t>
            </a:r>
            <a:r>
              <a:rPr lang="en-GB" baseline="0" dirty="0"/>
              <a:t> </a:t>
            </a:r>
            <a:r>
              <a:rPr lang="en-GB" baseline="0" dirty="0" err="1"/>
              <a:t>aceste</a:t>
            </a:r>
            <a:r>
              <a:rPr lang="en-GB" baseline="0" dirty="0"/>
              <a:t> </a:t>
            </a:r>
            <a:r>
              <a:rPr lang="en-GB" baseline="0" dirty="0" err="1"/>
              <a:t>alte</a:t>
            </a:r>
            <a:r>
              <a:rPr lang="en-GB" baseline="0" dirty="0"/>
              <a:t> </a:t>
            </a:r>
            <a:r>
              <a:rPr lang="en-GB" baseline="0" dirty="0" err="1"/>
              <a:t>interese</a:t>
            </a:r>
            <a:r>
              <a:rPr lang="en-GB" baseline="0" dirty="0"/>
              <a:t>, cum </a:t>
            </a:r>
            <a:r>
              <a:rPr lang="en-GB" baseline="0" dirty="0" err="1"/>
              <a:t>ar</a:t>
            </a:r>
            <a:r>
              <a:rPr lang="en-GB" baseline="0" dirty="0"/>
              <a:t> fi "</a:t>
            </a:r>
            <a:r>
              <a:rPr lang="en-GB" baseline="0" dirty="0" err="1"/>
              <a:t>minimizarea</a:t>
            </a:r>
            <a:r>
              <a:rPr lang="en-GB" baseline="0" dirty="0"/>
              <a:t> </a:t>
            </a:r>
            <a:r>
              <a:rPr lang="en-GB" baseline="0" dirty="0" err="1"/>
              <a:t>întreruperii</a:t>
            </a:r>
            <a:r>
              <a:rPr lang="en-GB" baseline="0" dirty="0"/>
              <a:t> </a:t>
            </a:r>
            <a:r>
              <a:rPr lang="ro-RO" baseline="0" dirty="0"/>
              <a:t>serviciului pentru </a:t>
            </a:r>
            <a:r>
              <a:rPr lang="en-GB" baseline="0" dirty="0" err="1"/>
              <a:t>consumator</a:t>
            </a:r>
            <a:r>
              <a:rPr lang="en-GB" baseline="0" dirty="0"/>
              <a:t>, </a:t>
            </a:r>
            <a:r>
              <a:rPr lang="en-GB" baseline="0" dirty="0" err="1"/>
              <a:t>protecția</a:t>
            </a:r>
            <a:r>
              <a:rPr lang="en-GB" baseline="0" dirty="0"/>
              <a:t> </a:t>
            </a:r>
            <a:r>
              <a:rPr lang="en-GB" baseline="0" dirty="0" err="1"/>
              <a:t>împotriva</a:t>
            </a:r>
            <a:r>
              <a:rPr lang="en-GB" baseline="0" dirty="0"/>
              <a:t> </a:t>
            </a:r>
            <a:r>
              <a:rPr lang="en-GB" baseline="0" dirty="0" err="1"/>
              <a:t>obligațiilor</a:t>
            </a:r>
            <a:r>
              <a:rPr lang="en-GB" baseline="0" dirty="0"/>
              <a:t> de </a:t>
            </a:r>
            <a:r>
              <a:rPr lang="en-GB" baseline="0" dirty="0" err="1"/>
              <a:t>divulgare</a:t>
            </a:r>
            <a:r>
              <a:rPr lang="en-GB" baseline="0" dirty="0"/>
              <a:t> </a:t>
            </a:r>
            <a:r>
              <a:rPr lang="en-GB" baseline="0" dirty="0" err="1"/>
              <a:t>sau</a:t>
            </a:r>
            <a:r>
              <a:rPr lang="en-GB" baseline="0" dirty="0"/>
              <a:t> de </a:t>
            </a:r>
            <a:r>
              <a:rPr lang="en-GB" baseline="0" dirty="0" err="1"/>
              <a:t>facilitare</a:t>
            </a:r>
            <a:r>
              <a:rPr lang="en-GB" baseline="0" dirty="0"/>
              <a:t> a </a:t>
            </a:r>
            <a:r>
              <a:rPr lang="en-GB" baseline="0" dirty="0" err="1"/>
              <a:t>divulgării</a:t>
            </a:r>
            <a:r>
              <a:rPr lang="en-GB" baseline="0" dirty="0"/>
              <a:t> </a:t>
            </a:r>
            <a:r>
              <a:rPr lang="en-GB" baseline="0" dirty="0" err="1"/>
              <a:t>în</a:t>
            </a:r>
            <a:r>
              <a:rPr lang="en-GB" baseline="0" dirty="0"/>
              <a:t> </a:t>
            </a:r>
            <a:r>
              <a:rPr lang="en-GB" baseline="0" dirty="0" err="1"/>
              <a:t>temeiul</a:t>
            </a:r>
            <a:r>
              <a:rPr lang="en-GB" baseline="0" dirty="0"/>
              <a:t> </a:t>
            </a:r>
            <a:r>
              <a:rPr lang="en-GB" baseline="0" dirty="0" err="1"/>
              <a:t>prezentului</a:t>
            </a:r>
            <a:r>
              <a:rPr lang="en-GB" baseline="0" dirty="0"/>
              <a:t> capitol </a:t>
            </a:r>
            <a:r>
              <a:rPr lang="en-GB" baseline="0" dirty="0" err="1"/>
              <a:t>sau</a:t>
            </a:r>
            <a:r>
              <a:rPr lang="en-GB" baseline="0" dirty="0"/>
              <a:t> </a:t>
            </a:r>
            <a:r>
              <a:rPr lang="en-GB" baseline="0" dirty="0" err="1"/>
              <a:t>protecția</a:t>
            </a:r>
            <a:r>
              <a:rPr lang="en-GB" baseline="0" dirty="0"/>
              <a:t> </a:t>
            </a:r>
            <a:r>
              <a:rPr lang="en-GB" baseline="0" dirty="0" err="1"/>
              <a:t>intereselor</a:t>
            </a:r>
            <a:r>
              <a:rPr lang="en-GB" baseline="0" dirty="0"/>
              <a:t> de </a:t>
            </a:r>
            <a:r>
              <a:rPr lang="en-GB" baseline="0" dirty="0" err="1"/>
              <a:t>proprietate</a:t>
            </a:r>
            <a:r>
              <a:rPr lang="en-GB" baseline="0" dirty="0"/>
              <a:t> "(a se </a:t>
            </a:r>
            <a:r>
              <a:rPr lang="en-GB" baseline="0" dirty="0" err="1"/>
              <a:t>vedea</a:t>
            </a:r>
            <a:r>
              <a:rPr lang="en-GB" baseline="0" dirty="0"/>
              <a:t> [1] </a:t>
            </a:r>
            <a:r>
              <a:rPr lang="en-GB" baseline="0" dirty="0" err="1"/>
              <a:t>raportul</a:t>
            </a:r>
            <a:r>
              <a:rPr lang="en-GB" baseline="0" dirty="0"/>
              <a:t> </a:t>
            </a:r>
            <a:r>
              <a:rPr lang="en-GB" baseline="0" dirty="0" err="1"/>
              <a:t>explicativ</a:t>
            </a:r>
            <a:r>
              <a:rPr lang="en-GB" baseline="0" dirty="0"/>
              <a:t> al </a:t>
            </a:r>
            <a:r>
              <a:rPr lang="en-GB" baseline="0" dirty="0" err="1"/>
              <a:t>Convenției</a:t>
            </a:r>
            <a:r>
              <a:rPr lang="en-GB" baseline="0" dirty="0"/>
              <a:t> </a:t>
            </a:r>
            <a:r>
              <a:rPr lang="en-GB" baseline="0" dirty="0" err="1"/>
              <a:t>privind</a:t>
            </a:r>
            <a:r>
              <a:rPr lang="en-GB" baseline="0" dirty="0"/>
              <a:t> </a:t>
            </a:r>
            <a:r>
              <a:rPr lang="en-GB" baseline="0" dirty="0" err="1"/>
              <a:t>criminalitatea</a:t>
            </a:r>
            <a:r>
              <a:rPr lang="en-GB" baseline="0" dirty="0"/>
              <a:t> </a:t>
            </a:r>
            <a:r>
              <a:rPr lang="en-GB" baseline="0" dirty="0" err="1"/>
              <a:t>informatică</a:t>
            </a:r>
            <a:r>
              <a:rPr lang="en-GB" baseline="0" dirty="0"/>
              <a:t>, § 148).</a:t>
            </a:r>
            <a:endParaRPr lang="ro-RO" baseline="0" dirty="0"/>
          </a:p>
          <a:p>
            <a:pPr eaLnBrk="1" hangingPunct="1">
              <a:spcBef>
                <a:spcPct val="0"/>
              </a:spcBef>
            </a:pPr>
            <a:endParaRPr lang="en-GB" baseline="0" dirty="0"/>
          </a:p>
          <a:p>
            <a:pPr marL="0" marR="0" indent="0" algn="l" defTabSz="457200" rtl="0" eaLnBrk="1" fontAlgn="base" latinLnBrk="0" hangingPunct="1">
              <a:lnSpc>
                <a:spcPct val="100000"/>
              </a:lnSpc>
              <a:spcBef>
                <a:spcPct val="0"/>
              </a:spcBef>
              <a:spcAft>
                <a:spcPct val="0"/>
              </a:spcAft>
              <a:buClrTx/>
              <a:buSzTx/>
              <a:buFontTx/>
              <a:buNone/>
              <a:tabLst/>
              <a:defRPr/>
            </a:pPr>
            <a:r>
              <a:rPr lang="en-GB" b="1" i="1" u="sng" dirty="0"/>
              <a:t>Refer</a:t>
            </a:r>
            <a:r>
              <a:rPr lang="ro-RO" b="1" i="1" u="sng" dirty="0" err="1"/>
              <a:t>ință</a:t>
            </a:r>
            <a:r>
              <a:rPr lang="en-GB" b="1" i="1" u="sng" dirty="0"/>
              <a:t>:</a:t>
            </a:r>
          </a:p>
          <a:p>
            <a:pPr marL="0" marR="0" indent="0" algn="l" defTabSz="457200" rtl="0" eaLnBrk="1" fontAlgn="base" latinLnBrk="0" hangingPunct="1">
              <a:lnSpc>
                <a:spcPct val="100000"/>
              </a:lnSpc>
              <a:spcBef>
                <a:spcPct val="0"/>
              </a:spcBef>
              <a:spcAft>
                <a:spcPct val="0"/>
              </a:spcAft>
              <a:buClrTx/>
              <a:buSzTx/>
              <a:buFontTx/>
              <a:buNone/>
              <a:tabLst/>
              <a:defRPr/>
            </a:pPr>
            <a:r>
              <a:rPr lang="en-GB" sz="1200" baseline="30000" dirty="0"/>
              <a:t>[1] </a:t>
            </a:r>
            <a:r>
              <a:rPr lang="en-GB" sz="1200" dirty="0"/>
              <a:t>Explanatory report to the Convention on cybercrime, §148.</a:t>
            </a:r>
          </a:p>
          <a:p>
            <a:endParaRPr lang="aa-ET"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13</a:t>
            </a:fld>
            <a:endParaRPr lang="en-US"/>
          </a:p>
        </p:txBody>
      </p:sp>
    </p:spTree>
    <p:extLst>
      <p:ext uri="{BB962C8B-B14F-4D97-AF65-F5344CB8AC3E}">
        <p14:creationId xmlns:p14="http://schemas.microsoft.com/office/powerpoint/2010/main" val="4201518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Răspunsul</a:t>
            </a:r>
            <a:r>
              <a:rPr lang="en-US" dirty="0"/>
              <a:t> </a:t>
            </a:r>
            <a:r>
              <a:rPr lang="en-US" dirty="0" err="1"/>
              <a:t>corect</a:t>
            </a:r>
            <a:r>
              <a:rPr lang="en-US" dirty="0"/>
              <a:t> </a:t>
            </a:r>
            <a:r>
              <a:rPr lang="en-US" dirty="0" err="1"/>
              <a:t>este</a:t>
            </a:r>
            <a:r>
              <a:rPr lang="en-US" dirty="0"/>
              <a:t>: a) Da - </a:t>
            </a:r>
            <a:r>
              <a:rPr lang="en-US" dirty="0" err="1"/>
              <a:t>dacă</a:t>
            </a:r>
            <a:r>
              <a:rPr lang="en-US" dirty="0"/>
              <a:t> sunt implicate </a:t>
            </a:r>
            <a:r>
              <a:rPr lang="en-US" dirty="0" err="1"/>
              <a:t>dovezi</a:t>
            </a:r>
            <a:r>
              <a:rPr lang="en-US" dirty="0"/>
              <a:t> </a:t>
            </a:r>
            <a:r>
              <a:rPr lang="en-US" dirty="0" err="1"/>
              <a:t>electronice</a:t>
            </a:r>
            <a:r>
              <a:rPr lang="en-US" dirty="0"/>
              <a:t>. </a:t>
            </a:r>
            <a:r>
              <a:rPr lang="en-US" dirty="0" err="1"/>
              <a:t>Acest</a:t>
            </a:r>
            <a:r>
              <a:rPr lang="en-US" dirty="0"/>
              <a:t> </a:t>
            </a:r>
            <a:r>
              <a:rPr lang="en-US" dirty="0" err="1"/>
              <a:t>lucru</a:t>
            </a:r>
            <a:r>
              <a:rPr lang="en-US" dirty="0"/>
              <a:t> se </a:t>
            </a:r>
            <a:r>
              <a:rPr lang="en-US" dirty="0" err="1"/>
              <a:t>datorează</a:t>
            </a:r>
            <a:r>
              <a:rPr lang="en-US" dirty="0"/>
              <a:t> </a:t>
            </a:r>
            <a:r>
              <a:rPr lang="en-US" dirty="0" err="1"/>
              <a:t>domeniului</a:t>
            </a:r>
            <a:r>
              <a:rPr lang="en-US" dirty="0"/>
              <a:t> de </a:t>
            </a:r>
            <a:r>
              <a:rPr lang="en-US" dirty="0" err="1"/>
              <a:t>aplicare</a:t>
            </a:r>
            <a:r>
              <a:rPr lang="en-US" dirty="0"/>
              <a:t> al </a:t>
            </a:r>
            <a:r>
              <a:rPr lang="en-US" dirty="0" err="1"/>
              <a:t>dispozițiilor</a:t>
            </a:r>
            <a:r>
              <a:rPr lang="en-US" dirty="0"/>
              <a:t> </a:t>
            </a:r>
            <a:r>
              <a:rPr lang="en-US" dirty="0" err="1"/>
              <a:t>procedurale</a:t>
            </a:r>
            <a:r>
              <a:rPr lang="en-US" dirty="0"/>
              <a:t> </a:t>
            </a:r>
            <a:r>
              <a:rPr lang="en-US" dirty="0" err="1"/>
              <a:t>în</a:t>
            </a:r>
            <a:r>
              <a:rPr lang="en-US" dirty="0"/>
              <a:t> </a:t>
            </a:r>
            <a:r>
              <a:rPr lang="en-US" dirty="0" err="1"/>
              <a:t>temeiul</a:t>
            </a:r>
            <a:r>
              <a:rPr lang="en-US" dirty="0"/>
              <a:t> </a:t>
            </a:r>
            <a:r>
              <a:rPr lang="ro-RO" dirty="0"/>
              <a:t>A</a:t>
            </a:r>
            <a:r>
              <a:rPr lang="en-US" dirty="0" err="1"/>
              <a:t>rticolului</a:t>
            </a:r>
            <a:r>
              <a:rPr lang="en-US" dirty="0"/>
              <a:t> 14 din </a:t>
            </a:r>
            <a:r>
              <a:rPr lang="en-US" dirty="0" err="1"/>
              <a:t>Convenția</a:t>
            </a:r>
            <a:r>
              <a:rPr lang="en-US" dirty="0"/>
              <a:t> de la </a:t>
            </a:r>
            <a:r>
              <a:rPr lang="en-US" dirty="0" err="1"/>
              <a:t>Budapesta</a:t>
            </a:r>
            <a:r>
              <a:rPr lang="ro-RO" dirty="0"/>
              <a:t>, care</a:t>
            </a:r>
            <a:r>
              <a:rPr lang="en-US" dirty="0"/>
              <a:t> se </a:t>
            </a:r>
            <a:r>
              <a:rPr lang="en-US" dirty="0" err="1"/>
              <a:t>extinde</a:t>
            </a:r>
            <a:r>
              <a:rPr lang="en-US" dirty="0"/>
              <a:t> la </a:t>
            </a:r>
            <a:r>
              <a:rPr lang="en-US" dirty="0" err="1"/>
              <a:t>colectarea</a:t>
            </a:r>
            <a:r>
              <a:rPr lang="en-US" dirty="0"/>
              <a:t> de probe </a:t>
            </a:r>
            <a:r>
              <a:rPr lang="en-US" dirty="0" err="1"/>
              <a:t>electronice</a:t>
            </a:r>
            <a:r>
              <a:rPr lang="en-US" dirty="0"/>
              <a:t> </a:t>
            </a:r>
            <a:r>
              <a:rPr lang="en-US" dirty="0" err="1"/>
              <a:t>pentru</a:t>
            </a:r>
            <a:r>
              <a:rPr lang="en-US" dirty="0"/>
              <a:t> in</a:t>
            </a:r>
            <a:r>
              <a:rPr lang="ro-RO" dirty="0"/>
              <a:t>v</a:t>
            </a:r>
            <a:r>
              <a:rPr lang="en-US" dirty="0" err="1"/>
              <a:t>estigarea</a:t>
            </a:r>
            <a:r>
              <a:rPr lang="en-US" dirty="0"/>
              <a:t> </a:t>
            </a:r>
            <a:r>
              <a:rPr lang="en-US" dirty="0" err="1"/>
              <a:t>tuturor</a:t>
            </a:r>
            <a:r>
              <a:rPr lang="en-US" dirty="0"/>
              <a:t> </a:t>
            </a:r>
            <a:r>
              <a:rPr lang="en-US" dirty="0" err="1"/>
              <a:t>infracțiunilo</a:t>
            </a:r>
            <a:r>
              <a:rPr lang="ro-RO" dirty="0"/>
              <a:t>r.</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endParaRPr lang="en-US"/>
          </a:p>
        </p:txBody>
      </p:sp>
    </p:spTree>
    <p:extLst>
      <p:ext uri="{BB962C8B-B14F-4D97-AF65-F5344CB8AC3E}">
        <p14:creationId xmlns:p14="http://schemas.microsoft.com/office/powerpoint/2010/main" val="1501585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Răspunsul</a:t>
            </a:r>
            <a:r>
              <a:rPr lang="en-US" dirty="0"/>
              <a:t> </a:t>
            </a:r>
            <a:r>
              <a:rPr lang="en-US" dirty="0" err="1"/>
              <a:t>corect</a:t>
            </a:r>
            <a:r>
              <a:rPr lang="en-US" dirty="0"/>
              <a:t> </a:t>
            </a:r>
            <a:r>
              <a:rPr lang="en-US" dirty="0" err="1"/>
              <a:t>este</a:t>
            </a:r>
            <a:r>
              <a:rPr lang="en-US" dirty="0"/>
              <a:t>: a) Da - </a:t>
            </a:r>
            <a:r>
              <a:rPr lang="en-US" dirty="0" err="1"/>
              <a:t>dacă</a:t>
            </a:r>
            <a:r>
              <a:rPr lang="en-US" dirty="0"/>
              <a:t> sunt implicate </a:t>
            </a:r>
            <a:r>
              <a:rPr lang="en-US" dirty="0" err="1"/>
              <a:t>dovezi</a:t>
            </a:r>
            <a:r>
              <a:rPr lang="en-US" dirty="0"/>
              <a:t> </a:t>
            </a:r>
            <a:r>
              <a:rPr lang="en-US" dirty="0" err="1"/>
              <a:t>electronice</a:t>
            </a:r>
            <a:r>
              <a:rPr lang="en-US" dirty="0"/>
              <a:t>. </a:t>
            </a:r>
            <a:r>
              <a:rPr lang="en-US" dirty="0" err="1"/>
              <a:t>Acest</a:t>
            </a:r>
            <a:r>
              <a:rPr lang="en-US" dirty="0"/>
              <a:t> </a:t>
            </a:r>
            <a:r>
              <a:rPr lang="en-US" dirty="0" err="1"/>
              <a:t>lucru</a:t>
            </a:r>
            <a:r>
              <a:rPr lang="en-US" dirty="0"/>
              <a:t> se </a:t>
            </a:r>
            <a:r>
              <a:rPr lang="en-US" dirty="0" err="1"/>
              <a:t>datorează</a:t>
            </a:r>
            <a:r>
              <a:rPr lang="en-US" dirty="0"/>
              <a:t> </a:t>
            </a:r>
            <a:r>
              <a:rPr lang="en-US" dirty="0" err="1"/>
              <a:t>domeniului</a:t>
            </a:r>
            <a:r>
              <a:rPr lang="en-US" dirty="0"/>
              <a:t> de </a:t>
            </a:r>
            <a:r>
              <a:rPr lang="en-US" dirty="0" err="1"/>
              <a:t>aplicare</a:t>
            </a:r>
            <a:r>
              <a:rPr lang="en-US" dirty="0"/>
              <a:t> al </a:t>
            </a:r>
            <a:r>
              <a:rPr lang="en-US" dirty="0" err="1"/>
              <a:t>dispozițiilor</a:t>
            </a:r>
            <a:r>
              <a:rPr lang="en-US" dirty="0"/>
              <a:t> </a:t>
            </a:r>
            <a:r>
              <a:rPr lang="en-US" dirty="0" err="1"/>
              <a:t>procedurale</a:t>
            </a:r>
            <a:r>
              <a:rPr lang="en-US" dirty="0"/>
              <a:t> </a:t>
            </a:r>
            <a:r>
              <a:rPr lang="en-US" dirty="0" err="1"/>
              <a:t>în</a:t>
            </a:r>
            <a:r>
              <a:rPr lang="en-US" dirty="0"/>
              <a:t> </a:t>
            </a:r>
            <a:r>
              <a:rPr lang="en-US" dirty="0" err="1"/>
              <a:t>temeiul</a:t>
            </a:r>
            <a:r>
              <a:rPr lang="en-US" dirty="0"/>
              <a:t> </a:t>
            </a:r>
            <a:r>
              <a:rPr lang="en-US" dirty="0" err="1"/>
              <a:t>rticolului</a:t>
            </a:r>
            <a:r>
              <a:rPr lang="en-US" dirty="0"/>
              <a:t> 14 din </a:t>
            </a:r>
            <a:r>
              <a:rPr lang="en-US" dirty="0" err="1"/>
              <a:t>Convenția</a:t>
            </a:r>
            <a:r>
              <a:rPr lang="en-US" dirty="0"/>
              <a:t> de la </a:t>
            </a:r>
            <a:r>
              <a:rPr lang="en-US" dirty="0" err="1"/>
              <a:t>Budapesta</a:t>
            </a:r>
            <a:r>
              <a:rPr lang="en-US" dirty="0"/>
              <a:t> se </a:t>
            </a:r>
            <a:r>
              <a:rPr lang="en-US" dirty="0" err="1"/>
              <a:t>extinde</a:t>
            </a:r>
            <a:r>
              <a:rPr lang="en-US" dirty="0"/>
              <a:t> la </a:t>
            </a:r>
            <a:r>
              <a:rPr lang="en-US" dirty="0" err="1"/>
              <a:t>colectarea</a:t>
            </a:r>
            <a:r>
              <a:rPr lang="en-US" dirty="0"/>
              <a:t> de probe </a:t>
            </a:r>
            <a:r>
              <a:rPr lang="en-US" dirty="0" err="1"/>
              <a:t>electronice</a:t>
            </a:r>
            <a:r>
              <a:rPr lang="en-US" dirty="0"/>
              <a:t> </a:t>
            </a:r>
            <a:r>
              <a:rPr lang="en-US" dirty="0" err="1"/>
              <a:t>pentru</a:t>
            </a:r>
            <a:r>
              <a:rPr lang="en-US" dirty="0"/>
              <a:t> </a:t>
            </a:r>
            <a:r>
              <a:rPr lang="en-US" dirty="0" err="1"/>
              <a:t>investigarea</a:t>
            </a:r>
            <a:r>
              <a:rPr lang="en-US" dirty="0"/>
              <a:t> </a:t>
            </a:r>
            <a:r>
              <a:rPr lang="en-US" dirty="0" err="1"/>
              <a:t>tuturor</a:t>
            </a:r>
            <a:r>
              <a:rPr lang="en-US" dirty="0"/>
              <a:t> </a:t>
            </a:r>
            <a:r>
              <a:rPr lang="en-US" dirty="0" err="1"/>
              <a:t>infracțiunilor</a:t>
            </a:r>
            <a:r>
              <a:rPr lang="en-US" dirty="0"/>
              <a:t> </a:t>
            </a:r>
            <a:r>
              <a:rPr lang="en-US" dirty="0" err="1"/>
              <a:t>penale</a:t>
            </a:r>
            <a:r>
              <a:rPr lang="en-US" dirty="0"/>
              <a:t>.</a:t>
            </a:r>
            <a:endParaRPr lang="ro-RO"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 </a:t>
            </a:r>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endParaRPr lang="en-US"/>
          </a:p>
        </p:txBody>
      </p:sp>
    </p:spTree>
    <p:extLst>
      <p:ext uri="{BB962C8B-B14F-4D97-AF65-F5344CB8AC3E}">
        <p14:creationId xmlns:p14="http://schemas.microsoft.com/office/powerpoint/2010/main" val="24566781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Răspunsul</a:t>
            </a:r>
            <a:r>
              <a:rPr lang="en-US" dirty="0"/>
              <a:t> </a:t>
            </a:r>
            <a:r>
              <a:rPr lang="en-US" dirty="0" err="1"/>
              <a:t>corect</a:t>
            </a:r>
            <a:r>
              <a:rPr lang="en-US" dirty="0"/>
              <a:t> </a:t>
            </a:r>
            <a:r>
              <a:rPr lang="en-US" dirty="0" err="1"/>
              <a:t>este</a:t>
            </a:r>
            <a:r>
              <a:rPr lang="en-US" dirty="0"/>
              <a:t>: a) Da - </a:t>
            </a:r>
            <a:r>
              <a:rPr lang="en-US" dirty="0" err="1"/>
              <a:t>dacă</a:t>
            </a:r>
            <a:r>
              <a:rPr lang="en-US" dirty="0"/>
              <a:t> sunt implicate </a:t>
            </a:r>
            <a:r>
              <a:rPr lang="en-US" dirty="0" err="1"/>
              <a:t>dovezi</a:t>
            </a:r>
            <a:r>
              <a:rPr lang="en-US" dirty="0"/>
              <a:t> </a:t>
            </a:r>
            <a:r>
              <a:rPr lang="en-US" dirty="0" err="1"/>
              <a:t>electronice</a:t>
            </a:r>
            <a:r>
              <a:rPr lang="en-US" dirty="0"/>
              <a:t>. </a:t>
            </a:r>
            <a:r>
              <a:rPr lang="en-US" dirty="0" err="1"/>
              <a:t>Acest</a:t>
            </a:r>
            <a:r>
              <a:rPr lang="en-US" dirty="0"/>
              <a:t> </a:t>
            </a:r>
            <a:r>
              <a:rPr lang="en-US" dirty="0" err="1"/>
              <a:t>lucru</a:t>
            </a:r>
            <a:r>
              <a:rPr lang="en-US" dirty="0"/>
              <a:t> se </a:t>
            </a:r>
            <a:r>
              <a:rPr lang="en-US" dirty="0" err="1"/>
              <a:t>datorează</a:t>
            </a:r>
            <a:r>
              <a:rPr lang="en-US" dirty="0"/>
              <a:t> </a:t>
            </a:r>
            <a:r>
              <a:rPr lang="en-US" dirty="0" err="1"/>
              <a:t>domeniului</a:t>
            </a:r>
            <a:r>
              <a:rPr lang="en-US" dirty="0"/>
              <a:t> de </a:t>
            </a:r>
            <a:r>
              <a:rPr lang="en-US" dirty="0" err="1"/>
              <a:t>aplicare</a:t>
            </a:r>
            <a:r>
              <a:rPr lang="en-US" dirty="0"/>
              <a:t> al </a:t>
            </a:r>
            <a:r>
              <a:rPr lang="en-US" dirty="0" err="1"/>
              <a:t>dispozițiilor</a:t>
            </a:r>
            <a:r>
              <a:rPr lang="en-US" dirty="0"/>
              <a:t> </a:t>
            </a:r>
            <a:r>
              <a:rPr lang="en-US" dirty="0" err="1"/>
              <a:t>procedurale</a:t>
            </a:r>
            <a:r>
              <a:rPr lang="en-US" dirty="0"/>
              <a:t> </a:t>
            </a:r>
            <a:r>
              <a:rPr lang="en-US" dirty="0" err="1"/>
              <a:t>în</a:t>
            </a:r>
            <a:r>
              <a:rPr lang="en-US" dirty="0"/>
              <a:t> </a:t>
            </a:r>
            <a:r>
              <a:rPr lang="en-US" dirty="0" err="1"/>
              <a:t>temeiul</a:t>
            </a:r>
            <a:r>
              <a:rPr lang="en-US" dirty="0"/>
              <a:t> </a:t>
            </a:r>
            <a:r>
              <a:rPr lang="en-US" dirty="0" err="1"/>
              <a:t>articolului</a:t>
            </a:r>
            <a:r>
              <a:rPr lang="en-US" dirty="0"/>
              <a:t> 14 din </a:t>
            </a:r>
            <a:r>
              <a:rPr lang="en-US" dirty="0" err="1"/>
              <a:t>Convenția</a:t>
            </a:r>
            <a:r>
              <a:rPr lang="en-US" dirty="0"/>
              <a:t> de la </a:t>
            </a:r>
            <a:r>
              <a:rPr lang="en-US" dirty="0" err="1"/>
              <a:t>Budapesta</a:t>
            </a:r>
            <a:r>
              <a:rPr lang="en-US" dirty="0"/>
              <a:t> se </a:t>
            </a:r>
            <a:r>
              <a:rPr lang="en-US" dirty="0" err="1"/>
              <a:t>extinde</a:t>
            </a:r>
            <a:r>
              <a:rPr lang="en-US" dirty="0"/>
              <a:t> la </a:t>
            </a:r>
            <a:r>
              <a:rPr lang="en-US" dirty="0" err="1"/>
              <a:t>colectarea</a:t>
            </a:r>
            <a:r>
              <a:rPr lang="en-US" dirty="0"/>
              <a:t> de probe </a:t>
            </a:r>
            <a:r>
              <a:rPr lang="en-US" dirty="0" err="1"/>
              <a:t>electronice</a:t>
            </a:r>
            <a:r>
              <a:rPr lang="en-US" dirty="0"/>
              <a:t> </a:t>
            </a:r>
            <a:r>
              <a:rPr lang="en-US" dirty="0" err="1"/>
              <a:t>pentru</a:t>
            </a:r>
            <a:r>
              <a:rPr lang="en-US" dirty="0"/>
              <a:t> </a:t>
            </a:r>
            <a:r>
              <a:rPr lang="en-US" dirty="0" err="1"/>
              <a:t>investigarea</a:t>
            </a:r>
            <a:r>
              <a:rPr lang="en-US" dirty="0"/>
              <a:t> </a:t>
            </a:r>
            <a:r>
              <a:rPr lang="en-US" dirty="0" err="1"/>
              <a:t>tuturor</a:t>
            </a:r>
            <a:r>
              <a:rPr lang="en-US" dirty="0"/>
              <a:t> </a:t>
            </a:r>
            <a:r>
              <a:rPr lang="en-US" dirty="0" err="1"/>
              <a:t>infracțiunilor</a:t>
            </a:r>
            <a:r>
              <a:rPr lang="en-US" dirty="0"/>
              <a:t>.</a:t>
            </a:r>
            <a:endParaRPr lang="ro-RO"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en-US"/>
          </a:p>
        </p:txBody>
      </p:sp>
    </p:spTree>
    <p:extLst>
      <p:ext uri="{BB962C8B-B14F-4D97-AF65-F5344CB8AC3E}">
        <p14:creationId xmlns:p14="http://schemas.microsoft.com/office/powerpoint/2010/main" val="26480950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Răspunsul</a:t>
            </a:r>
            <a:r>
              <a:rPr lang="en-US" dirty="0"/>
              <a:t> </a:t>
            </a:r>
            <a:r>
              <a:rPr lang="en-US" dirty="0" err="1"/>
              <a:t>corect</a:t>
            </a:r>
            <a:r>
              <a:rPr lang="en-US" dirty="0"/>
              <a:t> </a:t>
            </a:r>
            <a:r>
              <a:rPr lang="en-US" dirty="0" err="1"/>
              <a:t>este</a:t>
            </a:r>
            <a:r>
              <a:rPr lang="en-US" dirty="0"/>
              <a:t>: a) Da - </a:t>
            </a:r>
            <a:r>
              <a:rPr lang="en-US" dirty="0" err="1"/>
              <a:t>dacă</a:t>
            </a:r>
            <a:r>
              <a:rPr lang="en-US" dirty="0"/>
              <a:t> sunt implicate </a:t>
            </a:r>
            <a:r>
              <a:rPr lang="en-US" dirty="0" err="1"/>
              <a:t>dovezi</a:t>
            </a:r>
            <a:r>
              <a:rPr lang="en-US" dirty="0"/>
              <a:t> </a:t>
            </a:r>
            <a:r>
              <a:rPr lang="en-US" dirty="0" err="1"/>
              <a:t>electronice</a:t>
            </a:r>
            <a:r>
              <a:rPr lang="en-US" dirty="0"/>
              <a:t>. </a:t>
            </a:r>
            <a:r>
              <a:rPr lang="en-US" dirty="0" err="1"/>
              <a:t>Acest</a:t>
            </a:r>
            <a:r>
              <a:rPr lang="en-US" dirty="0"/>
              <a:t> </a:t>
            </a:r>
            <a:r>
              <a:rPr lang="en-US" dirty="0" err="1"/>
              <a:t>lucru</a:t>
            </a:r>
            <a:r>
              <a:rPr lang="en-US" dirty="0"/>
              <a:t> se </a:t>
            </a:r>
            <a:r>
              <a:rPr lang="en-US" dirty="0" err="1"/>
              <a:t>datorează</a:t>
            </a:r>
            <a:r>
              <a:rPr lang="en-US" dirty="0"/>
              <a:t> </a:t>
            </a:r>
            <a:r>
              <a:rPr lang="en-US" dirty="0" err="1"/>
              <a:t>domeniului</a:t>
            </a:r>
            <a:r>
              <a:rPr lang="en-US" dirty="0"/>
              <a:t> de </a:t>
            </a:r>
            <a:r>
              <a:rPr lang="en-US" dirty="0" err="1"/>
              <a:t>aplicare</a:t>
            </a:r>
            <a:r>
              <a:rPr lang="en-US" dirty="0"/>
              <a:t> al </a:t>
            </a:r>
            <a:r>
              <a:rPr lang="en-US" dirty="0" err="1"/>
              <a:t>dispozițiilor</a:t>
            </a:r>
            <a:r>
              <a:rPr lang="en-US" dirty="0"/>
              <a:t> </a:t>
            </a:r>
            <a:r>
              <a:rPr lang="en-US" dirty="0" err="1"/>
              <a:t>procedurale</a:t>
            </a:r>
            <a:r>
              <a:rPr lang="en-US" dirty="0"/>
              <a:t> </a:t>
            </a:r>
            <a:r>
              <a:rPr lang="en-US" dirty="0" err="1"/>
              <a:t>în</a:t>
            </a:r>
            <a:r>
              <a:rPr lang="en-US" dirty="0"/>
              <a:t> </a:t>
            </a:r>
            <a:r>
              <a:rPr lang="en-US" dirty="0" err="1"/>
              <a:t>temeiul</a:t>
            </a:r>
            <a:r>
              <a:rPr lang="en-US" dirty="0"/>
              <a:t> </a:t>
            </a:r>
            <a:r>
              <a:rPr lang="en-US" dirty="0" err="1"/>
              <a:t>articolului</a:t>
            </a:r>
            <a:r>
              <a:rPr lang="en-US" dirty="0"/>
              <a:t> 14 din </a:t>
            </a:r>
            <a:r>
              <a:rPr lang="en-US" dirty="0" err="1"/>
              <a:t>Convenția</a:t>
            </a:r>
            <a:r>
              <a:rPr lang="en-US" dirty="0"/>
              <a:t> de la </a:t>
            </a:r>
            <a:r>
              <a:rPr lang="en-US" dirty="0" err="1"/>
              <a:t>Budapesta</a:t>
            </a:r>
            <a:r>
              <a:rPr lang="en-US" dirty="0"/>
              <a:t> se </a:t>
            </a:r>
            <a:r>
              <a:rPr lang="en-US" dirty="0" err="1"/>
              <a:t>extinde</a:t>
            </a:r>
            <a:r>
              <a:rPr lang="en-US" dirty="0"/>
              <a:t> la </a:t>
            </a:r>
            <a:r>
              <a:rPr lang="en-US" dirty="0" err="1"/>
              <a:t>colectarea</a:t>
            </a:r>
            <a:r>
              <a:rPr lang="en-US" dirty="0"/>
              <a:t> de probe </a:t>
            </a:r>
            <a:r>
              <a:rPr lang="en-US" dirty="0" err="1"/>
              <a:t>electronice</a:t>
            </a:r>
            <a:r>
              <a:rPr lang="en-US" dirty="0"/>
              <a:t> </a:t>
            </a:r>
            <a:r>
              <a:rPr lang="en-US" dirty="0" err="1"/>
              <a:t>pentru</a:t>
            </a:r>
            <a:r>
              <a:rPr lang="en-US" dirty="0"/>
              <a:t> </a:t>
            </a:r>
            <a:r>
              <a:rPr lang="en-US" dirty="0" err="1"/>
              <a:t>investigarea</a:t>
            </a:r>
            <a:r>
              <a:rPr lang="en-US" dirty="0"/>
              <a:t> </a:t>
            </a:r>
            <a:r>
              <a:rPr lang="en-US" dirty="0" err="1"/>
              <a:t>tuturor</a:t>
            </a:r>
            <a:r>
              <a:rPr lang="en-US" dirty="0"/>
              <a:t> </a:t>
            </a:r>
            <a:r>
              <a:rPr lang="en-US" dirty="0" err="1"/>
              <a:t>infracțiunilor</a:t>
            </a:r>
            <a:r>
              <a:rPr lang="en-US" dirty="0"/>
              <a:t> </a:t>
            </a:r>
            <a:r>
              <a:rPr lang="en-US" dirty="0" err="1"/>
              <a:t>penale</a:t>
            </a:r>
            <a:r>
              <a:rPr lang="en-US" dirty="0"/>
              <a:t>.</a:t>
            </a:r>
            <a:endParaRPr lang="ro-RO"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en-US"/>
          </a:p>
        </p:txBody>
      </p:sp>
    </p:spTree>
    <p:extLst>
      <p:ext uri="{BB962C8B-B14F-4D97-AF65-F5344CB8AC3E}">
        <p14:creationId xmlns:p14="http://schemas.microsoft.com/office/powerpoint/2010/main" val="2061369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err="1"/>
              <a:t>Acest</a:t>
            </a:r>
            <a:r>
              <a:rPr lang="en-GB" dirty="0"/>
              <a:t> set de </a:t>
            </a:r>
            <a:r>
              <a:rPr lang="ro-RO" dirty="0" err="1"/>
              <a:t>slide</a:t>
            </a:r>
            <a:r>
              <a:rPr lang="ro-RO" dirty="0"/>
              <a:t>-uri</a:t>
            </a:r>
            <a:r>
              <a:rPr lang="en-GB" dirty="0"/>
              <a:t> v</a:t>
            </a:r>
            <a:r>
              <a:rPr lang="ro-RO" dirty="0"/>
              <a:t>a</a:t>
            </a:r>
            <a:r>
              <a:rPr lang="en-GB" dirty="0"/>
              <a:t> </a:t>
            </a:r>
            <a:r>
              <a:rPr lang="en-GB" dirty="0" err="1"/>
              <a:t>explora</a:t>
            </a:r>
            <a:r>
              <a:rPr lang="en-GB" dirty="0"/>
              <a:t> </a:t>
            </a:r>
            <a:r>
              <a:rPr lang="en-GB" dirty="0" err="1"/>
              <a:t>două</a:t>
            </a:r>
            <a:r>
              <a:rPr lang="en-GB" dirty="0"/>
              <a:t> </a:t>
            </a:r>
            <a:r>
              <a:rPr lang="en-GB" dirty="0" err="1"/>
              <a:t>competențe</a:t>
            </a:r>
            <a:r>
              <a:rPr lang="en-GB" dirty="0"/>
              <a:t> </a:t>
            </a:r>
            <a:r>
              <a:rPr lang="en-GB" dirty="0" err="1"/>
              <a:t>procedurale</a:t>
            </a:r>
            <a:r>
              <a:rPr lang="en-GB" dirty="0"/>
              <a:t> </a:t>
            </a:r>
            <a:r>
              <a:rPr lang="en-GB" dirty="0" err="1"/>
              <a:t>importante</a:t>
            </a:r>
            <a:r>
              <a:rPr lang="en-GB" dirty="0"/>
              <a:t> legate de </a:t>
            </a:r>
            <a:r>
              <a:rPr lang="en-GB" dirty="0" err="1"/>
              <a:t>conservarea</a:t>
            </a:r>
            <a:r>
              <a:rPr lang="en-GB" dirty="0"/>
              <a:t> </a:t>
            </a:r>
            <a:r>
              <a:rPr lang="en-GB" dirty="0" err="1"/>
              <a:t>datelor</a:t>
            </a:r>
            <a:r>
              <a:rPr lang="en-GB" dirty="0"/>
              <a:t> </a:t>
            </a:r>
            <a:r>
              <a:rPr lang="en-GB" dirty="0" err="1"/>
              <a:t>informatice</a:t>
            </a:r>
            <a:r>
              <a:rPr lang="en-GB" dirty="0"/>
              <a:t> </a:t>
            </a:r>
            <a:r>
              <a:rPr lang="en-GB" dirty="0" err="1"/>
              <a:t>stocate</a:t>
            </a:r>
            <a:r>
              <a:rPr lang="en-GB" dirty="0"/>
              <a:t> </a:t>
            </a:r>
            <a:r>
              <a:rPr lang="en-GB" dirty="0" err="1"/>
              <a:t>și</a:t>
            </a:r>
            <a:r>
              <a:rPr lang="en-GB" dirty="0"/>
              <a:t> </a:t>
            </a:r>
            <a:r>
              <a:rPr lang="en-GB" dirty="0" err="1"/>
              <a:t>divulgarea</a:t>
            </a:r>
            <a:r>
              <a:rPr lang="en-GB" dirty="0"/>
              <a:t> </a:t>
            </a:r>
            <a:r>
              <a:rPr lang="en-GB" dirty="0" err="1"/>
              <a:t>parțială</a:t>
            </a:r>
            <a:r>
              <a:rPr lang="en-GB" dirty="0"/>
              <a:t> a </a:t>
            </a:r>
            <a:r>
              <a:rPr lang="en-GB" dirty="0" err="1"/>
              <a:t>datelor</a:t>
            </a:r>
            <a:r>
              <a:rPr lang="en-GB" dirty="0"/>
              <a:t> de </a:t>
            </a:r>
            <a:r>
              <a:rPr lang="en-GB" dirty="0" err="1"/>
              <a:t>trafic</a:t>
            </a:r>
            <a:r>
              <a:rPr lang="en-GB" dirty="0"/>
              <a:t>, </a:t>
            </a:r>
            <a:r>
              <a:rPr lang="en-GB" dirty="0" err="1"/>
              <a:t>astfel</a:t>
            </a:r>
            <a:r>
              <a:rPr lang="en-GB" dirty="0"/>
              <a:t> cum sunt </a:t>
            </a:r>
            <a:r>
              <a:rPr lang="en-GB" dirty="0" err="1"/>
              <a:t>prevăzute</a:t>
            </a:r>
            <a:r>
              <a:rPr lang="en-GB" dirty="0"/>
              <a:t> la </a:t>
            </a:r>
            <a:r>
              <a:rPr lang="ro-RO" dirty="0"/>
              <a:t>A</a:t>
            </a:r>
            <a:r>
              <a:rPr lang="en-GB" dirty="0" err="1"/>
              <a:t>rticol</a:t>
            </a:r>
            <a:r>
              <a:rPr lang="ro-RO" dirty="0"/>
              <a:t>ele</a:t>
            </a:r>
            <a:r>
              <a:rPr lang="en-GB" dirty="0"/>
              <a:t> 16 </a:t>
            </a:r>
            <a:r>
              <a:rPr lang="en-GB" dirty="0" err="1"/>
              <a:t>și</a:t>
            </a:r>
            <a:r>
              <a:rPr lang="en-GB" dirty="0"/>
              <a:t> 17 din </a:t>
            </a:r>
            <a:r>
              <a:rPr lang="en-GB" dirty="0" err="1"/>
              <a:t>Convenția</a:t>
            </a:r>
            <a:r>
              <a:rPr lang="en-GB" dirty="0"/>
              <a:t> de la </a:t>
            </a:r>
            <a:r>
              <a:rPr lang="en-GB" dirty="0" err="1"/>
              <a:t>Budapesta</a:t>
            </a:r>
            <a:r>
              <a:rPr lang="en-GB" dirty="0"/>
              <a:t>.</a:t>
            </a:r>
            <a:r>
              <a:rPr lang="ro-RO" dirty="0"/>
              <a:t> </a:t>
            </a:r>
            <a:endParaRPr lang="en-GB" dirty="0"/>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18</a:t>
            </a:fld>
            <a:endParaRPr lang="en-GB"/>
          </a:p>
        </p:txBody>
      </p:sp>
    </p:spTree>
    <p:extLst>
      <p:ext uri="{BB962C8B-B14F-4D97-AF65-F5344CB8AC3E}">
        <p14:creationId xmlns:p14="http://schemas.microsoft.com/office/powerpoint/2010/main" val="41255542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a:extLst>
              <a:ext uri="{FF2B5EF4-FFF2-40B4-BE49-F238E27FC236}">
                <a16:creationId xmlns:a16="http://schemas.microsoft.com/office/drawing/2014/main" id="{74DCC6FC-9199-403C-93C9-ED0D7AA24A5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Rectangle 3">
            <a:extLst>
              <a:ext uri="{FF2B5EF4-FFF2-40B4-BE49-F238E27FC236}">
                <a16:creationId xmlns:a16="http://schemas.microsoft.com/office/drawing/2014/main" id="{A8B3F8E5-53E6-4CE4-BFEA-899294C8FE34}"/>
              </a:ext>
            </a:extLst>
          </p:cNvPr>
          <p:cNvSpPr>
            <a:spLocks noGrp="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fontAlgn="auto" hangingPunct="1">
              <a:spcBef>
                <a:spcPts val="0"/>
              </a:spcBef>
              <a:spcAft>
                <a:spcPts val="0"/>
              </a:spcAft>
              <a:defRPr/>
            </a:pPr>
            <a:r>
              <a:rPr lang="en-GB" dirty="0" err="1"/>
              <a:t>Articolele</a:t>
            </a:r>
            <a:r>
              <a:rPr lang="en-GB" dirty="0"/>
              <a:t> 16 </a:t>
            </a:r>
            <a:r>
              <a:rPr lang="en-GB" dirty="0" err="1"/>
              <a:t>și</a:t>
            </a:r>
            <a:r>
              <a:rPr lang="en-GB" dirty="0"/>
              <a:t> 17 </a:t>
            </a:r>
            <a:r>
              <a:rPr lang="en-GB" dirty="0" err="1"/>
              <a:t>descriu</a:t>
            </a:r>
            <a:r>
              <a:rPr lang="en-GB" dirty="0"/>
              <a:t> </a:t>
            </a:r>
            <a:r>
              <a:rPr lang="en-GB" dirty="0" err="1"/>
              <a:t>conservarea</a:t>
            </a:r>
            <a:r>
              <a:rPr lang="en-GB" dirty="0"/>
              <a:t> </a:t>
            </a:r>
            <a:r>
              <a:rPr lang="en-GB" dirty="0" err="1"/>
              <a:t>rapidă</a:t>
            </a:r>
            <a:r>
              <a:rPr lang="en-GB" dirty="0"/>
              <a:t> a </a:t>
            </a:r>
            <a:r>
              <a:rPr lang="en-GB" dirty="0" err="1"/>
              <a:t>datelor</a:t>
            </a:r>
            <a:r>
              <a:rPr lang="en-GB" dirty="0"/>
              <a:t> </a:t>
            </a:r>
            <a:r>
              <a:rPr lang="ro-RO" dirty="0"/>
              <a:t>informatice </a:t>
            </a:r>
            <a:r>
              <a:rPr lang="en-GB" dirty="0" err="1"/>
              <a:t>și</a:t>
            </a:r>
            <a:r>
              <a:rPr lang="en-GB" dirty="0"/>
              <a:t> </a:t>
            </a:r>
            <a:r>
              <a:rPr lang="en-GB" dirty="0" err="1"/>
              <a:t>conservarea</a:t>
            </a:r>
            <a:r>
              <a:rPr lang="en-GB" dirty="0"/>
              <a:t> </a:t>
            </a:r>
            <a:r>
              <a:rPr lang="en-GB" dirty="0" err="1"/>
              <a:t>și</a:t>
            </a:r>
            <a:r>
              <a:rPr lang="en-GB" dirty="0"/>
              <a:t> </a:t>
            </a:r>
            <a:r>
              <a:rPr lang="en-GB" dirty="0" err="1"/>
              <a:t>divulgarea</a:t>
            </a:r>
            <a:r>
              <a:rPr lang="en-GB" dirty="0"/>
              <a:t> </a:t>
            </a:r>
            <a:r>
              <a:rPr lang="en-GB" dirty="0" err="1"/>
              <a:t>rapidă</a:t>
            </a:r>
            <a:r>
              <a:rPr lang="en-GB" dirty="0"/>
              <a:t> a </a:t>
            </a:r>
            <a:r>
              <a:rPr lang="en-GB" dirty="0" err="1"/>
              <a:t>datelor</a:t>
            </a:r>
            <a:r>
              <a:rPr lang="en-GB" dirty="0"/>
              <a:t> </a:t>
            </a:r>
            <a:r>
              <a:rPr lang="ro-RO" dirty="0"/>
              <a:t>de trafic</a:t>
            </a:r>
            <a:r>
              <a:rPr lang="en-GB" dirty="0"/>
              <a:t>. </a:t>
            </a:r>
            <a:r>
              <a:rPr lang="en-GB" dirty="0" err="1"/>
              <a:t>Ambele</a:t>
            </a:r>
            <a:r>
              <a:rPr lang="en-GB" dirty="0"/>
              <a:t> </a:t>
            </a:r>
            <a:r>
              <a:rPr lang="en-GB" dirty="0" err="1"/>
              <a:t>prevederi</a:t>
            </a:r>
            <a:r>
              <a:rPr lang="en-GB" dirty="0"/>
              <a:t> sunt </a:t>
            </a:r>
            <a:r>
              <a:rPr lang="en-GB" dirty="0" err="1"/>
              <a:t>foarte</a:t>
            </a:r>
            <a:r>
              <a:rPr lang="en-GB" dirty="0"/>
              <a:t> </a:t>
            </a:r>
            <a:r>
              <a:rPr lang="en-GB" dirty="0" err="1"/>
              <a:t>inovatoare</a:t>
            </a:r>
            <a:r>
              <a:rPr lang="en-GB" dirty="0"/>
              <a:t> </a:t>
            </a:r>
            <a:r>
              <a:rPr lang="en-GB" dirty="0" err="1"/>
              <a:t>și</a:t>
            </a:r>
            <a:r>
              <a:rPr lang="en-GB" dirty="0"/>
              <a:t> </a:t>
            </a:r>
            <a:r>
              <a:rPr lang="en-GB" dirty="0" err="1"/>
              <a:t>extrem</a:t>
            </a:r>
            <a:r>
              <a:rPr lang="en-GB" dirty="0"/>
              <a:t> de </a:t>
            </a:r>
            <a:r>
              <a:rPr lang="en-GB" dirty="0" err="1"/>
              <a:t>semnificative</a:t>
            </a:r>
            <a:r>
              <a:rPr lang="en-GB" dirty="0"/>
              <a:t>.</a:t>
            </a:r>
          </a:p>
          <a:p>
            <a:pPr eaLnBrk="1" fontAlgn="auto" hangingPunct="1">
              <a:spcBef>
                <a:spcPts val="0"/>
              </a:spcBef>
              <a:spcAft>
                <a:spcPts val="0"/>
              </a:spcAft>
              <a:defRPr/>
            </a:pPr>
            <a:endParaRPr lang="en-GB" dirty="0"/>
          </a:p>
          <a:p>
            <a:pPr eaLnBrk="1" fontAlgn="auto" hangingPunct="1">
              <a:spcBef>
                <a:spcPts val="0"/>
              </a:spcBef>
              <a:spcAft>
                <a:spcPts val="0"/>
              </a:spcAft>
              <a:defRPr/>
            </a:pPr>
            <a:r>
              <a:rPr lang="en-GB" dirty="0" err="1"/>
              <a:t>Piesele</a:t>
            </a:r>
            <a:r>
              <a:rPr lang="en-GB" dirty="0"/>
              <a:t> </a:t>
            </a:r>
            <a:r>
              <a:rPr lang="en-GB" dirty="0" err="1"/>
              <a:t>tradiționale</a:t>
            </a:r>
            <a:r>
              <a:rPr lang="en-GB" dirty="0"/>
              <a:t> de </a:t>
            </a:r>
            <a:r>
              <a:rPr lang="en-GB" dirty="0" err="1"/>
              <a:t>probă</a:t>
            </a:r>
            <a:r>
              <a:rPr lang="en-GB" dirty="0"/>
              <a:t> </a:t>
            </a:r>
            <a:r>
              <a:rPr lang="en-GB" dirty="0" err="1"/>
              <a:t>vor</a:t>
            </a:r>
            <a:r>
              <a:rPr lang="en-GB" dirty="0"/>
              <a:t> </a:t>
            </a:r>
            <a:r>
              <a:rPr lang="en-GB" dirty="0" err="1"/>
              <a:t>rămâne</a:t>
            </a:r>
            <a:r>
              <a:rPr lang="en-GB" dirty="0"/>
              <a:t> pe </a:t>
            </a:r>
            <a:r>
              <a:rPr lang="en-GB" dirty="0" err="1"/>
              <a:t>locul</a:t>
            </a:r>
            <a:r>
              <a:rPr lang="en-GB" dirty="0"/>
              <a:t> </a:t>
            </a:r>
            <a:r>
              <a:rPr lang="ro-RO" dirty="0"/>
              <a:t>infracțiunii</a:t>
            </a:r>
            <a:r>
              <a:rPr lang="en-GB" dirty="0"/>
              <a:t>, </a:t>
            </a:r>
            <a:r>
              <a:rPr lang="en-GB" dirty="0" err="1"/>
              <a:t>în</a:t>
            </a:r>
            <a:r>
              <a:rPr lang="en-GB" dirty="0"/>
              <a:t> </a:t>
            </a:r>
            <a:r>
              <a:rPr lang="en-GB" dirty="0" err="1"/>
              <a:t>cele</a:t>
            </a:r>
            <a:r>
              <a:rPr lang="en-GB" dirty="0"/>
              <a:t> din </a:t>
            </a:r>
            <a:r>
              <a:rPr lang="en-GB" dirty="0" err="1"/>
              <a:t>urmă</a:t>
            </a:r>
            <a:r>
              <a:rPr lang="en-GB" dirty="0"/>
              <a:t>, </a:t>
            </a:r>
            <a:r>
              <a:rPr lang="en-GB" dirty="0" err="1"/>
              <a:t>pentru</a:t>
            </a:r>
            <a:r>
              <a:rPr lang="en-GB" dirty="0"/>
              <a:t> o </a:t>
            </a:r>
            <a:r>
              <a:rPr lang="en-GB" dirty="0" err="1"/>
              <a:t>perioadă</a:t>
            </a:r>
            <a:r>
              <a:rPr lang="en-GB" dirty="0"/>
              <a:t> </a:t>
            </a:r>
            <a:r>
              <a:rPr lang="en-GB" dirty="0" err="1"/>
              <a:t>lungă</a:t>
            </a:r>
            <a:r>
              <a:rPr lang="en-GB" dirty="0"/>
              <a:t> de </a:t>
            </a:r>
            <a:r>
              <a:rPr lang="en-GB" dirty="0" err="1"/>
              <a:t>timp</a:t>
            </a:r>
            <a:r>
              <a:rPr lang="en-GB" dirty="0"/>
              <a:t>, </a:t>
            </a:r>
            <a:r>
              <a:rPr lang="en-GB" dirty="0" err="1"/>
              <a:t>dar</a:t>
            </a:r>
            <a:r>
              <a:rPr lang="en-GB" dirty="0"/>
              <a:t> </a:t>
            </a:r>
            <a:r>
              <a:rPr lang="en-GB" dirty="0" err="1"/>
              <a:t>datele</a:t>
            </a:r>
            <a:r>
              <a:rPr lang="en-GB" dirty="0"/>
              <a:t> </a:t>
            </a:r>
            <a:r>
              <a:rPr lang="en-GB" dirty="0" err="1"/>
              <a:t>digitale</a:t>
            </a:r>
            <a:r>
              <a:rPr lang="en-GB" dirty="0"/>
              <a:t> - </a:t>
            </a:r>
            <a:r>
              <a:rPr lang="en-GB" dirty="0" err="1"/>
              <a:t>dovezi</a:t>
            </a:r>
            <a:r>
              <a:rPr lang="en-GB" dirty="0"/>
              <a:t> </a:t>
            </a:r>
            <a:r>
              <a:rPr lang="en-GB" dirty="0" err="1"/>
              <a:t>electronice</a:t>
            </a:r>
            <a:r>
              <a:rPr lang="en-GB" dirty="0"/>
              <a:t> - sunt </a:t>
            </a:r>
            <a:r>
              <a:rPr lang="en-GB" dirty="0" err="1"/>
              <a:t>foarte</a:t>
            </a:r>
            <a:r>
              <a:rPr lang="en-GB" dirty="0"/>
              <a:t> volatile </a:t>
            </a:r>
            <a:r>
              <a:rPr lang="en-GB" dirty="0" err="1"/>
              <a:t>și</a:t>
            </a:r>
            <a:r>
              <a:rPr lang="en-GB" dirty="0"/>
              <a:t> pot </a:t>
            </a:r>
            <a:r>
              <a:rPr lang="en-GB" dirty="0" err="1"/>
              <a:t>dispărea</a:t>
            </a:r>
            <a:r>
              <a:rPr lang="en-GB" dirty="0"/>
              <a:t> </a:t>
            </a:r>
            <a:r>
              <a:rPr lang="en-GB" dirty="0" err="1"/>
              <a:t>foarte</a:t>
            </a:r>
            <a:r>
              <a:rPr lang="en-GB" dirty="0"/>
              <a:t> </a:t>
            </a:r>
            <a:r>
              <a:rPr lang="en-GB" dirty="0" err="1"/>
              <a:t>repede</a:t>
            </a:r>
            <a:r>
              <a:rPr lang="en-GB" dirty="0"/>
              <a:t>: </a:t>
            </a:r>
            <a:r>
              <a:rPr lang="en-GB" dirty="0" err="1"/>
              <a:t>odată</a:t>
            </a:r>
            <a:r>
              <a:rPr lang="en-GB" dirty="0"/>
              <a:t> </a:t>
            </a:r>
            <a:r>
              <a:rPr lang="en-GB" dirty="0" err="1"/>
              <a:t>pierdut</a:t>
            </a:r>
            <a:r>
              <a:rPr lang="ro-RO" dirty="0"/>
              <a:t>e</a:t>
            </a:r>
            <a:r>
              <a:rPr lang="en-GB" dirty="0"/>
              <a:t> </a:t>
            </a:r>
            <a:r>
              <a:rPr lang="en-GB" dirty="0" err="1"/>
              <a:t>sau</a:t>
            </a:r>
            <a:r>
              <a:rPr lang="en-GB" dirty="0"/>
              <a:t> </a:t>
            </a:r>
            <a:r>
              <a:rPr lang="en-GB" dirty="0" err="1"/>
              <a:t>distrus</a:t>
            </a:r>
            <a:r>
              <a:rPr lang="ro-RO" dirty="0"/>
              <a:t>e</a:t>
            </a:r>
            <a:r>
              <a:rPr lang="en-GB" dirty="0"/>
              <a:t>, v</a:t>
            </a:r>
            <a:r>
              <a:rPr lang="ro-RO" dirty="0"/>
              <a:t>or</a:t>
            </a:r>
            <a:r>
              <a:rPr lang="en-GB" dirty="0"/>
              <a:t> fi </a:t>
            </a:r>
            <a:r>
              <a:rPr lang="en-GB" dirty="0" err="1"/>
              <a:t>dificil</a:t>
            </a:r>
            <a:r>
              <a:rPr lang="en-GB" dirty="0"/>
              <a:t> de </a:t>
            </a:r>
            <a:r>
              <a:rPr lang="en-GB" dirty="0" err="1"/>
              <a:t>recuperat</a:t>
            </a:r>
            <a:r>
              <a:rPr lang="en-GB" dirty="0"/>
              <a:t>.</a:t>
            </a:r>
          </a:p>
          <a:p>
            <a:pPr eaLnBrk="1" fontAlgn="auto" hangingPunct="1">
              <a:spcBef>
                <a:spcPts val="0"/>
              </a:spcBef>
              <a:spcAft>
                <a:spcPts val="0"/>
              </a:spcAft>
              <a:defRPr/>
            </a:pPr>
            <a:endParaRPr lang="en-GB" dirty="0"/>
          </a:p>
          <a:p>
            <a:pPr eaLnBrk="1" fontAlgn="auto" hangingPunct="1">
              <a:spcBef>
                <a:spcPts val="0"/>
              </a:spcBef>
              <a:spcAft>
                <a:spcPts val="0"/>
              </a:spcAft>
              <a:defRPr/>
            </a:pPr>
            <a:r>
              <a:rPr lang="en-GB" dirty="0" err="1"/>
              <a:t>Datele</a:t>
            </a:r>
            <a:r>
              <a:rPr lang="en-GB" dirty="0"/>
              <a:t> de </a:t>
            </a:r>
            <a:r>
              <a:rPr lang="en-GB" dirty="0" err="1"/>
              <a:t>trafic</a:t>
            </a:r>
            <a:r>
              <a:rPr lang="en-GB" dirty="0"/>
              <a:t>, de </a:t>
            </a:r>
            <a:r>
              <a:rPr lang="en-GB" dirty="0" err="1"/>
              <a:t>exemplu</a:t>
            </a:r>
            <a:r>
              <a:rPr lang="en-GB" dirty="0"/>
              <a:t>, sunt </a:t>
            </a:r>
            <a:r>
              <a:rPr lang="en-GB" dirty="0" err="1"/>
              <a:t>foarte</a:t>
            </a:r>
            <a:r>
              <a:rPr lang="en-GB" dirty="0"/>
              <a:t> utile </a:t>
            </a:r>
            <a:r>
              <a:rPr lang="en-GB" dirty="0" err="1"/>
              <a:t>pentru</a:t>
            </a:r>
            <a:r>
              <a:rPr lang="en-GB" dirty="0"/>
              <a:t> </a:t>
            </a:r>
            <a:r>
              <a:rPr lang="en-GB" dirty="0" err="1"/>
              <a:t>identificarea</a:t>
            </a:r>
            <a:r>
              <a:rPr lang="en-GB" dirty="0"/>
              <a:t> </a:t>
            </a:r>
            <a:r>
              <a:rPr lang="en-GB" dirty="0" err="1"/>
              <a:t>făptuitorului</a:t>
            </a:r>
            <a:r>
              <a:rPr lang="en-GB" dirty="0"/>
              <a:t> </a:t>
            </a:r>
            <a:r>
              <a:rPr lang="en-GB" dirty="0" err="1"/>
              <a:t>unei</a:t>
            </a:r>
            <a:r>
              <a:rPr lang="en-GB" dirty="0"/>
              <a:t> </a:t>
            </a:r>
            <a:r>
              <a:rPr lang="en-GB" dirty="0" err="1"/>
              <a:t>infracțiuni</a:t>
            </a:r>
            <a:r>
              <a:rPr lang="en-GB" dirty="0"/>
              <a:t>. Dar </a:t>
            </a:r>
            <a:r>
              <a:rPr lang="en-GB" dirty="0" err="1"/>
              <a:t>acest</a:t>
            </a:r>
            <a:r>
              <a:rPr lang="en-GB" dirty="0"/>
              <a:t> tip de </a:t>
            </a:r>
            <a:r>
              <a:rPr lang="en-GB" dirty="0" err="1"/>
              <a:t>informații</a:t>
            </a:r>
            <a:r>
              <a:rPr lang="en-GB" dirty="0"/>
              <a:t> nu </a:t>
            </a:r>
            <a:r>
              <a:rPr lang="en-GB" dirty="0" err="1"/>
              <a:t>este</a:t>
            </a:r>
            <a:r>
              <a:rPr lang="en-GB" dirty="0"/>
              <a:t> </a:t>
            </a:r>
            <a:r>
              <a:rPr lang="en-GB" dirty="0" err="1"/>
              <a:t>disponibil</a:t>
            </a:r>
            <a:r>
              <a:rPr lang="en-GB" dirty="0"/>
              <a:t> </a:t>
            </a:r>
            <a:r>
              <a:rPr lang="en-GB" dirty="0" err="1"/>
              <a:t>sistematic</a:t>
            </a:r>
            <a:r>
              <a:rPr lang="en-GB" dirty="0"/>
              <a:t>. </a:t>
            </a:r>
            <a:r>
              <a:rPr lang="en-GB" dirty="0" err="1"/>
              <a:t>Prin</a:t>
            </a:r>
            <a:r>
              <a:rPr lang="en-GB" dirty="0"/>
              <a:t> </a:t>
            </a:r>
            <a:r>
              <a:rPr lang="en-GB" dirty="0" err="1"/>
              <a:t>urmare</a:t>
            </a:r>
            <a:r>
              <a:rPr lang="en-GB" dirty="0"/>
              <a:t>, </a:t>
            </a:r>
            <a:r>
              <a:rPr lang="en-GB" dirty="0" err="1"/>
              <a:t>asigurarea</a:t>
            </a:r>
            <a:r>
              <a:rPr lang="en-GB" dirty="0"/>
              <a:t> </a:t>
            </a:r>
            <a:r>
              <a:rPr lang="en-GB" dirty="0" err="1"/>
              <a:t>conservării</a:t>
            </a:r>
            <a:r>
              <a:rPr lang="en-GB" dirty="0"/>
              <a:t> </a:t>
            </a:r>
            <a:r>
              <a:rPr lang="en-GB" dirty="0" err="1"/>
              <a:t>acest</a:t>
            </a:r>
            <a:r>
              <a:rPr lang="ro-RO" dirty="0"/>
              <a:t>or</a:t>
            </a:r>
            <a:r>
              <a:rPr lang="en-GB" dirty="0"/>
              <a:t>a </a:t>
            </a:r>
            <a:r>
              <a:rPr lang="en-GB" dirty="0" err="1"/>
              <a:t>implică</a:t>
            </a:r>
            <a:r>
              <a:rPr lang="en-GB" dirty="0"/>
              <a:t> </a:t>
            </a:r>
            <a:r>
              <a:rPr lang="en-GB" dirty="0" err="1"/>
              <a:t>existența</a:t>
            </a:r>
            <a:r>
              <a:rPr lang="en-GB" dirty="0"/>
              <a:t> </a:t>
            </a:r>
            <a:r>
              <a:rPr lang="en-GB" dirty="0" err="1"/>
              <a:t>unui</a:t>
            </a:r>
            <a:r>
              <a:rPr lang="en-GB" dirty="0"/>
              <a:t> instrument juridic care </a:t>
            </a:r>
            <a:r>
              <a:rPr lang="en-GB" dirty="0" err="1"/>
              <a:t>să</a:t>
            </a:r>
            <a:r>
              <a:rPr lang="en-GB" dirty="0"/>
              <a:t> </a:t>
            </a:r>
            <a:r>
              <a:rPr lang="en-GB" dirty="0" err="1"/>
              <a:t>permită</a:t>
            </a:r>
            <a:r>
              <a:rPr lang="en-GB" dirty="0"/>
              <a:t> </a:t>
            </a:r>
            <a:r>
              <a:rPr lang="en-GB" dirty="0" err="1"/>
              <a:t>agenților</a:t>
            </a:r>
            <a:r>
              <a:rPr lang="en-GB" dirty="0"/>
              <a:t> de </a:t>
            </a:r>
            <a:r>
              <a:rPr lang="en-GB" dirty="0" err="1"/>
              <a:t>aplicare</a:t>
            </a:r>
            <a:r>
              <a:rPr lang="en-GB" dirty="0"/>
              <a:t> a </a:t>
            </a:r>
            <a:r>
              <a:rPr lang="en-GB" dirty="0" err="1"/>
              <a:t>legii</a:t>
            </a:r>
            <a:r>
              <a:rPr lang="en-GB" dirty="0"/>
              <a:t> </a:t>
            </a:r>
            <a:r>
              <a:rPr lang="en-GB" dirty="0" err="1"/>
              <a:t>să</a:t>
            </a:r>
            <a:r>
              <a:rPr lang="en-GB" dirty="0"/>
              <a:t> </a:t>
            </a:r>
            <a:r>
              <a:rPr lang="en-GB" dirty="0" err="1"/>
              <a:t>ordone</a:t>
            </a:r>
            <a:r>
              <a:rPr lang="en-GB" dirty="0"/>
              <a:t> </a:t>
            </a:r>
            <a:r>
              <a:rPr lang="en-GB" dirty="0" err="1"/>
              <a:t>conservarea</a:t>
            </a:r>
            <a:r>
              <a:rPr lang="en-GB" dirty="0"/>
              <a:t> </a:t>
            </a:r>
            <a:r>
              <a:rPr lang="en-GB" dirty="0" err="1"/>
              <a:t>unor</a:t>
            </a:r>
            <a:r>
              <a:rPr lang="en-GB" dirty="0"/>
              <a:t> </a:t>
            </a:r>
            <a:r>
              <a:rPr lang="en-GB" dirty="0" err="1"/>
              <a:t>astfel</a:t>
            </a:r>
            <a:r>
              <a:rPr lang="en-GB" dirty="0"/>
              <a:t> de </a:t>
            </a:r>
            <a:r>
              <a:rPr lang="en-GB" dirty="0" err="1"/>
              <a:t>informații</a:t>
            </a:r>
            <a:r>
              <a:rPr lang="en-GB" dirty="0"/>
              <a:t> volatile </a:t>
            </a:r>
            <a:r>
              <a:rPr lang="en-GB" dirty="0" err="1"/>
              <a:t>și</a:t>
            </a:r>
            <a:r>
              <a:rPr lang="en-GB" dirty="0"/>
              <a:t> </a:t>
            </a:r>
            <a:r>
              <a:rPr lang="en-GB" dirty="0" err="1"/>
              <a:t>să</a:t>
            </a:r>
            <a:r>
              <a:rPr lang="en-GB" dirty="0"/>
              <a:t> o </a:t>
            </a:r>
            <a:r>
              <a:rPr lang="en-GB" dirty="0" err="1"/>
              <a:t>comunice</a:t>
            </a:r>
            <a:r>
              <a:rPr lang="en-GB" dirty="0"/>
              <a:t> </a:t>
            </a:r>
            <a:r>
              <a:rPr lang="en-GB" dirty="0" err="1"/>
              <a:t>celorlalte</a:t>
            </a:r>
            <a:r>
              <a:rPr lang="en-GB" dirty="0"/>
              <a:t> </a:t>
            </a:r>
            <a:r>
              <a:rPr lang="en-GB" dirty="0" err="1"/>
              <a:t>servicii</a:t>
            </a:r>
            <a:r>
              <a:rPr lang="en-GB" dirty="0"/>
              <a:t>.</a:t>
            </a:r>
          </a:p>
          <a:p>
            <a:pPr eaLnBrk="1" fontAlgn="auto" hangingPunct="1">
              <a:spcBef>
                <a:spcPts val="0"/>
              </a:spcBef>
              <a:spcAft>
                <a:spcPts val="0"/>
              </a:spcAft>
              <a:defRPr/>
            </a:pPr>
            <a:endParaRPr lang="en-GB" dirty="0"/>
          </a:p>
          <a:p>
            <a:pPr>
              <a:defRPr/>
            </a:pPr>
            <a:r>
              <a:rPr lang="en-GB" i="1" dirty="0" err="1"/>
              <a:t>Unele</a:t>
            </a:r>
            <a:r>
              <a:rPr lang="en-GB" i="1" dirty="0"/>
              <a:t> </a:t>
            </a:r>
            <a:r>
              <a:rPr lang="en-GB" i="1" dirty="0" err="1"/>
              <a:t>țări</a:t>
            </a:r>
            <a:r>
              <a:rPr lang="en-GB" i="1" dirty="0"/>
              <a:t> au </a:t>
            </a:r>
            <a:r>
              <a:rPr lang="en-GB" i="1" dirty="0" err="1"/>
              <a:t>implementat</a:t>
            </a:r>
            <a:r>
              <a:rPr lang="en-GB" i="1" dirty="0"/>
              <a:t> </a:t>
            </a:r>
            <a:r>
              <a:rPr lang="en-GB" i="1" dirty="0" err="1"/>
              <a:t>legislația</a:t>
            </a:r>
            <a:r>
              <a:rPr lang="en-GB" i="1" dirty="0"/>
              <a:t> </a:t>
            </a:r>
            <a:r>
              <a:rPr lang="en-GB" i="1" dirty="0" err="1"/>
              <a:t>privind</a:t>
            </a:r>
            <a:r>
              <a:rPr lang="en-GB" i="1" dirty="0"/>
              <a:t> </a:t>
            </a:r>
            <a:r>
              <a:rPr lang="en-GB" i="1" dirty="0" err="1"/>
              <a:t>păstrarea</a:t>
            </a:r>
            <a:r>
              <a:rPr lang="en-GB" i="1" dirty="0"/>
              <a:t> </a:t>
            </a:r>
            <a:r>
              <a:rPr lang="en-GB" i="1" dirty="0" err="1"/>
              <a:t>datelor</a:t>
            </a:r>
            <a:r>
              <a:rPr lang="en-GB" i="1" dirty="0"/>
              <a:t>. </a:t>
            </a:r>
            <a:r>
              <a:rPr lang="en-GB" i="1" dirty="0" err="1"/>
              <a:t>În</a:t>
            </a:r>
            <a:r>
              <a:rPr lang="en-GB" i="1" dirty="0"/>
              <a:t> afara </a:t>
            </a:r>
            <a:r>
              <a:rPr lang="en-GB" i="1" dirty="0" err="1"/>
              <a:t>Europei</a:t>
            </a:r>
            <a:r>
              <a:rPr lang="en-GB" i="1" dirty="0"/>
              <a:t>, </a:t>
            </a:r>
            <a:r>
              <a:rPr lang="en-GB" i="1" dirty="0" err="1"/>
              <a:t>majoritatea</a:t>
            </a:r>
            <a:r>
              <a:rPr lang="en-GB" i="1" dirty="0"/>
              <a:t> </a:t>
            </a:r>
            <a:r>
              <a:rPr lang="ro-RO" i="1" dirty="0"/>
              <a:t>țări</a:t>
            </a:r>
            <a:r>
              <a:rPr lang="en-GB" i="1" dirty="0"/>
              <a:t>lor nu au </a:t>
            </a:r>
            <a:r>
              <a:rPr lang="en-GB" i="1" dirty="0" err="1"/>
              <a:t>implementat</a:t>
            </a:r>
            <a:r>
              <a:rPr lang="en-GB" i="1" dirty="0"/>
              <a:t> </a:t>
            </a:r>
            <a:r>
              <a:rPr lang="en-GB" i="1" dirty="0" err="1"/>
              <a:t>încă</a:t>
            </a:r>
            <a:r>
              <a:rPr lang="en-GB" i="1" dirty="0"/>
              <a:t> o </a:t>
            </a:r>
            <a:r>
              <a:rPr lang="en-GB" i="1" dirty="0" err="1"/>
              <a:t>astfel</a:t>
            </a:r>
            <a:r>
              <a:rPr lang="en-GB" i="1" dirty="0"/>
              <a:t> de </a:t>
            </a:r>
            <a:r>
              <a:rPr lang="en-GB" i="1" dirty="0" err="1"/>
              <a:t>legislație</a:t>
            </a:r>
            <a:r>
              <a:rPr lang="en-GB" i="1" dirty="0">
                <a:solidFill>
                  <a:srgbClr val="FF0000"/>
                </a:solidFill>
              </a:rPr>
              <a:t>. </a:t>
            </a:r>
            <a:r>
              <a:rPr lang="en-GB" i="1" dirty="0" err="1">
                <a:solidFill>
                  <a:srgbClr val="FF0000"/>
                </a:solidFill>
              </a:rPr>
              <a:t>În</a:t>
            </a:r>
            <a:r>
              <a:rPr lang="en-GB" i="1" dirty="0">
                <a:solidFill>
                  <a:srgbClr val="FF0000"/>
                </a:solidFill>
              </a:rPr>
              <a:t> </a:t>
            </a:r>
            <a:r>
              <a:rPr lang="en-GB" i="1" dirty="0" err="1">
                <a:solidFill>
                  <a:srgbClr val="FF0000"/>
                </a:solidFill>
              </a:rPr>
              <a:t>interiorul</a:t>
            </a:r>
            <a:r>
              <a:rPr lang="en-GB" i="1" dirty="0">
                <a:solidFill>
                  <a:srgbClr val="FF0000"/>
                </a:solidFill>
              </a:rPr>
              <a:t> </a:t>
            </a:r>
            <a:r>
              <a:rPr lang="en-GB" i="1" dirty="0" err="1">
                <a:solidFill>
                  <a:srgbClr val="FF0000"/>
                </a:solidFill>
              </a:rPr>
              <a:t>Uniunii</a:t>
            </a:r>
            <a:r>
              <a:rPr lang="en-GB" i="1" dirty="0">
                <a:solidFill>
                  <a:srgbClr val="FF0000"/>
                </a:solidFill>
              </a:rPr>
              <a:t> </a:t>
            </a:r>
            <a:r>
              <a:rPr lang="en-GB" i="1" dirty="0" err="1">
                <a:solidFill>
                  <a:srgbClr val="FF0000"/>
                </a:solidFill>
              </a:rPr>
              <a:t>Europene</a:t>
            </a:r>
            <a:r>
              <a:rPr lang="en-GB" i="1" dirty="0">
                <a:solidFill>
                  <a:srgbClr val="FF0000"/>
                </a:solidFill>
              </a:rPr>
              <a:t>, </a:t>
            </a:r>
            <a:r>
              <a:rPr lang="en-GB" i="1" dirty="0" err="1">
                <a:solidFill>
                  <a:srgbClr val="FF0000"/>
                </a:solidFill>
              </a:rPr>
              <a:t>unele</a:t>
            </a:r>
            <a:r>
              <a:rPr lang="en-GB" i="1" dirty="0">
                <a:solidFill>
                  <a:srgbClr val="FF0000"/>
                </a:solidFill>
              </a:rPr>
              <a:t> </a:t>
            </a:r>
            <a:r>
              <a:rPr lang="en-GB" i="1" dirty="0" err="1">
                <a:solidFill>
                  <a:srgbClr val="FF0000"/>
                </a:solidFill>
              </a:rPr>
              <a:t>legislații</a:t>
            </a:r>
            <a:r>
              <a:rPr lang="en-GB" i="1" dirty="0">
                <a:solidFill>
                  <a:srgbClr val="FF0000"/>
                </a:solidFill>
              </a:rPr>
              <a:t> </a:t>
            </a:r>
            <a:r>
              <a:rPr lang="en-GB" i="1" dirty="0" err="1">
                <a:solidFill>
                  <a:srgbClr val="FF0000"/>
                </a:solidFill>
              </a:rPr>
              <a:t>naționale</a:t>
            </a:r>
            <a:r>
              <a:rPr lang="en-GB" i="1" dirty="0">
                <a:solidFill>
                  <a:srgbClr val="FF0000"/>
                </a:solidFill>
              </a:rPr>
              <a:t> de </a:t>
            </a:r>
            <a:r>
              <a:rPr lang="en-GB" i="1" dirty="0" err="1">
                <a:solidFill>
                  <a:srgbClr val="FF0000"/>
                </a:solidFill>
              </a:rPr>
              <a:t>păstrare</a:t>
            </a:r>
            <a:r>
              <a:rPr lang="en-GB" i="1" dirty="0">
                <a:solidFill>
                  <a:srgbClr val="FF0000"/>
                </a:solidFill>
              </a:rPr>
              <a:t> a </a:t>
            </a:r>
            <a:r>
              <a:rPr lang="en-GB" i="1" dirty="0" err="1">
                <a:solidFill>
                  <a:srgbClr val="FF0000"/>
                </a:solidFill>
              </a:rPr>
              <a:t>datelor</a:t>
            </a:r>
            <a:r>
              <a:rPr lang="en-GB" i="1" dirty="0">
                <a:solidFill>
                  <a:srgbClr val="FF0000"/>
                </a:solidFill>
              </a:rPr>
              <a:t> au </a:t>
            </a:r>
            <a:r>
              <a:rPr lang="en-GB" i="1" dirty="0" err="1">
                <a:solidFill>
                  <a:srgbClr val="FF0000"/>
                </a:solidFill>
              </a:rPr>
              <a:t>fost</a:t>
            </a:r>
            <a:r>
              <a:rPr lang="en-GB" i="1" dirty="0">
                <a:solidFill>
                  <a:srgbClr val="FF0000"/>
                </a:solidFill>
              </a:rPr>
              <a:t> </a:t>
            </a:r>
            <a:r>
              <a:rPr lang="en-GB" i="1" dirty="0" err="1">
                <a:solidFill>
                  <a:srgbClr val="FF0000"/>
                </a:solidFill>
              </a:rPr>
              <a:t>declarate</a:t>
            </a:r>
            <a:r>
              <a:rPr lang="en-GB" i="1" dirty="0">
                <a:solidFill>
                  <a:srgbClr val="FF0000"/>
                </a:solidFill>
              </a:rPr>
              <a:t> </a:t>
            </a:r>
            <a:r>
              <a:rPr lang="en-GB" i="1" dirty="0" err="1">
                <a:solidFill>
                  <a:srgbClr val="FF0000"/>
                </a:solidFill>
              </a:rPr>
              <a:t>contrare</a:t>
            </a:r>
            <a:r>
              <a:rPr lang="en-GB" i="1" dirty="0">
                <a:solidFill>
                  <a:srgbClr val="FF0000"/>
                </a:solidFill>
              </a:rPr>
              <a:t> </a:t>
            </a:r>
            <a:r>
              <a:rPr lang="en-GB" i="1" dirty="0" err="1">
                <a:solidFill>
                  <a:srgbClr val="FF0000"/>
                </a:solidFill>
              </a:rPr>
              <a:t>constituției</a:t>
            </a:r>
            <a:r>
              <a:rPr lang="en-GB" i="1" dirty="0">
                <a:solidFill>
                  <a:srgbClr val="FF0000"/>
                </a:solidFill>
              </a:rPr>
              <a:t> locale din </a:t>
            </a:r>
            <a:r>
              <a:rPr lang="en-GB" i="1" dirty="0" err="1">
                <a:solidFill>
                  <a:srgbClr val="FF0000"/>
                </a:solidFill>
              </a:rPr>
              <a:t>cauza</a:t>
            </a:r>
            <a:r>
              <a:rPr lang="en-GB" i="1" dirty="0">
                <a:solidFill>
                  <a:srgbClr val="FF0000"/>
                </a:solidFill>
              </a:rPr>
              <a:t> </a:t>
            </a:r>
            <a:r>
              <a:rPr lang="en-GB" i="1" dirty="0" err="1">
                <a:solidFill>
                  <a:srgbClr val="FF0000"/>
                </a:solidFill>
              </a:rPr>
              <a:t>lipsei</a:t>
            </a:r>
            <a:r>
              <a:rPr lang="en-GB" i="1" dirty="0">
                <a:solidFill>
                  <a:srgbClr val="FF0000"/>
                </a:solidFill>
              </a:rPr>
              <a:t> de </a:t>
            </a:r>
            <a:r>
              <a:rPr lang="en-GB" i="1" dirty="0" err="1">
                <a:solidFill>
                  <a:srgbClr val="FF0000"/>
                </a:solidFill>
              </a:rPr>
              <a:t>garanții</a:t>
            </a:r>
            <a:r>
              <a:rPr lang="en-GB" i="1" dirty="0">
                <a:solidFill>
                  <a:srgbClr val="FF0000"/>
                </a:solidFill>
              </a:rPr>
              <a:t> </a:t>
            </a:r>
            <a:r>
              <a:rPr lang="en-GB" i="1" dirty="0" err="1">
                <a:solidFill>
                  <a:srgbClr val="FF0000"/>
                </a:solidFill>
              </a:rPr>
              <a:t>adecvate</a:t>
            </a:r>
            <a:r>
              <a:rPr lang="en-GB" i="1" dirty="0">
                <a:solidFill>
                  <a:srgbClr val="FF0000"/>
                </a:solidFill>
              </a:rPr>
              <a:t> (</a:t>
            </a:r>
            <a:r>
              <a:rPr lang="ro-RO" i="1" dirty="0">
                <a:solidFill>
                  <a:srgbClr val="FF0000"/>
                </a:solidFill>
              </a:rPr>
              <a:t>de</a:t>
            </a:r>
            <a:r>
              <a:rPr lang="en-GB" i="1" dirty="0">
                <a:solidFill>
                  <a:srgbClr val="FF0000"/>
                </a:solidFill>
              </a:rPr>
              <a:t> ex. </a:t>
            </a:r>
            <a:r>
              <a:rPr lang="ro-RO" i="1" dirty="0">
                <a:solidFill>
                  <a:srgbClr val="FF0000"/>
                </a:solidFill>
              </a:rPr>
              <a:t>în</a:t>
            </a:r>
            <a:r>
              <a:rPr lang="en-GB" i="1" dirty="0">
                <a:solidFill>
                  <a:srgbClr val="FF0000"/>
                </a:solidFill>
              </a:rPr>
              <a:t> Germania </a:t>
            </a:r>
            <a:r>
              <a:rPr lang="en-GB" i="1" dirty="0" err="1">
                <a:solidFill>
                  <a:srgbClr val="FF0000"/>
                </a:solidFill>
              </a:rPr>
              <a:t>și</a:t>
            </a:r>
            <a:r>
              <a:rPr lang="en-GB" i="1" dirty="0">
                <a:solidFill>
                  <a:srgbClr val="FF0000"/>
                </a:solidFill>
              </a:rPr>
              <a:t> </a:t>
            </a:r>
            <a:r>
              <a:rPr lang="en-GB" i="1" dirty="0" err="1">
                <a:solidFill>
                  <a:srgbClr val="FF0000"/>
                </a:solidFill>
              </a:rPr>
              <a:t>în</a:t>
            </a:r>
            <a:r>
              <a:rPr lang="en-GB" i="1" dirty="0">
                <a:solidFill>
                  <a:srgbClr val="FF0000"/>
                </a:solidFill>
              </a:rPr>
              <a:t> Slovenia), </a:t>
            </a:r>
            <a:r>
              <a:rPr lang="en-GB" i="1" dirty="0" err="1">
                <a:solidFill>
                  <a:srgbClr val="FF0000"/>
                </a:solidFill>
              </a:rPr>
              <a:t>iar</a:t>
            </a:r>
            <a:r>
              <a:rPr lang="en-GB" i="1" dirty="0">
                <a:solidFill>
                  <a:srgbClr val="FF0000"/>
                </a:solidFill>
              </a:rPr>
              <a:t> </a:t>
            </a:r>
            <a:r>
              <a:rPr lang="en-GB" i="1" dirty="0" err="1">
                <a:solidFill>
                  <a:srgbClr val="FF0000"/>
                </a:solidFill>
              </a:rPr>
              <a:t>directiva</a:t>
            </a:r>
            <a:r>
              <a:rPr lang="en-GB" i="1" dirty="0">
                <a:solidFill>
                  <a:srgbClr val="FF0000"/>
                </a:solidFill>
              </a:rPr>
              <a:t> UE de </a:t>
            </a:r>
            <a:r>
              <a:rPr lang="en-GB" i="1" dirty="0" err="1">
                <a:solidFill>
                  <a:srgbClr val="FF0000"/>
                </a:solidFill>
              </a:rPr>
              <a:t>păstrare</a:t>
            </a:r>
            <a:r>
              <a:rPr lang="en-GB" i="1" dirty="0">
                <a:solidFill>
                  <a:srgbClr val="FF0000"/>
                </a:solidFill>
              </a:rPr>
              <a:t> a </a:t>
            </a:r>
            <a:r>
              <a:rPr lang="en-GB" i="1" dirty="0" err="1">
                <a:solidFill>
                  <a:srgbClr val="FF0000"/>
                </a:solidFill>
              </a:rPr>
              <a:t>datelor</a:t>
            </a:r>
            <a:r>
              <a:rPr lang="en-GB" i="1" dirty="0">
                <a:solidFill>
                  <a:srgbClr val="FF0000"/>
                </a:solidFill>
              </a:rPr>
              <a:t> </a:t>
            </a:r>
            <a:r>
              <a:rPr lang="en-GB" i="1" dirty="0" err="1">
                <a:solidFill>
                  <a:srgbClr val="FF0000"/>
                </a:solidFill>
              </a:rPr>
              <a:t>în</a:t>
            </a:r>
            <a:r>
              <a:rPr lang="en-GB" i="1" dirty="0">
                <a:solidFill>
                  <a:srgbClr val="FF0000"/>
                </a:solidFill>
              </a:rPr>
              <a:t> sine a </a:t>
            </a:r>
            <a:r>
              <a:rPr lang="en-GB" i="1" dirty="0" err="1">
                <a:solidFill>
                  <a:srgbClr val="FF0000"/>
                </a:solidFill>
              </a:rPr>
              <a:t>fost</a:t>
            </a:r>
            <a:r>
              <a:rPr lang="en-GB" i="1" dirty="0">
                <a:solidFill>
                  <a:srgbClr val="FF0000"/>
                </a:solidFill>
              </a:rPr>
              <a:t> </a:t>
            </a:r>
            <a:r>
              <a:rPr lang="en-GB" i="1" dirty="0" err="1">
                <a:solidFill>
                  <a:srgbClr val="FF0000"/>
                </a:solidFill>
              </a:rPr>
              <a:t>disproporționată</a:t>
            </a:r>
            <a:r>
              <a:rPr lang="en-GB" i="1" dirty="0">
                <a:solidFill>
                  <a:srgbClr val="FF0000"/>
                </a:solidFill>
              </a:rPr>
              <a:t> de </a:t>
            </a:r>
            <a:r>
              <a:rPr lang="en-GB" i="1" dirty="0" err="1">
                <a:solidFill>
                  <a:srgbClr val="FF0000"/>
                </a:solidFill>
              </a:rPr>
              <a:t>către</a:t>
            </a:r>
            <a:r>
              <a:rPr lang="en-GB" i="1" dirty="0">
                <a:solidFill>
                  <a:srgbClr val="FF0000"/>
                </a:solidFill>
              </a:rPr>
              <a:t> </a:t>
            </a:r>
            <a:r>
              <a:rPr lang="en-GB" i="1" dirty="0" err="1">
                <a:solidFill>
                  <a:srgbClr val="FF0000"/>
                </a:solidFill>
              </a:rPr>
              <a:t>european</a:t>
            </a:r>
            <a:r>
              <a:rPr lang="en-GB" i="1" dirty="0">
                <a:solidFill>
                  <a:srgbClr val="FF0000"/>
                </a:solidFill>
              </a:rPr>
              <a:t> </a:t>
            </a:r>
            <a:r>
              <a:rPr lang="en-GB" i="1" dirty="0" err="1">
                <a:solidFill>
                  <a:srgbClr val="FF0000"/>
                </a:solidFill>
              </a:rPr>
              <a:t>Curtea</a:t>
            </a:r>
            <a:r>
              <a:rPr lang="ro-RO" i="1" dirty="0">
                <a:solidFill>
                  <a:srgbClr val="FF0000"/>
                </a:solidFill>
              </a:rPr>
              <a:t> E</a:t>
            </a:r>
            <a:r>
              <a:rPr lang="en-GB" i="1" dirty="0" err="1">
                <a:solidFill>
                  <a:srgbClr val="FF0000"/>
                </a:solidFill>
              </a:rPr>
              <a:t>uropean</a:t>
            </a:r>
            <a:r>
              <a:rPr lang="ro-RO" i="1" dirty="0">
                <a:solidFill>
                  <a:srgbClr val="FF0000"/>
                </a:solidFill>
              </a:rPr>
              <a:t>ă</a:t>
            </a:r>
            <a:r>
              <a:rPr lang="en-GB" i="1" dirty="0">
                <a:solidFill>
                  <a:srgbClr val="FF0000"/>
                </a:solidFill>
              </a:rPr>
              <a:t> de </a:t>
            </a:r>
            <a:r>
              <a:rPr lang="en-GB" i="1" dirty="0" err="1">
                <a:solidFill>
                  <a:srgbClr val="FF0000"/>
                </a:solidFill>
              </a:rPr>
              <a:t>Justiție</a:t>
            </a:r>
            <a:r>
              <a:rPr lang="en-GB" i="1" dirty="0">
                <a:solidFill>
                  <a:srgbClr val="FF0000"/>
                </a:solidFill>
              </a:rPr>
              <a:t> (din </a:t>
            </a:r>
            <a:r>
              <a:rPr lang="en-GB" i="1" dirty="0" err="1">
                <a:solidFill>
                  <a:srgbClr val="FF0000"/>
                </a:solidFill>
              </a:rPr>
              <a:t>cauza</a:t>
            </a:r>
            <a:r>
              <a:rPr lang="en-GB" i="1" dirty="0">
                <a:solidFill>
                  <a:srgbClr val="FF0000"/>
                </a:solidFill>
              </a:rPr>
              <a:t> </a:t>
            </a:r>
            <a:r>
              <a:rPr lang="en-GB" i="1" dirty="0" err="1">
                <a:solidFill>
                  <a:srgbClr val="FF0000"/>
                </a:solidFill>
              </a:rPr>
              <a:t>unui</a:t>
            </a:r>
            <a:r>
              <a:rPr lang="en-GB" i="1" dirty="0">
                <a:solidFill>
                  <a:srgbClr val="FF0000"/>
                </a:solidFill>
              </a:rPr>
              <a:t> </a:t>
            </a:r>
            <a:r>
              <a:rPr lang="en-GB" i="1" dirty="0" err="1">
                <a:solidFill>
                  <a:srgbClr val="FF0000"/>
                </a:solidFill>
              </a:rPr>
              <a:t>amplor</a:t>
            </a:r>
            <a:r>
              <a:rPr lang="ro-RO" i="1" dirty="0">
                <a:solidFill>
                  <a:srgbClr val="FF0000"/>
                </a:solidFill>
              </a:rPr>
              <a:t>i</a:t>
            </a:r>
            <a:r>
              <a:rPr lang="en-GB" i="1" dirty="0">
                <a:solidFill>
                  <a:srgbClr val="FF0000"/>
                </a:solidFill>
              </a:rPr>
              <a:t> </a:t>
            </a:r>
            <a:r>
              <a:rPr lang="en-GB" i="1" dirty="0" err="1">
                <a:solidFill>
                  <a:srgbClr val="FF0000"/>
                </a:solidFill>
              </a:rPr>
              <a:t>prea</a:t>
            </a:r>
            <a:r>
              <a:rPr lang="en-GB" i="1" dirty="0">
                <a:solidFill>
                  <a:srgbClr val="FF0000"/>
                </a:solidFill>
              </a:rPr>
              <a:t> mar</a:t>
            </a:r>
            <a:r>
              <a:rPr lang="ro-RO" i="1" dirty="0">
                <a:solidFill>
                  <a:srgbClr val="FF0000"/>
                </a:solidFill>
              </a:rPr>
              <a:t>i</a:t>
            </a:r>
            <a:r>
              <a:rPr lang="en-GB" i="1" dirty="0">
                <a:solidFill>
                  <a:srgbClr val="FF0000"/>
                </a:solidFill>
              </a:rPr>
              <a:t> </a:t>
            </a:r>
            <a:r>
              <a:rPr lang="en-GB" i="1" dirty="0" err="1">
                <a:solidFill>
                  <a:srgbClr val="FF0000"/>
                </a:solidFill>
              </a:rPr>
              <a:t>și</a:t>
            </a:r>
            <a:r>
              <a:rPr lang="en-GB" i="1" dirty="0">
                <a:solidFill>
                  <a:srgbClr val="FF0000"/>
                </a:solidFill>
              </a:rPr>
              <a:t> a </a:t>
            </a:r>
            <a:r>
              <a:rPr lang="en-GB" i="1" dirty="0" err="1">
                <a:solidFill>
                  <a:srgbClr val="FF0000"/>
                </a:solidFill>
              </a:rPr>
              <a:t>lipsei</a:t>
            </a:r>
            <a:r>
              <a:rPr lang="en-GB" i="1" dirty="0">
                <a:solidFill>
                  <a:srgbClr val="FF0000"/>
                </a:solidFill>
              </a:rPr>
              <a:t> de </a:t>
            </a:r>
            <a:r>
              <a:rPr lang="en-GB" i="1" dirty="0" err="1">
                <a:solidFill>
                  <a:srgbClr val="FF0000"/>
                </a:solidFill>
              </a:rPr>
              <a:t>garanții</a:t>
            </a:r>
            <a:r>
              <a:rPr lang="en-GB" i="1" dirty="0">
                <a:solidFill>
                  <a:srgbClr val="FF0000"/>
                </a:solidFill>
              </a:rPr>
              <a:t>) </a:t>
            </a:r>
            <a:r>
              <a:rPr lang="en-GB" i="1" dirty="0" err="1">
                <a:solidFill>
                  <a:srgbClr val="FF0000"/>
                </a:solidFill>
              </a:rPr>
              <a:t>și</a:t>
            </a:r>
            <a:r>
              <a:rPr lang="en-GB" i="1" dirty="0">
                <a:solidFill>
                  <a:srgbClr val="FF0000"/>
                </a:solidFill>
              </a:rPr>
              <a:t>, </a:t>
            </a:r>
            <a:r>
              <a:rPr lang="en-GB" i="1" dirty="0" err="1">
                <a:solidFill>
                  <a:srgbClr val="FF0000"/>
                </a:solidFill>
              </a:rPr>
              <a:t>prin</a:t>
            </a:r>
            <a:r>
              <a:rPr lang="en-GB" i="1" dirty="0">
                <a:solidFill>
                  <a:srgbClr val="FF0000"/>
                </a:solidFill>
              </a:rPr>
              <a:t> </a:t>
            </a:r>
            <a:r>
              <a:rPr lang="en-GB" i="1" dirty="0" err="1">
                <a:solidFill>
                  <a:srgbClr val="FF0000"/>
                </a:solidFill>
              </a:rPr>
              <a:t>urmare</a:t>
            </a:r>
            <a:r>
              <a:rPr lang="en-GB" i="1" dirty="0">
                <a:solidFill>
                  <a:srgbClr val="FF0000"/>
                </a:solidFill>
              </a:rPr>
              <a:t>, </a:t>
            </a:r>
            <a:r>
              <a:rPr lang="en-GB" i="1" dirty="0" err="1">
                <a:solidFill>
                  <a:srgbClr val="FF0000"/>
                </a:solidFill>
              </a:rPr>
              <a:t>contrar</a:t>
            </a:r>
            <a:r>
              <a:rPr lang="en-GB" i="1" dirty="0">
                <a:solidFill>
                  <a:srgbClr val="FF0000"/>
                </a:solidFill>
              </a:rPr>
              <a:t> </a:t>
            </a:r>
            <a:r>
              <a:rPr lang="en-GB" i="1" dirty="0" err="1">
                <a:solidFill>
                  <a:srgbClr val="FF0000"/>
                </a:solidFill>
              </a:rPr>
              <a:t>Cartei</a:t>
            </a:r>
            <a:r>
              <a:rPr lang="en-GB" i="1" dirty="0">
                <a:solidFill>
                  <a:srgbClr val="FF0000"/>
                </a:solidFill>
              </a:rPr>
              <a:t> UE a </a:t>
            </a:r>
            <a:r>
              <a:rPr lang="en-GB" i="1" dirty="0" err="1">
                <a:solidFill>
                  <a:srgbClr val="FF0000"/>
                </a:solidFill>
              </a:rPr>
              <a:t>drepturilor</a:t>
            </a:r>
            <a:r>
              <a:rPr lang="en-GB" i="1" dirty="0">
                <a:solidFill>
                  <a:srgbClr val="FF0000"/>
                </a:solidFill>
              </a:rPr>
              <a:t> </a:t>
            </a:r>
            <a:r>
              <a:rPr lang="en-GB" i="1" dirty="0" err="1">
                <a:solidFill>
                  <a:srgbClr val="FF0000"/>
                </a:solidFill>
              </a:rPr>
              <a:t>fundamentale</a:t>
            </a:r>
            <a:r>
              <a:rPr lang="en-GB" i="1" dirty="0">
                <a:solidFill>
                  <a:srgbClr val="FF0000"/>
                </a:solidFill>
              </a:rPr>
              <a:t> </a:t>
            </a:r>
            <a:r>
              <a:rPr lang="en-GB" i="1" dirty="0" err="1">
                <a:solidFill>
                  <a:srgbClr val="FF0000"/>
                </a:solidFill>
              </a:rPr>
              <a:t>și</a:t>
            </a:r>
            <a:r>
              <a:rPr lang="en-GB" i="1" dirty="0">
                <a:solidFill>
                  <a:srgbClr val="FF0000"/>
                </a:solidFill>
              </a:rPr>
              <a:t> a </a:t>
            </a:r>
            <a:r>
              <a:rPr lang="en-GB" i="1" dirty="0" err="1">
                <a:solidFill>
                  <a:srgbClr val="FF0000"/>
                </a:solidFill>
              </a:rPr>
              <a:t>Convenției</a:t>
            </a:r>
            <a:r>
              <a:rPr lang="en-GB" i="1" dirty="0">
                <a:solidFill>
                  <a:srgbClr val="FF0000"/>
                </a:solidFill>
              </a:rPr>
              <a:t> </a:t>
            </a:r>
            <a:r>
              <a:rPr lang="en-GB" i="1" dirty="0" err="1">
                <a:solidFill>
                  <a:srgbClr val="FF0000"/>
                </a:solidFill>
              </a:rPr>
              <a:t>europene</a:t>
            </a:r>
            <a:r>
              <a:rPr lang="en-GB" i="1" dirty="0">
                <a:solidFill>
                  <a:srgbClr val="FF0000"/>
                </a:solidFill>
              </a:rPr>
              <a:t> a </a:t>
            </a:r>
            <a:r>
              <a:rPr lang="en-GB" i="1" dirty="0" err="1">
                <a:solidFill>
                  <a:srgbClr val="FF0000"/>
                </a:solidFill>
              </a:rPr>
              <a:t>drepturilor</a:t>
            </a:r>
            <a:r>
              <a:rPr lang="en-GB" i="1" dirty="0">
                <a:solidFill>
                  <a:srgbClr val="FF0000"/>
                </a:solidFill>
              </a:rPr>
              <a:t> </a:t>
            </a:r>
            <a:r>
              <a:rPr lang="en-GB" i="1" dirty="0" err="1">
                <a:solidFill>
                  <a:srgbClr val="FF0000"/>
                </a:solidFill>
              </a:rPr>
              <a:t>omului</a:t>
            </a:r>
            <a:r>
              <a:rPr lang="en-GB" i="1" dirty="0">
                <a:solidFill>
                  <a:srgbClr val="FF0000"/>
                </a:solidFill>
              </a:rPr>
              <a:t> (</a:t>
            </a:r>
            <a:r>
              <a:rPr lang="en-GB" i="1" dirty="0" err="1">
                <a:solidFill>
                  <a:srgbClr val="FF0000"/>
                </a:solidFill>
              </a:rPr>
              <a:t>Hotărârea</a:t>
            </a:r>
            <a:r>
              <a:rPr lang="en-GB" i="1" dirty="0">
                <a:solidFill>
                  <a:srgbClr val="FF0000"/>
                </a:solidFill>
              </a:rPr>
              <a:t> </a:t>
            </a:r>
            <a:r>
              <a:rPr lang="en-GB" i="1" dirty="0" err="1">
                <a:solidFill>
                  <a:srgbClr val="FF0000"/>
                </a:solidFill>
              </a:rPr>
              <a:t>Curții</a:t>
            </a:r>
            <a:r>
              <a:rPr lang="en-GB" i="1" dirty="0">
                <a:solidFill>
                  <a:srgbClr val="FF0000"/>
                </a:solidFill>
              </a:rPr>
              <a:t>, 8 </a:t>
            </a:r>
            <a:r>
              <a:rPr lang="en-GB" i="1" dirty="0" err="1">
                <a:solidFill>
                  <a:srgbClr val="FF0000"/>
                </a:solidFill>
              </a:rPr>
              <a:t>aprilie</a:t>
            </a:r>
            <a:r>
              <a:rPr lang="en-GB" i="1" dirty="0">
                <a:solidFill>
                  <a:srgbClr val="FF0000"/>
                </a:solidFill>
              </a:rPr>
              <a:t> 2014, </a:t>
            </a:r>
            <a:r>
              <a:rPr lang="en-GB" i="1" dirty="0" err="1">
                <a:solidFill>
                  <a:srgbClr val="FF0000"/>
                </a:solidFill>
              </a:rPr>
              <a:t>cazurile</a:t>
            </a:r>
            <a:r>
              <a:rPr lang="en-GB" i="1" dirty="0">
                <a:solidFill>
                  <a:srgbClr val="FF0000"/>
                </a:solidFill>
              </a:rPr>
              <a:t> C-293/12 </a:t>
            </a:r>
            <a:r>
              <a:rPr lang="en-GB" i="1" dirty="0" err="1">
                <a:solidFill>
                  <a:srgbClr val="FF0000"/>
                </a:solidFill>
              </a:rPr>
              <a:t>și</a:t>
            </a:r>
            <a:r>
              <a:rPr lang="en-GB" i="1" dirty="0">
                <a:solidFill>
                  <a:srgbClr val="FF0000"/>
                </a:solidFill>
              </a:rPr>
              <a:t> C-594/12, </a:t>
            </a:r>
            <a:r>
              <a:rPr lang="en-GB" i="1" dirty="0" err="1">
                <a:solidFill>
                  <a:srgbClr val="FF0000"/>
                </a:solidFill>
              </a:rPr>
              <a:t>cazul</a:t>
            </a:r>
            <a:r>
              <a:rPr lang="en-GB" i="1" dirty="0">
                <a:solidFill>
                  <a:srgbClr val="FF0000"/>
                </a:solidFill>
              </a:rPr>
              <a:t> "Digital Rights Ireland Ltd"). </a:t>
            </a:r>
            <a:r>
              <a:rPr lang="en-GB" i="1" dirty="0" err="1">
                <a:solidFill>
                  <a:srgbClr val="FF0000"/>
                </a:solidFill>
              </a:rPr>
              <a:t>Această</a:t>
            </a:r>
            <a:r>
              <a:rPr lang="en-GB" i="1" dirty="0">
                <a:solidFill>
                  <a:srgbClr val="FF0000"/>
                </a:solidFill>
              </a:rPr>
              <a:t> </a:t>
            </a:r>
            <a:r>
              <a:rPr lang="en-GB" i="1" dirty="0" err="1">
                <a:solidFill>
                  <a:srgbClr val="FF0000"/>
                </a:solidFill>
              </a:rPr>
              <a:t>situație</a:t>
            </a:r>
            <a:r>
              <a:rPr lang="en-GB" i="1" dirty="0">
                <a:solidFill>
                  <a:srgbClr val="FF0000"/>
                </a:solidFill>
              </a:rPr>
              <a:t> </a:t>
            </a:r>
            <a:r>
              <a:rPr lang="en-GB" i="1" dirty="0" err="1">
                <a:solidFill>
                  <a:srgbClr val="FF0000"/>
                </a:solidFill>
              </a:rPr>
              <a:t>oferă</a:t>
            </a:r>
            <a:r>
              <a:rPr lang="en-GB" i="1" dirty="0">
                <a:solidFill>
                  <a:srgbClr val="FF0000"/>
                </a:solidFill>
              </a:rPr>
              <a:t> o </a:t>
            </a:r>
            <a:r>
              <a:rPr lang="en-GB" i="1" dirty="0" err="1">
                <a:solidFill>
                  <a:srgbClr val="FF0000"/>
                </a:solidFill>
              </a:rPr>
              <a:t>primă</a:t>
            </a:r>
            <a:r>
              <a:rPr lang="en-GB" i="1" dirty="0">
                <a:solidFill>
                  <a:srgbClr val="FF0000"/>
                </a:solidFill>
              </a:rPr>
              <a:t> imagine a </a:t>
            </a:r>
            <a:r>
              <a:rPr lang="en-GB" i="1" dirty="0" err="1">
                <a:solidFill>
                  <a:srgbClr val="FF0000"/>
                </a:solidFill>
              </a:rPr>
              <a:t>importanței</a:t>
            </a:r>
            <a:r>
              <a:rPr lang="en-GB" i="1" dirty="0">
                <a:solidFill>
                  <a:srgbClr val="FF0000"/>
                </a:solidFill>
              </a:rPr>
              <a:t> </a:t>
            </a:r>
            <a:r>
              <a:rPr lang="ro-RO" i="1" dirty="0">
                <a:solidFill>
                  <a:srgbClr val="FF0000"/>
                </a:solidFill>
              </a:rPr>
              <a:t>A</a:t>
            </a:r>
            <a:r>
              <a:rPr lang="en-GB" i="1" dirty="0" err="1">
                <a:solidFill>
                  <a:srgbClr val="FF0000"/>
                </a:solidFill>
              </a:rPr>
              <a:t>rticolului</a:t>
            </a:r>
            <a:r>
              <a:rPr lang="en-GB" i="1" dirty="0">
                <a:solidFill>
                  <a:srgbClr val="FF0000"/>
                </a:solidFill>
              </a:rPr>
              <a:t> 15 din </a:t>
            </a:r>
            <a:r>
              <a:rPr lang="en-GB" i="1" dirty="0" err="1">
                <a:solidFill>
                  <a:srgbClr val="FF0000"/>
                </a:solidFill>
              </a:rPr>
              <a:t>Convenția</a:t>
            </a:r>
            <a:r>
              <a:rPr lang="en-GB" i="1" dirty="0">
                <a:solidFill>
                  <a:srgbClr val="FF0000"/>
                </a:solidFill>
              </a:rPr>
              <a:t> de la </a:t>
            </a:r>
            <a:r>
              <a:rPr lang="en-GB" i="1" dirty="0" err="1">
                <a:solidFill>
                  <a:srgbClr val="FF0000"/>
                </a:solidFill>
              </a:rPr>
              <a:t>Budapesta</a:t>
            </a:r>
            <a:r>
              <a:rPr lang="en-GB" i="1" dirty="0">
                <a:solidFill>
                  <a:srgbClr val="FF0000"/>
                </a:solidFill>
              </a:rPr>
              <a:t> </a:t>
            </a:r>
            <a:r>
              <a:rPr lang="en-GB" i="1" dirty="0" err="1">
                <a:solidFill>
                  <a:srgbClr val="FF0000"/>
                </a:solidFill>
              </a:rPr>
              <a:t>privind</a:t>
            </a:r>
            <a:r>
              <a:rPr lang="en-GB" i="1" dirty="0">
                <a:solidFill>
                  <a:srgbClr val="FF0000"/>
                </a:solidFill>
              </a:rPr>
              <a:t> </a:t>
            </a:r>
            <a:r>
              <a:rPr lang="en-GB" i="1" dirty="0" err="1">
                <a:solidFill>
                  <a:srgbClr val="FF0000"/>
                </a:solidFill>
              </a:rPr>
              <a:t>condițiile</a:t>
            </a:r>
            <a:r>
              <a:rPr lang="en-GB" i="1" dirty="0">
                <a:solidFill>
                  <a:srgbClr val="FF0000"/>
                </a:solidFill>
              </a:rPr>
              <a:t> </a:t>
            </a:r>
            <a:r>
              <a:rPr lang="en-GB" i="1" dirty="0" err="1">
                <a:solidFill>
                  <a:srgbClr val="FF0000"/>
                </a:solidFill>
              </a:rPr>
              <a:t>și</a:t>
            </a:r>
            <a:r>
              <a:rPr lang="en-GB" i="1" dirty="0">
                <a:solidFill>
                  <a:srgbClr val="FF0000"/>
                </a:solidFill>
              </a:rPr>
              <a:t> </a:t>
            </a:r>
            <a:r>
              <a:rPr lang="en-GB" i="1" dirty="0" err="1">
                <a:solidFill>
                  <a:srgbClr val="FF0000"/>
                </a:solidFill>
              </a:rPr>
              <a:t>garanțiile</a:t>
            </a:r>
            <a:r>
              <a:rPr lang="en-GB" i="1" dirty="0">
                <a:solidFill>
                  <a:srgbClr val="FF0000"/>
                </a:solidFill>
              </a:rPr>
              <a:t>, care </a:t>
            </a:r>
            <a:r>
              <a:rPr lang="en-GB" i="1" dirty="0" err="1">
                <a:solidFill>
                  <a:srgbClr val="FF0000"/>
                </a:solidFill>
              </a:rPr>
              <a:t>va</a:t>
            </a:r>
            <a:r>
              <a:rPr lang="en-GB" i="1" dirty="0">
                <a:solidFill>
                  <a:srgbClr val="FF0000"/>
                </a:solidFill>
              </a:rPr>
              <a:t> fi </a:t>
            </a:r>
            <a:r>
              <a:rPr lang="en-GB" i="1" dirty="0" err="1">
                <a:solidFill>
                  <a:srgbClr val="FF0000"/>
                </a:solidFill>
              </a:rPr>
              <a:t>luat</a:t>
            </a:r>
            <a:r>
              <a:rPr lang="en-GB" i="1" dirty="0">
                <a:solidFill>
                  <a:srgbClr val="FF0000"/>
                </a:solidFill>
              </a:rPr>
              <a:t> </a:t>
            </a:r>
            <a:r>
              <a:rPr lang="en-GB" i="1" dirty="0" err="1">
                <a:solidFill>
                  <a:srgbClr val="FF0000"/>
                </a:solidFill>
              </a:rPr>
              <a:t>în</a:t>
            </a:r>
            <a:r>
              <a:rPr lang="en-GB" i="1" dirty="0">
                <a:solidFill>
                  <a:srgbClr val="FF0000"/>
                </a:solidFill>
              </a:rPr>
              <a:t> </a:t>
            </a:r>
            <a:r>
              <a:rPr lang="en-GB" i="1" dirty="0" err="1">
                <a:solidFill>
                  <a:srgbClr val="FF0000"/>
                </a:solidFill>
              </a:rPr>
              <a:t>considerare</a:t>
            </a:r>
            <a:r>
              <a:rPr lang="en-GB" i="1" dirty="0">
                <a:solidFill>
                  <a:srgbClr val="FF0000"/>
                </a:solidFill>
              </a:rPr>
              <a:t> </a:t>
            </a:r>
            <a:r>
              <a:rPr lang="en-GB" i="1" dirty="0" err="1">
                <a:solidFill>
                  <a:srgbClr val="FF0000"/>
                </a:solidFill>
              </a:rPr>
              <a:t>în</a:t>
            </a:r>
            <a:r>
              <a:rPr lang="en-GB" i="1" dirty="0">
                <a:solidFill>
                  <a:srgbClr val="FF0000"/>
                </a:solidFill>
              </a:rPr>
              <a:t> </a:t>
            </a:r>
            <a:r>
              <a:rPr lang="en-GB" i="1" dirty="0" err="1">
                <a:solidFill>
                  <a:srgbClr val="FF0000"/>
                </a:solidFill>
              </a:rPr>
              <a:t>partea</a:t>
            </a:r>
            <a:r>
              <a:rPr lang="en-GB" i="1" dirty="0">
                <a:solidFill>
                  <a:srgbClr val="FF0000"/>
                </a:solidFill>
              </a:rPr>
              <a:t> II</a:t>
            </a:r>
            <a:r>
              <a:rPr lang="en-GB" dirty="0">
                <a:solidFill>
                  <a:srgbClr val="FF0000"/>
                </a:solidFill>
              </a:rPr>
              <a:t>.</a:t>
            </a:r>
          </a:p>
          <a:p>
            <a:pPr eaLnBrk="1" fontAlgn="auto" hangingPunct="1">
              <a:spcBef>
                <a:spcPts val="0"/>
              </a:spcBef>
              <a:spcAft>
                <a:spcPts val="0"/>
              </a:spcAft>
              <a:defRPr/>
            </a:pPr>
            <a:endParaRPr lang="en-GB" dirty="0"/>
          </a:p>
          <a:p>
            <a:pPr eaLnBrk="1" fontAlgn="auto" hangingPunct="1">
              <a:spcBef>
                <a:spcPts val="0"/>
              </a:spcBef>
              <a:spcAft>
                <a:spcPts val="0"/>
              </a:spcAft>
              <a:defRPr/>
            </a:pPr>
            <a:r>
              <a:rPr lang="en-GB" dirty="0" err="1"/>
              <a:t>Convenția</a:t>
            </a:r>
            <a:r>
              <a:rPr lang="en-GB" dirty="0"/>
              <a:t> de la </a:t>
            </a:r>
            <a:r>
              <a:rPr lang="en-GB" dirty="0" err="1"/>
              <a:t>Budapesta</a:t>
            </a:r>
            <a:r>
              <a:rPr lang="en-GB" dirty="0"/>
              <a:t> nu are o </a:t>
            </a:r>
            <a:r>
              <a:rPr lang="en-GB" dirty="0" err="1"/>
              <a:t>dispoziție</a:t>
            </a:r>
            <a:r>
              <a:rPr lang="en-GB" dirty="0"/>
              <a:t> de </a:t>
            </a:r>
            <a:r>
              <a:rPr lang="en-GB" dirty="0" err="1"/>
              <a:t>păstrare</a:t>
            </a:r>
            <a:r>
              <a:rPr lang="en-GB" dirty="0"/>
              <a:t> a </a:t>
            </a:r>
            <a:r>
              <a:rPr lang="en-GB" dirty="0" err="1"/>
              <a:t>datelor</a:t>
            </a:r>
            <a:r>
              <a:rPr lang="en-GB" dirty="0"/>
              <a:t>. </a:t>
            </a:r>
            <a:r>
              <a:rPr lang="en-GB" dirty="0" err="1"/>
              <a:t>Articolele</a:t>
            </a:r>
            <a:r>
              <a:rPr lang="en-GB" dirty="0"/>
              <a:t> 16 </a:t>
            </a:r>
            <a:r>
              <a:rPr lang="en-GB" dirty="0" err="1"/>
              <a:t>și</a:t>
            </a:r>
            <a:r>
              <a:rPr lang="en-GB" dirty="0"/>
              <a:t> 17 se </a:t>
            </a:r>
            <a:r>
              <a:rPr lang="en-GB" dirty="0" err="1"/>
              <a:t>referă</a:t>
            </a:r>
            <a:r>
              <a:rPr lang="en-GB" dirty="0"/>
              <a:t> la </a:t>
            </a:r>
            <a:r>
              <a:rPr lang="en-GB" dirty="0" err="1"/>
              <a:t>datele</a:t>
            </a:r>
            <a:r>
              <a:rPr lang="en-GB" dirty="0"/>
              <a:t> </a:t>
            </a:r>
            <a:r>
              <a:rPr lang="en-GB" dirty="0" err="1"/>
              <a:t>specifice</a:t>
            </a:r>
            <a:r>
              <a:rPr lang="en-GB" dirty="0"/>
              <a:t> </a:t>
            </a:r>
            <a:r>
              <a:rPr lang="en-GB" dirty="0" err="1"/>
              <a:t>necesare</a:t>
            </a:r>
            <a:r>
              <a:rPr lang="en-GB" dirty="0"/>
              <a:t> </a:t>
            </a:r>
            <a:r>
              <a:rPr lang="en-GB" dirty="0" err="1"/>
              <a:t>unei</a:t>
            </a:r>
            <a:r>
              <a:rPr lang="en-GB" dirty="0"/>
              <a:t> </a:t>
            </a:r>
            <a:r>
              <a:rPr lang="en-GB" dirty="0" err="1"/>
              <a:t>investigații</a:t>
            </a:r>
            <a:r>
              <a:rPr lang="en-GB" dirty="0"/>
              <a:t> </a:t>
            </a:r>
            <a:r>
              <a:rPr lang="en-GB" dirty="0" err="1"/>
              <a:t>sau</a:t>
            </a:r>
            <a:r>
              <a:rPr lang="en-GB" dirty="0"/>
              <a:t> </a:t>
            </a:r>
            <a:r>
              <a:rPr lang="en-GB" dirty="0" err="1"/>
              <a:t>proceduri</a:t>
            </a:r>
            <a:r>
              <a:rPr lang="en-GB" dirty="0"/>
              <a:t> </a:t>
            </a:r>
            <a:r>
              <a:rPr lang="en-GB" dirty="0" err="1"/>
              <a:t>specifice</a:t>
            </a:r>
            <a:r>
              <a:rPr lang="en-GB" dirty="0"/>
              <a:t>. Nu se </a:t>
            </a:r>
            <a:r>
              <a:rPr lang="en-GB" dirty="0" err="1"/>
              <a:t>aplică</a:t>
            </a:r>
            <a:r>
              <a:rPr lang="en-GB" dirty="0"/>
              <a:t> </a:t>
            </a:r>
            <a:r>
              <a:rPr lang="en-GB" dirty="0" err="1"/>
              <a:t>colectării</a:t>
            </a:r>
            <a:r>
              <a:rPr lang="en-GB" dirty="0"/>
              <a:t> </a:t>
            </a:r>
            <a:r>
              <a:rPr lang="en-GB" dirty="0" err="1"/>
              <a:t>și</a:t>
            </a:r>
            <a:r>
              <a:rPr lang="en-GB" dirty="0"/>
              <a:t> </a:t>
            </a:r>
            <a:r>
              <a:rPr lang="en-GB" dirty="0" err="1"/>
              <a:t>reținerii</a:t>
            </a:r>
            <a:r>
              <a:rPr lang="en-GB" dirty="0"/>
              <a:t> </a:t>
            </a:r>
            <a:r>
              <a:rPr lang="en-GB" dirty="0" err="1"/>
              <a:t>datelor</a:t>
            </a:r>
            <a:r>
              <a:rPr lang="en-GB" dirty="0"/>
              <a:t> </a:t>
            </a:r>
            <a:r>
              <a:rPr lang="en-GB" dirty="0" err="1"/>
              <a:t>viitoare</a:t>
            </a:r>
            <a:r>
              <a:rPr lang="en-GB" dirty="0"/>
              <a:t> de </a:t>
            </a:r>
            <a:r>
              <a:rPr lang="en-GB" dirty="0" err="1"/>
              <a:t>trafic</a:t>
            </a:r>
            <a:r>
              <a:rPr lang="en-GB" dirty="0"/>
              <a:t> </a:t>
            </a:r>
            <a:r>
              <a:rPr lang="en-GB" dirty="0" err="1"/>
              <a:t>sau</a:t>
            </a:r>
            <a:r>
              <a:rPr lang="en-GB" dirty="0"/>
              <a:t> </a:t>
            </a:r>
            <a:r>
              <a:rPr lang="en-GB" dirty="0" err="1"/>
              <a:t>accesului</a:t>
            </a:r>
            <a:r>
              <a:rPr lang="en-GB" dirty="0"/>
              <a:t> </a:t>
            </a:r>
            <a:r>
              <a:rPr lang="en-GB" dirty="0" err="1"/>
              <a:t>în</a:t>
            </a:r>
            <a:r>
              <a:rPr lang="en-GB" dirty="0"/>
              <a:t> </a:t>
            </a:r>
            <a:r>
              <a:rPr lang="en-GB" dirty="0" err="1"/>
              <a:t>timp</a:t>
            </a:r>
            <a:r>
              <a:rPr lang="en-GB" dirty="0"/>
              <a:t> real la </a:t>
            </a:r>
            <a:r>
              <a:rPr lang="en-GB" dirty="0" err="1"/>
              <a:t>datele</a:t>
            </a:r>
            <a:r>
              <a:rPr lang="en-GB" dirty="0"/>
              <a:t> </a:t>
            </a:r>
            <a:r>
              <a:rPr lang="en-GB" dirty="0" err="1"/>
              <a:t>privind</a:t>
            </a:r>
            <a:r>
              <a:rPr lang="en-GB" dirty="0"/>
              <a:t> </a:t>
            </a:r>
            <a:r>
              <a:rPr lang="en-GB" dirty="0" err="1"/>
              <a:t>conținutul</a:t>
            </a:r>
            <a:r>
              <a:rPr lang="en-GB" dirty="0"/>
              <a:t>. </a:t>
            </a:r>
            <a:r>
              <a:rPr lang="en-GB" dirty="0" err="1"/>
              <a:t>Aceste</a:t>
            </a:r>
            <a:r>
              <a:rPr lang="en-GB" dirty="0"/>
              <a:t> </a:t>
            </a:r>
            <a:r>
              <a:rPr lang="en-GB" dirty="0" err="1"/>
              <a:t>articole</a:t>
            </a:r>
            <a:r>
              <a:rPr lang="en-GB" dirty="0"/>
              <a:t> </a:t>
            </a:r>
            <a:r>
              <a:rPr lang="en-GB" dirty="0" err="1"/>
              <a:t>organizează</a:t>
            </a:r>
            <a:r>
              <a:rPr lang="en-GB" dirty="0"/>
              <a:t> "</a:t>
            </a:r>
            <a:r>
              <a:rPr lang="en-GB" dirty="0" err="1"/>
              <a:t>conservare</a:t>
            </a:r>
            <a:r>
              <a:rPr lang="en-GB" dirty="0"/>
              <a:t> </a:t>
            </a:r>
            <a:r>
              <a:rPr lang="ro-RO" dirty="0"/>
              <a:t>rapid</a:t>
            </a:r>
            <a:r>
              <a:rPr lang="en-GB" dirty="0"/>
              <a:t>ă" ca </a:t>
            </a:r>
            <a:r>
              <a:rPr lang="en-GB" dirty="0" err="1"/>
              <a:t>măsură</a:t>
            </a:r>
            <a:r>
              <a:rPr lang="en-GB" dirty="0"/>
              <a:t> </a:t>
            </a:r>
            <a:r>
              <a:rPr lang="en-GB" dirty="0" err="1"/>
              <a:t>provizorie</a:t>
            </a:r>
            <a:r>
              <a:rPr lang="en-GB" dirty="0"/>
              <a:t> </a:t>
            </a:r>
            <a:r>
              <a:rPr lang="en-GB" dirty="0" err="1"/>
              <a:t>imediată</a:t>
            </a:r>
            <a:r>
              <a:rPr lang="en-GB" dirty="0"/>
              <a:t> </a:t>
            </a:r>
            <a:r>
              <a:rPr lang="en-GB" dirty="0" err="1"/>
              <a:t>pentru</a:t>
            </a:r>
            <a:r>
              <a:rPr lang="en-GB" dirty="0"/>
              <a:t> a </a:t>
            </a:r>
            <a:r>
              <a:rPr lang="en-GB" dirty="0" err="1"/>
              <a:t>păstra</a:t>
            </a:r>
            <a:r>
              <a:rPr lang="en-GB" dirty="0"/>
              <a:t> </a:t>
            </a:r>
            <a:r>
              <a:rPr lang="en-GB" dirty="0" err="1"/>
              <a:t>dovezi</a:t>
            </a:r>
            <a:r>
              <a:rPr lang="en-GB" dirty="0"/>
              <a:t> </a:t>
            </a:r>
            <a:r>
              <a:rPr lang="en-GB" dirty="0" err="1"/>
              <a:t>și</a:t>
            </a:r>
            <a:r>
              <a:rPr lang="en-GB" dirty="0"/>
              <a:t> </a:t>
            </a:r>
            <a:r>
              <a:rPr lang="en-GB" dirty="0" err="1"/>
              <a:t>pentru</a:t>
            </a:r>
            <a:r>
              <a:rPr lang="en-GB" dirty="0"/>
              <a:t> a da </a:t>
            </a:r>
            <a:r>
              <a:rPr lang="en-GB" dirty="0" err="1"/>
              <a:t>timp</a:t>
            </a:r>
            <a:r>
              <a:rPr lang="en-GB" dirty="0"/>
              <a:t> </a:t>
            </a:r>
            <a:r>
              <a:rPr lang="en-GB" dirty="0" err="1"/>
              <a:t>să</a:t>
            </a:r>
            <a:r>
              <a:rPr lang="en-GB" dirty="0"/>
              <a:t> </a:t>
            </a:r>
            <a:r>
              <a:rPr lang="ro-RO" dirty="0"/>
              <a:t>se </a:t>
            </a:r>
            <a:r>
              <a:rPr lang="en-GB" dirty="0" err="1"/>
              <a:t>obțină</a:t>
            </a:r>
            <a:r>
              <a:rPr lang="en-GB" dirty="0"/>
              <a:t> </a:t>
            </a:r>
            <a:r>
              <a:rPr lang="en-GB" dirty="0" err="1"/>
              <a:t>ordinele</a:t>
            </a:r>
            <a:r>
              <a:rPr lang="en-GB" dirty="0"/>
              <a:t> </a:t>
            </a:r>
            <a:r>
              <a:rPr lang="en-GB" dirty="0" err="1"/>
              <a:t>judiciare</a:t>
            </a:r>
            <a:r>
              <a:rPr lang="en-GB" dirty="0"/>
              <a:t> </a:t>
            </a:r>
            <a:r>
              <a:rPr lang="en-GB" dirty="0" err="1"/>
              <a:t>pentru</a:t>
            </a:r>
            <a:r>
              <a:rPr lang="en-GB" dirty="0"/>
              <a:t> </a:t>
            </a:r>
            <a:r>
              <a:rPr lang="en-GB" dirty="0" err="1"/>
              <a:t>confiscarea</a:t>
            </a:r>
            <a:r>
              <a:rPr lang="en-GB" dirty="0"/>
              <a:t> </a:t>
            </a:r>
            <a:r>
              <a:rPr lang="en-GB" dirty="0" err="1"/>
              <a:t>sau</a:t>
            </a:r>
            <a:r>
              <a:rPr lang="en-GB" dirty="0"/>
              <a:t> </a:t>
            </a:r>
            <a:r>
              <a:rPr lang="en-GB" dirty="0" err="1"/>
              <a:t>divulgarea</a:t>
            </a:r>
            <a:r>
              <a:rPr lang="en-GB" dirty="0"/>
              <a:t> </a:t>
            </a:r>
            <a:r>
              <a:rPr lang="en-GB" dirty="0" err="1"/>
              <a:t>datelor</a:t>
            </a:r>
            <a:r>
              <a:rPr lang="en-GB" dirty="0"/>
              <a:t>. </a:t>
            </a:r>
            <a:r>
              <a:rPr lang="en-GB" dirty="0" err="1"/>
              <a:t>Articolul</a:t>
            </a:r>
            <a:r>
              <a:rPr lang="en-GB" dirty="0"/>
              <a:t> 16 se </a:t>
            </a:r>
            <a:r>
              <a:rPr lang="en-GB" dirty="0" err="1"/>
              <a:t>referă</a:t>
            </a:r>
            <a:r>
              <a:rPr lang="en-GB" dirty="0"/>
              <a:t> la </a:t>
            </a:r>
            <a:r>
              <a:rPr lang="en-GB" dirty="0" err="1"/>
              <a:t>datele</a:t>
            </a:r>
            <a:r>
              <a:rPr lang="en-GB" dirty="0"/>
              <a:t> </a:t>
            </a:r>
            <a:r>
              <a:rPr lang="en-GB" dirty="0" err="1"/>
              <a:t>privind</a:t>
            </a:r>
            <a:r>
              <a:rPr lang="en-GB" dirty="0"/>
              <a:t> </a:t>
            </a:r>
            <a:r>
              <a:rPr lang="en-GB" dirty="0" err="1"/>
              <a:t>traficul</a:t>
            </a:r>
            <a:r>
              <a:rPr lang="en-GB" dirty="0"/>
              <a:t> </a:t>
            </a:r>
            <a:r>
              <a:rPr lang="en-GB" dirty="0" err="1"/>
              <a:t>și</a:t>
            </a:r>
            <a:r>
              <a:rPr lang="en-GB" dirty="0"/>
              <a:t> </a:t>
            </a:r>
            <a:r>
              <a:rPr lang="en-GB" dirty="0" err="1"/>
              <a:t>datele</a:t>
            </a:r>
            <a:r>
              <a:rPr lang="en-GB" dirty="0"/>
              <a:t> </a:t>
            </a:r>
            <a:r>
              <a:rPr lang="en-GB" dirty="0" err="1"/>
              <a:t>privind</a:t>
            </a:r>
            <a:r>
              <a:rPr lang="en-GB" dirty="0"/>
              <a:t> </a:t>
            </a:r>
            <a:r>
              <a:rPr lang="en-GB" dirty="0" err="1"/>
              <a:t>conținutul</a:t>
            </a:r>
            <a:r>
              <a:rPr lang="en-GB" dirty="0"/>
              <a:t>. </a:t>
            </a:r>
            <a:r>
              <a:rPr lang="en-GB" dirty="0" err="1"/>
              <a:t>Articolul</a:t>
            </a:r>
            <a:r>
              <a:rPr lang="en-GB" dirty="0"/>
              <a:t> 17 se </a:t>
            </a:r>
            <a:r>
              <a:rPr lang="en-GB" dirty="0" err="1"/>
              <a:t>referă</a:t>
            </a:r>
            <a:r>
              <a:rPr lang="en-GB" dirty="0"/>
              <a:t> </a:t>
            </a:r>
            <a:r>
              <a:rPr lang="en-GB" dirty="0" err="1"/>
              <a:t>mai</a:t>
            </a:r>
            <a:r>
              <a:rPr lang="en-GB" dirty="0"/>
              <a:t> precis la </a:t>
            </a:r>
            <a:r>
              <a:rPr lang="en-GB" dirty="0" err="1"/>
              <a:t>datele</a:t>
            </a:r>
            <a:r>
              <a:rPr lang="en-GB" dirty="0"/>
              <a:t> de </a:t>
            </a:r>
            <a:r>
              <a:rPr lang="en-GB" dirty="0" err="1"/>
              <a:t>trafic</a:t>
            </a:r>
            <a:r>
              <a:rPr lang="en-GB" dirty="0"/>
              <a:t>.</a:t>
            </a:r>
          </a:p>
          <a:p>
            <a:pPr eaLnBrk="1" fontAlgn="auto" hangingPunct="1">
              <a:spcBef>
                <a:spcPts val="0"/>
              </a:spcBef>
              <a:spcAft>
                <a:spcPts val="0"/>
              </a:spcAft>
              <a:defRPr/>
            </a:pPr>
            <a:endParaRPr lang="en-GB" dirty="0"/>
          </a:p>
          <a:p>
            <a:pPr eaLnBrk="1" fontAlgn="auto" hangingPunct="1">
              <a:spcBef>
                <a:spcPts val="0"/>
              </a:spcBef>
              <a:spcAft>
                <a:spcPts val="0"/>
              </a:spcAft>
              <a:defRPr/>
            </a:pPr>
            <a:r>
              <a:rPr lang="en-GB" dirty="0"/>
              <a:t>NOTE:</a:t>
            </a:r>
          </a:p>
          <a:p>
            <a:pPr eaLnBrk="1" fontAlgn="auto" hangingPunct="1">
              <a:spcBef>
                <a:spcPts val="0"/>
              </a:spcBef>
              <a:spcAft>
                <a:spcPts val="0"/>
              </a:spcAft>
              <a:defRPr/>
            </a:pPr>
            <a:r>
              <a:rPr lang="ro-RO" dirty="0"/>
              <a:t>- </a:t>
            </a:r>
            <a:r>
              <a:rPr lang="en-GB" dirty="0" err="1"/>
              <a:t>Distincția</a:t>
            </a:r>
            <a:r>
              <a:rPr lang="en-GB" dirty="0"/>
              <a:t> </a:t>
            </a:r>
            <a:r>
              <a:rPr lang="en-GB" dirty="0" err="1"/>
              <a:t>dintre</a:t>
            </a:r>
            <a:r>
              <a:rPr lang="en-GB" dirty="0"/>
              <a:t> </a:t>
            </a:r>
            <a:r>
              <a:rPr lang="en-GB" dirty="0" err="1"/>
              <a:t>datele</a:t>
            </a:r>
            <a:r>
              <a:rPr lang="en-GB" dirty="0"/>
              <a:t> de </a:t>
            </a:r>
            <a:r>
              <a:rPr lang="en-GB" dirty="0" err="1"/>
              <a:t>trafic</a:t>
            </a:r>
            <a:r>
              <a:rPr lang="en-GB" dirty="0"/>
              <a:t> </a:t>
            </a:r>
            <a:r>
              <a:rPr lang="en-GB" dirty="0" err="1"/>
              <a:t>și</a:t>
            </a:r>
            <a:r>
              <a:rPr lang="en-GB" dirty="0"/>
              <a:t> </a:t>
            </a:r>
            <a:r>
              <a:rPr lang="en-GB" dirty="0" err="1"/>
              <a:t>datele</a:t>
            </a:r>
            <a:r>
              <a:rPr lang="en-GB" dirty="0"/>
              <a:t> </a:t>
            </a:r>
            <a:r>
              <a:rPr lang="en-GB" dirty="0" err="1"/>
              <a:t>privind</a:t>
            </a:r>
            <a:r>
              <a:rPr lang="en-GB" dirty="0"/>
              <a:t> </a:t>
            </a:r>
            <a:r>
              <a:rPr lang="en-GB" dirty="0" err="1"/>
              <a:t>conținutul</a:t>
            </a:r>
            <a:r>
              <a:rPr lang="en-GB" dirty="0"/>
              <a:t> </a:t>
            </a:r>
            <a:r>
              <a:rPr lang="en-GB" dirty="0" err="1"/>
              <a:t>este</a:t>
            </a:r>
            <a:r>
              <a:rPr lang="en-GB" dirty="0"/>
              <a:t> </a:t>
            </a:r>
            <a:r>
              <a:rPr lang="en-GB" dirty="0" err="1"/>
              <a:t>justificată</a:t>
            </a:r>
            <a:r>
              <a:rPr lang="en-GB" dirty="0"/>
              <a:t> de </a:t>
            </a:r>
            <a:r>
              <a:rPr lang="en-GB" dirty="0" err="1"/>
              <a:t>faptul</a:t>
            </a:r>
            <a:r>
              <a:rPr lang="en-GB" dirty="0"/>
              <a:t> </a:t>
            </a:r>
            <a:r>
              <a:rPr lang="en-GB" dirty="0" err="1"/>
              <a:t>că</a:t>
            </a:r>
            <a:r>
              <a:rPr lang="en-GB" dirty="0"/>
              <a:t> </a:t>
            </a:r>
            <a:r>
              <a:rPr lang="en-GB" dirty="0" err="1"/>
              <a:t>datele</a:t>
            </a:r>
            <a:r>
              <a:rPr lang="en-GB" dirty="0"/>
              <a:t> </a:t>
            </a:r>
            <a:r>
              <a:rPr lang="en-GB" dirty="0" err="1"/>
              <a:t>privind</a:t>
            </a:r>
            <a:r>
              <a:rPr lang="en-GB" dirty="0"/>
              <a:t> </a:t>
            </a:r>
            <a:r>
              <a:rPr lang="en-GB" dirty="0" err="1"/>
              <a:t>conținutul</a:t>
            </a:r>
            <a:r>
              <a:rPr lang="en-GB" dirty="0"/>
              <a:t> sunt </a:t>
            </a:r>
            <a:r>
              <a:rPr lang="en-GB" dirty="0" err="1"/>
              <a:t>mai</a:t>
            </a:r>
            <a:r>
              <a:rPr lang="en-GB" dirty="0"/>
              <a:t> </a:t>
            </a:r>
            <a:r>
              <a:rPr lang="en-GB" dirty="0" err="1"/>
              <a:t>sensibile</a:t>
            </a:r>
            <a:r>
              <a:rPr lang="en-GB" dirty="0"/>
              <a:t>;</a:t>
            </a:r>
          </a:p>
          <a:p>
            <a:pPr eaLnBrk="1" fontAlgn="auto" hangingPunct="1">
              <a:spcBef>
                <a:spcPts val="0"/>
              </a:spcBef>
              <a:spcAft>
                <a:spcPts val="0"/>
              </a:spcAft>
              <a:defRPr/>
            </a:pPr>
            <a:r>
              <a:rPr lang="ro-RO" dirty="0"/>
              <a:t>- </a:t>
            </a:r>
            <a:r>
              <a:rPr lang="en-GB" dirty="0" err="1"/>
              <a:t>Părțile</a:t>
            </a:r>
            <a:r>
              <a:rPr lang="en-GB" dirty="0"/>
              <a:t> </a:t>
            </a:r>
            <a:r>
              <a:rPr lang="ro-RO" dirty="0"/>
              <a:t>la </a:t>
            </a:r>
            <a:r>
              <a:rPr lang="en-GB" dirty="0" err="1"/>
              <a:t>Convenție</a:t>
            </a:r>
            <a:r>
              <a:rPr lang="en-GB" dirty="0"/>
              <a:t> pot merge </a:t>
            </a:r>
            <a:r>
              <a:rPr lang="en-GB" dirty="0" err="1"/>
              <a:t>mai</a:t>
            </a:r>
            <a:r>
              <a:rPr lang="en-GB" dirty="0"/>
              <a:t> </a:t>
            </a:r>
            <a:r>
              <a:rPr lang="en-GB" dirty="0" err="1"/>
              <a:t>departe</a:t>
            </a:r>
            <a:r>
              <a:rPr lang="en-GB" dirty="0"/>
              <a:t> </a:t>
            </a:r>
            <a:r>
              <a:rPr lang="en-GB" dirty="0" err="1"/>
              <a:t>decât</a:t>
            </a:r>
            <a:r>
              <a:rPr lang="en-GB" dirty="0"/>
              <a:t> </a:t>
            </a:r>
            <a:r>
              <a:rPr lang="en-GB" dirty="0" err="1"/>
              <a:t>nivelurile</a:t>
            </a:r>
            <a:r>
              <a:rPr lang="en-GB" dirty="0"/>
              <a:t> </a:t>
            </a:r>
            <a:r>
              <a:rPr lang="en-GB" dirty="0" err="1"/>
              <a:t>minime</a:t>
            </a:r>
            <a:r>
              <a:rPr lang="en-GB" dirty="0"/>
              <a:t> </a:t>
            </a:r>
            <a:r>
              <a:rPr lang="en-GB" dirty="0" err="1"/>
              <a:t>descrise</a:t>
            </a:r>
            <a:r>
              <a:rPr lang="en-GB" dirty="0"/>
              <a:t> </a:t>
            </a:r>
            <a:r>
              <a:rPr lang="en-GB" dirty="0" err="1"/>
              <a:t>aici</a:t>
            </a:r>
            <a:r>
              <a:rPr lang="en-GB" dirty="0"/>
              <a:t>.</a:t>
            </a:r>
            <a:endParaRPr lang="ro-RO" dirty="0"/>
          </a:p>
          <a:p>
            <a:pPr eaLnBrk="1" fontAlgn="auto" hangingPunct="1">
              <a:spcBef>
                <a:spcPts val="0"/>
              </a:spcBef>
              <a:spcAft>
                <a:spcPts val="0"/>
              </a:spcAft>
              <a:defRPr/>
            </a:pPr>
            <a:endParaRPr lang="en-GB" dirty="0"/>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3705489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err="1"/>
              <a:t>Această</a:t>
            </a:r>
            <a:r>
              <a:rPr lang="en-GB" sz="1200" dirty="0"/>
              <a:t> </a:t>
            </a:r>
            <a:r>
              <a:rPr lang="en-GB" sz="1200" dirty="0" err="1"/>
              <a:t>sesiune</a:t>
            </a:r>
            <a:r>
              <a:rPr lang="en-GB" sz="1200" dirty="0"/>
              <a:t> </a:t>
            </a:r>
            <a:r>
              <a:rPr lang="en-GB" sz="1200" dirty="0" err="1"/>
              <a:t>va</a:t>
            </a:r>
            <a:r>
              <a:rPr lang="en-GB" sz="1200" dirty="0"/>
              <a:t> fi </a:t>
            </a:r>
            <a:r>
              <a:rPr lang="en-GB" sz="1200" dirty="0" err="1"/>
              <a:t>împărțită</a:t>
            </a:r>
            <a:r>
              <a:rPr lang="en-GB" sz="1200" dirty="0"/>
              <a:t> </a:t>
            </a:r>
            <a:r>
              <a:rPr lang="en-GB" sz="1200" dirty="0" err="1"/>
              <a:t>în</a:t>
            </a:r>
            <a:r>
              <a:rPr lang="en-GB" sz="1200" dirty="0"/>
              <a:t> 4 </a:t>
            </a:r>
            <a:r>
              <a:rPr lang="en-GB" sz="1200" dirty="0" err="1"/>
              <a:t>părți</a:t>
            </a:r>
            <a:r>
              <a:rPr lang="en-GB" sz="1200" dirty="0"/>
              <a:t>.</a:t>
            </a:r>
          </a:p>
          <a:p>
            <a:r>
              <a:rPr lang="en-GB" sz="1200" dirty="0"/>
              <a:t>Prima </a:t>
            </a:r>
            <a:r>
              <a:rPr lang="en-GB" sz="1200" dirty="0" err="1"/>
              <a:t>parte</a:t>
            </a:r>
            <a:r>
              <a:rPr lang="en-GB" sz="1200" dirty="0"/>
              <a:t> a </a:t>
            </a:r>
            <a:r>
              <a:rPr lang="en-GB" sz="1200" dirty="0" err="1"/>
              <a:t>sesiunii</a:t>
            </a:r>
            <a:r>
              <a:rPr lang="en-GB" sz="1200" dirty="0"/>
              <a:t> </a:t>
            </a:r>
            <a:r>
              <a:rPr lang="en-GB" sz="1200" dirty="0" err="1"/>
              <a:t>va</a:t>
            </a:r>
            <a:r>
              <a:rPr lang="en-GB" sz="1200" dirty="0"/>
              <a:t> </a:t>
            </a:r>
            <a:r>
              <a:rPr lang="en-GB" sz="1200" dirty="0" err="1"/>
              <a:t>analiza</a:t>
            </a:r>
            <a:r>
              <a:rPr lang="en-GB" sz="1200" dirty="0"/>
              <a:t> </a:t>
            </a:r>
            <a:r>
              <a:rPr lang="en-GB" sz="1200" dirty="0" err="1"/>
              <a:t>domeniul</a:t>
            </a:r>
            <a:r>
              <a:rPr lang="en-GB" sz="1200" dirty="0"/>
              <a:t> de </a:t>
            </a:r>
            <a:r>
              <a:rPr lang="en-GB" sz="1200" dirty="0" err="1"/>
              <a:t>aplicare</a:t>
            </a:r>
            <a:r>
              <a:rPr lang="en-GB" sz="1200" dirty="0"/>
              <a:t> al </a:t>
            </a:r>
            <a:r>
              <a:rPr lang="en-GB" sz="1200" dirty="0" err="1"/>
              <a:t>dispozițiilor</a:t>
            </a:r>
            <a:r>
              <a:rPr lang="en-GB" sz="1200" dirty="0"/>
              <a:t> </a:t>
            </a:r>
            <a:r>
              <a:rPr lang="en-GB" sz="1200" dirty="0" err="1"/>
              <a:t>procedurale</a:t>
            </a:r>
            <a:r>
              <a:rPr lang="en-GB" sz="1200" dirty="0"/>
              <a:t> </a:t>
            </a:r>
            <a:r>
              <a:rPr lang="en-GB" sz="1200" dirty="0" err="1"/>
              <a:t>prevăzute</a:t>
            </a:r>
            <a:r>
              <a:rPr lang="en-GB" sz="1200" dirty="0"/>
              <a:t> la </a:t>
            </a:r>
            <a:r>
              <a:rPr lang="ro-RO" sz="1200" dirty="0"/>
              <a:t>A</a:t>
            </a:r>
            <a:r>
              <a:rPr lang="en-GB" sz="1200" dirty="0" err="1"/>
              <a:t>rticolul</a:t>
            </a:r>
            <a:r>
              <a:rPr lang="en-GB" sz="1200" dirty="0"/>
              <a:t> 14 din </a:t>
            </a:r>
            <a:r>
              <a:rPr lang="en-GB" sz="1200" dirty="0" err="1"/>
              <a:t>Convenția</a:t>
            </a:r>
            <a:r>
              <a:rPr lang="en-GB" sz="1200" dirty="0"/>
              <a:t> de la </a:t>
            </a:r>
            <a:r>
              <a:rPr lang="en-GB" sz="1200" dirty="0" err="1"/>
              <a:t>Budapesta</a:t>
            </a:r>
            <a:r>
              <a:rPr lang="en-GB" sz="1200" dirty="0"/>
              <a:t>.</a:t>
            </a:r>
          </a:p>
          <a:p>
            <a:r>
              <a:rPr lang="en-GB" sz="1200" dirty="0"/>
              <a:t>A </a:t>
            </a:r>
            <a:r>
              <a:rPr lang="en-GB" sz="1200" dirty="0" err="1"/>
              <a:t>doua</a:t>
            </a:r>
            <a:r>
              <a:rPr lang="en-GB" sz="1200" dirty="0"/>
              <a:t> </a:t>
            </a:r>
            <a:r>
              <a:rPr lang="en-GB" sz="1200" dirty="0" err="1"/>
              <a:t>parte</a:t>
            </a:r>
            <a:r>
              <a:rPr lang="en-GB" sz="1200" dirty="0"/>
              <a:t> a </a:t>
            </a:r>
            <a:r>
              <a:rPr lang="en-GB" sz="1200" dirty="0" err="1"/>
              <a:t>sesiunii</a:t>
            </a:r>
            <a:r>
              <a:rPr lang="en-GB" sz="1200" dirty="0"/>
              <a:t> </a:t>
            </a:r>
            <a:r>
              <a:rPr lang="en-GB" sz="1200" dirty="0" err="1"/>
              <a:t>va</a:t>
            </a:r>
            <a:r>
              <a:rPr lang="en-GB" sz="1200" dirty="0"/>
              <a:t> </a:t>
            </a:r>
            <a:r>
              <a:rPr lang="en-GB" sz="1200" dirty="0" err="1"/>
              <a:t>analiza</a:t>
            </a:r>
            <a:r>
              <a:rPr lang="en-GB" sz="1200" dirty="0"/>
              <a:t> </a:t>
            </a:r>
            <a:r>
              <a:rPr lang="en-GB" sz="1200" dirty="0" err="1"/>
              <a:t>condițiile</a:t>
            </a:r>
            <a:r>
              <a:rPr lang="en-GB" sz="1200" dirty="0"/>
              <a:t> </a:t>
            </a:r>
            <a:r>
              <a:rPr lang="en-GB" sz="1200" dirty="0" err="1"/>
              <a:t>și</a:t>
            </a:r>
            <a:r>
              <a:rPr lang="en-GB" sz="1200" dirty="0"/>
              <a:t> </a:t>
            </a:r>
            <a:r>
              <a:rPr lang="en-GB" sz="1200" dirty="0" err="1"/>
              <a:t>garanțiile</a:t>
            </a:r>
            <a:r>
              <a:rPr lang="en-GB" sz="1200" dirty="0"/>
              <a:t> </a:t>
            </a:r>
            <a:r>
              <a:rPr lang="en-GB" sz="1200" dirty="0" err="1"/>
              <a:t>necesare</a:t>
            </a:r>
            <a:r>
              <a:rPr lang="en-GB" sz="1200" dirty="0"/>
              <a:t> </a:t>
            </a:r>
            <a:r>
              <a:rPr lang="ro-RO" sz="1200" dirty="0"/>
              <a:t>la</a:t>
            </a:r>
            <a:r>
              <a:rPr lang="en-GB" sz="1200" dirty="0"/>
              <a:t> </a:t>
            </a:r>
            <a:r>
              <a:rPr lang="en-GB" sz="1200" dirty="0" err="1"/>
              <a:t>exercitarea</a:t>
            </a:r>
            <a:r>
              <a:rPr lang="en-GB" sz="1200" dirty="0"/>
              <a:t> </a:t>
            </a:r>
            <a:r>
              <a:rPr lang="en-GB" sz="1200" dirty="0" err="1"/>
              <a:t>competențelor</a:t>
            </a:r>
            <a:r>
              <a:rPr lang="en-GB" sz="1200" dirty="0"/>
              <a:t> </a:t>
            </a:r>
            <a:r>
              <a:rPr lang="en-GB" sz="1200" dirty="0" err="1"/>
              <a:t>procedurale</a:t>
            </a:r>
            <a:r>
              <a:rPr lang="en-GB" sz="1200" dirty="0"/>
              <a:t> </a:t>
            </a:r>
            <a:r>
              <a:rPr lang="en-GB" sz="1200" dirty="0" err="1"/>
              <a:t>prevăzute</a:t>
            </a:r>
            <a:r>
              <a:rPr lang="en-GB" sz="1200" dirty="0"/>
              <a:t> la </a:t>
            </a:r>
            <a:r>
              <a:rPr lang="ro-RO" sz="1200" dirty="0"/>
              <a:t>A</a:t>
            </a:r>
            <a:r>
              <a:rPr lang="en-GB" sz="1200" dirty="0" err="1"/>
              <a:t>rticolul</a:t>
            </a:r>
            <a:r>
              <a:rPr lang="en-GB" sz="1200" dirty="0"/>
              <a:t> 15 </a:t>
            </a:r>
            <a:r>
              <a:rPr lang="ro-RO" sz="1200" dirty="0"/>
              <a:t>al</a:t>
            </a:r>
            <a:r>
              <a:rPr lang="en-GB" sz="1200" dirty="0"/>
              <a:t> </a:t>
            </a:r>
            <a:r>
              <a:rPr lang="en-GB" sz="1200" dirty="0" err="1"/>
              <a:t>Convenți</a:t>
            </a:r>
            <a:r>
              <a:rPr lang="ro-RO" sz="1200" dirty="0"/>
              <a:t>ei</a:t>
            </a:r>
            <a:r>
              <a:rPr lang="en-GB" sz="1200" dirty="0"/>
              <a:t> de la </a:t>
            </a:r>
            <a:r>
              <a:rPr lang="en-GB" sz="1200" dirty="0" err="1"/>
              <a:t>Budapesta</a:t>
            </a:r>
            <a:r>
              <a:rPr lang="en-GB" sz="1200" dirty="0"/>
              <a:t>.</a:t>
            </a:r>
          </a:p>
          <a:p>
            <a:r>
              <a:rPr lang="en-GB" sz="1200" dirty="0"/>
              <a:t>A </a:t>
            </a:r>
            <a:r>
              <a:rPr lang="en-GB" sz="1200" dirty="0" err="1"/>
              <a:t>treia</a:t>
            </a:r>
            <a:r>
              <a:rPr lang="en-GB" sz="1200" dirty="0"/>
              <a:t> </a:t>
            </a:r>
            <a:r>
              <a:rPr lang="en-GB" sz="1200" dirty="0" err="1"/>
              <a:t>parte</a:t>
            </a:r>
            <a:r>
              <a:rPr lang="en-GB" sz="1200" dirty="0"/>
              <a:t> a </a:t>
            </a:r>
            <a:r>
              <a:rPr lang="en-GB" sz="1200" dirty="0" err="1"/>
              <a:t>sesiunii</a:t>
            </a:r>
            <a:r>
              <a:rPr lang="en-GB" sz="1200" dirty="0"/>
              <a:t> </a:t>
            </a:r>
            <a:r>
              <a:rPr lang="en-GB" sz="1200" dirty="0" err="1"/>
              <a:t>va</a:t>
            </a:r>
            <a:r>
              <a:rPr lang="en-GB" sz="1200" dirty="0"/>
              <a:t> </a:t>
            </a:r>
            <a:r>
              <a:rPr lang="en-GB" sz="1200" dirty="0" err="1"/>
              <a:t>analiza</a:t>
            </a:r>
            <a:r>
              <a:rPr lang="en-GB" sz="1200" dirty="0"/>
              <a:t> </a:t>
            </a:r>
            <a:r>
              <a:rPr lang="en-GB" sz="1200" dirty="0" err="1"/>
              <a:t>competențele</a:t>
            </a:r>
            <a:r>
              <a:rPr lang="en-GB" sz="1200" dirty="0"/>
              <a:t> </a:t>
            </a:r>
            <a:r>
              <a:rPr lang="en-GB" sz="1200" dirty="0" err="1"/>
              <a:t>procedurale</a:t>
            </a:r>
            <a:r>
              <a:rPr lang="en-GB" sz="1200" dirty="0"/>
              <a:t> de </a:t>
            </a:r>
            <a:r>
              <a:rPr lang="en-GB" sz="1200" dirty="0" err="1"/>
              <a:t>conservare</a:t>
            </a:r>
            <a:r>
              <a:rPr lang="en-GB" sz="1200" dirty="0"/>
              <a:t> </a:t>
            </a:r>
            <a:r>
              <a:rPr lang="en-GB" sz="1200" dirty="0" err="1"/>
              <a:t>rapidă</a:t>
            </a:r>
            <a:r>
              <a:rPr lang="en-GB" sz="1200" dirty="0"/>
              <a:t> a </a:t>
            </a:r>
            <a:r>
              <a:rPr lang="en-GB" sz="1200" dirty="0" err="1"/>
              <a:t>datelor</a:t>
            </a:r>
            <a:r>
              <a:rPr lang="en-GB" sz="1200" dirty="0"/>
              <a:t> </a:t>
            </a:r>
            <a:r>
              <a:rPr lang="en-GB" sz="1200" dirty="0" err="1"/>
              <a:t>informatice</a:t>
            </a:r>
            <a:r>
              <a:rPr lang="en-GB" sz="1200" dirty="0"/>
              <a:t> </a:t>
            </a:r>
            <a:r>
              <a:rPr lang="en-GB" sz="1200" dirty="0" err="1"/>
              <a:t>stocate</a:t>
            </a:r>
            <a:r>
              <a:rPr lang="en-GB" sz="1200" dirty="0"/>
              <a:t> </a:t>
            </a:r>
            <a:r>
              <a:rPr lang="en-GB" sz="1200" dirty="0" err="1"/>
              <a:t>și</a:t>
            </a:r>
            <a:r>
              <a:rPr lang="en-GB" sz="1200" dirty="0"/>
              <a:t> </a:t>
            </a:r>
            <a:r>
              <a:rPr lang="en-GB" sz="1200" dirty="0" err="1"/>
              <a:t>conservarea</a:t>
            </a:r>
            <a:r>
              <a:rPr lang="en-GB" sz="1200" dirty="0"/>
              <a:t> </a:t>
            </a:r>
            <a:r>
              <a:rPr lang="en-GB" sz="1200" dirty="0" err="1"/>
              <a:t>rapidă</a:t>
            </a:r>
            <a:r>
              <a:rPr lang="en-GB" sz="1200" dirty="0"/>
              <a:t> </a:t>
            </a:r>
            <a:r>
              <a:rPr lang="en-GB" sz="1200" dirty="0" err="1"/>
              <a:t>și</a:t>
            </a:r>
            <a:r>
              <a:rPr lang="en-GB" sz="1200" dirty="0"/>
              <a:t> </a:t>
            </a:r>
            <a:r>
              <a:rPr lang="en-GB" sz="1200" dirty="0" err="1"/>
              <a:t>divulgarea</a:t>
            </a:r>
            <a:r>
              <a:rPr lang="en-GB" sz="1200" dirty="0"/>
              <a:t> </a:t>
            </a:r>
            <a:r>
              <a:rPr lang="en-GB" sz="1200" dirty="0" err="1"/>
              <a:t>parțială</a:t>
            </a:r>
            <a:r>
              <a:rPr lang="en-GB" sz="1200" dirty="0"/>
              <a:t> a </a:t>
            </a:r>
            <a:r>
              <a:rPr lang="en-GB" sz="1200" dirty="0" err="1"/>
              <a:t>datelor</a:t>
            </a:r>
            <a:r>
              <a:rPr lang="en-GB" sz="1200" dirty="0"/>
              <a:t> de </a:t>
            </a:r>
            <a:r>
              <a:rPr lang="en-GB" sz="1200" dirty="0" err="1"/>
              <a:t>trafic</a:t>
            </a:r>
            <a:r>
              <a:rPr lang="en-GB" sz="1200" dirty="0"/>
              <a:t>, </a:t>
            </a:r>
            <a:r>
              <a:rPr lang="en-GB" sz="1200" dirty="0" err="1"/>
              <a:t>prevăzute</a:t>
            </a:r>
            <a:r>
              <a:rPr lang="en-GB" sz="1200" dirty="0"/>
              <a:t> la </a:t>
            </a:r>
            <a:r>
              <a:rPr lang="ro-RO" sz="1200" dirty="0"/>
              <a:t>A</a:t>
            </a:r>
            <a:r>
              <a:rPr lang="en-GB" sz="1200" dirty="0" err="1"/>
              <a:t>rticol</a:t>
            </a:r>
            <a:r>
              <a:rPr lang="ro-RO" sz="1200" dirty="0"/>
              <a:t>e</a:t>
            </a:r>
            <a:r>
              <a:rPr lang="en-GB" sz="1200" dirty="0"/>
              <a:t>l</a:t>
            </a:r>
            <a:r>
              <a:rPr lang="ro-RO" sz="1200" dirty="0"/>
              <a:t>e</a:t>
            </a:r>
            <a:r>
              <a:rPr lang="en-GB" sz="1200" dirty="0"/>
              <a:t> 16 </a:t>
            </a:r>
            <a:r>
              <a:rPr lang="en-GB" sz="1200" dirty="0" err="1"/>
              <a:t>și</a:t>
            </a:r>
            <a:r>
              <a:rPr lang="en-GB" sz="1200" dirty="0"/>
              <a:t> 17 din </a:t>
            </a:r>
            <a:r>
              <a:rPr lang="en-GB" sz="1200" dirty="0" err="1"/>
              <a:t>Convenția</a:t>
            </a:r>
            <a:r>
              <a:rPr lang="en-GB" sz="1200" dirty="0"/>
              <a:t> de la </a:t>
            </a:r>
            <a:r>
              <a:rPr lang="en-GB" sz="1200" dirty="0" err="1"/>
              <a:t>Budapesta</a:t>
            </a:r>
            <a:r>
              <a:rPr lang="en-GB" sz="1200" dirty="0"/>
              <a:t>.</a:t>
            </a:r>
          </a:p>
          <a:p>
            <a:r>
              <a:rPr lang="en-GB" sz="1200" dirty="0"/>
              <a:t>A </a:t>
            </a:r>
            <a:r>
              <a:rPr lang="en-GB" sz="1200" dirty="0" err="1"/>
              <a:t>patra</a:t>
            </a:r>
            <a:r>
              <a:rPr lang="en-GB" sz="1200" dirty="0"/>
              <a:t> </a:t>
            </a:r>
            <a:r>
              <a:rPr lang="en-GB" sz="1200" dirty="0" err="1"/>
              <a:t>parte</a:t>
            </a:r>
            <a:r>
              <a:rPr lang="en-GB" sz="1200" dirty="0"/>
              <a:t> a </a:t>
            </a:r>
            <a:r>
              <a:rPr lang="en-GB" sz="1200" dirty="0" err="1"/>
              <a:t>sesiunii</a:t>
            </a:r>
            <a:r>
              <a:rPr lang="en-GB" sz="1200" dirty="0"/>
              <a:t> </a:t>
            </a:r>
            <a:r>
              <a:rPr lang="en-GB" sz="1200" dirty="0" err="1"/>
              <a:t>va</a:t>
            </a:r>
            <a:r>
              <a:rPr lang="en-GB" sz="1200" dirty="0"/>
              <a:t> </a:t>
            </a:r>
            <a:r>
              <a:rPr lang="en-GB" sz="1200" dirty="0" err="1"/>
              <a:t>analiza</a:t>
            </a:r>
            <a:r>
              <a:rPr lang="en-GB" sz="1200" dirty="0"/>
              <a:t> </a:t>
            </a:r>
            <a:r>
              <a:rPr lang="en-GB" sz="1200" dirty="0" err="1"/>
              <a:t>puterea</a:t>
            </a:r>
            <a:r>
              <a:rPr lang="en-GB" sz="1200" dirty="0"/>
              <a:t> </a:t>
            </a:r>
            <a:r>
              <a:rPr lang="en-GB" sz="1200" dirty="0" err="1"/>
              <a:t>procedurală</a:t>
            </a:r>
            <a:r>
              <a:rPr lang="en-GB" sz="1200" dirty="0"/>
              <a:t> a </a:t>
            </a:r>
            <a:r>
              <a:rPr lang="en-GB" sz="1200" dirty="0" err="1"/>
              <a:t>ordin</a:t>
            </a:r>
            <a:r>
              <a:rPr lang="ro-RO" sz="1200" dirty="0"/>
              <a:t>ului</a:t>
            </a:r>
            <a:r>
              <a:rPr lang="en-GB" sz="1200" dirty="0"/>
              <a:t> de </a:t>
            </a:r>
            <a:r>
              <a:rPr lang="ro-RO" sz="1200" dirty="0"/>
              <a:t>divulgare</a:t>
            </a:r>
            <a:r>
              <a:rPr lang="en-GB" sz="1200" dirty="0"/>
              <a:t> </a:t>
            </a:r>
            <a:r>
              <a:rPr lang="en-GB" sz="1200" dirty="0" err="1"/>
              <a:t>în</a:t>
            </a:r>
            <a:r>
              <a:rPr lang="en-GB" sz="1200" dirty="0"/>
              <a:t> </a:t>
            </a:r>
            <a:r>
              <a:rPr lang="en-GB" sz="1200" dirty="0" err="1"/>
              <a:t>temeiul</a:t>
            </a:r>
            <a:r>
              <a:rPr lang="en-GB" sz="1200" dirty="0"/>
              <a:t> </a:t>
            </a:r>
            <a:r>
              <a:rPr lang="ro-RO" sz="1200" dirty="0"/>
              <a:t>A</a:t>
            </a:r>
            <a:r>
              <a:rPr lang="en-GB" sz="1200" dirty="0" err="1"/>
              <a:t>rticolului</a:t>
            </a:r>
            <a:r>
              <a:rPr lang="en-GB" sz="1200" dirty="0"/>
              <a:t> 18 din </a:t>
            </a:r>
            <a:r>
              <a:rPr lang="en-GB" sz="1200" dirty="0" err="1"/>
              <a:t>Convenția</a:t>
            </a:r>
            <a:r>
              <a:rPr lang="en-GB" sz="1200" dirty="0"/>
              <a:t> de la </a:t>
            </a:r>
            <a:r>
              <a:rPr lang="en-GB" sz="1200" dirty="0" err="1"/>
              <a:t>Budapesta</a:t>
            </a:r>
            <a:r>
              <a:rPr lang="en-GB" sz="1200" dirty="0"/>
              <a:t>.</a:t>
            </a:r>
            <a:endParaRPr lang="ro-RO" sz="1200" dirty="0"/>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2</a:t>
            </a:fld>
            <a:endParaRPr lang="en-GB"/>
          </a:p>
        </p:txBody>
      </p:sp>
    </p:spTree>
    <p:extLst>
      <p:ext uri="{BB962C8B-B14F-4D97-AF65-F5344CB8AC3E}">
        <p14:creationId xmlns:p14="http://schemas.microsoft.com/office/powerpoint/2010/main" val="30098164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pPr lvl="0">
              <a:defRPr/>
            </a:pP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Acest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prezintă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o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captură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ecran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unui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caz</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interesant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încălcare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 un</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u</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ordin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conservare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emis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în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legătură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cu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dovezile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digitale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Formatorul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trebui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să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sublinieze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ordin</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conservare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fost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emis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pentru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un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proces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civil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și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nu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este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echivalent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cu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ordinul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divulgare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care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fi</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fost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emis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în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temeiul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rticolului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16 din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Convenția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la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Budapesta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Cu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toate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acestea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principiul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stabilit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în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caz</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poate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fi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utilizat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pentru</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explica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modul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în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care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Convenția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Budapesta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permite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numai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conservarea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în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legătură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cu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datele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computerizate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specificate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și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nu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permite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neapărat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solicitarea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conservare</a:t>
            </a:r>
            <a:r>
              <a:rPr lang="en-US" dirty="0">
                <a:solidFill>
                  <a:prstClr val="black"/>
                </a:solidFill>
              </a:rPr>
              <a:t> </a:t>
            </a:r>
            <a:r>
              <a:rPr lang="en-US" dirty="0" err="1">
                <a:solidFill>
                  <a:prstClr val="black"/>
                </a:solidFill>
              </a:rPr>
              <a:t>nediscriminatori</a:t>
            </a:r>
            <a:r>
              <a:rPr lang="ro-RO" dirty="0">
                <a:solidFill>
                  <a:prstClr val="black"/>
                </a:solidFill>
              </a:rPr>
              <a:t>e </a:t>
            </a:r>
            <a:r>
              <a:rPr lang="en-US" dirty="0">
                <a:solidFill>
                  <a:prstClr val="black"/>
                </a:solidFill>
              </a:rPr>
              <a:t>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cantităților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date.</a:t>
            </a:r>
            <a:endPar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ubstituent număr diapozitiv 3"/>
          <p:cNvSpPr>
            <a:spLocks noGrp="1"/>
          </p:cNvSpPr>
          <p:nvPr>
            <p:ph type="sldNum" sz="quarter" idx="5"/>
          </p:nvPr>
        </p:nvSpPr>
        <p:spPr/>
        <p:txBody>
          <a:bodyPr/>
          <a:lstStyle/>
          <a:p>
            <a:fld id="{09ADFBB1-7B02-4717-AEA4-A0D2A92F6065}" type="slidenum">
              <a:rPr lang="en-GB" smtClean="0"/>
              <a:t>20</a:t>
            </a:fld>
            <a:endParaRPr lang="en-GB"/>
          </a:p>
        </p:txBody>
      </p:sp>
    </p:spTree>
    <p:extLst>
      <p:ext uri="{BB962C8B-B14F-4D97-AF65-F5344CB8AC3E}">
        <p14:creationId xmlns:p14="http://schemas.microsoft.com/office/powerpoint/2010/main" val="39051936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dirty="0"/>
              <a:t>În partea stângă, </a:t>
            </a:r>
            <a:r>
              <a:rPr lang="ro-RO" dirty="0" err="1"/>
              <a:t>slide-ul</a:t>
            </a:r>
            <a:r>
              <a:rPr lang="ro-RO" dirty="0"/>
              <a:t> prezintă </a:t>
            </a:r>
            <a:r>
              <a:rPr lang="en-US" b="0" dirty="0"/>
              <a:t>text</a:t>
            </a:r>
            <a:r>
              <a:rPr lang="ro-RO" b="0" dirty="0" err="1"/>
              <a:t>ul</a:t>
            </a:r>
            <a:r>
              <a:rPr lang="en-US" b="0" dirty="0"/>
              <a:t> Artic</a:t>
            </a:r>
            <a:r>
              <a:rPr lang="ro-RO" b="0" dirty="0"/>
              <a:t>olului</a:t>
            </a:r>
            <a:r>
              <a:rPr lang="en-US" b="0" dirty="0"/>
              <a:t> 16 </a:t>
            </a:r>
            <a:r>
              <a:rPr lang="ro-RO" b="0" dirty="0"/>
              <a:t>al Convenției de la</a:t>
            </a:r>
            <a:r>
              <a:rPr lang="en-US" b="0" dirty="0"/>
              <a:t> Budapest</a:t>
            </a:r>
            <a:r>
              <a:rPr lang="ro-RO" b="0" dirty="0"/>
              <a:t>a cu un </a:t>
            </a:r>
            <a:r>
              <a:rPr lang="en-US" b="0" dirty="0"/>
              <a:t>(“</a:t>
            </a:r>
            <a:r>
              <a:rPr lang="en-US" sz="1200" b="0" dirty="0">
                <a:solidFill>
                  <a:srgbClr val="FF0000"/>
                </a:solidFill>
                <a:latin typeface="+mj-lt"/>
              </a:rPr>
              <a:t>order or similarly obtain</a:t>
            </a:r>
            <a:r>
              <a:rPr lang="en-US" dirty="0"/>
              <a:t>”) </a:t>
            </a:r>
            <a:r>
              <a:rPr lang="ro-RO" dirty="0"/>
              <a:t>evidențiat</a:t>
            </a:r>
            <a:r>
              <a:rPr lang="en-US" dirty="0"/>
              <a:t>.</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a:p>
            <a:pPr lvl="0" defTabSz="457200" eaLnBrk="0" fontAlgn="base" hangingPunct="0">
              <a:spcBef>
                <a:spcPct val="30000"/>
              </a:spcBef>
              <a:spcAft>
                <a:spcPct val="0"/>
              </a:spcAft>
              <a:defRPr/>
            </a:pPr>
            <a:r>
              <a:rPr lang="en-US" dirty="0" err="1"/>
              <a:t>În</a:t>
            </a:r>
            <a:r>
              <a:rPr lang="en-US" dirty="0"/>
              <a:t> particular, </a:t>
            </a:r>
            <a:r>
              <a:rPr lang="en-US" dirty="0" err="1"/>
              <a:t>acest</a:t>
            </a:r>
            <a:r>
              <a:rPr lang="en-US" dirty="0"/>
              <a:t> </a:t>
            </a:r>
            <a:r>
              <a:rPr lang="ro-RO" dirty="0" err="1"/>
              <a:t>slide</a:t>
            </a:r>
            <a:r>
              <a:rPr lang="en-US" dirty="0"/>
              <a:t> </a:t>
            </a:r>
            <a:r>
              <a:rPr lang="en-US" dirty="0" err="1"/>
              <a:t>afișează</a:t>
            </a:r>
            <a:r>
              <a:rPr lang="en-US" dirty="0"/>
              <a:t> </a:t>
            </a:r>
            <a:r>
              <a:rPr lang="en-US" dirty="0" err="1"/>
              <a:t>posibilele</a:t>
            </a:r>
            <a:r>
              <a:rPr lang="en-US" dirty="0"/>
              <a:t> </a:t>
            </a:r>
            <a:r>
              <a:rPr lang="en-US" dirty="0" err="1"/>
              <a:t>medii</a:t>
            </a:r>
            <a:r>
              <a:rPr lang="en-US" dirty="0"/>
              <a:t> </a:t>
            </a:r>
            <a:r>
              <a:rPr lang="en-US" dirty="0" err="1"/>
              <a:t>prin</a:t>
            </a:r>
            <a:r>
              <a:rPr lang="en-US" dirty="0"/>
              <a:t> care </a:t>
            </a:r>
            <a:r>
              <a:rPr lang="en-US" dirty="0" err="1"/>
              <a:t>poate</a:t>
            </a:r>
            <a:r>
              <a:rPr lang="en-US" dirty="0"/>
              <a:t> fi </a:t>
            </a:r>
            <a:r>
              <a:rPr lang="en-US" dirty="0" err="1"/>
              <a:t>efectuată</a:t>
            </a:r>
            <a:r>
              <a:rPr lang="en-US" dirty="0"/>
              <a:t> </a:t>
            </a:r>
            <a:r>
              <a:rPr lang="en-US" dirty="0" err="1"/>
              <a:t>conservarea</a:t>
            </a:r>
            <a:r>
              <a:rPr lang="en-US" dirty="0"/>
              <a:t> </a:t>
            </a:r>
            <a:r>
              <a:rPr lang="en-US" dirty="0" err="1"/>
              <a:t>rapidă</a:t>
            </a:r>
            <a:r>
              <a:rPr lang="en-US" dirty="0"/>
              <a:t> a </a:t>
            </a:r>
            <a:r>
              <a:rPr lang="en-US" dirty="0" err="1"/>
              <a:t>datelor</a:t>
            </a:r>
            <a:r>
              <a:rPr lang="en-US" dirty="0"/>
              <a:t> </a:t>
            </a:r>
            <a:r>
              <a:rPr lang="en-US" dirty="0" err="1"/>
              <a:t>computerizate</a:t>
            </a:r>
            <a:r>
              <a:rPr lang="en-US" dirty="0"/>
              <a:t> </a:t>
            </a:r>
            <a:r>
              <a:rPr lang="en-US" dirty="0" err="1"/>
              <a:t>stocate</a:t>
            </a:r>
            <a:r>
              <a:rPr lang="en-US" dirty="0"/>
              <a:t>. </a:t>
            </a:r>
            <a:r>
              <a:rPr lang="en-US" dirty="0" err="1"/>
              <a:t>Convenția</a:t>
            </a:r>
            <a:r>
              <a:rPr lang="en-US" dirty="0"/>
              <a:t> de la </a:t>
            </a:r>
            <a:r>
              <a:rPr lang="en-US" dirty="0" err="1"/>
              <a:t>Budapesta</a:t>
            </a:r>
            <a:r>
              <a:rPr lang="en-US" dirty="0"/>
              <a:t> </a:t>
            </a:r>
            <a:r>
              <a:rPr lang="en-US" dirty="0" err="1"/>
              <a:t>este</a:t>
            </a:r>
            <a:r>
              <a:rPr lang="en-US" dirty="0"/>
              <a:t> </a:t>
            </a:r>
            <a:r>
              <a:rPr lang="en-US" dirty="0" err="1"/>
              <a:t>flexibilă</a:t>
            </a:r>
            <a:r>
              <a:rPr lang="en-US" dirty="0"/>
              <a:t> </a:t>
            </a:r>
            <a:r>
              <a:rPr lang="en-US" dirty="0" err="1"/>
              <a:t>și</a:t>
            </a:r>
            <a:r>
              <a:rPr lang="en-US" dirty="0"/>
              <a:t> </a:t>
            </a:r>
            <a:r>
              <a:rPr lang="en-US" dirty="0" err="1"/>
              <a:t>permite</a:t>
            </a:r>
            <a:r>
              <a:rPr lang="en-US" dirty="0"/>
              <a:t> </a:t>
            </a:r>
            <a:r>
              <a:rPr lang="en-US" dirty="0" err="1"/>
              <a:t>părților</a:t>
            </a:r>
            <a:r>
              <a:rPr lang="en-US" dirty="0"/>
              <a:t> </a:t>
            </a:r>
            <a:r>
              <a:rPr lang="en-US" dirty="0" err="1"/>
              <a:t>să</a:t>
            </a:r>
            <a:r>
              <a:rPr lang="en-US" dirty="0"/>
              <a:t> </a:t>
            </a:r>
            <a:r>
              <a:rPr lang="en-US" dirty="0" err="1"/>
              <a:t>precizeze</a:t>
            </a:r>
            <a:r>
              <a:rPr lang="en-US" dirty="0"/>
              <a:t> </a:t>
            </a:r>
            <a:r>
              <a:rPr lang="en-US" dirty="0" err="1"/>
              <a:t>în</a:t>
            </a:r>
            <a:r>
              <a:rPr lang="en-US" dirty="0"/>
              <a:t> </a:t>
            </a:r>
            <a:r>
              <a:rPr lang="en-US" dirty="0" err="1"/>
              <a:t>legislația</a:t>
            </a:r>
            <a:r>
              <a:rPr lang="en-US" dirty="0"/>
              <a:t> lor </a:t>
            </a:r>
            <a:r>
              <a:rPr lang="en-US" dirty="0" err="1"/>
              <a:t>internă</a:t>
            </a:r>
            <a:r>
              <a:rPr lang="en-US" dirty="0"/>
              <a:t> </a:t>
            </a:r>
            <a:r>
              <a:rPr lang="en-US" dirty="0" err="1"/>
              <a:t>mijloacele</a:t>
            </a:r>
            <a:r>
              <a:rPr lang="en-US" dirty="0"/>
              <a:t> </a:t>
            </a:r>
            <a:r>
              <a:rPr lang="en-US" dirty="0" err="1"/>
              <a:t>prin</a:t>
            </a:r>
            <a:r>
              <a:rPr lang="en-US" dirty="0"/>
              <a:t> care</a:t>
            </a:r>
            <a:r>
              <a:rPr lang="ro-RO" dirty="0"/>
              <a:t> </a:t>
            </a:r>
            <a:r>
              <a:rPr lang="en-US" dirty="0" err="1"/>
              <a:t>trebuie</a:t>
            </a:r>
            <a:r>
              <a:rPr lang="en-US" dirty="0"/>
              <a:t> </a:t>
            </a:r>
            <a:r>
              <a:rPr lang="en-US" dirty="0" err="1"/>
              <a:t>exercitată</a:t>
            </a:r>
            <a:r>
              <a:rPr lang="en-US" dirty="0"/>
              <a:t> </a:t>
            </a:r>
            <a:r>
              <a:rPr lang="en-US" dirty="0" err="1"/>
              <a:t>puterea</a:t>
            </a:r>
            <a:r>
              <a:rPr lang="en-US" dirty="0"/>
              <a:t> de a </a:t>
            </a:r>
            <a:r>
              <a:rPr lang="en-US" dirty="0" err="1"/>
              <a:t>păstra</a:t>
            </a:r>
            <a:r>
              <a:rPr lang="en-US" dirty="0"/>
              <a:t> rapid </a:t>
            </a:r>
            <a:r>
              <a:rPr lang="en-US" dirty="0" err="1"/>
              <a:t>datele</a:t>
            </a:r>
            <a:r>
              <a:rPr lang="en-US" dirty="0"/>
              <a:t> </a:t>
            </a:r>
            <a:r>
              <a:rPr lang="en-US" dirty="0" err="1"/>
              <a:t>stocate</a:t>
            </a:r>
            <a:r>
              <a:rPr lang="en-US" dirty="0"/>
              <a:t> de calculator </a:t>
            </a:r>
            <a:r>
              <a:rPr lang="en-US" dirty="0" err="1"/>
              <a:t>stocate</a:t>
            </a:r>
            <a:endParaRPr lang="ro-RO"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21</a:t>
            </a:fld>
            <a:endParaRPr lang="en-US"/>
          </a:p>
        </p:txBody>
      </p:sp>
    </p:spTree>
    <p:extLst>
      <p:ext uri="{BB962C8B-B14F-4D97-AF65-F5344CB8AC3E}">
        <p14:creationId xmlns:p14="http://schemas.microsoft.com/office/powerpoint/2010/main" val="6441652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dirty="0"/>
              <a:t>În partea stângă, </a:t>
            </a:r>
            <a:r>
              <a:rPr lang="ro-RO" dirty="0" err="1"/>
              <a:t>slide-ul</a:t>
            </a:r>
            <a:r>
              <a:rPr lang="ro-RO" dirty="0"/>
              <a:t> prezintă </a:t>
            </a:r>
            <a:r>
              <a:rPr lang="en-US" b="0" dirty="0"/>
              <a:t>text</a:t>
            </a:r>
            <a:r>
              <a:rPr lang="ro-RO" b="0" dirty="0" err="1"/>
              <a:t>ul</a:t>
            </a:r>
            <a:r>
              <a:rPr lang="en-US" b="0" dirty="0"/>
              <a:t> Artic</a:t>
            </a:r>
            <a:r>
              <a:rPr lang="ro-RO" b="0" dirty="0"/>
              <a:t>olului</a:t>
            </a:r>
            <a:r>
              <a:rPr lang="en-US" b="0" dirty="0"/>
              <a:t> 16 </a:t>
            </a:r>
            <a:r>
              <a:rPr lang="ro-RO" b="0" dirty="0"/>
              <a:t>al Convenției de la</a:t>
            </a:r>
            <a:r>
              <a:rPr lang="en-US" b="0" dirty="0"/>
              <a:t> Budapest</a:t>
            </a:r>
            <a:r>
              <a:rPr lang="ro-RO" b="0" dirty="0"/>
              <a:t>a cu un element </a:t>
            </a:r>
            <a:r>
              <a:rPr lang="en-US" b="0" dirty="0"/>
              <a:t>(“</a:t>
            </a:r>
            <a:r>
              <a:rPr lang="ro-RO" sz="1200" b="0" dirty="0">
                <a:solidFill>
                  <a:srgbClr val="FF0000"/>
                </a:solidFill>
                <a:latin typeface="+mj-lt"/>
              </a:rPr>
              <a:t>conservare rapidă</a:t>
            </a:r>
            <a:r>
              <a:rPr lang="en-US" dirty="0"/>
              <a:t>”) </a:t>
            </a:r>
            <a:r>
              <a:rPr lang="ro-RO" dirty="0"/>
              <a:t>evidențiat</a:t>
            </a:r>
            <a:r>
              <a:rPr lang="en-US" dirty="0"/>
              <a:t>.</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endParaRPr lang="ro-RO"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Conservarea</a:t>
            </a:r>
            <a:r>
              <a:rPr lang="en-US" dirty="0"/>
              <a:t> </a:t>
            </a:r>
            <a:r>
              <a:rPr lang="en-US" dirty="0" err="1"/>
              <a:t>rapidă</a:t>
            </a:r>
            <a:r>
              <a:rPr lang="en-US" dirty="0"/>
              <a:t> </a:t>
            </a:r>
            <a:r>
              <a:rPr lang="en-US" dirty="0" err="1"/>
              <a:t>este</a:t>
            </a:r>
            <a:r>
              <a:rPr lang="en-US" dirty="0"/>
              <a:t> una </a:t>
            </a:r>
            <a:r>
              <a:rPr lang="en-US" dirty="0" err="1"/>
              <a:t>dintre</a:t>
            </a:r>
            <a:r>
              <a:rPr lang="en-US" dirty="0"/>
              <a:t> </a:t>
            </a:r>
            <a:r>
              <a:rPr lang="en-US" dirty="0" err="1"/>
              <a:t>principalele</a:t>
            </a:r>
            <a:r>
              <a:rPr lang="en-US" dirty="0"/>
              <a:t> </a:t>
            </a:r>
            <a:r>
              <a:rPr lang="en-US" dirty="0" err="1"/>
              <a:t>competențe</a:t>
            </a:r>
            <a:r>
              <a:rPr lang="en-US" dirty="0"/>
              <a:t> </a:t>
            </a:r>
            <a:r>
              <a:rPr lang="en-US" dirty="0" err="1"/>
              <a:t>procedurale</a:t>
            </a:r>
            <a:r>
              <a:rPr lang="en-US" dirty="0"/>
              <a:t> </a:t>
            </a:r>
            <a:r>
              <a:rPr lang="en-US" dirty="0" err="1"/>
              <a:t>în</a:t>
            </a:r>
            <a:r>
              <a:rPr lang="en-US" dirty="0"/>
              <a:t> </a:t>
            </a:r>
            <a:r>
              <a:rPr lang="en-US" dirty="0" err="1"/>
              <a:t>chestiuni</a:t>
            </a:r>
            <a:r>
              <a:rPr lang="en-US" dirty="0"/>
              <a:t> legate de </a:t>
            </a:r>
            <a:r>
              <a:rPr lang="en-US" dirty="0" err="1"/>
              <a:t>dovezile</a:t>
            </a:r>
            <a:r>
              <a:rPr lang="en-US" dirty="0"/>
              <a:t> </a:t>
            </a:r>
            <a:r>
              <a:rPr lang="en-US" dirty="0" err="1"/>
              <a:t>electronice</a:t>
            </a:r>
            <a:r>
              <a:rPr lang="en-US" dirty="0"/>
              <a:t>. </a:t>
            </a:r>
            <a:r>
              <a:rPr lang="en-US" dirty="0" err="1"/>
              <a:t>Având</a:t>
            </a:r>
            <a:r>
              <a:rPr lang="en-US" dirty="0"/>
              <a:t> </a:t>
            </a:r>
            <a:r>
              <a:rPr lang="en-US" dirty="0" err="1"/>
              <a:t>în</a:t>
            </a:r>
            <a:r>
              <a:rPr lang="en-US" dirty="0"/>
              <a:t> </a:t>
            </a:r>
            <a:r>
              <a:rPr lang="en-US" dirty="0" err="1"/>
              <a:t>vedere</a:t>
            </a:r>
            <a:r>
              <a:rPr lang="en-US" dirty="0"/>
              <a:t> </a:t>
            </a:r>
            <a:r>
              <a:rPr lang="en-US" dirty="0" err="1"/>
              <a:t>volatilitatea</a:t>
            </a:r>
            <a:r>
              <a:rPr lang="en-US" dirty="0"/>
              <a:t> </a:t>
            </a:r>
            <a:r>
              <a:rPr lang="en-US" dirty="0" err="1"/>
              <a:t>datelor</a:t>
            </a:r>
            <a:r>
              <a:rPr lang="en-US" dirty="0"/>
              <a:t> </a:t>
            </a:r>
            <a:r>
              <a:rPr lang="en-US" dirty="0" err="1"/>
              <a:t>informatice</a:t>
            </a:r>
            <a:r>
              <a:rPr lang="en-US" dirty="0"/>
              <a:t> </a:t>
            </a:r>
            <a:r>
              <a:rPr lang="en-US" dirty="0" err="1"/>
              <a:t>și</a:t>
            </a:r>
            <a:r>
              <a:rPr lang="en-US" dirty="0"/>
              <a:t> </a:t>
            </a:r>
            <a:r>
              <a:rPr lang="en-US" dirty="0" err="1"/>
              <a:t>ușurința</a:t>
            </a:r>
            <a:r>
              <a:rPr lang="en-US" dirty="0"/>
              <a:t> cu care pot fi </a:t>
            </a:r>
            <a:r>
              <a:rPr lang="ro-RO" dirty="0"/>
              <a:t>ș</a:t>
            </a:r>
            <a:r>
              <a:rPr lang="en-US" dirty="0" err="1"/>
              <a:t>ters</a:t>
            </a:r>
            <a:r>
              <a:rPr lang="ro-RO" dirty="0"/>
              <a:t>e</a:t>
            </a:r>
            <a:r>
              <a:rPr lang="en-US" dirty="0"/>
              <a:t>, </a:t>
            </a:r>
            <a:r>
              <a:rPr lang="en-US" dirty="0" err="1"/>
              <a:t>modificat</a:t>
            </a:r>
            <a:r>
              <a:rPr lang="ro-RO" dirty="0"/>
              <a:t>e</a:t>
            </a:r>
            <a:r>
              <a:rPr lang="en-US" dirty="0"/>
              <a:t> </a:t>
            </a:r>
            <a:r>
              <a:rPr lang="en-US" dirty="0" err="1"/>
              <a:t>sau</a:t>
            </a:r>
            <a:r>
              <a:rPr lang="en-US" dirty="0"/>
              <a:t> </a:t>
            </a:r>
            <a:r>
              <a:rPr lang="ro-RO" dirty="0"/>
              <a:t>alterate</a:t>
            </a:r>
            <a:r>
              <a:rPr lang="en-US" dirty="0"/>
              <a:t> </a:t>
            </a:r>
            <a:r>
              <a:rPr lang="en-US" dirty="0" err="1"/>
              <a:t>și</a:t>
            </a:r>
            <a:r>
              <a:rPr lang="en-US" dirty="0"/>
              <a:t> </a:t>
            </a:r>
            <a:r>
              <a:rPr lang="en-US" dirty="0" err="1"/>
              <a:t>având</a:t>
            </a:r>
            <a:r>
              <a:rPr lang="en-US" dirty="0"/>
              <a:t> </a:t>
            </a:r>
            <a:r>
              <a:rPr lang="en-US" dirty="0" err="1"/>
              <a:t>în</a:t>
            </a:r>
            <a:r>
              <a:rPr lang="en-US" dirty="0"/>
              <a:t> </a:t>
            </a:r>
            <a:r>
              <a:rPr lang="en-US" dirty="0" err="1"/>
              <a:t>vedere</a:t>
            </a:r>
            <a:r>
              <a:rPr lang="en-US" dirty="0"/>
              <a:t> </a:t>
            </a:r>
            <a:r>
              <a:rPr lang="en-US" dirty="0" err="1"/>
              <a:t>faptul</a:t>
            </a:r>
            <a:r>
              <a:rPr lang="en-US" dirty="0"/>
              <a:t> </a:t>
            </a:r>
            <a:r>
              <a:rPr lang="en-US" dirty="0" err="1"/>
              <a:t>că</a:t>
            </a:r>
            <a:r>
              <a:rPr lang="en-US" dirty="0"/>
              <a:t> </a:t>
            </a:r>
            <a:r>
              <a:rPr lang="en-US" dirty="0" err="1"/>
              <a:t>mulți</a:t>
            </a:r>
            <a:r>
              <a:rPr lang="en-US" dirty="0"/>
              <a:t> </a:t>
            </a:r>
            <a:r>
              <a:rPr lang="en-US" dirty="0" err="1"/>
              <a:t>furnizori</a:t>
            </a:r>
            <a:r>
              <a:rPr lang="en-US" dirty="0"/>
              <a:t> de </a:t>
            </a:r>
            <a:r>
              <a:rPr lang="en-US" dirty="0" err="1"/>
              <a:t>servicii</a:t>
            </a:r>
            <a:r>
              <a:rPr lang="en-US" dirty="0"/>
              <a:t> </a:t>
            </a:r>
            <a:r>
              <a:rPr lang="en-US" dirty="0" err="1"/>
              <a:t>și</a:t>
            </a:r>
            <a:r>
              <a:rPr lang="en-US" dirty="0"/>
              <a:t> </a:t>
            </a:r>
            <a:r>
              <a:rPr lang="en-US" dirty="0" err="1"/>
              <a:t>persoane</a:t>
            </a:r>
            <a:r>
              <a:rPr lang="en-US" dirty="0"/>
              <a:t> nu </a:t>
            </a:r>
            <a:r>
              <a:rPr lang="en-US" dirty="0" err="1"/>
              <a:t>păstrează</a:t>
            </a:r>
            <a:r>
              <a:rPr lang="en-US" dirty="0"/>
              <a:t> </a:t>
            </a:r>
            <a:r>
              <a:rPr lang="en-US" dirty="0" err="1"/>
              <a:t>perioade</a:t>
            </a:r>
            <a:r>
              <a:rPr lang="en-US" dirty="0"/>
              <a:t> lungi de </a:t>
            </a:r>
            <a:r>
              <a:rPr lang="en-US" dirty="0" err="1"/>
              <a:t>timp</a:t>
            </a:r>
            <a:r>
              <a:rPr lang="en-US" dirty="0"/>
              <a:t> de date </a:t>
            </a:r>
            <a:r>
              <a:rPr lang="en-US" dirty="0" err="1"/>
              <a:t>informatice</a:t>
            </a:r>
            <a:r>
              <a:rPr lang="en-US" dirty="0"/>
              <a:t>, </a:t>
            </a:r>
            <a:r>
              <a:rPr lang="en-US" dirty="0" err="1"/>
              <a:t>este</a:t>
            </a:r>
            <a:r>
              <a:rPr lang="en-US" dirty="0"/>
              <a:t> </a:t>
            </a:r>
            <a:r>
              <a:rPr lang="en-US" dirty="0" err="1"/>
              <a:t>necesar</a:t>
            </a:r>
            <a:r>
              <a:rPr lang="en-US" dirty="0"/>
              <a:t>  </a:t>
            </a:r>
            <a:r>
              <a:rPr lang="en-US" dirty="0" err="1"/>
              <a:t>să</a:t>
            </a:r>
            <a:r>
              <a:rPr lang="en-US" dirty="0"/>
              <a:t> </a:t>
            </a:r>
            <a:r>
              <a:rPr lang="en-US" dirty="0" err="1"/>
              <a:t>existe</a:t>
            </a:r>
            <a:r>
              <a:rPr lang="en-US" dirty="0"/>
              <a:t> o </a:t>
            </a:r>
            <a:r>
              <a:rPr lang="en-US" dirty="0" err="1"/>
              <a:t>putere</a:t>
            </a:r>
            <a:r>
              <a:rPr lang="en-US" dirty="0"/>
              <a:t> </a:t>
            </a:r>
            <a:r>
              <a:rPr lang="en-US" dirty="0" err="1"/>
              <a:t>procedurală</a:t>
            </a:r>
            <a:r>
              <a:rPr lang="en-US" dirty="0"/>
              <a:t> </a:t>
            </a:r>
            <a:r>
              <a:rPr lang="en-US" dirty="0" err="1"/>
              <a:t>pentru</a:t>
            </a:r>
            <a:r>
              <a:rPr lang="en-US" dirty="0"/>
              <a:t> a </a:t>
            </a:r>
            <a:r>
              <a:rPr lang="en-US" dirty="0" err="1"/>
              <a:t>asigura</a:t>
            </a:r>
            <a:r>
              <a:rPr lang="en-US" dirty="0"/>
              <a:t> o </a:t>
            </a:r>
            <a:r>
              <a:rPr lang="en-US" dirty="0" err="1"/>
              <a:t>conservare</a:t>
            </a:r>
            <a:r>
              <a:rPr lang="en-US" dirty="0"/>
              <a:t> </a:t>
            </a:r>
            <a:r>
              <a:rPr lang="en-US" dirty="0" err="1"/>
              <a:t>rapidă</a:t>
            </a:r>
            <a:r>
              <a:rPr lang="en-US" dirty="0"/>
              <a:t>. </a:t>
            </a:r>
            <a:r>
              <a:rPr lang="en-US" dirty="0" err="1"/>
              <a:t>Utilizarea</a:t>
            </a:r>
            <a:r>
              <a:rPr lang="en-US" dirty="0"/>
              <a:t> </a:t>
            </a:r>
            <a:r>
              <a:rPr lang="en-US" dirty="0" err="1"/>
              <a:t>acestei</a:t>
            </a:r>
            <a:r>
              <a:rPr lang="en-US" dirty="0"/>
              <a:t> </a:t>
            </a:r>
            <a:r>
              <a:rPr lang="en-US" dirty="0" err="1"/>
              <a:t>puteri</a:t>
            </a:r>
            <a:r>
              <a:rPr lang="en-US" dirty="0"/>
              <a:t> </a:t>
            </a:r>
            <a:r>
              <a:rPr lang="en-US" dirty="0" err="1"/>
              <a:t>protejează</a:t>
            </a:r>
            <a:r>
              <a:rPr lang="en-US" dirty="0"/>
              <a:t> </a:t>
            </a:r>
            <a:r>
              <a:rPr lang="en-US" dirty="0" err="1"/>
              <a:t>împotriva</a:t>
            </a:r>
            <a:r>
              <a:rPr lang="en-US" dirty="0"/>
              <a:t> </a:t>
            </a:r>
            <a:r>
              <a:rPr lang="en-US" dirty="0" err="1"/>
              <a:t>ștergerii</a:t>
            </a:r>
            <a:r>
              <a:rPr lang="en-US" dirty="0"/>
              <a:t>, </a:t>
            </a:r>
            <a:r>
              <a:rPr lang="en-US" dirty="0" err="1"/>
              <a:t>modificării</a:t>
            </a:r>
            <a:r>
              <a:rPr lang="en-US" dirty="0"/>
              <a:t>, </a:t>
            </a:r>
            <a:r>
              <a:rPr lang="ro-RO" dirty="0"/>
              <a:t>alter</a:t>
            </a:r>
            <a:r>
              <a:rPr lang="en-US" dirty="0" err="1"/>
              <a:t>ării</a:t>
            </a:r>
            <a:r>
              <a:rPr lang="en-US" dirty="0"/>
              <a:t> </a:t>
            </a:r>
            <a:r>
              <a:rPr lang="en-US" dirty="0" err="1"/>
              <a:t>sau</a:t>
            </a:r>
            <a:r>
              <a:rPr lang="en-US" dirty="0"/>
              <a:t> </a:t>
            </a:r>
            <a:r>
              <a:rPr lang="en-US" dirty="0" err="1"/>
              <a:t>modificării</a:t>
            </a:r>
            <a:r>
              <a:rPr lang="en-US" dirty="0"/>
              <a:t> </a:t>
            </a:r>
            <a:r>
              <a:rPr lang="en-US" dirty="0" err="1"/>
              <a:t>în</a:t>
            </a:r>
            <a:r>
              <a:rPr lang="en-US" dirty="0"/>
              <a:t> alt mod a </a:t>
            </a:r>
            <a:r>
              <a:rPr lang="en-US" dirty="0" err="1"/>
              <a:t>stării</a:t>
            </a:r>
            <a:r>
              <a:rPr lang="en-US" dirty="0"/>
              <a:t> </a:t>
            </a:r>
            <a:r>
              <a:rPr lang="en-US" dirty="0" err="1"/>
              <a:t>sau</a:t>
            </a:r>
            <a:r>
              <a:rPr lang="en-US" dirty="0"/>
              <a:t> a </a:t>
            </a:r>
            <a:r>
              <a:rPr lang="en-US" dirty="0" err="1"/>
              <a:t>calității</a:t>
            </a:r>
            <a:r>
              <a:rPr lang="en-US" dirty="0"/>
              <a:t> </a:t>
            </a:r>
            <a:r>
              <a:rPr lang="en-US" dirty="0" err="1"/>
              <a:t>datelor</a:t>
            </a:r>
            <a:r>
              <a:rPr lang="en-US" dirty="0"/>
              <a:t> </a:t>
            </a:r>
            <a:r>
              <a:rPr lang="ro-RO" dirty="0"/>
              <a:t>informatice</a:t>
            </a:r>
            <a:r>
              <a:rPr lang="en-US" dirty="0"/>
              <a:t>.</a:t>
            </a:r>
            <a:endParaRPr lang="ro-RO"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22</a:t>
            </a:fld>
            <a:endParaRPr lang="en-US"/>
          </a:p>
        </p:txBody>
      </p:sp>
    </p:spTree>
    <p:extLst>
      <p:ext uri="{BB962C8B-B14F-4D97-AF65-F5344CB8AC3E}">
        <p14:creationId xmlns:p14="http://schemas.microsoft.com/office/powerpoint/2010/main" val="11682525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dirty="0"/>
              <a:t>În partea stângă, </a:t>
            </a:r>
            <a:r>
              <a:rPr lang="ro-RO" dirty="0" err="1"/>
              <a:t>slide-ul</a:t>
            </a:r>
            <a:r>
              <a:rPr lang="ro-RO" dirty="0"/>
              <a:t> prezintă </a:t>
            </a:r>
            <a:r>
              <a:rPr lang="en-US" b="0" dirty="0"/>
              <a:t>text</a:t>
            </a:r>
            <a:r>
              <a:rPr lang="ro-RO" b="0" dirty="0" err="1"/>
              <a:t>ul</a:t>
            </a:r>
            <a:r>
              <a:rPr lang="en-US" b="0" dirty="0"/>
              <a:t> Artic</a:t>
            </a:r>
            <a:r>
              <a:rPr lang="ro-RO" b="0" dirty="0"/>
              <a:t>olului</a:t>
            </a:r>
            <a:r>
              <a:rPr lang="en-US" b="0" dirty="0"/>
              <a:t> 16 </a:t>
            </a:r>
            <a:r>
              <a:rPr lang="ro-RO" b="0" dirty="0"/>
              <a:t>al Convenției de la</a:t>
            </a:r>
            <a:r>
              <a:rPr lang="en-US" b="0" dirty="0"/>
              <a:t> Budapest</a:t>
            </a:r>
            <a:r>
              <a:rPr lang="ro-RO" b="0" dirty="0"/>
              <a:t>a cu un element </a:t>
            </a:r>
            <a:r>
              <a:rPr lang="en-US" b="0" dirty="0"/>
              <a:t>(“</a:t>
            </a:r>
            <a:r>
              <a:rPr lang="ro-RO" b="0" dirty="0"/>
              <a:t>datele informatice specificate, inclusiv date de trafic</a:t>
            </a:r>
            <a:r>
              <a:rPr lang="en-US" dirty="0"/>
              <a:t>”) </a:t>
            </a:r>
            <a:r>
              <a:rPr lang="ro-RO" dirty="0"/>
              <a:t>evidențiat</a:t>
            </a:r>
            <a:r>
              <a:rPr lang="en-US" dirty="0"/>
              <a:t>.</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endParaRPr lang="ro-RO"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Puterea</a:t>
            </a:r>
            <a:r>
              <a:rPr lang="en-US" dirty="0"/>
              <a:t> de a </a:t>
            </a:r>
            <a:r>
              <a:rPr lang="en-US" dirty="0" err="1"/>
              <a:t>ordona</a:t>
            </a:r>
            <a:r>
              <a:rPr lang="en-US" dirty="0"/>
              <a:t> </a:t>
            </a:r>
            <a:r>
              <a:rPr lang="en-US" dirty="0" err="1"/>
              <a:t>sau</a:t>
            </a:r>
            <a:r>
              <a:rPr lang="en-US" dirty="0"/>
              <a:t> de a </a:t>
            </a:r>
            <a:r>
              <a:rPr lang="en-US" dirty="0" err="1"/>
              <a:t>obține</a:t>
            </a:r>
            <a:r>
              <a:rPr lang="en-US" dirty="0"/>
              <a:t> </a:t>
            </a:r>
            <a:r>
              <a:rPr lang="ro-RO" dirty="0"/>
              <a:t>în mod similar </a:t>
            </a:r>
            <a:r>
              <a:rPr lang="en-US" dirty="0"/>
              <a:t>o </a:t>
            </a:r>
            <a:r>
              <a:rPr lang="en-US" dirty="0" err="1"/>
              <a:t>conservare</a:t>
            </a:r>
            <a:r>
              <a:rPr lang="en-US" dirty="0"/>
              <a:t> </a:t>
            </a:r>
            <a:r>
              <a:rPr lang="en-US" dirty="0" err="1"/>
              <a:t>rapidă</a:t>
            </a:r>
            <a:r>
              <a:rPr lang="en-US" dirty="0"/>
              <a:t> a </a:t>
            </a:r>
            <a:r>
              <a:rPr lang="en-US" dirty="0" err="1"/>
              <a:t>datelor</a:t>
            </a:r>
            <a:r>
              <a:rPr lang="en-US" dirty="0"/>
              <a:t> nu </a:t>
            </a:r>
            <a:r>
              <a:rPr lang="en-US" dirty="0" err="1"/>
              <a:t>este</a:t>
            </a:r>
            <a:r>
              <a:rPr lang="en-US" dirty="0"/>
              <a:t> </a:t>
            </a:r>
            <a:r>
              <a:rPr lang="en-US" dirty="0" err="1"/>
              <a:t>echivalentă</a:t>
            </a:r>
            <a:r>
              <a:rPr lang="en-US" dirty="0"/>
              <a:t> cu </a:t>
            </a:r>
            <a:r>
              <a:rPr lang="en-US" dirty="0" err="1"/>
              <a:t>conceptul</a:t>
            </a:r>
            <a:r>
              <a:rPr lang="en-US" dirty="0"/>
              <a:t> de </a:t>
            </a:r>
            <a:r>
              <a:rPr lang="en-US" dirty="0" err="1"/>
              <a:t>păstrare</a:t>
            </a:r>
            <a:r>
              <a:rPr lang="en-US" dirty="0"/>
              <a:t> a </a:t>
            </a:r>
            <a:r>
              <a:rPr lang="en-US" dirty="0" err="1"/>
              <a:t>datelor</a:t>
            </a:r>
            <a:r>
              <a:rPr lang="en-US" dirty="0"/>
              <a:t> </a:t>
            </a:r>
            <a:r>
              <a:rPr lang="en-US" dirty="0" err="1"/>
              <a:t>și</a:t>
            </a:r>
            <a:r>
              <a:rPr lang="en-US" dirty="0"/>
              <a:t>, </a:t>
            </a:r>
            <a:r>
              <a:rPr lang="en-US" dirty="0" err="1"/>
              <a:t>prin</a:t>
            </a:r>
            <a:r>
              <a:rPr lang="en-US" dirty="0"/>
              <a:t> </a:t>
            </a:r>
            <a:r>
              <a:rPr lang="en-US" dirty="0" err="1"/>
              <a:t>urmare</a:t>
            </a:r>
            <a:r>
              <a:rPr lang="en-US" dirty="0"/>
              <a:t>, </a:t>
            </a:r>
            <a:r>
              <a:rPr lang="en-US" dirty="0" err="1"/>
              <a:t>este</a:t>
            </a:r>
            <a:r>
              <a:rPr lang="en-US" dirty="0"/>
              <a:t> </a:t>
            </a:r>
            <a:r>
              <a:rPr lang="en-US" dirty="0" err="1"/>
              <a:t>necesar</a:t>
            </a:r>
            <a:r>
              <a:rPr lang="en-US" dirty="0"/>
              <a:t> ca </a:t>
            </a:r>
            <a:r>
              <a:rPr lang="en-US" dirty="0" err="1"/>
              <a:t>autoritatea</a:t>
            </a:r>
            <a:r>
              <a:rPr lang="en-US" dirty="0"/>
              <a:t> </a:t>
            </a:r>
            <a:r>
              <a:rPr lang="en-US" dirty="0" err="1"/>
              <a:t>competentă</a:t>
            </a:r>
            <a:r>
              <a:rPr lang="en-US" dirty="0"/>
              <a:t> </a:t>
            </a:r>
            <a:r>
              <a:rPr lang="en-US" dirty="0" err="1"/>
              <a:t>să</a:t>
            </a:r>
            <a:r>
              <a:rPr lang="en-US" dirty="0"/>
              <a:t> </a:t>
            </a:r>
            <a:r>
              <a:rPr lang="ro-RO" dirty="0"/>
              <a:t>ordone</a:t>
            </a:r>
            <a:r>
              <a:rPr lang="en-US" dirty="0"/>
              <a:t> </a:t>
            </a:r>
            <a:r>
              <a:rPr lang="en-US" dirty="0" err="1"/>
              <a:t>sau</a:t>
            </a:r>
            <a:r>
              <a:rPr lang="en-US" dirty="0"/>
              <a:t> </a:t>
            </a:r>
            <a:r>
              <a:rPr lang="en-US" dirty="0" err="1"/>
              <a:t>să</a:t>
            </a:r>
            <a:r>
              <a:rPr lang="en-US" dirty="0"/>
              <a:t> </a:t>
            </a:r>
            <a:r>
              <a:rPr lang="en-US" dirty="0" err="1"/>
              <a:t>obțină</a:t>
            </a:r>
            <a:r>
              <a:rPr lang="en-US" dirty="0"/>
              <a:t> </a:t>
            </a:r>
            <a:r>
              <a:rPr lang="en-US" dirty="0" err="1"/>
              <a:t>în</a:t>
            </a:r>
            <a:r>
              <a:rPr lang="en-US" dirty="0"/>
              <a:t> mod similar </a:t>
            </a:r>
            <a:r>
              <a:rPr lang="en-US" dirty="0" err="1"/>
              <a:t>conservarea</a:t>
            </a:r>
            <a:r>
              <a:rPr lang="en-US" dirty="0"/>
              <a:t> </a:t>
            </a:r>
            <a:r>
              <a:rPr lang="en-US" dirty="0" err="1"/>
              <a:t>rapidă</a:t>
            </a:r>
            <a:r>
              <a:rPr lang="en-US" dirty="0"/>
              <a:t> a </a:t>
            </a:r>
            <a:r>
              <a:rPr lang="en-US" dirty="0" err="1"/>
              <a:t>datelor</a:t>
            </a:r>
            <a:r>
              <a:rPr lang="en-US" dirty="0"/>
              <a:t> </a:t>
            </a:r>
            <a:r>
              <a:rPr lang="ro-RO" dirty="0"/>
              <a:t>informatice </a:t>
            </a:r>
            <a:r>
              <a:rPr lang="en-US" dirty="0" err="1"/>
              <a:t>stocate</a:t>
            </a:r>
            <a:r>
              <a:rPr lang="en-US" dirty="0"/>
              <a:t> </a:t>
            </a:r>
            <a:r>
              <a:rPr lang="en-US" dirty="0" err="1"/>
              <a:t>să</a:t>
            </a:r>
            <a:r>
              <a:rPr lang="en-US" dirty="0"/>
              <a:t> </a:t>
            </a:r>
            <a:r>
              <a:rPr lang="ro-RO" dirty="0"/>
              <a:t>aibă permisiunea să </a:t>
            </a:r>
            <a:r>
              <a:rPr lang="en-US" dirty="0" err="1"/>
              <a:t>facă</a:t>
            </a:r>
            <a:r>
              <a:rPr lang="en-US" dirty="0"/>
              <a:t> </a:t>
            </a:r>
            <a:r>
              <a:rPr lang="en-US" dirty="0" err="1"/>
              <a:t>același</a:t>
            </a:r>
            <a:r>
              <a:rPr lang="en-US" dirty="0"/>
              <a:t> </a:t>
            </a:r>
            <a:r>
              <a:rPr lang="en-US" dirty="0" err="1"/>
              <a:t>lucru</a:t>
            </a:r>
            <a:r>
              <a:rPr lang="en-US" dirty="0"/>
              <a:t> </a:t>
            </a:r>
            <a:r>
              <a:rPr lang="en-US" dirty="0" err="1"/>
              <a:t>în</a:t>
            </a:r>
            <a:r>
              <a:rPr lang="en-US" dirty="0"/>
              <a:t> </a:t>
            </a:r>
            <a:r>
              <a:rPr lang="en-US" dirty="0" err="1"/>
              <a:t>ceea</a:t>
            </a:r>
            <a:r>
              <a:rPr lang="en-US" dirty="0"/>
              <a:t> </a:t>
            </a:r>
            <a:r>
              <a:rPr lang="en-US" dirty="0" err="1"/>
              <a:t>ce</a:t>
            </a:r>
            <a:r>
              <a:rPr lang="en-US" dirty="0"/>
              <a:t> </a:t>
            </a:r>
            <a:r>
              <a:rPr lang="en-US" dirty="0" err="1"/>
              <a:t>privește</a:t>
            </a:r>
            <a:r>
              <a:rPr lang="en-US" dirty="0"/>
              <a:t> </a:t>
            </a:r>
            <a:r>
              <a:rPr lang="ro-RO" dirty="0"/>
              <a:t>d</a:t>
            </a:r>
            <a:r>
              <a:rPr lang="en-US" dirty="0"/>
              <a:t>oar </a:t>
            </a:r>
            <a:r>
              <a:rPr lang="en-US" dirty="0" err="1"/>
              <a:t>datele</a:t>
            </a:r>
            <a:r>
              <a:rPr lang="en-US" dirty="0"/>
              <a:t> </a:t>
            </a:r>
            <a:r>
              <a:rPr lang="en-US" dirty="0" err="1"/>
              <a:t>specificate</a:t>
            </a:r>
            <a:r>
              <a:rPr lang="en-US" dirty="0"/>
              <a:t> </a:t>
            </a:r>
            <a:r>
              <a:rPr lang="en-US" dirty="0" err="1"/>
              <a:t>și</a:t>
            </a:r>
            <a:r>
              <a:rPr lang="ro-RO" dirty="0"/>
              <a:t> să nu impună o </a:t>
            </a:r>
            <a:r>
              <a:rPr lang="en-US" dirty="0" err="1"/>
              <a:t>obligați</a:t>
            </a:r>
            <a:r>
              <a:rPr lang="ro-RO" dirty="0"/>
              <a:t>e generală a</a:t>
            </a:r>
            <a:r>
              <a:rPr lang="en-US" dirty="0"/>
              <a:t> </a:t>
            </a:r>
            <a:r>
              <a:rPr lang="en-US" dirty="0" err="1"/>
              <a:t>persoanelor</a:t>
            </a:r>
            <a:r>
              <a:rPr lang="en-US" dirty="0"/>
              <a:t> de a </a:t>
            </a:r>
            <a:r>
              <a:rPr lang="en-US" dirty="0" err="1"/>
              <a:t>păstra</a:t>
            </a:r>
            <a:r>
              <a:rPr lang="en-US" dirty="0"/>
              <a:t> </a:t>
            </a:r>
            <a:r>
              <a:rPr lang="en-US" dirty="0" err="1"/>
              <a:t>cantități</a:t>
            </a:r>
            <a:r>
              <a:rPr lang="en-US" dirty="0"/>
              <a:t> de date </a:t>
            </a:r>
            <a:r>
              <a:rPr lang="en-US" dirty="0" err="1"/>
              <a:t>nespecificate</a:t>
            </a:r>
            <a:r>
              <a:rPr lang="en-US" dirty="0"/>
              <a:t> </a:t>
            </a:r>
            <a:r>
              <a:rPr lang="en-US" dirty="0" err="1"/>
              <a:t>sau</a:t>
            </a:r>
            <a:r>
              <a:rPr lang="en-US" dirty="0"/>
              <a:t> </a:t>
            </a:r>
            <a:r>
              <a:rPr lang="en-US" dirty="0" err="1"/>
              <a:t>nediscriminatorii</a:t>
            </a:r>
            <a:r>
              <a:rPr lang="en-US" dirty="0"/>
              <a:t>.</a:t>
            </a:r>
            <a:endParaRPr lang="ro-RO"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endParaRPr lang="en-US"/>
          </a:p>
        </p:txBody>
      </p:sp>
    </p:spTree>
    <p:extLst>
      <p:ext uri="{BB962C8B-B14F-4D97-AF65-F5344CB8AC3E}">
        <p14:creationId xmlns:p14="http://schemas.microsoft.com/office/powerpoint/2010/main" val="33736007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16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stocate prin intermediul unui sistem informatic</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r>
              <a:rPr lang="en-US" dirty="0"/>
              <a:t>.</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Această</a:t>
            </a:r>
            <a:r>
              <a:rPr lang="en-US" dirty="0"/>
              <a:t> </a:t>
            </a:r>
            <a:r>
              <a:rPr lang="en-US" dirty="0" err="1"/>
              <a:t>putere</a:t>
            </a:r>
            <a:r>
              <a:rPr lang="en-US" dirty="0"/>
              <a:t> </a:t>
            </a:r>
            <a:r>
              <a:rPr lang="en-US" dirty="0" err="1"/>
              <a:t>procedurală</a:t>
            </a:r>
            <a:r>
              <a:rPr lang="en-US" dirty="0"/>
              <a:t> nu </a:t>
            </a:r>
            <a:r>
              <a:rPr lang="en-US" dirty="0" err="1"/>
              <a:t>poate</a:t>
            </a:r>
            <a:r>
              <a:rPr lang="en-US" dirty="0"/>
              <a:t> fi </a:t>
            </a:r>
            <a:r>
              <a:rPr lang="en-US" dirty="0" err="1"/>
              <a:t>utilizată</a:t>
            </a:r>
            <a:r>
              <a:rPr lang="en-US" dirty="0"/>
              <a:t> </a:t>
            </a:r>
            <a:r>
              <a:rPr lang="en-US" dirty="0" err="1"/>
              <a:t>pentru</a:t>
            </a:r>
            <a:r>
              <a:rPr lang="en-US" dirty="0"/>
              <a:t> a </a:t>
            </a:r>
            <a:r>
              <a:rPr lang="en-US" dirty="0" err="1"/>
              <a:t>obliga</a:t>
            </a:r>
            <a:r>
              <a:rPr lang="en-US" dirty="0"/>
              <a:t> </a:t>
            </a:r>
            <a:r>
              <a:rPr lang="en-US" dirty="0" err="1"/>
              <a:t>orice</a:t>
            </a:r>
            <a:r>
              <a:rPr lang="en-US" dirty="0"/>
              <a:t> </a:t>
            </a:r>
            <a:r>
              <a:rPr lang="en-US" dirty="0" err="1"/>
              <a:t>persoană</a:t>
            </a:r>
            <a:r>
              <a:rPr lang="en-US" dirty="0"/>
              <a:t> </a:t>
            </a:r>
            <a:r>
              <a:rPr lang="en-US" dirty="0" err="1"/>
              <a:t>să</a:t>
            </a:r>
            <a:r>
              <a:rPr lang="en-US" dirty="0"/>
              <a:t> </a:t>
            </a:r>
            <a:r>
              <a:rPr lang="en-US" dirty="0" err="1"/>
              <a:t>păstreze</a:t>
            </a:r>
            <a:r>
              <a:rPr lang="en-US" dirty="0"/>
              <a:t> date care nu </a:t>
            </a:r>
            <a:r>
              <a:rPr lang="en-US" dirty="0" err="1"/>
              <a:t>există</a:t>
            </a:r>
            <a:r>
              <a:rPr lang="en-US" dirty="0"/>
              <a:t> </a:t>
            </a:r>
            <a:r>
              <a:rPr lang="en-US" dirty="0" err="1"/>
              <a:t>deja</a:t>
            </a:r>
            <a:r>
              <a:rPr lang="en-US" dirty="0"/>
              <a:t>; </a:t>
            </a:r>
            <a:r>
              <a:rPr lang="en-US" dirty="0" err="1"/>
              <a:t>sau</a:t>
            </a:r>
            <a:r>
              <a:rPr lang="en-US" dirty="0"/>
              <a:t> </a:t>
            </a:r>
            <a:r>
              <a:rPr lang="ro-RO" dirty="0"/>
              <a:t>care </a:t>
            </a:r>
            <a:r>
              <a:rPr lang="en-US" dirty="0"/>
              <a:t>nu a</a:t>
            </a:r>
            <a:r>
              <a:rPr lang="ro-RO" dirty="0"/>
              <a:t>u</a:t>
            </a:r>
            <a:r>
              <a:rPr lang="en-US" dirty="0"/>
              <a:t> </a:t>
            </a:r>
            <a:r>
              <a:rPr lang="en-US" dirty="0" err="1"/>
              <a:t>fost</a:t>
            </a:r>
            <a:r>
              <a:rPr lang="en-US" dirty="0"/>
              <a:t> </a:t>
            </a:r>
            <a:r>
              <a:rPr lang="en-US" dirty="0" err="1"/>
              <a:t>stocat</a:t>
            </a:r>
            <a:r>
              <a:rPr lang="ro-RO" dirty="0"/>
              <a:t>e</a:t>
            </a:r>
            <a:r>
              <a:rPr lang="en-US" dirty="0"/>
              <a:t> </a:t>
            </a:r>
            <a:r>
              <a:rPr lang="en-US" dirty="0" err="1"/>
              <a:t>prin</a:t>
            </a:r>
            <a:r>
              <a:rPr lang="en-US" dirty="0"/>
              <a:t> </a:t>
            </a:r>
            <a:r>
              <a:rPr lang="en-US" dirty="0" err="1"/>
              <a:t>intermediul</a:t>
            </a:r>
            <a:r>
              <a:rPr lang="en-US" dirty="0"/>
              <a:t> </a:t>
            </a:r>
            <a:r>
              <a:rPr lang="en-US" dirty="0" err="1"/>
              <a:t>unui</a:t>
            </a:r>
            <a:r>
              <a:rPr lang="en-US" dirty="0"/>
              <a:t> </a:t>
            </a:r>
            <a:r>
              <a:rPr lang="en-US" dirty="0" err="1"/>
              <a:t>sistem</a:t>
            </a:r>
            <a:r>
              <a:rPr lang="en-US" dirty="0"/>
              <a:t> informatic. </a:t>
            </a:r>
            <a:r>
              <a:rPr lang="en-US" dirty="0" err="1"/>
              <a:t>Acest</a:t>
            </a:r>
            <a:r>
              <a:rPr lang="en-US" dirty="0"/>
              <a:t> </a:t>
            </a:r>
            <a:r>
              <a:rPr lang="en-US" dirty="0" err="1"/>
              <a:t>lucru</a:t>
            </a:r>
            <a:r>
              <a:rPr lang="en-US" dirty="0"/>
              <a:t> </a:t>
            </a:r>
            <a:r>
              <a:rPr lang="en-US" dirty="0" err="1"/>
              <a:t>distinge</a:t>
            </a:r>
            <a:r>
              <a:rPr lang="en-US" dirty="0"/>
              <a:t> din </a:t>
            </a:r>
            <a:r>
              <a:rPr lang="en-US" dirty="0" err="1"/>
              <a:t>nou</a:t>
            </a:r>
            <a:r>
              <a:rPr lang="en-US" dirty="0"/>
              <a:t> de </a:t>
            </a:r>
            <a:r>
              <a:rPr lang="en-US" dirty="0" err="1"/>
              <a:t>obligația</a:t>
            </a:r>
            <a:r>
              <a:rPr lang="en-US" dirty="0"/>
              <a:t> de a </a:t>
            </a:r>
            <a:r>
              <a:rPr lang="en-US" dirty="0" err="1"/>
              <a:t>păstra</a:t>
            </a:r>
            <a:r>
              <a:rPr lang="en-US" dirty="0"/>
              <a:t> </a:t>
            </a:r>
            <a:r>
              <a:rPr lang="en-US" dirty="0" err="1"/>
              <a:t>datele</a:t>
            </a:r>
            <a:r>
              <a:rPr lang="en-US" dirty="0"/>
              <a:t>, care </a:t>
            </a:r>
            <a:r>
              <a:rPr lang="ro-RO" dirty="0"/>
              <a:t>se </a:t>
            </a:r>
            <a:r>
              <a:rPr lang="en-US" dirty="0"/>
              <a:t>po</a:t>
            </a:r>
            <a:r>
              <a:rPr lang="ro-RO" dirty="0"/>
              <a:t>a</a:t>
            </a:r>
            <a:r>
              <a:rPr lang="en-US" dirty="0"/>
              <a:t>t</a:t>
            </a:r>
            <a:r>
              <a:rPr lang="ro-RO" dirty="0"/>
              <a:t>e</a:t>
            </a:r>
            <a:r>
              <a:rPr lang="en-US" dirty="0"/>
              <a:t> </a:t>
            </a:r>
            <a:r>
              <a:rPr lang="en-US" dirty="0" err="1"/>
              <a:t>aplica</a:t>
            </a:r>
            <a:r>
              <a:rPr lang="en-US" dirty="0"/>
              <a:t> </a:t>
            </a:r>
            <a:r>
              <a:rPr lang="en-US" dirty="0" err="1"/>
              <a:t>datelor</a:t>
            </a:r>
            <a:r>
              <a:rPr lang="en-US" dirty="0"/>
              <a:t> care nu </a:t>
            </a:r>
            <a:r>
              <a:rPr lang="en-US" dirty="0" err="1"/>
              <a:t>există</a:t>
            </a:r>
            <a:r>
              <a:rPr lang="en-US" dirty="0"/>
              <a:t>.</a:t>
            </a:r>
            <a:endParaRPr lang="ro-RO" dirty="0"/>
          </a:p>
          <a:p>
            <a:endParaRPr lang="aa-ET"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endParaRPr lang="en-US"/>
          </a:p>
        </p:txBody>
      </p:sp>
    </p:spTree>
    <p:extLst>
      <p:ext uri="{BB962C8B-B14F-4D97-AF65-F5344CB8AC3E}">
        <p14:creationId xmlns:p14="http://schemas.microsoft.com/office/powerpoint/2010/main" val="9014597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16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motive să creadă că datele informatice sunt particular de vulnerabile la pierdere sau modificare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r>
              <a:rPr lang="en-US" dirty="0"/>
              <a:t>.</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În</a:t>
            </a:r>
            <a:r>
              <a:rPr lang="en-US" dirty="0"/>
              <a:t> </a:t>
            </a:r>
            <a:r>
              <a:rPr lang="en-US" dirty="0" err="1"/>
              <a:t>unele</a:t>
            </a:r>
            <a:r>
              <a:rPr lang="en-US" dirty="0"/>
              <a:t> </a:t>
            </a:r>
            <a:r>
              <a:rPr lang="en-US" dirty="0" err="1"/>
              <a:t>jurisdicții</a:t>
            </a:r>
            <a:r>
              <a:rPr lang="en-US" dirty="0"/>
              <a:t>, </a:t>
            </a:r>
            <a:r>
              <a:rPr lang="en-US" dirty="0" err="1"/>
              <a:t>oficialii</a:t>
            </a:r>
            <a:r>
              <a:rPr lang="en-US" dirty="0"/>
              <a:t> de </a:t>
            </a:r>
            <a:r>
              <a:rPr lang="en-US" dirty="0" err="1"/>
              <a:t>aplicare</a:t>
            </a:r>
            <a:r>
              <a:rPr lang="en-US" dirty="0"/>
              <a:t> a </a:t>
            </a:r>
            <a:r>
              <a:rPr lang="en-US" dirty="0" err="1"/>
              <a:t>legii</a:t>
            </a:r>
            <a:r>
              <a:rPr lang="en-US" dirty="0"/>
              <a:t> sunt </a:t>
            </a:r>
            <a:r>
              <a:rPr lang="en-US" dirty="0" err="1"/>
              <a:t>obligați</a:t>
            </a:r>
            <a:r>
              <a:rPr lang="en-US" dirty="0"/>
              <a:t> </a:t>
            </a:r>
            <a:r>
              <a:rPr lang="en-US" dirty="0" err="1"/>
              <a:t>să</a:t>
            </a:r>
            <a:r>
              <a:rPr lang="en-US" dirty="0"/>
              <a:t> </a:t>
            </a:r>
            <a:r>
              <a:rPr lang="en-US" dirty="0" err="1"/>
              <a:t>satisfacă</a:t>
            </a:r>
            <a:r>
              <a:rPr lang="en-US" dirty="0"/>
              <a:t> </a:t>
            </a:r>
            <a:r>
              <a:rPr lang="en-US" dirty="0" err="1"/>
              <a:t>autoritățile</a:t>
            </a:r>
            <a:r>
              <a:rPr lang="en-US" dirty="0"/>
              <a:t> </a:t>
            </a:r>
            <a:r>
              <a:rPr lang="en-US" dirty="0" err="1"/>
              <a:t>competente</a:t>
            </a:r>
            <a:r>
              <a:rPr lang="en-US" dirty="0"/>
              <a:t> </a:t>
            </a:r>
            <a:r>
              <a:rPr lang="en-US" dirty="0" err="1"/>
              <a:t>că</a:t>
            </a:r>
            <a:r>
              <a:rPr lang="en-US" dirty="0"/>
              <a:t> </a:t>
            </a:r>
            <a:r>
              <a:rPr lang="en-US" dirty="0" err="1"/>
              <a:t>datele</a:t>
            </a:r>
            <a:r>
              <a:rPr lang="en-US" dirty="0"/>
              <a:t> </a:t>
            </a:r>
            <a:r>
              <a:rPr lang="en-US" dirty="0" err="1"/>
              <a:t>informatice</a:t>
            </a:r>
            <a:r>
              <a:rPr lang="en-US" dirty="0"/>
              <a:t> </a:t>
            </a:r>
            <a:r>
              <a:rPr lang="en-US" dirty="0" err="1"/>
              <a:t>stocate</a:t>
            </a:r>
            <a:r>
              <a:rPr lang="en-US" dirty="0"/>
              <a:t> cu </a:t>
            </a:r>
            <a:r>
              <a:rPr lang="en-US" dirty="0" err="1"/>
              <a:t>privire</a:t>
            </a:r>
            <a:r>
              <a:rPr lang="en-US" dirty="0"/>
              <a:t> la care se </a:t>
            </a:r>
            <a:r>
              <a:rPr lang="en-US" dirty="0" err="1"/>
              <a:t>solicită</a:t>
            </a:r>
            <a:r>
              <a:rPr lang="en-US" dirty="0"/>
              <a:t> o </a:t>
            </a:r>
            <a:r>
              <a:rPr lang="en-US" dirty="0" err="1"/>
              <a:t>conservare</a:t>
            </a:r>
            <a:r>
              <a:rPr lang="en-US" dirty="0"/>
              <a:t> </a:t>
            </a:r>
            <a:r>
              <a:rPr lang="en-US" dirty="0" err="1"/>
              <a:t>rapidă</a:t>
            </a:r>
            <a:r>
              <a:rPr lang="en-US" dirty="0"/>
              <a:t> </a:t>
            </a:r>
            <a:r>
              <a:rPr lang="ro-RO" dirty="0"/>
              <a:t>sunt</a:t>
            </a:r>
            <a:r>
              <a:rPr lang="en-US" dirty="0"/>
              <a:t> </a:t>
            </a:r>
            <a:r>
              <a:rPr lang="en-US" dirty="0" err="1"/>
              <a:t>vulnerabil</a:t>
            </a:r>
            <a:r>
              <a:rPr lang="ro-RO" dirty="0"/>
              <a:t>e</a:t>
            </a:r>
            <a:r>
              <a:rPr lang="en-US" dirty="0"/>
              <a:t> la </a:t>
            </a:r>
            <a:r>
              <a:rPr lang="en-US" dirty="0" err="1"/>
              <a:t>pierdere</a:t>
            </a:r>
            <a:r>
              <a:rPr lang="en-US" dirty="0"/>
              <a:t> </a:t>
            </a:r>
            <a:r>
              <a:rPr lang="en-US" dirty="0" err="1"/>
              <a:t>sau</a:t>
            </a:r>
            <a:r>
              <a:rPr lang="en-US" dirty="0"/>
              <a:t> </a:t>
            </a:r>
            <a:r>
              <a:rPr lang="en-US" dirty="0" err="1"/>
              <a:t>modificare</a:t>
            </a:r>
            <a:r>
              <a:rPr lang="en-US" dirty="0"/>
              <a:t>. </a:t>
            </a:r>
            <a:r>
              <a:rPr lang="en-US" dirty="0" err="1"/>
              <a:t>Aceasta</a:t>
            </a:r>
            <a:r>
              <a:rPr lang="en-US" dirty="0"/>
              <a:t> include </a:t>
            </a:r>
            <a:r>
              <a:rPr lang="en-US" dirty="0" err="1"/>
              <a:t>atât</a:t>
            </a:r>
            <a:r>
              <a:rPr lang="en-US" dirty="0"/>
              <a:t> </a:t>
            </a:r>
            <a:r>
              <a:rPr lang="en-US" dirty="0" err="1"/>
              <a:t>vulnerabilitatea</a:t>
            </a:r>
            <a:r>
              <a:rPr lang="en-US" dirty="0"/>
              <a:t> la </a:t>
            </a:r>
            <a:r>
              <a:rPr lang="en-US" dirty="0" err="1"/>
              <a:t>pierderea</a:t>
            </a:r>
            <a:r>
              <a:rPr lang="en-US" dirty="0"/>
              <a:t> / </a:t>
            </a:r>
            <a:r>
              <a:rPr lang="en-US" dirty="0" err="1"/>
              <a:t>modificarea</a:t>
            </a:r>
            <a:r>
              <a:rPr lang="en-US" dirty="0"/>
              <a:t> </a:t>
            </a:r>
            <a:r>
              <a:rPr lang="en-US" dirty="0" err="1"/>
              <a:t>datelor</a:t>
            </a:r>
            <a:r>
              <a:rPr lang="en-US" dirty="0"/>
              <a:t>, </a:t>
            </a:r>
            <a:r>
              <a:rPr lang="en-US" dirty="0" err="1"/>
              <a:t>cât</a:t>
            </a:r>
            <a:r>
              <a:rPr lang="en-US" dirty="0"/>
              <a:t> </a:t>
            </a:r>
            <a:r>
              <a:rPr lang="en-US" dirty="0" err="1"/>
              <a:t>și</a:t>
            </a:r>
            <a:r>
              <a:rPr lang="en-US" dirty="0"/>
              <a:t> </a:t>
            </a:r>
            <a:r>
              <a:rPr lang="en-US" dirty="0" err="1"/>
              <a:t>pierderea</a:t>
            </a:r>
            <a:r>
              <a:rPr lang="en-US" dirty="0"/>
              <a:t> / </a:t>
            </a:r>
            <a:r>
              <a:rPr lang="en-US" dirty="0" err="1"/>
              <a:t>modificarea</a:t>
            </a:r>
            <a:r>
              <a:rPr lang="en-US" dirty="0"/>
              <a:t> </a:t>
            </a:r>
            <a:r>
              <a:rPr lang="en-US" dirty="0" err="1"/>
              <a:t>neintenționată</a:t>
            </a:r>
            <a:r>
              <a:rPr lang="en-US" dirty="0"/>
              <a:t> ca </a:t>
            </a:r>
            <a:r>
              <a:rPr lang="en-US" dirty="0" err="1"/>
              <a:t>rezultat</a:t>
            </a:r>
            <a:r>
              <a:rPr lang="en-US" dirty="0"/>
              <a:t> al </a:t>
            </a:r>
            <a:r>
              <a:rPr lang="en-US" dirty="0" err="1"/>
              <a:t>stocării</a:t>
            </a:r>
            <a:r>
              <a:rPr lang="en-US" dirty="0"/>
              <a:t> </a:t>
            </a:r>
            <a:r>
              <a:rPr lang="en-US" dirty="0" err="1"/>
              <a:t>nesigure</a:t>
            </a:r>
            <a:r>
              <a:rPr lang="en-US" dirty="0"/>
              <a:t> a </a:t>
            </a:r>
            <a:r>
              <a:rPr lang="en-US" dirty="0" err="1"/>
              <a:t>datelor</a:t>
            </a:r>
            <a:r>
              <a:rPr lang="en-US" dirty="0"/>
              <a:t> pe calculator.</a:t>
            </a:r>
            <a:endParaRPr lang="ro-RO"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endParaRPr lang="en-US"/>
          </a:p>
        </p:txBody>
      </p:sp>
    </p:spTree>
    <p:extLst>
      <p:ext uri="{BB962C8B-B14F-4D97-AF65-F5344CB8AC3E}">
        <p14:creationId xmlns:p14="http://schemas.microsoft.com/office/powerpoint/2010/main" val="20826079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16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posesie sau sub control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r>
              <a:rPr lang="en-US" dirty="0"/>
              <a:t>.</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endParaRPr lang="ro-RO" dirty="0"/>
          </a:p>
          <a:p>
            <a:pPr lvl="0" defTabSz="457200" eaLnBrk="0" fontAlgn="base" hangingPunct="0">
              <a:spcBef>
                <a:spcPct val="30000"/>
              </a:spcBef>
              <a:spcAft>
                <a:spcPct val="0"/>
              </a:spcAft>
              <a:defRPr/>
            </a:pPr>
            <a:r>
              <a:rPr lang="en-GB" dirty="0" err="1"/>
              <a:t>Autoritatea</a:t>
            </a:r>
            <a:r>
              <a:rPr lang="en-GB" dirty="0"/>
              <a:t> </a:t>
            </a:r>
            <a:r>
              <a:rPr lang="en-GB" dirty="0" err="1"/>
              <a:t>competentă</a:t>
            </a:r>
            <a:r>
              <a:rPr lang="en-GB" dirty="0"/>
              <a:t> </a:t>
            </a:r>
            <a:r>
              <a:rPr lang="en-GB" dirty="0" err="1"/>
              <a:t>poate</a:t>
            </a:r>
            <a:r>
              <a:rPr lang="en-GB" dirty="0"/>
              <a:t> </a:t>
            </a:r>
            <a:r>
              <a:rPr lang="en-GB" dirty="0" err="1"/>
              <a:t>comanda</a:t>
            </a:r>
            <a:r>
              <a:rPr lang="en-GB" dirty="0"/>
              <a:t> </a:t>
            </a:r>
            <a:r>
              <a:rPr lang="ro-RO" dirty="0"/>
              <a:t>unei</a:t>
            </a:r>
            <a:r>
              <a:rPr lang="en-GB" dirty="0"/>
              <a:t> </a:t>
            </a:r>
            <a:r>
              <a:rPr lang="en-GB" dirty="0" err="1"/>
              <a:t>persoan</a:t>
            </a:r>
            <a:r>
              <a:rPr lang="ro-RO" dirty="0"/>
              <a:t>e</a:t>
            </a:r>
            <a:r>
              <a:rPr lang="en-GB" dirty="0"/>
              <a:t> </a:t>
            </a:r>
            <a:r>
              <a:rPr lang="en-GB" dirty="0" err="1"/>
              <a:t>să</a:t>
            </a:r>
            <a:r>
              <a:rPr lang="en-GB" dirty="0"/>
              <a:t> </a:t>
            </a:r>
            <a:r>
              <a:rPr lang="en-GB" dirty="0" err="1"/>
              <a:t>păstreze</a:t>
            </a:r>
            <a:r>
              <a:rPr lang="en-GB" dirty="0"/>
              <a:t> </a:t>
            </a:r>
            <a:r>
              <a:rPr lang="en-GB" dirty="0" err="1"/>
              <a:t>datele</a:t>
            </a:r>
            <a:r>
              <a:rPr lang="en-GB" dirty="0"/>
              <a:t> </a:t>
            </a:r>
            <a:r>
              <a:rPr lang="en-GB" dirty="0" err="1"/>
              <a:t>informatice</a:t>
            </a:r>
            <a:r>
              <a:rPr lang="en-GB" dirty="0"/>
              <a:t> </a:t>
            </a:r>
            <a:r>
              <a:rPr lang="en-GB" dirty="0" err="1"/>
              <a:t>stocate</a:t>
            </a:r>
            <a:r>
              <a:rPr lang="en-GB" dirty="0"/>
              <a:t>, </a:t>
            </a:r>
            <a:r>
              <a:rPr lang="en-GB" dirty="0" err="1"/>
              <a:t>doar</a:t>
            </a:r>
            <a:r>
              <a:rPr lang="ro-RO" dirty="0"/>
              <a:t> </a:t>
            </a:r>
            <a:r>
              <a:rPr lang="en-GB" dirty="0" err="1"/>
              <a:t>în</a:t>
            </a:r>
            <a:r>
              <a:rPr lang="en-GB" dirty="0"/>
              <a:t> </a:t>
            </a:r>
            <a:r>
              <a:rPr lang="en-GB" dirty="0" err="1"/>
              <a:t>cazul</a:t>
            </a:r>
            <a:r>
              <a:rPr lang="en-GB" dirty="0"/>
              <a:t> </a:t>
            </a:r>
            <a:r>
              <a:rPr lang="en-GB" dirty="0" err="1"/>
              <a:t>în</a:t>
            </a:r>
            <a:r>
              <a:rPr lang="en-GB" dirty="0"/>
              <a:t> care </a:t>
            </a:r>
            <a:r>
              <a:rPr lang="en-GB" dirty="0" err="1"/>
              <a:t>astfel</a:t>
            </a:r>
            <a:r>
              <a:rPr lang="en-GB" dirty="0"/>
              <a:t> de date </a:t>
            </a:r>
            <a:r>
              <a:rPr lang="en-GB" dirty="0" err="1"/>
              <a:t>informatice</a:t>
            </a:r>
            <a:r>
              <a:rPr lang="en-GB" dirty="0"/>
              <a:t> </a:t>
            </a:r>
            <a:r>
              <a:rPr lang="en-GB" dirty="0" err="1"/>
              <a:t>specificate</a:t>
            </a:r>
            <a:r>
              <a:rPr lang="en-GB" dirty="0"/>
              <a:t> se </a:t>
            </a:r>
            <a:r>
              <a:rPr lang="en-GB" dirty="0" err="1"/>
              <a:t>află</a:t>
            </a:r>
            <a:r>
              <a:rPr lang="en-GB" dirty="0"/>
              <a:t> fie </a:t>
            </a:r>
            <a:r>
              <a:rPr lang="en-GB" dirty="0" err="1"/>
              <a:t>în</a:t>
            </a:r>
            <a:r>
              <a:rPr lang="en-GB" dirty="0"/>
              <a:t> </a:t>
            </a:r>
            <a:r>
              <a:rPr lang="en-GB" dirty="0" err="1"/>
              <a:t>posesia</a:t>
            </a:r>
            <a:r>
              <a:rPr lang="en-GB" dirty="0"/>
              <a:t> </a:t>
            </a:r>
            <a:r>
              <a:rPr lang="en-GB" dirty="0" err="1"/>
              <a:t>sau</a:t>
            </a:r>
            <a:r>
              <a:rPr lang="en-GB" dirty="0"/>
              <a:t> </a:t>
            </a:r>
            <a:r>
              <a:rPr lang="ro-RO" dirty="0"/>
              <a:t>sub </a:t>
            </a:r>
            <a:r>
              <a:rPr lang="en-GB" dirty="0" err="1"/>
              <a:t>controlul</a:t>
            </a:r>
            <a:r>
              <a:rPr lang="en-GB" dirty="0"/>
              <a:t> </a:t>
            </a:r>
            <a:r>
              <a:rPr lang="en-GB" dirty="0" err="1"/>
              <a:t>unei</a:t>
            </a:r>
            <a:r>
              <a:rPr lang="en-GB" dirty="0"/>
              <a:t> </a:t>
            </a:r>
            <a:r>
              <a:rPr lang="en-GB" dirty="0" err="1"/>
              <a:t>astfel</a:t>
            </a:r>
            <a:r>
              <a:rPr lang="en-GB" dirty="0"/>
              <a:t> de </a:t>
            </a:r>
            <a:r>
              <a:rPr lang="en-GB" dirty="0" err="1"/>
              <a:t>persoane</a:t>
            </a:r>
            <a:r>
              <a:rPr lang="en-GB" dirty="0"/>
              <a:t>. </a:t>
            </a:r>
            <a:r>
              <a:rPr lang="en-GB" dirty="0" err="1"/>
              <a:t>Acest</a:t>
            </a:r>
            <a:r>
              <a:rPr lang="en-GB" dirty="0"/>
              <a:t> </a:t>
            </a:r>
            <a:r>
              <a:rPr lang="en-GB" dirty="0" err="1"/>
              <a:t>diapozitiv</a:t>
            </a:r>
            <a:r>
              <a:rPr lang="en-GB" dirty="0"/>
              <a:t> </a:t>
            </a:r>
            <a:r>
              <a:rPr lang="en-GB" dirty="0" err="1"/>
              <a:t>distinge</a:t>
            </a:r>
            <a:r>
              <a:rPr lang="en-GB" dirty="0"/>
              <a:t> </a:t>
            </a:r>
            <a:r>
              <a:rPr lang="en-GB" dirty="0" err="1"/>
              <a:t>între</a:t>
            </a:r>
            <a:r>
              <a:rPr lang="en-GB" dirty="0"/>
              <a:t> </a:t>
            </a:r>
            <a:r>
              <a:rPr lang="en-GB" dirty="0" err="1"/>
              <a:t>posesie</a:t>
            </a:r>
            <a:r>
              <a:rPr lang="en-GB" dirty="0"/>
              <a:t> (</a:t>
            </a:r>
            <a:r>
              <a:rPr lang="en-GB" dirty="0" err="1"/>
              <a:t>adică</a:t>
            </a:r>
            <a:r>
              <a:rPr lang="en-GB" dirty="0"/>
              <a:t> </a:t>
            </a:r>
            <a:r>
              <a:rPr lang="en-GB" dirty="0" err="1"/>
              <a:t>posesia</a:t>
            </a:r>
            <a:r>
              <a:rPr lang="en-GB" dirty="0"/>
              <a:t> </a:t>
            </a:r>
            <a:r>
              <a:rPr lang="en-GB" dirty="0" err="1"/>
              <a:t>fizică</a:t>
            </a:r>
            <a:r>
              <a:rPr lang="en-GB" dirty="0"/>
              <a:t>) </a:t>
            </a:r>
            <a:r>
              <a:rPr lang="en-GB" dirty="0" err="1"/>
              <a:t>și</a:t>
            </a:r>
            <a:r>
              <a:rPr lang="en-GB" dirty="0"/>
              <a:t> </a:t>
            </a:r>
            <a:r>
              <a:rPr lang="en-GB" dirty="0" err="1"/>
              <a:t>controlul</a:t>
            </a:r>
            <a:r>
              <a:rPr lang="en-GB" dirty="0"/>
              <a:t> (</a:t>
            </a:r>
            <a:r>
              <a:rPr lang="en-GB" dirty="0" err="1"/>
              <a:t>adică</a:t>
            </a:r>
            <a:r>
              <a:rPr lang="en-GB" dirty="0"/>
              <a:t> </a:t>
            </a:r>
            <a:r>
              <a:rPr lang="en-GB" dirty="0" err="1"/>
              <a:t>controlul</a:t>
            </a:r>
            <a:r>
              <a:rPr lang="en-GB" dirty="0"/>
              <a:t> </a:t>
            </a:r>
            <a:r>
              <a:rPr lang="ro-RO" dirty="0"/>
              <a:t>liber</a:t>
            </a:r>
            <a:r>
              <a:rPr lang="en-GB" dirty="0"/>
              <a:t> </a:t>
            </a:r>
            <a:r>
              <a:rPr lang="en-GB" dirty="0" err="1"/>
              <a:t>asupra</a:t>
            </a:r>
            <a:r>
              <a:rPr lang="en-GB" dirty="0"/>
              <a:t> </a:t>
            </a:r>
            <a:r>
              <a:rPr lang="en-GB" dirty="0" err="1"/>
              <a:t>datelor</a:t>
            </a:r>
            <a:r>
              <a:rPr lang="en-GB" dirty="0"/>
              <a:t>, </a:t>
            </a:r>
            <a:r>
              <a:rPr lang="en-GB" dirty="0" err="1"/>
              <a:t>chiar</a:t>
            </a:r>
            <a:r>
              <a:rPr lang="en-GB" dirty="0"/>
              <a:t> </a:t>
            </a:r>
            <a:r>
              <a:rPr lang="en-GB" dirty="0" err="1"/>
              <a:t>dacă</a:t>
            </a:r>
            <a:r>
              <a:rPr lang="en-GB" dirty="0"/>
              <a:t> </a:t>
            </a:r>
            <a:r>
              <a:rPr lang="en-GB" dirty="0" err="1"/>
              <a:t>acest</a:t>
            </a:r>
            <a:r>
              <a:rPr lang="ro-RO" dirty="0"/>
              <a:t>e</a:t>
            </a:r>
            <a:r>
              <a:rPr lang="en-GB" dirty="0"/>
              <a:t>a nu </a:t>
            </a:r>
            <a:r>
              <a:rPr lang="ro-RO" dirty="0"/>
              <a:t>sunt</a:t>
            </a:r>
            <a:r>
              <a:rPr lang="en-GB" dirty="0"/>
              <a:t> </a:t>
            </a:r>
            <a:r>
              <a:rPr lang="en-GB" dirty="0" err="1"/>
              <a:t>în</a:t>
            </a:r>
            <a:r>
              <a:rPr lang="en-GB" dirty="0"/>
              <a:t> </a:t>
            </a:r>
            <a:r>
              <a:rPr lang="en-GB" dirty="0" err="1"/>
              <a:t>posesia</a:t>
            </a:r>
            <a:r>
              <a:rPr lang="en-GB" dirty="0"/>
              <a:t> lor </a:t>
            </a:r>
            <a:r>
              <a:rPr lang="en-GB" dirty="0" err="1"/>
              <a:t>fizică</a:t>
            </a:r>
            <a:r>
              <a:rPr lang="en-GB" dirty="0"/>
              <a:t>).</a:t>
            </a:r>
            <a:endParaRPr lang="ro-RO"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endParaRPr lang="aa-ET"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endParaRPr lang="en-US"/>
          </a:p>
        </p:txBody>
      </p:sp>
    </p:spTree>
    <p:extLst>
      <p:ext uri="{BB962C8B-B14F-4D97-AF65-F5344CB8AC3E}">
        <p14:creationId xmlns:p14="http://schemas.microsoft.com/office/powerpoint/2010/main" val="39929079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16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lang="ro-RO" dirty="0">
                <a:solidFill>
                  <a:prstClr val="black"/>
                </a:solidFill>
                <a:latin typeface="Calibri" panose="020F0502020204030204"/>
              </a:rPr>
              <a:t>o perioadă de timp atât cât este necesar până la maximum 90 de zile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pentru a încerca divulgarea...reînnoită ulterior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a:p>
            <a:pPr algn="just"/>
            <a:r>
              <a:rPr lang="en-US" dirty="0"/>
              <a:t>Este important </a:t>
            </a:r>
            <a:r>
              <a:rPr lang="en-US" dirty="0" err="1"/>
              <a:t>să</a:t>
            </a:r>
            <a:r>
              <a:rPr lang="en-US" dirty="0"/>
              <a:t> </a:t>
            </a:r>
            <a:r>
              <a:rPr lang="en-US" dirty="0" err="1"/>
              <a:t>recunoaștem</a:t>
            </a:r>
            <a:r>
              <a:rPr lang="en-US" dirty="0"/>
              <a:t> </a:t>
            </a:r>
            <a:r>
              <a:rPr lang="en-US" dirty="0" err="1"/>
              <a:t>conservarea</a:t>
            </a:r>
            <a:r>
              <a:rPr lang="en-US" dirty="0"/>
              <a:t> </a:t>
            </a:r>
            <a:r>
              <a:rPr lang="ro-RO" dirty="0"/>
              <a:t>ca</a:t>
            </a:r>
            <a:r>
              <a:rPr lang="en-US" dirty="0"/>
              <a:t> o </a:t>
            </a:r>
            <a:r>
              <a:rPr lang="en-US" dirty="0" err="1"/>
              <a:t>putere</a:t>
            </a:r>
            <a:r>
              <a:rPr lang="en-US" dirty="0"/>
              <a:t> </a:t>
            </a:r>
            <a:r>
              <a:rPr lang="en-US" dirty="0" err="1"/>
              <a:t>temporară</a:t>
            </a:r>
            <a:r>
              <a:rPr lang="en-US" dirty="0"/>
              <a:t>; </a:t>
            </a:r>
            <a:r>
              <a:rPr lang="en-US" dirty="0" err="1"/>
              <a:t>și</a:t>
            </a:r>
            <a:r>
              <a:rPr lang="en-US" dirty="0"/>
              <a:t> nu </a:t>
            </a:r>
            <a:r>
              <a:rPr lang="en-US" dirty="0" err="1"/>
              <a:t>permite</a:t>
            </a:r>
            <a:r>
              <a:rPr lang="en-US" dirty="0"/>
              <a:t> </a:t>
            </a:r>
            <a:r>
              <a:rPr lang="en-US" dirty="0" err="1"/>
              <a:t>oficialilor</a:t>
            </a:r>
            <a:r>
              <a:rPr lang="en-US" dirty="0"/>
              <a:t> de </a:t>
            </a:r>
            <a:r>
              <a:rPr lang="en-US" dirty="0" err="1"/>
              <a:t>aplicare</a:t>
            </a:r>
            <a:r>
              <a:rPr lang="en-US" dirty="0"/>
              <a:t> a </a:t>
            </a:r>
            <a:r>
              <a:rPr lang="en-US" dirty="0" err="1"/>
              <a:t>legii</a:t>
            </a:r>
            <a:r>
              <a:rPr lang="en-US" dirty="0"/>
              <a:t> </a:t>
            </a:r>
            <a:r>
              <a:rPr lang="en-US" dirty="0" err="1"/>
              <a:t>să</a:t>
            </a:r>
            <a:r>
              <a:rPr lang="en-US" dirty="0"/>
              <a:t> </a:t>
            </a:r>
            <a:r>
              <a:rPr lang="en-US" dirty="0" err="1"/>
              <a:t>ordone</a:t>
            </a:r>
            <a:r>
              <a:rPr lang="en-US" dirty="0"/>
              <a:t> </a:t>
            </a:r>
            <a:r>
              <a:rPr lang="en-US" dirty="0" err="1"/>
              <a:t>persoane</a:t>
            </a:r>
            <a:r>
              <a:rPr lang="ro-RO" dirty="0"/>
              <a:t>lor</a:t>
            </a:r>
            <a:r>
              <a:rPr lang="en-US" dirty="0"/>
              <a:t> </a:t>
            </a:r>
            <a:r>
              <a:rPr lang="en-US" dirty="0" err="1"/>
              <a:t>să</a:t>
            </a:r>
            <a:r>
              <a:rPr lang="en-US" dirty="0"/>
              <a:t> </a:t>
            </a:r>
            <a:r>
              <a:rPr lang="en-US" dirty="0" err="1"/>
              <a:t>păstreze</a:t>
            </a:r>
            <a:r>
              <a:rPr lang="en-US" dirty="0"/>
              <a:t> </a:t>
            </a:r>
            <a:r>
              <a:rPr lang="en-US" dirty="0" err="1"/>
              <a:t>datele</a:t>
            </a:r>
            <a:r>
              <a:rPr lang="en-US" dirty="0"/>
              <a:t> pe o </a:t>
            </a:r>
            <a:r>
              <a:rPr lang="en-US" dirty="0" err="1"/>
              <a:t>perioadă</a:t>
            </a:r>
            <a:r>
              <a:rPr lang="en-US" dirty="0"/>
              <a:t> </a:t>
            </a:r>
            <a:r>
              <a:rPr lang="en-US" dirty="0" err="1"/>
              <a:t>nedeterminată</a:t>
            </a:r>
            <a:r>
              <a:rPr lang="en-US" dirty="0"/>
              <a:t>. Este </a:t>
            </a:r>
            <a:r>
              <a:rPr lang="en-US" dirty="0" err="1"/>
              <a:t>doar</a:t>
            </a:r>
            <a:r>
              <a:rPr lang="en-US" dirty="0"/>
              <a:t> o </a:t>
            </a:r>
            <a:r>
              <a:rPr lang="en-US" dirty="0" err="1"/>
              <a:t>măsură</a:t>
            </a:r>
            <a:r>
              <a:rPr lang="en-US" dirty="0"/>
              <a:t> </a:t>
            </a:r>
            <a:r>
              <a:rPr lang="en-US" dirty="0" err="1"/>
              <a:t>temporară</a:t>
            </a:r>
            <a:r>
              <a:rPr lang="en-US" dirty="0"/>
              <a:t> care are ca scop </a:t>
            </a:r>
            <a:r>
              <a:rPr lang="en-US" dirty="0" err="1"/>
              <a:t>să</a:t>
            </a:r>
            <a:r>
              <a:rPr lang="en-US" dirty="0"/>
              <a:t> nu </a:t>
            </a:r>
            <a:r>
              <a:rPr lang="en-US" dirty="0" err="1"/>
              <a:t>frustreze</a:t>
            </a:r>
            <a:r>
              <a:rPr lang="en-US" dirty="0"/>
              <a:t> </a:t>
            </a:r>
            <a:r>
              <a:rPr lang="en-US" dirty="0" err="1"/>
              <a:t>exercitarea</a:t>
            </a:r>
            <a:r>
              <a:rPr lang="en-US" dirty="0"/>
              <a:t> </a:t>
            </a:r>
            <a:r>
              <a:rPr lang="en-US" dirty="0" err="1"/>
              <a:t>altor</a:t>
            </a:r>
            <a:r>
              <a:rPr lang="en-US" dirty="0"/>
              <a:t> </a:t>
            </a:r>
            <a:r>
              <a:rPr lang="en-US" dirty="0" err="1"/>
              <a:t>puteri</a:t>
            </a:r>
            <a:r>
              <a:rPr lang="en-US" dirty="0"/>
              <a:t> </a:t>
            </a:r>
            <a:r>
              <a:rPr lang="en-US" dirty="0" err="1"/>
              <a:t>procedurale</a:t>
            </a:r>
            <a:r>
              <a:rPr lang="en-US" dirty="0"/>
              <a:t>, </a:t>
            </a:r>
            <a:r>
              <a:rPr lang="en-US" dirty="0" err="1"/>
              <a:t>și</a:t>
            </a:r>
            <a:r>
              <a:rPr lang="en-US" dirty="0"/>
              <a:t> </a:t>
            </a:r>
            <a:r>
              <a:rPr lang="en-US" dirty="0" err="1"/>
              <a:t>anume</a:t>
            </a:r>
            <a:r>
              <a:rPr lang="en-US" dirty="0"/>
              <a:t> </a:t>
            </a:r>
            <a:r>
              <a:rPr lang="ro-RO" dirty="0"/>
              <a:t>divulgarea </a:t>
            </a:r>
            <a:r>
              <a:rPr lang="en-US" dirty="0"/>
              <a:t>date</a:t>
            </a:r>
            <a:r>
              <a:rPr lang="ro-RO" dirty="0"/>
              <a:t>lor informatice </a:t>
            </a:r>
            <a:r>
              <a:rPr lang="en-US" dirty="0" err="1"/>
              <a:t>sau</a:t>
            </a:r>
            <a:r>
              <a:rPr lang="en-US" dirty="0"/>
              <a:t> </a:t>
            </a:r>
            <a:r>
              <a:rPr lang="en-US" dirty="0" err="1"/>
              <a:t>căutarea</a:t>
            </a:r>
            <a:r>
              <a:rPr lang="en-US" dirty="0"/>
              <a:t> </a:t>
            </a:r>
            <a:r>
              <a:rPr lang="en-US" dirty="0" err="1"/>
              <a:t>și</a:t>
            </a:r>
            <a:r>
              <a:rPr lang="en-US" dirty="0"/>
              <a:t> </a:t>
            </a:r>
            <a:r>
              <a:rPr lang="en-US" dirty="0" err="1"/>
              <a:t>confiscarea</a:t>
            </a:r>
            <a:r>
              <a:rPr lang="en-US" dirty="0"/>
              <a:t> </a:t>
            </a:r>
            <a:r>
              <a:rPr lang="en-US" dirty="0" err="1"/>
              <a:t>datelor</a:t>
            </a:r>
            <a:r>
              <a:rPr lang="en-US" dirty="0"/>
              <a:t> </a:t>
            </a:r>
            <a:r>
              <a:rPr lang="ro-RO" dirty="0"/>
              <a:t>informatice</a:t>
            </a:r>
            <a:r>
              <a:rPr lang="en-US" dirty="0"/>
              <a:t>. </a:t>
            </a:r>
            <a:r>
              <a:rPr lang="en-US" dirty="0" err="1"/>
              <a:t>Convenția</a:t>
            </a:r>
            <a:r>
              <a:rPr lang="en-US" dirty="0"/>
              <a:t> de la </a:t>
            </a:r>
            <a:r>
              <a:rPr lang="en-US" dirty="0" err="1"/>
              <a:t>Budapesta</a:t>
            </a:r>
            <a:r>
              <a:rPr lang="en-US" dirty="0"/>
              <a:t> </a:t>
            </a:r>
            <a:r>
              <a:rPr lang="en-US" dirty="0" err="1"/>
              <a:t>impune</a:t>
            </a:r>
            <a:r>
              <a:rPr lang="en-US" dirty="0"/>
              <a:t> ca </a:t>
            </a:r>
            <a:r>
              <a:rPr lang="en-US" dirty="0" err="1"/>
              <a:t>părțile</a:t>
            </a:r>
            <a:r>
              <a:rPr lang="en-US" dirty="0"/>
              <a:t> </a:t>
            </a:r>
            <a:r>
              <a:rPr lang="en-US" dirty="0" err="1"/>
              <a:t>să</a:t>
            </a:r>
            <a:r>
              <a:rPr lang="en-US" dirty="0"/>
              <a:t> </a:t>
            </a:r>
            <a:r>
              <a:rPr lang="en-US" dirty="0" err="1"/>
              <a:t>furnizeze</a:t>
            </a:r>
            <a:r>
              <a:rPr lang="en-US" dirty="0"/>
              <a:t> o </a:t>
            </a:r>
            <a:r>
              <a:rPr lang="en-US" dirty="0" err="1"/>
              <a:t>perioadă</a:t>
            </a:r>
            <a:r>
              <a:rPr lang="en-US" dirty="0"/>
              <a:t> </a:t>
            </a:r>
            <a:r>
              <a:rPr lang="en-US" dirty="0" err="1"/>
              <a:t>maximă</a:t>
            </a:r>
            <a:r>
              <a:rPr lang="en-US" dirty="0"/>
              <a:t> de 90 de </a:t>
            </a:r>
            <a:r>
              <a:rPr lang="en-US" dirty="0" err="1"/>
              <a:t>zile</a:t>
            </a:r>
            <a:r>
              <a:rPr lang="en-US" dirty="0"/>
              <a:t> </a:t>
            </a:r>
            <a:r>
              <a:rPr lang="en-US" dirty="0" err="1"/>
              <a:t>pentru</a:t>
            </a:r>
            <a:r>
              <a:rPr lang="en-US" dirty="0"/>
              <a:t> care se </a:t>
            </a:r>
            <a:r>
              <a:rPr lang="en-US" dirty="0" err="1"/>
              <a:t>poate</a:t>
            </a:r>
            <a:r>
              <a:rPr lang="en-US" dirty="0"/>
              <a:t> </a:t>
            </a:r>
            <a:r>
              <a:rPr lang="en-US" dirty="0" err="1"/>
              <a:t>ordona</a:t>
            </a:r>
            <a:r>
              <a:rPr lang="en-US" dirty="0"/>
              <a:t> </a:t>
            </a:r>
            <a:r>
              <a:rPr lang="en-US" dirty="0" err="1"/>
              <a:t>conservarea</a:t>
            </a:r>
            <a:r>
              <a:rPr lang="en-US" dirty="0"/>
              <a:t>, </a:t>
            </a:r>
            <a:r>
              <a:rPr lang="en-US" dirty="0" err="1"/>
              <a:t>în</a:t>
            </a:r>
            <a:r>
              <a:rPr lang="en-US" dirty="0"/>
              <a:t> </a:t>
            </a:r>
            <a:r>
              <a:rPr lang="en-US" dirty="0" err="1"/>
              <a:t>timp</a:t>
            </a:r>
            <a:r>
              <a:rPr lang="en-US" dirty="0"/>
              <a:t> </a:t>
            </a:r>
            <a:r>
              <a:rPr lang="en-US" dirty="0" err="1"/>
              <a:t>ce</a:t>
            </a:r>
            <a:r>
              <a:rPr lang="en-US" dirty="0"/>
              <a:t> </a:t>
            </a:r>
            <a:r>
              <a:rPr lang="en-US" dirty="0" err="1"/>
              <a:t>perioada</a:t>
            </a:r>
            <a:r>
              <a:rPr lang="en-US" dirty="0"/>
              <a:t> </a:t>
            </a:r>
            <a:r>
              <a:rPr lang="en-US" dirty="0" err="1"/>
              <a:t>specifică</a:t>
            </a:r>
            <a:r>
              <a:rPr lang="en-US" dirty="0"/>
              <a:t> </a:t>
            </a:r>
            <a:r>
              <a:rPr lang="en-US" dirty="0" err="1"/>
              <a:t>pentru</a:t>
            </a:r>
            <a:r>
              <a:rPr lang="en-US" dirty="0"/>
              <a:t> un </a:t>
            </a:r>
            <a:r>
              <a:rPr lang="en-US" dirty="0" err="1"/>
              <a:t>anumit</a:t>
            </a:r>
            <a:r>
              <a:rPr lang="en-US" dirty="0"/>
              <a:t> </a:t>
            </a:r>
            <a:r>
              <a:rPr lang="en-US" dirty="0" err="1"/>
              <a:t>caz</a:t>
            </a:r>
            <a:r>
              <a:rPr lang="en-US" dirty="0"/>
              <a:t> </a:t>
            </a:r>
            <a:r>
              <a:rPr lang="en-US" dirty="0" err="1"/>
              <a:t>trebuie</a:t>
            </a:r>
            <a:r>
              <a:rPr lang="en-US" dirty="0"/>
              <a:t> </a:t>
            </a:r>
            <a:r>
              <a:rPr lang="en-US" dirty="0" err="1"/>
              <a:t>specificată</a:t>
            </a:r>
            <a:r>
              <a:rPr lang="en-US" dirty="0"/>
              <a:t> </a:t>
            </a:r>
            <a:r>
              <a:rPr lang="en-US" dirty="0" err="1"/>
              <a:t>în</a:t>
            </a:r>
            <a:r>
              <a:rPr lang="en-US" dirty="0"/>
              <a:t> </a:t>
            </a:r>
            <a:r>
              <a:rPr lang="en-US" dirty="0" err="1"/>
              <a:t>ordin</a:t>
            </a:r>
            <a:r>
              <a:rPr lang="ro-RO" dirty="0" err="1"/>
              <a:t>ul</a:t>
            </a:r>
            <a:r>
              <a:rPr lang="en-US" dirty="0"/>
              <a:t> de </a:t>
            </a:r>
            <a:r>
              <a:rPr lang="en-US" dirty="0" err="1"/>
              <a:t>conservare</a:t>
            </a:r>
            <a:r>
              <a:rPr lang="en-US" dirty="0"/>
              <a:t>.</a:t>
            </a:r>
            <a:endParaRPr lang="ro-RO" dirty="0"/>
          </a:p>
          <a:p>
            <a:endParaRPr lang="aa-ET"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27</a:t>
            </a:fld>
            <a:endParaRPr lang="en-US"/>
          </a:p>
        </p:txBody>
      </p:sp>
    </p:spTree>
    <p:extLst>
      <p:ext uri="{BB962C8B-B14F-4D97-AF65-F5344CB8AC3E}">
        <p14:creationId xmlns:p14="http://schemas.microsoft.com/office/powerpoint/2010/main" val="18339910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60475" y="1143000"/>
            <a:ext cx="4114800" cy="3086100"/>
          </a:xfrm>
        </p:spPr>
      </p:sp>
      <p:sp>
        <p:nvSpPr>
          <p:cNvPr id="3" name="Notes Placeholder 2"/>
          <p:cNvSpPr>
            <a:spLocks noGrp="1"/>
          </p:cNvSpPr>
          <p:nvPr>
            <p:ph type="body" idx="1"/>
          </p:nvPr>
        </p:nvSpPr>
        <p:spPr>
          <a:xfrm>
            <a:off x="943897" y="4572000"/>
            <a:ext cx="5486400" cy="360045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16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să mențină acțiunea confidențială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endParaRPr lang="en-US" dirty="0"/>
          </a:p>
          <a:p>
            <a:r>
              <a:rPr lang="en-US" dirty="0"/>
              <a:t>Este vital ca </a:t>
            </a:r>
            <a:r>
              <a:rPr lang="en-US" dirty="0" err="1"/>
              <a:t>întreprinderea</a:t>
            </a:r>
            <a:r>
              <a:rPr lang="en-US" dirty="0"/>
              <a:t> de </a:t>
            </a:r>
            <a:r>
              <a:rPr lang="en-US" dirty="0" err="1"/>
              <a:t>măsuri</a:t>
            </a:r>
            <a:r>
              <a:rPr lang="en-US" dirty="0"/>
              <a:t> de </a:t>
            </a:r>
            <a:r>
              <a:rPr lang="en-US" dirty="0" err="1"/>
              <a:t>conservare</a:t>
            </a:r>
            <a:r>
              <a:rPr lang="en-US" dirty="0"/>
              <a:t> </a:t>
            </a:r>
            <a:r>
              <a:rPr lang="en-US" dirty="0" err="1"/>
              <a:t>să</a:t>
            </a:r>
            <a:r>
              <a:rPr lang="en-US" dirty="0"/>
              <a:t> fie </a:t>
            </a:r>
            <a:r>
              <a:rPr lang="en-US" dirty="0" err="1"/>
              <a:t>păstrată</a:t>
            </a:r>
            <a:r>
              <a:rPr lang="en-US" dirty="0"/>
              <a:t> </a:t>
            </a:r>
            <a:r>
              <a:rPr lang="en-US" dirty="0" err="1"/>
              <a:t>confidențială</a:t>
            </a:r>
            <a:r>
              <a:rPr lang="en-US" dirty="0"/>
              <a:t> </a:t>
            </a:r>
            <a:r>
              <a:rPr lang="ro-RO" dirty="0"/>
              <a:t>de</a:t>
            </a:r>
            <a:r>
              <a:rPr lang="en-US" dirty="0"/>
              <a:t> </a:t>
            </a:r>
            <a:r>
              <a:rPr lang="en-US" dirty="0" err="1"/>
              <a:t>subiectul</a:t>
            </a:r>
            <a:r>
              <a:rPr lang="en-US" dirty="0"/>
              <a:t> </a:t>
            </a:r>
            <a:r>
              <a:rPr lang="en-US" dirty="0" err="1"/>
              <a:t>ordin</a:t>
            </a:r>
            <a:r>
              <a:rPr lang="ro-RO" dirty="0"/>
              <a:t>ului</a:t>
            </a:r>
            <a:r>
              <a:rPr lang="en-US" dirty="0"/>
              <a:t> de </a:t>
            </a:r>
            <a:r>
              <a:rPr lang="ro-RO" dirty="0" err="1"/>
              <a:t>divulgar</a:t>
            </a:r>
            <a:r>
              <a:rPr lang="en-US" dirty="0"/>
              <a:t>e </a:t>
            </a:r>
            <a:r>
              <a:rPr lang="en-US" dirty="0" err="1"/>
              <a:t>sau</a:t>
            </a:r>
            <a:r>
              <a:rPr lang="en-US" dirty="0"/>
              <a:t> </a:t>
            </a:r>
            <a:r>
              <a:rPr lang="en-US" dirty="0" err="1"/>
              <a:t>altfel</a:t>
            </a:r>
            <a:r>
              <a:rPr lang="en-US" dirty="0"/>
              <a:t> </a:t>
            </a:r>
            <a:r>
              <a:rPr lang="en-US" dirty="0" err="1"/>
              <a:t>măsura</a:t>
            </a:r>
            <a:r>
              <a:rPr lang="en-US" dirty="0"/>
              <a:t> </a:t>
            </a:r>
            <a:r>
              <a:rPr lang="en-US" dirty="0" err="1"/>
              <a:t>poate</a:t>
            </a:r>
            <a:r>
              <a:rPr lang="en-US" dirty="0"/>
              <a:t> fi </a:t>
            </a:r>
            <a:r>
              <a:rPr lang="ro-RO" dirty="0"/>
              <a:t>compromis</a:t>
            </a:r>
            <a:r>
              <a:rPr lang="en-US" dirty="0"/>
              <a:t>ă</a:t>
            </a:r>
            <a:r>
              <a:rPr lang="en-US" baseline="0" dirty="0"/>
              <a:t>. </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28</a:t>
            </a:fld>
            <a:endParaRPr lang="en-US"/>
          </a:p>
        </p:txBody>
      </p:sp>
    </p:spTree>
    <p:extLst>
      <p:ext uri="{BB962C8B-B14F-4D97-AF65-F5344CB8AC3E}">
        <p14:creationId xmlns:p14="http://schemas.microsoft.com/office/powerpoint/2010/main" val="12743227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Răspunsul</a:t>
            </a:r>
            <a:r>
              <a:rPr lang="en-US" dirty="0"/>
              <a:t> </a:t>
            </a:r>
            <a:r>
              <a:rPr lang="en-US" dirty="0" err="1"/>
              <a:t>corect</a:t>
            </a:r>
            <a:r>
              <a:rPr lang="en-US" dirty="0"/>
              <a:t> </a:t>
            </a:r>
            <a:r>
              <a:rPr lang="en-US" dirty="0" err="1"/>
              <a:t>este</a:t>
            </a:r>
            <a:r>
              <a:rPr lang="en-US" dirty="0"/>
              <a:t>: a) Da - </a:t>
            </a:r>
            <a:r>
              <a:rPr lang="en-US" dirty="0" err="1"/>
              <a:t>dacă</a:t>
            </a:r>
            <a:r>
              <a:rPr lang="en-US" dirty="0"/>
              <a:t> sunt implicate </a:t>
            </a:r>
            <a:r>
              <a:rPr lang="en-US" dirty="0" err="1"/>
              <a:t>dovezi</a:t>
            </a:r>
            <a:r>
              <a:rPr lang="en-US" dirty="0"/>
              <a:t> </a:t>
            </a:r>
            <a:r>
              <a:rPr lang="en-US" dirty="0" err="1"/>
              <a:t>electronice</a:t>
            </a:r>
            <a:r>
              <a:rPr lang="en-US" dirty="0"/>
              <a:t>. </a:t>
            </a:r>
            <a:r>
              <a:rPr lang="en-US" dirty="0" err="1"/>
              <a:t>Acest</a:t>
            </a:r>
            <a:r>
              <a:rPr lang="en-US" dirty="0"/>
              <a:t> </a:t>
            </a:r>
            <a:r>
              <a:rPr lang="en-US" dirty="0" err="1"/>
              <a:t>lucru</a:t>
            </a:r>
            <a:r>
              <a:rPr lang="en-US" dirty="0"/>
              <a:t> se </a:t>
            </a:r>
            <a:r>
              <a:rPr lang="en-US" dirty="0" err="1"/>
              <a:t>datorează</a:t>
            </a:r>
            <a:r>
              <a:rPr lang="en-US" dirty="0"/>
              <a:t> </a:t>
            </a:r>
            <a:r>
              <a:rPr lang="en-US" dirty="0" err="1"/>
              <a:t>domeniului</a:t>
            </a:r>
            <a:r>
              <a:rPr lang="en-US" dirty="0"/>
              <a:t> de </a:t>
            </a:r>
            <a:r>
              <a:rPr lang="en-US" dirty="0" err="1"/>
              <a:t>aplicare</a:t>
            </a:r>
            <a:r>
              <a:rPr lang="en-US" dirty="0"/>
              <a:t> al </a:t>
            </a:r>
            <a:r>
              <a:rPr lang="en-US" dirty="0" err="1"/>
              <a:t>dispozițiilor</a:t>
            </a:r>
            <a:r>
              <a:rPr lang="en-US" dirty="0"/>
              <a:t> </a:t>
            </a:r>
            <a:r>
              <a:rPr lang="en-US" dirty="0" err="1"/>
              <a:t>procedurale</a:t>
            </a:r>
            <a:r>
              <a:rPr lang="en-US" dirty="0"/>
              <a:t> </a:t>
            </a:r>
            <a:r>
              <a:rPr lang="en-US" dirty="0" err="1"/>
              <a:t>în</a:t>
            </a:r>
            <a:r>
              <a:rPr lang="en-US" dirty="0"/>
              <a:t> </a:t>
            </a:r>
            <a:r>
              <a:rPr lang="en-US" dirty="0" err="1"/>
              <a:t>temeiul</a:t>
            </a:r>
            <a:r>
              <a:rPr lang="en-US" dirty="0"/>
              <a:t> </a:t>
            </a:r>
            <a:r>
              <a:rPr lang="ro-RO" dirty="0"/>
              <a:t>A</a:t>
            </a:r>
            <a:r>
              <a:rPr lang="en-US" dirty="0" err="1"/>
              <a:t>rticolului</a:t>
            </a:r>
            <a:r>
              <a:rPr lang="en-US" dirty="0"/>
              <a:t> 14 din </a:t>
            </a:r>
            <a:r>
              <a:rPr lang="en-US" dirty="0" err="1"/>
              <a:t>Convenția</a:t>
            </a:r>
            <a:r>
              <a:rPr lang="en-US" dirty="0"/>
              <a:t> de la </a:t>
            </a:r>
            <a:r>
              <a:rPr lang="en-US" dirty="0" err="1"/>
              <a:t>Budapesta</a:t>
            </a:r>
            <a:r>
              <a:rPr lang="en-US" dirty="0"/>
              <a:t> </a:t>
            </a:r>
            <a:r>
              <a:rPr lang="ro-RO" dirty="0"/>
              <a:t>care </a:t>
            </a:r>
            <a:r>
              <a:rPr lang="en-US" dirty="0"/>
              <a:t>se </a:t>
            </a:r>
            <a:r>
              <a:rPr lang="en-US" dirty="0" err="1"/>
              <a:t>extinde</a:t>
            </a:r>
            <a:r>
              <a:rPr lang="en-US" dirty="0"/>
              <a:t> la </a:t>
            </a:r>
            <a:r>
              <a:rPr lang="en-US" dirty="0" err="1"/>
              <a:t>colectarea</a:t>
            </a:r>
            <a:r>
              <a:rPr lang="en-US" dirty="0"/>
              <a:t> de probe </a:t>
            </a:r>
            <a:r>
              <a:rPr lang="en-US" dirty="0" err="1"/>
              <a:t>electronice</a:t>
            </a:r>
            <a:r>
              <a:rPr lang="en-US" dirty="0"/>
              <a:t> </a:t>
            </a:r>
            <a:r>
              <a:rPr lang="en-US" dirty="0" err="1"/>
              <a:t>pentru</a:t>
            </a:r>
            <a:r>
              <a:rPr lang="en-US" dirty="0"/>
              <a:t> </a:t>
            </a:r>
            <a:r>
              <a:rPr lang="en-US" dirty="0" err="1"/>
              <a:t>investigarea</a:t>
            </a:r>
            <a:r>
              <a:rPr lang="en-US" dirty="0"/>
              <a:t> </a:t>
            </a:r>
            <a:r>
              <a:rPr lang="en-US" dirty="0" err="1"/>
              <a:t>tuturor</a:t>
            </a:r>
            <a:r>
              <a:rPr lang="en-US" dirty="0"/>
              <a:t> </a:t>
            </a:r>
            <a:r>
              <a:rPr lang="en-US" dirty="0" err="1"/>
              <a:t>infracțiunilo</a:t>
            </a:r>
            <a:r>
              <a:rPr lang="ro-RO" dirty="0"/>
              <a:t>r</a:t>
            </a:r>
            <a:r>
              <a:rPr lang="en-US" dirty="0"/>
              <a:t>.</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29</a:t>
            </a:fld>
            <a:endParaRPr lang="en-US"/>
          </a:p>
        </p:txBody>
      </p:sp>
    </p:spTree>
    <p:extLst>
      <p:ext uri="{BB962C8B-B14F-4D97-AF65-F5344CB8AC3E}">
        <p14:creationId xmlns:p14="http://schemas.microsoft.com/office/powerpoint/2010/main" val="881543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err="1"/>
              <a:t>Scopul</a:t>
            </a:r>
            <a:r>
              <a:rPr lang="en-GB" sz="1200" dirty="0"/>
              <a:t> </a:t>
            </a:r>
            <a:r>
              <a:rPr lang="en-GB" sz="1200" dirty="0" err="1"/>
              <a:t>sesiunii</a:t>
            </a:r>
            <a:r>
              <a:rPr lang="en-GB" sz="1200" dirty="0"/>
              <a:t> </a:t>
            </a:r>
            <a:r>
              <a:rPr lang="en-GB" sz="1200" dirty="0" err="1"/>
              <a:t>este</a:t>
            </a:r>
            <a:r>
              <a:rPr lang="en-GB" sz="1200" dirty="0"/>
              <a:t> de a </a:t>
            </a:r>
            <a:r>
              <a:rPr lang="en-GB" sz="1200" dirty="0" err="1"/>
              <a:t>oferi</a:t>
            </a:r>
            <a:r>
              <a:rPr lang="en-GB" sz="1200" dirty="0"/>
              <a:t> </a:t>
            </a:r>
            <a:r>
              <a:rPr lang="en-GB" sz="1200" dirty="0" err="1"/>
              <a:t>participanților</a:t>
            </a:r>
            <a:r>
              <a:rPr lang="en-GB" sz="1200" dirty="0"/>
              <a:t> o </a:t>
            </a:r>
            <a:r>
              <a:rPr lang="en-GB" sz="1200" dirty="0" err="1"/>
              <a:t>înțelegere</a:t>
            </a:r>
            <a:r>
              <a:rPr lang="en-GB" sz="1200" dirty="0"/>
              <a:t> </a:t>
            </a:r>
            <a:r>
              <a:rPr lang="en-GB" sz="1200" dirty="0" err="1"/>
              <a:t>cuprinzătoare</a:t>
            </a:r>
            <a:r>
              <a:rPr lang="en-GB" sz="1200" dirty="0"/>
              <a:t> a </a:t>
            </a:r>
            <a:r>
              <a:rPr lang="ro-RO" sz="1200" dirty="0"/>
              <a:t>A</a:t>
            </a:r>
            <a:r>
              <a:rPr lang="en-GB" sz="1200" dirty="0" err="1"/>
              <a:t>rticol</a:t>
            </a:r>
            <a:r>
              <a:rPr lang="ro-RO" sz="1200" dirty="0" err="1"/>
              <a:t>elor</a:t>
            </a:r>
            <a:r>
              <a:rPr lang="en-GB" sz="1200" dirty="0"/>
              <a:t> 14 - 18 din </a:t>
            </a:r>
            <a:r>
              <a:rPr lang="en-GB" sz="1200" dirty="0" err="1"/>
              <a:t>Convenția</a:t>
            </a:r>
            <a:r>
              <a:rPr lang="en-GB" sz="1200" dirty="0"/>
              <a:t> de la </a:t>
            </a:r>
            <a:r>
              <a:rPr lang="en-GB" sz="1200" dirty="0" err="1"/>
              <a:t>Budapesta</a:t>
            </a:r>
            <a:r>
              <a:rPr lang="en-GB" sz="1200" dirty="0"/>
              <a:t>.</a:t>
            </a:r>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a:t>
            </a:fld>
            <a:endParaRPr lang="en-GB"/>
          </a:p>
        </p:txBody>
      </p:sp>
    </p:spTree>
    <p:extLst>
      <p:ext uri="{BB962C8B-B14F-4D97-AF65-F5344CB8AC3E}">
        <p14:creationId xmlns:p14="http://schemas.microsoft.com/office/powerpoint/2010/main" val="1703104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Răspunsul</a:t>
            </a:r>
            <a:r>
              <a:rPr lang="en-US" dirty="0"/>
              <a:t> </a:t>
            </a:r>
            <a:r>
              <a:rPr lang="en-US" dirty="0" err="1"/>
              <a:t>corect</a:t>
            </a:r>
            <a:r>
              <a:rPr lang="en-US" dirty="0"/>
              <a:t> </a:t>
            </a:r>
            <a:r>
              <a:rPr lang="en-US" dirty="0" err="1"/>
              <a:t>este</a:t>
            </a:r>
            <a:r>
              <a:rPr lang="en-US" dirty="0"/>
              <a:t>: a) Da - </a:t>
            </a:r>
            <a:r>
              <a:rPr lang="en-US" dirty="0" err="1"/>
              <a:t>Acest</a:t>
            </a:r>
            <a:r>
              <a:rPr lang="en-US" dirty="0"/>
              <a:t> </a:t>
            </a:r>
            <a:r>
              <a:rPr lang="en-US" dirty="0" err="1"/>
              <a:t>lucru</a:t>
            </a:r>
            <a:r>
              <a:rPr lang="en-US" dirty="0"/>
              <a:t> se </a:t>
            </a:r>
            <a:r>
              <a:rPr lang="en-US" dirty="0" err="1"/>
              <a:t>datorează</a:t>
            </a:r>
            <a:r>
              <a:rPr lang="en-US" dirty="0"/>
              <a:t> </a:t>
            </a:r>
            <a:r>
              <a:rPr lang="en-US" dirty="0" err="1"/>
              <a:t>faptului</a:t>
            </a:r>
            <a:r>
              <a:rPr lang="en-US" dirty="0"/>
              <a:t> </a:t>
            </a:r>
            <a:r>
              <a:rPr lang="en-US" dirty="0" err="1"/>
              <a:t>că</a:t>
            </a:r>
            <a:r>
              <a:rPr lang="en-US" dirty="0"/>
              <a:t> </a:t>
            </a:r>
            <a:r>
              <a:rPr lang="en-US" dirty="0" err="1"/>
              <a:t>puterea</a:t>
            </a:r>
            <a:r>
              <a:rPr lang="en-US" dirty="0"/>
              <a:t> de a </a:t>
            </a:r>
            <a:r>
              <a:rPr lang="en-US" dirty="0" err="1"/>
              <a:t>păstra</a:t>
            </a:r>
            <a:r>
              <a:rPr lang="en-US" dirty="0"/>
              <a:t> </a:t>
            </a:r>
            <a:r>
              <a:rPr lang="en-US" dirty="0" err="1"/>
              <a:t>datele</a:t>
            </a:r>
            <a:r>
              <a:rPr lang="en-US" dirty="0"/>
              <a:t> nu </a:t>
            </a:r>
            <a:r>
              <a:rPr lang="en-US" dirty="0" err="1"/>
              <a:t>este</a:t>
            </a:r>
            <a:r>
              <a:rPr lang="en-US" dirty="0"/>
              <a:t> </a:t>
            </a:r>
            <a:r>
              <a:rPr lang="en-US" dirty="0" err="1"/>
              <a:t>intruzivă</a:t>
            </a:r>
            <a:r>
              <a:rPr lang="en-US" dirty="0"/>
              <a:t> din </a:t>
            </a:r>
            <a:r>
              <a:rPr lang="en-US" dirty="0" err="1"/>
              <a:t>perspectiva</a:t>
            </a:r>
            <a:r>
              <a:rPr lang="en-US" dirty="0"/>
              <a:t> </a:t>
            </a:r>
            <a:r>
              <a:rPr lang="en-US" dirty="0" err="1"/>
              <a:t>vieții</a:t>
            </a:r>
            <a:r>
              <a:rPr lang="en-US" dirty="0"/>
              <a:t> private, </a:t>
            </a:r>
            <a:r>
              <a:rPr lang="en-US" dirty="0" err="1"/>
              <a:t>deoarece</a:t>
            </a:r>
            <a:r>
              <a:rPr lang="en-US" dirty="0"/>
              <a:t> nu </a:t>
            </a:r>
            <a:r>
              <a:rPr lang="en-US" dirty="0" err="1"/>
              <a:t>necesită</a:t>
            </a:r>
            <a:r>
              <a:rPr lang="en-US" dirty="0"/>
              <a:t> </a:t>
            </a:r>
            <a:r>
              <a:rPr lang="en-US" dirty="0" err="1"/>
              <a:t>divulgarea</a:t>
            </a:r>
            <a:r>
              <a:rPr lang="en-US" dirty="0"/>
              <a:t> </a:t>
            </a:r>
            <a:r>
              <a:rPr lang="en-US" dirty="0" err="1"/>
              <a:t>informațiilor</a:t>
            </a:r>
            <a:r>
              <a:rPr lang="en-US" dirty="0"/>
              <a:t>. </a:t>
            </a:r>
            <a:r>
              <a:rPr lang="en-US" dirty="0" err="1"/>
              <a:t>Conservarea</a:t>
            </a:r>
            <a:r>
              <a:rPr lang="en-US" dirty="0"/>
              <a:t> </a:t>
            </a:r>
            <a:r>
              <a:rPr lang="en-US" dirty="0" err="1"/>
              <a:t>fără</a:t>
            </a:r>
            <a:r>
              <a:rPr lang="en-US" dirty="0"/>
              <a:t> </a:t>
            </a:r>
            <a:r>
              <a:rPr lang="en-US" dirty="0" err="1"/>
              <a:t>aprobarea</a:t>
            </a:r>
            <a:r>
              <a:rPr lang="en-US" dirty="0"/>
              <a:t> </a:t>
            </a:r>
            <a:r>
              <a:rPr lang="en-US" dirty="0" err="1"/>
              <a:t>judecătorului</a:t>
            </a:r>
            <a:r>
              <a:rPr lang="en-US" dirty="0"/>
              <a:t> </a:t>
            </a:r>
            <a:r>
              <a:rPr lang="en-US" dirty="0" err="1"/>
              <a:t>sau</a:t>
            </a:r>
            <a:r>
              <a:rPr lang="en-US" dirty="0"/>
              <a:t> a </a:t>
            </a:r>
            <a:r>
              <a:rPr lang="en-US" dirty="0" err="1"/>
              <a:t>magistratului</a:t>
            </a:r>
            <a:r>
              <a:rPr lang="en-US" dirty="0"/>
              <a:t> </a:t>
            </a:r>
            <a:r>
              <a:rPr lang="en-US" dirty="0" err="1"/>
              <a:t>este</a:t>
            </a:r>
            <a:r>
              <a:rPr lang="en-US" dirty="0"/>
              <a:t> </a:t>
            </a:r>
            <a:r>
              <a:rPr lang="en-US" dirty="0" err="1"/>
              <a:t>adesea</a:t>
            </a:r>
            <a:r>
              <a:rPr lang="en-US" dirty="0"/>
              <a:t> </a:t>
            </a:r>
            <a:r>
              <a:rPr lang="en-US" dirty="0" err="1"/>
              <a:t>necesară</a:t>
            </a:r>
            <a:r>
              <a:rPr lang="en-US" dirty="0"/>
              <a:t>, </a:t>
            </a:r>
            <a:r>
              <a:rPr lang="en-US" dirty="0" err="1"/>
              <a:t>deoarece</a:t>
            </a:r>
            <a:r>
              <a:rPr lang="en-US" dirty="0"/>
              <a:t> </a:t>
            </a:r>
            <a:r>
              <a:rPr lang="en-US" dirty="0" err="1"/>
              <a:t>această</a:t>
            </a:r>
            <a:r>
              <a:rPr lang="en-US" dirty="0"/>
              <a:t> </a:t>
            </a:r>
            <a:r>
              <a:rPr lang="en-US" dirty="0" err="1"/>
              <a:t>putere</a:t>
            </a:r>
            <a:r>
              <a:rPr lang="en-US" dirty="0"/>
              <a:t> </a:t>
            </a:r>
            <a:r>
              <a:rPr lang="en-US" dirty="0" err="1"/>
              <a:t>trebuie</a:t>
            </a:r>
            <a:r>
              <a:rPr lang="en-US" dirty="0"/>
              <a:t> </a:t>
            </a:r>
            <a:r>
              <a:rPr lang="en-US" dirty="0" err="1"/>
              <a:t>exercitată</a:t>
            </a:r>
            <a:r>
              <a:rPr lang="en-US" dirty="0"/>
              <a:t> rapid </a:t>
            </a:r>
            <a:r>
              <a:rPr lang="en-US" dirty="0" err="1"/>
              <a:t>pentru</a:t>
            </a:r>
            <a:r>
              <a:rPr lang="en-US" dirty="0"/>
              <a:t> a se </a:t>
            </a:r>
            <a:r>
              <a:rPr lang="en-US" dirty="0" err="1"/>
              <a:t>asigura</a:t>
            </a:r>
            <a:r>
              <a:rPr lang="en-US" dirty="0"/>
              <a:t> </a:t>
            </a:r>
            <a:r>
              <a:rPr lang="en-US" dirty="0" err="1"/>
              <a:t>că</a:t>
            </a:r>
            <a:r>
              <a:rPr lang="en-US" dirty="0"/>
              <a:t> </a:t>
            </a:r>
            <a:r>
              <a:rPr lang="en-US" dirty="0" err="1"/>
              <a:t>datele</a:t>
            </a:r>
            <a:r>
              <a:rPr lang="en-US" dirty="0"/>
              <a:t> care sunt </a:t>
            </a:r>
            <a:r>
              <a:rPr lang="en-US" dirty="0" err="1"/>
              <a:t>vulnerabile</a:t>
            </a:r>
            <a:r>
              <a:rPr lang="en-US" dirty="0"/>
              <a:t> la </a:t>
            </a:r>
            <a:r>
              <a:rPr lang="en-US" dirty="0" err="1"/>
              <a:t>pierdere</a:t>
            </a:r>
            <a:r>
              <a:rPr lang="en-US" dirty="0"/>
              <a:t> </a:t>
            </a:r>
            <a:r>
              <a:rPr lang="en-US" dirty="0" err="1"/>
              <a:t>sau</a:t>
            </a:r>
            <a:r>
              <a:rPr lang="en-US" dirty="0"/>
              <a:t> </a:t>
            </a:r>
            <a:r>
              <a:rPr lang="en-US" dirty="0" err="1"/>
              <a:t>modificare</a:t>
            </a:r>
            <a:r>
              <a:rPr lang="en-US" dirty="0"/>
              <a:t> pot fi </a:t>
            </a:r>
            <a:r>
              <a:rPr lang="en-US" dirty="0" err="1"/>
              <a:t>păstrate</a:t>
            </a:r>
            <a:r>
              <a:rPr lang="en-US" dirty="0"/>
              <a:t> </a:t>
            </a:r>
            <a:r>
              <a:rPr lang="en-US" dirty="0" err="1"/>
              <a:t>și</a:t>
            </a:r>
            <a:r>
              <a:rPr lang="en-US" dirty="0"/>
              <a:t> </a:t>
            </a:r>
            <a:r>
              <a:rPr lang="en-US" dirty="0" err="1"/>
              <a:t>integritatea</a:t>
            </a:r>
            <a:r>
              <a:rPr lang="en-US" dirty="0"/>
              <a:t> </a:t>
            </a:r>
            <a:r>
              <a:rPr lang="ro-RO" dirty="0"/>
              <a:t>lor</a:t>
            </a:r>
            <a:r>
              <a:rPr lang="en-US" dirty="0"/>
              <a:t> </a:t>
            </a:r>
            <a:r>
              <a:rPr lang="en-US" dirty="0" err="1"/>
              <a:t>menținută</a:t>
            </a:r>
            <a:r>
              <a:rPr lang="en-US" dirty="0"/>
              <a:t>.</a:t>
            </a:r>
            <a:endParaRPr lang="ro-RO"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30</a:t>
            </a:fld>
            <a:endParaRPr lang="en-US"/>
          </a:p>
        </p:txBody>
      </p:sp>
    </p:spTree>
    <p:extLst>
      <p:ext uri="{BB962C8B-B14F-4D97-AF65-F5344CB8AC3E}">
        <p14:creationId xmlns:p14="http://schemas.microsoft.com/office/powerpoint/2010/main" val="11744468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dirty="0" err="1"/>
              <a:t>Slide-ul</a:t>
            </a:r>
            <a:r>
              <a:rPr lang="ro-RO" dirty="0"/>
              <a:t> </a:t>
            </a:r>
            <a:r>
              <a:rPr lang="en-US" dirty="0" err="1"/>
              <a:t>arată</a:t>
            </a:r>
            <a:r>
              <a:rPr lang="en-US" dirty="0"/>
              <a:t> </a:t>
            </a:r>
            <a:r>
              <a:rPr lang="en-US" dirty="0" err="1"/>
              <a:t>harta</a:t>
            </a:r>
            <a:r>
              <a:rPr lang="en-US" dirty="0"/>
              <a:t> </a:t>
            </a:r>
            <a:r>
              <a:rPr lang="en-US" dirty="0" err="1"/>
              <a:t>unei</a:t>
            </a:r>
            <a:r>
              <a:rPr lang="en-US" dirty="0"/>
              <a:t> </a:t>
            </a:r>
            <a:r>
              <a:rPr lang="en-US" dirty="0" err="1"/>
              <a:t>comunicări</a:t>
            </a:r>
            <a:r>
              <a:rPr lang="en-US" dirty="0"/>
              <a:t> care </a:t>
            </a:r>
            <a:r>
              <a:rPr lang="en-US" dirty="0" err="1"/>
              <a:t>începe</a:t>
            </a:r>
            <a:r>
              <a:rPr lang="en-US" dirty="0"/>
              <a:t> la Guadalajara </a:t>
            </a:r>
            <a:r>
              <a:rPr lang="en-US" dirty="0" err="1"/>
              <a:t>în</a:t>
            </a:r>
            <a:r>
              <a:rPr lang="en-US" dirty="0"/>
              <a:t> </a:t>
            </a:r>
            <a:r>
              <a:rPr lang="en-US" dirty="0" err="1"/>
              <a:t>Mexcio</a:t>
            </a:r>
            <a:r>
              <a:rPr lang="en-US" dirty="0"/>
              <a:t> </a:t>
            </a:r>
            <a:r>
              <a:rPr lang="en-US" dirty="0" err="1"/>
              <a:t>și</a:t>
            </a:r>
            <a:r>
              <a:rPr lang="en-US" dirty="0"/>
              <a:t> </a:t>
            </a:r>
            <a:r>
              <a:rPr lang="ro-RO" dirty="0"/>
              <a:t>se duce</a:t>
            </a:r>
            <a:r>
              <a:rPr lang="en-US" dirty="0"/>
              <a:t> la </a:t>
            </a:r>
            <a:r>
              <a:rPr lang="en-US" dirty="0" err="1"/>
              <a:t>Moscova</a:t>
            </a:r>
            <a:r>
              <a:rPr lang="en-US" dirty="0"/>
              <a:t>, </a:t>
            </a:r>
            <a:r>
              <a:rPr lang="en-US" dirty="0" err="1"/>
              <a:t>Rusia</a:t>
            </a:r>
            <a:r>
              <a:rPr lang="en-US" dirty="0"/>
              <a:t>. </a:t>
            </a:r>
            <a:r>
              <a:rPr lang="en-US" dirty="0" err="1"/>
              <a:t>Imaginea</a:t>
            </a:r>
            <a:r>
              <a:rPr lang="en-US" dirty="0"/>
              <a:t> </a:t>
            </a:r>
            <a:r>
              <a:rPr lang="en-US" dirty="0" err="1"/>
              <a:t>arată</a:t>
            </a:r>
            <a:r>
              <a:rPr lang="en-US" dirty="0"/>
              <a:t> un transfer de </a:t>
            </a:r>
            <a:r>
              <a:rPr lang="en-US" dirty="0" err="1"/>
              <a:t>comunicare</a:t>
            </a:r>
            <a:r>
              <a:rPr lang="en-US" dirty="0"/>
              <a:t> </a:t>
            </a:r>
            <a:r>
              <a:rPr lang="en-US" dirty="0" err="1"/>
              <a:t>prin</a:t>
            </a:r>
            <a:r>
              <a:rPr lang="en-US" dirty="0"/>
              <a:t> </a:t>
            </a:r>
            <a:r>
              <a:rPr lang="en-US" dirty="0" err="1"/>
              <a:t>mai</a:t>
            </a:r>
            <a:r>
              <a:rPr lang="en-US" dirty="0"/>
              <a:t> </a:t>
            </a:r>
            <a:r>
              <a:rPr lang="en-US" dirty="0" err="1"/>
              <a:t>multe</a:t>
            </a:r>
            <a:r>
              <a:rPr lang="en-US" dirty="0"/>
              <a:t> </a:t>
            </a:r>
            <a:r>
              <a:rPr lang="en-US" dirty="0" err="1"/>
              <a:t>țări</a:t>
            </a:r>
            <a:r>
              <a:rPr lang="en-US" dirty="0"/>
              <a:t> </a:t>
            </a:r>
            <a:r>
              <a:rPr lang="en-US" dirty="0" err="1"/>
              <a:t>și</a:t>
            </a:r>
            <a:r>
              <a:rPr lang="en-US" dirty="0"/>
              <a:t> </a:t>
            </a:r>
            <a:r>
              <a:rPr lang="en-US" dirty="0" err="1"/>
              <a:t>furnizori</a:t>
            </a:r>
            <a:r>
              <a:rPr lang="en-US" dirty="0"/>
              <a:t> de </a:t>
            </a:r>
            <a:r>
              <a:rPr lang="en-US" dirty="0" err="1"/>
              <a:t>servicii</a:t>
            </a:r>
            <a:r>
              <a:rPr lang="en-US" dirty="0"/>
              <a:t> </a:t>
            </a:r>
            <a:r>
              <a:rPr lang="en-US" dirty="0" err="1"/>
              <a:t>diferiți</a:t>
            </a:r>
            <a:r>
              <a:rPr lang="en-US" dirty="0"/>
              <a:t>. O </a:t>
            </a:r>
            <a:r>
              <a:rPr lang="en-US" dirty="0" err="1"/>
              <a:t>parte</a:t>
            </a:r>
            <a:r>
              <a:rPr lang="en-US" dirty="0"/>
              <a:t> </a:t>
            </a:r>
            <a:r>
              <a:rPr lang="en-US" dirty="0" err="1"/>
              <a:t>importantă</a:t>
            </a:r>
            <a:r>
              <a:rPr lang="en-US" dirty="0"/>
              <a:t> a </a:t>
            </a:r>
            <a:r>
              <a:rPr lang="en-US" dirty="0" err="1"/>
              <a:t>unei</a:t>
            </a:r>
            <a:r>
              <a:rPr lang="en-US" dirty="0"/>
              <a:t> </a:t>
            </a:r>
            <a:r>
              <a:rPr lang="en-US" dirty="0" err="1"/>
              <a:t>investigații</a:t>
            </a:r>
            <a:r>
              <a:rPr lang="en-US" dirty="0"/>
              <a:t> care </a:t>
            </a:r>
            <a:r>
              <a:rPr lang="en-US" dirty="0" err="1"/>
              <a:t>implică</a:t>
            </a:r>
            <a:r>
              <a:rPr lang="en-US" dirty="0"/>
              <a:t> </a:t>
            </a:r>
            <a:r>
              <a:rPr lang="en-US" dirty="0" err="1"/>
              <a:t>dovezi</a:t>
            </a:r>
            <a:r>
              <a:rPr lang="en-US" dirty="0"/>
              <a:t> </a:t>
            </a:r>
            <a:r>
              <a:rPr lang="en-US" dirty="0" err="1"/>
              <a:t>electronice</a:t>
            </a:r>
            <a:r>
              <a:rPr lang="en-US" dirty="0"/>
              <a:t> </a:t>
            </a:r>
            <a:r>
              <a:rPr lang="en-US" dirty="0" err="1"/>
              <a:t>este</a:t>
            </a:r>
            <a:r>
              <a:rPr lang="en-US" dirty="0"/>
              <a:t> </a:t>
            </a:r>
            <a:r>
              <a:rPr lang="en-US" dirty="0" err="1"/>
              <a:t>identificarea</a:t>
            </a:r>
            <a:r>
              <a:rPr lang="en-US" dirty="0"/>
              <a:t> </a:t>
            </a:r>
            <a:r>
              <a:rPr lang="en-US" dirty="0" err="1"/>
              <a:t>tuturor</a:t>
            </a:r>
            <a:r>
              <a:rPr lang="en-US" dirty="0"/>
              <a:t> </a:t>
            </a:r>
            <a:r>
              <a:rPr lang="en-US" dirty="0" err="1"/>
              <a:t>furnizorilor</a:t>
            </a:r>
            <a:r>
              <a:rPr lang="en-US" dirty="0"/>
              <a:t> de </a:t>
            </a:r>
            <a:r>
              <a:rPr lang="en-US" dirty="0" err="1"/>
              <a:t>servicii</a:t>
            </a:r>
            <a:r>
              <a:rPr lang="en-US" dirty="0"/>
              <a:t> </a:t>
            </a:r>
            <a:r>
              <a:rPr lang="en-US" dirty="0" err="1"/>
              <a:t>implicați</a:t>
            </a:r>
            <a:r>
              <a:rPr lang="en-US" dirty="0"/>
              <a:t> </a:t>
            </a:r>
            <a:r>
              <a:rPr lang="en-US" dirty="0" err="1"/>
              <a:t>în</a:t>
            </a:r>
            <a:r>
              <a:rPr lang="en-US" dirty="0"/>
              <a:t> </a:t>
            </a:r>
            <a:r>
              <a:rPr lang="en-US" dirty="0" err="1"/>
              <a:t>transmiterea</a:t>
            </a:r>
            <a:r>
              <a:rPr lang="en-US" dirty="0"/>
              <a:t> </a:t>
            </a:r>
            <a:r>
              <a:rPr lang="en-US" dirty="0" err="1"/>
              <a:t>unei</a:t>
            </a:r>
            <a:r>
              <a:rPr lang="en-US" dirty="0"/>
              <a:t> </a:t>
            </a:r>
            <a:r>
              <a:rPr lang="en-US" dirty="0" err="1"/>
              <a:t>comunicări</a:t>
            </a:r>
            <a:r>
              <a:rPr lang="ro-RO" dirty="0"/>
              <a:t>,</a:t>
            </a:r>
            <a:r>
              <a:rPr lang="en-US" dirty="0"/>
              <a:t> </a:t>
            </a:r>
            <a:r>
              <a:rPr lang="en-US" dirty="0" err="1"/>
              <a:t>fără</a:t>
            </a:r>
            <a:r>
              <a:rPr lang="en-US" dirty="0"/>
              <a:t> </a:t>
            </a:r>
            <a:r>
              <a:rPr lang="en-US" dirty="0" err="1"/>
              <a:t>întârziere</a:t>
            </a:r>
            <a:r>
              <a:rPr lang="en-US" dirty="0"/>
              <a:t>. </a:t>
            </a:r>
            <a:r>
              <a:rPr lang="en-US" dirty="0" err="1"/>
              <a:t>Acest</a:t>
            </a:r>
            <a:r>
              <a:rPr lang="en-US" dirty="0"/>
              <a:t> </a:t>
            </a:r>
            <a:r>
              <a:rPr lang="en-US" dirty="0" err="1"/>
              <a:t>lucru</a:t>
            </a:r>
            <a:r>
              <a:rPr lang="en-US" dirty="0"/>
              <a:t> se </a:t>
            </a:r>
            <a:r>
              <a:rPr lang="en-US" dirty="0" err="1"/>
              <a:t>datorează</a:t>
            </a:r>
            <a:r>
              <a:rPr lang="en-US" dirty="0"/>
              <a:t> </a:t>
            </a:r>
            <a:r>
              <a:rPr lang="en-US" dirty="0" err="1"/>
              <a:t>faptului</a:t>
            </a:r>
            <a:r>
              <a:rPr lang="en-US" dirty="0"/>
              <a:t> </a:t>
            </a:r>
            <a:r>
              <a:rPr lang="en-US" dirty="0" err="1"/>
              <a:t>că</a:t>
            </a:r>
            <a:r>
              <a:rPr lang="en-US" dirty="0"/>
              <a:t> </a:t>
            </a:r>
            <a:r>
              <a:rPr lang="en-US" dirty="0" err="1"/>
              <a:t>mulți</a:t>
            </a:r>
            <a:r>
              <a:rPr lang="en-US" dirty="0"/>
              <a:t> </a:t>
            </a:r>
            <a:r>
              <a:rPr lang="en-US" dirty="0" err="1"/>
              <a:t>furnizori</a:t>
            </a:r>
            <a:r>
              <a:rPr lang="en-US" dirty="0"/>
              <a:t> de </a:t>
            </a:r>
            <a:r>
              <a:rPr lang="en-US" dirty="0" err="1"/>
              <a:t>servicii</a:t>
            </a:r>
            <a:r>
              <a:rPr lang="en-US" dirty="0"/>
              <a:t> nu </a:t>
            </a:r>
            <a:r>
              <a:rPr lang="en-US" dirty="0" err="1"/>
              <a:t>păstrează</a:t>
            </a:r>
            <a:r>
              <a:rPr lang="en-US" dirty="0"/>
              <a:t> date, </a:t>
            </a:r>
            <a:r>
              <a:rPr lang="en-US" dirty="0" err="1"/>
              <a:t>astfel</a:t>
            </a:r>
            <a:r>
              <a:rPr lang="en-US" dirty="0"/>
              <a:t> </a:t>
            </a:r>
            <a:r>
              <a:rPr lang="en-US" dirty="0" err="1"/>
              <a:t>încât</a:t>
            </a:r>
            <a:r>
              <a:rPr lang="en-US" dirty="0"/>
              <a:t> o </a:t>
            </a:r>
            <a:r>
              <a:rPr lang="en-US" dirty="0" err="1"/>
              <a:t>investigație</a:t>
            </a:r>
            <a:r>
              <a:rPr lang="en-US" dirty="0"/>
              <a:t> </a:t>
            </a:r>
            <a:r>
              <a:rPr lang="en-US" dirty="0" err="1"/>
              <a:t>poate</a:t>
            </a:r>
            <a:r>
              <a:rPr lang="en-US" dirty="0"/>
              <a:t> fi </a:t>
            </a:r>
            <a:r>
              <a:rPr lang="ro-RO" dirty="0"/>
              <a:t>compromisă</a:t>
            </a:r>
            <a:r>
              <a:rPr lang="en-US" dirty="0"/>
              <a:t> </a:t>
            </a:r>
            <a:r>
              <a:rPr lang="en-US" dirty="0" err="1"/>
              <a:t>dacă</a:t>
            </a:r>
            <a:r>
              <a:rPr lang="en-US" dirty="0"/>
              <a:t> un </a:t>
            </a:r>
            <a:r>
              <a:rPr lang="en-US" dirty="0" err="1"/>
              <a:t>astfel</a:t>
            </a:r>
            <a:r>
              <a:rPr lang="en-US" dirty="0"/>
              <a:t> de </a:t>
            </a:r>
            <a:r>
              <a:rPr lang="en-US" dirty="0" err="1"/>
              <a:t>furnizor</a:t>
            </a:r>
            <a:r>
              <a:rPr lang="en-US" dirty="0"/>
              <a:t> de </a:t>
            </a:r>
            <a:r>
              <a:rPr lang="en-US" dirty="0" err="1"/>
              <a:t>servicii</a:t>
            </a:r>
            <a:r>
              <a:rPr lang="en-US" dirty="0"/>
              <a:t> nu </a:t>
            </a:r>
            <a:r>
              <a:rPr lang="en-US" dirty="0" err="1"/>
              <a:t>este</a:t>
            </a:r>
            <a:r>
              <a:rPr lang="en-US" dirty="0"/>
              <a:t> </a:t>
            </a:r>
            <a:r>
              <a:rPr lang="en-US" dirty="0" err="1"/>
              <a:t>identificat</a:t>
            </a:r>
            <a:r>
              <a:rPr lang="en-US" dirty="0"/>
              <a:t> </a:t>
            </a:r>
            <a:r>
              <a:rPr lang="en-US" dirty="0" err="1"/>
              <a:t>astfel</a:t>
            </a:r>
            <a:r>
              <a:rPr lang="en-US" dirty="0"/>
              <a:t> </a:t>
            </a:r>
            <a:r>
              <a:rPr lang="en-US" dirty="0" err="1"/>
              <a:t>încât</a:t>
            </a:r>
            <a:r>
              <a:rPr lang="en-US" dirty="0"/>
              <a:t> </a:t>
            </a:r>
            <a:r>
              <a:rPr lang="en-US" dirty="0" err="1"/>
              <a:t>datele</a:t>
            </a:r>
            <a:r>
              <a:rPr lang="en-US" dirty="0"/>
              <a:t> </a:t>
            </a:r>
            <a:r>
              <a:rPr lang="en-US" dirty="0" err="1"/>
              <a:t>relevante</a:t>
            </a:r>
            <a:r>
              <a:rPr lang="en-US" dirty="0"/>
              <a:t> </a:t>
            </a:r>
            <a:r>
              <a:rPr lang="en-US" dirty="0" err="1"/>
              <a:t>să</a:t>
            </a:r>
            <a:r>
              <a:rPr lang="en-US" dirty="0"/>
              <a:t> </a:t>
            </a:r>
            <a:r>
              <a:rPr lang="en-US" dirty="0" err="1"/>
              <a:t>poată</a:t>
            </a:r>
            <a:r>
              <a:rPr lang="en-US" dirty="0"/>
              <a:t> fi </a:t>
            </a:r>
            <a:r>
              <a:rPr lang="en-US" dirty="0" err="1"/>
              <a:t>păstrate</a:t>
            </a:r>
            <a:r>
              <a:rPr lang="en-US" dirty="0"/>
              <a:t>.</a:t>
            </a:r>
            <a:endParaRPr lang="ro-RO" dirty="0"/>
          </a:p>
          <a:p>
            <a:endParaRPr lang="aa-ET"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31</a:t>
            </a:fld>
            <a:endParaRPr lang="en-US"/>
          </a:p>
        </p:txBody>
      </p:sp>
    </p:spTree>
    <p:extLst>
      <p:ext uri="{BB962C8B-B14F-4D97-AF65-F5344CB8AC3E}">
        <p14:creationId xmlns:p14="http://schemas.microsoft.com/office/powerpoint/2010/main" val="169395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7</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chiar dacă în transmiterea acelei comunicații au fost implicați unul sau mai muți furnizori de servicii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r>
              <a:rPr lang="en-US" dirty="0"/>
              <a:t>.</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baseline="0" dirty="0"/>
          </a:p>
          <a:p>
            <a:r>
              <a:rPr lang="en-US" baseline="0" dirty="0" err="1"/>
              <a:t>Având</a:t>
            </a:r>
            <a:r>
              <a:rPr lang="en-US" baseline="0" dirty="0"/>
              <a:t> </a:t>
            </a:r>
            <a:r>
              <a:rPr lang="en-US" baseline="0" dirty="0" err="1"/>
              <a:t>în</a:t>
            </a:r>
            <a:r>
              <a:rPr lang="en-US" baseline="0" dirty="0"/>
              <a:t> </a:t>
            </a:r>
            <a:r>
              <a:rPr lang="en-US" baseline="0" dirty="0" err="1"/>
              <a:t>vedere</a:t>
            </a:r>
            <a:r>
              <a:rPr lang="en-US" baseline="0" dirty="0"/>
              <a:t> </a:t>
            </a:r>
            <a:r>
              <a:rPr lang="en-US" baseline="0" dirty="0" err="1"/>
              <a:t>că</a:t>
            </a:r>
            <a:r>
              <a:rPr lang="en-US" baseline="0" dirty="0"/>
              <a:t> </a:t>
            </a:r>
            <a:r>
              <a:rPr lang="en-US" baseline="0" dirty="0" err="1"/>
              <a:t>există</a:t>
            </a:r>
            <a:r>
              <a:rPr lang="en-US" baseline="0" dirty="0"/>
              <a:t>, de </a:t>
            </a:r>
            <a:r>
              <a:rPr lang="en-US" baseline="0" dirty="0" err="1"/>
              <a:t>obicei</a:t>
            </a:r>
            <a:r>
              <a:rPr lang="en-US" baseline="0" dirty="0"/>
              <a:t>, </a:t>
            </a:r>
            <a:r>
              <a:rPr lang="en-US" baseline="0" dirty="0" err="1"/>
              <a:t>mai</a:t>
            </a:r>
            <a:r>
              <a:rPr lang="en-US" baseline="0" dirty="0"/>
              <a:t> </a:t>
            </a:r>
            <a:r>
              <a:rPr lang="en-US" baseline="0" dirty="0" err="1"/>
              <a:t>mult</a:t>
            </a:r>
            <a:r>
              <a:rPr lang="en-US" baseline="0" dirty="0"/>
              <a:t> de</a:t>
            </a:r>
            <a:r>
              <a:rPr lang="ro-RO" baseline="0" dirty="0"/>
              <a:t>cât</a:t>
            </a:r>
            <a:r>
              <a:rPr lang="en-US" baseline="0" dirty="0"/>
              <a:t> un </a:t>
            </a:r>
            <a:r>
              <a:rPr lang="en-US" baseline="0" dirty="0" err="1"/>
              <a:t>furnizor</a:t>
            </a:r>
            <a:r>
              <a:rPr lang="en-US" baseline="0" dirty="0"/>
              <a:t> de </a:t>
            </a:r>
            <a:r>
              <a:rPr lang="en-US" baseline="0" dirty="0" err="1"/>
              <a:t>servicii</a:t>
            </a:r>
            <a:r>
              <a:rPr lang="en-US" baseline="0" dirty="0"/>
              <a:t> </a:t>
            </a:r>
            <a:r>
              <a:rPr lang="en-US" baseline="0" dirty="0" err="1"/>
              <a:t>implicat</a:t>
            </a:r>
            <a:r>
              <a:rPr lang="en-US" baseline="0" dirty="0"/>
              <a:t> </a:t>
            </a:r>
            <a:r>
              <a:rPr lang="en-US" baseline="0" dirty="0" err="1"/>
              <a:t>în</a:t>
            </a:r>
            <a:r>
              <a:rPr lang="en-US" baseline="0" dirty="0"/>
              <a:t> </a:t>
            </a:r>
            <a:r>
              <a:rPr lang="en-US" baseline="0" dirty="0" err="1"/>
              <a:t>lanțul</a:t>
            </a:r>
            <a:r>
              <a:rPr lang="en-US" baseline="0" dirty="0"/>
              <a:t> de </a:t>
            </a:r>
            <a:r>
              <a:rPr lang="en-US" baseline="0" dirty="0" err="1"/>
              <a:t>transmitere</a:t>
            </a:r>
            <a:r>
              <a:rPr lang="en-US" baseline="0" dirty="0"/>
              <a:t> a </a:t>
            </a:r>
            <a:r>
              <a:rPr lang="en-US" baseline="0" dirty="0" err="1"/>
              <a:t>oricărei</a:t>
            </a:r>
            <a:r>
              <a:rPr lang="en-US" baseline="0" dirty="0"/>
              <a:t> </a:t>
            </a:r>
            <a:r>
              <a:rPr lang="en-US" baseline="0" dirty="0" err="1"/>
              <a:t>comunicări</a:t>
            </a:r>
            <a:r>
              <a:rPr lang="en-US" baseline="0" dirty="0"/>
              <a:t>, </a:t>
            </a:r>
            <a:r>
              <a:rPr lang="en-US" baseline="0" dirty="0" err="1"/>
              <a:t>este</a:t>
            </a:r>
            <a:r>
              <a:rPr lang="en-US" baseline="0" dirty="0"/>
              <a:t> </a:t>
            </a:r>
            <a:r>
              <a:rPr lang="en-US" baseline="0" dirty="0" err="1"/>
              <a:t>dificil</a:t>
            </a:r>
            <a:r>
              <a:rPr lang="en-US" baseline="0" dirty="0"/>
              <a:t> </a:t>
            </a:r>
            <a:r>
              <a:rPr lang="en-US" baseline="0" dirty="0" err="1"/>
              <a:t>pentru</a:t>
            </a:r>
            <a:r>
              <a:rPr lang="en-US" baseline="0" dirty="0"/>
              <a:t> </a:t>
            </a:r>
            <a:r>
              <a:rPr lang="en-US" baseline="0" dirty="0" err="1"/>
              <a:t>agențiile</a:t>
            </a:r>
            <a:r>
              <a:rPr lang="en-US" baseline="0" dirty="0"/>
              <a:t> de </a:t>
            </a:r>
            <a:r>
              <a:rPr lang="en-US" baseline="0" dirty="0" err="1"/>
              <a:t>aplicare</a:t>
            </a:r>
            <a:r>
              <a:rPr lang="en-US" baseline="0" dirty="0"/>
              <a:t> a </a:t>
            </a:r>
            <a:r>
              <a:rPr lang="en-US" baseline="0" dirty="0" err="1"/>
              <a:t>legii</a:t>
            </a:r>
            <a:r>
              <a:rPr lang="en-US" baseline="0" dirty="0"/>
              <a:t> </a:t>
            </a:r>
            <a:r>
              <a:rPr lang="en-US" baseline="0" dirty="0" err="1"/>
              <a:t>să</a:t>
            </a:r>
            <a:r>
              <a:rPr lang="en-US" baseline="0" dirty="0"/>
              <a:t> </a:t>
            </a:r>
            <a:r>
              <a:rPr lang="en-US" baseline="0" dirty="0" err="1"/>
              <a:t>identifice</a:t>
            </a:r>
            <a:r>
              <a:rPr lang="en-US" baseline="0" dirty="0"/>
              <a:t> </a:t>
            </a:r>
            <a:r>
              <a:rPr lang="en-US" baseline="0" dirty="0" err="1"/>
              <a:t>fiecare</a:t>
            </a:r>
            <a:r>
              <a:rPr lang="en-US" baseline="0" dirty="0"/>
              <a:t> </a:t>
            </a:r>
            <a:r>
              <a:rPr lang="en-US" baseline="0" dirty="0" err="1"/>
              <a:t>furnizor</a:t>
            </a:r>
            <a:r>
              <a:rPr lang="en-US" baseline="0" dirty="0"/>
              <a:t> de </a:t>
            </a:r>
            <a:r>
              <a:rPr lang="en-US" baseline="0" dirty="0" err="1"/>
              <a:t>servicii</a:t>
            </a:r>
            <a:r>
              <a:rPr lang="en-US" baseline="0" dirty="0"/>
              <a:t> </a:t>
            </a:r>
            <a:r>
              <a:rPr lang="en-US" baseline="0" dirty="0" err="1"/>
              <a:t>implicat</a:t>
            </a:r>
            <a:r>
              <a:rPr lang="en-US" baseline="0" dirty="0"/>
              <a:t> </a:t>
            </a:r>
            <a:r>
              <a:rPr lang="en-US" baseline="0" dirty="0" err="1"/>
              <a:t>în</a:t>
            </a:r>
            <a:r>
              <a:rPr lang="en-US" baseline="0" dirty="0"/>
              <a:t> </a:t>
            </a:r>
            <a:r>
              <a:rPr lang="en-US" baseline="0" dirty="0" err="1"/>
              <a:t>lanțul</a:t>
            </a:r>
            <a:r>
              <a:rPr lang="en-US" baseline="0" dirty="0"/>
              <a:t> de </a:t>
            </a:r>
            <a:r>
              <a:rPr lang="en-US" baseline="0" dirty="0" err="1"/>
              <a:t>transmisie</a:t>
            </a:r>
            <a:r>
              <a:rPr lang="en-US" baseline="0" dirty="0"/>
              <a:t> </a:t>
            </a:r>
            <a:r>
              <a:rPr lang="en-US" baseline="0" dirty="0" err="1"/>
              <a:t>pentru</a:t>
            </a:r>
            <a:r>
              <a:rPr lang="en-US" baseline="0" dirty="0"/>
              <a:t> a </a:t>
            </a:r>
            <a:r>
              <a:rPr lang="en-US" baseline="0" dirty="0" err="1"/>
              <a:t>putea</a:t>
            </a:r>
            <a:r>
              <a:rPr lang="en-US" baseline="0" dirty="0"/>
              <a:t> </a:t>
            </a:r>
            <a:r>
              <a:rPr lang="en-US" baseline="0" dirty="0" err="1"/>
              <a:t>exercita</a:t>
            </a:r>
            <a:r>
              <a:rPr lang="en-US" baseline="0" dirty="0"/>
              <a:t> </a:t>
            </a:r>
            <a:r>
              <a:rPr lang="en-US" baseline="0" dirty="0" err="1"/>
              <a:t>alte</a:t>
            </a:r>
            <a:r>
              <a:rPr lang="en-US" baseline="0" dirty="0"/>
              <a:t> </a:t>
            </a:r>
            <a:r>
              <a:rPr lang="en-US" baseline="0" dirty="0" err="1"/>
              <a:t>competențe</a:t>
            </a:r>
            <a:r>
              <a:rPr lang="en-US" baseline="0" dirty="0"/>
              <a:t> (</a:t>
            </a:r>
            <a:r>
              <a:rPr lang="en-US" baseline="0" dirty="0" err="1"/>
              <a:t>inclusiv</a:t>
            </a:r>
            <a:r>
              <a:rPr lang="en-US" baseline="0" dirty="0"/>
              <a:t> </a:t>
            </a:r>
            <a:r>
              <a:rPr lang="en-US" baseline="0" dirty="0" err="1"/>
              <a:t>ordinele</a:t>
            </a:r>
            <a:r>
              <a:rPr lang="en-US" baseline="0" dirty="0"/>
              <a:t> de </a:t>
            </a:r>
            <a:r>
              <a:rPr lang="ro-RO" baseline="0" dirty="0"/>
              <a:t>divulgare</a:t>
            </a:r>
            <a:r>
              <a:rPr lang="en-US" baseline="0" dirty="0"/>
              <a:t>; </a:t>
            </a:r>
            <a:r>
              <a:rPr lang="ro-RO" baseline="0" dirty="0" err="1"/>
              <a:t>perchaziție</a:t>
            </a:r>
            <a:r>
              <a:rPr lang="en-US" baseline="0" dirty="0"/>
              <a:t> </a:t>
            </a:r>
            <a:r>
              <a:rPr lang="en-US" baseline="0" dirty="0" err="1"/>
              <a:t>și</a:t>
            </a:r>
            <a:r>
              <a:rPr lang="en-US" baseline="0" dirty="0"/>
              <a:t> </a:t>
            </a:r>
            <a:r>
              <a:rPr lang="ro-RO" baseline="0" dirty="0"/>
              <a:t>sechestrare</a:t>
            </a:r>
            <a:r>
              <a:rPr lang="en-US" baseline="0" dirty="0"/>
              <a:t>) pe </a:t>
            </a:r>
            <a:r>
              <a:rPr lang="en-US" baseline="0" dirty="0" err="1"/>
              <a:t>fiecare</a:t>
            </a:r>
            <a:r>
              <a:rPr lang="en-US" baseline="0" dirty="0"/>
              <a:t> </a:t>
            </a:r>
            <a:r>
              <a:rPr lang="en-US" baseline="0" dirty="0" err="1"/>
              <a:t>furnizor</a:t>
            </a:r>
            <a:r>
              <a:rPr lang="en-US" baseline="0" dirty="0"/>
              <a:t> de </a:t>
            </a:r>
            <a:r>
              <a:rPr lang="en-US" baseline="0" dirty="0" err="1"/>
              <a:t>servicii</a:t>
            </a:r>
            <a:r>
              <a:rPr lang="en-US" baseline="0" dirty="0"/>
              <a:t>. </a:t>
            </a:r>
            <a:r>
              <a:rPr lang="en-US" baseline="0" dirty="0" err="1"/>
              <a:t>Astfel</a:t>
            </a:r>
            <a:r>
              <a:rPr lang="en-US" baseline="0" dirty="0"/>
              <a:t>, </a:t>
            </a:r>
            <a:r>
              <a:rPr lang="ro-RO" dirty="0"/>
              <a:t>A</a:t>
            </a:r>
            <a:r>
              <a:rPr lang="en-US" baseline="0" dirty="0" err="1"/>
              <a:t>rticolul</a:t>
            </a:r>
            <a:r>
              <a:rPr lang="en-US" baseline="0" dirty="0"/>
              <a:t> 18 din </a:t>
            </a:r>
            <a:r>
              <a:rPr lang="en-US" baseline="0" dirty="0" err="1"/>
              <a:t>Convenția</a:t>
            </a:r>
            <a:r>
              <a:rPr lang="en-US" baseline="0" dirty="0"/>
              <a:t> de la </a:t>
            </a:r>
            <a:r>
              <a:rPr lang="en-US" baseline="0" dirty="0" err="1"/>
              <a:t>Budapesta</a:t>
            </a:r>
            <a:r>
              <a:rPr lang="en-US" baseline="0" dirty="0"/>
              <a:t> </a:t>
            </a:r>
            <a:r>
              <a:rPr lang="en-US" baseline="0" dirty="0" err="1"/>
              <a:t>acordă</a:t>
            </a:r>
            <a:r>
              <a:rPr lang="en-US" baseline="0" dirty="0"/>
              <a:t> </a:t>
            </a:r>
            <a:r>
              <a:rPr lang="en-US" baseline="0" dirty="0" err="1"/>
              <a:t>mandat</a:t>
            </a:r>
            <a:r>
              <a:rPr lang="en-US" baseline="0" dirty="0"/>
              <a:t> legal </a:t>
            </a:r>
            <a:r>
              <a:rPr lang="en-US" baseline="0" dirty="0" err="1"/>
              <a:t>autorităților</a:t>
            </a:r>
            <a:r>
              <a:rPr lang="en-US" baseline="0" dirty="0"/>
              <a:t> </a:t>
            </a:r>
            <a:r>
              <a:rPr lang="en-US" baseline="0" dirty="0" err="1"/>
              <a:t>competente</a:t>
            </a:r>
            <a:r>
              <a:rPr lang="en-US" baseline="0" dirty="0"/>
              <a:t> </a:t>
            </a:r>
            <a:r>
              <a:rPr lang="en-US" baseline="0" dirty="0" err="1"/>
              <a:t>să</a:t>
            </a:r>
            <a:r>
              <a:rPr lang="en-US" baseline="0" dirty="0"/>
              <a:t> </a:t>
            </a:r>
            <a:r>
              <a:rPr lang="en-US" baseline="0" dirty="0" err="1"/>
              <a:t>solicite</a:t>
            </a:r>
            <a:r>
              <a:rPr lang="en-US" baseline="0" dirty="0"/>
              <a:t> </a:t>
            </a:r>
            <a:r>
              <a:rPr lang="en-US" baseline="0" dirty="0" err="1"/>
              <a:t>divulgarea</a:t>
            </a:r>
            <a:r>
              <a:rPr lang="en-US" baseline="0" dirty="0"/>
              <a:t> </a:t>
            </a:r>
            <a:r>
              <a:rPr lang="en-US" baseline="0" dirty="0" err="1"/>
              <a:t>parțială</a:t>
            </a:r>
            <a:r>
              <a:rPr lang="en-US" baseline="0" dirty="0"/>
              <a:t> a </a:t>
            </a:r>
            <a:r>
              <a:rPr lang="en-US" baseline="0" dirty="0" err="1"/>
              <a:t>datelor</a:t>
            </a:r>
            <a:r>
              <a:rPr lang="en-US" baseline="0" dirty="0"/>
              <a:t> de </a:t>
            </a:r>
            <a:r>
              <a:rPr lang="en-US" baseline="0" dirty="0" err="1"/>
              <a:t>trafic</a:t>
            </a:r>
            <a:r>
              <a:rPr lang="en-US" baseline="0" dirty="0"/>
              <a:t> </a:t>
            </a:r>
            <a:r>
              <a:rPr lang="en-US" baseline="0" dirty="0" err="1"/>
              <a:t>pentru</a:t>
            </a:r>
            <a:r>
              <a:rPr lang="en-US" baseline="0" dirty="0"/>
              <a:t> a </a:t>
            </a:r>
            <a:r>
              <a:rPr lang="en-US" baseline="0" dirty="0" err="1"/>
              <a:t>permite</a:t>
            </a:r>
            <a:r>
              <a:rPr lang="en-US" baseline="0" dirty="0"/>
              <a:t> </a:t>
            </a:r>
            <a:r>
              <a:rPr lang="en-US" baseline="0" dirty="0" err="1"/>
              <a:t>identificarea</a:t>
            </a:r>
            <a:r>
              <a:rPr lang="en-US" baseline="0" dirty="0"/>
              <a:t> </a:t>
            </a:r>
            <a:r>
              <a:rPr lang="en-US" baseline="0" dirty="0" err="1"/>
              <a:t>furnizorilor</a:t>
            </a:r>
            <a:r>
              <a:rPr lang="en-US" baseline="0" dirty="0"/>
              <a:t> de </a:t>
            </a:r>
            <a:r>
              <a:rPr lang="en-US" baseline="0" dirty="0" err="1"/>
              <a:t>servicii</a:t>
            </a:r>
            <a:r>
              <a:rPr lang="en-US" baseline="0" dirty="0"/>
              <a:t> </a:t>
            </a:r>
            <a:r>
              <a:rPr lang="en-US" baseline="0" dirty="0" err="1"/>
              <a:t>implicați</a:t>
            </a:r>
            <a:r>
              <a:rPr lang="en-US" baseline="0" dirty="0"/>
              <a:t> </a:t>
            </a:r>
            <a:r>
              <a:rPr lang="en-US" baseline="0" dirty="0" err="1"/>
              <a:t>în</a:t>
            </a:r>
            <a:r>
              <a:rPr lang="en-US" baseline="0" dirty="0"/>
              <a:t> </a:t>
            </a:r>
            <a:r>
              <a:rPr lang="en-US" baseline="0" dirty="0" err="1"/>
              <a:t>lanț</a:t>
            </a:r>
            <a:r>
              <a:rPr lang="en-US" baseline="0" dirty="0"/>
              <a:t>.</a:t>
            </a:r>
          </a:p>
          <a:p>
            <a:endParaRPr lang="en-US" baseline="0" dirty="0"/>
          </a:p>
          <a:p>
            <a:r>
              <a:rPr lang="en-US" baseline="0" dirty="0" err="1"/>
              <a:t>Acest</a:t>
            </a:r>
            <a:r>
              <a:rPr lang="en-US" baseline="0" dirty="0"/>
              <a:t> </a:t>
            </a:r>
            <a:r>
              <a:rPr lang="ro-RO" baseline="0" dirty="0" err="1"/>
              <a:t>slide</a:t>
            </a:r>
            <a:r>
              <a:rPr lang="en-US" baseline="0" dirty="0"/>
              <a:t> </a:t>
            </a:r>
            <a:r>
              <a:rPr lang="en-US" baseline="0" dirty="0" err="1"/>
              <a:t>oferă</a:t>
            </a:r>
            <a:r>
              <a:rPr lang="en-US" baseline="0" dirty="0"/>
              <a:t>, de </a:t>
            </a:r>
            <a:r>
              <a:rPr lang="en-US" baseline="0" dirty="0" err="1"/>
              <a:t>asemenea</a:t>
            </a:r>
            <a:r>
              <a:rPr lang="en-US" baseline="0" dirty="0"/>
              <a:t>, </a:t>
            </a:r>
            <a:r>
              <a:rPr lang="en-US" baseline="0" dirty="0" err="1"/>
              <a:t>diferitele</a:t>
            </a:r>
            <a:r>
              <a:rPr lang="en-US" baseline="0" dirty="0"/>
              <a:t> </a:t>
            </a:r>
            <a:r>
              <a:rPr lang="en-US" baseline="0" dirty="0" err="1"/>
              <a:t>modalități</a:t>
            </a:r>
            <a:r>
              <a:rPr lang="en-US" baseline="0" dirty="0"/>
              <a:t> </a:t>
            </a:r>
            <a:r>
              <a:rPr lang="en-US" baseline="0" dirty="0" err="1"/>
              <a:t>prin</a:t>
            </a:r>
            <a:r>
              <a:rPr lang="en-US" baseline="0" dirty="0"/>
              <a:t> care se pot </a:t>
            </a:r>
            <a:r>
              <a:rPr lang="ro-RO" baseline="0" dirty="0"/>
              <a:t>emite ordine </a:t>
            </a:r>
            <a:r>
              <a:rPr lang="en-US" baseline="0" dirty="0" err="1"/>
              <a:t>mai</a:t>
            </a:r>
            <a:r>
              <a:rPr lang="en-US" baseline="0" dirty="0"/>
              <a:t> </a:t>
            </a:r>
            <a:r>
              <a:rPr lang="en-US" baseline="0" dirty="0" err="1"/>
              <a:t>multor</a:t>
            </a:r>
            <a:r>
              <a:rPr lang="en-US" baseline="0" dirty="0"/>
              <a:t> </a:t>
            </a:r>
            <a:r>
              <a:rPr lang="en-US" baseline="0" dirty="0" err="1"/>
              <a:t>furnizori</a:t>
            </a:r>
            <a:r>
              <a:rPr lang="en-US" baseline="0" dirty="0"/>
              <a:t> de </a:t>
            </a:r>
            <a:r>
              <a:rPr lang="en-US" baseline="0" dirty="0" err="1"/>
              <a:t>servicii</a:t>
            </a:r>
            <a:r>
              <a:rPr lang="en-US" baseline="0" dirty="0"/>
              <a:t> (de </a:t>
            </a:r>
            <a:r>
              <a:rPr lang="en-US" baseline="0" dirty="0" err="1"/>
              <a:t>exemplu</a:t>
            </a:r>
            <a:r>
              <a:rPr lang="en-US" baseline="0" dirty="0"/>
              <a:t>, </a:t>
            </a:r>
            <a:r>
              <a:rPr lang="ro-RO" baseline="0" dirty="0"/>
              <a:t>ordine</a:t>
            </a:r>
            <a:r>
              <a:rPr lang="en-US" baseline="0" dirty="0"/>
              <a:t> separate, </a:t>
            </a:r>
            <a:r>
              <a:rPr lang="en-US" baseline="0" dirty="0" err="1"/>
              <a:t>după</a:t>
            </a:r>
            <a:r>
              <a:rPr lang="en-US" baseline="0" dirty="0"/>
              <a:t> cum se </a:t>
            </a:r>
            <a:r>
              <a:rPr lang="en-US" baseline="0" dirty="0" err="1"/>
              <a:t>identifică</a:t>
            </a:r>
            <a:r>
              <a:rPr lang="en-US" dirty="0"/>
              <a:t> </a:t>
            </a:r>
            <a:r>
              <a:rPr lang="en-US" dirty="0" err="1"/>
              <a:t>ulteriorfiecare</a:t>
            </a:r>
            <a:r>
              <a:rPr lang="en-US" dirty="0"/>
              <a:t> </a:t>
            </a:r>
            <a:r>
              <a:rPr lang="en-US" baseline="0" dirty="0" err="1"/>
              <a:t>furnizor</a:t>
            </a:r>
            <a:r>
              <a:rPr lang="en-US" baseline="0" dirty="0"/>
              <a:t> de </a:t>
            </a:r>
            <a:r>
              <a:rPr lang="en-US" baseline="0" dirty="0" err="1"/>
              <a:t>servicii</a:t>
            </a:r>
            <a:r>
              <a:rPr lang="en-US" baseline="0" dirty="0"/>
              <a:t> </a:t>
            </a:r>
            <a:r>
              <a:rPr lang="en-US" baseline="0" dirty="0" err="1"/>
              <a:t>implica</a:t>
            </a:r>
            <a:r>
              <a:rPr lang="ro-RO" baseline="0" dirty="0"/>
              <a:t>t</a:t>
            </a:r>
            <a:r>
              <a:rPr lang="en-US" baseline="0" dirty="0"/>
              <a:t> </a:t>
            </a:r>
            <a:r>
              <a:rPr lang="en-US" baseline="0" dirty="0" err="1"/>
              <a:t>în</a:t>
            </a:r>
            <a:r>
              <a:rPr lang="en-US" baseline="0" dirty="0"/>
              <a:t> </a:t>
            </a:r>
            <a:r>
              <a:rPr lang="en-US" baseline="0" dirty="0" err="1"/>
              <a:t>lanțul</a:t>
            </a:r>
            <a:r>
              <a:rPr lang="en-US" baseline="0" dirty="0"/>
              <a:t> de </a:t>
            </a:r>
            <a:r>
              <a:rPr lang="en-US" baseline="0" dirty="0" err="1"/>
              <a:t>transmisie</a:t>
            </a:r>
            <a:r>
              <a:rPr lang="en-US" baseline="0" dirty="0"/>
              <a:t>; un </a:t>
            </a:r>
            <a:r>
              <a:rPr lang="en-US" baseline="0" dirty="0" err="1"/>
              <a:t>singur</a:t>
            </a:r>
            <a:r>
              <a:rPr lang="en-US" baseline="0" dirty="0"/>
              <a:t> </a:t>
            </a:r>
            <a:r>
              <a:rPr lang="en-US" baseline="0" dirty="0" err="1"/>
              <a:t>ordin</a:t>
            </a:r>
            <a:r>
              <a:rPr lang="en-US" baseline="0" dirty="0"/>
              <a:t> care </a:t>
            </a:r>
            <a:r>
              <a:rPr lang="en-US" baseline="0" dirty="0" err="1"/>
              <a:t>este</a:t>
            </a:r>
            <a:r>
              <a:rPr lang="en-US" baseline="0" dirty="0"/>
              <a:t> </a:t>
            </a:r>
            <a:r>
              <a:rPr lang="ro-RO" baseline="0" dirty="0"/>
              <a:t>transmis</a:t>
            </a:r>
            <a:r>
              <a:rPr lang="en-US" baseline="0" dirty="0"/>
              <a:t> </a:t>
            </a:r>
            <a:r>
              <a:rPr lang="en-US" baseline="0" dirty="0" err="1"/>
              <a:t>secvențial</a:t>
            </a:r>
            <a:r>
              <a:rPr lang="en-US" baseline="0" dirty="0"/>
              <a:t> pe </a:t>
            </a:r>
            <a:r>
              <a:rPr lang="en-US" baseline="0" dirty="0" err="1"/>
              <a:t>fiecare</a:t>
            </a:r>
            <a:r>
              <a:rPr lang="en-US" baseline="0" dirty="0"/>
              <a:t> </a:t>
            </a:r>
            <a:r>
              <a:rPr lang="en-US" baseline="0" dirty="0" err="1"/>
              <a:t>furnizor</a:t>
            </a:r>
            <a:r>
              <a:rPr lang="en-US" dirty="0"/>
              <a:t> ulterior</a:t>
            </a:r>
            <a:r>
              <a:rPr lang="ro-RO" dirty="0"/>
              <a:t> </a:t>
            </a:r>
            <a:r>
              <a:rPr lang="en-US" dirty="0"/>
              <a:t>de </a:t>
            </a:r>
            <a:r>
              <a:rPr lang="en-US" baseline="0" dirty="0" err="1"/>
              <a:t>servicii</a:t>
            </a:r>
            <a:r>
              <a:rPr lang="ro-RO" baseline="0" dirty="0"/>
              <a:t>,</a:t>
            </a:r>
            <a:r>
              <a:rPr lang="en-US" baseline="0" dirty="0"/>
              <a:t> </a:t>
            </a:r>
            <a:r>
              <a:rPr lang="en-US" baseline="0" dirty="0" err="1"/>
              <a:t>așa</a:t>
            </a:r>
            <a:r>
              <a:rPr lang="en-US" baseline="0" dirty="0"/>
              <a:t> cum </a:t>
            </a:r>
            <a:r>
              <a:rPr lang="en-US" baseline="0" dirty="0" err="1"/>
              <a:t>este</a:t>
            </a:r>
            <a:r>
              <a:rPr lang="en-US" baseline="0" dirty="0"/>
              <a:t> </a:t>
            </a:r>
            <a:r>
              <a:rPr lang="en-US" baseline="0" dirty="0" err="1"/>
              <a:t>identificat</a:t>
            </a:r>
            <a:r>
              <a:rPr lang="en-US" baseline="0" dirty="0"/>
              <a:t> ; </a:t>
            </a:r>
            <a:r>
              <a:rPr lang="en-US" baseline="0" dirty="0" err="1"/>
              <a:t>sau</a:t>
            </a:r>
            <a:r>
              <a:rPr lang="en-US" baseline="0" dirty="0"/>
              <a:t> o </a:t>
            </a:r>
            <a:r>
              <a:rPr lang="en-US" baseline="0" dirty="0" err="1"/>
              <a:t>singur</a:t>
            </a:r>
            <a:r>
              <a:rPr lang="en-US" baseline="0" dirty="0"/>
              <a:t> </a:t>
            </a:r>
            <a:r>
              <a:rPr lang="ro-RO" baseline="0" dirty="0"/>
              <a:t>ordin emis pentru</a:t>
            </a:r>
            <a:r>
              <a:rPr lang="en-US" baseline="0" dirty="0"/>
              <a:t> un </a:t>
            </a:r>
            <a:r>
              <a:rPr lang="en-US" baseline="0" dirty="0" err="1"/>
              <a:t>singur</a:t>
            </a:r>
            <a:r>
              <a:rPr lang="en-US" baseline="0" dirty="0"/>
              <a:t> </a:t>
            </a:r>
            <a:r>
              <a:rPr lang="en-US" baseline="0" dirty="0" err="1"/>
              <a:t>furnizor</a:t>
            </a:r>
            <a:r>
              <a:rPr lang="en-US" baseline="0" dirty="0"/>
              <a:t> de </a:t>
            </a:r>
            <a:r>
              <a:rPr lang="en-US" baseline="0" dirty="0" err="1"/>
              <a:t>servicii</a:t>
            </a:r>
            <a:r>
              <a:rPr lang="en-US" baseline="0" dirty="0"/>
              <a:t> care </a:t>
            </a:r>
            <a:r>
              <a:rPr lang="en-US" baseline="0" dirty="0" err="1"/>
              <a:t>este</a:t>
            </a:r>
            <a:r>
              <a:rPr lang="en-US" baseline="0" dirty="0"/>
              <a:t> </a:t>
            </a:r>
            <a:r>
              <a:rPr lang="en-US" baseline="0" dirty="0" err="1"/>
              <a:t>obligat</a:t>
            </a:r>
            <a:r>
              <a:rPr lang="en-US" baseline="0" dirty="0"/>
              <a:t> </a:t>
            </a:r>
            <a:r>
              <a:rPr lang="en-US" baseline="0" dirty="0" err="1"/>
              <a:t>prin</a:t>
            </a:r>
            <a:r>
              <a:rPr lang="en-US" baseline="0" dirty="0"/>
              <a:t> </a:t>
            </a:r>
            <a:r>
              <a:rPr lang="en-US" baseline="0" dirty="0" err="1"/>
              <a:t>ordin</a:t>
            </a:r>
            <a:r>
              <a:rPr lang="en-US" baseline="0" dirty="0"/>
              <a:t> </a:t>
            </a:r>
            <a:r>
              <a:rPr lang="ro-RO" baseline="0" dirty="0"/>
              <a:t>să </a:t>
            </a:r>
            <a:r>
              <a:rPr lang="en-US" baseline="0" dirty="0" err="1"/>
              <a:t>notifice</a:t>
            </a:r>
            <a:r>
              <a:rPr lang="ro-RO" dirty="0"/>
              <a:t> </a:t>
            </a:r>
            <a:r>
              <a:rPr lang="en-US" baseline="0" dirty="0" err="1"/>
              <a:t>următorul</a:t>
            </a:r>
            <a:r>
              <a:rPr lang="en-US" baseline="0" dirty="0"/>
              <a:t> </a:t>
            </a:r>
            <a:r>
              <a:rPr lang="en-US" baseline="0" dirty="0" err="1"/>
              <a:t>furnizor</a:t>
            </a:r>
            <a:r>
              <a:rPr lang="en-US" baseline="0" dirty="0"/>
              <a:t> de </a:t>
            </a:r>
            <a:r>
              <a:rPr lang="en-US" baseline="0" dirty="0" err="1"/>
              <a:t>servicii</a:t>
            </a:r>
            <a:r>
              <a:rPr lang="en-US" baseline="0" dirty="0"/>
              <a:t> </a:t>
            </a:r>
            <a:r>
              <a:rPr lang="en-US" baseline="0" dirty="0" err="1"/>
              <a:t>implicat</a:t>
            </a:r>
            <a:r>
              <a:rPr lang="en-US" baseline="0" dirty="0"/>
              <a:t> </a:t>
            </a:r>
            <a:r>
              <a:rPr lang="en-US" baseline="0" dirty="0" err="1"/>
              <a:t>în</a:t>
            </a:r>
            <a:r>
              <a:rPr lang="en-US" baseline="0" dirty="0"/>
              <a:t> </a:t>
            </a:r>
            <a:r>
              <a:rPr lang="en-US" baseline="0" dirty="0" err="1"/>
              <a:t>lanțul</a:t>
            </a:r>
            <a:r>
              <a:rPr lang="en-US" baseline="0" dirty="0"/>
              <a:t> de </a:t>
            </a:r>
            <a:r>
              <a:rPr lang="en-US" baseline="0" dirty="0" err="1"/>
              <a:t>transmisie</a:t>
            </a:r>
            <a:r>
              <a:rPr lang="en-US" baseline="0" dirty="0"/>
              <a:t>).</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32</a:t>
            </a:fld>
            <a:endParaRPr lang="en-US"/>
          </a:p>
        </p:txBody>
      </p:sp>
    </p:spTree>
    <p:extLst>
      <p:ext uri="{BB962C8B-B14F-4D97-AF65-F5344CB8AC3E}">
        <p14:creationId xmlns:p14="http://schemas.microsoft.com/office/powerpoint/2010/main" val="31515486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7</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400" b="1" i="0" u="none" strike="noStrike" kern="1200" cap="none" spc="0" normalizeH="0" baseline="0" noProof="0" dirty="0">
                <a:ln>
                  <a:noFill/>
                </a:ln>
                <a:solidFill>
                  <a:srgbClr val="C00000"/>
                </a:solidFill>
                <a:effectLst/>
                <a:uLnTx/>
                <a:uFillTx/>
                <a:latin typeface="Calibri" panose="020F0502020204030204"/>
                <a:ea typeface="+mn-ea"/>
                <a:cs typeface="+mn-cs"/>
              </a:rPr>
              <a:t>chiar dacă unul sau mai mulți furnizori de servicii au fost implicați în transmisia acelei comunicări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lang="en-US" baseline="0" dirty="0"/>
          </a:p>
          <a:p>
            <a:endParaRPr lang="en-US" baseline="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Este important ca </a:t>
            </a:r>
            <a:r>
              <a:rPr lang="ro-RO" dirty="0"/>
              <a:t>o</a:t>
            </a:r>
            <a:r>
              <a:rPr lang="en-US" dirty="0" err="1"/>
              <a:t>biectul</a:t>
            </a:r>
            <a:r>
              <a:rPr lang="en-US" dirty="0"/>
              <a:t> </a:t>
            </a:r>
            <a:r>
              <a:rPr lang="ro-RO" dirty="0"/>
              <a:t>ordinului </a:t>
            </a:r>
            <a:r>
              <a:rPr lang="en-US" dirty="0"/>
              <a:t>de </a:t>
            </a:r>
            <a:r>
              <a:rPr lang="en-US" dirty="0" err="1"/>
              <a:t>divulgare</a:t>
            </a:r>
            <a:r>
              <a:rPr lang="en-US" dirty="0"/>
              <a:t> </a:t>
            </a:r>
            <a:r>
              <a:rPr lang="en-US" dirty="0" err="1"/>
              <a:t>parțială</a:t>
            </a:r>
            <a:r>
              <a:rPr lang="en-US" dirty="0"/>
              <a:t> a </a:t>
            </a:r>
            <a:r>
              <a:rPr lang="en-US" dirty="0" err="1"/>
              <a:t>datelor</a:t>
            </a:r>
            <a:r>
              <a:rPr lang="en-US" dirty="0"/>
              <a:t> de </a:t>
            </a:r>
            <a:r>
              <a:rPr lang="en-US" dirty="0" err="1"/>
              <a:t>trafic</a:t>
            </a:r>
            <a:r>
              <a:rPr lang="en-US" dirty="0"/>
              <a:t> </a:t>
            </a:r>
            <a:r>
              <a:rPr lang="en-US" dirty="0" err="1"/>
              <a:t>să</a:t>
            </a:r>
            <a:r>
              <a:rPr lang="en-US" dirty="0"/>
              <a:t> fie </a:t>
            </a:r>
            <a:r>
              <a:rPr lang="en-US" dirty="0" err="1"/>
              <a:t>mandatat</a:t>
            </a:r>
            <a:r>
              <a:rPr lang="en-US" dirty="0"/>
              <a:t> cu </a:t>
            </a:r>
            <a:r>
              <a:rPr lang="en-US" dirty="0" err="1"/>
              <a:t>divulgarea</a:t>
            </a:r>
            <a:r>
              <a:rPr lang="en-US" dirty="0"/>
              <a:t> </a:t>
            </a:r>
            <a:r>
              <a:rPr lang="en-US" dirty="0" err="1"/>
              <a:t>unor</a:t>
            </a:r>
            <a:r>
              <a:rPr lang="en-US" dirty="0"/>
              <a:t> date de </a:t>
            </a:r>
            <a:r>
              <a:rPr lang="en-US" dirty="0" err="1"/>
              <a:t>trafic</a:t>
            </a:r>
            <a:r>
              <a:rPr lang="en-US" dirty="0"/>
              <a:t> </a:t>
            </a:r>
            <a:r>
              <a:rPr lang="en-US" dirty="0" err="1"/>
              <a:t>suficient</a:t>
            </a:r>
            <a:r>
              <a:rPr lang="ro-RO" dirty="0"/>
              <a:t>e</a:t>
            </a:r>
            <a:r>
              <a:rPr lang="en-US" dirty="0"/>
              <a:t> </a:t>
            </a:r>
            <a:r>
              <a:rPr lang="en-US" dirty="0" err="1"/>
              <a:t>pentru</a:t>
            </a:r>
            <a:r>
              <a:rPr lang="en-US" dirty="0"/>
              <a:t> a </a:t>
            </a:r>
            <a:r>
              <a:rPr lang="en-US" dirty="0" err="1"/>
              <a:t>putea</a:t>
            </a:r>
            <a:r>
              <a:rPr lang="en-US" dirty="0"/>
              <a:t> </a:t>
            </a:r>
            <a:r>
              <a:rPr lang="en-US" dirty="0" err="1"/>
              <a:t>identifica</a:t>
            </a:r>
            <a:r>
              <a:rPr lang="en-US" dirty="0"/>
              <a:t> </a:t>
            </a:r>
            <a:r>
              <a:rPr lang="en-US" dirty="0" err="1"/>
              <a:t>alți</a:t>
            </a:r>
            <a:r>
              <a:rPr lang="en-US" dirty="0"/>
              <a:t> </a:t>
            </a:r>
            <a:r>
              <a:rPr lang="en-US" dirty="0" err="1"/>
              <a:t>furnizori</a:t>
            </a:r>
            <a:r>
              <a:rPr lang="en-US" dirty="0"/>
              <a:t> de </a:t>
            </a:r>
            <a:r>
              <a:rPr lang="en-US" dirty="0" err="1"/>
              <a:t>servicii</a:t>
            </a:r>
            <a:r>
              <a:rPr lang="en-US" dirty="0"/>
              <a:t> </a:t>
            </a:r>
            <a:r>
              <a:rPr lang="en-US" dirty="0" err="1"/>
              <a:t>implicați</a:t>
            </a:r>
            <a:r>
              <a:rPr lang="en-US" dirty="0"/>
              <a:t> </a:t>
            </a:r>
            <a:r>
              <a:rPr lang="en-US" dirty="0" err="1"/>
              <a:t>în</a:t>
            </a:r>
            <a:r>
              <a:rPr lang="en-US" dirty="0"/>
              <a:t> </a:t>
            </a:r>
            <a:r>
              <a:rPr lang="en-US" dirty="0" err="1"/>
              <a:t>transmiterea</a:t>
            </a:r>
            <a:r>
              <a:rPr lang="en-US" dirty="0"/>
              <a:t> </a:t>
            </a:r>
            <a:r>
              <a:rPr lang="en-US" dirty="0" err="1"/>
              <a:t>comunicării</a:t>
            </a:r>
            <a:r>
              <a:rPr lang="en-US" dirty="0"/>
              <a:t>. </a:t>
            </a:r>
            <a:r>
              <a:rPr lang="en-US" dirty="0" err="1"/>
              <a:t>În</a:t>
            </a:r>
            <a:r>
              <a:rPr lang="en-US" dirty="0"/>
              <a:t> </a:t>
            </a:r>
            <a:r>
              <a:rPr lang="en-US" dirty="0" err="1"/>
              <a:t>absența</a:t>
            </a:r>
            <a:r>
              <a:rPr lang="en-US" dirty="0"/>
              <a:t> </a:t>
            </a:r>
            <a:r>
              <a:rPr lang="en-US" dirty="0" err="1"/>
              <a:t>acestei</a:t>
            </a:r>
            <a:r>
              <a:rPr lang="en-US" dirty="0"/>
              <a:t> </a:t>
            </a:r>
            <a:r>
              <a:rPr lang="en-US" dirty="0" err="1"/>
              <a:t>puteri</a:t>
            </a:r>
            <a:r>
              <a:rPr lang="en-US" dirty="0"/>
              <a:t>, </a:t>
            </a:r>
            <a:r>
              <a:rPr lang="en-US" dirty="0" err="1"/>
              <a:t>ar</a:t>
            </a:r>
            <a:r>
              <a:rPr lang="en-US" dirty="0"/>
              <a:t> fi </a:t>
            </a:r>
            <a:r>
              <a:rPr lang="en-US" dirty="0" err="1"/>
              <a:t>extrem</a:t>
            </a:r>
            <a:r>
              <a:rPr lang="en-US" dirty="0"/>
              <a:t> de </a:t>
            </a:r>
            <a:r>
              <a:rPr lang="en-US" dirty="0" err="1"/>
              <a:t>dificilă</a:t>
            </a:r>
            <a:r>
              <a:rPr lang="en-US" dirty="0"/>
              <a:t> </a:t>
            </a:r>
            <a:r>
              <a:rPr lang="en-US" dirty="0" err="1"/>
              <a:t>identificarea</a:t>
            </a:r>
            <a:r>
              <a:rPr lang="en-US" dirty="0"/>
              <a:t> </a:t>
            </a:r>
            <a:r>
              <a:rPr lang="en-US" dirty="0" err="1"/>
              <a:t>diferiților</a:t>
            </a:r>
            <a:r>
              <a:rPr lang="en-US" dirty="0"/>
              <a:t> </a:t>
            </a:r>
            <a:r>
              <a:rPr lang="en-US" dirty="0" err="1"/>
              <a:t>furnizori</a:t>
            </a:r>
            <a:r>
              <a:rPr lang="en-US" dirty="0"/>
              <a:t> de </a:t>
            </a:r>
            <a:r>
              <a:rPr lang="en-US" dirty="0" err="1"/>
              <a:t>servicii</a:t>
            </a:r>
            <a:r>
              <a:rPr lang="en-US" dirty="0"/>
              <a:t> </a:t>
            </a:r>
            <a:r>
              <a:rPr lang="en-US" dirty="0" err="1"/>
              <a:t>implicați</a:t>
            </a:r>
            <a:r>
              <a:rPr lang="en-US" dirty="0"/>
              <a:t> </a:t>
            </a:r>
            <a:r>
              <a:rPr lang="en-US" dirty="0" err="1"/>
              <a:t>și</a:t>
            </a:r>
            <a:r>
              <a:rPr lang="en-US" dirty="0"/>
              <a:t>, </a:t>
            </a:r>
            <a:r>
              <a:rPr lang="en-US" dirty="0" err="1"/>
              <a:t>astfel</a:t>
            </a:r>
            <a:r>
              <a:rPr lang="en-US" dirty="0"/>
              <a:t>, </a:t>
            </a:r>
            <a:r>
              <a:rPr lang="en-US" dirty="0" err="1"/>
              <a:t>să</a:t>
            </a:r>
            <a:r>
              <a:rPr lang="en-US" dirty="0"/>
              <a:t> </a:t>
            </a:r>
            <a:r>
              <a:rPr lang="ro-RO" dirty="0"/>
              <a:t>se </a:t>
            </a:r>
            <a:r>
              <a:rPr lang="en-US" dirty="0" err="1"/>
              <a:t>exer</a:t>
            </a:r>
            <a:r>
              <a:rPr lang="ro-RO" dirty="0" err="1"/>
              <a:t>cite</a:t>
            </a:r>
            <a:r>
              <a:rPr lang="en-US" dirty="0"/>
              <a:t> </a:t>
            </a:r>
            <a:r>
              <a:rPr lang="en-US" dirty="0" err="1"/>
              <a:t>în</a:t>
            </a:r>
            <a:r>
              <a:rPr lang="en-US" dirty="0"/>
              <a:t> </a:t>
            </a:r>
            <a:r>
              <a:rPr lang="en-US" dirty="0" err="1"/>
              <a:t>consecință</a:t>
            </a:r>
            <a:r>
              <a:rPr lang="en-US" dirty="0"/>
              <a:t> </a:t>
            </a:r>
            <a:r>
              <a:rPr lang="en-US" dirty="0" err="1"/>
              <a:t>puterile</a:t>
            </a:r>
            <a:r>
              <a:rPr lang="en-US" dirty="0"/>
              <a:t> </a:t>
            </a:r>
            <a:r>
              <a:rPr lang="en-US" dirty="0" err="1"/>
              <a:t>corespunzătoare</a:t>
            </a:r>
            <a:r>
              <a:rPr lang="en-US" dirty="0"/>
              <a:t>.</a:t>
            </a:r>
            <a:endParaRPr lang="ro-RO" dirty="0"/>
          </a:p>
          <a:p>
            <a:endParaRPr lang="aa-ET"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33</a:t>
            </a:fld>
            <a:endParaRPr lang="en-US"/>
          </a:p>
        </p:txBody>
      </p:sp>
    </p:spTree>
    <p:extLst>
      <p:ext uri="{BB962C8B-B14F-4D97-AF65-F5344CB8AC3E}">
        <p14:creationId xmlns:p14="http://schemas.microsoft.com/office/powerpoint/2010/main" val="11917748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dirty="0" err="1"/>
              <a:t>Acest</a:t>
            </a:r>
            <a:r>
              <a:rPr lang="en-GB" dirty="0"/>
              <a:t> set final de </a:t>
            </a:r>
            <a:r>
              <a:rPr lang="ro-RO" dirty="0" err="1"/>
              <a:t>slide</a:t>
            </a:r>
            <a:r>
              <a:rPr lang="ro-RO" dirty="0"/>
              <a:t>-uri va</a:t>
            </a:r>
            <a:r>
              <a:rPr lang="en-GB" dirty="0"/>
              <a:t> </a:t>
            </a:r>
            <a:r>
              <a:rPr lang="en-GB" dirty="0" err="1"/>
              <a:t>explora</a:t>
            </a:r>
            <a:r>
              <a:rPr lang="en-GB" dirty="0"/>
              <a:t> </a:t>
            </a:r>
            <a:r>
              <a:rPr lang="en-GB" dirty="0" err="1"/>
              <a:t>puterea</a:t>
            </a:r>
            <a:r>
              <a:rPr lang="en-GB" dirty="0"/>
              <a:t> </a:t>
            </a:r>
            <a:r>
              <a:rPr lang="en-GB" dirty="0" err="1"/>
              <a:t>procedurală</a:t>
            </a:r>
            <a:r>
              <a:rPr lang="en-GB" dirty="0"/>
              <a:t> a </a:t>
            </a:r>
            <a:r>
              <a:rPr lang="en-GB" dirty="0" err="1"/>
              <a:t>ordin</a:t>
            </a:r>
            <a:r>
              <a:rPr lang="ro-RO" dirty="0"/>
              <a:t>ului de divulgare</a:t>
            </a:r>
            <a:r>
              <a:rPr lang="en-GB" dirty="0"/>
              <a:t>, </a:t>
            </a:r>
            <a:r>
              <a:rPr lang="ro-RO" dirty="0"/>
              <a:t>așa</a:t>
            </a:r>
            <a:r>
              <a:rPr lang="en-GB" dirty="0"/>
              <a:t> cum a </a:t>
            </a:r>
            <a:r>
              <a:rPr lang="en-GB" dirty="0" err="1"/>
              <a:t>fost</a:t>
            </a:r>
            <a:r>
              <a:rPr lang="en-GB" dirty="0"/>
              <a:t> </a:t>
            </a:r>
            <a:r>
              <a:rPr lang="en-GB" dirty="0" err="1"/>
              <a:t>prevăzută</a:t>
            </a:r>
            <a:r>
              <a:rPr lang="en-GB" dirty="0"/>
              <a:t> la </a:t>
            </a:r>
            <a:r>
              <a:rPr lang="ro-RO" dirty="0"/>
              <a:t>A</a:t>
            </a:r>
            <a:r>
              <a:rPr lang="en-GB" dirty="0" err="1"/>
              <a:t>rticolul</a:t>
            </a:r>
            <a:r>
              <a:rPr lang="en-GB" dirty="0"/>
              <a:t> 18 din </a:t>
            </a:r>
            <a:r>
              <a:rPr lang="en-GB" dirty="0" err="1"/>
              <a:t>Convenția</a:t>
            </a:r>
            <a:r>
              <a:rPr lang="en-GB" dirty="0"/>
              <a:t> de la </a:t>
            </a:r>
            <a:r>
              <a:rPr lang="en-GB" dirty="0" err="1"/>
              <a:t>Budapesta</a:t>
            </a:r>
            <a:r>
              <a:rPr lang="en-GB" dirty="0"/>
              <a:t>. </a:t>
            </a:r>
          </a:p>
          <a:p>
            <a:endParaRPr lang="en-GB" dirty="0"/>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34</a:t>
            </a:fld>
            <a:endParaRPr lang="en-GB"/>
          </a:p>
        </p:txBody>
      </p:sp>
    </p:spTree>
    <p:extLst>
      <p:ext uri="{BB962C8B-B14F-4D97-AF65-F5344CB8AC3E}">
        <p14:creationId xmlns:p14="http://schemas.microsoft.com/office/powerpoint/2010/main" val="121765502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ro-RO" dirty="0"/>
              <a:t>Prevede</a:t>
            </a:r>
            <a:r>
              <a:rPr lang="en-GB" dirty="0"/>
              <a:t>rea </a:t>
            </a:r>
            <a:r>
              <a:rPr lang="ro-RO" dirty="0"/>
              <a:t>A</a:t>
            </a:r>
            <a:r>
              <a:rPr lang="en-GB" dirty="0" err="1"/>
              <a:t>rticolului</a:t>
            </a:r>
            <a:r>
              <a:rPr lang="en-GB" dirty="0"/>
              <a:t> 18 </a:t>
            </a:r>
            <a:r>
              <a:rPr lang="en-GB" dirty="0" err="1"/>
              <a:t>este</a:t>
            </a:r>
            <a:r>
              <a:rPr lang="en-GB" dirty="0"/>
              <a:t>, de </a:t>
            </a:r>
            <a:r>
              <a:rPr lang="en-GB" dirty="0" err="1"/>
              <a:t>asemenea</a:t>
            </a:r>
            <a:r>
              <a:rPr lang="en-GB" dirty="0"/>
              <a:t>, </a:t>
            </a:r>
            <a:r>
              <a:rPr lang="en-GB" dirty="0" err="1"/>
              <a:t>foarte</a:t>
            </a:r>
            <a:r>
              <a:rPr lang="en-GB" dirty="0"/>
              <a:t> </a:t>
            </a:r>
            <a:r>
              <a:rPr lang="en-GB" dirty="0" err="1"/>
              <a:t>interesantă</a:t>
            </a:r>
            <a:r>
              <a:rPr lang="en-GB" dirty="0"/>
              <a:t>. </a:t>
            </a:r>
            <a:r>
              <a:rPr lang="en-GB" dirty="0" err="1"/>
              <a:t>Potrivit</a:t>
            </a:r>
            <a:r>
              <a:rPr lang="en-GB" dirty="0"/>
              <a:t> </a:t>
            </a:r>
            <a:r>
              <a:rPr lang="en-GB" dirty="0" err="1"/>
              <a:t>acesteia</a:t>
            </a:r>
            <a:r>
              <a:rPr lang="en-GB" dirty="0"/>
              <a:t>, </a:t>
            </a:r>
            <a:r>
              <a:rPr lang="en-GB" dirty="0" err="1"/>
              <a:t>fiecare</a:t>
            </a:r>
            <a:r>
              <a:rPr lang="en-GB" dirty="0"/>
              <a:t> </a:t>
            </a:r>
            <a:r>
              <a:rPr lang="en-GB" dirty="0" err="1"/>
              <a:t>parte</a:t>
            </a:r>
            <a:r>
              <a:rPr lang="en-GB" dirty="0"/>
              <a:t> </a:t>
            </a:r>
            <a:r>
              <a:rPr lang="en-GB" dirty="0" err="1"/>
              <a:t>trebuie</a:t>
            </a:r>
            <a:r>
              <a:rPr lang="en-GB" dirty="0"/>
              <a:t> </a:t>
            </a:r>
            <a:r>
              <a:rPr lang="en-GB" dirty="0" err="1"/>
              <a:t>să</a:t>
            </a:r>
            <a:r>
              <a:rPr lang="en-GB" dirty="0"/>
              <a:t> </a:t>
            </a:r>
            <a:r>
              <a:rPr lang="en-GB" dirty="0" err="1"/>
              <a:t>adopte</a:t>
            </a:r>
            <a:r>
              <a:rPr lang="en-GB" dirty="0"/>
              <a:t> </a:t>
            </a:r>
            <a:r>
              <a:rPr lang="en-GB" dirty="0" err="1"/>
              <a:t>măsuri</a:t>
            </a:r>
            <a:r>
              <a:rPr lang="en-GB" dirty="0"/>
              <a:t> legislative </a:t>
            </a:r>
            <a:r>
              <a:rPr lang="en-GB" dirty="0" err="1"/>
              <a:t>pentru</a:t>
            </a:r>
            <a:r>
              <a:rPr lang="en-GB" dirty="0"/>
              <a:t> a </a:t>
            </a:r>
            <a:r>
              <a:rPr lang="en-GB" dirty="0" err="1"/>
              <a:t>împuternici</a:t>
            </a:r>
            <a:r>
              <a:rPr lang="en-GB" dirty="0"/>
              <a:t> </a:t>
            </a:r>
            <a:r>
              <a:rPr lang="en-GB" dirty="0" err="1"/>
              <a:t>autoritățile</a:t>
            </a:r>
            <a:r>
              <a:rPr lang="en-GB" dirty="0"/>
              <a:t> sale de </a:t>
            </a:r>
            <a:r>
              <a:rPr lang="en-GB" dirty="0" err="1"/>
              <a:t>aplicare</a:t>
            </a:r>
            <a:r>
              <a:rPr lang="en-GB" dirty="0"/>
              <a:t> a </a:t>
            </a:r>
            <a:r>
              <a:rPr lang="en-GB" dirty="0" err="1"/>
              <a:t>legii</a:t>
            </a:r>
            <a:r>
              <a:rPr lang="en-GB" dirty="0"/>
              <a:t> (LEA) cu </a:t>
            </a:r>
            <a:r>
              <a:rPr lang="en-GB" dirty="0" err="1"/>
              <a:t>posibilitatea</a:t>
            </a:r>
            <a:r>
              <a:rPr lang="en-GB" dirty="0"/>
              <a:t> de a da "</a:t>
            </a:r>
            <a:r>
              <a:rPr lang="en-GB" dirty="0" err="1"/>
              <a:t>ordine</a:t>
            </a:r>
            <a:r>
              <a:rPr lang="en-GB" dirty="0"/>
              <a:t> de </a:t>
            </a:r>
            <a:r>
              <a:rPr lang="ro-RO" dirty="0"/>
              <a:t>divulgare</a:t>
            </a:r>
            <a:r>
              <a:rPr lang="en-GB" dirty="0"/>
              <a:t>". </a:t>
            </a:r>
            <a:r>
              <a:rPr lang="en-GB" dirty="0" err="1"/>
              <a:t>Acest</a:t>
            </a:r>
            <a:r>
              <a:rPr lang="en-GB" dirty="0"/>
              <a:t> </a:t>
            </a:r>
            <a:r>
              <a:rPr lang="en-GB" dirty="0" err="1"/>
              <a:t>ordin</a:t>
            </a:r>
            <a:r>
              <a:rPr lang="en-GB" dirty="0"/>
              <a:t> </a:t>
            </a:r>
            <a:r>
              <a:rPr lang="en-GB" dirty="0" err="1"/>
              <a:t>judiciar</a:t>
            </a:r>
            <a:r>
              <a:rPr lang="en-GB" dirty="0"/>
              <a:t> </a:t>
            </a:r>
            <a:r>
              <a:rPr lang="en-GB" dirty="0" err="1"/>
              <a:t>poate</a:t>
            </a:r>
            <a:r>
              <a:rPr lang="en-GB" dirty="0"/>
              <a:t> fi </a:t>
            </a:r>
            <a:r>
              <a:rPr lang="en-GB" dirty="0" err="1"/>
              <a:t>emis</a:t>
            </a:r>
            <a:r>
              <a:rPr lang="en-GB" dirty="0"/>
              <a:t> de </a:t>
            </a:r>
            <a:r>
              <a:rPr lang="en-GB" dirty="0" err="1"/>
              <a:t>agențiile</a:t>
            </a:r>
            <a:r>
              <a:rPr lang="en-GB" dirty="0"/>
              <a:t> de </a:t>
            </a:r>
            <a:r>
              <a:rPr lang="en-GB" dirty="0" err="1"/>
              <a:t>aplicare</a:t>
            </a:r>
            <a:r>
              <a:rPr lang="en-GB" dirty="0"/>
              <a:t> a </a:t>
            </a:r>
            <a:r>
              <a:rPr lang="en-GB" dirty="0" err="1"/>
              <a:t>legii</a:t>
            </a:r>
            <a:r>
              <a:rPr lang="en-GB" dirty="0"/>
              <a:t> </a:t>
            </a:r>
            <a:r>
              <a:rPr lang="en-GB" dirty="0" err="1"/>
              <a:t>cetățenilor</a:t>
            </a:r>
            <a:r>
              <a:rPr lang="en-GB" dirty="0"/>
              <a:t> </a:t>
            </a:r>
            <a:r>
              <a:rPr lang="en-GB" dirty="0" err="1"/>
              <a:t>și</a:t>
            </a:r>
            <a:r>
              <a:rPr lang="en-GB" dirty="0"/>
              <a:t> </a:t>
            </a:r>
            <a:r>
              <a:rPr lang="en-GB" dirty="0" err="1"/>
              <a:t>furnizorilor</a:t>
            </a:r>
            <a:r>
              <a:rPr lang="en-GB" dirty="0"/>
              <a:t> de </a:t>
            </a:r>
            <a:r>
              <a:rPr lang="en-GB" dirty="0" err="1"/>
              <a:t>servicii</a:t>
            </a:r>
            <a:r>
              <a:rPr lang="en-GB" dirty="0"/>
              <a:t> Internet, </a:t>
            </a:r>
            <a:r>
              <a:rPr lang="en-GB" dirty="0" err="1"/>
              <a:t>ordonându</a:t>
            </a:r>
            <a:r>
              <a:rPr lang="en-GB" dirty="0"/>
              <a:t>-le </a:t>
            </a:r>
            <a:r>
              <a:rPr lang="en-GB" dirty="0" err="1"/>
              <a:t>să</a:t>
            </a:r>
            <a:r>
              <a:rPr lang="en-GB" dirty="0"/>
              <a:t> </a:t>
            </a:r>
            <a:r>
              <a:rPr lang="en-GB" dirty="0" err="1"/>
              <a:t>furnizeze</a:t>
            </a:r>
            <a:r>
              <a:rPr lang="en-GB" dirty="0"/>
              <a:t> </a:t>
            </a:r>
            <a:r>
              <a:rPr lang="en-GB" dirty="0" err="1"/>
              <a:t>autorităților</a:t>
            </a:r>
            <a:r>
              <a:rPr lang="en-GB" dirty="0"/>
              <a:t> </a:t>
            </a:r>
            <a:r>
              <a:rPr lang="en-GB" dirty="0" err="1"/>
              <a:t>competente</a:t>
            </a:r>
            <a:r>
              <a:rPr lang="en-GB" dirty="0"/>
              <a:t> date </a:t>
            </a:r>
            <a:r>
              <a:rPr lang="en-GB" dirty="0" err="1"/>
              <a:t>stocate</a:t>
            </a:r>
            <a:r>
              <a:rPr lang="en-GB" dirty="0"/>
              <a:t> </a:t>
            </a:r>
            <a:r>
              <a:rPr lang="en-GB" dirty="0" err="1"/>
              <a:t>într</a:t>
            </a:r>
            <a:r>
              <a:rPr lang="en-GB" dirty="0"/>
              <a:t>-un </a:t>
            </a:r>
            <a:r>
              <a:rPr lang="en-GB" dirty="0" err="1"/>
              <a:t>sistem</a:t>
            </a:r>
            <a:r>
              <a:rPr lang="en-GB" dirty="0"/>
              <a:t> informatic, </a:t>
            </a:r>
            <a:r>
              <a:rPr lang="ro-RO" dirty="0"/>
              <a:t>aflat </a:t>
            </a:r>
            <a:r>
              <a:rPr lang="en-GB" dirty="0"/>
              <a:t>sub </a:t>
            </a:r>
            <a:r>
              <a:rPr lang="en-GB" dirty="0" err="1"/>
              <a:t>responsabilitățile</a:t>
            </a:r>
            <a:r>
              <a:rPr lang="en-GB" dirty="0"/>
              <a:t> lor </a:t>
            </a:r>
            <a:r>
              <a:rPr lang="en-GB" dirty="0" err="1"/>
              <a:t>sau</a:t>
            </a:r>
            <a:r>
              <a:rPr lang="en-GB" dirty="0"/>
              <a:t> </a:t>
            </a:r>
            <a:r>
              <a:rPr lang="ro-RO" dirty="0"/>
              <a:t>să </a:t>
            </a:r>
            <a:r>
              <a:rPr lang="en-GB" dirty="0" err="1"/>
              <a:t>furnize</a:t>
            </a:r>
            <a:r>
              <a:rPr lang="ro-RO" dirty="0" err="1"/>
              <a:t>ze</a:t>
            </a:r>
            <a:r>
              <a:rPr lang="ro-RO" dirty="0"/>
              <a:t> </a:t>
            </a:r>
            <a:r>
              <a:rPr lang="en-GB" dirty="0"/>
              <a:t>date de</a:t>
            </a:r>
            <a:r>
              <a:rPr lang="ro-RO" dirty="0"/>
              <a:t>spre</a:t>
            </a:r>
            <a:r>
              <a:rPr lang="en-GB" dirty="0"/>
              <a:t> </a:t>
            </a:r>
            <a:r>
              <a:rPr lang="en-GB" dirty="0" err="1"/>
              <a:t>abonați</a:t>
            </a:r>
            <a:r>
              <a:rPr lang="en-GB" dirty="0"/>
              <a:t>.</a:t>
            </a:r>
          </a:p>
          <a:p>
            <a:pPr eaLnBrk="1" fontAlgn="auto" hangingPunct="1">
              <a:spcBef>
                <a:spcPts val="0"/>
              </a:spcBef>
              <a:spcAft>
                <a:spcPts val="0"/>
              </a:spcAft>
              <a:defRPr/>
            </a:pPr>
            <a:endParaRPr lang="en-GB" dirty="0"/>
          </a:p>
          <a:p>
            <a:pPr eaLnBrk="1" fontAlgn="auto" hangingPunct="1">
              <a:spcBef>
                <a:spcPts val="0"/>
              </a:spcBef>
              <a:spcAft>
                <a:spcPts val="0"/>
              </a:spcAft>
              <a:defRPr/>
            </a:pPr>
            <a:r>
              <a:rPr lang="en-GB" dirty="0"/>
              <a:t>Conform </a:t>
            </a:r>
            <a:r>
              <a:rPr lang="en-GB" dirty="0" err="1"/>
              <a:t>Convenției</a:t>
            </a:r>
            <a:r>
              <a:rPr lang="en-GB" dirty="0"/>
              <a:t>, </a:t>
            </a:r>
            <a:r>
              <a:rPr lang="en-GB" dirty="0" err="1"/>
              <a:t>ordinul</a:t>
            </a:r>
            <a:r>
              <a:rPr lang="en-GB" dirty="0"/>
              <a:t> de </a:t>
            </a:r>
            <a:r>
              <a:rPr lang="ro-RO" dirty="0"/>
              <a:t>divulgare</a:t>
            </a:r>
            <a:r>
              <a:rPr lang="en-GB" dirty="0"/>
              <a:t> </a:t>
            </a:r>
            <a:r>
              <a:rPr lang="en-GB" dirty="0" err="1"/>
              <a:t>trebuie</a:t>
            </a:r>
            <a:r>
              <a:rPr lang="en-GB" dirty="0"/>
              <a:t> </a:t>
            </a:r>
            <a:r>
              <a:rPr lang="en-GB" dirty="0" err="1"/>
              <a:t>să</a:t>
            </a:r>
            <a:r>
              <a:rPr lang="en-GB" dirty="0"/>
              <a:t> </a:t>
            </a:r>
            <a:r>
              <a:rPr lang="en-GB" dirty="0" err="1"/>
              <a:t>precizeze</a:t>
            </a:r>
            <a:r>
              <a:rPr lang="en-GB" dirty="0"/>
              <a:t> natura </a:t>
            </a:r>
            <a:r>
              <a:rPr lang="en-GB" dirty="0" err="1"/>
              <a:t>și</a:t>
            </a:r>
            <a:r>
              <a:rPr lang="en-GB" dirty="0"/>
              <a:t> </a:t>
            </a:r>
            <a:r>
              <a:rPr lang="en-GB" dirty="0" err="1"/>
              <a:t>amploarea</a:t>
            </a:r>
            <a:r>
              <a:rPr lang="en-GB" dirty="0"/>
              <a:t> </a:t>
            </a:r>
            <a:r>
              <a:rPr lang="en-GB" dirty="0" err="1"/>
              <a:t>datelor</a:t>
            </a:r>
            <a:r>
              <a:rPr lang="en-GB" dirty="0"/>
              <a:t> solicitate: </a:t>
            </a:r>
            <a:r>
              <a:rPr lang="en-GB" dirty="0" err="1"/>
              <a:t>este</a:t>
            </a:r>
            <a:r>
              <a:rPr lang="en-GB" dirty="0"/>
              <a:t> </a:t>
            </a:r>
            <a:r>
              <a:rPr lang="en-GB" dirty="0" err="1"/>
              <a:t>foarte</a:t>
            </a:r>
            <a:r>
              <a:rPr lang="en-GB" dirty="0"/>
              <a:t> </a:t>
            </a:r>
            <a:r>
              <a:rPr lang="en-GB" dirty="0" err="1"/>
              <a:t>clar</a:t>
            </a:r>
            <a:r>
              <a:rPr lang="en-GB" dirty="0"/>
              <a:t> </a:t>
            </a:r>
            <a:r>
              <a:rPr lang="en-GB" dirty="0" err="1"/>
              <a:t>că</a:t>
            </a:r>
            <a:r>
              <a:rPr lang="en-GB" dirty="0"/>
              <a:t> </a:t>
            </a:r>
            <a:r>
              <a:rPr lang="en-GB" dirty="0" err="1"/>
              <a:t>datele</a:t>
            </a:r>
            <a:r>
              <a:rPr lang="en-GB" dirty="0"/>
              <a:t> solicitate de </a:t>
            </a:r>
            <a:r>
              <a:rPr lang="en-GB" dirty="0" err="1"/>
              <a:t>anchetă</a:t>
            </a:r>
            <a:r>
              <a:rPr lang="en-GB" dirty="0"/>
              <a:t> </a:t>
            </a:r>
            <a:r>
              <a:rPr lang="en-GB" dirty="0" err="1"/>
              <a:t>trebuie</a:t>
            </a:r>
            <a:r>
              <a:rPr lang="en-GB" dirty="0"/>
              <a:t> </a:t>
            </a:r>
            <a:r>
              <a:rPr lang="en-GB" dirty="0" err="1"/>
              <a:t>să</a:t>
            </a:r>
            <a:r>
              <a:rPr lang="en-GB" dirty="0"/>
              <a:t> fie determinate anterior, </a:t>
            </a:r>
            <a:r>
              <a:rPr lang="en-GB" dirty="0" err="1"/>
              <a:t>iar</a:t>
            </a:r>
            <a:r>
              <a:rPr lang="en-GB" dirty="0"/>
              <a:t> </a:t>
            </a:r>
            <a:r>
              <a:rPr lang="en-GB" i="1" dirty="0" err="1"/>
              <a:t>expedițiile</a:t>
            </a:r>
            <a:r>
              <a:rPr lang="en-GB" i="1" dirty="0"/>
              <a:t> de </a:t>
            </a:r>
            <a:r>
              <a:rPr lang="en-GB" i="1" dirty="0" err="1"/>
              <a:t>pescuit</a:t>
            </a:r>
            <a:r>
              <a:rPr lang="en-GB" i="1" dirty="0"/>
              <a:t> </a:t>
            </a:r>
            <a:r>
              <a:rPr lang="en-GB" dirty="0"/>
              <a:t>sunt, </a:t>
            </a:r>
            <a:r>
              <a:rPr lang="en-GB" dirty="0" err="1"/>
              <a:t>prin</a:t>
            </a:r>
            <a:r>
              <a:rPr lang="en-GB" dirty="0"/>
              <a:t> </a:t>
            </a:r>
            <a:r>
              <a:rPr lang="en-GB" dirty="0" err="1"/>
              <a:t>urmare</a:t>
            </a:r>
            <a:r>
              <a:rPr lang="en-GB" dirty="0"/>
              <a:t>, </a:t>
            </a:r>
            <a:r>
              <a:rPr lang="en-GB" dirty="0" err="1"/>
              <a:t>interzise</a:t>
            </a:r>
            <a:r>
              <a:rPr lang="en-GB" dirty="0"/>
              <a:t>. </a:t>
            </a:r>
            <a:r>
              <a:rPr lang="en-GB" dirty="0" err="1"/>
              <a:t>Scopul</a:t>
            </a:r>
            <a:r>
              <a:rPr lang="en-GB" dirty="0"/>
              <a:t> </a:t>
            </a:r>
            <a:r>
              <a:rPr lang="en-GB" dirty="0" err="1"/>
              <a:t>acestei</a:t>
            </a:r>
            <a:r>
              <a:rPr lang="en-GB" dirty="0"/>
              <a:t> </a:t>
            </a:r>
            <a:r>
              <a:rPr lang="en-GB" dirty="0" err="1"/>
              <a:t>limite</a:t>
            </a:r>
            <a:r>
              <a:rPr lang="en-GB" dirty="0"/>
              <a:t> </a:t>
            </a:r>
            <a:r>
              <a:rPr lang="en-GB" dirty="0" err="1"/>
              <a:t>legale</a:t>
            </a:r>
            <a:r>
              <a:rPr lang="en-GB" dirty="0"/>
              <a:t> </a:t>
            </a:r>
            <a:r>
              <a:rPr lang="en-GB" dirty="0" err="1"/>
              <a:t>este</a:t>
            </a:r>
            <a:r>
              <a:rPr lang="en-GB" dirty="0"/>
              <a:t> de a </a:t>
            </a:r>
            <a:r>
              <a:rPr lang="en-GB" dirty="0" err="1"/>
              <a:t>impune</a:t>
            </a:r>
            <a:r>
              <a:rPr lang="en-GB" dirty="0"/>
              <a:t> o </a:t>
            </a:r>
            <a:r>
              <a:rPr lang="en-GB" dirty="0" err="1"/>
              <a:t>protecție</a:t>
            </a:r>
            <a:r>
              <a:rPr lang="en-GB" dirty="0"/>
              <a:t> </a:t>
            </a:r>
            <a:r>
              <a:rPr lang="en-GB" dirty="0" err="1"/>
              <a:t>importantă</a:t>
            </a:r>
            <a:r>
              <a:rPr lang="en-GB" dirty="0"/>
              <a:t> </a:t>
            </a:r>
            <a:r>
              <a:rPr lang="en-GB" dirty="0" err="1"/>
              <a:t>pentru</a:t>
            </a:r>
            <a:r>
              <a:rPr lang="en-GB" dirty="0"/>
              <a:t> </a:t>
            </a:r>
            <a:r>
              <a:rPr lang="en-GB" dirty="0" err="1"/>
              <a:t>protecția</a:t>
            </a:r>
            <a:r>
              <a:rPr lang="en-GB" dirty="0"/>
              <a:t> </a:t>
            </a:r>
            <a:r>
              <a:rPr lang="en-GB" dirty="0" err="1"/>
              <a:t>drepturilor</a:t>
            </a:r>
            <a:r>
              <a:rPr lang="en-GB" dirty="0"/>
              <a:t> </a:t>
            </a:r>
            <a:r>
              <a:rPr lang="en-GB" dirty="0" err="1"/>
              <a:t>omului</a:t>
            </a:r>
            <a:r>
              <a:rPr lang="en-GB" dirty="0"/>
              <a:t> </a:t>
            </a:r>
            <a:r>
              <a:rPr lang="en-GB" dirty="0" err="1"/>
              <a:t>și</a:t>
            </a:r>
            <a:r>
              <a:rPr lang="en-GB" dirty="0"/>
              <a:t> a </a:t>
            </a:r>
            <a:r>
              <a:rPr lang="en-GB" dirty="0" err="1"/>
              <a:t>libertăților</a:t>
            </a:r>
            <a:r>
              <a:rPr lang="en-GB" dirty="0"/>
              <a:t> </a:t>
            </a:r>
            <a:r>
              <a:rPr lang="en-GB" dirty="0" err="1"/>
              <a:t>în</a:t>
            </a:r>
            <a:r>
              <a:rPr lang="en-GB" dirty="0"/>
              <a:t> </a:t>
            </a:r>
            <a:r>
              <a:rPr lang="en-GB" dirty="0" err="1"/>
              <a:t>exercitarea</a:t>
            </a:r>
            <a:r>
              <a:rPr lang="en-GB" dirty="0"/>
              <a:t> </a:t>
            </a:r>
            <a:r>
              <a:rPr lang="en-GB" dirty="0" err="1"/>
              <a:t>acestor</a:t>
            </a:r>
            <a:r>
              <a:rPr lang="en-GB" dirty="0"/>
              <a:t> </a:t>
            </a:r>
            <a:r>
              <a:rPr lang="en-GB" dirty="0" err="1"/>
              <a:t>competențe</a:t>
            </a:r>
            <a:r>
              <a:rPr lang="en-GB" dirty="0"/>
              <a:t> de </a:t>
            </a:r>
            <a:r>
              <a:rPr lang="en-GB" dirty="0" err="1"/>
              <a:t>investigație</a:t>
            </a:r>
            <a:r>
              <a:rPr lang="en-GB" dirty="0"/>
              <a:t> de </a:t>
            </a:r>
            <a:r>
              <a:rPr lang="en-GB" dirty="0" err="1"/>
              <a:t>către</a:t>
            </a:r>
            <a:r>
              <a:rPr lang="en-GB" dirty="0"/>
              <a:t> </a:t>
            </a:r>
            <a:r>
              <a:rPr lang="en-GB" dirty="0" err="1"/>
              <a:t>agenții</a:t>
            </a:r>
            <a:r>
              <a:rPr lang="en-GB" dirty="0"/>
              <a:t> de </a:t>
            </a:r>
            <a:r>
              <a:rPr lang="en-GB" dirty="0" err="1"/>
              <a:t>aplicare</a:t>
            </a:r>
            <a:r>
              <a:rPr lang="en-GB" dirty="0"/>
              <a:t> a </a:t>
            </a:r>
            <a:r>
              <a:rPr lang="en-GB" dirty="0" err="1"/>
              <a:t>legii</a:t>
            </a:r>
            <a:r>
              <a:rPr lang="en-GB" dirty="0"/>
              <a:t>; </a:t>
            </a:r>
            <a:r>
              <a:rPr lang="ro-RO" dirty="0"/>
              <a:t>s</a:t>
            </a:r>
            <a:r>
              <a:rPr lang="en-GB" dirty="0"/>
              <a:t>e </a:t>
            </a:r>
            <a:r>
              <a:rPr lang="en-GB" dirty="0" err="1"/>
              <a:t>asigură</a:t>
            </a:r>
            <a:r>
              <a:rPr lang="en-GB" dirty="0"/>
              <a:t> </a:t>
            </a:r>
            <a:r>
              <a:rPr lang="en-GB" dirty="0" err="1"/>
              <a:t>căutarea</a:t>
            </a:r>
            <a:r>
              <a:rPr lang="en-GB" dirty="0"/>
              <a:t> </a:t>
            </a:r>
            <a:r>
              <a:rPr lang="en-GB" dirty="0" err="1"/>
              <a:t>și</a:t>
            </a:r>
            <a:r>
              <a:rPr lang="en-GB" dirty="0"/>
              <a:t> </a:t>
            </a:r>
            <a:r>
              <a:rPr lang="ro-RO" dirty="0" err="1"/>
              <a:t>sechetra</a:t>
            </a:r>
            <a:r>
              <a:rPr lang="en-GB" dirty="0"/>
              <a:t>rea </a:t>
            </a:r>
            <a:r>
              <a:rPr lang="en-GB" dirty="0" err="1"/>
              <a:t>informațiilor</a:t>
            </a:r>
            <a:r>
              <a:rPr lang="en-GB" dirty="0"/>
              <a:t> </a:t>
            </a:r>
            <a:r>
              <a:rPr lang="en-GB" dirty="0" err="1"/>
              <a:t>limitate</a:t>
            </a:r>
            <a:r>
              <a:rPr lang="en-GB" dirty="0"/>
              <a:t> la </a:t>
            </a:r>
            <a:r>
              <a:rPr lang="en-GB" dirty="0" err="1"/>
              <a:t>informațiile</a:t>
            </a:r>
            <a:r>
              <a:rPr lang="en-GB" dirty="0"/>
              <a:t> direct legate de un </a:t>
            </a:r>
            <a:r>
              <a:rPr lang="en-GB" dirty="0" err="1"/>
              <a:t>caz</a:t>
            </a:r>
            <a:r>
              <a:rPr lang="en-GB" dirty="0"/>
              <a:t> </a:t>
            </a:r>
            <a:r>
              <a:rPr lang="en-GB" dirty="0" err="1"/>
              <a:t>în</a:t>
            </a:r>
            <a:r>
              <a:rPr lang="en-GB" dirty="0"/>
              <a:t> </a:t>
            </a:r>
            <a:r>
              <a:rPr lang="en-GB" dirty="0" err="1"/>
              <a:t>cadrul</a:t>
            </a:r>
            <a:r>
              <a:rPr lang="en-GB" dirty="0"/>
              <a:t> </a:t>
            </a:r>
            <a:r>
              <a:rPr lang="en-GB" dirty="0" err="1"/>
              <a:t>anchetei</a:t>
            </a:r>
            <a:r>
              <a:rPr lang="en-GB" dirty="0"/>
              <a:t>. </a:t>
            </a:r>
            <a:r>
              <a:rPr lang="en-GB" dirty="0" err="1"/>
              <a:t>Această</a:t>
            </a:r>
            <a:r>
              <a:rPr lang="en-GB" dirty="0"/>
              <a:t> </a:t>
            </a:r>
            <a:r>
              <a:rPr lang="en-GB" dirty="0" err="1"/>
              <a:t>limitare</a:t>
            </a:r>
            <a:r>
              <a:rPr lang="en-GB" dirty="0"/>
              <a:t> </a:t>
            </a:r>
            <a:r>
              <a:rPr lang="en-GB" dirty="0" err="1"/>
              <a:t>este</a:t>
            </a:r>
            <a:r>
              <a:rPr lang="en-GB" dirty="0"/>
              <a:t> </a:t>
            </a:r>
            <a:r>
              <a:rPr lang="en-GB" dirty="0" err="1"/>
              <a:t>și</a:t>
            </a:r>
            <a:r>
              <a:rPr lang="en-GB" dirty="0"/>
              <a:t> </a:t>
            </a:r>
            <a:r>
              <a:rPr lang="en-GB" dirty="0" err="1"/>
              <a:t>mai</a:t>
            </a:r>
            <a:r>
              <a:rPr lang="en-GB" dirty="0"/>
              <a:t> </a:t>
            </a:r>
            <a:r>
              <a:rPr lang="en-GB" dirty="0" err="1"/>
              <a:t>importantă</a:t>
            </a:r>
            <a:r>
              <a:rPr lang="en-GB" dirty="0"/>
              <a:t> </a:t>
            </a:r>
            <a:r>
              <a:rPr lang="en-GB" dirty="0" err="1"/>
              <a:t>decât</a:t>
            </a:r>
            <a:r>
              <a:rPr lang="en-GB" dirty="0"/>
              <a:t> </a:t>
            </a:r>
            <a:r>
              <a:rPr lang="en-GB" dirty="0" err="1"/>
              <a:t>limitările</a:t>
            </a:r>
            <a:r>
              <a:rPr lang="en-GB" dirty="0"/>
              <a:t> </a:t>
            </a:r>
            <a:r>
              <a:rPr lang="en-GB" dirty="0" err="1"/>
              <a:t>similare</a:t>
            </a:r>
            <a:r>
              <a:rPr lang="en-GB" dirty="0"/>
              <a:t> care</a:t>
            </a:r>
            <a:r>
              <a:rPr lang="ro-RO" dirty="0"/>
              <a:t>stabilesc cadrul pentru percheziție și sechestrare</a:t>
            </a:r>
            <a:r>
              <a:rPr lang="en-GB" dirty="0"/>
              <a:t>, </a:t>
            </a:r>
            <a:r>
              <a:rPr lang="en-GB" dirty="0" err="1"/>
              <a:t>unde</a:t>
            </a:r>
            <a:r>
              <a:rPr lang="en-GB" dirty="0"/>
              <a:t> </a:t>
            </a:r>
            <a:r>
              <a:rPr lang="en-GB" dirty="0" err="1"/>
              <a:t>aceste</a:t>
            </a:r>
            <a:r>
              <a:rPr lang="en-GB" dirty="0"/>
              <a:t> </a:t>
            </a:r>
            <a:r>
              <a:rPr lang="en-GB" dirty="0" err="1"/>
              <a:t>operațiuni</a:t>
            </a:r>
            <a:r>
              <a:rPr lang="en-GB" dirty="0"/>
              <a:t> au de </a:t>
            </a:r>
            <a:r>
              <a:rPr lang="en-GB" dirty="0" err="1"/>
              <a:t>cele</a:t>
            </a:r>
            <a:r>
              <a:rPr lang="en-GB" dirty="0"/>
              <a:t> </a:t>
            </a:r>
            <a:r>
              <a:rPr lang="en-GB" dirty="0" err="1"/>
              <a:t>mai</a:t>
            </a:r>
            <a:r>
              <a:rPr lang="en-GB" dirty="0"/>
              <a:t> </a:t>
            </a:r>
            <a:r>
              <a:rPr lang="en-GB" dirty="0" err="1"/>
              <a:t>multe</a:t>
            </a:r>
            <a:r>
              <a:rPr lang="en-GB" dirty="0"/>
              <a:t> </a:t>
            </a:r>
            <a:r>
              <a:rPr lang="en-GB" dirty="0" err="1"/>
              <a:t>ori</a:t>
            </a:r>
            <a:r>
              <a:rPr lang="en-GB" dirty="0"/>
              <a:t>, un </a:t>
            </a:r>
            <a:r>
              <a:rPr lang="en-GB" dirty="0" err="1"/>
              <a:t>domeniu</a:t>
            </a:r>
            <a:r>
              <a:rPr lang="en-GB" dirty="0"/>
              <a:t> de </a:t>
            </a:r>
            <a:r>
              <a:rPr lang="en-GB" dirty="0" err="1"/>
              <a:t>aplicare</a:t>
            </a:r>
            <a:r>
              <a:rPr lang="en-GB" dirty="0"/>
              <a:t> </a:t>
            </a:r>
            <a:r>
              <a:rPr lang="en-GB" dirty="0" err="1"/>
              <a:t>practic</a:t>
            </a:r>
            <a:r>
              <a:rPr lang="en-GB" dirty="0"/>
              <a:t> </a:t>
            </a:r>
            <a:r>
              <a:rPr lang="en-GB" dirty="0" err="1"/>
              <a:t>limitat</a:t>
            </a:r>
            <a:r>
              <a:rPr lang="en-GB" dirty="0"/>
              <a:t>. </a:t>
            </a:r>
            <a:r>
              <a:rPr lang="en-GB" dirty="0" err="1"/>
              <a:t>În</a:t>
            </a:r>
            <a:r>
              <a:rPr lang="en-GB" dirty="0"/>
              <a:t> </a:t>
            </a:r>
            <a:r>
              <a:rPr lang="en-GB" dirty="0" err="1"/>
              <a:t>lumea</a:t>
            </a:r>
            <a:r>
              <a:rPr lang="en-GB" dirty="0"/>
              <a:t> </a:t>
            </a:r>
            <a:r>
              <a:rPr lang="en-GB" dirty="0" err="1"/>
              <a:t>digitală</a:t>
            </a:r>
            <a:r>
              <a:rPr lang="en-GB" dirty="0"/>
              <a:t>, </a:t>
            </a:r>
            <a:r>
              <a:rPr lang="en-GB" dirty="0" err="1"/>
              <a:t>în</a:t>
            </a:r>
            <a:r>
              <a:rPr lang="en-GB" dirty="0"/>
              <a:t> </a:t>
            </a:r>
            <a:r>
              <a:rPr lang="en-GB" dirty="0" err="1"/>
              <a:t>cazul</a:t>
            </a:r>
            <a:r>
              <a:rPr lang="en-GB" dirty="0"/>
              <a:t> </a:t>
            </a:r>
            <a:r>
              <a:rPr lang="en-GB" dirty="0" err="1"/>
              <a:t>în</a:t>
            </a:r>
            <a:r>
              <a:rPr lang="en-GB" dirty="0"/>
              <a:t> care </a:t>
            </a:r>
            <a:r>
              <a:rPr lang="en-GB" dirty="0" err="1"/>
              <a:t>regula</a:t>
            </a:r>
            <a:r>
              <a:rPr lang="en-GB" dirty="0"/>
              <a:t> a </a:t>
            </a:r>
            <a:r>
              <a:rPr lang="en-GB" dirty="0" err="1"/>
              <a:t>fost</a:t>
            </a:r>
            <a:r>
              <a:rPr lang="en-GB" dirty="0"/>
              <a:t> </a:t>
            </a:r>
            <a:r>
              <a:rPr lang="en-GB" dirty="0" err="1"/>
              <a:t>permisiunea</a:t>
            </a:r>
            <a:r>
              <a:rPr lang="en-GB" dirty="0"/>
              <a:t> </a:t>
            </a:r>
            <a:r>
              <a:rPr lang="en-GB" dirty="0" err="1"/>
              <a:t>completă</a:t>
            </a:r>
            <a:r>
              <a:rPr lang="en-GB" dirty="0"/>
              <a:t> a </a:t>
            </a:r>
            <a:r>
              <a:rPr lang="en-GB" dirty="0" err="1"/>
              <a:t>accesului</a:t>
            </a:r>
            <a:r>
              <a:rPr lang="en-GB" dirty="0"/>
              <a:t> la </a:t>
            </a:r>
            <a:r>
              <a:rPr lang="en-GB" dirty="0" err="1"/>
              <a:t>întreaga</a:t>
            </a:r>
            <a:r>
              <a:rPr lang="en-GB" dirty="0"/>
              <a:t> </a:t>
            </a:r>
            <a:r>
              <a:rPr lang="en-GB" dirty="0" err="1"/>
              <a:t>informație</a:t>
            </a:r>
            <a:r>
              <a:rPr lang="en-GB" dirty="0"/>
              <a:t> care vine cu o </a:t>
            </a:r>
            <a:r>
              <a:rPr lang="en-GB" dirty="0" err="1"/>
              <a:t>bucată</a:t>
            </a:r>
            <a:r>
              <a:rPr lang="en-GB" dirty="0"/>
              <a:t> de hardware, li se </a:t>
            </a:r>
            <a:r>
              <a:rPr lang="en-GB" dirty="0" err="1"/>
              <a:t>permite</a:t>
            </a:r>
            <a:r>
              <a:rPr lang="en-GB" dirty="0"/>
              <a:t> </a:t>
            </a:r>
            <a:r>
              <a:rPr lang="en-GB" dirty="0" err="1"/>
              <a:t>să</a:t>
            </a:r>
            <a:r>
              <a:rPr lang="en-GB" dirty="0"/>
              <a:t> </a:t>
            </a:r>
            <a:r>
              <a:rPr lang="en-GB" dirty="0" err="1"/>
              <a:t>acceseze</a:t>
            </a:r>
            <a:r>
              <a:rPr lang="en-GB" dirty="0"/>
              <a:t> tot </a:t>
            </a:r>
            <a:r>
              <a:rPr lang="en-GB" dirty="0" err="1"/>
              <a:t>felul</a:t>
            </a:r>
            <a:r>
              <a:rPr lang="en-GB" dirty="0"/>
              <a:t> de </a:t>
            </a:r>
            <a:r>
              <a:rPr lang="en-GB" dirty="0" err="1"/>
              <a:t>informații</a:t>
            </a:r>
            <a:r>
              <a:rPr lang="en-GB" dirty="0"/>
              <a:t> </a:t>
            </a:r>
            <a:r>
              <a:rPr lang="en-GB" dirty="0" err="1"/>
              <a:t>stocate</a:t>
            </a:r>
            <a:r>
              <a:rPr lang="en-GB" dirty="0"/>
              <a:t> pe </a:t>
            </a:r>
            <a:r>
              <a:rPr lang="en-GB" dirty="0" err="1"/>
              <a:t>acel</a:t>
            </a:r>
            <a:r>
              <a:rPr lang="en-GB" dirty="0"/>
              <a:t> computer, </a:t>
            </a:r>
            <a:r>
              <a:rPr lang="en-GB" dirty="0" err="1"/>
              <a:t>adesea</a:t>
            </a:r>
            <a:r>
              <a:rPr lang="en-GB" dirty="0"/>
              <a:t> </a:t>
            </a:r>
            <a:r>
              <a:rPr lang="en-GB" dirty="0" err="1"/>
              <a:t>fără</a:t>
            </a:r>
            <a:r>
              <a:rPr lang="en-GB" dirty="0"/>
              <a:t> </a:t>
            </a:r>
            <a:r>
              <a:rPr lang="en-GB" dirty="0" err="1"/>
              <a:t>legătură</a:t>
            </a:r>
            <a:r>
              <a:rPr lang="en-GB" dirty="0"/>
              <a:t> cu </a:t>
            </a:r>
            <a:r>
              <a:rPr lang="en-GB" dirty="0" err="1"/>
              <a:t>infracțiunea</a:t>
            </a:r>
            <a:r>
              <a:rPr lang="en-GB" dirty="0"/>
              <a:t> </a:t>
            </a:r>
            <a:r>
              <a:rPr lang="en-GB" dirty="0" err="1"/>
              <a:t>investiga</a:t>
            </a:r>
            <a:r>
              <a:rPr lang="ro-RO" dirty="0" err="1"/>
              <a:t>tă</a:t>
            </a:r>
            <a:r>
              <a:rPr lang="en-GB" dirty="0"/>
              <a:t> </a:t>
            </a:r>
            <a:r>
              <a:rPr lang="en-GB" dirty="0" err="1"/>
              <a:t>și</a:t>
            </a:r>
            <a:r>
              <a:rPr lang="en-GB" dirty="0"/>
              <a:t> ( de </a:t>
            </a:r>
            <a:r>
              <a:rPr lang="en-GB" dirty="0" err="1"/>
              <a:t>exemplu</a:t>
            </a:r>
            <a:r>
              <a:rPr lang="en-GB" dirty="0"/>
              <a:t>, </a:t>
            </a:r>
            <a:r>
              <a:rPr lang="en-GB" dirty="0" err="1"/>
              <a:t>în</a:t>
            </a:r>
            <a:r>
              <a:rPr lang="en-GB" dirty="0"/>
              <a:t> </a:t>
            </a:r>
            <a:r>
              <a:rPr lang="en-GB" dirty="0" err="1"/>
              <a:t>cazul</a:t>
            </a:r>
            <a:r>
              <a:rPr lang="en-GB" dirty="0"/>
              <a:t> </a:t>
            </a:r>
            <a:r>
              <a:rPr lang="en-GB" dirty="0" err="1"/>
              <a:t>comunicării</a:t>
            </a:r>
            <a:r>
              <a:rPr lang="en-GB" dirty="0"/>
              <a:t> </a:t>
            </a:r>
            <a:r>
              <a:rPr lang="en-GB" dirty="0" err="1"/>
              <a:t>prin</a:t>
            </a:r>
            <a:r>
              <a:rPr lang="en-GB" dirty="0"/>
              <a:t> e-mail) care </a:t>
            </a:r>
            <a:r>
              <a:rPr lang="en-GB" dirty="0" err="1"/>
              <a:t>implică</a:t>
            </a:r>
            <a:r>
              <a:rPr lang="en-GB" dirty="0"/>
              <a:t> </a:t>
            </a:r>
            <a:r>
              <a:rPr lang="en-GB" dirty="0" err="1"/>
              <a:t>și</a:t>
            </a:r>
            <a:r>
              <a:rPr lang="en-GB" dirty="0"/>
              <a:t> </a:t>
            </a:r>
            <a:r>
              <a:rPr lang="en-GB" dirty="0" err="1"/>
              <a:t>terțe</a:t>
            </a:r>
            <a:r>
              <a:rPr lang="en-GB" dirty="0"/>
              <a:t> </a:t>
            </a:r>
            <a:r>
              <a:rPr lang="en-GB" dirty="0" err="1"/>
              <a:t>părți</a:t>
            </a:r>
            <a:r>
              <a:rPr lang="en-GB" dirty="0"/>
              <a:t>.</a:t>
            </a:r>
          </a:p>
          <a:p>
            <a:pPr eaLnBrk="1" fontAlgn="auto" hangingPunct="1">
              <a:spcBef>
                <a:spcPts val="0"/>
              </a:spcBef>
              <a:spcAft>
                <a:spcPts val="0"/>
              </a:spcAft>
              <a:defRPr/>
            </a:pPr>
            <a:endParaRPr lang="en-GB" dirty="0"/>
          </a:p>
          <a:p>
            <a:pPr eaLnBrk="1" fontAlgn="auto" hangingPunct="1">
              <a:spcBef>
                <a:spcPts val="0"/>
              </a:spcBef>
              <a:spcAft>
                <a:spcPts val="0"/>
              </a:spcAft>
              <a:defRPr/>
            </a:pPr>
            <a:r>
              <a:rPr lang="en-GB" dirty="0" err="1"/>
              <a:t>După</a:t>
            </a:r>
            <a:r>
              <a:rPr lang="en-GB" dirty="0"/>
              <a:t> cum s</a:t>
            </a:r>
            <a:r>
              <a:rPr lang="ro-RO" dirty="0"/>
              <a:t>-</a:t>
            </a:r>
            <a:r>
              <a:rPr lang="en-GB" dirty="0"/>
              <a:t>a </a:t>
            </a:r>
            <a:r>
              <a:rPr lang="en-GB" dirty="0" err="1"/>
              <a:t>menționat</a:t>
            </a:r>
            <a:r>
              <a:rPr lang="en-GB" dirty="0"/>
              <a:t> </a:t>
            </a:r>
            <a:r>
              <a:rPr lang="en-GB" dirty="0" err="1"/>
              <a:t>deja</a:t>
            </a:r>
            <a:r>
              <a:rPr lang="en-GB" dirty="0"/>
              <a:t>, </a:t>
            </a:r>
            <a:r>
              <a:rPr lang="ro-RO" dirty="0"/>
              <a:t>A</a:t>
            </a:r>
            <a:r>
              <a:rPr lang="en-GB" dirty="0" err="1"/>
              <a:t>rticolul</a:t>
            </a:r>
            <a:r>
              <a:rPr lang="en-GB" dirty="0"/>
              <a:t> 16 </a:t>
            </a:r>
            <a:r>
              <a:rPr lang="en-GB" dirty="0" err="1"/>
              <a:t>poate</a:t>
            </a:r>
            <a:r>
              <a:rPr lang="en-GB" dirty="0"/>
              <a:t> </a:t>
            </a:r>
            <a:r>
              <a:rPr lang="en-GB" dirty="0" err="1"/>
              <a:t>crea</a:t>
            </a:r>
            <a:r>
              <a:rPr lang="en-GB" dirty="0"/>
              <a:t> </a:t>
            </a:r>
            <a:r>
              <a:rPr lang="en-GB" dirty="0" err="1"/>
              <a:t>obligația</a:t>
            </a:r>
            <a:r>
              <a:rPr lang="en-GB" dirty="0"/>
              <a:t> </a:t>
            </a:r>
            <a:r>
              <a:rPr lang="en-GB" dirty="0" err="1"/>
              <a:t>unui</a:t>
            </a:r>
            <a:r>
              <a:rPr lang="en-GB" dirty="0"/>
              <a:t> </a:t>
            </a:r>
            <a:r>
              <a:rPr lang="en-GB" dirty="0" err="1"/>
              <a:t>furnizor</a:t>
            </a:r>
            <a:r>
              <a:rPr lang="en-GB" dirty="0"/>
              <a:t> de </a:t>
            </a:r>
            <a:r>
              <a:rPr lang="en-GB" dirty="0" err="1"/>
              <a:t>servicii</a:t>
            </a:r>
            <a:r>
              <a:rPr lang="ro-RO" dirty="0"/>
              <a:t> de </a:t>
            </a:r>
            <a:r>
              <a:rPr lang="en-GB" dirty="0"/>
              <a:t>a </a:t>
            </a:r>
            <a:r>
              <a:rPr lang="en-GB" dirty="0" err="1"/>
              <a:t>păstra</a:t>
            </a:r>
            <a:r>
              <a:rPr lang="en-GB" dirty="0"/>
              <a:t> </a:t>
            </a:r>
            <a:r>
              <a:rPr lang="en-GB" dirty="0" err="1"/>
              <a:t>datele</a:t>
            </a:r>
            <a:r>
              <a:rPr lang="en-GB" dirty="0"/>
              <a:t> </a:t>
            </a:r>
            <a:r>
              <a:rPr lang="ro-RO" dirty="0"/>
              <a:t>informatice</a:t>
            </a:r>
            <a:r>
              <a:rPr lang="en-GB" dirty="0"/>
              <a:t>. </a:t>
            </a:r>
            <a:r>
              <a:rPr lang="en-GB" dirty="0" err="1"/>
              <a:t>Dezvăluirea</a:t>
            </a:r>
            <a:r>
              <a:rPr lang="en-GB" dirty="0"/>
              <a:t> </a:t>
            </a:r>
            <a:r>
              <a:rPr lang="en-GB" dirty="0" err="1"/>
              <a:t>datelor</a:t>
            </a:r>
            <a:r>
              <a:rPr lang="en-GB" dirty="0"/>
              <a:t> de </a:t>
            </a:r>
            <a:r>
              <a:rPr lang="en-GB" dirty="0" err="1"/>
              <a:t>trafic</a:t>
            </a:r>
            <a:r>
              <a:rPr lang="en-GB" dirty="0"/>
              <a:t> </a:t>
            </a:r>
            <a:r>
              <a:rPr lang="en-GB" dirty="0" err="1"/>
              <a:t>către</a:t>
            </a:r>
            <a:r>
              <a:rPr lang="en-GB" dirty="0"/>
              <a:t> </a:t>
            </a:r>
            <a:r>
              <a:rPr lang="en-GB" dirty="0" err="1"/>
              <a:t>agențiile</a:t>
            </a:r>
            <a:r>
              <a:rPr lang="en-GB" dirty="0"/>
              <a:t> de </a:t>
            </a:r>
            <a:r>
              <a:rPr lang="en-GB" dirty="0" err="1"/>
              <a:t>aplicare</a:t>
            </a:r>
            <a:r>
              <a:rPr lang="en-GB" dirty="0"/>
              <a:t> a </a:t>
            </a:r>
            <a:r>
              <a:rPr lang="en-GB" dirty="0" err="1"/>
              <a:t>legii</a:t>
            </a:r>
            <a:r>
              <a:rPr lang="en-GB" dirty="0"/>
              <a:t> </a:t>
            </a:r>
            <a:r>
              <a:rPr lang="en-GB" dirty="0" err="1"/>
              <a:t>este</a:t>
            </a:r>
            <a:r>
              <a:rPr lang="en-GB" dirty="0"/>
              <a:t> </a:t>
            </a:r>
            <a:r>
              <a:rPr lang="en-GB" dirty="0" err="1"/>
              <a:t>organizată</a:t>
            </a:r>
            <a:r>
              <a:rPr lang="en-GB" dirty="0"/>
              <a:t> de </a:t>
            </a:r>
            <a:r>
              <a:rPr lang="ro-RO" dirty="0"/>
              <a:t>A</a:t>
            </a:r>
            <a:r>
              <a:rPr lang="en-GB" dirty="0" err="1"/>
              <a:t>rticolul</a:t>
            </a:r>
            <a:r>
              <a:rPr lang="en-GB" dirty="0"/>
              <a:t> 17, </a:t>
            </a:r>
            <a:r>
              <a:rPr lang="ro-RO" dirty="0"/>
              <a:t>care </a:t>
            </a:r>
            <a:r>
              <a:rPr lang="en-GB" dirty="0" err="1"/>
              <a:t>permite</a:t>
            </a:r>
            <a:r>
              <a:rPr lang="en-GB" dirty="0"/>
              <a:t> </a:t>
            </a:r>
            <a:r>
              <a:rPr lang="en-GB" dirty="0" err="1"/>
              <a:t>doar</a:t>
            </a:r>
            <a:r>
              <a:rPr lang="en-GB" dirty="0"/>
              <a:t> </a:t>
            </a:r>
            <a:r>
              <a:rPr lang="en-GB" dirty="0" err="1"/>
              <a:t>divulgarea</a:t>
            </a:r>
            <a:r>
              <a:rPr lang="en-GB" dirty="0"/>
              <a:t> </a:t>
            </a:r>
            <a:r>
              <a:rPr lang="en-GB" dirty="0" err="1"/>
              <a:t>datelor</a:t>
            </a:r>
            <a:r>
              <a:rPr lang="en-GB" dirty="0"/>
              <a:t> de </a:t>
            </a:r>
            <a:r>
              <a:rPr lang="en-GB" dirty="0" err="1"/>
              <a:t>trafic</a:t>
            </a:r>
            <a:r>
              <a:rPr lang="en-GB" dirty="0"/>
              <a:t>. </a:t>
            </a:r>
            <a:r>
              <a:rPr lang="en-GB" dirty="0" err="1"/>
              <a:t>Posibilitatea</a:t>
            </a:r>
            <a:r>
              <a:rPr lang="en-GB" dirty="0"/>
              <a:t> de a </a:t>
            </a:r>
            <a:r>
              <a:rPr lang="en-GB" dirty="0" err="1"/>
              <a:t>divulga</a:t>
            </a:r>
            <a:r>
              <a:rPr lang="en-GB" dirty="0"/>
              <a:t> </a:t>
            </a:r>
            <a:r>
              <a:rPr lang="en-GB" dirty="0" err="1"/>
              <a:t>către</a:t>
            </a:r>
            <a:r>
              <a:rPr lang="en-GB" dirty="0"/>
              <a:t> LEA </a:t>
            </a:r>
            <a:r>
              <a:rPr lang="ro-RO" dirty="0"/>
              <a:t>o</a:t>
            </a:r>
            <a:r>
              <a:rPr lang="en-GB" dirty="0"/>
              <a:t>rice alt tip de </a:t>
            </a:r>
            <a:r>
              <a:rPr lang="en-GB" dirty="0" err="1"/>
              <a:t>informații</a:t>
            </a:r>
            <a:r>
              <a:rPr lang="en-GB" dirty="0"/>
              <a:t> </a:t>
            </a:r>
            <a:r>
              <a:rPr lang="en-GB" dirty="0" err="1"/>
              <a:t>stocate</a:t>
            </a:r>
            <a:r>
              <a:rPr lang="en-GB" dirty="0"/>
              <a:t> </a:t>
            </a:r>
            <a:r>
              <a:rPr lang="en-GB" dirty="0" err="1"/>
              <a:t>într</a:t>
            </a:r>
            <a:r>
              <a:rPr lang="en-GB" dirty="0"/>
              <a:t>-un </a:t>
            </a:r>
            <a:r>
              <a:rPr lang="en-GB" dirty="0" err="1"/>
              <a:t>mediu</a:t>
            </a:r>
            <a:r>
              <a:rPr lang="en-GB" dirty="0"/>
              <a:t> digital </a:t>
            </a:r>
            <a:r>
              <a:rPr lang="en-GB" dirty="0" err="1"/>
              <a:t>este</a:t>
            </a:r>
            <a:r>
              <a:rPr lang="en-GB" dirty="0"/>
              <a:t> </a:t>
            </a:r>
            <a:r>
              <a:rPr lang="en-GB" dirty="0" err="1"/>
              <a:t>organizat</a:t>
            </a:r>
            <a:r>
              <a:rPr lang="ro-RO" dirty="0"/>
              <a:t>ă</a:t>
            </a:r>
            <a:r>
              <a:rPr lang="en-GB" dirty="0"/>
              <a:t> de </a:t>
            </a:r>
            <a:r>
              <a:rPr lang="ro-RO" dirty="0"/>
              <a:t>A</a:t>
            </a:r>
            <a:r>
              <a:rPr lang="en-GB" dirty="0" err="1"/>
              <a:t>rticolul</a:t>
            </a:r>
            <a:r>
              <a:rPr lang="en-GB" dirty="0"/>
              <a:t> 18,</a:t>
            </a:r>
            <a:r>
              <a:rPr lang="ro-RO" dirty="0"/>
              <a:t>ca urmare sau nu a unui o</a:t>
            </a:r>
            <a:r>
              <a:rPr lang="en-GB" dirty="0" err="1"/>
              <a:t>rdin</a:t>
            </a:r>
            <a:r>
              <a:rPr lang="en-GB" dirty="0"/>
              <a:t> de </a:t>
            </a:r>
            <a:r>
              <a:rPr lang="en-GB" dirty="0" err="1"/>
              <a:t>conservare</a:t>
            </a:r>
            <a:r>
              <a:rPr lang="en-GB" dirty="0"/>
              <a:t> </a:t>
            </a:r>
            <a:r>
              <a:rPr lang="en-GB" dirty="0" err="1"/>
              <a:t>eliberat</a:t>
            </a:r>
            <a:r>
              <a:rPr lang="en-GB" dirty="0"/>
              <a:t> </a:t>
            </a:r>
            <a:r>
              <a:rPr lang="en-GB" dirty="0" err="1"/>
              <a:t>în</a:t>
            </a:r>
            <a:r>
              <a:rPr lang="en-GB" dirty="0"/>
              <a:t> </a:t>
            </a:r>
            <a:r>
              <a:rPr lang="en-GB" dirty="0" err="1"/>
              <a:t>temeiul</a:t>
            </a:r>
            <a:r>
              <a:rPr lang="en-GB" dirty="0"/>
              <a:t> </a:t>
            </a:r>
            <a:r>
              <a:rPr lang="ro-RO" dirty="0"/>
              <a:t>A</a:t>
            </a:r>
            <a:r>
              <a:rPr lang="en-GB" dirty="0" err="1"/>
              <a:t>rticolului</a:t>
            </a:r>
            <a:r>
              <a:rPr lang="en-GB" dirty="0"/>
              <a:t> 16.</a:t>
            </a:r>
            <a:endParaRPr lang="ro-RO" dirty="0"/>
          </a:p>
          <a:p>
            <a:pPr eaLnBrk="1" fontAlgn="auto" hangingPunct="1">
              <a:spcBef>
                <a:spcPts val="0"/>
              </a:spcBef>
              <a:spcAft>
                <a:spcPts val="0"/>
              </a:spcAft>
              <a:defRPr/>
            </a:pPr>
            <a:r>
              <a:rPr lang="en-GB" dirty="0"/>
              <a:t> </a:t>
            </a:r>
          </a:p>
          <a:p>
            <a:pPr eaLnBrk="1" fontAlgn="auto" hangingPunct="1">
              <a:spcBef>
                <a:spcPts val="0"/>
              </a:spcBef>
              <a:spcAft>
                <a:spcPts val="0"/>
              </a:spcAft>
              <a:defRPr/>
            </a:pPr>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35</a:t>
            </a:fld>
            <a:endParaRPr lang="en-US"/>
          </a:p>
        </p:txBody>
      </p:sp>
    </p:spTree>
    <p:extLst>
      <p:ext uri="{BB962C8B-B14F-4D97-AF65-F5344CB8AC3E}">
        <p14:creationId xmlns:p14="http://schemas.microsoft.com/office/powerpoint/2010/main" val="6508626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Slide-ul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prezintă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o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captură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ecran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unui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articol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știri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care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descrie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modul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în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care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instanța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belgiană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top 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decis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că ordinul de divulgare local se aplică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compani</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tehnologic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Yahoo!.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Această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putere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fost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utilizată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pentru</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căuta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divulgarea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informații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bază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unui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abonat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la Skype. Skype 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refuzat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să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respecte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ordin</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de divulgare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suger</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ând</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cererea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trebui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făcută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prin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canale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asistență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juridică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reciprocă</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Formatorul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poate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folosi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acest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lucru</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exemplu</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modul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în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care pot fi solicitate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informații</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despre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abonat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în</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conformitate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cu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articolul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18.1.b din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Convenția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de la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Budapesta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conform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acestui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precedent Belgian</a:t>
            </a:r>
            <a:endPar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ubstituent număr diapozitiv 3"/>
          <p:cNvSpPr>
            <a:spLocks noGrp="1"/>
          </p:cNvSpPr>
          <p:nvPr>
            <p:ph type="sldNum" sz="quarter" idx="5"/>
          </p:nvPr>
        </p:nvSpPr>
        <p:spPr/>
        <p:txBody>
          <a:bodyPr/>
          <a:lstStyle/>
          <a:p>
            <a:fld id="{09ADFBB1-7B02-4717-AEA4-A0D2A92F6065}" type="slidenum">
              <a:rPr lang="en-GB" smtClean="0"/>
              <a:t>36</a:t>
            </a:fld>
            <a:endParaRPr lang="en-GB"/>
          </a:p>
        </p:txBody>
      </p:sp>
    </p:spTree>
    <p:extLst>
      <p:ext uri="{BB962C8B-B14F-4D97-AF65-F5344CB8AC3E}">
        <p14:creationId xmlns:p14="http://schemas.microsoft.com/office/powerpoint/2010/main" val="334694111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b="0" dirty="0"/>
              <a:t>În partea stângă, </a:t>
            </a:r>
            <a:r>
              <a:rPr lang="ro-RO" b="0" dirty="0" err="1"/>
              <a:t>slide-ul</a:t>
            </a:r>
            <a:r>
              <a:rPr lang="ro-RO" b="0" dirty="0"/>
              <a:t> arată textul </a:t>
            </a:r>
            <a:r>
              <a:rPr lang="en-US" b="0" dirty="0"/>
              <a:t>Artic</a:t>
            </a:r>
            <a:r>
              <a:rPr lang="ro-RO" b="0" dirty="0"/>
              <a:t>o</a:t>
            </a:r>
            <a:r>
              <a:rPr lang="en-US" b="0" dirty="0"/>
              <a:t>l</a:t>
            </a:r>
            <a:r>
              <a:rPr lang="ro-RO" b="0" dirty="0"/>
              <a:t>ului</a:t>
            </a:r>
            <a:r>
              <a:rPr lang="en-US" b="0" dirty="0"/>
              <a:t> 18 </a:t>
            </a:r>
            <a:r>
              <a:rPr lang="ro-RO" b="0" dirty="0"/>
              <a:t>al Convenției de la </a:t>
            </a:r>
            <a:r>
              <a:rPr lang="en-US" b="0" dirty="0"/>
              <a:t>Budapest</a:t>
            </a:r>
            <a:r>
              <a:rPr lang="ro-RO" b="0" dirty="0"/>
              <a:t>a cu un </a:t>
            </a:r>
            <a:r>
              <a:rPr lang="en-US" b="0" dirty="0"/>
              <a:t>element (“</a:t>
            </a:r>
            <a:r>
              <a:rPr lang="ro-RO" b="0" dirty="0"/>
              <a:t>persoană de pe teritoriul acesteia</a:t>
            </a:r>
            <a:r>
              <a:rPr lang="en-US" dirty="0"/>
              <a:t>”) </a:t>
            </a:r>
            <a:r>
              <a:rPr lang="ro-RO" dirty="0"/>
              <a:t>evidențiat</a:t>
            </a:r>
            <a:r>
              <a:rPr lang="en-US" dirty="0"/>
              <a:t>highlighted.</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lang="en-US" baseline="0" dirty="0"/>
          </a:p>
          <a:p>
            <a:endParaRPr lang="en-US" baseline="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Articolul</a:t>
            </a:r>
            <a:r>
              <a:rPr lang="en-US" dirty="0"/>
              <a:t> 18</a:t>
            </a:r>
            <a:r>
              <a:rPr lang="ro-RO" dirty="0"/>
              <a:t>.</a:t>
            </a:r>
            <a:r>
              <a:rPr lang="en-US" dirty="0"/>
              <a:t>1</a:t>
            </a:r>
            <a:r>
              <a:rPr lang="ro-RO" dirty="0"/>
              <a:t>.a </a:t>
            </a:r>
            <a:r>
              <a:rPr lang="en-US" dirty="0"/>
              <a:t>se </a:t>
            </a:r>
            <a:r>
              <a:rPr lang="en-US" dirty="0" err="1"/>
              <a:t>aplică</a:t>
            </a:r>
            <a:r>
              <a:rPr lang="en-US" dirty="0"/>
              <a:t> </a:t>
            </a:r>
            <a:r>
              <a:rPr lang="en-US" dirty="0" err="1"/>
              <a:t>persoanelor</a:t>
            </a:r>
            <a:r>
              <a:rPr lang="en-US" dirty="0"/>
              <a:t> de pe </a:t>
            </a:r>
            <a:r>
              <a:rPr lang="en-US" dirty="0" err="1"/>
              <a:t>teritoriul</a:t>
            </a:r>
            <a:r>
              <a:rPr lang="en-US" dirty="0"/>
              <a:t> </a:t>
            </a:r>
            <a:r>
              <a:rPr lang="ro-RO" dirty="0"/>
              <a:t>Părții</a:t>
            </a:r>
            <a:r>
              <a:rPr lang="en-US" dirty="0"/>
              <a:t>. </a:t>
            </a:r>
            <a:r>
              <a:rPr lang="en-US" dirty="0" err="1"/>
              <a:t>Astfel</a:t>
            </a:r>
            <a:r>
              <a:rPr lang="en-US" dirty="0"/>
              <a:t>, </a:t>
            </a:r>
            <a:r>
              <a:rPr lang="ro-RO" dirty="0"/>
              <a:t>chiar dacă articolul nu solicită ca </a:t>
            </a:r>
            <a:r>
              <a:rPr lang="en-US" dirty="0" err="1"/>
              <a:t>datele</a:t>
            </a:r>
            <a:r>
              <a:rPr lang="en-US" dirty="0"/>
              <a:t> </a:t>
            </a:r>
            <a:r>
              <a:rPr lang="ro-RO" dirty="0"/>
              <a:t>informatice</a:t>
            </a:r>
            <a:r>
              <a:rPr lang="en-US" dirty="0"/>
              <a:t> care fac </a:t>
            </a:r>
            <a:r>
              <a:rPr lang="en-US" dirty="0" err="1"/>
              <a:t>obiectul</a:t>
            </a:r>
            <a:r>
              <a:rPr lang="en-US" dirty="0"/>
              <a:t> un</a:t>
            </a:r>
            <a:r>
              <a:rPr lang="ro-RO" dirty="0"/>
              <a:t>u</a:t>
            </a:r>
            <a:r>
              <a:rPr lang="en-US" dirty="0" err="1"/>
              <a:t>i</a:t>
            </a:r>
            <a:r>
              <a:rPr lang="en-US" dirty="0"/>
              <a:t> </a:t>
            </a:r>
            <a:r>
              <a:rPr lang="en-US" dirty="0" err="1"/>
              <a:t>ordin</a:t>
            </a:r>
            <a:r>
              <a:rPr lang="ro-RO" dirty="0"/>
              <a:t> de divulgare </a:t>
            </a:r>
            <a:r>
              <a:rPr lang="en-US" dirty="0" err="1"/>
              <a:t>să</a:t>
            </a:r>
            <a:r>
              <a:rPr lang="en-US" dirty="0"/>
              <a:t> fie </a:t>
            </a:r>
            <a:r>
              <a:rPr lang="en-US" dirty="0" err="1"/>
              <a:t>amplasate</a:t>
            </a:r>
            <a:r>
              <a:rPr lang="en-US" dirty="0"/>
              <a:t> pe </a:t>
            </a:r>
            <a:r>
              <a:rPr lang="en-US" dirty="0" err="1"/>
              <a:t>teritoriu</a:t>
            </a:r>
            <a:r>
              <a:rPr lang="en-US" dirty="0"/>
              <a:t>, </a:t>
            </a:r>
            <a:r>
              <a:rPr lang="en-US" dirty="0" err="1"/>
              <a:t>persoana</a:t>
            </a:r>
            <a:r>
              <a:rPr lang="en-US" dirty="0"/>
              <a:t> </a:t>
            </a:r>
            <a:r>
              <a:rPr lang="en-US" dirty="0" err="1"/>
              <a:t>căreia</a:t>
            </a:r>
            <a:r>
              <a:rPr lang="en-US" dirty="0"/>
              <a:t> </a:t>
            </a:r>
            <a:r>
              <a:rPr lang="en-US" dirty="0" err="1"/>
              <a:t>îi</a:t>
            </a:r>
            <a:r>
              <a:rPr lang="en-US" dirty="0"/>
              <a:t> </a:t>
            </a:r>
            <a:r>
              <a:rPr lang="en-US" dirty="0" err="1"/>
              <a:t>este</a:t>
            </a:r>
            <a:r>
              <a:rPr lang="en-US" dirty="0"/>
              <a:t> </a:t>
            </a:r>
            <a:r>
              <a:rPr lang="ro-RO" dirty="0"/>
              <a:t>adresat ordinul de divulgare trebuie să</a:t>
            </a:r>
            <a:r>
              <a:rPr lang="en-US" dirty="0"/>
              <a:t> fi</a:t>
            </a:r>
            <a:r>
              <a:rPr lang="ro-RO" dirty="0"/>
              <a:t>e</a:t>
            </a:r>
            <a:r>
              <a:rPr lang="en-US" dirty="0"/>
              <a:t> </a:t>
            </a:r>
            <a:r>
              <a:rPr lang="en-US" dirty="0" err="1"/>
              <a:t>prezentă</a:t>
            </a:r>
            <a:r>
              <a:rPr lang="en-US" dirty="0"/>
              <a:t> </a:t>
            </a:r>
            <a:r>
              <a:rPr lang="en-US" dirty="0" err="1"/>
              <a:t>fizic</a:t>
            </a:r>
            <a:r>
              <a:rPr lang="en-US" dirty="0"/>
              <a:t> pe </a:t>
            </a:r>
            <a:r>
              <a:rPr lang="en-US" dirty="0" err="1"/>
              <a:t>teritoriu</a:t>
            </a:r>
            <a:r>
              <a:rPr lang="en-US" dirty="0"/>
              <a:t>. </a:t>
            </a:r>
            <a:r>
              <a:rPr lang="en-US" dirty="0" err="1"/>
              <a:t>Termenul</a:t>
            </a:r>
            <a:r>
              <a:rPr lang="en-US" dirty="0"/>
              <a:t> </a:t>
            </a:r>
            <a:r>
              <a:rPr lang="en-US" dirty="0" err="1"/>
              <a:t>persoană</a:t>
            </a:r>
            <a:r>
              <a:rPr lang="en-US" dirty="0"/>
              <a:t> </a:t>
            </a:r>
            <a:r>
              <a:rPr lang="en-US" dirty="0" err="1"/>
              <a:t>este</a:t>
            </a:r>
            <a:r>
              <a:rPr lang="en-US" dirty="0"/>
              <a:t> </a:t>
            </a:r>
            <a:r>
              <a:rPr lang="en-US" dirty="0" err="1"/>
              <a:t>larg</a:t>
            </a:r>
            <a:r>
              <a:rPr lang="en-US" dirty="0"/>
              <a:t> </a:t>
            </a:r>
            <a:r>
              <a:rPr lang="en-US" dirty="0" err="1"/>
              <a:t>și</a:t>
            </a:r>
            <a:r>
              <a:rPr lang="en-US" dirty="0"/>
              <a:t> include </a:t>
            </a:r>
            <a:r>
              <a:rPr lang="en-US" dirty="0" err="1"/>
              <a:t>atât</a:t>
            </a:r>
            <a:r>
              <a:rPr lang="en-US" dirty="0"/>
              <a:t> </a:t>
            </a:r>
            <a:r>
              <a:rPr lang="en-US" dirty="0" err="1"/>
              <a:t>persoane</a:t>
            </a:r>
            <a:r>
              <a:rPr lang="en-US" dirty="0"/>
              <a:t> </a:t>
            </a:r>
            <a:r>
              <a:rPr lang="en-US" dirty="0" err="1"/>
              <a:t>fizice</a:t>
            </a:r>
            <a:r>
              <a:rPr lang="en-US" dirty="0"/>
              <a:t>, </a:t>
            </a:r>
            <a:r>
              <a:rPr lang="en-US" dirty="0" err="1"/>
              <a:t>cât</a:t>
            </a:r>
            <a:r>
              <a:rPr lang="en-US" dirty="0"/>
              <a:t> </a:t>
            </a:r>
            <a:r>
              <a:rPr lang="en-US" dirty="0" err="1"/>
              <a:t>și</a:t>
            </a:r>
            <a:r>
              <a:rPr lang="en-US" dirty="0"/>
              <a:t> </a:t>
            </a:r>
            <a:r>
              <a:rPr lang="en-US" dirty="0" err="1"/>
              <a:t>persoane</a:t>
            </a:r>
            <a:r>
              <a:rPr lang="en-US" dirty="0"/>
              <a:t> </a:t>
            </a:r>
            <a:r>
              <a:rPr lang="en-US" dirty="0" err="1"/>
              <a:t>juridice</a:t>
            </a:r>
            <a:r>
              <a:rPr lang="en-US" dirty="0"/>
              <a:t>, </a:t>
            </a:r>
            <a:r>
              <a:rPr lang="en-US" dirty="0" err="1"/>
              <a:t>inclusiv</a:t>
            </a:r>
            <a:r>
              <a:rPr lang="en-US" dirty="0"/>
              <a:t> </a:t>
            </a:r>
            <a:r>
              <a:rPr lang="en-US" dirty="0" err="1"/>
              <a:t>furnizorii</a:t>
            </a:r>
            <a:r>
              <a:rPr lang="en-US" dirty="0"/>
              <a:t> de </a:t>
            </a:r>
            <a:r>
              <a:rPr lang="en-US" dirty="0" err="1"/>
              <a:t>servicii</a:t>
            </a:r>
            <a:endParaRPr lang="ro-RO"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37</a:t>
            </a:fld>
            <a:endParaRPr lang="en-US"/>
          </a:p>
        </p:txBody>
      </p:sp>
    </p:spTree>
    <p:extLst>
      <p:ext uri="{BB962C8B-B14F-4D97-AF65-F5344CB8AC3E}">
        <p14:creationId xmlns:p14="http://schemas.microsoft.com/office/powerpoint/2010/main" val="16451648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7</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date informatice specificate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endParaRPr lang="ro-RO" baseline="0" dirty="0"/>
          </a:p>
          <a:p>
            <a:pPr marL="0" marR="0" indent="0" algn="l" defTabSz="457200" rtl="0" eaLnBrk="0" fontAlgn="base" latinLnBrk="0" hangingPunct="0">
              <a:lnSpc>
                <a:spcPct val="100000"/>
              </a:lnSpc>
              <a:spcBef>
                <a:spcPct val="30000"/>
              </a:spcBef>
              <a:spcAft>
                <a:spcPct val="0"/>
              </a:spcAft>
              <a:buClrTx/>
              <a:buSzTx/>
              <a:buFontTx/>
              <a:buNone/>
              <a:tabLst/>
              <a:defRPr/>
            </a:pPr>
            <a:r>
              <a:rPr lang="en-US" baseline="0" dirty="0"/>
              <a:t>Este </a:t>
            </a:r>
            <a:r>
              <a:rPr lang="en-US" baseline="0" dirty="0" err="1"/>
              <a:t>necesar</a:t>
            </a:r>
            <a:r>
              <a:rPr lang="en-US" baseline="0" dirty="0"/>
              <a:t> ca </a:t>
            </a:r>
            <a:r>
              <a:rPr lang="en-US" baseline="0" dirty="0" err="1"/>
              <a:t>autoritatea</a:t>
            </a:r>
            <a:r>
              <a:rPr lang="en-US" baseline="0" dirty="0"/>
              <a:t> </a:t>
            </a:r>
            <a:r>
              <a:rPr lang="en-US" baseline="0" dirty="0" err="1"/>
              <a:t>competentă</a:t>
            </a:r>
            <a:r>
              <a:rPr lang="en-US" baseline="0" dirty="0"/>
              <a:t> care </a:t>
            </a:r>
            <a:r>
              <a:rPr lang="en-US" baseline="0" dirty="0" err="1"/>
              <a:t>ordon</a:t>
            </a:r>
            <a:r>
              <a:rPr lang="ro-RO" baseline="0" dirty="0"/>
              <a:t>ă divulgarea de</a:t>
            </a:r>
            <a:r>
              <a:rPr lang="en-US" baseline="0" dirty="0"/>
              <a:t> date </a:t>
            </a:r>
            <a:r>
              <a:rPr lang="ro-RO" baseline="0" dirty="0"/>
              <a:t>informatice </a:t>
            </a:r>
            <a:r>
              <a:rPr lang="en-US" baseline="0" dirty="0" err="1"/>
              <a:t>să</a:t>
            </a:r>
            <a:r>
              <a:rPr lang="en-US" baseline="0" dirty="0"/>
              <a:t> </a:t>
            </a:r>
            <a:r>
              <a:rPr lang="en-US" baseline="0" dirty="0" err="1"/>
              <a:t>poată</a:t>
            </a:r>
            <a:r>
              <a:rPr lang="en-US" baseline="0" dirty="0"/>
              <a:t> face ace</a:t>
            </a:r>
            <a:r>
              <a:rPr lang="ro-RO" baseline="0" dirty="0"/>
              <a:t>st </a:t>
            </a:r>
            <a:r>
              <a:rPr lang="en-US" baseline="0" dirty="0" err="1"/>
              <a:t>lucru</a:t>
            </a:r>
            <a:r>
              <a:rPr lang="en-US" baseline="0" dirty="0"/>
              <a:t> </a:t>
            </a:r>
            <a:r>
              <a:rPr lang="ro-RO" baseline="0" dirty="0"/>
              <a:t>numai </a:t>
            </a:r>
            <a:r>
              <a:rPr lang="en-US" baseline="0" dirty="0" err="1"/>
              <a:t>în</a:t>
            </a:r>
            <a:r>
              <a:rPr lang="en-US" baseline="0" dirty="0"/>
              <a:t> </a:t>
            </a:r>
            <a:r>
              <a:rPr lang="en-US" baseline="0" dirty="0" err="1"/>
              <a:t>ceea</a:t>
            </a:r>
            <a:r>
              <a:rPr lang="en-US" baseline="0" dirty="0"/>
              <a:t> </a:t>
            </a:r>
            <a:r>
              <a:rPr lang="en-US" baseline="0" dirty="0" err="1"/>
              <a:t>ce</a:t>
            </a:r>
            <a:r>
              <a:rPr lang="en-US" baseline="0" dirty="0"/>
              <a:t> </a:t>
            </a:r>
            <a:r>
              <a:rPr lang="en-US" baseline="0" dirty="0" err="1"/>
              <a:t>privește</a:t>
            </a:r>
            <a:r>
              <a:rPr lang="en-US" baseline="0" dirty="0"/>
              <a:t> </a:t>
            </a:r>
            <a:r>
              <a:rPr lang="en-US" baseline="0" dirty="0" err="1"/>
              <a:t>datele</a:t>
            </a:r>
            <a:r>
              <a:rPr lang="en-US" baseline="0" dirty="0"/>
              <a:t> </a:t>
            </a:r>
            <a:r>
              <a:rPr lang="en-US" baseline="0" dirty="0" err="1"/>
              <a:t>specificate</a:t>
            </a:r>
            <a:r>
              <a:rPr lang="en-US" baseline="0" dirty="0"/>
              <a:t>, </a:t>
            </a:r>
            <a:r>
              <a:rPr lang="en-US" baseline="0" dirty="0" err="1"/>
              <a:t>și</a:t>
            </a:r>
            <a:r>
              <a:rPr lang="ro-RO" dirty="0"/>
              <a:t> </a:t>
            </a:r>
            <a:r>
              <a:rPr lang="en-US" baseline="0" dirty="0" err="1"/>
              <a:t>să</a:t>
            </a:r>
            <a:r>
              <a:rPr lang="en-US" baseline="0" dirty="0"/>
              <a:t> </a:t>
            </a:r>
            <a:r>
              <a:rPr lang="ro-RO" baseline="0" dirty="0"/>
              <a:t>nu </a:t>
            </a:r>
            <a:r>
              <a:rPr lang="en-US" baseline="0" dirty="0" err="1"/>
              <a:t>solicite</a:t>
            </a:r>
            <a:r>
              <a:rPr lang="en-US" baseline="0" dirty="0"/>
              <a:t> volume </a:t>
            </a:r>
            <a:r>
              <a:rPr lang="en-US" baseline="0" dirty="0" err="1"/>
              <a:t>mari</a:t>
            </a:r>
            <a:r>
              <a:rPr lang="en-US" baseline="0" dirty="0"/>
              <a:t> de date </a:t>
            </a:r>
            <a:r>
              <a:rPr lang="ro-RO" baseline="0" dirty="0"/>
              <a:t>generale, </a:t>
            </a:r>
            <a:r>
              <a:rPr lang="en-US" baseline="0" dirty="0" err="1"/>
              <a:t>fără</a:t>
            </a:r>
            <a:r>
              <a:rPr lang="en-US" baseline="0" dirty="0"/>
              <a:t> </a:t>
            </a:r>
            <a:r>
              <a:rPr lang="en-US" baseline="0" dirty="0" err="1"/>
              <a:t>discriminare</a:t>
            </a:r>
            <a:r>
              <a:rPr lang="en-US" baseline="0" dirty="0"/>
              <a:t>. </a:t>
            </a:r>
            <a:r>
              <a:rPr lang="en-US" baseline="0" dirty="0" err="1"/>
              <a:t>Astfel</a:t>
            </a:r>
            <a:r>
              <a:rPr lang="en-US" baseline="0" dirty="0"/>
              <a:t>, </a:t>
            </a:r>
            <a:r>
              <a:rPr lang="ro-RO" baseline="0" dirty="0"/>
              <a:t>un ordin de divulgare </a:t>
            </a:r>
            <a:r>
              <a:rPr lang="en-US" baseline="0" dirty="0" err="1"/>
              <a:t>către</a:t>
            </a:r>
            <a:r>
              <a:rPr lang="en-US" baseline="0" dirty="0"/>
              <a:t> o </a:t>
            </a:r>
            <a:r>
              <a:rPr lang="en-US" baseline="0" dirty="0" err="1"/>
              <a:t>persoană</a:t>
            </a:r>
            <a:r>
              <a:rPr lang="en-US" baseline="0" dirty="0"/>
              <a:t> care </a:t>
            </a:r>
            <a:r>
              <a:rPr lang="en-US" baseline="0" dirty="0" err="1"/>
              <a:t>să</a:t>
            </a:r>
            <a:r>
              <a:rPr lang="en-US" baseline="0" dirty="0"/>
              <a:t> </a:t>
            </a:r>
            <a:r>
              <a:rPr lang="ro-RO" baseline="0" dirty="0"/>
              <a:t>divulge</a:t>
            </a:r>
            <a:r>
              <a:rPr lang="en-US" baseline="0" dirty="0"/>
              <a:t> </a:t>
            </a:r>
            <a:r>
              <a:rPr lang="en-US" baseline="0" dirty="0" err="1"/>
              <a:t>toate</a:t>
            </a:r>
            <a:r>
              <a:rPr lang="en-US" baseline="0" dirty="0"/>
              <a:t> </a:t>
            </a:r>
            <a:r>
              <a:rPr lang="en-US" baseline="0" dirty="0" err="1"/>
              <a:t>datele</a:t>
            </a:r>
            <a:r>
              <a:rPr lang="en-US" baseline="0" dirty="0"/>
              <a:t> </a:t>
            </a:r>
            <a:r>
              <a:rPr lang="en-US" baseline="0" dirty="0" err="1"/>
              <a:t>stocate</a:t>
            </a:r>
            <a:r>
              <a:rPr lang="en-US" baseline="0" dirty="0"/>
              <a:t> </a:t>
            </a:r>
            <a:r>
              <a:rPr lang="en-US" baseline="0" dirty="0" err="1"/>
              <a:t>în</a:t>
            </a:r>
            <a:r>
              <a:rPr lang="en-US" baseline="0" dirty="0"/>
              <a:t> </a:t>
            </a:r>
            <a:r>
              <a:rPr lang="en-US" baseline="0" dirty="0" err="1"/>
              <a:t>sistemul</a:t>
            </a:r>
            <a:r>
              <a:rPr lang="en-US" baseline="0" dirty="0"/>
              <a:t> lor informatic nu </a:t>
            </a:r>
            <a:r>
              <a:rPr lang="en-US" baseline="0" dirty="0" err="1"/>
              <a:t>ar</a:t>
            </a:r>
            <a:r>
              <a:rPr lang="en-US" baseline="0" dirty="0"/>
              <a:t> fi </a:t>
            </a:r>
            <a:r>
              <a:rPr lang="en-US" baseline="0" dirty="0" err="1"/>
              <a:t>permis</a:t>
            </a:r>
            <a:r>
              <a:rPr lang="en-US" baseline="0" dirty="0"/>
              <a:t> </a:t>
            </a:r>
            <a:r>
              <a:rPr lang="en-US" baseline="0" dirty="0" err="1"/>
              <a:t>în</a:t>
            </a:r>
            <a:r>
              <a:rPr lang="en-US" baseline="0" dirty="0"/>
              <a:t> </a:t>
            </a:r>
            <a:r>
              <a:rPr lang="en-US" baseline="0" dirty="0" err="1"/>
              <a:t>conformitate</a:t>
            </a:r>
            <a:r>
              <a:rPr lang="en-US" baseline="0" dirty="0"/>
              <a:t> cu </a:t>
            </a:r>
            <a:r>
              <a:rPr lang="ro-RO" dirty="0"/>
              <a:t>A</a:t>
            </a:r>
            <a:r>
              <a:rPr lang="en-US" baseline="0" dirty="0" err="1"/>
              <a:t>rticolul</a:t>
            </a:r>
            <a:r>
              <a:rPr lang="en-US" baseline="0" dirty="0"/>
              <a:t> 18</a:t>
            </a:r>
            <a:endParaRPr lang="ro-RO" baseline="0" dirty="0"/>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38</a:t>
            </a:fld>
            <a:endParaRPr lang="en-US"/>
          </a:p>
        </p:txBody>
      </p:sp>
    </p:spTree>
    <p:extLst>
      <p:ext uri="{BB962C8B-B14F-4D97-AF65-F5344CB8AC3E}">
        <p14:creationId xmlns:p14="http://schemas.microsoft.com/office/powerpoint/2010/main" val="339613781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7</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poseisia</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sau sub controlul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lang="en-US" baseline="0" dirty="0"/>
          </a:p>
          <a:p>
            <a:endParaRPr lang="en-US" baseline="0" dirty="0"/>
          </a:p>
          <a:p>
            <a:pPr marL="0" marR="0" indent="0" algn="l" defTabSz="457200" rtl="0" eaLnBrk="0" fontAlgn="base" latinLnBrk="0" hangingPunct="0">
              <a:lnSpc>
                <a:spcPct val="100000"/>
              </a:lnSpc>
              <a:spcBef>
                <a:spcPct val="30000"/>
              </a:spcBef>
              <a:spcAft>
                <a:spcPct val="0"/>
              </a:spcAft>
              <a:buClrTx/>
              <a:buSzTx/>
              <a:buFontTx/>
              <a:buNone/>
              <a:tabLst/>
              <a:defRPr/>
            </a:pPr>
            <a:r>
              <a:rPr lang="en-GB" dirty="0" err="1"/>
              <a:t>Autoritatea</a:t>
            </a:r>
            <a:r>
              <a:rPr lang="en-GB" dirty="0"/>
              <a:t> </a:t>
            </a:r>
            <a:r>
              <a:rPr lang="en-GB" dirty="0" err="1"/>
              <a:t>competentă</a:t>
            </a:r>
            <a:r>
              <a:rPr lang="en-GB" dirty="0"/>
              <a:t> </a:t>
            </a:r>
            <a:r>
              <a:rPr lang="en-GB" dirty="0" err="1"/>
              <a:t>poate</a:t>
            </a:r>
            <a:r>
              <a:rPr lang="en-GB" dirty="0"/>
              <a:t> </a:t>
            </a:r>
            <a:r>
              <a:rPr lang="ro-RO" dirty="0"/>
              <a:t>ordona unei</a:t>
            </a:r>
            <a:r>
              <a:rPr lang="en-GB" dirty="0"/>
              <a:t> </a:t>
            </a:r>
            <a:r>
              <a:rPr lang="en-GB" dirty="0" err="1"/>
              <a:t>persoan</a:t>
            </a:r>
            <a:r>
              <a:rPr lang="ro-RO" dirty="0"/>
              <a:t>e să divulge </a:t>
            </a:r>
            <a:r>
              <a:rPr lang="en-GB" dirty="0"/>
              <a:t>date </a:t>
            </a:r>
            <a:r>
              <a:rPr lang="ro-RO" dirty="0"/>
              <a:t>informatice</a:t>
            </a:r>
            <a:r>
              <a:rPr lang="en-GB" dirty="0"/>
              <a:t>, </a:t>
            </a:r>
            <a:r>
              <a:rPr lang="ro-RO" dirty="0"/>
              <a:t>doar </a:t>
            </a:r>
            <a:r>
              <a:rPr lang="en-GB" dirty="0" err="1"/>
              <a:t>în</a:t>
            </a:r>
            <a:r>
              <a:rPr lang="en-GB" dirty="0"/>
              <a:t> </a:t>
            </a:r>
            <a:r>
              <a:rPr lang="en-GB" dirty="0" err="1"/>
              <a:t>cazul</a:t>
            </a:r>
            <a:r>
              <a:rPr lang="en-GB" dirty="0"/>
              <a:t> </a:t>
            </a:r>
            <a:r>
              <a:rPr lang="en-GB" dirty="0" err="1"/>
              <a:t>în</a:t>
            </a:r>
            <a:r>
              <a:rPr lang="en-GB" dirty="0"/>
              <a:t> care </a:t>
            </a:r>
            <a:r>
              <a:rPr lang="en-GB" dirty="0" err="1"/>
              <a:t>aceste</a:t>
            </a:r>
            <a:r>
              <a:rPr lang="en-GB" dirty="0"/>
              <a:t> date </a:t>
            </a:r>
            <a:r>
              <a:rPr lang="ro-RO" dirty="0"/>
              <a:t>informatice </a:t>
            </a:r>
            <a:r>
              <a:rPr lang="en-GB" dirty="0" err="1"/>
              <a:t>specificate</a:t>
            </a:r>
            <a:r>
              <a:rPr lang="en-GB" dirty="0"/>
              <a:t> sunt fie </a:t>
            </a:r>
            <a:r>
              <a:rPr lang="en-GB" dirty="0" err="1"/>
              <a:t>în</a:t>
            </a:r>
            <a:r>
              <a:rPr lang="en-GB" dirty="0"/>
              <a:t> </a:t>
            </a:r>
            <a:r>
              <a:rPr lang="en-GB" dirty="0" err="1"/>
              <a:t>posesia</a:t>
            </a:r>
            <a:r>
              <a:rPr lang="en-GB" dirty="0"/>
              <a:t> </a:t>
            </a:r>
            <a:r>
              <a:rPr lang="en-GB" dirty="0" err="1"/>
              <a:t>sau</a:t>
            </a:r>
            <a:r>
              <a:rPr lang="en-GB" dirty="0"/>
              <a:t> </a:t>
            </a:r>
            <a:r>
              <a:rPr lang="ro-RO" dirty="0"/>
              <a:t>sub </a:t>
            </a:r>
            <a:r>
              <a:rPr lang="en-GB" dirty="0" err="1"/>
              <a:t>controlul</a:t>
            </a:r>
            <a:r>
              <a:rPr lang="en-GB" dirty="0"/>
              <a:t> </a:t>
            </a:r>
            <a:r>
              <a:rPr lang="ro-RO" dirty="0"/>
              <a:t>acestei</a:t>
            </a:r>
            <a:r>
              <a:rPr lang="en-GB" dirty="0"/>
              <a:t>de </a:t>
            </a:r>
            <a:r>
              <a:rPr lang="en-GB" dirty="0" err="1"/>
              <a:t>persoane</a:t>
            </a:r>
            <a:r>
              <a:rPr lang="en-GB" dirty="0"/>
              <a:t>. </a:t>
            </a:r>
            <a:r>
              <a:rPr lang="en-GB" dirty="0" err="1"/>
              <a:t>Acest</a:t>
            </a:r>
            <a:r>
              <a:rPr lang="en-GB" dirty="0"/>
              <a:t> </a:t>
            </a:r>
            <a:r>
              <a:rPr lang="ro-RO" dirty="0" err="1"/>
              <a:t>slide</a:t>
            </a:r>
            <a:r>
              <a:rPr lang="en-GB" dirty="0"/>
              <a:t> </a:t>
            </a:r>
            <a:r>
              <a:rPr lang="en-GB" dirty="0" err="1"/>
              <a:t>distinge</a:t>
            </a:r>
            <a:r>
              <a:rPr lang="en-GB" dirty="0"/>
              <a:t> </a:t>
            </a:r>
            <a:r>
              <a:rPr lang="en-GB" dirty="0" err="1"/>
              <a:t>între</a:t>
            </a:r>
            <a:r>
              <a:rPr lang="en-GB" dirty="0"/>
              <a:t> </a:t>
            </a:r>
            <a:r>
              <a:rPr lang="en-GB" dirty="0" err="1"/>
              <a:t>posesie</a:t>
            </a:r>
            <a:r>
              <a:rPr lang="en-GB" dirty="0"/>
              <a:t> (</a:t>
            </a:r>
            <a:r>
              <a:rPr lang="en-GB" dirty="0" err="1"/>
              <a:t>adică</a:t>
            </a:r>
            <a:r>
              <a:rPr lang="en-GB" dirty="0"/>
              <a:t> </a:t>
            </a:r>
            <a:r>
              <a:rPr lang="en-GB" dirty="0" err="1"/>
              <a:t>posesia</a:t>
            </a:r>
            <a:r>
              <a:rPr lang="en-GB" dirty="0"/>
              <a:t> </a:t>
            </a:r>
            <a:r>
              <a:rPr lang="en-GB" dirty="0" err="1"/>
              <a:t>fizică</a:t>
            </a:r>
            <a:r>
              <a:rPr lang="en-GB" dirty="0"/>
              <a:t>) </a:t>
            </a:r>
            <a:r>
              <a:rPr lang="en-GB" dirty="0" err="1"/>
              <a:t>și</a:t>
            </a:r>
            <a:r>
              <a:rPr lang="en-GB" dirty="0"/>
              <a:t> control (</a:t>
            </a:r>
            <a:r>
              <a:rPr lang="en-GB" dirty="0" err="1"/>
              <a:t>adică</a:t>
            </a:r>
            <a:r>
              <a:rPr lang="en-GB" dirty="0"/>
              <a:t> </a:t>
            </a:r>
            <a:r>
              <a:rPr lang="en-GB" dirty="0" err="1"/>
              <a:t>controlul</a:t>
            </a:r>
            <a:r>
              <a:rPr lang="en-GB" dirty="0"/>
              <a:t> </a:t>
            </a:r>
            <a:r>
              <a:rPr lang="ro-RO" dirty="0"/>
              <a:t>liber</a:t>
            </a:r>
            <a:r>
              <a:rPr lang="en-GB" dirty="0"/>
              <a:t> </a:t>
            </a:r>
            <a:r>
              <a:rPr lang="en-GB" dirty="0" err="1"/>
              <a:t>asupra</a:t>
            </a:r>
            <a:r>
              <a:rPr lang="en-GB" dirty="0"/>
              <a:t> </a:t>
            </a:r>
            <a:r>
              <a:rPr lang="en-GB" dirty="0" err="1"/>
              <a:t>datelor</a:t>
            </a:r>
            <a:r>
              <a:rPr lang="en-GB" dirty="0"/>
              <a:t>, </a:t>
            </a:r>
            <a:r>
              <a:rPr lang="en-GB" dirty="0" err="1"/>
              <a:t>chiar</a:t>
            </a:r>
            <a:r>
              <a:rPr lang="en-GB" dirty="0"/>
              <a:t> </a:t>
            </a:r>
            <a:r>
              <a:rPr lang="en-GB" dirty="0" err="1"/>
              <a:t>dacă</a:t>
            </a:r>
            <a:r>
              <a:rPr lang="en-GB" dirty="0"/>
              <a:t> ace</a:t>
            </a:r>
            <a:r>
              <a:rPr lang="ro-RO" dirty="0"/>
              <a:t>a</a:t>
            </a:r>
            <a:r>
              <a:rPr lang="en-GB" dirty="0" err="1"/>
              <a:t>sta</a:t>
            </a:r>
            <a:r>
              <a:rPr lang="en-GB" dirty="0"/>
              <a:t> </a:t>
            </a:r>
            <a:r>
              <a:rPr lang="en-GB" dirty="0" err="1"/>
              <a:t>poate</a:t>
            </a:r>
            <a:r>
              <a:rPr lang="en-GB" dirty="0"/>
              <a:t> </a:t>
            </a:r>
            <a:r>
              <a:rPr lang="ro-RO" dirty="0"/>
              <a:t>să nu </a:t>
            </a:r>
            <a:r>
              <a:rPr lang="en-GB" dirty="0"/>
              <a:t>fi</a:t>
            </a:r>
            <a:r>
              <a:rPr lang="ro-RO" dirty="0"/>
              <a:t>e</a:t>
            </a:r>
            <a:r>
              <a:rPr lang="en-GB" dirty="0"/>
              <a:t> </a:t>
            </a:r>
            <a:r>
              <a:rPr lang="en-GB" dirty="0" err="1"/>
              <a:t>în</a:t>
            </a:r>
            <a:r>
              <a:rPr lang="en-GB" dirty="0"/>
              <a:t> </a:t>
            </a:r>
            <a:r>
              <a:rPr lang="en-GB" dirty="0" err="1"/>
              <a:t>posesia</a:t>
            </a:r>
            <a:r>
              <a:rPr lang="en-GB" dirty="0"/>
              <a:t> lor </a:t>
            </a:r>
            <a:r>
              <a:rPr lang="en-GB" dirty="0" err="1"/>
              <a:t>fizică</a:t>
            </a:r>
            <a:r>
              <a:rPr lang="en-GB" dirty="0"/>
              <a:t>).</a:t>
            </a:r>
            <a:endParaRPr lang="ro-RO" dirty="0"/>
          </a:p>
          <a:p>
            <a:endParaRPr lang="aa-ET"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39</a:t>
            </a:fld>
            <a:endParaRPr lang="en-US"/>
          </a:p>
        </p:txBody>
      </p:sp>
    </p:spTree>
    <p:extLst>
      <p:ext uri="{BB962C8B-B14F-4D97-AF65-F5344CB8AC3E}">
        <p14:creationId xmlns:p14="http://schemas.microsoft.com/office/powerpoint/2010/main" val="1323281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sz="1200" dirty="0" err="1"/>
              <a:t>Acest</a:t>
            </a:r>
            <a:r>
              <a:rPr lang="en-GB" sz="1200" dirty="0"/>
              <a:t> slide </a:t>
            </a:r>
            <a:r>
              <a:rPr lang="en-GB" sz="1200" dirty="0" err="1"/>
              <a:t>prezintă</a:t>
            </a:r>
            <a:r>
              <a:rPr lang="en-GB" sz="1200" dirty="0"/>
              <a:t> </a:t>
            </a:r>
            <a:r>
              <a:rPr lang="en-GB" sz="1200" dirty="0" err="1"/>
              <a:t>obiectivele</a:t>
            </a:r>
            <a:r>
              <a:rPr lang="en-GB" sz="1200" dirty="0"/>
              <a:t> </a:t>
            </a:r>
            <a:r>
              <a:rPr lang="en-GB" sz="1200" dirty="0" err="1"/>
              <a:t>acestei</a:t>
            </a:r>
            <a:r>
              <a:rPr lang="en-GB" sz="1200" dirty="0"/>
              <a:t> </a:t>
            </a:r>
            <a:r>
              <a:rPr lang="en-GB" sz="1200" dirty="0" err="1"/>
              <a:t>sesiuni</a:t>
            </a:r>
            <a:r>
              <a:rPr lang="en-GB" sz="1200" dirty="0"/>
              <a:t>. </a:t>
            </a:r>
            <a:r>
              <a:rPr lang="en-GB" sz="1200" dirty="0" err="1"/>
              <a:t>Subliniază</a:t>
            </a:r>
            <a:r>
              <a:rPr lang="en-GB" sz="1200" dirty="0"/>
              <a:t> </a:t>
            </a:r>
            <a:r>
              <a:rPr lang="en-GB" sz="1200" dirty="0" err="1"/>
              <a:t>ce</a:t>
            </a:r>
            <a:r>
              <a:rPr lang="en-GB" sz="1200" dirty="0"/>
              <a:t> </a:t>
            </a:r>
            <a:r>
              <a:rPr lang="en-GB" sz="1200" dirty="0" err="1"/>
              <a:t>ar</a:t>
            </a:r>
            <a:r>
              <a:rPr lang="en-GB" sz="1200" dirty="0"/>
              <a:t> </a:t>
            </a:r>
            <a:r>
              <a:rPr lang="en-GB" sz="1200" dirty="0" err="1"/>
              <a:t>trebui</a:t>
            </a:r>
            <a:r>
              <a:rPr lang="en-GB" sz="1200" dirty="0"/>
              <a:t> </a:t>
            </a:r>
            <a:r>
              <a:rPr lang="en-GB" sz="1200" dirty="0" err="1"/>
              <a:t>să</a:t>
            </a:r>
            <a:r>
              <a:rPr lang="en-GB" sz="1200" dirty="0"/>
              <a:t> se </a:t>
            </a:r>
            <a:r>
              <a:rPr lang="en-GB" sz="1200" dirty="0" err="1"/>
              <a:t>aștepte</a:t>
            </a:r>
            <a:r>
              <a:rPr lang="en-GB" sz="1200" dirty="0"/>
              <a:t> </a:t>
            </a:r>
            <a:r>
              <a:rPr lang="en-GB" sz="1200" dirty="0" err="1"/>
              <a:t>participanții</a:t>
            </a:r>
            <a:r>
              <a:rPr lang="en-GB" sz="1200" dirty="0"/>
              <a:t> </a:t>
            </a:r>
            <a:r>
              <a:rPr lang="en-GB" sz="1200" dirty="0" err="1"/>
              <a:t>să</a:t>
            </a:r>
            <a:r>
              <a:rPr lang="en-GB" sz="1200" dirty="0"/>
              <a:t> </a:t>
            </a:r>
            <a:r>
              <a:rPr lang="en-GB" sz="1200" dirty="0" err="1"/>
              <a:t>învețe</a:t>
            </a:r>
            <a:r>
              <a:rPr lang="en-GB" sz="1200" dirty="0"/>
              <a:t> din slide-</a:t>
            </a:r>
            <a:r>
              <a:rPr lang="en-GB" sz="1200" dirty="0" err="1"/>
              <a:t>uri</a:t>
            </a:r>
            <a:r>
              <a:rPr lang="en-GB" sz="1200" dirty="0"/>
              <a:t>. </a:t>
            </a:r>
            <a:r>
              <a:rPr lang="en-GB" sz="1200" dirty="0" err="1"/>
              <a:t>Participanții</a:t>
            </a:r>
            <a:r>
              <a:rPr lang="en-GB" sz="1200" dirty="0"/>
              <a:t> pot fi </a:t>
            </a:r>
            <a:r>
              <a:rPr lang="en-GB" sz="1200" dirty="0" err="1"/>
              <a:t>informați</a:t>
            </a:r>
            <a:r>
              <a:rPr lang="en-GB" sz="1200" dirty="0"/>
              <a:t> </a:t>
            </a:r>
            <a:r>
              <a:rPr lang="en-GB" sz="1200" dirty="0" err="1"/>
              <a:t>că</a:t>
            </a:r>
            <a:r>
              <a:rPr lang="en-GB" sz="1200" dirty="0"/>
              <a:t> </a:t>
            </a:r>
            <a:r>
              <a:rPr lang="en-GB" sz="1200" dirty="0" err="1"/>
              <a:t>acest</a:t>
            </a:r>
            <a:r>
              <a:rPr lang="en-GB" sz="1200" dirty="0"/>
              <a:t> slide </a:t>
            </a:r>
            <a:r>
              <a:rPr lang="en-GB" sz="1200" dirty="0" err="1"/>
              <a:t>va</a:t>
            </a:r>
            <a:r>
              <a:rPr lang="en-GB" sz="1200" dirty="0"/>
              <a:t> fi </a:t>
            </a:r>
            <a:r>
              <a:rPr lang="en-GB" sz="1200" dirty="0" err="1"/>
              <a:t>analizat</a:t>
            </a:r>
            <a:r>
              <a:rPr lang="en-GB" sz="1200" dirty="0"/>
              <a:t> la </a:t>
            </a:r>
            <a:r>
              <a:rPr lang="en-GB" sz="1200" dirty="0" err="1"/>
              <a:t>sfârșitul</a:t>
            </a:r>
            <a:r>
              <a:rPr lang="en-GB" sz="1200" dirty="0"/>
              <a:t> </a:t>
            </a:r>
            <a:r>
              <a:rPr lang="en-GB" sz="1200" dirty="0" err="1"/>
              <a:t>sesiunii</a:t>
            </a:r>
            <a:r>
              <a:rPr lang="en-GB" sz="1200" dirty="0"/>
              <a:t> </a:t>
            </a:r>
            <a:r>
              <a:rPr lang="en-GB" sz="1200" dirty="0" err="1"/>
              <a:t>pentru</a:t>
            </a:r>
            <a:r>
              <a:rPr lang="en-GB" sz="1200" dirty="0"/>
              <a:t> a </a:t>
            </a:r>
            <a:r>
              <a:rPr lang="en-GB" sz="1200" dirty="0" err="1"/>
              <a:t>evalua</a:t>
            </a:r>
            <a:r>
              <a:rPr lang="en-GB" sz="1200" dirty="0"/>
              <a:t> </a:t>
            </a:r>
            <a:r>
              <a:rPr lang="en-GB" sz="1200" dirty="0" err="1"/>
              <a:t>dacă</a:t>
            </a:r>
            <a:r>
              <a:rPr lang="en-GB" sz="1200" dirty="0"/>
              <a:t> </a:t>
            </a:r>
            <a:r>
              <a:rPr lang="en-GB" sz="1200" dirty="0" err="1"/>
              <a:t>obiectivele</a:t>
            </a:r>
            <a:r>
              <a:rPr lang="en-GB" sz="1200" dirty="0"/>
              <a:t> au </a:t>
            </a:r>
            <a:r>
              <a:rPr lang="en-GB" sz="1200" dirty="0" err="1"/>
              <a:t>fost</a:t>
            </a:r>
            <a:r>
              <a:rPr lang="en-GB" sz="1200" dirty="0"/>
              <a:t> </a:t>
            </a:r>
            <a:r>
              <a:rPr lang="en-GB" sz="1200" dirty="0" err="1"/>
              <a:t>îndeplinite</a:t>
            </a:r>
            <a:endParaRPr lang="en-GB" sz="1200" dirty="0"/>
          </a:p>
          <a:p>
            <a:endParaRPr lang="en-GB" sz="1200" dirty="0"/>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4</a:t>
            </a:fld>
            <a:endParaRPr lang="en-GB"/>
          </a:p>
        </p:txBody>
      </p:sp>
    </p:spTree>
    <p:extLst>
      <p:ext uri="{BB962C8B-B14F-4D97-AF65-F5344CB8AC3E}">
        <p14:creationId xmlns:p14="http://schemas.microsoft.com/office/powerpoint/2010/main" val="330504651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7</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stocat într-un sistem informatic sau un mediu de stocare de date informatice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lang="en-US" baseline="0" dirty="0"/>
          </a:p>
          <a:p>
            <a:endParaRPr lang="en-US" baseline="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ro-RO" dirty="0"/>
              <a:t>Ordinele de divulgare pot fi emise numai referitor la date existente, care sunt fie într-un sistem informatic, sau un mediu de stocare de date informatice. Nu poate fi utilizat pentru a ordona unei persoane să păstreze date sau să divulge date care vor deveni existente în viitor. </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40</a:t>
            </a:fld>
            <a:endParaRPr lang="en-US"/>
          </a:p>
        </p:txBody>
      </p:sp>
    </p:spTree>
    <p:extLst>
      <p:ext uri="{BB962C8B-B14F-4D97-AF65-F5344CB8AC3E}">
        <p14:creationId xmlns:p14="http://schemas.microsoft.com/office/powerpoint/2010/main" val="26301706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7</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își oferă serviciile în teritoriu</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baseline="0" dirty="0"/>
          </a:p>
          <a:p>
            <a:pPr marL="0" marR="0" indent="0" algn="l" defTabSz="457200" rtl="0" eaLnBrk="0" fontAlgn="base" latinLnBrk="0" hangingPunct="0">
              <a:lnSpc>
                <a:spcPct val="100000"/>
              </a:lnSpc>
              <a:spcBef>
                <a:spcPct val="30000"/>
              </a:spcBef>
              <a:spcAft>
                <a:spcPct val="0"/>
              </a:spcAft>
              <a:buClrTx/>
              <a:buSzTx/>
              <a:buFontTx/>
              <a:buNone/>
              <a:tabLst/>
              <a:defRPr/>
            </a:pPr>
            <a:r>
              <a:rPr lang="en-US" dirty="0" err="1"/>
              <a:t>Articolul</a:t>
            </a:r>
            <a:r>
              <a:rPr lang="en-US" dirty="0"/>
              <a:t> 18</a:t>
            </a:r>
            <a:r>
              <a:rPr lang="ro-RO" dirty="0"/>
              <a:t>.</a:t>
            </a:r>
            <a:r>
              <a:rPr lang="en-US" dirty="0"/>
              <a:t>1</a:t>
            </a:r>
            <a:r>
              <a:rPr lang="ro-RO" dirty="0"/>
              <a:t>.</a:t>
            </a:r>
            <a:r>
              <a:rPr lang="en-US" dirty="0"/>
              <a:t> </a:t>
            </a:r>
            <a:r>
              <a:rPr lang="ro-RO" dirty="0"/>
              <a:t>b</a:t>
            </a:r>
            <a:r>
              <a:rPr lang="en-US" dirty="0"/>
              <a:t> are un </a:t>
            </a:r>
            <a:r>
              <a:rPr lang="en-US" dirty="0" err="1"/>
              <a:t>domeniu</a:t>
            </a:r>
            <a:r>
              <a:rPr lang="en-US" dirty="0"/>
              <a:t> de </a:t>
            </a:r>
            <a:r>
              <a:rPr lang="en-US" dirty="0" err="1"/>
              <a:t>aplicare</a:t>
            </a:r>
            <a:r>
              <a:rPr lang="en-US" dirty="0"/>
              <a:t> </a:t>
            </a:r>
            <a:r>
              <a:rPr lang="en-US" dirty="0" err="1"/>
              <a:t>limitat</a:t>
            </a:r>
            <a:r>
              <a:rPr lang="en-US" dirty="0"/>
              <a:t> </a:t>
            </a:r>
            <a:r>
              <a:rPr lang="en-US" dirty="0" err="1"/>
              <a:t>față</a:t>
            </a:r>
            <a:r>
              <a:rPr lang="en-US" dirty="0"/>
              <a:t> de</a:t>
            </a:r>
            <a:r>
              <a:rPr lang="ro-RO" dirty="0"/>
              <a:t>A</a:t>
            </a:r>
            <a:r>
              <a:rPr lang="en-US" dirty="0" err="1"/>
              <a:t>articolul</a:t>
            </a:r>
            <a:r>
              <a:rPr lang="en-US" dirty="0"/>
              <a:t> 18</a:t>
            </a:r>
            <a:r>
              <a:rPr lang="ro-RO" dirty="0"/>
              <a:t>.</a:t>
            </a:r>
            <a:r>
              <a:rPr lang="en-US" dirty="0"/>
              <a:t>1</a:t>
            </a:r>
            <a:r>
              <a:rPr lang="ro-RO" dirty="0"/>
              <a:t>.</a:t>
            </a:r>
            <a:r>
              <a:rPr lang="en-US" dirty="0"/>
              <a:t>a, </a:t>
            </a:r>
            <a:r>
              <a:rPr lang="en-US" dirty="0" err="1"/>
              <a:t>în</a:t>
            </a:r>
            <a:r>
              <a:rPr lang="en-US" dirty="0"/>
              <a:t> </a:t>
            </a:r>
            <a:r>
              <a:rPr lang="en-US" dirty="0" err="1"/>
              <a:t>sensul</a:t>
            </a:r>
            <a:r>
              <a:rPr lang="en-US" dirty="0"/>
              <a:t> </a:t>
            </a:r>
            <a:r>
              <a:rPr lang="en-US" dirty="0" err="1"/>
              <a:t>că</a:t>
            </a:r>
            <a:r>
              <a:rPr lang="en-US" dirty="0"/>
              <a:t> se </a:t>
            </a:r>
            <a:r>
              <a:rPr lang="en-US" dirty="0" err="1"/>
              <a:t>aplică</a:t>
            </a:r>
            <a:r>
              <a:rPr lang="en-US" dirty="0"/>
              <a:t> </a:t>
            </a:r>
            <a:r>
              <a:rPr lang="en-US" dirty="0" err="1"/>
              <a:t>numai</a:t>
            </a:r>
            <a:r>
              <a:rPr lang="en-US" dirty="0"/>
              <a:t> </a:t>
            </a:r>
            <a:r>
              <a:rPr lang="en-US" dirty="0" err="1"/>
              <a:t>furnizorilor</a:t>
            </a:r>
            <a:r>
              <a:rPr lang="en-US" dirty="0"/>
              <a:t> de </a:t>
            </a:r>
            <a:r>
              <a:rPr lang="en-US" dirty="0" err="1"/>
              <a:t>servicii</a:t>
            </a:r>
            <a:r>
              <a:rPr lang="en-US" dirty="0"/>
              <a:t>; </a:t>
            </a:r>
            <a:r>
              <a:rPr lang="en-US" dirty="0" err="1"/>
              <a:t>și</a:t>
            </a:r>
            <a:r>
              <a:rPr lang="en-US" dirty="0"/>
              <a:t>, </a:t>
            </a:r>
            <a:r>
              <a:rPr lang="en-US" dirty="0" err="1"/>
              <a:t>prin</a:t>
            </a:r>
            <a:r>
              <a:rPr lang="en-US" dirty="0"/>
              <a:t> </a:t>
            </a:r>
            <a:r>
              <a:rPr lang="en-US" dirty="0" err="1"/>
              <a:t>urmare</a:t>
            </a:r>
            <a:r>
              <a:rPr lang="en-US" dirty="0"/>
              <a:t>, nu se </a:t>
            </a:r>
            <a:r>
              <a:rPr lang="en-US" dirty="0" err="1"/>
              <a:t>aplică</a:t>
            </a:r>
            <a:r>
              <a:rPr lang="en-US" dirty="0"/>
              <a:t> </a:t>
            </a:r>
            <a:r>
              <a:rPr lang="en-US" dirty="0" err="1"/>
              <a:t>persoanelor</a:t>
            </a:r>
            <a:r>
              <a:rPr lang="en-US" dirty="0"/>
              <a:t> </a:t>
            </a:r>
            <a:r>
              <a:rPr lang="en-US" dirty="0" err="1"/>
              <a:t>fizice</a:t>
            </a:r>
            <a:r>
              <a:rPr lang="en-US" dirty="0"/>
              <a:t> </a:t>
            </a:r>
            <a:r>
              <a:rPr lang="en-US" dirty="0" err="1"/>
              <a:t>sau</a:t>
            </a:r>
            <a:r>
              <a:rPr lang="en-US" dirty="0"/>
              <a:t> </a:t>
            </a:r>
            <a:r>
              <a:rPr lang="en-US" dirty="0" err="1"/>
              <a:t>juridice</a:t>
            </a:r>
            <a:r>
              <a:rPr lang="en-US" dirty="0"/>
              <a:t> care nu se </a:t>
            </a:r>
            <a:r>
              <a:rPr lang="en-US" dirty="0" err="1"/>
              <a:t>încadrează</a:t>
            </a:r>
            <a:r>
              <a:rPr lang="en-US" dirty="0"/>
              <a:t> </a:t>
            </a:r>
            <a:r>
              <a:rPr lang="en-US" dirty="0" err="1"/>
              <a:t>în</a:t>
            </a:r>
            <a:r>
              <a:rPr lang="en-US" dirty="0"/>
              <a:t> </a:t>
            </a:r>
            <a:r>
              <a:rPr lang="en-US" dirty="0" err="1"/>
              <a:t>definiția</a:t>
            </a:r>
            <a:r>
              <a:rPr lang="en-US" dirty="0"/>
              <a:t> </a:t>
            </a:r>
            <a:r>
              <a:rPr lang="en-US" dirty="0" err="1"/>
              <a:t>furnizorilor</a:t>
            </a:r>
            <a:r>
              <a:rPr lang="en-US" dirty="0"/>
              <a:t> de </a:t>
            </a:r>
            <a:r>
              <a:rPr lang="en-US" dirty="0" err="1"/>
              <a:t>servicii</a:t>
            </a:r>
            <a:r>
              <a:rPr lang="ro-RO" dirty="0"/>
              <a:t>. </a:t>
            </a:r>
            <a:endParaRPr lang="en-US" baseline="0" dirty="0"/>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US" sz="1200" kern="1200" baseline="0" dirty="0">
                <a:solidFill>
                  <a:schemeClr val="tx1"/>
                </a:solidFill>
                <a:effectLst/>
                <a:latin typeface="+mn-lt"/>
                <a:ea typeface="+mn-ea"/>
                <a:cs typeface="+mn-cs"/>
              </a:rPr>
              <a:t>Cu </a:t>
            </a:r>
            <a:r>
              <a:rPr lang="en-US" sz="1200" kern="1200" baseline="0" dirty="0" err="1">
                <a:solidFill>
                  <a:schemeClr val="tx1"/>
                </a:solidFill>
                <a:effectLst/>
                <a:latin typeface="+mn-lt"/>
                <a:ea typeface="+mn-ea"/>
                <a:cs typeface="+mn-cs"/>
              </a:rPr>
              <a:t>toate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acestea</a:t>
            </a:r>
            <a:r>
              <a:rPr lang="en-US" sz="1200" kern="1200" baseline="0" dirty="0">
                <a:solidFill>
                  <a:schemeClr val="tx1"/>
                </a:solidFill>
                <a:effectLst/>
                <a:latin typeface="+mn-lt"/>
                <a:ea typeface="+mn-ea"/>
                <a:cs typeface="+mn-cs"/>
              </a:rPr>
              <a:t>, nu </a:t>
            </a:r>
            <a:r>
              <a:rPr lang="en-US" sz="1200" kern="1200" baseline="0" dirty="0" err="1">
                <a:solidFill>
                  <a:schemeClr val="tx1"/>
                </a:solidFill>
                <a:effectLst/>
                <a:latin typeface="+mn-lt"/>
                <a:ea typeface="+mn-ea"/>
                <a:cs typeface="+mn-cs"/>
              </a:rPr>
              <a:t>este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limitat</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în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ceea</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ce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privește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localizarea</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fizică</a:t>
            </a:r>
            <a:r>
              <a:rPr lang="en-US" sz="1200" kern="1200" baseline="0" dirty="0">
                <a:solidFill>
                  <a:schemeClr val="tx1"/>
                </a:solidFill>
                <a:effectLst/>
                <a:latin typeface="+mn-lt"/>
                <a:ea typeface="+mn-ea"/>
                <a:cs typeface="+mn-cs"/>
              </a:rPr>
              <a:t> a </a:t>
            </a:r>
            <a:r>
              <a:rPr lang="en-US" sz="1200" kern="1200" baseline="0" dirty="0" err="1">
                <a:solidFill>
                  <a:schemeClr val="tx1"/>
                </a:solidFill>
                <a:effectLst/>
                <a:latin typeface="+mn-lt"/>
                <a:ea typeface="+mn-ea"/>
                <a:cs typeface="+mn-cs"/>
              </a:rPr>
              <a:t>furnizorului</a:t>
            </a:r>
            <a:r>
              <a:rPr lang="en-US" sz="1200" kern="1200" baseline="0" dirty="0">
                <a:solidFill>
                  <a:schemeClr val="tx1"/>
                </a:solidFill>
                <a:effectLst/>
                <a:latin typeface="+mn-lt"/>
                <a:ea typeface="+mn-ea"/>
                <a:cs typeface="+mn-cs"/>
              </a:rPr>
              <a:t> de </a:t>
            </a:r>
            <a:r>
              <a:rPr lang="en-US" sz="1200" kern="1200" baseline="0" dirty="0" err="1">
                <a:solidFill>
                  <a:schemeClr val="tx1"/>
                </a:solidFill>
                <a:effectLst/>
                <a:latin typeface="+mn-lt"/>
                <a:ea typeface="+mn-ea"/>
                <a:cs typeface="+mn-cs"/>
              </a:rPr>
              <a:t>servicii</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și</a:t>
            </a:r>
            <a:r>
              <a:rPr lang="en-US" sz="1200" kern="1200" baseline="0" dirty="0">
                <a:solidFill>
                  <a:schemeClr val="tx1"/>
                </a:solidFill>
                <a:effectLst/>
                <a:latin typeface="+mn-lt"/>
                <a:ea typeface="+mn-ea"/>
                <a:cs typeface="+mn-cs"/>
              </a:rPr>
              <a:t> se </a:t>
            </a:r>
            <a:r>
              <a:rPr lang="en-US" sz="1200" kern="1200" baseline="0" dirty="0" err="1">
                <a:solidFill>
                  <a:schemeClr val="tx1"/>
                </a:solidFill>
                <a:effectLst/>
                <a:latin typeface="+mn-lt"/>
                <a:ea typeface="+mn-ea"/>
                <a:cs typeface="+mn-cs"/>
              </a:rPr>
              <a:t>aplică</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atât</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timp</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cât</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furnizorul</a:t>
            </a:r>
            <a:r>
              <a:rPr lang="en-US" sz="1200" kern="1200" baseline="0" dirty="0">
                <a:solidFill>
                  <a:schemeClr val="tx1"/>
                </a:solidFill>
                <a:effectLst/>
                <a:latin typeface="+mn-lt"/>
                <a:ea typeface="+mn-ea"/>
                <a:cs typeface="+mn-cs"/>
              </a:rPr>
              <a:t> de </a:t>
            </a:r>
            <a:r>
              <a:rPr lang="en-US" sz="1200" kern="1200" baseline="0" dirty="0" err="1">
                <a:solidFill>
                  <a:schemeClr val="tx1"/>
                </a:solidFill>
                <a:effectLst/>
                <a:latin typeface="+mn-lt"/>
                <a:ea typeface="+mn-ea"/>
                <a:cs typeface="+mn-cs"/>
              </a:rPr>
              <a:t>servicii</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oferă</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servicii</a:t>
            </a:r>
            <a:r>
              <a:rPr lang="en-US" sz="1200" kern="1200" baseline="0" dirty="0">
                <a:solidFill>
                  <a:schemeClr val="tx1"/>
                </a:solidFill>
                <a:effectLst/>
                <a:latin typeface="+mn-lt"/>
                <a:ea typeface="+mn-ea"/>
                <a:cs typeface="+mn-cs"/>
              </a:rPr>
              <a:t> pe </a:t>
            </a:r>
            <a:r>
              <a:rPr lang="en-US" sz="1200" kern="1200" baseline="0" dirty="0" err="1">
                <a:solidFill>
                  <a:schemeClr val="tx1"/>
                </a:solidFill>
                <a:effectLst/>
                <a:latin typeface="+mn-lt"/>
                <a:ea typeface="+mn-ea"/>
                <a:cs typeface="+mn-cs"/>
              </a:rPr>
              <a:t>teritoriul</a:t>
            </a:r>
            <a:r>
              <a:rPr lang="en-US" sz="1200" kern="1200" baseline="0" dirty="0">
                <a:solidFill>
                  <a:schemeClr val="tx1"/>
                </a:solidFill>
                <a:effectLst/>
                <a:latin typeface="+mn-lt"/>
                <a:ea typeface="+mn-ea"/>
                <a:cs typeface="+mn-cs"/>
              </a:rPr>
              <a:t> </a:t>
            </a:r>
            <a:r>
              <a:rPr lang="ro-RO" sz="1200" kern="1200" baseline="0" dirty="0">
                <a:solidFill>
                  <a:schemeClr val="tx1"/>
                </a:solidFill>
                <a:effectLst/>
                <a:latin typeface="+mn-lt"/>
                <a:ea typeface="+mn-ea"/>
                <a:cs typeface="+mn-cs"/>
              </a:rPr>
              <a:t>Părții</a:t>
            </a:r>
            <a:endParaRPr lang="en-US" sz="1200" kern="1200" baseline="0" dirty="0">
              <a:solidFill>
                <a:schemeClr val="tx1"/>
              </a:solidFill>
              <a:effectLst/>
              <a:latin typeface="+mn-lt"/>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US" sz="1200" kern="1200" baseline="0" dirty="0">
                <a:solidFill>
                  <a:schemeClr val="tx1"/>
                </a:solidFill>
                <a:effectLst/>
                <a:latin typeface="+mn-lt"/>
                <a:ea typeface="+mn-ea"/>
                <a:cs typeface="+mn-cs"/>
              </a:rPr>
              <a:t>Slide-ul </a:t>
            </a:r>
            <a:r>
              <a:rPr lang="en-US" sz="1200" kern="1200" baseline="0" dirty="0" err="1">
                <a:solidFill>
                  <a:schemeClr val="tx1"/>
                </a:solidFill>
                <a:effectLst/>
                <a:latin typeface="+mn-lt"/>
                <a:ea typeface="+mn-ea"/>
                <a:cs typeface="+mn-cs"/>
              </a:rPr>
              <a:t>enumeră</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unii</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dintre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factorii</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determinanți</a:t>
            </a:r>
            <a:r>
              <a:rPr lang="en-US" sz="1200" kern="1200" baseline="0" dirty="0">
                <a:solidFill>
                  <a:schemeClr val="tx1"/>
                </a:solidFill>
                <a:effectLst/>
                <a:latin typeface="+mn-lt"/>
                <a:ea typeface="+mn-ea"/>
                <a:cs typeface="+mn-cs"/>
              </a:rPr>
              <a:t> care </a:t>
            </a:r>
            <a:r>
              <a:rPr lang="en-US" sz="1200" kern="1200" baseline="0" dirty="0" err="1">
                <a:solidFill>
                  <a:schemeClr val="tx1"/>
                </a:solidFill>
                <a:effectLst/>
                <a:latin typeface="+mn-lt"/>
                <a:ea typeface="+mn-ea"/>
                <a:cs typeface="+mn-cs"/>
              </a:rPr>
              <a:t>trebuie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luați</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în</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considerare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atunci</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când</a:t>
            </a:r>
            <a:r>
              <a:rPr lang="en-US" sz="1200" kern="1200" baseline="0" dirty="0">
                <a:solidFill>
                  <a:schemeClr val="tx1"/>
                </a:solidFill>
                <a:effectLst/>
                <a:latin typeface="+mn-lt"/>
                <a:ea typeface="+mn-ea"/>
                <a:cs typeface="+mn-cs"/>
              </a:rPr>
              <a:t> se </a:t>
            </a:r>
            <a:r>
              <a:rPr lang="ro-RO" sz="1200" kern="1200" baseline="0" dirty="0">
                <a:solidFill>
                  <a:schemeClr val="tx1"/>
                </a:solidFill>
                <a:effectLst/>
                <a:latin typeface="+mn-lt"/>
                <a:ea typeface="+mn-ea"/>
                <a:cs typeface="+mn-cs"/>
              </a:rPr>
              <a:t>determină</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dacă</a:t>
            </a:r>
            <a:r>
              <a:rPr lang="en-US" sz="1200" kern="1200" baseline="0" dirty="0">
                <a:solidFill>
                  <a:schemeClr val="tx1"/>
                </a:solidFill>
                <a:effectLst/>
                <a:latin typeface="+mn-lt"/>
                <a:ea typeface="+mn-ea"/>
                <a:cs typeface="+mn-cs"/>
              </a:rPr>
              <a:t> un </a:t>
            </a:r>
            <a:r>
              <a:rPr lang="en-US" sz="1200" kern="1200" baseline="0" dirty="0" err="1">
                <a:solidFill>
                  <a:schemeClr val="tx1"/>
                </a:solidFill>
                <a:effectLst/>
                <a:latin typeface="+mn-lt"/>
                <a:ea typeface="+mn-ea"/>
                <a:cs typeface="+mn-cs"/>
              </a:rPr>
              <a:t>furnizor</a:t>
            </a:r>
            <a:r>
              <a:rPr lang="en-US" sz="1200" kern="1200" baseline="0" dirty="0">
                <a:solidFill>
                  <a:schemeClr val="tx1"/>
                </a:solidFill>
                <a:effectLst/>
                <a:latin typeface="+mn-lt"/>
                <a:ea typeface="+mn-ea"/>
                <a:cs typeface="+mn-cs"/>
              </a:rPr>
              <a:t> de </a:t>
            </a:r>
            <a:r>
              <a:rPr lang="en-US" sz="1200" kern="1200" baseline="0" dirty="0" err="1">
                <a:solidFill>
                  <a:schemeClr val="tx1"/>
                </a:solidFill>
                <a:effectLst/>
                <a:latin typeface="+mn-lt"/>
                <a:ea typeface="+mn-ea"/>
                <a:cs typeface="+mn-cs"/>
              </a:rPr>
              <a:t>servicii</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oferă</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servicii</a:t>
            </a:r>
            <a:r>
              <a:rPr lang="en-US" sz="1200" kern="1200" baseline="0" dirty="0">
                <a:solidFill>
                  <a:schemeClr val="tx1"/>
                </a:solidFill>
                <a:effectLst/>
                <a:latin typeface="+mn-lt"/>
                <a:ea typeface="+mn-ea"/>
                <a:cs typeface="+mn-cs"/>
              </a:rPr>
              <a:t> pe un </a:t>
            </a:r>
            <a:r>
              <a:rPr lang="en-US" sz="1200" kern="1200" baseline="0" dirty="0" err="1">
                <a:solidFill>
                  <a:schemeClr val="tx1"/>
                </a:solidFill>
                <a:effectLst/>
                <a:latin typeface="+mn-lt"/>
                <a:ea typeface="+mn-ea"/>
                <a:cs typeface="+mn-cs"/>
              </a:rPr>
              <a:t>anumit</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teritoriu</a:t>
            </a:r>
            <a:r>
              <a:rPr lang="en-US" sz="1200" kern="1200" baseline="0" dirty="0">
                <a:solidFill>
                  <a:schemeClr val="tx1"/>
                </a:solidFill>
                <a:effectLst/>
                <a:latin typeface="+mn-lt"/>
                <a:ea typeface="+mn-ea"/>
                <a:cs typeface="+mn-cs"/>
              </a:rPr>
              <a:t>.</a:t>
            </a:r>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US" sz="1200" kern="1200" baseline="0" dirty="0" err="1">
                <a:solidFill>
                  <a:schemeClr val="tx1"/>
                </a:solidFill>
                <a:effectLst/>
                <a:latin typeface="+mn-lt"/>
                <a:ea typeface="+mn-ea"/>
                <a:cs typeface="+mn-cs"/>
              </a:rPr>
              <a:t>Formatorul</a:t>
            </a:r>
            <a:r>
              <a:rPr lang="en-US" sz="1200" kern="1200" baseline="0" dirty="0">
                <a:solidFill>
                  <a:schemeClr val="tx1"/>
                </a:solidFill>
                <a:effectLst/>
                <a:latin typeface="+mn-lt"/>
                <a:ea typeface="+mn-ea"/>
                <a:cs typeface="+mn-cs"/>
              </a:rPr>
              <a:t> se </a:t>
            </a:r>
            <a:r>
              <a:rPr lang="en-US" sz="1200" kern="1200" baseline="0" dirty="0" err="1">
                <a:solidFill>
                  <a:schemeClr val="tx1"/>
                </a:solidFill>
                <a:effectLst/>
                <a:latin typeface="+mn-lt"/>
                <a:ea typeface="+mn-ea"/>
                <a:cs typeface="+mn-cs"/>
              </a:rPr>
              <a:t>poate</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referi</a:t>
            </a:r>
            <a:r>
              <a:rPr lang="en-US"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apoi</a:t>
            </a:r>
            <a:r>
              <a:rPr lang="en-US" sz="1200" kern="1200" baseline="0" dirty="0">
                <a:solidFill>
                  <a:schemeClr val="tx1"/>
                </a:solidFill>
                <a:effectLst/>
                <a:latin typeface="+mn-lt"/>
                <a:ea typeface="+mn-ea"/>
                <a:cs typeface="+mn-cs"/>
              </a:rPr>
              <a:t> la nota de </a:t>
            </a:r>
            <a:r>
              <a:rPr lang="en-US" sz="1200" kern="1200" baseline="0" dirty="0" err="1">
                <a:solidFill>
                  <a:schemeClr val="tx1"/>
                </a:solidFill>
                <a:effectLst/>
                <a:latin typeface="+mn-lt"/>
                <a:ea typeface="+mn-ea"/>
                <a:cs typeface="+mn-cs"/>
              </a:rPr>
              <a:t>orientare</a:t>
            </a:r>
            <a:r>
              <a:rPr lang="en-US" sz="1200" kern="1200" baseline="0" dirty="0">
                <a:solidFill>
                  <a:schemeClr val="tx1"/>
                </a:solidFill>
                <a:effectLst/>
                <a:latin typeface="+mn-lt"/>
                <a:ea typeface="+mn-ea"/>
                <a:cs typeface="+mn-cs"/>
              </a:rPr>
              <a:t> cu </a:t>
            </a:r>
            <a:r>
              <a:rPr lang="en-US" sz="1200" kern="1200" baseline="0" dirty="0" err="1">
                <a:solidFill>
                  <a:schemeClr val="tx1"/>
                </a:solidFill>
                <a:effectLst/>
                <a:latin typeface="+mn-lt"/>
                <a:ea typeface="+mn-ea"/>
                <a:cs typeface="+mn-cs"/>
              </a:rPr>
              <a:t>privire</a:t>
            </a:r>
            <a:r>
              <a:rPr lang="en-US" sz="1200" kern="1200" baseline="0" dirty="0">
                <a:solidFill>
                  <a:schemeClr val="tx1"/>
                </a:solidFill>
                <a:effectLst/>
                <a:latin typeface="+mn-lt"/>
                <a:ea typeface="+mn-ea"/>
                <a:cs typeface="+mn-cs"/>
              </a:rPr>
              <a:t> la </a:t>
            </a:r>
            <a:r>
              <a:rPr lang="ro-RO" dirty="0"/>
              <a:t>A</a:t>
            </a:r>
            <a:r>
              <a:rPr lang="en-US" sz="1200" kern="1200" baseline="0" dirty="0" err="1">
                <a:solidFill>
                  <a:schemeClr val="tx1"/>
                </a:solidFill>
                <a:effectLst/>
                <a:latin typeface="+mn-lt"/>
                <a:ea typeface="+mn-ea"/>
                <a:cs typeface="+mn-cs"/>
              </a:rPr>
              <a:t>rticolul</a:t>
            </a:r>
            <a:r>
              <a:rPr lang="en-US" sz="1200" kern="1200" baseline="0" dirty="0">
                <a:solidFill>
                  <a:schemeClr val="tx1"/>
                </a:solidFill>
                <a:effectLst/>
                <a:latin typeface="+mn-lt"/>
                <a:ea typeface="+mn-ea"/>
                <a:cs typeface="+mn-cs"/>
              </a:rPr>
              <a:t> 18 (a se </a:t>
            </a:r>
            <a:r>
              <a:rPr lang="en-US" sz="1200" kern="1200" baseline="0" dirty="0" err="1">
                <a:solidFill>
                  <a:schemeClr val="tx1"/>
                </a:solidFill>
                <a:effectLst/>
                <a:latin typeface="+mn-lt"/>
                <a:ea typeface="+mn-ea"/>
                <a:cs typeface="+mn-cs"/>
              </a:rPr>
              <a:t>vedea</a:t>
            </a:r>
            <a:r>
              <a:rPr lang="en-US" sz="1200" kern="1200" baseline="0" dirty="0">
                <a:solidFill>
                  <a:schemeClr val="tx1"/>
                </a:solidFill>
                <a:effectLst/>
                <a:latin typeface="+mn-lt"/>
                <a:ea typeface="+mn-ea"/>
                <a:cs typeface="+mn-cs"/>
              </a:rPr>
              <a:t> </a:t>
            </a:r>
            <a:r>
              <a:rPr lang="ro-RO" sz="1200" kern="1200" baseline="0" dirty="0" err="1">
                <a:solidFill>
                  <a:schemeClr val="tx1"/>
                </a:solidFill>
                <a:effectLst/>
                <a:latin typeface="+mn-lt"/>
                <a:ea typeface="+mn-ea"/>
                <a:cs typeface="+mn-cs"/>
              </a:rPr>
              <a:t>slide-ul</a:t>
            </a:r>
            <a:r>
              <a:rPr lang="ro-RO" sz="1200" kern="1200" baseline="0" dirty="0">
                <a:solidFill>
                  <a:schemeClr val="tx1"/>
                </a:solidFill>
                <a:effectLst/>
                <a:latin typeface="+mn-lt"/>
                <a:ea typeface="+mn-ea"/>
                <a:cs typeface="+mn-cs"/>
              </a:rPr>
              <a:t> </a:t>
            </a:r>
            <a:r>
              <a:rPr lang="en-US" sz="1200" kern="1200" baseline="0" dirty="0" err="1">
                <a:solidFill>
                  <a:schemeClr val="tx1"/>
                </a:solidFill>
                <a:effectLst/>
                <a:latin typeface="+mn-lt"/>
                <a:ea typeface="+mn-ea"/>
                <a:cs typeface="+mn-cs"/>
              </a:rPr>
              <a:t>următor</a:t>
            </a:r>
            <a:r>
              <a:rPr lang="en-US" sz="1200" kern="1200" baseline="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41</a:t>
            </a:fld>
            <a:endParaRPr lang="en-US"/>
          </a:p>
        </p:txBody>
      </p:sp>
    </p:spTree>
    <p:extLst>
      <p:ext uri="{BB962C8B-B14F-4D97-AF65-F5344CB8AC3E}">
        <p14:creationId xmlns:p14="http://schemas.microsoft.com/office/powerpoint/2010/main" val="7975985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err="1"/>
              <a:t>Acest</a:t>
            </a:r>
            <a:r>
              <a:rPr lang="en-US" b="0" dirty="0"/>
              <a:t> </a:t>
            </a:r>
            <a:r>
              <a:rPr lang="ro-RO" b="0" dirty="0" err="1"/>
              <a:t>slide</a:t>
            </a:r>
            <a:r>
              <a:rPr lang="en-US" b="0" dirty="0"/>
              <a:t> </a:t>
            </a:r>
            <a:r>
              <a:rPr lang="en-US" b="0" dirty="0" err="1"/>
              <a:t>prezintă</a:t>
            </a:r>
            <a:r>
              <a:rPr lang="en-US" b="0" dirty="0"/>
              <a:t> o </a:t>
            </a:r>
            <a:r>
              <a:rPr lang="en-US" b="0" dirty="0" err="1"/>
              <a:t>captură</a:t>
            </a:r>
            <a:r>
              <a:rPr lang="en-US" b="0" dirty="0"/>
              <a:t> de </a:t>
            </a:r>
            <a:r>
              <a:rPr lang="en-US" b="0" dirty="0" err="1"/>
              <a:t>ecran</a:t>
            </a:r>
            <a:r>
              <a:rPr lang="en-US" b="0" dirty="0"/>
              <a:t> a </a:t>
            </a:r>
            <a:r>
              <a:rPr lang="ro-RO" b="0" dirty="0"/>
              <a:t>N</a:t>
            </a:r>
            <a:r>
              <a:rPr lang="en-US" b="0" dirty="0" err="1"/>
              <a:t>ot</a:t>
            </a:r>
            <a:r>
              <a:rPr lang="ro-RO" b="0" dirty="0"/>
              <a:t>ei</a:t>
            </a:r>
            <a:r>
              <a:rPr lang="en-US" b="0" dirty="0"/>
              <a:t> de </a:t>
            </a:r>
            <a:r>
              <a:rPr lang="en-US" b="0" dirty="0" err="1"/>
              <a:t>orientare</a:t>
            </a:r>
            <a:r>
              <a:rPr lang="en-US" b="0" dirty="0"/>
              <a:t> </a:t>
            </a:r>
            <a:r>
              <a:rPr lang="en-US" b="0" dirty="0" err="1"/>
              <a:t>privind</a:t>
            </a:r>
            <a:r>
              <a:rPr lang="en-US" b="0" dirty="0"/>
              <a:t> </a:t>
            </a:r>
            <a:r>
              <a:rPr lang="ro-RO" dirty="0"/>
              <a:t>A</a:t>
            </a:r>
            <a:r>
              <a:rPr lang="en-US" b="0" dirty="0" err="1"/>
              <a:t>rticolul</a:t>
            </a:r>
            <a:r>
              <a:rPr lang="en-US" b="0" dirty="0"/>
              <a:t> 18, care </a:t>
            </a:r>
            <a:r>
              <a:rPr lang="ro-RO" b="0" dirty="0" err="1"/>
              <a:t>detali</a:t>
            </a:r>
            <a:r>
              <a:rPr lang="en-US" b="0" dirty="0" err="1"/>
              <a:t>ază</a:t>
            </a:r>
            <a:r>
              <a:rPr lang="en-US" b="0" dirty="0"/>
              <a:t> </a:t>
            </a:r>
            <a:r>
              <a:rPr lang="en-US" b="0" dirty="0" err="1"/>
              <a:t>modul</a:t>
            </a:r>
            <a:r>
              <a:rPr lang="en-US" b="0" dirty="0"/>
              <a:t> </a:t>
            </a:r>
            <a:r>
              <a:rPr lang="en-US" b="0" dirty="0" err="1"/>
              <a:t>în</a:t>
            </a:r>
            <a:r>
              <a:rPr lang="en-US" b="0" dirty="0"/>
              <a:t> care </a:t>
            </a:r>
            <a:r>
              <a:rPr lang="en-US" b="0" dirty="0" err="1"/>
              <a:t>puterea</a:t>
            </a:r>
            <a:r>
              <a:rPr lang="en-US" b="0" dirty="0"/>
              <a:t> </a:t>
            </a:r>
            <a:r>
              <a:rPr lang="en-US" b="0" dirty="0" err="1"/>
              <a:t>prevăzută</a:t>
            </a:r>
            <a:r>
              <a:rPr lang="en-US" b="0" dirty="0"/>
              <a:t> la </a:t>
            </a:r>
            <a:r>
              <a:rPr lang="ro-RO" b="0" dirty="0"/>
              <a:t>A</a:t>
            </a:r>
            <a:r>
              <a:rPr lang="en-US" b="0" dirty="0" err="1"/>
              <a:t>rticolul</a:t>
            </a:r>
            <a:r>
              <a:rPr lang="en-US" b="0" dirty="0"/>
              <a:t> 18.1.b </a:t>
            </a:r>
            <a:r>
              <a:rPr lang="en-US" b="0" dirty="0" err="1"/>
              <a:t>poate</a:t>
            </a:r>
            <a:r>
              <a:rPr lang="en-US" b="0" dirty="0"/>
              <a:t> fi </a:t>
            </a:r>
            <a:r>
              <a:rPr lang="en-US" b="0" dirty="0" err="1"/>
              <a:t>utilizată</a:t>
            </a:r>
            <a:r>
              <a:rPr lang="en-US" b="0" dirty="0"/>
              <a:t> </a:t>
            </a:r>
            <a:r>
              <a:rPr lang="en-US" b="0" dirty="0" err="1"/>
              <a:t>pentru</a:t>
            </a:r>
            <a:r>
              <a:rPr lang="en-US" b="0" dirty="0"/>
              <a:t> a </a:t>
            </a:r>
            <a:r>
              <a:rPr lang="en-US" b="0" dirty="0" err="1"/>
              <a:t>căuta</a:t>
            </a:r>
            <a:r>
              <a:rPr lang="en-US" b="0" dirty="0"/>
              <a:t> </a:t>
            </a:r>
            <a:r>
              <a:rPr lang="ro-RO" b="0" dirty="0"/>
              <a:t>divulgarea</a:t>
            </a:r>
            <a:r>
              <a:rPr lang="en-US" b="0" dirty="0"/>
              <a:t> de </a:t>
            </a:r>
            <a:r>
              <a:rPr lang="en-US" b="0" dirty="0" err="1"/>
              <a:t>informații</a:t>
            </a:r>
            <a:r>
              <a:rPr lang="en-US" b="0" dirty="0"/>
              <a:t> de</a:t>
            </a:r>
            <a:r>
              <a:rPr lang="ro-RO" b="0" dirty="0"/>
              <a:t>spre</a:t>
            </a:r>
            <a:r>
              <a:rPr lang="en-US" b="0" dirty="0"/>
              <a:t> </a:t>
            </a:r>
            <a:r>
              <a:rPr lang="en-US" b="0" dirty="0" err="1"/>
              <a:t>abonat</a:t>
            </a:r>
            <a:r>
              <a:rPr lang="en-US" b="0" dirty="0"/>
              <a:t> de la </a:t>
            </a:r>
            <a:r>
              <a:rPr lang="en-US" b="0" dirty="0" err="1"/>
              <a:t>furnizorii</a:t>
            </a:r>
            <a:r>
              <a:rPr lang="en-US" b="0" dirty="0"/>
              <a:t> de </a:t>
            </a:r>
            <a:r>
              <a:rPr lang="en-US" b="0" dirty="0" err="1"/>
              <a:t>servicii</a:t>
            </a:r>
            <a:r>
              <a:rPr lang="en-US" b="0" dirty="0"/>
              <a:t> care nu au o </a:t>
            </a:r>
            <a:r>
              <a:rPr lang="en-US" b="0" dirty="0" err="1"/>
              <a:t>prezență</a:t>
            </a:r>
            <a:r>
              <a:rPr lang="en-US" b="0" dirty="0"/>
              <a:t> </a:t>
            </a:r>
            <a:r>
              <a:rPr lang="en-US" b="0" dirty="0" err="1"/>
              <a:t>legală</a:t>
            </a:r>
            <a:r>
              <a:rPr lang="en-US" b="0" dirty="0"/>
              <a:t> </a:t>
            </a:r>
            <a:r>
              <a:rPr lang="en-US" b="0" dirty="0" err="1"/>
              <a:t>într</a:t>
            </a:r>
            <a:r>
              <a:rPr lang="en-US" b="0" dirty="0"/>
              <a:t>-o </a:t>
            </a:r>
            <a:r>
              <a:rPr lang="en-US" b="0" dirty="0" err="1"/>
              <a:t>anumită</a:t>
            </a:r>
            <a:r>
              <a:rPr lang="en-US" b="0" dirty="0"/>
              <a:t> </a:t>
            </a:r>
            <a:r>
              <a:rPr lang="en-US" b="0" dirty="0" err="1"/>
              <a:t>țară</a:t>
            </a:r>
            <a:r>
              <a:rPr lang="en-US" b="0" dirty="0"/>
              <a:t>.</a:t>
            </a:r>
            <a:endParaRPr lang="ro-RO" b="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42</a:t>
            </a:fld>
            <a:endParaRPr lang="en-US"/>
          </a:p>
        </p:txBody>
      </p:sp>
    </p:spTree>
    <p:extLst>
      <p:ext uri="{BB962C8B-B14F-4D97-AF65-F5344CB8AC3E}">
        <p14:creationId xmlns:p14="http://schemas.microsoft.com/office/powerpoint/2010/main" val="275957981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lang="ro-RO" dirty="0">
                <a:solidFill>
                  <a:prstClr val="black"/>
                </a:solidFill>
                <a:latin typeface="Calibri" panose="020F0502020204030204"/>
              </a:rPr>
              <a:t>8</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transmit informații despre abonat</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lang="en-US" baseline="0"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Acest</a:t>
            </a:r>
            <a:r>
              <a:rPr lang="en-US" dirty="0"/>
              <a:t> </a:t>
            </a:r>
            <a:r>
              <a:rPr lang="ro-RO" dirty="0" err="1"/>
              <a:t>slide</a:t>
            </a:r>
            <a:r>
              <a:rPr lang="en-US" dirty="0"/>
              <a:t> </a:t>
            </a:r>
            <a:r>
              <a:rPr lang="en-US" dirty="0" err="1"/>
              <a:t>oferă</a:t>
            </a:r>
            <a:r>
              <a:rPr lang="en-US" dirty="0"/>
              <a:t> o </a:t>
            </a:r>
            <a:r>
              <a:rPr lang="en-US" dirty="0" err="1"/>
              <a:t>explicație</a:t>
            </a:r>
            <a:r>
              <a:rPr lang="en-US" dirty="0"/>
              <a:t> a </a:t>
            </a:r>
            <a:r>
              <a:rPr lang="en-US" dirty="0" err="1"/>
              <a:t>definirii</a:t>
            </a:r>
            <a:r>
              <a:rPr lang="en-US" dirty="0"/>
              <a:t> </a:t>
            </a:r>
            <a:r>
              <a:rPr lang="en-US" dirty="0" err="1"/>
              <a:t>informațiilor</a:t>
            </a:r>
            <a:r>
              <a:rPr lang="en-US" dirty="0"/>
              <a:t> de</a:t>
            </a:r>
            <a:r>
              <a:rPr lang="ro-RO" dirty="0"/>
              <a:t>spre</a:t>
            </a:r>
            <a:r>
              <a:rPr lang="en-US" dirty="0"/>
              <a:t> </a:t>
            </a:r>
            <a:r>
              <a:rPr lang="en-US" dirty="0" err="1"/>
              <a:t>abonat</a:t>
            </a:r>
            <a:r>
              <a:rPr lang="en-US" dirty="0"/>
              <a:t> </a:t>
            </a:r>
            <a:r>
              <a:rPr lang="en-US" dirty="0" err="1"/>
              <a:t>în</a:t>
            </a:r>
            <a:r>
              <a:rPr lang="en-US" dirty="0"/>
              <a:t> </a:t>
            </a:r>
            <a:r>
              <a:rPr lang="en-US" dirty="0" err="1"/>
              <a:t>conformitate</a:t>
            </a:r>
            <a:r>
              <a:rPr lang="en-US" dirty="0"/>
              <a:t> cu </a:t>
            </a:r>
            <a:r>
              <a:rPr lang="ro-RO" dirty="0"/>
              <a:t>A</a:t>
            </a:r>
            <a:r>
              <a:rPr lang="en-US" dirty="0" err="1"/>
              <a:t>rticolul</a:t>
            </a:r>
            <a:r>
              <a:rPr lang="en-US" dirty="0"/>
              <a:t> 18 din </a:t>
            </a:r>
            <a:r>
              <a:rPr lang="en-US" dirty="0" err="1"/>
              <a:t>Convenția</a:t>
            </a:r>
            <a:r>
              <a:rPr lang="en-US" dirty="0"/>
              <a:t> de la </a:t>
            </a:r>
            <a:r>
              <a:rPr lang="en-US" dirty="0" err="1"/>
              <a:t>Budapesta</a:t>
            </a:r>
            <a:r>
              <a:rPr lang="en-US" dirty="0"/>
              <a:t>. Este important de </a:t>
            </a:r>
            <a:r>
              <a:rPr lang="en-US" dirty="0" err="1"/>
              <a:t>observat</a:t>
            </a:r>
            <a:r>
              <a:rPr lang="en-US" dirty="0"/>
              <a:t> </a:t>
            </a:r>
            <a:r>
              <a:rPr lang="en-US" dirty="0" err="1"/>
              <a:t>că</a:t>
            </a:r>
            <a:r>
              <a:rPr lang="en-US" dirty="0"/>
              <a:t> </a:t>
            </a:r>
            <a:r>
              <a:rPr lang="en-US" dirty="0" err="1"/>
              <a:t>informațiile</a:t>
            </a:r>
            <a:r>
              <a:rPr lang="en-US" dirty="0"/>
              <a:t> </a:t>
            </a:r>
            <a:r>
              <a:rPr lang="en-US" dirty="0" err="1"/>
              <a:t>despre</a:t>
            </a:r>
            <a:r>
              <a:rPr lang="en-US" dirty="0"/>
              <a:t> </a:t>
            </a:r>
            <a:r>
              <a:rPr lang="en-US" dirty="0" err="1"/>
              <a:t>abonat</a:t>
            </a:r>
            <a:r>
              <a:rPr lang="en-US" dirty="0"/>
              <a:t> pot </a:t>
            </a:r>
            <a:r>
              <a:rPr lang="ro-RO" dirty="0"/>
              <a:t>să nu </a:t>
            </a:r>
            <a:r>
              <a:rPr lang="en-US" dirty="0"/>
              <a:t>fi</a:t>
            </a:r>
            <a:r>
              <a:rPr lang="ro-RO" dirty="0"/>
              <a:t>e</a:t>
            </a:r>
            <a:r>
              <a:rPr lang="en-US" dirty="0"/>
              <a:t> </a:t>
            </a:r>
            <a:r>
              <a:rPr lang="en-US" dirty="0" err="1"/>
              <a:t>neapărat</a:t>
            </a:r>
            <a:r>
              <a:rPr lang="en-US" dirty="0"/>
              <a:t> sub </a:t>
            </a:r>
            <a:r>
              <a:rPr lang="en-US" dirty="0" err="1"/>
              <a:t>formă</a:t>
            </a:r>
            <a:r>
              <a:rPr lang="en-US" dirty="0"/>
              <a:t> de date </a:t>
            </a:r>
            <a:r>
              <a:rPr lang="ro-RO" dirty="0"/>
              <a:t>informatice</a:t>
            </a:r>
            <a:r>
              <a:rPr lang="en-US" dirty="0"/>
              <a:t>; </a:t>
            </a:r>
            <a:r>
              <a:rPr lang="en-US" dirty="0" err="1"/>
              <a:t>și</a:t>
            </a:r>
            <a:r>
              <a:rPr lang="en-US" dirty="0"/>
              <a:t> </a:t>
            </a:r>
            <a:r>
              <a:rPr lang="en-US" dirty="0" err="1"/>
              <a:t>astfel</a:t>
            </a:r>
            <a:r>
              <a:rPr lang="en-US" dirty="0"/>
              <a:t> include </a:t>
            </a:r>
            <a:r>
              <a:rPr lang="en-US" dirty="0" err="1"/>
              <a:t>înregistrări</a:t>
            </a:r>
            <a:r>
              <a:rPr lang="en-US" dirty="0"/>
              <a:t> </a:t>
            </a:r>
            <a:r>
              <a:rPr lang="en-US" dirty="0" err="1"/>
              <a:t>fizice</a:t>
            </a:r>
            <a:r>
              <a:rPr lang="en-US" dirty="0"/>
              <a:t> </a:t>
            </a:r>
            <a:r>
              <a:rPr lang="en-US" dirty="0" err="1"/>
              <a:t>deținute</a:t>
            </a:r>
            <a:r>
              <a:rPr lang="en-US" dirty="0"/>
              <a:t> de </a:t>
            </a:r>
            <a:r>
              <a:rPr lang="en-US" dirty="0" err="1"/>
              <a:t>furnizorii</a:t>
            </a:r>
            <a:r>
              <a:rPr lang="en-US" dirty="0"/>
              <a:t> de </a:t>
            </a:r>
            <a:r>
              <a:rPr lang="en-US" dirty="0" err="1"/>
              <a:t>servicii</a:t>
            </a:r>
            <a:r>
              <a:rPr lang="en-US" dirty="0"/>
              <a:t> </a:t>
            </a:r>
            <a:r>
              <a:rPr lang="en-US" dirty="0" err="1"/>
              <a:t>în</a:t>
            </a:r>
            <a:r>
              <a:rPr lang="en-US" dirty="0"/>
              <a:t> </a:t>
            </a:r>
            <a:r>
              <a:rPr lang="en-US" dirty="0" err="1"/>
              <a:t>raport</a:t>
            </a:r>
            <a:r>
              <a:rPr lang="en-US" dirty="0"/>
              <a:t> cu </a:t>
            </a:r>
            <a:r>
              <a:rPr lang="en-US" dirty="0" err="1"/>
              <a:t>abonații</a:t>
            </a:r>
            <a:r>
              <a:rPr lang="en-US" dirty="0"/>
              <a:t> lor.</a:t>
            </a:r>
            <a:endParaRPr lang="ro-RO" dirty="0"/>
          </a:p>
          <a:p>
            <a:endParaRPr lang="en-US" baseline="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43</a:t>
            </a:fld>
            <a:endParaRPr lang="en-US"/>
          </a:p>
        </p:txBody>
      </p:sp>
    </p:spTree>
    <p:extLst>
      <p:ext uri="{BB962C8B-B14F-4D97-AF65-F5344CB8AC3E}">
        <p14:creationId xmlns:p14="http://schemas.microsoft.com/office/powerpoint/2010/main" val="1837038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lang="ro-RO" dirty="0">
                <a:solidFill>
                  <a:prstClr val="black"/>
                </a:solidFill>
                <a:latin typeface="Calibri" panose="020F0502020204030204"/>
              </a:rPr>
              <a:t>8</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lang="ro-RO" dirty="0">
                <a:solidFill>
                  <a:prstClr val="black"/>
                </a:solidFill>
                <a:latin typeface="Calibri" panose="020F0502020204030204"/>
              </a:rPr>
              <a:t>privind aceste servicii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Acest</a:t>
            </a:r>
            <a:r>
              <a:rPr lang="en-US" dirty="0"/>
              <a:t> </a:t>
            </a:r>
            <a:r>
              <a:rPr lang="en-US" dirty="0" err="1"/>
              <a:t>lucru</a:t>
            </a:r>
            <a:r>
              <a:rPr lang="en-US" dirty="0"/>
              <a:t> </a:t>
            </a:r>
            <a:r>
              <a:rPr lang="en-US" dirty="0" err="1"/>
              <a:t>limitează</a:t>
            </a:r>
            <a:r>
              <a:rPr lang="en-US" dirty="0"/>
              <a:t> </a:t>
            </a:r>
            <a:r>
              <a:rPr lang="en-US" dirty="0" err="1"/>
              <a:t>domeniul</a:t>
            </a:r>
            <a:r>
              <a:rPr lang="en-US" dirty="0"/>
              <a:t> de </a:t>
            </a:r>
            <a:r>
              <a:rPr lang="en-US" dirty="0" err="1"/>
              <a:t>aplicare</a:t>
            </a:r>
            <a:r>
              <a:rPr lang="en-US" dirty="0"/>
              <a:t> al </a:t>
            </a:r>
            <a:r>
              <a:rPr lang="en-US" dirty="0" err="1"/>
              <a:t>informațiilor</a:t>
            </a:r>
            <a:r>
              <a:rPr lang="en-US" dirty="0"/>
              <a:t> de </a:t>
            </a:r>
            <a:r>
              <a:rPr lang="en-US" dirty="0" err="1"/>
              <a:t>abonat</a:t>
            </a:r>
            <a:r>
              <a:rPr lang="en-US" dirty="0"/>
              <a:t> care pot face </a:t>
            </a:r>
            <a:r>
              <a:rPr lang="en-US" dirty="0" err="1"/>
              <a:t>obiectul</a:t>
            </a:r>
            <a:r>
              <a:rPr lang="en-US" dirty="0"/>
              <a:t> un</a:t>
            </a:r>
            <a:r>
              <a:rPr lang="ro-RO" dirty="0"/>
              <a:t>u</a:t>
            </a:r>
            <a:r>
              <a:rPr lang="en-US" dirty="0" err="1"/>
              <a:t>i</a:t>
            </a:r>
            <a:r>
              <a:rPr lang="en-US" dirty="0"/>
              <a:t> </a:t>
            </a:r>
            <a:r>
              <a:rPr lang="en-US" dirty="0" err="1"/>
              <a:t>ord</a:t>
            </a:r>
            <a:r>
              <a:rPr lang="ro-RO" dirty="0"/>
              <a:t>in de divulgare de</a:t>
            </a:r>
            <a:r>
              <a:rPr lang="en-US" dirty="0"/>
              <a:t> as</a:t>
            </a:r>
            <a:r>
              <a:rPr lang="ro-RO" dirty="0" err="1"/>
              <a:t>emenea</a:t>
            </a:r>
            <a:r>
              <a:rPr lang="en-US" dirty="0"/>
              <a:t> </a:t>
            </a:r>
            <a:r>
              <a:rPr lang="en-US" dirty="0" err="1"/>
              <a:t>informații</a:t>
            </a:r>
            <a:r>
              <a:rPr lang="en-US" dirty="0"/>
              <a:t> de</a:t>
            </a:r>
            <a:r>
              <a:rPr lang="ro-RO" dirty="0"/>
              <a:t>spre</a:t>
            </a:r>
            <a:r>
              <a:rPr lang="en-US" dirty="0"/>
              <a:t> </a:t>
            </a:r>
            <a:r>
              <a:rPr lang="en-US" dirty="0" err="1"/>
              <a:t>abonat</a:t>
            </a:r>
            <a:r>
              <a:rPr lang="ro-RO" dirty="0"/>
              <a:t>, privind</a:t>
            </a:r>
            <a:r>
              <a:rPr lang="en-US" dirty="0"/>
              <a:t> </a:t>
            </a:r>
            <a:r>
              <a:rPr lang="en-US" dirty="0" err="1"/>
              <a:t>serviciile</a:t>
            </a:r>
            <a:r>
              <a:rPr lang="en-US" dirty="0"/>
              <a:t> </a:t>
            </a:r>
            <a:r>
              <a:rPr lang="en-US" dirty="0" err="1"/>
              <a:t>oferite</a:t>
            </a:r>
            <a:r>
              <a:rPr lang="en-US" dirty="0"/>
              <a:t> de un </a:t>
            </a:r>
            <a:r>
              <a:rPr lang="en-US" dirty="0" err="1"/>
              <a:t>furnizor</a:t>
            </a:r>
            <a:r>
              <a:rPr lang="en-US" dirty="0"/>
              <a:t> de </a:t>
            </a:r>
            <a:r>
              <a:rPr lang="en-US" dirty="0" err="1"/>
              <a:t>servicii</a:t>
            </a:r>
            <a:r>
              <a:rPr lang="en-US" dirty="0"/>
              <a:t> pe </a:t>
            </a:r>
            <a:r>
              <a:rPr lang="en-US" dirty="0" err="1"/>
              <a:t>teritoriu</a:t>
            </a:r>
            <a:endParaRPr lang="ro-RO" dirty="0"/>
          </a:p>
          <a:p>
            <a:endParaRPr lang="aa-ET"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44</a:t>
            </a:fld>
            <a:endParaRPr lang="en-US"/>
          </a:p>
        </p:txBody>
      </p:sp>
    </p:spTree>
    <p:extLst>
      <p:ext uri="{BB962C8B-B14F-4D97-AF65-F5344CB8AC3E}">
        <p14:creationId xmlns:p14="http://schemas.microsoft.com/office/powerpoint/2010/main" val="18919554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text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olului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8</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element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posesia sau sub controlul furnizorului de servicii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GB" dirty="0" err="1"/>
              <a:t>Autoritatea</a:t>
            </a:r>
            <a:r>
              <a:rPr lang="en-GB" dirty="0"/>
              <a:t> </a:t>
            </a:r>
            <a:r>
              <a:rPr lang="en-GB" dirty="0" err="1"/>
              <a:t>competentă</a:t>
            </a:r>
            <a:r>
              <a:rPr lang="en-GB" dirty="0"/>
              <a:t> </a:t>
            </a:r>
            <a:r>
              <a:rPr lang="en-GB" dirty="0" err="1"/>
              <a:t>poate</a:t>
            </a:r>
            <a:r>
              <a:rPr lang="en-GB" dirty="0"/>
              <a:t> </a:t>
            </a:r>
            <a:r>
              <a:rPr lang="ro-RO" dirty="0"/>
              <a:t>ordona </a:t>
            </a:r>
            <a:r>
              <a:rPr lang="en-GB" dirty="0"/>
              <a:t>un</a:t>
            </a:r>
            <a:r>
              <a:rPr lang="ro-RO" dirty="0"/>
              <a:t>ui</a:t>
            </a:r>
            <a:r>
              <a:rPr lang="en-GB" dirty="0"/>
              <a:t> </a:t>
            </a:r>
            <a:r>
              <a:rPr lang="en-GB" dirty="0" err="1"/>
              <a:t>furnizor</a:t>
            </a:r>
            <a:r>
              <a:rPr lang="en-GB" dirty="0"/>
              <a:t> de </a:t>
            </a:r>
            <a:r>
              <a:rPr lang="en-GB" dirty="0" err="1"/>
              <a:t>servicii</a:t>
            </a:r>
            <a:r>
              <a:rPr lang="en-GB" dirty="0"/>
              <a:t> </a:t>
            </a:r>
            <a:r>
              <a:rPr lang="ro-RO" dirty="0"/>
              <a:t>să divulge </a:t>
            </a:r>
            <a:r>
              <a:rPr lang="en-GB" dirty="0" err="1"/>
              <a:t>informații</a:t>
            </a:r>
            <a:r>
              <a:rPr lang="en-GB" dirty="0"/>
              <a:t> de</a:t>
            </a:r>
            <a:r>
              <a:rPr lang="ro-RO" dirty="0"/>
              <a:t>spre</a:t>
            </a:r>
            <a:r>
              <a:rPr lang="en-GB" dirty="0"/>
              <a:t> </a:t>
            </a:r>
            <a:r>
              <a:rPr lang="en-GB" dirty="0" err="1"/>
              <a:t>abonat</a:t>
            </a:r>
            <a:r>
              <a:rPr lang="en-GB" dirty="0"/>
              <a:t> </a:t>
            </a:r>
            <a:r>
              <a:rPr lang="ro-RO" dirty="0"/>
              <a:t>numai </a:t>
            </a:r>
            <a:r>
              <a:rPr lang="en-GB" dirty="0" err="1"/>
              <a:t>în</a:t>
            </a:r>
            <a:r>
              <a:rPr lang="en-GB" dirty="0"/>
              <a:t> </a:t>
            </a:r>
            <a:r>
              <a:rPr lang="en-GB" dirty="0" err="1"/>
              <a:t>cazul</a:t>
            </a:r>
            <a:r>
              <a:rPr lang="en-GB" dirty="0"/>
              <a:t> </a:t>
            </a:r>
            <a:r>
              <a:rPr lang="en-GB" dirty="0" err="1"/>
              <a:t>în</a:t>
            </a:r>
            <a:r>
              <a:rPr lang="en-GB" dirty="0"/>
              <a:t> care ace</a:t>
            </a:r>
            <a:r>
              <a:rPr lang="ro-RO" dirty="0" err="1"/>
              <a:t>ste</a:t>
            </a:r>
            <a:r>
              <a:rPr lang="en-GB" dirty="0"/>
              <a:t> </a:t>
            </a:r>
            <a:r>
              <a:rPr lang="en-GB" dirty="0" err="1"/>
              <a:t>informații</a:t>
            </a:r>
            <a:r>
              <a:rPr lang="en-GB" dirty="0"/>
              <a:t> de</a:t>
            </a:r>
            <a:r>
              <a:rPr lang="ro-RO" dirty="0"/>
              <a:t>spre</a:t>
            </a:r>
            <a:r>
              <a:rPr lang="en-GB" dirty="0"/>
              <a:t> </a:t>
            </a:r>
            <a:r>
              <a:rPr lang="en-GB" dirty="0" err="1"/>
              <a:t>abonat</a:t>
            </a:r>
            <a:r>
              <a:rPr lang="en-GB" dirty="0"/>
              <a:t> se </a:t>
            </a:r>
            <a:r>
              <a:rPr lang="en-GB" dirty="0" err="1"/>
              <a:t>află</a:t>
            </a:r>
            <a:r>
              <a:rPr lang="en-GB" dirty="0"/>
              <a:t> fie </a:t>
            </a:r>
            <a:r>
              <a:rPr lang="en-GB" dirty="0" err="1"/>
              <a:t>în</a:t>
            </a:r>
            <a:r>
              <a:rPr lang="en-GB" dirty="0"/>
              <a:t> </a:t>
            </a:r>
            <a:r>
              <a:rPr lang="en-GB" dirty="0" err="1"/>
              <a:t>posesia</a:t>
            </a:r>
            <a:r>
              <a:rPr lang="en-GB" dirty="0"/>
              <a:t> </a:t>
            </a:r>
            <a:r>
              <a:rPr lang="en-GB" dirty="0" err="1"/>
              <a:t>sau</a:t>
            </a:r>
            <a:r>
              <a:rPr lang="en-GB" dirty="0"/>
              <a:t> </a:t>
            </a:r>
            <a:r>
              <a:rPr lang="ro-RO" dirty="0"/>
              <a:t>sub </a:t>
            </a:r>
            <a:r>
              <a:rPr lang="en-GB" dirty="0" err="1"/>
              <a:t>controlul</a:t>
            </a:r>
            <a:r>
              <a:rPr lang="en-GB" dirty="0"/>
              <a:t> </a:t>
            </a:r>
            <a:r>
              <a:rPr lang="ro-RO" dirty="0"/>
              <a:t>furnizorului</a:t>
            </a:r>
            <a:r>
              <a:rPr lang="en-GB" dirty="0"/>
              <a:t> de </a:t>
            </a:r>
            <a:r>
              <a:rPr lang="en-GB" dirty="0" err="1"/>
              <a:t>servicii</a:t>
            </a:r>
            <a:r>
              <a:rPr lang="en-GB" dirty="0"/>
              <a:t>. </a:t>
            </a:r>
            <a:r>
              <a:rPr lang="en-GB" dirty="0" err="1"/>
              <a:t>Acest</a:t>
            </a:r>
            <a:r>
              <a:rPr lang="en-GB" dirty="0"/>
              <a:t> </a:t>
            </a:r>
            <a:r>
              <a:rPr lang="ro-RO" dirty="0" err="1"/>
              <a:t>slide</a:t>
            </a:r>
            <a:r>
              <a:rPr lang="en-GB" dirty="0"/>
              <a:t> </a:t>
            </a:r>
            <a:r>
              <a:rPr lang="en-GB" dirty="0" err="1"/>
              <a:t>distinge</a:t>
            </a:r>
            <a:r>
              <a:rPr lang="en-GB" dirty="0"/>
              <a:t> </a:t>
            </a:r>
            <a:r>
              <a:rPr lang="en-GB" dirty="0" err="1"/>
              <a:t>între</a:t>
            </a:r>
            <a:r>
              <a:rPr lang="en-GB" dirty="0"/>
              <a:t> </a:t>
            </a:r>
            <a:r>
              <a:rPr lang="en-GB" dirty="0" err="1"/>
              <a:t>posesie</a:t>
            </a:r>
            <a:r>
              <a:rPr lang="en-GB" dirty="0"/>
              <a:t> (</a:t>
            </a:r>
            <a:r>
              <a:rPr lang="en-GB" dirty="0" err="1"/>
              <a:t>adică</a:t>
            </a:r>
            <a:r>
              <a:rPr lang="en-GB" dirty="0"/>
              <a:t> </a:t>
            </a:r>
            <a:r>
              <a:rPr lang="en-GB" dirty="0" err="1"/>
              <a:t>posesia</a:t>
            </a:r>
            <a:r>
              <a:rPr lang="en-GB" dirty="0"/>
              <a:t> </a:t>
            </a:r>
            <a:r>
              <a:rPr lang="en-GB" dirty="0" err="1"/>
              <a:t>fizică</a:t>
            </a:r>
            <a:r>
              <a:rPr lang="en-GB" dirty="0"/>
              <a:t>) </a:t>
            </a:r>
            <a:r>
              <a:rPr lang="en-GB" dirty="0" err="1"/>
              <a:t>și</a:t>
            </a:r>
            <a:r>
              <a:rPr lang="en-GB" dirty="0"/>
              <a:t> control (</a:t>
            </a:r>
            <a:r>
              <a:rPr lang="en-GB" dirty="0" err="1"/>
              <a:t>adică</a:t>
            </a:r>
            <a:r>
              <a:rPr lang="en-GB" dirty="0"/>
              <a:t> </a:t>
            </a:r>
            <a:r>
              <a:rPr lang="en-GB" dirty="0" err="1"/>
              <a:t>controlul</a:t>
            </a:r>
            <a:r>
              <a:rPr lang="en-GB" dirty="0"/>
              <a:t> </a:t>
            </a:r>
            <a:r>
              <a:rPr lang="ro-RO" dirty="0"/>
              <a:t>liber</a:t>
            </a:r>
            <a:r>
              <a:rPr lang="en-GB" dirty="0"/>
              <a:t> </a:t>
            </a:r>
            <a:r>
              <a:rPr lang="en-GB" dirty="0" err="1"/>
              <a:t>asupra</a:t>
            </a:r>
            <a:r>
              <a:rPr lang="en-GB" dirty="0"/>
              <a:t> </a:t>
            </a:r>
            <a:r>
              <a:rPr lang="en-GB" dirty="0" err="1"/>
              <a:t>informațiilor</a:t>
            </a:r>
            <a:r>
              <a:rPr lang="en-GB" dirty="0"/>
              <a:t>, </a:t>
            </a:r>
            <a:r>
              <a:rPr lang="en-GB" dirty="0" err="1"/>
              <a:t>chiar</a:t>
            </a:r>
            <a:r>
              <a:rPr lang="en-GB" dirty="0"/>
              <a:t> </a:t>
            </a:r>
            <a:r>
              <a:rPr lang="en-GB" dirty="0" err="1"/>
              <a:t>dacă</a:t>
            </a:r>
            <a:r>
              <a:rPr lang="en-GB" dirty="0"/>
              <a:t> </a:t>
            </a:r>
            <a:r>
              <a:rPr lang="en-GB" dirty="0" err="1"/>
              <a:t>acest</a:t>
            </a:r>
            <a:r>
              <a:rPr lang="ro-RO" dirty="0"/>
              <a:t>e</a:t>
            </a:r>
            <a:r>
              <a:rPr lang="en-GB" dirty="0"/>
              <a:t>a nu </a:t>
            </a:r>
            <a:r>
              <a:rPr lang="ro-RO" dirty="0"/>
              <a:t>sunt</a:t>
            </a:r>
            <a:r>
              <a:rPr lang="en-GB" dirty="0"/>
              <a:t> </a:t>
            </a:r>
            <a:r>
              <a:rPr lang="en-GB" dirty="0" err="1"/>
              <a:t>în</a:t>
            </a:r>
            <a:r>
              <a:rPr lang="en-GB" dirty="0"/>
              <a:t> </a:t>
            </a:r>
            <a:r>
              <a:rPr lang="en-GB" dirty="0" err="1"/>
              <a:t>posesia</a:t>
            </a:r>
            <a:r>
              <a:rPr lang="en-GB" dirty="0"/>
              <a:t> lor </a:t>
            </a:r>
            <a:r>
              <a:rPr lang="en-GB" dirty="0" err="1"/>
              <a:t>fizică</a:t>
            </a:r>
            <a:r>
              <a:rPr lang="en-GB" dirty="0"/>
              <a:t>).</a:t>
            </a:r>
            <a:endParaRPr lang="ro-RO"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45</a:t>
            </a:fld>
            <a:endParaRPr lang="en-US"/>
          </a:p>
        </p:txBody>
      </p:sp>
    </p:spTree>
    <p:extLst>
      <p:ext uri="{BB962C8B-B14F-4D97-AF65-F5344CB8AC3E}">
        <p14:creationId xmlns:p14="http://schemas.microsoft.com/office/powerpoint/2010/main" val="336423638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defTabSz="457200" eaLnBrk="0" fontAlgn="base" hangingPunct="0">
              <a:spcBef>
                <a:spcPct val="30000"/>
              </a:spcBef>
              <a:spcAft>
                <a:spcPct val="0"/>
              </a:spcAft>
              <a:defRPr/>
            </a:pPr>
            <a:r>
              <a:rPr lang="en-US" dirty="0" err="1"/>
              <a:t>Răspunsul</a:t>
            </a:r>
            <a:r>
              <a:rPr lang="en-US" dirty="0"/>
              <a:t> </a:t>
            </a:r>
            <a:r>
              <a:rPr lang="en-US" dirty="0" err="1"/>
              <a:t>corect</a:t>
            </a:r>
            <a:r>
              <a:rPr lang="en-US" dirty="0"/>
              <a:t> </a:t>
            </a:r>
            <a:r>
              <a:rPr lang="en-US" dirty="0" err="1"/>
              <a:t>este</a:t>
            </a:r>
            <a:r>
              <a:rPr lang="en-US" dirty="0"/>
              <a:t>: b) Nu – </a:t>
            </a:r>
            <a:r>
              <a:rPr lang="ro-RO" dirty="0"/>
              <a:t>deoarece </a:t>
            </a:r>
            <a:r>
              <a:rPr lang="en-US" dirty="0" err="1"/>
              <a:t>Convenția</a:t>
            </a:r>
            <a:r>
              <a:rPr lang="en-US" dirty="0"/>
              <a:t> de la </a:t>
            </a:r>
            <a:r>
              <a:rPr lang="en-US" dirty="0" err="1"/>
              <a:t>Budapesta</a:t>
            </a:r>
            <a:r>
              <a:rPr lang="en-US" dirty="0"/>
              <a:t> </a:t>
            </a:r>
            <a:r>
              <a:rPr lang="ro-RO" dirty="0"/>
              <a:t>cere ca</a:t>
            </a:r>
            <a:r>
              <a:rPr lang="en-US" dirty="0"/>
              <a:t> </a:t>
            </a:r>
            <a:r>
              <a:rPr lang="en-US" dirty="0" err="1"/>
              <a:t>exercitarea</a:t>
            </a:r>
            <a:r>
              <a:rPr lang="en-US" dirty="0"/>
              <a:t> </a:t>
            </a:r>
            <a:r>
              <a:rPr lang="en-US" dirty="0" err="1"/>
              <a:t>puterii</a:t>
            </a:r>
            <a:r>
              <a:rPr lang="en-US" dirty="0"/>
              <a:t> </a:t>
            </a:r>
            <a:r>
              <a:rPr lang="en-US" dirty="0" err="1"/>
              <a:t>în</a:t>
            </a:r>
            <a:r>
              <a:rPr lang="en-US" dirty="0"/>
              <a:t> </a:t>
            </a:r>
            <a:r>
              <a:rPr lang="en-US" dirty="0" err="1"/>
              <a:t>temeiul</a:t>
            </a:r>
            <a:r>
              <a:rPr lang="en-US" dirty="0"/>
              <a:t> </a:t>
            </a:r>
            <a:r>
              <a:rPr lang="ro-RO" dirty="0"/>
              <a:t>A</a:t>
            </a:r>
            <a:r>
              <a:rPr lang="en-US" dirty="0" err="1"/>
              <a:t>rticolului</a:t>
            </a:r>
            <a:r>
              <a:rPr lang="en-US" dirty="0"/>
              <a:t> 18 </a:t>
            </a:r>
            <a:r>
              <a:rPr lang="en-US" dirty="0" err="1"/>
              <a:t>să</a:t>
            </a:r>
            <a:r>
              <a:rPr lang="en-US" dirty="0"/>
              <a:t> fie </a:t>
            </a:r>
            <a:r>
              <a:rPr lang="en-US" dirty="0" err="1"/>
              <a:t>în</a:t>
            </a:r>
            <a:r>
              <a:rPr lang="en-US" dirty="0"/>
              <a:t> </a:t>
            </a:r>
            <a:r>
              <a:rPr lang="en-US" dirty="0" err="1"/>
              <a:t>legătură</a:t>
            </a:r>
            <a:r>
              <a:rPr lang="en-US" dirty="0"/>
              <a:t> cu date</a:t>
            </a:r>
            <a:r>
              <a:rPr lang="ro-RO" dirty="0"/>
              <a:t> informatice </a:t>
            </a:r>
            <a:r>
              <a:rPr lang="en-US" dirty="0" err="1"/>
              <a:t>specificate</a:t>
            </a:r>
            <a:r>
              <a:rPr lang="en-US" dirty="0"/>
              <a:t> </a:t>
            </a:r>
            <a:r>
              <a:rPr lang="en-US" dirty="0" err="1"/>
              <a:t>și</a:t>
            </a:r>
            <a:r>
              <a:rPr lang="en-US" dirty="0"/>
              <a:t> nu </a:t>
            </a:r>
            <a:r>
              <a:rPr lang="en-US" dirty="0" err="1"/>
              <a:t>poate</a:t>
            </a:r>
            <a:r>
              <a:rPr lang="en-US" dirty="0"/>
              <a:t> fi </a:t>
            </a:r>
            <a:r>
              <a:rPr lang="en-US" dirty="0" err="1"/>
              <a:t>în</a:t>
            </a:r>
            <a:r>
              <a:rPr lang="en-US" dirty="0"/>
              <a:t> </a:t>
            </a:r>
            <a:r>
              <a:rPr lang="en-US" dirty="0" err="1"/>
              <a:t>legătură</a:t>
            </a:r>
            <a:r>
              <a:rPr lang="en-US" dirty="0"/>
              <a:t> cu date</a:t>
            </a:r>
            <a:r>
              <a:rPr lang="ro-RO" dirty="0"/>
              <a:t> informatice </a:t>
            </a:r>
            <a:r>
              <a:rPr lang="en-US" dirty="0" err="1"/>
              <a:t>nespecificate</a:t>
            </a:r>
            <a:r>
              <a:rPr lang="ro-RO" dirty="0"/>
              <a:t> sau în mod </a:t>
            </a:r>
            <a:r>
              <a:rPr lang="en-US" dirty="0" err="1"/>
              <a:t>nediscriminatoriu</a:t>
            </a:r>
            <a:r>
              <a:rPr lang="en-US" dirty="0"/>
              <a:t>. </a:t>
            </a:r>
            <a:r>
              <a:rPr lang="en-US" dirty="0" err="1"/>
              <a:t>Competențele</a:t>
            </a:r>
            <a:r>
              <a:rPr lang="en-US" dirty="0"/>
              <a:t> </a:t>
            </a:r>
            <a:r>
              <a:rPr lang="en-US" dirty="0" err="1"/>
              <a:t>trebuie</a:t>
            </a:r>
            <a:r>
              <a:rPr lang="en-US" dirty="0"/>
              <a:t> </a:t>
            </a:r>
            <a:r>
              <a:rPr lang="en-US" dirty="0" err="1"/>
              <a:t>exercitate</a:t>
            </a:r>
            <a:r>
              <a:rPr lang="en-US" dirty="0"/>
              <a:t> </a:t>
            </a:r>
            <a:r>
              <a:rPr lang="en-US" dirty="0" err="1"/>
              <a:t>în</a:t>
            </a:r>
            <a:r>
              <a:rPr lang="en-US" dirty="0"/>
              <a:t> </a:t>
            </a:r>
            <a:r>
              <a:rPr lang="en-US" dirty="0" err="1"/>
              <a:t>conformitate</a:t>
            </a:r>
            <a:r>
              <a:rPr lang="en-US" dirty="0"/>
              <a:t> cu </a:t>
            </a:r>
            <a:r>
              <a:rPr lang="en-US" dirty="0" err="1"/>
              <a:t>principiile</a:t>
            </a:r>
            <a:r>
              <a:rPr lang="en-US" dirty="0"/>
              <a:t> </a:t>
            </a:r>
            <a:r>
              <a:rPr lang="en-US" dirty="0" err="1"/>
              <a:t>proporționalității</a:t>
            </a:r>
            <a:r>
              <a:rPr lang="en-US" dirty="0"/>
              <a:t>.</a:t>
            </a:r>
            <a:endParaRPr lang="ro-RO"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 </a:t>
            </a:r>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46</a:t>
            </a:fld>
            <a:endParaRPr lang="en-US"/>
          </a:p>
        </p:txBody>
      </p:sp>
    </p:spTree>
    <p:extLst>
      <p:ext uri="{BB962C8B-B14F-4D97-AF65-F5344CB8AC3E}">
        <p14:creationId xmlns:p14="http://schemas.microsoft.com/office/powerpoint/2010/main" val="157317463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err="1"/>
              <a:t>Răspunsul</a:t>
            </a:r>
            <a:r>
              <a:rPr lang="en-US" dirty="0"/>
              <a:t> </a:t>
            </a:r>
            <a:r>
              <a:rPr lang="en-US" dirty="0" err="1"/>
              <a:t>corect</a:t>
            </a:r>
            <a:r>
              <a:rPr lang="en-US" dirty="0"/>
              <a:t> </a:t>
            </a:r>
            <a:r>
              <a:rPr lang="en-US" dirty="0" err="1"/>
              <a:t>este</a:t>
            </a:r>
            <a:r>
              <a:rPr lang="en-US" dirty="0"/>
              <a:t>: b) Nu – </a:t>
            </a:r>
            <a:r>
              <a:rPr lang="ro-RO" dirty="0"/>
              <a:t>deoarece </a:t>
            </a:r>
            <a:r>
              <a:rPr lang="en-US" dirty="0" err="1"/>
              <a:t>Convenția</a:t>
            </a:r>
            <a:r>
              <a:rPr lang="en-US" dirty="0"/>
              <a:t> de la </a:t>
            </a:r>
            <a:r>
              <a:rPr lang="en-US" dirty="0" err="1"/>
              <a:t>Budapesta</a:t>
            </a:r>
            <a:r>
              <a:rPr lang="en-US" dirty="0"/>
              <a:t> </a:t>
            </a:r>
            <a:r>
              <a:rPr lang="en-US" dirty="0" err="1"/>
              <a:t>necesită</a:t>
            </a:r>
            <a:r>
              <a:rPr lang="en-US" dirty="0"/>
              <a:t> </a:t>
            </a:r>
            <a:r>
              <a:rPr lang="ro-RO" dirty="0"/>
              <a:t>ca </a:t>
            </a:r>
            <a:r>
              <a:rPr lang="en-US" dirty="0" err="1"/>
              <a:t>exercitarea</a:t>
            </a:r>
            <a:r>
              <a:rPr lang="en-US" dirty="0"/>
              <a:t> </a:t>
            </a:r>
            <a:r>
              <a:rPr lang="en-US" dirty="0" err="1"/>
              <a:t>puterii</a:t>
            </a:r>
            <a:r>
              <a:rPr lang="en-US" dirty="0"/>
              <a:t> </a:t>
            </a:r>
            <a:r>
              <a:rPr lang="en-US" dirty="0" err="1"/>
              <a:t>în</a:t>
            </a:r>
            <a:r>
              <a:rPr lang="en-US" dirty="0"/>
              <a:t> </a:t>
            </a:r>
            <a:r>
              <a:rPr lang="en-US" dirty="0" err="1"/>
              <a:t>temeiul</a:t>
            </a:r>
            <a:r>
              <a:rPr lang="en-US" dirty="0"/>
              <a:t> </a:t>
            </a:r>
            <a:r>
              <a:rPr lang="ro-RO" dirty="0"/>
              <a:t>A</a:t>
            </a:r>
            <a:r>
              <a:rPr lang="en-US" dirty="0" err="1"/>
              <a:t>rticolului</a:t>
            </a:r>
            <a:r>
              <a:rPr lang="en-US" dirty="0"/>
              <a:t> 18 </a:t>
            </a:r>
            <a:r>
              <a:rPr lang="en-US" dirty="0" err="1"/>
              <a:t>să</a:t>
            </a:r>
            <a:r>
              <a:rPr lang="en-US" dirty="0"/>
              <a:t> fie </a:t>
            </a:r>
            <a:r>
              <a:rPr lang="en-US" dirty="0" err="1"/>
              <a:t>în</a:t>
            </a:r>
            <a:r>
              <a:rPr lang="en-US" dirty="0"/>
              <a:t> </a:t>
            </a:r>
            <a:r>
              <a:rPr lang="en-US" dirty="0" err="1"/>
              <a:t>legătură</a:t>
            </a:r>
            <a:r>
              <a:rPr lang="en-US" dirty="0"/>
              <a:t> cu </a:t>
            </a:r>
            <a:r>
              <a:rPr lang="en-US" dirty="0" err="1"/>
              <a:t>datele</a:t>
            </a:r>
            <a:r>
              <a:rPr lang="en-US" dirty="0"/>
              <a:t> </a:t>
            </a:r>
            <a:r>
              <a:rPr lang="ro-RO" dirty="0"/>
              <a:t>informatice</a:t>
            </a:r>
            <a:r>
              <a:rPr lang="en-US" dirty="0"/>
              <a:t> </a:t>
            </a:r>
            <a:r>
              <a:rPr lang="en-US" dirty="0" err="1"/>
              <a:t>specificate</a:t>
            </a:r>
            <a:r>
              <a:rPr lang="en-US" dirty="0"/>
              <a:t> </a:t>
            </a:r>
            <a:r>
              <a:rPr lang="en-US" dirty="0" err="1"/>
              <a:t>și</a:t>
            </a:r>
            <a:r>
              <a:rPr lang="en-US" dirty="0"/>
              <a:t> nu </a:t>
            </a:r>
            <a:r>
              <a:rPr lang="en-US" dirty="0" err="1"/>
              <a:t>poate</a:t>
            </a:r>
            <a:r>
              <a:rPr lang="en-US" dirty="0"/>
              <a:t> fi </a:t>
            </a:r>
            <a:r>
              <a:rPr lang="en-US" dirty="0" err="1"/>
              <a:t>în</a:t>
            </a:r>
            <a:r>
              <a:rPr lang="en-US" dirty="0"/>
              <a:t> </a:t>
            </a:r>
            <a:r>
              <a:rPr lang="en-US" dirty="0" err="1"/>
              <a:t>legătură</a:t>
            </a:r>
            <a:r>
              <a:rPr lang="en-US" dirty="0"/>
              <a:t> cu </a:t>
            </a:r>
            <a:r>
              <a:rPr lang="en-US" dirty="0" err="1"/>
              <a:t>datele</a:t>
            </a:r>
            <a:r>
              <a:rPr lang="en-US" dirty="0"/>
              <a:t> cu date</a:t>
            </a:r>
            <a:r>
              <a:rPr lang="ro-RO" dirty="0"/>
              <a:t> informatice </a:t>
            </a:r>
            <a:r>
              <a:rPr lang="en-US" dirty="0" err="1"/>
              <a:t>nespecificate</a:t>
            </a:r>
            <a:r>
              <a:rPr lang="ro-RO" dirty="0"/>
              <a:t> sau în mod </a:t>
            </a:r>
            <a:r>
              <a:rPr lang="en-US" dirty="0" err="1"/>
              <a:t>nediscriminatoriu</a:t>
            </a:r>
            <a:r>
              <a:rPr lang="en-US" dirty="0"/>
              <a:t>.  </a:t>
            </a:r>
            <a:r>
              <a:rPr lang="en-US" dirty="0" err="1"/>
              <a:t>Competențele</a:t>
            </a:r>
            <a:r>
              <a:rPr lang="en-US" dirty="0"/>
              <a:t> </a:t>
            </a:r>
            <a:r>
              <a:rPr lang="en-US" dirty="0" err="1"/>
              <a:t>trebuie</a:t>
            </a:r>
            <a:r>
              <a:rPr lang="en-US" dirty="0"/>
              <a:t> </a:t>
            </a:r>
            <a:r>
              <a:rPr lang="en-US" dirty="0" err="1"/>
              <a:t>exercitate</a:t>
            </a:r>
            <a:r>
              <a:rPr lang="en-US" dirty="0"/>
              <a:t> </a:t>
            </a:r>
            <a:r>
              <a:rPr lang="en-US" dirty="0" err="1"/>
              <a:t>în</a:t>
            </a:r>
            <a:r>
              <a:rPr lang="en-US" dirty="0"/>
              <a:t> </a:t>
            </a:r>
            <a:r>
              <a:rPr lang="en-US" dirty="0" err="1"/>
              <a:t>conformitate</a:t>
            </a:r>
            <a:r>
              <a:rPr lang="en-US" dirty="0"/>
              <a:t> cu </a:t>
            </a:r>
            <a:r>
              <a:rPr lang="en-US" dirty="0" err="1"/>
              <a:t>principiile</a:t>
            </a:r>
            <a:r>
              <a:rPr lang="en-US" dirty="0"/>
              <a:t> </a:t>
            </a:r>
            <a:r>
              <a:rPr lang="en-US" dirty="0" err="1"/>
              <a:t>proporționalității</a:t>
            </a:r>
            <a:r>
              <a:rPr lang="en-US" dirty="0"/>
              <a:t>.</a:t>
            </a:r>
            <a:endParaRPr lang="ro-RO"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47</a:t>
            </a:fld>
            <a:endParaRPr lang="en-US"/>
          </a:p>
        </p:txBody>
      </p:sp>
    </p:spTree>
    <p:extLst>
      <p:ext uri="{BB962C8B-B14F-4D97-AF65-F5344CB8AC3E}">
        <p14:creationId xmlns:p14="http://schemas.microsoft.com/office/powerpoint/2010/main" val="42789413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B15714A6-B05B-47A5-B92B-D727BD3A45D0}"/>
              </a:ext>
            </a:extLst>
          </p:cNvPr>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sz="3600" dirty="0" err="1"/>
              <a:t>Acest</a:t>
            </a:r>
            <a:r>
              <a:rPr lang="en-GB" sz="3600" dirty="0"/>
              <a:t> </a:t>
            </a:r>
            <a:r>
              <a:rPr lang="ro-RO" sz="3600" dirty="0" err="1"/>
              <a:t>slide</a:t>
            </a:r>
            <a:r>
              <a:rPr lang="en-GB" sz="3600" dirty="0"/>
              <a:t> </a:t>
            </a:r>
            <a:r>
              <a:rPr lang="en-GB" sz="3600" dirty="0" err="1"/>
              <a:t>repetă</a:t>
            </a:r>
            <a:r>
              <a:rPr lang="en-GB" sz="3600" dirty="0"/>
              <a:t> </a:t>
            </a:r>
            <a:r>
              <a:rPr lang="en-GB" sz="3600" dirty="0" err="1"/>
              <a:t>obiectivele</a:t>
            </a:r>
            <a:r>
              <a:rPr lang="en-GB" sz="3600" dirty="0"/>
              <a:t> </a:t>
            </a:r>
            <a:r>
              <a:rPr lang="en-GB" sz="3600" dirty="0" err="1"/>
              <a:t>sesiuni</a:t>
            </a:r>
            <a:r>
              <a:rPr lang="ro-RO" sz="3600" dirty="0"/>
              <a:t>i</a:t>
            </a:r>
            <a:r>
              <a:rPr lang="en-GB" sz="3600" dirty="0"/>
              <a:t>. </a:t>
            </a:r>
            <a:r>
              <a:rPr lang="en-GB" sz="3600" dirty="0" err="1"/>
              <a:t>Formatorul</a:t>
            </a:r>
            <a:r>
              <a:rPr lang="en-GB" sz="3600" dirty="0"/>
              <a:t> </a:t>
            </a:r>
            <a:r>
              <a:rPr lang="en-GB" sz="3600" dirty="0" err="1"/>
              <a:t>poate</a:t>
            </a:r>
            <a:r>
              <a:rPr lang="en-GB" sz="3600" dirty="0"/>
              <a:t> </a:t>
            </a:r>
            <a:r>
              <a:rPr lang="en-GB" sz="3600" dirty="0" err="1"/>
              <a:t>trece</a:t>
            </a:r>
            <a:r>
              <a:rPr lang="en-GB" sz="3600" dirty="0"/>
              <a:t> </a:t>
            </a:r>
            <a:r>
              <a:rPr lang="en-GB" sz="3600" dirty="0" err="1"/>
              <a:t>prin</a:t>
            </a:r>
            <a:r>
              <a:rPr lang="en-GB" sz="3600" dirty="0"/>
              <a:t> </a:t>
            </a:r>
            <a:r>
              <a:rPr lang="en-GB" sz="3600" dirty="0" err="1"/>
              <a:t>aceste</a:t>
            </a:r>
            <a:r>
              <a:rPr lang="en-GB" sz="3600" dirty="0"/>
              <a:t> </a:t>
            </a:r>
            <a:r>
              <a:rPr lang="en-GB" sz="3600" dirty="0" err="1"/>
              <a:t>obiective</a:t>
            </a:r>
            <a:r>
              <a:rPr lang="en-GB" sz="3600" dirty="0"/>
              <a:t> </a:t>
            </a:r>
            <a:r>
              <a:rPr lang="en-GB" sz="3600" dirty="0" err="1"/>
              <a:t>pentru</a:t>
            </a:r>
            <a:r>
              <a:rPr lang="en-GB" sz="3600" dirty="0"/>
              <a:t> a se </a:t>
            </a:r>
            <a:r>
              <a:rPr lang="en-GB" sz="3600" dirty="0" err="1"/>
              <a:t>asigura</a:t>
            </a:r>
            <a:r>
              <a:rPr lang="en-GB" sz="3600" dirty="0"/>
              <a:t> </a:t>
            </a:r>
            <a:r>
              <a:rPr lang="en-GB" sz="3600" dirty="0" err="1"/>
              <a:t>că</a:t>
            </a:r>
            <a:r>
              <a:rPr lang="en-GB" sz="3600" dirty="0"/>
              <a:t> </a:t>
            </a:r>
            <a:r>
              <a:rPr lang="en-GB" sz="3600" dirty="0" err="1"/>
              <a:t>aceste</a:t>
            </a:r>
            <a:r>
              <a:rPr lang="en-GB" sz="3600" dirty="0"/>
              <a:t> </a:t>
            </a:r>
            <a:r>
              <a:rPr lang="en-GB" sz="3600" dirty="0" err="1"/>
              <a:t>aspecte</a:t>
            </a:r>
            <a:r>
              <a:rPr lang="en-GB" sz="3600" dirty="0"/>
              <a:t> au </a:t>
            </a:r>
            <a:r>
              <a:rPr lang="en-GB" sz="3600" dirty="0" err="1"/>
              <a:t>fost</a:t>
            </a:r>
            <a:r>
              <a:rPr lang="en-GB" sz="3600" dirty="0"/>
              <a:t> </a:t>
            </a:r>
            <a:r>
              <a:rPr lang="en-GB" sz="3600" dirty="0" err="1"/>
              <a:t>acoperite</a:t>
            </a:r>
            <a:r>
              <a:rPr lang="en-GB" sz="3600" dirty="0"/>
              <a:t> </a:t>
            </a:r>
            <a:r>
              <a:rPr lang="en-GB" sz="3600" dirty="0" err="1"/>
              <a:t>în</a:t>
            </a:r>
            <a:r>
              <a:rPr lang="en-GB" sz="3600" dirty="0"/>
              <a:t> </a:t>
            </a:r>
            <a:r>
              <a:rPr lang="en-GB" sz="3600" dirty="0" err="1"/>
              <a:t>modul</a:t>
            </a:r>
            <a:r>
              <a:rPr lang="en-GB" sz="3600" dirty="0"/>
              <a:t>.</a:t>
            </a:r>
          </a:p>
        </p:txBody>
      </p:sp>
    </p:spTree>
    <p:extLst>
      <p:ext uri="{BB962C8B-B14F-4D97-AF65-F5344CB8AC3E}">
        <p14:creationId xmlns:p14="http://schemas.microsoft.com/office/powerpoint/2010/main" val="67008886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endParaRPr lang="en-US"/>
          </a:p>
        </p:txBody>
      </p:sp>
      <p:sp>
        <p:nvSpPr>
          <p:cNvPr id="4" name="Substituent număr diapozitiv 3"/>
          <p:cNvSpPr>
            <a:spLocks noGrp="1"/>
          </p:cNvSpPr>
          <p:nvPr>
            <p:ph type="sldNum" sz="quarter" idx="5"/>
          </p:nvPr>
        </p:nvSpPr>
        <p:spPr/>
        <p:txBody>
          <a:bodyPr/>
          <a:lstStyle/>
          <a:p>
            <a:fld id="{09ADFBB1-7B02-4717-AEA4-A0D2A92F6065}" type="slidenum">
              <a:rPr lang="en-GB" smtClean="0"/>
              <a:t>49</a:t>
            </a:fld>
            <a:endParaRPr lang="en-GB"/>
          </a:p>
        </p:txBody>
      </p:sp>
    </p:spTree>
    <p:extLst>
      <p:ext uri="{BB962C8B-B14F-4D97-AF65-F5344CB8AC3E}">
        <p14:creationId xmlns:p14="http://schemas.microsoft.com/office/powerpoint/2010/main" val="2178880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err="1"/>
              <a:t>Aceste</a:t>
            </a:r>
            <a:r>
              <a:rPr lang="en-GB" dirty="0"/>
              <a:t> </a:t>
            </a:r>
            <a:r>
              <a:rPr lang="en-GB" dirty="0" err="1"/>
              <a:t>pri</a:t>
            </a:r>
            <a:r>
              <a:rPr lang="ro-RO" dirty="0"/>
              <a:t>m</a:t>
            </a:r>
            <a:r>
              <a:rPr lang="en-GB" dirty="0"/>
              <a:t> set de </a:t>
            </a:r>
            <a:r>
              <a:rPr lang="ro-RO" dirty="0" err="1"/>
              <a:t>slide</a:t>
            </a:r>
            <a:r>
              <a:rPr lang="ro-RO" dirty="0"/>
              <a:t>-uri</a:t>
            </a:r>
            <a:r>
              <a:rPr lang="en-GB" dirty="0"/>
              <a:t> v</a:t>
            </a:r>
            <a:r>
              <a:rPr lang="ro-RO" dirty="0"/>
              <a:t>a</a:t>
            </a:r>
            <a:r>
              <a:rPr lang="en-GB" dirty="0"/>
              <a:t> </a:t>
            </a:r>
            <a:r>
              <a:rPr lang="en-GB" dirty="0" err="1"/>
              <a:t>explora</a:t>
            </a:r>
            <a:r>
              <a:rPr lang="en-GB" dirty="0"/>
              <a:t> </a:t>
            </a:r>
            <a:r>
              <a:rPr lang="en-GB" dirty="0" err="1"/>
              <a:t>domeniul</a:t>
            </a:r>
            <a:r>
              <a:rPr lang="en-GB" dirty="0"/>
              <a:t> de </a:t>
            </a:r>
            <a:r>
              <a:rPr lang="en-GB" dirty="0" err="1"/>
              <a:t>aplicare</a:t>
            </a:r>
            <a:r>
              <a:rPr lang="en-GB" dirty="0"/>
              <a:t> al </a:t>
            </a:r>
            <a:r>
              <a:rPr lang="en-GB" dirty="0" err="1"/>
              <a:t>prevederilor</a:t>
            </a:r>
            <a:r>
              <a:rPr lang="en-GB" dirty="0"/>
              <a:t> </a:t>
            </a:r>
            <a:r>
              <a:rPr lang="en-GB" dirty="0" err="1"/>
              <a:t>procedurale</a:t>
            </a:r>
            <a:r>
              <a:rPr lang="en-GB" dirty="0"/>
              <a:t> </a:t>
            </a:r>
            <a:r>
              <a:rPr lang="en-GB" dirty="0" err="1"/>
              <a:t>în</a:t>
            </a:r>
            <a:r>
              <a:rPr lang="en-GB" dirty="0"/>
              <a:t> </a:t>
            </a:r>
            <a:r>
              <a:rPr lang="en-GB" dirty="0" err="1"/>
              <a:t>temeiul</a:t>
            </a:r>
            <a:r>
              <a:rPr lang="en-GB" dirty="0"/>
              <a:t> </a:t>
            </a:r>
            <a:r>
              <a:rPr lang="en-GB" dirty="0" err="1"/>
              <a:t>capitolului</a:t>
            </a:r>
            <a:r>
              <a:rPr lang="en-GB" dirty="0"/>
              <a:t> II </a:t>
            </a:r>
            <a:r>
              <a:rPr lang="en-GB" dirty="0" err="1"/>
              <a:t>secțiunea</a:t>
            </a:r>
            <a:r>
              <a:rPr lang="en-GB" dirty="0"/>
              <a:t> 2 din </a:t>
            </a:r>
            <a:r>
              <a:rPr lang="en-GB" dirty="0" err="1"/>
              <a:t>Convenția</a:t>
            </a:r>
            <a:r>
              <a:rPr lang="en-GB" dirty="0"/>
              <a:t> de la </a:t>
            </a:r>
            <a:r>
              <a:rPr lang="en-GB" dirty="0" err="1"/>
              <a:t>Budapesta</a:t>
            </a:r>
            <a:r>
              <a:rPr lang="en-GB" dirty="0"/>
              <a:t>, </a:t>
            </a:r>
            <a:r>
              <a:rPr lang="en-GB" dirty="0" err="1"/>
              <a:t>prevăzut</a:t>
            </a:r>
            <a:r>
              <a:rPr lang="ro-RO" dirty="0"/>
              <a:t>e</a:t>
            </a:r>
            <a:r>
              <a:rPr lang="en-GB" dirty="0"/>
              <a:t> la </a:t>
            </a:r>
            <a:r>
              <a:rPr lang="en-GB" dirty="0" err="1"/>
              <a:t>articolul</a:t>
            </a:r>
            <a:r>
              <a:rPr lang="en-GB" dirty="0"/>
              <a:t> 14 </a:t>
            </a:r>
            <a:r>
              <a:rPr lang="ro-RO" dirty="0"/>
              <a:t>al</a:t>
            </a:r>
            <a:r>
              <a:rPr lang="en-GB" dirty="0"/>
              <a:t> </a:t>
            </a:r>
            <a:r>
              <a:rPr lang="en-GB" dirty="0" err="1"/>
              <a:t>Convenți</a:t>
            </a:r>
            <a:r>
              <a:rPr lang="ro-RO" dirty="0"/>
              <a:t>ei</a:t>
            </a:r>
            <a:r>
              <a:rPr lang="en-GB" dirty="0"/>
              <a:t> de la </a:t>
            </a:r>
            <a:r>
              <a:rPr lang="en-GB" dirty="0" err="1"/>
              <a:t>Budapesta</a:t>
            </a:r>
            <a:r>
              <a:rPr lang="en-GB" dirty="0"/>
              <a:t>.</a:t>
            </a:r>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5</a:t>
            </a:fld>
            <a:endParaRPr lang="en-GB"/>
          </a:p>
        </p:txBody>
      </p:sp>
    </p:spTree>
    <p:extLst>
      <p:ext uri="{BB962C8B-B14F-4D97-AF65-F5344CB8AC3E}">
        <p14:creationId xmlns:p14="http://schemas.microsoft.com/office/powerpoint/2010/main" val="1577610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dirty="0"/>
              <a:t>În partea stângă, </a:t>
            </a:r>
            <a:r>
              <a:rPr lang="ro-RO" dirty="0" err="1"/>
              <a:t>slide-ul</a:t>
            </a:r>
            <a:r>
              <a:rPr lang="ro-RO" dirty="0"/>
              <a:t> prezintă textul </a:t>
            </a:r>
            <a:r>
              <a:rPr lang="en-US" b="0" dirty="0"/>
              <a:t>Artic</a:t>
            </a:r>
            <a:r>
              <a:rPr lang="ro-RO" b="0" dirty="0"/>
              <a:t>o</a:t>
            </a:r>
            <a:r>
              <a:rPr lang="en-US" b="0" dirty="0"/>
              <a:t>l</a:t>
            </a:r>
            <a:r>
              <a:rPr lang="ro-RO" b="0" dirty="0"/>
              <a:t>ului</a:t>
            </a:r>
            <a:r>
              <a:rPr lang="en-US" b="0" dirty="0"/>
              <a:t> 14 </a:t>
            </a:r>
            <a:r>
              <a:rPr lang="ro-RO" b="0" dirty="0"/>
              <a:t>al Convenției de la</a:t>
            </a:r>
            <a:r>
              <a:rPr lang="en-US" b="0" dirty="0"/>
              <a:t> Budapest</a:t>
            </a:r>
            <a:r>
              <a:rPr lang="ro-RO" b="0" dirty="0"/>
              <a:t>a cu un </a:t>
            </a:r>
            <a:r>
              <a:rPr lang="en-US" b="0" dirty="0"/>
              <a:t>element (“</a:t>
            </a:r>
            <a:r>
              <a:rPr lang="ro-RO" b="0" dirty="0"/>
              <a:t>stabili prerogativele și procedurile....</a:t>
            </a:r>
            <a:r>
              <a:rPr lang="en-US" sz="1200" b="0" kern="1200" dirty="0">
                <a:solidFill>
                  <a:srgbClr val="FF0000"/>
                </a:solidFill>
                <a:latin typeface="+mn-lt"/>
                <a:ea typeface="+mn-ea"/>
                <a:cs typeface="+mn-cs"/>
              </a:rPr>
              <a:t>.</a:t>
            </a:r>
            <a:r>
              <a:rPr lang="ro-RO" sz="1200" b="0" kern="1200" dirty="0">
                <a:latin typeface="+mn-lt"/>
                <a:ea typeface="+mn-ea"/>
                <a:cs typeface="+mn-cs"/>
              </a:rPr>
              <a:t>investigațiilor sau procedurilor penale specifice</a:t>
            </a:r>
            <a:r>
              <a:rPr lang="en-US" dirty="0"/>
              <a:t>”) </a:t>
            </a:r>
            <a:r>
              <a:rPr lang="ro-RO" dirty="0"/>
              <a:t>evidențiat</a:t>
            </a:r>
            <a:endParaRPr lang="en-US" dirty="0"/>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ro-RO" dirty="0"/>
              <a:t>În partea dreaptă, </a:t>
            </a:r>
            <a:r>
              <a:rPr lang="en-US" dirty="0"/>
              <a:t>s</a:t>
            </a:r>
            <a:r>
              <a:rPr lang="ro-RO" dirty="0"/>
              <a:t>l</a:t>
            </a:r>
            <a:r>
              <a:rPr lang="en-US" dirty="0"/>
              <a:t>ide</a:t>
            </a:r>
            <a:r>
              <a:rPr lang="ro-RO" dirty="0"/>
              <a:t>-</a:t>
            </a:r>
            <a:r>
              <a:rPr lang="ro-RO" dirty="0" err="1"/>
              <a:t>ul</a:t>
            </a:r>
            <a:r>
              <a:rPr lang="en-US" dirty="0"/>
              <a:t>, </a:t>
            </a:r>
            <a:r>
              <a:rPr lang="ro-RO" dirty="0"/>
              <a:t>asigură explicarea elementului evidențiat. </a:t>
            </a: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altLang="sr-Latn-RS" dirty="0">
              <a:ea typeface="ＭＳ Ｐゴシック" panose="020B0600070205080204" pitchFamily="34" charset="-128"/>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GB" altLang="sr-Latn-RS" dirty="0" err="1">
                <a:ea typeface="ＭＳ Ｐゴシック" panose="020B0600070205080204" pitchFamily="34" charset="-128"/>
              </a:rPr>
              <a:t>Scopul</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acestui</a:t>
            </a:r>
            <a:r>
              <a:rPr lang="en-GB" altLang="sr-Latn-RS" dirty="0">
                <a:ea typeface="ＭＳ Ｐゴシック" panose="020B0600070205080204" pitchFamily="34" charset="-128"/>
              </a:rPr>
              <a:t> element </a:t>
            </a:r>
            <a:r>
              <a:rPr lang="en-GB" altLang="sr-Latn-RS" dirty="0" err="1">
                <a:ea typeface="ＭＳ Ｐゴシック" panose="020B0600070205080204" pitchFamily="34" charset="-128"/>
              </a:rPr>
              <a:t>este</a:t>
            </a:r>
            <a:r>
              <a:rPr lang="en-GB" altLang="sr-Latn-RS" dirty="0">
                <a:ea typeface="ＭＳ Ｐゴシック" panose="020B0600070205080204" pitchFamily="34" charset="-128"/>
              </a:rPr>
              <a:t> de a </a:t>
            </a:r>
            <a:r>
              <a:rPr lang="en-GB" altLang="sr-Latn-RS" dirty="0" err="1">
                <a:ea typeface="ＭＳ Ｐゴシック" panose="020B0600070205080204" pitchFamily="34" charset="-128"/>
              </a:rPr>
              <a:t>clarifica</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faptul</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puterile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procedurale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prezentate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capitolul</a:t>
            </a:r>
            <a:r>
              <a:rPr lang="en-GB" altLang="sr-Latn-RS" dirty="0">
                <a:ea typeface="ＭＳ Ｐゴシック" panose="020B0600070205080204" pitchFamily="34" charset="-128"/>
              </a:rPr>
              <a:t> II </a:t>
            </a:r>
            <a:r>
              <a:rPr lang="en-GB" altLang="sr-Latn-RS" dirty="0" err="1">
                <a:ea typeface="ＭＳ Ｐゴシック" panose="020B0600070205080204" pitchFamily="34" charset="-128"/>
              </a:rPr>
              <a:t>secțiunea</a:t>
            </a:r>
            <a:r>
              <a:rPr lang="en-GB" altLang="sr-Latn-RS" dirty="0">
                <a:ea typeface="ＭＳ Ｐゴシック" panose="020B0600070205080204" pitchFamily="34" charset="-128"/>
              </a:rPr>
              <a:t> 2 din </a:t>
            </a:r>
            <a:r>
              <a:rPr lang="en-GB" altLang="sr-Latn-RS" dirty="0" err="1">
                <a:ea typeface="ＭＳ Ｐゴシック" panose="020B0600070205080204" pitchFamily="34" charset="-128"/>
              </a:rPr>
              <a:t>Convenția</a:t>
            </a:r>
            <a:r>
              <a:rPr lang="en-GB" altLang="sr-Latn-RS" dirty="0">
                <a:ea typeface="ＭＳ Ｐゴシック" panose="020B0600070205080204" pitchFamily="34" charset="-128"/>
              </a:rPr>
              <a:t> de la </a:t>
            </a:r>
            <a:r>
              <a:rPr lang="en-GB" altLang="sr-Latn-RS" dirty="0" err="1">
                <a:ea typeface="ＭＳ Ｐゴシック" panose="020B0600070205080204" pitchFamily="34" charset="-128"/>
              </a:rPr>
              <a:t>Budapesta</a:t>
            </a:r>
            <a:r>
              <a:rPr lang="en-GB" altLang="sr-Latn-RS" dirty="0">
                <a:ea typeface="ＭＳ Ｐゴシック" panose="020B0600070205080204" pitchFamily="34" charset="-128"/>
              </a:rPr>
              <a:t> pot fi </a:t>
            </a:r>
            <a:r>
              <a:rPr lang="en-GB" altLang="sr-Latn-RS" dirty="0" err="1">
                <a:ea typeface="ＭＳ Ｐゴシック" panose="020B0600070205080204" pitchFamily="34" charset="-128"/>
              </a:rPr>
              <a:t>exercitate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numai</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legătură</a:t>
            </a:r>
            <a:r>
              <a:rPr lang="en-GB" altLang="sr-Latn-RS" dirty="0">
                <a:ea typeface="ＭＳ Ｐゴシック" panose="020B0600070205080204" pitchFamily="34" charset="-128"/>
              </a:rPr>
              <a:t> cu </a:t>
            </a:r>
            <a:r>
              <a:rPr lang="en-GB" altLang="sr-Latn-RS" dirty="0" err="1">
                <a:ea typeface="ＭＳ Ｐゴシック" panose="020B0600070205080204" pitchFamily="34" charset="-128"/>
              </a:rPr>
              <a:t>investigațiile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sau</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procedurile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specifice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Dispozițiile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Convenției</a:t>
            </a:r>
            <a:r>
              <a:rPr lang="en-GB" altLang="sr-Latn-RS" dirty="0">
                <a:ea typeface="ＭＳ Ｐゴシック" panose="020B0600070205080204" pitchFamily="34" charset="-128"/>
              </a:rPr>
              <a:t> de la </a:t>
            </a:r>
            <a:r>
              <a:rPr lang="en-GB" altLang="sr-Latn-RS" dirty="0" err="1">
                <a:ea typeface="ＭＳ Ｐゴシック" panose="020B0600070205080204" pitchFamily="34" charset="-128"/>
              </a:rPr>
              <a:t>Budapesta</a:t>
            </a:r>
            <a:r>
              <a:rPr lang="en-GB" altLang="sr-Latn-RS" dirty="0">
                <a:ea typeface="ＭＳ Ｐゴシック" panose="020B0600070205080204" pitchFamily="34" charset="-128"/>
              </a:rPr>
              <a:t> nu </a:t>
            </a:r>
            <a:r>
              <a:rPr lang="en-GB" altLang="sr-Latn-RS" dirty="0" err="1">
                <a:ea typeface="ＭＳ Ｐゴシック" panose="020B0600070205080204" pitchFamily="34" charset="-128"/>
              </a:rPr>
              <a:t>mandat</a:t>
            </a:r>
            <a:r>
              <a:rPr lang="ro-RO" altLang="sr-Latn-RS" dirty="0" err="1">
                <a:ea typeface="ＭＳ Ｐゴシック" panose="020B0600070205080204" pitchFamily="34" charset="-128"/>
              </a:rPr>
              <a:t>eaz</a:t>
            </a:r>
            <a:r>
              <a:rPr lang="en-GB" altLang="sr-Latn-RS" dirty="0">
                <a:ea typeface="ＭＳ Ｐゴシック" panose="020B0600070205080204" pitchFamily="34" charset="-128"/>
              </a:rPr>
              <a:t>ă </a:t>
            </a:r>
            <a:r>
              <a:rPr lang="en-GB" altLang="sr-Latn-RS" dirty="0" err="1">
                <a:ea typeface="ＭＳ Ｐゴシック" panose="020B0600070205080204" pitchFamily="34" charset="-128"/>
              </a:rPr>
              <a:t>măsuri</a:t>
            </a:r>
            <a:r>
              <a:rPr lang="en-GB" altLang="sr-Latn-RS" dirty="0">
                <a:ea typeface="ＭＳ Ｐゴシック" panose="020B0600070205080204" pitchFamily="34" charset="-128"/>
              </a:rPr>
              <a:t> legislative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alte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scopuri</a:t>
            </a:r>
            <a:r>
              <a:rPr lang="en-GB" altLang="sr-Latn-RS" dirty="0">
                <a:ea typeface="ＭＳ Ｐゴシック" panose="020B0600070205080204" pitchFamily="34" charset="-128"/>
              </a:rPr>
              <a:t>, cum </a:t>
            </a:r>
            <a:r>
              <a:rPr lang="en-GB" altLang="sr-Latn-RS" dirty="0" err="1">
                <a:ea typeface="ＭＳ Ｐゴシック" panose="020B0600070205080204" pitchFamily="34" charset="-128"/>
              </a:rPr>
              <a:t>ar</a:t>
            </a:r>
            <a:r>
              <a:rPr lang="en-GB" altLang="sr-Latn-RS" dirty="0">
                <a:ea typeface="ＭＳ Ｐゴシック" panose="020B0600070205080204" pitchFamily="34" charset="-128"/>
              </a:rPr>
              <a:t> fi </a:t>
            </a:r>
            <a:r>
              <a:rPr lang="en-GB" altLang="sr-Latn-RS" dirty="0" err="1">
                <a:ea typeface="ＭＳ Ｐゴシック" panose="020B0600070205080204" pitchFamily="34" charset="-128"/>
              </a:rPr>
              <a:t>colectarea</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generală</a:t>
            </a:r>
            <a:r>
              <a:rPr lang="en-GB" altLang="sr-Latn-RS" dirty="0">
                <a:ea typeface="ＭＳ Ｐゴシック" panose="020B0600070205080204" pitchFamily="34" charset="-128"/>
              </a:rPr>
              <a:t> de </a:t>
            </a:r>
            <a:r>
              <a:rPr lang="en-GB" altLang="sr-Latn-RS" dirty="0" err="1">
                <a:ea typeface="ＭＳ Ｐゴシック" panose="020B0600070205080204" pitchFamily="34" charset="-128"/>
              </a:rPr>
              <a:t>informații</a:t>
            </a:r>
            <a:endParaRPr lang="ro-RO" altLang="sr-Latn-RS" dirty="0">
              <a:ea typeface="ＭＳ Ｐゴシック" panose="020B0600070205080204" pitchFamily="34" charset="-128"/>
            </a:endParaRPr>
          </a:p>
          <a:p>
            <a:pPr marL="0" marR="0" lvl="0" indent="0" algn="l" defTabSz="457200" rtl="0" eaLnBrk="0" fontAlgn="base" latinLnBrk="0" hangingPunct="0">
              <a:lnSpc>
                <a:spcPct val="100000"/>
              </a:lnSpc>
              <a:spcBef>
                <a:spcPct val="30000"/>
              </a:spcBef>
              <a:spcAft>
                <a:spcPct val="0"/>
              </a:spcAft>
              <a:buClrTx/>
              <a:buSzTx/>
              <a:buFontTx/>
              <a:buNone/>
              <a:tabLst/>
              <a:defRPr/>
            </a:pPr>
            <a:r>
              <a:rPr lang="en-GB" altLang="sr-Latn-RS" dirty="0">
                <a:ea typeface="ＭＳ Ｐゴシック" panose="020B0600070205080204" pitchFamily="34" charset="-128"/>
              </a:rPr>
              <a:t> </a:t>
            </a:r>
          </a:p>
          <a:p>
            <a:endParaRPr lang="en-GB" altLang="sr-Latn-RS" dirty="0">
              <a:ea typeface="ＭＳ Ｐゴシック" panose="020B0600070205080204" pitchFamily="34" charset="-128"/>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en-US"/>
          </a:p>
        </p:txBody>
      </p:sp>
    </p:spTree>
    <p:extLst>
      <p:ext uri="{BB962C8B-B14F-4D97-AF65-F5344CB8AC3E}">
        <p14:creationId xmlns:p14="http://schemas.microsoft.com/office/powerpoint/2010/main" val="3629299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textul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14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element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infracțiunile stabilite conform....</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Convenție..alte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infracțiuni</a:t>
            </a:r>
            <a:r>
              <a:rPr kumimoji="0" lang="en-US" sz="1200" b="0" i="0" u="none" strike="noStrike" kern="1200" cap="none" spc="0" normalizeH="0" baseline="0" noProof="0" dirty="0">
                <a:ln>
                  <a:noFill/>
                </a:ln>
                <a:solidFill>
                  <a:srgbClr val="FF0000"/>
                </a:solidFill>
                <a:effectLst/>
                <a:uLnTx/>
                <a:uFillTx/>
                <a:latin typeface="Calibri" panose="020F0502020204030204"/>
                <a:ea typeface="+mn-ea"/>
                <a:cs typeface="+mn-cs"/>
              </a:rPr>
              <a:t>.</a:t>
            </a:r>
            <a:r>
              <a:rPr kumimoji="0" lang="ro-RO" sz="1200" b="0" i="0" u="none" strike="noStrike" kern="1200" cap="none" spc="0" normalizeH="0" baseline="0" noProof="0" dirty="0">
                <a:ln>
                  <a:noFill/>
                </a:ln>
                <a:effectLst/>
                <a:uLnTx/>
                <a:uFillTx/>
                <a:latin typeface="Calibri" panose="020F0502020204030204"/>
                <a:ea typeface="+mn-ea"/>
                <a:cs typeface="+mn-cs"/>
              </a:rPr>
              <a:t>...sistem informatic. ...dovezi în formă electronică ...infracțiuni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r>
              <a:rPr lang="en-US" dirty="0"/>
              <a:t>.</a:t>
            </a: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altLang="sr-Latn-RS" dirty="0">
              <a:ea typeface="ＭＳ Ｐゴシック" panose="020B0600070205080204" pitchFamily="34" charset="-128"/>
            </a:endParaRPr>
          </a:p>
          <a:p>
            <a:pPr eaLnBrk="1" hangingPunct="1">
              <a:spcBef>
                <a:spcPct val="0"/>
              </a:spcBef>
            </a:pPr>
            <a:r>
              <a:rPr lang="en-GB" altLang="sr-Latn-RS" dirty="0" err="1">
                <a:ea typeface="ＭＳ Ｐゴシック" panose="020B0600070205080204" pitchFamily="34" charset="-128"/>
              </a:rPr>
              <a:t>Acest</a:t>
            </a:r>
            <a:r>
              <a:rPr lang="ro-RO" altLang="sr-Latn-RS" dirty="0">
                <a:ea typeface="ＭＳ Ｐゴシック" panose="020B0600070205080204" pitchFamily="34" charset="-128"/>
              </a:rPr>
              <a:t> </a:t>
            </a:r>
            <a:r>
              <a:rPr lang="ro-RO" altLang="sr-Latn-RS" dirty="0" err="1">
                <a:ea typeface="ＭＳ Ｐゴシック" panose="020B0600070205080204" pitchFamily="34" charset="-128"/>
              </a:rPr>
              <a:t>slide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prezintă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unul</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dintre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aspectele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cheie</a:t>
            </a:r>
            <a:r>
              <a:rPr lang="en-GB" altLang="sr-Latn-RS" dirty="0">
                <a:ea typeface="ＭＳ Ｐゴシック" panose="020B0600070205080204" pitchFamily="34" charset="-128"/>
              </a:rPr>
              <a:t> care </a:t>
            </a:r>
            <a:r>
              <a:rPr lang="en-GB" altLang="sr-Latn-RS" dirty="0" err="1">
                <a:ea typeface="ＭＳ Ｐゴシック" panose="020B0600070205080204" pitchFamily="34" charset="-128"/>
              </a:rPr>
              <a:t>fac</a:t>
            </a:r>
            <a:r>
              <a:rPr lang="ro-RO" altLang="sr-Latn-RS" dirty="0">
                <a:ea typeface="ＭＳ Ｐゴシック" panose="020B0600070205080204" pitchFamily="34" charset="-128"/>
              </a:rPr>
              <a:t> din</a:t>
            </a:r>
            <a:r>
              <a:rPr lang="en-GB" altLang="sr-Latn-RS" dirty="0">
                <a:ea typeface="ＭＳ Ｐゴシック" panose="020B0600070205080204" pitchFamily="34" charset="-128"/>
              </a:rPr>
              <a:t> </a:t>
            </a:r>
            <a:r>
              <a:rPr lang="ro-RO" altLang="sr-Latn-RS" dirty="0">
                <a:ea typeface="ＭＳ Ｐゴシック" panose="020B0600070205080204" pitchFamily="34" charset="-128"/>
              </a:rPr>
              <a:t>C</a:t>
            </a:r>
            <a:r>
              <a:rPr lang="en-GB" altLang="sr-Latn-RS" dirty="0" err="1">
                <a:ea typeface="ＭＳ Ｐゴシック" panose="020B0600070205080204" pitchFamily="34" charset="-128"/>
              </a:rPr>
              <a:t>onvenția</a:t>
            </a:r>
            <a:r>
              <a:rPr lang="en-GB" altLang="sr-Latn-RS" dirty="0">
                <a:ea typeface="ＭＳ Ｐゴシック" panose="020B0600070205080204" pitchFamily="34" charset="-128"/>
              </a:rPr>
              <a:t> de la </a:t>
            </a:r>
            <a:r>
              <a:rPr lang="en-GB" altLang="sr-Latn-RS" dirty="0" err="1">
                <a:ea typeface="ＭＳ Ｐゴシック" panose="020B0600070205080204" pitchFamily="34" charset="-128"/>
              </a:rPr>
              <a:t>Budapesta</a:t>
            </a:r>
            <a:r>
              <a:rPr lang="en-GB" altLang="sr-Latn-RS" dirty="0">
                <a:ea typeface="ＭＳ Ｐゴシック" panose="020B0600070205080204" pitchFamily="34" charset="-128"/>
              </a:rPr>
              <a:t> o </a:t>
            </a:r>
            <a:r>
              <a:rPr lang="en-GB" altLang="sr-Latn-RS" dirty="0" err="1">
                <a:ea typeface="ＭＳ Ｐゴシック" panose="020B0600070205080204" pitchFamily="34" charset="-128"/>
              </a:rPr>
              <a:t>propunere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valoroasă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conformitate</a:t>
            </a:r>
            <a:r>
              <a:rPr lang="en-GB" altLang="sr-Latn-RS" dirty="0">
                <a:ea typeface="ＭＳ Ｐゴシック" panose="020B0600070205080204" pitchFamily="34" charset="-128"/>
              </a:rPr>
              <a:t> cu </a:t>
            </a:r>
            <a:r>
              <a:rPr lang="ro-RO" altLang="sr-Latn-RS" dirty="0">
                <a:ea typeface="ＭＳ Ｐゴシック" panose="020B0600070205080204" pitchFamily="34" charset="-128"/>
              </a:rPr>
              <a:t>A</a:t>
            </a:r>
            <a:r>
              <a:rPr lang="en-GB" altLang="sr-Latn-RS" dirty="0" err="1">
                <a:ea typeface="ＭＳ Ｐゴシック" panose="020B0600070205080204" pitchFamily="34" charset="-128"/>
              </a:rPr>
              <a:t>rticolul</a:t>
            </a:r>
            <a:r>
              <a:rPr lang="en-GB" altLang="sr-Latn-RS" dirty="0">
                <a:ea typeface="ＭＳ Ｐゴシック" panose="020B0600070205080204" pitchFamily="34" charset="-128"/>
              </a:rPr>
              <a:t> 14, </a:t>
            </a:r>
            <a:r>
              <a:rPr lang="en-GB" altLang="sr-Latn-RS" dirty="0" err="1">
                <a:ea typeface="ＭＳ Ｐゴシック" panose="020B0600070205080204" pitchFamily="34" charset="-128"/>
              </a:rPr>
              <a:t>Convenția</a:t>
            </a:r>
            <a:r>
              <a:rPr lang="en-GB" altLang="sr-Latn-RS" dirty="0">
                <a:ea typeface="ＭＳ Ｐゴシック" panose="020B0600070205080204" pitchFamily="34" charset="-128"/>
              </a:rPr>
              <a:t> de la </a:t>
            </a:r>
            <a:r>
              <a:rPr lang="en-GB" altLang="sr-Latn-RS" dirty="0" err="1">
                <a:ea typeface="ＭＳ Ｐゴシック" panose="020B0600070205080204" pitchFamily="34" charset="-128"/>
              </a:rPr>
              <a:t>Budapesta</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va</a:t>
            </a:r>
            <a:r>
              <a:rPr lang="en-GB" altLang="sr-Latn-RS" dirty="0">
                <a:ea typeface="ＭＳ Ｐゴシック" panose="020B0600070205080204" pitchFamily="34" charset="-128"/>
              </a:rPr>
              <a:t> fi </a:t>
            </a:r>
            <a:r>
              <a:rPr lang="en-GB" altLang="sr-Latn-RS" dirty="0" err="1">
                <a:ea typeface="ＭＳ Ｐゴシック" panose="020B0600070205080204" pitchFamily="34" charset="-128"/>
              </a:rPr>
              <a:t>aplicabilă</a:t>
            </a:r>
            <a:r>
              <a:rPr lang="en-GB" altLang="sr-Latn-RS" dirty="0">
                <a:ea typeface="ＭＳ Ｐゴシック" panose="020B0600070205080204" pitchFamily="34" charset="-128"/>
              </a:rPr>
              <a:t>, evident, </a:t>
            </a:r>
            <a:r>
              <a:rPr lang="en-GB" altLang="sr-Latn-RS" dirty="0" err="1">
                <a:ea typeface="ＭＳ Ｐゴシック" panose="020B0600070205080204" pitchFamily="34" charset="-128"/>
              </a:rPr>
              <a:t>atunci</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când</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infracțiunea</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curs de </a:t>
            </a:r>
            <a:r>
              <a:rPr lang="en-GB" altLang="sr-Latn-RS" dirty="0" err="1">
                <a:ea typeface="ＭＳ Ｐゴシック" panose="020B0600070205080204" pitchFamily="34" charset="-128"/>
              </a:rPr>
              <a:t>investigare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este</a:t>
            </a:r>
            <a:r>
              <a:rPr lang="en-GB" altLang="sr-Latn-RS" dirty="0">
                <a:ea typeface="ＭＳ Ｐゴシック" panose="020B0600070205080204" pitchFamily="34" charset="-128"/>
              </a:rPr>
              <a:t> una </a:t>
            </a:r>
            <a:r>
              <a:rPr lang="en-GB" altLang="sr-Latn-RS" dirty="0" err="1">
                <a:ea typeface="ＭＳ Ｐゴシック" panose="020B0600070205080204" pitchFamily="34" charset="-128"/>
              </a:rPr>
              <a:t>dintre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infracțiunile</a:t>
            </a:r>
            <a:r>
              <a:rPr lang="en-GB" altLang="sr-Latn-RS" dirty="0">
                <a:ea typeface="ＭＳ Ｐゴシック" panose="020B0600070205080204" pitchFamily="34" charset="-128"/>
              </a:rPr>
              <a:t> enumerate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Convenția</a:t>
            </a:r>
            <a:r>
              <a:rPr lang="en-GB" altLang="sr-Latn-RS" dirty="0">
                <a:ea typeface="ＭＳ Ｐゴシック" panose="020B0600070205080204" pitchFamily="34" charset="-128"/>
              </a:rPr>
              <a:t> de la </a:t>
            </a:r>
            <a:r>
              <a:rPr lang="en-GB" altLang="sr-Latn-RS" dirty="0" err="1">
                <a:ea typeface="ＭＳ Ｐゴシック" panose="020B0600070205080204" pitchFamily="34" charset="-128"/>
              </a:rPr>
              <a:t>Budapesta</a:t>
            </a:r>
            <a:r>
              <a:rPr lang="en-GB" altLang="sr-Latn-RS" dirty="0">
                <a:ea typeface="ＭＳ Ｐゴシック" panose="020B0600070205080204" pitchFamily="34" charset="-128"/>
              </a:rPr>
              <a:t>. Cu </a:t>
            </a:r>
            <a:r>
              <a:rPr lang="en-GB" altLang="sr-Latn-RS" dirty="0" err="1">
                <a:ea typeface="ＭＳ Ｐゴシック" panose="020B0600070205080204" pitchFamily="34" charset="-128"/>
              </a:rPr>
              <a:t>toate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acestea</a:t>
            </a:r>
            <a:r>
              <a:rPr lang="en-GB" altLang="sr-Latn-RS" dirty="0">
                <a:ea typeface="ＭＳ Ｐゴシック" panose="020B0600070205080204" pitchFamily="34" charset="-128"/>
              </a:rPr>
              <a:t>, include </a:t>
            </a:r>
            <a:r>
              <a:rPr lang="en-GB" altLang="sr-Latn-RS" dirty="0" err="1">
                <a:ea typeface="ＭＳ Ｐゴシック" panose="020B0600070205080204" pitchFamily="34" charset="-128"/>
              </a:rPr>
              <a:t>și</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două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extensii</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extrem</a:t>
            </a:r>
            <a:r>
              <a:rPr lang="en-GB" altLang="sr-Latn-RS" dirty="0">
                <a:ea typeface="ＭＳ Ｐゴシック" panose="020B0600070205080204" pitchFamily="34" charset="-128"/>
              </a:rPr>
              <a:t> de </a:t>
            </a:r>
            <a:r>
              <a:rPr lang="en-GB" altLang="sr-Latn-RS" dirty="0" err="1">
                <a:ea typeface="ＭＳ Ｐゴシック" panose="020B0600070205080204" pitchFamily="34" charset="-128"/>
              </a:rPr>
              <a:t>apropiate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și</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valoroase</a:t>
            </a:r>
            <a:r>
              <a:rPr lang="en-GB" altLang="sr-Latn-RS" dirty="0">
                <a:ea typeface="ＭＳ Ｐゴシック" panose="020B0600070205080204" pitchFamily="34" charset="-128"/>
              </a:rPr>
              <a:t>:</a:t>
            </a:r>
          </a:p>
          <a:p>
            <a:pPr eaLnBrk="1" hangingPunct="1">
              <a:spcBef>
                <a:spcPct val="0"/>
              </a:spcBef>
            </a:pPr>
            <a:r>
              <a:rPr lang="ro-RO"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primul</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rând</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normele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procedurale</a:t>
            </a:r>
            <a:r>
              <a:rPr lang="en-GB" altLang="sr-Latn-RS" dirty="0">
                <a:ea typeface="ＭＳ Ｐゴシック" panose="020B0600070205080204" pitchFamily="34" charset="-128"/>
              </a:rPr>
              <a:t> pot fi </a:t>
            </a:r>
            <a:r>
              <a:rPr lang="en-GB" altLang="sr-Latn-RS" dirty="0" err="1">
                <a:ea typeface="ＭＳ Ｐゴシック" panose="020B0600070205080204" pitchFamily="34" charset="-128"/>
              </a:rPr>
              <a:t>utilizate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investigarea</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oricărei</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infracțiuni</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dacă</a:t>
            </a:r>
            <a:r>
              <a:rPr lang="en-GB" altLang="sr-Latn-RS" dirty="0">
                <a:ea typeface="ＭＳ Ｐゴシック" panose="020B0600070205080204" pitchFamily="34" charset="-128"/>
              </a:rPr>
              <a:t> a </a:t>
            </a:r>
            <a:r>
              <a:rPr lang="en-GB" altLang="sr-Latn-RS" dirty="0" err="1">
                <a:ea typeface="ＭＳ Ｐゴシック" panose="020B0600070205080204" pitchFamily="34" charset="-128"/>
              </a:rPr>
              <a:t>fost</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comisă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prin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mijloacele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unui</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sistem</a:t>
            </a:r>
            <a:r>
              <a:rPr lang="en-GB" altLang="sr-Latn-RS" dirty="0">
                <a:ea typeface="ＭＳ Ｐゴシック" panose="020B0600070205080204" pitchFamily="34" charset="-128"/>
              </a:rPr>
              <a:t> informatic;</a:t>
            </a:r>
          </a:p>
          <a:p>
            <a:pPr eaLnBrk="1" hangingPunct="1">
              <a:spcBef>
                <a:spcPct val="0"/>
              </a:spcBef>
            </a:pPr>
            <a:r>
              <a:rPr lang="ro-RO"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al </a:t>
            </a:r>
            <a:r>
              <a:rPr lang="en-GB" altLang="sr-Latn-RS" dirty="0" err="1">
                <a:ea typeface="ＭＳ Ｐゴシック" panose="020B0600070205080204" pitchFamily="34" charset="-128"/>
              </a:rPr>
              <a:t>doilea</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rând</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normele</a:t>
            </a:r>
            <a:r>
              <a:rPr lang="en-GB" altLang="sr-Latn-RS" dirty="0">
                <a:ea typeface="ＭＳ Ｐゴシック" panose="020B0600070205080204" pitchFamily="34" charset="-128"/>
              </a:rPr>
              <a:t> pot fi, de </a:t>
            </a:r>
            <a:r>
              <a:rPr lang="en-GB" altLang="sr-Latn-RS" dirty="0" err="1">
                <a:ea typeface="ＭＳ Ｐゴシック" panose="020B0600070205080204" pitchFamily="34" charset="-128"/>
              </a:rPr>
              <a:t>asemenea</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aplica</a:t>
            </a:r>
            <a:r>
              <a:rPr lang="ro-RO" altLang="sr-Latn-RS" dirty="0">
                <a:ea typeface="ＭＳ Ｐゴシック" panose="020B0600070205080204" pitchFamily="34" charset="-128"/>
              </a:rPr>
              <a:t>t</a:t>
            </a:r>
            <a:r>
              <a:rPr lang="en-GB" altLang="sr-Latn-RS" dirty="0">
                <a:ea typeface="ＭＳ Ｐゴシック" panose="020B0600070205080204" pitchFamily="34" charset="-128"/>
              </a:rPr>
              <a:t>e </a:t>
            </a:r>
            <a:r>
              <a:rPr lang="en-GB" altLang="sr-Latn-RS" dirty="0" err="1">
                <a:ea typeface="ＭＳ Ｐゴシック" panose="020B0600070205080204" pitchFamily="34" charset="-128"/>
              </a:rPr>
              <a:t>adunării</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probelor</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orice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anchetă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cazul</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care </a:t>
            </a:r>
            <a:r>
              <a:rPr lang="en-GB" altLang="sr-Latn-RS" dirty="0" err="1">
                <a:ea typeface="ＭＳ Ｐゴシック" panose="020B0600070205080204" pitchFamily="34" charset="-128"/>
              </a:rPr>
              <a:t>dovezile</a:t>
            </a:r>
            <a:r>
              <a:rPr lang="ro-RO"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cauză</a:t>
            </a:r>
            <a:r>
              <a:rPr lang="en-GB" altLang="sr-Latn-RS" dirty="0">
                <a:ea typeface="ＭＳ Ｐゴシック" panose="020B0600070205080204" pitchFamily="34" charset="-128"/>
              </a:rPr>
              <a:t>, sunt </a:t>
            </a:r>
            <a:r>
              <a:rPr lang="en-GB" altLang="sr-Latn-RS" dirty="0" err="1">
                <a:ea typeface="ＭＳ Ｐゴシック" panose="020B0600070205080204" pitchFamily="34" charset="-128"/>
              </a:rPr>
              <a:t>stocate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orice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fel</a:t>
            </a:r>
            <a:r>
              <a:rPr lang="en-GB" altLang="sr-Latn-RS" dirty="0">
                <a:ea typeface="ＭＳ Ｐゴシック" panose="020B0600070205080204" pitchFamily="34" charset="-128"/>
              </a:rPr>
              <a:t> de </a:t>
            </a:r>
            <a:r>
              <a:rPr lang="en-GB" altLang="sr-Latn-RS" dirty="0" err="1">
                <a:ea typeface="ＭＳ Ｐゴシック" panose="020B0600070205080204" pitchFamily="34" charset="-128"/>
              </a:rPr>
              <a:t>înregistrare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digitală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aceasta</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înseamnă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fiecare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infracțiune</a:t>
            </a:r>
            <a:r>
              <a:rPr lang="en-GB" altLang="sr-Latn-RS" dirty="0">
                <a:ea typeface="ＭＳ Ｐゴシック" panose="020B0600070205080204" pitchFamily="34" charset="-128"/>
              </a:rPr>
              <a:t> se </a:t>
            </a:r>
            <a:r>
              <a:rPr lang="en-GB" altLang="sr-Latn-RS" dirty="0" err="1">
                <a:ea typeface="ＭＳ Ｐゴシック" panose="020B0600070205080204" pitchFamily="34" charset="-128"/>
              </a:rPr>
              <a:t>încadrează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în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regulile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procedurale</a:t>
            </a:r>
            <a:r>
              <a:rPr lang="en-GB" altLang="sr-Latn-RS" dirty="0">
                <a:ea typeface="ＭＳ Ｐゴシック" panose="020B0600070205080204" pitchFamily="34" charset="-128"/>
              </a:rPr>
              <a:t> ale </a:t>
            </a:r>
            <a:r>
              <a:rPr lang="en-GB" altLang="sr-Latn-RS" dirty="0" err="1">
                <a:ea typeface="ＭＳ Ｐゴシック" panose="020B0600070205080204" pitchFamily="34" charset="-128"/>
              </a:rPr>
              <a:t>Convenției</a:t>
            </a:r>
            <a:r>
              <a:rPr lang="en-GB" altLang="sr-Latn-RS" dirty="0">
                <a:ea typeface="ＭＳ Ｐゴシック" panose="020B0600070205080204" pitchFamily="34" charset="-128"/>
              </a:rPr>
              <a:t> de la </a:t>
            </a:r>
            <a:r>
              <a:rPr lang="en-GB" altLang="sr-Latn-RS" dirty="0" err="1">
                <a:ea typeface="ＭＳ Ｐゴシック" panose="020B0600070205080204" pitchFamily="34" charset="-128"/>
              </a:rPr>
              <a:t>Budapesta</a:t>
            </a:r>
            <a:r>
              <a:rPr lang="en-GB" altLang="sr-Latn-RS" dirty="0">
                <a:ea typeface="ＭＳ Ｐゴシック" panose="020B0600070205080204" pitchFamily="34" charset="-128"/>
              </a:rPr>
              <a:t>.</a:t>
            </a:r>
          </a:p>
          <a:p>
            <a:pPr eaLnBrk="1" hangingPunct="1">
              <a:spcBef>
                <a:spcPct val="0"/>
              </a:spcBef>
            </a:pPr>
            <a:endParaRPr lang="en-GB" altLang="sr-Latn-RS" dirty="0">
              <a:ea typeface="ＭＳ Ｐゴシック" panose="020B0600070205080204" pitchFamily="34" charset="-128"/>
            </a:endParaRPr>
          </a:p>
          <a:p>
            <a:pPr eaLnBrk="1" hangingPunct="1">
              <a:spcBef>
                <a:spcPct val="0"/>
              </a:spcBef>
            </a:pPr>
            <a:r>
              <a:rPr lang="en-GB" altLang="sr-Latn-RS" dirty="0" err="1">
                <a:ea typeface="ＭＳ Ｐゴシック" panose="020B0600070205080204" pitchFamily="34" charset="-128"/>
              </a:rPr>
              <a:t>Formatorul</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ar</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trebui</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să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sublinieze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Convenția</a:t>
            </a:r>
            <a:r>
              <a:rPr lang="en-GB" altLang="sr-Latn-RS" dirty="0">
                <a:ea typeface="ＭＳ Ｐゴシック" panose="020B0600070205080204" pitchFamily="34" charset="-128"/>
              </a:rPr>
              <a:t> de la </a:t>
            </a:r>
            <a:r>
              <a:rPr lang="en-GB" altLang="sr-Latn-RS" dirty="0" err="1">
                <a:ea typeface="ＭＳ Ｐゴシック" panose="020B0600070205080204" pitchFamily="34" charset="-128"/>
              </a:rPr>
              <a:t>Budapesta</a:t>
            </a:r>
            <a:r>
              <a:rPr lang="en-GB" altLang="sr-Latn-RS" dirty="0">
                <a:ea typeface="ＭＳ Ｐゴシック" panose="020B0600070205080204" pitchFamily="34" charset="-128"/>
              </a:rPr>
              <a:t> nu </a:t>
            </a:r>
            <a:r>
              <a:rPr lang="en-GB" altLang="sr-Latn-RS" dirty="0" err="1">
                <a:ea typeface="ＭＳ Ｐゴシック" panose="020B0600070205080204" pitchFamily="34" charset="-128"/>
              </a:rPr>
              <a:t>este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prin</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urmare</a:t>
            </a:r>
            <a:r>
              <a:rPr lang="en-GB" altLang="sr-Latn-RS" dirty="0">
                <a:ea typeface="ＭＳ Ｐゴシック" panose="020B0600070205080204" pitchFamily="34" charset="-128"/>
              </a:rPr>
              <a:t>, nu </a:t>
            </a:r>
            <a:r>
              <a:rPr lang="en-GB" altLang="sr-Latn-RS" dirty="0" err="1">
                <a:ea typeface="ＭＳ Ｐゴシック" panose="020B0600070205080204" pitchFamily="34" charset="-128"/>
              </a:rPr>
              <a:t>numai</a:t>
            </a:r>
            <a:r>
              <a:rPr lang="en-GB" altLang="sr-Latn-RS" dirty="0">
                <a:ea typeface="ＭＳ Ｐゴシック" panose="020B0600070205080204" pitchFamily="34" charset="-128"/>
              </a:rPr>
              <a:t> o </a:t>
            </a:r>
            <a:r>
              <a:rPr lang="en-GB" altLang="sr-Latn-RS" dirty="0" err="1">
                <a:ea typeface="ＭＳ Ｐゴシック" panose="020B0600070205080204" pitchFamily="34" charset="-128"/>
              </a:rPr>
              <a:t>convenție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cibernetică</a:t>
            </a:r>
            <a:r>
              <a:rPr lang="en-GB" altLang="sr-Latn-RS" dirty="0">
                <a:ea typeface="ＭＳ Ｐゴシック" panose="020B0600070205080204" pitchFamily="34" charset="-128"/>
              </a:rPr>
              <a:t>, ci o </a:t>
            </a:r>
            <a:r>
              <a:rPr lang="en-GB" altLang="sr-Latn-RS" dirty="0" err="1">
                <a:ea typeface="ＭＳ Ｐゴシック" panose="020B0600070205080204" pitchFamily="34" charset="-128"/>
              </a:rPr>
              <a:t>convenție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privind</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dosarele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informatice</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și</a:t>
            </a:r>
            <a:r>
              <a:rPr lang="en-GB" altLang="sr-Latn-RS" dirty="0">
                <a:ea typeface="ＭＳ Ｐゴシック" panose="020B0600070205080204" pitchFamily="34" charset="-128"/>
              </a:rPr>
              <a:t> de </a:t>
            </a:r>
            <a:r>
              <a:rPr lang="en-GB" altLang="sr-Latn-RS" dirty="0" err="1">
                <a:ea typeface="ＭＳ Ｐゴシック" panose="020B0600070205080204" pitchFamily="34" charset="-128"/>
              </a:rPr>
              <a:t>evidență</a:t>
            </a:r>
            <a:r>
              <a:rPr lang="en-GB" altLang="sr-Latn-RS" dirty="0">
                <a:ea typeface="ＭＳ Ｐゴシック" panose="020B0600070205080204" pitchFamily="34" charset="-128"/>
              </a:rPr>
              <a:t> </a:t>
            </a:r>
            <a:r>
              <a:rPr lang="en-GB" altLang="sr-Latn-RS" dirty="0" err="1">
                <a:ea typeface="ＭＳ Ｐゴシック" panose="020B0600070205080204" pitchFamily="34" charset="-128"/>
              </a:rPr>
              <a:t>electronică</a:t>
            </a:r>
            <a:r>
              <a:rPr lang="en-GB" altLang="sr-Latn-RS" dirty="0">
                <a:ea typeface="ＭＳ Ｐゴシック" panose="020B0600070205080204" pitchFamily="34" charset="-128"/>
              </a:rPr>
              <a:t>.</a:t>
            </a:r>
            <a:endParaRPr lang="ro-RO" altLang="sr-Latn-RS" dirty="0">
              <a:ea typeface="ＭＳ Ｐゴシック" panose="020B0600070205080204" pitchFamily="34" charset="-128"/>
            </a:endParaRPr>
          </a:p>
          <a:p>
            <a:pPr eaLnBrk="1" hangingPunct="1">
              <a:spcBef>
                <a:spcPct val="0"/>
              </a:spcBef>
            </a:pPr>
            <a:endParaRPr lang="en-GB"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GB" altLang="sr-Latn-RS" dirty="0">
              <a:ea typeface="ＭＳ Ｐゴシック" panose="020B0600070205080204" pitchFamily="34" charset="-128"/>
            </a:endParaRPr>
          </a:p>
          <a:p>
            <a:endParaRPr lang="aa-ET" dirty="0"/>
          </a:p>
          <a:p>
            <a:endParaRPr lang="aa-ET"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en-US"/>
          </a:p>
        </p:txBody>
      </p:sp>
    </p:spTree>
    <p:extLst>
      <p:ext uri="{BB962C8B-B14F-4D97-AF65-F5344CB8AC3E}">
        <p14:creationId xmlns:p14="http://schemas.microsoft.com/office/powerpoint/2010/main" val="502476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dirty="0" err="1"/>
              <a:t>Acest</a:t>
            </a:r>
            <a:r>
              <a:rPr lang="en-GB" dirty="0"/>
              <a:t> set de </a:t>
            </a:r>
            <a:r>
              <a:rPr lang="ro-RO" dirty="0" err="1"/>
              <a:t>slide</a:t>
            </a:r>
            <a:r>
              <a:rPr lang="ro-RO" dirty="0"/>
              <a:t>-uri</a:t>
            </a:r>
            <a:r>
              <a:rPr lang="en-GB" dirty="0"/>
              <a:t> v</a:t>
            </a:r>
            <a:r>
              <a:rPr lang="ro-RO" dirty="0"/>
              <a:t>a</a:t>
            </a:r>
            <a:r>
              <a:rPr lang="en-GB" dirty="0"/>
              <a:t> </a:t>
            </a:r>
            <a:r>
              <a:rPr lang="en-GB" dirty="0" err="1"/>
              <a:t>explora</a:t>
            </a:r>
            <a:r>
              <a:rPr lang="en-GB" dirty="0"/>
              <a:t> </a:t>
            </a:r>
            <a:r>
              <a:rPr lang="en-GB" dirty="0" err="1"/>
              <a:t>condițiile</a:t>
            </a:r>
            <a:r>
              <a:rPr lang="en-GB" dirty="0"/>
              <a:t> </a:t>
            </a:r>
            <a:r>
              <a:rPr lang="en-GB" dirty="0" err="1"/>
              <a:t>și</a:t>
            </a:r>
            <a:r>
              <a:rPr lang="en-GB" dirty="0"/>
              <a:t> </a:t>
            </a:r>
            <a:r>
              <a:rPr lang="en-GB" dirty="0" err="1"/>
              <a:t>garanțiile</a:t>
            </a:r>
            <a:r>
              <a:rPr lang="en-GB" dirty="0"/>
              <a:t> </a:t>
            </a:r>
            <a:r>
              <a:rPr lang="ro-RO" dirty="0"/>
              <a:t>ceru</a:t>
            </a:r>
            <a:r>
              <a:rPr lang="en-GB" dirty="0" err="1"/>
              <a:t>te</a:t>
            </a:r>
            <a:r>
              <a:rPr lang="en-GB" dirty="0"/>
              <a:t> de </a:t>
            </a:r>
            <a:r>
              <a:rPr lang="en-GB" dirty="0" err="1"/>
              <a:t>Convenția</a:t>
            </a:r>
            <a:r>
              <a:rPr lang="en-GB" dirty="0"/>
              <a:t> de la </a:t>
            </a:r>
            <a:r>
              <a:rPr lang="en-GB" dirty="0" err="1"/>
              <a:t>Budapesta</a:t>
            </a:r>
            <a:r>
              <a:rPr lang="en-GB" dirty="0"/>
              <a:t> </a:t>
            </a:r>
            <a:r>
              <a:rPr lang="en-GB" dirty="0" err="1"/>
              <a:t>în</a:t>
            </a:r>
            <a:r>
              <a:rPr lang="en-GB" dirty="0"/>
              <a:t> </a:t>
            </a:r>
            <a:r>
              <a:rPr lang="en-GB" dirty="0" err="1"/>
              <a:t>legătură</a:t>
            </a:r>
            <a:r>
              <a:rPr lang="en-GB" dirty="0"/>
              <a:t> cu </a:t>
            </a:r>
            <a:r>
              <a:rPr lang="en-GB" dirty="0" err="1"/>
              <a:t>exercitarea</a:t>
            </a:r>
            <a:r>
              <a:rPr lang="en-GB" dirty="0"/>
              <a:t> </a:t>
            </a:r>
            <a:r>
              <a:rPr lang="en-GB" dirty="0" err="1"/>
              <a:t>competențelor</a:t>
            </a:r>
            <a:r>
              <a:rPr lang="en-GB" dirty="0"/>
              <a:t> </a:t>
            </a:r>
            <a:r>
              <a:rPr lang="en-GB" dirty="0" err="1"/>
              <a:t>procedurale</a:t>
            </a:r>
            <a:r>
              <a:rPr lang="en-GB" dirty="0"/>
              <a:t>, </a:t>
            </a:r>
            <a:r>
              <a:rPr lang="en-GB" dirty="0" err="1"/>
              <a:t>astfel</a:t>
            </a:r>
            <a:r>
              <a:rPr lang="en-GB" dirty="0"/>
              <a:t> cum a</a:t>
            </a:r>
            <a:r>
              <a:rPr lang="ro-RO" dirty="0"/>
              <a:t>u</a:t>
            </a:r>
            <a:r>
              <a:rPr lang="en-GB" dirty="0"/>
              <a:t> </a:t>
            </a:r>
            <a:r>
              <a:rPr lang="en-GB" dirty="0" err="1"/>
              <a:t>fost</a:t>
            </a:r>
            <a:r>
              <a:rPr lang="en-GB" dirty="0"/>
              <a:t> </a:t>
            </a:r>
            <a:r>
              <a:rPr lang="en-GB" dirty="0" err="1"/>
              <a:t>prevăzut</a:t>
            </a:r>
            <a:r>
              <a:rPr lang="ro-RO" dirty="0"/>
              <a:t>e</a:t>
            </a:r>
            <a:r>
              <a:rPr lang="en-GB" dirty="0"/>
              <a:t> la </a:t>
            </a:r>
            <a:r>
              <a:rPr lang="ro-RO" dirty="0"/>
              <a:t>A</a:t>
            </a:r>
            <a:r>
              <a:rPr lang="en-GB" dirty="0" err="1"/>
              <a:t>rticolul</a:t>
            </a:r>
            <a:r>
              <a:rPr lang="en-GB" dirty="0"/>
              <a:t> 15 din </a:t>
            </a:r>
            <a:r>
              <a:rPr lang="en-GB" dirty="0" err="1"/>
              <a:t>Convenția</a:t>
            </a:r>
            <a:r>
              <a:rPr lang="en-GB" dirty="0"/>
              <a:t> de la </a:t>
            </a:r>
            <a:r>
              <a:rPr lang="en-GB" dirty="0" err="1"/>
              <a:t>Budapesta</a:t>
            </a:r>
            <a:endParaRPr lang="ro-RO" dirty="0"/>
          </a:p>
          <a:p>
            <a:endParaRPr lang="en-GB" dirty="0"/>
          </a:p>
          <a:p>
            <a:endParaRPr lang="en-US" dirty="0"/>
          </a:p>
        </p:txBody>
      </p:sp>
      <p:sp>
        <p:nvSpPr>
          <p:cNvPr id="4" name="Slide Number Placeholder 3"/>
          <p:cNvSpPr>
            <a:spLocks noGrp="1"/>
          </p:cNvSpPr>
          <p:nvPr>
            <p:ph type="sldNum" sz="quarter" idx="10"/>
          </p:nvPr>
        </p:nvSpPr>
        <p:spPr/>
        <p:txBody>
          <a:bodyPr/>
          <a:lstStyle/>
          <a:p>
            <a:fld id="{09ADFBB1-7B02-4717-AEA4-A0D2A92F6065}" type="slidenum">
              <a:rPr lang="en-GB" smtClean="0"/>
              <a:t>8</a:t>
            </a:fld>
            <a:endParaRPr lang="en-GB"/>
          </a:p>
        </p:txBody>
      </p:sp>
    </p:spTree>
    <p:extLst>
      <p:ext uri="{BB962C8B-B14F-4D97-AF65-F5344CB8AC3E}">
        <p14:creationId xmlns:p14="http://schemas.microsoft.com/office/powerpoint/2010/main" val="1794693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stângă, </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slide-ul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 prezintă textul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Artic</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o</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1</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5</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al Convenției de la</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Budapest</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 cu un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element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garanțiilor prevăzute în legislația internă a acesteia....protecția adecvată a drepturilor și libertăților omului...instrumente aplicabile privind drepturile omului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evidențiat</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În partea dreaptă,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ide</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o-RO" sz="1200" b="0" i="0" u="none" strike="noStrike" kern="1200" cap="none" spc="0" normalizeH="0" baseline="0" noProof="0" dirty="0" err="1">
                <a:ln>
                  <a:noFill/>
                </a:ln>
                <a:solidFill>
                  <a:prstClr val="black"/>
                </a:solidFill>
                <a:effectLst/>
                <a:uLnTx/>
                <a:uFillTx/>
                <a:latin typeface="Calibri" panose="020F0502020204030204"/>
                <a:ea typeface="+mn-ea"/>
                <a:cs typeface="+mn-cs"/>
              </a:rPr>
              <a:t>ul</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o-RO" sz="1200" b="0" i="0" u="none" strike="noStrike" kern="1200" cap="none" spc="0" normalizeH="0" baseline="0" noProof="0" dirty="0">
                <a:ln>
                  <a:noFill/>
                </a:ln>
                <a:solidFill>
                  <a:prstClr val="black"/>
                </a:solidFill>
                <a:effectLst/>
                <a:uLnTx/>
                <a:uFillTx/>
                <a:latin typeface="Calibri" panose="020F0502020204030204"/>
                <a:ea typeface="+mn-ea"/>
                <a:cs typeface="+mn-cs"/>
              </a:rPr>
              <a:t>asigură explicarea elementului evidențiat. </a:t>
            </a:r>
            <a:endParaRPr lang="en-US" dirty="0"/>
          </a:p>
          <a:p>
            <a:pPr algn="just" eaLnBrk="1" hangingPunct="1">
              <a:spcBef>
                <a:spcPct val="0"/>
              </a:spcBef>
            </a:pPr>
            <a:endParaRPr lang="ro-RO" b="0" i="0" baseline="0" dirty="0"/>
          </a:p>
          <a:p>
            <a:pPr algn="just" eaLnBrk="1" hangingPunct="1">
              <a:spcBef>
                <a:spcPct val="0"/>
              </a:spcBef>
            </a:pPr>
            <a:r>
              <a:rPr lang="en-GB" b="0" i="0" baseline="0" dirty="0" err="1"/>
              <a:t>Protecția</a:t>
            </a:r>
            <a:r>
              <a:rPr lang="en-GB" b="0" i="0" baseline="0" dirty="0"/>
              <a:t> </a:t>
            </a:r>
            <a:r>
              <a:rPr lang="en-GB" b="0" i="0" baseline="0" dirty="0" err="1"/>
              <a:t>drepturilor</a:t>
            </a:r>
            <a:r>
              <a:rPr lang="en-GB" b="0" i="0" baseline="0" dirty="0"/>
              <a:t> </a:t>
            </a:r>
            <a:r>
              <a:rPr lang="en-GB" b="0" i="0" baseline="0" dirty="0" err="1"/>
              <a:t>omului</a:t>
            </a:r>
            <a:r>
              <a:rPr lang="en-GB" b="0" i="0" baseline="0" dirty="0"/>
              <a:t> </a:t>
            </a:r>
            <a:r>
              <a:rPr lang="en-GB" b="0" i="0" baseline="0" dirty="0" err="1"/>
              <a:t>este</a:t>
            </a:r>
            <a:r>
              <a:rPr lang="en-GB" b="0" i="0" baseline="0" dirty="0"/>
              <a:t> un </a:t>
            </a:r>
            <a:r>
              <a:rPr lang="en-GB" b="0" i="0" baseline="0" dirty="0" err="1"/>
              <a:t>proces</a:t>
            </a:r>
            <a:r>
              <a:rPr lang="en-GB" b="0" i="0" baseline="0" dirty="0"/>
              <a:t> </a:t>
            </a:r>
            <a:r>
              <a:rPr lang="en-GB" b="0" i="0" baseline="0" dirty="0" err="1"/>
              <a:t>iterativ</a:t>
            </a:r>
            <a:r>
              <a:rPr lang="en-GB" b="0" i="0" baseline="0" dirty="0"/>
              <a:t> care </a:t>
            </a:r>
            <a:r>
              <a:rPr lang="en-GB" b="0" i="0" baseline="0" dirty="0" err="1"/>
              <a:t>trebuie</a:t>
            </a:r>
            <a:r>
              <a:rPr lang="en-GB" b="0" i="0" baseline="0" dirty="0"/>
              <a:t> </a:t>
            </a:r>
            <a:r>
              <a:rPr lang="en-GB" b="0" i="0" baseline="0" dirty="0" err="1"/>
              <a:t>asigurat</a:t>
            </a:r>
            <a:r>
              <a:rPr lang="en-GB" b="0" i="0" baseline="0" dirty="0"/>
              <a:t> </a:t>
            </a:r>
            <a:r>
              <a:rPr lang="en-GB" b="0" i="0" baseline="0" dirty="0" err="1"/>
              <a:t>luând</a:t>
            </a:r>
            <a:r>
              <a:rPr lang="en-GB" b="0" i="0" baseline="0" dirty="0"/>
              <a:t> </a:t>
            </a:r>
            <a:r>
              <a:rPr lang="en-GB" b="0" i="0" baseline="0" dirty="0" err="1"/>
              <a:t>în</a:t>
            </a:r>
            <a:r>
              <a:rPr lang="en-GB" b="0" i="0" baseline="0" dirty="0"/>
              <a:t> </a:t>
            </a:r>
            <a:r>
              <a:rPr lang="en-GB" b="0" i="0" baseline="0" dirty="0" err="1"/>
              <a:t>considerare</a:t>
            </a:r>
            <a:r>
              <a:rPr lang="en-GB" b="0" i="0" baseline="0" dirty="0"/>
              <a:t> </a:t>
            </a:r>
            <a:r>
              <a:rPr lang="en-GB" b="0" i="0" baseline="0" dirty="0" err="1"/>
              <a:t>toate</a:t>
            </a:r>
            <a:r>
              <a:rPr lang="en-GB" b="0" i="0" baseline="0" dirty="0"/>
              <a:t> </a:t>
            </a:r>
            <a:r>
              <a:rPr lang="en-GB" b="0" i="0" baseline="0" dirty="0" err="1"/>
              <a:t>circumstanțele</a:t>
            </a:r>
            <a:r>
              <a:rPr lang="en-GB" b="0" i="0" baseline="0" dirty="0"/>
              <a:t> precise. Din </a:t>
            </a:r>
            <a:r>
              <a:rPr lang="en-GB" b="0" i="0" baseline="0" dirty="0" err="1"/>
              <a:t>acest</a:t>
            </a:r>
            <a:r>
              <a:rPr lang="en-GB" b="0" i="0" baseline="0" dirty="0"/>
              <a:t> </a:t>
            </a:r>
            <a:r>
              <a:rPr lang="en-GB" b="0" i="0" baseline="0" dirty="0" err="1"/>
              <a:t>motiv</a:t>
            </a:r>
            <a:r>
              <a:rPr lang="en-GB" b="0" i="0" baseline="0" dirty="0"/>
              <a:t>, </a:t>
            </a:r>
            <a:r>
              <a:rPr lang="en-GB" b="0" i="0" baseline="0" dirty="0" err="1"/>
              <a:t>determinarea</a:t>
            </a:r>
            <a:r>
              <a:rPr lang="en-GB" b="0" i="0" baseline="0" dirty="0"/>
              <a:t> </a:t>
            </a:r>
            <a:r>
              <a:rPr lang="en-GB" b="0" i="0" baseline="0" dirty="0" err="1"/>
              <a:t>garanțiilor</a:t>
            </a:r>
            <a:r>
              <a:rPr lang="en-GB" b="0" i="0" baseline="0" dirty="0"/>
              <a:t> </a:t>
            </a:r>
            <a:r>
              <a:rPr lang="en-GB" b="0" i="0" baseline="0" dirty="0" err="1"/>
              <a:t>adecvate</a:t>
            </a:r>
            <a:r>
              <a:rPr lang="en-GB" b="0" i="0" baseline="0" dirty="0"/>
              <a:t> </a:t>
            </a:r>
            <a:r>
              <a:rPr lang="en-GB" b="0" i="0" baseline="0" dirty="0" err="1"/>
              <a:t>trebui</a:t>
            </a:r>
            <a:r>
              <a:rPr lang="ro-RO" b="0" i="0" baseline="0" dirty="0"/>
              <a:t>e</a:t>
            </a:r>
            <a:r>
              <a:rPr lang="en-GB" b="0" i="0" baseline="0" dirty="0"/>
              <a:t> </a:t>
            </a:r>
            <a:r>
              <a:rPr lang="en-GB" b="0" i="0" baseline="0" dirty="0" err="1"/>
              <a:t>făcută</a:t>
            </a:r>
            <a:r>
              <a:rPr lang="en-GB" b="0" i="0" baseline="0" dirty="0"/>
              <a:t> </a:t>
            </a:r>
            <a:r>
              <a:rPr lang="ro-RO" b="0" i="0" baseline="0" dirty="0"/>
              <a:t>în</a:t>
            </a:r>
            <a:r>
              <a:rPr lang="en-GB" b="0" i="0" baseline="0" dirty="0"/>
              <a:t> </a:t>
            </a:r>
            <a:r>
              <a:rPr lang="en-GB" b="0" i="0" baseline="0" dirty="0" err="1"/>
              <a:t>fiecare</a:t>
            </a:r>
            <a:r>
              <a:rPr lang="en-GB" b="0" i="0" baseline="0" dirty="0"/>
              <a:t> </a:t>
            </a:r>
            <a:r>
              <a:rPr lang="en-GB" b="0" i="0" baseline="0" dirty="0" err="1"/>
              <a:t>etapă</a:t>
            </a:r>
            <a:r>
              <a:rPr lang="en-GB" b="0" i="0" baseline="0" dirty="0"/>
              <a:t> a </a:t>
            </a:r>
            <a:r>
              <a:rPr lang="en-GB" b="0" i="0" baseline="0" dirty="0" err="1"/>
              <a:t>vieții</a:t>
            </a:r>
            <a:r>
              <a:rPr lang="en-GB" b="0" i="0" baseline="0" dirty="0"/>
              <a:t> </a:t>
            </a:r>
            <a:r>
              <a:rPr lang="en-GB" b="0" i="0" baseline="0" dirty="0" err="1"/>
              <a:t>unei</a:t>
            </a:r>
            <a:r>
              <a:rPr lang="en-GB" b="0" i="0" baseline="0" dirty="0"/>
              <a:t> reguli </a:t>
            </a:r>
            <a:r>
              <a:rPr lang="en-GB" b="0" i="0" baseline="0" dirty="0" err="1"/>
              <a:t>procedurale</a:t>
            </a:r>
            <a:r>
              <a:rPr lang="en-GB" b="0" i="0" baseline="0" dirty="0"/>
              <a:t>: </a:t>
            </a:r>
            <a:r>
              <a:rPr lang="en-GB" b="0" i="0" baseline="0" dirty="0" err="1"/>
              <a:t>stabilirea</a:t>
            </a:r>
            <a:r>
              <a:rPr lang="en-GB" b="0" i="0" baseline="0" dirty="0"/>
              <a:t> </a:t>
            </a:r>
            <a:r>
              <a:rPr lang="en-GB" b="0" i="0" baseline="0" dirty="0" err="1"/>
              <a:t>acesteia</a:t>
            </a:r>
            <a:r>
              <a:rPr lang="en-GB" b="0" i="0" baseline="0" dirty="0"/>
              <a:t> (</a:t>
            </a:r>
            <a:r>
              <a:rPr lang="en-GB" b="0" i="0" baseline="0" dirty="0" err="1"/>
              <a:t>adică</a:t>
            </a:r>
            <a:r>
              <a:rPr lang="en-GB" b="0" i="0" baseline="0" dirty="0"/>
              <a:t> </a:t>
            </a:r>
            <a:r>
              <a:rPr lang="en-GB" b="0" i="0" baseline="0" dirty="0" err="1"/>
              <a:t>încorporarea</a:t>
            </a:r>
            <a:r>
              <a:rPr lang="en-GB" b="0" i="0" baseline="0" dirty="0"/>
              <a:t> </a:t>
            </a:r>
            <a:r>
              <a:rPr lang="en-GB" b="0" i="0" baseline="0" dirty="0" err="1"/>
              <a:t>acesteia</a:t>
            </a:r>
            <a:r>
              <a:rPr lang="en-GB" b="0" i="0" baseline="0" dirty="0"/>
              <a:t> </a:t>
            </a:r>
            <a:r>
              <a:rPr lang="en-GB" b="0" i="0" baseline="0" dirty="0" err="1"/>
              <a:t>în</a:t>
            </a:r>
            <a:r>
              <a:rPr lang="en-GB" b="0" i="0" baseline="0" dirty="0"/>
              <a:t> </a:t>
            </a:r>
            <a:r>
              <a:rPr lang="en-GB" b="0" i="0" baseline="0" dirty="0" err="1"/>
              <a:t>dreptul</a:t>
            </a:r>
            <a:r>
              <a:rPr lang="en-GB" b="0" i="0" baseline="0" dirty="0"/>
              <a:t> intern), </a:t>
            </a:r>
            <a:r>
              <a:rPr lang="en-GB" b="0" i="1" baseline="0" dirty="0" err="1">
                <a:solidFill>
                  <a:srgbClr val="FF0000"/>
                </a:solidFill>
              </a:rPr>
              <a:t>punerea</a:t>
            </a:r>
            <a:r>
              <a:rPr lang="en-GB" b="0" i="1" baseline="0" dirty="0">
                <a:solidFill>
                  <a:srgbClr val="FF0000"/>
                </a:solidFill>
              </a:rPr>
              <a:t> </a:t>
            </a:r>
            <a:r>
              <a:rPr lang="en-GB" b="0" i="1" baseline="0" dirty="0" err="1">
                <a:solidFill>
                  <a:srgbClr val="FF0000"/>
                </a:solidFill>
              </a:rPr>
              <a:t>sa</a:t>
            </a:r>
            <a:r>
              <a:rPr lang="en-GB" b="0" i="1" baseline="0" dirty="0">
                <a:solidFill>
                  <a:srgbClr val="FF0000"/>
                </a:solidFill>
              </a:rPr>
              <a:t> </a:t>
            </a:r>
            <a:r>
              <a:rPr lang="en-GB" b="0" i="1" baseline="0" dirty="0" err="1">
                <a:solidFill>
                  <a:srgbClr val="FF0000"/>
                </a:solidFill>
              </a:rPr>
              <a:t>în</a:t>
            </a:r>
            <a:r>
              <a:rPr lang="en-GB" b="0" i="1" baseline="0" dirty="0">
                <a:solidFill>
                  <a:srgbClr val="FF0000"/>
                </a:solidFill>
              </a:rPr>
              <a:t> </a:t>
            </a:r>
            <a:r>
              <a:rPr lang="en-GB" b="0" i="1" baseline="0" dirty="0" err="1">
                <a:solidFill>
                  <a:srgbClr val="FF0000"/>
                </a:solidFill>
              </a:rPr>
              <a:t>aplicare</a:t>
            </a:r>
            <a:r>
              <a:rPr lang="en-GB" b="0" i="1" baseline="0" dirty="0">
                <a:solidFill>
                  <a:srgbClr val="FF0000"/>
                </a:solidFill>
              </a:rPr>
              <a:t> (</a:t>
            </a:r>
            <a:r>
              <a:rPr lang="en-GB" b="0" i="1" baseline="0" dirty="0" err="1">
                <a:solidFill>
                  <a:srgbClr val="FF0000"/>
                </a:solidFill>
              </a:rPr>
              <a:t>adică</a:t>
            </a:r>
            <a:r>
              <a:rPr lang="en-GB" b="0" i="1" baseline="0" dirty="0">
                <a:solidFill>
                  <a:srgbClr val="FF0000"/>
                </a:solidFill>
              </a:rPr>
              <a:t> </a:t>
            </a:r>
            <a:r>
              <a:rPr lang="en-GB" b="0" i="1" baseline="0" dirty="0" err="1">
                <a:solidFill>
                  <a:srgbClr val="FF0000"/>
                </a:solidFill>
              </a:rPr>
              <a:t>organizația</a:t>
            </a:r>
            <a:r>
              <a:rPr lang="en-GB" b="0" i="1" baseline="0" dirty="0">
                <a:solidFill>
                  <a:srgbClr val="FF0000"/>
                </a:solidFill>
              </a:rPr>
              <a:t> </a:t>
            </a:r>
            <a:r>
              <a:rPr lang="en-GB" b="0" i="1" baseline="0" dirty="0" err="1">
                <a:solidFill>
                  <a:srgbClr val="FF0000"/>
                </a:solidFill>
              </a:rPr>
              <a:t>internă</a:t>
            </a:r>
            <a:r>
              <a:rPr lang="en-GB" b="0" i="1" baseline="0" dirty="0">
                <a:solidFill>
                  <a:srgbClr val="FF0000"/>
                </a:solidFill>
              </a:rPr>
              <a:t> </a:t>
            </a:r>
            <a:r>
              <a:rPr lang="en-GB" b="0" i="1" baseline="0" dirty="0" err="1">
                <a:solidFill>
                  <a:srgbClr val="FF0000"/>
                </a:solidFill>
              </a:rPr>
              <a:t>pentru</a:t>
            </a:r>
            <a:r>
              <a:rPr lang="en-GB" b="0" i="1" baseline="0" dirty="0">
                <a:solidFill>
                  <a:srgbClr val="FF0000"/>
                </a:solidFill>
              </a:rPr>
              <a:t> a </a:t>
            </a:r>
            <a:r>
              <a:rPr lang="en-GB" b="0" i="1" baseline="0" dirty="0" err="1">
                <a:solidFill>
                  <a:srgbClr val="FF0000"/>
                </a:solidFill>
              </a:rPr>
              <a:t>permite</a:t>
            </a:r>
            <a:r>
              <a:rPr lang="en-GB" b="0" i="1" baseline="0" dirty="0">
                <a:solidFill>
                  <a:srgbClr val="FF0000"/>
                </a:solidFill>
              </a:rPr>
              <a:t> </a:t>
            </a:r>
            <a:r>
              <a:rPr lang="ro-RO" b="0" i="1" baseline="0" dirty="0">
                <a:solidFill>
                  <a:srgbClr val="FF0000"/>
                </a:solidFill>
              </a:rPr>
              <a:t>ca </a:t>
            </a:r>
            <a:r>
              <a:rPr lang="en-GB" b="0" i="1" baseline="0" dirty="0" err="1">
                <a:solidFill>
                  <a:srgbClr val="FF0000"/>
                </a:solidFill>
              </a:rPr>
              <a:t>puterea</a:t>
            </a:r>
            <a:r>
              <a:rPr lang="en-GB" b="0" i="1" baseline="0" dirty="0">
                <a:solidFill>
                  <a:srgbClr val="FF0000"/>
                </a:solidFill>
              </a:rPr>
              <a:t> </a:t>
            </a:r>
            <a:r>
              <a:rPr lang="en-GB" b="0" i="1" baseline="0" dirty="0" err="1">
                <a:solidFill>
                  <a:srgbClr val="FF0000"/>
                </a:solidFill>
              </a:rPr>
              <a:t>sau</a:t>
            </a:r>
            <a:r>
              <a:rPr lang="en-GB" b="0" i="1" baseline="0" dirty="0">
                <a:solidFill>
                  <a:srgbClr val="FF0000"/>
                </a:solidFill>
              </a:rPr>
              <a:t> </a:t>
            </a:r>
            <a:r>
              <a:rPr lang="en-GB" b="0" i="1" baseline="0" dirty="0" err="1">
                <a:solidFill>
                  <a:srgbClr val="FF0000"/>
                </a:solidFill>
              </a:rPr>
              <a:t>procedura</a:t>
            </a:r>
            <a:r>
              <a:rPr lang="en-GB" b="0" i="1" baseline="0" dirty="0">
                <a:solidFill>
                  <a:srgbClr val="FF0000"/>
                </a:solidFill>
              </a:rPr>
              <a:t> </a:t>
            </a:r>
            <a:r>
              <a:rPr lang="ro-RO" b="0" i="1" baseline="0" dirty="0">
                <a:solidFill>
                  <a:srgbClr val="FF0000"/>
                </a:solidFill>
              </a:rPr>
              <a:t>să aibă</a:t>
            </a:r>
            <a:r>
              <a:rPr lang="en-GB" b="0" i="1" baseline="0" dirty="0">
                <a:solidFill>
                  <a:srgbClr val="FF0000"/>
                </a:solidFill>
              </a:rPr>
              <a:t> </a:t>
            </a:r>
            <a:r>
              <a:rPr lang="en-GB" b="0" i="1" baseline="0" dirty="0" err="1">
                <a:solidFill>
                  <a:srgbClr val="FF0000"/>
                </a:solidFill>
              </a:rPr>
              <a:t>loc</a:t>
            </a:r>
            <a:r>
              <a:rPr lang="en-GB" b="0" i="1" baseline="0" dirty="0">
                <a:solidFill>
                  <a:srgbClr val="FF0000"/>
                </a:solidFill>
              </a:rPr>
              <a:t>) </a:t>
            </a:r>
            <a:r>
              <a:rPr lang="en-GB" b="0" i="1" baseline="0" dirty="0" err="1">
                <a:solidFill>
                  <a:srgbClr val="FF0000"/>
                </a:solidFill>
              </a:rPr>
              <a:t>și</a:t>
            </a:r>
            <a:r>
              <a:rPr lang="en-GB" b="0" i="1" baseline="0" dirty="0">
                <a:solidFill>
                  <a:srgbClr val="FF0000"/>
                </a:solidFill>
              </a:rPr>
              <a:t> </a:t>
            </a:r>
            <a:r>
              <a:rPr lang="en-GB" b="0" i="1" baseline="0" dirty="0" err="1">
                <a:solidFill>
                  <a:srgbClr val="FF0000"/>
                </a:solidFill>
              </a:rPr>
              <a:t>după</a:t>
            </a:r>
            <a:r>
              <a:rPr lang="en-GB" b="0" i="1" baseline="0" dirty="0">
                <a:solidFill>
                  <a:srgbClr val="FF0000"/>
                </a:solidFill>
              </a:rPr>
              <a:t> </a:t>
            </a:r>
            <a:r>
              <a:rPr lang="en-GB" b="0" i="1" baseline="0" dirty="0" err="1">
                <a:solidFill>
                  <a:srgbClr val="FF0000"/>
                </a:solidFill>
              </a:rPr>
              <a:t>aceea</a:t>
            </a:r>
            <a:r>
              <a:rPr lang="en-GB" b="0" i="1" baseline="0" dirty="0">
                <a:solidFill>
                  <a:srgbClr val="FF0000"/>
                </a:solidFill>
              </a:rPr>
              <a:t>, </a:t>
            </a:r>
            <a:r>
              <a:rPr lang="en-GB" b="0" i="1" baseline="0" dirty="0" err="1">
                <a:solidFill>
                  <a:srgbClr val="FF0000"/>
                </a:solidFill>
              </a:rPr>
              <a:t>aplicarea</a:t>
            </a:r>
            <a:r>
              <a:rPr lang="en-GB" b="0" i="1" baseline="0" dirty="0">
                <a:solidFill>
                  <a:srgbClr val="FF0000"/>
                </a:solidFill>
              </a:rPr>
              <a:t> </a:t>
            </a:r>
            <a:r>
              <a:rPr lang="en-GB" b="0" i="1" baseline="0" dirty="0" err="1">
                <a:solidFill>
                  <a:srgbClr val="FF0000"/>
                </a:solidFill>
              </a:rPr>
              <a:t>sa</a:t>
            </a:r>
            <a:r>
              <a:rPr lang="en-GB" b="0" i="1" baseline="0" dirty="0">
                <a:solidFill>
                  <a:srgbClr val="FF0000"/>
                </a:solidFill>
              </a:rPr>
              <a:t> (</a:t>
            </a:r>
            <a:r>
              <a:rPr lang="en-GB" b="0" i="1" baseline="0" dirty="0" err="1">
                <a:solidFill>
                  <a:srgbClr val="FF0000"/>
                </a:solidFill>
              </a:rPr>
              <a:t>adică</a:t>
            </a:r>
            <a:r>
              <a:rPr lang="en-GB" b="0" i="1" baseline="0" dirty="0">
                <a:solidFill>
                  <a:srgbClr val="FF0000"/>
                </a:solidFill>
              </a:rPr>
              <a:t> </a:t>
            </a:r>
            <a:r>
              <a:rPr lang="en-GB" b="0" i="1" baseline="0" dirty="0" err="1">
                <a:solidFill>
                  <a:srgbClr val="FF0000"/>
                </a:solidFill>
              </a:rPr>
              <a:t>aplicarea</a:t>
            </a:r>
            <a:r>
              <a:rPr lang="en-GB" b="0" i="1" baseline="0" dirty="0">
                <a:solidFill>
                  <a:srgbClr val="FF0000"/>
                </a:solidFill>
              </a:rPr>
              <a:t> </a:t>
            </a:r>
            <a:r>
              <a:rPr lang="en-GB" b="0" i="1" baseline="0" dirty="0" err="1">
                <a:solidFill>
                  <a:srgbClr val="FF0000"/>
                </a:solidFill>
              </a:rPr>
              <a:t>sa</a:t>
            </a:r>
            <a:r>
              <a:rPr lang="en-GB" b="0" i="1" baseline="0" dirty="0">
                <a:solidFill>
                  <a:srgbClr val="FF0000"/>
                </a:solidFill>
              </a:rPr>
              <a:t> </a:t>
            </a:r>
            <a:r>
              <a:rPr lang="en-GB" b="0" i="1" baseline="0" dirty="0" err="1">
                <a:solidFill>
                  <a:srgbClr val="FF0000"/>
                </a:solidFill>
              </a:rPr>
              <a:t>concretă</a:t>
            </a:r>
            <a:r>
              <a:rPr lang="en-GB" b="0" i="1" baseline="0" dirty="0">
                <a:solidFill>
                  <a:srgbClr val="FF0000"/>
                </a:solidFill>
              </a:rPr>
              <a:t> </a:t>
            </a:r>
            <a:r>
              <a:rPr lang="en-GB" b="0" i="1" baseline="0" dirty="0" err="1">
                <a:solidFill>
                  <a:srgbClr val="FF0000"/>
                </a:solidFill>
              </a:rPr>
              <a:t>într</a:t>
            </a:r>
            <a:r>
              <a:rPr lang="en-GB" b="0" i="1" baseline="0" dirty="0">
                <a:solidFill>
                  <a:srgbClr val="FF0000"/>
                </a:solidFill>
              </a:rPr>
              <a:t>-un </a:t>
            </a:r>
            <a:r>
              <a:rPr lang="en-GB" b="0" i="1" baseline="0" dirty="0" err="1">
                <a:solidFill>
                  <a:srgbClr val="FF0000"/>
                </a:solidFill>
              </a:rPr>
              <a:t>anumit</a:t>
            </a:r>
            <a:r>
              <a:rPr lang="en-GB" b="0" i="1" baseline="0" dirty="0">
                <a:solidFill>
                  <a:srgbClr val="FF0000"/>
                </a:solidFill>
              </a:rPr>
              <a:t> </a:t>
            </a:r>
            <a:r>
              <a:rPr lang="en-GB" b="0" i="1" baseline="0" dirty="0" err="1">
                <a:solidFill>
                  <a:srgbClr val="FF0000"/>
                </a:solidFill>
              </a:rPr>
              <a:t>caz</a:t>
            </a:r>
            <a:r>
              <a:rPr lang="en-GB" b="0" i="1" baseline="0" dirty="0">
                <a:solidFill>
                  <a:srgbClr val="FF0000"/>
                </a:solidFill>
              </a:rPr>
              <a:t> special). </a:t>
            </a:r>
            <a:r>
              <a:rPr lang="en-GB" b="0" i="0" baseline="0" dirty="0" err="1"/>
              <a:t>Anticiparea</a:t>
            </a:r>
            <a:r>
              <a:rPr lang="en-GB" b="0" i="0" baseline="0" dirty="0"/>
              <a:t> </a:t>
            </a:r>
            <a:r>
              <a:rPr lang="en-GB" b="0" i="0" baseline="0" dirty="0" err="1"/>
              <a:t>este</a:t>
            </a:r>
            <a:r>
              <a:rPr lang="en-GB" b="0" i="0" baseline="0" dirty="0"/>
              <a:t>, </a:t>
            </a:r>
            <a:r>
              <a:rPr lang="en-GB" b="0" i="0" baseline="0" dirty="0" err="1"/>
              <a:t>în</a:t>
            </a:r>
            <a:r>
              <a:rPr lang="en-GB" b="0" i="0" baseline="0" dirty="0"/>
              <a:t> plus, o </a:t>
            </a:r>
            <a:r>
              <a:rPr lang="en-GB" b="0" i="0" baseline="0" dirty="0" err="1"/>
              <a:t>acțiune</a:t>
            </a:r>
            <a:r>
              <a:rPr lang="en-GB" b="0" i="0" baseline="0" dirty="0"/>
              <a:t> </a:t>
            </a:r>
            <a:r>
              <a:rPr lang="ro-RO" b="0" i="0" baseline="0" dirty="0"/>
              <a:t>foarte </a:t>
            </a:r>
            <a:r>
              <a:rPr lang="en-GB" b="0" i="0" baseline="0" dirty="0" err="1"/>
              <a:t>importantă</a:t>
            </a:r>
            <a:r>
              <a:rPr lang="en-GB" b="0" i="0" baseline="0" dirty="0"/>
              <a:t> care </a:t>
            </a:r>
            <a:r>
              <a:rPr lang="en-GB" b="0" i="0" baseline="0" dirty="0" err="1"/>
              <a:t>permite</a:t>
            </a:r>
            <a:r>
              <a:rPr lang="en-GB" b="0" i="0" baseline="0" dirty="0"/>
              <a:t> </a:t>
            </a:r>
            <a:r>
              <a:rPr lang="en-GB" b="0" i="0" baseline="0" dirty="0" err="1"/>
              <a:t>conservarea</a:t>
            </a:r>
            <a:r>
              <a:rPr lang="en-GB" b="0" i="0" baseline="0" dirty="0"/>
              <a:t> </a:t>
            </a:r>
            <a:r>
              <a:rPr lang="en-GB" b="0" i="0" baseline="0" dirty="0" err="1"/>
              <a:t>drepturilor</a:t>
            </a:r>
            <a:r>
              <a:rPr lang="en-GB" b="0" i="0" baseline="0" dirty="0"/>
              <a:t> </a:t>
            </a:r>
            <a:r>
              <a:rPr lang="en-GB" b="0" i="0" baseline="0" dirty="0" err="1"/>
              <a:t>omului</a:t>
            </a:r>
            <a:r>
              <a:rPr lang="en-GB" b="0" i="0" baseline="0" dirty="0"/>
              <a:t> "</a:t>
            </a:r>
            <a:r>
              <a:rPr lang="en-GB" b="0" i="0" baseline="0" dirty="0" err="1"/>
              <a:t>prin</a:t>
            </a:r>
            <a:r>
              <a:rPr lang="en-GB" b="0" i="0" baseline="0" dirty="0"/>
              <a:t> design" - </a:t>
            </a:r>
            <a:r>
              <a:rPr lang="en-GB" b="0" i="0" baseline="0" dirty="0" err="1"/>
              <a:t>dacă</a:t>
            </a:r>
            <a:r>
              <a:rPr lang="en-GB" b="0" i="0" baseline="0" dirty="0"/>
              <a:t> </a:t>
            </a:r>
            <a:r>
              <a:rPr lang="en-GB" b="0" i="0" baseline="0" dirty="0" err="1"/>
              <a:t>este</a:t>
            </a:r>
            <a:r>
              <a:rPr lang="en-GB" b="0" i="0" baseline="0" dirty="0"/>
              <a:t> </a:t>
            </a:r>
            <a:r>
              <a:rPr lang="en-GB" b="0" i="0" baseline="0" dirty="0" err="1"/>
              <a:t>cazul</a:t>
            </a:r>
            <a:r>
              <a:rPr lang="en-GB" b="0" i="0" baseline="0" dirty="0"/>
              <a:t> - </a:t>
            </a:r>
            <a:r>
              <a:rPr lang="en-GB" b="0" i="0" baseline="0" dirty="0" err="1"/>
              <a:t>ceea</a:t>
            </a:r>
            <a:r>
              <a:rPr lang="en-GB" b="0" i="0" baseline="0" dirty="0"/>
              <a:t> </a:t>
            </a:r>
            <a:r>
              <a:rPr lang="en-GB" b="0" i="0" baseline="0" dirty="0" err="1"/>
              <a:t>ce</a:t>
            </a:r>
            <a:r>
              <a:rPr lang="en-GB" b="0" i="0" baseline="0" dirty="0"/>
              <a:t> </a:t>
            </a:r>
            <a:r>
              <a:rPr lang="en-GB" b="0" i="0" baseline="0" dirty="0" err="1"/>
              <a:t>înseamnă</a:t>
            </a:r>
            <a:r>
              <a:rPr lang="en-GB" b="0" i="0" baseline="0" dirty="0"/>
              <a:t>, </a:t>
            </a:r>
            <a:r>
              <a:rPr lang="en-GB" b="0" i="0" baseline="0" dirty="0" err="1"/>
              <a:t>în</a:t>
            </a:r>
            <a:r>
              <a:rPr lang="en-GB" b="0" i="0" baseline="0" dirty="0"/>
              <a:t> </a:t>
            </a:r>
            <a:r>
              <a:rPr lang="en-GB" b="0" i="0" baseline="0" dirty="0" err="1"/>
              <a:t>principiu</a:t>
            </a:r>
            <a:r>
              <a:rPr lang="en-GB" b="0" i="0" baseline="0" dirty="0"/>
              <a:t>, </a:t>
            </a:r>
            <a:r>
              <a:rPr lang="en-GB" b="0" i="0" baseline="0" dirty="0" err="1"/>
              <a:t>că</a:t>
            </a:r>
            <a:r>
              <a:rPr lang="en-GB" b="0" i="0" baseline="0" dirty="0"/>
              <a:t>, </a:t>
            </a:r>
            <a:r>
              <a:rPr lang="en-GB" b="0" i="0" baseline="0" dirty="0" err="1"/>
              <a:t>dacă</a:t>
            </a:r>
            <a:r>
              <a:rPr lang="en-GB" b="0" i="0" baseline="0" dirty="0"/>
              <a:t> o </a:t>
            </a:r>
            <a:r>
              <a:rPr lang="en-GB" b="0" i="0" baseline="0" dirty="0" err="1"/>
              <a:t>garanție</a:t>
            </a:r>
            <a:r>
              <a:rPr lang="en-GB" b="0" i="0" baseline="0" dirty="0"/>
              <a:t> a </a:t>
            </a:r>
            <a:r>
              <a:rPr lang="en-GB" b="0" i="0" baseline="0" dirty="0" err="1"/>
              <a:t>fost</a:t>
            </a:r>
            <a:r>
              <a:rPr lang="en-GB" b="0" i="0" baseline="0" dirty="0"/>
              <a:t> </a:t>
            </a:r>
            <a:r>
              <a:rPr lang="en-GB" b="0" i="0" baseline="0" dirty="0" err="1"/>
              <a:t>concepută</a:t>
            </a:r>
            <a:r>
              <a:rPr lang="en-GB" b="0" i="0" baseline="0" dirty="0"/>
              <a:t> </a:t>
            </a:r>
            <a:r>
              <a:rPr lang="en-GB" b="0" i="0" baseline="0" dirty="0" err="1"/>
              <a:t>pentru</a:t>
            </a:r>
            <a:r>
              <a:rPr lang="en-GB" b="0" i="0" baseline="0" dirty="0"/>
              <a:t> a fi </a:t>
            </a:r>
            <a:r>
              <a:rPr lang="en-GB" b="0" i="0" baseline="0" dirty="0" err="1"/>
              <a:t>inclusă</a:t>
            </a:r>
            <a:r>
              <a:rPr lang="en-GB" b="0" i="0" baseline="0" dirty="0"/>
              <a:t> </a:t>
            </a:r>
            <a:r>
              <a:rPr lang="en-GB" b="0" i="0" baseline="0" dirty="0" err="1"/>
              <a:t>într</a:t>
            </a:r>
            <a:r>
              <a:rPr lang="en-GB" b="0" i="0" baseline="0" dirty="0"/>
              <a:t>-o </a:t>
            </a:r>
            <a:r>
              <a:rPr lang="en-GB" b="0" i="0" baseline="0" dirty="0" err="1"/>
              <a:t>anumită</a:t>
            </a:r>
            <a:r>
              <a:rPr lang="en-GB" b="0" i="0" baseline="0" dirty="0"/>
              <a:t> </a:t>
            </a:r>
            <a:r>
              <a:rPr lang="en-GB" b="0" i="0" baseline="0" dirty="0" err="1"/>
              <a:t>procedură</a:t>
            </a:r>
            <a:r>
              <a:rPr lang="en-GB" b="0" i="0" baseline="0" dirty="0"/>
              <a:t> </a:t>
            </a:r>
            <a:r>
              <a:rPr lang="en-GB" b="0" i="0" baseline="0" dirty="0" err="1"/>
              <a:t>în</a:t>
            </a:r>
            <a:r>
              <a:rPr lang="en-GB" b="0" i="0" baseline="0" dirty="0"/>
              <a:t> </a:t>
            </a:r>
            <a:r>
              <a:rPr lang="en-GB" b="0" i="0" baseline="0" dirty="0" err="1"/>
              <a:t>momentul</a:t>
            </a:r>
            <a:r>
              <a:rPr lang="en-GB" b="0" i="0" baseline="0" dirty="0"/>
              <a:t> </a:t>
            </a:r>
            <a:r>
              <a:rPr lang="en-GB" b="0" i="0" baseline="0" dirty="0" err="1"/>
              <a:t>în</a:t>
            </a:r>
            <a:r>
              <a:rPr lang="en-GB" b="0" i="0" baseline="0" dirty="0"/>
              <a:t> care </a:t>
            </a:r>
            <a:r>
              <a:rPr lang="en-GB" b="0" i="0" baseline="0" dirty="0" err="1"/>
              <a:t>această</a:t>
            </a:r>
            <a:r>
              <a:rPr lang="en-GB" b="0" i="0" baseline="0" dirty="0"/>
              <a:t> </a:t>
            </a:r>
            <a:r>
              <a:rPr lang="en-GB" b="0" i="0" baseline="0" dirty="0" err="1"/>
              <a:t>procedură</a:t>
            </a:r>
            <a:r>
              <a:rPr lang="en-GB" b="0" i="0" baseline="0" dirty="0"/>
              <a:t> a </a:t>
            </a:r>
            <a:r>
              <a:rPr lang="en-GB" b="0" i="0" baseline="0" dirty="0" err="1"/>
              <a:t>fost</a:t>
            </a:r>
            <a:r>
              <a:rPr lang="en-GB" b="0" i="0" baseline="0" dirty="0"/>
              <a:t> </a:t>
            </a:r>
            <a:r>
              <a:rPr lang="en-GB" b="0" i="0" baseline="0" dirty="0" err="1"/>
              <a:t>definită</a:t>
            </a:r>
            <a:r>
              <a:rPr lang="en-GB" b="0" i="0" baseline="0" dirty="0"/>
              <a:t>, </a:t>
            </a:r>
            <a:r>
              <a:rPr lang="ro-RO" b="0" i="0" baseline="0" dirty="0"/>
              <a:t>aceasta va fi compatibilă complet </a:t>
            </a:r>
            <a:r>
              <a:rPr lang="en-GB" b="0" i="0" baseline="0" dirty="0"/>
              <a:t>cu </a:t>
            </a:r>
            <a:r>
              <a:rPr lang="en-GB" b="0" i="0" baseline="0" dirty="0" err="1"/>
              <a:t>aplicarea</a:t>
            </a:r>
            <a:r>
              <a:rPr lang="en-GB" b="0" i="0" baseline="0" dirty="0"/>
              <a:t> </a:t>
            </a:r>
            <a:r>
              <a:rPr lang="en-GB" b="0" i="0" baseline="0" dirty="0" err="1"/>
              <a:t>acestei</a:t>
            </a:r>
            <a:r>
              <a:rPr lang="en-GB" b="0" i="0" baseline="0" dirty="0"/>
              <a:t> </a:t>
            </a:r>
            <a:r>
              <a:rPr lang="en-GB" b="0" i="0" baseline="0" dirty="0" err="1"/>
              <a:t>proceduri</a:t>
            </a:r>
            <a:r>
              <a:rPr lang="en-GB" b="0" i="0" baseline="0" dirty="0"/>
              <a:t>, care </a:t>
            </a:r>
            <a:r>
              <a:rPr lang="en-GB" b="0" i="0" baseline="0" dirty="0" err="1"/>
              <a:t>va</a:t>
            </a:r>
            <a:r>
              <a:rPr lang="en-GB" b="0" i="0" baseline="0" dirty="0"/>
              <a:t> </a:t>
            </a:r>
            <a:r>
              <a:rPr lang="en-GB" b="0" i="0" baseline="0" dirty="0" err="1"/>
              <a:t>permite</a:t>
            </a:r>
            <a:r>
              <a:rPr lang="en-GB" b="0" i="0" baseline="0" dirty="0"/>
              <a:t> </a:t>
            </a:r>
            <a:r>
              <a:rPr lang="en-GB" b="0" i="0" baseline="0" dirty="0" err="1"/>
              <a:t>atât</a:t>
            </a:r>
            <a:r>
              <a:rPr lang="en-GB" b="0" i="0" baseline="0" dirty="0"/>
              <a:t> </a:t>
            </a:r>
            <a:r>
              <a:rPr lang="ro-RO" b="0" i="0" baseline="0" dirty="0"/>
              <a:t>economisirea </a:t>
            </a:r>
            <a:r>
              <a:rPr lang="en-GB" b="0" i="0" baseline="0" dirty="0" err="1"/>
              <a:t>eforturilor</a:t>
            </a:r>
            <a:r>
              <a:rPr lang="en-GB" b="0" i="0" baseline="0" dirty="0"/>
              <a:t> </a:t>
            </a:r>
            <a:r>
              <a:rPr lang="en-GB" b="0" i="0" baseline="0" dirty="0" err="1"/>
              <a:t>în</a:t>
            </a:r>
            <a:r>
              <a:rPr lang="en-GB" b="0" i="0" baseline="0" dirty="0"/>
              <a:t> </a:t>
            </a:r>
            <a:r>
              <a:rPr lang="en-GB" b="0" i="0" baseline="0" dirty="0" err="1"/>
              <a:t>aplicarea</a:t>
            </a:r>
            <a:r>
              <a:rPr lang="en-GB" b="0" i="0" baseline="0" dirty="0"/>
              <a:t> </a:t>
            </a:r>
            <a:r>
              <a:rPr lang="en-GB" b="0" i="0" baseline="0" dirty="0" err="1"/>
              <a:t>garanției</a:t>
            </a:r>
            <a:r>
              <a:rPr lang="en-GB" b="0" i="0" baseline="0" dirty="0"/>
              <a:t> </a:t>
            </a:r>
            <a:r>
              <a:rPr lang="en-GB" b="0" i="0" baseline="0" dirty="0" err="1"/>
              <a:t>și</a:t>
            </a:r>
            <a:r>
              <a:rPr lang="en-GB" b="0" i="0" baseline="0" dirty="0"/>
              <a:t> </a:t>
            </a:r>
            <a:r>
              <a:rPr lang="ro-RO" b="0" i="0" baseline="0" dirty="0"/>
              <a:t>va</a:t>
            </a:r>
            <a:r>
              <a:rPr lang="en-GB" b="0" i="0" baseline="0" dirty="0"/>
              <a:t> </a:t>
            </a:r>
            <a:r>
              <a:rPr lang="en-GB" b="0" i="0" baseline="0" dirty="0" err="1"/>
              <a:t>asigur</a:t>
            </a:r>
            <a:r>
              <a:rPr lang="ro-RO" b="0" i="0" baseline="0" dirty="0"/>
              <a:t>a</a:t>
            </a:r>
            <a:r>
              <a:rPr lang="en-GB" b="0" i="0" baseline="0" dirty="0"/>
              <a:t> </a:t>
            </a:r>
            <a:r>
              <a:rPr lang="en-GB" b="0" i="0" baseline="0" dirty="0" err="1"/>
              <a:t>aplicarea</a:t>
            </a:r>
            <a:r>
              <a:rPr lang="en-GB" b="0" i="0" baseline="0" dirty="0"/>
              <a:t> </a:t>
            </a:r>
            <a:r>
              <a:rPr lang="en-GB" b="0" i="0" baseline="0" dirty="0" err="1"/>
              <a:t>corectă</a:t>
            </a:r>
            <a:r>
              <a:rPr lang="en-GB" b="0" i="0" baseline="0" dirty="0"/>
              <a:t> a </a:t>
            </a:r>
            <a:r>
              <a:rPr lang="en-GB" b="0" i="0" baseline="0" dirty="0" err="1"/>
              <a:t>garanției</a:t>
            </a:r>
            <a:r>
              <a:rPr lang="en-GB" b="0" i="0" baseline="0" dirty="0"/>
              <a:t> </a:t>
            </a:r>
            <a:r>
              <a:rPr lang="en-GB" b="0" i="0" baseline="0" dirty="0" err="1"/>
              <a:t>în</a:t>
            </a:r>
            <a:r>
              <a:rPr lang="en-GB" b="0" i="0" baseline="0" dirty="0"/>
              <a:t> </a:t>
            </a:r>
            <a:r>
              <a:rPr lang="en-GB" b="0" i="0" baseline="0" dirty="0" err="1"/>
              <a:t>beneficiul</a:t>
            </a:r>
            <a:r>
              <a:rPr lang="en-GB" b="0" i="0" baseline="0" dirty="0"/>
              <a:t> </a:t>
            </a:r>
            <a:r>
              <a:rPr lang="en-GB" b="0" i="0" baseline="0" dirty="0" err="1"/>
              <a:t>protecției</a:t>
            </a:r>
            <a:r>
              <a:rPr lang="en-GB" b="0" i="0" baseline="0" dirty="0"/>
              <a:t> </a:t>
            </a:r>
            <a:r>
              <a:rPr lang="en-GB" b="0" i="0" baseline="0" dirty="0" err="1"/>
              <a:t>drepturilor</a:t>
            </a:r>
            <a:r>
              <a:rPr lang="en-GB" b="0" i="0" baseline="0" dirty="0"/>
              <a:t> </a:t>
            </a:r>
            <a:r>
              <a:rPr lang="en-GB" b="0" i="0" baseline="0" dirty="0" err="1"/>
              <a:t>fundamentale</a:t>
            </a:r>
            <a:r>
              <a:rPr lang="en-GB" b="0" i="0" baseline="0" dirty="0"/>
              <a:t>.</a:t>
            </a:r>
          </a:p>
          <a:p>
            <a:pPr algn="just" eaLnBrk="1" hangingPunct="1">
              <a:spcBef>
                <a:spcPct val="0"/>
              </a:spcBef>
            </a:pPr>
            <a:endParaRPr lang="en-GB" b="0" i="0" baseline="0" dirty="0"/>
          </a:p>
          <a:p>
            <a:pPr algn="just" eaLnBrk="1" hangingPunct="1">
              <a:spcBef>
                <a:spcPct val="0"/>
              </a:spcBef>
            </a:pPr>
            <a:r>
              <a:rPr lang="en-GB" b="0" i="0" baseline="0" dirty="0" err="1"/>
              <a:t>Celălalt</a:t>
            </a:r>
            <a:r>
              <a:rPr lang="en-GB" b="0" i="0" baseline="0" dirty="0"/>
              <a:t> aspect al </a:t>
            </a:r>
            <a:r>
              <a:rPr lang="en-GB" b="0" i="0" baseline="0" dirty="0" err="1"/>
              <a:t>elementului</a:t>
            </a:r>
            <a:r>
              <a:rPr lang="en-GB" b="0" i="0" baseline="0" dirty="0"/>
              <a:t> </a:t>
            </a:r>
            <a:r>
              <a:rPr lang="en-GB" b="0" i="0" baseline="0" dirty="0" err="1"/>
              <a:t>evidențiat</a:t>
            </a:r>
            <a:r>
              <a:rPr lang="en-GB" b="0" i="0" baseline="0" dirty="0"/>
              <a:t> </a:t>
            </a:r>
            <a:r>
              <a:rPr lang="en-GB" b="0" i="0" baseline="0" dirty="0" err="1"/>
              <a:t>este</a:t>
            </a:r>
            <a:r>
              <a:rPr lang="en-GB" b="0" i="0" baseline="0" dirty="0"/>
              <a:t> </a:t>
            </a:r>
            <a:r>
              <a:rPr lang="en-GB" b="0" i="0" baseline="0" dirty="0" err="1"/>
              <a:t>principiul</a:t>
            </a:r>
            <a:r>
              <a:rPr lang="en-GB" b="0" i="0" baseline="0" dirty="0"/>
              <a:t> </a:t>
            </a:r>
            <a:r>
              <a:rPr lang="en-GB" b="0" i="0" baseline="0" dirty="0" err="1"/>
              <a:t>temeiului</a:t>
            </a:r>
            <a:r>
              <a:rPr lang="en-GB" b="0" i="0" baseline="0" dirty="0"/>
              <a:t> juridic. </a:t>
            </a:r>
            <a:r>
              <a:rPr lang="en-GB" b="0" i="0" baseline="0" dirty="0" err="1"/>
              <a:t>Trebuie</a:t>
            </a:r>
            <a:r>
              <a:rPr lang="en-GB" b="0" i="0" baseline="0" dirty="0"/>
              <a:t> </a:t>
            </a:r>
            <a:r>
              <a:rPr lang="en-GB" b="0" i="0" baseline="0" dirty="0" err="1"/>
              <a:t>prevăzute</a:t>
            </a:r>
            <a:r>
              <a:rPr lang="en-GB" b="0" i="0" baseline="0" dirty="0"/>
              <a:t> </a:t>
            </a:r>
            <a:r>
              <a:rPr lang="en-GB" b="0" i="0" baseline="0" dirty="0" err="1"/>
              <a:t>garanții</a:t>
            </a:r>
            <a:r>
              <a:rPr lang="en-GB" b="0" i="0" baseline="0" dirty="0"/>
              <a:t> de </a:t>
            </a:r>
            <a:r>
              <a:rPr lang="en-GB" b="0" i="0" baseline="0" dirty="0" err="1"/>
              <a:t>drept</a:t>
            </a:r>
            <a:r>
              <a:rPr lang="en-GB" b="0" i="0" baseline="0" dirty="0"/>
              <a:t> intern, </a:t>
            </a:r>
            <a:r>
              <a:rPr lang="en-GB" b="0" i="0" baseline="0" dirty="0" err="1"/>
              <a:t>ceea</a:t>
            </a:r>
            <a:r>
              <a:rPr lang="en-GB" b="0" i="0" baseline="0" dirty="0"/>
              <a:t> </a:t>
            </a:r>
            <a:r>
              <a:rPr lang="en-GB" b="0" i="0" baseline="0" dirty="0" err="1"/>
              <a:t>ce</a:t>
            </a:r>
            <a:r>
              <a:rPr lang="en-GB" b="0" i="0" baseline="0" dirty="0"/>
              <a:t> </a:t>
            </a:r>
            <a:r>
              <a:rPr lang="en-GB" b="0" i="0" baseline="0" dirty="0" err="1"/>
              <a:t>permite</a:t>
            </a:r>
            <a:r>
              <a:rPr lang="en-GB" b="0" i="0" baseline="0" dirty="0"/>
              <a:t> </a:t>
            </a:r>
            <a:r>
              <a:rPr lang="en-GB" b="0" i="0" baseline="0" dirty="0" err="1"/>
              <a:t>atât</a:t>
            </a:r>
            <a:r>
              <a:rPr lang="en-GB" b="0" i="0" baseline="0" dirty="0"/>
              <a:t> </a:t>
            </a:r>
            <a:r>
              <a:rPr lang="en-GB" b="0" i="0" baseline="0" dirty="0" err="1"/>
              <a:t>eficacitatea</a:t>
            </a:r>
            <a:r>
              <a:rPr lang="en-GB" b="0" i="0" baseline="0" dirty="0"/>
              <a:t> lor, </a:t>
            </a:r>
            <a:r>
              <a:rPr lang="en-GB" b="0" i="0" baseline="0" dirty="0" err="1"/>
              <a:t>cât</a:t>
            </a:r>
            <a:r>
              <a:rPr lang="en-GB" b="0" i="0" baseline="0" dirty="0"/>
              <a:t> </a:t>
            </a:r>
            <a:r>
              <a:rPr lang="en-GB" b="0" i="0" baseline="0" dirty="0" err="1"/>
              <a:t>și</a:t>
            </a:r>
            <a:r>
              <a:rPr lang="en-GB" b="0" i="0" baseline="0" dirty="0"/>
              <a:t> </a:t>
            </a:r>
            <a:r>
              <a:rPr lang="en-GB" b="0" i="0" baseline="0" dirty="0" err="1"/>
              <a:t>cunoașterea</a:t>
            </a:r>
            <a:r>
              <a:rPr lang="en-GB" b="0" i="0" baseline="0" dirty="0"/>
              <a:t> </a:t>
            </a:r>
            <a:r>
              <a:rPr lang="en-GB" b="0" i="0" baseline="0" dirty="0" err="1"/>
              <a:t>publică</a:t>
            </a:r>
            <a:r>
              <a:rPr lang="en-GB" b="0" i="0" baseline="0" dirty="0"/>
              <a:t> (</a:t>
            </a:r>
            <a:r>
              <a:rPr lang="en-GB" b="0" i="0" baseline="0" dirty="0" err="1"/>
              <a:t>datorită</a:t>
            </a:r>
            <a:r>
              <a:rPr lang="en-GB" b="0" i="0" baseline="0" dirty="0"/>
              <a:t> </a:t>
            </a:r>
            <a:r>
              <a:rPr lang="en-GB" b="0" i="0" baseline="0" dirty="0" err="1"/>
              <a:t>căreia</a:t>
            </a:r>
            <a:r>
              <a:rPr lang="en-GB" b="0" i="0" baseline="0" dirty="0"/>
              <a:t> </a:t>
            </a:r>
            <a:r>
              <a:rPr lang="en-GB" b="0" i="0" baseline="0" dirty="0" err="1"/>
              <a:t>cetățeanul</a:t>
            </a:r>
            <a:r>
              <a:rPr lang="en-GB" b="0" i="0" baseline="0" dirty="0"/>
              <a:t> </a:t>
            </a:r>
            <a:r>
              <a:rPr lang="en-GB" b="0" i="0" baseline="0" dirty="0" err="1"/>
              <a:t>va</a:t>
            </a:r>
            <a:r>
              <a:rPr lang="en-GB" b="0" i="0" baseline="0" dirty="0"/>
              <a:t> fi </a:t>
            </a:r>
            <a:r>
              <a:rPr lang="en-GB" b="0" i="0" baseline="0" dirty="0" err="1"/>
              <a:t>capabil</a:t>
            </a:r>
            <a:r>
              <a:rPr lang="en-GB" b="0" i="0" baseline="0" dirty="0"/>
              <a:t> </a:t>
            </a:r>
            <a:r>
              <a:rPr lang="en-GB" b="0" i="0" baseline="0" dirty="0" err="1"/>
              <a:t>să-și</a:t>
            </a:r>
            <a:r>
              <a:rPr lang="en-GB" b="0" i="0" baseline="0" dirty="0"/>
              <a:t> </a:t>
            </a:r>
            <a:r>
              <a:rPr lang="en-GB" b="0" i="0" baseline="0" dirty="0" err="1"/>
              <a:t>cunoască</a:t>
            </a:r>
            <a:r>
              <a:rPr lang="en-GB" b="0" i="0" baseline="0" dirty="0"/>
              <a:t> </a:t>
            </a:r>
            <a:r>
              <a:rPr lang="en-GB" b="0" i="0" baseline="0" dirty="0" err="1"/>
              <a:t>drepturile</a:t>
            </a:r>
            <a:r>
              <a:rPr lang="en-GB" b="0" i="0" baseline="0" dirty="0"/>
              <a:t> </a:t>
            </a:r>
            <a:r>
              <a:rPr lang="en-GB" b="0" i="0" baseline="0" dirty="0" err="1"/>
              <a:t>și</a:t>
            </a:r>
            <a:r>
              <a:rPr lang="en-GB" b="0" i="0" baseline="0" dirty="0"/>
              <a:t> </a:t>
            </a:r>
            <a:r>
              <a:rPr lang="en-GB" b="0" i="0" baseline="0" dirty="0" err="1"/>
              <a:t>obligațiile</a:t>
            </a:r>
            <a:r>
              <a:rPr lang="en-GB" b="0" i="0" baseline="0" dirty="0"/>
              <a:t>). Cu </a:t>
            </a:r>
            <a:r>
              <a:rPr lang="en-GB" b="0" i="0" baseline="0" dirty="0" err="1"/>
              <a:t>toate</a:t>
            </a:r>
            <a:r>
              <a:rPr lang="en-GB" b="0" i="0" baseline="0" dirty="0"/>
              <a:t> </a:t>
            </a:r>
            <a:r>
              <a:rPr lang="en-GB" b="0" i="0" baseline="0" dirty="0" err="1"/>
              <a:t>acestea</a:t>
            </a:r>
            <a:r>
              <a:rPr lang="en-GB" b="0" i="0" baseline="0" dirty="0"/>
              <a:t>, </a:t>
            </a:r>
            <a:r>
              <a:rPr lang="en-GB" b="0" i="0" baseline="0" dirty="0" err="1"/>
              <a:t>noțiunea</a:t>
            </a:r>
            <a:r>
              <a:rPr lang="en-GB" b="0" i="0" baseline="0" dirty="0"/>
              <a:t> de "</a:t>
            </a:r>
            <a:r>
              <a:rPr lang="en-GB" b="0" i="0" baseline="0" dirty="0" err="1"/>
              <a:t>lege</a:t>
            </a:r>
            <a:r>
              <a:rPr lang="en-GB" b="0" i="0" baseline="0" dirty="0"/>
              <a:t> </a:t>
            </a:r>
            <a:r>
              <a:rPr lang="en-GB" b="0" i="0" baseline="0" dirty="0" err="1"/>
              <a:t>internă</a:t>
            </a:r>
            <a:r>
              <a:rPr lang="en-GB" b="0" i="0" baseline="0" dirty="0"/>
              <a:t>" </a:t>
            </a:r>
            <a:r>
              <a:rPr lang="en-GB" b="0" i="0" baseline="0" dirty="0" err="1"/>
              <a:t>este</a:t>
            </a:r>
            <a:r>
              <a:rPr lang="en-GB" b="0" i="0" baseline="0" dirty="0"/>
              <a:t> </a:t>
            </a:r>
            <a:r>
              <a:rPr lang="en-GB" b="0" i="0" baseline="0" dirty="0" err="1"/>
              <a:t>înțeleasă</a:t>
            </a:r>
            <a:r>
              <a:rPr lang="en-GB" b="0" i="0" baseline="0" dirty="0"/>
              <a:t> </a:t>
            </a:r>
            <a:r>
              <a:rPr lang="en-GB" b="0" i="0" baseline="0" dirty="0" err="1"/>
              <a:t>aici</a:t>
            </a:r>
            <a:r>
              <a:rPr lang="en-GB" b="0" i="0" baseline="0" dirty="0"/>
              <a:t> </a:t>
            </a:r>
            <a:r>
              <a:rPr lang="en-GB" b="0" i="0" baseline="0" dirty="0" err="1"/>
              <a:t>în</a:t>
            </a:r>
            <a:r>
              <a:rPr lang="en-GB" b="0" i="0" baseline="0" dirty="0"/>
              <a:t> </a:t>
            </a:r>
            <a:r>
              <a:rPr lang="en-GB" b="0" i="0" baseline="0" dirty="0" err="1"/>
              <a:t>sensul</a:t>
            </a:r>
            <a:r>
              <a:rPr lang="en-GB" b="0" i="0" baseline="0" dirty="0"/>
              <a:t> </a:t>
            </a:r>
            <a:r>
              <a:rPr lang="en-GB" b="0" i="0" baseline="0" dirty="0" err="1"/>
              <a:t>său</a:t>
            </a:r>
            <a:r>
              <a:rPr lang="en-GB" b="0" i="0" baseline="0" dirty="0"/>
              <a:t> material </a:t>
            </a:r>
            <a:r>
              <a:rPr lang="en-GB" b="0" i="0" baseline="0" dirty="0" err="1"/>
              <a:t>și</a:t>
            </a:r>
            <a:r>
              <a:rPr lang="en-GB" b="0" i="0" baseline="0" dirty="0"/>
              <a:t> se </a:t>
            </a:r>
            <a:r>
              <a:rPr lang="en-GB" b="0" i="0" baseline="0" dirty="0" err="1"/>
              <a:t>referă</a:t>
            </a:r>
            <a:r>
              <a:rPr lang="en-GB" b="0" i="0" baseline="0" dirty="0"/>
              <a:t> la </a:t>
            </a:r>
            <a:r>
              <a:rPr lang="en-GB" b="0" i="0" baseline="0" dirty="0" err="1"/>
              <a:t>acte</a:t>
            </a:r>
            <a:r>
              <a:rPr lang="en-GB" b="0" i="0" baseline="0" dirty="0"/>
              <a:t> legislative, </a:t>
            </a:r>
            <a:r>
              <a:rPr lang="en-GB" b="0" i="0" baseline="0" dirty="0" err="1"/>
              <a:t>dar</a:t>
            </a:r>
            <a:r>
              <a:rPr lang="en-GB" b="0" i="0" baseline="0" dirty="0"/>
              <a:t> </a:t>
            </a:r>
            <a:r>
              <a:rPr lang="en-GB" b="0" i="0" baseline="0" dirty="0" err="1"/>
              <a:t>și</a:t>
            </a:r>
            <a:r>
              <a:rPr lang="en-GB" b="0" i="0" baseline="0" dirty="0"/>
              <a:t> la </a:t>
            </a:r>
            <a:r>
              <a:rPr lang="en-GB" b="0" i="0" baseline="0" dirty="0" err="1"/>
              <a:t>normele</a:t>
            </a:r>
            <a:r>
              <a:rPr lang="en-GB" b="0" i="0" baseline="0" dirty="0"/>
              <a:t> </a:t>
            </a:r>
            <a:r>
              <a:rPr lang="en-GB" b="0" i="0" baseline="0" dirty="0" err="1"/>
              <a:t>constituționale</a:t>
            </a:r>
            <a:r>
              <a:rPr lang="en-GB" b="0" i="0" baseline="0" dirty="0"/>
              <a:t> </a:t>
            </a:r>
            <a:r>
              <a:rPr lang="en-GB" b="0" i="0" baseline="0" dirty="0" err="1"/>
              <a:t>și</a:t>
            </a:r>
            <a:r>
              <a:rPr lang="en-GB" b="0" i="0" baseline="0" dirty="0"/>
              <a:t> la </a:t>
            </a:r>
            <a:r>
              <a:rPr lang="en-GB" b="0" i="0" baseline="0" dirty="0" err="1"/>
              <a:t>alte</a:t>
            </a:r>
            <a:r>
              <a:rPr lang="en-GB" b="0" i="0" baseline="0" dirty="0"/>
              <a:t> </a:t>
            </a:r>
            <a:r>
              <a:rPr lang="en-GB" b="0" i="0" baseline="0" dirty="0" err="1"/>
              <a:t>surse</a:t>
            </a:r>
            <a:r>
              <a:rPr lang="en-GB" b="0" i="0" baseline="0" dirty="0"/>
              <a:t> </a:t>
            </a:r>
            <a:r>
              <a:rPr lang="en-GB" b="0" i="0" baseline="0" dirty="0" err="1"/>
              <a:t>juridice</a:t>
            </a:r>
            <a:r>
              <a:rPr lang="en-GB" b="0" i="0" baseline="0" dirty="0"/>
              <a:t>, cum </a:t>
            </a:r>
            <a:r>
              <a:rPr lang="en-GB" b="0" i="0" baseline="0" dirty="0" err="1"/>
              <a:t>ar</a:t>
            </a:r>
            <a:r>
              <a:rPr lang="en-GB" b="0" i="0" baseline="0" dirty="0"/>
              <a:t> fi </a:t>
            </a:r>
            <a:r>
              <a:rPr lang="en-GB" b="0" i="0" baseline="0" dirty="0" err="1"/>
              <a:t>jurisprudența</a:t>
            </a:r>
            <a:r>
              <a:rPr lang="en-GB" b="0" i="0" baseline="0" dirty="0"/>
              <a:t> </a:t>
            </a:r>
            <a:r>
              <a:rPr lang="en-GB" b="0" i="0" baseline="0" dirty="0" err="1"/>
              <a:t>constantă</a:t>
            </a:r>
            <a:r>
              <a:rPr lang="en-GB" b="0" i="0" baseline="0" dirty="0"/>
              <a:t> (</a:t>
            </a:r>
            <a:r>
              <a:rPr lang="en-GB" b="0" i="0" baseline="0" dirty="0" err="1"/>
              <a:t>sursa</a:t>
            </a:r>
            <a:r>
              <a:rPr lang="en-GB" b="0" i="0" baseline="0" dirty="0"/>
              <a:t>: </a:t>
            </a:r>
            <a:r>
              <a:rPr lang="en-GB" b="0" i="0" baseline="0" dirty="0" err="1"/>
              <a:t>raport</a:t>
            </a:r>
            <a:r>
              <a:rPr lang="en-GB" b="0" i="0" baseline="0" dirty="0"/>
              <a:t> </a:t>
            </a:r>
            <a:r>
              <a:rPr lang="en-GB" b="0" i="0" baseline="0" dirty="0" err="1"/>
              <a:t>explicativ</a:t>
            </a:r>
            <a:r>
              <a:rPr lang="en-GB" b="0" i="0" baseline="0" dirty="0"/>
              <a:t> al </a:t>
            </a:r>
            <a:r>
              <a:rPr lang="en-GB" b="0" i="0" baseline="0" dirty="0" err="1"/>
              <a:t>Convenției</a:t>
            </a:r>
            <a:r>
              <a:rPr lang="en-GB" b="0" i="0" baseline="0" dirty="0"/>
              <a:t> </a:t>
            </a:r>
            <a:r>
              <a:rPr lang="en-GB" b="0" i="0" baseline="0" dirty="0" err="1"/>
              <a:t>privind</a:t>
            </a:r>
            <a:r>
              <a:rPr lang="en-GB" b="0" i="0" baseline="0" dirty="0"/>
              <a:t> </a:t>
            </a:r>
            <a:r>
              <a:rPr lang="en-GB" b="0" i="0" baseline="0" dirty="0" err="1"/>
              <a:t>criminalitatea</a:t>
            </a:r>
            <a:r>
              <a:rPr lang="en-GB" b="0" i="0" baseline="0" dirty="0"/>
              <a:t> </a:t>
            </a:r>
            <a:r>
              <a:rPr lang="en-GB" b="0" i="0" baseline="0" dirty="0" err="1"/>
              <a:t>informatică</a:t>
            </a:r>
            <a:r>
              <a:rPr lang="en-GB" b="0" i="0" baseline="0" dirty="0"/>
              <a:t>, care </a:t>
            </a:r>
            <a:r>
              <a:rPr lang="en-GB" b="0" i="0" baseline="0" dirty="0" err="1"/>
              <a:t>corespunde</a:t>
            </a:r>
            <a:r>
              <a:rPr lang="en-GB" b="0" i="0" baseline="0" dirty="0"/>
              <a:t> </a:t>
            </a:r>
            <a:r>
              <a:rPr lang="en-GB" b="0" i="0" baseline="0" dirty="0" err="1"/>
              <a:t>poziției</a:t>
            </a:r>
            <a:r>
              <a:rPr lang="en-GB" b="0" i="0" baseline="0" dirty="0"/>
              <a:t> a </a:t>
            </a:r>
            <a:r>
              <a:rPr lang="en-GB" b="0" i="0" baseline="0" dirty="0" err="1"/>
              <a:t>Curții</a:t>
            </a:r>
            <a:r>
              <a:rPr lang="en-GB" b="0" i="0" baseline="0" dirty="0"/>
              <a:t> </a:t>
            </a:r>
            <a:r>
              <a:rPr lang="en-GB" b="0" i="0" baseline="0" dirty="0" err="1"/>
              <a:t>Europene</a:t>
            </a:r>
            <a:r>
              <a:rPr lang="en-GB" b="0" i="0" baseline="0" dirty="0"/>
              <a:t> a </a:t>
            </a:r>
            <a:r>
              <a:rPr lang="en-GB" b="0" i="0" baseline="0" dirty="0" err="1"/>
              <a:t>Drepturilor</a:t>
            </a:r>
            <a:r>
              <a:rPr lang="en-GB" b="0" i="0" baseline="0" dirty="0"/>
              <a:t> </a:t>
            </a:r>
            <a:r>
              <a:rPr lang="en-GB" b="0" i="0" baseline="0" dirty="0" err="1"/>
              <a:t>Omului</a:t>
            </a:r>
            <a:r>
              <a:rPr lang="en-GB" b="0" i="0" baseline="0" dirty="0"/>
              <a:t> </a:t>
            </a:r>
            <a:r>
              <a:rPr lang="en-GB" b="0" i="0" baseline="0" dirty="0" err="1"/>
              <a:t>Europei</a:t>
            </a:r>
            <a:r>
              <a:rPr lang="en-GB" b="0" i="0" baseline="0" dirty="0"/>
              <a:t> – CEDO</a:t>
            </a:r>
            <a:r>
              <a:rPr lang="ro-RO" b="0" i="0" baseline="0" dirty="0"/>
              <a:t>)</a:t>
            </a:r>
          </a:p>
          <a:p>
            <a:endParaRPr lang="en-GB" i="0" baseline="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en-US"/>
          </a:p>
        </p:txBody>
      </p:sp>
    </p:spTree>
    <p:extLst>
      <p:ext uri="{BB962C8B-B14F-4D97-AF65-F5344CB8AC3E}">
        <p14:creationId xmlns:p14="http://schemas.microsoft.com/office/powerpoint/2010/main" val="794326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2390097691"/>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256117480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288663528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79DE959-8F66-48C8-9B75-7129AEC57E19}"/>
              </a:ext>
            </a:extLst>
          </p:cNvPr>
          <p:cNvSpPr>
            <a:spLocks noGrp="1"/>
          </p:cNvSpPr>
          <p:nvPr>
            <p:ph type="sldNum" sz="quarter" idx="10"/>
          </p:nvPr>
        </p:nvSpPr>
        <p:spPr/>
        <p:txBody>
          <a:bodyPr/>
          <a:lstStyle/>
          <a:p>
            <a:fld id="{49C04F3A-82BD-4011-AADB-1F79FD7DF4BC}" type="slidenum">
              <a:rPr lang="en-GB" smtClean="0"/>
              <a:pPr/>
              <a:t>‹#›</a:t>
            </a:fld>
            <a:endParaRPr lang="en-GB" dirty="0"/>
          </a:p>
        </p:txBody>
      </p:sp>
      <p:pic>
        <p:nvPicPr>
          <p:cNvPr id="6" name="Picture 5">
            <a:extLst>
              <a:ext uri="{FF2B5EF4-FFF2-40B4-BE49-F238E27FC236}">
                <a16:creationId xmlns:a16="http://schemas.microsoft.com/office/drawing/2014/main" id="{090E9091-F932-449D-A1EF-35B8A21AFB4E}"/>
              </a:ext>
            </a:extLst>
          </p:cNvPr>
          <p:cNvPicPr>
            <a:picLocks noChangeAspect="1"/>
          </p:cNvPicPr>
          <p:nvPr userDrawn="1"/>
        </p:nvPicPr>
        <p:blipFill>
          <a:blip r:embed="rId2"/>
          <a:stretch>
            <a:fillRect/>
          </a:stretch>
        </p:blipFill>
        <p:spPr>
          <a:xfrm>
            <a:off x="5041214" y="101678"/>
            <a:ext cx="4090771" cy="713294"/>
          </a:xfrm>
          <a:prstGeom prst="rect">
            <a:avLst/>
          </a:prstGeom>
        </p:spPr>
      </p:pic>
      <p:sp>
        <p:nvSpPr>
          <p:cNvPr id="11" name="Content Placeholder 10">
            <a:extLst>
              <a:ext uri="{FF2B5EF4-FFF2-40B4-BE49-F238E27FC236}">
                <a16:creationId xmlns:a16="http://schemas.microsoft.com/office/drawing/2014/main" id="{6FC767A1-DF76-4191-99F0-1311E413B2AA}"/>
              </a:ext>
            </a:extLst>
          </p:cNvPr>
          <p:cNvSpPr>
            <a:spLocks noGrp="1"/>
          </p:cNvSpPr>
          <p:nvPr>
            <p:ph sz="quarter" idx="11"/>
          </p:nvPr>
        </p:nvSpPr>
        <p:spPr>
          <a:xfrm>
            <a:off x="448274" y="1251040"/>
            <a:ext cx="8074025" cy="517525"/>
          </a:xfrm>
        </p:spPr>
        <p:txBody>
          <a:bodyPr>
            <a:normAutofit/>
          </a:bodyPr>
          <a:lstStyle>
            <a:lvl1pPr marL="0" indent="0" algn="ctr">
              <a:buNone/>
              <a:defRPr sz="1600" b="1" baseline="0">
                <a:latin typeface="Calibri" panose="020F0502020204030204" pitchFamily="34" charset="0"/>
              </a:defRPr>
            </a:lvl1pPr>
          </a:lstStyle>
          <a:p>
            <a:pPr lvl="0"/>
            <a:r>
              <a:rPr lang="en-US" dirty="0"/>
              <a:t>Click to edit Master text styles</a:t>
            </a:r>
          </a:p>
        </p:txBody>
      </p:sp>
      <p:sp>
        <p:nvSpPr>
          <p:cNvPr id="13" name="Text Placeholder 12">
            <a:extLst>
              <a:ext uri="{FF2B5EF4-FFF2-40B4-BE49-F238E27FC236}">
                <a16:creationId xmlns:a16="http://schemas.microsoft.com/office/drawing/2014/main" id="{DBE4024A-0EF9-41A2-B175-DDA4AA7DE116}"/>
              </a:ext>
            </a:extLst>
          </p:cNvPr>
          <p:cNvSpPr>
            <a:spLocks noGrp="1"/>
          </p:cNvSpPr>
          <p:nvPr>
            <p:ph type="body" sz="quarter" idx="12"/>
          </p:nvPr>
        </p:nvSpPr>
        <p:spPr>
          <a:xfrm>
            <a:off x="447677" y="2579688"/>
            <a:ext cx="8074024" cy="2673350"/>
          </a:xfrm>
        </p:spPr>
        <p:txBody>
          <a:bodyPr>
            <a:normAutofit/>
          </a:bodyPr>
          <a:lstStyle>
            <a:lvl1pPr marL="0" indent="0" algn="ctr">
              <a:buNone/>
              <a:defRPr sz="3400" b="1" i="0" baseline="0">
                <a:latin typeface="Calibri" panose="020F0502020204030204" pitchFamily="34" charset="0"/>
              </a:defRPr>
            </a:lvl1pPr>
          </a:lstStyle>
          <a:p>
            <a:pPr lvl="0"/>
            <a:endParaRPr lang="en-US" dirty="0"/>
          </a:p>
          <a:p>
            <a:pPr lvl="0"/>
            <a:endParaRPr lang="en-GB" dirty="0"/>
          </a:p>
          <a:p>
            <a:pPr lvl="0"/>
            <a:endParaRPr lang="en-GB" dirty="0"/>
          </a:p>
        </p:txBody>
      </p:sp>
      <p:sp>
        <p:nvSpPr>
          <p:cNvPr id="15" name="Text Placeholder 14">
            <a:extLst>
              <a:ext uri="{FF2B5EF4-FFF2-40B4-BE49-F238E27FC236}">
                <a16:creationId xmlns:a16="http://schemas.microsoft.com/office/drawing/2014/main" id="{7A2FE8F4-0B2F-4B6E-B4B0-927F13D7F719}"/>
              </a:ext>
            </a:extLst>
          </p:cNvPr>
          <p:cNvSpPr>
            <a:spLocks noGrp="1"/>
          </p:cNvSpPr>
          <p:nvPr>
            <p:ph type="body" sz="quarter" idx="13"/>
          </p:nvPr>
        </p:nvSpPr>
        <p:spPr>
          <a:xfrm>
            <a:off x="447675" y="5589588"/>
            <a:ext cx="8074025" cy="604837"/>
          </a:xfrm>
        </p:spPr>
        <p:txBody>
          <a:bodyPr>
            <a:normAutofit/>
          </a:bodyPr>
          <a:lstStyle>
            <a:lvl1pPr marL="0" indent="0" algn="ctr">
              <a:buNone/>
              <a:defRPr sz="1400" baseline="0">
                <a:latin typeface="Calibri" panose="020F0502020204030204" pitchFamily="34" charset="0"/>
              </a:defRPr>
            </a:lvl1pPr>
          </a:lstStyle>
          <a:p>
            <a:pPr lvl="0"/>
            <a:endParaRPr lang="en-GB" dirty="0"/>
          </a:p>
        </p:txBody>
      </p:sp>
    </p:spTree>
    <p:extLst>
      <p:ext uri="{BB962C8B-B14F-4D97-AF65-F5344CB8AC3E}">
        <p14:creationId xmlns:p14="http://schemas.microsoft.com/office/powerpoint/2010/main" val="29598440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0D344A87-61DB-4835-BEB0-346EDFB422AE}"/>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9">
            <a:extLst>
              <a:ext uri="{FF2B5EF4-FFF2-40B4-BE49-F238E27FC236}">
                <a16:creationId xmlns:a16="http://schemas.microsoft.com/office/drawing/2014/main" id="{EF509BE8-7E65-45EB-BBBD-AD3388FF69B8}"/>
              </a:ext>
            </a:extLst>
          </p:cNvPr>
          <p:cNvSpPr>
            <a:spLocks noGrp="1"/>
          </p:cNvSpPr>
          <p:nvPr>
            <p:ph type="body" sz="quarter" idx="11"/>
          </p:nvPr>
        </p:nvSpPr>
        <p:spPr>
          <a:xfrm>
            <a:off x="2570163" y="0"/>
            <a:ext cx="6573837" cy="1043796"/>
          </a:xfrm>
        </p:spPr>
        <p:txBody>
          <a:bodyPr anchor="ctr" anchorCtr="0">
            <a:no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3668140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0D344A87-61DB-4835-BEB0-346EDFB422AE}"/>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9">
            <a:extLst>
              <a:ext uri="{FF2B5EF4-FFF2-40B4-BE49-F238E27FC236}">
                <a16:creationId xmlns:a16="http://schemas.microsoft.com/office/drawing/2014/main" id="{EF509BE8-7E65-45EB-BBBD-AD3388FF69B8}"/>
              </a:ext>
            </a:extLst>
          </p:cNvPr>
          <p:cNvSpPr>
            <a:spLocks noGrp="1"/>
          </p:cNvSpPr>
          <p:nvPr>
            <p:ph type="body" sz="quarter" idx="11"/>
          </p:nvPr>
        </p:nvSpPr>
        <p:spPr>
          <a:xfrm>
            <a:off x="2570163" y="0"/>
            <a:ext cx="6573837" cy="1043796"/>
          </a:xfrm>
        </p:spPr>
        <p:txBody>
          <a:bodyPr anchor="ctr" anchorCtr="0">
            <a:no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569893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0D344A87-61DB-4835-BEB0-346EDFB422AE}"/>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9">
            <a:extLst>
              <a:ext uri="{FF2B5EF4-FFF2-40B4-BE49-F238E27FC236}">
                <a16:creationId xmlns:a16="http://schemas.microsoft.com/office/drawing/2014/main" id="{EF509BE8-7E65-45EB-BBBD-AD3388FF69B8}"/>
              </a:ext>
            </a:extLst>
          </p:cNvPr>
          <p:cNvSpPr>
            <a:spLocks noGrp="1"/>
          </p:cNvSpPr>
          <p:nvPr>
            <p:ph type="body" sz="quarter" idx="11"/>
          </p:nvPr>
        </p:nvSpPr>
        <p:spPr>
          <a:xfrm>
            <a:off x="2570163" y="0"/>
            <a:ext cx="6573837" cy="1043796"/>
          </a:xfrm>
        </p:spPr>
        <p:txBody>
          <a:bodyPr anchor="ctr" anchorCtr="0">
            <a:no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861022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0562" y="4106085"/>
            <a:ext cx="7886700" cy="1500187"/>
          </a:xfrm>
          <a:prstGeom prst="rect">
            <a:avLst/>
          </a:prstGeom>
        </p:spPr>
        <p:txBody>
          <a:bodyPr anchor="t" anchorCtr="0"/>
          <a:lstStyle>
            <a:lvl1pPr>
              <a:defRPr sz="4000" b="1" i="0" cap="all" baseline="0">
                <a:latin typeface="Calibri (heading)"/>
              </a:defRPr>
            </a:lvl1pPr>
          </a:lstStyle>
          <a:p>
            <a:r>
              <a:rPr lang="en-US" dirty="0"/>
              <a:t>Click to edit Master title style</a:t>
            </a:r>
          </a:p>
        </p:txBody>
      </p:sp>
      <p:sp>
        <p:nvSpPr>
          <p:cNvPr id="3" name="Text Placeholder 2"/>
          <p:cNvSpPr>
            <a:spLocks noGrp="1"/>
          </p:cNvSpPr>
          <p:nvPr>
            <p:ph type="body" idx="1"/>
          </p:nvPr>
        </p:nvSpPr>
        <p:spPr>
          <a:xfrm>
            <a:off x="550562" y="3666226"/>
            <a:ext cx="7886700" cy="439859"/>
          </a:xfrm>
        </p:spPr>
        <p:txBody>
          <a:bodyPr>
            <a:normAutofit/>
          </a:bodyPr>
          <a:lstStyle>
            <a:lvl1pPr marL="0" indent="0">
              <a:buNone/>
              <a:defRPr sz="2000" baseline="0">
                <a:solidFill>
                  <a:schemeClr val="tx1">
                    <a:lumMod val="50000"/>
                    <a:lumOff val="50000"/>
                  </a:schemeClr>
                </a:solidFill>
                <a:latin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Slide Number Placeholder 6">
            <a:extLst>
              <a:ext uri="{FF2B5EF4-FFF2-40B4-BE49-F238E27FC236}">
                <a16:creationId xmlns:a16="http://schemas.microsoft.com/office/drawing/2014/main" id="{20A8AF00-8302-4EB6-B590-39BD369534E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a16="http://schemas.microsoft.com/office/drawing/2014/main" id="{D233DBE3-4DCE-45EA-88E9-4DFE54A70D1C}"/>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33967875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568F01E-E28F-48CF-A919-4F87EC7314AB}"/>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Slide Number Placeholder 4">
            <a:extLst>
              <a:ext uri="{FF2B5EF4-FFF2-40B4-BE49-F238E27FC236}">
                <a16:creationId xmlns:a16="http://schemas.microsoft.com/office/drawing/2014/main" id="{38142138-4AA3-4144-B07B-05168E07F5FA}"/>
              </a:ext>
            </a:extLst>
          </p:cNvPr>
          <p:cNvSpPr>
            <a:spLocks noGrp="1"/>
          </p:cNvSpPr>
          <p:nvPr>
            <p:ph type="sldNum" sz="quarter" idx="12"/>
          </p:nvPr>
        </p:nvSpPr>
        <p:spPr>
          <a:xfrm>
            <a:off x="7086600" y="6588125"/>
            <a:ext cx="2057400" cy="285810"/>
          </a:xfrm>
          <a:prstGeom prst="rect">
            <a:avLst/>
          </a:prstGeom>
        </p:spPr>
        <p:txBody>
          <a:bodyPr/>
          <a:lstStyle>
            <a:lvl1pPr>
              <a:defRPr sz="900" baseline="0">
                <a:latin typeface="Verdana" panose="020B0604030504040204" pitchFamily="34" charset="0"/>
              </a:defRPr>
            </a:lvl1pPr>
          </a:lstStyle>
          <a:p>
            <a:fld id="{49C04F3A-82BD-4011-AADB-1F79FD7DF4BC}" type="slidenum">
              <a:rPr lang="en-GB" smtClean="0"/>
              <a:pPr/>
              <a:t>‹#›</a:t>
            </a:fld>
            <a:endParaRPr lang="en-GB" dirty="0"/>
          </a:p>
        </p:txBody>
      </p:sp>
      <p:sp>
        <p:nvSpPr>
          <p:cNvPr id="11" name="Rectangle 11">
            <a:extLst>
              <a:ext uri="{FF2B5EF4-FFF2-40B4-BE49-F238E27FC236}">
                <a16:creationId xmlns:a16="http://schemas.microsoft.com/office/drawing/2014/main" id="{4E9086BA-5439-49E6-9E91-FC32A560FF1E}"/>
              </a:ext>
            </a:extLst>
          </p:cNvPr>
          <p:cNvSpPr>
            <a:spLocks noChangeArrowheads="1"/>
          </p:cNvSpPr>
          <p:nvPr userDrawn="1"/>
        </p:nvSpPr>
        <p:spPr bwMode="auto">
          <a:xfrm>
            <a:off x="0" y="6622629"/>
            <a:ext cx="396044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en-US" sz="900" b="1" baseline="0" dirty="0">
                <a:solidFill>
                  <a:srgbClr val="FFFFFF"/>
                </a:solidFill>
                <a:latin typeface="Verdana" panose="020B0604030504040204" pitchFamily="34" charset="0"/>
              </a:rPr>
              <a:t>www.coe.int/cybercrime			</a:t>
            </a:r>
          </a:p>
        </p:txBody>
      </p:sp>
      <p:sp>
        <p:nvSpPr>
          <p:cNvPr id="15" name="Text Placeholder 11">
            <a:extLst>
              <a:ext uri="{FF2B5EF4-FFF2-40B4-BE49-F238E27FC236}">
                <a16:creationId xmlns:a16="http://schemas.microsoft.com/office/drawing/2014/main" id="{65D2B4B2-A487-46F2-91AA-C4BF2735A54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0474157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9F79EE9D-52D5-4B6B-99C5-F7B7EF500FFC}"/>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2" name="Text Placeholder 11">
            <a:extLst>
              <a:ext uri="{FF2B5EF4-FFF2-40B4-BE49-F238E27FC236}">
                <a16:creationId xmlns:a16="http://schemas.microsoft.com/office/drawing/2014/main" id="{CCA4FC42-7865-44A1-A558-6DAB208B7BBA}"/>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10558424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617213"/>
            <a:ext cx="3868340"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noAutofit/>
          </a:bodyPr>
          <a:lstStyle>
            <a:lvl1pPr marL="0" indent="0">
              <a:buNone/>
              <a:defRPr sz="2800" b="1" baseline="0">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617213"/>
            <a:ext cx="3887391" cy="3684588"/>
          </a:xfrm>
        </p:spPr>
        <p:txBody>
          <a:bodyPr/>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D8D75C77-33AE-4D9D-81BB-E8443987728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3" name="Text Placeholder 11">
            <a:extLst>
              <a:ext uri="{FF2B5EF4-FFF2-40B4-BE49-F238E27FC236}">
                <a16:creationId xmlns:a16="http://schemas.microsoft.com/office/drawing/2014/main" id="{E8360835-D07D-47DB-8A8D-6D70C8BFA691}"/>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3399336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3315512933"/>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F3D9741-60F0-480D-8B47-D9BDE25B27A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9" name="Text Placeholder 11">
            <a:extLst>
              <a:ext uri="{FF2B5EF4-FFF2-40B4-BE49-F238E27FC236}">
                <a16:creationId xmlns:a16="http://schemas.microsoft.com/office/drawing/2014/main" id="{A0DF66FC-D0BD-42D5-88C2-0C899A2415A4}"/>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29454627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319841"/>
            <a:ext cx="1971675" cy="4857122"/>
          </a:xfrm>
          <a:prstGeom prst="rect">
            <a:avLst/>
          </a:prstGeom>
        </p:spPr>
        <p:txBody>
          <a:bodyPr vert="eaVert"/>
          <a:lstStyle>
            <a:lvl1pPr>
              <a:defRPr baseline="0">
                <a:latin typeface="Calibri" panose="020F050202020403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628650" y="1319841"/>
            <a:ext cx="5800725" cy="4857121"/>
          </a:xfrm>
        </p:spPr>
        <p:txBody>
          <a:bodyPr vert="eaVert"/>
          <a:lstStyle>
            <a:lvl1pPr>
              <a:defRPr baseline="0">
                <a:latin typeface="Calibri" panose="020F0502020204030204" pitchFamily="34" charset="0"/>
              </a:defRPr>
            </a:lvl1pPr>
            <a:lvl2pPr>
              <a:defRPr baseline="0">
                <a:latin typeface="Calibri" panose="020F0502020204030204" pitchFamily="34" charset="0"/>
              </a:defRPr>
            </a:lvl2pPr>
            <a:lvl3pPr>
              <a:defRPr baseline="0">
                <a:latin typeface="Calibri" panose="020F0502020204030204" pitchFamily="34" charset="0"/>
              </a:defRPr>
            </a:lvl3pPr>
            <a:lvl4pPr>
              <a:defRPr baseline="0">
                <a:latin typeface="Calibri" panose="020F0502020204030204" pitchFamily="34" charset="0"/>
              </a:defRPr>
            </a:lvl4pPr>
            <a:lvl5pPr>
              <a:defRPr baseline="0">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B9F9D650-1009-46ED-8222-4EE43ED14297}"/>
              </a:ext>
            </a:extLst>
          </p:cNvPr>
          <p:cNvSpPr>
            <a:spLocks noGrp="1"/>
          </p:cNvSpPr>
          <p:nvPr>
            <p:ph type="sldNum" sz="quarter" idx="10"/>
          </p:nvPr>
        </p:nvSpPr>
        <p:spPr/>
        <p:txBody>
          <a:bodyPr/>
          <a:lstStyle/>
          <a:p>
            <a:fld id="{49C04F3A-82BD-4011-AADB-1F79FD7DF4BC}" type="slidenum">
              <a:rPr lang="en-GB" smtClean="0"/>
              <a:pPr/>
              <a:t>‹#›</a:t>
            </a:fld>
            <a:endParaRPr lang="en-GB" dirty="0"/>
          </a:p>
        </p:txBody>
      </p:sp>
      <p:sp>
        <p:nvSpPr>
          <p:cNvPr id="10" name="Text Placeholder 11">
            <a:extLst>
              <a:ext uri="{FF2B5EF4-FFF2-40B4-BE49-F238E27FC236}">
                <a16:creationId xmlns:a16="http://schemas.microsoft.com/office/drawing/2014/main" id="{5C16D1AC-E422-4575-9A0B-452840BC04CB}"/>
              </a:ext>
            </a:extLst>
          </p:cNvPr>
          <p:cNvSpPr>
            <a:spLocks noGrp="1"/>
          </p:cNvSpPr>
          <p:nvPr>
            <p:ph type="body" sz="quarter" idx="11"/>
          </p:nvPr>
        </p:nvSpPr>
        <p:spPr>
          <a:xfrm>
            <a:off x="2811463" y="0"/>
            <a:ext cx="6332537" cy="1035050"/>
          </a:xfrm>
        </p:spPr>
        <p:txBody>
          <a:bodyPr anchor="ctr" anchorCtr="0">
            <a:normAutofit/>
          </a:bodyPr>
          <a:lstStyle>
            <a:lvl1pPr marL="0" indent="0" algn="r">
              <a:buNone/>
              <a:defRPr sz="3200" baseline="0">
                <a:solidFill>
                  <a:schemeClr val="bg1"/>
                </a:solidFill>
              </a:defRPr>
            </a:lvl1pPr>
          </a:lstStyle>
          <a:p>
            <a:pPr lvl="0"/>
            <a:endParaRPr lang="en-GB" dirty="0"/>
          </a:p>
        </p:txBody>
      </p:sp>
    </p:spTree>
    <p:extLst>
      <p:ext uri="{BB962C8B-B14F-4D97-AF65-F5344CB8AC3E}">
        <p14:creationId xmlns:p14="http://schemas.microsoft.com/office/powerpoint/2010/main" val="427252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4115193528"/>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29664014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133425108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173988881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213961896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96622155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C04F3A-82BD-4011-AADB-1F79FD7DF4BC}" type="slidenum">
              <a:rPr lang="en-GB" smtClean="0"/>
              <a:pPr/>
              <a:t>‹#›</a:t>
            </a:fld>
            <a:endParaRPr lang="en-GB" dirty="0"/>
          </a:p>
        </p:txBody>
      </p:sp>
    </p:spTree>
    <p:extLst>
      <p:ext uri="{BB962C8B-B14F-4D97-AF65-F5344CB8AC3E}">
        <p14:creationId xmlns:p14="http://schemas.microsoft.com/office/powerpoint/2010/main" val="19787390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3/26/2021</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C04F3A-82BD-4011-AADB-1F79FD7DF4BC}" type="slidenum">
              <a:rPr lang="en-GB" smtClean="0"/>
              <a:pPr/>
              <a:t>‹#›</a:t>
            </a:fld>
            <a:endParaRPr lang="en-GB" dirty="0"/>
          </a:p>
        </p:txBody>
      </p:sp>
      <p:sp>
        <p:nvSpPr>
          <p:cNvPr id="7" name="Rectangle 6">
            <a:extLst>
              <a:ext uri="{FF2B5EF4-FFF2-40B4-BE49-F238E27FC236}">
                <a16:creationId xmlns:a16="http://schemas.microsoft.com/office/drawing/2014/main" id="{D9BE315B-93AB-4182-A682-D2D6C37D4D23}"/>
              </a:ext>
            </a:extLst>
          </p:cNvPr>
          <p:cNvSpPr/>
          <p:nvPr userDrawn="1"/>
        </p:nvSpPr>
        <p:spPr>
          <a:xfrm>
            <a:off x="0" y="-26988"/>
            <a:ext cx="9144000"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p>
        </p:txBody>
      </p:sp>
      <p:pic>
        <p:nvPicPr>
          <p:cNvPr id="8" name="Picture 4">
            <a:extLst>
              <a:ext uri="{FF2B5EF4-FFF2-40B4-BE49-F238E27FC236}">
                <a16:creationId xmlns:a16="http://schemas.microsoft.com/office/drawing/2014/main" id="{4840FB52-8F74-4C62-BC14-146E37352582}"/>
              </a:ext>
            </a:extLst>
          </p:cNvPr>
          <p:cNvPicPr>
            <a:picLocks noChangeAspect="1" noChangeArrowheads="1"/>
          </p:cNvPicPr>
          <p:nvPr userDrawn="1"/>
        </p:nvPicPr>
        <p:blipFill>
          <a:blip r:embed="rId23">
            <a:extLst>
              <a:ext uri="{28A0092B-C50C-407E-A947-70E740481C1C}">
                <a14:useLocalDpi xmlns:a14="http://schemas.microsoft.com/office/drawing/2010/main" val="0"/>
              </a:ext>
            </a:extLst>
          </a:blip>
          <a:srcRect/>
          <a:stretch>
            <a:fillRect/>
          </a:stretch>
        </p:blipFill>
        <p:spPr bwMode="auto">
          <a:xfrm>
            <a:off x="-899" y="-22225"/>
            <a:ext cx="1322388" cy="1074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a:extLst>
              <a:ext uri="{FF2B5EF4-FFF2-40B4-BE49-F238E27FC236}">
                <a16:creationId xmlns:a16="http://schemas.microsoft.com/office/drawing/2014/main" id="{AD8571B3-F2B3-4C41-8AB6-8D4158A1697F}"/>
              </a:ext>
            </a:extLst>
          </p:cNvPr>
          <p:cNvSpPr/>
          <p:nvPr userDrawn="1"/>
        </p:nvSpPr>
        <p:spPr>
          <a:xfrm>
            <a:off x="0" y="6588125"/>
            <a:ext cx="9144000" cy="296863"/>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1"/>
          <a:lstStyle/>
          <a:p>
            <a:pPr algn="ctr">
              <a:defRPr/>
            </a:pPr>
            <a:endParaRPr lang="en-GB"/>
          </a:p>
        </p:txBody>
      </p:sp>
      <p:sp>
        <p:nvSpPr>
          <p:cNvPr id="10" name="Rectangle 11">
            <a:extLst>
              <a:ext uri="{FF2B5EF4-FFF2-40B4-BE49-F238E27FC236}">
                <a16:creationId xmlns:a16="http://schemas.microsoft.com/office/drawing/2014/main" id="{C0713AAC-84AF-4971-8FCB-8CABFE853DD0}"/>
              </a:ext>
            </a:extLst>
          </p:cNvPr>
          <p:cNvSpPr>
            <a:spLocks noChangeArrowheads="1"/>
          </p:cNvSpPr>
          <p:nvPr userDrawn="1"/>
        </p:nvSpPr>
        <p:spPr bwMode="auto">
          <a:xfrm>
            <a:off x="-60382" y="6596936"/>
            <a:ext cx="321765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en-US" sz="1000" b="0" i="0" baseline="0" dirty="0">
                <a:solidFill>
                  <a:srgbClr val="FFFFFF"/>
                </a:solidFill>
                <a:latin typeface="Calibri" panose="020F0502020204030204" pitchFamily="34" charset="0"/>
              </a:rPr>
              <a:t>www.coe.int/cybercrime			</a:t>
            </a:r>
          </a:p>
        </p:txBody>
      </p:sp>
    </p:spTree>
    <p:extLst>
      <p:ext uri="{BB962C8B-B14F-4D97-AF65-F5344CB8AC3E}">
        <p14:creationId xmlns:p14="http://schemas.microsoft.com/office/powerpoint/2010/main" val="8350459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72" r:id="rId17"/>
    <p:sldLayoutId id="2147483664" r:id="rId18"/>
    <p:sldLayoutId id="2147483665" r:id="rId19"/>
    <p:sldLayoutId id="2147483666" r:id="rId20"/>
    <p:sldLayoutId id="2147483671" r:id="rId2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tteo.lucchetti@coe.in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46.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47.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47.xml"/><Relationship Id="rId1" Type="http://schemas.openxmlformats.org/officeDocument/2006/relationships/slideLayout" Target="../slideLayouts/slideLayout7.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hyperlink" Target="mailto:matteo.lucchetti@coe.int"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Content Placeholder 29">
            <a:extLst>
              <a:ext uri="{FF2B5EF4-FFF2-40B4-BE49-F238E27FC236}">
                <a16:creationId xmlns:a16="http://schemas.microsoft.com/office/drawing/2014/main" id="{DBB67D73-B6F5-4B2A-AAA2-032087A05B37}"/>
              </a:ext>
            </a:extLst>
          </p:cNvPr>
          <p:cNvSpPr>
            <a:spLocks noGrp="1"/>
          </p:cNvSpPr>
          <p:nvPr>
            <p:ph sz="quarter" idx="11"/>
          </p:nvPr>
        </p:nvSpPr>
        <p:spPr>
          <a:xfrm>
            <a:off x="448274" y="1251039"/>
            <a:ext cx="8074025" cy="724409"/>
          </a:xfrm>
        </p:spPr>
        <p:txBody>
          <a:bodyPr>
            <a:normAutofit/>
          </a:bodyPr>
          <a:lstStyle/>
          <a:p>
            <a:pPr lvl="0" fontAlgn="base">
              <a:lnSpc>
                <a:spcPct val="100000"/>
              </a:lnSpc>
              <a:spcBef>
                <a:spcPct val="0"/>
              </a:spcBef>
              <a:spcAft>
                <a:spcPct val="0"/>
              </a:spcAft>
            </a:pPr>
            <a:r>
              <a:rPr lang="ro-RO" sz="1400">
                <a:solidFill>
                  <a:prstClr val="black"/>
                </a:solidFill>
                <a:latin typeface="Verdana" panose="020B0604030504040204" pitchFamily="34" charset="0"/>
                <a:ea typeface="MS PGothic" panose="020B0600070205080204" pitchFamily="34" charset="-128"/>
              </a:rPr>
              <a:t>Curs judiciar introductiv privind infracțiunile cibernetice și probele electronice</a:t>
            </a:r>
          </a:p>
          <a:p>
            <a:endParaRPr lang="en-GB" dirty="0"/>
          </a:p>
        </p:txBody>
      </p:sp>
      <p:sp>
        <p:nvSpPr>
          <p:cNvPr id="31" name="Text Placeholder 30">
            <a:extLst>
              <a:ext uri="{FF2B5EF4-FFF2-40B4-BE49-F238E27FC236}">
                <a16:creationId xmlns:a16="http://schemas.microsoft.com/office/drawing/2014/main" id="{A3637711-684D-4890-8B1A-C347F5BBB59D}"/>
              </a:ext>
            </a:extLst>
          </p:cNvPr>
          <p:cNvSpPr>
            <a:spLocks noGrp="1"/>
          </p:cNvSpPr>
          <p:nvPr>
            <p:ph type="body" sz="quarter" idx="12"/>
          </p:nvPr>
        </p:nvSpPr>
        <p:spPr/>
        <p:txBody>
          <a:bodyPr>
            <a:normAutofit lnSpcReduction="10000"/>
          </a:bodyPr>
          <a:lstStyle/>
          <a:p>
            <a:pPr>
              <a:spcBef>
                <a:spcPct val="0"/>
              </a:spcBef>
            </a:pPr>
            <a:r>
              <a:rPr lang="ro-RO" sz="3200">
                <a:latin typeface="+mn-lt"/>
              </a:rPr>
              <a:t>Competențele procedurale ale Convenției de la Budapesta - Partea 1</a:t>
            </a:r>
          </a:p>
          <a:p>
            <a:pPr>
              <a:spcBef>
                <a:spcPct val="0"/>
              </a:spcBef>
            </a:pPr>
            <a:endParaRPr lang="en-GB" altLang="en-US" sz="1100" dirty="0">
              <a:latin typeface="+mn-lt"/>
            </a:endParaRPr>
          </a:p>
          <a:p>
            <a:pPr>
              <a:spcBef>
                <a:spcPct val="0"/>
              </a:spcBef>
            </a:pPr>
            <a:endParaRPr lang="en-GB" altLang="en-US" sz="1100" dirty="0">
              <a:latin typeface="+mn-lt"/>
            </a:endParaRPr>
          </a:p>
          <a:p>
            <a:pPr>
              <a:spcBef>
                <a:spcPct val="0"/>
              </a:spcBef>
            </a:pPr>
            <a:endParaRPr lang="en-GB" altLang="en-US" sz="1100" dirty="0">
              <a:latin typeface="+mn-lt"/>
            </a:endParaRPr>
          </a:p>
          <a:p>
            <a:pPr>
              <a:spcBef>
                <a:spcPct val="0"/>
              </a:spcBef>
            </a:pPr>
            <a:endParaRPr lang="en-GB" altLang="en-US" sz="1100" dirty="0">
              <a:latin typeface="+mn-lt"/>
            </a:endParaRPr>
          </a:p>
          <a:p>
            <a:pPr>
              <a:spcBef>
                <a:spcPct val="0"/>
              </a:spcBef>
            </a:pPr>
            <a:endParaRPr lang="en-GB" altLang="en-US" sz="1400" dirty="0">
              <a:latin typeface="+mn-lt"/>
            </a:endParaRPr>
          </a:p>
          <a:p>
            <a:pPr>
              <a:spcBef>
                <a:spcPct val="0"/>
              </a:spcBef>
            </a:pPr>
            <a:r>
              <a:rPr lang="ro-RO" sz="1400">
                <a:latin typeface="+mn-lt"/>
              </a:rPr>
              <a:t>Xxxxx XXXXXXXX</a:t>
            </a:r>
          </a:p>
          <a:p>
            <a:pPr>
              <a:spcBef>
                <a:spcPct val="0"/>
              </a:spcBef>
            </a:pPr>
            <a:endParaRPr lang="en-GB" altLang="en-US" sz="1400" dirty="0">
              <a:latin typeface="+mn-lt"/>
            </a:endParaRPr>
          </a:p>
          <a:p>
            <a:pPr>
              <a:spcBef>
                <a:spcPct val="0"/>
              </a:spcBef>
            </a:pPr>
            <a:r>
              <a:rPr lang="ro-RO" sz="1400" i="1">
                <a:latin typeface="+mn-lt"/>
              </a:rPr>
              <a:t>Consiliul Europei</a:t>
            </a:r>
          </a:p>
          <a:p>
            <a:pPr>
              <a:spcBef>
                <a:spcPct val="0"/>
              </a:spcBef>
            </a:pPr>
            <a:endParaRPr lang="en-GB" altLang="en-US" sz="1400" dirty="0">
              <a:solidFill>
                <a:srgbClr val="2F618F"/>
              </a:solidFill>
              <a:latin typeface="+mn-lt"/>
              <a:hlinkClick r:id="rId3"/>
            </a:endParaRPr>
          </a:p>
          <a:p>
            <a:pPr>
              <a:spcBef>
                <a:spcPct val="0"/>
              </a:spcBef>
            </a:pPr>
            <a:r>
              <a:rPr lang="ro-RO" sz="1400">
                <a:solidFill>
                  <a:srgbClr val="2F618F"/>
                </a:solidFill>
                <a:latin typeface="+mn-lt"/>
              </a:rPr>
              <a:t>Email:</a:t>
            </a:r>
          </a:p>
          <a:p>
            <a:pPr>
              <a:spcBef>
                <a:spcPct val="0"/>
              </a:spcBef>
            </a:pPr>
            <a:endParaRPr lang="en-GB" altLang="en-US" sz="1400" dirty="0">
              <a:latin typeface="Verdana" panose="020B0604030504040204" pitchFamily="34" charset="0"/>
            </a:endParaRPr>
          </a:p>
          <a:p>
            <a:pPr>
              <a:spcBef>
                <a:spcPct val="0"/>
              </a:spcBef>
            </a:pPr>
            <a:endParaRPr lang="en-GB" altLang="en-US" sz="1400" dirty="0">
              <a:latin typeface="Verdana" panose="020B0604030504040204" pitchFamily="34" charset="0"/>
            </a:endParaRPr>
          </a:p>
          <a:p>
            <a:pPr>
              <a:spcBef>
                <a:spcPct val="0"/>
              </a:spcBef>
            </a:pPr>
            <a:endParaRPr lang="en-GB" altLang="en-US" sz="1200" dirty="0">
              <a:latin typeface="Verdana" panose="020B0604030504040204" pitchFamily="34" charset="0"/>
            </a:endParaRPr>
          </a:p>
          <a:p>
            <a:pPr>
              <a:spcBef>
                <a:spcPct val="0"/>
              </a:spcBef>
            </a:pPr>
            <a:endParaRPr lang="en-GB" altLang="en-US" sz="1400" dirty="0">
              <a:latin typeface="Verdana" panose="020B0604030504040204" pitchFamily="34" charset="0"/>
            </a:endParaRPr>
          </a:p>
          <a:p>
            <a:pPr>
              <a:spcBef>
                <a:spcPct val="0"/>
              </a:spcBef>
            </a:pPr>
            <a:endParaRPr lang="en-GB" altLang="en-US" sz="1200" dirty="0">
              <a:latin typeface="Verdana" panose="020B0604030504040204" pitchFamily="34" charset="0"/>
            </a:endParaRPr>
          </a:p>
          <a:p>
            <a:endParaRPr lang="en-GB" dirty="0"/>
          </a:p>
        </p:txBody>
      </p:sp>
      <p:sp>
        <p:nvSpPr>
          <p:cNvPr id="32" name="Text Placeholder 31">
            <a:extLst>
              <a:ext uri="{FF2B5EF4-FFF2-40B4-BE49-F238E27FC236}">
                <a16:creationId xmlns:a16="http://schemas.microsoft.com/office/drawing/2014/main" id="{4E9FDC2C-93EC-4C8A-9ECF-4C1E10889CE9}"/>
              </a:ext>
            </a:extLst>
          </p:cNvPr>
          <p:cNvSpPr>
            <a:spLocks noGrp="1"/>
          </p:cNvSpPr>
          <p:nvPr>
            <p:ph type="body" sz="quarter" idx="13"/>
          </p:nvPr>
        </p:nvSpPr>
        <p:spPr/>
        <p:txBody>
          <a:bodyPr/>
          <a:lstStyle/>
          <a:p>
            <a:pPr>
              <a:spcBef>
                <a:spcPct val="0"/>
              </a:spcBef>
            </a:pPr>
            <a:r>
              <a:rPr lang="ro-RO">
                <a:latin typeface="Verdana" panose="020B0604030504040204" pitchFamily="34" charset="0"/>
              </a:rPr>
              <a:t>ZZ Luna AAAA</a:t>
            </a:r>
          </a:p>
          <a:p>
            <a:endParaRPr lang="en-GB" dirty="0"/>
          </a:p>
        </p:txBody>
      </p:sp>
      <p:sp>
        <p:nvSpPr>
          <p:cNvPr id="5" name="Text Placeholder 31">
            <a:extLst>
              <a:ext uri="{FF2B5EF4-FFF2-40B4-BE49-F238E27FC236}">
                <a16:creationId xmlns:a16="http://schemas.microsoft.com/office/drawing/2014/main" id="{4C05354A-007F-418A-8903-CE116B2ED22E}"/>
              </a:ext>
            </a:extLst>
          </p:cNvPr>
          <p:cNvSpPr txBox="1">
            <a:spLocks/>
          </p:cNvSpPr>
          <p:nvPr/>
        </p:nvSpPr>
        <p:spPr>
          <a:xfrm>
            <a:off x="1069975" y="6144224"/>
            <a:ext cx="8074025" cy="60483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1400" kern="1200" baseline="0">
                <a:solidFill>
                  <a:schemeClr val="tx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ct val="0"/>
              </a:spcBef>
            </a:pPr>
            <a:r>
              <a:rPr lang="ro-RO">
                <a:latin typeface="Verdana" panose="020B0604030504040204" pitchFamily="34" charset="0"/>
              </a:rPr>
              <a:t>ZZ Luna AAAA</a:t>
            </a:r>
          </a:p>
          <a:p>
            <a:endParaRPr lang="en-GB" dirty="0"/>
          </a:p>
        </p:txBody>
      </p:sp>
    </p:spTree>
    <p:extLst>
      <p:ext uri="{BB962C8B-B14F-4D97-AF65-F5344CB8AC3E}">
        <p14:creationId xmlns:p14="http://schemas.microsoft.com/office/powerpoint/2010/main" val="2337309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72435" y="1518790"/>
            <a:ext cx="3889351" cy="4247317"/>
          </a:xfrm>
          <a:prstGeom prst="rect">
            <a:avLst/>
          </a:prstGeom>
        </p:spPr>
        <p:txBody>
          <a:bodyPr wrap="square">
            <a:spAutoFit/>
          </a:bodyPr>
          <a:lstStyle/>
          <a:p>
            <a:pPr marL="342900" indent="-342900" algn="just">
              <a:buFont typeface="Wingdings" pitchFamily="2" charset="2"/>
              <a:buChar char="Ø"/>
            </a:pPr>
            <a:r>
              <a:rPr lang="ro-RO" sz="1500"/>
              <a:t>1 Fiecare parte se asigură că stabilirea, punerea în aplicare și aplicarea competențelor și procedurilor prevăzute în această secțiune sunt supuse condițiilor și garanțiilor prevăzute în legislația internă a acesteia, care vor asigura protecția adecvată a drepturilor și libertăților omului, incluzând drepturile care apar în conformitate cu obligațiile pe care le-a asumat în conformitate cu Convenția Consiliului Europei din 1950 pentru Protecția Drepturilor Omului și a Libertăților Fundamentale, Pactul internațional din 1966 al Organizației Națiunilor Unite privind drepturile civile și politice și alte instrumente internaționale aplicabile privind drepturile omului, și care vor încorpora </a:t>
            </a:r>
            <a:r>
              <a:rPr lang="ro-RO" sz="1500" b="1">
                <a:solidFill>
                  <a:srgbClr val="FF0000"/>
                </a:solidFill>
              </a:rPr>
              <a:t>principiul proporționalității</a:t>
            </a:r>
            <a:r>
              <a:rPr lang="ro-RO" sz="1500"/>
              <a:t> </a:t>
            </a:r>
          </a:p>
        </p:txBody>
      </p:sp>
      <p:sp>
        <p:nvSpPr>
          <p:cNvPr id="6" name="Rectangle 5">
            <a:extLst>
              <a:ext uri="{FF2B5EF4-FFF2-40B4-BE49-F238E27FC236}">
                <a16:creationId xmlns:a16="http://schemas.microsoft.com/office/drawing/2014/main" id="{524B6456-681F-2F44-A01A-AD3514E81BD2}"/>
              </a:ext>
            </a:extLst>
          </p:cNvPr>
          <p:cNvSpPr/>
          <p:nvPr/>
        </p:nvSpPr>
        <p:spPr>
          <a:xfrm>
            <a:off x="4630366" y="1518790"/>
            <a:ext cx="3978614" cy="2862322"/>
          </a:xfrm>
          <a:prstGeom prst="rect">
            <a:avLst/>
          </a:prstGeom>
        </p:spPr>
        <p:txBody>
          <a:bodyPr wrap="square">
            <a:spAutoFit/>
          </a:bodyPr>
          <a:lstStyle/>
          <a:p>
            <a:pPr marL="342900" indent="-342900" algn="just">
              <a:buFont typeface="Wingdings" pitchFamily="2" charset="2"/>
              <a:buChar char="ü"/>
            </a:pPr>
            <a:r>
              <a:rPr lang="ro-RO" sz="1500"/>
              <a:t>Puterea sau procedura trebuie să fie proporțională cu natura și circumstanțele infracțiunii</a:t>
            </a:r>
          </a:p>
          <a:p>
            <a:pPr marL="342900" indent="-342900" algn="just">
              <a:buFont typeface="Wingdings" pitchFamily="2" charset="2"/>
              <a:buChar char="ü"/>
            </a:pPr>
            <a:endParaRPr lang="en-US" sz="1500" dirty="0"/>
          </a:p>
          <a:p>
            <a:pPr marL="342900" indent="-342900" algn="just">
              <a:buFont typeface="Wingdings" pitchFamily="2" charset="2"/>
              <a:buChar char="ü"/>
            </a:pPr>
            <a:r>
              <a:rPr lang="ro-RO" sz="1500"/>
              <a:t>Dreptul intern trebuie să furnizeze limitări privind întinderea ordinelor de divulgare și a cerințelor rezonabile pentru percheziții și sechestrări. </a:t>
            </a:r>
          </a:p>
          <a:p>
            <a:pPr marL="342900" indent="-342900" algn="just">
              <a:buFont typeface="Wingdings" pitchFamily="2" charset="2"/>
              <a:buChar char="ü"/>
            </a:pPr>
            <a:endParaRPr lang="en-GB" sz="1500" dirty="0"/>
          </a:p>
          <a:p>
            <a:pPr marL="342900" indent="-342900" algn="just">
              <a:buFont typeface="Wingdings" pitchFamily="2" charset="2"/>
              <a:buChar char="ü"/>
            </a:pPr>
            <a:r>
              <a:rPr lang="ro-RO" sz="1500"/>
              <a:t>Părțile sunt obligate să pună în aplicare principiul proporționalității în conformitate cu dreptul intern</a:t>
            </a:r>
          </a:p>
        </p:txBody>
      </p:sp>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Condiții și garanții</a:t>
            </a:r>
          </a:p>
        </p:txBody>
      </p:sp>
    </p:spTree>
    <p:extLst>
      <p:ext uri="{BB962C8B-B14F-4D97-AF65-F5344CB8AC3E}">
        <p14:creationId xmlns:p14="http://schemas.microsoft.com/office/powerpoint/2010/main" val="1269040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52979" y="1436029"/>
            <a:ext cx="3889351" cy="4031873"/>
          </a:xfrm>
          <a:prstGeom prst="rect">
            <a:avLst/>
          </a:prstGeom>
        </p:spPr>
        <p:txBody>
          <a:bodyPr wrap="square">
            <a:spAutoFit/>
          </a:bodyPr>
          <a:lstStyle/>
          <a:p>
            <a:pPr marL="342900" indent="-342900" algn="just">
              <a:buFont typeface="Wingdings" pitchFamily="2" charset="2"/>
              <a:buChar char="Ø"/>
            </a:pPr>
            <a:r>
              <a:rPr lang="ro-RO" sz="1600"/>
              <a:t>2 Astfel de condiții și garanții trebuie, după caz, </a:t>
            </a:r>
            <a:r>
              <a:rPr lang="ro-RO" sz="1600" b="1">
                <a:solidFill>
                  <a:srgbClr val="FF0000"/>
                </a:solidFill>
              </a:rPr>
              <a:t>având in vedere natura procedurii sau competenței în cauză</a:t>
            </a:r>
            <a:r>
              <a:rPr lang="ro-RO" sz="1600"/>
              <a:t>, inter alia, să includă supraveghere  judiciară sau altă supervizare  independentă, motivele care justifică aplicarea și limitările obiectului și duratei acestei puteri sau proceduri.  </a:t>
            </a:r>
          </a:p>
          <a:p>
            <a:pPr marL="342900" indent="-342900" algn="just">
              <a:buFont typeface="Wingdings" pitchFamily="2" charset="2"/>
              <a:buChar char="Ø"/>
            </a:pPr>
            <a:endParaRPr lang="en-US" sz="1600" dirty="0"/>
          </a:p>
          <a:p>
            <a:pPr marL="342900" indent="-342900" algn="just">
              <a:buFont typeface="Wingdings" pitchFamily="2" charset="2"/>
              <a:buChar char="Ø"/>
            </a:pPr>
            <a:r>
              <a:rPr lang="ro-RO" sz="1600"/>
              <a:t>3 În măsura în care este în concordanță cu interesul public, în particular cu administrarea solidă a justiției, fiecare Parte ia în considerare impactul competențelor și procedurilor din această secțiune asupra drepturilor, responsabilităților și intereselor legitime ale terților.</a:t>
            </a:r>
          </a:p>
        </p:txBody>
      </p:sp>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Condiții și garanții</a:t>
            </a:r>
          </a:p>
        </p:txBody>
      </p:sp>
      <p:graphicFrame>
        <p:nvGraphicFramePr>
          <p:cNvPr id="2" name="Diagram 1">
            <a:extLst>
              <a:ext uri="{FF2B5EF4-FFF2-40B4-BE49-F238E27FC236}">
                <a16:creationId xmlns:a16="http://schemas.microsoft.com/office/drawing/2014/main" id="{AFA83779-BE0D-4375-A0C8-C137D24AAFB8}"/>
              </a:ext>
            </a:extLst>
          </p:cNvPr>
          <p:cNvGraphicFramePr/>
          <p:nvPr/>
        </p:nvGraphicFramePr>
        <p:xfrm>
          <a:off x="4139952" y="1270001"/>
          <a:ext cx="5004048" cy="48472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76045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62708" y="1463645"/>
            <a:ext cx="3889351" cy="4031873"/>
          </a:xfrm>
          <a:prstGeom prst="rect">
            <a:avLst/>
          </a:prstGeom>
        </p:spPr>
        <p:txBody>
          <a:bodyPr wrap="square">
            <a:spAutoFit/>
          </a:bodyPr>
          <a:lstStyle/>
          <a:p>
            <a:pPr marL="342900" indent="-342900" algn="just">
              <a:buFont typeface="Wingdings" pitchFamily="2" charset="2"/>
              <a:buChar char="Ø"/>
            </a:pPr>
            <a:r>
              <a:rPr lang="ro-RO" sz="1600"/>
              <a:t>2 Astfel de condiții și garanții trebuie, după caz, având in vedere natura procedurii sau competenței în cauză, inter alia, să includă </a:t>
            </a:r>
            <a:r>
              <a:rPr lang="ro-RO" sz="1600" b="1">
                <a:solidFill>
                  <a:srgbClr val="FF0000"/>
                </a:solidFill>
              </a:rPr>
              <a:t>supraveghere  judiciară</a:t>
            </a:r>
            <a:r>
              <a:rPr lang="ro-RO" sz="1600"/>
              <a:t> sau altă </a:t>
            </a:r>
            <a:r>
              <a:rPr lang="ro-RO" sz="1600" b="1">
                <a:solidFill>
                  <a:srgbClr val="FF0000"/>
                </a:solidFill>
              </a:rPr>
              <a:t>supervizare  independentă</a:t>
            </a:r>
            <a:r>
              <a:rPr lang="ro-RO" sz="1600"/>
              <a:t>, </a:t>
            </a:r>
            <a:r>
              <a:rPr lang="ro-RO" sz="1600" b="1">
                <a:solidFill>
                  <a:srgbClr val="FF0000"/>
                </a:solidFill>
              </a:rPr>
              <a:t>motivele</a:t>
            </a:r>
            <a:r>
              <a:rPr lang="ro-RO" sz="1600"/>
              <a:t> care justifică aplicarea și </a:t>
            </a:r>
            <a:r>
              <a:rPr lang="ro-RO" sz="1600" b="1">
                <a:solidFill>
                  <a:srgbClr val="FF0000"/>
                </a:solidFill>
              </a:rPr>
              <a:t>limitările</a:t>
            </a:r>
            <a:r>
              <a:rPr lang="ro-RO" sz="1600"/>
              <a:t> </a:t>
            </a:r>
            <a:r>
              <a:rPr lang="ro-RO" sz="1600" b="1">
                <a:solidFill>
                  <a:srgbClr val="FF0000"/>
                </a:solidFill>
              </a:rPr>
              <a:t>obiectului </a:t>
            </a:r>
            <a:r>
              <a:rPr lang="ro-RO" sz="1600"/>
              <a:t>și </a:t>
            </a:r>
            <a:r>
              <a:rPr lang="ro-RO" sz="1600" b="1">
                <a:solidFill>
                  <a:srgbClr val="FF0000"/>
                </a:solidFill>
              </a:rPr>
              <a:t>duratei </a:t>
            </a:r>
            <a:r>
              <a:rPr lang="ro-RO" sz="1600"/>
              <a:t>acestei puteri sau proceduri. </a:t>
            </a:r>
          </a:p>
          <a:p>
            <a:pPr marL="342900" indent="-342900" algn="just">
              <a:buFont typeface="Wingdings" pitchFamily="2" charset="2"/>
              <a:buChar char="Ø"/>
            </a:pPr>
            <a:endParaRPr lang="en-US" sz="1600" dirty="0"/>
          </a:p>
          <a:p>
            <a:pPr marL="342900" indent="-342900" algn="just">
              <a:buFont typeface="Wingdings" pitchFamily="2" charset="2"/>
              <a:buChar char="Ø"/>
            </a:pPr>
            <a:r>
              <a:rPr lang="ro-RO" sz="1600"/>
              <a:t>3 În măsura în care este în concordanță cu interesul public, în particular cu administrarea solidă a justiției, fiecare Parte ia în considerare impactul competențelor și procedurilor din această secțiune asupra drepturilor, responsabilităților și intereselor legitime ale terților.</a:t>
            </a:r>
          </a:p>
        </p:txBody>
      </p:sp>
      <p:sp>
        <p:nvSpPr>
          <p:cNvPr id="6" name="Rectangle 5">
            <a:extLst>
              <a:ext uri="{FF2B5EF4-FFF2-40B4-BE49-F238E27FC236}">
                <a16:creationId xmlns:a16="http://schemas.microsoft.com/office/drawing/2014/main" id="{524B6456-681F-2F44-A01A-AD3514E81BD2}"/>
              </a:ext>
            </a:extLst>
          </p:cNvPr>
          <p:cNvSpPr/>
          <p:nvPr/>
        </p:nvSpPr>
        <p:spPr>
          <a:xfrm>
            <a:off x="4289032" y="1506174"/>
            <a:ext cx="4290764" cy="2062103"/>
          </a:xfrm>
          <a:prstGeom prst="rect">
            <a:avLst/>
          </a:prstGeom>
        </p:spPr>
        <p:txBody>
          <a:bodyPr wrap="square">
            <a:spAutoFit/>
          </a:bodyPr>
          <a:lstStyle/>
          <a:p>
            <a:pPr marL="342900" indent="-342900" algn="just">
              <a:buFont typeface="Wingdings" pitchFamily="2" charset="2"/>
              <a:buChar char="ü"/>
            </a:pPr>
            <a:r>
              <a:rPr lang="ro-RO" sz="1600"/>
              <a:t>Lista ilustrativă și neexhaustivă a condițiilor și garanțiilor posibile include:</a:t>
            </a:r>
          </a:p>
          <a:p>
            <a:pPr marL="800100" lvl="1" indent="-342900" algn="just">
              <a:buFont typeface="Wingdings" pitchFamily="2" charset="2"/>
              <a:buChar char="ü"/>
            </a:pPr>
            <a:r>
              <a:rPr lang="ro-RO" sz="1600"/>
              <a:t>Supravegherea judiciară</a:t>
            </a:r>
          </a:p>
          <a:p>
            <a:pPr marL="800100" lvl="1" indent="-342900" algn="just">
              <a:buFont typeface="Wingdings" pitchFamily="2" charset="2"/>
              <a:buChar char="ü"/>
            </a:pPr>
            <a:r>
              <a:rPr lang="ro-RO" sz="1600"/>
              <a:t>Altă supraveghere independentă</a:t>
            </a:r>
          </a:p>
          <a:p>
            <a:pPr marL="800100" lvl="1" indent="-342900" algn="just">
              <a:buFont typeface="Wingdings" pitchFamily="2" charset="2"/>
              <a:buChar char="ü"/>
            </a:pPr>
            <a:r>
              <a:rPr lang="ro-RO" sz="1600"/>
              <a:t>Motivele care justifică aplicarea puterilor procedurale</a:t>
            </a:r>
          </a:p>
          <a:p>
            <a:pPr marL="800100" lvl="1" indent="-342900" algn="just">
              <a:buFont typeface="Wingdings" pitchFamily="2" charset="2"/>
              <a:buChar char="ü"/>
            </a:pPr>
            <a:r>
              <a:rPr lang="ro-RO" sz="1600"/>
              <a:t>Limitarea domeniului de aplicare al puterilor</a:t>
            </a:r>
          </a:p>
          <a:p>
            <a:pPr marL="800100" lvl="1" indent="-342900" algn="just">
              <a:buFont typeface="Wingdings" pitchFamily="2" charset="2"/>
              <a:buChar char="ü"/>
            </a:pPr>
            <a:r>
              <a:rPr lang="ro-RO" sz="1600"/>
              <a:t>Limitarea duratei puterilor</a:t>
            </a:r>
          </a:p>
        </p:txBody>
      </p:sp>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Condiții și garanții</a:t>
            </a:r>
          </a:p>
        </p:txBody>
      </p:sp>
    </p:spTree>
    <p:extLst>
      <p:ext uri="{BB962C8B-B14F-4D97-AF65-F5344CB8AC3E}">
        <p14:creationId xmlns:p14="http://schemas.microsoft.com/office/powerpoint/2010/main" val="194806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52979" y="1348800"/>
            <a:ext cx="3961821" cy="4031873"/>
          </a:xfrm>
          <a:prstGeom prst="rect">
            <a:avLst/>
          </a:prstGeom>
        </p:spPr>
        <p:txBody>
          <a:bodyPr wrap="square">
            <a:spAutoFit/>
          </a:bodyPr>
          <a:lstStyle/>
          <a:p>
            <a:pPr marL="342900" indent="-342900" algn="just">
              <a:buFont typeface="Wingdings" pitchFamily="2" charset="2"/>
              <a:buChar char="Ø"/>
            </a:pPr>
            <a:r>
              <a:rPr lang="ro-RO" sz="1600"/>
              <a:t>2 Astfel de condiții și garanții trebuie, după caz, având in vedere natura procedurii sau competenței în cauză, inter alia, să includă supraveghere  judiciară sau altă supervizare  independentă, motivele care justifică aplicarea și limitările obiectului și duratei acestei puteri sau proceduri. </a:t>
            </a:r>
          </a:p>
          <a:p>
            <a:pPr marL="342900" indent="-342900" algn="just">
              <a:buFont typeface="Wingdings" pitchFamily="2" charset="2"/>
              <a:buChar char="Ø"/>
            </a:pPr>
            <a:endParaRPr lang="en-US" sz="1600" dirty="0"/>
          </a:p>
          <a:p>
            <a:pPr marL="342900" indent="-342900" algn="just">
              <a:buFont typeface="Wingdings" pitchFamily="2" charset="2"/>
              <a:buChar char="Ø"/>
            </a:pPr>
            <a:r>
              <a:rPr lang="ro-RO" sz="1600"/>
              <a:t>3 În măsura în care este în concordanță cu </a:t>
            </a:r>
            <a:r>
              <a:rPr lang="ro-RO" sz="1600" b="1">
                <a:solidFill>
                  <a:srgbClr val="FF0000"/>
                </a:solidFill>
              </a:rPr>
              <a:t>interesul public</a:t>
            </a:r>
            <a:r>
              <a:rPr lang="ro-RO" sz="1600"/>
              <a:t>, în particular cu </a:t>
            </a:r>
            <a:r>
              <a:rPr lang="ro-RO" sz="1600" b="1">
                <a:solidFill>
                  <a:srgbClr val="FF0000"/>
                </a:solidFill>
              </a:rPr>
              <a:t>administrarea solidă a justiției</a:t>
            </a:r>
            <a:r>
              <a:rPr lang="ro-RO" sz="1600"/>
              <a:t>, fiecare Parte ia în considerare impactul competențelor și procedurilor din această secțiune asupra </a:t>
            </a:r>
            <a:r>
              <a:rPr lang="ro-RO" sz="1600" b="1">
                <a:solidFill>
                  <a:srgbClr val="FF0000"/>
                </a:solidFill>
              </a:rPr>
              <a:t>drepturilor, responsabilităților și intereselor legitime ale terților</a:t>
            </a:r>
            <a:r>
              <a:rPr lang="ro-RO" sz="1600"/>
              <a:t>.</a:t>
            </a:r>
          </a:p>
        </p:txBody>
      </p:sp>
      <p:sp>
        <p:nvSpPr>
          <p:cNvPr id="6" name="Rectangle 5">
            <a:extLst>
              <a:ext uri="{FF2B5EF4-FFF2-40B4-BE49-F238E27FC236}">
                <a16:creationId xmlns:a16="http://schemas.microsoft.com/office/drawing/2014/main" id="{524B6456-681F-2F44-A01A-AD3514E81BD2}"/>
              </a:ext>
            </a:extLst>
          </p:cNvPr>
          <p:cNvSpPr/>
          <p:nvPr/>
        </p:nvSpPr>
        <p:spPr>
          <a:xfrm>
            <a:off x="4406630" y="1348800"/>
            <a:ext cx="4357992" cy="2800767"/>
          </a:xfrm>
          <a:prstGeom prst="rect">
            <a:avLst/>
          </a:prstGeom>
        </p:spPr>
        <p:txBody>
          <a:bodyPr wrap="square">
            <a:spAutoFit/>
          </a:bodyPr>
          <a:lstStyle/>
          <a:p>
            <a:pPr marL="342900" indent="-342900" algn="just">
              <a:buFont typeface="Wingdings" pitchFamily="2" charset="2"/>
              <a:buChar char="ü"/>
            </a:pPr>
            <a:r>
              <a:rPr lang="ro-RO" sz="1600"/>
              <a:t>Trebuie să existe echilibru între interesul public (administrarea sănătoasă a justiției), precum și drepturile, responsabilitățile și interesele legitime ale terților</a:t>
            </a:r>
          </a:p>
          <a:p>
            <a:pPr marL="342900" indent="-342900" algn="just">
              <a:buFont typeface="Wingdings" pitchFamily="2" charset="2"/>
              <a:buChar char="ü"/>
            </a:pPr>
            <a:endParaRPr lang="en-GB" sz="1600" dirty="0"/>
          </a:p>
          <a:p>
            <a:pPr marL="342900" indent="-342900" algn="just">
              <a:buFont typeface="Wingdings" pitchFamily="2" charset="2"/>
              <a:buChar char="ü"/>
            </a:pPr>
            <a:r>
              <a:rPr lang="ro-RO" sz="1600"/>
              <a:t>Considerentele trebuie să includă:</a:t>
            </a:r>
          </a:p>
          <a:p>
            <a:pPr marL="800100" lvl="1" indent="-342900" algn="just">
              <a:buFont typeface="Wingdings" pitchFamily="2" charset="2"/>
              <a:buChar char="ü"/>
            </a:pPr>
            <a:r>
              <a:rPr lang="ro-RO" sz="1600"/>
              <a:t>Minimizarea perturbării serviciilor pentru consumatori</a:t>
            </a:r>
          </a:p>
          <a:p>
            <a:pPr marL="800100" lvl="1" indent="-342900" algn="just">
              <a:buFont typeface="Wingdings" pitchFamily="2" charset="2"/>
              <a:buChar char="ü"/>
            </a:pPr>
            <a:r>
              <a:rPr lang="ro-RO" sz="1600"/>
              <a:t>Protecția împotriva răspunderii pentru divulgare sau facilitarea divulgării </a:t>
            </a:r>
          </a:p>
          <a:p>
            <a:pPr marL="800100" lvl="1" indent="-342900" algn="just">
              <a:buFont typeface="Wingdings" pitchFamily="2" charset="2"/>
              <a:buChar char="ü"/>
            </a:pPr>
            <a:r>
              <a:rPr lang="ro-RO" sz="1600"/>
              <a:t>Protecția intereselor de proprietate </a:t>
            </a:r>
          </a:p>
        </p:txBody>
      </p:sp>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Condiții și garanții</a:t>
            </a:r>
          </a:p>
        </p:txBody>
      </p:sp>
    </p:spTree>
    <p:extLst>
      <p:ext uri="{BB962C8B-B14F-4D97-AF65-F5344CB8AC3E}">
        <p14:creationId xmlns:p14="http://schemas.microsoft.com/office/powerpoint/2010/main" val="1555668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14</a:t>
            </a:fld>
            <a:endParaRPr lang="en-GB"/>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14</a:t>
            </a:fld>
            <a:endParaRPr lang="en-GB">
              <a:solidFill>
                <a:schemeClr val="tx1"/>
              </a:solidFill>
            </a:endParaRPr>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0" name="Diagram 9">
            <a:extLst>
              <a:ext uri="{FF2B5EF4-FFF2-40B4-BE49-F238E27FC236}">
                <a16:creationId xmlns:a16="http://schemas.microsoft.com/office/drawing/2014/main" id="{4AC94D61-C432-964B-BFBF-EB29D1BBB3DF}"/>
              </a:ext>
            </a:extLst>
          </p:cNvPr>
          <p:cNvGraphicFramePr/>
          <p:nvPr/>
        </p:nvGraphicFramePr>
        <p:xfrm>
          <a:off x="88522" y="1360420"/>
          <a:ext cx="8454262" cy="50569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BAA7DDA5-F89B-CB44-922E-5F8384666617}"/>
              </a:ext>
            </a:extLst>
          </p:cNvPr>
          <p:cNvPicPr>
            <a:picLocks noChangeAspect="1"/>
          </p:cNvPicPr>
          <p:nvPr/>
        </p:nvPicPr>
        <p:blipFill>
          <a:blip r:embed="rId8"/>
          <a:stretch>
            <a:fillRect/>
          </a:stretch>
        </p:blipFill>
        <p:spPr>
          <a:xfrm>
            <a:off x="7395559" y="872616"/>
            <a:ext cx="1767076" cy="1767076"/>
          </a:xfrm>
          <a:prstGeom prst="rect">
            <a:avLst/>
          </a:prstGeom>
        </p:spPr>
      </p:pic>
      <p:sp>
        <p:nvSpPr>
          <p:cNvPr id="12"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Întrebări de sondaj</a:t>
            </a:r>
          </a:p>
        </p:txBody>
      </p:sp>
    </p:spTree>
    <p:extLst>
      <p:ext uri="{BB962C8B-B14F-4D97-AF65-F5344CB8AC3E}">
        <p14:creationId xmlns:p14="http://schemas.microsoft.com/office/powerpoint/2010/main" val="2170107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15</a:t>
            </a:fld>
            <a:endParaRPr lang="en-GB"/>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15</a:t>
            </a:fld>
            <a:endParaRPr lang="en-GB">
              <a:solidFill>
                <a:schemeClr val="tx1"/>
              </a:solidFill>
            </a:endParaRPr>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0" name="Diagram 9">
            <a:extLst>
              <a:ext uri="{FF2B5EF4-FFF2-40B4-BE49-F238E27FC236}">
                <a16:creationId xmlns:a16="http://schemas.microsoft.com/office/drawing/2014/main" id="{4AC94D61-C432-964B-BFBF-EB29D1BBB3DF}"/>
              </a:ext>
            </a:extLst>
          </p:cNvPr>
          <p:cNvGraphicFramePr/>
          <p:nvPr/>
        </p:nvGraphicFramePr>
        <p:xfrm>
          <a:off x="88522" y="1360420"/>
          <a:ext cx="8454262" cy="50569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BAA7DDA5-F89B-CB44-922E-5F8384666617}"/>
              </a:ext>
            </a:extLst>
          </p:cNvPr>
          <p:cNvPicPr>
            <a:picLocks noChangeAspect="1"/>
          </p:cNvPicPr>
          <p:nvPr/>
        </p:nvPicPr>
        <p:blipFill>
          <a:blip r:embed="rId8"/>
          <a:stretch>
            <a:fillRect/>
          </a:stretch>
        </p:blipFill>
        <p:spPr>
          <a:xfrm>
            <a:off x="7395559" y="872616"/>
            <a:ext cx="1767076" cy="1767076"/>
          </a:xfrm>
          <a:prstGeom prst="rect">
            <a:avLst/>
          </a:prstGeom>
        </p:spPr>
      </p:pic>
      <p:sp>
        <p:nvSpPr>
          <p:cNvPr id="12"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Întrebări de sondaj</a:t>
            </a:r>
          </a:p>
        </p:txBody>
      </p:sp>
    </p:spTree>
    <p:extLst>
      <p:ext uri="{BB962C8B-B14F-4D97-AF65-F5344CB8AC3E}">
        <p14:creationId xmlns:p14="http://schemas.microsoft.com/office/powerpoint/2010/main" val="859406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16</a:t>
            </a:fld>
            <a:endParaRPr lang="en-GB"/>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16</a:t>
            </a:fld>
            <a:endParaRPr lang="en-GB">
              <a:solidFill>
                <a:schemeClr val="tx1"/>
              </a:solidFill>
            </a:endParaRPr>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0" name="Diagram 9">
            <a:extLst>
              <a:ext uri="{FF2B5EF4-FFF2-40B4-BE49-F238E27FC236}">
                <a16:creationId xmlns:a16="http://schemas.microsoft.com/office/drawing/2014/main" id="{4AC94D61-C432-964B-BFBF-EB29D1BBB3DF}"/>
              </a:ext>
            </a:extLst>
          </p:cNvPr>
          <p:cNvGraphicFramePr/>
          <p:nvPr/>
        </p:nvGraphicFramePr>
        <p:xfrm>
          <a:off x="88522" y="1360420"/>
          <a:ext cx="8454262" cy="50569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BAA7DDA5-F89B-CB44-922E-5F8384666617}"/>
              </a:ext>
            </a:extLst>
          </p:cNvPr>
          <p:cNvPicPr>
            <a:picLocks noChangeAspect="1"/>
          </p:cNvPicPr>
          <p:nvPr/>
        </p:nvPicPr>
        <p:blipFill>
          <a:blip r:embed="rId8"/>
          <a:stretch>
            <a:fillRect/>
          </a:stretch>
        </p:blipFill>
        <p:spPr>
          <a:xfrm>
            <a:off x="7395559" y="872616"/>
            <a:ext cx="1767076" cy="1767076"/>
          </a:xfrm>
          <a:prstGeom prst="rect">
            <a:avLst/>
          </a:prstGeom>
        </p:spPr>
      </p:pic>
      <p:sp>
        <p:nvSpPr>
          <p:cNvPr id="12"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Întrebări de sondaj</a:t>
            </a:r>
          </a:p>
        </p:txBody>
      </p:sp>
    </p:spTree>
    <p:extLst>
      <p:ext uri="{BB962C8B-B14F-4D97-AF65-F5344CB8AC3E}">
        <p14:creationId xmlns:p14="http://schemas.microsoft.com/office/powerpoint/2010/main" val="1795268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17</a:t>
            </a:fld>
            <a:endParaRPr lang="en-GB"/>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17</a:t>
            </a:fld>
            <a:endParaRPr lang="en-GB">
              <a:solidFill>
                <a:schemeClr val="tx1"/>
              </a:solidFill>
            </a:endParaRPr>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0" name="Diagram 9">
            <a:extLst>
              <a:ext uri="{FF2B5EF4-FFF2-40B4-BE49-F238E27FC236}">
                <a16:creationId xmlns:a16="http://schemas.microsoft.com/office/drawing/2014/main" id="{4AC94D61-C432-964B-BFBF-EB29D1BBB3DF}"/>
              </a:ext>
            </a:extLst>
          </p:cNvPr>
          <p:cNvGraphicFramePr/>
          <p:nvPr/>
        </p:nvGraphicFramePr>
        <p:xfrm>
          <a:off x="88522" y="1360420"/>
          <a:ext cx="8454262" cy="50569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BAA7DDA5-F89B-CB44-922E-5F8384666617}"/>
              </a:ext>
            </a:extLst>
          </p:cNvPr>
          <p:cNvPicPr>
            <a:picLocks noChangeAspect="1"/>
          </p:cNvPicPr>
          <p:nvPr/>
        </p:nvPicPr>
        <p:blipFill>
          <a:blip r:embed="rId8"/>
          <a:stretch>
            <a:fillRect/>
          </a:stretch>
        </p:blipFill>
        <p:spPr>
          <a:xfrm>
            <a:off x="7395559" y="872616"/>
            <a:ext cx="1767076" cy="1767076"/>
          </a:xfrm>
          <a:prstGeom prst="rect">
            <a:avLst/>
          </a:prstGeom>
        </p:spPr>
      </p:pic>
      <p:sp>
        <p:nvSpPr>
          <p:cNvPr id="12"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Întrebări de sondaj</a:t>
            </a:r>
          </a:p>
        </p:txBody>
      </p:sp>
    </p:spTree>
    <p:extLst>
      <p:ext uri="{BB962C8B-B14F-4D97-AF65-F5344CB8AC3E}">
        <p14:creationId xmlns:p14="http://schemas.microsoft.com/office/powerpoint/2010/main" val="3636643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z="3200">
                <a:latin typeface="+mn-lt"/>
              </a:rPr>
              <a:t>CONSERVAREA RAPIDĂ A DATELOR INFORMATICE STOCATE și divulgarea parțială a datelor de trafic</a:t>
            </a:r>
          </a:p>
        </p:txBody>
      </p:sp>
      <p:sp>
        <p:nvSpPr>
          <p:cNvPr id="3" name="Text Placeholder 2"/>
          <p:cNvSpPr>
            <a:spLocks noGrp="1"/>
          </p:cNvSpPr>
          <p:nvPr>
            <p:ph type="body" idx="1"/>
          </p:nvPr>
        </p:nvSpPr>
        <p:spPr/>
        <p:txBody>
          <a:bodyPr/>
          <a:lstStyle/>
          <a:p>
            <a:r>
              <a:rPr lang="ro-RO">
                <a:latin typeface="+mn-lt"/>
                <a:ea typeface="Verdana" panose="020B0604030504040204" pitchFamily="34" charset="0"/>
              </a:rPr>
              <a:t>Competențele procedurale în cadrul Convenției de la Budapesta (Partea 1)</a:t>
            </a:r>
          </a:p>
          <a:p>
            <a:endParaRPr lang="en-US" dirty="0"/>
          </a:p>
        </p:txBody>
      </p:sp>
      <p:sp>
        <p:nvSpPr>
          <p:cNvPr id="4" name="Slide Number Placeholder 3"/>
          <p:cNvSpPr>
            <a:spLocks noGrp="1"/>
          </p:cNvSpPr>
          <p:nvPr>
            <p:ph type="sldNum" sz="quarter" idx="10"/>
          </p:nvPr>
        </p:nvSpPr>
        <p:spPr/>
        <p:txBody>
          <a:bodyPr/>
          <a:lstStyle/>
          <a:p>
            <a:fld id="{49C04F3A-82BD-4011-AADB-1F79FD7DF4BC}" type="slidenum">
              <a:rPr lang="en-GB" smtClean="0"/>
              <a:pPr/>
              <a:t>18</a:t>
            </a:fld>
            <a:endParaRPr lang="en-GB"/>
          </a:p>
        </p:txBody>
      </p:sp>
      <p:sp>
        <p:nvSpPr>
          <p:cNvPr id="5" name="Text Placeholder 4"/>
          <p:cNvSpPr>
            <a:spLocks noGrp="1"/>
          </p:cNvSpPr>
          <p:nvPr>
            <p:ph type="body" sz="quarter" idx="11"/>
          </p:nvPr>
        </p:nvSpPr>
        <p:spPr/>
        <p:txBody>
          <a:bodyPr>
            <a:normAutofit lnSpcReduction="10000"/>
          </a:bodyPr>
          <a:lstStyle/>
          <a:p>
            <a:endParaRPr lang="en-GB" dirty="0">
              <a:latin typeface="Verdana" charset="0"/>
              <a:cs typeface="Verdana" charset="0"/>
            </a:endParaRPr>
          </a:p>
          <a:p>
            <a:r>
              <a:rPr lang="ro-RO">
                <a:latin typeface="Verdana" charset="0"/>
                <a:cs typeface="Verdana" charset="0"/>
              </a:rPr>
              <a:t>Secțiunea 3</a:t>
            </a:r>
          </a:p>
          <a:p>
            <a:endParaRPr lang="en-US" dirty="0"/>
          </a:p>
        </p:txBody>
      </p:sp>
    </p:spTree>
    <p:extLst>
      <p:ext uri="{BB962C8B-B14F-4D97-AF65-F5344CB8AC3E}">
        <p14:creationId xmlns:p14="http://schemas.microsoft.com/office/powerpoint/2010/main" val="30281497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7">
            <a:extLst>
              <a:ext uri="{FF2B5EF4-FFF2-40B4-BE49-F238E27FC236}">
                <a16:creationId xmlns:a16="http://schemas.microsoft.com/office/drawing/2014/main" id="{C4E7D0AE-F5E2-48F0-87FE-9287F73A74DA}"/>
              </a:ext>
            </a:extLst>
          </p:cNvPr>
          <p:cNvSpPr txBox="1">
            <a:spLocks noChangeArrowheads="1"/>
          </p:cNvSpPr>
          <p:nvPr/>
        </p:nvSpPr>
        <p:spPr bwMode="auto">
          <a:xfrm>
            <a:off x="1403350" y="44624"/>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a datelor informatice stocate</a:t>
            </a:r>
          </a:p>
        </p:txBody>
      </p:sp>
      <p:sp>
        <p:nvSpPr>
          <p:cNvPr id="4" name="Rectangle 3">
            <a:extLst>
              <a:ext uri="{FF2B5EF4-FFF2-40B4-BE49-F238E27FC236}">
                <a16:creationId xmlns:a16="http://schemas.microsoft.com/office/drawing/2014/main" id="{5862AA6F-ACDE-4466-86FA-86B30DF3D58B}"/>
              </a:ext>
            </a:extLst>
          </p:cNvPr>
          <p:cNvSpPr txBox="1">
            <a:spLocks/>
          </p:cNvSpPr>
          <p:nvPr/>
        </p:nvSpPr>
        <p:spPr>
          <a:xfrm>
            <a:off x="312057" y="1204573"/>
            <a:ext cx="8519885" cy="5292809"/>
          </a:xfrm>
          <a:prstGeom prst="rect">
            <a:avLst/>
          </a:prstGeom>
          <a:ln w="38100">
            <a:solidFill>
              <a:srgbClr val="FF0000"/>
            </a:solidFill>
          </a:ln>
        </p:spPr>
        <p:txBody>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eaLnBrk="1" hangingPunct="1">
              <a:lnSpc>
                <a:spcPct val="80000"/>
              </a:lnSpc>
              <a:spcBef>
                <a:spcPts val="600"/>
              </a:spcBef>
              <a:spcAft>
                <a:spcPts val="1200"/>
              </a:spcAft>
              <a:buFont typeface="Arial" pitchFamily="34" charset="0"/>
              <a:buNone/>
              <a:defRPr/>
            </a:pPr>
            <a:endParaRPr lang="en-GB" altLang="sr-Latn-RS" sz="1000" b="1" i="1" dirty="0">
              <a:ea typeface="ＭＳ Ｐゴシック" pitchFamily="34" charset="-128"/>
            </a:endParaRPr>
          </a:p>
          <a:p>
            <a:pPr marL="0" indent="0" algn="ctr" eaLnBrk="1" hangingPunct="1">
              <a:lnSpc>
                <a:spcPct val="80000"/>
              </a:lnSpc>
              <a:spcBef>
                <a:spcPts val="600"/>
              </a:spcBef>
              <a:spcAft>
                <a:spcPts val="1200"/>
              </a:spcAft>
              <a:buFont typeface="Arial" pitchFamily="34" charset="0"/>
              <a:buNone/>
              <a:defRPr/>
            </a:pPr>
            <a:r>
              <a:rPr lang="ro-RO" sz="2600" b="1" i="1">
                <a:ea typeface="ＭＳ Ｐゴシック" pitchFamily="34" charset="-128"/>
              </a:rPr>
              <a:t>Conservarea rapidă a datelor informatice  </a:t>
            </a:r>
          </a:p>
          <a:p>
            <a:pPr marL="0" indent="0" algn="ctr" eaLnBrk="1" hangingPunct="1">
              <a:lnSpc>
                <a:spcPct val="80000"/>
              </a:lnSpc>
              <a:spcBef>
                <a:spcPts val="600"/>
              </a:spcBef>
              <a:spcAft>
                <a:spcPts val="1200"/>
              </a:spcAft>
              <a:buFont typeface="Arial" pitchFamily="34" charset="0"/>
              <a:buNone/>
              <a:defRPr/>
            </a:pPr>
            <a:r>
              <a:rPr lang="ro-RO" sz="2600" b="1" i="1">
                <a:ea typeface="ＭＳ Ｐゴシック" pitchFamily="34" charset="-128"/>
              </a:rPr>
              <a:t>Conservarea rapidă și divulgarea datelor informatice</a:t>
            </a:r>
          </a:p>
          <a:p>
            <a:pPr marL="0" indent="0" algn="ctr" eaLnBrk="1" hangingPunct="1">
              <a:lnSpc>
                <a:spcPct val="80000"/>
              </a:lnSpc>
              <a:spcBef>
                <a:spcPts val="600"/>
              </a:spcBef>
              <a:spcAft>
                <a:spcPts val="1200"/>
              </a:spcAft>
              <a:buFont typeface="Arial" pitchFamily="34" charset="0"/>
              <a:buNone/>
              <a:defRPr/>
            </a:pPr>
            <a:r>
              <a:rPr lang="ro-RO" sz="2600" b="1" i="1">
                <a:ea typeface="ＭＳ Ｐゴシック" pitchFamily="34" charset="-128"/>
              </a:rPr>
              <a:t>(Articolele 16 și 17– Convenția de la Budapesta)</a:t>
            </a:r>
          </a:p>
          <a:p>
            <a:pPr eaLnBrk="1" hangingPunct="1">
              <a:lnSpc>
                <a:spcPct val="80000"/>
              </a:lnSpc>
              <a:spcBef>
                <a:spcPts val="600"/>
              </a:spcBef>
              <a:spcAft>
                <a:spcPts val="1200"/>
              </a:spcAft>
              <a:defRPr/>
            </a:pPr>
            <a:endParaRPr lang="en-GB" altLang="sr-Latn-RS" sz="1000" dirty="0">
              <a:ea typeface="ＭＳ Ｐゴシック" pitchFamily="34" charset="-128"/>
            </a:endParaRPr>
          </a:p>
          <a:p>
            <a:pPr algn="ctr" eaLnBrk="1" hangingPunct="1">
              <a:lnSpc>
                <a:spcPct val="80000"/>
              </a:lnSpc>
              <a:spcBef>
                <a:spcPts val="600"/>
              </a:spcBef>
              <a:spcAft>
                <a:spcPts val="1200"/>
              </a:spcAft>
              <a:defRPr/>
            </a:pPr>
            <a:r>
              <a:rPr lang="ro-RO" sz="2000" i="1">
                <a:ea typeface="ＭＳ Ｐゴシック" pitchFamily="34" charset="-128"/>
              </a:rPr>
              <a:t>Foarte inovatoare și extrem de semnificativă </a:t>
            </a:r>
          </a:p>
          <a:p>
            <a:pPr algn="ctr" eaLnBrk="1" hangingPunct="1">
              <a:lnSpc>
                <a:spcPct val="80000"/>
              </a:lnSpc>
              <a:spcBef>
                <a:spcPts val="600"/>
              </a:spcBef>
              <a:spcAft>
                <a:spcPts val="1200"/>
              </a:spcAft>
              <a:defRPr/>
            </a:pPr>
            <a:r>
              <a:rPr lang="ro-RO" sz="2000" i="1">
                <a:ea typeface="ＭＳ Ｐゴシック" pitchFamily="34" charset="-128"/>
              </a:rPr>
              <a:t>Atenție diferită </a:t>
            </a:r>
          </a:p>
          <a:p>
            <a:pPr eaLnBrk="1" hangingPunct="1">
              <a:lnSpc>
                <a:spcPct val="80000"/>
              </a:lnSpc>
              <a:spcBef>
                <a:spcPts val="600"/>
              </a:spcBef>
              <a:spcAft>
                <a:spcPts val="1200"/>
              </a:spcAft>
              <a:defRPr/>
            </a:pPr>
            <a:r>
              <a:rPr lang="ro-RO" sz="1800" i="1">
                <a:ea typeface="ＭＳ Ｐゴシック" pitchFamily="34" charset="-128"/>
              </a:rPr>
              <a:t>Ambele sunt urgente pentru a corespunde cu viteza de circulație a informațiilor în mediul digital</a:t>
            </a:r>
          </a:p>
          <a:p>
            <a:pPr eaLnBrk="1" hangingPunct="1">
              <a:lnSpc>
                <a:spcPct val="80000"/>
              </a:lnSpc>
              <a:spcBef>
                <a:spcPts val="600"/>
              </a:spcBef>
              <a:spcAft>
                <a:spcPts val="1200"/>
              </a:spcAft>
              <a:defRPr/>
            </a:pPr>
            <a:r>
              <a:rPr lang="ro-RO" sz="1800" i="1">
                <a:ea typeface="ＭＳ Ｐゴシック" pitchFamily="34" charset="-128"/>
              </a:rPr>
              <a:t>Nivelul lor de intruziune nu este foarte ridicat</a:t>
            </a:r>
          </a:p>
          <a:p>
            <a:pPr eaLnBrk="1" hangingPunct="1">
              <a:lnSpc>
                <a:spcPct val="80000"/>
              </a:lnSpc>
              <a:spcBef>
                <a:spcPts val="600"/>
              </a:spcBef>
              <a:spcAft>
                <a:spcPts val="1200"/>
              </a:spcAft>
              <a:defRPr/>
            </a:pPr>
            <a:r>
              <a:rPr lang="ro-RO" sz="1800" i="1">
                <a:ea typeface="ＭＳ Ｐゴシック" pitchFamily="34" charset="-128"/>
              </a:rPr>
              <a:t>În ce privește datele de trafic, există o dispoziție care să permită dezvăluirea rapidă</a:t>
            </a:r>
          </a:p>
        </p:txBody>
      </p:sp>
    </p:spTree>
    <p:extLst>
      <p:ext uri="{BB962C8B-B14F-4D97-AF65-F5344CB8AC3E}">
        <p14:creationId xmlns:p14="http://schemas.microsoft.com/office/powerpoint/2010/main" val="1893237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E3C051-7F78-4EAF-8CA3-B9689E461A1C}"/>
              </a:ext>
            </a:extLst>
          </p:cNvPr>
          <p:cNvSpPr>
            <a:spLocks noGrp="1"/>
          </p:cNvSpPr>
          <p:nvPr>
            <p:ph idx="1"/>
          </p:nvPr>
        </p:nvSpPr>
        <p:spPr/>
        <p:txBody>
          <a:bodyPr/>
          <a:lstStyle/>
          <a:p>
            <a:pPr marL="514350" indent="-514350">
              <a:lnSpc>
                <a:spcPct val="150000"/>
              </a:lnSpc>
              <a:buFont typeface="+mj-lt"/>
              <a:buAutoNum type="arabicPeriod"/>
            </a:pPr>
            <a:r>
              <a:rPr lang="ro-RO"/>
              <a:t>Obiectul prevederilor procedurale </a:t>
            </a:r>
          </a:p>
          <a:p>
            <a:pPr marL="514350" indent="-514350">
              <a:lnSpc>
                <a:spcPct val="150000"/>
              </a:lnSpc>
              <a:buFont typeface="+mj-lt"/>
              <a:buAutoNum type="arabicPeriod"/>
            </a:pPr>
            <a:r>
              <a:rPr lang="ro-RO"/>
              <a:t>Condiții și garanții </a:t>
            </a:r>
          </a:p>
          <a:p>
            <a:pPr marL="514350" indent="-514350">
              <a:lnSpc>
                <a:spcPct val="150000"/>
              </a:lnSpc>
              <a:buFont typeface="+mj-lt"/>
              <a:buAutoNum type="arabicPeriod"/>
            </a:pPr>
            <a:r>
              <a:rPr lang="ro-RO"/>
              <a:t>Conservarea rapidă a datelor informatice stocate și divulgarea parțială a datelor de trafic</a:t>
            </a:r>
          </a:p>
          <a:p>
            <a:pPr marL="514350" indent="-514350">
              <a:lnSpc>
                <a:spcPct val="150000"/>
              </a:lnSpc>
              <a:buFont typeface="+mj-lt"/>
              <a:buAutoNum type="arabicPeriod"/>
            </a:pPr>
            <a:r>
              <a:rPr lang="ro-RO"/>
              <a:t>Ordinul de divulgare</a:t>
            </a:r>
          </a:p>
          <a:p>
            <a:pPr marL="0" indent="0">
              <a:buNone/>
            </a:pPr>
            <a:endParaRPr lang="en-GB" dirty="0"/>
          </a:p>
        </p:txBody>
      </p:sp>
      <p:sp>
        <p:nvSpPr>
          <p:cNvPr id="3" name="Slide Number Placeholder 2">
            <a:extLst>
              <a:ext uri="{FF2B5EF4-FFF2-40B4-BE49-F238E27FC236}">
                <a16:creationId xmlns:a16="http://schemas.microsoft.com/office/drawing/2014/main" id="{326DEE90-BBA0-4583-ACBF-ECFB113664A1}"/>
              </a:ext>
            </a:extLst>
          </p:cNvPr>
          <p:cNvSpPr>
            <a:spLocks noGrp="1"/>
          </p:cNvSpPr>
          <p:nvPr>
            <p:ph type="sldNum" sz="quarter" idx="10"/>
          </p:nvPr>
        </p:nvSpPr>
        <p:spPr/>
        <p:txBody>
          <a:bodyPr/>
          <a:lstStyle/>
          <a:p>
            <a:fld id="{49C04F3A-82BD-4011-AADB-1F79FD7DF4BC}" type="slidenum">
              <a:rPr lang="en-GB" smtClean="0"/>
              <a:pPr/>
              <a:t>2</a:t>
            </a:fld>
            <a:endParaRPr lang="en-GB"/>
          </a:p>
        </p:txBody>
      </p:sp>
      <p:sp>
        <p:nvSpPr>
          <p:cNvPr id="4" name="Text Placeholder 3">
            <a:extLst>
              <a:ext uri="{FF2B5EF4-FFF2-40B4-BE49-F238E27FC236}">
                <a16:creationId xmlns:a16="http://schemas.microsoft.com/office/drawing/2014/main" id="{B9B1F5F5-B558-4D71-96FB-A9C9C54C9C78}"/>
              </a:ext>
            </a:extLst>
          </p:cNvPr>
          <p:cNvSpPr>
            <a:spLocks noGrp="1"/>
          </p:cNvSpPr>
          <p:nvPr>
            <p:ph type="body" sz="quarter" idx="11"/>
          </p:nvPr>
        </p:nvSpPr>
        <p:spPr/>
        <p:txBody>
          <a:bodyPr/>
          <a:lstStyle/>
          <a:p>
            <a:endParaRPr lang="en-GB" dirty="0">
              <a:latin typeface="Verdana" charset="0"/>
              <a:cs typeface="Verdana" charset="0"/>
            </a:endParaRPr>
          </a:p>
          <a:p>
            <a:r>
              <a:rPr lang="ro-RO">
                <a:latin typeface="Verdana" charset="0"/>
                <a:cs typeface="Verdana" charset="0"/>
              </a:rPr>
              <a:t>Cuprinsul sesiunii</a:t>
            </a:r>
          </a:p>
          <a:p>
            <a:endParaRPr lang="en-GB" dirty="0"/>
          </a:p>
        </p:txBody>
      </p:sp>
    </p:spTree>
    <p:extLst>
      <p:ext uri="{BB962C8B-B14F-4D97-AF65-F5344CB8AC3E}">
        <p14:creationId xmlns:p14="http://schemas.microsoft.com/office/powerpoint/2010/main" val="2485740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90331D7-8779-4AA9-83C2-4C9DE8839674}"/>
              </a:ext>
            </a:extLst>
          </p:cNvPr>
          <p:cNvSpPr>
            <a:spLocks noGrp="1"/>
          </p:cNvSpPr>
          <p:nvPr>
            <p:ph type="title"/>
          </p:nvPr>
        </p:nvSpPr>
        <p:spPr>
          <a:xfrm>
            <a:off x="629842" y="0"/>
            <a:ext cx="7886700" cy="935038"/>
          </a:xfrm>
        </p:spPr>
        <p:txBody>
          <a:bodyPr>
            <a:normAutofit fontScale="90000"/>
          </a:bodyPr>
          <a:lstStyle/>
          <a:p>
            <a:pPr marL="0" marR="0" lvl="0" indent="0" defTabSz="457200" rtl="0" eaLnBrk="1" fontAlgn="auto" latinLnBrk="0" hangingPunct="1">
              <a:lnSpc>
                <a:spcPct val="100000"/>
              </a:lnSpc>
              <a:spcBef>
                <a:spcPts val="0"/>
              </a:spcBef>
              <a:spcAft>
                <a:spcPts val="0"/>
              </a:spcAft>
              <a:tabLst/>
              <a:defRPr/>
            </a:pPr>
            <a:r>
              <a:rPr kumimoji="0" lang="ro-RO" sz="27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charset="0"/>
              </a:rPr>
              <a:t>Conservarea rapidă a datelor informatice stocate</a:t>
            </a:r>
            <a:br>
              <a:rPr kumimoji="0" lang="ro-RO" sz="27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charset="0"/>
              </a:rPr>
            </a:br>
            <a:endParaRPr lang="en-US" dirty="0"/>
          </a:p>
        </p:txBody>
      </p:sp>
      <p:sp>
        <p:nvSpPr>
          <p:cNvPr id="3" name="Substituent text 2">
            <a:extLst>
              <a:ext uri="{FF2B5EF4-FFF2-40B4-BE49-F238E27FC236}">
                <a16:creationId xmlns:a16="http://schemas.microsoft.com/office/drawing/2014/main" id="{D44E24CD-5DAC-4F2C-88DC-964342A48505}"/>
              </a:ext>
            </a:extLst>
          </p:cNvPr>
          <p:cNvSpPr>
            <a:spLocks noGrp="1"/>
          </p:cNvSpPr>
          <p:nvPr>
            <p:ph type="body" idx="1"/>
          </p:nvPr>
        </p:nvSpPr>
        <p:spPr>
          <a:xfrm>
            <a:off x="629842" y="1349829"/>
            <a:ext cx="3868340" cy="836022"/>
          </a:xfrm>
        </p:spPr>
        <p:txBody>
          <a:bodyPr>
            <a:normAutofit fontScale="62500" lnSpcReduction="20000"/>
          </a:bodyPr>
          <a:lstStyle/>
          <a:p>
            <a:pPr>
              <a:lnSpc>
                <a:spcPct val="120000"/>
              </a:lnSpc>
              <a:spcBef>
                <a:spcPts val="0"/>
              </a:spcBef>
            </a:pPr>
            <a:r>
              <a:rPr lang="ro-RO" dirty="0">
                <a:solidFill>
                  <a:srgbClr val="00B0F0"/>
                </a:solidFill>
              </a:rPr>
              <a:t>Instanța hotărăște că ștergerea istoricului motorului de căutare ”pentru a evita stânjeneala” nu este distrugere de probe</a:t>
            </a:r>
            <a:endParaRPr lang="en-US" dirty="0">
              <a:solidFill>
                <a:srgbClr val="00B0F0"/>
              </a:solidFill>
            </a:endParaRPr>
          </a:p>
        </p:txBody>
      </p:sp>
      <p:sp>
        <p:nvSpPr>
          <p:cNvPr id="4" name="Substituent conținut 3">
            <a:extLst>
              <a:ext uri="{FF2B5EF4-FFF2-40B4-BE49-F238E27FC236}">
                <a16:creationId xmlns:a16="http://schemas.microsoft.com/office/drawing/2014/main" id="{6A88905D-A164-4914-BEFD-C191D7A0466A}"/>
              </a:ext>
            </a:extLst>
          </p:cNvPr>
          <p:cNvSpPr>
            <a:spLocks noGrp="1"/>
          </p:cNvSpPr>
          <p:nvPr>
            <p:ph sz="half" idx="2"/>
          </p:nvPr>
        </p:nvSpPr>
        <p:spPr>
          <a:xfrm>
            <a:off x="629842" y="2179852"/>
            <a:ext cx="3868340" cy="4290617"/>
          </a:xfrm>
        </p:spPr>
        <p:txBody>
          <a:bodyPr>
            <a:normAutofit fontScale="92500" lnSpcReduction="20000"/>
          </a:bodyPr>
          <a:lstStyle/>
          <a:p>
            <a:pPr marL="0" indent="0">
              <a:buNone/>
            </a:pPr>
            <a:r>
              <a:rPr lang="ro-RO" sz="1200" dirty="0"/>
              <a:t>De la </a:t>
            </a:r>
            <a:r>
              <a:rPr lang="ro-RO" sz="1200" dirty="0" err="1"/>
              <a:t>dep</a:t>
            </a:r>
            <a:r>
              <a:rPr lang="ro-RO" sz="1200" dirty="0"/>
              <a:t>. </a:t>
            </a:r>
            <a:r>
              <a:rPr lang="ro-RO" sz="1200" b="1" i="1" dirty="0"/>
              <a:t>Cei care șterg trecutul sunt condamnați să-l repete</a:t>
            </a:r>
          </a:p>
          <a:p>
            <a:pPr marL="0" indent="0">
              <a:spcBef>
                <a:spcPts val="0"/>
              </a:spcBef>
              <a:buNone/>
            </a:pPr>
            <a:r>
              <a:rPr lang="ro-RO" sz="1200" dirty="0"/>
              <a:t>Miercuri, 12 oct. 2019 2:47 </a:t>
            </a:r>
            <a:r>
              <a:rPr lang="ro-RO" sz="1200" dirty="0" err="1"/>
              <a:t>pm</a:t>
            </a:r>
            <a:r>
              <a:rPr lang="ro-RO" sz="1200" dirty="0"/>
              <a:t> – </a:t>
            </a:r>
            <a:r>
              <a:rPr lang="ro-RO" sz="1200" b="1" dirty="0">
                <a:solidFill>
                  <a:srgbClr val="00B0F0"/>
                </a:solidFill>
              </a:rPr>
              <a:t>Tim </a:t>
            </a:r>
            <a:r>
              <a:rPr lang="ro-RO" sz="1200" b="1" dirty="0" err="1">
                <a:solidFill>
                  <a:srgbClr val="00B0F0"/>
                </a:solidFill>
              </a:rPr>
              <a:t>Cushing</a:t>
            </a:r>
            <a:endParaRPr lang="ro-RO" sz="1200" b="1" dirty="0">
              <a:solidFill>
                <a:srgbClr val="00B0F0"/>
              </a:solidFill>
            </a:endParaRPr>
          </a:p>
          <a:p>
            <a:pPr marL="0" indent="0">
              <a:spcBef>
                <a:spcPts val="0"/>
              </a:spcBef>
              <a:buNone/>
            </a:pPr>
            <a:endParaRPr lang="ro-RO" sz="1200" b="1" dirty="0">
              <a:solidFill>
                <a:srgbClr val="00B0F0"/>
              </a:solidFill>
            </a:endParaRPr>
          </a:p>
          <a:p>
            <a:pPr marL="0" indent="0">
              <a:spcBef>
                <a:spcPts val="0"/>
              </a:spcBef>
              <a:buNone/>
            </a:pPr>
            <a:r>
              <a:rPr lang="ro-RO" sz="1200" kern="300" dirty="0"/>
              <a:t>Hotărârea unei instanțe impunând reținerea probelor digitale s-a transformat în scenariul cel mai defavorabil de proces de ”abuz de încredere” pentru un acuzat  din Canada. Chiar dacă, în final acțiunile acuzatului au fost găsite ca fiind legitime, efectul intenționat al acțiunii în chestiune a fost întors de discuția judiciară a acestora.</a:t>
            </a:r>
          </a:p>
          <a:p>
            <a:pPr marL="0" indent="0">
              <a:spcBef>
                <a:spcPts val="0"/>
              </a:spcBef>
              <a:buNone/>
            </a:pPr>
            <a:r>
              <a:rPr lang="ro-RO" sz="1200" kern="300" dirty="0" err="1"/>
              <a:t>Melissa</a:t>
            </a:r>
            <a:r>
              <a:rPr lang="ro-RO" sz="1200" kern="300" dirty="0"/>
              <a:t> Caldwell de la </a:t>
            </a:r>
            <a:r>
              <a:rPr lang="ro-RO" sz="1200" kern="300" dirty="0" err="1"/>
              <a:t>Cyberlex</a:t>
            </a:r>
            <a:r>
              <a:rPr lang="ro-RO" sz="1200" kern="300" dirty="0"/>
              <a:t> </a:t>
            </a:r>
            <a:r>
              <a:rPr lang="ro-RO" sz="1200" b="1" kern="300" dirty="0">
                <a:solidFill>
                  <a:srgbClr val="0070C0"/>
                </a:solidFill>
              </a:rPr>
              <a:t>are mai multe detalii privind evenimentele care au condus la acest final nefericit</a:t>
            </a:r>
          </a:p>
          <a:p>
            <a:pPr marL="0" indent="0">
              <a:spcBef>
                <a:spcPts val="0"/>
              </a:spcBef>
              <a:buNone/>
            </a:pPr>
            <a:endParaRPr lang="ro-RO" sz="1200" b="1" kern="300" dirty="0">
              <a:solidFill>
                <a:srgbClr val="0070C0"/>
              </a:solidFill>
            </a:endParaRPr>
          </a:p>
          <a:p>
            <a:pPr marL="0" indent="0">
              <a:spcBef>
                <a:spcPts val="0"/>
              </a:spcBef>
              <a:buNone/>
            </a:pPr>
            <a:r>
              <a:rPr lang="ro-RO" sz="1200" kern="300" dirty="0"/>
              <a:t>Acțiunea în cauză a apărut după ce </a:t>
            </a:r>
            <a:r>
              <a:rPr lang="ro-RO" sz="1200" kern="300" dirty="0" err="1"/>
              <a:t>Maye</a:t>
            </a:r>
            <a:r>
              <a:rPr lang="ro-RO" sz="1200" kern="300" dirty="0"/>
              <a:t>, angajat la </a:t>
            </a:r>
            <a:r>
              <a:rPr lang="ro-RO" sz="1200" kern="300" dirty="0" err="1"/>
              <a:t>Catalyst</a:t>
            </a:r>
            <a:r>
              <a:rPr lang="ro-RO" sz="1200" kern="300" dirty="0"/>
              <a:t>, a plecat din firmă pentru a lucra la o firmă concurentă de management de investiții. </a:t>
            </a:r>
            <a:r>
              <a:rPr lang="ro-RO" sz="1200" kern="300" dirty="0" err="1"/>
              <a:t>Catalyst</a:t>
            </a:r>
            <a:r>
              <a:rPr lang="ro-RO" sz="1200" kern="300" dirty="0"/>
              <a:t> l- dat în judecată pentru abuz de încredere pentru abuzarea presupusă a unor date confidențiale privind o firmă în care </a:t>
            </a:r>
            <a:r>
              <a:rPr lang="ro-RO" sz="1200" kern="300" dirty="0" err="1"/>
              <a:t>Catalyst</a:t>
            </a:r>
            <a:r>
              <a:rPr lang="ro-RO" sz="1200" kern="300" dirty="0"/>
              <a:t> a încercat, fără succes, să achiziționeze un interes. Apoi, firma a fost achiziționată cu succes de competitorul </a:t>
            </a:r>
            <a:r>
              <a:rPr lang="ro-RO" sz="1200" kern="300" dirty="0" err="1"/>
              <a:t>Catalyst</a:t>
            </a:r>
            <a:r>
              <a:rPr lang="ro-RO" sz="1200" kern="300" dirty="0"/>
              <a:t>, iar </a:t>
            </a:r>
            <a:r>
              <a:rPr lang="ro-RO" sz="1200" kern="300" dirty="0" err="1"/>
              <a:t>Catalyst</a:t>
            </a:r>
            <a:r>
              <a:rPr lang="ro-RO" sz="1200" kern="300" dirty="0"/>
              <a:t> a reclamat că </a:t>
            </a:r>
            <a:r>
              <a:rPr lang="ro-RO" sz="1200" kern="300" dirty="0" err="1"/>
              <a:t>Maye</a:t>
            </a:r>
            <a:r>
              <a:rPr lang="ro-RO" sz="1200" kern="300" dirty="0"/>
              <a:t> a livrat competitorului date confidențiale ale </a:t>
            </a:r>
            <a:r>
              <a:rPr lang="ro-RO" sz="1200" kern="300" dirty="0" err="1"/>
              <a:t>Catalyst</a:t>
            </a:r>
            <a:r>
              <a:rPr lang="ro-RO" sz="1200" kern="300" dirty="0"/>
              <a:t> pe care acesta le-a utilizat în achiziția cu succes.</a:t>
            </a:r>
          </a:p>
          <a:p>
            <a:pPr marL="0" indent="0">
              <a:spcBef>
                <a:spcPts val="0"/>
              </a:spcBef>
              <a:buNone/>
            </a:pPr>
            <a:r>
              <a:rPr lang="ro-RO" sz="1200" kern="300" dirty="0"/>
              <a:t>După ce </a:t>
            </a:r>
            <a:r>
              <a:rPr lang="ro-RO" sz="1200" kern="300" dirty="0" err="1"/>
              <a:t>Maye</a:t>
            </a:r>
            <a:r>
              <a:rPr lang="ro-RO" sz="1200" kern="300" dirty="0"/>
              <a:t> s-a alăturat firmei competitoare și înainte de începe acestă acțiune,  </a:t>
            </a:r>
            <a:r>
              <a:rPr lang="ro-RO" sz="1200" kern="300" dirty="0" err="1"/>
              <a:t>Catalyst</a:t>
            </a:r>
            <a:r>
              <a:rPr lang="ro-RO" sz="1200" kern="300" dirty="0"/>
              <a:t> a obținut un ordin care impunea </a:t>
            </a:r>
            <a:r>
              <a:rPr lang="ro-RO" sz="1200" kern="300" dirty="0" err="1"/>
              <a:t>Maye</a:t>
            </a:r>
            <a:r>
              <a:rPr lang="ro-RO" sz="1200" kern="300" dirty="0"/>
              <a:t> și firmei competitoare să păstreze și să conserve toate înregistrările aflate în posesia, în puterea sau sub controlul acestora ”referitoare la </a:t>
            </a:r>
            <a:r>
              <a:rPr lang="ro-RO" sz="1200" kern="300" dirty="0" err="1"/>
              <a:t>Catalyst</a:t>
            </a:r>
            <a:r>
              <a:rPr lang="ro-RO" sz="1200" kern="300" dirty="0"/>
              <a:t> și/sau referitoare la activitățile  acestora începând cu 27 martie 2014 și/sau care sunt relevante pentru oricare subiect ridicat de </a:t>
            </a:r>
            <a:r>
              <a:rPr lang="ro-RO" sz="1200" kern="300" dirty="0" err="1"/>
              <a:t>Catalyst</a:t>
            </a:r>
            <a:r>
              <a:rPr lang="ro-RO" sz="1200" kern="300" dirty="0"/>
              <a:t> în acțiune!. Ordinul impunea </a:t>
            </a:r>
            <a:r>
              <a:rPr lang="ro-RO" sz="1200" kern="300" dirty="0" err="1"/>
              <a:t>Maye</a:t>
            </a:r>
            <a:r>
              <a:rPr lang="ro-RO" sz="1200" kern="300" dirty="0"/>
              <a:t> să își predea calculatorul la avocat pentru analiza criminalistică a datelor stocate pe acesta.</a:t>
            </a:r>
          </a:p>
          <a:p>
            <a:pPr marL="0" indent="0">
              <a:spcBef>
                <a:spcPts val="0"/>
              </a:spcBef>
              <a:buNone/>
            </a:pPr>
            <a:r>
              <a:rPr lang="ro-RO" sz="1200" kern="300" dirty="0"/>
              <a:t>Cu toate acestea, înainte de a -și preda calculatorul personal avocatului, </a:t>
            </a:r>
            <a:r>
              <a:rPr lang="ro-RO" sz="1200" kern="300" dirty="0" err="1"/>
              <a:t>Maye</a:t>
            </a:r>
            <a:r>
              <a:rPr lang="ro-RO" sz="1200" kern="300" dirty="0"/>
              <a:t> a șters istoricul motorului de căutare și a cumpărat softul ”</a:t>
            </a:r>
            <a:r>
              <a:rPr lang="ro-RO" sz="1200" kern="300" dirty="0" err="1"/>
              <a:t>RegCleanPro</a:t>
            </a:r>
            <a:r>
              <a:rPr lang="ro-RO" sz="1200" kern="300" dirty="0"/>
              <a:t>” pentru a șterge datele din registre. </a:t>
            </a:r>
            <a:endParaRPr lang="en-US" sz="1200" kern="300" dirty="0"/>
          </a:p>
        </p:txBody>
      </p:sp>
      <p:sp>
        <p:nvSpPr>
          <p:cNvPr id="7" name="Substituent număr diapozitiv 6">
            <a:extLst>
              <a:ext uri="{FF2B5EF4-FFF2-40B4-BE49-F238E27FC236}">
                <a16:creationId xmlns:a16="http://schemas.microsoft.com/office/drawing/2014/main" id="{D76CB45C-B531-421E-9F0B-27B3E1CF9C6D}"/>
              </a:ext>
            </a:extLst>
          </p:cNvPr>
          <p:cNvSpPr>
            <a:spLocks noGrp="1"/>
          </p:cNvSpPr>
          <p:nvPr>
            <p:ph type="sldNum" sz="quarter" idx="12"/>
          </p:nvPr>
        </p:nvSpPr>
        <p:spPr/>
        <p:txBody>
          <a:bodyPr/>
          <a:lstStyle/>
          <a:p>
            <a:fld id="{49C04F3A-82BD-4011-AADB-1F79FD7DF4BC}" type="slidenum">
              <a:rPr lang="en-GB" smtClean="0"/>
              <a:pPr/>
              <a:t>20</a:t>
            </a:fld>
            <a:endParaRPr lang="en-GB" dirty="0"/>
          </a:p>
        </p:txBody>
      </p:sp>
      <p:sp>
        <p:nvSpPr>
          <p:cNvPr id="13" name="Substituent conținut 12">
            <a:extLst>
              <a:ext uri="{FF2B5EF4-FFF2-40B4-BE49-F238E27FC236}">
                <a16:creationId xmlns:a16="http://schemas.microsoft.com/office/drawing/2014/main" id="{267C4E46-3FA1-4E14-AFA2-387887BCAB4E}"/>
              </a:ext>
            </a:extLst>
          </p:cNvPr>
          <p:cNvSpPr>
            <a:spLocks noGrp="1"/>
          </p:cNvSpPr>
          <p:nvPr>
            <p:ph sz="quarter" idx="4"/>
          </p:nvPr>
        </p:nvSpPr>
        <p:spPr>
          <a:xfrm>
            <a:off x="4629150" y="1619794"/>
            <a:ext cx="3887391" cy="4569869"/>
          </a:xfrm>
        </p:spPr>
        <p:txBody>
          <a:bodyPr>
            <a:normAutofit/>
          </a:bodyPr>
          <a:lstStyle/>
          <a:p>
            <a:pPr marL="0" indent="0">
              <a:buNone/>
            </a:pPr>
            <a:r>
              <a:rPr lang="ro-RO" sz="1100" dirty="0" err="1"/>
              <a:t>Catalyst</a:t>
            </a:r>
            <a:r>
              <a:rPr lang="ro-RO" sz="1100" dirty="0"/>
              <a:t> a reclamat că </a:t>
            </a:r>
            <a:r>
              <a:rPr lang="ro-RO" sz="1100" dirty="0" err="1"/>
              <a:t>Maye</a:t>
            </a:r>
            <a:r>
              <a:rPr lang="ro-RO" sz="1100" dirty="0"/>
              <a:t> a distrus probe ștergând istoricul motorului de căutare. </a:t>
            </a:r>
            <a:r>
              <a:rPr lang="ro-RO" sz="1100" dirty="0" err="1"/>
              <a:t>Maye</a:t>
            </a:r>
            <a:r>
              <a:rPr lang="ro-RO" sz="1100" dirty="0"/>
              <a:t> a răspuns că ordinul de conservare nu specifica necesitatea de a păstra calculatorul în starea ”așa cum este”.- fără nici o modificare, până putea fi vizualizat. Acesta a mai arătat că interesul </a:t>
            </a:r>
            <a:r>
              <a:rPr lang="ro-RO" sz="1100" dirty="0" err="1"/>
              <a:t>Catalyst</a:t>
            </a:r>
            <a:r>
              <a:rPr lang="ro-RO" sz="1100" dirty="0"/>
              <a:t> se referea la documente al firmei, nu la uzul personal al internetului. Și avea un motiv bun să șteargă istoricul când conținutul calculatorului său era pe cale să devină public – un motiv </a:t>
            </a:r>
            <a:r>
              <a:rPr lang="ro-RO" sz="1100" b="1" dirty="0">
                <a:solidFill>
                  <a:srgbClr val="0070C0"/>
                </a:solidFill>
              </a:rPr>
              <a:t>acceptat de instanță (</a:t>
            </a:r>
            <a:r>
              <a:rPr lang="ro-RO" sz="1100" dirty="0"/>
              <a:t>PDF) , la luarea în considerare a ordinului de conservare.</a:t>
            </a:r>
          </a:p>
          <a:p>
            <a:pPr marL="0" indent="0">
              <a:buNone/>
            </a:pPr>
            <a:r>
              <a:rPr lang="ro-RO" sz="1100" dirty="0"/>
              <a:t>Instanța a constatat că nu au fost afectate documente relevante pentru acțiune de acțiunile lui </a:t>
            </a:r>
            <a:r>
              <a:rPr lang="ro-RO" sz="1100" dirty="0" err="1"/>
              <a:t>Maye</a:t>
            </a:r>
            <a:r>
              <a:rPr lang="ro-RO" sz="1100" dirty="0"/>
              <a:t>. Acestea erau disponibile prin conturi </a:t>
            </a:r>
            <a:r>
              <a:rPr lang="ro-RO" sz="1100" dirty="0" err="1"/>
              <a:t>Dropbox</a:t>
            </a:r>
            <a:r>
              <a:rPr lang="ro-RO" sz="1100" dirty="0"/>
              <a:t> și examinatorii criminaliști nu au găsit nici o probă ca </a:t>
            </a:r>
            <a:r>
              <a:rPr lang="ro-RO" sz="1100" dirty="0" err="1"/>
              <a:t>Maye</a:t>
            </a:r>
            <a:r>
              <a:rPr lang="ro-RO" sz="1100" dirty="0"/>
              <a:t> să fi transferat documentele în contul </a:t>
            </a:r>
            <a:r>
              <a:rPr lang="ro-RO" sz="1100" dirty="0" err="1"/>
              <a:t>Dropbox</a:t>
            </a:r>
            <a:r>
              <a:rPr lang="ro-RO" sz="1100" dirty="0"/>
              <a:t> personal. În plus, au constatat că la ultima accesare  a contului a predat documentele sale de lucru pe documentele în dispută. </a:t>
            </a:r>
            <a:endParaRPr lang="en-US" sz="1100" dirty="0"/>
          </a:p>
        </p:txBody>
      </p:sp>
    </p:spTree>
    <p:extLst>
      <p:ext uri="{BB962C8B-B14F-4D97-AF65-F5344CB8AC3E}">
        <p14:creationId xmlns:p14="http://schemas.microsoft.com/office/powerpoint/2010/main" val="1094638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44624"/>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a datelor informatice stocate</a:t>
            </a:r>
          </a:p>
        </p:txBody>
      </p:sp>
      <p:sp>
        <p:nvSpPr>
          <p:cNvPr id="23" name="Rectangle 22">
            <a:extLst>
              <a:ext uri="{FF2B5EF4-FFF2-40B4-BE49-F238E27FC236}">
                <a16:creationId xmlns:a16="http://schemas.microsoft.com/office/drawing/2014/main" id="{2F249C7A-C0AF-47C6-8876-946DBD6E0AA3}"/>
              </a:ext>
            </a:extLst>
          </p:cNvPr>
          <p:cNvSpPr/>
          <p:nvPr/>
        </p:nvSpPr>
        <p:spPr>
          <a:xfrm>
            <a:off x="180928" y="1182709"/>
            <a:ext cx="3889351" cy="5047536"/>
          </a:xfrm>
          <a:prstGeom prst="rect">
            <a:avLst/>
          </a:prstGeom>
        </p:spPr>
        <p:txBody>
          <a:bodyPr wrap="square">
            <a:spAutoFit/>
          </a:bodyPr>
          <a:lstStyle/>
          <a:p>
            <a:pPr marL="342900" indent="-342900" algn="just">
              <a:buFont typeface="Wingdings" pitchFamily="2" charset="2"/>
              <a:buChar char="Ø"/>
            </a:pPr>
            <a:r>
              <a:rPr lang="ro-RO" sz="1400" dirty="0"/>
              <a:t>1. Fiecare parte adoptă măsuri legislative și alte măsuri necesare, după caz pentru a permite autorităților sale competente să </a:t>
            </a:r>
            <a:r>
              <a:rPr lang="ro-RO" sz="1400" b="1" dirty="0">
                <a:solidFill>
                  <a:srgbClr val="FF0000"/>
                </a:solidFill>
              </a:rPr>
              <a:t>ordone sau să obțină în mod similar</a:t>
            </a:r>
            <a:r>
              <a:rPr lang="ro-RO" sz="1400" dirty="0"/>
              <a:t> conservarea rapidă a datelor informatice specificate, inclusiv a datelor de trafic, stocate prin intermediul unui sistem informatic, în particular în cazul în care există motive să se creadă că datele informatice sunt deosebit de vulnerabile la pierdere sau modificare.</a:t>
            </a:r>
          </a:p>
          <a:p>
            <a:pPr marL="342900" indent="-342900" algn="just">
              <a:buFont typeface="Wingdings" pitchFamily="2" charset="2"/>
              <a:buChar char="Ø"/>
            </a:pPr>
            <a:endParaRPr lang="en-GB" sz="1400" dirty="0"/>
          </a:p>
          <a:p>
            <a:pPr marL="342900" indent="-342900" algn="just">
              <a:buFont typeface="Wingdings" pitchFamily="2" charset="2"/>
              <a:buChar char="Ø"/>
            </a:pPr>
            <a:r>
              <a:rPr lang="ro-RO" sz="1400" dirty="0"/>
              <a:t>2. În cazul în care o Parte pune în aplicare alineatul (1) de mai sus printr-o ordonanță către o persoană pentru păstrarea datelor informatice stocate specificate aflate în posesia sau sub controlul persoanei, Partea adoptă măsuri legislative și alte măsuri, după caz, pentru a obliga persoana respectivă să conserve și să mențină integritatea datelor informatice pentru o perioadă de timp, atât timp cât este necesar, până la maximum nouăzeci de zile, pentru a permite autorităților competente să încerce divulgarea. Partea poate prevedea ca un astfel de ordin să fie reînnoit ulterior.</a:t>
            </a:r>
          </a:p>
        </p:txBody>
      </p:sp>
      <p:sp>
        <p:nvSpPr>
          <p:cNvPr id="25" name="Rectangle 24">
            <a:extLst>
              <a:ext uri="{FF2B5EF4-FFF2-40B4-BE49-F238E27FC236}">
                <a16:creationId xmlns:a16="http://schemas.microsoft.com/office/drawing/2014/main" id="{6835138B-B564-4190-A328-AFB4CD3FE797}"/>
              </a:ext>
            </a:extLst>
          </p:cNvPr>
          <p:cNvSpPr/>
          <p:nvPr/>
        </p:nvSpPr>
        <p:spPr>
          <a:xfrm>
            <a:off x="4275438" y="1287212"/>
            <a:ext cx="4343268" cy="2862322"/>
          </a:xfrm>
          <a:prstGeom prst="rect">
            <a:avLst/>
          </a:prstGeom>
        </p:spPr>
        <p:txBody>
          <a:bodyPr wrap="square">
            <a:spAutoFit/>
          </a:bodyPr>
          <a:lstStyle/>
          <a:p>
            <a:pPr marL="342900" indent="-342900" algn="just">
              <a:buFont typeface="Wingdings" pitchFamily="2" charset="2"/>
              <a:buChar char="ü"/>
            </a:pPr>
            <a:r>
              <a:rPr lang="ro-RO" sz="1500"/>
              <a:t>Conservarea poate fi comandată sau obținută în mod similar prin:</a:t>
            </a:r>
          </a:p>
          <a:p>
            <a:pPr marL="800100" lvl="1" indent="-342900" algn="just">
              <a:buFont typeface="Wingdings" pitchFamily="2" charset="2"/>
              <a:buChar char="ü"/>
            </a:pPr>
            <a:r>
              <a:rPr lang="ro-RO" sz="1500"/>
              <a:t>Ordin judiciar</a:t>
            </a:r>
          </a:p>
          <a:p>
            <a:pPr marL="800100" lvl="1" indent="-342900" algn="just">
              <a:buFont typeface="Wingdings" pitchFamily="2" charset="2"/>
              <a:buChar char="ü"/>
            </a:pPr>
            <a:r>
              <a:rPr lang="ro-RO" sz="1500"/>
              <a:t>Ordin administrativ</a:t>
            </a:r>
          </a:p>
          <a:p>
            <a:pPr marL="800100" lvl="1" indent="-342900" algn="just">
              <a:buFont typeface="Wingdings" pitchFamily="2" charset="2"/>
              <a:buChar char="ü"/>
            </a:pPr>
            <a:r>
              <a:rPr lang="ro-RO" sz="1500"/>
              <a:t>Directivă </a:t>
            </a:r>
          </a:p>
          <a:p>
            <a:pPr marL="800100" lvl="1" indent="-342900" algn="just">
              <a:buFont typeface="Wingdings" pitchFamily="2" charset="2"/>
              <a:buChar char="ü"/>
            </a:pPr>
            <a:r>
              <a:rPr lang="ro-RO" sz="1500"/>
              <a:t>Percheziție și sechestrare </a:t>
            </a:r>
          </a:p>
          <a:p>
            <a:pPr marL="800100" lvl="1" indent="-342900" algn="just">
              <a:buFont typeface="Wingdings" pitchFamily="2" charset="2"/>
              <a:buChar char="ü"/>
            </a:pPr>
            <a:r>
              <a:rPr lang="ro-RO" sz="1500"/>
              <a:t>Ordin de divulgare</a:t>
            </a:r>
          </a:p>
          <a:p>
            <a:pPr marL="800100" lvl="1" indent="-342900" algn="just">
              <a:buFont typeface="Wingdings" pitchFamily="2" charset="2"/>
              <a:buChar char="ü"/>
            </a:pPr>
            <a:endParaRPr lang="en-GB" sz="1500" dirty="0"/>
          </a:p>
          <a:p>
            <a:pPr marL="342900" indent="-342900" algn="just">
              <a:buFont typeface="Wingdings" pitchFamily="2" charset="2"/>
              <a:buChar char="ü"/>
            </a:pPr>
            <a:r>
              <a:rPr lang="ro-RO" sz="1500"/>
              <a:t>Părțile au flexibilitate în determinarea modului de a pune în aplicare conservarea, deși Convenția de la Budapesta cere ca aceasta să se facă rapid </a:t>
            </a:r>
          </a:p>
        </p:txBody>
      </p:sp>
    </p:spTree>
    <p:extLst>
      <p:ext uri="{BB962C8B-B14F-4D97-AF65-F5344CB8AC3E}">
        <p14:creationId xmlns:p14="http://schemas.microsoft.com/office/powerpoint/2010/main" val="22887546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44624"/>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a datelor informatice stocate</a:t>
            </a:r>
          </a:p>
        </p:txBody>
      </p:sp>
      <p:sp>
        <p:nvSpPr>
          <p:cNvPr id="23" name="Rectangle 22">
            <a:extLst>
              <a:ext uri="{FF2B5EF4-FFF2-40B4-BE49-F238E27FC236}">
                <a16:creationId xmlns:a16="http://schemas.microsoft.com/office/drawing/2014/main" id="{2F249C7A-C0AF-47C6-8876-946DBD6E0AA3}"/>
              </a:ext>
            </a:extLst>
          </p:cNvPr>
          <p:cNvSpPr/>
          <p:nvPr/>
        </p:nvSpPr>
        <p:spPr>
          <a:xfrm>
            <a:off x="238276" y="1262019"/>
            <a:ext cx="3889351" cy="5047536"/>
          </a:xfrm>
          <a:prstGeom prst="rect">
            <a:avLst/>
          </a:prstGeom>
        </p:spPr>
        <p:txBody>
          <a:bodyPr wrap="square">
            <a:spAutoFit/>
          </a:bodyPr>
          <a:lstStyle/>
          <a:p>
            <a:pPr marL="342900" indent="-342900" algn="just">
              <a:buFont typeface="Wingdings" pitchFamily="2" charset="2"/>
              <a:buChar char="Ø"/>
            </a:pPr>
            <a:r>
              <a:rPr lang="ro-RO" sz="1400"/>
              <a:t>1. Fiecare parte adoptă măsuri legislative și alte măsuri necesare, după caz pentru a permite autorităților sale competente să ordone sau să obțină în mod similar </a:t>
            </a:r>
            <a:r>
              <a:rPr lang="ro-RO" sz="1400" b="1">
                <a:solidFill>
                  <a:srgbClr val="FF0000"/>
                </a:solidFill>
              </a:rPr>
              <a:t>conservarea rapidă</a:t>
            </a:r>
            <a:r>
              <a:rPr lang="ro-RO" sz="1400"/>
              <a:t>  a datelor informatice specificate, inclusiv a datelor de trafic, stocate prin intermediul unui sistem informatic, în particular în cazul în care există motive să se creadă că datele informatice sunt deosebit de vulnerabile la pierdere sau modificare.</a:t>
            </a:r>
          </a:p>
          <a:p>
            <a:pPr marL="342900" indent="-342900" algn="just">
              <a:buFont typeface="Wingdings" pitchFamily="2" charset="2"/>
              <a:buChar char="Ø"/>
            </a:pPr>
            <a:endParaRPr lang="en-GB" sz="1400" dirty="0"/>
          </a:p>
          <a:p>
            <a:pPr marL="342900" indent="-342900" algn="just">
              <a:buFont typeface="Wingdings" pitchFamily="2" charset="2"/>
              <a:buChar char="Ø"/>
            </a:pPr>
            <a:r>
              <a:rPr lang="ro-RO" sz="1400"/>
              <a:t>2. În cazul în care o Parte pune în aplicare alineatul (1) de mai sus printr-o ordonanță către o persoană pentru păstrarea datelor informatice stocate specificate aflate în posesia sau sub controlul persoanei, Partea adoptă măsuri legislative și alte măsuri, după caz, pentru a obliga persoana respectivă să conserve și să mențină integritatea datelor informatice pentru o perioadă de timp, atât timp cât este necesar, până la maximum nouăzeci de zile, pentru a permite autorităților competente să încerce divulgarea. Partea poate prevedea ca un astfel de ordin să fie reînnoit ulterior.</a:t>
            </a:r>
          </a:p>
        </p:txBody>
      </p:sp>
      <p:sp>
        <p:nvSpPr>
          <p:cNvPr id="25" name="Rectangle 24">
            <a:extLst>
              <a:ext uri="{FF2B5EF4-FFF2-40B4-BE49-F238E27FC236}">
                <a16:creationId xmlns:a16="http://schemas.microsoft.com/office/drawing/2014/main" id="{6835138B-B564-4190-A328-AFB4CD3FE797}"/>
              </a:ext>
            </a:extLst>
          </p:cNvPr>
          <p:cNvSpPr/>
          <p:nvPr/>
        </p:nvSpPr>
        <p:spPr>
          <a:xfrm>
            <a:off x="4343532" y="1268171"/>
            <a:ext cx="4255719" cy="1938992"/>
          </a:xfrm>
          <a:prstGeom prst="rect">
            <a:avLst/>
          </a:prstGeom>
        </p:spPr>
        <p:txBody>
          <a:bodyPr wrap="square">
            <a:spAutoFit/>
          </a:bodyPr>
          <a:lstStyle/>
          <a:p>
            <a:pPr marL="342900" indent="-342900" algn="just">
              <a:buFont typeface="Wingdings" pitchFamily="2" charset="2"/>
              <a:buChar char="ü"/>
            </a:pPr>
            <a:r>
              <a:rPr lang="ro-RO" sz="1500"/>
              <a:t>Puterea permite protecția datelor stocate existente din orice lucru care ar determina schimbarea sau deteriorarea calității sau a condiției actuale</a:t>
            </a:r>
          </a:p>
          <a:p>
            <a:pPr marL="342900" indent="-342900" algn="just">
              <a:buFont typeface="Wingdings" pitchFamily="2" charset="2"/>
              <a:buChar char="ü"/>
            </a:pPr>
            <a:endParaRPr lang="en-US" sz="1500" dirty="0"/>
          </a:p>
          <a:p>
            <a:pPr marL="342900" indent="-342900" algn="just">
              <a:buFont typeface="Wingdings" pitchFamily="2" charset="2"/>
              <a:buChar char="ü"/>
            </a:pPr>
            <a:r>
              <a:rPr lang="ro-RO" sz="1500"/>
              <a:t>Nu necesită neapărat:</a:t>
            </a:r>
          </a:p>
          <a:p>
            <a:pPr marL="800100" lvl="1" indent="-342900" algn="just">
              <a:buFont typeface="Wingdings" pitchFamily="2" charset="2"/>
              <a:buChar char="ü"/>
            </a:pPr>
            <a:r>
              <a:rPr lang="ro-RO" sz="1500"/>
              <a:t>ca datelor conservate să fie făcute inaccesibile</a:t>
            </a:r>
          </a:p>
          <a:p>
            <a:pPr marL="800100" lvl="1" indent="-342900" algn="just">
              <a:buFont typeface="Wingdings" pitchFamily="2" charset="2"/>
              <a:buChar char="ü"/>
            </a:pPr>
            <a:r>
              <a:rPr lang="ro-RO" sz="1500"/>
              <a:t>împiedicarea utilizării  datelor copiate de către utilizatorii legitimi</a:t>
            </a:r>
          </a:p>
        </p:txBody>
      </p:sp>
    </p:spTree>
    <p:extLst>
      <p:ext uri="{BB962C8B-B14F-4D97-AF65-F5344CB8AC3E}">
        <p14:creationId xmlns:p14="http://schemas.microsoft.com/office/powerpoint/2010/main" val="3939870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44624"/>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a datelor informatice stocate</a:t>
            </a:r>
          </a:p>
        </p:txBody>
      </p:sp>
      <p:sp>
        <p:nvSpPr>
          <p:cNvPr id="23" name="Rectangle 22">
            <a:extLst>
              <a:ext uri="{FF2B5EF4-FFF2-40B4-BE49-F238E27FC236}">
                <a16:creationId xmlns:a16="http://schemas.microsoft.com/office/drawing/2014/main" id="{2F249C7A-C0AF-47C6-8876-946DBD6E0AA3}"/>
              </a:ext>
            </a:extLst>
          </p:cNvPr>
          <p:cNvSpPr/>
          <p:nvPr/>
        </p:nvSpPr>
        <p:spPr>
          <a:xfrm>
            <a:off x="209093" y="1309828"/>
            <a:ext cx="3889351" cy="5047536"/>
          </a:xfrm>
          <a:prstGeom prst="rect">
            <a:avLst/>
          </a:prstGeom>
        </p:spPr>
        <p:txBody>
          <a:bodyPr wrap="square">
            <a:spAutoFit/>
          </a:bodyPr>
          <a:lstStyle/>
          <a:p>
            <a:pPr marL="342900" indent="-342900" algn="just">
              <a:buFont typeface="Wingdings" pitchFamily="2" charset="2"/>
              <a:buChar char="Ø"/>
            </a:pPr>
            <a:r>
              <a:rPr lang="ro-RO" sz="1400"/>
              <a:t>1. Fiecare parte adoptă măsuri legislative și alte măsuri necesare, după caz pentru a permite autorităților sale competente să ordone sau să obțină în mod similar conservarea rapidă </a:t>
            </a:r>
            <a:r>
              <a:rPr lang="ro-RO" sz="1400" b="1">
                <a:solidFill>
                  <a:srgbClr val="FF0000"/>
                </a:solidFill>
              </a:rPr>
              <a:t>a datelor informatice specificate  inclusiv a datelor de trafic</a:t>
            </a:r>
            <a:r>
              <a:rPr lang="ro-RO" sz="1400"/>
              <a:t>, stocate prin intermediul unui sistem informatic, în particular în cazul în care există motive să se creadă că datele informatice sunt deosebit de vulnerabile la pierdere sau modificare.</a:t>
            </a:r>
          </a:p>
          <a:p>
            <a:pPr marL="342900" indent="-342900" algn="just">
              <a:buFont typeface="Wingdings" pitchFamily="2" charset="2"/>
              <a:buChar char="Ø"/>
            </a:pPr>
            <a:endParaRPr lang="en-GB" sz="1400" dirty="0"/>
          </a:p>
          <a:p>
            <a:pPr marL="342900" indent="-342900" algn="just">
              <a:buFont typeface="Wingdings" pitchFamily="2" charset="2"/>
              <a:buChar char="Ø"/>
            </a:pPr>
            <a:r>
              <a:rPr lang="ro-RO" sz="1400"/>
              <a:t>2. În cazul în care o Parte pune în aplicare alineatul (1) de mai sus printr-o ordonanță către o persoană pentru păstrarea datelor informatice stocate specificate aflate în posesia sau sub controlul persoanei, Partea adoptă măsuri legislative și alte măsuri, după caz, pentru a obliga persoana respectivă să conserve și să mențină integritatea datelor informatice pentru o perioadă de timp, atât timp cât este necesar, până la maximum nouăzeci de zile, pentru a permite autorităților competente să încerce divulgarea. Partea poate prevedea ca un astfel de ordin să fie reînnoit ulterior.</a:t>
            </a:r>
          </a:p>
        </p:txBody>
      </p:sp>
      <p:sp>
        <p:nvSpPr>
          <p:cNvPr id="25" name="Rectangle 24">
            <a:extLst>
              <a:ext uri="{FF2B5EF4-FFF2-40B4-BE49-F238E27FC236}">
                <a16:creationId xmlns:a16="http://schemas.microsoft.com/office/drawing/2014/main" id="{6835138B-B564-4190-A328-AFB4CD3FE797}"/>
              </a:ext>
            </a:extLst>
          </p:cNvPr>
          <p:cNvSpPr/>
          <p:nvPr/>
        </p:nvSpPr>
        <p:spPr>
          <a:xfrm>
            <a:off x="4435812" y="1309828"/>
            <a:ext cx="4095345" cy="2631490"/>
          </a:xfrm>
          <a:prstGeom prst="rect">
            <a:avLst/>
          </a:prstGeom>
        </p:spPr>
        <p:txBody>
          <a:bodyPr wrap="square">
            <a:spAutoFit/>
          </a:bodyPr>
          <a:lstStyle/>
          <a:p>
            <a:pPr marL="342900" indent="-342900" algn="just">
              <a:buFont typeface="Wingdings" pitchFamily="2" charset="2"/>
              <a:buChar char="ü"/>
            </a:pPr>
            <a:r>
              <a:rPr lang="ro-RO" sz="1500"/>
              <a:t>Puterea se extinde la toate datele informatice, incluzând:</a:t>
            </a:r>
          </a:p>
          <a:p>
            <a:pPr marL="800100" lvl="1" indent="-342900" algn="just">
              <a:buFont typeface="Wingdings" pitchFamily="2" charset="2"/>
              <a:buChar char="ü"/>
            </a:pPr>
            <a:r>
              <a:rPr lang="ro-RO" sz="1500"/>
              <a:t>Înregistrări de afaceri, sănătate, personale sau alte înregistrări </a:t>
            </a:r>
          </a:p>
          <a:p>
            <a:pPr marL="800100" lvl="1" indent="-342900" algn="just">
              <a:buFont typeface="Wingdings" pitchFamily="2" charset="2"/>
              <a:buChar char="ü"/>
            </a:pPr>
            <a:r>
              <a:rPr lang="ro-RO" sz="1500"/>
              <a:t>Date de trafic</a:t>
            </a:r>
          </a:p>
          <a:p>
            <a:pPr marL="800100" lvl="1" indent="-342900" algn="just">
              <a:buFont typeface="Wingdings" pitchFamily="2" charset="2"/>
              <a:buChar char="ü"/>
            </a:pPr>
            <a:endParaRPr lang="en-GB" sz="1500" dirty="0"/>
          </a:p>
          <a:p>
            <a:pPr marL="342900" indent="-342900" algn="just">
              <a:buFont typeface="Wingdings" pitchFamily="2" charset="2"/>
              <a:buChar char="ü"/>
            </a:pPr>
            <a:r>
              <a:rPr lang="ro-RO" sz="1500"/>
              <a:t>Măsurile trebuie aplicate în legătură cu investigarea unui anumit caz </a:t>
            </a:r>
          </a:p>
          <a:p>
            <a:pPr marL="342900" indent="-342900" algn="just">
              <a:buFont typeface="Wingdings" pitchFamily="2" charset="2"/>
              <a:buChar char="ü"/>
            </a:pPr>
            <a:endParaRPr lang="en-GB" sz="1500" dirty="0"/>
          </a:p>
          <a:p>
            <a:pPr marL="342900" indent="-342900" algn="just">
              <a:buFont typeface="Wingdings" pitchFamily="2" charset="2"/>
              <a:buChar char="ü"/>
            </a:pPr>
            <a:r>
              <a:rPr lang="ro-RO" sz="1500"/>
              <a:t>Măsura trebuie aplicată în legătură cu date informatice specificate (și nu orice cantități de date)</a:t>
            </a:r>
          </a:p>
        </p:txBody>
      </p:sp>
    </p:spTree>
    <p:extLst>
      <p:ext uri="{BB962C8B-B14F-4D97-AF65-F5344CB8AC3E}">
        <p14:creationId xmlns:p14="http://schemas.microsoft.com/office/powerpoint/2010/main" val="40534463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00223"/>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a datelor informatice stocate</a:t>
            </a:r>
          </a:p>
        </p:txBody>
      </p:sp>
      <p:sp>
        <p:nvSpPr>
          <p:cNvPr id="2" name="Rectangle 1">
            <a:extLst>
              <a:ext uri="{FF2B5EF4-FFF2-40B4-BE49-F238E27FC236}">
                <a16:creationId xmlns:a16="http://schemas.microsoft.com/office/drawing/2014/main" id="{6307FADD-3E6B-406F-9B66-C841DF391B79}"/>
              </a:ext>
            </a:extLst>
          </p:cNvPr>
          <p:cNvSpPr/>
          <p:nvPr/>
        </p:nvSpPr>
        <p:spPr>
          <a:xfrm>
            <a:off x="121544" y="1272817"/>
            <a:ext cx="3889351" cy="5047536"/>
          </a:xfrm>
          <a:prstGeom prst="rect">
            <a:avLst/>
          </a:prstGeom>
        </p:spPr>
        <p:txBody>
          <a:bodyPr wrap="square">
            <a:spAutoFit/>
          </a:bodyPr>
          <a:lstStyle/>
          <a:p>
            <a:pPr marL="342900" indent="-342900" algn="just">
              <a:buFont typeface="Wingdings" pitchFamily="2" charset="2"/>
              <a:buChar char="Ø"/>
            </a:pPr>
            <a:r>
              <a:rPr lang="ro-RO" sz="1400"/>
              <a:t>1. Fiecare parte adoptă măsuri legislative și alte măsuri necesare, după caz pentru a permite autorităților sale competente să ordone sau să obțină în mod similar conservarea rapidă a datelor informatice specificate  inclusiv a datelor de trafic, </a:t>
            </a:r>
            <a:r>
              <a:rPr lang="ro-RO" sz="1400" b="1">
                <a:solidFill>
                  <a:srgbClr val="FF0000"/>
                </a:solidFill>
              </a:rPr>
              <a:t>stocate prin intermediul unui sistem informatic</a:t>
            </a:r>
            <a:r>
              <a:rPr lang="ro-RO" sz="1400"/>
              <a:t>, , în particular în cazul în care există motive să se creadă că datele informatice sunt deosebit de vulnerabile la pierdere sau modificare.</a:t>
            </a:r>
          </a:p>
          <a:p>
            <a:pPr marL="342900" indent="-342900" algn="just">
              <a:buFont typeface="Wingdings" pitchFamily="2" charset="2"/>
              <a:buChar char="Ø"/>
            </a:pPr>
            <a:endParaRPr lang="en-GB" sz="1400" dirty="0"/>
          </a:p>
          <a:p>
            <a:pPr marL="342900" indent="-342900" algn="just">
              <a:buFont typeface="Wingdings" pitchFamily="2" charset="2"/>
              <a:buChar char="Ø"/>
            </a:pPr>
            <a:r>
              <a:rPr lang="ro-RO" sz="1400"/>
              <a:t>2. În cazul în care o Parte pune în aplicare alineatul (1) de mai sus printr-o ordonanță către o persoană pentru păstrarea datelor informatice stocate specificate aflate în posesia sau sub controlul persoanei, Partea adoptă măsuri legislative și alte măsuri, după caz, pentru a obliga persoana respectivă să conserve și să mențină integritatea datelor informatice pentru o perioadă de timp, atât timp cât este necesar, până la maximum nouăzeci de zile, pentru a permite autorităților competente să încerce divulgarea. Partea poate prevedea ca un astfel de ordin să fie reînnoit ulterior.</a:t>
            </a:r>
          </a:p>
        </p:txBody>
      </p:sp>
      <p:sp>
        <p:nvSpPr>
          <p:cNvPr id="3" name="Rectangle 2">
            <a:extLst>
              <a:ext uri="{FF2B5EF4-FFF2-40B4-BE49-F238E27FC236}">
                <a16:creationId xmlns:a16="http://schemas.microsoft.com/office/drawing/2014/main" id="{A67DD044-0EFC-4C9C-9F28-8A71A6074482}"/>
              </a:ext>
            </a:extLst>
          </p:cNvPr>
          <p:cNvSpPr/>
          <p:nvPr/>
        </p:nvSpPr>
        <p:spPr>
          <a:xfrm>
            <a:off x="4275438" y="1287212"/>
            <a:ext cx="4304358" cy="1708160"/>
          </a:xfrm>
          <a:prstGeom prst="rect">
            <a:avLst/>
          </a:prstGeom>
        </p:spPr>
        <p:txBody>
          <a:bodyPr wrap="square">
            <a:spAutoFit/>
          </a:bodyPr>
          <a:lstStyle/>
          <a:p>
            <a:pPr marL="342900" indent="-342900" algn="just">
              <a:buFont typeface="Wingdings" pitchFamily="2" charset="2"/>
              <a:buChar char="ü"/>
            </a:pPr>
            <a:r>
              <a:rPr lang="ro-RO" sz="1500"/>
              <a:t>Conservarea nu impune obligația generală de păstrare a datelor</a:t>
            </a:r>
          </a:p>
          <a:p>
            <a:pPr marL="342900" indent="-342900" algn="just">
              <a:buFont typeface="Wingdings" pitchFamily="2" charset="2"/>
              <a:buChar char="ü"/>
            </a:pPr>
            <a:endParaRPr lang="en-GB" sz="1500" dirty="0"/>
          </a:p>
          <a:p>
            <a:pPr marL="342900" indent="-342900" algn="just">
              <a:buFont typeface="Wingdings" pitchFamily="2" charset="2"/>
              <a:buChar char="ü"/>
            </a:pPr>
            <a:r>
              <a:rPr lang="ro-RO" sz="1500"/>
              <a:t>Datele solicitate a fi conservate trebuie:</a:t>
            </a:r>
          </a:p>
          <a:p>
            <a:pPr marL="800100" lvl="1" indent="-342900" algn="just">
              <a:buFont typeface="Wingdings" pitchFamily="2" charset="2"/>
              <a:buChar char="ü"/>
            </a:pPr>
            <a:r>
              <a:rPr lang="ro-RO" sz="1500"/>
              <a:t>Să existe deja</a:t>
            </a:r>
          </a:p>
          <a:p>
            <a:pPr marL="800100" lvl="1" indent="-342900" algn="just">
              <a:buFont typeface="Wingdings" pitchFamily="2" charset="2"/>
              <a:buChar char="ü"/>
            </a:pPr>
            <a:r>
              <a:rPr lang="ro-RO" sz="1500"/>
              <a:t>Să fi fost deja colectate și stocate într-un sistem informatic</a:t>
            </a:r>
          </a:p>
        </p:txBody>
      </p:sp>
    </p:spTree>
    <p:extLst>
      <p:ext uri="{BB962C8B-B14F-4D97-AF65-F5344CB8AC3E}">
        <p14:creationId xmlns:p14="http://schemas.microsoft.com/office/powerpoint/2010/main" val="39474493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389756" y="48638"/>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a datelor informatice stocate</a:t>
            </a:r>
          </a:p>
        </p:txBody>
      </p:sp>
      <p:sp>
        <p:nvSpPr>
          <p:cNvPr id="2" name="Rectangle 1">
            <a:extLst>
              <a:ext uri="{FF2B5EF4-FFF2-40B4-BE49-F238E27FC236}">
                <a16:creationId xmlns:a16="http://schemas.microsoft.com/office/drawing/2014/main" id="{6307FADD-3E6B-406F-9B66-C841DF391B79}"/>
              </a:ext>
            </a:extLst>
          </p:cNvPr>
          <p:cNvSpPr/>
          <p:nvPr/>
        </p:nvSpPr>
        <p:spPr>
          <a:xfrm>
            <a:off x="199366" y="1287212"/>
            <a:ext cx="3889351" cy="5047536"/>
          </a:xfrm>
          <a:prstGeom prst="rect">
            <a:avLst/>
          </a:prstGeom>
        </p:spPr>
        <p:txBody>
          <a:bodyPr wrap="square">
            <a:spAutoFit/>
          </a:bodyPr>
          <a:lstStyle/>
          <a:p>
            <a:pPr marL="342900" indent="-342900" algn="just">
              <a:buFont typeface="Wingdings" pitchFamily="2" charset="2"/>
              <a:buChar char="Ø"/>
            </a:pPr>
            <a:r>
              <a:rPr lang="ro-RO" sz="1400"/>
              <a:t>1. Fiecare parte adoptă măsuri legislative și alte măsuri necesare, după caz pentru a permite autorităților sale competente să ordone sau să obțină în mod similar conservarea rapidă a datelor informatice specificate  inclusiv a datelor de trafic, stocate prin intermediul unui sistem informatic, în particular în cazul în care există </a:t>
            </a:r>
            <a:r>
              <a:rPr lang="ro-RO" sz="1400" b="1">
                <a:solidFill>
                  <a:srgbClr val="FF0000"/>
                </a:solidFill>
              </a:rPr>
              <a:t> motive să se creadă că datele informatice sunt deosebit de vulnerabile la pierdere sau modificare</a:t>
            </a:r>
            <a:r>
              <a:rPr lang="ro-RO" sz="1400"/>
              <a:t>.</a:t>
            </a:r>
          </a:p>
          <a:p>
            <a:pPr marL="342900" indent="-342900" algn="just">
              <a:buFont typeface="Wingdings" pitchFamily="2" charset="2"/>
              <a:buChar char="Ø"/>
            </a:pPr>
            <a:endParaRPr lang="en-GB" sz="1400" dirty="0"/>
          </a:p>
          <a:p>
            <a:pPr marL="342900" indent="-342900" algn="just">
              <a:buFont typeface="Wingdings" pitchFamily="2" charset="2"/>
              <a:buChar char="Ø"/>
            </a:pPr>
            <a:r>
              <a:rPr lang="ro-RO" sz="1400"/>
              <a:t>2. În cazul în care o Parte pune în aplicare alineatul (1) de mai sus printr-o ordonanță către o persoană pentru păstrarea datelor informatice stocate specificate aflate în posesia sau sub controlul persoanei, Partea adoptă măsuri legislative și alte măsuri, după caz, pentru a obliga persoana respectivă să conserve și să mențină integritatea datelor informatice pentru o perioadă de timp, atât timp cât este necesar, până la maximum nouăzeci de zile, pentru a permite autorităților competente să încerce divulgarea. Partea poate prevedea ca un astfel de ordin să fie reînnoit ulterior.</a:t>
            </a:r>
          </a:p>
        </p:txBody>
      </p:sp>
      <p:sp>
        <p:nvSpPr>
          <p:cNvPr id="3" name="Rectangle 2">
            <a:extLst>
              <a:ext uri="{FF2B5EF4-FFF2-40B4-BE49-F238E27FC236}">
                <a16:creationId xmlns:a16="http://schemas.microsoft.com/office/drawing/2014/main" id="{A67DD044-0EFC-4C9C-9F28-8A71A6074482}"/>
              </a:ext>
            </a:extLst>
          </p:cNvPr>
          <p:cNvSpPr/>
          <p:nvPr/>
        </p:nvSpPr>
        <p:spPr>
          <a:xfrm>
            <a:off x="4275438" y="1287212"/>
            <a:ext cx="4747018" cy="2169825"/>
          </a:xfrm>
          <a:prstGeom prst="rect">
            <a:avLst/>
          </a:prstGeom>
        </p:spPr>
        <p:txBody>
          <a:bodyPr wrap="square">
            <a:spAutoFit/>
          </a:bodyPr>
          <a:lstStyle/>
          <a:p>
            <a:pPr marL="342900" indent="-342900" algn="just">
              <a:buFont typeface="Wingdings" pitchFamily="2" charset="2"/>
              <a:buChar char="ü"/>
            </a:pPr>
            <a:r>
              <a:rPr lang="ro-RO" sz="1500"/>
              <a:t>Pentru exercitarea conservării, trebuie să existe motive pentru care datele informatice să fie deosebit de vulnerabile la pierdere sau modificare</a:t>
            </a:r>
          </a:p>
          <a:p>
            <a:pPr marL="342900" indent="-342900" algn="just">
              <a:buFont typeface="Wingdings" pitchFamily="2" charset="2"/>
              <a:buChar char="ü"/>
            </a:pPr>
            <a:endParaRPr lang="en-GB" sz="1500" dirty="0"/>
          </a:p>
          <a:p>
            <a:pPr marL="342900" indent="-342900" algn="just">
              <a:buFont typeface="Wingdings" pitchFamily="2" charset="2"/>
              <a:buChar char="ü"/>
            </a:pPr>
            <a:r>
              <a:rPr lang="ro-RO" sz="1500"/>
              <a:t>Exemple:</a:t>
            </a:r>
          </a:p>
          <a:p>
            <a:pPr marL="800100" lvl="1" indent="-342900" algn="just">
              <a:buFont typeface="Wingdings" pitchFamily="2" charset="2"/>
              <a:buChar char="ü"/>
            </a:pPr>
            <a:r>
              <a:rPr lang="ro-RO" sz="1500"/>
              <a:t>Politica de ștergere a datelor</a:t>
            </a:r>
          </a:p>
          <a:p>
            <a:pPr marL="800100" lvl="1" indent="-342900" algn="just">
              <a:buFont typeface="Wingdings" pitchFamily="2" charset="2"/>
              <a:buChar char="ü"/>
            </a:pPr>
            <a:r>
              <a:rPr lang="ro-RO" sz="1500"/>
              <a:t>Politica de păstrare limitată </a:t>
            </a:r>
          </a:p>
          <a:p>
            <a:pPr marL="800100" lvl="1" indent="-342900" algn="just">
              <a:buFont typeface="Wingdings" pitchFamily="2" charset="2"/>
              <a:buChar char="ü"/>
            </a:pPr>
            <a:r>
              <a:rPr lang="ro-RO" sz="1500"/>
              <a:t>Stocare nesigură a datelor </a:t>
            </a:r>
          </a:p>
          <a:p>
            <a:pPr marL="800100" lvl="1" indent="-342900" algn="just">
              <a:buFont typeface="Wingdings" pitchFamily="2" charset="2"/>
              <a:buChar char="ü"/>
            </a:pPr>
            <a:r>
              <a:rPr lang="ro-RO" sz="1500"/>
              <a:t>Custodele nu este de încredere </a:t>
            </a:r>
          </a:p>
        </p:txBody>
      </p:sp>
    </p:spTree>
    <p:extLst>
      <p:ext uri="{BB962C8B-B14F-4D97-AF65-F5344CB8AC3E}">
        <p14:creationId xmlns:p14="http://schemas.microsoft.com/office/powerpoint/2010/main" val="28089954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389756" y="71040"/>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a datelor informatice stocate</a:t>
            </a:r>
          </a:p>
        </p:txBody>
      </p:sp>
      <p:sp>
        <p:nvSpPr>
          <p:cNvPr id="2" name="Rectangle 1">
            <a:extLst>
              <a:ext uri="{FF2B5EF4-FFF2-40B4-BE49-F238E27FC236}">
                <a16:creationId xmlns:a16="http://schemas.microsoft.com/office/drawing/2014/main" id="{6307FADD-3E6B-406F-9B66-C841DF391B79}"/>
              </a:ext>
            </a:extLst>
          </p:cNvPr>
          <p:cNvSpPr/>
          <p:nvPr/>
        </p:nvSpPr>
        <p:spPr>
          <a:xfrm>
            <a:off x="179910" y="1287212"/>
            <a:ext cx="3889351" cy="5047536"/>
          </a:xfrm>
          <a:prstGeom prst="rect">
            <a:avLst/>
          </a:prstGeom>
        </p:spPr>
        <p:txBody>
          <a:bodyPr wrap="square">
            <a:spAutoFit/>
          </a:bodyPr>
          <a:lstStyle/>
          <a:p>
            <a:pPr marL="342900" indent="-342900" algn="just">
              <a:buFont typeface="Wingdings" pitchFamily="2" charset="2"/>
              <a:buChar char="Ø"/>
            </a:pPr>
            <a:r>
              <a:rPr lang="ro-RO" sz="1400"/>
              <a:t>1. Fiecare parte adoptă măsuri legislative și alte măsuri necesare, după caz pentru a permite autorităților sale competente să ordone sau să obțină în mod similar conservarea rapidă a datelor informatice specificate  inclusiv a datelor de trafic, stocate prin intermediul unui sistem informatic, în particular în cazul în care există  motive să se creadă că datele informatice sunt deosebit de vulnerabile la pierdere sau modificare.</a:t>
            </a:r>
          </a:p>
          <a:p>
            <a:pPr marL="342900" indent="-342900" algn="just">
              <a:buFont typeface="Wingdings" pitchFamily="2" charset="2"/>
              <a:buChar char="Ø"/>
            </a:pPr>
            <a:endParaRPr lang="en-GB" sz="1400" dirty="0"/>
          </a:p>
          <a:p>
            <a:pPr marL="342900" indent="-342900" algn="just">
              <a:buFont typeface="Wingdings" pitchFamily="2" charset="2"/>
              <a:buChar char="Ø"/>
            </a:pPr>
            <a:r>
              <a:rPr lang="ro-RO" sz="1400"/>
              <a:t>2. În cazul în care o Parte pune în aplicare alineatul (1) de mai sus printr-o ordonanță către o persoană pentru păstrarea datelor informatice stocate specificate aflate în </a:t>
            </a:r>
            <a:r>
              <a:rPr lang="ro-RO" sz="1400" b="1"/>
              <a:t>posesia sau sub controlul</a:t>
            </a:r>
            <a:r>
              <a:rPr lang="ro-RO" sz="1400"/>
              <a:t> persoanei, Partea adoptă măsuri legislative și alte măsuri, după caz, pentru a obliga persoana respectivă să conserve și să mențină integritatea datelor informatice pentru o perioadă de timp, atât timp cât este necesar, până la maximum nouăzeci de zile, pentru a permite autorităților competente să încerce divulgarea. Partea poate prevedea ca un astfel de ordin să fie reînnoit ulterior.</a:t>
            </a:r>
          </a:p>
        </p:txBody>
      </p:sp>
      <p:sp>
        <p:nvSpPr>
          <p:cNvPr id="3" name="Rectangle 2">
            <a:extLst>
              <a:ext uri="{FF2B5EF4-FFF2-40B4-BE49-F238E27FC236}">
                <a16:creationId xmlns:a16="http://schemas.microsoft.com/office/drawing/2014/main" id="{A67DD044-0EFC-4C9C-9F28-8A71A6074482}"/>
              </a:ext>
            </a:extLst>
          </p:cNvPr>
          <p:cNvSpPr/>
          <p:nvPr/>
        </p:nvSpPr>
        <p:spPr>
          <a:xfrm>
            <a:off x="4562272" y="1287212"/>
            <a:ext cx="4143983" cy="2169825"/>
          </a:xfrm>
          <a:prstGeom prst="rect">
            <a:avLst/>
          </a:prstGeom>
        </p:spPr>
        <p:txBody>
          <a:bodyPr wrap="square">
            <a:spAutoFit/>
          </a:bodyPr>
          <a:lstStyle/>
          <a:p>
            <a:pPr marL="342900" indent="-342900" algn="just">
              <a:buFont typeface="Wingdings" pitchFamily="2" charset="2"/>
              <a:buChar char="ü"/>
            </a:pPr>
            <a:r>
              <a:rPr lang="ro-RO" sz="1500"/>
              <a:t>Persoana care este supusă unui ordin de conservare poate avea fie:</a:t>
            </a:r>
          </a:p>
          <a:p>
            <a:pPr marL="800100" lvl="1" indent="-342900" algn="just">
              <a:buFont typeface="Wingdings" pitchFamily="2" charset="2"/>
              <a:buChar char="ü"/>
            </a:pPr>
            <a:r>
              <a:rPr lang="ro-RO" sz="1500"/>
              <a:t>posesia fizică a datelor</a:t>
            </a:r>
          </a:p>
          <a:p>
            <a:pPr marL="800100" lvl="1" indent="-342900" algn="just">
              <a:buFont typeface="Wingdings" pitchFamily="2" charset="2"/>
              <a:buChar char="ü"/>
            </a:pPr>
            <a:r>
              <a:rPr lang="ro-RO" sz="1500"/>
              <a:t>posesia constructivă a datelor (control liber al producerii acestora)</a:t>
            </a:r>
          </a:p>
          <a:p>
            <a:pPr marL="342900" indent="-342900" algn="just">
              <a:buFont typeface="Wingdings" pitchFamily="2" charset="2"/>
              <a:buChar char="ü"/>
            </a:pPr>
            <a:endParaRPr lang="en-GB" sz="1500" dirty="0"/>
          </a:p>
          <a:p>
            <a:pPr marL="342900" indent="-342900" algn="just">
              <a:buFont typeface="Wingdings" pitchFamily="2" charset="2"/>
              <a:buChar char="ü"/>
            </a:pPr>
            <a:r>
              <a:rPr lang="ro-RO" sz="1500"/>
              <a:t>Controlul nu include capacitatea tehnică de a accesa date stocate la distanță care sunt în afara cadrului controlului legitim</a:t>
            </a:r>
          </a:p>
        </p:txBody>
      </p:sp>
    </p:spTree>
    <p:extLst>
      <p:ext uri="{BB962C8B-B14F-4D97-AF65-F5344CB8AC3E}">
        <p14:creationId xmlns:p14="http://schemas.microsoft.com/office/powerpoint/2010/main" val="32899371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389756" y="51097"/>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a datelor informatice stocate</a:t>
            </a:r>
          </a:p>
        </p:txBody>
      </p:sp>
      <p:sp>
        <p:nvSpPr>
          <p:cNvPr id="2" name="Rectangle 1">
            <a:extLst>
              <a:ext uri="{FF2B5EF4-FFF2-40B4-BE49-F238E27FC236}">
                <a16:creationId xmlns:a16="http://schemas.microsoft.com/office/drawing/2014/main" id="{6307FADD-3E6B-406F-9B66-C841DF391B79}"/>
              </a:ext>
            </a:extLst>
          </p:cNvPr>
          <p:cNvSpPr/>
          <p:nvPr/>
        </p:nvSpPr>
        <p:spPr>
          <a:xfrm>
            <a:off x="121544" y="1272817"/>
            <a:ext cx="3889351" cy="5047536"/>
          </a:xfrm>
          <a:prstGeom prst="rect">
            <a:avLst/>
          </a:prstGeom>
        </p:spPr>
        <p:txBody>
          <a:bodyPr wrap="square">
            <a:spAutoFit/>
          </a:bodyPr>
          <a:lstStyle/>
          <a:p>
            <a:pPr marL="342900" indent="-342900" algn="just">
              <a:buFont typeface="Wingdings" pitchFamily="2" charset="2"/>
              <a:buChar char="Ø"/>
            </a:pPr>
            <a:r>
              <a:rPr lang="ro-RO" sz="1400"/>
              <a:t>1. Fiecare parte adoptă măsuri legislative și alte măsuri necesare, după caz pentru a permite autorităților sale competente să ordone sau să obțină în mod similar conservarea rapidă a datelor informatice specificate  inclusiv a datelor de trafic, stocate prin intermediul unui sistem informatic, în particular în cazul în care există  motive să se creadă că datele informatice sunt deosebit de vulnerabile la pierdere sau modificare.</a:t>
            </a:r>
          </a:p>
          <a:p>
            <a:pPr marL="342900" indent="-342900" algn="just">
              <a:buFont typeface="Wingdings" pitchFamily="2" charset="2"/>
              <a:buChar char="Ø"/>
            </a:pPr>
            <a:endParaRPr lang="en-GB" sz="1400" dirty="0"/>
          </a:p>
          <a:p>
            <a:pPr marL="342900" indent="-342900" algn="just">
              <a:buFont typeface="Wingdings" pitchFamily="2" charset="2"/>
              <a:buChar char="Ø"/>
            </a:pPr>
            <a:r>
              <a:rPr lang="ro-RO" sz="1400"/>
              <a:t>2. În cazul în care o Parte pune în aplicare alineatul (1) de mai sus printr-o ordonanță către o persoană pentru păstrarea datelor informatice stocate specificate aflate în posesia sau sub controlul persoanei, Partea adoptă măsuri legislative și alte măsuri, după caz, pentru a obliga persoana respectivă să conserve și să mențină integritatea datelor informatice pentru o </a:t>
            </a:r>
            <a:r>
              <a:rPr lang="ro-RO" sz="1400" b="1">
                <a:solidFill>
                  <a:srgbClr val="FF0000"/>
                </a:solidFill>
              </a:rPr>
              <a:t>perioadă de timp, atât timp cât este necesar, până la maximum nouăzeci de zile</a:t>
            </a:r>
            <a:r>
              <a:rPr lang="ro-RO" sz="1400"/>
              <a:t>, pentru a permite autorităților competente să </a:t>
            </a:r>
            <a:r>
              <a:rPr lang="ro-RO" sz="1400" b="1"/>
              <a:t>încerce divulgarea</a:t>
            </a:r>
            <a:r>
              <a:rPr lang="ro-RO" sz="1400"/>
              <a:t>. Partea poate prevedea ca un astfel de ordin să fie </a:t>
            </a:r>
            <a:r>
              <a:rPr lang="ro-RO" sz="1400" b="1"/>
              <a:t>reînnoit ulterior</a:t>
            </a:r>
            <a:r>
              <a:rPr lang="ro-RO" sz="1400"/>
              <a:t>.</a:t>
            </a:r>
          </a:p>
        </p:txBody>
      </p:sp>
      <p:sp>
        <p:nvSpPr>
          <p:cNvPr id="3" name="Rectangle 2">
            <a:extLst>
              <a:ext uri="{FF2B5EF4-FFF2-40B4-BE49-F238E27FC236}">
                <a16:creationId xmlns:a16="http://schemas.microsoft.com/office/drawing/2014/main" id="{A67DD044-0EFC-4C9C-9F28-8A71A6074482}"/>
              </a:ext>
            </a:extLst>
          </p:cNvPr>
          <p:cNvSpPr/>
          <p:nvPr/>
        </p:nvSpPr>
        <p:spPr>
          <a:xfrm>
            <a:off x="4411625" y="1272817"/>
            <a:ext cx="4100077" cy="2400657"/>
          </a:xfrm>
          <a:prstGeom prst="rect">
            <a:avLst/>
          </a:prstGeom>
        </p:spPr>
        <p:txBody>
          <a:bodyPr wrap="square">
            <a:spAutoFit/>
          </a:bodyPr>
          <a:lstStyle/>
          <a:p>
            <a:pPr marL="342900" indent="-342900" algn="just">
              <a:buFont typeface="Wingdings" pitchFamily="2" charset="2"/>
              <a:buChar char="ü"/>
            </a:pPr>
            <a:r>
              <a:rPr lang="ro-RO" sz="1500"/>
              <a:t>Conservarea este o putere temporară de a proteja datele, în timp ce autoritățile competente încearcă:</a:t>
            </a:r>
          </a:p>
          <a:p>
            <a:pPr marL="800100" lvl="1" indent="-342900" algn="just">
              <a:buFont typeface="Wingdings" pitchFamily="2" charset="2"/>
              <a:buChar char="ü"/>
            </a:pPr>
            <a:r>
              <a:rPr lang="ro-RO" sz="1500"/>
              <a:t>Divulgarea datelor.</a:t>
            </a:r>
          </a:p>
          <a:p>
            <a:pPr marL="800100" lvl="1" indent="-342900" algn="just">
              <a:buFont typeface="Wingdings" pitchFamily="2" charset="2"/>
              <a:buChar char="ü"/>
            </a:pPr>
            <a:r>
              <a:rPr lang="ro-RO" sz="1500"/>
              <a:t>Percheziția  și sechestrarea datelor</a:t>
            </a:r>
          </a:p>
          <a:p>
            <a:pPr marL="800100" lvl="1" indent="-342900" algn="just">
              <a:buFont typeface="Wingdings" pitchFamily="2" charset="2"/>
              <a:buChar char="ü"/>
            </a:pPr>
            <a:endParaRPr lang="en-GB" sz="1500" dirty="0"/>
          </a:p>
          <a:p>
            <a:pPr marL="342900" indent="-342900" algn="just">
              <a:buFont typeface="Wingdings" pitchFamily="2" charset="2"/>
              <a:buChar char="ü"/>
            </a:pPr>
            <a:r>
              <a:rPr lang="ro-RO" sz="1500"/>
              <a:t>Perioada maximă de timp pentru ordinul de conservare: 90 de zile (reînnoibil)</a:t>
            </a:r>
          </a:p>
          <a:p>
            <a:pPr marL="342900" indent="-342900" algn="just">
              <a:buFont typeface="Wingdings" pitchFamily="2" charset="2"/>
              <a:buChar char="ü"/>
            </a:pPr>
            <a:endParaRPr lang="en-GB" sz="1500" dirty="0"/>
          </a:p>
          <a:p>
            <a:pPr marL="342900" indent="-342900" algn="just">
              <a:buFont typeface="Wingdings" pitchFamily="2" charset="2"/>
              <a:buChar char="ü"/>
            </a:pPr>
            <a:r>
              <a:rPr lang="ro-RO" sz="1500"/>
              <a:t>Ordinea de conservare trebuie să specifice perioada exactă de timp pentru conservare (nu poate fi indefinită)</a:t>
            </a:r>
          </a:p>
        </p:txBody>
      </p:sp>
    </p:spTree>
    <p:extLst>
      <p:ext uri="{BB962C8B-B14F-4D97-AF65-F5344CB8AC3E}">
        <p14:creationId xmlns:p14="http://schemas.microsoft.com/office/powerpoint/2010/main" val="28132047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389756" y="71040"/>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a datelor informatice stocate</a:t>
            </a:r>
          </a:p>
        </p:txBody>
      </p:sp>
      <p:sp>
        <p:nvSpPr>
          <p:cNvPr id="2" name="Rectangle 1">
            <a:extLst>
              <a:ext uri="{FF2B5EF4-FFF2-40B4-BE49-F238E27FC236}">
                <a16:creationId xmlns:a16="http://schemas.microsoft.com/office/drawing/2014/main" id="{6307FADD-3E6B-406F-9B66-C841DF391B79}"/>
              </a:ext>
            </a:extLst>
          </p:cNvPr>
          <p:cNvSpPr/>
          <p:nvPr/>
        </p:nvSpPr>
        <p:spPr>
          <a:xfrm>
            <a:off x="121544" y="1272817"/>
            <a:ext cx="3889351" cy="1708160"/>
          </a:xfrm>
          <a:prstGeom prst="rect">
            <a:avLst/>
          </a:prstGeom>
        </p:spPr>
        <p:txBody>
          <a:bodyPr wrap="square">
            <a:spAutoFit/>
          </a:bodyPr>
          <a:lstStyle/>
          <a:p>
            <a:pPr marL="342900" indent="-342900" algn="just">
              <a:buFont typeface="Wingdings" pitchFamily="2" charset="2"/>
              <a:buChar char="Ø"/>
            </a:pPr>
            <a:r>
              <a:rPr lang="ro-RO" sz="1500" dirty="0"/>
              <a:t>3 Fiecare Parte adoptă măsuri legislative și alte măsuri necesare după caz, pentru a obliga custodele sau altă persoană care păstrează datele informatice </a:t>
            </a:r>
            <a:r>
              <a:rPr lang="ro-RO" sz="1500" b="1" dirty="0">
                <a:solidFill>
                  <a:srgbClr val="FF0000"/>
                </a:solidFill>
              </a:rPr>
              <a:t>să mențină confidențială acțiunea</a:t>
            </a:r>
            <a:r>
              <a:rPr lang="ro-RO" sz="1500" dirty="0"/>
              <a:t> acestor de proceduri pentru perioada de timp prevăzută de legea internă.</a:t>
            </a:r>
          </a:p>
        </p:txBody>
      </p:sp>
      <p:sp>
        <p:nvSpPr>
          <p:cNvPr id="3" name="Rectangle 2">
            <a:extLst>
              <a:ext uri="{FF2B5EF4-FFF2-40B4-BE49-F238E27FC236}">
                <a16:creationId xmlns:a16="http://schemas.microsoft.com/office/drawing/2014/main" id="{A67DD044-0EFC-4C9C-9F28-8A71A6074482}"/>
              </a:ext>
            </a:extLst>
          </p:cNvPr>
          <p:cNvSpPr/>
          <p:nvPr/>
        </p:nvSpPr>
        <p:spPr>
          <a:xfrm>
            <a:off x="4333804" y="1271311"/>
            <a:ext cx="4255719" cy="3046988"/>
          </a:xfrm>
          <a:prstGeom prst="rect">
            <a:avLst/>
          </a:prstGeom>
        </p:spPr>
        <p:txBody>
          <a:bodyPr wrap="square">
            <a:spAutoFit/>
          </a:bodyPr>
          <a:lstStyle/>
          <a:p>
            <a:pPr marL="342900" indent="-342900" algn="just">
              <a:buFont typeface="Wingdings" pitchFamily="2" charset="2"/>
              <a:buChar char="ü"/>
            </a:pPr>
            <a:r>
              <a:rPr lang="ro-RO" sz="1600"/>
              <a:t>Un ordin de conservare poate solicita persoanei care păstrează datele informatice să mențină confidențialitatea pentru o anumită perioadă de timp</a:t>
            </a:r>
          </a:p>
          <a:p>
            <a:pPr marL="342900" indent="-342900" algn="just">
              <a:buFont typeface="Wingdings" pitchFamily="2" charset="2"/>
              <a:buChar char="ü"/>
            </a:pPr>
            <a:endParaRPr lang="en-US" sz="1600" dirty="0"/>
          </a:p>
          <a:p>
            <a:pPr marL="342900" indent="-342900" algn="just">
              <a:buFont typeface="Wingdings" pitchFamily="2" charset="2"/>
              <a:buChar char="ü"/>
            </a:pPr>
            <a:r>
              <a:rPr lang="ro-RO" sz="1600"/>
              <a:t>Scop:</a:t>
            </a:r>
          </a:p>
          <a:p>
            <a:pPr marL="800100" lvl="1" indent="-342900" algn="just">
              <a:buFont typeface="Wingdings" pitchFamily="2" charset="2"/>
              <a:buChar char="ü"/>
            </a:pPr>
            <a:r>
              <a:rPr lang="ro-RO" sz="1600"/>
              <a:t>Suspecții să nu afle despre investigație </a:t>
            </a:r>
          </a:p>
          <a:p>
            <a:pPr marL="800100" lvl="1" indent="-342900" algn="just">
              <a:buFont typeface="Wingdings" pitchFamily="2" charset="2"/>
              <a:buChar char="ü"/>
            </a:pPr>
            <a:r>
              <a:rPr lang="ro-RO" sz="1600"/>
              <a:t>Dreptul la intimitate este protejat </a:t>
            </a:r>
          </a:p>
          <a:p>
            <a:pPr marL="800100" lvl="1" indent="-342900" algn="just">
              <a:buFont typeface="Wingdings" pitchFamily="2" charset="2"/>
              <a:buChar char="ü"/>
            </a:pPr>
            <a:r>
              <a:rPr lang="ro-RO" sz="1600"/>
              <a:t>Conservarea este o măsură preliminară </a:t>
            </a:r>
          </a:p>
          <a:p>
            <a:pPr marL="800100" lvl="1" indent="-342900" algn="just">
              <a:buFont typeface="Wingdings" pitchFamily="2" charset="2"/>
              <a:buChar char="ü"/>
            </a:pPr>
            <a:r>
              <a:rPr lang="ro-RO" sz="1600"/>
              <a:t>Împiedică alte persoane să încerce să manipuleze sau să șteargă datele</a:t>
            </a:r>
          </a:p>
        </p:txBody>
      </p:sp>
    </p:spTree>
    <p:extLst>
      <p:ext uri="{BB962C8B-B14F-4D97-AF65-F5344CB8AC3E}">
        <p14:creationId xmlns:p14="http://schemas.microsoft.com/office/powerpoint/2010/main" val="775353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0" name="Diagram 9">
            <a:extLst>
              <a:ext uri="{FF2B5EF4-FFF2-40B4-BE49-F238E27FC236}">
                <a16:creationId xmlns:a16="http://schemas.microsoft.com/office/drawing/2014/main" id="{4AC94D61-C432-964B-BFBF-EB29D1BBB3DF}"/>
              </a:ext>
            </a:extLst>
          </p:cNvPr>
          <p:cNvGraphicFramePr/>
          <p:nvPr/>
        </p:nvGraphicFramePr>
        <p:xfrm>
          <a:off x="88522" y="1360420"/>
          <a:ext cx="8454262" cy="50569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BAA7DDA5-F89B-CB44-922E-5F8384666617}"/>
              </a:ext>
            </a:extLst>
          </p:cNvPr>
          <p:cNvPicPr>
            <a:picLocks noChangeAspect="1"/>
          </p:cNvPicPr>
          <p:nvPr/>
        </p:nvPicPr>
        <p:blipFill>
          <a:blip r:embed="rId8"/>
          <a:stretch>
            <a:fillRect/>
          </a:stretch>
        </p:blipFill>
        <p:spPr>
          <a:xfrm>
            <a:off x="7395559" y="872616"/>
            <a:ext cx="1767076" cy="1767076"/>
          </a:xfrm>
          <a:prstGeom prst="rect">
            <a:avLst/>
          </a:prstGeom>
        </p:spPr>
      </p:pic>
      <p:sp>
        <p:nvSpPr>
          <p:cNvPr id="12"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Întrebări de sondaj</a:t>
            </a:r>
          </a:p>
        </p:txBody>
      </p:sp>
    </p:spTree>
    <p:extLst>
      <p:ext uri="{BB962C8B-B14F-4D97-AF65-F5344CB8AC3E}">
        <p14:creationId xmlns:p14="http://schemas.microsoft.com/office/powerpoint/2010/main" val="3943910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ro-RO"/>
              <a:t>Să asigure înțelegerea cuprinzătoare de către  participanți a elementelor prerogativelor procedurale legate de conservarea datelor informatice stocate, divulgarea parțială a datelor de trafic și a ordinelor de divulgare, obiectul prerogativelor procedurale și al condițiilor și  garanțiilor legate de aplicarea acestora. </a:t>
            </a:r>
          </a:p>
        </p:txBody>
      </p:sp>
      <p:sp>
        <p:nvSpPr>
          <p:cNvPr id="3" name="Slide Number Placeholder 2"/>
          <p:cNvSpPr>
            <a:spLocks noGrp="1"/>
          </p:cNvSpPr>
          <p:nvPr>
            <p:ph type="sldNum" sz="quarter" idx="10"/>
          </p:nvPr>
        </p:nvSpPr>
        <p:spPr/>
        <p:txBody>
          <a:bodyPr/>
          <a:lstStyle/>
          <a:p>
            <a:fld id="{49C04F3A-82BD-4011-AADB-1F79FD7DF4BC}" type="slidenum">
              <a:rPr lang="en-GB" smtClean="0"/>
              <a:pPr/>
              <a:t>3</a:t>
            </a:fld>
            <a:endParaRPr lang="en-GB"/>
          </a:p>
        </p:txBody>
      </p:sp>
      <p:sp>
        <p:nvSpPr>
          <p:cNvPr id="4" name="Text Placeholder 3"/>
          <p:cNvSpPr>
            <a:spLocks noGrp="1"/>
          </p:cNvSpPr>
          <p:nvPr>
            <p:ph type="body" sz="quarter" idx="11"/>
          </p:nvPr>
        </p:nvSpPr>
        <p:spPr/>
        <p:txBody>
          <a:bodyPr/>
          <a:lstStyle/>
          <a:p>
            <a:endParaRPr lang="en-GB" dirty="0">
              <a:latin typeface="Verdana" charset="0"/>
              <a:cs typeface="Verdana" charset="0"/>
            </a:endParaRPr>
          </a:p>
          <a:p>
            <a:r>
              <a:rPr lang="ro-RO">
                <a:latin typeface="Verdana" charset="0"/>
                <a:cs typeface="Verdana" charset="0"/>
              </a:rPr>
              <a:t>Scopul sesiunii</a:t>
            </a:r>
          </a:p>
          <a:p>
            <a:endParaRPr lang="en-US" dirty="0"/>
          </a:p>
        </p:txBody>
      </p:sp>
    </p:spTree>
    <p:extLst>
      <p:ext uri="{BB962C8B-B14F-4D97-AF65-F5344CB8AC3E}">
        <p14:creationId xmlns:p14="http://schemas.microsoft.com/office/powerpoint/2010/main" val="35801811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0" name="Diagram 9">
            <a:extLst>
              <a:ext uri="{FF2B5EF4-FFF2-40B4-BE49-F238E27FC236}">
                <a16:creationId xmlns:a16="http://schemas.microsoft.com/office/drawing/2014/main" id="{4AC94D61-C432-964B-BFBF-EB29D1BBB3DF}"/>
              </a:ext>
            </a:extLst>
          </p:cNvPr>
          <p:cNvGraphicFramePr/>
          <p:nvPr/>
        </p:nvGraphicFramePr>
        <p:xfrm>
          <a:off x="88522" y="1360420"/>
          <a:ext cx="8454262" cy="50569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BAA7DDA5-F89B-CB44-922E-5F8384666617}"/>
              </a:ext>
            </a:extLst>
          </p:cNvPr>
          <p:cNvPicPr>
            <a:picLocks noChangeAspect="1"/>
          </p:cNvPicPr>
          <p:nvPr/>
        </p:nvPicPr>
        <p:blipFill>
          <a:blip r:embed="rId8"/>
          <a:stretch>
            <a:fillRect/>
          </a:stretch>
        </p:blipFill>
        <p:spPr>
          <a:xfrm>
            <a:off x="7395559" y="872616"/>
            <a:ext cx="1767076" cy="1767076"/>
          </a:xfrm>
          <a:prstGeom prst="rect">
            <a:avLst/>
          </a:prstGeom>
        </p:spPr>
      </p:pic>
      <p:sp>
        <p:nvSpPr>
          <p:cNvPr id="12"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Întrebări de sondaj</a:t>
            </a:r>
          </a:p>
        </p:txBody>
      </p:sp>
    </p:spTree>
    <p:extLst>
      <p:ext uri="{BB962C8B-B14F-4D97-AF65-F5344CB8AC3E}">
        <p14:creationId xmlns:p14="http://schemas.microsoft.com/office/powerpoint/2010/main" val="12282318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511300" y="0"/>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și divulgarea parțială a datelor de trafic</a:t>
            </a:r>
          </a:p>
        </p:txBody>
      </p:sp>
      <p:pic>
        <p:nvPicPr>
          <p:cNvPr id="4" name="Picture 2" descr="http://research.dyn.com/wp-content/uploads/2013/11/jim_blog_nov_2013_path1_wired-01.jpg">
            <a:extLst>
              <a:ext uri="{FF2B5EF4-FFF2-40B4-BE49-F238E27FC236}">
                <a16:creationId xmlns:a16="http://schemas.microsoft.com/office/drawing/2014/main" id="{CB58AE74-0C9A-4C28-8E8B-C63AE6A4A04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37" y="923330"/>
            <a:ext cx="9136063" cy="5535612"/>
          </a:xfrm>
          <a:prstGeom prst="rect">
            <a:avLst/>
          </a:prstGeom>
          <a:noFill/>
          <a:extLst>
            <a:ext uri="{909E8E84-426E-40DD-AFC4-6F175D3DCCD1}">
              <a14:hiddenFill xmlns:a14="http://schemas.microsoft.com/office/drawing/2010/main">
                <a:solidFill>
                  <a:srgbClr val="FFFFFF"/>
                </a:solidFill>
              </a14:hiddenFill>
            </a:ext>
          </a:extLst>
        </p:spPr>
      </p:pic>
      <p:sp>
        <p:nvSpPr>
          <p:cNvPr id="2" name="CasetăText 1">
            <a:extLst>
              <a:ext uri="{FF2B5EF4-FFF2-40B4-BE49-F238E27FC236}">
                <a16:creationId xmlns:a16="http://schemas.microsoft.com/office/drawing/2014/main" id="{9EC115A5-CE32-4E3A-96B8-34B9000DCE52}"/>
              </a:ext>
            </a:extLst>
          </p:cNvPr>
          <p:cNvSpPr txBox="1"/>
          <p:nvPr/>
        </p:nvSpPr>
        <p:spPr>
          <a:xfrm>
            <a:off x="194872" y="1247980"/>
            <a:ext cx="8754256" cy="430887"/>
          </a:xfrm>
          <a:prstGeom prst="rect">
            <a:avLst/>
          </a:prstGeom>
          <a:solidFill>
            <a:srgbClr val="FBF8D5"/>
          </a:solidFill>
        </p:spPr>
        <p:txBody>
          <a:bodyPr wrap="square" rtlCol="0">
            <a:spAutoFit/>
          </a:bodyPr>
          <a:lstStyle/>
          <a:p>
            <a:r>
              <a:rPr lang="ro-RO" sz="2200" b="1" dirty="0"/>
              <a:t>Traseu Calea 1</a:t>
            </a:r>
            <a:r>
              <a:rPr lang="ro-RO" sz="2200" dirty="0"/>
              <a:t>: de la </a:t>
            </a:r>
            <a:r>
              <a:rPr lang="ro-RO" sz="2200" b="1" dirty="0"/>
              <a:t>Guadalajara</a:t>
            </a:r>
            <a:r>
              <a:rPr lang="ro-RO" sz="2200" dirty="0"/>
              <a:t>, Mexic la </a:t>
            </a:r>
            <a:r>
              <a:rPr lang="ro-RO" sz="2200" b="1" dirty="0"/>
              <a:t>Washington D.C.</a:t>
            </a:r>
            <a:r>
              <a:rPr lang="ro-RO" sz="2200" dirty="0"/>
              <a:t>, via </a:t>
            </a:r>
            <a:r>
              <a:rPr lang="ro-RO" sz="2200" b="1" i="1" dirty="0"/>
              <a:t>Belarus</a:t>
            </a:r>
            <a:endParaRPr lang="en-US" sz="2200" b="1" i="1" dirty="0"/>
          </a:p>
        </p:txBody>
      </p:sp>
    </p:spTree>
    <p:extLst>
      <p:ext uri="{BB962C8B-B14F-4D97-AF65-F5344CB8AC3E}">
        <p14:creationId xmlns:p14="http://schemas.microsoft.com/office/powerpoint/2010/main" val="355913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511300" y="71040"/>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și divulgarea parțială a datelor de trafic</a:t>
            </a:r>
          </a:p>
        </p:txBody>
      </p:sp>
      <p:sp>
        <p:nvSpPr>
          <p:cNvPr id="2" name="Rectangle 1">
            <a:extLst>
              <a:ext uri="{FF2B5EF4-FFF2-40B4-BE49-F238E27FC236}">
                <a16:creationId xmlns:a16="http://schemas.microsoft.com/office/drawing/2014/main" id="{6307FADD-3E6B-406F-9B66-C841DF391B79}"/>
              </a:ext>
            </a:extLst>
          </p:cNvPr>
          <p:cNvSpPr/>
          <p:nvPr/>
        </p:nvSpPr>
        <p:spPr>
          <a:xfrm>
            <a:off x="121544" y="1272817"/>
            <a:ext cx="3889351" cy="4401205"/>
          </a:xfrm>
          <a:prstGeom prst="rect">
            <a:avLst/>
          </a:prstGeom>
        </p:spPr>
        <p:txBody>
          <a:bodyPr wrap="square">
            <a:spAutoFit/>
          </a:bodyPr>
          <a:lstStyle/>
          <a:p>
            <a:pPr marL="342900" indent="-342900" algn="just">
              <a:buFont typeface="Wingdings" pitchFamily="2" charset="2"/>
              <a:buChar char="Ø"/>
            </a:pPr>
            <a:r>
              <a:rPr lang="ro-RO" sz="1400"/>
              <a:t>1 Fiecare Parte adoptă, în ceea ce privește datele de trafic care urmează să fie conservate în temeiul Articolului 16, măsuri legislative și alte măsuri necesare, după caz pentru: </a:t>
            </a:r>
          </a:p>
          <a:p>
            <a:pPr lvl="1" algn="just"/>
            <a:r>
              <a:rPr lang="ro-RO" sz="1400"/>
              <a:t>a a asigura că o asemenea conservare rapidă a datelor de trafic este disponibilă </a:t>
            </a:r>
            <a:r>
              <a:rPr lang="ro-RO" sz="1400" b="1">
                <a:solidFill>
                  <a:srgbClr val="FF0000"/>
                </a:solidFill>
              </a:rPr>
              <a:t>chiar dacă unul sau mai mulți furnizori de servicii au fost implicați în transmisia acelei comunicări</a:t>
            </a:r>
            <a:r>
              <a:rPr lang="ro-RO" sz="1400"/>
              <a:t>; și </a:t>
            </a:r>
          </a:p>
          <a:p>
            <a:pPr lvl="1" algn="just"/>
            <a:r>
              <a:rPr lang="ro-RO" sz="1400"/>
              <a:t>b a asigura divulgarea rapidă a datelor către autoritatea competentă a Părții, sau unei persoane desemnate de acea autoritate, într-o cantitate suficientă de date de trafic care să permită Părții să identifice furnizorii de servicii și calea prin care a fost transmisă comunicația. </a:t>
            </a:r>
          </a:p>
          <a:p>
            <a:pPr lvl="1" algn="just"/>
            <a:endParaRPr lang="en-US" sz="1400" dirty="0"/>
          </a:p>
          <a:p>
            <a:pPr marL="342900" indent="-342900" algn="just">
              <a:buFont typeface="Wingdings" panose="05000000000000000000" pitchFamily="2" charset="2"/>
              <a:buChar char="Ø"/>
            </a:pPr>
            <a:r>
              <a:rPr lang="ro-RO" sz="1400"/>
              <a:t>2 Competențele și procedurile menționate în prezentul articol fac obiectul Articolelor 14 și 15.</a:t>
            </a:r>
          </a:p>
        </p:txBody>
      </p:sp>
      <p:sp>
        <p:nvSpPr>
          <p:cNvPr id="3" name="Rectangle 2">
            <a:extLst>
              <a:ext uri="{FF2B5EF4-FFF2-40B4-BE49-F238E27FC236}">
                <a16:creationId xmlns:a16="http://schemas.microsoft.com/office/drawing/2014/main" id="{A67DD044-0EFC-4C9C-9F28-8A71A6074482}"/>
              </a:ext>
            </a:extLst>
          </p:cNvPr>
          <p:cNvSpPr/>
          <p:nvPr/>
        </p:nvSpPr>
        <p:spPr>
          <a:xfrm>
            <a:off x="4426085" y="1272817"/>
            <a:ext cx="4250988" cy="3785652"/>
          </a:xfrm>
          <a:prstGeom prst="rect">
            <a:avLst/>
          </a:prstGeom>
        </p:spPr>
        <p:txBody>
          <a:bodyPr wrap="square">
            <a:spAutoFit/>
          </a:bodyPr>
          <a:lstStyle/>
          <a:p>
            <a:pPr marL="342900" indent="-342900" algn="just">
              <a:buFont typeface="Wingdings" pitchFamily="2" charset="2"/>
              <a:buChar char="ü"/>
            </a:pPr>
            <a:r>
              <a:rPr lang="ro-RO" sz="1500"/>
              <a:t>De obicei, în transmisiile de comunicații sunt implicați mai mulți furnizori de servicii   </a:t>
            </a:r>
          </a:p>
          <a:p>
            <a:pPr marL="342900" indent="-342900" algn="just">
              <a:buFont typeface="Wingdings" pitchFamily="2" charset="2"/>
              <a:buChar char="ü"/>
            </a:pPr>
            <a:endParaRPr lang="en-US" sz="1500" dirty="0"/>
          </a:p>
          <a:p>
            <a:pPr marL="342900" indent="-342900" algn="just">
              <a:buFont typeface="Wingdings" pitchFamily="2" charset="2"/>
              <a:buChar char="ü"/>
            </a:pPr>
            <a:r>
              <a:rPr lang="ro-RO" sz="1500"/>
              <a:t>Adesea, datele de trafic sunt împărtășite între furnizorii de servicii în scopuri comerciale, de securitate sau tehnice </a:t>
            </a:r>
          </a:p>
          <a:p>
            <a:pPr marL="342900" indent="-342900" algn="just">
              <a:buFont typeface="Wingdings" pitchFamily="2" charset="2"/>
              <a:buChar char="ü"/>
            </a:pPr>
            <a:endParaRPr lang="en-US" sz="1500" dirty="0"/>
          </a:p>
          <a:p>
            <a:pPr marL="342900" indent="-342900" algn="just">
              <a:buFont typeface="Wingdings" pitchFamily="2" charset="2"/>
              <a:buChar char="ü"/>
            </a:pPr>
            <a:r>
              <a:rPr lang="ro-RO" sz="1500"/>
              <a:t>De obicei, un singur furnizor de servicii nu posedă suficiente date de trafic esențiale pentru a determina sursa și destinația unei comunicări (fiecare furnizor de servicii are o parte din puzzle)</a:t>
            </a:r>
          </a:p>
          <a:p>
            <a:pPr marL="342900" indent="-342900" algn="just">
              <a:buFont typeface="Wingdings" pitchFamily="2" charset="2"/>
              <a:buChar char="ü"/>
            </a:pPr>
            <a:endParaRPr lang="en-US" sz="1500" dirty="0"/>
          </a:p>
          <a:p>
            <a:pPr marL="342900" indent="-342900" algn="just">
              <a:buFont typeface="Wingdings" pitchFamily="2" charset="2"/>
              <a:buChar char="ü"/>
            </a:pPr>
            <a:r>
              <a:rPr lang="ro-RO" sz="1500"/>
              <a:t>Părțile pot emite ordine separate pentru fiecare furnizor de servicii sau un singur ordin care este comunicat secvențial, pe măsură ce este identificat un furnizor următor de servicii </a:t>
            </a:r>
          </a:p>
        </p:txBody>
      </p:sp>
    </p:spTree>
    <p:extLst>
      <p:ext uri="{BB962C8B-B14F-4D97-AF65-F5344CB8AC3E}">
        <p14:creationId xmlns:p14="http://schemas.microsoft.com/office/powerpoint/2010/main" val="34224159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511300" y="51097"/>
            <a:ext cx="76327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2700">
                <a:solidFill>
                  <a:schemeClr val="bg1"/>
                </a:solidFill>
                <a:latin typeface="Verdana" panose="020B0604030504040204" pitchFamily="34" charset="0"/>
                <a:ea typeface="Verdana" panose="020B0604030504040204" pitchFamily="34" charset="0"/>
                <a:cs typeface="Verdana" charset="0"/>
              </a:rPr>
              <a:t>Conservarea rapidă și divulgarea parțială a datelor de trafic</a:t>
            </a:r>
          </a:p>
        </p:txBody>
      </p:sp>
      <p:sp>
        <p:nvSpPr>
          <p:cNvPr id="2" name="Rectangle 1">
            <a:extLst>
              <a:ext uri="{FF2B5EF4-FFF2-40B4-BE49-F238E27FC236}">
                <a16:creationId xmlns:a16="http://schemas.microsoft.com/office/drawing/2014/main" id="{6307FADD-3E6B-406F-9B66-C841DF391B79}"/>
              </a:ext>
            </a:extLst>
          </p:cNvPr>
          <p:cNvSpPr/>
          <p:nvPr/>
        </p:nvSpPr>
        <p:spPr>
          <a:xfrm>
            <a:off x="121544" y="1272817"/>
            <a:ext cx="4012711" cy="3970318"/>
          </a:xfrm>
          <a:prstGeom prst="rect">
            <a:avLst/>
          </a:prstGeom>
        </p:spPr>
        <p:txBody>
          <a:bodyPr wrap="square">
            <a:spAutoFit/>
          </a:bodyPr>
          <a:lstStyle/>
          <a:p>
            <a:pPr marL="342900" indent="-342900" algn="just">
              <a:buFont typeface="Wingdings" pitchFamily="2" charset="2"/>
              <a:buChar char="Ø"/>
            </a:pPr>
            <a:r>
              <a:rPr lang="ro-RO" sz="1400" dirty="0"/>
              <a:t>1 Fiecare Parte adoptă, în ceea ce privește datele de trafic care urmează să fie conservate în temeiul Articolului 16, măsuri legislative și alte măsuri necesare, după caz pentru: </a:t>
            </a:r>
          </a:p>
          <a:p>
            <a:pPr lvl="1" algn="just"/>
            <a:r>
              <a:rPr lang="ro-RO" sz="1400" dirty="0"/>
              <a:t>a </a:t>
            </a:r>
            <a:r>
              <a:rPr lang="ro-RO" sz="1400" dirty="0" err="1"/>
              <a:t>a</a:t>
            </a:r>
            <a:r>
              <a:rPr lang="ro-RO" sz="1400" dirty="0"/>
              <a:t> asigura că o asemenea conservare rapidă a datelor de trafic este disponibilă </a:t>
            </a:r>
            <a:r>
              <a:rPr lang="ro-RO" sz="1400" b="1" dirty="0">
                <a:solidFill>
                  <a:srgbClr val="C00000"/>
                </a:solidFill>
              </a:rPr>
              <a:t>chiar dacă unul sau mai mulți furnizori de servicii au fost implicați în transmisia acelei comunicări</a:t>
            </a:r>
            <a:r>
              <a:rPr lang="ro-RO" sz="1400" dirty="0"/>
              <a:t>; și </a:t>
            </a:r>
          </a:p>
          <a:p>
            <a:pPr lvl="1" algn="just"/>
            <a:r>
              <a:rPr lang="ro-RO" sz="1400" dirty="0"/>
              <a:t>b a asigura divulgarea rapidă a datelor către autoritatea competentă a Părții, sau unei persoane desemnate de acea autoritate, într-o cantitate suficientă de date de trafic care să permită Părții să identifice furnizorii de servicii și calea prin care a fost transmisă comunicația.</a:t>
            </a:r>
          </a:p>
          <a:p>
            <a:pPr lvl="1" algn="just"/>
            <a:endParaRPr lang="en-US" sz="1400" dirty="0"/>
          </a:p>
          <a:p>
            <a:pPr marL="342900" indent="-342900" algn="just">
              <a:buFont typeface="Wingdings" panose="05000000000000000000" pitchFamily="2" charset="2"/>
              <a:buChar char="Ø"/>
            </a:pPr>
            <a:r>
              <a:rPr lang="ro-RO" sz="1400" dirty="0"/>
              <a:t>2 Competențele și procedurile menționate în prezentul articol fac obiectul Articolelor 14 și 15.</a:t>
            </a:r>
          </a:p>
        </p:txBody>
      </p:sp>
      <p:sp>
        <p:nvSpPr>
          <p:cNvPr id="3" name="Rectangle 2">
            <a:extLst>
              <a:ext uri="{FF2B5EF4-FFF2-40B4-BE49-F238E27FC236}">
                <a16:creationId xmlns:a16="http://schemas.microsoft.com/office/drawing/2014/main" id="{A67DD044-0EFC-4C9C-9F28-8A71A6074482}"/>
              </a:ext>
            </a:extLst>
          </p:cNvPr>
          <p:cNvSpPr/>
          <p:nvPr/>
        </p:nvSpPr>
        <p:spPr>
          <a:xfrm>
            <a:off x="4275438" y="1287212"/>
            <a:ext cx="4747018" cy="2400657"/>
          </a:xfrm>
          <a:prstGeom prst="rect">
            <a:avLst/>
          </a:prstGeom>
        </p:spPr>
        <p:txBody>
          <a:bodyPr wrap="square">
            <a:spAutoFit/>
          </a:bodyPr>
          <a:lstStyle/>
          <a:p>
            <a:pPr marL="342900" indent="-342900" algn="just">
              <a:buFont typeface="Wingdings" pitchFamily="2" charset="2"/>
              <a:buChar char="ü"/>
            </a:pPr>
            <a:r>
              <a:rPr lang="ro-RO" sz="1500"/>
              <a:t>Această putere nu asigură doar conservarea</a:t>
            </a:r>
          </a:p>
          <a:p>
            <a:pPr marL="342900" indent="-342900" algn="just">
              <a:buFont typeface="Wingdings" pitchFamily="2" charset="2"/>
              <a:buChar char="ü"/>
            </a:pPr>
            <a:endParaRPr lang="en-US" sz="1500" dirty="0"/>
          </a:p>
          <a:p>
            <a:pPr marL="342900" indent="-342900" algn="just">
              <a:buFont typeface="Wingdings" pitchFamily="2" charset="2"/>
              <a:buChar char="ü"/>
            </a:pPr>
            <a:r>
              <a:rPr lang="ro-RO" sz="1500"/>
              <a:t>Aceasta mai necesită divulgarea rapidă a suficiente date de trafic pentru a identifica alți furnizori de servicii implicați în transmiterea unei comunicări și a căii de comunicație</a:t>
            </a:r>
          </a:p>
          <a:p>
            <a:pPr marL="342900" indent="-342900" algn="just">
              <a:buFont typeface="Wingdings" pitchFamily="2" charset="2"/>
              <a:buChar char="ü"/>
            </a:pPr>
            <a:endParaRPr lang="en-US" sz="1500" dirty="0"/>
          </a:p>
          <a:p>
            <a:pPr marL="342900" indent="-342900" algn="just">
              <a:buFont typeface="Wingdings" pitchFamily="2" charset="2"/>
              <a:buChar char="ü"/>
            </a:pPr>
            <a:r>
              <a:rPr lang="ro-RO" sz="1500"/>
              <a:t>Scopul este de a permite identificarea tuturor furnizorilor de servicii, astfel încât să poată fi întreprinse măsuri procedurale adecvate </a:t>
            </a:r>
          </a:p>
        </p:txBody>
      </p:sp>
    </p:spTree>
    <p:extLst>
      <p:ext uri="{BB962C8B-B14F-4D97-AF65-F5344CB8AC3E}">
        <p14:creationId xmlns:p14="http://schemas.microsoft.com/office/powerpoint/2010/main" val="15328426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z="3200">
                <a:latin typeface="+mn-lt"/>
              </a:rPr>
              <a:t>Ordin de divulgare</a:t>
            </a:r>
          </a:p>
        </p:txBody>
      </p:sp>
      <p:sp>
        <p:nvSpPr>
          <p:cNvPr id="3" name="Text Placeholder 2"/>
          <p:cNvSpPr>
            <a:spLocks noGrp="1"/>
          </p:cNvSpPr>
          <p:nvPr>
            <p:ph type="body" idx="1"/>
          </p:nvPr>
        </p:nvSpPr>
        <p:spPr/>
        <p:txBody>
          <a:bodyPr/>
          <a:lstStyle/>
          <a:p>
            <a:r>
              <a:rPr lang="ro-RO">
                <a:latin typeface="+mn-lt"/>
                <a:ea typeface="Verdana" panose="020B0604030504040204" pitchFamily="34" charset="0"/>
              </a:rPr>
              <a:t>Competențele procedurale în cadrul Convenției de la Budapesta (Partea 1)</a:t>
            </a:r>
          </a:p>
          <a:p>
            <a:endParaRPr lang="en-US" dirty="0"/>
          </a:p>
        </p:txBody>
      </p:sp>
      <p:sp>
        <p:nvSpPr>
          <p:cNvPr id="4" name="Slide Number Placeholder 3"/>
          <p:cNvSpPr>
            <a:spLocks noGrp="1"/>
          </p:cNvSpPr>
          <p:nvPr>
            <p:ph type="sldNum" sz="quarter" idx="10"/>
          </p:nvPr>
        </p:nvSpPr>
        <p:spPr/>
        <p:txBody>
          <a:bodyPr/>
          <a:lstStyle/>
          <a:p>
            <a:fld id="{49C04F3A-82BD-4011-AADB-1F79FD7DF4BC}" type="slidenum">
              <a:rPr lang="en-GB" smtClean="0"/>
              <a:pPr/>
              <a:t>34</a:t>
            </a:fld>
            <a:endParaRPr lang="en-GB"/>
          </a:p>
        </p:txBody>
      </p:sp>
      <p:sp>
        <p:nvSpPr>
          <p:cNvPr id="5" name="Text Placeholder 4"/>
          <p:cNvSpPr>
            <a:spLocks noGrp="1"/>
          </p:cNvSpPr>
          <p:nvPr>
            <p:ph type="body" sz="quarter" idx="11"/>
          </p:nvPr>
        </p:nvSpPr>
        <p:spPr/>
        <p:txBody>
          <a:bodyPr>
            <a:normAutofit lnSpcReduction="10000"/>
          </a:bodyPr>
          <a:lstStyle/>
          <a:p>
            <a:endParaRPr lang="en-GB" dirty="0">
              <a:latin typeface="Verdana" charset="0"/>
              <a:cs typeface="Verdana" charset="0"/>
            </a:endParaRPr>
          </a:p>
          <a:p>
            <a:r>
              <a:rPr lang="ro-RO">
                <a:latin typeface="Verdana" charset="0"/>
                <a:cs typeface="Verdana" charset="0"/>
              </a:rPr>
              <a:t>Secțiunea 4</a:t>
            </a:r>
          </a:p>
          <a:p>
            <a:endParaRPr lang="en-US" dirty="0"/>
          </a:p>
        </p:txBody>
      </p:sp>
    </p:spTree>
    <p:extLst>
      <p:ext uri="{BB962C8B-B14F-4D97-AF65-F5344CB8AC3E}">
        <p14:creationId xmlns:p14="http://schemas.microsoft.com/office/powerpoint/2010/main" val="34982738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C4DDA362-433C-4CC6-A381-E011890633CA}"/>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Ordin de divulgare</a:t>
            </a:r>
          </a:p>
        </p:txBody>
      </p:sp>
      <p:sp>
        <p:nvSpPr>
          <p:cNvPr id="2" name="Rectangle 3">
            <a:extLst>
              <a:ext uri="{FF2B5EF4-FFF2-40B4-BE49-F238E27FC236}">
                <a16:creationId xmlns:a16="http://schemas.microsoft.com/office/drawing/2014/main" id="{27339DDC-CF0F-4F90-99B8-9D89D3BE2286}"/>
              </a:ext>
            </a:extLst>
          </p:cNvPr>
          <p:cNvSpPr txBox="1">
            <a:spLocks/>
          </p:cNvSpPr>
          <p:nvPr/>
        </p:nvSpPr>
        <p:spPr bwMode="auto">
          <a:xfrm>
            <a:off x="348345" y="1270001"/>
            <a:ext cx="8184095" cy="5130793"/>
          </a:xfrm>
          <a:prstGeom prst="rect">
            <a:avLst/>
          </a:prstGeom>
          <a:noFill/>
          <a:ln w="38100">
            <a:solidFill>
              <a:srgbClr val="FF0000"/>
            </a:solidFill>
            <a:miter lim="800000"/>
            <a:headEnd/>
            <a:tailEnd/>
          </a:ln>
        </p:spPr>
        <p:txBody>
          <a:bodyPr vert="horz" wrap="square" lIns="91440" tIns="45720" rIns="91440" bIns="45720" numCol="1" anchor="ctr"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eaLnBrk="1" hangingPunct="1">
              <a:lnSpc>
                <a:spcPct val="80000"/>
              </a:lnSpc>
              <a:spcBef>
                <a:spcPts val="600"/>
              </a:spcBef>
              <a:spcAft>
                <a:spcPts val="1200"/>
              </a:spcAft>
              <a:buFont typeface="Arial" pitchFamily="34" charset="0"/>
              <a:buNone/>
              <a:defRPr/>
            </a:pPr>
            <a:r>
              <a:rPr lang="ro-RO" sz="2300" b="1" i="1">
                <a:ea typeface="ＭＳ Ｐゴシック" pitchFamily="34" charset="-128"/>
              </a:rPr>
              <a:t>Ordin de divulgare</a:t>
            </a:r>
          </a:p>
          <a:p>
            <a:pPr marL="0" indent="0" algn="ctr" eaLnBrk="1" hangingPunct="1">
              <a:lnSpc>
                <a:spcPct val="80000"/>
              </a:lnSpc>
              <a:spcBef>
                <a:spcPts val="600"/>
              </a:spcBef>
              <a:spcAft>
                <a:spcPts val="1200"/>
              </a:spcAft>
              <a:buFont typeface="Arial" pitchFamily="34" charset="0"/>
              <a:buNone/>
              <a:defRPr/>
            </a:pPr>
            <a:r>
              <a:rPr lang="ro-RO" sz="2300" b="1" i="1">
                <a:ea typeface="ＭＳ Ｐゴシック" pitchFamily="34" charset="-128"/>
              </a:rPr>
              <a:t>(Articolul 18– Convenția de la Budapesta)</a:t>
            </a:r>
          </a:p>
          <a:p>
            <a:pPr algn="ctr" eaLnBrk="1" hangingPunct="1">
              <a:lnSpc>
                <a:spcPct val="80000"/>
              </a:lnSpc>
              <a:spcBef>
                <a:spcPts val="600"/>
              </a:spcBef>
              <a:spcAft>
                <a:spcPts val="1200"/>
              </a:spcAft>
              <a:defRPr/>
            </a:pPr>
            <a:r>
              <a:rPr lang="ro-RO" sz="1900" i="1">
                <a:ea typeface="ＭＳ Ｐゴシック" pitchFamily="34" charset="-128"/>
              </a:rPr>
              <a:t>Este și foarte inovator</a:t>
            </a:r>
          </a:p>
          <a:p>
            <a:pPr marL="539750" defTabSz="365125" eaLnBrk="1" hangingPunct="1">
              <a:lnSpc>
                <a:spcPct val="80000"/>
              </a:lnSpc>
              <a:spcBef>
                <a:spcPts val="600"/>
              </a:spcBef>
              <a:spcAft>
                <a:spcPts val="1200"/>
              </a:spcAft>
              <a:defRPr/>
            </a:pPr>
            <a:r>
              <a:rPr lang="ro-RO" sz="1700" i="1">
                <a:ea typeface="ＭＳ Ｐゴシック" pitchFamily="34" charset="-128"/>
              </a:rPr>
              <a:t>Împuternicirea autorităților de aplicare a legii să emită ordine de divulgare </a:t>
            </a:r>
          </a:p>
          <a:p>
            <a:pPr marL="539750" defTabSz="365125" eaLnBrk="1" hangingPunct="1">
              <a:lnSpc>
                <a:spcPct val="80000"/>
              </a:lnSpc>
              <a:spcBef>
                <a:spcPts val="600"/>
              </a:spcBef>
              <a:spcAft>
                <a:spcPts val="1200"/>
              </a:spcAft>
              <a:defRPr/>
            </a:pPr>
            <a:r>
              <a:rPr lang="ro-RO" sz="1700" i="1">
                <a:ea typeface="ＭＳ Ｐゴシック" pitchFamily="34" charset="-128"/>
              </a:rPr>
              <a:t>Acest ordin poate fi emis de agențiile de aplicare a legii persoanelor fizice și furnizorilor de servicii</a:t>
            </a:r>
          </a:p>
          <a:p>
            <a:pPr marL="539750" defTabSz="365125" eaLnBrk="1" hangingPunct="1">
              <a:lnSpc>
                <a:spcPct val="80000"/>
              </a:lnSpc>
              <a:spcBef>
                <a:spcPts val="600"/>
              </a:spcBef>
              <a:spcAft>
                <a:spcPts val="1200"/>
              </a:spcAft>
              <a:defRPr/>
            </a:pPr>
            <a:r>
              <a:rPr lang="ro-RO" sz="1700" i="1">
                <a:ea typeface="ＭＳ Ｐゴシック" pitchFamily="34" charset="-128"/>
              </a:rPr>
              <a:t>Ordin de a oferi </a:t>
            </a:r>
          </a:p>
          <a:p>
            <a:pPr marL="939800" lvl="1" defTabSz="365125" eaLnBrk="1" hangingPunct="1">
              <a:lnSpc>
                <a:spcPct val="80000"/>
              </a:lnSpc>
              <a:spcBef>
                <a:spcPts val="600"/>
              </a:spcBef>
              <a:spcAft>
                <a:spcPts val="1200"/>
              </a:spcAft>
              <a:defRPr/>
            </a:pPr>
            <a:r>
              <a:rPr lang="ro-RO" sz="1600" i="1">
                <a:ea typeface="ＭＳ Ｐゴシック" pitchFamily="34" charset="-128"/>
              </a:rPr>
              <a:t>date stocate într-un sistem informatic aflat sub responsabilitățile lor </a:t>
            </a:r>
          </a:p>
          <a:p>
            <a:pPr marL="939800" lvl="1" defTabSz="365125" eaLnBrk="1" hangingPunct="1">
              <a:lnSpc>
                <a:spcPct val="80000"/>
              </a:lnSpc>
              <a:spcBef>
                <a:spcPts val="600"/>
              </a:spcBef>
              <a:spcAft>
                <a:spcPts val="1200"/>
              </a:spcAft>
              <a:defRPr/>
            </a:pPr>
            <a:r>
              <a:rPr lang="ro-RO" sz="1600" i="1">
                <a:ea typeface="ＭＳ Ｐゴシック" pitchFamily="34" charset="-128"/>
              </a:rPr>
              <a:t>Informații despre abonat.</a:t>
            </a:r>
          </a:p>
          <a:p>
            <a:pPr marL="539750" defTabSz="365125" eaLnBrk="1" hangingPunct="1">
              <a:lnSpc>
                <a:spcPct val="80000"/>
              </a:lnSpc>
              <a:spcBef>
                <a:spcPts val="600"/>
              </a:spcBef>
              <a:spcAft>
                <a:spcPts val="1200"/>
              </a:spcAft>
              <a:defRPr/>
            </a:pPr>
            <a:r>
              <a:rPr lang="ro-RO" sz="1700" i="1">
                <a:ea typeface="ＭＳ Ｐゴシック" pitchFamily="34" charset="-128"/>
              </a:rPr>
              <a:t>Ordinul de divulgare trebuie să specifice natura și amploarea datelor necesare </a:t>
            </a:r>
          </a:p>
          <a:p>
            <a:pPr marL="539750" defTabSz="365125" eaLnBrk="1" hangingPunct="1">
              <a:lnSpc>
                <a:spcPct val="80000"/>
              </a:lnSpc>
              <a:spcBef>
                <a:spcPts val="600"/>
              </a:spcBef>
              <a:spcAft>
                <a:spcPts val="1200"/>
              </a:spcAft>
              <a:defRPr/>
            </a:pPr>
            <a:r>
              <a:rPr lang="ro-RO" sz="1700" i="1">
                <a:ea typeface="ＭＳ Ｐゴシック" pitchFamily="34" charset="-128"/>
              </a:rPr>
              <a:t>Datele cerute de anchetă trebuie  determinate anterior</a:t>
            </a:r>
          </a:p>
        </p:txBody>
      </p:sp>
    </p:spTree>
    <p:extLst>
      <p:ext uri="{BB962C8B-B14F-4D97-AF65-F5344CB8AC3E}">
        <p14:creationId xmlns:p14="http://schemas.microsoft.com/office/powerpoint/2010/main" val="10273969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201AF0F-DB39-42DE-B0F9-C25A9C0312A7}"/>
              </a:ext>
            </a:extLst>
          </p:cNvPr>
          <p:cNvSpPr>
            <a:spLocks noGrp="1"/>
          </p:cNvSpPr>
          <p:nvPr>
            <p:ph type="title"/>
          </p:nvPr>
        </p:nvSpPr>
        <p:spPr>
          <a:xfrm>
            <a:off x="628650" y="136524"/>
            <a:ext cx="7886700" cy="838837"/>
          </a:xfrm>
        </p:spPr>
        <p:txBody>
          <a:bodyPr>
            <a:normAutofit fontScale="90000"/>
          </a:bodyPr>
          <a:lstStyle/>
          <a:p>
            <a:pPr marL="0" marR="0" lvl="0" indent="0" algn="r" defTabSz="457200" rtl="0" eaLnBrk="1" fontAlgn="auto" latinLnBrk="0" hangingPunct="1">
              <a:lnSpc>
                <a:spcPct val="100000"/>
              </a:lnSpc>
              <a:spcBef>
                <a:spcPts val="0"/>
              </a:spcBef>
              <a:spcAft>
                <a:spcPts val="0"/>
              </a:spcAft>
              <a:tabLst/>
              <a:defRPr/>
            </a:pPr>
            <a:br>
              <a:rPr kumimoji="0" lang="ro-RO" sz="32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charset="0"/>
              </a:rPr>
            </a:br>
            <a:r>
              <a:rPr kumimoji="0" lang="ro-RO" sz="32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charset="0"/>
              </a:rPr>
              <a:t>Ordin de divulgare</a:t>
            </a:r>
            <a:br>
              <a:rPr kumimoji="0" lang="ro-RO" sz="32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Verdana" charset="0"/>
              </a:rPr>
            </a:br>
            <a:endParaRPr lang="en-US" dirty="0"/>
          </a:p>
        </p:txBody>
      </p:sp>
      <p:sp>
        <p:nvSpPr>
          <p:cNvPr id="3" name="Substituent conținut 2">
            <a:extLst>
              <a:ext uri="{FF2B5EF4-FFF2-40B4-BE49-F238E27FC236}">
                <a16:creationId xmlns:a16="http://schemas.microsoft.com/office/drawing/2014/main" id="{3CBD5B81-5C0F-4A3D-809F-C97130C30CDF}"/>
              </a:ext>
            </a:extLst>
          </p:cNvPr>
          <p:cNvSpPr>
            <a:spLocks noGrp="1"/>
          </p:cNvSpPr>
          <p:nvPr>
            <p:ph idx="1"/>
          </p:nvPr>
        </p:nvSpPr>
        <p:spPr>
          <a:xfrm>
            <a:off x="628650" y="1463040"/>
            <a:ext cx="7886700" cy="4990011"/>
          </a:xfrm>
        </p:spPr>
        <p:txBody>
          <a:bodyPr>
            <a:normAutofit lnSpcReduction="10000"/>
          </a:bodyPr>
          <a:lstStyle/>
          <a:p>
            <a:pPr marL="0" indent="0">
              <a:buNone/>
            </a:pPr>
            <a:r>
              <a:rPr lang="ro-RO" b="1" dirty="0"/>
              <a:t>Confirmarea amenzii primite de compania americană Yahoo pentru refuzul de a coopera cu Poliția belgiană</a:t>
            </a:r>
          </a:p>
          <a:p>
            <a:pPr marL="0" indent="0">
              <a:buNone/>
            </a:pPr>
            <a:r>
              <a:rPr lang="ro-RO" sz="1200" dirty="0"/>
              <a:t>Miercuri, 2 decembrie 2015</a:t>
            </a:r>
          </a:p>
          <a:p>
            <a:pPr marL="0" indent="0">
              <a:buNone/>
            </a:pPr>
            <a:r>
              <a:rPr lang="ro-RO" sz="1800" b="1" dirty="0"/>
              <a:t>Compania americană Yahoo a fost amendată, în final, pentru că a refuzat să ajute poliția belgiană. Firma a refuzat să furnizeze date procurorului din </a:t>
            </a:r>
            <a:r>
              <a:rPr lang="ro-RO" sz="1800" b="1" dirty="0" err="1"/>
              <a:t>Termonde</a:t>
            </a:r>
            <a:r>
              <a:rPr lang="ro-RO" sz="1800" b="1" dirty="0"/>
              <a:t>. Compania ”asigură servicii de email pe </a:t>
            </a:r>
            <a:r>
              <a:rPr lang="ro-RO" sz="1800" b="1" dirty="0" err="1"/>
              <a:t>tritoriul</a:t>
            </a:r>
            <a:r>
              <a:rPr lang="ro-RO" sz="1800" b="1" dirty="0"/>
              <a:t> Belgiei, este implicată în economia belgiană și este obligată să se conformeze legilor din Belgia”, a hotărât Curtea de Casație, conform ziarului cu apariție zilnică De </a:t>
            </a:r>
            <a:r>
              <a:rPr lang="ro-RO" sz="1800" b="1" dirty="0" err="1"/>
              <a:t>Standaard</a:t>
            </a:r>
            <a:r>
              <a:rPr lang="ro-RO" sz="1800" b="1" dirty="0"/>
              <a:t> de miercuri</a:t>
            </a:r>
            <a:r>
              <a:rPr lang="ro-RO" sz="1200" dirty="0"/>
              <a:t>. </a:t>
            </a:r>
          </a:p>
          <a:p>
            <a:pPr marL="0" indent="0">
              <a:buNone/>
            </a:pPr>
            <a:r>
              <a:rPr lang="ro-RO" sz="1600" dirty="0"/>
              <a:t>Faptele datează din 2007, când procurorul din </a:t>
            </a:r>
            <a:r>
              <a:rPr lang="ro-RO" sz="1600" dirty="0" err="1"/>
              <a:t>Termonde</a:t>
            </a:r>
            <a:r>
              <a:rPr lang="ro-RO" sz="1600" dirty="0"/>
              <a:t> a solicitat Yahoo informații în timp ce ancheta un caz de fraudă online de la o adresă Yahoo de email. Compania a refuzat să  dea adresa IP anchetatorilor motivând că cererea trebuie făcută printr-o solicitare internațională de asistență juridică. Yahoo a decis ca lor li se aplică legislația americană. În </a:t>
            </a:r>
            <a:r>
              <a:rPr lang="ro-RO" sz="1600" dirty="0" err="1"/>
              <a:t>fnal</a:t>
            </a:r>
            <a:r>
              <a:rPr lang="ro-RO" sz="1600" dirty="0"/>
              <a:t>, Yahoo a fost condamnată de instanța din </a:t>
            </a:r>
            <a:r>
              <a:rPr lang="ro-RO" sz="1600" dirty="0" err="1"/>
              <a:t>Termonde</a:t>
            </a:r>
            <a:r>
              <a:rPr lang="ro-RO" sz="1600" dirty="0"/>
              <a:t> în 2009. Cazul a ajuns la Curțile de Apel din </a:t>
            </a:r>
            <a:r>
              <a:rPr lang="ro-RO" sz="1600" dirty="0" err="1"/>
              <a:t>Ghent</a:t>
            </a:r>
            <a:r>
              <a:rPr lang="ro-RO" sz="1600" dirty="0"/>
              <a:t>,  Bruxelles și Anvers, ca urmare a unor apeluri alternative, atât ale Yahoo cât și ale procurorului și hotărârile au fost casate de Curtea de Casație care a confirmat, în final, hotărârea Curții de Apel din Anvers, condamnând Yahoo. Ca urmare, amenda de Euro 44.000 pentru refuzul de a coopera este în vigoare</a:t>
            </a:r>
            <a:endParaRPr lang="en-US" sz="1600" dirty="0"/>
          </a:p>
        </p:txBody>
      </p:sp>
      <p:sp>
        <p:nvSpPr>
          <p:cNvPr id="4" name="Substituent număr diapozitiv 3">
            <a:extLst>
              <a:ext uri="{FF2B5EF4-FFF2-40B4-BE49-F238E27FC236}">
                <a16:creationId xmlns:a16="http://schemas.microsoft.com/office/drawing/2014/main" id="{119D2468-3D6C-4214-AAD5-FA42AC1486B9}"/>
              </a:ext>
            </a:extLst>
          </p:cNvPr>
          <p:cNvSpPr>
            <a:spLocks noGrp="1"/>
          </p:cNvSpPr>
          <p:nvPr>
            <p:ph type="sldNum" sz="quarter" idx="12"/>
          </p:nvPr>
        </p:nvSpPr>
        <p:spPr/>
        <p:txBody>
          <a:bodyPr/>
          <a:lstStyle/>
          <a:p>
            <a:fld id="{49C04F3A-82BD-4011-AADB-1F79FD7DF4BC}" type="slidenum">
              <a:rPr lang="en-GB" smtClean="0"/>
              <a:pPr/>
              <a:t>36</a:t>
            </a:fld>
            <a:endParaRPr lang="en-GB" dirty="0"/>
          </a:p>
        </p:txBody>
      </p:sp>
    </p:spTree>
    <p:extLst>
      <p:ext uri="{BB962C8B-B14F-4D97-AF65-F5344CB8AC3E}">
        <p14:creationId xmlns:p14="http://schemas.microsoft.com/office/powerpoint/2010/main" val="6764611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29117" y="1336957"/>
            <a:ext cx="3889351" cy="3785652"/>
          </a:xfrm>
          <a:prstGeom prst="rect">
            <a:avLst/>
          </a:prstGeom>
        </p:spPr>
        <p:txBody>
          <a:bodyPr wrap="square">
            <a:spAutoFit/>
          </a:bodyPr>
          <a:lstStyle/>
          <a:p>
            <a:pPr marL="342900" indent="-342900" algn="just">
              <a:buFont typeface="Wingdings" pitchFamily="2" charset="2"/>
              <a:buChar char="Ø"/>
            </a:pPr>
            <a:r>
              <a:rPr lang="ro-RO" sz="1600"/>
              <a:t>1 Fiecare parte va adopta măsuri legislative și alte măsuri, după cum este necesar, pentru a-și împuternici autoritățile competente să dea ordin: </a:t>
            </a:r>
          </a:p>
          <a:p>
            <a:pPr algn="just"/>
            <a:endParaRPr lang="en-US" sz="1600" dirty="0"/>
          </a:p>
          <a:p>
            <a:pPr lvl="1" algn="just"/>
            <a:r>
              <a:rPr lang="ro-RO" sz="1600"/>
              <a:t>a unei </a:t>
            </a:r>
            <a:r>
              <a:rPr lang="ro-RO" sz="1600" b="1">
                <a:solidFill>
                  <a:srgbClr val="FF0000"/>
                </a:solidFill>
              </a:rPr>
              <a:t>persoane de pe teritoriul acesteia </a:t>
            </a:r>
            <a:r>
              <a:rPr lang="ro-RO" sz="1600"/>
              <a:t>de a prezenta date informatice specificate aflate în posesia sau sub controlul acelei persoane, care sunt stocate  într-un sistem informatic, sau într-un mediu de stocare de date informatice; și </a:t>
            </a:r>
          </a:p>
          <a:p>
            <a:pPr lvl="1" algn="just"/>
            <a:r>
              <a:rPr lang="ro-RO" sz="1600"/>
              <a:t>b unui furnizor de servicii care își oferă serviciile pe teritoriul Părții să transmită informații despre abonat privind aceste servicii, aflate în posesia sau sub controlul furnizorului de servicii respectiv. </a:t>
            </a:r>
          </a:p>
        </p:txBody>
      </p:sp>
      <p:sp>
        <p:nvSpPr>
          <p:cNvPr id="6" name="Rectangle 5">
            <a:extLst>
              <a:ext uri="{FF2B5EF4-FFF2-40B4-BE49-F238E27FC236}">
                <a16:creationId xmlns:a16="http://schemas.microsoft.com/office/drawing/2014/main" id="{524B6456-681F-2F44-A01A-AD3514E81BD2}"/>
              </a:ext>
            </a:extLst>
          </p:cNvPr>
          <p:cNvSpPr/>
          <p:nvPr/>
        </p:nvSpPr>
        <p:spPr>
          <a:xfrm>
            <a:off x="4289032" y="1336957"/>
            <a:ext cx="4465862" cy="1323439"/>
          </a:xfrm>
          <a:prstGeom prst="rect">
            <a:avLst/>
          </a:prstGeom>
        </p:spPr>
        <p:txBody>
          <a:bodyPr wrap="square">
            <a:spAutoFit/>
          </a:bodyPr>
          <a:lstStyle/>
          <a:p>
            <a:pPr marL="342900" indent="-342900" algn="just">
              <a:buFont typeface="Wingdings" pitchFamily="2" charset="2"/>
              <a:buChar char="ü"/>
            </a:pPr>
            <a:r>
              <a:rPr lang="ro-RO" sz="1600"/>
              <a:t>Orice persoană de pe teritoriu (inclusiv furnizor de servicii)</a:t>
            </a:r>
          </a:p>
          <a:p>
            <a:pPr marL="342900" indent="-342900" algn="just">
              <a:buFont typeface="Wingdings" pitchFamily="2" charset="2"/>
              <a:buChar char="ü"/>
            </a:pPr>
            <a:endParaRPr lang="en-GB" sz="1600" dirty="0"/>
          </a:p>
          <a:p>
            <a:pPr marL="342900" indent="-342900" algn="just">
              <a:buFont typeface="Wingdings" pitchFamily="2" charset="2"/>
              <a:buChar char="ü"/>
            </a:pPr>
            <a:r>
              <a:rPr lang="ro-RO" sz="1600"/>
              <a:t>Localizarea datelor nu este relevantă</a:t>
            </a:r>
          </a:p>
          <a:p>
            <a:pPr marL="342900" indent="-342900" algn="just">
              <a:buFont typeface="Wingdings" pitchFamily="2" charset="2"/>
              <a:buChar char="ü"/>
            </a:pPr>
            <a:endParaRPr lang="en-GB" sz="1600" dirty="0">
              <a:latin typeface="+mj-lt"/>
            </a:endParaRPr>
          </a:p>
        </p:txBody>
      </p:sp>
      <p:sp>
        <p:nvSpPr>
          <p:cNvPr id="10" name="TextBox 7">
            <a:extLst>
              <a:ext uri="{FF2B5EF4-FFF2-40B4-BE49-F238E27FC236}">
                <a16:creationId xmlns:a16="http://schemas.microsoft.com/office/drawing/2014/main" id="{C4DDA362-433C-4CC6-A381-E011890633CA}"/>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Ordin de divulgare</a:t>
            </a:r>
          </a:p>
        </p:txBody>
      </p:sp>
    </p:spTree>
    <p:extLst>
      <p:ext uri="{BB962C8B-B14F-4D97-AF65-F5344CB8AC3E}">
        <p14:creationId xmlns:p14="http://schemas.microsoft.com/office/powerpoint/2010/main" val="20329250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29117" y="1336957"/>
            <a:ext cx="3889351" cy="4524315"/>
          </a:xfrm>
          <a:prstGeom prst="rect">
            <a:avLst/>
          </a:prstGeom>
        </p:spPr>
        <p:txBody>
          <a:bodyPr wrap="square">
            <a:spAutoFit/>
          </a:bodyPr>
          <a:lstStyle/>
          <a:p>
            <a:pPr marL="342900" indent="-342900" algn="just">
              <a:buFont typeface="Wingdings" pitchFamily="2" charset="2"/>
              <a:buChar char="Ø"/>
            </a:pPr>
            <a:r>
              <a:rPr lang="ro-RO" sz="1600" dirty="0"/>
              <a:t>1 Fiecare parte va adopta măsuri legislative și alte măsuri, după cum este necesar, pentru a-și împuternici autoritățile competente să dea ordin: </a:t>
            </a:r>
          </a:p>
          <a:p>
            <a:pPr marL="342900" indent="-342900" algn="just">
              <a:buFont typeface="Wingdings" pitchFamily="2" charset="2"/>
              <a:buChar char="Ø"/>
            </a:pPr>
            <a:endParaRPr lang="en-US" sz="1600" dirty="0"/>
          </a:p>
          <a:p>
            <a:pPr lvl="1" algn="just"/>
            <a:r>
              <a:rPr lang="ro-RO" sz="1600" dirty="0"/>
              <a:t>a unei persoane de pe teritoriul acesteia de a prezenta </a:t>
            </a:r>
            <a:r>
              <a:rPr lang="ro-RO" sz="1600" b="1" dirty="0">
                <a:solidFill>
                  <a:srgbClr val="FF0000"/>
                </a:solidFill>
              </a:rPr>
              <a:t>date informatice specificate,</a:t>
            </a:r>
            <a:r>
              <a:rPr lang="ro-RO" sz="1600" dirty="0"/>
              <a:t> aflate în posesia sau sub controlul acelei persoane, care sunt stocate  într-un sistem informatic, sau într-un mediu de stocare de date informatice; și </a:t>
            </a:r>
          </a:p>
          <a:p>
            <a:pPr lvl="1" algn="just"/>
            <a:r>
              <a:rPr lang="ro-RO" sz="1600" dirty="0"/>
              <a:t>b unui furnizor de servicii care își oferă serviciile pe teritoriul Părții să transmită informații despre abonat privind aceste servicii, aflate în posesia sau sub controlul furnizorului de servicii respectiv. </a:t>
            </a:r>
          </a:p>
        </p:txBody>
      </p:sp>
      <p:sp>
        <p:nvSpPr>
          <p:cNvPr id="6" name="Rectangle 5">
            <a:extLst>
              <a:ext uri="{FF2B5EF4-FFF2-40B4-BE49-F238E27FC236}">
                <a16:creationId xmlns:a16="http://schemas.microsoft.com/office/drawing/2014/main" id="{524B6456-681F-2F44-A01A-AD3514E81BD2}"/>
              </a:ext>
            </a:extLst>
          </p:cNvPr>
          <p:cNvSpPr/>
          <p:nvPr/>
        </p:nvSpPr>
        <p:spPr>
          <a:xfrm>
            <a:off x="4275438" y="1287212"/>
            <a:ext cx="4187626" cy="3046988"/>
          </a:xfrm>
          <a:prstGeom prst="rect">
            <a:avLst/>
          </a:prstGeom>
        </p:spPr>
        <p:txBody>
          <a:bodyPr wrap="square">
            <a:spAutoFit/>
          </a:bodyPr>
          <a:lstStyle/>
          <a:p>
            <a:pPr marL="342900" indent="-342900" algn="just">
              <a:buFont typeface="Wingdings" pitchFamily="2" charset="2"/>
              <a:buChar char="ü"/>
            </a:pPr>
            <a:r>
              <a:rPr lang="ro-RO" sz="1600"/>
              <a:t>Se referă la toate datele informatice (conținut de trafic sau alte date despre sistemul informatic)</a:t>
            </a:r>
          </a:p>
          <a:p>
            <a:pPr marL="342900" indent="-342900" algn="just">
              <a:buFont typeface="Wingdings" pitchFamily="2" charset="2"/>
              <a:buChar char="ü"/>
            </a:pPr>
            <a:endParaRPr lang="en-GB" sz="1600" dirty="0"/>
          </a:p>
          <a:p>
            <a:pPr marL="342900" indent="-342900" algn="just">
              <a:buFont typeface="Wingdings" pitchFamily="2" charset="2"/>
              <a:buChar char="ü"/>
            </a:pPr>
            <a:r>
              <a:rPr lang="ro-RO" sz="1600"/>
              <a:t>Ordinul trebuie să specifice datele informatice (nu pot fi general) </a:t>
            </a:r>
          </a:p>
          <a:p>
            <a:pPr marL="800100" lvl="1" indent="-342900" algn="just">
              <a:buFont typeface="Wingdings" pitchFamily="2" charset="2"/>
              <a:buChar char="ü"/>
            </a:pPr>
            <a:r>
              <a:rPr lang="ro-RO" sz="1600"/>
              <a:t>Se permite: Ordin de divulgare a unei adrese de email asociată cu un anumit nume </a:t>
            </a:r>
          </a:p>
          <a:p>
            <a:pPr marL="800100" lvl="1" indent="-342900" algn="just">
              <a:buFont typeface="Wingdings" pitchFamily="2" charset="2"/>
              <a:buChar char="ü"/>
            </a:pPr>
            <a:r>
              <a:rPr lang="ro-RO" sz="1600"/>
              <a:t>Nu se permite: Ordin de divulgare a tuturor  comunicărilor prin email din ultimii trei ani asociate cu un anumit nume</a:t>
            </a:r>
          </a:p>
        </p:txBody>
      </p:sp>
      <p:sp>
        <p:nvSpPr>
          <p:cNvPr id="10" name="TextBox 7">
            <a:extLst>
              <a:ext uri="{FF2B5EF4-FFF2-40B4-BE49-F238E27FC236}">
                <a16:creationId xmlns:a16="http://schemas.microsoft.com/office/drawing/2014/main" id="{C4DDA362-433C-4CC6-A381-E011890633CA}"/>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Ordin de divulgare</a:t>
            </a:r>
          </a:p>
        </p:txBody>
      </p:sp>
    </p:spTree>
    <p:extLst>
      <p:ext uri="{BB962C8B-B14F-4D97-AF65-F5344CB8AC3E}">
        <p14:creationId xmlns:p14="http://schemas.microsoft.com/office/powerpoint/2010/main" val="13779997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29117" y="1336957"/>
            <a:ext cx="3889351" cy="3785652"/>
          </a:xfrm>
          <a:prstGeom prst="rect">
            <a:avLst/>
          </a:prstGeom>
        </p:spPr>
        <p:txBody>
          <a:bodyPr wrap="square">
            <a:spAutoFit/>
          </a:bodyPr>
          <a:lstStyle/>
          <a:p>
            <a:pPr marL="342900" indent="-342900" algn="just">
              <a:buFont typeface="Wingdings" pitchFamily="2" charset="2"/>
              <a:buChar char="Ø"/>
            </a:pPr>
            <a:r>
              <a:rPr lang="ro-RO" sz="1600"/>
              <a:t>1 Fiecare parte va adopta măsuri legislative și alte măsuri, după cum este necesar, pentru a-și împuternici autoritățile competente să dea ordin: </a:t>
            </a:r>
          </a:p>
          <a:p>
            <a:pPr algn="just"/>
            <a:endParaRPr lang="en-US" sz="1600" dirty="0"/>
          </a:p>
          <a:p>
            <a:pPr lvl="1" algn="just"/>
            <a:r>
              <a:rPr lang="ro-RO" sz="1600"/>
              <a:t>a unei persoane de pe teritoriul acesteia</a:t>
            </a:r>
            <a:r>
              <a:rPr lang="ro-RO" sz="1600" b="1">
                <a:solidFill>
                  <a:srgbClr val="FF0000"/>
                </a:solidFill>
              </a:rPr>
              <a:t> </a:t>
            </a:r>
            <a:r>
              <a:rPr lang="ro-RO" sz="1600"/>
              <a:t>de a prezenta date informatice specificate aflate în </a:t>
            </a:r>
            <a:r>
              <a:rPr lang="ro-RO" sz="1600" b="1">
                <a:solidFill>
                  <a:srgbClr val="FF0000"/>
                </a:solidFill>
              </a:rPr>
              <a:t>posesia sau sub controlul</a:t>
            </a:r>
            <a:r>
              <a:rPr lang="ro-RO" sz="1600"/>
              <a:t> acelei persoane, care sunt stocate  într-un sistem informatic, sau într-un mediu de stocare de date informatice; și </a:t>
            </a:r>
          </a:p>
          <a:p>
            <a:pPr lvl="1" algn="just"/>
            <a:r>
              <a:rPr lang="ro-RO" sz="1600"/>
              <a:t>b unui furnizor de servicii care își oferă serviciile pe teritoriul Părții să transmită informații despre abonat privind aceste servicii, aflate în posesia sau sub controlul furnizorului de servicii respectiv. </a:t>
            </a:r>
          </a:p>
        </p:txBody>
      </p:sp>
      <p:sp>
        <p:nvSpPr>
          <p:cNvPr id="6" name="Rectangle 5">
            <a:extLst>
              <a:ext uri="{FF2B5EF4-FFF2-40B4-BE49-F238E27FC236}">
                <a16:creationId xmlns:a16="http://schemas.microsoft.com/office/drawing/2014/main" id="{524B6456-681F-2F44-A01A-AD3514E81BD2}"/>
              </a:ext>
            </a:extLst>
          </p:cNvPr>
          <p:cNvSpPr/>
          <p:nvPr/>
        </p:nvSpPr>
        <p:spPr>
          <a:xfrm>
            <a:off x="4343532" y="1336957"/>
            <a:ext cx="4129260" cy="2800767"/>
          </a:xfrm>
          <a:prstGeom prst="rect">
            <a:avLst/>
          </a:prstGeom>
        </p:spPr>
        <p:txBody>
          <a:bodyPr wrap="square">
            <a:spAutoFit/>
          </a:bodyPr>
          <a:lstStyle/>
          <a:p>
            <a:pPr marL="342900" indent="-342900" algn="just">
              <a:buFont typeface="Wingdings" pitchFamily="2" charset="2"/>
              <a:buChar char="ü"/>
            </a:pPr>
            <a:r>
              <a:rPr lang="ro-RO" sz="1600"/>
              <a:t>Furnizorul de servicii poate avea fie:</a:t>
            </a:r>
          </a:p>
          <a:p>
            <a:pPr marL="800100" lvl="1" indent="-342900" algn="just">
              <a:buFont typeface="Wingdings" pitchFamily="2" charset="2"/>
              <a:buChar char="ü"/>
            </a:pPr>
            <a:r>
              <a:rPr lang="ro-RO" sz="1600"/>
              <a:t>posesia fizică</a:t>
            </a:r>
          </a:p>
          <a:p>
            <a:pPr marL="800100" lvl="1" indent="-342900" algn="just">
              <a:buFont typeface="Wingdings" pitchFamily="2" charset="2"/>
              <a:buChar char="ü"/>
            </a:pPr>
            <a:r>
              <a:rPr lang="ro-RO" sz="1600"/>
              <a:t>posesia constructivă (control liber al producerii acestora)</a:t>
            </a:r>
          </a:p>
          <a:p>
            <a:pPr marL="342900" indent="-342900" algn="just">
              <a:buFont typeface="Wingdings" pitchFamily="2" charset="2"/>
              <a:buChar char="ü"/>
            </a:pPr>
            <a:endParaRPr lang="en-GB" sz="1600" dirty="0"/>
          </a:p>
          <a:p>
            <a:pPr marL="342900" indent="-342900" algn="just">
              <a:buFont typeface="Wingdings" pitchFamily="2" charset="2"/>
              <a:buChar char="ü"/>
            </a:pPr>
            <a:r>
              <a:rPr lang="ro-RO" sz="1600"/>
              <a:t>Localizarea datelor este irelevantă, atâta timp cât aceasta este controlată de furnizorul de servicii pe teritoriu </a:t>
            </a:r>
          </a:p>
          <a:p>
            <a:pPr marL="342900" indent="-342900" algn="just">
              <a:buFont typeface="Wingdings" pitchFamily="2" charset="2"/>
              <a:buChar char="ü"/>
            </a:pPr>
            <a:endParaRPr lang="en-GB" sz="1600" dirty="0"/>
          </a:p>
          <a:p>
            <a:pPr marL="342900" indent="-342900" algn="just">
              <a:buFont typeface="Wingdings" pitchFamily="2" charset="2"/>
              <a:buChar char="ü"/>
            </a:pPr>
            <a:r>
              <a:rPr lang="ro-RO" sz="1600"/>
              <a:t>Controlul nu include capacitatea tehnică de a accesa date stocate la distanță, care nu este în cadrul controlului legitim</a:t>
            </a:r>
          </a:p>
        </p:txBody>
      </p:sp>
      <p:sp>
        <p:nvSpPr>
          <p:cNvPr id="10" name="TextBox 7">
            <a:extLst>
              <a:ext uri="{FF2B5EF4-FFF2-40B4-BE49-F238E27FC236}">
                <a16:creationId xmlns:a16="http://schemas.microsoft.com/office/drawing/2014/main" id="{C4DDA362-433C-4CC6-A381-E011890633CA}"/>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Ordin de divulgare</a:t>
            </a:r>
          </a:p>
        </p:txBody>
      </p:sp>
    </p:spTree>
    <p:extLst>
      <p:ext uri="{BB962C8B-B14F-4D97-AF65-F5344CB8AC3E}">
        <p14:creationId xmlns:p14="http://schemas.microsoft.com/office/powerpoint/2010/main" val="261218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770" y="1524404"/>
            <a:ext cx="7886700" cy="4351338"/>
          </a:xfrm>
        </p:spPr>
        <p:txBody>
          <a:bodyPr>
            <a:normAutofit fontScale="92500" lnSpcReduction="10000"/>
          </a:bodyPr>
          <a:lstStyle/>
          <a:p>
            <a:pPr marL="0" indent="0" algn="just">
              <a:buNone/>
            </a:pPr>
            <a:r>
              <a:rPr lang="ro-RO" b="1"/>
              <a:t>Până la sfârșitul sesiunii, delegații vor putea:</a:t>
            </a:r>
          </a:p>
          <a:p>
            <a:pPr marL="0" indent="0" algn="just">
              <a:buNone/>
            </a:pPr>
            <a:r>
              <a:rPr lang="ro-RO"/>
              <a:t>Să înțeleagă obiectul prerogativelor procedurale din cadrul Convenției de la  Budapesta</a:t>
            </a:r>
          </a:p>
          <a:p>
            <a:pPr marL="0" indent="0" algn="just">
              <a:buNone/>
            </a:pPr>
            <a:r>
              <a:rPr lang="ro-RO"/>
              <a:t>Să discute condițiile și garanțiile adecvate de aplicare a prerogativelor procedurale</a:t>
            </a:r>
          </a:p>
          <a:p>
            <a:pPr marL="0" indent="0" algn="just">
              <a:buNone/>
            </a:pPr>
            <a:r>
              <a:rPr lang="ro-RO"/>
              <a:t>Să identifice elementele prerogativelor procedurale ale:  </a:t>
            </a:r>
          </a:p>
          <a:p>
            <a:pPr algn="just"/>
            <a:r>
              <a:rPr lang="ro-RO"/>
              <a:t>Conservării rapide a datelor stocate pe sistemul informatic</a:t>
            </a:r>
          </a:p>
          <a:p>
            <a:pPr algn="just"/>
            <a:r>
              <a:rPr lang="ro-RO"/>
              <a:t>Conservării rapide și dezvăluirii parțiale ale datelor de trafic </a:t>
            </a:r>
          </a:p>
          <a:p>
            <a:pPr algn="just"/>
            <a:r>
              <a:rPr lang="ro-RO"/>
              <a:t>Ordinul de divulgare</a:t>
            </a:r>
          </a:p>
          <a:p>
            <a:pPr marL="0" indent="0">
              <a:buNone/>
            </a:pPr>
            <a:endParaRPr lang="en-US" dirty="0"/>
          </a:p>
        </p:txBody>
      </p:sp>
      <p:sp>
        <p:nvSpPr>
          <p:cNvPr id="3" name="Slide Number Placeholder 2"/>
          <p:cNvSpPr>
            <a:spLocks noGrp="1"/>
          </p:cNvSpPr>
          <p:nvPr>
            <p:ph type="sldNum" sz="quarter" idx="10"/>
          </p:nvPr>
        </p:nvSpPr>
        <p:spPr/>
        <p:txBody>
          <a:bodyPr/>
          <a:lstStyle/>
          <a:p>
            <a:fld id="{49C04F3A-82BD-4011-AADB-1F79FD7DF4BC}" type="slidenum">
              <a:rPr lang="en-GB" smtClean="0"/>
              <a:pPr/>
              <a:t>4</a:t>
            </a:fld>
            <a:endParaRPr lang="en-GB"/>
          </a:p>
        </p:txBody>
      </p:sp>
      <p:sp>
        <p:nvSpPr>
          <p:cNvPr id="4" name="Text Placeholder 3"/>
          <p:cNvSpPr>
            <a:spLocks noGrp="1"/>
          </p:cNvSpPr>
          <p:nvPr>
            <p:ph type="body" sz="quarter" idx="11"/>
          </p:nvPr>
        </p:nvSpPr>
        <p:spPr/>
        <p:txBody>
          <a:bodyPr/>
          <a:lstStyle/>
          <a:p>
            <a:endParaRPr lang="en-GB" dirty="0">
              <a:latin typeface="Verdana" charset="0"/>
              <a:cs typeface="Verdana" charset="0"/>
            </a:endParaRPr>
          </a:p>
          <a:p>
            <a:r>
              <a:rPr lang="ro-RO">
                <a:latin typeface="Verdana" charset="0"/>
                <a:cs typeface="Verdana" charset="0"/>
              </a:rPr>
              <a:t>Obiectivele sesiunii</a:t>
            </a:r>
          </a:p>
          <a:p>
            <a:endParaRPr lang="en-US" dirty="0"/>
          </a:p>
        </p:txBody>
      </p:sp>
    </p:spTree>
    <p:extLst>
      <p:ext uri="{BB962C8B-B14F-4D97-AF65-F5344CB8AC3E}">
        <p14:creationId xmlns:p14="http://schemas.microsoft.com/office/powerpoint/2010/main" val="9623910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29117" y="1336957"/>
            <a:ext cx="3889351" cy="4524315"/>
          </a:xfrm>
          <a:prstGeom prst="rect">
            <a:avLst/>
          </a:prstGeom>
        </p:spPr>
        <p:txBody>
          <a:bodyPr wrap="square">
            <a:spAutoFit/>
          </a:bodyPr>
          <a:lstStyle/>
          <a:p>
            <a:pPr marL="342900" indent="-342900" algn="just">
              <a:buFont typeface="Wingdings" pitchFamily="2" charset="2"/>
              <a:buChar char="Ø"/>
            </a:pPr>
            <a:r>
              <a:rPr lang="ro-RO" sz="1600" dirty="0"/>
              <a:t>1 Fiecare parte va adopta măsuri legislative și alte măsuri, după cum este necesar, pentru a-și împuternici autoritățile competente să dea ordin: </a:t>
            </a:r>
          </a:p>
          <a:p>
            <a:pPr lvl="1" algn="just"/>
            <a:endParaRPr lang="en-US" sz="1600" dirty="0"/>
          </a:p>
          <a:p>
            <a:pPr lvl="1" algn="just"/>
            <a:r>
              <a:rPr lang="ro-RO" sz="1600" dirty="0"/>
              <a:t>a unei persoane de pe teritoriul acesteia de a prezenta date informatice specificate aflate în posesia sau sub controlul acelei persoane, care sunt </a:t>
            </a:r>
            <a:r>
              <a:rPr lang="ro-RO" sz="1600" b="1" dirty="0">
                <a:solidFill>
                  <a:srgbClr val="FF0000"/>
                </a:solidFill>
              </a:rPr>
              <a:t>stocate  într-un sistem informatic, sau într-un mediu de stocare de date informatice</a:t>
            </a:r>
            <a:r>
              <a:rPr lang="ro-RO" sz="1600" dirty="0"/>
              <a:t>; și </a:t>
            </a:r>
          </a:p>
          <a:p>
            <a:pPr lvl="1" algn="just"/>
            <a:r>
              <a:rPr lang="ro-RO" sz="1600" dirty="0"/>
              <a:t>b unui furnizor de servicii care își oferă serviciile pe teritoriul Părții să transmită informații despre abonat privind aceste servicii, aflate în posesia sau sub controlul furnizorului de servicii respectiv. </a:t>
            </a:r>
          </a:p>
        </p:txBody>
      </p:sp>
      <p:sp>
        <p:nvSpPr>
          <p:cNvPr id="6" name="Rectangle 5">
            <a:extLst>
              <a:ext uri="{FF2B5EF4-FFF2-40B4-BE49-F238E27FC236}">
                <a16:creationId xmlns:a16="http://schemas.microsoft.com/office/drawing/2014/main" id="{524B6456-681F-2F44-A01A-AD3514E81BD2}"/>
              </a:ext>
            </a:extLst>
          </p:cNvPr>
          <p:cNvSpPr/>
          <p:nvPr/>
        </p:nvSpPr>
        <p:spPr>
          <a:xfrm>
            <a:off x="4289032" y="1336957"/>
            <a:ext cx="4212942" cy="830997"/>
          </a:xfrm>
          <a:prstGeom prst="rect">
            <a:avLst/>
          </a:prstGeom>
        </p:spPr>
        <p:txBody>
          <a:bodyPr wrap="square">
            <a:spAutoFit/>
          </a:bodyPr>
          <a:lstStyle/>
          <a:p>
            <a:pPr marL="342900" indent="-342900" algn="just">
              <a:buFont typeface="Wingdings" pitchFamily="2" charset="2"/>
              <a:buChar char="ü"/>
            </a:pPr>
            <a:r>
              <a:rPr lang="ro-RO" sz="1600"/>
              <a:t>Puterea se aplică numai la datele stocate (existente)</a:t>
            </a:r>
          </a:p>
          <a:p>
            <a:pPr marL="342900" indent="-342900" algn="just">
              <a:buFont typeface="Wingdings" pitchFamily="2" charset="2"/>
              <a:buChar char="ü"/>
            </a:pPr>
            <a:endParaRPr lang="en-GB" sz="1600" dirty="0"/>
          </a:p>
          <a:p>
            <a:pPr marL="342900" indent="-342900" algn="just">
              <a:buFont typeface="Wingdings" pitchFamily="2" charset="2"/>
              <a:buChar char="ü"/>
            </a:pPr>
            <a:r>
              <a:rPr lang="ro-RO" sz="1600"/>
              <a:t>Nu impune obligația generală de păstrare a datelor </a:t>
            </a:r>
          </a:p>
        </p:txBody>
      </p:sp>
      <p:sp>
        <p:nvSpPr>
          <p:cNvPr id="10" name="TextBox 7">
            <a:extLst>
              <a:ext uri="{FF2B5EF4-FFF2-40B4-BE49-F238E27FC236}">
                <a16:creationId xmlns:a16="http://schemas.microsoft.com/office/drawing/2014/main" id="{C4DDA362-433C-4CC6-A381-E011890633CA}"/>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Ordin de divulgare</a:t>
            </a:r>
          </a:p>
        </p:txBody>
      </p:sp>
    </p:spTree>
    <p:extLst>
      <p:ext uri="{BB962C8B-B14F-4D97-AF65-F5344CB8AC3E}">
        <p14:creationId xmlns:p14="http://schemas.microsoft.com/office/powerpoint/2010/main" val="11747001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29117" y="1336957"/>
            <a:ext cx="3889351" cy="3785652"/>
          </a:xfrm>
          <a:prstGeom prst="rect">
            <a:avLst/>
          </a:prstGeom>
        </p:spPr>
        <p:txBody>
          <a:bodyPr wrap="square">
            <a:spAutoFit/>
          </a:bodyPr>
          <a:lstStyle/>
          <a:p>
            <a:pPr marL="342900" indent="-342900" algn="just">
              <a:buFont typeface="Wingdings" pitchFamily="2" charset="2"/>
              <a:buChar char="Ø"/>
            </a:pPr>
            <a:r>
              <a:rPr lang="ro-RO" sz="1600"/>
              <a:t>1 Fiecare parte va adopta măsuri legislative și alte măsuri, după cum este necesar, pentru a-și împuternici autoritățile competente să dea ordin: </a:t>
            </a:r>
          </a:p>
          <a:p>
            <a:pPr algn="just"/>
            <a:endParaRPr lang="en-US" sz="1600" dirty="0"/>
          </a:p>
          <a:p>
            <a:pPr lvl="1" algn="just"/>
            <a:r>
              <a:rPr lang="ro-RO" sz="1600"/>
              <a:t>a unei persoane de pe teritoriul acesteia de a prezenta date informatice specificate aflate în posesia sau sub controlul acelei persoane, care sunt stocate  într-un sistem informatic, sau într-un mediu de stocare de date informatice; și </a:t>
            </a:r>
          </a:p>
          <a:p>
            <a:pPr lvl="1" algn="just"/>
            <a:r>
              <a:rPr lang="ro-RO" sz="1600"/>
              <a:t>b unui furnizor de servicii care își </a:t>
            </a:r>
            <a:r>
              <a:rPr lang="ro-RO" sz="1600" b="1">
                <a:solidFill>
                  <a:srgbClr val="FF0000"/>
                </a:solidFill>
              </a:rPr>
              <a:t>oferă serviciile pe teritoriul</a:t>
            </a:r>
            <a:r>
              <a:rPr lang="ro-RO" sz="1600"/>
              <a:t> Părții să transmită informații despre abonat privind aceste servicii, aflate în posesia sau sub controlul furnizorului de servicii respectiv. </a:t>
            </a:r>
          </a:p>
        </p:txBody>
      </p:sp>
      <p:sp>
        <p:nvSpPr>
          <p:cNvPr id="6" name="Rectangle 5">
            <a:extLst>
              <a:ext uri="{FF2B5EF4-FFF2-40B4-BE49-F238E27FC236}">
                <a16:creationId xmlns:a16="http://schemas.microsoft.com/office/drawing/2014/main" id="{524B6456-681F-2F44-A01A-AD3514E81BD2}"/>
              </a:ext>
            </a:extLst>
          </p:cNvPr>
          <p:cNvSpPr/>
          <p:nvPr/>
        </p:nvSpPr>
        <p:spPr>
          <a:xfrm>
            <a:off x="4275438" y="1287212"/>
            <a:ext cx="4304358" cy="4770537"/>
          </a:xfrm>
          <a:prstGeom prst="rect">
            <a:avLst/>
          </a:prstGeom>
        </p:spPr>
        <p:txBody>
          <a:bodyPr wrap="square">
            <a:spAutoFit/>
          </a:bodyPr>
          <a:lstStyle/>
          <a:p>
            <a:pPr marL="342900" indent="-342900" algn="just">
              <a:buFont typeface="Wingdings" pitchFamily="2" charset="2"/>
              <a:buChar char="ü"/>
            </a:pPr>
            <a:r>
              <a:rPr lang="ro-RO" sz="1600"/>
              <a:t>Furnizorul de servicii nu trebuie să fie amplasat pe teritoriu atâta timp cât "oferind serviciile sale" pe teritoriu</a:t>
            </a:r>
          </a:p>
          <a:p>
            <a:pPr marL="342900" indent="-342900" algn="just">
              <a:buFont typeface="Wingdings" pitchFamily="2" charset="2"/>
              <a:buChar char="ü"/>
            </a:pPr>
            <a:r>
              <a:rPr lang="ro-RO" sz="1600"/>
              <a:t>Acest lucru ar putea fi stabilit dacă:</a:t>
            </a:r>
          </a:p>
          <a:p>
            <a:pPr algn="just"/>
            <a:endParaRPr lang="en-US" sz="1600" dirty="0"/>
          </a:p>
          <a:p>
            <a:pPr marL="800100" marR="0" lvl="1" indent="-342900" algn="just" defTabSz="914400" rtl="0" eaLnBrk="1" fontAlgn="auto" latinLnBrk="0" hangingPunct="1">
              <a:lnSpc>
                <a:spcPct val="100000"/>
              </a:lnSpc>
              <a:spcBef>
                <a:spcPts val="0"/>
              </a:spcBef>
              <a:spcAft>
                <a:spcPts val="0"/>
              </a:spcAft>
              <a:buClrTx/>
              <a:buSzTx/>
              <a:buFont typeface="Wingdings" pitchFamily="2" charset="2"/>
              <a:buChar char="ü"/>
              <a:tabLst/>
              <a:defRPr/>
            </a:pPr>
            <a:r>
              <a:rPr lang="ro-RO" sz="1600"/>
              <a:t>Furnizorul de servicii permite persoanelor să se aboneze la serviciile sale pe teritoriu (de exemplu, nu blochează serviciile); și</a:t>
            </a:r>
          </a:p>
          <a:p>
            <a:pPr marL="800100" lvl="1" indent="-342900" algn="just">
              <a:buFont typeface="Wingdings" pitchFamily="2" charset="2"/>
              <a:buChar char="ü"/>
            </a:pPr>
            <a:r>
              <a:rPr lang="ro-RO" sz="1600"/>
              <a:t>Furnizorul de servicii a stabilit o conexiune reală și substanțială cu Partea - de exemplu.:</a:t>
            </a:r>
          </a:p>
          <a:p>
            <a:pPr marL="1257300" lvl="2" indent="-342900" algn="just">
              <a:buFont typeface="Wingdings" pitchFamily="2" charset="2"/>
              <a:buChar char="ü"/>
            </a:pPr>
            <a:r>
              <a:rPr lang="ro-RO" sz="1600"/>
              <a:t>Publicitate locală și publicitate în limba locală</a:t>
            </a:r>
          </a:p>
          <a:p>
            <a:pPr marL="1257300" lvl="2" indent="-342900" algn="just">
              <a:buFont typeface="Wingdings" pitchFamily="2" charset="2"/>
              <a:buChar char="ü"/>
            </a:pPr>
            <a:r>
              <a:rPr lang="ro-RO" sz="1600"/>
              <a:t>Utilizează informații ale abonaților locali sau date de trafic asociate în cursul activităților sale</a:t>
            </a:r>
          </a:p>
          <a:p>
            <a:pPr marL="1257300" lvl="2" indent="-342900" algn="just">
              <a:buFont typeface="Wingdings" pitchFamily="2" charset="2"/>
              <a:buChar char="ü"/>
            </a:pPr>
            <a:r>
              <a:rPr lang="ro-RO" sz="1600"/>
              <a:t>Interacționează cu abonații locali</a:t>
            </a:r>
          </a:p>
          <a:p>
            <a:pPr marL="1257300" lvl="2" indent="-342900" algn="just">
              <a:buFont typeface="Wingdings" pitchFamily="2" charset="2"/>
              <a:buChar char="ü"/>
            </a:pPr>
            <a:r>
              <a:rPr lang="ro-RO" sz="1600"/>
              <a:t>Este altfel considerat ca stabilit la nivel local</a:t>
            </a:r>
          </a:p>
        </p:txBody>
      </p:sp>
      <p:sp>
        <p:nvSpPr>
          <p:cNvPr id="10" name="TextBox 7">
            <a:extLst>
              <a:ext uri="{FF2B5EF4-FFF2-40B4-BE49-F238E27FC236}">
                <a16:creationId xmlns:a16="http://schemas.microsoft.com/office/drawing/2014/main" id="{C4DDA362-433C-4CC6-A381-E011890633CA}"/>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Ordin de divulgare</a:t>
            </a:r>
          </a:p>
        </p:txBody>
      </p:sp>
    </p:spTree>
    <p:extLst>
      <p:ext uri="{BB962C8B-B14F-4D97-AF65-F5344CB8AC3E}">
        <p14:creationId xmlns:p14="http://schemas.microsoft.com/office/powerpoint/2010/main" val="8332268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7">
            <a:extLst>
              <a:ext uri="{FF2B5EF4-FFF2-40B4-BE49-F238E27FC236}">
                <a16:creationId xmlns:a16="http://schemas.microsoft.com/office/drawing/2014/main" id="{C4DDA362-433C-4CC6-A381-E011890633CA}"/>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Ordin de divulgare</a:t>
            </a:r>
          </a:p>
        </p:txBody>
      </p:sp>
      <p:pic>
        <p:nvPicPr>
          <p:cNvPr id="2" name="Picture 1">
            <a:extLst>
              <a:ext uri="{FF2B5EF4-FFF2-40B4-BE49-F238E27FC236}">
                <a16:creationId xmlns:a16="http://schemas.microsoft.com/office/drawing/2014/main" id="{D0D4F71E-2AF8-410F-97F8-1B9459E656A0}"/>
              </a:ext>
            </a:extLst>
          </p:cNvPr>
          <p:cNvPicPr>
            <a:picLocks noChangeAspect="1"/>
          </p:cNvPicPr>
          <p:nvPr/>
        </p:nvPicPr>
        <p:blipFill>
          <a:blip r:embed="rId3"/>
          <a:stretch>
            <a:fillRect/>
          </a:stretch>
        </p:blipFill>
        <p:spPr>
          <a:xfrm>
            <a:off x="790575" y="1141561"/>
            <a:ext cx="7562850" cy="5324475"/>
          </a:xfrm>
          <a:prstGeom prst="rect">
            <a:avLst/>
          </a:prstGeom>
        </p:spPr>
      </p:pic>
    </p:spTree>
    <p:extLst>
      <p:ext uri="{BB962C8B-B14F-4D97-AF65-F5344CB8AC3E}">
        <p14:creationId xmlns:p14="http://schemas.microsoft.com/office/powerpoint/2010/main" val="2822749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29117" y="1336957"/>
            <a:ext cx="3889351" cy="3785652"/>
          </a:xfrm>
          <a:prstGeom prst="rect">
            <a:avLst/>
          </a:prstGeom>
        </p:spPr>
        <p:txBody>
          <a:bodyPr wrap="square">
            <a:spAutoFit/>
          </a:bodyPr>
          <a:lstStyle/>
          <a:p>
            <a:pPr marL="342900" indent="-342900" algn="just">
              <a:buFont typeface="Wingdings" pitchFamily="2" charset="2"/>
              <a:buChar char="Ø"/>
            </a:pPr>
            <a:r>
              <a:rPr lang="ro-RO" sz="1600"/>
              <a:t>1 Fiecare parte va adopta măsuri legislative și alte măsuri, după cum este necesar, pentru a-și împuternici autoritățile competente să dea ordin: </a:t>
            </a:r>
          </a:p>
          <a:p>
            <a:pPr lvl="1" algn="just"/>
            <a:endParaRPr lang="en-US" sz="1600" dirty="0"/>
          </a:p>
          <a:p>
            <a:pPr lvl="1" algn="just"/>
            <a:r>
              <a:rPr lang="ro-RO" sz="1600"/>
              <a:t>a unei persoane de pe teritoriul acesteia de a prezenta date informatice specificate aflate în posesia sau sub controlul acelei persoane, care sunt stocate  într-un sistem informatic, sau într-un mediu de stocare de date informatice; și </a:t>
            </a:r>
          </a:p>
          <a:p>
            <a:pPr lvl="1" algn="just"/>
            <a:r>
              <a:rPr lang="ro-RO" sz="1600"/>
              <a:t>b unui furnizor de servicii care își oferă serviciile pe teritoriul Părții să </a:t>
            </a:r>
            <a:r>
              <a:rPr lang="ro-RO" sz="1600" b="1">
                <a:solidFill>
                  <a:srgbClr val="FF0000"/>
                </a:solidFill>
              </a:rPr>
              <a:t>transmită informații despre abonat</a:t>
            </a:r>
            <a:r>
              <a:rPr lang="ro-RO" sz="1600"/>
              <a:t> privind aceste servicii, aflate în posesia sau sub controlul furnizorului de servicii respectiv. </a:t>
            </a:r>
          </a:p>
        </p:txBody>
      </p:sp>
      <p:sp>
        <p:nvSpPr>
          <p:cNvPr id="6" name="Rectangle 5">
            <a:extLst>
              <a:ext uri="{FF2B5EF4-FFF2-40B4-BE49-F238E27FC236}">
                <a16:creationId xmlns:a16="http://schemas.microsoft.com/office/drawing/2014/main" id="{524B6456-681F-2F44-A01A-AD3514E81BD2}"/>
              </a:ext>
            </a:extLst>
          </p:cNvPr>
          <p:cNvSpPr/>
          <p:nvPr/>
        </p:nvSpPr>
        <p:spPr>
          <a:xfrm>
            <a:off x="4416356" y="1287212"/>
            <a:ext cx="4163439" cy="3785652"/>
          </a:xfrm>
          <a:prstGeom prst="rect">
            <a:avLst/>
          </a:prstGeom>
        </p:spPr>
        <p:txBody>
          <a:bodyPr wrap="square">
            <a:spAutoFit/>
          </a:bodyPr>
          <a:lstStyle/>
          <a:p>
            <a:pPr marL="342900" indent="-342900" algn="just">
              <a:buFont typeface="Wingdings" pitchFamily="2" charset="2"/>
              <a:buChar char="ü"/>
            </a:pPr>
            <a:r>
              <a:rPr lang="ro-RO" sz="1600"/>
              <a:t>Acestea pot fi în orice formă (date informatice sau nu)</a:t>
            </a:r>
          </a:p>
          <a:p>
            <a:pPr marL="342900" indent="-342900" algn="just">
              <a:buFont typeface="Wingdings" pitchFamily="2" charset="2"/>
              <a:buChar char="ü"/>
            </a:pPr>
            <a:endParaRPr lang="en-US" sz="1600" dirty="0"/>
          </a:p>
          <a:p>
            <a:pPr marL="342900" indent="-342900" algn="just">
              <a:buFont typeface="Wingdings" pitchFamily="2" charset="2"/>
              <a:buChar char="ü"/>
            </a:pPr>
            <a:r>
              <a:rPr lang="ro-RO" sz="1600"/>
              <a:t>Acestea pot include: </a:t>
            </a:r>
          </a:p>
          <a:p>
            <a:pPr algn="just"/>
            <a:endParaRPr lang="en-US" sz="1600" dirty="0"/>
          </a:p>
          <a:p>
            <a:pPr marL="800100" lvl="1" indent="-342900" algn="just">
              <a:buFont typeface="Wingdings" pitchFamily="2" charset="2"/>
              <a:buChar char="ü"/>
            </a:pPr>
            <a:r>
              <a:rPr lang="ro-RO" sz="1600"/>
              <a:t>tipul serviciului de comunicație utilizat, condițiile tehnice și perioada serviciului; </a:t>
            </a:r>
          </a:p>
          <a:p>
            <a:pPr marL="800100" lvl="1" indent="-342900" algn="just">
              <a:buFont typeface="Wingdings" pitchFamily="2" charset="2"/>
              <a:buChar char="ü"/>
            </a:pPr>
            <a:r>
              <a:rPr lang="ro-RO" sz="1600"/>
              <a:t>identitatea abonatului, adresa poștală/geografică, numărul de telefon și alte informații de acces, informațiile de facturare și de plată, disponibile </a:t>
            </a:r>
          </a:p>
          <a:p>
            <a:pPr marL="800100" lvl="1" indent="-342900" algn="just">
              <a:buFont typeface="Wingdings" pitchFamily="2" charset="2"/>
              <a:buChar char="ü"/>
            </a:pPr>
            <a:r>
              <a:rPr lang="ro-RO" sz="1600"/>
              <a:t>alte informații din terenul unde sunt instalate echipamentele de comunicații, disponibile pe baza acordului de servicii </a:t>
            </a:r>
          </a:p>
        </p:txBody>
      </p:sp>
      <p:sp>
        <p:nvSpPr>
          <p:cNvPr id="10" name="TextBox 7">
            <a:extLst>
              <a:ext uri="{FF2B5EF4-FFF2-40B4-BE49-F238E27FC236}">
                <a16:creationId xmlns:a16="http://schemas.microsoft.com/office/drawing/2014/main" id="{C4DDA362-433C-4CC6-A381-E011890633CA}"/>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Ordin de divulgare</a:t>
            </a:r>
          </a:p>
        </p:txBody>
      </p:sp>
    </p:spTree>
    <p:extLst>
      <p:ext uri="{BB962C8B-B14F-4D97-AF65-F5344CB8AC3E}">
        <p14:creationId xmlns:p14="http://schemas.microsoft.com/office/powerpoint/2010/main" val="7092541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29117" y="1336957"/>
            <a:ext cx="3889351" cy="3785652"/>
          </a:xfrm>
          <a:prstGeom prst="rect">
            <a:avLst/>
          </a:prstGeom>
        </p:spPr>
        <p:txBody>
          <a:bodyPr wrap="square">
            <a:spAutoFit/>
          </a:bodyPr>
          <a:lstStyle/>
          <a:p>
            <a:pPr marL="342900" indent="-342900" algn="just">
              <a:buFont typeface="Wingdings" pitchFamily="2" charset="2"/>
              <a:buChar char="Ø"/>
            </a:pPr>
            <a:r>
              <a:rPr lang="ro-RO" sz="1600"/>
              <a:t>1 Fiecare parte va adopta măsuri legislative și alte măsuri, după cum este necesar, pentru a-și împuternici autoritățile competente să dea ordin: </a:t>
            </a:r>
          </a:p>
          <a:p>
            <a:pPr lvl="1" algn="just"/>
            <a:endParaRPr lang="en-US" sz="1600" dirty="0"/>
          </a:p>
          <a:p>
            <a:pPr lvl="1" algn="just"/>
            <a:r>
              <a:rPr lang="ro-RO" sz="1600"/>
              <a:t>a unei persoane de pe teritoriul acesteia de a prezenta date informatice specificate aflate în posesia sau sub controlul acelei persoane, care sunt stocate  într-un sistem informatic, sau într-un mediu de stocare de date informatice; și </a:t>
            </a:r>
          </a:p>
          <a:p>
            <a:pPr lvl="1" algn="just"/>
            <a:r>
              <a:rPr lang="ro-RO" sz="1600"/>
              <a:t>b unui furnizor de servicii care își oferă serviciile pe teritoriul Părții să transmită informații despre abonat </a:t>
            </a:r>
            <a:r>
              <a:rPr lang="ro-RO" sz="1600" b="1">
                <a:solidFill>
                  <a:srgbClr val="FF0000"/>
                </a:solidFill>
              </a:rPr>
              <a:t>privind aceste servicii</a:t>
            </a:r>
            <a:r>
              <a:rPr lang="ro-RO" sz="1600"/>
              <a:t>, aflate în posesia sau sub controlul furnizorului de servicii respectiv. </a:t>
            </a:r>
          </a:p>
        </p:txBody>
      </p:sp>
      <p:sp>
        <p:nvSpPr>
          <p:cNvPr id="6" name="Rectangle 5">
            <a:extLst>
              <a:ext uri="{FF2B5EF4-FFF2-40B4-BE49-F238E27FC236}">
                <a16:creationId xmlns:a16="http://schemas.microsoft.com/office/drawing/2014/main" id="{524B6456-681F-2F44-A01A-AD3514E81BD2}"/>
              </a:ext>
            </a:extLst>
          </p:cNvPr>
          <p:cNvSpPr/>
          <p:nvPr/>
        </p:nvSpPr>
        <p:spPr>
          <a:xfrm>
            <a:off x="4275438" y="1287212"/>
            <a:ext cx="4352996" cy="1323439"/>
          </a:xfrm>
          <a:prstGeom prst="rect">
            <a:avLst/>
          </a:prstGeom>
        </p:spPr>
        <p:txBody>
          <a:bodyPr wrap="square">
            <a:spAutoFit/>
          </a:bodyPr>
          <a:lstStyle/>
          <a:p>
            <a:pPr marL="342900" indent="-342900" algn="just">
              <a:buFont typeface="Wingdings" pitchFamily="2" charset="2"/>
              <a:buChar char="ü"/>
            </a:pPr>
            <a:r>
              <a:rPr lang="ro-RO" sz="1600"/>
              <a:t>Informațiile ordonate trebuie să se refere la serviciile oferite pe teritoriu </a:t>
            </a:r>
          </a:p>
          <a:p>
            <a:pPr marL="342900" indent="-342900" algn="just">
              <a:buFont typeface="Wingdings" pitchFamily="2" charset="2"/>
              <a:buChar char="ü"/>
            </a:pPr>
            <a:endParaRPr lang="en-GB" sz="1600" dirty="0"/>
          </a:p>
          <a:p>
            <a:pPr marL="342900" indent="-342900" algn="just">
              <a:buFont typeface="Wingdings" pitchFamily="2" charset="2"/>
              <a:buChar char="ü"/>
            </a:pPr>
            <a:r>
              <a:rPr lang="ro-RO" sz="1600"/>
              <a:t>Nu pot fi solicitate informații despre abonat exclusiv pentru serviciile oferite  în afara teritoriului </a:t>
            </a:r>
          </a:p>
        </p:txBody>
      </p:sp>
      <p:sp>
        <p:nvSpPr>
          <p:cNvPr id="10" name="TextBox 7">
            <a:extLst>
              <a:ext uri="{FF2B5EF4-FFF2-40B4-BE49-F238E27FC236}">
                <a16:creationId xmlns:a16="http://schemas.microsoft.com/office/drawing/2014/main" id="{C4DDA362-433C-4CC6-A381-E011890633CA}"/>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Ordin de divulgare</a:t>
            </a:r>
          </a:p>
        </p:txBody>
      </p:sp>
    </p:spTree>
    <p:extLst>
      <p:ext uri="{BB962C8B-B14F-4D97-AF65-F5344CB8AC3E}">
        <p14:creationId xmlns:p14="http://schemas.microsoft.com/office/powerpoint/2010/main" val="29631740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29117" y="1336957"/>
            <a:ext cx="3889351" cy="3785652"/>
          </a:xfrm>
          <a:prstGeom prst="rect">
            <a:avLst/>
          </a:prstGeom>
        </p:spPr>
        <p:txBody>
          <a:bodyPr wrap="square">
            <a:spAutoFit/>
          </a:bodyPr>
          <a:lstStyle/>
          <a:p>
            <a:pPr marL="342900" indent="-342900" algn="just">
              <a:buFont typeface="Wingdings" pitchFamily="2" charset="2"/>
              <a:buChar char="Ø"/>
            </a:pPr>
            <a:r>
              <a:rPr lang="ro-RO" sz="1600"/>
              <a:t>1 Fiecare parte va adopta măsuri legislative și alte măsuri, după cum este necesar, pentru a-și împuternici autoritățile competente să dea ordin: </a:t>
            </a:r>
          </a:p>
          <a:p>
            <a:pPr algn="just"/>
            <a:endParaRPr lang="en-US" sz="1600" dirty="0"/>
          </a:p>
          <a:p>
            <a:pPr lvl="1" algn="just"/>
            <a:r>
              <a:rPr lang="ro-RO" sz="1600"/>
              <a:t>a unei persoane de pe teritoriul acesteia de a prezenta date informatice specificate aflate în posesia sau sub controlul acelei persoane, care sunt stocate  într-un sistem informatic, sau într-un mediu de stocare de date informatice; și </a:t>
            </a:r>
          </a:p>
          <a:p>
            <a:pPr lvl="1" algn="just"/>
            <a:r>
              <a:rPr lang="ro-RO" sz="1600"/>
              <a:t>b unui furnizor de servicii care își oferă serviciile pe teritoriul Părții să transmită informații despre abonat privind aceste servicii, aflate în </a:t>
            </a:r>
            <a:r>
              <a:rPr lang="ro-RO" sz="1600" b="1">
                <a:solidFill>
                  <a:srgbClr val="FF0000"/>
                </a:solidFill>
              </a:rPr>
              <a:t>posesia sau sub controlul furnizorului de servicii respectiv.</a:t>
            </a:r>
            <a:r>
              <a:rPr lang="ro-RO" sz="1600"/>
              <a:t> </a:t>
            </a:r>
          </a:p>
        </p:txBody>
      </p:sp>
      <p:sp>
        <p:nvSpPr>
          <p:cNvPr id="6" name="Rectangle 5">
            <a:extLst>
              <a:ext uri="{FF2B5EF4-FFF2-40B4-BE49-F238E27FC236}">
                <a16:creationId xmlns:a16="http://schemas.microsoft.com/office/drawing/2014/main" id="{524B6456-681F-2F44-A01A-AD3514E81BD2}"/>
              </a:ext>
            </a:extLst>
          </p:cNvPr>
          <p:cNvSpPr/>
          <p:nvPr/>
        </p:nvSpPr>
        <p:spPr>
          <a:xfrm>
            <a:off x="4581728" y="1336957"/>
            <a:ext cx="4007795" cy="2800767"/>
          </a:xfrm>
          <a:prstGeom prst="rect">
            <a:avLst/>
          </a:prstGeom>
        </p:spPr>
        <p:txBody>
          <a:bodyPr wrap="square">
            <a:spAutoFit/>
          </a:bodyPr>
          <a:lstStyle/>
          <a:p>
            <a:pPr marL="342900" indent="-342900" algn="just">
              <a:buFont typeface="Wingdings" pitchFamily="2" charset="2"/>
              <a:buChar char="ü"/>
            </a:pPr>
            <a:r>
              <a:rPr lang="ro-RO" sz="1600"/>
              <a:t>Furnizorul de servicii poate avea fie:</a:t>
            </a:r>
          </a:p>
          <a:p>
            <a:pPr marL="800100" lvl="1" indent="-342900" algn="just">
              <a:buFont typeface="Wingdings" pitchFamily="2" charset="2"/>
              <a:buChar char="ü"/>
            </a:pPr>
            <a:r>
              <a:rPr lang="ro-RO" sz="1600"/>
              <a:t>posesia fizică</a:t>
            </a:r>
          </a:p>
          <a:p>
            <a:pPr marL="800100" lvl="1" indent="-342900" algn="just">
              <a:buFont typeface="Wingdings" pitchFamily="2" charset="2"/>
              <a:buChar char="ü"/>
            </a:pPr>
            <a:r>
              <a:rPr lang="ro-RO" sz="1600"/>
              <a:t>posesia constructivă (control liber al producerii acestora)</a:t>
            </a:r>
          </a:p>
          <a:p>
            <a:pPr marL="342900" indent="-342900" algn="just">
              <a:buFont typeface="Wingdings" pitchFamily="2" charset="2"/>
              <a:buChar char="ü"/>
            </a:pPr>
            <a:endParaRPr lang="en-GB" sz="1600" dirty="0"/>
          </a:p>
          <a:p>
            <a:pPr marL="342900" indent="-342900" algn="just">
              <a:buFont typeface="Wingdings" pitchFamily="2" charset="2"/>
              <a:buChar char="ü"/>
            </a:pPr>
            <a:r>
              <a:rPr lang="ro-RO" sz="1600"/>
              <a:t>Localizarea datelor este irelevantă, atâta timp cât aceasta este controlată de furnizorul de servicii pe teritoriu </a:t>
            </a:r>
          </a:p>
          <a:p>
            <a:pPr marL="342900" indent="-342900" algn="just">
              <a:buFont typeface="Wingdings" pitchFamily="2" charset="2"/>
              <a:buChar char="ü"/>
            </a:pPr>
            <a:endParaRPr lang="en-GB" sz="1600" dirty="0"/>
          </a:p>
          <a:p>
            <a:pPr marL="342900" indent="-342900" algn="just">
              <a:buFont typeface="Wingdings" pitchFamily="2" charset="2"/>
              <a:buChar char="ü"/>
            </a:pPr>
            <a:r>
              <a:rPr lang="ro-RO" sz="1600"/>
              <a:t>Controlul nu include capacitatea tehnică de a accesa date stocate la distanță, care nu este în cadrul controlului legitim</a:t>
            </a:r>
          </a:p>
        </p:txBody>
      </p:sp>
      <p:sp>
        <p:nvSpPr>
          <p:cNvPr id="10" name="TextBox 7">
            <a:extLst>
              <a:ext uri="{FF2B5EF4-FFF2-40B4-BE49-F238E27FC236}">
                <a16:creationId xmlns:a16="http://schemas.microsoft.com/office/drawing/2014/main" id="{C4DDA362-433C-4CC6-A381-E011890633CA}"/>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Ordin de divulgare</a:t>
            </a:r>
          </a:p>
        </p:txBody>
      </p:sp>
    </p:spTree>
    <p:extLst>
      <p:ext uri="{BB962C8B-B14F-4D97-AF65-F5344CB8AC3E}">
        <p14:creationId xmlns:p14="http://schemas.microsoft.com/office/powerpoint/2010/main" val="35169474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0" name="Diagram 9">
            <a:extLst>
              <a:ext uri="{FF2B5EF4-FFF2-40B4-BE49-F238E27FC236}">
                <a16:creationId xmlns:a16="http://schemas.microsoft.com/office/drawing/2014/main" id="{4AC94D61-C432-964B-BFBF-EB29D1BBB3DF}"/>
              </a:ext>
            </a:extLst>
          </p:cNvPr>
          <p:cNvGraphicFramePr/>
          <p:nvPr/>
        </p:nvGraphicFramePr>
        <p:xfrm>
          <a:off x="88522" y="1360420"/>
          <a:ext cx="8454262" cy="50569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BAA7DDA5-F89B-CB44-922E-5F8384666617}"/>
              </a:ext>
            </a:extLst>
          </p:cNvPr>
          <p:cNvPicPr>
            <a:picLocks noChangeAspect="1"/>
          </p:cNvPicPr>
          <p:nvPr/>
        </p:nvPicPr>
        <p:blipFill>
          <a:blip r:embed="rId8"/>
          <a:stretch>
            <a:fillRect/>
          </a:stretch>
        </p:blipFill>
        <p:spPr>
          <a:xfrm>
            <a:off x="7395559" y="872616"/>
            <a:ext cx="1767076" cy="1767076"/>
          </a:xfrm>
          <a:prstGeom prst="rect">
            <a:avLst/>
          </a:prstGeom>
        </p:spPr>
      </p:pic>
      <p:sp>
        <p:nvSpPr>
          <p:cNvPr id="12"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Întrebări de sondaj</a:t>
            </a:r>
          </a:p>
        </p:txBody>
      </p:sp>
    </p:spTree>
    <p:extLst>
      <p:ext uri="{BB962C8B-B14F-4D97-AF65-F5344CB8AC3E}">
        <p14:creationId xmlns:p14="http://schemas.microsoft.com/office/powerpoint/2010/main" val="12854519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47</a:t>
            </a:fld>
            <a:endParaRPr lang="en-GB"/>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47</a:t>
            </a:fld>
            <a:endParaRPr lang="en-GB">
              <a:solidFill>
                <a:schemeClr val="tx1"/>
              </a:solidFill>
            </a:endParaRPr>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0" name="Diagram 9">
            <a:extLst>
              <a:ext uri="{FF2B5EF4-FFF2-40B4-BE49-F238E27FC236}">
                <a16:creationId xmlns:a16="http://schemas.microsoft.com/office/drawing/2014/main" id="{4AC94D61-C432-964B-BFBF-EB29D1BBB3DF}"/>
              </a:ext>
            </a:extLst>
          </p:cNvPr>
          <p:cNvGraphicFramePr/>
          <p:nvPr/>
        </p:nvGraphicFramePr>
        <p:xfrm>
          <a:off x="88522" y="1360420"/>
          <a:ext cx="8454262" cy="50569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BAA7DDA5-F89B-CB44-922E-5F8384666617}"/>
              </a:ext>
            </a:extLst>
          </p:cNvPr>
          <p:cNvPicPr>
            <a:picLocks noChangeAspect="1"/>
          </p:cNvPicPr>
          <p:nvPr/>
        </p:nvPicPr>
        <p:blipFill>
          <a:blip r:embed="rId8"/>
          <a:stretch>
            <a:fillRect/>
          </a:stretch>
        </p:blipFill>
        <p:spPr>
          <a:xfrm>
            <a:off x="7395559" y="872616"/>
            <a:ext cx="1767076" cy="1767076"/>
          </a:xfrm>
          <a:prstGeom prst="rect">
            <a:avLst/>
          </a:prstGeom>
        </p:spPr>
      </p:pic>
      <p:sp>
        <p:nvSpPr>
          <p:cNvPr id="12"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Întrebări de sondaj</a:t>
            </a:r>
          </a:p>
        </p:txBody>
      </p:sp>
    </p:spTree>
    <p:extLst>
      <p:ext uri="{BB962C8B-B14F-4D97-AF65-F5344CB8AC3E}">
        <p14:creationId xmlns:p14="http://schemas.microsoft.com/office/powerpoint/2010/main" val="17026417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GB"/>
          </a:p>
        </p:txBody>
      </p:sp>
      <p:sp>
        <p:nvSpPr>
          <p:cNvPr id="53251" name="TextBox 7"/>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charset="0"/>
                <a:cs typeface="Verdana" charset="0"/>
              </a:rPr>
              <a:t>Obiectivele sesiunii</a:t>
            </a:r>
          </a:p>
        </p:txBody>
      </p:sp>
      <p:sp>
        <p:nvSpPr>
          <p:cNvPr id="3" name="Content Placeholder 2">
            <a:extLst>
              <a:ext uri="{FF2B5EF4-FFF2-40B4-BE49-F238E27FC236}">
                <a16:creationId xmlns:a16="http://schemas.microsoft.com/office/drawing/2014/main" id="{77B18497-BF37-4A20-ABA6-353886C26CA1}"/>
              </a:ext>
            </a:extLst>
          </p:cNvPr>
          <p:cNvSpPr>
            <a:spLocks noGrp="1"/>
          </p:cNvSpPr>
          <p:nvPr>
            <p:ph idx="1"/>
          </p:nvPr>
        </p:nvSpPr>
        <p:spPr>
          <a:xfrm>
            <a:off x="323528" y="1340767"/>
            <a:ext cx="8712522" cy="5240233"/>
          </a:xfrm>
        </p:spPr>
        <p:txBody>
          <a:bodyPr>
            <a:normAutofit/>
          </a:bodyPr>
          <a:lstStyle/>
          <a:p>
            <a:pPr marL="0" indent="0" algn="just">
              <a:buNone/>
            </a:pPr>
            <a:r>
              <a:rPr lang="ro-RO" sz="2400" b="1">
                <a:ea typeface="Verdana" panose="020B0604030504040204" pitchFamily="34" charset="0"/>
              </a:rPr>
              <a:t>Până la sfârșitul sesiunii, delegații vor putea:</a:t>
            </a:r>
          </a:p>
          <a:p>
            <a:pPr marL="0" indent="0" algn="just">
              <a:buNone/>
            </a:pPr>
            <a:endParaRPr lang="en-GB" sz="2400" dirty="0">
              <a:ea typeface="Verdana" panose="020B0604030504040204" pitchFamily="34" charset="0"/>
            </a:endParaRPr>
          </a:p>
          <a:p>
            <a:pPr algn="just"/>
            <a:r>
              <a:rPr lang="ro-RO" sz="2400">
                <a:ea typeface="Verdana" panose="020B0604030504040204" pitchFamily="34" charset="0"/>
              </a:rPr>
              <a:t>Să înțeleagă obiectul prerogativelor procedurale din cadrul Convenției de la  Budapesta</a:t>
            </a:r>
          </a:p>
          <a:p>
            <a:pPr algn="just"/>
            <a:r>
              <a:rPr lang="ro-RO" sz="2400">
                <a:ea typeface="Verdana" panose="020B0604030504040204" pitchFamily="34" charset="0"/>
              </a:rPr>
              <a:t>Să discute condițiile și garanțiile adecvate de aplicare a prerogativelor procedurale</a:t>
            </a:r>
          </a:p>
          <a:p>
            <a:pPr algn="just"/>
            <a:r>
              <a:rPr lang="ro-RO" sz="2400">
                <a:ea typeface="Verdana" panose="020B0604030504040204" pitchFamily="34" charset="0"/>
              </a:rPr>
              <a:t>Să identifice elementele prerogativelor procedurale ale:  </a:t>
            </a:r>
          </a:p>
          <a:p>
            <a:pPr lvl="1" algn="just"/>
            <a:r>
              <a:rPr lang="ro-RO"/>
              <a:t>Conservarea rapidă a datelor informatice stocate</a:t>
            </a:r>
          </a:p>
          <a:p>
            <a:pPr lvl="1" algn="just"/>
            <a:r>
              <a:rPr lang="ro-RO"/>
              <a:t>Conservarea rapidă și divulgarea parțială a datelor de trafic </a:t>
            </a:r>
          </a:p>
          <a:p>
            <a:pPr lvl="1" algn="just"/>
            <a:r>
              <a:rPr lang="ro-RO"/>
              <a:t>Ordin de divulgare</a:t>
            </a:r>
          </a:p>
        </p:txBody>
      </p:sp>
    </p:spTree>
    <p:extLst>
      <p:ext uri="{BB962C8B-B14F-4D97-AF65-F5344CB8AC3E}">
        <p14:creationId xmlns:p14="http://schemas.microsoft.com/office/powerpoint/2010/main" val="25312652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a:extLst>
              <a:ext uri="{FF2B5EF4-FFF2-40B4-BE49-F238E27FC236}">
                <a16:creationId xmlns:a16="http://schemas.microsoft.com/office/drawing/2014/main" id="{EDF64B36-81D9-458A-A194-0F302FFF98F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spAutoFit/>
          </a:bodyPr>
          <a:lstStyle/>
          <a:p>
            <a:pPr eaLnBrk="1" hangingPunct="1">
              <a:defRPr/>
            </a:pPr>
            <a:endParaRPr lang="en-GB" dirty="0">
              <a:latin typeface="Calibri" charset="0"/>
              <a:ea typeface="ＭＳ Ｐゴシック" charset="0"/>
            </a:endParaRPr>
          </a:p>
        </p:txBody>
      </p:sp>
      <p:pic>
        <p:nvPicPr>
          <p:cNvPr id="2054" name="Picture 8">
            <a:extLst>
              <a:ext uri="{FF2B5EF4-FFF2-40B4-BE49-F238E27FC236}">
                <a16:creationId xmlns:a16="http://schemas.microsoft.com/office/drawing/2014/main" id="{B2A2B581-F8BC-48D4-AF7E-AAF0CE808C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88913"/>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Rectangle 2">
            <a:extLst>
              <a:ext uri="{FF2B5EF4-FFF2-40B4-BE49-F238E27FC236}">
                <a16:creationId xmlns:a16="http://schemas.microsoft.com/office/drawing/2014/main" id="{D192EA30-54CE-4062-B518-E86D1D7BEC69}"/>
              </a:ext>
            </a:extLst>
          </p:cNvPr>
          <p:cNvSpPr>
            <a:spLocks noChangeArrowheads="1"/>
          </p:cNvSpPr>
          <p:nvPr/>
        </p:nvSpPr>
        <p:spPr bwMode="auto">
          <a:xfrm>
            <a:off x="290513" y="2352650"/>
            <a:ext cx="8599487" cy="3754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tabLst>
                <a:tab pos="2066925" algn="l"/>
              </a:tabLst>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tabLst>
                <a:tab pos="2066925" algn="l"/>
              </a:tabLst>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tabLst>
                <a:tab pos="2066925" algn="l"/>
              </a:tabLst>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ro-RO" sz="3600" b="1">
                <a:latin typeface="+mn-lt"/>
              </a:rPr>
              <a:t>Vă mulțumesc</a:t>
            </a:r>
          </a:p>
          <a:p>
            <a:pPr algn="ctr" eaLnBrk="1" hangingPunct="1">
              <a:spcBef>
                <a:spcPct val="0"/>
              </a:spcBef>
              <a:buFontTx/>
              <a:buNone/>
            </a:pPr>
            <a:endParaRPr lang="en-GB" altLang="en-US" sz="1200" b="1" dirty="0">
              <a:latin typeface="+mn-lt"/>
            </a:endParaRPr>
          </a:p>
          <a:p>
            <a:pPr algn="ctr" eaLnBrk="1" hangingPunct="1">
              <a:spcBef>
                <a:spcPct val="0"/>
              </a:spcBef>
              <a:buFontTx/>
              <a:buNone/>
            </a:pPr>
            <a:endParaRPr lang="en-GB" altLang="en-US" sz="1200" b="1" dirty="0">
              <a:latin typeface="+mn-lt"/>
            </a:endParaRPr>
          </a:p>
          <a:p>
            <a:pPr algn="ctr" eaLnBrk="1" hangingPunct="1">
              <a:spcBef>
                <a:spcPct val="0"/>
              </a:spcBef>
              <a:buFontTx/>
              <a:buNone/>
            </a:pPr>
            <a:endParaRPr lang="en-GB" altLang="en-US" sz="1200" b="1" dirty="0">
              <a:latin typeface="+mn-lt"/>
            </a:endParaRPr>
          </a:p>
          <a:p>
            <a:pPr algn="ctr" eaLnBrk="1" hangingPunct="1">
              <a:spcBef>
                <a:spcPct val="0"/>
              </a:spcBef>
              <a:buFontTx/>
              <a:buNone/>
            </a:pPr>
            <a:endParaRPr lang="en-GB" altLang="en-US" sz="1200" b="1" dirty="0">
              <a:latin typeface="+mn-lt"/>
            </a:endParaRPr>
          </a:p>
          <a:p>
            <a:pPr algn="ctr" eaLnBrk="1" hangingPunct="1">
              <a:spcBef>
                <a:spcPct val="0"/>
              </a:spcBef>
              <a:buFontTx/>
              <a:buNone/>
            </a:pPr>
            <a:endParaRPr lang="en-GB" altLang="en-US" sz="1200" b="1" dirty="0">
              <a:latin typeface="+mn-lt"/>
            </a:endParaRPr>
          </a:p>
          <a:p>
            <a:pPr algn="ctr" eaLnBrk="1" hangingPunct="1">
              <a:spcBef>
                <a:spcPct val="0"/>
              </a:spcBef>
              <a:buFontTx/>
              <a:buNone/>
            </a:pPr>
            <a:endParaRPr lang="en-GB" altLang="en-US" sz="1600" b="1" dirty="0">
              <a:latin typeface="+mn-lt"/>
            </a:endParaRPr>
          </a:p>
          <a:p>
            <a:pPr algn="ctr" eaLnBrk="1" hangingPunct="1">
              <a:spcBef>
                <a:spcPct val="0"/>
              </a:spcBef>
              <a:buFontTx/>
              <a:buNone/>
            </a:pPr>
            <a:r>
              <a:rPr lang="ro-RO" sz="1800" b="1">
                <a:latin typeface="+mn-lt"/>
              </a:rPr>
              <a:t>Xxxxx XXXXXXXX</a:t>
            </a:r>
          </a:p>
          <a:p>
            <a:pPr algn="ctr" eaLnBrk="1" hangingPunct="1">
              <a:spcBef>
                <a:spcPct val="0"/>
              </a:spcBef>
              <a:buFontTx/>
              <a:buNone/>
            </a:pPr>
            <a:endParaRPr lang="en-GB" altLang="en-US" sz="600" dirty="0">
              <a:latin typeface="+mn-lt"/>
            </a:endParaRPr>
          </a:p>
          <a:p>
            <a:pPr algn="ctr" eaLnBrk="1" hangingPunct="1">
              <a:spcBef>
                <a:spcPct val="0"/>
              </a:spcBef>
              <a:buFontTx/>
              <a:buNone/>
            </a:pPr>
            <a:r>
              <a:rPr lang="ro-RO" sz="1400" i="1">
                <a:latin typeface="+mn-lt"/>
              </a:rPr>
              <a:t>Consiliul Europei</a:t>
            </a:r>
          </a:p>
          <a:p>
            <a:pPr algn="ctr" eaLnBrk="1" hangingPunct="1">
              <a:spcBef>
                <a:spcPct val="0"/>
              </a:spcBef>
              <a:buFontTx/>
              <a:buNone/>
            </a:pPr>
            <a:endParaRPr lang="en-GB" altLang="en-US" sz="1400" b="1" dirty="0">
              <a:solidFill>
                <a:srgbClr val="2F618F"/>
              </a:solidFill>
              <a:latin typeface="+mn-lt"/>
              <a:hlinkClick r:id="rId4"/>
            </a:endParaRPr>
          </a:p>
          <a:p>
            <a:pPr algn="ctr" eaLnBrk="1" hangingPunct="1">
              <a:spcBef>
                <a:spcPct val="0"/>
              </a:spcBef>
              <a:buFontTx/>
              <a:buNone/>
            </a:pPr>
            <a:r>
              <a:rPr lang="ro-RO" sz="1200" b="1">
                <a:solidFill>
                  <a:srgbClr val="2F618F"/>
                </a:solidFill>
                <a:latin typeface="+mn-lt"/>
              </a:rPr>
              <a:t>Email:</a:t>
            </a:r>
          </a:p>
          <a:p>
            <a:pPr algn="ctr" eaLnBrk="1" hangingPunct="1">
              <a:spcBef>
                <a:spcPct val="0"/>
              </a:spcBef>
              <a:buFontTx/>
              <a:buNone/>
            </a:pPr>
            <a:endParaRPr lang="en-GB" altLang="en-US" sz="1600" b="1" dirty="0">
              <a:latin typeface="+mn-lt"/>
            </a:endParaRPr>
          </a:p>
          <a:p>
            <a:pPr algn="ctr" eaLnBrk="1" hangingPunct="1">
              <a:spcBef>
                <a:spcPct val="0"/>
              </a:spcBef>
              <a:buFontTx/>
              <a:buNone/>
            </a:pPr>
            <a:endParaRPr lang="en-GB" altLang="en-US" sz="1600" b="1" dirty="0">
              <a:latin typeface="+mn-lt"/>
            </a:endParaRPr>
          </a:p>
          <a:p>
            <a:pPr algn="ctr" eaLnBrk="1" hangingPunct="1">
              <a:spcBef>
                <a:spcPct val="0"/>
              </a:spcBef>
              <a:buFontTx/>
              <a:buNone/>
            </a:pPr>
            <a:endParaRPr lang="en-GB" altLang="en-US" sz="1400" b="1" dirty="0">
              <a:latin typeface="+mn-lt"/>
            </a:endParaRPr>
          </a:p>
          <a:p>
            <a:pPr algn="ctr" eaLnBrk="1" hangingPunct="1">
              <a:spcBef>
                <a:spcPct val="0"/>
              </a:spcBef>
              <a:buFontTx/>
              <a:buNone/>
            </a:pPr>
            <a:r>
              <a:rPr lang="ro-RO" sz="1600" b="1">
                <a:latin typeface="+mn-lt"/>
              </a:rPr>
              <a:t>ZZ Luna AAAA</a:t>
            </a:r>
          </a:p>
        </p:txBody>
      </p:sp>
      <p:sp>
        <p:nvSpPr>
          <p:cNvPr id="10" name="Rectangle 2">
            <a:extLst>
              <a:ext uri="{FF2B5EF4-FFF2-40B4-BE49-F238E27FC236}">
                <a16:creationId xmlns:a16="http://schemas.microsoft.com/office/drawing/2014/main" id="{DF1503B2-B0B3-4330-9439-3D5954CA1625}"/>
              </a:ext>
            </a:extLst>
          </p:cNvPr>
          <p:cNvSpPr>
            <a:spLocks noChangeArrowheads="1"/>
          </p:cNvSpPr>
          <p:nvPr/>
        </p:nvSpPr>
        <p:spPr bwMode="auto">
          <a:xfrm>
            <a:off x="365125" y="1177588"/>
            <a:ext cx="85994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tabLst>
                <a:tab pos="2066925" algn="l"/>
              </a:tabLst>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tabLst>
                <a:tab pos="2066925" algn="l"/>
              </a:tabLst>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tabLst>
                <a:tab pos="2066925" algn="l"/>
              </a:tabLst>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tabLst>
                <a:tab pos="2066925" algn="l"/>
              </a:tabLst>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ro-RO" sz="1800" b="1">
                <a:latin typeface="+mn-lt"/>
              </a:rPr>
              <a:t>Curs judiciar introductiv privind infracțiunile cibernetice și probele electronice</a:t>
            </a:r>
          </a:p>
        </p:txBody>
      </p:sp>
    </p:spTree>
    <p:extLst>
      <p:ext uri="{BB962C8B-B14F-4D97-AF65-F5344CB8AC3E}">
        <p14:creationId xmlns:p14="http://schemas.microsoft.com/office/powerpoint/2010/main" val="546430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z="3200">
                <a:latin typeface="+mn-lt"/>
              </a:rPr>
              <a:t>Obiectul PREVEDERILOR procedurale </a:t>
            </a:r>
          </a:p>
        </p:txBody>
      </p:sp>
      <p:sp>
        <p:nvSpPr>
          <p:cNvPr id="3" name="Text Placeholder 2"/>
          <p:cNvSpPr>
            <a:spLocks noGrp="1"/>
          </p:cNvSpPr>
          <p:nvPr>
            <p:ph type="body" idx="1"/>
          </p:nvPr>
        </p:nvSpPr>
        <p:spPr/>
        <p:txBody>
          <a:bodyPr>
            <a:normAutofit fontScale="77500" lnSpcReduction="20000"/>
          </a:bodyPr>
          <a:lstStyle/>
          <a:p>
            <a:r>
              <a:rPr lang="ro-RO">
                <a:latin typeface="Verdana" panose="020B0604030504040204" pitchFamily="34" charset="0"/>
                <a:ea typeface="Verdana" panose="020B0604030504040204" pitchFamily="34" charset="0"/>
              </a:rPr>
              <a:t>Competențele procedurale în cadrul Convenției de la Budapesta (Partea 1)</a:t>
            </a:r>
          </a:p>
          <a:p>
            <a:endParaRPr lang="en-US" dirty="0"/>
          </a:p>
        </p:txBody>
      </p:sp>
      <p:sp>
        <p:nvSpPr>
          <p:cNvPr id="4" name="Slide Number Placeholder 3"/>
          <p:cNvSpPr>
            <a:spLocks noGrp="1"/>
          </p:cNvSpPr>
          <p:nvPr>
            <p:ph type="sldNum" sz="quarter" idx="10"/>
          </p:nvPr>
        </p:nvSpPr>
        <p:spPr/>
        <p:txBody>
          <a:bodyPr/>
          <a:lstStyle/>
          <a:p>
            <a:fld id="{49C04F3A-82BD-4011-AADB-1F79FD7DF4BC}" type="slidenum">
              <a:rPr lang="en-GB" smtClean="0"/>
              <a:pPr/>
              <a:t>5</a:t>
            </a:fld>
            <a:endParaRPr lang="en-GB"/>
          </a:p>
        </p:txBody>
      </p:sp>
      <p:sp>
        <p:nvSpPr>
          <p:cNvPr id="5" name="Text Placeholder 4"/>
          <p:cNvSpPr>
            <a:spLocks noGrp="1"/>
          </p:cNvSpPr>
          <p:nvPr>
            <p:ph type="body" sz="quarter" idx="11"/>
          </p:nvPr>
        </p:nvSpPr>
        <p:spPr/>
        <p:txBody>
          <a:bodyPr>
            <a:normAutofit lnSpcReduction="10000"/>
          </a:bodyPr>
          <a:lstStyle/>
          <a:p>
            <a:endParaRPr lang="en-GB" dirty="0">
              <a:latin typeface="Verdana" charset="0"/>
              <a:cs typeface="Verdana" charset="0"/>
            </a:endParaRPr>
          </a:p>
          <a:p>
            <a:r>
              <a:rPr lang="ro-RO">
                <a:latin typeface="Verdana" charset="0"/>
                <a:cs typeface="Verdana" charset="0"/>
              </a:rPr>
              <a:t>Secțiunea 1</a:t>
            </a:r>
          </a:p>
          <a:p>
            <a:endParaRPr lang="en-US" dirty="0"/>
          </a:p>
        </p:txBody>
      </p:sp>
    </p:spTree>
    <p:extLst>
      <p:ext uri="{BB962C8B-B14F-4D97-AF65-F5344CB8AC3E}">
        <p14:creationId xmlns:p14="http://schemas.microsoft.com/office/powerpoint/2010/main" val="2568189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62707" y="1456521"/>
            <a:ext cx="3889351" cy="4247317"/>
          </a:xfrm>
          <a:prstGeom prst="rect">
            <a:avLst/>
          </a:prstGeom>
        </p:spPr>
        <p:txBody>
          <a:bodyPr wrap="square">
            <a:spAutoFit/>
          </a:bodyPr>
          <a:lstStyle/>
          <a:p>
            <a:pPr marL="342900" indent="-342900" algn="just">
              <a:buFont typeface="Wingdings" pitchFamily="2" charset="2"/>
              <a:buChar char="Ø"/>
            </a:pPr>
            <a:r>
              <a:rPr lang="ro-RO" sz="1500"/>
              <a:t>1 Fiecare Parte va adopta măsuri legislative și alte măsuri necesare după caz, pentru a </a:t>
            </a:r>
            <a:r>
              <a:rPr lang="ro-RO" sz="1500" b="1">
                <a:solidFill>
                  <a:srgbClr val="FF0000"/>
                </a:solidFill>
              </a:rPr>
              <a:t>stabili prerogativele și procedurile  </a:t>
            </a:r>
            <a:r>
              <a:rPr lang="ro-RO" sz="1500"/>
              <a:t>prevăzute în prezenta secțiune în scopul  </a:t>
            </a:r>
            <a:r>
              <a:rPr lang="ro-RO" sz="1500" b="1">
                <a:solidFill>
                  <a:srgbClr val="FF0000"/>
                </a:solidFill>
              </a:rPr>
              <a:t>investigațiilor sau procedurilor penale specifice</a:t>
            </a:r>
            <a:r>
              <a:rPr lang="ro-RO" sz="1500"/>
              <a:t>. </a:t>
            </a:r>
          </a:p>
          <a:p>
            <a:pPr marL="342900" indent="-342900" algn="just">
              <a:buFont typeface="Wingdings" pitchFamily="2" charset="2"/>
              <a:buChar char="Ø"/>
            </a:pPr>
            <a:endParaRPr lang="en-US" sz="1500" dirty="0"/>
          </a:p>
          <a:p>
            <a:pPr marL="342900" indent="-342900" algn="just">
              <a:buFont typeface="Wingdings" pitchFamily="2" charset="2"/>
              <a:buChar char="Ø"/>
            </a:pPr>
            <a:r>
              <a:rPr lang="ro-RO" sz="1500"/>
              <a:t>2 Cu excepția cazului în care se prevede altfel în Articolul 21, fiecare Parte aplică competențele și procedurile menționate la alineatul (1) din prezentul articol: </a:t>
            </a:r>
          </a:p>
          <a:p>
            <a:pPr lvl="1" algn="just"/>
            <a:r>
              <a:rPr lang="ro-RO" sz="1500"/>
              <a:t>a la infracțiunile stabilite în conformitate cu Articolele 2 până la 11 din prezenta Convenție; </a:t>
            </a:r>
          </a:p>
          <a:p>
            <a:pPr lvl="1" algn="just"/>
            <a:r>
              <a:rPr lang="ro-RO" sz="1500"/>
              <a:t>b la alte infracțiuni comise prin intermediul unui sistem informatic; și </a:t>
            </a:r>
          </a:p>
          <a:p>
            <a:pPr lvl="1" algn="just"/>
            <a:r>
              <a:rPr lang="ro-RO" sz="1500"/>
              <a:t>c la colectarea dovezilor în formă electronică ale unei infracțiuni.</a:t>
            </a:r>
          </a:p>
        </p:txBody>
      </p:sp>
      <p:sp>
        <p:nvSpPr>
          <p:cNvPr id="6" name="Rectangle 5">
            <a:extLst>
              <a:ext uri="{FF2B5EF4-FFF2-40B4-BE49-F238E27FC236}">
                <a16:creationId xmlns:a16="http://schemas.microsoft.com/office/drawing/2014/main" id="{524B6456-681F-2F44-A01A-AD3514E81BD2}"/>
              </a:ext>
            </a:extLst>
          </p:cNvPr>
          <p:cNvSpPr/>
          <p:nvPr/>
        </p:nvSpPr>
        <p:spPr>
          <a:xfrm>
            <a:off x="4532223" y="1456521"/>
            <a:ext cx="4125394" cy="1938992"/>
          </a:xfrm>
          <a:prstGeom prst="rect">
            <a:avLst/>
          </a:prstGeom>
        </p:spPr>
        <p:txBody>
          <a:bodyPr wrap="square">
            <a:spAutoFit/>
          </a:bodyPr>
          <a:lstStyle/>
          <a:p>
            <a:pPr marL="342900" indent="-342900" algn="just">
              <a:buFont typeface="Wingdings" pitchFamily="2" charset="2"/>
              <a:buChar char="ü"/>
            </a:pPr>
            <a:r>
              <a:rPr lang="ro-RO" sz="1500"/>
              <a:t>Părțile trebuie să adopte măsurile necesare pentru a stabili competențele și procedurile prevăzute la Articolele 16 - 21 din Convenția de la Budapesta  </a:t>
            </a:r>
          </a:p>
          <a:p>
            <a:pPr marL="342900" indent="-342900" algn="just">
              <a:buFont typeface="Wingdings" pitchFamily="2" charset="2"/>
              <a:buChar char="ü"/>
            </a:pPr>
            <a:endParaRPr lang="en-GB" sz="1500" dirty="0"/>
          </a:p>
          <a:p>
            <a:pPr marL="342900" indent="-342900" algn="just">
              <a:buFont typeface="Wingdings" pitchFamily="2" charset="2"/>
              <a:buChar char="ü"/>
            </a:pPr>
            <a:r>
              <a:rPr lang="ro-RO" sz="1500"/>
              <a:t>Aceste competențe trebuie exercitate în legătură cu investigațiile sau procedurile specifice (adică nu pentru colectarea generală de informații ) </a:t>
            </a:r>
          </a:p>
        </p:txBody>
      </p:sp>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Obiectul prevederilor procedurale</a:t>
            </a:r>
          </a:p>
        </p:txBody>
      </p:sp>
    </p:spTree>
    <p:extLst>
      <p:ext uri="{BB962C8B-B14F-4D97-AF65-F5344CB8AC3E}">
        <p14:creationId xmlns:p14="http://schemas.microsoft.com/office/powerpoint/2010/main" val="2641502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43252" y="1601399"/>
            <a:ext cx="3889351" cy="4247317"/>
          </a:xfrm>
          <a:prstGeom prst="rect">
            <a:avLst/>
          </a:prstGeom>
        </p:spPr>
        <p:txBody>
          <a:bodyPr wrap="square">
            <a:spAutoFit/>
          </a:bodyPr>
          <a:lstStyle/>
          <a:p>
            <a:pPr marL="342900" indent="-342900" algn="just">
              <a:buFont typeface="Wingdings" pitchFamily="2" charset="2"/>
              <a:buChar char="Ø"/>
            </a:pPr>
            <a:r>
              <a:rPr lang="ro-RO" sz="1500"/>
              <a:t>1 Fiecare Parte va adopta măsuri legislative și alte măsuri necesare după caz, pentru a stabili prerogativele și procedurile  prevăzute în prezenta secțiune în scopul  investigațiilor sau procedurilor penale specifice. </a:t>
            </a:r>
          </a:p>
          <a:p>
            <a:pPr marL="342900" indent="-342900" algn="just">
              <a:buFont typeface="Wingdings" pitchFamily="2" charset="2"/>
              <a:buChar char="Ø"/>
            </a:pPr>
            <a:endParaRPr lang="en-US" sz="1500" dirty="0"/>
          </a:p>
          <a:p>
            <a:pPr marL="342900" indent="-342900" algn="just">
              <a:buFont typeface="Wingdings" pitchFamily="2" charset="2"/>
              <a:buChar char="Ø"/>
            </a:pPr>
            <a:r>
              <a:rPr lang="ro-RO" sz="1500"/>
              <a:t>2 Cu excepția cazului în care se prevede altfel în Articolul 21, fiecare Parte aplică competențele și procedurile menționate la alineatul (1) din prezentul articol: </a:t>
            </a:r>
          </a:p>
          <a:p>
            <a:pPr lvl="1" algn="just"/>
            <a:r>
              <a:rPr lang="ro-RO" sz="1500"/>
              <a:t>a la </a:t>
            </a:r>
            <a:r>
              <a:rPr lang="ro-RO" sz="1500" b="1">
                <a:solidFill>
                  <a:srgbClr val="FF0000"/>
                </a:solidFill>
              </a:rPr>
              <a:t>infracțiunile stabilite în conformitate cu</a:t>
            </a:r>
            <a:r>
              <a:rPr lang="ro-RO" sz="1500"/>
              <a:t> Articolele 2 până la 11 din prezenta </a:t>
            </a:r>
            <a:r>
              <a:rPr lang="ro-RO" sz="1500" b="1">
                <a:solidFill>
                  <a:srgbClr val="FF0000"/>
                </a:solidFill>
              </a:rPr>
              <a:t>Convenție</a:t>
            </a:r>
            <a:r>
              <a:rPr lang="ro-RO" sz="1500"/>
              <a:t>; </a:t>
            </a:r>
          </a:p>
          <a:p>
            <a:pPr lvl="1" algn="just"/>
            <a:r>
              <a:rPr lang="ro-RO" sz="1500"/>
              <a:t>b la </a:t>
            </a:r>
            <a:r>
              <a:rPr lang="ro-RO" sz="1500" b="1">
                <a:solidFill>
                  <a:srgbClr val="FF0000"/>
                </a:solidFill>
              </a:rPr>
              <a:t>alte infracțiuni</a:t>
            </a:r>
            <a:r>
              <a:rPr lang="ro-RO" sz="1500"/>
              <a:t> comise prin intermediul unui </a:t>
            </a:r>
            <a:r>
              <a:rPr lang="ro-RO" sz="1500" b="1">
                <a:solidFill>
                  <a:srgbClr val="FF0000"/>
                </a:solidFill>
              </a:rPr>
              <a:t>sistem informatic</a:t>
            </a:r>
            <a:r>
              <a:rPr lang="ro-RO" sz="1500"/>
              <a:t>; și </a:t>
            </a:r>
          </a:p>
          <a:p>
            <a:pPr lvl="1" algn="just"/>
            <a:r>
              <a:rPr lang="ro-RO" sz="1500"/>
              <a:t>c la colectarea </a:t>
            </a:r>
            <a:r>
              <a:rPr lang="ro-RO" sz="1500" b="1">
                <a:solidFill>
                  <a:srgbClr val="FF0000"/>
                </a:solidFill>
              </a:rPr>
              <a:t>dovezilor</a:t>
            </a:r>
            <a:r>
              <a:rPr lang="ro-RO" sz="1500"/>
              <a:t> în </a:t>
            </a:r>
            <a:r>
              <a:rPr lang="ro-RO" sz="1500" b="1">
                <a:solidFill>
                  <a:srgbClr val="FF0000"/>
                </a:solidFill>
              </a:rPr>
              <a:t>formă electronică</a:t>
            </a:r>
            <a:r>
              <a:rPr lang="ro-RO" sz="1500"/>
              <a:t> ale unei </a:t>
            </a:r>
            <a:r>
              <a:rPr lang="ro-RO" sz="1500" b="1">
                <a:solidFill>
                  <a:srgbClr val="FF0000"/>
                </a:solidFill>
              </a:rPr>
              <a:t>infracțiuni</a:t>
            </a:r>
            <a:r>
              <a:rPr lang="ro-RO" sz="1500"/>
              <a:t>.</a:t>
            </a:r>
          </a:p>
        </p:txBody>
      </p:sp>
      <p:sp>
        <p:nvSpPr>
          <p:cNvPr id="6" name="Rectangle 5">
            <a:extLst>
              <a:ext uri="{FF2B5EF4-FFF2-40B4-BE49-F238E27FC236}">
                <a16:creationId xmlns:a16="http://schemas.microsoft.com/office/drawing/2014/main" id="{524B6456-681F-2F44-A01A-AD3514E81BD2}"/>
              </a:ext>
            </a:extLst>
          </p:cNvPr>
          <p:cNvSpPr/>
          <p:nvPr/>
        </p:nvSpPr>
        <p:spPr>
          <a:xfrm>
            <a:off x="4591455" y="1601399"/>
            <a:ext cx="4134256" cy="3323987"/>
          </a:xfrm>
          <a:prstGeom prst="rect">
            <a:avLst/>
          </a:prstGeom>
        </p:spPr>
        <p:txBody>
          <a:bodyPr wrap="square">
            <a:spAutoFit/>
          </a:bodyPr>
          <a:lstStyle/>
          <a:p>
            <a:pPr marL="342900" indent="-342900" algn="just">
              <a:buFont typeface="Wingdings" pitchFamily="2" charset="2"/>
              <a:buChar char="ü"/>
            </a:pPr>
            <a:r>
              <a:rPr lang="ro-RO" sz="1500"/>
              <a:t>Competențele procedurale stabilite conform Convenției de la Budapesta nu sunt numai pentru infracțiuni cibernetice. </a:t>
            </a:r>
          </a:p>
          <a:p>
            <a:pPr marL="342900" indent="-342900" algn="just">
              <a:buFont typeface="Wingdings" pitchFamily="2" charset="2"/>
              <a:buChar char="ü"/>
            </a:pPr>
            <a:endParaRPr lang="en-GB" sz="1500" dirty="0"/>
          </a:p>
          <a:p>
            <a:pPr marL="342900" indent="-342900" algn="just">
              <a:buFont typeface="Wingdings" pitchFamily="2" charset="2"/>
              <a:buChar char="ü"/>
            </a:pPr>
            <a:r>
              <a:rPr lang="ro-RO" sz="1500"/>
              <a:t>Aceste competențe pot fi exercitate în legătură cu:</a:t>
            </a:r>
          </a:p>
          <a:p>
            <a:pPr marL="800100" lvl="1" indent="-342900" algn="just">
              <a:buFont typeface="Wingdings" pitchFamily="2" charset="2"/>
              <a:buChar char="ü"/>
            </a:pPr>
            <a:r>
              <a:rPr lang="ro-RO" sz="1500"/>
              <a:t>Infracțiunile stabilite în conformitate cu Convenția de la Budapesta</a:t>
            </a:r>
          </a:p>
          <a:p>
            <a:pPr marL="800100" lvl="1" indent="-342900" algn="just">
              <a:buFont typeface="Wingdings" pitchFamily="2" charset="2"/>
              <a:buChar char="ü"/>
            </a:pPr>
            <a:r>
              <a:rPr lang="ro-RO" sz="1500"/>
              <a:t>Alte infracțiuni comise prin intermediul unui sistem informatic </a:t>
            </a:r>
          </a:p>
          <a:p>
            <a:pPr marL="800100" lvl="1" indent="-342900" algn="just">
              <a:buFont typeface="Wingdings" pitchFamily="2" charset="2"/>
              <a:buChar char="ü"/>
            </a:pPr>
            <a:r>
              <a:rPr lang="ro-RO" sz="1500"/>
              <a:t>Colectarea dovezilor pentru orice infracțiune </a:t>
            </a:r>
          </a:p>
          <a:p>
            <a:pPr marL="800100" lvl="1" indent="-342900" algn="just">
              <a:buFont typeface="Wingdings" pitchFamily="2" charset="2"/>
              <a:buChar char="ü"/>
            </a:pPr>
            <a:endParaRPr lang="en-GB" sz="1500" dirty="0"/>
          </a:p>
          <a:p>
            <a:pPr marL="342900" indent="-342900" algn="just">
              <a:buFont typeface="Wingdings" pitchFamily="2" charset="2"/>
              <a:buChar char="ü"/>
            </a:pPr>
            <a:r>
              <a:rPr lang="ro-RO" sz="1500"/>
              <a:t>Convenția de la Budapesta este o convenție privind infracțiunile cibernetice ȘI dovezile electronice</a:t>
            </a:r>
          </a:p>
        </p:txBody>
      </p:sp>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Obiectul prevederilor procedurale</a:t>
            </a:r>
          </a:p>
        </p:txBody>
      </p:sp>
    </p:spTree>
    <p:extLst>
      <p:ext uri="{BB962C8B-B14F-4D97-AF65-F5344CB8AC3E}">
        <p14:creationId xmlns:p14="http://schemas.microsoft.com/office/powerpoint/2010/main" val="3083430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z="3200" dirty="0">
                <a:latin typeface="+mn-lt"/>
              </a:rPr>
              <a:t>Condiții și garanții</a:t>
            </a:r>
          </a:p>
        </p:txBody>
      </p:sp>
      <p:sp>
        <p:nvSpPr>
          <p:cNvPr id="3" name="Text Placeholder 2"/>
          <p:cNvSpPr>
            <a:spLocks noGrp="1"/>
          </p:cNvSpPr>
          <p:nvPr>
            <p:ph type="body" idx="1"/>
          </p:nvPr>
        </p:nvSpPr>
        <p:spPr/>
        <p:txBody>
          <a:bodyPr>
            <a:normAutofit fontScale="77500" lnSpcReduction="20000"/>
          </a:bodyPr>
          <a:lstStyle/>
          <a:p>
            <a:r>
              <a:rPr lang="ro-RO">
                <a:latin typeface="Verdana" panose="020B0604030504040204" pitchFamily="34" charset="0"/>
                <a:ea typeface="Verdana" panose="020B0604030504040204" pitchFamily="34" charset="0"/>
              </a:rPr>
              <a:t>Competențele procedurale în cadrul Convenției de la Budapesta (Partea 1)</a:t>
            </a:r>
          </a:p>
          <a:p>
            <a:endParaRPr lang="en-US" dirty="0"/>
          </a:p>
        </p:txBody>
      </p:sp>
      <p:sp>
        <p:nvSpPr>
          <p:cNvPr id="4" name="Slide Number Placeholder 3"/>
          <p:cNvSpPr>
            <a:spLocks noGrp="1"/>
          </p:cNvSpPr>
          <p:nvPr>
            <p:ph type="sldNum" sz="quarter" idx="10"/>
          </p:nvPr>
        </p:nvSpPr>
        <p:spPr/>
        <p:txBody>
          <a:bodyPr/>
          <a:lstStyle/>
          <a:p>
            <a:fld id="{49C04F3A-82BD-4011-AADB-1F79FD7DF4BC}" type="slidenum">
              <a:rPr lang="en-GB" smtClean="0"/>
              <a:pPr/>
              <a:t>8</a:t>
            </a:fld>
            <a:endParaRPr lang="en-GB"/>
          </a:p>
        </p:txBody>
      </p:sp>
      <p:sp>
        <p:nvSpPr>
          <p:cNvPr id="5" name="Text Placeholder 4"/>
          <p:cNvSpPr>
            <a:spLocks noGrp="1"/>
          </p:cNvSpPr>
          <p:nvPr>
            <p:ph type="body" sz="quarter" idx="11"/>
          </p:nvPr>
        </p:nvSpPr>
        <p:spPr/>
        <p:txBody>
          <a:bodyPr>
            <a:normAutofit lnSpcReduction="10000"/>
          </a:bodyPr>
          <a:lstStyle/>
          <a:p>
            <a:endParaRPr lang="en-GB" dirty="0">
              <a:latin typeface="Verdana" charset="0"/>
              <a:cs typeface="Verdana" charset="0"/>
            </a:endParaRPr>
          </a:p>
          <a:p>
            <a:r>
              <a:rPr lang="ro-RO">
                <a:latin typeface="Verdana" charset="0"/>
                <a:cs typeface="Verdana" charset="0"/>
              </a:rPr>
              <a:t>Secțiunea 2</a:t>
            </a:r>
          </a:p>
          <a:p>
            <a:endParaRPr lang="en-US" dirty="0"/>
          </a:p>
        </p:txBody>
      </p:sp>
    </p:spTree>
    <p:extLst>
      <p:ext uri="{BB962C8B-B14F-4D97-AF65-F5344CB8AC3E}">
        <p14:creationId xmlns:p14="http://schemas.microsoft.com/office/powerpoint/2010/main" val="2863113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FA81925-418B-D44C-9255-2AEBBFBC0ADA}"/>
              </a:ext>
            </a:extLst>
          </p:cNvPr>
          <p:cNvSpPr/>
          <p:nvPr/>
        </p:nvSpPr>
        <p:spPr>
          <a:xfrm>
            <a:off x="152980" y="1445757"/>
            <a:ext cx="3889351" cy="4247317"/>
          </a:xfrm>
          <a:prstGeom prst="rect">
            <a:avLst/>
          </a:prstGeom>
        </p:spPr>
        <p:txBody>
          <a:bodyPr wrap="square">
            <a:spAutoFit/>
          </a:bodyPr>
          <a:lstStyle/>
          <a:p>
            <a:pPr marL="342900" indent="-342900" algn="just">
              <a:buFont typeface="Wingdings" pitchFamily="2" charset="2"/>
              <a:buChar char="Ø"/>
            </a:pPr>
            <a:r>
              <a:rPr lang="ro-RO" sz="1500"/>
              <a:t>1 Fiecare parte se asigură că stabilirea, punerea în aplicare și aplicarea competențelor și procedurilor prevăzute în această secțiune sunt supuse condițiilor și </a:t>
            </a:r>
            <a:r>
              <a:rPr lang="ro-RO" sz="1500" b="1">
                <a:solidFill>
                  <a:srgbClr val="FF0000"/>
                </a:solidFill>
              </a:rPr>
              <a:t>garanțiilor prevăzute în legislația internă a acesteia</a:t>
            </a:r>
            <a:r>
              <a:rPr lang="ro-RO" sz="1500"/>
              <a:t>, care vor asigura </a:t>
            </a:r>
            <a:r>
              <a:rPr lang="ro-RO" sz="1500" b="1">
                <a:solidFill>
                  <a:srgbClr val="FF0000"/>
                </a:solidFill>
              </a:rPr>
              <a:t>protecția adecvată a drepturilor și libertăților omului</a:t>
            </a:r>
            <a:r>
              <a:rPr lang="ro-RO" sz="1500"/>
              <a:t>, incluzând drepturile care apar în conformitate cu obligațiile pe care le-a asumat în conformitate cu Convenția Consiliului Europei din 1950 pentru Protecția Drepturilor Omului și a Libertăților Fundamentale, Pactul internațional din 1966 al Organizației Națiunilor Unite privind drepturile civile și politice și alte </a:t>
            </a:r>
            <a:r>
              <a:rPr lang="ro-RO" sz="1500" b="1">
                <a:solidFill>
                  <a:srgbClr val="FF0000"/>
                </a:solidFill>
              </a:rPr>
              <a:t>instrumente internaționale aplicabile privind drepturile omului</a:t>
            </a:r>
            <a:r>
              <a:rPr lang="ro-RO" sz="1500"/>
              <a:t>, și care vor încorpora principiul proporționalității.  </a:t>
            </a:r>
          </a:p>
        </p:txBody>
      </p:sp>
      <p:sp>
        <p:nvSpPr>
          <p:cNvPr id="6" name="Rectangle 5">
            <a:extLst>
              <a:ext uri="{FF2B5EF4-FFF2-40B4-BE49-F238E27FC236}">
                <a16:creationId xmlns:a16="http://schemas.microsoft.com/office/drawing/2014/main" id="{524B6456-681F-2F44-A01A-AD3514E81BD2}"/>
              </a:ext>
            </a:extLst>
          </p:cNvPr>
          <p:cNvSpPr/>
          <p:nvPr/>
        </p:nvSpPr>
        <p:spPr>
          <a:xfrm>
            <a:off x="4610911" y="1445757"/>
            <a:ext cx="4056434" cy="2862322"/>
          </a:xfrm>
          <a:prstGeom prst="rect">
            <a:avLst/>
          </a:prstGeom>
        </p:spPr>
        <p:txBody>
          <a:bodyPr wrap="square">
            <a:spAutoFit/>
          </a:bodyPr>
          <a:lstStyle/>
          <a:p>
            <a:pPr marL="342900" indent="-342900" algn="just">
              <a:buFont typeface="Wingdings" pitchFamily="2" charset="2"/>
              <a:buChar char="ü"/>
            </a:pPr>
            <a:r>
              <a:rPr lang="ro-RO" sz="1500"/>
              <a:t>Puterea sau procedura trebuie să fie proporțională cu natura și circumstanțele infracțiunii</a:t>
            </a:r>
          </a:p>
          <a:p>
            <a:pPr marL="342900" indent="-342900" algn="just">
              <a:buFont typeface="Wingdings" pitchFamily="2" charset="2"/>
              <a:buChar char="ü"/>
            </a:pPr>
            <a:endParaRPr lang="en-US" sz="1500" dirty="0"/>
          </a:p>
          <a:p>
            <a:pPr marL="342900" indent="-342900" algn="just">
              <a:buFont typeface="Wingdings" pitchFamily="2" charset="2"/>
              <a:buChar char="ü"/>
            </a:pPr>
            <a:r>
              <a:rPr lang="ro-RO" sz="1500"/>
              <a:t>Dreptul intern trebuie să furnizeze limitări privind întinderea ordinelor de divulgare și a cerințelor rezonabile pentru percheziții și sechestrări. </a:t>
            </a:r>
          </a:p>
          <a:p>
            <a:pPr marL="342900" indent="-342900" algn="just">
              <a:buFont typeface="Wingdings" pitchFamily="2" charset="2"/>
              <a:buChar char="ü"/>
            </a:pPr>
            <a:endParaRPr lang="en-GB" sz="1500" dirty="0"/>
          </a:p>
          <a:p>
            <a:pPr marL="342900" indent="-342900" algn="just">
              <a:buFont typeface="Wingdings" pitchFamily="2" charset="2"/>
              <a:buChar char="ü"/>
            </a:pPr>
            <a:r>
              <a:rPr lang="ro-RO" sz="1500"/>
              <a:t>Părțile sunt obligate să pună în aplicare principiul proporționalității în conformitate cu dreptul intern</a:t>
            </a:r>
          </a:p>
        </p:txBody>
      </p:sp>
      <p:sp>
        <p:nvSpPr>
          <p:cNvPr id="10" name="TextBox 7">
            <a:extLst>
              <a:ext uri="{FF2B5EF4-FFF2-40B4-BE49-F238E27FC236}">
                <a16:creationId xmlns:a16="http://schemas.microsoft.com/office/drawing/2014/main" id="{6AA5BF5E-B46D-4B19-A63B-6B1FE8043F14}"/>
              </a:ext>
            </a:extLst>
          </p:cNvPr>
          <p:cNvSpPr txBox="1">
            <a:spLocks noChangeArrowheads="1"/>
          </p:cNvSpPr>
          <p:nvPr/>
        </p:nvSpPr>
        <p:spPr bwMode="auto">
          <a:xfrm>
            <a:off x="1403350" y="190500"/>
            <a:ext cx="7632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r"/>
            <a:r>
              <a:rPr lang="ro-RO" sz="3200">
                <a:solidFill>
                  <a:schemeClr val="bg1"/>
                </a:solidFill>
                <a:latin typeface="Verdana" panose="020B0604030504040204" pitchFamily="34" charset="0"/>
                <a:ea typeface="Verdana" panose="020B0604030504040204" pitchFamily="34" charset="0"/>
                <a:cs typeface="Verdana" charset="0"/>
              </a:rPr>
              <a:t>Condiții și garanții</a:t>
            </a:r>
          </a:p>
        </p:txBody>
      </p:sp>
    </p:spTree>
    <p:extLst>
      <p:ext uri="{BB962C8B-B14F-4D97-AF65-F5344CB8AC3E}">
        <p14:creationId xmlns:p14="http://schemas.microsoft.com/office/powerpoint/2010/main" val="1789157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1215</TotalTime>
  <Words>11900</Words>
  <Application>Microsoft Office PowerPoint</Application>
  <PresentationFormat>Expunere pe ecran (4:3)</PresentationFormat>
  <Paragraphs>704</Paragraphs>
  <Slides>49</Slides>
  <Notes>49</Notes>
  <HiddenSlides>0</HiddenSlides>
  <MMClips>0</MMClips>
  <ScaleCrop>false</ScaleCrop>
  <HeadingPairs>
    <vt:vector size="6" baseType="variant">
      <vt:variant>
        <vt:lpstr>Fonturi utilizate</vt:lpstr>
      </vt:variant>
      <vt:variant>
        <vt:i4>6</vt:i4>
      </vt:variant>
      <vt:variant>
        <vt:lpstr>Temă</vt:lpstr>
      </vt:variant>
      <vt:variant>
        <vt:i4>1</vt:i4>
      </vt:variant>
      <vt:variant>
        <vt:lpstr>Titluri diapozitive</vt:lpstr>
      </vt:variant>
      <vt:variant>
        <vt:i4>49</vt:i4>
      </vt:variant>
    </vt:vector>
  </HeadingPairs>
  <TitlesOfParts>
    <vt:vector size="56" baseType="lpstr">
      <vt:lpstr>Arial</vt:lpstr>
      <vt:lpstr>Calibri</vt:lpstr>
      <vt:lpstr>Calibri (heading)</vt:lpstr>
      <vt:lpstr>Calibri Light</vt:lpstr>
      <vt:lpstr>Verdana</vt:lpstr>
      <vt:lpstr>Wingdings</vt:lpstr>
      <vt:lpstr>Office Theme</vt:lpstr>
      <vt:lpstr>Prezentare PowerPoint</vt:lpstr>
      <vt:lpstr>Prezentare PowerPoint</vt:lpstr>
      <vt:lpstr>Prezentare PowerPoint</vt:lpstr>
      <vt:lpstr>Prezentare PowerPoint</vt:lpstr>
      <vt:lpstr>Obiectul PREVEDERILOR procedurale </vt:lpstr>
      <vt:lpstr>Prezentare PowerPoint</vt:lpstr>
      <vt:lpstr>Prezentare PowerPoint</vt:lpstr>
      <vt:lpstr>Condiții și garanții</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CONSERVAREA RAPIDĂ A DATELOR INFORMATICE STOCATE și divulgarea parțială a datelor de trafic</vt:lpstr>
      <vt:lpstr>Prezentare PowerPoint</vt:lpstr>
      <vt:lpstr>Conservarea rapidă a datelor informatice stocate </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Ordin de divulgare</vt:lpstr>
      <vt:lpstr>Prezentare PowerPoint</vt:lpstr>
      <vt:lpstr> Ordin de divulgare </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Catalina</dc:creator>
  <cp:lastModifiedBy>Marcel Ion Liviu Ionescu</cp:lastModifiedBy>
  <cp:revision>314</cp:revision>
  <dcterms:created xsi:type="dcterms:W3CDTF">2020-10-07T11:36:01Z</dcterms:created>
  <dcterms:modified xsi:type="dcterms:W3CDTF">2021-03-26T11:39:19Z</dcterms:modified>
</cp:coreProperties>
</file>