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52"/>
  </p:notesMasterIdLst>
  <p:sldIdLst>
    <p:sldId id="260" r:id="rId2"/>
    <p:sldId id="264" r:id="rId3"/>
    <p:sldId id="265" r:id="rId4"/>
    <p:sldId id="266" r:id="rId5"/>
    <p:sldId id="267" r:id="rId6"/>
    <p:sldId id="336" r:id="rId7"/>
    <p:sldId id="337" r:id="rId8"/>
    <p:sldId id="338" r:id="rId9"/>
    <p:sldId id="339" r:id="rId10"/>
    <p:sldId id="340" r:id="rId11"/>
    <p:sldId id="341" r:id="rId12"/>
    <p:sldId id="342" r:id="rId13"/>
    <p:sldId id="343" r:id="rId14"/>
    <p:sldId id="344" r:id="rId15"/>
    <p:sldId id="346" r:id="rId16"/>
    <p:sldId id="347" r:id="rId17"/>
    <p:sldId id="348" r:id="rId18"/>
    <p:sldId id="349" r:id="rId19"/>
    <p:sldId id="350" r:id="rId20"/>
    <p:sldId id="351" r:id="rId21"/>
    <p:sldId id="377" r:id="rId22"/>
    <p:sldId id="378" r:id="rId23"/>
    <p:sldId id="352" r:id="rId24"/>
    <p:sldId id="353" r:id="rId25"/>
    <p:sldId id="354" r:id="rId26"/>
    <p:sldId id="355" r:id="rId27"/>
    <p:sldId id="356" r:id="rId28"/>
    <p:sldId id="357" r:id="rId29"/>
    <p:sldId id="358" r:id="rId30"/>
    <p:sldId id="359" r:id="rId31"/>
    <p:sldId id="360" r:id="rId32"/>
    <p:sldId id="361" r:id="rId33"/>
    <p:sldId id="362" r:id="rId34"/>
    <p:sldId id="379" r:id="rId35"/>
    <p:sldId id="380" r:id="rId36"/>
    <p:sldId id="363" r:id="rId37"/>
    <p:sldId id="364" r:id="rId38"/>
    <p:sldId id="365" r:id="rId39"/>
    <p:sldId id="366" r:id="rId40"/>
    <p:sldId id="367" r:id="rId41"/>
    <p:sldId id="368" r:id="rId42"/>
    <p:sldId id="369" r:id="rId43"/>
    <p:sldId id="370" r:id="rId44"/>
    <p:sldId id="371" r:id="rId45"/>
    <p:sldId id="372" r:id="rId46"/>
    <p:sldId id="373" r:id="rId47"/>
    <p:sldId id="374" r:id="rId48"/>
    <p:sldId id="375" r:id="rId49"/>
    <p:sldId id="376" r:id="rId50"/>
    <p:sldId id="381"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336"/>
            <p14:sldId id="337"/>
            <p14:sldId id="338"/>
            <p14:sldId id="339"/>
            <p14:sldId id="340"/>
            <p14:sldId id="341"/>
            <p14:sldId id="342"/>
            <p14:sldId id="343"/>
            <p14:sldId id="344"/>
          </p14:sldIdLst>
        </p14:section>
        <p14:section name="Section 2" id="{E1F705E1-42CB-4473-AB41-62ED9A13F8E1}">
          <p14:sldIdLst>
            <p14:sldId id="346"/>
            <p14:sldId id="347"/>
            <p14:sldId id="348"/>
            <p14:sldId id="349"/>
            <p14:sldId id="350"/>
            <p14:sldId id="351"/>
            <p14:sldId id="377"/>
            <p14:sldId id="378"/>
          </p14:sldIdLst>
        </p14:section>
        <p14:section name="Section 3" id="{6D691E9D-4CA8-400B-938D-24BD61081A9F}">
          <p14:sldIdLst>
            <p14:sldId id="352"/>
            <p14:sldId id="353"/>
            <p14:sldId id="354"/>
            <p14:sldId id="355"/>
            <p14:sldId id="356"/>
            <p14:sldId id="357"/>
            <p14:sldId id="358"/>
            <p14:sldId id="359"/>
            <p14:sldId id="360"/>
            <p14:sldId id="361"/>
            <p14:sldId id="362"/>
            <p14:sldId id="379"/>
            <p14:sldId id="380"/>
          </p14:sldIdLst>
        </p14:section>
        <p14:section name="Section 4" id="{D3C7888B-FA46-4AC6-BBD4-B61C20276A53}">
          <p14:sldIdLst>
            <p14:sldId id="363"/>
            <p14:sldId id="364"/>
            <p14:sldId id="365"/>
            <p14:sldId id="366"/>
            <p14:sldId id="367"/>
            <p14:sldId id="368"/>
            <p14:sldId id="369"/>
            <p14:sldId id="370"/>
          </p14:sldIdLst>
        </p14:section>
        <p14:section name="Section 5" id="{B9B1D7AD-7CFA-4836-A3B4-C645489F4CEB}">
          <p14:sldIdLst>
            <p14:sldId id="371"/>
            <p14:sldId id="372"/>
            <p14:sldId id="373"/>
            <p14:sldId id="374"/>
            <p14:sldId id="375"/>
            <p14:sldId id="376"/>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499" autoAdjust="0"/>
  </p:normalViewPr>
  <p:slideViewPr>
    <p:cSldViewPr snapToGrid="0">
      <p:cViewPr varScale="1">
        <p:scale>
          <a:sx n="101" d="100"/>
          <a:sy n="101" d="100"/>
        </p:scale>
        <p:origin x="1896" y="102"/>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just" rtl="0"/>
          <a:r>
            <a:rPr lang="az" sz="2400" b="1" i="0" u="none" baseline="0"/>
            <a:t>Şirkət veb-saytında məhsulunun rəqib şirkətin məhsulundan üstün cəhətləri haqqında məlumatlar daxil edir. Bu, şirkətin iqtisadi mənfəət qazanmasına, rəqibin əmlakdan məhrum olmasına səbəb olur.  </a:t>
          </a:r>
        </a:p>
        <a:p>
          <a:pPr algn="just" rtl="0"/>
          <a:endParaRPr lang="az" sz="2400" b="1" dirty="0"/>
        </a:p>
        <a:p>
          <a:pPr algn="just" rtl="0"/>
          <a:r>
            <a:rPr lang="az" sz="2400" b="1" i="0" u="none" baseline="0"/>
            <a:t>Budapeşt konvensiyasının 8-cı maddəsinə əsasən bu, cinayət əməlidirmir?  </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custT="1"/>
      <dgm:spPr/>
      <dgm:t>
        <a:bodyPr/>
        <a:lstStyle/>
        <a:p>
          <a:pPr algn="l" rtl="0"/>
          <a:r>
            <a:rPr lang="az" sz="5000" b="0" i="0" u="none" baseline="0"/>
            <a:t>a) Bəli</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412DA8CB-B9E5-F44F-9FDD-EF35DF68306D}">
      <dgm:prSet phldrT="[Text]" custT="1"/>
      <dgm:spPr/>
      <dgm:t>
        <a:bodyPr/>
        <a:lstStyle/>
        <a:p>
          <a:pPr algn="l" rtl="0"/>
          <a:r>
            <a:rPr lang="az" sz="5000" b="0" i="0" u="none" baseline="0">
              <a:solidFill>
                <a:schemeClr val="tx1"/>
              </a:solidFill>
            </a:rPr>
            <a:t>b) Xeyr</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99EB5834-3593-6644-A836-6C8D5595A820}" srcId="{8E61202A-36DD-0240-811A-270D9611A395}" destId="{7029F5E8-D056-AE49-BD66-3C193010DDE8}" srcOrd="0" destOrd="0" parTransId="{ACE97453-93D9-C642-95ED-D55F9984F778}" sibTransId="{3346CD8C-3206-F84A-BEA2-B5492B6B7347}"/>
    <dgm:cxn modelId="{9717625D-CD13-4550-88E6-FBABC49A05AF}" type="presOf" srcId="{3C774A1C-BB1C-4347-A758-A94A436F7244}" destId="{9CA50A65-40FA-E945-A868-9E3FE840B07E}" srcOrd="0" destOrd="0" presId="urn:microsoft.com/office/officeart/2008/layout/LinedList"/>
    <dgm:cxn modelId="{5B5A077D-02EA-4A48-AFF3-6486A181D4EE}"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AD441BD0-A6FB-4445-AE05-EA158270621D}" type="presOf" srcId="{7029F5E8-D056-AE49-BD66-3C193010DDE8}" destId="{5D9EDF3F-7B20-8E47-A431-F9F24450F874}" srcOrd="0" destOrd="0" presId="urn:microsoft.com/office/officeart/2008/layout/LinedList"/>
    <dgm:cxn modelId="{061F5CFA-A598-45FF-838E-D1C69B28CA12}" type="presOf" srcId="{412DA8CB-B9E5-F44F-9FDD-EF35DF68306D}" destId="{B9E57DF2-F223-F848-B6AB-FEB0F6FB4076}" srcOrd="0" destOrd="0" presId="urn:microsoft.com/office/officeart/2008/layout/LinedList"/>
    <dgm:cxn modelId="{55A20D2A-EA45-4B07-86F6-6D071305BBCE}" type="presParOf" srcId="{9CA50A65-40FA-E945-A868-9E3FE840B07E}" destId="{D5C7DCB4-3723-4443-ADD7-DBEB1005841A}" srcOrd="0" destOrd="0" presId="urn:microsoft.com/office/officeart/2008/layout/LinedList"/>
    <dgm:cxn modelId="{7E3EC212-267D-4705-94B1-02B0455D39EC}" type="presParOf" srcId="{9CA50A65-40FA-E945-A868-9E3FE840B07E}" destId="{9F8ADD56-4647-5947-BF4A-89820DB0503F}" srcOrd="1" destOrd="0" presId="urn:microsoft.com/office/officeart/2008/layout/LinedList"/>
    <dgm:cxn modelId="{DB0805B4-DF5E-4CFF-9DC8-A5D969917899}" type="presParOf" srcId="{9F8ADD56-4647-5947-BF4A-89820DB0503F}" destId="{CFE00427-EDF8-324F-9A5C-A181E81A4D48}" srcOrd="0" destOrd="0" presId="urn:microsoft.com/office/officeart/2008/layout/LinedList"/>
    <dgm:cxn modelId="{9BBB470D-A843-430F-8AE7-54EE36B5B015}" type="presParOf" srcId="{9F8ADD56-4647-5947-BF4A-89820DB0503F}" destId="{71554259-89F3-DC41-AF38-A80F6823C6AB}" srcOrd="1" destOrd="0" presId="urn:microsoft.com/office/officeart/2008/layout/LinedList"/>
    <dgm:cxn modelId="{7613D7E9-9CDF-4493-B9A4-69627A994D47}" type="presParOf" srcId="{71554259-89F3-DC41-AF38-A80F6823C6AB}" destId="{D0431CA8-5100-6745-A242-ED330061BD73}" srcOrd="0" destOrd="0" presId="urn:microsoft.com/office/officeart/2008/layout/LinedList"/>
    <dgm:cxn modelId="{8505816D-C914-4675-87F7-288DE145FE6B}" type="presParOf" srcId="{71554259-89F3-DC41-AF38-A80F6823C6AB}" destId="{FE55CC5A-C0EF-DF45-AF1E-C9A5EF0E713C}" srcOrd="1" destOrd="0" presId="urn:microsoft.com/office/officeart/2008/layout/LinedList"/>
    <dgm:cxn modelId="{777C4FAC-E456-4E29-937C-C8264C1EC8B6}" type="presParOf" srcId="{FE55CC5A-C0EF-DF45-AF1E-C9A5EF0E713C}" destId="{D79F8CF2-80EE-C747-9C26-26414E55692C}" srcOrd="0" destOrd="0" presId="urn:microsoft.com/office/officeart/2008/layout/LinedList"/>
    <dgm:cxn modelId="{7F7FA0E8-AFFF-4C4C-BE29-D4B047989A4A}" type="presParOf" srcId="{FE55CC5A-C0EF-DF45-AF1E-C9A5EF0E713C}" destId="{5D9EDF3F-7B20-8E47-A431-F9F24450F874}" srcOrd="1" destOrd="0" presId="urn:microsoft.com/office/officeart/2008/layout/LinedList"/>
    <dgm:cxn modelId="{12273E9A-5292-478D-88E3-75BEED285C90}" type="presParOf" srcId="{FE55CC5A-C0EF-DF45-AF1E-C9A5EF0E713C}" destId="{EB933D24-ABB6-0C44-A5A7-05F1CB99F1EB}" srcOrd="2" destOrd="0" presId="urn:microsoft.com/office/officeart/2008/layout/LinedList"/>
    <dgm:cxn modelId="{A5A1D0AC-2C97-46A7-A1D0-D7A3CB4803FA}" type="presParOf" srcId="{71554259-89F3-DC41-AF38-A80F6823C6AB}" destId="{EB798B99-5590-864A-A2C1-F553D99D3FAA}" srcOrd="2" destOrd="0" presId="urn:microsoft.com/office/officeart/2008/layout/LinedList"/>
    <dgm:cxn modelId="{263EA255-A443-45F5-9EE2-7FAFF54EC7A4}" type="presParOf" srcId="{71554259-89F3-DC41-AF38-A80F6823C6AB}" destId="{9C715A5E-13B0-3F4D-85BD-4FA3A97839C5}" srcOrd="3" destOrd="0" presId="urn:microsoft.com/office/officeart/2008/layout/LinedList"/>
    <dgm:cxn modelId="{418C5F3E-730B-4973-B8E5-C67CED409A4A}" type="presParOf" srcId="{71554259-89F3-DC41-AF38-A80F6823C6AB}" destId="{A4B3FD2E-63E5-E445-B87B-210177B3706B}" srcOrd="4" destOrd="0" presId="urn:microsoft.com/office/officeart/2008/layout/LinedList"/>
    <dgm:cxn modelId="{04BD2AC1-1183-48E4-9C1F-5131B6420203}" type="presParOf" srcId="{A4B3FD2E-63E5-E445-B87B-210177B3706B}" destId="{B4FE7B28-4407-5045-AAC1-7786FB86FE88}" srcOrd="0" destOrd="0" presId="urn:microsoft.com/office/officeart/2008/layout/LinedList"/>
    <dgm:cxn modelId="{541A4570-8E35-4E86-B6D6-EA9684AAE9CF}" type="presParOf" srcId="{A4B3FD2E-63E5-E445-B87B-210177B3706B}" destId="{B9E57DF2-F223-F848-B6AB-FEB0F6FB4076}" srcOrd="1" destOrd="0" presId="urn:microsoft.com/office/officeart/2008/layout/LinedList"/>
    <dgm:cxn modelId="{E3BE1E5F-E0C9-4EBE-9397-819D87901C4D}" type="presParOf" srcId="{A4B3FD2E-63E5-E445-B87B-210177B3706B}" destId="{84017E13-6661-1647-9DB1-F43BB49DC0FD}" srcOrd="2" destOrd="0" presId="urn:microsoft.com/office/officeart/2008/layout/LinedList"/>
    <dgm:cxn modelId="{A1B7A4D4-97A5-4C23-9A95-B331FBD5E908}" type="presParOf" srcId="{71554259-89F3-DC41-AF38-A80F6823C6AB}" destId="{1E88F2A9-FC8F-2A4F-ABF4-2C5837CA76E5}" srcOrd="5" destOrd="0" presId="urn:microsoft.com/office/officeart/2008/layout/LinedList"/>
    <dgm:cxn modelId="{6CF487FC-07D0-4201-95C1-6D3CD05C82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just" rtl="0"/>
          <a:r>
            <a:rPr lang="az" sz="2400" b="1" i="0" u="none" baseline="0"/>
            <a:t>Şirkət veb-saytında məhsulunun rəqib şirkətin məhsulundan üstün cəhətləri haqqında məlumatlar daxil edir. Bu, şirkətin iqtisadi mənfəət qazanmasına, rəqibin əmlakdan məhrum olmasına səbəb olur.  </a:t>
          </a:r>
        </a:p>
        <a:p>
          <a:pPr algn="just" rtl="0"/>
          <a:endParaRPr lang="az" sz="2400" b="1" dirty="0"/>
        </a:p>
        <a:p>
          <a:pPr algn="just" rtl="0"/>
          <a:r>
            <a:rPr lang="az" sz="2400" b="1" i="0" u="none" baseline="0"/>
            <a:t>Budapeşt konvensiyasının 8-cı maddəsinə əsasən bu, cinayət əməlidirmir?  </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custT="1"/>
      <dgm:spPr/>
      <dgm:t>
        <a:bodyPr/>
        <a:lstStyle/>
        <a:p>
          <a:pPr algn="l" rtl="0"/>
          <a:r>
            <a:rPr lang="az" sz="5000" b="0" i="0" u="none" baseline="0"/>
            <a:t>a) Bəli</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412DA8CB-B9E5-F44F-9FDD-EF35DF68306D}">
      <dgm:prSet phldrT="[Text]" custT="1"/>
      <dgm:spPr/>
      <dgm:t>
        <a:bodyPr/>
        <a:lstStyle/>
        <a:p>
          <a:pPr algn="l" rtl="0"/>
          <a:r>
            <a:rPr lang="az" sz="5000" b="1" i="0" u="none" baseline="0">
              <a:solidFill>
                <a:srgbClr val="FF0000"/>
              </a:solidFill>
            </a:rPr>
            <a:t>b) Xeyr</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1805D125-F64C-457E-BD7F-2DA46A713611}"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DE283537-FC4A-4661-8F0F-35915A96D157}" type="presOf" srcId="{412DA8CB-B9E5-F44F-9FDD-EF35DF68306D}" destId="{B9E57DF2-F223-F848-B6AB-FEB0F6FB4076}"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3BC12EAE-FC2E-45AD-BC52-6C902BA634C0}" type="presOf" srcId="{3C774A1C-BB1C-4347-A758-A94A436F7244}" destId="{9CA50A65-40FA-E945-A868-9E3FE840B07E}" srcOrd="0" destOrd="0" presId="urn:microsoft.com/office/officeart/2008/layout/LinedList"/>
    <dgm:cxn modelId="{03F275F6-EE33-4F24-A79C-40E5007077E6}" type="presOf" srcId="{8E61202A-36DD-0240-811A-270D9611A395}" destId="{CFE00427-EDF8-324F-9A5C-A181E81A4D48}" srcOrd="0" destOrd="0" presId="urn:microsoft.com/office/officeart/2008/layout/LinedList"/>
    <dgm:cxn modelId="{CF486FBD-3D62-496D-97D2-85AA89C1F48A}" type="presParOf" srcId="{9CA50A65-40FA-E945-A868-9E3FE840B07E}" destId="{D5C7DCB4-3723-4443-ADD7-DBEB1005841A}" srcOrd="0" destOrd="0" presId="urn:microsoft.com/office/officeart/2008/layout/LinedList"/>
    <dgm:cxn modelId="{4A5896E3-F2D7-419E-AA7F-077188C80975}" type="presParOf" srcId="{9CA50A65-40FA-E945-A868-9E3FE840B07E}" destId="{9F8ADD56-4647-5947-BF4A-89820DB0503F}" srcOrd="1" destOrd="0" presId="urn:microsoft.com/office/officeart/2008/layout/LinedList"/>
    <dgm:cxn modelId="{DC7AA97C-F2E9-4DA6-827A-07CB45AA3E38}" type="presParOf" srcId="{9F8ADD56-4647-5947-BF4A-89820DB0503F}" destId="{CFE00427-EDF8-324F-9A5C-A181E81A4D48}" srcOrd="0" destOrd="0" presId="urn:microsoft.com/office/officeart/2008/layout/LinedList"/>
    <dgm:cxn modelId="{5FC203C4-1189-46C3-B9DD-95CD41682758}" type="presParOf" srcId="{9F8ADD56-4647-5947-BF4A-89820DB0503F}" destId="{71554259-89F3-DC41-AF38-A80F6823C6AB}" srcOrd="1" destOrd="0" presId="urn:microsoft.com/office/officeart/2008/layout/LinedList"/>
    <dgm:cxn modelId="{E3EC4AE3-1B2B-48AD-A7DA-571553896EE3}" type="presParOf" srcId="{71554259-89F3-DC41-AF38-A80F6823C6AB}" destId="{D0431CA8-5100-6745-A242-ED330061BD73}" srcOrd="0" destOrd="0" presId="urn:microsoft.com/office/officeart/2008/layout/LinedList"/>
    <dgm:cxn modelId="{39F3A96F-0AD0-4313-A27C-92EC5F8DF15B}" type="presParOf" srcId="{71554259-89F3-DC41-AF38-A80F6823C6AB}" destId="{FE55CC5A-C0EF-DF45-AF1E-C9A5EF0E713C}" srcOrd="1" destOrd="0" presId="urn:microsoft.com/office/officeart/2008/layout/LinedList"/>
    <dgm:cxn modelId="{F4C3DEC2-095F-4AF8-941A-1994374BAA54}" type="presParOf" srcId="{FE55CC5A-C0EF-DF45-AF1E-C9A5EF0E713C}" destId="{D79F8CF2-80EE-C747-9C26-26414E55692C}" srcOrd="0" destOrd="0" presId="urn:microsoft.com/office/officeart/2008/layout/LinedList"/>
    <dgm:cxn modelId="{AAB975D1-F92F-4464-9C20-D69ACC241BB0}" type="presParOf" srcId="{FE55CC5A-C0EF-DF45-AF1E-C9A5EF0E713C}" destId="{5D9EDF3F-7B20-8E47-A431-F9F24450F874}" srcOrd="1" destOrd="0" presId="urn:microsoft.com/office/officeart/2008/layout/LinedList"/>
    <dgm:cxn modelId="{3932BA2C-4EC2-4759-8D07-AA9F9637FF9E}" type="presParOf" srcId="{FE55CC5A-C0EF-DF45-AF1E-C9A5EF0E713C}" destId="{EB933D24-ABB6-0C44-A5A7-05F1CB99F1EB}" srcOrd="2" destOrd="0" presId="urn:microsoft.com/office/officeart/2008/layout/LinedList"/>
    <dgm:cxn modelId="{E2C8910F-4C57-434D-A0BF-C77DF1644200}" type="presParOf" srcId="{71554259-89F3-DC41-AF38-A80F6823C6AB}" destId="{EB798B99-5590-864A-A2C1-F553D99D3FAA}" srcOrd="2" destOrd="0" presId="urn:microsoft.com/office/officeart/2008/layout/LinedList"/>
    <dgm:cxn modelId="{EB789D81-DFBB-4D7D-8F74-CB93F67F7827}" type="presParOf" srcId="{71554259-89F3-DC41-AF38-A80F6823C6AB}" destId="{9C715A5E-13B0-3F4D-85BD-4FA3A97839C5}" srcOrd="3" destOrd="0" presId="urn:microsoft.com/office/officeart/2008/layout/LinedList"/>
    <dgm:cxn modelId="{DDA6B413-7404-4639-99C0-0CD15483138E}" type="presParOf" srcId="{71554259-89F3-DC41-AF38-A80F6823C6AB}" destId="{A4B3FD2E-63E5-E445-B87B-210177B3706B}" srcOrd="4" destOrd="0" presId="urn:microsoft.com/office/officeart/2008/layout/LinedList"/>
    <dgm:cxn modelId="{3529CED2-CD89-4BF7-A574-2CDFABE90411}" type="presParOf" srcId="{A4B3FD2E-63E5-E445-B87B-210177B3706B}" destId="{B4FE7B28-4407-5045-AAC1-7786FB86FE88}" srcOrd="0" destOrd="0" presId="urn:microsoft.com/office/officeart/2008/layout/LinedList"/>
    <dgm:cxn modelId="{0AE4C1F9-CE19-4FB5-8B5E-6697BBBC1715}" type="presParOf" srcId="{A4B3FD2E-63E5-E445-B87B-210177B3706B}" destId="{B9E57DF2-F223-F848-B6AB-FEB0F6FB4076}" srcOrd="1" destOrd="0" presId="urn:microsoft.com/office/officeart/2008/layout/LinedList"/>
    <dgm:cxn modelId="{358AC45F-E73F-44B3-98FF-B24B0037F44A}" type="presParOf" srcId="{A4B3FD2E-63E5-E445-B87B-210177B3706B}" destId="{84017E13-6661-1647-9DB1-F43BB49DC0FD}" srcOrd="2" destOrd="0" presId="urn:microsoft.com/office/officeart/2008/layout/LinedList"/>
    <dgm:cxn modelId="{DDE4F6A9-AB6E-433D-9828-2A65F4D9DB1C}" type="presParOf" srcId="{71554259-89F3-DC41-AF38-A80F6823C6AB}" destId="{1E88F2A9-FC8F-2A4F-ABF4-2C5837CA76E5}" srcOrd="5" destOrd="0" presId="urn:microsoft.com/office/officeart/2008/layout/LinedList"/>
    <dgm:cxn modelId="{F3EE07E5-C208-4F3D-AEB5-8152F4B460DF}"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just" rtl="0"/>
          <a:endParaRPr lang="az" sz="2500" b="1" dirty="0"/>
        </a:p>
        <a:p>
          <a:pPr algn="just" rtl="0"/>
          <a:r>
            <a:rPr lang="az" sz="2500" b="1" i="0" u="none" baseline="0"/>
            <a:t>Uşaq aktyorların ifasında uşaq pornoqrafiyası səhnəsinin nəql edildiyi audio faylı müsadirə edirsiniz. </a:t>
          </a:r>
        </a:p>
        <a:p>
          <a:pPr algn="just" rtl="0"/>
          <a:endParaRPr lang="az" sz="2500" b="1" dirty="0"/>
        </a:p>
        <a:p>
          <a:pPr algn="just" rtl="0"/>
          <a:r>
            <a:rPr lang="az" sz="2500" b="1" i="0" u="none" baseline="0"/>
            <a:t>Budapeşt konvensiyasının 9-cu maddəsinə əsasən bu, cinayət əməlidirmir?</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custT="1"/>
      <dgm:spPr/>
      <dgm:t>
        <a:bodyPr/>
        <a:lstStyle/>
        <a:p>
          <a:pPr algn="l" rtl="0"/>
          <a:r>
            <a:rPr lang="az" sz="5000" b="0" i="0" u="none" baseline="0"/>
            <a:t>a) Bəli</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412DA8CB-B9E5-F44F-9FDD-EF35DF68306D}">
      <dgm:prSet phldrT="[Text]" custT="1"/>
      <dgm:spPr/>
      <dgm:t>
        <a:bodyPr/>
        <a:lstStyle/>
        <a:p>
          <a:pPr algn="l" rtl="0"/>
          <a:r>
            <a:rPr lang="az" sz="5000" b="0" i="0" u="none" baseline="0">
              <a:solidFill>
                <a:schemeClr val="tx1"/>
              </a:solidFill>
            </a:rPr>
            <a:t>b) Xeyr</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99EB5834-3593-6644-A836-6C8D5595A820}" srcId="{8E61202A-36DD-0240-811A-270D9611A395}" destId="{7029F5E8-D056-AE49-BD66-3C193010DDE8}" srcOrd="0" destOrd="0" parTransId="{ACE97453-93D9-C642-95ED-D55F9984F778}" sibTransId="{3346CD8C-3206-F84A-BEA2-B5492B6B7347}"/>
    <dgm:cxn modelId="{B76EE35F-18B1-46C4-BEFD-597A72BAEFDF}" type="presOf" srcId="{8E61202A-36DD-0240-811A-270D9611A395}" destId="{CFE00427-EDF8-324F-9A5C-A181E81A4D48}" srcOrd="0" destOrd="0" presId="urn:microsoft.com/office/officeart/2008/layout/LinedList"/>
    <dgm:cxn modelId="{707B7068-0282-4F93-A9A9-5805497B67B6}"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58734B83-973A-454D-A89D-EA9C7E11DC23}" type="presOf" srcId="{412DA8CB-B9E5-F44F-9FDD-EF35DF68306D}" destId="{B9E57DF2-F223-F848-B6AB-FEB0F6FB4076}" srcOrd="0" destOrd="0" presId="urn:microsoft.com/office/officeart/2008/layout/LinedList"/>
    <dgm:cxn modelId="{CBCFB9B4-DD69-402F-82FF-0786B9D4F086}" type="presOf" srcId="{7029F5E8-D056-AE49-BD66-3C193010DDE8}" destId="{5D9EDF3F-7B20-8E47-A431-F9F24450F874}" srcOrd="0" destOrd="0" presId="urn:microsoft.com/office/officeart/2008/layout/LinedList"/>
    <dgm:cxn modelId="{5FD58358-7709-42F9-BF4D-AB766CCB75C5}" type="presParOf" srcId="{9CA50A65-40FA-E945-A868-9E3FE840B07E}" destId="{D5C7DCB4-3723-4443-ADD7-DBEB1005841A}" srcOrd="0" destOrd="0" presId="urn:microsoft.com/office/officeart/2008/layout/LinedList"/>
    <dgm:cxn modelId="{714C5F2F-5B2E-48F3-954D-7A26CD139ECE}" type="presParOf" srcId="{9CA50A65-40FA-E945-A868-9E3FE840B07E}" destId="{9F8ADD56-4647-5947-BF4A-89820DB0503F}" srcOrd="1" destOrd="0" presId="urn:microsoft.com/office/officeart/2008/layout/LinedList"/>
    <dgm:cxn modelId="{8FEA6B0F-406B-4433-8756-2E15ADF0FB4D}" type="presParOf" srcId="{9F8ADD56-4647-5947-BF4A-89820DB0503F}" destId="{CFE00427-EDF8-324F-9A5C-A181E81A4D48}" srcOrd="0" destOrd="0" presId="urn:microsoft.com/office/officeart/2008/layout/LinedList"/>
    <dgm:cxn modelId="{82E52857-D0FF-4C31-8FE3-396F8DE5185F}" type="presParOf" srcId="{9F8ADD56-4647-5947-BF4A-89820DB0503F}" destId="{71554259-89F3-DC41-AF38-A80F6823C6AB}" srcOrd="1" destOrd="0" presId="urn:microsoft.com/office/officeart/2008/layout/LinedList"/>
    <dgm:cxn modelId="{4A72DC2E-952E-434D-B051-2F2156AE925B}" type="presParOf" srcId="{71554259-89F3-DC41-AF38-A80F6823C6AB}" destId="{D0431CA8-5100-6745-A242-ED330061BD73}" srcOrd="0" destOrd="0" presId="urn:microsoft.com/office/officeart/2008/layout/LinedList"/>
    <dgm:cxn modelId="{8DFADF16-81E4-4C35-9561-B42DCA79C441}" type="presParOf" srcId="{71554259-89F3-DC41-AF38-A80F6823C6AB}" destId="{FE55CC5A-C0EF-DF45-AF1E-C9A5EF0E713C}" srcOrd="1" destOrd="0" presId="urn:microsoft.com/office/officeart/2008/layout/LinedList"/>
    <dgm:cxn modelId="{7BD7461B-3118-4551-8064-03E6ED8202CB}" type="presParOf" srcId="{FE55CC5A-C0EF-DF45-AF1E-C9A5EF0E713C}" destId="{D79F8CF2-80EE-C747-9C26-26414E55692C}" srcOrd="0" destOrd="0" presId="urn:microsoft.com/office/officeart/2008/layout/LinedList"/>
    <dgm:cxn modelId="{E04DDD08-F82A-4BFB-9E66-D76BC3ED3EE2}" type="presParOf" srcId="{FE55CC5A-C0EF-DF45-AF1E-C9A5EF0E713C}" destId="{5D9EDF3F-7B20-8E47-A431-F9F24450F874}" srcOrd="1" destOrd="0" presId="urn:microsoft.com/office/officeart/2008/layout/LinedList"/>
    <dgm:cxn modelId="{698482DC-E916-4204-BCA3-7A678260A5D6}" type="presParOf" srcId="{FE55CC5A-C0EF-DF45-AF1E-C9A5EF0E713C}" destId="{EB933D24-ABB6-0C44-A5A7-05F1CB99F1EB}" srcOrd="2" destOrd="0" presId="urn:microsoft.com/office/officeart/2008/layout/LinedList"/>
    <dgm:cxn modelId="{A99E3EB1-0186-406E-8798-CF134BDE1174}" type="presParOf" srcId="{71554259-89F3-DC41-AF38-A80F6823C6AB}" destId="{EB798B99-5590-864A-A2C1-F553D99D3FAA}" srcOrd="2" destOrd="0" presId="urn:microsoft.com/office/officeart/2008/layout/LinedList"/>
    <dgm:cxn modelId="{F1B6D12B-38E7-48A2-8110-B49B5F94ACA0}" type="presParOf" srcId="{71554259-89F3-DC41-AF38-A80F6823C6AB}" destId="{9C715A5E-13B0-3F4D-85BD-4FA3A97839C5}" srcOrd="3" destOrd="0" presId="urn:microsoft.com/office/officeart/2008/layout/LinedList"/>
    <dgm:cxn modelId="{A3F59C18-4285-4610-91C0-CFFE0BB890C1}" type="presParOf" srcId="{71554259-89F3-DC41-AF38-A80F6823C6AB}" destId="{A4B3FD2E-63E5-E445-B87B-210177B3706B}" srcOrd="4" destOrd="0" presId="urn:microsoft.com/office/officeart/2008/layout/LinedList"/>
    <dgm:cxn modelId="{3B171840-45EB-4748-A251-75D04FE93D47}" type="presParOf" srcId="{A4B3FD2E-63E5-E445-B87B-210177B3706B}" destId="{B4FE7B28-4407-5045-AAC1-7786FB86FE88}" srcOrd="0" destOrd="0" presId="urn:microsoft.com/office/officeart/2008/layout/LinedList"/>
    <dgm:cxn modelId="{A7661FF7-43CC-4DB1-8FE7-9E1C60B8FB0D}" type="presParOf" srcId="{A4B3FD2E-63E5-E445-B87B-210177B3706B}" destId="{B9E57DF2-F223-F848-B6AB-FEB0F6FB4076}" srcOrd="1" destOrd="0" presId="urn:microsoft.com/office/officeart/2008/layout/LinedList"/>
    <dgm:cxn modelId="{9B310137-82DF-4642-87DB-C1FAFB6757AB}" type="presParOf" srcId="{A4B3FD2E-63E5-E445-B87B-210177B3706B}" destId="{84017E13-6661-1647-9DB1-F43BB49DC0FD}" srcOrd="2" destOrd="0" presId="urn:microsoft.com/office/officeart/2008/layout/LinedList"/>
    <dgm:cxn modelId="{12D36ACF-3FF5-4ED5-94BE-250495B73C99}" type="presParOf" srcId="{71554259-89F3-DC41-AF38-A80F6823C6AB}" destId="{1E88F2A9-FC8F-2A4F-ABF4-2C5837CA76E5}" srcOrd="5" destOrd="0" presId="urn:microsoft.com/office/officeart/2008/layout/LinedList"/>
    <dgm:cxn modelId="{8B6D42CB-4ECD-4D80-A48C-D3735F04B0C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just" rtl="0"/>
          <a:endParaRPr lang="az" sz="2500" b="1" dirty="0"/>
        </a:p>
        <a:p>
          <a:pPr algn="just" rtl="0"/>
          <a:r>
            <a:rPr lang="az" sz="2500" b="1" i="0" u="none" baseline="0"/>
            <a:t>Uşaq aktyorların ifasında uşaq pornoqrafiyası səhnəsinin nəql edildiyi audio faylı müsadirə edirsiniz. </a:t>
          </a:r>
        </a:p>
        <a:p>
          <a:pPr algn="just" rtl="0"/>
          <a:endParaRPr lang="az" sz="2500" b="1" dirty="0"/>
        </a:p>
        <a:p>
          <a:pPr algn="just" rtl="0"/>
          <a:r>
            <a:rPr lang="az" sz="2500" b="1" i="0" u="none" baseline="0"/>
            <a:t>Budapeşt konvensiyasının 9-cu maddəsinə əsasən bu, cinayət əməlidirmir?</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custT="1"/>
      <dgm:spPr/>
      <dgm:t>
        <a:bodyPr/>
        <a:lstStyle/>
        <a:p>
          <a:pPr algn="l" rtl="0"/>
          <a:r>
            <a:rPr lang="az" sz="5000" b="0" i="0" u="none" baseline="0"/>
            <a:t>a) Bəli</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412DA8CB-B9E5-F44F-9FDD-EF35DF68306D}">
      <dgm:prSet phldrT="[Text]" custT="1"/>
      <dgm:spPr/>
      <dgm:t>
        <a:bodyPr/>
        <a:lstStyle/>
        <a:p>
          <a:pPr algn="l" rtl="0"/>
          <a:r>
            <a:rPr lang="az" sz="5000" b="1" i="0" u="none" baseline="0">
              <a:solidFill>
                <a:srgbClr val="FF0000"/>
              </a:solidFill>
            </a:rPr>
            <a:t>b) Xeyr</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99EB5834-3593-6644-A836-6C8D5595A820}" srcId="{8E61202A-36DD-0240-811A-270D9611A395}" destId="{7029F5E8-D056-AE49-BD66-3C193010DDE8}" srcOrd="0" destOrd="0" parTransId="{ACE97453-93D9-C642-95ED-D55F9984F778}" sibTransId="{3346CD8C-3206-F84A-BEA2-B5492B6B7347}"/>
    <dgm:cxn modelId="{E765403F-BB87-4C93-A2AE-2F05A293A7F2}"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FE51F8A7-FB2B-44B2-AC1E-2A74A0139E15}" type="presOf" srcId="{8E61202A-36DD-0240-811A-270D9611A395}" destId="{CFE00427-EDF8-324F-9A5C-A181E81A4D48}" srcOrd="0" destOrd="0" presId="urn:microsoft.com/office/officeart/2008/layout/LinedList"/>
    <dgm:cxn modelId="{ECA15EB1-CACB-4466-80D4-71756D8CC054}" type="presOf" srcId="{7029F5E8-D056-AE49-BD66-3C193010DDE8}" destId="{5D9EDF3F-7B20-8E47-A431-F9F24450F874}" srcOrd="0" destOrd="0" presId="urn:microsoft.com/office/officeart/2008/layout/LinedList"/>
    <dgm:cxn modelId="{C4C59CEA-90A9-4E85-A42A-75D695A1F87C}" type="presOf" srcId="{412DA8CB-B9E5-F44F-9FDD-EF35DF68306D}" destId="{B9E57DF2-F223-F848-B6AB-FEB0F6FB4076}" srcOrd="0" destOrd="0" presId="urn:microsoft.com/office/officeart/2008/layout/LinedList"/>
    <dgm:cxn modelId="{9AF08A68-41EF-434E-9E3D-76BCD3D93897}" type="presParOf" srcId="{9CA50A65-40FA-E945-A868-9E3FE840B07E}" destId="{D5C7DCB4-3723-4443-ADD7-DBEB1005841A}" srcOrd="0" destOrd="0" presId="urn:microsoft.com/office/officeart/2008/layout/LinedList"/>
    <dgm:cxn modelId="{986B8336-3B6F-4348-8675-25D6969F1267}" type="presParOf" srcId="{9CA50A65-40FA-E945-A868-9E3FE840B07E}" destId="{9F8ADD56-4647-5947-BF4A-89820DB0503F}" srcOrd="1" destOrd="0" presId="urn:microsoft.com/office/officeart/2008/layout/LinedList"/>
    <dgm:cxn modelId="{62103EF5-2169-49D8-AD65-43160F67F9D3}" type="presParOf" srcId="{9F8ADD56-4647-5947-BF4A-89820DB0503F}" destId="{CFE00427-EDF8-324F-9A5C-A181E81A4D48}" srcOrd="0" destOrd="0" presId="urn:microsoft.com/office/officeart/2008/layout/LinedList"/>
    <dgm:cxn modelId="{3694647C-A5A8-4B4B-AA1F-33FC6C460F0D}" type="presParOf" srcId="{9F8ADD56-4647-5947-BF4A-89820DB0503F}" destId="{71554259-89F3-DC41-AF38-A80F6823C6AB}" srcOrd="1" destOrd="0" presId="urn:microsoft.com/office/officeart/2008/layout/LinedList"/>
    <dgm:cxn modelId="{F175F5BE-5B7B-4992-A688-840B35AF2567}" type="presParOf" srcId="{71554259-89F3-DC41-AF38-A80F6823C6AB}" destId="{D0431CA8-5100-6745-A242-ED330061BD73}" srcOrd="0" destOrd="0" presId="urn:microsoft.com/office/officeart/2008/layout/LinedList"/>
    <dgm:cxn modelId="{03AB4484-2F3C-4D19-8C95-9F8333A52752}" type="presParOf" srcId="{71554259-89F3-DC41-AF38-A80F6823C6AB}" destId="{FE55CC5A-C0EF-DF45-AF1E-C9A5EF0E713C}" srcOrd="1" destOrd="0" presId="urn:microsoft.com/office/officeart/2008/layout/LinedList"/>
    <dgm:cxn modelId="{83A3BDB0-4D5B-4C94-83F9-45B4C46648AF}" type="presParOf" srcId="{FE55CC5A-C0EF-DF45-AF1E-C9A5EF0E713C}" destId="{D79F8CF2-80EE-C747-9C26-26414E55692C}" srcOrd="0" destOrd="0" presId="urn:microsoft.com/office/officeart/2008/layout/LinedList"/>
    <dgm:cxn modelId="{3A226E67-6247-42E8-B0AC-D525BD97EBD8}" type="presParOf" srcId="{FE55CC5A-C0EF-DF45-AF1E-C9A5EF0E713C}" destId="{5D9EDF3F-7B20-8E47-A431-F9F24450F874}" srcOrd="1" destOrd="0" presId="urn:microsoft.com/office/officeart/2008/layout/LinedList"/>
    <dgm:cxn modelId="{E9D3CF01-3FD0-470F-8692-15E73FA97752}" type="presParOf" srcId="{FE55CC5A-C0EF-DF45-AF1E-C9A5EF0E713C}" destId="{EB933D24-ABB6-0C44-A5A7-05F1CB99F1EB}" srcOrd="2" destOrd="0" presId="urn:microsoft.com/office/officeart/2008/layout/LinedList"/>
    <dgm:cxn modelId="{E903FD95-3DA1-4FBA-A490-B79DAA02A268}" type="presParOf" srcId="{71554259-89F3-DC41-AF38-A80F6823C6AB}" destId="{EB798B99-5590-864A-A2C1-F553D99D3FAA}" srcOrd="2" destOrd="0" presId="urn:microsoft.com/office/officeart/2008/layout/LinedList"/>
    <dgm:cxn modelId="{A15A9F5E-DB26-4E69-9C72-62999662A183}" type="presParOf" srcId="{71554259-89F3-DC41-AF38-A80F6823C6AB}" destId="{9C715A5E-13B0-3F4D-85BD-4FA3A97839C5}" srcOrd="3" destOrd="0" presId="urn:microsoft.com/office/officeart/2008/layout/LinedList"/>
    <dgm:cxn modelId="{60E83C42-5CD7-458A-A718-F6D4E0265351}" type="presParOf" srcId="{71554259-89F3-DC41-AF38-A80F6823C6AB}" destId="{A4B3FD2E-63E5-E445-B87B-210177B3706B}" srcOrd="4" destOrd="0" presId="urn:microsoft.com/office/officeart/2008/layout/LinedList"/>
    <dgm:cxn modelId="{E09FF3A3-F8E9-4C44-8122-0023CA39FE6F}" type="presParOf" srcId="{A4B3FD2E-63E5-E445-B87B-210177B3706B}" destId="{B4FE7B28-4407-5045-AAC1-7786FB86FE88}" srcOrd="0" destOrd="0" presId="urn:microsoft.com/office/officeart/2008/layout/LinedList"/>
    <dgm:cxn modelId="{0CE7133F-C2E4-47C0-9D92-FFCE72D4C74D}" type="presParOf" srcId="{A4B3FD2E-63E5-E445-B87B-210177B3706B}" destId="{B9E57DF2-F223-F848-B6AB-FEB0F6FB4076}" srcOrd="1" destOrd="0" presId="urn:microsoft.com/office/officeart/2008/layout/LinedList"/>
    <dgm:cxn modelId="{336545F1-DA5D-4EFB-BA08-78AD5AE5CBCD}" type="presParOf" srcId="{A4B3FD2E-63E5-E445-B87B-210177B3706B}" destId="{84017E13-6661-1647-9DB1-F43BB49DC0FD}" srcOrd="2" destOrd="0" presId="urn:microsoft.com/office/officeart/2008/layout/LinedList"/>
    <dgm:cxn modelId="{66FEBAA3-DBCA-43B9-AA09-0B91ABCF53D2}" type="presParOf" srcId="{71554259-89F3-DC41-AF38-A80F6823C6AB}" destId="{1E88F2A9-FC8F-2A4F-ABF4-2C5837CA76E5}" srcOrd="5" destOrd="0" presId="urn:microsoft.com/office/officeart/2008/layout/LinedList"/>
    <dgm:cxn modelId="{5959857E-C8CC-406A-8085-451BA035DC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rtl="0">
            <a:lnSpc>
              <a:spcPct val="90000"/>
            </a:lnSpc>
            <a:spcBef>
              <a:spcPct val="0"/>
            </a:spcBef>
            <a:spcAft>
              <a:spcPct val="35000"/>
            </a:spcAft>
            <a:buNone/>
          </a:pPr>
          <a:r>
            <a:rPr lang="az" sz="2400" b="1" i="0" u="none" kern="1200" baseline="0"/>
            <a:t>Şirkət veb-saytında məhsulunun rəqib şirkətin məhsulundan üstün cəhətləri haqqında məlumatlar daxil edir. Bu, şirkətin iqtisadi mənfəət qazanmasına, rəqibin əmlakdan məhrum olmasına səbəb olur.  </a:t>
          </a:r>
        </a:p>
        <a:p>
          <a:pPr marL="0" lvl="0" indent="0" algn="just" defTabSz="1066800" rtl="0">
            <a:lnSpc>
              <a:spcPct val="90000"/>
            </a:lnSpc>
            <a:spcBef>
              <a:spcPct val="0"/>
            </a:spcBef>
            <a:spcAft>
              <a:spcPct val="35000"/>
            </a:spcAft>
            <a:buNone/>
          </a:pPr>
          <a:endParaRPr lang="az" sz="2400" b="1" kern="1200" dirty="0"/>
        </a:p>
        <a:p>
          <a:pPr marL="0" lvl="0" indent="0" algn="just" defTabSz="1066800" rtl="0">
            <a:lnSpc>
              <a:spcPct val="90000"/>
            </a:lnSpc>
            <a:spcBef>
              <a:spcPct val="0"/>
            </a:spcBef>
            <a:spcAft>
              <a:spcPct val="35000"/>
            </a:spcAft>
            <a:buNone/>
          </a:pPr>
          <a:r>
            <a:rPr lang="az" sz="2400" b="1" i="0" u="none" kern="1200" baseline="0"/>
            <a:t>Budapeşt konvensiyasının 8-cı maddəsinə əsasən bu, cinayət əməlidirmir?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0" i="0" u="none" kern="1200" baseline="0"/>
            <a:t>a) Bəli</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0" i="0" u="none" kern="1200" baseline="0">
              <a:solidFill>
                <a:schemeClr val="tx1"/>
              </a:solidFill>
            </a:rPr>
            <a:t>b) Xeyr</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rtl="0">
            <a:lnSpc>
              <a:spcPct val="90000"/>
            </a:lnSpc>
            <a:spcBef>
              <a:spcPct val="0"/>
            </a:spcBef>
            <a:spcAft>
              <a:spcPct val="35000"/>
            </a:spcAft>
            <a:buNone/>
          </a:pPr>
          <a:r>
            <a:rPr lang="az" sz="2400" b="1" i="0" u="none" kern="1200" baseline="0"/>
            <a:t>Şirkət veb-saytında məhsulunun rəqib şirkətin məhsulundan üstün cəhətləri haqqında məlumatlar daxil edir. Bu, şirkətin iqtisadi mənfəət qazanmasına, rəqibin əmlakdan məhrum olmasına səbəb olur.  </a:t>
          </a:r>
        </a:p>
        <a:p>
          <a:pPr marL="0" lvl="0" indent="0" algn="just" defTabSz="1066800" rtl="0">
            <a:lnSpc>
              <a:spcPct val="90000"/>
            </a:lnSpc>
            <a:spcBef>
              <a:spcPct val="0"/>
            </a:spcBef>
            <a:spcAft>
              <a:spcPct val="35000"/>
            </a:spcAft>
            <a:buNone/>
          </a:pPr>
          <a:endParaRPr lang="az" sz="2400" b="1" kern="1200" dirty="0"/>
        </a:p>
        <a:p>
          <a:pPr marL="0" lvl="0" indent="0" algn="just" defTabSz="1066800" rtl="0">
            <a:lnSpc>
              <a:spcPct val="90000"/>
            </a:lnSpc>
            <a:spcBef>
              <a:spcPct val="0"/>
            </a:spcBef>
            <a:spcAft>
              <a:spcPct val="35000"/>
            </a:spcAft>
            <a:buNone/>
          </a:pPr>
          <a:r>
            <a:rPr lang="az" sz="2400" b="1" i="0" u="none" kern="1200" baseline="0"/>
            <a:t>Budapeşt konvensiyasının 8-cı maddəsinə əsasən bu, cinayət əməlidirmir?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0" i="0" u="none" kern="1200" baseline="0"/>
            <a:t>a) Bəli</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1" i="0" u="none" kern="1200" baseline="0">
              <a:solidFill>
                <a:srgbClr val="FF0000"/>
              </a:solidFill>
            </a:rPr>
            <a:t>b) Xeyr</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rtl="0">
            <a:lnSpc>
              <a:spcPct val="90000"/>
            </a:lnSpc>
            <a:spcBef>
              <a:spcPct val="0"/>
            </a:spcBef>
            <a:spcAft>
              <a:spcPct val="35000"/>
            </a:spcAft>
            <a:buNone/>
          </a:pPr>
          <a:endParaRPr lang="az" sz="2500" b="1" kern="1200" dirty="0"/>
        </a:p>
        <a:p>
          <a:pPr marL="0" lvl="0" indent="0" algn="just" defTabSz="1111250" rtl="0">
            <a:lnSpc>
              <a:spcPct val="90000"/>
            </a:lnSpc>
            <a:spcBef>
              <a:spcPct val="0"/>
            </a:spcBef>
            <a:spcAft>
              <a:spcPct val="35000"/>
            </a:spcAft>
            <a:buNone/>
          </a:pPr>
          <a:r>
            <a:rPr lang="az" sz="2500" b="1" i="0" u="none" kern="1200" baseline="0"/>
            <a:t>Uşaq aktyorların ifasında uşaq pornoqrafiyası səhnəsinin nəql edildiyi audio faylı müsadirə edirsiniz. </a:t>
          </a:r>
        </a:p>
        <a:p>
          <a:pPr marL="0" lvl="0" indent="0" algn="just" defTabSz="1111250" rtl="0">
            <a:lnSpc>
              <a:spcPct val="90000"/>
            </a:lnSpc>
            <a:spcBef>
              <a:spcPct val="0"/>
            </a:spcBef>
            <a:spcAft>
              <a:spcPct val="35000"/>
            </a:spcAft>
            <a:buNone/>
          </a:pPr>
          <a:endParaRPr lang="az" sz="2500" b="1" kern="1200" dirty="0"/>
        </a:p>
        <a:p>
          <a:pPr marL="0" lvl="0" indent="0" algn="just" defTabSz="1111250" rtl="0">
            <a:lnSpc>
              <a:spcPct val="90000"/>
            </a:lnSpc>
            <a:spcBef>
              <a:spcPct val="0"/>
            </a:spcBef>
            <a:spcAft>
              <a:spcPct val="35000"/>
            </a:spcAft>
            <a:buNone/>
          </a:pPr>
          <a:r>
            <a:rPr lang="az" sz="2500" b="1" i="0" u="none" kern="1200" baseline="0"/>
            <a:t>Budapeşt konvensiyasının 9-cu maddəsinə əsasən bu, cinayət əməlidirmir?</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0" i="0" u="none" kern="1200" baseline="0"/>
            <a:t>a) Bəli</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0" i="0" u="none" kern="1200" baseline="0">
              <a:solidFill>
                <a:schemeClr val="tx1"/>
              </a:solidFill>
            </a:rPr>
            <a:t>b) Xeyr</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rtl="0">
            <a:lnSpc>
              <a:spcPct val="90000"/>
            </a:lnSpc>
            <a:spcBef>
              <a:spcPct val="0"/>
            </a:spcBef>
            <a:spcAft>
              <a:spcPct val="35000"/>
            </a:spcAft>
            <a:buNone/>
          </a:pPr>
          <a:endParaRPr lang="az" sz="2500" b="1" kern="1200" dirty="0"/>
        </a:p>
        <a:p>
          <a:pPr marL="0" lvl="0" indent="0" algn="just" defTabSz="1111250" rtl="0">
            <a:lnSpc>
              <a:spcPct val="90000"/>
            </a:lnSpc>
            <a:spcBef>
              <a:spcPct val="0"/>
            </a:spcBef>
            <a:spcAft>
              <a:spcPct val="35000"/>
            </a:spcAft>
            <a:buNone/>
          </a:pPr>
          <a:r>
            <a:rPr lang="az" sz="2500" b="1" i="0" u="none" kern="1200" baseline="0"/>
            <a:t>Uşaq aktyorların ifasında uşaq pornoqrafiyası səhnəsinin nəql edildiyi audio faylı müsadirə edirsiniz. </a:t>
          </a:r>
        </a:p>
        <a:p>
          <a:pPr marL="0" lvl="0" indent="0" algn="just" defTabSz="1111250" rtl="0">
            <a:lnSpc>
              <a:spcPct val="90000"/>
            </a:lnSpc>
            <a:spcBef>
              <a:spcPct val="0"/>
            </a:spcBef>
            <a:spcAft>
              <a:spcPct val="35000"/>
            </a:spcAft>
            <a:buNone/>
          </a:pPr>
          <a:endParaRPr lang="az" sz="2500" b="1" kern="1200" dirty="0"/>
        </a:p>
        <a:p>
          <a:pPr marL="0" lvl="0" indent="0" algn="just" defTabSz="1111250" rtl="0">
            <a:lnSpc>
              <a:spcPct val="90000"/>
            </a:lnSpc>
            <a:spcBef>
              <a:spcPct val="0"/>
            </a:spcBef>
            <a:spcAft>
              <a:spcPct val="35000"/>
            </a:spcAft>
            <a:buNone/>
          </a:pPr>
          <a:r>
            <a:rPr lang="az" sz="2500" b="1" i="0" u="none" kern="1200" baseline="0"/>
            <a:t>Budapeşt konvensiyasının 9-cu maddəsinə əsasən bu, cinayət əməlidirmir?</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0" i="0" u="none" kern="1200" baseline="0"/>
            <a:t>a) Bəli</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rtl="0">
            <a:lnSpc>
              <a:spcPct val="90000"/>
            </a:lnSpc>
            <a:spcBef>
              <a:spcPct val="0"/>
            </a:spcBef>
            <a:spcAft>
              <a:spcPct val="35000"/>
            </a:spcAft>
            <a:buNone/>
          </a:pPr>
          <a:r>
            <a:rPr lang="az" sz="5000" b="1" i="0" u="none" kern="1200" baseline="0">
              <a:solidFill>
                <a:srgbClr val="FF0000"/>
              </a:solidFill>
            </a:rPr>
            <a:t>b) Xeyr</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27/04/2021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sessiyanın müddəti 90 dəqiqədir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a:t>
            </a:fld>
            <a:endParaRPr lang="az"/>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"daxil edilmə, dəyişdirilmə, silinmə və ya təcrid edilmə"</a:t>
            </a:r>
            <a:r>
              <a:rPr lang="az" b="0" i="0" u="none" baseline="0"/>
              <a:t>) vurğulanması ilə Budapeşt konvensiyasının 7-ci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r>
              <a:rPr lang="az" b="0" i="0" u="none" baseline="0">
                <a:ea typeface="ＭＳ Ｐゴシック" panose="020B0600070205080204" pitchFamily="34" charset="-128"/>
              </a:rPr>
              <a:t> Burada 7-ci maddə çərçivəsində sənədin əslini saxtalaşdırılması üçün istifadə edilə biləcək dörd vasitəyə sıralanır. Onlar aşağıdakılardır:</a:t>
            </a:r>
          </a:p>
          <a:p>
            <a:pPr marL="228600" indent="-228600" algn="l" rtl="0" eaLnBrk="1" hangingPunct="1">
              <a:buFontTx/>
              <a:buAutoNum type="arabicPeriod"/>
              <a:defRPr/>
            </a:pPr>
            <a:r>
              <a:rPr lang="az" b="0" i="0" u="none" baseline="0">
                <a:ea typeface="ＭＳ Ｐゴシック" panose="020B0600070205080204" pitchFamily="34" charset="-128"/>
              </a:rPr>
              <a:t>Düzgün və ya yanlış verilənlərin daxil edilməsi (verilənlərin yaradılması və ya daxil edilməsi zamanı)</a:t>
            </a:r>
          </a:p>
          <a:p>
            <a:pPr marL="228600" indent="-228600" algn="l" rtl="0" eaLnBrk="1" hangingPunct="1">
              <a:buFontTx/>
              <a:buAutoNum type="arabicPeriod"/>
              <a:defRPr/>
            </a:pPr>
            <a:r>
              <a:rPr lang="az" b="0" i="0" u="none" baseline="0">
                <a:ea typeface="ＭＳ Ｐゴシック" panose="020B0600070205080204" pitchFamily="34" charset="-128"/>
              </a:rPr>
              <a:t>Sonradan dəyişikliklər (modifikasiyalar, variasiyalar və ya qismən dəyişikliklər daxil olmaqla)</a:t>
            </a:r>
          </a:p>
          <a:p>
            <a:pPr marL="228600" indent="-228600" algn="l" rtl="0" eaLnBrk="1" hangingPunct="1">
              <a:buFontTx/>
              <a:buAutoNum type="arabicPeriod"/>
              <a:defRPr/>
            </a:pPr>
            <a:r>
              <a:rPr lang="az" b="0" i="0" u="none" baseline="0">
                <a:ea typeface="ＭＳ Ｐゴシック" panose="020B0600070205080204" pitchFamily="34" charset="-128"/>
              </a:rPr>
              <a:t>Silinmə (verilənlərin məlumat daşıyıcısından silinməsi)</a:t>
            </a:r>
          </a:p>
          <a:p>
            <a:pPr marL="228600" indent="-228600" algn="l" rtl="0" eaLnBrk="1" hangingPunct="1">
              <a:buFontTx/>
              <a:buAutoNum type="arabicPeriod"/>
              <a:defRPr/>
            </a:pPr>
            <a:r>
              <a:rPr lang="az" b="0" i="0" u="none" baseline="0">
                <a:ea typeface="ＭＳ Ｐゴシック" panose="020B0600070205080204" pitchFamily="34" charset="-128"/>
              </a:rPr>
              <a:t>Təcrid (verilənlərin gizlədilməsi və ya ört-basdır edilməsi)</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10</a:t>
            </a:fld>
            <a:endParaRPr lang="az"/>
          </a:p>
        </p:txBody>
      </p:sp>
    </p:spTree>
    <p:extLst>
      <p:ext uri="{BB962C8B-B14F-4D97-AF65-F5344CB8AC3E}">
        <p14:creationId xmlns:p14="http://schemas.microsoft.com/office/powerpoint/2010/main" val="97439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("autentikliyinin pozulmasına") vurğulanması ilə Budapeşt konvensiyasının 7-ci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Konvensiyasına dair izahedici hesabatda qeyd edildiyi kimi, "saxtakarlıq anlayışı ölkədən ölkəyə əhəmiyyətli dərəcədə dəyişir" Bir anlayış sənədin müəllifinin autentikliyinə, digərləri isə sənəddə əks olunan bəyanatın həqiqliyinə əsaslanır. Lakin belə razılaşdırılmışdır ki, autentiklik ilə əlaqədar aldatma ən azı verilənlərin mənbəyinin kim olduğu ilə əlaqəli olmalıdır (Verilənlərin məzmununun düzgünlüyündən və ya etibarlılığından asılı olmayaraq) Tərəflər daha da irəli gedə, verilənlərin həqiqiliyini də "autentiklik" termininə daxil edə bilərlər.”</a:t>
            </a:r>
            <a:endParaRPr lang="az" altLang="sr-Latn-RS"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11</a:t>
            </a:fld>
            <a:endParaRPr lang="az"/>
          </a:p>
        </p:txBody>
      </p:sp>
    </p:spTree>
    <p:extLst>
      <p:ext uri="{BB962C8B-B14F-4D97-AF65-F5344CB8AC3E}">
        <p14:creationId xmlns:p14="http://schemas.microsoft.com/office/powerpoint/2010/main" val="1359679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("hüquqi məqsədlərlə autentik verilənlər kimi hesab edilməsi və ya istifadə edilməsi üçün") vurğulanması ilə Budapeşt konvensiyasının 7-cü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Kompüter texnologiyalarından istifadə etməklə saxtalaşdırmanın qəsdən törədilməsi tələbindən əlavə, 7-ci maddə həmçinin sənədin hüquqi məqsədlərlə (başqa sözlə, hüquqi qüvvəyə malik hüquqi sövdələşmə və sənədlər üçün) autentik verilənlər kimi hesab edilməsi və ya istifadə edilməsi niyyəti ilə saxtalaşdırılması tələb olunur .  Bundan əlavə, Tərəflər hərəkətin qəsdən başqasını aldatmaq məqsədilə törədilmiş olmasını tələb edə bilərlər.  </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12</a:t>
            </a:fld>
            <a:endParaRPr lang="az"/>
          </a:p>
        </p:txBody>
      </p:sp>
    </p:spTree>
    <p:extLst>
      <p:ext uri="{BB962C8B-B14F-4D97-AF65-F5344CB8AC3E}">
        <p14:creationId xmlns:p14="http://schemas.microsoft.com/office/powerpoint/2010/main" val="2701473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("birbaşa oxuna və anlaşıla bilməsindən asılı olmayaraq... bənzər bəd niyyətlə") vurğulanması ilə Budapeşt konvensiyasının 7-cü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az" sz="1200" b="0" i="0" u="none" baseline="0">
                <a:latin typeface="+mj-lt"/>
              </a:rPr>
              <a:t>Autentik olmayan verilənlərin insanlar tərəfindən birbaşa oxuna və ya ayırd edilə bilməsi mütləq deyil. Bu, kompüter texnologiyasından istifadə etməklə saxtalaşdırmanın unikal aspektidir, belə ki, ənənəvi saxtakarlıqdan fərqli olaraq, burada saxtalaşdırılmış verilənlərin insanlar tərəfindən oxuna bilməsi mütləq surətdə tələb olunmur. </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13</a:t>
            </a:fld>
            <a:endParaRPr lang="az"/>
          </a:p>
        </p:txBody>
      </p:sp>
    </p:spTree>
    <p:extLst>
      <p:ext uri="{BB962C8B-B14F-4D97-AF65-F5344CB8AC3E}">
        <p14:creationId xmlns:p14="http://schemas.microsoft.com/office/powerpoint/2010/main" val="4228080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("dələduzluq niyyəti... bənzər bəd niyyətlə") vurğulanması ilə Budapeşt konvensiyasının 7-ci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az" b="0" i="0" u="none" baseline="0"/>
              <a:t>Tərəflər müəyyən məhdudlaşdırıcı elementlər vasitəsilə kompüter texnologiyalarından istifadə etməklə dələduzluğun ümumilikdə kriminallaşdırılmasını nəzərdə tutan 7-ci maddənin tətbiq dairəsini kiçildə bilərlər. Xüsusən də tərəflər kompüter texnologiyasından istifadə etməklə dələduzluğun dələduzluq və ya bənzər bəd niyyətlə törədilmiş olmasını tələb edə bilərlər.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14</a:t>
            </a:fld>
            <a:endParaRPr lang="az"/>
          </a:p>
        </p:txBody>
      </p:sp>
    </p:spTree>
    <p:extLst>
      <p:ext uri="{BB962C8B-B14F-4D97-AF65-F5344CB8AC3E}">
        <p14:creationId xmlns:p14="http://schemas.microsoft.com/office/powerpoint/2010/main" val="127980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Bu slaydlarda Budapeşt konvensiyasının 8-ci maddəsində müəyyən olunan kompüter texnologiyasından istifadə etməklə dələduzluğa nəzər salınacaq.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15</a:t>
            </a:fld>
            <a:endParaRPr lang="az"/>
          </a:p>
        </p:txBody>
      </p:sp>
    </p:spTree>
    <p:extLst>
      <p:ext uri="{BB962C8B-B14F-4D97-AF65-F5344CB8AC3E}">
        <p14:creationId xmlns:p14="http://schemas.microsoft.com/office/powerpoint/2010/main" val="1794693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eaLnBrk="1" hangingPunct="1"/>
            <a:r>
              <a:rPr lang="az" b="0" i="0" u="none" baseline="0"/>
              <a:t>Budapeşt konvensiyasının 8-ci maddəsinə uyğun olaraq, kompüterdən istifadə etməklə dələduzluq - kompüter verilənlərinin bilərək və belə hüquq olmadan daxil edilməsi, dəyişdirilməsi, silinməsi və ya təcrid edilməsi, yaxud kompüter sisteminin işinə hər hansı müdaxilənin başqa şəxsin əmlakın itirilməsinə səbəb olması və bunun özünün və ya başqa bir şəxsin iqtisadi mənfəəti naminə belə hüquq olmadan dələduzluq və ya başqa bəd niyyətlə həyata keçirilmiş olması kriminallaşdırılır.</a:t>
            </a:r>
          </a:p>
          <a:p>
            <a:pPr algn="l" rtl="0" eaLnBrk="1" hangingPunct="1"/>
            <a:endParaRPr lang="az" altLang="sr-Latn-RS" dirty="0"/>
          </a:p>
          <a:p>
            <a:pPr algn="l" rtl="0" eaLnBrk="1" hangingPunct="1"/>
            <a:r>
              <a:rPr lang="az" b="0" i="0" u="none" baseline="0"/>
              <a:t>Bu çox vacib cinayətdir, xüsusilə də ona görə ki, kompüter sistemində əksini tapan və ya idarə olunan aktivlər, məsələn, elektron vəsaitlər, depozit vəsaiti və sairə ənənəvi əmlak formaları ilə bəznər manipulyasiyaların hədəfinə çevrilmişdir. Kompüter sistemləri vasitəsilə idarə edilən aktivlərlə əlaqədar dələduzluğun unikal törədilmə üsuluna görə (başqa sözlə, daxiletmə və proqram manipulyasiyaları ilə) Budapeşt konvensiyası tərəflərdən bunun kriminallaşdırılması üçün qanunvericilik tədbirləri görməyi tələb edir.</a:t>
            </a:r>
            <a:endParaRPr lang="az" altLang="sr-Latn-RS" dirty="0"/>
          </a:p>
        </p:txBody>
      </p:sp>
    </p:spTree>
    <p:extLst>
      <p:ext uri="{BB962C8B-B14F-4D97-AF65-F5344CB8AC3E}">
        <p14:creationId xmlns:p14="http://schemas.microsoft.com/office/powerpoint/2010/main" val="2701691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a:r>
              <a:rPr lang="az" b="0" i="0" u="none" baseline="0"/>
              <a:t>Bu slayd Kenyada bir şəxsin Kenya Vergi İdarəsinin veb-saytına haker hücumu həyata keçirməklə elektron dələduzluq törərməkdə ittiham olunduğundan bəhs edən veb-sayt məqaləsinin ekran şəklini əks etdirir.  28 yaşlı kişi Keniya Vergi  İdarəsinə (KRA) haker hücumu həyat keçirməkdə və 4 milyard keniya şillinqinin itirilməsinə səbəb olmaqda ittiham edilir. "Bu, şübhəlilərin haker hücumunu öz maşınları vasitəsilə uzaqdan idarə etdikləri və bir anın içində hesabınızda heç bir vəsaitin olmadığını başa düşdüyünüz hallara nümunə idi. Bu informasiya aysberqin yalnız görünən hissəsidir. Maxinasiya çox böyükdür və burada ölkədən kənarda olan şəxslər də iştirak edirlər,“ keniyalı prokuror deyirdi. </a:t>
            </a:r>
          </a:p>
          <a:p>
            <a:endParaRPr lang="az" dirty="0"/>
          </a:p>
          <a:p>
            <a:pPr algn="l" rtl="0"/>
            <a:r>
              <a:rPr lang="az" b="0" i="0" u="none" baseline="0"/>
              <a:t>Məqalə ilə burada tanış olmaq mümkündür: https://www.bbc.com/news/world-africa-39351172 </a:t>
            </a:r>
          </a:p>
        </p:txBody>
      </p:sp>
    </p:spTree>
    <p:extLst>
      <p:ext uri="{BB962C8B-B14F-4D97-AF65-F5344CB8AC3E}">
        <p14:creationId xmlns:p14="http://schemas.microsoft.com/office/powerpoint/2010/main" val="3514827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 kompüter verilənlərinin daxil edilməsi, dəyişdirilməsi, silinmə və ya təcrid edilməsi...kompüter sisteminin işinə… müdaxilə</a:t>
            </a:r>
            <a:r>
              <a:rPr lang="az" b="0" i="0" u="none" baseline="0"/>
              <a:t>") vurğulanması ilə Budapeşt konvensiyasının 8-ci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ea typeface="ＭＳ Ｐゴシック" panose="020B0600070205080204" pitchFamily="34" charset="-128"/>
              </a:rPr>
              <a:t>Burada 8-ci maddəyə əsasən, başqa bir şəxsin əmlakdan məhrum edilə biləcəyi beş üsul sıralanır. Onlar aşağıdakılardır:</a:t>
            </a:r>
          </a:p>
          <a:p>
            <a:pPr marL="228600" indent="-228600" algn="l" rtl="0" eaLnBrk="1" hangingPunct="1">
              <a:buFontTx/>
              <a:buAutoNum type="arabicPeriod"/>
              <a:defRPr/>
            </a:pPr>
            <a:r>
              <a:rPr lang="az" b="0" i="0" u="none" baseline="0">
                <a:ea typeface="ＭＳ Ｐゴシック" panose="020B0600070205080204" pitchFamily="34" charset="-128"/>
              </a:rPr>
              <a:t>Düzgün və ya yanlış verilənlərin daxil edilməsi (verilənlərin yaradılması və ya daxil edilməsi zamanı)</a:t>
            </a:r>
          </a:p>
          <a:p>
            <a:pPr marL="228600" indent="-228600" algn="l" rtl="0" eaLnBrk="1" hangingPunct="1">
              <a:buFontTx/>
              <a:buAutoNum type="arabicPeriod"/>
              <a:defRPr/>
            </a:pPr>
            <a:r>
              <a:rPr lang="az" b="0" i="0" u="none" baseline="0">
                <a:ea typeface="ＭＳ Ｐゴシック" panose="020B0600070205080204" pitchFamily="34" charset="-128"/>
              </a:rPr>
              <a:t>Sonradan dəyişikliklər (modifikasiyalar, variasiyalar və ya qismən dəyişikliklər daxil olmaqla)</a:t>
            </a:r>
          </a:p>
          <a:p>
            <a:pPr marL="228600" indent="-228600" algn="l" rtl="0" eaLnBrk="1" hangingPunct="1">
              <a:buFontTx/>
              <a:buAutoNum type="arabicPeriod"/>
              <a:defRPr/>
            </a:pPr>
            <a:r>
              <a:rPr lang="az" b="0" i="0" u="none" baseline="0">
                <a:ea typeface="ＭＳ Ｐゴシック" panose="020B0600070205080204" pitchFamily="34" charset="-128"/>
              </a:rPr>
              <a:t>Silinmə (verilənlərin məlumat daşıyıcısından silinməsi)</a:t>
            </a:r>
          </a:p>
          <a:p>
            <a:pPr marL="228600" indent="-228600" algn="l" rtl="0" eaLnBrk="1" hangingPunct="1">
              <a:buFontTx/>
              <a:buAutoNum type="arabicPeriod"/>
              <a:defRPr/>
            </a:pPr>
            <a:r>
              <a:rPr lang="az" b="0" i="0" u="none" baseline="0">
                <a:ea typeface="ＭＳ Ｐゴシック" panose="020B0600070205080204" pitchFamily="34" charset="-128"/>
              </a:rPr>
              <a:t>Təcrid (verilənlərin gizlədilməsi və ya ört-basdır edilməsi)</a:t>
            </a:r>
          </a:p>
          <a:p>
            <a:pPr marL="228600" indent="-228600" algn="l" rtl="0" eaLnBrk="1" hangingPunct="1">
              <a:buFontTx/>
              <a:buAutoNum type="arabicPeriod"/>
              <a:defRPr/>
            </a:pPr>
            <a:r>
              <a:rPr lang="az" b="0" i="0" u="none" baseline="0">
                <a:ea typeface="ＭＳ Ｐゴシック" panose="020B0600070205080204" pitchFamily="34" charset="-128"/>
              </a:rPr>
              <a:t>Kompüter sisteminin işinə müdaxilə</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18</a:t>
            </a:fld>
            <a:endParaRPr lang="az"/>
          </a:p>
        </p:txBody>
      </p:sp>
    </p:spTree>
    <p:extLst>
      <p:ext uri="{BB962C8B-B14F-4D97-AF65-F5344CB8AC3E}">
        <p14:creationId xmlns:p14="http://schemas.microsoft.com/office/powerpoint/2010/main" val="556477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əmlakdan məhrumetmə</a:t>
            </a:r>
            <a:r>
              <a:rPr lang="az" b="0" i="0" u="none" baseline="0"/>
              <a:t>") vurğulanması ilə Budapeşt konvensiyasının 8-cü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Kompüter texnologiyasından istifadə etməklə törədilən dələduzluq cinayəti halında bu hərəkətin başqa bir şəxsin birbaşa iqtisadi itkisi və ya əmlak itkisi ilə nəticələnməsi zəruridir. Bura pul vəsaitinin, maddi aktivlərin və iqtisadi dəyəri olan qeyri- maddi aktivlərin itkisi daxil ola bilər.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19</a:t>
            </a:fld>
            <a:endParaRPr lang="az"/>
          </a:p>
        </p:txBody>
      </p:sp>
    </p:spTree>
    <p:extLst>
      <p:ext uri="{BB962C8B-B14F-4D97-AF65-F5344CB8AC3E}">
        <p14:creationId xmlns:p14="http://schemas.microsoft.com/office/powerpoint/2010/main" val="1157328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Sessiya 5 hissəyə bölünür.</a:t>
            </a:r>
          </a:p>
          <a:p>
            <a:pPr algn="l" rtl="0"/>
            <a:r>
              <a:rPr lang="az" sz="1200" b="0" i="0" u="none" baseline="0"/>
              <a:t>Sessiyanın ikinci hissəsində Budapeşt konvensiyasının 7-ci maddəsində müəyyən olunan kompüter texnologiyalarından istifadə etməklə dələduzluq nəzər salınacaq. </a:t>
            </a:r>
          </a:p>
          <a:p>
            <a:pPr algn="l" rtl="0"/>
            <a:r>
              <a:rPr lang="az" sz="1200" b="0" i="0" u="none" baseline="0"/>
              <a:t>Sessiyanın ikinci hissəsində Budapeşt konvensiyasının 8-ci maddəsində müəyyən olunan kompüter texnologiyalarından istifadə etməklə dələduzluğa nəzər salınacaq. </a:t>
            </a:r>
          </a:p>
          <a:p>
            <a:pPr algn="l" rtl="0"/>
            <a:r>
              <a:rPr lang="az" sz="1200" b="0" i="0" u="none" baseline="0"/>
              <a:t>Sessiyanın ikinci hissəsində Budapeşt konvensiyasının 9-ci maddəsində müəyyən olunan uşaq pornoqrafiyasına nəzər salınacaq.</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baseline="0"/>
              <a:t>Sessiyanın ikinci hissəsində Budapeşt konvensiyasının 10-ci maddəsinə uyğun olaraq müəllif hüquqları və əlaqəli hüquqların pozulmasına nəzər salınacaq.</a:t>
            </a:r>
          </a:p>
          <a:p>
            <a:pPr algn="l" rtl="0"/>
            <a:r>
              <a:rPr lang="az" sz="1200" b="0" i="0" u="none" baseline="0"/>
              <a:t>Sessiyanın beşinci hissəsində Budapeşt konvensiyasının 11 və 12-ci maddələrində müəyyən olunan əlavə məsuliyyət haqqında müddəalara (cinayətə cəhd, təhrikçilik və ya cinayətdə iştirak və hüquqi şəxsin məsuliyyəti) nəzər salınacaq.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2</a:t>
            </a:fld>
            <a:endParaRPr lang="az"/>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özü və ya digər şəxs üçün mənfəət əldə etmək məqsədilə dələduzluq və ya bəd niyyətlə") vurğulanması ilə Budapeşt konvensiyasının 8-ci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Kompüter texnologiyalarından istifadə etməklə saxtalaşdırmanın qəsdən törədilməsi tələbindən əlavə, 8-ci maddə həmçinin sözügedən şəxsin bu hərəkətə belə bir hüququ olmadığı halda, özü və ya başqa bir şəxs üçün iqtisadi mənfəət əldə etməkdən ibarət olan dələduzluq niyyəti və ya başqa bəd niyyətlə yol vermiş olmasını tələb edir.  Məsələn, bazar rəqabəti ilə əlaqədar bir şəxsə iqtisadi zərər, digərinə fayda verə biləcək, lakin dələduzluq və ya başqa bəd niyyətlə həyata keçirilməmiş kommersiya praktikalarının cinayət əməllərinə daxil edilməsi nəzərdə tutulmamışdır.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20</a:t>
            </a:fld>
            <a:endParaRPr lang="az"/>
          </a:p>
        </p:txBody>
      </p:sp>
    </p:spTree>
    <p:extLst>
      <p:ext uri="{BB962C8B-B14F-4D97-AF65-F5344CB8AC3E}">
        <p14:creationId xmlns:p14="http://schemas.microsoft.com/office/powerpoint/2010/main" val="2423748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Xeyr. Çünki Budapeşt konvensiyasının 8-ci maddəsi özü üçün iqtisadi mənfəət əldə etmək məqsədi daşıyan konkret dələduzluq niyyəti və ya bəd niyyətin mövcudluğunu tələb edir.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21</a:t>
            </a:fld>
            <a:endParaRPr lang="az"/>
          </a:p>
        </p:txBody>
      </p:sp>
    </p:spTree>
    <p:extLst>
      <p:ext uri="{BB962C8B-B14F-4D97-AF65-F5344CB8AC3E}">
        <p14:creationId xmlns:p14="http://schemas.microsoft.com/office/powerpoint/2010/main" val="3907824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Xeyr. Çünki Budapeşt konvensiyasının 8-ci maddəsi özü üçün iqtisadi mənfəət əldə etmək məqsədi daşıyan konkret dələduzluq niyyəti və ya bəd niyyətin mövcudluğunu tələb edir.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22</a:t>
            </a:fld>
            <a:endParaRPr lang="az"/>
          </a:p>
        </p:txBody>
      </p:sp>
    </p:spTree>
    <p:extLst>
      <p:ext uri="{BB962C8B-B14F-4D97-AF65-F5344CB8AC3E}">
        <p14:creationId xmlns:p14="http://schemas.microsoft.com/office/powerpoint/2010/main" val="149390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Uzaqgörən və dayanıqlı sənəd olan Budapeşt konvensiyası 9-cu maddəsi vasitəsilə uşaqlara münasibətdə cinsi istismar hərəkətlərinin onlayn təsvirlərinin kriminallaşdırılması ilə kifayətlənmir. Belə ki, 9-cu maddə həmçinin həqiqətəuyğun təsvirlərin vizual təqdimatından ibarət uşaq pornoqrafiyasını, o cümlədən uşağın istismarını ehtiva etməyən animasiyaları kriminallaşdırır.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slaydlarda Budapeşt konvensiyasının 9-ci maddəsində müəyyən olunan uşaq pornoqrafiyasına nəzər salınacaq.</a:t>
            </a:r>
          </a:p>
          <a:p>
            <a:endParaRPr lang="az" dirty="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23</a:t>
            </a:fld>
            <a:endParaRPr lang="az"/>
          </a:p>
        </p:txBody>
      </p:sp>
    </p:spTree>
    <p:extLst>
      <p:ext uri="{BB962C8B-B14F-4D97-AF65-F5344CB8AC3E}">
        <p14:creationId xmlns:p14="http://schemas.microsoft.com/office/powerpoint/2010/main" val="4125554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defRPr/>
            </a:pPr>
            <a:r>
              <a:rPr lang="az" b="0" i="0" u="none" baseline="0">
                <a:ea typeface="ＭＳ Ｐゴシック" panose="020B0600070205080204" pitchFamily="34" charset="-128"/>
              </a:rPr>
              <a:t>Budapeşt Konvensiyasının 9-cu maddəsi bu sazişin ən böyük innovasiyalarından birini təcəssüm etdirir: bu maddə kompüter sistemi vasitəsilə törədilən uşaq pornoqrafiyası hərəkətlərini kriminallaşdırır.</a:t>
            </a:r>
          </a:p>
          <a:p>
            <a:pPr algn="just" rtl="0">
              <a:defRPr/>
            </a:pPr>
            <a:r>
              <a:rPr lang="az" b="0" i="0" u="none" baseline="0">
                <a:ea typeface="ＭＳ Ｐゴシック" panose="020B0600070205080204" pitchFamily="34" charset="-128"/>
              </a:rPr>
              <a:t> </a:t>
            </a:r>
          </a:p>
          <a:p>
            <a:pPr algn="just" rtl="0">
              <a:defRPr/>
            </a:pPr>
            <a:r>
              <a:rPr lang="az" b="0" i="0" u="none" baseline="0">
                <a:ea typeface="ＭＳ Ｐゴシック" panose="020B0600070205080204" pitchFamily="34" charset="-128"/>
              </a:rPr>
              <a:t>İnternetin kəşfi ilə uşaq pornoqrafiyası ilə ticarət son dərəcə artmışdır. Kommunikasiya və informasiya şəbəkələri belə məzmun axtaranlar üçün çoxsaylı üstünlüklər və imkanlar təklif edir. Bundan əlavə, istifadəçilər internetdə uşaqların onlayn cinsi istismarı materiallarına daxil olan zaman anonim qala bilərlər.</a:t>
            </a:r>
          </a:p>
          <a:p>
            <a:pPr algn="just" rtl="0">
              <a:defRPr/>
            </a:pPr>
            <a:endParaRPr lang="az" altLang="en-US" dirty="0">
              <a:ea typeface="ＭＳ Ｐゴシック" panose="020B0600070205080204" pitchFamily="34" charset="-128"/>
            </a:endParaRPr>
          </a:p>
          <a:p>
            <a:pPr algn="just" rtl="0">
              <a:defRPr/>
            </a:pPr>
            <a:r>
              <a:rPr lang="az" b="0" i="0" u="none" baseline="0">
                <a:ea typeface="ＭＳ Ｐゴシック" panose="020B0600070205080204" pitchFamily="34" charset="-128"/>
              </a:rPr>
              <a:t>Uşaq pornoqrafiyası cinayətlərinə gəldikdə, bir aspekt xüsusilə mübahisəlidir: "psevdo təsvirlərin” kriminallaşdırılması. Konvensiyanın maddələri real uşağın cinsi akt zamanı çəkilmiş fotoşəkillərini deyil, həmçinin uşaqların saxta təsvirlərini əhatə edir  – məsələn, uşaqların tamamilə kompüter vasitəsilə yaradılmış şəkilləri (formanın dəyişdirilməsi, məsələn cinsi aktla məşğul olan yetkinlik yaşına çatmış insan bədəninə uşaq başının əlavə edilməsi) və ya özünü (inandırıcı şəkildə) uşaq kimi göstərən böyüklərin şəkilləri. </a:t>
            </a:r>
          </a:p>
          <a:p>
            <a:pPr algn="just" rtl="0">
              <a:defRPr/>
            </a:pPr>
            <a:endParaRPr lang="az" altLang="en-US" dirty="0">
              <a:ea typeface="ＭＳ Ｐゴシック" panose="020B0600070205080204" pitchFamily="34" charset="-128"/>
            </a:endParaRPr>
          </a:p>
          <a:p>
            <a:pPr algn="just" rtl="0">
              <a:defRPr/>
            </a:pPr>
            <a:r>
              <a:rPr lang="az" b="0" i="0" u="none" baseline="0">
                <a:ea typeface="ＭＳ Ｐゴシック" panose="020B0600070205080204" pitchFamily="34" charset="-128"/>
              </a:rPr>
              <a:t>İkinci vacib aspekt müzakirə edilməlidir, çünki Konvensiyanın mətnində ona geniş yer verilir: uşaq pornoqrafiyası materialına sadəcə sahib olmaq. 9-cu maddənin 1-ci bəndi belə materiala sadəcə kompüter sistemi daxilində malik olmağı, eləcə də belə təsvirlərin tamamilə şəxsi istifadə üçün satın alınmasını pozuntu olaraq müəyyən edir. Bu yanaşma eyni mövzu ilə məşğul olan başqa beynəlxalq forumlar tərəfindən də qəbul edilmişdir.</a:t>
            </a:r>
          </a:p>
          <a:p>
            <a:pPr algn="l" rtl="0">
              <a:defRPr/>
            </a:pPr>
            <a:r>
              <a:rPr lang="az" b="0" i="0" u="none" baseline="0">
                <a:ea typeface="ＭＳ Ｐゴシック" panose="020B0600070205080204" pitchFamily="34" charset="-128"/>
              </a:rPr>
              <a:t> </a:t>
            </a:r>
          </a:p>
          <a:p>
            <a:pPr algn="l" rtl="0">
              <a:defRPr/>
            </a:pPr>
            <a:r>
              <a:rPr lang="az" b="0" i="0" u="none" baseline="0">
                <a:ea typeface="ＭＳ Ｐゴシック" panose="020B0600070205080204" pitchFamily="34" charset="-128"/>
              </a:rPr>
              <a:t>Uşaq pornoqrafiyası materialına sadəcə sahib olmağın kriminallaşdırılması bu sahədə cinayət təhqiqatının aparılmasını çox asanlaşdırır, belə ki bu müddəaya əsasən belə materiala sahib olan hər kəs barəsində cinayət təqibi başladıla bilər və şəkillərdən müəyyən qaydada istifadə etmək (məsələn, satmaq) və ya onların istehsalında iştirak etmək niyyətinin olduğunu sübut etməyə ehtiyac yoxdur. Bu o deməkdir ki, şübhəli pedofillər öz impulslarını uşağa qarşı tətbiq etdiklərinə dair hər hansı sübuta ehtiyac olmadan cəzalandırıla bilərlər. Əlbəttə, uşaq pornoqrafiyasını təchiz etməkdə şübhəli bilinənlər də ticarətin faktiki olaraq baş verdiyinə dair hər hansı sübut olsa da, olmasa da polis və məhkəmə tərəfindən istintaq edilə və məhkum oluna bilərlər. </a:t>
            </a:r>
          </a:p>
          <a:p>
            <a:pPr algn="l" rtl="0">
              <a:defRPr/>
            </a:pPr>
            <a:r>
              <a:rPr lang="az" b="0" i="0" u="none" baseline="0">
                <a:ea typeface="ＭＳ Ｐゴシック" panose="020B0600070205080204" pitchFamily="34" charset="-128"/>
              </a:rPr>
              <a:t> </a:t>
            </a:r>
          </a:p>
          <a:p>
            <a:pPr algn="l" rtl="0">
              <a:defRPr/>
            </a:pPr>
            <a:r>
              <a:rPr lang="az" b="0" i="0" u="none" baseline="0">
                <a:ea typeface="ＭＳ Ｐゴシック" panose="020B0600070205080204" pitchFamily="34" charset="-128"/>
              </a:rPr>
              <a:t>Bu baxımdan Avropa İttifaqında tətbiq olunan hüquqi variantı da nəzərə almaq vacibdir. Uzun illər əvvəl Avropa İttifaqı uşaq pornoqrafiyası materiallarına sadəcə sahib olmağı kriminallaşdırmaq qərarına gəldi - Şuranın 29 may 2000-ci il tarixli qərarından bu yana. Son dövrlərdə Avropa Parlamenti və Şurasının Uşaqlara münasibətdə cinsi istismar və seksual xarakterli hərəkətlər və uşaq pornoqrafiyası ilə mübarizə haqqında 13 dekabr 2011-ci il tarixli, 2011/92/EU saylı (Şuranın 2004/68/JHA saylı çərçivə qətanməsini əvəz edən) direktivində Avropa İttifaqına Üzv dövlətlərin başqa qeyri-qanuni davranışlarla yanaşı, uşaq pornoqrafiyasının əldə edilməsi və belə materiala sahib olmağı da kriminallaşdırmalı olduğu bəyan edilir (Maddə 5, 2). Lakin eyni sənəd Üzv Dövlətlərin hər birinə pornoqrafik materialın istehsalçısının belə materiala yalnız öz şəxsi istifadəsi məqsədilə malik olmasının bura aid edilib-edilməyəcəyini qərarlaşdırmaq azadlığı verir (istehsal üçün heç bir pornoqrafik material istifadə edilmədikdə və materialın yayılması riski mövcud olmadıqda).</a:t>
            </a:r>
          </a:p>
          <a:p>
            <a:pPr algn="l" rtl="0">
              <a:defRPr/>
            </a:pPr>
            <a:r>
              <a:rPr lang="az" b="0" i="0" u="none" baseline="0">
                <a:ea typeface="ＭＳ Ｐゴシック" panose="020B0600070205080204" pitchFamily="34" charset="-128"/>
              </a:rPr>
              <a:t> </a:t>
            </a:r>
          </a:p>
          <a:p>
            <a:pPr algn="l" rtl="0">
              <a:defRPr/>
            </a:pPr>
            <a:r>
              <a:rPr lang="az" b="0" i="0" u="none" baseline="0">
                <a:ea typeface="ＭＳ Ｐゴシック" panose="020B0600070205080204" pitchFamily="34" charset="-128"/>
              </a:rPr>
              <a:t>Avropa ittifaqında tətbiq olunan bu variant Budapeşt konvensiyasının uşaq pornoqrafiyasının kompüter sistemində və ya yaddaş daşıyıcısında saxlanmasını, istehsalını, təklif olunmasını və ya təmin edilməsini, yayılmasını və ya ötürülməsini, satın alınmasını və ya sadəcə belə materiala sahib olmağı kriminallaşdıran 9-cu maddəsi ilə tam uyğundur. Lakin “satınalma” və ya “sahib olma” ifadələrinin daxil edilməsi Konvensiyanın iştirakçısı olan tərəflərin qeyd şərt irəli sürməsinə icazə verir.</a:t>
            </a:r>
          </a:p>
          <a:p>
            <a:pPr algn="l" rtl="0">
              <a:defRPr/>
            </a:pPr>
            <a:r>
              <a:rPr lang="az" b="0" i="0" u="none" baseline="0">
                <a:ea typeface="ＭＳ Ｐゴシック" panose="020B0600070205080204" pitchFamily="34" charset="-128"/>
              </a:rPr>
              <a:t> </a:t>
            </a:r>
          </a:p>
          <a:p>
            <a:pPr algn="l" rtl="0">
              <a:defRPr/>
            </a:pPr>
            <a:r>
              <a:rPr lang="az" b="0" i="0" u="none" baseline="0">
                <a:ea typeface="ＭＳ Ｐゴシック" panose="020B0600070205080204" pitchFamily="34" charset="-128"/>
              </a:rPr>
              <a:t>Bu variant Avropa Şurası tərəfindən hazırlanan, 2007-ci ildə imzalanmaq üçün açıq elan edilən Uşaqların qorunması haqqında konvensiya (CETS 201) ilə də möhkəmləndirilmişdir. Bu sazişin məqsədi uşaqları cinsi istismardan qorumağa yönəlmiş cinayət hüququ normalarının Tərəflər arasında harmonizasiya edilməsidir. 20-ci maddəyə əsasən "</a:t>
            </a:r>
            <a:r>
              <a:rPr lang="az" b="0" i="1" u="none" baseline="0">
                <a:ea typeface="ＭＳ Ｐゴシック" panose="020B0600070205080204" pitchFamily="34" charset="-128"/>
              </a:rPr>
              <a:t>uşaq pornoqrafiyasını özü və ya başqası üçün satın almaq</a:t>
            </a:r>
            <a:r>
              <a:rPr lang="az" b="0" i="0" u="none" baseline="0">
                <a:ea typeface="ＭＳ Ｐゴシック" panose="020B0600070205080204" pitchFamily="34" charset="-128"/>
              </a:rPr>
              <a:t>" və "</a:t>
            </a:r>
            <a:r>
              <a:rPr lang="az" b="0" i="1" u="none" baseline="0">
                <a:ea typeface="ＭＳ Ｐゴシック" panose="020B0600070205080204" pitchFamily="34" charset="-128"/>
              </a:rPr>
              <a:t>uşaq pornoqrafiyasına malik olmaq</a:t>
            </a:r>
            <a:r>
              <a:rPr lang="az" b="0" i="0" u="none" baseline="0">
                <a:ea typeface="ＭＳ Ｐゴシック" panose="020B0600070205080204" pitchFamily="34" charset="-128"/>
              </a:rPr>
              <a:t>" kriminallaşdırılmalıdır.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24</a:t>
            </a:fld>
            <a:endParaRPr lang="az"/>
          </a:p>
        </p:txBody>
      </p:sp>
    </p:spTree>
    <p:extLst>
      <p:ext uri="{BB962C8B-B14F-4D97-AF65-F5344CB8AC3E}">
        <p14:creationId xmlns:p14="http://schemas.microsoft.com/office/powerpoint/2010/main" val="359398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slaydda Braziliyada ABŞ, Kolumbiya, Panama və Paraqvayda hüquq-mühafizə orqanlarının əlaqələndirilməsi ilə həyata keçirilən uşaq pornoqrafiyası ilə mübarizə əməliyyatında həbs edilən 43 nəfəri təsvir edən məqalənin ekran şəkli əks olunur. Bu şəxslərin Budapeşt konvensiyası çərçivəsində cinayət hesab edilən kompüter sistemləri vasitəsilə uşaq pornoqrafiyası istehsal etmək, belə materiala malik olmaq və onu yaymaq kimi hərəkətlərdə iştirak etdiklərinə inanılırdı. Hesabat həmçinin 187,000 faylı təhlil edilmək məqsədilə necə ələ keçirildiyini izah edir.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Məqalə ilə burada tanış olmaq mümkündür: https://www.thestatesman.com/world/43-arrested-anti-child-porn-operation-brazil-1502857436.html </a:t>
            </a:r>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25</a:t>
            </a:fld>
            <a:endParaRPr lang="az" altLang="en-US"/>
          </a:p>
        </p:txBody>
      </p:sp>
    </p:spTree>
    <p:extLst>
      <p:ext uri="{BB962C8B-B14F-4D97-AF65-F5344CB8AC3E}">
        <p14:creationId xmlns:p14="http://schemas.microsoft.com/office/powerpoint/2010/main" val="3197341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ABŞ Ədliyyə Departamentinin dünya miqyasında yüzlərlə insanın qaranlıq netin ən iri uşaq pornoqrafiyası veb-saytı ilə əlaqədar ittiham edildiyi haqqında press relizinin ekran görüntüsünü əks etdirir. Cənubi Koreya "Welcome to the Video" veb saytını  idarə etməkdə ittiham olunurdu, saytın 337 istifadəçisi də həmçinin ittiham edilmiş və həbs edilmişdi.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26</a:t>
            </a:fld>
            <a:endParaRPr lang="az"/>
          </a:p>
        </p:txBody>
      </p:sp>
    </p:spTree>
    <p:extLst>
      <p:ext uri="{BB962C8B-B14F-4D97-AF65-F5344CB8AC3E}">
        <p14:creationId xmlns:p14="http://schemas.microsoft.com/office/powerpoint/2010/main" val="653674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belə hüquq olmadan</a:t>
            </a:r>
            <a:r>
              <a:rPr lang="az" b="0" i="0" u="none" baseline="0"/>
              <a:t>") vurğulanması ilə Budapeşt konvensiyasının 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a:p>
            <a:pPr algn="l" rtl="0" eaLnBrk="1" hangingPunct="1"/>
            <a:r>
              <a:rPr lang="az" b="0" i="0" u="none" baseline="0"/>
              <a:t>Budapeşt konvensiyasındakı cinayətlərin çoxunun "belə hüquq olmadan" və ya müvafiq şəxs və ya qurumun icazəsi olmadan törədilmiş olması tələb olunur. 9-cu maddədə təsvir edilən hərəkət "belə hüququn mövcudluğu" ilə həyata keçirilmiş ola bilər. 9-cu maddədə təsvir olunan müəyyən başqa müdafiə vasitələri də mövcuddur məsələn, pornoqrafik materialın incəsənət dəyərinin olması, tibbi, elmi və ya bənzər xüsusiyyətə malik olması.</a:t>
            </a:r>
            <a:endParaRPr lang="az" altLang="sr-Latn-RS" dirty="0"/>
          </a:p>
          <a:p>
            <a:endParaRPr lang="az" altLang="fr-FR"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27</a:t>
            </a:fld>
            <a:endParaRPr lang="az"/>
          </a:p>
        </p:txBody>
      </p:sp>
    </p:spTree>
    <p:extLst>
      <p:ext uri="{BB962C8B-B14F-4D97-AF65-F5344CB8AC3E}">
        <p14:creationId xmlns:p14="http://schemas.microsoft.com/office/powerpoint/2010/main" val="1347236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istehsalı...təklif edilməsi və ya istifadə üçün təqdim edilməsi</a:t>
            </a:r>
            <a:r>
              <a:rPr lang="az" b="0" i="0" u="none" baseline="0"/>
              <a:t>”) vurğulanması ilə Budapeşt konvensiyasının 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elementlərin izahı təqdim edilir.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28</a:t>
            </a:fld>
            <a:endParaRPr lang="az"/>
          </a:p>
        </p:txBody>
      </p:sp>
    </p:spTree>
    <p:extLst>
      <p:ext uri="{BB962C8B-B14F-4D97-AF65-F5344CB8AC3E}">
        <p14:creationId xmlns:p14="http://schemas.microsoft.com/office/powerpoint/2010/main" val="1515489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yayıılması…ötürülməsi…satın alınması….əldə edilməsi</a:t>
            </a:r>
            <a:r>
              <a:rPr lang="az" b="0" i="0" u="none" baseline="0"/>
              <a:t>”) vurğulanması ilə Budapeşt konvensiyasının 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elementlərin izahı təqdim edilir. </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29</a:t>
            </a:fld>
            <a:endParaRPr lang="az"/>
          </a:p>
        </p:txBody>
      </p:sp>
    </p:spTree>
    <p:extLst>
      <p:ext uri="{BB962C8B-B14F-4D97-AF65-F5344CB8AC3E}">
        <p14:creationId xmlns:p14="http://schemas.microsoft.com/office/powerpoint/2010/main" val="3604724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baseline="0"/>
              <a:t>Sessiyanın məqsədi iştirakçıları Budapeşt konvensiyası əsasında kompüter verilənlərinin və kompüter sistemlərinin məxfiliyi, əlçatanlığı və bütövlüyü əleyhinə cinayətlər və təriflər barədə ətraflı anlayışla təmin etməkdir.</a:t>
            </a:r>
          </a:p>
          <a:p>
            <a:endParaRPr lang="az" sz="1200" dirty="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a:t>
            </a:fld>
            <a:endParaRPr lang="az"/>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vizual formada təsvir edən pornoqrafiya materialları</a:t>
            </a:r>
            <a:r>
              <a:rPr lang="az" b="0" i="0" u="none" baseline="0"/>
              <a:t>") vurğulanması ilə Budapeşt konvensiyasının 9-cu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Bu slayd xüsusilə müəyyən materialın mahiyyət etibarilə pornoqrafik olub-olmadığnın müəyyən edilməsi üçün nəzərdə tutulan meyarları izah edir.  Məzmun açıq-saçıqlıq, ictimai əxlaq və sairə ilə əlaqədar milli normalar çərçivəsində müəyyən edilməlidir.</a:t>
            </a:r>
          </a:p>
          <a:p>
            <a:endParaRPr lang="az" altLang="fr-FR" dirty="0"/>
          </a:p>
          <a:p>
            <a:pPr algn="l" rtl="0"/>
            <a:r>
              <a:rPr lang="az" b="0" i="0" u="none" baseline="0"/>
              <a:t>9-cu maddənin mətnində pornoqrafik materialın vizual təsvirdən ibarət olmalı olduğu irəli sürülsə də, burada həmçinin kompüter sistemində və ya yaddaş daşıyıcısında saxlanan vizual təsvirə çevrilə bilən verilənlər nəzərdə tutulur.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30</a:t>
            </a:fld>
            <a:endParaRPr lang="az"/>
          </a:p>
        </p:txBody>
      </p:sp>
    </p:spTree>
    <p:extLst>
      <p:ext uri="{BB962C8B-B14F-4D97-AF65-F5344CB8AC3E}">
        <p14:creationId xmlns:p14="http://schemas.microsoft.com/office/powerpoint/2010/main" val="1895411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açıq seksual xarakterli hərəkətlər</a:t>
            </a:r>
            <a:r>
              <a:rPr lang="az" b="0" i="0" u="none" baseline="0"/>
              <a:t>") vurğulanması ilə Budapeşt konvensiyasının 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Müəyyən materialın “açıq seksual xarakterli hərəkəti” təsvir edib-etmədiyinin müəyyən edilməsi üçün minimum meyarları təsvir edir. Tərəflər daha geniş tərifdən istifadə etməkdə sərbəstdirlər. Qeyd etmək vacibdir ki, təsvir edilən açıq seksual xarakterli hərəkətin real olması mütləq deyil, simulyasiya edilmiş də ola bilər.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31</a:t>
            </a:fld>
            <a:endParaRPr lang="az"/>
          </a:p>
        </p:txBody>
      </p:sp>
    </p:spTree>
    <p:extLst>
      <p:ext uri="{BB962C8B-B14F-4D97-AF65-F5344CB8AC3E}">
        <p14:creationId xmlns:p14="http://schemas.microsoft.com/office/powerpoint/2010/main" val="7995302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yetkinlik yaşına çatmamış şəxsin həqiqi təsvirləri</a:t>
            </a:r>
            <a:r>
              <a:rPr lang="az" b="0" i="0" u="none" baseline="0"/>
              <a:t>") vurğulanması ilə Budapeşt konvensiyasının 9-cu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elementlərin izahı təqdim edilir.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9-cu maddə çərçivəsindəki təsvirin subyektini izah edir. Real uşaqların cinsi istismarının təsvirləri: azyaşlı təsiri bağışlayan şəxsin (faktiki olaraq azyaşlı olub-olmadığından asılı olmayaraq) açıq seksual xarakterli hərəkətlərdə iştirakını əks etdirən təsvirlər və real təsir bağışlasa da, açıq seksual xarakterli hərəkətlərdə iştirak edən real uşaq faktın olmadığı təsvirlər.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32</a:t>
            </a:fld>
            <a:endParaRPr lang="az"/>
          </a:p>
        </p:txBody>
      </p:sp>
    </p:spTree>
    <p:extLst>
      <p:ext uri="{BB962C8B-B14F-4D97-AF65-F5344CB8AC3E}">
        <p14:creationId xmlns:p14="http://schemas.microsoft.com/office/powerpoint/2010/main" val="10255018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yetkinlik yaşına çatmamışlar» anlayışı 18 yaşına çatmamış</a:t>
            </a:r>
            <a:r>
              <a:rPr lang="az" b="0" i="0" u="none" baseline="0"/>
              <a:t>") vurğulanması ilə Budapeşt konvensiyasının 9-cü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"Yetkinlik yaşına çatmamış şəxsin" tərifi 9-cu maddədə müəyyən edilir.  Bu tərifin tətbiq dairəsi real/xəyali uşaqların seks predmeti kimi təsviri ilə məhdudlaşır və heç bir halda cinsi münasibətlərə razılıq yaşı ilə əlaqəli deyil.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33</a:t>
            </a:fld>
            <a:endParaRPr lang="az"/>
          </a:p>
        </p:txBody>
      </p:sp>
    </p:spTree>
    <p:extLst>
      <p:ext uri="{BB962C8B-B14F-4D97-AF65-F5344CB8AC3E}">
        <p14:creationId xmlns:p14="http://schemas.microsoft.com/office/powerpoint/2010/main" val="3490890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Xeyr, çünki Budapeşt konvensiyası yalnız vizual təsvirləri əhatə edir.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34</a:t>
            </a:fld>
            <a:endParaRPr lang="az"/>
          </a:p>
        </p:txBody>
      </p:sp>
    </p:spTree>
    <p:extLst>
      <p:ext uri="{BB962C8B-B14F-4D97-AF65-F5344CB8AC3E}">
        <p14:creationId xmlns:p14="http://schemas.microsoft.com/office/powerpoint/2010/main" val="1026106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Xeyr, çünki Budapeşt konvensiyası yalnız vizual təsvirləri əhatə edir.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35</a:t>
            </a:fld>
            <a:endParaRPr lang="az"/>
          </a:p>
        </p:txBody>
      </p:sp>
    </p:spTree>
    <p:extLst>
      <p:ext uri="{BB962C8B-B14F-4D97-AF65-F5344CB8AC3E}">
        <p14:creationId xmlns:p14="http://schemas.microsoft.com/office/powerpoint/2010/main" val="13575444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slaydlarda Budapeşt konvensiyasının 10-cu maddəsi çərçivəsində müəllif hüquqları və əlaqədar hüquq pozuntularına nəzər salınacaq. </a:t>
            </a:r>
          </a:p>
          <a:p>
            <a:endParaRPr lang="az" dirty="0"/>
          </a:p>
          <a:p>
            <a:endParaRPr lang="az" dirty="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36</a:t>
            </a:fld>
            <a:endParaRPr lang="az"/>
          </a:p>
        </p:txBody>
      </p:sp>
    </p:spTree>
    <p:extLst>
      <p:ext uri="{BB962C8B-B14F-4D97-AF65-F5344CB8AC3E}">
        <p14:creationId xmlns:p14="http://schemas.microsoft.com/office/powerpoint/2010/main" val="1217655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Budapeşt konvensiyası müəllif hüquqları ilə əlaqədar konkret bir cinayəti ehtiva etmir Əvəzində Budapeşt konvensiyasının 10-cu maddəsində yalnız beynəlxalq hüquqda müəllif hüquqları barədə mövcud və təşəkkül tapmış qaydaların onlayn mühitə tətbiq edilməli olduğu vurğulanır: real həyatda qadağan edilən onlayn rejimdə də qadağan edilməlidir Onlayn və ya kompüter sistemindən istifadə vasitəsilə törədilmiş müəllif hüququ pozuntuları real həyatda cəzalandırılmalı olduğu kimi cəzalandırılmalıdır  Buna görə də Budapeşt konvensiyası bu məsələdə artıq mövcud olan beynəlxalq saziş və müqavilələrə istinad edir (24 iyul 1971-ci il tarixli Paris aktı, Bern konvensiyası və ÜƏMT sazişləri).</a:t>
            </a:r>
            <a:endParaRPr lang="az" altLang="en-US"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37</a:t>
            </a:fld>
            <a:endParaRPr lang="az"/>
          </a:p>
        </p:txBody>
      </p:sp>
    </p:spTree>
    <p:extLst>
      <p:ext uri="{BB962C8B-B14F-4D97-AF65-F5344CB8AC3E}">
        <p14:creationId xmlns:p14="http://schemas.microsoft.com/office/powerpoint/2010/main" val="640618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tərəfdəki şəkil pirat materialları bərabər səviyyəli paylaşım şəbəkəsi vasitəsilə endirmək üçün keçidlər təmin edən populyar bir saytın ekran görüntüsüdür. </a:t>
            </a:r>
          </a:p>
          <a:p>
            <a:endParaRPr lang="az" dirty="0"/>
          </a:p>
          <a:p>
            <a:pPr algn="l" rtl="0"/>
            <a:r>
              <a:rPr lang="az" b="0" i="0" u="none" baseline="0"/>
              <a:t>Təlimçi sağdakı şəkildən "The Pirate Bay" veb-saytının yaradıcılarının İsveç məhkəməsi tərəfindən müəllif hüququ pozuntusuna görə necə məhkum edildiyini izah etmək üçün istifadə edə bilər. Bundan İsveçin Budapeşt konvensiyasının 10-cu maddəsini necə tətbiq etdiyini izah etmək üçün istifadə edilə bilər.</a:t>
            </a:r>
          </a:p>
          <a:p>
            <a:endParaRPr lang="az" dirty="0"/>
          </a:p>
          <a:p>
            <a:pPr algn="l" rtl="0"/>
            <a:r>
              <a:rPr lang="az" b="0" i="0" u="none" baseline="0"/>
              <a:t>Məqalələnin tam mətni ilə burada tanış ola bilərsiniz: https://uk.reuters.com/article/us-sweden-piratebay/pirate-bay-co-founder-arrested-in-sweden-to-serve-copyright-violation-sentence-idUKKBN0EB0XF20140531</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38</a:t>
            </a:fld>
            <a:endParaRPr lang="az"/>
          </a:p>
        </p:txBody>
      </p:sp>
    </p:spTree>
    <p:extLst>
      <p:ext uri="{BB962C8B-B14F-4D97-AF65-F5344CB8AC3E}">
        <p14:creationId xmlns:p14="http://schemas.microsoft.com/office/powerpoint/2010/main" val="3233884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Adobe proqram təminatının pirat versiyasını təmin edən veb-saytın ekran şəklini əks etdirir. Təlimçi bunu kompüter sistemindən istifadə vasitəsilə törədilən müəllif hüququ pozuntusuna daha bir nümunə olaraq göstərə bilər.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39</a:t>
            </a:fld>
            <a:endParaRPr lang="az"/>
          </a:p>
        </p:txBody>
      </p:sp>
    </p:spTree>
    <p:extLst>
      <p:ext uri="{BB962C8B-B14F-4D97-AF65-F5344CB8AC3E}">
        <p14:creationId xmlns:p14="http://schemas.microsoft.com/office/powerpoint/2010/main" val="335998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baseline="0"/>
              <a:t>Bu slayd bu sessiyanın məqsədlərini təsvir edir. O, iştirakçıların slaydlardan nə gözləməli olduqlarını vurğulayır. İştirakçılara məqsədlərin nə dərəcədə həyata keçirildiyinin qiymətləndirilməsi məqsədilə sessiyanın sonunda bu slayda yenidən qayıdacağınız barədə məlumat verə bilərsiniz. </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4</a:t>
            </a:fld>
            <a:endParaRPr lang="az"/>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"Bern Konvensiyasına dəyişiklikləri əhatə edən 24 iyul 1971-ci il tarixli Paris Aktına, "Əqli mülkiyyət hüquqlarının ticarət aspektləri haqqında" Sazişə və Ümumdünya Əqli Mülkiyyət Təşkilatının "Müəllif hüququ haqqında" Sazişinə uyğun üzərinə götürdüyü Öhdəliklərinə müvafiq olaraq... qanunvericiliyində nəzərdə tutulmuş ... qəsdən... kompüter sistemi vasitəsilə") vurğulanması ilə Budapeşt konvensiyasının 10-cu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10-cu maddə müəllif hüquqlarının (və əlaqədar hüquqların) pozulmasını əhatə edir; mənəvi hüquqları isə nəzərdə tutmur. Budapeşt konvensiyası sadəcə müxtəlif beynəlxalq sənədlər çərçivəsində mövcud öhdəliklərin kompüter sistemi vasitəsilə törədilmiş pozuntulara da şamil edilməsinə mandat verir. Məsələn, hər hansı tərəfin belə öhdəliyi yoxdur, o, Budapeşt konvensiyasının 10-cu maddəsini icra etməli deyil. Bənzər qaydada hər hansı tərəfin müəllif hüququ ilə əlaqədar olaraq mövcud beynəlxalq sənədlərlə bağlı qeyd-şərti varsa, o həmin qeyd-şərtləri 10-cu maddənin icrasına münasibətdə tətbiq edə bilər.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40</a:t>
            </a:fld>
            <a:endParaRPr lang="az"/>
          </a:p>
        </p:txBody>
      </p:sp>
    </p:spTree>
    <p:extLst>
      <p:ext uri="{BB962C8B-B14F-4D97-AF65-F5344CB8AC3E}">
        <p14:creationId xmlns:p14="http://schemas.microsoft.com/office/powerpoint/2010/main" val="1547273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("kommersiya miqyasında") vurğulanması ilə Budapeşt konvensiyasının 10-cü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fr-F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10-cu maddə kommersiya miqyaslı müəllif hüququ pozuntularına şamil olunur, burada məqsəd TRIP sazişinə əsaslanan mövcud beynəlxalq çərçivəyə əməl etməkdir. Tərəflər bunu hətta kommersiya məqsədilə törədilməmiş olsa belə, bütün pozuntu formalarına şamil etməyə çalışa bilərlər.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41</a:t>
            </a:fld>
            <a:endParaRPr lang="az"/>
          </a:p>
        </p:txBody>
      </p:sp>
    </p:spTree>
    <p:extLst>
      <p:ext uri="{BB962C8B-B14F-4D97-AF65-F5344CB8AC3E}">
        <p14:creationId xmlns:p14="http://schemas.microsoft.com/office/powerpoint/2010/main" val="3557953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Sənətkar-ifaçıların, fonoqram və veriliş təşkilatçılarının mənafelərinin qorunması haqqında" Beynəlxalq Konvensiyaya (Roma Konvensiyası), “Əqli mülkiyyət hüquqlarının ticarət aspektləri haqqında” Sazişə və Ümumdünya Əqli Mülkiyyət Təşkilatının “İfa və fonoqramlar haqqında” Sazişinə... əlaqəli hüquqlarının pozulması... qəsdən</a:t>
            </a:r>
            <a:r>
              <a:rPr lang="az" b="0" i="0" u="none" baseline="0"/>
              <a:t>") vurğulanması ilə Budapeşt konvensiyasının 10-cu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Bu slayd əvvəli slaydla eynidir, lakin "müəllif hüquqları" əvəzinə "əlaqədar hüquqlar" əhatə edilir. "Yanaşı hüquqlar" adı ilə də tanınan əlaqədar hüquqlar yaradıcı işin işin faktiki müəllifi ilə əlaqəli olmayan hüquqlarına aiddir məsələn, ifaçıların hüquqları.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42</a:t>
            </a:fld>
            <a:endParaRPr lang="az"/>
          </a:p>
        </p:txBody>
      </p:sp>
    </p:spTree>
    <p:extLst>
      <p:ext uri="{BB962C8B-B14F-4D97-AF65-F5344CB8AC3E}">
        <p14:creationId xmlns:p14="http://schemas.microsoft.com/office/powerpoint/2010/main" val="22975198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O hallarda... digər səmərəli müdafiə vasitələrinə... beynəlxalq sənədlərdə nəzərdə tutulmuş öhdəliklərinin qismən ləğv olunması ilə nəticələnməsin.</a:t>
            </a:r>
            <a:r>
              <a:rPr lang="az" b="0" i="0" u="none" baseline="0"/>
              <a:t>") vurğulanması ilə Budapeşt konvensiyasının 10-cu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Burada mülki və ya inzibati tədbir kimi başqa effektiv hüquqi müdafiə vasitələri olduğu halda cinayət məsuliyyətinin müəyyən edilməsinə geniş istisnanın tətbiq edildiyi izah edilir.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43</a:t>
            </a:fld>
            <a:endParaRPr lang="az"/>
          </a:p>
        </p:txBody>
      </p:sp>
    </p:spTree>
    <p:extLst>
      <p:ext uri="{BB962C8B-B14F-4D97-AF65-F5344CB8AC3E}">
        <p14:creationId xmlns:p14="http://schemas.microsoft.com/office/powerpoint/2010/main" val="22963342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slaydlarda Budapeşt konvensiyasının 11 və 12-ci maddələrində müəyyən olunan əlavə məsuliyyət haqqında müddəalara (cinayətə cəhd, təhrikçilik və ya cinayətdə iştirak və hüquqi şəxsin məsuliyyəti) nəzər salınacaq. </a:t>
            </a:r>
          </a:p>
          <a:p>
            <a:endParaRPr lang="az" dirty="0"/>
          </a:p>
          <a:p>
            <a:endParaRPr lang="az" dirty="0"/>
          </a:p>
          <a:p>
            <a:endParaRPr lang="az" dirty="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44</a:t>
            </a:fld>
            <a:endParaRPr lang="az"/>
          </a:p>
        </p:txBody>
      </p:sp>
    </p:spTree>
    <p:extLst>
      <p:ext uri="{BB962C8B-B14F-4D97-AF65-F5344CB8AC3E}">
        <p14:creationId xmlns:p14="http://schemas.microsoft.com/office/powerpoint/2010/main" val="3072118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cinayətin törədilməsində qəsdən  iştirakçılığın, yaxud cinayətə qəsdən təhrikçiliyin</a:t>
            </a:r>
            <a:r>
              <a:rPr lang="az" b="0" i="0" u="none" baseline="0"/>
              <a:t>") vurğulanması ilə Budapeşt konvensiyasının 11-cü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Məqsəd Budapeşt konvensiyasında müəyyən edilmiş (Maddə 2-10) hər hansı cinayətdə qəsdən iştirak və ya cinayətə qəsdən təhrikçiliyin kriminallaşdırılmasıdır. Bu müddəanın tətbiq edilə bilməsi üçün cinayətkarın belə cinayət törətmək niyyəti olmalıdır. Bu vacib tələbidir, belə ki, bununla, kanalının təmin edilməsiylə cinayət əməlinin törədilməsinə yardım və ya təhrikçilik edən lakin cinayət etmək niyyəti olmayan xidmət provayderləri istisna edilir.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45</a:t>
            </a:fld>
            <a:endParaRPr lang="az"/>
          </a:p>
        </p:txBody>
      </p:sp>
    </p:spTree>
    <p:extLst>
      <p:ext uri="{BB962C8B-B14F-4D97-AF65-F5344CB8AC3E}">
        <p14:creationId xmlns:p14="http://schemas.microsoft.com/office/powerpoint/2010/main" val="28749212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bir element vurğulanmaqla Budapeşy konvensiyasının 11-ci maddəsi əks olunur ("</a:t>
            </a:r>
            <a:r>
              <a:rPr lang="az" sz="1200" b="0" i="0" u="none" baseline="0">
                <a:solidFill>
                  <a:srgbClr val="FF0000"/>
                </a:solidFill>
                <a:latin typeface="+mj-lt"/>
              </a:rPr>
              <a:t>3-5, 6-8-ci maddələrdə, 9.1.a və c yarımbəndlərində... cinayətlərin hər hansının törədilməsinə cəhd... 2-ci bəndi tam və ya qismən tətbiq etməmək hüququnu özündə saxlaya bilər</a:t>
            </a:r>
            <a:r>
              <a:rPr lang="az" b="0" i="0" u="none" baseline="0"/>
              <a:t>").</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Vurğulanmış hissə müəyyən cinayət əməllərinə cəhdi Budapeşt konvensiyası çərçivəsində kriminallaşdırır Məsələn, qeyri-qanuni daxilolma, qurğulardan qanunsuz istifadə və uşaq pornoqrafiyasının müəyyən aspektlərinə cəhd kriminallaşdırılmayacaq, çünki belə cəhdlərlə bağlı cinayətləri müəyyən etmək çətindir. Budapeşt konvensiyası cinayət məsuliyyətinə cəlbedilmə üçün səylərin qəsdən edilmiş olmasını tələb edir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46</a:t>
            </a:fld>
            <a:endParaRPr lang="az"/>
          </a:p>
        </p:txBody>
      </p:sp>
    </p:spTree>
    <p:extLst>
      <p:ext uri="{BB962C8B-B14F-4D97-AF65-F5344CB8AC3E}">
        <p14:creationId xmlns:p14="http://schemas.microsoft.com/office/powerpoint/2010/main" val="1318510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aparıcı mövqe tutan hər  hansı fiziki şəxs tərəfindən hüquqi şəxsin xeyrinə... cinayətlərin törədilməsinə görə hüquqi şəxsin məsuliyyətə cəlb olunması...təmsil etmək səlahiyyəti əsasında...qərar qəbul etmək hüququ əsasında...</a:t>
            </a:r>
            <a:r>
              <a:rPr lang="az" b="0" i="0" u="none" baseline="0"/>
              <a:t>") vurğulanması ilə Budapeşt konvensiyasının 12-ci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Həm Avropa ittifaqının, həm də Avropa Şurasının perspektivinə hüquqi şəxslərin onların adından və onların maraqları çərçivəsində hərəkət edən nümayəndələrinin cinayət əməllərinə görə hər hansı növ məsuliyyətini (cinayət və ya başqa) ehtiva edir. Bundan əlavə, konvensiyada bəyan edilir ki, hüquqi şəxsin məsuliyyəti həmçinin şirkət və ya başqa hüquqi şəxs tabeçiliyində olan şəxsə nəzarət etmədikdə meydana gəlir. Həmin şəxsin məsuliyyətə cəlb edilməsi üçün ilkin şərtlərə gəldikdə isə, Budapeşt konvensiyası slaydda təsvir edilən dörd şərtin ödənməsini tələb edir. Burada məqsəd hüquqi şəxslərin fiziki şəxslərin fərd olaraq yol verdikləri hərəkətə görə cəzalandırılmamalarıdır.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47</a:t>
            </a:fld>
            <a:endParaRPr lang="az"/>
          </a:p>
        </p:txBody>
      </p:sp>
    </p:spTree>
    <p:extLst>
      <p:ext uri="{BB962C8B-B14F-4D97-AF65-F5344CB8AC3E}">
        <p14:creationId xmlns:p14="http://schemas.microsoft.com/office/powerpoint/2010/main" val="15297871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1-ci bənddə qeyd olunan fiziki şəxs tərəfindən lazımi rəhbərliyin və ya nəzarətin həyata keçirilməməsinin") vurğulanması ilə Budapeşt konvensiyasının 12-ci maddəsinin mətnini işıqlandırır.     Fiziki şəxs tərəfindən  tabeçiliyində olduğu hüquqi şəxsin xeyrinə </a:t>
            </a:r>
            <a:r>
              <a:rPr lang="az" b="0" i="0" u="none" baseline="0"/>
              <a:t>”) vurğulanır.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Bu elementə əsasən əvvəlki slaydda təsvir edilən dörd şərtdən əlavə, cinayət nəzarətsizlik səbəbindən baş verdikdə də, hüquqi şəxs məsuliyyətə cəlb oluna bilər, lakin bunun üçün cinayətin fiziki şəxs tərəfindən  tabeçiliyində olduğu hüquqi şəxsin xeyrinə tördəilmiş olması tələb olunur. </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48</a:t>
            </a:fld>
            <a:endParaRPr lang="az"/>
          </a:p>
        </p:txBody>
      </p:sp>
    </p:spTree>
    <p:extLst>
      <p:ext uri="{BB962C8B-B14F-4D97-AF65-F5344CB8AC3E}">
        <p14:creationId xmlns:p14="http://schemas.microsoft.com/office/powerpoint/2010/main" val="37680232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3600" b="0" i="0" u="none" baseline="0"/>
              <a:t>Bu slayd bu sessiyanın məqsədlərini təkrar edir. Təlimçi bu modulda bu aspektlərin əhatə edilməsini təmin etmək məqsədilə bu məqsədləri nəzərdən keçirə bilər. </a:t>
            </a:r>
          </a:p>
        </p:txBody>
      </p:sp>
    </p:spTree>
    <p:extLst>
      <p:ext uri="{BB962C8B-B14F-4D97-AF65-F5344CB8AC3E}">
        <p14:creationId xmlns:p14="http://schemas.microsoft.com/office/powerpoint/2010/main" val="3971152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Bu slaydlarda Budapeşt konvensiyasının 7-ci maddəsində müəyyən olunan kompüter texnologiyasından istifadə etməklə saxtalaşdırmaya nəzər salınacaq.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5</a:t>
            </a:fld>
            <a:endParaRPr lang="az"/>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a:r>
              <a:rPr lang="az" b="0" i="0" u="none" baseline="0"/>
              <a:t>Budapeşt Konvensiyasının 7-ci maddəsində təsvir edilən kompüter texnologiyalarından istifadə etməklə saxtalaşdırma saxtakarlığın xüsusi formasıdır. Əksər ölkələrdə saxtalaşdırma ənənəvi cinayət əməlidir. Lakin normal hallarda bu maddi predmetlərə aid edilir və bəzən kompüter saxtakarlığı və ya kompüter verilənlərinin saxtalaşdırılmasını kriminallaşdırmaq üçün istifadə edilə bilmir. Çünki bu halda fiziki sənəddə əks olunan cümlə və ya bəyanatların, vizual olaraq oxuna bilməsi tələb olunmur. </a:t>
            </a:r>
          </a:p>
          <a:p>
            <a:endParaRPr lang="az" altLang="en-US" dirty="0"/>
          </a:p>
          <a:p>
            <a:pPr algn="l" rtl="0"/>
            <a:r>
              <a:rPr lang="az" b="0" i="0" u="none" baseline="0"/>
              <a:t>Budapeşt konvensiyasının 7-ci maddəsinin təqdim edilməsinin səbəbi bu idi.</a:t>
            </a:r>
          </a:p>
          <a:p>
            <a:pPr algn="l" rtl="0"/>
            <a:r>
              <a:rPr lang="az" b="0" i="0" u="none" baseline="0"/>
              <a:t> </a:t>
            </a:r>
          </a:p>
          <a:p>
            <a:pPr algn="l" rtl="0"/>
            <a:r>
              <a:rPr lang="az" b="0" i="0" u="none" baseline="0"/>
              <a:t>Bu məqamda konvensiyanın məqsədi sənədlərin ənənəvi saxtalaşdırılmasına paralel cinayət əməli təqdim etməkdir. Lakin bu nümunədə cinayətin predmeti kompüter verilənləridir. Bu cinayət əməli verilənlərin hüquqi məqsədlərlə autentik verilənlər  hesab edilməsi və ya istifadə edilməsi məqsədilə verilənlərin autentikliyinin pozulmasına səbəb olan daxil etmə, dəyişdirmə, silmə və ya təcrid etmə hərəkətinə yol verənlər tərəfindən törədilir.</a:t>
            </a:r>
          </a:p>
          <a:p>
            <a:pPr algn="l" rtl="0"/>
            <a:r>
              <a:rPr lang="az" b="0" i="0" u="none" baseline="0"/>
              <a:t> </a:t>
            </a:r>
          </a:p>
          <a:p>
            <a:pPr algn="l" rtl="0"/>
            <a:r>
              <a:rPr lang="az" b="0" i="0" u="none" baseline="0"/>
              <a:t>Əlbəttə, bu cinayət qəsdən və belə hüquq olmadan yol verilən hərəkəti nəzərdə tutur.</a:t>
            </a:r>
            <a:endParaRPr lang="az" altLang="sr-Latn-RS" dirty="0"/>
          </a:p>
        </p:txBody>
      </p:sp>
    </p:spTree>
    <p:extLst>
      <p:ext uri="{BB962C8B-B14F-4D97-AF65-F5344CB8AC3E}">
        <p14:creationId xmlns:p14="http://schemas.microsoft.com/office/powerpoint/2010/main" val="678785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Hindistanda həbs edilən, saxtalaşdırılmış COVID-19 testi nəticələri hazırladığı iddia olunan həkim və onunla əlbir olan şəxs haqqında məqalənin ekran şəklini əks etdirir. Məqaləyə əsasən, həkim nümunələri toplayır, lakin analizə göndərmirdi.   Əvəzində o, kompüterdə PDF formatında dəyişikliklər etməklə, analiz nəticələrini saxtalaşdırırdı. O, pasientlərinə analiz nəticələrini WhatsApp vasitəsilə göndərməli idi.</a:t>
            </a:r>
          </a:p>
          <a:p>
            <a:endParaRPr lang="az" dirty="0"/>
          </a:p>
          <a:p>
            <a:pPr algn="l" rtl="0"/>
            <a:r>
              <a:rPr lang="az" b="0" i="0" u="none" baseline="0"/>
              <a:t>Məqalə ilə burada tanış olmaq mümkündür: https://www.thehindu.com/news/cities/Delhi/doctor-aide-arrested-for-giving-forged-covid-19-test-reports/article32526435.ece </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a:t>
            </a:fld>
            <a:endParaRPr lang="az" altLang="en-US"/>
          </a:p>
        </p:txBody>
      </p:sp>
    </p:spTree>
    <p:extLst>
      <p:ext uri="{BB962C8B-B14F-4D97-AF65-F5344CB8AC3E}">
        <p14:creationId xmlns:p14="http://schemas.microsoft.com/office/powerpoint/2010/main" val="259678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az" b="0" i="0" u="none" baseline="0"/>
              <a:t>Bu slaydda kompüter texnologiyasından istifadə etməklə törədilən dələduzluğa (fişinq) daha bir nümunə əks olunur. Təlimçi e-məktubun HSBC-dən göndərildiyini təlqin edən mətninə (loqotip və göndərənin adı daxil olmaqla) işarə edə bilər. Təlimçi izah edə bilər ki, belə e-məktublar çox vaxt əməliyyatların başladılması kimi, hüquqi məqsədlərlə baxılmaq və ya uyğun tədbirin görülməsi məqsədilə göndərilir. </a:t>
            </a:r>
          </a:p>
        </p:txBody>
      </p:sp>
    </p:spTree>
    <p:extLst>
      <p:ext uri="{BB962C8B-B14F-4D97-AF65-F5344CB8AC3E}">
        <p14:creationId xmlns:p14="http://schemas.microsoft.com/office/powerpoint/2010/main" val="20537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az" b="0" i="0" u="none" baseline="0"/>
              <a:t>Bu slaydda kompüter texnologiyasından istifadə etməklə törədilən dələduzluğa (fişinq) daha bir nümunə əks olunur. Təlimçi e-məktubun BankofAmerica-nın onlayn bankçılıq sistemindən göndərildiyini təlqin edən mətninə (loqotip və göndərənin adı daxil olmaqla) işarə edə bilər. Daha sonra təlimçi izah edə bilər ki, e-məktubdakı URL faktiki olaraq Amerika Bankı ilə əlaqəsi olmayan üçüncü tərəfin saxta veb saytına yönəlir. Təlimçi izah edə bilər ki, belə e-məktublar çox vaxt əməliyyatların başladılması kimi, hüquqi məqsədlərlə baxılmaq və ya əsasında tədbir görülmək məqsədilə göndərilir. </a:t>
            </a:r>
          </a:p>
        </p:txBody>
      </p:sp>
    </p:spTree>
    <p:extLst>
      <p:ext uri="{BB962C8B-B14F-4D97-AF65-F5344CB8AC3E}">
        <p14:creationId xmlns:p14="http://schemas.microsoft.com/office/powerpoint/2010/main" val="53189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4/27/2021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074025" cy="724409"/>
          </a:xfrm>
        </p:spPr>
        <p:txBody>
          <a:bodyPr>
            <a:normAutofit/>
          </a:bodyPr>
          <a:lstStyle/>
          <a:p>
            <a:pPr lvl="0" rtl="0" fontAlgn="base">
              <a:lnSpc>
                <a:spcPct val="100000"/>
              </a:lnSpc>
              <a:spcBef>
                <a:spcPct val="0"/>
              </a:spcBef>
              <a:spcAft>
                <a:spcPct val="0"/>
              </a:spcAft>
            </a:pPr>
            <a:r>
              <a:rPr lang="az" sz="1400" b="1" i="0" u="none" baseline="0" dirty="0">
                <a:solidFill>
                  <a:prstClr val="black"/>
                </a:solidFill>
                <a:latin typeface="Verdana" panose="020B0604030504040204" pitchFamily="34" charset="0"/>
                <a:ea typeface="MS PGothic" panose="020B0600070205080204" pitchFamily="34" charset="-128"/>
              </a:rPr>
              <a:t>Kibercinayətkarlıq və elektron sübutlar </a:t>
            </a:r>
            <a:r>
              <a:rPr lang="az-Latn-AZ" sz="1400">
                <a:solidFill>
                  <a:prstClr val="black"/>
                </a:solidFill>
                <a:latin typeface="Verdana" panose="020B0604030504040204" pitchFamily="34" charset="0"/>
                <a:ea typeface="MS PGothic" panose="020B0600070205080204" pitchFamily="34" charset="-128"/>
              </a:rPr>
              <a:t>üzrə</a:t>
            </a:r>
            <a:r>
              <a:rPr lang="az" sz="1400" b="1" i="0" u="none" baseline="0">
                <a:solidFill>
                  <a:prstClr val="black"/>
                </a:solidFill>
                <a:latin typeface="Verdana" panose="020B0604030504040204" pitchFamily="34" charset="0"/>
                <a:ea typeface="MS PGothic" panose="020B0600070205080204" pitchFamily="34" charset="-128"/>
              </a:rPr>
              <a:t> tanışlıq kursu</a:t>
            </a:r>
            <a:endParaRPr lang="az" altLang="en-US" sz="1400" b="0" i="1" dirty="0">
              <a:solidFill>
                <a:prstClr val="black"/>
              </a:solidFill>
              <a:latin typeface="Verdana" panose="020B0604030504040204" pitchFamily="34" charset="0"/>
              <a:ea typeface="MS PGothic" panose="020B0600070205080204" pitchFamily="34" charset="-128"/>
            </a:endParaRPr>
          </a:p>
          <a:p>
            <a:endParaRPr lang="az" dirty="0"/>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p:txBody>
          <a:bodyPr>
            <a:normAutofit lnSpcReduction="10000"/>
          </a:bodyPr>
          <a:lstStyle/>
          <a:p>
            <a:pPr rtl="0">
              <a:spcBef>
                <a:spcPct val="0"/>
              </a:spcBef>
            </a:pPr>
            <a:r>
              <a:rPr lang="az" sz="3200" b="1" i="0" u="none" baseline="0">
                <a:latin typeface="+mn-lt"/>
              </a:rPr>
              <a:t>Budapeşt konvensiyasının maddi hüquq normaları - 2-ci hissə</a:t>
            </a:r>
            <a:endParaRPr lang="az" altLang="en-US" sz="1400" dirty="0">
              <a:latin typeface="+mn-lt"/>
            </a:endParaRPr>
          </a:p>
          <a:p>
            <a:pPr rtl="0">
              <a:spcBef>
                <a:spcPct val="0"/>
              </a:spcBef>
            </a:pPr>
            <a:endParaRPr lang="az" altLang="en-US" sz="1100" dirty="0">
              <a:latin typeface="+mn-lt"/>
            </a:endParaRPr>
          </a:p>
          <a:p>
            <a:pPr rtl="0">
              <a:spcBef>
                <a:spcPct val="0"/>
              </a:spcBef>
            </a:pPr>
            <a:endParaRPr lang="az" altLang="en-US" sz="1100" dirty="0">
              <a:latin typeface="+mn-lt"/>
            </a:endParaRPr>
          </a:p>
          <a:p>
            <a:pPr rtl="0">
              <a:spcBef>
                <a:spcPct val="0"/>
              </a:spcBef>
            </a:pPr>
            <a:endParaRPr lang="az" altLang="en-US" sz="1100" dirty="0">
              <a:latin typeface="+mn-lt"/>
            </a:endParaRPr>
          </a:p>
          <a:p>
            <a:pPr rtl="0">
              <a:spcBef>
                <a:spcPct val="0"/>
              </a:spcBef>
            </a:pPr>
            <a:endParaRPr lang="az" altLang="en-US" sz="1100" dirty="0">
              <a:latin typeface="+mn-lt"/>
            </a:endParaRPr>
          </a:p>
          <a:p>
            <a:pPr rtl="0">
              <a:spcBef>
                <a:spcPct val="0"/>
              </a:spcBef>
            </a:pPr>
            <a:endParaRPr lang="az" altLang="en-US" sz="1400" dirty="0">
              <a:latin typeface="+mn-lt"/>
            </a:endParaRPr>
          </a:p>
          <a:p>
            <a:pPr rtl="0">
              <a:spcBef>
                <a:spcPct val="0"/>
              </a:spcBef>
            </a:pPr>
            <a:r>
              <a:rPr lang="az" sz="1400" b="1" i="0" u="none" baseline="0">
                <a:latin typeface="+mn-lt"/>
              </a:rPr>
              <a:t>Xxxxx XXXXXXXX</a:t>
            </a:r>
          </a:p>
          <a:p>
            <a:pPr rtl="0">
              <a:spcBef>
                <a:spcPct val="0"/>
              </a:spcBef>
            </a:pPr>
            <a:endParaRPr lang="az" altLang="en-US" sz="1400" dirty="0">
              <a:latin typeface="+mn-lt"/>
            </a:endParaRPr>
          </a:p>
          <a:p>
            <a:pPr rtl="0">
              <a:spcBef>
                <a:spcPct val="0"/>
              </a:spcBef>
            </a:pPr>
            <a:r>
              <a:rPr lang="az" sz="1400" b="1" i="1" u="none" baseline="0">
                <a:latin typeface="+mn-lt"/>
              </a:rPr>
              <a:t>Avropa Şurası</a:t>
            </a:r>
          </a:p>
          <a:p>
            <a:pPr rtl="0">
              <a:spcBef>
                <a:spcPct val="0"/>
              </a:spcBef>
            </a:pPr>
            <a:endParaRPr lang="az" altLang="en-US" sz="1400" dirty="0">
              <a:solidFill>
                <a:srgbClr val="2F618F"/>
              </a:solidFill>
              <a:latin typeface="+mn-lt"/>
              <a:hlinkClick r:id="rId3"/>
            </a:endParaRPr>
          </a:p>
          <a:p>
            <a:pPr rtl="0">
              <a:spcBef>
                <a:spcPct val="0"/>
              </a:spcBef>
            </a:pPr>
            <a:r>
              <a:rPr lang="az" sz="1400" b="1" i="0" u="none" baseline="0">
                <a:solidFill>
                  <a:srgbClr val="2F618F"/>
                </a:solidFill>
                <a:latin typeface="+mn-lt"/>
              </a:rPr>
              <a:t>e-poçt</a:t>
            </a:r>
          </a:p>
          <a:p>
            <a:pPr rtl="0">
              <a:spcBef>
                <a:spcPct val="0"/>
              </a:spcBef>
            </a:pPr>
            <a:endParaRPr lang="az" altLang="en-US" sz="1400" dirty="0">
              <a:latin typeface="Verdana" panose="020B0604030504040204" pitchFamily="34" charset="0"/>
            </a:endParaRPr>
          </a:p>
          <a:p>
            <a:pPr rtl="0">
              <a:spcBef>
                <a:spcPct val="0"/>
              </a:spcBef>
            </a:pPr>
            <a:endParaRPr lang="az" altLang="en-US" sz="1400" dirty="0">
              <a:latin typeface="Verdana" panose="020B0604030504040204" pitchFamily="34" charset="0"/>
            </a:endParaRPr>
          </a:p>
          <a:p>
            <a:pPr rtl="0">
              <a:spcBef>
                <a:spcPct val="0"/>
              </a:spcBef>
            </a:pPr>
            <a:endParaRPr lang="az" altLang="en-US" sz="1200" dirty="0">
              <a:latin typeface="Verdana" panose="020B0604030504040204" pitchFamily="34" charset="0"/>
            </a:endParaRPr>
          </a:p>
          <a:p>
            <a:pPr rtl="0">
              <a:spcBef>
                <a:spcPct val="0"/>
              </a:spcBef>
            </a:pPr>
            <a:endParaRPr lang="az" altLang="en-US" sz="1400" dirty="0">
              <a:latin typeface="Verdana" panose="020B0604030504040204" pitchFamily="34" charset="0"/>
            </a:endParaRPr>
          </a:p>
          <a:p>
            <a:pPr rtl="0">
              <a:spcBef>
                <a:spcPct val="0"/>
              </a:spcBef>
            </a:pPr>
            <a:endParaRPr lang="az" altLang="en-US" sz="1200" dirty="0">
              <a:latin typeface="Verdana" panose="020B0604030504040204" pitchFamily="34" charset="0"/>
            </a:endParaRPr>
          </a:p>
          <a:p>
            <a:endParaRPr lang="az" dirty="0"/>
          </a:p>
        </p:txBody>
      </p:sp>
      <p:sp>
        <p:nvSpPr>
          <p:cNvPr id="32" name="Text Placeholder 31">
            <a:extLst>
              <a:ext uri="{FF2B5EF4-FFF2-40B4-BE49-F238E27FC236}">
                <a16:creationId xmlns:a16="http://schemas.microsoft.com/office/drawing/2014/main" id="{4E9FDC2C-93EC-4C8A-9ECF-4C1E10889CE9}"/>
              </a:ext>
            </a:extLst>
          </p:cNvPr>
          <p:cNvSpPr>
            <a:spLocks noGrp="1"/>
          </p:cNvSpPr>
          <p:nvPr>
            <p:ph type="body" sz="quarter" idx="13"/>
          </p:nvPr>
        </p:nvSpPr>
        <p:spPr/>
        <p:txBody>
          <a:bodyPr/>
          <a:lstStyle/>
          <a:p>
            <a:pPr rtl="0">
              <a:spcBef>
                <a:spcPct val="0"/>
              </a:spcBef>
            </a:pPr>
            <a:r>
              <a:rPr lang="az" b="0" i="0" u="none" baseline="0">
                <a:latin typeface="Verdana" panose="020B0604030504040204" pitchFamily="34" charset="0"/>
              </a:rPr>
              <a:t>GG Ay İİİİ</a:t>
            </a:r>
          </a:p>
          <a:p>
            <a:endParaRPr lang="az"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65172" y="1366616"/>
            <a:ext cx="3889351" cy="453970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daxili qanunvericiliyində birbaşa oxuna bilməsi və ya anlaşılan olmasından asılı olmayaraq kompüter verilənlərini hüquqi məqsədlərlə autentik verilənlər kimi hesab edilməsi və ya istifadə edilməsi üçün onlara belə hüquq olmadan verilənlərin autentikliyinin pozulmasına səbəb olan</a:t>
            </a:r>
            <a:r>
              <a:rPr lang="az" sz="1700" b="1" i="0" u="none" baseline="0"/>
              <a:t> </a:t>
            </a:r>
            <a:r>
              <a:rPr lang="az" sz="1700" b="0" i="0" u="none" baseline="0"/>
              <a:t>qəsdən</a:t>
            </a:r>
            <a:r>
              <a:rPr lang="az" sz="1700" b="1" i="0" u="none" baseline="0"/>
              <a:t> </a:t>
            </a:r>
            <a:r>
              <a:rPr lang="az" sz="1700" b="1" i="0" u="none" baseline="0">
                <a:solidFill>
                  <a:srgbClr val="FF0000"/>
                </a:solidFill>
              </a:rPr>
              <a:t>daxil etmə</a:t>
            </a:r>
            <a:r>
              <a:rPr lang="az" sz="1700" b="1" i="0" u="none" baseline="0"/>
              <a:t>, </a:t>
            </a:r>
            <a:r>
              <a:rPr lang="az" sz="1700" b="1" i="0" u="none" baseline="0">
                <a:solidFill>
                  <a:srgbClr val="FF0000"/>
                </a:solidFill>
              </a:rPr>
              <a:t>dəyişdirmə</a:t>
            </a:r>
            <a:r>
              <a:rPr lang="az" sz="1700" b="1" i="0" u="none" baseline="0"/>
              <a:t>, </a:t>
            </a:r>
            <a:r>
              <a:rPr lang="az" sz="1700" b="1" i="0" u="none" baseline="0">
                <a:solidFill>
                  <a:srgbClr val="FF0000"/>
                </a:solidFill>
              </a:rPr>
              <a:t>silmə</a:t>
            </a:r>
            <a:r>
              <a:rPr lang="az" sz="1700" b="1" i="0" u="none" baseline="0"/>
              <a:t> </a:t>
            </a:r>
            <a:r>
              <a:rPr lang="az" sz="1700" b="0" i="0" u="none" baseline="0"/>
              <a:t>və ya</a:t>
            </a:r>
            <a:r>
              <a:rPr lang="az" sz="1700" b="1" i="0" u="none" baseline="0"/>
              <a:t> </a:t>
            </a:r>
            <a:r>
              <a:rPr lang="az" sz="1700" b="1" i="0" u="none" baseline="0">
                <a:solidFill>
                  <a:srgbClr val="FF0000"/>
                </a:solidFill>
              </a:rPr>
              <a:t>təcrid etmə</a:t>
            </a:r>
            <a:r>
              <a:rPr lang="az" sz="1700" b="0" i="0" u="none" baseline="0"/>
              <a:t> əməllərini cinayət əməli kimi tovsif etmək üçün zəruri olan qanunvericilik və digər tədbirləri görür. </a:t>
            </a:r>
          </a:p>
          <a:p>
            <a:pPr marL="342900" indent="-342900" algn="just" rtl="0">
              <a:buFont typeface="Wingdings" pitchFamily="2" charset="2"/>
              <a:buChar char="Ø"/>
            </a:pPr>
            <a:endParaRPr lang="az" sz="1700" dirty="0"/>
          </a:p>
          <a:p>
            <a:pPr marL="342900" indent="-342900" algn="just" rtl="0">
              <a:buFont typeface="Wingdings" pitchFamily="2" charset="2"/>
              <a:buChar char="Ø"/>
            </a:pPr>
            <a:r>
              <a:rPr lang="az" sz="1700" b="0" i="0" u="none" baseline="0"/>
              <a:t>Tərəf cinayət məsuliyyətinin yaranması üçün dələduzluq niyyəti və ya bənzər bəd niyyətinmövcudluğunu tələb edə bilər.</a:t>
            </a:r>
            <a:endParaRPr lang="az"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518673" y="1366616"/>
            <a:ext cx="4127487" cy="2970044"/>
          </a:xfrm>
          <a:prstGeom prst="rect">
            <a:avLst/>
          </a:prstGeom>
        </p:spPr>
        <p:txBody>
          <a:bodyPr wrap="square">
            <a:spAutoFit/>
          </a:bodyPr>
          <a:lstStyle/>
          <a:p>
            <a:pPr marL="342900" indent="-342900" algn="just" rtl="0">
              <a:buFont typeface="Wingdings" panose="05000000000000000000" pitchFamily="2" charset="2"/>
              <a:buChar char="Ø"/>
            </a:pPr>
            <a:r>
              <a:rPr lang="az" sz="1700" b="0" i="0" u="none" baseline="0"/>
              <a:t>Bu cinayət əməli sənədlərin aşağıdakı üsullarla saxtalaşdırılması ilə məhdudlaşır: </a:t>
            </a:r>
          </a:p>
          <a:p>
            <a:pPr algn="just" rtl="0"/>
            <a:endParaRPr lang="az" sz="1700" dirty="0"/>
          </a:p>
          <a:p>
            <a:pPr marL="800100" lvl="1" indent="-342900" algn="just" rtl="0">
              <a:buFont typeface="Wingdings" panose="05000000000000000000" pitchFamily="2" charset="2"/>
              <a:buChar char="Ø"/>
            </a:pPr>
            <a:r>
              <a:rPr lang="az" sz="1700" b="0" i="0" u="none" baseline="0"/>
              <a:t>Düzgün və ya yanlış verilənlərin daxil edilməsi</a:t>
            </a:r>
          </a:p>
          <a:p>
            <a:pPr marL="800100" lvl="1" indent="-342900" algn="just" rtl="0">
              <a:buFont typeface="Wingdings" panose="05000000000000000000" pitchFamily="2" charset="2"/>
              <a:buChar char="Ø"/>
            </a:pPr>
            <a:r>
              <a:rPr lang="az" sz="1700" b="0" i="0" u="none" baseline="0"/>
              <a:t>Sonradan dəyişiklik (modifikasiyalar, variasiyalar, qismən dəyişikliklər)</a:t>
            </a:r>
          </a:p>
          <a:p>
            <a:pPr marL="800100" lvl="1" indent="-342900" algn="just" rtl="0">
              <a:buFont typeface="Wingdings" panose="05000000000000000000" pitchFamily="2" charset="2"/>
              <a:buChar char="Ø"/>
            </a:pPr>
            <a:r>
              <a:rPr lang="az" sz="1700" b="0" i="0" u="none" baseline="0"/>
              <a:t>Silinmə (verilənlərin məlumat daşıyıcısından silinməsi) </a:t>
            </a:r>
          </a:p>
          <a:p>
            <a:pPr marL="800100" lvl="1" indent="-342900" algn="just" rtl="0">
              <a:buFont typeface="Wingdings" panose="05000000000000000000" pitchFamily="2" charset="2"/>
              <a:buChar char="Ø"/>
            </a:pPr>
            <a:r>
              <a:rPr lang="az" sz="1700" b="0" i="0" u="none" baseline="0"/>
              <a:t>Təcrid (verilənlərin gizlədilməsi, ört-basdır edilməsi)</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("daxil edilməsi, dəyişdirilmə")</a:t>
            </a:r>
          </a:p>
        </p:txBody>
      </p:sp>
    </p:spTree>
    <p:extLst>
      <p:ext uri="{BB962C8B-B14F-4D97-AF65-F5344CB8AC3E}">
        <p14:creationId xmlns:p14="http://schemas.microsoft.com/office/powerpoint/2010/main" val="34701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3412" y="1368584"/>
            <a:ext cx="3889351" cy="453970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daxili qanunvericiliyində birbaşa oxuna bilməsi və ya anlaşılan olmasından asılı olmayaraq kompüter verilənlərini hüquqi məqsədlərlə autentik verilənlər kimi hesab edilməsi və ya istifadə edilməsi üçün onlara belə hüquq olmadan verilənlərin </a:t>
            </a:r>
            <a:r>
              <a:rPr lang="az" sz="1700" b="1" i="0" u="none" baseline="0">
                <a:solidFill>
                  <a:srgbClr val="FF0000"/>
                </a:solidFill>
              </a:rPr>
              <a:t>autentikliyinin pozulmasına</a:t>
            </a:r>
            <a:r>
              <a:rPr lang="az" sz="1700" b="0" i="0" u="none" baseline="0"/>
              <a:t> səbəb olan</a:t>
            </a:r>
            <a:r>
              <a:rPr lang="az" sz="1700" b="1" i="0" u="none" baseline="0"/>
              <a:t> </a:t>
            </a:r>
            <a:r>
              <a:rPr lang="az" sz="1700" b="0" i="0" u="none" baseline="0"/>
              <a:t>qəsdən daxil etmə, dəyişdirmə, silmə və ya təcrid etmə əməllərini cinayət əməli kimi tovsif etmək üçün zəruri olan qanunvericilik və digər tədbirləri görür. </a:t>
            </a:r>
          </a:p>
          <a:p>
            <a:pPr marL="342900" indent="-342900" algn="just" rtl="0">
              <a:buFont typeface="Wingdings" pitchFamily="2" charset="2"/>
              <a:buChar char="Ø"/>
            </a:pPr>
            <a:endParaRPr lang="az" sz="1700" dirty="0"/>
          </a:p>
          <a:p>
            <a:pPr marL="342900" indent="-342900" algn="just" rtl="0">
              <a:buFont typeface="Wingdings" pitchFamily="2" charset="2"/>
              <a:buChar char="Ø"/>
            </a:pPr>
            <a:r>
              <a:rPr lang="az" sz="1700" b="0" i="0" u="none" baseline="0"/>
              <a:t>Tərəf cinayət məsuliyyətinin yaranması üçün dələduzluq niyyəti və ya bənzər bəd niyyətinmövcudluğunu tələb edə bilər.</a:t>
            </a:r>
            <a:endParaRPr lang="az"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80559" y="1400726"/>
            <a:ext cx="4094481" cy="4016484"/>
          </a:xfrm>
          <a:prstGeom prst="rect">
            <a:avLst/>
          </a:prstGeom>
        </p:spPr>
        <p:txBody>
          <a:bodyPr wrap="square">
            <a:spAutoFit/>
          </a:bodyPr>
          <a:lstStyle/>
          <a:p>
            <a:pPr marL="342900" indent="-342900" algn="just" rtl="0">
              <a:buFont typeface="Wingdings" panose="05000000000000000000" pitchFamily="2" charset="2"/>
              <a:buChar char="Ø"/>
            </a:pPr>
            <a:r>
              <a:rPr lang="az" sz="1700" b="0" i="0" u="none" baseline="0"/>
              <a:t>Adi hallarda autentik ifadəsi aşağıdakılara şamil olunur:	</a:t>
            </a:r>
          </a:p>
          <a:p>
            <a:pPr marL="800100" lvl="1" indent="-342900" algn="just" rtl="0">
              <a:buFont typeface="Wingdings" panose="05000000000000000000" pitchFamily="2" charset="2"/>
              <a:buChar char="Ø"/>
            </a:pPr>
            <a:r>
              <a:rPr lang="az" sz="1700" b="0" i="0" u="none" baseline="0"/>
              <a:t>Sənədin müəllifinin autentikliyi </a:t>
            </a:r>
          </a:p>
          <a:p>
            <a:pPr marL="800100" lvl="1" indent="-342900" algn="just" rtl="0">
              <a:buFont typeface="Wingdings" panose="05000000000000000000" pitchFamily="2" charset="2"/>
              <a:buChar char="Ø"/>
            </a:pPr>
            <a:r>
              <a:rPr lang="az" sz="1700" b="0" i="0" u="none" baseline="0"/>
              <a:t>Sənəddə əksini tapan bəyanatların həqiqiliyi ilə bağlı autentiklik</a:t>
            </a:r>
          </a:p>
          <a:p>
            <a:pPr marL="800100" lvl="1" indent="-342900" algn="just" rtl="0">
              <a:buFont typeface="Wingdings" panose="05000000000000000000" pitchFamily="2" charset="2"/>
              <a:buChar char="Ø"/>
            </a:pPr>
            <a:endParaRPr lang="az" sz="1700" dirty="0"/>
          </a:p>
          <a:p>
            <a:pPr marL="342900" indent="-342900" algn="just" rtl="0">
              <a:buFont typeface="Wingdings" panose="05000000000000000000" pitchFamily="2" charset="2"/>
              <a:buChar char="Ø"/>
            </a:pPr>
            <a:r>
              <a:rPr lang="az" sz="1700" b="0" i="0" u="none" baseline="0"/>
              <a:t>Verilənlərin autentikliyi minimum olaraq verilənlərin mənbəyinin kim olduği ilə əlaqəlidir (məzmunun düzgünlüyündən/etibarlılığından asılı olmayaraq)</a:t>
            </a:r>
          </a:p>
          <a:p>
            <a:pPr marL="342900" indent="-342900" algn="just" rtl="0">
              <a:buFont typeface="Wingdings" panose="05000000000000000000" pitchFamily="2" charset="2"/>
              <a:buChar char="Ø"/>
            </a:pPr>
            <a:endParaRPr lang="az" sz="1700" dirty="0"/>
          </a:p>
          <a:p>
            <a:pPr marL="342900" indent="-342900" algn="just" rtl="0">
              <a:buFont typeface="Wingdings" panose="05000000000000000000" pitchFamily="2" charset="2"/>
              <a:buChar char="Ø"/>
            </a:pPr>
            <a:r>
              <a:rPr lang="az" sz="1700" b="0" i="0" u="none" baseline="0"/>
              <a:t>Autentiklik həmçinin ixtiyari qaydada verilənlərin həqiqiliyinə də aid ola bilər</a:t>
            </a:r>
          </a:p>
        </p:txBody>
      </p:sp>
      <p:sp>
        <p:nvSpPr>
          <p:cNvPr id="2" name="TextBox 7">
            <a:extLst>
              <a:ext uri="{FF2B5EF4-FFF2-40B4-BE49-F238E27FC236}">
                <a16:creationId xmlns:a16="http://schemas.microsoft.com/office/drawing/2014/main" id="{BEAF62CB-F43E-4908-A7A3-1F2EB3F33569}"/>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("autentik olmayan verilənlər")</a:t>
            </a:r>
          </a:p>
        </p:txBody>
      </p:sp>
    </p:spTree>
    <p:extLst>
      <p:ext uri="{BB962C8B-B14F-4D97-AF65-F5344CB8AC3E}">
        <p14:creationId xmlns:p14="http://schemas.microsoft.com/office/powerpoint/2010/main" val="331291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02612" y="1509936"/>
            <a:ext cx="3889351" cy="453970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daxili qanunvericiliyində birbaşa oxuna bilməsi və ya anlaşılan olmasından asılı olmayaraq kompüter verilənlərini </a:t>
            </a:r>
            <a:r>
              <a:rPr lang="az" sz="1700" b="1" i="0" u="none" baseline="0">
                <a:solidFill>
                  <a:srgbClr val="FF0000"/>
                </a:solidFill>
              </a:rPr>
              <a:t>hüquqi məqsədlərlə autentik verilənlər kimi hesab edilməsi və ya istifadə edilməsi üçün</a:t>
            </a:r>
            <a:r>
              <a:rPr lang="az" sz="1700" b="0" i="0" u="none" baseline="0"/>
              <a:t> onlara belə hüquq olmadan verilənlərin autentikliyinin pozulmasına səbəb olan</a:t>
            </a:r>
            <a:r>
              <a:rPr lang="az" sz="1700" b="1" i="0" u="none" baseline="0"/>
              <a:t> </a:t>
            </a:r>
            <a:r>
              <a:rPr lang="az" sz="1700" b="0" i="0" u="none" baseline="0"/>
              <a:t>qəsdən daxil etmə, dəyişdirmə, silmə və ya təcrid etmə əməllərini cinayət əməli kimi tovsif etmək üçün zəruri olan qanunvericilik və digər tədbirləri görür. </a:t>
            </a:r>
          </a:p>
          <a:p>
            <a:pPr marL="342900" indent="-342900" algn="just" rtl="0">
              <a:buFont typeface="Wingdings" pitchFamily="2" charset="2"/>
              <a:buChar char="Ø"/>
            </a:pPr>
            <a:endParaRPr lang="az" sz="1700" dirty="0"/>
          </a:p>
          <a:p>
            <a:pPr marL="342900" indent="-342900" algn="just" rtl="0">
              <a:buFont typeface="Wingdings" pitchFamily="2" charset="2"/>
              <a:buChar char="Ø"/>
            </a:pPr>
            <a:r>
              <a:rPr lang="az" sz="1700" b="0" i="0" u="none" baseline="0"/>
              <a:t>Tərəf cinayət məsuliyyətinin yaranması üçün dələduzluq niyyəti və ya bənzər bəd niyyətinmövcudluğunu tələb edə bilər.</a:t>
            </a:r>
            <a:endParaRPr lang="az"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380472" y="1509936"/>
            <a:ext cx="4143768" cy="1400383"/>
          </a:xfrm>
          <a:prstGeom prst="rect">
            <a:avLst/>
          </a:prstGeom>
        </p:spPr>
        <p:txBody>
          <a:bodyPr wrap="square">
            <a:spAutoFit/>
          </a:bodyPr>
          <a:lstStyle/>
          <a:p>
            <a:pPr marL="342900" indent="-342900" algn="just" rtl="0">
              <a:buFont typeface="Wingdings" panose="05000000000000000000" pitchFamily="2" charset="2"/>
              <a:buChar char="Ø"/>
            </a:pPr>
            <a:r>
              <a:rPr lang="az" sz="1700" b="0" i="0" u="none" baseline="0"/>
              <a:t>Niyyətlə bağlı əlavə tələb </a:t>
            </a:r>
          </a:p>
          <a:p>
            <a:pPr marL="342900" indent="-342900" algn="just" rtl="0">
              <a:buFont typeface="Wingdings" panose="05000000000000000000" pitchFamily="2" charset="2"/>
              <a:buChar char="Ø"/>
            </a:pPr>
            <a:endParaRPr lang="az" sz="1700" dirty="0"/>
          </a:p>
          <a:p>
            <a:pPr marL="342900" indent="-342900" algn="just" rtl="0">
              <a:buFont typeface="Wingdings" panose="05000000000000000000" pitchFamily="2" charset="2"/>
              <a:buChar char="Ø"/>
            </a:pPr>
            <a:r>
              <a:rPr lang="az" sz="1700" b="0" i="0" u="none" baseline="0"/>
              <a:t>"Qanunu məqsədlər" qanuni əməliyyatları və qanuna müvafiq sənədləri əhatə edir.  </a:t>
            </a:r>
          </a:p>
        </p:txBody>
      </p:sp>
      <p:sp>
        <p:nvSpPr>
          <p:cNvPr id="2" name="TextBox 7">
            <a:extLst>
              <a:ext uri="{FF2B5EF4-FFF2-40B4-BE49-F238E27FC236}">
                <a16:creationId xmlns:a16="http://schemas.microsoft.com/office/drawing/2014/main" id="{9D1A153A-976F-4A26-897A-EC8F5C517FC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a:t>
            </a:r>
          </a:p>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(“niyyəti ilə…”)</a:t>
            </a:r>
          </a:p>
        </p:txBody>
      </p:sp>
    </p:spTree>
    <p:extLst>
      <p:ext uri="{BB962C8B-B14F-4D97-AF65-F5344CB8AC3E}">
        <p14:creationId xmlns:p14="http://schemas.microsoft.com/office/powerpoint/2010/main" val="2541685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3572" y="1571784"/>
            <a:ext cx="3889351" cy="453970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daxili qanunvericiliyində </a:t>
            </a:r>
            <a:r>
              <a:rPr lang="az" sz="1700" b="1" i="0" u="none" baseline="0">
                <a:solidFill>
                  <a:srgbClr val="FF0000"/>
                </a:solidFill>
              </a:rPr>
              <a:t>birbaşa oxuna bilməsi və ya anlaşılan olmasından asılı olmayaraq</a:t>
            </a:r>
            <a:r>
              <a:rPr lang="az" sz="1700" b="0" i="0" u="none" baseline="0"/>
              <a:t> kompüter verilənlərini hüquqi məqsədlərlə autentik verilənlər kimi hesab edilməsi və ya istifadə edilməsi üçün onlara belə hüquq olmadan verilənlərin autentikliyinin pozulmasına səbəb olan</a:t>
            </a:r>
            <a:r>
              <a:rPr lang="az" sz="1700" b="1" i="0" u="none" baseline="0"/>
              <a:t> </a:t>
            </a:r>
            <a:r>
              <a:rPr lang="az" sz="1700" b="0" i="0" u="none" baseline="0"/>
              <a:t>qəsdən daxil etmə, dəyişdirmə, silmə və ya təcrid etmə əməllərini cinayət əməli kimi tovsif etmək üçün zəruri olan qanunvericilik və digər tədbirləri görür. </a:t>
            </a:r>
          </a:p>
          <a:p>
            <a:pPr marL="342900" indent="-342900" algn="just" rtl="0">
              <a:buFont typeface="Wingdings" pitchFamily="2" charset="2"/>
              <a:buChar char="Ø"/>
            </a:pPr>
            <a:endParaRPr lang="az" sz="1700" dirty="0"/>
          </a:p>
          <a:p>
            <a:pPr marL="342900" indent="-342900" algn="just" rtl="0">
              <a:buFont typeface="Wingdings" pitchFamily="2" charset="2"/>
              <a:buChar char="Ø"/>
            </a:pPr>
            <a:r>
              <a:rPr lang="az" sz="1700" b="0" i="0" u="none" baseline="0"/>
              <a:t>Tərəf cinayət məsuliyyətinin yaranması üçün dələduzluq niyyəti və ya bənzər bəd niyyətinmövcudluğunu tələb edə bilər.</a:t>
            </a:r>
            <a:endParaRPr lang="az"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531360" y="1571784"/>
            <a:ext cx="4226560" cy="1215717"/>
          </a:xfrm>
          <a:prstGeom prst="rect">
            <a:avLst/>
          </a:prstGeom>
        </p:spPr>
        <p:txBody>
          <a:bodyPr wrap="square">
            <a:spAutoFit/>
          </a:bodyPr>
          <a:lstStyle/>
          <a:p>
            <a:pPr marL="342900" indent="-342900" algn="just" rtl="0">
              <a:buFont typeface="Wingdings" panose="05000000000000000000" pitchFamily="2" charset="2"/>
              <a:buChar char="Ø"/>
            </a:pPr>
            <a:r>
              <a:rPr lang="az" sz="1700" b="0" i="0" u="none" baseline="0"/>
              <a:t>Autentik olmayan verilənlərin insanlar tərəfindən birbaşa oxuna və ya ayırd edilə bilməsi mütləq deyil. </a:t>
            </a:r>
          </a:p>
          <a:p>
            <a:pPr marL="342900" indent="-342900" algn="just" rtl="0">
              <a:buFont typeface="Wingdings" pitchFamily="2" charset="2"/>
              <a:buChar char="ü"/>
            </a:pPr>
            <a:endParaRPr lang="az" sz="2200" dirty="0">
              <a:latin typeface="+mj-lt"/>
            </a:endParaRPr>
          </a:p>
        </p:txBody>
      </p:sp>
      <p:sp>
        <p:nvSpPr>
          <p:cNvPr id="2" name="TextBox 7">
            <a:extLst>
              <a:ext uri="{FF2B5EF4-FFF2-40B4-BE49-F238E27FC236}">
                <a16:creationId xmlns:a16="http://schemas.microsoft.com/office/drawing/2014/main" id="{FF58A1EE-D31D-43F4-A03D-C97C3BAB9326}"/>
              </a:ext>
            </a:extLst>
          </p:cNvPr>
          <p:cNvSpPr txBox="1">
            <a:spLocks noChangeArrowheads="1"/>
          </p:cNvSpPr>
          <p:nvPr/>
        </p:nvSpPr>
        <p:spPr bwMode="auto">
          <a:xfrm>
            <a:off x="1177924" y="-27384"/>
            <a:ext cx="785812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(“birbaşa oxuna bilməsindən…asılı olmayaraq…”)</a:t>
            </a:r>
          </a:p>
        </p:txBody>
      </p:sp>
    </p:spTree>
    <p:extLst>
      <p:ext uri="{BB962C8B-B14F-4D97-AF65-F5344CB8AC3E}">
        <p14:creationId xmlns:p14="http://schemas.microsoft.com/office/powerpoint/2010/main" val="2167940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3092" y="1533465"/>
            <a:ext cx="3889351" cy="453970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daxili qanunvericiliyində birbaşa oxuna bilməsi və ya anlaşılan olmasından asılı olmayaraq kompüter verilənlərini hüquqi məqsədlərlə autentik verilənlər kimi hesab edilməsi və ya istifadə edilməsi üçün onlara belə hüquq olmadan verilənlərin autentikliyinin pozulmasına səbəb olan qəsdən daxil etmə, dəyişdirmə, silmə və ya təcrid etmə əməllərini cinayət əməli kimi tovsif etmək üçün zəruri olan qanunvericilik və digər tədbirləri görür. </a:t>
            </a:r>
          </a:p>
          <a:p>
            <a:pPr marL="342900" indent="-342900" algn="just" rtl="0">
              <a:buFont typeface="Wingdings" pitchFamily="2" charset="2"/>
              <a:buChar char="Ø"/>
            </a:pPr>
            <a:endParaRPr lang="az" sz="1700" dirty="0"/>
          </a:p>
          <a:p>
            <a:pPr marL="342900" indent="-342900" algn="just" rtl="0">
              <a:buFont typeface="Wingdings" pitchFamily="2" charset="2"/>
              <a:buChar char="Ø"/>
            </a:pPr>
            <a:r>
              <a:rPr lang="az" sz="1700" b="0" i="0" u="none" baseline="0"/>
              <a:t>Tərəf cinayət məsuliyyətinin yaranması üçün </a:t>
            </a:r>
            <a:r>
              <a:rPr lang="az" sz="1700" b="1" i="0" u="none" baseline="0">
                <a:solidFill>
                  <a:srgbClr val="FF0000"/>
                </a:solidFill>
              </a:rPr>
              <a:t>dələduzluq niyyəti</a:t>
            </a:r>
            <a:r>
              <a:rPr lang="az" sz="1700" b="0" i="0" u="none" baseline="0"/>
              <a:t> və ya </a:t>
            </a:r>
            <a:r>
              <a:rPr lang="az" sz="1700" b="1" i="0" u="none" baseline="0">
                <a:solidFill>
                  <a:srgbClr val="FF0000"/>
                </a:solidFill>
              </a:rPr>
              <a:t>bənzər bəd niyyətin</a:t>
            </a:r>
            <a:r>
              <a:rPr lang="az" sz="1700" b="0" i="0" u="none" baseline="0"/>
              <a:t>mövcudluğunu tələb edə bilər.</a:t>
            </a:r>
            <a:endParaRPr lang="az"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51592" y="1522610"/>
            <a:ext cx="4092968" cy="1400383"/>
          </a:xfrm>
          <a:prstGeom prst="rect">
            <a:avLst/>
          </a:prstGeom>
        </p:spPr>
        <p:txBody>
          <a:bodyPr wrap="square">
            <a:spAutoFit/>
          </a:bodyPr>
          <a:lstStyle/>
          <a:p>
            <a:pPr marL="342900" indent="-342900" algn="just" rtl="0">
              <a:buFont typeface="Wingdings" pitchFamily="2" charset="2"/>
              <a:buChar char="ü"/>
            </a:pPr>
            <a:r>
              <a:rPr lang="az" sz="1700" b="0" i="0" u="none" baseline="0"/>
              <a:t>Tərəflər kompüter texnologiyalarından istifadə etməklə dələduzluğun kriminallaşdırılmasını aşağıdakı məhdudlaşdırıcı elementlər vasitəsilə məhdudlaşdıra bilərlər:</a:t>
            </a:r>
          </a:p>
          <a:p>
            <a:pPr marL="800100" lvl="1" indent="-342900" algn="just" rtl="0">
              <a:buFont typeface="Wingdings" pitchFamily="2" charset="2"/>
              <a:buChar char="ü"/>
            </a:pPr>
            <a:r>
              <a:rPr lang="az" sz="1700" b="0" i="0" u="none" baseline="0"/>
              <a:t>Dələduzluq niyyəti</a:t>
            </a:r>
          </a:p>
          <a:p>
            <a:pPr marL="800100" lvl="1" indent="-342900" algn="just" rtl="0">
              <a:buFont typeface="Wingdings" pitchFamily="2" charset="2"/>
              <a:buChar char="ü"/>
            </a:pPr>
            <a:r>
              <a:rPr lang="az" sz="1700" b="0" i="0" u="none" baseline="0"/>
              <a:t>Bəd niyyət </a:t>
            </a:r>
          </a:p>
        </p:txBody>
      </p:sp>
      <p:sp>
        <p:nvSpPr>
          <p:cNvPr id="2" name="TextBox 7">
            <a:extLst>
              <a:ext uri="{FF2B5EF4-FFF2-40B4-BE49-F238E27FC236}">
                <a16:creationId xmlns:a16="http://schemas.microsoft.com/office/drawing/2014/main" id="{DC63C6C5-275C-4E83-9E37-95E8A8022984}"/>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a:t>
            </a:r>
          </a:p>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(“dələduzluq niyyəti…”)</a:t>
            </a:r>
          </a:p>
        </p:txBody>
      </p:sp>
    </p:spTree>
    <p:extLst>
      <p:ext uri="{BB962C8B-B14F-4D97-AF65-F5344CB8AC3E}">
        <p14:creationId xmlns:p14="http://schemas.microsoft.com/office/powerpoint/2010/main" val="4043386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az" sz="3200" b="1" i="1" u="none" baseline="0">
                <a:latin typeface="+mn-lt"/>
              </a:rPr>
              <a:t>Kompüter texnologiyalarından istifadə etməklə dələduzluq</a:t>
            </a:r>
            <a:endParaRPr lang="az" sz="3200" dirty="0">
              <a:latin typeface="+mn-lt"/>
            </a:endParaRPr>
          </a:p>
        </p:txBody>
      </p:sp>
      <p:sp>
        <p:nvSpPr>
          <p:cNvPr id="3" name="Text Placeholder 2"/>
          <p:cNvSpPr>
            <a:spLocks noGrp="1"/>
          </p:cNvSpPr>
          <p:nvPr>
            <p:ph type="body" idx="1"/>
          </p:nvPr>
        </p:nvSpPr>
        <p:spPr/>
        <p:txBody>
          <a:bodyPr>
            <a:normAutofit fontScale="92500"/>
          </a:bodyPr>
          <a:lstStyle/>
          <a:p>
            <a:pPr algn="l" rtl="0"/>
            <a:r>
              <a:rPr lang="az" b="0" i="0" u="none" baseline="0">
                <a:latin typeface="Verdana" panose="020B0604030504040204" pitchFamily="34" charset="0"/>
                <a:ea typeface="Verdana" panose="020B0604030504040204" pitchFamily="34" charset="0"/>
              </a:rPr>
              <a:t>Budapeşt konvensiyasının maddi hüquq normaları (2-ci hissə)</a:t>
            </a:r>
          </a:p>
          <a:p>
            <a:endParaRPr lang="az" dirty="0"/>
          </a:p>
        </p:txBody>
      </p:sp>
      <p:sp>
        <p:nvSpPr>
          <p:cNvPr id="4" name="Slide Number Placeholder 3"/>
          <p:cNvSpPr>
            <a:spLocks noGrp="1"/>
          </p:cNvSpPr>
          <p:nvPr>
            <p:ph type="sldNum" sz="quarter" idx="10"/>
          </p:nvPr>
        </p:nvSpPr>
        <p:spPr/>
        <p:txBody>
          <a:bodyPr/>
          <a:lstStyle/>
          <a:p>
            <a:pPr algn="r" rtl="0"/>
            <a:fld id="{49C04F3A-82BD-4011-AADB-1F79FD7DF4BC}" type="slidenum">
              <a:rPr/>
              <a:pPr/>
              <a:t>15</a:t>
            </a:fld>
            <a:endParaRPr lang="az" dirty="0"/>
          </a:p>
        </p:txBody>
      </p:sp>
      <p:sp>
        <p:nvSpPr>
          <p:cNvPr id="5" name="Text Placeholder 4"/>
          <p:cNvSpPr>
            <a:spLocks noGrp="1"/>
          </p:cNvSpPr>
          <p:nvPr>
            <p:ph type="body" sz="quarter" idx="11"/>
          </p:nvPr>
        </p:nvSpPr>
        <p:spPr/>
        <p:txBody>
          <a:bodyPr>
            <a:normAutofit lnSpcReduction="10000"/>
          </a:bodyPr>
          <a:lstStyle/>
          <a:p>
            <a:endParaRPr lang="az" dirty="0">
              <a:latin typeface="Verdana" charset="0"/>
              <a:cs typeface="Verdana" charset="0"/>
            </a:endParaRPr>
          </a:p>
          <a:p>
            <a:pPr algn="r" rtl="0"/>
            <a:r>
              <a:rPr lang="az" b="0" i="0" u="none" baseline="0">
                <a:latin typeface="Verdana" charset="0"/>
                <a:cs typeface="Verdana" charset="0"/>
              </a:rPr>
              <a:t>Bölmə 2</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86311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dələduzluq</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
        <p:nvSpPr>
          <p:cNvPr id="21" name="Rectangle 3">
            <a:extLst>
              <a:ext uri="{FF2B5EF4-FFF2-40B4-BE49-F238E27FC236}">
                <a16:creationId xmlns:a16="http://schemas.microsoft.com/office/drawing/2014/main" id="{A2DE72C8-3B66-4BD5-8E45-72248E01534A}"/>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90000"/>
              </a:lnSpc>
              <a:buFont typeface="Arial" panose="020B0604020202020204" pitchFamily="34" charset="0"/>
              <a:buNone/>
              <a:defRPr/>
            </a:pPr>
            <a:endParaRPr lang="az" altLang="sr-Latn-RS" sz="1400" b="1" i="1" dirty="0">
              <a:cs typeface="Times New Roman" pitchFamily="18" charset="0"/>
            </a:endParaRPr>
          </a:p>
          <a:p>
            <a:pPr marL="0" indent="0" algn="ctr" rtl="0" eaLnBrk="1" hangingPunct="1">
              <a:lnSpc>
                <a:spcPct val="90000"/>
              </a:lnSpc>
              <a:buFont typeface="Arial" panose="020B0604020202020204" pitchFamily="34" charset="0"/>
              <a:buNone/>
              <a:defRPr/>
            </a:pPr>
            <a:r>
              <a:rPr lang="az" b="1" i="1" u="none" baseline="0">
                <a:cs typeface="Times New Roman" pitchFamily="18" charset="0"/>
              </a:rPr>
              <a:t>Kompüter texnologiyalarından istifadə etməklə dələduzluq</a:t>
            </a:r>
          </a:p>
          <a:p>
            <a:pPr marL="0" indent="0" algn="ctr" rtl="0" eaLnBrk="1" hangingPunct="1">
              <a:lnSpc>
                <a:spcPct val="90000"/>
              </a:lnSpc>
              <a:buFont typeface="Arial" panose="020B0604020202020204" pitchFamily="34" charset="0"/>
              <a:buNone/>
              <a:defRPr/>
            </a:pPr>
            <a:r>
              <a:rPr lang="az" b="1" i="1" u="none" baseline="0">
                <a:cs typeface="Times New Roman" pitchFamily="18" charset="0"/>
              </a:rPr>
              <a:t>(Budapeşt Konvensiyasınin 8-cı maddəsi)</a:t>
            </a:r>
          </a:p>
          <a:p>
            <a:pPr algn="ctr" rtl="0" eaLnBrk="1" hangingPunct="1">
              <a:lnSpc>
                <a:spcPct val="90000"/>
              </a:lnSpc>
              <a:defRPr/>
            </a:pPr>
            <a:endParaRPr lang="az" altLang="fr-FR" i="1" dirty="0">
              <a:cs typeface="Times New Roman" pitchFamily="18" charset="0"/>
            </a:endParaRPr>
          </a:p>
          <a:p>
            <a:pPr algn="ctr" rtl="0" eaLnBrk="1" hangingPunct="1">
              <a:lnSpc>
                <a:spcPct val="90000"/>
              </a:lnSpc>
              <a:defRPr/>
            </a:pPr>
            <a:r>
              <a:rPr lang="az" sz="2800" b="0" i="1" u="none" baseline="0">
                <a:cs typeface="Times New Roman" pitchFamily="18" charset="0"/>
              </a:rPr>
              <a:t>Maddi dəyəri olan əşyalarla əlaqədar cinayətə paralel cinayət əməli</a:t>
            </a:r>
          </a:p>
        </p:txBody>
      </p:sp>
    </p:spTree>
    <p:extLst>
      <p:ext uri="{BB962C8B-B14F-4D97-AF65-F5344CB8AC3E}">
        <p14:creationId xmlns:p14="http://schemas.microsoft.com/office/powerpoint/2010/main" val="3345502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13510" y="180113"/>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dələduzluq: Nümunə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pic>
        <p:nvPicPr>
          <p:cNvPr id="5" name="Picture 4">
            <a:extLst>
              <a:ext uri="{FF2B5EF4-FFF2-40B4-BE49-F238E27FC236}">
                <a16:creationId xmlns:a16="http://schemas.microsoft.com/office/drawing/2014/main" id="{A5DB64D2-0B02-47FD-AFD5-CCC5932292F5}"/>
              </a:ext>
            </a:extLst>
          </p:cNvPr>
          <p:cNvPicPr>
            <a:picLocks noChangeAspect="1"/>
          </p:cNvPicPr>
          <p:nvPr/>
        </p:nvPicPr>
        <p:blipFill>
          <a:blip r:embed="rId3"/>
          <a:stretch>
            <a:fillRect/>
          </a:stretch>
        </p:blipFill>
        <p:spPr>
          <a:xfrm>
            <a:off x="7937" y="1062038"/>
            <a:ext cx="9144000" cy="5460682"/>
          </a:xfrm>
          <a:prstGeom prst="rect">
            <a:avLst/>
          </a:prstGeom>
        </p:spPr>
      </p:pic>
    </p:spTree>
    <p:extLst>
      <p:ext uri="{BB962C8B-B14F-4D97-AF65-F5344CB8AC3E}">
        <p14:creationId xmlns:p14="http://schemas.microsoft.com/office/powerpoint/2010/main" val="689027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dələduzluq (“daxil edilmə, dəyişdirilmə, silinmə…”)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
        <p:nvSpPr>
          <p:cNvPr id="23" name="Rectangle 22">
            <a:extLst>
              <a:ext uri="{FF2B5EF4-FFF2-40B4-BE49-F238E27FC236}">
                <a16:creationId xmlns:a16="http://schemas.microsoft.com/office/drawing/2014/main" id="{2F249C7A-C0AF-47C6-8876-946DBD6E0AA3}"/>
              </a:ext>
            </a:extLst>
          </p:cNvPr>
          <p:cNvSpPr/>
          <p:nvPr/>
        </p:nvSpPr>
        <p:spPr>
          <a:xfrm>
            <a:off x="304424" y="1287212"/>
            <a:ext cx="3889351" cy="480131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aşağıdakı əməllərin qəsdən və belə hüquq olmadan törədilməsi və başqasının əmlakından məhrum olmasıilə nəticələnməsi hallarının daxili qanunvericiliyində cinayət əməli kimi tövsif olunması üçün zəruri olan qanunvericilik və digər tədbirləri görür: </a:t>
            </a:r>
          </a:p>
          <a:p>
            <a:pPr marL="342900" indent="-342900" algn="just" rtl="0">
              <a:buFont typeface="Wingdings" pitchFamily="2" charset="2"/>
              <a:buChar char="Ø"/>
            </a:pPr>
            <a:endParaRPr lang="az" sz="1700" dirty="0"/>
          </a:p>
          <a:p>
            <a:pPr marL="800100" lvl="1" indent="-342900" algn="just" rtl="0">
              <a:buFont typeface="+mj-lt"/>
              <a:buAutoNum type="alphaLcParenR"/>
            </a:pPr>
            <a:r>
              <a:rPr lang="az" sz="1700" b="1" i="0" u="none" baseline="0">
                <a:solidFill>
                  <a:srgbClr val="FF0000"/>
                </a:solidFill>
              </a:rPr>
              <a:t>kompüter verilənlərinin</a:t>
            </a:r>
            <a:r>
              <a:rPr lang="az" sz="1700" b="0" i="0" u="none" baseline="0"/>
              <a:t> hər hansı </a:t>
            </a:r>
            <a:r>
              <a:rPr lang="az" sz="1700" b="1" i="0" u="none" baseline="0">
                <a:solidFill>
                  <a:srgbClr val="FF0000"/>
                </a:solidFill>
              </a:rPr>
              <a:t>daxil edilməsi</a:t>
            </a:r>
            <a:r>
              <a:rPr lang="az" sz="1700" b="1" i="0" u="none" baseline="0"/>
              <a:t>, </a:t>
            </a:r>
            <a:r>
              <a:rPr lang="az" sz="1700" b="1" i="0" u="none" baseline="0">
                <a:solidFill>
                  <a:srgbClr val="FF0000"/>
                </a:solidFill>
              </a:rPr>
              <a:t>dəyişdirilməsi</a:t>
            </a:r>
            <a:r>
              <a:rPr lang="az" sz="1700" b="1" i="0" u="none" baseline="0"/>
              <a:t>, </a:t>
            </a:r>
            <a:r>
              <a:rPr lang="az" sz="1700" b="1" i="0" u="none" baseline="0">
                <a:solidFill>
                  <a:srgbClr val="FF0000"/>
                </a:solidFill>
              </a:rPr>
              <a:t>silinməsi</a:t>
            </a:r>
            <a:r>
              <a:rPr lang="az" sz="1700" b="1" i="0" u="none" baseline="0"/>
              <a:t> </a:t>
            </a:r>
            <a:r>
              <a:rPr lang="az" sz="1700" b="0" i="0" u="none" baseline="0"/>
              <a:t>və ya </a:t>
            </a:r>
            <a:r>
              <a:rPr lang="az" sz="1700" b="1" i="0" u="none" baseline="0">
                <a:solidFill>
                  <a:srgbClr val="FF0000"/>
                </a:solidFill>
              </a:rPr>
              <a:t>təcrid edilməsi</a:t>
            </a:r>
            <a:r>
              <a:rPr lang="az" sz="1700" b="0" i="0" u="none" baseline="0"/>
              <a:t>; </a:t>
            </a:r>
          </a:p>
          <a:p>
            <a:pPr lvl="1" algn="just" rtl="0"/>
            <a:endParaRPr lang="az" sz="1700" dirty="0"/>
          </a:p>
          <a:p>
            <a:pPr marL="800100" lvl="1" indent="-342900" algn="just" rtl="0">
              <a:buFont typeface="+mj-lt"/>
              <a:buAutoNum type="alphaLcParenR"/>
            </a:pPr>
            <a:r>
              <a:rPr lang="az" sz="1700" b="0" i="0" u="none" baseline="0"/>
              <a:t>belə hüquq olmadan özü və ya digər şəxs üçün iqtisadi mənfəət əldə etmək məqsədilə dələduzluq üçün və ya bəd niyyətlə </a:t>
            </a:r>
            <a:r>
              <a:rPr lang="az" sz="1700" b="1" i="0" u="none" baseline="0">
                <a:solidFill>
                  <a:srgbClr val="FF0000"/>
                </a:solidFill>
              </a:rPr>
              <a:t>kompüter sisteminin işinə</a:t>
            </a:r>
            <a:r>
              <a:rPr lang="az" sz="1700" b="1" i="0" u="none" baseline="0"/>
              <a:t> </a:t>
            </a:r>
            <a:r>
              <a:rPr lang="az" sz="1700" b="0" i="0" u="none" baseline="0"/>
              <a:t>hər hansı</a:t>
            </a:r>
            <a:r>
              <a:rPr lang="az" sz="1700" b="1" i="0" u="none" baseline="0"/>
              <a:t> </a:t>
            </a:r>
            <a:r>
              <a:rPr lang="az" sz="1700" b="1" i="0" u="none" baseline="0">
                <a:solidFill>
                  <a:srgbClr val="FF0000"/>
                </a:solidFill>
              </a:rPr>
              <a:t>müdaxilə</a:t>
            </a:r>
            <a:r>
              <a:rPr lang="az" sz="1700" b="0" i="0" u="none" baseline="0"/>
              <a:t>.</a:t>
            </a:r>
            <a:endParaRPr lang="az" sz="1700" dirty="0"/>
          </a:p>
        </p:txBody>
      </p:sp>
      <p:sp>
        <p:nvSpPr>
          <p:cNvPr id="25" name="Rectangle 24">
            <a:extLst>
              <a:ext uri="{FF2B5EF4-FFF2-40B4-BE49-F238E27FC236}">
                <a16:creationId xmlns:a16="http://schemas.microsoft.com/office/drawing/2014/main" id="{6835138B-B564-4190-A328-AFB4CD3FE797}"/>
              </a:ext>
            </a:extLst>
          </p:cNvPr>
          <p:cNvSpPr/>
          <p:nvPr/>
        </p:nvSpPr>
        <p:spPr>
          <a:xfrm>
            <a:off x="4582160" y="1287212"/>
            <a:ext cx="4074160" cy="3754874"/>
          </a:xfrm>
          <a:prstGeom prst="rect">
            <a:avLst/>
          </a:prstGeom>
        </p:spPr>
        <p:txBody>
          <a:bodyPr wrap="square">
            <a:spAutoFit/>
          </a:bodyPr>
          <a:lstStyle/>
          <a:p>
            <a:pPr marL="342900" indent="-342900" algn="just" rtl="0">
              <a:buFont typeface="Wingdings" panose="05000000000000000000" pitchFamily="2" charset="2"/>
              <a:buChar char="Ø"/>
            </a:pPr>
            <a:r>
              <a:rPr lang="az" sz="1700" b="0" i="0" u="none" baseline="0"/>
              <a:t>Bu cinayət başqa bir şəxsin aşağıdakı üsullarla əmlakdan məhrum edilməsi ilə məhdudlaşır: </a:t>
            </a:r>
          </a:p>
          <a:p>
            <a:pPr marL="285750" indent="-285750" algn="just" rtl="0">
              <a:buFont typeface="Wingdings" panose="05000000000000000000" pitchFamily="2" charset="2"/>
              <a:buChar char="Ø"/>
            </a:pPr>
            <a:endParaRPr lang="az" sz="1700" dirty="0"/>
          </a:p>
          <a:p>
            <a:pPr marL="800100" lvl="1" indent="-342900" algn="just" rtl="0">
              <a:buFont typeface="Wingdings" panose="05000000000000000000" pitchFamily="2" charset="2"/>
              <a:buChar char="Ø"/>
            </a:pPr>
            <a:r>
              <a:rPr lang="az" sz="1700" b="0" i="0" u="none" baseline="0"/>
              <a:t>Düzgün və ya yanlış verilənlərin daxil edilməsi</a:t>
            </a:r>
          </a:p>
          <a:p>
            <a:pPr marL="800100" lvl="1" indent="-342900" algn="just" rtl="0">
              <a:buFont typeface="Wingdings" panose="05000000000000000000" pitchFamily="2" charset="2"/>
              <a:buChar char="Ø"/>
            </a:pPr>
            <a:r>
              <a:rPr lang="az" sz="1700" b="0" i="0" u="none" baseline="0"/>
              <a:t>Sonradan dəyişiklik (modifikasiyalar, variasiyalar, qismən dəyişikliklər)</a:t>
            </a:r>
          </a:p>
          <a:p>
            <a:pPr marL="800100" lvl="1" indent="-342900" algn="just" rtl="0">
              <a:buFont typeface="Wingdings" panose="05000000000000000000" pitchFamily="2" charset="2"/>
              <a:buChar char="Ø"/>
            </a:pPr>
            <a:r>
              <a:rPr lang="az" sz="1700" b="0" i="0" u="none" baseline="0"/>
              <a:t>Silinmə (verilənlərin məlumat daşıyıcısından silinməsi) </a:t>
            </a:r>
          </a:p>
          <a:p>
            <a:pPr marL="800100" lvl="1" indent="-342900" algn="just" rtl="0">
              <a:buFont typeface="Wingdings" panose="05000000000000000000" pitchFamily="2" charset="2"/>
              <a:buChar char="Ø"/>
            </a:pPr>
            <a:r>
              <a:rPr lang="az" sz="1700" b="0" i="0" u="none" baseline="0"/>
              <a:t>Təcrid (verilənlərin gizlədilməsi, ört-basdır edilməsi)</a:t>
            </a:r>
          </a:p>
          <a:p>
            <a:pPr marL="800100" lvl="1" indent="-342900" algn="just" rtl="0">
              <a:buFont typeface="Wingdings" panose="05000000000000000000" pitchFamily="2" charset="2"/>
              <a:buChar char="Ø"/>
            </a:pPr>
            <a:r>
              <a:rPr lang="az" sz="1700" b="0" i="0" u="none" baseline="0"/>
              <a:t>Kompüter sisteminin işinə müdaxilə </a:t>
            </a:r>
          </a:p>
        </p:txBody>
      </p:sp>
    </p:spTree>
    <p:extLst>
      <p:ext uri="{BB962C8B-B14F-4D97-AF65-F5344CB8AC3E}">
        <p14:creationId xmlns:p14="http://schemas.microsoft.com/office/powerpoint/2010/main" val="3502437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07FADD-3E6B-406F-9B66-C841DF391B79}"/>
              </a:ext>
            </a:extLst>
          </p:cNvPr>
          <p:cNvSpPr/>
          <p:nvPr/>
        </p:nvSpPr>
        <p:spPr>
          <a:xfrm>
            <a:off x="294264" y="1313457"/>
            <a:ext cx="3889351" cy="506292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aşağıdakı əməllərin qəsdən və belə hüquq olmadan törədilməsi və başqasının </a:t>
            </a:r>
            <a:r>
              <a:rPr lang="az" sz="1700" b="1" i="0" u="none" baseline="0">
                <a:solidFill>
                  <a:srgbClr val="FF0000"/>
                </a:solidFill>
              </a:rPr>
              <a:t>əmlakından məhrum olması</a:t>
            </a:r>
            <a:r>
              <a:rPr lang="az" sz="1700" b="0" i="0" u="none" baseline="0"/>
              <a:t>ilə nəticələnməsi hallarının daxili qanunvericiliyində cinayət əməli kimi tövsif olunması üçün zəruri olan qanunvericilik və digər tədbirləri görür: </a:t>
            </a:r>
          </a:p>
          <a:p>
            <a:pPr algn="just" rtl="0"/>
            <a:endParaRPr lang="az" sz="1700" dirty="0"/>
          </a:p>
          <a:p>
            <a:pPr marL="800100" lvl="1" indent="-342900" algn="just" rtl="0">
              <a:buFont typeface="+mj-lt"/>
              <a:buAutoNum type="alphaLcParenR"/>
            </a:pPr>
            <a:r>
              <a:rPr lang="az" sz="1700" b="0" i="0" u="none" baseline="0"/>
              <a:t>kompüter verilənlərinin hər hansı daxil edilməsi, dəyişdirilməsi, silinməsi və ya təcrid edilməsi; </a:t>
            </a:r>
          </a:p>
          <a:p>
            <a:pPr lvl="1" algn="just" rtl="0"/>
            <a:endParaRPr lang="az" sz="1700" dirty="0"/>
          </a:p>
          <a:p>
            <a:pPr marL="800100" lvl="1" indent="-342900" algn="just" rtl="0">
              <a:buFont typeface="+mj-lt"/>
              <a:buAutoNum type="alphaLcParenR"/>
            </a:pPr>
            <a:r>
              <a:rPr lang="az" sz="1700" b="0" i="0" u="none" baseline="0"/>
              <a:t>belə hüquq olmadan özü və ya digər şəxs üçün iqtisadi mənfəət əldə etmək məqsədilə dələduzluq üçün və ya bəd niyyətlə kompüter sisteminin işinə hər hansı müdaxilə.</a:t>
            </a:r>
            <a:endParaRPr lang="az" sz="1700" dirty="0"/>
          </a:p>
        </p:txBody>
      </p:sp>
      <p:sp>
        <p:nvSpPr>
          <p:cNvPr id="3" name="Rectangle 2">
            <a:extLst>
              <a:ext uri="{FF2B5EF4-FFF2-40B4-BE49-F238E27FC236}">
                <a16:creationId xmlns:a16="http://schemas.microsoft.com/office/drawing/2014/main" id="{A67DD044-0EFC-4C9C-9F28-8A71A6074482}"/>
              </a:ext>
            </a:extLst>
          </p:cNvPr>
          <p:cNvSpPr/>
          <p:nvPr/>
        </p:nvSpPr>
        <p:spPr>
          <a:xfrm>
            <a:off x="4673600" y="1313457"/>
            <a:ext cx="3891280" cy="2708434"/>
          </a:xfrm>
          <a:prstGeom prst="rect">
            <a:avLst/>
          </a:prstGeom>
        </p:spPr>
        <p:txBody>
          <a:bodyPr wrap="square">
            <a:spAutoFit/>
          </a:bodyPr>
          <a:lstStyle/>
          <a:p>
            <a:pPr marL="342900" indent="-342900" algn="just" rtl="0">
              <a:buFont typeface="Wingdings" panose="05000000000000000000" pitchFamily="2" charset="2"/>
              <a:buChar char="Ø"/>
            </a:pPr>
            <a:r>
              <a:rPr lang="az" sz="1700" b="0" i="0" u="none" baseline="0"/>
              <a:t>Kompüterdən istifadə etməklə törədilən dələduzluq başqa bir şəxsin əmlakı ilə əlaqədar birbaşa iqtisadi itkiyə və ya əmlak itkisinə səbəb olmalıdır. </a:t>
            </a:r>
          </a:p>
          <a:p>
            <a:pPr marL="342900" indent="-342900" algn="just" rtl="0">
              <a:buFont typeface="Wingdings" panose="05000000000000000000" pitchFamily="2" charset="2"/>
              <a:buChar char="Ø"/>
            </a:pPr>
            <a:endParaRPr lang="az" sz="1700" dirty="0"/>
          </a:p>
          <a:p>
            <a:pPr marL="342900" indent="-342900" algn="just" rtl="0">
              <a:buFont typeface="Wingdings" panose="05000000000000000000" pitchFamily="2" charset="2"/>
              <a:buChar char="Ø"/>
            </a:pPr>
            <a:r>
              <a:rPr lang="az" sz="1700" b="0" i="0" u="none" baseline="0"/>
              <a:t>Bura aşağıdakılardan məhrul edilmə daxildir: </a:t>
            </a:r>
          </a:p>
          <a:p>
            <a:pPr marL="800100" lvl="1" indent="-342900" algn="just" rtl="0">
              <a:buFont typeface="Wingdings" panose="05000000000000000000" pitchFamily="2" charset="2"/>
              <a:buChar char="Ø"/>
            </a:pPr>
            <a:r>
              <a:rPr lang="az" sz="1700" b="0" i="0" u="none" baseline="0"/>
              <a:t>Pul </a:t>
            </a:r>
          </a:p>
          <a:p>
            <a:pPr marL="800100" lvl="1" indent="-342900" algn="just" rtl="0">
              <a:buFont typeface="Wingdings" panose="05000000000000000000" pitchFamily="2" charset="2"/>
              <a:buChar char="Ø"/>
            </a:pPr>
            <a:r>
              <a:rPr lang="az" sz="1700" b="0" i="0" u="none" baseline="0"/>
              <a:t>Maddi aktivlər </a:t>
            </a:r>
          </a:p>
          <a:p>
            <a:pPr marL="800100" lvl="1" indent="-342900" algn="just" rtl="0">
              <a:buFont typeface="Wingdings" panose="05000000000000000000" pitchFamily="2" charset="2"/>
              <a:buChar char="Ø"/>
            </a:pPr>
            <a:r>
              <a:rPr lang="az" sz="1700" b="0" i="0" u="none" baseline="0"/>
              <a:t>İqtisadi dəyəri olan qeyri-maddi aktivlər </a:t>
            </a:r>
          </a:p>
        </p:txBody>
      </p:sp>
      <p:sp>
        <p:nvSpPr>
          <p:cNvPr id="4" name="TextBox 7">
            <a:extLst>
              <a:ext uri="{FF2B5EF4-FFF2-40B4-BE49-F238E27FC236}">
                <a16:creationId xmlns:a16="http://schemas.microsoft.com/office/drawing/2014/main" id="{C9EE4C34-3507-421D-80D6-016CD4B162C0}"/>
              </a:ext>
            </a:extLst>
          </p:cNvPr>
          <p:cNvSpPr txBox="1">
            <a:spLocks noChangeArrowheads="1"/>
          </p:cNvSpPr>
          <p:nvPr/>
        </p:nvSpPr>
        <p:spPr bwMode="auto">
          <a:xfrm>
            <a:off x="1413510" y="101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dələduzluq </a:t>
            </a:r>
          </a:p>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(“əmlakdan məhrumetmə”)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04763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p:txBody>
          <a:bodyPr>
            <a:normAutofit fontScale="85000" lnSpcReduction="10000"/>
          </a:bodyPr>
          <a:lstStyle/>
          <a:p>
            <a:pPr marL="514350" indent="-514350" algn="l" rtl="0">
              <a:lnSpc>
                <a:spcPct val="150000"/>
              </a:lnSpc>
              <a:buFont typeface="+mj-lt"/>
              <a:buAutoNum type="arabicPeriod"/>
            </a:pPr>
            <a:r>
              <a:rPr lang="az" b="0" i="0" u="none" baseline="0">
                <a:ea typeface="Verdana" panose="020B0604030504040204" pitchFamily="34" charset="0"/>
              </a:rPr>
              <a:t>Kompüter texnologiyalarından istifadə etməklə saxtalaşdırma</a:t>
            </a:r>
          </a:p>
          <a:p>
            <a:pPr marL="514350" indent="-514350" algn="l" rtl="0">
              <a:lnSpc>
                <a:spcPct val="150000"/>
              </a:lnSpc>
              <a:buFont typeface="+mj-lt"/>
              <a:buAutoNum type="arabicPeriod"/>
            </a:pPr>
            <a:r>
              <a:rPr lang="az" b="0" i="0" u="none" baseline="0">
                <a:ea typeface="Verdana" panose="020B0604030504040204" pitchFamily="34" charset="0"/>
              </a:rPr>
              <a:t>Kompüter texnologiyalarından istifadə etməklə dələduzluq</a:t>
            </a:r>
          </a:p>
          <a:p>
            <a:pPr marL="514350" indent="-514350" algn="l" rtl="0">
              <a:lnSpc>
                <a:spcPct val="150000"/>
              </a:lnSpc>
              <a:buFont typeface="+mj-lt"/>
              <a:buAutoNum type="arabicPeriod"/>
            </a:pPr>
            <a:r>
              <a:rPr lang="az" b="0" i="0" u="none" baseline="0">
                <a:ea typeface="Verdana" panose="020B0604030504040204" pitchFamily="34" charset="0"/>
              </a:rPr>
              <a:t>Uşaq pornoqrafiyası </a:t>
            </a:r>
          </a:p>
          <a:p>
            <a:pPr marL="514350" indent="-514350" algn="l" rtl="0">
              <a:lnSpc>
                <a:spcPct val="150000"/>
              </a:lnSpc>
              <a:buFont typeface="+mj-lt"/>
              <a:buAutoNum type="arabicPeriod"/>
            </a:pPr>
            <a:r>
              <a:rPr lang="az" b="0" i="0" u="none" baseline="0">
                <a:ea typeface="Verdana" panose="020B0604030504040204" pitchFamily="34" charset="0"/>
              </a:rPr>
              <a:t>Müəllif hüquqlarının və əlaqədar hüquqların pozulması</a:t>
            </a:r>
          </a:p>
          <a:p>
            <a:pPr marL="514350" indent="-514350" algn="l" rtl="0">
              <a:lnSpc>
                <a:spcPct val="150000"/>
              </a:lnSpc>
              <a:buFont typeface="+mj-lt"/>
              <a:buAutoNum type="arabicPeriod"/>
            </a:pPr>
            <a:r>
              <a:rPr lang="az" b="0" i="0" u="none" baseline="0">
                <a:ea typeface="Verdana" panose="020B0604030504040204" pitchFamily="34" charset="0"/>
              </a:rPr>
              <a:t>Məsuliyyətin əlavə növləri</a:t>
            </a:r>
          </a:p>
          <a:p>
            <a:pPr marL="0" indent="0" algn="l" rtl="0">
              <a:buNone/>
            </a:pPr>
            <a:endParaRPr lang="az" dirty="0"/>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lstStyle/>
          <a:p>
            <a:pPr algn="r" rtl="0"/>
            <a:fld id="{49C04F3A-82BD-4011-AADB-1F79FD7DF4BC}" type="slidenum">
              <a:rPr/>
              <a:pPr/>
              <a:t>2</a:t>
            </a:fld>
            <a:endParaRPr lang="az" dirty="0"/>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məzmunu</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07FADD-3E6B-406F-9B66-C841DF391B79}"/>
              </a:ext>
            </a:extLst>
          </p:cNvPr>
          <p:cNvSpPr/>
          <p:nvPr/>
        </p:nvSpPr>
        <p:spPr>
          <a:xfrm>
            <a:off x="304424" y="1325195"/>
            <a:ext cx="3889351" cy="4801314"/>
          </a:xfrm>
          <a:prstGeom prst="rect">
            <a:avLst/>
          </a:prstGeom>
        </p:spPr>
        <p:txBody>
          <a:bodyPr wrap="square">
            <a:spAutoFit/>
          </a:bodyPr>
          <a:lstStyle/>
          <a:p>
            <a:pPr marL="342900" indent="-342900" algn="just" rtl="0">
              <a:buFont typeface="Wingdings" pitchFamily="2" charset="2"/>
              <a:buChar char="Ø"/>
            </a:pPr>
            <a:r>
              <a:rPr lang="az" sz="1700" b="0" i="0" u="none" baseline="0"/>
              <a:t>Hər bir Tərəf aşağıdakı əməllərin qəsdən və belə hüquq olmadan törədilməsi və başqasının əmlakından məhrum olmasıilə nəticələnməsi hallarının daxili qanunvericiliyində cinayət əməli kimi tövsif olunması üçün zəruri olan qanunvericilik və digər tədbirləri görür: </a:t>
            </a:r>
          </a:p>
          <a:p>
            <a:pPr algn="just" rtl="0"/>
            <a:endParaRPr lang="az" sz="1700" dirty="0"/>
          </a:p>
          <a:p>
            <a:pPr marL="800100" lvl="1" indent="-342900" algn="just" rtl="0">
              <a:buFont typeface="+mj-lt"/>
              <a:buAutoNum type="alphaLcParenR"/>
            </a:pPr>
            <a:r>
              <a:rPr lang="az" sz="1700" b="0" i="0" u="none" baseline="0"/>
              <a:t>kompüter verilənlərinin hər hansı daxil edilməsi, dəyişdirilməsi, silinməsi və ya təcrid edilməsi; </a:t>
            </a:r>
          </a:p>
          <a:p>
            <a:pPr lvl="1" algn="just" rtl="0"/>
            <a:endParaRPr lang="az" sz="1700" dirty="0"/>
          </a:p>
          <a:p>
            <a:pPr marL="800100" lvl="1" indent="-342900" algn="just" rtl="0">
              <a:buFont typeface="+mj-lt"/>
              <a:buAutoNum type="alphaLcParenR"/>
            </a:pPr>
            <a:r>
              <a:rPr lang="az" sz="1700" b="1" i="0" u="none" baseline="0">
                <a:solidFill>
                  <a:srgbClr val="FF0000"/>
                </a:solidFill>
              </a:rPr>
              <a:t>belə hüquq olmadan</a:t>
            </a:r>
            <a:r>
              <a:rPr lang="az" sz="1700" b="1" i="0" u="none" baseline="0"/>
              <a:t> özü və ya digər şəxs üçün iqtisadi mənfəət əldə etmək </a:t>
            </a:r>
            <a:r>
              <a:rPr lang="az" sz="1700" b="1" i="0" u="none" baseline="0">
                <a:solidFill>
                  <a:srgbClr val="FF0000"/>
                </a:solidFill>
              </a:rPr>
              <a:t>məqsədilə</a:t>
            </a:r>
            <a:r>
              <a:rPr lang="az" sz="1700" b="1" i="0" u="none" baseline="0"/>
              <a:t> </a:t>
            </a:r>
            <a:r>
              <a:rPr lang="az" sz="1700" b="1" i="0" u="none" baseline="0">
                <a:solidFill>
                  <a:srgbClr val="FF0000"/>
                </a:solidFill>
              </a:rPr>
              <a:t>dələduzluq</a:t>
            </a:r>
            <a:r>
              <a:rPr lang="az" sz="1700" b="1" i="0" u="none" baseline="0"/>
              <a:t> üçün </a:t>
            </a:r>
            <a:r>
              <a:rPr lang="az" sz="1700" b="0" i="0" u="none" baseline="0"/>
              <a:t>və ya</a:t>
            </a:r>
            <a:r>
              <a:rPr lang="az" sz="1700" b="1" i="0" u="none" baseline="0"/>
              <a:t> </a:t>
            </a:r>
            <a:r>
              <a:rPr lang="az" sz="1700" b="1" i="0" u="none" baseline="0">
                <a:solidFill>
                  <a:srgbClr val="FF0000"/>
                </a:solidFill>
              </a:rPr>
              <a:t>bəd</a:t>
            </a:r>
            <a:r>
              <a:rPr lang="az" sz="1700" b="0" i="0" u="none" baseline="0"/>
              <a:t> </a:t>
            </a:r>
            <a:r>
              <a:rPr lang="az" sz="1700" b="1" i="0" u="none" baseline="0">
                <a:solidFill>
                  <a:srgbClr val="FF0000"/>
                </a:solidFill>
              </a:rPr>
              <a:t>niyyətlə</a:t>
            </a:r>
            <a:r>
              <a:rPr lang="az" sz="1700" b="1" i="0" u="none" baseline="0"/>
              <a:t> </a:t>
            </a:r>
            <a:r>
              <a:rPr lang="az" sz="1700" b="0" i="0" u="none" baseline="0"/>
              <a:t>kompüter sisteminin işinə hər hansı müdaxilə</a:t>
            </a:r>
            <a:endParaRPr lang="az" sz="1700" dirty="0"/>
          </a:p>
        </p:txBody>
      </p:sp>
      <p:sp>
        <p:nvSpPr>
          <p:cNvPr id="3" name="Rectangle 2">
            <a:extLst>
              <a:ext uri="{FF2B5EF4-FFF2-40B4-BE49-F238E27FC236}">
                <a16:creationId xmlns:a16="http://schemas.microsoft.com/office/drawing/2014/main" id="{A67DD044-0EFC-4C9C-9F28-8A71A6074482}"/>
              </a:ext>
            </a:extLst>
          </p:cNvPr>
          <p:cNvSpPr/>
          <p:nvPr/>
        </p:nvSpPr>
        <p:spPr>
          <a:xfrm>
            <a:off x="4958080" y="1436955"/>
            <a:ext cx="3627120" cy="1661993"/>
          </a:xfrm>
          <a:prstGeom prst="rect">
            <a:avLst/>
          </a:prstGeom>
        </p:spPr>
        <p:txBody>
          <a:bodyPr wrap="square">
            <a:spAutoFit/>
          </a:bodyPr>
          <a:lstStyle/>
          <a:p>
            <a:pPr marL="342900" indent="-342900" algn="just" rtl="0">
              <a:buFont typeface="Wingdings" panose="05000000000000000000" pitchFamily="2" charset="2"/>
              <a:buChar char="Ø"/>
            </a:pPr>
            <a:r>
              <a:rPr lang="az" sz="1700" b="0" i="0" u="none" baseline="0"/>
              <a:t>Niyyətlə bağlı əlavə tələb </a:t>
            </a:r>
          </a:p>
          <a:p>
            <a:pPr marL="342900" indent="-342900" algn="just" rtl="0">
              <a:buFont typeface="Wingdings" panose="05000000000000000000" pitchFamily="2" charset="2"/>
              <a:buChar char="Ø"/>
            </a:pPr>
            <a:endParaRPr lang="az" sz="1700" dirty="0"/>
          </a:p>
          <a:p>
            <a:pPr marL="342900" indent="-342900" algn="just" rtl="0">
              <a:buFont typeface="Wingdings" panose="05000000000000000000" pitchFamily="2" charset="2"/>
              <a:buChar char="Ø"/>
            </a:pPr>
            <a:r>
              <a:rPr lang="az" sz="1700" b="0" i="0" u="none" baseline="0"/>
              <a:t>Cinayətkar tərəfindən bu hərəkətə özü və ya başqa bir şəxs üçün qeyri-qanuni qazanc əldə etmək niyyətə ilə yol verilmiş olmalıdır</a:t>
            </a:r>
          </a:p>
        </p:txBody>
      </p:sp>
      <p:sp>
        <p:nvSpPr>
          <p:cNvPr id="4"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11300" y="4137"/>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dələduzluq (“dələduzluq… bəd niyyətlə…”)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420178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Anket sualı</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708431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6"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Anket sualı</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063618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az" sz="3200" b="1" i="0" u="none" baseline="0">
                <a:latin typeface="+mn-lt"/>
              </a:rPr>
              <a:t>UŞAQLARIN ONLAYN CİNSİ İSTİSMARI</a:t>
            </a:r>
            <a:endParaRPr lang="az" sz="3200" dirty="0">
              <a:latin typeface="+mn-lt"/>
            </a:endParaRPr>
          </a:p>
        </p:txBody>
      </p:sp>
      <p:sp>
        <p:nvSpPr>
          <p:cNvPr id="3" name="Text Placeholder 2"/>
          <p:cNvSpPr>
            <a:spLocks noGrp="1"/>
          </p:cNvSpPr>
          <p:nvPr>
            <p:ph type="body" idx="1"/>
          </p:nvPr>
        </p:nvSpPr>
        <p:spPr/>
        <p:txBody>
          <a:bodyPr>
            <a:normAutofit fontScale="92500"/>
          </a:bodyPr>
          <a:lstStyle/>
          <a:p>
            <a:pPr algn="l" rtl="0"/>
            <a:r>
              <a:rPr lang="az" b="0" i="0" u="none" baseline="0">
                <a:latin typeface="Verdana" panose="020B0604030504040204" pitchFamily="34" charset="0"/>
                <a:ea typeface="Verdana" panose="020B0604030504040204" pitchFamily="34" charset="0"/>
              </a:rPr>
              <a:t>Budapeşt konvensiyasının maddi hüquq normaları (2-ci hissə)</a:t>
            </a:r>
          </a:p>
          <a:p>
            <a:endParaRPr lang="az" dirty="0"/>
          </a:p>
        </p:txBody>
      </p:sp>
      <p:sp>
        <p:nvSpPr>
          <p:cNvPr id="4" name="Slide Number Placeholder 3"/>
          <p:cNvSpPr>
            <a:spLocks noGrp="1"/>
          </p:cNvSpPr>
          <p:nvPr>
            <p:ph type="sldNum" sz="quarter" idx="10"/>
          </p:nvPr>
        </p:nvSpPr>
        <p:spPr/>
        <p:txBody>
          <a:bodyPr/>
          <a:lstStyle/>
          <a:p>
            <a:pPr algn="r" rtl="0"/>
            <a:fld id="{49C04F3A-82BD-4011-AADB-1F79FD7DF4BC}" type="slidenum">
              <a:rPr/>
              <a:pPr/>
              <a:t>23</a:t>
            </a:fld>
            <a:endParaRPr lang="az" dirty="0"/>
          </a:p>
        </p:txBody>
      </p:sp>
      <p:sp>
        <p:nvSpPr>
          <p:cNvPr id="5" name="Text Placeholder 4"/>
          <p:cNvSpPr>
            <a:spLocks noGrp="1"/>
          </p:cNvSpPr>
          <p:nvPr>
            <p:ph type="body" sz="quarter" idx="11"/>
          </p:nvPr>
        </p:nvSpPr>
        <p:spPr/>
        <p:txBody>
          <a:bodyPr>
            <a:normAutofit lnSpcReduction="10000"/>
          </a:bodyPr>
          <a:lstStyle/>
          <a:p>
            <a:endParaRPr lang="az" dirty="0">
              <a:latin typeface="Verdana" charset="0"/>
              <a:cs typeface="Verdana" charset="0"/>
            </a:endParaRPr>
          </a:p>
          <a:p>
            <a:pPr algn="r" rtl="0"/>
            <a:r>
              <a:rPr lang="az" b="0" i="0" u="none" baseline="0">
                <a:latin typeface="Verdana" charset="0"/>
                <a:cs typeface="Verdana" charset="0"/>
              </a:rPr>
              <a:t>Bölmə 3</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3028149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
        <p:nvSpPr>
          <p:cNvPr id="3" name="Rectangle 3">
            <a:extLst>
              <a:ext uri="{FF2B5EF4-FFF2-40B4-BE49-F238E27FC236}">
                <a16:creationId xmlns:a16="http://schemas.microsoft.com/office/drawing/2014/main" id="{15B39241-1CAB-4C56-A927-C36C98C7F5E8}"/>
              </a:ext>
            </a:extLst>
          </p:cNvPr>
          <p:cNvSpPr txBox="1">
            <a:spLocks/>
          </p:cNvSpPr>
          <p:nvPr/>
        </p:nvSpPr>
        <p:spPr>
          <a:xfrm>
            <a:off x="442913" y="1270001"/>
            <a:ext cx="8367712" cy="515201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80000"/>
              </a:lnSpc>
              <a:buFont typeface="Arial" panose="020B0604020202020204" pitchFamily="34" charset="0"/>
              <a:buNone/>
              <a:defRPr/>
            </a:pPr>
            <a:endParaRPr lang="az" altLang="sr-Latn-RS" sz="1000" b="1" i="1" dirty="0">
              <a:ea typeface="ＭＳ Ｐゴシック" pitchFamily="34" charset="-128"/>
            </a:endParaRPr>
          </a:p>
          <a:p>
            <a:pPr marL="0" indent="0" algn="ctr" rtl="0" eaLnBrk="1" hangingPunct="1">
              <a:lnSpc>
                <a:spcPct val="80000"/>
              </a:lnSpc>
              <a:buFont typeface="Arial" panose="020B0604020202020204" pitchFamily="34" charset="0"/>
              <a:buNone/>
              <a:defRPr/>
            </a:pPr>
            <a:r>
              <a:rPr lang="az" sz="2700" b="1" i="1" u="none" baseline="0">
                <a:ea typeface="ＭＳ Ｐゴシック" pitchFamily="34" charset="-128"/>
              </a:rPr>
              <a:t>Uşaq pornoqrafiyası</a:t>
            </a:r>
          </a:p>
          <a:p>
            <a:pPr marL="0" indent="0" algn="ctr" rtl="0" eaLnBrk="1" hangingPunct="1">
              <a:lnSpc>
                <a:spcPct val="80000"/>
              </a:lnSpc>
              <a:buFont typeface="Arial" panose="020B0604020202020204" pitchFamily="34" charset="0"/>
              <a:buNone/>
              <a:defRPr/>
            </a:pPr>
            <a:r>
              <a:rPr lang="az" sz="2700" b="1" i="1" u="none" baseline="0">
                <a:ea typeface="ＭＳ Ｐゴシック" pitchFamily="34" charset="-128"/>
              </a:rPr>
              <a:t>(Budapeşt Konvensiyasınin 9-cu maddəsi)</a:t>
            </a:r>
          </a:p>
          <a:p>
            <a:pPr algn="l" rtl="0" eaLnBrk="1" hangingPunct="1">
              <a:lnSpc>
                <a:spcPct val="80000"/>
              </a:lnSpc>
              <a:buFont typeface="Arial" charset="0"/>
              <a:buChar char="•"/>
              <a:defRPr/>
            </a:pPr>
            <a:endParaRPr lang="az" altLang="sr-Latn-RS" sz="2000" dirty="0">
              <a:ea typeface="ＭＳ Ｐゴシック" pitchFamily="34" charset="-128"/>
            </a:endParaRPr>
          </a:p>
          <a:p>
            <a:pPr algn="ctr" rtl="0" eaLnBrk="1" hangingPunct="1">
              <a:lnSpc>
                <a:spcPct val="80000"/>
              </a:lnSpc>
              <a:buFont typeface="Arial" charset="0"/>
              <a:buChar char="•"/>
              <a:defRPr/>
            </a:pPr>
            <a:r>
              <a:rPr lang="az" sz="2400" b="0" i="1" u="none" baseline="0">
                <a:ea typeface="ＭＳ Ｐゴシック" pitchFamily="34" charset="-128"/>
              </a:rPr>
              <a:t>Böyük innovasiya </a:t>
            </a:r>
          </a:p>
          <a:p>
            <a:pPr algn="ctr" rtl="0" eaLnBrk="1" hangingPunct="1">
              <a:lnSpc>
                <a:spcPct val="80000"/>
              </a:lnSpc>
              <a:buFont typeface="Arial" charset="0"/>
              <a:buChar char="•"/>
              <a:defRPr/>
            </a:pPr>
            <a:r>
              <a:rPr lang="az" sz="2400" b="0" i="1" u="none" baseline="0">
                <a:ea typeface="ＭＳ Ｐゴシック" pitchFamily="34" charset="-128"/>
              </a:rPr>
              <a:t>Kompüter sistemi vasitəsilə törədilən uşaq pornoqrafiyası hərəkətlərinin kriminallaşdırılması</a:t>
            </a:r>
          </a:p>
          <a:p>
            <a:pPr algn="l" rtl="0" eaLnBrk="1" hangingPunct="1">
              <a:lnSpc>
                <a:spcPct val="80000"/>
              </a:lnSpc>
              <a:buFont typeface="Arial" charset="0"/>
              <a:buChar char="•"/>
              <a:defRPr/>
            </a:pPr>
            <a:endParaRPr lang="az" altLang="sr-Latn-RS" sz="1800" i="1" dirty="0">
              <a:ea typeface="ＭＳ Ｐゴシック" pitchFamily="34" charset="-128"/>
            </a:endParaRPr>
          </a:p>
          <a:p>
            <a:pPr algn="l" rtl="0" eaLnBrk="1" hangingPunct="1">
              <a:lnSpc>
                <a:spcPct val="80000"/>
              </a:lnSpc>
              <a:buFont typeface="Arial" charset="0"/>
              <a:buChar char="•"/>
              <a:defRPr/>
            </a:pPr>
            <a:r>
              <a:rPr lang="az" sz="2400" b="0" i="1" u="none" baseline="0">
                <a:ea typeface="ＭＳ Ｐゴシック" pitchFamily="34" charset="-128"/>
              </a:rPr>
              <a:t>Vacib aspektlər: </a:t>
            </a:r>
          </a:p>
          <a:p>
            <a:pPr lvl="1" algn="l" rtl="0" eaLnBrk="1" hangingPunct="1">
              <a:lnSpc>
                <a:spcPct val="80000"/>
              </a:lnSpc>
              <a:buFont typeface="Arial" charset="0"/>
              <a:buChar char="•"/>
              <a:defRPr/>
            </a:pPr>
            <a:r>
              <a:rPr lang="az" sz="2000" b="0" i="1" u="none" baseline="0">
                <a:ea typeface="ＭＳ Ｐゴシック" charset="0"/>
              </a:rPr>
              <a:t>“psevdo təsvirlərin” kriminallaşdırılması;</a:t>
            </a:r>
          </a:p>
          <a:p>
            <a:pPr lvl="1" algn="l" rtl="0" eaLnBrk="1" hangingPunct="1">
              <a:lnSpc>
                <a:spcPct val="80000"/>
              </a:lnSpc>
              <a:buFont typeface="Arial" charset="0"/>
              <a:buChar char="•"/>
              <a:defRPr/>
            </a:pPr>
            <a:r>
              <a:rPr lang="az" sz="2000" b="0" i="1" u="none" baseline="0">
                <a:ea typeface="ＭＳ Ｐゴシック" pitchFamily="34" charset="-128"/>
              </a:rPr>
              <a:t>uşaq pornoqrafiyası materialına sadəcə sahib olmağa görə cəzalandırma </a:t>
            </a:r>
          </a:p>
          <a:p>
            <a:pPr lvl="2" algn="l" rtl="0" eaLnBrk="1" hangingPunct="1">
              <a:lnSpc>
                <a:spcPct val="80000"/>
              </a:lnSpc>
              <a:buFont typeface="Arial" charset="0"/>
              <a:buChar char="•"/>
              <a:defRPr/>
            </a:pPr>
            <a:r>
              <a:rPr lang="az" sz="1500" b="0" i="1" u="none" baseline="0">
                <a:ea typeface="ＭＳ Ｐゴシック" pitchFamily="34" charset="-128"/>
              </a:rPr>
              <a:t>Əksər qanunvericilikdə əhatə edilmir</a:t>
            </a:r>
          </a:p>
          <a:p>
            <a:pPr lvl="2" algn="l" rtl="0" eaLnBrk="1" hangingPunct="1">
              <a:lnSpc>
                <a:spcPct val="80000"/>
              </a:lnSpc>
              <a:buFont typeface="Arial" charset="0"/>
              <a:buChar char="•"/>
              <a:defRPr/>
            </a:pPr>
            <a:r>
              <a:rPr lang="az" sz="1500" b="0" i="1" u="none" baseline="0">
                <a:ea typeface="ＭＳ Ｐゴシック" pitchFamily="34" charset="-128"/>
              </a:rPr>
              <a:t>Bütün beynəlxalq forumlarda olduqca bənzər yanaşma (məsələn, BMT)</a:t>
            </a:r>
          </a:p>
          <a:p>
            <a:pPr lvl="2" algn="l" rtl="0" eaLnBrk="1" hangingPunct="1">
              <a:lnSpc>
                <a:spcPct val="80000"/>
              </a:lnSpc>
              <a:buFont typeface="Arial" charset="0"/>
              <a:buChar char="•"/>
              <a:defRPr/>
            </a:pPr>
            <a:r>
              <a:rPr lang="az" sz="1500" b="0" i="1" u="none" baseline="0">
                <a:ea typeface="ＭＳ Ｐゴシック" pitchFamily="34" charset="-128"/>
              </a:rPr>
              <a:t>Avropa İttifaqı </a:t>
            </a:r>
          </a:p>
          <a:p>
            <a:pPr lvl="3" algn="l" rtl="0" eaLnBrk="1" hangingPunct="1">
              <a:lnSpc>
                <a:spcPct val="80000"/>
              </a:lnSpc>
              <a:buFont typeface="Arial" charset="0"/>
              <a:buChar char="•"/>
              <a:defRPr/>
            </a:pPr>
            <a:r>
              <a:rPr lang="az" sz="1500" b="0" i="1" u="none" baseline="0">
                <a:ea typeface="ＭＳ Ｐゴシック" pitchFamily="34" charset="-128"/>
              </a:rPr>
              <a:t>Uşaq pornoqrafiyası materiallarına sadəcə sahib olmağa qarşı çıxır</a:t>
            </a:r>
            <a:r>
              <a:rPr lang="az" sz="1500" b="0" i="0" u="none" baseline="0">
                <a:ea typeface="ＭＳ Ｐゴシック" pitchFamily="34" charset="-128"/>
              </a:rPr>
              <a:t> </a:t>
            </a:r>
          </a:p>
          <a:p>
            <a:pPr lvl="3" algn="l" rtl="0" eaLnBrk="1" hangingPunct="1">
              <a:lnSpc>
                <a:spcPct val="80000"/>
              </a:lnSpc>
              <a:buFont typeface="Arial" charset="0"/>
              <a:buChar char="•"/>
              <a:defRPr/>
            </a:pPr>
            <a:r>
              <a:rPr lang="az" sz="1500" b="0" i="1" u="none" baseline="0">
                <a:ea typeface="ＭＳ Ｐゴシック" pitchFamily="34" charset="-128"/>
              </a:rPr>
              <a:t>Avropa Parlamenti və Şurasının 2011/92/EU saylı direktivi</a:t>
            </a:r>
          </a:p>
        </p:txBody>
      </p:sp>
    </p:spTree>
    <p:extLst>
      <p:ext uri="{BB962C8B-B14F-4D97-AF65-F5344CB8AC3E}">
        <p14:creationId xmlns:p14="http://schemas.microsoft.com/office/powerpoint/2010/main" val="460548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8BA2B5-8219-457C-83B4-864F46895EAF}"/>
              </a:ext>
            </a:extLst>
          </p:cNvPr>
          <p:cNvPicPr>
            <a:picLocks noChangeAspect="1"/>
          </p:cNvPicPr>
          <p:nvPr/>
        </p:nvPicPr>
        <p:blipFill>
          <a:blip r:embed="rId3"/>
          <a:stretch>
            <a:fillRect/>
          </a:stretch>
        </p:blipFill>
        <p:spPr>
          <a:xfrm>
            <a:off x="107504" y="1187018"/>
            <a:ext cx="9144000" cy="5373905"/>
          </a:xfrm>
          <a:prstGeom prst="rect">
            <a:avLst/>
          </a:prstGeom>
        </p:spPr>
      </p:pic>
      <p:sp>
        <p:nvSpPr>
          <p:cNvPr id="10" name="TextBox 7">
            <a:extLst>
              <a:ext uri="{FF2B5EF4-FFF2-40B4-BE49-F238E27FC236}">
                <a16:creationId xmlns:a16="http://schemas.microsoft.com/office/drawing/2014/main" id="{1BC04928-54A3-4734-AFE0-AD397A5960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Nümunə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559000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Nümunə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a:extLst>
              <a:ext uri="{FF2B5EF4-FFF2-40B4-BE49-F238E27FC236}">
                <a16:creationId xmlns:a16="http://schemas.microsoft.com/office/drawing/2014/main" id="{1EE1B024-E3ED-4217-A3EE-8C4FE35A2752}"/>
              </a:ext>
            </a:extLst>
          </p:cNvPr>
          <p:cNvPicPr>
            <a:picLocks noChangeAspect="1"/>
          </p:cNvPicPr>
          <p:nvPr/>
        </p:nvPicPr>
        <p:blipFill rotWithShape="1">
          <a:blip r:embed="rId3"/>
          <a:srcRect t="4314"/>
          <a:stretch/>
        </p:blipFill>
        <p:spPr>
          <a:xfrm>
            <a:off x="7937" y="992188"/>
            <a:ext cx="9128125" cy="5605462"/>
          </a:xfrm>
          <a:prstGeom prst="rect">
            <a:avLst/>
          </a:prstGeom>
        </p:spPr>
      </p:pic>
    </p:spTree>
    <p:extLst>
      <p:ext uri="{BB962C8B-B14F-4D97-AF65-F5344CB8AC3E}">
        <p14:creationId xmlns:p14="http://schemas.microsoft.com/office/powerpoint/2010/main" val="1444122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rtl="0">
              <a:buFont typeface="Wingdings" pitchFamily="2" charset="2"/>
              <a:buChar char="Ø"/>
            </a:pPr>
            <a:r>
              <a:rPr lang="az" sz="1500" b="0" i="0" u="none" baseline="0"/>
              <a:t>1 Hər bir Tərəf aşağıdakı əməllərin qəsdən və </a:t>
            </a:r>
            <a:r>
              <a:rPr lang="az" sz="1500" b="1" i="0" u="none" baseline="0">
                <a:solidFill>
                  <a:srgbClr val="FF0000"/>
                </a:solidFill>
              </a:rPr>
              <a:t>hüquqazidd</a:t>
            </a:r>
            <a:r>
              <a:rPr lang="az" sz="1500" b="1" i="0" u="none" baseline="0"/>
              <a:t> </a:t>
            </a:r>
            <a:r>
              <a:rPr lang="az" sz="1500" b="0" i="0" u="none" baseline="0"/>
              <a:t>olaraq törədilməsi hallarında onların daxili qanunvericiliyində cinayət əməli kimi tövsif olunması üçün zəruri  olan qanunvericilik və digər tədbirləri görür: </a:t>
            </a:r>
          </a:p>
          <a:p>
            <a:pPr marL="342900" indent="-342900" algn="just" rtl="0">
              <a:buFont typeface="Wingdings" pitchFamily="2" charset="2"/>
              <a:buChar char="Ø"/>
            </a:pPr>
            <a:endParaRPr lang="az" sz="1500" dirty="0"/>
          </a:p>
          <a:p>
            <a:pPr lvl="1" algn="just" rtl="0"/>
            <a:r>
              <a:rPr lang="az" sz="1500" b="0" i="0" u="none" baseline="0"/>
              <a:t>a kompüter sistemi vasitəsilə yaymaq məqsədilə uşaq pornoqrafiyasının istehsalı; </a:t>
            </a:r>
          </a:p>
          <a:p>
            <a:pPr lvl="1" algn="just" rtl="0"/>
            <a:r>
              <a:rPr lang="az" sz="1500" b="0" i="0" u="none" baseline="0"/>
              <a:t>b kompüter sistemi vasitəsilə uşaq pornoqrafiyasının təklif edilməsi və ya istifadə üçün təqdim edilməsi; </a:t>
            </a:r>
          </a:p>
          <a:p>
            <a:pPr lvl="1" algn="just" rtl="0"/>
            <a:r>
              <a:rPr lang="az" sz="1500" b="0" i="0" u="none" baseline="0"/>
              <a:t>c kompüter sistemi vasitəsilə uşaq pornoqrafiyasının yayılması və ya ötürülməsi; </a:t>
            </a:r>
          </a:p>
          <a:p>
            <a:pPr lvl="1" algn="just" rtl="0"/>
            <a:r>
              <a:rPr lang="az" sz="1500" b="0" i="0" u="none" baseline="0"/>
              <a:t>d özü, yaxud digər şəxs üçün kompüter sistemi vasitəsilə uşaq pornoqrafiyasının əldə edilməsi; </a:t>
            </a:r>
          </a:p>
          <a:p>
            <a:pPr lvl="1" algn="just" rtl="0"/>
            <a:r>
              <a:rPr lang="az" sz="1500" b="0" i="0" u="none" baseline="0"/>
              <a:t>e kompüter sistemində və ya kompüter verilənlərinin daşıyıcılarında uşaq pornoqrafiyasına malik olma.</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49758" y="1336957"/>
            <a:ext cx="3893202" cy="3046988"/>
          </a:xfrm>
          <a:prstGeom prst="rect">
            <a:avLst/>
          </a:prstGeom>
        </p:spPr>
        <p:txBody>
          <a:bodyPr wrap="square">
            <a:spAutoFit/>
          </a:bodyPr>
          <a:lstStyle/>
          <a:p>
            <a:pPr marL="342900" indent="-342900" algn="just" rtl="0">
              <a:buFont typeface="Wingdings" panose="05000000000000000000" pitchFamily="2" charset="2"/>
              <a:buChar char="Ø"/>
            </a:pPr>
            <a:r>
              <a:rPr lang="az" sz="1600" b="0" i="0" u="none" baseline="0"/>
              <a:t>Cinayət məsuliyyətindən azad edən məhkəmədən müdafiə vasitələri üzrlü səbəblər və ya bənzər müvafiq prinsiplər ola bilər </a:t>
            </a:r>
          </a:p>
          <a:p>
            <a:pPr marL="342900" indent="-342900" algn="just" rtl="0">
              <a:buFont typeface="Wingdings" panose="05000000000000000000" pitchFamily="2" charset="2"/>
              <a:buChar char="Ø"/>
            </a:pPr>
            <a:endParaRPr lang="az" sz="1600" dirty="0"/>
          </a:p>
          <a:p>
            <a:pPr marL="342900" indent="-342900" algn="just" rtl="0">
              <a:buFont typeface="Wingdings" panose="05000000000000000000" pitchFamily="2" charset="2"/>
              <a:buChar char="Ø"/>
            </a:pPr>
            <a:r>
              <a:rPr lang="az" sz="1600" b="0" i="0" u="none" baseline="0"/>
              <a:t>Bu müdafiə vasitələri ifadə azadlığına, düşüncə azadlığına və ya şəxsi həyatın toxunulmazlığı hüququna əsaslana bilər</a:t>
            </a:r>
          </a:p>
          <a:p>
            <a:pPr marL="342900" indent="-342900" algn="just" rtl="0">
              <a:buFont typeface="Wingdings" panose="05000000000000000000" pitchFamily="2" charset="2"/>
              <a:buChar char="Ø"/>
            </a:pPr>
            <a:endParaRPr lang="az" sz="1600" dirty="0"/>
          </a:p>
          <a:p>
            <a:pPr marL="342900" indent="-342900" algn="just" rtl="0">
              <a:buFont typeface="Wingdings" panose="05000000000000000000" pitchFamily="2" charset="2"/>
              <a:buChar char="Ø"/>
            </a:pPr>
            <a:r>
              <a:rPr lang="az" sz="1600" b="0" i="0" u="none" baseline="0"/>
              <a:t>Tərəflər həmçinin incəsənət dəyəri olan, tibbi, elmi və ya bənzər keyfiyyətli pornoqrafik materiallarla əlaqədar müdafiəyə icazə verə bilərlər</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215612"/>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(“belə hüquq olmadan”)</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357197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170646"/>
          </a:xfrm>
          <a:prstGeom prst="rect">
            <a:avLst/>
          </a:prstGeom>
        </p:spPr>
        <p:txBody>
          <a:bodyPr wrap="square">
            <a:spAutoFit/>
          </a:bodyPr>
          <a:lstStyle/>
          <a:p>
            <a:pPr marL="342900" indent="-342900" algn="just" rtl="0">
              <a:buFont typeface="Wingdings" pitchFamily="2" charset="2"/>
              <a:buChar char="Ø"/>
            </a:pPr>
            <a:r>
              <a:rPr lang="az" sz="1500" b="0" i="0" u="none" baseline="0">
                <a:cs typeface="Arial" panose="020B0604020202020204" pitchFamily="34" charset="0"/>
              </a:rPr>
              <a:t>1 Hər bir Tərəf aşağıdakı əməllərin qəsdən və hüquqazidd olaraq törədilməsi hallarında onların daxili qanunvericiliyində cinayət əməli kimi tövsif olunması üçün zəruri  olan qanunvericilik və digər tədbirləri görür: </a:t>
            </a:r>
          </a:p>
          <a:p>
            <a:pPr marL="342900" indent="-342900" algn="just" rtl="0">
              <a:buFont typeface="Wingdings" pitchFamily="2" charset="2"/>
              <a:buChar char="Ø"/>
            </a:pPr>
            <a:endParaRPr lang="az" sz="1500" dirty="0">
              <a:cs typeface="Arial" panose="020B0604020202020204" pitchFamily="34" charset="0"/>
            </a:endParaRPr>
          </a:p>
          <a:p>
            <a:pPr marL="800100" lvl="1" indent="-342900" algn="just" rtl="0">
              <a:buFont typeface="+mj-lt"/>
              <a:buAutoNum type="alphaLcParenR"/>
            </a:pPr>
            <a:r>
              <a:rPr lang="az" sz="1500" b="0" i="0" u="none" baseline="0">
                <a:cs typeface="Arial" panose="020B0604020202020204" pitchFamily="34" charset="0"/>
              </a:rPr>
              <a:t>kompüter sistemi vasitəsilə yaymaq məqsədilə uşaq pornoqrafiyasının </a:t>
            </a:r>
            <a:r>
              <a:rPr lang="az" sz="1500" b="1" i="0" u="none" baseline="0">
                <a:cs typeface="Arial" panose="020B0604020202020204" pitchFamily="34" charset="0"/>
              </a:rPr>
              <a:t>istehsalı</a:t>
            </a:r>
            <a:r>
              <a:rPr lang="az" sz="1500" b="0" i="0" u="none" baseline="0">
                <a:cs typeface="Arial" panose="020B0604020202020204" pitchFamily="34" charset="0"/>
              </a:rPr>
              <a:t>; </a:t>
            </a:r>
          </a:p>
          <a:p>
            <a:pPr marL="800100" lvl="1" indent="-342900" algn="just" rtl="0">
              <a:buFont typeface="+mj-lt"/>
              <a:buAutoNum type="alphaLcParenR"/>
            </a:pPr>
            <a:r>
              <a:rPr lang="az" sz="1500" b="0" i="0" u="none" baseline="0">
                <a:cs typeface="Arial" panose="020B0604020202020204" pitchFamily="34" charset="0"/>
              </a:rPr>
              <a:t>kompüter sistemi vasitəsilə uşaq pornoqrafiyasının </a:t>
            </a:r>
            <a:r>
              <a:rPr lang="az" sz="1500" b="1" i="0" u="none" baseline="0">
                <a:cs typeface="Arial" panose="020B0604020202020204" pitchFamily="34" charset="0"/>
              </a:rPr>
              <a:t>təklif edilməsi və ya istifadə üçün təqdim edilməsi</a:t>
            </a:r>
            <a:r>
              <a:rPr lang="az" sz="1500" b="0" i="0" u="none" baseline="0">
                <a:cs typeface="Arial" panose="020B0604020202020204" pitchFamily="34" charset="0"/>
              </a:rPr>
              <a:t>; </a:t>
            </a:r>
          </a:p>
          <a:p>
            <a:pPr marL="800100" lvl="1" indent="-342900" algn="just" rtl="0">
              <a:buFont typeface="+mj-lt"/>
              <a:buAutoNum type="alphaLcParenR"/>
            </a:pPr>
            <a:r>
              <a:rPr lang="az" sz="1500" b="0" i="0" u="none" baseline="0">
                <a:cs typeface="Arial" panose="020B0604020202020204" pitchFamily="34" charset="0"/>
              </a:rPr>
              <a:t>kompüter sistemi vasitəsilə uşaq pornoqrafiyasının yayılması və ya ötürülməsi; </a:t>
            </a:r>
          </a:p>
          <a:p>
            <a:pPr marL="800100" lvl="1" indent="-342900" algn="just" rtl="0">
              <a:buFont typeface="+mj-lt"/>
              <a:buAutoNum type="alphaLcParenR"/>
            </a:pPr>
            <a:r>
              <a:rPr lang="az" sz="1500" b="0" i="0" u="none" baseline="0">
                <a:cs typeface="Arial" panose="020B0604020202020204" pitchFamily="34" charset="0"/>
              </a:rPr>
              <a:t>özü, yaxud digər şəxs üçün kompüter sistemi vasitəsilə uşaq pornoqrafiyasının əldə edilməsi; </a:t>
            </a:r>
          </a:p>
          <a:p>
            <a:pPr marL="800100" lvl="1" indent="-342900" algn="just" rtl="0">
              <a:buFont typeface="+mj-lt"/>
              <a:buAutoNum type="alphaLcParenR"/>
            </a:pPr>
            <a:r>
              <a:rPr lang="az" sz="1500" b="0" i="0" u="none" baseline="0">
                <a:cs typeface="Arial" panose="020B0604020202020204" pitchFamily="34" charset="0"/>
              </a:rPr>
              <a:t>kompüter sistemində və ya kompüter verilənlərinin daşıyıcılarında uşaq pornoqrafiyasına malik olma.</a:t>
            </a:r>
            <a:endParaRPr lang="az" sz="150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17678" y="1336957"/>
            <a:ext cx="4035442" cy="3539430"/>
          </a:xfrm>
          <a:prstGeom prst="rect">
            <a:avLst/>
          </a:prstGeom>
        </p:spPr>
        <p:txBody>
          <a:bodyPr wrap="square">
            <a:spAutoFit/>
          </a:bodyPr>
          <a:lstStyle/>
          <a:p>
            <a:pPr marL="342900" indent="-342900" algn="just" rtl="0">
              <a:buFont typeface="Wingdings" pitchFamily="2" charset="2"/>
              <a:buChar char="ü"/>
            </a:pPr>
            <a:r>
              <a:rPr lang="az" sz="1600" b="0" i="0" u="none" baseline="0"/>
              <a:t>Zəncirin hər bir iştirakçısına münasibətdə kriminal nəticələr uşaq pornoqrafiyasının istehsalından belə materiala sahib olmağa qədər dəyişir </a:t>
            </a:r>
          </a:p>
          <a:p>
            <a:pPr marL="342900" indent="-342900" algn="just" rtl="0">
              <a:buFont typeface="Wingdings" pitchFamily="2" charset="2"/>
              <a:buChar char="ü"/>
            </a:pPr>
            <a:endParaRPr lang="az" sz="1600" dirty="0"/>
          </a:p>
          <a:p>
            <a:pPr marL="342900" indent="-342900" algn="just" rtl="0">
              <a:buFont typeface="Wingdings" pitchFamily="2" charset="2"/>
              <a:buChar char="ü"/>
            </a:pPr>
            <a:r>
              <a:rPr lang="az" sz="1600" b="0" i="0" u="none" baseline="0"/>
              <a:t>Aşağıdakıları kriminallaşdırr: </a:t>
            </a:r>
          </a:p>
          <a:p>
            <a:pPr marL="800100" lvl="1" indent="-342900" algn="just" rtl="0">
              <a:buFont typeface="Wingdings" pitchFamily="2" charset="2"/>
              <a:buChar char="ü"/>
            </a:pPr>
            <a:r>
              <a:rPr lang="az" sz="1600" b="0" i="0" u="none" baseline="0"/>
              <a:t>Uşaq pornoqrafiyasının istehsalı (kompüter sistemi vasitəsilə yaymaq məqsədilə)</a:t>
            </a:r>
          </a:p>
          <a:p>
            <a:pPr marL="800100" lvl="1" indent="-342900" algn="just" rtl="0">
              <a:buFont typeface="Wingdings" pitchFamily="2" charset="2"/>
              <a:buChar char="ü"/>
            </a:pPr>
            <a:r>
              <a:rPr lang="az" sz="1600" b="0" i="0" u="none" baseline="0"/>
              <a:t>Uşaq pornoqrafiyasının təklif edilməsi (istifadə üçün təqdim edilməsi) </a:t>
            </a:r>
          </a:p>
          <a:p>
            <a:pPr marL="800100" lvl="1" indent="-342900" algn="just" rtl="0">
              <a:buFont typeface="Wingdings" pitchFamily="2" charset="2"/>
              <a:buChar char="ü"/>
            </a:pPr>
            <a:r>
              <a:rPr lang="az" sz="1600" b="0" i="0" u="none" baseline="0"/>
              <a:t>Uşaq pornoqrafiyasının əlçatanlığının təmin edilməsi (uşaq pornoqrafiyası veb-saytlarının hazırılanması daxil olmaqla, uşaq pornoqrafiyasının başqaları tərəfindən istifadə olunmaq məqsədilə internetdə yerləşdirilməsi)</a:t>
            </a:r>
          </a:p>
        </p:txBody>
      </p:sp>
      <p:sp>
        <p:nvSpPr>
          <p:cNvPr id="2" name="TextBox 7">
            <a:extLst>
              <a:ext uri="{FF2B5EF4-FFF2-40B4-BE49-F238E27FC236}">
                <a16:creationId xmlns:a16="http://schemas.microsoft.com/office/drawing/2014/main" id="{B0D3FB4C-F5C7-453D-B22B-4F18A750B895}"/>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a:t>
            </a:r>
          </a:p>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(“istehsal… təklif…”)</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41576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170646"/>
          </a:xfrm>
          <a:prstGeom prst="rect">
            <a:avLst/>
          </a:prstGeom>
        </p:spPr>
        <p:txBody>
          <a:bodyPr wrap="square">
            <a:spAutoFit/>
          </a:bodyPr>
          <a:lstStyle/>
          <a:p>
            <a:pPr marL="342900" indent="-342900" algn="just" rtl="0">
              <a:buFont typeface="Wingdings" pitchFamily="2" charset="2"/>
              <a:buChar char="Ø"/>
            </a:pPr>
            <a:r>
              <a:rPr lang="az" sz="1500" b="0" i="0" u="none" baseline="0"/>
              <a:t>1 Hər bir Tərəf aşağıdakı əməllərin qəsdən və hüquqazidd olaraq törədilməsi hallarında onların daxili qanunvericiliyində cinayət əməli kimi tövsif olunması üçün zəruri  olan qanunvericilik və digər tədbirləri görür: </a:t>
            </a:r>
          </a:p>
          <a:p>
            <a:pPr algn="just" rtl="0"/>
            <a:endParaRPr lang="az" sz="1500" dirty="0"/>
          </a:p>
          <a:p>
            <a:pPr marL="800100" lvl="1" indent="-342900" algn="just" rtl="0">
              <a:buFont typeface="+mj-lt"/>
              <a:buAutoNum type="alphaLcParenR"/>
            </a:pPr>
            <a:r>
              <a:rPr lang="az" sz="1500" b="0" i="0" u="none" baseline="0"/>
              <a:t>kompüter sistemi vasitəsilə yaymaq məqsədilə uşaq pornoqrafiyasının istehsalı; </a:t>
            </a:r>
          </a:p>
          <a:p>
            <a:pPr marL="800100" lvl="1" indent="-342900" algn="just" rtl="0">
              <a:buFont typeface="+mj-lt"/>
              <a:buAutoNum type="alphaLcParenR"/>
            </a:pPr>
            <a:r>
              <a:rPr lang="az" sz="1500" b="0" i="0" u="none" baseline="0"/>
              <a:t>kompüter sistemi vasitəsilə uşaq pornoqrafiyasının təklif edilməsi və ya istifadə üçün təqdim edilməsi; </a:t>
            </a:r>
          </a:p>
          <a:p>
            <a:pPr marL="800100" lvl="1" indent="-342900" algn="just" rtl="0">
              <a:buFont typeface="+mj-lt"/>
              <a:buAutoNum type="alphaLcParenR"/>
            </a:pPr>
            <a:r>
              <a:rPr lang="az" sz="1500" b="0" i="0" u="none" baseline="0"/>
              <a:t>kompüter sistemi vasitəsilə uşaq pornoqrafiyasının </a:t>
            </a:r>
            <a:r>
              <a:rPr lang="az" sz="1500" b="1" i="0" u="none" baseline="0">
                <a:solidFill>
                  <a:srgbClr val="FF0000"/>
                </a:solidFill>
              </a:rPr>
              <a:t>yayılması</a:t>
            </a:r>
            <a:r>
              <a:rPr lang="az" sz="1500" b="1" i="0" u="none" baseline="0"/>
              <a:t> </a:t>
            </a:r>
            <a:r>
              <a:rPr lang="az" sz="1500" b="0" i="0" u="none" baseline="0"/>
              <a:t>və ya</a:t>
            </a:r>
            <a:r>
              <a:rPr lang="az" sz="1500" b="1" i="0" u="none" baseline="0"/>
              <a:t> </a:t>
            </a:r>
            <a:r>
              <a:rPr lang="az" sz="1500" b="1" i="0" u="none" baseline="0">
                <a:solidFill>
                  <a:srgbClr val="FF0000"/>
                </a:solidFill>
              </a:rPr>
              <a:t>ötürülməsi</a:t>
            </a:r>
            <a:r>
              <a:rPr lang="az" sz="1500" b="0" i="0" u="none" baseline="0"/>
              <a:t>; </a:t>
            </a:r>
          </a:p>
          <a:p>
            <a:pPr marL="800100" lvl="1" indent="-342900" algn="just" rtl="0">
              <a:buFont typeface="+mj-lt"/>
              <a:buAutoNum type="alphaLcParenR"/>
            </a:pPr>
            <a:r>
              <a:rPr lang="az" sz="1500" b="0" i="0" u="none" baseline="0"/>
              <a:t>özü, yaxud digər şəxs üçün kompüter sistemi vasitəsilə uşaq pornoqrafiyasının </a:t>
            </a:r>
            <a:r>
              <a:rPr lang="az" sz="1500" b="1" i="0" u="none" baseline="0">
                <a:solidFill>
                  <a:srgbClr val="FF0000"/>
                </a:solidFill>
              </a:rPr>
              <a:t>əldə edilməsi</a:t>
            </a:r>
            <a:r>
              <a:rPr lang="az" sz="1500" b="0" i="0" u="none" baseline="0"/>
              <a:t>; </a:t>
            </a:r>
          </a:p>
          <a:p>
            <a:pPr marL="800100" lvl="1" indent="-342900" algn="just" rtl="0">
              <a:buFont typeface="+mj-lt"/>
              <a:buAutoNum type="alphaLcParenR"/>
            </a:pPr>
            <a:r>
              <a:rPr lang="az" sz="1500" b="0" i="0" u="none" baseline="0"/>
              <a:t>kompüter sistemində və ya kompüter verilənlərinin daşıyıcılarında uşaq pornoqrafiyasına </a:t>
            </a:r>
            <a:r>
              <a:rPr lang="az" sz="1500" b="1" i="0" u="none" baseline="0">
                <a:solidFill>
                  <a:srgbClr val="FF0000"/>
                </a:solidFill>
              </a:rPr>
              <a:t>malik olma</a:t>
            </a:r>
            <a:r>
              <a:rPr lang="az" sz="1500" b="0" i="0" u="none" baseline="0"/>
              <a:t>.</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285598" y="1336957"/>
            <a:ext cx="4045602" cy="3539430"/>
          </a:xfrm>
          <a:prstGeom prst="rect">
            <a:avLst/>
          </a:prstGeom>
        </p:spPr>
        <p:txBody>
          <a:bodyPr wrap="square">
            <a:spAutoFit/>
          </a:bodyPr>
          <a:lstStyle/>
          <a:p>
            <a:pPr marL="342900" indent="-342900" algn="just" rtl="0">
              <a:buFont typeface="Wingdings" pitchFamily="2" charset="2"/>
              <a:buChar char="ü"/>
            </a:pPr>
            <a:r>
              <a:rPr lang="az" sz="1600" b="0" i="0" u="none" baseline="0"/>
              <a:t>Aşağıdakıları kriminallaşdırr: </a:t>
            </a:r>
          </a:p>
          <a:p>
            <a:pPr marL="800100" lvl="1" indent="-342900" algn="just" rtl="0">
              <a:buFont typeface="Wingdings" pitchFamily="2" charset="2"/>
              <a:buChar char="ü"/>
            </a:pPr>
            <a:r>
              <a:rPr lang="az" sz="1600" b="0" i="0" u="none" baseline="0"/>
              <a:t>Uşaq pornoqrafiyasının yayılması (uşaq pornoqrafiyasının aktiv şəkildə yayılması) </a:t>
            </a:r>
          </a:p>
          <a:p>
            <a:pPr marL="800100" lvl="1" indent="-342900" algn="just" rtl="0">
              <a:buFont typeface="Wingdings" pitchFamily="2" charset="2"/>
              <a:buChar char="ü"/>
            </a:pPr>
            <a:r>
              <a:rPr lang="az" sz="1600" b="0" i="0" u="none" baseline="0"/>
              <a:t>Uşaq pornoqrafiyasının ötürülməsi (uşaq pornoqrafiyasının kompüter sistemi vasitəsilə ötürülməsi) </a:t>
            </a:r>
          </a:p>
          <a:p>
            <a:pPr marL="800100" lvl="1" indent="-342900" algn="just" rtl="0">
              <a:buFont typeface="Wingdings" pitchFamily="2" charset="2"/>
              <a:buChar char="ü"/>
            </a:pPr>
            <a:r>
              <a:rPr lang="az" sz="1600" b="0" i="0" u="none" baseline="0"/>
              <a:t>Uşaq pornoqrafiyasını özü və ya başqası üçün satın almaq (uşaq pornoqrafiyasını aktiv surətdə əldə etmək, o cümlədən belə materialı endirmək) </a:t>
            </a:r>
          </a:p>
          <a:p>
            <a:pPr marL="800100" lvl="1" indent="-342900" algn="just" rtl="0">
              <a:buFont typeface="Wingdings" pitchFamily="2" charset="2"/>
              <a:buChar char="ü"/>
            </a:pPr>
            <a:r>
              <a:rPr lang="az" sz="1600" b="0" i="0" u="none" baseline="0"/>
              <a:t>Uşaq pornoqrafiyasına sahib olmaq (kompüter sistemində və ya yaddaş daşıyıcısında sahibolma)</a:t>
            </a:r>
          </a:p>
        </p:txBody>
      </p:sp>
      <p:sp>
        <p:nvSpPr>
          <p:cNvPr id="2" name="TextBox 7">
            <a:extLst>
              <a:ext uri="{FF2B5EF4-FFF2-40B4-BE49-F238E27FC236}">
                <a16:creationId xmlns:a16="http://schemas.microsoft.com/office/drawing/2014/main" id="{27E3E54C-1985-4F48-9849-4EEA7632CAF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(“yayılması…ötürülməsi…”)</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4053072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rtl="0"/>
            <a:r>
              <a:rPr lang="az" b="0" i="0" u="none" baseline="0"/>
              <a:t>Budapeşt konvensiyasına uyğun olaraq iştirakçılarda kompüterlə əlaqədar cinayətlərin elementləri, məzmunla əlaqədar cinayətlər, müəllif hüququ və digər əlaqəli hüquqların pozulması ilə əlaqədar cinayətlər haqqında ətraflı anlayış formalaşdırmaq.</a:t>
            </a:r>
          </a:p>
          <a:p>
            <a:pPr marL="0" indent="0" algn="l" rtl="0">
              <a:buNone/>
            </a:pPr>
            <a:endParaRPr lang="az" dirty="0"/>
          </a:p>
        </p:txBody>
      </p:sp>
      <p:sp>
        <p:nvSpPr>
          <p:cNvPr id="3" name="Slide Number Placeholder 2"/>
          <p:cNvSpPr>
            <a:spLocks noGrp="1"/>
          </p:cNvSpPr>
          <p:nvPr>
            <p:ph type="sldNum" sz="quarter" idx="10"/>
          </p:nvPr>
        </p:nvSpPr>
        <p:spPr/>
        <p:txBody>
          <a:bodyPr/>
          <a:lstStyle/>
          <a:p>
            <a:pPr algn="r" rtl="0"/>
            <a:fld id="{49C04F3A-82BD-4011-AADB-1F79FD7DF4BC}" type="slidenum">
              <a:rPr/>
              <a:pPr/>
              <a:t>3</a:t>
            </a:fld>
            <a:endParaRPr lang="az" dirty="0"/>
          </a:p>
        </p:txBody>
      </p:sp>
      <p:sp>
        <p:nvSpPr>
          <p:cNvPr id="4" name="Text Placeholder 3"/>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məqsədi</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939814"/>
          </a:xfrm>
          <a:prstGeom prst="rect">
            <a:avLst/>
          </a:prstGeom>
        </p:spPr>
        <p:txBody>
          <a:bodyPr wrap="square">
            <a:spAutoFit/>
          </a:bodyPr>
          <a:lstStyle/>
          <a:p>
            <a:pPr marL="342900" indent="-342900" algn="just" rtl="0">
              <a:buFont typeface="Wingdings" pitchFamily="2" charset="2"/>
              <a:buChar char="Ø"/>
            </a:pPr>
            <a:r>
              <a:rPr lang="az" sz="1500" b="0" i="0" u="none" baseline="0"/>
              <a:t>2 Bu maddənin 1-ci bəndində göstərilən məqsədlər baxımından «uşaq pornoqrafiyası»  anlayışına aşağıdakıları </a:t>
            </a:r>
            <a:r>
              <a:rPr lang="az" sz="1500" b="1" i="0" u="none" baseline="0">
                <a:solidFill>
                  <a:srgbClr val="FF0000"/>
                </a:solidFill>
              </a:rPr>
              <a:t>vizual qaydada</a:t>
            </a:r>
            <a:r>
              <a:rPr lang="az" sz="1500" b="0" i="0" u="none" baseline="0"/>
              <a:t> təsvir edən </a:t>
            </a:r>
            <a:r>
              <a:rPr lang="az" sz="1500" b="1" i="0" u="none" baseline="0">
                <a:solidFill>
                  <a:srgbClr val="FF0000"/>
                </a:solidFill>
              </a:rPr>
              <a:t>pornoqrafiya materialları</a:t>
            </a:r>
            <a:r>
              <a:rPr lang="az" sz="1500" b="0" i="0" u="none" baseline="0"/>
              <a:t> daxildir: </a:t>
            </a:r>
          </a:p>
          <a:p>
            <a:pPr marL="800100" lvl="1" indent="-342900" algn="just" rtl="0">
              <a:buFont typeface="+mj-lt"/>
              <a:buAutoNum type="alphaLcParenR"/>
            </a:pPr>
            <a:r>
              <a:rPr lang="az" sz="1500" b="0" i="0" u="none" baseline="0"/>
              <a:t>yetkinlik yaşına çatmamış şəxsin açıq seksual xarakterli hərəkətlərdə iştirakı; </a:t>
            </a:r>
          </a:p>
          <a:p>
            <a:pPr marL="800100" lvl="1" indent="-342900" algn="just" rtl="0">
              <a:buFont typeface="+mj-lt"/>
              <a:buAutoNum type="alphaLcParenR"/>
            </a:pPr>
            <a:r>
              <a:rPr lang="az" sz="1500" b="0" i="0" u="none" baseline="0"/>
              <a:t>yetkinlik yaşına çatmaması güman edilən şəxsin açıq seksual xarakterli hərəkətlərdə iştirakı; </a:t>
            </a:r>
          </a:p>
          <a:p>
            <a:pPr marL="800100" lvl="1" indent="-342900" algn="just" rtl="0">
              <a:buFont typeface="+mj-lt"/>
              <a:buAutoNum type="alphaLcParenR"/>
            </a:pPr>
            <a:r>
              <a:rPr lang="az" sz="1500" b="0" i="0" u="none" baseline="0"/>
              <a:t>açıq seksual hərəkətlərdə iştirak edən yetkinlik yaşına çatmamış şəxsin həqiqi təsvirləri. </a:t>
            </a:r>
          </a:p>
          <a:p>
            <a:pPr algn="just" rtl="0"/>
            <a:endParaRPr lang="az" sz="1500" dirty="0"/>
          </a:p>
          <a:p>
            <a:pPr marL="285750" indent="-285750" algn="just" rtl="0">
              <a:buFont typeface="Wingdings" panose="05000000000000000000" pitchFamily="2" charset="2"/>
              <a:buChar char="Ø"/>
            </a:pPr>
            <a:r>
              <a:rPr lang="az" sz="1500" b="0" i="0" u="none" baseline="0"/>
              <a:t>3 Bu maddənin 2-ci bəndinin məqsədləri üçün "yetkinlik yaşına çatmamışlar" anlayışı 18 yaşına çatmamış istənilən şəxsi nəzərdə tutur. Lakin hər hans Tərəf 16 yaşından kiçik olmamaq şərtilə daha aşağı yaş həddi tələb edə bilər. </a:t>
            </a:r>
          </a:p>
          <a:p>
            <a:pPr marL="285750" indent="-285750" algn="just" rtl="0">
              <a:buFont typeface="Wingdings" panose="05000000000000000000" pitchFamily="2" charset="2"/>
              <a:buChar char="Ø"/>
            </a:pPr>
            <a:endParaRPr lang="az" sz="1500" dirty="0"/>
          </a:p>
          <a:p>
            <a:pPr marL="285750" indent="-285750" algn="just" rtl="0">
              <a:buFont typeface="Wingdings" panose="05000000000000000000" pitchFamily="2" charset="2"/>
              <a:buChar char="Ø"/>
            </a:pPr>
            <a:r>
              <a:rPr lang="az" sz="1500" b="0" i="0" u="none" baseline="0"/>
              <a:t>4 Hər bir Tərəf 1-ci bəndin, d və e yarımbəndlərini və 2-ci bənidn b və c yarımbəndlərini tam və ya qismən tətbiq etməmək hüququnu özündə saxlayır. </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600558" y="1336957"/>
            <a:ext cx="4116722" cy="3293209"/>
          </a:xfrm>
          <a:prstGeom prst="rect">
            <a:avLst/>
          </a:prstGeom>
        </p:spPr>
        <p:txBody>
          <a:bodyPr wrap="square">
            <a:spAutoFit/>
          </a:bodyPr>
          <a:lstStyle/>
          <a:p>
            <a:pPr marL="342900" indent="-342900" algn="just" rtl="0">
              <a:buFont typeface="Wingdings" pitchFamily="2" charset="2"/>
              <a:buChar char="ü"/>
            </a:pPr>
            <a:r>
              <a:rPr lang="az" sz="1600" b="0" i="0" u="none" baseline="0"/>
              <a:t>Materialların aşağıdakı təsnifatına aid milli normalarla tənzimlənir: </a:t>
            </a:r>
          </a:p>
          <a:p>
            <a:pPr marL="800100" lvl="1" indent="-342900" algn="just" rtl="0">
              <a:buFont typeface="Wingdings" pitchFamily="2" charset="2"/>
              <a:buChar char="ü"/>
            </a:pPr>
            <a:r>
              <a:rPr lang="az" sz="1600" b="0" i="0" u="none" baseline="0"/>
              <a:t>Açıq-saçıq</a:t>
            </a:r>
          </a:p>
          <a:p>
            <a:pPr marL="800100" lvl="1" indent="-342900" algn="just" rtl="0">
              <a:buFont typeface="Wingdings" pitchFamily="2" charset="2"/>
              <a:buChar char="ü"/>
            </a:pPr>
            <a:r>
              <a:rPr lang="az" sz="1600" b="0" i="0" u="none" baseline="0"/>
              <a:t>İctimai əxlaqa zidd</a:t>
            </a:r>
          </a:p>
          <a:p>
            <a:pPr marL="800100" lvl="1" indent="-342900" algn="just" rtl="0">
              <a:buFont typeface="Wingdings" pitchFamily="2" charset="2"/>
              <a:buChar char="ü"/>
            </a:pPr>
            <a:r>
              <a:rPr lang="az" sz="1600" b="0" i="0" u="none" baseline="0"/>
              <a:t>Bənzər şəkildə ədəbsiz </a:t>
            </a:r>
          </a:p>
          <a:p>
            <a:pPr marL="342900" indent="-342900" algn="just" rtl="0">
              <a:buFont typeface="Wingdings" pitchFamily="2" charset="2"/>
              <a:buChar char="ü"/>
            </a:pPr>
            <a:endParaRPr lang="az" sz="1600" dirty="0"/>
          </a:p>
          <a:p>
            <a:pPr marL="342900" indent="-342900" algn="just" rtl="0">
              <a:buFont typeface="Wingdings" pitchFamily="2" charset="2"/>
              <a:buChar char="ü"/>
            </a:pPr>
            <a:r>
              <a:rPr lang="az" sz="1600" b="0" i="0" u="none" baseline="0"/>
              <a:t>İncəsənət dəyəri olan, tibbi, elmi və ya bənzər xarakterli materiallar pornoqrafik olaraq təsnif edilə bilməz </a:t>
            </a:r>
          </a:p>
          <a:p>
            <a:pPr marL="342900" indent="-342900" algn="just" rtl="0">
              <a:buFont typeface="Wingdings" pitchFamily="2" charset="2"/>
              <a:buChar char="ü"/>
            </a:pPr>
            <a:endParaRPr lang="az" sz="1600" dirty="0"/>
          </a:p>
          <a:p>
            <a:pPr marL="342900" indent="-342900" algn="just" rtl="0">
              <a:buFont typeface="Wingdings" pitchFamily="2" charset="2"/>
              <a:buChar char="ü"/>
            </a:pPr>
            <a:r>
              <a:rPr lang="az" sz="1600" b="0" i="0" u="none" baseline="0"/>
              <a:t>Vizual təsvirə vizual şəklə çevrilə biləcək, kompüter sistemində və ya yaddaş daşıyıcısında saxlanan verilənlər daxildir. </a:t>
            </a:r>
          </a:p>
        </p:txBody>
      </p:sp>
      <p:sp>
        <p:nvSpPr>
          <p:cNvPr id="3" name="TextBox 7">
            <a:extLst>
              <a:ext uri="{FF2B5EF4-FFF2-40B4-BE49-F238E27FC236}">
                <a16:creationId xmlns:a16="http://schemas.microsoft.com/office/drawing/2014/main" id="{931BF0EC-278D-401A-8819-1BC807104473}"/>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a:t>
            </a:r>
          </a:p>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(“pornoqrafiya materialı…”)</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395653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rtl="0">
              <a:buFont typeface="Wingdings" pitchFamily="2" charset="2"/>
              <a:buChar char="Ø"/>
            </a:pPr>
            <a:r>
              <a:rPr lang="az" sz="1500" b="0" i="0" u="none" baseline="0"/>
              <a:t>2 Bu maddənin 1-ci bəndində göstərilən məqsədlər baxımından «uşaq pornoqrafiyası»  anlayışına aşağıdakıları vizual qaydada təsvir edən pornoqrafiya materialları daxildir: </a:t>
            </a:r>
          </a:p>
          <a:p>
            <a:pPr lvl="1" algn="just" rtl="0"/>
            <a:r>
              <a:rPr lang="az" sz="1500" b="0" i="0" u="none" baseline="0"/>
              <a:t>a yetkinlik yaşına çatmamış şəxsin </a:t>
            </a:r>
            <a:r>
              <a:rPr lang="az" sz="1500" b="1" i="0" u="none" baseline="0">
                <a:solidFill>
                  <a:srgbClr val="FF0000"/>
                </a:solidFill>
              </a:rPr>
              <a:t>açıq seksual xarakterli hərəkətlərdə</a:t>
            </a:r>
            <a:r>
              <a:rPr lang="az" sz="1500" b="0" i="0" u="none" baseline="0"/>
              <a:t> iştirakı; </a:t>
            </a:r>
          </a:p>
          <a:p>
            <a:pPr lvl="1" algn="just" rtl="0"/>
            <a:r>
              <a:rPr lang="az" sz="1500" b="0" i="0" u="none" baseline="0"/>
              <a:t>b yetkinlik yaşına çatmaması güman edilən şəxsin açıq seksual xarakterli hərəkətlərdə iştirakı; </a:t>
            </a:r>
          </a:p>
          <a:p>
            <a:pPr lvl="1" algn="just" rtl="0"/>
            <a:r>
              <a:rPr lang="az" sz="1500" b="0" i="0" u="none" baseline="0"/>
              <a:t>c açıq seksual hərəkətlərdə iştirak edən yetkinlik yaşına çatmamış şəxsin həqiqi təsvirləri. </a:t>
            </a:r>
          </a:p>
          <a:p>
            <a:pPr algn="just" rtl="0"/>
            <a:endParaRPr lang="az" sz="1500" dirty="0"/>
          </a:p>
          <a:p>
            <a:pPr marL="285750" indent="-285750" algn="just" rtl="0">
              <a:buFont typeface="Wingdings" panose="05000000000000000000" pitchFamily="2" charset="2"/>
              <a:buChar char="Ø"/>
            </a:pPr>
            <a:r>
              <a:rPr lang="az" sz="1500" b="0" i="0" u="none" baseline="0"/>
              <a:t>3 Bu maddənin 2-ci bəndinin məqsədləri üçün "yetkinlik yaşına çatmamışlar" anlayışı 18 yaşına çatmamış istənilən şəxsi nəzərdə tutur. Lakin hər hans Tərəf 16 yaşından kiçik olmamaq şərtilə daha aşağı yaş həddi tələb edə bilər. </a:t>
            </a:r>
          </a:p>
          <a:p>
            <a:pPr marL="285750" indent="-285750" algn="just" rtl="0">
              <a:buFont typeface="Wingdings" panose="05000000000000000000" pitchFamily="2" charset="2"/>
              <a:buChar char="Ø"/>
            </a:pPr>
            <a:endParaRPr lang="az" sz="1500" dirty="0"/>
          </a:p>
          <a:p>
            <a:pPr marL="285750" indent="-285750" algn="just" rtl="0">
              <a:buFont typeface="Wingdings" panose="05000000000000000000" pitchFamily="2" charset="2"/>
              <a:buChar char="Ø"/>
            </a:pPr>
            <a:r>
              <a:rPr lang="az" sz="1500" b="0" i="0" u="none" baseline="0"/>
              <a:t>4 Hər bir Tərəf 1-ci bəndin, d və e yarımbəndlərini və 2-ci bənidn b və c yarımbəndlərini tam və ya qismən tətbiq etməmək hüququnu özündə saxlayır. </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622800" y="1287212"/>
            <a:ext cx="3860800" cy="3785652"/>
          </a:xfrm>
          <a:prstGeom prst="rect">
            <a:avLst/>
          </a:prstGeom>
        </p:spPr>
        <p:txBody>
          <a:bodyPr wrap="square">
            <a:spAutoFit/>
          </a:bodyPr>
          <a:lstStyle/>
          <a:p>
            <a:pPr marL="342900" indent="-342900" algn="just" rtl="0">
              <a:buFont typeface="Wingdings" pitchFamily="2" charset="2"/>
              <a:buChar char="ü"/>
            </a:pPr>
            <a:r>
              <a:rPr lang="az" sz="1500" b="0" i="0" u="none" baseline="0"/>
              <a:t>Ən azı aşağıdakıları əhatə edur: </a:t>
            </a:r>
          </a:p>
          <a:p>
            <a:pPr marL="800100" lvl="1" indent="-342900" algn="just" rtl="0">
              <a:buFont typeface="Wingdings" pitchFamily="2" charset="2"/>
              <a:buChar char="ü"/>
            </a:pPr>
            <a:r>
              <a:rPr lang="az" sz="1500" b="0" i="0" u="none" baseline="0"/>
              <a:t>Eyni cinsə və ya fərqli cinslərə mənsub azyaşlılar və ya azyaşlı və yetkinlik yaşına çatmış şəxs arasında cinsi akt o cümlədən  genital-genital (cinsi orqan), oral-genital, anal-genital və oral-anal cinsi akt</a:t>
            </a:r>
          </a:p>
          <a:p>
            <a:pPr marL="800100" lvl="1" indent="-342900" algn="just" rtl="0">
              <a:buFont typeface="Wingdings" pitchFamily="2" charset="2"/>
              <a:buChar char="ü"/>
            </a:pPr>
            <a:r>
              <a:rPr lang="az" sz="1500" b="0" i="0" u="none" baseline="0"/>
              <a:t>Zoofiliya</a:t>
            </a:r>
          </a:p>
          <a:p>
            <a:pPr marL="800100" lvl="1" indent="-342900" algn="just" rtl="0">
              <a:buFont typeface="Wingdings" pitchFamily="2" charset="2"/>
              <a:buChar char="ü"/>
            </a:pPr>
            <a:r>
              <a:rPr lang="az" sz="1500" b="0" i="0" u="none" baseline="0"/>
              <a:t>Masturbasiya</a:t>
            </a:r>
          </a:p>
          <a:p>
            <a:pPr marL="800100" lvl="1" indent="-342900" algn="just" rtl="0">
              <a:buFont typeface="Wingdings" pitchFamily="2" charset="2"/>
              <a:buChar char="ü"/>
            </a:pPr>
            <a:r>
              <a:rPr lang="az" sz="1500" b="0" i="0" u="none" baseline="0"/>
              <a:t>Seksual hərəkətlər zamanı sadist və ya mazoxist rəftar</a:t>
            </a:r>
          </a:p>
          <a:p>
            <a:pPr marL="800100" lvl="1" indent="-342900" algn="just" rtl="0">
              <a:buFont typeface="Wingdings" pitchFamily="2" charset="2"/>
              <a:buChar char="ü"/>
            </a:pPr>
            <a:r>
              <a:rPr lang="az" sz="1500" b="0" i="0" u="none" baseline="0"/>
              <a:t>Yetkinlik yaşına çatmayan şəxsin cinsi orqanlarının və ya qasıq nahiyəsinin pozğun niyyətlə nümayiş etdirilməsi </a:t>
            </a:r>
          </a:p>
          <a:p>
            <a:pPr marL="342900" indent="-342900" algn="just" rtl="0">
              <a:buFont typeface="Wingdings" pitchFamily="2" charset="2"/>
              <a:buChar char="ü"/>
            </a:pPr>
            <a:r>
              <a:rPr lang="az" sz="1500" b="0" i="0" u="none" baseline="0"/>
              <a:t>Tərəflər açıq seksual xarakterli hərəkətin daha geniş tərifindən istifadə edə bilərlər </a:t>
            </a:r>
          </a:p>
          <a:p>
            <a:pPr marL="342900" indent="-342900" algn="just" rtl="0">
              <a:buFont typeface="Wingdings" pitchFamily="2" charset="2"/>
              <a:buChar char="ü"/>
            </a:pPr>
            <a:r>
              <a:rPr lang="az" sz="1500" b="0" i="0" u="none" baseline="0"/>
              <a:t>Hərəkətin real və ya simulyasiya olmasından asılı olmayaraq</a:t>
            </a:r>
          </a:p>
        </p:txBody>
      </p:sp>
      <p:sp>
        <p:nvSpPr>
          <p:cNvPr id="2" name="TextBox 7">
            <a:extLst>
              <a:ext uri="{FF2B5EF4-FFF2-40B4-BE49-F238E27FC236}">
                <a16:creationId xmlns:a16="http://schemas.microsoft.com/office/drawing/2014/main" id="{94EAFBE6-2A92-4D61-9499-6BB3EDD3AC0F}"/>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(“açıq seksual xarakterli hərəkət…”)</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623919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rtl="0">
              <a:buFont typeface="Wingdings" pitchFamily="2" charset="2"/>
              <a:buChar char="Ø"/>
            </a:pPr>
            <a:r>
              <a:rPr lang="az" sz="1500" b="0" i="0" u="none" baseline="0"/>
              <a:t>2 Bu maddənin 1-ci bəndində göstərilən məqsədlər baxımından «uşaq pornoqrafiyası»  anlayışına aşağıdakıları vizual qaydada </a:t>
            </a:r>
            <a:r>
              <a:rPr lang="az" sz="1500" b="1" i="0" u="none" baseline="0">
                <a:solidFill>
                  <a:srgbClr val="FF0000"/>
                </a:solidFill>
              </a:rPr>
              <a:t>təsvir edən</a:t>
            </a:r>
            <a:r>
              <a:rPr lang="az" sz="1500" b="0" i="0" u="none" baseline="0"/>
              <a:t> pornoqrafiya materialları daxildir: </a:t>
            </a:r>
          </a:p>
          <a:p>
            <a:pPr lvl="1" algn="just" rtl="0"/>
            <a:r>
              <a:rPr lang="az" sz="1500" b="0" i="0" u="none" baseline="0"/>
              <a:t>a </a:t>
            </a:r>
            <a:r>
              <a:rPr lang="az" sz="1500" b="1" i="0" u="none" baseline="0">
                <a:solidFill>
                  <a:srgbClr val="FF0000"/>
                </a:solidFill>
              </a:rPr>
              <a:t>yetkinlik yaşına çatmamış</a:t>
            </a:r>
            <a:r>
              <a:rPr lang="az" sz="1500" b="0" i="0" u="none" baseline="0"/>
              <a:t> şəxsin açıq seksual xarakterli hərəkətlərdə iştirakı; </a:t>
            </a:r>
          </a:p>
          <a:p>
            <a:pPr lvl="1" algn="just" rtl="0"/>
            <a:r>
              <a:rPr lang="az" sz="1500" b="0" i="0" u="none" baseline="0"/>
              <a:t>b</a:t>
            </a:r>
            <a:r>
              <a:rPr lang="az" sz="1500" b="1" i="0" u="none" baseline="0"/>
              <a:t> </a:t>
            </a:r>
            <a:r>
              <a:rPr lang="az" sz="1500" b="1" i="0" u="none" baseline="0">
                <a:solidFill>
                  <a:srgbClr val="FF0000"/>
                </a:solidFill>
              </a:rPr>
              <a:t>yetkinlik yaşına çatmaması güman edilən şəxsin</a:t>
            </a:r>
            <a:r>
              <a:rPr lang="az" sz="1500" b="0" i="0" u="none" baseline="0"/>
              <a:t> açıq seksual xarakterli hərəkətlərdə iştirakı; </a:t>
            </a:r>
          </a:p>
          <a:p>
            <a:pPr lvl="1" algn="just" rtl="0"/>
            <a:r>
              <a:rPr lang="az" sz="1500" b="0" i="0" u="none" baseline="0"/>
              <a:t>c açıq seksual hərəkətlərdə iştirak edən </a:t>
            </a:r>
            <a:r>
              <a:rPr lang="az" sz="1500" b="1" i="0" u="none" baseline="0">
                <a:solidFill>
                  <a:srgbClr val="FF0000"/>
                </a:solidFill>
              </a:rPr>
              <a:t>yetkinlik yaşına çatmamış şəxsin həqiqi təsvirləri</a:t>
            </a:r>
            <a:r>
              <a:rPr lang="az" sz="1500" b="0" i="0" u="none" baseline="0"/>
              <a:t>. </a:t>
            </a:r>
          </a:p>
          <a:p>
            <a:pPr algn="just" rtl="0"/>
            <a:endParaRPr lang="az" sz="1500" dirty="0"/>
          </a:p>
          <a:p>
            <a:pPr marL="285750" indent="-285750" algn="just" rtl="0">
              <a:buFont typeface="Wingdings" panose="05000000000000000000" pitchFamily="2" charset="2"/>
              <a:buChar char="Ø"/>
            </a:pPr>
            <a:r>
              <a:rPr lang="az" sz="1500" b="0" i="0" u="none" baseline="0"/>
              <a:t>3 Bu maddənin 2-ci bəndinin məqsədləri üçün "yetkinlik yaşına çatmamışlar" anlayışı 18 yaşına çatmamış istənilən şəxsi nəzərdə tutur. Lakin hər hans Tərəf 16 yaşından kiçik olmamaq şərtilə daha aşağı yaş həddi tələb edə bilər. </a:t>
            </a:r>
          </a:p>
          <a:p>
            <a:pPr marL="285750" indent="-285750" algn="just" rtl="0">
              <a:buFont typeface="Wingdings" panose="05000000000000000000" pitchFamily="2" charset="2"/>
              <a:buChar char="Ø"/>
            </a:pPr>
            <a:endParaRPr lang="az" sz="1500" dirty="0"/>
          </a:p>
          <a:p>
            <a:pPr marL="285750" indent="-285750" algn="just" rtl="0">
              <a:buFont typeface="Wingdings" panose="05000000000000000000" pitchFamily="2" charset="2"/>
              <a:buChar char="Ø"/>
            </a:pPr>
            <a:r>
              <a:rPr lang="az" sz="1500" b="0" i="0" u="none" baseline="0"/>
              <a:t>4 Hər bir Tərəf 1-ci bəndin, d və e yarımbəndlərini və 2-ci bənidn b və c yarımbəndlərini tam və ya qismən tətbiq etməmək hüququnu özündə saxlayır. </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0078" y="1353114"/>
            <a:ext cx="3913522" cy="3093154"/>
          </a:xfrm>
          <a:prstGeom prst="rect">
            <a:avLst/>
          </a:prstGeom>
        </p:spPr>
        <p:txBody>
          <a:bodyPr wrap="square">
            <a:spAutoFit/>
          </a:bodyPr>
          <a:lstStyle/>
          <a:p>
            <a:pPr marL="342900" indent="-342900" algn="just" rtl="0">
              <a:buFont typeface="Wingdings" pitchFamily="2" charset="2"/>
              <a:buChar char="ü"/>
            </a:pPr>
            <a:r>
              <a:rPr lang="az" sz="1500" b="0" i="0" u="none" baseline="0"/>
              <a:t>Aşağıdakı təsvirlər əhatə edilir: </a:t>
            </a:r>
          </a:p>
          <a:p>
            <a:pPr algn="just" rtl="0"/>
            <a:endParaRPr lang="az" sz="1500" dirty="0"/>
          </a:p>
          <a:p>
            <a:pPr marL="800100" lvl="1" indent="-342900" algn="just" rtl="0">
              <a:buFont typeface="Wingdings" pitchFamily="2" charset="2"/>
              <a:buChar char="ü"/>
            </a:pPr>
            <a:r>
              <a:rPr lang="az" sz="1500" b="0" i="0" u="none" baseline="0"/>
              <a:t>Real uşağın cinsi istismarı </a:t>
            </a:r>
          </a:p>
          <a:p>
            <a:pPr marL="800100" lvl="1" indent="-342900" algn="just" rtl="0">
              <a:buFont typeface="Wingdings" pitchFamily="2" charset="2"/>
              <a:buChar char="ü"/>
            </a:pPr>
            <a:r>
              <a:rPr lang="az" sz="1500" b="0" i="0" u="none" baseline="0"/>
              <a:t>Yetkinlik yaşına çatmaması güman edilən şəxsin açıq seksual xarakterli hərəkətlərdə iştirakını əks etdirən təsvirlər; </a:t>
            </a:r>
          </a:p>
          <a:p>
            <a:pPr marL="800100" lvl="1" indent="-342900" algn="just" rtl="0">
              <a:buFont typeface="Wingdings" pitchFamily="2" charset="2"/>
              <a:buChar char="ü"/>
            </a:pPr>
            <a:r>
              <a:rPr lang="az" sz="1500" b="0" i="0" u="none" baseline="0"/>
              <a:t>"Real" təsir bağışlasa da, açıq-saçıq seksual hərəkətə cəlb olunmuş real uşaq faktının olmadığı təsvirlər, o cümlədən fiziki şəxslərin dəyişdirilmiş və ya modifikasiya edilmiş təsvirləri (tamamilə kompüter vasitəsilə yaradılmış olsa belə)</a:t>
            </a:r>
          </a:p>
        </p:txBody>
      </p:sp>
      <p:sp>
        <p:nvSpPr>
          <p:cNvPr id="2" name="TextBox 7">
            <a:extLst>
              <a:ext uri="{FF2B5EF4-FFF2-40B4-BE49-F238E27FC236}">
                <a16:creationId xmlns:a16="http://schemas.microsoft.com/office/drawing/2014/main" id="{F80B7E4C-CAF6-45F2-8408-A290F8703AC2}"/>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Uşaq pornoqrafiyası </a:t>
            </a:r>
          </a:p>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(“təsvir edir… yetkinlik yaşına çatmamış şəxsi…”)</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426141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rtl="0">
              <a:buFont typeface="Wingdings" pitchFamily="2" charset="2"/>
              <a:buChar char="Ø"/>
            </a:pPr>
            <a:r>
              <a:rPr lang="az" sz="1500" b="0" i="0" u="none" baseline="0"/>
              <a:t>2 Bu maddənin 1-ci bəndində göstərilən məqsədlər baxımından «uşaq pornoqrafiyası»  anlayışına aşağıdakıları vizual qaydada təsvir edən pornoqrafiya materialları daxildir: </a:t>
            </a:r>
          </a:p>
          <a:p>
            <a:pPr lvl="1" algn="just" rtl="0"/>
            <a:r>
              <a:rPr lang="az" sz="1500" b="0" i="0" u="none" baseline="0"/>
              <a:t>a yetkinlik yaşına çatmamış şəxsin açıq seksual xarakterli hərəkətlərdə iştirakı; </a:t>
            </a:r>
          </a:p>
          <a:p>
            <a:pPr lvl="1" algn="just" rtl="0"/>
            <a:r>
              <a:rPr lang="az" sz="1500" b="0" i="0" u="none" baseline="0"/>
              <a:t>b yetkinlik yaşına çatmaması güman edilən şəxsin açıq seksual xarakterli hərəkətlərdə iştirakı; </a:t>
            </a:r>
          </a:p>
          <a:p>
            <a:pPr lvl="1" algn="just" rtl="0"/>
            <a:r>
              <a:rPr lang="az" sz="1500" b="0" i="0" u="none" baseline="0"/>
              <a:t>c açıq seksual hərəkətlərdə iştirak edən yetkinlik yaşına çatmamış şəxsin həqiqi təsvirləri. </a:t>
            </a:r>
          </a:p>
          <a:p>
            <a:pPr algn="just" rtl="0"/>
            <a:endParaRPr lang="az" sz="1500" dirty="0"/>
          </a:p>
          <a:p>
            <a:pPr marL="285750" indent="-285750" algn="just" rtl="0">
              <a:buFont typeface="Wingdings" panose="05000000000000000000" pitchFamily="2" charset="2"/>
              <a:buChar char="Ø"/>
            </a:pPr>
            <a:r>
              <a:rPr lang="az" sz="1500" b="0" i="0" u="none" baseline="0"/>
              <a:t>3 Bu maddənin 2-ci bəndinin məqsədləri üçün </a:t>
            </a:r>
            <a:r>
              <a:rPr lang="az" sz="1500" b="0" i="0" u="none" baseline="0">
                <a:solidFill>
                  <a:srgbClr val="FF0000"/>
                </a:solidFill>
              </a:rPr>
              <a:t>"</a:t>
            </a:r>
            <a:r>
              <a:rPr lang="az" sz="1500" b="1" i="0" u="none" baseline="0">
                <a:solidFill>
                  <a:srgbClr val="FF0000"/>
                </a:solidFill>
              </a:rPr>
              <a:t>yetkinlik yaşına çatmamışlar</a:t>
            </a:r>
            <a:r>
              <a:rPr lang="az" sz="1500" b="0" i="0" u="none" baseline="0">
                <a:solidFill>
                  <a:srgbClr val="FF0000"/>
                </a:solidFill>
              </a:rPr>
              <a:t>"</a:t>
            </a:r>
            <a:r>
              <a:rPr lang="az" sz="1500" b="0" i="0" u="none" baseline="0"/>
              <a:t> anlayışı </a:t>
            </a:r>
            <a:r>
              <a:rPr lang="az" sz="1500" b="1" i="0" u="none" baseline="0">
                <a:solidFill>
                  <a:srgbClr val="FF0000"/>
                </a:solidFill>
              </a:rPr>
              <a:t>18 yaşına çatmamış</a:t>
            </a:r>
            <a:r>
              <a:rPr lang="az" sz="1500" b="1" i="0" u="none" baseline="0"/>
              <a:t> </a:t>
            </a:r>
            <a:r>
              <a:rPr lang="az" sz="1500" b="0" i="0" u="none" baseline="0"/>
              <a:t>istənilən şəxsi nəzərdə tutur. Lakin hər hans Tərəf 16 yaşından kiçik olmamaq şərtilə daha aşağı yaş həddi tələb edə bilər. </a:t>
            </a:r>
          </a:p>
          <a:p>
            <a:pPr marL="285750" indent="-285750" algn="just" rtl="0">
              <a:buFont typeface="Wingdings" panose="05000000000000000000" pitchFamily="2" charset="2"/>
              <a:buChar char="Ø"/>
            </a:pPr>
            <a:endParaRPr lang="az" sz="1500" dirty="0"/>
          </a:p>
          <a:p>
            <a:pPr marL="285750" indent="-285750" algn="just" rtl="0">
              <a:buFont typeface="Wingdings" panose="05000000000000000000" pitchFamily="2" charset="2"/>
              <a:buChar char="Ø"/>
            </a:pPr>
            <a:r>
              <a:rPr lang="az" sz="1500" b="0" i="0" u="none" baseline="0"/>
              <a:t>4 Hər bir Tərəf 1-ci bəndin, d və e yarımbəndlərini və 2-ci bənidn b və c yarımbəndlərini tam və ya qismən tətbiq etməmək hüququnu özündə saxlayır. </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712318" y="1403914"/>
            <a:ext cx="4015122" cy="2631490"/>
          </a:xfrm>
          <a:prstGeom prst="rect">
            <a:avLst/>
          </a:prstGeom>
        </p:spPr>
        <p:txBody>
          <a:bodyPr wrap="square">
            <a:spAutoFit/>
          </a:bodyPr>
          <a:lstStyle/>
          <a:p>
            <a:pPr marL="342900" indent="-342900" algn="just" rtl="0">
              <a:buFont typeface="Wingdings" pitchFamily="2" charset="2"/>
              <a:buChar char="ü"/>
            </a:pPr>
            <a:r>
              <a:rPr lang="az" sz="1500" b="0" i="0" u="none" baseline="0"/>
              <a:t>BMT-nin Uşaq hüquqları haqqında konvensiyasında uşağa verilən tərifə uyğun olaraq </a:t>
            </a:r>
          </a:p>
          <a:p>
            <a:pPr marL="342900"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Yetkinlik yaşına çatmamış şəxs bir qayda olaraq 18 yaşından kiçik olan bütün şəxsləri bildirir, Tərəflər 16 yaşından az olmamaq şərtilə daha aşağı yaş limiti tələb edə bilərlər. </a:t>
            </a:r>
          </a:p>
          <a:p>
            <a:pPr marL="342900"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Bu yaş cinsi münasibətlər üçün razılıq yaşına deyil, uşaqlardan  (real və ya xəyali olmasından asılı olmayaraq) seksual predmet kimi istifadəyə aiddir.</a:t>
            </a:r>
          </a:p>
        </p:txBody>
      </p:sp>
      <p:sp>
        <p:nvSpPr>
          <p:cNvPr id="2" name="TextBox 7">
            <a:extLst>
              <a:ext uri="{FF2B5EF4-FFF2-40B4-BE49-F238E27FC236}">
                <a16:creationId xmlns:a16="http://schemas.microsoft.com/office/drawing/2014/main" id="{9956BE49-BD59-4A6C-8636-069D99BCD03C}"/>
              </a:ext>
            </a:extLst>
          </p:cNvPr>
          <p:cNvSpPr txBox="1">
            <a:spLocks noChangeArrowheads="1"/>
          </p:cNvSpPr>
          <p:nvPr/>
        </p:nvSpPr>
        <p:spPr bwMode="auto">
          <a:xfrm>
            <a:off x="1403350" y="-27384"/>
            <a:ext cx="76327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100" b="0" i="0" u="none" baseline="0">
                <a:solidFill>
                  <a:schemeClr val="bg1"/>
                </a:solidFill>
                <a:latin typeface="Verdana" panose="020B0604030504040204" pitchFamily="34" charset="0"/>
                <a:ea typeface="Verdana" panose="020B0604030504040204" pitchFamily="34" charset="0"/>
                <a:cs typeface="Verdana" charset="0"/>
              </a:rPr>
              <a:t>Uşaq pornoqrafiyası </a:t>
            </a:r>
          </a:p>
          <a:p>
            <a:pPr algn="r" rtl="0"/>
            <a:r>
              <a:rPr lang="az" sz="3100" b="0" i="0" u="none" baseline="0">
                <a:solidFill>
                  <a:schemeClr val="bg1"/>
                </a:solidFill>
                <a:latin typeface="Verdana" panose="020B0604030504040204" pitchFamily="34" charset="0"/>
                <a:ea typeface="Verdana" panose="020B0604030504040204" pitchFamily="34" charset="0"/>
                <a:cs typeface="Verdana" charset="0"/>
              </a:rPr>
              <a:t>(“yetkinlik yaşına çatmayan…18 yaşından kiçik”)</a:t>
            </a:r>
          </a:p>
        </p:txBody>
      </p:sp>
    </p:spTree>
    <p:extLst>
      <p:ext uri="{BB962C8B-B14F-4D97-AF65-F5344CB8AC3E}">
        <p14:creationId xmlns:p14="http://schemas.microsoft.com/office/powerpoint/2010/main" val="1071498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Anket sualı</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882424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35</a:t>
            </a:fld>
            <a:endParaRPr lang="az"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35</a:t>
            </a:fld>
            <a:endParaRPr lang="az"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Anket sualı</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744949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az" sz="3200" b="1" i="0" u="none" baseline="0">
                <a:latin typeface="+mn-lt"/>
              </a:rPr>
              <a:t>MÜƏLLİF HÜQUQLARININ VƏ</a:t>
            </a:r>
            <a:br>
              <a:rPr lang="az" sz="3200">
                <a:latin typeface="+mn-lt"/>
              </a:rPr>
            </a:br>
            <a:r>
              <a:rPr lang="az" sz="3200" b="1" i="0" u="none" baseline="0">
                <a:latin typeface="+mn-lt"/>
              </a:rPr>
              <a:t>ƏLAQƏDAR HÜQUQLARN POZULMASI</a:t>
            </a:r>
          </a:p>
        </p:txBody>
      </p:sp>
      <p:sp>
        <p:nvSpPr>
          <p:cNvPr id="3" name="Text Placeholder 2"/>
          <p:cNvSpPr>
            <a:spLocks noGrp="1"/>
          </p:cNvSpPr>
          <p:nvPr>
            <p:ph type="body" idx="1"/>
          </p:nvPr>
        </p:nvSpPr>
        <p:spPr/>
        <p:txBody>
          <a:bodyPr>
            <a:normAutofit fontScale="92500"/>
          </a:bodyPr>
          <a:lstStyle/>
          <a:p>
            <a:pPr algn="l" rtl="0"/>
            <a:r>
              <a:rPr lang="az" b="0" i="0" u="none" baseline="0">
                <a:latin typeface="Verdana" panose="020B0604030504040204" pitchFamily="34" charset="0"/>
                <a:ea typeface="Verdana" panose="020B0604030504040204" pitchFamily="34" charset="0"/>
              </a:rPr>
              <a:t>Budapeşt konvensiyasının maddi hüquq normaları (2-ci hissə)</a:t>
            </a:r>
          </a:p>
          <a:p>
            <a:endParaRPr lang="az" dirty="0"/>
          </a:p>
        </p:txBody>
      </p:sp>
      <p:sp>
        <p:nvSpPr>
          <p:cNvPr id="4" name="Slide Number Placeholder 3"/>
          <p:cNvSpPr>
            <a:spLocks noGrp="1"/>
          </p:cNvSpPr>
          <p:nvPr>
            <p:ph type="sldNum" sz="quarter" idx="10"/>
          </p:nvPr>
        </p:nvSpPr>
        <p:spPr/>
        <p:txBody>
          <a:bodyPr/>
          <a:lstStyle/>
          <a:p>
            <a:pPr algn="r" rtl="0"/>
            <a:fld id="{49C04F3A-82BD-4011-AADB-1F79FD7DF4BC}" type="slidenum">
              <a:rPr/>
              <a:pPr/>
              <a:t>36</a:t>
            </a:fld>
            <a:endParaRPr lang="az" dirty="0"/>
          </a:p>
        </p:txBody>
      </p:sp>
      <p:sp>
        <p:nvSpPr>
          <p:cNvPr id="5" name="Text Placeholder 4"/>
          <p:cNvSpPr>
            <a:spLocks noGrp="1"/>
          </p:cNvSpPr>
          <p:nvPr>
            <p:ph type="body" sz="quarter" idx="11"/>
          </p:nvPr>
        </p:nvSpPr>
        <p:spPr/>
        <p:txBody>
          <a:bodyPr>
            <a:normAutofit lnSpcReduction="10000"/>
          </a:bodyPr>
          <a:lstStyle/>
          <a:p>
            <a:endParaRPr lang="az" dirty="0">
              <a:latin typeface="Verdana" charset="0"/>
              <a:cs typeface="Verdana" charset="0"/>
            </a:endParaRPr>
          </a:p>
          <a:p>
            <a:pPr algn="r" rtl="0"/>
            <a:r>
              <a:rPr lang="az" b="0" i="0" u="none" baseline="0">
                <a:latin typeface="Verdana" charset="0"/>
                <a:cs typeface="Verdana" charset="0"/>
              </a:rPr>
              <a:t>Bölmə 4</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3498273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Müəllif hüquqlarının və əlaqədar </a:t>
            </a:r>
          </a:p>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hüquqların pozulması</a:t>
            </a:r>
          </a:p>
        </p:txBody>
      </p:sp>
      <p:sp>
        <p:nvSpPr>
          <p:cNvPr id="3" name="Rectangle 3">
            <a:extLst>
              <a:ext uri="{FF2B5EF4-FFF2-40B4-BE49-F238E27FC236}">
                <a16:creationId xmlns:a16="http://schemas.microsoft.com/office/drawing/2014/main" id="{FF1DE2C0-37CE-43E9-B756-EA2E41D69D72}"/>
              </a:ext>
            </a:extLst>
          </p:cNvPr>
          <p:cNvSpPr txBox="1">
            <a:spLocks/>
          </p:cNvSpPr>
          <p:nvPr/>
        </p:nvSpPr>
        <p:spPr>
          <a:xfrm>
            <a:off x="196850" y="1196752"/>
            <a:ext cx="8750300" cy="525658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90000"/>
              </a:lnSpc>
              <a:buFont typeface="Arial" panose="020B0604020202020204" pitchFamily="34" charset="0"/>
              <a:buNone/>
              <a:defRPr/>
            </a:pPr>
            <a:r>
              <a:rPr lang="az" sz="2600" b="1" i="1" u="none" baseline="0"/>
              <a:t>Əqli mülkiyyət hüquqları</a:t>
            </a:r>
          </a:p>
          <a:p>
            <a:pPr marL="0" indent="0" algn="ctr" rtl="0" eaLnBrk="1" hangingPunct="1">
              <a:lnSpc>
                <a:spcPct val="90000"/>
              </a:lnSpc>
              <a:buFont typeface="Arial" panose="020B0604020202020204" pitchFamily="34" charset="0"/>
              <a:buNone/>
              <a:defRPr/>
            </a:pPr>
            <a:r>
              <a:rPr lang="az" sz="2600" b="1" i="1" u="none" baseline="0"/>
              <a:t>(Maddə 10 – Budapeşt Konvensiyası)</a:t>
            </a:r>
            <a:r>
              <a:rPr lang="az" sz="2600" b="0" i="0" u="none" baseline="0"/>
              <a:t> </a:t>
            </a:r>
          </a:p>
          <a:p>
            <a:pPr algn="ctr" rtl="0" eaLnBrk="1" hangingPunct="1">
              <a:lnSpc>
                <a:spcPct val="90000"/>
              </a:lnSpc>
              <a:defRPr/>
            </a:pPr>
            <a:endParaRPr lang="az" altLang="sr-Latn-RS" sz="2400" dirty="0"/>
          </a:p>
          <a:p>
            <a:pPr algn="ctr" rtl="0" eaLnBrk="1" hangingPunct="1">
              <a:lnSpc>
                <a:spcPct val="90000"/>
              </a:lnSpc>
              <a:defRPr/>
            </a:pPr>
            <a:r>
              <a:rPr lang="az" sz="2200" b="0" i="1" u="none" baseline="0"/>
              <a:t>bu sahədə yeni qayda yaratmır</a:t>
            </a:r>
          </a:p>
          <a:p>
            <a:pPr algn="ctr" rtl="0" eaLnBrk="1" hangingPunct="1">
              <a:lnSpc>
                <a:spcPct val="90000"/>
              </a:lnSpc>
              <a:defRPr/>
            </a:pPr>
            <a:r>
              <a:rPr lang="az" sz="2200" b="0" i="1" u="none" baseline="0"/>
              <a:t>Budapeşt konvensiyasının məqsədi</a:t>
            </a:r>
          </a:p>
          <a:p>
            <a:pPr lvl="1" algn="ctr" rtl="0" eaLnBrk="1" hangingPunct="1">
              <a:lnSpc>
                <a:spcPct val="90000"/>
              </a:lnSpc>
              <a:defRPr/>
            </a:pPr>
            <a:r>
              <a:rPr lang="az" sz="1800" b="0" i="1" u="none" baseline="0"/>
              <a:t>Müəllif hüquqlarına aid əvvəlki qaydalarının tətbiqi: real dünyada əməl edilənlərə onlayn reallıqda da əməl edilməlidir</a:t>
            </a:r>
          </a:p>
          <a:p>
            <a:pPr lvl="1" algn="ctr" rtl="0" eaLnBrk="1" hangingPunct="1">
              <a:lnSpc>
                <a:spcPct val="90000"/>
              </a:lnSpc>
              <a:defRPr/>
            </a:pPr>
            <a:r>
              <a:rPr lang="az" sz="1800" b="0" i="1" u="none" baseline="0"/>
              <a:t>onlayn və ya kompüter sistemindən istifadə vasitəsilə törədilmiş müəllif hüququ pozuntuları real həyatda cəzalandırılmalı olduğu kimi cəzalandırılmalıdır </a:t>
            </a:r>
          </a:p>
          <a:p>
            <a:pPr lvl="2" algn="l" rtl="0" eaLnBrk="1" hangingPunct="1">
              <a:lnSpc>
                <a:spcPct val="90000"/>
              </a:lnSpc>
              <a:defRPr/>
            </a:pPr>
            <a:endParaRPr lang="az" altLang="sr-Latn-RS" sz="2000" dirty="0"/>
          </a:p>
          <a:p>
            <a:pPr algn="l" rtl="0" eaLnBrk="1" hangingPunct="1">
              <a:lnSpc>
                <a:spcPct val="90000"/>
              </a:lnSpc>
              <a:defRPr/>
            </a:pPr>
            <a:r>
              <a:rPr lang="az" sz="2200" b="0" i="0" u="none" baseline="0"/>
              <a:t>Budapeşt Konvensiyası mövcud beynəlxalq sazişlərə istinad edir </a:t>
            </a:r>
          </a:p>
          <a:p>
            <a:pPr lvl="1" algn="l" rtl="0" eaLnBrk="1" hangingPunct="1">
              <a:lnSpc>
                <a:spcPct val="90000"/>
              </a:lnSpc>
              <a:defRPr/>
            </a:pPr>
            <a:r>
              <a:rPr lang="az" sz="1800" b="0" i="0" u="none" baseline="0"/>
              <a:t>24 iyul 1971-ci il tarixli Paris aktı</a:t>
            </a:r>
          </a:p>
          <a:p>
            <a:pPr lvl="1" algn="l" rtl="0" eaLnBrk="1" hangingPunct="1">
              <a:lnSpc>
                <a:spcPct val="90000"/>
              </a:lnSpc>
              <a:defRPr/>
            </a:pPr>
            <a:r>
              <a:rPr lang="az" sz="1800" b="0" i="0" u="none" baseline="0"/>
              <a:t>Bern Konvensiya</a:t>
            </a:r>
          </a:p>
          <a:p>
            <a:pPr lvl="1" algn="l" rtl="0" eaLnBrk="1" hangingPunct="1">
              <a:lnSpc>
                <a:spcPct val="90000"/>
              </a:lnSpc>
              <a:defRPr/>
            </a:pPr>
            <a:r>
              <a:rPr lang="az" sz="1800" b="0" i="0" u="none" baseline="0"/>
              <a:t>ÜƏMT sazişləri</a:t>
            </a:r>
          </a:p>
        </p:txBody>
      </p:sp>
    </p:spTree>
    <p:extLst>
      <p:ext uri="{BB962C8B-B14F-4D97-AF65-F5344CB8AC3E}">
        <p14:creationId xmlns:p14="http://schemas.microsoft.com/office/powerpoint/2010/main" val="88259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Müəllif hüquqlarının və əlaqədar </a:t>
            </a:r>
          </a:p>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hüquqların pozulması</a:t>
            </a:r>
          </a:p>
        </p:txBody>
      </p:sp>
      <p:pic>
        <p:nvPicPr>
          <p:cNvPr id="2" name="Picture 3">
            <a:extLst>
              <a:ext uri="{FF2B5EF4-FFF2-40B4-BE49-F238E27FC236}">
                <a16:creationId xmlns:a16="http://schemas.microsoft.com/office/drawing/2014/main" id="{1C17FBF9-54C5-433D-AEBE-C095EFA9E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784"/>
            <a:ext cx="4551702" cy="473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38E3CC7-696C-4932-9C01-72868DCFF664}"/>
              </a:ext>
            </a:extLst>
          </p:cNvPr>
          <p:cNvPicPr>
            <a:picLocks noChangeAspect="1"/>
          </p:cNvPicPr>
          <p:nvPr/>
        </p:nvPicPr>
        <p:blipFill>
          <a:blip r:embed="rId4"/>
          <a:stretch>
            <a:fillRect/>
          </a:stretch>
        </p:blipFill>
        <p:spPr>
          <a:xfrm>
            <a:off x="4592299" y="1916832"/>
            <a:ext cx="4551233" cy="4392488"/>
          </a:xfrm>
          <a:prstGeom prst="rect">
            <a:avLst/>
          </a:prstGeom>
        </p:spPr>
      </p:pic>
    </p:spTree>
    <p:extLst>
      <p:ext uri="{BB962C8B-B14F-4D97-AF65-F5344CB8AC3E}">
        <p14:creationId xmlns:p14="http://schemas.microsoft.com/office/powerpoint/2010/main" val="2418055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93190" y="9906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Müəllif hüquqlarının və əlaqədar </a:t>
            </a:r>
          </a:p>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hüquqların pozulması</a:t>
            </a:r>
          </a:p>
        </p:txBody>
      </p:sp>
      <p:pic>
        <p:nvPicPr>
          <p:cNvPr id="3" name="Picture 3">
            <a:extLst>
              <a:ext uri="{FF2B5EF4-FFF2-40B4-BE49-F238E27FC236}">
                <a16:creationId xmlns:a16="http://schemas.microsoft.com/office/drawing/2014/main" id="{23DB36BD-73D9-41EC-A5A1-C3C3EC35D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275"/>
            <a:ext cx="9144000" cy="554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124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fontScale="85000" lnSpcReduction="10000"/>
          </a:bodyPr>
          <a:lstStyle/>
          <a:p>
            <a:pPr marL="0" indent="0" algn="just" rtl="0">
              <a:buNone/>
            </a:pPr>
            <a:r>
              <a:rPr lang="az" b="0" i="0" u="none" baseline="0"/>
              <a:t>Sessiyanın sonunda nümayəndələr aşağıdakıları bacaracaqlar:</a:t>
            </a:r>
          </a:p>
          <a:p>
            <a:pPr marL="0" indent="0" algn="just" rtl="0">
              <a:buNone/>
            </a:pPr>
            <a:r>
              <a:rPr lang="az" b="0" i="0" u="none" baseline="0"/>
              <a:t>Aşağıdakı cinayətləri təşkil edən elementləri müəyyən etmək:</a:t>
            </a:r>
          </a:p>
          <a:p>
            <a:pPr algn="l" rtl="0"/>
            <a:r>
              <a:rPr lang="az" b="0" i="0" u="none" baseline="0"/>
              <a:t>Kompüter texnologiyalarından istifadə etməklə saxtalaşdırma</a:t>
            </a:r>
          </a:p>
          <a:p>
            <a:pPr algn="l" rtl="0"/>
            <a:r>
              <a:rPr lang="az" b="0" i="0" u="none" baseline="0"/>
              <a:t>Kompüter texnologiyalarından istifadə etməklə dələduzluq</a:t>
            </a:r>
          </a:p>
          <a:p>
            <a:pPr algn="l" rtl="0"/>
            <a:r>
              <a:rPr lang="az" b="0" i="0" u="none" baseline="0"/>
              <a:t>Uşaq pornoqrafiyası </a:t>
            </a:r>
          </a:p>
          <a:p>
            <a:pPr algn="l" rtl="0"/>
            <a:r>
              <a:rPr lang="az" b="0" i="0" u="none" baseline="0"/>
              <a:t>Müəllif hüquqlarının və əlaqədar hüquqların pozulması</a:t>
            </a:r>
          </a:p>
          <a:p>
            <a:pPr marL="0" indent="0" algn="just" rtl="0">
              <a:buNone/>
            </a:pPr>
            <a:r>
              <a:rPr lang="az" b="0" i="0" u="none" baseline="0"/>
              <a:t>Budapeşt konvensiyasının cinayətdə iştirak, cinayətə təhrikçilik və cəhdi necə kriminallaşdırdığını, korporativ məsuliyyətin tətbiq dairəsini başa düşmək</a:t>
            </a:r>
          </a:p>
          <a:p>
            <a:pPr marL="0" indent="0" algn="l" rtl="0">
              <a:buNone/>
            </a:pPr>
            <a:endParaRPr lang="az" dirty="0"/>
          </a:p>
        </p:txBody>
      </p:sp>
      <p:sp>
        <p:nvSpPr>
          <p:cNvPr id="3" name="Slide Number Placeholder 2"/>
          <p:cNvSpPr>
            <a:spLocks noGrp="1"/>
          </p:cNvSpPr>
          <p:nvPr>
            <p:ph type="sldNum" sz="quarter" idx="10"/>
          </p:nvPr>
        </p:nvSpPr>
        <p:spPr/>
        <p:txBody>
          <a:bodyPr/>
          <a:lstStyle/>
          <a:p>
            <a:pPr algn="r" rtl="0"/>
            <a:fld id="{49C04F3A-82BD-4011-AADB-1F79FD7DF4BC}" type="slidenum">
              <a:rPr/>
              <a:pPr/>
              <a:t>4</a:t>
            </a:fld>
            <a:endParaRPr lang="az" dirty="0"/>
          </a:p>
        </p:txBody>
      </p:sp>
      <p:sp>
        <p:nvSpPr>
          <p:cNvPr id="4" name="Text Placeholder 3"/>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məqsədləri</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rtl="0">
              <a:buFont typeface="Wingdings" pitchFamily="2" charset="2"/>
              <a:buChar char="Ø"/>
            </a:pPr>
            <a:r>
              <a:rPr lang="az" sz="1500" b="0" i="0" u="none" baseline="0"/>
              <a:t>1 Hər bir Tərəf </a:t>
            </a:r>
            <a:r>
              <a:rPr lang="az" sz="1500" b="1" i="0" u="none" baseline="0">
                <a:solidFill>
                  <a:srgbClr val="FF0000"/>
                </a:solidFill>
              </a:rPr>
              <a:t>"Ədəbi və bədii əsərlərin qorunması haqqında" Bern Konvensiyasına dəyişiklikləri əhatə edən 24 iyul 1971-ci il tarixli Paris Aktına, "Əqli mülkiyyət hüquqlarının ticarət aspektləri haqqında" Sazişə və Ümumdünya Əqli Mülkiyyət Təşkilatının "Müəllif hüququ haqqında" Sazişinə uyğun üzərinə götürdüyü Öhdəliklərinə müvafiq olaraq</a:t>
            </a:r>
            <a:r>
              <a:rPr lang="az" sz="1500" b="0" i="0" u="none" baseline="0"/>
              <a:t> həmin Tərəfin </a:t>
            </a:r>
            <a:r>
              <a:rPr lang="az" sz="1500" b="1" i="0" u="none" baseline="0">
                <a:solidFill>
                  <a:srgbClr val="FF0000"/>
                </a:solidFill>
              </a:rPr>
              <a:t>qanunvericiliyində nəzərdə tutulmuş</a:t>
            </a:r>
            <a:r>
              <a:rPr lang="az" sz="1500" b="0" i="0" u="none" baseline="0"/>
              <a:t> </a:t>
            </a:r>
            <a:r>
              <a:rPr lang="az" sz="1500" b="1" i="0" u="none" baseline="0">
                <a:solidFill>
                  <a:srgbClr val="FF0000"/>
                </a:solidFill>
              </a:rPr>
              <a:t>müəllif hüquqlarının pozulması</a:t>
            </a:r>
            <a:r>
              <a:rPr lang="az" sz="1500" b="0" i="0" u="none" baseline="0"/>
              <a:t> əməlinin kommersiya miqyasında və</a:t>
            </a:r>
            <a:r>
              <a:rPr lang="az" sz="1500" b="0" i="0" u="none" baseline="0">
                <a:solidFill>
                  <a:srgbClr val="FF0000"/>
                </a:solidFill>
              </a:rPr>
              <a:t> </a:t>
            </a:r>
            <a:r>
              <a:rPr lang="az" sz="1500" b="1" i="0" u="none" baseline="0">
                <a:solidFill>
                  <a:srgbClr val="FF0000"/>
                </a:solidFill>
              </a:rPr>
              <a:t>kompüter sistemi vasitəsilə</a:t>
            </a:r>
            <a:r>
              <a:rPr lang="az" sz="1500" b="0" i="0" u="none" baseline="0"/>
              <a:t>, istənilən mənəvi hüquqlar istisna olmaqla, </a:t>
            </a:r>
            <a:r>
              <a:rPr lang="az" sz="1500" b="1" i="0" u="none" baseline="0">
                <a:solidFill>
                  <a:srgbClr val="FF0000"/>
                </a:solidFill>
              </a:rPr>
              <a:t>qəsdən</a:t>
            </a:r>
            <a:r>
              <a:rPr lang="az" sz="1500" b="0" i="0" u="none" baseline="0"/>
              <a:t> törədilməsi hallarının daxili qanunvericiliyində cinayət əməli kimi tövsif olunması üçün zəruri olan qanunvericilik və digər tədbirləri görür.</a:t>
            </a:r>
            <a:endParaRPr lang="az" sz="15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53280" y="1336957"/>
            <a:ext cx="3992880" cy="2631490"/>
          </a:xfrm>
          <a:prstGeom prst="rect">
            <a:avLst/>
          </a:prstGeom>
        </p:spPr>
        <p:txBody>
          <a:bodyPr wrap="square">
            <a:spAutoFit/>
          </a:bodyPr>
          <a:lstStyle/>
          <a:p>
            <a:pPr marL="342900" indent="-342900" algn="just" rtl="0">
              <a:buFont typeface="Wingdings" pitchFamily="2" charset="2"/>
              <a:buChar char="ü"/>
            </a:pPr>
            <a:r>
              <a:rPr lang="az" sz="1500" b="0" i="0" u="none" baseline="0"/>
              <a:t>Müəllif hüquqlarının və bu maddədə sıralanan müqavilələrdən irəli gələn əlaqədar hüquqların bilərək pozulmasını - sözügedən pozuntu kompüter sistemi vasitəsiylə və kommersiya miqyasında törədildiyi təqdirdə - kriminallaşdırır</a:t>
            </a:r>
          </a:p>
          <a:p>
            <a:pPr marL="342900"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Bu müddəa sadəcə beynəlxalq öhdəliklərə əsasən qəbul edilmiş müəllif hüququ pozuntularının kompüter vasitəsiylə törədilmiş hərəkətlərə də şamil edilməsini təmin edir</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44624"/>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Müəllif hüquqlarının və əlaqədar hüquqların pozulması ("müəllif hüquqlarının pozulması")</a:t>
            </a:r>
          </a:p>
        </p:txBody>
      </p:sp>
    </p:spTree>
    <p:extLst>
      <p:ext uri="{BB962C8B-B14F-4D97-AF65-F5344CB8AC3E}">
        <p14:creationId xmlns:p14="http://schemas.microsoft.com/office/powerpoint/2010/main" val="2860029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rtl="0">
              <a:buFont typeface="Wingdings" pitchFamily="2" charset="2"/>
              <a:buChar char="Ø"/>
            </a:pPr>
            <a:r>
              <a:rPr lang="az" sz="1500" b="0" i="0" u="none" baseline="0"/>
              <a:t>1 Hər bir Tərəf "Ədəbi və bədii əsərlərin qorunması haqqında" Bern Konvensiyasına dəyişiklikləri əhatə edən 24 iyul 1971-ci il tarixli Paris Aktına, "Əqli mülkiyyət hüquqlarının ticarət aspektləri haqqında" Sazişə və Ümumdünya Əqli Mülkiyyət Təşkilatının "Müəllif hüququ haqqında" Sazişinə uyğun üzərinə götürdüyü Öhdəliklərinə müvafiq olaraq həmin Tərəfin qanunvericiliyində nəzərdə tutulmuş müəllif hüquqlarının pozulması əməlinin </a:t>
            </a:r>
            <a:r>
              <a:rPr lang="az" sz="1500" b="1" i="0" u="none" baseline="0">
                <a:solidFill>
                  <a:srgbClr val="FF0000"/>
                </a:solidFill>
              </a:rPr>
              <a:t>kommersiya miqyasında</a:t>
            </a:r>
            <a:r>
              <a:rPr lang="az" sz="1500" b="0" i="0" u="none" baseline="0"/>
              <a:t> və kompüter sistemi vasitəsilə, istənilən mənəvi hüquqlar istisna olmaqla, qəsdən törədilməsi hallarının daxili qanunvericiliyində cinayət əməli kimi tövsif olunması üçün zəruri olan qanunvericilik və digər tədbirləri görür. </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622800" y="1336957"/>
            <a:ext cx="4003040" cy="1815882"/>
          </a:xfrm>
          <a:prstGeom prst="rect">
            <a:avLst/>
          </a:prstGeom>
        </p:spPr>
        <p:txBody>
          <a:bodyPr wrap="square">
            <a:spAutoFit/>
          </a:bodyPr>
          <a:lstStyle/>
          <a:p>
            <a:pPr marL="342900" indent="-342900" algn="just" rtl="0">
              <a:buFont typeface="Wingdings" pitchFamily="2" charset="2"/>
              <a:buChar char="ü"/>
            </a:pPr>
            <a:r>
              <a:rPr lang="az" sz="1600" b="0" i="0" u="none" baseline="0"/>
              <a:t>TRIPS (Əqli mülkiyyətin ticari aspektləri haqda) Sazişin 61-ci maddəsinə əsasən </a:t>
            </a:r>
          </a:p>
          <a:p>
            <a:pPr marL="342900" indent="-342900" algn="just" rtl="0">
              <a:buFont typeface="Wingdings" pitchFamily="2" charset="2"/>
              <a:buChar char="ü"/>
            </a:pPr>
            <a:endParaRPr lang="az" sz="1600" dirty="0"/>
          </a:p>
          <a:p>
            <a:pPr marL="342900" indent="-342900" algn="just" rtl="0">
              <a:buFont typeface="Wingdings" pitchFamily="2" charset="2"/>
              <a:buChar char="ü"/>
            </a:pPr>
            <a:r>
              <a:rPr lang="az" sz="1600" b="0" i="0" u="none" baseline="0"/>
              <a:t>Kommersiya miqyaslı piratçılıqla əlaqəlidir </a:t>
            </a:r>
          </a:p>
          <a:p>
            <a:pPr marL="342900" indent="-342900" algn="just" rtl="0">
              <a:buFont typeface="Wingdings" pitchFamily="2" charset="2"/>
              <a:buChar char="ü"/>
            </a:pPr>
            <a:endParaRPr lang="az" sz="1600" dirty="0"/>
          </a:p>
          <a:p>
            <a:pPr marL="342900" indent="-342900" algn="just" rtl="0">
              <a:buFont typeface="Wingdings" pitchFamily="2" charset="2"/>
              <a:buChar char="ü"/>
            </a:pPr>
            <a:r>
              <a:rPr lang="az" sz="1600" b="0" i="0" u="none" baseline="0"/>
              <a:t>Tərəflər kommersiya məqsədli piratçılıq həddini aşa və müəllif hüquqlarının başqa pozuntu hallarını da kriminallaşdıra bilirlər</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7112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Müəllif hüquqlarının və</a:t>
            </a:r>
          </a:p>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əlaqədar hüquqların pozulması (“kommersiya miqyasında”)</a:t>
            </a:r>
          </a:p>
        </p:txBody>
      </p:sp>
    </p:spTree>
    <p:extLst>
      <p:ext uri="{BB962C8B-B14F-4D97-AF65-F5344CB8AC3E}">
        <p14:creationId xmlns:p14="http://schemas.microsoft.com/office/powerpoint/2010/main" val="1062163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9437" y="1336957"/>
            <a:ext cx="3889351" cy="4247317"/>
          </a:xfrm>
          <a:prstGeom prst="rect">
            <a:avLst/>
          </a:prstGeom>
        </p:spPr>
        <p:txBody>
          <a:bodyPr wrap="square">
            <a:spAutoFit/>
          </a:bodyPr>
          <a:lstStyle/>
          <a:p>
            <a:pPr marL="342900" indent="-342900" algn="just" rtl="0">
              <a:buFont typeface="Wingdings" pitchFamily="2" charset="2"/>
              <a:buChar char="Ø"/>
            </a:pPr>
            <a:r>
              <a:rPr lang="az" sz="1500" b="0" i="0" u="none" baseline="0"/>
              <a:t>Hər bir Tərəf </a:t>
            </a:r>
            <a:r>
              <a:rPr lang="az" sz="1500" b="1" i="0" u="none" baseline="0">
                <a:solidFill>
                  <a:srgbClr val="FF0000"/>
                </a:solidFill>
              </a:rPr>
              <a:t>"Sənətkar-ifaçıların, fonoqram və veriliş təşkilatçılarının mənafelərinin qorunması haqqında" Beynəlxalq Konvensiyaya (Roma Konvensiyası), “Əqli mülkiyyət hüquqlarının ticarət aspektləri haqqında” Sazişə və Ümumdünya Əqli Mülkiyyət Təşkilatının “İfa və fonoqramlar haqqında” Sazişinə</a:t>
            </a:r>
            <a:r>
              <a:rPr lang="az" sz="1500" b="0" i="0" u="none" baseline="0"/>
              <a:t> uyğun olaraq üzərinə götürdüyü öhdəliklərinə müvafiq olaraq həmin Tərəfin qanunvericiliyində nəzərdə tutulmuş </a:t>
            </a:r>
            <a:r>
              <a:rPr lang="az" sz="1500" b="1" i="0" u="none" baseline="0">
                <a:solidFill>
                  <a:srgbClr val="FF0000"/>
                </a:solidFill>
              </a:rPr>
              <a:t>əlaqəli hüquqlarının pozulması</a:t>
            </a:r>
            <a:r>
              <a:rPr lang="az" sz="1500" b="1" i="0" u="none" baseline="0"/>
              <a:t> </a:t>
            </a:r>
            <a:r>
              <a:rPr lang="az" sz="1500" b="0" i="0" u="none" baseline="0"/>
              <a:t>əməlinin </a:t>
            </a:r>
            <a:r>
              <a:rPr lang="az" sz="1500" b="1" i="0" u="none" baseline="0">
                <a:solidFill>
                  <a:srgbClr val="FF0000"/>
                </a:solidFill>
              </a:rPr>
              <a:t>kommersiya miqyasında</a:t>
            </a:r>
            <a:r>
              <a:rPr lang="az" sz="1500" b="0" i="0" u="none" baseline="0"/>
              <a:t> və </a:t>
            </a:r>
            <a:r>
              <a:rPr lang="az" sz="1500" b="1" i="0" u="none" baseline="0">
                <a:solidFill>
                  <a:srgbClr val="FF0000"/>
                </a:solidFill>
              </a:rPr>
              <a:t>kompüter sistemi vasitəsilə</a:t>
            </a:r>
            <a:r>
              <a:rPr lang="az" sz="1500" b="0" i="0" u="none" baseline="0"/>
              <a:t>, istənilən mənəvi hüquqlar istisna olmaqla, </a:t>
            </a:r>
            <a:r>
              <a:rPr lang="az" sz="1500" b="1" i="0" u="none" baseline="0">
                <a:solidFill>
                  <a:srgbClr val="FF0000"/>
                </a:solidFill>
              </a:rPr>
              <a:t>qəsdən</a:t>
            </a:r>
            <a:r>
              <a:rPr lang="az" sz="1500" b="1" i="0" u="none" baseline="0"/>
              <a:t> </a:t>
            </a:r>
            <a:r>
              <a:rPr lang="az" sz="1500" b="0" i="0" u="none" baseline="0"/>
              <a:t>törədilməsi hallarının daxili qanunvericiliyində cinayət əməli kimi tövsif olunması üçün zəruri olan qanunvericilik və digər tədbirləri görür.</a:t>
            </a:r>
            <a:endParaRPr lang="az" sz="15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5968" y="1336957"/>
            <a:ext cx="4245839" cy="2400657"/>
          </a:xfrm>
          <a:prstGeom prst="rect">
            <a:avLst/>
          </a:prstGeom>
        </p:spPr>
        <p:txBody>
          <a:bodyPr wrap="square">
            <a:spAutoFit/>
          </a:bodyPr>
          <a:lstStyle/>
          <a:p>
            <a:pPr marL="342900" indent="-342900" algn="just" rtl="0">
              <a:buFont typeface="Wingdings" pitchFamily="2" charset="2"/>
              <a:buChar char="ü"/>
            </a:pPr>
            <a:r>
              <a:rPr lang="az" sz="1500" b="0" i="0" u="none" baseline="0"/>
              <a:t>Bu maddədə sıralanan müqavilələrdən irəli gələn əlaqədar hüquqların bilərək pozulmasını - sözügedən pozuntu kompüter sistemi vasitəsiylə və kommersiya miqyasında törədildiyi təqdirdə - kriminallaşdırır</a:t>
            </a:r>
          </a:p>
          <a:p>
            <a:pPr marL="342900"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Bu müddəa sadəcə beynəlxalq öhdəliklərə əsasən qəbul edilmiş əlaqədar hüquq pozuntularının kompüter vasitəsiylə törədilmiş hərəkətlərə də şamil edilməsini təmin edir</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13510" y="129540"/>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b="0" i="0" u="none" baseline="0">
                <a:solidFill>
                  <a:schemeClr val="bg1"/>
                </a:solidFill>
                <a:latin typeface="Verdana" panose="020B0604030504040204" pitchFamily="34" charset="0"/>
                <a:ea typeface="Verdana" panose="020B0604030504040204" pitchFamily="34" charset="0"/>
                <a:cs typeface="Verdana" charset="0"/>
              </a:rPr>
              <a:t>Müəllif hüquqlarının və əlaqədar hüquqların pozulması ("əlaqədar hüquqların pozulması")</a:t>
            </a:r>
          </a:p>
        </p:txBody>
      </p:sp>
    </p:spTree>
    <p:extLst>
      <p:ext uri="{BB962C8B-B14F-4D97-AF65-F5344CB8AC3E}">
        <p14:creationId xmlns:p14="http://schemas.microsoft.com/office/powerpoint/2010/main" val="3297079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2400657"/>
          </a:xfrm>
          <a:prstGeom prst="rect">
            <a:avLst/>
          </a:prstGeom>
        </p:spPr>
        <p:txBody>
          <a:bodyPr wrap="square">
            <a:spAutoFit/>
          </a:bodyPr>
          <a:lstStyle/>
          <a:p>
            <a:pPr marL="342900" indent="-342900" algn="just" rtl="0">
              <a:buFont typeface="Wingdings" pitchFamily="2" charset="2"/>
              <a:buChar char="Ø"/>
            </a:pPr>
            <a:r>
              <a:rPr lang="az" sz="1500" b="0" i="0" u="none" baseline="0"/>
              <a:t>3 Hər bir Tərəf </a:t>
            </a:r>
            <a:r>
              <a:rPr lang="az" sz="1500" b="1" i="0" u="none" baseline="0">
                <a:solidFill>
                  <a:srgbClr val="FF0000"/>
                </a:solidFill>
              </a:rPr>
              <a:t>o hallarda</a:t>
            </a:r>
            <a:r>
              <a:rPr lang="az" sz="1500" b="0" i="0" u="none" baseline="0"/>
              <a:t> bu maddənin 1 və 2-ci bəndlərinin müddəalarına uyğun olaraq təqsirli şəxslərin cinayət məsuliyyətinə cəlb edilməməsi hüququnu özündə saxlaya bilər ki, məsuliyyətə cəlb etmə üzrə </a:t>
            </a:r>
            <a:r>
              <a:rPr lang="az" sz="1500" b="1" i="0" u="none" baseline="0">
                <a:solidFill>
                  <a:srgbClr val="FF0000"/>
                </a:solidFill>
              </a:rPr>
              <a:t>digər səmərəli müdafiə vasitələrinə</a:t>
            </a:r>
            <a:r>
              <a:rPr lang="az" sz="1500" b="1" i="0" u="none" baseline="0"/>
              <a:t> </a:t>
            </a:r>
            <a:r>
              <a:rPr lang="az" sz="1500" b="0" i="0" u="none" baseline="0"/>
              <a:t>malik olsun və bu, həmin Tərəfin üzərinə götürdüyü, bu maddənin 1 və 2-ci bəndlərində qeyd olunan </a:t>
            </a:r>
            <a:r>
              <a:rPr lang="az" sz="1500" b="1" i="0" u="none" baseline="0">
                <a:solidFill>
                  <a:srgbClr val="FF0000"/>
                </a:solidFill>
              </a:rPr>
              <a:t>beynəlxalq sənədlərdə nəzərdə tutulmuş öhdəliklərinin qismən ləğv olunması</a:t>
            </a:r>
            <a:r>
              <a:rPr lang="az" sz="1500" b="0" i="0" u="none" baseline="0"/>
              <a:t> ilə nəticələnməsin.</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073119" cy="2400657"/>
          </a:xfrm>
          <a:prstGeom prst="rect">
            <a:avLst/>
          </a:prstGeom>
        </p:spPr>
        <p:txBody>
          <a:bodyPr wrap="square">
            <a:spAutoFit/>
          </a:bodyPr>
          <a:lstStyle/>
          <a:p>
            <a:pPr marL="342900" indent="-342900" algn="just" rtl="0">
              <a:buFont typeface="Wingdings" pitchFamily="2" charset="2"/>
              <a:buChar char="ü"/>
            </a:pPr>
            <a:r>
              <a:rPr lang="az" sz="1500" b="0" i="0" u="none" baseline="0"/>
              <a:t>Müəllif hüquqlarının və əlaqədar hüquqlarının pozulmasına görə cinayət məsuliyyətinin müəyyən edilməsini aşağıdakı kimi məhdud şərtlər əsaslandıra bilər:</a:t>
            </a:r>
          </a:p>
          <a:p>
            <a:pPr algn="just" rtl="0"/>
            <a:endParaRPr lang="az" sz="1500" dirty="0"/>
          </a:p>
          <a:p>
            <a:pPr marL="800100" lvl="1" indent="-342900" algn="just" rtl="0">
              <a:buFont typeface="Wingdings" pitchFamily="2" charset="2"/>
              <a:buChar char="ü"/>
            </a:pPr>
            <a:r>
              <a:rPr lang="az" sz="1500" b="0" i="0" u="none" baseline="0"/>
              <a:t>Paralel idxal</a:t>
            </a:r>
          </a:p>
          <a:p>
            <a:pPr marL="800100" lvl="1" indent="-342900" algn="just" rtl="0">
              <a:buFont typeface="Wingdings" pitchFamily="2" charset="2"/>
              <a:buChar char="ü"/>
            </a:pPr>
            <a:r>
              <a:rPr lang="az" sz="1500" b="0" i="0" u="none" baseline="0"/>
              <a:t>İcarə hüquqları</a:t>
            </a:r>
          </a:p>
          <a:p>
            <a:pPr marL="800100" lvl="1"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Bununla belə, bu halda effektiv hüququ müdafiə vasitələri (məsələn, mülki və inzibati tədbirlər) mövcud olmalıdır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13970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Müəllif hüquqlarının və əlaqədar hüquqların pozulması (məhdud hallarda)</a:t>
            </a:r>
          </a:p>
        </p:txBody>
      </p:sp>
    </p:spTree>
    <p:extLst>
      <p:ext uri="{BB962C8B-B14F-4D97-AF65-F5344CB8AC3E}">
        <p14:creationId xmlns:p14="http://schemas.microsoft.com/office/powerpoint/2010/main" val="1120523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az" sz="3200" b="1" i="0" u="none" baseline="0">
                <a:latin typeface="+mn-lt"/>
              </a:rPr>
              <a:t>MƏSULİYYƏTİN ƏLAVƏ NÖVLƏRİ</a:t>
            </a:r>
          </a:p>
        </p:txBody>
      </p:sp>
      <p:sp>
        <p:nvSpPr>
          <p:cNvPr id="3" name="Text Placeholder 2"/>
          <p:cNvSpPr>
            <a:spLocks noGrp="1"/>
          </p:cNvSpPr>
          <p:nvPr>
            <p:ph type="body" idx="1"/>
          </p:nvPr>
        </p:nvSpPr>
        <p:spPr/>
        <p:txBody>
          <a:bodyPr>
            <a:normAutofit fontScale="92500"/>
          </a:bodyPr>
          <a:lstStyle/>
          <a:p>
            <a:pPr algn="l" rtl="0"/>
            <a:r>
              <a:rPr lang="az" b="0" i="0" u="none" baseline="0">
                <a:latin typeface="Verdana" panose="020B0604030504040204" pitchFamily="34" charset="0"/>
                <a:ea typeface="Verdana" panose="020B0604030504040204" pitchFamily="34" charset="0"/>
              </a:rPr>
              <a:t>Budapeşt konvensiyasının maddi hüquq normaları (2-ci hissə)</a:t>
            </a:r>
          </a:p>
          <a:p>
            <a:endParaRPr lang="az" dirty="0"/>
          </a:p>
        </p:txBody>
      </p:sp>
      <p:sp>
        <p:nvSpPr>
          <p:cNvPr id="4" name="Slide Number Placeholder 3"/>
          <p:cNvSpPr>
            <a:spLocks noGrp="1"/>
          </p:cNvSpPr>
          <p:nvPr>
            <p:ph type="sldNum" sz="quarter" idx="10"/>
          </p:nvPr>
        </p:nvSpPr>
        <p:spPr/>
        <p:txBody>
          <a:bodyPr/>
          <a:lstStyle/>
          <a:p>
            <a:pPr algn="r" rtl="0"/>
            <a:fld id="{49C04F3A-82BD-4011-AADB-1F79FD7DF4BC}" type="slidenum">
              <a:rPr/>
              <a:pPr/>
              <a:t>44</a:t>
            </a:fld>
            <a:endParaRPr lang="az" dirty="0"/>
          </a:p>
        </p:txBody>
      </p:sp>
      <p:sp>
        <p:nvSpPr>
          <p:cNvPr id="5" name="Text Placeholder 4"/>
          <p:cNvSpPr>
            <a:spLocks noGrp="1"/>
          </p:cNvSpPr>
          <p:nvPr>
            <p:ph type="body" sz="quarter" idx="11"/>
          </p:nvPr>
        </p:nvSpPr>
        <p:spPr/>
        <p:txBody>
          <a:bodyPr>
            <a:normAutofit lnSpcReduction="10000"/>
          </a:bodyPr>
          <a:lstStyle/>
          <a:p>
            <a:endParaRPr lang="az" dirty="0">
              <a:latin typeface="Verdana" charset="0"/>
              <a:cs typeface="Verdana" charset="0"/>
            </a:endParaRPr>
          </a:p>
          <a:p>
            <a:pPr algn="r" rtl="0"/>
            <a:r>
              <a:rPr lang="az" b="0" i="0" u="none" baseline="0">
                <a:latin typeface="Verdana" charset="0"/>
                <a:cs typeface="Verdana" charset="0"/>
              </a:rPr>
              <a:t>Bölmə 5</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62999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81517" y="1302314"/>
            <a:ext cx="3889351" cy="5170646"/>
          </a:xfrm>
          <a:prstGeom prst="rect">
            <a:avLst/>
          </a:prstGeom>
        </p:spPr>
        <p:txBody>
          <a:bodyPr wrap="square">
            <a:spAutoFit/>
          </a:bodyPr>
          <a:lstStyle/>
          <a:p>
            <a:pPr marL="342900" indent="-342900" algn="just" rtl="0">
              <a:buFont typeface="Wingdings" pitchFamily="2" charset="2"/>
              <a:buChar char="Ø"/>
            </a:pPr>
            <a:r>
              <a:rPr lang="az" sz="1500" b="0" i="0" u="none" baseline="0"/>
              <a:t>1 Hər bir Tərəf bu Konvensiyanın 2-10-cu maddələrində nəzərdə tutulmuş cinayətlərin</a:t>
            </a:r>
            <a:r>
              <a:rPr lang="az" sz="1500" b="1" i="0" u="none" baseline="0"/>
              <a:t> </a:t>
            </a:r>
            <a:r>
              <a:rPr lang="az" sz="1500" b="1" i="0" u="none" baseline="0">
                <a:solidFill>
                  <a:srgbClr val="FF0000"/>
                </a:solidFill>
              </a:rPr>
              <a:t>qəsdən</a:t>
            </a:r>
            <a:r>
              <a:rPr lang="az" sz="1500" b="1" i="0" u="none" baseline="0"/>
              <a:t> </a:t>
            </a:r>
            <a:r>
              <a:rPr lang="az" sz="1500" b="1" i="0" u="none" baseline="0">
                <a:solidFill>
                  <a:srgbClr val="FF0000"/>
                </a:solidFill>
              </a:rPr>
              <a:t>törədilməsinin, belə cinayətlərdə iştirakın və ya təhrikçiliyin</a:t>
            </a:r>
            <a:r>
              <a:rPr lang="az" sz="1500" b="1" i="0" u="none" baseline="0"/>
              <a:t> </a:t>
            </a:r>
            <a:r>
              <a:rPr lang="az" sz="1500" b="0" i="0" u="none" baseline="0"/>
              <a:t>daxili qanunvericilikdə cinayət əməli kimi tövsif olunması üçün zəruri olan qanunvericilik və digər tədbirləri görür.</a:t>
            </a:r>
          </a:p>
          <a:p>
            <a:pPr marL="342900" indent="-342900" algn="just" rtl="0">
              <a:buFont typeface="Wingdings" pitchFamily="2" charset="2"/>
              <a:buChar char="Ø"/>
            </a:pPr>
            <a:endParaRPr lang="az" sz="1500" dirty="0"/>
          </a:p>
          <a:p>
            <a:pPr marL="342900" indent="-342900" algn="just" rtl="0">
              <a:buFont typeface="Wingdings" pitchFamily="2" charset="2"/>
              <a:buChar char="Ø"/>
            </a:pPr>
            <a:r>
              <a:rPr lang="az" sz="1500" b="0" i="0" u="none" baseline="0"/>
              <a:t>2 Hər bir Tərəf bu Konvensiyanın 3-5-ci, 7-ci, 8-ci maddələrində və 9.1-ci maddəsinin "a" və "c" bəndlərində nəzərdə tutulmuş cinayətlərin törədilməsinə qəsdən edilən cəhdin daxili qanunvericilikdə cinayət əməli kimi tövsif olunması üçün zəruri olan qanunvericilik və digər tədbirləri görür. </a:t>
            </a:r>
          </a:p>
          <a:p>
            <a:pPr marL="342900" indent="-342900" algn="just" rtl="0">
              <a:buFont typeface="Wingdings" pitchFamily="2" charset="2"/>
              <a:buChar char="Ø"/>
            </a:pPr>
            <a:endParaRPr lang="az" sz="1500" dirty="0"/>
          </a:p>
          <a:p>
            <a:pPr marL="342900" indent="-342900" algn="just" rtl="0">
              <a:buFont typeface="Wingdings" pitchFamily="2" charset="2"/>
              <a:buChar char="Ø"/>
            </a:pPr>
            <a:r>
              <a:rPr lang="az" sz="1500" b="0" i="0" u="none" baseline="0"/>
              <a:t>3 Hər bir Tərəf bu maddənin 2-ci bəndinin müddəalarını tam və ya qismən tətbiq etməmək hüququnu özündə saxlayır.</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815840" y="1336957"/>
            <a:ext cx="3779520" cy="3046988"/>
          </a:xfrm>
          <a:prstGeom prst="rect">
            <a:avLst/>
          </a:prstGeom>
        </p:spPr>
        <p:txBody>
          <a:bodyPr wrap="square">
            <a:spAutoFit/>
          </a:bodyPr>
          <a:lstStyle/>
          <a:p>
            <a:pPr marL="342900" indent="-342900" algn="just" rtl="0">
              <a:buFont typeface="Wingdings" pitchFamily="2" charset="2"/>
              <a:buChar char="ü"/>
            </a:pPr>
            <a:r>
              <a:rPr lang="az" sz="1600" b="0" i="0" u="none" baseline="0"/>
              <a:t>Budapeşt konvensiyası bu müddəalara əsasən müəyyən edilən hər hansı cinayətdə iştirak və ya təhrikçiliyin kriminallaşdırılmasını tələb edir. </a:t>
            </a:r>
          </a:p>
          <a:p>
            <a:pPr marL="342900" indent="-342900" algn="just" rtl="0">
              <a:buFont typeface="Wingdings" pitchFamily="2" charset="2"/>
              <a:buChar char="ü"/>
            </a:pPr>
            <a:endParaRPr lang="az" sz="1600" dirty="0"/>
          </a:p>
          <a:p>
            <a:pPr marL="342900" indent="-342900" algn="just" rtl="0">
              <a:buFont typeface="Wingdings" pitchFamily="2" charset="2"/>
              <a:buChar char="ü"/>
            </a:pPr>
            <a:r>
              <a:rPr lang="az" sz="1600" b="0" i="0" u="none" baseline="0"/>
              <a:t>Cinayət törətmək niyyəti mövcud olmalıdır </a:t>
            </a:r>
          </a:p>
          <a:p>
            <a:pPr marL="342900" indent="-342900" algn="just" rtl="0">
              <a:buFont typeface="Wingdings" pitchFamily="2" charset="2"/>
              <a:buChar char="ü"/>
            </a:pPr>
            <a:endParaRPr lang="az" sz="1600" dirty="0"/>
          </a:p>
          <a:p>
            <a:pPr marL="342900" indent="-342900" algn="just" rtl="0">
              <a:buFont typeface="Wingdings" pitchFamily="2" charset="2"/>
              <a:buChar char="ü"/>
            </a:pPr>
            <a:r>
              <a:rPr lang="az" sz="1600" b="0" i="0" u="none" baseline="0"/>
              <a:t>Cinayətin törədilməsi üçün kanal təmin edən, lakin cinayət törətmək niyyəti olmayan xidmət provayderi məsuliyyətə cəlb oluna bilməz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88176"/>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600" b="0" i="0" u="none" baseline="0">
                <a:solidFill>
                  <a:schemeClr val="bg1"/>
                </a:solidFill>
                <a:latin typeface="Verdana" panose="020B0604030504040204" pitchFamily="34" charset="0"/>
                <a:ea typeface="Verdana" panose="020B0604030504040204" pitchFamily="34" charset="0"/>
                <a:cs typeface="Verdana" charset="0"/>
              </a:rPr>
              <a:t>Cinayətin törədilməsinə cəhd, cinayətin törədilməsində iştirak, yaxud cinayətə təhrikçilik ("qəsdən yardım və ya təhrikçilik...") </a:t>
            </a:r>
          </a:p>
        </p:txBody>
      </p:sp>
    </p:spTree>
    <p:extLst>
      <p:ext uri="{BB962C8B-B14F-4D97-AF65-F5344CB8AC3E}">
        <p14:creationId xmlns:p14="http://schemas.microsoft.com/office/powerpoint/2010/main" val="2211560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10397" y="1336957"/>
            <a:ext cx="3889351" cy="5170646"/>
          </a:xfrm>
          <a:prstGeom prst="rect">
            <a:avLst/>
          </a:prstGeom>
        </p:spPr>
        <p:txBody>
          <a:bodyPr wrap="square">
            <a:spAutoFit/>
          </a:bodyPr>
          <a:lstStyle/>
          <a:p>
            <a:pPr marL="342900" indent="-342900" algn="just" rtl="0">
              <a:buFont typeface="Wingdings" pitchFamily="2" charset="2"/>
              <a:buChar char="Ø"/>
            </a:pPr>
            <a:r>
              <a:rPr lang="az" sz="1500" b="0" i="0" u="none" baseline="0"/>
              <a:t>Hər bir Tərəf bu Konvensiyanın 2-10-cu maddələrində nəzərdə tutulan cinayətin törədilməsində iştirakçılığın, yaxud cinayətə təhrikçiliyin daxili qanunvericilikdə cinayət əməli kimi tövsif olunması üçün zəruri olan qanunvericilik və digər tədbirləri görür. </a:t>
            </a:r>
          </a:p>
          <a:p>
            <a:pPr marL="342900" indent="-342900" algn="just" rtl="0">
              <a:buFont typeface="Wingdings" pitchFamily="2" charset="2"/>
              <a:buChar char="Ø"/>
            </a:pPr>
            <a:endParaRPr lang="az" sz="1500" dirty="0"/>
          </a:p>
          <a:p>
            <a:pPr marL="342900" indent="-342900" algn="just" rtl="0">
              <a:buFont typeface="Wingdings" pitchFamily="2" charset="2"/>
              <a:buChar char="Ø"/>
            </a:pPr>
            <a:r>
              <a:rPr lang="az" sz="1500" b="0" i="0" u="none" baseline="0"/>
              <a:t>2 Hər bir Tərəf bu Konvensiyanın </a:t>
            </a:r>
            <a:r>
              <a:rPr lang="az" sz="1500" b="1" i="0" u="none" baseline="0">
                <a:solidFill>
                  <a:srgbClr val="FF0000"/>
                </a:solidFill>
              </a:rPr>
              <a:t>3-5-ci, 7-ci, 8-ci maddələrində və 9.1-ci maddəsinin "a" və "c</a:t>
            </a:r>
            <a:r>
              <a:rPr lang="az" sz="1500" b="1" i="0" u="none" baseline="0"/>
              <a:t>"</a:t>
            </a:r>
            <a:r>
              <a:rPr lang="az" sz="1500" b="0" i="0" u="none" baseline="0"/>
              <a:t> bəndlərində nəzərdə tutulmuş </a:t>
            </a:r>
            <a:r>
              <a:rPr lang="az" sz="1500" b="1" i="0" u="none" baseline="0">
                <a:solidFill>
                  <a:srgbClr val="FF0000"/>
                </a:solidFill>
              </a:rPr>
              <a:t>cinayətlərin törədilməsinə </a:t>
            </a:r>
            <a:r>
              <a:rPr lang="az" sz="1500" b="0" i="0" u="none" baseline="0">
                <a:solidFill>
                  <a:srgbClr val="FF0000"/>
                </a:solidFill>
              </a:rPr>
              <a:t>qəsdən</a:t>
            </a:r>
            <a:r>
              <a:rPr lang="az" sz="1500" b="1" i="0" u="none" baseline="0">
                <a:solidFill>
                  <a:srgbClr val="FF0000"/>
                </a:solidFill>
              </a:rPr>
              <a:t> edilən cəhdin</a:t>
            </a:r>
            <a:r>
              <a:rPr lang="az" sz="1500" b="0" i="0" u="none" baseline="0"/>
              <a:t> daxili qanunvericilikdə cinayət əməli kimi tövsif olunması üçün zəruri olan qanunvericilik və digər tədbirləri görür. </a:t>
            </a:r>
          </a:p>
          <a:p>
            <a:pPr marL="342900" indent="-342900" algn="just" rtl="0">
              <a:buFont typeface="Wingdings" pitchFamily="2" charset="2"/>
              <a:buChar char="Ø"/>
            </a:pPr>
            <a:endParaRPr lang="az" sz="1500" dirty="0"/>
          </a:p>
          <a:p>
            <a:pPr marL="342900" indent="-342900" algn="just" rtl="0">
              <a:buFont typeface="Wingdings" pitchFamily="2" charset="2"/>
              <a:buChar char="Ø"/>
            </a:pPr>
            <a:r>
              <a:rPr lang="az" sz="1500" b="0" i="0" u="none" baseline="0"/>
              <a:t>3 Hər bir Tərəf bu maddənin </a:t>
            </a:r>
            <a:r>
              <a:rPr lang="az" sz="1500" b="1" i="0" u="none" baseline="0">
                <a:solidFill>
                  <a:srgbClr val="FF0000"/>
                </a:solidFill>
              </a:rPr>
              <a:t>2-ci bəndinin müddəalarını tam və ya qismən tətbiq etməmək hüququnu özündə saxlayır</a:t>
            </a:r>
            <a:r>
              <a:rPr lang="az" sz="1500" b="0" i="0" u="none" baseline="0"/>
              <a:t>.</a:t>
            </a:r>
            <a:endParaRPr lang="az"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480560" y="1336957"/>
            <a:ext cx="3992880" cy="3093154"/>
          </a:xfrm>
          <a:prstGeom prst="rect">
            <a:avLst/>
          </a:prstGeom>
        </p:spPr>
        <p:txBody>
          <a:bodyPr wrap="square">
            <a:spAutoFit/>
          </a:bodyPr>
          <a:lstStyle/>
          <a:p>
            <a:pPr marL="342900" indent="-342900" algn="just" rtl="0">
              <a:buFont typeface="Wingdings" pitchFamily="2" charset="2"/>
              <a:buChar char="ü"/>
            </a:pPr>
            <a:r>
              <a:rPr lang="az" sz="1500" b="0" i="0" u="none" baseline="0"/>
              <a:t>Budapeşt konvensiyası bütün cinayət tələblərinin kriminallaşdırılmasını tələb etmir</a:t>
            </a:r>
          </a:p>
          <a:p>
            <a:pPr marL="342900"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Səbəb budur ki, müəyyən cinayət əməllərinə cəhdi əvvəlcədən müəyyən etmək çətindir (məsələn, uşaq pornoqrafiyasının təklif və ya təmin edilməsinə cəhd) </a:t>
            </a:r>
          </a:p>
          <a:p>
            <a:pPr marL="342900"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Cinayət məsuliyyətinə cəlbedilmə üçün səylərin qəsdən edilmiş olmalıdır </a:t>
            </a:r>
          </a:p>
          <a:p>
            <a:pPr marL="342900" indent="-342900" algn="just" rtl="0">
              <a:buFont typeface="Wingdings" pitchFamily="2" charset="2"/>
              <a:buChar char="ü"/>
            </a:pPr>
            <a:endParaRPr lang="az" sz="1500" dirty="0"/>
          </a:p>
          <a:p>
            <a:pPr marL="342900" indent="-342900" algn="just" rtl="0">
              <a:buFont typeface="Wingdings" pitchFamily="2" charset="2"/>
              <a:buChar char="ü"/>
            </a:pPr>
            <a:r>
              <a:rPr lang="az" sz="1500" b="0" i="0" u="none" baseline="0"/>
              <a:t>Tərəflər cəhdləri tam və ya qismən kriminallaşdırmamaq azadlığına malikdirlər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88176"/>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Cinayətin törədilməsinə cəhd, cinayətin törədilməsində iştirak, yaxud cinayətə təhrikçilik </a:t>
            </a:r>
          </a:p>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(“cinayətin törədilməsinə cəhd…”</a:t>
            </a:r>
          </a:p>
        </p:txBody>
      </p:sp>
    </p:spTree>
    <p:extLst>
      <p:ext uri="{BB962C8B-B14F-4D97-AF65-F5344CB8AC3E}">
        <p14:creationId xmlns:p14="http://schemas.microsoft.com/office/powerpoint/2010/main" val="2232797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rtl="0">
              <a:buFont typeface="Wingdings" pitchFamily="2" charset="2"/>
              <a:buChar char="Ø"/>
            </a:pPr>
            <a:r>
              <a:rPr lang="az" sz="1500" b="0" i="0" u="none" baseline="0"/>
              <a:t>1 Hər bir Tərəf müstəqil olaraq və ya hüquqi şəxsin müvafiq orqanının əməkdaşı kimi  fəaliyyət göstərən və aşağıda qeyd olunmuş əsaslarla bu orqanda </a:t>
            </a:r>
            <a:r>
              <a:rPr lang="az" sz="1500" b="1" i="0" u="none" baseline="0">
                <a:solidFill>
                  <a:srgbClr val="FF0000"/>
                </a:solidFill>
              </a:rPr>
              <a:t>aparıcı mövqe tutan</a:t>
            </a:r>
            <a:r>
              <a:rPr lang="az" sz="1500" b="0" i="0" u="none" baseline="0"/>
              <a:t> </a:t>
            </a:r>
            <a:r>
              <a:rPr lang="az" sz="1500" b="1" i="0" u="none" baseline="0">
                <a:solidFill>
                  <a:srgbClr val="FF0000"/>
                </a:solidFill>
              </a:rPr>
              <a:t>hər hansı fiziki şəxs tərəfindən </a:t>
            </a:r>
            <a:r>
              <a:rPr lang="az" sz="1500" b="0" i="0" u="none" baseline="0">
                <a:solidFill>
                  <a:srgbClr val="FF0000"/>
                </a:solidFill>
              </a:rPr>
              <a:t>hüquqi şəxsin </a:t>
            </a:r>
            <a:r>
              <a:rPr lang="az" sz="1500" b="1" i="0" u="none" baseline="0">
                <a:solidFill>
                  <a:srgbClr val="FF0000"/>
                </a:solidFill>
              </a:rPr>
              <a:t>xeyrinə</a:t>
            </a:r>
            <a:r>
              <a:rPr lang="az" sz="1500" b="0" i="0" u="none" baseline="0"/>
              <a:t> bu Konvensiyada nəzərdə tutulmuş  cinayətlərin törədilməsinə görə belə </a:t>
            </a:r>
            <a:r>
              <a:rPr lang="az" sz="1500" b="1" i="0" u="none" baseline="0"/>
              <a:t>hüquqi şəxsin məsuliyyətə cəlb olunmasını</a:t>
            </a:r>
            <a:r>
              <a:rPr lang="az" sz="1500" b="0" i="0" u="none" baseline="0"/>
              <a:t> təmin  etmək üçün zəruri olan qanunvericilik və digər tədbirləri görür: </a:t>
            </a:r>
          </a:p>
          <a:p>
            <a:pPr algn="just" rtl="0"/>
            <a:endParaRPr lang="az" sz="1500" dirty="0"/>
          </a:p>
          <a:p>
            <a:pPr lvl="1" algn="just" rtl="0"/>
            <a:r>
              <a:rPr lang="az" sz="1500" b="0" i="0" u="none" baseline="0"/>
              <a:t>a bu hüquqi şəxsi </a:t>
            </a:r>
            <a:r>
              <a:rPr lang="az" sz="1500" b="1" i="0" u="none" baseline="0">
                <a:solidFill>
                  <a:srgbClr val="FF0000"/>
                </a:solidFill>
              </a:rPr>
              <a:t>təmsil etmək səlahiyyəti</a:t>
            </a:r>
            <a:r>
              <a:rPr lang="az" sz="1500" b="0" i="0" u="none" baseline="0"/>
              <a:t> əsasında;  </a:t>
            </a:r>
          </a:p>
          <a:p>
            <a:pPr lvl="1" algn="just" rtl="0"/>
            <a:r>
              <a:rPr lang="az" sz="1500" b="0" i="0" u="none" baseline="0"/>
              <a:t>b bu hüquqi şəxsin adından </a:t>
            </a:r>
            <a:r>
              <a:rPr lang="az" sz="1500" b="1" i="0" u="none" baseline="0">
                <a:solidFill>
                  <a:srgbClr val="FF0000"/>
                </a:solidFill>
              </a:rPr>
              <a:t>qərar qəbul etmək hüququ</a:t>
            </a:r>
            <a:r>
              <a:rPr lang="az" sz="1500" b="0" i="0" u="none" baseline="0"/>
              <a:t> əsasında;   </a:t>
            </a:r>
          </a:p>
          <a:p>
            <a:pPr lvl="1" algn="just" rtl="0"/>
            <a:r>
              <a:rPr lang="az" sz="1500" b="0" i="0" u="none" baseline="0"/>
              <a:t>c bu hüquqi şəxsin daxilində</a:t>
            </a:r>
            <a:r>
              <a:rPr lang="az" sz="1500" b="1" i="0" u="none" baseline="0"/>
              <a:t> </a:t>
            </a:r>
            <a:r>
              <a:rPr lang="az" sz="1500" b="1" i="0" u="none" baseline="0">
                <a:solidFill>
                  <a:srgbClr val="FF0000"/>
                </a:solidFill>
              </a:rPr>
              <a:t>nəzarəti həyata keçirmək hüququ</a:t>
            </a:r>
            <a:r>
              <a:rPr lang="az" sz="1500" b="0" i="0" u="none" baseline="0"/>
              <a:t> əsasında</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360562" cy="3323987"/>
          </a:xfrm>
          <a:prstGeom prst="rect">
            <a:avLst/>
          </a:prstGeom>
        </p:spPr>
        <p:txBody>
          <a:bodyPr wrap="square">
            <a:spAutoFit/>
          </a:bodyPr>
          <a:lstStyle/>
          <a:p>
            <a:pPr marL="342900" indent="-342900" algn="just" rtl="0">
              <a:buFont typeface="Wingdings" pitchFamily="2" charset="2"/>
              <a:buChar char="ü"/>
            </a:pPr>
            <a:r>
              <a:rPr lang="az" sz="1500" b="0" i="0" u="none" baseline="0"/>
              <a:t>Hüquqi şəxsin məsuliyyətə cəlb edilməsi üçün dörd şərt ödənməlidir:</a:t>
            </a:r>
          </a:p>
          <a:p>
            <a:pPr marL="800100" lvl="1" indent="-342900" algn="just" rtl="0">
              <a:buFont typeface="Wingdings" pitchFamily="2" charset="2"/>
              <a:buChar char="ü"/>
            </a:pPr>
            <a:r>
              <a:rPr lang="az" sz="1500" b="0" i="0" u="none" baseline="0"/>
              <a:t>Budapeşt Konvensiyası çərçivəsində hüquq pozuntusunun törədilməsi</a:t>
            </a:r>
          </a:p>
          <a:p>
            <a:pPr marL="800100" lvl="1" indent="-342900" algn="just" rtl="0">
              <a:buFont typeface="Wingdings" pitchFamily="2" charset="2"/>
              <a:buChar char="ü"/>
            </a:pPr>
            <a:r>
              <a:rPr lang="az" sz="1500" b="0" i="0" u="none" baseline="0"/>
              <a:t>Cinayət hüquqi şəxsin maraqları naminə törədilmiş olmalıdır</a:t>
            </a:r>
          </a:p>
          <a:p>
            <a:pPr marL="800100" lvl="1" indent="-342900" algn="just" rtl="0">
              <a:buFont typeface="Wingdings" pitchFamily="2" charset="2"/>
              <a:buChar char="ü"/>
            </a:pPr>
            <a:r>
              <a:rPr lang="az" sz="1500" b="0" i="0" u="none" baseline="0"/>
              <a:t>Gərək ki, cinayəti "aparıcı mövqe" tutan bir şəxs (təşkilat daxilində yüksək vəzifəli) törədib </a:t>
            </a:r>
          </a:p>
          <a:p>
            <a:pPr marL="800100" lvl="1" indent="-342900" algn="just" rtl="0">
              <a:buFont typeface="Wingdings" pitchFamily="2" charset="2"/>
              <a:buChar char="ü"/>
            </a:pPr>
            <a:r>
              <a:rPr lang="az" sz="1500" b="0" i="0" u="none" baseline="0"/>
              <a:t>Aparıcı mövqedəki aparıcı şəxs aşağıdakı əsaslarla hərəkət etmiş olmalıdır:</a:t>
            </a:r>
          </a:p>
          <a:p>
            <a:pPr marL="1257300" lvl="2" indent="-342900" algn="just" rtl="0">
              <a:buFont typeface="Wingdings" pitchFamily="2" charset="2"/>
              <a:buChar char="ü"/>
            </a:pPr>
            <a:r>
              <a:rPr lang="az" sz="1500" b="0" i="0" u="none" baseline="0"/>
              <a:t>təmsil etmək səlahiyyəti</a:t>
            </a:r>
          </a:p>
          <a:p>
            <a:pPr marL="1257300" lvl="2" indent="-342900" algn="just" rtl="0">
              <a:buFont typeface="Wingdings" pitchFamily="2" charset="2"/>
              <a:buChar char="ü"/>
            </a:pPr>
            <a:r>
              <a:rPr lang="az" sz="1500" b="0" i="0" u="none" baseline="0"/>
              <a:t>qərar qəbul etmək səlahiyyəti</a:t>
            </a:r>
          </a:p>
          <a:p>
            <a:pPr marL="1257300" lvl="2" indent="-342900" algn="just" rtl="0">
              <a:buFont typeface="Wingdings" pitchFamily="2" charset="2"/>
              <a:buChar char="ü"/>
            </a:pPr>
            <a:r>
              <a:rPr lang="az" sz="1500" b="0" i="0" u="none" baseline="0"/>
              <a:t>nəzarət səlahiyyəti</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89756" y="86152"/>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Hüquqi şəxsin məsuliyyəti </a:t>
            </a:r>
          </a:p>
          <a:p>
            <a:pPr algn="r" rtl="0"/>
            <a:r>
              <a:rPr lang="az" sz="2500" b="0" i="0" u="none" baseline="0">
                <a:solidFill>
                  <a:schemeClr val="bg1"/>
                </a:solidFill>
                <a:latin typeface="Verdana" panose="020B0604030504040204" pitchFamily="34" charset="0"/>
                <a:ea typeface="Verdana" panose="020B0604030504040204" pitchFamily="34" charset="0"/>
                <a:cs typeface="Verdana" charset="0"/>
              </a:rPr>
              <a:t>(“hüquqi şəxslər məsuliyyətə cəlb edilə bilərlər…”</a:t>
            </a:r>
          </a:p>
        </p:txBody>
      </p:sp>
    </p:spTree>
    <p:extLst>
      <p:ext uri="{BB962C8B-B14F-4D97-AF65-F5344CB8AC3E}">
        <p14:creationId xmlns:p14="http://schemas.microsoft.com/office/powerpoint/2010/main" val="1100973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70537"/>
          </a:xfrm>
          <a:prstGeom prst="rect">
            <a:avLst/>
          </a:prstGeom>
        </p:spPr>
        <p:txBody>
          <a:bodyPr wrap="square">
            <a:spAutoFit/>
          </a:bodyPr>
          <a:lstStyle/>
          <a:p>
            <a:pPr marL="342900" indent="-342900" algn="just" rtl="0">
              <a:buFont typeface="Wingdings" pitchFamily="2" charset="2"/>
              <a:buChar char="Ø"/>
            </a:pPr>
            <a:r>
              <a:rPr lang="az" sz="1600" b="0" i="0" u="none" baseline="0"/>
              <a:t>2. Bu maddənin 1-ci bəndində nəzərdə tutulmuş hallara əlavə olaraq, hər bir Tərəf </a:t>
            </a:r>
            <a:r>
              <a:rPr lang="az" sz="1600" b="1" i="0" u="none" baseline="0">
                <a:solidFill>
                  <a:srgbClr val="FF0000"/>
                </a:solidFill>
              </a:rPr>
              <a:t>1-ci bənddə qeyd olunan fiziki şəxs tərəfindən lazımi rəhbərliyin və ya nəzarətin həyata keçirilməməsinin</a:t>
            </a:r>
            <a:r>
              <a:rPr lang="az" sz="1600" b="0" i="0" u="none" baseline="0"/>
              <a:t> </a:t>
            </a:r>
            <a:r>
              <a:rPr lang="az" sz="1600" b="1" i="0" u="none" baseline="0">
                <a:solidFill>
                  <a:srgbClr val="FF0000"/>
                </a:solidFill>
              </a:rPr>
              <a:t>nəticəsində</a:t>
            </a:r>
            <a:r>
              <a:rPr lang="az" sz="1600" b="0" i="0" u="none" baseline="0"/>
              <a:t> </a:t>
            </a:r>
            <a:r>
              <a:rPr lang="az" sz="1600" b="1" i="0" u="none" baseline="0">
                <a:solidFill>
                  <a:srgbClr val="FF0000"/>
                </a:solidFill>
              </a:rPr>
              <a:t>həmin şəxsin tabeçiliyində olan fiziki şəxs tərəfindən hüquqi şəxsin xeyrinə</a:t>
            </a:r>
            <a:r>
              <a:rPr lang="az" sz="1600" b="0" i="0" u="none" baseline="0"/>
              <a:t> bu Konvensiyada nəzərdə tutulmuş cinayətin törədilməsi hallarında həmin hüquqi şəxsin məsuliyyətə cəlb olunmasını təmin etmək üçün zəruri tədbirlər görür. </a:t>
            </a:r>
          </a:p>
          <a:p>
            <a:pPr marL="342900" indent="-342900" algn="just" rtl="0">
              <a:buFont typeface="Wingdings" pitchFamily="2" charset="2"/>
              <a:buChar char="Ø"/>
            </a:pPr>
            <a:r>
              <a:rPr lang="az" sz="1600" b="0" i="0" u="none" baseline="0"/>
              <a:t>3  Müvafiq Tərəfin qəbul etdiyi hüquq prinsiplərindən asılı olaraq, hüquqi şəxs cinayət, mülki, yaxud inzibati məsuliyyət daşıya bilər. </a:t>
            </a:r>
          </a:p>
          <a:p>
            <a:pPr marL="342900" indent="-342900" algn="just" rtl="0">
              <a:buFont typeface="Wingdings" pitchFamily="2" charset="2"/>
              <a:buChar char="Ø"/>
            </a:pPr>
            <a:r>
              <a:rPr lang="az" sz="1600" b="0" i="0" u="none" baseline="0"/>
              <a:t>4 Bu növ məsuliyyət hər hansı yüngülləşmə ilə nəticələnmir və cinayət törətmiş fiziki şəxsləri cinayət məsuliyyətindən azad etmir.</a:t>
            </a:r>
          </a:p>
        </p:txBody>
      </p:sp>
      <p:sp>
        <p:nvSpPr>
          <p:cNvPr id="6" name="Rectangle 5">
            <a:extLst>
              <a:ext uri="{FF2B5EF4-FFF2-40B4-BE49-F238E27FC236}">
                <a16:creationId xmlns:a16="http://schemas.microsoft.com/office/drawing/2014/main" id="{524B6456-681F-2F44-A01A-AD3514E81BD2}"/>
              </a:ext>
            </a:extLst>
          </p:cNvPr>
          <p:cNvSpPr/>
          <p:nvPr/>
        </p:nvSpPr>
        <p:spPr>
          <a:xfrm>
            <a:off x="4417678" y="1336957"/>
            <a:ext cx="4147202" cy="3323987"/>
          </a:xfrm>
          <a:prstGeom prst="rect">
            <a:avLst/>
          </a:prstGeom>
        </p:spPr>
        <p:txBody>
          <a:bodyPr wrap="square">
            <a:spAutoFit/>
          </a:bodyPr>
          <a:lstStyle/>
          <a:p>
            <a:pPr marL="342900" indent="-342900" algn="just" rtl="0">
              <a:buFont typeface="Wingdings" pitchFamily="2" charset="2"/>
              <a:buChar char="ü"/>
            </a:pPr>
            <a:r>
              <a:rPr lang="az" sz="1500" b="0" i="0" u="none" baseline="0"/>
              <a:t>Aşağıdakı hallarda cinayət rəhbər şəxsdən fərqli bir şəxs tərəfindən törədildikdə, hüquqi şəxs də məsuliyyətə cəlb oluna bilər (məsələn, öz səlahiyyətləri daxilində hərəkət edən əməkdaş və ya agent):</a:t>
            </a:r>
          </a:p>
          <a:p>
            <a:pPr marL="800100" lvl="1" indent="-342900" algn="just" rtl="0">
              <a:buFont typeface="Wingdings" pitchFamily="2" charset="2"/>
              <a:buChar char="ü"/>
            </a:pPr>
            <a:r>
              <a:rPr lang="az" sz="1500" b="0" i="0" u="none" baseline="0"/>
              <a:t>belə əməkdaş və ya agent tərəfindən törədilən cinayət </a:t>
            </a:r>
          </a:p>
          <a:p>
            <a:pPr marL="800100" lvl="1" indent="-342900" algn="just" rtl="0">
              <a:buFont typeface="Wingdings" pitchFamily="2" charset="2"/>
              <a:buChar char="ü"/>
            </a:pPr>
            <a:r>
              <a:rPr lang="az" sz="1500" b="0" i="0" u="none" baseline="0"/>
              <a:t>hüquqi şəxsin maraqları naminə törədilmiş hüquq pozuntusu</a:t>
            </a:r>
          </a:p>
          <a:p>
            <a:pPr marL="800100" lvl="1" indent="-342900" algn="just" rtl="0">
              <a:buFont typeface="Wingdings" pitchFamily="2" charset="2"/>
              <a:buChar char="ü"/>
            </a:pPr>
            <a:r>
              <a:rPr lang="az" sz="1500" b="0" i="0" u="none" baseline="0"/>
              <a:t>cinayətin törədilməsi rəhbər şəxsin əməkdaş və ya agentə nəzarət üçün məqsədəuyğun və ya müvafiq tədbirləri görməməsi nəticəsində mümkün olmuşdu</a:t>
            </a:r>
          </a:p>
          <a:p>
            <a:pPr marL="342900" indent="-342900" algn="just" rtl="0">
              <a:buFont typeface="Wingdings" pitchFamily="2" charset="2"/>
              <a:buChar char="ü"/>
            </a:pPr>
            <a:r>
              <a:rPr lang="az" sz="1500" b="0" i="0" u="none" baseline="0"/>
              <a:t>Əməkdaşın kommunikasiyası üzərində ümumi nəzarət səlahiyyəti vermir</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228392"/>
            <a:ext cx="7632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600" b="0" i="0" u="none" baseline="0">
                <a:solidFill>
                  <a:schemeClr val="bg1"/>
                </a:solidFill>
                <a:latin typeface="Verdana" panose="020B0604030504040204" pitchFamily="34" charset="0"/>
                <a:ea typeface="Verdana" panose="020B0604030504040204" pitchFamily="34" charset="0"/>
                <a:cs typeface="Verdana" charset="0"/>
              </a:rPr>
              <a:t>Hüquqi şəxsin məsuliyyəti (“nəzarəti yoxluğu…”)</a:t>
            </a:r>
          </a:p>
        </p:txBody>
      </p:sp>
    </p:spTree>
    <p:extLst>
      <p:ext uri="{BB962C8B-B14F-4D97-AF65-F5344CB8AC3E}">
        <p14:creationId xmlns:p14="http://schemas.microsoft.com/office/powerpoint/2010/main" val="1506125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məqsədləri</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rtl="0">
              <a:buNone/>
            </a:pPr>
            <a:r>
              <a:rPr lang="az" sz="2400" b="1" i="0" u="none" baseline="0">
                <a:ea typeface="Verdana" panose="020B0604030504040204" pitchFamily="34" charset="0"/>
              </a:rPr>
              <a:t>Sessiyanın sonunda nümayəndələr aşağıdakıları bacaracaqlar:</a:t>
            </a:r>
          </a:p>
          <a:p>
            <a:pPr marL="0" indent="0" algn="just" rtl="0">
              <a:buNone/>
            </a:pPr>
            <a:endParaRPr lang="az" sz="2400" b="1" dirty="0">
              <a:ea typeface="Verdana" panose="020B0604030504040204" pitchFamily="34" charset="0"/>
            </a:endParaRPr>
          </a:p>
          <a:p>
            <a:pPr algn="just" rtl="0"/>
            <a:r>
              <a:rPr lang="az" sz="2400" b="0" i="0" u="none" baseline="0">
                <a:ea typeface="Verdana" panose="020B0604030504040204" pitchFamily="34" charset="0"/>
              </a:rPr>
              <a:t>Aşağıdakı cinayətləri təşkil edən elementləri müəyyən etmək:</a:t>
            </a:r>
          </a:p>
          <a:p>
            <a:pPr lvl="1" algn="just" rtl="0"/>
            <a:r>
              <a:rPr lang="az" b="0" i="0" u="none" baseline="0">
                <a:ea typeface="Verdana" panose="020B0604030504040204" pitchFamily="34" charset="0"/>
              </a:rPr>
              <a:t>Kompüter texnologiyalarından istifadə etməklə saxtalaşdırma</a:t>
            </a:r>
          </a:p>
          <a:p>
            <a:pPr lvl="1" algn="just" rtl="0"/>
            <a:r>
              <a:rPr lang="az" b="0" i="0" u="none" baseline="0">
                <a:ea typeface="Verdana" panose="020B0604030504040204" pitchFamily="34" charset="0"/>
              </a:rPr>
              <a:t>Kompüter texnologiyalarından istifadə etməklə dələduzluq</a:t>
            </a:r>
          </a:p>
          <a:p>
            <a:pPr lvl="1" algn="just" rtl="0"/>
            <a:r>
              <a:rPr lang="az" b="0" i="0" u="none" baseline="0">
                <a:ea typeface="Verdana" panose="020B0604030504040204" pitchFamily="34" charset="0"/>
              </a:rPr>
              <a:t>Uşaq pornoqrafiyası </a:t>
            </a:r>
          </a:p>
          <a:p>
            <a:pPr lvl="1" algn="just" rtl="0"/>
            <a:r>
              <a:rPr lang="az" b="0" i="0" u="none" baseline="0">
                <a:ea typeface="Verdana" panose="020B0604030504040204" pitchFamily="34" charset="0"/>
              </a:rPr>
              <a:t>Müəllif hüquqlarının və əlaqədar hüquqların pozulması</a:t>
            </a:r>
          </a:p>
          <a:p>
            <a:pPr algn="just" rtl="0"/>
            <a:r>
              <a:rPr lang="az" sz="2400" b="0" i="0" u="none" baseline="0">
                <a:ea typeface="Verdana" panose="020B0604030504040204" pitchFamily="34" charset="0"/>
              </a:rPr>
              <a:t>Budapeşt konvensiyasının cinayətdə iştirak, cinayətə təhrikçilik və cəhdi necə kriminallaşdırdığını, korporativ məsuliyyətin tətbiq dairəsini başa düşmək</a:t>
            </a:r>
          </a:p>
        </p:txBody>
      </p:sp>
    </p:spTree>
    <p:extLst>
      <p:ext uri="{BB962C8B-B14F-4D97-AF65-F5344CB8AC3E}">
        <p14:creationId xmlns:p14="http://schemas.microsoft.com/office/powerpoint/2010/main" val="63887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az" sz="3200" b="1" i="0" u="none" baseline="0">
                <a:latin typeface="+mn-lt"/>
              </a:rPr>
              <a:t>Kompüter texnologiyalarından istifadə etməklə saxtalaşdırma</a:t>
            </a:r>
            <a:endParaRPr lang="az" sz="3200" dirty="0">
              <a:latin typeface="+mn-lt"/>
            </a:endParaRPr>
          </a:p>
        </p:txBody>
      </p:sp>
      <p:sp>
        <p:nvSpPr>
          <p:cNvPr id="3" name="Text Placeholder 2"/>
          <p:cNvSpPr>
            <a:spLocks noGrp="1"/>
          </p:cNvSpPr>
          <p:nvPr>
            <p:ph type="body" idx="1"/>
          </p:nvPr>
        </p:nvSpPr>
        <p:spPr/>
        <p:txBody>
          <a:bodyPr>
            <a:normAutofit fontScale="92500"/>
          </a:bodyPr>
          <a:lstStyle/>
          <a:p>
            <a:pPr algn="l" rtl="0"/>
            <a:r>
              <a:rPr lang="az" b="0" i="0" u="none" baseline="0">
                <a:latin typeface="Verdana" panose="020B0604030504040204" pitchFamily="34" charset="0"/>
                <a:ea typeface="Verdana" panose="020B0604030504040204" pitchFamily="34" charset="0"/>
              </a:rPr>
              <a:t>Budapeşt konvensiyasının maddi hüquq normaları (2-ci hissə)</a:t>
            </a:r>
          </a:p>
          <a:p>
            <a:endParaRPr lang="az" dirty="0"/>
          </a:p>
        </p:txBody>
      </p:sp>
      <p:sp>
        <p:nvSpPr>
          <p:cNvPr id="4" name="Slide Number Placeholder 3"/>
          <p:cNvSpPr>
            <a:spLocks noGrp="1"/>
          </p:cNvSpPr>
          <p:nvPr>
            <p:ph type="sldNum" sz="quarter" idx="10"/>
          </p:nvPr>
        </p:nvSpPr>
        <p:spPr/>
        <p:txBody>
          <a:bodyPr/>
          <a:lstStyle/>
          <a:p>
            <a:pPr algn="r" rtl="0"/>
            <a:fld id="{49C04F3A-82BD-4011-AADB-1F79FD7DF4BC}" type="slidenum">
              <a:rPr/>
              <a:pPr/>
              <a:t>5</a:t>
            </a:fld>
            <a:endParaRPr lang="az" dirty="0"/>
          </a:p>
        </p:txBody>
      </p:sp>
      <p:sp>
        <p:nvSpPr>
          <p:cNvPr id="5" name="Text Placeholder 4"/>
          <p:cNvSpPr>
            <a:spLocks noGrp="1"/>
          </p:cNvSpPr>
          <p:nvPr>
            <p:ph type="body" sz="quarter" idx="11"/>
          </p:nvPr>
        </p:nvSpPr>
        <p:spPr/>
        <p:txBody>
          <a:bodyPr>
            <a:normAutofit lnSpcReduction="10000"/>
          </a:bodyPr>
          <a:lstStyle/>
          <a:p>
            <a:endParaRPr lang="az" dirty="0">
              <a:latin typeface="Verdana" charset="0"/>
              <a:cs typeface="Verdana" charset="0"/>
            </a:endParaRPr>
          </a:p>
          <a:p>
            <a:pPr algn="r" rtl="0"/>
            <a:r>
              <a:rPr lang="az" b="0" i="0" u="none" baseline="0">
                <a:latin typeface="Verdana" charset="0"/>
                <a:cs typeface="Verdana" charset="0"/>
              </a:rPr>
              <a:t>Bölmə 1</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algn="l" rtl="0" eaLnBrk="1" hangingPunct="1">
              <a:defRPr/>
            </a:pPr>
            <a:endParaRPr lang="az"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eaLnBrk="1" fontAlgn="auto" hangingPunct="1">
              <a:spcBef>
                <a:spcPts val="0"/>
              </a:spcBef>
              <a:spcAft>
                <a:spcPts val="0"/>
              </a:spcAft>
              <a:defRPr/>
            </a:pPr>
            <a:endParaRPr lang="az"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3600" b="1" i="0" u="none" baseline="0">
                <a:latin typeface="Verdana" panose="020B0604030504040204" pitchFamily="34" charset="0"/>
              </a:rPr>
              <a:t>Sağ olun</a:t>
            </a:r>
            <a:endParaRPr lang="az" altLang="en-US" sz="16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r>
              <a:rPr lang="az" sz="1800" b="1" i="0" u="none" baseline="0">
                <a:latin typeface="Verdana" panose="020B0604030504040204" pitchFamily="34" charset="0"/>
              </a:rPr>
              <a:t>Xxxxx XXXXXXXX</a:t>
            </a:r>
          </a:p>
          <a:p>
            <a:pPr algn="ctr" rtl="0" eaLnBrk="1" hangingPunct="1">
              <a:spcBef>
                <a:spcPct val="0"/>
              </a:spcBef>
              <a:buFontTx/>
              <a:buNone/>
            </a:pPr>
            <a:endParaRPr lang="az" altLang="en-US" sz="600" dirty="0">
              <a:latin typeface="Verdana" panose="020B0604030504040204" pitchFamily="34" charset="0"/>
            </a:endParaRPr>
          </a:p>
          <a:p>
            <a:pPr algn="ctr" rtl="0" eaLnBrk="1" hangingPunct="1">
              <a:spcBef>
                <a:spcPct val="0"/>
              </a:spcBef>
              <a:buFontTx/>
              <a:buNone/>
            </a:pPr>
            <a:r>
              <a:rPr lang="az" sz="1400" b="0" i="1" u="none" baseline="0">
                <a:latin typeface="Verdana" panose="020B0604030504040204" pitchFamily="34" charset="0"/>
              </a:rPr>
              <a:t>Avropa Şurası</a:t>
            </a:r>
          </a:p>
          <a:p>
            <a:pPr algn="ctr" rtl="0" eaLnBrk="1" hangingPunct="1">
              <a:spcBef>
                <a:spcPct val="0"/>
              </a:spcBef>
              <a:buFontTx/>
              <a:buNone/>
            </a:pPr>
            <a:endParaRPr lang="az" altLang="en-US" sz="1400" b="1" dirty="0">
              <a:solidFill>
                <a:srgbClr val="2F618F"/>
              </a:solidFill>
              <a:latin typeface="Verdana" panose="020B0604030504040204" pitchFamily="34" charset="0"/>
              <a:hlinkClick r:id="rId4"/>
            </a:endParaRPr>
          </a:p>
          <a:p>
            <a:pPr algn="ctr" rtl="0" eaLnBrk="1" hangingPunct="1">
              <a:spcBef>
                <a:spcPct val="0"/>
              </a:spcBef>
              <a:buFontTx/>
              <a:buNone/>
            </a:pPr>
            <a:r>
              <a:rPr lang="az" sz="1200" b="1" i="0" u="none" baseline="0">
                <a:solidFill>
                  <a:srgbClr val="2F618F"/>
                </a:solidFill>
                <a:latin typeface="Verdana" panose="020B0604030504040204" pitchFamily="34" charset="0"/>
              </a:rPr>
              <a:t>e-poçt</a:t>
            </a: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400" b="1" dirty="0">
              <a:latin typeface="Verdana" panose="020B0604030504040204" pitchFamily="34" charset="0"/>
            </a:endParaRPr>
          </a:p>
          <a:p>
            <a:pPr algn="ctr" rtl="0" eaLnBrk="1" hangingPunct="1">
              <a:spcBef>
                <a:spcPct val="0"/>
              </a:spcBef>
              <a:buFontTx/>
              <a:buNone/>
            </a:pPr>
            <a:r>
              <a:rPr lang="az" sz="1600" b="1" i="0" u="none" baseline="0">
                <a:latin typeface="Verdana" panose="020B0604030504040204" pitchFamily="34" charset="0"/>
              </a:rPr>
              <a:t>GG Ay İİİİ</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1400" b="1" i="0" u="none" baseline="0">
                <a:latin typeface="Verdana" panose="020B0604030504040204" pitchFamily="34" charset="0"/>
              </a:rPr>
              <a:t>Kibercinayətkarlıq və elektron sübutlar haqqında tanışlıq kursu</a:t>
            </a:r>
            <a:endParaRPr lang="az" altLang="en-US" sz="1400" i="1" dirty="0">
              <a:latin typeface="Verdana" panose="020B0604030504040204" pitchFamily="34" charset="0"/>
            </a:endParaRPr>
          </a:p>
        </p:txBody>
      </p:sp>
    </p:spTree>
    <p:extLst>
      <p:ext uri="{BB962C8B-B14F-4D97-AF65-F5344CB8AC3E}">
        <p14:creationId xmlns:p14="http://schemas.microsoft.com/office/powerpoint/2010/main" val="54643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
        <p:nvSpPr>
          <p:cNvPr id="6" name="Rectangle 3">
            <a:extLst>
              <a:ext uri="{FF2B5EF4-FFF2-40B4-BE49-F238E27FC236}">
                <a16:creationId xmlns:a16="http://schemas.microsoft.com/office/drawing/2014/main" id="{60D72BD2-7DEB-40EA-B8B7-1649768A83B5}"/>
              </a:ext>
            </a:extLst>
          </p:cNvPr>
          <p:cNvSpPr txBox="1">
            <a:spLocks/>
          </p:cNvSpPr>
          <p:nvPr/>
        </p:nvSpPr>
        <p:spPr>
          <a:xfrm>
            <a:off x="457200" y="1187763"/>
            <a:ext cx="8229600"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90000"/>
              </a:lnSpc>
              <a:buFont typeface="Arial" panose="020B0604020202020204" pitchFamily="34" charset="0"/>
              <a:buNone/>
              <a:defRPr/>
            </a:pPr>
            <a:endParaRPr lang="az" altLang="sr-Latn-RS" sz="2500" b="1" i="1" dirty="0">
              <a:cs typeface="Times New Roman" pitchFamily="18" charset="0"/>
            </a:endParaRPr>
          </a:p>
          <a:p>
            <a:pPr marL="0" indent="0" algn="ctr" rtl="0" eaLnBrk="1" hangingPunct="1">
              <a:lnSpc>
                <a:spcPct val="90000"/>
              </a:lnSpc>
              <a:buFont typeface="Arial" panose="020B0604020202020204" pitchFamily="34" charset="0"/>
              <a:buNone/>
              <a:defRPr/>
            </a:pPr>
            <a:r>
              <a:rPr lang="az" sz="2500" b="1" i="1" u="none" baseline="0">
                <a:cs typeface="Times New Roman" pitchFamily="18" charset="0"/>
              </a:rPr>
              <a:t>Kompüter texnologiyalarından istifadə etməklə saxtalaşdırma</a:t>
            </a:r>
          </a:p>
          <a:p>
            <a:pPr marL="0" indent="0" algn="ctr" rtl="0" eaLnBrk="1" hangingPunct="1">
              <a:lnSpc>
                <a:spcPct val="90000"/>
              </a:lnSpc>
              <a:buFont typeface="Arial" panose="020B0604020202020204" pitchFamily="34" charset="0"/>
              <a:buNone/>
              <a:defRPr/>
            </a:pPr>
            <a:r>
              <a:rPr lang="az" sz="2500" b="1" i="1" u="none" baseline="0">
                <a:cs typeface="Times New Roman" pitchFamily="18" charset="0"/>
              </a:rPr>
              <a:t>(Budapeşt Konvensiyasınin 7-cı maddəsi)</a:t>
            </a:r>
          </a:p>
          <a:p>
            <a:pPr algn="ctr" rtl="0" eaLnBrk="1" hangingPunct="1">
              <a:lnSpc>
                <a:spcPct val="90000"/>
              </a:lnSpc>
              <a:defRPr/>
            </a:pPr>
            <a:endParaRPr lang="az" altLang="fr-FR" sz="2500" i="1" dirty="0">
              <a:cs typeface="Times New Roman" pitchFamily="18" charset="0"/>
            </a:endParaRPr>
          </a:p>
          <a:p>
            <a:pPr algn="ctr" rtl="0" eaLnBrk="1" hangingPunct="1">
              <a:lnSpc>
                <a:spcPct val="90000"/>
              </a:lnSpc>
              <a:defRPr/>
            </a:pPr>
            <a:r>
              <a:rPr lang="az" sz="2500" b="0" i="1" u="none" baseline="0">
                <a:cs typeface="Times New Roman" pitchFamily="18" charset="0"/>
              </a:rPr>
              <a:t>Maddi dəyəri olan əşyaların saxtalaşdırılmasına paralel cinayət əməli</a:t>
            </a:r>
          </a:p>
          <a:p>
            <a:pPr algn="ctr" rtl="0" eaLnBrk="1" hangingPunct="1">
              <a:lnSpc>
                <a:spcPct val="90000"/>
              </a:lnSpc>
              <a:defRPr/>
            </a:pPr>
            <a:endParaRPr lang="az" altLang="fr-FR" sz="2500" i="1" dirty="0">
              <a:cs typeface="Times New Roman" pitchFamily="18" charset="0"/>
            </a:endParaRPr>
          </a:p>
          <a:p>
            <a:pPr algn="ctr" rtl="0" eaLnBrk="1" hangingPunct="1">
              <a:lnSpc>
                <a:spcPct val="90000"/>
              </a:lnSpc>
              <a:defRPr/>
            </a:pPr>
            <a:r>
              <a:rPr lang="az" sz="2500" b="0" i="1" u="none" baseline="0">
                <a:cs typeface="Times New Roman" pitchFamily="18" charset="0"/>
              </a:rPr>
              <a:t>Cinayət hüququnda çatışmazlıq -  ənənəvi saxtakarlıq hallarında adətən sənədə əks olunan cümlə və ya bəyanatların vizual olaraq oxuna bilməsi tələb olunur</a:t>
            </a:r>
          </a:p>
          <a:p>
            <a:pPr algn="ctr" rtl="0" eaLnBrk="1" hangingPunct="1">
              <a:lnSpc>
                <a:spcPct val="90000"/>
              </a:lnSpc>
              <a:defRPr/>
            </a:pPr>
            <a:endParaRPr lang="az" altLang="fr-FR" sz="2500" i="1" dirty="0">
              <a:cs typeface="Times New Roman" pitchFamily="18" charset="0"/>
            </a:endParaRPr>
          </a:p>
          <a:p>
            <a:pPr algn="ctr" rtl="0" eaLnBrk="1" hangingPunct="1">
              <a:lnSpc>
                <a:spcPct val="90000"/>
              </a:lnSpc>
              <a:defRPr/>
            </a:pPr>
            <a:r>
              <a:rPr lang="az" sz="2500" b="0" i="1" u="none" baseline="0">
                <a:cs typeface="Times New Roman" pitchFamily="18" charset="0"/>
              </a:rPr>
              <a:t>Ənənəvi saxtalaşdırma elektron verilənlərə aid olmaya bilər </a:t>
            </a:r>
          </a:p>
        </p:txBody>
      </p:sp>
    </p:spTree>
    <p:extLst>
      <p:ext uri="{BB962C8B-B14F-4D97-AF65-F5344CB8AC3E}">
        <p14:creationId xmlns:p14="http://schemas.microsoft.com/office/powerpoint/2010/main" val="404601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C1CD1-455E-4441-B7E8-8DC3A848E3BE}"/>
              </a:ext>
            </a:extLst>
          </p:cNvPr>
          <p:cNvSpPr>
            <a:spLocks noGrp="1"/>
          </p:cNvSpPr>
          <p:nvPr>
            <p:ph idx="1"/>
          </p:nvPr>
        </p:nvSpPr>
        <p:spPr/>
        <p:txBody>
          <a:bodyPr/>
          <a:lstStyle/>
          <a:p>
            <a:endParaRPr lang="az"/>
          </a:p>
        </p:txBody>
      </p:sp>
      <p:pic>
        <p:nvPicPr>
          <p:cNvPr id="4" name="Picture 3">
            <a:extLst>
              <a:ext uri="{FF2B5EF4-FFF2-40B4-BE49-F238E27FC236}">
                <a16:creationId xmlns:a16="http://schemas.microsoft.com/office/drawing/2014/main" id="{F9EC127C-B31F-4EB3-9156-31EED6CA9437}"/>
              </a:ext>
            </a:extLst>
          </p:cNvPr>
          <p:cNvPicPr>
            <a:picLocks noChangeAspect="1"/>
          </p:cNvPicPr>
          <p:nvPr/>
        </p:nvPicPr>
        <p:blipFill>
          <a:blip r:embed="rId3"/>
          <a:stretch>
            <a:fillRect/>
          </a:stretch>
        </p:blipFill>
        <p:spPr>
          <a:xfrm>
            <a:off x="-7937" y="1014970"/>
            <a:ext cx="9144000" cy="5563629"/>
          </a:xfrm>
          <a:prstGeom prst="rect">
            <a:avLst/>
          </a:prstGeom>
        </p:spPr>
      </p:pic>
      <p:sp>
        <p:nvSpPr>
          <p:cNvPr id="14" name="TextBox 7">
            <a:extLst>
              <a:ext uri="{FF2B5EF4-FFF2-40B4-BE49-F238E27FC236}">
                <a16:creationId xmlns:a16="http://schemas.microsoft.com/office/drawing/2014/main" id="{712B6374-4177-455B-9A08-01DF6F9C3252}"/>
              </a:ext>
            </a:extLst>
          </p:cNvPr>
          <p:cNvSpPr txBox="1">
            <a:spLocks noChangeArrowheads="1"/>
          </p:cNvSpPr>
          <p:nvPr/>
        </p:nvSpPr>
        <p:spPr bwMode="auto">
          <a:xfrm>
            <a:off x="1503363" y="236776"/>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Nümunə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9895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BD75550C-3B83-439D-B990-10AA618DE2F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051879"/>
            <a:ext cx="9162204" cy="5521642"/>
          </a:xfrm>
        </p:spPr>
      </p:pic>
      <p:sp>
        <p:nvSpPr>
          <p:cNvPr id="4" name="TextBox 7">
            <a:extLst>
              <a:ext uri="{FF2B5EF4-FFF2-40B4-BE49-F238E27FC236}">
                <a16:creationId xmlns:a16="http://schemas.microsoft.com/office/drawing/2014/main" id="{92E6C53D-0B80-4306-8426-BF1A397CDE1D}"/>
              </a:ext>
            </a:extLst>
          </p:cNvPr>
          <p:cNvSpPr txBox="1">
            <a:spLocks noChangeArrowheads="1"/>
          </p:cNvSpPr>
          <p:nvPr/>
        </p:nvSpPr>
        <p:spPr bwMode="auto">
          <a:xfrm>
            <a:off x="1511300"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Nümunə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813801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80397" y="22037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Kompüter texnologiyalarından istifadə etməklə saxtalaşdırma: Nümunə</a:t>
            </a:r>
            <a:endParaRPr lang="az" sz="2000" dirty="0">
              <a:solidFill>
                <a:schemeClr val="bg1"/>
              </a:solidFill>
              <a:latin typeface="Verdana" panose="020B0604030504040204" pitchFamily="34" charset="0"/>
              <a:ea typeface="Verdana" panose="020B0604030504040204" pitchFamily="34" charset="0"/>
              <a:cs typeface="Verdana" charset="0"/>
            </a:endParaRPr>
          </a:p>
        </p:txBody>
      </p:sp>
      <p:pic>
        <p:nvPicPr>
          <p:cNvPr id="7" name="Picture 3">
            <a:extLst>
              <a:ext uri="{FF2B5EF4-FFF2-40B4-BE49-F238E27FC236}">
                <a16:creationId xmlns:a16="http://schemas.microsoft.com/office/drawing/2014/main" id="{CD5E5AD0-E361-464F-BA3F-6854D86E6E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691" y="1052513"/>
            <a:ext cx="9089406" cy="5526087"/>
          </a:xfrm>
        </p:spPr>
      </p:pic>
      <p:sp>
        <p:nvSpPr>
          <p:cNvPr id="5" name="Rectangle 4">
            <a:extLst>
              <a:ext uri="{FF2B5EF4-FFF2-40B4-BE49-F238E27FC236}">
                <a16:creationId xmlns:a16="http://schemas.microsoft.com/office/drawing/2014/main" id="{61715B66-5A58-4266-B526-792CB8F58E8E}"/>
              </a:ext>
            </a:extLst>
          </p:cNvPr>
          <p:cNvSpPr/>
          <p:nvPr/>
        </p:nvSpPr>
        <p:spPr>
          <a:xfrm>
            <a:off x="3419872" y="5013176"/>
            <a:ext cx="3096344" cy="20499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Tree>
    <p:extLst>
      <p:ext uri="{BB962C8B-B14F-4D97-AF65-F5344CB8AC3E}">
        <p14:creationId xmlns:p14="http://schemas.microsoft.com/office/powerpoint/2010/main" val="39750650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702</TotalTime>
  <Words>8310</Words>
  <Application>Microsoft Office PowerPoint</Application>
  <PresentationFormat>On-screen Show (4:3)</PresentationFormat>
  <Paragraphs>663</Paragraphs>
  <Slides>50</Slides>
  <Notes>49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Calibri (heading)</vt:lpstr>
      <vt:lpstr>Calibri Light</vt:lpstr>
      <vt:lpstr>Verdana</vt:lpstr>
      <vt:lpstr>Wingdings</vt:lpstr>
      <vt:lpstr>Office Theme</vt:lpstr>
      <vt:lpstr>PowerPoint Presentation</vt:lpstr>
      <vt:lpstr>PowerPoint Presentation</vt:lpstr>
      <vt:lpstr>PowerPoint Presentation</vt:lpstr>
      <vt:lpstr>PowerPoint Presentation</vt:lpstr>
      <vt:lpstr>Kompüter texnologiyalarından istifadə etməklə saxtalaşdırma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Kompüter texnologiyalarından istifadə etməklə dələduzluq</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UŞAQLARIN ONLAYN CİNSİ İSTİSMARI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MÜƏLLİF HÜQUQLARININ VƏ ƏLAQƏDAR HÜQUQLARN POZULMASI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MƏSULİYYƏTİN ƏLAVƏ NÖVLƏRİ</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VLAD Ana</cp:lastModifiedBy>
  <cp:revision>211</cp:revision>
  <dcterms:created xsi:type="dcterms:W3CDTF">2020-10-07T11:36:01Z</dcterms:created>
  <dcterms:modified xsi:type="dcterms:W3CDTF">2021-04-27T14:08:48Z</dcterms:modified>
</cp:coreProperties>
</file>