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7"/>
  </p:notesMasterIdLst>
  <p:sldIdLst>
    <p:sldId id="355" r:id="rId2"/>
    <p:sldId id="567" r:id="rId3"/>
    <p:sldId id="765" r:id="rId4"/>
    <p:sldId id="569" r:id="rId5"/>
    <p:sldId id="570" r:id="rId6"/>
    <p:sldId id="747" r:id="rId7"/>
    <p:sldId id="748" r:id="rId8"/>
    <p:sldId id="749" r:id="rId9"/>
    <p:sldId id="750" r:id="rId10"/>
    <p:sldId id="751" r:id="rId11"/>
    <p:sldId id="586" r:id="rId12"/>
    <p:sldId id="587" r:id="rId13"/>
    <p:sldId id="768" r:id="rId14"/>
    <p:sldId id="752" r:id="rId15"/>
    <p:sldId id="588" r:id="rId16"/>
    <p:sldId id="766" r:id="rId17"/>
    <p:sldId id="753" r:id="rId18"/>
    <p:sldId id="754" r:id="rId19"/>
    <p:sldId id="767" r:id="rId20"/>
    <p:sldId id="755" r:id="rId21"/>
    <p:sldId id="589" r:id="rId22"/>
    <p:sldId id="769" r:id="rId23"/>
    <p:sldId id="737" r:id="rId24"/>
    <p:sldId id="757" r:id="rId25"/>
    <p:sldId id="758" r:id="rId26"/>
    <p:sldId id="759" r:id="rId27"/>
    <p:sldId id="760" r:id="rId28"/>
    <p:sldId id="761" r:id="rId29"/>
    <p:sldId id="744" r:id="rId30"/>
    <p:sldId id="762" r:id="rId31"/>
    <p:sldId id="763" r:id="rId32"/>
    <p:sldId id="745" r:id="rId33"/>
    <p:sldId id="616" r:id="rId34"/>
    <p:sldId id="764" r:id="rId35"/>
    <p:sldId id="619" r:id="rId36"/>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ＭＳ Ｐゴシック" pitchFamily="34" charset="-128"/>
        <a:cs typeface="+mn-cs"/>
      </a:defRPr>
    </a:lvl5pPr>
    <a:lvl6pPr marL="2286000" algn="l" defTabSz="914400" rtl="0" eaLnBrk="1" latinLnBrk="0" hangingPunct="1">
      <a:defRPr kern="1200">
        <a:solidFill>
          <a:schemeClr val="tx1"/>
        </a:solidFill>
        <a:latin typeface="Arial" pitchFamily="34" charset="0"/>
        <a:ea typeface="ＭＳ Ｐゴシック" pitchFamily="34" charset="-128"/>
        <a:cs typeface="+mn-cs"/>
      </a:defRPr>
    </a:lvl6pPr>
    <a:lvl7pPr marL="2743200" algn="l" defTabSz="914400" rtl="0" eaLnBrk="1" latinLnBrk="0" hangingPunct="1">
      <a:defRPr kern="1200">
        <a:solidFill>
          <a:schemeClr val="tx1"/>
        </a:solidFill>
        <a:latin typeface="Arial" pitchFamily="34" charset="0"/>
        <a:ea typeface="ＭＳ Ｐゴシック" pitchFamily="34" charset="-128"/>
        <a:cs typeface="+mn-cs"/>
      </a:defRPr>
    </a:lvl7pPr>
    <a:lvl8pPr marL="3200400" algn="l" defTabSz="914400" rtl="0" eaLnBrk="1" latinLnBrk="0" hangingPunct="1">
      <a:defRPr kern="1200">
        <a:solidFill>
          <a:schemeClr val="tx1"/>
        </a:solidFill>
        <a:latin typeface="Arial" pitchFamily="34" charset="0"/>
        <a:ea typeface="ＭＳ Ｐゴシック" pitchFamily="34" charset="-128"/>
        <a:cs typeface="+mn-cs"/>
      </a:defRPr>
    </a:lvl8pPr>
    <a:lvl9pPr marL="3657600" algn="l" defTabSz="914400" rtl="0" eaLnBrk="1" latinLnBrk="0" hangingPunct="1">
      <a:defRPr kern="1200">
        <a:solidFill>
          <a:schemeClr val="tx1"/>
        </a:solidFill>
        <a:latin typeface="Arial" pitchFamily="34"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009" autoAdjust="0"/>
    <p:restoredTop sz="72517" autoAdjust="0"/>
  </p:normalViewPr>
  <p:slideViewPr>
    <p:cSldViewPr snapToGrid="0" snapToObjects="1">
      <p:cViewPr varScale="1">
        <p:scale>
          <a:sx n="91" d="100"/>
          <a:sy n="91" d="100"/>
        </p:scale>
        <p:origin x="2312" y="176"/>
      </p:cViewPr>
      <p:guideLst>
        <p:guide orient="horz" pos="2160"/>
        <p:guide pos="2880"/>
      </p:guideLst>
    </p:cSldViewPr>
  </p:slideViewPr>
  <p:outlineViewPr>
    <p:cViewPr>
      <p:scale>
        <a:sx n="33" d="100"/>
        <a:sy n="33" d="100"/>
      </p:scale>
      <p:origin x="0" y="39756"/>
    </p:cViewPr>
  </p:outlineViewPr>
  <p:notesTextViewPr>
    <p:cViewPr>
      <p:scale>
        <a:sx n="125" d="100"/>
        <a:sy n="125"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C1B3EDF1-F18A-45C1-B6F1-897AB80CF26C}" type="datetime1">
              <a:rPr lang="en-US"/>
              <a:pPr>
                <a:defRPr/>
              </a:pPr>
              <a:t>10/8/20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pitchFamily="34" charset="0"/>
              </a:defRPr>
            </a:lvl1pPr>
          </a:lstStyle>
          <a:p>
            <a:pPr>
              <a:defRPr/>
            </a:pPr>
            <a:fld id="{26CF4C01-59D1-40AC-ABAA-0AE036E9F18B}" type="slidenum">
              <a:rPr lang="en-US"/>
              <a:pPr>
                <a:defRPr/>
              </a:pPr>
              <a:t>‹#›</a:t>
            </a:fld>
            <a:endParaRPr lang="en-US"/>
          </a:p>
        </p:txBody>
      </p:sp>
    </p:spTree>
    <p:extLst>
      <p:ext uri="{BB962C8B-B14F-4D97-AF65-F5344CB8AC3E}">
        <p14:creationId xmlns:p14="http://schemas.microsoft.com/office/powerpoint/2010/main" val="1028704913"/>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6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Agjenda e seancës.</a:t>
            </a:r>
            <a:r>
              <a:rPr lang="sq-AL" dirty="1"/>
              <a:t> </a:t>
            </a:r>
            <a:r>
              <a:rPr lang="sq-AL" dirty="1"/>
              <a:t>Pjesëmarrësit duhet të kenë në dispozicion një kopje të tij.</a:t>
            </a:r>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a:t>
            </a:fld>
          </a:p>
        </p:txBody>
      </p:sp>
    </p:spTree>
    <p:extLst>
      <p:ext uri="{BB962C8B-B14F-4D97-AF65-F5344CB8AC3E}">
        <p14:creationId xmlns:p14="http://schemas.microsoft.com/office/powerpoint/2010/main" val="3526029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47500" lnSpcReduction="20000"/>
          </a:bodyPr>
          <a:lstStyle/>
          <a:p>
            <a:pPr algn="just"/>
            <a:r>
              <a:rPr lang="sq-AL" dirty="1" sz="1200" b="1" i="0" u="none" strike="noStrike">
                <a:solidFill>
                  <a:schemeClr val="tx1"/>
                </a:solidFill>
                <a:latin typeface="+mn-lt"/>
                <a:ea typeface="ＭＳ Ｐゴシック" pitchFamily="-65" charset="-128"/>
                <a:cs typeface="ＭＳ Ｐゴシック" pitchFamily="-65" charset="-128"/>
              </a:rPr>
              <a:t>Ligji zakonor:</a:t>
            </a:r>
          </a:p>
          <a:p>
            <a:pPr algn="just"/>
            <a:endParaRPr lang="en-US" sz="1200" b="1" i="0" u="none" strike="noStrike" kern="1200" dirty="0">
              <a:solidFill>
                <a:schemeClr val="tx1"/>
              </a:solidFill>
              <a:effectLst/>
              <a:latin typeface="+mn-lt"/>
              <a:ea typeface="ＭＳ Ｐゴシック" pitchFamily="-65" charset="-128"/>
              <a:cs typeface="ＭＳ Ｐゴシック" pitchFamily="-65" charset="-128"/>
            </a:endParaRPr>
          </a:p>
          <a:p>
            <a:pPr algn="just"/>
            <a:r>
              <a:rPr lang="sq-AL" dirty="1" b="1" sz="1200" i="0" u="none" strike="noStrike">
                <a:solidFill>
                  <a:schemeClr val="tx1"/>
                </a:solidFill>
                <a:latin typeface="+mn-lt"/>
                <a:ea typeface="ＭＳ Ｐゴシック" pitchFamily="-65" charset="-128"/>
                <a:cs typeface="ＭＳ Ｐゴシック" pitchFamily="-65" charset="-128"/>
              </a:rPr>
              <a:t>Hetimi para arrestit:</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Hetimi para arrestimit është fazë e procedurës penale që zhvillohet pasi një raport i aktivitetit të dyshuar kriminal ose zbatuesit e ligjit përndryshe vihen në dijeni për një veprimtari të tillë, por para se të bëhet një arrestim.</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Arrestimi:</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Një arrestim ndodh kur individi i akuzuar për një krim merret në paraburgim nga forcat e rendit.</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Paraqitja fillestare: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paraqitjen fillestare, gjykata do të informojë të akuzuarin për akuzat dhe do të njoftojë të akuzuarin për të drejtat e tij ose të saj për mbrojtje dhe të heshtë.</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I pandehuri mund të lirohet në paraqitjen fillestare.</a:t>
            </a:r>
          </a:p>
          <a:p>
            <a:pPr algn="just"/>
            <a:r>
              <a:rPr lang="sq-AL" dirty="1" b="1" sz="1200" i="0" u="none" strike="noStrike">
                <a:solidFill>
                  <a:schemeClr val="tx1"/>
                </a:solidFill>
                <a:latin typeface="+mn-lt"/>
                <a:ea typeface="ＭＳ Ｐゴシック" pitchFamily="-65" charset="-128"/>
                <a:cs typeface="ＭＳ Ｐゴシック" pitchFamily="-65" charset="-128"/>
              </a:rPr>
              <a:t>Juria e madhe: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Juria e madhe është një grup qytetarësh privatë që kryejnë procedura, zakonisht me anëtarët e jurisë së madhe të betuar për fshehtësi.</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Procedura përbëhet nga prokurori i cili paraqet provat dhe që ofron këshilla ligjore për jurinë e madhe.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Si pjesë e hetimit të saj, juria e madhe ka kompetencën të kërkojë dëshminë, përfshirë edhe dëshminë e një viktime krimi.</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Seanca paraprake: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seancë, prokurori dhe avokati mbrojtës mund të paraqesin prova për të vërtetuar ose kundërshtuar nëse ekziston një shkak i mundshëm për të besuar se është kryer një krim, dhe nëse është kryer nga i pandehuri.</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Leximi i aktpadisë:</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aktpadi, i pandehuri informohet zyrtarisht për akuzat, i jepet një kopje e aktakuzës ose informacionit, dhe pranon të përgjigjet për akuzat.</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Një i pandehur mund të hyjë në një marrëveshje për pranim fajësie në kohën e leximit të aktpadisë.</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Zbulimi &amp; Praktika e Lëvizjes:</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Zbulimi është procesi paraprak me të cilin prokurori dhe i pandehuri shkëmbejnë informacion dhe material në lidhje me çështjen.</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Zbulimi është një proces i ndërlikuar i qeverisur nga rregullat e procedurës penale të secilit juridiksion.</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Negocimi i marrëveshjes së fajësisë &amp; Pranimi i marrëveshjes:</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vend që të shkojë në gjyq, një i pandehur mund të pranojë fajësinë në përputhje me një marrëveshje për pranimin e fajësisë.</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Një marrëveshje për pranimin e fajësisë është marrëveshje që i pandehuri do të deklarohet fajtor për akuzën fillestare, ose për një akuzë tjetër, në këmbim të një koncesioni nga prokurori.</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Gjykimi:</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Një gjykim është procedura gjatë së cilës paraqiten provat dhe përcaktohet fajësia.</a:t>
            </a:r>
            <a:r>
              <a:rPr lang="sq-AL" dirty="1" b="0" sz="1200" i="0" u="none" strike="noStrike">
                <a:solidFill>
                  <a:schemeClr val="tx1"/>
                </a:solidFill>
                <a:latin typeface="+mn-lt"/>
                <a:ea typeface="ＭＳ Ｐゴシック" pitchFamily="-65" charset="-128"/>
                <a:cs typeface="ＭＳ Ｐゴシック" pitchFamily="-65" charset="-128"/>
              </a:rPr>
              <a:t> </a:t>
            </a:r>
          </a:p>
          <a:p>
            <a:pPr algn="just"/>
            <a:r>
              <a:rPr lang="sq-AL" dirty="1" b="1" sz="1200" i="0" u="none" strike="noStrike">
                <a:solidFill>
                  <a:schemeClr val="tx1"/>
                </a:solidFill>
                <a:latin typeface="+mn-lt"/>
                <a:ea typeface="ＭＳ Ｐゴシック" pitchFamily="-65" charset="-128"/>
                <a:cs typeface="ＭＳ Ｐゴシック" pitchFamily="-65" charset="-128"/>
              </a:rPr>
              <a:t>Voir dire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Voir dire është procesi me të cilin një juri pyetet dhe zgjidhet.</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një rast kapital, voir dire është i ndarë në dy faza: faza e kualifikimit të vdekjes dhe faza e përgjithshme voir dire.</a:t>
            </a:r>
          </a:p>
          <a:p>
            <a:pPr algn="just"/>
            <a:r>
              <a:rPr lang="sq-AL" dirty="1" b="1" sz="1200" i="0" u="none" strike="noStrike">
                <a:solidFill>
                  <a:schemeClr val="tx1"/>
                </a:solidFill>
                <a:latin typeface="+mn-lt"/>
                <a:ea typeface="ＭＳ Ｐゴシック" pitchFamily="-65" charset="-128"/>
                <a:cs typeface="ＭＳ Ｐゴシック" pitchFamily="-65" charset="-128"/>
              </a:rPr>
              <a:t>Faza e fajësimit:</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Faza e fajit në përgjithësi fillon me deklaratën hapëse të prokurorit.</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Mbrojtja atëherë ka mundësi të bëjë një deklaratë hyrëse ose, në disa juridiksione, të rezervojë deklaratën e saj të hapjes për fillimin e çështjes së saj kryesore.</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Pas argumenteve përmbyllëse, çështja do t'i paraqitet jurisë ose bankës për shqyrtim dhe kthim të një vendimi.</a:t>
            </a:r>
          </a:p>
          <a:p>
            <a:pPr algn="just"/>
            <a:r>
              <a:rPr lang="sq-AL" dirty="1" b="1" sz="1200" i="0" u="none" strike="noStrike">
                <a:solidFill>
                  <a:schemeClr val="tx1"/>
                </a:solidFill>
                <a:latin typeface="+mn-lt"/>
                <a:ea typeface="ＭＳ Ｐゴシック" pitchFamily="-65" charset="-128"/>
                <a:cs typeface="ＭＳ Ｐゴシック" pitchFamily="-65" charset="-128"/>
              </a:rPr>
              <a:t>Dënimi:</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Me gjetjen e fajit për disa, edhe pse jo për të gjitha akuzat, shpallja zyrtare e dënimit ndodh.</a:t>
            </a:r>
            <a:r>
              <a:rPr lang="sq-AL" dirty="1" b="0" sz="1200" i="0" u="none" strike="noStrike">
                <a:solidFill>
                  <a:schemeClr val="tx1"/>
                </a:solidFill>
                <a:latin typeface="+mn-lt"/>
                <a:ea typeface="ＭＳ Ｐゴシック" pitchFamily="-65" charset="-128"/>
                <a:cs typeface="ＭＳ Ｐゴシック" pitchFamily="-65" charset="-128"/>
              </a:rPr>
              <a:t> </a:t>
            </a:r>
            <a:r>
              <a:rPr lang="sq-AL" dirty="1" b="0" sz="1200" i="0" u="none" strike="noStrike">
                <a:solidFill>
                  <a:schemeClr val="tx1"/>
                </a:solidFill>
                <a:latin typeface="+mn-lt"/>
                <a:ea typeface="ＭＳ Ｐゴシック" pitchFamily="-65" charset="-128"/>
                <a:cs typeface="ＭＳ Ｐゴシック" pitchFamily="-65" charset="-128"/>
              </a:rPr>
              <a:t>Në varësi të juridiksionit, gjyqtari ose juria vendos dënimin që do t'i jepet kryesit.</a:t>
            </a:r>
            <a:r>
              <a:rPr lang="sq-AL" dirty="1" b="0" sz="1200" i="0" u="none" strike="noStrike">
                <a:solidFill>
                  <a:schemeClr val="tx1"/>
                </a:solidFill>
                <a:latin typeface="+mn-lt"/>
                <a:ea typeface="ＭＳ Ｐゴシック" pitchFamily="-65" charset="-128"/>
                <a:cs typeface="ＭＳ Ｐゴシック" pitchFamily="-65" charset="-128"/>
              </a:rPr>
              <a:t> </a:t>
            </a:r>
          </a:p>
          <a:p>
            <a:pPr algn="just"/>
            <a:endParaRPr lang="en-US" sz="1200" b="0" i="0" u="none" strike="noStrike" kern="1200" dirty="0">
              <a:solidFill>
                <a:schemeClr val="tx1"/>
              </a:solidFill>
              <a:effectLst/>
              <a:latin typeface="+mn-lt"/>
              <a:ea typeface="ＭＳ Ｐゴシック" pitchFamily="-65" charset="-128"/>
              <a:cs typeface="ＭＳ Ｐゴシック" pitchFamily="-65" charset="-128"/>
            </a:endParaRPr>
          </a:p>
          <a:p>
            <a:pPr algn="just"/>
            <a:r>
              <a:rPr lang="sq-AL" dirty="1" sz="1200" b="1" i="0" u="none" strike="noStrike">
                <a:solidFill>
                  <a:schemeClr val="tx1"/>
                </a:solidFill>
                <a:latin typeface="+mn-lt"/>
                <a:ea typeface="ＭＳ Ｐゴシック" pitchFamily="-65" charset="-128"/>
                <a:cs typeface="ＭＳ Ｐゴシック" pitchFamily="-65" charset="-128"/>
              </a:rPr>
              <a:t>E drejta civile:</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Aktivitetet policore për hetime paraprake</a:t>
            </a:r>
            <a:r>
              <a:rPr lang="sq-AL" dirty="1" sz="1200"/>
              <a:t>: policia mbledh informacione për krimin e mundshëm dhe kur krijohet dyshimi i arsyeshëm njofton Prokurorin.</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Arrestim/jo arrestim</a:t>
            </a:r>
            <a:r>
              <a:rPr lang="sq-AL" dirty="1" b="0" sz="1200"/>
              <a:t>: arrestimi bëhet vetëm nëse plotësohen disa kushte të përcaktuara me Ligjin e Procedurës Penale, në shumicën e rasteve nuk ka arrestim.</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Procedimi penal i përshpejtuar ose i plotë në varësi të dënimit</a:t>
            </a:r>
            <a:r>
              <a:rPr lang="sq-AL" dirty="1" b="0" sz="1200"/>
              <a:t>: në shumicën e vendeve të së drejtës civile ekziston një prag për procedurat penale të përshpejtuara ose të plota të përcaktuara me dënimin e kërcënuar.</a:t>
            </a:r>
            <a:r>
              <a:rPr lang="sq-AL" dirty="1" b="0" sz="1200"/>
              <a:t> </a:t>
            </a:r>
            <a:r>
              <a:rPr lang="sq-AL" dirty="1" b="0" sz="1200"/>
              <a:t>Nuk duhet të përzihet me kundërvajtje të proceduara nga Gjykatat për Kundërvajtje.</a:t>
            </a:r>
            <a:r>
              <a:rPr lang="sq-AL" dirty="1" b="0" sz="1200"/>
              <a:t> </a:t>
            </a:r>
            <a:r>
              <a:rPr lang="sq-AL" dirty="1" b="0" sz="1200"/>
              <a:t>Procedurat e shpejtuara janë më pak formale dhe më të drejtpërdrejta.</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Prokuroria / Gjyqtari Hetues, hetimi me shumë faza</a:t>
            </a:r>
            <a:r>
              <a:rPr lang="sq-AL" dirty="1" b="0" sz="1200"/>
              <a:t>: në disa sisteme Prokurorët janë autoriteti për drejtimin e të gjitha procedurave të hetimit, duke lënë mënjanë paraburgimin dhe disa veprime tjera që privojnë një të dyshuar nga disa nga liritë civile.</a:t>
            </a:r>
            <a:r>
              <a:rPr lang="sq-AL" dirty="1" b="0" sz="1200"/>
              <a:t> </a:t>
            </a:r>
            <a:r>
              <a:rPr lang="sq-AL" dirty="1" b="0" sz="1200"/>
              <a:t>Gjykata gjithashtu mund të urdhërojë kontrollin dhe sekuestrimin dhe veprime të tjera që mund të kufizojnë disa liri civile të palëve tjera në procedurë, ndërsa Prokuroria shpesh nuk mund ta bëjë këtë.</a:t>
            </a:r>
            <a:r>
              <a:rPr lang="sq-AL" dirty="1" b="0" sz="1200"/>
              <a:t> </a:t>
            </a:r>
            <a:r>
              <a:rPr lang="sq-AL" dirty="1" b="0" sz="1200"/>
              <a:t>Në sisteme tjera, Prokuroria në bazë të ankesës penale të policisë paraqet një Kërkesë për Hetim te Gjyqtari Hetues i cili fillon procedurat e hetimit.</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Procedura e shtyrë e ndjekjes penale / pranimi i fajësisë</a:t>
            </a:r>
            <a:r>
              <a:rPr lang="sq-AL" dirty="1" b="0" sz="1200"/>
              <a:t>: në procedurat e përshpejtuara ndjekja e shtyrë mund të zbatohet përmes veprimeve të parapara nga ligji pas të cilave akuzat hiqen.</a:t>
            </a:r>
            <a:r>
              <a:rPr lang="sq-AL" dirty="1" b="0" sz="1200"/>
              <a:t> </a:t>
            </a:r>
            <a:r>
              <a:rPr lang="sq-AL" dirty="1" b="0" sz="1200"/>
              <a:t>Marrëveshja për pranimin e fajësisë është e ngjashme me sistemin e ligji zakonor.</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Aktakuza nga prokuroria</a:t>
            </a:r>
            <a:r>
              <a:rPr lang="sq-AL" dirty="1" sz="1200"/>
              <a:t>: nevojitet dyshim i arsyeshëm për hetimin.</a:t>
            </a:r>
            <a:r>
              <a:rPr lang="sq-AL" dirty="1" sz="1200"/>
              <a:t> </a:t>
            </a:r>
            <a:r>
              <a:rPr lang="sq-AL" dirty="1" sz="1200"/>
              <a:t>Për aktakuzën, pragu i dyshimit të arsyeshëm duhet të plotësohet në bazë të provave të vërtetuara në hetim.</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Seanca paraprake</a:t>
            </a:r>
            <a:r>
              <a:rPr lang="sq-AL" dirty="1" b="0" sz="1200"/>
              <a:t>: të ngjashme me fazën e Zbulimit dhe Propozimit</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Gjykimi</a:t>
            </a:r>
            <a:r>
              <a:rPr lang="sq-AL" dirty="1" b="0" sz="1200"/>
              <a:t>: i ngjashëm me ligjin zakonor.</a:t>
            </a:r>
            <a:r>
              <a:rPr lang="sq-AL" dirty="1" b="0" sz="1200"/>
              <a:t> </a:t>
            </a:r>
            <a:r>
              <a:rPr lang="sq-AL" dirty="1" b="0" sz="1200"/>
              <a:t>Sidoqoftë, në shumicën e vendeve të Ligjit Civil, Kryetari i trupit gjykues drejton dhe udhëheq procedurat, ndërsa Prokurori dhe Mbrojtja vijnë në vendin e dytë.</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Fjala përfundimtare</a:t>
            </a:r>
            <a:r>
              <a:rPr lang="sq-AL" dirty="1" sz="1200"/>
              <a:t>:</a:t>
            </a:r>
            <a:r>
              <a:rPr lang="sq-AL" dirty="1" b="0" sz="1200"/>
              <a:t> </a:t>
            </a:r>
            <a:r>
              <a:rPr lang="sq-AL" dirty="1" b="0" sz="1200"/>
              <a:t>Prokuroria, Avokati i Mbrojtjes dhe i Pandehuri me gojë paraqesin përmbledhjen e tyre të çështjes në Gjykatë.</a:t>
            </a:r>
          </a:p>
          <a:p>
            <a:pPr marL="0" marR="0" lvl="0" indent="0" algn="just" defTabSz="457200" rtl="0" eaLnBrk="0" fontAlgn="base" latinLnBrk="0" hangingPunct="0">
              <a:lnSpc>
                <a:spcPct val="100000"/>
              </a:lnSpc>
              <a:spcBef>
                <a:spcPct val="30000"/>
              </a:spcBef>
              <a:spcAft>
                <a:spcPct val="0"/>
              </a:spcAft>
              <a:buClrTx/>
              <a:buSzTx/>
              <a:buFontTx/>
              <a:buNone/>
              <a:tabLst/>
              <a:defRPr/>
            </a:pPr>
            <a:r>
              <a:rPr lang="sq-AL" dirty="1" b="1" sz="1200"/>
              <a:t>Vendimi i gjykatës dhe dënimi</a:t>
            </a:r>
            <a:r>
              <a:rPr lang="sq-AL" dirty="1" sz="1200"/>
              <a:t>:</a:t>
            </a:r>
            <a:r>
              <a:rPr lang="sq-AL" dirty="1" b="0" sz="1200"/>
              <a:t> </a:t>
            </a:r>
            <a:r>
              <a:rPr lang="sq-AL" dirty="1" b="0" sz="1200"/>
              <a:t>Gjyqtari ose gjyqtarët (në varësi të procedurës) gjykojnë dhe nëse gjendet fajtor e dënojnë të pandehurin.</a:t>
            </a:r>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marL="0" marR="0" lvl="0" indent="0" algn="just" defTabSz="457200" rtl="0" eaLnBrk="0" fontAlgn="base" latinLnBrk="0" hangingPunct="0">
              <a:lnSpc>
                <a:spcPct val="100000"/>
              </a:lnSpc>
              <a:spcBef>
                <a:spcPct val="30000"/>
              </a:spcBef>
              <a:spcAft>
                <a:spcPct val="0"/>
              </a:spcAft>
              <a:buClrTx/>
              <a:buSzTx/>
              <a:buFontTx/>
              <a:buNone/>
              <a:tabLst/>
              <a:defRPr/>
            </a:pPr>
            <a:endParaRPr lang="en-US" sz="1200" b="1" dirty="0"/>
          </a:p>
          <a:p>
            <a:pPr algn="just"/>
            <a:endParaRPr lang="en-GB" sz="1200" b="1" i="0" u="none" strike="noStrike" kern="1200" dirty="0">
              <a:solidFill>
                <a:schemeClr val="tx1"/>
              </a:solidFill>
              <a:effectLst/>
              <a:latin typeface="+mn-lt"/>
              <a:ea typeface="ＭＳ Ｐゴシック" pitchFamily="-65" charset="-128"/>
              <a:cs typeface="ＭＳ Ｐゴシック" pitchFamily="-65" charset="-128"/>
            </a:endParaRPr>
          </a:p>
          <a:p>
            <a:pPr algn="just"/>
            <a:endParaRPr lang="en-GB" sz="1200" b="1" i="0" u="none" strike="noStrike" kern="1200" dirty="0">
              <a:solidFill>
                <a:schemeClr val="tx1"/>
              </a:solidFill>
              <a:effectLst/>
              <a:latin typeface="+mn-lt"/>
              <a:ea typeface="ＭＳ Ｐゴシック" pitchFamily="-65" charset="-128"/>
              <a:cs typeface="ＭＳ Ｐゴシック" pitchFamily="-65" charset="-128"/>
            </a:endParaRPr>
          </a:p>
          <a:p>
            <a:pPr algn="just"/>
            <a:endParaRPr lang="en-US" sz="1200" b="1" i="0" u="none" strike="noStrike" kern="1200" dirty="0">
              <a:solidFill>
                <a:schemeClr val="tx1"/>
              </a:solidFill>
              <a:effectLst/>
              <a:latin typeface="+mn-lt"/>
              <a:ea typeface="ＭＳ Ｐゴシック" pitchFamily="-65" charset="-128"/>
              <a:cs typeface="ＭＳ Ｐゴシック" pitchFamily="-65" charset="-128"/>
            </a:endParaRP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13</a:t>
            </a:fld>
          </a:p>
        </p:txBody>
      </p:sp>
    </p:spTree>
    <p:extLst>
      <p:ext uri="{BB962C8B-B14F-4D97-AF65-F5344CB8AC3E}">
        <p14:creationId xmlns:p14="http://schemas.microsoft.com/office/powerpoint/2010/main" val="14966435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përshkruan disa "rregulla" në lidhje me konceptet e hetimit të krimit kibernetik.</a:t>
            </a:r>
            <a:r>
              <a:rPr lang="sq-AL" dirty="1"/>
              <a:t> </a:t>
            </a:r>
            <a:r>
              <a:rPr lang="sq-AL" dirty="1"/>
              <a:t>Rregullat nuk janë zyrtare, por më shumë janë rezultat i përvojës së praktikuesit nga hetimet e krimit kibernetik.</a:t>
            </a:r>
          </a:p>
          <a:p>
            <a:endParaRPr lang="en-US" dirty="0"/>
          </a:p>
          <a:p>
            <a:r>
              <a:rPr lang="sq-AL" dirty="1"/>
              <a:t>Sidoqoftë mund të duket se disa nga "rregullat" janë të qarta dhe përshkruajnë procedurën ekzistuese, nuk është edhe aq e thjeshtë.</a:t>
            </a:r>
            <a:r>
              <a:rPr lang="sq-AL" dirty="1"/>
              <a:t> </a:t>
            </a:r>
            <a:r>
              <a:rPr lang="sq-AL" dirty="1"/>
              <a:t>Gjegjësisht, në numrin e vendeve megjithëse ekziston korniza ligjore, në marrëveshje të nivelit të përgjithshëm të nivelit më të ulët, të cilat duhet të përcaktojnë më saktësisht procedurat për bashkëpunimi në vetvete nuk ekziston.</a:t>
            </a:r>
          </a:p>
          <a:p>
            <a:endParaRPr lang="en-US" dirty="0"/>
          </a:p>
          <a:p>
            <a:r>
              <a:rPr lang="sq-AL" dirty="1"/>
              <a:t>Shpesh autoritetet qëndrojnë brenda linjave të juridiksionit të tyre dhe ato nuk komunikojnë direkt ose shpejt me të tjerët.</a:t>
            </a:r>
            <a:r>
              <a:rPr lang="sq-AL" dirty="1"/>
              <a:t> </a:t>
            </a:r>
            <a:r>
              <a:rPr lang="sq-AL" dirty="1"/>
              <a:t>Ai lloj sjelljeje çon drejt komunikimit të ngadaltë dhe shkëmbimit të provave dhe fakteve dhe humbjes së mundshme të materialit dëshmues.</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14</a:t>
            </a:fld>
          </a:p>
        </p:txBody>
      </p:sp>
    </p:spTree>
    <p:extLst>
      <p:ext uri="{BB962C8B-B14F-4D97-AF65-F5344CB8AC3E}">
        <p14:creationId xmlns:p14="http://schemas.microsoft.com/office/powerpoint/2010/main" val="1348260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paraqet listën themelore të veprimeve që Zbatimi i Ligjit do dhe duhet të ndërmarrë gjatë hetimit të krimit kibernetik.</a:t>
            </a:r>
            <a:r>
              <a:rPr lang="sq-AL" dirty="1"/>
              <a:t> </a:t>
            </a:r>
          </a:p>
          <a:p>
            <a:endParaRPr lang="en-US" dirty="0"/>
          </a:p>
          <a:p>
            <a:r>
              <a:rPr lang="sq-AL" dirty="1"/>
              <a:t>Duhet të merren shënime tashmë për disa ndryshime procedurale dhe logjistike ndërmjet vendeve të së Drejtës Zakonore dhe të Drejtës Civile.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15</a:t>
            </a:fld>
          </a:p>
        </p:txBody>
      </p:sp>
    </p:spTree>
    <p:extLst>
      <p:ext uri="{BB962C8B-B14F-4D97-AF65-F5344CB8AC3E}">
        <p14:creationId xmlns:p14="http://schemas.microsoft.com/office/powerpoint/2010/main" val="32946989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Vazhdimi i slajdit të mëparshëm.</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16</a:t>
            </a:fld>
          </a:p>
        </p:txBody>
      </p:sp>
    </p:spTree>
    <p:extLst>
      <p:ext uri="{BB962C8B-B14F-4D97-AF65-F5344CB8AC3E}">
        <p14:creationId xmlns:p14="http://schemas.microsoft.com/office/powerpoint/2010/main" val="2372407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paraqet procedurat themelore të cilat duhet të ndërmerren nga Prokuroria Publike.</a:t>
            </a:r>
            <a:r>
              <a:rPr lang="sq-AL" dirty="1"/>
              <a:t> </a:t>
            </a:r>
            <a:r>
              <a:rPr lang="sq-AL" dirty="1"/>
              <a:t>Pavarësisht nga sistemi, Prokuroria Publike përfaqëson një autoritet me të përfshirë në një mënyrë ose në një tjetër me të gjithë pjesëmarrësit e lëndës penale, nga AZL në Gjykatë.</a:t>
            </a:r>
          </a:p>
          <a:p>
            <a:endParaRPr lang="en-US" dirty="0"/>
          </a:p>
          <a:p>
            <a:r>
              <a:rPr lang="sq-AL" dirty="1"/>
              <a:t>Gjithnjë e më shumë, Prokurorët Publikë janë ata që drejtojnë dhe kryejnë hetimin dhe kështu ata shfaqen më shumë në sistemin e Pikave të Kontaktit 24/7 për krimin kibernetik.</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17</a:t>
            </a:fld>
          </a:p>
        </p:txBody>
      </p:sp>
    </p:spTree>
    <p:extLst>
      <p:ext uri="{BB962C8B-B14F-4D97-AF65-F5344CB8AC3E}">
        <p14:creationId xmlns:p14="http://schemas.microsoft.com/office/powerpoint/2010/main" val="1930083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Gjyqtari Hetues është Gjyqtari në sistemin e së Drejtës Civile i cili në të vërtetë ndërmerr hetimin.</a:t>
            </a:r>
            <a:r>
              <a:rPr lang="sq-AL" dirty="1"/>
              <a:t> </a:t>
            </a:r>
            <a:r>
              <a:rPr lang="sq-AL" dirty="1"/>
              <a:t>Të gjitha veprimet e mëparshme nga policia ose Prokuroria konsiderohen si procedura dëshmuese që çojnë drejt Kërkesës për Kryerjen e Hetimit të paraqitur nga Prokuroria në Gjykatë.</a:t>
            </a:r>
            <a:r>
              <a:rPr lang="sq-AL" dirty="1"/>
              <a:t> </a:t>
            </a:r>
            <a:r>
              <a:rPr lang="sq-AL" dirty="1"/>
              <a:t>Në fakt, vetëm provat e mbledhura dhe të krijuara nga Gjyqtari Hetues konsiderohen si prova.</a:t>
            </a:r>
          </a:p>
          <a:p>
            <a:endParaRPr lang="en-US" dirty="0"/>
          </a:p>
          <a:p>
            <a:r>
              <a:rPr lang="sq-AL" dirty="1"/>
              <a:t>Në sistemin e ligjit zakonor, roli i gjyqtarit hetues nuk ekziston.</a:t>
            </a:r>
            <a:r>
              <a:rPr lang="sq-AL" dirty="1"/>
              <a:t> </a:t>
            </a:r>
            <a:r>
              <a:rPr lang="sq-AL" dirty="1"/>
              <a:t>Në vend të kësaj, të gjitha parashtresat i paraqiten gjyqtarit në detyrë.</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18</a:t>
            </a:fld>
          </a:p>
        </p:txBody>
      </p:sp>
    </p:spTree>
    <p:extLst>
      <p:ext uri="{BB962C8B-B14F-4D97-AF65-F5344CB8AC3E}">
        <p14:creationId xmlns:p14="http://schemas.microsoft.com/office/powerpoint/2010/main" val="31838918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algn="just"/>
            <a:r>
              <a:rPr lang="sq-AL" dirty="1" b="0"/>
              <a:t>Dallimi kryesor ndërmjet dy sistemeve është se në vendet e së drejtës zakonore, praktika gjyqësore - në formën e opinioneve gjyqësore të botuara - është e një rëndësie parësore, ndërsa në sistemet e së drejtës civile, statutet e kodifikuara mbizotërojnë.</a:t>
            </a:r>
          </a:p>
          <a:p>
            <a:pPr algn="just"/>
            <a:endParaRPr lang="en-GB" b="0" dirty="0"/>
          </a:p>
          <a:p>
            <a:pPr algn="just"/>
            <a:r>
              <a:rPr lang="sq-AL" dirty="1"/>
              <a:t>Në përgjithësi një sistem i së drejtës zakonore bazohet në konceptin e precedentit gjyqësor.</a:t>
            </a:r>
            <a:r>
              <a:rPr lang="sq-AL" dirty="1"/>
              <a:t> </a:t>
            </a:r>
            <a:r>
              <a:rPr lang="sq-AL" dirty="1"/>
              <a:t>Gjyqtarët marrin një rol aktiv në formësimin e ligjit këtu, pasi vendimet që një gjykatë merr më pas përdoren si precedent për rastet e ardhshme.</a:t>
            </a:r>
            <a:r>
              <a:rPr lang="sq-AL" dirty="1"/>
              <a:t> </a:t>
            </a:r>
            <a:r>
              <a:rPr lang="sq-AL" dirty="1"/>
              <a:t>Përderisa sistemet e së drejtës zakonore kanë ligje të krijuara nga ligjvënës, u mbetet gjyqtarëve të mbështeten në precedentët e vendosur nga gjykatat e mëparshme për të interpretuar ato ligje dhe për t'i zbatuar ato në raste individuale.</a:t>
            </a:r>
          </a:p>
          <a:p>
            <a:pPr algn="just"/>
            <a:endParaRPr lang="en-GB" b="0" dirty="0"/>
          </a:p>
          <a:p>
            <a:pPr algn="just"/>
            <a:r>
              <a:rPr lang="sq-AL" dirty="1"/>
              <a:t>Nga ana tjetër, sistemet e së drejtës civile i kushtojnë shumë më pak rëndësi precedentit sesa që i kushtojnë kodifikimit të ligjit.</a:t>
            </a:r>
            <a:r>
              <a:rPr lang="sq-AL" dirty="1"/>
              <a:t> </a:t>
            </a:r>
            <a:r>
              <a:rPr lang="sq-AL" dirty="1"/>
              <a:t>Sistemet e së drejtës civile mbështeten në sistemet e së drejtës civile, nga ana tjetër, vendosin shumë më pak theks në precedentin sesa ato në kodifikimin e ligjit.</a:t>
            </a:r>
            <a:r>
              <a:rPr lang="sq-AL" dirty="1"/>
              <a:t> </a:t>
            </a:r>
            <a:r>
              <a:rPr lang="sq-AL" dirty="1"/>
              <a:t>Sistemet e së drejtës civile mbështeten në statutet e shkruara dhe kodet e tjera ligjore që azhurnohen vazhdimisht dhe që përcaktojnë procedurat ligjore, ndëshkimet dhe çfarë mund dhe nuk mund të sillet para gjykatës.</a:t>
            </a:r>
          </a:p>
          <a:p>
            <a:pPr algn="just"/>
            <a:endParaRPr lang="en-GB" dirty="0"/>
          </a:p>
          <a:p>
            <a:pPr algn="just"/>
            <a:r>
              <a:rPr lang="sq-AL" dirty="1"/>
              <a:t>Në një sistem të së drejtës civile, gjyqtari thjesht përcakton faktet e një rasti dhe zbaton mjetet juridike të gjetura në ligjin e kodifikuar.</a:t>
            </a:r>
            <a:r>
              <a:rPr lang="sq-AL" dirty="1"/>
              <a:t> </a:t>
            </a:r>
            <a:r>
              <a:rPr lang="sq-AL" dirty="1"/>
              <a:t>Si rezultat, ligjvënësit, studiuesit dhe ekspertët ligjorë kanë shumë më shumë ndikim në mënyrën e administrimit të sistemit juridik sesa gjyqtarët dhe kodet e tjera ligjore që azhurnohen vazhdimisht dhe që përcaktojnë procedurat ligjore, dënimet dhe çfarë mund dhe nuk mund të sillen para një gjykate.</a:t>
            </a:r>
          </a:p>
          <a:p>
            <a:pPr algn="just"/>
            <a:endParaRPr lang="en-GB" dirty="0"/>
          </a:p>
          <a:p>
            <a:pPr algn="just"/>
            <a:endParaRPr lang="en-US" b="0"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19</a:t>
            </a:fld>
          </a:p>
        </p:txBody>
      </p:sp>
    </p:spTree>
    <p:extLst>
      <p:ext uri="{BB962C8B-B14F-4D97-AF65-F5344CB8AC3E}">
        <p14:creationId xmlns:p14="http://schemas.microsoft.com/office/powerpoint/2010/main" val="3143517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sq-AL" dirty="1"/>
              <a:t>Nuk duhet harruar që autoritetet e tjera kanë rolin e tyre në procedurat penale.</a:t>
            </a:r>
            <a:r>
              <a:rPr lang="sq-AL" dirty="1"/>
              <a:t> </a:t>
            </a:r>
            <a:r>
              <a:rPr lang="sq-AL" dirty="1"/>
              <a:t>Ministritë, auditimet, inspektoratet dhe mbajtësit e tjerë të funksioneve zyrtare mund të angazhohen në hetimin e krimit kibernetik.</a:t>
            </a:r>
            <a:r>
              <a:rPr lang="sq-AL" dirty="1"/>
              <a:t> </a:t>
            </a:r>
          </a:p>
          <a:p>
            <a:pPr algn="just"/>
            <a:endParaRPr lang="en-US" dirty="0"/>
          </a:p>
          <a:p>
            <a:pPr algn="just"/>
            <a:r>
              <a:rPr lang="sq-AL" dirty="1"/>
              <a:t>Sido që mund të jetë, për ta duhet të zbatohen gjithashtu veprime dhe rregulla hetimore të përshkruara më parë.</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20</a:t>
            </a:fld>
          </a:p>
        </p:txBody>
      </p:sp>
    </p:spTree>
    <p:extLst>
      <p:ext uri="{BB962C8B-B14F-4D97-AF65-F5344CB8AC3E}">
        <p14:creationId xmlns:p14="http://schemas.microsoft.com/office/powerpoint/2010/main" val="16286837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Koha e caktuar për pyetjet e pjesëmarrësve.</a:t>
            </a:r>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21</a:t>
            </a:fld>
          </a:p>
        </p:txBody>
      </p:sp>
    </p:spTree>
    <p:extLst>
      <p:ext uri="{BB962C8B-B14F-4D97-AF65-F5344CB8AC3E}">
        <p14:creationId xmlns:p14="http://schemas.microsoft.com/office/powerpoint/2010/main" val="9814432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just"/>
            <a:r>
              <a:rPr lang="sq-AL" dirty="1"/>
              <a:t>Slajdet në vijim paraqesin një nga përvojat më të suksesshme ndërkombëtare në shtypjen e krimit kibernetik.</a:t>
            </a:r>
            <a:r>
              <a:rPr lang="sq-AL" dirty="1"/>
              <a:t> </a:t>
            </a:r>
          </a:p>
          <a:p>
            <a:pPr algn="just"/>
            <a:endParaRPr lang="en-US" dirty="0"/>
          </a:p>
          <a:p>
            <a:pPr algn="just"/>
            <a:r>
              <a:rPr lang="sq-AL" dirty="1"/>
              <a:t>Republika e Serbisë nga viti 2005 ka zhvilluar kornizën ligjore për luftimin e krimit kibernetik, e cila përfshinte ligje thelbësore, procedurale dhe organizative.</a:t>
            </a:r>
            <a:r>
              <a:rPr lang="sq-AL" dirty="1"/>
              <a:t> </a:t>
            </a:r>
            <a:r>
              <a:rPr lang="sq-AL" dirty="1"/>
              <a:t>Nga viti 2005 Serbia është një nga vendet e rralla që ka autoritete shumë të specializuara në këtë fushë, duke përfshirë policinë, prokurorinë dhe gjykatën.</a:t>
            </a:r>
          </a:p>
          <a:p>
            <a:pPr algn="just"/>
            <a:endParaRPr lang="en-US" dirty="0"/>
          </a:p>
          <a:p>
            <a:pPr algn="just"/>
            <a:r>
              <a:rPr lang="sq-AL" dirty="1"/>
              <a:t>Sidoqoftë, në përputhje me nevojat, eksperti mund të gjejë dhe paraqesë shembuj shtesë.</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23</a:t>
            </a:fld>
          </a:p>
        </p:txBody>
      </p:sp>
    </p:spTree>
    <p:extLst>
      <p:ext uri="{BB962C8B-B14F-4D97-AF65-F5344CB8AC3E}">
        <p14:creationId xmlns:p14="http://schemas.microsoft.com/office/powerpoint/2010/main" val="3384054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Objektivat e seancës.</a:t>
            </a:r>
            <a:r>
              <a:rPr lang="sq-AL" dirty="1"/>
              <a:t> </a:t>
            </a:r>
            <a:r>
              <a:rPr lang="sq-AL" dirty="1"/>
              <a:t>Pjesëmarrësit duhet të njihen me atë që pritet të arrihet deri në fund të seancës.</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a:t>
            </a:fld>
          </a:p>
        </p:txBody>
      </p:sp>
    </p:spTree>
    <p:extLst>
      <p:ext uri="{BB962C8B-B14F-4D97-AF65-F5344CB8AC3E}">
        <p14:creationId xmlns:p14="http://schemas.microsoft.com/office/powerpoint/2010/main" val="28915078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Korniza ligjore përfshin një numër ligjesh që janë në përputhje me traktatet dhe standardet ndërkombëtare.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24</a:t>
            </a:fld>
          </a:p>
        </p:txBody>
      </p:sp>
    </p:spTree>
    <p:extLst>
      <p:ext uri="{BB962C8B-B14F-4D97-AF65-F5344CB8AC3E}">
        <p14:creationId xmlns:p14="http://schemas.microsoft.com/office/powerpoint/2010/main" val="13749921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Ligji më i rëndësishëm është ai i paraqitur në këtë slajd.</a:t>
            </a:r>
            <a:r>
              <a:rPr lang="sq-AL" dirty="1"/>
              <a:t> </a:t>
            </a:r>
            <a:r>
              <a:rPr lang="sq-AL" dirty="1"/>
              <a:t>Ai krijon kompetencat dhe organizimin e autoriteteve të specializuara të krimit kibernetik.</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25</a:t>
            </a:fld>
          </a:p>
        </p:txBody>
      </p:sp>
    </p:spTree>
    <p:extLst>
      <p:ext uri="{BB962C8B-B14F-4D97-AF65-F5344CB8AC3E}">
        <p14:creationId xmlns:p14="http://schemas.microsoft.com/office/powerpoint/2010/main" val="38639544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Neni 3 i Ligjit për Organizimin dhe juridiksionin e autoriteteve shtetërore për luftimin e krimit të teknologjisë së lartë të Serbisë si një shembull.</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26</a:t>
            </a:fld>
          </a:p>
        </p:txBody>
      </p:sp>
    </p:spTree>
    <p:extLst>
      <p:ext uri="{BB962C8B-B14F-4D97-AF65-F5344CB8AC3E}">
        <p14:creationId xmlns:p14="http://schemas.microsoft.com/office/powerpoint/2010/main" val="24092204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Statistikat e Prokurorisë Speciale për Krimin e Teknologjisë së Lartë të Serbisë.</a:t>
            </a:r>
            <a:r>
              <a:rPr lang="sq-AL" dirty="1"/>
              <a:t> </a:t>
            </a:r>
            <a:r>
              <a:rPr lang="sq-AL" dirty="1"/>
              <a:t>Nuk përfshin numra jashtë juridiksionit të saj, p.sh. rastet para sistemit të rregullt.</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27</a:t>
            </a:fld>
          </a:p>
        </p:txBody>
      </p:sp>
    </p:spTree>
    <p:extLst>
      <p:ext uri="{BB962C8B-B14F-4D97-AF65-F5344CB8AC3E}">
        <p14:creationId xmlns:p14="http://schemas.microsoft.com/office/powerpoint/2010/main" val="7279114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Pikat kryesore të statistikave dhe akteve kriminale.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28</a:t>
            </a:fld>
          </a:p>
        </p:txBody>
      </p:sp>
    </p:spTree>
    <p:extLst>
      <p:ext uri="{BB962C8B-B14F-4D97-AF65-F5344CB8AC3E}">
        <p14:creationId xmlns:p14="http://schemas.microsoft.com/office/powerpoint/2010/main" val="165953042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Koha e caktuar për pyetjet e pjesëmarrësve.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29</a:t>
            </a:fld>
          </a:p>
        </p:txBody>
      </p:sp>
    </p:spTree>
    <p:extLst>
      <p:ext uri="{BB962C8B-B14F-4D97-AF65-F5344CB8AC3E}">
        <p14:creationId xmlns:p14="http://schemas.microsoft.com/office/powerpoint/2010/main" val="424734917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dhe ato vijuese duhet të përgatiten nga eksperti lokal në lidhje me sistemin e brendshëm të shtypjes së krimit kibernetik.</a:t>
            </a:r>
            <a:r>
              <a:rPr lang="sq-AL" dirty="1"/>
              <a:t> </a:t>
            </a:r>
          </a:p>
          <a:p>
            <a:endParaRPr lang="en-US" dirty="0"/>
          </a:p>
          <a:p>
            <a:r>
              <a:rPr lang="sq-AL" dirty="1"/>
              <a:t>Slajdet duhet të ndjekin logjikën e materialit të paraqitur më parë.</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31</a:t>
            </a:fld>
          </a:p>
        </p:txBody>
      </p:sp>
    </p:spTree>
    <p:extLst>
      <p:ext uri="{BB962C8B-B14F-4D97-AF65-F5344CB8AC3E}">
        <p14:creationId xmlns:p14="http://schemas.microsoft.com/office/powerpoint/2010/main" val="86916697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Koha e caktuar për pyetjet e pjesëmarrësve.</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32</a:t>
            </a:fld>
          </a:p>
        </p:txBody>
      </p:sp>
    </p:spTree>
    <p:extLst>
      <p:ext uri="{BB962C8B-B14F-4D97-AF65-F5344CB8AC3E}">
        <p14:creationId xmlns:p14="http://schemas.microsoft.com/office/powerpoint/2010/main" val="256663710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Objektivat e seancës.</a:t>
            </a:r>
            <a:r>
              <a:rPr lang="sq-AL" dirty="1"/>
              <a:t> </a:t>
            </a:r>
            <a:r>
              <a:rPr lang="sq-AL" dirty="1"/>
              <a:t>Pjesëmarrësit tani duhet të jenë të gatshëm për të miratuar dhe prezantuar.</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34</a:t>
            </a:fld>
          </a:p>
        </p:txBody>
      </p:sp>
    </p:spTree>
    <p:extLst>
      <p:ext uri="{BB962C8B-B14F-4D97-AF65-F5344CB8AC3E}">
        <p14:creationId xmlns:p14="http://schemas.microsoft.com/office/powerpoint/2010/main" val="35429670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Koha e caktuar për pyetjet përfundimtare të pjesëmarrësve.</a:t>
            </a:r>
          </a:p>
          <a:p>
            <a:endParaRPr lang="en-GB" dirty="0"/>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35</a:t>
            </a:fld>
          </a:p>
        </p:txBody>
      </p:sp>
    </p:spTree>
    <p:extLst>
      <p:ext uri="{BB962C8B-B14F-4D97-AF65-F5344CB8AC3E}">
        <p14:creationId xmlns:p14="http://schemas.microsoft.com/office/powerpoint/2010/main" val="4230080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paraqet listën e pyetjeve thelbësore në lidhje me autoritetet kompetente të krimit kibernetik në ndonjë vend.</a:t>
            </a:r>
            <a:r>
              <a:rPr lang="sq-AL" dirty="1"/>
              <a:t> </a:t>
            </a:r>
            <a:r>
              <a:rPr lang="sq-AL" dirty="1"/>
              <a:t>Eksperti mund të ftojë pjesëmarrësit të marrin pjesë me të në dhënien e përgjigjeve.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5</a:t>
            </a:fld>
          </a:p>
        </p:txBody>
      </p:sp>
    </p:spTree>
    <p:extLst>
      <p:ext uri="{BB962C8B-B14F-4D97-AF65-F5344CB8AC3E}">
        <p14:creationId xmlns:p14="http://schemas.microsoft.com/office/powerpoint/2010/main" val="27228725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paraqet kërkim më të përqendruar dhe vet-ekzaminim të arritjeve ligjore dhe praktike të autoriteteve të specializuara.</a:t>
            </a:r>
            <a:r>
              <a:rPr lang="sq-AL" dirty="1"/>
              <a:t> </a:t>
            </a:r>
            <a:r>
              <a:rPr lang="sq-AL" dirty="1"/>
              <a:t>Eksperti duhet të drejtojë, shpresojmë së bashku me pjesëmarrësit, një analizë të shkurtër të gjendjes aktuale.</a:t>
            </a:r>
            <a:r>
              <a:rPr lang="sq-AL" dirty="1"/>
              <a:t> </a:t>
            </a:r>
          </a:p>
          <a:p>
            <a:endParaRPr lang="en-US" dirty="0"/>
          </a:p>
          <a:p>
            <a:r>
              <a:rPr lang="sq-AL" dirty="1"/>
              <a:t>Niveli normativ nënkupton ligjin, statutin ose rregulloren e brendshme.</a:t>
            </a:r>
            <a:r>
              <a:rPr lang="sq-AL" dirty="1"/>
              <a:t> </a:t>
            </a:r>
            <a:r>
              <a:rPr lang="sq-AL" dirty="1"/>
              <a:t>Pyetjet e tjera shpjegohen vetvetiu.</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6</a:t>
            </a:fld>
          </a:p>
        </p:txBody>
      </p:sp>
    </p:spTree>
    <p:extLst>
      <p:ext uri="{BB962C8B-B14F-4D97-AF65-F5344CB8AC3E}">
        <p14:creationId xmlns:p14="http://schemas.microsoft.com/office/powerpoint/2010/main" val="38080752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duhet të shkojë më shumë në detajet e vendosjes së autoriteteve të specializuara të krimit kibernetik.</a:t>
            </a:r>
            <a:r>
              <a:rPr lang="sq-AL" dirty="1"/>
              <a:t> </a:t>
            </a:r>
            <a:r>
              <a:rPr lang="sq-AL" dirty="1"/>
              <a:t>Çfarë lloj rregulloreje rregullon punën e tyre, cili është juridiksioni i tyre, sa kanë staf dhe sa janë të pajisur, a ka lidhje ndërmjet tyre dhe autoriteteve tjera në sistem, etj.?</a:t>
            </a:r>
          </a:p>
          <a:p>
            <a:endParaRPr lang="en-US" dirty="0"/>
          </a:p>
          <a:p>
            <a:r>
              <a:rPr lang="sq-AL" dirty="1"/>
              <a:t>Eksperti mund të ftojë pjesëmarrësit të marrin pjesë me të në dhënien e përgjigjeve.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7</a:t>
            </a:fld>
          </a:p>
        </p:txBody>
      </p:sp>
    </p:spTree>
    <p:extLst>
      <p:ext uri="{BB962C8B-B14F-4D97-AF65-F5344CB8AC3E}">
        <p14:creationId xmlns:p14="http://schemas.microsoft.com/office/powerpoint/2010/main" val="38316811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paraqet një pamje më të hollësishme të kompetencave/juridiksionit, si pjesë e krijimit të kornizës dhe autoriteteve të specializuara.</a:t>
            </a:r>
            <a:r>
              <a:rPr lang="sq-AL" dirty="1"/>
              <a:t> </a:t>
            </a:r>
            <a:r>
              <a:rPr lang="sq-AL" dirty="1"/>
              <a:t>Pyetjet në thelb përfaqësojnë listën e kompetencave që duhet të ekzistojnë për specializimin efektiv të autoriteteve të krimit kibernetik.</a:t>
            </a:r>
            <a:r>
              <a:rPr lang="sq-AL" dirty="1"/>
              <a:t> </a:t>
            </a:r>
            <a:r>
              <a:rPr lang="sq-AL" dirty="1"/>
              <a:t>Pa të, vështirë se mund të thuhet se një vend ka një kornizë efektive dhe ka shumë mundësi që sistemi të cilit i mungojnë disa pjesë rrezikon të funksionojë si duhet.</a:t>
            </a:r>
          </a:p>
          <a:p>
            <a:endParaRPr lang="en-US" dirty="0"/>
          </a:p>
          <a:p>
            <a:r>
              <a:rPr lang="sq-AL" dirty="1"/>
              <a:t>Përsëri, eksperti duhet të angazhohet me pjesëmarrësit të cilët duhet të japin përgjigje në pyetjet, si dhe në lidhje me situatën e brendshme.</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8</a:t>
            </a:fld>
          </a:p>
        </p:txBody>
      </p:sp>
    </p:spTree>
    <p:extLst>
      <p:ext uri="{BB962C8B-B14F-4D97-AF65-F5344CB8AC3E}">
        <p14:creationId xmlns:p14="http://schemas.microsoft.com/office/powerpoint/2010/main" val="11592326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përshkruan në formën e pyetjeve pjesët e nevojshme për ndërtimin e kapaciteteve të autoriteteve të krimit kibernetik.</a:t>
            </a:r>
            <a:r>
              <a:rPr lang="sq-AL" dirty="1"/>
              <a:t> </a:t>
            </a:r>
            <a:r>
              <a:rPr lang="sq-AL" dirty="1"/>
              <a:t>Ai përfshin të gjitha pjesët e sistemit të shtypjes së krimit.</a:t>
            </a:r>
          </a:p>
          <a:p>
            <a:endParaRPr lang="en-US" dirty="0"/>
          </a:p>
          <a:p>
            <a:r>
              <a:rPr lang="sq-AL" dirty="1"/>
              <a:t>Eksperti duhet të angazhohet me pjesëmarrësit të cilët duhet të japin përgjigje në pyetjet, si dhe në lidhje me situatën e brendshme.</a:t>
            </a:r>
            <a:r>
              <a:rPr lang="sq-AL" dirty="1"/>
              <a:t> </a:t>
            </a:r>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9</a:t>
            </a:fld>
          </a:p>
        </p:txBody>
      </p:sp>
    </p:spTree>
    <p:extLst>
      <p:ext uri="{BB962C8B-B14F-4D97-AF65-F5344CB8AC3E}">
        <p14:creationId xmlns:p14="http://schemas.microsoft.com/office/powerpoint/2010/main" val="17026494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q-AL" dirty="1"/>
              <a:t>Ky slajd përshkruan në formën e pyetjeve pjesët e nevojshme të kanaleve të bashkëpunimit si horizontale ashtu edhe vertikale.</a:t>
            </a:r>
            <a:r>
              <a:rPr lang="sq-AL" dirty="1"/>
              <a:t> </a:t>
            </a:r>
            <a:r>
              <a:rPr lang="sq-AL" dirty="1"/>
              <a:t>Shtypja e krimit kibernetik më shumë se format e tjera të kriminalitetit kërkon një bashkëpunim të shpejtë dhe të frytshëm.</a:t>
            </a:r>
            <a:r>
              <a:rPr lang="sq-AL" dirty="1"/>
              <a:t> </a:t>
            </a:r>
            <a:r>
              <a:rPr lang="sq-AL" dirty="1"/>
              <a:t>Eksperti duhet ta nënvizojë këtë fakt.</a:t>
            </a:r>
          </a:p>
          <a:p>
            <a:endParaRPr lang="en-US" dirty="0"/>
          </a:p>
          <a:p>
            <a:r>
              <a:rPr lang="sq-AL" dirty="1"/>
              <a:t>Eksperti duhet të angazhohet me pjesëmarrësit të cilët duhet të japin përgjigje në pyetjet, si dhe në lidhje me situatën e brendshme.</a:t>
            </a:r>
            <a:r>
              <a:rPr lang="sq-AL" dirty="1"/>
              <a:t> </a:t>
            </a:r>
          </a:p>
          <a:p>
            <a:endParaRPr lang="en-US"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10</a:t>
            </a:fld>
          </a:p>
        </p:txBody>
      </p:sp>
    </p:spTree>
    <p:extLst>
      <p:ext uri="{BB962C8B-B14F-4D97-AF65-F5344CB8AC3E}">
        <p14:creationId xmlns:p14="http://schemas.microsoft.com/office/powerpoint/2010/main" val="11399626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Tx/>
              <a:buSzTx/>
              <a:buFontTx/>
              <a:buNone/>
              <a:tabLst/>
              <a:defRPr/>
            </a:pPr>
            <a:r>
              <a:rPr lang="sq-AL" dirty="1"/>
              <a:t>Koha e caktuar për pyetjet e pjesëmarrësve.</a:t>
            </a:r>
          </a:p>
          <a:p>
            <a:endParaRPr lang="en-GB" dirty="0"/>
          </a:p>
        </p:txBody>
      </p:sp>
      <p:sp>
        <p:nvSpPr>
          <p:cNvPr id="4" name="Slide Number Placeholder 3"/>
          <p:cNvSpPr>
            <a:spLocks noGrp="1"/>
          </p:cNvSpPr>
          <p:nvPr>
            <p:ph type="sldNum" sz="quarter" idx="5"/>
          </p:nvPr>
        </p:nvSpPr>
        <p:spPr/>
        <p:txBody>
          <a:bodyPr/>
          <a:lstStyle/>
          <a:p>
            <a:pPr>
              <a:defRPr/>
            </a:pPr>
            <a:fld id="{26CF4C01-59D1-40AC-ABAA-0AE036E9F18B}" type="slidenum">
              <a:rPr lang="en-US" smtClean="0"/>
              <a:pPr>
                <a:defRPr/>
              </a:pPr>
              <a:t>11</a:t>
            </a:fld>
          </a:p>
        </p:txBody>
      </p:sp>
    </p:spTree>
    <p:extLst>
      <p:ext uri="{BB962C8B-B14F-4D97-AF65-F5344CB8AC3E}">
        <p14:creationId xmlns:p14="http://schemas.microsoft.com/office/powerpoint/2010/main" val="295238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F985A80-396C-432A-AED1-BB91A46A9726}" type="datetime1">
              <a:rPr lang="en-US" smtClean="0"/>
              <a:t>10/8/20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BAC3DF9-EB27-4BC5-A9AA-9B5C3DCB30A7}" type="slidenum">
              <a:rPr lang="en-US"/>
              <a:pPr>
                <a:defRPr/>
              </a:pPr>
              <a:t>‹#›</a:t>
            </a:fld>
            <a:endParaRPr lang="en-US"/>
          </a:p>
        </p:txBody>
      </p:sp>
    </p:spTree>
    <p:extLst>
      <p:ext uri="{BB962C8B-B14F-4D97-AF65-F5344CB8AC3E}">
        <p14:creationId xmlns:p14="http://schemas.microsoft.com/office/powerpoint/2010/main" val="30413563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65D87E4E-3D49-4E25-B91F-1AF555572B9A}" type="datetime1">
              <a:rPr lang="en-US" smtClean="0"/>
              <a:t>10/8/20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58759AC-EF4E-4891-8C4E-2B6B0574FFCB}" type="slidenum">
              <a:rPr lang="en-US"/>
              <a:pPr>
                <a:defRPr/>
              </a:pPr>
              <a:t>‹#›</a:t>
            </a:fld>
            <a:endParaRPr lang="en-US"/>
          </a:p>
        </p:txBody>
      </p:sp>
    </p:spTree>
    <p:extLst>
      <p:ext uri="{BB962C8B-B14F-4D97-AF65-F5344CB8AC3E}">
        <p14:creationId xmlns:p14="http://schemas.microsoft.com/office/powerpoint/2010/main" val="3127994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1FA30660-A67E-4513-A4DA-263C7D4FFDA1}" type="datetime1">
              <a:rPr lang="en-US" smtClean="0"/>
              <a:t>10/8/20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1468EF-0C7D-4815-977B-643162CBB358}" type="slidenum">
              <a:rPr lang="en-US"/>
              <a:pPr>
                <a:defRPr/>
              </a:pPr>
              <a:t>‹#›</a:t>
            </a:fld>
            <a:endParaRPr lang="en-US"/>
          </a:p>
        </p:txBody>
      </p:sp>
    </p:spTree>
    <p:extLst>
      <p:ext uri="{BB962C8B-B14F-4D97-AF65-F5344CB8AC3E}">
        <p14:creationId xmlns:p14="http://schemas.microsoft.com/office/powerpoint/2010/main" val="952416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lvl1pPr>
              <a:defRPr/>
            </a:lvl1pPr>
          </a:lstStyle>
          <a:p>
            <a:pPr>
              <a:defRPr/>
            </a:pPr>
            <a:fld id="{02A1A101-F5D9-4E0F-A2E3-31653A394A9B}" type="datetime1">
              <a:rPr lang="en-US" smtClean="0"/>
              <a:t>10/8/20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E62E50F-F83A-42AC-8BE7-462956D58F63}" type="slidenum">
              <a:rPr lang="en-US"/>
              <a:pPr>
                <a:defRPr/>
              </a:pPr>
              <a:t>‹#›</a:t>
            </a:fld>
            <a:endParaRPr lang="en-US"/>
          </a:p>
        </p:txBody>
      </p:sp>
    </p:spTree>
    <p:extLst>
      <p:ext uri="{BB962C8B-B14F-4D97-AF65-F5344CB8AC3E}">
        <p14:creationId xmlns:p14="http://schemas.microsoft.com/office/powerpoint/2010/main" val="23455806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lvl1pPr>
              <a:defRPr/>
            </a:lvl1pPr>
          </a:lstStyle>
          <a:p>
            <a:pPr>
              <a:defRPr/>
            </a:pPr>
            <a:fld id="{F237E559-1D42-4C9E-AF2B-8C267B8483A3}" type="datetime1">
              <a:rPr lang="en-US" smtClean="0"/>
              <a:t>10/8/20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EAF6ED3-4F23-422B-A4EE-4F2AB80A7581}" type="slidenum">
              <a:rPr lang="en-US"/>
              <a:pPr>
                <a:defRPr/>
              </a:pPr>
              <a:t>‹#›</a:t>
            </a:fld>
            <a:endParaRPr lang="en-US"/>
          </a:p>
        </p:txBody>
      </p:sp>
    </p:spTree>
    <p:extLst>
      <p:ext uri="{BB962C8B-B14F-4D97-AF65-F5344CB8AC3E}">
        <p14:creationId xmlns:p14="http://schemas.microsoft.com/office/powerpoint/2010/main" val="1030461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3"/>
          <p:cNvSpPr>
            <a:spLocks noGrp="1"/>
          </p:cNvSpPr>
          <p:nvPr>
            <p:ph type="dt" sz="half" idx="10"/>
          </p:nvPr>
        </p:nvSpPr>
        <p:spPr/>
        <p:txBody>
          <a:bodyPr/>
          <a:lstStyle>
            <a:lvl1pPr>
              <a:defRPr/>
            </a:lvl1pPr>
          </a:lstStyle>
          <a:p>
            <a:pPr>
              <a:defRPr/>
            </a:pPr>
            <a:fld id="{1D44EE50-C615-4D24-A3C7-A3917EF0D195}" type="datetime1">
              <a:rPr lang="en-US" smtClean="0"/>
              <a:t>10/8/20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1016F37-E157-4A71-B74F-13F2098F89EA}" type="slidenum">
              <a:rPr lang="en-US"/>
              <a:pPr>
                <a:defRPr/>
              </a:pPr>
              <a:t>‹#›</a:t>
            </a:fld>
            <a:endParaRPr lang="en-US"/>
          </a:p>
        </p:txBody>
      </p:sp>
    </p:spTree>
    <p:extLst>
      <p:ext uri="{BB962C8B-B14F-4D97-AF65-F5344CB8AC3E}">
        <p14:creationId xmlns:p14="http://schemas.microsoft.com/office/powerpoint/2010/main" val="241119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3"/>
          <p:cNvSpPr>
            <a:spLocks noGrp="1"/>
          </p:cNvSpPr>
          <p:nvPr>
            <p:ph type="dt" sz="half" idx="10"/>
          </p:nvPr>
        </p:nvSpPr>
        <p:spPr/>
        <p:txBody>
          <a:bodyPr/>
          <a:lstStyle>
            <a:lvl1pPr>
              <a:defRPr/>
            </a:lvl1pPr>
          </a:lstStyle>
          <a:p>
            <a:pPr>
              <a:defRPr/>
            </a:pPr>
            <a:fld id="{73BDF75B-5A96-4B4E-909F-7188D5946C4A}" type="datetime1">
              <a:rPr lang="en-US" smtClean="0"/>
              <a:t>10/8/20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6CED92E-D081-4650-BDA2-FDC72F732BC2}" type="slidenum">
              <a:rPr lang="en-US"/>
              <a:pPr>
                <a:defRPr/>
              </a:pPr>
              <a:t>‹#›</a:t>
            </a:fld>
            <a:endParaRPr lang="en-US"/>
          </a:p>
        </p:txBody>
      </p:sp>
    </p:spTree>
    <p:extLst>
      <p:ext uri="{BB962C8B-B14F-4D97-AF65-F5344CB8AC3E}">
        <p14:creationId xmlns:p14="http://schemas.microsoft.com/office/powerpoint/2010/main" val="2968236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CC745634-5B54-4CAE-83D1-A8AF6AAE209A}" type="datetime1">
              <a:rPr lang="en-US" smtClean="0"/>
              <a:t>10/8/20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21119672-D0A0-4718-8BBB-2A72124EA1FA}" type="slidenum">
              <a:rPr lang="en-US"/>
              <a:pPr>
                <a:defRPr/>
              </a:pPr>
              <a:t>‹#›</a:t>
            </a:fld>
            <a:endParaRPr lang="en-US"/>
          </a:p>
        </p:txBody>
      </p:sp>
    </p:spTree>
    <p:extLst>
      <p:ext uri="{BB962C8B-B14F-4D97-AF65-F5344CB8AC3E}">
        <p14:creationId xmlns:p14="http://schemas.microsoft.com/office/powerpoint/2010/main" val="44210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F79A50-A670-4F3D-AEBB-FB493323224A}" type="datetime1">
              <a:rPr lang="en-US" smtClean="0"/>
              <a:t>10/8/20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1F2CE5-82EE-4D86-A1BA-A62E2F853B8E}" type="slidenum">
              <a:rPr lang="en-US"/>
              <a:pPr>
                <a:defRPr/>
              </a:pPr>
              <a:t>‹#›</a:t>
            </a:fld>
            <a:endParaRPr lang="en-US"/>
          </a:p>
        </p:txBody>
      </p:sp>
    </p:spTree>
    <p:extLst>
      <p:ext uri="{BB962C8B-B14F-4D97-AF65-F5344CB8AC3E}">
        <p14:creationId xmlns:p14="http://schemas.microsoft.com/office/powerpoint/2010/main" val="119457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4292BC24-DDCD-4AF4-94D4-31CBBA7DC30E}" type="datetime1">
              <a:rPr lang="en-US" smtClean="0"/>
              <a:t>10/8/20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60783FF-B27A-4DA4-8DF3-25C8A2D9A4EA}" type="slidenum">
              <a:rPr lang="en-US"/>
              <a:pPr>
                <a:defRPr/>
              </a:pPr>
              <a:t>‹#›</a:t>
            </a:fld>
            <a:endParaRPr lang="en-US"/>
          </a:p>
        </p:txBody>
      </p:sp>
    </p:spTree>
    <p:extLst>
      <p:ext uri="{BB962C8B-B14F-4D97-AF65-F5344CB8AC3E}">
        <p14:creationId xmlns:p14="http://schemas.microsoft.com/office/powerpoint/2010/main" val="1259578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3"/>
          <p:cNvSpPr>
            <a:spLocks noGrp="1"/>
          </p:cNvSpPr>
          <p:nvPr>
            <p:ph type="dt" sz="half" idx="10"/>
          </p:nvPr>
        </p:nvSpPr>
        <p:spPr/>
        <p:txBody>
          <a:bodyPr/>
          <a:lstStyle>
            <a:lvl1pPr>
              <a:defRPr/>
            </a:lvl1pPr>
          </a:lstStyle>
          <a:p>
            <a:pPr>
              <a:defRPr/>
            </a:pPr>
            <a:fld id="{99F740F2-BF0B-43DC-8CFA-2E210D9DDBF7}" type="datetime1">
              <a:rPr lang="en-US" smtClean="0"/>
              <a:t>10/8/20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A79B6B6-9482-44D1-B9B3-C0B6ADDE66E2}" type="slidenum">
              <a:rPr lang="en-US"/>
              <a:pPr>
                <a:defRPr/>
              </a:pPr>
              <a:t>‹#›</a:t>
            </a:fld>
            <a:endParaRPr lang="en-US"/>
          </a:p>
        </p:txBody>
      </p:sp>
    </p:spTree>
    <p:extLst>
      <p:ext uri="{BB962C8B-B14F-4D97-AF65-F5344CB8AC3E}">
        <p14:creationId xmlns:p14="http://schemas.microsoft.com/office/powerpoint/2010/main" val="33142570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t>Click to edit Master title style</a:t>
            </a:r>
            <a:endParaRPr lang="en-US"/>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smtClean="0">
                <a:solidFill>
                  <a:srgbClr val="898989"/>
                </a:solidFill>
                <a:latin typeface="Calibri" pitchFamily="34" charset="0"/>
              </a:defRPr>
            </a:lvl1pPr>
          </a:lstStyle>
          <a:p>
            <a:pPr>
              <a:defRPr/>
            </a:pPr>
            <a:fld id="{3D6731DF-1C75-45F0-AD20-F5D76F80E562}" type="datetime1">
              <a:rPr lang="en-US" smtClean="0"/>
              <a:t>10/8/20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latin typeface="Calibri" pitchFamily="34" charset="0"/>
              </a:defRPr>
            </a:lvl1pPr>
          </a:lstStyle>
          <a:p>
            <a:pPr>
              <a:defRPr/>
            </a:pPr>
            <a:fld id="{33356E94-CB88-43B7-8FBD-51FAC28F17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65" charset="-128"/>
          <a:cs typeface="ＭＳ Ｐゴシック" pitchFamily="-65"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65"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65"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65"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15.jpeg"/><Relationship Id="rId4" Type="http://schemas.openxmlformats.org/officeDocument/2006/relationships/image" Target="../media/image14.jpe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4" Type="http://schemas.openxmlformats.org/officeDocument/2006/relationships/image" Target="../media/image17.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2928926" y="6279703"/>
            <a:ext cx="3072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sq-AL" dirty="1" kumimoji="0" sz="2400" b="1" i="0" u="none" strike="noStrike" cap="none" normalizeH="0" baseline="0">
                <a:ln>
                  <a:noFill/>
                </a:ln>
                <a:solidFill>
                  <a:srgbClr val="2F618F"/>
                </a:solidFill>
                <a:latin typeface="Arial Narrow" panose="020B0606020202030204" pitchFamily="34" charset="0"/>
                <a:ea typeface="Calibri" pitchFamily="34" charset="0"/>
                <a:cs typeface="Times New Roman" pitchFamily="18" charset="0"/>
              </a:rPr>
              <a:t>www.coe.int/cybercrime</a:t>
            </a:r>
          </a:p>
        </p:txBody>
      </p:sp>
      <p:sp>
        <p:nvSpPr>
          <p:cNvPr id="10" name="Rectangle 9"/>
          <p:cNvSpPr/>
          <p:nvPr/>
        </p:nvSpPr>
        <p:spPr>
          <a:xfrm>
            <a:off x="179512" y="1727299"/>
            <a:ext cx="8750206" cy="3447098"/>
          </a:xfrm>
          <a:prstGeom prst="rect">
            <a:avLst/>
          </a:prstGeom>
          <a:ln>
            <a:noFill/>
          </a:ln>
        </p:spPr>
        <p:txBody>
          <a:bodyPr wrap="square">
            <a:spAutoFit/>
          </a:bodyPr>
          <a:lstStyle/>
          <a:p>
            <a:pPr algn="ctr"/>
            <a:r>
              <a:rPr lang="sq-AL" dirty="1" sz="3600" b="1" i="1">
                <a:solidFill>
                  <a:schemeClr val="tx2"/>
                </a:solidFill>
              </a:rPr>
              <a:t>Trajnim hyrës për krimin kibernetik për gjyqtarë dhe prokurorë</a:t>
            </a:r>
          </a:p>
          <a:p>
            <a:pPr algn="ctr"/>
            <a:endParaRPr lang="fr-FR" b="1" dirty="0"/>
          </a:p>
          <a:p>
            <a:pPr marL="0" indent="0" algn="ctr">
              <a:buFont typeface="Arial" charset="0"/>
              <a:buNone/>
              <a:defRPr/>
            </a:pPr>
            <a:r>
              <a:rPr lang="sq-AL" dirty="1" b="1"/>
              <a:t> </a:t>
            </a:r>
          </a:p>
          <a:p>
            <a:pPr marL="0" indent="0" algn="ctr">
              <a:buFont typeface="Arial" charset="0"/>
              <a:buNone/>
              <a:defRPr/>
            </a:pPr>
            <a:r>
              <a:rPr lang="sq-AL" dirty="1" sz="3200" b="1">
                <a:solidFill>
                  <a:schemeClr val="tx2"/>
                </a:solidFill>
              </a:rPr>
              <a:t>Seanca 3.x</a:t>
            </a:r>
            <a:r>
              <a:rPr lang="sq-AL" dirty="1" sz="3200" b="1">
                <a:solidFill>
                  <a:schemeClr val="tx2"/>
                </a:solidFill>
              </a:rPr>
              <a:t> </a:t>
            </a:r>
          </a:p>
          <a:p>
            <a:pPr marL="0" indent="0" algn="ctr">
              <a:buFont typeface="Arial" charset="0"/>
              <a:buNone/>
              <a:defRPr/>
            </a:pPr>
            <a:r>
              <a:rPr lang="sq-AL" dirty="1" sz="3200" b="1">
                <a:solidFill>
                  <a:schemeClr val="tx2"/>
                </a:solidFill>
              </a:rPr>
              <a:t>Përmbledhje e hetimit të krimit kibernetik:</a:t>
            </a:r>
          </a:p>
          <a:p>
            <a:pPr marL="0" indent="0" algn="ctr">
              <a:buFont typeface="Arial" charset="0"/>
              <a:buNone/>
              <a:defRPr/>
            </a:pPr>
            <a:r>
              <a:rPr lang="sq-AL" dirty="1" sz="3200" b="1">
                <a:solidFill>
                  <a:schemeClr val="tx2"/>
                </a:solidFill>
              </a:rPr>
              <a:t>Përvoja Vendore dhe Ndërkombëtare</a:t>
            </a:r>
          </a:p>
        </p:txBody>
      </p:sp>
      <p:sp>
        <p:nvSpPr>
          <p:cNvPr id="11" name="Rectangle 10">
            <a:extLst>
              <a:ext uri="{FF2B5EF4-FFF2-40B4-BE49-F238E27FC236}">
                <a16:creationId xmlns:a16="http://schemas.microsoft.com/office/drawing/2014/main" id="{28D03BE2-FB8E-7347-AE47-AF895B0A6135}"/>
              </a:ext>
            </a:extLst>
          </p:cNvPr>
          <p:cNvSpPr/>
          <p:nvPr/>
        </p:nvSpPr>
        <p:spPr>
          <a:xfrm>
            <a:off x="-16565" y="-4763"/>
            <a:ext cx="9180513" cy="1079501"/>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a:p>
        </p:txBody>
      </p:sp>
      <p:pic>
        <p:nvPicPr>
          <p:cNvPr id="19" name="Picture 4">
            <a:extLst>
              <a:ext uri="{FF2B5EF4-FFF2-40B4-BE49-F238E27FC236}">
                <a16:creationId xmlns:a16="http://schemas.microsoft.com/office/drawing/2014/main" id="{753D533C-3528-6B42-B05B-8356FF76FC1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 y="-4254"/>
            <a:ext cx="1321766" cy="107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3">
            <a:extLst>
              <a:ext uri="{FF2B5EF4-FFF2-40B4-BE49-F238E27FC236}">
                <a16:creationId xmlns:a16="http://schemas.microsoft.com/office/drawing/2014/main" id="{E9D04F56-8666-F64D-B157-6DE9DDF12FF0}"/>
              </a:ext>
            </a:extLst>
          </p:cNvPr>
          <p:cNvSpPr txBox="1">
            <a:spLocks noChangeArrowheads="1"/>
          </p:cNvSpPr>
          <p:nvPr/>
        </p:nvSpPr>
        <p:spPr bwMode="auto">
          <a:xfrm>
            <a:off x="1278836" y="-11113"/>
            <a:ext cx="3817937"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sr-Latn-CS" altLang="en-US" sz="1400" dirty="0">
              <a:solidFill>
                <a:schemeClr val="bg1"/>
              </a:solidFill>
              <a:ea typeface="MS PGothic" panose="020B0600070205080204" pitchFamily="34" charset="-128"/>
            </a:endParaRPr>
          </a:p>
          <a:p>
            <a:pPr eaLnBrk="1" hangingPunct="1">
              <a:spcBef>
                <a:spcPct val="0"/>
              </a:spcBef>
              <a:buFontTx/>
              <a:buNone/>
            </a:pPr>
            <a:endParaRPr lang="sr-Latn-CS" altLang="en-US" sz="1600" b="1" dirty="0">
              <a:solidFill>
                <a:schemeClr val="bg1"/>
              </a:solidFill>
              <a:latin typeface="Arial Narrow" panose="020B0604020202020204" pitchFamily="34" charset="0"/>
              <a:ea typeface="MS PGothic" panose="020B0600070205080204" pitchFamily="34" charset="-128"/>
            </a:endParaRPr>
          </a:p>
        </p:txBody>
      </p:sp>
      <p:pic>
        <p:nvPicPr>
          <p:cNvPr id="21" name="Picture 8" descr="http://www.coe.int/documents/16695/995226/Funded+EU%2BCOE+-+Implemented+COE+dark+background.png/643b8f9d-517b-4fad-82f4-488bde2625b0?t=1375371137000?t=1375371137000">
            <a:extLst>
              <a:ext uri="{FF2B5EF4-FFF2-40B4-BE49-F238E27FC236}">
                <a16:creationId xmlns:a16="http://schemas.microsoft.com/office/drawing/2014/main" id="{5F39A16C-F9D3-2A4D-98FE-6E0DFED1E2A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96748" y="211138"/>
            <a:ext cx="4087813"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4232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10</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10</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Bashkëpunimi?</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572000" cy="4493538"/>
          </a:xfrm>
          <a:prstGeom prst="rect">
            <a:avLst/>
          </a:prstGeom>
        </p:spPr>
        <p:txBody>
          <a:bodyPr>
            <a:spAutoFit/>
          </a:bodyPr>
          <a:lstStyle/>
          <a:p>
            <a:pPr marL="342900" indent="-342900">
              <a:buFont typeface="Wingdings" pitchFamily="2" charset="2"/>
              <a:buChar char="Ø"/>
            </a:pPr>
            <a:r>
              <a:rPr lang="sq-AL" dirty="1" sz="2200" b="1"/>
              <a:t>Korniza ligjore dhe hierarkia i lejon ata:</a:t>
            </a:r>
            <a:r>
              <a:rPr lang="sq-AL" dirty="1" sz="2200" b="1"/>
              <a:t> </a:t>
            </a:r>
          </a:p>
          <a:p>
            <a:pPr marL="342900" indent="-342900">
              <a:buFont typeface="Wingdings" pitchFamily="2" charset="2"/>
              <a:buChar char="Ø"/>
            </a:pPr>
            <a:endParaRPr lang="en-GB" sz="2200" b="1" dirty="0"/>
          </a:p>
          <a:p>
            <a:pPr marL="342900" indent="-342900" algn="just">
              <a:buFont typeface="Arial" panose="020B0604020202020204" pitchFamily="34" charset="0"/>
              <a:buChar char="•"/>
            </a:pPr>
            <a:r>
              <a:rPr lang="sq-AL" dirty="1" sz="2200" i="1"/>
              <a:t>për të komunikuar dhe bashkëpunuar në mënyrë efektive brenda?</a:t>
            </a:r>
          </a:p>
          <a:p>
            <a:pPr marL="342900" indent="-342900" algn="just">
              <a:buFont typeface="Arial" panose="020B0604020202020204" pitchFamily="34" charset="0"/>
              <a:buChar char="•"/>
            </a:pPr>
            <a:r>
              <a:rPr lang="sq-AL" dirty="1" sz="2200" i="1"/>
              <a:t>për të komunikuar dhe bashkëpunuar në mënyrë efektive jashtë?</a:t>
            </a:r>
          </a:p>
          <a:p>
            <a:pPr marL="342900" indent="-342900" algn="just">
              <a:buFont typeface="Arial" panose="020B0604020202020204" pitchFamily="34" charset="0"/>
              <a:buChar char="•"/>
            </a:pPr>
            <a:r>
              <a:rPr lang="sq-AL" dirty="1" sz="2200" i="1"/>
              <a:t>për të komunikuar dhe bashkëpunuar me forumet ndërkombëtare?</a:t>
            </a:r>
          </a:p>
          <a:p>
            <a:pPr marL="342900" indent="-342900" algn="just">
              <a:buFont typeface="Arial" panose="020B0604020202020204" pitchFamily="34" charset="0"/>
              <a:buChar char="•"/>
            </a:pPr>
            <a:r>
              <a:rPr lang="sq-AL" dirty="1" sz="2200" i="1"/>
              <a:t>për të pasur burime të mjaftueshme për të marrë pjesë në mënyrë efektive në operacionet dhe çështjet e përbashkëta të krimit kibernetik ndërkombëtar?</a:t>
            </a:r>
          </a:p>
        </p:txBody>
      </p:sp>
      <p:pic>
        <p:nvPicPr>
          <p:cNvPr id="7" name="Picture 6">
            <a:extLst>
              <a:ext uri="{FF2B5EF4-FFF2-40B4-BE49-F238E27FC236}">
                <a16:creationId xmlns:a16="http://schemas.microsoft.com/office/drawing/2014/main" id="{28F10898-D63B-6842-B8C1-D88044CAD714}"/>
              </a:ext>
            </a:extLst>
          </p:cNvPr>
          <p:cNvPicPr>
            <a:picLocks noChangeAspect="1"/>
          </p:cNvPicPr>
          <p:nvPr/>
        </p:nvPicPr>
        <p:blipFill>
          <a:blip r:embed="rId4"/>
          <a:stretch>
            <a:fillRect/>
          </a:stretch>
        </p:blipFill>
        <p:spPr>
          <a:xfrm>
            <a:off x="5168588" y="2782027"/>
            <a:ext cx="3729699" cy="1707573"/>
          </a:xfrm>
          <a:prstGeom prst="rect">
            <a:avLst/>
          </a:prstGeom>
        </p:spPr>
      </p:pic>
    </p:spTree>
    <p:extLst>
      <p:ext uri="{BB962C8B-B14F-4D97-AF65-F5344CB8AC3E}">
        <p14:creationId xmlns:p14="http://schemas.microsoft.com/office/powerpoint/2010/main" val="2213094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11</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11</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Autoritetet kompetente të krimit kibernetik</a:t>
            </a:r>
            <a:r>
              <a:rPr lang="sq-AL" dirty="1" sz="3200" b="1">
                <a:ea typeface="ＭＳ Ｐゴシック" charset="0"/>
              </a:rPr>
              <a:t> </a:t>
            </a:r>
          </a:p>
          <a:p>
            <a:pPr algn="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353410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12</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12</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594925"/>
            <a:ext cx="8525021" cy="1668149"/>
          </a:xfrm>
          <a:prstGeom prst="rect">
            <a:avLst/>
          </a:prstGeom>
        </p:spPr>
        <p:txBody>
          <a:bodyPr wrap="square">
            <a:spAutoFit/>
          </a:bodyPr>
          <a:lstStyle/>
          <a:p>
            <a:pPr algn="ctr" eaLnBrk="1" hangingPunct="1">
              <a:lnSpc>
                <a:spcPct val="80000"/>
              </a:lnSpc>
            </a:pPr>
            <a:r>
              <a:rPr lang="sq-AL" dirty="1" sz="3200" b="1">
                <a:ea typeface="ＭＳ Ｐゴシック" charset="0"/>
                <a:cs typeface="ＭＳ Ｐゴシック" charset="0"/>
              </a:rPr>
              <a:t>Pjesa e Dytë</a:t>
            </a:r>
          </a:p>
          <a:p>
            <a:pPr algn="ctr">
              <a:lnSpc>
                <a:spcPct val="80000"/>
              </a:lnSpc>
            </a:pPr>
            <a:br>
              <a:rPr lang="sq-AL" dirty="1" sz="3200" b="1">
                <a:ea typeface="ＭＳ Ｐゴシック" charset="0"/>
                <a:cs typeface="ＭＳ Ｐゴシック" charset="0"/>
              </a:rPr>
            </a:b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ctr">
              <a:lnSpc>
                <a:spcPct val="80000"/>
              </a:lnSpc>
            </a:pPr>
            <a:r>
              <a:rPr lang="sq-AL" dirty="1" sz="3200" b="1">
                <a:ea typeface="ＭＳ Ｐゴシック" charset="0"/>
                <a:cs typeface="ＭＳ Ｐゴシック" charset="0"/>
              </a:rPr>
              <a:t>Hetimit të krimit kibernetik</a:t>
            </a:r>
          </a:p>
        </p:txBody>
      </p:sp>
    </p:spTree>
    <p:extLst>
      <p:ext uri="{BB962C8B-B14F-4D97-AF65-F5344CB8AC3E}">
        <p14:creationId xmlns:p14="http://schemas.microsoft.com/office/powerpoint/2010/main" val="390309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13</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13</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159921" cy="5016758"/>
          </a:xfrm>
          <a:prstGeom prst="rect">
            <a:avLst/>
          </a:prstGeom>
        </p:spPr>
        <p:txBody>
          <a:bodyPr wrap="square">
            <a:spAutoFit/>
          </a:bodyPr>
          <a:lstStyle/>
          <a:p>
            <a:pPr marL="342900" indent="-342900" algn="just">
              <a:buFont typeface="Wingdings" pitchFamily="2" charset="2"/>
              <a:buChar char="Ø"/>
              <a:defRPr/>
            </a:pPr>
            <a:r>
              <a:rPr lang="sq-AL" dirty="1" sz="2000" b="1"/>
              <a:t>Bazat e zhvillimit të lëndës penale në sistemin e të drejtës zakonore (shkalla e parë):</a:t>
            </a:r>
          </a:p>
          <a:p>
            <a:pPr marL="342900" indent="-342900">
              <a:buFont typeface="Wingdings" pitchFamily="2" charset="2"/>
              <a:buChar char="Ø"/>
              <a:defRPr/>
            </a:pPr>
            <a:endParaRPr lang="en-US" sz="2000" b="1" dirty="0"/>
          </a:p>
          <a:p>
            <a:pPr marL="342900" indent="-342900" algn="just">
              <a:buFont typeface="Arial" panose="020B0604020202020204" pitchFamily="34" charset="0"/>
              <a:buChar char="•"/>
              <a:defRPr/>
            </a:pPr>
            <a:r>
              <a:rPr lang="sq-AL" dirty="1" sz="1900" i="1"/>
              <a:t>Hetimi para arrestit</a:t>
            </a:r>
          </a:p>
          <a:p>
            <a:pPr marL="342900" indent="-342900" algn="just">
              <a:buFont typeface="Arial" panose="020B0604020202020204" pitchFamily="34" charset="0"/>
              <a:buChar char="•"/>
              <a:defRPr/>
            </a:pPr>
            <a:r>
              <a:rPr lang="sq-AL" dirty="1" sz="1900" i="1"/>
              <a:t>Arrestimi</a:t>
            </a:r>
          </a:p>
          <a:p>
            <a:pPr marL="342900" indent="-342900" algn="just">
              <a:buFont typeface="Arial" panose="020B0604020202020204" pitchFamily="34" charset="0"/>
              <a:buChar char="•"/>
              <a:defRPr/>
            </a:pPr>
            <a:r>
              <a:rPr lang="sq-AL" dirty="1" sz="1900" i="1"/>
              <a:t>Paraqitja fillestare</a:t>
            </a:r>
          </a:p>
          <a:p>
            <a:pPr marL="342900" indent="-342900" algn="just">
              <a:buFont typeface="Arial" panose="020B0604020202020204" pitchFamily="34" charset="0"/>
              <a:buChar char="•"/>
              <a:defRPr/>
            </a:pPr>
            <a:r>
              <a:rPr lang="sq-AL" dirty="1" sz="1900" i="1"/>
              <a:t>Juria e madhe (apo jo)</a:t>
            </a:r>
          </a:p>
          <a:p>
            <a:pPr marL="342900" indent="-342900" algn="just">
              <a:buFont typeface="Arial" panose="020B0604020202020204" pitchFamily="34" charset="0"/>
              <a:buChar char="•"/>
              <a:defRPr/>
            </a:pPr>
            <a:r>
              <a:rPr lang="sq-AL" dirty="1" sz="1900" i="1"/>
              <a:t>Seanca paraprake</a:t>
            </a:r>
          </a:p>
          <a:p>
            <a:pPr marL="342900" indent="-342900" algn="just">
              <a:buFont typeface="Arial" panose="020B0604020202020204" pitchFamily="34" charset="0"/>
              <a:buChar char="•"/>
              <a:defRPr/>
            </a:pPr>
            <a:r>
              <a:rPr lang="sq-AL" dirty="1" sz="1900" i="1"/>
              <a:t>Leximi i aktpadisë</a:t>
            </a:r>
          </a:p>
          <a:p>
            <a:pPr marL="342900" indent="-342900" algn="just">
              <a:buFont typeface="Arial" panose="020B0604020202020204" pitchFamily="34" charset="0"/>
              <a:buChar char="•"/>
              <a:defRPr/>
            </a:pPr>
            <a:r>
              <a:rPr lang="sq-AL" dirty="1" sz="1900" i="1"/>
              <a:t>Zbulimi &amp; Praktika e Lëvizjes</a:t>
            </a:r>
          </a:p>
          <a:p>
            <a:pPr marL="342900" indent="-342900" algn="just">
              <a:buFont typeface="Arial" panose="020B0604020202020204" pitchFamily="34" charset="0"/>
              <a:buChar char="•"/>
              <a:defRPr/>
            </a:pPr>
            <a:r>
              <a:rPr lang="sq-AL" dirty="1" sz="1900" i="1"/>
              <a:t>Negocimi i marrëveshjes së fajësisë &amp; Pranimi i marrëveshjes</a:t>
            </a:r>
          </a:p>
          <a:p>
            <a:pPr marL="342900" indent="-342900" algn="just">
              <a:buFont typeface="Arial" panose="020B0604020202020204" pitchFamily="34" charset="0"/>
              <a:buChar char="•"/>
              <a:defRPr/>
            </a:pPr>
            <a:r>
              <a:rPr lang="sq-AL" dirty="1" sz="1900" i="1"/>
              <a:t>Gjykimi</a:t>
            </a:r>
          </a:p>
          <a:p>
            <a:pPr marL="342900" indent="-342900" algn="just">
              <a:buFont typeface="Arial" panose="020B0604020202020204" pitchFamily="34" charset="0"/>
              <a:buChar char="•"/>
              <a:defRPr/>
            </a:pPr>
            <a:r>
              <a:rPr lang="sq-AL" dirty="1" sz="1900" i="1"/>
              <a:t>Voir dire</a:t>
            </a:r>
          </a:p>
          <a:p>
            <a:pPr marL="342900" indent="-342900" algn="just">
              <a:buFont typeface="Arial" panose="020B0604020202020204" pitchFamily="34" charset="0"/>
              <a:buChar char="•"/>
              <a:defRPr/>
            </a:pPr>
            <a:r>
              <a:rPr lang="sq-AL" dirty="1" sz="1900" i="1"/>
              <a:t>Faza e fajësimit</a:t>
            </a:r>
          </a:p>
          <a:p>
            <a:pPr marL="342900" indent="-342900" algn="just">
              <a:buFont typeface="Arial" panose="020B0604020202020204" pitchFamily="34" charset="0"/>
              <a:buChar char="•"/>
              <a:defRPr/>
            </a:pPr>
            <a:r>
              <a:rPr lang="sq-AL" dirty="1" sz="1900" i="1"/>
              <a:t>Dënimi</a:t>
            </a:r>
          </a:p>
        </p:txBody>
      </p:sp>
      <p:sp>
        <p:nvSpPr>
          <p:cNvPr id="5" name="Rectangle 4">
            <a:extLst>
              <a:ext uri="{FF2B5EF4-FFF2-40B4-BE49-F238E27FC236}">
                <a16:creationId xmlns:a16="http://schemas.microsoft.com/office/drawing/2014/main" id="{CBF6D94C-E963-2548-B312-315B2A8ACCD5}"/>
              </a:ext>
            </a:extLst>
          </p:cNvPr>
          <p:cNvSpPr/>
          <p:nvPr/>
        </p:nvSpPr>
        <p:spPr>
          <a:xfrm>
            <a:off x="4496754" y="920135"/>
            <a:ext cx="4280694" cy="5124480"/>
          </a:xfrm>
          <a:prstGeom prst="rect">
            <a:avLst/>
          </a:prstGeom>
        </p:spPr>
        <p:txBody>
          <a:bodyPr wrap="square">
            <a:spAutoFit/>
          </a:bodyPr>
          <a:lstStyle/>
          <a:p>
            <a:pPr marL="342900" indent="-342900" algn="just">
              <a:buFont typeface="Wingdings" pitchFamily="2" charset="2"/>
              <a:buChar char="Ø"/>
              <a:defRPr/>
            </a:pPr>
            <a:r>
              <a:rPr lang="sq-AL" dirty="1" sz="2000" b="1"/>
              <a:t>Bazat e zhvillimit të lëndës penale në sistemin e të drejtës civile (shkalla e parë):</a:t>
            </a:r>
          </a:p>
          <a:p>
            <a:pPr marL="342900" indent="-342900">
              <a:buFont typeface="Wingdings" pitchFamily="2" charset="2"/>
              <a:buChar char="Ø"/>
              <a:defRPr/>
            </a:pPr>
            <a:endParaRPr lang="en-US" sz="2000" b="1" dirty="0"/>
          </a:p>
          <a:p>
            <a:pPr marL="342900" indent="-342900" algn="just">
              <a:buFont typeface="Arial" panose="020B0604020202020204" pitchFamily="34" charset="0"/>
              <a:buChar char="•"/>
              <a:defRPr/>
            </a:pPr>
            <a:r>
              <a:rPr lang="sq-AL" dirty="1" sz="1900" i="1"/>
              <a:t>Aktivitetet para hetimore të policisë </a:t>
            </a:r>
          </a:p>
          <a:p>
            <a:pPr marL="342900" indent="-342900" algn="just">
              <a:buFont typeface="Arial" panose="020B0604020202020204" pitchFamily="34" charset="0"/>
              <a:buChar char="•"/>
              <a:defRPr/>
            </a:pPr>
            <a:r>
              <a:rPr lang="sq-AL" dirty="1" sz="1900" i="1"/>
              <a:t>Arrestim/jo arrestim</a:t>
            </a:r>
          </a:p>
          <a:p>
            <a:pPr marL="342900" indent="-342900" algn="just">
              <a:buFont typeface="Arial" panose="020B0604020202020204" pitchFamily="34" charset="0"/>
              <a:buChar char="•"/>
              <a:defRPr/>
            </a:pPr>
            <a:r>
              <a:rPr lang="sq-AL" dirty="1" sz="1900" i="1"/>
              <a:t>Procedimi penal i përshpejtuar ose i plotë në varësi të dënimit</a:t>
            </a:r>
          </a:p>
          <a:p>
            <a:pPr marL="342900" indent="-342900" algn="just">
              <a:buFont typeface="Arial" panose="020B0604020202020204" pitchFamily="34" charset="0"/>
              <a:buChar char="•"/>
              <a:defRPr/>
            </a:pPr>
            <a:r>
              <a:rPr lang="sq-AL" dirty="1" sz="1900" i="1"/>
              <a:t>Prokuroria / Gjyqtari Hetues, hetimi me shumë faza</a:t>
            </a:r>
          </a:p>
          <a:p>
            <a:pPr marL="342900" indent="-342900" algn="just">
              <a:buFont typeface="Arial" panose="020B0604020202020204" pitchFamily="34" charset="0"/>
              <a:buChar char="•"/>
              <a:defRPr/>
            </a:pPr>
            <a:r>
              <a:rPr lang="sq-AL" dirty="1" sz="1900" i="1"/>
              <a:t>Procedura e shtyrë e ndjekjes penale / pranimi i fajësisë</a:t>
            </a:r>
          </a:p>
          <a:p>
            <a:pPr marL="342900" indent="-342900" algn="just">
              <a:buFont typeface="Arial" panose="020B0604020202020204" pitchFamily="34" charset="0"/>
              <a:buChar char="•"/>
              <a:defRPr/>
            </a:pPr>
            <a:r>
              <a:rPr lang="sq-AL" dirty="1" sz="1900" i="1"/>
              <a:t>Aktakuza nga prokuroria</a:t>
            </a:r>
          </a:p>
          <a:p>
            <a:pPr marL="342900" indent="-342900" algn="just">
              <a:buFont typeface="Arial" panose="020B0604020202020204" pitchFamily="34" charset="0"/>
              <a:buChar char="•"/>
              <a:defRPr/>
            </a:pPr>
            <a:r>
              <a:rPr lang="sq-AL" dirty="1" sz="1900" i="1"/>
              <a:t>Seanca paraprake</a:t>
            </a:r>
          </a:p>
          <a:p>
            <a:pPr marL="342900" indent="-342900" algn="just">
              <a:buFont typeface="Arial" panose="020B0604020202020204" pitchFamily="34" charset="0"/>
              <a:buChar char="•"/>
              <a:defRPr/>
            </a:pPr>
            <a:r>
              <a:rPr lang="sq-AL" dirty="1" sz="1900" i="1"/>
              <a:t>Gjykimi</a:t>
            </a:r>
          </a:p>
          <a:p>
            <a:pPr marL="342900" indent="-342900" algn="just">
              <a:buFont typeface="Arial" panose="020B0604020202020204" pitchFamily="34" charset="0"/>
              <a:buChar char="•"/>
              <a:defRPr/>
            </a:pPr>
            <a:r>
              <a:rPr lang="sq-AL" dirty="1" sz="1900" i="1"/>
              <a:t>Fjala përfundimtare</a:t>
            </a:r>
          </a:p>
          <a:p>
            <a:pPr marL="342900" indent="-342900" algn="just">
              <a:buFont typeface="Arial" panose="020B0604020202020204" pitchFamily="34" charset="0"/>
              <a:buChar char="•"/>
              <a:defRPr/>
            </a:pPr>
            <a:r>
              <a:rPr lang="sq-AL" dirty="1" sz="1900" i="1"/>
              <a:t>Vendimi i gjykatës dhe dënimi</a:t>
            </a:r>
          </a:p>
        </p:txBody>
      </p:sp>
    </p:spTree>
    <p:extLst>
      <p:ext uri="{BB962C8B-B14F-4D97-AF65-F5344CB8AC3E}">
        <p14:creationId xmlns:p14="http://schemas.microsoft.com/office/powerpoint/2010/main" val="606570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14</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14</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572000" cy="5632311"/>
          </a:xfrm>
          <a:prstGeom prst="rect">
            <a:avLst/>
          </a:prstGeom>
        </p:spPr>
        <p:txBody>
          <a:bodyPr>
            <a:spAutoFit/>
          </a:bodyPr>
          <a:lstStyle/>
          <a:p>
            <a:pPr marL="342900" indent="-342900">
              <a:buFont typeface="Wingdings" pitchFamily="2" charset="2"/>
              <a:buChar char="Ø"/>
              <a:defRPr/>
            </a:pPr>
            <a:r>
              <a:rPr lang="sq-AL" dirty="1" sz="2000" b="1"/>
              <a:t>Rregulla numër 1:</a:t>
            </a:r>
            <a:r>
              <a:rPr lang="sq-AL" dirty="1" sz="2000" b="1"/>
              <a:t>  </a:t>
            </a:r>
          </a:p>
          <a:p>
            <a:pPr marL="342900" indent="-342900" algn="just">
              <a:buFont typeface="Wingdings" pitchFamily="2" charset="2"/>
              <a:buChar char="ü"/>
              <a:defRPr/>
            </a:pPr>
            <a:r>
              <a:rPr lang="sq-AL" dirty="1" sz="2000" b="1">
                <a:solidFill>
                  <a:srgbClr val="FF0000"/>
                </a:solidFill>
              </a:rPr>
              <a:t>REAGIM I SHPEJTË</a:t>
            </a:r>
          </a:p>
          <a:p>
            <a:pPr marL="342900" indent="-342900" algn="just">
              <a:buFont typeface="Arial" panose="020B0604020202020204" pitchFamily="34" charset="0"/>
              <a:buChar char="•"/>
              <a:defRPr/>
            </a:pPr>
            <a:r>
              <a:rPr lang="sq-AL" dirty="1" sz="2000" b="1"/>
              <a:t>autoritetet kompetente janë të gatshëm të reagojnë në çastin e njoftimit</a:t>
            </a:r>
          </a:p>
          <a:p>
            <a:pPr marL="342900" indent="-342900" algn="just">
              <a:buFont typeface="Arial" panose="020B0604020202020204" pitchFamily="34" charset="0"/>
              <a:buChar char="•"/>
              <a:defRPr/>
            </a:pPr>
            <a:endParaRPr lang="en-US" sz="2000" b="1" dirty="0"/>
          </a:p>
          <a:p>
            <a:pPr marL="342900" indent="-342900" algn="just">
              <a:buFont typeface="Wingdings" pitchFamily="2" charset="2"/>
              <a:buChar char="Ø"/>
              <a:defRPr/>
            </a:pPr>
            <a:r>
              <a:rPr lang="sq-AL" dirty="1" sz="2000" b="1"/>
              <a:t>Rregulla numër 2:</a:t>
            </a:r>
          </a:p>
          <a:p>
            <a:pPr marL="342900" indent="-342900" algn="just">
              <a:buFont typeface="Wingdings" pitchFamily="2" charset="2"/>
              <a:buChar char="ü"/>
              <a:defRPr/>
            </a:pPr>
            <a:r>
              <a:rPr lang="sq-AL" dirty="1" sz="2000" b="1">
                <a:solidFill>
                  <a:srgbClr val="FF0000"/>
                </a:solidFill>
              </a:rPr>
              <a:t>KOMUNIKIMI I PËRHERSHËM</a:t>
            </a:r>
          </a:p>
          <a:p>
            <a:pPr marL="342900" indent="-342900" algn="just">
              <a:buFont typeface="Arial" panose="020B0604020202020204" pitchFamily="34" charset="0"/>
              <a:buChar char="•"/>
              <a:defRPr/>
            </a:pPr>
            <a:r>
              <a:rPr lang="sq-AL" dirty="1" sz="2000" b="1"/>
              <a:t>zbatimi i ligjit, prokuroria, gjykata, agjenci tjera ose pjesëmarrës, vazhdimisht komunikojnë dhe koordinojnë</a:t>
            </a:r>
          </a:p>
          <a:p>
            <a:pPr marL="342900" indent="-342900" algn="just">
              <a:buFont typeface="Arial" panose="020B0604020202020204" pitchFamily="34" charset="0"/>
              <a:buChar char="•"/>
              <a:defRPr/>
            </a:pPr>
            <a:endParaRPr lang="en-US" sz="2000" b="1" dirty="0"/>
          </a:p>
          <a:p>
            <a:pPr marL="342900" indent="-342900" algn="just">
              <a:buFont typeface="Wingdings" pitchFamily="2" charset="2"/>
              <a:buChar char="Ø"/>
              <a:defRPr/>
            </a:pPr>
            <a:r>
              <a:rPr lang="sq-AL" dirty="1" sz="2000" b="1"/>
              <a:t>Rregulla numër 3:</a:t>
            </a:r>
          </a:p>
          <a:p>
            <a:pPr marL="342900" indent="-342900" algn="just">
              <a:buFont typeface="Wingdings" pitchFamily="2" charset="2"/>
              <a:buChar char="ü"/>
              <a:defRPr/>
            </a:pPr>
            <a:r>
              <a:rPr lang="sq-AL" dirty="1" sz="2000" b="1">
                <a:solidFill>
                  <a:srgbClr val="FF0000"/>
                </a:solidFill>
              </a:rPr>
              <a:t>PROVAT SIGUROHEN PLOTËSISHT DHE MBLIDHEN</a:t>
            </a:r>
          </a:p>
          <a:p>
            <a:pPr marL="342900" indent="-342900" algn="just">
              <a:buFont typeface="Arial" panose="020B0604020202020204" pitchFamily="34" charset="0"/>
              <a:buChar char="•"/>
              <a:defRPr/>
            </a:pPr>
            <a:r>
              <a:rPr lang="sq-AL" dirty="1" sz="2000" b="1"/>
              <a:t>të gjitha provat elektronike dhe provat e tjera zbulohen dhe mblidhen në mënyrë të përshtatshme</a:t>
            </a:r>
          </a:p>
        </p:txBody>
      </p:sp>
      <p:sp>
        <p:nvSpPr>
          <p:cNvPr id="5" name="Rectangle 4">
            <a:extLst>
              <a:ext uri="{FF2B5EF4-FFF2-40B4-BE49-F238E27FC236}">
                <a16:creationId xmlns:a16="http://schemas.microsoft.com/office/drawing/2014/main" id="{CBF6D94C-E963-2548-B312-315B2A8ACCD5}"/>
              </a:ext>
            </a:extLst>
          </p:cNvPr>
          <p:cNvSpPr/>
          <p:nvPr/>
        </p:nvSpPr>
        <p:spPr>
          <a:xfrm>
            <a:off x="4572000" y="1085294"/>
            <a:ext cx="4572000" cy="5324535"/>
          </a:xfrm>
          <a:prstGeom prst="rect">
            <a:avLst/>
          </a:prstGeom>
        </p:spPr>
        <p:txBody>
          <a:bodyPr>
            <a:spAutoFit/>
          </a:bodyPr>
          <a:lstStyle/>
          <a:p>
            <a:pPr marL="342900" indent="-342900">
              <a:buFont typeface="Wingdings" pitchFamily="2" charset="2"/>
              <a:buChar char="Ø"/>
              <a:defRPr/>
            </a:pPr>
            <a:r>
              <a:rPr lang="sq-AL" dirty="1" sz="2000" b="1"/>
              <a:t>Rregulla numër 4:</a:t>
            </a:r>
          </a:p>
          <a:p>
            <a:pPr marL="342900" indent="-342900" algn="just">
              <a:buFont typeface="Wingdings" pitchFamily="2" charset="2"/>
              <a:buChar char="ü"/>
              <a:defRPr/>
            </a:pPr>
            <a:r>
              <a:rPr lang="sq-AL" dirty="1" sz="2000" b="1">
                <a:solidFill>
                  <a:srgbClr val="FF0000"/>
                </a:solidFill>
              </a:rPr>
              <a:t>INSTITUCIONET E SPECIALIZUARA FORENZIKE DIGJITALE OSE EKSPERTËT JANË NË DISPOZICION</a:t>
            </a:r>
          </a:p>
          <a:p>
            <a:pPr marL="342900" indent="-342900" algn="just">
              <a:buFont typeface="Arial" pitchFamily="34" charset="0"/>
              <a:buChar char="•"/>
              <a:defRPr/>
            </a:pPr>
            <a:r>
              <a:rPr lang="sq-AL" dirty="1" sz="2000" b="1"/>
              <a:t>provat e mbledhura mund të analizohen shpejt</a:t>
            </a:r>
          </a:p>
          <a:p>
            <a:pPr marL="342900" indent="-342900" algn="just">
              <a:buFont typeface="Arial" pitchFamily="34" charset="0"/>
              <a:buChar char="•"/>
              <a:defRPr/>
            </a:pPr>
            <a:endParaRPr lang="en-US" sz="2000" b="1" dirty="0"/>
          </a:p>
          <a:p>
            <a:pPr marL="342900" indent="-342900" algn="just">
              <a:buFont typeface="Wingdings" pitchFamily="2" charset="2"/>
              <a:buChar char="Ø"/>
              <a:defRPr/>
            </a:pPr>
            <a:r>
              <a:rPr lang="sq-AL" dirty="1" sz="2000" b="1"/>
              <a:t>Rregulla numër 5:</a:t>
            </a:r>
          </a:p>
          <a:p>
            <a:pPr marL="342900" indent="-342900" algn="just">
              <a:buFont typeface="Wingdings" pitchFamily="2" charset="2"/>
              <a:buChar char="ü"/>
              <a:defRPr/>
            </a:pPr>
            <a:r>
              <a:rPr lang="sq-AL" dirty="1" sz="2000" b="1">
                <a:solidFill>
                  <a:srgbClr val="FF0000"/>
                </a:solidFill>
              </a:rPr>
              <a:t>DËSHMITARËT INTERVISTOHEN NË MËNYRËN DHE KOHËN E DUHUR</a:t>
            </a:r>
          </a:p>
          <a:p>
            <a:pPr marL="342900" indent="-342900" algn="just">
              <a:buFont typeface="Arial" pitchFamily="34" charset="0"/>
              <a:buChar char="•"/>
              <a:defRPr/>
            </a:pPr>
            <a:r>
              <a:rPr lang="sq-AL" dirty="1" sz="2000" b="1"/>
              <a:t>Sa më shpejt që të jetë e mundur, dëshmitarët intervistohen / merren në pyetje nga autoriteti kompetent</a:t>
            </a:r>
          </a:p>
          <a:p>
            <a:pPr marL="342900" indent="-342900" algn="just">
              <a:buFont typeface="Arial" pitchFamily="34" charset="0"/>
              <a:buChar char="•"/>
              <a:defRPr/>
            </a:pPr>
            <a:endParaRPr lang="en-US" sz="2000" b="1" dirty="0"/>
          </a:p>
          <a:p>
            <a:pPr marL="342900" indent="-342900" algn="just">
              <a:buFont typeface="Wingdings" pitchFamily="2" charset="2"/>
              <a:buChar char="Ø"/>
              <a:defRPr/>
            </a:pPr>
            <a:r>
              <a:rPr lang="sq-AL" dirty="1" sz="2000" b="1"/>
              <a:t>Rregulla numër 6:</a:t>
            </a:r>
          </a:p>
          <a:p>
            <a:pPr marL="342900" indent="-342900" algn="just">
              <a:buFont typeface="Wingdings" pitchFamily="2" charset="2"/>
              <a:buChar char="ü"/>
              <a:defRPr/>
            </a:pPr>
            <a:r>
              <a:rPr lang="sq-AL" dirty="1" sz="2000" b="1">
                <a:solidFill>
                  <a:srgbClr val="FF0000"/>
                </a:solidFill>
              </a:rPr>
              <a:t>TË GJITHA VEPRIMET JANË URGJENTE</a:t>
            </a:r>
          </a:p>
        </p:txBody>
      </p:sp>
    </p:spTree>
    <p:extLst>
      <p:ext uri="{BB962C8B-B14F-4D97-AF65-F5344CB8AC3E}">
        <p14:creationId xmlns:p14="http://schemas.microsoft.com/office/powerpoint/2010/main" val="12909727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15</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15</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28583"/>
            <a:ext cx="4572000" cy="5624617"/>
          </a:xfrm>
          <a:prstGeom prst="rect">
            <a:avLst/>
          </a:prstGeom>
        </p:spPr>
        <p:txBody>
          <a:bodyPr>
            <a:spAutoFit/>
          </a:bodyPr>
          <a:lstStyle/>
          <a:p>
            <a:pPr marL="342900" indent="-342900">
              <a:buFont typeface="Wingdings" pitchFamily="2" charset="2"/>
              <a:buChar char="Ø"/>
              <a:defRPr/>
            </a:pPr>
            <a:r>
              <a:rPr lang="sq-AL" dirty="1" sz="1950" b="1">
                <a:solidFill>
                  <a:srgbClr val="FF0000"/>
                </a:solidFill>
              </a:rPr>
              <a:t>ZBATIMI I LIGJIT:</a:t>
            </a:r>
          </a:p>
          <a:p>
            <a:pPr marL="342900" indent="-342900" algn="just">
              <a:buFont typeface="Arial" panose="020B0604020202020204" pitchFamily="34" charset="0"/>
              <a:buChar char="•"/>
              <a:defRPr/>
            </a:pPr>
            <a:r>
              <a:rPr lang="sq-AL" dirty="1" b="1" sz="2000"/>
              <a:t>bëjnë plane</a:t>
            </a:r>
            <a:r>
              <a:rPr lang="sq-AL" dirty="1" sz="2000"/>
              <a:t> për vendosjen në terren duke përfshirë të gjitha vlerësimet e nevojshme teknike dhe të forenzikës digjitale dhe përgatitjet</a:t>
            </a:r>
          </a:p>
          <a:p>
            <a:pPr marL="342900" indent="-342900" algn="just">
              <a:buFont typeface="Arial" panose="020B0604020202020204" pitchFamily="34" charset="0"/>
              <a:buChar char="•"/>
              <a:defRPr/>
            </a:pPr>
            <a:endParaRPr lang="en-US" sz="2000" dirty="0"/>
          </a:p>
          <a:p>
            <a:pPr marL="342900" indent="-342900" algn="just">
              <a:buFont typeface="Arial" panose="020B0604020202020204" pitchFamily="34" charset="0"/>
              <a:buChar char="•"/>
              <a:defRPr/>
            </a:pPr>
            <a:r>
              <a:rPr lang="sq-AL" dirty="1" b="1" sz="2000"/>
              <a:t>njofton autoritetin kompetent</a:t>
            </a:r>
            <a:r>
              <a:rPr lang="sq-AL" dirty="1" sz="2000"/>
              <a:t> (zyrtarin komandues, prokurorin, gjyqtarin hetues) për veprimet që duhen ndërmarrë dhe bazat ligjore për to</a:t>
            </a:r>
          </a:p>
          <a:p>
            <a:pPr marL="342900" indent="-342900" algn="just">
              <a:buFont typeface="Arial" panose="020B0604020202020204" pitchFamily="34" charset="0"/>
              <a:buChar char="•"/>
              <a:defRPr/>
            </a:pPr>
            <a:endParaRPr lang="en-US" sz="2000" dirty="0"/>
          </a:p>
          <a:p>
            <a:pPr marL="342900" indent="-342900" algn="just">
              <a:buFont typeface="Arial" panose="020B0604020202020204" pitchFamily="34" charset="0"/>
              <a:buChar char="•"/>
              <a:defRPr/>
            </a:pPr>
            <a:r>
              <a:rPr lang="sq-AL" dirty="1" b="1" sz="2000"/>
              <a:t>në varësi të sistemit ligjor, paraqet ekuivalentin e nismës / propozimit / kërkesës në Prokurori ose Gjykatë për lëshimin e mjeteve të nevojshme procedurale</a:t>
            </a:r>
            <a:r>
              <a:rPr lang="sq-AL" dirty="1" sz="2000"/>
              <a:t> për kryerjen e procedurave ose hetimeve të papenguara</a:t>
            </a:r>
          </a:p>
        </p:txBody>
      </p:sp>
      <p:pic>
        <p:nvPicPr>
          <p:cNvPr id="6" name="Picture 5">
            <a:extLst>
              <a:ext uri="{FF2B5EF4-FFF2-40B4-BE49-F238E27FC236}">
                <a16:creationId xmlns:a16="http://schemas.microsoft.com/office/drawing/2014/main" id="{EB152C8B-C576-ED43-BFC7-733BBFEAE53C}"/>
              </a:ext>
            </a:extLst>
          </p:cNvPr>
          <p:cNvPicPr>
            <a:picLocks noChangeAspect="1"/>
          </p:cNvPicPr>
          <p:nvPr/>
        </p:nvPicPr>
        <p:blipFill>
          <a:blip r:embed="rId4"/>
          <a:stretch>
            <a:fillRect/>
          </a:stretch>
        </p:blipFill>
        <p:spPr>
          <a:xfrm>
            <a:off x="5248704" y="2504076"/>
            <a:ext cx="3528744" cy="2343910"/>
          </a:xfrm>
          <a:prstGeom prst="rect">
            <a:avLst/>
          </a:prstGeom>
        </p:spPr>
      </p:pic>
    </p:spTree>
    <p:extLst>
      <p:ext uri="{BB962C8B-B14F-4D97-AF65-F5344CB8AC3E}">
        <p14:creationId xmlns:p14="http://schemas.microsoft.com/office/powerpoint/2010/main" val="7096573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16</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16</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52123"/>
            <a:ext cx="4572000" cy="5655394"/>
          </a:xfrm>
          <a:prstGeom prst="rect">
            <a:avLst/>
          </a:prstGeom>
        </p:spPr>
        <p:txBody>
          <a:bodyPr>
            <a:spAutoFit/>
          </a:bodyPr>
          <a:lstStyle/>
          <a:p>
            <a:pPr marL="342900" indent="-342900">
              <a:buFont typeface="Wingdings" pitchFamily="2" charset="2"/>
              <a:buChar char="Ø"/>
              <a:defRPr/>
            </a:pPr>
            <a:r>
              <a:rPr lang="sq-AL" dirty="1" sz="1950" b="1">
                <a:solidFill>
                  <a:srgbClr val="FF0000"/>
                </a:solidFill>
              </a:rPr>
              <a:t>ZBATIMI I LIGJIT:</a:t>
            </a:r>
          </a:p>
          <a:p>
            <a:pPr marL="285750" indent="-285750" algn="just">
              <a:buFont typeface="Arial" panose="020B0604020202020204" pitchFamily="34" charset="0"/>
              <a:buChar char="•"/>
              <a:defRPr/>
            </a:pPr>
            <a:r>
              <a:rPr lang="sq-AL" dirty="1" b="1" sz="1900"/>
              <a:t>urdhrat në varësi të çështjes duhet të rrethojnë të gjitha veprimet e nevojshme dëshmuese</a:t>
            </a:r>
            <a:r>
              <a:rPr lang="sq-AL" dirty="1" sz="1900"/>
              <a:t> (p.sh. ruajtja e të dhënave, prodhimi i të dhënave, kontrolli dhe sekuestrimi, arrestimi, marrja në pyetje, dëgjimi, angazhimi forenzik etj.)</a:t>
            </a:r>
          </a:p>
          <a:p>
            <a:pPr marL="285750" indent="-285750" algn="just">
              <a:buFont typeface="Arial" panose="020B0604020202020204" pitchFamily="34" charset="0"/>
              <a:buChar char="•"/>
              <a:defRPr/>
            </a:pPr>
            <a:endParaRPr lang="en-US" sz="1900" b="1" dirty="0"/>
          </a:p>
          <a:p>
            <a:pPr marL="285750" indent="-285750" algn="just">
              <a:buFont typeface="Arial" panose="020B0604020202020204" pitchFamily="34" charset="0"/>
              <a:buChar char="•"/>
              <a:defRPr/>
            </a:pPr>
            <a:r>
              <a:rPr lang="sq-AL" dirty="1" b="1" sz="1900"/>
              <a:t>me marrjen e porosive/urdhrave të nevojshëm vendos shpejt</a:t>
            </a:r>
            <a:r>
              <a:rPr lang="sq-AL" dirty="1" sz="1900"/>
              <a:t> në përputhje me ligjin dhe procedurat e vendosjes</a:t>
            </a:r>
          </a:p>
          <a:p>
            <a:pPr marL="285750" indent="-285750" algn="just">
              <a:buFont typeface="Arial" panose="020B0604020202020204" pitchFamily="34" charset="0"/>
              <a:buChar char="•"/>
              <a:defRPr/>
            </a:pPr>
            <a:endParaRPr lang="en-US" sz="1900" dirty="0"/>
          </a:p>
          <a:p>
            <a:pPr marL="342900" indent="-342900" algn="just">
              <a:buFont typeface="Arial" panose="020B0604020202020204" pitchFamily="34" charset="0"/>
              <a:buChar char="•"/>
              <a:defRPr/>
            </a:pPr>
            <a:r>
              <a:rPr lang="sq-AL" dirty="1" sz="1900" b="1"/>
              <a:t>në përputhje me urdhrat siguron persona, sende dhe prova elektronike</a:t>
            </a:r>
          </a:p>
          <a:p>
            <a:pPr marL="342900" indent="-342900" algn="just">
              <a:buFont typeface="Arial" panose="020B0604020202020204" pitchFamily="34" charset="0"/>
              <a:buChar char="•"/>
              <a:defRPr/>
            </a:pPr>
            <a:endParaRPr lang="en-US" sz="1900" b="1" dirty="0"/>
          </a:p>
          <a:p>
            <a:pPr marL="342900" indent="-342900" algn="just">
              <a:buFont typeface="Arial" panose="020B0604020202020204" pitchFamily="34" charset="0"/>
              <a:buChar char="•"/>
              <a:defRPr/>
            </a:pPr>
            <a:r>
              <a:rPr lang="sq-AL" dirty="1" b="1" sz="1900"/>
              <a:t>njofton autoritetin kompetent</a:t>
            </a:r>
            <a:r>
              <a:rPr lang="sq-AL" dirty="1" sz="1900"/>
              <a:t> për rezultatet</a:t>
            </a:r>
          </a:p>
        </p:txBody>
      </p:sp>
      <p:pic>
        <p:nvPicPr>
          <p:cNvPr id="6" name="Picture 5">
            <a:extLst>
              <a:ext uri="{FF2B5EF4-FFF2-40B4-BE49-F238E27FC236}">
                <a16:creationId xmlns:a16="http://schemas.microsoft.com/office/drawing/2014/main" id="{EB152C8B-C576-ED43-BFC7-733BBFEAE53C}"/>
              </a:ext>
            </a:extLst>
          </p:cNvPr>
          <p:cNvPicPr>
            <a:picLocks noChangeAspect="1"/>
          </p:cNvPicPr>
          <p:nvPr/>
        </p:nvPicPr>
        <p:blipFill>
          <a:blip r:embed="rId4"/>
          <a:stretch>
            <a:fillRect/>
          </a:stretch>
        </p:blipFill>
        <p:spPr>
          <a:xfrm>
            <a:off x="5248704" y="2504076"/>
            <a:ext cx="3528744" cy="2343910"/>
          </a:xfrm>
          <a:prstGeom prst="rect">
            <a:avLst/>
          </a:prstGeom>
        </p:spPr>
      </p:pic>
    </p:spTree>
    <p:extLst>
      <p:ext uri="{BB962C8B-B14F-4D97-AF65-F5344CB8AC3E}">
        <p14:creationId xmlns:p14="http://schemas.microsoft.com/office/powerpoint/2010/main" val="1291488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17</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17</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31022" y="952123"/>
            <a:ext cx="4572000" cy="5655394"/>
          </a:xfrm>
          <a:prstGeom prst="rect">
            <a:avLst/>
          </a:prstGeom>
        </p:spPr>
        <p:txBody>
          <a:bodyPr>
            <a:spAutoFit/>
          </a:bodyPr>
          <a:lstStyle/>
          <a:p>
            <a:pPr marL="342900" indent="-342900">
              <a:buFont typeface="Wingdings" pitchFamily="2" charset="2"/>
              <a:buChar char="Ø"/>
              <a:defRPr/>
            </a:pPr>
            <a:r>
              <a:rPr lang="sq-AL" dirty="1" sz="1950" b="1">
                <a:solidFill>
                  <a:srgbClr val="FF0000"/>
                </a:solidFill>
              </a:rPr>
              <a:t>PROKURORIA:</a:t>
            </a:r>
          </a:p>
          <a:p>
            <a:pPr marL="342900" indent="-342900" algn="just">
              <a:buFont typeface="Arial" panose="020B0604020202020204" pitchFamily="34" charset="0"/>
              <a:buChar char="•"/>
              <a:defRPr/>
            </a:pPr>
            <a:r>
              <a:rPr lang="sq-AL" dirty="1" b="1"/>
              <a:t>merr njoftim</a:t>
            </a:r>
            <a:r>
              <a:rPr lang="sq-AL" dirty="1"/>
              <a:t> (ose ekuivalentin ligjor) nga organet e rendit në lidhje me dyshimin e arsyeshëm - dyshimin - ekuivalent se është kryer krimi kibernetik</a:t>
            </a:r>
          </a:p>
          <a:p>
            <a:pPr marL="342900" indent="-342900" algn="just">
              <a:buFont typeface="Arial" panose="020B0604020202020204" pitchFamily="34" charset="0"/>
              <a:buChar char="•"/>
              <a:defRPr/>
            </a:pPr>
            <a:r>
              <a:rPr lang="sq-AL" dirty="1" b="1"/>
              <a:t>cakton urgjentisht</a:t>
            </a:r>
            <a:r>
              <a:rPr lang="sq-AL" dirty="1"/>
              <a:t> prokurorët e rastit dhe drejtues për koordinimin dhe drejtimin e hetimit</a:t>
            </a:r>
          </a:p>
          <a:p>
            <a:pPr marL="342900" indent="-342900" algn="just">
              <a:buFont typeface="Arial" panose="020B0604020202020204" pitchFamily="34" charset="0"/>
              <a:buChar char="•"/>
              <a:defRPr/>
            </a:pPr>
            <a:r>
              <a:rPr lang="sq-AL" dirty="1" b="1"/>
              <a:t>lëshon urdhra të kërkuar</a:t>
            </a:r>
            <a:r>
              <a:rPr lang="sq-AL" dirty="1"/>
              <a:t> për procedura të ndryshme</a:t>
            </a:r>
            <a:r>
              <a:rPr lang="sq-AL" dirty="1"/>
              <a:t> </a:t>
            </a:r>
          </a:p>
          <a:p>
            <a:pPr marL="342900" indent="-342900" algn="just">
              <a:buFont typeface="Arial" panose="020B0604020202020204" pitchFamily="34" charset="0"/>
              <a:buChar char="•"/>
              <a:defRPr/>
            </a:pPr>
            <a:r>
              <a:rPr lang="sq-AL" dirty="1" b="1"/>
              <a:t>është e gatshme të reagojë menjëherë</a:t>
            </a:r>
            <a:r>
              <a:rPr lang="sq-AL" dirty="1"/>
              <a:t> mbi zhvillimet në veprimet e ndërmarra nga policia</a:t>
            </a:r>
          </a:p>
          <a:p>
            <a:pPr marL="342900" indent="-342900" algn="just">
              <a:buFont typeface="Arial" panose="020B0604020202020204" pitchFamily="34" charset="0"/>
              <a:buChar char="•"/>
              <a:defRPr/>
            </a:pPr>
            <a:r>
              <a:rPr lang="sq-AL" dirty="1" b="1"/>
              <a:t>është e gatshme të marrë vendim</a:t>
            </a:r>
            <a:r>
              <a:rPr lang="sq-AL" dirty="1"/>
              <a:t> për veprimet e nevojshme procedurale dhe komunikon, nëse është e nevojshme me Gjykatën</a:t>
            </a:r>
          </a:p>
          <a:p>
            <a:pPr marL="342900" indent="-342900" algn="just">
              <a:buFont typeface="Arial" panose="020B0604020202020204" pitchFamily="34" charset="0"/>
              <a:buChar char="•"/>
              <a:defRPr/>
            </a:pPr>
            <a:r>
              <a:rPr lang="sq-AL" dirty="1" b="1"/>
              <a:t>është e gatshme të angazhojë burime shtesë</a:t>
            </a:r>
            <a:r>
              <a:rPr lang="sq-AL" dirty="1"/>
              <a:t> si ekspertë të forenzikës digjitale</a:t>
            </a:r>
            <a:r>
              <a:rPr lang="sq-AL" dirty="1"/>
              <a:t> </a:t>
            </a:r>
          </a:p>
        </p:txBody>
      </p:sp>
      <p:pic>
        <p:nvPicPr>
          <p:cNvPr id="5" name="Picture 4">
            <a:extLst>
              <a:ext uri="{FF2B5EF4-FFF2-40B4-BE49-F238E27FC236}">
                <a16:creationId xmlns:a16="http://schemas.microsoft.com/office/drawing/2014/main" id="{209DC859-B616-D84E-850D-C521BEFF310A}"/>
              </a:ext>
            </a:extLst>
          </p:cNvPr>
          <p:cNvPicPr>
            <a:picLocks noChangeAspect="1"/>
          </p:cNvPicPr>
          <p:nvPr/>
        </p:nvPicPr>
        <p:blipFill>
          <a:blip r:embed="rId4"/>
          <a:stretch>
            <a:fillRect/>
          </a:stretch>
        </p:blipFill>
        <p:spPr>
          <a:xfrm>
            <a:off x="5364365" y="2628913"/>
            <a:ext cx="3178419" cy="2189578"/>
          </a:xfrm>
          <a:prstGeom prst="rect">
            <a:avLst/>
          </a:prstGeom>
        </p:spPr>
      </p:pic>
    </p:spTree>
    <p:extLst>
      <p:ext uri="{BB962C8B-B14F-4D97-AF65-F5344CB8AC3E}">
        <p14:creationId xmlns:p14="http://schemas.microsoft.com/office/powerpoint/2010/main" val="33460898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18</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18</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572000" cy="5655394"/>
          </a:xfrm>
          <a:prstGeom prst="rect">
            <a:avLst/>
          </a:prstGeom>
        </p:spPr>
        <p:txBody>
          <a:bodyPr>
            <a:spAutoFit/>
          </a:bodyPr>
          <a:lstStyle/>
          <a:p>
            <a:pPr marL="342900" indent="-342900">
              <a:buFont typeface="Wingdings" pitchFamily="2" charset="2"/>
              <a:buChar char="Ø"/>
              <a:defRPr/>
            </a:pPr>
            <a:r>
              <a:rPr lang="sq-AL" dirty="1" sz="1950" b="1">
                <a:solidFill>
                  <a:srgbClr val="FF0000"/>
                </a:solidFill>
              </a:rPr>
              <a:t>GJYKATA/GJYQTARI HETUES:</a:t>
            </a:r>
          </a:p>
          <a:p>
            <a:pPr marL="342900" indent="-342900" algn="just">
              <a:buFont typeface="Arial" panose="020B0604020202020204" pitchFamily="34" charset="0"/>
              <a:buChar char="•"/>
              <a:defRPr/>
            </a:pPr>
            <a:r>
              <a:rPr lang="sq-AL" dirty="1" b="1"/>
              <a:t>është gati të jetë në kontakt</a:t>
            </a:r>
            <a:r>
              <a:rPr lang="sq-AL" dirty="1"/>
              <a:t> me zyrën kompetente të zbatimit të ligjit ose prokurorisë në lidhje me procedurat e krimit kibernetik</a:t>
            </a:r>
          </a:p>
          <a:p>
            <a:pPr marL="342900" indent="-342900" algn="just">
              <a:buFont typeface="Arial" panose="020B0604020202020204" pitchFamily="34" charset="0"/>
              <a:buChar char="•"/>
              <a:defRPr/>
            </a:pPr>
            <a:r>
              <a:rPr lang="sq-AL" dirty="1" b="1"/>
              <a:t>është gati të reagojë</a:t>
            </a:r>
            <a:r>
              <a:rPr lang="sq-AL" dirty="1"/>
              <a:t> menjëherë mbi instrumentet ligjore të paraqitura nga autoritetet kompetente</a:t>
            </a:r>
          </a:p>
          <a:p>
            <a:pPr marL="342900" indent="-342900" algn="just">
              <a:buFont typeface="Arial" panose="020B0604020202020204" pitchFamily="34" charset="0"/>
              <a:buChar char="•"/>
              <a:defRPr/>
            </a:pPr>
            <a:r>
              <a:rPr lang="sq-AL" dirty="1" b="1"/>
              <a:t>është gati të angazhojë menjëherë burime shtesë njerëzore dhe teknike</a:t>
            </a:r>
            <a:r>
              <a:rPr lang="sq-AL" dirty="1"/>
              <a:t> për të vendosur rrjedhën e veprimeve procedurale</a:t>
            </a:r>
          </a:p>
          <a:p>
            <a:pPr marL="342900" indent="-342900" algn="just">
              <a:buFont typeface="Arial" panose="020B0604020202020204" pitchFamily="34" charset="0"/>
              <a:buChar char="•"/>
              <a:defRPr/>
            </a:pPr>
            <a:r>
              <a:rPr lang="sq-AL" dirty="1" b="1"/>
              <a:t>është gati të marrë menjëherë vendime në bazë të instrumenteve ligjore</a:t>
            </a:r>
            <a:r>
              <a:rPr lang="sq-AL" dirty="1"/>
              <a:t> të paraqitura nga zbatimi i ligjit - prokuroria / mbrojtja</a:t>
            </a:r>
          </a:p>
          <a:p>
            <a:pPr marL="342900" indent="-342900" algn="just">
              <a:buFont typeface="Arial" panose="020B0604020202020204" pitchFamily="34" charset="0"/>
              <a:buChar char="•"/>
              <a:defRPr/>
            </a:pPr>
            <a:r>
              <a:rPr lang="sq-AL" dirty="1" b="1"/>
              <a:t>është i gatshëm të ndërmarrë masa shtesë ligjore në mënyrë që të sigurojë dhe mbrojë procedurat penale të krimit kibernetik</a:t>
            </a:r>
            <a:r>
              <a:rPr lang="sq-AL" dirty="1"/>
              <a:t> </a:t>
            </a:r>
          </a:p>
        </p:txBody>
      </p:sp>
      <p:pic>
        <p:nvPicPr>
          <p:cNvPr id="6" name="Picture 5">
            <a:extLst>
              <a:ext uri="{FF2B5EF4-FFF2-40B4-BE49-F238E27FC236}">
                <a16:creationId xmlns:a16="http://schemas.microsoft.com/office/drawing/2014/main" id="{B7D84001-3B67-8F45-805B-54023F809BC4}"/>
              </a:ext>
            </a:extLst>
          </p:cNvPr>
          <p:cNvPicPr>
            <a:picLocks noChangeAspect="1"/>
          </p:cNvPicPr>
          <p:nvPr/>
        </p:nvPicPr>
        <p:blipFill>
          <a:blip r:embed="rId4"/>
          <a:stretch>
            <a:fillRect/>
          </a:stretch>
        </p:blipFill>
        <p:spPr>
          <a:xfrm>
            <a:off x="5253191" y="2583502"/>
            <a:ext cx="3289593" cy="2185058"/>
          </a:xfrm>
          <a:prstGeom prst="rect">
            <a:avLst/>
          </a:prstGeom>
        </p:spPr>
      </p:pic>
    </p:spTree>
    <p:extLst>
      <p:ext uri="{BB962C8B-B14F-4D97-AF65-F5344CB8AC3E}">
        <p14:creationId xmlns:p14="http://schemas.microsoft.com/office/powerpoint/2010/main" val="42273506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19</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19</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79362" y="1017304"/>
            <a:ext cx="4572000" cy="5539978"/>
          </a:xfrm>
          <a:prstGeom prst="rect">
            <a:avLst/>
          </a:prstGeom>
        </p:spPr>
        <p:txBody>
          <a:bodyPr>
            <a:spAutoFit/>
          </a:bodyPr>
          <a:lstStyle/>
          <a:p>
            <a:pPr marL="342900" indent="-342900">
              <a:buFont typeface="Wingdings" pitchFamily="2" charset="2"/>
              <a:buChar char="Ø"/>
              <a:defRPr/>
            </a:pPr>
            <a:r>
              <a:rPr lang="sq-AL" dirty="1" b="1">
                <a:solidFill>
                  <a:srgbClr val="FF0000"/>
                </a:solidFill>
              </a:rPr>
              <a:t>DALLIMET NDËRMJET LIGJIT ZAKONOR DHE ATIJ CIVIL</a:t>
            </a:r>
          </a:p>
          <a:p>
            <a:pPr marL="342900" indent="-342900">
              <a:buFont typeface="Wingdings" pitchFamily="2" charset="2"/>
              <a:buChar char="Ø"/>
              <a:defRPr/>
            </a:pPr>
            <a:endParaRPr lang="en-US" sz="1950" b="1" dirty="0">
              <a:solidFill>
                <a:srgbClr val="FF0000"/>
              </a:solidFill>
            </a:endParaRPr>
          </a:p>
          <a:p>
            <a:pPr marL="342900" indent="-342900" algn="just">
              <a:buFont typeface="Arial" panose="020B0604020202020204" pitchFamily="34" charset="0"/>
              <a:buChar char="•"/>
              <a:defRPr/>
            </a:pPr>
            <a:r>
              <a:rPr lang="sq-AL" dirty="1" b="1" sz="1700"/>
              <a:t>shumica e vendeve të Ligjit Zakonor fuqizojnë Zbatimin e Ligjit për të kryer hetime në mënyrë të pavarur</a:t>
            </a:r>
            <a:r>
              <a:rPr lang="sq-AL" dirty="1" sz="1700"/>
              <a:t> - Prokuroria dhe Gjykata nuk janë të përfshira drejtpërdrejt</a:t>
            </a:r>
          </a:p>
          <a:p>
            <a:pPr marL="342900" indent="-342900" algn="just">
              <a:buFont typeface="Arial" panose="020B0604020202020204" pitchFamily="34" charset="0"/>
              <a:buChar char="•"/>
              <a:defRPr/>
            </a:pPr>
            <a:r>
              <a:rPr lang="sq-AL" dirty="1" b="1" sz="1700"/>
              <a:t>shumica e vendeve të Ligjit Civil nuk lejojnë zbatimin e ligjit të kryejë</a:t>
            </a:r>
            <a:r>
              <a:rPr lang="sq-AL" dirty="1" sz="1700"/>
              <a:t> hetime - ata kryejnë procedura sipas urdhrave të prokurorisë dhe gjykatës</a:t>
            </a:r>
          </a:p>
          <a:p>
            <a:pPr marL="342900" indent="-342900" algn="just">
              <a:buFont typeface="Arial" panose="020B0604020202020204" pitchFamily="34" charset="0"/>
              <a:buChar char="•"/>
              <a:defRPr/>
            </a:pPr>
            <a:r>
              <a:rPr lang="sq-AL" dirty="1" b="1" sz="1700"/>
              <a:t>ekzistenca e sistemeve hibride</a:t>
            </a:r>
            <a:r>
              <a:rPr lang="sq-AL" dirty="1" sz="1700"/>
              <a:t> - kombinime të ndryshme lokale të ndërveprimit të Zbatimit të Ligjit - Prokurorisë - Gjykatës</a:t>
            </a:r>
          </a:p>
          <a:p>
            <a:pPr marL="342900" indent="-342900" algn="just">
              <a:buFont typeface="Arial" panose="020B0604020202020204" pitchFamily="34" charset="0"/>
              <a:buChar char="•"/>
              <a:defRPr/>
            </a:pPr>
            <a:r>
              <a:rPr lang="sq-AL" dirty="1" sz="1900" b="1"/>
              <a:t>akoma - pranueshmëria është e njëjtë dhe rasti është gati për Gjykatë kur të plotësohet pragu ligjor për ngritjen e Aktakuzës!</a:t>
            </a:r>
          </a:p>
        </p:txBody>
      </p:sp>
      <p:pic>
        <p:nvPicPr>
          <p:cNvPr id="6" name="Picture 5">
            <a:extLst>
              <a:ext uri="{FF2B5EF4-FFF2-40B4-BE49-F238E27FC236}">
                <a16:creationId xmlns:a16="http://schemas.microsoft.com/office/drawing/2014/main" id="{B7D84001-3B67-8F45-805B-54023F809BC4}"/>
              </a:ext>
            </a:extLst>
          </p:cNvPr>
          <p:cNvPicPr>
            <a:picLocks noChangeAspect="1"/>
          </p:cNvPicPr>
          <p:nvPr/>
        </p:nvPicPr>
        <p:blipFill>
          <a:blip r:embed="rId4"/>
          <a:stretch>
            <a:fillRect/>
          </a:stretch>
        </p:blipFill>
        <p:spPr>
          <a:xfrm>
            <a:off x="5253191" y="2583502"/>
            <a:ext cx="3289593" cy="2185058"/>
          </a:xfrm>
          <a:prstGeom prst="rect">
            <a:avLst/>
          </a:prstGeom>
        </p:spPr>
      </p:pic>
    </p:spTree>
    <p:extLst>
      <p:ext uri="{BB962C8B-B14F-4D97-AF65-F5344CB8AC3E}">
        <p14:creationId xmlns:p14="http://schemas.microsoft.com/office/powerpoint/2010/main" val="161561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pitchFamily="34" charset="-128"/>
              </a:rPr>
              <a:t>Agjenda</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88" y="1584655"/>
            <a:ext cx="3791244" cy="4278094"/>
          </a:xfrm>
          <a:prstGeom prst="rect">
            <a:avLst/>
          </a:prstGeom>
        </p:spPr>
        <p:txBody>
          <a:bodyPr wrap="square">
            <a:spAutoFit/>
          </a:bodyPr>
          <a:lstStyle/>
          <a:p>
            <a:pPr marL="342900" indent="-342900" eaLnBrk="1" hangingPunct="1">
              <a:lnSpc>
                <a:spcPct val="80000"/>
              </a:lnSpc>
              <a:buFont typeface="Wingdings" pitchFamily="2" charset="2"/>
              <a:buChar char="Ø"/>
            </a:pPr>
            <a:r>
              <a:rPr lang="sq-AL" dirty="1" sz="2000" b="1"/>
              <a:t>Pjesa e Parë</a:t>
            </a:r>
          </a:p>
          <a:p>
            <a:pPr marL="342900" indent="-342900" eaLnBrk="1" hangingPunct="1">
              <a:lnSpc>
                <a:spcPct val="80000"/>
              </a:lnSpc>
              <a:buFont typeface="Wingdings" pitchFamily="2" charset="2"/>
              <a:buChar char="ü"/>
            </a:pPr>
            <a:r>
              <a:rPr lang="sq-AL" dirty="1" sz="2000" i="1"/>
              <a:t>Autoritetet kompetente të krimit kibernetik</a:t>
            </a:r>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sq-AL" dirty="1" sz="2000" b="1"/>
              <a:t>Pjesa e Dytë</a:t>
            </a:r>
          </a:p>
          <a:p>
            <a:pPr marL="342900" indent="-342900" eaLnBrk="1" hangingPunct="1">
              <a:lnSpc>
                <a:spcPct val="80000"/>
              </a:lnSpc>
              <a:buFont typeface="Wingdings" pitchFamily="2" charset="2"/>
              <a:buChar char="ü"/>
            </a:pPr>
            <a:r>
              <a:rPr lang="sq-AL" dirty="1" sz="2000" i="1"/>
              <a:t>Konceptet themelore mbi hetimin e krimit kibernetik</a:t>
            </a:r>
          </a:p>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r>
              <a:rPr lang="sq-AL" dirty="1" sz="2000" b="1"/>
              <a:t>Pjesa e Tretë</a:t>
            </a:r>
          </a:p>
          <a:p>
            <a:pPr marL="342900" indent="-342900">
              <a:lnSpc>
                <a:spcPct val="80000"/>
              </a:lnSpc>
              <a:buFont typeface="Wingdings" pitchFamily="2" charset="2"/>
              <a:buChar char="ü"/>
            </a:pPr>
            <a:r>
              <a:rPr lang="sq-AL" dirty="1" sz="2000" i="1">
                <a:ea typeface="ＭＳ Ｐゴシック" charset="0"/>
                <a:cs typeface="ＭＳ Ｐゴシック" charset="0"/>
              </a:rPr>
              <a:t>Disa përvoja ndërkombëtare</a:t>
            </a:r>
          </a:p>
          <a:p>
            <a:pPr marL="342900" indent="-342900">
              <a:lnSpc>
                <a:spcPct val="80000"/>
              </a:lnSpc>
              <a:buFont typeface="Wingdings" pitchFamily="2" charset="2"/>
              <a:buChar char="ü"/>
            </a:pPr>
            <a:endParaRPr lang="en-GB" sz="2000" i="1" dirty="0">
              <a:ea typeface="ＭＳ Ｐゴシック" charset="0"/>
            </a:endParaRPr>
          </a:p>
          <a:p>
            <a:pPr marL="342900" indent="-342900" eaLnBrk="1" hangingPunct="1">
              <a:lnSpc>
                <a:spcPct val="80000"/>
              </a:lnSpc>
              <a:buFont typeface="Wingdings" pitchFamily="2" charset="2"/>
              <a:buChar char="Ø"/>
            </a:pPr>
            <a:r>
              <a:rPr lang="sq-AL" dirty="1" sz="2000" b="1"/>
              <a:t>Pjesa e Katërt</a:t>
            </a:r>
          </a:p>
          <a:p>
            <a:pPr marL="342900" indent="-342900">
              <a:lnSpc>
                <a:spcPct val="80000"/>
              </a:lnSpc>
              <a:buFont typeface="Wingdings" pitchFamily="2" charset="2"/>
              <a:buChar char="ü"/>
            </a:pPr>
            <a:r>
              <a:rPr lang="sq-AL" dirty="1" sz="2000" i="1"/>
              <a:t>Përvojat vendore</a:t>
            </a:r>
          </a:p>
          <a:p>
            <a:pPr marL="342900" indent="-342900">
              <a:lnSpc>
                <a:spcPct val="80000"/>
              </a:lnSpc>
              <a:buFont typeface="Wingdings" pitchFamily="2" charset="2"/>
              <a:buChar char="ü"/>
            </a:pPr>
            <a:endParaRPr lang="en-GB" sz="2000" i="1" dirty="0"/>
          </a:p>
          <a:p>
            <a:pPr marL="342900" indent="-342900">
              <a:lnSpc>
                <a:spcPct val="80000"/>
              </a:lnSpc>
              <a:buFont typeface="Wingdings" pitchFamily="2" charset="2"/>
              <a:buChar char="Ø"/>
            </a:pPr>
            <a:r>
              <a:rPr lang="sq-AL" dirty="1" sz="2000" b="1"/>
              <a:t>Pjesa e Pestë</a:t>
            </a:r>
          </a:p>
          <a:p>
            <a:pPr marL="342900" indent="-342900">
              <a:lnSpc>
                <a:spcPct val="80000"/>
              </a:lnSpc>
              <a:buFont typeface="Wingdings" pitchFamily="2" charset="2"/>
              <a:buChar char="ü"/>
            </a:pPr>
            <a:r>
              <a:rPr lang="sq-AL" dirty="1" sz="2000" i="1"/>
              <a:t>Përmbledhje</a:t>
            </a:r>
          </a:p>
        </p:txBody>
      </p:sp>
      <p:sp>
        <p:nvSpPr>
          <p:cNvPr id="6" name="Rectangle 5">
            <a:extLst>
              <a:ext uri="{FF2B5EF4-FFF2-40B4-BE49-F238E27FC236}">
                <a16:creationId xmlns:a16="http://schemas.microsoft.com/office/drawing/2014/main" id="{EA3FFC4F-A0C7-6241-A6A3-D4D1CB58E595}"/>
              </a:ext>
            </a:extLst>
          </p:cNvPr>
          <p:cNvSpPr/>
          <p:nvPr/>
        </p:nvSpPr>
        <p:spPr>
          <a:xfrm>
            <a:off x="4450456" y="1043731"/>
            <a:ext cx="4572000" cy="584775"/>
          </a:xfrm>
          <a:prstGeom prst="rect">
            <a:avLst/>
          </a:prstGeom>
        </p:spPr>
        <p:txBody>
          <a:bodyPr>
            <a:spAutoFit/>
          </a:bodyPr>
          <a:lstStyle/>
          <a:p>
            <a:pPr marL="0" indent="0" eaLnBrk="1" hangingPunct="1">
              <a:lnSpc>
                <a:spcPct val="80000"/>
              </a:lnSpc>
              <a:buNone/>
            </a:pPr>
            <a:endParaRPr lang="en-GB" sz="2000" dirty="0"/>
          </a:p>
          <a:p>
            <a:pPr marL="342900" indent="-342900" eaLnBrk="1" hangingPunct="1">
              <a:lnSpc>
                <a:spcPct val="80000"/>
              </a:lnSpc>
              <a:buFont typeface="Wingdings" pitchFamily="2" charset="2"/>
              <a:buChar char="Ø"/>
            </a:pPr>
            <a:endParaRPr lang="en-US" sz="2000" i="1" dirty="0"/>
          </a:p>
        </p:txBody>
      </p:sp>
      <p:pic>
        <p:nvPicPr>
          <p:cNvPr id="7" name="Picture 6">
            <a:extLst>
              <a:ext uri="{FF2B5EF4-FFF2-40B4-BE49-F238E27FC236}">
                <a16:creationId xmlns:a16="http://schemas.microsoft.com/office/drawing/2014/main" id="{F1C6340C-3120-7B4F-8C6E-D20141E89477}"/>
              </a:ext>
            </a:extLst>
          </p:cNvPr>
          <p:cNvPicPr>
            <a:picLocks noChangeAspect="1"/>
          </p:cNvPicPr>
          <p:nvPr/>
        </p:nvPicPr>
        <p:blipFill>
          <a:blip r:embed="rId4"/>
          <a:stretch>
            <a:fillRect/>
          </a:stretch>
        </p:blipFill>
        <p:spPr>
          <a:xfrm>
            <a:off x="5016470" y="2607361"/>
            <a:ext cx="3345197" cy="2221992"/>
          </a:xfrm>
          <a:prstGeom prst="rect">
            <a:avLst/>
          </a:prstGeom>
        </p:spPr>
      </p:pic>
    </p:spTree>
    <p:extLst>
      <p:ext uri="{BB962C8B-B14F-4D97-AF65-F5344CB8AC3E}">
        <p14:creationId xmlns:p14="http://schemas.microsoft.com/office/powerpoint/2010/main" val="22972558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20</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20</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79940"/>
            <a:ext cx="4572000" cy="5386090"/>
          </a:xfrm>
          <a:prstGeom prst="rect">
            <a:avLst/>
          </a:prstGeom>
        </p:spPr>
        <p:txBody>
          <a:bodyPr>
            <a:spAutoFit/>
          </a:bodyPr>
          <a:lstStyle/>
          <a:p>
            <a:pPr marL="342900" indent="-342900">
              <a:buFont typeface="Wingdings" pitchFamily="2" charset="2"/>
              <a:buChar char="Ø"/>
              <a:defRPr/>
            </a:pPr>
            <a:r>
              <a:rPr lang="sq-AL" dirty="1" sz="1950" b="1">
                <a:solidFill>
                  <a:srgbClr val="FF0000"/>
                </a:solidFill>
              </a:rPr>
              <a:t>AUTORITETET/PERSONAT TJERË TË PËRFSHIRË:</a:t>
            </a:r>
          </a:p>
          <a:p>
            <a:pPr marL="342900" indent="-342900">
              <a:buFont typeface="Wingdings" pitchFamily="2" charset="2"/>
              <a:buChar char="Ø"/>
              <a:defRPr/>
            </a:pPr>
            <a:endParaRPr lang="en-US" sz="1950" b="1" dirty="0">
              <a:solidFill>
                <a:srgbClr val="FF0000"/>
              </a:solidFill>
            </a:endParaRPr>
          </a:p>
          <a:p>
            <a:pPr marL="342900" indent="-342900" algn="just">
              <a:buFont typeface="Arial" panose="020B0604020202020204" pitchFamily="34" charset="0"/>
              <a:buChar char="•"/>
              <a:defRPr/>
            </a:pPr>
            <a:r>
              <a:rPr lang="sq-AL" dirty="1" b="1" sz="1900"/>
              <a:t>janë të gatshëm të kontaktohen</a:t>
            </a:r>
            <a:r>
              <a:rPr lang="sq-AL" dirty="1" sz="1900"/>
              <a:t> nga autoritetet kompetente të hetimit të krimit kibernetik</a:t>
            </a:r>
          </a:p>
          <a:p>
            <a:pPr marL="342900" indent="-342900" algn="just">
              <a:buFont typeface="Arial" panose="020B0604020202020204" pitchFamily="34" charset="0"/>
              <a:buChar char="•"/>
              <a:defRPr/>
            </a:pPr>
            <a:r>
              <a:rPr lang="sq-AL" dirty="1" b="1" sz="1900"/>
              <a:t>kanë staf të trajnuar</a:t>
            </a:r>
            <a:r>
              <a:rPr lang="sq-AL" dirty="1" sz="1900"/>
              <a:t> në dispozicion për kërkesat që lidhen me krimin kibernetik</a:t>
            </a:r>
          </a:p>
          <a:p>
            <a:pPr marL="342900" indent="-342900" algn="just">
              <a:buFont typeface="Arial" panose="020B0604020202020204" pitchFamily="34" charset="0"/>
              <a:buChar char="•"/>
              <a:defRPr/>
            </a:pPr>
            <a:r>
              <a:rPr lang="sq-AL" dirty="1" b="1" sz="1900"/>
              <a:t>janë të gatshëm që në mundësinë e parë </a:t>
            </a:r>
            <a:r>
              <a:rPr lang="sq-AL" dirty="1" sz="1900"/>
              <a:t>të japin informacionin ose veprimet e kërkuara</a:t>
            </a:r>
          </a:p>
          <a:p>
            <a:pPr marL="342900" indent="-342900" algn="just">
              <a:buFont typeface="Arial" panose="020B0604020202020204" pitchFamily="34" charset="0"/>
              <a:buChar char="•"/>
              <a:defRPr/>
            </a:pPr>
            <a:r>
              <a:rPr lang="sq-AL" dirty="1" b="1" sz="1900"/>
              <a:t>janë të gatshëm të vazhdojnë pa pengesa</a:t>
            </a:r>
            <a:r>
              <a:rPr lang="sq-AL" dirty="1" sz="1900"/>
              <a:t> komunikimin me autoritetin kompetent</a:t>
            </a:r>
          </a:p>
          <a:p>
            <a:pPr marL="342900" indent="-342900" algn="just">
              <a:buFont typeface="Arial" panose="020B0604020202020204" pitchFamily="34" charset="0"/>
              <a:buChar char="•"/>
              <a:defRPr/>
            </a:pPr>
            <a:r>
              <a:rPr lang="sq-AL" dirty="1" b="1" sz="1900"/>
              <a:t>janë të gatshëm të marrin pjesë në cilësi zyrtare</a:t>
            </a:r>
            <a:r>
              <a:rPr lang="sq-AL" dirty="1" sz="1900"/>
              <a:t> gjatë hetimit</a:t>
            </a:r>
          </a:p>
        </p:txBody>
      </p:sp>
      <p:pic>
        <p:nvPicPr>
          <p:cNvPr id="5" name="Picture 4">
            <a:extLst>
              <a:ext uri="{FF2B5EF4-FFF2-40B4-BE49-F238E27FC236}">
                <a16:creationId xmlns:a16="http://schemas.microsoft.com/office/drawing/2014/main" id="{962B16B7-0C78-2E44-A2C9-E1E5DC9EE99A}"/>
              </a:ext>
            </a:extLst>
          </p:cNvPr>
          <p:cNvPicPr>
            <a:picLocks noChangeAspect="1"/>
          </p:cNvPicPr>
          <p:nvPr/>
        </p:nvPicPr>
        <p:blipFill>
          <a:blip r:embed="rId4"/>
          <a:stretch>
            <a:fillRect/>
          </a:stretch>
        </p:blipFill>
        <p:spPr>
          <a:xfrm>
            <a:off x="5070420" y="2650963"/>
            <a:ext cx="3462020" cy="2145477"/>
          </a:xfrm>
          <a:prstGeom prst="rect">
            <a:avLst/>
          </a:prstGeom>
        </p:spPr>
      </p:pic>
    </p:spTree>
    <p:extLst>
      <p:ext uri="{BB962C8B-B14F-4D97-AF65-F5344CB8AC3E}">
        <p14:creationId xmlns:p14="http://schemas.microsoft.com/office/powerpoint/2010/main" val="3197719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21</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21</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Konceptet themelore të</a:t>
            </a:r>
            <a:r>
              <a:rPr lang="sq-AL" dirty="1" sz="3200" b="1">
                <a:ea typeface="ＭＳ Ｐゴシック" charset="0"/>
                <a:cs typeface="ＭＳ Ｐゴシック" charset="0"/>
              </a:rPr>
              <a:t> </a:t>
            </a:r>
          </a:p>
          <a:p>
            <a:pPr algn="r">
              <a:lnSpc>
                <a:spcPct val="80000"/>
              </a:lnSpc>
            </a:pPr>
            <a:r>
              <a:rPr lang="sq-AL" dirty="1" sz="3200" b="1">
                <a:ea typeface="ＭＳ Ｐゴシック" charset="0"/>
                <a:cs typeface="ＭＳ Ｐゴシック" charset="0"/>
              </a:rPr>
              <a:t>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38267075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22</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22</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692650"/>
            <a:ext cx="8525021" cy="2062103"/>
          </a:xfrm>
          <a:prstGeom prst="rect">
            <a:avLst/>
          </a:prstGeom>
        </p:spPr>
        <p:txBody>
          <a:bodyPr wrap="square">
            <a:spAutoFit/>
          </a:bodyPr>
          <a:lstStyle/>
          <a:p>
            <a:pPr algn="ctr" eaLnBrk="1" hangingPunct="1">
              <a:lnSpc>
                <a:spcPct val="80000"/>
              </a:lnSpc>
            </a:pPr>
            <a:r>
              <a:rPr lang="sq-AL" dirty="1" sz="3200" b="1">
                <a:ea typeface="ＭＳ Ｐゴシック" charset="0"/>
                <a:cs typeface="ＭＳ Ｐゴシック" charset="0"/>
              </a:rPr>
              <a:t>Pjesa e Tretë</a:t>
            </a:r>
          </a:p>
          <a:p>
            <a:pPr algn="ctr">
              <a:lnSpc>
                <a:spcPct val="80000"/>
              </a:lnSpc>
            </a:pPr>
            <a:br>
              <a:rPr lang="sq-AL" dirty="1" sz="3200" b="1">
                <a:ea typeface="ＭＳ Ｐゴシック" charset="0"/>
                <a:cs typeface="ＭＳ Ｐゴシック" charset="0"/>
              </a:rPr>
            </a:br>
            <a:r>
              <a:rPr lang="sq-AL" dirty="1" sz="3200" b="1">
                <a:ea typeface="ＭＳ Ｐゴシック" charset="0"/>
                <a:cs typeface="ＭＳ Ｐゴシック" charset="0"/>
              </a:rPr>
              <a:t>Disa përvoja ndërkombëtare</a:t>
            </a:r>
          </a:p>
          <a:p>
            <a:pPr algn="ctr">
              <a:lnSpc>
                <a:spcPct val="80000"/>
              </a:lnSpc>
            </a:pPr>
            <a:endParaRPr lang="en-GB" sz="3200" b="1" dirty="0">
              <a:ea typeface="ＭＳ Ｐゴシック" charset="0"/>
              <a:cs typeface="ＭＳ Ｐゴシック" charset="0"/>
            </a:endParaRPr>
          </a:p>
          <a:p>
            <a:pPr algn="ctr">
              <a:lnSpc>
                <a:spcPct val="80000"/>
              </a:lnSpc>
            </a:pPr>
            <a:r>
              <a:rPr lang="sq-AL" dirty="1" sz="3200" b="1">
                <a:ea typeface="ＭＳ Ｐゴシック" charset="0"/>
              </a:rPr>
              <a:t>- Palët e Konventës:</a:t>
            </a:r>
            <a:r>
              <a:rPr lang="sq-AL" dirty="1" sz="3200" b="1">
                <a:ea typeface="ＭＳ Ｐゴシック" charset="0"/>
              </a:rPr>
              <a:t> </a:t>
            </a:r>
            <a:r>
              <a:rPr lang="sq-AL" dirty="1" sz="3200" b="1">
                <a:ea typeface="ＭＳ Ｐゴシック" charset="0"/>
              </a:rPr>
              <a:t>Serbia -</a:t>
            </a:r>
          </a:p>
        </p:txBody>
      </p:sp>
    </p:spTree>
    <p:extLst>
      <p:ext uri="{BB962C8B-B14F-4D97-AF65-F5344CB8AC3E}">
        <p14:creationId xmlns:p14="http://schemas.microsoft.com/office/powerpoint/2010/main" val="1276694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23</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23</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2" name="Picture 2" descr="C:\Users\Branko Stamenkovic\Desktop\serbia-location-in-world-map.jpg">
            <a:extLst>
              <a:ext uri="{FF2B5EF4-FFF2-40B4-BE49-F238E27FC236}">
                <a16:creationId xmlns:a16="http://schemas.microsoft.com/office/drawing/2014/main" id="{200DCC18-D238-B448-A286-7B62C6A2F0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540" y="1916832"/>
            <a:ext cx="4864100" cy="3648075"/>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3" descr="C:\Users\Branko Stamenkovic\Desktop\serbia-montenegro-map-highly-detailed-vector-administrative-regions-main-cities-roads-31188511.jpg">
            <a:extLst>
              <a:ext uri="{FF2B5EF4-FFF2-40B4-BE49-F238E27FC236}">
                <a16:creationId xmlns:a16="http://schemas.microsoft.com/office/drawing/2014/main" id="{6D4F5428-B426-F648-BC87-A2324FED926A}"/>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882640" y="1352550"/>
            <a:ext cx="4202009" cy="5006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8875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24</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24</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770811"/>
          </a:xfrm>
          <a:prstGeom prst="rect">
            <a:avLst/>
          </a:prstGeom>
        </p:spPr>
        <p:txBody>
          <a:bodyPr>
            <a:spAutoFit/>
          </a:bodyPr>
          <a:lstStyle/>
          <a:p>
            <a:pPr marL="342900" indent="-342900">
              <a:buFont typeface="Wingdings" pitchFamily="2" charset="2"/>
              <a:buChar char="Ø"/>
            </a:pPr>
            <a:r>
              <a:rPr lang="sq-AL" dirty="1" b="1" sz="2000"/>
              <a:t>Korniza ligjore serbe për krimin kibernetik</a:t>
            </a:r>
            <a:r>
              <a:rPr lang="sq-AL" dirty="1" sz="2000"/>
              <a:t>:</a:t>
            </a:r>
          </a:p>
          <a:p>
            <a:pPr marL="285750" lvl="0" indent="-285750">
              <a:buFont typeface="Arial" panose="020B0604020202020204" pitchFamily="34" charset="0"/>
              <a:buChar char="•"/>
            </a:pPr>
            <a:r>
              <a:rPr lang="sq-AL" dirty="1" sz="1750" i="1"/>
              <a:t>Ligji për Organizimin dhe kompetencat e autoriteteve qeveritare për luftimin e krimit kibernetik;</a:t>
            </a:r>
          </a:p>
          <a:p>
            <a:pPr marL="285750" lvl="0" indent="-285750">
              <a:buFont typeface="Arial" panose="020B0604020202020204" pitchFamily="34" charset="0"/>
              <a:buChar char="•"/>
            </a:pPr>
            <a:r>
              <a:rPr lang="sq-AL" dirty="1" sz="1750" i="1"/>
              <a:t>Ligji për Konfirmimin e konventës për krimin kibernetik;</a:t>
            </a:r>
          </a:p>
          <a:p>
            <a:pPr marL="285750" lvl="0" indent="-285750">
              <a:buFont typeface="Arial" panose="020B0604020202020204" pitchFamily="34" charset="0"/>
              <a:buChar char="•"/>
            </a:pPr>
            <a:r>
              <a:rPr lang="sq-AL" dirty="1" sz="1750" i="1"/>
              <a:t>Ligji për Konfirmimin e protokollit shtesë të konventës për krimin kibernetik, lidhur me kriminalizimin e akteve të natyrës raciste dhe ksenofobike të kryera përmes sistemeve kompjuterike;</a:t>
            </a:r>
          </a:p>
          <a:p>
            <a:pPr marL="285750" lvl="0" indent="-285750">
              <a:buFont typeface="Arial" panose="020B0604020202020204" pitchFamily="34" charset="0"/>
              <a:buChar char="•"/>
            </a:pPr>
            <a:r>
              <a:rPr lang="sq-AL" dirty="1" sz="1750" i="1"/>
              <a:t>Ligji për ratifikimin e Konventës së Këshillit të Evropës për mbrojtjen e fëmijëve nga shfrytëzimi seksual dhe abuzimi seksual;</a:t>
            </a:r>
          </a:p>
          <a:p>
            <a:pPr marL="285750" lvl="0" indent="-285750">
              <a:buFont typeface="Arial" panose="020B0604020202020204" pitchFamily="34" charset="0"/>
              <a:buChar char="•"/>
            </a:pPr>
            <a:r>
              <a:rPr lang="sq-AL" dirty="1" sz="1750" i="1"/>
              <a:t>Kodi Penal;</a:t>
            </a:r>
          </a:p>
          <a:p>
            <a:pPr marL="285750" lvl="0" indent="-285750">
              <a:buFont typeface="Arial" panose="020B0604020202020204" pitchFamily="34" charset="0"/>
              <a:buChar char="•"/>
            </a:pPr>
            <a:r>
              <a:rPr lang="sq-AL" dirty="1" sz="1750" i="1"/>
              <a:t>Kodi i Procedurës Penale;</a:t>
            </a:r>
          </a:p>
          <a:p>
            <a:pPr marL="285750" indent="-285750">
              <a:lnSpc>
                <a:spcPct val="90000"/>
              </a:lnSpc>
              <a:buFont typeface="Arial" panose="020B0604020202020204" pitchFamily="34" charset="0"/>
              <a:buChar char="•"/>
            </a:pPr>
            <a:r>
              <a:rPr lang="sq-AL" dirty="1" sz="1750" i="1"/>
              <a:t>Ligji për ndihmën juridike të ndërsjellë në çështjet penale</a:t>
            </a:r>
          </a:p>
        </p:txBody>
      </p:sp>
      <p:sp>
        <p:nvSpPr>
          <p:cNvPr id="5" name="Rectangle 4">
            <a:extLst>
              <a:ext uri="{FF2B5EF4-FFF2-40B4-BE49-F238E27FC236}">
                <a16:creationId xmlns:a16="http://schemas.microsoft.com/office/drawing/2014/main" id="{9BB1715F-37D8-114B-8A1C-06F403579EED}"/>
              </a:ext>
            </a:extLst>
          </p:cNvPr>
          <p:cNvSpPr/>
          <p:nvPr/>
        </p:nvSpPr>
        <p:spPr>
          <a:xfrm>
            <a:off x="4572000" y="1354320"/>
            <a:ext cx="4572000" cy="5316840"/>
          </a:xfrm>
          <a:prstGeom prst="rect">
            <a:avLst/>
          </a:prstGeom>
        </p:spPr>
        <p:txBody>
          <a:bodyPr>
            <a:spAutoFit/>
          </a:bodyPr>
          <a:lstStyle/>
          <a:p>
            <a:pPr marL="285750" indent="-285750">
              <a:lnSpc>
                <a:spcPct val="90000"/>
              </a:lnSpc>
              <a:buFont typeface="Arial" panose="020B0604020202020204" pitchFamily="34" charset="0"/>
              <a:buChar char="•"/>
            </a:pPr>
            <a:r>
              <a:rPr lang="sq-AL" dirty="1" sz="1750" i="1"/>
              <a:t>Ligji për komunikimin elektronik</a:t>
            </a:r>
          </a:p>
          <a:p>
            <a:pPr marL="285750" indent="-285750">
              <a:lnSpc>
                <a:spcPct val="90000"/>
              </a:lnSpc>
              <a:buFont typeface="Arial" panose="020B0604020202020204" pitchFamily="34" charset="0"/>
              <a:buChar char="•"/>
            </a:pPr>
            <a:r>
              <a:rPr lang="sq-AL" dirty="1" sz="1750" i="1"/>
              <a:t>Ligji për përgjegjësinë e personave juridikë për veprat penale</a:t>
            </a:r>
            <a:r>
              <a:rPr lang="sq-AL" dirty="1" sz="1750" i="1"/>
              <a:t> </a:t>
            </a:r>
          </a:p>
          <a:p>
            <a:pPr marL="285750" indent="-285750">
              <a:lnSpc>
                <a:spcPct val="90000"/>
              </a:lnSpc>
              <a:buFont typeface="Arial" panose="020B0604020202020204" pitchFamily="34" charset="0"/>
              <a:buChar char="•"/>
            </a:pPr>
            <a:r>
              <a:rPr lang="sq-AL" dirty="1" sz="1750" i="1"/>
              <a:t>Ligji për kompetencat e veçanta për mbrojtjen efikase të të drejtave të pronës intelektuale</a:t>
            </a:r>
          </a:p>
          <a:p>
            <a:pPr marL="285750" lvl="0" indent="-285750">
              <a:buFont typeface="Arial" panose="020B0604020202020204" pitchFamily="34" charset="0"/>
              <a:buChar char="•"/>
            </a:pPr>
            <a:r>
              <a:rPr lang="sq-AL" dirty="1" sz="1750" i="1"/>
              <a:t>Ligji për sigurinë e informacionit;</a:t>
            </a:r>
          </a:p>
          <a:p>
            <a:pPr marL="285750" lvl="0" indent="-285750">
              <a:buFont typeface="Arial" panose="020B0604020202020204" pitchFamily="34" charset="0"/>
              <a:buChar char="•"/>
            </a:pPr>
            <a:r>
              <a:rPr lang="sq-AL" dirty="1" sz="1750" i="1"/>
              <a:t>Strategjia për luftën kundër krimit të teknologjisë së lartë për 2019-2023;</a:t>
            </a:r>
            <a:r>
              <a:rPr lang="sq-AL" dirty="1" sz="1750" i="1"/>
              <a:t> </a:t>
            </a:r>
          </a:p>
          <a:p>
            <a:pPr marL="285750" lvl="0" indent="-285750">
              <a:buFont typeface="Arial" panose="020B0604020202020204" pitchFamily="34" charset="0"/>
              <a:buChar char="•"/>
            </a:pPr>
            <a:r>
              <a:rPr lang="sq-AL" dirty="1" sz="1750" i="1"/>
              <a:t>Strategjia për zhvillimin e shoqërisë së informacionit në Republikën e Serbisë deri në vitin 2020;</a:t>
            </a:r>
          </a:p>
          <a:p>
            <a:pPr marL="285750" lvl="0" indent="-285750">
              <a:buFont typeface="Arial" panose="020B0604020202020204" pitchFamily="34" charset="0"/>
              <a:buChar char="•"/>
            </a:pPr>
            <a:r>
              <a:rPr lang="sq-AL" dirty="1" sz="1750" i="1"/>
              <a:t>Vlerësimi strategjik i sigurisë publike në Republikën e Serbisë.</a:t>
            </a:r>
          </a:p>
          <a:p>
            <a:pPr marL="285750" lvl="0" indent="-285750">
              <a:buFont typeface="Arial" panose="020B0604020202020204" pitchFamily="34" charset="0"/>
              <a:buChar char="•"/>
            </a:pPr>
            <a:r>
              <a:rPr lang="sq-AL" dirty="1" sz="1750" i="1"/>
              <a:t>Rregullorja për kushtet për sigurimin e shërbimeve të internetit dhe trafikut të të dhënave tjera dhe përmbajtjen e miratimit;</a:t>
            </a:r>
          </a:p>
          <a:p>
            <a:pPr marL="285750" lvl="0" indent="-285750">
              <a:buFont typeface="Arial" panose="020B0604020202020204" pitchFamily="34" charset="0"/>
              <a:buChar char="•"/>
            </a:pPr>
            <a:r>
              <a:rPr lang="sq-AL" dirty="1" sz="1750" i="1"/>
              <a:t>Rregullore për kushtet për ofrimin e shërbimeve të transmetimit të zërit në Internet dhe përmbajtjen e miratimit.</a:t>
            </a:r>
          </a:p>
        </p:txBody>
      </p:sp>
    </p:spTree>
    <p:extLst>
      <p:ext uri="{BB962C8B-B14F-4D97-AF65-F5344CB8AC3E}">
        <p14:creationId xmlns:p14="http://schemas.microsoft.com/office/powerpoint/2010/main" val="32726617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25</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25</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666167"/>
          </a:xfrm>
          <a:prstGeom prst="rect">
            <a:avLst/>
          </a:prstGeom>
        </p:spPr>
        <p:txBody>
          <a:bodyPr>
            <a:spAutoFit/>
          </a:bodyPr>
          <a:lstStyle/>
          <a:p>
            <a:pPr marL="342900" indent="-342900">
              <a:buFont typeface="Wingdings" pitchFamily="2" charset="2"/>
              <a:buChar char="Ø"/>
            </a:pPr>
            <a:r>
              <a:rPr lang="sq-AL" dirty="1" b="1" sz="2000"/>
              <a:t>Autoritetet e specializuara serbe të krimit kibernetik</a:t>
            </a:r>
            <a:r>
              <a:rPr lang="sq-AL" dirty="1" sz="2000"/>
              <a:t>:</a:t>
            </a:r>
          </a:p>
          <a:p>
            <a:pPr>
              <a:lnSpc>
                <a:spcPct val="90000"/>
              </a:lnSpc>
            </a:pPr>
            <a:endParaRPr lang="en-US" b="1" i="1" dirty="0">
              <a:solidFill>
                <a:srgbClr val="FF0000"/>
              </a:solidFill>
            </a:endParaRPr>
          </a:p>
          <a:p>
            <a:pPr marL="342900" indent="-342900">
              <a:lnSpc>
                <a:spcPct val="90000"/>
              </a:lnSpc>
              <a:buFont typeface="Wingdings" pitchFamily="2" charset="2"/>
              <a:buChar char="ü"/>
            </a:pPr>
            <a:r>
              <a:rPr lang="sq-AL" dirty="1" sz="2000" i="1"/>
              <a:t>Ligji për organizimin e kompetencës së autoriteteve qeveritare në luftën kundër krimit të teknologjisë së lartë:</a:t>
            </a:r>
          </a:p>
          <a:p>
            <a:pPr>
              <a:lnSpc>
                <a:spcPct val="90000"/>
              </a:lnSpc>
            </a:pPr>
            <a:endParaRPr lang="en-GB" sz="2000" b="1" i="1" dirty="0">
              <a:solidFill>
                <a:srgbClr val="FF0000"/>
              </a:solidFill>
            </a:endParaRPr>
          </a:p>
          <a:p>
            <a:pPr marL="342900" indent="-342900">
              <a:lnSpc>
                <a:spcPct val="90000"/>
              </a:lnSpc>
              <a:buFont typeface="Wingdings" pitchFamily="2" charset="2"/>
              <a:buChar char="v"/>
            </a:pPr>
            <a:r>
              <a:rPr lang="sq-AL" dirty="1" sz="2000" b="1"/>
              <a:t>Prokuroria Speciale për Krimin e Teknologjisë së Lartë në Serbi</a:t>
            </a:r>
          </a:p>
          <a:p>
            <a:pPr>
              <a:lnSpc>
                <a:spcPct val="90000"/>
              </a:lnSpc>
            </a:pPr>
            <a:endParaRPr lang="en-US" sz="2000" b="1" dirty="0"/>
          </a:p>
          <a:p>
            <a:pPr marL="342900" indent="-342900">
              <a:lnSpc>
                <a:spcPct val="90000"/>
              </a:lnSpc>
              <a:buFont typeface="Wingdings" pitchFamily="2" charset="2"/>
              <a:buChar char="v"/>
            </a:pPr>
            <a:r>
              <a:rPr lang="sq-AL" dirty="1" sz="2000" b="1"/>
              <a:t>Ministria e Brendshme - Departamenti për Krimin e Teknologjisë së Lartë</a:t>
            </a:r>
          </a:p>
          <a:p>
            <a:pPr marL="342900" indent="-342900">
              <a:lnSpc>
                <a:spcPct val="90000"/>
              </a:lnSpc>
              <a:buFont typeface="Wingdings" pitchFamily="2" charset="2"/>
              <a:buChar char="v"/>
            </a:pPr>
            <a:endParaRPr lang="en-US" sz="2000" b="1" dirty="0"/>
          </a:p>
          <a:p>
            <a:pPr marL="342900" indent="-342900">
              <a:lnSpc>
                <a:spcPct val="90000"/>
              </a:lnSpc>
              <a:buFont typeface="Wingdings" pitchFamily="2" charset="2"/>
              <a:buChar char="v"/>
            </a:pPr>
            <a:r>
              <a:rPr lang="sq-AL" dirty="1" sz="2000" b="1"/>
              <a:t>Gjykata e Lartë në Beograd - Departamenti Special për Krimin e Teknologjisë së Lartë</a:t>
            </a:r>
          </a:p>
          <a:p>
            <a:pPr marL="342900" indent="-342900">
              <a:lnSpc>
                <a:spcPct val="90000"/>
              </a:lnSpc>
              <a:buFont typeface="Wingdings" pitchFamily="2" charset="2"/>
              <a:buChar char="v"/>
            </a:pPr>
            <a:endParaRPr lang="en-US" sz="2000" b="1" dirty="0"/>
          </a:p>
          <a:p>
            <a:pPr marL="342900" indent="-342900">
              <a:lnSpc>
                <a:spcPct val="90000"/>
              </a:lnSpc>
              <a:buFont typeface="Wingdings" pitchFamily="2" charset="2"/>
              <a:buChar char="Ø"/>
            </a:pPr>
            <a:r>
              <a:rPr lang="sq-AL" dirty="1" sz="2000" b="1">
                <a:solidFill>
                  <a:srgbClr val="FF0000"/>
                </a:solidFill>
              </a:rPr>
              <a:t>Juridiksioni i gjerë kombëtar</a:t>
            </a:r>
          </a:p>
          <a:p>
            <a:pPr marL="342900" indent="-342900">
              <a:lnSpc>
                <a:spcPct val="90000"/>
              </a:lnSpc>
              <a:buFont typeface="Wingdings" pitchFamily="2" charset="2"/>
              <a:buChar char="Ø"/>
            </a:pPr>
            <a:r>
              <a:rPr lang="sq-AL" dirty="1" sz="2000" b="1">
                <a:solidFill>
                  <a:srgbClr val="FF0000"/>
                </a:solidFill>
              </a:rPr>
              <a:t>Pikat e kontaktit 24/7</a:t>
            </a:r>
          </a:p>
        </p:txBody>
      </p:sp>
      <p:pic>
        <p:nvPicPr>
          <p:cNvPr id="16" name="Picture 9">
            <a:extLst>
              <a:ext uri="{FF2B5EF4-FFF2-40B4-BE49-F238E27FC236}">
                <a16:creationId xmlns:a16="http://schemas.microsoft.com/office/drawing/2014/main" id="{BC739C73-B47D-6E40-BCEF-2ED6B345349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0093" y="2659537"/>
            <a:ext cx="3024336" cy="214779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279288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26</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26</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986254"/>
          </a:xfrm>
          <a:prstGeom prst="rect">
            <a:avLst/>
          </a:prstGeom>
        </p:spPr>
        <p:txBody>
          <a:bodyPr>
            <a:spAutoFit/>
          </a:bodyPr>
          <a:lstStyle/>
          <a:p>
            <a:pPr marL="342900" indent="-342900">
              <a:buFont typeface="Wingdings" pitchFamily="2" charset="2"/>
              <a:buChar char="Ø"/>
            </a:pPr>
            <a:r>
              <a:rPr lang="sq-AL" dirty="1" b="1" sz="2000"/>
              <a:t>Juridiksioni i të drejtës materiale:</a:t>
            </a:r>
          </a:p>
          <a:p>
            <a:pPr marL="342900" indent="-342900">
              <a:buFont typeface="Wingdings" pitchFamily="2" charset="2"/>
              <a:buChar char="Ø"/>
            </a:pPr>
            <a:endParaRPr lang="en-US" sz="2000" dirty="0"/>
          </a:p>
          <a:p>
            <a:pPr marL="342900" lvl="0" indent="-342900" algn="just">
              <a:buFont typeface="Wingdings" pitchFamily="2" charset="2"/>
              <a:buChar char="ü"/>
            </a:pPr>
            <a:r>
              <a:rPr lang="sq-AL" dirty="1" b="1" sz="1900"/>
              <a:t>Veprat penale kundër sigurisë së të dhënave kompjuterike</a:t>
            </a:r>
            <a:r>
              <a:rPr lang="sq-AL" dirty="1" sz="1900"/>
              <a:t> të përcaktuara me Kodin Penal të Republikës së Serbisë</a:t>
            </a:r>
          </a:p>
          <a:p>
            <a:pPr marL="342900" indent="-342900" algn="just">
              <a:buFont typeface="Wingdings" pitchFamily="2" charset="2"/>
              <a:buChar char="ü"/>
            </a:pPr>
            <a:r>
              <a:rPr lang="sq-AL" dirty="1" b="1" sz="1900"/>
              <a:t>Veprat penale kundër pronës intelektuale</a:t>
            </a:r>
            <a:r>
              <a:rPr lang="sq-AL" dirty="1" sz="1900"/>
              <a:t>, pronës, tregtisë dhe industrisë dhe trafikut ligjor të cilat kryhen duke përdorur si objekt ose mjet të kryerjes së veprës penale, kompjuterët, rrjetet kompjuterike, të dhënat kompjuterike, përfshirë produktet e tyre në formë të prekshme ose elektronike, dhe numri i artikujve të veprave të mbrojtura nga e drejta e autorit është më shumë se </a:t>
            </a:r>
            <a:r>
              <a:rPr lang="sq-AL" dirty="1" sz="1900">
                <a:solidFill>
                  <a:srgbClr val="FF0000"/>
                </a:solidFill>
              </a:rPr>
              <a:t>2000</a:t>
            </a:r>
            <a:r>
              <a:rPr lang="sq-AL" dirty="1" sz="1900"/>
              <a:t>, ose shuma e dëmit aktual është më shumë se </a:t>
            </a:r>
            <a:r>
              <a:rPr lang="sq-AL" dirty="1" sz="1900">
                <a:solidFill>
                  <a:srgbClr val="FF0000"/>
                </a:solidFill>
              </a:rPr>
              <a:t>1.000.000,00</a:t>
            </a:r>
            <a:r>
              <a:rPr lang="sq-AL" dirty="1" sz="1900"/>
              <a:t> dinarë (përaf.</a:t>
            </a:r>
            <a:r>
              <a:rPr lang="sq-AL" dirty="1" sz="1900"/>
              <a:t> </a:t>
            </a:r>
            <a:r>
              <a:rPr lang="sq-AL" dirty="1" sz="1900"/>
              <a:t>10.000 Euro apo 14.000 USD).</a:t>
            </a:r>
          </a:p>
          <a:p>
            <a:pPr lvl="0"/>
            <a:endParaRPr lang="en-GB" sz="2000" dirty="0"/>
          </a:p>
        </p:txBody>
      </p:sp>
      <p:sp>
        <p:nvSpPr>
          <p:cNvPr id="5" name="Rectangle 4">
            <a:extLst>
              <a:ext uri="{FF2B5EF4-FFF2-40B4-BE49-F238E27FC236}">
                <a16:creationId xmlns:a16="http://schemas.microsoft.com/office/drawing/2014/main" id="{9BB1715F-37D8-114B-8A1C-06F403579EED}"/>
              </a:ext>
            </a:extLst>
          </p:cNvPr>
          <p:cNvSpPr/>
          <p:nvPr/>
        </p:nvSpPr>
        <p:spPr>
          <a:xfrm>
            <a:off x="4572000" y="1536983"/>
            <a:ext cx="4572000" cy="2139047"/>
          </a:xfrm>
          <a:prstGeom prst="rect">
            <a:avLst/>
          </a:prstGeom>
        </p:spPr>
        <p:txBody>
          <a:bodyPr>
            <a:spAutoFit/>
          </a:bodyPr>
          <a:lstStyle/>
          <a:p>
            <a:pPr marL="342900" lvl="0" indent="-342900" algn="just">
              <a:buFont typeface="Wingdings" pitchFamily="2" charset="2"/>
              <a:buChar char="ü"/>
            </a:pPr>
            <a:r>
              <a:rPr lang="sq-AL" dirty="1" b="1" sz="1900"/>
              <a:t>Veprat penale kundër lirisë dhe të drejtave të njeriut dhe qytetarit, lirive gjinore, rendit dhe paqes publike, sistemit kushtetues dhe sigurisë</a:t>
            </a:r>
            <a:r>
              <a:rPr lang="sq-AL" dirty="1" sz="1900"/>
              <a:t>, të cilat mund të konsiderohen nga mënyra e kryerjes ose mjetet e përdorura si krim kibernetik.</a:t>
            </a:r>
          </a:p>
        </p:txBody>
      </p:sp>
    </p:spTree>
    <p:extLst>
      <p:ext uri="{BB962C8B-B14F-4D97-AF65-F5344CB8AC3E}">
        <p14:creationId xmlns:p14="http://schemas.microsoft.com/office/powerpoint/2010/main" val="11362727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27</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27</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graphicFrame>
        <p:nvGraphicFramePr>
          <p:cNvPr id="12" name="Table 11">
            <a:extLst>
              <a:ext uri="{FF2B5EF4-FFF2-40B4-BE49-F238E27FC236}">
                <a16:creationId xmlns:a16="http://schemas.microsoft.com/office/drawing/2014/main" id="{957CE092-810E-F442-BEE8-9F447233709C}"/>
              </a:ext>
            </a:extLst>
          </p:cNvPr>
          <p:cNvGraphicFramePr>
            <a:graphicFrameLocks noGrp="1"/>
          </p:cNvGraphicFramePr>
          <p:nvPr>
            <p:extLst>
              <p:ext uri="{D42A27DB-BD31-4B8C-83A1-F6EECF244321}">
                <p14:modId xmlns:p14="http://schemas.microsoft.com/office/powerpoint/2010/main" val="4085290513"/>
              </p:ext>
            </p:extLst>
          </p:nvPr>
        </p:nvGraphicFramePr>
        <p:xfrm>
          <a:off x="188822" y="1446041"/>
          <a:ext cx="8766355" cy="5110388"/>
        </p:xfrm>
        <a:graphic>
          <a:graphicData uri="http://schemas.openxmlformats.org/drawingml/2006/table">
            <a:tbl>
              <a:tblPr>
                <a:tableStyleId>{5C22544A-7EE6-4342-B048-85BDC9FD1C3A}</a:tableStyleId>
              </a:tblPr>
              <a:tblGrid>
                <a:gridCol w="1008740">
                  <a:extLst>
                    <a:ext uri="{9D8B030D-6E8A-4147-A177-3AD203B41FA5}">
                      <a16:colId xmlns:a16="http://schemas.microsoft.com/office/drawing/2014/main" val="521900256"/>
                    </a:ext>
                  </a:extLst>
                </a:gridCol>
                <a:gridCol w="1459233">
                  <a:extLst>
                    <a:ext uri="{9D8B030D-6E8A-4147-A177-3AD203B41FA5}">
                      <a16:colId xmlns:a16="http://schemas.microsoft.com/office/drawing/2014/main" val="1932740328"/>
                    </a:ext>
                  </a:extLst>
                </a:gridCol>
                <a:gridCol w="1459842">
                  <a:extLst>
                    <a:ext uri="{9D8B030D-6E8A-4147-A177-3AD203B41FA5}">
                      <a16:colId xmlns:a16="http://schemas.microsoft.com/office/drawing/2014/main" val="2130989019"/>
                    </a:ext>
                  </a:extLst>
                </a:gridCol>
                <a:gridCol w="1094576">
                  <a:extLst>
                    <a:ext uri="{9D8B030D-6E8A-4147-A177-3AD203B41FA5}">
                      <a16:colId xmlns:a16="http://schemas.microsoft.com/office/drawing/2014/main" val="3155338217"/>
                    </a:ext>
                  </a:extLst>
                </a:gridCol>
                <a:gridCol w="2005304">
                  <a:extLst>
                    <a:ext uri="{9D8B030D-6E8A-4147-A177-3AD203B41FA5}">
                      <a16:colId xmlns:a16="http://schemas.microsoft.com/office/drawing/2014/main" val="1851680803"/>
                    </a:ext>
                  </a:extLst>
                </a:gridCol>
                <a:gridCol w="1738660">
                  <a:extLst>
                    <a:ext uri="{9D8B030D-6E8A-4147-A177-3AD203B41FA5}">
                      <a16:colId xmlns:a16="http://schemas.microsoft.com/office/drawing/2014/main" val="2428747307"/>
                    </a:ext>
                  </a:extLst>
                </a:gridCol>
              </a:tblGrid>
              <a:tr h="235527">
                <a:tc>
                  <a:txBody>
                    <a:bodyPr/>
                    <a:lstStyle/>
                    <a:p>
                      <a:pPr marL="0" marR="0">
                        <a:spcBef>
                          <a:spcPts val="0"/>
                        </a:spcBef>
                        <a:spcAft>
                          <a:spcPts val="0"/>
                        </a:spcAft>
                      </a:pPr>
                      <a:r>
                        <a:rPr lang="sq-AL" dirty="1" sz="1500"/>
                        <a:t> </a:t>
                      </a:r>
                    </a:p>
                  </a:txBody>
                  <a:tcPr marL="56990" marR="56990" marT="7915" marB="0"/>
                </a:tc>
                <a:tc>
                  <a:txBody>
                    <a:bodyPr/>
                    <a:lstStyle/>
                    <a:p>
                      <a:pPr marL="0" marR="0">
                        <a:spcBef>
                          <a:spcPts val="0"/>
                        </a:spcBef>
                        <a:spcAft>
                          <a:spcPts val="0"/>
                        </a:spcAft>
                      </a:pPr>
                      <a:r>
                        <a:rPr lang="sq-AL" dirty="1" sz="1500"/>
                        <a:t> </a:t>
                      </a:r>
                    </a:p>
                  </a:txBody>
                  <a:tcPr marL="56990" marR="56990" marT="7915" marB="0" anchor="ctr"/>
                </a:tc>
                <a:tc>
                  <a:txBody>
                    <a:bodyPr/>
                    <a:lstStyle/>
                    <a:p>
                      <a:pPr marL="0" marR="0">
                        <a:spcBef>
                          <a:spcPts val="0"/>
                        </a:spcBef>
                        <a:spcAft>
                          <a:spcPts val="0"/>
                        </a:spcAft>
                      </a:pPr>
                      <a:r>
                        <a:rPr lang="sq-AL" dirty="1" sz="1500"/>
                        <a:t> </a:t>
                      </a:r>
                    </a:p>
                  </a:txBody>
                  <a:tcPr marL="56990" marR="56990" marT="7915" marB="0" anchor="ctr"/>
                </a:tc>
                <a:tc>
                  <a:txBody>
                    <a:bodyPr/>
                    <a:lstStyle/>
                    <a:p>
                      <a:pPr marL="0" marR="0">
                        <a:spcBef>
                          <a:spcPts val="0"/>
                        </a:spcBef>
                        <a:spcAft>
                          <a:spcPts val="0"/>
                        </a:spcAft>
                      </a:pPr>
                      <a:r>
                        <a:rPr lang="sq-AL" dirty="1" sz="1500"/>
                        <a:t> </a:t>
                      </a:r>
                    </a:p>
                  </a:txBody>
                  <a:tcPr marL="56990" marR="56990" marT="7915" marB="0" anchor="ctr"/>
                </a:tc>
                <a:tc>
                  <a:txBody>
                    <a:bodyPr/>
                    <a:lstStyle/>
                    <a:p>
                      <a:pPr marL="0" marR="0">
                        <a:spcBef>
                          <a:spcPts val="0"/>
                        </a:spcBef>
                        <a:spcAft>
                          <a:spcPts val="0"/>
                        </a:spcAft>
                      </a:pPr>
                      <a:r>
                        <a:rPr lang="sq-AL" dirty="1" sz="1500"/>
                        <a:t> </a:t>
                      </a:r>
                    </a:p>
                  </a:txBody>
                  <a:tcPr marL="56990" marR="56990" marT="7915" marB="0" anchor="ctr"/>
                </a:tc>
                <a:tc rowSpan="3">
                  <a:txBody>
                    <a:bodyPr/>
                    <a:lstStyle/>
                    <a:p>
                      <a:pPr marL="0" marR="0">
                        <a:spcBef>
                          <a:spcPts val="0"/>
                        </a:spcBef>
                        <a:spcAft>
                          <a:spcPts val="0"/>
                        </a:spcAft>
                      </a:pPr>
                      <a:r>
                        <a:rPr lang="sq-AL" dirty="1" sz="1500" b="1"/>
                        <a:t>Ndryshimi në përqindje</a:t>
                      </a:r>
                    </a:p>
                  </a:txBody>
                  <a:tcPr marL="56990" marR="56990" marT="7915" marB="0" anchor="ctr"/>
                </a:tc>
                <a:extLst>
                  <a:ext uri="{0D108BD9-81ED-4DB2-BD59-A6C34878D82A}">
                    <a16:rowId xmlns:a16="http://schemas.microsoft.com/office/drawing/2014/main" val="686915019"/>
                  </a:ext>
                </a:extLst>
              </a:tr>
              <a:tr h="465713">
                <a:tc>
                  <a:txBody>
                    <a:bodyPr/>
                    <a:lstStyle/>
                    <a:p>
                      <a:pPr marL="0" marR="0">
                        <a:spcBef>
                          <a:spcPts val="0"/>
                        </a:spcBef>
                        <a:spcAft>
                          <a:spcPts val="0"/>
                        </a:spcAft>
                      </a:pPr>
                      <a:r>
                        <a:rPr lang="sq-AL" dirty="1" sz="1500"/>
                        <a:t> </a:t>
                      </a:r>
                    </a:p>
                  </a:txBody>
                  <a:tcPr marL="56990" marR="56990" marT="7915" marB="0"/>
                </a:tc>
                <a:tc>
                  <a:txBody>
                    <a:bodyPr/>
                    <a:lstStyle/>
                    <a:p>
                      <a:pPr marL="0" marR="0" algn="ctr">
                        <a:spcBef>
                          <a:spcPts val="0"/>
                        </a:spcBef>
                        <a:spcAft>
                          <a:spcPts val="0"/>
                        </a:spcAft>
                      </a:pPr>
                      <a:r>
                        <a:rPr lang="sq-AL" dirty="1" sz="1500" b="1"/>
                        <a:t>Kryesit e njohur</a:t>
                      </a:r>
                    </a:p>
                  </a:txBody>
                  <a:tcPr marL="56990" marR="56990" marT="7915" marB="0"/>
                </a:tc>
                <a:tc>
                  <a:txBody>
                    <a:bodyPr/>
                    <a:lstStyle/>
                    <a:p>
                      <a:pPr marL="0" marR="0" algn="ctr">
                        <a:spcBef>
                          <a:spcPts val="0"/>
                        </a:spcBef>
                        <a:spcAft>
                          <a:spcPts val="0"/>
                        </a:spcAft>
                      </a:pPr>
                      <a:r>
                        <a:rPr lang="sq-AL" dirty="1" sz="1500" b="1"/>
                        <a:t>Kryesit e panjohur</a:t>
                      </a:r>
                    </a:p>
                  </a:txBody>
                  <a:tcPr marL="56990" marR="56990" marT="7915" marB="0"/>
                </a:tc>
                <a:tc>
                  <a:txBody>
                    <a:bodyPr/>
                    <a:lstStyle/>
                    <a:p>
                      <a:pPr marL="0" marR="0" algn="l" rtl="0">
                        <a:spcBef>
                          <a:spcPts val="0"/>
                        </a:spcBef>
                        <a:spcAft>
                          <a:spcPts val="0"/>
                        </a:spcAft>
                      </a:pPr>
                      <a:endParaRPr lang="en-GB" sz="1500" b="1">
                        <a:effectLst/>
                      </a:endParaRPr>
                    </a:p>
                    <a:p>
                      <a:pPr marL="0" marR="0" algn="ctr">
                        <a:spcBef>
                          <a:spcPts val="0"/>
                        </a:spcBef>
                        <a:spcAft>
                          <a:spcPts val="0"/>
                        </a:spcAft>
                      </a:pPr>
                      <a:r>
                        <a:rPr lang="sq-AL" dirty="1" sz="1500" b="1"/>
                        <a:t>Ngjarje</a:t>
                      </a:r>
                    </a:p>
                  </a:txBody>
                  <a:tcPr marL="56990" marR="56990" marT="7915" marB="0"/>
                </a:tc>
                <a:tc>
                  <a:txBody>
                    <a:bodyPr/>
                    <a:lstStyle/>
                    <a:p>
                      <a:pPr marL="0" marR="0" algn="l" rtl="0">
                        <a:spcBef>
                          <a:spcPts val="0"/>
                        </a:spcBef>
                        <a:spcAft>
                          <a:spcPts val="0"/>
                        </a:spcAft>
                      </a:pPr>
                      <a:endParaRPr lang="en-GB" sz="1500" b="1">
                        <a:effectLst/>
                      </a:endParaRPr>
                    </a:p>
                    <a:p>
                      <a:pPr marL="0" marR="0" algn="ctr">
                        <a:spcBef>
                          <a:spcPts val="0"/>
                        </a:spcBef>
                        <a:spcAft>
                          <a:spcPts val="0"/>
                        </a:spcAft>
                      </a:pPr>
                      <a:r>
                        <a:rPr lang="sq-AL" dirty="1" sz="1500" b="1"/>
                        <a:t>Numri i përgjithshëm i lëndëve</a:t>
                      </a:r>
                    </a:p>
                  </a:txBody>
                  <a:tcPr marL="56990" marR="56990" marT="7915" marB="0"/>
                </a:tc>
                <a:tc vMerge="1">
                  <a:txBody>
                    <a:bodyPr/>
                    <a:lstStyle/>
                    <a:p>
                      <a:endParaRPr lang="en-US"/>
                    </a:p>
                  </a:txBody>
                  <a:tcPr/>
                </a:tc>
                <a:extLst>
                  <a:ext uri="{0D108BD9-81ED-4DB2-BD59-A6C34878D82A}">
                    <a16:rowId xmlns:a16="http://schemas.microsoft.com/office/drawing/2014/main" val="646027251"/>
                  </a:ext>
                </a:extLst>
              </a:tr>
              <a:tr h="235527">
                <a:tc>
                  <a:txBody>
                    <a:bodyPr/>
                    <a:lstStyle/>
                    <a:p>
                      <a:pPr marL="0" marR="0">
                        <a:spcBef>
                          <a:spcPts val="0"/>
                        </a:spcBef>
                        <a:spcAft>
                          <a:spcPts val="0"/>
                        </a:spcAft>
                      </a:pPr>
                      <a:r>
                        <a:rPr lang="sq-AL" dirty="1" sz="1500"/>
                        <a:t> </a:t>
                      </a:r>
                    </a:p>
                  </a:txBody>
                  <a:tcPr marL="56990" marR="56990" marT="7915" marB="0"/>
                </a:tc>
                <a:tc>
                  <a:txBody>
                    <a:bodyPr/>
                    <a:lstStyle/>
                    <a:p>
                      <a:pPr marL="0" marR="0">
                        <a:spcBef>
                          <a:spcPts val="0"/>
                        </a:spcBef>
                        <a:spcAft>
                          <a:spcPts val="0"/>
                        </a:spcAft>
                      </a:pPr>
                      <a:r>
                        <a:rPr lang="sq-AL" dirty="1" sz="1500"/>
                        <a:t> </a:t>
                      </a:r>
                    </a:p>
                  </a:txBody>
                  <a:tcPr marL="56990" marR="56990" marT="7915" marB="0"/>
                </a:tc>
                <a:tc>
                  <a:txBody>
                    <a:bodyPr/>
                    <a:lstStyle/>
                    <a:p>
                      <a:pPr marL="0" marR="0">
                        <a:spcBef>
                          <a:spcPts val="0"/>
                        </a:spcBef>
                        <a:spcAft>
                          <a:spcPts val="0"/>
                        </a:spcAft>
                      </a:pPr>
                      <a:r>
                        <a:rPr lang="sq-AL" dirty="1" sz="1500"/>
                        <a:t> </a:t>
                      </a:r>
                    </a:p>
                  </a:txBody>
                  <a:tcPr marL="56990" marR="56990" marT="7915" marB="0"/>
                </a:tc>
                <a:tc>
                  <a:txBody>
                    <a:bodyPr/>
                    <a:lstStyle/>
                    <a:p>
                      <a:pPr marL="0" marR="0">
                        <a:spcBef>
                          <a:spcPts val="0"/>
                        </a:spcBef>
                        <a:spcAft>
                          <a:spcPts val="0"/>
                        </a:spcAft>
                      </a:pPr>
                      <a:r>
                        <a:rPr lang="sq-AL" dirty="1" sz="1500"/>
                        <a:t> </a:t>
                      </a:r>
                    </a:p>
                  </a:txBody>
                  <a:tcPr marL="56990" marR="56990" marT="7915" marB="0"/>
                </a:tc>
                <a:tc>
                  <a:txBody>
                    <a:bodyPr/>
                    <a:lstStyle/>
                    <a:p>
                      <a:pPr marL="0" marR="0">
                        <a:spcBef>
                          <a:spcPts val="0"/>
                        </a:spcBef>
                        <a:spcAft>
                          <a:spcPts val="0"/>
                        </a:spcAft>
                      </a:pPr>
                      <a:r>
                        <a:rPr lang="sq-AL" dirty="1" sz="1500"/>
                        <a:t> </a:t>
                      </a:r>
                    </a:p>
                  </a:txBody>
                  <a:tcPr marL="56990" marR="56990" marT="7915" marB="0"/>
                </a:tc>
                <a:tc vMerge="1">
                  <a:txBody>
                    <a:bodyPr/>
                    <a:lstStyle/>
                    <a:p>
                      <a:endParaRPr lang="en-US"/>
                    </a:p>
                  </a:txBody>
                  <a:tcPr/>
                </a:tc>
                <a:extLst>
                  <a:ext uri="{0D108BD9-81ED-4DB2-BD59-A6C34878D82A}">
                    <a16:rowId xmlns:a16="http://schemas.microsoft.com/office/drawing/2014/main" val="888555996"/>
                  </a:ext>
                </a:extLst>
              </a:tr>
              <a:tr h="225442">
                <a:tc>
                  <a:txBody>
                    <a:bodyPr/>
                    <a:lstStyle/>
                    <a:p>
                      <a:pPr marL="0" marR="0" algn="ctr">
                        <a:spcBef>
                          <a:spcPts val="0"/>
                        </a:spcBef>
                        <a:spcAft>
                          <a:spcPts val="0"/>
                        </a:spcAft>
                      </a:pPr>
                      <a:r>
                        <a:rPr lang="sq-AL" dirty="1" sz="1500" b="1"/>
                        <a:t>2006</a:t>
                      </a:r>
                    </a:p>
                  </a:txBody>
                  <a:tcPr marL="56990" marR="56990" marT="7915" marB="0"/>
                </a:tc>
                <a:tc>
                  <a:txBody>
                    <a:bodyPr/>
                    <a:lstStyle/>
                    <a:p>
                      <a:pPr marL="0" marR="0" algn="ctr">
                        <a:spcBef>
                          <a:spcPts val="0"/>
                        </a:spcBef>
                        <a:spcAft>
                          <a:spcPts val="0"/>
                        </a:spcAft>
                      </a:pPr>
                      <a:r>
                        <a:rPr lang="sq-AL" dirty="1" sz="1500"/>
                        <a:t>19</a:t>
                      </a:r>
                    </a:p>
                  </a:txBody>
                  <a:tcPr marL="56990" marR="56990" marT="7915" marB="0"/>
                </a:tc>
                <a:tc>
                  <a:txBody>
                    <a:bodyPr/>
                    <a:lstStyle/>
                    <a:p>
                      <a:pPr marL="0" marR="0" algn="ctr">
                        <a:spcBef>
                          <a:spcPts val="0"/>
                        </a:spcBef>
                        <a:spcAft>
                          <a:spcPts val="0"/>
                        </a:spcAft>
                      </a:pPr>
                      <a:r>
                        <a:rPr lang="sq-AL" dirty="1" sz="1500"/>
                        <a:t>0</a:t>
                      </a:r>
                    </a:p>
                  </a:txBody>
                  <a:tcPr marL="56990" marR="56990" marT="7915" marB="0"/>
                </a:tc>
                <a:tc>
                  <a:txBody>
                    <a:bodyPr/>
                    <a:lstStyle/>
                    <a:p>
                      <a:pPr marL="0" marR="0" algn="ctr">
                        <a:spcBef>
                          <a:spcPts val="0"/>
                        </a:spcBef>
                        <a:spcAft>
                          <a:spcPts val="0"/>
                        </a:spcAft>
                      </a:pPr>
                      <a:r>
                        <a:rPr lang="sq-AL" dirty="1" sz="1500"/>
                        <a:t>0</a:t>
                      </a:r>
                    </a:p>
                  </a:txBody>
                  <a:tcPr marL="56990" marR="56990" marT="7915" marB="0"/>
                </a:tc>
                <a:tc>
                  <a:txBody>
                    <a:bodyPr/>
                    <a:lstStyle/>
                    <a:p>
                      <a:pPr marL="0" marR="0" algn="ctr">
                        <a:spcBef>
                          <a:spcPts val="0"/>
                        </a:spcBef>
                        <a:spcAft>
                          <a:spcPts val="0"/>
                        </a:spcAft>
                      </a:pPr>
                      <a:r>
                        <a:rPr lang="sq-AL" dirty="1" sz="1500"/>
                        <a:t>19</a:t>
                      </a:r>
                    </a:p>
                  </a:txBody>
                  <a:tcPr marL="56990" marR="56990" marT="7915" marB="0"/>
                </a:tc>
                <a:tc>
                  <a:txBody>
                    <a:bodyPr/>
                    <a:lstStyle/>
                    <a:p>
                      <a:pPr marL="0" marR="0">
                        <a:spcBef>
                          <a:spcPts val="0"/>
                        </a:spcBef>
                        <a:spcAft>
                          <a:spcPts val="0"/>
                        </a:spcAft>
                      </a:pPr>
                      <a:r>
                        <a:rPr lang="sq-AL" dirty="1" sz="1500"/>
                        <a:t> </a:t>
                      </a:r>
                    </a:p>
                  </a:txBody>
                  <a:tcPr marL="56990" marR="56990" marT="7915" marB="0"/>
                </a:tc>
                <a:extLst>
                  <a:ext uri="{0D108BD9-81ED-4DB2-BD59-A6C34878D82A}">
                    <a16:rowId xmlns:a16="http://schemas.microsoft.com/office/drawing/2014/main" val="1929646753"/>
                  </a:ext>
                </a:extLst>
              </a:tr>
              <a:tr h="235527">
                <a:tc>
                  <a:txBody>
                    <a:bodyPr/>
                    <a:lstStyle/>
                    <a:p>
                      <a:pPr marL="0" marR="0" algn="ctr">
                        <a:spcBef>
                          <a:spcPts val="0"/>
                        </a:spcBef>
                        <a:spcAft>
                          <a:spcPts val="0"/>
                        </a:spcAft>
                      </a:pPr>
                      <a:r>
                        <a:rPr lang="sq-AL" dirty="1" sz="1500" b="1"/>
                        <a:t>2007</a:t>
                      </a:r>
                    </a:p>
                  </a:txBody>
                  <a:tcPr marL="56990" marR="56990" marT="7915" marB="0"/>
                </a:tc>
                <a:tc>
                  <a:txBody>
                    <a:bodyPr/>
                    <a:lstStyle/>
                    <a:p>
                      <a:pPr marL="0" marR="0" algn="ctr">
                        <a:spcBef>
                          <a:spcPts val="0"/>
                        </a:spcBef>
                        <a:spcAft>
                          <a:spcPts val="0"/>
                        </a:spcAft>
                      </a:pPr>
                      <a:r>
                        <a:rPr lang="sq-AL" dirty="1" sz="1500"/>
                        <a:t>75</a:t>
                      </a:r>
                    </a:p>
                  </a:txBody>
                  <a:tcPr marL="56990" marR="56990" marT="7915" marB="0"/>
                </a:tc>
                <a:tc>
                  <a:txBody>
                    <a:bodyPr/>
                    <a:lstStyle/>
                    <a:p>
                      <a:pPr marL="0" marR="0" algn="ctr">
                        <a:spcBef>
                          <a:spcPts val="0"/>
                        </a:spcBef>
                        <a:spcAft>
                          <a:spcPts val="0"/>
                        </a:spcAft>
                      </a:pPr>
                      <a:r>
                        <a:rPr lang="sq-AL" dirty="1" sz="1500"/>
                        <a:t>11</a:t>
                      </a:r>
                    </a:p>
                  </a:txBody>
                  <a:tcPr marL="56990" marR="56990" marT="7915" marB="0"/>
                </a:tc>
                <a:tc>
                  <a:txBody>
                    <a:bodyPr/>
                    <a:lstStyle/>
                    <a:p>
                      <a:pPr marL="0" marR="0" algn="ctr">
                        <a:spcBef>
                          <a:spcPts val="0"/>
                        </a:spcBef>
                        <a:spcAft>
                          <a:spcPts val="0"/>
                        </a:spcAft>
                      </a:pPr>
                      <a:r>
                        <a:rPr lang="sq-AL" dirty="1" sz="1500"/>
                        <a:t>68</a:t>
                      </a:r>
                    </a:p>
                  </a:txBody>
                  <a:tcPr marL="56990" marR="56990" marT="7915" marB="0"/>
                </a:tc>
                <a:tc>
                  <a:txBody>
                    <a:bodyPr/>
                    <a:lstStyle/>
                    <a:p>
                      <a:pPr marL="0" marR="0" algn="ctr">
                        <a:spcBef>
                          <a:spcPts val="0"/>
                        </a:spcBef>
                        <a:spcAft>
                          <a:spcPts val="0"/>
                        </a:spcAft>
                      </a:pPr>
                      <a:r>
                        <a:rPr lang="sq-AL" dirty="1" sz="1500"/>
                        <a:t>154</a:t>
                      </a:r>
                    </a:p>
                  </a:txBody>
                  <a:tcPr marL="56990" marR="56990" marT="7915" marB="0"/>
                </a:tc>
                <a:tc>
                  <a:txBody>
                    <a:bodyPr/>
                    <a:lstStyle/>
                    <a:p>
                      <a:pPr marL="0" marR="0" algn="ctr">
                        <a:spcBef>
                          <a:spcPts val="0"/>
                        </a:spcBef>
                        <a:spcAft>
                          <a:spcPts val="0"/>
                        </a:spcAft>
                      </a:pPr>
                      <a:r>
                        <a:rPr lang="sq-AL" dirty="1" sz="1500" b="1"/>
                        <a:t>+710,53%</a:t>
                      </a:r>
                    </a:p>
                  </a:txBody>
                  <a:tcPr marL="56990" marR="56990" marT="7915" marB="0"/>
                </a:tc>
                <a:extLst>
                  <a:ext uri="{0D108BD9-81ED-4DB2-BD59-A6C34878D82A}">
                    <a16:rowId xmlns:a16="http://schemas.microsoft.com/office/drawing/2014/main" val="2000179711"/>
                  </a:ext>
                </a:extLst>
              </a:tr>
              <a:tr h="235527">
                <a:tc>
                  <a:txBody>
                    <a:bodyPr/>
                    <a:lstStyle/>
                    <a:p>
                      <a:pPr marL="0" marR="0" algn="ctr">
                        <a:spcBef>
                          <a:spcPts val="0"/>
                        </a:spcBef>
                        <a:spcAft>
                          <a:spcPts val="0"/>
                        </a:spcAft>
                      </a:pPr>
                      <a:r>
                        <a:rPr lang="sq-AL" dirty="1" sz="1500" b="1"/>
                        <a:t>2008</a:t>
                      </a:r>
                    </a:p>
                  </a:txBody>
                  <a:tcPr marL="56990" marR="56990" marT="7915" marB="0"/>
                </a:tc>
                <a:tc>
                  <a:txBody>
                    <a:bodyPr/>
                    <a:lstStyle/>
                    <a:p>
                      <a:pPr marL="0" marR="0" algn="ctr">
                        <a:spcBef>
                          <a:spcPts val="0"/>
                        </a:spcBef>
                        <a:spcAft>
                          <a:spcPts val="0"/>
                        </a:spcAft>
                      </a:pPr>
                      <a:r>
                        <a:rPr lang="sq-AL" dirty="1" sz="1500"/>
                        <a:t>110</a:t>
                      </a:r>
                    </a:p>
                  </a:txBody>
                  <a:tcPr marL="56990" marR="56990" marT="7915" marB="0"/>
                </a:tc>
                <a:tc>
                  <a:txBody>
                    <a:bodyPr/>
                    <a:lstStyle/>
                    <a:p>
                      <a:pPr marL="0" marR="0" algn="ctr">
                        <a:spcBef>
                          <a:spcPts val="0"/>
                        </a:spcBef>
                        <a:spcAft>
                          <a:spcPts val="0"/>
                        </a:spcAft>
                      </a:pPr>
                      <a:r>
                        <a:rPr lang="sq-AL" dirty="1" sz="1500"/>
                        <a:t>14</a:t>
                      </a:r>
                    </a:p>
                  </a:txBody>
                  <a:tcPr marL="56990" marR="56990" marT="7915" marB="0"/>
                </a:tc>
                <a:tc>
                  <a:txBody>
                    <a:bodyPr/>
                    <a:lstStyle/>
                    <a:p>
                      <a:pPr marL="0" marR="0" algn="ctr">
                        <a:spcBef>
                          <a:spcPts val="0"/>
                        </a:spcBef>
                        <a:spcAft>
                          <a:spcPts val="0"/>
                        </a:spcAft>
                      </a:pPr>
                      <a:r>
                        <a:rPr lang="sq-AL" dirty="1" sz="1500"/>
                        <a:t>60</a:t>
                      </a:r>
                    </a:p>
                  </a:txBody>
                  <a:tcPr marL="56990" marR="56990" marT="7915" marB="0"/>
                </a:tc>
                <a:tc>
                  <a:txBody>
                    <a:bodyPr/>
                    <a:lstStyle/>
                    <a:p>
                      <a:pPr marL="0" marR="0" algn="ctr">
                        <a:spcBef>
                          <a:spcPts val="0"/>
                        </a:spcBef>
                        <a:spcAft>
                          <a:spcPts val="0"/>
                        </a:spcAft>
                      </a:pPr>
                      <a:r>
                        <a:rPr lang="sq-AL" dirty="1" sz="1500"/>
                        <a:t>184</a:t>
                      </a:r>
                    </a:p>
                  </a:txBody>
                  <a:tcPr marL="56990" marR="56990" marT="7915" marB="0"/>
                </a:tc>
                <a:tc>
                  <a:txBody>
                    <a:bodyPr/>
                    <a:lstStyle/>
                    <a:p>
                      <a:pPr marL="0" marR="0" algn="ctr">
                        <a:spcBef>
                          <a:spcPts val="0"/>
                        </a:spcBef>
                        <a:spcAft>
                          <a:spcPts val="0"/>
                        </a:spcAft>
                      </a:pPr>
                      <a:r>
                        <a:rPr lang="sq-AL" dirty="1" sz="1500" b="1"/>
                        <a:t>+19,48%</a:t>
                      </a:r>
                    </a:p>
                  </a:txBody>
                  <a:tcPr marL="56990" marR="56990" marT="7915" marB="0"/>
                </a:tc>
                <a:extLst>
                  <a:ext uri="{0D108BD9-81ED-4DB2-BD59-A6C34878D82A}">
                    <a16:rowId xmlns:a16="http://schemas.microsoft.com/office/drawing/2014/main" val="369200216"/>
                  </a:ext>
                </a:extLst>
              </a:tr>
              <a:tr h="235527">
                <a:tc>
                  <a:txBody>
                    <a:bodyPr/>
                    <a:lstStyle/>
                    <a:p>
                      <a:pPr marL="0" marR="0" algn="ctr">
                        <a:spcBef>
                          <a:spcPts val="0"/>
                        </a:spcBef>
                        <a:spcAft>
                          <a:spcPts val="0"/>
                        </a:spcAft>
                      </a:pPr>
                      <a:r>
                        <a:rPr lang="sq-AL" dirty="1" sz="1500" b="1"/>
                        <a:t>2009</a:t>
                      </a:r>
                    </a:p>
                  </a:txBody>
                  <a:tcPr marL="56990" marR="56990" marT="7915" marB="0"/>
                </a:tc>
                <a:tc>
                  <a:txBody>
                    <a:bodyPr/>
                    <a:lstStyle/>
                    <a:p>
                      <a:pPr marL="0" marR="0" algn="ctr">
                        <a:spcBef>
                          <a:spcPts val="0"/>
                        </a:spcBef>
                        <a:spcAft>
                          <a:spcPts val="0"/>
                        </a:spcAft>
                      </a:pPr>
                      <a:r>
                        <a:rPr lang="sq-AL" dirty="1" sz="1500"/>
                        <a:t>91</a:t>
                      </a:r>
                    </a:p>
                  </a:txBody>
                  <a:tcPr marL="56990" marR="56990" marT="7915" marB="0"/>
                </a:tc>
                <a:tc>
                  <a:txBody>
                    <a:bodyPr/>
                    <a:lstStyle/>
                    <a:p>
                      <a:pPr marL="0" marR="0" algn="ctr">
                        <a:spcBef>
                          <a:spcPts val="0"/>
                        </a:spcBef>
                        <a:spcAft>
                          <a:spcPts val="0"/>
                        </a:spcAft>
                      </a:pPr>
                      <a:r>
                        <a:rPr lang="sq-AL" dirty="1" sz="1500"/>
                        <a:t>42</a:t>
                      </a:r>
                    </a:p>
                  </a:txBody>
                  <a:tcPr marL="56990" marR="56990" marT="7915" marB="0"/>
                </a:tc>
                <a:tc>
                  <a:txBody>
                    <a:bodyPr/>
                    <a:lstStyle/>
                    <a:p>
                      <a:pPr marL="0" marR="0" algn="ctr">
                        <a:spcBef>
                          <a:spcPts val="0"/>
                        </a:spcBef>
                        <a:spcAft>
                          <a:spcPts val="0"/>
                        </a:spcAft>
                      </a:pPr>
                      <a:r>
                        <a:rPr lang="sq-AL" dirty="1" sz="1500"/>
                        <a:t>114</a:t>
                      </a:r>
                    </a:p>
                  </a:txBody>
                  <a:tcPr marL="56990" marR="56990" marT="7915" marB="0"/>
                </a:tc>
                <a:tc>
                  <a:txBody>
                    <a:bodyPr/>
                    <a:lstStyle/>
                    <a:p>
                      <a:pPr marL="0" marR="0" algn="ctr">
                        <a:spcBef>
                          <a:spcPts val="0"/>
                        </a:spcBef>
                        <a:spcAft>
                          <a:spcPts val="0"/>
                        </a:spcAft>
                      </a:pPr>
                      <a:r>
                        <a:rPr lang="sq-AL" dirty="1" sz="1500"/>
                        <a:t>247</a:t>
                      </a:r>
                    </a:p>
                  </a:txBody>
                  <a:tcPr marL="56990" marR="56990" marT="7915" marB="0"/>
                </a:tc>
                <a:tc>
                  <a:txBody>
                    <a:bodyPr/>
                    <a:lstStyle/>
                    <a:p>
                      <a:pPr marL="0" marR="0" algn="ctr">
                        <a:spcBef>
                          <a:spcPts val="0"/>
                        </a:spcBef>
                        <a:spcAft>
                          <a:spcPts val="0"/>
                        </a:spcAft>
                      </a:pPr>
                      <a:r>
                        <a:rPr lang="sq-AL" dirty="1" sz="1500" b="1"/>
                        <a:t>+34,24%</a:t>
                      </a:r>
                    </a:p>
                  </a:txBody>
                  <a:tcPr marL="56990" marR="56990" marT="7915" marB="0"/>
                </a:tc>
                <a:extLst>
                  <a:ext uri="{0D108BD9-81ED-4DB2-BD59-A6C34878D82A}">
                    <a16:rowId xmlns:a16="http://schemas.microsoft.com/office/drawing/2014/main" val="1395899619"/>
                  </a:ext>
                </a:extLst>
              </a:tr>
              <a:tr h="235527">
                <a:tc>
                  <a:txBody>
                    <a:bodyPr/>
                    <a:lstStyle/>
                    <a:p>
                      <a:pPr marL="0" marR="0" algn="ctr">
                        <a:spcBef>
                          <a:spcPts val="0"/>
                        </a:spcBef>
                        <a:spcAft>
                          <a:spcPts val="0"/>
                        </a:spcAft>
                      </a:pPr>
                      <a:r>
                        <a:rPr lang="sq-AL" dirty="1" sz="1500" b="1"/>
                        <a:t>2010</a:t>
                      </a:r>
                    </a:p>
                  </a:txBody>
                  <a:tcPr marL="56990" marR="56990" marT="7915" marB="0"/>
                </a:tc>
                <a:tc>
                  <a:txBody>
                    <a:bodyPr/>
                    <a:lstStyle/>
                    <a:p>
                      <a:pPr marL="0" marR="0" algn="ctr">
                        <a:spcBef>
                          <a:spcPts val="0"/>
                        </a:spcBef>
                        <a:spcAft>
                          <a:spcPts val="0"/>
                        </a:spcAft>
                      </a:pPr>
                      <a:r>
                        <a:rPr lang="sq-AL" dirty="1" sz="1500"/>
                        <a:t>116</a:t>
                      </a:r>
                    </a:p>
                  </a:txBody>
                  <a:tcPr marL="56990" marR="56990" marT="7915" marB="0"/>
                </a:tc>
                <a:tc>
                  <a:txBody>
                    <a:bodyPr/>
                    <a:lstStyle/>
                    <a:p>
                      <a:pPr marL="0" marR="0" algn="ctr">
                        <a:spcBef>
                          <a:spcPts val="0"/>
                        </a:spcBef>
                        <a:spcAft>
                          <a:spcPts val="0"/>
                        </a:spcAft>
                      </a:pPr>
                      <a:r>
                        <a:rPr lang="sq-AL" dirty="1" sz="1500"/>
                        <a:t>13</a:t>
                      </a:r>
                    </a:p>
                  </a:txBody>
                  <a:tcPr marL="56990" marR="56990" marT="7915" marB="0"/>
                </a:tc>
                <a:tc>
                  <a:txBody>
                    <a:bodyPr/>
                    <a:lstStyle/>
                    <a:p>
                      <a:pPr marL="0" marR="0" algn="ctr">
                        <a:spcBef>
                          <a:spcPts val="0"/>
                        </a:spcBef>
                        <a:spcAft>
                          <a:spcPts val="0"/>
                        </a:spcAft>
                      </a:pPr>
                      <a:r>
                        <a:rPr lang="sq-AL" dirty="1" sz="1500"/>
                        <a:t>443</a:t>
                      </a:r>
                    </a:p>
                  </a:txBody>
                  <a:tcPr marL="56990" marR="56990" marT="7915" marB="0"/>
                </a:tc>
                <a:tc>
                  <a:txBody>
                    <a:bodyPr/>
                    <a:lstStyle/>
                    <a:p>
                      <a:pPr marL="0" marR="0" algn="ctr">
                        <a:spcBef>
                          <a:spcPts val="0"/>
                        </a:spcBef>
                        <a:spcAft>
                          <a:spcPts val="0"/>
                        </a:spcAft>
                      </a:pPr>
                      <a:r>
                        <a:rPr lang="sq-AL" dirty="1" sz="1500"/>
                        <a:t>572</a:t>
                      </a:r>
                    </a:p>
                  </a:txBody>
                  <a:tcPr marL="56990" marR="56990" marT="7915" marB="0"/>
                </a:tc>
                <a:tc>
                  <a:txBody>
                    <a:bodyPr/>
                    <a:lstStyle/>
                    <a:p>
                      <a:pPr marL="0" marR="0" algn="ctr">
                        <a:spcBef>
                          <a:spcPts val="0"/>
                        </a:spcBef>
                        <a:spcAft>
                          <a:spcPts val="0"/>
                        </a:spcAft>
                      </a:pPr>
                      <a:r>
                        <a:rPr lang="sq-AL" dirty="1" sz="1500" b="1"/>
                        <a:t>+131,58%</a:t>
                      </a:r>
                    </a:p>
                  </a:txBody>
                  <a:tcPr marL="56990" marR="56990" marT="7915" marB="0"/>
                </a:tc>
                <a:extLst>
                  <a:ext uri="{0D108BD9-81ED-4DB2-BD59-A6C34878D82A}">
                    <a16:rowId xmlns:a16="http://schemas.microsoft.com/office/drawing/2014/main" val="3605786941"/>
                  </a:ext>
                </a:extLst>
              </a:tr>
              <a:tr h="235527">
                <a:tc>
                  <a:txBody>
                    <a:bodyPr/>
                    <a:lstStyle/>
                    <a:p>
                      <a:pPr marL="0" marR="0" algn="ctr">
                        <a:spcBef>
                          <a:spcPts val="0"/>
                        </a:spcBef>
                        <a:spcAft>
                          <a:spcPts val="0"/>
                        </a:spcAft>
                      </a:pPr>
                      <a:r>
                        <a:rPr lang="sq-AL" dirty="1" sz="1500" b="1"/>
                        <a:t>2011</a:t>
                      </a:r>
                    </a:p>
                  </a:txBody>
                  <a:tcPr marL="56990" marR="56990" marT="7915" marB="0"/>
                </a:tc>
                <a:tc>
                  <a:txBody>
                    <a:bodyPr/>
                    <a:lstStyle/>
                    <a:p>
                      <a:pPr marL="0" marR="0" algn="ctr">
                        <a:spcBef>
                          <a:spcPts val="0"/>
                        </a:spcBef>
                        <a:spcAft>
                          <a:spcPts val="0"/>
                        </a:spcAft>
                      </a:pPr>
                      <a:r>
                        <a:rPr lang="sq-AL" dirty="1" sz="1500"/>
                        <a:t>130</a:t>
                      </a:r>
                    </a:p>
                  </a:txBody>
                  <a:tcPr marL="56990" marR="56990" marT="7915" marB="0"/>
                </a:tc>
                <a:tc>
                  <a:txBody>
                    <a:bodyPr/>
                    <a:lstStyle/>
                    <a:p>
                      <a:pPr marL="0" marR="0" algn="ctr">
                        <a:spcBef>
                          <a:spcPts val="0"/>
                        </a:spcBef>
                        <a:spcAft>
                          <a:spcPts val="0"/>
                        </a:spcAft>
                      </a:pPr>
                      <a:r>
                        <a:rPr lang="sq-AL" dirty="1" sz="1500"/>
                        <a:t>28</a:t>
                      </a:r>
                    </a:p>
                  </a:txBody>
                  <a:tcPr marL="56990" marR="56990" marT="7915" marB="0"/>
                </a:tc>
                <a:tc>
                  <a:txBody>
                    <a:bodyPr/>
                    <a:lstStyle/>
                    <a:p>
                      <a:pPr marL="0" marR="0" algn="ctr">
                        <a:spcBef>
                          <a:spcPts val="0"/>
                        </a:spcBef>
                        <a:spcAft>
                          <a:spcPts val="0"/>
                        </a:spcAft>
                      </a:pPr>
                      <a:r>
                        <a:rPr lang="sq-AL" dirty="1" sz="1500"/>
                        <a:t>502</a:t>
                      </a:r>
                    </a:p>
                  </a:txBody>
                  <a:tcPr marL="56990" marR="56990" marT="7915" marB="0"/>
                </a:tc>
                <a:tc>
                  <a:txBody>
                    <a:bodyPr/>
                    <a:lstStyle/>
                    <a:p>
                      <a:pPr marL="0" marR="0" algn="ctr">
                        <a:spcBef>
                          <a:spcPts val="0"/>
                        </a:spcBef>
                        <a:spcAft>
                          <a:spcPts val="0"/>
                        </a:spcAft>
                      </a:pPr>
                      <a:r>
                        <a:rPr lang="sq-AL" dirty="1" sz="1500"/>
                        <a:t>660</a:t>
                      </a:r>
                    </a:p>
                  </a:txBody>
                  <a:tcPr marL="56990" marR="56990" marT="7915" marB="0"/>
                </a:tc>
                <a:tc>
                  <a:txBody>
                    <a:bodyPr/>
                    <a:lstStyle/>
                    <a:p>
                      <a:pPr marL="0" marR="0" algn="ctr">
                        <a:spcBef>
                          <a:spcPts val="0"/>
                        </a:spcBef>
                        <a:spcAft>
                          <a:spcPts val="0"/>
                        </a:spcAft>
                      </a:pPr>
                      <a:r>
                        <a:rPr lang="sq-AL" dirty="1" sz="1500" b="1"/>
                        <a:t>+15,38%</a:t>
                      </a:r>
                    </a:p>
                  </a:txBody>
                  <a:tcPr marL="56990" marR="56990" marT="7915" marB="0"/>
                </a:tc>
                <a:extLst>
                  <a:ext uri="{0D108BD9-81ED-4DB2-BD59-A6C34878D82A}">
                    <a16:rowId xmlns:a16="http://schemas.microsoft.com/office/drawing/2014/main" val="856193860"/>
                  </a:ext>
                </a:extLst>
              </a:tr>
              <a:tr h="235527">
                <a:tc>
                  <a:txBody>
                    <a:bodyPr/>
                    <a:lstStyle/>
                    <a:p>
                      <a:pPr marL="0" marR="0" algn="ctr">
                        <a:spcBef>
                          <a:spcPts val="0"/>
                        </a:spcBef>
                        <a:spcAft>
                          <a:spcPts val="0"/>
                        </a:spcAft>
                      </a:pPr>
                      <a:r>
                        <a:rPr lang="sq-AL" dirty="1" sz="1500" b="1"/>
                        <a:t>2012</a:t>
                      </a:r>
                    </a:p>
                  </a:txBody>
                  <a:tcPr marL="56990" marR="56990" marT="7915" marB="0"/>
                </a:tc>
                <a:tc>
                  <a:txBody>
                    <a:bodyPr/>
                    <a:lstStyle/>
                    <a:p>
                      <a:pPr marL="0" marR="0" algn="ctr">
                        <a:spcBef>
                          <a:spcPts val="0"/>
                        </a:spcBef>
                        <a:spcAft>
                          <a:spcPts val="0"/>
                        </a:spcAft>
                      </a:pPr>
                      <a:r>
                        <a:rPr lang="sq-AL" dirty="1" sz="1500"/>
                        <a:t>114</a:t>
                      </a:r>
                    </a:p>
                  </a:txBody>
                  <a:tcPr marL="56990" marR="56990" marT="7915" marB="0"/>
                </a:tc>
                <a:tc>
                  <a:txBody>
                    <a:bodyPr/>
                    <a:lstStyle/>
                    <a:p>
                      <a:pPr marL="0" marR="0" algn="ctr">
                        <a:spcBef>
                          <a:spcPts val="0"/>
                        </a:spcBef>
                        <a:spcAft>
                          <a:spcPts val="0"/>
                        </a:spcAft>
                      </a:pPr>
                      <a:r>
                        <a:rPr lang="sq-AL" dirty="1" sz="1500"/>
                        <a:t>65</a:t>
                      </a:r>
                    </a:p>
                  </a:txBody>
                  <a:tcPr marL="56990" marR="56990" marT="7915" marB="0"/>
                </a:tc>
                <a:tc>
                  <a:txBody>
                    <a:bodyPr/>
                    <a:lstStyle/>
                    <a:p>
                      <a:pPr marL="0" marR="0" algn="ctr">
                        <a:spcBef>
                          <a:spcPts val="0"/>
                        </a:spcBef>
                        <a:spcAft>
                          <a:spcPts val="0"/>
                        </a:spcAft>
                      </a:pPr>
                      <a:r>
                        <a:rPr lang="sq-AL" dirty="1" sz="1500"/>
                        <a:t>609</a:t>
                      </a:r>
                    </a:p>
                  </a:txBody>
                  <a:tcPr marL="56990" marR="56990" marT="7915" marB="0"/>
                </a:tc>
                <a:tc>
                  <a:txBody>
                    <a:bodyPr/>
                    <a:lstStyle/>
                    <a:p>
                      <a:pPr marL="0" marR="0" algn="ctr">
                        <a:spcBef>
                          <a:spcPts val="0"/>
                        </a:spcBef>
                        <a:spcAft>
                          <a:spcPts val="0"/>
                        </a:spcAft>
                      </a:pPr>
                      <a:r>
                        <a:rPr lang="sq-AL" dirty="1" sz="1500"/>
                        <a:t>788</a:t>
                      </a:r>
                    </a:p>
                  </a:txBody>
                  <a:tcPr marL="56990" marR="56990" marT="7915" marB="0"/>
                </a:tc>
                <a:tc>
                  <a:txBody>
                    <a:bodyPr/>
                    <a:lstStyle/>
                    <a:p>
                      <a:pPr marL="0" marR="0" algn="ctr">
                        <a:spcBef>
                          <a:spcPts val="0"/>
                        </a:spcBef>
                        <a:spcAft>
                          <a:spcPts val="0"/>
                        </a:spcAft>
                      </a:pPr>
                      <a:r>
                        <a:rPr lang="sq-AL" dirty="1" sz="1500" b="1"/>
                        <a:t>+19,39%</a:t>
                      </a:r>
                    </a:p>
                  </a:txBody>
                  <a:tcPr marL="56990" marR="56990" marT="7915" marB="0"/>
                </a:tc>
                <a:extLst>
                  <a:ext uri="{0D108BD9-81ED-4DB2-BD59-A6C34878D82A}">
                    <a16:rowId xmlns:a16="http://schemas.microsoft.com/office/drawing/2014/main" val="297533818"/>
                  </a:ext>
                </a:extLst>
              </a:tr>
              <a:tr h="235527">
                <a:tc>
                  <a:txBody>
                    <a:bodyPr/>
                    <a:lstStyle/>
                    <a:p>
                      <a:pPr marL="0" marR="0" algn="ctr">
                        <a:spcBef>
                          <a:spcPts val="0"/>
                        </a:spcBef>
                        <a:spcAft>
                          <a:spcPts val="0"/>
                        </a:spcAft>
                      </a:pPr>
                      <a:r>
                        <a:rPr lang="sq-AL" dirty="1" sz="1500" b="1"/>
                        <a:t>2013</a:t>
                      </a:r>
                    </a:p>
                  </a:txBody>
                  <a:tcPr marL="56990" marR="56990" marT="7915" marB="0"/>
                </a:tc>
                <a:tc>
                  <a:txBody>
                    <a:bodyPr/>
                    <a:lstStyle/>
                    <a:p>
                      <a:pPr marL="0" marR="0" algn="ctr">
                        <a:spcBef>
                          <a:spcPts val="0"/>
                        </a:spcBef>
                        <a:spcAft>
                          <a:spcPts val="0"/>
                        </a:spcAft>
                      </a:pPr>
                      <a:r>
                        <a:rPr lang="sq-AL" dirty="1" sz="1500"/>
                        <a:t>160</a:t>
                      </a:r>
                    </a:p>
                  </a:txBody>
                  <a:tcPr marL="56990" marR="56990" marT="7915" marB="0"/>
                </a:tc>
                <a:tc>
                  <a:txBody>
                    <a:bodyPr/>
                    <a:lstStyle/>
                    <a:p>
                      <a:pPr marL="0" marR="0" algn="ctr">
                        <a:spcBef>
                          <a:spcPts val="0"/>
                        </a:spcBef>
                        <a:spcAft>
                          <a:spcPts val="0"/>
                        </a:spcAft>
                      </a:pPr>
                      <a:r>
                        <a:rPr lang="sq-AL" dirty="1" sz="1500"/>
                        <a:t>243</a:t>
                      </a:r>
                    </a:p>
                  </a:txBody>
                  <a:tcPr marL="56990" marR="56990" marT="7915" marB="0"/>
                </a:tc>
                <a:tc>
                  <a:txBody>
                    <a:bodyPr/>
                    <a:lstStyle/>
                    <a:p>
                      <a:pPr marL="0" marR="0" algn="ctr">
                        <a:spcBef>
                          <a:spcPts val="0"/>
                        </a:spcBef>
                        <a:spcAft>
                          <a:spcPts val="0"/>
                        </a:spcAft>
                      </a:pPr>
                      <a:r>
                        <a:rPr lang="sq-AL" dirty="1" sz="1500"/>
                        <a:t>558</a:t>
                      </a:r>
                    </a:p>
                  </a:txBody>
                  <a:tcPr marL="56990" marR="56990" marT="7915" marB="0"/>
                </a:tc>
                <a:tc>
                  <a:txBody>
                    <a:bodyPr/>
                    <a:lstStyle/>
                    <a:p>
                      <a:pPr marL="0" marR="0" algn="ctr">
                        <a:spcBef>
                          <a:spcPts val="0"/>
                        </a:spcBef>
                        <a:spcAft>
                          <a:spcPts val="0"/>
                        </a:spcAft>
                      </a:pPr>
                      <a:r>
                        <a:rPr lang="sq-AL" dirty="1" sz="1500"/>
                        <a:t>961</a:t>
                      </a:r>
                    </a:p>
                  </a:txBody>
                  <a:tcPr marL="56990" marR="56990" marT="7915" marB="0"/>
                </a:tc>
                <a:tc>
                  <a:txBody>
                    <a:bodyPr/>
                    <a:lstStyle/>
                    <a:p>
                      <a:pPr marL="0" marR="0" algn="ctr">
                        <a:spcBef>
                          <a:spcPts val="0"/>
                        </a:spcBef>
                        <a:spcAft>
                          <a:spcPts val="0"/>
                        </a:spcAft>
                      </a:pPr>
                      <a:r>
                        <a:rPr lang="sq-AL" dirty="1" sz="1500" b="1"/>
                        <a:t>+21,95%</a:t>
                      </a:r>
                    </a:p>
                  </a:txBody>
                  <a:tcPr marL="56990" marR="56990" marT="7915" marB="0"/>
                </a:tc>
                <a:extLst>
                  <a:ext uri="{0D108BD9-81ED-4DB2-BD59-A6C34878D82A}">
                    <a16:rowId xmlns:a16="http://schemas.microsoft.com/office/drawing/2014/main" val="1572343064"/>
                  </a:ext>
                </a:extLst>
              </a:tr>
              <a:tr h="235527">
                <a:tc>
                  <a:txBody>
                    <a:bodyPr/>
                    <a:lstStyle/>
                    <a:p>
                      <a:pPr marL="0" marR="0" algn="ctr">
                        <a:spcBef>
                          <a:spcPts val="0"/>
                        </a:spcBef>
                        <a:spcAft>
                          <a:spcPts val="0"/>
                        </a:spcAft>
                      </a:pPr>
                      <a:r>
                        <a:rPr lang="sq-AL" dirty="1" sz="1500" b="1"/>
                        <a:t>2014</a:t>
                      </a:r>
                    </a:p>
                  </a:txBody>
                  <a:tcPr marL="56990" marR="56990" marT="7915" marB="0"/>
                </a:tc>
                <a:tc>
                  <a:txBody>
                    <a:bodyPr/>
                    <a:lstStyle/>
                    <a:p>
                      <a:pPr marL="0" marR="0" algn="ctr">
                        <a:spcBef>
                          <a:spcPts val="0"/>
                        </a:spcBef>
                        <a:spcAft>
                          <a:spcPts val="0"/>
                        </a:spcAft>
                      </a:pPr>
                      <a:r>
                        <a:rPr lang="sq-AL" dirty="1" sz="1500"/>
                        <a:t>294</a:t>
                      </a:r>
                    </a:p>
                  </a:txBody>
                  <a:tcPr marL="56990" marR="56990" marT="7915" marB="0"/>
                </a:tc>
                <a:tc>
                  <a:txBody>
                    <a:bodyPr/>
                    <a:lstStyle/>
                    <a:p>
                      <a:pPr marL="0" marR="0" algn="ctr">
                        <a:spcBef>
                          <a:spcPts val="0"/>
                        </a:spcBef>
                        <a:spcAft>
                          <a:spcPts val="0"/>
                        </a:spcAft>
                      </a:pPr>
                      <a:r>
                        <a:rPr lang="sq-AL" dirty="1" sz="1500"/>
                        <a:t>352</a:t>
                      </a:r>
                    </a:p>
                  </a:txBody>
                  <a:tcPr marL="56990" marR="56990" marT="7915" marB="0"/>
                </a:tc>
                <a:tc>
                  <a:txBody>
                    <a:bodyPr/>
                    <a:lstStyle/>
                    <a:p>
                      <a:pPr marL="0" marR="0" algn="ctr">
                        <a:spcBef>
                          <a:spcPts val="0"/>
                        </a:spcBef>
                        <a:spcAft>
                          <a:spcPts val="0"/>
                        </a:spcAft>
                      </a:pPr>
                      <a:r>
                        <a:rPr lang="sq-AL" dirty="1" sz="1500"/>
                        <a:t>770</a:t>
                      </a:r>
                    </a:p>
                  </a:txBody>
                  <a:tcPr marL="56990" marR="56990" marT="7915" marB="0"/>
                </a:tc>
                <a:tc>
                  <a:txBody>
                    <a:bodyPr/>
                    <a:lstStyle/>
                    <a:p>
                      <a:pPr marL="0" marR="0" algn="ctr">
                        <a:spcBef>
                          <a:spcPts val="0"/>
                        </a:spcBef>
                        <a:spcAft>
                          <a:spcPts val="0"/>
                        </a:spcAft>
                      </a:pPr>
                      <a:r>
                        <a:rPr lang="sq-AL" dirty="1" sz="1500"/>
                        <a:t>1416</a:t>
                      </a:r>
                    </a:p>
                  </a:txBody>
                  <a:tcPr marL="56990" marR="56990" marT="7915" marB="0"/>
                </a:tc>
                <a:tc>
                  <a:txBody>
                    <a:bodyPr/>
                    <a:lstStyle/>
                    <a:p>
                      <a:pPr marL="0" marR="0" algn="ctr">
                        <a:spcBef>
                          <a:spcPts val="0"/>
                        </a:spcBef>
                        <a:spcAft>
                          <a:spcPts val="0"/>
                        </a:spcAft>
                      </a:pPr>
                      <a:r>
                        <a:rPr lang="sq-AL" dirty="1" sz="1500" b="1"/>
                        <a:t>+48,07%</a:t>
                      </a:r>
                    </a:p>
                  </a:txBody>
                  <a:tcPr marL="56990" marR="56990" marT="7915" marB="0"/>
                </a:tc>
                <a:extLst>
                  <a:ext uri="{0D108BD9-81ED-4DB2-BD59-A6C34878D82A}">
                    <a16:rowId xmlns:a16="http://schemas.microsoft.com/office/drawing/2014/main" val="3179969046"/>
                  </a:ext>
                </a:extLst>
              </a:tr>
              <a:tr h="235527">
                <a:tc>
                  <a:txBody>
                    <a:bodyPr/>
                    <a:lstStyle/>
                    <a:p>
                      <a:pPr marL="0" marR="0" algn="ctr">
                        <a:spcBef>
                          <a:spcPts val="0"/>
                        </a:spcBef>
                        <a:spcAft>
                          <a:spcPts val="0"/>
                        </a:spcAft>
                      </a:pPr>
                      <a:r>
                        <a:rPr lang="sq-AL" dirty="1" sz="1500" b="1"/>
                        <a:t>2015</a:t>
                      </a:r>
                    </a:p>
                  </a:txBody>
                  <a:tcPr marL="56990" marR="56990" marT="7915" marB="0"/>
                </a:tc>
                <a:tc>
                  <a:txBody>
                    <a:bodyPr/>
                    <a:lstStyle/>
                    <a:p>
                      <a:pPr marL="0" marR="0" algn="ctr">
                        <a:spcBef>
                          <a:spcPts val="0"/>
                        </a:spcBef>
                        <a:spcAft>
                          <a:spcPts val="0"/>
                        </a:spcAft>
                      </a:pPr>
                      <a:r>
                        <a:rPr lang="sq-AL" dirty="1" sz="1500"/>
                        <a:t>198</a:t>
                      </a:r>
                    </a:p>
                  </a:txBody>
                  <a:tcPr marL="56990" marR="56990" marT="7915" marB="0"/>
                </a:tc>
                <a:tc>
                  <a:txBody>
                    <a:bodyPr/>
                    <a:lstStyle/>
                    <a:p>
                      <a:pPr marL="0" marR="0" algn="ctr">
                        <a:spcBef>
                          <a:spcPts val="0"/>
                        </a:spcBef>
                        <a:spcAft>
                          <a:spcPts val="0"/>
                        </a:spcAft>
                      </a:pPr>
                      <a:r>
                        <a:rPr lang="sq-AL" dirty="1" sz="1500"/>
                        <a:t>570</a:t>
                      </a:r>
                    </a:p>
                  </a:txBody>
                  <a:tcPr marL="56990" marR="56990" marT="7915" marB="0"/>
                </a:tc>
                <a:tc>
                  <a:txBody>
                    <a:bodyPr/>
                    <a:lstStyle/>
                    <a:p>
                      <a:pPr marL="0" marR="0" algn="ctr">
                        <a:spcBef>
                          <a:spcPts val="0"/>
                        </a:spcBef>
                        <a:spcAft>
                          <a:spcPts val="0"/>
                        </a:spcAft>
                      </a:pPr>
                      <a:r>
                        <a:rPr lang="sq-AL" dirty="1" sz="1500"/>
                        <a:t>1306</a:t>
                      </a:r>
                    </a:p>
                  </a:txBody>
                  <a:tcPr marL="56990" marR="56990" marT="7915" marB="0"/>
                </a:tc>
                <a:tc>
                  <a:txBody>
                    <a:bodyPr/>
                    <a:lstStyle/>
                    <a:p>
                      <a:pPr marL="0" marR="0" algn="ctr">
                        <a:spcBef>
                          <a:spcPts val="0"/>
                        </a:spcBef>
                        <a:spcAft>
                          <a:spcPts val="0"/>
                        </a:spcAft>
                      </a:pPr>
                      <a:r>
                        <a:rPr lang="sq-AL" dirty="1" sz="1500"/>
                        <a:t>2074</a:t>
                      </a:r>
                    </a:p>
                  </a:txBody>
                  <a:tcPr marL="56990" marR="56990" marT="7915" marB="0"/>
                </a:tc>
                <a:tc>
                  <a:txBody>
                    <a:bodyPr/>
                    <a:lstStyle/>
                    <a:p>
                      <a:pPr marL="0" marR="0" algn="ctr">
                        <a:spcBef>
                          <a:spcPts val="0"/>
                        </a:spcBef>
                        <a:spcAft>
                          <a:spcPts val="0"/>
                        </a:spcAft>
                      </a:pPr>
                      <a:r>
                        <a:rPr lang="sq-AL" dirty="1" sz="1500" b="1"/>
                        <a:t>+45,74%</a:t>
                      </a:r>
                    </a:p>
                  </a:txBody>
                  <a:tcPr marL="56990" marR="56990" marT="7915" marB="0"/>
                </a:tc>
                <a:extLst>
                  <a:ext uri="{0D108BD9-81ED-4DB2-BD59-A6C34878D82A}">
                    <a16:rowId xmlns:a16="http://schemas.microsoft.com/office/drawing/2014/main" val="1096356066"/>
                  </a:ext>
                </a:extLst>
              </a:tr>
              <a:tr h="361299">
                <a:tc>
                  <a:txBody>
                    <a:bodyPr/>
                    <a:lstStyle/>
                    <a:p>
                      <a:pPr marL="0" marR="0" algn="ctr">
                        <a:spcBef>
                          <a:spcPts val="0"/>
                        </a:spcBef>
                        <a:spcAft>
                          <a:spcPts val="0"/>
                        </a:spcAft>
                      </a:pPr>
                      <a:r>
                        <a:rPr lang="sq-AL" dirty="1" sz="1500" b="1"/>
                        <a:t>2016</a:t>
                      </a:r>
                    </a:p>
                  </a:txBody>
                  <a:tcPr marL="56990" marR="56990" marT="7915" marB="0"/>
                </a:tc>
                <a:tc>
                  <a:txBody>
                    <a:bodyPr/>
                    <a:lstStyle/>
                    <a:p>
                      <a:pPr marL="0" marR="0" algn="ctr">
                        <a:spcBef>
                          <a:spcPts val="0"/>
                        </a:spcBef>
                        <a:spcAft>
                          <a:spcPts val="0"/>
                        </a:spcAft>
                      </a:pPr>
                      <a:r>
                        <a:rPr lang="sq-AL" dirty="1" sz="1500"/>
                        <a:t>240</a:t>
                      </a:r>
                    </a:p>
                  </a:txBody>
                  <a:tcPr marL="56990" marR="56990" marT="7915" marB="0"/>
                </a:tc>
                <a:tc>
                  <a:txBody>
                    <a:bodyPr/>
                    <a:lstStyle/>
                    <a:p>
                      <a:pPr marL="0" marR="0" algn="ctr">
                        <a:spcBef>
                          <a:spcPts val="0"/>
                        </a:spcBef>
                        <a:spcAft>
                          <a:spcPts val="0"/>
                        </a:spcAft>
                      </a:pPr>
                      <a:r>
                        <a:rPr lang="sq-AL" dirty="1" sz="1500"/>
                        <a:t>580</a:t>
                      </a:r>
                    </a:p>
                  </a:txBody>
                  <a:tcPr marL="56990" marR="56990" marT="7915" marB="0"/>
                </a:tc>
                <a:tc>
                  <a:txBody>
                    <a:bodyPr/>
                    <a:lstStyle/>
                    <a:p>
                      <a:pPr marL="0" marR="0" algn="ctr">
                        <a:spcBef>
                          <a:spcPts val="0"/>
                        </a:spcBef>
                        <a:spcAft>
                          <a:spcPts val="0"/>
                        </a:spcAft>
                      </a:pPr>
                      <a:r>
                        <a:rPr lang="sq-AL" dirty="1" sz="1500"/>
                        <a:t>1237</a:t>
                      </a:r>
                    </a:p>
                  </a:txBody>
                  <a:tcPr marL="56990" marR="56990" marT="7915" marB="0"/>
                </a:tc>
                <a:tc>
                  <a:txBody>
                    <a:bodyPr/>
                    <a:lstStyle/>
                    <a:p>
                      <a:pPr marL="0" marR="0" algn="ctr">
                        <a:spcBef>
                          <a:spcPts val="0"/>
                        </a:spcBef>
                        <a:spcAft>
                          <a:spcPts val="0"/>
                        </a:spcAft>
                      </a:pPr>
                      <a:r>
                        <a:rPr lang="sq-AL" dirty="1" sz="1500"/>
                        <a:t>2057</a:t>
                      </a:r>
                    </a:p>
                  </a:txBody>
                  <a:tcPr marL="56990" marR="56990" marT="7915" marB="0"/>
                </a:tc>
                <a:tc>
                  <a:txBody>
                    <a:bodyPr/>
                    <a:lstStyle/>
                    <a:p>
                      <a:pPr marL="0" marR="0" algn="ctr">
                        <a:spcBef>
                          <a:spcPts val="0"/>
                        </a:spcBef>
                        <a:spcAft>
                          <a:spcPts val="0"/>
                        </a:spcAft>
                      </a:pPr>
                      <a:r>
                        <a:rPr lang="sq-AL" dirty="1" sz="1500" b="1"/>
                        <a:t>-0,82%</a:t>
                      </a:r>
                    </a:p>
                  </a:txBody>
                  <a:tcPr marL="56990" marR="56990" marT="7915" marB="0"/>
                </a:tc>
                <a:extLst>
                  <a:ext uri="{0D108BD9-81ED-4DB2-BD59-A6C34878D82A}">
                    <a16:rowId xmlns:a16="http://schemas.microsoft.com/office/drawing/2014/main" val="775860703"/>
                  </a:ext>
                </a:extLst>
              </a:tr>
              <a:tr h="361299">
                <a:tc>
                  <a:txBody>
                    <a:bodyPr/>
                    <a:lstStyle/>
                    <a:p>
                      <a:pPr marL="0" marR="0" algn="ctr">
                        <a:spcBef>
                          <a:spcPts val="0"/>
                        </a:spcBef>
                        <a:spcAft>
                          <a:spcPts val="0"/>
                        </a:spcAft>
                      </a:pPr>
                      <a:r>
                        <a:rPr lang="sq-AL" dirty="1" sz="1500" b="1"/>
                        <a:t>2017</a:t>
                      </a:r>
                    </a:p>
                  </a:txBody>
                  <a:tcPr marL="56990" marR="56990" marT="7915" marB="0"/>
                </a:tc>
                <a:tc>
                  <a:txBody>
                    <a:bodyPr/>
                    <a:lstStyle/>
                    <a:p>
                      <a:pPr marL="0" marR="0" algn="ctr">
                        <a:spcBef>
                          <a:spcPts val="0"/>
                        </a:spcBef>
                        <a:spcAft>
                          <a:spcPts val="0"/>
                        </a:spcAft>
                      </a:pPr>
                      <a:r>
                        <a:rPr lang="sq-AL" dirty="1" sz="1500"/>
                        <a:t>213</a:t>
                      </a:r>
                    </a:p>
                  </a:txBody>
                  <a:tcPr marL="56990" marR="56990" marT="7915" marB="0"/>
                </a:tc>
                <a:tc>
                  <a:txBody>
                    <a:bodyPr/>
                    <a:lstStyle/>
                    <a:p>
                      <a:pPr marL="0" marR="0" algn="ctr">
                        <a:spcBef>
                          <a:spcPts val="0"/>
                        </a:spcBef>
                        <a:spcAft>
                          <a:spcPts val="0"/>
                        </a:spcAft>
                      </a:pPr>
                      <a:r>
                        <a:rPr lang="sq-AL" dirty="1" sz="1500"/>
                        <a:t>945</a:t>
                      </a:r>
                    </a:p>
                  </a:txBody>
                  <a:tcPr marL="56990" marR="56990" marT="7915" marB="0"/>
                </a:tc>
                <a:tc>
                  <a:txBody>
                    <a:bodyPr/>
                    <a:lstStyle/>
                    <a:p>
                      <a:pPr marL="0" marR="0" algn="ctr">
                        <a:spcBef>
                          <a:spcPts val="0"/>
                        </a:spcBef>
                        <a:spcAft>
                          <a:spcPts val="0"/>
                        </a:spcAft>
                      </a:pPr>
                      <a:r>
                        <a:rPr lang="sq-AL" dirty="1" sz="1500"/>
                        <a:t>1213</a:t>
                      </a:r>
                    </a:p>
                  </a:txBody>
                  <a:tcPr marL="56990" marR="56990" marT="7915" marB="0"/>
                </a:tc>
                <a:tc>
                  <a:txBody>
                    <a:bodyPr/>
                    <a:lstStyle/>
                    <a:p>
                      <a:pPr marL="0" marR="0" algn="ctr">
                        <a:spcBef>
                          <a:spcPts val="0"/>
                        </a:spcBef>
                        <a:spcAft>
                          <a:spcPts val="0"/>
                        </a:spcAft>
                      </a:pPr>
                      <a:r>
                        <a:rPr lang="sq-AL" dirty="1" sz="1500"/>
                        <a:t>2371</a:t>
                      </a:r>
                    </a:p>
                  </a:txBody>
                  <a:tcPr marL="56990" marR="56990" marT="7915" marB="0"/>
                </a:tc>
                <a:tc>
                  <a:txBody>
                    <a:bodyPr/>
                    <a:lstStyle/>
                    <a:p>
                      <a:pPr marL="0" marR="0" algn="ctr">
                        <a:spcBef>
                          <a:spcPts val="0"/>
                        </a:spcBef>
                        <a:spcAft>
                          <a:spcPts val="0"/>
                        </a:spcAft>
                      </a:pPr>
                      <a:r>
                        <a:rPr lang="sq-AL" dirty="1" sz="1500" b="1"/>
                        <a:t>+15,26%</a:t>
                      </a:r>
                    </a:p>
                  </a:txBody>
                  <a:tcPr marL="56990" marR="56990" marT="7915" marB="0"/>
                </a:tc>
                <a:extLst>
                  <a:ext uri="{0D108BD9-81ED-4DB2-BD59-A6C34878D82A}">
                    <a16:rowId xmlns:a16="http://schemas.microsoft.com/office/drawing/2014/main" val="921055562"/>
                  </a:ext>
                </a:extLst>
              </a:tr>
              <a:tr h="361299">
                <a:tc>
                  <a:txBody>
                    <a:bodyPr/>
                    <a:lstStyle/>
                    <a:p>
                      <a:pPr marL="0" marR="0" algn="ctr">
                        <a:spcBef>
                          <a:spcPts val="0"/>
                        </a:spcBef>
                        <a:spcAft>
                          <a:spcPts val="0"/>
                        </a:spcAft>
                      </a:pPr>
                      <a:r>
                        <a:rPr lang="sq-AL" dirty="1" sz="1500" b="1"/>
                        <a:t>2018</a:t>
                      </a:r>
                    </a:p>
                  </a:txBody>
                  <a:tcPr marL="56990" marR="56990" marT="7915" marB="0"/>
                </a:tc>
                <a:tc>
                  <a:txBody>
                    <a:bodyPr/>
                    <a:lstStyle/>
                    <a:p>
                      <a:pPr marL="0" marR="0" algn="ctr">
                        <a:spcBef>
                          <a:spcPts val="0"/>
                        </a:spcBef>
                        <a:spcAft>
                          <a:spcPts val="0"/>
                        </a:spcAft>
                      </a:pPr>
                      <a:r>
                        <a:rPr lang="sq-AL" dirty="1" sz="1500"/>
                        <a:t>322</a:t>
                      </a:r>
                    </a:p>
                  </a:txBody>
                  <a:tcPr marL="56990" marR="56990" marT="7915" marB="0"/>
                </a:tc>
                <a:tc>
                  <a:txBody>
                    <a:bodyPr/>
                    <a:lstStyle/>
                    <a:p>
                      <a:pPr marL="0" marR="0" algn="ctr">
                        <a:spcBef>
                          <a:spcPts val="0"/>
                        </a:spcBef>
                        <a:spcAft>
                          <a:spcPts val="0"/>
                        </a:spcAft>
                      </a:pPr>
                      <a:r>
                        <a:rPr lang="sq-AL" dirty="1" sz="1500"/>
                        <a:t>1306</a:t>
                      </a:r>
                    </a:p>
                  </a:txBody>
                  <a:tcPr marL="56990" marR="56990" marT="7915" marB="0"/>
                </a:tc>
                <a:tc>
                  <a:txBody>
                    <a:bodyPr/>
                    <a:lstStyle/>
                    <a:p>
                      <a:pPr marL="0" marR="0" algn="ctr">
                        <a:spcBef>
                          <a:spcPts val="0"/>
                        </a:spcBef>
                        <a:spcAft>
                          <a:spcPts val="0"/>
                        </a:spcAft>
                      </a:pPr>
                      <a:r>
                        <a:rPr lang="sq-AL" dirty="1" sz="1500"/>
                        <a:t>1394</a:t>
                      </a:r>
                    </a:p>
                  </a:txBody>
                  <a:tcPr marL="56990" marR="56990" marT="7915" marB="0"/>
                </a:tc>
                <a:tc>
                  <a:txBody>
                    <a:bodyPr/>
                    <a:lstStyle/>
                    <a:p>
                      <a:pPr marL="0" marR="0" algn="ctr">
                        <a:spcBef>
                          <a:spcPts val="0"/>
                        </a:spcBef>
                        <a:spcAft>
                          <a:spcPts val="0"/>
                        </a:spcAft>
                      </a:pPr>
                      <a:r>
                        <a:rPr lang="sq-AL" dirty="1" sz="1500"/>
                        <a:t>3022</a:t>
                      </a:r>
                    </a:p>
                  </a:txBody>
                  <a:tcPr marL="56990" marR="56990" marT="7915" marB="0"/>
                </a:tc>
                <a:tc>
                  <a:txBody>
                    <a:bodyPr/>
                    <a:lstStyle/>
                    <a:p>
                      <a:pPr marL="0" marR="0" algn="ctr">
                        <a:spcBef>
                          <a:spcPts val="0"/>
                        </a:spcBef>
                        <a:spcAft>
                          <a:spcPts val="0"/>
                        </a:spcAft>
                      </a:pPr>
                      <a:r>
                        <a:rPr lang="sq-AL" dirty="1" sz="1500" b="1"/>
                        <a:t>+27,46%</a:t>
                      </a:r>
                    </a:p>
                  </a:txBody>
                  <a:tcPr marL="56990" marR="56990" marT="7915" marB="0"/>
                </a:tc>
                <a:extLst>
                  <a:ext uri="{0D108BD9-81ED-4DB2-BD59-A6C34878D82A}">
                    <a16:rowId xmlns:a16="http://schemas.microsoft.com/office/drawing/2014/main" val="714234863"/>
                  </a:ext>
                </a:extLst>
              </a:tr>
              <a:tr h="361299">
                <a:tc>
                  <a:txBody>
                    <a:bodyPr/>
                    <a:lstStyle/>
                    <a:p>
                      <a:pPr marL="0" marR="0" algn="ctr">
                        <a:spcBef>
                          <a:spcPts val="0"/>
                        </a:spcBef>
                        <a:spcAft>
                          <a:spcPts val="0"/>
                        </a:spcAft>
                      </a:pPr>
                      <a:r>
                        <a:rPr lang="sq-AL" dirty="1" sz="1500" b="1">
                          <a:solidFill>
                            <a:schemeClr val="tx1"/>
                          </a:solidFill>
                        </a:rPr>
                        <a:t>2019</a:t>
                      </a:r>
                    </a:p>
                  </a:txBody>
                  <a:tcPr marL="56990" marR="56990" marT="7915" marB="0"/>
                </a:tc>
                <a:tc>
                  <a:txBody>
                    <a:bodyPr/>
                    <a:lstStyle/>
                    <a:p>
                      <a:pPr marL="0" marR="0" algn="ctr">
                        <a:spcBef>
                          <a:spcPts val="0"/>
                        </a:spcBef>
                        <a:spcAft>
                          <a:spcPts val="0"/>
                        </a:spcAft>
                      </a:pPr>
                      <a:r>
                        <a:rPr lang="sq-AL" dirty="1" sz="1500">
                          <a:solidFill>
                            <a:schemeClr val="tx1"/>
                          </a:solidFill>
                        </a:rPr>
                        <a:t>320</a:t>
                      </a:r>
                    </a:p>
                  </a:txBody>
                  <a:tcPr marL="56990" marR="56990" marT="7915" marB="0"/>
                </a:tc>
                <a:tc>
                  <a:txBody>
                    <a:bodyPr/>
                    <a:lstStyle/>
                    <a:p>
                      <a:pPr marL="0" marR="0" algn="ctr">
                        <a:spcBef>
                          <a:spcPts val="0"/>
                        </a:spcBef>
                        <a:spcAft>
                          <a:spcPts val="0"/>
                        </a:spcAft>
                      </a:pPr>
                      <a:r>
                        <a:rPr lang="sq-AL" dirty="1" sz="1500">
                          <a:solidFill>
                            <a:schemeClr val="tx1"/>
                          </a:solidFill>
                        </a:rPr>
                        <a:t>1409</a:t>
                      </a:r>
                    </a:p>
                  </a:txBody>
                  <a:tcPr marL="56990" marR="56990" marT="7915" marB="0"/>
                </a:tc>
                <a:tc>
                  <a:txBody>
                    <a:bodyPr/>
                    <a:lstStyle/>
                    <a:p>
                      <a:pPr marL="0" marR="0" algn="ctr">
                        <a:spcBef>
                          <a:spcPts val="0"/>
                        </a:spcBef>
                        <a:spcAft>
                          <a:spcPts val="0"/>
                        </a:spcAft>
                      </a:pPr>
                      <a:r>
                        <a:rPr lang="sq-AL" dirty="1" sz="1500">
                          <a:solidFill>
                            <a:schemeClr val="tx1"/>
                          </a:solidFill>
                        </a:rPr>
                        <a:t>2079</a:t>
                      </a:r>
                    </a:p>
                  </a:txBody>
                  <a:tcPr marL="56990" marR="56990" marT="7915" marB="0"/>
                </a:tc>
                <a:tc>
                  <a:txBody>
                    <a:bodyPr/>
                    <a:lstStyle/>
                    <a:p>
                      <a:pPr marL="0" marR="0" algn="ctr">
                        <a:spcBef>
                          <a:spcPts val="0"/>
                        </a:spcBef>
                        <a:spcAft>
                          <a:spcPts val="0"/>
                        </a:spcAft>
                      </a:pPr>
                      <a:r>
                        <a:rPr lang="sq-AL" dirty="1" sz="1500">
                          <a:solidFill>
                            <a:schemeClr val="tx1"/>
                          </a:solidFill>
                        </a:rPr>
                        <a:t>3808</a:t>
                      </a:r>
                    </a:p>
                  </a:txBody>
                  <a:tcPr marL="56990" marR="56990" marT="7915" marB="0"/>
                </a:tc>
                <a:tc>
                  <a:txBody>
                    <a:bodyPr/>
                    <a:lstStyle/>
                    <a:p>
                      <a:pPr marL="0" marR="0" algn="ctr">
                        <a:spcBef>
                          <a:spcPts val="0"/>
                        </a:spcBef>
                        <a:spcAft>
                          <a:spcPts val="0"/>
                        </a:spcAft>
                      </a:pPr>
                      <a:r>
                        <a:rPr lang="sq-AL" dirty="1" sz="1500" b="1">
                          <a:solidFill>
                            <a:schemeClr val="tx1"/>
                          </a:solidFill>
                        </a:rPr>
                        <a:t>+23,42%</a:t>
                      </a:r>
                    </a:p>
                  </a:txBody>
                  <a:tcPr marL="56990" marR="56990" marT="7915" marB="0"/>
                </a:tc>
                <a:extLst>
                  <a:ext uri="{0D108BD9-81ED-4DB2-BD59-A6C34878D82A}">
                    <a16:rowId xmlns:a16="http://schemas.microsoft.com/office/drawing/2014/main" val="1406338166"/>
                  </a:ext>
                </a:extLst>
              </a:tr>
              <a:tr h="361299">
                <a:tc>
                  <a:txBody>
                    <a:bodyPr/>
                    <a:lstStyle/>
                    <a:p>
                      <a:pPr marL="0" marR="0" algn="ctr">
                        <a:spcBef>
                          <a:spcPts val="0"/>
                        </a:spcBef>
                        <a:spcAft>
                          <a:spcPts val="0"/>
                        </a:spcAft>
                      </a:pPr>
                      <a:r>
                        <a:rPr lang="sq-AL" dirty="1" sz="1500" b="1">
                          <a:solidFill>
                            <a:srgbClr val="FF0000"/>
                          </a:solidFill>
                        </a:rPr>
                        <a:t>Total</a:t>
                      </a:r>
                    </a:p>
                  </a:txBody>
                  <a:tcPr marL="56990" marR="56990" marT="7915" marB="0"/>
                </a:tc>
                <a:tc>
                  <a:txBody>
                    <a:bodyPr/>
                    <a:lstStyle/>
                    <a:p>
                      <a:pPr marL="0" marR="0" algn="ctr">
                        <a:spcBef>
                          <a:spcPts val="0"/>
                        </a:spcBef>
                        <a:spcAft>
                          <a:spcPts val="0"/>
                        </a:spcAft>
                      </a:pPr>
                      <a:r>
                        <a:rPr lang="sq-AL" dirty="1" sz="1500" b="1">
                          <a:solidFill>
                            <a:srgbClr val="FF0000"/>
                          </a:solidFill>
                        </a:rPr>
                        <a:t>2402</a:t>
                      </a:r>
                    </a:p>
                  </a:txBody>
                  <a:tcPr marL="56990" marR="56990" marT="7915" marB="0"/>
                </a:tc>
                <a:tc>
                  <a:txBody>
                    <a:bodyPr/>
                    <a:lstStyle/>
                    <a:p>
                      <a:pPr marL="0" marR="0" algn="ctr">
                        <a:spcBef>
                          <a:spcPts val="0"/>
                        </a:spcBef>
                        <a:spcAft>
                          <a:spcPts val="0"/>
                        </a:spcAft>
                      </a:pPr>
                      <a:r>
                        <a:rPr lang="sq-AL" dirty="1" sz="1500" b="1">
                          <a:solidFill>
                            <a:srgbClr val="FF0000"/>
                          </a:solidFill>
                        </a:rPr>
                        <a:t>5578</a:t>
                      </a:r>
                    </a:p>
                  </a:txBody>
                  <a:tcPr marL="56990" marR="56990" marT="7915" marB="0"/>
                </a:tc>
                <a:tc>
                  <a:txBody>
                    <a:bodyPr/>
                    <a:lstStyle/>
                    <a:p>
                      <a:pPr marL="0" marR="0" algn="ctr">
                        <a:spcBef>
                          <a:spcPts val="0"/>
                        </a:spcBef>
                        <a:spcAft>
                          <a:spcPts val="0"/>
                        </a:spcAft>
                      </a:pPr>
                      <a:r>
                        <a:rPr lang="sq-AL" dirty="1" sz="1500" b="1">
                          <a:solidFill>
                            <a:srgbClr val="FF0000"/>
                          </a:solidFill>
                        </a:rPr>
                        <a:t>10353</a:t>
                      </a:r>
                    </a:p>
                  </a:txBody>
                  <a:tcPr marL="56990" marR="56990" marT="7915" marB="0"/>
                </a:tc>
                <a:tc>
                  <a:txBody>
                    <a:bodyPr/>
                    <a:lstStyle/>
                    <a:p>
                      <a:pPr marL="0" marR="0" algn="ctr">
                        <a:spcBef>
                          <a:spcPts val="0"/>
                        </a:spcBef>
                        <a:spcAft>
                          <a:spcPts val="0"/>
                        </a:spcAft>
                      </a:pPr>
                      <a:r>
                        <a:rPr lang="sq-AL" dirty="1" sz="1500" b="1">
                          <a:solidFill>
                            <a:srgbClr val="FF0000"/>
                          </a:solidFill>
                        </a:rPr>
                        <a:t>18303</a:t>
                      </a:r>
                    </a:p>
                  </a:txBody>
                  <a:tcPr marL="56990" marR="56990" marT="7915" marB="0"/>
                </a:tc>
                <a:tc>
                  <a:txBody>
                    <a:bodyPr/>
                    <a:lstStyle/>
                    <a:p>
                      <a:pPr marL="0" marR="0" algn="ctr">
                        <a:spcBef>
                          <a:spcPts val="0"/>
                        </a:spcBef>
                        <a:spcAft>
                          <a:spcPts val="0"/>
                        </a:spcAft>
                      </a:pPr>
                      <a:r>
                        <a:rPr lang="sq-AL" dirty="1" sz="1500" b="1">
                          <a:solidFill>
                            <a:srgbClr val="FF0000"/>
                          </a:solidFill>
                        </a:rPr>
                        <a:t>+ 1111,68%</a:t>
                      </a:r>
                    </a:p>
                  </a:txBody>
                  <a:tcPr marL="56990" marR="56990" marT="7915" marB="0"/>
                </a:tc>
                <a:extLst>
                  <a:ext uri="{0D108BD9-81ED-4DB2-BD59-A6C34878D82A}">
                    <a16:rowId xmlns:a16="http://schemas.microsoft.com/office/drawing/2014/main" val="767984445"/>
                  </a:ext>
                </a:extLst>
              </a:tr>
            </a:tbl>
          </a:graphicData>
        </a:graphic>
      </p:graphicFrame>
      <p:sp>
        <p:nvSpPr>
          <p:cNvPr id="16" name="Title 1">
            <a:extLst>
              <a:ext uri="{FF2B5EF4-FFF2-40B4-BE49-F238E27FC236}">
                <a16:creationId xmlns:a16="http://schemas.microsoft.com/office/drawing/2014/main" id="{C8C9B4F2-5ECC-744F-B5CF-CACB59199E76}"/>
              </a:ext>
            </a:extLst>
          </p:cNvPr>
          <p:cNvSpPr txBox="1">
            <a:spLocks/>
          </p:cNvSpPr>
          <p:nvPr/>
        </p:nvSpPr>
        <p:spPr>
          <a:xfrm>
            <a:off x="2324099" y="831945"/>
            <a:ext cx="4495800" cy="377617"/>
          </a:xfrm>
          <a:prstGeom prst="rect">
            <a:avLst/>
          </a:prstGeom>
        </p:spPr>
        <p:txBody>
          <a:bodyPr>
            <a:noAutofit/>
          </a:bodyPr>
          <a:lstStyle>
            <a:lvl1pPr algn="ctr" defTabSz="457200" rtl="0" eaLnBrk="0" fontAlgn="base" hangingPunct="0">
              <a:spcBef>
                <a:spcPct val="0"/>
              </a:spcBef>
              <a:spcAft>
                <a:spcPct val="0"/>
              </a:spcAft>
              <a:defRPr sz="4400" kern="1200">
                <a:solidFill>
                  <a:schemeClr val="tx1"/>
                </a:solidFill>
                <a:latin typeface="+mj-lt"/>
                <a:ea typeface="ＭＳ Ｐゴシック" pitchFamily="-65" charset="-128"/>
                <a:cs typeface="ＭＳ Ｐゴシック" pitchFamily="-65" charset="-128"/>
              </a:defRPr>
            </a:lvl1pPr>
            <a:lvl2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2pPr>
            <a:lvl3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3pPr>
            <a:lvl4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4pPr>
            <a:lvl5pPr algn="ctr" defTabSz="457200" rtl="0" eaLnBrk="0" fontAlgn="base" hangingPunct="0">
              <a:spcBef>
                <a:spcPct val="0"/>
              </a:spcBef>
              <a:spcAft>
                <a:spcPct val="0"/>
              </a:spcAft>
              <a:defRPr sz="4400">
                <a:solidFill>
                  <a:schemeClr val="tx1"/>
                </a:solidFill>
                <a:latin typeface="Calibri" pitchFamily="34" charset="0"/>
                <a:ea typeface="ＭＳ Ｐゴシック" pitchFamily="-65" charset="-128"/>
                <a:cs typeface="ＭＳ Ｐゴシック" pitchFamily="-65" charset="-128"/>
              </a:defRPr>
            </a:lvl5pPr>
            <a:lvl6pPr marL="457200" algn="ctr" defTabSz="457200" rtl="0" fontAlgn="base">
              <a:spcBef>
                <a:spcPct val="0"/>
              </a:spcBef>
              <a:spcAft>
                <a:spcPct val="0"/>
              </a:spcAft>
              <a:defRPr sz="4400">
                <a:solidFill>
                  <a:schemeClr val="tx1"/>
                </a:solidFill>
                <a:latin typeface="Calibri" pitchFamily="34" charset="0"/>
              </a:defRPr>
            </a:lvl6pPr>
            <a:lvl7pPr marL="914400" algn="ctr" defTabSz="457200" rtl="0" fontAlgn="base">
              <a:spcBef>
                <a:spcPct val="0"/>
              </a:spcBef>
              <a:spcAft>
                <a:spcPct val="0"/>
              </a:spcAft>
              <a:defRPr sz="4400">
                <a:solidFill>
                  <a:schemeClr val="tx1"/>
                </a:solidFill>
                <a:latin typeface="Calibri" pitchFamily="34" charset="0"/>
              </a:defRPr>
            </a:lvl7pPr>
            <a:lvl8pPr marL="1371600" algn="ctr" defTabSz="457200" rtl="0" fontAlgn="base">
              <a:spcBef>
                <a:spcPct val="0"/>
              </a:spcBef>
              <a:spcAft>
                <a:spcPct val="0"/>
              </a:spcAft>
              <a:defRPr sz="4400">
                <a:solidFill>
                  <a:schemeClr val="tx1"/>
                </a:solidFill>
                <a:latin typeface="Calibri" pitchFamily="34" charset="0"/>
              </a:defRPr>
            </a:lvl8pPr>
            <a:lvl9pPr marL="1828800" algn="ctr" defTabSz="457200" rtl="0" fontAlgn="base">
              <a:spcBef>
                <a:spcPct val="0"/>
              </a:spcBef>
              <a:spcAft>
                <a:spcPct val="0"/>
              </a:spcAft>
              <a:defRPr sz="4400">
                <a:solidFill>
                  <a:schemeClr val="tx1"/>
                </a:solidFill>
                <a:latin typeface="Calibri" pitchFamily="34" charset="0"/>
              </a:defRPr>
            </a:lvl9pPr>
          </a:lstStyle>
          <a:p>
            <a:r>
              <a:rPr lang="sq-AL" dirty="1" sz="2000" b="1">
                <a:latin typeface="Arial" panose="020B0604020202020204" pitchFamily="34" charset="0"/>
                <a:cs typeface="Arial" panose="020B0604020202020204" pitchFamily="34" charset="0"/>
              </a:rPr>
              <a:t>Statistikat Vjetore të Prokurorisë Speciale</a:t>
            </a:r>
          </a:p>
        </p:txBody>
      </p:sp>
    </p:spTree>
    <p:extLst>
      <p:ext uri="{BB962C8B-B14F-4D97-AF65-F5344CB8AC3E}">
        <p14:creationId xmlns:p14="http://schemas.microsoft.com/office/powerpoint/2010/main" val="19334381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28</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28</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7" name="Rectangle 6">
            <a:extLst>
              <a:ext uri="{FF2B5EF4-FFF2-40B4-BE49-F238E27FC236}">
                <a16:creationId xmlns:a16="http://schemas.microsoft.com/office/drawing/2014/main" id="{1FCE5F71-B62F-4840-AD46-7690CB1F70D4}"/>
              </a:ext>
            </a:extLst>
          </p:cNvPr>
          <p:cNvSpPr/>
          <p:nvPr/>
        </p:nvSpPr>
        <p:spPr>
          <a:xfrm>
            <a:off x="88522" y="900349"/>
            <a:ext cx="4572000" cy="5324535"/>
          </a:xfrm>
          <a:prstGeom prst="rect">
            <a:avLst/>
          </a:prstGeom>
        </p:spPr>
        <p:txBody>
          <a:bodyPr>
            <a:spAutoFit/>
          </a:bodyPr>
          <a:lstStyle/>
          <a:p>
            <a:pPr marL="342900" indent="-342900">
              <a:buFont typeface="Wingdings" pitchFamily="2" charset="2"/>
              <a:buChar char="Ø"/>
            </a:pPr>
            <a:r>
              <a:rPr lang="sq-AL" dirty="1" b="1" sz="2000"/>
              <a:t>Format mbizotëruese të krimit kibernetik:</a:t>
            </a:r>
          </a:p>
          <a:p>
            <a:pPr marL="342900" indent="-342900">
              <a:buFont typeface="Wingdings" pitchFamily="2" charset="2"/>
              <a:buChar char="Ø"/>
            </a:pPr>
            <a:endParaRPr lang="en-US" sz="2000" dirty="0"/>
          </a:p>
          <a:p>
            <a:pPr marL="342900" indent="-342900">
              <a:buFont typeface="Wingdings" pitchFamily="2" charset="2"/>
              <a:buChar char="ü"/>
            </a:pPr>
            <a:r>
              <a:rPr lang="sq-AL" dirty="1" sz="2000"/>
              <a:t>Sipas numrit të kryesve të njohur të raportuar në periudhën 2014-2018, </a:t>
            </a:r>
            <a:r>
              <a:rPr lang="sq-AL" dirty="1" b="1" sz="2000"/>
              <a:t>krimet më të shpeshta të teknologjisë së lartë janë:</a:t>
            </a:r>
          </a:p>
          <a:p>
            <a:pPr marL="342900" indent="-342900">
              <a:buFont typeface="Wingdings" pitchFamily="2" charset="2"/>
              <a:buChar char="ü"/>
            </a:pPr>
            <a:endParaRPr lang="en-GB" sz="2000" b="1" dirty="0"/>
          </a:p>
          <a:p>
            <a:pPr marL="342900" indent="-342900">
              <a:buFont typeface="Arial" panose="020B0604020202020204" pitchFamily="34" charset="0"/>
              <a:buChar char="•"/>
            </a:pPr>
            <a:r>
              <a:rPr lang="sq-AL" dirty="1" sz="2000" b="1"/>
              <a:t>Rrezikimi i sigurisë sipas Nenit 138 KP;</a:t>
            </a:r>
            <a:r>
              <a:rPr lang="sq-AL" dirty="1" sz="2000" b="1"/>
              <a:t> </a:t>
            </a:r>
          </a:p>
          <a:p>
            <a:pPr marL="342900" indent="-342900">
              <a:buFont typeface="Arial" panose="020B0604020202020204" pitchFamily="34" charset="0"/>
              <a:buChar char="•"/>
            </a:pPr>
            <a:endParaRPr lang="en-GB" sz="2000" b="1" dirty="0"/>
          </a:p>
          <a:p>
            <a:pPr marL="342900" indent="-342900">
              <a:buFont typeface="Arial" panose="020B0604020202020204" pitchFamily="34" charset="0"/>
              <a:buChar char="•"/>
            </a:pPr>
            <a:r>
              <a:rPr lang="sq-AL" dirty="1" sz="2000" b="1"/>
              <a:t>Shfaqja, prokurimi dhe posedimi i materialit pornografik dhe pornografisë me të mitur nën nenin 185 KP;</a:t>
            </a:r>
          </a:p>
          <a:p>
            <a:pPr marL="342900" indent="-342900">
              <a:buFont typeface="Arial" panose="020B0604020202020204" pitchFamily="34" charset="0"/>
              <a:buChar char="•"/>
            </a:pPr>
            <a:r>
              <a:rPr lang="sq-AL" dirty="1" sz="2000" b="1"/>
              <a:t> </a:t>
            </a:r>
          </a:p>
          <a:p>
            <a:pPr marL="342900" indent="-342900">
              <a:buFont typeface="Arial" panose="020B0604020202020204" pitchFamily="34" charset="0"/>
              <a:buChar char="•"/>
            </a:pPr>
            <a:r>
              <a:rPr lang="sq-AL" dirty="1" sz="2000" b="1"/>
              <a:t>Mashtrimi sipas nenit 208 KP.</a:t>
            </a:r>
          </a:p>
          <a:p>
            <a:pPr lvl="0"/>
            <a:endParaRPr lang="en-GB" sz="2000" dirty="0"/>
          </a:p>
        </p:txBody>
      </p:sp>
      <p:pic>
        <p:nvPicPr>
          <p:cNvPr id="12" name="Content Placeholder 9">
            <a:extLst>
              <a:ext uri="{FF2B5EF4-FFF2-40B4-BE49-F238E27FC236}">
                <a16:creationId xmlns:a16="http://schemas.microsoft.com/office/drawing/2014/main" id="{C83D5202-D8DF-D340-BBFB-C1A9FC962F09}"/>
              </a:ext>
            </a:extLst>
          </p:cNvPr>
          <p:cNvPicPr>
            <a:picLocks/>
          </p:cNvPicPr>
          <p:nvPr/>
        </p:nvPicPr>
        <p:blipFill>
          <a:blip r:embed="rId4">
            <a:extLst>
              <a:ext uri="{28A0092B-C50C-407E-A947-70E740481C1C}">
                <a14:useLocalDpi xmlns:a14="http://schemas.microsoft.com/office/drawing/2010/main" val="0"/>
              </a:ext>
            </a:extLst>
          </a:blip>
          <a:stretch>
            <a:fillRect/>
          </a:stretch>
        </p:blipFill>
        <p:spPr>
          <a:xfrm>
            <a:off x="4615178" y="1582586"/>
            <a:ext cx="4407278" cy="3960059"/>
          </a:xfrm>
          <a:prstGeom prst="rect">
            <a:avLst/>
          </a:prstGeom>
        </p:spPr>
      </p:pic>
    </p:spTree>
    <p:extLst>
      <p:ext uri="{BB962C8B-B14F-4D97-AF65-F5344CB8AC3E}">
        <p14:creationId xmlns:p14="http://schemas.microsoft.com/office/powerpoint/2010/main" val="31795225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29</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29</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Disa përvoja ndërkombëtare</a:t>
            </a:r>
            <a:r>
              <a:rPr lang="sq-AL" dirty="1" sz="3200" b="1">
                <a:ea typeface="ＭＳ Ｐゴシック" charset="0"/>
                <a:cs typeface="ＭＳ Ｐゴシック" charset="0"/>
              </a:rPr>
              <a:t> </a:t>
            </a:r>
          </a:p>
          <a:p>
            <a:pPr algn="r">
              <a:lnSpc>
                <a:spcPct val="80000"/>
              </a:lnSpc>
            </a:pP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195182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pitchFamily="34" charset="-128"/>
              </a:rPr>
              <a:t>Objektivat e seancës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6947" y="1104523"/>
            <a:ext cx="4677508" cy="5238357"/>
          </a:xfrm>
          <a:prstGeom prst="rect">
            <a:avLst/>
          </a:prstGeom>
        </p:spPr>
        <p:txBody>
          <a:bodyPr wrap="square">
            <a:spAutoFit/>
          </a:bodyPr>
          <a:lstStyle/>
          <a:p>
            <a:pPr marL="342900" indent="-342900">
              <a:lnSpc>
                <a:spcPct val="80000"/>
              </a:lnSpc>
              <a:buFont typeface="Wingdings" pitchFamily="2" charset="2"/>
              <a:buChar char="ü"/>
            </a:pPr>
            <a:r>
              <a:rPr lang="sq-AL" dirty="1" sz="2200" i="1"/>
              <a:t>Kuptojnë kornizën ligjore dhe organizimin praktik të autoriteteve kompetente për shtypjen dhe gjykimin e krimit kibernetik</a:t>
            </a:r>
            <a:r>
              <a:rPr lang="sq-AL" dirty="1" sz="2200" i="1"/>
              <a:t> </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Rishikojnë dhe kuptojnë konceptet themelore të hetimit të krimit kibernetik dhe rolet e autoriteteve të përfshira</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Mësojnë rreth disa përvojave ndërkombëtare në lidhje me organizimin e autoriteteve specializuara dhe hetimin e krimit kibernetik</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Mësojnë në lidhje me përvojat e brendshme në këtë drejtim</a:t>
            </a:r>
          </a:p>
        </p:txBody>
      </p:sp>
      <p:pic>
        <p:nvPicPr>
          <p:cNvPr id="11" name="Picture 10">
            <a:extLst>
              <a:ext uri="{FF2B5EF4-FFF2-40B4-BE49-F238E27FC236}">
                <a16:creationId xmlns:a16="http://schemas.microsoft.com/office/drawing/2014/main" id="{BE01A11E-C595-624D-AD02-BB264409377C}"/>
              </a:ext>
            </a:extLst>
          </p:cNvPr>
          <p:cNvPicPr>
            <a:picLocks noChangeAspect="1"/>
          </p:cNvPicPr>
          <p:nvPr/>
        </p:nvPicPr>
        <p:blipFill>
          <a:blip r:embed="rId4"/>
          <a:stretch>
            <a:fillRect/>
          </a:stretch>
        </p:blipFill>
        <p:spPr>
          <a:xfrm>
            <a:off x="5734467" y="2648643"/>
            <a:ext cx="2808317" cy="2150117"/>
          </a:xfrm>
          <a:prstGeom prst="rect">
            <a:avLst/>
          </a:prstGeom>
        </p:spPr>
      </p:pic>
    </p:spTree>
    <p:extLst>
      <p:ext uri="{BB962C8B-B14F-4D97-AF65-F5344CB8AC3E}">
        <p14:creationId xmlns:p14="http://schemas.microsoft.com/office/powerpoint/2010/main" val="231389296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30</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30</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sq-AL" dirty="1" sz="3200" b="1">
                <a:ea typeface="ＭＳ Ｐゴシック" charset="0"/>
                <a:cs typeface="ＭＳ Ｐゴシック" charset="0"/>
              </a:rPr>
              <a:t>Pjesa e Katërt</a:t>
            </a:r>
          </a:p>
          <a:p>
            <a:pPr algn="ctr">
              <a:lnSpc>
                <a:spcPct val="80000"/>
              </a:lnSpc>
            </a:pPr>
            <a:br>
              <a:rPr lang="sq-AL" dirty="1" sz="3200" b="1">
                <a:ea typeface="ＭＳ Ｐゴシック" charset="0"/>
                <a:cs typeface="ＭＳ Ｐゴシック" charset="0"/>
              </a:rPr>
            </a:br>
            <a:r>
              <a:rPr lang="sq-AL" dirty="1" sz="3200" b="1">
                <a:ea typeface="ＭＳ Ｐゴシック" charset="0"/>
                <a:cs typeface="ＭＳ Ｐゴシック" charset="0"/>
              </a:rPr>
              <a:t>Përvojat vendore</a:t>
            </a:r>
          </a:p>
        </p:txBody>
      </p:sp>
    </p:spTree>
    <p:extLst>
      <p:ext uri="{BB962C8B-B14F-4D97-AF65-F5344CB8AC3E}">
        <p14:creationId xmlns:p14="http://schemas.microsoft.com/office/powerpoint/2010/main" val="4451837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31</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31</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Përvojat vendore</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Tree>
    <p:extLst>
      <p:ext uri="{BB962C8B-B14F-4D97-AF65-F5344CB8AC3E}">
        <p14:creationId xmlns:p14="http://schemas.microsoft.com/office/powerpoint/2010/main" val="2851866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32</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32</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lnSpc>
                <a:spcPct val="80000"/>
              </a:lnSpc>
            </a:pPr>
            <a:r>
              <a:rPr lang="sq-AL" dirty="1" sz="3200" b="1">
                <a:ea typeface="ＭＳ Ｐゴシック" charset="0"/>
                <a:cs typeface="ＭＳ Ｐゴシック" charset="0"/>
              </a:rPr>
              <a:t>Përvojat vendore</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26059284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33</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33</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sq-AL" dirty="1" sz="3200" b="1">
                <a:ea typeface="ＭＳ Ｐゴシック" charset="0"/>
                <a:cs typeface="ＭＳ Ｐゴシック" charset="0"/>
              </a:rPr>
              <a:t>Pjesa e Pestë</a:t>
            </a:r>
          </a:p>
          <a:p>
            <a:pPr algn="ctr" eaLnBrk="1" hangingPunct="1">
              <a:lnSpc>
                <a:spcPct val="80000"/>
              </a:lnSpc>
            </a:pPr>
            <a:endParaRPr lang="en-GB" sz="3200" b="1" dirty="0">
              <a:ea typeface="ＭＳ Ｐゴシック" charset="0"/>
            </a:endParaRPr>
          </a:p>
          <a:p>
            <a:pPr algn="ctr" eaLnBrk="1" hangingPunct="1">
              <a:lnSpc>
                <a:spcPct val="80000"/>
              </a:lnSpc>
            </a:pPr>
            <a:r>
              <a:rPr lang="sq-AL" dirty="1" sz="3200" b="1">
                <a:ea typeface="ＭＳ Ｐゴシック" charset="0"/>
              </a:rPr>
              <a:t>Përmbledhje</a:t>
            </a:r>
          </a:p>
        </p:txBody>
      </p:sp>
    </p:spTree>
    <p:extLst>
      <p:ext uri="{BB962C8B-B14F-4D97-AF65-F5344CB8AC3E}">
        <p14:creationId xmlns:p14="http://schemas.microsoft.com/office/powerpoint/2010/main" val="41676915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34</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34</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pitchFamily="34" charset="-128"/>
              </a:rPr>
              <a:t>Objektivat e seancës</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196947" y="1104523"/>
            <a:ext cx="4677508" cy="5238357"/>
          </a:xfrm>
          <a:prstGeom prst="rect">
            <a:avLst/>
          </a:prstGeom>
        </p:spPr>
        <p:txBody>
          <a:bodyPr wrap="square">
            <a:spAutoFit/>
          </a:bodyPr>
          <a:lstStyle/>
          <a:p>
            <a:pPr marL="342900" indent="-342900">
              <a:lnSpc>
                <a:spcPct val="80000"/>
              </a:lnSpc>
              <a:buFont typeface="Wingdings" pitchFamily="2" charset="2"/>
              <a:buChar char="ü"/>
            </a:pPr>
            <a:r>
              <a:rPr lang="sq-AL" dirty="1" sz="2200" i="1"/>
              <a:t>Kuptojnë kornizën ligjore dhe organizimin praktik të autoriteteve kompetente për shtypjen dhe gjykimin e krimit kibernetik</a:t>
            </a:r>
            <a:r>
              <a:rPr lang="sq-AL" dirty="1" sz="2200" i="1"/>
              <a:t> </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Rishikojnë dhe kuptojnë konceptet themelore të hetimit të krimit kibernetik dhe rolet e autoriteteve të përfshira</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Mësojnë rreth disa përvojave ndërkombëtare në lidhje me organizimin e autoriteteve specializuara dhe hetimin e krimit kibernetik</a:t>
            </a:r>
          </a:p>
          <a:p>
            <a:pPr marL="342900" indent="-342900">
              <a:lnSpc>
                <a:spcPct val="80000"/>
              </a:lnSpc>
              <a:buFont typeface="Wingdings" pitchFamily="2" charset="2"/>
              <a:buChar char="ü"/>
            </a:pPr>
            <a:endParaRPr lang="en-GB" sz="2200" i="1" dirty="0"/>
          </a:p>
          <a:p>
            <a:pPr marL="342900" indent="-342900">
              <a:lnSpc>
                <a:spcPct val="80000"/>
              </a:lnSpc>
              <a:buFont typeface="Wingdings" pitchFamily="2" charset="2"/>
              <a:buChar char="ü"/>
            </a:pPr>
            <a:r>
              <a:rPr lang="sq-AL" dirty="1" sz="2200" i="1"/>
              <a:t>Mësojnë në lidhje me përvojat e brendshme në këtë drejtim</a:t>
            </a:r>
          </a:p>
        </p:txBody>
      </p:sp>
      <p:pic>
        <p:nvPicPr>
          <p:cNvPr id="11" name="Picture 10">
            <a:extLst>
              <a:ext uri="{FF2B5EF4-FFF2-40B4-BE49-F238E27FC236}">
                <a16:creationId xmlns:a16="http://schemas.microsoft.com/office/drawing/2014/main" id="{8A9BDC22-FE3D-A144-954F-2A306E5DFEFD}"/>
              </a:ext>
            </a:extLst>
          </p:cNvPr>
          <p:cNvPicPr>
            <a:picLocks noChangeAspect="1"/>
          </p:cNvPicPr>
          <p:nvPr/>
        </p:nvPicPr>
        <p:blipFill>
          <a:blip r:embed="rId4"/>
          <a:stretch>
            <a:fillRect/>
          </a:stretch>
        </p:blipFill>
        <p:spPr>
          <a:xfrm>
            <a:off x="5969131" y="2648643"/>
            <a:ext cx="2808317" cy="2150117"/>
          </a:xfrm>
          <a:prstGeom prst="rect">
            <a:avLst/>
          </a:prstGeom>
        </p:spPr>
      </p:pic>
    </p:spTree>
    <p:extLst>
      <p:ext uri="{BB962C8B-B14F-4D97-AF65-F5344CB8AC3E}">
        <p14:creationId xmlns:p14="http://schemas.microsoft.com/office/powerpoint/2010/main" val="21736383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35</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35</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pic>
        <p:nvPicPr>
          <p:cNvPr id="11" name="Picture 10">
            <a:extLst>
              <a:ext uri="{FF2B5EF4-FFF2-40B4-BE49-F238E27FC236}">
                <a16:creationId xmlns:a16="http://schemas.microsoft.com/office/drawing/2014/main" id="{6C59456A-02DA-0F46-BF32-314184E697A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706029" y="2029522"/>
            <a:ext cx="3731941" cy="2798956"/>
          </a:xfrm>
          <a:prstGeom prst="rect">
            <a:avLst/>
          </a:prstGeom>
        </p:spPr>
      </p:pic>
    </p:spTree>
    <p:extLst>
      <p:ext uri="{BB962C8B-B14F-4D97-AF65-F5344CB8AC3E}">
        <p14:creationId xmlns:p14="http://schemas.microsoft.com/office/powerpoint/2010/main" val="6839152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4</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4</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indent="0" algn="r">
              <a:buFont typeface="Arial" charset="0"/>
              <a:buNone/>
              <a:defRPr/>
            </a:pPr>
            <a:r>
              <a:rPr lang="sq-AL" dirty="1" sz="3200" b="1">
                <a:solidFill>
                  <a:schemeClr val="bg1"/>
                </a:solidFill>
              </a:rPr>
              <a:t>Përmbledhje</a:t>
            </a:r>
            <a:r>
              <a:rPr lang="sq-AL" dirty="1" sz="3200" b="1">
                <a:solidFill>
                  <a:schemeClr val="bg1"/>
                </a:solidFill>
              </a:rPr>
              <a:t> </a:t>
            </a:r>
          </a:p>
          <a:p>
            <a:pPr marL="0" indent="0" algn="r">
              <a:buFont typeface="Arial" charset="0"/>
              <a:buNone/>
              <a:defRPr/>
            </a:pPr>
            <a:r>
              <a:rPr lang="sq-AL" dirty="1" sz="3200" b="1">
                <a:solidFill>
                  <a:schemeClr val="bg1"/>
                </a:solidFill>
              </a:rPr>
              <a:t>e hetimit të krimit kibernetik</a:t>
            </a:r>
          </a:p>
        </p:txBody>
      </p:sp>
      <p:pic>
        <p:nvPicPr>
          <p:cNvPr id="17"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09489" y="2791902"/>
            <a:ext cx="8525021" cy="1274195"/>
          </a:xfrm>
          <a:prstGeom prst="rect">
            <a:avLst/>
          </a:prstGeom>
        </p:spPr>
        <p:txBody>
          <a:bodyPr wrap="square">
            <a:spAutoFit/>
          </a:bodyPr>
          <a:lstStyle/>
          <a:p>
            <a:pPr algn="ctr" eaLnBrk="1" hangingPunct="1">
              <a:lnSpc>
                <a:spcPct val="80000"/>
              </a:lnSpc>
            </a:pPr>
            <a:r>
              <a:rPr lang="sq-AL" dirty="1" sz="3200" b="1">
                <a:ea typeface="ＭＳ Ｐゴシック" charset="0"/>
                <a:cs typeface="ＭＳ Ｐゴシック" charset="0"/>
              </a:rPr>
              <a:t>Pjesa e Parë</a:t>
            </a:r>
          </a:p>
          <a:p>
            <a:pPr algn="ctr" eaLnBrk="1" hangingPunct="1">
              <a:lnSpc>
                <a:spcPct val="80000"/>
              </a:lnSpc>
            </a:pPr>
            <a:br>
              <a:rPr lang="sq-AL" dirty="1" sz="3200" b="1">
                <a:ea typeface="ＭＳ Ｐゴシック" charset="0"/>
                <a:cs typeface="ＭＳ Ｐゴシック" charset="0"/>
              </a:rPr>
            </a:br>
            <a:r>
              <a:rPr lang="sq-AL" dirty="1" sz="3200" b="1">
                <a:ea typeface="ＭＳ Ｐゴシック" charset="0"/>
                <a:cs typeface="ＭＳ Ｐゴシック" charset="0"/>
              </a:rPr>
              <a:t>Autoritetet kompetente të krimit kibernetik</a:t>
            </a:r>
          </a:p>
        </p:txBody>
      </p:sp>
    </p:spTree>
    <p:extLst>
      <p:ext uri="{BB962C8B-B14F-4D97-AF65-F5344CB8AC3E}">
        <p14:creationId xmlns:p14="http://schemas.microsoft.com/office/powerpoint/2010/main" val="2745530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5</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5</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Autoritetet kompetente të krimit kibernetik</a:t>
            </a:r>
            <a:r>
              <a:rPr lang="sq-AL" dirty="1" sz="3200" b="1">
                <a:ea typeface="ＭＳ Ｐゴシック" charset="0"/>
              </a:rPr>
              <a:t> </a:t>
            </a:r>
          </a:p>
          <a:p>
            <a:pPr algn="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572000" cy="4832092"/>
          </a:xfrm>
          <a:prstGeom prst="rect">
            <a:avLst/>
          </a:prstGeom>
        </p:spPr>
        <p:txBody>
          <a:bodyPr>
            <a:spAutoFit/>
          </a:bodyPr>
          <a:lstStyle/>
          <a:p>
            <a:pPr marL="342900" indent="-342900">
              <a:buFont typeface="Arial" panose="020B0604020202020204" pitchFamily="34" charset="0"/>
              <a:buChar char="•"/>
            </a:pPr>
            <a:r>
              <a:rPr lang="sq-AL" dirty="1" sz="2200" b="1">
                <a:solidFill>
                  <a:srgbClr val="FF0000"/>
                </a:solidFill>
              </a:rPr>
              <a:t>Pyetja numër 1</a:t>
            </a:r>
            <a:r>
              <a:rPr lang="sq-AL" dirty="1" sz="2200" b="1"/>
              <a:t>: a i kemi ato?</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sq-AL" dirty="1" sz="2200" b="1">
                <a:solidFill>
                  <a:srgbClr val="FF0000"/>
                </a:solidFill>
              </a:rPr>
              <a:t>Pyetja numër</a:t>
            </a:r>
            <a:r>
              <a:rPr lang="sq-AL" dirty="1" sz="2200" b="1">
                <a:solidFill>
                  <a:srgbClr val="FF0000"/>
                </a:solidFill>
              </a:rPr>
              <a:t> 2</a:t>
            </a:r>
            <a:r>
              <a:rPr lang="sq-AL" dirty="1" sz="2200" b="1"/>
              <a:t>: a janë të specializuar apo të rregullt?</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sq-AL" dirty="1" sz="2200" b="1">
                <a:solidFill>
                  <a:srgbClr val="FF0000"/>
                </a:solidFill>
              </a:rPr>
              <a:t>Pyetja numër</a:t>
            </a:r>
            <a:r>
              <a:rPr lang="sq-AL" dirty="1" sz="2200" b="1">
                <a:solidFill>
                  <a:srgbClr val="FF0000"/>
                </a:solidFill>
              </a:rPr>
              <a:t> 3</a:t>
            </a:r>
            <a:r>
              <a:rPr lang="sq-AL" dirty="1" sz="2200" b="1"/>
              <a:t>: cilat janë kompetencat/zotësitë e tyre?</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sq-AL" dirty="1" sz="2200" b="1">
                <a:solidFill>
                  <a:srgbClr val="FF0000"/>
                </a:solidFill>
              </a:rPr>
              <a:t>Pyetja numër</a:t>
            </a:r>
            <a:r>
              <a:rPr lang="sq-AL" dirty="1" sz="2200" b="1">
                <a:solidFill>
                  <a:srgbClr val="FF0000"/>
                </a:solidFill>
              </a:rPr>
              <a:t> 4</a:t>
            </a:r>
            <a:r>
              <a:rPr lang="sq-AL" dirty="1" sz="2200" b="1"/>
              <a:t>: cilat janë kapacitetet e tyre?</a:t>
            </a:r>
          </a:p>
          <a:p>
            <a:pPr marL="342900" indent="-342900">
              <a:buFont typeface="Arial" panose="020B0604020202020204" pitchFamily="34" charset="0"/>
              <a:buChar char="•"/>
            </a:pPr>
            <a:endParaRPr lang="en-GB" sz="2200" b="1" dirty="0"/>
          </a:p>
          <a:p>
            <a:pPr marL="342900" indent="-342900">
              <a:buFont typeface="Arial" panose="020B0604020202020204" pitchFamily="34" charset="0"/>
              <a:buChar char="•"/>
            </a:pPr>
            <a:r>
              <a:rPr lang="sq-AL" dirty="1" sz="2200" b="1">
                <a:solidFill>
                  <a:srgbClr val="FF0000"/>
                </a:solidFill>
              </a:rPr>
              <a:t>Pyetja numër</a:t>
            </a:r>
            <a:r>
              <a:rPr lang="sq-AL" dirty="1" sz="2200" b="1">
                <a:solidFill>
                  <a:srgbClr val="FF0000"/>
                </a:solidFill>
              </a:rPr>
              <a:t> 5</a:t>
            </a:r>
            <a:r>
              <a:rPr lang="sq-AL" dirty="1" sz="2200" b="1"/>
              <a:t>: si bashkëpunojnë ata?</a:t>
            </a:r>
          </a:p>
        </p:txBody>
      </p:sp>
      <p:pic>
        <p:nvPicPr>
          <p:cNvPr id="8" name="Picture 7">
            <a:extLst>
              <a:ext uri="{FF2B5EF4-FFF2-40B4-BE49-F238E27FC236}">
                <a16:creationId xmlns:a16="http://schemas.microsoft.com/office/drawing/2014/main" id="{9B6ED6E4-F5CE-A74A-B50F-CFB3B9C6028F}"/>
              </a:ext>
            </a:extLst>
          </p:cNvPr>
          <p:cNvPicPr>
            <a:picLocks noChangeAspect="1"/>
          </p:cNvPicPr>
          <p:nvPr/>
        </p:nvPicPr>
        <p:blipFill>
          <a:blip r:embed="rId4"/>
          <a:stretch>
            <a:fillRect/>
          </a:stretch>
        </p:blipFill>
        <p:spPr>
          <a:xfrm>
            <a:off x="5264931" y="2496296"/>
            <a:ext cx="3640345" cy="2357058"/>
          </a:xfrm>
          <a:prstGeom prst="rect">
            <a:avLst/>
          </a:prstGeom>
        </p:spPr>
      </p:pic>
    </p:spTree>
    <p:extLst>
      <p:ext uri="{BB962C8B-B14F-4D97-AF65-F5344CB8AC3E}">
        <p14:creationId xmlns:p14="http://schemas.microsoft.com/office/powerpoint/2010/main" val="4066928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6</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6</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A i kemi ato?</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374487" cy="5170646"/>
          </a:xfrm>
          <a:prstGeom prst="rect">
            <a:avLst/>
          </a:prstGeom>
        </p:spPr>
        <p:txBody>
          <a:bodyPr wrap="square">
            <a:spAutoFit/>
          </a:bodyPr>
          <a:lstStyle/>
          <a:p>
            <a:pPr marL="342900" indent="-342900">
              <a:buFont typeface="Wingdings" pitchFamily="2" charset="2"/>
              <a:buChar char="Ø"/>
            </a:pPr>
            <a:r>
              <a:rPr lang="sq-AL" dirty="1" sz="2200" b="1"/>
              <a:t>Korniza ligjore bashkëkohore:</a:t>
            </a:r>
            <a:r>
              <a:rPr lang="sq-AL" dirty="1" sz="2200" b="1"/>
              <a:t> </a:t>
            </a:r>
          </a:p>
          <a:p>
            <a:pPr marL="342900" indent="-342900">
              <a:buFont typeface="Arial" panose="020B0604020202020204" pitchFamily="34" charset="0"/>
              <a:buChar char="•"/>
            </a:pPr>
            <a:r>
              <a:rPr lang="sq-AL" dirty="1" sz="2200" i="1"/>
              <a:t>a e njeh dhe lejon ekzistencën e autoriteteve të krimit kibernetik?</a:t>
            </a:r>
          </a:p>
          <a:p>
            <a:pPr marL="342900" indent="-342900">
              <a:buFont typeface="Arial" panose="020B0604020202020204" pitchFamily="34" charset="0"/>
              <a:buChar char="•"/>
            </a:pPr>
            <a:r>
              <a:rPr lang="sq-AL" dirty="1" sz="2200" i="1"/>
              <a:t>cili është niveli normativ i rregullores?</a:t>
            </a:r>
          </a:p>
          <a:p>
            <a:pPr marL="342900" indent="-342900">
              <a:buFont typeface="Arial" panose="020B0604020202020204" pitchFamily="34" charset="0"/>
              <a:buChar char="•"/>
            </a:pPr>
            <a:r>
              <a:rPr lang="sq-AL" dirty="1" sz="2200" i="1"/>
              <a:t>sa është i njohur me zbatimin e ligjit, prokurorinë, gjykatat, avokatinë mbrojtëse dhe pjesëmarrësit e tjerë të procedurës penale?</a:t>
            </a:r>
          </a:p>
          <a:p>
            <a:pPr marL="342900" indent="-342900">
              <a:buFont typeface="Arial" panose="020B0604020202020204" pitchFamily="34" charset="0"/>
              <a:buChar char="•"/>
            </a:pPr>
            <a:r>
              <a:rPr lang="sq-AL" dirty="1" sz="2200" i="1"/>
              <a:t>cilat janë kompetencat e tyre ligjore?</a:t>
            </a:r>
          </a:p>
          <a:p>
            <a:pPr marL="342900" indent="-342900">
              <a:buFont typeface="Arial" panose="020B0604020202020204" pitchFamily="34" charset="0"/>
              <a:buChar char="•"/>
            </a:pPr>
            <a:r>
              <a:rPr lang="sq-AL" dirty="1" sz="2200" i="1"/>
              <a:t>cila është arritja e tyre reale?</a:t>
            </a:r>
          </a:p>
        </p:txBody>
      </p:sp>
      <p:pic>
        <p:nvPicPr>
          <p:cNvPr id="6" name="Picture 5">
            <a:extLst>
              <a:ext uri="{FF2B5EF4-FFF2-40B4-BE49-F238E27FC236}">
                <a16:creationId xmlns:a16="http://schemas.microsoft.com/office/drawing/2014/main" id="{87C5E393-1615-8B4E-B367-E167BE5E4087}"/>
              </a:ext>
            </a:extLst>
          </p:cNvPr>
          <p:cNvPicPr>
            <a:picLocks noChangeAspect="1"/>
          </p:cNvPicPr>
          <p:nvPr/>
        </p:nvPicPr>
        <p:blipFill>
          <a:blip r:embed="rId4"/>
          <a:stretch>
            <a:fillRect/>
          </a:stretch>
        </p:blipFill>
        <p:spPr>
          <a:xfrm>
            <a:off x="4623445" y="2719540"/>
            <a:ext cx="4520555" cy="2190083"/>
          </a:xfrm>
          <a:prstGeom prst="rect">
            <a:avLst/>
          </a:prstGeom>
        </p:spPr>
      </p:pic>
    </p:spTree>
    <p:extLst>
      <p:ext uri="{BB962C8B-B14F-4D97-AF65-F5344CB8AC3E}">
        <p14:creationId xmlns:p14="http://schemas.microsoft.com/office/powerpoint/2010/main" val="26111322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7</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7</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Specializuar apo e rregullt?</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44658" y="1166842"/>
            <a:ext cx="4384997" cy="5170646"/>
          </a:xfrm>
          <a:prstGeom prst="rect">
            <a:avLst/>
          </a:prstGeom>
        </p:spPr>
        <p:txBody>
          <a:bodyPr wrap="square">
            <a:spAutoFit/>
          </a:bodyPr>
          <a:lstStyle/>
          <a:p>
            <a:pPr marL="342900" indent="-342900">
              <a:buFont typeface="Wingdings" pitchFamily="2" charset="2"/>
              <a:buChar char="Ø"/>
            </a:pPr>
            <a:r>
              <a:rPr lang="sq-AL" dirty="1" sz="2200" b="1"/>
              <a:t>Korniza ligjore bashkëkohore:</a:t>
            </a:r>
            <a:r>
              <a:rPr lang="sq-AL" dirty="1" sz="2200" b="1"/>
              <a:t> </a:t>
            </a:r>
          </a:p>
          <a:p>
            <a:pPr marL="342900" indent="-342900" algn="just">
              <a:buFont typeface="Arial" panose="020B0604020202020204" pitchFamily="34" charset="0"/>
              <a:buChar char="•"/>
            </a:pPr>
            <a:r>
              <a:rPr lang="sq-AL" dirty="1" sz="2200" i="1"/>
              <a:t>nëse e specializuar, mbi çfarë kornizë ligjore?</a:t>
            </a:r>
          </a:p>
          <a:p>
            <a:pPr marL="342900" indent="-342900" algn="just">
              <a:buFont typeface="Arial" panose="020B0604020202020204" pitchFamily="34" charset="0"/>
              <a:buChar char="•"/>
            </a:pPr>
            <a:r>
              <a:rPr lang="sq-AL" dirty="1" sz="2200" i="1"/>
              <a:t>cili është niveli normativ i rregullores?</a:t>
            </a:r>
          </a:p>
          <a:p>
            <a:pPr marL="342900" indent="-342900" algn="just">
              <a:buFont typeface="Arial" panose="020B0604020202020204" pitchFamily="34" charset="0"/>
              <a:buChar char="•"/>
            </a:pPr>
            <a:r>
              <a:rPr lang="sq-AL" dirty="1" sz="2200" i="1"/>
              <a:t>cilat janë kompetencat e tyre?</a:t>
            </a:r>
          </a:p>
          <a:p>
            <a:pPr marL="342900" indent="-342900" algn="just">
              <a:buFont typeface="Arial" panose="020B0604020202020204" pitchFamily="34" charset="0"/>
              <a:buChar char="•"/>
            </a:pPr>
            <a:r>
              <a:rPr lang="sq-AL" dirty="1" sz="2200" i="1"/>
              <a:t>si janë të organizuar ata?</a:t>
            </a:r>
          </a:p>
          <a:p>
            <a:pPr marL="342900" indent="-342900" algn="just">
              <a:buFont typeface="Arial" panose="020B0604020202020204" pitchFamily="34" charset="0"/>
              <a:buChar char="•"/>
            </a:pPr>
            <a:r>
              <a:rPr lang="sq-AL" dirty="1" sz="2200" i="1"/>
              <a:t>sa janë ata të njohur me zbatimin e ligjit, prokurorinë, gjykatat etj?</a:t>
            </a:r>
          </a:p>
          <a:p>
            <a:pPr marL="342900" indent="-342900" algn="just">
              <a:buFont typeface="Arial" panose="020B0604020202020204" pitchFamily="34" charset="0"/>
              <a:buChar char="•"/>
            </a:pPr>
            <a:r>
              <a:rPr lang="sq-AL" dirty="1" sz="2200" i="1"/>
              <a:t>si të kontaktohen ata?</a:t>
            </a:r>
          </a:p>
          <a:p>
            <a:pPr marL="342900" indent="-342900" algn="just">
              <a:buFont typeface="Arial" panose="020B0604020202020204" pitchFamily="34" charset="0"/>
              <a:buChar char="•"/>
            </a:pPr>
            <a:r>
              <a:rPr lang="sq-AL" dirty="1" sz="2200" i="1"/>
              <a:t>sa mirë janë trajnuar?</a:t>
            </a:r>
          </a:p>
          <a:p>
            <a:pPr marL="342900" indent="-342900" algn="just">
              <a:buFont typeface="Arial" panose="020B0604020202020204" pitchFamily="34" charset="0"/>
              <a:buChar char="•"/>
            </a:pPr>
            <a:r>
              <a:rPr lang="sq-AL" dirty="1" sz="2200" i="1"/>
              <a:t>cili është niveli i përvojës së tyre?</a:t>
            </a:r>
          </a:p>
        </p:txBody>
      </p:sp>
      <p:pic>
        <p:nvPicPr>
          <p:cNvPr id="6" name="Picture 5">
            <a:extLst>
              <a:ext uri="{FF2B5EF4-FFF2-40B4-BE49-F238E27FC236}">
                <a16:creationId xmlns:a16="http://schemas.microsoft.com/office/drawing/2014/main" id="{87C5E393-1615-8B4E-B367-E167BE5E4087}"/>
              </a:ext>
            </a:extLst>
          </p:cNvPr>
          <p:cNvPicPr>
            <a:picLocks noChangeAspect="1"/>
          </p:cNvPicPr>
          <p:nvPr/>
        </p:nvPicPr>
        <p:blipFill>
          <a:blip r:embed="rId4"/>
          <a:stretch>
            <a:fillRect/>
          </a:stretch>
        </p:blipFill>
        <p:spPr>
          <a:xfrm>
            <a:off x="4623445" y="2719540"/>
            <a:ext cx="4520555" cy="2190083"/>
          </a:xfrm>
          <a:prstGeom prst="rect">
            <a:avLst/>
          </a:prstGeom>
        </p:spPr>
      </p:pic>
    </p:spTree>
    <p:extLst>
      <p:ext uri="{BB962C8B-B14F-4D97-AF65-F5344CB8AC3E}">
        <p14:creationId xmlns:p14="http://schemas.microsoft.com/office/powerpoint/2010/main" val="2316026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8</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8</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Kompetencat?</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74" y="1044000"/>
            <a:ext cx="4572000" cy="5509200"/>
          </a:xfrm>
          <a:prstGeom prst="rect">
            <a:avLst/>
          </a:prstGeom>
        </p:spPr>
        <p:txBody>
          <a:bodyPr>
            <a:spAutoFit/>
          </a:bodyPr>
          <a:lstStyle/>
          <a:p>
            <a:pPr marL="342900" indent="-342900">
              <a:buFont typeface="Wingdings" pitchFamily="2" charset="2"/>
              <a:buChar char="Ø"/>
            </a:pPr>
            <a:r>
              <a:rPr lang="sq-AL" dirty="1" sz="2200" b="1"/>
              <a:t>Ligjvënësit/Qeveria i ka fuqizuar ata që të:</a:t>
            </a:r>
            <a:r>
              <a:rPr lang="sq-AL" dirty="1" sz="2200" b="1"/>
              <a:t> </a:t>
            </a:r>
          </a:p>
          <a:p>
            <a:pPr marL="342900" indent="-342900" algn="just">
              <a:buFont typeface="Arial" panose="020B0604020202020204" pitchFamily="34" charset="0"/>
              <a:buChar char="•"/>
            </a:pPr>
            <a:r>
              <a:rPr lang="sq-AL" dirty="1" sz="2200" i="1"/>
              <a:t>kenë juridiksion specifik të së drejtës materiale?</a:t>
            </a:r>
          </a:p>
          <a:p>
            <a:pPr marL="342900" indent="-342900" algn="just">
              <a:buFont typeface="Arial" panose="020B0604020202020204" pitchFamily="34" charset="0"/>
              <a:buChar char="•"/>
            </a:pPr>
            <a:r>
              <a:rPr lang="sq-AL" dirty="1" sz="2200" i="1"/>
              <a:t>kenë veprime dhe aftësi specifike të ligjit procedural?</a:t>
            </a:r>
          </a:p>
          <a:p>
            <a:pPr marL="342900" indent="-342900" algn="just">
              <a:buFont typeface="Arial" panose="020B0604020202020204" pitchFamily="34" charset="0"/>
              <a:buChar char="•"/>
            </a:pPr>
            <a:r>
              <a:rPr lang="sq-AL" dirty="1" sz="2200" i="1"/>
              <a:t>kenë aftësi specifike të Ndihmës Juridike të Ndërsjellë?</a:t>
            </a:r>
          </a:p>
          <a:p>
            <a:pPr marL="342900" indent="-342900" algn="just">
              <a:buFont typeface="Arial" panose="020B0604020202020204" pitchFamily="34" charset="0"/>
              <a:buChar char="•"/>
            </a:pPr>
            <a:r>
              <a:rPr lang="sq-AL" dirty="1" sz="2200" i="1"/>
              <a:t>kenë strukturë specifike organizative (departamente) dhe zinxhir komandues / përgjegjësie?</a:t>
            </a:r>
          </a:p>
          <a:p>
            <a:pPr marL="342900" indent="-342900" algn="just">
              <a:buFont typeface="Arial" panose="020B0604020202020204" pitchFamily="34" charset="0"/>
              <a:buChar char="•"/>
            </a:pPr>
            <a:r>
              <a:rPr lang="sq-AL" dirty="1" sz="2200" i="1"/>
              <a:t>kenë pajisje dhe ambiente specifike?</a:t>
            </a:r>
          </a:p>
          <a:p>
            <a:pPr marL="342900" indent="-342900" algn="just">
              <a:buFont typeface="Arial" panose="020B0604020202020204" pitchFamily="34" charset="0"/>
              <a:buChar char="•"/>
            </a:pPr>
            <a:r>
              <a:rPr lang="sq-AL" dirty="1" sz="2200" i="1"/>
              <a:t>kenë trajnim të specializuar?</a:t>
            </a:r>
          </a:p>
          <a:p>
            <a:pPr marL="342900" indent="-342900" algn="just">
              <a:buFont typeface="Arial" panose="020B0604020202020204" pitchFamily="34" charset="0"/>
              <a:buChar char="•"/>
            </a:pPr>
            <a:r>
              <a:rPr lang="sq-AL" dirty="1" sz="2200" i="1"/>
              <a:t>kenë buxhet të mjaftueshëm për aktivitetet e tyre?</a:t>
            </a:r>
          </a:p>
        </p:txBody>
      </p:sp>
      <p:pic>
        <p:nvPicPr>
          <p:cNvPr id="7" name="Picture 6">
            <a:extLst>
              <a:ext uri="{FF2B5EF4-FFF2-40B4-BE49-F238E27FC236}">
                <a16:creationId xmlns:a16="http://schemas.microsoft.com/office/drawing/2014/main" id="{97B39A65-15A5-884C-8138-1382F4E07198}"/>
              </a:ext>
            </a:extLst>
          </p:cNvPr>
          <p:cNvPicPr>
            <a:picLocks noChangeAspect="1"/>
          </p:cNvPicPr>
          <p:nvPr/>
        </p:nvPicPr>
        <p:blipFill>
          <a:blip r:embed="rId4"/>
          <a:stretch>
            <a:fillRect/>
          </a:stretch>
        </p:blipFill>
        <p:spPr>
          <a:xfrm>
            <a:off x="5010287" y="2660419"/>
            <a:ext cx="3797439" cy="2126566"/>
          </a:xfrm>
          <a:prstGeom prst="rect">
            <a:avLst/>
          </a:prstGeom>
        </p:spPr>
      </p:pic>
    </p:spTree>
    <p:extLst>
      <p:ext uri="{BB962C8B-B14F-4D97-AF65-F5344CB8AC3E}">
        <p14:creationId xmlns:p14="http://schemas.microsoft.com/office/powerpoint/2010/main" val="1744978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6409184" y="6495281"/>
            <a:ext cx="2133600" cy="365125"/>
          </a:xfrm>
        </p:spPr>
        <p:txBody>
          <a:bodyPr/>
          <a:lstStyle/>
          <a:p>
            <a:fld id="{B517EF97-6CC0-48A9-BC0E-433EC7B55211}" type="slidenum">
              <a:rPr lang="en-GB" smtClean="0"/>
              <a:pPr/>
              <a:t>9</a:t>
            </a:fld>
          </a:p>
        </p:txBody>
      </p:sp>
      <p:sp>
        <p:nvSpPr>
          <p:cNvPr id="3" name="TextBox 2"/>
          <p:cNvSpPr txBox="1"/>
          <p:nvPr/>
        </p:nvSpPr>
        <p:spPr>
          <a:xfrm>
            <a:off x="88522" y="6557282"/>
            <a:ext cx="3672408" cy="400110"/>
          </a:xfrm>
          <a:prstGeom prst="rect">
            <a:avLst/>
          </a:prstGeom>
          <a:noFill/>
        </p:spPr>
        <p:txBody>
          <a:bodyPr wrap="square" rtlCol="0">
            <a:spAutoFit/>
          </a:bodyPr>
          <a:lstStyle/>
          <a:p>
            <a:r>
              <a:rPr lang="sq-AL" dirty="1" sz="2000" b="1">
                <a:solidFill>
                  <a:schemeClr val="bg1"/>
                </a:solidFill>
                <a:latin typeface="Segoe UI" pitchFamily="34" charset="0"/>
                <a:ea typeface="Segoe UI" pitchFamily="34" charset="0"/>
                <a:cs typeface="Segoe UI" pitchFamily="34" charset="0"/>
              </a:rPr>
              <a:t>www.coe.int/cybercrime</a:t>
            </a:r>
          </a:p>
        </p:txBody>
      </p:sp>
      <p:sp>
        <p:nvSpPr>
          <p:cNvPr id="4" name="Slide Number Placeholder 4"/>
          <p:cNvSpPr txBox="1">
            <a:spLocks/>
          </p:cNvSpPr>
          <p:nvPr/>
        </p:nvSpPr>
        <p:spPr>
          <a:xfrm>
            <a:off x="8532440" y="6521212"/>
            <a:ext cx="490016" cy="436180"/>
          </a:xfrm>
          <a:prstGeom prst="rect">
            <a:avLst/>
          </a:prstGeom>
        </p:spPr>
        <p:txBody>
          <a:bodyPr vert="horz" lIns="91440" tIns="45720" rIns="91440" bIns="45720" rtlCol="0" anchor="ctr"/>
          <a:lstStyle>
            <a:defPPr>
              <a:defRPr lang="de-DE"/>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517EF97-6CC0-48A9-BC0E-433EC7B55211}" type="slidenum">
              <a:rPr lang="en-GB" smtClean="0">
                <a:solidFill>
                  <a:schemeClr val="tx1"/>
                </a:solidFill>
              </a:rPr>
              <a:pPr/>
              <a:t>9</a:t>
            </a:fld>
          </a:p>
        </p:txBody>
      </p:sp>
      <p:sp>
        <p:nvSpPr>
          <p:cNvPr id="13" name="Rectangle 12"/>
          <p:cNvSpPr/>
          <p:nvPr/>
        </p:nvSpPr>
        <p:spPr>
          <a:xfrm>
            <a:off x="0" y="6553200"/>
            <a:ext cx="9144000" cy="363732"/>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5" name="Rectangle 14"/>
          <p:cNvSpPr/>
          <p:nvPr/>
        </p:nvSpPr>
        <p:spPr>
          <a:xfrm>
            <a:off x="0" y="-27384"/>
            <a:ext cx="9144000" cy="921588"/>
          </a:xfrm>
          <a:prstGeom prst="rect">
            <a:avLst/>
          </a:prstGeom>
          <a:solidFill>
            <a:srgbClr val="2F61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sq-AL" dirty="1" sz="3200" b="1">
                <a:ea typeface="ＭＳ Ｐゴシック" charset="0"/>
              </a:rPr>
              <a:t>Kapacitetet?</a:t>
            </a:r>
          </a:p>
        </p:txBody>
      </p:sp>
      <p:pic>
        <p:nvPicPr>
          <p:cNvPr id="17"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7384"/>
            <a:ext cx="1064938" cy="900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TextBox 17"/>
          <p:cNvSpPr txBox="1"/>
          <p:nvPr/>
        </p:nvSpPr>
        <p:spPr>
          <a:xfrm>
            <a:off x="6279791" y="6457858"/>
            <a:ext cx="3024336" cy="430887"/>
          </a:xfrm>
          <a:prstGeom prst="rect">
            <a:avLst/>
          </a:prstGeom>
          <a:noFill/>
        </p:spPr>
        <p:txBody>
          <a:bodyPr wrap="square" rtlCol="0">
            <a:spAutoFit/>
          </a:bodyPr>
          <a:lstStyle/>
          <a:p>
            <a:r>
              <a:rPr lang="sq-AL" dirty="1" sz="2200" b="1">
                <a:solidFill>
                  <a:schemeClr val="bg1"/>
                </a:solidFill>
                <a:latin typeface="Arial Narrow" panose="020B0606020202030204" pitchFamily="34" charset="0"/>
              </a:rPr>
              <a:t>www.coe.int/cybercrime</a:t>
            </a:r>
          </a:p>
        </p:txBody>
      </p:sp>
      <p:sp>
        <p:nvSpPr>
          <p:cNvPr id="5" name="Rectangle 4">
            <a:extLst>
              <a:ext uri="{FF2B5EF4-FFF2-40B4-BE49-F238E27FC236}">
                <a16:creationId xmlns:a16="http://schemas.microsoft.com/office/drawing/2014/main" id="{7FA81925-418B-D44C-9255-2AEBBFBC0ADA}"/>
              </a:ext>
            </a:extLst>
          </p:cNvPr>
          <p:cNvSpPr/>
          <p:nvPr/>
        </p:nvSpPr>
        <p:spPr>
          <a:xfrm>
            <a:off x="336274" y="1046041"/>
            <a:ext cx="4572000" cy="5509200"/>
          </a:xfrm>
          <a:prstGeom prst="rect">
            <a:avLst/>
          </a:prstGeom>
        </p:spPr>
        <p:txBody>
          <a:bodyPr>
            <a:spAutoFit/>
          </a:bodyPr>
          <a:lstStyle/>
          <a:p>
            <a:pPr marL="342900" indent="-342900">
              <a:buFont typeface="Wingdings" pitchFamily="2" charset="2"/>
              <a:buChar char="Ø"/>
            </a:pPr>
            <a:r>
              <a:rPr lang="sq-AL" dirty="1" sz="2200" b="1"/>
              <a:t>Organizim i mençur:</a:t>
            </a:r>
            <a:r>
              <a:rPr lang="sq-AL" dirty="1" sz="2200" b="1"/>
              <a:t> </a:t>
            </a:r>
          </a:p>
          <a:p>
            <a:pPr marL="342900" indent="-342900" algn="just">
              <a:buFont typeface="Arial" panose="020B0604020202020204" pitchFamily="34" charset="0"/>
              <a:buChar char="•"/>
            </a:pPr>
            <a:r>
              <a:rPr lang="sq-AL" dirty="1" sz="2200" i="1"/>
              <a:t>zbatuesit e ligjit kanë mjaft oficerë, personel ndihmës dhe burime tjera njerëzore dhe teknike në dispozicion?</a:t>
            </a:r>
          </a:p>
          <a:p>
            <a:pPr marL="342900" indent="-342900" algn="just">
              <a:buFont typeface="Arial" panose="020B0604020202020204" pitchFamily="34" charset="0"/>
              <a:buChar char="•"/>
            </a:pPr>
            <a:r>
              <a:rPr lang="sq-AL" dirty="1" sz="2200" i="1"/>
              <a:t>prokuroria ka në dispozicion mjaft prokurorë, këshilltarë dhe ndihmë dhe burime tjera?</a:t>
            </a:r>
          </a:p>
          <a:p>
            <a:pPr marL="342900" indent="-342900" algn="just">
              <a:buFont typeface="Arial" panose="020B0604020202020204" pitchFamily="34" charset="0"/>
              <a:buChar char="•"/>
            </a:pPr>
            <a:r>
              <a:rPr lang="sq-AL" dirty="1" sz="2200" i="1"/>
              <a:t>oda/departamenti i gjykatës ka në dispozicion mjaft gjyqtarë, ndihma dhe burime tjera?</a:t>
            </a:r>
          </a:p>
          <a:p>
            <a:pPr marL="342900" indent="-342900" algn="just">
              <a:buFont typeface="Arial" panose="020B0604020202020204" pitchFamily="34" charset="0"/>
              <a:buChar char="•"/>
            </a:pPr>
            <a:r>
              <a:rPr lang="sq-AL" dirty="1" sz="2200" i="1"/>
              <a:t>autoriteti mbikëqyrës i shtetit / qeverisë / gjyqësorit kompetent është i gatshëm të mbështesë aktivitetet e tyre?</a:t>
            </a:r>
          </a:p>
        </p:txBody>
      </p:sp>
      <p:pic>
        <p:nvPicPr>
          <p:cNvPr id="12" name="Picture 11">
            <a:extLst>
              <a:ext uri="{FF2B5EF4-FFF2-40B4-BE49-F238E27FC236}">
                <a16:creationId xmlns:a16="http://schemas.microsoft.com/office/drawing/2014/main" id="{6DC88ADE-144A-BF42-8C7B-E4CC0F23EFBB}"/>
              </a:ext>
            </a:extLst>
          </p:cNvPr>
          <p:cNvPicPr>
            <a:picLocks noChangeAspect="1"/>
          </p:cNvPicPr>
          <p:nvPr/>
        </p:nvPicPr>
        <p:blipFill>
          <a:blip r:embed="rId4"/>
          <a:stretch>
            <a:fillRect/>
          </a:stretch>
        </p:blipFill>
        <p:spPr>
          <a:xfrm>
            <a:off x="5010287" y="2660419"/>
            <a:ext cx="3797439" cy="2126566"/>
          </a:xfrm>
          <a:prstGeom prst="rect">
            <a:avLst/>
          </a:prstGeom>
        </p:spPr>
      </p:pic>
    </p:spTree>
    <p:extLst>
      <p:ext uri="{BB962C8B-B14F-4D97-AF65-F5344CB8AC3E}">
        <p14:creationId xmlns:p14="http://schemas.microsoft.com/office/powerpoint/2010/main" val="32670912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14235</TotalTime>
  <Words>4707</Words>
  <Application>Microsoft Macintosh PowerPoint</Application>
  <PresentationFormat>On-screen Show (4:3)</PresentationFormat>
  <Paragraphs>651</Paragraphs>
  <Slides>35</Slides>
  <Notes>29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Arial Narrow</vt:lpstr>
      <vt:lpstr>Calibri</vt:lpstr>
      <vt:lpstr>Segoe UI</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Technology Risk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Cybercrime Training for Judges and Prosecutors</dc:title>
  <dc:creator>Nigel Jones</dc:creator>
  <cp:lastModifiedBy>B. Stam</cp:lastModifiedBy>
  <cp:revision>279</cp:revision>
  <dcterms:created xsi:type="dcterms:W3CDTF">2012-01-25T15:22:10Z</dcterms:created>
  <dcterms:modified xsi:type="dcterms:W3CDTF">2020-10-08T17:00:29Z</dcterms:modified>
</cp:coreProperties>
</file>