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318" r:id="rId2"/>
    <p:sldId id="260" r:id="rId3"/>
    <p:sldId id="313" r:id="rId4"/>
    <p:sldId id="269" r:id="rId5"/>
    <p:sldId id="287" r:id="rId6"/>
    <p:sldId id="310" r:id="rId7"/>
    <p:sldId id="286" r:id="rId8"/>
    <p:sldId id="288" r:id="rId9"/>
    <p:sldId id="289" r:id="rId10"/>
    <p:sldId id="290" r:id="rId11"/>
    <p:sldId id="298" r:id="rId12"/>
    <p:sldId id="291" r:id="rId13"/>
    <p:sldId id="299" r:id="rId14"/>
    <p:sldId id="295" r:id="rId15"/>
    <p:sldId id="312" r:id="rId16"/>
    <p:sldId id="292" r:id="rId17"/>
    <p:sldId id="296" r:id="rId18"/>
    <p:sldId id="301" r:id="rId19"/>
    <p:sldId id="300" r:id="rId20"/>
    <p:sldId id="297" r:id="rId21"/>
    <p:sldId id="294" r:id="rId22"/>
    <p:sldId id="302" r:id="rId23"/>
    <p:sldId id="303" r:id="rId24"/>
    <p:sldId id="311" r:id="rId25"/>
    <p:sldId id="305" r:id="rId26"/>
    <p:sldId id="306" r:id="rId27"/>
    <p:sldId id="304" r:id="rId28"/>
    <p:sldId id="285" r:id="rId29"/>
    <p:sldId id="284" r:id="rId30"/>
  </p:sldIdLst>
  <p:sldSz cx="9144000" cy="6858000" type="screen4x3"/>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6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B361F-9B3C-468A-A962-FFA4C31A59D0}" type="datetimeFigureOut">
              <a:rPr lang="en-GB" smtClean="0"/>
              <a:t>14/11/2023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6026F-D178-4E1B-A620-C46E0F3EB0B0}" type="slidenum">
              <a:rPr lang="en-GB" smtClean="0"/>
              <a:t>‹#›</a:t>
            </a:fld>
            <a:endParaRPr lang="en-GB" dirty="0"/>
          </a:p>
        </p:txBody>
      </p:sp>
    </p:spTree>
    <p:extLst>
      <p:ext uri="{BB962C8B-B14F-4D97-AF65-F5344CB8AC3E}">
        <p14:creationId xmlns:p14="http://schemas.microsoft.com/office/powerpoint/2010/main" val="165634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14</a:t>
            </a:fld>
            <a:endParaRPr lang="en-US" dirty="0"/>
          </a:p>
        </p:txBody>
      </p:sp>
    </p:spTree>
    <p:extLst>
      <p:ext uri="{BB962C8B-B14F-4D97-AF65-F5344CB8AC3E}">
        <p14:creationId xmlns:p14="http://schemas.microsoft.com/office/powerpoint/2010/main" val="2901596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29</a:t>
            </a:fld>
            <a:endParaRPr lang="en-GB" dirty="0"/>
          </a:p>
        </p:txBody>
      </p:sp>
    </p:spTree>
    <p:extLst>
      <p:ext uri="{BB962C8B-B14F-4D97-AF65-F5344CB8AC3E}">
        <p14:creationId xmlns:p14="http://schemas.microsoft.com/office/powerpoint/2010/main" val="1394119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080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46708E8-5933-45CE-A8E6-0870F4F0539D}" type="slidenum">
              <a:rPr lang="en-GB" smtClean="0"/>
              <a:t>‹#›</a:t>
            </a:fld>
            <a:endParaRPr lang="en-GB" dirty="0"/>
          </a:p>
        </p:txBody>
      </p:sp>
    </p:spTree>
    <p:extLst>
      <p:ext uri="{BB962C8B-B14F-4D97-AF65-F5344CB8AC3E}">
        <p14:creationId xmlns:p14="http://schemas.microsoft.com/office/powerpoint/2010/main" val="111412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366801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420350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316654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306930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150342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114664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310993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239677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65520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B46708E8-5933-45CE-A8E6-0870F4F0539D}" type="slidenum">
              <a:rPr lang="en-GB" smtClean="0"/>
              <a:t>‹#›</a:t>
            </a:fld>
            <a:endParaRPr lang="en-GB" dirty="0"/>
          </a:p>
        </p:txBody>
      </p:sp>
    </p:spTree>
    <p:extLst>
      <p:ext uri="{BB962C8B-B14F-4D97-AF65-F5344CB8AC3E}">
        <p14:creationId xmlns:p14="http://schemas.microsoft.com/office/powerpoint/2010/main" val="411778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B46708E8-5933-45CE-A8E6-0870F4F0539D}" type="slidenum">
              <a:rPr lang="en-GB" smtClean="0"/>
              <a:t>‹#›</a:t>
            </a:fld>
            <a:endParaRPr lang="en-GB" dirty="0"/>
          </a:p>
        </p:txBody>
      </p:sp>
      <p:pic>
        <p:nvPicPr>
          <p:cNvPr id="6" name="Picture 5">
            <a:extLst>
              <a:ext uri="{FF2B5EF4-FFF2-40B4-BE49-F238E27FC236}">
                <a16:creationId xmlns:a16="http://schemas.microsoft.com/office/drawing/2014/main" id="{D1C5AB54-C5E5-46C0-AE9E-829B9AE3637F}"/>
              </a:ext>
            </a:extLst>
          </p:cNvPr>
          <p:cNvPicPr>
            <a:picLocks noChangeAspect="1"/>
          </p:cNvPicPr>
          <p:nvPr userDrawn="1"/>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130420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4126" y="5149736"/>
            <a:ext cx="3210745" cy="901440"/>
          </a:xfrm>
        </p:spPr>
        <p:txBody>
          <a:bodyPr>
            <a:normAutofit lnSpcReduction="10000"/>
          </a:bodyPr>
          <a:lstStyle/>
          <a:p>
            <a:r>
              <a:rPr lang="en-US" sz="1800" dirty="0">
                <a:solidFill>
                  <a:srgbClr val="2F618F"/>
                </a:solidFill>
              </a:rPr>
              <a:t>Session 13</a:t>
            </a:r>
          </a:p>
          <a:p>
            <a:r>
              <a:rPr lang="en-US" altLang="ja-JP" sz="1800" b="1" dirty="0">
                <a:solidFill>
                  <a:srgbClr val="2F618F"/>
                </a:solidFill>
              </a:rPr>
              <a:t>Search &amp; Seizure. </a:t>
            </a:r>
            <a:r>
              <a:rPr lang="en-US" sz="1800" b="1" dirty="0">
                <a:solidFill>
                  <a:srgbClr val="2F618F"/>
                </a:solidFill>
              </a:rPr>
              <a:t>Dead Box Scenarios</a:t>
            </a:r>
          </a:p>
        </p:txBody>
      </p:sp>
      <p:sp>
        <p:nvSpPr>
          <p:cNvPr id="11" name="TextBox 10">
            <a:extLst>
              <a:ext uri="{FF2B5EF4-FFF2-40B4-BE49-F238E27FC236}">
                <a16:creationId xmlns:a16="http://schemas.microsoft.com/office/drawing/2014/main" id="{85DA4FB0-7851-42D7-8E9A-4EDEAB617ACC}"/>
              </a:ext>
            </a:extLst>
          </p:cNvPr>
          <p:cNvSpPr txBox="1"/>
          <p:nvPr/>
        </p:nvSpPr>
        <p:spPr>
          <a:xfrm>
            <a:off x="281354" y="2627985"/>
            <a:ext cx="6069204"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E8E"/>
                </a:solidFill>
                <a:effectLst/>
                <a:uLnTx/>
                <a:uFillTx/>
                <a:ea typeface="+mn-ea"/>
                <a:cs typeface="+mn-cs"/>
              </a:rPr>
              <a:t>First Responder training for Investigators on Cybercrime and Electronic Evidence </a:t>
            </a:r>
          </a:p>
        </p:txBody>
      </p:sp>
    </p:spTree>
    <p:extLst>
      <p:ext uri="{BB962C8B-B14F-4D97-AF65-F5344CB8AC3E}">
        <p14:creationId xmlns:p14="http://schemas.microsoft.com/office/powerpoint/2010/main" val="989543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Storage facilities</a:t>
            </a:r>
          </a:p>
        </p:txBody>
      </p:sp>
      <p:sp>
        <p:nvSpPr>
          <p:cNvPr id="4" name="Rectangle 3"/>
          <p:cNvSpPr>
            <a:spLocks noGrp="1" noChangeArrowheads="1"/>
          </p:cNvSpPr>
          <p:nvPr>
            <p:ph idx="1"/>
          </p:nvPr>
        </p:nvSpPr>
        <p:spPr>
          <a:xfrm>
            <a:off x="323698" y="1725432"/>
            <a:ext cx="5340845" cy="4525963"/>
          </a:xfrm>
        </p:spPr>
        <p:txBody>
          <a:bodyPr>
            <a:normAutofit/>
          </a:bodyPr>
          <a:lstStyle/>
          <a:p>
            <a:pPr marL="0" lvl="1" indent="0">
              <a:buNone/>
            </a:pPr>
            <a:r>
              <a:rPr lang="en-GB" dirty="0"/>
              <a:t>Use an adequately secure store </a:t>
            </a:r>
            <a:br>
              <a:rPr lang="en-GB" dirty="0"/>
            </a:br>
            <a:r>
              <a:rPr lang="en-GB" dirty="0"/>
              <a:t>room with appropriate</a:t>
            </a:r>
            <a:endParaRPr lang="de-DE" dirty="0"/>
          </a:p>
          <a:p>
            <a:pPr marL="558800" lvl="1" indent="-457200" algn="just">
              <a:buFont typeface="Arial"/>
              <a:buChar char="•"/>
            </a:pPr>
            <a:r>
              <a:rPr lang="en-GB" dirty="0"/>
              <a:t>access control,</a:t>
            </a:r>
            <a:endParaRPr lang="de-DE" dirty="0"/>
          </a:p>
          <a:p>
            <a:pPr marL="558800" lvl="1" indent="-457200" algn="just">
              <a:buFont typeface="Arial"/>
              <a:buChar char="•"/>
            </a:pPr>
            <a:r>
              <a:rPr lang="en-GB" dirty="0"/>
              <a:t>fire protection (e.g., alarm, fire extinguishers, no smoking in the storage area or in the vicinity),</a:t>
            </a:r>
            <a:endParaRPr lang="de-DE" dirty="0"/>
          </a:p>
          <a:p>
            <a:pPr marL="558800" lvl="1" indent="-457200" algn="just">
              <a:buFont typeface="Arial"/>
              <a:buChar char="•"/>
            </a:pPr>
            <a:r>
              <a:rPr lang="en-GB" dirty="0"/>
              <a:t>temperature and humidity, and</a:t>
            </a:r>
            <a:endParaRPr lang="de-DE" dirty="0"/>
          </a:p>
          <a:p>
            <a:pPr marL="558800" lvl="1" indent="-457200" algn="just">
              <a:buFont typeface="Arial"/>
              <a:buChar char="•"/>
            </a:pPr>
            <a:r>
              <a:rPr lang="en-GB" dirty="0"/>
              <a:t>protection from magnetic sources (e.g., far from directional radio devices).</a:t>
            </a:r>
            <a:endParaRPr lang="de-DE" dirty="0"/>
          </a:p>
          <a:p>
            <a:pPr>
              <a:lnSpc>
                <a:spcPct val="150000"/>
              </a:lnSpc>
              <a:spcBef>
                <a:spcPts val="0"/>
              </a:spcBef>
            </a:pPr>
            <a:endParaRPr lang="en-GB" dirty="0"/>
          </a:p>
        </p:txBody>
      </p:sp>
      <p:pic>
        <p:nvPicPr>
          <p:cNvPr id="5" name="Picture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679" y="1725432"/>
            <a:ext cx="3083662" cy="2312747"/>
          </a:xfrm>
          <a:prstGeom prst="rect">
            <a:avLst/>
          </a:prstGeom>
          <a:noFill/>
          <a:ln>
            <a:noFill/>
          </a:ln>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4991082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TextBox 48"/>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3600" b="1" dirty="0">
                <a:solidFill>
                  <a:srgbClr val="005E8E"/>
                </a:solidFill>
                <a:latin typeface="+mj-lt"/>
                <a:ea typeface="+mj-ea"/>
                <a:cs typeface="+mj-cs"/>
              </a:rPr>
              <a:t>Seizing Electronic Evidence</a:t>
            </a:r>
          </a:p>
        </p:txBody>
      </p:sp>
      <p:pic>
        <p:nvPicPr>
          <p:cNvPr id="50" name="Graphic 49" descr="Clipboard outline">
            <a:extLst>
              <a:ext uri="{FF2B5EF4-FFF2-40B4-BE49-F238E27FC236}">
                <a16:creationId xmlns:a16="http://schemas.microsoft.com/office/drawing/2014/main" id="{4280F5D7-CD0E-4F6D-A1BB-557A1A4E4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81949"/>
            <a:ext cx="3886200" cy="3886200"/>
          </a:xfrm>
          <a:prstGeom prst="rect">
            <a:avLst/>
          </a:prstGeom>
        </p:spPr>
      </p:pic>
    </p:spTree>
    <p:custDataLst>
      <p:tags r:id="rId1"/>
    </p:custDataLst>
    <p:extLst>
      <p:ext uri="{BB962C8B-B14F-4D97-AF65-F5344CB8AC3E}">
        <p14:creationId xmlns:p14="http://schemas.microsoft.com/office/powerpoint/2010/main" val="11016050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Computer Systems</a:t>
            </a:r>
          </a:p>
        </p:txBody>
      </p:sp>
      <p:sp>
        <p:nvSpPr>
          <p:cNvPr id="4" name="Rectangle 3"/>
          <p:cNvSpPr>
            <a:spLocks noGrp="1" noChangeArrowheads="1"/>
          </p:cNvSpPr>
          <p:nvPr>
            <p:ph idx="1"/>
          </p:nvPr>
        </p:nvSpPr>
        <p:spPr>
          <a:xfrm>
            <a:off x="438430" y="1434789"/>
            <a:ext cx="5831450" cy="4525963"/>
          </a:xfrm>
        </p:spPr>
        <p:txBody>
          <a:bodyPr>
            <a:normAutofit lnSpcReduction="10000"/>
          </a:bodyPr>
          <a:lstStyle/>
          <a:p>
            <a:pPr marL="0" indent="0">
              <a:lnSpc>
                <a:spcPct val="150000"/>
              </a:lnSpc>
              <a:spcBef>
                <a:spcPts val="0"/>
              </a:spcBef>
              <a:buNone/>
            </a:pPr>
            <a:r>
              <a:rPr lang="en-GB" dirty="0"/>
              <a:t>Computer Systems consist of:</a:t>
            </a:r>
          </a:p>
          <a:p>
            <a:pPr lvl="0"/>
            <a:r>
              <a:rPr lang="en-GB" dirty="0"/>
              <a:t>a main unit,</a:t>
            </a:r>
            <a:endParaRPr lang="de-DE" dirty="0"/>
          </a:p>
          <a:p>
            <a:pPr lvl="0"/>
            <a:r>
              <a:rPr lang="en-GB" dirty="0"/>
              <a:t>a monitor,</a:t>
            </a:r>
            <a:endParaRPr lang="de-DE" dirty="0"/>
          </a:p>
          <a:p>
            <a:pPr lvl="0"/>
            <a:r>
              <a:rPr lang="en-GB" dirty="0"/>
              <a:t>a keyboard,</a:t>
            </a:r>
            <a:endParaRPr lang="de-DE" dirty="0"/>
          </a:p>
          <a:p>
            <a:pPr lvl="0"/>
            <a:r>
              <a:rPr lang="en-GB" dirty="0"/>
              <a:t>a mouse, </a:t>
            </a:r>
            <a:endParaRPr lang="de-DE" dirty="0"/>
          </a:p>
          <a:p>
            <a:pPr lvl="0"/>
            <a:r>
              <a:rPr lang="en-GB" dirty="0"/>
              <a:t>cables,</a:t>
            </a:r>
            <a:endParaRPr lang="de-DE" dirty="0"/>
          </a:p>
          <a:p>
            <a:pPr lvl="0"/>
            <a:r>
              <a:rPr lang="en-GB" dirty="0"/>
              <a:t>power supply units (e.g., power packs, and spare batteries),</a:t>
            </a:r>
            <a:endParaRPr lang="de-DE" dirty="0"/>
          </a:p>
          <a:p>
            <a:pPr lvl="0"/>
            <a:r>
              <a:rPr lang="en-GB" dirty="0"/>
              <a:t>possibly additional components and</a:t>
            </a:r>
            <a:endParaRPr lang="de-DE" dirty="0"/>
          </a:p>
          <a:p>
            <a:pPr lvl="0"/>
            <a:r>
              <a:rPr lang="en-GB" dirty="0"/>
              <a:t>network devices</a:t>
            </a:r>
            <a:endParaRPr lang="de-DE" dirty="0"/>
          </a:p>
          <a:p>
            <a:pPr marL="0" indent="0">
              <a:lnSpc>
                <a:spcPct val="150000"/>
              </a:lnSpc>
              <a:spcBef>
                <a:spcPts val="0"/>
              </a:spcBef>
              <a:buNone/>
            </a:pPr>
            <a:endParaRPr lang="en-GB" dirty="0"/>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802" y="1560295"/>
            <a:ext cx="3327198" cy="2569218"/>
          </a:xfrm>
          <a:prstGeom prst="rect">
            <a:avLst/>
          </a:prstGeom>
          <a:noFill/>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70581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Computer Systems</a:t>
            </a:r>
          </a:p>
        </p:txBody>
      </p:sp>
      <p:sp>
        <p:nvSpPr>
          <p:cNvPr id="4" name="Rectangle 3"/>
          <p:cNvSpPr>
            <a:spLocks noGrp="1" noChangeArrowheads="1"/>
          </p:cNvSpPr>
          <p:nvPr>
            <p:ph idx="1"/>
          </p:nvPr>
        </p:nvSpPr>
        <p:spPr>
          <a:xfrm>
            <a:off x="413657" y="1260565"/>
            <a:ext cx="5851625" cy="5060244"/>
          </a:xfrm>
        </p:spPr>
        <p:txBody>
          <a:bodyPr>
            <a:normAutofit fontScale="92500" lnSpcReduction="10000"/>
          </a:bodyPr>
          <a:lstStyle/>
          <a:p>
            <a:pPr marL="0" indent="0" algn="just">
              <a:lnSpc>
                <a:spcPct val="150000"/>
              </a:lnSpc>
              <a:spcBef>
                <a:spcPts val="0"/>
              </a:spcBef>
              <a:buNone/>
            </a:pPr>
            <a:r>
              <a:rPr lang="en-GB" dirty="0"/>
              <a:t>When seizing a computer system</a:t>
            </a:r>
          </a:p>
          <a:p>
            <a:pPr lvl="0" algn="just"/>
            <a:r>
              <a:rPr lang="en-US" b="1" dirty="0"/>
              <a:t>Observe the computer system and determine whether it is on or off</a:t>
            </a:r>
          </a:p>
          <a:p>
            <a:pPr lvl="0" algn="just"/>
            <a:r>
              <a:rPr lang="en-US" dirty="0"/>
              <a:t>Document the computer system, all connections and the scene continuously and record all actions you take and any changes that you observe in the monitor, computer, printer, or other devices as a result of your actions </a:t>
            </a:r>
            <a:r>
              <a:rPr lang="en-GB" dirty="0"/>
              <a:t>a monitor,</a:t>
            </a:r>
            <a:endParaRPr lang="de-DE" dirty="0"/>
          </a:p>
          <a:p>
            <a:pPr lvl="0" algn="just"/>
            <a:r>
              <a:rPr lang="en-US" dirty="0"/>
              <a:t>Do not follow any unverified advice from a potential suspect.</a:t>
            </a:r>
            <a:r>
              <a:rPr lang="de-DE" dirty="0"/>
              <a:t> </a:t>
            </a:r>
          </a:p>
          <a:p>
            <a:pPr lvl="0" algn="just"/>
            <a:r>
              <a:rPr lang="en-US" dirty="0"/>
              <a:t>If a computer network is encountered, contact a forensic computer specialist in your agency or an external expert identified by your agency for assistance.</a:t>
            </a:r>
            <a:r>
              <a:rPr lang="de-DE" dirty="0"/>
              <a:t> </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344" y="1896343"/>
            <a:ext cx="2838126" cy="2191563"/>
          </a:xfrm>
          <a:prstGeom prst="rect">
            <a:avLst/>
          </a:prstGeom>
          <a:noFill/>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26776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Group Task</a:t>
            </a:r>
          </a:p>
        </p:txBody>
      </p:sp>
      <p:sp>
        <p:nvSpPr>
          <p:cNvPr id="4" name="Rectangle 3"/>
          <p:cNvSpPr>
            <a:spLocks noGrp="1" noChangeArrowheads="1"/>
          </p:cNvSpPr>
          <p:nvPr>
            <p:ph idx="1"/>
          </p:nvPr>
        </p:nvSpPr>
        <p:spPr>
          <a:xfrm>
            <a:off x="465908" y="3959721"/>
            <a:ext cx="7243739" cy="2776359"/>
          </a:xfrm>
        </p:spPr>
        <p:txBody>
          <a:bodyPr>
            <a:normAutofit/>
          </a:bodyPr>
          <a:lstStyle/>
          <a:p>
            <a:pPr>
              <a:lnSpc>
                <a:spcPct val="150000"/>
              </a:lnSpc>
              <a:spcBef>
                <a:spcPts val="0"/>
              </a:spcBef>
            </a:pPr>
            <a:r>
              <a:rPr lang="en-GB" sz="2000" dirty="0"/>
              <a:t>How to determine that a computer is on/off?</a:t>
            </a:r>
          </a:p>
          <a:p>
            <a:pPr>
              <a:lnSpc>
                <a:spcPct val="150000"/>
              </a:lnSpc>
              <a:spcBef>
                <a:spcPts val="0"/>
              </a:spcBef>
            </a:pPr>
            <a:r>
              <a:rPr lang="en-GB" sz="2000" dirty="0"/>
              <a:t>What to do when PC is </a:t>
            </a:r>
            <a:r>
              <a:rPr lang="en-GB" sz="2000" dirty="0">
                <a:ln>
                  <a:solidFill>
                    <a:srgbClr val="FF0000"/>
                  </a:solidFill>
                </a:ln>
              </a:rPr>
              <a:t>OFF</a:t>
            </a:r>
            <a:r>
              <a:rPr lang="en-GB" sz="2000" dirty="0"/>
              <a:t>?</a:t>
            </a:r>
          </a:p>
          <a:p>
            <a:pPr>
              <a:lnSpc>
                <a:spcPct val="150000"/>
              </a:lnSpc>
              <a:spcBef>
                <a:spcPts val="0"/>
              </a:spcBef>
            </a:pPr>
            <a:r>
              <a:rPr lang="en-GB" sz="2000" dirty="0"/>
              <a:t>What should you be doing when the PC is </a:t>
            </a:r>
            <a:r>
              <a:rPr lang="en-GB" sz="2000" dirty="0">
                <a:solidFill>
                  <a:schemeClr val="accent3">
                    <a:lumMod val="50000"/>
                  </a:schemeClr>
                </a:solidFill>
              </a:rPr>
              <a:t>ON</a:t>
            </a:r>
            <a:r>
              <a:rPr lang="en-GB" sz="2000" dirty="0"/>
              <a:t>?</a:t>
            </a:r>
          </a:p>
          <a:p>
            <a:pPr lvl="1">
              <a:lnSpc>
                <a:spcPct val="150000"/>
              </a:lnSpc>
              <a:spcBef>
                <a:spcPts val="0"/>
              </a:spcBef>
            </a:pPr>
            <a:r>
              <a:rPr lang="en-GB" sz="2000" dirty="0"/>
              <a:t>as First Responder</a:t>
            </a:r>
          </a:p>
          <a:p>
            <a:pPr lvl="1">
              <a:lnSpc>
                <a:spcPct val="150000"/>
              </a:lnSpc>
              <a:spcBef>
                <a:spcPts val="0"/>
              </a:spcBef>
            </a:pPr>
            <a:r>
              <a:rPr lang="en-GB" sz="2000" dirty="0"/>
              <a:t>as Forensic Specialist</a:t>
            </a:r>
          </a:p>
        </p:txBody>
      </p:sp>
      <p:pic>
        <p:nvPicPr>
          <p:cNvPr id="5" name="Bild 4"/>
          <p:cNvPicPr>
            <a:picLocks noChangeAspect="1"/>
          </p:cNvPicPr>
          <p:nvPr/>
        </p:nvPicPr>
        <p:blipFill>
          <a:blip r:embed="rId4"/>
          <a:stretch>
            <a:fillRect/>
          </a:stretch>
        </p:blipFill>
        <p:spPr>
          <a:xfrm>
            <a:off x="2721093" y="1205774"/>
            <a:ext cx="3701813" cy="2776359"/>
          </a:xfrm>
          <a:prstGeom prst="rect">
            <a:avLst/>
          </a:prstGeom>
        </p:spPr>
      </p:pic>
      <p:pic>
        <p:nvPicPr>
          <p:cNvPr id="6" name="Bild 5"/>
          <p:cNvPicPr>
            <a:picLocks noChangeAspect="1"/>
          </p:cNvPicPr>
          <p:nvPr/>
        </p:nvPicPr>
        <p:blipFill>
          <a:blip r:embed="rId5"/>
          <a:stretch>
            <a:fillRect/>
          </a:stretch>
        </p:blipFill>
        <p:spPr>
          <a:xfrm>
            <a:off x="7253335" y="3630964"/>
            <a:ext cx="1032477" cy="1987968"/>
          </a:xfrm>
          <a:prstGeom prst="rect">
            <a:avLst/>
          </a:prstGeom>
          <a:effectLst>
            <a:reflection blurRad="6350" stA="52000" endA="300" endPos="35000" dir="5400000" sy="-100000" algn="bl" rotWithShape="0"/>
          </a:effectLst>
        </p:spPr>
      </p:pic>
      <p:sp>
        <p:nvSpPr>
          <p:cNvPr id="7" name="Textfeld 6"/>
          <p:cNvSpPr txBox="1"/>
          <p:nvPr/>
        </p:nvSpPr>
        <p:spPr>
          <a:xfrm>
            <a:off x="8111523" y="3959721"/>
            <a:ext cx="1032477" cy="1077218"/>
          </a:xfrm>
          <a:prstGeom prst="rect">
            <a:avLst/>
          </a:prstGeom>
          <a:noFill/>
        </p:spPr>
        <p:txBody>
          <a:bodyPr wrap="square" rtlCol="0">
            <a:spAutoFit/>
          </a:bodyPr>
          <a:lstStyle/>
          <a:p>
            <a:pPr algn="ctr"/>
            <a:r>
              <a:rPr lang="de-DE" sz="3200" dirty="0"/>
              <a:t>20</a:t>
            </a:r>
          </a:p>
          <a:p>
            <a:pPr algn="ctr"/>
            <a:r>
              <a:rPr lang="de-DE" sz="3200" dirty="0"/>
              <a:t>Min</a:t>
            </a:r>
          </a:p>
        </p:txBody>
      </p:sp>
    </p:spTree>
    <p:custDataLst>
      <p:tags r:id="rId1"/>
    </p:custDataLst>
    <p:extLst>
      <p:ext uri="{BB962C8B-B14F-4D97-AF65-F5344CB8AC3E}">
        <p14:creationId xmlns:p14="http://schemas.microsoft.com/office/powerpoint/2010/main" val="28853183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Checking the power status</a:t>
            </a:r>
          </a:p>
        </p:txBody>
      </p:sp>
      <p:sp>
        <p:nvSpPr>
          <p:cNvPr id="4" name="Rectangle 3"/>
          <p:cNvSpPr>
            <a:spLocks noGrp="1" noChangeArrowheads="1"/>
          </p:cNvSpPr>
          <p:nvPr>
            <p:ph idx="1"/>
          </p:nvPr>
        </p:nvSpPr>
        <p:spPr>
          <a:xfrm>
            <a:off x="159756" y="1706844"/>
            <a:ext cx="5396064" cy="4525963"/>
          </a:xfrm>
        </p:spPr>
        <p:txBody>
          <a:bodyPr>
            <a:normAutofit/>
          </a:bodyPr>
          <a:lstStyle/>
          <a:p>
            <a:pPr>
              <a:lnSpc>
                <a:spcPct val="150000"/>
              </a:lnSpc>
              <a:spcBef>
                <a:spcPts val="0"/>
              </a:spcBef>
            </a:pPr>
            <a:r>
              <a:rPr lang="en-GB" dirty="0"/>
              <a:t>Check for indicator lights</a:t>
            </a:r>
          </a:p>
          <a:p>
            <a:pPr>
              <a:lnSpc>
                <a:spcPct val="150000"/>
              </a:lnSpc>
              <a:spcBef>
                <a:spcPts val="0"/>
              </a:spcBef>
            </a:pPr>
            <a:r>
              <a:rPr lang="en-GB" dirty="0"/>
              <a:t>Check for noise</a:t>
            </a:r>
          </a:p>
          <a:p>
            <a:pPr>
              <a:lnSpc>
                <a:spcPct val="150000"/>
              </a:lnSpc>
              <a:spcBef>
                <a:spcPts val="0"/>
              </a:spcBef>
            </a:pPr>
            <a:r>
              <a:rPr lang="en-GB" dirty="0"/>
              <a:t>Check the temperature</a:t>
            </a:r>
          </a:p>
          <a:p>
            <a:pPr>
              <a:lnSpc>
                <a:spcPct val="150000"/>
              </a:lnSpc>
              <a:spcBef>
                <a:spcPts val="0"/>
              </a:spcBef>
            </a:pPr>
            <a:r>
              <a:rPr lang="en-GB" dirty="0"/>
              <a:t>Consider standby mode, especially for portable computers</a:t>
            </a:r>
          </a:p>
        </p:txBody>
      </p:sp>
      <p:pic>
        <p:nvPicPr>
          <p:cNvPr id="3" name="Bild 2" descr="Bildschirmfoto 2013-02-25 um 14.21.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92" y="1706843"/>
            <a:ext cx="3820152" cy="2497603"/>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15426388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nhaltsplatzhalter 2" descr="Appendix A - Search and Seizure LE flowchart.pdf"/>
          <p:cNvPicPr>
            <a:picLocks noGrp="1" noChangeAspect="1"/>
          </p:cNvPicPr>
          <p:nvPr>
            <p:ph idx="1"/>
          </p:nvPr>
        </p:nvPicPr>
        <p:blipFill rotWithShape="1">
          <a:blip r:embed="rId3">
            <a:extLst>
              <a:ext uri="{28A0092B-C50C-407E-A947-70E740481C1C}">
                <a14:useLocalDpi xmlns:a14="http://schemas.microsoft.com/office/drawing/2010/main" val="0"/>
              </a:ext>
            </a:extLst>
          </a:blip>
          <a:srcRect l="-82872" t="18702" r="-80314" b="2620"/>
          <a:stretch/>
        </p:blipFill>
        <p:spPr>
          <a:xfrm>
            <a:off x="-1729823" y="1006640"/>
            <a:ext cx="13663317" cy="5318351"/>
          </a:xfrm>
        </p:spPr>
      </p:pic>
    </p:spTree>
    <p:custDataLst>
      <p:tags r:id="rId1"/>
    </p:custDataLst>
    <p:extLst>
      <p:ext uri="{BB962C8B-B14F-4D97-AF65-F5344CB8AC3E}">
        <p14:creationId xmlns:p14="http://schemas.microsoft.com/office/powerpoint/2010/main" val="14687211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326571" y="1917343"/>
            <a:ext cx="5638800" cy="4525963"/>
          </a:xfrm>
        </p:spPr>
        <p:txBody>
          <a:bodyPr>
            <a:normAutofit/>
          </a:bodyPr>
          <a:lstStyle/>
          <a:p>
            <a:pPr marL="0" lvl="0" indent="0">
              <a:buNone/>
            </a:pPr>
            <a:r>
              <a:rPr lang="en-GB" b="1" i="1" dirty="0">
                <a:solidFill>
                  <a:srgbClr val="2F618F"/>
                </a:solidFill>
              </a:rPr>
              <a:t>Situation 1</a:t>
            </a:r>
            <a:r>
              <a:rPr lang="en-GB" b="1" dirty="0">
                <a:solidFill>
                  <a:srgbClr val="2F618F"/>
                </a:solidFill>
              </a:rPr>
              <a:t>: </a:t>
            </a:r>
          </a:p>
          <a:p>
            <a:pPr marL="0" lvl="0" indent="0">
              <a:buNone/>
            </a:pPr>
            <a:endParaRPr lang="en-GB" dirty="0"/>
          </a:p>
          <a:p>
            <a:pPr lvl="0" algn="just"/>
            <a:r>
              <a:rPr lang="en-GB" dirty="0"/>
              <a:t>Monitor is on and work product and/or desktop is visible.</a:t>
            </a:r>
            <a:endParaRPr lang="de-DE" dirty="0"/>
          </a:p>
          <a:p>
            <a:pPr lvl="1" algn="just"/>
            <a:r>
              <a:rPr lang="en-GB" dirty="0"/>
              <a:t>Document the details of the monitor at the time of intervention </a:t>
            </a:r>
            <a:endParaRPr lang="de-DE" dirty="0"/>
          </a:p>
          <a:p>
            <a:pPr lvl="1" algn="just"/>
            <a:r>
              <a:rPr lang="en-GB" dirty="0"/>
              <a:t>Proceed to “Situation B” on the next slides. </a:t>
            </a:r>
            <a:r>
              <a:rPr lang="de-DE" dirty="0"/>
              <a:t> </a:t>
            </a:r>
            <a:endParaRPr lang="en-GB" dirty="0"/>
          </a:p>
        </p:txBody>
      </p:sp>
      <p:pic>
        <p:nvPicPr>
          <p:cNvPr id="3" name="Bild 2" descr="2012-01-13 09.4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216" y="2174885"/>
            <a:ext cx="2823226" cy="2117420"/>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4151407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401981" y="1234114"/>
            <a:ext cx="5188991" cy="5116689"/>
          </a:xfrm>
        </p:spPr>
        <p:txBody>
          <a:bodyPr>
            <a:normAutofit fontScale="62500" lnSpcReduction="20000"/>
          </a:bodyPr>
          <a:lstStyle/>
          <a:p>
            <a:pPr marL="0" lvl="0" indent="0">
              <a:buNone/>
            </a:pPr>
            <a:r>
              <a:rPr lang="en-GB" sz="3400" b="1" i="1" dirty="0">
                <a:solidFill>
                  <a:srgbClr val="2F618F"/>
                </a:solidFill>
              </a:rPr>
              <a:t>Situation 2</a:t>
            </a:r>
            <a:r>
              <a:rPr lang="en-GB" sz="3400" b="1" dirty="0">
                <a:solidFill>
                  <a:srgbClr val="2F618F"/>
                </a:solidFill>
              </a:rPr>
              <a:t>: </a:t>
            </a:r>
          </a:p>
          <a:p>
            <a:pPr marL="0" lvl="0" indent="0">
              <a:buNone/>
            </a:pPr>
            <a:endParaRPr lang="en-GB" dirty="0"/>
          </a:p>
          <a:p>
            <a:pPr lvl="0">
              <a:lnSpc>
                <a:spcPct val="120000"/>
              </a:lnSpc>
            </a:pPr>
            <a:r>
              <a:rPr lang="en-GB" sz="2900" dirty="0"/>
              <a:t>Monitor is on and screen is blank (sleep mode) or screen saver (e.g., a picture) is visible.</a:t>
            </a:r>
            <a:endParaRPr lang="de-DE" sz="2900" dirty="0"/>
          </a:p>
          <a:p>
            <a:pPr lvl="1">
              <a:lnSpc>
                <a:spcPct val="120000"/>
              </a:lnSpc>
            </a:pPr>
            <a:r>
              <a:rPr lang="en-GB" sz="2900" dirty="0"/>
              <a:t>Move the mouse slightly (without pushing buttons). The screen should change and show work product or request a password.</a:t>
            </a:r>
            <a:endParaRPr lang="de-DE" sz="2900" dirty="0"/>
          </a:p>
          <a:p>
            <a:pPr lvl="1">
              <a:lnSpc>
                <a:spcPct val="120000"/>
              </a:lnSpc>
            </a:pPr>
            <a:r>
              <a:rPr lang="en-GB" sz="2900" dirty="0"/>
              <a:t>If mouse movement does not cause a change in the screen, do not perform any other keystrokes or mouse operations.</a:t>
            </a:r>
            <a:endParaRPr lang="de-DE" sz="2900" dirty="0"/>
          </a:p>
          <a:p>
            <a:pPr lvl="1">
              <a:lnSpc>
                <a:spcPct val="120000"/>
              </a:lnSpc>
            </a:pPr>
            <a:r>
              <a:rPr lang="en-GB" sz="2900" dirty="0"/>
              <a:t>Document the details of the monitor at the time of intervention </a:t>
            </a:r>
            <a:endParaRPr lang="de-DE" sz="2900" dirty="0"/>
          </a:p>
          <a:p>
            <a:pPr lvl="1">
              <a:lnSpc>
                <a:spcPct val="120000"/>
              </a:lnSpc>
            </a:pPr>
            <a:r>
              <a:rPr lang="en-GB" sz="2900" dirty="0"/>
              <a:t>Proceed to “Situation B” on the next slides. </a:t>
            </a:r>
            <a:endParaRPr lang="de-DE" sz="2900" dirty="0"/>
          </a:p>
        </p:txBody>
      </p:sp>
      <p:pic>
        <p:nvPicPr>
          <p:cNvPr id="3" name="Bild 2" descr="Bildschirmfoto 2013-02-25 um 15.0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972" y="2017274"/>
            <a:ext cx="3497808" cy="2459133"/>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11400031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231820" y="1871929"/>
            <a:ext cx="5630747" cy="4525963"/>
          </a:xfrm>
        </p:spPr>
        <p:txBody>
          <a:bodyPr>
            <a:normAutofit/>
          </a:bodyPr>
          <a:lstStyle/>
          <a:p>
            <a:pPr marL="0" lvl="0" indent="0">
              <a:buNone/>
            </a:pPr>
            <a:r>
              <a:rPr lang="en-GB" b="1" i="1" dirty="0">
                <a:solidFill>
                  <a:srgbClr val="2F618F"/>
                </a:solidFill>
              </a:rPr>
              <a:t>Situation 3</a:t>
            </a:r>
            <a:r>
              <a:rPr lang="en-GB" b="1" dirty="0">
                <a:solidFill>
                  <a:srgbClr val="2F618F"/>
                </a:solidFill>
              </a:rPr>
              <a:t>: </a:t>
            </a:r>
          </a:p>
          <a:p>
            <a:pPr marL="0" lvl="0" indent="0">
              <a:buNone/>
            </a:pPr>
            <a:endParaRPr lang="en-GB" dirty="0"/>
          </a:p>
          <a:p>
            <a:pPr lvl="0"/>
            <a:r>
              <a:rPr lang="en-GB" dirty="0"/>
              <a:t>Monitor is off.</a:t>
            </a:r>
            <a:endParaRPr lang="de-DE" dirty="0"/>
          </a:p>
          <a:p>
            <a:pPr lvl="1"/>
            <a:r>
              <a:rPr lang="en-GB" dirty="0"/>
              <a:t>Make a note of "off" status.</a:t>
            </a:r>
            <a:endParaRPr lang="de-DE" dirty="0"/>
          </a:p>
          <a:p>
            <a:pPr algn="just"/>
            <a:r>
              <a:rPr lang="en-US" dirty="0"/>
              <a:t>Turn the monitor on, then determine if the monitor status is as described in either Situation 1 or 2 above and follow those steps.</a:t>
            </a:r>
            <a:r>
              <a:rPr lang="de-DE" dirty="0"/>
              <a:t> </a:t>
            </a:r>
            <a:endParaRPr lang="en-GB" dirty="0"/>
          </a:p>
        </p:txBody>
      </p:sp>
      <p:pic>
        <p:nvPicPr>
          <p:cNvPr id="3" name="Bild 2"/>
          <p:cNvPicPr>
            <a:picLocks noChangeAspect="1"/>
          </p:cNvPicPr>
          <p:nvPr/>
        </p:nvPicPr>
        <p:blipFill>
          <a:blip r:embed="rId3"/>
          <a:stretch>
            <a:fillRect/>
          </a:stretch>
        </p:blipFill>
        <p:spPr>
          <a:xfrm>
            <a:off x="5850593" y="1871929"/>
            <a:ext cx="3061587" cy="2628742"/>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3957546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833717" y="119277"/>
            <a:ext cx="8229600" cy="773266"/>
          </a:xfrm>
        </p:spPr>
        <p:txBody>
          <a:bodyPr>
            <a:normAutofit/>
          </a:bodyPr>
          <a:lstStyle/>
          <a:p>
            <a:pPr algn="r"/>
            <a:r>
              <a:rPr lang="en-US" sz="3600" b="1" dirty="0">
                <a:solidFill>
                  <a:schemeClr val="bg1"/>
                </a:solidFill>
              </a:rPr>
              <a:t>Session Objectives</a:t>
            </a:r>
          </a:p>
        </p:txBody>
      </p:sp>
      <p:sp>
        <p:nvSpPr>
          <p:cNvPr id="3" name="Content Placeholder 2"/>
          <p:cNvSpPr>
            <a:spLocks noGrp="1"/>
          </p:cNvSpPr>
          <p:nvPr>
            <p:ph idx="1"/>
          </p:nvPr>
        </p:nvSpPr>
        <p:spPr>
          <a:xfrm>
            <a:off x="315744" y="1420236"/>
            <a:ext cx="8512512" cy="4891767"/>
          </a:xfrm>
        </p:spPr>
        <p:txBody>
          <a:bodyPr>
            <a:normAutofit fontScale="92500"/>
          </a:bodyPr>
          <a:lstStyle/>
          <a:p>
            <a:pPr>
              <a:buNone/>
            </a:pPr>
            <a:r>
              <a:rPr lang="en-US" sz="3000" dirty="0"/>
              <a:t>At the end of this session participants will be able to:</a:t>
            </a:r>
          </a:p>
          <a:p>
            <a:pPr lvl="0"/>
            <a:r>
              <a:rPr lang="en-GB" sz="2800" dirty="0"/>
              <a:t>Identify sources of electronic evidence based on shown scenarios</a:t>
            </a:r>
            <a:endParaRPr lang="de-DE" sz="2800" dirty="0"/>
          </a:p>
          <a:p>
            <a:pPr lvl="0"/>
            <a:r>
              <a:rPr lang="en-GB" sz="2800" dirty="0"/>
              <a:t>Describe Standard Operation Procedures for packaging, transport and storage of electronic evidence</a:t>
            </a:r>
            <a:endParaRPr lang="de-DE" sz="2800" dirty="0"/>
          </a:p>
          <a:p>
            <a:pPr lvl="0"/>
            <a:r>
              <a:rPr lang="en-GB" sz="2800" dirty="0"/>
              <a:t>Differentiate different SOPs based on the type of the device</a:t>
            </a:r>
            <a:endParaRPr lang="de-DE" sz="2800" dirty="0"/>
          </a:p>
          <a:p>
            <a:pPr lvl="0"/>
            <a:r>
              <a:rPr lang="en-GB" sz="2800" dirty="0"/>
              <a:t>Discuss techniques to check the power status of a computer system</a:t>
            </a:r>
            <a:endParaRPr lang="de-DE" sz="2800" dirty="0"/>
          </a:p>
          <a:p>
            <a:pPr lvl="0"/>
            <a:r>
              <a:rPr lang="en-GB" sz="2800" dirty="0"/>
              <a:t>Apply general seizure instructions for electronic devices</a:t>
            </a:r>
            <a:endParaRPr lang="en-GB" sz="2600" dirty="0"/>
          </a:p>
          <a:p>
            <a:pPr>
              <a:buFont typeface="Wingdings" charset="2"/>
              <a:buChar char="²"/>
            </a:pPr>
            <a:endParaRPr lang="en-US" sz="2600" dirty="0"/>
          </a:p>
        </p:txBody>
      </p:sp>
    </p:spTree>
    <p:custDataLst>
      <p:tags r:id="rId1"/>
    </p:custDataLst>
    <p:extLst>
      <p:ext uri="{BB962C8B-B14F-4D97-AF65-F5344CB8AC3E}">
        <p14:creationId xmlns:p14="http://schemas.microsoft.com/office/powerpoint/2010/main" val="6359390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Situation A – Computer is Off</a:t>
            </a:r>
          </a:p>
        </p:txBody>
      </p:sp>
      <p:sp>
        <p:nvSpPr>
          <p:cNvPr id="4" name="Rectangle 3"/>
          <p:cNvSpPr>
            <a:spLocks noGrp="1" noChangeArrowheads="1"/>
          </p:cNvSpPr>
          <p:nvPr>
            <p:ph idx="1"/>
          </p:nvPr>
        </p:nvSpPr>
        <p:spPr>
          <a:xfrm>
            <a:off x="221545" y="1625904"/>
            <a:ext cx="5709356" cy="4525963"/>
          </a:xfrm>
        </p:spPr>
        <p:txBody>
          <a:bodyPr>
            <a:normAutofit/>
          </a:bodyPr>
          <a:lstStyle/>
          <a:p>
            <a:pPr algn="just">
              <a:lnSpc>
                <a:spcPct val="150000"/>
              </a:lnSpc>
              <a:spcBef>
                <a:spcPts val="0"/>
              </a:spcBef>
            </a:pPr>
            <a:r>
              <a:rPr lang="en-US" dirty="0"/>
              <a:t>You have determined that system is</a:t>
            </a:r>
            <a:br>
              <a:rPr lang="en-US" dirty="0"/>
            </a:br>
            <a:r>
              <a:rPr lang="en-US" dirty="0"/>
              <a:t>switched off; </a:t>
            </a:r>
            <a:r>
              <a:rPr lang="en-US" b="1" dirty="0"/>
              <a:t>do not</a:t>
            </a:r>
            <a:r>
              <a:rPr lang="en-US" dirty="0"/>
              <a:t> switch it on!</a:t>
            </a:r>
            <a:endParaRPr lang="de-DE" dirty="0"/>
          </a:p>
          <a:p>
            <a:pPr lvl="0" algn="just"/>
            <a:r>
              <a:rPr lang="en-US" dirty="0"/>
              <a:t>Remove the power supply cable from the target equipment (</a:t>
            </a:r>
            <a:r>
              <a:rPr lang="en-US" b="1" dirty="0"/>
              <a:t>do not</a:t>
            </a:r>
            <a:r>
              <a:rPr lang="en-US" dirty="0"/>
              <a:t> switch it off at the wall socket) and record the time of doing so.</a:t>
            </a:r>
            <a:endParaRPr lang="de-DE" dirty="0"/>
          </a:p>
          <a:p>
            <a:pPr algn="just"/>
            <a:r>
              <a:rPr lang="en-US" dirty="0"/>
              <a:t>If dealing with a portable device, also remove the battery pack.</a:t>
            </a:r>
            <a:r>
              <a:rPr lang="de-DE" dirty="0"/>
              <a:t> </a:t>
            </a:r>
            <a:endParaRPr lang="en-GB" dirty="0"/>
          </a:p>
        </p:txBody>
      </p:sp>
      <p:pic>
        <p:nvPicPr>
          <p:cNvPr id="3" name="Bild 2"/>
          <p:cNvPicPr>
            <a:picLocks noChangeAspect="1"/>
          </p:cNvPicPr>
          <p:nvPr/>
        </p:nvPicPr>
        <p:blipFill>
          <a:blip r:embed="rId3"/>
          <a:stretch>
            <a:fillRect/>
          </a:stretch>
        </p:blipFill>
        <p:spPr>
          <a:xfrm>
            <a:off x="5930901" y="1854198"/>
            <a:ext cx="3393721" cy="2251834"/>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934417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Situation B – Computer is On</a:t>
            </a:r>
          </a:p>
        </p:txBody>
      </p:sp>
      <p:sp>
        <p:nvSpPr>
          <p:cNvPr id="4" name="Rectangle 3"/>
          <p:cNvSpPr>
            <a:spLocks noGrp="1" noChangeArrowheads="1"/>
          </p:cNvSpPr>
          <p:nvPr>
            <p:ph idx="1"/>
          </p:nvPr>
        </p:nvSpPr>
        <p:spPr>
          <a:xfrm>
            <a:off x="226055" y="1491342"/>
            <a:ext cx="5850467" cy="4525963"/>
          </a:xfrm>
        </p:spPr>
        <p:txBody>
          <a:bodyPr>
            <a:normAutofit lnSpcReduction="10000"/>
          </a:bodyPr>
          <a:lstStyle/>
          <a:p>
            <a:pPr algn="just">
              <a:lnSpc>
                <a:spcPct val="150000"/>
              </a:lnSpc>
              <a:spcBef>
                <a:spcPts val="0"/>
              </a:spcBef>
            </a:pPr>
            <a:r>
              <a:rPr lang="en-US" dirty="0"/>
              <a:t>You have determined that the system is switched on; </a:t>
            </a:r>
            <a:r>
              <a:rPr lang="en-US" b="1" dirty="0"/>
              <a:t>do not</a:t>
            </a:r>
            <a:r>
              <a:rPr lang="en-US" dirty="0"/>
              <a:t> switch it off!</a:t>
            </a:r>
            <a:r>
              <a:rPr lang="de-DE" dirty="0"/>
              <a:t> </a:t>
            </a:r>
          </a:p>
          <a:p>
            <a:pPr lvl="0" algn="just"/>
            <a:r>
              <a:rPr lang="en-US" dirty="0"/>
              <a:t>Try to contact a specialist.</a:t>
            </a:r>
            <a:endParaRPr lang="de-DE" dirty="0"/>
          </a:p>
          <a:p>
            <a:pPr lvl="1" algn="just"/>
            <a:r>
              <a:rPr lang="en-US" dirty="0"/>
              <a:t>If a specialist is available, follow their advice.</a:t>
            </a:r>
            <a:endParaRPr lang="de-DE" dirty="0"/>
          </a:p>
          <a:p>
            <a:pPr lvl="1" algn="just"/>
            <a:r>
              <a:rPr lang="en-US" dirty="0"/>
              <a:t>If no specialist is available, continue with the next instruction.</a:t>
            </a:r>
            <a:endParaRPr lang="de-DE" dirty="0"/>
          </a:p>
          <a:p>
            <a:pPr lvl="0" algn="just"/>
            <a:r>
              <a:rPr lang="en-US" b="1" dirty="0"/>
              <a:t>Do not</a:t>
            </a:r>
            <a:r>
              <a:rPr lang="en-US" dirty="0"/>
              <a:t> touch the keyboard or other input devices.</a:t>
            </a:r>
            <a:endParaRPr lang="de-DE" dirty="0"/>
          </a:p>
          <a:p>
            <a:pPr algn="just"/>
            <a:r>
              <a:rPr lang="en-US" dirty="0"/>
              <a:t>Proceed with steps described in in the “Live Data Part” of the presentation</a:t>
            </a:r>
            <a:r>
              <a:rPr lang="de-DE" dirty="0"/>
              <a:t> </a:t>
            </a:r>
            <a:endParaRPr lang="en-GB" dirty="0"/>
          </a:p>
        </p:txBody>
      </p:sp>
      <p:pic>
        <p:nvPicPr>
          <p:cNvPr id="5" name="Grafik 13"/>
          <p:cNvPicPr/>
          <p:nvPr/>
        </p:nvPicPr>
        <p:blipFill rotWithShape="1">
          <a:blip r:embed="rId3">
            <a:extLst>
              <a:ext uri="{28A0092B-C50C-407E-A947-70E740481C1C}">
                <a14:useLocalDpi xmlns:a14="http://schemas.microsoft.com/office/drawing/2010/main" val="0"/>
              </a:ext>
            </a:extLst>
          </a:blip>
          <a:srcRect l="34261" t="33495" r="40724" b="23595"/>
          <a:stretch/>
        </p:blipFill>
        <p:spPr bwMode="auto">
          <a:xfrm>
            <a:off x="6194612" y="1721224"/>
            <a:ext cx="2723333" cy="2682503"/>
          </a:xfrm>
          <a:prstGeom prst="rect">
            <a:avLst/>
          </a:prstGeom>
          <a:noFill/>
          <a:ln>
            <a:noFill/>
          </a:ln>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654861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200" dirty="0">
                <a:solidFill>
                  <a:srgbClr val="FFFFFF"/>
                </a:solidFill>
                <a:latin typeface="Helvetica" panose="020B0604020202020204" pitchFamily="34" charset="0"/>
              </a:rPr>
              <a:t>Situation C – You cannot determine</a:t>
            </a:r>
          </a:p>
        </p:txBody>
      </p:sp>
      <p:sp>
        <p:nvSpPr>
          <p:cNvPr id="4" name="Rectangle 3"/>
          <p:cNvSpPr>
            <a:spLocks noGrp="1" noChangeArrowheads="1"/>
          </p:cNvSpPr>
          <p:nvPr>
            <p:ph idx="1"/>
          </p:nvPr>
        </p:nvSpPr>
        <p:spPr>
          <a:xfrm>
            <a:off x="211838" y="1593812"/>
            <a:ext cx="5455356" cy="5144911"/>
          </a:xfrm>
        </p:spPr>
        <p:txBody>
          <a:bodyPr>
            <a:normAutofit/>
          </a:bodyPr>
          <a:lstStyle/>
          <a:p>
            <a:pPr algn="just"/>
            <a:r>
              <a:rPr lang="en-US" dirty="0"/>
              <a:t>You cannot determine whether the system is switched on or off.</a:t>
            </a:r>
            <a:endParaRPr lang="de-DE" dirty="0"/>
          </a:p>
          <a:p>
            <a:pPr lvl="0" algn="just"/>
            <a:r>
              <a:rPr lang="en-US" dirty="0"/>
              <a:t>Assume that it is switched off. </a:t>
            </a:r>
            <a:r>
              <a:rPr lang="en-US" b="1" dirty="0"/>
              <a:t>Do not</a:t>
            </a:r>
            <a:r>
              <a:rPr lang="en-US" dirty="0"/>
              <a:t> press the switch.</a:t>
            </a:r>
            <a:endParaRPr lang="de-DE" dirty="0"/>
          </a:p>
          <a:p>
            <a:pPr lvl="0" algn="just"/>
            <a:r>
              <a:rPr lang="en-US" dirty="0"/>
              <a:t>Remove the power supply cable from the target equipment (</a:t>
            </a:r>
            <a:r>
              <a:rPr lang="en-US" b="1" dirty="0"/>
              <a:t>do not</a:t>
            </a:r>
            <a:r>
              <a:rPr lang="en-US" dirty="0"/>
              <a:t> switch it off at the wall socket) and record the time of doing so.</a:t>
            </a:r>
            <a:endParaRPr lang="de-DE" dirty="0"/>
          </a:p>
          <a:p>
            <a:pPr algn="just"/>
            <a:r>
              <a:rPr lang="en-US" dirty="0"/>
              <a:t>If dealing with a portable device, also remove the battery pack. </a:t>
            </a:r>
            <a:endParaRPr lang="en-GB" dirty="0"/>
          </a:p>
        </p:txBody>
      </p:sp>
      <p:pic>
        <p:nvPicPr>
          <p:cNvPr id="5" name="Grafik 335"/>
          <p:cNvPicPr/>
          <p:nvPr/>
        </p:nvPicPr>
        <p:blipFill rotWithShape="1">
          <a:blip r:embed="rId3">
            <a:extLst>
              <a:ext uri="{28A0092B-C50C-407E-A947-70E740481C1C}">
                <a14:useLocalDpi xmlns:a14="http://schemas.microsoft.com/office/drawing/2010/main" val="0"/>
              </a:ext>
            </a:extLst>
          </a:blip>
          <a:srcRect l="48171" t="18812" r="12878" b="19802"/>
          <a:stretch/>
        </p:blipFill>
        <p:spPr bwMode="auto">
          <a:xfrm>
            <a:off x="5667194" y="1593812"/>
            <a:ext cx="3264968" cy="3076800"/>
          </a:xfrm>
          <a:prstGeom prst="rect">
            <a:avLst/>
          </a:prstGeom>
          <a:noFill/>
          <a:ln>
            <a:noFill/>
          </a:ln>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3192403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Computer Networks</a:t>
            </a:r>
          </a:p>
        </p:txBody>
      </p:sp>
      <p:sp>
        <p:nvSpPr>
          <p:cNvPr id="4" name="Rectangle 3"/>
          <p:cNvSpPr>
            <a:spLocks noGrp="1" noChangeArrowheads="1"/>
          </p:cNvSpPr>
          <p:nvPr>
            <p:ph idx="1"/>
          </p:nvPr>
        </p:nvSpPr>
        <p:spPr>
          <a:xfrm>
            <a:off x="204651" y="1253331"/>
            <a:ext cx="7886700" cy="4351338"/>
          </a:xfrm>
        </p:spPr>
        <p:txBody>
          <a:bodyPr>
            <a:normAutofit fontScale="85000" lnSpcReduction="20000"/>
          </a:bodyPr>
          <a:lstStyle/>
          <a:p>
            <a:pPr>
              <a:lnSpc>
                <a:spcPct val="150000"/>
              </a:lnSpc>
              <a:spcBef>
                <a:spcPts val="0"/>
              </a:spcBef>
            </a:pPr>
            <a:r>
              <a:rPr lang="en-US" dirty="0"/>
              <a:t>If you encounter a computer network, contact a forensic computer </a:t>
            </a:r>
            <a:r>
              <a:rPr lang="en-US" b="1" dirty="0"/>
              <a:t>specialist</a:t>
            </a:r>
            <a:r>
              <a:rPr lang="en-US" dirty="0"/>
              <a:t> in your agency or an external specialist recommended by your agency for assistance.</a:t>
            </a:r>
            <a:r>
              <a:rPr lang="de-DE" dirty="0"/>
              <a:t> </a:t>
            </a:r>
          </a:p>
          <a:p>
            <a:pPr>
              <a:lnSpc>
                <a:spcPct val="150000"/>
              </a:lnSpc>
              <a:spcBef>
                <a:spcPts val="0"/>
              </a:spcBef>
            </a:pPr>
            <a:endParaRPr lang="de-DE" dirty="0"/>
          </a:p>
          <a:p>
            <a:r>
              <a:rPr lang="en-US" dirty="0"/>
              <a:t>Indications for networks:</a:t>
            </a:r>
            <a:endParaRPr lang="de-DE" dirty="0"/>
          </a:p>
          <a:p>
            <a:pPr lvl="1"/>
            <a:r>
              <a:rPr lang="en-US" dirty="0"/>
              <a:t>multiple computer systems</a:t>
            </a:r>
            <a:endParaRPr lang="de-DE" dirty="0"/>
          </a:p>
          <a:p>
            <a:pPr lvl="1"/>
            <a:r>
              <a:rPr lang="en-US" dirty="0"/>
              <a:t>network components (router, hubs, switches, etc.)</a:t>
            </a:r>
          </a:p>
          <a:p>
            <a:pPr lvl="1"/>
            <a:r>
              <a:rPr lang="en-US" dirty="0"/>
              <a:t>network interface cards </a:t>
            </a:r>
          </a:p>
          <a:p>
            <a:pPr lvl="1"/>
            <a:r>
              <a:rPr lang="en-US" dirty="0"/>
              <a:t>network cables</a:t>
            </a:r>
          </a:p>
          <a:p>
            <a:pPr lvl="1"/>
            <a:r>
              <a:rPr lang="en-US" dirty="0"/>
              <a:t>antennas of Wi-Fi devices</a:t>
            </a:r>
            <a:endParaRPr lang="de-DE" dirty="0"/>
          </a:p>
          <a:p>
            <a:pPr lvl="1"/>
            <a:r>
              <a:rPr lang="en-GB" dirty="0"/>
              <a:t>servers</a:t>
            </a:r>
            <a:endParaRPr lang="en-US" dirty="0"/>
          </a:p>
          <a:p>
            <a:pPr lvl="1"/>
            <a:endParaRPr lang="de-DE" dirty="0"/>
          </a:p>
          <a:p>
            <a:r>
              <a:rPr lang="de-DE" dirty="0"/>
              <a:t>Label all </a:t>
            </a:r>
            <a:r>
              <a:rPr lang="de-DE" dirty="0" err="1"/>
              <a:t>cables</a:t>
            </a:r>
            <a:r>
              <a:rPr lang="de-DE" dirty="0"/>
              <a:t> </a:t>
            </a:r>
            <a:r>
              <a:rPr lang="de-DE" dirty="0" err="1"/>
              <a:t>and</a:t>
            </a:r>
            <a:r>
              <a:rPr lang="de-DE" dirty="0"/>
              <a:t> </a:t>
            </a:r>
            <a:r>
              <a:rPr lang="de-DE" dirty="0" err="1"/>
              <a:t>devices</a:t>
            </a:r>
            <a:r>
              <a:rPr lang="de-DE" dirty="0"/>
              <a:t> </a:t>
            </a:r>
            <a:r>
              <a:rPr lang="de-DE" dirty="0" err="1"/>
              <a:t>and</a:t>
            </a:r>
            <a:r>
              <a:rPr lang="de-DE" dirty="0"/>
              <a:t> </a:t>
            </a:r>
            <a:r>
              <a:rPr lang="de-DE" dirty="0" err="1"/>
              <a:t>document</a:t>
            </a:r>
            <a:r>
              <a:rPr lang="de-DE" dirty="0"/>
              <a:t> </a:t>
            </a:r>
            <a:r>
              <a:rPr lang="de-DE" dirty="0" err="1"/>
              <a:t>the</a:t>
            </a:r>
            <a:r>
              <a:rPr lang="de-DE" dirty="0"/>
              <a:t> </a:t>
            </a:r>
            <a:r>
              <a:rPr lang="de-DE" dirty="0" err="1"/>
              <a:t>connections</a:t>
            </a:r>
            <a:endParaRPr lang="en-US" dirty="0"/>
          </a:p>
        </p:txBody>
      </p:sp>
      <p:pic>
        <p:nvPicPr>
          <p:cNvPr id="6" name="Grafik 164"/>
          <p:cNvPicPr/>
          <p:nvPr/>
        </p:nvPicPr>
        <p:blipFill>
          <a:blip r:embed="rId3">
            <a:extLst>
              <a:ext uri="{28A0092B-C50C-407E-A947-70E740481C1C}">
                <a14:useLocalDpi xmlns:a14="http://schemas.microsoft.com/office/drawing/2010/main" val="0"/>
              </a:ext>
            </a:extLst>
          </a:blip>
          <a:srcRect/>
          <a:stretch>
            <a:fillRect/>
          </a:stretch>
        </p:blipFill>
        <p:spPr bwMode="auto">
          <a:xfrm>
            <a:off x="6651812" y="2079185"/>
            <a:ext cx="2411505" cy="2358344"/>
          </a:xfrm>
          <a:prstGeom prst="rect">
            <a:avLst/>
          </a:prstGeom>
          <a:noFill/>
          <a:ln>
            <a:noFill/>
          </a:ln>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396427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37"/>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custDataLst>
      <p:tags r:id="rId1"/>
    </p:custDataLst>
    <p:extLst>
      <p:ext uri="{BB962C8B-B14F-4D97-AF65-F5344CB8AC3E}">
        <p14:creationId xmlns:p14="http://schemas.microsoft.com/office/powerpoint/2010/main" val="9302750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Mobile Phones / Tables</a:t>
            </a:r>
          </a:p>
        </p:txBody>
      </p:sp>
      <p:sp>
        <p:nvSpPr>
          <p:cNvPr id="4" name="Rectangle 3"/>
          <p:cNvSpPr>
            <a:spLocks noGrp="1" noChangeArrowheads="1"/>
          </p:cNvSpPr>
          <p:nvPr>
            <p:ph idx="1"/>
          </p:nvPr>
        </p:nvSpPr>
        <p:spPr>
          <a:xfrm>
            <a:off x="428353" y="1667963"/>
            <a:ext cx="7886700" cy="3923620"/>
          </a:xfrm>
        </p:spPr>
        <p:txBody>
          <a:bodyPr>
            <a:normAutofit fontScale="70000" lnSpcReduction="20000"/>
          </a:bodyPr>
          <a:lstStyle/>
          <a:p>
            <a:pPr>
              <a:lnSpc>
                <a:spcPct val="150000"/>
              </a:lnSpc>
              <a:spcBef>
                <a:spcPts val="0"/>
              </a:spcBef>
            </a:pPr>
            <a:r>
              <a:rPr lang="en-GB" dirty="0"/>
              <a:t>If powered on</a:t>
            </a:r>
          </a:p>
          <a:p>
            <a:pPr lvl="1">
              <a:lnSpc>
                <a:spcPct val="150000"/>
              </a:lnSpc>
              <a:spcBef>
                <a:spcPts val="0"/>
              </a:spcBef>
            </a:pPr>
            <a:r>
              <a:rPr lang="en-GB" dirty="0"/>
              <a:t>do not turn off the device</a:t>
            </a:r>
          </a:p>
          <a:p>
            <a:pPr lvl="1">
              <a:lnSpc>
                <a:spcPct val="150000"/>
              </a:lnSpc>
              <a:spcBef>
                <a:spcPts val="0"/>
              </a:spcBef>
            </a:pPr>
            <a:r>
              <a:rPr lang="en-GB" dirty="0"/>
              <a:t>document the screen</a:t>
            </a:r>
          </a:p>
          <a:p>
            <a:pPr lvl="1">
              <a:lnSpc>
                <a:spcPct val="150000"/>
              </a:lnSpc>
              <a:spcBef>
                <a:spcPts val="0"/>
              </a:spcBef>
            </a:pPr>
            <a:r>
              <a:rPr lang="en-GB" dirty="0"/>
              <a:t>if applicable turn device into flight-mode</a:t>
            </a:r>
          </a:p>
          <a:p>
            <a:pPr lvl="1">
              <a:lnSpc>
                <a:spcPct val="150000"/>
              </a:lnSpc>
              <a:spcBef>
                <a:spcPts val="0"/>
              </a:spcBef>
            </a:pPr>
            <a:r>
              <a:rPr lang="en-GB" dirty="0"/>
              <a:t>consider using a faraday bag</a:t>
            </a:r>
          </a:p>
          <a:p>
            <a:pPr lvl="1">
              <a:lnSpc>
                <a:spcPct val="150000"/>
              </a:lnSpc>
              <a:spcBef>
                <a:spcPts val="0"/>
              </a:spcBef>
            </a:pPr>
            <a:endParaRPr lang="en-GB" dirty="0"/>
          </a:p>
          <a:p>
            <a:pPr>
              <a:lnSpc>
                <a:spcPct val="150000"/>
              </a:lnSpc>
              <a:spcBef>
                <a:spcPts val="0"/>
              </a:spcBef>
            </a:pPr>
            <a:r>
              <a:rPr lang="en-GB" dirty="0"/>
              <a:t>If powered off</a:t>
            </a:r>
          </a:p>
          <a:p>
            <a:pPr lvl="1">
              <a:lnSpc>
                <a:spcPct val="150000"/>
              </a:lnSpc>
              <a:spcBef>
                <a:spcPts val="0"/>
              </a:spcBef>
            </a:pPr>
            <a:r>
              <a:rPr lang="en-GB" dirty="0"/>
              <a:t>do not turn on the device</a:t>
            </a:r>
          </a:p>
          <a:p>
            <a:pPr lvl="1">
              <a:lnSpc>
                <a:spcPct val="150000"/>
              </a:lnSpc>
              <a:spcBef>
                <a:spcPts val="0"/>
              </a:spcBef>
            </a:pPr>
            <a:endParaRPr lang="en-GB" dirty="0"/>
          </a:p>
          <a:p>
            <a:pPr>
              <a:lnSpc>
                <a:spcPct val="150000"/>
              </a:lnSpc>
              <a:spcBef>
                <a:spcPts val="0"/>
              </a:spcBef>
            </a:pPr>
            <a:r>
              <a:rPr lang="en-GB" dirty="0"/>
              <a:t>Search for further information regarding the device (manual, power supply, etc) and the SIM card (letter from telecom company, PIN, PUK, etc)</a:t>
            </a:r>
          </a:p>
        </p:txBody>
      </p:sp>
      <p:pic>
        <p:nvPicPr>
          <p:cNvPr id="5" name="Picture 118"/>
          <p:cNvPicPr>
            <a:picLocks noChangeAspect="1"/>
          </p:cNvPicPr>
          <p:nvPr/>
        </p:nvPicPr>
        <p:blipFill>
          <a:blip r:embed="rId3"/>
          <a:stretch>
            <a:fillRect/>
          </a:stretch>
        </p:blipFill>
        <p:spPr>
          <a:xfrm>
            <a:off x="5649060" y="1204852"/>
            <a:ext cx="3234964" cy="2964481"/>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1924336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Smart / magnetic stripe cards</a:t>
            </a:r>
          </a:p>
        </p:txBody>
      </p:sp>
      <p:sp>
        <p:nvSpPr>
          <p:cNvPr id="4" name="Rectangle 3"/>
          <p:cNvSpPr>
            <a:spLocks noGrp="1" noChangeArrowheads="1"/>
          </p:cNvSpPr>
          <p:nvPr>
            <p:ph idx="1"/>
          </p:nvPr>
        </p:nvSpPr>
        <p:spPr>
          <a:xfrm>
            <a:off x="309153" y="1220360"/>
            <a:ext cx="5766047" cy="5054165"/>
          </a:xfrm>
        </p:spPr>
        <p:txBody>
          <a:bodyPr>
            <a:normAutofit lnSpcReduction="10000"/>
          </a:bodyPr>
          <a:lstStyle/>
          <a:p>
            <a:pPr lvl="0" algn="just"/>
            <a:r>
              <a:rPr lang="en-US" dirty="0"/>
              <a:t>Do not fold the card.</a:t>
            </a:r>
            <a:endParaRPr lang="de-DE" dirty="0"/>
          </a:p>
          <a:p>
            <a:pPr lvl="0" algn="just"/>
            <a:r>
              <a:rPr lang="en-US" dirty="0"/>
              <a:t>Do not expose it to extreme temperatures.</a:t>
            </a:r>
            <a:endParaRPr lang="de-DE" dirty="0"/>
          </a:p>
          <a:p>
            <a:pPr lvl="0" algn="just"/>
            <a:r>
              <a:rPr lang="en-US" dirty="0"/>
              <a:t>Do not touch the electrical contact plate.</a:t>
            </a:r>
            <a:endParaRPr lang="de-DE" dirty="0"/>
          </a:p>
          <a:p>
            <a:pPr lvl="0" algn="just"/>
            <a:r>
              <a:rPr lang="en-US" dirty="0"/>
              <a:t>Protect from scratches, liquids, magnetic influences, etc..</a:t>
            </a:r>
            <a:endParaRPr lang="de-DE" dirty="0"/>
          </a:p>
          <a:p>
            <a:pPr lvl="0" algn="just"/>
            <a:r>
              <a:rPr lang="en-US" dirty="0"/>
              <a:t>Try to get hold of the PIN. Do not attempt to gain access to the data/functions on the card. </a:t>
            </a:r>
          </a:p>
          <a:p>
            <a:pPr lvl="0" algn="just"/>
            <a:r>
              <a:rPr lang="en-US" dirty="0"/>
              <a:t>Photograph/note/copy the information from the imprint on the card body.</a:t>
            </a:r>
            <a:endParaRPr lang="de-DE" dirty="0"/>
          </a:p>
          <a:p>
            <a:pPr lvl="0" algn="just"/>
            <a:r>
              <a:rPr lang="en-US" dirty="0"/>
              <a:t>If applicable, seize smart card readers too.</a:t>
            </a:r>
            <a:endParaRPr lang="de-DE" dirty="0"/>
          </a:p>
          <a:p>
            <a:pPr algn="just">
              <a:lnSpc>
                <a:spcPct val="150000"/>
              </a:lnSpc>
              <a:spcBef>
                <a:spcPts val="0"/>
              </a:spcBef>
            </a:pPr>
            <a:endParaRPr lang="en-GB" dirty="0"/>
          </a:p>
        </p:txBody>
      </p:sp>
      <p:pic>
        <p:nvPicPr>
          <p:cNvPr id="3" name="Bild 2"/>
          <p:cNvPicPr>
            <a:picLocks noChangeAspect="1"/>
          </p:cNvPicPr>
          <p:nvPr/>
        </p:nvPicPr>
        <p:blipFill>
          <a:blip r:embed="rId3"/>
          <a:stretch>
            <a:fillRect/>
          </a:stretch>
        </p:blipFill>
        <p:spPr>
          <a:xfrm>
            <a:off x="6209709" y="1803834"/>
            <a:ext cx="2805565" cy="2992283"/>
          </a:xfrm>
          <a:prstGeom prst="rect">
            <a:avLst/>
          </a:prstGeom>
        </p:spPr>
      </p:pic>
    </p:spTree>
    <p:custDataLst>
      <p:tags r:id="rId1"/>
    </p:custDataLst>
    <p:extLst>
      <p:ext uri="{BB962C8B-B14F-4D97-AF65-F5344CB8AC3E}">
        <p14:creationId xmlns:p14="http://schemas.microsoft.com/office/powerpoint/2010/main" val="8791229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Other electronic evidence</a:t>
            </a:r>
          </a:p>
        </p:txBody>
      </p:sp>
      <p:sp>
        <p:nvSpPr>
          <p:cNvPr id="4" name="Rectangle 3"/>
          <p:cNvSpPr>
            <a:spLocks noGrp="1" noChangeArrowheads="1"/>
          </p:cNvSpPr>
          <p:nvPr>
            <p:ph idx="1"/>
          </p:nvPr>
        </p:nvSpPr>
        <p:spPr>
          <a:xfrm>
            <a:off x="628650" y="1678578"/>
            <a:ext cx="7886700" cy="3923620"/>
          </a:xfrm>
        </p:spPr>
        <p:txBody>
          <a:bodyPr>
            <a:normAutofit fontScale="92500" lnSpcReduction="20000"/>
          </a:bodyPr>
          <a:lstStyle/>
          <a:p>
            <a:pPr marL="0" indent="0">
              <a:lnSpc>
                <a:spcPct val="150000"/>
              </a:lnSpc>
              <a:spcBef>
                <a:spcPts val="0"/>
              </a:spcBef>
              <a:buNone/>
            </a:pPr>
            <a:r>
              <a:rPr lang="en-GB" dirty="0"/>
              <a:t>Seizure instructions for electronic evidence:</a:t>
            </a:r>
          </a:p>
          <a:p>
            <a:pPr>
              <a:lnSpc>
                <a:spcPct val="150000"/>
              </a:lnSpc>
              <a:spcBef>
                <a:spcPts val="0"/>
              </a:spcBef>
            </a:pPr>
            <a:r>
              <a:rPr lang="en-US" dirty="0"/>
              <a:t>If the device is switched on, do not switch it off</a:t>
            </a:r>
          </a:p>
          <a:p>
            <a:pPr lvl="1"/>
            <a:r>
              <a:rPr lang="en-GB" dirty="0"/>
              <a:t>Photograph the display (if applicable) and record the information displayed.</a:t>
            </a:r>
            <a:endParaRPr lang="de-DE" dirty="0"/>
          </a:p>
          <a:p>
            <a:pPr lvl="1"/>
            <a:r>
              <a:rPr lang="en-GB" dirty="0"/>
              <a:t>Remove all power supply cables.</a:t>
            </a:r>
            <a:endParaRPr lang="de-DE" dirty="0"/>
          </a:p>
          <a:p>
            <a:pPr lvl="1"/>
            <a:r>
              <a:rPr lang="en-GB" dirty="0"/>
              <a:t>Do not try to access the internal memory or any storage media.</a:t>
            </a:r>
            <a:endParaRPr lang="de-DE" dirty="0"/>
          </a:p>
          <a:p>
            <a:pPr lvl="0"/>
            <a:r>
              <a:rPr lang="en-GB" dirty="0"/>
              <a:t>If it is switched off, do not switch it on </a:t>
            </a:r>
          </a:p>
          <a:p>
            <a:pPr lvl="0"/>
            <a:r>
              <a:rPr lang="en-GB" dirty="0"/>
              <a:t>Collect/record important information</a:t>
            </a:r>
            <a:endParaRPr lang="de-DE" dirty="0"/>
          </a:p>
          <a:p>
            <a:pPr lvl="1"/>
            <a:r>
              <a:rPr lang="en-GB" dirty="0"/>
              <a:t>Collect manuals and other instructions if available.</a:t>
            </a:r>
            <a:endParaRPr lang="de-DE" dirty="0"/>
          </a:p>
          <a:p>
            <a:r>
              <a:rPr lang="en-US" dirty="0"/>
              <a:t>Record the relevant data (e.g., phone number).</a:t>
            </a:r>
            <a:r>
              <a:rPr lang="de-DE" dirty="0"/>
              <a:t> </a:t>
            </a:r>
            <a:endParaRPr lang="en-GB" dirty="0"/>
          </a:p>
        </p:txBody>
      </p:sp>
    </p:spTree>
    <p:custDataLst>
      <p:tags r:id="rId1"/>
    </p:custDataLst>
    <p:extLst>
      <p:ext uri="{BB962C8B-B14F-4D97-AF65-F5344CB8AC3E}">
        <p14:creationId xmlns:p14="http://schemas.microsoft.com/office/powerpoint/2010/main" val="25587493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Summary of Session Objectives</a:t>
            </a:r>
          </a:p>
        </p:txBody>
      </p:sp>
      <p:sp>
        <p:nvSpPr>
          <p:cNvPr id="3" name="Content Placeholder 2"/>
          <p:cNvSpPr>
            <a:spLocks noGrp="1"/>
          </p:cNvSpPr>
          <p:nvPr>
            <p:ph idx="1"/>
          </p:nvPr>
        </p:nvSpPr>
        <p:spPr>
          <a:xfrm>
            <a:off x="315744" y="1237694"/>
            <a:ext cx="8512512" cy="4891767"/>
          </a:xfrm>
        </p:spPr>
        <p:txBody>
          <a:bodyPr>
            <a:normAutofit fontScale="92500"/>
          </a:bodyPr>
          <a:lstStyle/>
          <a:p>
            <a:pPr>
              <a:lnSpc>
                <a:spcPct val="150000"/>
              </a:lnSpc>
              <a:buNone/>
            </a:pPr>
            <a:r>
              <a:rPr lang="en-US" sz="2800" dirty="0"/>
              <a:t>At the end of this session participants are able to:</a:t>
            </a:r>
          </a:p>
          <a:p>
            <a:pPr lvl="0">
              <a:lnSpc>
                <a:spcPct val="150000"/>
              </a:lnSpc>
            </a:pPr>
            <a:r>
              <a:rPr lang="en-GB" dirty="0"/>
              <a:t>Identify sources of electronic evidence based on shown scenarios</a:t>
            </a:r>
            <a:endParaRPr lang="de-DE" dirty="0"/>
          </a:p>
          <a:p>
            <a:pPr lvl="0">
              <a:lnSpc>
                <a:spcPct val="150000"/>
              </a:lnSpc>
            </a:pPr>
            <a:r>
              <a:rPr lang="en-GB" dirty="0"/>
              <a:t>Describe Standard Operation Procedures for packaging, transport and storage of electronic evidence</a:t>
            </a:r>
            <a:endParaRPr lang="de-DE" dirty="0"/>
          </a:p>
          <a:p>
            <a:pPr lvl="0">
              <a:lnSpc>
                <a:spcPct val="150000"/>
              </a:lnSpc>
            </a:pPr>
            <a:r>
              <a:rPr lang="en-GB" dirty="0"/>
              <a:t>Differentiate different SOPs based on the type of the device</a:t>
            </a:r>
            <a:endParaRPr lang="de-DE" dirty="0"/>
          </a:p>
          <a:p>
            <a:pPr lvl="0">
              <a:lnSpc>
                <a:spcPct val="150000"/>
              </a:lnSpc>
            </a:pPr>
            <a:r>
              <a:rPr lang="en-GB" dirty="0"/>
              <a:t>Discuss techniques to check the power status of a computer system</a:t>
            </a:r>
            <a:endParaRPr lang="de-DE" dirty="0"/>
          </a:p>
          <a:p>
            <a:pPr lvl="0">
              <a:lnSpc>
                <a:spcPct val="150000"/>
              </a:lnSpc>
            </a:pPr>
            <a:r>
              <a:rPr lang="en-GB" dirty="0"/>
              <a:t>Apply general seizure instructions for electronic devices</a:t>
            </a:r>
          </a:p>
          <a:p>
            <a:pPr>
              <a:lnSpc>
                <a:spcPct val="150000"/>
              </a:lnSpc>
              <a:buFont typeface="Wingdings" charset="2"/>
              <a:buChar char="²"/>
            </a:pPr>
            <a:endParaRPr lang="en-US" dirty="0"/>
          </a:p>
        </p:txBody>
      </p:sp>
    </p:spTree>
    <p:custDataLst>
      <p:tags r:id="rId1"/>
    </p:custDataLst>
    <p:extLst>
      <p:ext uri="{BB962C8B-B14F-4D97-AF65-F5344CB8AC3E}">
        <p14:creationId xmlns:p14="http://schemas.microsoft.com/office/powerpoint/2010/main" val="9685008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05B4E3D0-BBBD-4003-8730-E71A30923D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5492" y="2073955"/>
            <a:ext cx="4053015" cy="4053015"/>
          </a:xfrm>
          <a:prstGeom prst="rect">
            <a:avLst/>
          </a:prstGeom>
        </p:spPr>
      </p:pic>
      <p:sp>
        <p:nvSpPr>
          <p:cNvPr id="6" name="Title 50">
            <a:extLst>
              <a:ext uri="{FF2B5EF4-FFF2-40B4-BE49-F238E27FC236}">
                <a16:creationId xmlns:a16="http://schemas.microsoft.com/office/drawing/2014/main" id="{0BF51C53-465B-452E-B77B-A0261D665F72}"/>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ustDataLst>
      <p:tags r:id="rId1"/>
    </p:custDataLst>
    <p:extLst>
      <p:ext uri="{BB962C8B-B14F-4D97-AF65-F5344CB8AC3E}">
        <p14:creationId xmlns:p14="http://schemas.microsoft.com/office/powerpoint/2010/main" val="42201659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D4ACA428-F2D1-3C9A-B1F0-A0BA95A0CAC4}"/>
              </a:ext>
            </a:extLst>
          </p:cNvPr>
          <p:cNvSpPr>
            <a:spLocks noGrp="1"/>
          </p:cNvSpPr>
          <p:nvPr>
            <p:ph type="title"/>
          </p:nvPr>
        </p:nvSpPr>
        <p:spPr>
          <a:xfrm>
            <a:off x="628650" y="1111624"/>
            <a:ext cx="7886700" cy="898606"/>
          </a:xfrm>
        </p:spPr>
        <p:txBody>
          <a:bodyPr>
            <a:normAutofit fontScale="90000"/>
          </a:bodyPr>
          <a:lstStyle/>
          <a:p>
            <a:pPr algn="ctr"/>
            <a:r>
              <a:rPr lang="en-US" sz="4000" b="1" dirty="0"/>
              <a:t>Handling of  Electronic Evidence</a:t>
            </a:r>
            <a:endParaRPr lang="en-US" dirty="0"/>
          </a:p>
        </p:txBody>
      </p:sp>
      <p:pic>
        <p:nvPicPr>
          <p:cNvPr id="50" name="Graphic 49" descr="Clipboard outline">
            <a:extLst>
              <a:ext uri="{FF2B5EF4-FFF2-40B4-BE49-F238E27FC236}">
                <a16:creationId xmlns:a16="http://schemas.microsoft.com/office/drawing/2014/main" id="{6A7916B1-4C6B-435D-A4CC-C46BC6E7D4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92303"/>
            <a:ext cx="3886200" cy="3886200"/>
          </a:xfrm>
          <a:prstGeom prst="rect">
            <a:avLst/>
          </a:prstGeom>
        </p:spPr>
      </p:pic>
    </p:spTree>
    <p:custDataLst>
      <p:tags r:id="rId1"/>
    </p:custDataLst>
    <p:extLst>
      <p:ext uri="{BB962C8B-B14F-4D97-AF65-F5344CB8AC3E}">
        <p14:creationId xmlns:p14="http://schemas.microsoft.com/office/powerpoint/2010/main" val="5598995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Handling of Electronic Evidence</a:t>
            </a:r>
          </a:p>
        </p:txBody>
      </p:sp>
      <p:sp>
        <p:nvSpPr>
          <p:cNvPr id="4" name="Rectangle 3"/>
          <p:cNvSpPr>
            <a:spLocks noGrp="1" noChangeArrowheads="1"/>
          </p:cNvSpPr>
          <p:nvPr>
            <p:ph idx="1"/>
          </p:nvPr>
        </p:nvSpPr>
        <p:spPr>
          <a:xfrm>
            <a:off x="437061" y="1467190"/>
            <a:ext cx="7886700" cy="3923620"/>
          </a:xfrm>
        </p:spPr>
        <p:txBody>
          <a:bodyPr>
            <a:normAutofit/>
          </a:bodyPr>
          <a:lstStyle/>
          <a:p>
            <a:pPr>
              <a:lnSpc>
                <a:spcPct val="150000"/>
              </a:lnSpc>
              <a:spcBef>
                <a:spcPts val="0"/>
              </a:spcBef>
            </a:pPr>
            <a:r>
              <a:rPr lang="en-US" dirty="0"/>
              <a:t>Electronic evidence must be handled carefully and in a manner that preserves its evidential value. </a:t>
            </a:r>
          </a:p>
          <a:p>
            <a:pPr>
              <a:lnSpc>
                <a:spcPct val="150000"/>
              </a:lnSpc>
              <a:spcBef>
                <a:spcPts val="0"/>
              </a:spcBef>
            </a:pPr>
            <a:r>
              <a:rPr lang="en-US" dirty="0"/>
              <a:t>Certain types of e-evidence require special collection, packaging, and transportation. </a:t>
            </a:r>
          </a:p>
          <a:p>
            <a:pPr>
              <a:lnSpc>
                <a:spcPct val="150000"/>
              </a:lnSpc>
              <a:spcBef>
                <a:spcPts val="0"/>
              </a:spcBef>
            </a:pPr>
            <a:r>
              <a:rPr lang="en-US" dirty="0"/>
              <a:t>Do not forget traditional </a:t>
            </a:r>
            <a:br>
              <a:rPr lang="en-US" dirty="0"/>
            </a:br>
            <a:r>
              <a:rPr lang="en-US" dirty="0"/>
              <a:t>evidence: fingerprints, DNA, </a:t>
            </a:r>
            <a:br>
              <a:rPr lang="en-US" dirty="0"/>
            </a:br>
            <a:r>
              <a:rPr lang="en-US" dirty="0"/>
              <a:t>written notes, printouts, etc..</a:t>
            </a:r>
            <a:endParaRPr lang="en-GB" dirty="0"/>
          </a:p>
        </p:txBody>
      </p:sp>
      <p:pic>
        <p:nvPicPr>
          <p:cNvPr id="5" name="Grafik 1"/>
          <p:cNvPicPr/>
          <p:nvPr/>
        </p:nvPicPr>
        <p:blipFill rotWithShape="1">
          <a:blip r:embed="rId3">
            <a:extLst>
              <a:ext uri="{28A0092B-C50C-407E-A947-70E740481C1C}">
                <a14:useLocalDpi xmlns:a14="http://schemas.microsoft.com/office/drawing/2010/main" val="0"/>
              </a:ext>
            </a:extLst>
          </a:blip>
          <a:srcRect l="1425" t="60482" r="50474"/>
          <a:stretch/>
        </p:blipFill>
        <p:spPr bwMode="auto">
          <a:xfrm>
            <a:off x="4948517" y="3231810"/>
            <a:ext cx="3508022" cy="2159000"/>
          </a:xfrm>
          <a:prstGeom prst="rect">
            <a:avLst/>
          </a:prstGeom>
          <a:noFill/>
          <a:ln>
            <a:noFill/>
          </a:ln>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14782238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Tagging</a:t>
            </a:r>
          </a:p>
        </p:txBody>
      </p:sp>
      <p:sp>
        <p:nvSpPr>
          <p:cNvPr id="4" name="Rectangle 3"/>
          <p:cNvSpPr>
            <a:spLocks noGrp="1" noChangeArrowheads="1"/>
          </p:cNvSpPr>
          <p:nvPr>
            <p:ph idx="1"/>
          </p:nvPr>
        </p:nvSpPr>
        <p:spPr>
          <a:xfrm>
            <a:off x="457200" y="1486989"/>
            <a:ext cx="4871479" cy="4525963"/>
          </a:xfrm>
        </p:spPr>
        <p:txBody>
          <a:bodyPr>
            <a:normAutofit/>
          </a:bodyPr>
          <a:lstStyle/>
          <a:p>
            <a:pPr algn="just">
              <a:lnSpc>
                <a:spcPct val="150000"/>
              </a:lnSpc>
              <a:spcBef>
                <a:spcPts val="0"/>
              </a:spcBef>
            </a:pPr>
            <a:r>
              <a:rPr lang="en-GB" dirty="0"/>
              <a:t>Tag all devices and cable connections</a:t>
            </a:r>
          </a:p>
          <a:p>
            <a:pPr algn="just">
              <a:lnSpc>
                <a:spcPct val="150000"/>
              </a:lnSpc>
              <a:spcBef>
                <a:spcPts val="0"/>
              </a:spcBef>
            </a:pPr>
            <a:endParaRPr lang="en-GB" dirty="0"/>
          </a:p>
          <a:p>
            <a:pPr algn="just">
              <a:lnSpc>
                <a:spcPct val="150000"/>
              </a:lnSpc>
              <a:spcBef>
                <a:spcPts val="0"/>
              </a:spcBef>
            </a:pPr>
            <a:r>
              <a:rPr lang="en-GB" dirty="0"/>
              <a:t>Do not affix adhesive labels on the surface of storage media. Use boxes, bags and envelopes for packaging and tagging of storage media</a:t>
            </a:r>
          </a:p>
        </p:txBody>
      </p:sp>
      <p:pic>
        <p:nvPicPr>
          <p:cNvPr id="3" name="Bild 2"/>
          <p:cNvPicPr>
            <a:picLocks noChangeAspect="1"/>
          </p:cNvPicPr>
          <p:nvPr/>
        </p:nvPicPr>
        <p:blipFill>
          <a:blip r:embed="rId3"/>
          <a:stretch>
            <a:fillRect/>
          </a:stretch>
        </p:blipFill>
        <p:spPr>
          <a:xfrm>
            <a:off x="5328679" y="1763107"/>
            <a:ext cx="3614602" cy="2168761"/>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39437321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34"/>
          <p:cNvPicPr/>
          <p:nvPr/>
        </p:nvPicPr>
        <p:blipFill>
          <a:blip r:embed="rId3">
            <a:extLst>
              <a:ext uri="{28A0092B-C50C-407E-A947-70E740481C1C}">
                <a14:useLocalDpi xmlns:a14="http://schemas.microsoft.com/office/drawing/2010/main" val="0"/>
              </a:ext>
            </a:extLst>
          </a:blip>
          <a:srcRect/>
          <a:stretch>
            <a:fillRect/>
          </a:stretch>
        </p:blipFill>
        <p:spPr bwMode="auto">
          <a:xfrm>
            <a:off x="318468" y="1132115"/>
            <a:ext cx="8507064" cy="5168400"/>
          </a:xfrm>
          <a:prstGeom prst="rect">
            <a:avLst/>
          </a:prstGeom>
          <a:noFill/>
          <a:ln>
            <a:noFill/>
          </a:ln>
        </p:spPr>
      </p:pic>
    </p:spTree>
    <p:custDataLst>
      <p:tags r:id="rId1"/>
    </p:custDataLst>
    <p:extLst>
      <p:ext uri="{BB962C8B-B14F-4D97-AF65-F5344CB8AC3E}">
        <p14:creationId xmlns:p14="http://schemas.microsoft.com/office/powerpoint/2010/main" val="3579940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Packaging and Transport</a:t>
            </a:r>
          </a:p>
        </p:txBody>
      </p:sp>
      <p:sp>
        <p:nvSpPr>
          <p:cNvPr id="4" name="Rectangle 3"/>
          <p:cNvSpPr>
            <a:spLocks noGrp="1" noChangeArrowheads="1"/>
          </p:cNvSpPr>
          <p:nvPr>
            <p:ph idx="1"/>
          </p:nvPr>
        </p:nvSpPr>
        <p:spPr>
          <a:xfrm>
            <a:off x="260876" y="1396171"/>
            <a:ext cx="5170600" cy="5123194"/>
          </a:xfrm>
        </p:spPr>
        <p:txBody>
          <a:bodyPr>
            <a:normAutofit fontScale="92500"/>
          </a:bodyPr>
          <a:lstStyle/>
          <a:p>
            <a:pPr algn="just">
              <a:lnSpc>
                <a:spcPct val="150000"/>
              </a:lnSpc>
              <a:spcBef>
                <a:spcPts val="0"/>
              </a:spcBef>
            </a:pPr>
            <a:r>
              <a:rPr lang="en-US" dirty="0"/>
              <a:t>Electronic Evidence can be sensitive to temperature, humidity, physical shock, static electricity, magnetic sources, and even to some actions (e.g., switching on/off). </a:t>
            </a:r>
          </a:p>
          <a:p>
            <a:pPr algn="just">
              <a:lnSpc>
                <a:spcPct val="150000"/>
              </a:lnSpc>
              <a:spcBef>
                <a:spcPts val="0"/>
              </a:spcBef>
            </a:pPr>
            <a:endParaRPr lang="en-US" dirty="0"/>
          </a:p>
          <a:p>
            <a:pPr algn="just">
              <a:lnSpc>
                <a:spcPct val="150000"/>
              </a:lnSpc>
              <a:spcBef>
                <a:spcPts val="0"/>
              </a:spcBef>
            </a:pPr>
            <a:r>
              <a:rPr lang="en-US" dirty="0"/>
              <a:t>E-Evidence must be handled with care and appropriate bags und boxes must be used to seize the devices.</a:t>
            </a:r>
            <a:endParaRPr lang="en-GB" dirty="0"/>
          </a:p>
        </p:txBody>
      </p:sp>
      <p:pic>
        <p:nvPicPr>
          <p:cNvPr id="5" name="Bild 4"/>
          <p:cNvPicPr>
            <a:picLocks noChangeAspect="1"/>
          </p:cNvPicPr>
          <p:nvPr/>
        </p:nvPicPr>
        <p:blipFill>
          <a:blip r:embed="rId3"/>
          <a:stretch>
            <a:fillRect/>
          </a:stretch>
        </p:blipFill>
        <p:spPr>
          <a:xfrm>
            <a:off x="5547117" y="1761415"/>
            <a:ext cx="3516200" cy="2684033"/>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021621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Transport</a:t>
            </a:r>
          </a:p>
        </p:txBody>
      </p:sp>
      <p:sp>
        <p:nvSpPr>
          <p:cNvPr id="4" name="Rectangle 3"/>
          <p:cNvSpPr>
            <a:spLocks noGrp="1" noChangeArrowheads="1"/>
          </p:cNvSpPr>
          <p:nvPr>
            <p:ph idx="1"/>
          </p:nvPr>
        </p:nvSpPr>
        <p:spPr>
          <a:xfrm>
            <a:off x="359377" y="1296669"/>
            <a:ext cx="5235660" cy="4525963"/>
          </a:xfrm>
        </p:spPr>
        <p:txBody>
          <a:bodyPr>
            <a:normAutofit fontScale="92500"/>
          </a:bodyPr>
          <a:lstStyle/>
          <a:p>
            <a:pPr algn="just">
              <a:lnSpc>
                <a:spcPct val="150000"/>
              </a:lnSpc>
              <a:spcBef>
                <a:spcPts val="0"/>
              </a:spcBef>
            </a:pPr>
            <a:r>
              <a:rPr lang="en-US" sz="2600" dirty="0"/>
              <a:t>Keep electronic evidence away from magnetic sources (e.g. Radio transmitters, speaker magnets, heated seats)</a:t>
            </a:r>
          </a:p>
          <a:p>
            <a:pPr marL="342900" lvl="1" indent="-342900" algn="just">
              <a:lnSpc>
                <a:spcPct val="150000"/>
              </a:lnSpc>
              <a:spcBef>
                <a:spcPts val="0"/>
              </a:spcBef>
              <a:buFont typeface="Arial"/>
              <a:buChar char="•"/>
            </a:pPr>
            <a:r>
              <a:rPr lang="en-GB" sz="2600" dirty="0"/>
              <a:t>Ensure that the equipment is protected from shock and bumps (i.e., mechanical damage), heat, and humidity.</a:t>
            </a:r>
            <a:endParaRPr lang="de-DE" sz="2600" dirty="0"/>
          </a:p>
          <a:p>
            <a:pPr>
              <a:lnSpc>
                <a:spcPct val="150000"/>
              </a:lnSpc>
              <a:spcBef>
                <a:spcPts val="0"/>
              </a:spcBef>
            </a:pPr>
            <a:endParaRPr lang="en-GB" dirty="0"/>
          </a:p>
        </p:txBody>
      </p:sp>
      <p:pic>
        <p:nvPicPr>
          <p:cNvPr id="3" name="Bild 2" descr="Bildschirmfoto 2013-02-25 um 14.11.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850" y="1936369"/>
            <a:ext cx="3244145" cy="2164527"/>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2386812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3717" y="119277"/>
            <a:ext cx="8229600" cy="773266"/>
          </a:xfrm>
          <a:ln/>
        </p:spPr>
        <p:txBody>
          <a:bodyPr lIns="91440" tIns="45720" rIns="91440" bIns="45720" anchor="ctr">
            <a:normAutofit/>
          </a:bodyPr>
          <a:lstStyle/>
          <a:p>
            <a:pPr algn="r"/>
            <a:r>
              <a:rPr lang="en-US" sz="3600" dirty="0">
                <a:solidFill>
                  <a:srgbClr val="FFFFFF"/>
                </a:solidFill>
                <a:latin typeface="Helvetica" panose="020B0604020202020204" pitchFamily="34" charset="0"/>
              </a:rPr>
              <a:t>Storage</a:t>
            </a:r>
          </a:p>
        </p:txBody>
      </p:sp>
      <p:sp>
        <p:nvSpPr>
          <p:cNvPr id="4" name="Rectangle 3"/>
          <p:cNvSpPr>
            <a:spLocks noGrp="1" noChangeArrowheads="1"/>
          </p:cNvSpPr>
          <p:nvPr>
            <p:ph idx="1"/>
          </p:nvPr>
        </p:nvSpPr>
        <p:spPr>
          <a:xfrm>
            <a:off x="244812" y="1395538"/>
            <a:ext cx="5266778" cy="4525963"/>
          </a:xfrm>
        </p:spPr>
        <p:txBody>
          <a:bodyPr>
            <a:normAutofit/>
          </a:bodyPr>
          <a:lstStyle/>
          <a:p>
            <a:pPr marL="285750" lvl="1" algn="just">
              <a:buFont typeface="Arial"/>
              <a:buChar char="•"/>
            </a:pPr>
            <a:r>
              <a:rPr lang="en-GB" dirty="0"/>
              <a:t>Ensure that evidence is inventoried in accordance with the relevant policies.</a:t>
            </a:r>
          </a:p>
          <a:p>
            <a:pPr marL="285750" lvl="1" algn="just">
              <a:buFont typeface="Arial"/>
              <a:buChar char="•"/>
            </a:pPr>
            <a:endParaRPr lang="de-DE" dirty="0"/>
          </a:p>
          <a:p>
            <a:pPr marL="285750" lvl="1" algn="just">
              <a:buFont typeface="Arial"/>
              <a:buChar char="•"/>
            </a:pPr>
            <a:r>
              <a:rPr lang="en-GB" dirty="0"/>
              <a:t>Store evidence in a secure area, away from extreme temperature and humidity. </a:t>
            </a:r>
          </a:p>
          <a:p>
            <a:pPr marL="285750" lvl="1" algn="just">
              <a:buFont typeface="Arial"/>
              <a:buChar char="•"/>
            </a:pPr>
            <a:endParaRPr lang="de-DE" dirty="0"/>
          </a:p>
          <a:p>
            <a:pPr marL="285750" lvl="1" algn="just">
              <a:buFont typeface="Arial"/>
              <a:buChar char="•"/>
            </a:pPr>
            <a:r>
              <a:rPr lang="en-GB" dirty="0"/>
              <a:t>Protect it from magnetic sources, moisture, dust, and other harmful particles or contaminants.</a:t>
            </a:r>
            <a:endParaRPr lang="de-DE" dirty="0"/>
          </a:p>
          <a:p>
            <a:pPr algn="just">
              <a:lnSpc>
                <a:spcPct val="150000"/>
              </a:lnSpc>
              <a:spcBef>
                <a:spcPts val="0"/>
              </a:spcBef>
            </a:pPr>
            <a:endParaRPr lang="en-GB" dirty="0"/>
          </a:p>
        </p:txBody>
      </p:sp>
      <p:pic>
        <p:nvPicPr>
          <p:cNvPr id="5" name="Bild 4"/>
          <p:cNvPicPr>
            <a:picLocks noChangeAspect="1"/>
          </p:cNvPicPr>
          <p:nvPr/>
        </p:nvPicPr>
        <p:blipFill>
          <a:blip r:embed="rId3"/>
          <a:stretch>
            <a:fillRect/>
          </a:stretch>
        </p:blipFill>
        <p:spPr>
          <a:xfrm>
            <a:off x="5781449" y="1724453"/>
            <a:ext cx="3281868" cy="1934066"/>
          </a:xfrm>
          <a:prstGeom prst="rect">
            <a:avLst/>
          </a:prstGeom>
          <a:effectLst>
            <a:reflection blurRad="6350" stA="52000" endA="300" endPos="35000" dir="5400000" sy="-100000" algn="bl" rotWithShape="0"/>
          </a:effectLst>
        </p:spPr>
      </p:pic>
    </p:spTree>
    <p:custDataLst>
      <p:tags r:id="rId1"/>
    </p:custDataLst>
    <p:extLst>
      <p:ext uri="{BB962C8B-B14F-4D97-AF65-F5344CB8AC3E}">
        <p14:creationId xmlns:p14="http://schemas.microsoft.com/office/powerpoint/2010/main" val="1563203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PPT_theme_v7</Template>
  <TotalTime>342</TotalTime>
  <Words>1347</Words>
  <Application>Microsoft Office PowerPoint</Application>
  <PresentationFormat>On-screen Show (4:3)</PresentationFormat>
  <Paragraphs>155</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Georgia</vt:lpstr>
      <vt:lpstr>Helvetica</vt:lpstr>
      <vt:lpstr>Wingdings</vt:lpstr>
      <vt:lpstr>PPT_theme_v7</vt:lpstr>
      <vt:lpstr>PowerPoint Presentation</vt:lpstr>
      <vt:lpstr>Session Objectives</vt:lpstr>
      <vt:lpstr>Handling of  Electronic Evidence</vt:lpstr>
      <vt:lpstr>Handling of Electronic Evidence</vt:lpstr>
      <vt:lpstr>Tagging</vt:lpstr>
      <vt:lpstr>PowerPoint Presentation</vt:lpstr>
      <vt:lpstr>Packaging and Transport</vt:lpstr>
      <vt:lpstr>Transport</vt:lpstr>
      <vt:lpstr>Storage</vt:lpstr>
      <vt:lpstr>Storage facilities</vt:lpstr>
      <vt:lpstr>PowerPoint Presentation</vt:lpstr>
      <vt:lpstr>Computer Systems</vt:lpstr>
      <vt:lpstr>Computer Systems</vt:lpstr>
      <vt:lpstr>Group Task</vt:lpstr>
      <vt:lpstr>Checking the power status</vt:lpstr>
      <vt:lpstr>PowerPoint Presentation</vt:lpstr>
      <vt:lpstr>Observing the monitor</vt:lpstr>
      <vt:lpstr>Observing the monitor</vt:lpstr>
      <vt:lpstr>Observing the monitor</vt:lpstr>
      <vt:lpstr>Situation A – Computer is Off</vt:lpstr>
      <vt:lpstr>Situation B – Computer is On</vt:lpstr>
      <vt:lpstr>Situation C – You cannot determine</vt:lpstr>
      <vt:lpstr>Computer Networks</vt:lpstr>
      <vt:lpstr>PowerPoint Presentation</vt:lpstr>
      <vt:lpstr>Mobile Phones / Tables</vt:lpstr>
      <vt:lpstr>Smart / magnetic stripe cards</vt:lpstr>
      <vt:lpstr>Other electronic evidence</vt:lpstr>
      <vt:lpstr>Summary of Session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Terry Baker</dc:creator>
  <cp:lastModifiedBy>Hortensia Pasalau</cp:lastModifiedBy>
  <cp:revision>8</cp:revision>
  <dcterms:created xsi:type="dcterms:W3CDTF">2020-01-22T23:17:36Z</dcterms:created>
  <dcterms:modified xsi:type="dcterms:W3CDTF">2023-11-14T12:09:36Z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C2E5095A-D36D-4AF3-BBB9-757A688D0362</vt:lpwstr>
  </property>
  <property fmtid="{D5CDD505-2E9C-101B-9397-08002B2CF9AE}" pid="3" name="ArticulatePath">
    <vt:lpwstr>Session 13 Search &amp; Seizure Dead Box Scenario Final 29Jan20</vt:lpwstr>
  </property>
</Properties>
</file>