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318" r:id="rId2"/>
    <p:sldId id="260" r:id="rId3"/>
    <p:sldId id="348" r:id="rId4"/>
    <p:sldId id="292" r:id="rId5"/>
    <p:sldId id="349" r:id="rId6"/>
    <p:sldId id="350" r:id="rId7"/>
    <p:sldId id="351" r:id="rId8"/>
    <p:sldId id="380" r:id="rId9"/>
    <p:sldId id="352" r:id="rId10"/>
    <p:sldId id="381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82" r:id="rId20"/>
    <p:sldId id="379" r:id="rId21"/>
    <p:sldId id="361" r:id="rId22"/>
    <p:sldId id="362" r:id="rId23"/>
    <p:sldId id="364" r:id="rId24"/>
    <p:sldId id="363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84" r:id="rId40"/>
    <p:sldId id="385" r:id="rId41"/>
    <p:sldId id="386" r:id="rId42"/>
    <p:sldId id="273" r:id="rId43"/>
    <p:sldId id="284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tensia Pasalau" initials="HP" lastIdx="2" clrIdx="0">
    <p:extLst>
      <p:ext uri="{19B8F6BF-5375-455C-9EA6-DF929625EA0E}">
        <p15:presenceInfo xmlns:p15="http://schemas.microsoft.com/office/powerpoint/2012/main" userId="7c1951ed02b95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 varScale="1">
        <p:scale>
          <a:sx n="80" d="100"/>
          <a:sy n="80" d="100"/>
        </p:scale>
        <p:origin x="15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1DFA3-BBF0-452A-8108-FC37B05C21F9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C548-C088-4104-8295-FC8AE2D419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74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50E25E97-42D1-4D4C-9632-01A55AA28F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D1A20DD-9D83-4827-B966-9B9DBEF9F6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Tx/>
              <a:buAutoNum type="arabicPeriod"/>
            </a:pPr>
            <a:r>
              <a:rPr lang="el-GR" altLang="en-US"/>
              <a:t>------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dirty="0"/>
              <a:t>The information regarding electronic evidence might not be clear.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dirty="0"/>
              <a:t>Careful with external specialists because they might be also involved or inform the suspect.</a:t>
            </a:r>
            <a:endParaRPr lang="el-GR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0EA394A-8E46-440E-A46E-AC5BFF074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46C8CD-6443-454D-8061-D75C90955DDA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29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40190F79-34D5-460C-ADEE-DC434381F5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C594E1E-3B6E-4C75-91B0-AFFE801C07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(property register)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(to mark and identify component parts of the system, including leads and sockets)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(tie-on and adhesive)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(to code and identify removed items)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(to photograph scene and any on-screen displays) – A certified photographer might be needed ?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3B5052B-8A06-47D7-8DF8-03D264AE1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908828-C9C7-4B4E-A365-5A27A004D13C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1842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3AC7C93-EF76-4A56-907D-452F67AA3B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D20E6841-AB68-447E-A275-BB5295D6D3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(for protection of equipment being removed such as circuit boards; materials that can produce static such as polythene bags should be avoided)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(for securing cables)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(materials that can produce static electricity such as Styrofoam or Styrofoam peanuts should be avoided)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(original packaging should be used whenever available)</a:t>
            </a:r>
            <a:endParaRPr lang="en-US" alt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40B3E662-B9B9-4AB9-8109-A728770DB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4205D4-39E7-45D4-8737-345D1B01D260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088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0F6B4FC9-F420-48CC-B78D-E2D573281B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DAFF1AB-0B03-477F-B3DA-FC2F9EA044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(should not be used in the proximity of computer equipment)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(e.g., phone numbers of the specialist unit) </a:t>
            </a:r>
            <a:endParaRPr lang="en-US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C284AE80-57CB-4A86-BA82-6A79BBC743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83EFDE-450E-4E20-ABAE-9BCEE384D9FD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6767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7B9C81CB-8C12-4478-8867-31561E9B62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2E85664-1121-40FD-8432-D82084DD5C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l-GR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3D03833D-A140-4CE2-AD2F-61D3EE989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1D1C7E-7CB1-4D5C-9435-7F3299893BC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1360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74B61177-E512-4C3A-9E42-5AE33F85A3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1CB97BE7-51C0-41CB-BD9C-CADD7E0054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(Twisted Pair and Crossover)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(e.g., some TB external HDDs)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(so triage evidence at your laptop)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(if trained to use it for forensic purposes)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(to and from the scene, for team members, seizure tools and equipment, and the seized evidence)</a:t>
            </a:r>
            <a:endParaRPr lang="en-GB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GB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GB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C9D12FC-2FAA-4526-8590-6E7A91BD8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45425B-6B9C-4E77-B086-81FBEB0904A5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6578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E202650-8B49-44DC-ADA8-786F92767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FEB6520-E6D0-4B19-9577-30F0A181B8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if the system is administered by an external company or administrator, you might consider involving him/her as an expert witness (if he/she is not considered to be a suspect).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Two witness for every action. Some actions need two persons anyway.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Ex. No powder for fingerprints, 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The search might occur after hours so they might need a specialist stand-by</a:t>
            </a:r>
            <a:endParaRPr lang="el-GR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9363AB2-B42E-45ED-9859-2439C82E5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D01B1D-0645-4EC8-829E-5B9D49868770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5356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465F9E8-3AFB-4350-AAC0-06E83FD486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40388D-DAB5-4CD4-960D-5B04FD7DC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E.g.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>
                <a:ea typeface="+mn-ea"/>
              </a:rPr>
              <a:t>15 persons instead of 1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>
                <a:ea typeface="+mn-ea"/>
              </a:rPr>
              <a:t>2 Big Dogs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>
                <a:ea typeface="+mn-ea"/>
              </a:rPr>
              <a:t>A newborn baby</a:t>
            </a:r>
          </a:p>
          <a:p>
            <a:pPr marL="228600" indent="-228600">
              <a:buFontTx/>
              <a:buAutoNum type="arabicPeriod"/>
              <a:defRPr/>
            </a:pPr>
            <a:endParaRPr lang="el-GR" dirty="0">
              <a:ea typeface="+mn-ea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39B773C6-3D38-4447-8776-6EFD2F848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018F9E-D6DB-4338-B1BA-D8C67B1C6D6A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1747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6B14E15-2C80-4920-9497-0741F30340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CC3B6A8-78CF-48E2-9B55-AC90F7C74F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endParaRPr lang="en-GB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GB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F466A825-4D23-47B7-809E-3ACEDC837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AAE8A2-39C4-4F37-BCC1-9EB5D8E820CF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0687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483798CD-8C1A-4F2D-9219-1BEDB20351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4B33DEB3-27B7-4D16-91E8-1134E10C5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GB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(including equipment and power supply)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ED8C8735-A38B-49EA-84E8-BF97C481E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071343-D0F3-4F5D-AEC6-406D5F89F085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2181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5013F08-0FBA-4E06-BBAC-081373216F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487B715-CDE7-4C0E-9DA1-B08FADD4B5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GB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6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6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6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6"/>
            </a:pPr>
            <a:r>
              <a:rPr lang="en-GB" altLang="en-US" dirty="0"/>
              <a:t>------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 startAt="6"/>
            </a:pPr>
            <a:endParaRPr lang="en-US" altLang="en-US" dirty="0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07A30D7-365B-40E5-A779-C12EF2163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77B010-2A6C-4B48-85F9-01D355FAEFCC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4000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E00400A-5E6D-415A-B1C9-3B7ED0DB5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0971018-24E6-4907-AD2B-6D5DC3D28F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Tx/>
              <a:buAutoNum type="arabicPeriod"/>
            </a:pPr>
            <a:r>
              <a:rPr lang="en-US" altLang="en-US" dirty="0"/>
              <a:t>Such decision will be finalized at the scene (things are clearer)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dirty="0"/>
              <a:t>However as much information we have is always better. </a:t>
            </a:r>
            <a:endParaRPr lang="el-GR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0ED02E5-A6C0-4321-9DAE-56B465C91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506237-B04D-4F2B-A837-93B1A103F08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407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992DDB22-2F38-4B5F-92D6-07E52D4361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10AA47DB-A3E2-438F-9B9D-F4AAA494EB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GB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GB" altLang="en-US" dirty="0"/>
              <a:t>10. (e.g., DNA, fingerprints, drugs, accelerants);(including equipment and power supply)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GB" altLang="en-US" dirty="0"/>
              <a:t>	1.----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GB" altLang="en-US" dirty="0"/>
              <a:t>	2.-----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GB" altLang="en-US" dirty="0"/>
              <a:t>		1. (since keyboards, computer mouse, diskettes, CDs, or other components may have latent fingerprints or other physical evidence that should be preserved);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GB" altLang="en-US" dirty="0"/>
              <a:t>		2. -----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A1BAD70-AD2F-4E64-8634-69A2D5EB5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924BFC-37BC-42C8-ADC8-FD1D1F8BF965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9286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15BDF94A-502B-4845-8347-3B25BE9634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502042B0-C4DC-4101-B95A-A667873EE8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-------</a:t>
            </a:r>
          </a:p>
          <a:p>
            <a:pPr marL="971550" lvl="1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------</a:t>
            </a:r>
          </a:p>
          <a:p>
            <a:pPr marL="971550" lvl="1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------</a:t>
            </a:r>
          </a:p>
          <a:p>
            <a:pPr marL="971550" lvl="1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-----</a:t>
            </a:r>
          </a:p>
          <a:p>
            <a:pPr marL="971550" lvl="1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-----</a:t>
            </a:r>
          </a:p>
          <a:p>
            <a:pPr marL="971550" lvl="1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-----</a:t>
            </a:r>
          </a:p>
          <a:p>
            <a:pPr marL="971550" lvl="1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</a:t>
            </a:r>
          </a:p>
          <a:p>
            <a:pPr marL="971550" lvl="1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(most passwords are directly related to the personal environment, such as, e.g., licence plates, partners/children, phone numbers, hobbies, etc.)</a:t>
            </a:r>
            <a:endParaRPr lang="en-US" altLang="en-US" dirty="0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F99DB70-B83C-4F14-B0CF-BFA8BED1D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5A9A37-3144-48EA-8AE2-7F19182A3355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6290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BF49FC0D-7583-42A2-A20F-61B6969289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B39EE30C-5EF4-48F8-AC33-AB0FEF08D0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(witnesses, subjects, or others) 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------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5826676C-35A0-4F50-8BC2-77B1A4E81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AA72CF-CB75-4EE3-80E1-576206874823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5317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BCE7B261-C7FD-4135-A78F-BA968BC7F5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C4719CBE-0144-4A5A-8799-92C36BCD53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e.g., bookkeeping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(An individual may have multiple passwords, e.g., BIOS, system login, network or ISP, application files, encryption pass phrase such as for PGP or TrueCrypt, e-mail, access token, scheduler, or contact list.);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  <a:endParaRPr lang="en-US" altLang="en-US" dirty="0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BC49B39B-96F4-43FD-B0A7-C889ECC94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72C63B-6FE2-448A-B35D-F07E90C7CDFA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5957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60364F0-C3CC-4863-93ED-6EBD191F5B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4C664FE5-6B1B-48C2-ACBE-A094316DA0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l-GR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AF05FCB3-D3F3-4071-8AE3-D2D895005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E69486-8A13-413E-A690-ACF002889CF6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0471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A75A5585-262C-4FF4-A58F-20DB39625A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E769E38C-0A9C-4CED-8099-859F269A94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(360 degrees of coverage, if possible)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EF4DB244-0273-4D39-BB87-582EC534C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848714-01D4-4D84-B3C2-53C42E53A1DA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530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C4B26711-783F-4D31-A00E-C477F462B5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DC5C2EEC-E29C-4D13-ABAD-EC61C5FEB6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e.g., make, model, serial number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(on, off, or in sleep mode)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(including connections to peripheral devices)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14C6258C-8752-4000-B982-7DCE57A17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E972EE-2240-4EE7-A5BB-15D5C0F97B02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3128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0256849F-7E5D-485D-8C01-F9615B4633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61076DDD-3BE5-464B-8727-2721E567C5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E5355A4D-7A8F-4C67-BCA8-574761816D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008620-CE30-401B-BEBA-AF37AF58FD8F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993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BF945172-43EA-415B-B287-83310FB45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A74ABD58-9FA9-496A-9A7C-488BCAB65F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------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92FC6A7-18B4-4A62-8ED3-C331DD3C1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B000B0-6B32-42D2-A2E5-2E6B61BCF3A6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2306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E202650-8B49-44DC-ADA8-786F92767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FEB6520-E6D0-4B19-9577-30F0A181B8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if the system is administered by an external company or administrator, you might consider involving him/her as an expert witness (if he/she is not considered to be a suspect).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Two witness for every action. Some actions need two persons anyway.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Ex. No powder for fingerprints, 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The search might occur after hours so they might need a specialist stand-by</a:t>
            </a:r>
            <a:endParaRPr lang="el-GR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9363AB2-B42E-45ED-9859-2439C82E5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D01B1D-0645-4EC8-829E-5B9D49868770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266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C7AC2F4-D1BA-42DF-A4C2-CD7EF705B1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C3A91F2F-CFF7-4648-B754-6634F244A5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b="1" dirty="0"/>
              <a:t>Communication and Network information </a:t>
            </a:r>
            <a:r>
              <a:rPr lang="en-US" altLang="en-US" dirty="0"/>
              <a:t>(ISP, phone, facsimile, modem, LAN network equipment, etc.)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b="1" dirty="0"/>
              <a:t>Responsible </a:t>
            </a:r>
            <a:r>
              <a:rPr lang="en-US" altLang="en-US" dirty="0"/>
              <a:t>: ISP, phone, facsimile, modem, LAN network equipment, etc.)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3E3BF002-FBCF-414E-90A9-34A8F78EF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642D74-E75F-439D-9B3D-F2E803A100F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8419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36404988-FAAC-4A06-A923-E5764BC935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A9FA40E1-7507-4738-8ADA-9A488FBA3B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E935BF29-62B6-4B85-B32D-8EA6E58DF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F16321-FED6-402F-9ED1-703FE84955AC}" type="slidenum">
              <a:rPr lang="en-GB" altLang="en-US"/>
              <a:pPr>
                <a:spcBef>
                  <a:spcPct val="0"/>
                </a:spcBef>
              </a:pPr>
              <a:t>43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499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FEDC4E9-F551-45D8-B131-A7B8D7E52C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E71EC2-F7E1-45CE-8EE3-DF4A2FF00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en-US" dirty="0">
              <a:ea typeface="+mn-ea"/>
            </a:endParaRP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en-US" dirty="0">
                <a:ea typeface="+mn-ea"/>
              </a:rPr>
              <a:t>Warrant for Entrance, Search and Personal Data if necessary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en-US" dirty="0">
                <a:ea typeface="+mn-ea"/>
              </a:rPr>
              <a:t>As possible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en-US" dirty="0">
                <a:ea typeface="+mn-ea"/>
              </a:rPr>
              <a:t>Include external specialists if necessary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en-US" dirty="0">
                <a:ea typeface="+mn-ea"/>
              </a:rPr>
              <a:t>---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en-US" dirty="0">
                <a:ea typeface="+mn-ea"/>
              </a:rPr>
              <a:t>they should have passed the corresponding basic training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en-US" dirty="0">
                <a:ea typeface="+mn-ea"/>
              </a:rPr>
              <a:t>Digital Evidence Operation pack/bag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</a:rPr>
              <a:t>Remember that all activities should be in compliance with agency policy and state and local laws.</a:t>
            </a:r>
            <a:endParaRPr lang="el-GR" dirty="0">
              <a:ea typeface="+mn-ea"/>
            </a:endParaRP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None/>
              <a:defRPr/>
            </a:pPr>
            <a:endParaRPr lang="en-US" dirty="0">
              <a:ea typeface="+mn-ea"/>
            </a:endParaRP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en-US" dirty="0">
              <a:ea typeface="+mn-ea"/>
            </a:endParaRP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en-US" dirty="0">
              <a:ea typeface="+mn-ea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C611D7B-1937-4BD4-BB71-2CDDF7C70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3D82E7-8B08-4B48-866C-56EEFECB0D6B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69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F9F14566-0C3A-46EC-9ED2-47668B74D7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EDB35C8-2BB1-4C12-870D-9C6C6FB8EE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Backup Tasks should be assigned for everyone in case they are done with their work earlier or needed elsewhere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9F2F039-0182-4D9E-B82C-E5CD5673A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EBC8A3-44EE-49B4-8B05-B3A2F5E7AAE2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069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E202650-8B49-44DC-ADA8-786F92767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FEB6520-E6D0-4B19-9577-30F0A181B8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if the system is administered by an external company or administrator, you might consider involving him/her as an expert witness (if he/she is not considered to be a suspect).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Two witness for every action. Some actions need two persons anyway.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Ex. No powder for fingerprints, 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The search might occur after hours so they might need a specialist stand-by</a:t>
            </a:r>
            <a:endParaRPr lang="el-GR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9363AB2-B42E-45ED-9859-2439C82E5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D01B1D-0645-4EC8-829E-5B9D49868770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940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E202650-8B49-44DC-ADA8-786F92767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FEB6520-E6D0-4B19-9577-30F0A181B8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if the system is administered by an external company or administrator, you might consider involving him/her as an expert witness (if he/she is not considered to be a suspect).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Two witness for every action. Some actions need two persons anyway.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Ex. No powder for fingerprints, 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The search might occur after hours so they might need a specialist stand-by</a:t>
            </a:r>
            <a:endParaRPr lang="el-GR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9363AB2-B42E-45ED-9859-2439C82E5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D01B1D-0645-4EC8-829E-5B9D49868770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09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F6FF314C-0AEC-4A79-B723-E56DD75035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3ABC1A1C-B436-4F0F-8B74-8EE9BA8815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Will see in detail next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Information prior the search would help us define if we need something extraordinary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E27F2D6-19A7-4BA2-8D1B-4B3CE7856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B790C3-DCAF-4BC8-BF54-B79ED95D5D6C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4147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12D0252-6F4C-4E8C-9F55-C86E16F5A9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55E66F1E-DFA4-4B31-8CD3-498953BC98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flathead and crosshead, and manufacturer-specific, e.g., Hewlett Packard, Apple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hex-nut, star-type nut and secure-bit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standard and needle-nose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GB" altLang="en-US" dirty="0"/>
              <a:t>for removal of cable ties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F07AF8C-3D59-4189-8D60-16D21A6A3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238D10-62D3-4581-9DF3-49FD9D28E855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485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30" y="2735035"/>
            <a:ext cx="6229350" cy="1820636"/>
          </a:xfrm>
        </p:spPr>
        <p:txBody>
          <a:bodyPr anchor="b">
            <a:normAutofit/>
          </a:bodyPr>
          <a:lstStyle>
            <a:lvl1pPr algn="ctr">
              <a:defRPr sz="3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30" y="5216979"/>
            <a:ext cx="3077934" cy="791936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45028"/>
            <a:ext cx="2949178" cy="1507671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45028"/>
            <a:ext cx="4629150" cy="511900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12570"/>
            <a:ext cx="2949178" cy="35514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09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499"/>
            <a:ext cx="7886700" cy="112667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179863"/>
            <a:ext cx="7886700" cy="3997099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EA9C4C-AC6A-490B-A902-7E48F5BE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197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11623"/>
            <a:ext cx="1971675" cy="5065339"/>
          </a:xfrm>
        </p:spPr>
        <p:txBody>
          <a:bodyPr vert="eaVert">
            <a:normAutofit/>
          </a:bodyPr>
          <a:lstStyle>
            <a:lvl1pPr>
              <a:defRPr sz="4000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11623"/>
            <a:ext cx="5800725" cy="5065340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09C25C-8921-4FF5-B354-D78C972E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0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84548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1756"/>
            <a:ext cx="6858000" cy="996043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05E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38B994-6D08-4BA4-AE2D-186DFD1E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5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4303"/>
            <a:ext cx="7886700" cy="10096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3343"/>
            <a:ext cx="7886700" cy="3923620"/>
          </a:xfrm>
        </p:spPr>
        <p:txBody>
          <a:bodyPr/>
          <a:lstStyle>
            <a:lvl1pPr>
              <a:defRPr sz="2400" b="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28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257579"/>
          </a:xfrm>
        </p:spPr>
        <p:txBody>
          <a:bodyPr anchor="b">
            <a:normAutofit/>
          </a:bodyPr>
          <a:lstStyle>
            <a:lvl1pPr>
              <a:defRPr sz="45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10754"/>
            <a:ext cx="7886700" cy="2978898"/>
          </a:xfrm>
          <a:solidFill>
            <a:srgbClr val="005E8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AE3919-D0EC-4ACD-A757-9B1CCECA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04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1624"/>
            <a:ext cx="7886700" cy="898606"/>
          </a:xfrm>
          <a:custGeom>
            <a:avLst/>
            <a:gdLst>
              <a:gd name="connsiteX0" fmla="*/ 0 w 7886700"/>
              <a:gd name="connsiteY0" fmla="*/ 0 h 898606"/>
              <a:gd name="connsiteX1" fmla="*/ 578358 w 7886700"/>
              <a:gd name="connsiteY1" fmla="*/ 0 h 898606"/>
              <a:gd name="connsiteX2" fmla="*/ 1314450 w 7886700"/>
              <a:gd name="connsiteY2" fmla="*/ 0 h 898606"/>
              <a:gd name="connsiteX3" fmla="*/ 1813941 w 7886700"/>
              <a:gd name="connsiteY3" fmla="*/ 0 h 898606"/>
              <a:gd name="connsiteX4" fmla="*/ 2471166 w 7886700"/>
              <a:gd name="connsiteY4" fmla="*/ 0 h 898606"/>
              <a:gd name="connsiteX5" fmla="*/ 2891790 w 7886700"/>
              <a:gd name="connsiteY5" fmla="*/ 0 h 898606"/>
              <a:gd name="connsiteX6" fmla="*/ 3706749 w 7886700"/>
              <a:gd name="connsiteY6" fmla="*/ 0 h 898606"/>
              <a:gd name="connsiteX7" fmla="*/ 4127373 w 7886700"/>
              <a:gd name="connsiteY7" fmla="*/ 0 h 898606"/>
              <a:gd name="connsiteX8" fmla="*/ 4626864 w 7886700"/>
              <a:gd name="connsiteY8" fmla="*/ 0 h 898606"/>
              <a:gd name="connsiteX9" fmla="*/ 5284089 w 7886700"/>
              <a:gd name="connsiteY9" fmla="*/ 0 h 898606"/>
              <a:gd name="connsiteX10" fmla="*/ 6020181 w 7886700"/>
              <a:gd name="connsiteY10" fmla="*/ 0 h 898606"/>
              <a:gd name="connsiteX11" fmla="*/ 6598539 w 7886700"/>
              <a:gd name="connsiteY11" fmla="*/ 0 h 898606"/>
              <a:gd name="connsiteX12" fmla="*/ 7098030 w 7886700"/>
              <a:gd name="connsiteY12" fmla="*/ 0 h 898606"/>
              <a:gd name="connsiteX13" fmla="*/ 7886700 w 7886700"/>
              <a:gd name="connsiteY13" fmla="*/ 0 h 898606"/>
              <a:gd name="connsiteX14" fmla="*/ 7886700 w 7886700"/>
              <a:gd name="connsiteY14" fmla="*/ 449303 h 898606"/>
              <a:gd name="connsiteX15" fmla="*/ 7886700 w 7886700"/>
              <a:gd name="connsiteY15" fmla="*/ 898606 h 898606"/>
              <a:gd name="connsiteX16" fmla="*/ 7150608 w 7886700"/>
              <a:gd name="connsiteY16" fmla="*/ 898606 h 898606"/>
              <a:gd name="connsiteX17" fmla="*/ 6651117 w 7886700"/>
              <a:gd name="connsiteY17" fmla="*/ 898606 h 898606"/>
              <a:gd name="connsiteX18" fmla="*/ 6072759 w 7886700"/>
              <a:gd name="connsiteY18" fmla="*/ 898606 h 898606"/>
              <a:gd name="connsiteX19" fmla="*/ 5415534 w 7886700"/>
              <a:gd name="connsiteY19" fmla="*/ 898606 h 898606"/>
              <a:gd name="connsiteX20" fmla="*/ 4994910 w 7886700"/>
              <a:gd name="connsiteY20" fmla="*/ 898606 h 898606"/>
              <a:gd name="connsiteX21" fmla="*/ 4337685 w 7886700"/>
              <a:gd name="connsiteY21" fmla="*/ 898606 h 898606"/>
              <a:gd name="connsiteX22" fmla="*/ 3680460 w 7886700"/>
              <a:gd name="connsiteY22" fmla="*/ 898606 h 898606"/>
              <a:gd name="connsiteX23" fmla="*/ 3180969 w 7886700"/>
              <a:gd name="connsiteY23" fmla="*/ 898606 h 898606"/>
              <a:gd name="connsiteX24" fmla="*/ 2760345 w 7886700"/>
              <a:gd name="connsiteY24" fmla="*/ 898606 h 898606"/>
              <a:gd name="connsiteX25" fmla="*/ 2181987 w 7886700"/>
              <a:gd name="connsiteY25" fmla="*/ 898606 h 898606"/>
              <a:gd name="connsiteX26" fmla="*/ 1367028 w 7886700"/>
              <a:gd name="connsiteY26" fmla="*/ 898606 h 898606"/>
              <a:gd name="connsiteX27" fmla="*/ 788670 w 7886700"/>
              <a:gd name="connsiteY27" fmla="*/ 898606 h 898606"/>
              <a:gd name="connsiteX28" fmla="*/ 0 w 7886700"/>
              <a:gd name="connsiteY28" fmla="*/ 898606 h 898606"/>
              <a:gd name="connsiteX29" fmla="*/ 0 w 7886700"/>
              <a:gd name="connsiteY29" fmla="*/ 440317 h 898606"/>
              <a:gd name="connsiteX30" fmla="*/ 0 w 7886700"/>
              <a:gd name="connsiteY30" fmla="*/ 0 h 89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6700" h="898606" fill="none" extrusionOk="0">
                <a:moveTo>
                  <a:pt x="0" y="0"/>
                </a:moveTo>
                <a:cubicBezTo>
                  <a:pt x="195292" y="-21074"/>
                  <a:pt x="336224" y="12306"/>
                  <a:pt x="578358" y="0"/>
                </a:cubicBezTo>
                <a:cubicBezTo>
                  <a:pt x="820492" y="-12306"/>
                  <a:pt x="1021439" y="-3393"/>
                  <a:pt x="1314450" y="0"/>
                </a:cubicBezTo>
                <a:cubicBezTo>
                  <a:pt x="1607461" y="3393"/>
                  <a:pt x="1664131" y="10189"/>
                  <a:pt x="1813941" y="0"/>
                </a:cubicBezTo>
                <a:cubicBezTo>
                  <a:pt x="1963751" y="-10189"/>
                  <a:pt x="2181052" y="8295"/>
                  <a:pt x="2471166" y="0"/>
                </a:cubicBezTo>
                <a:cubicBezTo>
                  <a:pt x="2761280" y="-8295"/>
                  <a:pt x="2742339" y="-8290"/>
                  <a:pt x="2891790" y="0"/>
                </a:cubicBezTo>
                <a:cubicBezTo>
                  <a:pt x="3041241" y="8290"/>
                  <a:pt x="3426953" y="31820"/>
                  <a:pt x="3706749" y="0"/>
                </a:cubicBezTo>
                <a:cubicBezTo>
                  <a:pt x="3986545" y="-31820"/>
                  <a:pt x="3929874" y="-485"/>
                  <a:pt x="4127373" y="0"/>
                </a:cubicBezTo>
                <a:cubicBezTo>
                  <a:pt x="4324872" y="485"/>
                  <a:pt x="4497687" y="-2027"/>
                  <a:pt x="4626864" y="0"/>
                </a:cubicBezTo>
                <a:cubicBezTo>
                  <a:pt x="4756041" y="2027"/>
                  <a:pt x="5009808" y="-13914"/>
                  <a:pt x="5284089" y="0"/>
                </a:cubicBezTo>
                <a:cubicBezTo>
                  <a:pt x="5558370" y="13914"/>
                  <a:pt x="5682373" y="-15850"/>
                  <a:pt x="6020181" y="0"/>
                </a:cubicBezTo>
                <a:cubicBezTo>
                  <a:pt x="6357989" y="15850"/>
                  <a:pt x="6326190" y="6280"/>
                  <a:pt x="6598539" y="0"/>
                </a:cubicBezTo>
                <a:cubicBezTo>
                  <a:pt x="6870888" y="-6280"/>
                  <a:pt x="6920085" y="-2213"/>
                  <a:pt x="7098030" y="0"/>
                </a:cubicBezTo>
                <a:cubicBezTo>
                  <a:pt x="7275975" y="2213"/>
                  <a:pt x="7521648" y="29230"/>
                  <a:pt x="7886700" y="0"/>
                </a:cubicBezTo>
                <a:cubicBezTo>
                  <a:pt x="7884721" y="108245"/>
                  <a:pt x="7898948" y="338295"/>
                  <a:pt x="7886700" y="449303"/>
                </a:cubicBezTo>
                <a:cubicBezTo>
                  <a:pt x="7874452" y="560311"/>
                  <a:pt x="7866198" y="726180"/>
                  <a:pt x="7886700" y="898606"/>
                </a:cubicBezTo>
                <a:cubicBezTo>
                  <a:pt x="7678853" y="874656"/>
                  <a:pt x="7460024" y="887112"/>
                  <a:pt x="7150608" y="898606"/>
                </a:cubicBezTo>
                <a:cubicBezTo>
                  <a:pt x="6841192" y="910100"/>
                  <a:pt x="6825168" y="907546"/>
                  <a:pt x="6651117" y="898606"/>
                </a:cubicBezTo>
                <a:cubicBezTo>
                  <a:pt x="6477066" y="889666"/>
                  <a:pt x="6338245" y="897915"/>
                  <a:pt x="6072759" y="898606"/>
                </a:cubicBezTo>
                <a:cubicBezTo>
                  <a:pt x="5807273" y="899297"/>
                  <a:pt x="5675761" y="870279"/>
                  <a:pt x="5415534" y="898606"/>
                </a:cubicBezTo>
                <a:cubicBezTo>
                  <a:pt x="5155307" y="926933"/>
                  <a:pt x="5176474" y="877755"/>
                  <a:pt x="4994910" y="898606"/>
                </a:cubicBezTo>
                <a:cubicBezTo>
                  <a:pt x="4813346" y="919457"/>
                  <a:pt x="4501069" y="884830"/>
                  <a:pt x="4337685" y="898606"/>
                </a:cubicBezTo>
                <a:cubicBezTo>
                  <a:pt x="4174301" y="912382"/>
                  <a:pt x="3931716" y="884060"/>
                  <a:pt x="3680460" y="898606"/>
                </a:cubicBezTo>
                <a:cubicBezTo>
                  <a:pt x="3429205" y="913152"/>
                  <a:pt x="3338025" y="903618"/>
                  <a:pt x="3180969" y="898606"/>
                </a:cubicBezTo>
                <a:cubicBezTo>
                  <a:pt x="3023913" y="893594"/>
                  <a:pt x="2936236" y="907549"/>
                  <a:pt x="2760345" y="898606"/>
                </a:cubicBezTo>
                <a:cubicBezTo>
                  <a:pt x="2584454" y="889663"/>
                  <a:pt x="2356790" y="891915"/>
                  <a:pt x="2181987" y="898606"/>
                </a:cubicBezTo>
                <a:cubicBezTo>
                  <a:pt x="2007184" y="905297"/>
                  <a:pt x="1562870" y="863112"/>
                  <a:pt x="1367028" y="898606"/>
                </a:cubicBezTo>
                <a:cubicBezTo>
                  <a:pt x="1171186" y="934100"/>
                  <a:pt x="1069898" y="902727"/>
                  <a:pt x="788670" y="898606"/>
                </a:cubicBezTo>
                <a:cubicBezTo>
                  <a:pt x="507442" y="894485"/>
                  <a:pt x="223432" y="865317"/>
                  <a:pt x="0" y="898606"/>
                </a:cubicBezTo>
                <a:cubicBezTo>
                  <a:pt x="22844" y="752400"/>
                  <a:pt x="-9782" y="627885"/>
                  <a:pt x="0" y="440317"/>
                </a:cubicBezTo>
                <a:cubicBezTo>
                  <a:pt x="9782" y="252749"/>
                  <a:pt x="-3553" y="147521"/>
                  <a:pt x="0" y="0"/>
                </a:cubicBezTo>
                <a:close/>
              </a:path>
              <a:path w="7886700" h="898606" stroke="0" extrusionOk="0">
                <a:moveTo>
                  <a:pt x="0" y="0"/>
                </a:moveTo>
                <a:cubicBezTo>
                  <a:pt x="122704" y="14500"/>
                  <a:pt x="317424" y="3930"/>
                  <a:pt x="499491" y="0"/>
                </a:cubicBezTo>
                <a:cubicBezTo>
                  <a:pt x="681558" y="-3930"/>
                  <a:pt x="919994" y="31237"/>
                  <a:pt x="1314450" y="0"/>
                </a:cubicBezTo>
                <a:cubicBezTo>
                  <a:pt x="1708906" y="-31237"/>
                  <a:pt x="1647307" y="14438"/>
                  <a:pt x="1735074" y="0"/>
                </a:cubicBezTo>
                <a:cubicBezTo>
                  <a:pt x="1822841" y="-14438"/>
                  <a:pt x="2274496" y="6385"/>
                  <a:pt x="2550033" y="0"/>
                </a:cubicBezTo>
                <a:cubicBezTo>
                  <a:pt x="2825570" y="-6385"/>
                  <a:pt x="2990687" y="8444"/>
                  <a:pt x="3286125" y="0"/>
                </a:cubicBezTo>
                <a:cubicBezTo>
                  <a:pt x="3581563" y="-8444"/>
                  <a:pt x="3668821" y="21012"/>
                  <a:pt x="3785616" y="0"/>
                </a:cubicBezTo>
                <a:cubicBezTo>
                  <a:pt x="3902411" y="-21012"/>
                  <a:pt x="4194431" y="-25005"/>
                  <a:pt x="4363974" y="0"/>
                </a:cubicBezTo>
                <a:cubicBezTo>
                  <a:pt x="4533517" y="25005"/>
                  <a:pt x="4742928" y="-7804"/>
                  <a:pt x="4863465" y="0"/>
                </a:cubicBezTo>
                <a:cubicBezTo>
                  <a:pt x="4984002" y="7804"/>
                  <a:pt x="5316896" y="15003"/>
                  <a:pt x="5520690" y="0"/>
                </a:cubicBezTo>
                <a:cubicBezTo>
                  <a:pt x="5724485" y="-15003"/>
                  <a:pt x="5971797" y="7127"/>
                  <a:pt x="6335649" y="0"/>
                </a:cubicBezTo>
                <a:cubicBezTo>
                  <a:pt x="6699501" y="-7127"/>
                  <a:pt x="6649666" y="-6972"/>
                  <a:pt x="6756273" y="0"/>
                </a:cubicBezTo>
                <a:cubicBezTo>
                  <a:pt x="6862880" y="6972"/>
                  <a:pt x="7550410" y="-48378"/>
                  <a:pt x="7886700" y="0"/>
                </a:cubicBezTo>
                <a:cubicBezTo>
                  <a:pt x="7882019" y="111801"/>
                  <a:pt x="7876831" y="271665"/>
                  <a:pt x="7886700" y="422345"/>
                </a:cubicBezTo>
                <a:cubicBezTo>
                  <a:pt x="7896569" y="573026"/>
                  <a:pt x="7907020" y="694044"/>
                  <a:pt x="7886700" y="898606"/>
                </a:cubicBezTo>
                <a:cubicBezTo>
                  <a:pt x="7747996" y="930222"/>
                  <a:pt x="7472638" y="868425"/>
                  <a:pt x="7229475" y="898606"/>
                </a:cubicBezTo>
                <a:cubicBezTo>
                  <a:pt x="6986313" y="928787"/>
                  <a:pt x="6878421" y="880582"/>
                  <a:pt x="6572250" y="898606"/>
                </a:cubicBezTo>
                <a:cubicBezTo>
                  <a:pt x="6266079" y="916630"/>
                  <a:pt x="6274525" y="892700"/>
                  <a:pt x="6151626" y="898606"/>
                </a:cubicBezTo>
                <a:cubicBezTo>
                  <a:pt x="6028727" y="904512"/>
                  <a:pt x="5873470" y="891715"/>
                  <a:pt x="5652135" y="898606"/>
                </a:cubicBezTo>
                <a:cubicBezTo>
                  <a:pt x="5430800" y="905497"/>
                  <a:pt x="5370996" y="882266"/>
                  <a:pt x="5152644" y="898606"/>
                </a:cubicBezTo>
                <a:cubicBezTo>
                  <a:pt x="4934292" y="914946"/>
                  <a:pt x="4789638" y="923991"/>
                  <a:pt x="4574286" y="898606"/>
                </a:cubicBezTo>
                <a:cubicBezTo>
                  <a:pt x="4358934" y="873221"/>
                  <a:pt x="4277605" y="915043"/>
                  <a:pt x="4153662" y="898606"/>
                </a:cubicBezTo>
                <a:cubicBezTo>
                  <a:pt x="4029719" y="882169"/>
                  <a:pt x="3761634" y="913647"/>
                  <a:pt x="3575304" y="898606"/>
                </a:cubicBezTo>
                <a:cubicBezTo>
                  <a:pt x="3388974" y="883565"/>
                  <a:pt x="2977800" y="938274"/>
                  <a:pt x="2760345" y="898606"/>
                </a:cubicBezTo>
                <a:cubicBezTo>
                  <a:pt x="2542890" y="858938"/>
                  <a:pt x="2283708" y="876132"/>
                  <a:pt x="2103120" y="898606"/>
                </a:cubicBezTo>
                <a:cubicBezTo>
                  <a:pt x="1922533" y="921080"/>
                  <a:pt x="1782115" y="876537"/>
                  <a:pt x="1524762" y="898606"/>
                </a:cubicBezTo>
                <a:cubicBezTo>
                  <a:pt x="1267409" y="920675"/>
                  <a:pt x="1295275" y="906150"/>
                  <a:pt x="1104138" y="898606"/>
                </a:cubicBezTo>
                <a:cubicBezTo>
                  <a:pt x="913001" y="891062"/>
                  <a:pt x="367820" y="865925"/>
                  <a:pt x="0" y="898606"/>
                </a:cubicBezTo>
                <a:cubicBezTo>
                  <a:pt x="8530" y="790428"/>
                  <a:pt x="-19458" y="589111"/>
                  <a:pt x="0" y="476261"/>
                </a:cubicBezTo>
                <a:cubicBezTo>
                  <a:pt x="19458" y="363412"/>
                  <a:pt x="-7196" y="134630"/>
                  <a:pt x="0" y="0"/>
                </a:cubicBezTo>
                <a:close/>
              </a:path>
            </a:pathLst>
          </a:custGeom>
          <a:ln w="38100">
            <a:solidFill>
              <a:srgbClr val="005E8E"/>
            </a:solidFill>
            <a:extLst>
              <a:ext uri="{C807C97D-BFC1-408E-A445-0C87EB9F89A2}">
                <ask:lineSketchStyleProps xmlns:ask="http://schemas.microsoft.com/office/drawing/2018/sketchyshapes" sd="97190951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14549"/>
            <a:ext cx="3886200" cy="4062413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14549"/>
            <a:ext cx="3886200" cy="4062414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27B9-7570-4D50-9A1B-571BB5D3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9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4221"/>
            <a:ext cx="7886700" cy="10223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9" y="1966573"/>
            <a:ext cx="3868340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3829"/>
            <a:ext cx="3868340" cy="3315834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966573"/>
            <a:ext cx="3887391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3827"/>
            <a:ext cx="3887391" cy="3315835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768BDF-CF8C-4E6A-B64D-4BAED37C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51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1941"/>
            <a:ext cx="78867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BEDAF7-EDB4-4016-918B-530B329B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33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CAF8D5-8C09-46D3-AF32-2EB2FE3A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2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1048871"/>
            <a:ext cx="2949178" cy="1375922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48871"/>
            <a:ext cx="4629150" cy="5090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82471"/>
            <a:ext cx="2949178" cy="3557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1BD2-9498-4D9E-A752-27AD4491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60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45142"/>
            <a:ext cx="7886700" cy="107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12521"/>
            <a:ext cx="7886700" cy="39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24CDE4-C7C6-433A-8DD4-DA42A6990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7934F-9998-4714-8AFF-1FE53148480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6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E8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202" y="5248274"/>
            <a:ext cx="3240548" cy="76080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2F618F"/>
                </a:solidFill>
              </a:rPr>
              <a:t>Session 12</a:t>
            </a:r>
          </a:p>
          <a:p>
            <a:r>
              <a:rPr lang="en-US" dirty="0">
                <a:solidFill>
                  <a:srgbClr val="2F618F"/>
                </a:solidFill>
              </a:rPr>
              <a:t>Search &amp; Seizure</a:t>
            </a:r>
          </a:p>
          <a:p>
            <a:endParaRPr lang="en-US" dirty="0">
              <a:solidFill>
                <a:srgbClr val="2F618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8F7C16-C075-4D00-983F-69061F542BD9}"/>
              </a:ext>
            </a:extLst>
          </p:cNvPr>
          <p:cNvSpPr txBox="1"/>
          <p:nvPr/>
        </p:nvSpPr>
        <p:spPr>
          <a:xfrm>
            <a:off x="281354" y="2627985"/>
            <a:ext cx="6069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E8E"/>
                </a:solidFill>
                <a:effectLst/>
                <a:uLnTx/>
                <a:uFillTx/>
                <a:ea typeface="+mn-ea"/>
                <a:cs typeface="+mn-cs"/>
              </a:rPr>
              <a:t>First Responder training for Investigators on Cybercrime and Electronic Evidence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54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>
            <a:extLst>
              <a:ext uri="{FF2B5EF4-FFF2-40B4-BE49-F238E27FC236}">
                <a16:creationId xmlns:a16="http://schemas.microsoft.com/office/drawing/2014/main" id="{2E0FCB64-78BB-461A-8001-696E76275B26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>
            <a:normAutofit/>
          </a:bodyPr>
          <a:lstStyle/>
          <a:p>
            <a:pPr algn="ctr" eaLnBrk="1" hangingPunct="1"/>
            <a:r>
              <a:rPr lang="en-US" altLang="en-US" sz="3600" dirty="0">
                <a:solidFill>
                  <a:srgbClr val="2F618F"/>
                </a:solidFill>
                <a:latin typeface="Helvetica" panose="020B0604020202020204" pitchFamily="34" charset="0"/>
              </a:rPr>
              <a:t>Preparation Phase - Exercise 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BCBA8485-E03A-498D-B16A-9534D9FB4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3600" i="1" dirty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3600" i="1" dirty="0"/>
              <a:t>In groups, list the equipment you would consider taking to a crime scene search when collecting electronic evidence?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l-GR" alt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432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>
            <a:extLst>
              <a:ext uri="{FF2B5EF4-FFF2-40B4-BE49-F238E27FC236}">
                <a16:creationId xmlns:a16="http://schemas.microsoft.com/office/drawing/2014/main" id="{27D79CC1-47A5-4DBE-8AF5-1309CF25E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Equipment and Basic Toolkit</a:t>
            </a: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50757CB7-799C-492A-A87D-C68D8BF00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13423"/>
            <a:ext cx="8229600" cy="1852612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Special tools and equipment may be needed to collect e-evidence.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Advances in technology may dictate changes in the tools and equipment required.</a:t>
            </a:r>
          </a:p>
        </p:txBody>
      </p:sp>
      <p:pic>
        <p:nvPicPr>
          <p:cNvPr id="1026" name="Picture 2" descr="seo-tools">
            <a:extLst>
              <a:ext uri="{FF2B5EF4-FFF2-40B4-BE49-F238E27FC236}">
                <a16:creationId xmlns:a16="http://schemas.microsoft.com/office/drawing/2014/main" id="{FF2D1BCA-0148-464E-96EF-46F724A37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88" y="3057525"/>
            <a:ext cx="4169012" cy="312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536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 descr="C:\Users\Lemon\Desktop\BackUp\COE Training\Photos\screwdriver.jpg">
            <a:extLst>
              <a:ext uri="{FF2B5EF4-FFF2-40B4-BE49-F238E27FC236}">
                <a16:creationId xmlns:a16="http://schemas.microsoft.com/office/drawing/2014/main" id="{1F4544E5-53E7-428B-B1D8-7A35EE5FD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1223963"/>
            <a:ext cx="366553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>
            <a:extLst>
              <a:ext uri="{FF2B5EF4-FFF2-40B4-BE49-F238E27FC236}">
                <a16:creationId xmlns:a16="http://schemas.microsoft.com/office/drawing/2014/main" id="{E42A7FD4-1AAB-43B9-905B-7154DEC7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Disassembly and removal tools</a:t>
            </a:r>
          </a:p>
        </p:txBody>
      </p:sp>
      <p:sp>
        <p:nvSpPr>
          <p:cNvPr id="21508" name="Content Placeholder 2">
            <a:extLst>
              <a:ext uri="{FF2B5EF4-FFF2-40B4-BE49-F238E27FC236}">
                <a16:creationId xmlns:a16="http://schemas.microsoft.com/office/drawing/2014/main" id="{A9651F44-0E93-4B2D-B2A8-E37A094DA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8900"/>
            <a:ext cx="3987801" cy="4266137"/>
          </a:xfrm>
        </p:spPr>
        <p:txBody>
          <a:bodyPr/>
          <a:lstStyle/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3600" dirty="0"/>
              <a:t>Screwdrivers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3600" dirty="0"/>
              <a:t>Drivers</a:t>
            </a:r>
            <a:endParaRPr lang="el-GR" altLang="en-US" sz="3600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3600" dirty="0"/>
              <a:t>Pliers</a:t>
            </a:r>
            <a:endParaRPr lang="el-GR" altLang="en-US" sz="3600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3600" dirty="0"/>
              <a:t>Wire cutters</a:t>
            </a:r>
            <a:endParaRPr lang="el-GR" altLang="en-US" sz="3600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3600" dirty="0"/>
              <a:t>Small tweezers</a:t>
            </a:r>
            <a:endParaRPr lang="el-GR" altLang="en-US" sz="3600" dirty="0"/>
          </a:p>
        </p:txBody>
      </p:sp>
      <p:pic>
        <p:nvPicPr>
          <p:cNvPr id="21511" name="Picture 4" descr="C:\Users\Lemon\Desktop\BackUp\COE Training\Photos\plier.jpg">
            <a:extLst>
              <a:ext uri="{FF2B5EF4-FFF2-40B4-BE49-F238E27FC236}">
                <a16:creationId xmlns:a16="http://schemas.microsoft.com/office/drawing/2014/main" id="{F89405C4-D647-4D54-A5BB-2D2C0521E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" b="9381"/>
          <a:stretch/>
        </p:blipFill>
        <p:spPr bwMode="auto">
          <a:xfrm>
            <a:off x="6254011" y="4823302"/>
            <a:ext cx="26289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5" descr="C:\Users\Lemon\Desktop\BackUp\COE Training\Photos\wire cutter.jpg">
            <a:extLst>
              <a:ext uri="{FF2B5EF4-FFF2-40B4-BE49-F238E27FC236}">
                <a16:creationId xmlns:a16="http://schemas.microsoft.com/office/drawing/2014/main" id="{D56A2D92-A6FB-4527-B84A-CE7AB45B0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81" y="5107942"/>
            <a:ext cx="1646636" cy="11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6" descr="C:\Users\Lemon\Desktop\BackUp\COE Training\Photos\tweezers.jpg">
            <a:extLst>
              <a:ext uri="{FF2B5EF4-FFF2-40B4-BE49-F238E27FC236}">
                <a16:creationId xmlns:a16="http://schemas.microsoft.com/office/drawing/2014/main" id="{F0069114-BD8B-45C7-96B3-FB6A74C50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5" b="20748"/>
          <a:stretch/>
        </p:blipFill>
        <p:spPr bwMode="auto">
          <a:xfrm>
            <a:off x="3549651" y="5003564"/>
            <a:ext cx="2143125" cy="11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Nut Driver 5/16&quot; – Vintage Vibe">
            <a:extLst>
              <a:ext uri="{FF2B5EF4-FFF2-40B4-BE49-F238E27FC236}">
                <a16:creationId xmlns:a16="http://schemas.microsoft.com/office/drawing/2014/main" id="{D19B0E05-6FB4-4F6F-8913-6F13F7E90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 b="20481"/>
          <a:stretch/>
        </p:blipFill>
        <p:spPr bwMode="auto">
          <a:xfrm>
            <a:off x="5384799" y="2648626"/>
            <a:ext cx="3302001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295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>
            <a:extLst>
              <a:ext uri="{FF2B5EF4-FFF2-40B4-BE49-F238E27FC236}">
                <a16:creationId xmlns:a16="http://schemas.microsoft.com/office/drawing/2014/main" id="{B2980FFE-16CE-451C-9B31-AB794609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7EAAE-E514-44D7-B7FE-B7BC10A3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25" y="1558304"/>
            <a:ext cx="7502525" cy="4030663"/>
          </a:xfrm>
        </p:spPr>
        <p:txBody>
          <a:bodyPr>
            <a:normAutofit fontScale="92500" lnSpcReduction="10000"/>
          </a:bodyPr>
          <a:lstStyle/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Search and seizure record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Labels and tape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Cable tags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Exhibit labels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Other necessary forms for completion at the scene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Indelible coloured marker pens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Camera and/or video camera</a:t>
            </a:r>
            <a:endParaRPr lang="el-GR" sz="3600" dirty="0">
              <a:ea typeface="+mn-ea"/>
            </a:endParaRPr>
          </a:p>
        </p:txBody>
      </p:sp>
      <p:pic>
        <p:nvPicPr>
          <p:cNvPr id="23557" name="Picture 2" descr="C:\Users\Lemon\Desktop\BackUp\COE Training\Photos\excibit label.jpg">
            <a:extLst>
              <a:ext uri="{FF2B5EF4-FFF2-40B4-BE49-F238E27FC236}">
                <a16:creationId xmlns:a16="http://schemas.microsoft.com/office/drawing/2014/main" id="{3F958895-7522-4DBC-86BC-57D87DEC6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54" y="1269033"/>
            <a:ext cx="2671192" cy="199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29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>
            <a:extLst>
              <a:ext uri="{FF2B5EF4-FFF2-40B4-BE49-F238E27FC236}">
                <a16:creationId xmlns:a16="http://schemas.microsoft.com/office/drawing/2014/main" id="{3E1BA2A6-D85A-4C8D-BAE4-27ED7B9D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Package and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86AA8-3370-4358-9F86-5F4EB60B0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504" y="1956233"/>
            <a:ext cx="7296150" cy="4030663"/>
          </a:xfrm>
        </p:spPr>
        <p:txBody>
          <a:bodyPr>
            <a:normAutofit fontScale="85000" lnSpcReduction="20000"/>
          </a:bodyPr>
          <a:lstStyle/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Antistatic bags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Antistatic bubble wrap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Cable ties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Evidence bags and tape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Boxes for packaging external storage media such as USB devices DVDs, or CDs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Packing materials</a:t>
            </a:r>
            <a:endParaRPr lang="el-GR" sz="3600" dirty="0">
              <a:ea typeface="+mn-ea"/>
            </a:endParaRPr>
          </a:p>
          <a:p>
            <a:pPr marL="1200150" lvl="1" indent="-742950" eaLnBrk="1" hangingPunct="1">
              <a:buFont typeface="+mj-lt"/>
              <a:buAutoNum type="arabicPeriod"/>
              <a:defRPr/>
            </a:pPr>
            <a:r>
              <a:rPr lang="en-GB" sz="3600" dirty="0">
                <a:ea typeface="+mn-ea"/>
              </a:rPr>
              <a:t>Flat pack assembly boxes or sturdy boxes of various sizes</a:t>
            </a:r>
            <a:endParaRPr lang="el-GR" sz="3600" dirty="0">
              <a:ea typeface="+mn-ea"/>
            </a:endParaRPr>
          </a:p>
        </p:txBody>
      </p:sp>
      <p:pic>
        <p:nvPicPr>
          <p:cNvPr id="25605" name="Picture 2" descr="C:\Users\Lemon\Desktop\BackUp\COE Training\Photos\antistatic.jpg">
            <a:extLst>
              <a:ext uri="{FF2B5EF4-FFF2-40B4-BE49-F238E27FC236}">
                <a16:creationId xmlns:a16="http://schemas.microsoft.com/office/drawing/2014/main" id="{8791A775-AFE9-4BBC-A1D4-496DCF40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143794"/>
            <a:ext cx="34099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545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>
            <a:extLst>
              <a:ext uri="{FF2B5EF4-FFF2-40B4-BE49-F238E27FC236}">
                <a16:creationId xmlns:a16="http://schemas.microsoft.com/office/drawing/2014/main" id="{451474EA-71F0-4691-8240-AC9584ADB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Communication tools</a:t>
            </a:r>
          </a:p>
        </p:txBody>
      </p:sp>
      <p:sp>
        <p:nvSpPr>
          <p:cNvPr id="27652" name="Content Placeholder 2">
            <a:extLst>
              <a:ext uri="{FF2B5EF4-FFF2-40B4-BE49-F238E27FC236}">
                <a16:creationId xmlns:a16="http://schemas.microsoft.com/office/drawing/2014/main" id="{F78EE0CB-5CFB-4CF3-8BD6-A24E9C9E5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66" y="1591130"/>
            <a:ext cx="7296150" cy="2041863"/>
          </a:xfrm>
        </p:spPr>
        <p:txBody>
          <a:bodyPr>
            <a:normAutofit fontScale="92500"/>
          </a:bodyPr>
          <a:lstStyle/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3200" dirty="0"/>
              <a:t>Mobile phone or other communication devices for obtaining advice.</a:t>
            </a:r>
            <a:endParaRPr lang="el-GR" altLang="en-US" sz="3200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3200" dirty="0"/>
              <a:t>Contact information for assistance.</a:t>
            </a:r>
            <a:endParaRPr lang="el-GR" altLang="en-US" sz="3200" dirty="0"/>
          </a:p>
        </p:txBody>
      </p:sp>
      <p:pic>
        <p:nvPicPr>
          <p:cNvPr id="27653" name="Picture 2" descr="C:\Users\Lemon\Desktop\BackUp\COE Training\Photos\help line.jpg">
            <a:extLst>
              <a:ext uri="{FF2B5EF4-FFF2-40B4-BE49-F238E27FC236}">
                <a16:creationId xmlns:a16="http://schemas.microsoft.com/office/drawing/2014/main" id="{ADDF1358-7610-49B8-BF03-B5C74909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3689351"/>
            <a:ext cx="27257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3117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>
            <a:extLst>
              <a:ext uri="{FF2B5EF4-FFF2-40B4-BE49-F238E27FC236}">
                <a16:creationId xmlns:a16="http://schemas.microsoft.com/office/drawing/2014/main" id="{B28B0413-796E-4CBE-84A7-A4C7825C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Other items</a:t>
            </a:r>
          </a:p>
        </p:txBody>
      </p:sp>
      <p:sp>
        <p:nvSpPr>
          <p:cNvPr id="29700" name="Content Placeholder 2">
            <a:extLst>
              <a:ext uri="{FF2B5EF4-FFF2-40B4-BE49-F238E27FC236}">
                <a16:creationId xmlns:a16="http://schemas.microsoft.com/office/drawing/2014/main" id="{8E27EBC9-37D0-4524-B8EE-07B396358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2141538"/>
            <a:ext cx="5516563" cy="3268663"/>
          </a:xfrm>
        </p:spPr>
        <p:txBody>
          <a:bodyPr/>
          <a:lstStyle/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Small torch with a bracket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Gloves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Hand truck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Large rubber bands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Magnifying glass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Printer paper</a:t>
            </a:r>
          </a:p>
        </p:txBody>
      </p:sp>
      <p:pic>
        <p:nvPicPr>
          <p:cNvPr id="29701" name="Picture 2" descr="C:\Users\Lemon\Desktop\BackUp\COE Training\Photos\hand track.jpg">
            <a:extLst>
              <a:ext uri="{FF2B5EF4-FFF2-40B4-BE49-F238E27FC236}">
                <a16:creationId xmlns:a16="http://schemas.microsoft.com/office/drawing/2014/main" id="{08406012-AD47-43C7-8097-D15B2F3B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090610"/>
            <a:ext cx="30988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" descr="C:\Users\Lemon\Desktop\BackUp\COE Training\Photos\gloves.jpg">
            <a:extLst>
              <a:ext uri="{FF2B5EF4-FFF2-40B4-BE49-F238E27FC236}">
                <a16:creationId xmlns:a16="http://schemas.microsoft.com/office/drawing/2014/main" id="{875B7D38-7A5A-43F6-B535-E480CB01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871913"/>
            <a:ext cx="2789237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ob Keyring Torchportable Magnetic Waterproof Cob Keychain Work Light4  Light Modes Mini Torch With Folding Bracket Bottle Opener For Work Light  For Wo | Fruugo IE">
            <a:extLst>
              <a:ext uri="{FF2B5EF4-FFF2-40B4-BE49-F238E27FC236}">
                <a16:creationId xmlns:a16="http://schemas.microsoft.com/office/drawing/2014/main" id="{0D54429C-64A8-4FF7-B010-BBB6EA2BE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0" r="15791" b="21111"/>
          <a:stretch/>
        </p:blipFill>
        <p:spPr bwMode="auto">
          <a:xfrm>
            <a:off x="5083969" y="2800350"/>
            <a:ext cx="1600201" cy="17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lastic 80mm, lat 11mm, 1000g/punga, Scriva">
            <a:extLst>
              <a:ext uri="{FF2B5EF4-FFF2-40B4-BE49-F238E27FC236}">
                <a16:creationId xmlns:a16="http://schemas.microsoft.com/office/drawing/2014/main" id="{B92C57F5-EAAD-4F80-9121-F26900090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15143" r="15857" b="12095"/>
          <a:stretch/>
        </p:blipFill>
        <p:spPr bwMode="auto">
          <a:xfrm>
            <a:off x="276225" y="4534919"/>
            <a:ext cx="2151857" cy="184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gnifying Glass-10x Handheld Reading Magnifier Glass-light For Reading |  Fruugo NO">
            <a:extLst>
              <a:ext uri="{FF2B5EF4-FFF2-40B4-BE49-F238E27FC236}">
                <a16:creationId xmlns:a16="http://schemas.microsoft.com/office/drawing/2014/main" id="{7754F3BE-DF69-46A0-A4DC-B0D44677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31" y="4601597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rinting Paper A4 – 500 Sheets – 80GSM- Dimensions 210 x 297 mm – Wachastory">
            <a:extLst>
              <a:ext uri="{FF2B5EF4-FFF2-40B4-BE49-F238E27FC236}">
                <a16:creationId xmlns:a16="http://schemas.microsoft.com/office/drawing/2014/main" id="{DD01C483-E328-4C49-A4E3-AF73C083F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5" b="11636"/>
          <a:stretch/>
        </p:blipFill>
        <p:spPr bwMode="auto">
          <a:xfrm>
            <a:off x="2643981" y="5301174"/>
            <a:ext cx="18478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5010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3" descr="C:\Users\Lemon\Desktop\BackUp\COE Training\Photos\van.jpg">
            <a:extLst>
              <a:ext uri="{FF2B5EF4-FFF2-40B4-BE49-F238E27FC236}">
                <a16:creationId xmlns:a16="http://schemas.microsoft.com/office/drawing/2014/main" id="{2CFADCE4-5433-4FA6-A5F3-E04434847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8"/>
          <a:stretch/>
        </p:blipFill>
        <p:spPr bwMode="auto">
          <a:xfrm>
            <a:off x="3084679" y="4291961"/>
            <a:ext cx="3278021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>
            <a:extLst>
              <a:ext uri="{FF2B5EF4-FFF2-40B4-BE49-F238E27FC236}">
                <a16:creationId xmlns:a16="http://schemas.microsoft.com/office/drawing/2014/main" id="{92BF06B0-2E85-4AE4-B08E-B16F0591E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Other items cont.</a:t>
            </a:r>
          </a:p>
        </p:txBody>
      </p:sp>
      <p:sp>
        <p:nvSpPr>
          <p:cNvPr id="31748" name="Content Placeholder 2">
            <a:extLst>
              <a:ext uri="{FF2B5EF4-FFF2-40B4-BE49-F238E27FC236}">
                <a16:creationId xmlns:a16="http://schemas.microsoft.com/office/drawing/2014/main" id="{557F09EE-2E8B-4A18-AB13-8F745EE3C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1947169"/>
            <a:ext cx="5516563" cy="5137150"/>
          </a:xfrm>
        </p:spPr>
        <p:txBody>
          <a:bodyPr/>
          <a:lstStyle/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A laptop computer including all standard forensics tools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Network cables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Sufficient Hard-Drive capacity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Hardware Write-Blockers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Forensic Boot-DVDs</a:t>
            </a:r>
            <a:endParaRPr lang="en-US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/>
              <a:t>Transport</a:t>
            </a:r>
            <a:endParaRPr lang="el-GR" altLang="en-US" sz="9600" dirty="0"/>
          </a:p>
        </p:txBody>
      </p:sp>
      <p:pic>
        <p:nvPicPr>
          <p:cNvPr id="31749" name="Picture 2" descr="C:\Users\Lemon\Desktop\BackUp\COE Training\Photos\laptop.jpg">
            <a:extLst>
              <a:ext uri="{FF2B5EF4-FFF2-40B4-BE49-F238E27FC236}">
                <a16:creationId xmlns:a16="http://schemas.microsoft.com/office/drawing/2014/main" id="{54D8D16B-0022-4486-B22C-01F9AF3F0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78" y="1139030"/>
            <a:ext cx="28638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ow to choose an Ethernet cable | Digital Trends">
            <a:extLst>
              <a:ext uri="{FF2B5EF4-FFF2-40B4-BE49-F238E27FC236}">
                <a16:creationId xmlns:a16="http://schemas.microsoft.com/office/drawing/2014/main" id="{4690F4F2-487E-4BF2-867E-E5460C7E1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/>
          <a:stretch/>
        </p:blipFill>
        <p:spPr bwMode="auto">
          <a:xfrm>
            <a:off x="6571456" y="4352925"/>
            <a:ext cx="2572543" cy="190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9264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itle 1">
            <a:extLst>
              <a:ext uri="{FF2B5EF4-FFF2-40B4-BE49-F238E27FC236}">
                <a16:creationId xmlns:a16="http://schemas.microsoft.com/office/drawing/2014/main" id="{EF85EE68-63BD-E6F2-1E2A-FD40B1F4F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1624"/>
            <a:ext cx="7886700" cy="898606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  <a:ea typeface="+mn-ea"/>
              </a:rPr>
              <a:t>Securing the Scene</a:t>
            </a:r>
            <a:endParaRPr lang="en-US" dirty="0"/>
          </a:p>
        </p:txBody>
      </p:sp>
      <p:pic>
        <p:nvPicPr>
          <p:cNvPr id="48" name="Graphic 47" descr="Clipboard outline">
            <a:extLst>
              <a:ext uri="{FF2B5EF4-FFF2-40B4-BE49-F238E27FC236}">
                <a16:creationId xmlns:a16="http://schemas.microsoft.com/office/drawing/2014/main" id="{3E7C7B92-9B3F-4A8E-BFDD-B4B4361D1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8900" y="2374105"/>
            <a:ext cx="3886200" cy="388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069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>
            <a:extLst>
              <a:ext uri="{FF2B5EF4-FFF2-40B4-BE49-F238E27FC236}">
                <a16:creationId xmlns:a16="http://schemas.microsoft.com/office/drawing/2014/main" id="{2E0FCB64-78BB-461A-8001-696E76275B26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 lIns="91440" tIns="45720" rIns="91440" bIns="45720" anchor="ctr">
            <a:normAutofit/>
          </a:bodyPr>
          <a:lstStyle/>
          <a:p>
            <a:pPr algn="ctr" eaLnBrk="1" hangingPunct="1"/>
            <a:r>
              <a:rPr lang="en-US" altLang="en-US" sz="3600" dirty="0">
                <a:solidFill>
                  <a:srgbClr val="2F618F"/>
                </a:solidFill>
                <a:latin typeface="Helvetica" panose="020B0604020202020204" pitchFamily="34" charset="0"/>
              </a:rPr>
              <a:t>Preparation Phase - Exercise 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BCBA8485-E03A-498D-B16A-9534D9FB4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3600" dirty="0"/>
              <a:t>In groups, discuss what elements you would consider when undertaking a search to secure the crime scene when collecting electronic evidence?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3600" dirty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3600" dirty="0"/>
              <a:t>List the issues.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l-G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59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79B32A84-F8BD-4182-A12D-675285D9C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3600" b="1" dirty="0">
                <a:solidFill>
                  <a:schemeClr val="bg1"/>
                </a:solidFill>
              </a:rPr>
              <a:t>Session Objectives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40E04346-B656-4E51-96A1-707EA2F03F78}"/>
              </a:ext>
            </a:extLst>
          </p:cNvPr>
          <p:cNvSpPr>
            <a:spLocks/>
          </p:cNvSpPr>
          <p:nvPr/>
        </p:nvSpPr>
        <p:spPr bwMode="auto">
          <a:xfrm>
            <a:off x="457200" y="1607127"/>
            <a:ext cx="8512175" cy="554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>
                <a:latin typeface="+mn-lt"/>
              </a:rPr>
              <a:t>At the end of this session participants will be able to:</a:t>
            </a:r>
            <a:endParaRPr lang="en-GB" altLang="en-US" sz="2400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en-US" altLang="en-US" sz="2400" dirty="0">
                <a:latin typeface="+mn-lt"/>
              </a:rPr>
              <a:t>Explain the proper planning and preparation of a search raid where digital evidence may be found.</a:t>
            </a:r>
            <a:endParaRPr lang="en-GB" altLang="en-US" sz="2400" dirty="0">
              <a:latin typeface="+mn-lt"/>
            </a:endParaRPr>
          </a:p>
          <a:p>
            <a:pPr eaLnBrk="1" hangingPunct="1"/>
            <a:r>
              <a:rPr lang="en-GB" altLang="en-US" sz="2400" dirty="0">
                <a:latin typeface="+mn-lt"/>
              </a:rPr>
              <a:t>List the tools and items maybe needed for a </a:t>
            </a:r>
            <a:r>
              <a:rPr lang="en-US" altLang="en-US" sz="2400" dirty="0">
                <a:latin typeface="+mn-lt"/>
              </a:rPr>
              <a:t>search raid where digital evidence may be found.</a:t>
            </a:r>
            <a:endParaRPr lang="en-GB" altLang="en-US" sz="2400" dirty="0">
              <a:latin typeface="+mn-lt"/>
            </a:endParaRPr>
          </a:p>
          <a:p>
            <a:pPr eaLnBrk="1" hangingPunct="1"/>
            <a:r>
              <a:rPr lang="en-GB" altLang="en-US" sz="2400" dirty="0">
                <a:latin typeface="+mn-lt"/>
              </a:rPr>
              <a:t>Explain how they would secure and document a crime scene where digital evidence occur. </a:t>
            </a:r>
            <a:endParaRPr lang="en-US" altLang="en-US" sz="2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872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233E0988-2C76-4CCE-A5A4-8CC650A438DD}"/>
              </a:ext>
            </a:extLst>
          </p:cNvPr>
          <p:cNvSpPr txBox="1">
            <a:spLocks/>
          </p:cNvSpPr>
          <p:nvPr/>
        </p:nvSpPr>
        <p:spPr bwMode="auto">
          <a:xfrm>
            <a:off x="295275" y="4587876"/>
            <a:ext cx="8534400" cy="166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71550" indent="-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dirty="0">
                <a:latin typeface="+mn-lt"/>
              </a:rPr>
              <a:t>Things may not be as what we expect them to be</a:t>
            </a:r>
          </a:p>
          <a:p>
            <a:pPr lvl="1" eaLnBrk="1" hangingPunct="1">
              <a:buFontTx/>
              <a:buNone/>
            </a:pPr>
            <a:endParaRPr lang="en-US" altLang="en-US" dirty="0">
              <a:latin typeface="+mn-lt"/>
            </a:endParaRPr>
          </a:p>
          <a:p>
            <a:pPr lvl="1" eaLnBrk="1" hangingPunct="1">
              <a:buFontTx/>
              <a:buNone/>
            </a:pPr>
            <a:r>
              <a:rPr lang="en-US" altLang="en-US" dirty="0">
                <a:latin typeface="+mn-lt"/>
              </a:rPr>
              <a:t>Quickly – Readjust </a:t>
            </a:r>
          </a:p>
        </p:txBody>
      </p:sp>
      <p:pic>
        <p:nvPicPr>
          <p:cNvPr id="34820" name="Picture 4" descr="C:\Users\User\Dropbox\COE - Personal\Session 1.3.3 Search and Seizure\Photos\stop.jpg">
            <a:extLst>
              <a:ext uri="{FF2B5EF4-FFF2-40B4-BE49-F238E27FC236}">
                <a16:creationId xmlns:a16="http://schemas.microsoft.com/office/drawing/2014/main" id="{550C4E08-7747-4607-946E-B21210B0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100215"/>
            <a:ext cx="34036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1373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>
            <a:extLst>
              <a:ext uri="{FF2B5EF4-FFF2-40B4-BE49-F238E27FC236}">
                <a16:creationId xmlns:a16="http://schemas.microsoft.com/office/drawing/2014/main" id="{2647E7C9-65DF-44B3-8541-4FF81ADC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Securing the Scene</a:t>
            </a:r>
          </a:p>
        </p:txBody>
      </p:sp>
      <p:sp>
        <p:nvSpPr>
          <p:cNvPr id="36868" name="Content Placeholder 2">
            <a:extLst>
              <a:ext uri="{FF2B5EF4-FFF2-40B4-BE49-F238E27FC236}">
                <a16:creationId xmlns:a16="http://schemas.microsoft.com/office/drawing/2014/main" id="{35667B23-6F39-4797-B6B4-73D5D4A7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820862"/>
            <a:ext cx="8226425" cy="2133600"/>
          </a:xfrm>
        </p:spPr>
        <p:txBody>
          <a:bodyPr/>
          <a:lstStyle/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/>
              <a:t>Safety of persons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/>
              <a:t>Integrity of all evidence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/>
              <a:t>Electronic Evidence can be easily altered, deleted or destroyed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A7D98D1-472E-429E-B9D3-59EF5317F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1" b="33412"/>
          <a:stretch/>
        </p:blipFill>
        <p:spPr bwMode="auto">
          <a:xfrm>
            <a:off x="0" y="4229098"/>
            <a:ext cx="91440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574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>
            <a:extLst>
              <a:ext uri="{FF2B5EF4-FFF2-40B4-BE49-F238E27FC236}">
                <a16:creationId xmlns:a16="http://schemas.microsoft.com/office/drawing/2014/main" id="{FE9D20C6-18C6-4FA2-910D-E9C5F99D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Steps to Secure 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8D8D4-E88F-4FF3-98F0-2E5AD9E18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1482965"/>
            <a:ext cx="8243888" cy="4546215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Follow jurisdictional policy for securing the crime scene.</a:t>
            </a:r>
            <a:endParaRPr lang="el-GR" dirty="0">
              <a:ea typeface="+mn-ea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Move all persons away from the immediate area from which evidence is to be collected.</a:t>
            </a:r>
            <a:endParaRPr lang="el-GR" dirty="0">
              <a:ea typeface="+mn-ea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Secure all electronic devices including personal and portable devices.</a:t>
            </a:r>
            <a:endParaRPr lang="el-GR" dirty="0">
              <a:ea typeface="+mn-ea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Refuse offers of help or technical assistance from any unauthorized persons.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Leave a computer or electronic device off if it is already turned off.</a:t>
            </a:r>
            <a:endParaRPr lang="el-GR" dirty="0"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790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>
            <a:extLst>
              <a:ext uri="{FF2B5EF4-FFF2-40B4-BE49-F238E27FC236}">
                <a16:creationId xmlns:a16="http://schemas.microsoft.com/office/drawing/2014/main" id="{65464D44-AFBD-48D0-B38E-062F2183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Steps to Secure the Scene cont.</a:t>
            </a:r>
          </a:p>
        </p:txBody>
      </p:sp>
      <p:sp>
        <p:nvSpPr>
          <p:cNvPr id="40964" name="Content Placeholder 2">
            <a:extLst>
              <a:ext uri="{FF2B5EF4-FFF2-40B4-BE49-F238E27FC236}">
                <a16:creationId xmlns:a16="http://schemas.microsoft.com/office/drawing/2014/main" id="{E06FE185-3562-429F-9C28-253CBEBE7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56" y="1720850"/>
            <a:ext cx="8243888" cy="5137150"/>
          </a:xfrm>
        </p:spPr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 startAt="6"/>
            </a:pPr>
            <a:r>
              <a:rPr lang="en-US" altLang="en-US" dirty="0"/>
              <a:t>We will see later if a computer is on or the state cannot be determined</a:t>
            </a:r>
            <a:endParaRPr lang="el-GR" altLang="en-US" dirty="0"/>
          </a:p>
          <a:p>
            <a:pPr marL="514350" indent="-514350" eaLnBrk="1" hangingPunct="1">
              <a:buFont typeface="Calibri" panose="020F0502020204030204" pitchFamily="34" charset="0"/>
              <a:buAutoNum type="arabicPeriod" startAt="6"/>
            </a:pPr>
            <a:r>
              <a:rPr lang="en-GB" altLang="en-US" dirty="0"/>
              <a:t>Protect volatile data physically and electronically</a:t>
            </a:r>
            <a:endParaRPr lang="el-GR" altLang="en-US" dirty="0"/>
          </a:p>
          <a:p>
            <a:pPr marL="514350" indent="-514350" eaLnBrk="1" hangingPunct="1">
              <a:buFont typeface="Calibri" panose="020F0502020204030204" pitchFamily="34" charset="0"/>
              <a:buAutoNum type="arabicPeriod" startAt="6"/>
            </a:pPr>
            <a:r>
              <a:rPr lang="en-GB" altLang="en-US" dirty="0"/>
              <a:t>Identify and document related electronic components that will not be collected</a:t>
            </a:r>
            <a:endParaRPr lang="el-GR" altLang="en-US" dirty="0"/>
          </a:p>
          <a:p>
            <a:pPr marL="514350" indent="-514350" eaLnBrk="1" hangingPunct="1">
              <a:buFont typeface="Calibri" panose="020F0502020204030204" pitchFamily="34" charset="0"/>
              <a:buAutoNum type="arabicPeriod" startAt="6"/>
            </a:pPr>
            <a:r>
              <a:rPr lang="en-GB" altLang="en-US" dirty="0"/>
              <a:t>Identify telephone and network lines attached to devices, document and label them</a:t>
            </a:r>
            <a:endParaRPr lang="el-G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403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>
            <a:extLst>
              <a:ext uri="{FF2B5EF4-FFF2-40B4-BE49-F238E27FC236}">
                <a16:creationId xmlns:a16="http://schemas.microsoft.com/office/drawing/2014/main" id="{91E6E881-2DE7-493F-A10E-6526BB4B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Steps to Secure the Scene cont.</a:t>
            </a:r>
          </a:p>
        </p:txBody>
      </p:sp>
      <p:sp>
        <p:nvSpPr>
          <p:cNvPr id="43012" name="Content Placeholder 2">
            <a:extLst>
              <a:ext uri="{FF2B5EF4-FFF2-40B4-BE49-F238E27FC236}">
                <a16:creationId xmlns:a16="http://schemas.microsoft.com/office/drawing/2014/main" id="{48B88657-D745-4558-914B-353743DC3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57" y="1720850"/>
            <a:ext cx="8243888" cy="5137150"/>
          </a:xfrm>
        </p:spPr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 startAt="10"/>
            </a:pPr>
            <a:r>
              <a:rPr lang="en-GB" altLang="en-US" dirty="0"/>
              <a:t> Decide if any other evidence is required from a device to be seized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If so, follow the general handling procedures</a:t>
            </a:r>
            <a:endParaRPr lang="el-GR" altLang="en-US" dirty="0"/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Postpone destructive techniques until </a:t>
            </a:r>
            <a:r>
              <a:rPr lang="en-GB" altLang="en-US" b="1" dirty="0"/>
              <a:t>after</a:t>
            </a:r>
            <a:r>
              <a:rPr lang="en-GB" altLang="en-US" dirty="0"/>
              <a:t> electronic evidence recovery is done</a:t>
            </a:r>
            <a:endParaRPr lang="el-GR" altLang="en-US" dirty="0"/>
          </a:p>
          <a:p>
            <a:pPr marL="1371600" lvl="2" indent="-457200" eaLnBrk="1" hangingPunct="1">
              <a:buFont typeface="Calibri" panose="020F0502020204030204" pitchFamily="34" charset="0"/>
              <a:buAutoNum type="arabicPeriod"/>
            </a:pPr>
            <a:r>
              <a:rPr lang="en-GB" altLang="en-US" dirty="0"/>
              <a:t>Collect latent prints </a:t>
            </a:r>
            <a:r>
              <a:rPr lang="en-GB" altLang="en-US" b="1" dirty="0"/>
              <a:t>after</a:t>
            </a:r>
            <a:r>
              <a:rPr lang="en-GB" altLang="en-US" dirty="0"/>
              <a:t> e-evidence recovery is complete</a:t>
            </a:r>
            <a:endParaRPr lang="el-GR" altLang="en-US" dirty="0"/>
          </a:p>
          <a:p>
            <a:pPr marL="1371600" lvl="2" indent="-457200" eaLnBrk="1" hangingPunct="1">
              <a:buFont typeface="Calibri" panose="020F0502020204030204" pitchFamily="34" charset="0"/>
              <a:buAutoNum type="arabicPeriod"/>
            </a:pPr>
            <a:r>
              <a:rPr lang="en-GB" altLang="en-US" b="1" dirty="0"/>
              <a:t>Do not</a:t>
            </a:r>
            <a:r>
              <a:rPr lang="en-GB" altLang="en-US" dirty="0"/>
              <a:t> use aluminium powder to collect fingerprints from the scene as this may damage equipment and data.</a:t>
            </a:r>
            <a:endParaRPr lang="el-G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841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>
            <a:extLst>
              <a:ext uri="{FF2B5EF4-FFF2-40B4-BE49-F238E27FC236}">
                <a16:creationId xmlns:a16="http://schemas.microsoft.com/office/drawing/2014/main" id="{FA4D85DF-0D1F-46A9-AF25-1F5351DB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Scene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81E81-80AF-45BD-8F50-92C95A97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563" y="1584326"/>
            <a:ext cx="8243888" cy="513715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dirty="0">
                <a:ea typeface="+mn-ea"/>
              </a:rPr>
              <a:t>Search the scene for non-electronic but related evidence, such as</a:t>
            </a:r>
            <a:endParaRPr lang="el-GR" dirty="0">
              <a:ea typeface="+mn-ea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written passwords and other handwritten notes.</a:t>
            </a:r>
            <a:endParaRPr lang="el-GR" dirty="0">
              <a:ea typeface="+mn-ea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blank pads of paper with indented writing.</a:t>
            </a:r>
            <a:endParaRPr lang="el-GR" dirty="0">
              <a:ea typeface="+mn-ea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hardware and software manuals.</a:t>
            </a:r>
            <a:endParaRPr lang="el-GR" dirty="0">
              <a:ea typeface="+mn-ea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calendars or diaries.</a:t>
            </a:r>
            <a:endParaRPr lang="el-GR" dirty="0">
              <a:ea typeface="+mn-ea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text or graphical computer printouts.</a:t>
            </a:r>
            <a:endParaRPr lang="el-GR" dirty="0">
              <a:ea typeface="+mn-ea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photographs, or</a:t>
            </a:r>
            <a:endParaRPr lang="el-GR" dirty="0">
              <a:ea typeface="+mn-ea"/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information about personal interests that may be useful for later password /passphrase cracking.</a:t>
            </a:r>
            <a:endParaRPr lang="el-GR" dirty="0"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406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>
            <a:extLst>
              <a:ext uri="{FF2B5EF4-FFF2-40B4-BE49-F238E27FC236}">
                <a16:creationId xmlns:a16="http://schemas.microsoft.com/office/drawing/2014/main" id="{4C9AAD55-E471-4008-99B3-0849DD9C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Preliminary interviews</a:t>
            </a:r>
          </a:p>
        </p:txBody>
      </p:sp>
      <p:sp>
        <p:nvSpPr>
          <p:cNvPr id="47108" name="Content Placeholder 2">
            <a:extLst>
              <a:ext uri="{FF2B5EF4-FFF2-40B4-BE49-F238E27FC236}">
                <a16:creationId xmlns:a16="http://schemas.microsoft.com/office/drawing/2014/main" id="{57044A80-6C4B-4B56-AB1C-0AD9AC88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27" y="1219201"/>
            <a:ext cx="8655050" cy="1981200"/>
          </a:xfrm>
        </p:spPr>
        <p:txBody>
          <a:bodyPr/>
          <a:lstStyle/>
          <a:p>
            <a:pPr marL="571500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2600" dirty="0"/>
              <a:t>Separate and identify all persons at the scene and record their location at time of entry</a:t>
            </a:r>
            <a:endParaRPr lang="el-GR" altLang="en-US" sz="2600" dirty="0"/>
          </a:p>
          <a:p>
            <a:pPr marL="571500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en-US" sz="2600" dirty="0"/>
              <a:t>Use a checklist to collect and record information from these individuals such as …..</a:t>
            </a:r>
            <a:endParaRPr lang="el-GR" altLang="en-US" sz="2600" dirty="0"/>
          </a:p>
        </p:txBody>
      </p:sp>
      <p:pic>
        <p:nvPicPr>
          <p:cNvPr id="3" name="Picture 2" descr="A cartoon of a person with his hands out&#10;&#10;Description automatically generated">
            <a:extLst>
              <a:ext uri="{FF2B5EF4-FFF2-40B4-BE49-F238E27FC236}">
                <a16:creationId xmlns:a16="http://schemas.microsoft.com/office/drawing/2014/main" id="{D0626892-0609-470F-8F76-ED83251B8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69" y="2836358"/>
            <a:ext cx="4467461" cy="3548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4888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>
            <a:extLst>
              <a:ext uri="{FF2B5EF4-FFF2-40B4-BE49-F238E27FC236}">
                <a16:creationId xmlns:a16="http://schemas.microsoft.com/office/drawing/2014/main" id="{E84A35C7-F6E3-480C-9705-A964483C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Preliminary interviews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71FBB-3603-430B-9DE3-1742E63F9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66" y="1219201"/>
            <a:ext cx="8655050" cy="5137150"/>
          </a:xfrm>
        </p:spPr>
        <p:txBody>
          <a:bodyPr>
            <a:normAutofit fontScale="85000" lnSpcReduction="10000"/>
          </a:bodyPr>
          <a:lstStyle/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en-GB" sz="3100" dirty="0">
                <a:ea typeface="+mn-ea"/>
              </a:rPr>
              <a:t>Purpose of the device/system.</a:t>
            </a:r>
            <a:endParaRPr lang="el-GR" sz="3100" dirty="0">
              <a:ea typeface="+mn-ea"/>
            </a:endParaRP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en-GB" sz="3100" dirty="0">
                <a:ea typeface="+mn-ea"/>
              </a:rPr>
              <a:t>Owners and/or users of devices/systems found at the scene, as well as passwords (see below), user names, and Internet Service Provider.</a:t>
            </a:r>
            <a:endParaRPr lang="el-GR" sz="3100" dirty="0">
              <a:ea typeface="+mn-ea"/>
            </a:endParaRP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en-GB" sz="3100" dirty="0">
                <a:ea typeface="+mn-ea"/>
              </a:rPr>
              <a:t>Any passwords required to access the system, software, or data. </a:t>
            </a:r>
            <a:endParaRPr lang="el-GR" sz="3100" dirty="0">
              <a:ea typeface="+mn-ea"/>
            </a:endParaRP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en-GB" sz="3100" dirty="0">
                <a:ea typeface="+mn-ea"/>
              </a:rPr>
              <a:t>Any unique security schemes or destructive devices.</a:t>
            </a:r>
            <a:endParaRPr lang="el-GR" sz="3100" dirty="0">
              <a:ea typeface="+mn-ea"/>
            </a:endParaRP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en-GB" sz="3100" dirty="0">
                <a:ea typeface="+mn-ea"/>
              </a:rPr>
              <a:t>MySpace, Facebook, or other online social networking Web site account information.</a:t>
            </a:r>
            <a:endParaRPr lang="el-GR" sz="3100" dirty="0">
              <a:ea typeface="+mn-ea"/>
            </a:endParaRP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en-GB" sz="3100" dirty="0">
                <a:ea typeface="+mn-ea"/>
              </a:rPr>
              <a:t>Any offsite data storage.</a:t>
            </a:r>
            <a:endParaRPr lang="el-GR" sz="3100" dirty="0">
              <a:ea typeface="+mn-ea"/>
            </a:endParaRP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en-GB" sz="3100" dirty="0">
                <a:ea typeface="+mn-ea"/>
              </a:rPr>
              <a:t>Any documentation explaining the hardware or software installed on the system.</a:t>
            </a:r>
            <a:endParaRPr lang="el-GR" sz="3100" dirty="0">
              <a:ea typeface="+mn-ea"/>
            </a:endParaRPr>
          </a:p>
          <a:p>
            <a:pPr marL="914400" lvl="1" indent="-514350" eaLnBrk="1" hangingPunct="1">
              <a:buFont typeface="+mj-lt"/>
              <a:buAutoNum type="arabicPeriod"/>
              <a:defRPr/>
            </a:pPr>
            <a:r>
              <a:rPr lang="en-US" sz="3100" dirty="0">
                <a:ea typeface="+mn-ea"/>
              </a:rPr>
              <a:t>Any other relevant information.</a:t>
            </a:r>
            <a:endParaRPr lang="el-GR" sz="3100" dirty="0"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973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Title 1">
            <a:extLst>
              <a:ext uri="{FF2B5EF4-FFF2-40B4-BE49-F238E27FC236}">
                <a16:creationId xmlns:a16="http://schemas.microsoft.com/office/drawing/2014/main" id="{BA73A000-F5BC-BB10-A117-D706ECD3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1624"/>
            <a:ext cx="7886700" cy="89860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Documenting the Scene </a:t>
            </a:r>
          </a:p>
        </p:txBody>
      </p:sp>
      <p:pic>
        <p:nvPicPr>
          <p:cNvPr id="48" name="Graphic 47" descr="Clipboard outline">
            <a:extLst>
              <a:ext uri="{FF2B5EF4-FFF2-40B4-BE49-F238E27FC236}">
                <a16:creationId xmlns:a16="http://schemas.microsoft.com/office/drawing/2014/main" id="{DDACB6B0-2C45-4927-A9E6-DA9B11A59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8900" y="2355055"/>
            <a:ext cx="3886200" cy="388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9062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2" descr="C:\Users\Lemon\Desktop\BackUp\COE Training\Photos\documenting.jpg">
            <a:extLst>
              <a:ext uri="{FF2B5EF4-FFF2-40B4-BE49-F238E27FC236}">
                <a16:creationId xmlns:a16="http://schemas.microsoft.com/office/drawing/2014/main" id="{D6D9E8CD-AE4C-4066-A812-220942F67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3" b="16740"/>
          <a:stretch/>
        </p:blipFill>
        <p:spPr bwMode="auto">
          <a:xfrm>
            <a:off x="4572000" y="3202274"/>
            <a:ext cx="4572000" cy="31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itle 1">
            <a:extLst>
              <a:ext uri="{FF2B5EF4-FFF2-40B4-BE49-F238E27FC236}">
                <a16:creationId xmlns:a16="http://schemas.microsoft.com/office/drawing/2014/main" id="{761706BA-3EAA-4617-89B3-BB4241679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Documenting the Scene</a:t>
            </a:r>
          </a:p>
        </p:txBody>
      </p:sp>
      <p:sp>
        <p:nvSpPr>
          <p:cNvPr id="52228" name="Content Placeholder 2">
            <a:extLst>
              <a:ext uri="{FF2B5EF4-FFF2-40B4-BE49-F238E27FC236}">
                <a16:creationId xmlns:a16="http://schemas.microsoft.com/office/drawing/2014/main" id="{5F7F2CB6-71F9-40B4-87EA-5C36E4B9A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9640"/>
            <a:ext cx="8655050" cy="2674938"/>
          </a:xfrm>
        </p:spPr>
        <p:txBody>
          <a:bodyPr/>
          <a:lstStyle/>
          <a:p>
            <a:pPr marL="514350" lvl="1" indent="0" eaLnBrk="1" hangingPunct="1">
              <a:buFont typeface="Arial" panose="020B0604020202020204" pitchFamily="34" charset="0"/>
              <a:buNone/>
            </a:pPr>
            <a:r>
              <a:rPr lang="en-US" altLang="en-US" sz="3100" dirty="0"/>
              <a:t>Documenting starts and finishes with the search of:</a:t>
            </a:r>
          </a:p>
          <a:p>
            <a:pPr marL="1371600" lvl="2" indent="-457200" eaLnBrk="1" hangingPunct="1">
              <a:buFont typeface="Calibri" panose="020F0502020204030204" pitchFamily="34" charset="0"/>
              <a:buAutoNum type="arabicPeriod"/>
            </a:pPr>
            <a:r>
              <a:rPr lang="en-US" altLang="en-US" sz="2700" dirty="0"/>
              <a:t>Physical Scene</a:t>
            </a:r>
          </a:p>
          <a:p>
            <a:pPr marL="1371600" lvl="2" indent="-457200" eaLnBrk="1" hangingPunct="1">
              <a:buFont typeface="Calibri" panose="020F0502020204030204" pitchFamily="34" charset="0"/>
              <a:buAutoNum type="arabicPeriod"/>
            </a:pPr>
            <a:r>
              <a:rPr lang="en-US" altLang="en-US" sz="2700" dirty="0"/>
              <a:t>Electronic Evidence</a:t>
            </a:r>
          </a:p>
          <a:p>
            <a:pPr marL="1371600" lvl="2" indent="-457200" eaLnBrk="1" hangingPunct="1">
              <a:buFont typeface="Calibri" panose="020F0502020204030204" pitchFamily="34" charset="0"/>
              <a:buAutoNum type="arabicPeriod"/>
            </a:pPr>
            <a:r>
              <a:rPr lang="en-US" altLang="en-US" sz="2700" dirty="0"/>
              <a:t>Persons</a:t>
            </a:r>
          </a:p>
          <a:p>
            <a:pPr marL="1371600" lvl="2" indent="-457200" eaLnBrk="1" hangingPunct="1">
              <a:buFont typeface="Calibri" panose="020F0502020204030204" pitchFamily="34" charset="0"/>
              <a:buAutoNum type="arabicPeriod"/>
            </a:pPr>
            <a:endParaRPr lang="el-GR" altLang="en-US" sz="2700" dirty="0"/>
          </a:p>
        </p:txBody>
      </p:sp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624A529D-AF96-49FA-BEB8-AD362E08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EA6D12-5FA5-431B-B053-C4B806C6A29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026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itle 1">
            <a:extLst>
              <a:ext uri="{FF2B5EF4-FFF2-40B4-BE49-F238E27FC236}">
                <a16:creationId xmlns:a16="http://schemas.microsoft.com/office/drawing/2014/main" id="{2CAADA23-02AA-3B3F-65D6-59CD45A2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1623"/>
            <a:ext cx="7886700" cy="1450601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+mn-lt"/>
                <a:ea typeface="+mn-ea"/>
              </a:rPr>
              <a:t>Who and what to take to the scene</a:t>
            </a:r>
            <a:endParaRPr lang="en-US" dirty="0"/>
          </a:p>
        </p:txBody>
      </p:sp>
      <p:pic>
        <p:nvPicPr>
          <p:cNvPr id="48" name="Graphic 47" descr="Clipboard outline">
            <a:extLst>
              <a:ext uri="{FF2B5EF4-FFF2-40B4-BE49-F238E27FC236}">
                <a16:creationId xmlns:a16="http://schemas.microsoft.com/office/drawing/2014/main" id="{3EE34C28-395A-4C9B-884C-54DE6D88B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8900" y="2478880"/>
            <a:ext cx="3886200" cy="388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482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>
            <a:extLst>
              <a:ext uri="{FF2B5EF4-FFF2-40B4-BE49-F238E27FC236}">
                <a16:creationId xmlns:a16="http://schemas.microsoft.com/office/drawing/2014/main" id="{DA2EA186-3BD3-400C-B1CC-E00D0754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Physical Scene</a:t>
            </a:r>
          </a:p>
        </p:txBody>
      </p:sp>
      <p:sp>
        <p:nvSpPr>
          <p:cNvPr id="54276" name="Content Placeholder 2">
            <a:extLst>
              <a:ext uri="{FF2B5EF4-FFF2-40B4-BE49-F238E27FC236}">
                <a16:creationId xmlns:a16="http://schemas.microsoft.com/office/drawing/2014/main" id="{A4DD0E88-F85E-452D-8C8F-64ECC3B62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1458778"/>
            <a:ext cx="8655050" cy="2997200"/>
          </a:xfrm>
        </p:spPr>
        <p:txBody>
          <a:bodyPr/>
          <a:lstStyle/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Draw a sketch plan of the system including, e.g., the position of the mouse and the location of the components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Photograph/video/document the entire scene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Computer systems and electronic components/devices/equipment</a:t>
            </a:r>
            <a:endParaRPr lang="el-GR" altLang="en-US" dirty="0"/>
          </a:p>
        </p:txBody>
      </p:sp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811515B2-1AB8-4428-A6AD-5CDE0074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1EA-8901-42DF-AB99-EE2753403C9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54277" name="Object 2">
            <a:extLst>
              <a:ext uri="{FF2B5EF4-FFF2-40B4-BE49-F238E27FC236}">
                <a16:creationId xmlns:a16="http://schemas.microsoft.com/office/drawing/2014/main" id="{48C5E220-9EAF-4070-8F9E-DCDE105A1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03282"/>
              </p:ext>
            </p:extLst>
          </p:nvPr>
        </p:nvGraphicFramePr>
        <p:xfrm>
          <a:off x="5721350" y="3565677"/>
          <a:ext cx="3422650" cy="279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5" imgW="10600000" imgH="8638095" progId="">
                  <p:embed/>
                </p:oleObj>
              </mc:Choice>
              <mc:Fallback>
                <p:oleObj r:id="rId5" imgW="10600000" imgH="8638095" progId="">
                  <p:embed/>
                  <p:pic>
                    <p:nvPicPr>
                      <p:cNvPr id="54277" name="Object 2">
                        <a:extLst>
                          <a:ext uri="{FF2B5EF4-FFF2-40B4-BE49-F238E27FC236}">
                            <a16:creationId xmlns:a16="http://schemas.microsoft.com/office/drawing/2014/main" id="{48C5E220-9EAF-4070-8F9E-DCDE105A19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3565677"/>
                        <a:ext cx="3422650" cy="2790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0449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1">
            <a:extLst>
              <a:ext uri="{FF2B5EF4-FFF2-40B4-BE49-F238E27FC236}">
                <a16:creationId xmlns:a16="http://schemas.microsoft.com/office/drawing/2014/main" id="{DAFF9FB6-6A15-44E6-9CE6-9747A62C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Electronic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A3A66-7CE3-4292-BB5F-A0071ABB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20" y="1484628"/>
            <a:ext cx="8655050" cy="4296731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Details of all relevant equipment found</a:t>
            </a:r>
            <a:endParaRPr lang="el-GR" dirty="0">
              <a:ea typeface="+mn-ea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Condition and location of each computer system containing or presenting electronic evidence, including power status of the computer</a:t>
            </a:r>
            <a:endParaRPr lang="el-GR" dirty="0">
              <a:ea typeface="+mn-ea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Document all connections (cable or wireless) to and from the computer system or other devices</a:t>
            </a:r>
            <a:endParaRPr lang="el-GR" dirty="0">
              <a:ea typeface="+mn-ea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Label all ports and cables to allow for exact reassembly at a later time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GB" dirty="0">
                <a:ea typeface="+mn-ea"/>
              </a:rPr>
              <a:t>Label unused connection ports as "unused." Identify laptop computer docking stations in an effort to identify other storage media.</a:t>
            </a:r>
            <a:endParaRPr lang="el-GR" dirty="0">
              <a:ea typeface="+mn-ea"/>
            </a:endParaRPr>
          </a:p>
          <a:p>
            <a:pPr marL="971550" lvl="1" indent="-514350">
              <a:buFont typeface="+mj-lt"/>
              <a:buAutoNum type="arabicPeriod"/>
              <a:defRPr/>
            </a:pPr>
            <a:endParaRPr lang="el-GR" dirty="0">
              <a:ea typeface="+mn-ea"/>
            </a:endParaRPr>
          </a:p>
        </p:txBody>
      </p:sp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C6204723-50B9-4CD8-B6B4-A38182D4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9218D0-E348-4196-A58D-5E80A193AC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739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1">
            <a:extLst>
              <a:ext uri="{FF2B5EF4-FFF2-40B4-BE49-F238E27FC236}">
                <a16:creationId xmlns:a16="http://schemas.microsoft.com/office/drawing/2014/main" id="{E54DFCFE-7C7A-43F2-86E1-0969B88C2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Electronic Evidence cont.</a:t>
            </a:r>
          </a:p>
        </p:txBody>
      </p:sp>
      <p:sp>
        <p:nvSpPr>
          <p:cNvPr id="58372" name="Content Placeholder 2">
            <a:extLst>
              <a:ext uri="{FF2B5EF4-FFF2-40B4-BE49-F238E27FC236}">
                <a16:creationId xmlns:a16="http://schemas.microsoft.com/office/drawing/2014/main" id="{26E13DA3-D264-4BEC-BC84-4E6A1AEC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75" y="1613354"/>
            <a:ext cx="8655050" cy="4039278"/>
          </a:xfrm>
        </p:spPr>
        <p:txBody>
          <a:bodyPr/>
          <a:lstStyle/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Document the details of the monitor at the time of intervention.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Photograph the front of the computer as well as the monitor screen and other components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Make written notes of what appears on the monitor screen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Video active programs or create more extensive documentation of monitor screen activity.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Document relevant electronic components that will not be collected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endParaRPr lang="el-GR" altLang="en-US" dirty="0"/>
          </a:p>
        </p:txBody>
      </p:sp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BE293D4D-3C4A-46EC-85BD-2AEFBB48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362DAE-3087-4B01-8297-90CD6C7179B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037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>
            <a:extLst>
              <a:ext uri="{FF2B5EF4-FFF2-40B4-BE49-F238E27FC236}">
                <a16:creationId xmlns:a16="http://schemas.microsoft.com/office/drawing/2014/main" id="{6D47E361-AEAD-4509-8333-70506B4D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marL="342900" indent="-342900"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Persons</a:t>
            </a:r>
          </a:p>
        </p:txBody>
      </p:sp>
      <p:sp>
        <p:nvSpPr>
          <p:cNvPr id="60420" name="Content Placeholder 2">
            <a:extLst>
              <a:ext uri="{FF2B5EF4-FFF2-40B4-BE49-F238E27FC236}">
                <a16:creationId xmlns:a16="http://schemas.microsoft.com/office/drawing/2014/main" id="{F9973731-B85C-4DF8-B10F-7F2DCE540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" y="2077374"/>
            <a:ext cx="8655050" cy="4278975"/>
          </a:xfrm>
        </p:spPr>
        <p:txBody>
          <a:bodyPr/>
          <a:lstStyle/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Details of all persons present on the premises searched.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Details of all persons who used the relevant computer system/equipment.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Remarks, comments, and information offered by the computer users/owners/witnesses.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Actions taken at the scene.</a:t>
            </a:r>
            <a:endParaRPr lang="el-GR" altLang="en-US" dirty="0"/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GB" altLang="en-US" dirty="0"/>
              <a:t>Create audit trail/seizure log with the description of the action taken and the exact date and time.</a:t>
            </a:r>
            <a:endParaRPr lang="el-GR" altLang="en-US" dirty="0"/>
          </a:p>
        </p:txBody>
      </p:sp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0181E92B-08EC-4166-AD61-7A2A96E8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18FA52-1972-4CFF-96AC-7947BEF799E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38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>
            <a:extLst>
              <a:ext uri="{FF2B5EF4-FFF2-40B4-BE49-F238E27FC236}">
                <a16:creationId xmlns:a16="http://schemas.microsoft.com/office/drawing/2014/main" id="{CE89F2EE-5774-4C62-A8C6-D4629BCC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FF8D09-54B5-47F0-A38D-25FDAD77318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2467" name="Grafik 13">
            <a:extLst>
              <a:ext uri="{FF2B5EF4-FFF2-40B4-BE49-F238E27FC236}">
                <a16:creationId xmlns:a16="http://schemas.microsoft.com/office/drawing/2014/main" id="{B6348C7A-D920-4DF7-BD5E-82D4BE1FA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4359" r="1274" b="2637"/>
          <a:stretch>
            <a:fillRect/>
          </a:stretch>
        </p:blipFill>
        <p:spPr bwMode="auto">
          <a:xfrm>
            <a:off x="0" y="106021"/>
            <a:ext cx="9144000" cy="664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8216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05D188FE-3350-4C12-BD06-16B9FCFE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19C257-321C-4CAF-800A-FE1AF3B82A5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3491" name="Grafik 335">
            <a:extLst>
              <a:ext uri="{FF2B5EF4-FFF2-40B4-BE49-F238E27FC236}">
                <a16:creationId xmlns:a16="http://schemas.microsoft.com/office/drawing/2014/main" id="{567FF674-3A50-4A28-8A5F-F743BBA12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0"/>
            <a:ext cx="9061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699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>
            <a:extLst>
              <a:ext uri="{FF2B5EF4-FFF2-40B4-BE49-F238E27FC236}">
                <a16:creationId xmlns:a16="http://schemas.microsoft.com/office/drawing/2014/main" id="{2AAADB00-F357-4C69-A15A-7A53D8DB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BA8CB8-D459-421D-9140-043CD6FA0B5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4515" name="Grafik 337">
            <a:extLst>
              <a:ext uri="{FF2B5EF4-FFF2-40B4-BE49-F238E27FC236}">
                <a16:creationId xmlns:a16="http://schemas.microsoft.com/office/drawing/2014/main" id="{445E26D4-E81C-44E7-AEDB-87AF7E5CC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68262"/>
            <a:ext cx="9155113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868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>
            <a:extLst>
              <a:ext uri="{FF2B5EF4-FFF2-40B4-BE49-F238E27FC236}">
                <a16:creationId xmlns:a16="http://schemas.microsoft.com/office/drawing/2014/main" id="{06FB05C9-0A63-48B3-9EC2-8B2275F9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7B6FCE-A72B-407A-BE09-022D2CB29AC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5539" name="Grafik 1">
            <a:extLst>
              <a:ext uri="{FF2B5EF4-FFF2-40B4-BE49-F238E27FC236}">
                <a16:creationId xmlns:a16="http://schemas.microsoft.com/office/drawing/2014/main" id="{AC18BC88-A367-489B-A0CF-CA9EF6B67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"/>
            <a:ext cx="91440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199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>
            <a:extLst>
              <a:ext uri="{FF2B5EF4-FFF2-40B4-BE49-F238E27FC236}">
                <a16:creationId xmlns:a16="http://schemas.microsoft.com/office/drawing/2014/main" id="{E5CAB5CE-9336-4D49-B111-5D2D9105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F6448D-EB61-475F-842E-8DBE4ADC39B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6563" name="Grafik 334">
            <a:extLst>
              <a:ext uri="{FF2B5EF4-FFF2-40B4-BE49-F238E27FC236}">
                <a16:creationId xmlns:a16="http://schemas.microsoft.com/office/drawing/2014/main" id="{D88AF6AC-0D99-43CD-962E-862111BC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6213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1851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>
            <a:extLst>
              <a:ext uri="{FF2B5EF4-FFF2-40B4-BE49-F238E27FC236}">
                <a16:creationId xmlns:a16="http://schemas.microsoft.com/office/drawing/2014/main" id="{2E0FCB64-78BB-461A-8001-696E7627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Exercise 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BCBA8485-E03A-498D-B16A-9534D9FB4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04" y="1532660"/>
            <a:ext cx="8115855" cy="47085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200" dirty="0"/>
              <a:t>You will be provided with handouts of a crime scene.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3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200" dirty="0"/>
              <a:t>In your groups view the scenarios and list: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200" dirty="0"/>
              <a:t> </a:t>
            </a:r>
          </a:p>
          <a:p>
            <a:pPr marL="742950" indent="-7429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3200" dirty="0"/>
              <a:t>The electronic evidence that is available.</a:t>
            </a:r>
          </a:p>
          <a:p>
            <a:pPr marL="742950" indent="-7429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3200" dirty="0"/>
              <a:t>The action you would consider or undertake.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altLang="en-US" sz="3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l-GR" altLang="en-US" sz="2000" dirty="0"/>
          </a:p>
        </p:txBody>
      </p:sp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CD80B311-B5A7-4C4F-B4E9-E5D309A3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6FF7B5-E49E-42A6-9F79-B44DC13C96C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04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0AD06DF5-A038-4255-9568-C8C281E8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Planning and Preparing</a:t>
            </a: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ABED778C-84FB-4665-ACC6-E25A1F239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30" y="1882698"/>
            <a:ext cx="7886700" cy="3092604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The Head of the operation should identify the level of support needed.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The local Digital Forensic Department should be informed.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Any other external specialist.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85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3B7D1A-D7F6-419C-903D-3124E5536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5" y="0"/>
            <a:ext cx="9162341" cy="687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95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mputer sitting on top of a wooden table&#10;&#10;Description automatically generated">
            <a:extLst>
              <a:ext uri="{FF2B5EF4-FFF2-40B4-BE49-F238E27FC236}">
                <a16:creationId xmlns:a16="http://schemas.microsoft.com/office/drawing/2014/main" id="{DF699E88-AF2A-4344-A036-E271F4601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6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91035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le 1">
            <a:extLst>
              <a:ext uri="{FF2B5EF4-FFF2-40B4-BE49-F238E27FC236}">
                <a16:creationId xmlns:a16="http://schemas.microsoft.com/office/drawing/2014/main" id="{CF2EC526-581A-4BA1-ABE1-9B28743D1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200" dirty="0">
                <a:solidFill>
                  <a:srgbClr val="FFFFFF"/>
                </a:solidFill>
                <a:latin typeface="Helvetica" panose="020B0604020202020204" pitchFamily="34" charset="0"/>
              </a:rPr>
              <a:t>Summary of Session Objectives</a:t>
            </a:r>
          </a:p>
        </p:txBody>
      </p:sp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BE8A75E5-E746-417B-9B2B-902EB946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021F0C-40D1-412D-87EC-640F712E783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7588" name="Content Placeholder 2">
            <a:extLst>
              <a:ext uri="{FF2B5EF4-FFF2-40B4-BE49-F238E27FC236}">
                <a16:creationId xmlns:a16="http://schemas.microsoft.com/office/drawing/2014/main" id="{AE2EF86F-9E0F-43B3-B69B-1493A0452F56}"/>
              </a:ext>
            </a:extLst>
          </p:cNvPr>
          <p:cNvSpPr>
            <a:spLocks/>
          </p:cNvSpPr>
          <p:nvPr/>
        </p:nvSpPr>
        <p:spPr bwMode="auto">
          <a:xfrm>
            <a:off x="457200" y="1670743"/>
            <a:ext cx="8512175" cy="392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dirty="0">
                <a:latin typeface="+mn-lt"/>
              </a:rPr>
              <a:t>At the end of this session participants will be able to:</a:t>
            </a:r>
            <a:endParaRPr lang="en-GB" altLang="en-US" sz="2400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en-US" altLang="en-US" sz="2400" dirty="0">
                <a:latin typeface="+mn-lt"/>
              </a:rPr>
              <a:t>Explain the proper planning and preparation of a search raid where digital evidence may be found.</a:t>
            </a:r>
            <a:endParaRPr lang="en-GB" altLang="en-US" sz="2400" dirty="0">
              <a:latin typeface="+mn-lt"/>
            </a:endParaRPr>
          </a:p>
          <a:p>
            <a:pPr eaLnBrk="1" hangingPunct="1"/>
            <a:r>
              <a:rPr lang="en-GB" altLang="en-US" sz="2400" dirty="0">
                <a:latin typeface="+mn-lt"/>
              </a:rPr>
              <a:t>List the tools and items maybe needed for a </a:t>
            </a:r>
            <a:r>
              <a:rPr lang="en-US" altLang="en-US" sz="2400" dirty="0">
                <a:latin typeface="+mn-lt"/>
              </a:rPr>
              <a:t>search raid where digital evidence may be found.</a:t>
            </a:r>
            <a:endParaRPr lang="en-GB" altLang="en-US" sz="2400" dirty="0">
              <a:latin typeface="+mn-lt"/>
            </a:endParaRPr>
          </a:p>
          <a:p>
            <a:pPr eaLnBrk="1" hangingPunct="1"/>
            <a:r>
              <a:rPr lang="en-GB" altLang="en-US" sz="2400" dirty="0">
                <a:latin typeface="+mn-lt"/>
              </a:rPr>
              <a:t>Explain how they would secure and document a crime scene where digital evidence occur. </a:t>
            </a:r>
            <a:endParaRPr lang="en-US" altLang="en-US" sz="2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953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980F05A6-1175-4B5B-B4FD-45A1F236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250929-954B-4737-8DF2-12703565648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5" name="Graphic 4" descr="Questions outline">
            <a:extLst>
              <a:ext uri="{FF2B5EF4-FFF2-40B4-BE49-F238E27FC236}">
                <a16:creationId xmlns:a16="http://schemas.microsoft.com/office/drawing/2014/main" id="{4C87CBC9-D043-49A5-8BFF-550E2CDB2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5492" y="2073955"/>
            <a:ext cx="4053015" cy="4053015"/>
          </a:xfrm>
          <a:prstGeom prst="rect">
            <a:avLst/>
          </a:prstGeom>
        </p:spPr>
      </p:pic>
      <p:sp>
        <p:nvSpPr>
          <p:cNvPr id="6" name="Title 50">
            <a:extLst>
              <a:ext uri="{FF2B5EF4-FFF2-40B4-BE49-F238E27FC236}">
                <a16:creationId xmlns:a16="http://schemas.microsoft.com/office/drawing/2014/main" id="{B2D0197C-1129-48EA-AAD8-32AB6C3495E0}"/>
              </a:ext>
            </a:extLst>
          </p:cNvPr>
          <p:cNvSpPr txBox="1">
            <a:spLocks/>
          </p:cNvSpPr>
          <p:nvPr/>
        </p:nvSpPr>
        <p:spPr>
          <a:xfrm>
            <a:off x="628650" y="1064303"/>
            <a:ext cx="7886700" cy="1009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E8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448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id="{C4AB9DB7-2E1D-4348-BFF1-08F9A26D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Types of seizure</a:t>
            </a:r>
          </a:p>
        </p:txBody>
      </p:sp>
      <p:sp>
        <p:nvSpPr>
          <p:cNvPr id="9220" name="Content Placeholder 2">
            <a:extLst>
              <a:ext uri="{FF2B5EF4-FFF2-40B4-BE49-F238E27FC236}">
                <a16:creationId xmlns:a16="http://schemas.microsoft.com/office/drawing/2014/main" id="{B92FD977-88C8-4983-9D0C-A167C54C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9997"/>
            <a:ext cx="7886700" cy="392362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dirty="0"/>
              <a:t>There are three options regarding which type seizure should be performed: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Seizure of electronic evidence (Dead Box).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Live examination and/or capture of live data.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A combination of both.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53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>
            <a:extLst>
              <a:ext uri="{FF2B5EF4-FFF2-40B4-BE49-F238E27FC236}">
                <a16:creationId xmlns:a16="http://schemas.microsoft.com/office/drawing/2014/main" id="{BAF169E0-6306-4A19-A5F1-43FCCE970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891" y="136524"/>
            <a:ext cx="7371484" cy="773112"/>
          </a:xfrm>
          <a:ln/>
        </p:spPr>
        <p:txBody>
          <a:bodyPr lIns="91440" tIns="45720" rIns="91440" bIns="45720" anchor="ctr">
            <a:noAutofit/>
          </a:bodyPr>
          <a:lstStyle/>
          <a:p>
            <a:pPr algn="r" eaLnBrk="1" hangingPunct="1"/>
            <a:r>
              <a:rPr lang="en-US" altLang="en-US" sz="3200" dirty="0">
                <a:solidFill>
                  <a:srgbClr val="FFFFFF"/>
                </a:solidFill>
                <a:latin typeface="Helvetica" panose="020B0604020202020204" pitchFamily="34" charset="0"/>
              </a:rPr>
              <a:t>Examples of useful types of information</a:t>
            </a:r>
          </a:p>
        </p:txBody>
      </p:sp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732738A7-45D4-4EEF-8DCE-46EA5EADF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29" y="1528795"/>
            <a:ext cx="8799342" cy="470852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Computer Hardware information.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Computer Software information.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Communication and Network information.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Who is responsible for the Computer System and network?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How much equipment is expected to be encountered?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How much data may be copied ?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Is there a system backup available on storage media?</a:t>
            </a:r>
            <a:endParaRPr lang="el-G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80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>
            <a:extLst>
              <a:ext uri="{FF2B5EF4-FFF2-40B4-BE49-F238E27FC236}">
                <a16:creationId xmlns:a16="http://schemas.microsoft.com/office/drawing/2014/main" id="{4911ADFA-7D38-45E4-963E-5154D6F1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Preparation Phase </a:t>
            </a:r>
          </a:p>
        </p:txBody>
      </p:sp>
      <p:sp>
        <p:nvSpPr>
          <p:cNvPr id="13316" name="Content Placeholder 2">
            <a:extLst>
              <a:ext uri="{FF2B5EF4-FFF2-40B4-BE49-F238E27FC236}">
                <a16:creationId xmlns:a16="http://schemas.microsoft.com/office/drawing/2014/main" id="{39E0E3DF-CA7D-4296-B67F-F6B828DB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8748"/>
            <a:ext cx="8229600" cy="470852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Ensure that the seizure of e-evidence is correctly authorised.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Obtain as much information as possible about the IT system.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Choose the team members.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Assign individual tasks to the team members.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Brief the team members about how to perform their tasks 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Supply the necessary seizure tools and equipment.</a:t>
            </a:r>
            <a:endParaRPr lang="el-G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36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6BA5B69-1CBC-403D-90BE-AA6E8C42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Team Members Tasks</a:t>
            </a:r>
            <a:endParaRPr lang="el-GR" altLang="en-US" sz="36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89855D8D-7171-4B9C-A2DD-CC9C0A9CA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3632"/>
            <a:ext cx="8229600" cy="4938712"/>
          </a:xfrm>
        </p:spPr>
        <p:txBody>
          <a:bodyPr/>
          <a:lstStyle/>
          <a:p>
            <a:r>
              <a:rPr lang="en-US" altLang="en-US" dirty="0"/>
              <a:t>Team Leader</a:t>
            </a:r>
          </a:p>
          <a:p>
            <a:r>
              <a:rPr lang="en-US" altLang="en-US" dirty="0"/>
              <a:t>Exhibit officer</a:t>
            </a:r>
          </a:p>
          <a:p>
            <a:r>
              <a:rPr lang="en-US" altLang="en-US" dirty="0"/>
              <a:t>Event Logger</a:t>
            </a:r>
          </a:p>
          <a:p>
            <a:r>
              <a:rPr lang="en-US" altLang="en-US" dirty="0"/>
              <a:t>Photographer</a:t>
            </a:r>
          </a:p>
          <a:p>
            <a:r>
              <a:rPr lang="en-US" altLang="en-US" dirty="0"/>
              <a:t>Digital Evidence Examiners</a:t>
            </a:r>
          </a:p>
          <a:p>
            <a:r>
              <a:rPr lang="en-US" altLang="en-US" dirty="0"/>
              <a:t>Physical Evidence Examiners</a:t>
            </a:r>
          </a:p>
          <a:p>
            <a:r>
              <a:rPr lang="en-US" altLang="en-US" dirty="0"/>
              <a:t>Person(s) for Suspect(s)</a:t>
            </a:r>
          </a:p>
          <a:p>
            <a:r>
              <a:rPr lang="en-US" altLang="en-US" dirty="0"/>
              <a:t>Evidence carrier and safety</a:t>
            </a:r>
          </a:p>
          <a:p>
            <a:endParaRPr lang="el-G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65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>
            <a:extLst>
              <a:ext uri="{FF2B5EF4-FFF2-40B4-BE49-F238E27FC236}">
                <a16:creationId xmlns:a16="http://schemas.microsoft.com/office/drawing/2014/main" id="{2E0FCB64-78BB-461A-8001-696E7627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36524"/>
            <a:ext cx="8229600" cy="773112"/>
          </a:xfrm>
          <a:ln/>
        </p:spPr>
        <p:txBody>
          <a:bodyPr lIns="91440" tIns="45720" rIns="91440" bIns="45720" anchor="ctr">
            <a:normAutofit/>
          </a:bodyPr>
          <a:lstStyle/>
          <a:p>
            <a:pPr algn="r" eaLnBrk="1" hangingPunct="1"/>
            <a:r>
              <a:rPr lang="en-US" altLang="en-US" sz="3600" dirty="0">
                <a:solidFill>
                  <a:srgbClr val="FFFFFF"/>
                </a:solidFill>
                <a:latin typeface="Helvetica" panose="020B0604020202020204" pitchFamily="34" charset="0"/>
              </a:rPr>
              <a:t>Preparation Phase 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BCBA8485-E03A-498D-B16A-9534D9FB4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2951"/>
            <a:ext cx="8229600" cy="470852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If necessary consult an independent specialist.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At least two-persons team for seizing electronic evidence.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Electronic evidence might need special handling.</a:t>
            </a:r>
          </a:p>
          <a:p>
            <a:pPr marL="514350" indent="-514350" eaLnBrk="1" hangingPunct="1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altLang="en-US" dirty="0"/>
              <a:t>Specialist Unit contact information.</a:t>
            </a:r>
            <a:endParaRPr lang="el-G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631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_theme_v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Helvetic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heme_v7" id="{8CEAEF11-8DD7-42E4-8B50-E070E61E085B}" vid="{180C96AB-83AB-43A3-9AD5-620A1EA01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PPT_theme_v7</Template>
  <TotalTime>188</TotalTime>
  <Words>2288</Words>
  <Application>Microsoft Office PowerPoint</Application>
  <PresentationFormat>On-screen Show (4:3)</PresentationFormat>
  <Paragraphs>360</Paragraphs>
  <Slides>43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Georgia</vt:lpstr>
      <vt:lpstr>Helvetica</vt:lpstr>
      <vt:lpstr>PPT_theme_v7</vt:lpstr>
      <vt:lpstr>PowerPoint Presentation</vt:lpstr>
      <vt:lpstr>Session Objectives</vt:lpstr>
      <vt:lpstr>Who and what to take to the scene</vt:lpstr>
      <vt:lpstr>Planning and Preparing</vt:lpstr>
      <vt:lpstr>Types of seizure</vt:lpstr>
      <vt:lpstr>Examples of useful types of information</vt:lpstr>
      <vt:lpstr>Preparation Phase </vt:lpstr>
      <vt:lpstr>Team Members Tasks</vt:lpstr>
      <vt:lpstr>Preparation Phase </vt:lpstr>
      <vt:lpstr>Preparation Phase - Exercise </vt:lpstr>
      <vt:lpstr>Equipment and Basic Toolkit</vt:lpstr>
      <vt:lpstr>Disassembly and removal tools</vt:lpstr>
      <vt:lpstr>Documentation</vt:lpstr>
      <vt:lpstr>Package and transport</vt:lpstr>
      <vt:lpstr>Communication tools</vt:lpstr>
      <vt:lpstr>Other items</vt:lpstr>
      <vt:lpstr>Other items cont.</vt:lpstr>
      <vt:lpstr>Securing the Scene</vt:lpstr>
      <vt:lpstr>Preparation Phase - Exercise </vt:lpstr>
      <vt:lpstr>PowerPoint Presentation</vt:lpstr>
      <vt:lpstr>Securing the Scene</vt:lpstr>
      <vt:lpstr>Steps to Secure the Scene</vt:lpstr>
      <vt:lpstr>Steps to Secure the Scene cont.</vt:lpstr>
      <vt:lpstr>Steps to Secure the Scene cont.</vt:lpstr>
      <vt:lpstr>Scene Search</vt:lpstr>
      <vt:lpstr>Preliminary interviews</vt:lpstr>
      <vt:lpstr>Preliminary interviews cont.</vt:lpstr>
      <vt:lpstr>Documenting the Scene </vt:lpstr>
      <vt:lpstr>Documenting the Scene</vt:lpstr>
      <vt:lpstr>Physical Scene</vt:lpstr>
      <vt:lpstr>Electronic Evidence</vt:lpstr>
      <vt:lpstr>Electronic Evidence cont.</vt:lpstr>
      <vt:lpstr>Persons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</vt:lpstr>
      <vt:lpstr>PowerPoint Presentation</vt:lpstr>
      <vt:lpstr>PowerPoint Presentation</vt:lpstr>
      <vt:lpstr>Summary of Session 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Terry Baker</dc:creator>
  <cp:lastModifiedBy>Hortensia Pasalau</cp:lastModifiedBy>
  <cp:revision>14</cp:revision>
  <dcterms:created xsi:type="dcterms:W3CDTF">2020-01-26T05:22:04Z</dcterms:created>
  <dcterms:modified xsi:type="dcterms:W3CDTF">2023-11-14T12:04:40Z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8FED9B13-9080-47F5-8FF4-F93EF53BF326</vt:lpwstr>
  </property>
  <property fmtid="{D5CDD505-2E9C-101B-9397-08002B2CF9AE}" pid="3" name="ArticulatePath">
    <vt:lpwstr>Session 12 Search and Seizure Final 29Jan20</vt:lpwstr>
  </property>
</Properties>
</file>