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318" r:id="rId2"/>
    <p:sldId id="380" r:id="rId3"/>
    <p:sldId id="381" r:id="rId4"/>
    <p:sldId id="385" r:id="rId5"/>
    <p:sldId id="386" r:id="rId6"/>
    <p:sldId id="387" r:id="rId7"/>
    <p:sldId id="382" r:id="rId8"/>
    <p:sldId id="316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594E8-F027-435B-8789-387FA93EE866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F0EAB-2FD4-4175-8014-09F26D089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58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značba mesta stranske slike 1">
            <a:extLst>
              <a:ext uri="{FF2B5EF4-FFF2-40B4-BE49-F238E27FC236}">
                <a16:creationId xmlns:a16="http://schemas.microsoft.com/office/drawing/2014/main" id="{FD7881A8-B8BF-4E58-BB29-21239E9717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Označba mesta opomb 2">
            <a:extLst>
              <a:ext uri="{FF2B5EF4-FFF2-40B4-BE49-F238E27FC236}">
                <a16:creationId xmlns:a16="http://schemas.microsoft.com/office/drawing/2014/main" id="{6F6BBD1C-958F-4328-9055-C5F40814EC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l-SI" altLang="en-US" b="1"/>
              <a:t>Offences against the computer data and systems: </a:t>
            </a:r>
            <a:r>
              <a:rPr lang="sl-SI" altLang="en-US"/>
              <a:t>Illegal access, Illegal interception, Data &amp; System interference, Misuse of devices (virus, skimming) </a:t>
            </a:r>
          </a:p>
          <a:p>
            <a:r>
              <a:rPr lang="sl-SI" altLang="en-US" b="1"/>
              <a:t>Computer-related offences</a:t>
            </a:r>
            <a:r>
              <a:rPr lang="sl-SI" altLang="en-US"/>
              <a:t>: </a:t>
            </a:r>
            <a:r>
              <a:rPr lang="en-US" altLang="en-US"/>
              <a:t>computer-related </a:t>
            </a:r>
            <a:r>
              <a:rPr lang="sl-SI" altLang="en-US"/>
              <a:t>forgery, </a:t>
            </a:r>
            <a:r>
              <a:rPr lang="en-US" altLang="en-US"/>
              <a:t>computer-related </a:t>
            </a:r>
            <a:r>
              <a:rPr lang="sl-SI" altLang="en-US"/>
              <a:t>fraud (alteration of computer data, system)</a:t>
            </a:r>
          </a:p>
          <a:p>
            <a:r>
              <a:rPr lang="en-AU" altLang="en-US" b="1"/>
              <a:t>Content-related offences: </a:t>
            </a:r>
            <a:r>
              <a:rPr lang="en-AU" altLang="en-US"/>
              <a:t>child pornography, infringements of copyright and related rights</a:t>
            </a:r>
            <a:endParaRPr lang="sl-SI" altLang="en-US"/>
          </a:p>
        </p:txBody>
      </p:sp>
      <p:sp>
        <p:nvSpPr>
          <p:cNvPr id="9220" name="Označba mesta številke diapozitiva 3">
            <a:extLst>
              <a:ext uri="{FF2B5EF4-FFF2-40B4-BE49-F238E27FC236}">
                <a16:creationId xmlns:a16="http://schemas.microsoft.com/office/drawing/2014/main" id="{B04950DE-61CC-4C30-9A86-E62CA2328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2DCDFA-DE39-4A34-8589-E8E41361F07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45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5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07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189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98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65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01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47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7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79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18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5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51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2D25D-CDC7-4E9E-B336-69C32244818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6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67920" y="2186866"/>
            <a:ext cx="7886700" cy="1325563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337" y="5199529"/>
            <a:ext cx="3165922" cy="882667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2F618F"/>
                </a:solidFill>
              </a:rPr>
              <a:t>Session 21</a:t>
            </a:r>
          </a:p>
          <a:p>
            <a:r>
              <a:rPr lang="en-US" dirty="0">
                <a:solidFill>
                  <a:srgbClr val="2F618F"/>
                </a:solidFill>
              </a:rPr>
              <a:t>Introduction to Search, Seizure and Confiscation of Online Crime Proceeds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BD00E9-DF2E-4042-A52E-DE8F2A74F104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E000984-DFCE-416C-A14C-2F2DF359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920" y="-107576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altLang="en-US" sz="3600" dirty="0">
                <a:solidFill>
                  <a:schemeClr val="bg1"/>
                </a:solidFill>
              </a:rPr>
              <a:t>Session Aim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3DD685BE-252F-474E-B801-685E04B1B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91789"/>
            <a:ext cx="7886700" cy="3923620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delegates with information about the need for the training course and its aim and objectives.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Ensure that delegates have sufficient information about the </a:t>
            </a:r>
            <a:r>
              <a:rPr lang="en-US" dirty="0" err="1">
                <a:ea typeface="MS PGothic" charset="0"/>
              </a:rPr>
              <a:t>programme</a:t>
            </a:r>
            <a:r>
              <a:rPr lang="en-US" dirty="0">
                <a:ea typeface="MS PGothic" charset="0"/>
              </a:rPr>
              <a:t> of activities and the timetable.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information about the health, safety and administrative details of the course.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Introduce the delegates to the trainers and other delegates.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000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9" y="716756"/>
            <a:ext cx="8784290" cy="480220"/>
          </a:xfrm>
          <a:ln/>
        </p:spPr>
        <p:txBody>
          <a:bodyPr lIns="91440" tIns="45720" rIns="91440" bIns="45720" anchor="ctr">
            <a:noAutofit/>
          </a:bodyPr>
          <a:lstStyle/>
          <a:p>
            <a:pPr algn="ctr"/>
            <a:br>
              <a:rPr lang="en-US" altLang="en-US" sz="3600" dirty="0">
                <a:solidFill>
                  <a:srgbClr val="2F618F"/>
                </a:solidFill>
                <a:latin typeface="Helvetica" panose="020B0604020202020204" pitchFamily="34" charset="0"/>
              </a:rPr>
            </a:br>
            <a:br>
              <a:rPr lang="en-US" altLang="en-US" sz="3600" dirty="0">
                <a:solidFill>
                  <a:srgbClr val="2F618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2F618F"/>
                </a:solidFill>
                <a:latin typeface="Helvetica" panose="020B0604020202020204" pitchFamily="34" charset="0"/>
              </a:rPr>
              <a:t>“Crime Proceeds on the Internet”?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EE4EEC1-19FC-4015-BA86-C2E63BBE9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13100"/>
            <a:ext cx="230505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Criminal Activity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082F96-9004-4EA8-B74F-2233EA32F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213100"/>
            <a:ext cx="230505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Crime Proceeds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979C01-A9E4-4733-B05D-DDF1FB0A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276475"/>
            <a:ext cx="2303462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Money Laundering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A4AFEB3-9A92-418B-8ADB-8AFBE1DEC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292600"/>
            <a:ext cx="2303462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Search, Seizure, Confiscation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C31F07-C36F-4872-AFEB-CEB46C9A9C28}"/>
              </a:ext>
            </a:extLst>
          </p:cNvPr>
          <p:cNvCxnSpPr>
            <a:cxnSpLocks noChangeShapeType="1"/>
            <a:stCxn id="3" idx="3"/>
            <a:endCxn id="6" idx="1"/>
          </p:cNvCxnSpPr>
          <p:nvPr/>
        </p:nvCxnSpPr>
        <p:spPr bwMode="auto">
          <a:xfrm>
            <a:off x="2700338" y="3681413"/>
            <a:ext cx="503237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3CC849-40B2-47FD-A8BD-1D2F50E21848}"/>
              </a:ext>
            </a:extLst>
          </p:cNvPr>
          <p:cNvCxnSpPr>
            <a:cxnSpLocks noChangeShapeType="1"/>
            <a:stCxn id="6" idx="3"/>
            <a:endCxn id="7" idx="1"/>
          </p:cNvCxnSpPr>
          <p:nvPr/>
        </p:nvCxnSpPr>
        <p:spPr bwMode="auto">
          <a:xfrm flipV="1">
            <a:off x="5508625" y="2744788"/>
            <a:ext cx="792163" cy="9366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22B9FE-C3F7-434E-9E14-531045A67ECB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>
            <a:off x="5508625" y="3681413"/>
            <a:ext cx="792163" cy="10795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3830375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slov 1">
            <a:extLst>
              <a:ext uri="{FF2B5EF4-FFF2-40B4-BE49-F238E27FC236}">
                <a16:creationId xmlns:a16="http://schemas.microsoft.com/office/drawing/2014/main" id="{0691B51C-6237-40C7-A5FE-4EF7D93A4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920" y="1125538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Aspects of investigation involving proceeds of crime online</a:t>
            </a:r>
            <a:endParaRPr lang="sl-SI" alt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F3EE3076-B9D1-45D2-ACFF-269BB2243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650876"/>
              </p:ext>
            </p:extLst>
          </p:nvPr>
        </p:nvGraphicFramePr>
        <p:xfrm>
          <a:off x="189380" y="1125538"/>
          <a:ext cx="8765240" cy="5176650"/>
        </p:xfrm>
        <a:graphic>
          <a:graphicData uri="http://schemas.openxmlformats.org/drawingml/2006/table">
            <a:tbl>
              <a:tblPr/>
              <a:tblGrid>
                <a:gridCol w="430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1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69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Cybercrime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Substantive offences: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Offences against computer data and systems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Computer-related offences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Content-related offences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Procedural powers: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Collecting electronic evidence (IP addresses and other Internet evidence)</a:t>
                      </a: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A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69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Money laundering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Online money laundering (typologies)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19C0E41-DA3A-4129-BE3C-9700DDC5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1125538"/>
            <a:ext cx="4454057" cy="27392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>
                <a:solidFill>
                  <a:srgbClr val="000000"/>
                </a:solidFill>
                <a:latin typeface="+mn-lt"/>
              </a:rPr>
              <a:t>Financial investigation </a:t>
            </a:r>
          </a:p>
          <a:p>
            <a:pPr eaLnBrk="1" hangingPunct="1">
              <a:defRPr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Targeting instrumentalities and proceeds of crime:</a:t>
            </a:r>
          </a:p>
          <a:p>
            <a:pPr eaLnBrk="1" hangingPunct="1">
              <a:defRPr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Payment for criminal goods (drugs, weapons, false ID) or 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Proceeds from crime (fraud, corruption etc.) 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Internet related: e-banking,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bitcoins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Darknet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86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slov 1">
            <a:extLst>
              <a:ext uri="{FF2B5EF4-FFF2-40B4-BE49-F238E27FC236}">
                <a16:creationId xmlns:a16="http://schemas.microsoft.com/office/drawing/2014/main" id="{353E859F-4165-45F5-BF7D-0FC4E9DA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920" y="1052513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sl-SI" altLang="en-US" sz="3600">
                <a:solidFill>
                  <a:srgbClr val="FFFFFF"/>
                </a:solidFill>
                <a:latin typeface="+mn-lt"/>
              </a:rPr>
              <a:t>Overlapping responsibilities of </a:t>
            </a:r>
            <a:r>
              <a:rPr lang="ga-IE" altLang="en-US" sz="3600">
                <a:solidFill>
                  <a:srgbClr val="FFFFFF"/>
                </a:solidFill>
                <a:latin typeface="+mn-lt"/>
              </a:rPr>
              <a:t>multiple </a:t>
            </a:r>
            <a:r>
              <a:rPr lang="sl-SI" altLang="en-US" sz="3600">
                <a:solidFill>
                  <a:srgbClr val="FFFFFF"/>
                </a:solidFill>
                <a:latin typeface="+mn-lt"/>
              </a:rPr>
              <a:t>agencices/units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E8FA407B-A035-471B-AAC4-4DD0770F15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1039334"/>
              </p:ext>
            </p:extLst>
          </p:nvPr>
        </p:nvGraphicFramePr>
        <p:xfrm>
          <a:off x="189380" y="1129553"/>
          <a:ext cx="8847044" cy="5208494"/>
        </p:xfrm>
        <a:graphic>
          <a:graphicData uri="http://schemas.openxmlformats.org/drawingml/2006/table">
            <a:tbl>
              <a:tblPr/>
              <a:tblGrid>
                <a:gridCol w="300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7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3333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Prosecutor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(leads the investigation)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0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Cybercrime Unit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Payment </a:t>
                      </a: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card </a:t>
                      </a: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fraud</a:t>
                      </a: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Child pornography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Online </a:t>
                      </a: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</a:t>
                      </a:r>
                      <a:r>
                        <a:rPr kumimoji="0" lang="en-AU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raud</a:t>
                      </a: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Cyber attack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System interference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Other Units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Organised 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Financial 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Classic crime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Financial Investigation Unit</a:t>
                      </a:r>
                      <a:endParaRPr kumimoji="0" lang="en-AU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Offence/criminal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Identify proceeds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Identify property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Freezing order</a:t>
                      </a:r>
                      <a:endParaRPr kumimoji="0" lang="sl-SI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11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Money laundering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FIU – Financial Intelligence Unit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86681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>
            <a:extLst>
              <a:ext uri="{FF2B5EF4-FFF2-40B4-BE49-F238E27FC236}">
                <a16:creationId xmlns:a16="http://schemas.microsoft.com/office/drawing/2014/main" id="{5815DE6F-0BC6-4443-BF71-4B0BD178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920" y="1052513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>
                <a:solidFill>
                  <a:srgbClr val="FFFFFF"/>
                </a:solidFill>
                <a:latin typeface="Helvetica" panose="020B0604020202020204" pitchFamily="34" charset="0"/>
              </a:rPr>
              <a:t>Online </a:t>
            </a:r>
            <a:r>
              <a:rPr lang="sl-SI" altLang="en-US" sz="3600">
                <a:solidFill>
                  <a:srgbClr val="FFFFFF"/>
                </a:solidFill>
                <a:latin typeface="Helvetica" panose="020B0604020202020204" pitchFamily="34" charset="0"/>
              </a:rPr>
              <a:t>crime </a:t>
            </a:r>
            <a:r>
              <a:rPr lang="en-US" altLang="en-US" sz="3600">
                <a:solidFill>
                  <a:srgbClr val="FFFFFF"/>
                </a:solidFill>
                <a:latin typeface="Helvetica" panose="020B0604020202020204" pitchFamily="34" charset="0"/>
              </a:rPr>
              <a:t>proceeds –</a:t>
            </a:r>
            <a:r>
              <a:rPr lang="sl-SI" altLang="en-US" sz="3600">
                <a:solidFill>
                  <a:srgbClr val="FFFFFF"/>
                </a:solidFill>
                <a:latin typeface="Helvetica" panose="020B0604020202020204" pitchFamily="34" charset="0"/>
              </a:rPr>
              <a:t> competencies, powers, measures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DB4A9760-24CC-42F2-977C-D0344B20FD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810215"/>
              </p:ext>
            </p:extLst>
          </p:nvPr>
        </p:nvGraphicFramePr>
        <p:xfrm>
          <a:off x="125506" y="1129553"/>
          <a:ext cx="8829114" cy="5172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0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5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3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4776">
                <a:tc gridSpan="3">
                  <a:txBody>
                    <a:bodyPr/>
                    <a:lstStyle/>
                    <a:p>
                      <a:pPr algn="ctr"/>
                      <a:r>
                        <a:rPr lang="en-GB" sz="2800" b="1" noProof="0" dirty="0">
                          <a:solidFill>
                            <a:srgbClr val="000000"/>
                          </a:solidFill>
                        </a:rPr>
                        <a:t>Prosecutor</a:t>
                      </a:r>
                    </a:p>
                    <a:p>
                      <a:pPr algn="ctr"/>
                      <a:r>
                        <a:rPr lang="en-GB" sz="1600" b="0" noProof="0" dirty="0">
                          <a:solidFill>
                            <a:srgbClr val="000000"/>
                          </a:solidFill>
                        </a:rPr>
                        <a:t>(lead investigation, order measures, make proposals to the</a:t>
                      </a:r>
                      <a:r>
                        <a:rPr lang="en-GB" sz="1600" b="0" baseline="0" noProof="0" dirty="0">
                          <a:solidFill>
                            <a:srgbClr val="000000"/>
                          </a:solidFill>
                        </a:rPr>
                        <a:t> court)</a:t>
                      </a:r>
                      <a:endParaRPr lang="en-GB" sz="1600" b="0" noProof="0" dirty="0">
                        <a:solidFill>
                          <a:srgbClr val="000000"/>
                        </a:solidFill>
                      </a:endParaRPr>
                    </a:p>
                  </a:txBody>
                  <a:tcPr marL="91444" marR="91444" marT="45679" marB="45679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2187">
                <a:tc>
                  <a:txBody>
                    <a:bodyPr/>
                    <a:lstStyle/>
                    <a:p>
                      <a:pPr marL="0" indent="0" algn="ctr">
                        <a:buNone/>
                        <a:defRPr/>
                      </a:pPr>
                      <a:r>
                        <a:rPr lang="en-GB" sz="2200" b="1" noProof="0" dirty="0"/>
                        <a:t>Cybercrime unit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b="0" noProof="0" dirty="0"/>
                        <a:t>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Investigation of cybercrime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Digital forensics (sometimes separate)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IP</a:t>
                      </a:r>
                      <a:r>
                        <a:rPr lang="en-GB" sz="1600" b="0" baseline="0" noProof="0" dirty="0"/>
                        <a:t> identification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baseline="0" noProof="0" dirty="0"/>
                        <a:t>Subscriber identification (e.g. email, Facebook)</a:t>
                      </a:r>
                      <a:endParaRPr lang="en-GB" sz="1600" b="0" noProof="0" dirty="0"/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ISP engagement (subscriber, traffic, content data)</a:t>
                      </a:r>
                    </a:p>
                  </a:txBody>
                  <a:tcPr marL="91444" marR="91444" marT="45679" marB="4567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  <a:defRPr/>
                      </a:pPr>
                      <a:r>
                        <a:rPr lang="en-GB" sz="2200" b="1" noProof="0" dirty="0"/>
                        <a:t>Other Units</a:t>
                      </a:r>
                    </a:p>
                    <a:p>
                      <a:pPr marL="0" indent="0" algn="ctr">
                        <a:buNone/>
                        <a:defRPr/>
                      </a:pPr>
                      <a:endParaRPr lang="en-GB" sz="2000" b="0" noProof="0" dirty="0"/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Undercover work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Wiretapping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House search 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Interview</a:t>
                      </a:r>
                      <a:endParaRPr lang="en-GB" sz="1600" b="1" noProof="0" dirty="0"/>
                    </a:p>
                  </a:txBody>
                  <a:tcPr marL="91444" marR="91444" marT="45679" marB="45679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00" b="1" noProof="0" dirty="0"/>
                        <a:t>Financial investigation </a:t>
                      </a:r>
                    </a:p>
                    <a:p>
                      <a:pPr>
                        <a:defRPr/>
                      </a:pPr>
                      <a:endParaRPr lang="en-US" sz="1800" b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Access</a:t>
                      </a:r>
                      <a:r>
                        <a:rPr lang="en-US" sz="1600" b="0" baseline="0" noProof="0" dirty="0"/>
                        <a:t> </a:t>
                      </a:r>
                      <a:r>
                        <a:rPr lang="en-US" sz="1600" b="0" noProof="0" dirty="0"/>
                        <a:t>bank data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Monitoring</a:t>
                      </a:r>
                      <a:r>
                        <a:rPr lang="en-US" sz="1600" b="0" baseline="0" noProof="0" dirty="0"/>
                        <a:t> order</a:t>
                      </a:r>
                      <a:endParaRPr lang="en-US" sz="1600" b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Seizure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Freezing</a:t>
                      </a:r>
                      <a:r>
                        <a:rPr lang="en-US" sz="1600" b="0" baseline="0" noProof="0" dirty="0"/>
                        <a:t> order</a:t>
                      </a:r>
                      <a:endParaRPr lang="sl-SI" sz="1600" b="0" baseline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sl-SI" sz="1600" b="0" baseline="0" noProof="0" dirty="0"/>
                        <a:t>Confiscation</a:t>
                      </a:r>
                      <a:endParaRPr lang="en-US" sz="1600" b="0" baseline="0" noProof="0" dirty="0"/>
                    </a:p>
                  </a:txBody>
                  <a:tcPr marL="91444" marR="91444" marT="45679" marB="4567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5672">
                <a:tc grid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 noProof="0" dirty="0"/>
                        <a:t>Money laundering - FIU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aseline="0" noProof="0" dirty="0"/>
                        <a:t>STRs analysis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noProof="0" dirty="0"/>
                        <a:t>access</a:t>
                      </a:r>
                      <a:r>
                        <a:rPr lang="en-US" sz="1600" baseline="0" noProof="0" dirty="0"/>
                        <a:t> to bank data/analysis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aseline="0" noProof="0" dirty="0"/>
                        <a:t>postponement of suspicious financial transaction</a:t>
                      </a:r>
                      <a:endParaRPr lang="en-US" sz="1600" noProof="0" dirty="0"/>
                    </a:p>
                  </a:txBody>
                  <a:tcPr marL="91444" marR="91444" marT="45679" marB="4567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59602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CE0389CA-243E-41E4-8DD2-2175A323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920" y="681037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Why is This Training Necessary?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1D893FCF-05BE-4E54-9E19-34762E1B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56155"/>
            <a:ext cx="7886700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altLang="en-US" sz="2700" dirty="0"/>
              <a:t>Increasing use of technology means that in many cases where a financial or cybercrime investigations is being performed, the criminal activity, predicate offence, proceeds of crime and money laundering typologies used will overlap with the world of cybercrime and electronic evidence.</a:t>
            </a:r>
          </a:p>
          <a:p>
            <a:pPr algn="just">
              <a:lnSpc>
                <a:spcPct val="90000"/>
              </a:lnSpc>
            </a:pPr>
            <a:r>
              <a:rPr lang="en-US" altLang="en-US" sz="2700" dirty="0"/>
              <a:t>It is therefore important for those responsible for the investigation, prosecution and adjudication of these matters to have an appreciation of the particularities of cases with both cyber and financial elements.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461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DD3BEE7A-EBC1-4392-80AE-4B3272FB5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A52AE47C-9391-454F-A2A6-2C9A38867C63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05443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15</TotalTime>
  <Words>475</Words>
  <Application>Microsoft Office PowerPoint</Application>
  <PresentationFormat>On-screen Show (4:3)</PresentationFormat>
  <Paragraphs>96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Helvetica</vt:lpstr>
      <vt:lpstr>PPT_theme_v7</vt:lpstr>
      <vt:lpstr>  </vt:lpstr>
      <vt:lpstr>Session Aim</vt:lpstr>
      <vt:lpstr>  “Crime Proceeds on the Internet”?</vt:lpstr>
      <vt:lpstr>Aspects of investigation involving proceeds of crime online</vt:lpstr>
      <vt:lpstr>Overlapping responsibilities of multiple agencices/units</vt:lpstr>
      <vt:lpstr>Online crime proceeds – competencies, powers, measures</vt:lpstr>
      <vt:lpstr>Why is This Training Necessary?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6</cp:revision>
  <dcterms:created xsi:type="dcterms:W3CDTF">2020-01-22T23:58:46Z</dcterms:created>
  <dcterms:modified xsi:type="dcterms:W3CDTF">2023-11-14T12:20:25Z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270C4D71-3252-4004-BB3B-5C561B22762D</vt:lpwstr>
  </property>
  <property fmtid="{D5CDD505-2E9C-101B-9397-08002B2CF9AE}" pid="3" name="ArticulatePath">
    <vt:lpwstr>session 21 Introduction to Search, Seizure and Confiscation of Online Crime Proceeds</vt:lpwstr>
  </property>
</Properties>
</file>