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256" r:id="rId2"/>
    <p:sldId id="429" r:id="rId3"/>
    <p:sldId id="433" r:id="rId4"/>
    <p:sldId id="425" r:id="rId5"/>
    <p:sldId id="394" r:id="rId6"/>
    <p:sldId id="406" r:id="rId7"/>
    <p:sldId id="426" r:id="rId8"/>
    <p:sldId id="367" r:id="rId9"/>
    <p:sldId id="395" r:id="rId10"/>
    <p:sldId id="396" r:id="rId11"/>
    <p:sldId id="410" r:id="rId12"/>
    <p:sldId id="408" r:id="rId13"/>
    <p:sldId id="413" r:id="rId14"/>
    <p:sldId id="397" r:id="rId15"/>
    <p:sldId id="427" r:id="rId16"/>
    <p:sldId id="401" r:id="rId17"/>
    <p:sldId id="424" r:id="rId18"/>
    <p:sldId id="316" r:id="rId19"/>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60"/>
  </p:normalViewPr>
  <p:slideViewPr>
    <p:cSldViewPr>
      <p:cViewPr varScale="1">
        <p:scale>
          <a:sx n="80" d="100"/>
          <a:sy n="80" d="100"/>
        </p:scale>
        <p:origin x="1541" y="58"/>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100" d="100"/>
        <a:sy n="100" d="100"/>
      </p:scale>
      <p:origin x="0" y="26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EF14D3-631D-462B-814E-D591DFA3B7B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B72B8E2C-A5C2-4352-BD85-BA17D2103114}"/>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47CE7CAF-DF1F-4002-A948-AC4621A9BC17}" type="datetimeFigureOut">
              <a:rPr lang="en-US"/>
              <a:pPr>
                <a:defRPr/>
              </a:pPr>
              <a:t>11/13/2023</a:t>
            </a:fld>
            <a:endParaRPr lang="en-US"/>
          </a:p>
        </p:txBody>
      </p:sp>
      <p:sp>
        <p:nvSpPr>
          <p:cNvPr id="4" name="Footer Placeholder 3">
            <a:extLst>
              <a:ext uri="{FF2B5EF4-FFF2-40B4-BE49-F238E27FC236}">
                <a16:creationId xmlns:a16="http://schemas.microsoft.com/office/drawing/2014/main" id="{787AD8D4-537A-46DE-8785-4DB47EE52DB3}"/>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460BD66E-EF54-40A5-9314-A4F14E9459B5}"/>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420827DE-46FD-480A-BBC8-9B0BC12B67E3}"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600605-AD07-4D02-A59F-3364331C4AD1}"/>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eaLnBrk="0" hangingPunct="0">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1A2AB8F1-94DC-4222-B613-F1D51E641CE4}"/>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8F3E00E5-9052-44E5-9F3B-EB4870195FBC}" type="datetimeFigureOut">
              <a:rPr lang="en-US"/>
              <a:pPr>
                <a:defRPr/>
              </a:pPr>
              <a:t>11/13/2023</a:t>
            </a:fld>
            <a:endParaRPr lang="en-US"/>
          </a:p>
        </p:txBody>
      </p:sp>
      <p:sp>
        <p:nvSpPr>
          <p:cNvPr id="4" name="Slide Image Placeholder 3">
            <a:extLst>
              <a:ext uri="{FF2B5EF4-FFF2-40B4-BE49-F238E27FC236}">
                <a16:creationId xmlns:a16="http://schemas.microsoft.com/office/drawing/2014/main" id="{034BAB6F-18EF-41A8-ACC6-8803D2CB8549}"/>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FBCCEF5-D64A-4CB9-8343-7FA70127FDD3}"/>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EA8D60F2-9765-4EC8-B1BD-F10C762DC8AC}"/>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eaLnBrk="0" hangingPunct="0">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793D86DB-4680-42D2-BA4B-250D94B39A67}"/>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58762D2F-9AB5-4D27-84DB-4CA84245336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3230858-F94A-4C1E-A839-0E38894AAF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279BD70-ED92-4284-878C-0262F2FDB1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1508" name="Slide Number Placeholder 3">
            <a:extLst>
              <a:ext uri="{FF2B5EF4-FFF2-40B4-BE49-F238E27FC236}">
                <a16:creationId xmlns:a16="http://schemas.microsoft.com/office/drawing/2014/main" id="{B5D40995-919E-4C70-8715-DD6D713553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D7D033D-5E46-4368-9E94-7E5E08233931}" type="slidenum">
              <a:rPr lang="en-US" altLang="en-US"/>
              <a:pPr>
                <a:spcBef>
                  <a:spcPct val="0"/>
                </a:spcBef>
              </a:pPr>
              <a:t>8</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36836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B20576E-FEE1-4B69-8AA2-FC66BE616035}" type="slidenum">
              <a:rPr lang="en-GB" altLang="en-US" smtClean="0"/>
              <a:pPr/>
              <a:t>‹#›</a:t>
            </a:fld>
            <a:endParaRPr lang="en-GB" altLang="en-US"/>
          </a:p>
        </p:txBody>
      </p:sp>
    </p:spTree>
    <p:extLst>
      <p:ext uri="{BB962C8B-B14F-4D97-AF65-F5344CB8AC3E}">
        <p14:creationId xmlns:p14="http://schemas.microsoft.com/office/powerpoint/2010/main" val="2284467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6B75473-C53C-4B5A-B12B-3C8A558872DF}" type="slidenum">
              <a:rPr lang="en-GB" altLang="en-US" smtClean="0"/>
              <a:pPr/>
              <a:t>‹#›</a:t>
            </a:fld>
            <a:endParaRPr lang="en-GB" altLang="en-US"/>
          </a:p>
        </p:txBody>
      </p:sp>
    </p:spTree>
    <p:extLst>
      <p:ext uri="{BB962C8B-B14F-4D97-AF65-F5344CB8AC3E}">
        <p14:creationId xmlns:p14="http://schemas.microsoft.com/office/powerpoint/2010/main" val="1970870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B792C16-5AB6-4C74-B08A-908F83506CF7}" type="slidenum">
              <a:rPr lang="en-GB" altLang="en-US" smtClean="0"/>
              <a:pPr/>
              <a:t>‹#›</a:t>
            </a:fld>
            <a:endParaRPr lang="en-GB" altLang="en-US"/>
          </a:p>
        </p:txBody>
      </p:sp>
    </p:spTree>
    <p:extLst>
      <p:ext uri="{BB962C8B-B14F-4D97-AF65-F5344CB8AC3E}">
        <p14:creationId xmlns:p14="http://schemas.microsoft.com/office/powerpoint/2010/main" val="1272107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2ED05E7-0251-4792-B011-B9A0F83300A0}" type="slidenum">
              <a:rPr lang="en-GB" altLang="en-US" smtClean="0"/>
              <a:pPr/>
              <a:t>‹#›</a:t>
            </a:fld>
            <a:endParaRPr lang="en-GB" altLang="en-US"/>
          </a:p>
        </p:txBody>
      </p:sp>
    </p:spTree>
    <p:extLst>
      <p:ext uri="{BB962C8B-B14F-4D97-AF65-F5344CB8AC3E}">
        <p14:creationId xmlns:p14="http://schemas.microsoft.com/office/powerpoint/2010/main" val="110069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93486985-A9D4-4709-8A8C-124E1996D76F}" type="slidenum">
              <a:rPr lang="en-GB" altLang="en-US" smtClean="0"/>
              <a:pPr/>
              <a:t>‹#›</a:t>
            </a:fld>
            <a:endParaRPr lang="en-GB" altLang="en-US"/>
          </a:p>
        </p:txBody>
      </p:sp>
    </p:spTree>
    <p:extLst>
      <p:ext uri="{BB962C8B-B14F-4D97-AF65-F5344CB8AC3E}">
        <p14:creationId xmlns:p14="http://schemas.microsoft.com/office/powerpoint/2010/main" val="359099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BFD7624-A142-44EF-AF40-54DD4AC41560}" type="slidenum">
              <a:rPr lang="en-GB" altLang="en-US" smtClean="0"/>
              <a:pPr/>
              <a:t>‹#›</a:t>
            </a:fld>
            <a:endParaRPr lang="en-GB" altLang="en-US"/>
          </a:p>
        </p:txBody>
      </p:sp>
    </p:spTree>
    <p:extLst>
      <p:ext uri="{BB962C8B-B14F-4D97-AF65-F5344CB8AC3E}">
        <p14:creationId xmlns:p14="http://schemas.microsoft.com/office/powerpoint/2010/main" val="2288111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5231C37-7A95-4DC2-BAC3-C051FE348D52}" type="slidenum">
              <a:rPr lang="en-GB" altLang="en-US" smtClean="0"/>
              <a:pPr/>
              <a:t>‹#›</a:t>
            </a:fld>
            <a:endParaRPr lang="en-GB" altLang="en-US"/>
          </a:p>
        </p:txBody>
      </p:sp>
    </p:spTree>
    <p:extLst>
      <p:ext uri="{BB962C8B-B14F-4D97-AF65-F5344CB8AC3E}">
        <p14:creationId xmlns:p14="http://schemas.microsoft.com/office/powerpoint/2010/main" val="4235852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21C3CB9-9B13-44FD-BB83-EEFDA84C2EFE}" type="slidenum">
              <a:rPr lang="en-GB" altLang="en-US" smtClean="0"/>
              <a:pPr/>
              <a:t>‹#›</a:t>
            </a:fld>
            <a:endParaRPr lang="en-GB" altLang="en-US"/>
          </a:p>
        </p:txBody>
      </p:sp>
    </p:spTree>
    <p:extLst>
      <p:ext uri="{BB962C8B-B14F-4D97-AF65-F5344CB8AC3E}">
        <p14:creationId xmlns:p14="http://schemas.microsoft.com/office/powerpoint/2010/main" val="298401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AB0112C1-0B1A-41B0-BE18-7F6B95B808CB}" type="slidenum">
              <a:rPr lang="en-GB" altLang="en-US" smtClean="0"/>
              <a:pPr/>
              <a:t>‹#›</a:t>
            </a:fld>
            <a:endParaRPr lang="en-GB" altLang="en-US"/>
          </a:p>
        </p:txBody>
      </p:sp>
    </p:spTree>
    <p:extLst>
      <p:ext uri="{BB962C8B-B14F-4D97-AF65-F5344CB8AC3E}">
        <p14:creationId xmlns:p14="http://schemas.microsoft.com/office/powerpoint/2010/main" val="357970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47ABCFB5-B97C-4747-8FB4-0E568C25D09D}" type="slidenum">
              <a:rPr lang="en-GB" altLang="en-US" smtClean="0"/>
              <a:pPr/>
              <a:t>‹#›</a:t>
            </a:fld>
            <a:endParaRPr lang="en-GB" altLang="en-US"/>
          </a:p>
        </p:txBody>
      </p:sp>
    </p:spTree>
    <p:extLst>
      <p:ext uri="{BB962C8B-B14F-4D97-AF65-F5344CB8AC3E}">
        <p14:creationId xmlns:p14="http://schemas.microsoft.com/office/powerpoint/2010/main" val="5688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7988203-A8A7-4D06-8CF1-F9BEC3B36063}" type="slidenum">
              <a:rPr lang="en-GB" altLang="en-US" smtClean="0"/>
              <a:pPr/>
              <a:t>‹#›</a:t>
            </a:fld>
            <a:endParaRPr lang="en-GB" altLang="en-US"/>
          </a:p>
        </p:txBody>
      </p:sp>
    </p:spTree>
    <p:extLst>
      <p:ext uri="{BB962C8B-B14F-4D97-AF65-F5344CB8AC3E}">
        <p14:creationId xmlns:p14="http://schemas.microsoft.com/office/powerpoint/2010/main" val="196867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92ED05E7-0251-4792-B011-B9A0F83300A0}" type="slidenum">
              <a:rPr lang="en-GB" altLang="en-US" smtClean="0"/>
              <a:pPr/>
              <a:t>‹#›</a:t>
            </a:fld>
            <a:endParaRPr lang="en-GB" altLang="en-US"/>
          </a:p>
        </p:txBody>
      </p:sp>
    </p:spTree>
    <p:extLst>
      <p:ext uri="{BB962C8B-B14F-4D97-AF65-F5344CB8AC3E}">
        <p14:creationId xmlns:p14="http://schemas.microsoft.com/office/powerpoint/2010/main" val="3525167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FC00DA93-992E-4E67-A7A0-76A211EC542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a:p>
        </p:txBody>
      </p:sp>
      <p:sp>
        <p:nvSpPr>
          <p:cNvPr id="2058" name="Subtitle 3">
            <a:extLst>
              <a:ext uri="{FF2B5EF4-FFF2-40B4-BE49-F238E27FC236}">
                <a16:creationId xmlns:a16="http://schemas.microsoft.com/office/drawing/2014/main" id="{C7CA05C3-BFB3-41A9-8AD8-DE551304CA1D}"/>
              </a:ext>
            </a:extLst>
          </p:cNvPr>
          <p:cNvSpPr>
            <a:spLocks noGrp="1"/>
          </p:cNvSpPr>
          <p:nvPr>
            <p:ph type="subTitle" idx="1"/>
          </p:nvPr>
        </p:nvSpPr>
        <p:spPr/>
        <p:txBody>
          <a:bodyPr>
            <a:normAutofit fontScale="92500" lnSpcReduction="10000"/>
          </a:bodyPr>
          <a:lstStyle/>
          <a:p>
            <a:r>
              <a:rPr lang="en-US" altLang="en-US" dirty="0">
                <a:solidFill>
                  <a:srgbClr val="2F618F"/>
                </a:solidFill>
              </a:rPr>
              <a:t>Session 1.</a:t>
            </a:r>
            <a:r>
              <a:rPr lang="sl-SI" altLang="en-US" dirty="0">
                <a:solidFill>
                  <a:srgbClr val="2F618F"/>
                </a:solidFill>
              </a:rPr>
              <a:t>2</a:t>
            </a:r>
            <a:r>
              <a:rPr lang="en-US" altLang="en-US" dirty="0">
                <a:solidFill>
                  <a:srgbClr val="2F618F"/>
                </a:solidFill>
              </a:rPr>
              <a:t>.</a:t>
            </a:r>
            <a:r>
              <a:rPr lang="sl-SI" altLang="en-US" dirty="0">
                <a:solidFill>
                  <a:srgbClr val="2F618F"/>
                </a:solidFill>
              </a:rPr>
              <a:t>5</a:t>
            </a:r>
            <a:r>
              <a:rPr lang="en-US" altLang="en-US" dirty="0">
                <a:solidFill>
                  <a:srgbClr val="2F618F"/>
                </a:solidFill>
              </a:rPr>
              <a:t> </a:t>
            </a:r>
            <a:br>
              <a:rPr lang="en-US" altLang="en-US" dirty="0">
                <a:solidFill>
                  <a:srgbClr val="2F618F"/>
                </a:solidFill>
              </a:rPr>
            </a:br>
            <a:r>
              <a:rPr lang="en-US" altLang="en-US" dirty="0">
                <a:solidFill>
                  <a:srgbClr val="2F618F"/>
                </a:solidFill>
              </a:rPr>
              <a:t>International Cooperation</a:t>
            </a:r>
          </a:p>
        </p:txBody>
      </p:sp>
      <p:sp>
        <p:nvSpPr>
          <p:cNvPr id="14" name="Title 2">
            <a:extLst>
              <a:ext uri="{FF2B5EF4-FFF2-40B4-BE49-F238E27FC236}">
                <a16:creationId xmlns:a16="http://schemas.microsoft.com/office/drawing/2014/main" id="{D218C612-0B4E-4611-A424-A5595580C8A7}"/>
              </a:ext>
            </a:extLst>
          </p:cNvPr>
          <p:cNvSpPr>
            <a:spLocks noGrp="1"/>
          </p:cNvSpPr>
          <p:nvPr>
            <p:ph type="ctrTitle"/>
          </p:nvPr>
        </p:nvSpPr>
        <p:spPr>
          <a:xfrm>
            <a:off x="130630" y="2735035"/>
            <a:ext cx="6229350" cy="1570379"/>
          </a:xfrm>
        </p:spPr>
        <p:txBody>
          <a:bodyPr>
            <a:normAutofit fontScale="90000"/>
          </a:bodyPr>
          <a:lstStyle/>
          <a:p>
            <a:r>
              <a:rPr lang="en-US" altLang="en-US" sz="3600" dirty="0"/>
              <a:t>Basic Course on the Search, Seizure and Confiscation of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Naslov 1">
            <a:extLst>
              <a:ext uri="{FF2B5EF4-FFF2-40B4-BE49-F238E27FC236}">
                <a16:creationId xmlns:a16="http://schemas.microsoft.com/office/drawing/2014/main" id="{35C48CFE-2639-4D27-83C9-AAACEB546F69}"/>
              </a:ext>
            </a:extLst>
          </p:cNvPr>
          <p:cNvSpPr>
            <a:spLocks noGrp="1"/>
          </p:cNvSpPr>
          <p:nvPr>
            <p:ph type="title"/>
          </p:nvPr>
        </p:nvSpPr>
        <p:spPr>
          <a:xfrm>
            <a:off x="468313" y="1052513"/>
            <a:ext cx="8229600" cy="647700"/>
          </a:xfrm>
        </p:spPr>
        <p:txBody>
          <a:bodyPr/>
          <a:lstStyle/>
          <a:p>
            <a:pPr algn="ctr"/>
            <a:r>
              <a:rPr lang="en-US" altLang="en-US" sz="2800" b="1" dirty="0"/>
              <a:t>International cooperation </a:t>
            </a:r>
            <a:r>
              <a:rPr lang="en-US" altLang="en-US" sz="2800" b="1" dirty="0">
                <a:solidFill>
                  <a:srgbClr val="000000"/>
                </a:solidFill>
              </a:rPr>
              <a:t>– </a:t>
            </a:r>
            <a:r>
              <a:rPr lang="sl-SI" altLang="en-US" sz="2800" dirty="0">
                <a:solidFill>
                  <a:srgbClr val="000000"/>
                </a:solidFill>
              </a:rPr>
              <a:t>general principles</a:t>
            </a:r>
            <a:endParaRPr lang="en-US" altLang="en-US" sz="2800" dirty="0">
              <a:solidFill>
                <a:srgbClr val="000000"/>
              </a:solidFill>
            </a:endParaRPr>
          </a:p>
        </p:txBody>
      </p:sp>
      <p:graphicFrame>
        <p:nvGraphicFramePr>
          <p:cNvPr id="4" name="Označba mesta vsebine 3">
            <a:extLst>
              <a:ext uri="{FF2B5EF4-FFF2-40B4-BE49-F238E27FC236}">
                <a16:creationId xmlns:a16="http://schemas.microsoft.com/office/drawing/2014/main" id="{53CAE354-C36B-4597-B919-05DB5D93FE5B}"/>
              </a:ext>
            </a:extLst>
          </p:cNvPr>
          <p:cNvGraphicFramePr>
            <a:graphicFrameLocks noGrp="1"/>
          </p:cNvGraphicFramePr>
          <p:nvPr>
            <p:ph idx="1"/>
            <p:extLst>
              <p:ext uri="{D42A27DB-BD31-4B8C-83A1-F6EECF244321}">
                <p14:modId xmlns:p14="http://schemas.microsoft.com/office/powerpoint/2010/main" val="196966091"/>
              </p:ext>
            </p:extLst>
          </p:nvPr>
        </p:nvGraphicFramePr>
        <p:xfrm>
          <a:off x="539750" y="1844824"/>
          <a:ext cx="8064500" cy="4320058"/>
        </p:xfrm>
        <a:graphic>
          <a:graphicData uri="http://schemas.openxmlformats.org/drawingml/2006/table">
            <a:tbl>
              <a:tblPr firstRow="1" bandRow="1">
                <a:tableStyleId>{5C22544A-7EE6-4342-B048-85BDC9FD1C3A}</a:tableStyleId>
              </a:tblPr>
              <a:tblGrid>
                <a:gridCol w="3959854">
                  <a:extLst>
                    <a:ext uri="{9D8B030D-6E8A-4147-A177-3AD203B41FA5}">
                      <a16:colId xmlns:a16="http://schemas.microsoft.com/office/drawing/2014/main" val="20000"/>
                    </a:ext>
                  </a:extLst>
                </a:gridCol>
                <a:gridCol w="4104646">
                  <a:extLst>
                    <a:ext uri="{9D8B030D-6E8A-4147-A177-3AD203B41FA5}">
                      <a16:colId xmlns:a16="http://schemas.microsoft.com/office/drawing/2014/main" val="20001"/>
                    </a:ext>
                  </a:extLst>
                </a:gridCol>
              </a:tblGrid>
              <a:tr h="4320058">
                <a:tc>
                  <a:txBody>
                    <a:bodyPr/>
                    <a:lstStyle/>
                    <a:p>
                      <a:pPr marL="0" indent="0" algn="ctr">
                        <a:buNone/>
                        <a:defRPr/>
                      </a:pPr>
                      <a:r>
                        <a:rPr lang="en-GB" sz="2000" b="1" noProof="0" dirty="0">
                          <a:solidFill>
                            <a:srgbClr val="000000"/>
                          </a:solidFill>
                        </a:rPr>
                        <a:t>Budapest</a:t>
                      </a:r>
                      <a:r>
                        <a:rPr lang="en-GB" sz="2000" b="1" baseline="0" noProof="0" dirty="0">
                          <a:solidFill>
                            <a:srgbClr val="000000"/>
                          </a:solidFill>
                        </a:rPr>
                        <a:t> </a:t>
                      </a:r>
                      <a:r>
                        <a:rPr lang="en-GB" sz="2000" b="1" noProof="0" dirty="0">
                          <a:solidFill>
                            <a:srgbClr val="000000"/>
                          </a:solidFill>
                        </a:rPr>
                        <a:t>Convention</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400" noProof="0" dirty="0">
                          <a:solidFill>
                            <a:srgbClr val="000000"/>
                          </a:solidFill>
                        </a:rPr>
                        <a:t>(Articles 23-25)</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18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18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The Parties shall afford mutual assistance for the purpose of investigations or proceedings concerning: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 cybercrime (articles 2-10)</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 or for the collection of </a:t>
                      </a:r>
                      <a:r>
                        <a:rPr lang="en-GB" sz="1600" b="0" u="sng" noProof="0" dirty="0">
                          <a:solidFill>
                            <a:srgbClr val="000000"/>
                          </a:solidFill>
                        </a:rPr>
                        <a:t>evidence in electronic form</a:t>
                      </a:r>
                      <a:r>
                        <a:rPr lang="en-GB" sz="1600" b="0" noProof="0" dirty="0">
                          <a:solidFill>
                            <a:srgbClr val="000000"/>
                          </a:solidFill>
                        </a:rPr>
                        <a:t> of a criminal offence.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altLang="sl-SI" sz="2000" noProof="0" dirty="0">
                        <a:solidFill>
                          <a:srgbClr val="000000"/>
                        </a:solidFill>
                      </a:endParaRPr>
                    </a:p>
                    <a:p>
                      <a:pPr marL="0" indent="0" algn="ctr">
                        <a:buNone/>
                        <a:defRPr/>
                      </a:pPr>
                      <a:endParaRPr lang="en-GB" sz="2000" b="1" noProof="0" dirty="0">
                        <a:solidFill>
                          <a:srgbClr val="000000"/>
                        </a:solidFill>
                      </a:endParaRPr>
                    </a:p>
                  </a:txBody>
                  <a:tcPr marL="91444" marR="91444">
                    <a:solidFill>
                      <a:schemeClr val="accent1">
                        <a:lumMod val="20000"/>
                        <a:lumOff val="80000"/>
                      </a:schemeClr>
                    </a:solidFill>
                  </a:tcPr>
                </a:tc>
                <a:tc>
                  <a:txBody>
                    <a:bodyPr/>
                    <a:lstStyle/>
                    <a:p>
                      <a:pPr algn="ctr">
                        <a:defRPr/>
                      </a:pPr>
                      <a:r>
                        <a:rPr lang="en-GB" sz="2000" b="1" noProof="0" dirty="0">
                          <a:solidFill>
                            <a:srgbClr val="000000"/>
                          </a:solidFill>
                        </a:rPr>
                        <a:t>Warsaw Convention </a:t>
                      </a:r>
                    </a:p>
                    <a:p>
                      <a:pPr marL="0" marR="0" indent="0" algn="ctr" defTabSz="914400" rtl="0" eaLnBrk="1" fontAlgn="auto" latinLnBrk="0" hangingPunct="1">
                        <a:lnSpc>
                          <a:spcPct val="100000"/>
                        </a:lnSpc>
                        <a:spcBef>
                          <a:spcPts val="0"/>
                        </a:spcBef>
                        <a:spcAft>
                          <a:spcPts val="0"/>
                        </a:spcAft>
                        <a:buClrTx/>
                        <a:buSzTx/>
                        <a:buFontTx/>
                        <a:buNone/>
                        <a:tabLst/>
                        <a:defRPr/>
                      </a:pPr>
                      <a:r>
                        <a:rPr lang="en-GB" altLang="sl-SI" sz="1400" noProof="0" dirty="0">
                          <a:solidFill>
                            <a:srgbClr val="000000"/>
                          </a:solidFill>
                        </a:rPr>
                        <a:t>(Articles 15)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The Parties shall mutually co-operate for the purposes of investigations and proceedings:  </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aiming at the </a:t>
                      </a:r>
                      <a:r>
                        <a:rPr lang="en-GB" sz="1600" b="0" u="sng" noProof="0" dirty="0">
                          <a:solidFill>
                            <a:srgbClr val="000000"/>
                          </a:solidFill>
                        </a:rPr>
                        <a:t>confiscation of instrumentalities and proceeds.</a:t>
                      </a:r>
                      <a:r>
                        <a:rPr lang="en-GB" sz="1600" b="0" noProof="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rgbClr val="000000"/>
                          </a:solidFill>
                        </a:rPr>
                        <a:t>Requests for: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600" b="0" noProof="0" dirty="0">
                          <a:solidFill>
                            <a:srgbClr val="000000"/>
                          </a:solidFill>
                        </a:rPr>
                        <a:t>confiscation of specific items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600" b="0" noProof="0" dirty="0">
                          <a:solidFill>
                            <a:srgbClr val="000000"/>
                          </a:solidFill>
                        </a:rPr>
                        <a:t>or to pay a sum of money corresponding to the value of proceeds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600" b="0" noProof="0" dirty="0">
                          <a:solidFill>
                            <a:srgbClr val="000000"/>
                          </a:solidFill>
                        </a:rPr>
                        <a:t>and for investigative assistance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600" b="0" noProof="0" dirty="0">
                          <a:solidFill>
                            <a:srgbClr val="000000"/>
                          </a:solidFill>
                        </a:rPr>
                        <a:t>and provisional measures with a view to confiscation.</a:t>
                      </a:r>
                    </a:p>
                  </a:txBody>
                  <a:tcPr marL="91444" marR="91444">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Naslov 1">
            <a:extLst>
              <a:ext uri="{FF2B5EF4-FFF2-40B4-BE49-F238E27FC236}">
                <a16:creationId xmlns:a16="http://schemas.microsoft.com/office/drawing/2014/main" id="{4B62B869-D33E-46BF-A496-4A399F41CBEF}"/>
              </a:ext>
            </a:extLst>
          </p:cNvPr>
          <p:cNvSpPr>
            <a:spLocks noGrp="1"/>
          </p:cNvSpPr>
          <p:nvPr>
            <p:ph type="title"/>
          </p:nvPr>
        </p:nvSpPr>
        <p:spPr>
          <a:xfrm>
            <a:off x="468313" y="1052513"/>
            <a:ext cx="8229600" cy="647700"/>
          </a:xfrm>
        </p:spPr>
        <p:txBody>
          <a:bodyPr>
            <a:normAutofit fontScale="90000"/>
          </a:bodyPr>
          <a:lstStyle/>
          <a:p>
            <a:pPr algn="ctr"/>
            <a:r>
              <a:rPr lang="en-US" altLang="en-US" sz="2800" b="1" dirty="0"/>
              <a:t>International cooperation – </a:t>
            </a:r>
            <a:r>
              <a:rPr lang="sl-SI" altLang="en-US" sz="2800" dirty="0"/>
              <a:t>provisional measures</a:t>
            </a:r>
            <a:endParaRPr lang="en-US" altLang="en-US" sz="2800" dirty="0"/>
          </a:p>
        </p:txBody>
      </p:sp>
      <p:graphicFrame>
        <p:nvGraphicFramePr>
          <p:cNvPr id="4" name="Označba mesta vsebine 3">
            <a:extLst>
              <a:ext uri="{FF2B5EF4-FFF2-40B4-BE49-F238E27FC236}">
                <a16:creationId xmlns:a16="http://schemas.microsoft.com/office/drawing/2014/main" id="{BFB486A8-188E-4B58-9211-F422C2A8351D}"/>
              </a:ext>
            </a:extLst>
          </p:cNvPr>
          <p:cNvGraphicFramePr>
            <a:graphicFrameLocks noGrp="1"/>
          </p:cNvGraphicFramePr>
          <p:nvPr>
            <p:ph idx="1"/>
            <p:extLst>
              <p:ext uri="{D42A27DB-BD31-4B8C-83A1-F6EECF244321}">
                <p14:modId xmlns:p14="http://schemas.microsoft.com/office/powerpoint/2010/main" val="85483926"/>
              </p:ext>
            </p:extLst>
          </p:nvPr>
        </p:nvGraphicFramePr>
        <p:xfrm>
          <a:off x="277366" y="1916832"/>
          <a:ext cx="8589267" cy="4434200"/>
        </p:xfrm>
        <a:graphic>
          <a:graphicData uri="http://schemas.openxmlformats.org/drawingml/2006/table">
            <a:tbl>
              <a:tblPr/>
              <a:tblGrid>
                <a:gridCol w="4218546">
                  <a:extLst>
                    <a:ext uri="{9D8B030D-6E8A-4147-A177-3AD203B41FA5}">
                      <a16:colId xmlns:a16="http://schemas.microsoft.com/office/drawing/2014/main" val="20000"/>
                    </a:ext>
                  </a:extLst>
                </a:gridCol>
                <a:gridCol w="4370721">
                  <a:extLst>
                    <a:ext uri="{9D8B030D-6E8A-4147-A177-3AD203B41FA5}">
                      <a16:colId xmlns:a16="http://schemas.microsoft.com/office/drawing/2014/main" val="20001"/>
                    </a:ext>
                  </a:extLst>
                </a:gridCol>
              </a:tblGrid>
              <a:tr h="23758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mn-lt"/>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mn-lt"/>
                          <a:ea typeface="MS PGothic" pitchFamily="34" charset="-128"/>
                        </a:rPr>
                        <a:t>(Art. </a:t>
                      </a:r>
                      <a:r>
                        <a:rPr kumimoji="0" lang="sl-SI" sz="1400" b="1" i="0" u="none" strike="noStrike" cap="none" normalizeH="0" baseline="0" dirty="0">
                          <a:ln>
                            <a:noFill/>
                          </a:ln>
                          <a:solidFill>
                            <a:srgbClr val="000000"/>
                          </a:solidFill>
                          <a:effectLst/>
                          <a:latin typeface="+mn-lt"/>
                          <a:ea typeface="MS PGothic" pitchFamily="34" charset="-128"/>
                        </a:rPr>
                        <a:t>29-30</a:t>
                      </a:r>
                      <a:r>
                        <a:rPr kumimoji="0" lang="en-US" sz="1400" b="1" i="0" u="none" strike="noStrike" cap="none" normalizeH="0" baseline="0" dirty="0">
                          <a:ln>
                            <a:noFill/>
                          </a:ln>
                          <a:solidFill>
                            <a:srgbClr val="000000"/>
                          </a:solidFill>
                          <a:effectLst/>
                          <a:latin typeface="+mn-lt"/>
                          <a:ea typeface="MS PGothic" pitchFamily="34" charset="-128"/>
                        </a:rPr>
                        <a:t>)</a:t>
                      </a:r>
                      <a:endParaRPr kumimoji="0" lang="sl-SI" sz="1400" b="1" i="0" u="none" strike="noStrike" cap="none" normalizeH="0" baseline="0" dirty="0">
                        <a:ln>
                          <a:noFill/>
                        </a:ln>
                        <a:solidFill>
                          <a:srgbClr val="000000"/>
                        </a:solidFill>
                        <a:effectLst/>
                        <a:latin typeface="+mn-lt"/>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 typeface="Arial" pitchFamily="34" charset="0"/>
                        <a:buChar char="•"/>
                        <a:tabLst/>
                      </a:pPr>
                      <a:r>
                        <a:rPr kumimoji="0" lang="en-US" sz="1600" b="0" i="0" u="none" strike="noStrike" cap="none" normalizeH="0" baseline="0" dirty="0">
                          <a:ln>
                            <a:noFill/>
                          </a:ln>
                          <a:solidFill>
                            <a:srgbClr val="000000"/>
                          </a:solidFill>
                          <a:effectLst/>
                          <a:latin typeface="+mn-lt"/>
                          <a:ea typeface="MS PGothic" pitchFamily="34" charset="-128"/>
                        </a:rPr>
                        <a:t>Expedited preservation of stored computer data, </a:t>
                      </a:r>
                      <a:endParaRPr kumimoji="0" lang="sl-SI" sz="16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 typeface="Arial" pitchFamily="34" charset="0"/>
                        <a:buChar char="•"/>
                        <a:tabLst/>
                      </a:pPr>
                      <a:r>
                        <a:rPr kumimoji="0" lang="en-US" sz="1600" b="0" i="0" u="none" strike="noStrike" cap="none" normalizeH="0" baseline="0" dirty="0">
                          <a:ln>
                            <a:noFill/>
                          </a:ln>
                          <a:solidFill>
                            <a:srgbClr val="000000"/>
                          </a:solidFill>
                          <a:effectLst/>
                          <a:latin typeface="+mn-lt"/>
                          <a:ea typeface="MS PGothic" pitchFamily="34" charset="-128"/>
                        </a:rPr>
                        <a:t>Expedited disclosure of preserved traffic data.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mn-lt"/>
                        <a:ea typeface="MS PGothic" pitchFamily="34" charset="-128"/>
                      </a:endParaRP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00"/>
                          </a:solidFill>
                          <a:effectLst/>
                          <a:latin typeface="+mn-lt"/>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mn-lt"/>
                          <a:ea typeface="MS PGothic" pitchFamily="34" charset="-128"/>
                        </a:rPr>
                        <a:t>(Articles </a:t>
                      </a:r>
                      <a:r>
                        <a:rPr kumimoji="0" lang="sl-SI" sz="1400" b="1" i="0" u="none" strike="noStrike" cap="none" normalizeH="0" baseline="0">
                          <a:ln>
                            <a:noFill/>
                          </a:ln>
                          <a:solidFill>
                            <a:srgbClr val="000000"/>
                          </a:solidFill>
                          <a:effectLst/>
                          <a:latin typeface="+mn-lt"/>
                          <a:ea typeface="MS PGothic" pitchFamily="34" charset="-128"/>
                        </a:rPr>
                        <a:t> 21-22</a:t>
                      </a:r>
                      <a:r>
                        <a:rPr kumimoji="0" lang="en-US" sz="1400" b="1" i="0" u="none" strike="noStrike" cap="none" normalizeH="0" baseline="0">
                          <a:ln>
                            <a:noFill/>
                          </a:ln>
                          <a:solidFill>
                            <a:srgbClr val="000000"/>
                          </a:solidFill>
                          <a:effectLst/>
                          <a:latin typeface="+mn-lt"/>
                          <a:ea typeface="MS PGothic"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600" b="1" i="0" u="none" strike="noStrike" cap="none" normalizeH="0" baseline="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sng" strike="noStrike" cap="none" normalizeH="0" baseline="0">
                          <a:ln>
                            <a:noFill/>
                          </a:ln>
                          <a:solidFill>
                            <a:srgbClr val="000000"/>
                          </a:solidFill>
                          <a:effectLst/>
                          <a:latin typeface="+mn-lt"/>
                          <a:ea typeface="MS PGothic" pitchFamily="34" charset="-128"/>
                        </a:rPr>
                        <a:t>Freezing or seizing, </a:t>
                      </a:r>
                      <a:r>
                        <a:rPr kumimoji="0" lang="en-US" sz="1600" b="0" i="0" u="none" strike="noStrike" cap="none" normalizeH="0" baseline="0">
                          <a:ln>
                            <a:noFill/>
                          </a:ln>
                          <a:solidFill>
                            <a:srgbClr val="000000"/>
                          </a:solidFill>
                          <a:effectLst/>
                          <a:latin typeface="+mn-lt"/>
                          <a:ea typeface="MS PGothic" pitchFamily="34" charset="-128"/>
                        </a:rPr>
                        <a:t>to prevent any dealing in, transfer or disposal of property and </a:t>
                      </a:r>
                      <a:endParaRPr kumimoji="0" lang="sl-SI" sz="1600" b="0" i="0" u="none" strike="noStrike" cap="none" normalizeH="0" baseline="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a:ln>
                            <a:noFill/>
                          </a:ln>
                          <a:solidFill>
                            <a:srgbClr val="000000"/>
                          </a:solidFill>
                          <a:effectLst/>
                          <a:latin typeface="+mn-lt"/>
                          <a:ea typeface="MS PGothic" pitchFamily="34" charset="-128"/>
                        </a:rPr>
                        <a:t>provide </a:t>
                      </a:r>
                      <a:r>
                        <a:rPr kumimoji="0" lang="en-US" sz="1600" b="0" i="0" u="sng" strike="noStrike" cap="none" normalizeH="0" baseline="0">
                          <a:ln>
                            <a:noFill/>
                          </a:ln>
                          <a:solidFill>
                            <a:srgbClr val="000000"/>
                          </a:solidFill>
                          <a:effectLst/>
                          <a:latin typeface="+mn-lt"/>
                          <a:ea typeface="MS PGothic" pitchFamily="34" charset="-128"/>
                        </a:rPr>
                        <a:t>spontaneously all information relevant </a:t>
                      </a:r>
                      <a:r>
                        <a:rPr kumimoji="0" lang="en-US" sz="1600" b="0" i="0" u="none" strike="noStrike" cap="none" normalizeH="0" baseline="0">
                          <a:ln>
                            <a:noFill/>
                          </a:ln>
                          <a:solidFill>
                            <a:srgbClr val="000000"/>
                          </a:solidFill>
                          <a:effectLst/>
                          <a:latin typeface="+mn-lt"/>
                          <a:ea typeface="MS PGothic" pitchFamily="34" charset="-128"/>
                        </a:rPr>
                        <a:t>for provisional measure. </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058359">
                <a:tc gridSpan="2">
                  <a:txBody>
                    <a:bodyPr/>
                    <a:lstStyle/>
                    <a:p>
                      <a:pPr marL="0" marR="0" lvl="0" indent="0" algn="l" defTabSz="914400" rtl="0" eaLnBrk="1" fontAlgn="base" latinLnBrk="0" hangingPunct="1">
                        <a:lnSpc>
                          <a:spcPct val="80000"/>
                        </a:lnSpc>
                        <a:spcBef>
                          <a:spcPct val="0"/>
                        </a:spcBef>
                        <a:spcAft>
                          <a:spcPct val="0"/>
                        </a:spcAft>
                        <a:buClrTx/>
                        <a:buSzTx/>
                        <a:buFont typeface="Arial" pitchFamily="34" charset="0"/>
                        <a:buNone/>
                        <a:tabLst/>
                      </a:pPr>
                      <a:r>
                        <a:rPr kumimoji="0" lang="en-US" sz="1800" b="1" i="0" u="none" strike="noStrike" cap="none" normalizeH="0" baseline="0" dirty="0">
                          <a:ln>
                            <a:noFill/>
                          </a:ln>
                          <a:solidFill>
                            <a:srgbClr val="000000"/>
                          </a:solidFill>
                          <a:effectLst/>
                          <a:latin typeface="+mn-lt"/>
                          <a:ea typeface="MS PGothic" pitchFamily="34" charset="-128"/>
                        </a:rPr>
                        <a:t>Spontaneous information</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mn-lt"/>
                          <a:ea typeface="MS PGothic" pitchFamily="34" charset="-128"/>
                        </a:rPr>
                        <a:t>(Budapest Convention, Article 26)</a:t>
                      </a:r>
                      <a:r>
                        <a:rPr kumimoji="0" lang="sl-SI" sz="1600" b="0" i="0" u="none" strike="noStrike" cap="none" normalizeH="0" baseline="0" dirty="0">
                          <a:ln>
                            <a:noFill/>
                          </a:ln>
                          <a:solidFill>
                            <a:srgbClr val="000000"/>
                          </a:solidFill>
                          <a:effectLst/>
                          <a:latin typeface="+mn-lt"/>
                          <a:ea typeface="MS PGothic" pitchFamily="34" charset="-128"/>
                        </a:rPr>
                        <a:t> and </a:t>
                      </a:r>
                      <a:r>
                        <a:rPr kumimoji="0" lang="en-US" sz="1600" b="0" i="0" u="none" strike="noStrike" cap="none" normalizeH="0" baseline="0" dirty="0">
                          <a:ln>
                            <a:noFill/>
                          </a:ln>
                          <a:solidFill>
                            <a:srgbClr val="000000"/>
                          </a:solidFill>
                          <a:effectLst/>
                          <a:latin typeface="+mn-lt"/>
                          <a:ea typeface="MS PGothic" pitchFamily="34" charset="-128"/>
                        </a:rPr>
                        <a:t>(Warsaw Convention, Article 20): </a:t>
                      </a:r>
                      <a:endParaRPr kumimoji="0" lang="sl-SI" sz="16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endParaRPr kumimoji="0" lang="sl-SI" sz="16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8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mn-lt"/>
                          <a:ea typeface="MS PGothic" pitchFamily="34" charset="-128"/>
                        </a:rPr>
                        <a:t>Party may, within the limits of its domestic law and without prior request, forward to another Party information obtained within the framework of its own investigations when it considers that the disclosure of such information might assist the receiving Party in </a:t>
                      </a:r>
                      <a:r>
                        <a:rPr kumimoji="0" lang="en-US" sz="1600" b="1" i="0" u="none" strike="noStrike" cap="none" normalizeH="0" baseline="0" dirty="0">
                          <a:ln>
                            <a:noFill/>
                          </a:ln>
                          <a:solidFill>
                            <a:srgbClr val="000000"/>
                          </a:solidFill>
                          <a:effectLst/>
                          <a:latin typeface="+mn-lt"/>
                          <a:ea typeface="MS PGothic" pitchFamily="34" charset="-128"/>
                        </a:rPr>
                        <a:t>initiating or carrying out investigations or proceedings concerning criminal offences</a:t>
                      </a:r>
                      <a:r>
                        <a:rPr kumimoji="0" lang="en-US" sz="1600" b="0" i="0" u="none" strike="noStrike" cap="none" normalizeH="0" baseline="0" dirty="0">
                          <a:ln>
                            <a:noFill/>
                          </a:ln>
                          <a:solidFill>
                            <a:srgbClr val="000000"/>
                          </a:solidFill>
                          <a:effectLst/>
                          <a:latin typeface="+mn-lt"/>
                          <a:ea typeface="MS PGothic" pitchFamily="34" charset="-128"/>
                        </a:rPr>
                        <a:t> established in accordance with this Convention or might lead to a request for co-operation by that Party under this chapter. </a:t>
                      </a:r>
                      <a:endParaRPr kumimoji="0" lang="en-US" sz="1600" b="1" i="0" u="none" strike="noStrike" cap="none" normalizeH="0" baseline="0" dirty="0">
                        <a:ln>
                          <a:noFill/>
                        </a:ln>
                        <a:solidFill>
                          <a:srgbClr val="000000"/>
                        </a:solidFill>
                        <a:effectLst/>
                        <a:latin typeface="+mn-lt"/>
                        <a:ea typeface="MS PGothic" pitchFamily="34" charset="-128"/>
                      </a:endParaRP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sl-SI"/>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Naslov 1">
            <a:extLst>
              <a:ext uri="{FF2B5EF4-FFF2-40B4-BE49-F238E27FC236}">
                <a16:creationId xmlns:a16="http://schemas.microsoft.com/office/drawing/2014/main" id="{6BE061DD-1091-4AF8-84CA-776A944E04A7}"/>
              </a:ext>
            </a:extLst>
          </p:cNvPr>
          <p:cNvSpPr>
            <a:spLocks noGrp="1"/>
          </p:cNvSpPr>
          <p:nvPr>
            <p:ph type="title"/>
          </p:nvPr>
        </p:nvSpPr>
        <p:spPr>
          <a:xfrm>
            <a:off x="468313" y="1052513"/>
            <a:ext cx="8229600" cy="647700"/>
          </a:xfrm>
        </p:spPr>
        <p:txBody>
          <a:bodyPr>
            <a:normAutofit fontScale="90000"/>
          </a:bodyPr>
          <a:lstStyle/>
          <a:p>
            <a:pPr algn="ctr"/>
            <a:r>
              <a:rPr lang="en-US" altLang="en-US" sz="2800" b="1" dirty="0"/>
              <a:t>International cooperation – </a:t>
            </a:r>
            <a:r>
              <a:rPr lang="sl-SI" altLang="en-US" sz="2800" dirty="0"/>
              <a:t>investigative assistance</a:t>
            </a:r>
            <a:endParaRPr lang="en-US" altLang="en-US" sz="2800" dirty="0"/>
          </a:p>
        </p:txBody>
      </p:sp>
      <p:graphicFrame>
        <p:nvGraphicFramePr>
          <p:cNvPr id="4" name="Označba mesta vsebine 3">
            <a:extLst>
              <a:ext uri="{FF2B5EF4-FFF2-40B4-BE49-F238E27FC236}">
                <a16:creationId xmlns:a16="http://schemas.microsoft.com/office/drawing/2014/main" id="{C5659B71-C8D4-4255-9E5E-30D27C867639}"/>
              </a:ext>
            </a:extLst>
          </p:cNvPr>
          <p:cNvGraphicFramePr>
            <a:graphicFrameLocks noGrp="1"/>
          </p:cNvGraphicFramePr>
          <p:nvPr>
            <p:ph idx="1"/>
            <p:extLst>
              <p:ext uri="{D42A27DB-BD31-4B8C-83A1-F6EECF244321}">
                <p14:modId xmlns:p14="http://schemas.microsoft.com/office/powerpoint/2010/main" val="1447357696"/>
              </p:ext>
            </p:extLst>
          </p:nvPr>
        </p:nvGraphicFramePr>
        <p:xfrm>
          <a:off x="303212" y="1773239"/>
          <a:ext cx="8589267" cy="4608090"/>
        </p:xfrm>
        <a:graphic>
          <a:graphicData uri="http://schemas.openxmlformats.org/drawingml/2006/table">
            <a:tbl>
              <a:tblPr/>
              <a:tblGrid>
                <a:gridCol w="4216857">
                  <a:extLst>
                    <a:ext uri="{9D8B030D-6E8A-4147-A177-3AD203B41FA5}">
                      <a16:colId xmlns:a16="http://schemas.microsoft.com/office/drawing/2014/main" val="20000"/>
                    </a:ext>
                  </a:extLst>
                </a:gridCol>
                <a:gridCol w="4372410">
                  <a:extLst>
                    <a:ext uri="{9D8B030D-6E8A-4147-A177-3AD203B41FA5}">
                      <a16:colId xmlns:a16="http://schemas.microsoft.com/office/drawing/2014/main" val="20001"/>
                    </a:ext>
                  </a:extLst>
                </a:gridCol>
              </a:tblGrid>
              <a:tr h="46080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itchFamily="34" charset="-128"/>
                        </a:rPr>
                        <a:t>(Articles 31-34)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itchFamily="34" charset="-128"/>
                        </a:rPr>
                        <a:t>Mutual assistance regarding investigative powers: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Accessing of stored computer data;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Trans-border access to stored computer data with consent or where publicly available;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Mutual assistance regarding the real-time collection of traffic data,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Mutual assistance regarding the interception of content data.</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rgbClr val="000000"/>
                          </a:solidFill>
                          <a:effectLst/>
                          <a:latin typeface="+mn-lt"/>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00"/>
                          </a:solidFill>
                          <a:effectLst/>
                          <a:latin typeface="+mn-lt"/>
                          <a:ea typeface="MS PGothic" pitchFamily="34" charset="-128"/>
                        </a:rPr>
                        <a:t>(Articles 16 – 20)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itchFamily="34" charset="-128"/>
                        </a:rPr>
                        <a:t>Parties shall assist in the identification and tracing of instrumentalities and proceeds, which includes securing evidence as to the existence, location or movement, nature, legal status or value of the aforementioned property.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mn-lt"/>
                          <a:ea typeface="MS PGothic" pitchFamily="34" charset="-128"/>
                        </a:rPr>
                        <a:t>Such assistance comprises also of requests for:</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information on bank accounts,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on banking transactions and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monitoring of banking transactions and</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spontaneous information. </a:t>
                      </a:r>
                    </a:p>
                  </a:txBody>
                  <a:tcPr marL="91444" marR="91444"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Naslov 1">
            <a:extLst>
              <a:ext uri="{FF2B5EF4-FFF2-40B4-BE49-F238E27FC236}">
                <a16:creationId xmlns:a16="http://schemas.microsoft.com/office/drawing/2014/main" id="{D683F1D8-1DC3-492D-B79B-612030B38871}"/>
              </a:ext>
            </a:extLst>
          </p:cNvPr>
          <p:cNvSpPr>
            <a:spLocks noGrp="1"/>
          </p:cNvSpPr>
          <p:nvPr>
            <p:ph type="title"/>
          </p:nvPr>
        </p:nvSpPr>
        <p:spPr>
          <a:xfrm>
            <a:off x="468313" y="1052513"/>
            <a:ext cx="8229600" cy="647700"/>
          </a:xfrm>
        </p:spPr>
        <p:txBody>
          <a:bodyPr/>
          <a:lstStyle/>
          <a:p>
            <a:pPr algn="ctr"/>
            <a:r>
              <a:rPr lang="sl-SI" altLang="en-US" sz="2800" b="1"/>
              <a:t>International cooperation - </a:t>
            </a:r>
            <a:r>
              <a:rPr lang="sl-SI" altLang="en-US" sz="2800"/>
              <a:t>confiscation</a:t>
            </a:r>
          </a:p>
        </p:txBody>
      </p:sp>
      <p:graphicFrame>
        <p:nvGraphicFramePr>
          <p:cNvPr id="4" name="Označba mesta vsebine 3">
            <a:extLst>
              <a:ext uri="{FF2B5EF4-FFF2-40B4-BE49-F238E27FC236}">
                <a16:creationId xmlns:a16="http://schemas.microsoft.com/office/drawing/2014/main" id="{D1658C1F-9EDB-4CD7-B052-097832BDA10B}"/>
              </a:ext>
            </a:extLst>
          </p:cNvPr>
          <p:cNvGraphicFramePr>
            <a:graphicFrameLocks noGrp="1"/>
          </p:cNvGraphicFramePr>
          <p:nvPr>
            <p:ph idx="1"/>
            <p:extLst>
              <p:ext uri="{D42A27DB-BD31-4B8C-83A1-F6EECF244321}">
                <p14:modId xmlns:p14="http://schemas.microsoft.com/office/powerpoint/2010/main" val="1892298215"/>
              </p:ext>
            </p:extLst>
          </p:nvPr>
        </p:nvGraphicFramePr>
        <p:xfrm>
          <a:off x="550863" y="2060848"/>
          <a:ext cx="8064500" cy="353536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35353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dirty="0">
                          <a:ln>
                            <a:noFill/>
                          </a:ln>
                          <a:solidFill>
                            <a:srgbClr val="000000"/>
                          </a:solidFill>
                          <a:effectLst/>
                          <a:latin typeface="+mn-lt"/>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mn-lt"/>
                          <a:ea typeface="MS PGothic" pitchFamily="34" charset="-128"/>
                        </a:rPr>
                        <a:t>(Art</a:t>
                      </a:r>
                      <a:r>
                        <a:rPr kumimoji="0" lang="sl-SI" sz="2000" b="1" i="0" u="none" strike="noStrike" cap="none" normalizeH="0" baseline="0" dirty="0">
                          <a:ln>
                            <a:noFill/>
                          </a:ln>
                          <a:solidFill>
                            <a:srgbClr val="000000"/>
                          </a:solidFill>
                          <a:effectLst/>
                          <a:latin typeface="+mn-lt"/>
                          <a:ea typeface="MS PGothic" pitchFamily="34" charset="-128"/>
                        </a:rPr>
                        <a:t>.</a:t>
                      </a:r>
                      <a:r>
                        <a:rPr kumimoji="0" lang="en-US" sz="2000" b="1" i="0" u="none" strike="noStrike" cap="none" normalizeH="0" baseline="0" dirty="0">
                          <a:ln>
                            <a:noFill/>
                          </a:ln>
                          <a:solidFill>
                            <a:srgbClr val="000000"/>
                          </a:solidFill>
                          <a:effectLst/>
                          <a:latin typeface="+mn-lt"/>
                          <a:ea typeface="MS PGothic" pitchFamily="34" charset="-128"/>
                        </a:rPr>
                        <a:t> </a:t>
                      </a:r>
                      <a:r>
                        <a:rPr kumimoji="0" lang="sl-SI" sz="2000" b="1" i="0" u="none" strike="noStrike" cap="none" normalizeH="0" baseline="0" dirty="0">
                          <a:ln>
                            <a:noFill/>
                          </a:ln>
                          <a:solidFill>
                            <a:srgbClr val="000000"/>
                          </a:solidFill>
                          <a:effectLst/>
                          <a:latin typeface="+mn-lt"/>
                          <a:ea typeface="MS PGothic" pitchFamily="34" charset="-128"/>
                        </a:rPr>
                        <a:t>23</a:t>
                      </a:r>
                      <a:r>
                        <a:rPr kumimoji="0" lang="en-US" sz="2000" b="1" i="0" u="none" strike="noStrike" cap="none" normalizeH="0" baseline="0" dirty="0">
                          <a:ln>
                            <a:noFill/>
                          </a:ln>
                          <a:solidFill>
                            <a:srgbClr val="000000"/>
                          </a:solidFill>
                          <a:effectLst/>
                          <a:latin typeface="+mn-lt"/>
                          <a:ea typeface="MS PGothic" pitchFamily="34" charset="-128"/>
                        </a:rPr>
                        <a:t> – 2</a:t>
                      </a:r>
                      <a:r>
                        <a:rPr kumimoji="0" lang="sl-SI" sz="2000" b="1" i="0" u="none" strike="noStrike" cap="none" normalizeH="0" baseline="0" dirty="0">
                          <a:ln>
                            <a:noFill/>
                          </a:ln>
                          <a:solidFill>
                            <a:srgbClr val="000000"/>
                          </a:solidFill>
                          <a:effectLst/>
                          <a:latin typeface="+mn-lt"/>
                          <a:ea typeface="MS PGothic" pitchFamily="34" charset="-128"/>
                        </a:rPr>
                        <a:t>5</a:t>
                      </a:r>
                      <a:r>
                        <a:rPr kumimoji="0" lang="en-US" sz="2000" b="1" i="0" u="none" strike="noStrike" cap="none" normalizeH="0" baseline="0" dirty="0">
                          <a:ln>
                            <a:noFill/>
                          </a:ln>
                          <a:solidFill>
                            <a:srgbClr val="000000"/>
                          </a:solidFill>
                          <a:effectLst/>
                          <a:latin typeface="+mn-lt"/>
                          <a:ea typeface="MS PGothic" pitchFamily="34" charset="-128"/>
                        </a:rPr>
                        <a:t>)</a:t>
                      </a:r>
                      <a:endParaRPr kumimoji="0" lang="sl-SI" sz="20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sl-SI" sz="20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Article 23</a:t>
                      </a:r>
                      <a:r>
                        <a:rPr kumimoji="0" lang="sl-SI" sz="1800" b="0" i="0" u="none" strike="noStrike" cap="none" normalizeH="0" baseline="0" dirty="0">
                          <a:ln>
                            <a:noFill/>
                          </a:ln>
                          <a:solidFill>
                            <a:srgbClr val="000000"/>
                          </a:solidFill>
                          <a:effectLst/>
                          <a:latin typeface="+mn-lt"/>
                          <a:ea typeface="MS PGothic" pitchFamily="34" charset="-128"/>
                        </a:rPr>
                        <a:t>/5: </a:t>
                      </a:r>
                      <a:r>
                        <a:rPr kumimoji="0" lang="en-US" sz="1800" b="0" i="0" u="none" strike="noStrike" cap="none" normalizeH="0" baseline="0" dirty="0">
                          <a:ln>
                            <a:noFill/>
                          </a:ln>
                          <a:solidFill>
                            <a:srgbClr val="000000"/>
                          </a:solidFill>
                          <a:effectLst/>
                          <a:latin typeface="+mn-lt"/>
                          <a:ea typeface="MS PGothic" pitchFamily="34" charset="-128"/>
                        </a:rPr>
                        <a:t>measures equivalent to confiscation </a:t>
                      </a:r>
                      <a:r>
                        <a:rPr kumimoji="0" lang="sl-SI" sz="1800" b="0" i="0" u="none" strike="noStrike" cap="none" normalizeH="0" baseline="0" dirty="0">
                          <a:ln>
                            <a:noFill/>
                          </a:ln>
                          <a:solidFill>
                            <a:srgbClr val="000000"/>
                          </a:solidFill>
                          <a:effectLst/>
                          <a:latin typeface="+mn-lt"/>
                          <a:ea typeface="MS PGothic" pitchFamily="34" charset="-128"/>
                        </a:rPr>
                        <a:t>- </a:t>
                      </a:r>
                      <a:r>
                        <a:rPr kumimoji="0" lang="en-US" sz="1800" b="0" i="0" u="none" strike="noStrike" cap="none" normalizeH="0" baseline="0" dirty="0">
                          <a:ln>
                            <a:noFill/>
                          </a:ln>
                          <a:solidFill>
                            <a:srgbClr val="000000"/>
                          </a:solidFill>
                          <a:effectLst/>
                          <a:latin typeface="+mn-lt"/>
                          <a:ea typeface="MS PGothic" pitchFamily="34" charset="-128"/>
                        </a:rPr>
                        <a:t>no</a:t>
                      </a:r>
                      <a:r>
                        <a:rPr kumimoji="0" lang="sl-SI" sz="1800" b="0" i="0" u="none" strike="noStrike" cap="none" normalizeH="0" baseline="0" dirty="0">
                          <a:ln>
                            <a:noFill/>
                          </a:ln>
                          <a:solidFill>
                            <a:srgbClr val="000000"/>
                          </a:solidFill>
                          <a:effectLst/>
                          <a:latin typeface="+mn-lt"/>
                          <a:ea typeface="MS PGothic" pitchFamily="34" charset="-128"/>
                        </a:rPr>
                        <a:t>n</a:t>
                      </a:r>
                      <a:r>
                        <a:rPr kumimoji="0" lang="en-US" sz="1800" b="0" i="0" u="none" strike="noStrike" cap="none" normalizeH="0" baseline="0" dirty="0">
                          <a:ln>
                            <a:noFill/>
                          </a:ln>
                          <a:solidFill>
                            <a:srgbClr val="000000"/>
                          </a:solidFill>
                          <a:effectLst/>
                          <a:latin typeface="+mn-lt"/>
                          <a:ea typeface="MS PGothic" pitchFamily="34" charset="-128"/>
                        </a:rPr>
                        <a:t> criminal sanctions </a:t>
                      </a:r>
                      <a:r>
                        <a:rPr kumimoji="0" lang="en-US" sz="1800" b="0" i="0" u="sng" strike="noStrike" cap="none" normalizeH="0" baseline="0" dirty="0">
                          <a:ln>
                            <a:noFill/>
                          </a:ln>
                          <a:solidFill>
                            <a:srgbClr val="000000"/>
                          </a:solidFill>
                          <a:effectLst/>
                          <a:latin typeface="+mn-lt"/>
                          <a:ea typeface="MS PGothic" pitchFamily="34" charset="-128"/>
                        </a:rPr>
                        <a:t>(non conviction based confiscation).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rules of assets sharing</a:t>
                      </a:r>
                      <a:r>
                        <a:rPr kumimoji="0" lang="sl-SI" sz="1800" b="0" i="0" u="none" strike="noStrike" cap="none" normalizeH="0" baseline="0" dirty="0">
                          <a:ln>
                            <a:noFill/>
                          </a:ln>
                          <a:solidFill>
                            <a:srgbClr val="000000"/>
                          </a:solidFill>
                          <a:effectLst/>
                          <a:latin typeface="+mn-lt"/>
                          <a:ea typeface="MS PGothic" pitchFamily="34" charset="-128"/>
                        </a:rPr>
                        <a:t> (</a:t>
                      </a:r>
                      <a:r>
                        <a:rPr kumimoji="0" lang="en-US" sz="1800" b="0" i="0" u="sng" strike="noStrike" cap="none" normalizeH="0" baseline="0" dirty="0">
                          <a:ln>
                            <a:noFill/>
                          </a:ln>
                          <a:solidFill>
                            <a:srgbClr val="000000"/>
                          </a:solidFill>
                          <a:effectLst/>
                          <a:latin typeface="+mn-lt"/>
                          <a:ea typeface="MS PGothic" pitchFamily="34" charset="-128"/>
                        </a:rPr>
                        <a:t>compensation to the victims</a:t>
                      </a:r>
                      <a:r>
                        <a:rPr kumimoji="0" lang="sl-SI" sz="1800" b="0" i="0" u="sng" strike="noStrike" cap="none" normalizeH="0" baseline="0" dirty="0">
                          <a:ln>
                            <a:noFill/>
                          </a:ln>
                          <a:solidFill>
                            <a:srgbClr val="000000"/>
                          </a:solidFill>
                          <a:effectLst/>
                          <a:latin typeface="+mn-lt"/>
                          <a:ea typeface="MS PGothic" pitchFamily="34" charset="-128"/>
                        </a:rPr>
                        <a:t>, </a:t>
                      </a:r>
                      <a:r>
                        <a:rPr kumimoji="0" lang="en-US" sz="1800" b="0" i="0" u="sng" strike="noStrike" cap="none" normalizeH="0" baseline="0" dirty="0">
                          <a:ln>
                            <a:noFill/>
                          </a:ln>
                          <a:solidFill>
                            <a:srgbClr val="000000"/>
                          </a:solidFill>
                          <a:effectLst/>
                          <a:latin typeface="+mn-lt"/>
                          <a:ea typeface="MS PGothic" pitchFamily="34" charset="-128"/>
                        </a:rPr>
                        <a:t>legitimate owners</a:t>
                      </a:r>
                      <a:r>
                        <a:rPr kumimoji="0" lang="sl-SI" sz="1800" b="0" i="0" u="sng" strike="noStrike" cap="none" normalizeH="0" baseline="0" dirty="0">
                          <a:ln>
                            <a:noFill/>
                          </a:ln>
                          <a:solidFill>
                            <a:srgbClr val="000000"/>
                          </a:solidFill>
                          <a:effectLst/>
                          <a:latin typeface="+mn-lt"/>
                          <a:ea typeface="MS PGothic" pitchFamily="34" charset="-128"/>
                        </a:rPr>
                        <a:t>)</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0000"/>
                        </a:solidFill>
                        <a:effectLst/>
                        <a:latin typeface="+mn-lt"/>
                        <a:ea typeface="MS PGothic"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pPr>
                      <a:r>
                        <a:rPr kumimoji="0" lang="en-US" sz="1800" b="1" i="0" u="none" strike="noStrike" cap="none" normalizeH="0" baseline="0" dirty="0">
                          <a:ln>
                            <a:noFill/>
                          </a:ln>
                          <a:solidFill>
                            <a:srgbClr val="000000"/>
                          </a:solidFill>
                          <a:effectLst/>
                          <a:latin typeface="+mn-lt"/>
                          <a:ea typeface="MS PGothic" pitchFamily="34" charset="-128"/>
                        </a:rPr>
                        <a:t>Confiscation </a:t>
                      </a:r>
                      <a:endParaRPr kumimoji="0" lang="sl-SI" sz="18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sl-SI" sz="16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sng" strike="noStrike" cap="none" normalizeH="0" baseline="0" dirty="0">
                          <a:ln>
                            <a:noFill/>
                          </a:ln>
                          <a:solidFill>
                            <a:srgbClr val="000000"/>
                          </a:solidFill>
                          <a:effectLst/>
                          <a:latin typeface="+mn-lt"/>
                          <a:ea typeface="MS PGothic" pitchFamily="34" charset="-128"/>
                        </a:rPr>
                        <a:t>enforce a confiscation order</a:t>
                      </a:r>
                      <a:r>
                        <a:rPr kumimoji="0" lang="en-US" sz="1800" b="0" i="0" u="none" strike="noStrike" cap="none" normalizeH="0" baseline="0" dirty="0">
                          <a:ln>
                            <a:noFill/>
                          </a:ln>
                          <a:solidFill>
                            <a:srgbClr val="000000"/>
                          </a:solidFill>
                          <a:effectLst/>
                          <a:latin typeface="+mn-lt"/>
                          <a:ea typeface="MS PGothic" pitchFamily="34" charset="-128"/>
                        </a:rPr>
                        <a:t>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rgbClr val="000000"/>
                          </a:solidFill>
                          <a:effectLst/>
                          <a:latin typeface="+mn-lt"/>
                          <a:ea typeface="MS PGothic" pitchFamily="34" charset="-128"/>
                        </a:rPr>
                        <a:t>or submit the request to its competent authorities for the purpose of </a:t>
                      </a:r>
                      <a:r>
                        <a:rPr kumimoji="0" lang="en-US" sz="1800" b="0" i="0" u="sng" strike="noStrike" cap="none" normalizeH="0" baseline="0" dirty="0">
                          <a:ln>
                            <a:noFill/>
                          </a:ln>
                          <a:solidFill>
                            <a:srgbClr val="000000"/>
                          </a:solidFill>
                          <a:effectLst/>
                          <a:latin typeface="+mn-lt"/>
                          <a:ea typeface="MS PGothic" pitchFamily="34" charset="-128"/>
                        </a:rPr>
                        <a:t>obtaining an order of confiscation</a:t>
                      </a:r>
                      <a:r>
                        <a:rPr kumimoji="0" lang="en-US" sz="1800" b="0" i="0" u="none" strike="noStrike" cap="none" normalizeH="0" baseline="0" dirty="0">
                          <a:ln>
                            <a:noFill/>
                          </a:ln>
                          <a:solidFill>
                            <a:srgbClr val="000000"/>
                          </a:solidFill>
                          <a:effectLst/>
                          <a:latin typeface="+mn-lt"/>
                          <a:ea typeface="MS PGothic" pitchFamily="34" charset="-128"/>
                        </a:rPr>
                        <a:t> and enforce it</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err="1">
                          <a:ln>
                            <a:noFill/>
                          </a:ln>
                          <a:solidFill>
                            <a:srgbClr val="000000"/>
                          </a:solidFill>
                          <a:effectLst/>
                          <a:latin typeface="+mn-lt"/>
                          <a:ea typeface="MS PGothic" pitchFamily="34" charset="-128"/>
                        </a:rPr>
                        <a:t>includ</a:t>
                      </a:r>
                      <a:r>
                        <a:rPr kumimoji="0" lang="sl-SI" sz="1800" b="0" i="0" u="none" strike="noStrike" cap="none" normalizeH="0" baseline="0" dirty="0">
                          <a:ln>
                            <a:noFill/>
                          </a:ln>
                          <a:solidFill>
                            <a:srgbClr val="000000"/>
                          </a:solidFill>
                          <a:effectLst/>
                          <a:latin typeface="+mn-lt"/>
                          <a:ea typeface="MS PGothic" pitchFamily="34" charset="-128"/>
                        </a:rPr>
                        <a:t>ing</a:t>
                      </a:r>
                      <a:r>
                        <a:rPr kumimoji="0" lang="en-US" sz="1800" b="0" i="0" u="none" strike="noStrike" cap="none" normalizeH="0" baseline="0" dirty="0">
                          <a:ln>
                            <a:noFill/>
                          </a:ln>
                          <a:solidFill>
                            <a:srgbClr val="000000"/>
                          </a:solidFill>
                          <a:effectLst/>
                          <a:latin typeface="+mn-lt"/>
                          <a:ea typeface="MS PGothic" pitchFamily="34" charset="-128"/>
                        </a:rPr>
                        <a:t> request to pay a sum of money corresponding to the value of proceeds, or confiscation of specific item of property. </a:t>
                      </a: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2200" b="1" i="0" u="none" strike="noStrike" cap="none" normalizeH="0" baseline="0" dirty="0">
                        <a:ln>
                          <a:noFill/>
                        </a:ln>
                        <a:solidFill>
                          <a:srgbClr val="000000"/>
                        </a:solidFill>
                        <a:effectLst/>
                        <a:latin typeface="+mn-lt"/>
                        <a:ea typeface="MS PGothic" pitchFamily="34" charset="-128"/>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Naslov 1">
            <a:extLst>
              <a:ext uri="{FF2B5EF4-FFF2-40B4-BE49-F238E27FC236}">
                <a16:creationId xmlns:a16="http://schemas.microsoft.com/office/drawing/2014/main" id="{24B2D862-86FE-4B93-8801-78055BDEC786}"/>
              </a:ext>
            </a:extLst>
          </p:cNvPr>
          <p:cNvSpPr>
            <a:spLocks noGrp="1"/>
          </p:cNvSpPr>
          <p:nvPr>
            <p:ph type="title"/>
          </p:nvPr>
        </p:nvSpPr>
        <p:spPr>
          <a:xfrm>
            <a:off x="468313" y="1052513"/>
            <a:ext cx="8229600" cy="647700"/>
          </a:xfrm>
        </p:spPr>
        <p:txBody>
          <a:bodyPr/>
          <a:lstStyle/>
          <a:p>
            <a:pPr algn="ctr"/>
            <a:r>
              <a:rPr lang="en-US" altLang="en-US" sz="2800" b="1" dirty="0"/>
              <a:t>International cooperation</a:t>
            </a:r>
            <a:endParaRPr lang="en-US" altLang="en-US" sz="2800" dirty="0"/>
          </a:p>
        </p:txBody>
      </p:sp>
      <p:graphicFrame>
        <p:nvGraphicFramePr>
          <p:cNvPr id="4" name="Označba mesta vsebine 3">
            <a:extLst>
              <a:ext uri="{FF2B5EF4-FFF2-40B4-BE49-F238E27FC236}">
                <a16:creationId xmlns:a16="http://schemas.microsoft.com/office/drawing/2014/main" id="{8F8E6372-E329-4A31-8F9E-AC3E17458A2F}"/>
              </a:ext>
            </a:extLst>
          </p:cNvPr>
          <p:cNvGraphicFramePr>
            <a:graphicFrameLocks noGrp="1"/>
          </p:cNvGraphicFramePr>
          <p:nvPr>
            <p:ph idx="1"/>
            <p:extLst>
              <p:ext uri="{D42A27DB-BD31-4B8C-83A1-F6EECF244321}">
                <p14:modId xmlns:p14="http://schemas.microsoft.com/office/powerpoint/2010/main" val="3454839115"/>
              </p:ext>
            </p:extLst>
          </p:nvPr>
        </p:nvGraphicFramePr>
        <p:xfrm>
          <a:off x="611187" y="1700213"/>
          <a:ext cx="8064500" cy="453608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53608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rgbClr val="000000"/>
                          </a:solidFill>
                          <a:effectLst/>
                          <a:latin typeface="+mn-lt"/>
                          <a:ea typeface="MS PGothic" pitchFamily="34" charset="-128"/>
                        </a:rPr>
                        <a:t>Budapest Convention</a:t>
                      </a:r>
                    </a:p>
                    <a:p>
                      <a:pPr marL="0" marR="0" lvl="0" indent="0" algn="ctr" defTabSz="914400" rtl="0" eaLnBrk="1" fontAlgn="base" latinLnBrk="0" hangingPunct="1">
                        <a:lnSpc>
                          <a:spcPct val="100000"/>
                        </a:lnSpc>
                        <a:spcBef>
                          <a:spcPct val="0"/>
                        </a:spcBef>
                        <a:spcAft>
                          <a:spcPct val="0"/>
                        </a:spcAft>
                        <a:buClrTx/>
                        <a:buSzTx/>
                        <a:buFont typeface="Arial" pitchFamily="34" charset="0"/>
                        <a:buNone/>
                        <a:tabLst/>
                      </a:pPr>
                      <a:r>
                        <a:rPr kumimoji="0" lang="en-AU" sz="1400" b="1" i="0" u="none" strike="noStrike" cap="none" normalizeH="0" baseline="0" dirty="0">
                          <a:ln>
                            <a:noFill/>
                          </a:ln>
                          <a:solidFill>
                            <a:srgbClr val="000000"/>
                          </a:solidFill>
                          <a:effectLst/>
                          <a:latin typeface="+mn-lt"/>
                          <a:ea typeface="MS PGothic" pitchFamily="34" charset="-128"/>
                        </a:rPr>
                        <a:t>24/7 network (Article 35)</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2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400" b="0" i="0" u="none" strike="noStrike" cap="none" normalizeH="0" baseline="0" dirty="0">
                          <a:ln>
                            <a:noFill/>
                          </a:ln>
                          <a:solidFill>
                            <a:srgbClr val="000000"/>
                          </a:solidFill>
                          <a:effectLst/>
                          <a:latin typeface="+mn-lt"/>
                          <a:ea typeface="MS PGothic" pitchFamily="34" charset="-128"/>
                        </a:rPr>
                        <a:t>Each Party shall designate a point of contact available on 24/7 basis for immediate assistance for the purpose of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investigations or proceedings concerning criminal offences related to computer systems and data,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or for the collection of evidence in electronic form of a criminal offence.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4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400" b="0" i="0" u="none" strike="noStrike" cap="none" normalizeH="0" baseline="0" dirty="0">
                          <a:ln>
                            <a:noFill/>
                          </a:ln>
                          <a:solidFill>
                            <a:srgbClr val="000000"/>
                          </a:solidFill>
                          <a:effectLst/>
                          <a:latin typeface="+mn-lt"/>
                          <a:ea typeface="MS PGothic" pitchFamily="34" charset="-128"/>
                        </a:rPr>
                        <a:t>Such assistance shall include facilitating, or directly carrying out the following measures: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the provision of technical advice;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the </a:t>
                      </a:r>
                      <a:r>
                        <a:rPr kumimoji="0" lang="en-AU" sz="1400" b="0" i="0" u="sng" strike="noStrike" cap="none" normalizeH="0" baseline="0" dirty="0">
                          <a:ln>
                            <a:noFill/>
                          </a:ln>
                          <a:solidFill>
                            <a:srgbClr val="000000"/>
                          </a:solidFill>
                          <a:effectLst/>
                          <a:latin typeface="+mn-lt"/>
                          <a:ea typeface="MS PGothic" pitchFamily="34" charset="-128"/>
                        </a:rPr>
                        <a:t>preservation of data </a:t>
                      </a:r>
                      <a:r>
                        <a:rPr kumimoji="0" lang="en-AU" sz="1400" b="0" i="0" u="none" strike="noStrike" cap="none" normalizeH="0" baseline="0" dirty="0">
                          <a:ln>
                            <a:noFill/>
                          </a:ln>
                          <a:solidFill>
                            <a:srgbClr val="000000"/>
                          </a:solidFill>
                          <a:effectLst/>
                          <a:latin typeface="+mn-lt"/>
                          <a:ea typeface="MS PGothic" pitchFamily="34" charset="-128"/>
                        </a:rPr>
                        <a:t>(Article 29 and 30);</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the </a:t>
                      </a:r>
                      <a:r>
                        <a:rPr kumimoji="0" lang="en-AU" sz="1400" b="0" i="0" u="sng" strike="noStrike" cap="none" normalizeH="0" baseline="0" dirty="0">
                          <a:ln>
                            <a:noFill/>
                          </a:ln>
                          <a:solidFill>
                            <a:srgbClr val="000000"/>
                          </a:solidFill>
                          <a:effectLst/>
                          <a:latin typeface="+mn-lt"/>
                          <a:ea typeface="MS PGothic" pitchFamily="34" charset="-128"/>
                        </a:rPr>
                        <a:t>collection of evidence</a:t>
                      </a:r>
                      <a:r>
                        <a:rPr kumimoji="0" lang="en-AU" sz="1400" b="0" i="0" u="none" strike="noStrike" cap="none" normalizeH="0" baseline="0" dirty="0">
                          <a:ln>
                            <a:noFill/>
                          </a:ln>
                          <a:solidFill>
                            <a:srgbClr val="000000"/>
                          </a:solidFill>
                          <a:effectLst/>
                          <a:latin typeface="+mn-lt"/>
                          <a:ea typeface="MS PGothic" pitchFamily="34" charset="-128"/>
                        </a:rPr>
                        <a: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the provision of legal information,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and locating of suspects. </a:t>
                      </a:r>
                    </a:p>
                  </a:txBody>
                  <a:tcPr marL="91444" marR="91444" marT="45687" marB="456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rgbClr val="000000"/>
                          </a:solidFill>
                          <a:effectLst/>
                          <a:latin typeface="+mn-lt"/>
                          <a:ea typeface="MS PGothic" pitchFamily="34" charset="-128"/>
                        </a:rPr>
                        <a:t>Warsaw Convention </a:t>
                      </a:r>
                    </a:p>
                    <a:p>
                      <a:pPr marL="0" marR="0" lvl="0" indent="0" algn="ctr" defTabSz="914400" rtl="0" eaLnBrk="1" fontAlgn="base" latinLnBrk="0" hangingPunct="1">
                        <a:lnSpc>
                          <a:spcPct val="100000"/>
                        </a:lnSpc>
                        <a:spcBef>
                          <a:spcPct val="0"/>
                        </a:spcBef>
                        <a:spcAft>
                          <a:spcPct val="0"/>
                        </a:spcAft>
                        <a:buClrTx/>
                        <a:buSzTx/>
                        <a:buFont typeface="Arial" pitchFamily="34" charset="0"/>
                        <a:buNone/>
                        <a:tabLst/>
                      </a:pPr>
                      <a:r>
                        <a:rPr kumimoji="0" lang="en-AU" sz="1400" b="1" i="0" u="none" strike="noStrike" cap="none" normalizeH="0" baseline="0" dirty="0">
                          <a:ln>
                            <a:noFill/>
                          </a:ln>
                          <a:solidFill>
                            <a:srgbClr val="000000"/>
                          </a:solidFill>
                          <a:effectLst/>
                          <a:latin typeface="+mn-lt"/>
                          <a:ea typeface="MS PGothic" pitchFamily="34" charset="-128"/>
                        </a:rPr>
                        <a:t>FIU cooperation (Articles 46 – 47)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8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400" b="0" i="0" u="none" strike="noStrike" cap="none" normalizeH="0" baseline="0" dirty="0">
                          <a:ln>
                            <a:noFill/>
                          </a:ln>
                          <a:solidFill>
                            <a:srgbClr val="000000"/>
                          </a:solidFill>
                          <a:effectLst/>
                          <a:latin typeface="+mn-lt"/>
                          <a:ea typeface="MS PGothic" pitchFamily="34" charset="-128"/>
                        </a:rPr>
                        <a:t>FIUs exchange, spontaneously or on request any accessible information that may be relevant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to the processing or analysis of information or,</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400" b="0" i="0" u="none" strike="noStrike" cap="none" normalizeH="0" baseline="0" dirty="0">
                          <a:ln>
                            <a:noFill/>
                          </a:ln>
                          <a:solidFill>
                            <a:srgbClr val="000000"/>
                          </a:solidFill>
                          <a:effectLst/>
                          <a:latin typeface="+mn-lt"/>
                          <a:ea typeface="MS PGothic" pitchFamily="34" charset="-128"/>
                        </a:rPr>
                        <a:t>to investigation by the FIU regarding financial transactions </a:t>
                      </a:r>
                      <a:r>
                        <a:rPr kumimoji="0" lang="en-AU" sz="1400" b="0" i="0" u="sng" strike="noStrike" cap="none" normalizeH="0" baseline="0" dirty="0">
                          <a:ln>
                            <a:noFill/>
                          </a:ln>
                          <a:solidFill>
                            <a:srgbClr val="000000"/>
                          </a:solidFill>
                          <a:effectLst/>
                          <a:latin typeface="+mn-lt"/>
                          <a:ea typeface="MS PGothic" pitchFamily="34" charset="-128"/>
                        </a:rPr>
                        <a:t>related to money laundering</a:t>
                      </a:r>
                      <a:r>
                        <a:rPr kumimoji="0" lang="en-AU" sz="1400" b="0" i="0" u="none" strike="noStrike" cap="none" normalizeH="0" baseline="0" dirty="0">
                          <a:ln>
                            <a:noFill/>
                          </a:ln>
                          <a:solidFill>
                            <a:srgbClr val="000000"/>
                          </a:solidFill>
                          <a:effectLst/>
                          <a:latin typeface="+mn-lt"/>
                          <a:ea typeface="MS PGothic" pitchFamily="34" charset="-128"/>
                        </a:rPr>
                        <a:t> and the natural or legal persons involved.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AU" sz="14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AU" sz="1400" b="0" i="0" u="none" strike="noStrike" cap="none" normalizeH="0" baseline="0" dirty="0">
                          <a:ln>
                            <a:noFill/>
                          </a:ln>
                          <a:solidFill>
                            <a:srgbClr val="000000"/>
                          </a:solidFill>
                          <a:effectLst/>
                          <a:latin typeface="+mn-lt"/>
                          <a:ea typeface="MS PGothic" pitchFamily="34" charset="-128"/>
                        </a:rPr>
                        <a:t>FIU power to postpone suspicious transactions.</a:t>
                      </a:r>
                    </a:p>
                  </a:txBody>
                  <a:tcPr marL="91444" marR="91444" marT="45687" marB="456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Naslov 1">
            <a:extLst>
              <a:ext uri="{FF2B5EF4-FFF2-40B4-BE49-F238E27FC236}">
                <a16:creationId xmlns:a16="http://schemas.microsoft.com/office/drawing/2014/main" id="{6CEA2775-272B-422D-A57A-647E7CDB7056}"/>
              </a:ext>
            </a:extLst>
          </p:cNvPr>
          <p:cNvSpPr>
            <a:spLocks noGrp="1"/>
          </p:cNvSpPr>
          <p:nvPr>
            <p:ph type="title"/>
          </p:nvPr>
        </p:nvSpPr>
        <p:spPr>
          <a:xfrm>
            <a:off x="468313" y="1052513"/>
            <a:ext cx="8229600" cy="863600"/>
          </a:xfrm>
        </p:spPr>
        <p:txBody>
          <a:bodyPr/>
          <a:lstStyle/>
          <a:p>
            <a:pPr algn="ctr"/>
            <a:r>
              <a:rPr lang="en-US" altLang="en-US" sz="2800" b="1" dirty="0"/>
              <a:t>National Contact Points</a:t>
            </a:r>
            <a:r>
              <a:rPr lang="sl-SI" altLang="en-US" sz="2800" b="1" dirty="0"/>
              <a:t> </a:t>
            </a:r>
            <a:r>
              <a:rPr lang="sl-SI" altLang="en-US" sz="2800" b="1" dirty="0">
                <a:solidFill>
                  <a:srgbClr val="FF0000"/>
                </a:solidFill>
              </a:rPr>
              <a:t>?</a:t>
            </a:r>
            <a:endParaRPr lang="en-US" altLang="en-US" sz="2800" dirty="0">
              <a:solidFill>
                <a:srgbClr val="FF0000"/>
              </a:solidFill>
            </a:endParaRPr>
          </a:p>
        </p:txBody>
      </p:sp>
      <p:graphicFrame>
        <p:nvGraphicFramePr>
          <p:cNvPr id="4" name="Označba mesta vsebine 3">
            <a:extLst>
              <a:ext uri="{FF2B5EF4-FFF2-40B4-BE49-F238E27FC236}">
                <a16:creationId xmlns:a16="http://schemas.microsoft.com/office/drawing/2014/main" id="{8BE883EE-3B78-48B2-AA98-64B679F54312}"/>
              </a:ext>
            </a:extLst>
          </p:cNvPr>
          <p:cNvGraphicFramePr>
            <a:graphicFrameLocks noGrp="1"/>
          </p:cNvGraphicFramePr>
          <p:nvPr>
            <p:ph idx="1"/>
            <p:extLst>
              <p:ext uri="{D42A27DB-BD31-4B8C-83A1-F6EECF244321}">
                <p14:modId xmlns:p14="http://schemas.microsoft.com/office/powerpoint/2010/main" val="186572120"/>
              </p:ext>
            </p:extLst>
          </p:nvPr>
        </p:nvGraphicFramePr>
        <p:xfrm>
          <a:off x="539750" y="1916113"/>
          <a:ext cx="8064500" cy="41767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CARIN/AROs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Interpol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Eurojust</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a:t>
                      </a:r>
                      <a:r>
                        <a:rPr kumimoji="0" lang="sl-SI" sz="1600" b="0" i="0" u="none" strike="noStrike" cap="none" normalizeH="0" baseline="0" dirty="0">
                          <a:ln>
                            <a:noFill/>
                          </a:ln>
                          <a:solidFill>
                            <a:srgbClr val="000000"/>
                          </a:solidFill>
                          <a:effectLst/>
                          <a:latin typeface="+mn-lt"/>
                          <a:ea typeface="MS PGothic" charset="0"/>
                          <a:cs typeface="MS PGothic" charset="0"/>
                        </a:rPr>
                        <a:t> agreements</a:t>
                      </a:r>
                      <a:endParaRPr kumimoji="0" lang="en-US" sz="14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Central authority </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Ministry of Justice</a:t>
                      </a:r>
                      <a:r>
                        <a:rPr kumimoji="0" lang="sl-SI" sz="1600" b="0" i="0" u="none" strike="noStrike" cap="none" normalizeH="0" baseline="0" dirty="0">
                          <a:ln>
                            <a:noFill/>
                          </a:ln>
                          <a:solidFill>
                            <a:srgbClr val="000000"/>
                          </a:solidFill>
                          <a:effectLst/>
                          <a:latin typeface="+mn-lt"/>
                          <a:ea typeface="MS PGothic" charset="0"/>
                          <a:cs typeface="MS PGothic" charset="0"/>
                        </a:rPr>
                        <a:t>?</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 agreements enable direct cooperation</a:t>
                      </a:r>
                      <a:r>
                        <a:rPr kumimoji="0" lang="sl-SI" sz="1600" b="0" i="0" u="none" strike="noStrike" cap="none" normalizeH="0" baseline="0" dirty="0">
                          <a:ln>
                            <a:noFill/>
                          </a:ln>
                          <a:solidFill>
                            <a:srgbClr val="000000"/>
                          </a:solidFill>
                          <a:effectLst/>
                          <a:latin typeface="+mn-lt"/>
                          <a:ea typeface="MS PGothic" charset="0"/>
                          <a:cs typeface="MS PGothic" charset="0"/>
                        </a:rPr>
                        <a:t> (prosecutor-prosecutor, judge-judge)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facilitate</a:t>
                      </a:r>
                      <a:r>
                        <a:rPr kumimoji="0" lang="sl-SI" sz="1600" b="0" i="0" u="none" strike="noStrike" cap="none" normalizeH="0" baseline="0" dirty="0">
                          <a:ln>
                            <a:noFill/>
                          </a:ln>
                          <a:solidFill>
                            <a:srgbClr val="000000"/>
                          </a:solidFill>
                          <a:effectLst/>
                          <a:latin typeface="+mn-lt"/>
                          <a:ea typeface="MS PGothic" charset="0"/>
                          <a:cs typeface="MS PGothic" charset="0"/>
                        </a:rPr>
                        <a:t>?</a:t>
                      </a:r>
                      <a:r>
                        <a:rPr kumimoji="0" lang="en-US" sz="1600" b="0" i="0" u="none" strike="noStrike" cap="none" normalizeH="0" baseline="0" dirty="0">
                          <a:ln>
                            <a:noFill/>
                          </a:ln>
                          <a:solidFill>
                            <a:srgbClr val="000000"/>
                          </a:solidFill>
                          <a:effectLst/>
                          <a:latin typeface="+mn-lt"/>
                          <a:ea typeface="MS PGothic" charset="0"/>
                          <a:cs typeface="MS PGothic" charset="0"/>
                        </a:rPr>
                        <a:t>: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sl-SI" sz="1600" b="0" i="0" u="none" strike="noStrike" cap="none" normalizeH="0" baseline="0" dirty="0">
                          <a:ln>
                            <a:noFill/>
                          </a:ln>
                          <a:solidFill>
                            <a:srgbClr val="000000"/>
                          </a:solidFill>
                          <a:effectLst/>
                          <a:latin typeface="+mn-lt"/>
                          <a:ea typeface="MS PGothic" charset="0"/>
                          <a:cs typeface="MS PGothic" charset="0"/>
                        </a:rPr>
                        <a:t>JIT</a:t>
                      </a:r>
                      <a:r>
                        <a:rPr kumimoji="0" lang="en-US" sz="1600" b="0" i="0" u="none" strike="noStrike" cap="none" normalizeH="0" baseline="0" dirty="0">
                          <a:ln>
                            <a:noFill/>
                          </a:ln>
                          <a:solidFill>
                            <a:srgbClr val="000000"/>
                          </a:solidFill>
                          <a:effectLst/>
                          <a:latin typeface="+mn-lt"/>
                          <a:ea typeface="MS PGothic" charset="0"/>
                          <a:cs typeface="MS PGothic" charset="0"/>
                        </a:rPr>
                        <a:t>s</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parallel investigation</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600" b="0" i="0" u="none" strike="noStrike" cap="none" normalizeH="0" baseline="0" dirty="0">
                          <a:ln>
                            <a:noFill/>
                          </a:ln>
                          <a:solidFill>
                            <a:srgbClr val="000000"/>
                          </a:solidFill>
                          <a:effectLst/>
                          <a:latin typeface="+mn-lt"/>
                          <a:ea typeface="MS PGothic" charset="0"/>
                          <a:cs typeface="MS PGothic" charset="0"/>
                        </a:rPr>
                        <a:t>on MLA</a:t>
                      </a:r>
                    </a:p>
                    <a:p>
                      <a:pPr marL="457200" marR="0" lvl="1" indent="0" algn="l" defTabSz="914400" rtl="0" eaLnBrk="1" fontAlgn="base" latinLnBrk="0" hangingPunct="1">
                        <a:lnSpc>
                          <a:spcPct val="100000"/>
                        </a:lnSpc>
                        <a:spcBef>
                          <a:spcPct val="0"/>
                        </a:spcBef>
                        <a:spcAft>
                          <a:spcPct val="0"/>
                        </a:spcAft>
                        <a:buClrTx/>
                        <a:buSzTx/>
                        <a:buFont typeface="Arial"/>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Naslov 1">
            <a:extLst>
              <a:ext uri="{FF2B5EF4-FFF2-40B4-BE49-F238E27FC236}">
                <a16:creationId xmlns:a16="http://schemas.microsoft.com/office/drawing/2014/main" id="{7F6479B1-D45E-4DA4-84DD-B1ECA1DB4B1D}"/>
              </a:ext>
            </a:extLst>
          </p:cNvPr>
          <p:cNvSpPr>
            <a:spLocks noGrp="1"/>
          </p:cNvSpPr>
          <p:nvPr>
            <p:ph type="title"/>
          </p:nvPr>
        </p:nvSpPr>
        <p:spPr>
          <a:xfrm>
            <a:off x="623888" y="1124745"/>
            <a:ext cx="7886700" cy="792088"/>
          </a:xfrm>
        </p:spPr>
        <p:txBody>
          <a:bodyPr/>
          <a:lstStyle/>
          <a:p>
            <a:r>
              <a:rPr lang="en-US" altLang="en-US" b="1" dirty="0"/>
              <a:t> Question</a:t>
            </a:r>
            <a:r>
              <a:rPr lang="sl-SI" altLang="en-US" b="1" dirty="0"/>
              <a:t>s:</a:t>
            </a:r>
            <a:endParaRPr lang="sl-SI" altLang="en-US" dirty="0"/>
          </a:p>
        </p:txBody>
      </p:sp>
      <p:sp>
        <p:nvSpPr>
          <p:cNvPr id="17411" name="Ograda vsebine 2">
            <a:extLst>
              <a:ext uri="{FF2B5EF4-FFF2-40B4-BE49-F238E27FC236}">
                <a16:creationId xmlns:a16="http://schemas.microsoft.com/office/drawing/2014/main" id="{2F82FF8B-0BD8-4706-9553-9785195B19A9}"/>
              </a:ext>
            </a:extLst>
          </p:cNvPr>
          <p:cNvSpPr>
            <a:spLocks noGrp="1"/>
          </p:cNvSpPr>
          <p:nvPr>
            <p:ph type="body" idx="1"/>
          </p:nvPr>
        </p:nvSpPr>
        <p:spPr>
          <a:xfrm>
            <a:off x="623888" y="2132857"/>
            <a:ext cx="7886700" cy="3956796"/>
          </a:xfrm>
        </p:spPr>
        <p:txBody>
          <a:bodyPr>
            <a:normAutofit fontScale="85000" lnSpcReduction="10000"/>
          </a:bodyPr>
          <a:lstStyle/>
          <a:p>
            <a:pPr marL="457200" indent="-457200">
              <a:lnSpc>
                <a:spcPct val="110000"/>
              </a:lnSpc>
              <a:buFont typeface="+mj-lt"/>
              <a:buAutoNum type="arabicPeriod"/>
            </a:pPr>
            <a:r>
              <a:rPr lang="en-US" altLang="en-US" sz="2000" dirty="0"/>
              <a:t>Which domestic authorities are involved in international cooperation:  exchange of information,  MLA and postponement of transaction?</a:t>
            </a:r>
            <a:endParaRPr lang="sl-SI" altLang="en-US" sz="2000" dirty="0"/>
          </a:p>
          <a:p>
            <a:pPr marL="457200" indent="-457200">
              <a:lnSpc>
                <a:spcPct val="110000"/>
              </a:lnSpc>
              <a:buFont typeface="+mj-lt"/>
              <a:buAutoNum type="arabicPeriod"/>
            </a:pPr>
            <a:r>
              <a:rPr lang="en-US" altLang="en-US" sz="2000" dirty="0"/>
              <a:t>Relevant networks and </a:t>
            </a:r>
            <a:r>
              <a:rPr lang="en-US" altLang="en-US" sz="2000" dirty="0" err="1"/>
              <a:t>organisations</a:t>
            </a:r>
            <a:r>
              <a:rPr lang="en-US" altLang="en-US" sz="2000" dirty="0"/>
              <a:t>? Who are the national contact points?</a:t>
            </a:r>
            <a:endParaRPr lang="sl-SI" altLang="en-US" sz="2000" dirty="0"/>
          </a:p>
          <a:p>
            <a:pPr marL="457200" indent="-457200">
              <a:lnSpc>
                <a:spcPct val="110000"/>
              </a:lnSpc>
              <a:buFont typeface="+mj-lt"/>
              <a:buAutoNum type="arabicPeriod"/>
            </a:pPr>
            <a:r>
              <a:rPr lang="en-US" altLang="en-US" sz="2000" dirty="0"/>
              <a:t>Who is the central authority for Warsaw and Budapest Convention?</a:t>
            </a:r>
            <a:endParaRPr lang="sl-SI" altLang="en-US" sz="2000" dirty="0"/>
          </a:p>
          <a:p>
            <a:pPr marL="457200" indent="-457200">
              <a:lnSpc>
                <a:spcPct val="110000"/>
              </a:lnSpc>
              <a:buFont typeface="+mj-lt"/>
              <a:buAutoNum type="arabicPeriod"/>
            </a:pPr>
            <a:r>
              <a:rPr lang="en-US" altLang="en-US" sz="2000" dirty="0"/>
              <a:t>Which information can be requested and which procedural requests can be made on the basis of Warsaw and Budapest Convention? </a:t>
            </a:r>
            <a:endParaRPr lang="sl-SI" altLang="en-US" sz="2000" dirty="0"/>
          </a:p>
          <a:p>
            <a:pPr marL="457200" indent="-457200">
              <a:lnSpc>
                <a:spcPct val="110000"/>
              </a:lnSpc>
              <a:buFont typeface="+mj-lt"/>
              <a:buAutoNum type="arabicPeriod"/>
            </a:pPr>
            <a:r>
              <a:rPr lang="en-US" altLang="en-US" sz="2000" dirty="0"/>
              <a:t>What is the relevant domestic legislation for international cooperation (police, prosecutors, MLA?)</a:t>
            </a:r>
            <a:endParaRPr lang="sl-SI" altLang="en-US" sz="2000" dirty="0"/>
          </a:p>
          <a:p>
            <a:pPr marL="457200" indent="-457200">
              <a:lnSpc>
                <a:spcPct val="110000"/>
              </a:lnSpc>
              <a:buFont typeface="+mj-lt"/>
              <a:buAutoNum type="arabicPeriod"/>
            </a:pPr>
            <a:r>
              <a:rPr lang="en-US" altLang="en-US" sz="2000" dirty="0"/>
              <a:t>What is the practice with direct cooperation with MSPs in USA?</a:t>
            </a:r>
            <a:endParaRPr lang="sl-SI" altLang="en-US" sz="2000" dirty="0"/>
          </a:p>
          <a:p>
            <a:pPr marL="457200" indent="-457200">
              <a:lnSpc>
                <a:spcPct val="110000"/>
              </a:lnSpc>
              <a:buFont typeface="+mj-lt"/>
              <a:buAutoNum type="arabicPeriod"/>
            </a:pPr>
            <a:r>
              <a:rPr lang="sl-SI" altLang="en-US" sz="2000" dirty="0"/>
              <a:t>Data on MLA/STATISTICS?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Naslov 1">
            <a:extLst>
              <a:ext uri="{FF2B5EF4-FFF2-40B4-BE49-F238E27FC236}">
                <a16:creationId xmlns:a16="http://schemas.microsoft.com/office/drawing/2014/main" id="{603E4D69-565B-4977-BE8E-79AE7BCF8449}"/>
              </a:ext>
            </a:extLst>
          </p:cNvPr>
          <p:cNvSpPr>
            <a:spLocks noGrp="1"/>
          </p:cNvSpPr>
          <p:nvPr>
            <p:ph type="title"/>
          </p:nvPr>
        </p:nvSpPr>
        <p:spPr>
          <a:xfrm>
            <a:off x="468313" y="1052513"/>
            <a:ext cx="8229600" cy="647700"/>
          </a:xfrm>
        </p:spPr>
        <p:txBody>
          <a:bodyPr/>
          <a:lstStyle/>
          <a:p>
            <a:r>
              <a:rPr lang="en-US" altLang="en-US" sz="2800" b="1"/>
              <a:t>Exercise</a:t>
            </a:r>
            <a:endParaRPr lang="en-US" altLang="en-US" sz="2800"/>
          </a:p>
        </p:txBody>
      </p:sp>
      <p:graphicFrame>
        <p:nvGraphicFramePr>
          <p:cNvPr id="4" name="Označba mesta vsebine 3">
            <a:extLst>
              <a:ext uri="{FF2B5EF4-FFF2-40B4-BE49-F238E27FC236}">
                <a16:creationId xmlns:a16="http://schemas.microsoft.com/office/drawing/2014/main" id="{C4DBB384-D3A2-4DB2-BA8E-C2BBC6EC4AC6}"/>
              </a:ext>
            </a:extLst>
          </p:cNvPr>
          <p:cNvGraphicFramePr>
            <a:graphicFrameLocks noGrp="1"/>
          </p:cNvGraphicFramePr>
          <p:nvPr>
            <p:ph idx="1"/>
            <p:extLst>
              <p:ext uri="{D42A27DB-BD31-4B8C-83A1-F6EECF244321}">
                <p14:modId xmlns:p14="http://schemas.microsoft.com/office/powerpoint/2010/main" val="1599879956"/>
              </p:ext>
            </p:extLst>
          </p:nvPr>
        </p:nvGraphicFramePr>
        <p:xfrm>
          <a:off x="633041" y="1772816"/>
          <a:ext cx="8064500" cy="4464074"/>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46407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1800" b="1" i="0" u="none" strike="noStrike" cap="none" normalizeH="0" baseline="0" dirty="0">
                          <a:ln>
                            <a:noFill/>
                          </a:ln>
                          <a:solidFill>
                            <a:schemeClr val="tx1"/>
                          </a:solidFill>
                          <a:effectLst/>
                          <a:latin typeface="+mn-lt"/>
                          <a:ea typeface="MS PGothic" pitchFamily="34" charset="-128"/>
                        </a:rPr>
                        <a:t>Discuss </a:t>
                      </a:r>
                      <a:r>
                        <a:rPr kumimoji="0" lang="en-US" sz="1800" b="1" i="0" u="none" strike="noStrike" cap="none" normalizeH="0" baseline="0" dirty="0">
                          <a:ln>
                            <a:noFill/>
                          </a:ln>
                          <a:solidFill>
                            <a:schemeClr val="tx1"/>
                          </a:solidFill>
                          <a:effectLst/>
                          <a:latin typeface="+mn-lt"/>
                          <a:ea typeface="MS PGothic" pitchFamily="34" charset="-128"/>
                        </a:rPr>
                        <a:t>domestic </a:t>
                      </a:r>
                      <a:r>
                        <a:rPr kumimoji="0" lang="en-US" sz="1800" b="1" i="0" u="sng" strike="noStrike" cap="none" normalizeH="0" baseline="0" dirty="0">
                          <a:ln>
                            <a:noFill/>
                          </a:ln>
                          <a:solidFill>
                            <a:schemeClr val="tx1"/>
                          </a:solidFill>
                          <a:effectLst/>
                          <a:latin typeface="+mn-lt"/>
                          <a:ea typeface="MS PGothic" pitchFamily="34" charset="-128"/>
                        </a:rPr>
                        <a:t>legal provisions </a:t>
                      </a:r>
                      <a:r>
                        <a:rPr kumimoji="0" lang="en-US" sz="1800" b="1" i="0" u="none" strike="noStrike" cap="none" normalizeH="0" baseline="0" dirty="0">
                          <a:ln>
                            <a:noFill/>
                          </a:ln>
                          <a:solidFill>
                            <a:schemeClr val="tx1"/>
                          </a:solidFill>
                          <a:effectLst/>
                          <a:latin typeface="+mn-lt"/>
                          <a:ea typeface="MS PGothic" pitchFamily="34" charset="-128"/>
                        </a:rPr>
                        <a:t>and jurisprudence on: </a:t>
                      </a:r>
                      <a:endParaRPr kumimoji="0" lang="sl-SI" sz="1800" b="1"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mn-lt"/>
                          <a:ea typeface="MS PGothic" pitchFamily="34" charset="-128"/>
                        </a:rPr>
                        <a:t>MLA request and execution</a:t>
                      </a:r>
                      <a:r>
                        <a:rPr kumimoji="0" lang="sl-SI" sz="1800" b="0" i="0" u="none" strike="noStrike" cap="none" normalizeH="0" baseline="0" dirty="0">
                          <a:ln>
                            <a:noFill/>
                          </a:ln>
                          <a:solidFill>
                            <a:schemeClr val="tx1"/>
                          </a:solidFill>
                          <a:effectLst/>
                          <a:latin typeface="+mn-lt"/>
                          <a:ea typeface="MS PGothic" pitchFamily="34" charset="-128"/>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access to bank data</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access to </a:t>
                      </a:r>
                      <a:r>
                        <a:rPr kumimoji="0" lang="sl-SI" sz="1800" b="0" i="0" u="none" strike="noStrike" cap="none" normalizeH="0" baseline="0" dirty="0">
                          <a:ln>
                            <a:noFill/>
                          </a:ln>
                          <a:solidFill>
                            <a:schemeClr val="tx1"/>
                          </a:solidFill>
                          <a:effectLst/>
                          <a:latin typeface="+mn-lt"/>
                          <a:ea typeface="MS PGothic" pitchFamily="34" charset="-128"/>
                        </a:rPr>
                        <a:t>ISP</a:t>
                      </a:r>
                      <a:r>
                        <a:rPr kumimoji="0" lang="sl-SI" altLang="en-US" sz="1800" b="0" i="0" u="none" strike="noStrike" cap="none" normalizeH="0" baseline="0" dirty="0">
                          <a:ln>
                            <a:noFill/>
                          </a:ln>
                          <a:solidFill>
                            <a:schemeClr val="tx1"/>
                          </a:solidFill>
                          <a:effectLst/>
                          <a:latin typeface="+mn-lt"/>
                          <a:ea typeface="MS PGothic" pitchFamily="34" charset="-128"/>
                        </a:rPr>
                        <a:t>’</a:t>
                      </a:r>
                      <a:r>
                        <a:rPr kumimoji="0" lang="sl-SI" sz="1800" b="0" i="0" u="none" strike="noStrike" cap="none" normalizeH="0" baseline="0" dirty="0">
                          <a:ln>
                            <a:noFill/>
                          </a:ln>
                          <a:solidFill>
                            <a:schemeClr val="tx1"/>
                          </a:solidFill>
                          <a:effectLst/>
                          <a:latin typeface="+mn-lt"/>
                          <a:ea typeface="MS PGothic" pitchFamily="34" charset="-128"/>
                        </a:rPr>
                        <a:t>s </a:t>
                      </a:r>
                      <a:r>
                        <a:rPr kumimoji="0" lang="en-US" sz="1800" b="0" i="0" u="none" strike="noStrike" cap="none" normalizeH="0" baseline="0" dirty="0">
                          <a:ln>
                            <a:noFill/>
                          </a:ln>
                          <a:solidFill>
                            <a:schemeClr val="tx1"/>
                          </a:solidFill>
                          <a:effectLst/>
                          <a:latin typeface="+mn-lt"/>
                          <a:ea typeface="MS PGothic" pitchFamily="34" charset="-128"/>
                        </a:rPr>
                        <a:t>subscriber, traffic and content data, including interception</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preservation request direct</a:t>
                      </a:r>
                      <a:r>
                        <a:rPr kumimoji="0" lang="sl-SI" sz="1800" b="0" i="0" u="none" strike="noStrike" cap="none" normalizeH="0" baseline="0" dirty="0">
                          <a:ln>
                            <a:noFill/>
                          </a:ln>
                          <a:solidFill>
                            <a:schemeClr val="tx1"/>
                          </a:solidFill>
                          <a:effectLst/>
                          <a:latin typeface="+mn-lt"/>
                          <a:ea typeface="MS PGothic" pitchFamily="34" charset="-128"/>
                        </a:rPr>
                        <a:t>ly</a:t>
                      </a:r>
                      <a:r>
                        <a:rPr kumimoji="0" lang="en-US" sz="1800" b="0" i="0" u="none" strike="noStrike" cap="none" normalizeH="0" baseline="0" dirty="0">
                          <a:ln>
                            <a:noFill/>
                          </a:ln>
                          <a:solidFill>
                            <a:schemeClr val="tx1"/>
                          </a:solidFill>
                          <a:effectLst/>
                          <a:latin typeface="+mn-lt"/>
                          <a:ea typeface="MS PGothic" pitchFamily="34" charset="-128"/>
                        </a:rPr>
                        <a:t> to ISP</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ac</a:t>
                      </a:r>
                      <a:r>
                        <a:rPr kumimoji="0" lang="sl-SI" sz="1800" b="0" i="0" u="none" strike="noStrike" cap="none" normalizeH="0" baseline="0" dirty="0">
                          <a:ln>
                            <a:noFill/>
                          </a:ln>
                          <a:solidFill>
                            <a:schemeClr val="tx1"/>
                          </a:solidFill>
                          <a:effectLst/>
                          <a:latin typeface="+mn-lt"/>
                          <a:ea typeface="MS PGothic" pitchFamily="34" charset="-128"/>
                        </a:rPr>
                        <a:t>c</a:t>
                      </a:r>
                      <a:r>
                        <a:rPr kumimoji="0" lang="en-US" sz="1800" b="0" i="0" u="none" strike="noStrike" cap="none" normalizeH="0" baseline="0" dirty="0" err="1">
                          <a:ln>
                            <a:noFill/>
                          </a:ln>
                          <a:solidFill>
                            <a:schemeClr val="tx1"/>
                          </a:solidFill>
                          <a:effectLst/>
                          <a:latin typeface="+mn-lt"/>
                          <a:ea typeface="MS PGothic" pitchFamily="34" charset="-128"/>
                        </a:rPr>
                        <a:t>ess</a:t>
                      </a:r>
                      <a:r>
                        <a:rPr kumimoji="0" lang="en-US" sz="1800" b="0" i="0" u="none" strike="noStrike" cap="none" normalizeH="0" baseline="0" dirty="0">
                          <a:ln>
                            <a:noFill/>
                          </a:ln>
                          <a:solidFill>
                            <a:schemeClr val="tx1"/>
                          </a:solidFill>
                          <a:effectLst/>
                          <a:latin typeface="+mn-lt"/>
                          <a:ea typeface="MS PGothic" pitchFamily="34" charset="-128"/>
                        </a:rPr>
                        <a:t>, seizure and forensic analysis of stored computer data (e-evidence) </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Freezing of transaction/property</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Confiscation of property</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Asset sharing</a:t>
                      </a:r>
                      <a:r>
                        <a:rPr kumimoji="0" lang="en-US" sz="1600" b="0" i="0" u="none" strike="noStrike" cap="none" normalizeH="0" baseline="0" dirty="0">
                          <a:ln>
                            <a:noFill/>
                          </a:ln>
                          <a:solidFill>
                            <a:schemeClr val="tx1"/>
                          </a:solidFill>
                          <a:effectLst/>
                          <a:latin typeface="+mn-lt"/>
                          <a:ea typeface="MS PGothic" pitchFamily="34" charset="-128"/>
                        </a:rPr>
                        <a:t> </a:t>
                      </a:r>
                      <a:endParaRPr kumimoji="0" lang="sl-SI" sz="1800" b="1" i="0" u="none" strike="noStrike" cap="none" normalizeH="0" baseline="0" dirty="0">
                        <a:ln>
                          <a:noFill/>
                        </a:ln>
                        <a:solidFill>
                          <a:schemeClr val="tx1"/>
                        </a:solidFill>
                        <a:effectLst/>
                        <a:latin typeface="+mn-lt"/>
                        <a:ea typeface="MS PGothic"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ea typeface="MS PGothic" pitchFamily="34" charset="-128"/>
                        </a:rPr>
                        <a:t>Provide/discuss </a:t>
                      </a:r>
                      <a:r>
                        <a:rPr kumimoji="0" lang="en-US" sz="1800" b="1" i="0" u="sng" strike="noStrike" cap="none" normalizeH="0" baseline="0" dirty="0">
                          <a:ln>
                            <a:noFill/>
                          </a:ln>
                          <a:solidFill>
                            <a:schemeClr val="tx1"/>
                          </a:solidFill>
                          <a:effectLst/>
                          <a:latin typeface="+mn-lt"/>
                          <a:ea typeface="MS PGothic" pitchFamily="34" charset="-128"/>
                        </a:rPr>
                        <a:t>templates/forms</a:t>
                      </a:r>
                      <a:r>
                        <a:rPr kumimoji="0" lang="en-US" sz="1800" b="1" i="0" u="none" strike="noStrike" cap="none" normalizeH="0" baseline="0" dirty="0">
                          <a:ln>
                            <a:noFill/>
                          </a:ln>
                          <a:solidFill>
                            <a:schemeClr val="tx1"/>
                          </a:solidFill>
                          <a:effectLst/>
                          <a:latin typeface="+mn-lt"/>
                          <a:ea typeface="MS PGothic" pitchFamily="34" charset="-128"/>
                        </a:rPr>
                        <a:t>  for</a:t>
                      </a:r>
                      <a:r>
                        <a:rPr kumimoji="0" lang="en-US" sz="1800" b="0" i="0" u="none" strike="noStrike" cap="none" normalizeH="0" baseline="0" dirty="0">
                          <a:ln>
                            <a:noFill/>
                          </a:ln>
                          <a:solidFill>
                            <a:schemeClr val="tx1"/>
                          </a:solidFill>
                          <a:effectLst/>
                          <a:latin typeface="+mn-lt"/>
                          <a:ea typeface="MS PGothic" pitchFamily="34" charset="-128"/>
                        </a:rPr>
                        <a:t>:</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sng" strike="noStrike" cap="none" normalizeH="0" baseline="0" dirty="0">
                          <a:ln>
                            <a:noFill/>
                          </a:ln>
                          <a:solidFill>
                            <a:schemeClr val="tx1"/>
                          </a:solidFill>
                          <a:effectLst/>
                          <a:latin typeface="+mn-lt"/>
                          <a:ea typeface="MS PGothic" pitchFamily="34" charset="-128"/>
                        </a:rPr>
                        <a:t>MLA request </a:t>
                      </a:r>
                      <a:r>
                        <a:rPr kumimoji="0" lang="en-US" sz="1800" b="0" i="0" u="none" strike="noStrike" cap="none" normalizeH="0" baseline="0" dirty="0">
                          <a:ln>
                            <a:noFill/>
                          </a:ln>
                          <a:solidFill>
                            <a:schemeClr val="tx1"/>
                          </a:solidFill>
                          <a:effectLst/>
                          <a:latin typeface="+mn-lt"/>
                          <a:ea typeface="MS PGothic" pitchFamily="34" charset="-128"/>
                        </a:rPr>
                        <a:t>on the basis of national legislation in relation to Budapest and Warsaw conventions </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expedited preservation of stored computer data and disclosure of traffic data</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direct preservation request to ISP</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request through 24/7 network (Budapest Convention)</a:t>
                      </a:r>
                      <a:endParaRPr kumimoji="0" lang="sl-SI" sz="1800" b="0" i="0" u="none" strike="noStrike" cap="none" normalizeH="0" baseline="0" dirty="0">
                        <a:ln>
                          <a:noFill/>
                        </a:ln>
                        <a:solidFill>
                          <a:schemeClr val="tx1"/>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cap="none" normalizeH="0" baseline="0" dirty="0">
                          <a:ln>
                            <a:noFill/>
                          </a:ln>
                          <a:solidFill>
                            <a:schemeClr val="tx1"/>
                          </a:solidFill>
                          <a:effectLst/>
                          <a:latin typeface="+mn-lt"/>
                          <a:ea typeface="MS PGothic" pitchFamily="34" charset="-128"/>
                        </a:rPr>
                        <a:t>FIU request to postpone financial transaction </a:t>
                      </a:r>
                      <a:r>
                        <a:rPr kumimoji="0" lang="en-US" sz="1800" b="0" i="0" u="none" strike="noStrike" cap="none" normalizeH="0" baseline="0" dirty="0" err="1">
                          <a:ln>
                            <a:noFill/>
                          </a:ln>
                          <a:solidFill>
                            <a:schemeClr val="tx1"/>
                          </a:solidFill>
                          <a:effectLst/>
                          <a:latin typeface="+mn-lt"/>
                          <a:ea typeface="MS PGothic" pitchFamily="34" charset="-128"/>
                        </a:rPr>
                        <a:t>abro</a:t>
                      </a:r>
                      <a:r>
                        <a:rPr kumimoji="0" lang="sl-SI" sz="1800" b="0" i="0" u="none" strike="noStrike" cap="none" normalizeH="0" baseline="0" dirty="0">
                          <a:ln>
                            <a:noFill/>
                          </a:ln>
                          <a:solidFill>
                            <a:schemeClr val="tx1"/>
                          </a:solidFill>
                          <a:effectLst/>
                          <a:latin typeface="+mn-lt"/>
                          <a:ea typeface="MS PGothic" pitchFamily="34" charset="-128"/>
                        </a:rPr>
                        <a:t>a</a:t>
                      </a:r>
                      <a:r>
                        <a:rPr kumimoji="0" lang="en-US" sz="1800" b="0" i="0" u="none" strike="noStrike" cap="none" normalizeH="0" baseline="0" dirty="0">
                          <a:ln>
                            <a:noFill/>
                          </a:ln>
                          <a:solidFill>
                            <a:schemeClr val="tx1"/>
                          </a:solidFill>
                          <a:effectLst/>
                          <a:latin typeface="+mn-lt"/>
                          <a:ea typeface="MS PGothic" pitchFamily="34" charset="-128"/>
                        </a:rPr>
                        <a:t>d</a:t>
                      </a:r>
                      <a:endParaRPr kumimoji="0" lang="sl-SI" sz="1800" b="0" i="0" u="none" strike="noStrike" cap="none" normalizeH="0" baseline="0" dirty="0">
                        <a:ln>
                          <a:noFill/>
                        </a:ln>
                        <a:solidFill>
                          <a:schemeClr val="tx1"/>
                        </a:solidFill>
                        <a:effectLst/>
                        <a:latin typeface="+mn-lt"/>
                        <a:ea typeface="MS PGothic" pitchFamily="34" charset="-128"/>
                      </a:endParaRPr>
                    </a:p>
                  </a:txBody>
                  <a:tcPr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4E2A3281-D51C-4049-9FC1-07E88D5D32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9BC0C250-BBF8-42CB-A8BD-7EC98A54B39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0D9B715B-1403-4306-B5C9-AE7D87EB373E}"/>
              </a:ext>
            </a:extLst>
          </p:cNvPr>
          <p:cNvSpPr>
            <a:spLocks noGrp="1"/>
          </p:cNvSpPr>
          <p:nvPr>
            <p:ph type="title"/>
          </p:nvPr>
        </p:nvSpPr>
        <p:spPr/>
        <p:txBody>
          <a:bodyPr/>
          <a:lstStyle/>
          <a:p>
            <a:r>
              <a:rPr lang="en-US" altLang="en-US"/>
              <a:t>Session Objectives</a:t>
            </a:r>
          </a:p>
        </p:txBody>
      </p:sp>
      <p:sp>
        <p:nvSpPr>
          <p:cNvPr id="16386" name="Content Placeholder 2">
            <a:extLst>
              <a:ext uri="{FF2B5EF4-FFF2-40B4-BE49-F238E27FC236}">
                <a16:creationId xmlns:a16="http://schemas.microsoft.com/office/drawing/2014/main" id="{605C7791-1475-49EC-AF0E-963DA422F577}"/>
              </a:ext>
            </a:extLst>
          </p:cNvPr>
          <p:cNvSpPr>
            <a:spLocks noGrp="1"/>
          </p:cNvSpPr>
          <p:nvPr>
            <p:ph idx="1"/>
          </p:nvPr>
        </p:nvSpPr>
        <p:spPr>
          <a:xfrm>
            <a:off x="628650" y="2073955"/>
            <a:ext cx="7886700" cy="4272001"/>
          </a:xfrm>
        </p:spPr>
        <p:txBody>
          <a:bodyPr>
            <a:normAutofit fontScale="70000" lnSpcReduction="20000"/>
          </a:bodyPr>
          <a:lstStyle/>
          <a:p>
            <a:pPr>
              <a:lnSpc>
                <a:spcPct val="120000"/>
              </a:lnSpc>
              <a:buFont typeface="Arial" charset="0"/>
              <a:buChar char="•"/>
              <a:defRPr/>
            </a:pPr>
            <a:r>
              <a:rPr lang="en-US" dirty="0">
                <a:ea typeface="MS PGothic" charset="0"/>
              </a:rPr>
              <a:t>Explain the relevance of international cooperation in targeting online crime proceeds.</a:t>
            </a:r>
          </a:p>
          <a:p>
            <a:pPr>
              <a:lnSpc>
                <a:spcPct val="120000"/>
              </a:lnSpc>
              <a:buFont typeface="Arial" charset="0"/>
              <a:buChar char="•"/>
              <a:defRPr/>
            </a:pPr>
            <a:r>
              <a:rPr lang="en-US" dirty="0">
                <a:ea typeface="MS PGothic" charset="0"/>
              </a:rPr>
              <a:t>Explain the advantages of combining international cooperation avenues in the field of cybercrime and e-evidence as well as financial investigations and money laundering.</a:t>
            </a:r>
          </a:p>
          <a:p>
            <a:pPr>
              <a:lnSpc>
                <a:spcPct val="120000"/>
              </a:lnSpc>
              <a:buFont typeface="Arial" charset="0"/>
              <a:buChar char="•"/>
              <a:defRPr/>
            </a:pPr>
            <a:r>
              <a:rPr lang="en-US" dirty="0">
                <a:ea typeface="MS PGothic" charset="0"/>
              </a:rPr>
              <a:t>Distinguish international cooperation on exchange of information and on mutual legal assistance.</a:t>
            </a:r>
          </a:p>
          <a:p>
            <a:pPr>
              <a:lnSpc>
                <a:spcPct val="120000"/>
              </a:lnSpc>
              <a:buFont typeface="Arial" charset="0"/>
              <a:buChar char="•"/>
              <a:defRPr/>
            </a:pPr>
            <a:r>
              <a:rPr lang="en-US" dirty="0">
                <a:ea typeface="MS PGothic" charset="0"/>
              </a:rPr>
              <a:t>Enumerate relevant international networks and </a:t>
            </a:r>
            <a:r>
              <a:rPr lang="en-US" dirty="0" err="1">
                <a:ea typeface="MS PGothic" charset="0"/>
              </a:rPr>
              <a:t>organisations</a:t>
            </a:r>
            <a:r>
              <a:rPr lang="en-US" dirty="0">
                <a:ea typeface="MS PGothic" charset="0"/>
              </a:rPr>
              <a:t> for exchange of information.</a:t>
            </a:r>
          </a:p>
          <a:p>
            <a:pPr>
              <a:lnSpc>
                <a:spcPct val="120000"/>
              </a:lnSpc>
              <a:buFont typeface="Arial" charset="0"/>
              <a:buChar char="•"/>
              <a:defRPr/>
            </a:pPr>
            <a:r>
              <a:rPr lang="en-US" dirty="0">
                <a:solidFill>
                  <a:srgbClr val="000000"/>
                </a:solidFill>
                <a:ea typeface="MS PGothic" charset="0"/>
              </a:rPr>
              <a:t>Describe the nature</a:t>
            </a:r>
            <a:r>
              <a:rPr lang="sl-SI" dirty="0">
                <a:solidFill>
                  <a:srgbClr val="000000"/>
                </a:solidFill>
                <a:ea typeface="MS PGothic" charset="0"/>
              </a:rPr>
              <a:t> </a:t>
            </a:r>
            <a:r>
              <a:rPr lang="sl-SI" dirty="0" err="1">
                <a:solidFill>
                  <a:srgbClr val="000000"/>
                </a:solidFill>
                <a:ea typeface="MS PGothic" charset="0"/>
              </a:rPr>
              <a:t>and</a:t>
            </a:r>
            <a:r>
              <a:rPr lang="sl-SI" dirty="0">
                <a:solidFill>
                  <a:srgbClr val="000000"/>
                </a:solidFill>
                <a:ea typeface="MS PGothic" charset="0"/>
              </a:rPr>
              <a:t> </a:t>
            </a:r>
            <a:r>
              <a:rPr lang="en-US" dirty="0">
                <a:solidFill>
                  <a:srgbClr val="000000"/>
                </a:solidFill>
                <a:ea typeface="MS PGothic" charset="0"/>
              </a:rPr>
              <a:t>purpose of mutual legal assistance (MLA).</a:t>
            </a:r>
          </a:p>
          <a:p>
            <a:pPr>
              <a:lnSpc>
                <a:spcPct val="120000"/>
              </a:lnSpc>
              <a:buFont typeface="Arial" charset="0"/>
              <a:buChar char="•"/>
              <a:defRPr/>
            </a:pPr>
            <a:r>
              <a:rPr lang="en-US" dirty="0">
                <a:solidFill>
                  <a:srgbClr val="000000"/>
                </a:solidFill>
                <a:ea typeface="MS PGothic" charset="0"/>
              </a:rPr>
              <a:t>Present relevant international legal instruments.</a:t>
            </a:r>
          </a:p>
          <a:p>
            <a:pPr>
              <a:lnSpc>
                <a:spcPct val="120000"/>
              </a:lnSpc>
              <a:buFont typeface="Arial" charset="0"/>
              <a:buChar char="•"/>
              <a:defRPr/>
            </a:pPr>
            <a:r>
              <a:rPr lang="sl-SI" dirty="0" err="1">
                <a:solidFill>
                  <a:srgbClr val="000000"/>
                </a:solidFill>
                <a:ea typeface="MS PGothic" charset="0"/>
              </a:rPr>
              <a:t>Identify</a:t>
            </a:r>
            <a:r>
              <a:rPr lang="sl-SI" dirty="0">
                <a:solidFill>
                  <a:srgbClr val="000000"/>
                </a:solidFill>
                <a:ea typeface="MS PGothic" charset="0"/>
              </a:rPr>
              <a:t> </a:t>
            </a:r>
            <a:r>
              <a:rPr lang="en-US" dirty="0">
                <a:solidFill>
                  <a:srgbClr val="000000"/>
                </a:solidFill>
                <a:ea typeface="MS PGothic" charset="0"/>
              </a:rPr>
              <a:t>relevant provisions of the Budapest and Warsaw conventions in order to be able to use them appropriately.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BB024-324C-4F1A-ACF1-EDAC92CC998A}"/>
              </a:ext>
            </a:extLst>
          </p:cNvPr>
          <p:cNvSpPr>
            <a:spLocks noGrp="1"/>
          </p:cNvSpPr>
          <p:nvPr>
            <p:ph type="ctrTitle"/>
          </p:nvPr>
        </p:nvSpPr>
        <p:spPr/>
        <p:txBody>
          <a:bodyPr/>
          <a:lstStyle/>
          <a:p>
            <a:r>
              <a:rPr lang="en-US" dirty="0"/>
              <a:t>Introduction to the topic International cooperation</a:t>
            </a:r>
          </a:p>
        </p:txBody>
      </p:sp>
      <p:sp>
        <p:nvSpPr>
          <p:cNvPr id="4099" name="Ograda vsebine 2">
            <a:extLst>
              <a:ext uri="{FF2B5EF4-FFF2-40B4-BE49-F238E27FC236}">
                <a16:creationId xmlns:a16="http://schemas.microsoft.com/office/drawing/2014/main" id="{7A457E98-A69A-4EEF-95CF-7AAEBF46B1FB}"/>
              </a:ext>
            </a:extLst>
          </p:cNvPr>
          <p:cNvSpPr>
            <a:spLocks noGrp="1"/>
          </p:cNvSpPr>
          <p:nvPr>
            <p:ph type="subTitle" idx="1"/>
          </p:nvPr>
        </p:nvSpPr>
        <p:spPr/>
        <p:txBody>
          <a:bodyPr>
            <a:normAutofit/>
          </a:bodyPr>
          <a:lstStyle/>
          <a:p>
            <a:r>
              <a:rPr lang="sl-SI" altLang="en-US" dirty="0"/>
              <a:t>Online crime specifics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Naslov 1">
            <a:extLst>
              <a:ext uri="{FF2B5EF4-FFF2-40B4-BE49-F238E27FC236}">
                <a16:creationId xmlns:a16="http://schemas.microsoft.com/office/drawing/2014/main" id="{49D5034C-4B13-48DE-8920-EA7F093B6E17}"/>
              </a:ext>
            </a:extLst>
          </p:cNvPr>
          <p:cNvSpPr>
            <a:spLocks noGrp="1"/>
          </p:cNvSpPr>
          <p:nvPr>
            <p:ph type="title"/>
          </p:nvPr>
        </p:nvSpPr>
        <p:spPr>
          <a:xfrm>
            <a:off x="0" y="1052513"/>
            <a:ext cx="9144000" cy="647700"/>
          </a:xfrm>
        </p:spPr>
        <p:txBody>
          <a:bodyPr>
            <a:normAutofit fontScale="90000"/>
          </a:bodyPr>
          <a:lstStyle/>
          <a:p>
            <a:pPr algn="ctr"/>
            <a:r>
              <a:rPr lang="en-US" altLang="en-US" sz="2800" b="1" dirty="0">
                <a:solidFill>
                  <a:srgbClr val="2F618F"/>
                </a:solidFill>
              </a:rPr>
              <a:t>Online </a:t>
            </a:r>
            <a:r>
              <a:rPr lang="sl-SI" altLang="en-US" sz="2800" b="1" dirty="0">
                <a:solidFill>
                  <a:srgbClr val="2F618F"/>
                </a:solidFill>
              </a:rPr>
              <a:t>crime </a:t>
            </a:r>
            <a:r>
              <a:rPr lang="en-US" altLang="en-US" sz="2800" b="1" dirty="0">
                <a:solidFill>
                  <a:srgbClr val="2F618F"/>
                </a:solidFill>
              </a:rPr>
              <a:t>proceeds –</a:t>
            </a:r>
            <a:r>
              <a:rPr lang="sl-SI" altLang="en-US" sz="2800" b="1" dirty="0">
                <a:solidFill>
                  <a:srgbClr val="2F618F"/>
                </a:solidFill>
              </a:rPr>
              <a:t> investigative measures: </a:t>
            </a:r>
            <a:br>
              <a:rPr lang="sl-SI" altLang="en-US" sz="2800" b="1" dirty="0">
                <a:solidFill>
                  <a:srgbClr val="2F618F"/>
                </a:solidFill>
              </a:rPr>
            </a:br>
            <a:r>
              <a:rPr lang="sl-SI" altLang="en-US" sz="2800" b="1" dirty="0">
                <a:solidFill>
                  <a:srgbClr val="2F618F"/>
                </a:solidFill>
              </a:rPr>
              <a:t>domestic/international aspect</a:t>
            </a:r>
            <a:endParaRPr lang="sl-SI" altLang="en-US" sz="2800" dirty="0">
              <a:solidFill>
                <a:srgbClr val="2F618F"/>
              </a:solidFill>
            </a:endParaRPr>
          </a:p>
        </p:txBody>
      </p:sp>
      <p:graphicFrame>
        <p:nvGraphicFramePr>
          <p:cNvPr id="4" name="Označba mesta vsebine 3">
            <a:extLst>
              <a:ext uri="{FF2B5EF4-FFF2-40B4-BE49-F238E27FC236}">
                <a16:creationId xmlns:a16="http://schemas.microsoft.com/office/drawing/2014/main" id="{F3024614-52C2-4E7B-BDAB-E21BCFEFFD31}"/>
              </a:ext>
            </a:extLst>
          </p:cNvPr>
          <p:cNvGraphicFramePr>
            <a:graphicFrameLocks noGrp="1"/>
          </p:cNvGraphicFramePr>
          <p:nvPr>
            <p:ph idx="1"/>
            <p:extLst>
              <p:ext uri="{D42A27DB-BD31-4B8C-83A1-F6EECF244321}">
                <p14:modId xmlns:p14="http://schemas.microsoft.com/office/powerpoint/2010/main" val="3276372003"/>
              </p:ext>
            </p:extLst>
          </p:nvPr>
        </p:nvGraphicFramePr>
        <p:xfrm>
          <a:off x="179512" y="1772817"/>
          <a:ext cx="8856983" cy="4610729"/>
        </p:xfrm>
        <a:graphic>
          <a:graphicData uri="http://schemas.openxmlformats.org/drawingml/2006/table">
            <a:tbl>
              <a:tblPr/>
              <a:tblGrid>
                <a:gridCol w="3321369">
                  <a:extLst>
                    <a:ext uri="{9D8B030D-6E8A-4147-A177-3AD203B41FA5}">
                      <a16:colId xmlns:a16="http://schemas.microsoft.com/office/drawing/2014/main" val="20000"/>
                    </a:ext>
                  </a:extLst>
                </a:gridCol>
                <a:gridCol w="2372904">
                  <a:extLst>
                    <a:ext uri="{9D8B030D-6E8A-4147-A177-3AD203B41FA5}">
                      <a16:colId xmlns:a16="http://schemas.microsoft.com/office/drawing/2014/main" val="20001"/>
                    </a:ext>
                  </a:extLst>
                </a:gridCol>
                <a:gridCol w="3162710">
                  <a:extLst>
                    <a:ext uri="{9D8B030D-6E8A-4147-A177-3AD203B41FA5}">
                      <a16:colId xmlns:a16="http://schemas.microsoft.com/office/drawing/2014/main" val="20002"/>
                    </a:ext>
                  </a:extLst>
                </a:gridCol>
              </a:tblGrid>
              <a:tr h="706347">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000000"/>
                          </a:solidFill>
                          <a:effectLst/>
                          <a:latin typeface="+mn-lt"/>
                          <a:ea typeface="MS PGothic" pitchFamily="34" charset="-128"/>
                        </a:rPr>
                        <a:t>Prosecutor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mn-lt"/>
                          <a:ea typeface="MS PGothic" pitchFamily="34" charset="-128"/>
                        </a:rPr>
                        <a:t>(lead investigation, order measures, make proposals to the court)</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70C0"/>
                    </a:solid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000"/>
                  </a:ext>
                </a:extLst>
              </a:tr>
              <a:tr h="2699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1800" b="1" i="0" u="none" strike="noStrike" cap="none" normalizeH="0" baseline="0" dirty="0">
                          <a:ln>
                            <a:noFill/>
                          </a:ln>
                          <a:solidFill>
                            <a:srgbClr val="000000"/>
                          </a:solidFill>
                          <a:effectLst/>
                          <a:latin typeface="+mn-lt"/>
                          <a:ea typeface="MS PGothic" pitchFamily="34" charset="-128"/>
                        </a:rPr>
                        <a:t>(</a:t>
                      </a:r>
                      <a:r>
                        <a:rPr kumimoji="0" lang="en-GB" sz="1800" b="1" i="0" u="none" strike="noStrike" cap="none" normalizeH="0" baseline="0" dirty="0">
                          <a:ln>
                            <a:noFill/>
                          </a:ln>
                          <a:solidFill>
                            <a:srgbClr val="000000"/>
                          </a:solidFill>
                          <a:effectLst/>
                          <a:latin typeface="+mn-lt"/>
                          <a:ea typeface="MS PGothic" pitchFamily="34" charset="-128"/>
                        </a:rPr>
                        <a:t>Cyber</a:t>
                      </a:r>
                      <a:r>
                        <a:rPr kumimoji="0" lang="sl-SI" sz="1800" b="1" i="0" u="none" strike="noStrike" cap="none" normalizeH="0" baseline="0" dirty="0">
                          <a:ln>
                            <a:noFill/>
                          </a:ln>
                          <a:solidFill>
                            <a:srgbClr val="000000"/>
                          </a:solidFill>
                          <a:effectLst/>
                          <a:latin typeface="+mn-lt"/>
                          <a:ea typeface="MS PGothic" pitchFamily="34" charset="-128"/>
                        </a:rPr>
                        <a:t>)</a:t>
                      </a:r>
                      <a:r>
                        <a:rPr kumimoji="0" lang="en-GB" sz="1800" b="1" i="0" u="none" strike="noStrike" cap="none" normalizeH="0" baseline="0" dirty="0">
                          <a:ln>
                            <a:noFill/>
                          </a:ln>
                          <a:solidFill>
                            <a:srgbClr val="000000"/>
                          </a:solidFill>
                          <a:effectLst/>
                          <a:latin typeface="+mn-lt"/>
                          <a:ea typeface="MS PGothic" pitchFamily="34" charset="-128"/>
                        </a:rPr>
                        <a:t>crime </a:t>
                      </a:r>
                      <a:r>
                        <a:rPr kumimoji="0" lang="sl-SI" sz="1800" b="1" i="0" u="none" strike="noStrike" cap="none" normalizeH="0" baseline="0" dirty="0">
                          <a:ln>
                            <a:noFill/>
                          </a:ln>
                          <a:solidFill>
                            <a:srgbClr val="000000"/>
                          </a:solidFill>
                          <a:effectLst/>
                          <a:latin typeface="+mn-lt"/>
                          <a:ea typeface="MS PGothic" pitchFamily="34" charset="-128"/>
                        </a:rPr>
                        <a:t>investigation</a:t>
                      </a:r>
                      <a:endParaRPr kumimoji="0" lang="en-GB" sz="18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400" b="0" i="0" u="none" strike="noStrike" cap="none" normalizeH="0" baseline="0" dirty="0">
                          <a:ln>
                            <a:noFill/>
                          </a:ln>
                          <a:solidFill>
                            <a:srgbClr val="000000"/>
                          </a:solidFill>
                          <a:effectLst/>
                          <a:latin typeface="+mn-lt"/>
                          <a:ea typeface="MS PGothic" pitchFamily="34" charset="-128"/>
                        </a:rPr>
                        <a:t>Investigation of </a:t>
                      </a:r>
                      <a:r>
                        <a:rPr kumimoji="0" lang="sl-SI" sz="1400" b="0" i="0" u="none" strike="noStrike" cap="none" normalizeH="0" baseline="0" dirty="0">
                          <a:ln>
                            <a:noFill/>
                          </a:ln>
                          <a:solidFill>
                            <a:srgbClr val="000000"/>
                          </a:solidFill>
                          <a:effectLst/>
                          <a:latin typeface="+mn-lt"/>
                          <a:ea typeface="MS PGothic" pitchFamily="34" charset="-128"/>
                        </a:rPr>
                        <a:t>(</a:t>
                      </a:r>
                      <a:r>
                        <a:rPr kumimoji="0" lang="en-GB" sz="1400" b="0" i="0" u="none" strike="noStrike" cap="none" normalizeH="0" baseline="0" dirty="0">
                          <a:ln>
                            <a:noFill/>
                          </a:ln>
                          <a:solidFill>
                            <a:srgbClr val="000000"/>
                          </a:solidFill>
                          <a:effectLst/>
                          <a:latin typeface="+mn-lt"/>
                          <a:ea typeface="MS PGothic" pitchFamily="34" charset="-128"/>
                        </a:rPr>
                        <a:t>cyber</a:t>
                      </a:r>
                      <a:r>
                        <a:rPr kumimoji="0" lang="sl-SI" sz="1400" b="0" i="0" u="none" strike="noStrike" cap="none" normalizeH="0" baseline="0" dirty="0">
                          <a:ln>
                            <a:noFill/>
                          </a:ln>
                          <a:solidFill>
                            <a:srgbClr val="000000"/>
                          </a:solidFill>
                          <a:effectLst/>
                          <a:latin typeface="+mn-lt"/>
                          <a:ea typeface="MS PGothic" pitchFamily="34" charset="-128"/>
                        </a:rPr>
                        <a:t>)</a:t>
                      </a:r>
                      <a:r>
                        <a:rPr kumimoji="0" lang="en-GB" sz="1400" b="0" i="0" u="none" strike="noStrike" cap="none" normalizeH="0" baseline="0" dirty="0">
                          <a:ln>
                            <a:noFill/>
                          </a:ln>
                          <a:solidFill>
                            <a:srgbClr val="000000"/>
                          </a:solidFill>
                          <a:effectLst/>
                          <a:latin typeface="+mn-lt"/>
                          <a:ea typeface="MS PGothic" pitchFamily="34" charset="-128"/>
                        </a:rPr>
                        <a:t>crime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400" b="0" i="0" u="none" strike="noStrike" cap="none" normalizeH="0" baseline="0" dirty="0">
                          <a:ln>
                            <a:noFill/>
                          </a:ln>
                          <a:solidFill>
                            <a:srgbClr val="000000"/>
                          </a:solidFill>
                          <a:effectLst/>
                          <a:latin typeface="+mn-lt"/>
                          <a:ea typeface="MS PGothic" pitchFamily="34" charset="-128"/>
                        </a:rPr>
                        <a:t>Importance of  electronic evidence and d</a:t>
                      </a:r>
                      <a:r>
                        <a:rPr kumimoji="0" lang="en-GB" sz="1400" b="0" i="0" u="none" strike="noStrike" cap="none" normalizeH="0" baseline="0" dirty="0" err="1">
                          <a:ln>
                            <a:noFill/>
                          </a:ln>
                          <a:solidFill>
                            <a:srgbClr val="000000"/>
                          </a:solidFill>
                          <a:effectLst/>
                          <a:latin typeface="+mn-lt"/>
                          <a:ea typeface="MS PGothic" pitchFamily="34" charset="-128"/>
                        </a:rPr>
                        <a:t>igital</a:t>
                      </a:r>
                      <a:r>
                        <a:rPr kumimoji="0" lang="en-GB" sz="1400" b="0" i="0" u="none" strike="noStrike" cap="none" normalizeH="0" baseline="0" dirty="0">
                          <a:ln>
                            <a:noFill/>
                          </a:ln>
                          <a:solidFill>
                            <a:srgbClr val="000000"/>
                          </a:solidFill>
                          <a:effectLst/>
                          <a:latin typeface="+mn-lt"/>
                          <a:ea typeface="MS PGothic" pitchFamily="34" charset="-128"/>
                        </a:rPr>
                        <a:t> forensics (sometimes separate)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400" b="0" i="0" u="none" strike="noStrike" cap="none" normalizeH="0" baseline="0" dirty="0">
                          <a:ln>
                            <a:noFill/>
                          </a:ln>
                          <a:solidFill>
                            <a:srgbClr val="000000"/>
                          </a:solidFill>
                          <a:effectLst/>
                          <a:latin typeface="+mn-lt"/>
                          <a:ea typeface="MS PGothic" pitchFamily="34" charset="-128"/>
                        </a:rPr>
                        <a:t>I</a:t>
                      </a:r>
                      <a:r>
                        <a:rPr kumimoji="0" lang="en-GB" sz="1400" b="0" i="0" u="none" strike="noStrike" cap="none" normalizeH="0" baseline="0" dirty="0">
                          <a:ln>
                            <a:noFill/>
                          </a:ln>
                          <a:solidFill>
                            <a:srgbClr val="000000"/>
                          </a:solidFill>
                          <a:effectLst/>
                          <a:latin typeface="+mn-lt"/>
                          <a:ea typeface="MS PGothic" pitchFamily="34" charset="-128"/>
                        </a:rPr>
                        <a:t>dentification</a:t>
                      </a:r>
                      <a:r>
                        <a:rPr kumimoji="0" lang="sl-SI" sz="1400" b="0" i="0" u="none" strike="noStrike" cap="none" normalizeH="0" baseline="0" dirty="0">
                          <a:ln>
                            <a:noFill/>
                          </a:ln>
                          <a:solidFill>
                            <a:srgbClr val="000000"/>
                          </a:solidFill>
                          <a:effectLst/>
                          <a:latin typeface="+mn-lt"/>
                          <a:ea typeface="MS PGothic" pitchFamily="34" charset="-128"/>
                        </a:rPr>
                        <a:t> of  a suspect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IP </a:t>
                      </a:r>
                      <a:r>
                        <a:rPr kumimoji="0" lang="sl-SI" sz="1400" b="0" i="0" u="none" strike="noStrike" cap="none" normalizeH="0" baseline="0" dirty="0">
                          <a:ln>
                            <a:noFill/>
                          </a:ln>
                          <a:solidFill>
                            <a:srgbClr val="000000"/>
                          </a:solidFill>
                          <a:effectLst/>
                          <a:latin typeface="+mn-lt"/>
                          <a:ea typeface="MS PGothic" pitchFamily="34" charset="-128"/>
                        </a:rPr>
                        <a:t>address</a:t>
                      </a:r>
                      <a:endParaRPr kumimoji="0" lang="en-GB" sz="1400" b="0" i="0" u="none" strike="noStrike" cap="none" normalizeH="0" baseline="0" dirty="0">
                        <a:ln>
                          <a:noFill/>
                        </a:ln>
                        <a:solidFill>
                          <a:srgbClr val="000000"/>
                        </a:solidFill>
                        <a:effectLst/>
                        <a:latin typeface="+mn-lt"/>
                        <a:ea typeface="MS PGothic"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Subscriber identification (e.g. email, Facebook)</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ISP engagement (subscriber, traffic, content data)</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1ADD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1800" b="1" noProof="0" dirty="0"/>
                        <a:t>Other Units</a:t>
                      </a:r>
                    </a:p>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en-GB" sz="2000" b="0" i="0" u="none" strike="noStrike" cap="none" normalizeH="0" baseline="0" dirty="0">
                        <a:ln>
                          <a:noFill/>
                        </a:ln>
                        <a:solidFill>
                          <a:srgbClr val="000000"/>
                        </a:solidFill>
                        <a:effectLst/>
                        <a:latin typeface="+mn-lt"/>
                        <a:ea typeface="MS PGothic"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Undercover work</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Wiretapping</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House search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400" b="0" i="0" u="none" strike="noStrike" cap="none" normalizeH="0" baseline="0" dirty="0">
                          <a:ln>
                            <a:noFill/>
                          </a:ln>
                          <a:solidFill>
                            <a:srgbClr val="000000"/>
                          </a:solidFill>
                          <a:effectLst/>
                          <a:latin typeface="+mn-lt"/>
                          <a:ea typeface="MS PGothic" pitchFamily="34" charset="-128"/>
                        </a:rPr>
                        <a:t>Interview</a:t>
                      </a:r>
                      <a:endParaRPr kumimoji="0" lang="en-GB" sz="1400" b="1" i="0" u="none" strike="noStrike" cap="none" normalizeH="0" baseline="0" dirty="0">
                        <a:ln>
                          <a:noFill/>
                        </a:ln>
                        <a:solidFill>
                          <a:srgbClr val="000000"/>
                        </a:solidFill>
                        <a:effectLst/>
                        <a:latin typeface="+mn-lt"/>
                        <a:ea typeface="MS PGothic"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mn-lt"/>
                          <a:ea typeface="MS PGothic" pitchFamily="34" charset="-128"/>
                        </a:rPr>
                        <a:t>Financial investigation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1600" b="0" i="0" u="none" strike="noStrike" cap="none" normalizeH="0" baseline="0" dirty="0">
                          <a:ln>
                            <a:noFill/>
                          </a:ln>
                          <a:solidFill>
                            <a:srgbClr val="000000"/>
                          </a:solidFill>
                          <a:effectLst/>
                          <a:latin typeface="+mn-lt"/>
                          <a:ea typeface="MS PGothic" pitchFamily="34" charset="-128"/>
                        </a:rPr>
                        <a:t>Targeting proceeds of crime</a:t>
                      </a:r>
                      <a:endParaRPr kumimoji="0" lang="en-US" sz="1600" b="0" i="0" u="none" strike="noStrike" cap="none" normalizeH="0" baseline="0" dirty="0">
                        <a:ln>
                          <a:noFill/>
                        </a:ln>
                        <a:solidFill>
                          <a:srgbClr val="000000"/>
                        </a:solidFill>
                        <a:effectLst/>
                        <a:latin typeface="+mn-lt"/>
                        <a:ea typeface="MS PGothic"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Access bank data</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Monitoring order</a:t>
                      </a:r>
                      <a:r>
                        <a:rPr kumimoji="0" lang="sl-SI" sz="1400" b="0" i="0" u="none" strike="noStrike" cap="none" normalizeH="0" baseline="0" dirty="0">
                          <a:ln>
                            <a:noFill/>
                          </a:ln>
                          <a:solidFill>
                            <a:srgbClr val="000000"/>
                          </a:solidFill>
                          <a:effectLst/>
                          <a:latin typeface="+mn-lt"/>
                          <a:ea typeface="MS PGothic" pitchFamily="34" charset="-128"/>
                        </a:rPr>
                        <a:t> – bank account</a:t>
                      </a:r>
                      <a:endParaRPr kumimoji="0" lang="en-US" sz="1400" b="0" i="0" u="none" strike="noStrike" cap="none" normalizeH="0" baseline="0" dirty="0">
                        <a:ln>
                          <a:noFill/>
                        </a:ln>
                        <a:solidFill>
                          <a:srgbClr val="000000"/>
                        </a:solidFill>
                        <a:effectLst/>
                        <a:latin typeface="+mn-lt"/>
                        <a:ea typeface="MS PGothic"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Seizure</a:t>
                      </a:r>
                      <a:r>
                        <a:rPr kumimoji="0" lang="sl-SI" sz="1400" b="0" i="0" u="none" strike="noStrike" cap="none" normalizeH="0" baseline="0" dirty="0">
                          <a:ln>
                            <a:noFill/>
                          </a:ln>
                          <a:solidFill>
                            <a:srgbClr val="000000"/>
                          </a:solidFill>
                          <a:effectLst/>
                          <a:latin typeface="+mn-lt"/>
                          <a:ea typeface="MS PGothic" pitchFamily="34" charset="-128"/>
                        </a:rPr>
                        <a:t>/</a:t>
                      </a:r>
                      <a:r>
                        <a:rPr kumimoji="0" lang="en-US" sz="1400" b="0" i="0" u="none" strike="noStrike" cap="none" normalizeH="0" baseline="0" dirty="0">
                          <a:ln>
                            <a:noFill/>
                          </a:ln>
                          <a:solidFill>
                            <a:srgbClr val="000000"/>
                          </a:solidFill>
                          <a:effectLst/>
                          <a:latin typeface="+mn-lt"/>
                          <a:ea typeface="MS PGothic" pitchFamily="34" charset="-128"/>
                        </a:rPr>
                        <a:t>Freezing order</a:t>
                      </a:r>
                      <a:endParaRPr kumimoji="0" lang="sl-SI" sz="1400" b="0" i="0" u="none" strike="noStrike" cap="none" normalizeH="0" baseline="0" dirty="0">
                        <a:ln>
                          <a:noFill/>
                        </a:ln>
                        <a:solidFill>
                          <a:srgbClr val="000000"/>
                        </a:solidFill>
                        <a:effectLst/>
                        <a:latin typeface="+mn-lt"/>
                        <a:ea typeface="MS PGothic" pitchFamily="34"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sl-SI" sz="1400" b="0" i="0" u="none" strike="noStrike" cap="none" normalizeH="0" baseline="0" dirty="0">
                          <a:ln>
                            <a:noFill/>
                          </a:ln>
                          <a:solidFill>
                            <a:srgbClr val="000000"/>
                          </a:solidFill>
                          <a:effectLst/>
                          <a:latin typeface="+mn-lt"/>
                          <a:ea typeface="MS PGothic" pitchFamily="34" charset="-128"/>
                        </a:rPr>
                        <a:t>Confiscation</a:t>
                      </a:r>
                      <a:endParaRPr kumimoji="0" lang="en-US" sz="1400" b="0" i="0" u="none" strike="noStrike" cap="none" normalizeH="0" baseline="0" dirty="0">
                        <a:ln>
                          <a:noFill/>
                        </a:ln>
                        <a:solidFill>
                          <a:srgbClr val="000000"/>
                        </a:solidFill>
                        <a:effectLst/>
                        <a:latin typeface="+mn-lt"/>
                        <a:ea typeface="MS PGothic" pitchFamily="34" charset="-128"/>
                      </a:endParaRP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CE6F2"/>
                    </a:solidFill>
                  </a:tcPr>
                </a:tc>
                <a:extLst>
                  <a:ext uri="{0D108BD9-81ED-4DB2-BD59-A6C34878D82A}">
                    <a16:rowId xmlns:a16="http://schemas.microsoft.com/office/drawing/2014/main" val="10001"/>
                  </a:ext>
                </a:extLst>
              </a:tr>
              <a:tr h="1130762">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mn-lt"/>
                          <a:ea typeface="MS PGothic" pitchFamily="34" charset="-128"/>
                        </a:rPr>
                        <a:t>Money laundering - FIU</a:t>
                      </a:r>
                    </a:p>
                    <a:p>
                      <a:pPr marL="285750" marR="0" lvl="0" indent="-28575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STR analysis</a:t>
                      </a:r>
                    </a:p>
                    <a:p>
                      <a:pPr marL="285750" marR="0" lvl="0" indent="-28575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Access to bank data/analysis</a:t>
                      </a:r>
                    </a:p>
                    <a:p>
                      <a:pPr marL="285750" marR="0" lvl="0" indent="-285750" algn="ctr"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400" b="0" i="0" u="none" strike="noStrike" cap="none" normalizeH="0" baseline="0" dirty="0">
                          <a:ln>
                            <a:noFill/>
                          </a:ln>
                          <a:solidFill>
                            <a:srgbClr val="000000"/>
                          </a:solidFill>
                          <a:effectLst/>
                          <a:latin typeface="+mn-lt"/>
                          <a:ea typeface="MS PGothic" pitchFamily="34" charset="-128"/>
                        </a:rPr>
                        <a:t>Postponement of suspicious financial transaction</a:t>
                      </a:r>
                    </a:p>
                  </a:txBody>
                  <a:tcPr marL="91444" marR="91444" marT="45690" marB="456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7DEE8"/>
                    </a:solid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Naslov 1">
            <a:extLst>
              <a:ext uri="{FF2B5EF4-FFF2-40B4-BE49-F238E27FC236}">
                <a16:creationId xmlns:a16="http://schemas.microsoft.com/office/drawing/2014/main" id="{8EC982AA-F887-42CF-9D2D-D0C914ACFA25}"/>
              </a:ext>
            </a:extLst>
          </p:cNvPr>
          <p:cNvSpPr>
            <a:spLocks noGrp="1"/>
          </p:cNvSpPr>
          <p:nvPr>
            <p:ph type="title"/>
          </p:nvPr>
        </p:nvSpPr>
        <p:spPr>
          <a:xfrm>
            <a:off x="468313" y="1052513"/>
            <a:ext cx="8229600" cy="863600"/>
          </a:xfrm>
        </p:spPr>
        <p:txBody>
          <a:bodyPr/>
          <a:lstStyle/>
          <a:p>
            <a:pPr algn="ctr"/>
            <a:r>
              <a:rPr lang="en-US" altLang="en-US" sz="2800" b="1" dirty="0"/>
              <a:t>International cooperation</a:t>
            </a:r>
            <a:endParaRPr lang="en-US" altLang="en-US" sz="2800" dirty="0"/>
          </a:p>
        </p:txBody>
      </p:sp>
      <p:graphicFrame>
        <p:nvGraphicFramePr>
          <p:cNvPr id="4" name="Označba mesta vsebine 3">
            <a:extLst>
              <a:ext uri="{FF2B5EF4-FFF2-40B4-BE49-F238E27FC236}">
                <a16:creationId xmlns:a16="http://schemas.microsoft.com/office/drawing/2014/main" id="{48676F86-168C-4CF5-9FDD-D52C1C3AB4A0}"/>
              </a:ext>
            </a:extLst>
          </p:cNvPr>
          <p:cNvGraphicFramePr>
            <a:graphicFrameLocks noGrp="1"/>
          </p:cNvGraphicFramePr>
          <p:nvPr>
            <p:ph idx="1"/>
            <p:extLst>
              <p:ext uri="{D42A27DB-BD31-4B8C-83A1-F6EECF244321}">
                <p14:modId xmlns:p14="http://schemas.microsoft.com/office/powerpoint/2010/main" val="1451441323"/>
              </p:ext>
            </p:extLst>
          </p:nvPr>
        </p:nvGraphicFramePr>
        <p:xfrm>
          <a:off x="468313" y="1772816"/>
          <a:ext cx="8064500" cy="4481512"/>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4815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800" b="1" i="0" u="none" strike="noStrike" cap="none" normalizeH="0" baseline="0" dirty="0">
                          <a:ln>
                            <a:noFill/>
                          </a:ln>
                          <a:solidFill>
                            <a:srgbClr val="000000"/>
                          </a:solidFill>
                          <a:effectLst/>
                          <a:latin typeface="+mn-lt"/>
                          <a:ea typeface="MS PGothic" pitchFamily="34" charset="-128"/>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AU" sz="28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Speed</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Networks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Exchange of information in a concrete case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Help in investigation (national conditions for MLA)</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Sharing experience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AU" sz="1800" b="0" i="0" u="none" strike="noStrike" cap="none" normalizeH="0" baseline="0" dirty="0">
                          <a:ln>
                            <a:noFill/>
                          </a:ln>
                          <a:solidFill>
                            <a:srgbClr val="000000"/>
                          </a:solidFill>
                          <a:effectLst/>
                          <a:latin typeface="+mn-lt"/>
                          <a:ea typeface="MS PGothic" pitchFamily="34" charset="-128"/>
                        </a:rPr>
                        <a:t>No execution of court orders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sl-SI" sz="1600" b="1" i="0" u="none" strike="noStrike" cap="none" normalizeH="0" baseline="0" dirty="0">
                        <a:ln>
                          <a:noFill/>
                        </a:ln>
                        <a:solidFill>
                          <a:srgbClr val="000000"/>
                        </a:solidFill>
                        <a:effectLst/>
                        <a:latin typeface="+mn-lt"/>
                        <a:ea typeface="MS PGothic" pitchFamily="34" charset="-128"/>
                      </a:endParaRP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CE6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l-SI" sz="2800" b="1" i="0" u="none" strike="noStrike" cap="none" normalizeH="0" baseline="0" dirty="0">
                          <a:ln>
                            <a:noFill/>
                          </a:ln>
                          <a:solidFill>
                            <a:srgbClr val="000000"/>
                          </a:solidFill>
                          <a:effectLst/>
                          <a:latin typeface="+mn-lt"/>
                          <a:ea typeface="MS PGothic" pitchFamily="34" charset="-128"/>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dirty="0">
                          <a:ln>
                            <a:noFill/>
                          </a:ln>
                          <a:solidFill>
                            <a:srgbClr val="000000"/>
                          </a:solidFill>
                          <a:effectLst/>
                          <a:latin typeface="+mn-lt"/>
                          <a:ea typeface="MS PGothic" pitchFamily="34" charset="-128"/>
                        </a:rPr>
                        <a:t>Formal cooperation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dirty="0">
                          <a:ln>
                            <a:noFill/>
                          </a:ln>
                          <a:solidFill>
                            <a:srgbClr val="000000"/>
                          </a:solidFill>
                          <a:effectLst/>
                          <a:latin typeface="+mn-lt"/>
                          <a:ea typeface="MS PGothic" pitchFamily="34" charset="-128"/>
                        </a:rPr>
                        <a:t>Execution of requests, judicial decisions</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sl-SI" sz="1800" b="0" i="0" u="none" strike="noStrike" cap="none" normalizeH="0" baseline="0" dirty="0">
                          <a:ln>
                            <a:noFill/>
                          </a:ln>
                          <a:solidFill>
                            <a:srgbClr val="000000"/>
                          </a:solidFill>
                          <a:effectLst/>
                          <a:latin typeface="+mn-lt"/>
                          <a:ea typeface="MS PGothic" pitchFamily="34" charset="-128"/>
                        </a:rPr>
                        <a:t>long time delays</a:t>
                      </a:r>
                      <a:r>
                        <a:rPr kumimoji="0" lang="sl-SI" sz="1800" b="0" i="0" u="none" strike="noStrike" cap="none" normalizeH="0" baseline="0" dirty="0">
                          <a:ln>
                            <a:noFill/>
                          </a:ln>
                          <a:solidFill>
                            <a:srgbClr val="FF0000"/>
                          </a:solidFill>
                          <a:effectLst/>
                          <a:latin typeface="+mn-lt"/>
                          <a:ea typeface="MS PGothic" pitchFamily="34" charset="-128"/>
                        </a:rPr>
                        <a:t>…</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sl-SI" sz="2400" b="1"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dirty="0">
                          <a:ln>
                            <a:noFill/>
                          </a:ln>
                          <a:solidFill>
                            <a:srgbClr val="000000"/>
                          </a:solidFill>
                          <a:effectLst/>
                          <a:latin typeface="+mn-lt"/>
                          <a:ea typeface="MS PGothic" pitchFamily="34" charset="-128"/>
                        </a:rPr>
                        <a:t>Alternative Options: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400" b="0" i="0" u="none" strike="noStrike" cap="none" normalizeH="0" baseline="0" dirty="0">
                          <a:ln>
                            <a:noFill/>
                          </a:ln>
                          <a:solidFill>
                            <a:srgbClr val="000000"/>
                          </a:solidFill>
                          <a:effectLst/>
                          <a:latin typeface="+mn-lt"/>
                          <a:ea typeface="MS PGothic" pitchFamily="34" charset="-128"/>
                        </a:rPr>
                        <a:t>- </a:t>
                      </a:r>
                      <a:r>
                        <a:rPr kumimoji="0" lang="sl-SI" sz="2000" b="0" i="0" u="none" strike="noStrike" cap="none" normalizeH="0" baseline="0" dirty="0">
                          <a:ln>
                            <a:noFill/>
                          </a:ln>
                          <a:solidFill>
                            <a:srgbClr val="000000"/>
                          </a:solidFill>
                          <a:effectLst/>
                          <a:latin typeface="+mn-lt"/>
                          <a:ea typeface="MS PGothic" pitchFamily="34" charset="-128"/>
                        </a:rPr>
                        <a:t>J</a:t>
                      </a:r>
                      <a:r>
                        <a:rPr kumimoji="0" lang="en-US" sz="2000" b="0" i="0" u="none" strike="noStrike" cap="none" normalizeH="0" baseline="0" dirty="0">
                          <a:ln>
                            <a:noFill/>
                          </a:ln>
                          <a:solidFill>
                            <a:srgbClr val="000000"/>
                          </a:solidFill>
                          <a:effectLst/>
                          <a:latin typeface="+mn-lt"/>
                          <a:ea typeface="MS PGothic" pitchFamily="34" charset="-128"/>
                        </a:rPr>
                        <a:t>IT</a:t>
                      </a:r>
                      <a:endParaRPr kumimoji="0" lang="sl-SI" sz="2000" b="0" i="0" u="none" strike="noStrike" cap="none" normalizeH="0" baseline="0" dirty="0">
                        <a:ln>
                          <a:noFill/>
                        </a:ln>
                        <a:solidFill>
                          <a:srgbClr val="000000"/>
                        </a:solidFill>
                        <a:effectLst/>
                        <a:latin typeface="+mn-lt"/>
                        <a:ea typeface="MS PGothic"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mn-lt"/>
                          <a:ea typeface="MS PGothic" pitchFamily="34" charset="-128"/>
                        </a:rPr>
                        <a:t>- Parallel Investigation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0" i="0" u="none" strike="noStrike" cap="none" normalizeH="0" baseline="0" dirty="0">
                          <a:ln>
                            <a:noFill/>
                          </a:ln>
                          <a:solidFill>
                            <a:srgbClr val="000000"/>
                          </a:solidFill>
                          <a:effectLst/>
                          <a:latin typeface="+mn-lt"/>
                          <a:ea typeface="MS PGothic" pitchFamily="34" charset="-128"/>
                        </a:rPr>
                        <a:t>- Transfer Of Proceedings</a:t>
                      </a:r>
                    </a:p>
                  </a:txBody>
                  <a:tcPr marL="91444" marR="9144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Naslov 1">
            <a:extLst>
              <a:ext uri="{FF2B5EF4-FFF2-40B4-BE49-F238E27FC236}">
                <a16:creationId xmlns:a16="http://schemas.microsoft.com/office/drawing/2014/main" id="{8AC7653B-DD53-436E-9459-21D6CCB959E5}"/>
              </a:ext>
            </a:extLst>
          </p:cNvPr>
          <p:cNvSpPr>
            <a:spLocks noGrp="1"/>
          </p:cNvSpPr>
          <p:nvPr>
            <p:ph type="title"/>
          </p:nvPr>
        </p:nvSpPr>
        <p:spPr>
          <a:xfrm>
            <a:off x="468313" y="1052513"/>
            <a:ext cx="8229600" cy="863600"/>
          </a:xfrm>
        </p:spPr>
        <p:txBody>
          <a:bodyPr/>
          <a:lstStyle/>
          <a:p>
            <a:pPr algn="ctr"/>
            <a:r>
              <a:rPr lang="en-US" altLang="en-US" sz="2800" b="1" dirty="0"/>
              <a:t>International cooperation</a:t>
            </a:r>
            <a:endParaRPr lang="en-US" altLang="en-US" sz="2800" dirty="0"/>
          </a:p>
        </p:txBody>
      </p:sp>
      <p:graphicFrame>
        <p:nvGraphicFramePr>
          <p:cNvPr id="4" name="Označba mesta vsebine 3">
            <a:extLst>
              <a:ext uri="{FF2B5EF4-FFF2-40B4-BE49-F238E27FC236}">
                <a16:creationId xmlns:a16="http://schemas.microsoft.com/office/drawing/2014/main" id="{3A9A523A-8515-4E00-BA22-43383B2BACD0}"/>
              </a:ext>
            </a:extLst>
          </p:cNvPr>
          <p:cNvGraphicFramePr>
            <a:graphicFrameLocks noGrp="1"/>
          </p:cNvGraphicFramePr>
          <p:nvPr>
            <p:ph idx="1"/>
            <p:extLst>
              <p:ext uri="{D42A27DB-BD31-4B8C-83A1-F6EECF244321}">
                <p14:modId xmlns:p14="http://schemas.microsoft.com/office/powerpoint/2010/main" val="139697780"/>
              </p:ext>
            </p:extLst>
          </p:nvPr>
        </p:nvGraphicFramePr>
        <p:xfrm>
          <a:off x="303212" y="1916113"/>
          <a:ext cx="8661275" cy="4176712"/>
        </p:xfrm>
        <a:graphic>
          <a:graphicData uri="http://schemas.openxmlformats.org/drawingml/2006/table">
            <a:tbl>
              <a:tblPr/>
              <a:tblGrid>
                <a:gridCol w="4252209">
                  <a:extLst>
                    <a:ext uri="{9D8B030D-6E8A-4147-A177-3AD203B41FA5}">
                      <a16:colId xmlns:a16="http://schemas.microsoft.com/office/drawing/2014/main" val="20000"/>
                    </a:ext>
                  </a:extLst>
                </a:gridCol>
                <a:gridCol w="4409066">
                  <a:extLst>
                    <a:ext uri="{9D8B030D-6E8A-4147-A177-3AD203B41FA5}">
                      <a16:colId xmlns:a16="http://schemas.microsoft.com/office/drawing/2014/main" val="20001"/>
                    </a:ext>
                  </a:extLst>
                </a:gridCol>
              </a:tblGrid>
              <a:tr h="41767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Information exchange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CARIN</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EGMONT Group (FIUs)</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24/7 network</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Interpol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Europol</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err="1">
                          <a:ln>
                            <a:noFill/>
                          </a:ln>
                          <a:solidFill>
                            <a:srgbClr val="000000"/>
                          </a:solidFill>
                          <a:effectLst/>
                          <a:latin typeface="+mn-lt"/>
                          <a:ea typeface="MS PGothic" charset="0"/>
                          <a:cs typeface="MS PGothic" charset="0"/>
                        </a:rPr>
                        <a:t>Eurojust</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PCCSEE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SELEC</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a:t>
                      </a:r>
                      <a:r>
                        <a:rPr kumimoji="0" lang="sl-SI" sz="1600" b="0" i="0" u="none" strike="noStrike" cap="none" normalizeH="0" baseline="0" dirty="0">
                          <a:ln>
                            <a:noFill/>
                          </a:ln>
                          <a:solidFill>
                            <a:srgbClr val="000000"/>
                          </a:solidFill>
                          <a:effectLst/>
                          <a:latin typeface="+mn-lt"/>
                          <a:ea typeface="MS PGothic" charset="0"/>
                          <a:cs typeface="MS PGothic" charset="0"/>
                        </a:rPr>
                        <a:t> agreements</a:t>
                      </a: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ea typeface="MS PGothic" charset="0"/>
                        <a:cs typeface="MS PGothic" charset="0"/>
                      </a:endParaRP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mn-lt"/>
                          <a:ea typeface="MS PGothic" charset="0"/>
                          <a:cs typeface="MS PGothic" charset="0"/>
                        </a:rPr>
                        <a:t>Mutual legal assistance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Central authority (e.g. Ministry of Justice)</a:t>
                      </a: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sl-SI" sz="1600" b="0" i="0" u="none" strike="noStrike" cap="none" normalizeH="0" baseline="0" dirty="0">
                          <a:ln>
                            <a:noFill/>
                          </a:ln>
                          <a:solidFill>
                            <a:srgbClr val="000000"/>
                          </a:solidFill>
                          <a:effectLst/>
                          <a:latin typeface="+mn-lt"/>
                          <a:ea typeface="MS PGothic" charset="0"/>
                          <a:cs typeface="MS PGothic" charset="0"/>
                        </a:rPr>
                        <a:t>Also possible t</a:t>
                      </a:r>
                      <a:r>
                        <a:rPr kumimoji="0" lang="en-US" sz="1600" b="0" i="0" u="none" strike="noStrike" cap="none" normalizeH="0" baseline="0" dirty="0" err="1">
                          <a:ln>
                            <a:noFill/>
                          </a:ln>
                          <a:solidFill>
                            <a:srgbClr val="000000"/>
                          </a:solidFill>
                          <a:effectLst/>
                          <a:latin typeface="+mn-lt"/>
                          <a:ea typeface="MS PGothic" charset="0"/>
                          <a:cs typeface="MS PGothic" charset="0"/>
                        </a:rPr>
                        <a:t>hrough</a:t>
                      </a:r>
                      <a:r>
                        <a:rPr kumimoji="0" lang="sl-SI" sz="1600" b="0" i="0" u="none" strike="noStrike" cap="none" normalizeH="0" baseline="0" dirty="0">
                          <a:ln>
                            <a:noFill/>
                          </a:ln>
                          <a:solidFill>
                            <a:srgbClr val="000000"/>
                          </a:solidFill>
                          <a:effectLst/>
                          <a:latin typeface="+mn-lt"/>
                          <a:ea typeface="MS PGothic" charset="0"/>
                          <a:cs typeface="MS PGothic" charset="0"/>
                        </a:rPr>
                        <a:t> </a:t>
                      </a:r>
                      <a:r>
                        <a:rPr kumimoji="0" lang="en-US" sz="1600" b="0" i="0" u="none" strike="noStrike" cap="none" normalizeH="0" baseline="0" dirty="0">
                          <a:ln>
                            <a:noFill/>
                          </a:ln>
                          <a:solidFill>
                            <a:srgbClr val="000000"/>
                          </a:solidFill>
                          <a:effectLst/>
                          <a:latin typeface="+mn-lt"/>
                          <a:ea typeface="MS PGothic" charset="0"/>
                          <a:cs typeface="MS PGothic" charset="0"/>
                        </a:rPr>
                        <a:t>Interpol channel</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Bilateral agreements may enable direct cooperation</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endParaRPr kumimoji="0" lang="en-US" sz="1600" b="0" i="0" u="none" strike="noStrike" cap="none" normalizeH="0" baseline="0" dirty="0">
                        <a:ln>
                          <a:noFill/>
                        </a:ln>
                        <a:solidFill>
                          <a:srgbClr val="000000"/>
                        </a:solidFill>
                        <a:effectLst/>
                        <a:latin typeface="+mn-lt"/>
                        <a:ea typeface="MS PGothic" charset="0"/>
                        <a:cs typeface="MS PGothic" charset="0"/>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may facilitate: </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JITs</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Parallel Investigation</a:t>
                      </a: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Transfer Of Proceedings</a:t>
                      </a: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endParaRPr kumimoji="0" lang="sl-SI" sz="1600" b="0" i="0" u="none" strike="noStrike" cap="none" normalizeH="0" baseline="0" dirty="0">
                        <a:ln>
                          <a:noFill/>
                        </a:ln>
                        <a:solidFill>
                          <a:srgbClr val="000000"/>
                        </a:solidFill>
                        <a:effectLst/>
                        <a:latin typeface="+mn-lt"/>
                        <a:ea typeface="MS PGothic" charset="0"/>
                        <a:cs typeface="MS PGothic" charset="0"/>
                      </a:endParaRPr>
                    </a:p>
                    <a:p>
                      <a:pPr marL="742950" marR="0" lvl="1" indent="-285750" algn="l" defTabSz="914400" rtl="0" eaLnBrk="1" fontAlgn="base" latinLnBrk="0" hangingPunct="1">
                        <a:lnSpc>
                          <a:spcPct val="100000"/>
                        </a:lnSpc>
                        <a:spcBef>
                          <a:spcPct val="0"/>
                        </a:spcBef>
                        <a:spcAft>
                          <a:spcPct val="0"/>
                        </a:spcAft>
                        <a:buClrTx/>
                        <a:buSzTx/>
                        <a:buFont typeface="Arial"/>
                        <a:buChar char="•"/>
                        <a:tabLst/>
                      </a:pPr>
                      <a:r>
                        <a:rPr kumimoji="0" lang="en-US" sz="1600" b="0" i="0" u="none" strike="noStrike" cap="none" normalizeH="0" baseline="0" dirty="0">
                          <a:ln>
                            <a:noFill/>
                          </a:ln>
                          <a:solidFill>
                            <a:srgbClr val="000000"/>
                          </a:solidFill>
                          <a:effectLst/>
                          <a:latin typeface="+mn-lt"/>
                          <a:ea typeface="MS PGothic" charset="0"/>
                          <a:cs typeface="MS PGothic" charset="0"/>
                        </a:rPr>
                        <a:t>National legal provisions </a:t>
                      </a:r>
                      <a:r>
                        <a:rPr kumimoji="0" lang="sl-SI" sz="1600" b="0" i="0" u="none" strike="noStrike" cap="none" normalizeH="0" baseline="0" dirty="0">
                          <a:ln>
                            <a:noFill/>
                          </a:ln>
                          <a:solidFill>
                            <a:srgbClr val="000000"/>
                          </a:solidFill>
                          <a:effectLst/>
                          <a:latin typeface="+mn-lt"/>
                          <a:ea typeface="MS PGothic" charset="0"/>
                          <a:cs typeface="MS PGothic" charset="0"/>
                        </a:rPr>
                        <a:t>on MLA</a:t>
                      </a:r>
                    </a:p>
                  </a:txBody>
                  <a:tcPr marL="91444" marR="91444"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značba mesta vsebine 3">
            <a:extLst>
              <a:ext uri="{FF2B5EF4-FFF2-40B4-BE49-F238E27FC236}">
                <a16:creationId xmlns:a16="http://schemas.microsoft.com/office/drawing/2014/main" id="{FE4FC6D5-1226-40FB-A140-C6C809F673EA}"/>
              </a:ext>
            </a:extLst>
          </p:cNvPr>
          <p:cNvGraphicFramePr>
            <a:graphicFrameLocks noGrp="1"/>
          </p:cNvGraphicFramePr>
          <p:nvPr>
            <p:ph idx="1"/>
            <p:extLst>
              <p:ext uri="{D42A27DB-BD31-4B8C-83A1-F6EECF244321}">
                <p14:modId xmlns:p14="http://schemas.microsoft.com/office/powerpoint/2010/main" val="1248603944"/>
              </p:ext>
            </p:extLst>
          </p:nvPr>
        </p:nvGraphicFramePr>
        <p:xfrm>
          <a:off x="539750" y="1196752"/>
          <a:ext cx="8064500" cy="5120640"/>
        </p:xfrm>
        <a:graphic>
          <a:graphicData uri="http://schemas.openxmlformats.org/drawingml/2006/table">
            <a:tbl>
              <a:tblPr firstRow="1" bandRow="1">
                <a:tableStyleId>{5C22544A-7EE6-4342-B048-85BDC9FD1C3A}</a:tableStyleId>
              </a:tblPr>
              <a:tblGrid>
                <a:gridCol w="2808684">
                  <a:extLst>
                    <a:ext uri="{9D8B030D-6E8A-4147-A177-3AD203B41FA5}">
                      <a16:colId xmlns:a16="http://schemas.microsoft.com/office/drawing/2014/main" val="20000"/>
                    </a:ext>
                  </a:extLst>
                </a:gridCol>
                <a:gridCol w="1223566">
                  <a:extLst>
                    <a:ext uri="{9D8B030D-6E8A-4147-A177-3AD203B41FA5}">
                      <a16:colId xmlns:a16="http://schemas.microsoft.com/office/drawing/2014/main" val="20001"/>
                    </a:ext>
                  </a:extLst>
                </a:gridCol>
                <a:gridCol w="1368722">
                  <a:extLst>
                    <a:ext uri="{9D8B030D-6E8A-4147-A177-3AD203B41FA5}">
                      <a16:colId xmlns:a16="http://schemas.microsoft.com/office/drawing/2014/main" val="20002"/>
                    </a:ext>
                  </a:extLst>
                </a:gridCol>
                <a:gridCol w="2663528">
                  <a:extLst>
                    <a:ext uri="{9D8B030D-6E8A-4147-A177-3AD203B41FA5}">
                      <a16:colId xmlns:a16="http://schemas.microsoft.com/office/drawing/2014/main" val="20003"/>
                    </a:ext>
                  </a:extLst>
                </a:gridCol>
              </a:tblGrid>
              <a:tr h="60959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Court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(order, execution)</a:t>
                      </a:r>
                    </a:p>
                  </a:txBody>
                  <a:tcPr marL="91444" marR="91444" marT="45712" marB="45712">
                    <a:solidFill>
                      <a:srgbClr val="0070C0"/>
                    </a:solidFill>
                  </a:tcPr>
                </a:tc>
                <a:tc hMerge="1">
                  <a:txBody>
                    <a:bodyPr/>
                    <a:lstStyle/>
                    <a:p>
                      <a:endParaRPr lang="sl-SI"/>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noProof="0" dirty="0">
                          <a:solidFill>
                            <a:srgbClr val="000000"/>
                          </a:solidFill>
                        </a:rPr>
                        <a:t>Ministry of Justice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0" noProof="0" dirty="0">
                          <a:solidFill>
                            <a:srgbClr val="000000"/>
                          </a:solidFill>
                        </a:rPr>
                        <a:t>(central authority)</a:t>
                      </a:r>
                    </a:p>
                  </a:txBody>
                  <a:tcPr marL="91444" marR="91444" marT="45712" marB="45712">
                    <a:solidFill>
                      <a:srgbClr val="0070C0"/>
                    </a:solidFill>
                  </a:tcPr>
                </a:tc>
                <a:tc hMerge="1">
                  <a:txBody>
                    <a:bodyPr/>
                    <a:lstStyle/>
                    <a:p>
                      <a:endParaRPr lang="sl-SI"/>
                    </a:p>
                  </a:txBody>
                  <a:tcPr/>
                </a:tc>
                <a:extLst>
                  <a:ext uri="{0D108BD9-81ED-4DB2-BD59-A6C34878D82A}">
                    <a16:rowId xmlns:a16="http://schemas.microsoft.com/office/drawing/2014/main" val="10000"/>
                  </a:ext>
                </a:extLst>
              </a:tr>
              <a:tr h="1371618">
                <a:tc gridSpan="4">
                  <a:txBody>
                    <a:bodyPr/>
                    <a:lstStyle/>
                    <a:p>
                      <a:pPr algn="ctr"/>
                      <a:r>
                        <a:rPr lang="en-US" sz="1800" b="1" noProof="0" dirty="0"/>
                        <a:t>Prosecutor</a:t>
                      </a:r>
                      <a:endParaRPr lang="sl-SI" sz="1800" b="1" noProof="0" dirty="0"/>
                    </a:p>
                    <a:p>
                      <a:pPr algn="ctr"/>
                      <a:endParaRPr lang="en-US" sz="1800" b="1" noProof="0" dirty="0"/>
                    </a:p>
                    <a:p>
                      <a:pPr algn="ctr"/>
                      <a:r>
                        <a:rPr lang="en-US" sz="1600" b="0" baseline="0" noProof="0" dirty="0"/>
                        <a:t>(</a:t>
                      </a:r>
                      <a:r>
                        <a:rPr lang="en-US" sz="1600" b="0" baseline="0" noProof="0" dirty="0" err="1"/>
                        <a:t>Eurojust</a:t>
                      </a:r>
                      <a:r>
                        <a:rPr lang="en-US" sz="1600" b="0" baseline="0" noProof="0" dirty="0"/>
                        <a:t> (EU), EJN (EU), </a:t>
                      </a:r>
                      <a:endParaRPr lang="sl-SI" sz="1600" b="0" baseline="0" noProof="0" dirty="0"/>
                    </a:p>
                    <a:p>
                      <a:pPr algn="ctr"/>
                      <a:r>
                        <a:rPr lang="en-US" sz="1600" b="1" baseline="0" noProof="0" dirty="0"/>
                        <a:t>JITs, parallel investigations, operational meetings</a:t>
                      </a:r>
                      <a:endParaRPr lang="en-US" sz="1600" b="0" baseline="0" noProof="0" dirty="0"/>
                    </a:p>
                    <a:p>
                      <a:pPr algn="ctr"/>
                      <a:r>
                        <a:rPr lang="en-US" sz="1600" b="0" baseline="0" noProof="0" dirty="0"/>
                        <a:t>(proposal/request/execution of MLA)</a:t>
                      </a:r>
                    </a:p>
                  </a:txBody>
                  <a:tcPr marL="91444" marR="91444" marT="45712" marB="45712">
                    <a:solidFill>
                      <a:srgbClr val="0070C0"/>
                    </a:solidFill>
                  </a:tcPr>
                </a:tc>
                <a:tc hMerge="1">
                  <a:txBody>
                    <a:bodyPr/>
                    <a:lstStyle/>
                    <a:p>
                      <a:endParaRPr lang="sl-SI"/>
                    </a:p>
                  </a:txBody>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1"/>
                  </a:ext>
                </a:extLst>
              </a:tr>
              <a:tr h="2898759">
                <a:tc>
                  <a:txBody>
                    <a:bodyPr/>
                    <a:lstStyle/>
                    <a:p>
                      <a:pPr marL="0" indent="0" algn="ctr">
                        <a:buNone/>
                        <a:defRPr/>
                      </a:pPr>
                      <a:r>
                        <a:rPr lang="en-US" sz="1800" b="1" noProof="0" dirty="0"/>
                        <a:t>(Cyber)crime investigation</a:t>
                      </a:r>
                    </a:p>
                    <a:p>
                      <a:pPr marL="0" indent="0" algn="ctr">
                        <a:buNone/>
                        <a:defRPr/>
                      </a:pPr>
                      <a:endParaRPr lang="en-US" sz="2000" b="1" noProof="0" dirty="0"/>
                    </a:p>
                    <a:p>
                      <a:pPr marL="0" indent="0" algn="l">
                        <a:buFont typeface="Arial" panose="020B0604020202020204" pitchFamily="34" charset="0"/>
                        <a:buNone/>
                        <a:defRPr/>
                      </a:pPr>
                      <a:r>
                        <a:rPr lang="en-US" sz="1600" b="0" noProof="0" dirty="0"/>
                        <a:t>(E- evidence: subscriber (IP ID), traffic, content data)</a:t>
                      </a:r>
                    </a:p>
                    <a:p>
                      <a:pPr marL="0" indent="0" algn="l">
                        <a:buFont typeface="Arial" panose="020B0604020202020204" pitchFamily="34" charset="0"/>
                        <a:buNone/>
                        <a:defRPr/>
                      </a:pPr>
                      <a:endParaRPr lang="en-US" sz="1600" b="0" noProof="0" dirty="0"/>
                    </a:p>
                    <a:p>
                      <a:pPr marL="0" indent="0" algn="l">
                        <a:buFont typeface="Arial" panose="020B0604020202020204" pitchFamily="34" charset="0"/>
                        <a:buNone/>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kern="1200" noProof="0" dirty="0">
                          <a:solidFill>
                            <a:srgbClr val="000000"/>
                          </a:solidFill>
                          <a:latin typeface="+mn-lt"/>
                          <a:ea typeface="+mn-ea"/>
                          <a:cs typeface="+mn-cs"/>
                        </a:rPr>
                        <a:t>Direct cooperation with MSPs</a:t>
                      </a:r>
                      <a:endParaRPr lang="sl-SI" sz="1600" b="1" kern="1200" noProof="0" dirty="0">
                        <a:solidFill>
                          <a:srgbClr val="000000"/>
                        </a:solidFill>
                        <a:latin typeface="+mn-lt"/>
                        <a:ea typeface="+mn-ea"/>
                        <a:cs typeface="+mn-cs"/>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24/7 network</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solidFill>
                            <a:srgbClr val="000000"/>
                          </a:solidFill>
                        </a:rPr>
                        <a:t>Interpol</a:t>
                      </a:r>
                      <a:r>
                        <a:rPr lang="sl-SI" sz="1600" b="1" noProof="0" dirty="0">
                          <a:solidFill>
                            <a:srgbClr val="000000"/>
                          </a:solidFill>
                        </a:rPr>
                        <a:t> </a:t>
                      </a:r>
                      <a:r>
                        <a:rPr lang="sl-SI" sz="1600" b="1" noProof="0" dirty="0" err="1">
                          <a:solidFill>
                            <a:srgbClr val="000000"/>
                          </a:solidFill>
                        </a:rPr>
                        <a:t>channel</a:t>
                      </a:r>
                      <a:endParaRPr lang="en-US" sz="1600" b="1" noProof="0" dirty="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sl-SI" sz="1600" b="1" noProof="0" dirty="0">
                          <a:solidFill>
                            <a:srgbClr val="000000"/>
                          </a:solidFill>
                        </a:rPr>
                        <a:t>(</a:t>
                      </a:r>
                      <a:r>
                        <a:rPr lang="en-US" sz="1600" b="1" noProof="0" dirty="0">
                          <a:solidFill>
                            <a:srgbClr val="000000"/>
                          </a:solidFill>
                        </a:rPr>
                        <a:t>Europol EC3</a:t>
                      </a:r>
                      <a:r>
                        <a:rPr lang="sl-SI" sz="1600" b="1" noProof="0" dirty="0">
                          <a:solidFill>
                            <a:srgbClr val="000000"/>
                          </a:solidFill>
                        </a:rPr>
                        <a:t>)</a:t>
                      </a:r>
                      <a:endParaRPr lang="en-US" sz="1600" b="1" noProof="0" dirty="0">
                        <a:solidFill>
                          <a:srgbClr val="000000"/>
                        </a:solidFill>
                      </a:endParaRPr>
                    </a:p>
                  </a:txBody>
                  <a:tcPr marL="91444" marR="91444" marT="45712" marB="45712">
                    <a:solidFill>
                      <a:srgbClr val="81ADD5"/>
                    </a:solidFill>
                  </a:tcPr>
                </a:tc>
                <a:tc gridSpan="2">
                  <a:txBody>
                    <a:bodyPr/>
                    <a:lstStyle/>
                    <a:p>
                      <a:pPr algn="ctr">
                        <a:defRPr/>
                      </a:pPr>
                      <a:r>
                        <a:rPr lang="en-US" sz="1800" b="1" noProof="0" dirty="0"/>
                        <a:t>Financial investigation </a:t>
                      </a:r>
                    </a:p>
                    <a:p>
                      <a:pPr algn="ctr">
                        <a:defRPr/>
                      </a:pPr>
                      <a:endParaRPr lang="en-US" sz="1800" b="0" noProof="0" dirty="0"/>
                    </a:p>
                    <a:p>
                      <a:pPr marL="0" indent="0">
                        <a:buFont typeface="Arial" panose="020B0604020202020204" pitchFamily="34" charset="0"/>
                        <a:buNone/>
                        <a:defRPr/>
                      </a:pPr>
                      <a:r>
                        <a:rPr lang="en-US" sz="1600" b="0" noProof="0" dirty="0">
                          <a:solidFill>
                            <a:srgbClr val="000000"/>
                          </a:solidFill>
                        </a:rPr>
                        <a:t>(Bank data, monitoring</a:t>
                      </a:r>
                      <a:r>
                        <a:rPr lang="sl-SI" sz="1600" b="0" noProof="0" dirty="0">
                          <a:solidFill>
                            <a:srgbClr val="000000"/>
                          </a:solidFill>
                        </a:rPr>
                        <a:t> bank </a:t>
                      </a:r>
                      <a:r>
                        <a:rPr lang="sl-SI" sz="1600" b="0" noProof="0" dirty="0" err="1">
                          <a:solidFill>
                            <a:srgbClr val="000000"/>
                          </a:solidFill>
                        </a:rPr>
                        <a:t>transactions</a:t>
                      </a:r>
                      <a:r>
                        <a:rPr lang="en-US" sz="1600" b="0" noProof="0" dirty="0">
                          <a:solidFill>
                            <a:srgbClr val="000000"/>
                          </a:solidFill>
                        </a:rPr>
                        <a:t>, </a:t>
                      </a:r>
                    </a:p>
                    <a:p>
                      <a:pPr marL="0" indent="0">
                        <a:buFont typeface="Arial" panose="020B0604020202020204" pitchFamily="34" charset="0"/>
                        <a:buNone/>
                        <a:defRPr/>
                      </a:pPr>
                      <a:r>
                        <a:rPr lang="sl-SI" sz="1600" b="0" noProof="0" dirty="0">
                          <a:solidFill>
                            <a:srgbClr val="000000"/>
                          </a:solidFill>
                        </a:rPr>
                        <a:t>ID </a:t>
                      </a:r>
                      <a:r>
                        <a:rPr lang="en-US" sz="1600" b="0" noProof="0" dirty="0">
                          <a:solidFill>
                            <a:srgbClr val="000000"/>
                          </a:solidFill>
                        </a:rPr>
                        <a:t>location</a:t>
                      </a:r>
                      <a:r>
                        <a:rPr lang="en-US" sz="1600" b="0" baseline="0" noProof="0" dirty="0">
                          <a:solidFill>
                            <a:srgbClr val="000000"/>
                          </a:solidFill>
                        </a:rPr>
                        <a:t> of property, </a:t>
                      </a:r>
                      <a:endParaRPr lang="sl-SI" sz="1600" b="0" baseline="0" noProof="0" dirty="0">
                        <a:solidFill>
                          <a:srgbClr val="000000"/>
                        </a:solidFill>
                      </a:endParaRPr>
                    </a:p>
                    <a:p>
                      <a:pPr marL="0" indent="0">
                        <a:buFont typeface="Arial" panose="020B0604020202020204" pitchFamily="34" charset="0"/>
                        <a:buNone/>
                        <a:defRPr/>
                      </a:pPr>
                      <a:r>
                        <a:rPr lang="en-US" sz="1600" b="0" noProof="0" dirty="0">
                          <a:solidFill>
                            <a:srgbClr val="000000"/>
                          </a:solidFill>
                        </a:rPr>
                        <a:t>freezing, seizure</a:t>
                      </a:r>
                      <a:r>
                        <a:rPr lang="sl-SI" sz="1600" b="0" noProof="0" dirty="0">
                          <a:solidFill>
                            <a:srgbClr val="000000"/>
                          </a:solidFill>
                        </a:rPr>
                        <a:t> </a:t>
                      </a:r>
                      <a:r>
                        <a:rPr lang="sl-SI" sz="1600" b="0" noProof="0" dirty="0" err="1">
                          <a:solidFill>
                            <a:srgbClr val="000000"/>
                          </a:solidFill>
                        </a:rPr>
                        <a:t>order</a:t>
                      </a:r>
                      <a:r>
                        <a:rPr lang="en-US" sz="1600" b="0" noProof="0" dirty="0">
                          <a:solidFill>
                            <a:srgbClr val="000000"/>
                          </a:solidFill>
                        </a:rPr>
                        <a:t>)</a:t>
                      </a:r>
                      <a:endParaRPr lang="sl-SI" sz="1600" b="0" noProof="0" dirty="0">
                        <a:solidFill>
                          <a:srgbClr val="000000"/>
                        </a:solidFill>
                      </a:endParaRPr>
                    </a:p>
                    <a:p>
                      <a:pPr marL="0" indent="0">
                        <a:buFont typeface="Arial" panose="020B0604020202020204" pitchFamily="34" charset="0"/>
                        <a:buNone/>
                        <a:defRPr/>
                      </a:pPr>
                      <a:r>
                        <a:rPr lang="sl-SI" sz="1600" b="0" noProof="0" dirty="0">
                          <a:solidFill>
                            <a:srgbClr val="000000"/>
                          </a:solidFill>
                        </a:rPr>
                        <a:t>(</a:t>
                      </a:r>
                      <a:r>
                        <a:rPr lang="sl-SI" sz="1600" b="0" noProof="0" dirty="0" err="1">
                          <a:solidFill>
                            <a:srgbClr val="000000"/>
                          </a:solidFill>
                        </a:rPr>
                        <a:t>Confiscation</a:t>
                      </a:r>
                      <a:r>
                        <a:rPr lang="sl-SI" sz="1600" b="0" noProof="0" dirty="0">
                          <a:solidFill>
                            <a:srgbClr val="000000"/>
                          </a:solidFill>
                        </a:rPr>
                        <a:t>)</a:t>
                      </a:r>
                      <a:endParaRPr lang="sl-SI" sz="2000" b="1" noProof="0" dirty="0">
                        <a:solidFill>
                          <a:srgbClr val="00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noProof="0" dirty="0"/>
                        <a:t>C</a:t>
                      </a:r>
                      <a:r>
                        <a:rPr lang="sl-SI" sz="1600" b="1" noProof="0" dirty="0"/>
                        <a:t>ARIN</a:t>
                      </a:r>
                      <a:endParaRPr lang="en-US" sz="1800" b="1" noProof="0" dirty="0"/>
                    </a:p>
                  </a:txBody>
                  <a:tcPr marL="91444" marR="91444" marT="45712" marB="45712">
                    <a:noFill/>
                  </a:tcPr>
                </a:tc>
                <a:tc hMerge="1">
                  <a:txBody>
                    <a:bodyPr/>
                    <a:lstStyle/>
                    <a:p>
                      <a:endParaRPr lang="sl-SI"/>
                    </a:p>
                  </a:txBody>
                  <a:tcPr/>
                </a:tc>
                <a:tc>
                  <a:txBody>
                    <a:bodyPr/>
                    <a:lstStyle/>
                    <a:p>
                      <a:pPr algn="ctr">
                        <a:defRPr/>
                      </a:pPr>
                      <a:r>
                        <a:rPr lang="en-US" sz="1800" b="1" noProof="0" dirty="0"/>
                        <a:t>Money laundering - FIU</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noProof="0" dirty="0"/>
                        <a:t>(Information exchange on STR,</a:t>
                      </a:r>
                      <a:r>
                        <a:rPr lang="en-US" sz="1600" baseline="0" noProof="0" dirty="0"/>
                        <a:t> postponement of financial transaction)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aseline="0" noProof="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EGMONT Group</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(EU) </a:t>
                      </a:r>
                      <a:r>
                        <a:rPr lang="en-US" sz="1600" b="1" baseline="0" noProof="0" dirty="0" err="1">
                          <a:solidFill>
                            <a:srgbClr val="000000"/>
                          </a:solidFill>
                        </a:rPr>
                        <a:t>FIUnet</a:t>
                      </a:r>
                      <a:r>
                        <a:rPr lang="en-US" sz="1600" b="1" baseline="0" noProof="0" dirty="0">
                          <a:solidFill>
                            <a:srgbClr val="000000"/>
                          </a:solidFill>
                        </a:rPr>
                        <a:t>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b="1" baseline="0" noProof="0" dirty="0">
                          <a:solidFill>
                            <a:srgbClr val="000000"/>
                          </a:solidFill>
                        </a:rPr>
                        <a:t>FIU to FIU </a:t>
                      </a:r>
                      <a:r>
                        <a:rPr lang="sl-SI" sz="1600" b="1" baseline="0" noProof="0" dirty="0">
                          <a:solidFill>
                            <a:srgbClr val="000000"/>
                          </a:solidFill>
                        </a:rPr>
                        <a:t>(</a:t>
                      </a:r>
                      <a:r>
                        <a:rPr lang="en-US" sz="1600" b="1" baseline="0" noProof="0" dirty="0" err="1">
                          <a:solidFill>
                            <a:srgbClr val="000000"/>
                          </a:solidFill>
                        </a:rPr>
                        <a:t>MoUs</a:t>
                      </a:r>
                      <a:r>
                        <a:rPr lang="en-US" sz="1600" b="1" baseline="0" noProof="0" dirty="0">
                          <a:solidFill>
                            <a:srgbClr val="000000"/>
                          </a:solidFill>
                        </a:rPr>
                        <a:t>) </a:t>
                      </a:r>
                    </a:p>
                  </a:txBody>
                  <a:tcPr marL="91444" marR="91444" marT="45712" marB="45712">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F2B2AD75-43D2-4705-8968-726D30CE669A}"/>
              </a:ext>
            </a:extLst>
          </p:cNvPr>
          <p:cNvSpPr>
            <a:spLocks noGrp="1"/>
          </p:cNvSpPr>
          <p:nvPr>
            <p:ph type="title"/>
          </p:nvPr>
        </p:nvSpPr>
        <p:spPr/>
        <p:txBody>
          <a:bodyPr/>
          <a:lstStyle/>
          <a:p>
            <a:r>
              <a:rPr lang="sl-SI" altLang="en-US" sz="2800" b="1"/>
              <a:t>International Legal Instruments</a:t>
            </a:r>
            <a:br>
              <a:rPr lang="sl-SI" altLang="en-US" sz="3600"/>
            </a:br>
            <a:endParaRPr lang="en-US" altLang="en-US" sz="3600"/>
          </a:p>
        </p:txBody>
      </p:sp>
      <p:sp>
        <p:nvSpPr>
          <p:cNvPr id="9219" name="Content Placeholder 2">
            <a:extLst>
              <a:ext uri="{FF2B5EF4-FFF2-40B4-BE49-F238E27FC236}">
                <a16:creationId xmlns:a16="http://schemas.microsoft.com/office/drawing/2014/main" id="{BDFF2F9F-383C-4676-91CD-F412A8A3957A}"/>
              </a:ext>
            </a:extLst>
          </p:cNvPr>
          <p:cNvSpPr>
            <a:spLocks noGrp="1"/>
          </p:cNvSpPr>
          <p:nvPr>
            <p:ph idx="1"/>
          </p:nvPr>
        </p:nvSpPr>
        <p:spPr>
          <a:xfrm>
            <a:off x="214313" y="1643063"/>
            <a:ext cx="8786812" cy="4857750"/>
          </a:xfrm>
        </p:spPr>
        <p:txBody>
          <a:bodyPr>
            <a:normAutofit fontScale="92500" lnSpcReduction="20000"/>
          </a:bodyPr>
          <a:lstStyle/>
          <a:p>
            <a:pPr>
              <a:lnSpc>
                <a:spcPct val="110000"/>
              </a:lnSpc>
              <a:buFont typeface="Arial" panose="020B0604020202020204" pitchFamily="34" charset="0"/>
              <a:buNone/>
            </a:pPr>
            <a:r>
              <a:rPr lang="en-US" altLang="en-US" sz="1800" dirty="0"/>
              <a:t>The challenge is to choose the most effective instrument, as they might </a:t>
            </a:r>
            <a:r>
              <a:rPr lang="sl-SI" altLang="en-US" sz="1800" dirty="0"/>
              <a:t>v</a:t>
            </a:r>
            <a:r>
              <a:rPr lang="en-US" altLang="en-US" sz="1800" dirty="0" err="1"/>
              <a:t>ary</a:t>
            </a:r>
            <a:r>
              <a:rPr lang="en-US" altLang="en-US" sz="1800" dirty="0"/>
              <a:t>, depending on the substance of the request for cooperation. </a:t>
            </a:r>
          </a:p>
          <a:p>
            <a:pPr>
              <a:lnSpc>
                <a:spcPct val="110000"/>
              </a:lnSpc>
              <a:buFont typeface="Arial" panose="020B0604020202020204" pitchFamily="34" charset="0"/>
              <a:buNone/>
            </a:pPr>
            <a:r>
              <a:rPr lang="en-US" altLang="en-US" sz="1800" dirty="0"/>
              <a:t> </a:t>
            </a:r>
          </a:p>
          <a:p>
            <a:pPr>
              <a:lnSpc>
                <a:spcPct val="110000"/>
              </a:lnSpc>
              <a:buFont typeface="Arial" panose="020B0604020202020204" pitchFamily="34" charset="0"/>
              <a:buNone/>
            </a:pPr>
            <a:r>
              <a:rPr lang="en-US" altLang="en-US" sz="1800" b="1" dirty="0"/>
              <a:t>Warsaw Convention</a:t>
            </a:r>
            <a:r>
              <a:rPr lang="en-US" altLang="en-US" sz="1800" dirty="0"/>
              <a:t> sets up the central authorities for investigative, freezing and confiscation MLA. In emergency situation a direct cooperation between responsible judicial and prosecution authorities is foreseen (Article 34), as well as the direct cooperation between FIUs, including administrative freezing. </a:t>
            </a:r>
            <a:endParaRPr lang="sl-SI" altLang="en-US" sz="1800" dirty="0"/>
          </a:p>
          <a:p>
            <a:pPr>
              <a:lnSpc>
                <a:spcPct val="110000"/>
              </a:lnSpc>
              <a:buFont typeface="Arial" panose="020B0604020202020204" pitchFamily="34" charset="0"/>
              <a:buNone/>
            </a:pPr>
            <a:r>
              <a:rPr lang="sl-SI" altLang="en-US" sz="1800" b="1" dirty="0"/>
              <a:t>Strasbourg Convention </a:t>
            </a:r>
            <a:r>
              <a:rPr lang="sl-SI" altLang="en-US" sz="1800" dirty="0"/>
              <a:t>from 1990, prior to the Warsaw convention, is applicable for the Parties that did not ratified the latter.  </a:t>
            </a:r>
            <a:endParaRPr lang="en-US" altLang="en-US" sz="1800" dirty="0"/>
          </a:p>
          <a:p>
            <a:pPr>
              <a:lnSpc>
                <a:spcPct val="110000"/>
              </a:lnSpc>
              <a:buFont typeface="Arial" panose="020B0604020202020204" pitchFamily="34" charset="0"/>
              <a:buNone/>
            </a:pPr>
            <a:r>
              <a:rPr lang="en-US" altLang="en-US" sz="1800" b="1" dirty="0"/>
              <a:t>Budapest Convention</a:t>
            </a:r>
            <a:r>
              <a:rPr lang="en-US" altLang="en-US" sz="1800" dirty="0"/>
              <a:t> provides for 24/7 operational network for cooperation (at police or/and prosecutor level) and allows for direct MLA request between responsible authorities in emergency situations. </a:t>
            </a:r>
          </a:p>
          <a:p>
            <a:pPr>
              <a:lnSpc>
                <a:spcPct val="110000"/>
              </a:lnSpc>
              <a:buFont typeface="Arial" panose="020B0604020202020204" pitchFamily="34" charset="0"/>
              <a:buNone/>
            </a:pPr>
            <a:r>
              <a:rPr lang="en-US" altLang="en-US" sz="1800" b="1" dirty="0"/>
              <a:t>European Convention on Mutual Assistance in Criminal Matters</a:t>
            </a:r>
            <a:r>
              <a:rPr lang="en-US" altLang="en-US" sz="1800" dirty="0"/>
              <a:t>, ETS 30, 20.4.1959 and its additional protocols, ETS 99 and ETS 182. </a:t>
            </a:r>
          </a:p>
          <a:p>
            <a:pPr>
              <a:lnSpc>
                <a:spcPct val="110000"/>
              </a:lnSpc>
              <a:buFont typeface="Arial" panose="020B0604020202020204" pitchFamily="34" charset="0"/>
              <a:buNone/>
            </a:pPr>
            <a:endParaRPr lang="en-US" altLang="en-US" sz="1800" dirty="0"/>
          </a:p>
          <a:p>
            <a:pPr>
              <a:lnSpc>
                <a:spcPct val="110000"/>
              </a:lnSpc>
              <a:buFont typeface="Arial" panose="020B0604020202020204" pitchFamily="34" charset="0"/>
              <a:buNone/>
            </a:pPr>
            <a:r>
              <a:rPr lang="en-US" altLang="en-US" sz="1800" b="1" dirty="0"/>
              <a:t>UN Conventions</a:t>
            </a:r>
            <a:r>
              <a:rPr lang="en-US" altLang="en-US" sz="1800" dirty="0"/>
              <a:t>: 1988 on drugs, 2000 UNTOC convention, 2003 on corruption. </a:t>
            </a:r>
            <a:r>
              <a:rPr lang="en-US" altLang="en-US" sz="1800" b="1" dirty="0"/>
              <a:t> </a:t>
            </a:r>
            <a:endParaRPr lang="en-US" altLang="en-US" sz="1800" dirty="0"/>
          </a:p>
          <a:p>
            <a:pPr>
              <a:lnSpc>
                <a:spcPct val="110000"/>
              </a:lnSpc>
              <a:buFont typeface="Arial" panose="020B0604020202020204" pitchFamily="34" charset="0"/>
              <a:buNone/>
            </a:pPr>
            <a:endParaRPr lang="en-US" alt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Naslov 1">
            <a:extLst>
              <a:ext uri="{FF2B5EF4-FFF2-40B4-BE49-F238E27FC236}">
                <a16:creationId xmlns:a16="http://schemas.microsoft.com/office/drawing/2014/main" id="{7F1704BB-8E2B-40CA-ADBF-050A0143957F}"/>
              </a:ext>
            </a:extLst>
          </p:cNvPr>
          <p:cNvSpPr>
            <a:spLocks noGrp="1"/>
          </p:cNvSpPr>
          <p:nvPr>
            <p:ph type="title"/>
          </p:nvPr>
        </p:nvSpPr>
        <p:spPr>
          <a:xfrm>
            <a:off x="468313" y="1052513"/>
            <a:ext cx="8229600" cy="863600"/>
          </a:xfrm>
        </p:spPr>
        <p:txBody>
          <a:bodyPr/>
          <a:lstStyle/>
          <a:p>
            <a:pPr algn="ctr"/>
            <a:r>
              <a:rPr lang="en-US" altLang="en-US" sz="2800" b="1" dirty="0"/>
              <a:t>International </a:t>
            </a:r>
            <a:r>
              <a:rPr lang="sl-SI" altLang="en-US" sz="2800" b="1" dirty="0"/>
              <a:t>legal instruments</a:t>
            </a:r>
            <a:endParaRPr lang="en-US" altLang="en-US" sz="2800" dirty="0"/>
          </a:p>
        </p:txBody>
      </p:sp>
      <p:graphicFrame>
        <p:nvGraphicFramePr>
          <p:cNvPr id="4" name="Označba mesta vsebine 3">
            <a:extLst>
              <a:ext uri="{FF2B5EF4-FFF2-40B4-BE49-F238E27FC236}">
                <a16:creationId xmlns:a16="http://schemas.microsoft.com/office/drawing/2014/main" id="{EC10FD8D-C6AF-4DCB-8DD1-AE4E0B4AEBF4}"/>
              </a:ext>
            </a:extLst>
          </p:cNvPr>
          <p:cNvGraphicFramePr>
            <a:graphicFrameLocks noGrp="1"/>
          </p:cNvGraphicFramePr>
          <p:nvPr>
            <p:ph idx="1"/>
            <p:extLst>
              <p:ext uri="{D42A27DB-BD31-4B8C-83A1-F6EECF244321}">
                <p14:modId xmlns:p14="http://schemas.microsoft.com/office/powerpoint/2010/main" val="123013353"/>
              </p:ext>
            </p:extLst>
          </p:nvPr>
        </p:nvGraphicFramePr>
        <p:xfrm>
          <a:off x="611187" y="1916113"/>
          <a:ext cx="8064500" cy="4023497"/>
        </p:xfrm>
        <a:graphic>
          <a:graphicData uri="http://schemas.openxmlformats.org/drawingml/2006/table">
            <a:tbl>
              <a:tblPr firstRow="1" bandRow="1">
                <a:tableStyleId>{5C22544A-7EE6-4342-B048-85BDC9FD1C3A}</a:tableStyleId>
              </a:tblPr>
              <a:tblGrid>
                <a:gridCol w="3959854">
                  <a:extLst>
                    <a:ext uri="{9D8B030D-6E8A-4147-A177-3AD203B41FA5}">
                      <a16:colId xmlns:a16="http://schemas.microsoft.com/office/drawing/2014/main" val="20000"/>
                    </a:ext>
                  </a:extLst>
                </a:gridCol>
                <a:gridCol w="4104646">
                  <a:extLst>
                    <a:ext uri="{9D8B030D-6E8A-4147-A177-3AD203B41FA5}">
                      <a16:colId xmlns:a16="http://schemas.microsoft.com/office/drawing/2014/main" val="20001"/>
                    </a:ext>
                  </a:extLst>
                </a:gridCol>
              </a:tblGrid>
              <a:tr h="2164944">
                <a:tc>
                  <a:txBody>
                    <a:bodyPr/>
                    <a:lstStyle/>
                    <a:p>
                      <a:pPr marL="0" indent="0" algn="ctr">
                        <a:buNone/>
                        <a:defRPr/>
                      </a:pPr>
                      <a:endParaRPr lang="en-GB" sz="2800" b="1" noProof="0" dirty="0">
                        <a:solidFill>
                          <a:srgbClr val="000000"/>
                        </a:solidFill>
                      </a:endParaRPr>
                    </a:p>
                    <a:p>
                      <a:pPr marL="0" indent="0" algn="ctr">
                        <a:buNone/>
                        <a:defRPr/>
                      </a:pPr>
                      <a:r>
                        <a:rPr lang="en-GB" sz="2800" b="1" noProof="0" dirty="0">
                          <a:solidFill>
                            <a:srgbClr val="000000"/>
                          </a:solidFill>
                        </a:rPr>
                        <a:t>Budapest</a:t>
                      </a:r>
                      <a:r>
                        <a:rPr lang="en-GB" sz="2800" b="1" baseline="0" noProof="0" dirty="0">
                          <a:solidFill>
                            <a:srgbClr val="000000"/>
                          </a:solidFill>
                        </a:rPr>
                        <a:t> </a:t>
                      </a:r>
                      <a:r>
                        <a:rPr lang="en-GB" sz="2800" b="1" noProof="0" dirty="0">
                          <a:solidFill>
                            <a:srgbClr val="000000"/>
                          </a:solidFill>
                        </a:rPr>
                        <a:t>Convention</a:t>
                      </a:r>
                    </a:p>
                    <a:p>
                      <a:pPr algn="ctr"/>
                      <a:r>
                        <a:rPr lang="en-GB" sz="2800" b="1" noProof="0" dirty="0">
                          <a:solidFill>
                            <a:srgbClr val="000000"/>
                          </a:solidFill>
                        </a:rPr>
                        <a:t>(Cybercrime) </a:t>
                      </a:r>
                    </a:p>
                    <a:p>
                      <a:pPr marL="0" indent="0" algn="ctr">
                        <a:buNone/>
                        <a:defRPr/>
                      </a:pPr>
                      <a:endParaRPr lang="en-GB" sz="2800" b="1" noProof="0" dirty="0">
                        <a:solidFill>
                          <a:srgbClr val="000000"/>
                        </a:solidFill>
                      </a:endParaRPr>
                    </a:p>
                  </a:txBody>
                  <a:tcPr marL="91444" marR="91444" marT="45722" marB="45722">
                    <a:solidFill>
                      <a:schemeClr val="accent1">
                        <a:lumMod val="20000"/>
                        <a:lumOff val="80000"/>
                      </a:schemeClr>
                    </a:solidFill>
                  </a:tcPr>
                </a:tc>
                <a:tc>
                  <a:txBody>
                    <a:bodyPr/>
                    <a:lstStyle/>
                    <a:p>
                      <a:pPr algn="ctr">
                        <a:defRPr/>
                      </a:pPr>
                      <a:endParaRPr lang="en-GB" sz="2800" b="1" noProof="0" dirty="0">
                        <a:solidFill>
                          <a:srgbClr val="000000"/>
                        </a:solidFill>
                      </a:endParaRPr>
                    </a:p>
                    <a:p>
                      <a:pPr algn="ctr">
                        <a:defRPr/>
                      </a:pPr>
                      <a:r>
                        <a:rPr lang="en-GB" sz="2800" b="1" noProof="0" dirty="0">
                          <a:solidFill>
                            <a:srgbClr val="000000"/>
                          </a:solidFill>
                        </a:rPr>
                        <a:t>Warsaw Convention </a:t>
                      </a:r>
                      <a:endParaRPr lang="sl-SI" sz="2800" b="1" noProof="0" dirty="0">
                        <a:solidFill>
                          <a:srgbClr val="000000"/>
                        </a:solidFill>
                      </a:endParaRPr>
                    </a:p>
                    <a:p>
                      <a:pPr algn="ctr">
                        <a:defRPr/>
                      </a:pPr>
                      <a:r>
                        <a:rPr lang="en-GB" sz="2800" b="1" noProof="0" dirty="0">
                          <a:solidFill>
                            <a:srgbClr val="000000"/>
                          </a:solidFill>
                        </a:rPr>
                        <a:t>(Tracing</a:t>
                      </a:r>
                      <a:r>
                        <a:rPr lang="en-GB" sz="2800" b="1" baseline="0" noProof="0" dirty="0">
                          <a:solidFill>
                            <a:srgbClr val="000000"/>
                          </a:solidFill>
                        </a:rPr>
                        <a:t> proceeds, ML, TF) </a:t>
                      </a:r>
                      <a:endParaRPr lang="en-GB" sz="2800" b="1" noProof="0" dirty="0">
                        <a:solidFill>
                          <a:srgbClr val="000000"/>
                        </a:solidFill>
                      </a:endParaRPr>
                    </a:p>
                    <a:p>
                      <a:endParaRPr lang="en-GB" sz="1800" b="0" noProof="0" dirty="0">
                        <a:solidFill>
                          <a:srgbClr val="000000"/>
                        </a:solidFill>
                      </a:endParaRPr>
                    </a:p>
                  </a:txBody>
                  <a:tcPr marL="91444" marR="91444" marT="45722" marB="45722">
                    <a:noFill/>
                  </a:tcPr>
                </a:tc>
                <a:extLst>
                  <a:ext uri="{0D108BD9-81ED-4DB2-BD59-A6C34878D82A}">
                    <a16:rowId xmlns:a16="http://schemas.microsoft.com/office/drawing/2014/main" val="10000"/>
                  </a:ext>
                </a:extLst>
              </a:tr>
              <a:tr h="1798453">
                <a:tc gridSpan="2">
                  <a:txBody>
                    <a:bodyPr/>
                    <a:lstStyle/>
                    <a:p>
                      <a:pPr algn="ctr">
                        <a:defRPr/>
                      </a:pPr>
                      <a:r>
                        <a:rPr lang="sl-SI" sz="2800" b="1" noProof="0" dirty="0" err="1">
                          <a:solidFill>
                            <a:srgbClr val="000000"/>
                          </a:solidFill>
                        </a:rPr>
                        <a:t>Global</a:t>
                      </a:r>
                      <a:r>
                        <a:rPr lang="sl-SI" sz="2800" b="1" noProof="0" dirty="0">
                          <a:solidFill>
                            <a:srgbClr val="000000"/>
                          </a:solidFill>
                        </a:rPr>
                        <a:t> (UN)</a:t>
                      </a:r>
                      <a:r>
                        <a:rPr lang="sl-SI" sz="2800" b="1" baseline="0" noProof="0" dirty="0">
                          <a:solidFill>
                            <a:srgbClr val="000000"/>
                          </a:solidFill>
                        </a:rPr>
                        <a:t> </a:t>
                      </a:r>
                      <a:r>
                        <a:rPr lang="sl-SI" sz="2800" b="1" baseline="0" noProof="0" dirty="0" err="1">
                          <a:solidFill>
                            <a:srgbClr val="000000"/>
                          </a:solidFill>
                        </a:rPr>
                        <a:t>instruments</a:t>
                      </a:r>
                      <a:endParaRPr lang="sl-SI" sz="2800" b="1" baseline="0" noProof="0" dirty="0">
                        <a:solidFill>
                          <a:srgbClr val="000000"/>
                        </a:solidFill>
                      </a:endParaRPr>
                    </a:p>
                    <a:p>
                      <a:pPr algn="ctr">
                        <a:defRPr/>
                      </a:pPr>
                      <a:r>
                        <a:rPr lang="en-GB" sz="2800" b="1" noProof="0" dirty="0"/>
                        <a:t>Regional</a:t>
                      </a:r>
                      <a:r>
                        <a:rPr lang="en-GB" sz="2800" b="1" baseline="0" noProof="0" dirty="0"/>
                        <a:t> instruments</a:t>
                      </a:r>
                    </a:p>
                    <a:p>
                      <a:pPr algn="ctr">
                        <a:defRPr/>
                      </a:pPr>
                      <a:r>
                        <a:rPr lang="en-GB" sz="2800" b="1" baseline="0" noProof="0" dirty="0"/>
                        <a:t>Bilateral agreements </a:t>
                      </a:r>
                    </a:p>
                    <a:p>
                      <a:pPr algn="ctr">
                        <a:defRPr/>
                      </a:pPr>
                      <a:r>
                        <a:rPr lang="en-GB" sz="2800" b="1" baseline="0" noProof="0" dirty="0"/>
                        <a:t>Reciprocity</a:t>
                      </a:r>
                      <a:endParaRPr lang="en-GB" sz="1800" noProof="0" dirty="0"/>
                    </a:p>
                  </a:txBody>
                  <a:tcPr marL="91444" marR="91444" marT="45722" marB="45722">
                    <a:solidFill>
                      <a:schemeClr val="accent5">
                        <a:lumMod val="40000"/>
                        <a:lumOff val="60000"/>
                      </a:schemeClr>
                    </a:solidFill>
                  </a:tcPr>
                </a:tc>
                <a:tc hMerge="1">
                  <a:txBody>
                    <a:bodyPr/>
                    <a:lstStyle/>
                    <a:p>
                      <a:endParaRPr lang="sl-SI" b="0"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47166</TotalTime>
  <Words>1612</Words>
  <Application>Microsoft Office PowerPoint</Application>
  <PresentationFormat>On-screen Show (4:3)</PresentationFormat>
  <Paragraphs>278</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Georgia</vt:lpstr>
      <vt:lpstr>Helvetica</vt:lpstr>
      <vt:lpstr>PPT_theme_v7</vt:lpstr>
      <vt:lpstr>Basic Course on the Search, Seizure and Confiscation of Online Crime Proceeds</vt:lpstr>
      <vt:lpstr>Session Objectives</vt:lpstr>
      <vt:lpstr>Introduction to the topic International cooperation</vt:lpstr>
      <vt:lpstr>Online crime proceeds – investigative measures:  domestic/international aspect</vt:lpstr>
      <vt:lpstr>International cooperation</vt:lpstr>
      <vt:lpstr>International cooperation</vt:lpstr>
      <vt:lpstr>PowerPoint Presentation</vt:lpstr>
      <vt:lpstr>International Legal Instruments </vt:lpstr>
      <vt:lpstr>International legal instruments</vt:lpstr>
      <vt:lpstr>International cooperation – general principles</vt:lpstr>
      <vt:lpstr>International cooperation – provisional measures</vt:lpstr>
      <vt:lpstr>International cooperation – investigative assistance</vt:lpstr>
      <vt:lpstr>International cooperation - confiscation</vt:lpstr>
      <vt:lpstr>International cooperation</vt:lpstr>
      <vt:lpstr>National Contact Points ?</vt:lpstr>
      <vt:lpstr> Questions:</vt:lpstr>
      <vt:lpstr>Exercise</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413</cp:revision>
  <cp:lastPrinted>2016-05-18T07:38:13Z</cp:lastPrinted>
  <dcterms:created xsi:type="dcterms:W3CDTF">2013-06-24T06:40:18Z</dcterms:created>
  <dcterms:modified xsi:type="dcterms:W3CDTF">2023-11-13T15:26:35Z</dcterms:modified>
</cp:coreProperties>
</file>