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2"/>
  </p:notesMasterIdLst>
  <p:sldIdLst>
    <p:sldId id="260" r:id="rId2"/>
    <p:sldId id="264" r:id="rId3"/>
    <p:sldId id="265" r:id="rId4"/>
    <p:sldId id="266" r:id="rId5"/>
    <p:sldId id="267" r:id="rId6"/>
    <p:sldId id="336" r:id="rId7"/>
    <p:sldId id="337" r:id="rId8"/>
    <p:sldId id="338" r:id="rId9"/>
    <p:sldId id="339" r:id="rId10"/>
    <p:sldId id="340" r:id="rId11"/>
    <p:sldId id="341" r:id="rId12"/>
    <p:sldId id="342" r:id="rId13"/>
    <p:sldId id="343" r:id="rId14"/>
    <p:sldId id="344" r:id="rId15"/>
    <p:sldId id="346" r:id="rId16"/>
    <p:sldId id="347" r:id="rId17"/>
    <p:sldId id="348" r:id="rId18"/>
    <p:sldId id="349" r:id="rId19"/>
    <p:sldId id="350" r:id="rId20"/>
    <p:sldId id="351" r:id="rId21"/>
    <p:sldId id="377" r:id="rId22"/>
    <p:sldId id="378" r:id="rId23"/>
    <p:sldId id="352" r:id="rId24"/>
    <p:sldId id="353" r:id="rId25"/>
    <p:sldId id="354" r:id="rId26"/>
    <p:sldId id="355" r:id="rId27"/>
    <p:sldId id="356" r:id="rId28"/>
    <p:sldId id="357" r:id="rId29"/>
    <p:sldId id="358" r:id="rId30"/>
    <p:sldId id="359" r:id="rId31"/>
    <p:sldId id="360" r:id="rId32"/>
    <p:sldId id="361" r:id="rId33"/>
    <p:sldId id="362" r:id="rId34"/>
    <p:sldId id="379" r:id="rId35"/>
    <p:sldId id="380"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8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u" id="{2CD8423E-0CCD-48E0-A715-3EC094151D76}">
          <p14:sldIdLst>
            <p14:sldId id="260"/>
          </p14:sldIdLst>
        </p14:section>
        <p14:section name="Introducere" id="{DEED0A68-EF9C-4733-ADAA-766A859E58BB}">
          <p14:sldIdLst>
            <p14:sldId id="264"/>
            <p14:sldId id="265"/>
            <p14:sldId id="266"/>
          </p14:sldIdLst>
        </p14:section>
        <p14:section name="Secțiunea 1" id="{1F767E79-2A4A-4837-8114-C2475E36F49A}">
          <p14:sldIdLst>
            <p14:sldId id="267"/>
            <p14:sldId id="336"/>
            <p14:sldId id="337"/>
            <p14:sldId id="338"/>
            <p14:sldId id="339"/>
            <p14:sldId id="340"/>
            <p14:sldId id="341"/>
            <p14:sldId id="342"/>
            <p14:sldId id="343"/>
            <p14:sldId id="344"/>
          </p14:sldIdLst>
        </p14:section>
        <p14:section name="Secțiunea 2" id="{E1F705E1-42CB-4473-AB41-62ED9A13F8E1}">
          <p14:sldIdLst>
            <p14:sldId id="346"/>
            <p14:sldId id="347"/>
            <p14:sldId id="348"/>
            <p14:sldId id="349"/>
            <p14:sldId id="350"/>
            <p14:sldId id="351"/>
            <p14:sldId id="377"/>
            <p14:sldId id="378"/>
          </p14:sldIdLst>
        </p14:section>
        <p14:section name="Secțiunea 3" id="{6D691E9D-4CA8-400B-938D-24BD61081A9F}">
          <p14:sldIdLst>
            <p14:sldId id="352"/>
            <p14:sldId id="353"/>
            <p14:sldId id="354"/>
            <p14:sldId id="355"/>
            <p14:sldId id="356"/>
            <p14:sldId id="357"/>
            <p14:sldId id="358"/>
            <p14:sldId id="359"/>
            <p14:sldId id="360"/>
            <p14:sldId id="361"/>
            <p14:sldId id="362"/>
            <p14:sldId id="379"/>
            <p14:sldId id="380"/>
          </p14:sldIdLst>
        </p14:section>
        <p14:section name="Secțiunea 4" id="{D3C7888B-FA46-4AC6-BBD4-B61C20276A53}">
          <p14:sldIdLst>
            <p14:sldId id="363"/>
            <p14:sldId id="364"/>
            <p14:sldId id="365"/>
            <p14:sldId id="366"/>
            <p14:sldId id="367"/>
            <p14:sldId id="368"/>
            <p14:sldId id="369"/>
            <p14:sldId id="370"/>
          </p14:sldIdLst>
        </p14:section>
        <p14:section name="Secțiunea 5" id="{B9B1D7AD-7CFA-4836-A3B4-C645489F4CEB}">
          <p14:sldIdLst>
            <p14:sldId id="371"/>
            <p14:sldId id="372"/>
            <p14:sldId id="373"/>
            <p14:sldId id="374"/>
            <p14:sldId id="375"/>
            <p14:sldId id="376"/>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634" autoAdjust="0"/>
  </p:normalViewPr>
  <p:slideViewPr>
    <p:cSldViewPr snapToGrid="0">
      <p:cViewPr varScale="1">
        <p:scale>
          <a:sx n="63" d="100"/>
          <a:sy n="63" d="100"/>
        </p:scale>
        <p:origin x="72" y="120"/>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ro-RO" sz="2400" b="1"/>
            <a:t>O societate introduce în site-ul web propriu informații legate de superioritatea produsului său față de un produs concurent. Acest lucru contribuie la beneficiul economic al societății respective și la o pierdere materială a societății concurente.  </a:t>
          </a:r>
        </a:p>
        <a:p>
          <a:pPr algn="just"/>
          <a:endParaRPr lang="en-US" sz="2400" b="1" dirty="0"/>
        </a:p>
        <a:p>
          <a:pPr algn="just"/>
          <a:r>
            <a:rPr lang="ro-RO" sz="2400" b="1"/>
            <a:t>Această faptă reprezintă o infracțiune în baza Articolului 8 al Convenției de la Budapesta?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5000"/>
            <a:t>a) Da</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ro-RO" sz="5000" b="0">
              <a:solidFill>
                <a:schemeClr val="tx1"/>
              </a:solidFill>
            </a:rPr>
            <a:t>b) Nu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5B5A077D-02EA-4A48-AFF3-6486A181D4EE}" type="presOf" srcId="{8E61202A-36DD-0240-811A-270D9611A395}" destId="{CFE00427-EDF8-324F-9A5C-A181E81A4D48}"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717625D-CD13-4550-88E6-FBABC49A05AF}" type="presOf" srcId="{3C774A1C-BB1C-4347-A758-A94A436F7244}" destId="{9CA50A65-40FA-E945-A868-9E3FE840B07E}" srcOrd="0" destOrd="0" presId="urn:microsoft.com/office/officeart/2008/layout/LinedList"/>
    <dgm:cxn modelId="{AD441BD0-A6FB-4445-AE05-EA158270621D}"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061F5CFA-A598-45FF-838E-D1C69B28CA12}" type="presOf" srcId="{412DA8CB-B9E5-F44F-9FDD-EF35DF68306D}" destId="{B9E57DF2-F223-F848-B6AB-FEB0F6FB4076}" srcOrd="0" destOrd="0" presId="urn:microsoft.com/office/officeart/2008/layout/LinedList"/>
    <dgm:cxn modelId="{55A20D2A-EA45-4B07-86F6-6D071305BBCE}" type="presParOf" srcId="{9CA50A65-40FA-E945-A868-9E3FE840B07E}" destId="{D5C7DCB4-3723-4443-ADD7-DBEB1005841A}" srcOrd="0" destOrd="0" presId="urn:microsoft.com/office/officeart/2008/layout/LinedList"/>
    <dgm:cxn modelId="{7E3EC212-267D-4705-94B1-02B0455D39EC}" type="presParOf" srcId="{9CA50A65-40FA-E945-A868-9E3FE840B07E}" destId="{9F8ADD56-4647-5947-BF4A-89820DB0503F}" srcOrd="1" destOrd="0" presId="urn:microsoft.com/office/officeart/2008/layout/LinedList"/>
    <dgm:cxn modelId="{DB0805B4-DF5E-4CFF-9DC8-A5D969917899}" type="presParOf" srcId="{9F8ADD56-4647-5947-BF4A-89820DB0503F}" destId="{CFE00427-EDF8-324F-9A5C-A181E81A4D48}" srcOrd="0" destOrd="0" presId="urn:microsoft.com/office/officeart/2008/layout/LinedList"/>
    <dgm:cxn modelId="{9BBB470D-A843-430F-8AE7-54EE36B5B015}" type="presParOf" srcId="{9F8ADD56-4647-5947-BF4A-89820DB0503F}" destId="{71554259-89F3-DC41-AF38-A80F6823C6AB}" srcOrd="1" destOrd="0" presId="urn:microsoft.com/office/officeart/2008/layout/LinedList"/>
    <dgm:cxn modelId="{7613D7E9-9CDF-4493-B9A4-69627A994D47}" type="presParOf" srcId="{71554259-89F3-DC41-AF38-A80F6823C6AB}" destId="{D0431CA8-5100-6745-A242-ED330061BD73}" srcOrd="0" destOrd="0" presId="urn:microsoft.com/office/officeart/2008/layout/LinedList"/>
    <dgm:cxn modelId="{8505816D-C914-4675-87F7-288DE145FE6B}" type="presParOf" srcId="{71554259-89F3-DC41-AF38-A80F6823C6AB}" destId="{FE55CC5A-C0EF-DF45-AF1E-C9A5EF0E713C}" srcOrd="1" destOrd="0" presId="urn:microsoft.com/office/officeart/2008/layout/LinedList"/>
    <dgm:cxn modelId="{777C4FAC-E456-4E29-937C-C8264C1EC8B6}" type="presParOf" srcId="{FE55CC5A-C0EF-DF45-AF1E-C9A5EF0E713C}" destId="{D79F8CF2-80EE-C747-9C26-26414E55692C}" srcOrd="0" destOrd="0" presId="urn:microsoft.com/office/officeart/2008/layout/LinedList"/>
    <dgm:cxn modelId="{7F7FA0E8-AFFF-4C4C-BE29-D4B047989A4A}" type="presParOf" srcId="{FE55CC5A-C0EF-DF45-AF1E-C9A5EF0E713C}" destId="{5D9EDF3F-7B20-8E47-A431-F9F24450F874}" srcOrd="1" destOrd="0" presId="urn:microsoft.com/office/officeart/2008/layout/LinedList"/>
    <dgm:cxn modelId="{12273E9A-5292-478D-88E3-75BEED285C90}" type="presParOf" srcId="{FE55CC5A-C0EF-DF45-AF1E-C9A5EF0E713C}" destId="{EB933D24-ABB6-0C44-A5A7-05F1CB99F1EB}" srcOrd="2" destOrd="0" presId="urn:microsoft.com/office/officeart/2008/layout/LinedList"/>
    <dgm:cxn modelId="{A5A1D0AC-2C97-46A7-A1D0-D7A3CB4803FA}" type="presParOf" srcId="{71554259-89F3-DC41-AF38-A80F6823C6AB}" destId="{EB798B99-5590-864A-A2C1-F553D99D3FAA}" srcOrd="2" destOrd="0" presId="urn:microsoft.com/office/officeart/2008/layout/LinedList"/>
    <dgm:cxn modelId="{263EA255-A443-45F5-9EE2-7FAFF54EC7A4}" type="presParOf" srcId="{71554259-89F3-DC41-AF38-A80F6823C6AB}" destId="{9C715A5E-13B0-3F4D-85BD-4FA3A97839C5}" srcOrd="3" destOrd="0" presId="urn:microsoft.com/office/officeart/2008/layout/LinedList"/>
    <dgm:cxn modelId="{418C5F3E-730B-4973-B8E5-C67CED409A4A}" type="presParOf" srcId="{71554259-89F3-DC41-AF38-A80F6823C6AB}" destId="{A4B3FD2E-63E5-E445-B87B-210177B3706B}" srcOrd="4" destOrd="0" presId="urn:microsoft.com/office/officeart/2008/layout/LinedList"/>
    <dgm:cxn modelId="{04BD2AC1-1183-48E4-9C1F-5131B6420203}" type="presParOf" srcId="{A4B3FD2E-63E5-E445-B87B-210177B3706B}" destId="{B4FE7B28-4407-5045-AAC1-7786FB86FE88}" srcOrd="0" destOrd="0" presId="urn:microsoft.com/office/officeart/2008/layout/LinedList"/>
    <dgm:cxn modelId="{541A4570-8E35-4E86-B6D6-EA9684AAE9CF}" type="presParOf" srcId="{A4B3FD2E-63E5-E445-B87B-210177B3706B}" destId="{B9E57DF2-F223-F848-B6AB-FEB0F6FB4076}" srcOrd="1" destOrd="0" presId="urn:microsoft.com/office/officeart/2008/layout/LinedList"/>
    <dgm:cxn modelId="{E3BE1E5F-E0C9-4EBE-9397-819D87901C4D}" type="presParOf" srcId="{A4B3FD2E-63E5-E445-B87B-210177B3706B}" destId="{84017E13-6661-1647-9DB1-F43BB49DC0FD}" srcOrd="2" destOrd="0" presId="urn:microsoft.com/office/officeart/2008/layout/LinedList"/>
    <dgm:cxn modelId="{A1B7A4D4-97A5-4C23-9A95-B331FBD5E908}" type="presParOf" srcId="{71554259-89F3-DC41-AF38-A80F6823C6AB}" destId="{1E88F2A9-FC8F-2A4F-ABF4-2C5837CA76E5}" srcOrd="5" destOrd="0" presId="urn:microsoft.com/office/officeart/2008/layout/LinedList"/>
    <dgm:cxn modelId="{6CF487FC-07D0-4201-95C1-6D3CD05C82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ro-RO" sz="2400" b="1"/>
            <a:t>O societate introduce în site-ul web propriu informații legate de superioritatea produsului său față de un produs concurent. Acest lucru contribuie la beneficiul economic al societății respective și la o pierdere materială a societății concurente.  </a:t>
          </a:r>
        </a:p>
        <a:p>
          <a:pPr algn="just"/>
          <a:endParaRPr lang="en-US" sz="2400" b="1" dirty="0"/>
        </a:p>
        <a:p>
          <a:pPr algn="just"/>
          <a:r>
            <a:rPr lang="ro-RO" sz="2400" b="1"/>
            <a:t>Această faptă reprezintă o infracțiune în baza Articolului 8 al Convenției de la Budapesta?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5000"/>
            <a:t>a) Da</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ro-RO" sz="5000" b="1">
              <a:solidFill>
                <a:srgbClr val="FF0000"/>
              </a:solidFill>
            </a:rPr>
            <a:t>b) Nu</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1805D125-F64C-457E-BD7F-2DA46A713611}" type="presOf" srcId="{7029F5E8-D056-AE49-BD66-3C193010DDE8}" destId="{5D9EDF3F-7B20-8E47-A431-F9F24450F874}" srcOrd="0" destOrd="0" presId="urn:microsoft.com/office/officeart/2008/layout/LinedList"/>
    <dgm:cxn modelId="{03F275F6-EE33-4F24-A79C-40E5007077E6}" type="presOf" srcId="{8E61202A-36DD-0240-811A-270D9611A395}" destId="{CFE00427-EDF8-324F-9A5C-A181E81A4D48}" srcOrd="0" destOrd="0" presId="urn:microsoft.com/office/officeart/2008/layout/LinedList"/>
    <dgm:cxn modelId="{DE283537-FC4A-4661-8F0F-35915A96D157}"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3BC12EAE-FC2E-45AD-BC52-6C902BA634C0}" type="presOf" srcId="{3C774A1C-BB1C-4347-A758-A94A436F7244}" destId="{9CA50A65-40FA-E945-A868-9E3FE840B07E}" srcOrd="0" destOrd="0" presId="urn:microsoft.com/office/officeart/2008/layout/LinedList"/>
    <dgm:cxn modelId="{CF486FBD-3D62-496D-97D2-85AA89C1F48A}" type="presParOf" srcId="{9CA50A65-40FA-E945-A868-9E3FE840B07E}" destId="{D5C7DCB4-3723-4443-ADD7-DBEB1005841A}" srcOrd="0" destOrd="0" presId="urn:microsoft.com/office/officeart/2008/layout/LinedList"/>
    <dgm:cxn modelId="{4A5896E3-F2D7-419E-AA7F-077188C80975}" type="presParOf" srcId="{9CA50A65-40FA-E945-A868-9E3FE840B07E}" destId="{9F8ADD56-4647-5947-BF4A-89820DB0503F}" srcOrd="1" destOrd="0" presId="urn:microsoft.com/office/officeart/2008/layout/LinedList"/>
    <dgm:cxn modelId="{DC7AA97C-F2E9-4DA6-827A-07CB45AA3E38}" type="presParOf" srcId="{9F8ADD56-4647-5947-BF4A-89820DB0503F}" destId="{CFE00427-EDF8-324F-9A5C-A181E81A4D48}" srcOrd="0" destOrd="0" presId="urn:microsoft.com/office/officeart/2008/layout/LinedList"/>
    <dgm:cxn modelId="{5FC203C4-1189-46C3-B9DD-95CD41682758}" type="presParOf" srcId="{9F8ADD56-4647-5947-BF4A-89820DB0503F}" destId="{71554259-89F3-DC41-AF38-A80F6823C6AB}" srcOrd="1" destOrd="0" presId="urn:microsoft.com/office/officeart/2008/layout/LinedList"/>
    <dgm:cxn modelId="{E3EC4AE3-1B2B-48AD-A7DA-571553896EE3}" type="presParOf" srcId="{71554259-89F3-DC41-AF38-A80F6823C6AB}" destId="{D0431CA8-5100-6745-A242-ED330061BD73}" srcOrd="0" destOrd="0" presId="urn:microsoft.com/office/officeart/2008/layout/LinedList"/>
    <dgm:cxn modelId="{39F3A96F-0AD0-4313-A27C-92EC5F8DF15B}" type="presParOf" srcId="{71554259-89F3-DC41-AF38-A80F6823C6AB}" destId="{FE55CC5A-C0EF-DF45-AF1E-C9A5EF0E713C}" srcOrd="1" destOrd="0" presId="urn:microsoft.com/office/officeart/2008/layout/LinedList"/>
    <dgm:cxn modelId="{F4C3DEC2-095F-4AF8-941A-1994374BAA54}" type="presParOf" srcId="{FE55CC5A-C0EF-DF45-AF1E-C9A5EF0E713C}" destId="{D79F8CF2-80EE-C747-9C26-26414E55692C}" srcOrd="0" destOrd="0" presId="urn:microsoft.com/office/officeart/2008/layout/LinedList"/>
    <dgm:cxn modelId="{AAB975D1-F92F-4464-9C20-D69ACC241BB0}" type="presParOf" srcId="{FE55CC5A-C0EF-DF45-AF1E-C9A5EF0E713C}" destId="{5D9EDF3F-7B20-8E47-A431-F9F24450F874}" srcOrd="1" destOrd="0" presId="urn:microsoft.com/office/officeart/2008/layout/LinedList"/>
    <dgm:cxn modelId="{3932BA2C-4EC2-4759-8D07-AA9F9637FF9E}" type="presParOf" srcId="{FE55CC5A-C0EF-DF45-AF1E-C9A5EF0E713C}" destId="{EB933D24-ABB6-0C44-A5A7-05F1CB99F1EB}" srcOrd="2" destOrd="0" presId="urn:microsoft.com/office/officeart/2008/layout/LinedList"/>
    <dgm:cxn modelId="{E2C8910F-4C57-434D-A0BF-C77DF1644200}" type="presParOf" srcId="{71554259-89F3-DC41-AF38-A80F6823C6AB}" destId="{EB798B99-5590-864A-A2C1-F553D99D3FAA}" srcOrd="2" destOrd="0" presId="urn:microsoft.com/office/officeart/2008/layout/LinedList"/>
    <dgm:cxn modelId="{EB789D81-DFBB-4D7D-8F74-CB93F67F7827}" type="presParOf" srcId="{71554259-89F3-DC41-AF38-A80F6823C6AB}" destId="{9C715A5E-13B0-3F4D-85BD-4FA3A97839C5}" srcOrd="3" destOrd="0" presId="urn:microsoft.com/office/officeart/2008/layout/LinedList"/>
    <dgm:cxn modelId="{DDA6B413-7404-4639-99C0-0CD15483138E}" type="presParOf" srcId="{71554259-89F3-DC41-AF38-A80F6823C6AB}" destId="{A4B3FD2E-63E5-E445-B87B-210177B3706B}" srcOrd="4" destOrd="0" presId="urn:microsoft.com/office/officeart/2008/layout/LinedList"/>
    <dgm:cxn modelId="{3529CED2-CD89-4BF7-A574-2CDFABE90411}" type="presParOf" srcId="{A4B3FD2E-63E5-E445-B87B-210177B3706B}" destId="{B4FE7B28-4407-5045-AAC1-7786FB86FE88}" srcOrd="0" destOrd="0" presId="urn:microsoft.com/office/officeart/2008/layout/LinedList"/>
    <dgm:cxn modelId="{0AE4C1F9-CE19-4FB5-8B5E-6697BBBC1715}" type="presParOf" srcId="{A4B3FD2E-63E5-E445-B87B-210177B3706B}" destId="{B9E57DF2-F223-F848-B6AB-FEB0F6FB4076}" srcOrd="1" destOrd="0" presId="urn:microsoft.com/office/officeart/2008/layout/LinedList"/>
    <dgm:cxn modelId="{358AC45F-E73F-44B3-98FF-B24B0037F44A}" type="presParOf" srcId="{A4B3FD2E-63E5-E445-B87B-210177B3706B}" destId="{84017E13-6661-1647-9DB1-F43BB49DC0FD}" srcOrd="2" destOrd="0" presId="urn:microsoft.com/office/officeart/2008/layout/LinedList"/>
    <dgm:cxn modelId="{DDE4F6A9-AB6E-433D-9828-2A65F4D9DB1C}" type="presParOf" srcId="{71554259-89F3-DC41-AF38-A80F6823C6AB}" destId="{1E88F2A9-FC8F-2A4F-ABF4-2C5837CA76E5}" srcOrd="5" destOrd="0" presId="urn:microsoft.com/office/officeart/2008/layout/LinedList"/>
    <dgm:cxn modelId="{F3EE07E5-C208-4F3D-AEB5-8152F4B460DF}"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a:p>
        <a:p>
          <a:pPr algn="just"/>
          <a:r>
            <a:rPr lang="ro-RO" sz="2500" b="1"/>
            <a:t>Ați confiscat un fișier audio care conține narațiunea unei scene de pornografie infantilă interpretată de minori. </a:t>
          </a:r>
        </a:p>
        <a:p>
          <a:pPr algn="just"/>
          <a:endParaRPr lang="en-US" sz="2500" b="1" dirty="0"/>
        </a:p>
        <a:p>
          <a:pPr algn="just"/>
          <a:r>
            <a:rPr lang="ro-RO" sz="2500" b="1"/>
            <a:t>Această faptă reprezintă o infracțiune în baza Articolului 9 al Convenției de la Budapesta? </a:t>
          </a:r>
          <a:r>
            <a:rPr lang="ro-RO" sz="2600" b="1"/>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5000"/>
            <a:t>a) Da</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ro-RO" sz="5000" b="0">
              <a:solidFill>
                <a:schemeClr val="tx1"/>
              </a:solidFill>
            </a:rPr>
            <a:t>b) Nu</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BCFB9B4-DD69-402F-82FF-0786B9D4F086}"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707B7068-0282-4F93-A9A9-5805497B67B6}" type="presOf" srcId="{3C774A1C-BB1C-4347-A758-A94A436F7244}" destId="{9CA50A65-40FA-E945-A868-9E3FE840B07E}" srcOrd="0" destOrd="0" presId="urn:microsoft.com/office/officeart/2008/layout/LinedList"/>
    <dgm:cxn modelId="{B76EE35F-18B1-46C4-BEFD-597A72BAEFDF}" type="presOf" srcId="{8E61202A-36DD-0240-811A-270D9611A395}" destId="{CFE00427-EDF8-324F-9A5C-A181E81A4D48}" srcOrd="0" destOrd="0" presId="urn:microsoft.com/office/officeart/2008/layout/LinedList"/>
    <dgm:cxn modelId="{58734B83-973A-454D-A89D-EA9C7E11DC23}" type="presOf" srcId="{412DA8CB-B9E5-F44F-9FDD-EF35DF68306D}" destId="{B9E57DF2-F223-F848-B6AB-FEB0F6FB4076}" srcOrd="0" destOrd="0" presId="urn:microsoft.com/office/officeart/2008/layout/LinedList"/>
    <dgm:cxn modelId="{5FD58358-7709-42F9-BF4D-AB766CCB75C5}" type="presParOf" srcId="{9CA50A65-40FA-E945-A868-9E3FE840B07E}" destId="{D5C7DCB4-3723-4443-ADD7-DBEB1005841A}" srcOrd="0" destOrd="0" presId="urn:microsoft.com/office/officeart/2008/layout/LinedList"/>
    <dgm:cxn modelId="{714C5F2F-5B2E-48F3-954D-7A26CD139ECE}" type="presParOf" srcId="{9CA50A65-40FA-E945-A868-9E3FE840B07E}" destId="{9F8ADD56-4647-5947-BF4A-89820DB0503F}" srcOrd="1" destOrd="0" presId="urn:microsoft.com/office/officeart/2008/layout/LinedList"/>
    <dgm:cxn modelId="{8FEA6B0F-406B-4433-8756-2E15ADF0FB4D}" type="presParOf" srcId="{9F8ADD56-4647-5947-BF4A-89820DB0503F}" destId="{CFE00427-EDF8-324F-9A5C-A181E81A4D48}" srcOrd="0" destOrd="0" presId="urn:microsoft.com/office/officeart/2008/layout/LinedList"/>
    <dgm:cxn modelId="{82E52857-D0FF-4C31-8FE3-396F8DE5185F}" type="presParOf" srcId="{9F8ADD56-4647-5947-BF4A-89820DB0503F}" destId="{71554259-89F3-DC41-AF38-A80F6823C6AB}" srcOrd="1" destOrd="0" presId="urn:microsoft.com/office/officeart/2008/layout/LinedList"/>
    <dgm:cxn modelId="{4A72DC2E-952E-434D-B051-2F2156AE925B}" type="presParOf" srcId="{71554259-89F3-DC41-AF38-A80F6823C6AB}" destId="{D0431CA8-5100-6745-A242-ED330061BD73}" srcOrd="0" destOrd="0" presId="urn:microsoft.com/office/officeart/2008/layout/LinedList"/>
    <dgm:cxn modelId="{8DFADF16-81E4-4C35-9561-B42DCA79C441}" type="presParOf" srcId="{71554259-89F3-DC41-AF38-A80F6823C6AB}" destId="{FE55CC5A-C0EF-DF45-AF1E-C9A5EF0E713C}" srcOrd="1" destOrd="0" presId="urn:microsoft.com/office/officeart/2008/layout/LinedList"/>
    <dgm:cxn modelId="{7BD7461B-3118-4551-8064-03E6ED8202CB}" type="presParOf" srcId="{FE55CC5A-C0EF-DF45-AF1E-C9A5EF0E713C}" destId="{D79F8CF2-80EE-C747-9C26-26414E55692C}" srcOrd="0" destOrd="0" presId="urn:microsoft.com/office/officeart/2008/layout/LinedList"/>
    <dgm:cxn modelId="{E04DDD08-F82A-4BFB-9E66-D76BC3ED3EE2}" type="presParOf" srcId="{FE55CC5A-C0EF-DF45-AF1E-C9A5EF0E713C}" destId="{5D9EDF3F-7B20-8E47-A431-F9F24450F874}" srcOrd="1" destOrd="0" presId="urn:microsoft.com/office/officeart/2008/layout/LinedList"/>
    <dgm:cxn modelId="{698482DC-E916-4204-BCA3-7A678260A5D6}" type="presParOf" srcId="{FE55CC5A-C0EF-DF45-AF1E-C9A5EF0E713C}" destId="{EB933D24-ABB6-0C44-A5A7-05F1CB99F1EB}" srcOrd="2" destOrd="0" presId="urn:microsoft.com/office/officeart/2008/layout/LinedList"/>
    <dgm:cxn modelId="{A99E3EB1-0186-406E-8798-CF134BDE1174}" type="presParOf" srcId="{71554259-89F3-DC41-AF38-A80F6823C6AB}" destId="{EB798B99-5590-864A-A2C1-F553D99D3FAA}" srcOrd="2" destOrd="0" presId="urn:microsoft.com/office/officeart/2008/layout/LinedList"/>
    <dgm:cxn modelId="{F1B6D12B-38E7-48A2-8110-B49B5F94ACA0}" type="presParOf" srcId="{71554259-89F3-DC41-AF38-A80F6823C6AB}" destId="{9C715A5E-13B0-3F4D-85BD-4FA3A97839C5}" srcOrd="3" destOrd="0" presId="urn:microsoft.com/office/officeart/2008/layout/LinedList"/>
    <dgm:cxn modelId="{A3F59C18-4285-4610-91C0-CFFE0BB890C1}" type="presParOf" srcId="{71554259-89F3-DC41-AF38-A80F6823C6AB}" destId="{A4B3FD2E-63E5-E445-B87B-210177B3706B}" srcOrd="4" destOrd="0" presId="urn:microsoft.com/office/officeart/2008/layout/LinedList"/>
    <dgm:cxn modelId="{3B171840-45EB-4748-A251-75D04FE93D47}" type="presParOf" srcId="{A4B3FD2E-63E5-E445-B87B-210177B3706B}" destId="{B4FE7B28-4407-5045-AAC1-7786FB86FE88}" srcOrd="0" destOrd="0" presId="urn:microsoft.com/office/officeart/2008/layout/LinedList"/>
    <dgm:cxn modelId="{A7661FF7-43CC-4DB1-8FE7-9E1C60B8FB0D}" type="presParOf" srcId="{A4B3FD2E-63E5-E445-B87B-210177B3706B}" destId="{B9E57DF2-F223-F848-B6AB-FEB0F6FB4076}" srcOrd="1" destOrd="0" presId="urn:microsoft.com/office/officeart/2008/layout/LinedList"/>
    <dgm:cxn modelId="{9B310137-82DF-4642-87DB-C1FAFB6757AB}" type="presParOf" srcId="{A4B3FD2E-63E5-E445-B87B-210177B3706B}" destId="{84017E13-6661-1647-9DB1-F43BB49DC0FD}" srcOrd="2" destOrd="0" presId="urn:microsoft.com/office/officeart/2008/layout/LinedList"/>
    <dgm:cxn modelId="{12D36ACF-3FF5-4ED5-94BE-250495B73C99}" type="presParOf" srcId="{71554259-89F3-DC41-AF38-A80F6823C6AB}" destId="{1E88F2A9-FC8F-2A4F-ABF4-2C5837CA76E5}" srcOrd="5" destOrd="0" presId="urn:microsoft.com/office/officeart/2008/layout/LinedList"/>
    <dgm:cxn modelId="{8B6D42CB-4ECD-4D80-A48C-D3735F04B0C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a:p>
        <a:p>
          <a:pPr algn="just"/>
          <a:r>
            <a:rPr lang="ro-RO" sz="2500" b="1"/>
            <a:t>Ați confiscat un fișier audio care conține narațiunea unei scene de pornografie infantilă interpretată de minori. </a:t>
          </a:r>
        </a:p>
        <a:p>
          <a:pPr algn="just"/>
          <a:endParaRPr lang="en-US" sz="2500" b="1" dirty="0"/>
        </a:p>
        <a:p>
          <a:pPr algn="just"/>
          <a:r>
            <a:rPr lang="ro-RO" sz="2500" b="1"/>
            <a:t>Această faptă reprezintă o infracțiune în baza Articolului 9 al Convenției de la Budapesta? </a:t>
          </a:r>
          <a:r>
            <a:rPr lang="ro-RO" sz="2600" b="1"/>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5000"/>
            <a:t>a) Da</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ro-RO" sz="5000" b="1">
              <a:solidFill>
                <a:srgbClr val="FF0000"/>
              </a:solidFill>
            </a:rPr>
            <a:t>b) Nu</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4C59CEA-90A9-4E85-A42A-75D695A1F87C}"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FE51F8A7-FB2B-44B2-AC1E-2A74A0139E15}"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CA15EB1-CACB-4466-80D4-71756D8CC054}" type="presOf" srcId="{7029F5E8-D056-AE49-BD66-3C193010DDE8}" destId="{5D9EDF3F-7B20-8E47-A431-F9F24450F874}" srcOrd="0" destOrd="0" presId="urn:microsoft.com/office/officeart/2008/layout/LinedList"/>
    <dgm:cxn modelId="{E765403F-BB87-4C93-A2AE-2F05A293A7F2}" type="presOf" srcId="{3C774A1C-BB1C-4347-A758-A94A436F7244}" destId="{9CA50A65-40FA-E945-A868-9E3FE840B07E}" srcOrd="0" destOrd="0" presId="urn:microsoft.com/office/officeart/2008/layout/LinedList"/>
    <dgm:cxn modelId="{9AF08A68-41EF-434E-9E3D-76BCD3D93897}" type="presParOf" srcId="{9CA50A65-40FA-E945-A868-9E3FE840B07E}" destId="{D5C7DCB4-3723-4443-ADD7-DBEB1005841A}" srcOrd="0" destOrd="0" presId="urn:microsoft.com/office/officeart/2008/layout/LinedList"/>
    <dgm:cxn modelId="{986B8336-3B6F-4348-8675-25D6969F1267}" type="presParOf" srcId="{9CA50A65-40FA-E945-A868-9E3FE840B07E}" destId="{9F8ADD56-4647-5947-BF4A-89820DB0503F}" srcOrd="1" destOrd="0" presId="urn:microsoft.com/office/officeart/2008/layout/LinedList"/>
    <dgm:cxn modelId="{62103EF5-2169-49D8-AD65-43160F67F9D3}" type="presParOf" srcId="{9F8ADD56-4647-5947-BF4A-89820DB0503F}" destId="{CFE00427-EDF8-324F-9A5C-A181E81A4D48}" srcOrd="0" destOrd="0" presId="urn:microsoft.com/office/officeart/2008/layout/LinedList"/>
    <dgm:cxn modelId="{3694647C-A5A8-4B4B-AA1F-33FC6C460F0D}" type="presParOf" srcId="{9F8ADD56-4647-5947-BF4A-89820DB0503F}" destId="{71554259-89F3-DC41-AF38-A80F6823C6AB}" srcOrd="1" destOrd="0" presId="urn:microsoft.com/office/officeart/2008/layout/LinedList"/>
    <dgm:cxn modelId="{F175F5BE-5B7B-4992-A688-840B35AF2567}" type="presParOf" srcId="{71554259-89F3-DC41-AF38-A80F6823C6AB}" destId="{D0431CA8-5100-6745-A242-ED330061BD73}" srcOrd="0" destOrd="0" presId="urn:microsoft.com/office/officeart/2008/layout/LinedList"/>
    <dgm:cxn modelId="{03AB4484-2F3C-4D19-8C95-9F8333A52752}" type="presParOf" srcId="{71554259-89F3-DC41-AF38-A80F6823C6AB}" destId="{FE55CC5A-C0EF-DF45-AF1E-C9A5EF0E713C}" srcOrd="1" destOrd="0" presId="urn:microsoft.com/office/officeart/2008/layout/LinedList"/>
    <dgm:cxn modelId="{83A3BDB0-4D5B-4C94-83F9-45B4C46648AF}" type="presParOf" srcId="{FE55CC5A-C0EF-DF45-AF1E-C9A5EF0E713C}" destId="{D79F8CF2-80EE-C747-9C26-26414E55692C}" srcOrd="0" destOrd="0" presId="urn:microsoft.com/office/officeart/2008/layout/LinedList"/>
    <dgm:cxn modelId="{3A226E67-6247-42E8-B0AC-D525BD97EBD8}" type="presParOf" srcId="{FE55CC5A-C0EF-DF45-AF1E-C9A5EF0E713C}" destId="{5D9EDF3F-7B20-8E47-A431-F9F24450F874}" srcOrd="1" destOrd="0" presId="urn:microsoft.com/office/officeart/2008/layout/LinedList"/>
    <dgm:cxn modelId="{E9D3CF01-3FD0-470F-8692-15E73FA97752}" type="presParOf" srcId="{FE55CC5A-C0EF-DF45-AF1E-C9A5EF0E713C}" destId="{EB933D24-ABB6-0C44-A5A7-05F1CB99F1EB}" srcOrd="2" destOrd="0" presId="urn:microsoft.com/office/officeart/2008/layout/LinedList"/>
    <dgm:cxn modelId="{E903FD95-3DA1-4FBA-A490-B79DAA02A268}" type="presParOf" srcId="{71554259-89F3-DC41-AF38-A80F6823C6AB}" destId="{EB798B99-5590-864A-A2C1-F553D99D3FAA}" srcOrd="2" destOrd="0" presId="urn:microsoft.com/office/officeart/2008/layout/LinedList"/>
    <dgm:cxn modelId="{A15A9F5E-DB26-4E69-9C72-62999662A183}" type="presParOf" srcId="{71554259-89F3-DC41-AF38-A80F6823C6AB}" destId="{9C715A5E-13B0-3F4D-85BD-4FA3A97839C5}" srcOrd="3" destOrd="0" presId="urn:microsoft.com/office/officeart/2008/layout/LinedList"/>
    <dgm:cxn modelId="{60E83C42-5CD7-458A-A718-F6D4E0265351}" type="presParOf" srcId="{71554259-89F3-DC41-AF38-A80F6823C6AB}" destId="{A4B3FD2E-63E5-E445-B87B-210177B3706B}" srcOrd="4" destOrd="0" presId="urn:microsoft.com/office/officeart/2008/layout/LinedList"/>
    <dgm:cxn modelId="{E09FF3A3-F8E9-4C44-8122-0023CA39FE6F}" type="presParOf" srcId="{A4B3FD2E-63E5-E445-B87B-210177B3706B}" destId="{B4FE7B28-4407-5045-AAC1-7786FB86FE88}" srcOrd="0" destOrd="0" presId="urn:microsoft.com/office/officeart/2008/layout/LinedList"/>
    <dgm:cxn modelId="{0CE7133F-C2E4-47C0-9D92-FFCE72D4C74D}" type="presParOf" srcId="{A4B3FD2E-63E5-E445-B87B-210177B3706B}" destId="{B9E57DF2-F223-F848-B6AB-FEB0F6FB4076}" srcOrd="1" destOrd="0" presId="urn:microsoft.com/office/officeart/2008/layout/LinedList"/>
    <dgm:cxn modelId="{336545F1-DA5D-4EFB-BA08-78AD5AE5CBCD}" type="presParOf" srcId="{A4B3FD2E-63E5-E445-B87B-210177B3706B}" destId="{84017E13-6661-1647-9DB1-F43BB49DC0FD}" srcOrd="2" destOrd="0" presId="urn:microsoft.com/office/officeart/2008/layout/LinedList"/>
    <dgm:cxn modelId="{66FEBAA3-DBCA-43B9-AA09-0B91ABCF53D2}" type="presParOf" srcId="{71554259-89F3-DC41-AF38-A80F6823C6AB}" destId="{1E88F2A9-FC8F-2A4F-ABF4-2C5837CA76E5}" srcOrd="5" destOrd="0" presId="urn:microsoft.com/office/officeart/2008/layout/LinedList"/>
    <dgm:cxn modelId="{5959857E-C8CC-406A-8085-451BA035DC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ro-RO" sz="2400" b="1" kern="1200"/>
            <a:t>O societate introduce în site-ul web propriu informații legate de superioritatea produsului său față de un produs concurent. Acest lucru contribuie la beneficiul economic al societății respective și la o pierdere materială a societății concurente.  </a:t>
          </a:r>
        </a:p>
        <a:p>
          <a:pPr lvl="0" algn="just" defTabSz="1066800">
            <a:lnSpc>
              <a:spcPct val="90000"/>
            </a:lnSpc>
            <a:spcBef>
              <a:spcPct val="0"/>
            </a:spcBef>
            <a:spcAft>
              <a:spcPct val="35000"/>
            </a:spcAft>
          </a:pPr>
          <a:endParaRPr lang="en-US" sz="2400" b="1" kern="1200" dirty="0"/>
        </a:p>
        <a:p>
          <a:pPr lvl="0" algn="just" defTabSz="1066800">
            <a:lnSpc>
              <a:spcPct val="90000"/>
            </a:lnSpc>
            <a:spcBef>
              <a:spcPct val="0"/>
            </a:spcBef>
            <a:spcAft>
              <a:spcPct val="35000"/>
            </a:spcAft>
          </a:pPr>
          <a:r>
            <a:rPr lang="ro-RO" sz="2400" b="1" kern="1200"/>
            <a:t>Această faptă reprezintă o infracțiune în baza Articolului 8 al Convenției de la Budapesta?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kern="1200"/>
            <a:t>a) Da</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b="0" kern="1200">
              <a:solidFill>
                <a:schemeClr val="tx1"/>
              </a:solidFill>
            </a:rPr>
            <a:t>b) Nu </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ro-RO" sz="2400" b="1" kern="1200"/>
            <a:t>O societate introduce în site-ul web propriu informații legate de superioritatea produsului său față de un produs concurent. Acest lucru contribuie la beneficiul economic al societății respective și la o pierdere materială a societății concurente.  </a:t>
          </a:r>
        </a:p>
        <a:p>
          <a:pPr lvl="0" algn="just" defTabSz="1066800">
            <a:lnSpc>
              <a:spcPct val="90000"/>
            </a:lnSpc>
            <a:spcBef>
              <a:spcPct val="0"/>
            </a:spcBef>
            <a:spcAft>
              <a:spcPct val="35000"/>
            </a:spcAft>
          </a:pPr>
          <a:endParaRPr lang="en-US" sz="2400" b="1" kern="1200" dirty="0"/>
        </a:p>
        <a:p>
          <a:pPr lvl="0" algn="just" defTabSz="1066800">
            <a:lnSpc>
              <a:spcPct val="90000"/>
            </a:lnSpc>
            <a:spcBef>
              <a:spcPct val="0"/>
            </a:spcBef>
            <a:spcAft>
              <a:spcPct val="35000"/>
            </a:spcAft>
          </a:pPr>
          <a:r>
            <a:rPr lang="ro-RO" sz="2400" b="1" kern="1200"/>
            <a:t>Această faptă reprezintă o infracțiune în baza Articolului 8 al Convenției de la Budapesta?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kern="1200"/>
            <a:t>a) Da</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b="1" kern="1200">
              <a:solidFill>
                <a:srgbClr val="FF0000"/>
              </a:solidFill>
            </a:rPr>
            <a:t>b) Nu</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ro-RO" sz="2500" b="1" kern="1200"/>
            <a:t>Ați confiscat un fișier audio care conține narațiunea unei scene de pornografie infantilă interpretată de minori. </a:t>
          </a:r>
        </a:p>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ro-RO" sz="2500" b="1" kern="1200"/>
            <a:t>Această faptă reprezintă o infracțiune în baza Articolului 9 al Convenției de la Budapesta? </a:t>
          </a:r>
          <a:r>
            <a:rPr lang="ro-RO" sz="2600" b="1" kern="1200"/>
            <a:t>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kern="1200"/>
            <a:t>a) Da</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b="0" kern="1200">
              <a:solidFill>
                <a:schemeClr val="tx1"/>
              </a:solidFill>
            </a:rPr>
            <a:t>b) Nu</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ro-RO" sz="2500" b="1" kern="1200"/>
            <a:t>Ați confiscat un fișier audio care conține narațiunea unei scene de pornografie infantilă interpretată de minori. </a:t>
          </a:r>
        </a:p>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ro-RO" sz="2500" b="1" kern="1200"/>
            <a:t>Această faptă reprezintă o infracțiune în baza Articolului 9 al Convenției de la Budapesta? </a:t>
          </a:r>
          <a:r>
            <a:rPr lang="ro-RO" sz="2600" b="1" kern="1200"/>
            <a:t>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kern="1200"/>
            <a:t>a) Da</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ro-RO" sz="5000" b="1" kern="1200">
              <a:solidFill>
                <a:srgbClr val="FF0000"/>
              </a:solidFill>
            </a:rPr>
            <a:t>b) Nu</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28/03/2021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a:t>
            </a:r>
            <a:r>
              <a:rPr lang="en-US" sz="1200" kern="1200" dirty="0" err="1" smtClean="0">
                <a:solidFill>
                  <a:schemeClr val="tx1"/>
                </a:solidFill>
                <a:effectLst/>
                <a:latin typeface="+mn-lt"/>
                <a:ea typeface="+mn-ea"/>
                <a:cs typeface="+mn-cs"/>
              </a:rPr>
              <a:t>ast</a:t>
            </a:r>
            <a:r>
              <a:rPr lang="ro-RO" sz="1200" kern="1200" dirty="0" smtClean="0">
                <a:solidFill>
                  <a:schemeClr val="tx1"/>
                </a:solidFill>
                <a:effectLst/>
                <a:latin typeface="+mn-lt"/>
                <a:ea typeface="+mn-ea"/>
                <a:cs typeface="+mn-cs"/>
              </a:rPr>
              <a:t>ă</a:t>
            </a:r>
            <a:r>
              <a:rPr lang="ro-RO" sz="1200" kern="1200" baseline="0" dirty="0" smtClean="0">
                <a:solidFill>
                  <a:schemeClr val="tx1"/>
                </a:solidFill>
                <a:effectLst/>
                <a:latin typeface="+mn-lt"/>
                <a:ea typeface="+mn-ea"/>
                <a:cs typeface="+mn-cs"/>
              </a:rPr>
              <a:t> sesiune</a:t>
            </a:r>
            <a:r>
              <a:rPr lang="ro-RO" sz="1200" kern="1200" dirty="0" smtClean="0">
                <a:solidFill>
                  <a:schemeClr val="tx1"/>
                </a:solidFill>
                <a:effectLst/>
                <a:latin typeface="+mn-lt"/>
                <a:ea typeface="+mn-ea"/>
                <a:cs typeface="+mn-cs"/>
              </a:rPr>
              <a:t> durează </a:t>
            </a:r>
            <a:r>
              <a:rPr lang="ro-RO" sz="1200" kern="1200" dirty="0" smtClean="0">
                <a:solidFill>
                  <a:schemeClr val="tx1"/>
                </a:solidFill>
                <a:effectLst/>
                <a:latin typeface="+mn-lt"/>
                <a:ea typeface="+mn-ea"/>
                <a:cs typeface="+mn-cs"/>
              </a:rPr>
              <a:t>90 de minute</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7 din Convenția de la Budapesta cu evidențierea unui element („introducere, modificare, ștergere sau suprimare”).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El prezintă cele patru mijloace de falsificare a unui document autentificat în baza Articolului 7. Acestea sunt:</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Introducerea datelor corecte sau incorecte (la momentul generării sau al introducerii datelor)</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Modificare ulterioară (inclusiv modificări, variații, modificări parțiale)</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Ștergere (îndepărtarea datelor de pe mediul de stocare)</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Suprimare (ascunderea datelor)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97439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7 din Convenția de la Budapesta cu evidențierea unui element („date neautentice”).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Așa cum se remarcă în Raportul Explicativ al Convenției de la Budapesta, „conceptul de falsificare la nivel național este foarte variat. Unul dintre concepte este bazat pe autenticitatea autorului documentului, iar altele sunt bazate pe corectitudinea informațiilor incluse în document. Cu toate acestea, s-a convenit că falsificarea autenticității unui document privește, ca cerință minimă, emitentul datelor, indiferent de corectitudinea / veridicitatea datelor conținute. Părțile pot merge mai departe și pot include corectitudinea datelor în definiția termenului „autentic”.</a:t>
            </a:r>
            <a:endParaRPr lang="en-GB"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35967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7 din Convenția de la Budapesta cu evidențierea unui element („cu intenția ca acestea să fie luate în considerare sau utilizate în scopuri legale ca și cum ar fi autentice”).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plus față de cerința ca falsul informatic să fie comis la nivel internațional, Articolul 7 solicită de asemenea ca o persoană să comită o faptă cu intenția ca documentul falsificat să fie utilizat în scopuri juridice (respectiv tranzacții juridice și documente relevante din punct de vedere legal). În plus, Părțile pot solicita ca această faptă să fie comisă cu intenția de a înșela o altă persoană.</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7014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7 din Convenția de la Budapesta cu evidențierea unui element („chiar dacă... direct lizibile și inteligibile... alte intenții delictuale”).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Datele neautentice nu trebuie să fie în mod neapărat lizibile și inteligibile pentru un om. Acesta reprezintă un aspect unic al falsului informatic, care spre deosebire de falsificarea tradițională nu trebuie să prezinte neapărat date lizibile pentru oameni ale datelor falsificate.</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422808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7 din Convenția de la Budapesta cu evidențierea unui element („ intenția de a înșela... alte intenții delictuale”).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Părțile pot reduce domeniul de aplicare al Articolului 7, care prevede incriminarea generală a falsurilor informatice, cu anumite elemente de identificare. În particular, părțile pot solicita ca falsurile informatice să fie comise cu intenția de înșelăciune sau o altă intenție delictuală.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279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Acest prim set de slide-uri va analiza infracțiunea de fals informatic din Articolul 8 din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15</a:t>
            </a:fld>
            <a:endParaRPr lang="en-GB"/>
          </a:p>
        </p:txBody>
      </p:sp>
    </p:spTree>
    <p:extLst>
      <p:ext uri="{BB962C8B-B14F-4D97-AF65-F5344CB8AC3E}">
        <p14:creationId xmlns:p14="http://schemas.microsoft.com/office/powerpoint/2010/main" val="179469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sz="1200" kern="1200" dirty="0" smtClean="0">
                <a:solidFill>
                  <a:schemeClr val="tx1"/>
                </a:solidFill>
                <a:effectLst/>
                <a:latin typeface="+mn-lt"/>
                <a:ea typeface="+mn-ea"/>
                <a:cs typeface="+mn-cs"/>
              </a:rPr>
              <a:t>Frauda informatică, așa cum este descrisă în Articolul 8 din Convenția de la Budapesta, incriminează cauzarea de pierdere a posesie de bunuri pentru o altă persoană, în mod intenționat și fără drept, prin introducerea, modificarea, ștergerea sau suprimarea datelor informatice, sau prin interferența în funcționarea unui sistem informatic, în scopul fraudulos sau ilicit de dobândire, fără drept, a unui beneficiu economic în scopul propriu sau al unei alte persoane.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Aceasta reprezintă o infracțiune majoră, în special deoarece activele reprezentate sau administrate în sistemele informatice, ca de exemplu fondurile electronice, depozitele financiare, etc. au devenit ținta manipulărilor, similar formelor de proprietate tradiționale. Datorită naturii unice a modului în care fraudele pot fi comise în legătură cu activele administrate de sisteme informatice (respectiv prin manipularea datelor introduse sau a programului), Convenția de la Budapesta solicită Părților să întreprindă măsuri legislative pentru incriminarea acestor fapte.</a:t>
            </a:r>
            <a:endParaRPr lang="en-GB" altLang="sr-Latn-RS" dirty="0"/>
          </a:p>
        </p:txBody>
      </p:sp>
    </p:spTree>
    <p:extLst>
      <p:ext uri="{BB962C8B-B14F-4D97-AF65-F5344CB8AC3E}">
        <p14:creationId xmlns:p14="http://schemas.microsoft.com/office/powerpoint/2010/main" val="270169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sz="1200" kern="1200" dirty="0" smtClean="0">
                <a:solidFill>
                  <a:schemeClr val="tx1"/>
                </a:solidFill>
                <a:effectLst/>
                <a:latin typeface="+mn-lt"/>
                <a:ea typeface="+mn-ea"/>
                <a:cs typeface="+mn-cs"/>
              </a:rPr>
              <a:t>Acest slide prezintă o captură de ecran a unui articol de pe Internet care descrie modul în care un bărbat din Kenya a fost pus sub acuzare pentru fraudă electronică comisă prin fraudarea site-ului web al Autorității Fiscale din Kenya.  Un bărbat din Kenya a fost pus sub acuzare pentru fraudarea sistemelor Autorității Fiscale din Kenya (</a:t>
            </a:r>
            <a:r>
              <a:rPr lang="ro-RO" sz="1200" kern="1200" dirty="0" err="1" smtClean="0">
                <a:solidFill>
                  <a:schemeClr val="tx1"/>
                </a:solidFill>
                <a:effectLst/>
                <a:latin typeface="+mn-lt"/>
                <a:ea typeface="+mn-ea"/>
                <a:cs typeface="+mn-cs"/>
              </a:rPr>
              <a:t>KRA</a:t>
            </a:r>
            <a:r>
              <a:rPr lang="ro-RO" sz="1200" kern="1200" dirty="0" smtClean="0">
                <a:solidFill>
                  <a:schemeClr val="tx1"/>
                </a:solidFill>
                <a:effectLst/>
                <a:latin typeface="+mn-lt"/>
                <a:ea typeface="+mn-ea"/>
                <a:cs typeface="+mn-cs"/>
              </a:rPr>
              <a:t>) și pentru provocarea unei pierderi de aproximativ 4 miliarde </a:t>
            </a:r>
            <a:r>
              <a:rPr lang="ro-RO" sz="1200" kern="1200" dirty="0" err="1" smtClean="0">
                <a:solidFill>
                  <a:schemeClr val="tx1"/>
                </a:solidFill>
                <a:effectLst/>
                <a:latin typeface="+mn-lt"/>
                <a:ea typeface="+mn-ea"/>
                <a:cs typeface="+mn-cs"/>
              </a:rPr>
              <a:t>Sh</a:t>
            </a:r>
            <a:r>
              <a:rPr lang="ro-RO" sz="1200" kern="1200" dirty="0" smtClean="0">
                <a:solidFill>
                  <a:schemeClr val="tx1"/>
                </a:solidFill>
                <a:effectLst/>
                <a:latin typeface="+mn-lt"/>
                <a:ea typeface="+mn-ea"/>
                <a:cs typeface="+mn-cs"/>
              </a:rPr>
              <a:t>. „Acesta este cazul unei fraude de la distanță în care suspecții operează nevăzuți și în secunda următoare realizați că nu mai aveți bani în cont. Informațiile pe care le deținem reprezintă doar vârful ghețarului. Rețeaua este extinsă și implică persoane din străinătate”, a afirmat un procuror din Kenya.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Link-ul către articol este disponibil aici: https://www.bbc.com/news/world-africa-39351172</a:t>
            </a:r>
            <a:endParaRPr lang="en-US" dirty="0"/>
          </a:p>
        </p:txBody>
      </p:sp>
    </p:spTree>
    <p:extLst>
      <p:ext uri="{BB962C8B-B14F-4D97-AF65-F5344CB8AC3E}">
        <p14:creationId xmlns:p14="http://schemas.microsoft.com/office/powerpoint/2010/main" val="35148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8 din Convenția de la Budapesta cu evidențierea unui element („introducere, modificare, ștergere sau suprimarea datele computerizate... ”). Interferență… funcționarea unui sistem informatic”).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Acestea reprezintă cele cinci mijloace prin care se poate provoca o pierdere de proprietate în baza Articolului 8. Acestea sunt:</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Introducerea datelor corecte sau incorecte (la momentul generării sau al introducerii datelor)</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Modificare ulterioară (inclusiv modificări, variații, modificări parțiale)</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Ștergere (îndepărtarea datelor de pe mediul de stocare)</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Suprimare (ascunderea datelor)</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Interferență (în funcționarea unui sistem informatic) </a:t>
            </a:r>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55647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8 din Convenția de la Budapesta cu evidențierea unui element („pierderea de proprietate”).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ceea ce privește infracțiunea de fraudă informatică, este necesar ca fapta să conducă la pierderi economice directe sau la pierderea proprietății a unei alte persoane. Acest lucru poate include pierderi financiare, pierderi de active corporale și necorporale cu valoare economică.</a:t>
            </a:r>
            <a:endParaRPr lang="en-US"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1573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Această</a:t>
            </a:r>
            <a:r>
              <a:rPr lang="ro-RO" sz="1200" kern="1200" baseline="0" dirty="0" smtClean="0">
                <a:solidFill>
                  <a:schemeClr val="tx1"/>
                </a:solidFill>
                <a:effectLst/>
                <a:latin typeface="+mn-lt"/>
                <a:ea typeface="+mn-ea"/>
                <a:cs typeface="+mn-cs"/>
              </a:rPr>
              <a:t> sesiune</a:t>
            </a:r>
            <a:r>
              <a:rPr lang="ro-RO"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va fi </a:t>
            </a:r>
            <a:r>
              <a:rPr lang="ro-RO" sz="1200" kern="1200" dirty="0" smtClean="0">
                <a:solidFill>
                  <a:schemeClr val="tx1"/>
                </a:solidFill>
                <a:effectLst/>
                <a:latin typeface="+mn-lt"/>
                <a:ea typeface="+mn-ea"/>
                <a:cs typeface="+mn-cs"/>
              </a:rPr>
              <a:t>etapizată </a:t>
            </a:r>
            <a:r>
              <a:rPr lang="ro-RO" sz="1200" kern="1200" dirty="0" smtClean="0">
                <a:solidFill>
                  <a:schemeClr val="tx1"/>
                </a:solidFill>
                <a:effectLst/>
                <a:latin typeface="+mn-lt"/>
                <a:ea typeface="+mn-ea"/>
                <a:cs typeface="+mn-cs"/>
              </a:rPr>
              <a:t>în 5 părți.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Prima parte a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va analiza infracțiunea de fals informatic din Articolul 7 din Convenția de la Budapesta.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 doua parte a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va analiza infracțiunea de fals informatic din Articolul 8 din Convenția de la Budapesta.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 treia parte a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va analiza infracțiunea de pornografie infantilă din Articolul 9 din Convenția de la Budapesta.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 patra </a:t>
            </a:r>
            <a:r>
              <a:rPr lang="en-US" sz="1200" kern="1200" dirty="0" smtClean="0">
                <a:solidFill>
                  <a:schemeClr val="tx1"/>
                </a:solidFill>
                <a:effectLst/>
                <a:latin typeface="+mn-lt"/>
                <a:ea typeface="+mn-ea"/>
                <a:cs typeface="+mn-cs"/>
              </a:rPr>
              <a:t>parte </a:t>
            </a:r>
            <a:r>
              <a:rPr lang="ro-RO" sz="1200" kern="1200" dirty="0" smtClean="0">
                <a:solidFill>
                  <a:schemeClr val="tx1"/>
                </a:solidFill>
                <a:effectLst/>
                <a:latin typeface="+mn-lt"/>
                <a:ea typeface="+mn-ea"/>
                <a:cs typeface="+mn-cs"/>
              </a:rPr>
              <a:t>a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va analiza infracțiunea de încălcare a drepturilor de autor și a drepturilor aferente din Articolul 10 din Convenția de la Budapesta.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cincea</a:t>
            </a:r>
            <a:r>
              <a:rPr lang="en-US"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parte a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va analiza infracțiunea de încălcare a drepturilor de autor și a drepturilor aferente din Articolul 12 din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en-GB"/>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8 din Convenția de la Budapesta cu evidențierea unui element („în scopul fraudulos sau ilicit de dobândire, fără drept, a unui beneficiu economic în scopul propriu sau al unei alte persoane”).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plus față de cerința ca frauda informatică să fie comisă cu intenție, Articolul 8 prevede de asemenea ca o persoană să comită o faptă cu intenția frauduloasă sau delictuală de a obține în mod ilicit un beneficiu economic în scopul propriu sau al unei alte persoane. Ca exemplu, practicile comerciale legate de concurența pe piață care pot provoca un dezavantaj economic pentru o persoană și care pot fi în beneficiul alteia, însă nu sunt derulate cu intenție frauduloasă sau delictuală, nu vor fi acoperite de această infracțiune.</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42374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Răspunsul corect este: b) Nu. Aceasta deoarece Articolul 8 din Convenția de la Budapesta prevede intenția frauduloasă sau delictuală în scopul dobândirii unui beneficiu economic pentru sine.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90782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Răspunsul corect este: b) Nu. Aceasta deoarece Articolul 8 din Convenția de la Budapesta prevede intenția frauduloasă sau delictuală în scopul dobândirii unui beneficiu economic pentru sine.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4939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Convenția de la Budapesta – un document vizionar și robust - depășește granițele incriminării imaginilor legate de exploatarea sexuală online împotriva copiilor prin Articolul 9. Aceasta deoarece Articolul 9 incriminează pornografia infantilă care constă din reprezentări vizuale ale unor imagini realiste, inclusiv animații, care nu implică exploatarea copilului.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 set de slide-uri va analiza infracțiunea de pornografie infantilă din Articolul 9 din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23</a:t>
            </a:fld>
            <a:endParaRPr lang="en-GB"/>
          </a:p>
        </p:txBody>
      </p:sp>
    </p:spTree>
    <p:extLst>
      <p:ext uri="{BB962C8B-B14F-4D97-AF65-F5344CB8AC3E}">
        <p14:creationId xmlns:p14="http://schemas.microsoft.com/office/powerpoint/2010/main" val="412555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Articolul 9 din Convenția de la Budapesta prezintă una dintre cele mai importante inovații introduse de acest tratat: el incriminează faptele de pornografie infantilă comise prin intermediul unui sistem informatic.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Comerțul cu materiale de pornografie infantilă a cunoscut o intensificare puternică odată cu apariția Internetului. Rețelele de comunicare și de informare oferă multe avantaje și posibilități pentru persoanele care doresc acest tip de conținut. În plus, pe Internet, utilizatorii pot fi anonimi atunci când accesează online materiale legate de abuzuri împotriva copiilor.</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ceea ce privește infracțiunile de pornografie infantilă, un aspect este deosebit de controversat: incriminarea „pseudo-imaginilor”. Articolele Convenției acoperă nu doar situațiile în care un minor este fotografiat în timpul activității sexuale, ci și reprezentările false ale minorilor – de exemplu, imagini ale unor minori create integral de computere (de exemplu copierea capului unui minor peste corpul unui adult care comite actul sexual) sau imagini cu adulți care joacă (în mod convingător, prin comportament sau îmbrăcăminte) rolul unor minori.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Un al doilea aspect important trebuie analizat, deoarece este discutat pe larg în textul Convenției: incriminarea posesiei de materiale de pornografie infantilă. Articolul 9.1 definește ca infracțiune simpla posesie a acestui tip de materiale într-un sistem informatic și de asemenea obținerea unor astfel de imagini exclusiv pentru uz personal. Această abordare este adoptată în general și de alte </a:t>
            </a:r>
            <a:r>
              <a:rPr lang="ro-RO" sz="1200" i="1" kern="1200" dirty="0" smtClean="0">
                <a:solidFill>
                  <a:schemeClr val="tx1"/>
                </a:solidFill>
                <a:effectLst/>
                <a:latin typeface="+mn-lt"/>
                <a:ea typeface="+mn-ea"/>
                <a:cs typeface="+mn-cs"/>
              </a:rPr>
              <a:t>forumuri</a:t>
            </a:r>
            <a:r>
              <a:rPr lang="ro-RO" sz="1200" kern="1200" dirty="0" smtClean="0">
                <a:solidFill>
                  <a:schemeClr val="tx1"/>
                </a:solidFill>
                <a:effectLst/>
                <a:latin typeface="+mn-lt"/>
                <a:ea typeface="+mn-ea"/>
                <a:cs typeface="+mn-cs"/>
              </a:rPr>
              <a:t> internaționale care au analizat acest subiect.</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Incriminarea posesiei de materiale de pornografie infantilă ușurează mult realizarea investigațiilor penale pe acest subiect, întrucât în baza acestei prevederi toate persoanele care dețin astfel de materiale pot fi urmărite penal, fără a fi necesar să se dovedească intenția specifică de utilizare a imaginilor într-un anume fel (de exemplu vânzare) sau participarea în realizarea lor. Acest lucru înseamnă de asemenea că pedofilii suspecți pot fi condamnați fără nicio dovadă  privind acțiunile lor împotriva copiilor. Și, desigur, în acest mod poliția și tribunalele pot investiga și condamna furnizorii suspectați de materiale pornografice cu minori (chiar și pe baza simplei posesii), cu sau fără dovedirea tranzacției efective.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Din acest punct de vedere, este important să se ia de asemenea în considerare opțiunea legală din partea Uniunii Europene. De mai multă vreme, Uniunea Europeană a decis să incrimineze posesia de materiale pornografice cu minori - încă de la Decizia Consiliului din 29 mai 2000. Mai recent, Directiva 2011/92/UE a Parlamentului European și a Consiliului din 13 decembrie 2011 privind combaterea abuzului sexual asupra copiilor, a exploatării sexuale a copiilor și a pornografiei infantile și de înlocuire a deciziei-cadru 2004/68/</a:t>
            </a:r>
            <a:r>
              <a:rPr lang="ro-RO" sz="1200" kern="1200" dirty="0" err="1" smtClean="0">
                <a:solidFill>
                  <a:schemeClr val="tx1"/>
                </a:solidFill>
                <a:effectLst/>
                <a:latin typeface="+mn-lt"/>
                <a:ea typeface="+mn-ea"/>
                <a:cs typeface="+mn-cs"/>
              </a:rPr>
              <a:t>JAI</a:t>
            </a:r>
            <a:r>
              <a:rPr lang="ro-RO" sz="1200" kern="1200" dirty="0" smtClean="0">
                <a:solidFill>
                  <a:schemeClr val="tx1"/>
                </a:solidFill>
                <a:effectLst/>
                <a:latin typeface="+mn-lt"/>
                <a:ea typeface="+mn-ea"/>
                <a:cs typeface="+mn-cs"/>
              </a:rPr>
              <a:t> a Consiliului, a prevăzut că Statele Membre ale Uniunii Europene trebuie să incrimineze, printre alte conduite ilicite, achiziționarea sau posesia de materiale pornografice cu minori (Articolul 5.2). Cu toate acestea, același document oferă posibilitatea Statelor Membre să decidă dacă această incriminare se aplică cazurilor în care materialul pornografic respectiv a fost deținut de producător exclusiv pentru uz propriu (în măsura în care materialul pornografic nu a fost utilizat în scopul producției și cu condiția ca această faptă să nu implice riscul de diseminare a materialului).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Această opțiune din partea Uniunii Europene este în deplină conformitate cu Articolul 9 din  Convenția de la Budapesta care incriminează producția, furnizarea sau punerea la dispoziție, distribuția sau transmiterea, obținerea sau posesia de pornografie infantilă pe un sistem informatic sau pe un mediu de stocare a datelor computerizate. Cu toate acestea, includerea faptelor de „obținere” sau „posesie” permite rezerve ale Părților Convenției.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Această opțiune a fost subliniată de Convenția Consiliului Europei privind protecția copiilor (</a:t>
            </a:r>
            <a:r>
              <a:rPr lang="ro-RO" sz="1200" kern="1200" dirty="0" err="1" smtClean="0">
                <a:solidFill>
                  <a:schemeClr val="tx1"/>
                </a:solidFill>
                <a:effectLst/>
                <a:latin typeface="+mn-lt"/>
                <a:ea typeface="+mn-ea"/>
                <a:cs typeface="+mn-cs"/>
              </a:rPr>
              <a:t>CETS</a:t>
            </a:r>
            <a:r>
              <a:rPr lang="ro-RO" sz="1200" kern="1200" dirty="0" smtClean="0">
                <a:solidFill>
                  <a:schemeClr val="tx1"/>
                </a:solidFill>
                <a:effectLst/>
                <a:latin typeface="+mn-lt"/>
                <a:ea typeface="+mn-ea"/>
                <a:cs typeface="+mn-cs"/>
              </a:rPr>
              <a:t> 201), emisă de Consiliul Europei și disponibilă pentru semnare în anul 2007. Scopul acestui tratat este armonizarea prevederilor dreptului penal în rândul Părților, vizând protejarea copiilor împotriva exploatării sexuale. În conformitate cu Articolul 20, printre altele, trebuie incriminate „</a:t>
            </a:r>
            <a:r>
              <a:rPr lang="ro-RO" sz="1200" i="1" kern="1200" dirty="0" smtClean="0">
                <a:solidFill>
                  <a:schemeClr val="tx1"/>
                </a:solidFill>
                <a:effectLst/>
                <a:latin typeface="+mn-lt"/>
                <a:ea typeface="+mn-ea"/>
                <a:cs typeface="+mn-cs"/>
              </a:rPr>
              <a:t>procurarea de pornografie infantilă pentru sine sau pentru altul</a:t>
            </a:r>
            <a:r>
              <a:rPr lang="ro-RO" sz="1200" kern="1200" dirty="0" smtClean="0">
                <a:solidFill>
                  <a:schemeClr val="tx1"/>
                </a:solidFill>
                <a:effectLst/>
                <a:latin typeface="+mn-lt"/>
                <a:ea typeface="+mn-ea"/>
                <a:cs typeface="+mn-cs"/>
              </a:rPr>
              <a:t>” și „</a:t>
            </a:r>
            <a:r>
              <a:rPr lang="ro-RO" sz="1200" i="1" kern="1200" dirty="0" smtClean="0">
                <a:solidFill>
                  <a:schemeClr val="tx1"/>
                </a:solidFill>
                <a:effectLst/>
                <a:latin typeface="+mn-lt"/>
                <a:ea typeface="+mn-ea"/>
                <a:cs typeface="+mn-cs"/>
              </a:rPr>
              <a:t>deținerea de pornografie infantilă</a:t>
            </a:r>
            <a:r>
              <a:rPr lang="ro-RO" sz="1200" kern="1200" dirty="0" smtClean="0">
                <a:solidFill>
                  <a:schemeClr val="tx1"/>
                </a:solidFill>
                <a:effectLst/>
                <a:latin typeface="+mn-lt"/>
                <a:ea typeface="+mn-ea"/>
                <a:cs typeface="+mn-cs"/>
              </a:rPr>
              <a:t>”.</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35939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Acest slide conține o captură de ecran a unui articol de știri care descrie cum 43 de persoane au fost arestate în cadrul unei operațiuni împotriva pornografiei infantile din Brazilia realizată în coordonare cu agențiile de aplicare a legii din SUA, Columbia, Panama și Paraguay. Aceste persoane erau suspectate că erau implicate în producerea, deținerea și distribuția de pornografie infantilă prin sisteme informatice – toate acestea reprezentând infracțiuni în baza Convenției de la Budapesta. Raportul explică de asemenea cum au fost confiscate 187.000 de fișiere pentru analiză.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Link pentru articol: https://www.thestatesman.com/world/43-arrested-anti-child-porn-operation-brazil-1502857436.html </a:t>
            </a:r>
            <a:endParaRPr lang="x-es-XL"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25</a:t>
            </a:fld>
            <a:endParaRPr lang="en-US" altLang="en-US"/>
          </a:p>
        </p:txBody>
      </p:sp>
    </p:spTree>
    <p:extLst>
      <p:ext uri="{BB962C8B-B14F-4D97-AF65-F5344CB8AC3E}">
        <p14:creationId xmlns:p14="http://schemas.microsoft.com/office/powerpoint/2010/main" val="3197341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Acest slide conține o captură de ecran a unui comunicat de presă al Departamentului de Justiție SUA privind modul în care sute de persoane din întreaga lume au fost puse sub acuzare în legătură cu cel mai mare site web de pornografie infantilă de pe </a:t>
            </a:r>
            <a:r>
              <a:rPr lang="ro-RO" sz="1200" kern="1200" dirty="0" err="1" smtClean="0">
                <a:solidFill>
                  <a:schemeClr val="tx1"/>
                </a:solidFill>
                <a:effectLst/>
                <a:latin typeface="+mn-lt"/>
                <a:ea typeface="+mn-ea"/>
                <a:cs typeface="+mn-cs"/>
              </a:rPr>
              <a:t>Darknet</a:t>
            </a:r>
            <a:r>
              <a:rPr lang="ro-RO" sz="1200" kern="1200" dirty="0" smtClean="0">
                <a:solidFill>
                  <a:schemeClr val="tx1"/>
                </a:solidFill>
                <a:effectLst/>
                <a:latin typeface="+mn-lt"/>
                <a:ea typeface="+mn-ea"/>
                <a:cs typeface="+mn-cs"/>
              </a:rPr>
              <a:t>. Un sud-coreean a fost pus sub acuzare pentru operarea site-ului web Welcome </a:t>
            </a:r>
            <a:r>
              <a:rPr lang="ro-RO" sz="1200" kern="1200" dirty="0" err="1" smtClean="0">
                <a:solidFill>
                  <a:schemeClr val="tx1"/>
                </a:solidFill>
                <a:effectLst/>
                <a:latin typeface="+mn-lt"/>
                <a:ea typeface="+mn-ea"/>
                <a:cs typeface="+mn-cs"/>
              </a:rPr>
              <a:t>to</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the</a:t>
            </a:r>
            <a:r>
              <a:rPr lang="ro-RO" sz="1200" kern="1200" dirty="0" smtClean="0">
                <a:solidFill>
                  <a:schemeClr val="tx1"/>
                </a:solidFill>
                <a:effectLst/>
                <a:latin typeface="+mn-lt"/>
                <a:ea typeface="+mn-ea"/>
                <a:cs typeface="+mn-cs"/>
              </a:rPr>
              <a:t> Video, iar 337 de utilizatori ai acestui site web au fost arestați și puși sub acuzare.</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6536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(„fără drept”).</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Convenția de la Budapesta prevede că multe dintre infracțiunile acoperite trebuie să fie comise „fără drept”, sau fără autorizarea persoanei sau a entității relevante. Este posibil ca faptele descrise în Articolul 9 să fie comise „cu drept”. Există și alte apărări posibile pentru faptele descrise în Articolul 9; de ex. faptul că materialul pornografic are un fundament artistic, medical, științific sau un alt fundament similar.</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34723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(„producția, furnizarea sau punerea la dispoziție”).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51548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(„distribuția sau transmiterea, obținerea sau posesia”).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0472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Scopul </a:t>
            </a:r>
            <a:r>
              <a:rPr lang="ro-RO" sz="1200" kern="1200" dirty="0" smtClean="0">
                <a:solidFill>
                  <a:schemeClr val="tx1"/>
                </a:solidFill>
                <a:effectLst/>
                <a:latin typeface="+mn-lt"/>
                <a:ea typeface="+mn-ea"/>
                <a:cs typeface="+mn-cs"/>
              </a:rPr>
              <a:t>acestei</a:t>
            </a:r>
            <a:r>
              <a:rPr lang="ro-RO" sz="1200" kern="1200" baseline="0" dirty="0" smtClean="0">
                <a:solidFill>
                  <a:schemeClr val="tx1"/>
                </a:solidFill>
                <a:effectLst/>
                <a:latin typeface="+mn-lt"/>
                <a:ea typeface="+mn-ea"/>
                <a:cs typeface="+mn-cs"/>
              </a:rPr>
              <a:t> sesiuni</a:t>
            </a:r>
            <a:r>
              <a:rPr lang="ro-RO"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este să ofere participanților o bună înțelegere a definițiilor și infracțiunilor legate de confidențialitatea, disponibilitatea și integritatea sistemelor și ale datelor informatice, așa cum sunt prevăzute de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en-GB"/>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(„materiale pornografice care înfățișează în mod vizibil”).</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particular acest slide explică criteriile prin care se determină dacă un anumit material are o natură pornografică.  Conținutul trebuie analizat pe baza standardelor naționale privind obscenitatea, moralitatea publică etc.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Deși textul din Articolul 9 sugerează că materialul pornografic trebuie să reprezinte o imagine vizuală, el este de asemenea formulat pentru a include datele stocate pe un sistem informatic sau pe un mediu de stocare a datelor computerizate care poate realiza conversia în imagini vizuale. </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89541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(„activități sexuale explicite”).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El evidențiază un criteriu minim pentru a stabili un anumit material înfățișează „activități sexuale explicite”. Părțile au libertatea de a folosi o definiție mai largă a acestui termen. Este important de reținut că activitățile sexuale explicite înfățișate nu trebuie să fie reale; ele pot fi de asemenea simulate.</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79953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(„înfățișează... minor... persoană care pare a fi minoră... imagini realistice ale unui minor”).</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El prezintă și explică subiectul imaginilor în baza Articolului 9. Imagini ale abuzului sexual împotriva unor copii reali; imagini care înfățișează o persoană care pare a fi minoră (indiferent dacă este minoră sau nu) implicată în activități sexuale explicite; și imagini care deși par reale nu implică în mod efectiv un minor implicat în activități sexuale explicite.</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02550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9 din Convenția de la Budapesta cu evidențierea unui element („„minor”… cu vârsta sub 18 ani”).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El definește termenul „Minor” așa cum este utilizat în Articolul 9.  Această definiție este limitată la înfățișarea minorilor reali / fictivi drept obiecte sexuale; și nu face nicio referire la stabilirea vârstei necesare pentru consimțământul pentru relații sexuale.</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349089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Răspunsul corect este: b) Nu. deoarece Articolul 9 din Convenția de la Budapesta acoperă doar imaginile vizuale.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026106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Răspunsul corect este: b) Nu. deoarece Articolul 9 din Convenția de la Budapesta acoperă doar imaginile vizuale.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35754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Acest set de slide-uri va analiza infracțiunea de încălcare a drepturilor de autor și a drepturilor aferente din Articolul 10 din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36</a:t>
            </a:fld>
            <a:endParaRPr lang="en-GB"/>
          </a:p>
        </p:txBody>
      </p:sp>
    </p:spTree>
    <p:extLst>
      <p:ext uri="{BB962C8B-B14F-4D97-AF65-F5344CB8AC3E}">
        <p14:creationId xmlns:p14="http://schemas.microsoft.com/office/powerpoint/2010/main" val="1217655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Convenția de la Budapesta nu include infracțiuni specifice privind drepturile de autor. În schimb, Articolul 10 din Convenția de la Budapesta subliniază doar faptul că trebuie aplicate regulile dreptului internațional privind drepturile de autor pentru mediul online: interdicțiile din viața reală trebuie aplicate și în mediul online. încălcările drepturilor de autor online, sau comise prin intermediul unui sistem informatic, trebuie pedepsite în același mod ca și o infracțiune comisă în viața reală Din acest motiv, Convenția de la Budapesta face referire la tratatele și acordurile internaționale deja existente cu privire la acest subiect (Acordul de la Paris din 24 iulie 1971, Convenția de la Berna și tratatele </a:t>
            </a:r>
            <a:r>
              <a:rPr lang="ro-RO" sz="1200" kern="1200" dirty="0" err="1" smtClean="0">
                <a:solidFill>
                  <a:schemeClr val="tx1"/>
                </a:solidFill>
                <a:effectLst/>
                <a:latin typeface="+mn-lt"/>
                <a:ea typeface="+mn-ea"/>
                <a:cs typeface="+mn-cs"/>
              </a:rPr>
              <a:t>WIPO</a:t>
            </a:r>
            <a:r>
              <a:rPr lang="ro-RO" sz="1200" kern="1200" dirty="0" smtClean="0">
                <a:solidFill>
                  <a:schemeClr val="tx1"/>
                </a:solidFill>
                <a:effectLst/>
                <a:latin typeface="+mn-lt"/>
                <a:ea typeface="+mn-ea"/>
                <a:cs typeface="+mn-cs"/>
              </a:rPr>
              <a:t>).</a:t>
            </a:r>
            <a:endParaRPr lang="fr-FR"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640618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Imaginea din partea stângă a slide-ului prezintă o captură de ecran a unui website popular care pune la dispoziție link-uri pentru descărcarea de materiale piratate printr-o rețea de tip </a:t>
            </a:r>
            <a:r>
              <a:rPr lang="ro-RO" sz="1200" kern="1200" dirty="0" err="1" smtClean="0">
                <a:solidFill>
                  <a:schemeClr val="tx1"/>
                </a:solidFill>
                <a:effectLst/>
                <a:latin typeface="+mn-lt"/>
                <a:ea typeface="+mn-ea"/>
                <a:cs typeface="+mn-cs"/>
              </a:rPr>
              <a:t>peer-to-peer</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sharing</a:t>
            </a:r>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Formatorul poate utiliza imaginea din partea dreaptă pentru a explica modul în care fondatorii site-ului web </a:t>
            </a:r>
            <a:r>
              <a:rPr lang="ro-RO" sz="1200" i="1" kern="1200" dirty="0" smtClean="0">
                <a:solidFill>
                  <a:schemeClr val="tx1"/>
                </a:solidFill>
                <a:effectLst/>
                <a:latin typeface="+mn-lt"/>
                <a:ea typeface="+mn-ea"/>
                <a:cs typeface="+mn-cs"/>
              </a:rPr>
              <a:t>The </a:t>
            </a:r>
            <a:r>
              <a:rPr lang="ro-RO" sz="1200" i="1" kern="1200" dirty="0" err="1" smtClean="0">
                <a:solidFill>
                  <a:schemeClr val="tx1"/>
                </a:solidFill>
                <a:effectLst/>
                <a:latin typeface="+mn-lt"/>
                <a:ea typeface="+mn-ea"/>
                <a:cs typeface="+mn-cs"/>
              </a:rPr>
              <a:t>Pirate</a:t>
            </a:r>
            <a:r>
              <a:rPr lang="ro-RO" sz="1200" i="1" kern="1200" dirty="0" smtClean="0">
                <a:solidFill>
                  <a:schemeClr val="tx1"/>
                </a:solidFill>
                <a:effectLst/>
                <a:latin typeface="+mn-lt"/>
                <a:ea typeface="+mn-ea"/>
                <a:cs typeface="+mn-cs"/>
              </a:rPr>
              <a:t> Bay</a:t>
            </a:r>
            <a:r>
              <a:rPr lang="ro-RO" sz="1200" kern="1200" dirty="0" smtClean="0">
                <a:solidFill>
                  <a:schemeClr val="tx1"/>
                </a:solidFill>
                <a:effectLst/>
                <a:latin typeface="+mn-lt"/>
                <a:ea typeface="+mn-ea"/>
                <a:cs typeface="+mn-cs"/>
              </a:rPr>
              <a:t> au fost condamnați de un tribunal suedez pentru încălcarea drepturilor de autor. Acesta poate fi utilizat pentru a explica modul în care Articolul 10 din Convenția de la Budapesta a fost aplicat în Suedia.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Link către articol: https://uk.reuters.com/article/us-sweden-piratebay/pirate-bay-co-founder-arrested-in-sweden-to-serve-copyright-violation-sentence-idUKKBN0EB0XF20140531</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233884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Acest slide conține o captură de ecran a unui site web care pune la dispoziție versiuni piratate ale programului software Adobe. Formatorul poate folosi acest slide ca un alt exemplu de încălcare a drepturilor de autor comisă prin intermediul unui sistem informatic.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35998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Acest slide prezintă obiectivele </a:t>
            </a:r>
            <a:r>
              <a:rPr lang="ro-RO" sz="1200" kern="1200" dirty="0" smtClean="0">
                <a:solidFill>
                  <a:schemeClr val="tx1"/>
                </a:solidFill>
                <a:effectLst/>
                <a:latin typeface="+mn-lt"/>
                <a:ea typeface="+mn-ea"/>
                <a:cs typeface="+mn-cs"/>
              </a:rPr>
              <a:t>sesiunii. </a:t>
            </a:r>
            <a:r>
              <a:rPr lang="ro-RO" sz="1200" kern="1200" dirty="0" smtClean="0">
                <a:solidFill>
                  <a:schemeClr val="tx1"/>
                </a:solidFill>
                <a:effectLst/>
                <a:latin typeface="+mn-lt"/>
                <a:ea typeface="+mn-ea"/>
                <a:cs typeface="+mn-cs"/>
              </a:rPr>
              <a:t>El subliniază lucrurile care trebuie învățate de participanți din aceste slide-uri. Participanților li se poate comunica că acest slide poate fi reaccesat la finalul cursului în scopul evaluării atingerii obiectivelor. </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en-GB"/>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acest slide prezintă textul Articolului 10 din Convenția de la Budapesta cu un element evidențiat („încălcarea drepturilor de autor… definită conform legii…. în baza obligațiilor asumate în baza Convenției de la Paris din 24 iulie 1971 pentru revizuirea Convenției de la Berna pentru protecția operelor literare și artistice, Convenției privind aspectele comerciale ale drepturilor de proprietate intelectuală și Tratatul </a:t>
            </a:r>
            <a:r>
              <a:rPr lang="ro-RO" sz="1200" kern="1200" dirty="0" err="1" smtClean="0">
                <a:solidFill>
                  <a:schemeClr val="tx1"/>
                </a:solidFill>
                <a:effectLst/>
                <a:latin typeface="+mn-lt"/>
                <a:ea typeface="+mn-ea"/>
                <a:cs typeface="+mn-cs"/>
              </a:rPr>
              <a:t>WIPO</a:t>
            </a:r>
            <a:r>
              <a:rPr lang="ro-RO" sz="1200" kern="1200" dirty="0" smtClean="0">
                <a:solidFill>
                  <a:schemeClr val="tx1"/>
                </a:solidFill>
                <a:effectLst/>
                <a:latin typeface="+mn-lt"/>
                <a:ea typeface="+mn-ea"/>
                <a:cs typeface="+mn-cs"/>
              </a:rPr>
              <a:t> privind drepturile de autor… în mod intenționat…. cu ajutorul unui funcționarea unui sistem informatic”).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Articolul 10 acoperă încălcarea drepturilor de autor (și a drepturilor aferente); însă nu și drepturile morale. Convenția de la Budapesta prevede doar că o Parte își poate extinde obligațiile existente în baza diverselor prevederi internaționale legate de încălcare comise cu ajutorul unui sistem informatic. Dacă, de exemplu, o Parte nu are astfel de obligații, ea nu este obligată să implementeze Articolul 10 din Convenția de la Budapesta. În mod similar, dacă o Parte are restricții legate de extinderea prevederilor internaționale privind drepturile de autor, ea poate aplica aceleași restricții și pentru implementarea Articolului 10.</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547273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10 din Convenția de la Budapesta cu evidențierea unui element („scop comercial”).</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Articolul 10 acoperă încălcarea drepturilor de autor în scop comercial, fapt care se dorește a fi în conformitate cu cadrul internațional existent în baza Acordului </a:t>
            </a:r>
            <a:r>
              <a:rPr lang="ro-RO" sz="1200" kern="1200" dirty="0" err="1" smtClean="0">
                <a:solidFill>
                  <a:schemeClr val="tx1"/>
                </a:solidFill>
                <a:effectLst/>
                <a:latin typeface="+mn-lt"/>
                <a:ea typeface="+mn-ea"/>
                <a:cs typeface="+mn-cs"/>
              </a:rPr>
              <a:t>TRIPS</a:t>
            </a:r>
            <a:r>
              <a:rPr lang="ro-RO" sz="1200" kern="1200" dirty="0" smtClean="0">
                <a:solidFill>
                  <a:schemeClr val="tx1"/>
                </a:solidFill>
                <a:effectLst/>
                <a:latin typeface="+mn-lt"/>
                <a:ea typeface="+mn-ea"/>
                <a:cs typeface="+mn-cs"/>
              </a:rPr>
              <a:t>. Părțile pot urmări o aplicare mai extinsă a acestei prevederi asupra tuturor formelor de încălcare, chiar dacă nu sunt comise în scop comercial.</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55795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10 din Convenția de la Budapesta cu evidențierea unui element („încălcarea drepturilor aferente... Convenției internaționale privind protecția actorilor, producătorilor fonogramelor și a radiodifuzorilor (Convenția de la Roma), a Acordului privind aspectele comerciale ale drepturilor de proprietate intelectuală și a Tratatului </a:t>
            </a:r>
            <a:r>
              <a:rPr lang="ro-RO" sz="1200" kern="1200" dirty="0" err="1" smtClean="0">
                <a:solidFill>
                  <a:schemeClr val="tx1"/>
                </a:solidFill>
                <a:effectLst/>
                <a:latin typeface="+mn-lt"/>
                <a:ea typeface="+mn-ea"/>
                <a:cs typeface="+mn-cs"/>
              </a:rPr>
              <a:t>WIPO</a:t>
            </a:r>
            <a:r>
              <a:rPr lang="ro-RO" sz="1200" kern="1200" dirty="0" smtClean="0">
                <a:solidFill>
                  <a:schemeClr val="tx1"/>
                </a:solidFill>
                <a:effectLst/>
                <a:latin typeface="+mn-lt"/>
                <a:ea typeface="+mn-ea"/>
                <a:cs typeface="+mn-cs"/>
              </a:rPr>
              <a:t>... în mod intenționat... cu ajutorul unui sistem informatic”).</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Acesta este identic cu slide-ul anterior, însă nu face referire la „drepturile de autor”, ci la „drepturile aferente”. Drepturile aferente, cunoscute și sub numele de „drepturi conexe”, reprezintă drepturile asupra unei lucrări de creație care nu sunt legate de autorul efectiv al lucrării, ca de exemplu drepturile artiștilor. </a:t>
            </a:r>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29751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10 din Convenția de la Budapesta cu evidențierea unui element („circumstanțe limitate... alte remedii efective ... drept să nu conducă la o derogare de la obligațiile internaționale ale Părții”).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x-es-X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El clarifică faptul că există o scutire de la impunerea răspunderii penale atunci când există alte remedii efective, ca de exemplu măsuri civile sau administrative.</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296334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Acest set de slide-uri va analiza prevederile legate de răspundere auxiliară (tentativă și complicitate sau participare, răspunderea persoanelor juridice) conform prevederilor din Articolul 11 și Articolul 12 din Convenția de la Budapesta. </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44</a:t>
            </a:fld>
            <a:endParaRPr lang="en-GB"/>
          </a:p>
        </p:txBody>
      </p:sp>
    </p:spTree>
    <p:extLst>
      <p:ext uri="{BB962C8B-B14F-4D97-AF65-F5344CB8AC3E}">
        <p14:creationId xmlns:p14="http://schemas.microsoft.com/office/powerpoint/2010/main" val="3072118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11 din Convenția de la Budapesta cu evidențierea unui element („comiterea voluntară a infracțiunii de complicitate sau participare... cu intenția de a comite această infracțiune”).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Această prevedere urmărește să incrimineze complicitatea sau participare la comiterea infracțiunilor prevăzute de Convenția de la Budapesta (Articolul 2-10). Infractorul trebuie să aibă intenția de comitere a infracțiunii pentru ca această prevedere să se aplice. Aceasta este o cerință importantă deoarece exclude furnizorii de servicii, care pot contribui la o infracțiune însă fără intenție.</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74921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11 din Convenția de la Budapesta cu evidențierea unui element („tentativa de comitere a unei infracțiuni stabilite în conformitate cu Articolele 3 - 5, 7, 8, și 9.1.a și c… își poate rezerva dreptul de a nu aplica, integral sau parțial, paragraful 2”).</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Partea evidențiată incriminează tentativa de comitere a unor infracțiuni stabilite prin Convenția de la Budapesta. De exemplu, tentativa de acces ilegal, utilizare ilicită a dispozitivelor și anumite aspecte legate de pornografia infantilă nu trebuie incriminate deoarece este dificil să se stabilească tentativa de a comite o infracțiune. Convenția de la Budapesta prevede că tentativele trebuie să fie intenționate pentru a atrage răspunderea penală.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31851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12 din Convenția de la Budapesta cu evidențierea unui element („persoanele juridice pot fi trase la răspundere... comisă în beneficiul lor de orice persoană fizică... prerogative de reprezentare... Autoritate de exercitare a controlului”).</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Ambele perspective, ale Uniunii Europene și ale Consiliului Europei includ cel puțin un tip de responsabilitate (penală sau de altă natură) a societăților și a altor persoane juridice legate de faptele penale ale reprezentanților lor, care acționează în calitate de reprezentanți și în interesul acestora. În plus, Convenția prevede că responsabilitatea persoanelor juridice ia naștere de asemenea în cazul lipsei de supraveghere sau control a unui reprezentant legal al societății sau al altei entități asupra unui subordonat. În ceea ce privește condițiile pentru atragerea răspunderii persoanelor juridice, Convenția de la Budapesta prevede patru cerințe evidențiate în slide. Acest lucru are scopul de a asigura că persoanele juridice nu sunt pedepsite pe nedrept pentru faptele persoanelor fizice care acționează în nume propriu.</a:t>
            </a:r>
            <a:endParaRPr lang="en-GB"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29787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partea stângă a acestui slide se prezintă textul Articolului 12 din Convenția de la Budapesta cu evidențierea unui element („absența supravegherii sau controlului din partea unei persoane fizice menționate în paragraful 1... ). a condus...  comiterea…. în beneficiul persoanei juridice respective de către o persoană fizică care acționează sub autoritatea sa”).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partea dreaptă, acest slide prezintă o explicație a elementului evidențiat.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 element sugerează că în plus față de cele patru condiții indicate în slide-ul anterior, o persoană juridică poate fi trasă la răspundere în cazul în care comiterea infracțiunii a fost posibilă datorită lipsei de supraveghere, însă pentru acest lucru este necesar ca infracțiunea să fie comisă în beneficiul persoanei juridice respective de către o persoană fizică care acționează sub autoritatea sa.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3768023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Acest slide reamintește obiectivele cursului. Formatorul poate parcurge aceste obiective pentru a se asigura că aceste aspecte au fost acoperite în acest modul.</a:t>
            </a:r>
            <a:endParaRPr lang="en-GB" sz="3600" dirty="0"/>
          </a:p>
        </p:txBody>
      </p:sp>
    </p:spTree>
    <p:extLst>
      <p:ext uri="{BB962C8B-B14F-4D97-AF65-F5344CB8AC3E}">
        <p14:creationId xmlns:p14="http://schemas.microsoft.com/office/powerpoint/2010/main" val="39711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Acest prim set de slide-uri va analiza infracțiunea de fals informatic din Articolul 7 din Convenția de la Budapesta.</a:t>
            </a:r>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en-GB"/>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sz="1200" kern="1200" dirty="0" smtClean="0">
                <a:solidFill>
                  <a:schemeClr val="tx1"/>
                </a:solidFill>
                <a:effectLst/>
                <a:latin typeface="+mn-lt"/>
                <a:ea typeface="+mn-ea"/>
                <a:cs typeface="+mn-cs"/>
              </a:rPr>
              <a:t>Falsul informatic descris în Articolul 7 din Convenția de la Budapesta reprezintă un tip aparte de falsificare. În majoritatea statelor, falsificarea reprezintă o infracțiune tradițională. Însă în mod normal ea vizează obiectele fizice și uneori nu poate fi utilizată pentru incriminarea falsului informatic sau a falsificării datelor computerizate care nu sunt condiționate de lizibilitatea declarațiilor dintr-un document fizic.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Acesta a fost motivul introducerii Articolului 7 al Convenției de la Budapesta.</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În acest moment, Convenția vizează introducerea unei infracțiuni paralele față de falsificarea tradițională a documentelor (documente fizice). Însă în acest caz, obiectul infracțiunii este reprezentat de datele computerizate. Această infracțiune este comisă de persoanele care introduc, modifică, șterg sau suprimă datele computerizate, generând date neautentice cu intenția ca acestea să fie luate în considerare sau utilizate în scopuri legale ca și cum ar fi autentice.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Această infracțiune necesită, desigur, și intențional și fără acțiunile adecvate.</a:t>
            </a:r>
            <a:endParaRPr lang="en-GB" altLang="sr-Latn-RS" dirty="0"/>
          </a:p>
        </p:txBody>
      </p:sp>
    </p:spTree>
    <p:extLst>
      <p:ext uri="{BB962C8B-B14F-4D97-AF65-F5344CB8AC3E}">
        <p14:creationId xmlns:p14="http://schemas.microsoft.com/office/powerpoint/2010/main" val="67878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Acest slide prezintă o captură de ecran a unui articol de știri privind un medic și asociatul său care au fost arestați în India pentru acuzația de elaborare a unor buletine de test COVID-19 false. În conformitate cu acest articol, medicul a prelevat probe de la pacienți, însă nu le-a transmis spre testare. În schimb, el a elaborat buletine de test false prin modificarea pe computer a formularului </a:t>
            </a:r>
            <a:r>
              <a:rPr lang="ro-RO" sz="1200" kern="1200" dirty="0" err="1" smtClean="0">
                <a:solidFill>
                  <a:schemeClr val="tx1"/>
                </a:solidFill>
                <a:effectLst/>
                <a:latin typeface="+mn-lt"/>
                <a:ea typeface="+mn-ea"/>
                <a:cs typeface="+mn-cs"/>
              </a:rPr>
              <a:t>PDF</a:t>
            </a:r>
            <a:r>
              <a:rPr lang="ro-RO" sz="1200" kern="1200" dirty="0" smtClean="0">
                <a:solidFill>
                  <a:schemeClr val="tx1"/>
                </a:solidFill>
                <a:effectLst/>
                <a:latin typeface="+mn-lt"/>
                <a:ea typeface="+mn-ea"/>
                <a:cs typeface="+mn-cs"/>
              </a:rPr>
              <a:t> pentru teste. Apoi el a transmis pacienților buletinele de test prin </a:t>
            </a:r>
            <a:r>
              <a:rPr lang="ro-RO" sz="1200" kern="1200" dirty="0" err="1" smtClean="0">
                <a:solidFill>
                  <a:schemeClr val="tx1"/>
                </a:solidFill>
                <a:effectLst/>
                <a:latin typeface="+mn-lt"/>
                <a:ea typeface="+mn-ea"/>
                <a:cs typeface="+mn-cs"/>
              </a:rPr>
              <a:t>WhatsApp</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Link pentru articol: https://www.thehindu.com/news/cities/Delhi/doctor-aide-arrested-for-giving-forged-covid-19-test-reports/article32526435.ece</a:t>
            </a:r>
            <a:endParaRPr lang="x-es-XL"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259678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Acest slide prezintă un alt exemplu de fals informatic (phishing). Formatorul poate poate indica textul mesajului e-mail (incluzând sigla și numele expeditorului), care sugerează că mesajul e-mail a fost primit de la HSBC. Formatorul poate explica că aceste mesaje e-mail sunt expediate adesea pentru a fi utilizate în scopuri juridice, ca de exemplu pentru inițierea tranzacțiilor.</a:t>
            </a:r>
            <a:endParaRPr lang="en-GB" altLang="sr-Latn-RS" dirty="0"/>
          </a:p>
        </p:txBody>
      </p:sp>
    </p:spTree>
    <p:extLst>
      <p:ext uri="{BB962C8B-B14F-4D97-AF65-F5344CB8AC3E}">
        <p14:creationId xmlns:p14="http://schemas.microsoft.com/office/powerpoint/2010/main" val="20537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ro-RO" sz="1200" kern="1200" dirty="0" smtClean="0">
                <a:solidFill>
                  <a:schemeClr val="tx1"/>
                </a:solidFill>
                <a:effectLst/>
                <a:latin typeface="+mn-lt"/>
                <a:ea typeface="+mn-ea"/>
                <a:cs typeface="+mn-cs"/>
              </a:rPr>
              <a:t>Acest slide prezintă un alt exemplu de fals informatic (phishing). Formatorul poate poate indica textul mesajului e-mail (incluzând sigla și numele expeditorului), care sugerează că mesajul e-mail a fost primit de la sistemul de servicii bancare electronice al Bank of America. Apoi formatorul poate explica faptul că adresa </a:t>
            </a:r>
            <a:r>
              <a:rPr lang="ro-RO" sz="1200" kern="1200" dirty="0" err="1" smtClean="0">
                <a:solidFill>
                  <a:schemeClr val="tx1"/>
                </a:solidFill>
                <a:effectLst/>
                <a:latin typeface="+mn-lt"/>
                <a:ea typeface="+mn-ea"/>
                <a:cs typeface="+mn-cs"/>
              </a:rPr>
              <a:t>URL</a:t>
            </a:r>
            <a:r>
              <a:rPr lang="ro-RO" sz="1200" kern="1200" dirty="0" smtClean="0">
                <a:solidFill>
                  <a:schemeClr val="tx1"/>
                </a:solidFill>
                <a:effectLst/>
                <a:latin typeface="+mn-lt"/>
                <a:ea typeface="+mn-ea"/>
                <a:cs typeface="+mn-cs"/>
              </a:rPr>
              <a:t> din e-mail conduce în final la un site web fals care nu are legătură cu Bank of America. Formatorul poate explica că aceste mesaje e-mail sunt expediate adesea pentru a fi utilizate în scopuri juridice, ca de exemplu pentru inițierea tranzacțiilor</a:t>
            </a:r>
            <a:r>
              <a:rPr lang="en-US" sz="1200" kern="1200" dirty="0" smtClean="0">
                <a:solidFill>
                  <a:schemeClr val="tx1"/>
                </a:solidFill>
                <a:effectLst/>
                <a:latin typeface="+mn-lt"/>
                <a:ea typeface="+mn-ea"/>
                <a:cs typeface="+mn-cs"/>
              </a:rPr>
              <a:t>.</a:t>
            </a:r>
            <a:endParaRPr lang="en-GB" altLang="sr-Latn-RS" dirty="0"/>
          </a:p>
        </p:txBody>
      </p:sp>
    </p:spTree>
    <p:extLst>
      <p:ext uri="{BB962C8B-B14F-4D97-AF65-F5344CB8AC3E}">
        <p14:creationId xmlns:p14="http://schemas.microsoft.com/office/powerpoint/2010/main" val="53189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xmlns=""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xmlns=""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xmlns=""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xmlns=""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xmlns=""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xmlns=""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xmlns=""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xmlns=""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xmlns=""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xmlns=""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xmlns=""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xmlns=""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xmlns=""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xmlns=""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xmlns=""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xmlns="" id="{DBB67D73-B6F5-4B2A-AAA2-032087A05B37}"/>
              </a:ext>
            </a:extLst>
          </p:cNvPr>
          <p:cNvSpPr>
            <a:spLocks noGrp="1"/>
          </p:cNvSpPr>
          <p:nvPr>
            <p:ph sz="quarter" idx="11"/>
          </p:nvPr>
        </p:nvSpPr>
        <p:spPr>
          <a:xfrm>
            <a:off x="448274" y="1251039"/>
            <a:ext cx="8074025" cy="724409"/>
          </a:xfrm>
        </p:spPr>
        <p:txBody>
          <a:bodyPr>
            <a:normAutofit/>
          </a:bodyPr>
          <a:lstStyle/>
          <a:p>
            <a:pPr lvl="0" fontAlgn="base">
              <a:lnSpc>
                <a:spcPct val="100000"/>
              </a:lnSpc>
              <a:spcBef>
                <a:spcPct val="0"/>
              </a:spcBef>
              <a:spcAft>
                <a:spcPct val="0"/>
              </a:spcAft>
            </a:pPr>
            <a:r>
              <a:rPr lang="ro-RO" sz="1400">
                <a:solidFill>
                  <a:prstClr val="black"/>
                </a:solidFill>
                <a:latin typeface="Verdana" panose="020B0604030504040204" pitchFamily="34" charset="0"/>
                <a:ea typeface="MS PGothic" panose="020B0600070205080204" pitchFamily="34" charset="-128"/>
              </a:rPr>
              <a:t>Curs de instruire în sistemul judiciar privind Criminalitatea informatică și Dovezile electronice</a:t>
            </a:r>
          </a:p>
          <a:p>
            <a:endParaRPr lang="en-GB" dirty="0"/>
          </a:p>
        </p:txBody>
      </p:sp>
      <p:sp>
        <p:nvSpPr>
          <p:cNvPr id="31" name="Text Placeholder 30">
            <a:extLst>
              <a:ext uri="{FF2B5EF4-FFF2-40B4-BE49-F238E27FC236}">
                <a16:creationId xmlns:a16="http://schemas.microsoft.com/office/drawing/2014/main" xmlns="" id="{A3637711-684D-4890-8B1A-C347F5BBB59D}"/>
              </a:ext>
            </a:extLst>
          </p:cNvPr>
          <p:cNvSpPr>
            <a:spLocks noGrp="1"/>
          </p:cNvSpPr>
          <p:nvPr>
            <p:ph type="body" sz="quarter" idx="12"/>
          </p:nvPr>
        </p:nvSpPr>
        <p:spPr/>
        <p:txBody>
          <a:bodyPr>
            <a:normAutofit lnSpcReduction="10000"/>
          </a:bodyPr>
          <a:lstStyle/>
          <a:p>
            <a:pPr>
              <a:spcBef>
                <a:spcPct val="0"/>
              </a:spcBef>
            </a:pPr>
            <a:r>
              <a:rPr lang="ro-RO" sz="3200">
                <a:latin typeface="+mn-lt"/>
              </a:rPr>
              <a:t>Prevederi de fond ale Convenției de la Budapesta - Partea 2</a:t>
            </a: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400" dirty="0">
              <a:latin typeface="+mn-lt"/>
            </a:endParaRPr>
          </a:p>
          <a:p>
            <a:pPr>
              <a:spcBef>
                <a:spcPct val="0"/>
              </a:spcBef>
            </a:pPr>
            <a:r>
              <a:rPr lang="ro-RO" sz="1400">
                <a:latin typeface="+mn-lt"/>
              </a:rPr>
              <a:t>Xxxxx XXXXXXXX</a:t>
            </a:r>
          </a:p>
          <a:p>
            <a:pPr>
              <a:spcBef>
                <a:spcPct val="0"/>
              </a:spcBef>
            </a:pPr>
            <a:endParaRPr lang="en-GB" altLang="en-US" sz="1400" dirty="0">
              <a:latin typeface="+mn-lt"/>
            </a:endParaRPr>
          </a:p>
          <a:p>
            <a:pPr>
              <a:spcBef>
                <a:spcPct val="0"/>
              </a:spcBef>
            </a:pPr>
            <a:r>
              <a:rPr lang="ro-RO" sz="1400" i="1">
                <a:latin typeface="+mn-lt"/>
              </a:rPr>
              <a:t>Consiliul Europei</a:t>
            </a:r>
          </a:p>
          <a:p>
            <a:pPr>
              <a:spcBef>
                <a:spcPct val="0"/>
              </a:spcBef>
            </a:pPr>
            <a:endParaRPr lang="en-GB" altLang="en-US" sz="1400" dirty="0">
              <a:solidFill>
                <a:srgbClr val="2F618F"/>
              </a:solidFill>
              <a:latin typeface="+mn-lt"/>
              <a:hlinkClick r:id="rId3"/>
            </a:endParaRPr>
          </a:p>
          <a:p>
            <a:pPr>
              <a:spcBef>
                <a:spcPct val="0"/>
              </a:spcBef>
            </a:pPr>
            <a:r>
              <a:rPr lang="ro-RO" sz="1400">
                <a:solidFill>
                  <a:srgbClr val="2F618F"/>
                </a:solidFill>
                <a:latin typeface="+mn-lt"/>
              </a:rPr>
              <a:t>e-mail</a:t>
            </a:r>
          </a:p>
          <a:p>
            <a:pPr>
              <a:spcBef>
                <a:spcPct val="0"/>
              </a:spcBef>
            </a:pPr>
            <a:endParaRPr lang="en-GB" altLang="en-US" sz="14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endParaRPr lang="en-GB" dirty="0"/>
          </a:p>
        </p:txBody>
      </p:sp>
      <p:sp>
        <p:nvSpPr>
          <p:cNvPr id="32" name="Text Placeholder 31">
            <a:extLst>
              <a:ext uri="{FF2B5EF4-FFF2-40B4-BE49-F238E27FC236}">
                <a16:creationId xmlns:a16="http://schemas.microsoft.com/office/drawing/2014/main" xmlns="" id="{4E9FDC2C-93EC-4C8A-9ECF-4C1E10889CE9}"/>
              </a:ext>
            </a:extLst>
          </p:cNvPr>
          <p:cNvSpPr>
            <a:spLocks noGrp="1"/>
          </p:cNvSpPr>
          <p:nvPr>
            <p:ph type="body" sz="quarter" idx="13"/>
          </p:nvPr>
        </p:nvSpPr>
        <p:spPr/>
        <p:txBody>
          <a:bodyPr/>
          <a:lstStyle/>
          <a:p>
            <a:pPr>
              <a:spcBef>
                <a:spcPct val="0"/>
              </a:spcBef>
            </a:pPr>
            <a:r>
              <a:rPr lang="ro-RO">
                <a:latin typeface="Verdana" panose="020B0604030504040204" pitchFamily="34" charset="0"/>
              </a:rPr>
              <a:t>ZZ Luna AAAA</a:t>
            </a:r>
          </a:p>
          <a:p>
            <a:endParaRPr lang="en-GB" dirty="0"/>
          </a:p>
        </p:txBody>
      </p:sp>
    </p:spTree>
    <p:extLst>
      <p:ext uri="{BB962C8B-B14F-4D97-AF65-F5344CB8AC3E}">
        <p14:creationId xmlns:p14="http://schemas.microsoft.com/office/powerpoint/2010/main" val="233730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265172" y="1366616"/>
            <a:ext cx="3889351" cy="4539704"/>
          </a:xfrm>
          <a:prstGeom prst="rect">
            <a:avLst/>
          </a:prstGeom>
        </p:spPr>
        <p:txBody>
          <a:bodyPr wrap="square">
            <a:spAutoFit/>
          </a:bodyPr>
          <a:lstStyle/>
          <a:p>
            <a:pPr marL="342900" indent="-342900" algn="just">
              <a:buFont typeface="Wingdings" pitchFamily="2" charset="2"/>
              <a:buChar char="Ø"/>
            </a:pPr>
            <a:r>
              <a:rPr lang="ro-RO" sz="1700"/>
              <a:t>Fiecare dintre Părți poate adopta măsurile legislative și de altă natură care pot fi necesare pentru incriminarea, în baza legislației naționale, atunci când sunt comise în mod intenționat și fraudulos, a </a:t>
            </a:r>
            <a:r>
              <a:rPr lang="ro-RO" sz="1700" b="1">
                <a:solidFill>
                  <a:srgbClr val="FF0000"/>
                </a:solidFill>
              </a:rPr>
              <a:t>adăugării</a:t>
            </a:r>
            <a:r>
              <a:rPr lang="ro-RO" sz="1700"/>
              <a:t>, </a:t>
            </a:r>
            <a:r>
              <a:rPr lang="ro-RO" sz="1700" b="1">
                <a:solidFill>
                  <a:srgbClr val="FF0000"/>
                </a:solidFill>
              </a:rPr>
              <a:t>modificării</a:t>
            </a:r>
            <a:r>
              <a:rPr lang="ro-RO" sz="1700"/>
              <a:t>, </a:t>
            </a:r>
            <a:r>
              <a:rPr lang="ro-RO" sz="1700" b="1">
                <a:solidFill>
                  <a:srgbClr val="FF0000"/>
                </a:solidFill>
              </a:rPr>
              <a:t>ștergerii</a:t>
            </a:r>
            <a:r>
              <a:rPr lang="ro-RO" sz="1700"/>
              <a:t> sau </a:t>
            </a:r>
            <a:r>
              <a:rPr lang="ro-RO" sz="1700" b="1">
                <a:solidFill>
                  <a:srgbClr val="FF0000"/>
                </a:solidFill>
              </a:rPr>
              <a:t>suprimării</a:t>
            </a:r>
            <a:r>
              <a:rPr lang="ro-RO" sz="1700"/>
              <a:t> datelor informatice, din care să rezulte date neautentice, cu intenția ca acestea să fie luate în considerare sau utilizate în scopuri legale ca și cum ar fi autentice, chiar dacă sunt sau nu sunt în mod direct lizibile și inteligibile.  </a:t>
            </a:r>
          </a:p>
          <a:p>
            <a:pPr marL="342900" indent="-342900" algn="just">
              <a:buFont typeface="Wingdings" pitchFamily="2" charset="2"/>
              <a:buChar char="Ø"/>
            </a:pPr>
            <a:endParaRPr lang="en-US" sz="1700" dirty="0"/>
          </a:p>
          <a:p>
            <a:pPr marL="342900" indent="-342900" algn="just">
              <a:buFont typeface="Wingdings" pitchFamily="2" charset="2"/>
              <a:buChar char="Ø"/>
            </a:pPr>
            <a:r>
              <a:rPr lang="ro-RO" sz="1700"/>
              <a:t>O Parte va putea condiționa răspunderea penală de existența unei intenții frauduloase sau a unei alte intenții delictuale.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18673" y="1366616"/>
            <a:ext cx="4127487" cy="2970044"/>
          </a:xfrm>
          <a:prstGeom prst="rect">
            <a:avLst/>
          </a:prstGeom>
        </p:spPr>
        <p:txBody>
          <a:bodyPr wrap="square">
            <a:spAutoFit/>
          </a:bodyPr>
          <a:lstStyle/>
          <a:p>
            <a:pPr marL="342900" indent="-342900" algn="just">
              <a:buFont typeface="Wingdings" panose="05000000000000000000" pitchFamily="2" charset="2"/>
              <a:buChar char="Ø"/>
            </a:pPr>
            <a:r>
              <a:rPr lang="ro-RO" sz="1700"/>
              <a:t>Domeniul de aplicare al acestei infracțiuni este limitat la falsificarea documentelor prin: </a:t>
            </a:r>
          </a:p>
          <a:p>
            <a:pPr algn="just"/>
            <a:endParaRPr lang="en-US" sz="1700" dirty="0"/>
          </a:p>
          <a:p>
            <a:pPr marL="800100" lvl="1" indent="-342900" algn="just">
              <a:buFont typeface="Wingdings" panose="05000000000000000000" pitchFamily="2" charset="2"/>
              <a:buChar char="Ø"/>
            </a:pPr>
            <a:r>
              <a:rPr lang="ro-RO" sz="1700"/>
              <a:t>Introducerea datelor corecte sau incorecte </a:t>
            </a:r>
          </a:p>
          <a:p>
            <a:pPr marL="800100" lvl="1" indent="-342900" algn="just">
              <a:buFont typeface="Wingdings" panose="05000000000000000000" pitchFamily="2" charset="2"/>
              <a:buChar char="Ø"/>
            </a:pPr>
            <a:r>
              <a:rPr lang="ro-RO" sz="1700"/>
              <a:t>Modificare ulterioară (modificări, variații, modificări parțiale)</a:t>
            </a:r>
          </a:p>
          <a:p>
            <a:pPr marL="800100" lvl="1" indent="-342900" algn="just">
              <a:buFont typeface="Wingdings" panose="05000000000000000000" pitchFamily="2" charset="2"/>
              <a:buChar char="Ø"/>
            </a:pPr>
            <a:r>
              <a:rPr lang="ro-RO" sz="1700"/>
              <a:t>Ștergere (îndepărtarea datelor de pe un mediu de stocare) </a:t>
            </a:r>
          </a:p>
          <a:p>
            <a:pPr marL="800100" lvl="1" indent="-342900" algn="just">
              <a:buFont typeface="Wingdings" panose="05000000000000000000" pitchFamily="2" charset="2"/>
              <a:buChar char="Ø"/>
            </a:pPr>
            <a:r>
              <a:rPr lang="ro-RO" sz="1700"/>
              <a:t>Suprimare (ascunderea datelor)</a:t>
            </a:r>
          </a:p>
        </p:txBody>
      </p:sp>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(„adăugare, modificare…”)</a:t>
            </a:r>
          </a:p>
        </p:txBody>
      </p:sp>
    </p:spTree>
    <p:extLst>
      <p:ext uri="{BB962C8B-B14F-4D97-AF65-F5344CB8AC3E}">
        <p14:creationId xmlns:p14="http://schemas.microsoft.com/office/powerpoint/2010/main" val="3470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53412" y="1368584"/>
            <a:ext cx="3889351" cy="4539704"/>
          </a:xfrm>
          <a:prstGeom prst="rect">
            <a:avLst/>
          </a:prstGeom>
        </p:spPr>
        <p:txBody>
          <a:bodyPr wrap="square">
            <a:spAutoFit/>
          </a:bodyPr>
          <a:lstStyle/>
          <a:p>
            <a:pPr marL="342900" indent="-342900" algn="just">
              <a:buFont typeface="Wingdings" pitchFamily="2" charset="2"/>
              <a:buChar char="Ø"/>
            </a:pPr>
            <a:r>
              <a:rPr lang="ro-RO" sz="1700"/>
              <a:t>Fiecare dintre Părți poate adopta măsurile legislative și de altă natură care pot fi necesare pentru incriminarea, în baza legislației naționale, atunci când sunt comise în mod intenționat și fraudulos, a adăugării, modificării, ștergerii sau suprimării datelor informatice, din care să rezulte </a:t>
            </a:r>
            <a:r>
              <a:rPr lang="ro-RO" sz="1700" b="1">
                <a:solidFill>
                  <a:srgbClr val="FF0000"/>
                </a:solidFill>
              </a:rPr>
              <a:t>date neautentice</a:t>
            </a:r>
            <a:r>
              <a:rPr lang="ro-RO" sz="1700"/>
              <a:t>, cu intenția ca acestea să fie luate în considerare sau utilizate în scopuri legale ca și cum ar fi autentice, chiar dacă sunt sau nu sunt în mod direct lizibile și inteligibile. </a:t>
            </a:r>
          </a:p>
          <a:p>
            <a:pPr marL="342900" indent="-342900" algn="just">
              <a:buFont typeface="Wingdings" pitchFamily="2" charset="2"/>
              <a:buChar char="Ø"/>
            </a:pPr>
            <a:endParaRPr lang="en-US" sz="1700" dirty="0"/>
          </a:p>
          <a:p>
            <a:pPr marL="342900" indent="-342900" algn="just">
              <a:buFont typeface="Wingdings" pitchFamily="2" charset="2"/>
              <a:buChar char="Ø"/>
            </a:pPr>
            <a:r>
              <a:rPr lang="ro-RO" sz="1700"/>
              <a:t>O Parte va putea condiționa răspunderea penală de existența unei intenții frauduloase sau a unei alte intenții delictuale.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80559" y="1400726"/>
            <a:ext cx="4094481" cy="4016484"/>
          </a:xfrm>
          <a:prstGeom prst="rect">
            <a:avLst/>
          </a:prstGeom>
        </p:spPr>
        <p:txBody>
          <a:bodyPr wrap="square">
            <a:spAutoFit/>
          </a:bodyPr>
          <a:lstStyle/>
          <a:p>
            <a:pPr marL="342900" indent="-342900" algn="just">
              <a:buFont typeface="Wingdings" panose="05000000000000000000" pitchFamily="2" charset="2"/>
              <a:buChar char="Ø"/>
            </a:pPr>
            <a:r>
              <a:rPr lang="ro-RO" sz="1700"/>
              <a:t>În general, termenul de autenticitate se referă la:	</a:t>
            </a:r>
          </a:p>
          <a:p>
            <a:pPr marL="800100" lvl="1" indent="-342900" algn="just">
              <a:buFont typeface="Wingdings" panose="05000000000000000000" pitchFamily="2" charset="2"/>
              <a:buChar char="Ø"/>
            </a:pPr>
            <a:r>
              <a:rPr lang="ro-RO" sz="1700"/>
              <a:t>Autenticitatea privind autorul documentului </a:t>
            </a:r>
          </a:p>
          <a:p>
            <a:pPr marL="800100" lvl="1" indent="-342900" algn="just">
              <a:buFont typeface="Wingdings" panose="05000000000000000000" pitchFamily="2" charset="2"/>
              <a:buChar char="Ø"/>
            </a:pPr>
            <a:r>
              <a:rPr lang="ro-RO" sz="1700"/>
              <a:t>Autenticitatea privind corectitudinea declarațiilor incluse în document</a:t>
            </a:r>
          </a:p>
          <a:p>
            <a:pPr marL="800100" lvl="1"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ro-RO" sz="1700"/>
              <a:t>Autenticitatea datelor privește, ca cerință minimă, emitentul datelor (indiferent de corectitudinea / veridicitatea datelor conținute)</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ro-RO" sz="1700"/>
              <a:t>Autenticitatea poate viza de asemenea onestitatea prezentării datelor</a:t>
            </a:r>
          </a:p>
        </p:txBody>
      </p:sp>
      <p:sp>
        <p:nvSpPr>
          <p:cNvPr id="2" name="TextBox 7">
            <a:extLst>
              <a:ext uri="{FF2B5EF4-FFF2-40B4-BE49-F238E27FC236}">
                <a16:creationId xmlns:a16="http://schemas.microsoft.com/office/drawing/2014/main" xmlns="" id="{BEAF62CB-F43E-4908-A7A3-1F2EB3F33569}"/>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(„date neautentice”)</a:t>
            </a:r>
          </a:p>
        </p:txBody>
      </p:sp>
    </p:spTree>
    <p:extLst>
      <p:ext uri="{BB962C8B-B14F-4D97-AF65-F5344CB8AC3E}">
        <p14:creationId xmlns:p14="http://schemas.microsoft.com/office/powerpoint/2010/main" val="3312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02612" y="1509936"/>
            <a:ext cx="3889351" cy="4539704"/>
          </a:xfrm>
          <a:prstGeom prst="rect">
            <a:avLst/>
          </a:prstGeom>
        </p:spPr>
        <p:txBody>
          <a:bodyPr wrap="square">
            <a:spAutoFit/>
          </a:bodyPr>
          <a:lstStyle/>
          <a:p>
            <a:pPr marL="342900" indent="-342900" algn="just">
              <a:buFont typeface="Wingdings" pitchFamily="2" charset="2"/>
              <a:buChar char="Ø"/>
            </a:pPr>
            <a:r>
              <a:rPr lang="ro-RO" sz="1700"/>
              <a:t>Fiecare dintre Părți poate adopta măsurile legislative și de altă natură care pot fi necesare pentru incriminarea, în baza legislației naționale, atunci când sunt comise în mod intenționat și fraudulos, a adăugării, modificării, ștergerii sau suprimării datelor informatice, din care să rezulte date neautentice </a:t>
            </a:r>
            <a:r>
              <a:rPr lang="ro-RO" sz="1700" b="1">
                <a:solidFill>
                  <a:srgbClr val="FF0000"/>
                </a:solidFill>
              </a:rPr>
              <a:t>cu intenția ca acestea să fie luate în considerare sau utilizate în scopuri legale ca și cum ar fi autentice</a:t>
            </a:r>
            <a:r>
              <a:rPr lang="ro-RO" sz="1700"/>
              <a:t>, chiar dacă sunt sau nu sunt în mod direct lizibile și inteligibile. </a:t>
            </a:r>
          </a:p>
          <a:p>
            <a:pPr marL="342900" indent="-342900" algn="just">
              <a:buFont typeface="Wingdings" pitchFamily="2" charset="2"/>
              <a:buChar char="Ø"/>
            </a:pPr>
            <a:endParaRPr lang="en-US" sz="1700" dirty="0"/>
          </a:p>
          <a:p>
            <a:pPr marL="342900" indent="-342900" algn="just">
              <a:buFont typeface="Wingdings" pitchFamily="2" charset="2"/>
              <a:buChar char="Ø"/>
            </a:pPr>
            <a:r>
              <a:rPr lang="ro-RO" sz="1700"/>
              <a:t>O Parte va putea condiționa răspunderea penală de existența unei intenții frauduloase sau a unei alte intenții delictuale.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380472" y="1509936"/>
            <a:ext cx="4143768" cy="1400383"/>
          </a:xfrm>
          <a:prstGeom prst="rect">
            <a:avLst/>
          </a:prstGeom>
        </p:spPr>
        <p:txBody>
          <a:bodyPr wrap="square">
            <a:spAutoFit/>
          </a:bodyPr>
          <a:lstStyle/>
          <a:p>
            <a:pPr marL="342900" indent="-342900" algn="just">
              <a:buFont typeface="Wingdings" panose="05000000000000000000" pitchFamily="2" charset="2"/>
              <a:buChar char="Ø"/>
            </a:pPr>
            <a:r>
              <a:rPr lang="ro-RO" sz="1700"/>
              <a:t>Cerințe suplimentare legate de intenție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ro-RO" sz="1700"/>
              <a:t>„în scop legal” include tranzacțiile legale și documentele relevante din punct de vedere legal </a:t>
            </a:r>
          </a:p>
        </p:txBody>
      </p:sp>
      <p:sp>
        <p:nvSpPr>
          <p:cNvPr id="2" name="TextBox 7">
            <a:extLst>
              <a:ext uri="{FF2B5EF4-FFF2-40B4-BE49-F238E27FC236}">
                <a16:creationId xmlns:a16="http://schemas.microsoft.com/office/drawing/2014/main" xmlns="" id="{9D1A153A-976F-4A26-897A-EC8F5C517FC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a:t>
            </a:r>
          </a:p>
          <a:p>
            <a:pPr algn="r"/>
            <a:r>
              <a:rPr lang="ro-RO" sz="3200">
                <a:solidFill>
                  <a:schemeClr val="bg1"/>
                </a:solidFill>
                <a:latin typeface="Verdana" panose="020B0604030504040204" pitchFamily="34" charset="0"/>
                <a:ea typeface="Verdana" panose="020B0604030504040204" pitchFamily="34" charset="0"/>
                <a:cs typeface="Verdana" charset="0"/>
              </a:rPr>
              <a:t>(„Cu intenția de a fi folosite pentru…”)</a:t>
            </a:r>
          </a:p>
        </p:txBody>
      </p:sp>
    </p:spTree>
    <p:extLst>
      <p:ext uri="{BB962C8B-B14F-4D97-AF65-F5344CB8AC3E}">
        <p14:creationId xmlns:p14="http://schemas.microsoft.com/office/powerpoint/2010/main" val="254168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63572" y="1571784"/>
            <a:ext cx="3889351" cy="4539704"/>
          </a:xfrm>
          <a:prstGeom prst="rect">
            <a:avLst/>
          </a:prstGeom>
        </p:spPr>
        <p:txBody>
          <a:bodyPr wrap="square">
            <a:spAutoFit/>
          </a:bodyPr>
          <a:lstStyle/>
          <a:p>
            <a:pPr marL="342900" indent="-342900" algn="just">
              <a:buFont typeface="Wingdings" pitchFamily="2" charset="2"/>
              <a:buChar char="Ø"/>
            </a:pPr>
            <a:r>
              <a:rPr lang="ro-RO" sz="1700"/>
              <a:t>Fiecare dintre Părți poate adopta măsurile legislative și de altă natură care pot fi necesare pentru incriminarea, în baza legislației naționale, atunci când sunt comise în mod intenționat și fraudulos, a adăugării, modificării, ștergerii sau suprimării datelor informatice, din care să rezulte date neautentice cu intenția ca acestea să fie luate în considerare sau utilizate în scopuri legale ca și cum ar fi autentice, </a:t>
            </a:r>
            <a:r>
              <a:rPr lang="ro-RO" sz="1700" b="1">
                <a:solidFill>
                  <a:srgbClr val="FF0000"/>
                </a:solidFill>
              </a:rPr>
              <a:t>chiar dacă sunt sau nu sunt în mod direct lizibile și inteligibile</a:t>
            </a:r>
            <a:r>
              <a:rPr lang="ro-RO"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ro-RO" sz="1700"/>
              <a:t>O Parte va putea condiționa răspunderea penală de existența unei intenții frauduloase sau a unei alte intenții delictuale.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31360" y="1571784"/>
            <a:ext cx="4226560" cy="1215717"/>
          </a:xfrm>
          <a:prstGeom prst="rect">
            <a:avLst/>
          </a:prstGeom>
        </p:spPr>
        <p:txBody>
          <a:bodyPr wrap="square">
            <a:spAutoFit/>
          </a:bodyPr>
          <a:lstStyle/>
          <a:p>
            <a:pPr marL="342900" indent="-342900" algn="just">
              <a:buFont typeface="Wingdings" panose="05000000000000000000" pitchFamily="2" charset="2"/>
              <a:buChar char="Ø"/>
            </a:pPr>
            <a:r>
              <a:rPr lang="ro-RO" sz="1700"/>
              <a:t>Datele neautentice nu trebuie să fie în mod neapărat lizibile și inteligibile pentru un om </a:t>
            </a:r>
          </a:p>
          <a:p>
            <a:pPr marL="342900" indent="-342900" algn="just">
              <a:buFont typeface="Wingdings" pitchFamily="2" charset="2"/>
              <a:buChar char="ü"/>
            </a:pPr>
            <a:endParaRPr lang="en-US" sz="2200" dirty="0">
              <a:latin typeface="+mj-lt"/>
            </a:endParaRPr>
          </a:p>
        </p:txBody>
      </p:sp>
      <p:sp>
        <p:nvSpPr>
          <p:cNvPr id="2" name="TextBox 7">
            <a:extLst>
              <a:ext uri="{FF2B5EF4-FFF2-40B4-BE49-F238E27FC236}">
                <a16:creationId xmlns:a16="http://schemas.microsoft.com/office/drawing/2014/main" xmlns="" id="{FF58A1EE-D31D-43F4-A03D-C97C3BAB9326}"/>
              </a:ext>
            </a:extLst>
          </p:cNvPr>
          <p:cNvSpPr txBox="1">
            <a:spLocks noChangeArrowheads="1"/>
          </p:cNvSpPr>
          <p:nvPr/>
        </p:nvSpPr>
        <p:spPr bwMode="auto">
          <a:xfrm>
            <a:off x="1177924" y="-27384"/>
            <a:ext cx="7858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(„chiar dacă... în mod direct lizibile...”)</a:t>
            </a:r>
          </a:p>
        </p:txBody>
      </p:sp>
    </p:spTree>
    <p:extLst>
      <p:ext uri="{BB962C8B-B14F-4D97-AF65-F5344CB8AC3E}">
        <p14:creationId xmlns:p14="http://schemas.microsoft.com/office/powerpoint/2010/main" val="216794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33092" y="1533465"/>
            <a:ext cx="3889351" cy="4539704"/>
          </a:xfrm>
          <a:prstGeom prst="rect">
            <a:avLst/>
          </a:prstGeom>
        </p:spPr>
        <p:txBody>
          <a:bodyPr wrap="square">
            <a:spAutoFit/>
          </a:bodyPr>
          <a:lstStyle/>
          <a:p>
            <a:pPr marL="342900" indent="-342900" algn="just">
              <a:buFont typeface="Wingdings" pitchFamily="2" charset="2"/>
              <a:buChar char="Ø"/>
            </a:pPr>
            <a:r>
              <a:rPr lang="ro-RO" sz="1700"/>
              <a:t>Fiecare dintre Părți poate adopta măsurile legislative și de altă natură care pot fi necesare pentru incriminarea, în baza legislației naționale, atunci când sunt comise în mod intenționat și fraudulos, a adăugării, modificării, ștergerii sau suprimării datelor informatice, din care să rezulte date neautentice cu intenția ca acestea să fie luate în considerare sau utilizate în scopuri legale ca și cum ar fi autentice, chiar dacă sunt sau nu sunt în mod direct lizibile și inteligibile. </a:t>
            </a:r>
          </a:p>
          <a:p>
            <a:pPr marL="342900" indent="-342900" algn="just">
              <a:buFont typeface="Wingdings" pitchFamily="2" charset="2"/>
              <a:buChar char="Ø"/>
            </a:pPr>
            <a:endParaRPr lang="en-US" sz="1700" dirty="0"/>
          </a:p>
          <a:p>
            <a:pPr marL="342900" indent="-342900" algn="just">
              <a:buFont typeface="Wingdings" pitchFamily="2" charset="2"/>
              <a:buChar char="Ø"/>
            </a:pPr>
            <a:r>
              <a:rPr lang="ro-RO" sz="1700"/>
              <a:t>O Parte va putea condiționa existența unei </a:t>
            </a:r>
            <a:r>
              <a:rPr lang="ro-RO" sz="1700" b="1">
                <a:solidFill>
                  <a:srgbClr val="FF0000"/>
                </a:solidFill>
              </a:rPr>
              <a:t>intenții frauduloase</a:t>
            </a:r>
            <a:r>
              <a:rPr lang="ro-RO" sz="1700"/>
              <a:t> sau a unei alte </a:t>
            </a:r>
            <a:r>
              <a:rPr lang="ro-RO" sz="1700" b="1">
                <a:solidFill>
                  <a:srgbClr val="FF0000"/>
                </a:solidFill>
              </a:rPr>
              <a:t>intenții delictuale</a:t>
            </a:r>
            <a:r>
              <a:rPr lang="ro-RO" sz="1700"/>
              <a:t> înainte de aplicarea răspunderii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51592" y="1522610"/>
            <a:ext cx="4092968" cy="1400383"/>
          </a:xfrm>
          <a:prstGeom prst="rect">
            <a:avLst/>
          </a:prstGeom>
        </p:spPr>
        <p:txBody>
          <a:bodyPr wrap="square">
            <a:spAutoFit/>
          </a:bodyPr>
          <a:lstStyle/>
          <a:p>
            <a:pPr marL="342900" indent="-342900" algn="just">
              <a:buFont typeface="Wingdings" pitchFamily="2" charset="2"/>
              <a:buChar char="ü"/>
            </a:pPr>
            <a:r>
              <a:rPr lang="ro-RO" sz="1700"/>
              <a:t>Părțile pot limita incriminarea falsurilor informatice pe baza următoarelor elementele de clasificare:</a:t>
            </a:r>
          </a:p>
          <a:p>
            <a:pPr marL="800100" lvl="1" indent="-342900" algn="just">
              <a:buFont typeface="Wingdings" pitchFamily="2" charset="2"/>
              <a:buChar char="ü"/>
            </a:pPr>
            <a:r>
              <a:rPr lang="ro-RO" sz="1700"/>
              <a:t>Intenție frauduloasă</a:t>
            </a:r>
          </a:p>
          <a:p>
            <a:pPr marL="800100" lvl="1" indent="-342900" algn="just">
              <a:buFont typeface="Wingdings" pitchFamily="2" charset="2"/>
              <a:buChar char="ü"/>
            </a:pPr>
            <a:r>
              <a:rPr lang="ro-RO" sz="1700"/>
              <a:t>Intenție delictuală  </a:t>
            </a:r>
          </a:p>
        </p:txBody>
      </p:sp>
      <p:sp>
        <p:nvSpPr>
          <p:cNvPr id="2" name="TextBox 7">
            <a:extLst>
              <a:ext uri="{FF2B5EF4-FFF2-40B4-BE49-F238E27FC236}">
                <a16:creationId xmlns:a16="http://schemas.microsoft.com/office/drawing/2014/main" xmlns="" id="{DC63C6C5-275C-4E83-9E37-95E8A8022984}"/>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a:t>
            </a:r>
          </a:p>
          <a:p>
            <a:pPr algn="r"/>
            <a:r>
              <a:rPr lang="ro-RO" sz="3200">
                <a:solidFill>
                  <a:schemeClr val="bg1"/>
                </a:solidFill>
                <a:latin typeface="Verdana" panose="020B0604030504040204" pitchFamily="34" charset="0"/>
                <a:ea typeface="Verdana" panose="020B0604030504040204" pitchFamily="34" charset="0"/>
                <a:cs typeface="Verdana" charset="0"/>
              </a:rPr>
              <a:t>(„intenție frauduloasă…”)</a:t>
            </a:r>
          </a:p>
        </p:txBody>
      </p:sp>
    </p:spTree>
    <p:extLst>
      <p:ext uri="{BB962C8B-B14F-4D97-AF65-F5344CB8AC3E}">
        <p14:creationId xmlns:p14="http://schemas.microsoft.com/office/powerpoint/2010/main" val="404338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a:latin typeface="+mn-lt"/>
              </a:rPr>
              <a:t>Fraude informatice</a:t>
            </a:r>
          </a:p>
        </p:txBody>
      </p:sp>
      <p:sp>
        <p:nvSpPr>
          <p:cNvPr id="3" name="Text Placeholder 2"/>
          <p:cNvSpPr>
            <a:spLocks noGrp="1"/>
          </p:cNvSpPr>
          <p:nvPr>
            <p:ph type="body" idx="1"/>
          </p:nvPr>
        </p:nvSpPr>
        <p:spPr/>
        <p:txBody>
          <a:bodyPr/>
          <a:lstStyle/>
          <a:p>
            <a:r>
              <a:rPr lang="ro-RO">
                <a:latin typeface="Verdana" panose="020B0604030504040204" pitchFamily="34" charset="0"/>
                <a:ea typeface="Verdana" panose="020B0604030504040204" pitchFamily="34" charset="0"/>
              </a:rPr>
              <a:t>Prevederi de fond ale Convenției de la Budapesta (Partea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15</a:t>
            </a:fld>
            <a:endParaRPr lang="en-GB" smtClean="0"/>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ro-RO">
                <a:latin typeface="Verdana" charset="0"/>
                <a:cs typeface="Verdana" charset="0"/>
              </a:rPr>
              <a:t>Secțiunea 2</a:t>
            </a:r>
          </a:p>
          <a:p>
            <a:endParaRPr lang="en-US" dirty="0"/>
          </a:p>
        </p:txBody>
      </p:sp>
    </p:spTree>
    <p:extLst>
      <p:ext uri="{BB962C8B-B14F-4D97-AF65-F5344CB8AC3E}">
        <p14:creationId xmlns:p14="http://schemas.microsoft.com/office/powerpoint/2010/main" val="286311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Fraude informatice</a:t>
            </a:r>
          </a:p>
        </p:txBody>
      </p:sp>
      <p:sp>
        <p:nvSpPr>
          <p:cNvPr id="21" name="Rectangle 3">
            <a:extLst>
              <a:ext uri="{FF2B5EF4-FFF2-40B4-BE49-F238E27FC236}">
                <a16:creationId xmlns:a16="http://schemas.microsoft.com/office/drawing/2014/main" xmlns="" id="{A2DE72C8-3B66-4BD5-8E45-72248E01534A}"/>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dirty="0">
              <a:cs typeface="Times New Roman" pitchFamily="18" charset="0"/>
            </a:endParaRPr>
          </a:p>
          <a:p>
            <a:pPr marL="0" indent="0" algn="ctr" eaLnBrk="1" hangingPunct="1">
              <a:lnSpc>
                <a:spcPct val="90000"/>
              </a:lnSpc>
              <a:buFont typeface="Arial" panose="020B0604020202020204" pitchFamily="34" charset="0"/>
              <a:buNone/>
              <a:defRPr/>
            </a:pPr>
            <a:r>
              <a:rPr lang="ro-RO" b="1" i="1">
                <a:cs typeface="Times New Roman" pitchFamily="18" charset="0"/>
              </a:rPr>
              <a:t>Fraude informatice</a:t>
            </a:r>
          </a:p>
          <a:p>
            <a:pPr marL="0" indent="0" algn="ctr" eaLnBrk="1" hangingPunct="1">
              <a:lnSpc>
                <a:spcPct val="90000"/>
              </a:lnSpc>
              <a:buFont typeface="Arial" panose="020B0604020202020204" pitchFamily="34" charset="0"/>
              <a:buNone/>
              <a:defRPr/>
            </a:pPr>
            <a:r>
              <a:rPr lang="ro-RO" b="1" i="1">
                <a:cs typeface="Times New Roman" pitchFamily="18" charset="0"/>
              </a:rPr>
              <a:t>(Articolul 8 – Convenția de la Budapesta)</a:t>
            </a:r>
          </a:p>
          <a:p>
            <a:pPr algn="ctr" eaLnBrk="1" hangingPunct="1">
              <a:lnSpc>
                <a:spcPct val="90000"/>
              </a:lnSpc>
              <a:defRPr/>
            </a:pPr>
            <a:endParaRPr lang="en-GB" altLang="fr-FR" i="1" dirty="0">
              <a:cs typeface="Times New Roman" pitchFamily="18" charset="0"/>
            </a:endParaRPr>
          </a:p>
          <a:p>
            <a:pPr algn="ctr" eaLnBrk="1" hangingPunct="1">
              <a:lnSpc>
                <a:spcPct val="90000"/>
              </a:lnSpc>
              <a:defRPr/>
            </a:pPr>
            <a:r>
              <a:rPr lang="ro-RO" sz="2800" i="1">
                <a:cs typeface="Times New Roman" pitchFamily="18" charset="0"/>
              </a:rPr>
              <a:t>Definește infracțiunile accesorii fraudei privind infracțiunile tangibile</a:t>
            </a:r>
          </a:p>
        </p:txBody>
      </p:sp>
    </p:spTree>
    <p:extLst>
      <p:ext uri="{BB962C8B-B14F-4D97-AF65-F5344CB8AC3E}">
        <p14:creationId xmlns:p14="http://schemas.microsoft.com/office/powerpoint/2010/main" val="334550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 id="{C4E7D0AE-F5E2-48F0-87FE-9287F73A74DA}"/>
              </a:ext>
            </a:extLst>
          </p:cNvPr>
          <p:cNvSpPr txBox="1">
            <a:spLocks noChangeArrowheads="1"/>
          </p:cNvSpPr>
          <p:nvPr/>
        </p:nvSpPr>
        <p:spPr bwMode="auto">
          <a:xfrm>
            <a:off x="1413510" y="180113"/>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Fraude informatice:  Exemplu</a:t>
            </a:r>
          </a:p>
        </p:txBody>
      </p:sp>
      <p:pic>
        <p:nvPicPr>
          <p:cNvPr id="5" name="Picture 4">
            <a:extLst>
              <a:ext uri="{FF2B5EF4-FFF2-40B4-BE49-F238E27FC236}">
                <a16:creationId xmlns:a16="http://schemas.microsoft.com/office/drawing/2014/main" xmlns="" id="{A5DB64D2-0B02-47FD-AFD5-CCC5932292F5}"/>
              </a:ext>
            </a:extLst>
          </p:cNvPr>
          <p:cNvPicPr>
            <a:picLocks noChangeAspect="1"/>
          </p:cNvPicPr>
          <p:nvPr/>
        </p:nvPicPr>
        <p:blipFill>
          <a:blip r:embed="rId3"/>
          <a:stretch>
            <a:fillRect/>
          </a:stretch>
        </p:blipFill>
        <p:spPr>
          <a:xfrm>
            <a:off x="7937" y="1062038"/>
            <a:ext cx="9144000" cy="5460682"/>
          </a:xfrm>
          <a:prstGeom prst="rect">
            <a:avLst/>
          </a:prstGeom>
        </p:spPr>
      </p:pic>
      <p:sp>
        <p:nvSpPr>
          <p:cNvPr id="6" name="TextBox 5"/>
          <p:cNvSpPr txBox="1"/>
          <p:nvPr/>
        </p:nvSpPr>
        <p:spPr>
          <a:xfrm>
            <a:off x="23811" y="4723370"/>
            <a:ext cx="4433889" cy="1938992"/>
          </a:xfrm>
          <a:prstGeom prst="rect">
            <a:avLst/>
          </a:prstGeom>
          <a:solidFill>
            <a:schemeClr val="bg1"/>
          </a:solidFill>
        </p:spPr>
        <p:txBody>
          <a:bodyPr wrap="square" rtlCol="0">
            <a:spAutoFit/>
          </a:bodyPr>
          <a:lstStyle/>
          <a:p>
            <a:pPr fontAlgn="base"/>
            <a:r>
              <a:rPr lang="ro-RO" sz="1200" b="1" dirty="0"/>
              <a:t>Un expert IT a fost acuzat pentru fraudarea sistemelor Autorității Fiscale din Kenya cu 39m $ (31m £).</a:t>
            </a:r>
            <a:endParaRPr lang="en-US" sz="1200" dirty="0"/>
          </a:p>
          <a:p>
            <a:pPr fontAlgn="base"/>
            <a:r>
              <a:rPr lang="ro-RO" sz="1200" dirty="0"/>
              <a:t>Alex </a:t>
            </a:r>
            <a:r>
              <a:rPr lang="ro-RO" sz="1200" dirty="0" err="1"/>
              <a:t>Mutungi</a:t>
            </a:r>
            <a:r>
              <a:rPr lang="ro-RO" sz="1200" dirty="0"/>
              <a:t> </a:t>
            </a:r>
            <a:r>
              <a:rPr lang="ro-RO" sz="1200" dirty="0" err="1"/>
              <a:t>Mutuku</a:t>
            </a:r>
            <a:r>
              <a:rPr lang="ro-RO" sz="1200" dirty="0"/>
              <a:t>, în vârstă de 28 de ani, este acuzat pentru fraudă electronică, însă acesta neagă toate acuzațiile.</a:t>
            </a:r>
            <a:endParaRPr lang="en-US" sz="1200" dirty="0"/>
          </a:p>
          <a:p>
            <a:pPr fontAlgn="base"/>
            <a:r>
              <a:rPr lang="ro-RO" sz="1200" dirty="0"/>
              <a:t>Procuratura afirmă că acesta face parte dintr-o rețea internațională care fură bani de la mai multe autorități de stat.</a:t>
            </a:r>
            <a:endParaRPr lang="en-US" sz="1200" dirty="0"/>
          </a:p>
          <a:p>
            <a:pPr fontAlgn="base"/>
            <a:r>
              <a:rPr lang="ro-RO" sz="1200" dirty="0"/>
              <a:t>Guvernul afirmă că există o rețea de expatriați din Statele Unite și din alte țări, în care sunt implicați și polițiști și funcționari publici.</a:t>
            </a:r>
            <a:endParaRPr lang="en-US" sz="1200" dirty="0"/>
          </a:p>
          <a:p>
            <a:pPr fontAlgn="base"/>
            <a:r>
              <a:rPr lang="ro-RO" sz="1200" dirty="0"/>
              <a:t>În prezent se desfășoară cercetări asupra funcționarilor publici, a afirmat purtătorul de cuvânt al guvernului, Eric </a:t>
            </a:r>
            <a:r>
              <a:rPr lang="ro-RO" sz="1200" dirty="0" err="1"/>
              <a:t>Kiraithe</a:t>
            </a:r>
            <a:r>
              <a:rPr lang="ro-RO" sz="1200" dirty="0"/>
              <a:t>, pentru BBC</a:t>
            </a:r>
            <a:r>
              <a:rPr lang="ro-RO" sz="1200" dirty="0" smtClean="0"/>
              <a:t>.</a:t>
            </a:r>
            <a:endParaRPr lang="en-US" sz="1200" dirty="0"/>
          </a:p>
        </p:txBody>
      </p:sp>
      <p:sp>
        <p:nvSpPr>
          <p:cNvPr id="7" name="TextBox 6"/>
          <p:cNvSpPr txBox="1"/>
          <p:nvPr/>
        </p:nvSpPr>
        <p:spPr>
          <a:xfrm>
            <a:off x="4612321" y="1191062"/>
            <a:ext cx="4433889" cy="3600986"/>
          </a:xfrm>
          <a:prstGeom prst="rect">
            <a:avLst/>
          </a:prstGeom>
          <a:solidFill>
            <a:schemeClr val="bg1"/>
          </a:solidFill>
        </p:spPr>
        <p:txBody>
          <a:bodyPr wrap="square" rtlCol="0">
            <a:spAutoFit/>
          </a:bodyPr>
          <a:lstStyle/>
          <a:p>
            <a:pPr fontAlgn="base"/>
            <a:r>
              <a:rPr lang="ro-RO" sz="1200" dirty="0"/>
              <a:t>„Vârful ghețarului”</a:t>
            </a:r>
            <a:endParaRPr lang="en-US" sz="1200" dirty="0"/>
          </a:p>
          <a:p>
            <a:pPr fontAlgn="base"/>
            <a:r>
              <a:rPr lang="ro-RO" sz="1200" dirty="0"/>
              <a:t>Acesta este reținut în timp de agenții de combatere a criminalității informatice investighează ceea ce ei consideră a fi o schemă complexă de fraudă cu ramificații internaționale.</a:t>
            </a:r>
            <a:endParaRPr lang="en-US" sz="1200" dirty="0"/>
          </a:p>
          <a:p>
            <a:pPr fontAlgn="base"/>
            <a:r>
              <a:rPr lang="ro-RO" sz="1200" dirty="0"/>
              <a:t>Se presupune că aceasta include hackeri cu acces la echipamente și software high-tech care le-a permis să fure bani de la corporații, raportează publicația </a:t>
            </a:r>
            <a:r>
              <a:rPr lang="ro-RO" sz="1200" dirty="0" err="1"/>
              <a:t>Kenya's</a:t>
            </a:r>
            <a:r>
              <a:rPr lang="ro-RO" sz="1200" dirty="0"/>
              <a:t> Standard.</a:t>
            </a:r>
            <a:endParaRPr lang="en-US" sz="1200" dirty="0"/>
          </a:p>
          <a:p>
            <a:pPr fontAlgn="base"/>
            <a:r>
              <a:rPr lang="ro-RO" sz="1200" dirty="0"/>
              <a:t>„Acesta este cazul unei fraude de la distanță în care suspecții operează nevăzuți și în secunda următoare realizați că nu mai aveți bani în cont,” afirmă procurorul Edwin </a:t>
            </a:r>
            <a:r>
              <a:rPr lang="ro-RO" sz="1200" dirty="0" err="1"/>
              <a:t>Okello</a:t>
            </a:r>
            <a:r>
              <a:rPr lang="ro-RO" sz="1200" dirty="0"/>
              <a:t> citat de această publicație.</a:t>
            </a:r>
            <a:endParaRPr lang="en-US" sz="1200" dirty="0"/>
          </a:p>
          <a:p>
            <a:pPr fontAlgn="base"/>
            <a:r>
              <a:rPr lang="ro-RO" sz="1200" dirty="0"/>
              <a:t>„Informațiile pe care le deținem reprezintă doar vârful ghețarului. Rețeaua este extinsă și implică persoane din străinătate”.</a:t>
            </a:r>
            <a:endParaRPr lang="en-US" sz="1200" dirty="0"/>
          </a:p>
          <a:p>
            <a:pPr fontAlgn="base"/>
            <a:r>
              <a:rPr lang="ro-RO" sz="1200" dirty="0"/>
              <a:t>Unitatea de criminalitate informatică afirmă că Kenya a pierdut 165m $ (132m £) prin activități de piraterie informatică în anul 2016.</a:t>
            </a:r>
            <a:endParaRPr lang="en-US" sz="1200" dirty="0"/>
          </a:p>
          <a:p>
            <a:pPr fontAlgn="base"/>
            <a:r>
              <a:rPr lang="ro-RO" sz="1200" dirty="0"/>
              <a:t>La începutul acestei luni, mai multe persoane, inclusiv cetățeni străini, au fost arestați în Nairobi datorită implicării în furt de fonduri prin piraterie informatică.</a:t>
            </a:r>
            <a:endParaRPr lang="en-US" sz="1200" dirty="0"/>
          </a:p>
          <a:p>
            <a:r>
              <a:rPr lang="ro-RO" sz="1200" dirty="0"/>
              <a:t>Până în prezent zece suspecți au fost puși sub acuzare.</a:t>
            </a:r>
            <a:endParaRPr lang="en-US" sz="1200" dirty="0"/>
          </a:p>
        </p:txBody>
      </p:sp>
      <p:sp>
        <p:nvSpPr>
          <p:cNvPr id="8" name="TextBox 7"/>
          <p:cNvSpPr txBox="1"/>
          <p:nvPr/>
        </p:nvSpPr>
        <p:spPr>
          <a:xfrm>
            <a:off x="23811" y="1062038"/>
            <a:ext cx="4433889" cy="584775"/>
          </a:xfrm>
          <a:prstGeom prst="rect">
            <a:avLst/>
          </a:prstGeom>
          <a:solidFill>
            <a:schemeClr val="bg1"/>
          </a:solidFill>
        </p:spPr>
        <p:txBody>
          <a:bodyPr wrap="square" rtlCol="0">
            <a:spAutoFit/>
          </a:bodyPr>
          <a:lstStyle/>
          <a:p>
            <a:pPr fontAlgn="base"/>
            <a:r>
              <a:rPr lang="ro-RO" sz="1600" b="1" dirty="0" smtClean="0"/>
              <a:t>Autoritatea fiscală din Kenya a fost fraudată cu </a:t>
            </a:r>
            <a:r>
              <a:rPr lang="ro-RO" sz="1600" b="1" dirty="0"/>
              <a:t>39m </a:t>
            </a:r>
            <a:r>
              <a:rPr lang="ro-RO" sz="1600" b="1" dirty="0" smtClean="0"/>
              <a:t>$ de un hacker</a:t>
            </a:r>
            <a:endParaRPr lang="en-US" sz="1600" b="1" dirty="0"/>
          </a:p>
        </p:txBody>
      </p:sp>
    </p:spTree>
    <p:extLst>
      <p:ext uri="{BB962C8B-B14F-4D97-AF65-F5344CB8AC3E}">
        <p14:creationId xmlns:p14="http://schemas.microsoft.com/office/powerpoint/2010/main" val="68902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6AA5BF5E-B46D-4B19-A63B-6B1FE8043F14}"/>
              </a:ext>
            </a:extLst>
          </p:cNvPr>
          <p:cNvSpPr txBox="1">
            <a:spLocks noChangeArrowheads="1"/>
          </p:cNvSpPr>
          <p:nvPr/>
        </p:nvSpPr>
        <p:spPr bwMode="auto">
          <a:xfrm>
            <a:off x="1389756"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(„adăugare, modificare, ștergere…”)</a:t>
            </a:r>
          </a:p>
        </p:txBody>
      </p:sp>
      <p:sp>
        <p:nvSpPr>
          <p:cNvPr id="23" name="Rectangle 22">
            <a:extLst>
              <a:ext uri="{FF2B5EF4-FFF2-40B4-BE49-F238E27FC236}">
                <a16:creationId xmlns:a16="http://schemas.microsoft.com/office/drawing/2014/main" xmlns="" id="{2F249C7A-C0AF-47C6-8876-946DBD6E0AA3}"/>
              </a:ext>
            </a:extLst>
          </p:cNvPr>
          <p:cNvSpPr/>
          <p:nvPr/>
        </p:nvSpPr>
        <p:spPr>
          <a:xfrm>
            <a:off x="304424" y="1287212"/>
            <a:ext cx="3889351" cy="4801314"/>
          </a:xfrm>
          <a:prstGeom prst="rect">
            <a:avLst/>
          </a:prstGeom>
        </p:spPr>
        <p:txBody>
          <a:bodyPr wrap="square">
            <a:spAutoFit/>
          </a:bodyPr>
          <a:lstStyle/>
          <a:p>
            <a:pPr marL="342900" indent="-342900" algn="just">
              <a:buFont typeface="Wingdings" pitchFamily="2" charset="2"/>
              <a:buChar char="Ø"/>
            </a:pPr>
            <a:r>
              <a:rPr lang="ro-RO" sz="1700"/>
              <a:t>Fiecare dintre Părți va adopta măsurile legislative și de altă natură care pot fi necesare pentru incriminarea în baza legislației naționale, atunci când este comisă în mod intenționat și fraudulos, contribuția la pierderea dreptului de proprietate al unei alte persoane prin: </a:t>
            </a:r>
          </a:p>
          <a:p>
            <a:pPr marL="342900" indent="-342900" algn="just">
              <a:buFont typeface="Wingdings" pitchFamily="2" charset="2"/>
              <a:buChar char="Ø"/>
            </a:pPr>
            <a:endParaRPr lang="en-US" sz="1700" dirty="0"/>
          </a:p>
          <a:p>
            <a:pPr marL="800100" lvl="1" indent="-342900" algn="just">
              <a:buFont typeface="+mj-lt"/>
              <a:buAutoNum type="alphaLcParenR"/>
            </a:pPr>
            <a:r>
              <a:rPr lang="ro-RO" sz="1700" b="1">
                <a:solidFill>
                  <a:srgbClr val="FF0000"/>
                </a:solidFill>
              </a:rPr>
              <a:t>introducerea</a:t>
            </a:r>
            <a:r>
              <a:rPr lang="ro-RO" sz="1700"/>
              <a:t>, </a:t>
            </a:r>
            <a:r>
              <a:rPr lang="ro-RO" sz="1700" b="1">
                <a:solidFill>
                  <a:srgbClr val="FF0000"/>
                </a:solidFill>
              </a:rPr>
              <a:t>modificarea</a:t>
            </a:r>
            <a:r>
              <a:rPr lang="ro-RO" sz="1700"/>
              <a:t>, </a:t>
            </a:r>
            <a:r>
              <a:rPr lang="ro-RO" sz="1700" b="1">
                <a:solidFill>
                  <a:srgbClr val="FF0000"/>
                </a:solidFill>
              </a:rPr>
              <a:t>ștergerea</a:t>
            </a:r>
            <a:r>
              <a:rPr lang="ro-RO" sz="1700"/>
              <a:t> sau </a:t>
            </a:r>
            <a:r>
              <a:rPr lang="ro-RO" sz="1700" b="1">
                <a:solidFill>
                  <a:srgbClr val="FF0000"/>
                </a:solidFill>
              </a:rPr>
              <a:t>suprimarea</a:t>
            </a:r>
            <a:r>
              <a:rPr lang="ro-RO" sz="1700"/>
              <a:t> </a:t>
            </a:r>
            <a:r>
              <a:rPr lang="ro-RO" sz="1700" b="1">
                <a:solidFill>
                  <a:srgbClr val="FF0000"/>
                </a:solidFill>
              </a:rPr>
              <a:t>datelor informatice</a:t>
            </a:r>
            <a:r>
              <a:rPr lang="ro-RO" sz="1700"/>
              <a:t>, </a:t>
            </a:r>
          </a:p>
          <a:p>
            <a:pPr lvl="1" algn="just"/>
            <a:endParaRPr lang="en-US" sz="1700" dirty="0"/>
          </a:p>
          <a:p>
            <a:pPr marL="800100" lvl="1" indent="-342900" algn="just">
              <a:buFont typeface="+mj-lt"/>
              <a:buAutoNum type="alphaLcParenR"/>
            </a:pPr>
            <a:r>
              <a:rPr lang="ro-RO" sz="1700" b="1">
                <a:solidFill>
                  <a:srgbClr val="FF0000"/>
                </a:solidFill>
              </a:rPr>
              <a:t>interferența</a:t>
            </a:r>
            <a:r>
              <a:rPr lang="ro-RO" sz="1700"/>
              <a:t> în </a:t>
            </a:r>
            <a:r>
              <a:rPr lang="ro-RO" sz="1700" b="1">
                <a:solidFill>
                  <a:srgbClr val="FF0000"/>
                </a:solidFill>
              </a:rPr>
              <a:t>funcționarea unui sistem informatic</a:t>
            </a:r>
            <a:r>
              <a:rPr lang="ro-RO" sz="1700"/>
              <a:t>, în scopul fraudulos sau ilicit de dobândire, fără drept, a unui beneficiu economic în scopul propriu sau al unei alte persoane.</a:t>
            </a:r>
          </a:p>
        </p:txBody>
      </p:sp>
      <p:sp>
        <p:nvSpPr>
          <p:cNvPr id="25" name="Rectangle 24">
            <a:extLst>
              <a:ext uri="{FF2B5EF4-FFF2-40B4-BE49-F238E27FC236}">
                <a16:creationId xmlns:a16="http://schemas.microsoft.com/office/drawing/2014/main" xmlns="" id="{6835138B-B564-4190-A328-AFB4CD3FE797}"/>
              </a:ext>
            </a:extLst>
          </p:cNvPr>
          <p:cNvSpPr/>
          <p:nvPr/>
        </p:nvSpPr>
        <p:spPr>
          <a:xfrm>
            <a:off x="4582160" y="1287212"/>
            <a:ext cx="4074160" cy="3754874"/>
          </a:xfrm>
          <a:prstGeom prst="rect">
            <a:avLst/>
          </a:prstGeom>
        </p:spPr>
        <p:txBody>
          <a:bodyPr wrap="square">
            <a:spAutoFit/>
          </a:bodyPr>
          <a:lstStyle/>
          <a:p>
            <a:pPr marL="342900" indent="-342900" algn="just">
              <a:buFont typeface="Wingdings" panose="05000000000000000000" pitchFamily="2" charset="2"/>
              <a:buChar char="Ø"/>
            </a:pPr>
            <a:r>
              <a:rPr lang="ro-RO" sz="1700"/>
              <a:t>Domeniul de aplicare al acestei infracțiuni este limitat la contribuția la pierderea dreptului de proprietate al unei alte persoane prin: </a:t>
            </a:r>
          </a:p>
          <a:p>
            <a:pPr marL="285750" indent="-285750" algn="just">
              <a:buFont typeface="Wingdings" panose="05000000000000000000" pitchFamily="2" charset="2"/>
              <a:buChar char="Ø"/>
            </a:pPr>
            <a:endParaRPr lang="en-US" sz="1700" dirty="0"/>
          </a:p>
          <a:p>
            <a:pPr marL="800100" lvl="1" indent="-342900" algn="just">
              <a:buFont typeface="Wingdings" panose="05000000000000000000" pitchFamily="2" charset="2"/>
              <a:buChar char="Ø"/>
            </a:pPr>
            <a:r>
              <a:rPr lang="ro-RO" sz="1700"/>
              <a:t>Introducerea datelor corecte sau incorecte</a:t>
            </a:r>
          </a:p>
          <a:p>
            <a:pPr marL="800100" lvl="1" indent="-342900" algn="just">
              <a:buFont typeface="Wingdings" panose="05000000000000000000" pitchFamily="2" charset="2"/>
              <a:buChar char="Ø"/>
            </a:pPr>
            <a:r>
              <a:rPr lang="ro-RO" sz="1700"/>
              <a:t>Modificare ulterioară (modificări, variații, modificări parțiale)</a:t>
            </a:r>
          </a:p>
          <a:p>
            <a:pPr marL="800100" lvl="1" indent="-342900" algn="just">
              <a:buFont typeface="Wingdings" panose="05000000000000000000" pitchFamily="2" charset="2"/>
              <a:buChar char="Ø"/>
            </a:pPr>
            <a:r>
              <a:rPr lang="ro-RO" sz="1700"/>
              <a:t>Ștergere (îndepărtarea datelor de pe un mediu de stocare) </a:t>
            </a:r>
          </a:p>
          <a:p>
            <a:pPr marL="800100" lvl="1" indent="-342900" algn="just">
              <a:buFont typeface="Wingdings" panose="05000000000000000000" pitchFamily="2" charset="2"/>
              <a:buChar char="Ø"/>
            </a:pPr>
            <a:r>
              <a:rPr lang="ro-RO" sz="1700"/>
              <a:t>Suprimare (ascunderea datelor)</a:t>
            </a:r>
          </a:p>
          <a:p>
            <a:pPr marL="800100" lvl="1" indent="-342900" algn="just">
              <a:buFont typeface="Wingdings" panose="05000000000000000000" pitchFamily="2" charset="2"/>
              <a:buChar char="Ø"/>
            </a:pPr>
            <a:r>
              <a:rPr lang="ro-RO" sz="1700"/>
              <a:t>Interferență în funcționarea unui sistem informatic </a:t>
            </a:r>
          </a:p>
        </p:txBody>
      </p:sp>
    </p:spTree>
    <p:extLst>
      <p:ext uri="{BB962C8B-B14F-4D97-AF65-F5344CB8AC3E}">
        <p14:creationId xmlns:p14="http://schemas.microsoft.com/office/powerpoint/2010/main" val="350243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07FADD-3E6B-406F-9B66-C841DF391B79}"/>
              </a:ext>
            </a:extLst>
          </p:cNvPr>
          <p:cNvSpPr/>
          <p:nvPr/>
        </p:nvSpPr>
        <p:spPr>
          <a:xfrm>
            <a:off x="294264" y="1313457"/>
            <a:ext cx="3889351" cy="5062924"/>
          </a:xfrm>
          <a:prstGeom prst="rect">
            <a:avLst/>
          </a:prstGeom>
        </p:spPr>
        <p:txBody>
          <a:bodyPr wrap="square">
            <a:spAutoFit/>
          </a:bodyPr>
          <a:lstStyle/>
          <a:p>
            <a:pPr marL="342900" indent="-342900" algn="just">
              <a:buFont typeface="Wingdings" pitchFamily="2" charset="2"/>
              <a:buChar char="Ø"/>
            </a:pPr>
            <a:r>
              <a:rPr lang="ro-RO" sz="1700"/>
              <a:t>Fiecare dintre Părți va adopta măsurile legislative și de altă natură care pot fi necesare pentru incriminarea în baza legislației naționale, atunci când este comisă în mod intenționat și fraudulos, contribuția la </a:t>
            </a:r>
            <a:r>
              <a:rPr lang="ro-RO" sz="1700" b="1">
                <a:solidFill>
                  <a:srgbClr val="FF0000"/>
                </a:solidFill>
              </a:rPr>
              <a:t>pierderea dreptului de proprietate</a:t>
            </a:r>
            <a:r>
              <a:rPr lang="ro-RO" sz="1700"/>
              <a:t> al unei alte persoane prin: </a:t>
            </a:r>
          </a:p>
          <a:p>
            <a:pPr algn="just"/>
            <a:endParaRPr lang="en-US" sz="1700" dirty="0"/>
          </a:p>
          <a:p>
            <a:pPr marL="800100" lvl="1" indent="-342900" algn="just">
              <a:buFont typeface="+mj-lt"/>
              <a:buAutoNum type="alphaLcParenR"/>
            </a:pPr>
            <a:r>
              <a:rPr lang="ro-RO" sz="1700"/>
              <a:t>introducerea, modificarea, ștergerea sau suprimarea datelor informatice, </a:t>
            </a:r>
          </a:p>
          <a:p>
            <a:pPr lvl="1" algn="just"/>
            <a:endParaRPr lang="en-US" sz="1700" dirty="0"/>
          </a:p>
          <a:p>
            <a:pPr marL="800100" lvl="1" indent="-342900" algn="just">
              <a:buFont typeface="+mj-lt"/>
              <a:buAutoNum type="alphaLcParenR"/>
            </a:pPr>
            <a:r>
              <a:rPr lang="ro-RO" sz="1700"/>
              <a:t>interferența în funcționarea unui sistem informatic, în scopul fraudulos sau ilicit de dobândire, fără drept, a unui beneficiu economic în scopul propriu sau al unei alte persoane.</a:t>
            </a:r>
          </a:p>
        </p:txBody>
      </p:sp>
      <p:sp>
        <p:nvSpPr>
          <p:cNvPr id="3" name="Rectangle 2">
            <a:extLst>
              <a:ext uri="{FF2B5EF4-FFF2-40B4-BE49-F238E27FC236}">
                <a16:creationId xmlns:a16="http://schemas.microsoft.com/office/drawing/2014/main" xmlns="" id="{A67DD044-0EFC-4C9C-9F28-8A71A6074482}"/>
              </a:ext>
            </a:extLst>
          </p:cNvPr>
          <p:cNvSpPr/>
          <p:nvPr/>
        </p:nvSpPr>
        <p:spPr>
          <a:xfrm>
            <a:off x="4673600" y="1313457"/>
            <a:ext cx="3891280" cy="2708434"/>
          </a:xfrm>
          <a:prstGeom prst="rect">
            <a:avLst/>
          </a:prstGeom>
        </p:spPr>
        <p:txBody>
          <a:bodyPr wrap="square">
            <a:spAutoFit/>
          </a:bodyPr>
          <a:lstStyle/>
          <a:p>
            <a:pPr marL="342900" indent="-342900" algn="just">
              <a:buFont typeface="Wingdings" panose="05000000000000000000" pitchFamily="2" charset="2"/>
              <a:buChar char="Ø"/>
            </a:pPr>
            <a:r>
              <a:rPr lang="ro-RO" sz="1700"/>
              <a:t>Acțiunea de fraudă informatică trebuie să provoace pierderi economice sau personale directe pentru o altă persoană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ro-RO" sz="1700"/>
              <a:t>Acestea pot include pierderea de: </a:t>
            </a:r>
          </a:p>
          <a:p>
            <a:pPr marL="800100" lvl="1" indent="-342900" algn="just">
              <a:buFont typeface="Wingdings" panose="05000000000000000000" pitchFamily="2" charset="2"/>
              <a:buChar char="Ø"/>
            </a:pPr>
            <a:r>
              <a:rPr lang="ro-RO" sz="1700"/>
              <a:t>Bani  </a:t>
            </a:r>
          </a:p>
          <a:p>
            <a:pPr marL="800100" lvl="1" indent="-342900" algn="just">
              <a:buFont typeface="Wingdings" panose="05000000000000000000" pitchFamily="2" charset="2"/>
              <a:buChar char="Ø"/>
            </a:pPr>
            <a:r>
              <a:rPr lang="ro-RO" sz="1700"/>
              <a:t>Imobilizări corporale </a:t>
            </a:r>
          </a:p>
          <a:p>
            <a:pPr marL="800100" lvl="1" indent="-342900" algn="just">
              <a:buFont typeface="Wingdings" panose="05000000000000000000" pitchFamily="2" charset="2"/>
              <a:buChar char="Ø"/>
            </a:pPr>
            <a:r>
              <a:rPr lang="ro-RO" sz="1700"/>
              <a:t>Imobilizări necorporale cu valoare economică </a:t>
            </a:r>
          </a:p>
        </p:txBody>
      </p:sp>
      <p:sp>
        <p:nvSpPr>
          <p:cNvPr id="4" name="TextBox 7">
            <a:extLst>
              <a:ext uri="{FF2B5EF4-FFF2-40B4-BE49-F238E27FC236}">
                <a16:creationId xmlns:a16="http://schemas.microsoft.com/office/drawing/2014/main" xmlns="" id="{C9EE4C34-3507-421D-80D6-016CD4B162C0}"/>
              </a:ext>
            </a:extLst>
          </p:cNvPr>
          <p:cNvSpPr txBox="1">
            <a:spLocks noChangeArrowheads="1"/>
          </p:cNvSpPr>
          <p:nvPr/>
        </p:nvSpPr>
        <p:spPr bwMode="auto">
          <a:xfrm>
            <a:off x="1413510" y="1016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Fraude informatice </a:t>
            </a:r>
          </a:p>
          <a:p>
            <a:pPr algn="r"/>
            <a:r>
              <a:rPr lang="ro-RO" sz="3200">
                <a:solidFill>
                  <a:schemeClr val="bg1"/>
                </a:solidFill>
                <a:latin typeface="Verdana" panose="020B0604030504040204" pitchFamily="34" charset="0"/>
                <a:ea typeface="Verdana" panose="020B0604030504040204" pitchFamily="34" charset="0"/>
                <a:cs typeface="Verdana" charset="0"/>
              </a:rPr>
              <a:t>(„pierderea dreptului de proprietate”)</a:t>
            </a:r>
          </a:p>
        </p:txBody>
      </p:sp>
    </p:spTree>
    <p:extLst>
      <p:ext uri="{BB962C8B-B14F-4D97-AF65-F5344CB8AC3E}">
        <p14:creationId xmlns:p14="http://schemas.microsoft.com/office/powerpoint/2010/main" val="104763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E3C051-7F78-4EAF-8CA3-B9689E461A1C}"/>
              </a:ext>
            </a:extLst>
          </p:cNvPr>
          <p:cNvSpPr>
            <a:spLocks noGrp="1"/>
          </p:cNvSpPr>
          <p:nvPr>
            <p:ph idx="1"/>
          </p:nvPr>
        </p:nvSpPr>
        <p:spPr/>
        <p:txBody>
          <a:bodyPr>
            <a:normAutofit lnSpcReduction="10000"/>
          </a:bodyPr>
          <a:lstStyle/>
          <a:p>
            <a:pPr marL="514350" indent="-514350">
              <a:lnSpc>
                <a:spcPct val="150000"/>
              </a:lnSpc>
              <a:buFont typeface="+mj-lt"/>
              <a:buAutoNum type="arabicPeriod"/>
            </a:pPr>
            <a:r>
              <a:rPr lang="ro-RO"/>
              <a:t>Falsuri informatice</a:t>
            </a:r>
          </a:p>
          <a:p>
            <a:pPr marL="514350" indent="-514350">
              <a:lnSpc>
                <a:spcPct val="150000"/>
              </a:lnSpc>
              <a:buFont typeface="+mj-lt"/>
              <a:buAutoNum type="arabicPeriod"/>
            </a:pPr>
            <a:r>
              <a:rPr lang="ro-RO"/>
              <a:t>Fraude informatice</a:t>
            </a:r>
          </a:p>
          <a:p>
            <a:pPr marL="514350" indent="-514350">
              <a:lnSpc>
                <a:spcPct val="150000"/>
              </a:lnSpc>
              <a:buFont typeface="+mj-lt"/>
              <a:buAutoNum type="arabicPeriod"/>
            </a:pPr>
            <a:r>
              <a:rPr lang="ro-RO"/>
              <a:t>Pornografie infantilă </a:t>
            </a:r>
          </a:p>
          <a:p>
            <a:pPr marL="514350" indent="-514350">
              <a:lnSpc>
                <a:spcPct val="150000"/>
              </a:lnSpc>
              <a:buFont typeface="+mj-lt"/>
              <a:buAutoNum type="arabicPeriod"/>
            </a:pPr>
            <a:r>
              <a:rPr lang="ro-RO"/>
              <a:t>Încălcarea drepturilor de autor și a drepturilor aferente</a:t>
            </a:r>
          </a:p>
          <a:p>
            <a:pPr marL="514350" indent="-514350">
              <a:lnSpc>
                <a:spcPct val="150000"/>
              </a:lnSpc>
              <a:buFont typeface="+mj-lt"/>
              <a:buAutoNum type="arabicPeriod"/>
            </a:pPr>
            <a:r>
              <a:rPr lang="ro-RO"/>
              <a:t>Răspundere auxiliară </a:t>
            </a:r>
          </a:p>
          <a:p>
            <a:pPr marL="0" indent="0">
              <a:buNone/>
            </a:pPr>
            <a:endParaRPr lang="en-GB" dirty="0"/>
          </a:p>
        </p:txBody>
      </p:sp>
      <p:sp>
        <p:nvSpPr>
          <p:cNvPr id="3" name="Slide Number Placeholder 2">
            <a:extLst>
              <a:ext uri="{FF2B5EF4-FFF2-40B4-BE49-F238E27FC236}">
                <a16:creationId xmlns:a16="http://schemas.microsoft.com/office/drawing/2014/main" xmlns=""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en-GB" smtClean="0"/>
          </a:p>
        </p:txBody>
      </p:sp>
      <p:sp>
        <p:nvSpPr>
          <p:cNvPr id="4" name="Text Placeholder 3">
            <a:extLst>
              <a:ext uri="{FF2B5EF4-FFF2-40B4-BE49-F238E27FC236}">
                <a16:creationId xmlns:a16="http://schemas.microsoft.com/office/drawing/2014/main" xmlns="" id="{B9B1F5F5-B558-4D71-96FB-A9C9C54C9C78}"/>
              </a:ext>
            </a:extLst>
          </p:cNvPr>
          <p:cNvSpPr>
            <a:spLocks noGrp="1"/>
          </p:cNvSpPr>
          <p:nvPr>
            <p:ph type="body" sz="quarter" idx="11"/>
          </p:nvPr>
        </p:nvSpPr>
        <p:spPr/>
        <p:txBody>
          <a:bodyPr/>
          <a:lstStyle/>
          <a:p>
            <a:endParaRPr lang="en-GB" dirty="0">
              <a:latin typeface="Verdana" charset="0"/>
              <a:cs typeface="Verdana" charset="0"/>
            </a:endParaRPr>
          </a:p>
          <a:p>
            <a:r>
              <a:rPr lang="ro-RO">
                <a:latin typeface="Verdana" charset="0"/>
                <a:cs typeface="Verdana" charset="0"/>
              </a:rPr>
              <a:t>Cuprinsul cursului</a:t>
            </a:r>
          </a:p>
          <a:p>
            <a:endParaRPr lang="en-GB" dirty="0"/>
          </a:p>
        </p:txBody>
      </p:sp>
    </p:spTree>
    <p:extLst>
      <p:ext uri="{BB962C8B-B14F-4D97-AF65-F5344CB8AC3E}">
        <p14:creationId xmlns:p14="http://schemas.microsoft.com/office/powerpoint/2010/main" val="24857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07FADD-3E6B-406F-9B66-C841DF391B79}"/>
              </a:ext>
            </a:extLst>
          </p:cNvPr>
          <p:cNvSpPr/>
          <p:nvPr/>
        </p:nvSpPr>
        <p:spPr>
          <a:xfrm>
            <a:off x="304424" y="1325195"/>
            <a:ext cx="3889351" cy="4801314"/>
          </a:xfrm>
          <a:prstGeom prst="rect">
            <a:avLst/>
          </a:prstGeom>
        </p:spPr>
        <p:txBody>
          <a:bodyPr wrap="square">
            <a:spAutoFit/>
          </a:bodyPr>
          <a:lstStyle/>
          <a:p>
            <a:pPr marL="342900" indent="-342900" algn="just">
              <a:buFont typeface="Wingdings" pitchFamily="2" charset="2"/>
              <a:buChar char="Ø"/>
            </a:pPr>
            <a:r>
              <a:rPr lang="ro-RO" sz="1700"/>
              <a:t>Fiecare dintre Părți va adopta măsurile legislative și de altă natură care pot fi necesare pentru incriminarea în baza legislației naționale, atunci când este comisă în mod intenționat și fraudulos, contribuția la pierderea dreptului de proprietate al unei alte persoane prin: </a:t>
            </a:r>
          </a:p>
          <a:p>
            <a:pPr algn="just"/>
            <a:endParaRPr lang="en-US" sz="1700" dirty="0"/>
          </a:p>
          <a:p>
            <a:pPr marL="800100" lvl="1" indent="-342900" algn="just">
              <a:buFont typeface="+mj-lt"/>
              <a:buAutoNum type="alphaLcParenR"/>
            </a:pPr>
            <a:r>
              <a:rPr lang="ro-RO" sz="1700"/>
              <a:t>introducerea, modificarea, ștergerea sau suprimarea datelor informatice, </a:t>
            </a:r>
          </a:p>
          <a:p>
            <a:pPr lvl="1" algn="just"/>
            <a:endParaRPr lang="en-US" sz="1700" dirty="0"/>
          </a:p>
          <a:p>
            <a:pPr marL="800100" lvl="1" indent="-342900" algn="just">
              <a:buFont typeface="+mj-lt"/>
              <a:buAutoNum type="alphaLcParenR"/>
            </a:pPr>
            <a:r>
              <a:rPr lang="ro-RO" sz="1700"/>
              <a:t>interferența în funcționarea unui sistem informatic, în scopul </a:t>
            </a:r>
            <a:r>
              <a:rPr lang="ro-RO" sz="1700" b="1">
                <a:solidFill>
                  <a:srgbClr val="FF0000"/>
                </a:solidFill>
              </a:rPr>
              <a:t>fraudulos sau ilicit de dobândire, fără drept, a unui beneficiu economic în scopul propriu sau al unei alte persoane</a:t>
            </a:r>
            <a:r>
              <a:rPr lang="ro-RO" sz="1700"/>
              <a:t>.</a:t>
            </a:r>
          </a:p>
        </p:txBody>
      </p:sp>
      <p:sp>
        <p:nvSpPr>
          <p:cNvPr id="3" name="Rectangle 2">
            <a:extLst>
              <a:ext uri="{FF2B5EF4-FFF2-40B4-BE49-F238E27FC236}">
                <a16:creationId xmlns:a16="http://schemas.microsoft.com/office/drawing/2014/main" xmlns="" id="{A67DD044-0EFC-4C9C-9F28-8A71A6074482}"/>
              </a:ext>
            </a:extLst>
          </p:cNvPr>
          <p:cNvSpPr/>
          <p:nvPr/>
        </p:nvSpPr>
        <p:spPr>
          <a:xfrm>
            <a:off x="4958080" y="1436955"/>
            <a:ext cx="3627120" cy="1661993"/>
          </a:xfrm>
          <a:prstGeom prst="rect">
            <a:avLst/>
          </a:prstGeom>
        </p:spPr>
        <p:txBody>
          <a:bodyPr wrap="square">
            <a:spAutoFit/>
          </a:bodyPr>
          <a:lstStyle/>
          <a:p>
            <a:pPr marL="342900" indent="-342900" algn="just">
              <a:buFont typeface="Wingdings" panose="05000000000000000000" pitchFamily="2" charset="2"/>
              <a:buChar char="Ø"/>
            </a:pPr>
            <a:r>
              <a:rPr lang="ro-RO" sz="1700"/>
              <a:t>Cerințe suplimentare legate de intenție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ro-RO" sz="1700"/>
              <a:t>Fapta trebuie comisă de infractor în scopul dobândirii unui beneficiu necuvenit pentru el însuși sau pentru o altă persoană</a:t>
            </a:r>
          </a:p>
        </p:txBody>
      </p:sp>
      <p:sp>
        <p:nvSpPr>
          <p:cNvPr id="4" name="TextBox 7">
            <a:extLst>
              <a:ext uri="{FF2B5EF4-FFF2-40B4-BE49-F238E27FC236}">
                <a16:creationId xmlns:a16="http://schemas.microsoft.com/office/drawing/2014/main" xmlns="" id="{30DA473C-36CF-4C97-B879-84956D695215}"/>
              </a:ext>
            </a:extLst>
          </p:cNvPr>
          <p:cNvSpPr txBox="1">
            <a:spLocks noChangeArrowheads="1"/>
          </p:cNvSpPr>
          <p:nvPr/>
        </p:nvSpPr>
        <p:spPr bwMode="auto">
          <a:xfrm>
            <a:off x="1511300" y="4137"/>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Fraude informatice („fraudulos… ilicit…”)</a:t>
            </a:r>
          </a:p>
        </p:txBody>
      </p:sp>
    </p:spTree>
    <p:extLst>
      <p:ext uri="{BB962C8B-B14F-4D97-AF65-F5344CB8AC3E}">
        <p14:creationId xmlns:p14="http://schemas.microsoft.com/office/powerpoint/2010/main" val="14201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 id="{4AC94D61-C432-964B-BFBF-EB29D1BBB3DF}"/>
              </a:ext>
            </a:extLst>
          </p:cNvPr>
          <p:cNvGraphicFramePr/>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xmlns=""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Sondaj</a:t>
            </a:r>
          </a:p>
        </p:txBody>
      </p:sp>
    </p:spTree>
    <p:extLst>
      <p:ext uri="{BB962C8B-B14F-4D97-AF65-F5344CB8AC3E}">
        <p14:creationId xmlns:p14="http://schemas.microsoft.com/office/powerpoint/2010/main" val="370843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4AC94D61-C432-964B-BFBF-EB29D1BBB3DF}"/>
              </a:ext>
            </a:extLst>
          </p:cNvPr>
          <p:cNvGraphicFramePr/>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6" name="TextBox 7">
            <a:extLst>
              <a:ext uri="{FF2B5EF4-FFF2-40B4-BE49-F238E27FC236}">
                <a16:creationId xmlns:a16="http://schemas.microsoft.com/office/drawing/2014/main" xmlns=""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Sondaj</a:t>
            </a:r>
          </a:p>
        </p:txBody>
      </p:sp>
    </p:spTree>
    <p:extLst>
      <p:ext uri="{BB962C8B-B14F-4D97-AF65-F5344CB8AC3E}">
        <p14:creationId xmlns:p14="http://schemas.microsoft.com/office/powerpoint/2010/main" val="306361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a:latin typeface="+mn-lt"/>
              </a:rPr>
              <a:t>EXPLOATAREA SEXUALĂ ONLINE ÎMPOTRIVA COPIILOR</a:t>
            </a:r>
          </a:p>
        </p:txBody>
      </p:sp>
      <p:sp>
        <p:nvSpPr>
          <p:cNvPr id="3" name="Text Placeholder 2"/>
          <p:cNvSpPr>
            <a:spLocks noGrp="1"/>
          </p:cNvSpPr>
          <p:nvPr>
            <p:ph type="body" idx="1"/>
          </p:nvPr>
        </p:nvSpPr>
        <p:spPr/>
        <p:txBody>
          <a:bodyPr/>
          <a:lstStyle/>
          <a:p>
            <a:r>
              <a:rPr lang="ro-RO">
                <a:latin typeface="Verdana" panose="020B0604030504040204" pitchFamily="34" charset="0"/>
                <a:ea typeface="Verdana" panose="020B0604030504040204" pitchFamily="34" charset="0"/>
              </a:rPr>
              <a:t>Prevederi de fond ale Convenției de la Budapesta (Partea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23</a:t>
            </a:fld>
            <a:endParaRPr lang="en-GB" smtClean="0"/>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ro-RO">
                <a:latin typeface="Verdana" charset="0"/>
                <a:cs typeface="Verdana" charset="0"/>
              </a:rPr>
              <a:t>Secțiunea 3</a:t>
            </a:r>
          </a:p>
          <a:p>
            <a:endParaRPr lang="en-US" dirty="0"/>
          </a:p>
        </p:txBody>
      </p:sp>
    </p:spTree>
    <p:extLst>
      <p:ext uri="{BB962C8B-B14F-4D97-AF65-F5344CB8AC3E}">
        <p14:creationId xmlns:p14="http://schemas.microsoft.com/office/powerpoint/2010/main" val="302814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a:t>
            </a:r>
          </a:p>
        </p:txBody>
      </p:sp>
      <p:sp>
        <p:nvSpPr>
          <p:cNvPr id="3" name="Rectangle 3">
            <a:extLst>
              <a:ext uri="{FF2B5EF4-FFF2-40B4-BE49-F238E27FC236}">
                <a16:creationId xmlns:a16="http://schemas.microsoft.com/office/drawing/2014/main" xmlns="" id="{15B39241-1CAB-4C56-A927-C36C98C7F5E8}"/>
              </a:ext>
            </a:extLst>
          </p:cNvPr>
          <p:cNvSpPr txBox="1">
            <a:spLocks/>
          </p:cNvSpPr>
          <p:nvPr/>
        </p:nvSpPr>
        <p:spPr>
          <a:xfrm>
            <a:off x="442913" y="1270001"/>
            <a:ext cx="8367712" cy="515201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endParaRPr lang="en-GB" altLang="sr-Latn-RS" sz="1000" b="1" i="1" dirty="0">
              <a:ea typeface="ＭＳ Ｐゴシック" pitchFamily="34" charset="-128"/>
            </a:endParaRPr>
          </a:p>
          <a:p>
            <a:pPr marL="0" indent="0" algn="ctr" eaLnBrk="1" hangingPunct="1">
              <a:lnSpc>
                <a:spcPct val="80000"/>
              </a:lnSpc>
              <a:buFont typeface="Arial" panose="020B0604020202020204" pitchFamily="34" charset="0"/>
              <a:buNone/>
              <a:defRPr/>
            </a:pPr>
            <a:r>
              <a:rPr lang="ro-RO" sz="2700" b="1" i="1">
                <a:ea typeface="ＭＳ Ｐゴシック" pitchFamily="34" charset="-128"/>
              </a:rPr>
              <a:t>Pornografie infantilă</a:t>
            </a:r>
          </a:p>
          <a:p>
            <a:pPr marL="0" indent="0" algn="ctr" eaLnBrk="1" hangingPunct="1">
              <a:lnSpc>
                <a:spcPct val="80000"/>
              </a:lnSpc>
              <a:buFont typeface="Arial" panose="020B0604020202020204" pitchFamily="34" charset="0"/>
              <a:buNone/>
              <a:defRPr/>
            </a:pPr>
            <a:r>
              <a:rPr lang="ro-RO" sz="2700" b="1" i="1">
                <a:ea typeface="ＭＳ Ｐゴシック" pitchFamily="34" charset="-128"/>
              </a:rPr>
              <a:t>(Articolul 9 – Convenția de la Budapesta)</a:t>
            </a:r>
          </a:p>
          <a:p>
            <a:pPr eaLnBrk="1" hangingPunct="1">
              <a:lnSpc>
                <a:spcPct val="80000"/>
              </a:lnSpc>
              <a:buFont typeface="Arial" charset="0"/>
              <a:buChar char="•"/>
              <a:defRPr/>
            </a:pPr>
            <a:endParaRPr lang="en-GB" altLang="sr-Latn-RS" sz="2000" dirty="0">
              <a:ea typeface="ＭＳ Ｐゴシック" pitchFamily="34" charset="-128"/>
            </a:endParaRPr>
          </a:p>
          <a:p>
            <a:pPr algn="ctr" eaLnBrk="1" hangingPunct="1">
              <a:lnSpc>
                <a:spcPct val="80000"/>
              </a:lnSpc>
              <a:buFont typeface="Arial" charset="0"/>
              <a:buChar char="•"/>
              <a:defRPr/>
            </a:pPr>
            <a:r>
              <a:rPr lang="ro-RO" sz="2400" i="1">
                <a:ea typeface="ＭＳ Ｐゴシック" pitchFamily="34" charset="-128"/>
              </a:rPr>
              <a:t>Inovații remarcabile  </a:t>
            </a:r>
          </a:p>
          <a:p>
            <a:pPr algn="ctr" eaLnBrk="1" hangingPunct="1">
              <a:lnSpc>
                <a:spcPct val="80000"/>
              </a:lnSpc>
              <a:buFont typeface="Arial" charset="0"/>
              <a:buChar char="•"/>
              <a:defRPr/>
            </a:pPr>
            <a:r>
              <a:rPr lang="ro-RO" sz="2400" i="1">
                <a:ea typeface="ＭＳ Ｐゴシック" pitchFamily="34" charset="-128"/>
              </a:rPr>
              <a:t>Incriminarea faptelor de pornografie infantilă, comise cu ajutorul computerelor</a:t>
            </a:r>
          </a:p>
          <a:p>
            <a:pPr eaLnBrk="1" hangingPunct="1">
              <a:lnSpc>
                <a:spcPct val="80000"/>
              </a:lnSpc>
              <a:buFont typeface="Arial" charset="0"/>
              <a:buChar char="•"/>
              <a:defRPr/>
            </a:pPr>
            <a:endParaRPr lang="en-GB" altLang="sr-Latn-RS" sz="1800" i="1" dirty="0">
              <a:ea typeface="ＭＳ Ｐゴシック" pitchFamily="34" charset="-128"/>
            </a:endParaRPr>
          </a:p>
          <a:p>
            <a:pPr eaLnBrk="1" hangingPunct="1">
              <a:lnSpc>
                <a:spcPct val="80000"/>
              </a:lnSpc>
              <a:buFont typeface="Arial" charset="0"/>
              <a:buChar char="•"/>
              <a:defRPr/>
            </a:pPr>
            <a:r>
              <a:rPr lang="ro-RO" sz="2400" i="1">
                <a:ea typeface="ＭＳ Ｐゴシック" pitchFamily="34" charset="-128"/>
              </a:rPr>
              <a:t>Aspecte importante: </a:t>
            </a:r>
          </a:p>
          <a:p>
            <a:pPr lvl="1" eaLnBrk="1" hangingPunct="1">
              <a:lnSpc>
                <a:spcPct val="80000"/>
              </a:lnSpc>
              <a:buFont typeface="Arial" charset="0"/>
              <a:buChar char="•"/>
              <a:defRPr/>
            </a:pPr>
            <a:r>
              <a:rPr lang="ro-RO" sz="2000" i="1">
                <a:ea typeface="ＭＳ Ｐゴシック" charset="0"/>
              </a:rPr>
              <a:t>Incriminarea „pseudo-imaginilor”;</a:t>
            </a:r>
          </a:p>
          <a:p>
            <a:pPr lvl="1" eaLnBrk="1" hangingPunct="1">
              <a:lnSpc>
                <a:spcPct val="80000"/>
              </a:lnSpc>
              <a:buFont typeface="Arial" charset="0"/>
              <a:buChar char="•"/>
              <a:defRPr/>
            </a:pPr>
            <a:r>
              <a:rPr lang="ro-RO" sz="2000" i="1">
                <a:ea typeface="ＭＳ Ｐゴシック" pitchFamily="34" charset="-128"/>
              </a:rPr>
              <a:t>Incriminarea posesiei de materiale de pornografie infantilă </a:t>
            </a:r>
          </a:p>
          <a:p>
            <a:pPr lvl="2" eaLnBrk="1" hangingPunct="1">
              <a:lnSpc>
                <a:spcPct val="80000"/>
              </a:lnSpc>
              <a:buFont typeface="Arial" charset="0"/>
              <a:buChar char="•"/>
              <a:defRPr/>
            </a:pPr>
            <a:r>
              <a:rPr lang="ro-RO" sz="1500" i="1">
                <a:ea typeface="ＭＳ Ｐゴシック" pitchFamily="34" charset="-128"/>
              </a:rPr>
              <a:t>Nu este acoperită de multe legislații</a:t>
            </a:r>
          </a:p>
          <a:p>
            <a:pPr lvl="2" eaLnBrk="1" hangingPunct="1">
              <a:lnSpc>
                <a:spcPct val="80000"/>
              </a:lnSpc>
              <a:buFont typeface="Arial" charset="0"/>
              <a:buChar char="•"/>
              <a:defRPr/>
            </a:pPr>
            <a:r>
              <a:rPr lang="ro-RO" sz="1500" i="1">
                <a:ea typeface="ＭＳ Ｐゴシック" pitchFamily="34" charset="-128"/>
              </a:rPr>
              <a:t>O abordare foarte comună pentru toate forumurile internaționale (de ex. ONU)</a:t>
            </a:r>
          </a:p>
          <a:p>
            <a:pPr lvl="2" eaLnBrk="1" hangingPunct="1">
              <a:lnSpc>
                <a:spcPct val="80000"/>
              </a:lnSpc>
              <a:buFont typeface="Arial" charset="0"/>
              <a:buChar char="•"/>
              <a:defRPr/>
            </a:pPr>
            <a:r>
              <a:rPr lang="ro-RO" sz="1500" i="1">
                <a:ea typeface="ＭＳ Ｐゴシック" pitchFamily="34" charset="-128"/>
              </a:rPr>
              <a:t>Uniunea Europeană </a:t>
            </a:r>
          </a:p>
          <a:p>
            <a:pPr lvl="3" eaLnBrk="1" hangingPunct="1">
              <a:lnSpc>
                <a:spcPct val="80000"/>
              </a:lnSpc>
              <a:buFont typeface="Arial" charset="0"/>
              <a:buChar char="•"/>
              <a:defRPr/>
            </a:pPr>
            <a:r>
              <a:rPr lang="ro-RO" sz="1500" i="1">
                <a:ea typeface="ＭＳ Ｐゴシック" pitchFamily="34" charset="-128"/>
              </a:rPr>
              <a:t>Vizează posesia de materiale de pornografie infantilă</a:t>
            </a:r>
          </a:p>
          <a:p>
            <a:pPr lvl="3" eaLnBrk="1" hangingPunct="1">
              <a:lnSpc>
                <a:spcPct val="80000"/>
              </a:lnSpc>
              <a:buFont typeface="Arial" charset="0"/>
              <a:buChar char="•"/>
              <a:defRPr/>
            </a:pPr>
            <a:r>
              <a:rPr lang="ro-RO" sz="1500" i="1">
                <a:ea typeface="ＭＳ Ｐゴシック" pitchFamily="34" charset="-128"/>
              </a:rPr>
              <a:t>Directiva 2011/92/UE a Parlamentului European și a Consiliului</a:t>
            </a:r>
          </a:p>
        </p:txBody>
      </p:sp>
    </p:spTree>
    <p:extLst>
      <p:ext uri="{BB962C8B-B14F-4D97-AF65-F5344CB8AC3E}">
        <p14:creationId xmlns:p14="http://schemas.microsoft.com/office/powerpoint/2010/main" val="460548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8BA2B5-8219-457C-83B4-864F46895EAF}"/>
              </a:ext>
            </a:extLst>
          </p:cNvPr>
          <p:cNvPicPr>
            <a:picLocks noChangeAspect="1"/>
          </p:cNvPicPr>
          <p:nvPr/>
        </p:nvPicPr>
        <p:blipFill>
          <a:blip r:embed="rId3"/>
          <a:stretch>
            <a:fillRect/>
          </a:stretch>
        </p:blipFill>
        <p:spPr>
          <a:xfrm>
            <a:off x="107504" y="1187018"/>
            <a:ext cx="9144000" cy="5373905"/>
          </a:xfrm>
          <a:prstGeom prst="rect">
            <a:avLst/>
          </a:prstGeom>
        </p:spPr>
      </p:pic>
      <p:sp>
        <p:nvSpPr>
          <p:cNvPr id="10" name="TextBox 7">
            <a:extLst>
              <a:ext uri="{FF2B5EF4-FFF2-40B4-BE49-F238E27FC236}">
                <a16:creationId xmlns:a16="http://schemas.microsoft.com/office/drawing/2014/main" xmlns="" id="{1BC04928-54A3-4734-AFE0-AD397A5960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Exemplu</a:t>
            </a:r>
          </a:p>
        </p:txBody>
      </p:sp>
      <p:sp>
        <p:nvSpPr>
          <p:cNvPr id="4" name="TextBox 3"/>
          <p:cNvSpPr txBox="1"/>
          <p:nvPr/>
        </p:nvSpPr>
        <p:spPr>
          <a:xfrm>
            <a:off x="107504" y="1218907"/>
            <a:ext cx="9036496" cy="5262979"/>
          </a:xfrm>
          <a:prstGeom prst="rect">
            <a:avLst/>
          </a:prstGeom>
          <a:solidFill>
            <a:schemeClr val="bg1"/>
          </a:solidFill>
        </p:spPr>
        <p:txBody>
          <a:bodyPr wrap="square" rtlCol="0">
            <a:spAutoFit/>
          </a:bodyPr>
          <a:lstStyle/>
          <a:p>
            <a:r>
              <a:rPr lang="ro-RO" sz="1600" b="1" dirty="0"/>
              <a:t>43 de persoane au fost arestate în cadrul unei operațiuni împotriva pornografiei infantile din Brazilia</a:t>
            </a:r>
            <a:endParaRPr lang="en-US" sz="1600" b="1" dirty="0"/>
          </a:p>
          <a:p>
            <a:r>
              <a:rPr lang="ro-RO" sz="1600" i="1" dirty="0"/>
              <a:t>19 arestări, cele mai numeroase, au fost efectuare în Sao </a:t>
            </a:r>
            <a:r>
              <a:rPr lang="ro-RO" sz="1600" i="1" dirty="0" err="1"/>
              <a:t>Paulo</a:t>
            </a:r>
            <a:r>
              <a:rPr lang="ro-RO" sz="1600" i="1" dirty="0"/>
              <a:t>, regiunea cea mai populată din Brazilia, urmată de Santa </a:t>
            </a:r>
            <a:r>
              <a:rPr lang="ro-RO" sz="1600" i="1" dirty="0" err="1"/>
              <a:t>Catarina</a:t>
            </a:r>
            <a:r>
              <a:rPr lang="ro-RO" sz="1600" i="1" dirty="0"/>
              <a:t> cu nouă, și Parana cu șase.</a:t>
            </a:r>
            <a:endParaRPr lang="en-US" sz="1600" dirty="0"/>
          </a:p>
          <a:p>
            <a:r>
              <a:rPr lang="ro-RO" sz="1600" dirty="0" err="1"/>
              <a:t>IANS</a:t>
            </a:r>
            <a:r>
              <a:rPr lang="ro-RO" sz="1600" dirty="0"/>
              <a:t> | Brasilia | 19 februarie 2020 12:47 </a:t>
            </a:r>
            <a:r>
              <a:rPr lang="ro-RO" sz="1600" dirty="0" err="1"/>
              <a:t>pm</a:t>
            </a:r>
            <a:endParaRPr lang="en-US" sz="1600" dirty="0"/>
          </a:p>
          <a:p>
            <a:r>
              <a:rPr lang="ro-RO" sz="1600" dirty="0"/>
              <a:t> </a:t>
            </a:r>
            <a:endParaRPr lang="en-US" sz="1600" dirty="0"/>
          </a:p>
          <a:p>
            <a:r>
              <a:rPr lang="ro-RO" sz="1600" dirty="0"/>
              <a:t>Poliția braziliană a arestat 43 de persoane în cadrul unei operațiuni de amploare împotriva pornografiei infantile, în care au fost implicate și alte patru state.</a:t>
            </a:r>
            <a:endParaRPr lang="en-US" sz="1600" dirty="0"/>
          </a:p>
          <a:p>
            <a:r>
              <a:rPr lang="ro-RO" sz="1600" dirty="0"/>
              <a:t>Conform autorităților braziliene, au fost emise 112 de mandate de percheziție în a șasea etapă a operațiunii poliției federale </a:t>
            </a:r>
            <a:r>
              <a:rPr lang="ro-RO" sz="1600" i="1" dirty="0" err="1"/>
              <a:t>Childhood</a:t>
            </a:r>
            <a:r>
              <a:rPr lang="ro-RO" sz="1600" i="1" dirty="0"/>
              <a:t> </a:t>
            </a:r>
            <a:r>
              <a:rPr lang="ro-RO" sz="1600" i="1" dirty="0" err="1"/>
              <a:t>Light</a:t>
            </a:r>
            <a:r>
              <a:rPr lang="ro-RO" sz="1600" i="1" dirty="0"/>
              <a:t> </a:t>
            </a:r>
            <a:r>
              <a:rPr lang="ro-RO" sz="1600" i="1" dirty="0" err="1"/>
              <a:t>Operation</a:t>
            </a:r>
            <a:r>
              <a:rPr lang="ro-RO" sz="1600" dirty="0"/>
              <a:t>, cu participarea a 579 de agenți.</a:t>
            </a:r>
            <a:endParaRPr lang="en-US" sz="1600" dirty="0"/>
          </a:p>
          <a:p>
            <a:r>
              <a:rPr lang="ro-RO" sz="1600" dirty="0"/>
              <a:t>Aceste mandate au fost executate marți în 12 regiuni din Brazilia, printre care Sao </a:t>
            </a:r>
            <a:r>
              <a:rPr lang="ro-RO" sz="1600" dirty="0" err="1"/>
              <a:t>Paulo</a:t>
            </a:r>
            <a:r>
              <a:rPr lang="ro-RO" sz="1600" dirty="0"/>
              <a:t>, Santa </a:t>
            </a:r>
            <a:r>
              <a:rPr lang="ro-RO" sz="1600" dirty="0" err="1"/>
              <a:t>Catarina</a:t>
            </a:r>
            <a:r>
              <a:rPr lang="ro-RO" sz="1600" dirty="0"/>
              <a:t>, Parana și </a:t>
            </a:r>
            <a:r>
              <a:rPr lang="ro-RO" sz="1600" dirty="0" err="1"/>
              <a:t>Mato</a:t>
            </a:r>
            <a:r>
              <a:rPr lang="ro-RO" sz="1600" dirty="0"/>
              <a:t> Grosso do Sul, a raportat agenția de știri </a:t>
            </a:r>
            <a:r>
              <a:rPr lang="ro-RO" sz="1600" dirty="0" err="1"/>
              <a:t>Xinhua</a:t>
            </a:r>
            <a:r>
              <a:rPr lang="ro-RO" sz="1600" dirty="0"/>
              <a:t>.</a:t>
            </a:r>
            <a:endParaRPr lang="en-US" sz="1600" dirty="0"/>
          </a:p>
          <a:p>
            <a:r>
              <a:rPr lang="ro-RO" sz="1600" dirty="0"/>
              <a:t>19 arestări, cele mai numeroase, au fost efectuare în Sao </a:t>
            </a:r>
            <a:r>
              <a:rPr lang="ro-RO" sz="1600" dirty="0" err="1"/>
              <a:t>Paulo</a:t>
            </a:r>
            <a:r>
              <a:rPr lang="ro-RO" sz="1600" dirty="0"/>
              <a:t>, regiunea cea mai populată din Brazilia, urmată de Santa </a:t>
            </a:r>
            <a:r>
              <a:rPr lang="ro-RO" sz="1600" dirty="0" err="1"/>
              <a:t>Catarina</a:t>
            </a:r>
            <a:r>
              <a:rPr lang="ro-RO" sz="1600" dirty="0"/>
              <a:t> cu nouă, și Parana cu șase.</a:t>
            </a:r>
            <a:endParaRPr lang="en-US" sz="1600" dirty="0"/>
          </a:p>
          <a:p>
            <a:r>
              <a:rPr lang="ro-RO" sz="1600" dirty="0"/>
              <a:t>De asemenea, au fost implicate agenții de aplicare a legii din SUA, Columbia, Panama și Paraguay, care au executat mandate de arestare în teritoriile lor.</a:t>
            </a:r>
            <a:endParaRPr lang="en-US" sz="1600" dirty="0"/>
          </a:p>
          <a:p>
            <a:r>
              <a:rPr lang="ro-RO" sz="1600" dirty="0"/>
              <a:t>Conform surselor din cadrul poliției, cele 43 de persoane au fost arestate pentru acuzații precum producerea, deținerea și distribuția de pornografie infantilă. Pedeapsa pentru fiecare dintre aceste infracțiuni poate ajunge până la opt ani de închisoare.</a:t>
            </a:r>
            <a:endParaRPr lang="en-US" sz="1600" dirty="0"/>
          </a:p>
          <a:p>
            <a:r>
              <a:rPr lang="ro-RO" sz="1600" dirty="0"/>
              <a:t>Peste 187.000 de fișiere au fost confiscate pentru investigație, care pot conduce la alte etape ale operațiunii </a:t>
            </a:r>
            <a:r>
              <a:rPr lang="ro-RO" sz="1600" i="1" dirty="0" err="1"/>
              <a:t>Childhood</a:t>
            </a:r>
            <a:r>
              <a:rPr lang="ro-RO" sz="1600" i="1" dirty="0"/>
              <a:t> </a:t>
            </a:r>
            <a:r>
              <a:rPr lang="ro-RO" sz="1600" i="1" dirty="0" err="1"/>
              <a:t>Light</a:t>
            </a:r>
            <a:r>
              <a:rPr lang="ro-RO" sz="1600" i="1" dirty="0"/>
              <a:t> </a:t>
            </a:r>
            <a:r>
              <a:rPr lang="ro-RO" sz="1600" i="1" dirty="0" err="1"/>
              <a:t>Operation</a:t>
            </a:r>
            <a:r>
              <a:rPr lang="ro-RO" sz="1600" dirty="0"/>
              <a:t>. În total au fost efectuate 640 de arestări de la lansarea acestei operațiuni în anul 2017.</a:t>
            </a:r>
            <a:endParaRPr lang="en-US" sz="1600" dirty="0"/>
          </a:p>
        </p:txBody>
      </p:sp>
    </p:spTree>
    <p:extLst>
      <p:ext uri="{BB962C8B-B14F-4D97-AF65-F5344CB8AC3E}">
        <p14:creationId xmlns:p14="http://schemas.microsoft.com/office/powerpoint/2010/main" val="255900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Exemplu</a:t>
            </a:r>
          </a:p>
        </p:txBody>
      </p:sp>
      <p:pic>
        <p:nvPicPr>
          <p:cNvPr id="2" name="Picture 1">
            <a:extLst>
              <a:ext uri="{FF2B5EF4-FFF2-40B4-BE49-F238E27FC236}">
                <a16:creationId xmlns:a16="http://schemas.microsoft.com/office/drawing/2014/main" xmlns="" id="{1EE1B024-E3ED-4217-A3EE-8C4FE35A2752}"/>
              </a:ext>
            </a:extLst>
          </p:cNvPr>
          <p:cNvPicPr>
            <a:picLocks noChangeAspect="1"/>
          </p:cNvPicPr>
          <p:nvPr/>
        </p:nvPicPr>
        <p:blipFill rotWithShape="1">
          <a:blip r:embed="rId3"/>
          <a:srcRect t="4314"/>
          <a:stretch/>
        </p:blipFill>
        <p:spPr>
          <a:xfrm>
            <a:off x="7937" y="992188"/>
            <a:ext cx="9128125" cy="5605462"/>
          </a:xfrm>
          <a:prstGeom prst="rect">
            <a:avLst/>
          </a:prstGeom>
        </p:spPr>
      </p:pic>
      <p:sp>
        <p:nvSpPr>
          <p:cNvPr id="4" name="TextBox 3"/>
          <p:cNvSpPr txBox="1"/>
          <p:nvPr/>
        </p:nvSpPr>
        <p:spPr>
          <a:xfrm>
            <a:off x="7937" y="1218907"/>
            <a:ext cx="9136063" cy="6340197"/>
          </a:xfrm>
          <a:prstGeom prst="rect">
            <a:avLst/>
          </a:prstGeom>
          <a:solidFill>
            <a:schemeClr val="bg1"/>
          </a:solidFill>
        </p:spPr>
        <p:txBody>
          <a:bodyPr wrap="square" rtlCol="0">
            <a:spAutoFit/>
          </a:bodyPr>
          <a:lstStyle/>
          <a:p>
            <a:pPr algn="ctr"/>
            <a:r>
              <a:rPr lang="ro-RO" sz="1400" b="1" dirty="0"/>
              <a:t>Departamentul de Justiție</a:t>
            </a:r>
            <a:endParaRPr lang="en-US" sz="1400" dirty="0"/>
          </a:p>
          <a:p>
            <a:pPr algn="ctr"/>
            <a:r>
              <a:rPr lang="ro-RO" sz="1400" dirty="0"/>
              <a:t>Biroul Afacerilor Publice</a:t>
            </a:r>
            <a:endParaRPr lang="en-US" sz="1400" dirty="0"/>
          </a:p>
          <a:p>
            <a:r>
              <a:rPr lang="ro-RO" sz="1400" b="1" dirty="0"/>
              <a:t> </a:t>
            </a:r>
            <a:endParaRPr lang="en-US" sz="1400" b="1" dirty="0"/>
          </a:p>
          <a:p>
            <a:r>
              <a:rPr lang="ro-RO" sz="1400" b="1" dirty="0"/>
              <a:t>Un sud-coreean și alte sute de persoane puse sub acuzare la nivel mondial în cadrul operațiunii de desființare a celui mai mare site web de pornografie infantilă de pe </a:t>
            </a:r>
            <a:r>
              <a:rPr lang="ro-RO" sz="1400" b="1" dirty="0" err="1"/>
              <a:t>Darknet</a:t>
            </a:r>
            <a:r>
              <a:rPr lang="ro-RO" sz="1400" b="1" dirty="0"/>
              <a:t>, finanțat de </a:t>
            </a:r>
            <a:r>
              <a:rPr lang="ro-RO" sz="1400" b="1" dirty="0" err="1"/>
              <a:t>Bitcoin</a:t>
            </a:r>
            <a:endParaRPr lang="en-US" sz="1400" b="1" dirty="0"/>
          </a:p>
          <a:p>
            <a:r>
              <a:rPr lang="ro-RO" sz="1400" b="1" dirty="0"/>
              <a:t>Au fost salvați zeci de victime minore abuzate de utilizatorii acestui site web</a:t>
            </a:r>
            <a:endParaRPr lang="en-US" sz="1400" b="1" dirty="0"/>
          </a:p>
          <a:p>
            <a:r>
              <a:rPr lang="ro-RO" sz="1400" dirty="0"/>
              <a:t>Jong </a:t>
            </a:r>
            <a:r>
              <a:rPr lang="ro-RO" sz="1400" dirty="0" err="1"/>
              <a:t>Woo</a:t>
            </a:r>
            <a:r>
              <a:rPr lang="ro-RO" sz="1400" dirty="0"/>
              <a:t> Son, 23, cetățean sud-coreean, a fost pus sub acuzare de un înalt tribunal federal din Districtul Columbia pentru operațiunea sa Welcome </a:t>
            </a:r>
            <a:r>
              <a:rPr lang="ro-RO" sz="1400" dirty="0" err="1"/>
              <a:t>To</a:t>
            </a:r>
            <a:r>
              <a:rPr lang="ro-RO" sz="1400" dirty="0"/>
              <a:t> Video, cea mai mare piață de exploatare sexuală a minorilor din punct de vedere al volumului de conținut.  Dosarul cu nouă capete de acuzare a fost făcut public astăzi, împreună cu o acțiune civilă paralelă de confiscare de bunuri.  Son a fost de asemenea acuzat și condamnat în Coreea de Sud și în prezent își ispășește pedeapsa în Coreea de Sud.  Au fost arestați și alți 337 de utilizatori ai acestui website din Alabama, Arkansas, California, Connecticut, Florida, Georgia, Kansas, Louisiana, Maryland, Massachusetts, Nebraska, New Jersey, New York, </a:t>
            </a:r>
            <a:r>
              <a:rPr lang="ro-RO" sz="1400" dirty="0" err="1"/>
              <a:t>North</a:t>
            </a:r>
            <a:r>
              <a:rPr lang="ro-RO" sz="1400" dirty="0"/>
              <a:t> Carolina, Ohio, Oregon, Pennsylvania, Rhode </a:t>
            </a:r>
            <a:r>
              <a:rPr lang="ro-RO" sz="1400" dirty="0" err="1"/>
              <a:t>Island</a:t>
            </a:r>
            <a:r>
              <a:rPr lang="ro-RO" sz="1400" dirty="0"/>
              <a:t>, South Carolina, Texas, Utah, Virginia, Washington State </a:t>
            </a:r>
            <a:r>
              <a:rPr lang="ro-RO" sz="1400" dirty="0" err="1"/>
              <a:t>and</a:t>
            </a:r>
            <a:r>
              <a:rPr lang="ro-RO" sz="1400" dirty="0"/>
              <a:t> Washington, D.C. precum și Regatul Unit, Coreea de Sud, Germania, Arabia Saudită, Emiratele Arabe Unite, Republica Cehă, Canada, Irlanda, Spania, Brazilia și Australia.   </a:t>
            </a:r>
            <a:endParaRPr lang="en-US" sz="1400" dirty="0"/>
          </a:p>
          <a:p>
            <a:r>
              <a:rPr lang="ro-RO" sz="1400" dirty="0"/>
              <a:t>Acest anunț a fost făcut de Procurorul General Adjunct Brian A. </a:t>
            </a:r>
            <a:r>
              <a:rPr lang="ro-RO" sz="1400" dirty="0" err="1"/>
              <a:t>Benczkowski</a:t>
            </a:r>
            <a:r>
              <a:rPr lang="ro-RO" sz="1400" dirty="0"/>
              <a:t> din cadrul Diviziei Penale a Departamentului de Justiție, Procurorul SUA </a:t>
            </a:r>
            <a:r>
              <a:rPr lang="ro-RO" sz="1400" dirty="0" err="1"/>
              <a:t>Jessie</a:t>
            </a:r>
            <a:r>
              <a:rPr lang="ro-RO" sz="1400" dirty="0"/>
              <a:t> K. </a:t>
            </a:r>
            <a:r>
              <a:rPr lang="ro-RO" sz="1400" dirty="0" err="1"/>
              <a:t>Liu</a:t>
            </a:r>
            <a:r>
              <a:rPr lang="ro-RO" sz="1400" dirty="0"/>
              <a:t> pentru Districtul Columbia, </a:t>
            </a:r>
            <a:r>
              <a:rPr lang="ro-RO" sz="1400" dirty="0" err="1"/>
              <a:t>Chief</a:t>
            </a:r>
            <a:r>
              <a:rPr lang="ro-RO" sz="1400" dirty="0"/>
              <a:t> Don Fort din cadrul Investigații Penale </a:t>
            </a:r>
            <a:r>
              <a:rPr lang="ro-RO" sz="1400" dirty="0" err="1"/>
              <a:t>IRS</a:t>
            </a:r>
            <a:r>
              <a:rPr lang="ro-RO" sz="1400" dirty="0"/>
              <a:t> (</a:t>
            </a:r>
            <a:r>
              <a:rPr lang="ro-RO" sz="1400" dirty="0" err="1"/>
              <a:t>IRS</a:t>
            </a:r>
            <a:r>
              <a:rPr lang="ro-RO" sz="1400" dirty="0"/>
              <a:t>-CI) și Directorul Adjunct </a:t>
            </a:r>
            <a:r>
              <a:rPr lang="ro-RO" sz="1400" dirty="0" err="1"/>
              <a:t>Alysa</a:t>
            </a:r>
            <a:r>
              <a:rPr lang="ro-RO" sz="1400" dirty="0"/>
              <a:t> </a:t>
            </a:r>
            <a:r>
              <a:rPr lang="ro-RO" sz="1400" dirty="0" err="1"/>
              <a:t>Erichs</a:t>
            </a:r>
            <a:r>
              <a:rPr lang="ro-RO" sz="1400" dirty="0"/>
              <a:t> din </a:t>
            </a:r>
            <a:r>
              <a:rPr lang="ro-RO" sz="1400" dirty="0" err="1"/>
              <a:t>icadrl</a:t>
            </a:r>
            <a:r>
              <a:rPr lang="ro-RO" sz="1400" dirty="0"/>
              <a:t> U.S. </a:t>
            </a:r>
            <a:r>
              <a:rPr lang="ro-RO" sz="1400" dirty="0" err="1"/>
              <a:t>Immigration</a:t>
            </a:r>
            <a:r>
              <a:rPr lang="ro-RO" sz="1400" dirty="0"/>
              <a:t> </a:t>
            </a:r>
            <a:r>
              <a:rPr lang="ro-RO" sz="1400" dirty="0" err="1"/>
              <a:t>and</a:t>
            </a:r>
            <a:r>
              <a:rPr lang="ro-RO" sz="1400" dirty="0"/>
              <a:t> </a:t>
            </a:r>
            <a:r>
              <a:rPr lang="ro-RO" sz="1400" dirty="0" err="1"/>
              <a:t>Customs</a:t>
            </a:r>
            <a:r>
              <a:rPr lang="ro-RO" sz="1400" dirty="0"/>
              <a:t> </a:t>
            </a:r>
            <a:r>
              <a:rPr lang="ro-RO" sz="1400" dirty="0" err="1"/>
              <a:t>Enforcement</a:t>
            </a:r>
            <a:r>
              <a:rPr lang="ro-RO" sz="1400" dirty="0"/>
              <a:t> (ICE) </a:t>
            </a:r>
            <a:r>
              <a:rPr lang="ro-RO" sz="1400" dirty="0" err="1"/>
              <a:t>Homeland</a:t>
            </a:r>
            <a:r>
              <a:rPr lang="ro-RO" sz="1400" dirty="0"/>
              <a:t> </a:t>
            </a:r>
            <a:r>
              <a:rPr lang="ro-RO" sz="1400" dirty="0" err="1"/>
              <a:t>Security</a:t>
            </a:r>
            <a:r>
              <a:rPr lang="ro-RO" sz="1400" dirty="0"/>
              <a:t> </a:t>
            </a:r>
            <a:r>
              <a:rPr lang="ro-RO" sz="1400" dirty="0" err="1"/>
              <a:t>Investigations</a:t>
            </a:r>
            <a:r>
              <a:rPr lang="ro-RO" sz="1400" dirty="0"/>
              <a:t> (</a:t>
            </a:r>
            <a:r>
              <a:rPr lang="ro-RO" sz="1400" dirty="0" err="1"/>
              <a:t>HSI</a:t>
            </a:r>
            <a:r>
              <a:rPr lang="ro-RO" sz="1400" dirty="0"/>
              <a:t>).</a:t>
            </a:r>
            <a:endParaRPr lang="en-US" sz="1400" dirty="0"/>
          </a:p>
          <a:p>
            <a:r>
              <a:rPr lang="ro-RO" sz="1400" dirty="0"/>
              <a:t>„Site-urile web </a:t>
            </a:r>
            <a:r>
              <a:rPr lang="ro-RO" sz="1400" dirty="0" err="1"/>
              <a:t>Darknet</a:t>
            </a:r>
            <a:r>
              <a:rPr lang="ro-RO" sz="1400" dirty="0"/>
              <a:t> care profită de pe urma exploatării sexuale a copiilor reprezintă una dintre cele josnice și reprobabile forme de conduită infracțională,” a afirmat Procurorul General Adjunct Brian A. </a:t>
            </a:r>
            <a:r>
              <a:rPr lang="ro-RO" sz="1400" dirty="0" err="1"/>
              <a:t>Benczkowski</a:t>
            </a:r>
            <a:r>
              <a:rPr lang="ro-RO" sz="1400" dirty="0"/>
              <a:t> din cadrul Diviziei Penale a Departamentului de Justiție.  „Acest guvern nu va permite persoanelor care comit abuzuri împotriva minorilor să folosească spațiile online ilegale drept scut.  Anunțul de astăzi demonstrează că Departamentul de Justiție își menține angajamentul de a colabora îndeaproape cu partenerii noștri din Coreea de Sud pentru salvarea victimelor și pentru a aduce în fața justiției persoanele care se fac vinovate de aceste oribile infracțiuni.”</a:t>
            </a:r>
            <a:endParaRPr lang="en-US" sz="1400" dirty="0"/>
          </a:p>
          <a:p>
            <a:r>
              <a:rPr lang="ro-RO" sz="1400" dirty="0"/>
              <a:t>„Copiii din întreaga lume sunt mai în siguranță datorită acțiunilor întreprinse de poliția din SUA și din străinătate pentru a aduce acest caz în  instanță și pentru a recupera fonduri pentru victime,” a afirmat Procurorul SUA </a:t>
            </a:r>
            <a:r>
              <a:rPr lang="ro-RO" sz="1400" dirty="0" err="1"/>
              <a:t>Jessie</a:t>
            </a:r>
            <a:r>
              <a:rPr lang="ro-RO" sz="1400" dirty="0"/>
              <a:t> K. </a:t>
            </a:r>
            <a:r>
              <a:rPr lang="ro-RO" sz="1400" dirty="0" err="1"/>
              <a:t>Liu</a:t>
            </a:r>
            <a:r>
              <a:rPr lang="ro-RO" sz="1400" dirty="0"/>
              <a:t>.  „Vom continua să urmărim acești infractori în, și în afara, </a:t>
            </a:r>
            <a:r>
              <a:rPr lang="ro-RO" sz="1400" dirty="0" err="1"/>
              <a:t>Darknet</a:t>
            </a:r>
            <a:r>
              <a:rPr lang="ro-RO" sz="1400" dirty="0"/>
              <a:t>, atât în Statele Unite cât și în străinătate, pentru a ne asigura că aceștia primesc pedeapsa meritată pentru infracțiunile lor teribile.”</a:t>
            </a:r>
            <a:endParaRPr lang="en-US" sz="1400" dirty="0"/>
          </a:p>
        </p:txBody>
      </p:sp>
    </p:spTree>
    <p:extLst>
      <p:ext uri="{BB962C8B-B14F-4D97-AF65-F5344CB8AC3E}">
        <p14:creationId xmlns:p14="http://schemas.microsoft.com/office/powerpoint/2010/main" val="144412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care pot fi necesare pentru incriminarea în baza legislației naționale, atunci când este comisă în mod intenționat și </a:t>
            </a:r>
            <a:r>
              <a:rPr lang="ro-RO" sz="1500" b="1">
                <a:solidFill>
                  <a:srgbClr val="FF0000"/>
                </a:solidFill>
              </a:rPr>
              <a:t>fraudulos</a:t>
            </a:r>
            <a:r>
              <a:rPr lang="ro-RO" sz="1500"/>
              <a:t>, a următoarelor fapte: </a:t>
            </a:r>
          </a:p>
          <a:p>
            <a:pPr marL="342900" indent="-342900" algn="just">
              <a:buFont typeface="Wingdings" pitchFamily="2" charset="2"/>
              <a:buChar char="Ø"/>
            </a:pPr>
            <a:endParaRPr lang="en-US" sz="1500" dirty="0"/>
          </a:p>
          <a:p>
            <a:pPr lvl="1" algn="just"/>
            <a:r>
              <a:rPr lang="ro-RO" sz="1500"/>
              <a:t>a producerea de materiale de pornografie infantilă în scopul distribuirii sale printr-un sistem informatic; </a:t>
            </a:r>
          </a:p>
          <a:p>
            <a:pPr lvl="1" algn="just"/>
            <a:r>
              <a:rPr lang="ro-RO" sz="1500"/>
              <a:t>b oferirea sau punerea la dispoziție a pornografiei infantile printr-un sistem informatic; </a:t>
            </a:r>
          </a:p>
          <a:p>
            <a:pPr lvl="1" algn="just"/>
            <a:r>
              <a:rPr lang="ro-RO" sz="1500"/>
              <a:t>c distribuirea sau transmiterea pornografiei infantile printr-un sistem informatic; </a:t>
            </a:r>
          </a:p>
          <a:p>
            <a:pPr lvl="1" algn="just"/>
            <a:r>
              <a:rPr lang="ro-RO" sz="1500"/>
              <a:t>d procurarea de pornografie infantilă, printr-un sistem informatic, pentru sine sau pentru altul; </a:t>
            </a:r>
          </a:p>
          <a:p>
            <a:pPr lvl="1" algn="just"/>
            <a:r>
              <a:rPr lang="ro-RO" sz="1500"/>
              <a:t>e posesia de pornografie infantilă pe un sistem informatic sau pe un mediu de stocare a datelor computerizate.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49758" y="1336957"/>
            <a:ext cx="3893202" cy="3046988"/>
          </a:xfrm>
          <a:prstGeom prst="rect">
            <a:avLst/>
          </a:prstGeom>
        </p:spPr>
        <p:txBody>
          <a:bodyPr wrap="square">
            <a:spAutoFit/>
          </a:bodyPr>
          <a:lstStyle/>
          <a:p>
            <a:pPr marL="342900" indent="-342900" algn="just">
              <a:buFont typeface="Wingdings" panose="05000000000000000000" pitchFamily="2" charset="2"/>
              <a:buChar char="Ø"/>
            </a:pPr>
            <a:r>
              <a:rPr lang="ro-RO" sz="1600"/>
              <a:t>Pot exista temeiuri juridice sau alte principii relevante similare care scutesc persoana respectivă de răspundere penală  </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ro-RO" sz="1600"/>
              <a:t>Aceste temeiuri pot fi bazate pe libertatea de exprimare, libertatea de gândire și dreptul la intimitate</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ro-RO" sz="1600"/>
              <a:t>Părțile pot permite de asemenea o apărare legată de materialele pornografice în scop artistic, medical, științific sau similar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511300" y="215612"/>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(„fraudulos”)</a:t>
            </a:r>
          </a:p>
        </p:txBody>
      </p:sp>
    </p:spTree>
    <p:extLst>
      <p:ext uri="{BB962C8B-B14F-4D97-AF65-F5344CB8AC3E}">
        <p14:creationId xmlns:p14="http://schemas.microsoft.com/office/powerpoint/2010/main" val="235719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5170646"/>
          </a:xfrm>
          <a:prstGeom prst="rect">
            <a:avLst/>
          </a:prstGeom>
        </p:spPr>
        <p:txBody>
          <a:bodyPr wrap="square">
            <a:spAutoFit/>
          </a:bodyPr>
          <a:lstStyle/>
          <a:p>
            <a:pPr marL="342900" indent="-342900" algn="just">
              <a:buFont typeface="Wingdings" pitchFamily="2" charset="2"/>
              <a:buChar char="Ø"/>
            </a:pPr>
            <a:r>
              <a:rPr lang="ro-RO" sz="1500">
                <a:cs typeface="Arial" panose="020B0604020202020204" pitchFamily="34" charset="0"/>
              </a:rPr>
              <a:t>1 Fiecare dintre Părți va adopta măsurile legislative și de altă natură care pot fi necesare pentru incriminarea în baza legislației naționale, atunci când este comisă în mod intenționat și fraudulos, a următoarelor fapte: </a:t>
            </a:r>
          </a:p>
          <a:p>
            <a:pPr marL="342900" indent="-342900" algn="just">
              <a:buFont typeface="Wingdings" pitchFamily="2" charset="2"/>
              <a:buChar char="Ø"/>
            </a:pPr>
            <a:endParaRPr lang="en-US" sz="1500" dirty="0">
              <a:cs typeface="Arial" panose="020B0604020202020204" pitchFamily="34" charset="0"/>
            </a:endParaRPr>
          </a:p>
          <a:p>
            <a:pPr marL="800100" lvl="1" indent="-342900" algn="just">
              <a:buFont typeface="+mj-lt"/>
              <a:buAutoNum type="alphaLcParenR"/>
            </a:pPr>
            <a:r>
              <a:rPr lang="ro-RO" sz="1500" b="1">
                <a:cs typeface="Arial" panose="020B0604020202020204" pitchFamily="34" charset="0"/>
              </a:rPr>
              <a:t>producerea</a:t>
            </a:r>
            <a:r>
              <a:rPr lang="ro-RO" sz="1500">
                <a:cs typeface="Arial" panose="020B0604020202020204" pitchFamily="34" charset="0"/>
              </a:rPr>
              <a:t> de materiale de pornografie infantilă în scopul distribuirii acestora printr-un sistem informatic; </a:t>
            </a:r>
          </a:p>
          <a:p>
            <a:pPr marL="800100" lvl="1" indent="-342900" algn="just">
              <a:buFont typeface="+mj-lt"/>
              <a:buAutoNum type="alphaLcParenR"/>
            </a:pPr>
            <a:r>
              <a:rPr lang="ro-RO" sz="1500" b="1">
                <a:cs typeface="Arial" panose="020B0604020202020204" pitchFamily="34" charset="0"/>
              </a:rPr>
              <a:t>oferirea sau punerea la dispoziție </a:t>
            </a:r>
            <a:r>
              <a:rPr lang="ro-RO" sz="1500">
                <a:cs typeface="Arial" panose="020B0604020202020204" pitchFamily="34" charset="0"/>
              </a:rPr>
              <a:t>a pornografiei infantile printr-un sistem informatic; </a:t>
            </a:r>
          </a:p>
          <a:p>
            <a:pPr marL="800100" lvl="1" indent="-342900" algn="just">
              <a:buFont typeface="+mj-lt"/>
              <a:buAutoNum type="alphaLcParenR"/>
            </a:pPr>
            <a:r>
              <a:rPr lang="ro-RO" sz="1500">
                <a:cs typeface="Arial" panose="020B0604020202020204" pitchFamily="34" charset="0"/>
              </a:rPr>
              <a:t>distribuirea sau transmiterea pornografiei infantile printr-un sistem informatic; </a:t>
            </a:r>
          </a:p>
          <a:p>
            <a:pPr marL="800100" lvl="1" indent="-342900" algn="just">
              <a:buFont typeface="+mj-lt"/>
              <a:buAutoNum type="alphaLcParenR"/>
            </a:pPr>
            <a:r>
              <a:rPr lang="ro-RO" sz="1500">
                <a:cs typeface="Arial" panose="020B0604020202020204" pitchFamily="34" charset="0"/>
              </a:rPr>
              <a:t>procurarea de pornografie infantilă, printr-un sistem informatic, pentru sine sau pentru altul; </a:t>
            </a:r>
          </a:p>
          <a:p>
            <a:pPr marL="800100" lvl="1" indent="-342900" algn="just">
              <a:buFont typeface="+mj-lt"/>
              <a:buAutoNum type="alphaLcParenR"/>
            </a:pPr>
            <a:r>
              <a:rPr lang="ro-RO" sz="1500">
                <a:cs typeface="Arial" panose="020B0604020202020204" pitchFamily="34" charset="0"/>
              </a:rPr>
              <a:t>posesia de pornografie infantilă pe un sistem informatic sau pe un mediu de stocare a datelor computerizate.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7678" y="1336957"/>
            <a:ext cx="4035442" cy="3539430"/>
          </a:xfrm>
          <a:prstGeom prst="rect">
            <a:avLst/>
          </a:prstGeom>
        </p:spPr>
        <p:txBody>
          <a:bodyPr wrap="square">
            <a:spAutoFit/>
          </a:bodyPr>
          <a:lstStyle/>
          <a:p>
            <a:pPr marL="342900" indent="-342900" algn="just">
              <a:buFont typeface="Wingdings" pitchFamily="2" charset="2"/>
              <a:buChar char="ü"/>
            </a:pPr>
            <a:r>
              <a:rPr lang="ro-RO" sz="1600"/>
              <a:t>Consecințele pentru fiecare participant de la momentul producției până la momentul deținerii materialelor de pornografie infantilă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Incriminează: </a:t>
            </a:r>
          </a:p>
          <a:p>
            <a:pPr marL="800100" lvl="1" indent="-342900" algn="just">
              <a:buFont typeface="Wingdings" pitchFamily="2" charset="2"/>
              <a:buChar char="ü"/>
            </a:pPr>
            <a:r>
              <a:rPr lang="ro-RO" sz="1600"/>
              <a:t>Producerea de materiale de pornografie infantilă (în scopul distribuirii acestora printr-un sistem informatic)</a:t>
            </a:r>
          </a:p>
          <a:p>
            <a:pPr marL="800100" lvl="1" indent="-342900" algn="just">
              <a:buFont typeface="Wingdings" pitchFamily="2" charset="2"/>
              <a:buChar char="ü"/>
            </a:pPr>
            <a:r>
              <a:rPr lang="ro-RO" sz="1600"/>
              <a:t>Diseminarea materialelor de pornografie infantilă (solicitarea altor persoane în scopul obținerii de materiale de pornografie infantilă) </a:t>
            </a:r>
          </a:p>
          <a:p>
            <a:pPr marL="800100" lvl="1" indent="-342900" algn="just">
              <a:buFont typeface="Wingdings" pitchFamily="2" charset="2"/>
              <a:buChar char="ü"/>
            </a:pPr>
            <a:r>
              <a:rPr lang="ro-RO" sz="1600"/>
              <a:t>Punerea la dispoziție a materialelor de pornografie infantilă (postarea online a materialelor de pornografie infantilă pentru uzul altor persoane, inclusiv prin înființarea de site-uri web pentru pornografie infantilă)</a:t>
            </a:r>
          </a:p>
        </p:txBody>
      </p:sp>
      <p:sp>
        <p:nvSpPr>
          <p:cNvPr id="2" name="TextBox 7">
            <a:extLst>
              <a:ext uri="{FF2B5EF4-FFF2-40B4-BE49-F238E27FC236}">
                <a16:creationId xmlns:a16="http://schemas.microsoft.com/office/drawing/2014/main" xmlns="" id="{B0D3FB4C-F5C7-453D-B22B-4F18A750B895}"/>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a:t>
            </a:r>
          </a:p>
          <a:p>
            <a:pPr algn="r"/>
            <a:r>
              <a:rPr lang="ro-RO" sz="3200">
                <a:solidFill>
                  <a:schemeClr val="bg1"/>
                </a:solidFill>
                <a:latin typeface="Verdana" panose="020B0604030504040204" pitchFamily="34" charset="0"/>
                <a:ea typeface="Verdana" panose="020B0604030504040204" pitchFamily="34" charset="0"/>
                <a:cs typeface="Verdana" charset="0"/>
              </a:rPr>
              <a:t>(„producerea… oferirea…”)</a:t>
            </a:r>
          </a:p>
        </p:txBody>
      </p:sp>
    </p:spTree>
    <p:extLst>
      <p:ext uri="{BB962C8B-B14F-4D97-AF65-F5344CB8AC3E}">
        <p14:creationId xmlns:p14="http://schemas.microsoft.com/office/powerpoint/2010/main" val="34157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5170646"/>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care pot fi necesare pentru incriminarea în baza legislației naționale, atunci când este comisă în mod intenționat și fraudulos, a următoarelor fapte: </a:t>
            </a:r>
          </a:p>
          <a:p>
            <a:pPr algn="just"/>
            <a:endParaRPr lang="en-US" sz="1500" dirty="0"/>
          </a:p>
          <a:p>
            <a:pPr marL="800100" lvl="1" indent="-342900" algn="just">
              <a:buFont typeface="+mj-lt"/>
              <a:buAutoNum type="alphaLcParenR"/>
            </a:pPr>
            <a:r>
              <a:rPr lang="ro-RO" sz="1500"/>
              <a:t>producerea de materiale de pornografie infantilă în scopul distribuirii acestora printr-un sistem informatic; </a:t>
            </a:r>
          </a:p>
          <a:p>
            <a:pPr marL="800100" lvl="1" indent="-342900" algn="just">
              <a:buFont typeface="+mj-lt"/>
              <a:buAutoNum type="alphaLcParenR"/>
            </a:pPr>
            <a:r>
              <a:rPr lang="ro-RO" sz="1500"/>
              <a:t>oferirea sau punerea la dispoziție a pornografiei infantile printr-un sistem informatic; </a:t>
            </a:r>
          </a:p>
          <a:p>
            <a:pPr marL="800100" lvl="1" indent="-342900" algn="just">
              <a:buFont typeface="+mj-lt"/>
              <a:buAutoNum type="alphaLcParenR"/>
            </a:pPr>
            <a:r>
              <a:rPr lang="ro-RO" sz="1500" b="1">
                <a:solidFill>
                  <a:srgbClr val="FF0000"/>
                </a:solidFill>
              </a:rPr>
              <a:t>distribuirea </a:t>
            </a:r>
            <a:r>
              <a:rPr lang="ro-RO" sz="1500"/>
              <a:t> sau </a:t>
            </a:r>
            <a:r>
              <a:rPr lang="ro-RO" sz="1500" b="1">
                <a:solidFill>
                  <a:srgbClr val="FF0000"/>
                </a:solidFill>
              </a:rPr>
              <a:t>transmiterea</a:t>
            </a:r>
            <a:r>
              <a:rPr lang="ro-RO" sz="1500"/>
              <a:t> pornografiei infantile printr-un sistem informatic; </a:t>
            </a:r>
          </a:p>
          <a:p>
            <a:pPr marL="800100" lvl="1" indent="-342900" algn="just">
              <a:buFont typeface="+mj-lt"/>
              <a:buAutoNum type="alphaLcParenR"/>
            </a:pPr>
            <a:r>
              <a:rPr lang="ro-RO" sz="1500" b="1">
                <a:solidFill>
                  <a:srgbClr val="FF0000"/>
                </a:solidFill>
              </a:rPr>
              <a:t>procurarea</a:t>
            </a:r>
            <a:r>
              <a:rPr lang="ro-RO" sz="1500"/>
              <a:t> de pornografie infantilă, printr-un sistem informatic, pentru sine sau pentru altul; </a:t>
            </a:r>
          </a:p>
          <a:p>
            <a:pPr marL="800100" lvl="1" indent="-342900" algn="just">
              <a:buFont typeface="+mj-lt"/>
              <a:buAutoNum type="alphaLcParenR"/>
            </a:pPr>
            <a:r>
              <a:rPr lang="ro-RO" sz="1500" b="1">
                <a:solidFill>
                  <a:srgbClr val="FF0000"/>
                </a:solidFill>
              </a:rPr>
              <a:t>posesia</a:t>
            </a:r>
            <a:r>
              <a:rPr lang="ro-RO" sz="1500"/>
              <a:t> de pornografie infantilă pe un sistem informatic sau pe un mediu de stocare a datelor computerizate.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85598" y="1336957"/>
            <a:ext cx="4045602" cy="3539430"/>
          </a:xfrm>
          <a:prstGeom prst="rect">
            <a:avLst/>
          </a:prstGeom>
        </p:spPr>
        <p:txBody>
          <a:bodyPr wrap="square">
            <a:spAutoFit/>
          </a:bodyPr>
          <a:lstStyle/>
          <a:p>
            <a:pPr marL="342900" indent="-342900" algn="just">
              <a:buFont typeface="Wingdings" pitchFamily="2" charset="2"/>
              <a:buChar char="ü"/>
            </a:pPr>
            <a:r>
              <a:rPr lang="ro-RO" sz="1600"/>
              <a:t>Incriminează: </a:t>
            </a:r>
          </a:p>
          <a:p>
            <a:pPr marL="800100" lvl="1" indent="-342900" algn="just">
              <a:buFont typeface="Wingdings" pitchFamily="2" charset="2"/>
              <a:buChar char="ü"/>
            </a:pPr>
            <a:r>
              <a:rPr lang="ro-RO" sz="1600"/>
              <a:t>Distribuția materialelor de pornografie infantilă (diseminarea activă de pornografie infantilă) </a:t>
            </a:r>
          </a:p>
          <a:p>
            <a:pPr marL="800100" lvl="1" indent="-342900" algn="just">
              <a:buFont typeface="Wingdings" pitchFamily="2" charset="2"/>
              <a:buChar char="ü"/>
            </a:pPr>
            <a:r>
              <a:rPr lang="ro-RO" sz="1600"/>
              <a:t>Transmiterea de materiale de pornografie infantilă (transmiterea de materiale de pornografie infantilă printr-un sistem informatic).  </a:t>
            </a:r>
          </a:p>
          <a:p>
            <a:pPr marL="800100" lvl="1" indent="-342900" algn="just">
              <a:buFont typeface="Wingdings" pitchFamily="2" charset="2"/>
              <a:buChar char="ü"/>
            </a:pPr>
            <a:r>
              <a:rPr lang="ro-RO" sz="1600"/>
              <a:t>procurarea de materiale de pornografie infantilă pentru sine sau pentru o altă persoană  (obținerea activă de materiale de pornografie infantilă, inclusiv prin descărcare de pe Internet) </a:t>
            </a:r>
          </a:p>
          <a:p>
            <a:pPr marL="800100" lvl="1" indent="-342900" algn="just">
              <a:buFont typeface="Wingdings" pitchFamily="2" charset="2"/>
              <a:buChar char="ü"/>
            </a:pPr>
            <a:r>
              <a:rPr lang="ro-RO" sz="1600"/>
              <a:t>posesia de pornografie infantilă (posesia pe un sistem informatic sau pe un suport de date)</a:t>
            </a:r>
          </a:p>
        </p:txBody>
      </p:sp>
      <p:sp>
        <p:nvSpPr>
          <p:cNvPr id="2" name="TextBox 7">
            <a:extLst>
              <a:ext uri="{FF2B5EF4-FFF2-40B4-BE49-F238E27FC236}">
                <a16:creationId xmlns:a16="http://schemas.microsoft.com/office/drawing/2014/main" xmlns="" id="{27E3E54C-1985-4F48-9849-4EEA7632CAF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(„distribuție… transmitere…”)</a:t>
            </a:r>
          </a:p>
        </p:txBody>
      </p:sp>
    </p:spTree>
    <p:extLst>
      <p:ext uri="{BB962C8B-B14F-4D97-AF65-F5344CB8AC3E}">
        <p14:creationId xmlns:p14="http://schemas.microsoft.com/office/powerpoint/2010/main" val="405307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ro-RO"/>
              <a:t>Înțelegerea de către participanți a elementelor legate de infracțiunile informatice, infracțiunile legate de conținut și a infracțiunilor legate de încălcarea drepturilor de autor și a drepturilor aferente, stabilite în conformitate cu Convenția de la Budapesta.</a:t>
            </a:r>
          </a:p>
          <a:p>
            <a:pPr marL="0" indent="0">
              <a:buNone/>
            </a:pPr>
            <a:endParaRPr lang="en-US"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endParaRPr lang="en-GB" smtClean="0"/>
          </a:p>
        </p:txBody>
      </p:sp>
      <p:sp>
        <p:nvSpPr>
          <p:cNvPr id="4" name="Text Placeholder 3"/>
          <p:cNvSpPr>
            <a:spLocks noGrp="1"/>
          </p:cNvSpPr>
          <p:nvPr>
            <p:ph type="body" sz="quarter" idx="11"/>
          </p:nvPr>
        </p:nvSpPr>
        <p:spPr/>
        <p:txBody>
          <a:bodyPr/>
          <a:lstStyle/>
          <a:p>
            <a:endParaRPr lang="en-GB" dirty="0">
              <a:latin typeface="Verdana" charset="0"/>
              <a:cs typeface="Verdana" charset="0"/>
            </a:endParaRPr>
          </a:p>
          <a:p>
            <a:r>
              <a:rPr lang="ro-RO">
                <a:latin typeface="Verdana" charset="0"/>
                <a:cs typeface="Verdana" charset="0"/>
              </a:rPr>
              <a:t>Scopul cursului</a:t>
            </a:r>
          </a:p>
          <a:p>
            <a:endParaRPr lang="en-US" dirty="0"/>
          </a:p>
        </p:txBody>
      </p:sp>
    </p:spTree>
    <p:extLst>
      <p:ext uri="{BB962C8B-B14F-4D97-AF65-F5344CB8AC3E}">
        <p14:creationId xmlns:p14="http://schemas.microsoft.com/office/powerpoint/2010/main" val="358018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939814"/>
          </a:xfrm>
          <a:prstGeom prst="rect">
            <a:avLst/>
          </a:prstGeom>
        </p:spPr>
        <p:txBody>
          <a:bodyPr wrap="square">
            <a:spAutoFit/>
          </a:bodyPr>
          <a:lstStyle/>
          <a:p>
            <a:pPr marL="342900" indent="-342900" algn="just">
              <a:buFont typeface="Wingdings" pitchFamily="2" charset="2"/>
              <a:buChar char="Ø"/>
            </a:pPr>
            <a:r>
              <a:rPr lang="ro-RO" sz="1500"/>
              <a:t>2 În scopul paragrafului 1 de mai sus, termenul de „pornografie infantilă” va include </a:t>
            </a:r>
            <a:r>
              <a:rPr lang="ro-RO" sz="1500" b="1">
                <a:solidFill>
                  <a:srgbClr val="FF0000"/>
                </a:solidFill>
              </a:rPr>
              <a:t>materiale pornografice</a:t>
            </a:r>
            <a:r>
              <a:rPr lang="ro-RO" sz="1500"/>
              <a:t> care </a:t>
            </a:r>
            <a:r>
              <a:rPr lang="ro-RO" sz="1500" b="1">
                <a:solidFill>
                  <a:srgbClr val="FF0000"/>
                </a:solidFill>
              </a:rPr>
              <a:t>înfățișează în mod vizibil</a:t>
            </a:r>
            <a:r>
              <a:rPr lang="ro-RO" sz="1500"/>
              <a:t>: </a:t>
            </a:r>
          </a:p>
          <a:p>
            <a:pPr marL="800100" lvl="1" indent="-342900" algn="just">
              <a:buFont typeface="+mj-lt"/>
              <a:buAutoNum type="alphaLcParenR"/>
            </a:pPr>
            <a:r>
              <a:rPr lang="ro-RO" sz="1500"/>
              <a:t>un minor implicat în activități sexuale explicite; </a:t>
            </a:r>
          </a:p>
          <a:p>
            <a:pPr marL="800100" lvl="1" indent="-342900" algn="just">
              <a:buFont typeface="+mj-lt"/>
              <a:buAutoNum type="alphaLcParenR"/>
            </a:pPr>
            <a:r>
              <a:rPr lang="ro-RO" sz="1500"/>
              <a:t>o persoană care pare a fi minoră, implicată în activități sexuale explicite; </a:t>
            </a:r>
          </a:p>
          <a:p>
            <a:pPr marL="800100" lvl="1" indent="-342900" algn="just">
              <a:buFont typeface="+mj-lt"/>
              <a:buAutoNum type="alphaLcParenR"/>
            </a:pPr>
            <a:r>
              <a:rPr lang="ro-RO" sz="1500"/>
              <a:t>imagini realistice ale unui minor implicat în activități sexuale explicite; </a:t>
            </a:r>
          </a:p>
          <a:p>
            <a:pPr algn="just"/>
            <a:endParaRPr lang="en-US" sz="1500" dirty="0"/>
          </a:p>
          <a:p>
            <a:pPr marL="285750" indent="-285750" algn="just">
              <a:buFont typeface="Wingdings" panose="05000000000000000000" pitchFamily="2" charset="2"/>
              <a:buChar char="Ø"/>
            </a:pPr>
            <a:r>
              <a:rPr lang="ro-RO" sz="1500"/>
              <a:t>3 În scopul paragrafului 2 de mai sus, termenul de „minor” va include toate persoanele cu vârsta sub 18 ani. Cu toate acestea, oricare Parte poate solicita o altă limită de vârstă, care nu va fi mai mică de 16 ani.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ro-RO" sz="1500"/>
              <a:t>4 Fiecare dintre Părți își poate rezerva dreptul de a nu aplica, integral sau parțial, paragraful 1, sub-paragrafele d și e, și 2, sub-paragrafele b și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0558" y="1336957"/>
            <a:ext cx="4116722" cy="3293209"/>
          </a:xfrm>
          <a:prstGeom prst="rect">
            <a:avLst/>
          </a:prstGeom>
        </p:spPr>
        <p:txBody>
          <a:bodyPr wrap="square">
            <a:spAutoFit/>
          </a:bodyPr>
          <a:lstStyle/>
          <a:p>
            <a:pPr marL="342900" indent="-342900" algn="just">
              <a:buFont typeface="Wingdings" pitchFamily="2" charset="2"/>
              <a:buChar char="ü"/>
            </a:pPr>
            <a:r>
              <a:rPr lang="ro-RO" sz="1600"/>
              <a:t>Guvernată de standardele naționale privind clasificarea materialelor astfel: </a:t>
            </a:r>
          </a:p>
          <a:p>
            <a:pPr marL="800100" lvl="1" indent="-342900" algn="just">
              <a:buFont typeface="Wingdings" pitchFamily="2" charset="2"/>
              <a:buChar char="ü"/>
            </a:pPr>
            <a:r>
              <a:rPr lang="ro-RO" sz="1600"/>
              <a:t>Obscene</a:t>
            </a:r>
          </a:p>
          <a:p>
            <a:pPr marL="800100" lvl="1" indent="-342900" algn="just">
              <a:buFont typeface="Wingdings" pitchFamily="2" charset="2"/>
              <a:buChar char="ü"/>
            </a:pPr>
            <a:r>
              <a:rPr lang="ro-RO" sz="1600"/>
              <a:t>Neconforme cu moralitate publică</a:t>
            </a:r>
          </a:p>
          <a:p>
            <a:pPr marL="800100" lvl="1" indent="-342900" algn="just">
              <a:buFont typeface="Wingdings" pitchFamily="2" charset="2"/>
              <a:buChar char="ü"/>
            </a:pPr>
            <a:r>
              <a:rPr lang="ro-RO" sz="1600"/>
              <a:t>Ilicite în mod similar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Materialele cu scop artistic, medical, științific sau similar nu pot fi clasificate drept pornografice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Redarea vizuală cuprinde datele stocate pe un sistem informatic sau un mediu de stocare care pot fi convertite în imagini vizuale</a:t>
            </a:r>
          </a:p>
        </p:txBody>
      </p:sp>
      <p:sp>
        <p:nvSpPr>
          <p:cNvPr id="3" name="TextBox 7">
            <a:extLst>
              <a:ext uri="{FF2B5EF4-FFF2-40B4-BE49-F238E27FC236}">
                <a16:creationId xmlns:a16="http://schemas.microsoft.com/office/drawing/2014/main" xmlns="" id="{931BF0EC-278D-401A-8819-1BC807104473}"/>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a:t>
            </a:r>
          </a:p>
          <a:p>
            <a:pPr algn="r"/>
            <a:r>
              <a:rPr lang="ro-RO" sz="3200">
                <a:solidFill>
                  <a:schemeClr val="bg1"/>
                </a:solidFill>
                <a:latin typeface="Verdana" panose="020B0604030504040204" pitchFamily="34" charset="0"/>
                <a:ea typeface="Verdana" panose="020B0604030504040204" pitchFamily="34" charset="0"/>
                <a:cs typeface="Verdana" charset="0"/>
              </a:rPr>
              <a:t>(„material pornografic…”)</a:t>
            </a:r>
          </a:p>
        </p:txBody>
      </p:sp>
    </p:spTree>
    <p:extLst>
      <p:ext uri="{BB962C8B-B14F-4D97-AF65-F5344CB8AC3E}">
        <p14:creationId xmlns:p14="http://schemas.microsoft.com/office/powerpoint/2010/main" val="1395653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ro-RO" sz="1500"/>
              <a:t>2 În scopul paragrafului 1 de mai sus, termenul de „pornografie infantilă” va include materiale pornografice care înfățișează în mod vizibil: </a:t>
            </a:r>
          </a:p>
          <a:p>
            <a:pPr lvl="1" algn="just"/>
            <a:r>
              <a:rPr lang="ro-RO" sz="1500"/>
              <a:t>a un minor implicat în </a:t>
            </a:r>
            <a:r>
              <a:rPr lang="ro-RO" sz="1500" b="1">
                <a:solidFill>
                  <a:srgbClr val="FF0000"/>
                </a:solidFill>
              </a:rPr>
              <a:t>activități sexuale explicite</a:t>
            </a:r>
            <a:r>
              <a:rPr lang="ro-RO" sz="1500"/>
              <a:t>; </a:t>
            </a:r>
          </a:p>
          <a:p>
            <a:pPr lvl="1" algn="just"/>
            <a:r>
              <a:rPr lang="ro-RO" sz="1500"/>
              <a:t>b o persoană care pare a fi minoră, implicată în activități sexuale explicite; </a:t>
            </a:r>
          </a:p>
          <a:p>
            <a:pPr lvl="1" algn="just"/>
            <a:r>
              <a:rPr lang="ro-RO" sz="1500"/>
              <a:t>c imagini realistice ale unui minor implicat în activități sexuale explicite. </a:t>
            </a:r>
          </a:p>
          <a:p>
            <a:pPr algn="just"/>
            <a:endParaRPr lang="en-US" sz="1500" dirty="0"/>
          </a:p>
          <a:p>
            <a:pPr marL="285750" indent="-285750" algn="just">
              <a:buFont typeface="Wingdings" panose="05000000000000000000" pitchFamily="2" charset="2"/>
              <a:buChar char="Ø"/>
            </a:pPr>
            <a:r>
              <a:rPr lang="ro-RO" sz="1500"/>
              <a:t>3 În scopul paragrafului 2 de mai sus, termenul de „minor” va include toate persoanele cu vârsta sub 18 ani. Cu toate acestea, oricare Parte poate solicita o altă limită de vârstă, care nu va fi mai mică de 16 ani.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ro-RO" sz="1500"/>
              <a:t>4 Fiecare dintre Părți își poate rezerva dreptul de a nu aplica, integral sau parțial, paragraful 1, sub-paragrafele d și e, și 2, sub-paragrafele b și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22800" y="1287212"/>
            <a:ext cx="3860800" cy="3785652"/>
          </a:xfrm>
          <a:prstGeom prst="rect">
            <a:avLst/>
          </a:prstGeom>
        </p:spPr>
        <p:txBody>
          <a:bodyPr wrap="square">
            <a:spAutoFit/>
          </a:bodyPr>
          <a:lstStyle/>
          <a:p>
            <a:pPr marL="342900" indent="-342900" algn="just">
              <a:buFont typeface="Wingdings" pitchFamily="2" charset="2"/>
              <a:buChar char="ü"/>
            </a:pPr>
            <a:r>
              <a:rPr lang="ro-RO" sz="1500"/>
              <a:t>Acoperă cel puțin: </a:t>
            </a:r>
          </a:p>
          <a:p>
            <a:pPr marL="800100" lvl="1" indent="-342900" algn="just">
              <a:buFont typeface="Wingdings" pitchFamily="2" charset="2"/>
              <a:buChar char="ü"/>
            </a:pPr>
            <a:r>
              <a:rPr lang="ro-RO" sz="1500"/>
              <a:t>Act sexual inclusiv actul sexual genital-genital, oral-genital, anal-genital sau oral-anal între minori, sau între un adult și un minor, de același sex sau de sex opus. </a:t>
            </a:r>
          </a:p>
          <a:p>
            <a:pPr marL="800100" lvl="1" indent="-342900" algn="just">
              <a:buFont typeface="Wingdings" pitchFamily="2" charset="2"/>
              <a:buChar char="ü"/>
            </a:pPr>
            <a:r>
              <a:rPr lang="ro-RO" sz="1500"/>
              <a:t>Cruzime </a:t>
            </a:r>
          </a:p>
          <a:p>
            <a:pPr marL="800100" lvl="1" indent="-342900" algn="just">
              <a:buFont typeface="Wingdings" pitchFamily="2" charset="2"/>
              <a:buChar char="ü"/>
            </a:pPr>
            <a:r>
              <a:rPr lang="ro-RO" sz="1500"/>
              <a:t>Masturbare </a:t>
            </a:r>
          </a:p>
          <a:p>
            <a:pPr marL="800100" lvl="1" indent="-342900" algn="just">
              <a:buFont typeface="Wingdings" pitchFamily="2" charset="2"/>
              <a:buChar char="ü"/>
            </a:pPr>
            <a:r>
              <a:rPr lang="ro-RO" sz="1500"/>
              <a:t>Abuz sadic sau masochist în contextul contactului sexual </a:t>
            </a:r>
          </a:p>
          <a:p>
            <a:pPr marL="800100" lvl="1" indent="-342900" algn="just">
              <a:buFont typeface="Wingdings" pitchFamily="2" charset="2"/>
              <a:buChar char="ü"/>
            </a:pPr>
            <a:r>
              <a:rPr lang="ro-RO" sz="1500"/>
              <a:t>Expunerea lascivă a organelor genitale sau a zonei pubiene a minorului. </a:t>
            </a:r>
          </a:p>
          <a:p>
            <a:pPr marL="342900" indent="-342900" algn="just">
              <a:buFont typeface="Wingdings" pitchFamily="2" charset="2"/>
              <a:buChar char="ü"/>
            </a:pPr>
            <a:r>
              <a:rPr lang="ro-RO" sz="1500"/>
              <a:t>Părțile pot aplica o definiție mai vastă a activității sexuale explicite </a:t>
            </a:r>
          </a:p>
          <a:p>
            <a:pPr marL="342900" indent="-342900" algn="just">
              <a:buFont typeface="Wingdings" pitchFamily="2" charset="2"/>
              <a:buChar char="ü"/>
            </a:pPr>
            <a:r>
              <a:rPr lang="ro-RO" sz="1500"/>
              <a:t>Nu contează dacă activitatea este reală sau simulată </a:t>
            </a:r>
          </a:p>
        </p:txBody>
      </p:sp>
      <p:sp>
        <p:nvSpPr>
          <p:cNvPr id="2" name="TextBox 7">
            <a:extLst>
              <a:ext uri="{FF2B5EF4-FFF2-40B4-BE49-F238E27FC236}">
                <a16:creationId xmlns:a16="http://schemas.microsoft.com/office/drawing/2014/main" xmlns="" id="{94EAFBE6-2A92-4D61-9499-6BB3EDD3AC0F}"/>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(„activități sexuale explicite…”)</a:t>
            </a:r>
          </a:p>
        </p:txBody>
      </p:sp>
    </p:spTree>
    <p:extLst>
      <p:ext uri="{BB962C8B-B14F-4D97-AF65-F5344CB8AC3E}">
        <p14:creationId xmlns:p14="http://schemas.microsoft.com/office/powerpoint/2010/main" val="362391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ro-RO" sz="1500"/>
              <a:t>2 2 În scopul paragrafului 1 de mai sus, termenul de „pornografie infantilă” va include materiale pornografice care </a:t>
            </a:r>
            <a:r>
              <a:rPr lang="ro-RO" sz="1500" b="1">
                <a:solidFill>
                  <a:srgbClr val="FF0000"/>
                </a:solidFill>
              </a:rPr>
              <a:t>ilustrează</a:t>
            </a:r>
            <a:r>
              <a:rPr lang="ro-RO" sz="1500"/>
              <a:t> în mod vizibil: </a:t>
            </a:r>
          </a:p>
          <a:p>
            <a:pPr lvl="1" algn="just"/>
            <a:r>
              <a:rPr lang="ro-RO" sz="1500"/>
              <a:t>a un </a:t>
            </a:r>
            <a:r>
              <a:rPr lang="ro-RO" sz="1500" b="1">
                <a:solidFill>
                  <a:srgbClr val="FF0000"/>
                </a:solidFill>
              </a:rPr>
              <a:t>minor</a:t>
            </a:r>
            <a:r>
              <a:rPr lang="ro-RO" sz="1500"/>
              <a:t> implicat în activități sexuale explicite; </a:t>
            </a:r>
          </a:p>
          <a:p>
            <a:pPr lvl="1" algn="just"/>
            <a:r>
              <a:rPr lang="ro-RO" sz="1500"/>
              <a:t>b o </a:t>
            </a:r>
            <a:r>
              <a:rPr lang="ro-RO" sz="1500" b="1">
                <a:solidFill>
                  <a:srgbClr val="FF0000"/>
                </a:solidFill>
              </a:rPr>
              <a:t>persoană care pare a fi minoră </a:t>
            </a:r>
            <a:r>
              <a:rPr lang="ro-RO" sz="1500"/>
              <a:t>implicată în activități sexuale explicite; </a:t>
            </a:r>
          </a:p>
          <a:p>
            <a:pPr lvl="1" algn="just"/>
            <a:r>
              <a:rPr lang="ro-RO" sz="1500"/>
              <a:t>c </a:t>
            </a:r>
            <a:r>
              <a:rPr lang="ro-RO" sz="1500" b="1">
                <a:solidFill>
                  <a:srgbClr val="FF0000"/>
                </a:solidFill>
              </a:rPr>
              <a:t>imagini realistice ale unui minor </a:t>
            </a:r>
            <a:r>
              <a:rPr lang="ro-RO" sz="1500"/>
              <a:t>implicat în activități sexuale explicite. </a:t>
            </a:r>
          </a:p>
          <a:p>
            <a:pPr algn="just"/>
            <a:endParaRPr lang="en-US" sz="1500" dirty="0"/>
          </a:p>
          <a:p>
            <a:pPr marL="285750" indent="-285750" algn="just">
              <a:buFont typeface="Wingdings" panose="05000000000000000000" pitchFamily="2" charset="2"/>
              <a:buChar char="Ø"/>
            </a:pPr>
            <a:r>
              <a:rPr lang="ro-RO" sz="1500"/>
              <a:t>3 În scopul paragrafului 2 de mai sus, termenul de „minor” va include toate persoanele cu vârsta sub 18 ani. Cu toate acestea, oricare Parte poate solicita o altă limită de vârstă, care nu va fi mai mică de 16 ani.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ro-RO" sz="1500"/>
              <a:t>4 Fiecare dintre Părți își poate rezerva dreptul de a nu aplica, integral sau parțial, paragraful 1, sub-paragrafele d și e, și 2, sub-paragrafele b și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0078" y="1353114"/>
            <a:ext cx="3913522" cy="3093154"/>
          </a:xfrm>
          <a:prstGeom prst="rect">
            <a:avLst/>
          </a:prstGeom>
        </p:spPr>
        <p:txBody>
          <a:bodyPr wrap="square">
            <a:spAutoFit/>
          </a:bodyPr>
          <a:lstStyle/>
          <a:p>
            <a:pPr marL="342900" indent="-342900" algn="just">
              <a:buFont typeface="Wingdings" pitchFamily="2" charset="2"/>
              <a:buChar char="ü"/>
            </a:pPr>
            <a:r>
              <a:rPr lang="ro-RO" sz="1500"/>
              <a:t>Sunt acoperite următoarele imagini: </a:t>
            </a:r>
          </a:p>
          <a:p>
            <a:pPr algn="just"/>
            <a:endParaRPr lang="en-US" sz="1500" dirty="0"/>
          </a:p>
          <a:p>
            <a:pPr marL="800100" lvl="1" indent="-342900" algn="just">
              <a:buFont typeface="Wingdings" pitchFamily="2" charset="2"/>
              <a:buChar char="ü"/>
            </a:pPr>
            <a:r>
              <a:rPr lang="ro-RO" sz="1500"/>
              <a:t>Abuzul sexual asupra unui minor  </a:t>
            </a:r>
          </a:p>
          <a:p>
            <a:pPr marL="800100" lvl="1" indent="-342900" algn="just">
              <a:buFont typeface="Wingdings" pitchFamily="2" charset="2"/>
              <a:buChar char="ü"/>
            </a:pPr>
            <a:r>
              <a:rPr lang="ro-RO" sz="1500"/>
              <a:t>Imagini care înfățișează o persoană care pare a fi minoră, implicată în activități sexuale explicite </a:t>
            </a:r>
          </a:p>
          <a:p>
            <a:pPr marL="800100" lvl="1" indent="-342900" algn="just">
              <a:buFont typeface="Wingdings" pitchFamily="2" charset="2"/>
              <a:buChar char="ü"/>
            </a:pPr>
            <a:r>
              <a:rPr lang="ro-RO" sz="1500"/>
              <a:t>Imagini care, deși par „reale”, nu conțin în fapt un minor implicat activități sexuale explicite; inclusiv imaginile care sunt modificate, ca de exemplu imagini modificate ale unor persoane, sau care sunt chiar generate integral de computer</a:t>
            </a:r>
          </a:p>
        </p:txBody>
      </p:sp>
      <p:sp>
        <p:nvSpPr>
          <p:cNvPr id="2" name="TextBox 7">
            <a:extLst>
              <a:ext uri="{FF2B5EF4-FFF2-40B4-BE49-F238E27FC236}">
                <a16:creationId xmlns:a16="http://schemas.microsoft.com/office/drawing/2014/main" xmlns="" id="{F80B7E4C-CAF6-45F2-8408-A290F8703AC2}"/>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Pornografie infantilă </a:t>
            </a:r>
          </a:p>
          <a:p>
            <a:pPr algn="r"/>
            <a:r>
              <a:rPr lang="ro-RO" sz="3200">
                <a:solidFill>
                  <a:schemeClr val="bg1"/>
                </a:solidFill>
                <a:latin typeface="Verdana" panose="020B0604030504040204" pitchFamily="34" charset="0"/>
                <a:ea typeface="Verdana" panose="020B0604030504040204" pitchFamily="34" charset="0"/>
                <a:cs typeface="Verdana" charset="0"/>
              </a:rPr>
              <a:t>(„înfățișează … minor…”)</a:t>
            </a:r>
          </a:p>
        </p:txBody>
      </p:sp>
    </p:spTree>
    <p:extLst>
      <p:ext uri="{BB962C8B-B14F-4D97-AF65-F5344CB8AC3E}">
        <p14:creationId xmlns:p14="http://schemas.microsoft.com/office/powerpoint/2010/main" val="42614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ro-RO" sz="1500"/>
              <a:t>2 În scopul paragrafului 1 de mai sus, termenul de „pornografie infantilă” va include materiale pornografice care înfățișează în mod vizibil: </a:t>
            </a:r>
          </a:p>
          <a:p>
            <a:pPr lvl="1" algn="just"/>
            <a:r>
              <a:rPr lang="ro-RO" sz="1500"/>
              <a:t>a un minor implicat în activități sexuale explicite; </a:t>
            </a:r>
          </a:p>
          <a:p>
            <a:pPr lvl="1" algn="just"/>
            <a:r>
              <a:rPr lang="ro-RO" sz="1500"/>
              <a:t>b o persoană care pare a fi minoră, implicată în activități sexuale explicite; </a:t>
            </a:r>
          </a:p>
          <a:p>
            <a:pPr lvl="1" algn="just"/>
            <a:r>
              <a:rPr lang="ro-RO" sz="1500"/>
              <a:t>c imagini realistice ale unui minor implicat în activități sexuale explicite. </a:t>
            </a:r>
          </a:p>
          <a:p>
            <a:pPr algn="just"/>
            <a:endParaRPr lang="en-US" sz="1500" dirty="0"/>
          </a:p>
          <a:p>
            <a:pPr marL="285750" indent="-285750" algn="just">
              <a:buFont typeface="Wingdings" panose="05000000000000000000" pitchFamily="2" charset="2"/>
              <a:buChar char="Ø"/>
            </a:pPr>
            <a:r>
              <a:rPr lang="ro-RO" sz="1500"/>
              <a:t>3 În scopul paragrafului 2 de mai sus, termenul de „</a:t>
            </a:r>
            <a:r>
              <a:rPr lang="ro-RO" sz="1500" b="1">
                <a:solidFill>
                  <a:srgbClr val="FF0000"/>
                </a:solidFill>
              </a:rPr>
              <a:t>minor</a:t>
            </a:r>
            <a:r>
              <a:rPr lang="ro-RO" sz="1500"/>
              <a:t>” va include toate persoanele </a:t>
            </a:r>
            <a:r>
              <a:rPr lang="ro-RO" sz="1500" b="1">
                <a:solidFill>
                  <a:srgbClr val="FF0000"/>
                </a:solidFill>
              </a:rPr>
              <a:t>cu vârsta sub 18 ani</a:t>
            </a:r>
            <a:r>
              <a:rPr lang="ro-RO" sz="1500"/>
              <a:t>. Cu toate acestea, oricare Parte poate solicita o altă limită de vârstă, care nu va fi mai mică de 16 ani.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ro-RO" sz="1500"/>
              <a:t>4 Fiecare dintre Părți își poate rezerva dreptul de a nu aplica, integral sau parțial, paragraful 1, sub-paragrafele d și e, și 2, sub-paragrafele b și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12318" y="1403914"/>
            <a:ext cx="4015122" cy="2631490"/>
          </a:xfrm>
          <a:prstGeom prst="rect">
            <a:avLst/>
          </a:prstGeom>
        </p:spPr>
        <p:txBody>
          <a:bodyPr wrap="square">
            <a:spAutoFit/>
          </a:bodyPr>
          <a:lstStyle/>
          <a:p>
            <a:pPr marL="342900" indent="-342900" algn="just">
              <a:buFont typeface="Wingdings" pitchFamily="2" charset="2"/>
              <a:buChar char="ü"/>
            </a:pPr>
            <a:r>
              <a:rPr lang="ro-RO" sz="1500"/>
              <a:t>În conformitate cu definiția minorului din Articolul 1 al Convenției ONU cu privire la Drepturile Copilului </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În general minorul înseamnă toate persoanele cu vârsta sub 18 ani Părțile pot stabili o altă limită de vârstă, cu condiția ca aceasta să nu fie mai mică de 16 ani </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Vârsta se referă la utilizarea (reală sau fictivă) a copiilor ca obiecte sexuale; și nu va vârsta limită pentru consimțământul pentru relații sexuale</a:t>
            </a:r>
          </a:p>
        </p:txBody>
      </p:sp>
      <p:sp>
        <p:nvSpPr>
          <p:cNvPr id="2" name="TextBox 7">
            <a:extLst>
              <a:ext uri="{FF2B5EF4-FFF2-40B4-BE49-F238E27FC236}">
                <a16:creationId xmlns:a16="http://schemas.microsoft.com/office/drawing/2014/main" xmlns="" id="{9956BE49-BD59-4A6C-8636-069D99BCD03C}"/>
              </a:ext>
            </a:extLst>
          </p:cNvPr>
          <p:cNvSpPr txBox="1">
            <a:spLocks noChangeArrowheads="1"/>
          </p:cNvSpPr>
          <p:nvPr/>
        </p:nvSpPr>
        <p:spPr bwMode="auto">
          <a:xfrm>
            <a:off x="1403350" y="-27384"/>
            <a:ext cx="76327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100">
                <a:solidFill>
                  <a:schemeClr val="bg1"/>
                </a:solidFill>
                <a:latin typeface="Verdana" panose="020B0604030504040204" pitchFamily="34" charset="0"/>
                <a:ea typeface="Verdana" panose="020B0604030504040204" pitchFamily="34" charset="0"/>
                <a:cs typeface="Verdana" charset="0"/>
              </a:rPr>
              <a:t>Pornografie infantilă </a:t>
            </a:r>
          </a:p>
          <a:p>
            <a:pPr algn="r"/>
            <a:r>
              <a:rPr lang="ro-RO" sz="3100">
                <a:solidFill>
                  <a:schemeClr val="bg1"/>
                </a:solidFill>
                <a:latin typeface="Verdana" panose="020B0604030504040204" pitchFamily="34" charset="0"/>
                <a:ea typeface="Verdana" panose="020B0604030504040204" pitchFamily="34" charset="0"/>
                <a:cs typeface="Verdana" charset="0"/>
              </a:rPr>
              <a:t>(„minor… sub vârsta de 18 ani”)</a:t>
            </a:r>
          </a:p>
        </p:txBody>
      </p:sp>
    </p:spTree>
    <p:extLst>
      <p:ext uri="{BB962C8B-B14F-4D97-AF65-F5344CB8AC3E}">
        <p14:creationId xmlns:p14="http://schemas.microsoft.com/office/powerpoint/2010/main" val="107149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 id="{4AC94D61-C432-964B-BFBF-EB29D1BBB3DF}"/>
              </a:ext>
            </a:extLst>
          </p:cNvPr>
          <p:cNvGraphicFramePr/>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xmlns=""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Sondaj</a:t>
            </a:r>
          </a:p>
        </p:txBody>
      </p:sp>
    </p:spTree>
    <p:extLst>
      <p:ext uri="{BB962C8B-B14F-4D97-AF65-F5344CB8AC3E}">
        <p14:creationId xmlns:p14="http://schemas.microsoft.com/office/powerpoint/2010/main" val="188242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smtClean="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smtClean="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 id="{4AC94D61-C432-964B-BFBF-EB29D1BBB3DF}"/>
              </a:ext>
            </a:extLst>
          </p:cNvPr>
          <p:cNvGraphicFramePr/>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xmlns=""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Sondaj</a:t>
            </a:r>
          </a:p>
        </p:txBody>
      </p:sp>
    </p:spTree>
    <p:extLst>
      <p:ext uri="{BB962C8B-B14F-4D97-AF65-F5344CB8AC3E}">
        <p14:creationId xmlns:p14="http://schemas.microsoft.com/office/powerpoint/2010/main" val="374494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a:latin typeface="+mn-lt"/>
              </a:rPr>
              <a:t>ÎNCĂLCAREA DREPTURILOR DE AUTOR ȘI A DREPTURILOR AFERENTE</a:t>
            </a:r>
          </a:p>
        </p:txBody>
      </p:sp>
      <p:sp>
        <p:nvSpPr>
          <p:cNvPr id="3" name="Text Placeholder 2"/>
          <p:cNvSpPr>
            <a:spLocks noGrp="1"/>
          </p:cNvSpPr>
          <p:nvPr>
            <p:ph type="body" idx="1"/>
          </p:nvPr>
        </p:nvSpPr>
        <p:spPr/>
        <p:txBody>
          <a:bodyPr/>
          <a:lstStyle/>
          <a:p>
            <a:r>
              <a:rPr lang="ro-RO">
                <a:latin typeface="Verdana" panose="020B0604030504040204" pitchFamily="34" charset="0"/>
                <a:ea typeface="Verdana" panose="020B0604030504040204" pitchFamily="34" charset="0"/>
              </a:rPr>
              <a:t>Prevederi de fond ale Convenției de la Budapesta (Partea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36</a:t>
            </a:fld>
            <a:endParaRPr lang="en-GB" smtClean="0"/>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ro-RO">
                <a:latin typeface="Verdana" charset="0"/>
                <a:cs typeface="Verdana" charset="0"/>
              </a:rPr>
              <a:t>Secțiunea 4</a:t>
            </a:r>
          </a:p>
          <a:p>
            <a:endParaRPr lang="en-US" dirty="0"/>
          </a:p>
        </p:txBody>
      </p:sp>
    </p:spTree>
    <p:extLst>
      <p:ext uri="{BB962C8B-B14F-4D97-AF65-F5344CB8AC3E}">
        <p14:creationId xmlns:p14="http://schemas.microsoft.com/office/powerpoint/2010/main" val="3498273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a:t>
            </a:r>
          </a:p>
          <a:p>
            <a:pPr algn="r"/>
            <a:r>
              <a:rPr lang="ro-RO" sz="2500">
                <a:solidFill>
                  <a:schemeClr val="bg1"/>
                </a:solidFill>
                <a:latin typeface="Verdana" panose="020B0604030504040204" pitchFamily="34" charset="0"/>
                <a:ea typeface="Verdana" panose="020B0604030504040204" pitchFamily="34" charset="0"/>
                <a:cs typeface="Verdana" charset="0"/>
              </a:rPr>
              <a:t>și a drepturilor aferente </a:t>
            </a:r>
          </a:p>
        </p:txBody>
      </p:sp>
      <p:sp>
        <p:nvSpPr>
          <p:cNvPr id="3" name="Rectangle 3">
            <a:extLst>
              <a:ext uri="{FF2B5EF4-FFF2-40B4-BE49-F238E27FC236}">
                <a16:creationId xmlns:a16="http://schemas.microsoft.com/office/drawing/2014/main" xmlns="" id="{FF1DE2C0-37CE-43E9-B756-EA2E41D69D72}"/>
              </a:ext>
            </a:extLst>
          </p:cNvPr>
          <p:cNvSpPr txBox="1">
            <a:spLocks/>
          </p:cNvSpPr>
          <p:nvPr/>
        </p:nvSpPr>
        <p:spPr>
          <a:xfrm>
            <a:off x="196850" y="1196752"/>
            <a:ext cx="8750300" cy="525658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ro-RO" sz="2600" b="1" i="1"/>
              <a:t>Drepturi de proprietate intelectuală </a:t>
            </a:r>
          </a:p>
          <a:p>
            <a:pPr marL="0" indent="0" algn="ctr" eaLnBrk="1" hangingPunct="1">
              <a:lnSpc>
                <a:spcPct val="90000"/>
              </a:lnSpc>
              <a:buFont typeface="Arial" panose="020B0604020202020204" pitchFamily="34" charset="0"/>
              <a:buNone/>
              <a:defRPr/>
            </a:pPr>
            <a:r>
              <a:rPr lang="ro-RO" sz="2600" b="1" i="1"/>
              <a:t>(Articolul 10 – Convenția de la Budapesta)</a:t>
            </a:r>
            <a:r>
              <a:rPr lang="ro-RO" sz="2600"/>
              <a:t> </a:t>
            </a:r>
          </a:p>
          <a:p>
            <a:pPr algn="ctr" eaLnBrk="1" hangingPunct="1">
              <a:lnSpc>
                <a:spcPct val="90000"/>
              </a:lnSpc>
              <a:defRPr/>
            </a:pPr>
            <a:endParaRPr lang="en-GB" altLang="sr-Latn-RS" sz="2400" dirty="0"/>
          </a:p>
          <a:p>
            <a:pPr algn="ctr" eaLnBrk="1" hangingPunct="1">
              <a:lnSpc>
                <a:spcPct val="90000"/>
              </a:lnSpc>
              <a:defRPr/>
            </a:pPr>
            <a:r>
              <a:rPr lang="ro-RO" sz="2200" i="1"/>
              <a:t>nu introduce o nouă reglementare asupra acestui subiect</a:t>
            </a:r>
          </a:p>
          <a:p>
            <a:pPr algn="ctr" eaLnBrk="1" hangingPunct="1">
              <a:lnSpc>
                <a:spcPct val="90000"/>
              </a:lnSpc>
              <a:defRPr/>
            </a:pPr>
            <a:r>
              <a:rPr lang="ro-RO" sz="2200" i="1"/>
              <a:t>scopul Convenției de la Budapesta</a:t>
            </a:r>
          </a:p>
          <a:p>
            <a:pPr lvl="1" algn="ctr" eaLnBrk="1" hangingPunct="1">
              <a:lnSpc>
                <a:spcPct val="90000"/>
              </a:lnSpc>
              <a:defRPr/>
            </a:pPr>
            <a:r>
              <a:rPr lang="ro-RO" sz="1800" i="1"/>
              <a:t>pentru aplicarea reglementărilor prealabile privind drepturile de autor: drepturile din viața reală trebuie respectate și în universul online</a:t>
            </a:r>
          </a:p>
          <a:p>
            <a:pPr lvl="1" algn="ctr" eaLnBrk="1" hangingPunct="1">
              <a:lnSpc>
                <a:spcPct val="90000"/>
              </a:lnSpc>
              <a:defRPr/>
            </a:pPr>
            <a:r>
              <a:rPr lang="ro-RO" sz="1800" i="1"/>
              <a:t>încălcarea drepturilor de autor on-line, sau comise prin intermediul unui sistem informatic, trebuie pedepsită în același mod ca și o infracțiune comisă în viața reală</a:t>
            </a:r>
          </a:p>
          <a:p>
            <a:pPr lvl="2" eaLnBrk="1" hangingPunct="1">
              <a:lnSpc>
                <a:spcPct val="90000"/>
              </a:lnSpc>
              <a:defRPr/>
            </a:pPr>
            <a:endParaRPr lang="en-GB" altLang="sr-Latn-RS" sz="2000" dirty="0"/>
          </a:p>
          <a:p>
            <a:pPr eaLnBrk="1" hangingPunct="1">
              <a:lnSpc>
                <a:spcPct val="90000"/>
              </a:lnSpc>
              <a:defRPr/>
            </a:pPr>
            <a:r>
              <a:rPr lang="ro-RO" sz="2200"/>
              <a:t>Convenția de la Budapesta face referire la tratatele internaționale existente </a:t>
            </a:r>
          </a:p>
          <a:p>
            <a:pPr lvl="1" eaLnBrk="1" hangingPunct="1">
              <a:lnSpc>
                <a:spcPct val="90000"/>
              </a:lnSpc>
              <a:defRPr/>
            </a:pPr>
            <a:r>
              <a:rPr lang="ro-RO" sz="1800"/>
              <a:t>Acordul de la Paris din 24 iulie 1971</a:t>
            </a:r>
          </a:p>
          <a:p>
            <a:pPr lvl="1" eaLnBrk="1" hangingPunct="1">
              <a:lnSpc>
                <a:spcPct val="90000"/>
              </a:lnSpc>
              <a:defRPr/>
            </a:pPr>
            <a:r>
              <a:rPr lang="ro-RO" sz="1800"/>
              <a:t>Convenția de la Berna</a:t>
            </a:r>
          </a:p>
          <a:p>
            <a:pPr lvl="1" eaLnBrk="1" hangingPunct="1">
              <a:lnSpc>
                <a:spcPct val="90000"/>
              </a:lnSpc>
              <a:defRPr/>
            </a:pPr>
            <a:r>
              <a:rPr lang="ro-RO" sz="1800"/>
              <a:t>Tratate OMPI</a:t>
            </a:r>
          </a:p>
        </p:txBody>
      </p:sp>
    </p:spTree>
    <p:extLst>
      <p:ext uri="{BB962C8B-B14F-4D97-AF65-F5344CB8AC3E}">
        <p14:creationId xmlns:p14="http://schemas.microsoft.com/office/powerpoint/2010/main" val="8825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a:t>
            </a:r>
          </a:p>
          <a:p>
            <a:pPr algn="r"/>
            <a:r>
              <a:rPr lang="ro-RO" sz="2500">
                <a:solidFill>
                  <a:schemeClr val="bg1"/>
                </a:solidFill>
                <a:latin typeface="Verdana" panose="020B0604030504040204" pitchFamily="34" charset="0"/>
                <a:ea typeface="Verdana" panose="020B0604030504040204" pitchFamily="34" charset="0"/>
                <a:cs typeface="Verdana" charset="0"/>
              </a:rPr>
              <a:t>și a drepturilor aferente</a:t>
            </a:r>
          </a:p>
        </p:txBody>
      </p:sp>
      <p:pic>
        <p:nvPicPr>
          <p:cNvPr id="2" name="Picture 3">
            <a:extLst>
              <a:ext uri="{FF2B5EF4-FFF2-40B4-BE49-F238E27FC236}">
                <a16:creationId xmlns:a16="http://schemas.microsoft.com/office/drawing/2014/main" xmlns="" id="{1C17FBF9-54C5-433D-AEBE-C095EFA9E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4551702" cy="473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F38E3CC7-696C-4932-9C01-72868DCFF664}"/>
              </a:ext>
            </a:extLst>
          </p:cNvPr>
          <p:cNvPicPr>
            <a:picLocks noChangeAspect="1"/>
          </p:cNvPicPr>
          <p:nvPr/>
        </p:nvPicPr>
        <p:blipFill>
          <a:blip r:embed="rId4"/>
          <a:stretch>
            <a:fillRect/>
          </a:stretch>
        </p:blipFill>
        <p:spPr>
          <a:xfrm>
            <a:off x="4592299" y="1916832"/>
            <a:ext cx="4551233" cy="4392488"/>
          </a:xfrm>
          <a:prstGeom prst="rect">
            <a:avLst/>
          </a:prstGeom>
        </p:spPr>
      </p:pic>
      <p:sp>
        <p:nvSpPr>
          <p:cNvPr id="6" name="TextBox 5"/>
          <p:cNvSpPr txBox="1"/>
          <p:nvPr/>
        </p:nvSpPr>
        <p:spPr>
          <a:xfrm>
            <a:off x="4959740" y="1612032"/>
            <a:ext cx="3816350" cy="2031325"/>
          </a:xfrm>
          <a:prstGeom prst="rect">
            <a:avLst/>
          </a:prstGeom>
          <a:solidFill>
            <a:schemeClr val="bg1"/>
          </a:solidFill>
        </p:spPr>
        <p:txBody>
          <a:bodyPr wrap="square" rtlCol="0">
            <a:spAutoFit/>
          </a:bodyPr>
          <a:lstStyle/>
          <a:p>
            <a:pPr fontAlgn="base"/>
            <a:r>
              <a:rPr lang="ro-RO" sz="1400" b="1" dirty="0"/>
              <a:t>Co-fondatorul </a:t>
            </a:r>
            <a:r>
              <a:rPr lang="ro-RO" sz="1400" b="1" dirty="0" err="1"/>
              <a:t>Pirate</a:t>
            </a:r>
            <a:r>
              <a:rPr lang="ro-RO" sz="1400" b="1" dirty="0"/>
              <a:t> Bay arestat în Suedia pentru o sentință legată de încălcarea drepturilor de autor</a:t>
            </a:r>
            <a:endParaRPr lang="en-US" sz="1400" b="1" dirty="0"/>
          </a:p>
          <a:p>
            <a:r>
              <a:rPr lang="ro-RO" sz="1400" dirty="0"/>
              <a:t>STOCKHOLM (Reuters) - Unul dintre </a:t>
            </a:r>
            <a:r>
              <a:rPr lang="ro-RO" sz="1400" dirty="0" err="1"/>
              <a:t>co</a:t>
            </a:r>
            <a:r>
              <a:rPr lang="ro-RO" sz="1400" dirty="0"/>
              <a:t>-fondatorii site-ului web </a:t>
            </a:r>
            <a:r>
              <a:rPr lang="ro-RO" sz="1400" dirty="0" err="1"/>
              <a:t>Pirate</a:t>
            </a:r>
            <a:r>
              <a:rPr lang="ro-RO" sz="1400" dirty="0"/>
              <a:t> Bay a fost arestat în sudul Suediei pentru executarea unei sentințe pentru încălcarea drepturilor de autor după ce s-a ascuns timp de doi ani, a afirmat poliția din Suedia duminică.</a:t>
            </a:r>
            <a:endParaRPr lang="en-US" sz="1400" dirty="0"/>
          </a:p>
        </p:txBody>
      </p:sp>
    </p:spTree>
    <p:extLst>
      <p:ext uri="{BB962C8B-B14F-4D97-AF65-F5344CB8AC3E}">
        <p14:creationId xmlns:p14="http://schemas.microsoft.com/office/powerpoint/2010/main" val="241805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393190" y="9906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a:t>
            </a:r>
          </a:p>
          <a:p>
            <a:pPr algn="r"/>
            <a:r>
              <a:rPr lang="ro-RO" sz="2500">
                <a:solidFill>
                  <a:schemeClr val="bg1"/>
                </a:solidFill>
                <a:latin typeface="Verdana" panose="020B0604030504040204" pitchFamily="34" charset="0"/>
                <a:ea typeface="Verdana" panose="020B0604030504040204" pitchFamily="34" charset="0"/>
                <a:cs typeface="Verdana" charset="0"/>
              </a:rPr>
              <a:t>și a drepturilor aferente</a:t>
            </a:r>
          </a:p>
        </p:txBody>
      </p:sp>
      <p:pic>
        <p:nvPicPr>
          <p:cNvPr id="3" name="Picture 3">
            <a:extLst>
              <a:ext uri="{FF2B5EF4-FFF2-40B4-BE49-F238E27FC236}">
                <a16:creationId xmlns:a16="http://schemas.microsoft.com/office/drawing/2014/main" xmlns="" id="{23DB36BD-73D9-41EC-A5A1-C3C3EC35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275"/>
            <a:ext cx="9144000" cy="554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2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fontScale="92500" lnSpcReduction="10000"/>
          </a:bodyPr>
          <a:lstStyle/>
          <a:p>
            <a:pPr marL="0" indent="0" algn="just">
              <a:buNone/>
            </a:pPr>
            <a:r>
              <a:rPr lang="ro-RO"/>
              <a:t>La finalul acestui curs, participanții vor putea:</a:t>
            </a:r>
          </a:p>
          <a:p>
            <a:pPr marL="0" indent="0" algn="just">
              <a:buNone/>
            </a:pPr>
            <a:r>
              <a:rPr lang="ro-RO"/>
              <a:t>Să identifice elementele care reprezintă o infracțiune privind:</a:t>
            </a:r>
          </a:p>
          <a:p>
            <a:r>
              <a:rPr lang="ro-RO"/>
              <a:t>Falsuri informatice</a:t>
            </a:r>
          </a:p>
          <a:p>
            <a:r>
              <a:rPr lang="ro-RO"/>
              <a:t>Fraude informatice</a:t>
            </a:r>
          </a:p>
          <a:p>
            <a:r>
              <a:rPr lang="ro-RO"/>
              <a:t>Pornografie infantilă </a:t>
            </a:r>
          </a:p>
          <a:p>
            <a:r>
              <a:rPr lang="ro-RO"/>
              <a:t>Încălcarea drepturilor de autor și a drepturilor aferente</a:t>
            </a:r>
          </a:p>
          <a:p>
            <a:pPr marL="0" indent="0" algn="just">
              <a:buNone/>
            </a:pPr>
            <a:r>
              <a:rPr lang="ro-RO"/>
              <a:t>Să înțeleagă modul în care Convenția de la Budapesta incriminează complicitatea, participarea sau tentativa de infracțiune, și domeniul de aplicare a răspunderii persoanelor juridice</a:t>
            </a:r>
          </a:p>
          <a:p>
            <a:pPr marL="0" indent="0">
              <a:buNone/>
            </a:pPr>
            <a:endParaRPr lang="en-US"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endParaRPr lang="en-GB" smtClean="0"/>
          </a:p>
        </p:txBody>
      </p:sp>
      <p:sp>
        <p:nvSpPr>
          <p:cNvPr id="4" name="Text Placeholder 3"/>
          <p:cNvSpPr>
            <a:spLocks noGrp="1"/>
          </p:cNvSpPr>
          <p:nvPr>
            <p:ph type="body" sz="quarter" idx="11"/>
          </p:nvPr>
        </p:nvSpPr>
        <p:spPr/>
        <p:txBody>
          <a:bodyPr/>
          <a:lstStyle/>
          <a:p>
            <a:endParaRPr lang="en-GB" dirty="0">
              <a:latin typeface="Verdana" charset="0"/>
              <a:cs typeface="Verdana" charset="0"/>
            </a:endParaRPr>
          </a:p>
          <a:p>
            <a:r>
              <a:rPr lang="ro-RO">
                <a:latin typeface="Verdana" charset="0"/>
                <a:cs typeface="Verdana" charset="0"/>
              </a:rPr>
              <a:t>Obiectivele cursului</a:t>
            </a:r>
          </a:p>
          <a:p>
            <a:endParaRPr lang="en-US" dirty="0"/>
          </a:p>
        </p:txBody>
      </p:sp>
    </p:spTree>
    <p:extLst>
      <p:ext uri="{BB962C8B-B14F-4D97-AF65-F5344CB8AC3E}">
        <p14:creationId xmlns:p14="http://schemas.microsoft.com/office/powerpoint/2010/main" val="96239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pe care le consideră necesare pentru a incrimina, în baza legislației naționale, </a:t>
            </a:r>
            <a:r>
              <a:rPr lang="ro-RO" sz="1500" b="1">
                <a:solidFill>
                  <a:srgbClr val="FF0000"/>
                </a:solidFill>
              </a:rPr>
              <a:t>încălcarea drepturilor de autor</a:t>
            </a:r>
            <a:r>
              <a:rPr lang="ro-RO" sz="1500"/>
              <a:t>, așa cum este </a:t>
            </a:r>
            <a:r>
              <a:rPr lang="ro-RO" sz="1500" b="1">
                <a:solidFill>
                  <a:srgbClr val="FF0000"/>
                </a:solidFill>
              </a:rPr>
              <a:t>definită de legislația</a:t>
            </a:r>
            <a:r>
              <a:rPr lang="ro-RO" sz="1500"/>
              <a:t> Părții respective, </a:t>
            </a:r>
            <a:r>
              <a:rPr lang="ro-RO" sz="1500" b="1">
                <a:solidFill>
                  <a:srgbClr val="FF0000"/>
                </a:solidFill>
              </a:rPr>
              <a:t>în baza obligațiilor asumate în baza Acordului de la Paris din 24 iulie 1971 privind revizuirea Convenției de la Berna pentru protecția operelor literare și artistice, Convenției privind aspectele comerciale ale drepturilor de proprietate intelectuală și Tratatul WIPO privind drepturile de autor</a:t>
            </a:r>
            <a:r>
              <a:rPr lang="ro-RO" sz="1500"/>
              <a:t>, cu excepția drepturilor morale conferite de aceste convenții, atunci când aceste acțiuni sunt comise </a:t>
            </a:r>
            <a:r>
              <a:rPr lang="ro-RO" sz="1500" b="1">
                <a:solidFill>
                  <a:srgbClr val="FF0000"/>
                </a:solidFill>
              </a:rPr>
              <a:t>în mod intenționat</a:t>
            </a:r>
            <a:r>
              <a:rPr lang="ro-RO" sz="1500"/>
              <a:t>, în scop comercial și </a:t>
            </a:r>
            <a:r>
              <a:rPr lang="ro-RO" sz="1500" b="1">
                <a:solidFill>
                  <a:srgbClr val="FF0000"/>
                </a:solidFill>
              </a:rPr>
              <a:t>cu ajutorul unui sistem informatic.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53280" y="1336957"/>
            <a:ext cx="3992880" cy="2631490"/>
          </a:xfrm>
          <a:prstGeom prst="rect">
            <a:avLst/>
          </a:prstGeom>
        </p:spPr>
        <p:txBody>
          <a:bodyPr wrap="square">
            <a:spAutoFit/>
          </a:bodyPr>
          <a:lstStyle/>
          <a:p>
            <a:pPr marL="342900" indent="-342900" algn="just">
              <a:buFont typeface="Wingdings" pitchFamily="2" charset="2"/>
              <a:buChar char="ü"/>
            </a:pPr>
            <a:r>
              <a:rPr lang="ro-RO" sz="1500"/>
              <a:t>Incriminează încălcarea intenționată a drepturilor de autor și a drepturilor aferente din acordurile indicate în articol, atunci când aceste încălcări au fost comise cu ajutorul unui sistem informatic și în scop comercial</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Această prevedere doar asigură că incriminarea infracțiunilor legate de drepturile de autor este aplicată pentru acțiunile comise cu ajutorul unui sistem informatic</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44624"/>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și a drepturilor aferente („încălcarea drepturilor de autor…”)</a:t>
            </a:r>
          </a:p>
        </p:txBody>
      </p:sp>
    </p:spTree>
    <p:extLst>
      <p:ext uri="{BB962C8B-B14F-4D97-AF65-F5344CB8AC3E}">
        <p14:creationId xmlns:p14="http://schemas.microsoft.com/office/powerpoint/2010/main" val="286002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pe care le consideră necesare pentru a incrimina, în baza legislației naționale, încălcarea drepturilor de autor, așa cum este definită de legislația Părții respective, în baza obligațiilor asumate în baza Acordului de la Paris din 24 iulie 1971 privind revizuirea Convenției de la Berna pentru protecția operelor literare și artistice, Convenției privind aspectele comerciale ale drepturilor de proprietate intelectuală și Tratatul WIPO privind drepturile de autor, cu excepția drepturilor morale conferite de aceste convenții, atunci când aceste acțiuni sunt comise în mod intenționat, </a:t>
            </a:r>
            <a:r>
              <a:rPr lang="ro-RO" sz="1500" b="1">
                <a:solidFill>
                  <a:srgbClr val="FF0000"/>
                </a:solidFill>
              </a:rPr>
              <a:t>în scop comercial</a:t>
            </a:r>
            <a:r>
              <a:rPr lang="ro-RO" sz="1500"/>
              <a:t> și cu ajutorul unui sistem informatic.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22800" y="1336957"/>
            <a:ext cx="4003040" cy="1815882"/>
          </a:xfrm>
          <a:prstGeom prst="rect">
            <a:avLst/>
          </a:prstGeom>
        </p:spPr>
        <p:txBody>
          <a:bodyPr wrap="square">
            <a:spAutoFit/>
          </a:bodyPr>
          <a:lstStyle/>
          <a:p>
            <a:pPr marL="342900" indent="-342900" algn="just">
              <a:buFont typeface="Wingdings" pitchFamily="2" charset="2"/>
              <a:buChar char="ü"/>
            </a:pPr>
            <a:r>
              <a:rPr lang="ro-RO" sz="1600"/>
              <a:t>În conformitate cu Articolul 61 din Acordul TRIPS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Vizează pirateria la nivel comercial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Părțile pot ignora pragul de pirateria la nivel comercial și pot incrimina alte cazuri de încălcare a drepturilor de autor</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511300" y="7112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și </a:t>
            </a:r>
          </a:p>
          <a:p>
            <a:pPr algn="r"/>
            <a:r>
              <a:rPr lang="ro-RO" sz="2500">
                <a:solidFill>
                  <a:schemeClr val="bg1"/>
                </a:solidFill>
                <a:latin typeface="Verdana" panose="020B0604030504040204" pitchFamily="34" charset="0"/>
                <a:ea typeface="Verdana" panose="020B0604030504040204" pitchFamily="34" charset="0"/>
                <a:cs typeface="Verdana" charset="0"/>
              </a:rPr>
              <a:t>a drepturilor aferente („în scop comercial”)</a:t>
            </a:r>
          </a:p>
        </p:txBody>
      </p:sp>
    </p:spTree>
    <p:extLst>
      <p:ext uri="{BB962C8B-B14F-4D97-AF65-F5344CB8AC3E}">
        <p14:creationId xmlns:p14="http://schemas.microsoft.com/office/powerpoint/2010/main" val="106216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49437" y="1336957"/>
            <a:ext cx="3889351" cy="4247317"/>
          </a:xfrm>
          <a:prstGeom prst="rect">
            <a:avLst/>
          </a:prstGeom>
        </p:spPr>
        <p:txBody>
          <a:bodyPr wrap="square">
            <a:spAutoFit/>
          </a:bodyPr>
          <a:lstStyle/>
          <a:p>
            <a:pPr marL="342900" indent="-342900" algn="just">
              <a:buFont typeface="Wingdings" pitchFamily="2" charset="2"/>
              <a:buChar char="Ø"/>
            </a:pPr>
            <a:r>
              <a:rPr lang="ro-RO" sz="1500"/>
              <a:t>2 Fiecare dintre Părți va adopta măsurile legislative și de altă natură pe care le consideră necesare pentru a incrimina, în baza legislației naționale, </a:t>
            </a:r>
            <a:r>
              <a:rPr lang="ro-RO" sz="1500" b="1">
                <a:solidFill>
                  <a:srgbClr val="FF0000"/>
                </a:solidFill>
              </a:rPr>
              <a:t>încălcarea drepturilor aferente</a:t>
            </a:r>
            <a:r>
              <a:rPr lang="ro-RO" sz="1500"/>
              <a:t>, în baza obligațiilor asumate în baza </a:t>
            </a:r>
            <a:r>
              <a:rPr lang="ro-RO" sz="1500" b="1">
                <a:solidFill>
                  <a:srgbClr val="FF0000"/>
                </a:solidFill>
              </a:rPr>
              <a:t>Convenției internaționale privind protecția actorilor, producătorilor fonogramelor și a radiodifuzorilor (Convenția de la Roma), a Acordului privind aspectele comerciale ale drepturilor de proprietate intelectuală și a Tratatului WIPO</a:t>
            </a:r>
            <a:r>
              <a:rPr lang="ro-RO" sz="1500"/>
              <a:t>, cu excepțiile drepturilor morale conferite de aceste convenții, atunci când aceste acțiuni sunt comise </a:t>
            </a:r>
            <a:r>
              <a:rPr lang="ro-RO" sz="1500" b="1">
                <a:solidFill>
                  <a:srgbClr val="FF0000"/>
                </a:solidFill>
              </a:rPr>
              <a:t>în mod intenționat</a:t>
            </a:r>
            <a:r>
              <a:rPr lang="ro-RO" sz="1500"/>
              <a:t>, în </a:t>
            </a:r>
            <a:r>
              <a:rPr lang="ro-RO" sz="1500" b="1">
                <a:solidFill>
                  <a:srgbClr val="FF0000"/>
                </a:solidFill>
              </a:rPr>
              <a:t>scop comercial</a:t>
            </a:r>
            <a:r>
              <a:rPr lang="ro-RO" sz="1500"/>
              <a:t> și </a:t>
            </a:r>
            <a:r>
              <a:rPr lang="ro-RO" sz="1500" b="1">
                <a:solidFill>
                  <a:srgbClr val="FF0000"/>
                </a:solidFill>
              </a:rPr>
              <a:t>cu ajutorul unui sistem informatic.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5968" y="1336957"/>
            <a:ext cx="4245839" cy="2400657"/>
          </a:xfrm>
          <a:prstGeom prst="rect">
            <a:avLst/>
          </a:prstGeom>
        </p:spPr>
        <p:txBody>
          <a:bodyPr wrap="square">
            <a:spAutoFit/>
          </a:bodyPr>
          <a:lstStyle/>
          <a:p>
            <a:pPr marL="342900" indent="-342900" algn="just">
              <a:buFont typeface="Wingdings" pitchFamily="2" charset="2"/>
              <a:buChar char="ü"/>
            </a:pPr>
            <a:r>
              <a:rPr lang="ro-RO" sz="1500"/>
              <a:t>Incriminează încălcarea intenționată a drepturilor aferente din acordurile indicate în articol, atunci când aceste încălcări au fost comise cu ajutorul unui sistem informatic și în scop comercial</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Această prevedere doar asigură că incriminarea infracțiunilor legate de drepturile aferente este aplicată pentru acțiunile comise cu ajutorul unui sistem informatic</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13510" y="129540"/>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a:solidFill>
                  <a:schemeClr val="bg1"/>
                </a:solidFill>
                <a:latin typeface="Verdana" panose="020B0604030504040204" pitchFamily="34" charset="0"/>
                <a:ea typeface="Verdana" panose="020B0604030504040204" pitchFamily="34" charset="0"/>
                <a:cs typeface="Verdana" charset="0"/>
              </a:rPr>
              <a:t>Încălcarea drepturilor de autor și a drepturilor aferente („încălcarea drepturilor aferente…”)</a:t>
            </a:r>
          </a:p>
        </p:txBody>
      </p:sp>
    </p:spTree>
    <p:extLst>
      <p:ext uri="{BB962C8B-B14F-4D97-AF65-F5344CB8AC3E}">
        <p14:creationId xmlns:p14="http://schemas.microsoft.com/office/powerpoint/2010/main" val="3297079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2400657"/>
          </a:xfrm>
          <a:prstGeom prst="rect">
            <a:avLst/>
          </a:prstGeom>
        </p:spPr>
        <p:txBody>
          <a:bodyPr wrap="square">
            <a:spAutoFit/>
          </a:bodyPr>
          <a:lstStyle/>
          <a:p>
            <a:pPr marL="342900" indent="-342900" algn="just">
              <a:buFont typeface="Wingdings" pitchFamily="2" charset="2"/>
              <a:buChar char="Ø"/>
            </a:pPr>
            <a:r>
              <a:rPr lang="ro-RO" sz="1500"/>
              <a:t>3 Oricare dintre Părți își poate rezerva dreptul de a nu începe urmărirea penală în baza paragrafelor 1 și 2 din prezentul articol în </a:t>
            </a:r>
            <a:r>
              <a:rPr lang="ro-RO" sz="1500" b="1">
                <a:solidFill>
                  <a:srgbClr val="FF0000"/>
                </a:solidFill>
              </a:rPr>
              <a:t>circumstanțe limitate</a:t>
            </a:r>
            <a:r>
              <a:rPr lang="ro-RO" sz="1500"/>
              <a:t>, cu condiția ca </a:t>
            </a:r>
            <a:r>
              <a:rPr lang="ro-RO" sz="1500" b="1">
                <a:solidFill>
                  <a:srgbClr val="FF0000"/>
                </a:solidFill>
              </a:rPr>
              <a:t>alte remedii efective</a:t>
            </a:r>
            <a:r>
              <a:rPr lang="ro-RO" sz="1500"/>
              <a:t> să fie disponibile și ca </a:t>
            </a:r>
            <a:r>
              <a:rPr lang="ro-RO" sz="1500" b="1">
                <a:solidFill>
                  <a:srgbClr val="FF0000"/>
                </a:solidFill>
              </a:rPr>
              <a:t>acest drept să nu conducă la o derogare de la obligațiile internaționale ale Părții </a:t>
            </a:r>
            <a:r>
              <a:rPr lang="ro-RO" sz="1500"/>
              <a:t>prevăzute în documentele internaționale menționate în paragrafele 1 și 2 din prezentul articol.</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51121" y="1270001"/>
            <a:ext cx="4073119" cy="2400657"/>
          </a:xfrm>
          <a:prstGeom prst="rect">
            <a:avLst/>
          </a:prstGeom>
        </p:spPr>
        <p:txBody>
          <a:bodyPr wrap="square">
            <a:spAutoFit/>
          </a:bodyPr>
          <a:lstStyle/>
          <a:p>
            <a:pPr marL="342900" indent="-342900" algn="just">
              <a:buFont typeface="Wingdings" pitchFamily="2" charset="2"/>
              <a:buChar char="ü"/>
            </a:pPr>
            <a:r>
              <a:rPr lang="ro-RO" sz="1500"/>
              <a:t>Circumstanțele limitate pot să justifice neînceperea urmăririi penale pentru încălcarea drepturilor de autor și a drepturilor aferente, ca de exemplu:</a:t>
            </a:r>
          </a:p>
          <a:p>
            <a:pPr algn="just"/>
            <a:endParaRPr lang="en-US" sz="1500" dirty="0"/>
          </a:p>
          <a:p>
            <a:pPr marL="800100" lvl="1" indent="-342900" algn="just">
              <a:buFont typeface="Wingdings" pitchFamily="2" charset="2"/>
              <a:buChar char="ü"/>
            </a:pPr>
            <a:r>
              <a:rPr lang="ro-RO" sz="1500"/>
              <a:t>Importuri paralele</a:t>
            </a:r>
          </a:p>
          <a:p>
            <a:pPr marL="800100" lvl="1" indent="-342900" algn="just">
              <a:buFont typeface="Wingdings" pitchFamily="2" charset="2"/>
              <a:buChar char="ü"/>
            </a:pPr>
            <a:r>
              <a:rPr lang="ro-RO" sz="1500"/>
              <a:t>Drepturi de închiriere</a:t>
            </a:r>
          </a:p>
          <a:p>
            <a:pPr marL="800100" lvl="1" indent="-342900" algn="just">
              <a:buFont typeface="Wingdings" pitchFamily="2" charset="2"/>
              <a:buChar char="ü"/>
            </a:pPr>
            <a:endParaRPr lang="en-US" sz="1500" dirty="0"/>
          </a:p>
          <a:p>
            <a:pPr marL="342900" indent="-342900" algn="just">
              <a:buFont typeface="Wingdings" pitchFamily="2" charset="2"/>
              <a:buChar char="ü"/>
            </a:pPr>
            <a:r>
              <a:rPr lang="ro-RO" sz="1500"/>
              <a:t>Cu toate acestea, în acest caz trebuie să existe remedii eficiente (de ex. măsuri civile sau administrative)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511300" y="13970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Încălcarea drepturilor de autor și a drepturilor aferente („circumstanțe limitate…”)</a:t>
            </a:r>
          </a:p>
        </p:txBody>
      </p:sp>
    </p:spTree>
    <p:extLst>
      <p:ext uri="{BB962C8B-B14F-4D97-AF65-F5344CB8AC3E}">
        <p14:creationId xmlns:p14="http://schemas.microsoft.com/office/powerpoint/2010/main" val="112052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a:latin typeface="+mn-lt"/>
              </a:rPr>
              <a:t>RĂSPUNDERE AUXILIARĂ</a:t>
            </a:r>
          </a:p>
        </p:txBody>
      </p:sp>
      <p:sp>
        <p:nvSpPr>
          <p:cNvPr id="3" name="Text Placeholder 2"/>
          <p:cNvSpPr>
            <a:spLocks noGrp="1"/>
          </p:cNvSpPr>
          <p:nvPr>
            <p:ph type="body" idx="1"/>
          </p:nvPr>
        </p:nvSpPr>
        <p:spPr/>
        <p:txBody>
          <a:bodyPr/>
          <a:lstStyle/>
          <a:p>
            <a:r>
              <a:rPr lang="ro-RO">
                <a:latin typeface="Verdana" panose="020B0604030504040204" pitchFamily="34" charset="0"/>
                <a:ea typeface="Verdana" panose="020B0604030504040204" pitchFamily="34" charset="0"/>
              </a:rPr>
              <a:t>Prevederi de fond ale Convenției de la Budapesta (Partea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44</a:t>
            </a:fld>
            <a:endParaRPr lang="en-GB" smtClean="0"/>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ro-RO">
                <a:latin typeface="Verdana" charset="0"/>
                <a:cs typeface="Verdana" charset="0"/>
              </a:rPr>
              <a:t>Secțiunea 5</a:t>
            </a:r>
          </a:p>
          <a:p>
            <a:endParaRPr lang="en-US" dirty="0"/>
          </a:p>
        </p:txBody>
      </p:sp>
    </p:spTree>
    <p:extLst>
      <p:ext uri="{BB962C8B-B14F-4D97-AF65-F5344CB8AC3E}">
        <p14:creationId xmlns:p14="http://schemas.microsoft.com/office/powerpoint/2010/main" val="262999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281517" y="1302314"/>
            <a:ext cx="3889351" cy="5170646"/>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pe care le consideră necesare pentru a incrimina în legislația națională, </a:t>
            </a:r>
            <a:r>
              <a:rPr lang="ro-RO" sz="1500" b="1">
                <a:solidFill>
                  <a:srgbClr val="FF0000"/>
                </a:solidFill>
              </a:rPr>
              <a:t>comiterea voluntară a infracțiunii de complicitate sau participare</a:t>
            </a:r>
            <a:r>
              <a:rPr lang="ro-RO" sz="1500"/>
              <a:t> la comiterea infracțiunilor stabilite în conformitate cu Articolele 2 - 10 din prezenta Convenție </a:t>
            </a:r>
            <a:r>
              <a:rPr lang="ro-RO" sz="1500" b="1">
                <a:solidFill>
                  <a:srgbClr val="FF0000"/>
                </a:solidFill>
              </a:rPr>
              <a:t>cu intenția de a comite această infracțiune. </a:t>
            </a:r>
          </a:p>
          <a:p>
            <a:pPr marL="342900" indent="-342900" algn="just">
              <a:buFont typeface="Wingdings" pitchFamily="2" charset="2"/>
              <a:buChar char="Ø"/>
            </a:pPr>
            <a:endParaRPr lang="en-US" sz="1500" dirty="0"/>
          </a:p>
          <a:p>
            <a:pPr marL="342900" indent="-342900" algn="just">
              <a:buFont typeface="Wingdings" pitchFamily="2" charset="2"/>
              <a:buChar char="Ø"/>
            </a:pPr>
            <a:r>
              <a:rPr lang="ro-RO" sz="1500"/>
              <a:t>2 Fiecare dintre Părți va adopta măsurile legislative și de altă natură pe care le consideră necesare pentru a incrimina în legislația națională, comiterea voluntară sau participare la comiterea infracțiunilor stabilite în conformitate cu Articolele 3 - 5, 7, 8, 9.1.a și c din prezenta Convenție. </a:t>
            </a:r>
          </a:p>
          <a:p>
            <a:pPr marL="342900" indent="-342900" algn="just">
              <a:buFont typeface="Wingdings" pitchFamily="2" charset="2"/>
              <a:buChar char="Ø"/>
            </a:pPr>
            <a:endParaRPr lang="en-US" sz="1500" dirty="0"/>
          </a:p>
          <a:p>
            <a:pPr marL="342900" indent="-342900" algn="just">
              <a:buFont typeface="Wingdings" pitchFamily="2" charset="2"/>
              <a:buChar char="Ø"/>
            </a:pPr>
            <a:r>
              <a:rPr lang="ro-RO" sz="1500"/>
              <a:t>3 Fiecare dintre Părți își poate rezerva dreptul de a nu aplica, integral sau parțial, paragraful 2 din prezentul Articol.</a:t>
            </a:r>
          </a:p>
        </p:txBody>
      </p:sp>
      <p:sp>
        <p:nvSpPr>
          <p:cNvPr id="6" name="Rectangle 5">
            <a:extLst>
              <a:ext uri="{FF2B5EF4-FFF2-40B4-BE49-F238E27FC236}">
                <a16:creationId xmlns:a16="http://schemas.microsoft.com/office/drawing/2014/main" xmlns="" id="{524B6456-681F-2F44-A01A-AD3514E81BD2}"/>
              </a:ext>
            </a:extLst>
          </p:cNvPr>
          <p:cNvSpPr/>
          <p:nvPr/>
        </p:nvSpPr>
        <p:spPr>
          <a:xfrm>
            <a:off x="4815840" y="1336957"/>
            <a:ext cx="3779520" cy="3046988"/>
          </a:xfrm>
          <a:prstGeom prst="rect">
            <a:avLst/>
          </a:prstGeom>
        </p:spPr>
        <p:txBody>
          <a:bodyPr wrap="square">
            <a:spAutoFit/>
          </a:bodyPr>
          <a:lstStyle/>
          <a:p>
            <a:pPr marL="342900" indent="-342900" algn="just">
              <a:buFont typeface="Wingdings" pitchFamily="2" charset="2"/>
              <a:buChar char="ü"/>
            </a:pPr>
            <a:r>
              <a:rPr lang="ro-RO" sz="1600"/>
              <a:t>Convenția de la Budapesta solicită incriminarea complicității sau participării la o infracțiune stabilită în conformitate cu prezenta prevedere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Trebuie să existe intenția de comitere a infracțiunii  </a:t>
            </a:r>
          </a:p>
          <a:p>
            <a:pPr marL="342900" indent="-342900" algn="just">
              <a:buFont typeface="Wingdings" pitchFamily="2" charset="2"/>
              <a:buChar char="ü"/>
            </a:pPr>
            <a:endParaRPr lang="en-US" sz="1600" dirty="0"/>
          </a:p>
          <a:p>
            <a:pPr marL="342900" indent="-342900" algn="just">
              <a:buFont typeface="Wingdings" pitchFamily="2" charset="2"/>
              <a:buChar char="ü"/>
            </a:pPr>
            <a:r>
              <a:rPr lang="ro-RO" sz="1600"/>
              <a:t>Un furnizor de servicii care oferă un mijloc de comitere a unei infracțiuni dar care nu demonstrează intenția de comitere a infracțiunii nu poate fi tras la răspundere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88176"/>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600">
                <a:solidFill>
                  <a:schemeClr val="bg1"/>
                </a:solidFill>
                <a:latin typeface="Verdana" panose="020B0604030504040204" pitchFamily="34" charset="0"/>
                <a:ea typeface="Verdana" panose="020B0604030504040204" pitchFamily="34" charset="0"/>
                <a:cs typeface="Verdana" charset="0"/>
              </a:rPr>
              <a:t>Tentativă și complicitate sau participare („complicitate sau participare voluntară…”)</a:t>
            </a:r>
          </a:p>
        </p:txBody>
      </p:sp>
    </p:spTree>
    <p:extLst>
      <p:ext uri="{BB962C8B-B14F-4D97-AF65-F5344CB8AC3E}">
        <p14:creationId xmlns:p14="http://schemas.microsoft.com/office/powerpoint/2010/main" val="2211560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210397" y="1336957"/>
            <a:ext cx="3889351" cy="5170646"/>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de altă natură pe care le consideră necesare pentru a incrimina în legislația națională, comiterea voluntară a infracțiunii de complicitate sau participare la comiterea infracțiunilor stabilite în conformitate cu Articolele 2 - 10 din prezenta Convenție cu intenția de a comite această infracțiune. </a:t>
            </a:r>
          </a:p>
          <a:p>
            <a:pPr marL="342900" indent="-342900" algn="just">
              <a:buFont typeface="Wingdings" pitchFamily="2" charset="2"/>
              <a:buChar char="Ø"/>
            </a:pPr>
            <a:endParaRPr lang="en-US" sz="1500" dirty="0"/>
          </a:p>
          <a:p>
            <a:pPr marL="342900" indent="-342900" algn="just">
              <a:buFont typeface="Wingdings" pitchFamily="2" charset="2"/>
              <a:buChar char="Ø"/>
            </a:pPr>
            <a:r>
              <a:rPr lang="ro-RO" sz="1500"/>
              <a:t>2 Fiecare dintre Părți va adopta măsurile legislative și de altă natură pe care le consideră necesare pentru a incrimina în legislația națională, comiterea voluntară sau </a:t>
            </a:r>
            <a:r>
              <a:rPr lang="ro-RO" sz="1500" b="1">
                <a:solidFill>
                  <a:srgbClr val="FF0000"/>
                </a:solidFill>
              </a:rPr>
              <a:t>tentativa de comitere a unei infracțiuni </a:t>
            </a:r>
            <a:r>
              <a:rPr lang="ro-RO" sz="1500"/>
              <a:t>stabilite în conformitate cu </a:t>
            </a:r>
            <a:r>
              <a:rPr lang="ro-RO" sz="1500" b="1">
                <a:solidFill>
                  <a:srgbClr val="FF0000"/>
                </a:solidFill>
              </a:rPr>
              <a:t>Articolele 3 - 5, 7, 8, și 9.1.a și c</a:t>
            </a:r>
            <a:r>
              <a:rPr lang="ro-RO" sz="1500"/>
              <a:t> din prezenta Convenție. </a:t>
            </a:r>
          </a:p>
          <a:p>
            <a:pPr marL="342900" indent="-342900" algn="just">
              <a:buFont typeface="Wingdings" pitchFamily="2" charset="2"/>
              <a:buChar char="Ø"/>
            </a:pPr>
            <a:endParaRPr lang="en-US" sz="1500" dirty="0"/>
          </a:p>
          <a:p>
            <a:pPr marL="342900" indent="-342900" algn="just">
              <a:buFont typeface="Wingdings" pitchFamily="2" charset="2"/>
              <a:buChar char="Ø"/>
            </a:pPr>
            <a:r>
              <a:rPr lang="ro-RO" sz="1500"/>
              <a:t>3 Fiecare dintre Părți </a:t>
            </a:r>
            <a:r>
              <a:rPr lang="ro-RO" sz="1500" b="1">
                <a:solidFill>
                  <a:srgbClr val="FF0000"/>
                </a:solidFill>
              </a:rPr>
              <a:t>își poate rezerva dreptul de a nu aplica, integral sau parțial, paragraful 2 </a:t>
            </a:r>
            <a:r>
              <a:rPr lang="ro-RO" sz="1500"/>
              <a:t> din prezentul Articol.</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80560" y="1336957"/>
            <a:ext cx="3992880" cy="3093154"/>
          </a:xfrm>
          <a:prstGeom prst="rect">
            <a:avLst/>
          </a:prstGeom>
        </p:spPr>
        <p:txBody>
          <a:bodyPr wrap="square">
            <a:spAutoFit/>
          </a:bodyPr>
          <a:lstStyle/>
          <a:p>
            <a:pPr marL="342900" indent="-342900" algn="just">
              <a:buFont typeface="Wingdings" pitchFamily="2" charset="2"/>
              <a:buChar char="ü"/>
            </a:pPr>
            <a:r>
              <a:rPr lang="ro-RO" sz="1500"/>
              <a:t>Convenția de la Budapesta nu solicită incriminarea tentativelor pentru toate convențiile</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Aceasta deoarece este dificil de anticipat tentativele pentru anumite infracțiuni (de exemplu, tentativa de oferire sau de punere la dispoziție a materialelor de pornografie infantilă) </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Tentativele trebuie să fie intenționate pentru a atrage răspunderea penală </a:t>
            </a:r>
          </a:p>
          <a:p>
            <a:pPr marL="342900" indent="-342900" algn="just">
              <a:buFont typeface="Wingdings" pitchFamily="2" charset="2"/>
              <a:buChar char="ü"/>
            </a:pPr>
            <a:endParaRPr lang="en-US" sz="1500" dirty="0"/>
          </a:p>
          <a:p>
            <a:pPr marL="342900" indent="-342900" algn="just">
              <a:buFont typeface="Wingdings" pitchFamily="2" charset="2"/>
              <a:buChar char="ü"/>
            </a:pPr>
            <a:r>
              <a:rPr lang="ro-RO" sz="1500"/>
              <a:t>Părțile pot decide să nu incrimineze, integral sau parțial, tentativele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403350" y="88176"/>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500">
                <a:solidFill>
                  <a:schemeClr val="bg1"/>
                </a:solidFill>
                <a:latin typeface="Verdana" panose="020B0604030504040204" pitchFamily="34" charset="0"/>
                <a:ea typeface="Verdana" panose="020B0604030504040204" pitchFamily="34" charset="0"/>
                <a:cs typeface="Verdana" charset="0"/>
              </a:rPr>
              <a:t>Tentativă și complicitate sau participare </a:t>
            </a:r>
          </a:p>
          <a:p>
            <a:pPr algn="r"/>
            <a:r>
              <a:rPr lang="ro-RO" sz="2500">
                <a:solidFill>
                  <a:schemeClr val="bg1"/>
                </a:solidFill>
                <a:latin typeface="Verdana" panose="020B0604030504040204" pitchFamily="34" charset="0"/>
                <a:ea typeface="Verdana" panose="020B0604030504040204" pitchFamily="34" charset="0"/>
                <a:cs typeface="Verdana" charset="0"/>
              </a:rPr>
              <a:t>(„tentativa de comitere…”</a:t>
            </a:r>
          </a:p>
        </p:txBody>
      </p:sp>
    </p:spTree>
    <p:extLst>
      <p:ext uri="{BB962C8B-B14F-4D97-AF65-F5344CB8AC3E}">
        <p14:creationId xmlns:p14="http://schemas.microsoft.com/office/powerpoint/2010/main" val="2232797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ro-RO" sz="1500"/>
              <a:t>1 Fiecare dintre Părți va adopta măsurile legislative și alte măsuri pe care le consideră de cuviință pentru a se asigura că </a:t>
            </a:r>
            <a:r>
              <a:rPr lang="ro-RO" sz="1500" b="1">
                <a:solidFill>
                  <a:srgbClr val="FF0000"/>
                </a:solidFill>
              </a:rPr>
              <a:t>persoanele juridice pot fi trase la răspundere</a:t>
            </a:r>
            <a:r>
              <a:rPr lang="ro-RO" sz="1500"/>
              <a:t> pentru o infracțiune stabilită în conformitate cu prezenta Convenție, </a:t>
            </a:r>
            <a:r>
              <a:rPr lang="ro-RO" sz="1500" b="1">
                <a:solidFill>
                  <a:srgbClr val="FF0000"/>
                </a:solidFill>
              </a:rPr>
              <a:t>comisă în beneficiul lor de orice persoană fizică</a:t>
            </a:r>
            <a:r>
              <a:rPr lang="ro-RO" sz="1500"/>
              <a:t>, acționând individual sau în cadrul unui organism al persoanei juridice, care deține o </a:t>
            </a:r>
            <a:r>
              <a:rPr lang="ro-RO" sz="1500" b="1">
                <a:solidFill>
                  <a:srgbClr val="FF0000"/>
                </a:solidFill>
              </a:rPr>
              <a:t>funcție de conducere</a:t>
            </a:r>
            <a:r>
              <a:rPr lang="ro-RO" sz="1500"/>
              <a:t> în cadrul acesteia, pe baza: </a:t>
            </a:r>
          </a:p>
          <a:p>
            <a:pPr algn="just"/>
            <a:endParaRPr lang="en-US" sz="1500" dirty="0"/>
          </a:p>
          <a:p>
            <a:pPr lvl="1" algn="just"/>
            <a:r>
              <a:rPr lang="ro-RO" sz="1500"/>
              <a:t>a </a:t>
            </a:r>
            <a:r>
              <a:rPr lang="ro-RO" sz="1500" b="1">
                <a:solidFill>
                  <a:srgbClr val="FF0000"/>
                </a:solidFill>
              </a:rPr>
              <a:t>drepturilor de reprezentare </a:t>
            </a:r>
            <a:r>
              <a:rPr lang="ro-RO" sz="1500"/>
              <a:t>ale persoanei juridice; </a:t>
            </a:r>
          </a:p>
          <a:p>
            <a:pPr lvl="1" algn="just"/>
            <a:r>
              <a:rPr lang="ro-RO" sz="1500"/>
              <a:t>b </a:t>
            </a:r>
            <a:r>
              <a:rPr lang="ro-RO" sz="1500" b="1">
                <a:solidFill>
                  <a:srgbClr val="FF0000"/>
                </a:solidFill>
              </a:rPr>
              <a:t>autorității decizionale </a:t>
            </a:r>
            <a:r>
              <a:rPr lang="ro-RO" sz="1500"/>
              <a:t>în numele persoanei juridice; </a:t>
            </a:r>
          </a:p>
          <a:p>
            <a:pPr lvl="1" algn="just"/>
            <a:r>
              <a:rPr lang="ro-RO" sz="1500"/>
              <a:t>c </a:t>
            </a:r>
            <a:r>
              <a:rPr lang="ro-RO" sz="1500" b="1">
                <a:solidFill>
                  <a:srgbClr val="FF0000"/>
                </a:solidFill>
              </a:rPr>
              <a:t>capacității de exercitare a controlului </a:t>
            </a:r>
            <a:r>
              <a:rPr lang="ro-RO" sz="1500"/>
              <a:t>asupra persoanei juridice.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360562" cy="3323987"/>
          </a:xfrm>
          <a:prstGeom prst="rect">
            <a:avLst/>
          </a:prstGeom>
        </p:spPr>
        <p:txBody>
          <a:bodyPr wrap="square">
            <a:spAutoFit/>
          </a:bodyPr>
          <a:lstStyle/>
          <a:p>
            <a:pPr marL="342900" indent="-342900" algn="just">
              <a:buFont typeface="Wingdings" pitchFamily="2" charset="2"/>
              <a:buChar char="ü"/>
            </a:pPr>
            <a:r>
              <a:rPr lang="ro-RO" sz="1500"/>
              <a:t>Pentru atragerea răspunderii persoanelor juridice, este necesară îndeplinirea a patru condiții:</a:t>
            </a:r>
          </a:p>
          <a:p>
            <a:pPr marL="800100" lvl="1" indent="-342900" algn="just">
              <a:buFont typeface="Wingdings" pitchFamily="2" charset="2"/>
              <a:buChar char="ü"/>
            </a:pPr>
            <a:r>
              <a:rPr lang="ro-RO" sz="1500"/>
              <a:t>Comiterea unei infracțiuni în conformitate cu Convenția de la Budapesta</a:t>
            </a:r>
          </a:p>
          <a:p>
            <a:pPr marL="800100" lvl="1" indent="-342900" algn="just">
              <a:buFont typeface="Wingdings" pitchFamily="2" charset="2"/>
              <a:buChar char="ü"/>
            </a:pPr>
            <a:r>
              <a:rPr lang="ro-RO" sz="1500"/>
              <a:t>Infracțiunea trebuie să fie comisă în beneficiul unei persoane fizice</a:t>
            </a:r>
          </a:p>
          <a:p>
            <a:pPr marL="800100" lvl="1" indent="-342900" algn="just">
              <a:buFont typeface="Wingdings" pitchFamily="2" charset="2"/>
              <a:buChar char="ü"/>
            </a:pPr>
            <a:r>
              <a:rPr lang="ro-RO" sz="1500"/>
              <a:t>Infracțiunea trebuie să fie comisă de persoana care deține o „funcție de conducere” (o funcție înaltă în cadrul organizației)  </a:t>
            </a:r>
          </a:p>
          <a:p>
            <a:pPr marL="800100" lvl="1" indent="-342900" algn="just">
              <a:buFont typeface="Wingdings" pitchFamily="2" charset="2"/>
              <a:buChar char="ü"/>
            </a:pPr>
            <a:r>
              <a:rPr lang="ro-RO" sz="1500"/>
              <a:t>Persoana din funcția de conducere trebuie să acționeze pe baza:</a:t>
            </a:r>
          </a:p>
          <a:p>
            <a:pPr marL="1257300" lvl="2" indent="-342900" algn="just">
              <a:buFont typeface="Wingdings" pitchFamily="2" charset="2"/>
              <a:buChar char="ü"/>
            </a:pPr>
            <a:r>
              <a:rPr lang="ro-RO" sz="1500"/>
              <a:t>drepturilor de reprezentare</a:t>
            </a:r>
          </a:p>
          <a:p>
            <a:pPr marL="1257300" lvl="2" indent="-342900" algn="just">
              <a:buFont typeface="Wingdings" pitchFamily="2" charset="2"/>
              <a:buChar char="ü"/>
            </a:pPr>
            <a:r>
              <a:rPr lang="ro-RO" sz="1500"/>
              <a:t>dreptului decizional</a:t>
            </a:r>
          </a:p>
          <a:p>
            <a:pPr marL="1257300" lvl="2" indent="-342900" algn="just">
              <a:buFont typeface="Wingdings" pitchFamily="2" charset="2"/>
              <a:buChar char="ü"/>
            </a:pPr>
            <a:r>
              <a:rPr lang="ro-RO" sz="1500"/>
              <a:t>autorității de exercitare a controlului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389756" y="86152"/>
            <a:ext cx="763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000" dirty="0">
                <a:solidFill>
                  <a:schemeClr val="bg1"/>
                </a:solidFill>
                <a:latin typeface="Verdana" panose="020B0604030504040204" pitchFamily="34" charset="0"/>
                <a:ea typeface="Verdana" panose="020B0604030504040204" pitchFamily="34" charset="0"/>
                <a:cs typeface="Verdana" charset="0"/>
              </a:rPr>
              <a:t>Răspunderea persoanelor juridice  </a:t>
            </a:r>
          </a:p>
          <a:p>
            <a:pPr algn="r"/>
            <a:r>
              <a:rPr lang="ro-RO" sz="2000" dirty="0">
                <a:solidFill>
                  <a:schemeClr val="bg1"/>
                </a:solidFill>
                <a:latin typeface="Verdana" panose="020B0604030504040204" pitchFamily="34" charset="0"/>
                <a:ea typeface="Verdana" panose="020B0604030504040204" pitchFamily="34" charset="0"/>
                <a:cs typeface="Verdana" charset="0"/>
              </a:rPr>
              <a:t>(„persoanele juridice pot fi trase la răspundere…”</a:t>
            </a:r>
          </a:p>
        </p:txBody>
      </p:sp>
    </p:spTree>
    <p:extLst>
      <p:ext uri="{BB962C8B-B14F-4D97-AF65-F5344CB8AC3E}">
        <p14:creationId xmlns:p14="http://schemas.microsoft.com/office/powerpoint/2010/main" val="110097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129117" y="1336957"/>
            <a:ext cx="3889351" cy="4770537"/>
          </a:xfrm>
          <a:prstGeom prst="rect">
            <a:avLst/>
          </a:prstGeom>
        </p:spPr>
        <p:txBody>
          <a:bodyPr wrap="square">
            <a:spAutoFit/>
          </a:bodyPr>
          <a:lstStyle/>
          <a:p>
            <a:pPr marL="342900" indent="-342900" algn="just">
              <a:buFont typeface="Wingdings" pitchFamily="2" charset="2"/>
              <a:buChar char="Ø"/>
            </a:pPr>
            <a:r>
              <a:rPr lang="ro-RO" sz="1600"/>
              <a:t>2 În plus față de cazurile prevăzute deja în paragraful 1 al prezentului articol, fiecare dintre Părți va lua măsurile necesare pentru a se asigura că persoanele juridice pot fi trase la răspundere atunci când </a:t>
            </a:r>
            <a:r>
              <a:rPr lang="ro-RO" sz="1600" b="1">
                <a:solidFill>
                  <a:srgbClr val="FF0000"/>
                </a:solidFill>
              </a:rPr>
              <a:t>absența supravegherii sau controlului din partea unei persoane fizice menționate în paragraful 1</a:t>
            </a:r>
            <a:r>
              <a:rPr lang="ro-RO" sz="1600"/>
              <a:t> a </a:t>
            </a:r>
            <a:r>
              <a:rPr lang="ro-RO" sz="1600" b="1">
                <a:solidFill>
                  <a:srgbClr val="FF0000"/>
                </a:solidFill>
              </a:rPr>
              <a:t>condus la </a:t>
            </a:r>
            <a:r>
              <a:rPr lang="ro-RO" sz="1600"/>
              <a:t> </a:t>
            </a:r>
            <a:r>
              <a:rPr lang="ro-RO" sz="1600" b="1">
                <a:solidFill>
                  <a:srgbClr val="FF0000"/>
                </a:solidFill>
              </a:rPr>
              <a:t>comiterea </a:t>
            </a:r>
            <a:r>
              <a:rPr lang="ro-RO" sz="1600"/>
              <a:t>unei infracțiuni prevăzute în prezenta Convenție </a:t>
            </a:r>
            <a:r>
              <a:rPr lang="ro-RO" sz="1600" b="1">
                <a:solidFill>
                  <a:srgbClr val="FF0000"/>
                </a:solidFill>
              </a:rPr>
              <a:t>în beneficiul persoanei juridice respective de către o persoană fizică care acționează sub autoritatea sa.</a:t>
            </a:r>
            <a:r>
              <a:rPr lang="ro-RO" sz="1600"/>
              <a:t> </a:t>
            </a:r>
          </a:p>
          <a:p>
            <a:pPr marL="342900" indent="-342900" algn="just">
              <a:buFont typeface="Wingdings" pitchFamily="2" charset="2"/>
              <a:buChar char="Ø"/>
            </a:pPr>
            <a:r>
              <a:rPr lang="ro-RO" sz="1600"/>
              <a:t>3 Subiect al principiilor juridice ale Părții respective, răspunderea unei persoane juridice poate fi de natură penală, civilă sau administrativă. </a:t>
            </a:r>
          </a:p>
          <a:p>
            <a:pPr marL="342900" indent="-342900" algn="just">
              <a:buFont typeface="Wingdings" pitchFamily="2" charset="2"/>
              <a:buChar char="Ø"/>
            </a:pPr>
            <a:r>
              <a:rPr lang="ro-RO" sz="1600"/>
              <a:t>4 Această răspundere nu va prejudicia răspunderea penală a persoanelor care au comis infracțiunea.</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7678" y="1336957"/>
            <a:ext cx="4147202" cy="3323987"/>
          </a:xfrm>
          <a:prstGeom prst="rect">
            <a:avLst/>
          </a:prstGeom>
        </p:spPr>
        <p:txBody>
          <a:bodyPr wrap="square">
            <a:spAutoFit/>
          </a:bodyPr>
          <a:lstStyle/>
          <a:p>
            <a:pPr marL="342900" indent="-342900" algn="just">
              <a:buFont typeface="Wingdings" pitchFamily="2" charset="2"/>
              <a:buChar char="ü"/>
            </a:pPr>
            <a:r>
              <a:rPr lang="ro-RO" sz="1500"/>
              <a:t>Persoanele juridice pot fi trase de asemenea la răspundere dacă infracțiunea comisă de o persoană, alta decât cea aflată în funcție de conducere (de exemplu, un angajat sau un agent care acționează în baza autorității) dacă:</a:t>
            </a:r>
          </a:p>
          <a:p>
            <a:pPr marL="800100" lvl="1" indent="-342900" algn="just">
              <a:buFont typeface="Wingdings" pitchFamily="2" charset="2"/>
              <a:buChar char="ü"/>
            </a:pPr>
            <a:r>
              <a:rPr lang="ro-RO" sz="1500"/>
              <a:t>infracțiune comisă de angajatul sau agentul respectiv </a:t>
            </a:r>
          </a:p>
          <a:p>
            <a:pPr marL="800100" lvl="1" indent="-342900" algn="just">
              <a:buFont typeface="Wingdings" pitchFamily="2" charset="2"/>
              <a:buChar char="ü"/>
            </a:pPr>
            <a:r>
              <a:rPr lang="ro-RO" sz="1500"/>
              <a:t>infracțiune comisă în beneficiul persoanei fizice</a:t>
            </a:r>
          </a:p>
          <a:p>
            <a:pPr marL="800100" lvl="1" indent="-342900" algn="just">
              <a:buFont typeface="Wingdings" pitchFamily="2" charset="2"/>
              <a:buChar char="ü"/>
            </a:pPr>
            <a:r>
              <a:rPr lang="ro-RO" sz="1500"/>
              <a:t>comiterea a fost facilitată de persoana care nu a luat măsurile rezonabile sau adecvate pentru supravegherea angajatului sau agentului respectiv</a:t>
            </a:r>
          </a:p>
          <a:p>
            <a:pPr marL="342900" indent="-342900" algn="just">
              <a:buFont typeface="Wingdings" pitchFamily="2" charset="2"/>
              <a:buChar char="ü"/>
            </a:pPr>
            <a:r>
              <a:rPr lang="ro-RO" sz="1500"/>
              <a:t>Nu mandatează supravegherea generală a comunicațiilor angajaților </a:t>
            </a:r>
          </a:p>
        </p:txBody>
      </p:sp>
      <p:sp>
        <p:nvSpPr>
          <p:cNvPr id="10" name="TextBox 7">
            <a:extLst>
              <a:ext uri="{FF2B5EF4-FFF2-40B4-BE49-F238E27FC236}">
                <a16:creationId xmlns:a16="http://schemas.microsoft.com/office/drawing/2014/main" xmlns="" id="{C4DDA362-433C-4CC6-A381-E011890633CA}"/>
              </a:ext>
            </a:extLst>
          </p:cNvPr>
          <p:cNvSpPr txBox="1">
            <a:spLocks noChangeArrowheads="1"/>
          </p:cNvSpPr>
          <p:nvPr/>
        </p:nvSpPr>
        <p:spPr bwMode="auto">
          <a:xfrm>
            <a:off x="1511300" y="228392"/>
            <a:ext cx="7632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600">
                <a:solidFill>
                  <a:schemeClr val="bg1"/>
                </a:solidFill>
                <a:latin typeface="Verdana" panose="020B0604030504040204" pitchFamily="34" charset="0"/>
                <a:ea typeface="Verdana" panose="020B0604030504040204" pitchFamily="34" charset="0"/>
                <a:cs typeface="Verdana" charset="0"/>
              </a:rPr>
              <a:t>Răspunderea persoanelor juridice („absența supravegherii…”)</a:t>
            </a:r>
          </a:p>
        </p:txBody>
      </p:sp>
    </p:spTree>
    <p:extLst>
      <p:ext uri="{BB962C8B-B14F-4D97-AF65-F5344CB8AC3E}">
        <p14:creationId xmlns:p14="http://schemas.microsoft.com/office/powerpoint/2010/main" val="1506125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Obiectivele cursului</a:t>
            </a:r>
          </a:p>
        </p:txBody>
      </p:sp>
      <p:sp>
        <p:nvSpPr>
          <p:cNvPr id="3" name="Content Placeholder 2">
            <a:extLst>
              <a:ext uri="{FF2B5EF4-FFF2-40B4-BE49-F238E27FC236}">
                <a16:creationId xmlns:a16="http://schemas.microsoft.com/office/drawing/2014/main" xmlns=""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ro-RO" sz="2400" b="1">
                <a:ea typeface="Verdana" panose="020B0604030504040204" pitchFamily="34" charset="0"/>
              </a:rPr>
              <a:t>La finalul acestui curs, participanții vor putea:</a:t>
            </a:r>
          </a:p>
          <a:p>
            <a:pPr marL="0" indent="0" algn="just">
              <a:buNone/>
            </a:pPr>
            <a:endParaRPr lang="en-GB" sz="2400" b="1" dirty="0">
              <a:ea typeface="Verdana" panose="020B0604030504040204" pitchFamily="34" charset="0"/>
            </a:endParaRPr>
          </a:p>
          <a:p>
            <a:pPr algn="just"/>
            <a:r>
              <a:rPr lang="ro-RO" sz="2400">
                <a:ea typeface="Verdana" panose="020B0604030504040204" pitchFamily="34" charset="0"/>
              </a:rPr>
              <a:t>Să identifice elementele care reprezintă o infracțiune privind:</a:t>
            </a:r>
          </a:p>
          <a:p>
            <a:pPr lvl="1" algn="just"/>
            <a:r>
              <a:rPr lang="ro-RO"/>
              <a:t>Falsuri informatice</a:t>
            </a:r>
          </a:p>
          <a:p>
            <a:pPr lvl="1" algn="just"/>
            <a:r>
              <a:rPr lang="ro-RO"/>
              <a:t>Fraude informatice</a:t>
            </a:r>
          </a:p>
          <a:p>
            <a:pPr lvl="1" algn="just"/>
            <a:r>
              <a:rPr lang="ro-RO"/>
              <a:t>Pornografie infantilă </a:t>
            </a:r>
          </a:p>
          <a:p>
            <a:pPr lvl="1" algn="just"/>
            <a:r>
              <a:rPr lang="ro-RO"/>
              <a:t>Încălcarea drepturilor de autor și a drepturilor aferente</a:t>
            </a:r>
          </a:p>
          <a:p>
            <a:pPr algn="just"/>
            <a:r>
              <a:rPr lang="ro-RO" sz="2400">
                <a:ea typeface="Verdana" panose="020B0604030504040204" pitchFamily="34" charset="0"/>
              </a:rPr>
              <a:t>Să înțeleagă modul în care Convenția de la Budapesta incriminează complicitatea, participarea sau tentativa de infracțiune, și domeniul de aplicare a răspunderii persoanelor juridice</a:t>
            </a:r>
          </a:p>
        </p:txBody>
      </p:sp>
    </p:spTree>
    <p:extLst>
      <p:ext uri="{BB962C8B-B14F-4D97-AF65-F5344CB8AC3E}">
        <p14:creationId xmlns:p14="http://schemas.microsoft.com/office/powerpoint/2010/main" val="6388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a:latin typeface="+mn-lt"/>
              </a:rPr>
              <a:t>Falsuri informatice</a:t>
            </a:r>
          </a:p>
        </p:txBody>
      </p:sp>
      <p:sp>
        <p:nvSpPr>
          <p:cNvPr id="3" name="Text Placeholder 2"/>
          <p:cNvSpPr>
            <a:spLocks noGrp="1"/>
          </p:cNvSpPr>
          <p:nvPr>
            <p:ph type="body" idx="1"/>
          </p:nvPr>
        </p:nvSpPr>
        <p:spPr/>
        <p:txBody>
          <a:bodyPr/>
          <a:lstStyle/>
          <a:p>
            <a:r>
              <a:rPr lang="ro-RO">
                <a:latin typeface="Verdana" panose="020B0604030504040204" pitchFamily="34" charset="0"/>
                <a:ea typeface="Verdana" panose="020B0604030504040204" pitchFamily="34" charset="0"/>
              </a:rPr>
              <a:t>Prevederi de fond ale Convenției de la Budapesta (Partea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endParaRPr lang="en-GB" smtClean="0"/>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ro-RO">
                <a:latin typeface="Verdana" charset="0"/>
                <a:cs typeface="Verdana" charset="0"/>
              </a:rPr>
              <a:t>Secțiunea 1</a:t>
            </a:r>
          </a:p>
          <a:p>
            <a:endParaRPr lang="en-US" dirty="0"/>
          </a:p>
        </p:txBody>
      </p:sp>
    </p:spTree>
    <p:extLst>
      <p:ext uri="{BB962C8B-B14F-4D97-AF65-F5344CB8AC3E}">
        <p14:creationId xmlns:p14="http://schemas.microsoft.com/office/powerpoint/2010/main" val="2568189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xmlns=""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xmlns=""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a16="http://schemas.microsoft.com/office/drawing/2014/main" xmlns=""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xmlns=""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3600" b="1">
                <a:latin typeface="Verdana" panose="020B0604030504040204" pitchFamily="34" charset="0"/>
              </a:rPr>
              <a:t>Vă mulțumim</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ro-RO"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ro-RO" sz="1400" i="1">
                <a:latin typeface="Verdana" panose="020B0604030504040204" pitchFamily="34" charset="0"/>
              </a:rPr>
              <a:t>Consiliul Europei</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4"/>
            </a:endParaRPr>
          </a:p>
          <a:p>
            <a:pPr algn="ctr" eaLnBrk="1" hangingPunct="1">
              <a:spcBef>
                <a:spcPct val="0"/>
              </a:spcBef>
              <a:buFontTx/>
              <a:buNone/>
            </a:pPr>
            <a:r>
              <a:rPr lang="ro-RO"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ro-RO" sz="1600" b="1">
                <a:latin typeface="Verdana" panose="020B0604030504040204" pitchFamily="34" charset="0"/>
              </a:rPr>
              <a:t>ZZ Luna AAAA</a:t>
            </a:r>
          </a:p>
        </p:txBody>
      </p:sp>
      <p:sp>
        <p:nvSpPr>
          <p:cNvPr id="10" name="Rectangle 2">
            <a:extLst>
              <a:ext uri="{FF2B5EF4-FFF2-40B4-BE49-F238E27FC236}">
                <a16:creationId xmlns:a16="http://schemas.microsoft.com/office/drawing/2014/main" xmlns=""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400" b="1">
                <a:latin typeface="Verdana" panose="020B0604030504040204" pitchFamily="34" charset="0"/>
              </a:rPr>
              <a:t>Curs de instruire în sistemul judiciar privind Criminalitatea informatică și Dovezile electronice</a:t>
            </a:r>
          </a:p>
        </p:txBody>
      </p:sp>
    </p:spTree>
    <p:extLst>
      <p:ext uri="{BB962C8B-B14F-4D97-AF65-F5344CB8AC3E}">
        <p14:creationId xmlns:p14="http://schemas.microsoft.com/office/powerpoint/2010/main" val="5464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a:t>
            </a:r>
          </a:p>
        </p:txBody>
      </p:sp>
      <p:sp>
        <p:nvSpPr>
          <p:cNvPr id="6" name="Rectangle 3">
            <a:extLst>
              <a:ext uri="{FF2B5EF4-FFF2-40B4-BE49-F238E27FC236}">
                <a16:creationId xmlns:a16="http://schemas.microsoft.com/office/drawing/2014/main" xmlns="" id="{60D72BD2-7DEB-40EA-B8B7-1649768A83B5}"/>
              </a:ext>
            </a:extLst>
          </p:cNvPr>
          <p:cNvSpPr txBox="1">
            <a:spLocks/>
          </p:cNvSpPr>
          <p:nvPr/>
        </p:nvSpPr>
        <p:spPr>
          <a:xfrm>
            <a:off x="457200" y="1187763"/>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500" b="1" i="1" dirty="0">
              <a:cs typeface="Times New Roman" pitchFamily="18" charset="0"/>
            </a:endParaRPr>
          </a:p>
          <a:p>
            <a:pPr marL="0" indent="0" algn="ctr" eaLnBrk="1" hangingPunct="1">
              <a:lnSpc>
                <a:spcPct val="90000"/>
              </a:lnSpc>
              <a:buFont typeface="Arial" panose="020B0604020202020204" pitchFamily="34" charset="0"/>
              <a:buNone/>
              <a:defRPr/>
            </a:pPr>
            <a:r>
              <a:rPr lang="ro-RO" sz="2500" b="1" i="1">
                <a:cs typeface="Times New Roman" pitchFamily="18" charset="0"/>
              </a:rPr>
              <a:t>Falsuri informatice</a:t>
            </a:r>
          </a:p>
          <a:p>
            <a:pPr marL="0" indent="0" algn="ctr" eaLnBrk="1" hangingPunct="1">
              <a:lnSpc>
                <a:spcPct val="90000"/>
              </a:lnSpc>
              <a:buFont typeface="Arial" panose="020B0604020202020204" pitchFamily="34" charset="0"/>
              <a:buNone/>
              <a:defRPr/>
            </a:pPr>
            <a:r>
              <a:rPr lang="ro-RO" sz="2500" b="1" i="1">
                <a:cs typeface="Times New Roman" pitchFamily="18" charset="0"/>
              </a:rPr>
              <a:t>(Articolul 7 – Convenția de la Budapesta)</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ro-RO" sz="2500" i="1">
                <a:cs typeface="Times New Roman" pitchFamily="18" charset="0"/>
              </a:rPr>
              <a:t>Definește infracțiunile accesorii infracțiunilor tangibile </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ro-RO" sz="2500" i="1">
                <a:cs typeface="Times New Roman" pitchFamily="18" charset="0"/>
              </a:rPr>
              <a:t>Deficiențele dreptului penal deoarece falsificarea tradiționale necesită în general vizualizarea declarațiilor și afirmațiilor din document</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ro-RO" sz="2500" i="1">
                <a:cs typeface="Times New Roman" pitchFamily="18" charset="0"/>
              </a:rPr>
              <a:t>Falsificarea tradițională nu este întotdeauna aplicabilă datelor electronice </a:t>
            </a:r>
          </a:p>
        </p:txBody>
      </p:sp>
    </p:spTree>
    <p:extLst>
      <p:ext uri="{BB962C8B-B14F-4D97-AF65-F5344CB8AC3E}">
        <p14:creationId xmlns:p14="http://schemas.microsoft.com/office/powerpoint/2010/main" val="404601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3C1CD1-455E-4441-B7E8-8DC3A848E3BE}"/>
              </a:ext>
            </a:extLst>
          </p:cNvPr>
          <p:cNvSpPr>
            <a:spLocks noGrp="1"/>
          </p:cNvSpPr>
          <p:nvPr>
            <p:ph idx="1"/>
          </p:nvPr>
        </p:nvSpPr>
        <p:spPr/>
        <p:txBody>
          <a:bodyPr/>
          <a:lstStyle/>
          <a:p>
            <a:endParaRPr lang="x-es-XL"/>
          </a:p>
        </p:txBody>
      </p:sp>
      <p:pic>
        <p:nvPicPr>
          <p:cNvPr id="4" name="Picture 3">
            <a:extLst>
              <a:ext uri="{FF2B5EF4-FFF2-40B4-BE49-F238E27FC236}">
                <a16:creationId xmlns:a16="http://schemas.microsoft.com/office/drawing/2014/main" xmlns="" id="{F9EC127C-B31F-4EB3-9156-31EED6CA9437}"/>
              </a:ext>
            </a:extLst>
          </p:cNvPr>
          <p:cNvPicPr>
            <a:picLocks noChangeAspect="1"/>
          </p:cNvPicPr>
          <p:nvPr/>
        </p:nvPicPr>
        <p:blipFill>
          <a:blip r:embed="rId3"/>
          <a:stretch>
            <a:fillRect/>
          </a:stretch>
        </p:blipFill>
        <p:spPr>
          <a:xfrm>
            <a:off x="-7937" y="1014970"/>
            <a:ext cx="9144000" cy="5563629"/>
          </a:xfrm>
          <a:prstGeom prst="rect">
            <a:avLst/>
          </a:prstGeom>
        </p:spPr>
      </p:pic>
      <p:sp>
        <p:nvSpPr>
          <p:cNvPr id="14" name="TextBox 7">
            <a:extLst>
              <a:ext uri="{FF2B5EF4-FFF2-40B4-BE49-F238E27FC236}">
                <a16:creationId xmlns:a16="http://schemas.microsoft.com/office/drawing/2014/main" xmlns="" id="{712B6374-4177-455B-9A08-01DF6F9C3252}"/>
              </a:ext>
            </a:extLst>
          </p:cNvPr>
          <p:cNvSpPr txBox="1">
            <a:spLocks noChangeArrowheads="1"/>
          </p:cNvSpPr>
          <p:nvPr/>
        </p:nvSpPr>
        <p:spPr bwMode="auto">
          <a:xfrm>
            <a:off x="1503363" y="236776"/>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Exemplu</a:t>
            </a:r>
          </a:p>
        </p:txBody>
      </p:sp>
      <p:sp>
        <p:nvSpPr>
          <p:cNvPr id="2" name="TextBox 1"/>
          <p:cNvSpPr txBox="1"/>
          <p:nvPr/>
        </p:nvSpPr>
        <p:spPr>
          <a:xfrm>
            <a:off x="7937" y="1014970"/>
            <a:ext cx="9128126" cy="6001643"/>
          </a:xfrm>
          <a:prstGeom prst="rect">
            <a:avLst/>
          </a:prstGeom>
          <a:solidFill>
            <a:schemeClr val="bg1"/>
          </a:solidFill>
        </p:spPr>
        <p:txBody>
          <a:bodyPr wrap="square" rtlCol="0">
            <a:spAutoFit/>
          </a:bodyPr>
          <a:lstStyle/>
          <a:p>
            <a:r>
              <a:rPr lang="en-US" sz="1600" b="1" dirty="0" err="1" smtClean="0"/>
              <a:t>Medi</a:t>
            </a:r>
            <a:r>
              <a:rPr lang="ro-RO" sz="1600" b="1" dirty="0" smtClean="0"/>
              <a:t>c și asistent arestați pentru falsificare de teste COVID-19</a:t>
            </a:r>
          </a:p>
          <a:p>
            <a:endParaRPr lang="ro-RO" sz="1600" dirty="0"/>
          </a:p>
          <a:p>
            <a:r>
              <a:rPr lang="ro-RO" sz="1600" dirty="0" smtClean="0"/>
              <a:t>Poliția a acționat pe baza unei reclamații din partea laboratorului </a:t>
            </a:r>
            <a:endParaRPr lang="en-US" sz="1600" dirty="0" smtClean="0"/>
          </a:p>
          <a:p>
            <a:endParaRPr lang="en-US" sz="1600" dirty="0"/>
          </a:p>
          <a:p>
            <a:r>
              <a:rPr lang="ro-RO" sz="1600" dirty="0" smtClean="0"/>
              <a:t>Un </a:t>
            </a:r>
            <a:r>
              <a:rPr lang="ro-RO" sz="1600" dirty="0"/>
              <a:t>medic în vârstă de 34 de ani și asociatul său au fost arestați sub acuzația de elaborare a unor buletine de test COVID-19 false, a declarat poliția vineri.</a:t>
            </a:r>
            <a:endParaRPr lang="en-US" sz="1600" dirty="0"/>
          </a:p>
          <a:p>
            <a:r>
              <a:rPr lang="ro-RO" sz="1600" dirty="0"/>
              <a:t>Comisarul adjunct de poliție pentru zona de sud, </a:t>
            </a:r>
            <a:r>
              <a:rPr lang="ro-RO" sz="1600" dirty="0" err="1"/>
              <a:t>Atul</a:t>
            </a:r>
            <a:r>
              <a:rPr lang="ro-RO" sz="1600" dirty="0"/>
              <a:t> </a:t>
            </a:r>
            <a:r>
              <a:rPr lang="ro-RO" sz="1600" dirty="0" err="1"/>
              <a:t>Thakur</a:t>
            </a:r>
            <a:r>
              <a:rPr lang="ro-RO" sz="1600" dirty="0"/>
              <a:t>, a declarată că acuzații au fost identificați drept Dr. </a:t>
            </a:r>
            <a:r>
              <a:rPr lang="ro-RO" sz="1600" dirty="0" err="1"/>
              <a:t>Kush</a:t>
            </a:r>
            <a:r>
              <a:rPr lang="ro-RO" sz="1600" dirty="0"/>
              <a:t> </a:t>
            </a:r>
            <a:r>
              <a:rPr lang="ro-RO" sz="1600" dirty="0" err="1"/>
              <a:t>Bihari</a:t>
            </a:r>
            <a:r>
              <a:rPr lang="ro-RO" sz="1600" dirty="0"/>
              <a:t> </a:t>
            </a:r>
            <a:r>
              <a:rPr lang="ro-RO" sz="1600" dirty="0" err="1"/>
              <a:t>Parashar</a:t>
            </a:r>
            <a:r>
              <a:rPr lang="ro-RO" sz="1600" dirty="0"/>
              <a:t> și asociatul său, </a:t>
            </a:r>
            <a:r>
              <a:rPr lang="ro-RO" sz="1600" dirty="0" err="1"/>
              <a:t>Amit</a:t>
            </a:r>
            <a:r>
              <a:rPr lang="ro-RO" sz="1600" dirty="0"/>
              <a:t> </a:t>
            </a:r>
            <a:r>
              <a:rPr lang="ro-RO" sz="1600" dirty="0" err="1"/>
              <a:t>Singh</a:t>
            </a:r>
            <a:r>
              <a:rPr lang="ro-RO" sz="1600" dirty="0"/>
              <a:t>. Aceștia au falsificat cel puțin 75 de buletine de test.</a:t>
            </a:r>
            <a:endParaRPr lang="en-US" sz="1600" dirty="0"/>
          </a:p>
          <a:p>
            <a:r>
              <a:rPr lang="ro-RO" sz="1600" dirty="0"/>
              <a:t>Reprezentanții poliției au afirmat că au primit o reclamație pe data de 30 august de la un laborator de test din </a:t>
            </a:r>
            <a:r>
              <a:rPr lang="ro-RO" sz="1600" dirty="0" err="1"/>
              <a:t>Hauz</a:t>
            </a:r>
            <a:r>
              <a:rPr lang="ro-RO" sz="1600" dirty="0"/>
              <a:t> </a:t>
            </a:r>
            <a:r>
              <a:rPr lang="ro-RO" sz="1600" dirty="0" err="1"/>
              <a:t>Khas</a:t>
            </a:r>
            <a:r>
              <a:rPr lang="ro-RO" sz="1600" dirty="0"/>
              <a:t> privind falsificarea unui buletin de test COVID-19 care era inscripționat cu numele acestui centru. Pe baza acestei reclamații a fost deschis un dosar pentru înșelătorie, fals și fraudă.</a:t>
            </a:r>
            <a:endParaRPr lang="en-US" sz="1600" dirty="0"/>
          </a:p>
          <a:p>
            <a:r>
              <a:rPr lang="ro-RO" sz="1600" dirty="0"/>
              <a:t>Reprezentanții poliției au afirmat că o persoană care deținea un cabinet de furnizare de personal medical i-a solicitat Dr. </a:t>
            </a:r>
            <a:r>
              <a:rPr lang="ro-RO" sz="1600" dirty="0" err="1"/>
              <a:t>Parashar</a:t>
            </a:r>
            <a:r>
              <a:rPr lang="ro-RO" sz="1600" dirty="0"/>
              <a:t> teste COVID-19 pentru două dintre asistentele sale înainte de angajare. Doctorul a transmis acestei persoane buletinele de test prin </a:t>
            </a:r>
            <a:r>
              <a:rPr lang="ro-RO" sz="1600" dirty="0" err="1"/>
              <a:t>WhatsApp</a:t>
            </a:r>
            <a:r>
              <a:rPr lang="ro-RO" sz="1600" dirty="0"/>
              <a:t> în format </a:t>
            </a:r>
            <a:r>
              <a:rPr lang="ro-RO" sz="1600" dirty="0" err="1"/>
              <a:t>PDF</a:t>
            </a:r>
            <a:r>
              <a:rPr lang="ro-RO" sz="1600" dirty="0"/>
              <a:t>, care ulterior le-a transmis persoanei care dorea să angajeze o asistentă.</a:t>
            </a:r>
            <a:endParaRPr lang="en-US" sz="1600" dirty="0"/>
          </a:p>
          <a:p>
            <a:r>
              <a:rPr lang="ro-RO" sz="1600" dirty="0"/>
              <a:t> </a:t>
            </a:r>
            <a:endParaRPr lang="en-US" sz="1600" dirty="0"/>
          </a:p>
          <a:p>
            <a:r>
              <a:rPr lang="ro-RO" sz="1600" dirty="0"/>
              <a:t>Clientul a observat o eroare de nume și a contactat laboratorul de test, solicitând retransmiterea raportului cu numele corect. Laboratorul a afirmat că nu are nicio înregistrare privind testarea asistentei respective.</a:t>
            </a:r>
            <a:endParaRPr lang="en-US" sz="1600" dirty="0"/>
          </a:p>
          <a:p>
            <a:r>
              <a:rPr lang="ro-RO" sz="1600" dirty="0"/>
              <a:t>În cadrul investigației s-a constatat că medicul respectiv recomanda persoane pentru testare COVID-19 și ulterior el sau asociatul său </a:t>
            </a:r>
            <a:r>
              <a:rPr lang="ro-RO" sz="1600" dirty="0" err="1"/>
              <a:t>Amit</a:t>
            </a:r>
            <a:r>
              <a:rPr lang="ro-RO" sz="1600" dirty="0"/>
              <a:t> prelevau probele. Aceștia nu au transmis probele pentru testare și au elaborat buletine de test false cu centrele pe care le doreau clienții, a declarat poliția. „Întrucât buletinele de test erau elaborate în format </a:t>
            </a:r>
            <a:r>
              <a:rPr lang="ro-RO" sz="1600" dirty="0" err="1"/>
              <a:t>PDF</a:t>
            </a:r>
            <a:r>
              <a:rPr lang="ro-RO" sz="1600" dirty="0"/>
              <a:t> pe computer și apoi erau trimise pacienților prin </a:t>
            </a:r>
            <a:r>
              <a:rPr lang="ro-RO" sz="1600" dirty="0" err="1"/>
              <a:t>WhatsApp</a:t>
            </a:r>
            <a:r>
              <a:rPr lang="ro-RO" sz="1600" dirty="0"/>
              <a:t>, era dificil să se dacă diferența între acestea și buletinele autentice,” a afirmat Dl. </a:t>
            </a:r>
            <a:r>
              <a:rPr lang="ro-RO" sz="1600" dirty="0" err="1"/>
              <a:t>Thakur</a:t>
            </a:r>
            <a:r>
              <a:rPr lang="ro-RO" sz="1600" dirty="0"/>
              <a:t>.</a:t>
            </a:r>
            <a:endParaRPr lang="en-US" sz="1600" dirty="0"/>
          </a:p>
          <a:p>
            <a:r>
              <a:rPr lang="ro-RO" sz="1600" dirty="0"/>
              <a:t>Conform afirmațiilor reprezentanților poliției, medicul percepea o taxă de 2.400 ₹ pentru un test.</a:t>
            </a:r>
            <a:endParaRPr lang="en-US" sz="1600" dirty="0"/>
          </a:p>
        </p:txBody>
      </p:sp>
    </p:spTree>
    <p:extLst>
      <p:ext uri="{BB962C8B-B14F-4D97-AF65-F5344CB8AC3E}">
        <p14:creationId xmlns:p14="http://schemas.microsoft.com/office/powerpoint/2010/main" val="2989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xmlns="" id="{BD75550C-3B83-439D-B990-10AA618DE2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51879"/>
            <a:ext cx="9162204" cy="5521642"/>
          </a:xfrm>
        </p:spPr>
      </p:pic>
      <p:sp>
        <p:nvSpPr>
          <p:cNvPr id="4" name="TextBox 7">
            <a:extLst>
              <a:ext uri="{FF2B5EF4-FFF2-40B4-BE49-F238E27FC236}">
                <a16:creationId xmlns:a16="http://schemas.microsoft.com/office/drawing/2014/main" xmlns="" id="{92E6C53D-0B80-4306-8426-BF1A397CDE1D}"/>
              </a:ext>
            </a:extLst>
          </p:cNvPr>
          <p:cNvSpPr txBox="1">
            <a:spLocks noChangeArrowheads="1"/>
          </p:cNvSpPr>
          <p:nvPr/>
        </p:nvSpPr>
        <p:spPr bwMode="auto">
          <a:xfrm>
            <a:off x="1511300"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Exemplu</a:t>
            </a:r>
          </a:p>
        </p:txBody>
      </p:sp>
    </p:spTree>
    <p:extLst>
      <p:ext uri="{BB962C8B-B14F-4D97-AF65-F5344CB8AC3E}">
        <p14:creationId xmlns:p14="http://schemas.microsoft.com/office/powerpoint/2010/main" val="81380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xmlns="" id="{C4E7D0AE-F5E2-48F0-87FE-9287F73A74DA}"/>
              </a:ext>
            </a:extLst>
          </p:cNvPr>
          <p:cNvSpPr txBox="1">
            <a:spLocks noChangeArrowheads="1"/>
          </p:cNvSpPr>
          <p:nvPr/>
        </p:nvSpPr>
        <p:spPr bwMode="auto">
          <a:xfrm>
            <a:off x="1480397" y="22037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Falsuri informatice: Exemplu</a:t>
            </a:r>
          </a:p>
        </p:txBody>
      </p:sp>
      <p:pic>
        <p:nvPicPr>
          <p:cNvPr id="7" name="Picture 3">
            <a:extLst>
              <a:ext uri="{FF2B5EF4-FFF2-40B4-BE49-F238E27FC236}">
                <a16:creationId xmlns:a16="http://schemas.microsoft.com/office/drawing/2014/main" xmlns="" id="{CD5E5AD0-E361-464F-BA3F-6854D86E6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91" y="1052513"/>
            <a:ext cx="9089406" cy="5526087"/>
          </a:xfrm>
        </p:spPr>
      </p:pic>
      <p:sp>
        <p:nvSpPr>
          <p:cNvPr id="5" name="Rectangle 4">
            <a:extLst>
              <a:ext uri="{FF2B5EF4-FFF2-40B4-BE49-F238E27FC236}">
                <a16:creationId xmlns:a16="http://schemas.microsoft.com/office/drawing/2014/main" xmlns="" id="{61715B66-5A58-4266-B526-792CB8F58E8E}"/>
              </a:ext>
            </a:extLst>
          </p:cNvPr>
          <p:cNvSpPr/>
          <p:nvPr/>
        </p:nvSpPr>
        <p:spPr>
          <a:xfrm>
            <a:off x="3419872" y="5013176"/>
            <a:ext cx="3096344" cy="2049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es-XL"/>
          </a:p>
        </p:txBody>
      </p:sp>
    </p:spTree>
    <p:extLst>
      <p:ext uri="{BB962C8B-B14F-4D97-AF65-F5344CB8AC3E}">
        <p14:creationId xmlns:p14="http://schemas.microsoft.com/office/powerpoint/2010/main" val="3975065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7654</Words>
  <Application>Microsoft Office PowerPoint</Application>
  <PresentationFormat>On-screen Show (4:3)</PresentationFormat>
  <Paragraphs>708</Paragraphs>
  <Slides>50</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ＭＳ Ｐゴシック</vt:lpstr>
      <vt:lpstr>Arial</vt:lpstr>
      <vt:lpstr>Calibri</vt:lpstr>
      <vt:lpstr>Calibri (heading)</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Falsuri informatice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Fraude informatice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EXPLOATAREA SEXUALĂ ONLINE ÎMPOTRIVA COPIILOR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ÎNCĂLCAREA DREPTURILOR DE AUTOR ȘI A DREPTURILOR AFERENTE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RĂSPUNDERE AUXILIARĂ</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Geea Dascaloiu</cp:lastModifiedBy>
  <cp:revision>220</cp:revision>
  <dcterms:created xsi:type="dcterms:W3CDTF">2020-10-07T11:36:01Z</dcterms:created>
  <dcterms:modified xsi:type="dcterms:W3CDTF">2021-03-28T06:18:31Z</dcterms:modified>
</cp:coreProperties>
</file>