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51"/>
  </p:notesMasterIdLst>
  <p:sldIdLst>
    <p:sldId id="256" r:id="rId2"/>
    <p:sldId id="336" r:id="rId3"/>
    <p:sldId id="257" r:id="rId4"/>
    <p:sldId id="258" r:id="rId5"/>
    <p:sldId id="263" r:id="rId6"/>
    <p:sldId id="264" r:id="rId7"/>
    <p:sldId id="261" r:id="rId8"/>
    <p:sldId id="268" r:id="rId9"/>
    <p:sldId id="269" r:id="rId10"/>
    <p:sldId id="288" r:id="rId11"/>
    <p:sldId id="298" r:id="rId12"/>
    <p:sldId id="315" r:id="rId13"/>
    <p:sldId id="317" r:id="rId14"/>
    <p:sldId id="323" r:id="rId15"/>
    <p:sldId id="308" r:id="rId16"/>
    <p:sldId id="309" r:id="rId17"/>
    <p:sldId id="337" r:id="rId18"/>
    <p:sldId id="310" r:id="rId19"/>
    <p:sldId id="287" r:id="rId20"/>
    <p:sldId id="324" r:id="rId21"/>
    <p:sldId id="276" r:id="rId22"/>
    <p:sldId id="278" r:id="rId23"/>
    <p:sldId id="318" r:id="rId24"/>
    <p:sldId id="286" r:id="rId25"/>
    <p:sldId id="279" r:id="rId26"/>
    <p:sldId id="280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8" r:id="rId39"/>
    <p:sldId id="259" r:id="rId40"/>
    <p:sldId id="267" r:id="rId41"/>
    <p:sldId id="262" r:id="rId42"/>
    <p:sldId id="265" r:id="rId43"/>
    <p:sldId id="266" r:id="rId44"/>
    <p:sldId id="271" r:id="rId45"/>
    <p:sldId id="270" r:id="rId46"/>
    <p:sldId id="321" r:id="rId47"/>
    <p:sldId id="320" r:id="rId48"/>
    <p:sldId id="319" r:id="rId49"/>
    <p:sldId id="260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36F"/>
    <a:srgbClr val="FFC32D"/>
    <a:srgbClr val="F28736"/>
    <a:srgbClr val="FC695A"/>
    <a:srgbClr val="2F6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21" autoAdjust="0"/>
    <p:restoredTop sz="64381"/>
  </p:normalViewPr>
  <p:slideViewPr>
    <p:cSldViewPr snapToGrid="0">
      <p:cViewPr varScale="1">
        <p:scale>
          <a:sx n="52" d="100"/>
          <a:sy n="52" d="100"/>
        </p:scale>
        <p:origin x="1685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99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7T12:43:56.1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12615 24575,'39'0'0,"17"0"0,10 0 0,-18 0 0,4 0-1046,-1 0 1,3 0 1045,12 0 0,2 0 0,1 0 0,0 0-642,4 0 0,2 0 642,4 1 0,1-2-600,1-6 0,1-2 600,10 0 0,2-2 0,1-6 0,0-2-778,-28 4 1,1 0 0,0 0 777,-1 2 0,0 1 0,1-2 0,7-6 0,2-2 0,-2 0 0,-6 3 0,-1 0 0,3-1 0,12-2 0,3-2 0,-1 0-607,-6-1 0,-1 0 0,2-1 607,4 0 0,2-1 0,-1-1 0,0-2 0,-1 0 0,0-3 0,-2-2 0,-1-3 0,0 0 0,0 1 0,0-1 0,0 0 0,1 1 0,-1 0 0,0-2 0,1 0 0,-1-2 0,0 2 0,1 1 0,-1 0 0,0 1 0,-4 0 0,0 0 0,-1 0 0,5-3 0,-1 0 0,0 1 0,-7 2 0,-2 2 0,1-2 0,4-1 0,-1-2 0,1-1 0,0 0 0,0-2 0,-1 0 0,-1 0 0,-1 0 0,1-2 0,4-4 0,-1-2 0,1-1 0,-3 2 0,-1-1 0,0-1 0,1-2 0,-1 0 0,1-1-535,-1 1 1,1 0 0,-1-1 534,3-2 0,-1-2 0,-1 0 0,-2 1 0,-1 0 0,-1-1 0,2-2 0,-1-2 0,-1 1 0,-2 1 0,-1 0 0,-2 0 0,-1-2 0,-2 0 0,1-1 0,3 0 0,1 0 0,2-6-509,-8 3 1,2-6-1,1-1 1,-2 2 508,-5 8 0,-1 1 0,0 0 0,2-3 0,-7 4 0,2-3 0,-1-1 0,0 1 0,-1 1 0,5-7 0,-1 2 0,-1-1 0,1-3 0,-6 6 0,0-3 0,0-2 0,0 1 0,-1 2 0,9-10 0,-1 2 0,-1 0 0,-1-2 0,-9 10 0,-2-1 0,1 0 0,-1-2 0,0 0 0,2-2 0,1-2 0,-1 0 0,-1 1 0,-3 0 0,3-8 0,-4 2 0,-1-1 0,2-4 0,-2 7 0,1-4 0,1 0 0,-2-1 0,-2 4 0,1-9 0,-1 3 0,-2 0 0,0-2 0,-7 14 0,0-2 0,-1 0 0,0-1 0,1 1-335,2-2 0,1 0 0,-1 1 0,1-2 0,-1-1 335,0-5 0,-1-2 0,0-1 0,0 0 0,1 1-239,1-1 1,1 0 0,0-1 0,-1 1 0,0-1 238,-1-2 0,0-1 0,-1-1 0,0 3 0,-1 4 0,1-2 0,-2 4 0,1 1 0,0-4-117,-1 6 1,2-4 0,-1 0 0,0 2 0,-2 3 116,-1 2 0,-1 4 0,-1 1 0,2-4 19,-1 3 0,1-3 0,0-1 0,1 1 1,-2 3-20,3-8 0,0 2 0,-1 1 0,-1 0 215,-3 4 0,-2 0 0,1 2 0,0 2-215,7-10 0,0 3 0,-3 0 667,-7 4 1,-4 0-1,2 6-667,8-7 0,-2 4 1256,-6-2 1,-1 4-1257,-1 15 0,-1 2 3740,9-45-3740,-2 7 0,-9 33 3478,-5 10-3478,2 14 1784,-8 12-1784,4 7 0,-5 10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00204-F48F-4689-AF79-DED0031B4B8C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Haga clic para editar los estilos de texto maestro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C4C16-745E-490D-ACBE-B1C8B174D5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67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FdF</a:t>
            </a:r>
            <a:r>
              <a:rPr lang="es-ES" dirty="0"/>
              <a:t>: Formación de Formadores.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50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760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095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177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669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397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81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387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859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214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000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1001DF-6856-5245-B3C8-1957A0B7B05D}" type="slidenum">
              <a:rPr lang="en-GB"/>
              <a:t>12</a:t>
            </a:fld>
            <a:endParaRPr lang="en-GB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1001DF-6856-5245-B3C8-1957A0B7B05D}" type="slidenum">
              <a:rPr lang="en-GB"/>
              <a:t>13</a:t>
            </a:fld>
            <a:endParaRPr lang="en-GB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:p14="http://schemas.microsoft.com/office/powerpoint/2010/main" xmlns="" val="1"/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37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EC5CB4-09C2-4AEA-AA1D-D36982053166}" type="slidenum">
              <a:rPr lang="en-GB" smtClean="0"/>
              <a:t>24</a:t>
            </a:fld>
            <a:endParaRPr lang="en-GB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57438" y="352425"/>
            <a:ext cx="1876425" cy="1408113"/>
          </a:xfrm>
          <a:ln cap="flat"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10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89CC96-303C-4354-887D-ABE3BAF32AF3}" type="slidenum">
              <a:rPr lang="en-GB" smtClean="0"/>
              <a:t>25</a:t>
            </a:fld>
            <a:endParaRPr lang="en-GB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57438" y="352425"/>
            <a:ext cx="1876425" cy="1408113"/>
          </a:xfrm>
          <a:ln cap="flat"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GB" sz="9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En los años setenta, Peter Honey y Alan Mumford estudiaron y ampliaron el modelo de aprendizaje de David Kolb. Honey y Mumford propusieron que las personas </a:t>
            </a:r>
            <a:r>
              <a:rPr lang="en-GB" dirty="0" err="1"/>
              <a:t>necesitaban</a:t>
            </a:r>
            <a:r>
              <a:rPr lang="en-GB" dirty="0"/>
              <a:t> utilizar uno de los cuatro estilos de aprendizaje diferentes para completar las actividades. Estos cuatro </a:t>
            </a:r>
            <a:r>
              <a:rPr lang="en-GB" dirty="0" err="1"/>
              <a:t>estilos</a:t>
            </a:r>
            <a:r>
              <a:rPr lang="en-GB" dirty="0"/>
              <a:t> </a:t>
            </a:r>
            <a:r>
              <a:rPr lang="en-GB" dirty="0" err="1"/>
              <a:t>corresponden</a:t>
            </a:r>
            <a:r>
              <a:rPr lang="en-GB" dirty="0"/>
              <a:t>, </a:t>
            </a:r>
            <a:r>
              <a:rPr lang="en-GB" dirty="0" err="1"/>
              <a:t>respectivamente</a:t>
            </a:r>
            <a:r>
              <a:rPr lang="en-GB" dirty="0"/>
              <a:t>, a las personas activistas, </a:t>
            </a:r>
            <a:r>
              <a:rPr lang="en-GB" dirty="0" err="1"/>
              <a:t>reflexivas</a:t>
            </a:r>
            <a:r>
              <a:rPr lang="en-GB" dirty="0"/>
              <a:t>, </a:t>
            </a:r>
            <a:r>
              <a:rPr lang="en-GB" dirty="0" err="1"/>
              <a:t>pragmáticas</a:t>
            </a:r>
            <a:r>
              <a:rPr lang="en-GB" dirty="0"/>
              <a:t> y </a:t>
            </a:r>
            <a:r>
              <a:rPr lang="en-GB" dirty="0" err="1"/>
              <a:t>teóricas</a:t>
            </a:r>
            <a:r>
              <a:rPr lang="en-GB" dirty="0"/>
              <a:t>.</a:t>
            </a:r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8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805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T" dirty="0"/>
              <a:t>Definiciones originales de Honey y 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34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96220"/>
            <a:ext cx="7772400" cy="1655763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96125"/>
            <a:ext cx="6858000" cy="125019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0053B1-04E2-412B-A90B-92581A80C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295" y="5295064"/>
            <a:ext cx="5691410" cy="95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3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1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73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54441"/>
            <a:ext cx="3886200" cy="37225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454441"/>
            <a:ext cx="3886200" cy="37225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36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316" y="1039528"/>
            <a:ext cx="7886700" cy="10137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2773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26080"/>
            <a:ext cx="3868340" cy="3465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2773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26080"/>
            <a:ext cx="3887391" cy="3465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322781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62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57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145406"/>
            <a:ext cx="2949178" cy="122240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5009" y="1145406"/>
            <a:ext cx="4629150" cy="51085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2473693"/>
            <a:ext cx="2949178" cy="37803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97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93533"/>
            <a:ext cx="2949178" cy="1194706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5009" y="1193534"/>
            <a:ext cx="4629150" cy="511990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0185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827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ti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203158"/>
            <a:ext cx="7886700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Haga clic para editar el estilo del título principal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54441"/>
            <a:ext cx="7886700" cy="3722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Haga clic para editar los estilos de texto maestro</a:t>
            </a:r>
          </a:p>
          <a:p>
            <a:pPr lvl="1"/>
            <a:r>
              <a:rPr lang="en-US" dirty="0"/>
              <a:t>Segundo nivel</a:t>
            </a:r>
          </a:p>
          <a:p>
            <a:pPr lvl="2"/>
            <a:r>
              <a:rPr lang="en-US" dirty="0"/>
              <a:t>Tercer nivel</a:t>
            </a:r>
          </a:p>
          <a:p>
            <a:pPr lvl="3"/>
            <a:r>
              <a:rPr lang="en-US" dirty="0"/>
              <a:t>Cuarto nivel</a:t>
            </a:r>
          </a:p>
          <a:p>
            <a:pPr lvl="4"/>
            <a:r>
              <a:rPr lang="en-US" dirty="0"/>
              <a:t>Quinto nivel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A2350B-F9F3-476B-9008-ACA7547F402C}"/>
              </a:ext>
            </a:extLst>
          </p:cNvPr>
          <p:cNvSpPr/>
          <p:nvPr userDrawn="1"/>
        </p:nvSpPr>
        <p:spPr>
          <a:xfrm>
            <a:off x="0" y="6511789"/>
            <a:ext cx="9144000" cy="40957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F6E252-CD60-4B07-BD00-910E4255E7E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50"/>
            <a:ext cx="9144000" cy="9715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531039"/>
            <a:ext cx="23648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/>
              <a:t>www.coe.int/cybercrime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5310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24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ArAggTULLU?feature=oembed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74nRbWSNqk?feature=oembed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amestiffinjr.com/project/experimenting-with-pendulum-art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ngimg.com/download/216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hilosophicalanthropology.net/2011/09/understand-process-of-your-thinking.html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amestiffinjr.com/project/experimenting-with-pendulum-art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hilosophicalanthropology.net/2011/09/understand-process-of-your-thinking.html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ngimg.com/download/691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9638&amp;jazyk=F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4BEE-F080-4497-B183-2AA4059121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El arte de aprender y </a:t>
            </a:r>
            <a:r>
              <a:rPr lang="en-GB" dirty="0" err="1"/>
              <a:t>formar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A3C767-8F6C-4238-A52C-53F1945DEC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Nombre</a:t>
            </a:r>
            <a:r>
              <a:rPr lang="en-GB" dirty="0"/>
              <a:t> del/de la </a:t>
            </a:r>
            <a:r>
              <a:rPr lang="en-GB" dirty="0" err="1"/>
              <a:t>formador</a:t>
            </a:r>
            <a:r>
              <a:rPr lang="en-GB" dirty="0"/>
              <a:t>/a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3E9CF-E1AD-4CAB-A3E8-27D4B78A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D77E1A-6E83-4ECF-810B-CE5090C0F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029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832" y="2285383"/>
            <a:ext cx="8302336" cy="206224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Andragogía y fundamentos de la </a:t>
            </a:r>
            <a:r>
              <a:rPr lang="en-US" b="1" dirty="0" err="1"/>
              <a:t>formación</a:t>
            </a:r>
            <a:r>
              <a:rPr lang="en-US" b="1" dirty="0"/>
              <a:t> de personas </a:t>
            </a:r>
            <a:r>
              <a:rPr lang="en-US" b="1" dirty="0" err="1"/>
              <a:t>adultas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637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11513"/>
            <a:ext cx="8229600" cy="1143000"/>
          </a:xfrm>
        </p:spPr>
        <p:txBody>
          <a:bodyPr/>
          <a:lstStyle/>
          <a:p>
            <a:r>
              <a:rPr lang="en-GB" noProof="0"/>
              <a:t>Empecemos por lo básico...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609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5019" y="1489869"/>
            <a:ext cx="7772400" cy="1143000"/>
          </a:xfrm>
        </p:spPr>
        <p:txBody>
          <a:bodyPr/>
          <a:lstStyle/>
          <a:p>
            <a:r>
              <a:rPr lang="en-GB" noProof="0" dirty="0"/>
              <a:t>¿Qué es el aprendizaje?</a:t>
            </a:r>
          </a:p>
        </p:txBody>
      </p:sp>
      <p:sp>
        <p:nvSpPr>
          <p:cNvPr id="122885" name="AutoShape 5" descr="img3_6"/>
          <p:cNvSpPr>
            <a:spLocks noChangeAspect="1" noChangeArrowheads="1"/>
          </p:cNvSpPr>
          <p:nvPr/>
        </p:nvSpPr>
        <p:spPr bwMode="auto">
          <a:xfrm>
            <a:off x="1474788" y="2503488"/>
            <a:ext cx="6194425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22889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"/>
          <a:stretch>
            <a:fillRect/>
          </a:stretch>
        </p:blipFill>
        <p:spPr>
          <a:xfrm>
            <a:off x="484555" y="979188"/>
            <a:ext cx="1693750" cy="1851026"/>
          </a:xfrm>
          <a:noFill/>
          <a:ln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287337" y="3210612"/>
            <a:ext cx="8569325" cy="29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tIns="152352" bIns="38088" anchor="ctr">
            <a:spAutoFit/>
          </a:bodyPr>
          <a:lstStyle/>
          <a:p>
            <a:pPr algn="just"/>
            <a:r>
              <a:rPr lang="it-IT" sz="3000" dirty="0"/>
              <a:t>La adquisición y el desarrollo de </a:t>
            </a:r>
            <a:r>
              <a:rPr lang="it-IT" sz="3000" b="1" dirty="0"/>
              <a:t>habilidades</a:t>
            </a:r>
            <a:r>
              <a:rPr lang="it-IT" sz="3000" dirty="0"/>
              <a:t>, </a:t>
            </a:r>
            <a:r>
              <a:rPr lang="it-IT" sz="3000" b="1" dirty="0"/>
              <a:t>conocimientos</a:t>
            </a:r>
            <a:r>
              <a:rPr lang="it-IT" sz="3000" dirty="0"/>
              <a:t>, </a:t>
            </a:r>
            <a:r>
              <a:rPr lang="it-IT" sz="3000" b="1" dirty="0"/>
              <a:t>conductas</a:t>
            </a:r>
            <a:r>
              <a:rPr lang="it-IT" sz="3000" dirty="0"/>
              <a:t> y </a:t>
            </a:r>
            <a:r>
              <a:rPr lang="it-IT" sz="3000" b="1" dirty="0"/>
              <a:t>valores</a:t>
            </a:r>
            <a:r>
              <a:rPr lang="it-IT" sz="3000" dirty="0"/>
              <a:t>.</a:t>
            </a:r>
          </a:p>
          <a:p>
            <a:pPr algn="just"/>
            <a:endParaRPr lang="en-GB" sz="3000" dirty="0"/>
          </a:p>
          <a:p>
            <a:pPr algn="just"/>
            <a:r>
              <a:rPr lang="it-IT" sz="3000" dirty="0"/>
              <a:t>Es el producto de la </a:t>
            </a:r>
            <a:r>
              <a:rPr lang="it-IT" sz="3000" b="1" dirty="0"/>
              <a:t>experiencia </a:t>
            </a:r>
            <a:r>
              <a:rPr lang="it-IT" sz="3000" dirty="0"/>
              <a:t>y del objetivo de la </a:t>
            </a:r>
            <a:r>
              <a:rPr lang="it-IT" sz="3000" b="1" dirty="0"/>
              <a:t>educación</a:t>
            </a:r>
            <a:r>
              <a:rPr lang="it-IT" sz="3000" dirty="0"/>
              <a:t>.</a:t>
            </a:r>
          </a:p>
          <a:p>
            <a:pPr algn="just"/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191256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98463" y="1489869"/>
            <a:ext cx="7772400" cy="1143000"/>
          </a:xfrm>
        </p:spPr>
        <p:txBody>
          <a:bodyPr/>
          <a:lstStyle/>
          <a:p>
            <a:r>
              <a:rPr lang="en-GB" noProof="0" dirty="0"/>
              <a:t>¿Qué es el aprendizaje?</a:t>
            </a:r>
          </a:p>
        </p:txBody>
      </p:sp>
      <p:sp>
        <p:nvSpPr>
          <p:cNvPr id="122885" name="AutoShape 5" descr="img3_6"/>
          <p:cNvSpPr>
            <a:spLocks noChangeAspect="1" noChangeArrowheads="1"/>
          </p:cNvSpPr>
          <p:nvPr/>
        </p:nvSpPr>
        <p:spPr bwMode="auto">
          <a:xfrm>
            <a:off x="1474788" y="2503488"/>
            <a:ext cx="6194425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287337" y="3143552"/>
            <a:ext cx="8569325" cy="333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tIns="152352" bIns="38088" anchor="ctr">
            <a:spAutoFit/>
          </a:bodyPr>
          <a:lstStyle/>
          <a:p>
            <a:pPr algn="just"/>
            <a:r>
              <a:rPr lang="it-IT" sz="3600" dirty="0" err="1"/>
              <a:t>Abarca </a:t>
            </a:r>
            <a:r>
              <a:rPr lang="it-IT" sz="3600" dirty="0"/>
              <a:t>desde </a:t>
            </a:r>
            <a:r>
              <a:rPr lang="it-IT" sz="3600" dirty="0" err="1"/>
              <a:t>formas sencillas como la </a:t>
            </a:r>
            <a:r>
              <a:rPr lang="it-IT" sz="3600" b="1" dirty="0" err="1"/>
              <a:t>habituación </a:t>
            </a:r>
            <a:r>
              <a:rPr lang="it-IT" sz="3600" b="1" dirty="0"/>
              <a:t>y el </a:t>
            </a:r>
            <a:r>
              <a:rPr lang="it-IT" sz="3600" b="1" dirty="0" err="1"/>
              <a:t>condicionamiento clásico</a:t>
            </a:r>
            <a:r>
              <a:rPr lang="it-IT" sz="3600" dirty="0"/>
              <a:t>, </a:t>
            </a:r>
            <a:r>
              <a:rPr lang="it-IT" sz="3600" dirty="0" err="1"/>
              <a:t>observadas </a:t>
            </a:r>
            <a:r>
              <a:rPr lang="it-IT" sz="3600" dirty="0"/>
              <a:t>en </a:t>
            </a:r>
            <a:r>
              <a:rPr lang="it-IT" sz="3600" dirty="0" err="1"/>
              <a:t>muchas especies animales</a:t>
            </a:r>
            <a:r>
              <a:rPr lang="it-IT" sz="3600" dirty="0"/>
              <a:t>, hasta </a:t>
            </a:r>
            <a:r>
              <a:rPr lang="it-IT" sz="3600" dirty="0" err="1"/>
              <a:t>actividades </a:t>
            </a:r>
            <a:r>
              <a:rPr lang="it-IT" sz="3600" dirty="0"/>
              <a:t>más </a:t>
            </a:r>
            <a:r>
              <a:rPr lang="it-IT" sz="3600" dirty="0" err="1"/>
              <a:t>complejas como el </a:t>
            </a:r>
            <a:r>
              <a:rPr lang="it-IT" sz="3600" b="1" dirty="0"/>
              <a:t>juego</a:t>
            </a:r>
            <a:r>
              <a:rPr lang="it-IT" sz="3600" dirty="0"/>
              <a:t>, </a:t>
            </a:r>
            <a:r>
              <a:rPr lang="it-IT" sz="3600" dirty="0" err="1"/>
              <a:t>observadas sólo </a:t>
            </a:r>
            <a:r>
              <a:rPr lang="it-IT" sz="3600" dirty="0"/>
              <a:t>en </a:t>
            </a:r>
            <a:r>
              <a:rPr lang="it-IT" sz="3600" dirty="0" err="1"/>
              <a:t>animales relativamente inteligentes</a:t>
            </a:r>
            <a:r>
              <a:rPr lang="en-GB" sz="3600" dirty="0"/>
              <a:t>. </a:t>
            </a:r>
          </a:p>
          <a:p>
            <a:pPr algn="just"/>
            <a:endParaRPr lang="it-IT" sz="2400" dirty="0"/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4AFF33F-8C4E-3B79-D6CC-148F87892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"/>
          <a:stretch>
            <a:fillRect/>
          </a:stretch>
        </p:blipFill>
        <p:spPr>
          <a:xfrm>
            <a:off x="484555" y="979188"/>
            <a:ext cx="1693750" cy="18510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584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Supuesto</a:t>
            </a:r>
            <a:r>
              <a:rPr lang="en-GB" noProof="0" dirty="0"/>
              <a:t>s de Malcom Knowles</a:t>
            </a:r>
          </a:p>
        </p:txBody>
      </p:sp>
      <p:pic>
        <p:nvPicPr>
          <p:cNvPr id="4" name="Online Media 3" descr="Adult Learning Theory | Knowles' 6 Assumptions of Adult Learners">
            <a:hlinkClick r:id="" action="ppaction://media"/>
            <a:extLst>
              <a:ext uri="{FF2B5EF4-FFF2-40B4-BE49-F238E27FC236}">
                <a16:creationId xmlns:a16="http://schemas.microsoft.com/office/drawing/2014/main" id="{B9737146-21F9-134A-A793-A5DDDEB1C25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77938" y="2454275"/>
            <a:ext cx="6588125" cy="3722688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5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Elementos críticos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en-GB" noProof="0" dirty="0"/>
              <a:t> </a:t>
            </a:r>
            <a:r>
              <a:rPr lang="en-GB" noProof="0" dirty="0" err="1"/>
              <a:t>Autonomía</a:t>
            </a:r>
            <a:r>
              <a:rPr lang="en-GB" noProof="0" dirty="0"/>
              <a:t> del </a:t>
            </a:r>
            <a:r>
              <a:rPr lang="en-GB" noProof="0" dirty="0" err="1"/>
              <a:t>alumnado</a:t>
            </a:r>
            <a:endParaRPr lang="en-GB" noProof="0" dirty="0"/>
          </a:p>
          <a:p>
            <a:pPr>
              <a:buFont typeface="Wingdings" charset="2"/>
              <a:buChar char="²"/>
            </a:pPr>
            <a:r>
              <a:rPr lang="en-GB" noProof="0" dirty="0"/>
              <a:t> </a:t>
            </a:r>
            <a:r>
              <a:rPr lang="en-GB" noProof="0" dirty="0" err="1"/>
              <a:t>Disposición</a:t>
            </a:r>
            <a:r>
              <a:rPr lang="en-GB" noProof="0" dirty="0"/>
              <a:t> para </a:t>
            </a:r>
            <a:r>
              <a:rPr lang="en-GB" noProof="0" dirty="0" err="1"/>
              <a:t>aprender</a:t>
            </a:r>
            <a:endParaRPr lang="en-GB" noProof="0" dirty="0"/>
          </a:p>
          <a:p>
            <a:pPr>
              <a:buFont typeface="Wingdings" charset="2"/>
              <a:buChar char="²"/>
            </a:pPr>
            <a:r>
              <a:rPr lang="en-GB" noProof="0" dirty="0"/>
              <a:t> </a:t>
            </a:r>
            <a:r>
              <a:rPr lang="en-GB" noProof="0" dirty="0" err="1"/>
              <a:t>Experiencia</a:t>
            </a:r>
            <a:r>
              <a:rPr lang="en-GB" noProof="0" dirty="0"/>
              <a:t> del </a:t>
            </a:r>
            <a:r>
              <a:rPr lang="en-GB" noProof="0" dirty="0" err="1"/>
              <a:t>alumnado</a:t>
            </a:r>
            <a:endParaRPr lang="en-GB" noProof="0" dirty="0"/>
          </a:p>
          <a:p>
            <a:pPr marL="450850" indent="-450850">
              <a:buFont typeface="Wingdings" charset="2"/>
              <a:buChar char="²"/>
            </a:pPr>
            <a:r>
              <a:rPr lang="en-GB" noProof="0" dirty="0" err="1"/>
              <a:t>Orientación</a:t>
            </a:r>
            <a:r>
              <a:rPr lang="en-GB" noProof="0" dirty="0"/>
              <a:t> </a:t>
            </a:r>
            <a:r>
              <a:rPr lang="en-GB" noProof="0" dirty="0" err="1"/>
              <a:t>hacia</a:t>
            </a:r>
            <a:r>
              <a:rPr lang="en-GB" noProof="0" dirty="0"/>
              <a:t> </a:t>
            </a:r>
            <a:r>
              <a:rPr lang="en-GB" noProof="0" dirty="0" err="1"/>
              <a:t>el</a:t>
            </a:r>
            <a:r>
              <a:rPr lang="en-GB" noProof="0" dirty="0"/>
              <a:t> </a:t>
            </a:r>
            <a:r>
              <a:rPr lang="en-GB" noProof="0" dirty="0" err="1"/>
              <a:t>aprendizaje</a:t>
            </a:r>
            <a:endParaRPr lang="en-GB" noProof="0" dirty="0"/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405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err="1"/>
              <a:t>Supuestos</a:t>
            </a:r>
            <a:r>
              <a:rPr lang="en-GB" noProof="0" dirty="0"/>
              <a:t> </a:t>
            </a:r>
            <a:r>
              <a:rPr lang="en-GB" noProof="0" dirty="0" err="1"/>
              <a:t>sobre</a:t>
            </a:r>
            <a:r>
              <a:rPr lang="en-GB" noProof="0" dirty="0"/>
              <a:t> </a:t>
            </a:r>
            <a:r>
              <a:rPr lang="en-GB" noProof="0" dirty="0" err="1"/>
              <a:t>el</a:t>
            </a:r>
            <a:r>
              <a:rPr lang="en-GB" noProof="0" dirty="0"/>
              <a:t> </a:t>
            </a:r>
            <a:r>
              <a:rPr lang="en-GB" noProof="0" dirty="0" err="1"/>
              <a:t>aprendizaje</a:t>
            </a:r>
            <a:r>
              <a:rPr lang="en-GB" noProof="0" dirty="0"/>
              <a:t> de personas </a:t>
            </a:r>
            <a:r>
              <a:rPr lang="en-GB" noProof="0" dirty="0" err="1"/>
              <a:t>adultas</a:t>
            </a:r>
            <a:endParaRPr lang="en-GB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631994"/>
            <a:ext cx="7886700" cy="3722521"/>
          </a:xfrm>
        </p:spPr>
        <p:txBody>
          <a:bodyPr>
            <a:normAutofit/>
          </a:bodyPr>
          <a:lstStyle/>
          <a:p>
            <a:pPr marL="450850" indent="-450850">
              <a:buFont typeface="Wingdings" charset="2"/>
              <a:buChar char="²"/>
            </a:pPr>
            <a:r>
              <a:rPr lang="en-GB" noProof="0" dirty="0"/>
              <a:t>Las personas </a:t>
            </a:r>
            <a:r>
              <a:rPr lang="en-GB" noProof="0" dirty="0" err="1"/>
              <a:t>adultas</a:t>
            </a:r>
            <a:r>
              <a:rPr lang="en-GB" noProof="0" dirty="0"/>
              <a:t> </a:t>
            </a:r>
            <a:r>
              <a:rPr lang="en-GB" noProof="0" dirty="0" err="1"/>
              <a:t>necesitan</a:t>
            </a:r>
            <a:r>
              <a:rPr lang="en-GB" noProof="0" dirty="0"/>
              <a:t> </a:t>
            </a:r>
            <a:r>
              <a:rPr lang="en-GB" noProof="0" dirty="0" err="1"/>
              <a:t>saber</a:t>
            </a:r>
            <a:r>
              <a:rPr lang="en-GB" noProof="0" dirty="0"/>
              <a:t> por qué necesitan aprender algo</a:t>
            </a:r>
          </a:p>
          <a:p>
            <a:pPr>
              <a:buFont typeface="Wingdings" charset="2"/>
              <a:buChar char="²"/>
            </a:pPr>
            <a:endParaRPr lang="en-GB" noProof="0" dirty="0"/>
          </a:p>
          <a:p>
            <a:pPr>
              <a:buFont typeface="Wingdings" charset="2"/>
              <a:buChar char="²"/>
            </a:pPr>
            <a:r>
              <a:rPr lang="en-GB" noProof="0" dirty="0"/>
              <a:t> Autoconcepto </a:t>
            </a:r>
          </a:p>
          <a:p>
            <a:pPr marL="0" indent="0">
              <a:buNone/>
            </a:pPr>
            <a:endParaRPr lang="en-GB" noProof="0" dirty="0"/>
          </a:p>
          <a:p>
            <a:pPr marL="450850" indent="-450850">
              <a:buFont typeface="Wingdings" charset="2"/>
              <a:buChar char="²"/>
            </a:pPr>
            <a:r>
              <a:rPr lang="en-GB" noProof="0" dirty="0"/>
              <a:t>Las personas </a:t>
            </a:r>
            <a:r>
              <a:rPr lang="en-GB" noProof="0" dirty="0" err="1"/>
              <a:t>adultas</a:t>
            </a:r>
            <a:r>
              <a:rPr lang="en-GB" noProof="0" dirty="0"/>
              <a:t> </a:t>
            </a:r>
            <a:r>
              <a:rPr lang="en-GB" noProof="0" dirty="0" err="1"/>
              <a:t>necesitan</a:t>
            </a:r>
            <a:r>
              <a:rPr lang="en-GB" noProof="0" dirty="0"/>
              <a:t> aprender a través de la experiencia</a:t>
            </a:r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747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err="1"/>
              <a:t>Supuestos</a:t>
            </a:r>
            <a:r>
              <a:rPr lang="en-GB" noProof="0" dirty="0"/>
              <a:t> </a:t>
            </a:r>
            <a:r>
              <a:rPr lang="en-GB" noProof="0" dirty="0" err="1"/>
              <a:t>sobre</a:t>
            </a:r>
            <a:r>
              <a:rPr lang="en-GB" noProof="0" dirty="0"/>
              <a:t> </a:t>
            </a:r>
            <a:r>
              <a:rPr lang="en-GB" noProof="0" dirty="0" err="1"/>
              <a:t>el</a:t>
            </a:r>
            <a:r>
              <a:rPr lang="en-GB" noProof="0" dirty="0"/>
              <a:t> </a:t>
            </a:r>
            <a:r>
              <a:rPr lang="en-GB" noProof="0" dirty="0" err="1"/>
              <a:t>aprendizaje</a:t>
            </a:r>
            <a:r>
              <a:rPr lang="en-GB" noProof="0" dirty="0"/>
              <a:t> de personas </a:t>
            </a:r>
            <a:r>
              <a:rPr lang="en-GB" noProof="0" dirty="0" err="1"/>
              <a:t>adultas</a:t>
            </a:r>
            <a:endParaRPr lang="en-GB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724858"/>
            <a:ext cx="7886700" cy="3536794"/>
          </a:xfrm>
        </p:spPr>
        <p:txBody>
          <a:bodyPr>
            <a:normAutofit fontScale="92500" lnSpcReduction="20000"/>
          </a:bodyPr>
          <a:lstStyle/>
          <a:p>
            <a:pPr marL="355600" indent="-355600">
              <a:buFont typeface="Wingdings" charset="2"/>
              <a:buChar char="²"/>
            </a:pPr>
            <a:r>
              <a:rPr lang="en-GB" dirty="0"/>
              <a:t>Las personas </a:t>
            </a:r>
            <a:r>
              <a:rPr lang="en-GB" dirty="0" err="1"/>
              <a:t>adultas</a:t>
            </a:r>
            <a:r>
              <a:rPr lang="en-GB" dirty="0"/>
              <a:t> </a:t>
            </a:r>
            <a:r>
              <a:rPr lang="en-GB" dirty="0" err="1"/>
              <a:t>enfocan</a:t>
            </a:r>
            <a:r>
              <a:rPr lang="en-GB" dirty="0"/>
              <a:t> el aprendizaje como resolución de problemas</a:t>
            </a:r>
          </a:p>
          <a:p>
            <a:pPr>
              <a:buFont typeface="Wingdings" charset="2"/>
              <a:buChar char="²"/>
            </a:pPr>
            <a:endParaRPr lang="en-GB" dirty="0"/>
          </a:p>
          <a:p>
            <a:pPr marL="355600" indent="-355600">
              <a:buFont typeface="Wingdings" charset="2"/>
              <a:buChar char="²"/>
            </a:pPr>
            <a:r>
              <a:rPr lang="en-GB" dirty="0"/>
              <a:t>Las personas </a:t>
            </a:r>
            <a:r>
              <a:rPr lang="en-GB" dirty="0" err="1"/>
              <a:t>adultas</a:t>
            </a:r>
            <a:r>
              <a:rPr lang="en-GB" dirty="0"/>
              <a:t> </a:t>
            </a:r>
            <a:r>
              <a:rPr lang="en-GB" dirty="0" err="1"/>
              <a:t>aprenden</a:t>
            </a:r>
            <a:r>
              <a:rPr lang="en-GB" dirty="0"/>
              <a:t> mejor cuando el tema tiene un valor y una utilidad inmediatos</a:t>
            </a:r>
          </a:p>
          <a:p>
            <a:pPr>
              <a:buFont typeface="Wingdings" charset="2"/>
              <a:buChar char="²"/>
            </a:pPr>
            <a:endParaRPr lang="en-GB" dirty="0"/>
          </a:p>
          <a:p>
            <a:pPr marL="355600" indent="-355600">
              <a:buFont typeface="Wingdings" charset="2"/>
              <a:buChar char="²"/>
            </a:pPr>
            <a:r>
              <a:rPr lang="en-GB" dirty="0"/>
              <a:t>Las personas </a:t>
            </a:r>
            <a:r>
              <a:rPr lang="en-GB" dirty="0" err="1"/>
              <a:t>adultas</a:t>
            </a:r>
            <a:r>
              <a:rPr lang="en-GB" dirty="0"/>
              <a:t> ven el aprendizaje como un proceso activo en la construcción de significados (motivación)</a:t>
            </a:r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514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/>
              <a:t>Leyes del aprendizaje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en-GB" noProof="0" dirty="0" err="1"/>
              <a:t> Disponibilida</a:t>
            </a:r>
            <a:r>
              <a:rPr lang="en-GB" noProof="0" dirty="0"/>
              <a:t>d </a:t>
            </a:r>
            <a:endParaRPr lang="en-GB" dirty="0"/>
          </a:p>
          <a:p>
            <a:pPr>
              <a:buFont typeface="Wingdings" charset="2"/>
              <a:buChar char="²"/>
            </a:pPr>
            <a:r>
              <a:rPr lang="en-GB" dirty="0"/>
              <a:t> </a:t>
            </a:r>
            <a:r>
              <a:rPr lang="en-GB" dirty="0" err="1"/>
              <a:t>Práctica</a:t>
            </a:r>
            <a:endParaRPr lang="en-GB" noProof="0" dirty="0"/>
          </a:p>
          <a:p>
            <a:pPr>
              <a:buFont typeface="Wingdings" charset="2"/>
              <a:buChar char="²"/>
            </a:pPr>
            <a:r>
              <a:rPr lang="en-GB" noProof="0" dirty="0" err="1"/>
              <a:t> Efect</a:t>
            </a:r>
            <a:r>
              <a:rPr lang="en-GB" noProof="0" dirty="0"/>
              <a:t>o </a:t>
            </a:r>
          </a:p>
          <a:p>
            <a:pPr>
              <a:buFont typeface="Wingdings" charset="2"/>
              <a:buChar char="²"/>
            </a:pPr>
            <a:r>
              <a:rPr lang="en-GB" dirty="0"/>
              <a:t> Primacía</a:t>
            </a:r>
          </a:p>
          <a:p>
            <a:pPr>
              <a:buFont typeface="Wingdings" charset="2"/>
              <a:buChar char="²"/>
            </a:pPr>
            <a:r>
              <a:rPr lang="en-GB" dirty="0"/>
              <a:t> Intensidad</a:t>
            </a:r>
          </a:p>
          <a:p>
            <a:pPr>
              <a:buFont typeface="Wingdings" charset="2"/>
              <a:buChar char="²"/>
            </a:pPr>
            <a:r>
              <a:rPr lang="en-GB" dirty="0"/>
              <a:t> Recencia</a:t>
            </a:r>
            <a:endParaRPr lang="en-GB" noProof="0" dirty="0"/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342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/>
              <a:t>"Se ha comprobado que las personas </a:t>
            </a:r>
            <a:r>
              <a:rPr lang="en-US" sz="4000" dirty="0" err="1"/>
              <a:t>adultas</a:t>
            </a:r>
            <a:r>
              <a:rPr lang="en-US" sz="4000" dirty="0"/>
              <a:t> aprenden más eficazmente haciendo y experimentando"</a:t>
            </a:r>
          </a:p>
          <a:p>
            <a:pPr marL="0" indent="0" algn="r">
              <a:buNone/>
            </a:pPr>
            <a:r>
              <a:rPr lang="en-US" dirty="0"/>
              <a:t>(David Kolb)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919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8F34D-F64D-5946-8182-9402691A5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578383-F8AD-2D45-A666-5C9EF1F87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2</a:t>
            </a:fld>
            <a:endParaRPr lang="en-GB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973BCB5-7B04-C448-9890-A924963292D3}"/>
                  </a:ext>
                </a:extLst>
              </p14:cNvPr>
              <p14:cNvContentPartPr/>
              <p14:nvPr/>
            </p14:nvContentPartPr>
            <p14:xfrm>
              <a:off x="1242554" y="1635202"/>
              <a:ext cx="4412160" cy="4541760"/>
            </p14:xfrm>
          </p:contentPart>
        </mc:Choice>
        <mc:Fallback xmlns:a16="http://schemas.microsoft.com/office/drawing/2014/main"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973BCB5-7B04-C448-9890-A924963292D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24554" y="1617562"/>
                <a:ext cx="4447800" cy="4577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97CD6974-613E-1D47-BA06-8E4C510C259F}"/>
              </a:ext>
            </a:extLst>
          </p:cNvPr>
          <p:cNvSpPr/>
          <p:nvPr/>
        </p:nvSpPr>
        <p:spPr>
          <a:xfrm>
            <a:off x="5623822" y="1245888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b="1" dirty="0"/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93A2DE7-83B6-614E-8EB2-6243BD602AE2}"/>
              </a:ext>
            </a:extLst>
          </p:cNvPr>
          <p:cNvSpPr/>
          <p:nvPr/>
        </p:nvSpPr>
        <p:spPr>
          <a:xfrm>
            <a:off x="4709983" y="2542299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b="1" dirty="0"/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969891-AB91-884E-B9B0-4E223ABD9857}"/>
              </a:ext>
            </a:extLst>
          </p:cNvPr>
          <p:cNvSpPr/>
          <p:nvPr/>
        </p:nvSpPr>
        <p:spPr>
          <a:xfrm>
            <a:off x="4419598" y="3961897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b="1" dirty="0"/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E9E2D7F-4934-FC40-A1AF-970B6E8BDD74}"/>
              </a:ext>
            </a:extLst>
          </p:cNvPr>
          <p:cNvSpPr/>
          <p:nvPr/>
        </p:nvSpPr>
        <p:spPr>
          <a:xfrm>
            <a:off x="3287876" y="4864779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b="1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AA0EA3D-9E29-BD48-95C1-CFF60C857276}"/>
              </a:ext>
            </a:extLst>
          </p:cNvPr>
          <p:cNvSpPr/>
          <p:nvPr/>
        </p:nvSpPr>
        <p:spPr>
          <a:xfrm>
            <a:off x="952170" y="5600305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b="1" dirty="0"/>
              <a:t>1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050AFA4-3966-764D-8B0F-51D8EF262DC8}"/>
              </a:ext>
            </a:extLst>
          </p:cNvPr>
          <p:cNvSpPr/>
          <p:nvPr/>
        </p:nvSpPr>
        <p:spPr>
          <a:xfrm>
            <a:off x="6204589" y="1194399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Ha impartido metodología de </a:t>
            </a:r>
            <a:r>
              <a:rPr lang="es-ES" sz="1600" b="1" dirty="0" err="1"/>
              <a:t>FdF</a:t>
            </a:r>
            <a:endParaRPr lang="en-IT" sz="1600" b="1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E5B9AC3-FE57-D149-8129-B3D3A7664FFF}"/>
              </a:ext>
            </a:extLst>
          </p:cNvPr>
          <p:cNvSpPr/>
          <p:nvPr/>
        </p:nvSpPr>
        <p:spPr>
          <a:xfrm>
            <a:off x="2547551" y="2220514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Ha impartido metodología de </a:t>
            </a:r>
            <a:r>
              <a:rPr lang="es-ES" sz="1600" b="1" dirty="0" err="1"/>
              <a:t>FdF</a:t>
            </a:r>
            <a:endParaRPr lang="en-IT" sz="1600" b="1" dirty="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1DF18B13-3F1C-744F-95FD-6948C9A5A457}"/>
              </a:ext>
            </a:extLst>
          </p:cNvPr>
          <p:cNvSpPr/>
          <p:nvPr/>
        </p:nvSpPr>
        <p:spPr>
          <a:xfrm>
            <a:off x="5000366" y="4049946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600" b="1" dirty="0"/>
              <a:t>Formado</a:t>
            </a:r>
            <a:r>
              <a:rPr lang="es-ES" sz="1600" b="1" dirty="0"/>
              <a:t>/a</a:t>
            </a:r>
            <a:r>
              <a:rPr lang="en-IT" sz="1600" b="1" dirty="0"/>
              <a:t> sin metodología </a:t>
            </a:r>
            <a:r>
              <a:rPr lang="es-ES" sz="1600" b="1" dirty="0"/>
              <a:t>de </a:t>
            </a:r>
            <a:r>
              <a:rPr lang="es-ES" sz="1600" b="1" dirty="0" err="1"/>
              <a:t>FdF</a:t>
            </a:r>
            <a:endParaRPr lang="en-IT" sz="1600" b="1" dirty="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27EA3BF-296D-5E44-BFBF-082E347C4D5B}"/>
              </a:ext>
            </a:extLst>
          </p:cNvPr>
          <p:cNvSpPr/>
          <p:nvPr/>
        </p:nvSpPr>
        <p:spPr>
          <a:xfrm>
            <a:off x="1242553" y="4272744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Ha recibido</a:t>
            </a:r>
            <a:r>
              <a:rPr lang="en-IT" sz="1600" b="1" dirty="0"/>
              <a:t> </a:t>
            </a:r>
            <a:r>
              <a:rPr lang="es-ES" sz="1600" b="1" dirty="0" err="1"/>
              <a:t>FdF</a:t>
            </a:r>
            <a:r>
              <a:rPr lang="en-IT" sz="1600" b="1" dirty="0"/>
              <a:t>, pero no</a:t>
            </a:r>
            <a:r>
              <a:rPr lang="es-ES" sz="1600" b="1" dirty="0"/>
              <a:t> ha formado a otros/as</a:t>
            </a:r>
            <a:endParaRPr lang="en-IT" sz="1600" b="1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556A80A-4683-E246-B68E-76751F035563}"/>
              </a:ext>
            </a:extLst>
          </p:cNvPr>
          <p:cNvSpPr/>
          <p:nvPr/>
        </p:nvSpPr>
        <p:spPr>
          <a:xfrm>
            <a:off x="1532937" y="5837789"/>
            <a:ext cx="1969388" cy="5766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/>
              <a:t>Alumno/a</a:t>
            </a:r>
            <a:endParaRPr lang="en-IT" sz="1600" b="1" dirty="0"/>
          </a:p>
        </p:txBody>
      </p:sp>
    </p:spTree>
    <p:extLst>
      <p:ext uri="{BB962C8B-B14F-4D97-AF65-F5344CB8AC3E}">
        <p14:creationId xmlns:p14="http://schemas.microsoft.com/office/powerpoint/2010/main" val="4284053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Online Media 3" descr="8 Things To Know About the Experiential Learning Cycle (FULL)">
            <a:hlinkClick r:id="" action="ppaction://media"/>
            <a:extLst>
              <a:ext uri="{FF2B5EF4-FFF2-40B4-BE49-F238E27FC236}">
                <a16:creationId xmlns:a16="http://schemas.microsoft.com/office/drawing/2014/main" id="{03A66EA1-A231-9D49-AD46-F4FA2763C5E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77938" y="2454275"/>
            <a:ext cx="6588125" cy="37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297" y="1306297"/>
            <a:ext cx="8497405" cy="49006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effectLst/>
                <a:cs typeface="Verdana" panose="020B0604030504040204" pitchFamily="34" charset="0"/>
              </a:rPr>
              <a:t>La teoría de David Kolb</a:t>
            </a:r>
            <a:endParaRPr lang="ru-RU" b="1" dirty="0">
              <a:effectLst/>
              <a:cs typeface="Verdana" panose="020B0604030504040204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87" y="1796363"/>
            <a:ext cx="8133370" cy="447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990C6-FF07-4C33-8573-DEB3121CA5F6}" type="slidenum">
              <a:rPr lang="ru-RU" smtClean="0"/>
              <a:t>21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9B433E-FD28-7F61-B4D9-710DB7031604}"/>
              </a:ext>
            </a:extLst>
          </p:cNvPr>
          <p:cNvSpPr txBox="1"/>
          <p:nvPr/>
        </p:nvSpPr>
        <p:spPr>
          <a:xfrm>
            <a:off x="3551971" y="2227250"/>
            <a:ext cx="2229704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es-ES" sz="1400" dirty="0">
              <a:solidFill>
                <a:schemeClr val="bg1"/>
              </a:solidFill>
            </a:endParaRPr>
          </a:p>
          <a:p>
            <a:pPr algn="ctr"/>
            <a:r>
              <a:rPr lang="es-ES" sz="1400" dirty="0">
                <a:solidFill>
                  <a:schemeClr val="bg1"/>
                </a:solidFill>
              </a:rPr>
              <a:t>Aprendizaje a través de la experiencia concreta [1]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67D867-7DE1-7406-4080-D43567D60DE5}"/>
              </a:ext>
            </a:extLst>
          </p:cNvPr>
          <p:cNvSpPr txBox="1"/>
          <p:nvPr/>
        </p:nvSpPr>
        <p:spPr>
          <a:xfrm>
            <a:off x="3551971" y="5321561"/>
            <a:ext cx="2229704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400" dirty="0">
                <a:solidFill>
                  <a:schemeClr val="bg1"/>
                </a:solidFill>
              </a:rPr>
              <a:t>Aprendizaje mediante formación de conceptos teóricos abstractos [3]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83F3BD-38EA-6BB7-7380-CBE45B5DCF61}"/>
              </a:ext>
            </a:extLst>
          </p:cNvPr>
          <p:cNvSpPr txBox="1"/>
          <p:nvPr/>
        </p:nvSpPr>
        <p:spPr>
          <a:xfrm>
            <a:off x="5308980" y="3765867"/>
            <a:ext cx="2060812" cy="936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s-ES" sz="1400" dirty="0">
              <a:solidFill>
                <a:schemeClr val="bg1"/>
              </a:solidFill>
            </a:endParaRPr>
          </a:p>
          <a:p>
            <a:pPr algn="ctr"/>
            <a:r>
              <a:rPr lang="es-ES" sz="1400" dirty="0">
                <a:solidFill>
                  <a:schemeClr val="bg1"/>
                </a:solidFill>
              </a:rPr>
              <a:t>Observación e inferencias [2]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B6A438-5EBE-AFD5-30D8-614D71FFA95D}"/>
              </a:ext>
            </a:extLst>
          </p:cNvPr>
          <p:cNvSpPr txBox="1"/>
          <p:nvPr/>
        </p:nvSpPr>
        <p:spPr>
          <a:xfrm>
            <a:off x="1936987" y="3765867"/>
            <a:ext cx="2060812" cy="936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sz="1400" dirty="0">
                <a:solidFill>
                  <a:schemeClr val="bg1"/>
                </a:solidFill>
              </a:rPr>
              <a:t>Poner a prueba los conceptos abstractos en situaciones nuevas [4]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956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470" y="947076"/>
            <a:ext cx="956782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14="http://schemas.microsoft.com/office/powerpoint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14="http://schemas.microsoft.com/office/powerpoint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14="http://schemas.microsoft.com/office/powerpoint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990C6-FF07-4C33-8573-DEB3121CA5F6}" type="slidenum">
              <a:rPr lang="ru-RU" smtClean="0"/>
              <a:t>22</a:t>
            </a:fld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032D70-94F6-8E3E-081D-99278F36EE5A}"/>
              </a:ext>
            </a:extLst>
          </p:cNvPr>
          <p:cNvSpPr txBox="1"/>
          <p:nvPr/>
        </p:nvSpPr>
        <p:spPr>
          <a:xfrm>
            <a:off x="3276000" y="1421346"/>
            <a:ext cx="2592000" cy="10800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es-ES" sz="1400" dirty="0">
              <a:solidFill>
                <a:schemeClr val="bg1"/>
              </a:solidFill>
            </a:endParaRP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ACCIÓN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76603D-F97F-76E4-EE75-B92A7DD81F90}"/>
              </a:ext>
            </a:extLst>
          </p:cNvPr>
          <p:cNvSpPr txBox="1"/>
          <p:nvPr/>
        </p:nvSpPr>
        <p:spPr>
          <a:xfrm>
            <a:off x="3276000" y="5101632"/>
            <a:ext cx="2592000" cy="108000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endParaRPr lang="es-ES" sz="1400" dirty="0">
              <a:solidFill>
                <a:schemeClr val="bg1"/>
              </a:solidFill>
            </a:endParaRPr>
          </a:p>
          <a:p>
            <a:pPr algn="ctr"/>
            <a:r>
              <a:rPr lang="es-ES" sz="2400" dirty="0">
                <a:solidFill>
                  <a:schemeClr val="bg1"/>
                </a:solidFill>
              </a:rPr>
              <a:t>ESCUCHA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3CCFC-32E3-02D5-D87C-DDD92EA868F9}"/>
              </a:ext>
            </a:extLst>
          </p:cNvPr>
          <p:cNvSpPr txBox="1"/>
          <p:nvPr/>
        </p:nvSpPr>
        <p:spPr>
          <a:xfrm>
            <a:off x="5197950" y="3272108"/>
            <a:ext cx="2592000" cy="136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s-ES" sz="1400" dirty="0">
              <a:solidFill>
                <a:schemeClr val="bg1"/>
              </a:solidFill>
            </a:endParaRPr>
          </a:p>
          <a:p>
            <a:pPr algn="ctr"/>
            <a:r>
              <a:rPr lang="es-ES" dirty="0">
                <a:solidFill>
                  <a:schemeClr val="bg1"/>
                </a:solidFill>
              </a:rPr>
              <a:t>Análisis y síntesis a partir de ejemplos concretos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324F9-FAB8-2D2E-44BC-EFF485ADA7F2}"/>
              </a:ext>
            </a:extLst>
          </p:cNvPr>
          <p:cNvSpPr txBox="1"/>
          <p:nvPr/>
        </p:nvSpPr>
        <p:spPr>
          <a:xfrm>
            <a:off x="1146840" y="3272108"/>
            <a:ext cx="2592000" cy="136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s-ES" sz="1400" dirty="0">
              <a:solidFill>
                <a:schemeClr val="bg1"/>
              </a:solidFill>
            </a:endParaRPr>
          </a:p>
          <a:p>
            <a:pPr algn="ctr"/>
            <a:r>
              <a:rPr lang="es-ES" dirty="0">
                <a:solidFill>
                  <a:schemeClr val="bg1"/>
                </a:solidFill>
              </a:rPr>
              <a:t>Análisis y síntesis a partir de ejemplos abstractos</a:t>
            </a:r>
          </a:p>
          <a:p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136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23</a:t>
            </a:fld>
            <a:endParaRPr lang="it-IT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04B04B2-3603-7C40-BC9F-8A226865A680}"/>
              </a:ext>
            </a:extLst>
          </p:cNvPr>
          <p:cNvGrpSpPr>
            <a:grpSpLocks/>
          </p:cNvGrpSpPr>
          <p:nvPr/>
        </p:nvGrpSpPr>
        <p:grpSpPr bwMode="auto">
          <a:xfrm>
            <a:off x="316780" y="1403089"/>
            <a:ext cx="8238115" cy="5084125"/>
            <a:chOff x="-5572" y="-147"/>
            <a:chExt cx="67430" cy="4118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D93A37D-6344-3547-AB0A-03D7DF8BEC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572" y="-147"/>
              <a:ext cx="67430" cy="41184"/>
              <a:chOff x="-5572" y="-147"/>
              <a:chExt cx="67430" cy="4118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C664EA-1798-694A-A8CB-5586061D84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53568" cy="40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151CEEC4-29CE-4942-B483-9DCBC39595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26" y="26301"/>
                <a:ext cx="21932" cy="14736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BD4DB117-FC4C-7B4E-8C90-99379F6E41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4" y="28009"/>
                <a:ext cx="19464" cy="11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4275" tIns="34275" rIns="34275" bIns="34275" anchor="t" anchorCtr="0" upright="1">
                <a:noAutofit/>
              </a:bodyPr>
              <a:lstStyle/>
              <a:p>
                <a:pPr marL="57150" indent="57150" algn="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 Las personas </a:t>
                </a:r>
                <a:r>
                  <a:rPr lang="en-US" sz="1400" b="1" dirty="0" err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adultas</a:t>
                </a: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están </a:t>
                </a:r>
                <a:r>
                  <a:rPr lang="en-US" sz="1400" b="1" dirty="0" err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más</a:t>
                </a: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interesadas</a:t>
                </a: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en aprender temas que tengan una relevancia e impacto inmediatos para su trabajo o su vida personal.</a:t>
                </a:r>
                <a:endParaRPr lang="en-IT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8AE7D07-EB86-3448-AEB5-3E28AD913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43" y="28009"/>
                <a:ext cx="19849" cy="12989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5" name="Text Box 6">
                <a:extLst>
                  <a:ext uri="{FF2B5EF4-FFF2-40B4-BE49-F238E27FC236}">
                    <a16:creationId xmlns:a16="http://schemas.microsoft.com/office/drawing/2014/main" id="{3E9A7DD3-B98B-B14F-8189-35AEB15C19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190" y="27591"/>
                <a:ext cx="14297" cy="10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400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  <a:p>
                <a:pPr marL="57150" algn="l">
                  <a:lnSpc>
                    <a:spcPct val="89000"/>
                  </a:lnSpc>
                  <a:spcBef>
                    <a:spcPts val="150"/>
                  </a:spcBef>
                  <a:spcAft>
                    <a:spcPts val="500"/>
                  </a:spcAft>
                </a:pP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La educación de 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personas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adultas</a:t>
                </a:r>
                <a:r>
                  <a:rPr lang="en-US" sz="1400" b="1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debe</a:t>
                </a: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centrarse más en los problemas que en los contenidos</a:t>
                </a:r>
                <a:endParaRPr lang="en-IT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8B717DA9-3709-DB43-8303-8A3AEA4F50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30" y="-129"/>
                <a:ext cx="19849" cy="12857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7" name="Text Box 9">
                <a:extLst>
                  <a:ext uri="{FF2B5EF4-FFF2-40B4-BE49-F238E27FC236}">
                    <a16:creationId xmlns:a16="http://schemas.microsoft.com/office/drawing/2014/main" id="{553923A9-0F00-8442-995A-F881D16919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428" y="590"/>
                <a:ext cx="13330" cy="9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Las personas </a:t>
                </a:r>
                <a:r>
                  <a:rPr lang="en-US" sz="1400" b="1" dirty="0" err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adultas</a:t>
                </a: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quieren que sus experiencias (incluidos los errores) sean la base de la formación </a:t>
                </a:r>
                <a:endParaRPr lang="en-IT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DC41560D-2737-4A4E-A6A6-4B03DBC36A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572" y="-147"/>
                <a:ext cx="19850" cy="12857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19" name="Text Box 11">
                <a:extLst>
                  <a:ext uri="{FF2B5EF4-FFF2-40B4-BE49-F238E27FC236}">
                    <a16:creationId xmlns:a16="http://schemas.microsoft.com/office/drawing/2014/main" id="{E5DE5B4E-04E1-ED42-94B5-98521649C8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190" y="892"/>
                <a:ext cx="15562" cy="10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Las personas </a:t>
                </a:r>
                <a:r>
                  <a:rPr lang="en-US" sz="1400" b="1" dirty="0" err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asultas</a:t>
                </a: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quieren</a:t>
                </a:r>
                <a:r>
                  <a:rPr lang="en-US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participar tanto en la planificación como en la evaluación de la formación</a:t>
                </a:r>
                <a:endParaRPr lang="en-IT" sz="1400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DB1D0FCF-24F6-4F44-A189-E3E3F9425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84" y="2316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1" name="Text Box 13">
                <a:extLst>
                  <a:ext uri="{FF2B5EF4-FFF2-40B4-BE49-F238E27FC236}">
                    <a16:creationId xmlns:a16="http://schemas.microsoft.com/office/drawing/2014/main" id="{CB81FFBD-282C-EB40-B1FB-ACDAC8D0E5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176" y="7412"/>
                <a:ext cx="13206" cy="12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Participación activa</a:t>
                </a:r>
                <a:endParaRPr lang="en-IT" sz="1600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78BAC8-E505-4F48-A616-239F39DDE43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7186" y="2316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3" name="Text Box 15">
                <a:extLst>
                  <a:ext uri="{FF2B5EF4-FFF2-40B4-BE49-F238E27FC236}">
                    <a16:creationId xmlns:a16="http://schemas.microsoft.com/office/drawing/2014/main" id="{A1A4AEE2-32DA-CF4C-B65E-1C7D416287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86" y="7412"/>
                <a:ext cx="13062" cy="12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tr-TR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Utilizar </a:t>
                </a: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las experiencias</a:t>
                </a:r>
                <a:endParaRPr lang="en-IT" sz="1600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5942CF8-8149-7444-928D-9844CEBBF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27186" y="20518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5" name="Text Box 17">
                <a:extLst>
                  <a:ext uri="{FF2B5EF4-FFF2-40B4-BE49-F238E27FC236}">
                    <a16:creationId xmlns:a16="http://schemas.microsoft.com/office/drawing/2014/main" id="{7D01A3AB-E02A-C141-BD49-131F493D6E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86" y="20518"/>
                <a:ext cx="15341" cy="14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Aprendizaje con relevancia e impacto en el trabajo o la vida personal</a:t>
                </a:r>
                <a:endParaRPr lang="en-IT" sz="1600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DA4CE7C-A9F3-8249-8E85-20F9FC274E3A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8984" y="20518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7" name="Text Box 19">
                <a:extLst>
                  <a:ext uri="{FF2B5EF4-FFF2-40B4-BE49-F238E27FC236}">
                    <a16:creationId xmlns:a16="http://schemas.microsoft.com/office/drawing/2014/main" id="{E0B8493F-D64D-0845-9286-3BAAA9ACB1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238" y="21370"/>
                <a:ext cx="14297" cy="12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lc="http://schemas.openxmlformats.org/drawingml/2006/lockedCanvas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:p14="http://schemas.microsoft.com/office/powerpoint/2010/main" xmlns:a16="http://schemas.microsoft.com/office/drawing/2014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Aprendizaje e instrucción centrados en los problemas</a:t>
                </a:r>
                <a:endParaRPr lang="en-IT" sz="1600" b="1" dirty="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B9521444-AC9D-944C-A890-B41E60070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80" y="16500"/>
                <a:ext cx="6007" cy="5224"/>
              </a:xfrm>
              <a:custGeom>
                <a:avLst/>
                <a:gdLst>
                  <a:gd name="T0" fmla="*/ 6521 w 120000"/>
                  <a:gd name="T1" fmla="*/ 60000 h 120000"/>
                  <a:gd name="T2" fmla="*/ 6521 w 120000"/>
                  <a:gd name="T3" fmla="*/ 60000 h 120000"/>
                  <a:gd name="T4" fmla="*/ 51107 w 120000"/>
                  <a:gd name="T5" fmla="*/ 8230 h 120000"/>
                  <a:gd name="T6" fmla="*/ 110520 w 120000"/>
                  <a:gd name="T7" fmla="*/ 42783 h 120000"/>
                  <a:gd name="T8" fmla="*/ 116427 w 120000"/>
                  <a:gd name="T9" fmla="*/ 42783 h 120000"/>
                  <a:gd name="T10" fmla="*/ 106956 w 120000"/>
                  <a:gd name="T11" fmla="*/ 59999 h 120000"/>
                  <a:gd name="T12" fmla="*/ 90340 w 120000"/>
                  <a:gd name="T13" fmla="*/ 42783 h 120000"/>
                  <a:gd name="T14" fmla="*/ 95921 w 120000"/>
                  <a:gd name="T15" fmla="*/ 42783 h 120000"/>
                  <a:gd name="T16" fmla="*/ 50447 w 120000"/>
                  <a:gd name="T17" fmla="*/ 23561 h 120000"/>
                  <a:gd name="T18" fmla="*/ 19565 w 120000"/>
                  <a:gd name="T19" fmla="*/ 60000 h 120000"/>
                  <a:gd name="T20" fmla="*/ 6521 w 120000"/>
                  <a:gd name="T21" fmla="*/ 60000 h 120000"/>
                  <a:gd name="T22" fmla="*/ 0 w 120000"/>
                  <a:gd name="T23" fmla="*/ 0 h 120000"/>
                  <a:gd name="T24" fmla="*/ 120000 w 120000"/>
                  <a:gd name="T25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120000" h="120000" extrusionOk="0">
                    <a:moveTo>
                      <a:pt x="6521" y="60000"/>
                    </a:moveTo>
                    <a:lnTo>
                      <a:pt x="6521" y="60000"/>
                    </a:lnTo>
                    <a:cubicBezTo>
                      <a:pt x="6521" y="34373"/>
                      <a:pt x="25367" y="12492"/>
                      <a:pt x="51107" y="8230"/>
                    </a:cubicBezTo>
                    <a:cubicBezTo>
                      <a:pt x="76847" y="3969"/>
                      <a:pt x="101960" y="18574"/>
                      <a:pt x="110520" y="42783"/>
                    </a:cubicBezTo>
                    <a:lnTo>
                      <a:pt x="116427" y="42783"/>
                    </a:lnTo>
                    <a:lnTo>
                      <a:pt x="106956" y="59999"/>
                    </a:lnTo>
                    <a:lnTo>
                      <a:pt x="90340" y="42783"/>
                    </a:lnTo>
                    <a:lnTo>
                      <a:pt x="95921" y="42783"/>
                    </a:lnTo>
                    <a:cubicBezTo>
                      <a:pt x="87358" y="27415"/>
                      <a:pt x="68571" y="19474"/>
                      <a:pt x="50447" y="23561"/>
                    </a:cubicBezTo>
                    <a:cubicBezTo>
                      <a:pt x="32323" y="27648"/>
                      <a:pt x="19565" y="42701"/>
                      <a:pt x="19565" y="60000"/>
                    </a:cubicBezTo>
                    <a:lnTo>
                      <a:pt x="6521" y="60000"/>
                    </a:lnTo>
                    <a:close/>
                  </a:path>
                </a:pathLst>
              </a:custGeom>
              <a:solidFill>
                <a:srgbClr val="B3CAE7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BB00C8E-CA81-614F-8110-F707AF0888F6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23780" y="18509"/>
                <a:ext cx="6007" cy="5224"/>
              </a:xfrm>
              <a:custGeom>
                <a:avLst/>
                <a:gdLst>
                  <a:gd name="T0" fmla="*/ 6521 w 120000"/>
                  <a:gd name="T1" fmla="*/ 60000 h 120000"/>
                  <a:gd name="T2" fmla="*/ 6521 w 120000"/>
                  <a:gd name="T3" fmla="*/ 60000 h 120000"/>
                  <a:gd name="T4" fmla="*/ 51107 w 120000"/>
                  <a:gd name="T5" fmla="*/ 8230 h 120000"/>
                  <a:gd name="T6" fmla="*/ 110520 w 120000"/>
                  <a:gd name="T7" fmla="*/ 42783 h 120000"/>
                  <a:gd name="T8" fmla="*/ 116427 w 120000"/>
                  <a:gd name="T9" fmla="*/ 42783 h 120000"/>
                  <a:gd name="T10" fmla="*/ 106956 w 120000"/>
                  <a:gd name="T11" fmla="*/ 59999 h 120000"/>
                  <a:gd name="T12" fmla="*/ 90340 w 120000"/>
                  <a:gd name="T13" fmla="*/ 42783 h 120000"/>
                  <a:gd name="T14" fmla="*/ 95921 w 120000"/>
                  <a:gd name="T15" fmla="*/ 42783 h 120000"/>
                  <a:gd name="T16" fmla="*/ 50447 w 120000"/>
                  <a:gd name="T17" fmla="*/ 23561 h 120000"/>
                  <a:gd name="T18" fmla="*/ 19565 w 120000"/>
                  <a:gd name="T19" fmla="*/ 60000 h 120000"/>
                  <a:gd name="T20" fmla="*/ 6521 w 120000"/>
                  <a:gd name="T21" fmla="*/ 60000 h 120000"/>
                  <a:gd name="T22" fmla="*/ 0 w 120000"/>
                  <a:gd name="T23" fmla="*/ 0 h 120000"/>
                  <a:gd name="T24" fmla="*/ 120000 w 120000"/>
                  <a:gd name="T25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120000" h="120000" extrusionOk="0">
                    <a:moveTo>
                      <a:pt x="6521" y="60000"/>
                    </a:moveTo>
                    <a:lnTo>
                      <a:pt x="6521" y="60000"/>
                    </a:lnTo>
                    <a:cubicBezTo>
                      <a:pt x="6521" y="34373"/>
                      <a:pt x="25367" y="12492"/>
                      <a:pt x="51107" y="8230"/>
                    </a:cubicBezTo>
                    <a:cubicBezTo>
                      <a:pt x="76847" y="3969"/>
                      <a:pt x="101960" y="18574"/>
                      <a:pt x="110520" y="42783"/>
                    </a:cubicBezTo>
                    <a:lnTo>
                      <a:pt x="116427" y="42783"/>
                    </a:lnTo>
                    <a:lnTo>
                      <a:pt x="106956" y="59999"/>
                    </a:lnTo>
                    <a:lnTo>
                      <a:pt x="90340" y="42783"/>
                    </a:lnTo>
                    <a:lnTo>
                      <a:pt x="95921" y="42783"/>
                    </a:lnTo>
                    <a:cubicBezTo>
                      <a:pt x="87358" y="27415"/>
                      <a:pt x="68571" y="19474"/>
                      <a:pt x="50447" y="23561"/>
                    </a:cubicBezTo>
                    <a:cubicBezTo>
                      <a:pt x="32323" y="27648"/>
                      <a:pt x="19565" y="42701"/>
                      <a:pt x="19565" y="60000"/>
                    </a:cubicBezTo>
                    <a:lnTo>
                      <a:pt x="6521" y="60000"/>
                    </a:lnTo>
                    <a:close/>
                  </a:path>
                </a:pathLst>
              </a:custGeom>
              <a:solidFill>
                <a:srgbClr val="B3CAE7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en-US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  <a:endParaRPr lang="en-IT" sz="1200">
                  <a:solidFill>
                    <a:srgbClr val="000000"/>
                  </a:solidFill>
                  <a:effectLst/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841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05308"/>
            <a:ext cx="8229600" cy="720626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err="1"/>
              <a:t>Impacto</a:t>
            </a:r>
            <a:r>
              <a:rPr lang="en-GB" b="1" dirty="0"/>
              <a:t> del material de formación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2253656"/>
            <a:ext cx="8299648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De lo </a:t>
            </a:r>
            <a:r>
              <a:rPr lang="en-GB" sz="2800" dirty="0" err="1"/>
              <a:t>aprendido</a:t>
            </a:r>
            <a:r>
              <a:rPr lang="en-GB" sz="2800" dirty="0"/>
              <a:t>, la </a:t>
            </a:r>
            <a:r>
              <a:rPr lang="en-GB" sz="2800" dirty="0" err="1"/>
              <a:t>gente</a:t>
            </a:r>
            <a:r>
              <a:rPr lang="en-GB" sz="2800" dirty="0"/>
              <a:t> </a:t>
            </a:r>
            <a:r>
              <a:rPr lang="en-GB" sz="2800" dirty="0" err="1"/>
              <a:t>olvida</a:t>
            </a:r>
            <a:r>
              <a:rPr lang="en-GB" sz="2800" dirty="0"/>
              <a:t>...</a:t>
            </a:r>
          </a:p>
          <a:p>
            <a:pPr lvl="2"/>
            <a:r>
              <a:rPr lang="en-GB" sz="2800" dirty="0" err="1"/>
              <a:t>el</a:t>
            </a:r>
            <a:r>
              <a:rPr lang="en-GB" sz="2800" dirty="0"/>
              <a:t> 40% en 2 días</a:t>
            </a:r>
          </a:p>
          <a:p>
            <a:pPr lvl="2"/>
            <a:r>
              <a:rPr lang="en-GB" sz="2800" dirty="0" err="1"/>
              <a:t>el</a:t>
            </a:r>
            <a:r>
              <a:rPr lang="en-GB" sz="2800" dirty="0"/>
              <a:t> 65% en 8 días</a:t>
            </a:r>
          </a:p>
          <a:p>
            <a:pPr lvl="2"/>
            <a:r>
              <a:rPr lang="en-GB" sz="2800" dirty="0" err="1"/>
              <a:t>el</a:t>
            </a:r>
            <a:r>
              <a:rPr lang="en-GB" sz="2800" dirty="0"/>
              <a:t> 75% en 30 días</a:t>
            </a:r>
          </a:p>
          <a:p>
            <a:endParaRPr lang="en-GB" sz="2800" dirty="0">
              <a:solidFill>
                <a:srgbClr val="1217EE"/>
              </a:solidFill>
            </a:endParaRPr>
          </a:p>
          <a:p>
            <a:r>
              <a:rPr lang="en-GB" sz="2800" dirty="0" err="1"/>
              <a:t>Transcurrido</a:t>
            </a:r>
            <a:r>
              <a:rPr lang="en-GB" sz="2800" dirty="0"/>
              <a:t> un </a:t>
            </a:r>
            <a:r>
              <a:rPr lang="en-GB" sz="2800" dirty="0" err="1"/>
              <a:t>mes</a:t>
            </a:r>
            <a:r>
              <a:rPr lang="en-GB" sz="2800" dirty="0"/>
              <a:t> </a:t>
            </a:r>
            <a:r>
              <a:rPr lang="en-GB" sz="2800" dirty="0" err="1"/>
              <a:t>desde</a:t>
            </a:r>
            <a:r>
              <a:rPr lang="en-GB" sz="2800" dirty="0"/>
              <a:t> la formación, la mayoría de </a:t>
            </a:r>
            <a:r>
              <a:rPr lang="en-GB" sz="2800" dirty="0" err="1"/>
              <a:t>los</a:t>
            </a:r>
            <a:r>
              <a:rPr lang="en-GB" sz="2800" dirty="0"/>
              <a:t>/las asistentes habrán olvidado las tres cuartas partes de la información que se les ha transmitido.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7211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 descr="learningpyramid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66" r="-27666"/>
          <a:stretch>
            <a:fillRect/>
          </a:stretch>
        </p:blipFill>
        <p:spPr/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05046C7-FD71-5949-BD92-D1461E8DAA00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1105308"/>
            <a:ext cx="8229600" cy="7206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GB" b="1" dirty="0"/>
              <a:t>La pirámide del aprendizaje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0F5317-3757-F6E0-8DD5-A124F5FB3136}"/>
              </a:ext>
            </a:extLst>
          </p:cNvPr>
          <p:cNvSpPr txBox="1"/>
          <p:nvPr/>
        </p:nvSpPr>
        <p:spPr>
          <a:xfrm>
            <a:off x="272955" y="2606722"/>
            <a:ext cx="2006221" cy="3048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1400" b="1" dirty="0"/>
              <a:t>Ponencia: 5%</a:t>
            </a:r>
          </a:p>
          <a:p>
            <a:pPr>
              <a:lnSpc>
                <a:spcPct val="200000"/>
              </a:lnSpc>
            </a:pPr>
            <a:r>
              <a:rPr lang="es-ES" sz="1400" b="1" dirty="0"/>
              <a:t>Lectura: 10%</a:t>
            </a:r>
          </a:p>
          <a:p>
            <a:pPr>
              <a:lnSpc>
                <a:spcPct val="200000"/>
              </a:lnSpc>
            </a:pPr>
            <a:r>
              <a:rPr lang="es-ES" sz="1400" b="1" dirty="0"/>
              <a:t>Audiovisual: 20%</a:t>
            </a:r>
          </a:p>
          <a:p>
            <a:pPr>
              <a:lnSpc>
                <a:spcPct val="200000"/>
              </a:lnSpc>
            </a:pPr>
            <a:r>
              <a:rPr lang="es-ES" sz="1400" b="1" dirty="0"/>
              <a:t>Demostración: 30%</a:t>
            </a:r>
          </a:p>
          <a:p>
            <a:pPr>
              <a:lnSpc>
                <a:spcPct val="200000"/>
              </a:lnSpc>
            </a:pPr>
            <a:r>
              <a:rPr lang="es-ES" sz="1400" b="1" dirty="0"/>
              <a:t>Debate en grupo: 50%</a:t>
            </a:r>
          </a:p>
          <a:p>
            <a:pPr>
              <a:lnSpc>
                <a:spcPct val="200000"/>
              </a:lnSpc>
            </a:pPr>
            <a:r>
              <a:rPr lang="es-ES" sz="1400" b="1" dirty="0"/>
              <a:t>Ejercicio práctico: 75%</a:t>
            </a:r>
          </a:p>
          <a:p>
            <a:pPr>
              <a:lnSpc>
                <a:spcPct val="200000"/>
              </a:lnSpc>
            </a:pPr>
            <a:r>
              <a:rPr lang="es-ES" sz="1400" b="1" dirty="0"/>
              <a:t>Enseñar a otros: 90%</a:t>
            </a:r>
            <a:endParaRPr lang="en-GB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443292-CDDF-64A0-8DB8-2B4885225816}"/>
              </a:ext>
            </a:extLst>
          </p:cNvPr>
          <p:cNvSpPr txBox="1"/>
          <p:nvPr/>
        </p:nvSpPr>
        <p:spPr>
          <a:xfrm>
            <a:off x="5281684" y="2782669"/>
            <a:ext cx="26749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Promedio de retención de lo aprendido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268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/>
              <a:t>Estilos de aprendizaje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800" noProof="0" dirty="0"/>
              <a:t>Los estilos de aprendizaje se refieren a la forma en que </a:t>
            </a:r>
            <a:r>
              <a:rPr lang="en-GB" sz="2800" noProof="0" dirty="0" err="1"/>
              <a:t>cada</a:t>
            </a:r>
            <a:r>
              <a:rPr lang="en-GB" sz="2800" noProof="0" dirty="0"/>
              <a:t> persona </a:t>
            </a:r>
            <a:r>
              <a:rPr lang="en-GB" sz="2800" noProof="0" dirty="0" err="1"/>
              <a:t>prefiere</a:t>
            </a:r>
            <a:r>
              <a:rPr lang="en-GB" sz="2800" noProof="0" dirty="0"/>
              <a:t> </a:t>
            </a:r>
            <a:r>
              <a:rPr lang="en-GB" sz="2800" noProof="0" dirty="0" err="1"/>
              <a:t>enfrentarse</a:t>
            </a:r>
            <a:r>
              <a:rPr lang="en-GB" sz="2800" noProof="0" dirty="0"/>
              <a:t> a la </a:t>
            </a:r>
            <a:r>
              <a:rPr lang="en-GB" sz="2800" noProof="0" dirty="0" err="1"/>
              <a:t>información</a:t>
            </a:r>
            <a:r>
              <a:rPr lang="en-GB" sz="2800" noProof="0" dirty="0"/>
              <a:t> </a:t>
            </a:r>
            <a:r>
              <a:rPr lang="en-GB" sz="2800" noProof="0" dirty="0" err="1"/>
              <a:t>nueva</a:t>
            </a:r>
            <a:r>
              <a:rPr lang="en-GB" sz="2800" noProof="0" dirty="0"/>
              <a:t>. 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r>
              <a:rPr lang="en-GB" sz="2800" b="1" noProof="0" dirty="0"/>
              <a:t>¿Cuánto sabes de </a:t>
            </a:r>
            <a:r>
              <a:rPr lang="en-GB" sz="2800" b="1" noProof="0" dirty="0" err="1"/>
              <a:t>ti</a:t>
            </a:r>
            <a:r>
              <a:rPr lang="en-GB" sz="2800" b="1" noProof="0" dirty="0"/>
              <a:t> </a:t>
            </a:r>
            <a:r>
              <a:rPr lang="en-GB" sz="2800" b="1" noProof="0" dirty="0" err="1"/>
              <a:t>mismo</a:t>
            </a:r>
            <a:r>
              <a:rPr lang="en-GB" sz="2800" b="1" noProof="0" dirty="0"/>
              <a:t>/a?</a:t>
            </a:r>
          </a:p>
          <a:p>
            <a:pPr marL="0" indent="0" algn="just">
              <a:buNone/>
            </a:pPr>
            <a:r>
              <a:rPr lang="en-GB" sz="2800" b="1" noProof="0" dirty="0" err="1"/>
              <a:t>Hagamos</a:t>
            </a:r>
            <a:r>
              <a:rPr lang="en-GB" sz="2800" b="1" noProof="0" dirty="0"/>
              <a:t> una prueba...</a:t>
            </a:r>
          </a:p>
          <a:p>
            <a:pPr marL="0" indent="0">
              <a:buNone/>
            </a:pPr>
            <a:endParaRPr lang="en-GB" sz="28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866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CE7F1-A82F-0A42-9824-13C3603E8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56D20-8675-B649-BD38-B20DAE55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27</a:t>
            </a:fld>
            <a:endParaRPr lang="en-GB"/>
          </a:p>
        </p:txBody>
      </p:sp>
      <p:pic>
        <p:nvPicPr>
          <p:cNvPr id="1026" name="Picture 2" descr="Honey and Mumford Learning Styles | LaptrinhX">
            <a:extLst>
              <a:ext uri="{FF2B5EF4-FFF2-40B4-BE49-F238E27FC236}">
                <a16:creationId xmlns:a16="http://schemas.microsoft.com/office/drawing/2014/main" id="{07C18E01-BDDE-6C4F-9CB7-B7E37AB365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5" b="2110"/>
          <a:stretch/>
        </p:blipFill>
        <p:spPr bwMode="auto">
          <a:xfrm>
            <a:off x="1198808" y="1827285"/>
            <a:ext cx="6746383" cy="459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3DBA59-51BB-D071-7313-BDB1449D9421}"/>
              </a:ext>
            </a:extLst>
          </p:cNvPr>
          <p:cNvSpPr txBox="1"/>
          <p:nvPr/>
        </p:nvSpPr>
        <p:spPr>
          <a:xfrm>
            <a:off x="576000" y="1210162"/>
            <a:ext cx="7992000" cy="576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Arial Rounded MT Bold" panose="020B0604020202020204" pitchFamily="34" charset="0"/>
              </a:rPr>
              <a:t>Los estilos de aprendizaje según </a:t>
            </a:r>
            <a:r>
              <a:rPr lang="es-ES" sz="2400" dirty="0" err="1">
                <a:solidFill>
                  <a:schemeClr val="bg1"/>
                </a:solidFill>
                <a:latin typeface="Arial Rounded MT Bold" panose="020B0604020202020204" pitchFamily="34" charset="0"/>
              </a:rPr>
              <a:t>Honey</a:t>
            </a:r>
            <a:r>
              <a:rPr lang="es-ES" sz="2400" dirty="0">
                <a:solidFill>
                  <a:schemeClr val="bg1"/>
                </a:solidFill>
                <a:latin typeface="Arial Rounded MT Bold" panose="020B0604020202020204" pitchFamily="34" charset="0"/>
              </a:rPr>
              <a:t> y Mumford</a:t>
            </a:r>
            <a:endParaRPr lang="en-GB" sz="2400" dirty="0">
              <a:solidFill>
                <a:schemeClr val="bg1"/>
              </a:solidFill>
              <a:latin typeface="Arial Rounded MT Bold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23CE31-8DCC-544E-F676-7E4C7143FB58}"/>
              </a:ext>
            </a:extLst>
          </p:cNvPr>
          <p:cNvSpPr txBox="1"/>
          <p:nvPr/>
        </p:nvSpPr>
        <p:spPr>
          <a:xfrm>
            <a:off x="3328018" y="3395652"/>
            <a:ext cx="1105468" cy="338554"/>
          </a:xfrm>
          <a:prstGeom prst="rect">
            <a:avLst/>
          </a:prstGeom>
          <a:solidFill>
            <a:srgbClr val="FC695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Activista</a:t>
            </a:r>
            <a:endParaRPr lang="en-GB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F38880-0A2A-8F87-B0A0-20D7F743EBA5}"/>
              </a:ext>
            </a:extLst>
          </p:cNvPr>
          <p:cNvSpPr txBox="1"/>
          <p:nvPr/>
        </p:nvSpPr>
        <p:spPr>
          <a:xfrm>
            <a:off x="4710516" y="3395652"/>
            <a:ext cx="1188000" cy="338554"/>
          </a:xfrm>
          <a:prstGeom prst="rect">
            <a:avLst/>
          </a:prstGeom>
          <a:solidFill>
            <a:srgbClr val="F2873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Reflexivo</a:t>
            </a:r>
            <a:endParaRPr lang="en-GB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292C1-8EBB-3F91-A752-D03254DA3952}"/>
              </a:ext>
            </a:extLst>
          </p:cNvPr>
          <p:cNvSpPr txBox="1"/>
          <p:nvPr/>
        </p:nvSpPr>
        <p:spPr>
          <a:xfrm>
            <a:off x="4751782" y="4624791"/>
            <a:ext cx="1105468" cy="338554"/>
          </a:xfrm>
          <a:prstGeom prst="rect">
            <a:avLst/>
          </a:prstGeom>
          <a:solidFill>
            <a:srgbClr val="FFC32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Teórico</a:t>
            </a:r>
            <a:endParaRPr lang="en-GB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B9A738-435A-9112-D8C4-E6A18CF5153D}"/>
              </a:ext>
            </a:extLst>
          </p:cNvPr>
          <p:cNvSpPr txBox="1"/>
          <p:nvPr/>
        </p:nvSpPr>
        <p:spPr>
          <a:xfrm>
            <a:off x="3196990" y="4624791"/>
            <a:ext cx="1265827" cy="338554"/>
          </a:xfrm>
          <a:prstGeom prst="rect">
            <a:avLst/>
          </a:prstGeom>
          <a:solidFill>
            <a:srgbClr val="E3A36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/>
              <a:t>Pragmático</a:t>
            </a:r>
            <a:endParaRPr lang="en-GB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FE66E9-0830-2D7C-6F94-58C42751C27E}"/>
              </a:ext>
            </a:extLst>
          </p:cNvPr>
          <p:cNvSpPr txBox="1"/>
          <p:nvPr/>
        </p:nvSpPr>
        <p:spPr>
          <a:xfrm rot="16200000">
            <a:off x="4558994" y="2933279"/>
            <a:ext cx="180000" cy="2556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160FD1-C175-6C94-B41F-ADD13054990D}"/>
              </a:ext>
            </a:extLst>
          </p:cNvPr>
          <p:cNvSpPr txBox="1"/>
          <p:nvPr/>
        </p:nvSpPr>
        <p:spPr>
          <a:xfrm>
            <a:off x="4504994" y="2901162"/>
            <a:ext cx="144000" cy="25560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CC1642-192A-209D-A07A-D3B8CC14B5B5}"/>
              </a:ext>
            </a:extLst>
          </p:cNvPr>
          <p:cNvSpPr txBox="1"/>
          <p:nvPr/>
        </p:nvSpPr>
        <p:spPr>
          <a:xfrm>
            <a:off x="4392219" y="2730857"/>
            <a:ext cx="369332" cy="2556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Percepción                     </a:t>
            </a:r>
            <a:r>
              <a:rPr lang="es-ES" sz="1200" dirty="0" err="1">
                <a:solidFill>
                  <a:schemeClr val="bg1"/>
                </a:solidFill>
              </a:rPr>
              <a:t>Percepción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C6F7DD-1C41-C37F-5813-121E66FE5A5E}"/>
              </a:ext>
            </a:extLst>
          </p:cNvPr>
          <p:cNvSpPr txBox="1"/>
          <p:nvPr/>
        </p:nvSpPr>
        <p:spPr>
          <a:xfrm rot="5400000">
            <a:off x="4525850" y="2921143"/>
            <a:ext cx="369332" cy="2556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Procesamiento             </a:t>
            </a:r>
            <a:r>
              <a:rPr lang="es-ES" sz="1200" dirty="0" err="1">
                <a:solidFill>
                  <a:schemeClr val="bg1"/>
                </a:solidFill>
              </a:rPr>
              <a:t>Procesamiento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E4538F-31EF-BD4E-8ADA-7E29C65A5CC8}"/>
              </a:ext>
            </a:extLst>
          </p:cNvPr>
          <p:cNvSpPr txBox="1"/>
          <p:nvPr/>
        </p:nvSpPr>
        <p:spPr>
          <a:xfrm>
            <a:off x="3328018" y="1855864"/>
            <a:ext cx="2439025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66700" indent="-266700">
              <a:buAutoNum type="arabicPeriod"/>
            </a:pPr>
            <a:r>
              <a:rPr lang="es-ES" sz="1200" dirty="0">
                <a:latin typeface="Arial Rounded MT Bold" panose="020F0704030504030204" pitchFamily="34" charset="0"/>
              </a:rPr>
              <a:t>Experiencia concreta</a:t>
            </a:r>
          </a:p>
          <a:p>
            <a:pPr algn="ctr"/>
            <a:r>
              <a:rPr lang="es-ES" sz="1200" dirty="0">
                <a:latin typeface="Arial Rounded MT Bold" panose="020F0704030504030204" pitchFamily="34" charset="0"/>
              </a:rPr>
              <a:t>(Sentir)</a:t>
            </a:r>
            <a:endParaRPr lang="en-GB" sz="1200" dirty="0">
              <a:latin typeface="Arial Rounded MT Bold" panose="020F07040305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16B43C-E583-5217-7224-4D86966A9CA4}"/>
              </a:ext>
            </a:extLst>
          </p:cNvPr>
          <p:cNvSpPr txBox="1"/>
          <p:nvPr/>
        </p:nvSpPr>
        <p:spPr>
          <a:xfrm>
            <a:off x="6436715" y="3904790"/>
            <a:ext cx="2439025" cy="68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 Rounded MT Bold" panose="020F0704030504030204" pitchFamily="34" charset="0"/>
              </a:rPr>
              <a:t>2. Observación reflexiva</a:t>
            </a:r>
          </a:p>
          <a:p>
            <a:pPr algn="ctr"/>
            <a:r>
              <a:rPr lang="es-ES" sz="1200" dirty="0">
                <a:latin typeface="Arial Rounded MT Bold" panose="020F0704030504030204" pitchFamily="34" charset="0"/>
              </a:rPr>
              <a:t>(Observar)</a:t>
            </a:r>
            <a:endParaRPr lang="en-GB" sz="1200" dirty="0"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211105-B910-D925-E68E-58E6B6085830}"/>
              </a:ext>
            </a:extLst>
          </p:cNvPr>
          <p:cNvSpPr txBox="1"/>
          <p:nvPr/>
        </p:nvSpPr>
        <p:spPr>
          <a:xfrm>
            <a:off x="3231628" y="6040700"/>
            <a:ext cx="29577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 Rounded MT Bold" panose="020F0704030504030204" pitchFamily="34" charset="0"/>
              </a:rPr>
              <a:t>3. Conceptualización abstracta</a:t>
            </a:r>
          </a:p>
          <a:p>
            <a:pPr indent="990600"/>
            <a:r>
              <a:rPr lang="es-ES" sz="1200" dirty="0">
                <a:latin typeface="Arial Rounded MT Bold" panose="020F0704030504030204" pitchFamily="34" charset="0"/>
              </a:rPr>
              <a:t>(Pensar)</a:t>
            </a:r>
            <a:endParaRPr lang="en-GB" sz="1200" dirty="0">
              <a:latin typeface="Arial Rounded MT Bold" panose="020F07040305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765736-2CB2-5D3B-E97D-BF833EE2ADE7}"/>
              </a:ext>
            </a:extLst>
          </p:cNvPr>
          <p:cNvSpPr txBox="1"/>
          <p:nvPr/>
        </p:nvSpPr>
        <p:spPr>
          <a:xfrm>
            <a:off x="4710515" y="2265920"/>
            <a:ext cx="277418" cy="18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EFAC71-6186-CED3-4D26-87484649E030}"/>
              </a:ext>
            </a:extLst>
          </p:cNvPr>
          <p:cNvSpPr txBox="1"/>
          <p:nvPr/>
        </p:nvSpPr>
        <p:spPr>
          <a:xfrm>
            <a:off x="560419" y="3927767"/>
            <a:ext cx="2123148" cy="68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714375" indent="-714375"/>
            <a:r>
              <a:rPr lang="es-ES" sz="1200" dirty="0">
                <a:latin typeface="Arial Rounded MT Bold" panose="020F0704030504030204" pitchFamily="34" charset="0"/>
              </a:rPr>
              <a:t>4. Experimentación activa (Hacer)</a:t>
            </a:r>
            <a:endParaRPr lang="en-GB" sz="1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151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Activista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GB" sz="2600" dirty="0"/>
              <a:t>Las personas activistas se implican plenamente y sin prejuicios en las nuevas experiencias. Disfrutan del aquí y ahora y se dejan dominar por las experiencias inmediatas. Tienen una mentalidad abierta, no escéptica, lo que les hace entusiasmarse con todo lo nuevo. Su filosofía es: "Lo pruebo todo una vez". Tienden a actuar primero y a considerar las consecuencias después. 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28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175C9-1F4F-7141-9BCD-9C925C1B6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01782" y="216458"/>
            <a:ext cx="1766612" cy="13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92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Activista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600" dirty="0"/>
              <a:t>Sus días están llenos de actividad. Abordan los problemas mediante una lluvia de ideas. En cuanto se les pasa el entusiasmo de una actividad, se dedican a buscar la siguiente. Les gusta el reto de las nuevas experiencias, pero se aburren con la puesta en práctica y la consolidación a largo plazo. Son personas gregarias que se relacionan constantemente con las demás pero, al hacerlo, buscan centrar todas las actividades en torno a sí mismas.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75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C3F91-7BF0-4FEE-8D98-37A114D5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6B0F37-B3A6-457D-90CA-5F7048786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3</a:t>
            </a:fld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F6A1265-A144-1B48-8C4A-2AF49E607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8136" y="983388"/>
            <a:ext cx="7980218" cy="5547652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1ED3971-DB9E-DF45-B115-A35A97E6428E}"/>
              </a:ext>
            </a:extLst>
          </p:cNvPr>
          <p:cNvSpPr/>
          <p:nvPr/>
        </p:nvSpPr>
        <p:spPr>
          <a:xfrm>
            <a:off x="2620982" y="2070264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350" dirty="0"/>
              <a:t>Me gustaría...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9C322-5F15-C142-B8A6-AB7EFA3D3DAE}"/>
              </a:ext>
            </a:extLst>
          </p:cNvPr>
          <p:cNvSpPr/>
          <p:nvPr/>
        </p:nvSpPr>
        <p:spPr>
          <a:xfrm>
            <a:off x="2372916" y="3183394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350" dirty="0"/>
              <a:t>Me gustaría...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B36CC96-0FAF-2343-BB2A-DFA8399F5FA5}"/>
              </a:ext>
            </a:extLst>
          </p:cNvPr>
          <p:cNvSpPr/>
          <p:nvPr/>
        </p:nvSpPr>
        <p:spPr>
          <a:xfrm>
            <a:off x="4135903" y="3845133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350" dirty="0"/>
              <a:t>Me gustaría...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AA0C71-A858-AB40-84E6-A5447B8A0C11}"/>
              </a:ext>
            </a:extLst>
          </p:cNvPr>
          <p:cNvSpPr/>
          <p:nvPr/>
        </p:nvSpPr>
        <p:spPr>
          <a:xfrm>
            <a:off x="6308270" y="3334986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350" dirty="0"/>
              <a:t>Me gustaría...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9A901E-08DC-0542-962A-0ABC066C7B04}"/>
              </a:ext>
            </a:extLst>
          </p:cNvPr>
          <p:cNvSpPr/>
          <p:nvPr/>
        </p:nvSpPr>
        <p:spPr>
          <a:xfrm>
            <a:off x="5061533" y="2076696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sz="1350" dirty="0"/>
              <a:t>Me gustaría...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3A339-9D02-3743-8945-DEAC7E4E08AC}"/>
              </a:ext>
            </a:extLst>
          </p:cNvPr>
          <p:cNvSpPr/>
          <p:nvPr/>
        </p:nvSpPr>
        <p:spPr>
          <a:xfrm>
            <a:off x="3929742" y="4959974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Inquietudes</a:t>
            </a:r>
            <a:endParaRPr lang="en-IT" sz="1100" dirty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1511EF-60B0-9C49-9485-8731EC81DE84}"/>
              </a:ext>
            </a:extLst>
          </p:cNvPr>
          <p:cNvSpPr/>
          <p:nvPr/>
        </p:nvSpPr>
        <p:spPr>
          <a:xfrm>
            <a:off x="3073730" y="5613570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Inquietudes</a:t>
            </a:r>
            <a:endParaRPr lang="en-IT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0843CD-F05A-A442-AB5E-C6CBA70E5D19}"/>
              </a:ext>
            </a:extLst>
          </p:cNvPr>
          <p:cNvSpPr/>
          <p:nvPr/>
        </p:nvSpPr>
        <p:spPr>
          <a:xfrm>
            <a:off x="4482744" y="5622132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Inquietudes</a:t>
            </a:r>
            <a:endParaRPr lang="en-IT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248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Teórico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Las personas </a:t>
            </a:r>
            <a:r>
              <a:rPr lang="en-US" sz="2600" dirty="0" err="1"/>
              <a:t>teóricas</a:t>
            </a:r>
            <a:r>
              <a:rPr lang="en-US" sz="2600" dirty="0"/>
              <a:t> adaptan e integran las observaciones en teorías complejas pero lógicamente sólidas. Piensan los problemas de forma vertical y lógica, paso a paso. Asimilan hechos dispares en teorías coherentes. Suelen ser perfeccionistas y no descansan hasta que las cosas están ordenadas y encajan en un esquema racional. Les gusta </a:t>
            </a:r>
            <a:r>
              <a:rPr lang="en-US" sz="2600" dirty="0" err="1"/>
              <a:t>analizar </a:t>
            </a:r>
            <a:r>
              <a:rPr lang="en-US" sz="2600" dirty="0"/>
              <a:t>y sintetizar. Les entusiasman los supuestos básicos, los principios, los modelos teóricos y el pensamiento sistémico. 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30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5F2354-589B-C14C-BDF4-9AAEF97A9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27908" y="164845"/>
            <a:ext cx="169164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20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Teórico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Su filosofía valora la racionalidad y la lógica. "Si es lógico es bueno". Las preguntas que se hacen con frecuencia son: "¿Tiene sentido?" "¿Cómo encaja esto con aquello?" "¿Cuáles son los supuestos básicos? Suelen ser </a:t>
            </a:r>
            <a:r>
              <a:rPr lang="en-US" sz="2600" dirty="0" err="1"/>
              <a:t>desapegadas</a:t>
            </a:r>
            <a:r>
              <a:rPr lang="en-US" sz="2600" dirty="0"/>
              <a:t>, </a:t>
            </a:r>
            <a:r>
              <a:rPr lang="en-US" sz="2600" dirty="0" err="1"/>
              <a:t>analíticas</a:t>
            </a:r>
            <a:r>
              <a:rPr lang="en-US" sz="2600" dirty="0"/>
              <a:t> y </a:t>
            </a:r>
            <a:r>
              <a:rPr lang="en-US" sz="2600" dirty="0" err="1"/>
              <a:t>dedicadas</a:t>
            </a:r>
            <a:r>
              <a:rPr lang="en-US" sz="2600" dirty="0"/>
              <a:t> a la objetividad racional, más que a cualquier cosa subjetiva o ambigua. 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397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Teórico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Su enfoque de los problemas es siempre lógico. Este es su "conjunto mental" y rechazan rígidamente todo lo que no encaje con él. Prefieren maximizar la certeza y se </a:t>
            </a:r>
            <a:r>
              <a:rPr lang="en-US" sz="2600" dirty="0" err="1"/>
              <a:t>sienten</a:t>
            </a:r>
            <a:r>
              <a:rPr lang="en-US" sz="2600" dirty="0"/>
              <a:t> </a:t>
            </a:r>
            <a:r>
              <a:rPr lang="en-US" sz="2600" dirty="0" err="1"/>
              <a:t>incómodas</a:t>
            </a:r>
            <a:r>
              <a:rPr lang="en-US" sz="2600" dirty="0"/>
              <a:t> con los juicios subjetivos, el pensamiento lateral y cualquier cosa frívola.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343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Pragmático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A las personas </a:t>
            </a:r>
            <a:r>
              <a:rPr lang="en-US" sz="2600" dirty="0" err="1"/>
              <a:t>pragmáticas</a:t>
            </a:r>
            <a:r>
              <a:rPr lang="en-US" sz="2600" dirty="0"/>
              <a:t> les gusta probar ideas, teorías y técnicas para ver si funcionan en la práctica. Buscan positivamente nuevas ideas y aprovechan la primera oportunidad para experimentar con sus </a:t>
            </a:r>
            <a:r>
              <a:rPr lang="en-US" sz="2600" dirty="0" err="1"/>
              <a:t>aplicaciones</a:t>
            </a:r>
            <a:r>
              <a:rPr lang="en-US" sz="2600" dirty="0"/>
              <a:t>. Son de las que vuelven de los cursos rebosantes de ideas nuevas que quieren probar en la práctica. Les gusta ponerse manos a la obra y actuar con rapidez y seguridad ante las ideas que las </a:t>
            </a:r>
            <a:r>
              <a:rPr lang="en-US" sz="2600" dirty="0" err="1"/>
              <a:t>atraen</a:t>
            </a:r>
            <a:r>
              <a:rPr lang="en-US" sz="2600" dirty="0"/>
              <a:t>. 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33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7890C0-D7D2-0F4F-8DB5-4FE793273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9713" y="216458"/>
            <a:ext cx="1731777" cy="129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42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Pragmático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Tienden a impacientarse con las </a:t>
            </a:r>
            <a:r>
              <a:rPr lang="en-US" sz="2600" dirty="0" err="1"/>
              <a:t>conversaciones</a:t>
            </a:r>
            <a:r>
              <a:rPr lang="en-US" sz="2600" dirty="0"/>
              <a:t> </a:t>
            </a:r>
            <a:r>
              <a:rPr lang="en-US" sz="2600" dirty="0" err="1"/>
              <a:t>rumiantes</a:t>
            </a:r>
            <a:r>
              <a:rPr lang="en-US" sz="2600" dirty="0"/>
              <a:t> y abiertas. Son personas prácticas y realistas a las que les gusta tomar decisiones prácticas y resolver problemas. Responden a los problemas y oportunidades "como un reto". Su filosofía es "siempre hay una forma mejor" y "si funciona, es bueno".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5198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Reflexivo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2185487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A las personas </a:t>
            </a:r>
            <a:r>
              <a:rPr lang="en-US" sz="2600" dirty="0" err="1"/>
              <a:t>reflexivas</a:t>
            </a:r>
            <a:r>
              <a:rPr lang="en-US" sz="2600" dirty="0"/>
              <a:t> les gusta tomar distancia para reflexionar sobre las experiencias y observarlas desde diferentes perspectivas. Recogen datos, tanto de primera mano como de otras personas, y prefieren reflexionar a fondo antes de llegar a una conclusión. La recopilación y el análisis minuciosos de datos sobre experiencias y acontecimientos es lo que cuenta, por lo que tienden a posponer lo </a:t>
            </a:r>
            <a:r>
              <a:rPr lang="en-US" sz="2600" dirty="0" err="1"/>
              <a:t>máximo</a:t>
            </a:r>
            <a:r>
              <a:rPr lang="en-US" sz="2600" dirty="0"/>
              <a:t> posible llegar a conclusiones definitivas. Su filosofía es la cautela. 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35</a:t>
            </a:fld>
            <a:endParaRPr lang="it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A627BB-2FB8-86F9-1AB5-2100AAB6C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75508" y="297200"/>
            <a:ext cx="169164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31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Reflexivo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Son personas a las que les gusta considerar todos los ángulos e implicaciones posibles antes de dar un paso. Prefieren estar en un segundo plano en las reuniones y discusiones. Les gusta observar a las demás en acción. Escuchan a las demás y captan el sentido de la </a:t>
            </a:r>
            <a:r>
              <a:rPr lang="en-US" sz="2600" dirty="0" err="1"/>
              <a:t>conversación</a:t>
            </a:r>
            <a:r>
              <a:rPr lang="en-US" sz="2600" dirty="0"/>
              <a:t> antes de exponer sus puntos de vista. Tienden a adoptar un perfil bajo y tienen un aire ligeramente distante, tolerante e imperturbable. 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7842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 err="1"/>
              <a:t>Reflexivo</a:t>
            </a:r>
            <a:endParaRPr lang="en-GB" sz="3200" b="1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 err="1"/>
              <a:t>Cuando</a:t>
            </a:r>
            <a:r>
              <a:rPr lang="en-US" sz="2600" dirty="0"/>
              <a:t> </a:t>
            </a:r>
            <a:r>
              <a:rPr lang="en-US" sz="2600" dirty="0" err="1"/>
              <a:t>actúan</a:t>
            </a:r>
            <a:r>
              <a:rPr lang="en-US" sz="2600" dirty="0"/>
              <a:t>, lo </a:t>
            </a:r>
            <a:r>
              <a:rPr lang="en-US" sz="2600" dirty="0" err="1"/>
              <a:t>hacen</a:t>
            </a:r>
            <a:r>
              <a:rPr lang="en-US" sz="2600" dirty="0"/>
              <a:t> </a:t>
            </a:r>
            <a:r>
              <a:rPr lang="en-US" sz="2600" dirty="0" err="1"/>
              <a:t>dentro</a:t>
            </a:r>
            <a:r>
              <a:rPr lang="en-US" sz="2600" dirty="0"/>
              <a:t> de un </a:t>
            </a:r>
            <a:r>
              <a:rPr lang="en-US" sz="2600" dirty="0" err="1"/>
              <a:t>amplio</a:t>
            </a:r>
            <a:r>
              <a:rPr lang="en-US" sz="2600" dirty="0"/>
              <a:t> panorama que </a:t>
            </a:r>
            <a:r>
              <a:rPr lang="en-US" sz="2600" dirty="0" err="1"/>
              <a:t>incluye</a:t>
            </a:r>
            <a:r>
              <a:rPr lang="en-US" sz="2600" dirty="0"/>
              <a:t> tanto </a:t>
            </a:r>
            <a:r>
              <a:rPr lang="en-US" sz="2600" dirty="0" err="1"/>
              <a:t>el</a:t>
            </a:r>
            <a:r>
              <a:rPr lang="en-US" sz="2600" dirty="0"/>
              <a:t> </a:t>
            </a:r>
            <a:r>
              <a:rPr lang="en-US" sz="2600" dirty="0" err="1"/>
              <a:t>pasado</a:t>
            </a:r>
            <a:r>
              <a:rPr lang="en-US" sz="2600" dirty="0"/>
              <a:t> </a:t>
            </a:r>
            <a:r>
              <a:rPr lang="en-US" sz="2600" dirty="0" err="1"/>
              <a:t>como</a:t>
            </a:r>
            <a:r>
              <a:rPr lang="en-US" sz="2600" dirty="0"/>
              <a:t> </a:t>
            </a:r>
            <a:r>
              <a:rPr lang="en-US" sz="2600" dirty="0" err="1"/>
              <a:t>el</a:t>
            </a:r>
            <a:r>
              <a:rPr lang="en-US" sz="2600" dirty="0"/>
              <a:t> </a:t>
            </a:r>
            <a:r>
              <a:rPr lang="en-US" sz="2600" dirty="0" err="1"/>
              <a:t>presente</a:t>
            </a:r>
            <a:r>
              <a:rPr lang="en-US" sz="2600" dirty="0"/>
              <a:t> y tanto las </a:t>
            </a:r>
            <a:r>
              <a:rPr lang="en-US" sz="2600" dirty="0" err="1"/>
              <a:t>observaciones</a:t>
            </a:r>
            <a:r>
              <a:rPr lang="en-US" sz="2600" dirty="0"/>
              <a:t> de las </a:t>
            </a:r>
            <a:r>
              <a:rPr lang="en-US" sz="2600" dirty="0" err="1"/>
              <a:t>demás</a:t>
            </a:r>
            <a:r>
              <a:rPr lang="en-US" sz="2600" dirty="0"/>
              <a:t> </a:t>
            </a:r>
            <a:r>
              <a:rPr lang="en-US" sz="2600" dirty="0" err="1"/>
              <a:t>como</a:t>
            </a:r>
            <a:r>
              <a:rPr lang="en-US" sz="2600" dirty="0"/>
              <a:t> las suyas </a:t>
            </a:r>
            <a:r>
              <a:rPr lang="en-US" sz="2600" dirty="0" err="1"/>
              <a:t>propias</a:t>
            </a:r>
            <a:r>
              <a:rPr lang="en-US" sz="2600" dirty="0"/>
              <a:t>.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6586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en-GB" sz="3200" b="1" noProof="0" dirty="0"/>
              <a:t>Sentimental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/>
              <a:t>Las personas que sienten aprenden centrándose en los valores y las necesidades humanas. Reconocen rápidamente las consecuencias humanas del conocimiento y la información, y relacionan con rapidez ideas y conceptos con experiencias personales. Perdonan con rapidez, son </a:t>
            </a:r>
            <a:r>
              <a:rPr lang="en-US" sz="2600" dirty="0" err="1"/>
              <a:t>pacificadoras</a:t>
            </a:r>
            <a:r>
              <a:rPr lang="en-US" sz="2600" dirty="0"/>
              <a:t> y destacan en situaciones de asesoramiento. Buscan oportunidades para elogiar a las demás.</a:t>
            </a:r>
            <a:endParaRPr lang="en-GB" sz="26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38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03303-D21E-6941-9588-926E35858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93978" y="525493"/>
            <a:ext cx="1611388" cy="139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605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3C8B5-DACE-47C2-87C2-3F7B86F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46951"/>
            <a:ext cx="7886700" cy="1161588"/>
          </a:xfrm>
        </p:spPr>
        <p:txBody>
          <a:bodyPr>
            <a:normAutofit fontScale="90000"/>
          </a:bodyPr>
          <a:lstStyle/>
          <a:p>
            <a:r>
              <a:rPr lang="en-GB" b="1" dirty="0" err="1"/>
              <a:t>Repaso</a:t>
            </a:r>
            <a:r>
              <a:rPr lang="en-GB" b="1" dirty="0"/>
              <a:t> de los objetivos de aprendizaje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D3A2D4-0138-460E-9732-23A77985E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F5464-3464-4CF9-B58E-73337C2C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6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8776"/>
            <a:ext cx="7886700" cy="116158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Mis expectativas </a:t>
            </a:r>
            <a:r>
              <a:rPr lang="en-GB" b="1" dirty="0" err="1"/>
              <a:t>como</a:t>
            </a:r>
            <a:r>
              <a:rPr lang="en-GB" b="1" dirty="0"/>
              <a:t> </a:t>
            </a:r>
            <a:r>
              <a:rPr lang="en-GB" b="1" dirty="0" err="1"/>
              <a:t>formador</a:t>
            </a:r>
            <a:r>
              <a:rPr lang="en-GB" b="1" dirty="0"/>
              <a:t>/a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96935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Contar</a:t>
            </a:r>
            <a:r>
              <a:rPr lang="en-US" dirty="0"/>
              <a:t> con </a:t>
            </a:r>
            <a:r>
              <a:rPr lang="en-US" dirty="0" err="1"/>
              <a:t>participantes</a:t>
            </a:r>
            <a:r>
              <a:rPr lang="en-US" dirty="0"/>
              <a:t> </a:t>
            </a:r>
            <a:r>
              <a:rPr lang="en-US" dirty="0" err="1"/>
              <a:t>abiertos</a:t>
            </a:r>
            <a:r>
              <a:rPr lang="en-US" dirty="0"/>
              <a:t>/as y </a:t>
            </a:r>
            <a:r>
              <a:rPr lang="en-US" dirty="0" err="1"/>
              <a:t>activos</a:t>
            </a:r>
            <a:r>
              <a:rPr lang="en-US" dirty="0"/>
              <a:t>/as, </a:t>
            </a:r>
            <a:r>
              <a:rPr lang="it-IT" dirty="0"/>
              <a:t>dispuestos/as a experimentar nuevas formas de aprendizaje y formación.</a:t>
            </a:r>
            <a:endParaRPr lang="en-IT" dirty="0"/>
          </a:p>
          <a:p>
            <a:pPr lvl="0"/>
            <a:r>
              <a:rPr lang="en-US" dirty="0" err="1"/>
              <a:t>Aprovechar</a:t>
            </a:r>
            <a:r>
              <a:rPr lang="en-US" dirty="0"/>
              <a:t> los conocimientos y competencias ya presentes en la </a:t>
            </a:r>
            <a:r>
              <a:rPr lang="en-US" dirty="0" err="1"/>
              <a:t>sala</a:t>
            </a:r>
            <a:r>
              <a:rPr lang="en-US" dirty="0"/>
              <a:t>.</a:t>
            </a:r>
            <a:endParaRPr lang="en-IT" dirty="0"/>
          </a:p>
          <a:p>
            <a:pPr lvl="0"/>
            <a:r>
              <a:rPr lang="en-US" dirty="0" err="1"/>
              <a:t>Sacar</a:t>
            </a:r>
            <a:r>
              <a:rPr lang="en-US" dirty="0"/>
              <a:t> provecho de la </a:t>
            </a:r>
            <a:r>
              <a:rPr lang="en-US" dirty="0" err="1"/>
              <a:t>crítica</a:t>
            </a:r>
            <a:r>
              <a:rPr lang="en-US" dirty="0"/>
              <a:t> </a:t>
            </a:r>
            <a:r>
              <a:rPr lang="en-US" dirty="0" err="1"/>
              <a:t>constructiva</a:t>
            </a:r>
            <a:r>
              <a:rPr lang="en-US" dirty="0"/>
              <a:t>.</a:t>
            </a:r>
            <a:endParaRPr lang="en-IT" dirty="0"/>
          </a:p>
          <a:p>
            <a:pPr lvl="0"/>
            <a:r>
              <a:rPr lang="en-US" dirty="0" err="1"/>
              <a:t>Divertirse</a:t>
            </a:r>
            <a:r>
              <a:rPr lang="en-US" dirty="0"/>
              <a:t> </a:t>
            </a:r>
            <a:r>
              <a:rPr lang="it-IT" dirty="0"/>
              <a:t>y relacionarse con gente nueva.</a:t>
            </a:r>
            <a:endParaRPr lang="en-IT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7631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b="1" dirty="0"/>
              <a:t>Sesión introductoria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Familiarizarse con </a:t>
            </a:r>
            <a:r>
              <a:rPr lang="en-GB" dirty="0" err="1"/>
              <a:t>participantes</a:t>
            </a:r>
            <a:r>
              <a:rPr lang="en-GB" dirty="0"/>
              <a:t> y </a:t>
            </a:r>
            <a:r>
              <a:rPr lang="en-GB" dirty="0" err="1"/>
              <a:t>formadores</a:t>
            </a:r>
            <a:r>
              <a:rPr lang="en-GB" dirty="0"/>
              <a:t>/as</a:t>
            </a:r>
            <a:endParaRPr lang="en-IT" dirty="0"/>
          </a:p>
          <a:p>
            <a:pPr lvl="0"/>
            <a:r>
              <a:rPr lang="en-GB" dirty="0"/>
              <a:t>Sentirse parte de un equipo </a:t>
            </a:r>
            <a:endParaRPr lang="en-IT" dirty="0"/>
          </a:p>
          <a:p>
            <a:pPr lvl="0"/>
            <a:r>
              <a:rPr lang="en-GB" dirty="0"/>
              <a:t>Compartir las expectativas y cotejarlas con la agenda propuesta </a:t>
            </a:r>
            <a:endParaRPr lang="en-IT" dirty="0"/>
          </a:p>
          <a:p>
            <a:pPr lvl="0"/>
            <a:r>
              <a:rPr lang="en-GB" dirty="0" err="1"/>
              <a:t>Sentirse</a:t>
            </a:r>
            <a:r>
              <a:rPr lang="en-GB" dirty="0"/>
              <a:t> </a:t>
            </a:r>
            <a:r>
              <a:rPr lang="en-GB" dirty="0" err="1"/>
              <a:t>capacitado</a:t>
            </a:r>
            <a:r>
              <a:rPr lang="en-GB" dirty="0"/>
              <a:t>/a al tener la posibilidad de opinar sobre el desarrollo de las actividades.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506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96935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en-GB" dirty="0" err="1"/>
              <a:t>Conocer</a:t>
            </a:r>
            <a:r>
              <a:rPr lang="en-GB" dirty="0"/>
              <a:t> la finalidad, el formato y la metodología de la formación</a:t>
            </a:r>
            <a:endParaRPr lang="en-IT" dirty="0"/>
          </a:p>
          <a:p>
            <a:pPr lvl="0"/>
            <a:r>
              <a:rPr lang="en-GB" dirty="0"/>
              <a:t>Establecer un entorno propicio para la formación </a:t>
            </a:r>
            <a:endParaRPr lang="en-IT" dirty="0"/>
          </a:p>
          <a:p>
            <a:pPr lvl="0"/>
            <a:r>
              <a:rPr lang="en-GB" dirty="0"/>
              <a:t>Definir las normas básicas</a:t>
            </a:r>
            <a:endParaRPr lang="en-IT" dirty="0"/>
          </a:p>
          <a:p>
            <a:pPr lvl="0"/>
            <a:r>
              <a:rPr lang="en-GB" dirty="0"/>
              <a:t>Explicar el lema general de toda la formación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41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8C92D1-BD26-5840-A212-4CE2D7C0C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882657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b="1" dirty="0"/>
              <a:t>Su formación perfecta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Identificar las múltiples perspectivas que deben tenerse en cuenta al planificar una formación </a:t>
            </a:r>
            <a:endParaRPr lang="en-IT" dirty="0"/>
          </a:p>
          <a:p>
            <a:pPr lvl="0"/>
            <a:r>
              <a:rPr lang="en-GB" dirty="0" err="1"/>
              <a:t>Experimentar</a:t>
            </a:r>
            <a:r>
              <a:rPr lang="en-GB" dirty="0"/>
              <a:t> la escucha activa </a:t>
            </a:r>
            <a:endParaRPr lang="en-IT" dirty="0"/>
          </a:p>
          <a:p>
            <a:pPr lvl="0"/>
            <a:r>
              <a:rPr lang="en-GB" dirty="0"/>
              <a:t>Definir criterios para evaluar la calidad de las actuaciones previstas para </a:t>
            </a:r>
            <a:r>
              <a:rPr lang="en-GB" dirty="0" err="1"/>
              <a:t>el</a:t>
            </a:r>
            <a:r>
              <a:rPr lang="en-GB" dirty="0"/>
              <a:t> </a:t>
            </a:r>
            <a:r>
              <a:rPr lang="en-GB" dirty="0" err="1"/>
              <a:t>curso</a:t>
            </a:r>
            <a:r>
              <a:rPr lang="en-GB" dirty="0"/>
              <a:t> de </a:t>
            </a:r>
            <a:r>
              <a:rPr lang="en-GB" dirty="0" err="1"/>
              <a:t>formación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684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b="1" dirty="0"/>
              <a:t>Su formación perfecta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Empezar a desarrollar su propia lista de comprobación mental/manual para la formación 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138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sz="3200" b="1" dirty="0"/>
              <a:t>Andragogía y principios de la educación de personas </a:t>
            </a:r>
            <a:r>
              <a:rPr lang="en-US" sz="3200" b="1" dirty="0" err="1"/>
              <a:t>adultas</a:t>
            </a:r>
            <a:r>
              <a:rPr lang="en-US" sz="3200" b="1" dirty="0"/>
              <a:t> 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45392"/>
            <a:ext cx="7886700" cy="4409107"/>
          </a:xfrm>
        </p:spPr>
        <p:txBody>
          <a:bodyPr>
            <a:normAutofit/>
          </a:bodyPr>
          <a:lstStyle/>
          <a:p>
            <a:pPr lvl="0" algn="just"/>
            <a:r>
              <a:rPr lang="en-GB" dirty="0"/>
              <a:t>Diferenciar entre pedagogía y andragogía</a:t>
            </a:r>
            <a:endParaRPr lang="en-IT" dirty="0"/>
          </a:p>
          <a:p>
            <a:pPr lvl="0" algn="just"/>
            <a:r>
              <a:rPr lang="en-GB" dirty="0"/>
              <a:t>Recordar las principales teorías relacionadas con la educación de personas </a:t>
            </a:r>
            <a:r>
              <a:rPr lang="en-GB" dirty="0" err="1"/>
              <a:t>adultas</a:t>
            </a:r>
            <a:endParaRPr lang="en-IT" dirty="0"/>
          </a:p>
          <a:p>
            <a:pPr lvl="0" algn="just"/>
            <a:r>
              <a:rPr lang="en-GB" dirty="0"/>
              <a:t>Enumerar los principios fundamentales relacionados con la educación de personas </a:t>
            </a:r>
            <a:r>
              <a:rPr lang="en-GB" dirty="0" err="1"/>
              <a:t>adultas</a:t>
            </a:r>
            <a:r>
              <a:rPr lang="en-GB" dirty="0"/>
              <a:t> 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62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Andragogía</a:t>
            </a:r>
            <a:r>
              <a:rPr lang="en-US" sz="3200" b="1" dirty="0"/>
              <a:t> y </a:t>
            </a:r>
            <a:r>
              <a:rPr lang="en-US" sz="3200" b="1" dirty="0" err="1"/>
              <a:t>principios</a:t>
            </a:r>
            <a:r>
              <a:rPr lang="en-US" sz="3200" b="1" dirty="0"/>
              <a:t> de la </a:t>
            </a:r>
            <a:r>
              <a:rPr lang="en-US" sz="3200" b="1" dirty="0" err="1"/>
              <a:t>educación</a:t>
            </a:r>
            <a:r>
              <a:rPr lang="en-US" sz="3200" b="1" dirty="0"/>
              <a:t> de personas </a:t>
            </a:r>
            <a:r>
              <a:rPr lang="en-US" sz="3200" b="1" dirty="0" err="1"/>
              <a:t>adultas</a:t>
            </a:r>
            <a:r>
              <a:rPr lang="en-US" sz="3200" b="1" dirty="0"/>
              <a:t> 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487057"/>
            <a:ext cx="7886700" cy="4409107"/>
          </a:xfrm>
        </p:spPr>
        <p:txBody>
          <a:bodyPr>
            <a:normAutofit/>
          </a:bodyPr>
          <a:lstStyle/>
          <a:p>
            <a:pPr lvl="0" algn="just"/>
            <a:r>
              <a:rPr lang="en-GB" dirty="0"/>
              <a:t>Analizar la aplicación de estos principios a la </a:t>
            </a:r>
            <a:r>
              <a:rPr lang="en-GB" dirty="0" err="1"/>
              <a:t>formación</a:t>
            </a:r>
            <a:r>
              <a:rPr lang="en-GB" dirty="0"/>
              <a:t> actual</a:t>
            </a:r>
            <a:endParaRPr lang="en-IT" dirty="0"/>
          </a:p>
          <a:p>
            <a:pPr lvl="0" algn="just"/>
            <a:r>
              <a:rPr lang="en-GB" dirty="0"/>
              <a:t>Evaluar dicha aplicación a la formación actual y desarrollar alternativas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2354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GB" b="1" dirty="0"/>
              <a:t>Métodos de formación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07242"/>
            <a:ext cx="7886700" cy="4409107"/>
          </a:xfrm>
        </p:spPr>
        <p:txBody>
          <a:bodyPr>
            <a:normAutofit/>
          </a:bodyPr>
          <a:lstStyle/>
          <a:p>
            <a:pPr lvl="0"/>
            <a:r>
              <a:rPr lang="en-GB" dirty="0" err="1"/>
              <a:t>Debatir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torno</a:t>
            </a:r>
            <a:r>
              <a:rPr lang="en-GB" dirty="0"/>
              <a:t> a las características clave de una serie de metodologías de </a:t>
            </a:r>
            <a:r>
              <a:rPr lang="en-GB" dirty="0" err="1"/>
              <a:t>formación</a:t>
            </a:r>
            <a:r>
              <a:rPr lang="en-GB" dirty="0"/>
              <a:t> </a:t>
            </a:r>
            <a:r>
              <a:rPr lang="en-GB" dirty="0" err="1"/>
              <a:t>seleccionadas</a:t>
            </a:r>
            <a:endParaRPr lang="en-IT" dirty="0"/>
          </a:p>
          <a:p>
            <a:pPr lvl="0"/>
            <a:r>
              <a:rPr lang="en-GB" dirty="0"/>
              <a:t>Identificar los pros y los contras de cada una de las </a:t>
            </a:r>
            <a:r>
              <a:rPr lang="en-GB" dirty="0" err="1"/>
              <a:t>metodologías</a:t>
            </a:r>
            <a:r>
              <a:rPr lang="en-GB" dirty="0"/>
              <a:t> </a:t>
            </a:r>
            <a:r>
              <a:rPr lang="en-GB" dirty="0" err="1"/>
              <a:t>analizadas</a:t>
            </a:r>
            <a:endParaRPr lang="en-IT" dirty="0"/>
          </a:p>
          <a:p>
            <a:pPr lvl="0"/>
            <a:r>
              <a:rPr lang="en-GB" dirty="0"/>
              <a:t>Comprender los retos y los trabajos preparatorios inherentes a la aplicación de las distintas metodologías.</a:t>
            </a:r>
            <a:endParaRPr lang="en-IT" dirty="0"/>
          </a:p>
          <a:p>
            <a:pPr lvl="0"/>
            <a:r>
              <a:rPr lang="en-GB" dirty="0"/>
              <a:t>Compartir experiencias sobre su uso 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2921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045654"/>
            <a:ext cx="8801100" cy="1161588"/>
          </a:xfrm>
        </p:spPr>
        <p:txBody>
          <a:bodyPr>
            <a:normAutofit/>
          </a:bodyPr>
          <a:lstStyle/>
          <a:p>
            <a:r>
              <a:rPr lang="en-US" sz="3400" b="1" dirty="0"/>
              <a:t>¿</a:t>
            </a:r>
            <a:r>
              <a:rPr lang="en-US" sz="3400" b="1" dirty="0" err="1"/>
              <a:t>Qué</a:t>
            </a:r>
            <a:r>
              <a:rPr lang="en-US" sz="3400" b="1" dirty="0"/>
              <a:t> </a:t>
            </a:r>
            <a:r>
              <a:rPr lang="en-US" sz="3400" b="1" dirty="0" err="1"/>
              <a:t>tipo</a:t>
            </a:r>
            <a:r>
              <a:rPr lang="en-US" sz="3400" b="1" dirty="0"/>
              <a:t> de </a:t>
            </a:r>
            <a:r>
              <a:rPr lang="en-US" sz="3400" b="1" dirty="0" err="1"/>
              <a:t>alumno</a:t>
            </a:r>
            <a:r>
              <a:rPr lang="en-US" sz="3400" b="1" dirty="0"/>
              <a:t>/a es usted? </a:t>
            </a:r>
            <a:endParaRPr lang="en-GB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07242"/>
            <a:ext cx="7886700" cy="4409107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Familiarizarse con la </a:t>
            </a:r>
            <a:r>
              <a:rPr lang="en-GB" dirty="0" err="1"/>
              <a:t>pirámide</a:t>
            </a:r>
            <a:r>
              <a:rPr lang="en-GB" dirty="0"/>
              <a:t> del aprendizaje</a:t>
            </a:r>
            <a:endParaRPr lang="en-IT" dirty="0"/>
          </a:p>
          <a:p>
            <a:pPr lvl="0"/>
            <a:r>
              <a:rPr lang="en-GB" dirty="0"/>
              <a:t>Enumerar los estilos de aprendizaje</a:t>
            </a:r>
            <a:endParaRPr lang="en-IT" dirty="0"/>
          </a:p>
          <a:p>
            <a:pPr lvl="0"/>
            <a:r>
              <a:rPr lang="en-GB" dirty="0"/>
              <a:t>Identificar el propio estilo de aprendizaje</a:t>
            </a:r>
            <a:endParaRPr lang="en-IT" dirty="0"/>
          </a:p>
          <a:p>
            <a:r>
              <a:rPr lang="en-GB" dirty="0"/>
              <a:t>Establecer un vínculo entre el tipo de aprendizaje y los </a:t>
            </a:r>
            <a:r>
              <a:rPr lang="en-IT" dirty="0"/>
              <a:t>métodos de</a:t>
            </a:r>
            <a:r>
              <a:rPr lang="en-GB" dirty="0"/>
              <a:t> formación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4996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b="1" dirty="0"/>
              <a:t>Sesión de clausura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07242"/>
            <a:ext cx="7886700" cy="4409107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Enumerar</a:t>
            </a:r>
            <a:r>
              <a:rPr lang="en-US" dirty="0"/>
              <a:t> los principales puntos/temas/aspectos presentados y debatidos durante la formación</a:t>
            </a:r>
            <a:endParaRPr lang="en-IT" dirty="0"/>
          </a:p>
          <a:p>
            <a:pPr lvl="0"/>
            <a:r>
              <a:rPr lang="en-US" dirty="0"/>
              <a:t>Evaluar la calidad de la formación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9627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946C0-6E94-8341-91F1-229408F2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4" y="1876301"/>
            <a:ext cx="8791575" cy="3029074"/>
          </a:xfrm>
        </p:spPr>
        <p:txBody>
          <a:bodyPr>
            <a:normAutofit/>
          </a:bodyPr>
          <a:lstStyle/>
          <a:p>
            <a:pPr algn="ctr"/>
            <a:r>
              <a:rPr lang="en-IT" sz="3600" b="1" dirty="0"/>
              <a:t>¡B</a:t>
            </a:r>
            <a:r>
              <a:rPr lang="es-ES" sz="3600" b="1" dirty="0" err="1"/>
              <a:t>uen</a:t>
            </a:r>
            <a:r>
              <a:rPr lang="es-ES" sz="3600" b="1" dirty="0"/>
              <a:t> trabajo</a:t>
            </a:r>
            <a:r>
              <a:rPr lang="en-IT" sz="3600" b="1" dirty="0"/>
              <a:t>!</a:t>
            </a:r>
            <a:br>
              <a:rPr lang="es-ES" sz="3600" b="1" dirty="0"/>
            </a:br>
            <a:r>
              <a:rPr lang="es-ES" sz="3600" b="1" dirty="0"/>
              <a:t>La formación</a:t>
            </a:r>
            <a:r>
              <a:rPr lang="en-IT" sz="3600" b="1" dirty="0"/>
              <a:t> ha terminado</a:t>
            </a:r>
            <a:r>
              <a:rPr lang="es-ES" sz="3600" b="1" dirty="0"/>
              <a:t>.</a:t>
            </a:r>
            <a:r>
              <a:rPr lang="en-IT" sz="3600" b="1" dirty="0"/>
              <a:t>..</a:t>
            </a:r>
            <a:br>
              <a:rPr lang="en-IT" dirty="0"/>
            </a:br>
            <a:br>
              <a:rPr lang="en-IT" dirty="0"/>
            </a:br>
            <a:r>
              <a:rPr lang="es-ES" sz="3200" dirty="0"/>
              <a:t>¡</a:t>
            </a:r>
            <a:r>
              <a:rPr lang="en-GB" sz="3200" dirty="0"/>
              <a:t>Que </a:t>
            </a:r>
            <a:r>
              <a:rPr lang="en-GB" sz="3200" dirty="0" err="1"/>
              <a:t>disfrute</a:t>
            </a:r>
            <a:r>
              <a:rPr lang="en-GB" sz="3200"/>
              <a:t> de la </a:t>
            </a:r>
            <a:r>
              <a:rPr lang="en-GB" sz="3200" dirty="0" err="1"/>
              <a:t>tarde</a:t>
            </a:r>
            <a:r>
              <a:rPr lang="en-GB" sz="3200" dirty="0"/>
              <a:t>! </a:t>
            </a:r>
            <a:r>
              <a:rPr lang="en-GB" sz="3200" dirty="0">
                <a:sym typeface="Wingdings" panose="05000000000000000000" pitchFamily="2" charset="2"/>
              </a:rPr>
              <a:t></a:t>
            </a:r>
            <a:endParaRPr lang="en-IT" sz="32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CF829C-7D14-BE46-9D06-7D79123F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4B28B-8D5C-B749-8F89-8C4B5AC6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88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3C8B5-DACE-47C2-87C2-3F7B86F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5" y="2746951"/>
            <a:ext cx="8715375" cy="2798826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Piense </a:t>
            </a:r>
            <a:r>
              <a:rPr lang="en-GB" b="1" dirty="0" err="1"/>
              <a:t>como</a:t>
            </a:r>
            <a:r>
              <a:rPr lang="en-GB" b="1" dirty="0"/>
              <a:t> un/a </a:t>
            </a:r>
            <a:r>
              <a:rPr lang="en-GB" b="1" dirty="0" err="1"/>
              <a:t>formador</a:t>
            </a:r>
            <a:r>
              <a:rPr lang="en-GB" b="1" dirty="0"/>
              <a:t>/a </a:t>
            </a:r>
            <a:br>
              <a:rPr lang="en-GB" b="1" dirty="0"/>
            </a:br>
            <a:br>
              <a:rPr lang="en-GB" b="1" dirty="0"/>
            </a:br>
            <a:r>
              <a:rPr lang="en-GB" b="1" dirty="0" err="1"/>
              <a:t>Siéntase</a:t>
            </a:r>
            <a:r>
              <a:rPr lang="en-GB" b="1" dirty="0"/>
              <a:t> </a:t>
            </a:r>
            <a:r>
              <a:rPr lang="en-GB" b="1" dirty="0" err="1"/>
              <a:t>como</a:t>
            </a:r>
            <a:r>
              <a:rPr lang="en-GB" b="1" dirty="0"/>
              <a:t> un/a </a:t>
            </a:r>
            <a:r>
              <a:rPr lang="en-GB" b="1" dirty="0" err="1"/>
              <a:t>alumno</a:t>
            </a:r>
            <a:r>
              <a:rPr lang="en-GB" b="1" dirty="0"/>
              <a:t>/a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D3A2D4-0138-460E-9732-23A77985E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F5464-3464-4CF9-B58E-73337C2C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2A5DA-050F-1D4E-ABC7-E08A57248E84}"/>
              </a:ext>
            </a:extLst>
          </p:cNvPr>
          <p:cNvSpPr txBox="1"/>
          <p:nvPr/>
        </p:nvSpPr>
        <p:spPr>
          <a:xfrm>
            <a:off x="2236717" y="1546434"/>
            <a:ext cx="4670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¿Nuestro lema? </a:t>
            </a:r>
          </a:p>
        </p:txBody>
      </p:sp>
    </p:spTree>
    <p:extLst>
      <p:ext uri="{BB962C8B-B14F-4D97-AF65-F5344CB8AC3E}">
        <p14:creationId xmlns:p14="http://schemas.microsoft.com/office/powerpoint/2010/main" val="3201209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37855-401C-5745-9AE5-0C82720C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02" y="1476790"/>
            <a:ext cx="3619121" cy="1043654"/>
          </a:xfrm>
        </p:spPr>
        <p:txBody>
          <a:bodyPr>
            <a:normAutofit/>
          </a:bodyPr>
          <a:lstStyle/>
          <a:p>
            <a:r>
              <a:rPr lang="en-IT" sz="3000" b="1" dirty="0"/>
              <a:t>¿Preparado</a:t>
            </a:r>
            <a:r>
              <a:rPr lang="es-ES" sz="3000" b="1" dirty="0"/>
              <a:t>/a</a:t>
            </a:r>
            <a:r>
              <a:rPr lang="en-IT" sz="3000" b="1" dirty="0"/>
              <a:t>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D3D97B-F807-5045-A94C-B046FA76D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22F20-2A65-9945-8C0B-301FEA91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6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D7E285-00ED-2B41-8E54-B5280F43E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66326" y="1998617"/>
            <a:ext cx="5334692" cy="439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2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b="1" dirty="0"/>
              <a:t>La </a:t>
            </a:r>
            <a:r>
              <a:rPr lang="en-US" b="1" dirty="0" err="1"/>
              <a:t>formación</a:t>
            </a:r>
            <a:r>
              <a:rPr lang="en-US" b="1" dirty="0"/>
              <a:t> perfecta...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it-IT" dirty="0" err="1"/>
              <a:t>Esencia</a:t>
            </a:r>
            <a:r>
              <a:rPr lang="it-IT" dirty="0"/>
              <a:t>l </a:t>
            </a:r>
          </a:p>
          <a:p>
            <a:pPr lvl="0"/>
            <a:endParaRPr lang="it-IT" dirty="0"/>
          </a:p>
          <a:p>
            <a:pPr lvl="0"/>
            <a:r>
              <a:rPr lang="it-IT" dirty="0"/>
              <a:t>Recomendable/opcional </a:t>
            </a:r>
          </a:p>
          <a:p>
            <a:pPr lvl="0"/>
            <a:endParaRPr lang="it-IT" dirty="0"/>
          </a:p>
          <a:p>
            <a:pPr lvl="0"/>
            <a:r>
              <a:rPr lang="it-IT" dirty="0"/>
              <a:t>Aspectos a evitar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02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74" y="1276806"/>
            <a:ext cx="8201452" cy="1161588"/>
          </a:xfrm>
        </p:spPr>
        <p:txBody>
          <a:bodyPr>
            <a:normAutofit/>
          </a:bodyPr>
          <a:lstStyle/>
          <a:p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lista</a:t>
            </a:r>
            <a:r>
              <a:rPr lang="en-US" b="1" dirty="0"/>
              <a:t> </a:t>
            </a:r>
            <a:r>
              <a:rPr lang="en-US" b="1" dirty="0" err="1"/>
              <a:t>debe</a:t>
            </a:r>
            <a:r>
              <a:rPr lang="en-US" b="1" dirty="0"/>
              <a:t> ser... 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8</a:t>
            </a:fld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6CC7D5-4DE2-CD11-02E5-D464FB54E010}"/>
              </a:ext>
            </a:extLst>
          </p:cNvPr>
          <p:cNvSpPr txBox="1">
            <a:spLocks/>
          </p:cNvSpPr>
          <p:nvPr/>
        </p:nvSpPr>
        <p:spPr>
          <a:xfrm>
            <a:off x="327972" y="2827977"/>
            <a:ext cx="8488055" cy="3086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/>
              <a:t>S</a:t>
            </a:r>
            <a:r>
              <a:rPr lang="it-IT" dirty="0"/>
              <a:t>pecific  </a:t>
            </a:r>
            <a:r>
              <a:rPr lang="it-IT" sz="1600" dirty="0"/>
              <a:t>[Específica]</a:t>
            </a:r>
            <a:endParaRPr lang="it-IT" sz="1600" b="1" dirty="0"/>
          </a:p>
          <a:p>
            <a:r>
              <a:rPr lang="it-IT" b="1" dirty="0"/>
              <a:t>M</a:t>
            </a:r>
            <a:r>
              <a:rPr lang="it-IT" dirty="0"/>
              <a:t>easurable </a:t>
            </a:r>
            <a:r>
              <a:rPr lang="it-IT" sz="1600" dirty="0"/>
              <a:t>[Medible]</a:t>
            </a:r>
            <a:endParaRPr lang="it-IT" sz="1600" b="1" dirty="0"/>
          </a:p>
          <a:p>
            <a:r>
              <a:rPr lang="it-IT" b="1" dirty="0"/>
              <a:t>A</a:t>
            </a:r>
            <a:r>
              <a:rPr lang="it-IT" dirty="0"/>
              <a:t>chievable </a:t>
            </a:r>
            <a:r>
              <a:rPr lang="it-IT" sz="1600" dirty="0"/>
              <a:t>[Alcanzable para la audiencia]</a:t>
            </a:r>
            <a:endParaRPr lang="it-IT" sz="1600" b="1" dirty="0"/>
          </a:p>
          <a:p>
            <a:r>
              <a:rPr lang="it-IT" b="1" dirty="0"/>
              <a:t>R</a:t>
            </a:r>
            <a:r>
              <a:rPr lang="it-IT" dirty="0"/>
              <a:t>elevant </a:t>
            </a:r>
            <a:r>
              <a:rPr lang="it-IT" sz="1600" dirty="0"/>
              <a:t>[Relevante (realísta, razonable y con los medios necesarios)]</a:t>
            </a:r>
            <a:endParaRPr lang="it-IT" sz="1600" b="1" dirty="0"/>
          </a:p>
          <a:p>
            <a:r>
              <a:rPr lang="it-IT" b="1" dirty="0"/>
              <a:t>T</a:t>
            </a:r>
            <a:r>
              <a:rPr lang="it-IT" dirty="0"/>
              <a:t>ime bound </a:t>
            </a:r>
            <a:r>
              <a:rPr lang="it-IT" sz="1600" dirty="0"/>
              <a:t>[Delimitada (en términos de tiempo </a:t>
            </a:r>
            <a:r>
              <a:rPr lang="it-IT" sz="1600"/>
              <a:t>y recursos</a:t>
            </a:r>
            <a:r>
              <a:rPr lang="it-IT" sz="1600" dirty="0"/>
              <a:t>)]</a:t>
            </a:r>
          </a:p>
          <a:p>
            <a:endParaRPr lang="en-IT" b="1" dirty="0"/>
          </a:p>
        </p:txBody>
      </p:sp>
    </p:spTree>
    <p:extLst>
      <p:ext uri="{BB962C8B-B14F-4D97-AF65-F5344CB8AC3E}">
        <p14:creationId xmlns:p14="http://schemas.microsoft.com/office/powerpoint/2010/main" val="185666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en-US" b="1" dirty="0" err="1"/>
              <a:t>Su</a:t>
            </a:r>
            <a:r>
              <a:rPr lang="en-US" b="1" dirty="0"/>
              <a:t> lista </a:t>
            </a:r>
            <a:r>
              <a:rPr lang="en-US" b="1" dirty="0" err="1"/>
              <a:t>debe</a:t>
            </a:r>
            <a:r>
              <a:rPr lang="en-US" b="1" dirty="0"/>
              <a:t> ser...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8" y="2207242"/>
            <a:ext cx="8267701" cy="39800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 err="1"/>
              <a:t>exhaustiva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cuanto</a:t>
            </a:r>
            <a:r>
              <a:rPr lang="en-US" dirty="0"/>
              <a:t> a: </a:t>
            </a:r>
          </a:p>
          <a:p>
            <a:pPr marL="0" lvl="0" indent="180975">
              <a:buNone/>
            </a:pPr>
            <a:r>
              <a:rPr lang="en-US" sz="1800" dirty="0" err="1"/>
              <a:t>aspectos</a:t>
            </a:r>
            <a:r>
              <a:rPr lang="en-US" sz="1800" dirty="0"/>
              <a:t> organizativos </a:t>
            </a:r>
          </a:p>
          <a:p>
            <a:pPr marL="0" lvl="0" indent="180975">
              <a:buNone/>
            </a:pPr>
            <a:r>
              <a:rPr lang="en-US" sz="1800" dirty="0" err="1"/>
              <a:t>entorno</a:t>
            </a:r>
            <a:r>
              <a:rPr lang="en-US" sz="1800" dirty="0"/>
              <a:t> de formación</a:t>
            </a:r>
          </a:p>
          <a:p>
            <a:pPr marL="0" lvl="0" indent="180975">
              <a:buNone/>
            </a:pPr>
            <a:r>
              <a:rPr lang="en-US" sz="1800" dirty="0" err="1"/>
              <a:t>cualidades</a:t>
            </a:r>
            <a:r>
              <a:rPr lang="en-US" sz="1800" dirty="0"/>
              <a:t> </a:t>
            </a:r>
            <a:r>
              <a:rPr lang="en-US" sz="1800" dirty="0" err="1"/>
              <a:t>personales</a:t>
            </a:r>
            <a:r>
              <a:rPr lang="en-US" sz="1800" dirty="0"/>
              <a:t> de </a:t>
            </a:r>
            <a:r>
              <a:rPr lang="en-US" sz="1800" dirty="0" err="1"/>
              <a:t>los</a:t>
            </a:r>
            <a:r>
              <a:rPr lang="en-US" sz="1800" dirty="0"/>
              <a:t>/las </a:t>
            </a:r>
            <a:r>
              <a:rPr lang="en-US" sz="1800" dirty="0" err="1"/>
              <a:t>formadores</a:t>
            </a:r>
            <a:r>
              <a:rPr lang="en-US" sz="1800" dirty="0"/>
              <a:t>/as </a:t>
            </a:r>
          </a:p>
          <a:p>
            <a:pPr marL="0" lvl="0" indent="180975">
              <a:buNone/>
            </a:pPr>
            <a:r>
              <a:rPr lang="en-US" sz="1800" dirty="0" err="1"/>
              <a:t>cuestiones</a:t>
            </a:r>
            <a:r>
              <a:rPr lang="en-US" sz="1800" dirty="0"/>
              <a:t> temáticas </a:t>
            </a:r>
          </a:p>
          <a:p>
            <a:pPr marL="0" lvl="0" indent="180975">
              <a:buNone/>
            </a:pPr>
            <a:r>
              <a:rPr lang="en-US" sz="1800" dirty="0" err="1"/>
              <a:t>metodología</a:t>
            </a:r>
            <a:endParaRPr lang="en-US" sz="1800" dirty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r>
              <a:rPr lang="en-US" dirty="0"/>
              <a:t>(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nombrar</a:t>
            </a:r>
            <a:r>
              <a:rPr lang="en-US" dirty="0"/>
              <a:t> </a:t>
            </a:r>
            <a:r>
              <a:rPr lang="en-US" dirty="0" err="1"/>
              <a:t>sólo</a:t>
            </a:r>
            <a:r>
              <a:rPr lang="en-US" dirty="0"/>
              <a:t> </a:t>
            </a:r>
            <a:r>
              <a:rPr lang="en-US" dirty="0" err="1"/>
              <a:t>algunos</a:t>
            </a:r>
            <a:r>
              <a:rPr lang="en-US" dirty="0"/>
              <a:t> </a:t>
            </a:r>
            <a:r>
              <a:rPr lang="en-US" dirty="0" err="1"/>
              <a:t>aspectos</a:t>
            </a:r>
            <a:r>
              <a:rPr lang="en-US" dirty="0"/>
              <a:t>...)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069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3113</TotalTime>
  <Words>2219</Words>
  <Application>Microsoft Office PowerPoint</Application>
  <PresentationFormat>On-screen Show (4:3)</PresentationFormat>
  <Paragraphs>315</Paragraphs>
  <Slides>49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Arial</vt:lpstr>
      <vt:lpstr>Arial Rounded MT Bold</vt:lpstr>
      <vt:lpstr>Calibri</vt:lpstr>
      <vt:lpstr>Century Gothic</vt:lpstr>
      <vt:lpstr>Verdana</vt:lpstr>
      <vt:lpstr>Wingdings</vt:lpstr>
      <vt:lpstr>Office Theme</vt:lpstr>
      <vt:lpstr>El arte de aprender y formar</vt:lpstr>
      <vt:lpstr>PowerPoint Presentation</vt:lpstr>
      <vt:lpstr>PowerPoint Presentation</vt:lpstr>
      <vt:lpstr>Mis expectativas como formador/a</vt:lpstr>
      <vt:lpstr>Piense como un/a formador/a   Siéntase como un/a alumno/a </vt:lpstr>
      <vt:lpstr>¿Preparado/a?</vt:lpstr>
      <vt:lpstr>La formación perfecta...</vt:lpstr>
      <vt:lpstr>Su lista debe ser... </vt:lpstr>
      <vt:lpstr>Su lista debe ser...</vt:lpstr>
      <vt:lpstr>Andragogía y fundamentos de la formación de personas adultas</vt:lpstr>
      <vt:lpstr>Empecemos por lo básico...</vt:lpstr>
      <vt:lpstr>¿Qué es el aprendizaje?</vt:lpstr>
      <vt:lpstr>¿Qué es el aprendizaje?</vt:lpstr>
      <vt:lpstr>Supuestos de Malcom Knowles</vt:lpstr>
      <vt:lpstr>Elementos críticos</vt:lpstr>
      <vt:lpstr>Supuestos sobre el aprendizaje de personas adultas</vt:lpstr>
      <vt:lpstr>Supuestos sobre el aprendizaje de personas adultas</vt:lpstr>
      <vt:lpstr>Leyes del aprendizaje</vt:lpstr>
      <vt:lpstr>PowerPoint Presentation</vt:lpstr>
      <vt:lpstr>PowerPoint Presentation</vt:lpstr>
      <vt:lpstr>La teoría de David Kolb</vt:lpstr>
      <vt:lpstr>PowerPoint Presentation</vt:lpstr>
      <vt:lpstr>PowerPoint Presentation</vt:lpstr>
      <vt:lpstr>Impacto del material de formación</vt:lpstr>
      <vt:lpstr>PowerPoint Presentation</vt:lpstr>
      <vt:lpstr>Estilos de aprendizaje</vt:lpstr>
      <vt:lpstr>PowerPoint Presentation</vt:lpstr>
      <vt:lpstr>Activista</vt:lpstr>
      <vt:lpstr>Activista</vt:lpstr>
      <vt:lpstr>Teórico</vt:lpstr>
      <vt:lpstr>Teórico</vt:lpstr>
      <vt:lpstr>Teórico</vt:lpstr>
      <vt:lpstr>Pragmático</vt:lpstr>
      <vt:lpstr>Pragmático</vt:lpstr>
      <vt:lpstr>Reflexivo</vt:lpstr>
      <vt:lpstr>Reflexivo</vt:lpstr>
      <vt:lpstr>Reflexivo</vt:lpstr>
      <vt:lpstr>Sentimental </vt:lpstr>
      <vt:lpstr>Repaso de los objetivos de aprendizaje</vt:lpstr>
      <vt:lpstr>Sesión introductoria</vt:lpstr>
      <vt:lpstr>PowerPoint Presentation</vt:lpstr>
      <vt:lpstr>Su formación perfecta</vt:lpstr>
      <vt:lpstr>Su formación perfecta</vt:lpstr>
      <vt:lpstr>Andragogía y principios de la educación de personas adultas </vt:lpstr>
      <vt:lpstr>Andragogía y principios de la educación de personas adultas </vt:lpstr>
      <vt:lpstr>Métodos de formación </vt:lpstr>
      <vt:lpstr>¿Qué tipo de alumno/a es usted? </vt:lpstr>
      <vt:lpstr>Sesión de clausura</vt:lpstr>
      <vt:lpstr>¡Buen trabajo! La formación ha terminado...  ¡Que disfrute de la tarde!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ELEFTERESCU Ana</dc:creator>
  <cp:keywords>, docId:E29200F713AD61A370DF524CAA5457A8</cp:keywords>
  <cp:lastModifiedBy>MOZO Borja</cp:lastModifiedBy>
  <cp:revision>65</cp:revision>
  <dcterms:created xsi:type="dcterms:W3CDTF">2019-11-14T14:27:48Z</dcterms:created>
  <dcterms:modified xsi:type="dcterms:W3CDTF">2023-04-18T08:28:56Z</dcterms:modified>
</cp:coreProperties>
</file>