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7" r:id="rId2"/>
    <p:sldId id="338" r:id="rId3"/>
    <p:sldId id="399" r:id="rId4"/>
    <p:sldId id="347" r:id="rId5"/>
    <p:sldId id="411" r:id="rId6"/>
    <p:sldId id="609" r:id="rId7"/>
    <p:sldId id="691" r:id="rId8"/>
    <p:sldId id="616" r:id="rId9"/>
    <p:sldId id="606" r:id="rId10"/>
    <p:sldId id="615" r:id="rId11"/>
    <p:sldId id="620" r:id="rId12"/>
    <p:sldId id="621" r:id="rId13"/>
    <p:sldId id="676" r:id="rId14"/>
    <p:sldId id="694" r:id="rId15"/>
    <p:sldId id="695" r:id="rId16"/>
    <p:sldId id="696" r:id="rId17"/>
    <p:sldId id="677" r:id="rId18"/>
    <p:sldId id="692" r:id="rId19"/>
    <p:sldId id="693" r:id="rId20"/>
    <p:sldId id="613" r:id="rId21"/>
    <p:sldId id="697" r:id="rId22"/>
    <p:sldId id="698" r:id="rId23"/>
    <p:sldId id="623" r:id="rId24"/>
    <p:sldId id="632" r:id="rId25"/>
    <p:sldId id="701" r:id="rId26"/>
    <p:sldId id="633" r:id="rId27"/>
    <p:sldId id="634" r:id="rId28"/>
    <p:sldId id="684" r:id="rId29"/>
    <p:sldId id="686" r:id="rId30"/>
    <p:sldId id="635" r:id="rId31"/>
    <p:sldId id="682" r:id="rId32"/>
    <p:sldId id="636" r:id="rId33"/>
    <p:sldId id="688" r:id="rId34"/>
    <p:sldId id="650" r:id="rId35"/>
    <p:sldId id="700" r:id="rId36"/>
    <p:sldId id="649" r:id="rId37"/>
    <p:sldId id="672" r:id="rId38"/>
    <p:sldId id="689" r:id="rId39"/>
    <p:sldId id="675" r:id="rId40"/>
    <p:sldId id="702" r:id="rId41"/>
    <p:sldId id="641" r:id="rId42"/>
    <p:sldId id="643" r:id="rId43"/>
    <p:sldId id="713" r:id="rId44"/>
    <p:sldId id="645" r:id="rId45"/>
    <p:sldId id="714" r:id="rId46"/>
    <p:sldId id="646" r:id="rId47"/>
    <p:sldId id="708" r:id="rId48"/>
    <p:sldId id="709" r:id="rId49"/>
    <p:sldId id="711" r:id="rId50"/>
    <p:sldId id="651" r:id="rId51"/>
    <p:sldId id="560" r:id="rId52"/>
    <p:sldId id="652" r:id="rId53"/>
    <p:sldId id="703" r:id="rId54"/>
    <p:sldId id="658" r:id="rId55"/>
    <p:sldId id="662" r:id="rId56"/>
    <p:sldId id="663" r:id="rId57"/>
    <p:sldId id="664" r:id="rId58"/>
    <p:sldId id="665" r:id="rId59"/>
    <p:sldId id="604" r:id="rId60"/>
    <p:sldId id="666" r:id="rId61"/>
    <p:sldId id="690" r:id="rId62"/>
    <p:sldId id="352" r:id="rId63"/>
    <p:sldId id="608" r:id="rId64"/>
    <p:sldId id="353" r:id="rId6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9854" autoAdjust="0"/>
  </p:normalViewPr>
  <p:slideViewPr>
    <p:cSldViewPr snapToGrid="0" snapToObjects="1">
      <p:cViewPr varScale="1">
        <p:scale>
          <a:sx n="75" d="100"/>
          <a:sy n="75" d="100"/>
        </p:scale>
        <p:origin x="-1032" y="-84"/>
      </p:cViewPr>
      <p:guideLst>
        <p:guide orient="horz" pos="2160"/>
        <p:guide pos="2880"/>
      </p:guideLst>
    </p:cSldViewPr>
  </p:slideViewPr>
  <p:outlineViewPr>
    <p:cViewPr>
      <p:scale>
        <a:sx n="25" d="100"/>
        <a:sy n="25" d="100"/>
      </p:scale>
      <p:origin x="0" y="-942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2" d="100"/>
          <a:sy n="82" d="100"/>
        </p:scale>
        <p:origin x="-201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3C1E6-5D74-4552-A89A-B4D5D05F1F1E}" type="doc">
      <dgm:prSet loTypeId="urn:microsoft.com/office/officeart/2005/8/layout/pyramid4" loCatId="relationship" qsTypeId="urn:microsoft.com/office/officeart/2005/8/quickstyle/simple2" qsCatId="simple" csTypeId="urn:microsoft.com/office/officeart/2005/8/colors/colorful5" csCatId="colorful" phldr="1"/>
      <dgm:spPr/>
      <dgm:t>
        <a:bodyPr/>
        <a:lstStyle/>
        <a:p>
          <a:endParaRPr lang="en-US"/>
        </a:p>
      </dgm:t>
    </dgm:pt>
    <dgm:pt modelId="{29DDAC9D-316B-4C7B-ABCF-9CDDE226FA60}">
      <dgm:prSet phldrT="[Text]"/>
      <dgm:spPr/>
      <dgm:t>
        <a:bodyPr/>
        <a:lstStyle/>
        <a:p>
          <a:r>
            <a:rPr lang="fr-FR" b="1" noProof="0" dirty="0"/>
            <a:t>Quoi</a:t>
          </a:r>
        </a:p>
      </dgm:t>
    </dgm:pt>
    <dgm:pt modelId="{238B80A7-AF55-4246-8C5A-2980D96F32A1}" type="parTrans" cxnId="{9EFBF5C7-0D73-44D0-9378-C0F304925021}">
      <dgm:prSet/>
      <dgm:spPr/>
      <dgm:t>
        <a:bodyPr/>
        <a:lstStyle/>
        <a:p>
          <a:endParaRPr lang="en-US"/>
        </a:p>
      </dgm:t>
    </dgm:pt>
    <dgm:pt modelId="{26A2716D-C799-40FC-AEA5-D29421E78B20}" type="sibTrans" cxnId="{9EFBF5C7-0D73-44D0-9378-C0F304925021}">
      <dgm:prSet/>
      <dgm:spPr/>
      <dgm:t>
        <a:bodyPr/>
        <a:lstStyle/>
        <a:p>
          <a:endParaRPr lang="en-US"/>
        </a:p>
      </dgm:t>
    </dgm:pt>
    <dgm:pt modelId="{C72C7827-2E0A-42F2-B987-BB46BB036693}">
      <dgm:prSet phldrT="[Text]"/>
      <dgm:spPr/>
      <dgm:t>
        <a:bodyPr/>
        <a:lstStyle/>
        <a:p>
          <a:r>
            <a:rPr lang="fr-FR" b="1" noProof="0" dirty="0"/>
            <a:t>Comment</a:t>
          </a:r>
        </a:p>
      </dgm:t>
    </dgm:pt>
    <dgm:pt modelId="{84F42D16-48FA-43DF-AEA5-E5B413B87251}" type="sibTrans" cxnId="{4BC3E63E-5EF5-47DA-B303-02061877250B}">
      <dgm:prSet/>
      <dgm:spPr/>
      <dgm:t>
        <a:bodyPr/>
        <a:lstStyle/>
        <a:p>
          <a:endParaRPr lang="en-US"/>
        </a:p>
      </dgm:t>
    </dgm:pt>
    <dgm:pt modelId="{BBBD507F-3AF7-4212-9422-6B3E7A005E4B}" type="parTrans" cxnId="{4BC3E63E-5EF5-47DA-B303-02061877250B}">
      <dgm:prSet/>
      <dgm:spPr/>
      <dgm:t>
        <a:bodyPr/>
        <a:lstStyle/>
        <a:p>
          <a:endParaRPr lang="en-US"/>
        </a:p>
      </dgm:t>
    </dgm:pt>
    <dgm:pt modelId="{9ADC1481-C09B-4A28-8C15-9DCCCA00DA4F}">
      <dgm:prSet/>
      <dgm:spPr>
        <a:noFill/>
      </dgm:spPr>
      <dgm:t>
        <a:bodyPr/>
        <a:lstStyle/>
        <a:p>
          <a:endParaRPr lang="en-US" dirty="0"/>
        </a:p>
      </dgm:t>
    </dgm:pt>
    <dgm:pt modelId="{572F61B0-1EA1-47E1-9852-809DA80A8583}" type="parTrans" cxnId="{DC97CE7F-A906-4D90-8B42-20A87DEBD390}">
      <dgm:prSet/>
      <dgm:spPr/>
      <dgm:t>
        <a:bodyPr/>
        <a:lstStyle/>
        <a:p>
          <a:endParaRPr lang="en-US"/>
        </a:p>
      </dgm:t>
    </dgm:pt>
    <dgm:pt modelId="{1215110A-769F-480C-89AC-903B7055C896}" type="sibTrans" cxnId="{DC97CE7F-A906-4D90-8B42-20A87DEBD390}">
      <dgm:prSet/>
      <dgm:spPr/>
      <dgm:t>
        <a:bodyPr/>
        <a:lstStyle/>
        <a:p>
          <a:endParaRPr lang="en-US"/>
        </a:p>
      </dgm:t>
    </dgm:pt>
    <dgm:pt modelId="{691280A5-06E2-4789-91A0-A97F1192911C}">
      <dgm:prSet/>
      <dgm:spPr/>
      <dgm:t>
        <a:bodyPr/>
        <a:lstStyle/>
        <a:p>
          <a:r>
            <a:rPr lang="fr-FR" b="1" noProof="0" dirty="0"/>
            <a:t>Pourquoi</a:t>
          </a:r>
        </a:p>
      </dgm:t>
    </dgm:pt>
    <dgm:pt modelId="{4C7A1457-E148-41A9-85F8-2729B0DBFF37}" type="parTrans" cxnId="{0A9C9CEE-CB02-48BE-856A-930E114DCAEC}">
      <dgm:prSet/>
      <dgm:spPr/>
      <dgm:t>
        <a:bodyPr/>
        <a:lstStyle/>
        <a:p>
          <a:endParaRPr lang="en-US"/>
        </a:p>
      </dgm:t>
    </dgm:pt>
    <dgm:pt modelId="{5C765F2A-10EB-4680-95CE-AC9DD9FC7B21}" type="sibTrans" cxnId="{0A9C9CEE-CB02-48BE-856A-930E114DCAEC}">
      <dgm:prSet/>
      <dgm:spPr/>
      <dgm:t>
        <a:bodyPr/>
        <a:lstStyle/>
        <a:p>
          <a:endParaRPr lang="en-US"/>
        </a:p>
      </dgm:t>
    </dgm:pt>
    <dgm:pt modelId="{7D6F5051-551D-4726-AC5D-C338EFCA307F}" type="pres">
      <dgm:prSet presAssocID="{14F3C1E6-5D74-4552-A89A-B4D5D05F1F1E}" presName="compositeShape" presStyleCnt="0">
        <dgm:presLayoutVars>
          <dgm:chMax val="9"/>
          <dgm:dir/>
          <dgm:resizeHandles val="exact"/>
        </dgm:presLayoutVars>
      </dgm:prSet>
      <dgm:spPr/>
      <dgm:t>
        <a:bodyPr/>
        <a:lstStyle/>
        <a:p>
          <a:endParaRPr lang="fr-FR"/>
        </a:p>
      </dgm:t>
    </dgm:pt>
    <dgm:pt modelId="{92E8219B-143A-4CE9-8545-D29880EA19AC}" type="pres">
      <dgm:prSet presAssocID="{14F3C1E6-5D74-4552-A89A-B4D5D05F1F1E}" presName="triangle1" presStyleLbl="node1" presStyleIdx="0" presStyleCnt="4">
        <dgm:presLayoutVars>
          <dgm:bulletEnabled val="1"/>
        </dgm:presLayoutVars>
      </dgm:prSet>
      <dgm:spPr/>
      <dgm:t>
        <a:bodyPr/>
        <a:lstStyle/>
        <a:p>
          <a:endParaRPr lang="fr-FR"/>
        </a:p>
      </dgm:t>
    </dgm:pt>
    <dgm:pt modelId="{148E8EAF-5F8D-4AA8-9973-67C77FEA76E5}" type="pres">
      <dgm:prSet presAssocID="{14F3C1E6-5D74-4552-A89A-B4D5D05F1F1E}" presName="triangle2" presStyleLbl="node1" presStyleIdx="1" presStyleCnt="4">
        <dgm:presLayoutVars>
          <dgm:bulletEnabled val="1"/>
        </dgm:presLayoutVars>
      </dgm:prSet>
      <dgm:spPr/>
      <dgm:t>
        <a:bodyPr/>
        <a:lstStyle/>
        <a:p>
          <a:endParaRPr lang="fr-FR"/>
        </a:p>
      </dgm:t>
    </dgm:pt>
    <dgm:pt modelId="{79CE265C-2154-4C14-B3D6-D102C0E13F08}" type="pres">
      <dgm:prSet presAssocID="{14F3C1E6-5D74-4552-A89A-B4D5D05F1F1E}" presName="triangle3" presStyleLbl="node1" presStyleIdx="2" presStyleCnt="4">
        <dgm:presLayoutVars>
          <dgm:bulletEnabled val="1"/>
        </dgm:presLayoutVars>
      </dgm:prSet>
      <dgm:spPr/>
      <dgm:t>
        <a:bodyPr/>
        <a:lstStyle/>
        <a:p>
          <a:endParaRPr lang="fr-FR"/>
        </a:p>
      </dgm:t>
    </dgm:pt>
    <dgm:pt modelId="{E1849D5A-7283-4163-92DB-67DCB92A1118}" type="pres">
      <dgm:prSet presAssocID="{14F3C1E6-5D74-4552-A89A-B4D5D05F1F1E}" presName="triangle4" presStyleLbl="node1" presStyleIdx="3" presStyleCnt="4">
        <dgm:presLayoutVars>
          <dgm:bulletEnabled val="1"/>
        </dgm:presLayoutVars>
      </dgm:prSet>
      <dgm:spPr/>
      <dgm:t>
        <a:bodyPr/>
        <a:lstStyle/>
        <a:p>
          <a:endParaRPr lang="fr-FR"/>
        </a:p>
      </dgm:t>
    </dgm:pt>
  </dgm:ptLst>
  <dgm:cxnLst>
    <dgm:cxn modelId="{4BC3E63E-5EF5-47DA-B303-02061877250B}" srcId="{14F3C1E6-5D74-4552-A89A-B4D5D05F1F1E}" destId="{C72C7827-2E0A-42F2-B987-BB46BB036693}" srcOrd="1" destOrd="0" parTransId="{BBBD507F-3AF7-4212-9422-6B3E7A005E4B}" sibTransId="{84F42D16-48FA-43DF-AEA5-E5B413B87251}"/>
    <dgm:cxn modelId="{D690364F-9C63-4655-A86D-63F22AD8230F}" type="presOf" srcId="{C72C7827-2E0A-42F2-B987-BB46BB036693}" destId="{148E8EAF-5F8D-4AA8-9973-67C77FEA76E5}" srcOrd="0" destOrd="0" presId="urn:microsoft.com/office/officeart/2005/8/layout/pyramid4"/>
    <dgm:cxn modelId="{826DB2C6-E185-49D4-B9F3-7DF678CF9AD1}" type="presOf" srcId="{9ADC1481-C09B-4A28-8C15-9DCCCA00DA4F}" destId="{79CE265C-2154-4C14-B3D6-D102C0E13F08}" srcOrd="0" destOrd="0" presId="urn:microsoft.com/office/officeart/2005/8/layout/pyramid4"/>
    <dgm:cxn modelId="{9EFBF5C7-0D73-44D0-9378-C0F304925021}" srcId="{14F3C1E6-5D74-4552-A89A-B4D5D05F1F1E}" destId="{29DDAC9D-316B-4C7B-ABCF-9CDDE226FA60}" srcOrd="0" destOrd="0" parTransId="{238B80A7-AF55-4246-8C5A-2980D96F32A1}" sibTransId="{26A2716D-C799-40FC-AEA5-D29421E78B20}"/>
    <dgm:cxn modelId="{08987E76-C096-451A-935D-39D788A4121B}" type="presOf" srcId="{29DDAC9D-316B-4C7B-ABCF-9CDDE226FA60}" destId="{92E8219B-143A-4CE9-8545-D29880EA19AC}" srcOrd="0" destOrd="0" presId="urn:microsoft.com/office/officeart/2005/8/layout/pyramid4"/>
    <dgm:cxn modelId="{1398A3AB-C911-42CD-8ACE-0845C68A160B}" type="presOf" srcId="{14F3C1E6-5D74-4552-A89A-B4D5D05F1F1E}" destId="{7D6F5051-551D-4726-AC5D-C338EFCA307F}" srcOrd="0" destOrd="0" presId="urn:microsoft.com/office/officeart/2005/8/layout/pyramid4"/>
    <dgm:cxn modelId="{0A9C9CEE-CB02-48BE-856A-930E114DCAEC}" srcId="{14F3C1E6-5D74-4552-A89A-B4D5D05F1F1E}" destId="{691280A5-06E2-4789-91A0-A97F1192911C}" srcOrd="3" destOrd="0" parTransId="{4C7A1457-E148-41A9-85F8-2729B0DBFF37}" sibTransId="{5C765F2A-10EB-4680-95CE-AC9DD9FC7B21}"/>
    <dgm:cxn modelId="{DC97CE7F-A906-4D90-8B42-20A87DEBD390}" srcId="{14F3C1E6-5D74-4552-A89A-B4D5D05F1F1E}" destId="{9ADC1481-C09B-4A28-8C15-9DCCCA00DA4F}" srcOrd="2" destOrd="0" parTransId="{572F61B0-1EA1-47E1-9852-809DA80A8583}" sibTransId="{1215110A-769F-480C-89AC-903B7055C896}"/>
    <dgm:cxn modelId="{3CDC6140-6D62-4622-8348-7EC01384BE04}" type="presOf" srcId="{691280A5-06E2-4789-91A0-A97F1192911C}" destId="{E1849D5A-7283-4163-92DB-67DCB92A1118}" srcOrd="0" destOrd="0" presId="urn:microsoft.com/office/officeart/2005/8/layout/pyramid4"/>
    <dgm:cxn modelId="{3215CE96-545D-4682-816F-F6539D374B65}" type="presParOf" srcId="{7D6F5051-551D-4726-AC5D-C338EFCA307F}" destId="{92E8219B-143A-4CE9-8545-D29880EA19AC}" srcOrd="0" destOrd="0" presId="urn:microsoft.com/office/officeart/2005/8/layout/pyramid4"/>
    <dgm:cxn modelId="{058FDFC2-757F-48C0-85FB-9F11E19BE513}" type="presParOf" srcId="{7D6F5051-551D-4726-AC5D-C338EFCA307F}" destId="{148E8EAF-5F8D-4AA8-9973-67C77FEA76E5}" srcOrd="1" destOrd="0" presId="urn:microsoft.com/office/officeart/2005/8/layout/pyramid4"/>
    <dgm:cxn modelId="{793AEFE7-BDEB-45FA-A64A-3362F8D8DE2F}" type="presParOf" srcId="{7D6F5051-551D-4726-AC5D-C338EFCA307F}" destId="{79CE265C-2154-4C14-B3D6-D102C0E13F08}" srcOrd="2" destOrd="0" presId="urn:microsoft.com/office/officeart/2005/8/layout/pyramid4"/>
    <dgm:cxn modelId="{F49AD046-AD4F-4676-8DAF-9D3770506194}" type="presParOf" srcId="{7D6F5051-551D-4726-AC5D-C338EFCA307F}" destId="{E1849D5A-7283-4163-92DB-67DCB92A1118}"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E8219B-143A-4CE9-8545-D29880EA19AC}">
      <dsp:nvSpPr>
        <dsp:cNvPr id="0" name=""/>
        <dsp:cNvSpPr/>
      </dsp:nvSpPr>
      <dsp:spPr>
        <a:xfrm>
          <a:off x="2032000" y="0"/>
          <a:ext cx="2032000" cy="2032000"/>
        </a:xfrm>
        <a:prstGeom prst="triangl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noProof="0" dirty="0"/>
            <a:t>Quoi</a:t>
          </a:r>
        </a:p>
      </dsp:txBody>
      <dsp:txXfrm>
        <a:off x="2032000" y="0"/>
        <a:ext cx="2032000" cy="2032000"/>
      </dsp:txXfrm>
    </dsp:sp>
    <dsp:sp modelId="{148E8EAF-5F8D-4AA8-9973-67C77FEA76E5}">
      <dsp:nvSpPr>
        <dsp:cNvPr id="0" name=""/>
        <dsp:cNvSpPr/>
      </dsp:nvSpPr>
      <dsp:spPr>
        <a:xfrm>
          <a:off x="1016000" y="2032000"/>
          <a:ext cx="2032000" cy="2032000"/>
        </a:xfrm>
        <a:prstGeom prst="triangle">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noProof="0" dirty="0"/>
            <a:t>Comment</a:t>
          </a:r>
        </a:p>
      </dsp:txBody>
      <dsp:txXfrm>
        <a:off x="1016000" y="2032000"/>
        <a:ext cx="2032000" cy="2032000"/>
      </dsp:txXfrm>
    </dsp:sp>
    <dsp:sp modelId="{79CE265C-2154-4C14-B3D6-D102C0E13F08}">
      <dsp:nvSpPr>
        <dsp:cNvPr id="0" name=""/>
        <dsp:cNvSpPr/>
      </dsp:nvSpPr>
      <dsp:spPr>
        <a:xfrm rot="10800000">
          <a:off x="2032000" y="2032000"/>
          <a:ext cx="2032000" cy="2032000"/>
        </a:xfrm>
        <a:prstGeom prst="triangle">
          <a:avLst/>
        </a:prstGeom>
        <a:no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2032000" y="2032000"/>
        <a:ext cx="2032000" cy="2032000"/>
      </dsp:txXfrm>
    </dsp:sp>
    <dsp:sp modelId="{E1849D5A-7283-4163-92DB-67DCB92A1118}">
      <dsp:nvSpPr>
        <dsp:cNvPr id="0" name=""/>
        <dsp:cNvSpPr/>
      </dsp:nvSpPr>
      <dsp:spPr>
        <a:xfrm>
          <a:off x="3048000" y="2032000"/>
          <a:ext cx="2032000" cy="2032000"/>
        </a:xfrm>
        <a:prstGeom prst="triangle">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kern="1200" noProof="0" dirty="0"/>
            <a:t>Pourquoi</a:t>
          </a:r>
        </a:p>
      </dsp:txBody>
      <dsp:txXfrm>
        <a:off x="3048000" y="2032000"/>
        <a:ext cx="2032000" cy="2032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anose="020B0600070205080204" pitchFamily="34" charset="-128"/>
                <a:cs typeface="Arial" pitchFamily="34" charset="0"/>
              </a:defRPr>
            </a:lvl1pPr>
          </a:lstStyle>
          <a:p>
            <a:pPr>
              <a:defRPr/>
            </a:pPr>
            <a:fld id="{D53673E5-EEE3-4736-9E9B-E4A912F1109B}" type="datetime1">
              <a:rPr lang="en-US"/>
              <a:pPr>
                <a:defRPr/>
              </a:pPr>
              <a:t>5/30/2018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67667333-A3FA-4E08-93FF-4A5228BA6D12}" type="slidenum">
              <a:rPr lang="en-US" altLang="en-US"/>
              <a:pPr/>
              <a:t>‹N°›</a:t>
            </a:fld>
            <a:endParaRPr lang="en-US" altLang="en-US" dirty="0"/>
          </a:p>
        </p:txBody>
      </p:sp>
    </p:spTree>
    <p:extLst>
      <p:ext uri="{BB962C8B-B14F-4D97-AF65-F5344CB8AC3E}">
        <p14:creationId xmlns:p14="http://schemas.microsoft.com/office/powerpoint/2010/main" xmlns="" val="48520417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a:p>
        </p:txBody>
      </p:sp>
      <p:sp>
        <p:nvSpPr>
          <p:cNvPr id="64516"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33C7796-377A-4AE6-9963-1D8A607D3714}" type="slidenum">
              <a:rPr lang="en-US" altLang="en-US">
                <a:latin typeface="Calibri" panose="020F0502020204030204" pitchFamily="34" charset="0"/>
              </a:rPr>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68563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Les mesures procédurales doivent porter sur certaines personnes/entités et sur certaines données, que la demande doit identifier autant que possible.</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1B98F79-BCAF-490A-9437-B144317A0D05}" type="slidenum">
              <a:rPr lang="en-US" altLang="en-US">
                <a:latin typeface="Calibri" panose="020F0502020204030204" pitchFamily="34" charset="0"/>
              </a:rPr>
              <a:pPr/>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40929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Les personnes visées par une demande sont celles qui, si cette demande est acceptée, devront accomplir certaines actions. Par exemple, la personne visée par une injonction de produire des données relatives aux abonnés sera le fournisseur de services qui contrôle ou possède ces données. </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Cette diapo identifie différentes catégories de personnes visées. La personne visée peut faire partie ou non des suspects. Elle peut en outre être connue ou inconnue (par exemple, les demandes d’interception peuvent porter sur des communications spécifiques dont les auteurs sont inconnus des autorités compétentes).</a:t>
            </a:r>
          </a:p>
          <a:p>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A172C71-2A9F-4912-9B9F-54CBCE6F8EAB}" type="slidenum">
              <a:rPr lang="en-US" altLang="en-US">
                <a:latin typeface="Calibri" panose="020F0502020204030204" pitchFamily="34" charset="0"/>
              </a:rPr>
              <a:pPr/>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127651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latin typeface="+mn-lt"/>
                <a:ea typeface="MS PGothic" pitchFamily="34" charset="-128"/>
                <a:cs typeface="ＭＳ Ｐゴシック" charset="0"/>
              </a:rPr>
              <a:t>Les formateurs expliquent ici que les demandes doivent préciser la personne ou l’entité visée par la demande. Dans la rédaction de l’autorisation, l’un des aspects clés consiste à s’assurer que le libellé de l’autorisation identifie clairement la personne ou l’entité visée. Ainsi, les parties tenues d’accomplir certaines actions (ou contre lesquelles certaines actions doivent être entreprises) seront connues lorsque l’autorisation sera délivrée. En général, la personne visée par l’autorisation est soit un fournisseur de services, soit toute personne possédant ou contrôlant des données ou un système informatique. Les formateurs </a:t>
            </a:r>
            <a:r>
              <a:rPr lang="fr-FR" sz="1200" kern="1200" dirty="0" smtClean="0">
                <a:solidFill>
                  <a:schemeClr val="tx1"/>
                </a:solidFill>
                <a:latin typeface="+mn-lt"/>
                <a:ea typeface="MS PGothic" pitchFamily="34" charset="-128"/>
                <a:cs typeface="ＭＳ Ｐゴシック" charset="0"/>
              </a:rPr>
              <a:t>doivent expliquer </a:t>
            </a:r>
            <a:r>
              <a:rPr lang="fr-FR" sz="1200" kern="1200" dirty="0">
                <a:solidFill>
                  <a:schemeClr val="tx1"/>
                </a:solidFill>
                <a:latin typeface="+mn-lt"/>
                <a:ea typeface="MS PGothic" pitchFamily="34" charset="-128"/>
                <a:cs typeface="ＭＳ Ｐゴシック" charset="0"/>
              </a:rPr>
              <a:t>l’importance d’identifier clairement la personne/entité visée, mais souligner aussi que souvent, cette information n’est pas connue au moment du dépôt de la demande ; dans ce cas, il est possible de s’en passer. </a:t>
            </a:r>
          </a:p>
          <a:p>
            <a:pPr algn="just"/>
            <a:endParaRPr lang="hr-HR" altLang="en-US" dirty="0"/>
          </a:p>
        </p:txBody>
      </p:sp>
      <p:sp>
        <p:nvSpPr>
          <p:cNvPr id="75780"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6EEA909-657A-4DEC-AD97-8E28F6DC9AA3}" type="slidenum">
              <a:rPr lang="en-US" altLang="en-US">
                <a:latin typeface="Calibri" panose="020F0502020204030204" pitchFamily="34" charset="0"/>
              </a:rPr>
              <a:pPr/>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43645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Exemples de personnes à viser par une demande, sur la base de l’étude de cas.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On suppose que l’un des employés récemment embauché au DLO de la FBA est membre du groupe criminel organisé qui a perpétré l’escroquerie BEC. Les différentes entreprises concernées, dont la succursale de la Docklands Security Bank of Norland en Ostland, sont visées par la demande en tant qu’entités non suspectes.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A172C71-2A9F-4912-9B9F-54CBCE6F8EAB}" type="slidenum">
              <a:rPr lang="en-US" altLang="en-US">
                <a:latin typeface="Calibri" panose="020F0502020204030204" pitchFamily="34" charset="0"/>
              </a:rPr>
              <a:pPr/>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115275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Outre la personne ou l’entité visée, l’autorisation doit préciser les données ou communications sur lesquelles elle porte</a:t>
            </a:r>
            <a:r>
              <a:rPr lang="fr-FR" sz="1200" kern="1200" dirty="0" smtClean="0">
                <a:solidFill>
                  <a:schemeClr val="tx1"/>
                </a:solidFill>
                <a:latin typeface="+mn-lt"/>
                <a:ea typeface="MS PGothic" pitchFamily="34" charset="-128"/>
                <a:cs typeface="ＭＳ Ｐゴシック" charset="0"/>
              </a:rPr>
              <a:t>. </a:t>
            </a:r>
            <a:r>
              <a:rPr lang="fr-FR" sz="1200" kern="1200" dirty="0">
                <a:solidFill>
                  <a:schemeClr val="tx1"/>
                </a:solidFill>
                <a:latin typeface="+mn-lt"/>
                <a:ea typeface="MS PGothic" pitchFamily="34" charset="-128"/>
                <a:cs typeface="ＭＳ Ｐゴシック" charset="0"/>
              </a:rPr>
              <a:t>Beaucoup des dispositions de la Convention de Budapest relatives aux mesures procédurales prévoient que les données ou communications visées soient clairement spécifiées.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Les formateurs devraient souligner que cette exigence de précision sur les données recherchées découle également de l’article 15 de la Convention. Même lorsqu’il n’est pas possible ou pas pertinent de définir précisément quelles données ou communications informatiques doivent être couvertes par la demande, il reste</a:t>
            </a:r>
            <a:r>
              <a:rPr lang="fr-FR" sz="1200" kern="1200" baseline="0" dirty="0">
                <a:solidFill>
                  <a:schemeClr val="tx1"/>
                </a:solidFill>
                <a:latin typeface="+mn-lt"/>
                <a:ea typeface="MS PGothic" pitchFamily="34" charset="-128"/>
                <a:cs typeface="ＭＳ Ｐゴシック" charset="0"/>
              </a:rPr>
              <a:t> </a:t>
            </a:r>
            <a:r>
              <a:rPr lang="fr-FR" sz="1200" kern="1200" dirty="0">
                <a:solidFill>
                  <a:schemeClr val="tx1"/>
                </a:solidFill>
                <a:latin typeface="+mn-lt"/>
                <a:ea typeface="MS PGothic" pitchFamily="34" charset="-128"/>
                <a:cs typeface="ＭＳ Ｐゴシック" charset="0"/>
              </a:rPr>
              <a:t>souhaitable de se montrer aussi précis que possible.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AD11F5-E91E-40FC-9CFF-AC63674EFC55}" type="slidenum">
              <a:rPr lang="en-US" altLang="en-US">
                <a:latin typeface="Calibri" panose="020F0502020204030204" pitchFamily="34" charset="0"/>
              </a:rPr>
              <a:pPr/>
              <a:t>14</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52919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latin typeface="+mn-lt"/>
                <a:ea typeface="MS PGothic" pitchFamily="34" charset="-128"/>
                <a:cs typeface="ＭＳ Ｐゴシック" charset="0"/>
              </a:rPr>
              <a:t>Les mesures procédurales en vertu de la Convention de Budapest ne sont applicables qu’à des données ou à des communications informatiques spécifiées. Elles ne s’étendent pas à des données ou communications générales ou non précisées. </a:t>
            </a:r>
          </a:p>
          <a:p>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D79AF68-DD4D-45B0-8DB8-7073D57530A0}" type="slidenum">
              <a:rPr lang="en-US" altLang="en-US">
                <a:latin typeface="Calibri" panose="020F0502020204030204" pitchFamily="34" charset="0"/>
              </a:rPr>
              <a:pPr/>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17946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latin typeface="+mn-lt"/>
                <a:ea typeface="MS PGothic" pitchFamily="34" charset="-128"/>
                <a:cs typeface="ＭＳ Ｐゴシック" charset="0"/>
              </a:rPr>
              <a:t>Les mesures procédurales en vertu de la Convention de Budapest ne sont applicables qu’à des données ou à des communications informatiques spécifiées. Elles ne s’étendent pas à des données ou communications générales ou non précisées. </a:t>
            </a:r>
          </a:p>
          <a:p>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C419DCF-7682-4472-9BDC-2E4059AA8E00}" type="slidenum">
              <a:rPr lang="en-US" altLang="en-US">
                <a:latin typeface="Calibri" panose="020F0502020204030204" pitchFamily="34" charset="0"/>
              </a:rPr>
              <a:pPr/>
              <a:t>16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513835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latin typeface="+mn-lt"/>
                <a:ea typeface="MS PGothic" pitchFamily="34" charset="-128"/>
                <a:cs typeface="ＭＳ Ｐゴシック" charset="0"/>
              </a:rPr>
              <a:t>Exemple de données </a:t>
            </a:r>
            <a:r>
              <a:rPr lang="fr-FR" sz="1200" kern="1200" dirty="0" smtClean="0">
                <a:solidFill>
                  <a:schemeClr val="tx1"/>
                </a:solidFill>
                <a:latin typeface="+mn-lt"/>
                <a:ea typeface="MS PGothic" pitchFamily="34" charset="-128"/>
                <a:cs typeface="ＭＳ Ｐゴシック" charset="0"/>
              </a:rPr>
              <a:t>visées (</a:t>
            </a:r>
            <a:r>
              <a:rPr lang="fr-FR" sz="1200" kern="1200" dirty="0">
                <a:solidFill>
                  <a:schemeClr val="tx1"/>
                </a:solidFill>
                <a:latin typeface="+mn-lt"/>
                <a:ea typeface="MS PGothic" pitchFamily="34" charset="-128"/>
                <a:cs typeface="ＭＳ Ｐゴシック" charset="0"/>
              </a:rPr>
              <a:t>ici des données de contenu), sur la base de l’étude de cas.</a:t>
            </a: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0657EF7-4D0C-4F81-9283-426472605344}" type="slidenum">
              <a:rPr lang="en-US" altLang="en-US">
                <a:latin typeface="Calibri" panose="020F0502020204030204" pitchFamily="34" charset="0"/>
              </a:rPr>
              <a:pPr/>
              <a:t>17</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4218936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latin typeface="+mn-lt"/>
                <a:ea typeface="MS PGothic" pitchFamily="34" charset="-128"/>
                <a:cs typeface="ＭＳ Ｐゴシック" charset="0"/>
              </a:rPr>
              <a:t>Exemple de données </a:t>
            </a:r>
            <a:r>
              <a:rPr lang="fr-FR" sz="1200" kern="1200" dirty="0" smtClean="0">
                <a:solidFill>
                  <a:schemeClr val="tx1"/>
                </a:solidFill>
                <a:latin typeface="+mn-lt"/>
                <a:ea typeface="MS PGothic" pitchFamily="34" charset="-128"/>
                <a:cs typeface="ＭＳ Ｐゴシック" charset="0"/>
              </a:rPr>
              <a:t>visées (</a:t>
            </a:r>
            <a:r>
              <a:rPr lang="fr-FR" sz="1200" kern="1200" dirty="0">
                <a:solidFill>
                  <a:schemeClr val="tx1"/>
                </a:solidFill>
                <a:latin typeface="+mn-lt"/>
                <a:ea typeface="MS PGothic" pitchFamily="34" charset="-128"/>
                <a:cs typeface="ＭＳ Ｐゴシック" charset="0"/>
              </a:rPr>
              <a:t>ici des données de trafic), sur la base de l’étude de cas.</a:t>
            </a: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0657EF7-4D0C-4F81-9283-426472605344}" type="slidenum">
              <a:rPr lang="en-US" altLang="en-US">
                <a:latin typeface="Calibri" panose="020F0502020204030204" pitchFamily="34" charset="0"/>
              </a:rPr>
              <a:pPr/>
              <a:t>18</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766109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spcBef>
                <a:spcPts val="430"/>
              </a:spcBef>
              <a:spcAft>
                <a:spcPts val="0"/>
              </a:spcAft>
            </a:pP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Exemple de données </a:t>
            </a:r>
            <a:r>
              <a:rPr lang="fr-FR" sz="1200" kern="1200" dirty="0" smtClean="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visées (</a:t>
            </a:r>
            <a:r>
              <a:rPr lang="fr-FR" sz="1200" kern="1200" dirty="0">
                <a:solidFill>
                  <a:srgbClr val="000000"/>
                </a:solidFill>
                <a:effectLst/>
                <a:latin typeface="Calibri" panose="020F0502020204030204" pitchFamily="34" charset="0"/>
                <a:ea typeface="MS PGothic" panose="020B0600070205080204" pitchFamily="34" charset="-128"/>
                <a:cs typeface="MS PGothic" panose="020B0600070205080204" pitchFamily="34" charset="-128"/>
              </a:rPr>
              <a:t>ici des informations d’inscription), sur la base de l’étude de cas.</a:t>
            </a:r>
            <a:endParaRPr lang="fr-FR" sz="1200" dirty="0">
              <a:effectLst/>
              <a:latin typeface="Times New Roman" panose="02020603050405020304" pitchFamily="18" charset="0"/>
              <a:ea typeface="Times New Roman" panose="02020603050405020304" pitchFamily="18"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0657EF7-4D0C-4F81-9283-426472605344}" type="slidenum">
              <a:rPr lang="en-US" altLang="en-US">
                <a:latin typeface="Calibri" panose="020F0502020204030204" pitchFamily="34" charset="0"/>
              </a:rPr>
              <a:pPr/>
              <a:t>19</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90481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fr-FR" altLang="en-US" dirty="0"/>
              <a:t>Plan de la </a:t>
            </a:r>
            <a:r>
              <a:rPr lang="fr-FR" altLang="en-US" dirty="0" smtClean="0"/>
              <a:t>session</a:t>
            </a:r>
          </a:p>
          <a:p>
            <a:endParaRPr lang="hr-HR" altLang="en-US" dirty="0"/>
          </a:p>
          <a:p>
            <a:pPr eaLnBrk="0" fontAlgn="base" hangingPunct="0"/>
            <a:r>
              <a:rPr lang="fr-FR" sz="1200" kern="1200" dirty="0">
                <a:solidFill>
                  <a:schemeClr val="tx1"/>
                </a:solidFill>
                <a:latin typeface="+mn-lt"/>
                <a:ea typeface="MS PGothic" pitchFamily="34" charset="-128"/>
                <a:cs typeface="ＭＳ Ｐゴシック" charset="0"/>
              </a:rPr>
              <a:t>Cette session compte cinq parties : </a:t>
            </a:r>
          </a:p>
          <a:p>
            <a:pPr eaLnBrk="0" fontAlgn="base" hangingPunct="0"/>
            <a:r>
              <a:rPr lang="en-GB" sz="1200" kern="1200" dirty="0">
                <a:solidFill>
                  <a:schemeClr val="tx1"/>
                </a:solidFill>
                <a:latin typeface="+mn-lt"/>
                <a:ea typeface="MS PGothic" pitchFamily="34" charset="-128"/>
                <a:cs typeface="ＭＳ Ｐゴシック" charset="0"/>
              </a:rPr>
              <a:t>  </a:t>
            </a:r>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La 1</a:t>
            </a:r>
            <a:r>
              <a:rPr lang="fr-FR" sz="1200" kern="1200" baseline="30000" dirty="0">
                <a:solidFill>
                  <a:schemeClr val="tx1"/>
                </a:solidFill>
                <a:latin typeface="+mn-lt"/>
                <a:ea typeface="MS PGothic" pitchFamily="34" charset="-128"/>
                <a:cs typeface="ＭＳ Ｐゴシック" charset="0"/>
              </a:rPr>
              <a:t>re</a:t>
            </a:r>
            <a:r>
              <a:rPr lang="fr-FR" sz="1200" kern="1200" dirty="0">
                <a:solidFill>
                  <a:schemeClr val="tx1"/>
                </a:solidFill>
                <a:latin typeface="+mn-lt"/>
                <a:ea typeface="MS PGothic" pitchFamily="34" charset="-128"/>
                <a:cs typeface="ＭＳ Ｐゴシック" charset="0"/>
              </a:rPr>
              <a:t> partie est une introduction aux demandes d’exécution de mesures procédurales/d’enquête dans différents systèmes juridiques. Elle récapitule aussi les sessions 1.2.3-1.2.4-1.3.1 de la Formation judiciaire initiale proposée par le Conseil de l’Europe sur la cybercriminalité et les preuves électroniques (sessions consacrées aux mesures procédurales en vertu de la Convention de Budapest</a:t>
            </a:r>
            <a:r>
              <a:rPr lang="fr-FR" sz="1200" kern="1200" dirty="0" smtClean="0">
                <a:solidFill>
                  <a:schemeClr val="tx1"/>
                </a:solidFill>
                <a:latin typeface="+mn-lt"/>
                <a:ea typeface="MS PGothic" pitchFamily="34" charset="-128"/>
                <a:cs typeface="ＭＳ Ｐゴシック" charset="0"/>
              </a:rPr>
              <a:t>).</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La 2</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 porte sur l’objet des mesures procédurales (personnes et données</a:t>
            </a:r>
            <a:r>
              <a:rPr lang="fr-FR" sz="1200" kern="1200" dirty="0" smtClean="0">
                <a:solidFill>
                  <a:schemeClr val="tx1"/>
                </a:solidFill>
                <a:latin typeface="+mn-lt"/>
                <a:ea typeface="MS PGothic" pitchFamily="34" charset="-128"/>
                <a:cs typeface="ＭＳ Ｐゴシック" charset="0"/>
              </a:rPr>
              <a:t>).</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La 3</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 est consacrée aux modalités des demandes d’application de mesures procédurales. Elle couvre à la fois les aspects techniques et les besoins de protection (conditions et sauvegardes qui s’appliquent à l’exécution des mesures pour lesquelles l’autorisation est sollicitée</a:t>
            </a:r>
            <a:r>
              <a:rPr lang="fr-FR" sz="1200" kern="1200" dirty="0" smtClean="0">
                <a:solidFill>
                  <a:schemeClr val="tx1"/>
                </a:solidFill>
                <a:latin typeface="+mn-lt"/>
                <a:ea typeface="MS PGothic" pitchFamily="34" charset="-128"/>
                <a:cs typeface="ＭＳ Ｐゴシック" charset="0"/>
              </a:rPr>
              <a:t>).</a:t>
            </a:r>
          </a:p>
          <a:p>
            <a:pPr eaLnBrk="0" fontAlgn="base" hangingPunct="0"/>
            <a:endParaRPr lang="fr-FR" sz="1200" kern="1200" dirty="0">
              <a:solidFill>
                <a:schemeClr val="tx1"/>
              </a:solidFill>
              <a:latin typeface="+mn-lt"/>
              <a:ea typeface="MS PGothic" pitchFamily="34" charset="-128"/>
              <a:cs typeface="ＭＳ Ｐゴシック" charset="0"/>
            </a:endParaRPr>
          </a:p>
          <a:p>
            <a:r>
              <a:rPr lang="fr-FR" sz="1200" kern="1200" dirty="0">
                <a:solidFill>
                  <a:schemeClr val="tx1"/>
                </a:solidFill>
                <a:latin typeface="+mn-lt"/>
                <a:ea typeface="MS PGothic" pitchFamily="34" charset="-128"/>
                <a:cs typeface="ＭＳ Ｐゴシック" charset="0"/>
              </a:rPr>
              <a:t>La 4</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 est consacrée aux motifs justifiant l’application </a:t>
            </a:r>
            <a:r>
              <a:rPr lang="fr-FR" sz="1200" kern="1200" dirty="0" smtClean="0">
                <a:solidFill>
                  <a:schemeClr val="tx1"/>
                </a:solidFill>
                <a:latin typeface="+mn-lt"/>
                <a:ea typeface="MS PGothic" pitchFamily="34" charset="-128"/>
                <a:cs typeface="ＭＳ Ｐゴシック" charset="0"/>
              </a:rPr>
              <a:t>de </a:t>
            </a:r>
            <a:r>
              <a:rPr lang="fr-FR" sz="1200" kern="1200" dirty="0">
                <a:solidFill>
                  <a:schemeClr val="tx1"/>
                </a:solidFill>
                <a:latin typeface="+mn-lt"/>
                <a:ea typeface="MS PGothic" pitchFamily="34" charset="-128"/>
                <a:cs typeface="ＭＳ Ｐゴシック" charset="0"/>
              </a:rPr>
              <a:t>mesures procédurales dans le cadre d’investigations pénales spécifiques.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65540"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E5CE185-B0D6-4188-AF63-B6CF38801435}" type="slidenum">
              <a:rPr lang="en-US" altLang="en-US">
                <a:latin typeface="Calibri" panose="020F0502020204030204" pitchFamily="34" charset="0"/>
              </a:rPr>
              <a:pPr/>
              <a:t>2</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911658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Orientations pour identifier correctement les données afin d’éviter l’application de mesures procédurales à des données ou communications non spécifiées.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Par exemple, la demande doit indiquer la localisation et les caractéristiques des données informatiques ou la source de transmission de la communication, dans la mesure où ces informations sont connues.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Les formateurs </a:t>
            </a:r>
            <a:r>
              <a:rPr lang="fr-FR" sz="1200" kern="1200" dirty="0" smtClean="0">
                <a:solidFill>
                  <a:schemeClr val="tx1"/>
                </a:solidFill>
                <a:latin typeface="+mn-lt"/>
                <a:ea typeface="MS PGothic" pitchFamily="34" charset="-128"/>
                <a:cs typeface="ＭＳ Ｐゴシック" charset="0"/>
              </a:rPr>
              <a:t>préciseront </a:t>
            </a:r>
            <a:r>
              <a:rPr lang="fr-FR" sz="1200" kern="1200" dirty="0">
                <a:solidFill>
                  <a:schemeClr val="tx1"/>
                </a:solidFill>
                <a:latin typeface="+mn-lt"/>
                <a:ea typeface="MS PGothic" pitchFamily="34" charset="-128"/>
                <a:cs typeface="ＭＳ Ｐゴシック" charset="0"/>
              </a:rPr>
              <a:t>que ces informations peuvent ne pas être connues </a:t>
            </a:r>
            <a:r>
              <a:rPr lang="fr-FR" sz="1200" kern="1200" dirty="0" smtClean="0">
                <a:solidFill>
                  <a:schemeClr val="tx1"/>
                </a:solidFill>
                <a:latin typeface="+mn-lt"/>
                <a:ea typeface="MS PGothic" pitchFamily="34" charset="-128"/>
                <a:cs typeface="ＭＳ Ｐゴシック" charset="0"/>
              </a:rPr>
              <a:t>avec suffisamment de détail</a:t>
            </a:r>
            <a:r>
              <a:rPr lang="fr-FR" sz="1200" kern="1200" baseline="0" dirty="0" smtClean="0">
                <a:solidFill>
                  <a:schemeClr val="tx1"/>
                </a:solidFill>
                <a:latin typeface="+mn-lt"/>
                <a:ea typeface="MS PGothic" pitchFamily="34" charset="-128"/>
                <a:cs typeface="ＭＳ Ｐゴシック" charset="0"/>
              </a:rPr>
              <a:t> </a:t>
            </a:r>
            <a:r>
              <a:rPr lang="fr-FR" sz="1200" kern="1200" dirty="0" smtClean="0">
                <a:solidFill>
                  <a:schemeClr val="tx1"/>
                </a:solidFill>
                <a:latin typeface="+mn-lt"/>
                <a:ea typeface="MS PGothic" pitchFamily="34" charset="-128"/>
                <a:cs typeface="ＭＳ Ｐゴシック" charset="0"/>
              </a:rPr>
              <a:t>avant </a:t>
            </a:r>
            <a:r>
              <a:rPr lang="fr-FR" sz="1200" kern="1200" dirty="0">
                <a:solidFill>
                  <a:schemeClr val="tx1"/>
                </a:solidFill>
                <a:latin typeface="+mn-lt"/>
                <a:ea typeface="MS PGothic" pitchFamily="34" charset="-128"/>
                <a:cs typeface="ＭＳ Ｐゴシック" charset="0"/>
              </a:rPr>
              <a:t>la mise en œuvre de la mesure. Par exemple, dans le cas d’une demande de perquisition et saisie, il se peut que les données pertinentes pour les investigations pénales ne soient identifiées qu’</a:t>
            </a:r>
            <a:r>
              <a:rPr lang="fr-FR" sz="1200" i="1" kern="1200" dirty="0">
                <a:solidFill>
                  <a:schemeClr val="tx1"/>
                </a:solidFill>
                <a:latin typeface="+mn-lt"/>
                <a:ea typeface="MS PGothic" pitchFamily="34" charset="-128"/>
                <a:cs typeface="ＭＳ Ｐゴシック" charset="0"/>
              </a:rPr>
              <a:t>après</a:t>
            </a:r>
            <a:r>
              <a:rPr lang="fr-FR" sz="1200" kern="1200" dirty="0">
                <a:solidFill>
                  <a:schemeClr val="tx1"/>
                </a:solidFill>
                <a:latin typeface="+mn-lt"/>
                <a:ea typeface="MS PGothic" pitchFamily="34" charset="-128"/>
                <a:cs typeface="ＭＳ Ｐゴシック" charset="0"/>
              </a:rPr>
              <a:t> la première perquisition. En pareil cas, l’absence de précisions détaillées ne devrait pas empêcher la demande d’être prise en compte, bien qu’il convienne de justifier </a:t>
            </a:r>
            <a:r>
              <a:rPr lang="fr-FR" sz="1200" kern="1200" dirty="0" smtClean="0">
                <a:solidFill>
                  <a:schemeClr val="tx1"/>
                </a:solidFill>
                <a:latin typeface="+mn-lt"/>
                <a:ea typeface="MS PGothic" pitchFamily="34" charset="-128"/>
                <a:cs typeface="ＭＳ Ｐゴシック" charset="0"/>
              </a:rPr>
              <a:t>cette absence</a:t>
            </a:r>
            <a:r>
              <a:rPr lang="fr-FR" sz="1200" kern="1200" baseline="0" dirty="0" smtClean="0">
                <a:solidFill>
                  <a:schemeClr val="tx1"/>
                </a:solidFill>
                <a:latin typeface="+mn-lt"/>
                <a:ea typeface="MS PGothic" pitchFamily="34" charset="-128"/>
                <a:cs typeface="ＭＳ Ｐゴシック" charset="0"/>
              </a:rPr>
              <a:t> </a:t>
            </a:r>
            <a:r>
              <a:rPr lang="fr-FR" sz="1200" kern="1200" dirty="0" smtClean="0">
                <a:solidFill>
                  <a:schemeClr val="tx1"/>
                </a:solidFill>
                <a:latin typeface="+mn-lt"/>
                <a:ea typeface="MS PGothic" pitchFamily="34" charset="-128"/>
                <a:cs typeface="ＭＳ Ｐゴシック" charset="0"/>
              </a:rPr>
              <a:t>dans </a:t>
            </a:r>
            <a:r>
              <a:rPr lang="fr-FR" sz="1200" kern="1200" dirty="0">
                <a:solidFill>
                  <a:schemeClr val="tx1"/>
                </a:solidFill>
                <a:latin typeface="+mn-lt"/>
                <a:ea typeface="MS PGothic" pitchFamily="34" charset="-128"/>
                <a:cs typeface="ＭＳ Ｐゴシック" charset="0"/>
              </a:rPr>
              <a:t>la demande. </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F767AFD-2DE7-4FA0-9DEE-CA0D468FFE0A}" type="slidenum">
              <a:rPr lang="en-US" altLang="en-US">
                <a:latin typeface="Calibri" panose="020F0502020204030204" pitchFamily="34" charset="0"/>
              </a:rPr>
              <a:pPr/>
              <a:t>20</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24916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effectLst/>
                <a:latin typeface="+mn-lt"/>
                <a:ea typeface="MS PGothic" pitchFamily="34" charset="-128"/>
                <a:cs typeface="ＭＳ Ｐゴシック" charset="0"/>
              </a:rPr>
              <a:t>Dans la demande, le procureur (le cas échéant) doit fournir des informations claires sur la manière dont les données ou communications spécifiées ont été identifiées et localisées. Ces informations peuvent être nécessaires au moment de l’audience/de l’examen des demandes de mesures procédurales/d’enquête pour que la personne chargée de cet examen puisse en connaître les bases. On peut aussi préciser pourquoi les informations qui ont permis d’identifier les données sont jugées fiables et comment les autorités compétentes ont vérifié ces informations.</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F767AFD-2DE7-4FA0-9DEE-CA0D468FFE0A}" type="slidenum">
              <a:rPr lang="en-US" altLang="en-US">
                <a:latin typeface="Calibri" panose="020F0502020204030204" pitchFamily="34" charset="0"/>
              </a:rPr>
              <a:pPr/>
              <a:t>21</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305590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Extrait de la demande (à utiliser comme support à l’exercice d’audience). Il peut servir à montrer aux participants la présentation des données et la manière dont l’auteur de la demande a vérifié la fiabilité de leur localisation et de leur contenu. </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F767AFD-2DE7-4FA0-9DEE-CA0D468FFE0A}" type="slidenum">
              <a:rPr lang="en-US" altLang="en-US">
                <a:latin typeface="Calibri" panose="020F0502020204030204" pitchFamily="34" charset="0"/>
              </a:rPr>
              <a:pPr/>
              <a:t>22</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2760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a:p>
            <a:pPr eaLnBrk="0" fontAlgn="base" hangingPunct="0"/>
            <a:r>
              <a:rPr lang="fr-FR" sz="1200" kern="1200" dirty="0">
                <a:solidFill>
                  <a:schemeClr val="tx1"/>
                </a:solidFill>
                <a:latin typeface="+mn-lt"/>
                <a:ea typeface="MS PGothic" pitchFamily="34" charset="-128"/>
                <a:cs typeface="ＭＳ Ｐゴシック" charset="0"/>
              </a:rPr>
              <a:t>La 3</a:t>
            </a:r>
            <a:r>
              <a:rPr lang="fr-FR" sz="1200" kern="1200" baseline="30000" dirty="0">
                <a:solidFill>
                  <a:schemeClr val="tx1"/>
                </a:solidFill>
                <a:latin typeface="+mn-lt"/>
                <a:ea typeface="MS PGothic" pitchFamily="34" charset="-128"/>
                <a:cs typeface="ＭＳ Ｐゴシック" charset="0"/>
              </a:rPr>
              <a:t>e </a:t>
            </a:r>
            <a:r>
              <a:rPr lang="fr-FR" sz="1200" kern="1200" dirty="0">
                <a:solidFill>
                  <a:schemeClr val="tx1"/>
                </a:solidFill>
                <a:latin typeface="+mn-lt"/>
                <a:ea typeface="MS PGothic" pitchFamily="34" charset="-128"/>
                <a:cs typeface="ＭＳ Ｐゴシック" charset="0"/>
              </a:rPr>
              <a:t>partie est consacrée aux modalités des demandes d’application de mesures procédurales. Elle couvre à la fois les aspects techniques et les besoins de protection (conditions et sauvegardes qui s’appliquent à l’exécution des mesures pour lesquelles l’autorisation est sollicitée).</a:t>
            </a:r>
          </a:p>
        </p:txBody>
      </p:sp>
      <p:sp>
        <p:nvSpPr>
          <p:cNvPr id="82948"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7A3F250-60C4-4A52-AA4E-DD5030D9543D}" type="slidenum">
              <a:rPr lang="en-US" altLang="en-US">
                <a:latin typeface="Calibri" panose="020F0502020204030204" pitchFamily="34" charset="0"/>
              </a:rPr>
              <a:pPr/>
              <a:t>23</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046390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Deux aspects de l’application des mesures procédurales.  Impératifs techniques : aspects techniques de la mise en œuvre des mesures. Impératifs de protection : conditions et sauvegardes qui accompagneront cette mise en œuvre pour respecter les dispositions de l’article 15 de la Convention de Budapest.</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6134F3C-DBD3-455A-A297-A356853296A7}" type="slidenum">
              <a:rPr lang="en-US" altLang="en-US">
                <a:latin typeface="Calibri" panose="020F0502020204030204" pitchFamily="34" charset="0"/>
              </a:rPr>
              <a:pPr/>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272843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a:p>
        </p:txBody>
      </p:sp>
      <p:sp>
        <p:nvSpPr>
          <p:cNvPr id="91140"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9A5E307-D2E4-4E20-A03F-A828C0677861}" type="slidenum">
              <a:rPr lang="en-US" altLang="en-US">
                <a:latin typeface="Calibri" panose="020F0502020204030204" pitchFamily="34" charset="0"/>
              </a:rPr>
              <a:pPr/>
              <a:t>25</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294923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Liste des différentes mesures prévues par la Convention de Budapest.</a:t>
            </a:r>
          </a:p>
          <a:p>
            <a:pPr eaLnBrk="0" fontAlgn="base" hangingPunct="0"/>
            <a:endParaRPr lang="fr-FR" sz="1200" kern="1200" dirty="0">
              <a:solidFill>
                <a:schemeClr val="tx1"/>
              </a:solidFill>
              <a:effectLst/>
              <a:latin typeface="+mn-lt"/>
              <a:ea typeface="MS PGothic" pitchFamily="34" charset="-128"/>
              <a:cs typeface="ＭＳ Ｐゴシック" charset="0"/>
            </a:endParaRPr>
          </a:p>
          <a:p>
            <a:pPr eaLnBrk="0" fontAlgn="base" hangingPunct="0"/>
            <a:r>
              <a:rPr lang="fr-FR" sz="1200" kern="1200" dirty="0">
                <a:solidFill>
                  <a:schemeClr val="tx1"/>
                </a:solidFill>
                <a:effectLst/>
                <a:latin typeface="+mn-lt"/>
                <a:ea typeface="MS PGothic" pitchFamily="34" charset="-128"/>
                <a:cs typeface="ＭＳ Ｐゴシック" charset="0"/>
              </a:rPr>
              <a:t>Dès le départ, il est important de choisir la mesure procédurale adaptée à la preuve électronique qu’on souhaite conserver ou obtenir. </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03DA6C5-F78A-4346-B741-508CA2457F6E}" type="slidenum">
              <a:rPr lang="en-US" altLang="en-US">
                <a:latin typeface="Calibri" panose="020F0502020204030204" pitchFamily="34" charset="0"/>
              </a:rPr>
              <a:pPr/>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708550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Quelques exemples pour illustrer l’adéquation entre certaines mesures procédurales et différentes actions d’investigation et résultats recherchés.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585C33-81E6-4DAC-84AB-383CC0F6BAF2}" type="slidenum">
              <a:rPr lang="en-US" altLang="en-US">
                <a:latin typeface="Calibri" panose="020F0502020204030204" pitchFamily="34" charset="0"/>
              </a:rPr>
              <a:pPr/>
              <a:t>27</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356297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effectLst/>
                <a:latin typeface="+mn-lt"/>
                <a:ea typeface="MS PGothic" pitchFamily="34" charset="-128"/>
                <a:cs typeface="ＭＳ Ｐゴシック" charset="0"/>
              </a:rPr>
              <a:t>Illustration de la mesure procédurale que les forces de l’ordre peuvent utiliser pour obtenir des informations d’inscription sous forme de données informatiques.</a:t>
            </a:r>
          </a:p>
          <a:p>
            <a:endParaRPr lang="en-US"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585C33-81E6-4DAC-84AB-383CC0F6BAF2}" type="slidenum">
              <a:rPr lang="en-US" altLang="en-US">
                <a:latin typeface="Calibri" panose="020F0502020204030204" pitchFamily="34" charset="0"/>
              </a:rPr>
              <a:pPr/>
              <a:t>28</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679458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effectLst/>
                <a:latin typeface="+mn-lt"/>
                <a:ea typeface="MS PGothic" pitchFamily="34" charset="-128"/>
                <a:cs typeface="ＭＳ Ｐゴシック" charset="0"/>
              </a:rPr>
              <a:t>Illustration de la mesure procédurale que les forces de l’ordre peuvent appliquer pour obtenir les données de trafic afférentes à un e-mail envoyé d’UBP à la FBA.</a:t>
            </a:r>
          </a:p>
          <a:p>
            <a:endParaRPr lang="en-US" altLang="en-US" dirty="0"/>
          </a:p>
          <a:p>
            <a:endParaRPr lang="en-US"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585C33-81E6-4DAC-84AB-383CC0F6BAF2}" type="slidenum">
              <a:rPr lang="en-US" altLang="en-US">
                <a:latin typeface="Calibri" panose="020F0502020204030204" pitchFamily="34" charset="0"/>
              </a:rPr>
              <a:pPr/>
              <a:t>29</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89239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Résumé des objectifs de la session.</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Les formateurs veilleront à présenter clairement ces objectifs aux participants. </a:t>
            </a:r>
          </a:p>
          <a:p>
            <a:endParaRPr lang="hr-HR" altLang="en-US" dirty="0"/>
          </a:p>
          <a:p>
            <a:endParaRPr lang="hr-HR" altLang="en-US" dirty="0"/>
          </a:p>
        </p:txBody>
      </p:sp>
      <p:sp>
        <p:nvSpPr>
          <p:cNvPr id="66564"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CE0280E-058F-4D29-99FC-DF7303699BA4}" type="slidenum">
              <a:rPr lang="en-US" altLang="en-US">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878340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Les formateurs devraient expliquer l’importance de préciser les aspects relatifs à l’exécution de la mesure au moment où elle est demandée. Les bonnes pratiques veulent qu’on fournisse des détails sur la manière dont la mesure sera mise en œuvre. </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C01C888-2B2C-4E17-9BAA-121E20993EC4}" type="slidenum">
              <a:rPr lang="en-US" altLang="en-US">
                <a:latin typeface="Calibri" panose="020F0502020204030204" pitchFamily="34" charset="0"/>
              </a:rPr>
              <a:pPr/>
              <a:t>30</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24651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Extrait de la demande (à utiliser comme support à l’exercice d’audience) expliquant les aspects techniques de la mesure pour laquelle l’autorisation est sollicitée. Les formateurs devraient utiliser cet exemple pour expliquer que toute demande portant sur des preuves électroniques doit décrire clairement les impératifs techniques</a:t>
            </a:r>
            <a:r>
              <a:rPr lang="fr-FR" sz="1200" kern="1200" dirty="0" smtClean="0">
                <a:solidFill>
                  <a:schemeClr val="tx1"/>
                </a:solidFill>
                <a:effectLst/>
                <a:latin typeface="+mn-lt"/>
                <a:ea typeface="MS PGothic" pitchFamily="34" charset="-128"/>
                <a:cs typeface="ＭＳ Ｐゴシック" charset="0"/>
              </a:rPr>
              <a:t>.</a:t>
            </a:r>
            <a:endParaRPr lang="fr-FR" sz="1200" kern="1200" dirty="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fld id="{67667333-A3FA-4E08-93FF-4A5228BA6D12}" type="slidenum">
              <a:rPr lang="en-US" altLang="en-US" smtClean="0"/>
              <a:pPr/>
              <a:t>31</a:t>
            </a:fld>
            <a:endParaRPr lang="en-US" altLang="en-US" dirty="0"/>
          </a:p>
        </p:txBody>
      </p:sp>
    </p:spTree>
    <p:extLst>
      <p:ext uri="{BB962C8B-B14F-4D97-AF65-F5344CB8AC3E}">
        <p14:creationId xmlns:p14="http://schemas.microsoft.com/office/powerpoint/2010/main" xmlns="" val="2149052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effectLst/>
                <a:latin typeface="+mn-lt"/>
                <a:ea typeface="MS PGothic" pitchFamily="34" charset="-128"/>
                <a:cs typeface="ＭＳ Ｐゴシック" charset="0"/>
              </a:rPr>
              <a:t>Les formateurs devraient expliquer aux participants que dans de nombreux pays, seul un procureur/représentant des forces de l’ordre est autorisé à exécuter une autorisation de mesure procédurale, sauf si l’autorisation prévoit expressément la présence d’autres personnes. Par conséquent, la demande doit préciser les personnes qui devront accompagner le procureur au moment de l’exécution de la mesure.</a:t>
            </a:r>
          </a:p>
          <a:p>
            <a:endParaRPr lang="fr-FR" sz="1200" kern="1200" dirty="0">
              <a:solidFill>
                <a:schemeClr val="tx1"/>
              </a:solidFill>
              <a:effectLst/>
              <a:latin typeface="+mn-lt"/>
              <a:ea typeface="MS PGothic" pitchFamily="34" charset="-128"/>
              <a:cs typeface="ＭＳ Ｐゴシック" charset="0"/>
            </a:endParaRPr>
          </a:p>
          <a:p>
            <a:r>
              <a:rPr lang="fr-FR" sz="1200" kern="1200" dirty="0" smtClean="0">
                <a:solidFill>
                  <a:schemeClr val="tx1"/>
                </a:solidFill>
                <a:effectLst/>
                <a:latin typeface="+mn-lt"/>
                <a:ea typeface="MS PGothic" pitchFamily="34" charset="-128"/>
                <a:cs typeface="ＭＳ Ｐゴシック" charset="0"/>
              </a:rPr>
              <a:t>Dans</a:t>
            </a:r>
            <a:r>
              <a:rPr lang="fr-FR" sz="1200" kern="1200" baseline="0" dirty="0" smtClean="0">
                <a:solidFill>
                  <a:schemeClr val="tx1"/>
                </a:solidFill>
                <a:effectLst/>
                <a:latin typeface="+mn-lt"/>
                <a:ea typeface="MS PGothic" pitchFamily="34" charset="-128"/>
                <a:cs typeface="ＭＳ Ｐゴシック" charset="0"/>
              </a:rPr>
              <a:t> la demande, i</a:t>
            </a:r>
            <a:r>
              <a:rPr lang="fr-FR" sz="1200" kern="1200" dirty="0" smtClean="0">
                <a:solidFill>
                  <a:schemeClr val="tx1"/>
                </a:solidFill>
                <a:effectLst/>
                <a:latin typeface="+mn-lt"/>
                <a:ea typeface="MS PGothic" pitchFamily="34" charset="-128"/>
                <a:cs typeface="ＭＳ Ｐゴシック" charset="0"/>
              </a:rPr>
              <a:t>l </a:t>
            </a:r>
            <a:r>
              <a:rPr lang="fr-FR" sz="1200" kern="1200" dirty="0">
                <a:solidFill>
                  <a:schemeClr val="tx1"/>
                </a:solidFill>
                <a:effectLst/>
                <a:latin typeface="+mn-lt"/>
                <a:ea typeface="MS PGothic" pitchFamily="34" charset="-128"/>
                <a:cs typeface="ＭＳ Ｐゴシック" charset="0"/>
              </a:rPr>
              <a:t>convient d’expliquer clairement pourquoi la présence de la personne nommée est requise et </a:t>
            </a:r>
            <a:r>
              <a:rPr lang="fr-FR" sz="1200" kern="1200" dirty="0" smtClean="0">
                <a:solidFill>
                  <a:schemeClr val="tx1"/>
                </a:solidFill>
                <a:effectLst/>
                <a:latin typeface="+mn-lt"/>
                <a:ea typeface="MS PGothic" pitchFamily="34" charset="-128"/>
                <a:cs typeface="ＭＳ Ｐゴシック" charset="0"/>
              </a:rPr>
              <a:t>l’impact </a:t>
            </a:r>
            <a:r>
              <a:rPr lang="fr-FR" sz="1200" kern="1200" dirty="0">
                <a:solidFill>
                  <a:schemeClr val="tx1"/>
                </a:solidFill>
                <a:effectLst/>
                <a:latin typeface="+mn-lt"/>
                <a:ea typeface="MS PGothic" pitchFamily="34" charset="-128"/>
                <a:cs typeface="ＭＳ Ｐゴシック" charset="0"/>
              </a:rPr>
              <a:t>de cette présence sur le droit à la vie privée et sur les droits afférents. </a:t>
            </a:r>
          </a:p>
          <a:p>
            <a:endParaRPr lang="fr-FR" sz="1200" kern="1200" dirty="0">
              <a:solidFill>
                <a:schemeClr val="tx1"/>
              </a:solidFill>
              <a:effectLst/>
              <a:latin typeface="+mn-lt"/>
              <a:ea typeface="MS PGothic" pitchFamily="34" charset="-128"/>
              <a:cs typeface="ＭＳ Ｐゴシック" charset="0"/>
            </a:endParaRPr>
          </a:p>
          <a:p>
            <a:r>
              <a:rPr lang="fr-FR" sz="1200" kern="1200" dirty="0">
                <a:solidFill>
                  <a:schemeClr val="tx1"/>
                </a:solidFill>
                <a:effectLst/>
                <a:latin typeface="+mn-lt"/>
                <a:ea typeface="MS PGothic" pitchFamily="34" charset="-128"/>
                <a:cs typeface="ＭＳ Ｐゴシック" charset="0"/>
              </a:rPr>
              <a:t>Les intéressés peuvent être d’autres membres des forces de l’ordre pour une assistance pratique, des experts (y compris en forensique) pour une assistance </a:t>
            </a:r>
            <a:r>
              <a:rPr lang="fr-FR" sz="1200" kern="1200" dirty="0" smtClean="0">
                <a:solidFill>
                  <a:schemeClr val="tx1"/>
                </a:solidFill>
                <a:effectLst/>
                <a:latin typeface="+mn-lt"/>
                <a:ea typeface="MS PGothic" pitchFamily="34" charset="-128"/>
                <a:cs typeface="ＭＳ Ｐゴシック" charset="0"/>
              </a:rPr>
              <a:t>technique </a:t>
            </a:r>
            <a:r>
              <a:rPr lang="fr-FR" sz="1200" kern="1200" dirty="0">
                <a:solidFill>
                  <a:schemeClr val="tx1"/>
                </a:solidFill>
                <a:effectLst/>
                <a:latin typeface="+mn-lt"/>
                <a:ea typeface="MS PGothic" pitchFamily="34" charset="-128"/>
                <a:cs typeface="ＭＳ Ｐゴシック" charset="0"/>
              </a:rPr>
              <a:t>et d’autres personnes connaissant le fonctionnement des systèmes informatiques ou les codes d’accès nécessaires.</a:t>
            </a:r>
          </a:p>
          <a:p>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8CAF30-C21A-4B4A-8073-DEE4F80DA224}" type="slidenum">
              <a:rPr lang="en-US" altLang="en-US">
                <a:latin typeface="Calibri" panose="020F0502020204030204" pitchFamily="34" charset="0"/>
              </a:rPr>
              <a:pPr/>
              <a:t>32</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180194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Exemples de personnes dont la présence peut être requise pour appliquer les mesures visant à obtenir des données à la succursale </a:t>
            </a:r>
            <a:r>
              <a:rPr lang="fr-FR" sz="1200" kern="1200" dirty="0" smtClean="0">
                <a:solidFill>
                  <a:schemeClr val="tx1"/>
                </a:solidFill>
                <a:effectLst/>
                <a:latin typeface="+mn-lt"/>
                <a:ea typeface="MS PGothic" pitchFamily="34" charset="-128"/>
                <a:cs typeface="ＭＳ Ｐゴシック" charset="0"/>
              </a:rPr>
              <a:t>en</a:t>
            </a:r>
            <a:r>
              <a:rPr lang="fr-FR" sz="1200" kern="1200" baseline="0" dirty="0" smtClean="0">
                <a:solidFill>
                  <a:schemeClr val="tx1"/>
                </a:solidFill>
                <a:effectLst/>
                <a:latin typeface="+mn-lt"/>
                <a:ea typeface="MS PGothic" pitchFamily="34" charset="-128"/>
                <a:cs typeface="ＭＳ Ｐゴシック" charset="0"/>
              </a:rPr>
              <a:t> </a:t>
            </a:r>
            <a:r>
              <a:rPr lang="fr-FR" sz="1200" kern="1200" dirty="0" smtClean="0">
                <a:solidFill>
                  <a:schemeClr val="tx1"/>
                </a:solidFill>
                <a:effectLst/>
                <a:latin typeface="+mn-lt"/>
                <a:ea typeface="MS PGothic" pitchFamily="34" charset="-128"/>
                <a:cs typeface="ＭＳ Ｐゴシック" charset="0"/>
              </a:rPr>
              <a:t>Ostland</a:t>
            </a:r>
            <a:r>
              <a:rPr lang="fr-FR" sz="1200" kern="1200" dirty="0">
                <a:solidFill>
                  <a:schemeClr val="tx1"/>
                </a:solidFill>
                <a:effectLst/>
                <a:latin typeface="+mn-lt"/>
                <a:ea typeface="MS PGothic" pitchFamily="34" charset="-128"/>
                <a:cs typeface="ＭＳ Ｐゴシック" charset="0"/>
              </a:rPr>
              <a:t>.</a:t>
            </a:r>
          </a:p>
          <a:p>
            <a:endParaRPr lang="en-GB" dirty="0"/>
          </a:p>
        </p:txBody>
      </p:sp>
      <p:sp>
        <p:nvSpPr>
          <p:cNvPr id="4" name="Slide Number Placeholder 3"/>
          <p:cNvSpPr>
            <a:spLocks noGrp="1"/>
          </p:cNvSpPr>
          <p:nvPr>
            <p:ph type="sldNum" sz="quarter" idx="10"/>
          </p:nvPr>
        </p:nvSpPr>
        <p:spPr/>
        <p:txBody>
          <a:bodyPr/>
          <a:lstStyle/>
          <a:p>
            <a:fld id="{67667333-A3FA-4E08-93FF-4A5228BA6D12}" type="slidenum">
              <a:rPr lang="en-US" altLang="en-US" smtClean="0"/>
              <a:pPr/>
              <a:t>33</a:t>
            </a:fld>
            <a:endParaRPr lang="en-US" altLang="en-US" dirty="0"/>
          </a:p>
        </p:txBody>
      </p:sp>
    </p:spTree>
    <p:extLst>
      <p:ext uri="{BB962C8B-B14F-4D97-AF65-F5344CB8AC3E}">
        <p14:creationId xmlns:p14="http://schemas.microsoft.com/office/powerpoint/2010/main" xmlns="" val="690262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effectLst/>
                <a:latin typeface="+mn-lt"/>
                <a:ea typeface="MS PGothic" pitchFamily="34" charset="-128"/>
                <a:cs typeface="ＭＳ Ｐゴシック" charset="0"/>
              </a:rPr>
              <a:t>La Convention de Budapest ne permet pas de contraindre un fournisseur de services à intercepter ou enregistrer des données en temps réel au-delà de ses capacités techniques existantes. Il convient donc de donner des détails sur les fournisseurs de services et sur leurs capacités techniques au moment de demander des mesures procédurales.</a:t>
            </a:r>
          </a:p>
          <a:p>
            <a:endParaRPr lang="fr-FR" sz="1200" kern="1200" dirty="0">
              <a:solidFill>
                <a:schemeClr val="tx1"/>
              </a:solidFill>
              <a:effectLst/>
              <a:latin typeface="+mn-lt"/>
              <a:ea typeface="MS PGothic" pitchFamily="34" charset="-128"/>
              <a:cs typeface="ＭＳ Ｐゴシック" charset="0"/>
            </a:endParaRPr>
          </a:p>
          <a:p>
            <a:r>
              <a:rPr lang="fr-FR" sz="1200" kern="1200" dirty="0">
                <a:solidFill>
                  <a:schemeClr val="tx1"/>
                </a:solidFill>
                <a:effectLst/>
                <a:latin typeface="+mn-lt"/>
                <a:ea typeface="MS PGothic" pitchFamily="34" charset="-128"/>
                <a:cs typeface="ＭＳ Ｐゴシック" charset="0"/>
              </a:rPr>
              <a:t>Les formateurs </a:t>
            </a:r>
            <a:r>
              <a:rPr lang="fr-FR" sz="1200" kern="1200" dirty="0" smtClean="0">
                <a:solidFill>
                  <a:schemeClr val="tx1"/>
                </a:solidFill>
                <a:effectLst/>
                <a:latin typeface="+mn-lt"/>
                <a:ea typeface="MS PGothic" pitchFamily="34" charset="-128"/>
                <a:cs typeface="ＭＳ Ｐゴシック" charset="0"/>
              </a:rPr>
              <a:t>souligneront </a:t>
            </a:r>
            <a:r>
              <a:rPr lang="fr-FR" sz="1200" kern="1200" dirty="0">
                <a:solidFill>
                  <a:schemeClr val="tx1"/>
                </a:solidFill>
                <a:effectLst/>
                <a:latin typeface="+mn-lt"/>
                <a:ea typeface="MS PGothic" pitchFamily="34" charset="-128"/>
                <a:cs typeface="ＭＳ Ｐゴシック" charset="0"/>
              </a:rPr>
              <a:t>qu’au moment de demander des mesures d’enquête, il faut </a:t>
            </a:r>
            <a:r>
              <a:rPr lang="fr-FR" sz="1200" kern="1200" dirty="0" smtClean="0">
                <a:solidFill>
                  <a:schemeClr val="tx1"/>
                </a:solidFill>
                <a:effectLst/>
                <a:latin typeface="+mn-lt"/>
                <a:ea typeface="MS PGothic" pitchFamily="34" charset="-128"/>
                <a:cs typeface="ＭＳ Ｐゴシック" charset="0"/>
              </a:rPr>
              <a:t>soigneusement</a:t>
            </a:r>
            <a:r>
              <a:rPr lang="fr-FR" sz="1200" kern="1200" baseline="0" dirty="0" smtClean="0">
                <a:solidFill>
                  <a:schemeClr val="tx1"/>
                </a:solidFill>
                <a:effectLst/>
                <a:latin typeface="+mn-lt"/>
                <a:ea typeface="MS PGothic" pitchFamily="34" charset="-128"/>
                <a:cs typeface="ＭＳ Ｐゴシック" charset="0"/>
              </a:rPr>
              <a:t> </a:t>
            </a:r>
            <a:r>
              <a:rPr lang="fr-FR" sz="1200" kern="1200" dirty="0" smtClean="0">
                <a:solidFill>
                  <a:schemeClr val="tx1"/>
                </a:solidFill>
                <a:effectLst/>
                <a:latin typeface="+mn-lt"/>
                <a:ea typeface="MS PGothic" pitchFamily="34" charset="-128"/>
                <a:cs typeface="ＭＳ Ｐゴシック" charset="0"/>
              </a:rPr>
              <a:t>veiller </a:t>
            </a:r>
            <a:r>
              <a:rPr lang="fr-FR" sz="1200" kern="1200" dirty="0">
                <a:solidFill>
                  <a:schemeClr val="tx1"/>
                </a:solidFill>
                <a:effectLst/>
                <a:latin typeface="+mn-lt"/>
                <a:ea typeface="MS PGothic" pitchFamily="34" charset="-128"/>
                <a:cs typeface="ＭＳ Ｐゴシック" charset="0"/>
              </a:rPr>
              <a:t>à ne pas </a:t>
            </a:r>
            <a:r>
              <a:rPr lang="fr-FR" sz="1200" kern="1200" dirty="0" smtClean="0">
                <a:solidFill>
                  <a:schemeClr val="tx1"/>
                </a:solidFill>
                <a:effectLst/>
                <a:latin typeface="+mn-lt"/>
                <a:ea typeface="MS PGothic" pitchFamily="34" charset="-128"/>
                <a:cs typeface="ＭＳ Ｐゴシック" charset="0"/>
              </a:rPr>
              <a:t>demander </a:t>
            </a:r>
            <a:r>
              <a:rPr lang="fr-FR" sz="1200" kern="1200" dirty="0">
                <a:solidFill>
                  <a:schemeClr val="tx1"/>
                </a:solidFill>
                <a:effectLst/>
                <a:latin typeface="+mn-lt"/>
                <a:ea typeface="MS PGothic" pitchFamily="34" charset="-128"/>
                <a:cs typeface="ＭＳ Ｐゴシック" charset="0"/>
              </a:rPr>
              <a:t>des mesures excédant les capacités techniques connues du fournisseur de services, car cela pourrait poser des difficultés au moment de l’application des mesures.</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B0E22C-7244-4032-A3EB-EB7BFD13BAD1}" type="slidenum">
              <a:rPr lang="en-US" altLang="en-US">
                <a:latin typeface="Calibri" panose="020F0502020204030204" pitchFamily="34" charset="0"/>
              </a:rPr>
              <a:pPr/>
              <a:t>34</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130347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Extraits de la Convention de Budapest disposant que le pouvoir de contrainte des autorités compétentes en vertu des articles 20 et 21 doit rester dans les limites des capacités techniques existantes du fournisseur de services. </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B0E22C-7244-4032-A3EB-EB7BFD13BAD1}" type="slidenum">
              <a:rPr lang="en-US" altLang="en-US">
                <a:latin typeface="Calibri" panose="020F0502020204030204" pitchFamily="34" charset="0"/>
              </a:rPr>
              <a:pPr/>
              <a:t>35</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147675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dirty="0"/>
          </a:p>
        </p:txBody>
      </p:sp>
      <p:sp>
        <p:nvSpPr>
          <p:cNvPr id="91140"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9A5E307-D2E4-4E20-A03F-A828C0677861}" type="slidenum">
              <a:rPr lang="en-US" altLang="en-US">
                <a:latin typeface="Calibri" panose="020F0502020204030204" pitchFamily="34" charset="0"/>
              </a:rPr>
              <a:pPr/>
              <a:t>36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452468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457200" rtl="0" eaLnBrk="0" fontAlgn="base" latinLnBrk="0" hangingPunct="0">
              <a:lnSpc>
                <a:spcPct val="107000"/>
              </a:lnSpc>
              <a:spcBef>
                <a:spcPts val="43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S PGothic" panose="020B0600070205080204" pitchFamily="34" charset="-128"/>
              </a:rPr>
              <a:t>L’une des conditions énoncées à l’article 15 est que la durée de la mesure procédurale doit être clairement précisée. Elle doit l’être au moment de la demande de la mesure, en particulier dans les cas de perquisition et saisie, de collecte en temps réel de données de trafic et d’interception de données de contenu, mesures les plus intrusives prévues par la Convention de Budapest.</a:t>
            </a:r>
          </a:p>
          <a:p>
            <a:pPr marL="0" marR="0" lvl="0" indent="0" algn="l" defTabSz="457200" rtl="0" eaLnBrk="0" fontAlgn="base" latinLnBrk="0" hangingPunct="0">
              <a:lnSpc>
                <a:spcPct val="107000"/>
              </a:lnSpc>
              <a:spcBef>
                <a:spcPts val="43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0" fontAlgn="base" latinLnBrk="0" hangingPunct="0">
              <a:lnSpc>
                <a:spcPct val="107000"/>
              </a:lnSpc>
              <a:spcBef>
                <a:spcPts val="43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S PGothic" panose="020B0600070205080204" pitchFamily="34" charset="-128"/>
              </a:rPr>
              <a:t>Les formateurs </a:t>
            </a:r>
            <a:r>
              <a:rPr kumimoji="0" lang="fr-FR"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anose="020B0600070205080204" pitchFamily="34" charset="-128"/>
                <a:cs typeface="MS PGothic" panose="020B0600070205080204" pitchFamily="34" charset="-128"/>
              </a:rPr>
              <a:t>expliqueront </a:t>
            </a:r>
            <a:r>
              <a:rPr kumimoji="0" lang="fr-FR"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S PGothic" panose="020B0600070205080204" pitchFamily="34" charset="-128"/>
              </a:rPr>
              <a:t>que la durée/fréquence de la mesure dépend de sa nature et des circonstances particulières de l’affaire. Par exemple, en cas d’enregistrement en temps réel de données de trafic, l’autorisation peut être sollicitée pour une durée de 2 heures un jour donné, au moment où on estime qu’une communication spécifique va avoir lieu. De même, en cas de saisie de données informatiques, il faut préciser dans la demande pendant combien de temps les forces de l’ordre vont conserver les objets saisis/ la personne visée ne pourra plus accéder aux données.</a:t>
            </a:r>
            <a:endParaRPr lang="fr-FR" sz="1200" kern="1200" dirty="0">
              <a:solidFill>
                <a:schemeClr val="tx1"/>
              </a:solidFill>
              <a:effectLst/>
              <a:latin typeface="+mn-lt"/>
              <a:ea typeface="MS PGothic" pitchFamily="34" charset="-128"/>
              <a:cs typeface="ＭＳ Ｐゴシック"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C96111E-D955-4CE1-A79E-17F09CE462C4}" type="slidenum">
              <a:rPr lang="en-US" altLang="en-US">
                <a:latin typeface="Calibri" panose="020F0502020204030204" pitchFamily="34" charset="0"/>
              </a:rPr>
              <a:pPr/>
              <a:t>37</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045073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Extrait d’une demande (à utiliser pour l’exercice d’audience) portant sur la durée, le moment et la fréquence de la mesure visant des données informatiques, ainsi que sur la période pendant laquelle certaines données seront rendues inaccessibles. </a:t>
            </a:r>
          </a:p>
          <a:p>
            <a:endParaRPr lang="en-GB" dirty="0"/>
          </a:p>
        </p:txBody>
      </p:sp>
      <p:sp>
        <p:nvSpPr>
          <p:cNvPr id="4" name="Slide Number Placeholder 3"/>
          <p:cNvSpPr>
            <a:spLocks noGrp="1"/>
          </p:cNvSpPr>
          <p:nvPr>
            <p:ph type="sldNum" sz="quarter" idx="10"/>
          </p:nvPr>
        </p:nvSpPr>
        <p:spPr/>
        <p:txBody>
          <a:bodyPr/>
          <a:lstStyle/>
          <a:p>
            <a:fld id="{67667333-A3FA-4E08-93FF-4A5228BA6D12}" type="slidenum">
              <a:rPr lang="en-US" altLang="en-US" smtClean="0"/>
              <a:pPr/>
              <a:t>38</a:t>
            </a:fld>
            <a:endParaRPr lang="en-US" altLang="en-US" dirty="0"/>
          </a:p>
        </p:txBody>
      </p:sp>
    </p:spTree>
    <p:extLst>
      <p:ext uri="{BB962C8B-B14F-4D97-AF65-F5344CB8AC3E}">
        <p14:creationId xmlns:p14="http://schemas.microsoft.com/office/powerpoint/2010/main" xmlns="" val="2509047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Restrictions accompagnant les mesures demandées. Au moment de demander une mesure procédurale, il peut être utile de préciser que les données ne seront divulguées, conservées et copiées que dans la mesure du nécessaire et que les copies seront détruites dès qu’elles n’auront plus d’utilité. </a:t>
            </a:r>
          </a:p>
          <a:p>
            <a:pPr eaLnBrk="0" fontAlgn="base" hangingPunct="0"/>
            <a:endParaRPr lang="fr-FR" sz="1200" kern="1200" dirty="0">
              <a:solidFill>
                <a:schemeClr val="tx1"/>
              </a:solidFill>
              <a:effectLst/>
              <a:latin typeface="+mn-lt"/>
              <a:ea typeface="MS PGothic" pitchFamily="34" charset="-128"/>
              <a:cs typeface="ＭＳ Ｐゴシック" charset="0"/>
            </a:endParaRPr>
          </a:p>
          <a:p>
            <a:pPr eaLnBrk="0" fontAlgn="base" hangingPunct="0"/>
            <a:r>
              <a:rPr lang="fr-FR" sz="1200" kern="1200" dirty="0">
                <a:solidFill>
                  <a:schemeClr val="tx1"/>
                </a:solidFill>
                <a:effectLst/>
                <a:latin typeface="+mn-lt"/>
                <a:ea typeface="MS PGothic" pitchFamily="34" charset="-128"/>
                <a:cs typeface="ＭＳ Ｐゴシック" charset="0"/>
              </a:rPr>
              <a:t>La diapo énumère aussi les cas dans lesquels les données peuvent être nécessaires, qui peuvent être mentionnés dans la demande le cas échéant.</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09AC6A1-11A6-4E2E-8774-A23B37C194A6}" type="slidenum">
              <a:rPr lang="en-US" altLang="en-US" smtClean="0">
                <a:latin typeface="Calibri" panose="020F0502020204030204" pitchFamily="34" charset="0"/>
              </a:rPr>
              <a:pPr/>
              <a:t>39</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80839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La 1</a:t>
            </a:r>
            <a:r>
              <a:rPr lang="fr-FR" sz="1200" kern="1200" baseline="30000" dirty="0">
                <a:solidFill>
                  <a:schemeClr val="tx1"/>
                </a:solidFill>
                <a:latin typeface="+mn-lt"/>
                <a:ea typeface="MS PGothic" pitchFamily="34" charset="-128"/>
                <a:cs typeface="ＭＳ Ｐゴシック" charset="0"/>
              </a:rPr>
              <a:t>re</a:t>
            </a:r>
            <a:r>
              <a:rPr lang="fr-FR" sz="1200" kern="1200" dirty="0">
                <a:solidFill>
                  <a:schemeClr val="tx1"/>
                </a:solidFill>
                <a:latin typeface="+mn-lt"/>
                <a:ea typeface="MS PGothic" pitchFamily="34" charset="-128"/>
                <a:cs typeface="ＭＳ Ｐゴシック" charset="0"/>
              </a:rPr>
              <a:t> partie est une introduction aux demandes d’exécution de mesures procédurales/d’enquête dans différents systèmes juridiques. Elle récapitule aussi les sessions 1.2.3-1.2.4-1.3.1 de la Formation judiciaire initiale proposée par le Conseil de l’Europe sur la cybercriminalité et les preuves électroniques (sessions consacrées aux mesures procédurales en vertu de la Convention de Budapest).</a:t>
            </a:r>
          </a:p>
        </p:txBody>
      </p:sp>
      <p:sp>
        <p:nvSpPr>
          <p:cNvPr id="67588"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5F0942B-CDC0-4169-9AB4-8A3C56AE1437}" type="slidenum">
              <a:rPr lang="en-US" altLang="en-US">
                <a:latin typeface="Calibri" panose="020F0502020204030204" pitchFamily="34" charset="0"/>
              </a:rPr>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62333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fr-FR" sz="1200" kern="1200" dirty="0">
                <a:solidFill>
                  <a:schemeClr val="tx1"/>
                </a:solidFill>
                <a:effectLst/>
                <a:latin typeface="+mn-lt"/>
                <a:ea typeface="MS PGothic" pitchFamily="34" charset="-128"/>
                <a:cs typeface="ＭＳ Ｐゴシック" charset="0"/>
              </a:rPr>
              <a:t>Les données dont l’obtention est demandée dans l’étude de cas ne pourront être utilisées que dans un cadre limité. </a:t>
            </a:r>
          </a:p>
          <a:p>
            <a:endParaRPr lang="en-GB" dirty="0"/>
          </a:p>
        </p:txBody>
      </p:sp>
      <p:sp>
        <p:nvSpPr>
          <p:cNvPr id="4" name="Slide Number Placeholder 3"/>
          <p:cNvSpPr>
            <a:spLocks noGrp="1"/>
          </p:cNvSpPr>
          <p:nvPr>
            <p:ph type="sldNum" sz="quarter" idx="10"/>
          </p:nvPr>
        </p:nvSpPr>
        <p:spPr/>
        <p:txBody>
          <a:bodyPr/>
          <a:lstStyle/>
          <a:p>
            <a:fld id="{67667333-A3FA-4E08-93FF-4A5228BA6D12}" type="slidenum">
              <a:rPr lang="en-US" altLang="en-US" smtClean="0"/>
              <a:pPr/>
              <a:t>40</a:t>
            </a:fld>
            <a:endParaRPr lang="en-US" altLang="en-US" dirty="0"/>
          </a:p>
        </p:txBody>
      </p:sp>
    </p:spTree>
    <p:extLst>
      <p:ext uri="{BB962C8B-B14F-4D97-AF65-F5344CB8AC3E}">
        <p14:creationId xmlns:p14="http://schemas.microsoft.com/office/powerpoint/2010/main" xmlns="" val="41292573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Nécessité d’intégrer à la demande des mesures de protection de la vie privée. Les formateurs doivent expliquer que par leur nature, les mesures procédurales prévues par la Convention de Budapest ont un impact sur la vie privée, qui doit être pris en compte au moment de demander des mesures procédurales.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Les formateurs doivent aussi préciser que toutes les mesures en vertu de la Convention de Budapest n’ont pas le même impact sur la vie privée, appelant des sauvegardes différentes. En cas d’interception de données de contenu en temps réel par exemple, il peut être adéquat de limiter la conservation des données interceptées ou de n’autoriser que certaines personnes à accéder à ces données. De même, en cas de perquisition et saisie, on peut ordonner la destruction des copies des données saisies après un délai spécifique. </a:t>
            </a:r>
            <a:r>
              <a:rPr lang="fr-FR" sz="1200" kern="1200" dirty="0" smtClean="0">
                <a:solidFill>
                  <a:schemeClr val="tx1"/>
                </a:solidFill>
                <a:latin typeface="+mn-lt"/>
                <a:ea typeface="MS PGothic" pitchFamily="34" charset="-128"/>
                <a:cs typeface="ＭＳ Ｐゴシック" charset="0"/>
              </a:rPr>
              <a:t>On </a:t>
            </a:r>
            <a:r>
              <a:rPr lang="fr-FR" sz="1200" kern="1200" dirty="0">
                <a:solidFill>
                  <a:schemeClr val="tx1"/>
                </a:solidFill>
                <a:latin typeface="+mn-lt"/>
                <a:ea typeface="MS PGothic" pitchFamily="34" charset="-128"/>
                <a:cs typeface="ＭＳ Ｐゴシック" charset="0"/>
              </a:rPr>
              <a:t>trouvera des exemples dans les diapos suivantes.</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B6B8E52-05E3-4CF2-AD11-D2A13F00B5F3}" type="slidenum">
              <a:rPr lang="en-US" altLang="en-US">
                <a:latin typeface="Calibri" panose="020F0502020204030204" pitchFamily="34" charset="0"/>
              </a:rPr>
              <a:pPr/>
              <a:t>41</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706770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Liste de mesures pouvant être prises pour protéger la vie privée des personnes concernées par les investigations pénales et celle des tierces personnes. Cette liste n’est pas exhaustive ; le procureur peut prévoir d’autres mesures adaptées aux circonstances de l’affaire au moment du dépôt de la demande.</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145845-9B5D-4514-ACDF-5720488B87D0}" type="slidenum">
              <a:rPr lang="en-US" altLang="en-US">
                <a:latin typeface="Calibri" panose="020F0502020204030204" pitchFamily="34" charset="0"/>
              </a:rPr>
              <a:pPr/>
              <a:t>42</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042051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fr-FR" sz="1200" kern="1200" dirty="0">
                <a:solidFill>
                  <a:schemeClr val="tx1"/>
                </a:solidFill>
                <a:latin typeface="+mn-lt"/>
                <a:ea typeface="MS PGothic" pitchFamily="34" charset="-128"/>
                <a:cs typeface="ＭＳ Ｐゴシック" charset="0"/>
              </a:rPr>
              <a:t>Sauvegardes appliquées aux données obtenues dans l’étude de cas pour protéger la vie privée. </a:t>
            </a:r>
          </a:p>
          <a:p>
            <a:endParaRPr lang="en-GB" dirty="0"/>
          </a:p>
        </p:txBody>
      </p:sp>
      <p:sp>
        <p:nvSpPr>
          <p:cNvPr id="4" name="Slide Number Placeholder 3"/>
          <p:cNvSpPr>
            <a:spLocks noGrp="1"/>
          </p:cNvSpPr>
          <p:nvPr>
            <p:ph type="sldNum" sz="quarter" idx="10"/>
          </p:nvPr>
        </p:nvSpPr>
        <p:spPr/>
        <p:txBody>
          <a:bodyPr/>
          <a:lstStyle/>
          <a:p>
            <a:fld id="{67667333-A3FA-4E08-93FF-4A5228BA6D12}" type="slidenum">
              <a:rPr lang="en-US" altLang="en-US" smtClean="0"/>
              <a:pPr/>
              <a:t>43</a:t>
            </a:fld>
            <a:endParaRPr lang="en-US" altLang="en-US" dirty="0"/>
          </a:p>
        </p:txBody>
      </p:sp>
    </p:spTree>
    <p:extLst>
      <p:ext uri="{BB962C8B-B14F-4D97-AF65-F5344CB8AC3E}">
        <p14:creationId xmlns:p14="http://schemas.microsoft.com/office/powerpoint/2010/main" xmlns="" val="3706780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La question de la proportionnalité doit être prise en compte dans toute demande de mesures d’enquête. Dans l’intérêt de l’équité et de la justice, le concept de proportionnalité appelle une analyse logique visant à déterminer le juste équilibre entre les effets de l’autorisation d’une mesure procédurale et ses avantages pour les investigations. </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F0DB28-F171-432C-B4C1-6C59855E485A}" type="slidenum">
              <a:rPr lang="en-US" altLang="en-US">
                <a:latin typeface="Calibri" panose="020F0502020204030204" pitchFamily="34" charset="0"/>
              </a:rPr>
              <a:pPr/>
              <a:t>44</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4102642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fr-FR" sz="1200" kern="1200" dirty="0">
                <a:solidFill>
                  <a:schemeClr val="tx1"/>
                </a:solidFill>
                <a:latin typeface="+mn-lt"/>
                <a:ea typeface="MS PGothic" pitchFamily="34" charset="-128"/>
                <a:cs typeface="ＭＳ Ｐゴシック" charset="0"/>
              </a:rPr>
              <a:t>Analyse de la demande d’obtention de données informatiques du point de vue de la proportionnalité. Elle donne quelques exemples de facteurs à mentionner dans la demande pour indiquer si les mesures procédurales demandées sont proportionnées à l’intérêt de leur application pour les investigations. </a:t>
            </a:r>
          </a:p>
        </p:txBody>
      </p:sp>
      <p:sp>
        <p:nvSpPr>
          <p:cNvPr id="4" name="Slide Number Placeholder 3"/>
          <p:cNvSpPr>
            <a:spLocks noGrp="1"/>
          </p:cNvSpPr>
          <p:nvPr>
            <p:ph type="sldNum" sz="quarter" idx="10"/>
          </p:nvPr>
        </p:nvSpPr>
        <p:spPr/>
        <p:txBody>
          <a:bodyPr/>
          <a:lstStyle/>
          <a:p>
            <a:fld id="{67667333-A3FA-4E08-93FF-4A5228BA6D12}" type="slidenum">
              <a:rPr lang="en-US" altLang="en-US" smtClean="0"/>
              <a:pPr/>
              <a:t>45</a:t>
            </a:fld>
            <a:endParaRPr lang="en-US" altLang="en-US" dirty="0"/>
          </a:p>
        </p:txBody>
      </p:sp>
    </p:spTree>
    <p:extLst>
      <p:ext uri="{BB962C8B-B14F-4D97-AF65-F5344CB8AC3E}">
        <p14:creationId xmlns:p14="http://schemas.microsoft.com/office/powerpoint/2010/main" xmlns="" val="793232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La demande de mesures procédurales doit aussi indiquer si les données recherchées risquent d’attenter au secret religieux, médical ou journalistique ou à la confidentialité des échanges avec les avocats ; si oui, il faut avancer une justification ou des motifs supplémentaires pour que la mesure soit autorisée. Si les données entrent dans l’une des catégories ci-dessus, il peut devenir plus difficile de remplir le critère de proportionnalité.</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2339A7E-A523-4B71-8FE0-6ADFAEAF7A7F}" type="slidenum">
              <a:rPr lang="en-US" altLang="en-US">
                <a:latin typeface="Calibri" panose="020F0502020204030204" pitchFamily="34" charset="0"/>
              </a:rPr>
              <a:pPr/>
              <a:t>46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165981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zervirano mjesto slike slajda 1">
            <a:extLst>
              <a:ext uri="{FF2B5EF4-FFF2-40B4-BE49-F238E27FC236}">
                <a16:creationId xmlns:a16="http://schemas.microsoft.com/office/drawing/2014/main" xmlns="" id="{C6496375-A7E7-48D4-99CB-12811F390D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Rezervirano mjesto bilježaka 2">
            <a:extLst>
              <a:ext uri="{FF2B5EF4-FFF2-40B4-BE49-F238E27FC236}">
                <a16:creationId xmlns:a16="http://schemas.microsoft.com/office/drawing/2014/main" xmlns="" id="{DC0D5C96-B176-447B-87D7-D6DC16F62DE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Les formateurs doivent souligner l’importance de la confidentialité au moment d’examiner la demande ou de tenir l’audience. Le non-respect de </a:t>
            </a:r>
            <a:r>
              <a:rPr lang="fr-FR" sz="1200" kern="1200" dirty="0" smtClean="0">
                <a:solidFill>
                  <a:schemeClr val="tx1"/>
                </a:solidFill>
                <a:latin typeface="+mn-lt"/>
                <a:ea typeface="MS PGothic" pitchFamily="34" charset="-128"/>
                <a:cs typeface="ＭＳ Ｐゴシック" charset="0"/>
              </a:rPr>
              <a:t>la confidentialité </a:t>
            </a:r>
            <a:r>
              <a:rPr lang="fr-FR" sz="1200" kern="1200" dirty="0">
                <a:solidFill>
                  <a:schemeClr val="tx1"/>
                </a:solidFill>
                <a:latin typeface="+mn-lt"/>
                <a:ea typeface="MS PGothic" pitchFamily="34" charset="-128"/>
                <a:cs typeface="ＭＳ Ｐゴシック" charset="0"/>
              </a:rPr>
              <a:t>peut entraver l’application d’une mesure procédurale et même compromettre l’ensemble des investigations pénales.</a:t>
            </a:r>
          </a:p>
        </p:txBody>
      </p:sp>
      <p:sp>
        <p:nvSpPr>
          <p:cNvPr id="32772" name="Rezervirano mjesto broja slajda 3">
            <a:extLst>
              <a:ext uri="{FF2B5EF4-FFF2-40B4-BE49-F238E27FC236}">
                <a16:creationId xmlns:a16="http://schemas.microsoft.com/office/drawing/2014/main" xmlns="" id="{245DEB3C-7ED9-4EDF-B7BA-760D0963983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3F76DE1-75A6-4354-9413-0133CCD398EC}" type="slidenum">
              <a:rPr lang="en-US" altLang="en-US" smtClean="0"/>
              <a:pPr>
                <a:spcBef>
                  <a:spcPct val="0"/>
                </a:spcBef>
              </a:pPr>
              <a:t>47</a:t>
            </a:fld>
            <a:endParaRPr lang="en-US" altLang="en-US" dirty="0"/>
          </a:p>
        </p:txBody>
      </p:sp>
    </p:spTree>
    <p:extLst>
      <p:ext uri="{BB962C8B-B14F-4D97-AF65-F5344CB8AC3E}">
        <p14:creationId xmlns:p14="http://schemas.microsoft.com/office/powerpoint/2010/main" xmlns="" val="3596501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zervirano mjesto slike slajda 1">
            <a:extLst>
              <a:ext uri="{FF2B5EF4-FFF2-40B4-BE49-F238E27FC236}">
                <a16:creationId xmlns:a16="http://schemas.microsoft.com/office/drawing/2014/main" xmlns="" id="{6628FE4C-493C-4089-93A2-302F1B0DC7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Rezervirano mjesto bilježaka 2">
            <a:extLst>
              <a:ext uri="{FF2B5EF4-FFF2-40B4-BE49-F238E27FC236}">
                <a16:creationId xmlns:a16="http://schemas.microsoft.com/office/drawing/2014/main" xmlns="" id="{B6EC3867-04A3-4570-B988-ADBB68500A1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Exemples de différentes mesures procédurales assorties d’une exigence de confidentialité.</a:t>
            </a:r>
          </a:p>
        </p:txBody>
      </p:sp>
      <p:sp>
        <p:nvSpPr>
          <p:cNvPr id="34820" name="Rezervirano mjesto broja slajda 3">
            <a:extLst>
              <a:ext uri="{FF2B5EF4-FFF2-40B4-BE49-F238E27FC236}">
                <a16:creationId xmlns:a16="http://schemas.microsoft.com/office/drawing/2014/main" xmlns="" id="{A2BE7C5D-DFEF-411A-A5B3-84C40FB4AF7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AB551F7-6348-413B-8EA7-93C601E9208D}" type="slidenum">
              <a:rPr lang="en-US" altLang="en-US" smtClean="0"/>
              <a:pPr>
                <a:spcBef>
                  <a:spcPct val="0"/>
                </a:spcBef>
              </a:pPr>
              <a:t>48</a:t>
            </a:fld>
            <a:endParaRPr lang="en-US" altLang="en-US" dirty="0"/>
          </a:p>
        </p:txBody>
      </p:sp>
    </p:spTree>
    <p:extLst>
      <p:ext uri="{BB962C8B-B14F-4D97-AF65-F5344CB8AC3E}">
        <p14:creationId xmlns:p14="http://schemas.microsoft.com/office/powerpoint/2010/main" xmlns="" val="17501158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zervirano mjesto slike slajda 1">
            <a:extLst>
              <a:ext uri="{FF2B5EF4-FFF2-40B4-BE49-F238E27FC236}">
                <a16:creationId xmlns:a16="http://schemas.microsoft.com/office/drawing/2014/main" xmlns="" id="{E7577A87-31C3-4E45-ADD0-9F73247FA2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Rezervirano mjesto bilježaka 2">
            <a:extLst>
              <a:ext uri="{FF2B5EF4-FFF2-40B4-BE49-F238E27FC236}">
                <a16:creationId xmlns:a16="http://schemas.microsoft.com/office/drawing/2014/main" xmlns="" id="{D43ACACC-1161-4329-A8AD-EE1DA6BB547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r-HR" altLang="en-US" b="1"/>
          </a:p>
        </p:txBody>
      </p:sp>
      <p:sp>
        <p:nvSpPr>
          <p:cNvPr id="38916" name="Rezervirano mjesto broja slajda 3">
            <a:extLst>
              <a:ext uri="{FF2B5EF4-FFF2-40B4-BE49-F238E27FC236}">
                <a16:creationId xmlns:a16="http://schemas.microsoft.com/office/drawing/2014/main" xmlns="" id="{E6D1E5CA-C74B-47A9-9826-B4E81C6BE0A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9B42E99-2154-4CD2-9719-04D9B00A4FBF}" type="slidenum">
              <a:rPr lang="en-US" altLang="en-US" smtClean="0"/>
              <a:pPr>
                <a:spcBef>
                  <a:spcPct val="0"/>
                </a:spcBef>
              </a:pPr>
              <a:t>49</a:t>
            </a:fld>
            <a:endParaRPr lang="en-US" altLang="en-US" dirty="0"/>
          </a:p>
        </p:txBody>
      </p:sp>
    </p:spTree>
    <p:extLst>
      <p:ext uri="{BB962C8B-B14F-4D97-AF65-F5344CB8AC3E}">
        <p14:creationId xmlns:p14="http://schemas.microsoft.com/office/powerpoint/2010/main" xmlns="" val="1345896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Énumération des mesures procédurales prévues au chapitre II, section 2 de la Convention de Budapest. Les formateurs peuvent commenter brièvement chacune d’elles – bien que les participants soient censés les connaître à ce stade, puisqu’ils ont suivi le cours introductif.</a:t>
            </a:r>
          </a:p>
          <a:p>
            <a:endParaRPr lang="hr-HR" altLang="en-US" dirty="0"/>
          </a:p>
        </p:txBody>
      </p:sp>
      <p:sp>
        <p:nvSpPr>
          <p:cNvPr id="68612"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222BA97-F563-45B0-822D-C29F3907BFEA}" type="slidenum">
              <a:rPr lang="en-US" altLang="en-US">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103863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La 4</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 est consacrée aux motifs justifiant l’application </a:t>
            </a:r>
            <a:r>
              <a:rPr lang="fr-FR" sz="1200" kern="1200" dirty="0" smtClean="0">
                <a:solidFill>
                  <a:schemeClr val="tx1"/>
                </a:solidFill>
                <a:latin typeface="+mn-lt"/>
                <a:ea typeface="MS PGothic" pitchFamily="34" charset="-128"/>
                <a:cs typeface="ＭＳ Ｐゴシック" charset="0"/>
              </a:rPr>
              <a:t>de </a:t>
            </a:r>
            <a:r>
              <a:rPr lang="fr-FR" sz="1200" kern="1200" dirty="0">
                <a:solidFill>
                  <a:schemeClr val="tx1"/>
                </a:solidFill>
                <a:latin typeface="+mn-lt"/>
                <a:ea typeface="MS PGothic" pitchFamily="34" charset="-128"/>
                <a:cs typeface="ＭＳ Ｐゴシック" charset="0"/>
              </a:rPr>
              <a:t>mesures procédurales dans le cadre d’investigations pénales spécifiques.</a:t>
            </a:r>
          </a:p>
        </p:txBody>
      </p:sp>
      <p:sp>
        <p:nvSpPr>
          <p:cNvPr id="100356"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E86835E-9418-4756-87EA-84788C6C33B3}" type="slidenum">
              <a:rPr lang="en-US" altLang="en-US">
                <a:latin typeface="Calibri" panose="020F0502020204030204" pitchFamily="34" charset="0"/>
              </a:rPr>
              <a:pPr/>
              <a:t>50</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40138756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L’article 15 de la Convention de Budapest demande expressément que l’application des mesures procédurales repose sur des motifs la justifiant. Ce point est réitéré dans le Rapport explicatif de la Convention. Les formateurs doivent expliquer aux participants l’importance d’exposer clairement ces motifs dans toute demande d’application de mesures procédurales.</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A0BBA5F-6628-4FB4-8BA9-5640708E5A1C}" type="slidenum">
              <a:rPr lang="en-US" altLang="en-US">
                <a:latin typeface="Calibri" panose="020F0502020204030204" pitchFamily="34" charset="0"/>
              </a:rPr>
              <a:pPr/>
              <a:t>51</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6356535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On explique ici que comme pour </a:t>
            </a:r>
            <a:r>
              <a:rPr lang="fr-FR" sz="1200" kern="1200" dirty="0" smtClean="0">
                <a:solidFill>
                  <a:schemeClr val="tx1"/>
                </a:solidFill>
                <a:latin typeface="+mn-lt"/>
                <a:ea typeface="MS PGothic" pitchFamily="34" charset="-128"/>
                <a:cs typeface="ＭＳ Ｐゴシック" charset="0"/>
              </a:rPr>
              <a:t>tout autre type </a:t>
            </a:r>
            <a:r>
              <a:rPr lang="fr-FR" sz="1200" kern="1200" dirty="0">
                <a:solidFill>
                  <a:schemeClr val="tx1"/>
                </a:solidFill>
                <a:latin typeface="+mn-lt"/>
                <a:ea typeface="MS PGothic" pitchFamily="34" charset="-128"/>
                <a:cs typeface="ＭＳ Ｐゴシック" charset="0"/>
              </a:rPr>
              <a:t>de demandes et d’affaires, il n’existe pas de « motif standard » s’agissant des demandes de preuves électroniques. Les motifs à mentionner dans la demande dépendent entièrement des circonstances de l’affaire et du type de mesure procédurale qu’on souhaite appliquer.</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B694E1C-1F1A-4A46-B089-044083B41080}" type="slidenum">
              <a:rPr lang="en-US" altLang="en-US">
                <a:latin typeface="Calibri" panose="020F0502020204030204" pitchFamily="34" charset="0"/>
              </a:rPr>
              <a:pPr/>
              <a:t>52</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905927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Utiliser cette diapo pour évoquer des exemples </a:t>
            </a:r>
            <a:r>
              <a:rPr lang="fr-FR" sz="1200" kern="1200" dirty="0">
                <a:solidFill>
                  <a:schemeClr val="tx1"/>
                </a:solidFill>
                <a:latin typeface="+mn-lt"/>
                <a:ea typeface="MS PGothic" pitchFamily="34" charset="-128"/>
                <a:cs typeface="ＭＳ Ｐゴシック" charset="0"/>
              </a:rPr>
              <a:t>de motifs pour lesquels la conservation rapide de données stockées peut être demandée.</a:t>
            </a:r>
          </a:p>
        </p:txBody>
      </p:sp>
      <p:sp>
        <p:nvSpPr>
          <p:cNvPr id="103428"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D951685-FAF1-497E-BB24-A136148FBD91}" type="slidenum">
              <a:rPr lang="en-US" altLang="en-US">
                <a:latin typeface="Calibri" panose="020F0502020204030204" pitchFamily="34" charset="0"/>
              </a:rPr>
              <a:pPr/>
              <a:t>53</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5733108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Utiliser</a:t>
            </a:r>
            <a:r>
              <a:rPr lang="fr-FR" sz="1200" kern="1200" baseline="0" dirty="0" smtClean="0">
                <a:solidFill>
                  <a:schemeClr val="tx1"/>
                </a:solidFill>
                <a:latin typeface="+mn-lt"/>
                <a:ea typeface="MS PGothic" pitchFamily="34" charset="-128"/>
                <a:cs typeface="ＭＳ Ｐゴシック" charset="0"/>
              </a:rPr>
              <a:t> cette diapo pour évoquer </a:t>
            </a:r>
            <a:r>
              <a:rPr lang="fr-FR" sz="1200" kern="1200" dirty="0" smtClean="0">
                <a:solidFill>
                  <a:schemeClr val="tx1"/>
                </a:solidFill>
                <a:latin typeface="+mn-lt"/>
                <a:ea typeface="MS PGothic" pitchFamily="34" charset="-128"/>
                <a:cs typeface="ＭＳ Ｐゴシック" charset="0"/>
              </a:rPr>
              <a:t>des </a:t>
            </a:r>
            <a:r>
              <a:rPr lang="fr-FR" sz="1200" kern="1200" dirty="0">
                <a:solidFill>
                  <a:schemeClr val="tx1"/>
                </a:solidFill>
                <a:latin typeface="+mn-lt"/>
                <a:ea typeface="MS PGothic" pitchFamily="34" charset="-128"/>
                <a:cs typeface="ＭＳ Ｐゴシック" charset="0"/>
              </a:rPr>
              <a:t>exemples de motifs pour lesquels la divulgation partielle de données de trafic peut être demandée. </a:t>
            </a:r>
          </a:p>
        </p:txBody>
      </p:sp>
      <p:sp>
        <p:nvSpPr>
          <p:cNvPr id="103428"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D951685-FAF1-497E-BB24-A136148FBD91}" type="slidenum">
              <a:rPr lang="en-US" altLang="en-US">
                <a:latin typeface="Calibri" panose="020F0502020204030204" pitchFamily="34" charset="0"/>
              </a:rPr>
              <a:pPr/>
              <a:t>54</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9828596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Utiliser</a:t>
            </a:r>
            <a:r>
              <a:rPr lang="fr-FR" sz="1200" kern="1200" baseline="0" dirty="0" smtClean="0">
                <a:solidFill>
                  <a:schemeClr val="tx1"/>
                </a:solidFill>
                <a:latin typeface="+mn-lt"/>
                <a:ea typeface="MS PGothic" pitchFamily="34" charset="-128"/>
                <a:cs typeface="ＭＳ Ｐゴシック" charset="0"/>
              </a:rPr>
              <a:t> cette diapo pour évoquer </a:t>
            </a:r>
            <a:r>
              <a:rPr lang="fr-FR" sz="1200" kern="1200" dirty="0" smtClean="0">
                <a:solidFill>
                  <a:schemeClr val="tx1"/>
                </a:solidFill>
                <a:latin typeface="+mn-lt"/>
                <a:ea typeface="MS PGothic" pitchFamily="34" charset="-128"/>
                <a:cs typeface="ＭＳ Ｐゴシック" charset="0"/>
              </a:rPr>
              <a:t>des </a:t>
            </a:r>
            <a:r>
              <a:rPr lang="fr-FR" sz="1200" kern="1200" dirty="0">
                <a:solidFill>
                  <a:schemeClr val="tx1"/>
                </a:solidFill>
                <a:latin typeface="+mn-lt"/>
                <a:ea typeface="MS PGothic" pitchFamily="34" charset="-128"/>
                <a:cs typeface="ＭＳ Ｐゴシック" charset="0"/>
              </a:rPr>
              <a:t>exemples de motifs pour lesquels la perquisition et saisie de données informatiques stockées peut être demandée. </a:t>
            </a:r>
          </a:p>
        </p:txBody>
      </p:sp>
      <p:sp>
        <p:nvSpPr>
          <p:cNvPr id="104452"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FC4592A-D1B5-4C6B-B026-41822935D403}" type="slidenum">
              <a:rPr lang="en-US" altLang="en-US">
                <a:latin typeface="Calibri" panose="020F0502020204030204" pitchFamily="34" charset="0"/>
              </a:rPr>
              <a:pPr/>
              <a:t>55</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810166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Utiliser</a:t>
            </a:r>
            <a:r>
              <a:rPr lang="fr-FR" sz="1200" kern="1200" baseline="0" dirty="0" smtClean="0">
                <a:solidFill>
                  <a:schemeClr val="tx1"/>
                </a:solidFill>
                <a:latin typeface="+mn-lt"/>
                <a:ea typeface="MS PGothic" pitchFamily="34" charset="-128"/>
                <a:cs typeface="ＭＳ Ｐゴシック" charset="0"/>
              </a:rPr>
              <a:t> cette diapo pour évoquer </a:t>
            </a:r>
            <a:r>
              <a:rPr lang="fr-FR" sz="1200" kern="1200" dirty="0" smtClean="0">
                <a:solidFill>
                  <a:schemeClr val="tx1"/>
                </a:solidFill>
                <a:latin typeface="+mn-lt"/>
                <a:ea typeface="MS PGothic" pitchFamily="34" charset="-128"/>
                <a:cs typeface="ＭＳ Ｐゴシック" charset="0"/>
              </a:rPr>
              <a:t>des </a:t>
            </a:r>
            <a:r>
              <a:rPr lang="fr-FR" sz="1200" kern="1200" dirty="0">
                <a:solidFill>
                  <a:schemeClr val="tx1"/>
                </a:solidFill>
                <a:latin typeface="+mn-lt"/>
                <a:ea typeface="MS PGothic" pitchFamily="34" charset="-128"/>
                <a:cs typeface="ＭＳ Ｐゴシック" charset="0"/>
              </a:rPr>
              <a:t>exemples de motifs pour lesquels l’interception de données de contenu peut être demandée. </a:t>
            </a:r>
          </a:p>
        </p:txBody>
      </p:sp>
      <p:sp>
        <p:nvSpPr>
          <p:cNvPr id="105476"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6190AEE-9DEA-42F6-8B48-F4195E28BA0B}" type="slidenum">
              <a:rPr lang="en-US" altLang="en-US">
                <a:latin typeface="Calibri" panose="020F0502020204030204" pitchFamily="34" charset="0"/>
              </a:rPr>
              <a:pPr/>
              <a:t>56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6756623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Utiliser cette diapo pour évoquer des </a:t>
            </a:r>
            <a:r>
              <a:rPr lang="fr-FR" sz="1200" kern="1200" dirty="0">
                <a:solidFill>
                  <a:schemeClr val="tx1"/>
                </a:solidFill>
                <a:latin typeface="+mn-lt"/>
                <a:ea typeface="MS PGothic" pitchFamily="34" charset="-128"/>
                <a:cs typeface="ＭＳ Ｐゴシック" charset="0"/>
              </a:rPr>
              <a:t>exemples de motifs pour lesquels l’interception de données de contenu peut être demandée.</a:t>
            </a:r>
          </a:p>
        </p:txBody>
      </p:sp>
      <p:sp>
        <p:nvSpPr>
          <p:cNvPr id="106500"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B07E28E-29C1-4ADF-ABBF-F7022A88DEB8}" type="slidenum">
              <a:rPr lang="en-US" altLang="en-US">
                <a:latin typeface="Calibri" panose="020F0502020204030204" pitchFamily="34" charset="0"/>
              </a:rPr>
              <a:pPr/>
              <a:t>57</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425490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On aborde ici la question des demandes de mesures d’enquête </a:t>
            </a:r>
            <a:r>
              <a:rPr lang="fr-FR" sz="1200" kern="1200" dirty="0" smtClean="0">
                <a:solidFill>
                  <a:schemeClr val="tx1"/>
                </a:solidFill>
                <a:latin typeface="+mn-lt"/>
                <a:ea typeface="MS PGothic" pitchFamily="34" charset="-128"/>
                <a:cs typeface="ＭＳ Ｐゴシック" charset="0"/>
              </a:rPr>
              <a:t>résultant </a:t>
            </a:r>
            <a:r>
              <a:rPr lang="fr-FR" sz="1200" kern="1200" dirty="0">
                <a:solidFill>
                  <a:schemeClr val="tx1"/>
                </a:solidFill>
                <a:latin typeface="+mn-lt"/>
                <a:ea typeface="MS PGothic" pitchFamily="34" charset="-128"/>
                <a:cs typeface="ＭＳ Ｐゴシック" charset="0"/>
              </a:rPr>
              <a:t>de demandes d’entraide judiciaire de la part de pays étrangers. Un pays étranger peut passer par l’entraide judiciaire pour obtenir des preuves électroniques ou l’application de toute mesure procédurale. L’autorité compétente demande alors les mesures d’enquête nécessaires.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Dans les situations urgentes, certaines législations nationales permettent de solliciter des mesures d’enquête et d’examiner ces demandes (en audience ou non) avant réception d’une demande formelle. </a:t>
            </a:r>
          </a:p>
        </p:txBody>
      </p:sp>
      <p:sp>
        <p:nvSpPr>
          <p:cNvPr id="107524"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BC4D54A-191D-441F-BA1B-F1CB15F46D1D}" type="slidenum">
              <a:rPr lang="en-US" altLang="en-US">
                <a:latin typeface="Calibri" panose="020F0502020204030204" pitchFamily="34" charset="0"/>
              </a:rPr>
              <a:pPr/>
              <a:t>58</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3288660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Les motifs sont également à préciser en lien avec les données spécifiques identifiées. Par exemple, il faut montrer que les données sont pertinentes et apportent beaucoup aux investigations pénales spécifiées. En outre, si les données sont couvertes par le secret ou de nature confidentielle, il faut le préciser clairement et justifier la demande. </a:t>
            </a:r>
            <a:r>
              <a:rPr lang="fr-FR" sz="1200" kern="1200" dirty="0" smtClean="0">
                <a:solidFill>
                  <a:schemeClr val="tx1"/>
                </a:solidFill>
                <a:latin typeface="+mn-lt"/>
                <a:ea typeface="MS PGothic" pitchFamily="34" charset="-128"/>
                <a:cs typeface="ＭＳ Ｐゴシック" charset="0"/>
              </a:rPr>
              <a:t>Les exemples sont donnés à titre d’illustration ; dans la demande, il peut être nécessaire de fournir d’autres motifs relatifs aux données recherchées.</a:t>
            </a:r>
            <a:endParaRPr lang="fr-FR" sz="1200" kern="1200" dirty="0">
              <a:solidFill>
                <a:schemeClr val="tx1"/>
              </a:solidFill>
              <a:latin typeface="+mn-lt"/>
              <a:ea typeface="MS PGothic" pitchFamily="34" charset="-128"/>
              <a:cs typeface="ＭＳ Ｐゴシック" charset="0"/>
            </a:endParaRP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smtClean="0">
                <a:solidFill>
                  <a:schemeClr val="tx1"/>
                </a:solidFill>
                <a:latin typeface="+mn-lt"/>
                <a:ea typeface="MS PGothic" pitchFamily="34" charset="-128"/>
                <a:cs typeface="ＭＳ Ｐゴシック" charset="0"/>
              </a:rPr>
              <a:t>Si les données recherchées sont couvertes par le secret ou de nature confidentielle, il </a:t>
            </a:r>
            <a:r>
              <a:rPr lang="fr-FR" sz="1200" kern="1200" dirty="0">
                <a:solidFill>
                  <a:schemeClr val="tx1"/>
                </a:solidFill>
                <a:latin typeface="+mn-lt"/>
                <a:ea typeface="MS PGothic" pitchFamily="34" charset="-128"/>
                <a:cs typeface="ＭＳ Ｐゴシック" charset="0"/>
              </a:rPr>
              <a:t>convient d’indiquer des motifs </a:t>
            </a:r>
            <a:r>
              <a:rPr lang="fr-FR" sz="1200" kern="1200" dirty="0" smtClean="0">
                <a:solidFill>
                  <a:schemeClr val="tx1"/>
                </a:solidFill>
                <a:latin typeface="+mn-lt"/>
                <a:ea typeface="MS PGothic" pitchFamily="34" charset="-128"/>
                <a:cs typeface="ＭＳ Ｐゴシック" charset="0"/>
              </a:rPr>
              <a:t>supplémentaires. </a:t>
            </a:r>
            <a:r>
              <a:rPr lang="fr-FR" sz="1200" kern="1200" dirty="0">
                <a:solidFill>
                  <a:schemeClr val="tx1"/>
                </a:solidFill>
                <a:latin typeface="+mn-lt"/>
                <a:ea typeface="MS PGothic" pitchFamily="34" charset="-128"/>
                <a:cs typeface="ＭＳ Ｐゴシック" charset="0"/>
              </a:rPr>
              <a:t>Leur divulgation ou leur consultation peuvent en effet être soumises à des conditions plus strictes, qui varient d’un pays à l’autre. Il faut signaler aux participants que si de telles données sont sollicitées, des informations supplémentaires peuvent être demandées. </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9CF87A2-873E-4071-A81A-F07AFED725F7}" type="slidenum">
              <a:rPr lang="en-US" altLang="en-US">
                <a:latin typeface="Calibri" panose="020F0502020204030204" pitchFamily="34" charset="0"/>
              </a:rPr>
              <a:pPr/>
              <a:t>59</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80222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La Convention de Budapest, comme expliqué ici, laisse aux pays le soin de définir les processus appropriés en droit interne pour appliquer les mesures procédurales. Les formateurs doivent expliquer que les approches diffèrent selon les pays. </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Certains exigent le dépôt d’une demande, qui est ensuite examinée (éventuellement non en personne mais par téléphone). Le juge d’instruction/l’autorité judiciaire compétente délivre ensuite une autorisation.</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D’autres pays exigent la présentation d’une demande écrite, suivie d’une audience devant une autorité judiciaire, laquelle émet ensuite une ordonnance écrite autorisant ou rejetant l’application des mesures procédurales.</a:t>
            </a:r>
          </a:p>
          <a:p>
            <a:pPr algn="just"/>
            <a:endParaRPr lang="en-US" altLang="en-US" dirty="0"/>
          </a:p>
          <a:p>
            <a:pPr algn="just"/>
            <a:endParaRPr lang="hr-HR" altLang="en-US" dirty="0"/>
          </a:p>
        </p:txBody>
      </p:sp>
      <p:sp>
        <p:nvSpPr>
          <p:cNvPr id="69636"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0A59D8-1367-48D8-944D-78C2341E249C}" type="slidenum">
              <a:rPr lang="en-US" altLang="en-US">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3267014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Point important, les formateurs souligneront que </a:t>
            </a:r>
            <a:r>
              <a:rPr lang="fr-FR" sz="1200" kern="1200" dirty="0">
                <a:solidFill>
                  <a:schemeClr val="tx1"/>
                </a:solidFill>
                <a:latin typeface="+mn-lt"/>
                <a:ea typeface="MS PGothic" pitchFamily="34" charset="-128"/>
                <a:cs typeface="ＭＳ Ｐゴシック" charset="0"/>
              </a:rPr>
              <a:t>des détails suffisants doivent être fournis à l’appui de chaque motif mentionné dans la demande. Dans de nombreux pays, affirmer simplement que l’interception de données de contenu est nécessaire pour enquêter sur une infraction grave ne constitue pas un motif suffisant. Il se peut que la demande doive aussi préciser la source, la qualité et la fiabilité des informations, la manière dont les informations ont été vérifiées, l’utilité de l’obtention des données recherchées et la pertinence de l’interception pour les investigations. </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F6BDBDA-A8D0-49AD-BAFA-0B257C113053}" type="slidenum">
              <a:rPr lang="en-US" altLang="en-US">
                <a:latin typeface="Calibri" panose="020F0502020204030204" pitchFamily="34" charset="0"/>
              </a:rPr>
              <a:pPr/>
              <a:t>60</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3954696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Exposé général </a:t>
            </a:r>
            <a:r>
              <a:rPr lang="fr-FR" sz="1200" kern="1200" dirty="0" smtClean="0">
                <a:solidFill>
                  <a:schemeClr val="tx1"/>
                </a:solidFill>
                <a:latin typeface="+mn-lt"/>
                <a:ea typeface="MS PGothic" pitchFamily="34" charset="-128"/>
                <a:cs typeface="ＭＳ Ｐゴシック" charset="0"/>
              </a:rPr>
              <a:t>des </a:t>
            </a:r>
            <a:r>
              <a:rPr lang="fr-FR" sz="1200" kern="1200" dirty="0">
                <a:solidFill>
                  <a:schemeClr val="tx1"/>
                </a:solidFill>
                <a:latin typeface="+mn-lt"/>
                <a:ea typeface="MS PGothic" pitchFamily="34" charset="-128"/>
                <a:cs typeface="ＭＳ Ｐゴシック" charset="0"/>
              </a:rPr>
              <a:t>motifs pouvant servir de base à une demande de saisie de données à la </a:t>
            </a:r>
            <a:r>
              <a:rPr lang="fr-FR" sz="1200" kern="1200" dirty="0" smtClean="0">
                <a:solidFill>
                  <a:schemeClr val="tx1"/>
                </a:solidFill>
                <a:latin typeface="+mn-lt"/>
                <a:ea typeface="MS PGothic" pitchFamily="34" charset="-128"/>
                <a:cs typeface="ＭＳ Ｐゴシック" charset="0"/>
              </a:rPr>
              <a:t>succursale en Ostland</a:t>
            </a:r>
            <a:r>
              <a:rPr lang="fr-FR" sz="1200" kern="1200" dirty="0">
                <a:solidFill>
                  <a:schemeClr val="tx1"/>
                </a:solidFill>
                <a:latin typeface="+mn-lt"/>
                <a:ea typeface="MS PGothic" pitchFamily="34" charset="-128"/>
                <a:cs typeface="ＭＳ Ｐゴシック" charset="0"/>
              </a:rPr>
              <a:t>. Les formateurs peuvent s’appuyer sur cette diapo pour relier le concept </a:t>
            </a:r>
            <a:r>
              <a:rPr lang="fr-FR" sz="1200" kern="1200" dirty="0" smtClean="0">
                <a:solidFill>
                  <a:schemeClr val="tx1"/>
                </a:solidFill>
                <a:latin typeface="+mn-lt"/>
                <a:ea typeface="MS PGothic" pitchFamily="34" charset="-128"/>
                <a:cs typeface="ＭＳ Ｐゴシック" charset="0"/>
              </a:rPr>
              <a:t>de « motivation »</a:t>
            </a:r>
            <a:r>
              <a:rPr lang="fr-FR" sz="1200" kern="1200" baseline="0" dirty="0" smtClean="0">
                <a:solidFill>
                  <a:schemeClr val="tx1"/>
                </a:solidFill>
                <a:latin typeface="+mn-lt"/>
                <a:ea typeface="MS PGothic" pitchFamily="34" charset="-128"/>
                <a:cs typeface="ＭＳ Ｐゴシック" charset="0"/>
              </a:rPr>
              <a:t> </a:t>
            </a:r>
            <a:r>
              <a:rPr lang="fr-FR" sz="1200" kern="1200" dirty="0" smtClean="0">
                <a:solidFill>
                  <a:schemeClr val="tx1"/>
                </a:solidFill>
                <a:latin typeface="+mn-lt"/>
                <a:ea typeface="MS PGothic" pitchFamily="34" charset="-128"/>
                <a:cs typeface="ＭＳ Ｐゴシック" charset="0"/>
              </a:rPr>
              <a:t>à </a:t>
            </a:r>
            <a:r>
              <a:rPr lang="fr-FR" sz="1200" kern="1200" dirty="0">
                <a:solidFill>
                  <a:schemeClr val="tx1"/>
                </a:solidFill>
                <a:latin typeface="+mn-lt"/>
                <a:ea typeface="MS PGothic" pitchFamily="34" charset="-128"/>
                <a:cs typeface="ＭＳ Ｐゴシック" charset="0"/>
              </a:rPr>
              <a:t>la demande effectivement reçue. </a:t>
            </a:r>
            <a:r>
              <a:rPr lang="fr-FR" sz="1200" kern="1200" dirty="0" smtClean="0">
                <a:solidFill>
                  <a:schemeClr val="tx1"/>
                </a:solidFill>
                <a:latin typeface="+mn-lt"/>
                <a:ea typeface="MS PGothic" pitchFamily="34" charset="-128"/>
                <a:cs typeface="ＭＳ Ｐゴシック" charset="0"/>
              </a:rPr>
              <a:t>Les formateurs souligneront aussi </a:t>
            </a:r>
            <a:r>
              <a:rPr lang="fr-FR" sz="1200" kern="1200" dirty="0">
                <a:solidFill>
                  <a:schemeClr val="tx1"/>
                </a:solidFill>
                <a:latin typeface="+mn-lt"/>
                <a:ea typeface="MS PGothic" pitchFamily="34" charset="-128"/>
                <a:cs typeface="ＭＳ Ｐゴシック" charset="0"/>
              </a:rPr>
              <a:t>qu’il ne suffit pas de simplement mentionner les motifs dans la demande : il faut aussi préciser les </a:t>
            </a:r>
            <a:r>
              <a:rPr lang="fr-FR" sz="1200" kern="1200" dirty="0" smtClean="0">
                <a:solidFill>
                  <a:schemeClr val="tx1"/>
                </a:solidFill>
                <a:latin typeface="+mn-lt"/>
                <a:ea typeface="MS PGothic" pitchFamily="34" charset="-128"/>
                <a:cs typeface="ＭＳ Ｐゴシック" charset="0"/>
              </a:rPr>
              <a:t>sources des informations, leur fiabilité</a:t>
            </a:r>
            <a:r>
              <a:rPr lang="fr-FR" sz="1200" kern="1200" dirty="0">
                <a:solidFill>
                  <a:schemeClr val="tx1"/>
                </a:solidFill>
                <a:latin typeface="+mn-lt"/>
                <a:ea typeface="MS PGothic" pitchFamily="34" charset="-128"/>
                <a:cs typeface="ＭＳ Ｐゴシック" charset="0"/>
              </a:rPr>
              <a:t>, etc</a:t>
            </a:r>
            <a:r>
              <a:rPr lang="fr-FR" sz="1200" kern="1200" dirty="0" smtClean="0">
                <a:solidFill>
                  <a:schemeClr val="tx1"/>
                </a:solidFill>
                <a:latin typeface="+mn-lt"/>
                <a:ea typeface="MS PGothic" pitchFamily="34" charset="-128"/>
                <a:cs typeface="ＭＳ Ｐゴシック" charset="0"/>
              </a:rPr>
              <a:t>.</a:t>
            </a:r>
            <a:endParaRPr lang="fr-FR" sz="1200" kern="1200" dirty="0">
              <a:solidFill>
                <a:schemeClr val="tx1"/>
              </a:solidFill>
              <a:latin typeface="+mn-lt"/>
              <a:ea typeface="MS PGothic" pitchFamily="34" charset="-128"/>
              <a:cs typeface="ＭＳ Ｐゴシック"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F6BDBDA-A8D0-49AD-BAFA-0B257C113053}" type="slidenum">
              <a:rPr lang="en-US" altLang="en-US">
                <a:latin typeface="Calibri" panose="020F0502020204030204" pitchFamily="34" charset="0"/>
              </a:rPr>
              <a:pPr/>
              <a:t>61</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8972863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59"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a:p>
        </p:txBody>
      </p:sp>
      <p:sp>
        <p:nvSpPr>
          <p:cNvPr id="121860"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09EB13C-E18A-4C87-BE24-EC1F5F2483AB}" type="slidenum">
              <a:rPr lang="en-US" altLang="en-US">
                <a:latin typeface="Calibri" panose="020F0502020204030204" pitchFamily="34" charset="0"/>
              </a:rPr>
              <a:pPr/>
              <a:t>62</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450295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Synthèse / Récapitulation</a:t>
            </a:r>
          </a:p>
          <a:p>
            <a:pPr eaLnBrk="0" fontAlgn="base" hangingPunct="0"/>
            <a:r>
              <a:rPr lang="en-GB" sz="1200" kern="1200" dirty="0">
                <a:solidFill>
                  <a:schemeClr val="tx1"/>
                </a:solidFill>
                <a:latin typeface="+mn-lt"/>
                <a:ea typeface="MS PGothic" pitchFamily="34" charset="-128"/>
                <a:cs typeface="ＭＳ Ｐゴシック" charset="0"/>
              </a:rPr>
              <a:t> </a:t>
            </a:r>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Les formateurs offrent une synthèse / vérifient les connaissances sur les thèmes abordés au fil du cours.</a:t>
            </a:r>
          </a:p>
        </p:txBody>
      </p:sp>
      <p:sp>
        <p:nvSpPr>
          <p:cNvPr id="122884"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5419C3C-0745-4434-9CD4-F8D586617785}" type="slidenum">
              <a:rPr lang="en-US" altLang="en-US">
                <a:latin typeface="Calibri" panose="020F0502020204030204" pitchFamily="34" charset="0"/>
              </a:rPr>
              <a:pPr/>
              <a:t>63</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6416726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smtClean="0">
                <a:solidFill>
                  <a:schemeClr val="tx1"/>
                </a:solidFill>
                <a:latin typeface="+mn-lt"/>
                <a:ea typeface="MS PGothic" pitchFamily="34" charset="-128"/>
                <a:cs typeface="ＭＳ Ｐゴシック" charset="0"/>
              </a:rPr>
              <a:t>Laissez </a:t>
            </a:r>
            <a:r>
              <a:rPr lang="fr-FR" sz="1200" kern="1200" dirty="0">
                <a:solidFill>
                  <a:schemeClr val="tx1"/>
                </a:solidFill>
                <a:latin typeface="+mn-lt"/>
                <a:ea typeface="MS PGothic" pitchFamily="34" charset="-128"/>
                <a:cs typeface="ＭＳ Ｐゴシック" charset="0"/>
              </a:rPr>
              <a:t>les participants poser toutes les questions qu’ils pourraient avoir sur ce cours.</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b="1" kern="1200" dirty="0">
                <a:solidFill>
                  <a:schemeClr val="tx1"/>
                </a:solidFill>
                <a:latin typeface="+mn-lt"/>
                <a:ea typeface="MS PGothic" pitchFamily="34" charset="-128"/>
                <a:cs typeface="ＭＳ Ｐゴシック" charset="0"/>
              </a:rPr>
              <a:t>Exercices pratiques (le cas échéant)</a:t>
            </a:r>
            <a:r>
              <a:rPr lang="fr-FR" sz="1200" kern="1200" dirty="0">
                <a:solidFill>
                  <a:schemeClr val="tx1"/>
                </a:solidFill>
                <a:latin typeface="+mn-lt"/>
                <a:ea typeface="MS PGothic" pitchFamily="34" charset="-128"/>
                <a:cs typeface="ＭＳ Ｐゴシック" charset="0"/>
              </a:rPr>
              <a:t> </a:t>
            </a:r>
          </a:p>
          <a:p>
            <a:pPr eaLnBrk="0" fontAlgn="base" hangingPunct="0"/>
            <a:r>
              <a:rPr lang="fr-FR" sz="1200" kern="1200" dirty="0">
                <a:solidFill>
                  <a:schemeClr val="tx1"/>
                </a:solidFill>
                <a:latin typeface="+mn-lt"/>
                <a:ea typeface="MS PGothic" pitchFamily="34" charset="-128"/>
                <a:cs typeface="ＭＳ Ｐゴシック" charset="0"/>
              </a:rPr>
              <a:t>Aucun autre exercice pratique n’est prévu pour cette session.</a:t>
            </a:r>
          </a:p>
          <a:p>
            <a:pPr eaLnBrk="0" fontAlgn="base" hangingPunct="0"/>
            <a:r>
              <a:rPr lang="en-GB" sz="1200" kern="1200" dirty="0">
                <a:solidFill>
                  <a:schemeClr val="tx1"/>
                </a:solidFill>
                <a:latin typeface="+mn-lt"/>
                <a:ea typeface="MS PGothic" pitchFamily="34" charset="-128"/>
                <a:cs typeface="ＭＳ Ｐゴシック" charset="0"/>
              </a:rPr>
              <a:t> </a:t>
            </a:r>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b="1" kern="1200" dirty="0">
                <a:solidFill>
                  <a:schemeClr val="tx1"/>
                </a:solidFill>
                <a:latin typeface="+mn-lt"/>
                <a:ea typeface="MS PGothic" pitchFamily="34" charset="-128"/>
                <a:cs typeface="ＭＳ Ｐゴシック" charset="0"/>
              </a:rPr>
              <a:t>Vérification des connaissances</a:t>
            </a:r>
            <a:r>
              <a:rPr lang="fr-FR" sz="1200" kern="1200" dirty="0">
                <a:solidFill>
                  <a:schemeClr val="tx1"/>
                </a:solidFill>
                <a:latin typeface="+mn-lt"/>
                <a:ea typeface="MS PGothic" pitchFamily="34" charset="-128"/>
                <a:cs typeface="ＭＳ Ｐゴシック" charset="0"/>
              </a:rPr>
              <a:t> </a:t>
            </a:r>
          </a:p>
          <a:p>
            <a:pPr eaLnBrk="0" fontAlgn="base" hangingPunct="0"/>
            <a:r>
              <a:rPr lang="fr-FR" sz="1200" kern="1200" dirty="0">
                <a:solidFill>
                  <a:schemeClr val="tx1"/>
                </a:solidFill>
                <a:latin typeface="+mn-lt"/>
                <a:ea typeface="MS PGothic" pitchFamily="34" charset="-128"/>
                <a:cs typeface="ＭＳ Ｐゴシック" charset="0"/>
              </a:rPr>
              <a:t>Pour vérifier les connaissances, les formateurs posent des questions sur chacun des aspects de la session. </a:t>
            </a:r>
          </a:p>
        </p:txBody>
      </p:sp>
      <p:sp>
        <p:nvSpPr>
          <p:cNvPr id="1239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7ECE62F7-7640-4308-98B8-9528B2B19B6A}" type="slidenum">
              <a:rPr lang="en-GB" sz="1200">
                <a:latin typeface="Calibri" panose="020F0502020204030204" pitchFamily="34" charset="0"/>
              </a:rPr>
              <a:pPr algn="r" eaLnBrk="1" hangingPunct="1"/>
              <a:t>64</a:t>
            </a:fld>
            <a:endParaRPr lang="en-GB" sz="1200" dirty="0">
              <a:latin typeface="Calibri" panose="020F0502020204030204" pitchFamily="34" charset="0"/>
            </a:endParaRPr>
          </a:p>
        </p:txBody>
      </p:sp>
    </p:spTree>
    <p:extLst>
      <p:ext uri="{BB962C8B-B14F-4D97-AF65-F5344CB8AC3E}">
        <p14:creationId xmlns:p14="http://schemas.microsoft.com/office/powerpoint/2010/main" xmlns="" val="382026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Brève présentation des demandes d’application de mesures pour recueillir des preuves électroniques, servant de base au reste du cours. Les formateurs doivent expliquer que de nombreux pays, pour appliquer les dispositions de la Convention, imposent aux forces de l’ordre ou aux procureurs de présenter des demandes écrites à une autorité judiciaire indépendante, qui délivre des autorisations ou ordonnances permettant d’appliquer les mesures procédurales. Il peut être utile de souligner que certains systèmes juridiques n’imposent pas de demandes écrites : d’autres formes de </a:t>
            </a:r>
            <a:r>
              <a:rPr lang="fr-FR" sz="1200" kern="1200" dirty="0" smtClean="0">
                <a:solidFill>
                  <a:schemeClr val="tx1"/>
                </a:solidFill>
                <a:latin typeface="+mn-lt"/>
                <a:ea typeface="MS PGothic" pitchFamily="34" charset="-128"/>
                <a:cs typeface="ＭＳ Ｐゴシック" charset="0"/>
              </a:rPr>
              <a:t>demandes </a:t>
            </a:r>
            <a:r>
              <a:rPr lang="fr-FR" sz="1200" kern="1200" dirty="0">
                <a:solidFill>
                  <a:schemeClr val="tx1"/>
                </a:solidFill>
                <a:latin typeface="+mn-lt"/>
                <a:ea typeface="MS PGothic" pitchFamily="34" charset="-128"/>
                <a:cs typeface="ＭＳ Ｐゴシック" charset="0"/>
              </a:rPr>
              <a:t>sont prévues.</a:t>
            </a:r>
          </a:p>
        </p:txBody>
      </p:sp>
      <p:sp>
        <p:nvSpPr>
          <p:cNvPr id="69636"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0A59D8-1367-48D8-944D-78C2341E249C}" type="slidenum">
              <a:rPr lang="en-US" altLang="en-US">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268985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fontAlgn="base" hangingPunct="0"/>
            <a:r>
              <a:rPr lang="fr-FR" sz="1200" kern="1200" dirty="0">
                <a:solidFill>
                  <a:schemeClr val="tx1"/>
                </a:solidFill>
                <a:latin typeface="+mn-lt"/>
                <a:ea typeface="MS PGothic" pitchFamily="34" charset="-128"/>
                <a:cs typeface="ＭＳ Ｐゴシック" charset="0"/>
              </a:rPr>
              <a:t>Annonce des 2</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3</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et 4</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parties de la présentation. </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 Quoi » désigne l’objet d’une demande de mesures procédurales (2</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a:t>
            </a:r>
            <a:r>
              <a:rPr lang="fr-FR" sz="1200" kern="1200" dirty="0" smtClean="0">
                <a:solidFill>
                  <a:schemeClr val="tx1"/>
                </a:solidFill>
                <a:latin typeface="+mn-lt"/>
                <a:ea typeface="MS PGothic" pitchFamily="34" charset="-128"/>
                <a:cs typeface="ＭＳ Ｐゴシック" charset="0"/>
              </a:rPr>
              <a:t>).</a:t>
            </a:r>
          </a:p>
          <a:p>
            <a:pPr eaLnBrk="0" fontAlgn="base" hangingPunct="0"/>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 Comment » désigne les mesures techniques et de sauvegarde adoptées pour appliquer une mesure procédurale (3</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a:t>
            </a:r>
            <a:r>
              <a:rPr lang="fr-FR" sz="1200" kern="1200" dirty="0" smtClean="0">
                <a:solidFill>
                  <a:schemeClr val="tx1"/>
                </a:solidFill>
                <a:latin typeface="+mn-lt"/>
                <a:ea typeface="MS PGothic" pitchFamily="34" charset="-128"/>
                <a:cs typeface="ＭＳ Ｐゴシック" charset="0"/>
              </a:rPr>
              <a:t>).</a:t>
            </a:r>
          </a:p>
          <a:p>
            <a:pPr eaLnBrk="0" fontAlgn="base" hangingPunct="0"/>
            <a:r>
              <a:rPr lang="fr-FR" sz="1200" kern="1200" dirty="0" smtClean="0">
                <a:solidFill>
                  <a:schemeClr val="tx1"/>
                </a:solidFill>
                <a:latin typeface="+mn-lt"/>
                <a:ea typeface="MS PGothic" pitchFamily="34" charset="-128"/>
                <a:cs typeface="ＭＳ Ｐゴシック" charset="0"/>
              </a:rPr>
              <a:t> </a:t>
            </a:r>
            <a:endParaRPr lang="fr-FR" sz="1200" kern="1200" dirty="0">
              <a:solidFill>
                <a:schemeClr val="tx1"/>
              </a:solidFill>
              <a:latin typeface="+mn-lt"/>
              <a:ea typeface="MS PGothic" pitchFamily="34" charset="-128"/>
              <a:cs typeface="ＭＳ Ｐゴシック" charset="0"/>
            </a:endParaRPr>
          </a:p>
          <a:p>
            <a:pPr eaLnBrk="0" fontAlgn="base" hangingPunct="0"/>
            <a:r>
              <a:rPr lang="fr-FR" sz="1200" kern="1200" dirty="0">
                <a:solidFill>
                  <a:schemeClr val="tx1"/>
                </a:solidFill>
                <a:latin typeface="+mn-lt"/>
                <a:ea typeface="MS PGothic" pitchFamily="34" charset="-128"/>
                <a:cs typeface="ＭＳ Ｐゴシック" charset="0"/>
              </a:rPr>
              <a:t>« Pourquoi » désigne les motifs de la demande de mesures procédurales (4</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a:t>
            </a:r>
          </a:p>
          <a:p>
            <a:endParaRPr lang="en-US" dirty="0"/>
          </a:p>
          <a:p>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B431A51-6919-4B05-BD0B-C30B8B4640E1}" type="slidenum">
              <a:rPr lang="en-US" altLang="en-US">
                <a:latin typeface="Calibri" panose="020F0502020204030204" pitchFamily="34" charset="0"/>
              </a:rPr>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111544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200" kern="1200" dirty="0">
                <a:solidFill>
                  <a:schemeClr val="tx1"/>
                </a:solidFill>
                <a:latin typeface="+mn-lt"/>
                <a:ea typeface="MS PGothic" pitchFamily="34" charset="-128"/>
                <a:cs typeface="ＭＳ Ｐゴシック" charset="0"/>
              </a:rPr>
              <a:t>La 2</a:t>
            </a:r>
            <a:r>
              <a:rPr lang="fr-FR" sz="1200" kern="1200" baseline="30000" dirty="0">
                <a:solidFill>
                  <a:schemeClr val="tx1"/>
                </a:solidFill>
                <a:latin typeface="+mn-lt"/>
                <a:ea typeface="MS PGothic" pitchFamily="34" charset="-128"/>
                <a:cs typeface="ＭＳ Ｐゴシック" charset="0"/>
              </a:rPr>
              <a:t>e</a:t>
            </a:r>
            <a:r>
              <a:rPr lang="fr-FR" sz="1200" kern="1200" dirty="0">
                <a:solidFill>
                  <a:schemeClr val="tx1"/>
                </a:solidFill>
                <a:latin typeface="+mn-lt"/>
                <a:ea typeface="MS PGothic" pitchFamily="34" charset="-128"/>
                <a:cs typeface="ＭＳ Ｐゴシック" charset="0"/>
              </a:rPr>
              <a:t> partie porte sur l’objet des mesures procédurales (personnes et données).</a:t>
            </a:r>
            <a:endParaRPr lang="en-US" altLang="en-US" dirty="0"/>
          </a:p>
        </p:txBody>
      </p:sp>
      <p:sp>
        <p:nvSpPr>
          <p:cNvPr id="72708"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F54B364-36BD-41B3-9B40-5E8AA26C5E12}" type="slidenum">
              <a:rPr lang="en-US" altLang="en-US">
                <a:latin typeface="Calibri" panose="020F0502020204030204" pitchFamily="34" charset="0"/>
              </a:rPr>
              <a:pPr/>
              <a:t>9</a:t>
            </a:fld>
            <a:endParaRPr lang="en-US" altLang="en-US" dirty="0">
              <a:latin typeface="Calibri" panose="020F0502020204030204" pitchFamily="34" charset="0"/>
            </a:endParaRPr>
          </a:p>
        </p:txBody>
      </p:sp>
    </p:spTree>
    <p:extLst>
      <p:ext uri="{BB962C8B-B14F-4D97-AF65-F5344CB8AC3E}">
        <p14:creationId xmlns:p14="http://schemas.microsoft.com/office/powerpoint/2010/main" xmlns="" val="413821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3E1FFD-40B3-4BE9-96EB-8DA1356AB437}"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7905D5C-CEA3-41AC-9809-A6A3F1C57B70}" type="slidenum">
              <a:rPr lang="en-US" altLang="en-US"/>
              <a:pPr/>
              <a:t>‹N°›</a:t>
            </a:fld>
            <a:endParaRPr lang="en-US" altLang="en-US" dirty="0"/>
          </a:p>
        </p:txBody>
      </p:sp>
    </p:spTree>
    <p:extLst>
      <p:ext uri="{BB962C8B-B14F-4D97-AF65-F5344CB8AC3E}">
        <p14:creationId xmlns:p14="http://schemas.microsoft.com/office/powerpoint/2010/main" xmlns="" val="354169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5638162-4869-432E-85F0-B4A9207EC34E}"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8C77857-5FAC-436C-BD6B-1E0CD9166F14}" type="slidenum">
              <a:rPr lang="en-US" altLang="en-US"/>
              <a:pPr/>
              <a:t>‹N°›</a:t>
            </a:fld>
            <a:endParaRPr lang="en-US" altLang="en-US" dirty="0"/>
          </a:p>
        </p:txBody>
      </p:sp>
    </p:spTree>
    <p:extLst>
      <p:ext uri="{BB962C8B-B14F-4D97-AF65-F5344CB8AC3E}">
        <p14:creationId xmlns:p14="http://schemas.microsoft.com/office/powerpoint/2010/main" xmlns="" val="11851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A94299A-9F7F-4FC5-B6B6-D25BB46F7E88}"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2ABFE97-5A0F-4208-86D1-606482537CFC}" type="slidenum">
              <a:rPr lang="en-US" altLang="en-US"/>
              <a:pPr/>
              <a:t>‹N°›</a:t>
            </a:fld>
            <a:endParaRPr lang="en-US" altLang="en-US" dirty="0"/>
          </a:p>
        </p:txBody>
      </p:sp>
    </p:spTree>
    <p:extLst>
      <p:ext uri="{BB962C8B-B14F-4D97-AF65-F5344CB8AC3E}">
        <p14:creationId xmlns:p14="http://schemas.microsoft.com/office/powerpoint/2010/main" xmlns="" val="12173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3CB1911-0FDE-4CCB-BE99-2905C4D07BDC}"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85311C2-2F51-4DAB-A587-301D32DA086D}" type="slidenum">
              <a:rPr lang="en-US" altLang="en-US"/>
              <a:pPr/>
              <a:t>‹N°›</a:t>
            </a:fld>
            <a:endParaRPr lang="en-US" altLang="en-US" dirty="0"/>
          </a:p>
        </p:txBody>
      </p:sp>
    </p:spTree>
    <p:extLst>
      <p:ext uri="{BB962C8B-B14F-4D97-AF65-F5344CB8AC3E}">
        <p14:creationId xmlns:p14="http://schemas.microsoft.com/office/powerpoint/2010/main" xmlns="" val="214060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A68426D5-CB70-49A1-BDD5-9D37260B296E}" type="datetime1">
              <a:rPr lang="en-US"/>
              <a:pPr>
                <a:defRPr/>
              </a:pPr>
              <a:t>5/30/2018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EB935E5-6111-479D-9625-D5E91E65E388}" type="slidenum">
              <a:rPr lang="en-US" altLang="en-US"/>
              <a:pPr/>
              <a:t>‹N°›</a:t>
            </a:fld>
            <a:endParaRPr lang="en-US" altLang="en-US" dirty="0"/>
          </a:p>
        </p:txBody>
      </p:sp>
    </p:spTree>
    <p:extLst>
      <p:ext uri="{BB962C8B-B14F-4D97-AF65-F5344CB8AC3E}">
        <p14:creationId xmlns:p14="http://schemas.microsoft.com/office/powerpoint/2010/main" xmlns="" val="396202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28B1F22-1849-40E8-A5EC-B85F954348DC}" type="datetime1">
              <a:rPr lang="en-US"/>
              <a:pPr>
                <a:defRPr/>
              </a:pPr>
              <a:t>5/30/2018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2903E44-9E51-48A8-9F12-61DC4C218A66}" type="slidenum">
              <a:rPr lang="en-US" altLang="en-US"/>
              <a:pPr/>
              <a:t>‹N°›</a:t>
            </a:fld>
            <a:endParaRPr lang="en-US" altLang="en-US" dirty="0"/>
          </a:p>
        </p:txBody>
      </p:sp>
    </p:spTree>
    <p:extLst>
      <p:ext uri="{BB962C8B-B14F-4D97-AF65-F5344CB8AC3E}">
        <p14:creationId xmlns:p14="http://schemas.microsoft.com/office/powerpoint/2010/main" xmlns="" val="154900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424D44BA-F984-4ED5-91B2-AB572771BC7F}" type="datetime1">
              <a:rPr lang="en-US"/>
              <a:pPr>
                <a:defRPr/>
              </a:pPr>
              <a:t>5/30/2018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5F6EC7C8-E20F-4CAC-844F-A2577BCDFC40}" type="slidenum">
              <a:rPr lang="en-US" altLang="en-US"/>
              <a:pPr/>
              <a:t>‹N°›</a:t>
            </a:fld>
            <a:endParaRPr lang="en-US" altLang="en-US" dirty="0"/>
          </a:p>
        </p:txBody>
      </p:sp>
    </p:spTree>
    <p:extLst>
      <p:ext uri="{BB962C8B-B14F-4D97-AF65-F5344CB8AC3E}">
        <p14:creationId xmlns:p14="http://schemas.microsoft.com/office/powerpoint/2010/main" xmlns="" val="239746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7F9129-BC30-44DA-ABFB-5A9A1644C1CD}" type="datetime1">
              <a:rPr lang="en-US"/>
              <a:pPr>
                <a:defRPr/>
              </a:pPr>
              <a:t>5/30/2018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CF1362D0-DCC6-48A4-8100-A53CA79AB010}" type="slidenum">
              <a:rPr lang="en-US" altLang="en-US"/>
              <a:pPr/>
              <a:t>‹N°›</a:t>
            </a:fld>
            <a:endParaRPr lang="en-US" altLang="en-US" dirty="0"/>
          </a:p>
        </p:txBody>
      </p:sp>
    </p:spTree>
    <p:extLst>
      <p:ext uri="{BB962C8B-B14F-4D97-AF65-F5344CB8AC3E}">
        <p14:creationId xmlns:p14="http://schemas.microsoft.com/office/powerpoint/2010/main" xmlns="" val="423554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7FBA6B-0231-47D4-802E-08A68A3C746A}" type="datetime1">
              <a:rPr lang="en-US"/>
              <a:pPr>
                <a:defRPr/>
              </a:pPr>
              <a:t>5/30/2018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1F78F502-F644-46B8-82FE-F5EA2ECB3995}" type="slidenum">
              <a:rPr lang="en-US" altLang="en-US"/>
              <a:pPr/>
              <a:t>‹N°›</a:t>
            </a:fld>
            <a:endParaRPr lang="en-US" altLang="en-US" dirty="0"/>
          </a:p>
        </p:txBody>
      </p:sp>
    </p:spTree>
    <p:extLst>
      <p:ext uri="{BB962C8B-B14F-4D97-AF65-F5344CB8AC3E}">
        <p14:creationId xmlns:p14="http://schemas.microsoft.com/office/powerpoint/2010/main" xmlns="" val="62688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A51D917-01CA-4113-A1B6-B2AC2EEB0837}" type="datetime1">
              <a:rPr lang="en-US"/>
              <a:pPr>
                <a:defRPr/>
              </a:pPr>
              <a:t>5/30/2018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D66E518-5C32-41D4-9489-40EB7277B122}" type="slidenum">
              <a:rPr lang="en-US" altLang="en-US"/>
              <a:pPr/>
              <a:t>‹N°›</a:t>
            </a:fld>
            <a:endParaRPr lang="en-US" altLang="en-US" dirty="0"/>
          </a:p>
        </p:txBody>
      </p:sp>
    </p:spTree>
    <p:extLst>
      <p:ext uri="{BB962C8B-B14F-4D97-AF65-F5344CB8AC3E}">
        <p14:creationId xmlns:p14="http://schemas.microsoft.com/office/powerpoint/2010/main" xmlns="" val="243057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16F6E4A-DBE7-48D1-96A9-016D4B4440CA}" type="datetime1">
              <a:rPr lang="en-US"/>
              <a:pPr>
                <a:defRPr/>
              </a:pPr>
              <a:t>5/30/2018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54FC573-A05A-4C56-A4E6-8D3FDA7D17F5}" type="slidenum">
              <a:rPr lang="en-US" altLang="en-US"/>
              <a:pPr/>
              <a:t>‹N°›</a:t>
            </a:fld>
            <a:endParaRPr lang="en-US" altLang="en-US" dirty="0"/>
          </a:p>
        </p:txBody>
      </p:sp>
    </p:spTree>
    <p:extLst>
      <p:ext uri="{BB962C8B-B14F-4D97-AF65-F5344CB8AC3E}">
        <p14:creationId xmlns:p14="http://schemas.microsoft.com/office/powerpoint/2010/main" xmlns="" val="154620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anose="020B0600070205080204" pitchFamily="34" charset="-128"/>
                <a:cs typeface="Arial" pitchFamily="34" charset="0"/>
              </a:defRPr>
            </a:lvl1pPr>
          </a:lstStyle>
          <a:p>
            <a:pPr>
              <a:defRPr/>
            </a:pPr>
            <a:fld id="{015C4D5A-0947-451C-8FEF-6E8C924C85C1}" type="datetime1">
              <a:rPr lang="en-US"/>
              <a:pPr>
                <a:defRPr/>
              </a:pPr>
              <a:t>5/30/2018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13F2F199-2418-4BB9-B058-F688AD6A910F}" type="slidenum">
              <a:rPr lang="en-US" altLang="en-US"/>
              <a:pPr/>
              <a:t>‹N°›</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ＭＳ Ｐゴシック"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ＭＳ Ｐゴシック"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ＭＳ Ｐゴシック"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ＭＳ Ｐゴシック"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130425"/>
            <a:ext cx="7772400" cy="1470025"/>
          </a:xfrm>
        </p:spPr>
        <p:txBody>
          <a:bodyPr/>
          <a:lstStyle/>
          <a:p>
            <a:r>
              <a:rPr lang="fr-FR" sz="4200" dirty="0"/>
              <a:t>Cybercriminalité : formation complémentaire pour les juges et les procureurs</a:t>
            </a:r>
          </a:p>
        </p:txBody>
      </p:sp>
      <p:sp>
        <p:nvSpPr>
          <p:cNvPr id="2051" name="Subtitle 2"/>
          <p:cNvSpPr>
            <a:spLocks noGrp="1"/>
          </p:cNvSpPr>
          <p:nvPr>
            <p:ph type="subTitle" idx="1"/>
          </p:nvPr>
        </p:nvSpPr>
        <p:spPr/>
        <p:txBody>
          <a:bodyPr/>
          <a:lstStyle/>
          <a:p>
            <a:r>
              <a:rPr lang="fr-FR" dirty="0"/>
              <a:t>Sessions x.x.x et x.x.x</a:t>
            </a:r>
          </a:p>
          <a:p>
            <a:r>
              <a:rPr lang="fr-FR" dirty="0"/>
              <a:t>Les demandes de mesures procédurales</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05063" y="400050"/>
            <a:ext cx="4332287"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FD21D2A-047A-4CBF-B23C-665DCE31041A}" type="slidenum">
              <a:rPr lang="en-US" altLang="fr-FR">
                <a:solidFill>
                  <a:srgbClr val="898989"/>
                </a:solidFill>
                <a:latin typeface="Calibri" panose="020F0502020204030204" pitchFamily="34" charset="0"/>
              </a:rPr>
              <a:pPr/>
              <a:t>1</a:t>
            </a:fld>
            <a:endParaRPr lang="en-US" altLang="fr-FR" dirty="0">
              <a:solidFill>
                <a:srgbClr val="898989"/>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xmlns="" id="{E167FE5D-E336-4AF8-B2D6-7EB6C3907CCE}"/>
              </a:ext>
            </a:extLst>
          </p:cNvPr>
          <p:cNvSpPr txBox="1">
            <a:spLocks/>
          </p:cNvSpPr>
          <p:nvPr/>
        </p:nvSpPr>
        <p:spPr bwMode="auto">
          <a:xfrm>
            <a:off x="509494" y="1046238"/>
            <a:ext cx="8686800" cy="4860925"/>
          </a:xfrm>
          <a:prstGeom prst="rect">
            <a:avLst/>
          </a:prstGeom>
          <a:noFill/>
          <a:ln w="9525">
            <a:noFill/>
            <a:miter lim="800000"/>
            <a:headEnd/>
            <a:tailEnd/>
          </a:ln>
        </p:spPr>
        <p:txBody>
          <a:bodyPr/>
          <a:lstStyle/>
          <a:p>
            <a:pPr algn="just" eaLnBrk="1" hangingPunct="1">
              <a:spcBef>
                <a:spcPct val="20000"/>
              </a:spcBef>
              <a:defRPr/>
            </a:pPr>
            <a:r>
              <a:rPr lang="fr-FR" sz="2900" dirty="0">
                <a:latin typeface="Calibri" pitchFamily="34" charset="0"/>
              </a:rPr>
              <a:t>Il faut </a:t>
            </a:r>
            <a:r>
              <a:rPr lang="fr-FR" sz="2900" b="1" dirty="0">
                <a:solidFill>
                  <a:srgbClr val="FF0000"/>
                </a:solidFill>
                <a:latin typeface="Calibri" pitchFamily="34" charset="0"/>
              </a:rPr>
              <a:t>mentionner clairement</a:t>
            </a:r>
            <a:r>
              <a:rPr lang="fr-FR" sz="2900" dirty="0">
                <a:latin typeface="Calibri" pitchFamily="34" charset="0"/>
              </a:rPr>
              <a:t> :</a:t>
            </a:r>
          </a:p>
          <a:p>
            <a:pPr marL="342900" indent="-342900" algn="just" eaLnBrk="1" hangingPunct="1">
              <a:spcBef>
                <a:spcPct val="20000"/>
              </a:spcBef>
              <a:buFont typeface="Arial" charset="0"/>
              <a:buChar char="•"/>
              <a:defRPr/>
            </a:pPr>
            <a:endParaRPr lang="fr-FR" sz="2900" dirty="0">
              <a:latin typeface="Calibri" pitchFamily="34" charset="0"/>
            </a:endParaRPr>
          </a:p>
          <a:p>
            <a:pPr marL="342900" indent="-342900" algn="just" eaLnBrk="1" hangingPunct="1">
              <a:spcBef>
                <a:spcPct val="20000"/>
              </a:spcBef>
              <a:buFont typeface="Arial" charset="0"/>
              <a:buChar char="•"/>
              <a:defRPr/>
            </a:pPr>
            <a:r>
              <a:rPr lang="fr-FR" sz="2900" dirty="0">
                <a:latin typeface="Calibri" pitchFamily="34" charset="0"/>
              </a:rPr>
              <a:t>la </a:t>
            </a:r>
            <a:r>
              <a:rPr lang="fr-FR" sz="2900" b="1" dirty="0">
                <a:solidFill>
                  <a:srgbClr val="FF0000"/>
                </a:solidFill>
                <a:latin typeface="Calibri" pitchFamily="34" charset="0"/>
              </a:rPr>
              <a:t>personne</a:t>
            </a:r>
            <a:r>
              <a:rPr lang="fr-FR" sz="2900" dirty="0">
                <a:latin typeface="Calibri" pitchFamily="34" charset="0"/>
              </a:rPr>
              <a:t>, et</a:t>
            </a:r>
          </a:p>
          <a:p>
            <a:pPr marL="342900" indent="-342900" algn="just" eaLnBrk="1" hangingPunct="1">
              <a:spcBef>
                <a:spcPct val="20000"/>
              </a:spcBef>
              <a:buFont typeface="Arial" charset="0"/>
              <a:buChar char="•"/>
              <a:defRPr/>
            </a:pPr>
            <a:endParaRPr lang="fr-FR" sz="2900" dirty="0">
              <a:latin typeface="Calibri" pitchFamily="34" charset="0"/>
            </a:endParaRPr>
          </a:p>
          <a:p>
            <a:pPr marL="342900" indent="-342900" algn="just" eaLnBrk="1" hangingPunct="1">
              <a:spcBef>
                <a:spcPct val="20000"/>
              </a:spcBef>
              <a:buFont typeface="Arial" charset="0"/>
              <a:buChar char="•"/>
              <a:defRPr/>
            </a:pPr>
            <a:endParaRPr lang="fr-FR" sz="2900" dirty="0">
              <a:latin typeface="Calibri" pitchFamily="34" charset="0"/>
            </a:endParaRPr>
          </a:p>
          <a:p>
            <a:pPr marL="342900" indent="-342900" algn="just" eaLnBrk="1" hangingPunct="1">
              <a:spcBef>
                <a:spcPct val="20000"/>
              </a:spcBef>
              <a:buFont typeface="Arial" charset="0"/>
              <a:buChar char="•"/>
              <a:defRPr/>
            </a:pPr>
            <a:r>
              <a:rPr lang="fr-FR" sz="2900" dirty="0">
                <a:latin typeface="Calibri" pitchFamily="34" charset="0"/>
              </a:rPr>
              <a:t>les </a:t>
            </a:r>
            <a:r>
              <a:rPr lang="fr-FR" sz="2900" b="1" dirty="0">
                <a:solidFill>
                  <a:srgbClr val="FF0000"/>
                </a:solidFill>
                <a:latin typeface="Calibri" pitchFamily="34" charset="0"/>
              </a:rPr>
              <a:t>données</a:t>
            </a:r>
          </a:p>
          <a:p>
            <a:pPr algn="just" eaLnBrk="1" hangingPunct="1">
              <a:spcBef>
                <a:spcPct val="20000"/>
              </a:spcBef>
              <a:defRPr/>
            </a:pPr>
            <a:endParaRPr lang="fr-FR" sz="2900" dirty="0">
              <a:latin typeface="Calibri" pitchFamily="34" charset="0"/>
            </a:endParaRPr>
          </a:p>
          <a:p>
            <a:pPr algn="just" eaLnBrk="1" hangingPunct="1">
              <a:spcBef>
                <a:spcPct val="20000"/>
              </a:spcBef>
              <a:defRPr/>
            </a:pPr>
            <a:r>
              <a:rPr lang="fr-FR" sz="2900" dirty="0">
                <a:latin typeface="Calibri" pitchFamily="34" charset="0"/>
              </a:rPr>
              <a:t>visées par les mesures.</a:t>
            </a:r>
            <a:endParaRPr lang="fr-FR" sz="2900" b="1" dirty="0">
              <a:solidFill>
                <a:srgbClr val="FF0000"/>
              </a:solidFill>
              <a:latin typeface="Calibri" pitchFamily="34" charset="0"/>
            </a:endParaRPr>
          </a:p>
        </p:txBody>
      </p:sp>
      <p:sp>
        <p:nvSpPr>
          <p:cNvPr id="11266" name="Title 1"/>
          <p:cNvSpPr>
            <a:spLocks noGrp="1"/>
          </p:cNvSpPr>
          <p:nvPr>
            <p:ph type="title"/>
          </p:nvPr>
        </p:nvSpPr>
        <p:spPr>
          <a:xfrm>
            <a:off x="457200" y="-106363"/>
            <a:ext cx="8229600" cy="1143001"/>
          </a:xfrm>
        </p:spPr>
        <p:txBody>
          <a:bodyPr/>
          <a:lstStyle/>
          <a:p>
            <a:r>
              <a:rPr lang="fr-FR" altLang="en-US" b="1" dirty="0"/>
              <a:t>Objet des mesures procédurales</a:t>
            </a: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8FC9A9F-AAA4-40F3-8277-3D6E4F907D0C}" type="slidenum">
              <a:rPr lang="en-US" altLang="en-US">
                <a:solidFill>
                  <a:srgbClr val="898989"/>
                </a:solidFill>
                <a:latin typeface="Calibri" panose="020F0502020204030204" pitchFamily="34" charset="0"/>
              </a:rPr>
              <a:pPr/>
              <a:t>10</a:t>
            </a:fld>
            <a:endParaRPr lang="en-US" altLang="en-US" dirty="0">
              <a:solidFill>
                <a:srgbClr val="898989"/>
              </a:solidFill>
              <a:latin typeface="Calibri" panose="020F0502020204030204" pitchFamily="34" charset="0"/>
            </a:endParaRPr>
          </a:p>
        </p:txBody>
      </p:sp>
      <p:pic>
        <p:nvPicPr>
          <p:cNvPr id="11268" name="Picture 2" descr="Image result for anonymous dat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97264" y="4107880"/>
            <a:ext cx="2748909" cy="1267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4" descr="Image result for anonymous pers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1261" y="1292490"/>
            <a:ext cx="1960917" cy="1960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06363"/>
            <a:ext cx="8229600" cy="1143001"/>
          </a:xfrm>
        </p:spPr>
        <p:txBody>
          <a:bodyPr/>
          <a:lstStyle/>
          <a:p>
            <a:r>
              <a:rPr lang="fr-FR" altLang="en-US" b="1" dirty="0"/>
              <a:t>Personne visée</a:t>
            </a:r>
          </a:p>
        </p:txBody>
      </p:sp>
      <p:sp>
        <p:nvSpPr>
          <p:cNvPr id="1229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D861E7-2068-4089-A817-5D50FEF42A13}" type="slidenum">
              <a:rPr lang="en-US" altLang="en-US">
                <a:solidFill>
                  <a:srgbClr val="898989"/>
                </a:solidFill>
                <a:latin typeface="Calibri" panose="020F0502020204030204" pitchFamily="34" charset="0"/>
              </a:rPr>
              <a:pPr/>
              <a:t>11</a:t>
            </a:fld>
            <a:endParaRPr lang="en-US" altLang="en-US" dirty="0">
              <a:solidFill>
                <a:srgbClr val="898989"/>
              </a:solidFill>
              <a:latin typeface="Calibri" panose="020F0502020204030204" pitchFamily="34" charset="0"/>
            </a:endParaRPr>
          </a:p>
        </p:txBody>
      </p:sp>
      <p:sp>
        <p:nvSpPr>
          <p:cNvPr id="25604" name="Rectangle 3"/>
          <p:cNvSpPr txBox="1">
            <a:spLocks/>
          </p:cNvSpPr>
          <p:nvPr/>
        </p:nvSpPr>
        <p:spPr bwMode="auto">
          <a:xfrm>
            <a:off x="457199" y="832513"/>
            <a:ext cx="6659563" cy="5631787"/>
          </a:xfrm>
          <a:prstGeom prst="rect">
            <a:avLst/>
          </a:prstGeom>
          <a:noFill/>
          <a:ln w="9525">
            <a:noFill/>
            <a:miter lim="800000"/>
            <a:headEnd/>
            <a:tailEnd/>
          </a:ln>
        </p:spPr>
        <p:txBody>
          <a:bodyPr/>
          <a:lstStyle/>
          <a:p>
            <a:pPr marL="342900" indent="-342900" algn="just" eaLnBrk="1" hangingPunct="1">
              <a:spcBef>
                <a:spcPct val="20000"/>
              </a:spcBef>
              <a:buFont typeface="Arial" charset="0"/>
              <a:buChar char="•"/>
              <a:defRPr/>
            </a:pPr>
            <a:endParaRPr lang="en-GB" sz="2900" dirty="0">
              <a:latin typeface="Calibri" pitchFamily="34" charset="0"/>
            </a:endParaRPr>
          </a:p>
          <a:p>
            <a:pPr marL="342900" lvl="0" indent="-342900">
              <a:spcAft>
                <a:spcPts val="0"/>
              </a:spcAft>
              <a:buFont typeface="Arial"/>
              <a:buChar char="•"/>
              <a:tabLst>
                <a:tab pos="457200" algn="l"/>
              </a:tabLst>
            </a:pPr>
            <a:r>
              <a:rPr lang="fr-FR" sz="3600" dirty="0">
                <a:solidFill>
                  <a:srgbClr val="000000"/>
                </a:solidFill>
                <a:latin typeface="Calibri"/>
                <a:ea typeface="MS PGothic"/>
              </a:rPr>
              <a:t>Personne visée : </a:t>
            </a:r>
            <a:r>
              <a:rPr lang="fr-FR" sz="3600" b="1" dirty="0">
                <a:solidFill>
                  <a:srgbClr val="FF0000"/>
                </a:solidFill>
                <a:latin typeface="Calibri"/>
                <a:ea typeface="MS PGothic"/>
              </a:rPr>
              <a:t>personne/entité que l’autorisation engage</a:t>
            </a:r>
          </a:p>
          <a:p>
            <a:pPr marL="342900" lvl="0" indent="-342900">
              <a:spcAft>
                <a:spcPts val="0"/>
              </a:spcAft>
              <a:buFont typeface="Arial"/>
              <a:buChar char="•"/>
              <a:tabLst>
                <a:tab pos="457200" algn="l"/>
              </a:tabLst>
            </a:pPr>
            <a:endParaRPr lang="fr-FR" sz="3600" dirty="0">
              <a:latin typeface="Times New Roman"/>
              <a:ea typeface="Times New Roman"/>
              <a:cs typeface="Times New Roman"/>
            </a:endParaRPr>
          </a:p>
          <a:p>
            <a:pPr marL="742950" lvl="1" indent="-285750">
              <a:spcAft>
                <a:spcPts val="0"/>
              </a:spcAft>
              <a:buFont typeface="Arial"/>
              <a:buChar char="–"/>
              <a:tabLst>
                <a:tab pos="914400" algn="l"/>
              </a:tabLst>
            </a:pPr>
            <a:r>
              <a:rPr lang="fr-FR" sz="3600" b="1" dirty="0">
                <a:solidFill>
                  <a:srgbClr val="FF0000"/>
                </a:solidFill>
                <a:latin typeface="Calibri"/>
                <a:ea typeface="MS PGothic"/>
              </a:rPr>
              <a:t>suspecte </a:t>
            </a:r>
            <a:r>
              <a:rPr lang="fr-FR" sz="3600" dirty="0">
                <a:solidFill>
                  <a:srgbClr val="000000"/>
                </a:solidFill>
                <a:latin typeface="Calibri"/>
                <a:ea typeface="MS PGothic"/>
              </a:rPr>
              <a:t>ou </a:t>
            </a:r>
            <a:r>
              <a:rPr lang="fr-FR" sz="3600" b="1" dirty="0">
                <a:solidFill>
                  <a:srgbClr val="FF0000"/>
                </a:solidFill>
                <a:latin typeface="Calibri"/>
                <a:ea typeface="MS PGothic"/>
              </a:rPr>
              <a:t>non suspecte</a:t>
            </a:r>
          </a:p>
          <a:p>
            <a:pPr marL="742950" lvl="1" indent="-285750">
              <a:spcAft>
                <a:spcPts val="0"/>
              </a:spcAft>
              <a:buFont typeface="Arial"/>
              <a:buChar char="–"/>
              <a:tabLst>
                <a:tab pos="914400" algn="l"/>
              </a:tabLst>
            </a:pPr>
            <a:endParaRPr lang="fr-FR" sz="3600" dirty="0">
              <a:latin typeface="Times New Roman"/>
              <a:ea typeface="Times New Roman"/>
              <a:cs typeface="Times New Roman"/>
            </a:endParaRPr>
          </a:p>
          <a:p>
            <a:pPr marL="742950" lvl="1" indent="-285750">
              <a:spcAft>
                <a:spcPts val="0"/>
              </a:spcAft>
              <a:buFont typeface="Arial"/>
              <a:buChar char="–"/>
              <a:tabLst>
                <a:tab pos="914400" algn="l"/>
              </a:tabLst>
            </a:pPr>
            <a:r>
              <a:rPr lang="fr-FR" sz="3600" b="1" dirty="0">
                <a:solidFill>
                  <a:srgbClr val="FF0000"/>
                </a:solidFill>
                <a:latin typeface="Calibri"/>
                <a:ea typeface="MS PGothic"/>
              </a:rPr>
              <a:t>connue </a:t>
            </a:r>
            <a:r>
              <a:rPr lang="fr-FR" sz="3600" dirty="0">
                <a:latin typeface="Calibri"/>
                <a:ea typeface="MS PGothic"/>
              </a:rPr>
              <a:t>ou</a:t>
            </a:r>
            <a:r>
              <a:rPr lang="fr-FR" sz="3600" b="1" dirty="0">
                <a:solidFill>
                  <a:srgbClr val="FF0000"/>
                </a:solidFill>
                <a:latin typeface="Calibri"/>
                <a:ea typeface="MS PGothic"/>
              </a:rPr>
              <a:t> inconnue </a:t>
            </a:r>
            <a:endParaRPr lang="fr-FR" sz="3600" dirty="0">
              <a:latin typeface="Times New Roman"/>
              <a:ea typeface="Times New Roman"/>
              <a:cs typeface="Times New Roman"/>
            </a:endParaRPr>
          </a:p>
        </p:txBody>
      </p:sp>
      <p:pic>
        <p:nvPicPr>
          <p:cNvPr id="12293" name="Picture 2" descr="Image result for service provider image"/>
          <p:cNvPicPr>
            <a:picLocks noChangeAspect="1" noChangeArrowheads="1"/>
          </p:cNvPicPr>
          <p:nvPr/>
        </p:nvPicPr>
        <p:blipFill>
          <a:blip r:embed="rId3">
            <a:extLst>
              <a:ext uri="{28A0092B-C50C-407E-A947-70E740481C1C}">
                <a14:useLocalDpi xmlns:a14="http://schemas.microsoft.com/office/drawing/2010/main" xmlns="" val="0"/>
              </a:ext>
            </a:extLst>
          </a:blip>
          <a:srcRect l="28380" t="40462" r="44051"/>
          <a:stretch>
            <a:fillRect/>
          </a:stretch>
        </p:blipFill>
        <p:spPr bwMode="auto">
          <a:xfrm>
            <a:off x="7225506" y="1843881"/>
            <a:ext cx="1570038" cy="206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4" descr="Image result for suspect image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16763" y="229394"/>
            <a:ext cx="1787525" cy="161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4" descr="Image result for anonymous perso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225506" y="3991769"/>
            <a:ext cx="1535113" cy="1535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0"/>
            <a:ext cx="8229600" cy="1143000"/>
          </a:xfrm>
        </p:spPr>
        <p:txBody>
          <a:bodyPr/>
          <a:lstStyle/>
          <a:p>
            <a:pPr eaLnBrk="1" hangingPunct="1"/>
            <a:r>
              <a:rPr lang="fr-FR" b="1" dirty="0"/>
              <a:t>Personne visée</a:t>
            </a:r>
          </a:p>
        </p:txBody>
      </p:sp>
      <p:sp>
        <p:nvSpPr>
          <p:cNvPr id="27651" name="Rectangle 3"/>
          <p:cNvSpPr txBox="1">
            <a:spLocks/>
          </p:cNvSpPr>
          <p:nvPr/>
        </p:nvSpPr>
        <p:spPr bwMode="auto">
          <a:xfrm>
            <a:off x="0" y="1508125"/>
            <a:ext cx="4745038" cy="3684588"/>
          </a:xfrm>
          <a:prstGeom prst="rect">
            <a:avLst/>
          </a:prstGeom>
          <a:noFill/>
          <a:ln>
            <a:noFill/>
          </a:ln>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eaLnBrk="1" hangingPunct="1">
              <a:defRPr/>
            </a:pPr>
            <a:r>
              <a:rPr lang="fr-FR" altLang="sr-Latn-RS" sz="2900" dirty="0"/>
              <a:t>le </a:t>
            </a:r>
            <a:r>
              <a:rPr lang="fr-FR" altLang="sr-Latn-RS" sz="2900" b="1" dirty="0">
                <a:solidFill>
                  <a:srgbClr val="FF0000"/>
                </a:solidFill>
              </a:rPr>
              <a:t>fournisseur de services </a:t>
            </a:r>
            <a:r>
              <a:rPr lang="fr-FR" altLang="sr-Latn-RS" sz="2900" dirty="0"/>
              <a:t>en cas de :</a:t>
            </a:r>
          </a:p>
          <a:p>
            <a:pPr lvl="2" eaLnBrk="1" hangingPunct="1">
              <a:defRPr/>
            </a:pPr>
            <a:r>
              <a:rPr lang="fr-FR" altLang="sr-Latn-RS" sz="2900" dirty="0"/>
              <a:t>divulgation partielle</a:t>
            </a:r>
          </a:p>
          <a:p>
            <a:pPr lvl="2" eaLnBrk="1" hangingPunct="1">
              <a:defRPr/>
            </a:pPr>
            <a:r>
              <a:rPr lang="fr-FR" altLang="sr-Latn-RS" sz="2900" dirty="0"/>
              <a:t>injonction de produire</a:t>
            </a:r>
          </a:p>
          <a:p>
            <a:pPr lvl="2" eaLnBrk="1" hangingPunct="1">
              <a:defRPr/>
            </a:pPr>
            <a:r>
              <a:rPr lang="fr-FR" altLang="sr-Latn-RS" sz="2900" dirty="0"/>
              <a:t>perquisition et saisie</a:t>
            </a:r>
          </a:p>
          <a:p>
            <a:pPr lvl="2" eaLnBrk="1" hangingPunct="1">
              <a:defRPr/>
            </a:pPr>
            <a:r>
              <a:rPr lang="fr-FR" altLang="sr-Latn-RS" sz="2900" dirty="0"/>
              <a:t>collecte en temps réel de données de trafic</a:t>
            </a:r>
          </a:p>
          <a:p>
            <a:pPr lvl="2" eaLnBrk="1" hangingPunct="1">
              <a:defRPr/>
            </a:pPr>
            <a:r>
              <a:rPr lang="fr-FR" altLang="sr-Latn-RS" sz="2900" dirty="0"/>
              <a:t>interception de données de contenu</a:t>
            </a:r>
          </a:p>
          <a:p>
            <a:pPr marL="914400" lvl="2" indent="0" eaLnBrk="1" hangingPunct="1">
              <a:buFont typeface="Arial" panose="020B0604020202020204" pitchFamily="34" charset="0"/>
              <a:buNone/>
              <a:defRPr/>
            </a:pPr>
            <a:r>
              <a:rPr lang="fr-FR" altLang="sr-Latn-RS" sz="2900" b="1" dirty="0">
                <a:solidFill>
                  <a:srgbClr val="FF0000"/>
                </a:solidFill>
              </a:rPr>
              <a:t>[non suspect]</a:t>
            </a:r>
          </a:p>
        </p:txBody>
      </p:sp>
      <p:sp>
        <p:nvSpPr>
          <p:cNvPr id="27652" name="Rectangle 3"/>
          <p:cNvSpPr txBox="1">
            <a:spLocks/>
          </p:cNvSpPr>
          <p:nvPr/>
        </p:nvSpPr>
        <p:spPr bwMode="auto">
          <a:xfrm>
            <a:off x="4373563" y="1508125"/>
            <a:ext cx="4770437" cy="4645025"/>
          </a:xfrm>
          <a:prstGeom prst="rect">
            <a:avLst/>
          </a:prstGeom>
          <a:noFill/>
          <a:ln>
            <a:noFill/>
          </a:ln>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eaLnBrk="1" hangingPunct="1">
              <a:defRPr/>
            </a:pPr>
            <a:r>
              <a:rPr lang="fr-FR" sz="3000" b="1" dirty="0">
                <a:solidFill>
                  <a:srgbClr val="FF0000"/>
                </a:solidFill>
              </a:rPr>
              <a:t>Toute personne possédant ou contrôlant des données informatiques </a:t>
            </a:r>
            <a:r>
              <a:rPr lang="fr-FR" sz="3000" dirty="0"/>
              <a:t>en cas de : </a:t>
            </a:r>
          </a:p>
          <a:p>
            <a:pPr lvl="2" eaLnBrk="1" hangingPunct="1">
              <a:defRPr/>
            </a:pPr>
            <a:r>
              <a:rPr lang="fr-FR" altLang="sr-Latn-RS" sz="2900" dirty="0"/>
              <a:t>divulgation partielle</a:t>
            </a:r>
          </a:p>
          <a:p>
            <a:pPr lvl="2" eaLnBrk="1" hangingPunct="1">
              <a:defRPr/>
            </a:pPr>
            <a:r>
              <a:rPr lang="fr-FR" altLang="sr-Latn-RS" sz="2900" dirty="0"/>
              <a:t>injonction de produire </a:t>
            </a:r>
          </a:p>
          <a:p>
            <a:pPr lvl="2" eaLnBrk="1" hangingPunct="1">
              <a:defRPr/>
            </a:pPr>
            <a:r>
              <a:rPr lang="fr-FR" altLang="sr-Latn-RS" sz="2900" dirty="0"/>
              <a:t>perquisition et saisie</a:t>
            </a:r>
          </a:p>
          <a:p>
            <a:pPr marL="914400" lvl="2" indent="0" eaLnBrk="1" hangingPunct="1">
              <a:buFont typeface="Arial" panose="020B0604020202020204" pitchFamily="34" charset="0"/>
              <a:buNone/>
              <a:defRPr/>
            </a:pPr>
            <a:r>
              <a:rPr lang="fr-FR" altLang="sr-Latn-RS" sz="2900" b="1" dirty="0">
                <a:solidFill>
                  <a:srgbClr val="FF0000"/>
                </a:solidFill>
              </a:rPr>
              <a:t>[suspect / non suspect]</a:t>
            </a:r>
          </a:p>
        </p:txBody>
      </p:sp>
      <p:sp>
        <p:nvSpPr>
          <p:cNvPr id="1331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E53DA42-240B-40DC-8563-5DF6F343AD22}" type="slidenum">
              <a:rPr lang="en-US" altLang="en-US">
                <a:solidFill>
                  <a:srgbClr val="898989"/>
                </a:solidFill>
                <a:latin typeface="Calibri" panose="020F0502020204030204" pitchFamily="34" charset="0"/>
              </a:rPr>
              <a:pPr/>
              <a:t>12</a:t>
            </a:fld>
            <a:endParaRPr lang="en-US" altLang="en-US" dirty="0">
              <a:solidFill>
                <a:srgbClr val="898989"/>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B.Stam\Desktop\AJT evidences\FBA logo.jpg">
            <a:extLst>
              <a:ext uri="{FF2B5EF4-FFF2-40B4-BE49-F238E27FC236}">
                <a16:creationId xmlns:a16="http://schemas.microsoft.com/office/drawing/2014/main" xmlns="" id="{5467DDDF-05B3-4E8E-A41B-4BEB1A6A35E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43485" y="5273911"/>
            <a:ext cx="2677568" cy="1631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Rectangle 3"/>
          <p:cNvSpPr txBox="1">
            <a:spLocks/>
          </p:cNvSpPr>
          <p:nvPr/>
        </p:nvSpPr>
        <p:spPr bwMode="auto">
          <a:xfrm>
            <a:off x="457199" y="1185863"/>
            <a:ext cx="8072651" cy="4860925"/>
          </a:xfrm>
          <a:prstGeom prst="rect">
            <a:avLst/>
          </a:prstGeom>
          <a:noFill/>
          <a:ln w="9525">
            <a:noFill/>
            <a:miter lim="800000"/>
            <a:headEnd/>
            <a:tailEnd/>
          </a:ln>
        </p:spPr>
        <p:txBody>
          <a:bodyPr/>
          <a:lstStyle/>
          <a:p>
            <a:pPr marL="342900" lvl="0" indent="-342900" algn="just">
              <a:spcAft>
                <a:spcPts val="0"/>
              </a:spcAft>
              <a:buFont typeface="Arial"/>
              <a:buChar char="•"/>
              <a:tabLst>
                <a:tab pos="457200" algn="l"/>
              </a:tabLst>
            </a:pPr>
            <a:r>
              <a:rPr lang="fr-FR" sz="2800" dirty="0">
                <a:solidFill>
                  <a:srgbClr val="000000"/>
                </a:solidFill>
                <a:latin typeface="Calibri"/>
                <a:ea typeface="MS PGothic"/>
              </a:rPr>
              <a:t>Personnes suspectes : nouvelles recrues au Département de la logistique et des opérations, Federal Bank of Atlantis </a:t>
            </a:r>
            <a:endParaRPr lang="fr-FR" sz="2800" dirty="0">
              <a:latin typeface="Times New Roman"/>
              <a:ea typeface="Times New Roman"/>
              <a:cs typeface="Times New Roman"/>
            </a:endParaRPr>
          </a:p>
          <a:p>
            <a:pPr marL="342900" indent="-342900" algn="just" eaLnBrk="1" hangingPunct="1">
              <a:spcBef>
                <a:spcPct val="20000"/>
              </a:spcBef>
              <a:buFont typeface="Arial" charset="0"/>
              <a:buChar char="•"/>
              <a:defRPr/>
            </a:pPr>
            <a:endParaRPr lang="en-US" sz="2900" dirty="0">
              <a:latin typeface="Calibri" pitchFamily="34" charset="0"/>
            </a:endParaRPr>
          </a:p>
          <a:p>
            <a:pPr marL="342900" indent="-342900" algn="just" eaLnBrk="1" hangingPunct="1">
              <a:spcBef>
                <a:spcPct val="20000"/>
              </a:spcBef>
              <a:buFont typeface="Arial" charset="0"/>
              <a:buChar char="•"/>
              <a:defRPr/>
            </a:pPr>
            <a:endParaRPr lang="en-US" sz="2900" dirty="0">
              <a:latin typeface="Calibri" pitchFamily="34" charset="0"/>
            </a:endParaRPr>
          </a:p>
          <a:p>
            <a:pPr marL="342900" indent="-342900" algn="just" eaLnBrk="1" hangingPunct="1">
              <a:spcBef>
                <a:spcPct val="20000"/>
              </a:spcBef>
              <a:buFont typeface="Arial" charset="0"/>
              <a:buChar char="•"/>
              <a:defRPr/>
            </a:pPr>
            <a:endParaRPr lang="en-US" sz="2900" dirty="0">
              <a:latin typeface="Calibri" pitchFamily="34" charset="0"/>
            </a:endParaRPr>
          </a:p>
          <a:p>
            <a:pPr marL="342900" indent="-342900" algn="just" eaLnBrk="1" hangingPunct="1">
              <a:spcBef>
                <a:spcPct val="20000"/>
              </a:spcBef>
              <a:buFont typeface="Arial" charset="0"/>
              <a:buChar char="•"/>
              <a:defRPr/>
            </a:pPr>
            <a:endParaRPr lang="en-US" sz="2900" dirty="0">
              <a:latin typeface="Calibri" pitchFamily="34" charset="0"/>
            </a:endParaRPr>
          </a:p>
          <a:p>
            <a:pPr marL="342900" lvl="0" indent="-342900" algn="just">
              <a:spcAft>
                <a:spcPts val="0"/>
              </a:spcAft>
              <a:buFont typeface="Arial"/>
              <a:buChar char="•"/>
              <a:tabLst>
                <a:tab pos="457200" algn="l"/>
              </a:tabLst>
            </a:pPr>
            <a:r>
              <a:rPr lang="fr-FR" sz="2900" dirty="0">
                <a:solidFill>
                  <a:srgbClr val="000000"/>
                </a:solidFill>
                <a:latin typeface="Calibri"/>
                <a:ea typeface="MS PGothic"/>
              </a:rPr>
              <a:t>Personnes non suspectes : Federal Bank of Atlantis, DSBN </a:t>
            </a:r>
            <a:endParaRPr lang="fr-FR" sz="1200" dirty="0">
              <a:latin typeface="Times New Roman"/>
              <a:ea typeface="Times New Roman"/>
              <a:cs typeface="Times New Roman"/>
            </a:endParaRPr>
          </a:p>
          <a:p>
            <a:pPr marL="342900" indent="-342900" algn="just" eaLnBrk="1" hangingPunct="1">
              <a:spcBef>
                <a:spcPct val="20000"/>
              </a:spcBef>
              <a:buFont typeface="Arial" charset="0"/>
              <a:buChar char="•"/>
              <a:defRPr/>
            </a:pPr>
            <a:endParaRPr lang="en-US" sz="2900" dirty="0">
              <a:latin typeface="Calibri" pitchFamily="34" charset="0"/>
            </a:endParaRPr>
          </a:p>
          <a:p>
            <a:pPr marL="342900" indent="-342900" algn="just" eaLnBrk="1" hangingPunct="1">
              <a:spcBef>
                <a:spcPct val="20000"/>
              </a:spcBef>
              <a:buFont typeface="Arial" charset="0"/>
              <a:buChar char="•"/>
              <a:defRPr/>
            </a:pPr>
            <a:endParaRPr lang="en-GB" sz="2900" dirty="0">
              <a:latin typeface="Calibri" pitchFamily="34" charset="0"/>
            </a:endParaRPr>
          </a:p>
        </p:txBody>
      </p:sp>
      <p:pic>
        <p:nvPicPr>
          <p:cNvPr id="1026" name="Picture 2" descr="Image result for unknown person">
            <a:extLst>
              <a:ext uri="{FF2B5EF4-FFF2-40B4-BE49-F238E27FC236}">
                <a16:creationId xmlns:a16="http://schemas.microsoft.com/office/drawing/2014/main" xmlns="" id="{D65C4861-37FC-4F3D-8BBC-15710023501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75866" y="2432866"/>
            <a:ext cx="1992267" cy="1992267"/>
          </a:xfrm>
          <a:prstGeom prst="rect">
            <a:avLst/>
          </a:prstGeom>
          <a:noFill/>
          <a:extLst>
            <a:ext uri="{909E8E84-426E-40DD-AFC4-6F175D3DCCD1}">
              <a14:hiddenFill xmlns:a14="http://schemas.microsoft.com/office/drawing/2010/main" xmlns="">
                <a:solidFill>
                  <a:srgbClr val="FFFFFF"/>
                </a:solidFill>
              </a14:hiddenFill>
            </a:ext>
          </a:extLst>
        </p:spPr>
      </p:pic>
      <p:sp>
        <p:nvSpPr>
          <p:cNvPr id="12290" name="Title 1"/>
          <p:cNvSpPr>
            <a:spLocks noGrp="1"/>
          </p:cNvSpPr>
          <p:nvPr>
            <p:ph type="title"/>
          </p:nvPr>
        </p:nvSpPr>
        <p:spPr>
          <a:xfrm>
            <a:off x="457200" y="0"/>
            <a:ext cx="8229600" cy="1143001"/>
          </a:xfrm>
        </p:spPr>
        <p:txBody>
          <a:bodyPr/>
          <a:lstStyle/>
          <a:p>
            <a:r>
              <a:rPr lang="fr-FR" altLang="en-US" b="1" dirty="0"/>
              <a:t>Étude de cas : personnes visées</a:t>
            </a:r>
          </a:p>
        </p:txBody>
      </p:sp>
      <p:sp>
        <p:nvSpPr>
          <p:cNvPr id="12291" name="Slide Number Placeholder 3"/>
          <p:cNvSpPr>
            <a:spLocks noGrp="1"/>
          </p:cNvSpPr>
          <p:nvPr>
            <p:ph type="sldNum" sz="quarter" idx="12"/>
          </p:nvPr>
        </p:nvSpPr>
        <p:spPr bwMode="auto">
          <a:xfrm>
            <a:off x="6553200" y="640660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D861E7-2068-4089-A817-5D50FEF42A13}" type="slidenum">
              <a:rPr lang="en-US" altLang="en-US">
                <a:solidFill>
                  <a:srgbClr val="898989"/>
                </a:solidFill>
                <a:latin typeface="Calibri" panose="020F0502020204030204" pitchFamily="34" charset="0"/>
              </a:rPr>
              <a:pPr/>
              <a:t>13</a:t>
            </a:fld>
            <a:endParaRPr lang="en-US" altLang="en-US" dirty="0">
              <a:solidFill>
                <a:srgbClr val="898989"/>
              </a:solidFill>
              <a:latin typeface="Calibri" panose="020F0502020204030204" pitchFamily="34" charset="0"/>
            </a:endParaRPr>
          </a:p>
        </p:txBody>
      </p:sp>
      <p:pic>
        <p:nvPicPr>
          <p:cNvPr id="9" name="Picture 2" descr="C:\Users\B.Stam\Desktop\AJT evidences\UBP.jpg">
            <a:extLst>
              <a:ext uri="{FF2B5EF4-FFF2-40B4-BE49-F238E27FC236}">
                <a16:creationId xmlns:a16="http://schemas.microsoft.com/office/drawing/2014/main" xmlns="" id="{F98397D0-BF98-4890-AD5C-5A61B269D57F}"/>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0603" y="5946227"/>
            <a:ext cx="2405062"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Slika 5" descr="C:\Users\B.Stam\Desktop\DSBN.jpg">
            <a:extLst>
              <a:ext uri="{FF2B5EF4-FFF2-40B4-BE49-F238E27FC236}">
                <a16:creationId xmlns:a16="http://schemas.microsoft.com/office/drawing/2014/main" xmlns="" id="{8438F5DE-C14D-4D36-8A0C-54C0E46FC8CB}"/>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973126" y="5767908"/>
            <a:ext cx="3122613"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8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06363"/>
            <a:ext cx="8229600" cy="1143001"/>
          </a:xfrm>
        </p:spPr>
        <p:txBody>
          <a:bodyPr/>
          <a:lstStyle/>
          <a:p>
            <a:r>
              <a:rPr lang="fr-FR" altLang="en-US" b="1" dirty="0"/>
              <a:t>Données/communications visées</a:t>
            </a: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D8EB603-FEAD-40D0-8C87-20239BA5809B}" type="slidenum">
              <a:rPr lang="en-US" altLang="en-US">
                <a:solidFill>
                  <a:srgbClr val="898989"/>
                </a:solidFill>
                <a:latin typeface="Calibri" panose="020F0502020204030204" pitchFamily="34" charset="0"/>
              </a:rPr>
              <a:pPr/>
              <a:t>14</a:t>
            </a:fld>
            <a:endParaRPr lang="en-US" altLang="en-US" dirty="0">
              <a:solidFill>
                <a:srgbClr val="898989"/>
              </a:solidFill>
              <a:latin typeface="Calibri" panose="020F0502020204030204" pitchFamily="34" charset="0"/>
            </a:endParaRPr>
          </a:p>
        </p:txBody>
      </p:sp>
      <p:sp>
        <p:nvSpPr>
          <p:cNvPr id="14340" name="Rectangle 3"/>
          <p:cNvSpPr txBox="1">
            <a:spLocks/>
          </p:cNvSpPr>
          <p:nvPr/>
        </p:nvSpPr>
        <p:spPr bwMode="auto">
          <a:xfrm>
            <a:off x="331788" y="1298575"/>
            <a:ext cx="6015037" cy="524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lgn="just">
              <a:spcAft>
                <a:spcPts val="0"/>
              </a:spcAft>
              <a:buFont typeface="Arial"/>
              <a:buChar char="•"/>
              <a:tabLst>
                <a:tab pos="457200" algn="l"/>
              </a:tabLst>
            </a:pPr>
            <a:r>
              <a:rPr lang="fr-FR" sz="2900" dirty="0">
                <a:solidFill>
                  <a:srgbClr val="000000"/>
                </a:solidFill>
                <a:latin typeface="Calibri"/>
                <a:ea typeface="MS PGothic"/>
              </a:rPr>
              <a:t>Données/communications visées :  </a:t>
            </a:r>
            <a:r>
              <a:rPr lang="fr-FR" sz="2900" b="1" dirty="0">
                <a:solidFill>
                  <a:srgbClr val="FF0000"/>
                </a:solidFill>
                <a:latin typeface="Calibri"/>
                <a:ea typeface="MS PGothic"/>
              </a:rPr>
              <a:t>données/communications sur lesquelles l’autorisation porte</a:t>
            </a:r>
          </a:p>
          <a:p>
            <a:pPr lvl="0" algn="just">
              <a:spcAft>
                <a:spcPts val="0"/>
              </a:spcAft>
              <a:buFont typeface="Arial"/>
              <a:buChar char="•"/>
              <a:tabLst>
                <a:tab pos="457200" algn="l"/>
              </a:tabLst>
            </a:pPr>
            <a:endParaRPr lang="fr-FR" sz="1200" dirty="0">
              <a:latin typeface="Times New Roman"/>
              <a:ea typeface="Times New Roman"/>
              <a:cs typeface="Times New Roman"/>
            </a:endParaRPr>
          </a:p>
          <a:p>
            <a:pPr lvl="0" algn="just">
              <a:spcAft>
                <a:spcPts val="0"/>
              </a:spcAft>
              <a:buFont typeface="Arial"/>
              <a:buChar char="•"/>
              <a:tabLst>
                <a:tab pos="457200" algn="l"/>
              </a:tabLst>
            </a:pPr>
            <a:r>
              <a:rPr lang="fr-FR" sz="2900" dirty="0">
                <a:solidFill>
                  <a:srgbClr val="000000"/>
                </a:solidFill>
                <a:latin typeface="Calibri"/>
                <a:ea typeface="MS PGothic"/>
              </a:rPr>
              <a:t>La Convention de Budapest permet l’application de mesures procédurales à des données, systèmes, supports de stockage ou communications informatiques </a:t>
            </a:r>
            <a:r>
              <a:rPr lang="fr-FR" sz="2900" b="1" dirty="0">
                <a:solidFill>
                  <a:srgbClr val="FF0000"/>
                </a:solidFill>
                <a:latin typeface="Calibri"/>
                <a:ea typeface="MS PGothic"/>
              </a:rPr>
              <a:t>spécifiés</a:t>
            </a:r>
            <a:endParaRPr lang="fr-FR" sz="1200" dirty="0">
              <a:latin typeface="Times New Roman"/>
              <a:ea typeface="Times New Roman"/>
              <a:cs typeface="Times New Roman"/>
            </a:endParaRPr>
          </a:p>
        </p:txBody>
      </p:sp>
      <p:pic>
        <p:nvPicPr>
          <p:cNvPr id="14341" name="Picture 2" descr="Image result for communication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57950" y="3917950"/>
            <a:ext cx="2686050"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4" descr="Image result for data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29413" y="1406525"/>
            <a:ext cx="214312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1039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6225" y="4703763"/>
            <a:ext cx="8410574"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Title 1"/>
          <p:cNvSpPr>
            <a:spLocks noGrp="1"/>
          </p:cNvSpPr>
          <p:nvPr>
            <p:ph type="title"/>
          </p:nvPr>
        </p:nvSpPr>
        <p:spPr>
          <a:xfrm>
            <a:off x="457200" y="-20638"/>
            <a:ext cx="8229600" cy="1143001"/>
          </a:xfrm>
        </p:spPr>
        <p:txBody>
          <a:bodyPr/>
          <a:lstStyle/>
          <a:p>
            <a:r>
              <a:rPr lang="fr-FR" altLang="en-US" b="1" dirty="0"/>
              <a:t>Données/communications visées</a:t>
            </a:r>
          </a:p>
        </p:txBody>
      </p:sp>
      <p:sp>
        <p:nvSpPr>
          <p:cNvPr id="16387" name="Slide Number Placeholder 3"/>
          <p:cNvSpPr>
            <a:spLocks noGrp="1"/>
          </p:cNvSpPr>
          <p:nvPr>
            <p:ph type="sldNum" sz="quarter" idx="12"/>
          </p:nvPr>
        </p:nvSpPr>
        <p:spPr bwMode="auto">
          <a:xfrm>
            <a:off x="6734175" y="60340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5E95C4B-3594-4865-B4E6-6EA224399679}" type="slidenum">
              <a:rPr lang="en-US" altLang="en-US">
                <a:solidFill>
                  <a:srgbClr val="898989"/>
                </a:solidFill>
                <a:latin typeface="Calibri" panose="020F0502020204030204" pitchFamily="34" charset="0"/>
              </a:rPr>
              <a:pPr/>
              <a:t>15</a:t>
            </a:fld>
            <a:endParaRPr lang="en-US" altLang="en-US" dirty="0">
              <a:solidFill>
                <a:srgbClr val="898989"/>
              </a:solidFill>
              <a:latin typeface="Calibri" panose="020F0502020204030204" pitchFamily="34" charset="0"/>
            </a:endParaRPr>
          </a:p>
        </p:txBody>
      </p:sp>
      <p:pic>
        <p:nvPicPr>
          <p:cNvPr id="16388"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6225" y="1122363"/>
            <a:ext cx="841057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6225" y="2580855"/>
            <a:ext cx="8410574" cy="1858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70572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0638"/>
            <a:ext cx="8229600" cy="1143001"/>
          </a:xfrm>
        </p:spPr>
        <p:txBody>
          <a:bodyPr/>
          <a:lstStyle/>
          <a:p>
            <a:r>
              <a:rPr lang="fr-FR" altLang="en-US" b="1" dirty="0"/>
              <a:t>Données/communications visées</a:t>
            </a:r>
          </a:p>
        </p:txBody>
      </p:sp>
      <p:sp>
        <p:nvSpPr>
          <p:cNvPr id="17411" name="Slide Number Placeholder 3"/>
          <p:cNvSpPr>
            <a:spLocks noGrp="1"/>
          </p:cNvSpPr>
          <p:nvPr>
            <p:ph type="sldNum" sz="quarter" idx="12"/>
          </p:nvPr>
        </p:nvSpPr>
        <p:spPr bwMode="auto">
          <a:xfrm>
            <a:off x="6734175" y="60340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8FC7FF4-9C66-4207-9023-0FA3070160CB}" type="slidenum">
              <a:rPr lang="en-US" altLang="en-US">
                <a:solidFill>
                  <a:srgbClr val="898989"/>
                </a:solidFill>
                <a:latin typeface="Calibri" panose="020F0502020204030204" pitchFamily="34" charset="0"/>
              </a:rPr>
              <a:pPr/>
              <a:t>16</a:t>
            </a:fld>
            <a:endParaRPr lang="en-US" altLang="en-US" dirty="0">
              <a:solidFill>
                <a:srgbClr val="898989"/>
              </a:solidFill>
              <a:latin typeface="Calibri" panose="020F0502020204030204" pitchFamily="34" charset="0"/>
            </a:endParaRP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5957" y="1343025"/>
            <a:ext cx="9038043" cy="208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978" y="3784600"/>
            <a:ext cx="9038043" cy="2438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4774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r>
              <a:rPr lang="fr-FR" altLang="en-US" b="1" dirty="0"/>
              <a:t>Étude de cas : données visées</a:t>
            </a: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65D49C5-209B-4C9E-8DDD-94624022FA0C}" type="slidenum">
              <a:rPr lang="en-US" altLang="en-US">
                <a:solidFill>
                  <a:srgbClr val="898989"/>
                </a:solidFill>
                <a:latin typeface="Calibri" panose="020F0502020204030204" pitchFamily="34" charset="0"/>
              </a:rPr>
              <a:pPr/>
              <a:t>17</a:t>
            </a:fld>
            <a:endParaRPr lang="en-US" altLang="en-US" dirty="0">
              <a:solidFill>
                <a:srgbClr val="898989"/>
              </a:solidFill>
              <a:latin typeface="Calibri" panose="020F0502020204030204" pitchFamily="34" charset="0"/>
            </a:endParaRPr>
          </a:p>
        </p:txBody>
      </p:sp>
      <p:pic>
        <p:nvPicPr>
          <p:cNvPr id="6" name="Picture 5">
            <a:extLst>
              <a:ext uri="{FF2B5EF4-FFF2-40B4-BE49-F238E27FC236}">
                <a16:creationId xmlns:a16="http://schemas.microsoft.com/office/drawing/2014/main" xmlns="" id="{DAC326D8-09C4-44AF-8E36-26022BD8A58C}"/>
              </a:ext>
            </a:extLst>
          </p:cNvPr>
          <p:cNvPicPr>
            <a:picLocks noChangeAspect="1"/>
          </p:cNvPicPr>
          <p:nvPr/>
        </p:nvPicPr>
        <p:blipFill>
          <a:blip r:embed="rId3"/>
          <a:stretch>
            <a:fillRect/>
          </a:stretch>
        </p:blipFill>
        <p:spPr>
          <a:xfrm>
            <a:off x="1295400" y="965019"/>
            <a:ext cx="6553200" cy="5865346"/>
          </a:xfrm>
          <a:prstGeom prst="rect">
            <a:avLst/>
          </a:prstGeom>
        </p:spPr>
      </p:pic>
    </p:spTree>
    <p:extLst>
      <p:ext uri="{BB962C8B-B14F-4D97-AF65-F5344CB8AC3E}">
        <p14:creationId xmlns:p14="http://schemas.microsoft.com/office/powerpoint/2010/main" xmlns="" val="31653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ED8E148-8072-4F2C-AF1F-2DB8C6A3078E}"/>
              </a:ext>
            </a:extLst>
          </p:cNvPr>
          <p:cNvPicPr>
            <a:picLocks noChangeAspect="1"/>
          </p:cNvPicPr>
          <p:nvPr/>
        </p:nvPicPr>
        <p:blipFill>
          <a:blip r:embed="rId3"/>
          <a:stretch>
            <a:fillRect/>
          </a:stretch>
        </p:blipFill>
        <p:spPr>
          <a:xfrm>
            <a:off x="457200" y="1249577"/>
            <a:ext cx="8229600" cy="5362576"/>
          </a:xfrm>
          <a:prstGeom prst="rect">
            <a:avLst/>
          </a:prstGeom>
        </p:spPr>
      </p:pic>
      <p:sp>
        <p:nvSpPr>
          <p:cNvPr id="15362" name="Title 1"/>
          <p:cNvSpPr>
            <a:spLocks noGrp="1"/>
          </p:cNvSpPr>
          <p:nvPr>
            <p:ph type="title"/>
          </p:nvPr>
        </p:nvSpPr>
        <p:spPr>
          <a:xfrm>
            <a:off x="457200" y="0"/>
            <a:ext cx="8229600" cy="1143000"/>
          </a:xfrm>
        </p:spPr>
        <p:txBody>
          <a:bodyPr/>
          <a:lstStyle/>
          <a:p>
            <a:r>
              <a:rPr lang="fr-FR" altLang="en-US" b="1" dirty="0"/>
              <a:t>Étude de cas : données visées</a:t>
            </a: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65D49C5-209B-4C9E-8DDD-94624022FA0C}" type="slidenum">
              <a:rPr lang="en-US" altLang="en-US">
                <a:solidFill>
                  <a:srgbClr val="898989"/>
                </a:solidFill>
                <a:latin typeface="Calibri" panose="020F0502020204030204" pitchFamily="34" charset="0"/>
              </a:rPr>
              <a:pPr/>
              <a:t>18</a:t>
            </a:fld>
            <a:endParaRPr lang="en-US" altLang="en-US" dirty="0">
              <a:solidFill>
                <a:srgbClr val="898989"/>
              </a:solidFill>
              <a:latin typeface="Calibri" panose="020F0502020204030204" pitchFamily="34" charset="0"/>
            </a:endParaRPr>
          </a:p>
        </p:txBody>
      </p:sp>
    </p:spTree>
    <p:extLst>
      <p:ext uri="{BB962C8B-B14F-4D97-AF65-F5344CB8AC3E}">
        <p14:creationId xmlns:p14="http://schemas.microsoft.com/office/powerpoint/2010/main" xmlns="" val="1205106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r>
              <a:rPr lang="fr-FR" altLang="en-US" b="1" dirty="0"/>
              <a:t>Étude de cas : données visées</a:t>
            </a: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65D49C5-209B-4C9E-8DDD-94624022FA0C}" type="slidenum">
              <a:rPr lang="en-US" altLang="en-US">
                <a:solidFill>
                  <a:srgbClr val="898989"/>
                </a:solidFill>
                <a:latin typeface="Calibri" panose="020F0502020204030204" pitchFamily="34" charset="0"/>
              </a:rPr>
              <a:pPr/>
              <a:t>19</a:t>
            </a:fld>
            <a:endParaRPr lang="en-US" altLang="en-US" dirty="0">
              <a:solidFill>
                <a:srgbClr val="898989"/>
              </a:solidFill>
              <a:latin typeface="Calibri" panose="020F0502020204030204" pitchFamily="34" charset="0"/>
            </a:endParaRPr>
          </a:p>
        </p:txBody>
      </p:sp>
      <p:pic>
        <p:nvPicPr>
          <p:cNvPr id="6" name="Picture 5">
            <a:extLst>
              <a:ext uri="{FF2B5EF4-FFF2-40B4-BE49-F238E27FC236}">
                <a16:creationId xmlns:a16="http://schemas.microsoft.com/office/drawing/2014/main" xmlns="" id="{8136820B-8DA0-4908-91F6-07A512E35830}"/>
              </a:ext>
            </a:extLst>
          </p:cNvPr>
          <p:cNvPicPr>
            <a:picLocks noChangeAspect="1"/>
          </p:cNvPicPr>
          <p:nvPr/>
        </p:nvPicPr>
        <p:blipFill>
          <a:blip r:embed="rId3"/>
          <a:stretch>
            <a:fillRect/>
          </a:stretch>
        </p:blipFill>
        <p:spPr>
          <a:xfrm>
            <a:off x="839337" y="1261373"/>
            <a:ext cx="8004412" cy="5094977"/>
          </a:xfrm>
          <a:prstGeom prst="rect">
            <a:avLst/>
          </a:prstGeom>
        </p:spPr>
      </p:pic>
    </p:spTree>
    <p:extLst>
      <p:ext uri="{BB962C8B-B14F-4D97-AF65-F5344CB8AC3E}">
        <p14:creationId xmlns:p14="http://schemas.microsoft.com/office/powerpoint/2010/main" xmlns="" val="212451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8229600" cy="774700"/>
          </a:xfrm>
        </p:spPr>
        <p:txBody>
          <a:bodyPr/>
          <a:lstStyle/>
          <a:p>
            <a:r>
              <a:rPr lang="en-US" b="1" dirty="0"/>
              <a:t>Plan de la session</a:t>
            </a:r>
          </a:p>
        </p:txBody>
      </p:sp>
      <p:sp>
        <p:nvSpPr>
          <p:cNvPr id="3075" name="Content Placeholder 2"/>
          <p:cNvSpPr>
            <a:spLocks noGrp="1"/>
          </p:cNvSpPr>
          <p:nvPr>
            <p:ph idx="1"/>
          </p:nvPr>
        </p:nvSpPr>
        <p:spPr>
          <a:xfrm>
            <a:off x="630238" y="774700"/>
            <a:ext cx="7691437" cy="4899025"/>
          </a:xfrm>
        </p:spPr>
        <p:txBody>
          <a:bodyPr/>
          <a:lstStyle/>
          <a:p>
            <a:pPr lvl="0">
              <a:lnSpc>
                <a:spcPct val="120000"/>
              </a:lnSpc>
              <a:spcAft>
                <a:spcPts val="0"/>
              </a:spcAft>
              <a:tabLst>
                <a:tab pos="457200" algn="l"/>
              </a:tabLst>
            </a:pPr>
            <a:r>
              <a:rPr lang="fr-FR" sz="2600" b="1" dirty="0">
                <a:solidFill>
                  <a:srgbClr val="000000"/>
                </a:solidFill>
                <a:latin typeface="Calibri" panose="020F0502020204030204" pitchFamily="34" charset="0"/>
                <a:cs typeface="MS PGothic" panose="020B0600070205080204" pitchFamily="34" charset="-128"/>
              </a:rPr>
              <a:t>1</a:t>
            </a:r>
            <a:r>
              <a:rPr lang="fr-FR" sz="2600" b="1" baseline="30000" dirty="0">
                <a:solidFill>
                  <a:srgbClr val="000000"/>
                </a:solidFill>
                <a:latin typeface="Calibri" panose="020F0502020204030204" pitchFamily="34" charset="0"/>
                <a:cs typeface="MS PGothic" panose="020B0600070205080204" pitchFamily="34" charset="-128"/>
              </a:rPr>
              <a:t>re</a:t>
            </a:r>
            <a:r>
              <a:rPr lang="fr-FR" sz="2600" b="1" dirty="0">
                <a:solidFill>
                  <a:srgbClr val="000000"/>
                </a:solidFill>
                <a:latin typeface="Calibri" panose="020F0502020204030204" pitchFamily="34" charset="0"/>
                <a:cs typeface="MS PGothic" panose="020B0600070205080204" pitchFamily="34" charset="-128"/>
              </a:rPr>
              <a:t> partie</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Bef>
                <a:spcPts val="625"/>
              </a:spcBef>
              <a:spcAft>
                <a:spcPts val="0"/>
              </a:spcAft>
              <a:buNone/>
            </a:pPr>
            <a:r>
              <a:rPr lang="en-US" sz="2600" dirty="0">
                <a:solidFill>
                  <a:srgbClr val="000000"/>
                </a:solidFill>
                <a:latin typeface="Calibri" panose="020F0502020204030204" pitchFamily="34" charset="0"/>
                <a:cs typeface="MS PGothic" panose="020B0600070205080204" pitchFamily="34" charset="-128"/>
              </a:rPr>
              <a:t>	</a:t>
            </a:r>
            <a:r>
              <a:rPr lang="fr-FR" sz="2600" dirty="0">
                <a:solidFill>
                  <a:srgbClr val="000000"/>
                </a:solidFill>
                <a:latin typeface="Calibri" panose="020F0502020204030204" pitchFamily="34" charset="0"/>
                <a:cs typeface="MS PGothic" panose="020B0600070205080204" pitchFamily="34" charset="-128"/>
              </a:rPr>
              <a:t>Introduction</a:t>
            </a:r>
            <a:endParaRPr lang="fr-FR" sz="1200" dirty="0">
              <a:latin typeface="Times New Roman" panose="02020603050405020304" pitchFamily="18" charset="0"/>
              <a:ea typeface="Times New Roman" panose="02020603050405020304" pitchFamily="18" charset="0"/>
            </a:endParaRPr>
          </a:p>
          <a:p>
            <a:pPr lvl="0">
              <a:lnSpc>
                <a:spcPct val="120000"/>
              </a:lnSpc>
              <a:spcAft>
                <a:spcPts val="0"/>
              </a:spcAft>
              <a:tabLst>
                <a:tab pos="457200" algn="l"/>
              </a:tabLst>
            </a:pPr>
            <a:r>
              <a:rPr lang="fr-FR" sz="2600" b="1" dirty="0">
                <a:solidFill>
                  <a:srgbClr val="000000"/>
                </a:solidFill>
                <a:latin typeface="Calibri" panose="020F0502020204030204" pitchFamily="34" charset="0"/>
                <a:cs typeface="MS PGothic" panose="020B0600070205080204" pitchFamily="34" charset="-128"/>
              </a:rPr>
              <a:t>2</a:t>
            </a:r>
            <a:r>
              <a:rPr lang="fr-FR" sz="2600" b="1" baseline="30000" dirty="0">
                <a:solidFill>
                  <a:srgbClr val="000000"/>
                </a:solidFill>
                <a:latin typeface="Calibri" panose="020F0502020204030204" pitchFamily="34" charset="0"/>
                <a:cs typeface="MS PGothic" panose="020B0600070205080204" pitchFamily="34" charset="-128"/>
              </a:rPr>
              <a:t>e</a:t>
            </a:r>
            <a:r>
              <a:rPr lang="fr-FR" sz="2600" b="1" dirty="0">
                <a:solidFill>
                  <a:srgbClr val="000000"/>
                </a:solidFill>
                <a:latin typeface="Calibri" panose="020F0502020204030204" pitchFamily="34" charset="0"/>
                <a:cs typeface="MS PGothic" panose="020B0600070205080204" pitchFamily="34" charset="-128"/>
              </a:rPr>
              <a:t> partie</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Bef>
                <a:spcPts val="625"/>
              </a:spcBef>
              <a:spcAft>
                <a:spcPts val="0"/>
              </a:spcAft>
              <a:buNone/>
            </a:pPr>
            <a:r>
              <a:rPr lang="en-US" sz="2600" dirty="0">
                <a:solidFill>
                  <a:srgbClr val="000000"/>
                </a:solidFill>
                <a:latin typeface="Calibri" panose="020F0502020204030204" pitchFamily="34" charset="0"/>
                <a:cs typeface="MS PGothic" panose="020B0600070205080204" pitchFamily="34" charset="-128"/>
              </a:rPr>
              <a:t>	</a:t>
            </a:r>
            <a:r>
              <a:rPr lang="fr-FR" sz="2600" dirty="0">
                <a:solidFill>
                  <a:srgbClr val="000000"/>
                </a:solidFill>
                <a:latin typeface="Calibri" panose="020F0502020204030204" pitchFamily="34" charset="0"/>
                <a:cs typeface="MS PGothic" panose="020B0600070205080204" pitchFamily="34" charset="-128"/>
              </a:rPr>
              <a:t>Quel est l’objet des mesures procédurales ?</a:t>
            </a:r>
            <a:endParaRPr lang="fr-FR" sz="1200" dirty="0">
              <a:latin typeface="Times New Roman" panose="02020603050405020304" pitchFamily="18" charset="0"/>
              <a:ea typeface="Times New Roman" panose="02020603050405020304" pitchFamily="18" charset="0"/>
            </a:endParaRPr>
          </a:p>
          <a:p>
            <a:pPr lvl="0">
              <a:lnSpc>
                <a:spcPct val="120000"/>
              </a:lnSpc>
              <a:spcAft>
                <a:spcPts val="0"/>
              </a:spcAft>
              <a:tabLst>
                <a:tab pos="457200" algn="l"/>
              </a:tabLst>
            </a:pPr>
            <a:r>
              <a:rPr lang="fr-FR" sz="2600" b="1" dirty="0">
                <a:solidFill>
                  <a:srgbClr val="000000"/>
                </a:solidFill>
                <a:latin typeface="Calibri" panose="020F0502020204030204" pitchFamily="34" charset="0"/>
                <a:cs typeface="MS PGothic" panose="020B0600070205080204" pitchFamily="34" charset="-128"/>
              </a:rPr>
              <a:t>3</a:t>
            </a:r>
            <a:r>
              <a:rPr lang="fr-FR" sz="2600" b="1" baseline="30000" dirty="0">
                <a:solidFill>
                  <a:srgbClr val="000000"/>
                </a:solidFill>
                <a:latin typeface="Calibri" panose="020F0502020204030204" pitchFamily="34" charset="0"/>
                <a:cs typeface="MS PGothic" panose="020B0600070205080204" pitchFamily="34" charset="-128"/>
              </a:rPr>
              <a:t>e</a:t>
            </a:r>
            <a:r>
              <a:rPr lang="fr-FR" sz="2600" b="1" dirty="0">
                <a:solidFill>
                  <a:srgbClr val="000000"/>
                </a:solidFill>
                <a:latin typeface="Calibri" panose="020F0502020204030204" pitchFamily="34" charset="0"/>
                <a:cs typeface="MS PGothic" panose="020B0600070205080204" pitchFamily="34" charset="-128"/>
              </a:rPr>
              <a:t> partie</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Bef>
                <a:spcPts val="625"/>
              </a:spcBef>
              <a:spcAft>
                <a:spcPts val="0"/>
              </a:spcAft>
              <a:buNone/>
            </a:pPr>
            <a:r>
              <a:rPr lang="en-US" sz="2600" dirty="0">
                <a:solidFill>
                  <a:srgbClr val="000000"/>
                </a:solidFill>
                <a:latin typeface="Calibri" panose="020F0502020204030204" pitchFamily="34" charset="0"/>
                <a:cs typeface="MS PGothic" panose="020B0600070205080204" pitchFamily="34" charset="-128"/>
              </a:rPr>
              <a:t>	</a:t>
            </a:r>
            <a:r>
              <a:rPr lang="fr-FR" sz="2600" dirty="0">
                <a:solidFill>
                  <a:srgbClr val="000000"/>
                </a:solidFill>
                <a:latin typeface="Calibri" panose="020F0502020204030204" pitchFamily="34" charset="0"/>
                <a:cs typeface="MS PGothic" panose="020B0600070205080204" pitchFamily="34" charset="-128"/>
              </a:rPr>
              <a:t>Comment les mesures procédurales s’appliquent-elles ?</a:t>
            </a:r>
            <a:endParaRPr lang="fr-FR" sz="1200" dirty="0">
              <a:latin typeface="Times New Roman" panose="02020603050405020304" pitchFamily="18" charset="0"/>
              <a:ea typeface="Times New Roman" panose="02020603050405020304" pitchFamily="18" charset="0"/>
            </a:endParaRPr>
          </a:p>
          <a:p>
            <a:pPr lvl="0">
              <a:lnSpc>
                <a:spcPct val="120000"/>
              </a:lnSpc>
              <a:spcAft>
                <a:spcPts val="0"/>
              </a:spcAft>
              <a:tabLst>
                <a:tab pos="457200" algn="l"/>
              </a:tabLst>
            </a:pPr>
            <a:r>
              <a:rPr lang="fr-FR" sz="2600" b="1" dirty="0">
                <a:solidFill>
                  <a:srgbClr val="000000"/>
                </a:solidFill>
                <a:latin typeface="Calibri" panose="020F0502020204030204" pitchFamily="34" charset="0"/>
                <a:cs typeface="MS PGothic" panose="020B0600070205080204" pitchFamily="34" charset="-128"/>
              </a:rPr>
              <a:t>4</a:t>
            </a:r>
            <a:r>
              <a:rPr lang="fr-FR" sz="2600" b="1" baseline="30000" dirty="0">
                <a:solidFill>
                  <a:srgbClr val="000000"/>
                </a:solidFill>
                <a:latin typeface="Calibri" panose="020F0502020204030204" pitchFamily="34" charset="0"/>
                <a:cs typeface="MS PGothic" panose="020B0600070205080204" pitchFamily="34" charset="-128"/>
              </a:rPr>
              <a:t>e</a:t>
            </a:r>
            <a:r>
              <a:rPr lang="fr-FR" sz="2600" b="1" dirty="0">
                <a:solidFill>
                  <a:srgbClr val="000000"/>
                </a:solidFill>
                <a:latin typeface="Calibri" panose="020F0502020204030204" pitchFamily="34" charset="0"/>
                <a:cs typeface="MS PGothic" panose="020B0600070205080204" pitchFamily="34" charset="-128"/>
              </a:rPr>
              <a:t> partie</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Bef>
                <a:spcPts val="625"/>
              </a:spcBef>
              <a:spcAft>
                <a:spcPts val="0"/>
              </a:spcAft>
              <a:buNone/>
            </a:pPr>
            <a:r>
              <a:rPr lang="en-US" sz="2600" dirty="0">
                <a:solidFill>
                  <a:srgbClr val="000000"/>
                </a:solidFill>
                <a:latin typeface="Calibri" panose="020F0502020204030204" pitchFamily="34" charset="0"/>
                <a:cs typeface="MS PGothic" panose="020B0600070205080204" pitchFamily="34" charset="-128"/>
              </a:rPr>
              <a:t>	</a:t>
            </a:r>
            <a:r>
              <a:rPr lang="fr-FR" sz="2600" dirty="0">
                <a:solidFill>
                  <a:srgbClr val="000000"/>
                </a:solidFill>
                <a:latin typeface="Calibri" panose="020F0502020204030204" pitchFamily="34" charset="0"/>
                <a:cs typeface="MS PGothic" panose="020B0600070205080204" pitchFamily="34" charset="-128"/>
              </a:rPr>
              <a:t>Pourquoi les mesures procédurales sont-elles nécessaires ?</a:t>
            </a:r>
            <a:endParaRPr lang="fr-FR" sz="1200" dirty="0">
              <a:effectLst/>
              <a:latin typeface="Times New Roman" panose="02020603050405020304" pitchFamily="18" charset="0"/>
              <a:ea typeface="Times New Roman" panose="02020603050405020304" pitchFamily="18" charset="0"/>
            </a:endParaRPr>
          </a:p>
        </p:txBody>
      </p:sp>
      <p:sp>
        <p:nvSpPr>
          <p:cNvPr id="307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E737BB-1885-45C2-A41B-51593DC32BF6}" type="slidenum">
              <a:rPr lang="en-US" altLang="fr-FR">
                <a:solidFill>
                  <a:srgbClr val="898989"/>
                </a:solidFill>
                <a:latin typeface="Calibri" panose="020F0502020204030204" pitchFamily="34" charset="0"/>
              </a:rPr>
              <a:pPr/>
              <a:t>2</a:t>
            </a:fld>
            <a:endParaRPr lang="en-US" altLang="fr-FR" dirty="0">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06363"/>
            <a:ext cx="8229600" cy="1143001"/>
          </a:xfrm>
        </p:spPr>
        <p:txBody>
          <a:bodyPr/>
          <a:lstStyle/>
          <a:p>
            <a:r>
              <a:rPr lang="fr-FR" altLang="en-US" b="1" dirty="0"/>
              <a:t>Données visées</a:t>
            </a:r>
          </a:p>
        </p:txBody>
      </p:sp>
      <p:sp>
        <p:nvSpPr>
          <p:cNvPr id="18435" name="Content Placeholder 2"/>
          <p:cNvSpPr>
            <a:spLocks noGrp="1"/>
          </p:cNvSpPr>
          <p:nvPr>
            <p:ph idx="1"/>
          </p:nvPr>
        </p:nvSpPr>
        <p:spPr>
          <a:xfrm>
            <a:off x="349250" y="1181099"/>
            <a:ext cx="8151813" cy="4525963"/>
          </a:xfrm>
        </p:spPr>
        <p:txBody>
          <a:bodyPr/>
          <a:lstStyle/>
          <a:p>
            <a:pPr>
              <a:buNone/>
            </a:pPr>
            <a:r>
              <a:rPr lang="fr-FR" sz="3000" dirty="0"/>
              <a:t>Mentionner autant que possible :</a:t>
            </a:r>
          </a:p>
          <a:p>
            <a:pPr lvl="0"/>
            <a:r>
              <a:rPr lang="fr-FR" sz="3000" dirty="0"/>
              <a:t>la localisation des données</a:t>
            </a:r>
          </a:p>
          <a:p>
            <a:pPr lvl="0"/>
            <a:r>
              <a:rPr lang="fr-FR" sz="3000" dirty="0"/>
              <a:t>les caractéristiques des données</a:t>
            </a:r>
          </a:p>
          <a:p>
            <a:pPr lvl="0"/>
            <a:r>
              <a:rPr lang="fr-FR" sz="3000" dirty="0"/>
              <a:t>la source de transmission de la communication </a:t>
            </a:r>
          </a:p>
          <a:p>
            <a:pPr lvl="0"/>
            <a:r>
              <a:rPr lang="fr-FR" sz="3000" dirty="0"/>
              <a:t>le fournisseur de services par lequel la communication a été transmise</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9931857-11DB-40E4-A374-EAD5556A82FB}" type="slidenum">
              <a:rPr lang="en-US" altLang="en-US">
                <a:solidFill>
                  <a:srgbClr val="898989"/>
                </a:solidFill>
                <a:latin typeface="Calibri" panose="020F0502020204030204" pitchFamily="34" charset="0"/>
              </a:rPr>
              <a:pPr/>
              <a:t>20</a:t>
            </a:fld>
            <a:endParaRPr lang="en-US" altLang="en-US" dirty="0">
              <a:solidFill>
                <a:srgbClr val="898989"/>
              </a:solidFill>
              <a:latin typeface="Calibri" panose="020F0502020204030204" pitchFamily="34" charset="0"/>
            </a:endParaRPr>
          </a:p>
        </p:txBody>
      </p:sp>
      <p:pic>
        <p:nvPicPr>
          <p:cNvPr id="18437" name="Picture 2" descr="Image result for data pandora box"/>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68992" y="4886149"/>
            <a:ext cx="7214572" cy="1847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06363"/>
            <a:ext cx="8229600" cy="1143001"/>
          </a:xfrm>
        </p:spPr>
        <p:txBody>
          <a:bodyPr/>
          <a:lstStyle/>
          <a:p>
            <a:r>
              <a:rPr lang="fr-FR" altLang="en-US" b="1" dirty="0"/>
              <a:t>Données visées</a:t>
            </a:r>
          </a:p>
        </p:txBody>
      </p:sp>
      <p:sp>
        <p:nvSpPr>
          <p:cNvPr id="18435" name="Content Placeholder 2"/>
          <p:cNvSpPr>
            <a:spLocks noGrp="1"/>
          </p:cNvSpPr>
          <p:nvPr>
            <p:ph idx="1"/>
          </p:nvPr>
        </p:nvSpPr>
        <p:spPr>
          <a:xfrm>
            <a:off x="349250" y="1181099"/>
            <a:ext cx="8151813" cy="4525963"/>
          </a:xfrm>
        </p:spPr>
        <p:txBody>
          <a:bodyPr/>
          <a:lstStyle/>
          <a:p>
            <a:pPr marL="0" indent="0">
              <a:buNone/>
            </a:pPr>
            <a:r>
              <a:rPr lang="fr-FR" sz="3000" dirty="0"/>
              <a:t>Mentionner autant que possible :</a:t>
            </a:r>
          </a:p>
          <a:p>
            <a:pPr lvl="0"/>
            <a:r>
              <a:rPr lang="fr-FR" sz="2800" dirty="0" smtClean="0"/>
              <a:t>d</a:t>
            </a:r>
            <a:r>
              <a:rPr lang="fr-FR" sz="2800" dirty="0" smtClean="0"/>
              <a:t>e quelle manière les </a:t>
            </a:r>
            <a:r>
              <a:rPr lang="fr-FR" sz="2800" dirty="0"/>
              <a:t>données ont été identifiées comme</a:t>
            </a:r>
          </a:p>
          <a:p>
            <a:pPr lvl="1"/>
            <a:r>
              <a:rPr lang="fr-FR" dirty="0"/>
              <a:t>possédées/contrôlées par la personne identifiée, ou</a:t>
            </a:r>
          </a:p>
          <a:p>
            <a:pPr lvl="1"/>
            <a:r>
              <a:rPr lang="fr-FR" dirty="0"/>
              <a:t>se trouvant dans le système informatique identifié</a:t>
            </a:r>
          </a:p>
          <a:p>
            <a:pPr lvl="0"/>
            <a:r>
              <a:rPr lang="fr-FR" sz="3000" dirty="0"/>
              <a:t>les informateurs</a:t>
            </a:r>
          </a:p>
          <a:p>
            <a:pPr lvl="0"/>
            <a:r>
              <a:rPr lang="fr-FR" sz="3000" dirty="0"/>
              <a:t>la fiabilité </a:t>
            </a:r>
          </a:p>
          <a:p>
            <a:pPr lvl="0"/>
            <a:r>
              <a:rPr lang="fr-FR" sz="3000" dirty="0"/>
              <a:t>la vérification</a:t>
            </a:r>
          </a:p>
          <a:p>
            <a:endParaRPr lang="fr-FR" dirty="0"/>
          </a:p>
          <a:p>
            <a:pPr algn="just"/>
            <a:endParaRPr lang="en-US" altLang="en-US" sz="3300" dirty="0"/>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9931857-11DB-40E4-A374-EAD5556A82FB}" type="slidenum">
              <a:rPr lang="en-US" altLang="en-US">
                <a:solidFill>
                  <a:srgbClr val="898989"/>
                </a:solidFill>
                <a:latin typeface="Calibri" panose="020F0502020204030204" pitchFamily="34" charset="0"/>
              </a:rPr>
              <a:pPr/>
              <a:t>21</a:t>
            </a:fld>
            <a:endParaRPr lang="en-US" altLang="en-US" dirty="0">
              <a:solidFill>
                <a:srgbClr val="898989"/>
              </a:solidFill>
              <a:latin typeface="Calibri" panose="020F0502020204030204" pitchFamily="34" charset="0"/>
            </a:endParaRPr>
          </a:p>
        </p:txBody>
      </p:sp>
      <p:pic>
        <p:nvPicPr>
          <p:cNvPr id="6" name="Picture 2" descr="Image result for data center clip art">
            <a:extLst>
              <a:ext uri="{FF2B5EF4-FFF2-40B4-BE49-F238E27FC236}">
                <a16:creationId xmlns:a16="http://schemas.microsoft.com/office/drawing/2014/main" xmlns="" id="{CC9E01E5-21F4-4119-8BDD-6D7D5750EC7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59083" y="4077873"/>
            <a:ext cx="2604957" cy="2604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Image result for confidential informant clipart">
            <a:extLst>
              <a:ext uri="{FF2B5EF4-FFF2-40B4-BE49-F238E27FC236}">
                <a16:creationId xmlns:a16="http://schemas.microsoft.com/office/drawing/2014/main" xmlns="" id="{CECD0526-08E2-459C-AFAD-B496DCD881C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68916" y="4116518"/>
            <a:ext cx="2604957" cy="2604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3528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06363"/>
            <a:ext cx="8229600" cy="1143001"/>
          </a:xfrm>
        </p:spPr>
        <p:txBody>
          <a:bodyPr/>
          <a:lstStyle/>
          <a:p>
            <a:r>
              <a:rPr lang="fr-FR" altLang="en-US" b="1" dirty="0"/>
              <a:t>Étude de cas</a:t>
            </a:r>
          </a:p>
        </p:txBody>
      </p:sp>
      <p:sp>
        <p:nvSpPr>
          <p:cNvPr id="18435" name="Content Placeholder 2"/>
          <p:cNvSpPr>
            <a:spLocks noGrp="1"/>
          </p:cNvSpPr>
          <p:nvPr>
            <p:ph idx="1"/>
          </p:nvPr>
        </p:nvSpPr>
        <p:spPr>
          <a:xfrm>
            <a:off x="349250" y="1181099"/>
            <a:ext cx="8151813" cy="4525963"/>
          </a:xfrm>
        </p:spPr>
        <p:txBody>
          <a:bodyPr/>
          <a:lstStyle/>
          <a:p>
            <a:pPr algn="just"/>
            <a:endParaRPr lang="en-US" altLang="en-US" sz="3300" dirty="0"/>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9931857-11DB-40E4-A374-EAD5556A82FB}" type="slidenum">
              <a:rPr lang="en-US" altLang="en-US">
                <a:solidFill>
                  <a:srgbClr val="898989"/>
                </a:solidFill>
                <a:latin typeface="Calibri" panose="020F0502020204030204" pitchFamily="34" charset="0"/>
              </a:rPr>
              <a:pPr/>
              <a:t>22</a:t>
            </a:fld>
            <a:endParaRPr lang="en-US" altLang="en-US" dirty="0">
              <a:solidFill>
                <a:srgbClr val="898989"/>
              </a:solidFill>
              <a:latin typeface="Calibri" panose="020F0502020204030204" pitchFamily="34" charset="0"/>
            </a:endParaRPr>
          </a:p>
        </p:txBody>
      </p:sp>
      <p:pic>
        <p:nvPicPr>
          <p:cNvPr id="8" name="Picture 7">
            <a:extLst>
              <a:ext uri="{FF2B5EF4-FFF2-40B4-BE49-F238E27FC236}">
                <a16:creationId xmlns:a16="http://schemas.microsoft.com/office/drawing/2014/main" xmlns="" id="{FB55DBF7-7C77-4B68-B218-3B5967F6E49A}"/>
              </a:ext>
            </a:extLst>
          </p:cNvPr>
          <p:cNvPicPr>
            <a:picLocks noChangeAspect="1"/>
          </p:cNvPicPr>
          <p:nvPr/>
        </p:nvPicPr>
        <p:blipFill>
          <a:blip r:embed="rId3"/>
          <a:stretch>
            <a:fillRect/>
          </a:stretch>
        </p:blipFill>
        <p:spPr>
          <a:xfrm>
            <a:off x="0" y="900752"/>
            <a:ext cx="9144000" cy="5875337"/>
          </a:xfrm>
          <a:prstGeom prst="rect">
            <a:avLst/>
          </a:prstGeom>
        </p:spPr>
      </p:pic>
    </p:spTree>
    <p:extLst>
      <p:ext uri="{BB962C8B-B14F-4D97-AF65-F5344CB8AC3E}">
        <p14:creationId xmlns:p14="http://schemas.microsoft.com/office/powerpoint/2010/main" xmlns="" val="3306411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62250"/>
            <a:ext cx="8229600" cy="1143000"/>
          </a:xfrm>
        </p:spPr>
        <p:txBody>
          <a:bodyPr/>
          <a:lstStyle/>
          <a:p>
            <a:r>
              <a:rPr lang="fr-FR" sz="4000" b="1" dirty="0"/>
              <a:t>3</a:t>
            </a:r>
            <a:r>
              <a:rPr lang="fr-FR" sz="4000" b="1" baseline="30000" dirty="0"/>
              <a:t>e</a:t>
            </a:r>
            <a:r>
              <a:rPr lang="fr-FR" sz="4000" b="1" dirty="0"/>
              <a:t> partie</a:t>
            </a:r>
            <a:br>
              <a:rPr lang="fr-FR" sz="4000" b="1" dirty="0"/>
            </a:br>
            <a:r>
              <a:rPr lang="fr-FR" sz="4000" b="1" dirty="0">
                <a:solidFill>
                  <a:srgbClr val="FF0000"/>
                </a:solidFill>
              </a:rPr>
              <a:t>Comment</a:t>
            </a:r>
            <a:r>
              <a:rPr lang="fr-FR" sz="4000" b="1" dirty="0">
                <a:solidFill>
                  <a:srgbClr val="000000"/>
                </a:solidFill>
              </a:rPr>
              <a:t> les mesures procédurales s’appliquent-elles ?</a:t>
            </a:r>
            <a:endParaRPr lang="fr-FR" sz="4000" b="1" dirty="0"/>
          </a:p>
        </p:txBody>
      </p:sp>
      <p:pic>
        <p:nvPicPr>
          <p:cNvPr id="20483" name="Picture 3"/>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6786563" y="4643438"/>
            <a:ext cx="1962150" cy="1766887"/>
          </a:xfrm>
        </p:spPr>
      </p:pic>
      <p:sp>
        <p:nvSpPr>
          <p:cNvPr id="2048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F1D2317-4B99-4376-993E-D239D4DE3013}" type="slidenum">
              <a:rPr lang="en-US" altLang="fr-FR">
                <a:solidFill>
                  <a:srgbClr val="898989"/>
                </a:solidFill>
                <a:latin typeface="Calibri" panose="020F0502020204030204" pitchFamily="34" charset="0"/>
              </a:rPr>
              <a:pPr/>
              <a:t>23</a:t>
            </a:fld>
            <a:endParaRPr lang="en-US" altLang="fr-FR" dirty="0">
              <a:solidFill>
                <a:srgbClr val="898989"/>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Image result for computer stethoscop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21062" y="1573250"/>
            <a:ext cx="1969862" cy="2090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itle 1"/>
          <p:cNvSpPr>
            <a:spLocks noGrp="1"/>
          </p:cNvSpPr>
          <p:nvPr>
            <p:ph type="title"/>
          </p:nvPr>
        </p:nvSpPr>
        <p:spPr>
          <a:xfrm>
            <a:off x="457200" y="301625"/>
            <a:ext cx="8229600" cy="1143000"/>
          </a:xfrm>
        </p:spPr>
        <p:txBody>
          <a:bodyPr/>
          <a:lstStyle/>
          <a:p>
            <a:r>
              <a:rPr lang="fr-FR" altLang="en-US" b="1" dirty="0"/>
              <a:t>Application des mesures procédurales</a:t>
            </a:r>
          </a:p>
        </p:txBody>
      </p:sp>
      <p:sp>
        <p:nvSpPr>
          <p:cNvPr id="21508" name="Content Placeholder 2"/>
          <p:cNvSpPr>
            <a:spLocks noGrp="1"/>
          </p:cNvSpPr>
          <p:nvPr>
            <p:ph idx="1"/>
          </p:nvPr>
        </p:nvSpPr>
        <p:spPr>
          <a:xfrm>
            <a:off x="509588" y="2079625"/>
            <a:ext cx="7275512" cy="4525963"/>
          </a:xfrm>
        </p:spPr>
        <p:txBody>
          <a:bodyPr/>
          <a:lstStyle/>
          <a:p>
            <a:pPr algn="just"/>
            <a:endParaRPr lang="fr-FR" altLang="en-US" dirty="0"/>
          </a:p>
          <a:p>
            <a:pPr lvl="1" algn="just"/>
            <a:r>
              <a:rPr lang="fr-FR" altLang="en-US" sz="3200" dirty="0"/>
              <a:t>Impératifs</a:t>
            </a:r>
            <a:r>
              <a:rPr lang="fr-FR" altLang="en-US" sz="3200" b="1" dirty="0">
                <a:solidFill>
                  <a:srgbClr val="FF0000"/>
                </a:solidFill>
              </a:rPr>
              <a:t> techniques</a:t>
            </a:r>
            <a:endParaRPr lang="fr-FR" altLang="en-US" sz="3200" dirty="0"/>
          </a:p>
          <a:p>
            <a:pPr lvl="1" algn="just"/>
            <a:endParaRPr lang="fr-FR" altLang="en-US" sz="3200" dirty="0"/>
          </a:p>
          <a:p>
            <a:pPr marL="457200" lvl="1" indent="0" algn="just">
              <a:buNone/>
            </a:pPr>
            <a:endParaRPr lang="fr-FR" altLang="en-US" sz="3200" dirty="0"/>
          </a:p>
          <a:p>
            <a:pPr marL="457200" lvl="1" indent="0" algn="just">
              <a:buNone/>
            </a:pPr>
            <a:endParaRPr lang="fr-FR" altLang="en-US" sz="3200" dirty="0"/>
          </a:p>
          <a:p>
            <a:pPr lvl="1" algn="just"/>
            <a:r>
              <a:rPr lang="fr-FR" altLang="en-US" sz="3200" dirty="0"/>
              <a:t>Impératifs de </a:t>
            </a:r>
            <a:r>
              <a:rPr lang="fr-FR" altLang="en-US" sz="3200" b="1" dirty="0">
                <a:solidFill>
                  <a:srgbClr val="FF0000"/>
                </a:solidFill>
              </a:rPr>
              <a:t>protection</a:t>
            </a:r>
            <a:r>
              <a:rPr lang="fr-FR" altLang="en-US" sz="3200" dirty="0"/>
              <a:t> </a:t>
            </a:r>
          </a:p>
        </p:txBody>
      </p:sp>
      <p:sp>
        <p:nvSpPr>
          <p:cNvPr id="2150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CF54427-2C7F-416B-B476-4B42BAFA0B24}" type="slidenum">
              <a:rPr lang="en-US" altLang="en-US">
                <a:solidFill>
                  <a:srgbClr val="898989"/>
                </a:solidFill>
                <a:latin typeface="Calibri" panose="020F0502020204030204" pitchFamily="34" charset="0"/>
              </a:rPr>
              <a:pPr/>
              <a:t>24</a:t>
            </a:fld>
            <a:endParaRPr lang="en-US" altLang="en-US" dirty="0">
              <a:solidFill>
                <a:srgbClr val="898989"/>
              </a:solidFill>
              <a:latin typeface="Calibri" panose="020F0502020204030204" pitchFamily="34" charset="0"/>
            </a:endParaRPr>
          </a:p>
        </p:txBody>
      </p:sp>
      <p:pic>
        <p:nvPicPr>
          <p:cNvPr id="21510" name="Picture 2" descr="Image result for privacy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35667" y="4298395"/>
            <a:ext cx="1379489" cy="196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6" descr="Related imag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184426" y="4478705"/>
            <a:ext cx="1702548" cy="169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10" descr="Image result for computer crime scen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009112" y="1771390"/>
            <a:ext cx="2152650" cy="169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62250"/>
            <a:ext cx="8229600" cy="1143000"/>
          </a:xfrm>
        </p:spPr>
        <p:txBody>
          <a:bodyPr/>
          <a:lstStyle/>
          <a:p>
            <a:r>
              <a:rPr lang="fr-FR" sz="4000" b="1" dirty="0"/>
              <a:t>Impératifs techniques</a:t>
            </a:r>
          </a:p>
        </p:txBody>
      </p:sp>
      <p:sp>
        <p:nvSpPr>
          <p:cNvPr id="2867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F8CE3F8-981D-4B54-8EC8-6C221EB1B480}" type="slidenum">
              <a:rPr lang="en-US" altLang="fr-FR">
                <a:solidFill>
                  <a:srgbClr val="898989"/>
                </a:solidFill>
                <a:latin typeface="Calibri" panose="020F0502020204030204" pitchFamily="34" charset="0"/>
              </a:rPr>
              <a:pPr/>
              <a:t>25</a:t>
            </a:fld>
            <a:endParaRPr lang="en-US" altLang="fr-FR" dirty="0">
              <a:solidFill>
                <a:srgbClr val="898989"/>
              </a:solidFill>
              <a:latin typeface="Calibri" panose="020F0502020204030204" pitchFamily="34" charset="0"/>
            </a:endParaRPr>
          </a:p>
        </p:txBody>
      </p:sp>
    </p:spTree>
    <p:extLst>
      <p:ext uri="{BB962C8B-B14F-4D97-AF65-F5344CB8AC3E}">
        <p14:creationId xmlns:p14="http://schemas.microsoft.com/office/powerpoint/2010/main" xmlns="" val="3069907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01625"/>
            <a:ext cx="8229600" cy="1143000"/>
          </a:xfrm>
        </p:spPr>
        <p:txBody>
          <a:bodyPr/>
          <a:lstStyle/>
          <a:p>
            <a:r>
              <a:rPr lang="fr-FR" altLang="en-US" b="1" dirty="0"/>
              <a:t>Impératifs techniques</a:t>
            </a:r>
          </a:p>
        </p:txBody>
      </p:sp>
      <p:sp>
        <p:nvSpPr>
          <p:cNvPr id="23555" name="Content Placeholder 2"/>
          <p:cNvSpPr>
            <a:spLocks noGrp="1"/>
          </p:cNvSpPr>
          <p:nvPr>
            <p:ph idx="1"/>
          </p:nvPr>
        </p:nvSpPr>
        <p:spPr>
          <a:xfrm>
            <a:off x="631825" y="1644650"/>
            <a:ext cx="7859713" cy="4843463"/>
          </a:xfrm>
        </p:spPr>
        <p:txBody>
          <a:bodyPr/>
          <a:lstStyle/>
          <a:p>
            <a:pPr lvl="0"/>
            <a:r>
              <a:rPr lang="fr-FR" dirty="0"/>
              <a:t>La Convention de Budapest prévoit les mesures procédurales suivantes :</a:t>
            </a:r>
            <a:endParaRPr lang="fr-FR" sz="1400" dirty="0"/>
          </a:p>
          <a:p>
            <a:pPr lvl="1"/>
            <a:r>
              <a:rPr lang="fr-FR" b="1" dirty="0">
                <a:solidFill>
                  <a:srgbClr val="FF0000"/>
                </a:solidFill>
              </a:rPr>
              <a:t>Conservation rapide de données informatiques stockées</a:t>
            </a:r>
            <a:endParaRPr lang="fr-FR" sz="1200" dirty="0">
              <a:solidFill>
                <a:srgbClr val="FF0000"/>
              </a:solidFill>
            </a:endParaRPr>
          </a:p>
          <a:p>
            <a:pPr lvl="1"/>
            <a:r>
              <a:rPr lang="fr-FR" b="1" dirty="0">
                <a:solidFill>
                  <a:srgbClr val="FF0000"/>
                </a:solidFill>
              </a:rPr>
              <a:t>Divulgation partielle de données de trafic conservées</a:t>
            </a:r>
            <a:endParaRPr lang="fr-FR" sz="1200" dirty="0">
              <a:solidFill>
                <a:srgbClr val="FF0000"/>
              </a:solidFill>
            </a:endParaRPr>
          </a:p>
          <a:p>
            <a:pPr lvl="1"/>
            <a:r>
              <a:rPr lang="fr-FR" b="1" dirty="0">
                <a:solidFill>
                  <a:srgbClr val="FF0000"/>
                </a:solidFill>
              </a:rPr>
              <a:t>Injonction de produire</a:t>
            </a:r>
            <a:endParaRPr lang="fr-FR" sz="1200" dirty="0">
              <a:solidFill>
                <a:srgbClr val="FF0000"/>
              </a:solidFill>
            </a:endParaRPr>
          </a:p>
          <a:p>
            <a:pPr lvl="1"/>
            <a:r>
              <a:rPr lang="fr-FR" b="1" dirty="0">
                <a:solidFill>
                  <a:srgbClr val="FF0000"/>
                </a:solidFill>
              </a:rPr>
              <a:t>Perquisition et saisie</a:t>
            </a:r>
            <a:endParaRPr lang="fr-FR" sz="1200" dirty="0">
              <a:solidFill>
                <a:srgbClr val="FF0000"/>
              </a:solidFill>
            </a:endParaRPr>
          </a:p>
          <a:p>
            <a:pPr lvl="1"/>
            <a:r>
              <a:rPr lang="fr-FR" b="1" dirty="0">
                <a:solidFill>
                  <a:srgbClr val="FF0000"/>
                </a:solidFill>
              </a:rPr>
              <a:t>Collecte en temps réel de données de trafic</a:t>
            </a:r>
            <a:endParaRPr lang="fr-FR" sz="1200" dirty="0">
              <a:solidFill>
                <a:srgbClr val="FF0000"/>
              </a:solidFill>
            </a:endParaRPr>
          </a:p>
          <a:p>
            <a:pPr lvl="1"/>
            <a:r>
              <a:rPr lang="fr-FR" b="1" dirty="0">
                <a:solidFill>
                  <a:srgbClr val="FF0000"/>
                </a:solidFill>
              </a:rPr>
              <a:t>Interception de données de contenu</a:t>
            </a:r>
            <a:endParaRPr lang="fr-FR" sz="1200" dirty="0">
              <a:solidFill>
                <a:srgbClr val="FF0000"/>
              </a:solidFill>
            </a:endParaRPr>
          </a:p>
          <a:p>
            <a:pPr lvl="1" algn="just" eaLnBrk="1" hangingPunct="1">
              <a:buFont typeface="Arial" panose="020B0604020202020204" pitchFamily="34" charset="0"/>
              <a:buChar char="•"/>
            </a:pPr>
            <a:endParaRPr lang="en-GB" sz="24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1625"/>
            <a:ext cx="8229600" cy="1143000"/>
          </a:xfrm>
        </p:spPr>
        <p:txBody>
          <a:bodyPr/>
          <a:lstStyle/>
          <a:p>
            <a:r>
              <a:rPr lang="fr-FR" altLang="en-US" b="1" dirty="0"/>
              <a:t>Impératifs techniques</a:t>
            </a:r>
          </a:p>
        </p:txBody>
      </p:sp>
      <p:sp>
        <p:nvSpPr>
          <p:cNvPr id="24579" name="Content Placeholder 2"/>
          <p:cNvSpPr>
            <a:spLocks noGrp="1"/>
          </p:cNvSpPr>
          <p:nvPr>
            <p:ph idx="1"/>
          </p:nvPr>
        </p:nvSpPr>
        <p:spPr>
          <a:xfrm>
            <a:off x="631825" y="1644650"/>
            <a:ext cx="7859713" cy="4843463"/>
          </a:xfrm>
        </p:spPr>
        <p:txBody>
          <a:bodyPr/>
          <a:lstStyle/>
          <a:p>
            <a:pPr lvl="0"/>
            <a:r>
              <a:rPr lang="fr-FR" b="1" dirty="0">
                <a:solidFill>
                  <a:srgbClr val="FF0000"/>
                </a:solidFill>
              </a:rPr>
              <a:t>Les mesures techniques dépendent des investigations</a:t>
            </a:r>
            <a:endParaRPr lang="fr-FR" sz="1400" dirty="0">
              <a:solidFill>
                <a:srgbClr val="FF0000"/>
              </a:solidFill>
            </a:endParaRPr>
          </a:p>
          <a:p>
            <a:pPr lvl="0"/>
            <a:r>
              <a:rPr lang="fr-FR" dirty="0"/>
              <a:t>Par exemple :</a:t>
            </a:r>
            <a:endParaRPr lang="fr-FR" sz="1400" dirty="0"/>
          </a:p>
          <a:p>
            <a:pPr lvl="1"/>
            <a:r>
              <a:rPr lang="fr-FR" dirty="0"/>
              <a:t>pour obtenir des </a:t>
            </a:r>
            <a:r>
              <a:rPr lang="fr-FR" b="1" dirty="0">
                <a:solidFill>
                  <a:srgbClr val="FF0000"/>
                </a:solidFill>
              </a:rPr>
              <a:t>informations d’inscription</a:t>
            </a:r>
            <a:r>
              <a:rPr lang="fr-FR" dirty="0"/>
              <a:t>, on demande une </a:t>
            </a:r>
            <a:r>
              <a:rPr lang="fr-FR" b="1" dirty="0">
                <a:solidFill>
                  <a:srgbClr val="FF0000"/>
                </a:solidFill>
              </a:rPr>
              <a:t>injonction de produire</a:t>
            </a:r>
            <a:endParaRPr lang="fr-FR" sz="1200" dirty="0">
              <a:solidFill>
                <a:srgbClr val="FF0000"/>
              </a:solidFill>
            </a:endParaRPr>
          </a:p>
          <a:p>
            <a:pPr lvl="1"/>
            <a:r>
              <a:rPr lang="fr-FR" dirty="0"/>
              <a:t>pour obtenir le </a:t>
            </a:r>
            <a:r>
              <a:rPr lang="fr-FR" b="1" dirty="0">
                <a:solidFill>
                  <a:srgbClr val="FF0000"/>
                </a:solidFill>
              </a:rPr>
              <a:t>contenu d’une communication future</a:t>
            </a:r>
            <a:r>
              <a:rPr lang="fr-FR" dirty="0"/>
              <a:t>, on demande l’</a:t>
            </a:r>
            <a:r>
              <a:rPr lang="fr-FR" b="1" dirty="0">
                <a:solidFill>
                  <a:srgbClr val="FF0000"/>
                </a:solidFill>
              </a:rPr>
              <a:t>interception de données de contenu</a:t>
            </a:r>
            <a:endParaRPr lang="fr-FR" sz="12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1625"/>
            <a:ext cx="8229600" cy="1143000"/>
          </a:xfrm>
        </p:spPr>
        <p:txBody>
          <a:bodyPr/>
          <a:lstStyle/>
          <a:p>
            <a:r>
              <a:rPr lang="fr-FR" altLang="en-US" sz="4200" b="1" dirty="0"/>
              <a:t>Étude de cas : impératifs techniques</a:t>
            </a:r>
          </a:p>
        </p:txBody>
      </p:sp>
      <p:sp>
        <p:nvSpPr>
          <p:cNvPr id="24579" name="Content Placeholder 2"/>
          <p:cNvSpPr>
            <a:spLocks noGrp="1"/>
          </p:cNvSpPr>
          <p:nvPr>
            <p:ph idx="1"/>
          </p:nvPr>
        </p:nvSpPr>
        <p:spPr>
          <a:xfrm>
            <a:off x="631825" y="1644650"/>
            <a:ext cx="2882084" cy="4843463"/>
          </a:xfrm>
        </p:spPr>
        <p:txBody>
          <a:bodyPr/>
          <a:lstStyle/>
          <a:p>
            <a:pPr lvl="0" algn="just">
              <a:spcAft>
                <a:spcPts val="0"/>
              </a:spcAft>
              <a:tabLst>
                <a:tab pos="457200" algn="l"/>
              </a:tabLst>
            </a:pPr>
            <a:r>
              <a:rPr lang="fr-FR" sz="2800" b="1" dirty="0">
                <a:solidFill>
                  <a:srgbClr val="FF0000"/>
                </a:solidFill>
                <a:latin typeface="Calibri" panose="020F0502020204030204" pitchFamily="34" charset="0"/>
                <a:cs typeface="MS PGothic" panose="020B0600070205080204" pitchFamily="34" charset="-128"/>
              </a:rPr>
              <a:t>Injonction de produire/saisie </a:t>
            </a:r>
            <a:r>
              <a:rPr lang="fr-FR" sz="2800" dirty="0">
                <a:latin typeface="Calibri" panose="020F0502020204030204" pitchFamily="34" charset="0"/>
                <a:cs typeface="MS PGothic" panose="020B0600070205080204" pitchFamily="34" charset="-128"/>
              </a:rPr>
              <a:t>pour obtenir des coordonnées bancaires à la Docklands Security Bank of Norland</a:t>
            </a:r>
            <a:r>
              <a:rPr lang="fr-FR" sz="2800" dirty="0">
                <a:solidFill>
                  <a:srgbClr val="FF0000"/>
                </a:solidFill>
                <a:latin typeface="Calibri" panose="020F0502020204030204" pitchFamily="34" charset="0"/>
                <a:cs typeface="MS PGothic" panose="020B0600070205080204" pitchFamily="34" charset="-128"/>
              </a:rPr>
              <a:t> </a:t>
            </a:r>
            <a:endParaRPr lang="fr-FR"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701CE8A5-B44F-4158-9E47-4BAE6323BE6A}"/>
              </a:ext>
            </a:extLst>
          </p:cNvPr>
          <p:cNvPicPr>
            <a:picLocks noChangeAspect="1"/>
          </p:cNvPicPr>
          <p:nvPr/>
        </p:nvPicPr>
        <p:blipFill>
          <a:blip r:embed="rId3"/>
          <a:stretch>
            <a:fillRect/>
          </a:stretch>
        </p:blipFill>
        <p:spPr>
          <a:xfrm>
            <a:off x="3513909" y="1518892"/>
            <a:ext cx="5538651" cy="5094977"/>
          </a:xfrm>
          <a:prstGeom prst="rect">
            <a:avLst/>
          </a:prstGeom>
        </p:spPr>
      </p:pic>
    </p:spTree>
    <p:extLst>
      <p:ext uri="{BB962C8B-B14F-4D97-AF65-F5344CB8AC3E}">
        <p14:creationId xmlns:p14="http://schemas.microsoft.com/office/powerpoint/2010/main" xmlns="" val="3728003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1625"/>
            <a:ext cx="8229600" cy="1143000"/>
          </a:xfrm>
        </p:spPr>
        <p:txBody>
          <a:bodyPr/>
          <a:lstStyle/>
          <a:p>
            <a:r>
              <a:rPr lang="fr-FR" altLang="en-US" sz="4200" b="1" dirty="0"/>
              <a:t>Étude de cas : impératifs techniques</a:t>
            </a:r>
          </a:p>
        </p:txBody>
      </p:sp>
      <p:sp>
        <p:nvSpPr>
          <p:cNvPr id="24579" name="Content Placeholder 2"/>
          <p:cNvSpPr>
            <a:spLocks noGrp="1"/>
          </p:cNvSpPr>
          <p:nvPr>
            <p:ph idx="1"/>
          </p:nvPr>
        </p:nvSpPr>
        <p:spPr>
          <a:xfrm>
            <a:off x="631825" y="1644650"/>
            <a:ext cx="2700857" cy="4843463"/>
          </a:xfrm>
        </p:spPr>
        <p:txBody>
          <a:bodyPr/>
          <a:lstStyle/>
          <a:p>
            <a:pPr lvl="0"/>
            <a:r>
              <a:rPr lang="fr-FR" sz="3000" b="1" dirty="0">
                <a:solidFill>
                  <a:srgbClr val="FF0000"/>
                </a:solidFill>
              </a:rPr>
              <a:t>Conservation rapide/</a:t>
            </a:r>
          </a:p>
          <a:p>
            <a:pPr marL="0" lvl="0" indent="0">
              <a:buNone/>
            </a:pPr>
            <a:r>
              <a:rPr lang="fr-FR" sz="3000" b="1" dirty="0">
                <a:solidFill>
                  <a:srgbClr val="FF0000"/>
                </a:solidFill>
              </a:rPr>
              <a:t>Divulgation partielle de données de trafic </a:t>
            </a:r>
            <a:r>
              <a:rPr lang="fr-FR" sz="3000" dirty="0"/>
              <a:t>pour un e-mail envoyé d’UBP à la FBA</a:t>
            </a:r>
          </a:p>
          <a:p>
            <a:pPr algn="just" eaLnBrk="1" hangingPunct="1"/>
            <a:endParaRPr lang="en-US" sz="2800" dirty="0"/>
          </a:p>
        </p:txBody>
      </p:sp>
      <p:pic>
        <p:nvPicPr>
          <p:cNvPr id="5" name="Picture 4">
            <a:extLst>
              <a:ext uri="{FF2B5EF4-FFF2-40B4-BE49-F238E27FC236}">
                <a16:creationId xmlns:a16="http://schemas.microsoft.com/office/drawing/2014/main" xmlns="" id="{46E041F0-DB05-4F5E-941A-819306099825}"/>
              </a:ext>
            </a:extLst>
          </p:cNvPr>
          <p:cNvPicPr>
            <a:picLocks noChangeAspect="1"/>
          </p:cNvPicPr>
          <p:nvPr/>
        </p:nvPicPr>
        <p:blipFill>
          <a:blip r:embed="rId3"/>
          <a:stretch>
            <a:fillRect/>
          </a:stretch>
        </p:blipFill>
        <p:spPr>
          <a:xfrm>
            <a:off x="3332682" y="1273997"/>
            <a:ext cx="5811318" cy="5884448"/>
          </a:xfrm>
          <a:prstGeom prst="rect">
            <a:avLst/>
          </a:prstGeom>
        </p:spPr>
      </p:pic>
    </p:spTree>
    <p:extLst>
      <p:ext uri="{BB962C8B-B14F-4D97-AF65-F5344CB8AC3E}">
        <p14:creationId xmlns:p14="http://schemas.microsoft.com/office/powerpoint/2010/main" xmlns="" val="116764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274638"/>
            <a:ext cx="8229600" cy="773112"/>
          </a:xfrm>
        </p:spPr>
        <p:txBody>
          <a:bodyPr/>
          <a:lstStyle/>
          <a:p>
            <a:pPr eaLnBrk="1" hangingPunct="1"/>
            <a:r>
              <a:rPr lang="fr-FR" b="1" dirty="0"/>
              <a:t>Objectifs de la session</a:t>
            </a:r>
          </a:p>
        </p:txBody>
      </p:sp>
      <p:sp>
        <p:nvSpPr>
          <p:cNvPr id="4" name="Content Placeholder 2"/>
          <p:cNvSpPr txBox="1">
            <a:spLocks/>
          </p:cNvSpPr>
          <p:nvPr/>
        </p:nvSpPr>
        <p:spPr bwMode="auto">
          <a:xfrm>
            <a:off x="457200" y="1047750"/>
            <a:ext cx="8512175" cy="5338763"/>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ts val="430"/>
              </a:spcBef>
              <a:spcAft>
                <a:spcPts val="0"/>
              </a:spcAft>
            </a:pPr>
            <a:r>
              <a:rPr lang="fr-FR" dirty="0">
                <a:solidFill>
                  <a:srgbClr val="000000"/>
                </a:solidFill>
                <a:latin typeface="Calibri"/>
                <a:ea typeface="MS PGothic"/>
                <a:cs typeface="MS PGothic"/>
              </a:rPr>
              <a:t>À l’issue de cette session, les participants :</a:t>
            </a:r>
          </a:p>
          <a:p>
            <a:pPr>
              <a:spcBef>
                <a:spcPts val="430"/>
              </a:spcBef>
              <a:spcAft>
                <a:spcPts val="0"/>
              </a:spcAft>
            </a:pPr>
            <a:endParaRPr lang="fr-FR" dirty="0">
              <a:latin typeface="Times New Roman"/>
              <a:ea typeface="Times New Roman"/>
            </a:endParaRPr>
          </a:p>
          <a:p>
            <a:pPr lvl="0" algn="just">
              <a:spcAft>
                <a:spcPts val="0"/>
              </a:spcAft>
              <a:buFont typeface="Arial"/>
              <a:buChar char="•"/>
              <a:tabLst>
                <a:tab pos="457200" algn="l"/>
              </a:tabLst>
            </a:pPr>
            <a:r>
              <a:rPr lang="fr-FR" dirty="0">
                <a:solidFill>
                  <a:srgbClr val="000000"/>
                </a:solidFill>
                <a:latin typeface="Calibri"/>
                <a:ea typeface="MS PGothic"/>
                <a:cs typeface="+mn-cs"/>
              </a:rPr>
              <a:t>sauront selon quelles modalités les différents systèmes juridiques permettent de demander des mesures procédurales ;</a:t>
            </a:r>
          </a:p>
          <a:p>
            <a:pPr lvl="0" algn="just">
              <a:spcAft>
                <a:spcPts val="0"/>
              </a:spcAft>
              <a:buFont typeface="Arial"/>
              <a:buChar char="•"/>
              <a:tabLst>
                <a:tab pos="457200" algn="l"/>
              </a:tabLst>
            </a:pPr>
            <a:endParaRPr lang="fr-FR" dirty="0">
              <a:latin typeface="Times New Roman"/>
              <a:ea typeface="Times New Roman"/>
              <a:cs typeface="Times New Roman"/>
            </a:endParaRPr>
          </a:p>
          <a:p>
            <a:pPr lvl="0" algn="just">
              <a:spcAft>
                <a:spcPts val="0"/>
              </a:spcAft>
              <a:buFont typeface="Arial"/>
              <a:buChar char="•"/>
              <a:tabLst>
                <a:tab pos="457200" algn="l"/>
              </a:tabLst>
            </a:pPr>
            <a:r>
              <a:rPr lang="fr-FR" dirty="0">
                <a:solidFill>
                  <a:srgbClr val="000000"/>
                </a:solidFill>
                <a:latin typeface="Calibri"/>
                <a:ea typeface="MS PGothic"/>
                <a:cs typeface="+mn-cs"/>
              </a:rPr>
              <a:t>connaîtront des faits spécifiques relatifs aux demandes de mesures procédurales ou d’enquête visant des preuves électroniques ;</a:t>
            </a:r>
          </a:p>
          <a:p>
            <a:pPr lvl="0" algn="just">
              <a:spcAft>
                <a:spcPts val="0"/>
              </a:spcAft>
              <a:buFont typeface="Arial"/>
              <a:buChar char="•"/>
              <a:tabLst>
                <a:tab pos="457200" algn="l"/>
              </a:tabLst>
            </a:pPr>
            <a:endParaRPr lang="fr-FR" dirty="0">
              <a:latin typeface="Times New Roman"/>
              <a:ea typeface="Times New Roman"/>
              <a:cs typeface="Times New Roman"/>
            </a:endParaRPr>
          </a:p>
          <a:p>
            <a:pPr lvl="0" algn="just">
              <a:spcAft>
                <a:spcPts val="0"/>
              </a:spcAft>
              <a:buFont typeface="Arial"/>
              <a:buChar char="•"/>
              <a:tabLst>
                <a:tab pos="457200" algn="l"/>
              </a:tabLst>
            </a:pPr>
            <a:r>
              <a:rPr lang="fr-FR" dirty="0">
                <a:latin typeface="Calibri"/>
                <a:ea typeface="MS PGothic"/>
                <a:cs typeface="Times New Roman"/>
              </a:rPr>
              <a:t>connaîtront certaines des conditions et sauvegardes à garder à l’esprit au moment de demander des mesures procédurales.</a:t>
            </a:r>
            <a:endParaRPr lang="fr-FR" dirty="0">
              <a:latin typeface="Times New Roman"/>
              <a:ea typeface="Times New Roman"/>
              <a:cs typeface="Times New Roman"/>
            </a:endParaRPr>
          </a:p>
          <a:p>
            <a:pPr algn="just">
              <a:spcBef>
                <a:spcPct val="20000"/>
              </a:spcBef>
              <a:buFont typeface="Arial" charset="0"/>
              <a:buChar char="•"/>
              <a:defRPr/>
            </a:pPr>
            <a:endParaRPr lang="en-GB" dirty="0">
              <a:solidFill>
                <a:srgbClr val="000000"/>
              </a:solidFill>
              <a:latin typeface="+mj-lt"/>
            </a:endParaRPr>
          </a:p>
          <a:p>
            <a:pPr marL="0" indent="0">
              <a:spcBef>
                <a:spcPct val="20000"/>
              </a:spcBef>
              <a:defRPr/>
            </a:pPr>
            <a:endParaRPr lang="en-US" dirty="0">
              <a:solidFill>
                <a:srgbClr val="000000"/>
              </a:solidFill>
              <a:latin typeface="+mj-lt"/>
              <a:ea typeface="MS PGothic" charset="0"/>
              <a:cs typeface="MS PGothic" charset="0"/>
            </a:endParaRPr>
          </a:p>
        </p:txBody>
      </p:sp>
      <p:sp>
        <p:nvSpPr>
          <p:cNvPr id="410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74655D5-F9A0-443F-8A6E-BEB20107D858}" type="slidenum">
              <a:rPr lang="en-US" altLang="fr-FR">
                <a:solidFill>
                  <a:srgbClr val="898989"/>
                </a:solidFill>
                <a:latin typeface="Calibri" panose="020F0502020204030204" pitchFamily="34" charset="0"/>
              </a:rPr>
              <a:pPr/>
              <a:t>3</a:t>
            </a:fld>
            <a:endParaRPr lang="en-US" altLang="fr-FR" dirty="0">
              <a:solidFill>
                <a:srgbClr val="898989"/>
              </a:solidFill>
              <a:latin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36525"/>
            <a:ext cx="8229600" cy="1143000"/>
          </a:xfrm>
        </p:spPr>
        <p:txBody>
          <a:bodyPr/>
          <a:lstStyle/>
          <a:p>
            <a:r>
              <a:rPr lang="fr-FR" altLang="en-US" b="1" dirty="0"/>
              <a:t>Impératifs techniques</a:t>
            </a:r>
          </a:p>
        </p:txBody>
      </p:sp>
      <p:sp>
        <p:nvSpPr>
          <p:cNvPr id="25603" name="Content Placeholder 2"/>
          <p:cNvSpPr>
            <a:spLocks noGrp="1"/>
          </p:cNvSpPr>
          <p:nvPr>
            <p:ph idx="1"/>
          </p:nvPr>
        </p:nvSpPr>
        <p:spPr>
          <a:xfrm>
            <a:off x="457200" y="1396301"/>
            <a:ext cx="8001000" cy="4525963"/>
          </a:xfrm>
        </p:spPr>
        <p:txBody>
          <a:bodyPr/>
          <a:lstStyle/>
          <a:p>
            <a:pPr lvl="0"/>
            <a:r>
              <a:rPr lang="fr-FR" sz="3600" dirty="0"/>
              <a:t>Les moyens d’exécution varient selon :</a:t>
            </a:r>
          </a:p>
          <a:p>
            <a:pPr lvl="1"/>
            <a:r>
              <a:rPr lang="fr-FR" sz="3200" dirty="0"/>
              <a:t>le champ d’application de la mesure procédurale</a:t>
            </a:r>
          </a:p>
          <a:p>
            <a:pPr lvl="1"/>
            <a:r>
              <a:rPr lang="fr-FR" sz="3200" dirty="0"/>
              <a:t>les données de localisation</a:t>
            </a:r>
          </a:p>
          <a:p>
            <a:pPr lvl="1"/>
            <a:r>
              <a:rPr lang="fr-FR" sz="3200" dirty="0"/>
              <a:t>la nature des données à obtenir</a:t>
            </a:r>
          </a:p>
          <a:p>
            <a:pPr lvl="1"/>
            <a:r>
              <a:rPr lang="fr-FR" sz="3200" dirty="0"/>
              <a:t>la nature des équipements/locaux du fournisseur de services</a:t>
            </a: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853BB2A-87F1-43A5-8F12-5AD8F3B5706A}" type="slidenum">
              <a:rPr lang="en-US" altLang="en-US">
                <a:solidFill>
                  <a:srgbClr val="898989"/>
                </a:solidFill>
                <a:latin typeface="Calibri" panose="020F0502020204030204" pitchFamily="34" charset="0"/>
              </a:rPr>
              <a:pPr/>
              <a:t>30</a:t>
            </a:fld>
            <a:endParaRPr lang="en-US" altLang="en-US" dirty="0">
              <a:solidFill>
                <a:srgbClr val="898989"/>
              </a:solidFill>
              <a:latin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DCD1F46-B09F-4327-AE6E-A189F883E8F4}"/>
              </a:ext>
            </a:extLst>
          </p:cNvPr>
          <p:cNvSpPr>
            <a:spLocks noGrp="1"/>
          </p:cNvSpPr>
          <p:nvPr>
            <p:ph type="sldNum" sz="quarter" idx="12"/>
          </p:nvPr>
        </p:nvSpPr>
        <p:spPr/>
        <p:txBody>
          <a:bodyPr/>
          <a:lstStyle/>
          <a:p>
            <a:fld id="{385311C2-2F51-4DAB-A587-301D32DA086D}" type="slidenum">
              <a:rPr lang="en-US" altLang="en-US" smtClean="0"/>
              <a:pPr/>
              <a:t>31</a:t>
            </a:fld>
            <a:endParaRPr lang="en-US" altLang="en-US" dirty="0"/>
          </a:p>
        </p:txBody>
      </p:sp>
      <p:pic>
        <p:nvPicPr>
          <p:cNvPr id="6" name="Picture 5">
            <a:extLst>
              <a:ext uri="{FF2B5EF4-FFF2-40B4-BE49-F238E27FC236}">
                <a16:creationId xmlns:a16="http://schemas.microsoft.com/office/drawing/2014/main" xmlns="" id="{A9A56241-21A8-4A02-8AE7-0373164AA146}"/>
              </a:ext>
            </a:extLst>
          </p:cNvPr>
          <p:cNvPicPr>
            <a:picLocks noChangeAspect="1"/>
          </p:cNvPicPr>
          <p:nvPr/>
        </p:nvPicPr>
        <p:blipFill>
          <a:blip r:embed="rId3"/>
          <a:stretch>
            <a:fillRect/>
          </a:stretch>
        </p:blipFill>
        <p:spPr>
          <a:xfrm>
            <a:off x="200353" y="1656038"/>
            <a:ext cx="8743293" cy="4337493"/>
          </a:xfrm>
          <a:prstGeom prst="rect">
            <a:avLst/>
          </a:prstGeom>
        </p:spPr>
      </p:pic>
      <p:sp>
        <p:nvSpPr>
          <p:cNvPr id="5" name="Title 1">
            <a:extLst>
              <a:ext uri="{FF2B5EF4-FFF2-40B4-BE49-F238E27FC236}">
                <a16:creationId xmlns:a16="http://schemas.microsoft.com/office/drawing/2014/main" xmlns="" id="{18C8BFDF-CEF8-4C8B-A642-8A4ED7230507}"/>
              </a:ext>
            </a:extLst>
          </p:cNvPr>
          <p:cNvSpPr>
            <a:spLocks noGrp="1"/>
          </p:cNvSpPr>
          <p:nvPr>
            <p:ph type="title"/>
          </p:nvPr>
        </p:nvSpPr>
        <p:spPr>
          <a:xfrm>
            <a:off x="457200" y="136525"/>
            <a:ext cx="8229600" cy="1143000"/>
          </a:xfrm>
        </p:spPr>
        <p:txBody>
          <a:bodyPr/>
          <a:lstStyle/>
          <a:p>
            <a:r>
              <a:rPr lang="fr-FR" altLang="en-US" sz="4200" b="1" dirty="0"/>
              <a:t>Étude de cas : impératifs techniques</a:t>
            </a:r>
          </a:p>
        </p:txBody>
      </p:sp>
    </p:spTree>
    <p:extLst>
      <p:ext uri="{BB962C8B-B14F-4D97-AF65-F5344CB8AC3E}">
        <p14:creationId xmlns:p14="http://schemas.microsoft.com/office/powerpoint/2010/main" xmlns="" val="1673572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r-FR" altLang="en-US" b="1" dirty="0"/>
              <a:t>Présences requises</a:t>
            </a:r>
          </a:p>
        </p:txBody>
      </p:sp>
      <p:sp>
        <p:nvSpPr>
          <p:cNvPr id="26627" name="Content Placeholder 2"/>
          <p:cNvSpPr>
            <a:spLocks noGrp="1"/>
          </p:cNvSpPr>
          <p:nvPr>
            <p:ph idx="1"/>
          </p:nvPr>
        </p:nvSpPr>
        <p:spPr>
          <a:xfrm>
            <a:off x="457200" y="1624013"/>
            <a:ext cx="8229600" cy="4525962"/>
          </a:xfrm>
        </p:spPr>
        <p:txBody>
          <a:bodyPr/>
          <a:lstStyle/>
          <a:p>
            <a:pPr lvl="0" algn="just">
              <a:spcAft>
                <a:spcPts val="0"/>
              </a:spcAft>
              <a:tabLst>
                <a:tab pos="457200" algn="l"/>
              </a:tabLst>
            </a:pPr>
            <a:r>
              <a:rPr lang="fr-FR" dirty="0">
                <a:solidFill>
                  <a:srgbClr val="000000"/>
                </a:solidFill>
                <a:latin typeface="Calibri" panose="020F0502020204030204" pitchFamily="34" charset="0"/>
                <a:cs typeface="MS PGothic" panose="020B0600070205080204" pitchFamily="34" charset="-128"/>
              </a:rPr>
              <a:t>Énumérer les </a:t>
            </a:r>
            <a:r>
              <a:rPr lang="fr-FR" b="1" dirty="0">
                <a:solidFill>
                  <a:srgbClr val="FF0000"/>
                </a:solidFill>
                <a:latin typeface="Calibri" panose="020F0502020204030204" pitchFamily="34" charset="0"/>
                <a:cs typeface="MS PGothic" panose="020B0600070205080204" pitchFamily="34" charset="-128"/>
              </a:rPr>
              <a:t>personnes qui doivent accompagner</a:t>
            </a:r>
            <a:r>
              <a:rPr lang="fr-FR" dirty="0">
                <a:solidFill>
                  <a:srgbClr val="000000"/>
                </a:solidFill>
                <a:latin typeface="Calibri" panose="020F0502020204030204" pitchFamily="34" charset="0"/>
                <a:cs typeface="MS PGothic" panose="020B0600070205080204" pitchFamily="34" charset="-128"/>
              </a:rPr>
              <a:t> l’exécuteur de la mesure</a:t>
            </a:r>
            <a:endParaRPr lang="fr-FR" sz="14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tabLst>
                <a:tab pos="457200" algn="l"/>
              </a:tabLst>
            </a:pPr>
            <a:r>
              <a:rPr lang="fr-FR" dirty="0">
                <a:solidFill>
                  <a:srgbClr val="000000"/>
                </a:solidFill>
                <a:latin typeface="Calibri" panose="020F0502020204030204" pitchFamily="34" charset="0"/>
                <a:cs typeface="MS PGothic" panose="020B0600070205080204" pitchFamily="34" charset="-128"/>
              </a:rPr>
              <a:t>Ce peuvent être :</a:t>
            </a:r>
            <a:endParaRPr lang="fr-FR" sz="14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dirty="0">
                <a:solidFill>
                  <a:srgbClr val="000000"/>
                </a:solidFill>
                <a:latin typeface="Calibri" panose="020F0502020204030204" pitchFamily="34" charset="0"/>
                <a:cs typeface="MS PGothic" panose="020B0600070205080204" pitchFamily="34" charset="-128"/>
              </a:rPr>
              <a:t>des membres des forces de l’ordre pour une </a:t>
            </a:r>
            <a:r>
              <a:rPr lang="fr-FR" b="1" dirty="0">
                <a:solidFill>
                  <a:srgbClr val="FF0000"/>
                </a:solidFill>
                <a:latin typeface="Calibri" panose="020F0502020204030204" pitchFamily="34" charset="0"/>
                <a:cs typeface="MS PGothic" panose="020B0600070205080204" pitchFamily="34" charset="-128"/>
              </a:rPr>
              <a:t>assistance pratique</a:t>
            </a:r>
            <a:endParaRPr lang="fr-FR" sz="11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dirty="0">
                <a:latin typeface="Calibri" panose="020F0502020204030204" pitchFamily="34" charset="0"/>
                <a:cs typeface="MS PGothic" panose="020B0600070205080204" pitchFamily="34" charset="-128"/>
              </a:rPr>
              <a:t>des</a:t>
            </a:r>
            <a:r>
              <a:rPr lang="fr-FR" b="1" dirty="0">
                <a:solidFill>
                  <a:srgbClr val="FF0000"/>
                </a:solidFill>
                <a:latin typeface="Calibri" panose="020F0502020204030204" pitchFamily="34" charset="0"/>
                <a:cs typeface="MS PGothic" panose="020B0600070205080204" pitchFamily="34" charset="-128"/>
              </a:rPr>
              <a:t> experts </a:t>
            </a:r>
            <a:r>
              <a:rPr lang="fr-FR" dirty="0">
                <a:latin typeface="Calibri" panose="020F0502020204030204" pitchFamily="34" charset="0"/>
                <a:cs typeface="MS PGothic" panose="020B0600070205080204" pitchFamily="34" charset="-128"/>
              </a:rPr>
              <a:t>pour une</a:t>
            </a:r>
            <a:r>
              <a:rPr lang="fr-FR" b="1" dirty="0">
                <a:latin typeface="Calibri" panose="020F0502020204030204" pitchFamily="34" charset="0"/>
                <a:cs typeface="MS PGothic" panose="020B0600070205080204" pitchFamily="34" charset="-128"/>
              </a:rPr>
              <a:t> </a:t>
            </a:r>
            <a:r>
              <a:rPr lang="fr-FR" b="1" dirty="0">
                <a:solidFill>
                  <a:srgbClr val="FF0000"/>
                </a:solidFill>
                <a:latin typeface="Calibri" panose="020F0502020204030204" pitchFamily="34" charset="0"/>
                <a:cs typeface="MS PGothic" panose="020B0600070205080204" pitchFamily="34" charset="-128"/>
              </a:rPr>
              <a:t>assistance technique </a:t>
            </a:r>
            <a:endParaRPr lang="fr-FR" sz="11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dirty="0">
                <a:latin typeface="Calibri" panose="020F0502020204030204" pitchFamily="34" charset="0"/>
                <a:cs typeface="MS PGothic" panose="020B0600070205080204" pitchFamily="34" charset="-128"/>
              </a:rPr>
              <a:t>des </a:t>
            </a:r>
            <a:r>
              <a:rPr lang="fr-FR" b="1" dirty="0">
                <a:solidFill>
                  <a:srgbClr val="FF0000"/>
                </a:solidFill>
                <a:latin typeface="Calibri" panose="020F0502020204030204" pitchFamily="34" charset="0"/>
                <a:cs typeface="MS PGothic" panose="020B0600070205080204" pitchFamily="34" charset="-128"/>
              </a:rPr>
              <a:t>personnes </a:t>
            </a:r>
            <a:r>
              <a:rPr lang="fr-FR" dirty="0">
                <a:latin typeface="Calibri" panose="020F0502020204030204" pitchFamily="34" charset="0"/>
                <a:cs typeface="MS PGothic" panose="020B0600070205080204" pitchFamily="34" charset="-128"/>
              </a:rPr>
              <a:t>ayant des</a:t>
            </a:r>
            <a:r>
              <a:rPr lang="fr-FR" b="1" dirty="0">
                <a:latin typeface="Calibri" panose="020F0502020204030204" pitchFamily="34" charset="0"/>
                <a:cs typeface="MS PGothic" panose="020B0600070205080204" pitchFamily="34" charset="-128"/>
              </a:rPr>
              <a:t> </a:t>
            </a:r>
            <a:r>
              <a:rPr lang="fr-FR" b="1" dirty="0">
                <a:solidFill>
                  <a:srgbClr val="FF0000"/>
                </a:solidFill>
                <a:latin typeface="Calibri" panose="020F0502020204030204" pitchFamily="34" charset="0"/>
                <a:cs typeface="MS PGothic" panose="020B0600070205080204" pitchFamily="34" charset="-128"/>
              </a:rPr>
              <a:t>connaissances </a:t>
            </a:r>
            <a:r>
              <a:rPr lang="fr-FR" dirty="0">
                <a:latin typeface="Calibri" panose="020F0502020204030204" pitchFamily="34" charset="0"/>
                <a:cs typeface="MS PGothic" panose="020B0600070205080204" pitchFamily="34" charset="-128"/>
              </a:rPr>
              <a:t>sur le</a:t>
            </a:r>
            <a:r>
              <a:rPr lang="fr-FR" b="1" dirty="0">
                <a:latin typeface="Calibri" panose="020F0502020204030204" pitchFamily="34" charset="0"/>
                <a:cs typeface="MS PGothic" panose="020B0600070205080204" pitchFamily="34" charset="-128"/>
              </a:rPr>
              <a:t> </a:t>
            </a:r>
            <a:r>
              <a:rPr lang="fr-FR" b="1" dirty="0">
                <a:solidFill>
                  <a:srgbClr val="FF0000"/>
                </a:solidFill>
                <a:latin typeface="Calibri" panose="020F0502020204030204" pitchFamily="34" charset="0"/>
                <a:cs typeface="MS PGothic" panose="020B0600070205080204" pitchFamily="34" charset="-128"/>
              </a:rPr>
              <a:t>fonctionnement des ordinateurs</a:t>
            </a:r>
            <a:endParaRPr lang="fr-FR" sz="11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tabLst>
                <a:tab pos="457200" algn="l"/>
              </a:tabLst>
            </a:pPr>
            <a:r>
              <a:rPr lang="fr-FR" b="1" dirty="0">
                <a:solidFill>
                  <a:srgbClr val="FF0000"/>
                </a:solidFill>
                <a:latin typeface="Calibri" panose="020F0502020204030204" pitchFamily="34" charset="0"/>
                <a:cs typeface="MS PGothic" panose="020B0600070205080204" pitchFamily="34" charset="-128"/>
              </a:rPr>
              <a:t>Expliquer </a:t>
            </a:r>
            <a:r>
              <a:rPr lang="fr-FR" dirty="0">
                <a:latin typeface="Calibri" panose="020F0502020204030204" pitchFamily="34" charset="0"/>
                <a:cs typeface="MS PGothic" panose="020B0600070205080204" pitchFamily="34" charset="-128"/>
              </a:rPr>
              <a:t>pourquoi leur présence est requise</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974E708-EACD-4DC1-9A34-B80A9923AC82}" type="slidenum">
              <a:rPr lang="en-US" altLang="en-US">
                <a:solidFill>
                  <a:srgbClr val="898989"/>
                </a:solidFill>
                <a:latin typeface="Calibri" panose="020F0502020204030204" pitchFamily="34" charset="0"/>
              </a:rPr>
              <a:pPr/>
              <a:t>32</a:t>
            </a:fld>
            <a:endParaRPr lang="en-US" altLang="en-US" dirty="0">
              <a:solidFill>
                <a:srgbClr val="898989"/>
              </a:solidFill>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B5EAA68-0E3C-4F21-AAB6-63DAB39B27ED}"/>
              </a:ext>
            </a:extLst>
          </p:cNvPr>
          <p:cNvSpPr>
            <a:spLocks noGrp="1"/>
          </p:cNvSpPr>
          <p:nvPr>
            <p:ph type="sldNum" sz="quarter" idx="12"/>
          </p:nvPr>
        </p:nvSpPr>
        <p:spPr>
          <a:xfrm>
            <a:off x="6553200" y="6356350"/>
            <a:ext cx="2133600" cy="365125"/>
          </a:xfrm>
        </p:spPr>
        <p:txBody>
          <a:bodyPr/>
          <a:lstStyle/>
          <a:p>
            <a:fld id="{385311C2-2F51-4DAB-A587-301D32DA086D}" type="slidenum">
              <a:rPr lang="en-US" altLang="en-US" smtClean="0"/>
              <a:pPr/>
              <a:t>33</a:t>
            </a:fld>
            <a:endParaRPr lang="en-US" altLang="en-US" dirty="0"/>
          </a:p>
        </p:txBody>
      </p:sp>
      <p:sp>
        <p:nvSpPr>
          <p:cNvPr id="5" name="Title 1">
            <a:extLst>
              <a:ext uri="{FF2B5EF4-FFF2-40B4-BE49-F238E27FC236}">
                <a16:creationId xmlns:a16="http://schemas.microsoft.com/office/drawing/2014/main" xmlns="" id="{C5F3F659-343C-495E-8A56-91BC696A733A}"/>
              </a:ext>
            </a:extLst>
          </p:cNvPr>
          <p:cNvSpPr>
            <a:spLocks noGrp="1"/>
          </p:cNvSpPr>
          <p:nvPr>
            <p:ph type="title"/>
          </p:nvPr>
        </p:nvSpPr>
        <p:spPr>
          <a:xfrm>
            <a:off x="457200" y="136525"/>
            <a:ext cx="8229600" cy="1143000"/>
          </a:xfrm>
        </p:spPr>
        <p:txBody>
          <a:bodyPr/>
          <a:lstStyle/>
          <a:p>
            <a:r>
              <a:rPr lang="fr-FR" altLang="en-US" b="1" dirty="0"/>
              <a:t>Étude de cas : présences requises</a:t>
            </a:r>
          </a:p>
        </p:txBody>
      </p:sp>
      <p:sp>
        <p:nvSpPr>
          <p:cNvPr id="6" name="Content Placeholder 2">
            <a:extLst>
              <a:ext uri="{FF2B5EF4-FFF2-40B4-BE49-F238E27FC236}">
                <a16:creationId xmlns:a16="http://schemas.microsoft.com/office/drawing/2014/main" xmlns="" id="{F8E6318C-6537-41CF-9244-A017AB8DBCDC}"/>
              </a:ext>
            </a:extLst>
          </p:cNvPr>
          <p:cNvSpPr>
            <a:spLocks noGrp="1"/>
          </p:cNvSpPr>
          <p:nvPr>
            <p:ph idx="1"/>
          </p:nvPr>
        </p:nvSpPr>
        <p:spPr>
          <a:xfrm>
            <a:off x="457200" y="1624013"/>
            <a:ext cx="8229600" cy="4525962"/>
          </a:xfrm>
        </p:spPr>
        <p:txBody>
          <a:bodyPr/>
          <a:lstStyle/>
          <a:p>
            <a:pPr lvl="0" algn="just">
              <a:spcAft>
                <a:spcPts val="0"/>
              </a:spcAft>
              <a:tabLst>
                <a:tab pos="457200" algn="l"/>
              </a:tabLst>
            </a:pPr>
            <a:r>
              <a:rPr lang="fr-FR" dirty="0">
                <a:solidFill>
                  <a:srgbClr val="000000"/>
                </a:solidFill>
                <a:latin typeface="Calibri" panose="020F0502020204030204" pitchFamily="34" charset="0"/>
                <a:cs typeface="MS PGothic" panose="020B0600070205080204" pitchFamily="34" charset="-128"/>
              </a:rPr>
              <a:t>Pour obtenir des données de la succursale en Ostland, sur demande d’entraide judiciaire en provenance d’Atlantis :</a:t>
            </a:r>
            <a:endParaRPr lang="fr-FR" sz="14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dirty="0">
                <a:solidFill>
                  <a:srgbClr val="000000"/>
                </a:solidFill>
                <a:latin typeface="Calibri" panose="020F0502020204030204" pitchFamily="34" charset="0"/>
                <a:cs typeface="MS PGothic" panose="020B0600070205080204" pitchFamily="34" charset="-128"/>
              </a:rPr>
              <a:t>membres des forces de l’ordre d’Ostland </a:t>
            </a:r>
            <a:endParaRPr lang="fr-FR"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dirty="0">
                <a:solidFill>
                  <a:srgbClr val="000000"/>
                </a:solidFill>
                <a:latin typeface="Calibri" panose="020F0502020204030204" pitchFamily="34" charset="0"/>
                <a:cs typeface="MS PGothic" panose="020B0600070205080204" pitchFamily="34" charset="-128"/>
              </a:rPr>
              <a:t>membres des forces de l’ordre d’Atlantis (pour s’assurer que les techniques employées respectent le droit d’Atlantis)</a:t>
            </a:r>
          </a:p>
          <a:p>
            <a:pPr lvl="1" algn="just">
              <a:spcAft>
                <a:spcPts val="0"/>
              </a:spcAft>
              <a:tabLst>
                <a:tab pos="91440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membre de la </a:t>
            </a:r>
            <a:r>
              <a:rPr lang="fr-FR" sz="2800" dirty="0">
                <a:solidFill>
                  <a:srgbClr val="000000"/>
                </a:solidFill>
                <a:latin typeface="Calibri" panose="020F0502020204030204" pitchFamily="34" charset="0"/>
              </a:rPr>
              <a:t>succursale d’Ostland (personne possédant les informations nécessaires au décryptage)</a:t>
            </a:r>
            <a:endParaRPr lang="en-US" altLang="en-US" sz="2800"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14120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36525"/>
            <a:ext cx="8229600" cy="1143001"/>
          </a:xfrm>
        </p:spPr>
        <p:txBody>
          <a:bodyPr/>
          <a:lstStyle/>
          <a:p>
            <a:r>
              <a:rPr lang="fr-FR" altLang="en-US" b="1" dirty="0"/>
              <a:t>Capacités techniques</a:t>
            </a:r>
          </a:p>
        </p:txBody>
      </p:sp>
      <p:sp>
        <p:nvSpPr>
          <p:cNvPr id="27651" name="Content Placeholder 2"/>
          <p:cNvSpPr>
            <a:spLocks noGrp="1"/>
          </p:cNvSpPr>
          <p:nvPr>
            <p:ph idx="1"/>
          </p:nvPr>
        </p:nvSpPr>
        <p:spPr>
          <a:xfrm>
            <a:off x="457200" y="1435894"/>
            <a:ext cx="8229600" cy="4524375"/>
          </a:xfrm>
        </p:spPr>
        <p:txBody>
          <a:bodyPr/>
          <a:lstStyle/>
          <a:p>
            <a:pPr lvl="0" algn="just">
              <a:spcAft>
                <a:spcPts val="0"/>
              </a:spcAft>
              <a:tabLst>
                <a:tab pos="457200" algn="l"/>
              </a:tabLst>
            </a:pPr>
            <a:r>
              <a:rPr lang="fr-FR" sz="3300" dirty="0">
                <a:solidFill>
                  <a:srgbClr val="000000"/>
                </a:solidFill>
                <a:latin typeface="Calibri" panose="020F0502020204030204" pitchFamily="34" charset="0"/>
                <a:cs typeface="MS PGothic" panose="020B0600070205080204" pitchFamily="34" charset="-128"/>
              </a:rPr>
              <a:t>Certaines mesures procédurales ne s’appliquent que dans le cadre des </a:t>
            </a:r>
            <a:r>
              <a:rPr lang="fr-FR" sz="3300" b="1" dirty="0">
                <a:solidFill>
                  <a:srgbClr val="FF0000"/>
                </a:solidFill>
                <a:latin typeface="Calibri" panose="020F0502020204030204" pitchFamily="34" charset="0"/>
                <a:cs typeface="MS PGothic" panose="020B0600070205080204" pitchFamily="34" charset="-128"/>
              </a:rPr>
              <a:t>capacités techniques existantes </a:t>
            </a:r>
            <a:r>
              <a:rPr lang="fr-FR" sz="3300" dirty="0">
                <a:latin typeface="Calibri" panose="020F0502020204030204" pitchFamily="34" charset="0"/>
                <a:cs typeface="MS PGothic" panose="020B0600070205080204" pitchFamily="34" charset="-128"/>
              </a:rPr>
              <a:t>des fournisseurs de services</a:t>
            </a:r>
            <a:r>
              <a:rPr lang="fr-FR" sz="3300" dirty="0">
                <a:solidFill>
                  <a:srgbClr val="000000"/>
                </a:solidFill>
                <a:latin typeface="Calibri" panose="020F0502020204030204" pitchFamily="34" charset="0"/>
                <a:cs typeface="MS PGothic" panose="020B0600070205080204" pitchFamily="34" charset="-128"/>
              </a:rPr>
              <a:t> </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tabLst>
                <a:tab pos="457200" algn="l"/>
              </a:tabLst>
            </a:pPr>
            <a:r>
              <a:rPr lang="fr-FR" sz="3300" dirty="0">
                <a:solidFill>
                  <a:srgbClr val="000000"/>
                </a:solidFill>
                <a:latin typeface="Calibri" panose="020F0502020204030204" pitchFamily="34" charset="0"/>
                <a:cs typeface="MS PGothic" panose="020B0600070205080204" pitchFamily="34" charset="-128"/>
              </a:rPr>
              <a:t>Il convient de donner des détails sur le fournisseur de services, dont la </a:t>
            </a:r>
            <a:r>
              <a:rPr lang="fr-FR" sz="3300" b="1" dirty="0">
                <a:solidFill>
                  <a:srgbClr val="FF0000"/>
                </a:solidFill>
                <a:latin typeface="Calibri" panose="020F0502020204030204" pitchFamily="34" charset="0"/>
                <a:cs typeface="MS PGothic" panose="020B0600070205080204" pitchFamily="34" charset="-128"/>
              </a:rPr>
              <a:t>faisabilité de la demande</a:t>
            </a:r>
            <a:r>
              <a:rPr lang="fr-FR" sz="3300" dirty="0">
                <a:solidFill>
                  <a:srgbClr val="000000"/>
                </a:solidFill>
                <a:latin typeface="Calibri" panose="020F0502020204030204" pitchFamily="34" charset="0"/>
                <a:cs typeface="MS PGothic" panose="020B0600070205080204" pitchFamily="34" charset="-128"/>
              </a:rPr>
              <a:t> (éventuellement à travers des déclarations des fournisseurs concernés, le cas échéant)</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21B34B-BF2C-43B1-8CFF-DC10701C28B1}" type="slidenum">
              <a:rPr lang="en-US" altLang="en-US">
                <a:solidFill>
                  <a:srgbClr val="898989"/>
                </a:solidFill>
                <a:latin typeface="Calibri" panose="020F0502020204030204" pitchFamily="34" charset="0"/>
              </a:rPr>
              <a:pPr/>
              <a:t>34</a:t>
            </a:fld>
            <a:endParaRPr lang="en-US" altLang="en-US" dirty="0">
              <a:solidFill>
                <a:srgbClr val="898989"/>
              </a:solidFill>
              <a:latin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03188"/>
            <a:ext cx="8229600" cy="1143001"/>
          </a:xfrm>
        </p:spPr>
        <p:txBody>
          <a:bodyPr/>
          <a:lstStyle/>
          <a:p>
            <a:r>
              <a:rPr lang="fr-FR" altLang="en-US" b="1" dirty="0"/>
              <a:t>Capacités techniques</a:t>
            </a:r>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21B34B-BF2C-43B1-8CFF-DC10701C28B1}" type="slidenum">
              <a:rPr lang="en-US" altLang="en-US">
                <a:solidFill>
                  <a:srgbClr val="898989"/>
                </a:solidFill>
                <a:latin typeface="Calibri" panose="020F0502020204030204" pitchFamily="34" charset="0"/>
              </a:rPr>
              <a:pPr/>
              <a:t>35</a:t>
            </a:fld>
            <a:endParaRPr lang="en-US" altLang="en-US" dirty="0">
              <a:solidFill>
                <a:srgbClr val="898989"/>
              </a:solidFill>
              <a:latin typeface="Calibri" panose="020F0502020204030204" pitchFamily="34" charset="0"/>
            </a:endParaRPr>
          </a:p>
        </p:txBody>
      </p:sp>
      <p:pic>
        <p:nvPicPr>
          <p:cNvPr id="27653" name="Picture 1"/>
          <p:cNvPicPr preferRelativeResize="0">
            <a:picLocks/>
          </p:cNvPicPr>
          <p:nvPr/>
        </p:nvPicPr>
        <p:blipFill>
          <a:blip r:embed="rId3">
            <a:extLst>
              <a:ext uri="{28A0092B-C50C-407E-A947-70E740481C1C}">
                <a14:useLocalDpi xmlns:a14="http://schemas.microsoft.com/office/drawing/2010/main" xmlns="" val="0"/>
              </a:ext>
            </a:extLst>
          </a:blip>
          <a:srcRect/>
          <a:stretch>
            <a:fillRect/>
          </a:stretch>
        </p:blipFill>
        <p:spPr bwMode="auto">
          <a:xfrm>
            <a:off x="172914" y="889692"/>
            <a:ext cx="8798171" cy="2539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2"/>
          <p:cNvPicPr preferRelativeResize="0">
            <a:picLocks/>
          </p:cNvPicPr>
          <p:nvPr/>
        </p:nvPicPr>
        <p:blipFill>
          <a:blip r:embed="rId4">
            <a:extLst>
              <a:ext uri="{28A0092B-C50C-407E-A947-70E740481C1C}">
                <a14:useLocalDpi xmlns:a14="http://schemas.microsoft.com/office/drawing/2010/main" xmlns="" val="0"/>
              </a:ext>
            </a:extLst>
          </a:blip>
          <a:srcRect/>
          <a:stretch>
            <a:fillRect/>
          </a:stretch>
        </p:blipFill>
        <p:spPr bwMode="auto">
          <a:xfrm>
            <a:off x="86457" y="3967163"/>
            <a:ext cx="8971086" cy="2571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8028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62250"/>
            <a:ext cx="8229600" cy="1143000"/>
          </a:xfrm>
        </p:spPr>
        <p:txBody>
          <a:bodyPr/>
          <a:lstStyle/>
          <a:p>
            <a:r>
              <a:rPr lang="fr-FR" sz="4000" b="1" dirty="0"/>
              <a:t>Impératifs de protection</a:t>
            </a:r>
          </a:p>
        </p:txBody>
      </p:sp>
      <p:sp>
        <p:nvSpPr>
          <p:cNvPr id="2867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F8CE3F8-981D-4B54-8EC8-6C221EB1B480}" type="slidenum">
              <a:rPr lang="en-US" altLang="fr-FR">
                <a:solidFill>
                  <a:srgbClr val="898989"/>
                </a:solidFill>
                <a:latin typeface="Calibri" panose="020F0502020204030204" pitchFamily="34" charset="0"/>
              </a:rPr>
              <a:pPr/>
              <a:t>36</a:t>
            </a:fld>
            <a:endParaRPr lang="en-US" altLang="fr-FR" dirty="0">
              <a:solidFill>
                <a:srgbClr val="898989"/>
              </a:solidFill>
              <a:latin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FR" altLang="en-US" b="1" dirty="0" smtClean="0"/>
              <a:t>Durée/fréquence</a:t>
            </a:r>
            <a:endParaRPr lang="fr-FR" altLang="en-US" b="1" dirty="0"/>
          </a:p>
        </p:txBody>
      </p:sp>
      <p:sp>
        <p:nvSpPr>
          <p:cNvPr id="36867" name="Content Placeholder 2"/>
          <p:cNvSpPr>
            <a:spLocks noGrp="1"/>
          </p:cNvSpPr>
          <p:nvPr>
            <p:ph idx="1"/>
          </p:nvPr>
        </p:nvSpPr>
        <p:spPr>
          <a:xfrm>
            <a:off x="457200" y="1487487"/>
            <a:ext cx="7418388" cy="5095875"/>
          </a:xfrm>
        </p:spPr>
        <p:txBody>
          <a:bodyPr/>
          <a:lstStyle/>
          <a:p>
            <a:pPr lvl="0"/>
            <a:r>
              <a:rPr lang="fr-FR" dirty="0"/>
              <a:t>Date et heure de l’exécution de la mesure</a:t>
            </a:r>
          </a:p>
          <a:p>
            <a:pPr lvl="0"/>
            <a:r>
              <a:rPr lang="fr-FR" dirty="0"/>
              <a:t>Durée de l’exécution (par ex., pendant combien de temps les données seront-elles inaccessibles / les données saisies seront-elles conservées ? Pendant combien d’heures les données seront-elles collectées en temps réel ?)</a:t>
            </a:r>
          </a:p>
          <a:p>
            <a:pPr lvl="0"/>
            <a:r>
              <a:rPr lang="fr-FR" dirty="0"/>
              <a:t>Fréquence de l’exécution (par ex. : la demande est-elle renouvelable ?)</a:t>
            </a: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9681EC7-A289-4F03-91B9-66379E0953B5}" type="slidenum">
              <a:rPr lang="en-US" altLang="en-US">
                <a:solidFill>
                  <a:srgbClr val="898989"/>
                </a:solidFill>
                <a:latin typeface="Calibri" panose="020F0502020204030204" pitchFamily="34" charset="0"/>
              </a:rPr>
              <a:pPr/>
              <a:t>37</a:t>
            </a:fld>
            <a:endParaRPr lang="en-US" altLang="en-US" dirty="0">
              <a:solidFill>
                <a:srgbClr val="898989"/>
              </a:solidFill>
              <a:latin typeface="Calibri" panose="020F0502020204030204" pitchFamily="34" charset="0"/>
            </a:endParaRPr>
          </a:p>
        </p:txBody>
      </p:sp>
      <p:pic>
        <p:nvPicPr>
          <p:cNvPr id="36869" name="Picture 6" descr="Image result for frequency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74038" y="2921000"/>
            <a:ext cx="846137" cy="166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541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CC5608F-83A5-4A21-AD58-813A2E184308}"/>
              </a:ext>
            </a:extLst>
          </p:cNvPr>
          <p:cNvSpPr>
            <a:spLocks noGrp="1"/>
          </p:cNvSpPr>
          <p:nvPr>
            <p:ph type="sldNum" sz="quarter" idx="12"/>
          </p:nvPr>
        </p:nvSpPr>
        <p:spPr/>
        <p:txBody>
          <a:bodyPr/>
          <a:lstStyle/>
          <a:p>
            <a:fld id="{385311C2-2F51-4DAB-A587-301D32DA086D}" type="slidenum">
              <a:rPr lang="en-US" altLang="en-US" smtClean="0"/>
              <a:pPr/>
              <a:t>38</a:t>
            </a:fld>
            <a:endParaRPr lang="en-US" altLang="en-US" dirty="0"/>
          </a:p>
        </p:txBody>
      </p:sp>
      <p:grpSp>
        <p:nvGrpSpPr>
          <p:cNvPr id="5" name="Group 4">
            <a:extLst>
              <a:ext uri="{FF2B5EF4-FFF2-40B4-BE49-F238E27FC236}">
                <a16:creationId xmlns:a16="http://schemas.microsoft.com/office/drawing/2014/main" xmlns="" id="{4B5D5D9E-8AC0-4612-A92D-BCC397ABB117}"/>
              </a:ext>
            </a:extLst>
          </p:cNvPr>
          <p:cNvGrpSpPr/>
          <p:nvPr/>
        </p:nvGrpSpPr>
        <p:grpSpPr>
          <a:xfrm>
            <a:off x="0" y="958766"/>
            <a:ext cx="9037058" cy="2093853"/>
            <a:chOff x="11341" y="274638"/>
            <a:chExt cx="8675459" cy="1580288"/>
          </a:xfrm>
        </p:grpSpPr>
        <p:grpSp>
          <p:nvGrpSpPr>
            <p:cNvPr id="3" name="Group 2">
              <a:extLst>
                <a:ext uri="{FF2B5EF4-FFF2-40B4-BE49-F238E27FC236}">
                  <a16:creationId xmlns:a16="http://schemas.microsoft.com/office/drawing/2014/main" xmlns="" id="{52D2D8D9-EE6D-496F-929B-4DFF23A9882B}"/>
                </a:ext>
              </a:extLst>
            </p:cNvPr>
            <p:cNvGrpSpPr/>
            <p:nvPr/>
          </p:nvGrpSpPr>
          <p:grpSpPr>
            <a:xfrm>
              <a:off x="11341" y="274638"/>
              <a:ext cx="8675459" cy="1580288"/>
              <a:chOff x="11341" y="274638"/>
              <a:chExt cx="8675459" cy="1580288"/>
            </a:xfrm>
          </p:grpSpPr>
          <p:pic>
            <p:nvPicPr>
              <p:cNvPr id="6" name="Picture 5">
                <a:extLst>
                  <a:ext uri="{FF2B5EF4-FFF2-40B4-BE49-F238E27FC236}">
                    <a16:creationId xmlns:a16="http://schemas.microsoft.com/office/drawing/2014/main" xmlns="" id="{BFA6A7F7-491C-4960-BB99-0A644D2B33AE}"/>
                  </a:ext>
                </a:extLst>
              </p:cNvPr>
              <p:cNvPicPr>
                <a:picLocks noChangeAspect="1"/>
              </p:cNvPicPr>
              <p:nvPr/>
            </p:nvPicPr>
            <p:blipFill>
              <a:blip r:embed="rId3"/>
              <a:stretch>
                <a:fillRect/>
              </a:stretch>
            </p:blipFill>
            <p:spPr>
              <a:xfrm>
                <a:off x="11341" y="274638"/>
                <a:ext cx="8675459" cy="1580288"/>
              </a:xfrm>
              <a:prstGeom prst="rect">
                <a:avLst/>
              </a:prstGeom>
            </p:spPr>
          </p:pic>
          <p:cxnSp>
            <p:nvCxnSpPr>
              <p:cNvPr id="10" name="Straight Connector 9">
                <a:extLst>
                  <a:ext uri="{FF2B5EF4-FFF2-40B4-BE49-F238E27FC236}">
                    <a16:creationId xmlns:a16="http://schemas.microsoft.com/office/drawing/2014/main" xmlns="" id="{424BC1FA-B722-438D-B5C2-4AE178E48AF1}"/>
                  </a:ext>
                </a:extLst>
              </p:cNvPr>
              <p:cNvCxnSpPr/>
              <p:nvPr/>
            </p:nvCxnSpPr>
            <p:spPr>
              <a:xfrm>
                <a:off x="4506120" y="1181100"/>
                <a:ext cx="383016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11" name="Straight Connector 10">
              <a:extLst>
                <a:ext uri="{FF2B5EF4-FFF2-40B4-BE49-F238E27FC236}">
                  <a16:creationId xmlns:a16="http://schemas.microsoft.com/office/drawing/2014/main" xmlns="" id="{7D86FC24-7401-49D0-8512-4AE50A5442CB}"/>
                </a:ext>
              </a:extLst>
            </p:cNvPr>
            <p:cNvCxnSpPr>
              <a:cxnSpLocks/>
            </p:cNvCxnSpPr>
            <p:nvPr/>
          </p:nvCxnSpPr>
          <p:spPr>
            <a:xfrm>
              <a:off x="518910" y="1447800"/>
              <a:ext cx="137085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xmlns="" id="{A9DCAD62-DD4F-4EF3-86C0-94C47065F49F}"/>
              </a:ext>
            </a:extLst>
          </p:cNvPr>
          <p:cNvGrpSpPr/>
          <p:nvPr/>
        </p:nvGrpSpPr>
        <p:grpSpPr>
          <a:xfrm>
            <a:off x="243453" y="3052619"/>
            <a:ext cx="8657093" cy="3303731"/>
            <a:chOff x="407261" y="2513170"/>
            <a:chExt cx="8197719" cy="2714898"/>
          </a:xfrm>
        </p:grpSpPr>
        <p:pic>
          <p:nvPicPr>
            <p:cNvPr id="7" name="Picture 6">
              <a:extLst>
                <a:ext uri="{FF2B5EF4-FFF2-40B4-BE49-F238E27FC236}">
                  <a16:creationId xmlns:a16="http://schemas.microsoft.com/office/drawing/2014/main" xmlns="" id="{3C7D9BC9-D09D-4B0B-BB2D-319CFFE6C1A2}"/>
                </a:ext>
              </a:extLst>
            </p:cNvPr>
            <p:cNvPicPr>
              <a:picLocks noChangeAspect="1"/>
            </p:cNvPicPr>
            <p:nvPr/>
          </p:nvPicPr>
          <p:blipFill>
            <a:blip r:embed="rId4"/>
            <a:stretch>
              <a:fillRect/>
            </a:stretch>
          </p:blipFill>
          <p:spPr>
            <a:xfrm>
              <a:off x="407261" y="2513170"/>
              <a:ext cx="8197719" cy="2714898"/>
            </a:xfrm>
            <a:prstGeom prst="rect">
              <a:avLst/>
            </a:prstGeom>
          </p:spPr>
        </p:pic>
        <p:cxnSp>
          <p:nvCxnSpPr>
            <p:cNvPr id="13" name="Straight Connector 12">
              <a:extLst>
                <a:ext uri="{FF2B5EF4-FFF2-40B4-BE49-F238E27FC236}">
                  <a16:creationId xmlns:a16="http://schemas.microsoft.com/office/drawing/2014/main" xmlns="" id="{FA31BF9D-65D3-4B9F-B5D3-F94BE7DDCD7E}"/>
                </a:ext>
              </a:extLst>
            </p:cNvPr>
            <p:cNvCxnSpPr>
              <a:cxnSpLocks/>
            </p:cNvCxnSpPr>
            <p:nvPr/>
          </p:nvCxnSpPr>
          <p:spPr>
            <a:xfrm>
              <a:off x="6149340" y="4487156"/>
              <a:ext cx="218694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D3FAD116-A990-4125-9D65-0F4640164C1A}"/>
                </a:ext>
              </a:extLst>
            </p:cNvPr>
            <p:cNvCxnSpPr>
              <a:cxnSpLocks/>
            </p:cNvCxnSpPr>
            <p:nvPr/>
          </p:nvCxnSpPr>
          <p:spPr>
            <a:xfrm>
              <a:off x="1989570" y="4803102"/>
              <a:ext cx="153155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 name="Title 1">
            <a:extLst>
              <a:ext uri="{FF2B5EF4-FFF2-40B4-BE49-F238E27FC236}">
                <a16:creationId xmlns:a16="http://schemas.microsoft.com/office/drawing/2014/main" xmlns="" id="{E4783586-70C6-42DB-93A5-1CC2A461665B}"/>
              </a:ext>
            </a:extLst>
          </p:cNvPr>
          <p:cNvSpPr>
            <a:spLocks noGrp="1"/>
          </p:cNvSpPr>
          <p:nvPr>
            <p:ph type="title"/>
          </p:nvPr>
        </p:nvSpPr>
        <p:spPr>
          <a:xfrm>
            <a:off x="457200" y="274638"/>
            <a:ext cx="8229600" cy="1143000"/>
          </a:xfrm>
        </p:spPr>
        <p:txBody>
          <a:bodyPr/>
          <a:lstStyle/>
          <a:p>
            <a:r>
              <a:rPr lang="fr-FR" altLang="en-US" b="1" dirty="0"/>
              <a:t>Étude de cas : </a:t>
            </a:r>
            <a:r>
              <a:rPr lang="fr-FR" altLang="en-US" b="1" dirty="0" smtClean="0"/>
              <a:t>durée/fréquence</a:t>
            </a:r>
            <a:endParaRPr lang="fr-FR" altLang="en-US" b="1" dirty="0"/>
          </a:p>
        </p:txBody>
      </p:sp>
    </p:spTree>
    <p:extLst>
      <p:ext uri="{BB962C8B-B14F-4D97-AF65-F5344CB8AC3E}">
        <p14:creationId xmlns:p14="http://schemas.microsoft.com/office/powerpoint/2010/main" xmlns="" val="4030322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3178"/>
            <a:ext cx="8229600" cy="1143000"/>
          </a:xfrm>
        </p:spPr>
        <p:txBody>
          <a:bodyPr/>
          <a:lstStyle/>
          <a:p>
            <a:r>
              <a:rPr lang="fr-FR" altLang="en-US" b="1" dirty="0"/>
              <a:t>Restrictions à l’usage des données</a:t>
            </a:r>
          </a:p>
        </p:txBody>
      </p:sp>
      <p:sp>
        <p:nvSpPr>
          <p:cNvPr id="84995" name="Content Placeholder 2"/>
          <p:cNvSpPr>
            <a:spLocks noGrp="1"/>
          </p:cNvSpPr>
          <p:nvPr>
            <p:ph idx="1"/>
          </p:nvPr>
        </p:nvSpPr>
        <p:spPr>
          <a:xfrm>
            <a:off x="457200" y="1005840"/>
            <a:ext cx="8229600" cy="5507673"/>
          </a:xfrm>
        </p:spPr>
        <p:txBody>
          <a:bodyPr/>
          <a:lstStyle/>
          <a:p>
            <a:pPr lvl="0" algn="just">
              <a:spcAft>
                <a:spcPts val="0"/>
              </a:spcAft>
              <a:tabLst>
                <a:tab pos="457200" algn="l"/>
              </a:tabLst>
            </a:pPr>
            <a:r>
              <a:rPr lang="fr-FR" sz="3000" dirty="0">
                <a:solidFill>
                  <a:srgbClr val="000000"/>
                </a:solidFill>
                <a:latin typeface="Calibri" panose="020F0502020204030204" pitchFamily="34" charset="0"/>
                <a:cs typeface="MS PGothic" panose="020B0600070205080204" pitchFamily="34" charset="-128"/>
              </a:rPr>
              <a:t>Mentionner les restrictions applicables à la collecte, à l’usage, à la divulgation et à la conservation des données collectées – rester dans le </a:t>
            </a:r>
            <a:r>
              <a:rPr lang="fr-FR" sz="3000" b="1" dirty="0">
                <a:solidFill>
                  <a:srgbClr val="FF0000"/>
                </a:solidFill>
                <a:latin typeface="Calibri" panose="020F0502020204030204" pitchFamily="34" charset="0"/>
                <a:cs typeface="MS PGothic" panose="020B0600070205080204" pitchFamily="34" charset="-128"/>
              </a:rPr>
              <a:t>strict nécessaire</a:t>
            </a:r>
            <a:r>
              <a:rPr lang="fr-FR" sz="3000" dirty="0">
                <a:solidFill>
                  <a:srgbClr val="FF0000"/>
                </a:solidFill>
                <a:latin typeface="Calibri" panose="020F0502020204030204" pitchFamily="34" charset="0"/>
                <a:cs typeface="MS PGothic" panose="020B0600070205080204" pitchFamily="34" charset="-128"/>
              </a:rPr>
              <a:t> </a:t>
            </a:r>
            <a:r>
              <a:rPr lang="fr-FR" sz="3000" dirty="0">
                <a:solidFill>
                  <a:srgbClr val="000000"/>
                </a:solidFill>
                <a:latin typeface="Calibri" panose="020F0502020204030204" pitchFamily="34" charset="0"/>
                <a:cs typeface="MS PGothic" panose="020B0600070205080204" pitchFamily="34" charset="-128"/>
              </a:rPr>
              <a:t>pour :</a:t>
            </a:r>
            <a:endParaRPr lang="fr-FR" sz="30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b="1" dirty="0">
                <a:solidFill>
                  <a:srgbClr val="FF0000"/>
                </a:solidFill>
                <a:latin typeface="Calibri" panose="020F0502020204030204" pitchFamily="34" charset="0"/>
                <a:cs typeface="MS PGothic" panose="020B0600070205080204" pitchFamily="34" charset="-128"/>
              </a:rPr>
              <a:t>la sécurité nationale</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b="1" dirty="0">
                <a:solidFill>
                  <a:srgbClr val="FF0000"/>
                </a:solidFill>
                <a:latin typeface="Calibri" panose="020F0502020204030204" pitchFamily="34" charset="0"/>
                <a:cs typeface="MS PGothic" panose="020B0600070205080204" pitchFamily="34" charset="-128"/>
              </a:rPr>
              <a:t>la détection/prévention d’infractions pénales graves</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b="1" dirty="0">
                <a:solidFill>
                  <a:srgbClr val="FF0000"/>
                </a:solidFill>
                <a:latin typeface="Calibri" panose="020F0502020204030204" pitchFamily="34" charset="0"/>
                <a:cs typeface="MS PGothic" panose="020B0600070205080204" pitchFamily="34" charset="-128"/>
              </a:rPr>
              <a:t>la poursuite des auteurs</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b="1" dirty="0">
                <a:solidFill>
                  <a:srgbClr val="FF0000"/>
                </a:solidFill>
                <a:latin typeface="Calibri" panose="020F0502020204030204" pitchFamily="34" charset="0"/>
                <a:cs typeface="MS PGothic" panose="020B0600070205080204" pitchFamily="34" charset="-128"/>
              </a:rPr>
              <a:t>le droit interne</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spcAft>
                <a:spcPts val="0"/>
              </a:spcAft>
              <a:tabLst>
                <a:tab pos="914400" algn="l"/>
              </a:tabLst>
            </a:pPr>
            <a:r>
              <a:rPr lang="fr-FR" dirty="0">
                <a:solidFill>
                  <a:srgbClr val="000000"/>
                </a:solidFill>
                <a:latin typeface="Calibri" panose="020F0502020204030204" pitchFamily="34" charset="0"/>
                <a:cs typeface="MS PGothic" panose="020B0600070205080204" pitchFamily="34" charset="-128"/>
              </a:rPr>
              <a:t>la réponse à une </a:t>
            </a:r>
            <a:r>
              <a:rPr lang="fr-FR" b="1" dirty="0">
                <a:solidFill>
                  <a:srgbClr val="FF0000"/>
                </a:solidFill>
                <a:latin typeface="Calibri" panose="020F0502020204030204" pitchFamily="34" charset="0"/>
                <a:cs typeface="MS PGothic" panose="020B0600070205080204" pitchFamily="34" charset="-128"/>
              </a:rPr>
              <a:t>demande d’entraide </a:t>
            </a:r>
            <a:r>
              <a:rPr lang="fr-FR" b="1" dirty="0" smtClean="0">
                <a:solidFill>
                  <a:srgbClr val="FF0000"/>
                </a:solidFill>
                <a:latin typeface="Calibri" panose="020F0502020204030204" pitchFamily="34" charset="0"/>
                <a:cs typeface="MS PGothic" panose="020B0600070205080204" pitchFamily="34" charset="-128"/>
              </a:rPr>
              <a:t>judiciaire</a:t>
            </a:r>
            <a:endParaRPr lang="fr-FR" b="1" dirty="0">
              <a:solidFill>
                <a:srgbClr val="000000"/>
              </a:solidFill>
              <a:latin typeface="Calibri" panose="020F0502020204030204" pitchFamily="34" charset="0"/>
              <a:cs typeface="MS PGothic" panose="020B0600070205080204" pitchFamily="34" charset="-128"/>
            </a:endParaRPr>
          </a:p>
          <a:p>
            <a:pPr lvl="1" algn="just">
              <a:spcAft>
                <a:spcPts val="0"/>
              </a:spcAft>
              <a:buFont typeface="Arial" pitchFamily="34" charset="0"/>
              <a:buChar char="•"/>
              <a:tabLst>
                <a:tab pos="914400" algn="l"/>
              </a:tabLst>
            </a:pPr>
            <a:r>
              <a:rPr lang="fr-FR" sz="3000" b="1" dirty="0" smtClean="0">
                <a:solidFill>
                  <a:srgbClr val="FF0000"/>
                </a:solidFill>
                <a:latin typeface="Calibri" panose="020F0502020204030204" pitchFamily="34" charset="0"/>
                <a:cs typeface="MS PGothic" panose="020B0600070205080204" pitchFamily="34" charset="-128"/>
              </a:rPr>
              <a:t>Restituer</a:t>
            </a:r>
            <a:r>
              <a:rPr lang="fr-FR" sz="3000" dirty="0" smtClean="0">
                <a:solidFill>
                  <a:srgbClr val="000000"/>
                </a:solidFill>
                <a:latin typeface="Calibri" panose="020F0502020204030204" pitchFamily="34" charset="0"/>
                <a:cs typeface="MS PGothic" panose="020B0600070205080204" pitchFamily="34" charset="-128"/>
              </a:rPr>
              <a:t> </a:t>
            </a:r>
            <a:r>
              <a:rPr lang="fr-FR" sz="3000" dirty="0">
                <a:solidFill>
                  <a:srgbClr val="000000"/>
                </a:solidFill>
                <a:latin typeface="Calibri" panose="020F0502020204030204" pitchFamily="34" charset="0"/>
                <a:cs typeface="MS PGothic" panose="020B0600070205080204" pitchFamily="34" charset="-128"/>
              </a:rPr>
              <a:t>les données ou les </a:t>
            </a:r>
            <a:r>
              <a:rPr lang="fr-FR" sz="3000" b="1" dirty="0">
                <a:solidFill>
                  <a:srgbClr val="FF0000"/>
                </a:solidFill>
                <a:latin typeface="Calibri" panose="020F0502020204030204" pitchFamily="34" charset="0"/>
                <a:cs typeface="MS PGothic" panose="020B0600070205080204" pitchFamily="34" charset="-128"/>
              </a:rPr>
              <a:t>détruire</a:t>
            </a:r>
            <a:r>
              <a:rPr lang="fr-FR" sz="3000" dirty="0">
                <a:solidFill>
                  <a:srgbClr val="000000"/>
                </a:solidFill>
                <a:latin typeface="Calibri" panose="020F0502020204030204" pitchFamily="34" charset="0"/>
                <a:cs typeface="MS PGothic" panose="020B0600070205080204" pitchFamily="34" charset="-128"/>
              </a:rPr>
              <a:t> </a:t>
            </a:r>
          </a:p>
        </p:txBody>
      </p:sp>
      <p:sp>
        <p:nvSpPr>
          <p:cNvPr id="8499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2612AB2-7D9F-46CD-9813-E352CDC767A3}" type="slidenum">
              <a:rPr lang="en-US" altLang="en-US" sz="1200" smtClean="0">
                <a:solidFill>
                  <a:srgbClr val="898989"/>
                </a:solidFill>
              </a:rPr>
              <a:pPr>
                <a:spcBef>
                  <a:spcPct val="0"/>
                </a:spcBef>
                <a:buFontTx/>
                <a:buNone/>
              </a:pPr>
              <a:t>39</a:t>
            </a:fld>
            <a:endParaRPr lang="en-US" altLang="en-US" sz="1200" dirty="0">
              <a:solidFill>
                <a:srgbClr val="898989"/>
              </a:solidFill>
            </a:endParaRPr>
          </a:p>
        </p:txBody>
      </p:sp>
    </p:spTree>
    <p:extLst>
      <p:ext uri="{BB962C8B-B14F-4D97-AF65-F5344CB8AC3E}">
        <p14:creationId xmlns:p14="http://schemas.microsoft.com/office/powerpoint/2010/main" xmlns="" val="372194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62250"/>
            <a:ext cx="8229600" cy="1143000"/>
          </a:xfrm>
        </p:spPr>
        <p:txBody>
          <a:bodyPr/>
          <a:lstStyle/>
          <a:p>
            <a:r>
              <a:rPr lang="fr-FR" sz="4000" b="1" dirty="0"/>
              <a:t>1</a:t>
            </a:r>
            <a:r>
              <a:rPr lang="fr-FR" sz="4000" b="1" baseline="30000" dirty="0"/>
              <a:t>re</a:t>
            </a:r>
            <a:r>
              <a:rPr lang="fr-FR" sz="4000" b="1" dirty="0"/>
              <a:t> partie</a:t>
            </a:r>
            <a:br>
              <a:rPr lang="fr-FR" sz="4000" b="1" dirty="0"/>
            </a:br>
            <a:r>
              <a:rPr lang="fr-FR" sz="4000" b="1" dirty="0"/>
              <a:t>Introduction</a:t>
            </a:r>
            <a:endParaRPr lang="fr-FR" sz="4000" dirty="0"/>
          </a:p>
        </p:txBody>
      </p:sp>
      <p:pic>
        <p:nvPicPr>
          <p:cNvPr id="5123" name="Picture 3"/>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6786563" y="4643438"/>
            <a:ext cx="1962150" cy="1766887"/>
          </a:xfrm>
        </p:spPr>
      </p:pic>
      <p:sp>
        <p:nvSpPr>
          <p:cNvPr id="512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01D159-A064-4AF8-8AC4-B183ED3349B3}" type="slidenum">
              <a:rPr lang="en-US" altLang="fr-FR">
                <a:solidFill>
                  <a:srgbClr val="898989"/>
                </a:solidFill>
                <a:latin typeface="Calibri" panose="020F0502020204030204" pitchFamily="34" charset="0"/>
              </a:rPr>
              <a:pPr/>
              <a:t>4</a:t>
            </a:fld>
            <a:endParaRPr lang="en-US" altLang="fr-FR" dirty="0">
              <a:solidFill>
                <a:srgbClr val="898989"/>
              </a:solidFill>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0742-E1B2-4264-B821-05F2D2CCF4EB}"/>
              </a:ext>
            </a:extLst>
          </p:cNvPr>
          <p:cNvSpPr>
            <a:spLocks noGrp="1"/>
          </p:cNvSpPr>
          <p:nvPr>
            <p:ph type="title"/>
          </p:nvPr>
        </p:nvSpPr>
        <p:spPr/>
        <p:txBody>
          <a:bodyPr/>
          <a:lstStyle/>
          <a:p>
            <a:r>
              <a:rPr lang="fr-FR" b="1" dirty="0"/>
              <a:t>Étude de cas : restrictions à l’usage des données</a:t>
            </a:r>
          </a:p>
        </p:txBody>
      </p:sp>
      <p:sp>
        <p:nvSpPr>
          <p:cNvPr id="4" name="Slide Number Placeholder 3">
            <a:extLst>
              <a:ext uri="{FF2B5EF4-FFF2-40B4-BE49-F238E27FC236}">
                <a16:creationId xmlns:a16="http://schemas.microsoft.com/office/drawing/2014/main" xmlns="" id="{CA1942DD-FDFD-4ED6-B3F2-6729F34D86AF}"/>
              </a:ext>
            </a:extLst>
          </p:cNvPr>
          <p:cNvSpPr>
            <a:spLocks noGrp="1"/>
          </p:cNvSpPr>
          <p:nvPr>
            <p:ph type="sldNum" sz="quarter" idx="12"/>
          </p:nvPr>
        </p:nvSpPr>
        <p:spPr/>
        <p:txBody>
          <a:bodyPr/>
          <a:lstStyle/>
          <a:p>
            <a:fld id="{385311C2-2F51-4DAB-A587-301D32DA086D}" type="slidenum">
              <a:rPr lang="en-US" altLang="en-US" smtClean="0"/>
              <a:pPr/>
              <a:t>40</a:t>
            </a:fld>
            <a:endParaRPr lang="en-US" altLang="en-US" dirty="0"/>
          </a:p>
        </p:txBody>
      </p:sp>
      <p:sp>
        <p:nvSpPr>
          <p:cNvPr id="6" name="Rectangle 3">
            <a:extLst>
              <a:ext uri="{FF2B5EF4-FFF2-40B4-BE49-F238E27FC236}">
                <a16:creationId xmlns:a16="http://schemas.microsoft.com/office/drawing/2014/main" xmlns="" id="{A12E200A-2A84-4F32-9F8F-395550A2E5EC}"/>
              </a:ext>
            </a:extLst>
          </p:cNvPr>
          <p:cNvSpPr txBox="1">
            <a:spLocks/>
          </p:cNvSpPr>
          <p:nvPr/>
        </p:nvSpPr>
        <p:spPr bwMode="auto">
          <a:xfrm>
            <a:off x="457200" y="11557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sr-Latn-RS" dirty="0"/>
          </a:p>
          <a:p>
            <a:r>
              <a:rPr lang="fr-FR" dirty="0"/>
              <a:t>Usage par les forces de l’ordre d’Ostland : limité à la transmission à l’Autorité centrale d’Atlantis et dans le cadre d’investigations ouvertes au niveau local</a:t>
            </a:r>
          </a:p>
          <a:p>
            <a:pPr algn="just" eaLnBrk="1" hangingPunct="1"/>
            <a:endParaRPr lang="en-US" altLang="sr-Latn-RS" sz="3200" dirty="0"/>
          </a:p>
          <a:p>
            <a:r>
              <a:rPr lang="fr-FR" dirty="0"/>
              <a:t>Usage par les forces de l’ordre d’Atlantis : limité à un usage en lien avec l’infraction sur laquelle portent les investigations</a:t>
            </a:r>
          </a:p>
        </p:txBody>
      </p:sp>
    </p:spTree>
    <p:extLst>
      <p:ext uri="{BB962C8B-B14F-4D97-AF65-F5344CB8AC3E}">
        <p14:creationId xmlns:p14="http://schemas.microsoft.com/office/powerpoint/2010/main" xmlns="" val="570067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1143000"/>
          </a:xfrm>
        </p:spPr>
        <p:txBody>
          <a:bodyPr/>
          <a:lstStyle/>
          <a:p>
            <a:r>
              <a:rPr lang="fr-FR" altLang="en-US" b="1" dirty="0"/>
              <a:t>Vie privée</a:t>
            </a:r>
          </a:p>
        </p:txBody>
      </p:sp>
      <p:sp>
        <p:nvSpPr>
          <p:cNvPr id="29699" name="Content Placeholder 2"/>
          <p:cNvSpPr>
            <a:spLocks noGrp="1"/>
          </p:cNvSpPr>
          <p:nvPr>
            <p:ph idx="1"/>
          </p:nvPr>
        </p:nvSpPr>
        <p:spPr>
          <a:xfrm>
            <a:off x="200025" y="1166018"/>
            <a:ext cx="6610350" cy="4525963"/>
          </a:xfrm>
        </p:spPr>
        <p:txBody>
          <a:bodyPr/>
          <a:lstStyle/>
          <a:p>
            <a:pPr lvl="0" algn="just">
              <a:spcAft>
                <a:spcPts val="0"/>
              </a:spcAft>
              <a:buFont typeface="Arial"/>
              <a:buChar char="•"/>
              <a:tabLst>
                <a:tab pos="457200" algn="l"/>
              </a:tabLst>
            </a:pPr>
            <a:r>
              <a:rPr lang="fr-FR" sz="3000" dirty="0">
                <a:solidFill>
                  <a:srgbClr val="000000"/>
                </a:solidFill>
                <a:ea typeface="MS PGothic"/>
                <a:cs typeface="MS PGothic"/>
              </a:rPr>
              <a:t>Certaines </a:t>
            </a:r>
            <a:r>
              <a:rPr lang="fr-FR" sz="3000" b="1" dirty="0">
                <a:solidFill>
                  <a:srgbClr val="FF0000"/>
                </a:solidFill>
                <a:ea typeface="MS PGothic"/>
                <a:cs typeface="MS PGothic"/>
              </a:rPr>
              <a:t>mesures procédurales</a:t>
            </a:r>
            <a:r>
              <a:rPr lang="fr-FR" sz="3000" dirty="0">
                <a:solidFill>
                  <a:srgbClr val="FF0000"/>
                </a:solidFill>
                <a:ea typeface="MS PGothic"/>
                <a:cs typeface="MS PGothic"/>
              </a:rPr>
              <a:t> </a:t>
            </a:r>
            <a:r>
              <a:rPr lang="fr-FR" sz="3000" dirty="0">
                <a:solidFill>
                  <a:srgbClr val="000000"/>
                </a:solidFill>
                <a:ea typeface="MS PGothic"/>
                <a:cs typeface="MS PGothic"/>
              </a:rPr>
              <a:t>représentent une </a:t>
            </a:r>
            <a:r>
              <a:rPr lang="fr-FR" sz="3000" b="1" dirty="0">
                <a:solidFill>
                  <a:srgbClr val="FF0000"/>
                </a:solidFill>
                <a:ea typeface="MS PGothic"/>
                <a:cs typeface="MS PGothic"/>
              </a:rPr>
              <a:t>intrusion</a:t>
            </a:r>
            <a:r>
              <a:rPr lang="fr-FR" sz="3000" dirty="0">
                <a:solidFill>
                  <a:srgbClr val="000000"/>
                </a:solidFill>
                <a:ea typeface="MS PGothic"/>
                <a:cs typeface="MS PGothic"/>
              </a:rPr>
              <a:t> dans la vie privée</a:t>
            </a:r>
            <a:endParaRPr lang="fr-FR" sz="3000" dirty="0">
              <a:latin typeface="Times New Roman"/>
              <a:ea typeface="Times New Roman"/>
              <a:cs typeface="Times New Roman"/>
            </a:endParaRPr>
          </a:p>
          <a:p>
            <a:pPr lvl="0" algn="just">
              <a:spcAft>
                <a:spcPts val="0"/>
              </a:spcAft>
              <a:buFont typeface="Arial"/>
              <a:buChar char="•"/>
              <a:tabLst>
                <a:tab pos="457200" algn="l"/>
              </a:tabLst>
            </a:pPr>
            <a:r>
              <a:rPr lang="fr-FR" sz="3000" dirty="0">
                <a:solidFill>
                  <a:srgbClr val="000000"/>
                </a:solidFill>
                <a:ea typeface="MS PGothic"/>
                <a:cs typeface="MS PGothic"/>
              </a:rPr>
              <a:t>La Convention de Budapest reconnaît qu’il faut garantir un </a:t>
            </a:r>
            <a:r>
              <a:rPr lang="fr-FR" sz="3000" b="1" dirty="0">
                <a:solidFill>
                  <a:srgbClr val="FF0000"/>
                </a:solidFill>
                <a:ea typeface="MS PGothic"/>
                <a:cs typeface="MS PGothic"/>
              </a:rPr>
              <a:t>équilibre </a:t>
            </a:r>
            <a:r>
              <a:rPr lang="fr-FR" sz="3000" dirty="0">
                <a:solidFill>
                  <a:srgbClr val="000000"/>
                </a:solidFill>
                <a:ea typeface="MS PGothic"/>
                <a:cs typeface="MS PGothic"/>
              </a:rPr>
              <a:t>entre les </a:t>
            </a:r>
            <a:r>
              <a:rPr lang="fr-FR" sz="3000" b="1" dirty="0">
                <a:solidFill>
                  <a:srgbClr val="FF0000"/>
                </a:solidFill>
                <a:ea typeface="MS PGothic"/>
                <a:cs typeface="MS PGothic"/>
              </a:rPr>
              <a:t>intérêts de l’action répressive</a:t>
            </a:r>
            <a:r>
              <a:rPr lang="fr-FR" sz="3000" dirty="0">
                <a:solidFill>
                  <a:srgbClr val="000000"/>
                </a:solidFill>
                <a:ea typeface="MS PGothic"/>
                <a:cs typeface="MS PGothic"/>
              </a:rPr>
              <a:t> et le </a:t>
            </a:r>
            <a:r>
              <a:rPr lang="fr-FR" sz="3000" b="1" dirty="0">
                <a:solidFill>
                  <a:srgbClr val="FF0000"/>
                </a:solidFill>
                <a:ea typeface="MS PGothic"/>
                <a:cs typeface="MS PGothic"/>
              </a:rPr>
              <a:t>droit au respect de la vie privée</a:t>
            </a:r>
            <a:endParaRPr lang="fr-FR" sz="3000" dirty="0">
              <a:latin typeface="Times New Roman"/>
              <a:ea typeface="Times New Roman"/>
              <a:cs typeface="Times New Roman"/>
            </a:endParaRPr>
          </a:p>
          <a:p>
            <a:pPr lvl="0" algn="just">
              <a:spcAft>
                <a:spcPts val="0"/>
              </a:spcAft>
              <a:buFont typeface="Arial"/>
              <a:buChar char="•"/>
              <a:tabLst>
                <a:tab pos="457200" algn="l"/>
              </a:tabLst>
            </a:pPr>
            <a:r>
              <a:rPr lang="fr-FR" sz="3000" dirty="0">
                <a:solidFill>
                  <a:srgbClr val="000000"/>
                </a:solidFill>
                <a:ea typeface="MS PGothic"/>
                <a:cs typeface="MS PGothic"/>
              </a:rPr>
              <a:t>Préciser les mesures qui seront prises pour </a:t>
            </a:r>
            <a:r>
              <a:rPr lang="fr-FR" sz="3000" b="1" dirty="0">
                <a:solidFill>
                  <a:srgbClr val="FF0000"/>
                </a:solidFill>
                <a:ea typeface="MS PGothic"/>
                <a:cs typeface="MS PGothic"/>
              </a:rPr>
              <a:t>réduire l’intrusion dans la vie privée</a:t>
            </a:r>
            <a:r>
              <a:rPr lang="fr-FR" sz="3000" dirty="0">
                <a:ea typeface="MS PGothic"/>
                <a:cs typeface="MS PGothic"/>
              </a:rPr>
              <a:t>, telles que des </a:t>
            </a:r>
            <a:r>
              <a:rPr lang="fr-FR" sz="3000" b="1" dirty="0">
                <a:solidFill>
                  <a:srgbClr val="FF0000"/>
                </a:solidFill>
                <a:ea typeface="MS PGothic"/>
                <a:cs typeface="MS PGothic"/>
              </a:rPr>
              <a:t>systèmes automatisés</a:t>
            </a:r>
            <a:endParaRPr lang="fr-FR" sz="3000" dirty="0">
              <a:latin typeface="Times New Roman"/>
              <a:ea typeface="Times New Roman"/>
              <a:cs typeface="Times New Roman"/>
            </a:endParaRPr>
          </a:p>
          <a:p>
            <a:pPr algn="just"/>
            <a:endParaRPr lang="en-US" altLang="en-US" dirty="0"/>
          </a:p>
          <a:p>
            <a:pPr algn="just"/>
            <a:endParaRPr lang="en-US" altLang="en-US" dirty="0"/>
          </a:p>
        </p:txBody>
      </p:sp>
      <p:sp>
        <p:nvSpPr>
          <p:cNvPr id="29700" name="Slide Number Placeholder 3"/>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A5ABC68-74DC-40ED-81D4-8D4B1E7A5C53}" type="slidenum">
              <a:rPr lang="en-US" altLang="en-US" smtClean="0">
                <a:solidFill>
                  <a:srgbClr val="898989"/>
                </a:solidFill>
                <a:latin typeface="Calibri" panose="020F0502020204030204" pitchFamily="34" charset="0"/>
              </a:rPr>
              <a:pPr/>
              <a:t>41</a:t>
            </a:fld>
            <a:endParaRPr lang="en-US" altLang="en-US" dirty="0">
              <a:solidFill>
                <a:srgbClr val="898989"/>
              </a:solidFill>
              <a:latin typeface="Calibri" panose="020F0502020204030204" pitchFamily="34" charset="0"/>
            </a:endParaRPr>
          </a:p>
        </p:txBody>
      </p:sp>
      <p:pic>
        <p:nvPicPr>
          <p:cNvPr id="29701" name="Picture 8" descr="Image result for privacy balance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24687" y="1317950"/>
            <a:ext cx="2119313"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2" name="Picture 7" descr="Image result for privacy invasion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24687" y="461"/>
            <a:ext cx="2119313"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Image result for intrusion clipart">
            <a:extLst>
              <a:ext uri="{FF2B5EF4-FFF2-40B4-BE49-F238E27FC236}">
                <a16:creationId xmlns:a16="http://schemas.microsoft.com/office/drawing/2014/main" xmlns="" id="{76F99A0A-6064-4E99-B13C-236A3755EE2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67550" y="2937037"/>
            <a:ext cx="207645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 descr="Image result for law enforcement snooping privacy clipart">
            <a:extLst>
              <a:ext uri="{FF2B5EF4-FFF2-40B4-BE49-F238E27FC236}">
                <a16:creationId xmlns:a16="http://schemas.microsoft.com/office/drawing/2014/main" xmlns="" id="{9CF94B2A-C8A7-44D7-A201-0F8C7D104AAB}"/>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113397" y="4797100"/>
            <a:ext cx="1980916"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fr-FR" altLang="en-US" sz="3800" b="1" dirty="0"/>
              <a:t>Mesures de protection de la vie privée</a:t>
            </a:r>
          </a:p>
        </p:txBody>
      </p:sp>
      <p:sp>
        <p:nvSpPr>
          <p:cNvPr id="31747" name="Content Placeholder 2"/>
          <p:cNvSpPr>
            <a:spLocks noGrp="1"/>
          </p:cNvSpPr>
          <p:nvPr>
            <p:ph idx="1"/>
          </p:nvPr>
        </p:nvSpPr>
        <p:spPr>
          <a:xfrm>
            <a:off x="457200" y="1265238"/>
            <a:ext cx="6632575" cy="4525962"/>
          </a:xfrm>
        </p:spPr>
        <p:txBody>
          <a:bodyPr/>
          <a:lstStyle/>
          <a:p>
            <a:pPr lvl="0" algn="just">
              <a:spcAft>
                <a:spcPts val="0"/>
              </a:spcAft>
              <a:buFont typeface="Arial"/>
              <a:buChar char="•"/>
              <a:tabLst>
                <a:tab pos="457200" algn="l"/>
              </a:tabLst>
            </a:pPr>
            <a:r>
              <a:rPr lang="fr-FR" dirty="0">
                <a:solidFill>
                  <a:srgbClr val="000000"/>
                </a:solidFill>
                <a:ea typeface="MS PGothic"/>
                <a:cs typeface="MS PGothic"/>
              </a:rPr>
              <a:t>Mesures possibles :</a:t>
            </a:r>
            <a:endParaRPr lang="fr-FR" sz="1200" dirty="0">
              <a:latin typeface="Times New Roman"/>
              <a:ea typeface="Times New Roman"/>
              <a:cs typeface="Times New Roman"/>
            </a:endParaRPr>
          </a:p>
          <a:p>
            <a:pPr lvl="1" algn="just">
              <a:spcAft>
                <a:spcPts val="0"/>
              </a:spcAft>
              <a:buFont typeface="Arial"/>
              <a:buChar char="–"/>
              <a:tabLst>
                <a:tab pos="914400" algn="l"/>
              </a:tabLst>
            </a:pPr>
            <a:r>
              <a:rPr lang="fr-FR" b="1" dirty="0">
                <a:solidFill>
                  <a:srgbClr val="FF0000"/>
                </a:solidFill>
                <a:ea typeface="MS PGothic"/>
                <a:cs typeface="MS PGothic"/>
              </a:rPr>
              <a:t>Limiter l’accès </a:t>
            </a:r>
            <a:r>
              <a:rPr lang="fr-FR" dirty="0">
                <a:ea typeface="MS PGothic"/>
                <a:cs typeface="MS PGothic"/>
              </a:rPr>
              <a:t>aux preuves électroniques obtenues à des </a:t>
            </a:r>
            <a:r>
              <a:rPr lang="fr-FR" b="1" dirty="0">
                <a:solidFill>
                  <a:srgbClr val="FF0000"/>
                </a:solidFill>
                <a:ea typeface="MS PGothic"/>
                <a:cs typeface="MS PGothic"/>
              </a:rPr>
              <a:t>personnes, données ou communications spécifiées</a:t>
            </a:r>
            <a:endParaRPr lang="fr-FR" sz="1100" dirty="0">
              <a:latin typeface="Times New Roman"/>
              <a:ea typeface="Times New Roman"/>
              <a:cs typeface="Times New Roman"/>
            </a:endParaRPr>
          </a:p>
          <a:p>
            <a:pPr lvl="1" algn="just">
              <a:spcAft>
                <a:spcPts val="0"/>
              </a:spcAft>
              <a:buFont typeface="Arial"/>
              <a:buChar char="–"/>
              <a:tabLst>
                <a:tab pos="914400" algn="l"/>
              </a:tabLst>
            </a:pPr>
            <a:r>
              <a:rPr lang="fr-FR" b="1" dirty="0">
                <a:solidFill>
                  <a:srgbClr val="FF0000"/>
                </a:solidFill>
                <a:ea typeface="MS PGothic"/>
                <a:cs typeface="MS PGothic"/>
              </a:rPr>
              <a:t>Restituer/détruire les copies </a:t>
            </a:r>
            <a:r>
              <a:rPr lang="fr-FR" dirty="0">
                <a:ea typeface="MS PGothic"/>
                <a:cs typeface="MS PGothic"/>
              </a:rPr>
              <a:t>des preuves électroniques qui, après obtention, se révèlent sans intérêt pour les investigations</a:t>
            </a:r>
            <a:endParaRPr lang="fr-FR" sz="1100" dirty="0">
              <a:latin typeface="Times New Roman"/>
              <a:ea typeface="Times New Roman"/>
              <a:cs typeface="Times New Roman"/>
            </a:endParaRPr>
          </a:p>
          <a:p>
            <a:pPr lvl="1" algn="just">
              <a:spcAft>
                <a:spcPts val="0"/>
              </a:spcAft>
              <a:buFont typeface="Arial"/>
              <a:buChar char="–"/>
              <a:tabLst>
                <a:tab pos="914400" algn="l"/>
              </a:tabLst>
            </a:pPr>
            <a:r>
              <a:rPr lang="fr-FR" b="1" dirty="0">
                <a:solidFill>
                  <a:srgbClr val="FF0000"/>
                </a:solidFill>
                <a:ea typeface="MS PGothic"/>
                <a:cs typeface="MS PGothic"/>
              </a:rPr>
              <a:t>Avertir les tiers </a:t>
            </a:r>
            <a:r>
              <a:rPr lang="fr-FR" dirty="0">
                <a:ea typeface="MS PGothic"/>
                <a:cs typeface="MS PGothic"/>
              </a:rPr>
              <a:t>(lorsque c’est approprié)</a:t>
            </a:r>
            <a:endParaRPr lang="fr-FR" sz="1100" dirty="0">
              <a:latin typeface="Times New Roman"/>
              <a:ea typeface="Times New Roman"/>
              <a:cs typeface="Times New Roman"/>
            </a:endParaRP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B8808D6-E107-4B92-8344-EC7B47B82880}" type="slidenum">
              <a:rPr lang="en-US" altLang="en-US">
                <a:solidFill>
                  <a:srgbClr val="898989"/>
                </a:solidFill>
                <a:latin typeface="Calibri" panose="020F0502020204030204" pitchFamily="34" charset="0"/>
              </a:rPr>
              <a:pPr/>
              <a:t>42</a:t>
            </a:fld>
            <a:endParaRPr lang="en-US" altLang="en-US" dirty="0">
              <a:solidFill>
                <a:srgbClr val="898989"/>
              </a:solidFill>
              <a:latin typeface="Calibri" panose="020F0502020204030204" pitchFamily="34" charset="0"/>
            </a:endParaRPr>
          </a:p>
        </p:txBody>
      </p:sp>
      <p:pic>
        <p:nvPicPr>
          <p:cNvPr id="31749" name="Picture 6" descr="Image result for access restricted clip art"/>
          <p:cNvPicPr>
            <a:picLocks noChangeAspect="1" noChangeArrowheads="1"/>
          </p:cNvPicPr>
          <p:nvPr/>
        </p:nvPicPr>
        <p:blipFill>
          <a:blip r:embed="rId3">
            <a:extLst>
              <a:ext uri="{28A0092B-C50C-407E-A947-70E740481C1C}">
                <a14:useLocalDpi xmlns:a14="http://schemas.microsoft.com/office/drawing/2010/main" xmlns="" val="0"/>
              </a:ext>
            </a:extLst>
          </a:blip>
          <a:srcRect b="12560"/>
          <a:stretch>
            <a:fillRect/>
          </a:stretch>
        </p:blipFill>
        <p:spPr bwMode="auto">
          <a:xfrm>
            <a:off x="7358063" y="1870075"/>
            <a:ext cx="154622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6" descr="Image result for destroying copies of evidence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43775" y="3457575"/>
            <a:ext cx="1560513"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0742-E1B2-4264-B821-05F2D2CCF4EB}"/>
              </a:ext>
            </a:extLst>
          </p:cNvPr>
          <p:cNvSpPr>
            <a:spLocks noGrp="1"/>
          </p:cNvSpPr>
          <p:nvPr>
            <p:ph type="title"/>
          </p:nvPr>
        </p:nvSpPr>
        <p:spPr/>
        <p:txBody>
          <a:bodyPr/>
          <a:lstStyle/>
          <a:p>
            <a:r>
              <a:rPr lang="fr-FR" sz="3600" b="1" dirty="0"/>
              <a:t>Étude de cas : protection de la vie privée</a:t>
            </a:r>
          </a:p>
        </p:txBody>
      </p:sp>
      <p:sp>
        <p:nvSpPr>
          <p:cNvPr id="4" name="Slide Number Placeholder 3">
            <a:extLst>
              <a:ext uri="{FF2B5EF4-FFF2-40B4-BE49-F238E27FC236}">
                <a16:creationId xmlns:a16="http://schemas.microsoft.com/office/drawing/2014/main" xmlns="" id="{CA1942DD-FDFD-4ED6-B3F2-6729F34D86AF}"/>
              </a:ext>
            </a:extLst>
          </p:cNvPr>
          <p:cNvSpPr>
            <a:spLocks noGrp="1"/>
          </p:cNvSpPr>
          <p:nvPr>
            <p:ph type="sldNum" sz="quarter" idx="12"/>
          </p:nvPr>
        </p:nvSpPr>
        <p:spPr/>
        <p:txBody>
          <a:bodyPr/>
          <a:lstStyle/>
          <a:p>
            <a:fld id="{385311C2-2F51-4DAB-A587-301D32DA086D}" type="slidenum">
              <a:rPr lang="en-US" altLang="en-US" smtClean="0"/>
              <a:pPr/>
              <a:t>43</a:t>
            </a:fld>
            <a:endParaRPr lang="en-US" altLang="en-US" dirty="0"/>
          </a:p>
        </p:txBody>
      </p:sp>
      <p:sp>
        <p:nvSpPr>
          <p:cNvPr id="6" name="Rectangle 3">
            <a:extLst>
              <a:ext uri="{FF2B5EF4-FFF2-40B4-BE49-F238E27FC236}">
                <a16:creationId xmlns:a16="http://schemas.microsoft.com/office/drawing/2014/main" xmlns="" id="{A12E200A-2A84-4F32-9F8F-395550A2E5EC}"/>
              </a:ext>
            </a:extLst>
          </p:cNvPr>
          <p:cNvSpPr txBox="1">
            <a:spLocks/>
          </p:cNvSpPr>
          <p:nvPr/>
        </p:nvSpPr>
        <p:spPr bwMode="auto">
          <a:xfrm>
            <a:off x="457200" y="11557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sr-Latn-RS" dirty="0"/>
          </a:p>
          <a:p>
            <a:r>
              <a:rPr lang="fr-FR" dirty="0"/>
              <a:t>Données à collecter limitées au compte bancaire </a:t>
            </a:r>
            <a:r>
              <a:rPr lang="fr-FR" dirty="0" smtClean="0"/>
              <a:t>n°23568974 </a:t>
            </a:r>
            <a:endParaRPr lang="fr-FR" dirty="0"/>
          </a:p>
          <a:p>
            <a:pPr algn="just" eaLnBrk="1" hangingPunct="1"/>
            <a:endParaRPr lang="en-US" altLang="sr-Latn-RS" dirty="0"/>
          </a:p>
          <a:p>
            <a:r>
              <a:rPr lang="fr-FR" dirty="0"/>
              <a:t>Accès limité aux données informatiques relatives aux transactions et au titulaire du compte</a:t>
            </a:r>
          </a:p>
        </p:txBody>
      </p:sp>
    </p:spTree>
    <p:extLst>
      <p:ext uri="{BB962C8B-B14F-4D97-AF65-F5344CB8AC3E}">
        <p14:creationId xmlns:p14="http://schemas.microsoft.com/office/powerpoint/2010/main" xmlns="" val="3410874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fr-FR" altLang="en-US" b="1" dirty="0"/>
              <a:t>Proportionnalité</a:t>
            </a:r>
          </a:p>
        </p:txBody>
      </p:sp>
      <p:sp>
        <p:nvSpPr>
          <p:cNvPr id="33795" name="Content Placeholder 2"/>
          <p:cNvSpPr>
            <a:spLocks noGrp="1"/>
          </p:cNvSpPr>
          <p:nvPr>
            <p:ph idx="1"/>
          </p:nvPr>
        </p:nvSpPr>
        <p:spPr>
          <a:xfrm>
            <a:off x="457200" y="1265238"/>
            <a:ext cx="6680579" cy="4525962"/>
          </a:xfrm>
        </p:spPr>
        <p:txBody>
          <a:bodyPr/>
          <a:lstStyle/>
          <a:p>
            <a:pPr lvl="0" algn="just">
              <a:spcAft>
                <a:spcPts val="0"/>
              </a:spcAft>
              <a:buFont typeface="Arial"/>
              <a:buChar char="•"/>
              <a:tabLst>
                <a:tab pos="457200" algn="l"/>
              </a:tabLst>
            </a:pPr>
            <a:r>
              <a:rPr lang="fr-FR" sz="3000" dirty="0">
                <a:solidFill>
                  <a:srgbClr val="000000"/>
                </a:solidFill>
                <a:ea typeface="MS PGothic"/>
                <a:cs typeface="MS PGothic"/>
              </a:rPr>
              <a:t>L’effet de l’application de la mesure doit être proportionné à l’objectif qu’elle poursuit</a:t>
            </a:r>
            <a:endParaRPr lang="fr-FR" sz="3000" dirty="0">
              <a:latin typeface="Times New Roman"/>
              <a:ea typeface="Times New Roman"/>
              <a:cs typeface="Times New Roman"/>
            </a:endParaRPr>
          </a:p>
          <a:p>
            <a:pPr lvl="0" algn="just">
              <a:spcAft>
                <a:spcPts val="0"/>
              </a:spcAft>
              <a:buFont typeface="Arial"/>
              <a:buChar char="•"/>
              <a:tabLst>
                <a:tab pos="457200" algn="l"/>
              </a:tabLst>
            </a:pPr>
            <a:r>
              <a:rPr lang="fr-FR" sz="3000" dirty="0">
                <a:solidFill>
                  <a:srgbClr val="000000"/>
                </a:solidFill>
                <a:ea typeface="MS PGothic"/>
                <a:cs typeface="MS PGothic"/>
              </a:rPr>
              <a:t>Se demander par exemple :</a:t>
            </a:r>
            <a:endParaRPr lang="fr-FR" sz="3000" dirty="0">
              <a:latin typeface="Times New Roman"/>
              <a:ea typeface="Times New Roman"/>
              <a:cs typeface="Times New Roman"/>
            </a:endParaRPr>
          </a:p>
          <a:p>
            <a:pPr lvl="1" algn="just">
              <a:spcAft>
                <a:spcPts val="0"/>
              </a:spcAft>
              <a:buFont typeface="Arial"/>
              <a:buChar char="–"/>
              <a:tabLst>
                <a:tab pos="914400" algn="l"/>
              </a:tabLst>
            </a:pPr>
            <a:r>
              <a:rPr lang="fr-FR" dirty="0">
                <a:ea typeface="MS PGothic"/>
                <a:cs typeface="Arial"/>
              </a:rPr>
              <a:t>si l’</a:t>
            </a:r>
            <a:r>
              <a:rPr lang="fr-FR" b="1" dirty="0">
                <a:solidFill>
                  <a:srgbClr val="FF0000"/>
                </a:solidFill>
                <a:ea typeface="MS PGothic"/>
                <a:cs typeface="Arial"/>
              </a:rPr>
              <a:t>impact sur une entreprise </a:t>
            </a:r>
            <a:r>
              <a:rPr lang="fr-FR" dirty="0">
                <a:ea typeface="MS PGothic"/>
                <a:cs typeface="Arial"/>
              </a:rPr>
              <a:t>de la saisie de ses ordinateurs </a:t>
            </a:r>
            <a:r>
              <a:rPr lang="fr-FR" b="1" dirty="0">
                <a:solidFill>
                  <a:srgbClr val="FF0000"/>
                </a:solidFill>
                <a:ea typeface="MS PGothic"/>
                <a:cs typeface="Arial"/>
              </a:rPr>
              <a:t>se justifie par les pièces à conviction </a:t>
            </a:r>
            <a:r>
              <a:rPr lang="fr-FR" dirty="0">
                <a:solidFill>
                  <a:srgbClr val="000000"/>
                </a:solidFill>
                <a:ea typeface="MS PGothic"/>
                <a:cs typeface="Arial"/>
              </a:rPr>
              <a:t>qui y sont stockées</a:t>
            </a:r>
            <a:endParaRPr lang="fr-FR" dirty="0">
              <a:latin typeface="Times New Roman"/>
              <a:ea typeface="Times New Roman"/>
              <a:cs typeface="Times New Roman"/>
            </a:endParaRPr>
          </a:p>
          <a:p>
            <a:pPr lvl="1" algn="just">
              <a:spcAft>
                <a:spcPts val="0"/>
              </a:spcAft>
              <a:buFont typeface="Arial"/>
              <a:buChar char="–"/>
              <a:tabLst>
                <a:tab pos="914400" algn="l"/>
              </a:tabLst>
            </a:pPr>
            <a:r>
              <a:rPr lang="fr-FR" dirty="0">
                <a:ea typeface="MS PGothic"/>
                <a:cs typeface="MS PGothic"/>
              </a:rPr>
              <a:t>si l’</a:t>
            </a:r>
            <a:r>
              <a:rPr lang="fr-FR" b="1" dirty="0">
                <a:solidFill>
                  <a:srgbClr val="FF0000"/>
                </a:solidFill>
                <a:ea typeface="MS PGothic"/>
                <a:cs typeface="MS PGothic"/>
              </a:rPr>
              <a:t>interception d’une communication privée spécifique </a:t>
            </a:r>
            <a:r>
              <a:rPr lang="fr-FR" dirty="0">
                <a:ea typeface="MS PGothic"/>
                <a:cs typeface="MS PGothic"/>
              </a:rPr>
              <a:t>peut aider à </a:t>
            </a:r>
            <a:r>
              <a:rPr lang="fr-FR" b="1" dirty="0">
                <a:solidFill>
                  <a:srgbClr val="FF0000"/>
                </a:solidFill>
                <a:ea typeface="MS PGothic"/>
                <a:cs typeface="MS PGothic"/>
              </a:rPr>
              <a:t>éviter la perpétration d’une infraction grave</a:t>
            </a:r>
            <a:endParaRPr lang="fr-FR" dirty="0">
              <a:latin typeface="Times New Roman"/>
              <a:ea typeface="Times New Roman"/>
              <a:cs typeface="Times New Roman"/>
            </a:endParaRP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9DD603-05E7-44E5-8818-A3508CB9E390}" type="slidenum">
              <a:rPr lang="en-US" altLang="en-US">
                <a:solidFill>
                  <a:srgbClr val="898989"/>
                </a:solidFill>
                <a:latin typeface="Calibri" panose="020F0502020204030204" pitchFamily="34" charset="0"/>
              </a:rPr>
              <a:pPr/>
              <a:t>44</a:t>
            </a:fld>
            <a:endParaRPr lang="en-US" altLang="en-US" dirty="0">
              <a:solidFill>
                <a:srgbClr val="898989"/>
              </a:solidFill>
              <a:latin typeface="Calibri" panose="020F0502020204030204" pitchFamily="34" charset="0"/>
            </a:endParaRPr>
          </a:p>
        </p:txBody>
      </p:sp>
      <p:pic>
        <p:nvPicPr>
          <p:cNvPr id="33797" name="Picture 8" descr="Image result for proportionality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23138" y="1277938"/>
            <a:ext cx="1820862" cy="2151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40742-E1B2-4264-B821-05F2D2CCF4EB}"/>
              </a:ext>
            </a:extLst>
          </p:cNvPr>
          <p:cNvSpPr>
            <a:spLocks noGrp="1"/>
          </p:cNvSpPr>
          <p:nvPr>
            <p:ph type="title"/>
          </p:nvPr>
        </p:nvSpPr>
        <p:spPr/>
        <p:txBody>
          <a:bodyPr/>
          <a:lstStyle/>
          <a:p>
            <a:r>
              <a:rPr lang="fr-FR" b="1" dirty="0"/>
              <a:t>Étude de cas : critères de proportionnalité</a:t>
            </a:r>
          </a:p>
        </p:txBody>
      </p:sp>
      <p:sp>
        <p:nvSpPr>
          <p:cNvPr id="4" name="Slide Number Placeholder 3">
            <a:extLst>
              <a:ext uri="{FF2B5EF4-FFF2-40B4-BE49-F238E27FC236}">
                <a16:creationId xmlns:a16="http://schemas.microsoft.com/office/drawing/2014/main" xmlns="" id="{CA1942DD-FDFD-4ED6-B3F2-6729F34D86AF}"/>
              </a:ext>
            </a:extLst>
          </p:cNvPr>
          <p:cNvSpPr>
            <a:spLocks noGrp="1"/>
          </p:cNvSpPr>
          <p:nvPr>
            <p:ph type="sldNum" sz="quarter" idx="12"/>
          </p:nvPr>
        </p:nvSpPr>
        <p:spPr/>
        <p:txBody>
          <a:bodyPr/>
          <a:lstStyle/>
          <a:p>
            <a:fld id="{385311C2-2F51-4DAB-A587-301D32DA086D}" type="slidenum">
              <a:rPr lang="en-US" altLang="en-US" smtClean="0"/>
              <a:pPr/>
              <a:t>45</a:t>
            </a:fld>
            <a:endParaRPr lang="en-US" altLang="en-US" dirty="0"/>
          </a:p>
        </p:txBody>
      </p:sp>
      <p:sp>
        <p:nvSpPr>
          <p:cNvPr id="6" name="Rectangle 3">
            <a:extLst>
              <a:ext uri="{FF2B5EF4-FFF2-40B4-BE49-F238E27FC236}">
                <a16:creationId xmlns:a16="http://schemas.microsoft.com/office/drawing/2014/main" xmlns="" id="{A12E200A-2A84-4F32-9F8F-395550A2E5EC}"/>
              </a:ext>
            </a:extLst>
          </p:cNvPr>
          <p:cNvSpPr txBox="1">
            <a:spLocks/>
          </p:cNvSpPr>
          <p:nvPr/>
        </p:nvSpPr>
        <p:spPr bwMode="auto">
          <a:xfrm>
            <a:off x="457200" y="11557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fr-FR" altLang="sr-Latn-RS" dirty="0"/>
          </a:p>
          <a:p>
            <a:r>
              <a:rPr lang="fr-FR" sz="3000" dirty="0"/>
              <a:t>Peser l’intérêt pour les investigations par rapport à l’impact sur la succursale en Ostland</a:t>
            </a:r>
          </a:p>
          <a:p>
            <a:pPr lvl="1" algn="just" eaLnBrk="1" hangingPunct="1"/>
            <a:r>
              <a:rPr lang="fr-FR" altLang="sr-Latn-RS" sz="2600" dirty="0"/>
              <a:t>Limiter la durée d’indisponibilité du serveur de la succursale</a:t>
            </a:r>
          </a:p>
          <a:p>
            <a:pPr lvl="1" algn="just" eaLnBrk="1" hangingPunct="1"/>
            <a:r>
              <a:rPr lang="fr-FR" sz="2400" dirty="0"/>
              <a:t>Prévoir une période d’indisponibilité en dehors des horaires de bureau habituels</a:t>
            </a:r>
          </a:p>
          <a:p>
            <a:pPr lvl="1" algn="just" eaLnBrk="1" hangingPunct="1"/>
            <a:r>
              <a:rPr lang="fr-FR" sz="2400" dirty="0"/>
              <a:t>S’attacher à isoler les données relatives au compte bancaire visé</a:t>
            </a:r>
          </a:p>
          <a:p>
            <a:pPr lvl="1" algn="just" eaLnBrk="1" hangingPunct="1"/>
            <a:r>
              <a:rPr lang="fr-FR" sz="2400" dirty="0"/>
              <a:t>Seule la succursale en Ostland possède des preuves susceptibles de permettre d’identifier les titulaires des comptes bancaires et les transactions bancaires</a:t>
            </a:r>
          </a:p>
        </p:txBody>
      </p:sp>
    </p:spTree>
    <p:extLst>
      <p:ext uri="{BB962C8B-B14F-4D97-AF65-F5344CB8AC3E}">
        <p14:creationId xmlns:p14="http://schemas.microsoft.com/office/powerpoint/2010/main" xmlns="" val="748225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FR" altLang="en-US" b="1" dirty="0"/>
              <a:t>Secret des communications</a:t>
            </a:r>
          </a:p>
        </p:txBody>
      </p:sp>
      <p:sp>
        <p:nvSpPr>
          <p:cNvPr id="34819" name="Content Placeholder 2"/>
          <p:cNvSpPr>
            <a:spLocks noGrp="1"/>
          </p:cNvSpPr>
          <p:nvPr>
            <p:ph idx="1"/>
          </p:nvPr>
        </p:nvSpPr>
        <p:spPr>
          <a:xfrm>
            <a:off x="457200" y="1265238"/>
            <a:ext cx="7828384" cy="4525962"/>
          </a:xfrm>
        </p:spPr>
        <p:txBody>
          <a:bodyPr/>
          <a:lstStyle/>
          <a:p>
            <a:pPr lvl="0" algn="just">
              <a:spcAft>
                <a:spcPts val="0"/>
              </a:spcAft>
              <a:buFont typeface="Arial"/>
              <a:buChar char="•"/>
              <a:tabLst>
                <a:tab pos="457200" algn="l"/>
              </a:tabLst>
            </a:pPr>
            <a:r>
              <a:rPr lang="fr-FR" dirty="0">
                <a:solidFill>
                  <a:srgbClr val="000000"/>
                </a:solidFill>
                <a:ea typeface="MS PGothic"/>
                <a:cs typeface="MS PGothic"/>
              </a:rPr>
              <a:t>En vertu du </a:t>
            </a:r>
            <a:r>
              <a:rPr lang="fr-FR" b="1" dirty="0">
                <a:solidFill>
                  <a:srgbClr val="FF0000"/>
                </a:solidFill>
                <a:ea typeface="MS PGothic"/>
                <a:cs typeface="MS PGothic"/>
              </a:rPr>
              <a:t>droit interne</a:t>
            </a:r>
            <a:r>
              <a:rPr lang="fr-FR" dirty="0">
                <a:solidFill>
                  <a:srgbClr val="000000"/>
                </a:solidFill>
                <a:ea typeface="MS PGothic"/>
                <a:cs typeface="MS PGothic"/>
              </a:rPr>
              <a:t>, les demandes de données informatiques peuvent attenter au </a:t>
            </a:r>
            <a:r>
              <a:rPr lang="fr-FR" b="1" dirty="0">
                <a:solidFill>
                  <a:srgbClr val="FF0000"/>
                </a:solidFill>
                <a:ea typeface="MS PGothic"/>
                <a:cs typeface="MS PGothic"/>
              </a:rPr>
              <a:t>secret religieux, médical ou journalistique</a:t>
            </a:r>
            <a:r>
              <a:rPr lang="fr-FR" dirty="0">
                <a:solidFill>
                  <a:srgbClr val="FF0000"/>
                </a:solidFill>
                <a:ea typeface="MS PGothic"/>
                <a:cs typeface="MS PGothic"/>
              </a:rPr>
              <a:t> </a:t>
            </a:r>
            <a:r>
              <a:rPr lang="fr-FR" dirty="0">
                <a:solidFill>
                  <a:srgbClr val="000000"/>
                </a:solidFill>
                <a:ea typeface="MS PGothic"/>
                <a:cs typeface="MS PGothic"/>
              </a:rPr>
              <a:t>ou à la </a:t>
            </a:r>
            <a:r>
              <a:rPr lang="fr-FR" b="1" dirty="0">
                <a:solidFill>
                  <a:srgbClr val="FF0000"/>
                </a:solidFill>
                <a:ea typeface="MS PGothic"/>
                <a:cs typeface="MS PGothic"/>
              </a:rPr>
              <a:t>confidentialité des échanges avec les </a:t>
            </a:r>
            <a:r>
              <a:rPr lang="fr-FR" b="1" dirty="0" smtClean="0">
                <a:solidFill>
                  <a:srgbClr val="FF0000"/>
                </a:solidFill>
                <a:ea typeface="MS PGothic"/>
                <a:cs typeface="MS PGothic"/>
              </a:rPr>
              <a:t>avocats</a:t>
            </a:r>
            <a:r>
              <a:rPr lang="fr-FR" dirty="0" smtClean="0">
                <a:ea typeface="MS PGothic"/>
                <a:cs typeface="MS PGothic"/>
              </a:rPr>
              <a:t>.</a:t>
            </a:r>
            <a:endParaRPr lang="fr-FR" dirty="0">
              <a:cs typeface="Times New Roman"/>
            </a:endParaRPr>
          </a:p>
          <a:p>
            <a:pPr lvl="0" algn="just">
              <a:spcAft>
                <a:spcPts val="0"/>
              </a:spcAft>
              <a:buFont typeface="Arial"/>
              <a:buChar char="•"/>
              <a:tabLst>
                <a:tab pos="457200" algn="l"/>
              </a:tabLst>
            </a:pPr>
            <a:r>
              <a:rPr lang="fr-FR" dirty="0">
                <a:solidFill>
                  <a:srgbClr val="000000"/>
                </a:solidFill>
                <a:ea typeface="MS PGothic"/>
                <a:cs typeface="MS PGothic"/>
              </a:rPr>
              <a:t>Des motifs supplémentaires doivent être avancés pour solliciter l’accès à ces </a:t>
            </a:r>
            <a:r>
              <a:rPr lang="fr-FR" dirty="0" smtClean="0">
                <a:solidFill>
                  <a:srgbClr val="000000"/>
                </a:solidFill>
                <a:ea typeface="MS PGothic"/>
                <a:cs typeface="MS PGothic"/>
              </a:rPr>
              <a:t>données.</a:t>
            </a:r>
            <a:endParaRPr lang="fr-FR" dirty="0">
              <a:cs typeface="Times New Roman"/>
            </a:endParaRP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00F44A7-126D-447A-A1DD-5FEAC7E1ABD6}" type="slidenum">
              <a:rPr lang="en-US" altLang="en-US">
                <a:solidFill>
                  <a:srgbClr val="898989"/>
                </a:solidFill>
                <a:latin typeface="Calibri" panose="020F0502020204030204" pitchFamily="34" charset="0"/>
              </a:rPr>
              <a:pPr/>
              <a:t>46</a:t>
            </a:fld>
            <a:endParaRPr lang="en-US" altLang="en-US" dirty="0">
              <a:solidFill>
                <a:srgbClr val="898989"/>
              </a:solidFill>
              <a:latin typeface="Calibri" panose="020F0502020204030204" pitchFamily="34" charset="0"/>
            </a:endParaRPr>
          </a:p>
        </p:txBody>
      </p:sp>
      <p:pic>
        <p:nvPicPr>
          <p:cNvPr id="34821" name="Picture 6" descr="Image result for legal privilege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33775" y="5334000"/>
            <a:ext cx="4086225" cy="138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xmlns="" id="{0A63A482-F355-468C-8593-A69B85EFEA4B}"/>
              </a:ext>
            </a:extLst>
          </p:cNvPr>
          <p:cNvSpPr txBox="1">
            <a:spLocks/>
          </p:cNvSpPr>
          <p:nvPr/>
        </p:nvSpPr>
        <p:spPr bwMode="auto">
          <a:xfrm>
            <a:off x="404813" y="1539875"/>
            <a:ext cx="7289950"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sz="3000" dirty="0"/>
              <a:t>L’autorité compétente doit avoir conscience du besoin d’assurer la </a:t>
            </a:r>
            <a:r>
              <a:rPr lang="fr-FR" sz="3000" dirty="0" smtClean="0"/>
              <a:t>confidentialité. </a:t>
            </a:r>
            <a:endParaRPr lang="fr-FR" sz="3000" dirty="0"/>
          </a:p>
          <a:p>
            <a:pPr algn="just" eaLnBrk="1" hangingPunct="1"/>
            <a:endParaRPr lang="en-GB" altLang="sr-Latn-RS" sz="3000" dirty="0"/>
          </a:p>
          <a:p>
            <a:r>
              <a:rPr lang="fr-FR" sz="3000" dirty="0"/>
              <a:t>Ne pas assurer la confidentialité peut compromettre </a:t>
            </a:r>
            <a:r>
              <a:rPr lang="fr-FR" sz="3000" dirty="0" smtClean="0"/>
              <a:t>l’ensemble des investigations pénales.</a:t>
            </a:r>
            <a:endParaRPr lang="fr-FR" sz="3000" dirty="0"/>
          </a:p>
          <a:p>
            <a:pPr algn="just" eaLnBrk="1" hangingPunct="1"/>
            <a:endParaRPr lang="en-GB" altLang="sr-Latn-RS" sz="3000" dirty="0"/>
          </a:p>
          <a:p>
            <a:pPr algn="just" eaLnBrk="1" hangingPunct="1"/>
            <a:r>
              <a:rPr lang="fr-FR" sz="3000" dirty="0"/>
              <a:t>En cas de demande écrite, il faut préciser si la demande, l’audience et/ou l’ordonnance  doivent rester </a:t>
            </a:r>
            <a:r>
              <a:rPr lang="fr-FR" sz="3000" dirty="0" smtClean="0"/>
              <a:t>confidentielles. </a:t>
            </a:r>
            <a:endParaRPr lang="fr-FR" sz="3000" dirty="0"/>
          </a:p>
          <a:p>
            <a:pPr algn="just" eaLnBrk="1" hangingPunct="1"/>
            <a:endParaRPr lang="en-GB" altLang="sr-Latn-RS" sz="3000" dirty="0"/>
          </a:p>
          <a:p>
            <a:pPr algn="just" eaLnBrk="1" hangingPunct="1"/>
            <a:endParaRPr lang="en-GB" altLang="sr-Latn-RS" sz="3000" dirty="0"/>
          </a:p>
        </p:txBody>
      </p:sp>
      <p:sp>
        <p:nvSpPr>
          <p:cNvPr id="2" name="TextBox 1">
            <a:extLst>
              <a:ext uri="{FF2B5EF4-FFF2-40B4-BE49-F238E27FC236}">
                <a16:creationId xmlns:a16="http://schemas.microsoft.com/office/drawing/2014/main" xmlns="" id="{94E35D1F-581C-4DDA-A92C-3FCEFA851D3E}"/>
              </a:ext>
            </a:extLst>
          </p:cNvPr>
          <p:cNvSpPr txBox="1"/>
          <p:nvPr/>
        </p:nvSpPr>
        <p:spPr>
          <a:xfrm>
            <a:off x="350838" y="1460500"/>
            <a:ext cx="8229600" cy="554038"/>
          </a:xfrm>
          <a:prstGeom prst="rect">
            <a:avLst/>
          </a:prstGeom>
          <a:noFill/>
        </p:spPr>
        <p:txBody>
          <a:bodyPr>
            <a:spAutoFit/>
          </a:bodyPr>
          <a:lstStyle/>
          <a:p>
            <a:pPr marL="457200" indent="-457200" algn="just">
              <a:buFont typeface="Arial" panose="020B0604020202020204" pitchFamily="34" charset="0"/>
              <a:buChar char="•"/>
              <a:defRPr/>
            </a:pPr>
            <a:endParaRPr lang="en-US" sz="3000" dirty="0">
              <a:latin typeface="+mj-lt"/>
              <a:cs typeface="Arial" panose="020B0604020202020204" pitchFamily="34" charset="0"/>
            </a:endParaRPr>
          </a:p>
        </p:txBody>
      </p:sp>
      <p:sp>
        <p:nvSpPr>
          <p:cNvPr id="31748" name="Title 2">
            <a:extLst>
              <a:ext uri="{FF2B5EF4-FFF2-40B4-BE49-F238E27FC236}">
                <a16:creationId xmlns:a16="http://schemas.microsoft.com/office/drawing/2014/main" xmlns="" id="{9447A29F-F247-42CB-AF36-8401EF2521C7}"/>
              </a:ext>
            </a:extLst>
          </p:cNvPr>
          <p:cNvSpPr>
            <a:spLocks noGrp="1"/>
          </p:cNvSpPr>
          <p:nvPr>
            <p:ph type="title"/>
          </p:nvPr>
        </p:nvSpPr>
        <p:spPr/>
        <p:txBody>
          <a:bodyPr/>
          <a:lstStyle/>
          <a:p>
            <a:r>
              <a:rPr lang="fr-FR" altLang="en-US" b="1" dirty="0"/>
              <a:t>Confidentialité</a:t>
            </a:r>
          </a:p>
        </p:txBody>
      </p:sp>
      <p:pic>
        <p:nvPicPr>
          <p:cNvPr id="31749" name="Picture 10" descr="Image result for clipart confidentiality criminal">
            <a:extLst>
              <a:ext uri="{FF2B5EF4-FFF2-40B4-BE49-F238E27FC236}">
                <a16:creationId xmlns:a16="http://schemas.microsoft.com/office/drawing/2014/main" xmlns="" id="{83C795E4-9993-4E23-AF9F-94038DA172D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24592" y="152400"/>
            <a:ext cx="1606695" cy="1608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0" name="Slide Number Placeholder 2">
            <a:extLst>
              <a:ext uri="{FF2B5EF4-FFF2-40B4-BE49-F238E27FC236}">
                <a16:creationId xmlns:a16="http://schemas.microsoft.com/office/drawing/2014/main" xmlns="" id="{C837BB43-F5B3-4F5B-B659-BA420C74D59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4985EF8-D1C1-446A-BEE9-31C2E356D63C}" type="slidenum">
              <a:rPr lang="en-US" altLang="en-US" sz="1200" smtClean="0">
                <a:solidFill>
                  <a:srgbClr val="898989"/>
                </a:solidFill>
              </a:rPr>
              <a:pPr>
                <a:spcBef>
                  <a:spcPct val="0"/>
                </a:spcBef>
                <a:buFontTx/>
                <a:buNone/>
              </a:pPr>
              <a:t>47</a:t>
            </a:fld>
            <a:endParaRPr lang="en-US" altLang="en-US" sz="1200" dirty="0">
              <a:solidFill>
                <a:srgbClr val="898989"/>
              </a:solidFill>
            </a:endParaRPr>
          </a:p>
        </p:txBody>
      </p:sp>
    </p:spTree>
    <p:extLst>
      <p:ext uri="{BB962C8B-B14F-4D97-AF65-F5344CB8AC3E}">
        <p14:creationId xmlns:p14="http://schemas.microsoft.com/office/powerpoint/2010/main" xmlns="" val="2167426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xmlns="" id="{C94C16D0-4B19-48D5-A37D-BA30EAD00631}"/>
              </a:ext>
            </a:extLst>
          </p:cNvPr>
          <p:cNvSpPr txBox="1">
            <a:spLocks/>
          </p:cNvSpPr>
          <p:nvPr/>
        </p:nvSpPr>
        <p:spPr bwMode="auto">
          <a:xfrm>
            <a:off x="350838" y="1460500"/>
            <a:ext cx="8515350"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fr-FR" sz="3000" dirty="0"/>
              <a:t>La Convention de Budapest impose le secret sur l’application de certaines procédures : </a:t>
            </a:r>
          </a:p>
        </p:txBody>
      </p:sp>
      <p:sp>
        <p:nvSpPr>
          <p:cNvPr id="2" name="TextBox 1">
            <a:extLst>
              <a:ext uri="{FF2B5EF4-FFF2-40B4-BE49-F238E27FC236}">
                <a16:creationId xmlns:a16="http://schemas.microsoft.com/office/drawing/2014/main" xmlns="" id="{45398143-F33D-4612-93BA-43195BD73DAD}"/>
              </a:ext>
            </a:extLst>
          </p:cNvPr>
          <p:cNvSpPr txBox="1"/>
          <p:nvPr/>
        </p:nvSpPr>
        <p:spPr>
          <a:xfrm>
            <a:off x="776288" y="3046413"/>
            <a:ext cx="8229600" cy="554037"/>
          </a:xfrm>
          <a:prstGeom prst="rect">
            <a:avLst/>
          </a:prstGeom>
          <a:noFill/>
        </p:spPr>
        <p:txBody>
          <a:bodyPr>
            <a:spAutoFit/>
          </a:bodyPr>
          <a:lstStyle/>
          <a:p>
            <a:pPr marL="457200" indent="-457200" algn="just">
              <a:buFont typeface="Arial" panose="020B0604020202020204" pitchFamily="34" charset="0"/>
              <a:buChar char="•"/>
              <a:defRPr/>
            </a:pPr>
            <a:endParaRPr lang="en-US" sz="3000" dirty="0">
              <a:latin typeface="+mj-lt"/>
              <a:cs typeface="Arial" panose="020B0604020202020204" pitchFamily="34" charset="0"/>
            </a:endParaRPr>
          </a:p>
        </p:txBody>
      </p:sp>
      <p:sp>
        <p:nvSpPr>
          <p:cNvPr id="33796" name="Title 2">
            <a:extLst>
              <a:ext uri="{FF2B5EF4-FFF2-40B4-BE49-F238E27FC236}">
                <a16:creationId xmlns:a16="http://schemas.microsoft.com/office/drawing/2014/main" xmlns="" id="{B7C6D193-E0E9-45FF-8071-A4775715CF4A}"/>
              </a:ext>
            </a:extLst>
          </p:cNvPr>
          <p:cNvSpPr>
            <a:spLocks noGrp="1"/>
          </p:cNvSpPr>
          <p:nvPr>
            <p:ph type="title"/>
          </p:nvPr>
        </p:nvSpPr>
        <p:spPr/>
        <p:txBody>
          <a:bodyPr/>
          <a:lstStyle/>
          <a:p>
            <a:r>
              <a:rPr lang="fr-FR" altLang="en-US" b="1" dirty="0"/>
              <a:t>Confidentialité</a:t>
            </a:r>
          </a:p>
        </p:txBody>
      </p:sp>
      <p:pic>
        <p:nvPicPr>
          <p:cNvPr id="33797" name="Picture 3">
            <a:extLst>
              <a:ext uri="{FF2B5EF4-FFF2-40B4-BE49-F238E27FC236}">
                <a16:creationId xmlns:a16="http://schemas.microsoft.com/office/drawing/2014/main" xmlns="" id="{FEFE7A8C-4B95-4419-ACE7-FD27974E7781}"/>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167063"/>
            <a:ext cx="9144000"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8" name="Picture 4">
            <a:extLst>
              <a:ext uri="{FF2B5EF4-FFF2-40B4-BE49-F238E27FC236}">
                <a16:creationId xmlns:a16="http://schemas.microsoft.com/office/drawing/2014/main" xmlns="" id="{08BEDF95-6808-40D5-9433-75F19F45DE25}"/>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330700"/>
            <a:ext cx="91440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5">
            <a:extLst>
              <a:ext uri="{FF2B5EF4-FFF2-40B4-BE49-F238E27FC236}">
                <a16:creationId xmlns:a16="http://schemas.microsoft.com/office/drawing/2014/main" xmlns="" id="{73D83351-7B1A-4308-BED4-2C9DF7E9250C}"/>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5370513"/>
            <a:ext cx="914400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0" name="Slide Number Placeholder 2">
            <a:extLst>
              <a:ext uri="{FF2B5EF4-FFF2-40B4-BE49-F238E27FC236}">
                <a16:creationId xmlns:a16="http://schemas.microsoft.com/office/drawing/2014/main" xmlns="" id="{3A79A9F6-0A45-4703-87C4-FE162403D61E}"/>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A36D3E1-5FC8-453D-95C8-BDA9A9E8B5FE}" type="slidenum">
              <a:rPr lang="en-US" altLang="en-US" sz="1200" smtClean="0">
                <a:solidFill>
                  <a:srgbClr val="898989"/>
                </a:solidFill>
              </a:rPr>
              <a:pPr>
                <a:spcBef>
                  <a:spcPct val="0"/>
                </a:spcBef>
                <a:buFontTx/>
                <a:buNone/>
              </a:pPr>
              <a:t>48</a:t>
            </a:fld>
            <a:endParaRPr lang="en-US" altLang="en-US" sz="1200" dirty="0">
              <a:solidFill>
                <a:srgbClr val="898989"/>
              </a:solidFill>
            </a:endParaRPr>
          </a:p>
        </p:txBody>
      </p:sp>
    </p:spTree>
    <p:extLst>
      <p:ext uri="{BB962C8B-B14F-4D97-AF65-F5344CB8AC3E}">
        <p14:creationId xmlns:p14="http://schemas.microsoft.com/office/powerpoint/2010/main" xmlns="" val="3821728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xmlns="" id="{42086428-ECB8-4AE3-A9DE-1CD59544849B}"/>
              </a:ext>
            </a:extLst>
          </p:cNvPr>
          <p:cNvSpPr txBox="1">
            <a:spLocks/>
          </p:cNvSpPr>
          <p:nvPr/>
        </p:nvSpPr>
        <p:spPr bwMode="auto">
          <a:xfrm>
            <a:off x="350838" y="1460500"/>
            <a:ext cx="7965026"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dirty="0"/>
              <a:t>La demande et l’autorisation doivent rester secrètes, en particulier vis-à-vis du titulaire du compte bancaire « United Bank Printing Ostland </a:t>
            </a:r>
            <a:r>
              <a:rPr lang="fr-FR" dirty="0" smtClean="0"/>
              <a:t>». </a:t>
            </a:r>
            <a:endParaRPr lang="fr-FR" dirty="0"/>
          </a:p>
          <a:p>
            <a:r>
              <a:rPr lang="fr-FR" dirty="0"/>
              <a:t>Averti, le titulaire du compte risquerait de disséminer les produits du </a:t>
            </a:r>
            <a:r>
              <a:rPr lang="fr-FR" dirty="0" smtClean="0"/>
              <a:t>crime.</a:t>
            </a:r>
            <a:endParaRPr lang="fr-FR" dirty="0"/>
          </a:p>
          <a:p>
            <a:r>
              <a:rPr lang="fr-FR" dirty="0"/>
              <a:t>L’autorisation n’est portée à la connaissance de personne hormis le chef des services techniques de la succursale d’Ostland, qui est tenu à la </a:t>
            </a:r>
            <a:r>
              <a:rPr lang="fr-FR" dirty="0" smtClean="0"/>
              <a:t>confidentialité. </a:t>
            </a:r>
            <a:endParaRPr lang="fr-FR" dirty="0"/>
          </a:p>
        </p:txBody>
      </p:sp>
      <p:sp>
        <p:nvSpPr>
          <p:cNvPr id="37891" name="Title 2">
            <a:extLst>
              <a:ext uri="{FF2B5EF4-FFF2-40B4-BE49-F238E27FC236}">
                <a16:creationId xmlns:a16="http://schemas.microsoft.com/office/drawing/2014/main" xmlns="" id="{43378725-8555-4778-8094-07B465698704}"/>
              </a:ext>
            </a:extLst>
          </p:cNvPr>
          <p:cNvSpPr>
            <a:spLocks noGrp="1"/>
          </p:cNvSpPr>
          <p:nvPr>
            <p:ph type="title"/>
          </p:nvPr>
        </p:nvSpPr>
        <p:spPr/>
        <p:txBody>
          <a:bodyPr/>
          <a:lstStyle/>
          <a:p>
            <a:r>
              <a:rPr lang="fr-FR" altLang="en-US" b="1" dirty="0"/>
              <a:t>Étude de cas : confidentialité</a:t>
            </a:r>
          </a:p>
        </p:txBody>
      </p:sp>
      <p:sp>
        <p:nvSpPr>
          <p:cNvPr id="37892" name="Slide Number Placeholder 2">
            <a:extLst>
              <a:ext uri="{FF2B5EF4-FFF2-40B4-BE49-F238E27FC236}">
                <a16:creationId xmlns:a16="http://schemas.microsoft.com/office/drawing/2014/main" xmlns="" id="{EAFB59A2-47AC-4C67-9697-EE7B7CFDA3A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solidFill>
                  <a:srgbClr val="898989"/>
                </a:solidFill>
              </a:rPr>
              <a:t>!</a:t>
            </a:r>
            <a:fld id="{2D211980-9FA5-431A-9663-036BE97F103A}" type="slidenum">
              <a:rPr lang="en-US" altLang="en-US" sz="1200" smtClean="0">
                <a:solidFill>
                  <a:srgbClr val="898989"/>
                </a:solidFill>
              </a:rPr>
              <a:pPr>
                <a:spcBef>
                  <a:spcPct val="0"/>
                </a:spcBef>
                <a:buFontTx/>
                <a:buNone/>
              </a:pPr>
              <a:t>49</a:t>
            </a:fld>
            <a:endParaRPr lang="en-US" altLang="en-US" sz="1200" dirty="0">
              <a:solidFill>
                <a:srgbClr val="898989"/>
              </a:solidFill>
            </a:endParaRPr>
          </a:p>
        </p:txBody>
      </p:sp>
    </p:spTree>
    <p:extLst>
      <p:ext uri="{BB962C8B-B14F-4D97-AF65-F5344CB8AC3E}">
        <p14:creationId xmlns:p14="http://schemas.microsoft.com/office/powerpoint/2010/main" xmlns="" val="251234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350838" y="317500"/>
            <a:ext cx="8229600" cy="1143000"/>
          </a:xfrm>
        </p:spPr>
        <p:txBody>
          <a:bodyPr/>
          <a:lstStyle/>
          <a:p>
            <a:pPr eaLnBrk="1" hangingPunct="1"/>
            <a:r>
              <a:rPr lang="fr-FR" b="1" dirty="0"/>
              <a:t>Mesures procédurales</a:t>
            </a:r>
          </a:p>
        </p:txBody>
      </p:sp>
      <p:sp>
        <p:nvSpPr>
          <p:cNvPr id="6147" name="Rectangle 3"/>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spcAft>
                <a:spcPts val="0"/>
              </a:spcAft>
              <a:buFont typeface="Arial"/>
              <a:buChar char="•"/>
              <a:tabLst>
                <a:tab pos="457200" algn="l"/>
              </a:tabLst>
            </a:pPr>
            <a:r>
              <a:rPr lang="fr-FR" sz="2800" dirty="0">
                <a:solidFill>
                  <a:srgbClr val="000000"/>
                </a:solidFill>
                <a:latin typeface="+mn-lt"/>
                <a:ea typeface="MS PGothic"/>
              </a:rPr>
              <a:t>Mesures procédurales en vertu de la Convention de Budapest :</a:t>
            </a:r>
            <a:endParaRPr lang="fr-FR" sz="2800" dirty="0">
              <a:latin typeface="+mn-lt"/>
              <a:ea typeface="Times New Roman"/>
              <a:cs typeface="Times New Roman"/>
            </a:endParaRPr>
          </a:p>
          <a:p>
            <a:pPr lvl="1" algn="just">
              <a:spcAft>
                <a:spcPts val="0"/>
              </a:spcAft>
              <a:buFont typeface="Arial"/>
              <a:buChar char="•"/>
              <a:tabLst>
                <a:tab pos="914400" algn="l"/>
              </a:tabLst>
            </a:pPr>
            <a:r>
              <a:rPr lang="fr-FR" sz="2800" b="1" dirty="0">
                <a:solidFill>
                  <a:srgbClr val="FF0000"/>
                </a:solidFill>
                <a:latin typeface="+mn-lt"/>
                <a:ea typeface="MS PGothic"/>
              </a:rPr>
              <a:t>Conservation rapide de données informatiques stockées</a:t>
            </a:r>
            <a:endParaRPr lang="fr-FR" sz="2800" dirty="0">
              <a:latin typeface="+mn-lt"/>
              <a:ea typeface="Times New Roman"/>
              <a:cs typeface="Times New Roman"/>
            </a:endParaRPr>
          </a:p>
          <a:p>
            <a:pPr lvl="1" algn="just">
              <a:spcAft>
                <a:spcPts val="0"/>
              </a:spcAft>
              <a:buFont typeface="Arial"/>
              <a:buChar char="•"/>
              <a:tabLst>
                <a:tab pos="914400" algn="l"/>
              </a:tabLst>
            </a:pPr>
            <a:r>
              <a:rPr lang="fr-FR" sz="2800" b="1" dirty="0">
                <a:solidFill>
                  <a:srgbClr val="FF0000"/>
                </a:solidFill>
                <a:latin typeface="+mn-lt"/>
                <a:ea typeface="MS PGothic"/>
              </a:rPr>
              <a:t>Divulgation partielle de données de trafic conservées</a:t>
            </a:r>
            <a:endParaRPr lang="fr-FR" sz="2800" dirty="0">
              <a:latin typeface="+mn-lt"/>
              <a:ea typeface="Times New Roman"/>
              <a:cs typeface="Times New Roman"/>
            </a:endParaRPr>
          </a:p>
          <a:p>
            <a:pPr lvl="1" algn="just">
              <a:spcAft>
                <a:spcPts val="0"/>
              </a:spcAft>
              <a:buFont typeface="Arial"/>
              <a:buChar char="•"/>
              <a:tabLst>
                <a:tab pos="914400" algn="l"/>
              </a:tabLst>
            </a:pPr>
            <a:r>
              <a:rPr lang="fr-FR" sz="2800" b="1" dirty="0">
                <a:solidFill>
                  <a:srgbClr val="FF0000"/>
                </a:solidFill>
                <a:latin typeface="+mn-lt"/>
                <a:ea typeface="MS PGothic"/>
              </a:rPr>
              <a:t>Injonction de produire</a:t>
            </a:r>
            <a:endParaRPr lang="fr-FR" sz="2800" dirty="0">
              <a:latin typeface="+mn-lt"/>
              <a:ea typeface="Times New Roman"/>
              <a:cs typeface="Times New Roman"/>
            </a:endParaRPr>
          </a:p>
          <a:p>
            <a:pPr lvl="1" algn="just">
              <a:spcAft>
                <a:spcPts val="0"/>
              </a:spcAft>
              <a:buFont typeface="Arial"/>
              <a:buChar char="•"/>
              <a:tabLst>
                <a:tab pos="914400" algn="l"/>
              </a:tabLst>
            </a:pPr>
            <a:r>
              <a:rPr lang="fr-FR" sz="2800" b="1" dirty="0">
                <a:solidFill>
                  <a:srgbClr val="FF0000"/>
                </a:solidFill>
                <a:latin typeface="+mn-lt"/>
                <a:ea typeface="MS PGothic"/>
              </a:rPr>
              <a:t>Perquisition et saisie</a:t>
            </a:r>
            <a:endParaRPr lang="fr-FR" sz="2800" dirty="0">
              <a:latin typeface="+mn-lt"/>
              <a:ea typeface="Times New Roman"/>
              <a:cs typeface="Times New Roman"/>
            </a:endParaRPr>
          </a:p>
          <a:p>
            <a:pPr lvl="1" algn="just">
              <a:spcAft>
                <a:spcPts val="0"/>
              </a:spcAft>
              <a:buFont typeface="Arial"/>
              <a:buChar char="•"/>
              <a:tabLst>
                <a:tab pos="914400" algn="l"/>
              </a:tabLst>
            </a:pPr>
            <a:r>
              <a:rPr lang="fr-FR" sz="2800" b="1" dirty="0">
                <a:solidFill>
                  <a:srgbClr val="FF0000"/>
                </a:solidFill>
                <a:latin typeface="+mn-lt"/>
                <a:ea typeface="MS PGothic"/>
              </a:rPr>
              <a:t>Collecte en temps réel de données de trafic</a:t>
            </a:r>
            <a:endParaRPr lang="fr-FR" sz="2800" dirty="0">
              <a:latin typeface="+mn-lt"/>
              <a:ea typeface="Times New Roman"/>
              <a:cs typeface="Times New Roman"/>
            </a:endParaRPr>
          </a:p>
          <a:p>
            <a:pPr lvl="1" algn="just">
              <a:spcAft>
                <a:spcPts val="0"/>
              </a:spcAft>
              <a:buFont typeface="Arial"/>
              <a:buChar char="•"/>
              <a:tabLst>
                <a:tab pos="914400" algn="l"/>
              </a:tabLst>
            </a:pPr>
            <a:r>
              <a:rPr lang="fr-FR" sz="2800" b="1" dirty="0">
                <a:solidFill>
                  <a:srgbClr val="FF0000"/>
                </a:solidFill>
                <a:latin typeface="+mn-lt"/>
                <a:ea typeface="MS PGothic"/>
              </a:rPr>
              <a:t>Interception de données de contenu</a:t>
            </a:r>
            <a:endParaRPr lang="fr-FR" sz="2800" dirty="0">
              <a:latin typeface="+mn-lt"/>
              <a:ea typeface="Times New Roman"/>
              <a:cs typeface="Times New Roman"/>
            </a:endParaRPr>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B5FB33E-9068-4102-8EB9-891AA49C935A}" type="slidenum">
              <a:rPr lang="en-US" altLang="en-US">
                <a:solidFill>
                  <a:srgbClr val="898989"/>
                </a:solidFill>
                <a:latin typeface="Calibri" panose="020F0502020204030204" pitchFamily="34" charset="0"/>
              </a:rPr>
              <a:pPr/>
              <a:t>5</a:t>
            </a:fld>
            <a:endParaRPr lang="en-US" altLang="en-US" dirty="0">
              <a:solidFill>
                <a:srgbClr val="898989"/>
              </a:solidFill>
              <a:latin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62250"/>
            <a:ext cx="8229600" cy="1143000"/>
          </a:xfrm>
        </p:spPr>
        <p:txBody>
          <a:bodyPr/>
          <a:lstStyle/>
          <a:p>
            <a:r>
              <a:rPr lang="fr-FR" sz="4000" b="1" dirty="0"/>
              <a:t>4</a:t>
            </a:r>
            <a:r>
              <a:rPr lang="fr-FR" sz="4000" b="1" baseline="30000" dirty="0"/>
              <a:t>e</a:t>
            </a:r>
            <a:r>
              <a:rPr lang="fr-FR" sz="4000" b="1" dirty="0"/>
              <a:t> partie</a:t>
            </a:r>
            <a:br>
              <a:rPr lang="fr-FR" sz="4000" b="1" dirty="0"/>
            </a:br>
            <a:r>
              <a:rPr lang="fr-FR" sz="4000" b="1" dirty="0">
                <a:solidFill>
                  <a:srgbClr val="FF0000"/>
                </a:solidFill>
              </a:rPr>
              <a:t>Pourquoi</a:t>
            </a:r>
            <a:r>
              <a:rPr lang="fr-FR" sz="4000" b="1" dirty="0">
                <a:solidFill>
                  <a:srgbClr val="000000"/>
                </a:solidFill>
              </a:rPr>
              <a:t> les mesures procédurales sont-elles nécessaires ?</a:t>
            </a:r>
            <a:endParaRPr lang="fr-FR" sz="4000" b="1" dirty="0"/>
          </a:p>
        </p:txBody>
      </p:sp>
      <p:pic>
        <p:nvPicPr>
          <p:cNvPr id="37891" name="Picture 3"/>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6786563" y="4643438"/>
            <a:ext cx="1962150" cy="1766887"/>
          </a:xfrm>
        </p:spPr>
      </p:pic>
      <p:sp>
        <p:nvSpPr>
          <p:cNvPr id="3789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AD91A2F-CFDD-4F97-BA53-23A124E9F3FB}" type="slidenum">
              <a:rPr lang="en-US" altLang="fr-FR">
                <a:solidFill>
                  <a:srgbClr val="898989"/>
                </a:solidFill>
                <a:latin typeface="Calibri" panose="020F0502020204030204" pitchFamily="34" charset="0"/>
              </a:rPr>
              <a:pPr/>
              <a:t>50</a:t>
            </a:fld>
            <a:endParaRPr lang="en-US" altLang="fr-FR" dirty="0">
              <a:solidFill>
                <a:srgbClr val="898989"/>
              </a:solidFill>
              <a:latin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fr-FR" altLang="en-US" b="1" dirty="0"/>
              <a:t>Motifs</a:t>
            </a:r>
          </a:p>
        </p:txBody>
      </p:sp>
      <p:sp>
        <p:nvSpPr>
          <p:cNvPr id="38915" name="Content Placeholder 2"/>
          <p:cNvSpPr>
            <a:spLocks noGrp="1"/>
          </p:cNvSpPr>
          <p:nvPr>
            <p:ph idx="1"/>
          </p:nvPr>
        </p:nvSpPr>
        <p:spPr>
          <a:xfrm>
            <a:off x="457200" y="1406525"/>
            <a:ext cx="8229600" cy="4949825"/>
          </a:xfrm>
        </p:spPr>
        <p:txBody>
          <a:bodyPr/>
          <a:lstStyle/>
          <a:p>
            <a:pPr lvl="0" algn="just">
              <a:spcAft>
                <a:spcPts val="0"/>
              </a:spcAft>
              <a:buFont typeface="Arial"/>
              <a:buChar char="•"/>
              <a:tabLst>
                <a:tab pos="457200" algn="l"/>
              </a:tabLst>
            </a:pPr>
            <a:r>
              <a:rPr lang="fr-FR" sz="3000" dirty="0">
                <a:solidFill>
                  <a:srgbClr val="000000"/>
                </a:solidFill>
                <a:ea typeface="MS PGothic"/>
                <a:cs typeface="MS PGothic"/>
              </a:rPr>
              <a:t>Les mesures d’enquête doivent </a:t>
            </a:r>
            <a:r>
              <a:rPr lang="fr-FR" sz="3000" b="1" dirty="0">
                <a:solidFill>
                  <a:srgbClr val="FF0000"/>
                </a:solidFill>
                <a:ea typeface="MS PGothic"/>
                <a:cs typeface="MS PGothic"/>
              </a:rPr>
              <a:t>reposer sur des motifs</a:t>
            </a:r>
            <a:r>
              <a:rPr lang="fr-FR" sz="3000" dirty="0">
                <a:solidFill>
                  <a:srgbClr val="FF0000"/>
                </a:solidFill>
                <a:ea typeface="MS PGothic"/>
                <a:cs typeface="MS PGothic"/>
              </a:rPr>
              <a:t> </a:t>
            </a:r>
            <a:r>
              <a:rPr lang="fr-FR" sz="3000" dirty="0">
                <a:solidFill>
                  <a:srgbClr val="000000"/>
                </a:solidFill>
                <a:ea typeface="MS PGothic"/>
                <a:cs typeface="MS PGothic"/>
              </a:rPr>
              <a:t>justifiant leur application</a:t>
            </a:r>
          </a:p>
          <a:p>
            <a:pPr lvl="0" algn="just">
              <a:spcAft>
                <a:spcPts val="0"/>
              </a:spcAft>
              <a:buFont typeface="Arial"/>
              <a:buChar char="•"/>
              <a:tabLst>
                <a:tab pos="457200" algn="l"/>
              </a:tabLst>
            </a:pPr>
            <a:endParaRPr lang="fr-FR" sz="2800" dirty="0">
              <a:cs typeface="Times New Roman"/>
            </a:endParaRPr>
          </a:p>
          <a:p>
            <a:pPr lvl="0" algn="just">
              <a:spcAft>
                <a:spcPts val="0"/>
              </a:spcAft>
              <a:buFont typeface="Arial"/>
              <a:buChar char="•"/>
              <a:tabLst>
                <a:tab pos="457200" algn="l"/>
              </a:tabLst>
            </a:pPr>
            <a:r>
              <a:rPr lang="fr-FR" sz="3000" dirty="0">
                <a:solidFill>
                  <a:srgbClr val="000000"/>
                </a:solidFill>
                <a:ea typeface="MS PGothic"/>
                <a:cs typeface="MS PGothic"/>
              </a:rPr>
              <a:t>« la Convention exige spécifiquement que ces conditions et sauvegardes comprennent […] </a:t>
            </a:r>
            <a:r>
              <a:rPr lang="fr-FR" sz="3000" b="1" dirty="0">
                <a:solidFill>
                  <a:srgbClr val="FF0000"/>
                </a:solidFill>
                <a:ea typeface="MS PGothic"/>
                <a:cs typeface="MS PGothic"/>
              </a:rPr>
              <a:t>des motifs justifiant l’application du pouvoir ou de la procédure</a:t>
            </a:r>
            <a:r>
              <a:rPr lang="fr-FR" sz="3000" dirty="0">
                <a:solidFill>
                  <a:srgbClr val="000000"/>
                </a:solidFill>
                <a:ea typeface="MS PGothic"/>
                <a:cs typeface="MS PGothic"/>
              </a:rPr>
              <a:t> » – Rapport explicatif</a:t>
            </a:r>
          </a:p>
          <a:p>
            <a:pPr lvl="0" algn="just">
              <a:spcAft>
                <a:spcPts val="0"/>
              </a:spcAft>
              <a:buFont typeface="Arial"/>
              <a:buChar char="•"/>
              <a:tabLst>
                <a:tab pos="457200" algn="l"/>
              </a:tabLst>
            </a:pPr>
            <a:endParaRPr lang="fr-FR" sz="2800" dirty="0">
              <a:cs typeface="Times New Roman"/>
            </a:endParaRPr>
          </a:p>
          <a:p>
            <a:pPr lvl="0" algn="just">
              <a:spcAft>
                <a:spcPts val="0"/>
              </a:spcAft>
              <a:buFont typeface="Arial"/>
              <a:buChar char="•"/>
              <a:tabLst>
                <a:tab pos="457200" algn="l"/>
              </a:tabLst>
            </a:pPr>
            <a:r>
              <a:rPr lang="fr-FR" sz="3000" dirty="0">
                <a:solidFill>
                  <a:srgbClr val="000000"/>
                </a:solidFill>
                <a:ea typeface="MS PGothic"/>
                <a:cs typeface="MS PGothic"/>
              </a:rPr>
              <a:t>Les motifs expliquent </a:t>
            </a:r>
            <a:r>
              <a:rPr lang="fr-FR" sz="3000" b="1" dirty="0">
                <a:solidFill>
                  <a:srgbClr val="FF0000"/>
                </a:solidFill>
                <a:ea typeface="MS PGothic"/>
                <a:cs typeface="MS PGothic"/>
              </a:rPr>
              <a:t>pourquoi</a:t>
            </a:r>
            <a:r>
              <a:rPr lang="fr-FR" sz="3000" dirty="0">
                <a:solidFill>
                  <a:srgbClr val="000000"/>
                </a:solidFill>
                <a:ea typeface="MS PGothic"/>
                <a:cs typeface="MS PGothic"/>
              </a:rPr>
              <a:t> la mesure d’enquête est </a:t>
            </a:r>
            <a:r>
              <a:rPr lang="fr-FR" sz="3000" b="1" dirty="0">
                <a:solidFill>
                  <a:srgbClr val="FF0000"/>
                </a:solidFill>
                <a:ea typeface="MS PGothic"/>
                <a:cs typeface="MS PGothic"/>
              </a:rPr>
              <a:t>nécessaire</a:t>
            </a:r>
            <a:endParaRPr lang="fr-FR" sz="2800" dirty="0">
              <a:cs typeface="Times New Roman"/>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707159E-5230-490C-9700-DF6D3C98D5D7}" type="slidenum">
              <a:rPr lang="en-US" altLang="en-US">
                <a:solidFill>
                  <a:srgbClr val="898989"/>
                </a:solidFill>
                <a:latin typeface="Calibri" panose="020F0502020204030204" pitchFamily="34" charset="0"/>
              </a:rPr>
              <a:pPr/>
              <a:t>51</a:t>
            </a:fld>
            <a:endParaRPr lang="en-US" altLang="en-US" dirty="0">
              <a:solidFill>
                <a:srgbClr val="898989"/>
              </a:solidFill>
              <a:latin typeface="Calibri" panose="020F05020202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fr-FR" altLang="en-US" b="1" dirty="0"/>
              <a:t>Motifs</a:t>
            </a:r>
          </a:p>
        </p:txBody>
      </p:sp>
      <p:sp>
        <p:nvSpPr>
          <p:cNvPr id="39939" name="Content Placeholder 2"/>
          <p:cNvSpPr>
            <a:spLocks noGrp="1"/>
          </p:cNvSpPr>
          <p:nvPr>
            <p:ph idx="1"/>
          </p:nvPr>
        </p:nvSpPr>
        <p:spPr>
          <a:xfrm>
            <a:off x="457200" y="1406525"/>
            <a:ext cx="8229600" cy="4949825"/>
          </a:xfrm>
        </p:spPr>
        <p:txBody>
          <a:bodyPr/>
          <a:lstStyle/>
          <a:p>
            <a:pPr lvl="0" algn="just"/>
            <a:r>
              <a:rPr lang="fr-FR" dirty="0"/>
              <a:t>Les motifs dépendent :</a:t>
            </a:r>
          </a:p>
          <a:p>
            <a:pPr lvl="1" algn="just"/>
            <a:r>
              <a:rPr lang="fr-FR" sz="3200" dirty="0"/>
              <a:t>des circonstances de l’affaire</a:t>
            </a:r>
          </a:p>
          <a:p>
            <a:pPr lvl="1" algn="just"/>
            <a:r>
              <a:rPr lang="fr-FR" sz="3200" dirty="0"/>
              <a:t>du type de mesure procédurale</a:t>
            </a:r>
          </a:p>
          <a:p>
            <a:pPr lvl="1" algn="just"/>
            <a:endParaRPr lang="en-US" altLang="en-US" sz="2600" dirty="0"/>
          </a:p>
          <a:p>
            <a:pPr marL="342900" lvl="1" indent="-342900" algn="just">
              <a:buFont typeface="Arial" panose="020B0604020202020204" pitchFamily="34" charset="0"/>
              <a:buChar char="•"/>
            </a:pPr>
            <a:r>
              <a:rPr lang="fr-FR" dirty="0"/>
              <a:t>Les mesures relativement moins intrusives/onéreuses (par ex. injonctions de conserver/de produire) peuvent être moins motivées que les mesures plus intrusives (par ex. interception de données de contenu/perquisition et saisie)</a:t>
            </a:r>
            <a:endParaRPr lang="fr-FR" sz="2400" dirty="0"/>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4C74370-A812-44FC-80C0-7B2CADFCE6FE}" type="slidenum">
              <a:rPr lang="en-US" altLang="en-US">
                <a:solidFill>
                  <a:srgbClr val="898989"/>
                </a:solidFill>
                <a:latin typeface="Calibri" panose="020F0502020204030204" pitchFamily="34" charset="0"/>
              </a:rPr>
              <a:pPr/>
              <a:t>52</a:t>
            </a:fld>
            <a:endParaRPr lang="en-US" altLang="en-US" dirty="0">
              <a:solidFill>
                <a:srgbClr val="898989"/>
              </a:solidFill>
              <a:latin typeface="Calibri" panose="020F05020202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350838" y="201613"/>
            <a:ext cx="8229600" cy="1143000"/>
          </a:xfrm>
        </p:spPr>
        <p:txBody>
          <a:bodyPr/>
          <a:lstStyle/>
          <a:p>
            <a:pPr eaLnBrk="1" hangingPunct="1"/>
            <a:r>
              <a:rPr lang="fr-FR" b="1" dirty="0"/>
              <a:t>Motifs</a:t>
            </a:r>
          </a:p>
        </p:txBody>
      </p:sp>
      <p:sp>
        <p:nvSpPr>
          <p:cNvPr id="40963" name="Rectangle 3"/>
          <p:cNvSpPr txBox="1">
            <a:spLocks/>
          </p:cNvSpPr>
          <p:nvPr/>
        </p:nvSpPr>
        <p:spPr bwMode="auto">
          <a:xfrm>
            <a:off x="503238" y="1301750"/>
            <a:ext cx="8396287"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3100" dirty="0">
              <a:latin typeface="Calibri" panose="020F0502020204030204" pitchFamily="34" charset="0"/>
            </a:endParaRPr>
          </a:p>
        </p:txBody>
      </p:sp>
      <p:sp>
        <p:nvSpPr>
          <p:cNvPr id="2" name="TextBox 1"/>
          <p:cNvSpPr txBox="1"/>
          <p:nvPr/>
        </p:nvSpPr>
        <p:spPr>
          <a:xfrm>
            <a:off x="350838" y="1184275"/>
            <a:ext cx="8229600" cy="1015663"/>
          </a:xfrm>
          <a:prstGeom prst="rect">
            <a:avLst/>
          </a:prstGeom>
          <a:noFill/>
        </p:spPr>
        <p:txBody>
          <a:bodyPr>
            <a:spAutoFit/>
          </a:bodyPr>
          <a:lstStyle/>
          <a:p>
            <a:pPr marL="342900" lvl="0" indent="-342900" algn="just">
              <a:spcAft>
                <a:spcPts val="0"/>
              </a:spcAft>
              <a:buFont typeface="Arial"/>
              <a:buChar char="•"/>
              <a:tabLst>
                <a:tab pos="457200" algn="l"/>
              </a:tabLst>
            </a:pPr>
            <a:r>
              <a:rPr lang="fr-FR" sz="3000" b="1" dirty="0">
                <a:solidFill>
                  <a:srgbClr val="FF0000"/>
                </a:solidFill>
                <a:latin typeface="Calibri"/>
                <a:ea typeface="MS PGothic"/>
                <a:cs typeface="Arial"/>
              </a:rPr>
              <a:t>Motifs</a:t>
            </a:r>
            <a:r>
              <a:rPr lang="fr-FR" sz="3000" dirty="0">
                <a:solidFill>
                  <a:srgbClr val="000000"/>
                </a:solidFill>
                <a:latin typeface="Calibri"/>
                <a:ea typeface="MS PGothic"/>
                <a:cs typeface="Arial"/>
              </a:rPr>
              <a:t> possibles de conservation de données stockées</a:t>
            </a:r>
            <a:endParaRPr lang="fr-FR" sz="3000" dirty="0">
              <a:cs typeface="Times New Roman"/>
            </a:endParaRPr>
          </a:p>
        </p:txBody>
      </p:sp>
      <p:sp>
        <p:nvSpPr>
          <p:cNvPr id="4096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9C973F7-672C-4A09-8E5A-EB55778846C0}" type="slidenum">
              <a:rPr lang="en-US" altLang="en-US">
                <a:solidFill>
                  <a:srgbClr val="898989"/>
                </a:solidFill>
                <a:latin typeface="Calibri" panose="020F0502020204030204" pitchFamily="34" charset="0"/>
              </a:rPr>
              <a:pPr/>
              <a:t>53</a:t>
            </a:fld>
            <a:endParaRPr lang="en-US" altLang="en-US" dirty="0">
              <a:solidFill>
                <a:srgbClr val="898989"/>
              </a:solidFill>
              <a:latin typeface="Calibri" panose="020F0502020204030204" pitchFamily="34" charset="0"/>
            </a:endParaRPr>
          </a:p>
        </p:txBody>
      </p:sp>
      <p:sp>
        <p:nvSpPr>
          <p:cNvPr id="6" name="TextBox 5"/>
          <p:cNvSpPr txBox="1"/>
          <p:nvPr/>
        </p:nvSpPr>
        <p:spPr>
          <a:xfrm>
            <a:off x="350838" y="2199938"/>
            <a:ext cx="7619455" cy="984885"/>
          </a:xfrm>
          <a:prstGeom prst="rect">
            <a:avLst/>
          </a:prstGeom>
          <a:noFill/>
        </p:spPr>
        <p:txBody>
          <a:bodyPr wrap="square">
            <a:spAutoFit/>
          </a:bodyPr>
          <a:lstStyle/>
          <a:p>
            <a:pPr marL="914400" lvl="1" indent="-457200" algn="just">
              <a:buFont typeface="Wingdings" panose="05000000000000000000" pitchFamily="2" charset="2"/>
              <a:buChar char="Ø"/>
              <a:defRPr/>
            </a:pPr>
            <a:r>
              <a:rPr lang="fr-FR" sz="2900" dirty="0">
                <a:latin typeface="+mj-lt"/>
                <a:cs typeface="Arial" panose="020B0604020202020204" pitchFamily="34" charset="0"/>
              </a:rPr>
              <a:t>Les données sont susceptibles de perte ou de modification</a:t>
            </a:r>
          </a:p>
        </p:txBody>
      </p:sp>
      <p:pic>
        <p:nvPicPr>
          <p:cNvPr id="40967" name="Picture 6"/>
          <p:cNvPicPr>
            <a:picLocks noChangeAspect="1"/>
          </p:cNvPicPr>
          <p:nvPr/>
        </p:nvPicPr>
        <p:blipFill>
          <a:blip r:embed="rId3">
            <a:extLst>
              <a:ext uri="{28A0092B-C50C-407E-A947-70E740481C1C}">
                <a14:useLocalDpi xmlns:a14="http://schemas.microsoft.com/office/drawing/2010/main" xmlns="" val="0"/>
              </a:ext>
            </a:extLst>
          </a:blip>
          <a:srcRect l="24916" t="41586" r="50648" b="17259"/>
          <a:stretch>
            <a:fillRect/>
          </a:stretch>
        </p:blipFill>
        <p:spPr bwMode="auto">
          <a:xfrm>
            <a:off x="6586845" y="2789238"/>
            <a:ext cx="2312680" cy="2190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8528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350838" y="201613"/>
            <a:ext cx="8229600" cy="1143000"/>
          </a:xfrm>
        </p:spPr>
        <p:txBody>
          <a:bodyPr/>
          <a:lstStyle/>
          <a:p>
            <a:pPr eaLnBrk="1" hangingPunct="1"/>
            <a:r>
              <a:rPr lang="fr-FR" b="1" dirty="0"/>
              <a:t>Motifs</a:t>
            </a:r>
          </a:p>
        </p:txBody>
      </p:sp>
      <p:sp>
        <p:nvSpPr>
          <p:cNvPr id="40963" name="Rectangle 3"/>
          <p:cNvSpPr txBox="1">
            <a:spLocks/>
          </p:cNvSpPr>
          <p:nvPr/>
        </p:nvSpPr>
        <p:spPr bwMode="auto">
          <a:xfrm>
            <a:off x="503238" y="1301750"/>
            <a:ext cx="8396287"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3100" dirty="0">
              <a:latin typeface="Calibri" panose="020F0502020204030204" pitchFamily="34" charset="0"/>
            </a:endParaRPr>
          </a:p>
        </p:txBody>
      </p:sp>
      <p:sp>
        <p:nvSpPr>
          <p:cNvPr id="2" name="TextBox 1"/>
          <p:cNvSpPr txBox="1"/>
          <p:nvPr/>
        </p:nvSpPr>
        <p:spPr>
          <a:xfrm>
            <a:off x="350838" y="1184273"/>
            <a:ext cx="8229600" cy="1015663"/>
          </a:xfrm>
          <a:prstGeom prst="rect">
            <a:avLst/>
          </a:prstGeom>
          <a:noFill/>
        </p:spPr>
        <p:txBody>
          <a:bodyPr wrap="square">
            <a:spAutoFit/>
          </a:bodyPr>
          <a:lstStyle/>
          <a:p>
            <a:pPr marL="342900" lvl="0" indent="-342900" algn="just">
              <a:spcAft>
                <a:spcPts val="0"/>
              </a:spcAft>
              <a:buFont typeface="Arial"/>
              <a:buChar char="•"/>
              <a:tabLst>
                <a:tab pos="457200" algn="l"/>
              </a:tabLst>
            </a:pPr>
            <a:r>
              <a:rPr lang="fr-FR" sz="3000" b="1" dirty="0">
                <a:solidFill>
                  <a:srgbClr val="FF0000"/>
                </a:solidFill>
                <a:latin typeface="Calibri"/>
                <a:ea typeface="MS PGothic"/>
                <a:cs typeface="Arial"/>
              </a:rPr>
              <a:t>Motifs</a:t>
            </a:r>
            <a:r>
              <a:rPr lang="fr-FR" sz="3000" dirty="0">
                <a:solidFill>
                  <a:srgbClr val="000000"/>
                </a:solidFill>
                <a:latin typeface="Calibri"/>
                <a:ea typeface="MS PGothic"/>
                <a:cs typeface="Arial"/>
              </a:rPr>
              <a:t> possibles de </a:t>
            </a:r>
            <a:r>
              <a:rPr lang="fr-FR" sz="3000" b="1" dirty="0">
                <a:solidFill>
                  <a:srgbClr val="FF0000"/>
                </a:solidFill>
                <a:latin typeface="Calibri"/>
                <a:ea typeface="MS PGothic"/>
                <a:cs typeface="Arial"/>
              </a:rPr>
              <a:t>divulgation</a:t>
            </a:r>
            <a:r>
              <a:rPr lang="fr-FR" sz="3000" dirty="0">
                <a:solidFill>
                  <a:srgbClr val="000000"/>
                </a:solidFill>
                <a:latin typeface="Calibri"/>
                <a:ea typeface="MS PGothic"/>
                <a:cs typeface="Arial"/>
              </a:rPr>
              <a:t> partielle de </a:t>
            </a:r>
            <a:r>
              <a:rPr lang="fr-FR" sz="3000" b="1" dirty="0">
                <a:solidFill>
                  <a:srgbClr val="FF0000"/>
                </a:solidFill>
                <a:latin typeface="Calibri"/>
                <a:ea typeface="MS PGothic"/>
                <a:cs typeface="Arial"/>
              </a:rPr>
              <a:t>données de trafic</a:t>
            </a:r>
            <a:endParaRPr lang="en-US" sz="3000" b="1" dirty="0">
              <a:solidFill>
                <a:srgbClr val="FF0000"/>
              </a:solidFill>
              <a:latin typeface="+mj-lt"/>
              <a:cs typeface="Arial" panose="020B0604020202020204" pitchFamily="34" charset="0"/>
            </a:endParaRPr>
          </a:p>
        </p:txBody>
      </p:sp>
      <p:sp>
        <p:nvSpPr>
          <p:cNvPr id="4096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9C973F7-672C-4A09-8E5A-EB55778846C0}" type="slidenum">
              <a:rPr lang="en-US" altLang="en-US">
                <a:solidFill>
                  <a:srgbClr val="898989"/>
                </a:solidFill>
                <a:latin typeface="Calibri" panose="020F0502020204030204" pitchFamily="34" charset="0"/>
              </a:rPr>
              <a:pPr/>
              <a:t>54</a:t>
            </a:fld>
            <a:endParaRPr lang="en-US" altLang="en-US" dirty="0">
              <a:solidFill>
                <a:srgbClr val="898989"/>
              </a:solidFill>
              <a:latin typeface="Calibri" panose="020F0502020204030204" pitchFamily="34" charset="0"/>
            </a:endParaRPr>
          </a:p>
        </p:txBody>
      </p:sp>
      <p:sp>
        <p:nvSpPr>
          <p:cNvPr id="6" name="TextBox 5"/>
          <p:cNvSpPr txBox="1"/>
          <p:nvPr/>
        </p:nvSpPr>
        <p:spPr>
          <a:xfrm>
            <a:off x="503238" y="2119353"/>
            <a:ext cx="6429375" cy="3970318"/>
          </a:xfrm>
          <a:prstGeom prst="rect">
            <a:avLst/>
          </a:prstGeom>
          <a:noFill/>
        </p:spPr>
        <p:txBody>
          <a:bodyPr>
            <a:spAutoFit/>
          </a:bodyPr>
          <a:lstStyle/>
          <a:p>
            <a:pPr marL="742950" lvl="1" indent="-285750" algn="just">
              <a:spcAft>
                <a:spcPts val="0"/>
              </a:spcAft>
              <a:buFont typeface="Wingdings"/>
              <a:buChar char=""/>
              <a:tabLst>
                <a:tab pos="914400" algn="l"/>
              </a:tabLst>
            </a:pPr>
            <a:r>
              <a:rPr lang="fr-FR" sz="2800" b="1" dirty="0">
                <a:solidFill>
                  <a:srgbClr val="FF0000"/>
                </a:solidFill>
                <a:latin typeface="Calibri"/>
                <a:ea typeface="MS PGothic"/>
                <a:cs typeface="Arial"/>
              </a:rPr>
              <a:t>Détecter une infraction pénale</a:t>
            </a:r>
            <a:endParaRPr lang="fr-FR" sz="2800" dirty="0"/>
          </a:p>
          <a:p>
            <a:pPr marL="742950" lvl="1" indent="-285750" algn="just">
              <a:spcAft>
                <a:spcPts val="0"/>
              </a:spcAft>
              <a:buFont typeface="Wingdings"/>
              <a:buChar char=""/>
              <a:tabLst>
                <a:tab pos="914400" algn="l"/>
              </a:tabLst>
            </a:pPr>
            <a:r>
              <a:rPr lang="fr-FR" sz="2800" dirty="0">
                <a:solidFill>
                  <a:srgbClr val="000000"/>
                </a:solidFill>
                <a:latin typeface="Calibri"/>
                <a:ea typeface="MS PGothic"/>
                <a:cs typeface="Arial"/>
              </a:rPr>
              <a:t>Assurer la </a:t>
            </a:r>
            <a:r>
              <a:rPr lang="fr-FR" sz="2800" b="1" dirty="0">
                <a:solidFill>
                  <a:srgbClr val="FF0000"/>
                </a:solidFill>
                <a:latin typeface="Calibri"/>
                <a:ea typeface="MS PGothic"/>
                <a:cs typeface="Arial"/>
              </a:rPr>
              <a:t>sécurité nationale</a:t>
            </a:r>
            <a:endParaRPr lang="fr-FR" sz="2800" dirty="0"/>
          </a:p>
          <a:p>
            <a:pPr marL="742950" lvl="1" indent="-285750" algn="just">
              <a:spcAft>
                <a:spcPts val="0"/>
              </a:spcAft>
              <a:buFont typeface="Wingdings"/>
              <a:buChar char=""/>
              <a:tabLst>
                <a:tab pos="914400" algn="l"/>
              </a:tabLst>
            </a:pPr>
            <a:r>
              <a:rPr lang="fr-FR" sz="2800" b="1" dirty="0">
                <a:solidFill>
                  <a:srgbClr val="FF0000"/>
                </a:solidFill>
                <a:latin typeface="Calibri"/>
                <a:ea typeface="MS PGothic"/>
                <a:cs typeface="Arial"/>
              </a:rPr>
              <a:t>Éviter la perpétration d’infractions pénales</a:t>
            </a:r>
            <a:endParaRPr lang="fr-FR" sz="2800" dirty="0"/>
          </a:p>
          <a:p>
            <a:pPr marL="742950" lvl="1" indent="-285750" algn="just">
              <a:spcAft>
                <a:spcPts val="0"/>
              </a:spcAft>
              <a:buFont typeface="Wingdings"/>
              <a:buChar char=""/>
              <a:tabLst>
                <a:tab pos="914400" algn="l"/>
              </a:tabLst>
            </a:pPr>
            <a:r>
              <a:rPr lang="fr-FR" sz="2800" b="1" dirty="0">
                <a:solidFill>
                  <a:srgbClr val="FF0000"/>
                </a:solidFill>
                <a:latin typeface="Calibri"/>
                <a:ea typeface="MS PGothic"/>
                <a:cs typeface="Arial"/>
              </a:rPr>
              <a:t>Enquêter sur une infraction pénale</a:t>
            </a:r>
            <a:r>
              <a:rPr lang="fr-FR" sz="2800" dirty="0">
                <a:solidFill>
                  <a:srgbClr val="FF0000"/>
                </a:solidFill>
                <a:latin typeface="Calibri"/>
                <a:ea typeface="MS PGothic"/>
                <a:cs typeface="Arial"/>
              </a:rPr>
              <a:t> </a:t>
            </a:r>
            <a:r>
              <a:rPr lang="fr-FR" sz="2800" dirty="0">
                <a:solidFill>
                  <a:srgbClr val="000000"/>
                </a:solidFill>
                <a:latin typeface="Calibri"/>
                <a:ea typeface="MS PGothic"/>
                <a:cs typeface="Arial"/>
              </a:rPr>
              <a:t>(et notamment </a:t>
            </a:r>
            <a:r>
              <a:rPr lang="fr-FR" sz="2800" b="1" dirty="0">
                <a:solidFill>
                  <a:srgbClr val="FF0000"/>
                </a:solidFill>
                <a:latin typeface="Calibri"/>
                <a:ea typeface="MS PGothic"/>
                <a:cs typeface="Arial"/>
              </a:rPr>
              <a:t>identifier les fournisseurs de services concernés</a:t>
            </a:r>
            <a:r>
              <a:rPr lang="fr-FR" sz="2800" dirty="0">
                <a:solidFill>
                  <a:srgbClr val="000000"/>
                </a:solidFill>
                <a:latin typeface="Calibri"/>
                <a:ea typeface="MS PGothic"/>
                <a:cs typeface="Arial"/>
              </a:rPr>
              <a:t>)</a:t>
            </a:r>
          </a:p>
          <a:p>
            <a:pPr marL="914400" lvl="1" indent="-457200" algn="just">
              <a:buFont typeface="Wingdings" panose="05000000000000000000" pitchFamily="2" charset="2"/>
              <a:buChar char="Ø"/>
              <a:defRPr/>
            </a:pPr>
            <a:r>
              <a:rPr lang="fr-FR" sz="2800" b="1" dirty="0">
                <a:solidFill>
                  <a:srgbClr val="FF0000"/>
                </a:solidFill>
                <a:latin typeface="Calibri"/>
                <a:ea typeface="MS PGothic"/>
                <a:cs typeface="Arial"/>
              </a:rPr>
              <a:t>Éviter des morts</a:t>
            </a:r>
            <a:r>
              <a:rPr lang="fr-FR" sz="2800" dirty="0">
                <a:solidFill>
                  <a:srgbClr val="000000"/>
                </a:solidFill>
                <a:latin typeface="Calibri"/>
                <a:ea typeface="MS PGothic"/>
                <a:cs typeface="Arial"/>
              </a:rPr>
              <a:t> ou des </a:t>
            </a:r>
            <a:r>
              <a:rPr lang="fr-FR" sz="2800" b="1" dirty="0">
                <a:solidFill>
                  <a:srgbClr val="FF0000"/>
                </a:solidFill>
                <a:latin typeface="Calibri"/>
                <a:ea typeface="MS PGothic"/>
                <a:cs typeface="Arial"/>
              </a:rPr>
              <a:t>blessures</a:t>
            </a:r>
            <a:r>
              <a:rPr lang="fr-FR" sz="2800" dirty="0">
                <a:solidFill>
                  <a:srgbClr val="000000"/>
                </a:solidFill>
                <a:latin typeface="Calibri"/>
                <a:ea typeface="MS PGothic"/>
                <a:cs typeface="Arial"/>
              </a:rPr>
              <a:t> dans une </a:t>
            </a:r>
            <a:r>
              <a:rPr lang="fr-FR" sz="2800" b="1" dirty="0">
                <a:solidFill>
                  <a:srgbClr val="FF0000"/>
                </a:solidFill>
                <a:latin typeface="Calibri"/>
                <a:ea typeface="MS PGothic"/>
                <a:cs typeface="Arial"/>
              </a:rPr>
              <a:t>situation</a:t>
            </a:r>
            <a:r>
              <a:rPr lang="fr-FR" sz="2800" dirty="0">
                <a:solidFill>
                  <a:srgbClr val="000000"/>
                </a:solidFill>
                <a:latin typeface="Calibri"/>
                <a:ea typeface="MS PGothic"/>
                <a:cs typeface="Arial"/>
              </a:rPr>
              <a:t> </a:t>
            </a:r>
            <a:r>
              <a:rPr lang="fr-FR" sz="2800" b="1" dirty="0">
                <a:solidFill>
                  <a:srgbClr val="FF0000"/>
                </a:solidFill>
                <a:latin typeface="Calibri"/>
                <a:ea typeface="MS PGothic"/>
                <a:cs typeface="Arial"/>
              </a:rPr>
              <a:t>urgente</a:t>
            </a:r>
            <a:endParaRPr lang="en-US" sz="2800" dirty="0">
              <a:latin typeface="+mj-lt"/>
              <a:cs typeface="Arial" panose="020B0604020202020204" pitchFamily="34" charset="0"/>
            </a:endParaRPr>
          </a:p>
        </p:txBody>
      </p:sp>
      <p:pic>
        <p:nvPicPr>
          <p:cNvPr id="40968" name="Picture 2" descr="Image result for magnifying glass clipart fre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16788" y="3038428"/>
            <a:ext cx="1716087"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350838" y="201613"/>
            <a:ext cx="8229600" cy="1143000"/>
          </a:xfrm>
        </p:spPr>
        <p:txBody>
          <a:bodyPr/>
          <a:lstStyle/>
          <a:p>
            <a:pPr eaLnBrk="1" hangingPunct="1"/>
            <a:r>
              <a:rPr lang="fr-FR" b="1" dirty="0"/>
              <a:t>Motifs</a:t>
            </a:r>
          </a:p>
        </p:txBody>
      </p:sp>
      <p:sp>
        <p:nvSpPr>
          <p:cNvPr id="41987" name="Rectangle 3"/>
          <p:cNvSpPr txBox="1">
            <a:spLocks/>
          </p:cNvSpPr>
          <p:nvPr/>
        </p:nvSpPr>
        <p:spPr bwMode="auto">
          <a:xfrm>
            <a:off x="503238" y="1301750"/>
            <a:ext cx="8396287"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3100" dirty="0">
              <a:latin typeface="Calibri" panose="020F0502020204030204" pitchFamily="34" charset="0"/>
            </a:endParaRPr>
          </a:p>
        </p:txBody>
      </p:sp>
      <p:sp>
        <p:nvSpPr>
          <p:cNvPr id="2" name="TextBox 1"/>
          <p:cNvSpPr txBox="1"/>
          <p:nvPr/>
        </p:nvSpPr>
        <p:spPr>
          <a:xfrm>
            <a:off x="350838" y="1184275"/>
            <a:ext cx="8229600" cy="553998"/>
          </a:xfrm>
          <a:prstGeom prst="rect">
            <a:avLst/>
          </a:prstGeom>
          <a:noFill/>
        </p:spPr>
        <p:txBody>
          <a:bodyPr>
            <a:spAutoFit/>
          </a:bodyPr>
          <a:lstStyle/>
          <a:p>
            <a:pPr marL="457200" indent="-457200" algn="just">
              <a:buFont typeface="Arial" panose="020B0604020202020204" pitchFamily="34" charset="0"/>
              <a:buChar char="•"/>
              <a:defRPr/>
            </a:pPr>
            <a:r>
              <a:rPr lang="fr-FR" sz="3000" b="1" dirty="0">
                <a:solidFill>
                  <a:srgbClr val="FF0000"/>
                </a:solidFill>
                <a:latin typeface="+mj-lt"/>
                <a:cs typeface="Arial" panose="020B0604020202020204" pitchFamily="34" charset="0"/>
              </a:rPr>
              <a:t>Motifs</a:t>
            </a:r>
            <a:r>
              <a:rPr lang="fr-FR" sz="3000" dirty="0">
                <a:latin typeface="+mj-lt"/>
                <a:cs typeface="Arial" panose="020B0604020202020204" pitchFamily="34" charset="0"/>
              </a:rPr>
              <a:t> possibles de </a:t>
            </a:r>
            <a:r>
              <a:rPr lang="fr-FR" sz="3000" b="1" dirty="0">
                <a:solidFill>
                  <a:srgbClr val="FF0000"/>
                </a:solidFill>
                <a:latin typeface="+mj-lt"/>
                <a:cs typeface="Arial" panose="020B0604020202020204" pitchFamily="34" charset="0"/>
              </a:rPr>
              <a:t>perquisition et saisie :</a:t>
            </a:r>
            <a:endParaRPr lang="fr-FR" sz="3000" dirty="0">
              <a:latin typeface="+mj-lt"/>
              <a:cs typeface="Arial" panose="020B0604020202020204" pitchFamily="34" charset="0"/>
            </a:endParaRPr>
          </a:p>
        </p:txBody>
      </p:sp>
      <p:sp>
        <p:nvSpPr>
          <p:cNvPr id="4198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6249B4-46FD-43BB-ABF7-2BDAE2EA7BA3}" type="slidenum">
              <a:rPr lang="en-US" altLang="en-US">
                <a:solidFill>
                  <a:srgbClr val="898989"/>
                </a:solidFill>
                <a:latin typeface="Calibri" panose="020F0502020204030204" pitchFamily="34" charset="0"/>
              </a:rPr>
              <a:pPr/>
              <a:t>55</a:t>
            </a:fld>
            <a:endParaRPr lang="en-US" altLang="en-US" dirty="0">
              <a:solidFill>
                <a:srgbClr val="898989"/>
              </a:solidFill>
              <a:latin typeface="Calibri" panose="020F0502020204030204" pitchFamily="34" charset="0"/>
            </a:endParaRPr>
          </a:p>
        </p:txBody>
      </p:sp>
      <p:sp>
        <p:nvSpPr>
          <p:cNvPr id="6" name="TextBox 5"/>
          <p:cNvSpPr txBox="1"/>
          <p:nvPr/>
        </p:nvSpPr>
        <p:spPr>
          <a:xfrm>
            <a:off x="350838" y="1736725"/>
            <a:ext cx="6854825" cy="5293757"/>
          </a:xfrm>
          <a:prstGeom prst="rect">
            <a:avLst/>
          </a:prstGeom>
          <a:noFill/>
        </p:spPr>
        <p:txBody>
          <a:bodyPr wrap="square">
            <a:spAutoFit/>
          </a:bodyPr>
          <a:lstStyle/>
          <a:p>
            <a:pPr marL="742950" lvl="1" indent="-285750" algn="just">
              <a:spcAft>
                <a:spcPts val="0"/>
              </a:spcAft>
              <a:buFont typeface="Wingdings"/>
              <a:buChar char=""/>
              <a:tabLst>
                <a:tab pos="914400" algn="l"/>
              </a:tabLst>
            </a:pPr>
            <a:r>
              <a:rPr lang="fr-FR" sz="2400" dirty="0">
                <a:solidFill>
                  <a:srgbClr val="000000"/>
                </a:solidFill>
                <a:latin typeface="Calibri"/>
                <a:ea typeface="MS PGothic"/>
                <a:cs typeface="Arial"/>
              </a:rPr>
              <a:t>Un système ou des données informatiques ont été </a:t>
            </a:r>
            <a:r>
              <a:rPr lang="fr-FR" sz="2400" b="1" dirty="0">
                <a:solidFill>
                  <a:srgbClr val="FF0000"/>
                </a:solidFill>
                <a:latin typeface="Calibri"/>
                <a:ea typeface="MS PGothic"/>
                <a:cs typeface="Arial"/>
              </a:rPr>
              <a:t>acquis par des moyens répréhensibles</a:t>
            </a:r>
            <a:endParaRPr lang="fr-FR" sz="2400" dirty="0"/>
          </a:p>
          <a:p>
            <a:pPr marL="742950" lvl="1" indent="-285750" algn="just">
              <a:spcAft>
                <a:spcPts val="0"/>
              </a:spcAft>
              <a:buFont typeface="Wingdings"/>
              <a:buChar char=""/>
              <a:tabLst>
                <a:tab pos="914400" algn="l"/>
              </a:tabLst>
            </a:pPr>
            <a:r>
              <a:rPr lang="fr-FR" sz="2400" b="1" dirty="0">
                <a:solidFill>
                  <a:srgbClr val="FF0000"/>
                </a:solidFill>
                <a:latin typeface="Calibri"/>
                <a:ea typeface="MS PGothic"/>
                <a:cs typeface="Arial"/>
              </a:rPr>
              <a:t>Les investigations risquent d’être gravement compromises </a:t>
            </a:r>
            <a:r>
              <a:rPr lang="fr-FR" sz="2400" dirty="0">
                <a:latin typeface="Calibri"/>
                <a:ea typeface="MS PGothic"/>
                <a:cs typeface="Arial"/>
              </a:rPr>
              <a:t>si la perquisition et saisie n’est pas autorisée</a:t>
            </a:r>
            <a:endParaRPr lang="fr-FR" sz="2400" dirty="0"/>
          </a:p>
          <a:p>
            <a:pPr marL="742950" lvl="1" indent="-285750" algn="just">
              <a:spcAft>
                <a:spcPts val="0"/>
              </a:spcAft>
              <a:buFont typeface="Wingdings"/>
              <a:buChar char=""/>
              <a:tabLst>
                <a:tab pos="914400" algn="l"/>
              </a:tabLst>
            </a:pPr>
            <a:r>
              <a:rPr lang="fr-FR" sz="2400" dirty="0">
                <a:solidFill>
                  <a:srgbClr val="000000"/>
                </a:solidFill>
                <a:latin typeface="Calibri"/>
                <a:ea typeface="MS PGothic"/>
                <a:cs typeface="Arial"/>
              </a:rPr>
              <a:t>La perquisition et saisie est </a:t>
            </a:r>
            <a:r>
              <a:rPr lang="fr-FR" sz="2400" b="1" dirty="0">
                <a:solidFill>
                  <a:srgbClr val="FF0000"/>
                </a:solidFill>
                <a:latin typeface="Calibri"/>
                <a:ea typeface="MS PGothic"/>
                <a:cs typeface="Arial"/>
              </a:rPr>
              <a:t>nécessaire aux investigations </a:t>
            </a:r>
            <a:endParaRPr lang="fr-FR" sz="2400" dirty="0"/>
          </a:p>
          <a:p>
            <a:pPr marL="742950" lvl="1" indent="-285750" algn="just">
              <a:spcAft>
                <a:spcPts val="0"/>
              </a:spcAft>
              <a:buFont typeface="Wingdings"/>
              <a:buChar char=""/>
              <a:tabLst>
                <a:tab pos="914400" algn="l"/>
              </a:tabLst>
            </a:pPr>
            <a:r>
              <a:rPr lang="fr-FR" sz="2400" dirty="0">
                <a:solidFill>
                  <a:srgbClr val="000000"/>
                </a:solidFill>
                <a:latin typeface="Calibri"/>
                <a:ea typeface="MS PGothic"/>
                <a:cs typeface="Arial"/>
              </a:rPr>
              <a:t>Le système ou les données informatiques peuvent être </a:t>
            </a:r>
            <a:r>
              <a:rPr lang="fr-FR" sz="2400" b="1" dirty="0">
                <a:solidFill>
                  <a:srgbClr val="FF0000"/>
                </a:solidFill>
                <a:latin typeface="Calibri"/>
                <a:ea typeface="MS PGothic"/>
                <a:cs typeface="Arial"/>
              </a:rPr>
              <a:t>utilisés pour commettre une infraction</a:t>
            </a:r>
          </a:p>
          <a:p>
            <a:pPr marL="742950" lvl="1" indent="-285750" algn="just">
              <a:spcAft>
                <a:spcPts val="0"/>
              </a:spcAft>
              <a:buFont typeface="Wingdings"/>
              <a:buChar char=""/>
              <a:tabLst>
                <a:tab pos="914400" algn="l"/>
              </a:tabLst>
            </a:pPr>
            <a:r>
              <a:rPr lang="fr-FR" sz="2400" dirty="0">
                <a:solidFill>
                  <a:srgbClr val="000000"/>
                </a:solidFill>
                <a:latin typeface="Calibri"/>
                <a:ea typeface="MS PGothic"/>
                <a:cs typeface="Arial"/>
              </a:rPr>
              <a:t>Une </a:t>
            </a:r>
            <a:r>
              <a:rPr lang="fr-FR" sz="2400" b="1" dirty="0">
                <a:solidFill>
                  <a:srgbClr val="FF0000"/>
                </a:solidFill>
                <a:latin typeface="Calibri"/>
                <a:ea typeface="MS PGothic"/>
                <a:cs typeface="Arial"/>
              </a:rPr>
              <a:t>demande d’entraide judiciaire </a:t>
            </a:r>
            <a:r>
              <a:rPr lang="fr-FR" sz="2400" dirty="0">
                <a:solidFill>
                  <a:srgbClr val="000000"/>
                </a:solidFill>
                <a:latin typeface="Calibri"/>
                <a:ea typeface="MS PGothic"/>
                <a:cs typeface="Arial"/>
              </a:rPr>
              <a:t>sollicite l’accès aux données informatiques stockées (</a:t>
            </a:r>
            <a:r>
              <a:rPr lang="fr-FR" sz="2400" b="1" dirty="0">
                <a:solidFill>
                  <a:srgbClr val="FF0000"/>
                </a:solidFill>
                <a:latin typeface="Calibri"/>
                <a:ea typeface="MS PGothic"/>
                <a:cs typeface="Arial"/>
              </a:rPr>
              <a:t>article 31</a:t>
            </a:r>
            <a:r>
              <a:rPr lang="fr-FR" sz="2400" dirty="0">
                <a:solidFill>
                  <a:srgbClr val="000000"/>
                </a:solidFill>
                <a:latin typeface="Calibri"/>
                <a:ea typeface="MS PGothic"/>
                <a:cs typeface="Arial"/>
              </a:rPr>
              <a:t>)</a:t>
            </a:r>
            <a:endParaRPr lang="en-US" sz="2400" dirty="0">
              <a:solidFill>
                <a:srgbClr val="000000"/>
              </a:solidFill>
              <a:latin typeface="Calibri"/>
              <a:ea typeface="MS PGothic"/>
              <a:cs typeface="Arial"/>
            </a:endParaRPr>
          </a:p>
          <a:p>
            <a:pPr marL="914400" lvl="1" indent="-457200" algn="just">
              <a:defRPr/>
            </a:pPr>
            <a:endParaRPr lang="en-US" sz="2600" dirty="0">
              <a:latin typeface="+mj-lt"/>
              <a:cs typeface="Arial" panose="020B0604020202020204" pitchFamily="34" charset="0"/>
            </a:endParaRPr>
          </a:p>
        </p:txBody>
      </p:sp>
      <p:pic>
        <p:nvPicPr>
          <p:cNvPr id="41991" name="Picture 2" descr="Image result for stolen computer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97750" y="1968500"/>
            <a:ext cx="1576388" cy="184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2" name="Picture 4" descr="Image result for evidence destruction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99363" y="4537075"/>
            <a:ext cx="1374775" cy="109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350838" y="201613"/>
            <a:ext cx="8229600" cy="1143000"/>
          </a:xfrm>
        </p:spPr>
        <p:txBody>
          <a:bodyPr/>
          <a:lstStyle/>
          <a:p>
            <a:pPr eaLnBrk="1" hangingPunct="1"/>
            <a:r>
              <a:rPr lang="en-GB" b="1" dirty="0"/>
              <a:t>Motifs</a:t>
            </a:r>
          </a:p>
        </p:txBody>
      </p:sp>
      <p:sp>
        <p:nvSpPr>
          <p:cNvPr id="43011" name="Rectangle 3"/>
          <p:cNvSpPr txBox="1">
            <a:spLocks/>
          </p:cNvSpPr>
          <p:nvPr/>
        </p:nvSpPr>
        <p:spPr bwMode="auto">
          <a:xfrm>
            <a:off x="503238" y="1301750"/>
            <a:ext cx="8396287"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3100" dirty="0">
              <a:latin typeface="Calibri" panose="020F0502020204030204" pitchFamily="34" charset="0"/>
            </a:endParaRPr>
          </a:p>
        </p:txBody>
      </p:sp>
      <p:sp>
        <p:nvSpPr>
          <p:cNvPr id="2" name="TextBox 1"/>
          <p:cNvSpPr txBox="1"/>
          <p:nvPr/>
        </p:nvSpPr>
        <p:spPr>
          <a:xfrm>
            <a:off x="350838" y="1184275"/>
            <a:ext cx="8229600" cy="1015663"/>
          </a:xfrm>
          <a:prstGeom prst="rect">
            <a:avLst/>
          </a:prstGeom>
          <a:noFill/>
        </p:spPr>
        <p:txBody>
          <a:bodyPr>
            <a:spAutoFit/>
          </a:bodyPr>
          <a:lstStyle/>
          <a:p>
            <a:pPr marL="457200" indent="-457200" algn="just">
              <a:buFont typeface="Arial" panose="020B0604020202020204" pitchFamily="34" charset="0"/>
              <a:buChar char="•"/>
              <a:defRPr/>
            </a:pPr>
            <a:r>
              <a:rPr lang="fr-FR" sz="3000" b="1" dirty="0">
                <a:solidFill>
                  <a:srgbClr val="FF0000"/>
                </a:solidFill>
                <a:latin typeface="+mj-lt"/>
                <a:cs typeface="Arial" panose="020B0604020202020204" pitchFamily="34" charset="0"/>
              </a:rPr>
              <a:t>Motifs</a:t>
            </a:r>
            <a:r>
              <a:rPr lang="fr-FR" sz="3000" dirty="0">
                <a:latin typeface="+mj-lt"/>
                <a:cs typeface="Arial" panose="020B0604020202020204" pitchFamily="34" charset="0"/>
              </a:rPr>
              <a:t> possibles d’</a:t>
            </a:r>
            <a:r>
              <a:rPr lang="fr-FR" sz="3000" b="1" dirty="0">
                <a:solidFill>
                  <a:srgbClr val="FF0000"/>
                </a:solidFill>
                <a:latin typeface="+mj-lt"/>
                <a:cs typeface="Arial" panose="020B0604020202020204" pitchFamily="34" charset="0"/>
              </a:rPr>
              <a:t>interception de données de contenu </a:t>
            </a:r>
            <a:r>
              <a:rPr lang="fr-FR" sz="3000" dirty="0">
                <a:latin typeface="+mj-lt"/>
                <a:cs typeface="Arial" panose="020B0604020202020204" pitchFamily="34" charset="0"/>
              </a:rPr>
              <a:t>:</a:t>
            </a:r>
          </a:p>
        </p:txBody>
      </p:sp>
      <p:sp>
        <p:nvSpPr>
          <p:cNvPr id="4301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85FAE45-A19C-448B-AB12-03090B0C46D0}" type="slidenum">
              <a:rPr lang="en-US" altLang="en-US">
                <a:solidFill>
                  <a:srgbClr val="898989"/>
                </a:solidFill>
                <a:latin typeface="Calibri" panose="020F0502020204030204" pitchFamily="34" charset="0"/>
              </a:rPr>
              <a:pPr/>
              <a:t>56</a:t>
            </a:fld>
            <a:endParaRPr lang="en-US" altLang="en-US" dirty="0">
              <a:solidFill>
                <a:srgbClr val="898989"/>
              </a:solidFill>
              <a:latin typeface="Calibri" panose="020F0502020204030204" pitchFamily="34" charset="0"/>
            </a:endParaRPr>
          </a:p>
        </p:txBody>
      </p:sp>
      <p:sp>
        <p:nvSpPr>
          <p:cNvPr id="6" name="TextBox 5"/>
          <p:cNvSpPr txBox="1"/>
          <p:nvPr/>
        </p:nvSpPr>
        <p:spPr>
          <a:xfrm>
            <a:off x="350838" y="2198688"/>
            <a:ext cx="6602412" cy="5001369"/>
          </a:xfrm>
          <a:prstGeom prst="rect">
            <a:avLst/>
          </a:prstGeom>
          <a:noFill/>
        </p:spPr>
        <p:txBody>
          <a:bodyPr>
            <a:spAutoFit/>
          </a:bodyPr>
          <a:lstStyle/>
          <a:p>
            <a:pPr marL="742950" lvl="1" indent="-285750" algn="just">
              <a:spcAft>
                <a:spcPts val="0"/>
              </a:spcAft>
              <a:buFont typeface="Wingdings"/>
              <a:buChar char=""/>
              <a:tabLst>
                <a:tab pos="914400" algn="l"/>
              </a:tabLst>
            </a:pPr>
            <a:r>
              <a:rPr lang="fr-FR" sz="2800" b="1" dirty="0">
                <a:solidFill>
                  <a:srgbClr val="FF0000"/>
                </a:solidFill>
                <a:latin typeface="Calibri"/>
                <a:ea typeface="MS PGothic"/>
                <a:cs typeface="Arial"/>
              </a:rPr>
              <a:t>Détecter</a:t>
            </a:r>
            <a:r>
              <a:rPr lang="fr-FR" sz="2800" dirty="0">
                <a:solidFill>
                  <a:srgbClr val="000000"/>
                </a:solidFill>
                <a:latin typeface="Calibri"/>
                <a:ea typeface="MS PGothic"/>
                <a:cs typeface="Arial"/>
              </a:rPr>
              <a:t> une </a:t>
            </a:r>
            <a:r>
              <a:rPr lang="fr-FR" sz="2800" b="1" dirty="0">
                <a:solidFill>
                  <a:srgbClr val="FF0000"/>
                </a:solidFill>
                <a:latin typeface="Calibri"/>
                <a:ea typeface="MS PGothic"/>
                <a:cs typeface="Arial"/>
              </a:rPr>
              <a:t>infraction pénale grave</a:t>
            </a:r>
            <a:endParaRPr lang="fr-FR" sz="2800" dirty="0"/>
          </a:p>
          <a:p>
            <a:pPr marL="742950" lvl="1" indent="-285750" algn="just">
              <a:spcAft>
                <a:spcPts val="0"/>
              </a:spcAft>
              <a:buFont typeface="Wingdings"/>
              <a:buChar char=""/>
              <a:tabLst>
                <a:tab pos="914400" algn="l"/>
              </a:tabLst>
            </a:pPr>
            <a:r>
              <a:rPr lang="fr-FR" sz="2800" dirty="0">
                <a:solidFill>
                  <a:srgbClr val="000000"/>
                </a:solidFill>
                <a:latin typeface="Calibri"/>
                <a:ea typeface="MS PGothic"/>
                <a:cs typeface="Arial"/>
              </a:rPr>
              <a:t>Assurer la </a:t>
            </a:r>
            <a:r>
              <a:rPr lang="fr-FR" sz="2800" b="1" dirty="0">
                <a:solidFill>
                  <a:srgbClr val="FF0000"/>
                </a:solidFill>
                <a:latin typeface="Calibri"/>
                <a:ea typeface="MS PGothic"/>
                <a:cs typeface="Arial"/>
              </a:rPr>
              <a:t>sécurité nationale</a:t>
            </a:r>
            <a:endParaRPr lang="fr-FR" sz="2800" dirty="0"/>
          </a:p>
          <a:p>
            <a:pPr marL="742950" lvl="1" indent="-285750" algn="just">
              <a:spcAft>
                <a:spcPts val="0"/>
              </a:spcAft>
              <a:buFont typeface="Wingdings"/>
              <a:buChar char=""/>
              <a:tabLst>
                <a:tab pos="914400" algn="l"/>
              </a:tabLst>
            </a:pPr>
            <a:r>
              <a:rPr lang="fr-FR" sz="2800" b="1" dirty="0">
                <a:solidFill>
                  <a:srgbClr val="FF0000"/>
                </a:solidFill>
                <a:latin typeface="Calibri"/>
                <a:ea typeface="MS PGothic"/>
                <a:cs typeface="Arial"/>
              </a:rPr>
              <a:t>Éviter</a:t>
            </a:r>
            <a:r>
              <a:rPr lang="fr-FR" sz="2800" dirty="0">
                <a:solidFill>
                  <a:srgbClr val="000000"/>
                </a:solidFill>
                <a:latin typeface="Calibri"/>
                <a:ea typeface="MS PGothic"/>
                <a:cs typeface="Arial"/>
              </a:rPr>
              <a:t> la perpétration d’</a:t>
            </a:r>
            <a:r>
              <a:rPr lang="fr-FR" sz="2800" b="1" dirty="0">
                <a:solidFill>
                  <a:srgbClr val="FF0000"/>
                </a:solidFill>
                <a:latin typeface="Calibri"/>
                <a:ea typeface="MS PGothic"/>
                <a:cs typeface="Arial"/>
              </a:rPr>
              <a:t>infractions pénales graves</a:t>
            </a:r>
            <a:endParaRPr lang="fr-FR" sz="2800" dirty="0"/>
          </a:p>
          <a:p>
            <a:pPr marL="742950" lvl="1" indent="-285750" algn="just">
              <a:spcAft>
                <a:spcPts val="0"/>
              </a:spcAft>
              <a:buFont typeface="Wingdings"/>
              <a:buChar char=""/>
              <a:tabLst>
                <a:tab pos="914400" algn="l"/>
              </a:tabLst>
            </a:pPr>
            <a:r>
              <a:rPr lang="fr-FR" sz="2800" b="1" dirty="0">
                <a:solidFill>
                  <a:srgbClr val="FF0000"/>
                </a:solidFill>
                <a:latin typeface="Calibri"/>
                <a:ea typeface="MS PGothic"/>
                <a:cs typeface="Arial"/>
              </a:rPr>
              <a:t>Enquêter</a:t>
            </a:r>
            <a:r>
              <a:rPr lang="fr-FR" sz="2800" dirty="0">
                <a:solidFill>
                  <a:srgbClr val="000000"/>
                </a:solidFill>
                <a:latin typeface="Calibri"/>
                <a:ea typeface="MS PGothic"/>
                <a:cs typeface="Arial"/>
              </a:rPr>
              <a:t> sur des </a:t>
            </a:r>
            <a:r>
              <a:rPr lang="fr-FR" sz="2800" b="1" dirty="0">
                <a:solidFill>
                  <a:srgbClr val="FF0000"/>
                </a:solidFill>
                <a:latin typeface="Calibri"/>
                <a:ea typeface="MS PGothic"/>
                <a:cs typeface="Arial"/>
              </a:rPr>
              <a:t>infractions pénales graves</a:t>
            </a:r>
            <a:r>
              <a:rPr lang="en-US" sz="2800" b="1" dirty="0">
                <a:solidFill>
                  <a:srgbClr val="FF0000"/>
                </a:solidFill>
                <a:latin typeface="Calibri"/>
                <a:ea typeface="MS PGothic"/>
                <a:cs typeface="Arial"/>
              </a:rPr>
              <a:t>	</a:t>
            </a:r>
            <a:endParaRPr lang="fr-FR" sz="2800" dirty="0"/>
          </a:p>
          <a:p>
            <a:pPr marL="742950" lvl="1" indent="-285750" algn="just">
              <a:spcAft>
                <a:spcPts val="0"/>
              </a:spcAft>
              <a:buFont typeface="Wingdings"/>
              <a:buChar char=""/>
              <a:tabLst>
                <a:tab pos="914400" algn="l"/>
              </a:tabLst>
            </a:pPr>
            <a:r>
              <a:rPr lang="fr-FR" sz="2800" dirty="0">
                <a:solidFill>
                  <a:srgbClr val="000000"/>
                </a:solidFill>
                <a:latin typeface="Calibri"/>
                <a:ea typeface="MS PGothic"/>
                <a:cs typeface="Arial"/>
              </a:rPr>
              <a:t>Donner suite à une </a:t>
            </a:r>
            <a:r>
              <a:rPr lang="fr-FR" sz="2800" b="1" dirty="0">
                <a:solidFill>
                  <a:srgbClr val="FF0000"/>
                </a:solidFill>
                <a:latin typeface="Calibri"/>
                <a:ea typeface="MS PGothic"/>
                <a:cs typeface="Arial"/>
              </a:rPr>
              <a:t>demande d’entraide judiciaire</a:t>
            </a:r>
            <a:r>
              <a:rPr lang="fr-FR" sz="2800" dirty="0">
                <a:solidFill>
                  <a:srgbClr val="FF0000"/>
                </a:solidFill>
                <a:latin typeface="Calibri"/>
                <a:ea typeface="MS PGothic"/>
                <a:cs typeface="Arial"/>
              </a:rPr>
              <a:t> </a:t>
            </a:r>
            <a:r>
              <a:rPr lang="fr-FR" sz="2800" dirty="0">
                <a:solidFill>
                  <a:srgbClr val="000000"/>
                </a:solidFill>
                <a:latin typeface="Calibri"/>
                <a:ea typeface="MS PGothic"/>
                <a:cs typeface="Arial"/>
              </a:rPr>
              <a:t>sollicitant l’interception de données de contenu (</a:t>
            </a:r>
            <a:r>
              <a:rPr lang="fr-FR" sz="2800" b="1" dirty="0">
                <a:solidFill>
                  <a:srgbClr val="FF0000"/>
                </a:solidFill>
                <a:latin typeface="Calibri"/>
                <a:ea typeface="MS PGothic"/>
                <a:cs typeface="Arial"/>
              </a:rPr>
              <a:t>article 34</a:t>
            </a:r>
            <a:r>
              <a:rPr lang="fr-FR" sz="2800" dirty="0">
                <a:solidFill>
                  <a:srgbClr val="000000"/>
                </a:solidFill>
                <a:latin typeface="Calibri"/>
                <a:ea typeface="MS PGothic"/>
                <a:cs typeface="Arial"/>
              </a:rPr>
              <a:t>)</a:t>
            </a:r>
            <a:r>
              <a:rPr lang="fr-FR" sz="2800" b="1" dirty="0">
                <a:solidFill>
                  <a:srgbClr val="FF0000"/>
                </a:solidFill>
                <a:latin typeface="Calibri"/>
                <a:ea typeface="MS PGothic"/>
                <a:cs typeface="Arial"/>
              </a:rPr>
              <a:t> </a:t>
            </a:r>
            <a:endParaRPr lang="fr-FR" sz="2800" dirty="0"/>
          </a:p>
          <a:p>
            <a:pPr marL="914400" lvl="1" indent="-457200" algn="just">
              <a:defRPr/>
            </a:pPr>
            <a:endParaRPr lang="en-US" sz="2900" b="1" dirty="0">
              <a:solidFill>
                <a:srgbClr val="FF0000"/>
              </a:solidFill>
              <a:latin typeface="+mj-lt"/>
              <a:cs typeface="Arial" panose="020B0604020202020204" pitchFamily="34" charset="0"/>
            </a:endParaRPr>
          </a:p>
        </p:txBody>
      </p:sp>
      <p:pic>
        <p:nvPicPr>
          <p:cNvPr id="43015" name="Picture 2" descr="Use links below to save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61225" y="2198688"/>
            <a:ext cx="1638300"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6" name="Picture 2" descr="Image result for magnifying glass clipart fre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59663" y="4778375"/>
            <a:ext cx="1439862"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350838" y="201613"/>
            <a:ext cx="8229600" cy="1143000"/>
          </a:xfrm>
        </p:spPr>
        <p:txBody>
          <a:bodyPr/>
          <a:lstStyle/>
          <a:p>
            <a:pPr eaLnBrk="1" hangingPunct="1"/>
            <a:r>
              <a:rPr lang="fr-FR" b="1" dirty="0"/>
              <a:t>Motifs</a:t>
            </a:r>
          </a:p>
        </p:txBody>
      </p:sp>
      <p:sp>
        <p:nvSpPr>
          <p:cNvPr id="44035" name="Rectangle 3"/>
          <p:cNvSpPr txBox="1">
            <a:spLocks/>
          </p:cNvSpPr>
          <p:nvPr/>
        </p:nvSpPr>
        <p:spPr bwMode="auto">
          <a:xfrm>
            <a:off x="503238" y="1301750"/>
            <a:ext cx="8396287"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3100" dirty="0">
              <a:latin typeface="Calibri" panose="020F0502020204030204" pitchFamily="34" charset="0"/>
            </a:endParaRPr>
          </a:p>
        </p:txBody>
      </p:sp>
      <p:sp>
        <p:nvSpPr>
          <p:cNvPr id="2" name="TextBox 1"/>
          <p:cNvSpPr txBox="1"/>
          <p:nvPr/>
        </p:nvSpPr>
        <p:spPr>
          <a:xfrm>
            <a:off x="350838" y="1184275"/>
            <a:ext cx="8229600" cy="1015663"/>
          </a:xfrm>
          <a:prstGeom prst="rect">
            <a:avLst/>
          </a:prstGeom>
          <a:noFill/>
        </p:spPr>
        <p:txBody>
          <a:bodyPr>
            <a:spAutoFit/>
          </a:bodyPr>
          <a:lstStyle/>
          <a:p>
            <a:pPr marL="457200" indent="-457200" algn="just">
              <a:buFont typeface="Arial" panose="020B0604020202020204" pitchFamily="34" charset="0"/>
              <a:buChar char="•"/>
              <a:defRPr/>
            </a:pPr>
            <a:r>
              <a:rPr lang="fr-FR" sz="3000" b="1" dirty="0">
                <a:solidFill>
                  <a:srgbClr val="FF0000"/>
                </a:solidFill>
                <a:latin typeface="+mj-lt"/>
                <a:cs typeface="Arial" panose="020B0604020202020204" pitchFamily="34" charset="0"/>
              </a:rPr>
              <a:t>Motifs</a:t>
            </a:r>
            <a:r>
              <a:rPr lang="fr-FR" sz="3000" dirty="0">
                <a:latin typeface="+mj-lt"/>
                <a:cs typeface="Arial" panose="020B0604020202020204" pitchFamily="34" charset="0"/>
              </a:rPr>
              <a:t> possibles d’</a:t>
            </a:r>
            <a:r>
              <a:rPr lang="fr-FR" sz="3000" b="1" dirty="0">
                <a:solidFill>
                  <a:srgbClr val="FF0000"/>
                </a:solidFill>
                <a:latin typeface="+mj-lt"/>
                <a:cs typeface="Arial" panose="020B0604020202020204" pitchFamily="34" charset="0"/>
              </a:rPr>
              <a:t>interception de données de contenu</a:t>
            </a:r>
            <a:r>
              <a:rPr lang="fr-FR" sz="3000" dirty="0">
                <a:latin typeface="+mj-lt"/>
                <a:cs typeface="Arial" panose="020B0604020202020204" pitchFamily="34" charset="0"/>
              </a:rPr>
              <a:t> :</a:t>
            </a:r>
            <a:endParaRPr lang="fr-FR" sz="3000" b="1" dirty="0">
              <a:solidFill>
                <a:srgbClr val="FF0000"/>
              </a:solidFill>
              <a:latin typeface="+mj-lt"/>
              <a:cs typeface="Arial" panose="020B0604020202020204" pitchFamily="34" charset="0"/>
            </a:endParaRPr>
          </a:p>
        </p:txBody>
      </p:sp>
      <p:sp>
        <p:nvSpPr>
          <p:cNvPr id="4403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9ABBEC3-26E3-4660-A8C4-C885191FAE9D}" type="slidenum">
              <a:rPr lang="en-US" altLang="en-US">
                <a:solidFill>
                  <a:srgbClr val="898989"/>
                </a:solidFill>
                <a:latin typeface="Calibri" panose="020F0502020204030204" pitchFamily="34" charset="0"/>
              </a:rPr>
              <a:pPr/>
              <a:t>57</a:t>
            </a:fld>
            <a:endParaRPr lang="en-US" altLang="en-US" dirty="0">
              <a:solidFill>
                <a:srgbClr val="898989"/>
              </a:solidFill>
              <a:latin typeface="Calibri" panose="020F0502020204030204" pitchFamily="34" charset="0"/>
            </a:endParaRPr>
          </a:p>
        </p:txBody>
      </p:sp>
      <p:sp>
        <p:nvSpPr>
          <p:cNvPr id="6" name="TextBox 5"/>
          <p:cNvSpPr txBox="1"/>
          <p:nvPr/>
        </p:nvSpPr>
        <p:spPr>
          <a:xfrm>
            <a:off x="350838" y="2198688"/>
            <a:ext cx="6602412" cy="3970318"/>
          </a:xfrm>
          <a:prstGeom prst="rect">
            <a:avLst/>
          </a:prstGeom>
          <a:noFill/>
        </p:spPr>
        <p:txBody>
          <a:bodyPr>
            <a:spAutoFit/>
          </a:bodyPr>
          <a:lstStyle/>
          <a:p>
            <a:pPr marL="742950" lvl="1" indent="-285750" algn="just">
              <a:spcAft>
                <a:spcPts val="0"/>
              </a:spcAft>
              <a:buFont typeface="Wingdings"/>
              <a:buChar char=""/>
              <a:tabLst>
                <a:tab pos="914400" algn="l"/>
              </a:tabLst>
            </a:pPr>
            <a:r>
              <a:rPr lang="fr-FR" sz="2800" b="1" dirty="0">
                <a:solidFill>
                  <a:srgbClr val="FF0000"/>
                </a:solidFill>
                <a:latin typeface="Calibri"/>
                <a:ea typeface="MS PGothic"/>
                <a:cs typeface="Arial"/>
              </a:rPr>
              <a:t>Les autres procédures n’ont pas réussi </a:t>
            </a:r>
            <a:r>
              <a:rPr lang="fr-FR" sz="2800" dirty="0">
                <a:latin typeface="Calibri"/>
                <a:ea typeface="MS PGothic"/>
                <a:cs typeface="Arial"/>
              </a:rPr>
              <a:t>ou</a:t>
            </a:r>
            <a:r>
              <a:rPr lang="fr-FR" sz="2800" b="1" dirty="0">
                <a:solidFill>
                  <a:srgbClr val="FF0000"/>
                </a:solidFill>
                <a:latin typeface="Calibri"/>
                <a:ea typeface="MS PGothic"/>
                <a:cs typeface="Arial"/>
              </a:rPr>
              <a:t> ont peu de chances de réussir </a:t>
            </a:r>
            <a:r>
              <a:rPr lang="fr-FR" sz="2800" dirty="0">
                <a:latin typeface="Calibri"/>
                <a:ea typeface="MS PGothic"/>
                <a:cs typeface="Arial"/>
              </a:rPr>
              <a:t>à livrer les informations recherchées</a:t>
            </a:r>
            <a:endParaRPr lang="fr-FR" sz="2800" dirty="0"/>
          </a:p>
          <a:p>
            <a:pPr marL="742950" lvl="1" indent="-285750" algn="just">
              <a:spcAft>
                <a:spcPts val="0"/>
              </a:spcAft>
              <a:buFont typeface="Wingdings"/>
              <a:buChar char=""/>
              <a:tabLst>
                <a:tab pos="914400" algn="l"/>
              </a:tabLst>
            </a:pPr>
            <a:r>
              <a:rPr lang="fr-FR" sz="2800" dirty="0">
                <a:latin typeface="Calibri"/>
                <a:ea typeface="MS PGothic"/>
                <a:cs typeface="Arial"/>
              </a:rPr>
              <a:t>Compte tenu des circonstances, les</a:t>
            </a:r>
            <a:r>
              <a:rPr lang="fr-FR" sz="2800" b="1" dirty="0">
                <a:latin typeface="Calibri"/>
                <a:ea typeface="MS PGothic"/>
                <a:cs typeface="Arial"/>
              </a:rPr>
              <a:t> </a:t>
            </a:r>
            <a:r>
              <a:rPr lang="fr-FR" sz="2800" b="1" dirty="0">
                <a:solidFill>
                  <a:srgbClr val="FF0000"/>
                </a:solidFill>
                <a:latin typeface="Calibri"/>
                <a:ea typeface="MS PGothic"/>
                <a:cs typeface="Arial"/>
              </a:rPr>
              <a:t>autres procédures </a:t>
            </a:r>
            <a:r>
              <a:rPr lang="fr-FR" sz="2800" dirty="0">
                <a:latin typeface="Calibri"/>
                <a:ea typeface="MS PGothic"/>
                <a:cs typeface="Arial"/>
              </a:rPr>
              <a:t>sont </a:t>
            </a:r>
            <a:r>
              <a:rPr lang="fr-FR" sz="2800" b="1" dirty="0">
                <a:solidFill>
                  <a:srgbClr val="FF0000"/>
                </a:solidFill>
                <a:latin typeface="Calibri"/>
                <a:ea typeface="MS PGothic"/>
                <a:cs typeface="Arial"/>
              </a:rPr>
              <a:t>trop dangereuses pour être adoptées </a:t>
            </a:r>
            <a:r>
              <a:rPr lang="fr-FR" sz="2800" dirty="0">
                <a:solidFill>
                  <a:srgbClr val="000000"/>
                </a:solidFill>
                <a:latin typeface="Calibri"/>
                <a:ea typeface="MS PGothic"/>
                <a:cs typeface="Arial"/>
              </a:rPr>
              <a:t> </a:t>
            </a:r>
            <a:endParaRPr lang="fr-FR" sz="2800" dirty="0"/>
          </a:p>
          <a:p>
            <a:pPr marL="742950" lvl="1" indent="-285750" algn="just">
              <a:spcAft>
                <a:spcPts val="0"/>
              </a:spcAft>
              <a:buFont typeface="Wingdings"/>
              <a:buChar char=""/>
              <a:tabLst>
                <a:tab pos="914400" algn="l"/>
              </a:tabLst>
            </a:pPr>
            <a:r>
              <a:rPr lang="fr-FR" sz="2800" dirty="0">
                <a:latin typeface="Calibri"/>
                <a:ea typeface="MS PGothic"/>
                <a:cs typeface="Arial"/>
              </a:rPr>
              <a:t>Compte tenu de l’</a:t>
            </a:r>
            <a:r>
              <a:rPr lang="fr-FR" sz="2800" b="1" dirty="0">
                <a:solidFill>
                  <a:srgbClr val="FF0000"/>
                </a:solidFill>
                <a:latin typeface="Calibri"/>
                <a:ea typeface="MS PGothic"/>
                <a:cs typeface="Arial"/>
              </a:rPr>
              <a:t>urgence </a:t>
            </a:r>
            <a:r>
              <a:rPr lang="fr-FR" sz="2800" dirty="0">
                <a:latin typeface="Calibri"/>
                <a:ea typeface="MS PGothic"/>
                <a:cs typeface="Arial"/>
              </a:rPr>
              <a:t>de la situation, les autres procédures sont </a:t>
            </a:r>
            <a:r>
              <a:rPr lang="fr-FR" sz="2800" b="1" dirty="0">
                <a:solidFill>
                  <a:srgbClr val="FF0000"/>
                </a:solidFill>
                <a:latin typeface="Calibri"/>
                <a:ea typeface="MS PGothic"/>
                <a:cs typeface="Arial"/>
              </a:rPr>
              <a:t>inapplicables </a:t>
            </a:r>
            <a:endParaRPr lang="fr-FR" sz="2800" dirty="0"/>
          </a:p>
        </p:txBody>
      </p:sp>
      <p:pic>
        <p:nvPicPr>
          <p:cNvPr id="44039" name="Picture 4" descr="Image result for danger clipa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65988" y="2624138"/>
            <a:ext cx="1633537" cy="143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0" name="Picture 6" descr="Image result for urgent  clipart"/>
          <p:cNvPicPr>
            <a:picLocks noChangeAspect="1" noChangeArrowheads="1"/>
          </p:cNvPicPr>
          <p:nvPr/>
        </p:nvPicPr>
        <p:blipFill>
          <a:blip r:embed="rId4">
            <a:extLst>
              <a:ext uri="{28A0092B-C50C-407E-A947-70E740481C1C}">
                <a14:useLocalDpi xmlns:a14="http://schemas.microsoft.com/office/drawing/2010/main" xmlns="" val="0"/>
              </a:ext>
            </a:extLst>
          </a:blip>
          <a:srcRect b="30928"/>
          <a:stretch>
            <a:fillRect/>
          </a:stretch>
        </p:blipFill>
        <p:spPr bwMode="auto">
          <a:xfrm>
            <a:off x="7097713" y="4265613"/>
            <a:ext cx="2046287"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350838" y="201613"/>
            <a:ext cx="8229600" cy="1143000"/>
          </a:xfrm>
        </p:spPr>
        <p:txBody>
          <a:bodyPr/>
          <a:lstStyle/>
          <a:p>
            <a:pPr eaLnBrk="1" hangingPunct="1"/>
            <a:r>
              <a:rPr lang="fr-FR" b="1" dirty="0"/>
              <a:t>Motifs</a:t>
            </a:r>
          </a:p>
        </p:txBody>
      </p:sp>
      <p:sp>
        <p:nvSpPr>
          <p:cNvPr id="45059" name="Rectangle 3"/>
          <p:cNvSpPr txBox="1">
            <a:spLocks/>
          </p:cNvSpPr>
          <p:nvPr/>
        </p:nvSpPr>
        <p:spPr bwMode="auto">
          <a:xfrm>
            <a:off x="503238" y="1301750"/>
            <a:ext cx="8396287"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3100" dirty="0">
              <a:latin typeface="Calibri" panose="020F0502020204030204" pitchFamily="34" charset="0"/>
            </a:endParaRPr>
          </a:p>
        </p:txBody>
      </p:sp>
      <p:sp>
        <p:nvSpPr>
          <p:cNvPr id="2" name="TextBox 1"/>
          <p:cNvSpPr txBox="1"/>
          <p:nvPr/>
        </p:nvSpPr>
        <p:spPr>
          <a:xfrm>
            <a:off x="350838" y="1184275"/>
            <a:ext cx="8229600" cy="552450"/>
          </a:xfrm>
          <a:prstGeom prst="rect">
            <a:avLst/>
          </a:prstGeom>
          <a:noFill/>
        </p:spPr>
        <p:txBody>
          <a:bodyPr>
            <a:spAutoFit/>
          </a:bodyPr>
          <a:lstStyle/>
          <a:p>
            <a:pPr algn="just">
              <a:defRPr/>
            </a:pPr>
            <a:r>
              <a:rPr lang="fr-FR" sz="3000" dirty="0">
                <a:latin typeface="+mj-lt"/>
                <a:cs typeface="Arial" panose="020B0604020202020204" pitchFamily="34" charset="0"/>
              </a:rPr>
              <a:t>Autres motifs :</a:t>
            </a:r>
          </a:p>
        </p:txBody>
      </p:sp>
      <p:sp>
        <p:nvSpPr>
          <p:cNvPr id="45061"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7C2041C-1467-4A9A-8790-BD490BC5039E}" type="slidenum">
              <a:rPr lang="en-US" altLang="en-US">
                <a:solidFill>
                  <a:srgbClr val="898989"/>
                </a:solidFill>
                <a:latin typeface="Calibri" panose="020F0502020204030204" pitchFamily="34" charset="0"/>
              </a:rPr>
              <a:pPr/>
              <a:t>58</a:t>
            </a:fld>
            <a:endParaRPr lang="en-US" altLang="en-US" dirty="0">
              <a:solidFill>
                <a:srgbClr val="898989"/>
              </a:solidFill>
              <a:latin typeface="Calibri" panose="020F0502020204030204" pitchFamily="34" charset="0"/>
            </a:endParaRPr>
          </a:p>
        </p:txBody>
      </p:sp>
      <p:sp>
        <p:nvSpPr>
          <p:cNvPr id="6" name="TextBox 5"/>
          <p:cNvSpPr txBox="1"/>
          <p:nvPr/>
        </p:nvSpPr>
        <p:spPr>
          <a:xfrm>
            <a:off x="350838" y="1736725"/>
            <a:ext cx="6602412" cy="3108543"/>
          </a:xfrm>
          <a:prstGeom prst="rect">
            <a:avLst/>
          </a:prstGeom>
          <a:noFill/>
        </p:spPr>
        <p:txBody>
          <a:bodyPr>
            <a:spAutoFit/>
          </a:bodyPr>
          <a:lstStyle/>
          <a:p>
            <a:pPr marL="742950" lvl="1" indent="-285750" algn="just">
              <a:spcAft>
                <a:spcPts val="0"/>
              </a:spcAft>
              <a:buFont typeface="Wingdings"/>
              <a:buChar char=""/>
              <a:tabLst>
                <a:tab pos="914400" algn="l"/>
              </a:tabLst>
            </a:pPr>
            <a:r>
              <a:rPr lang="fr-FR" sz="2800" dirty="0">
                <a:solidFill>
                  <a:srgbClr val="000000"/>
                </a:solidFill>
                <a:latin typeface="Calibri"/>
                <a:ea typeface="MS PGothic"/>
              </a:rPr>
              <a:t>La demande résulte d’une </a:t>
            </a:r>
            <a:r>
              <a:rPr lang="fr-FR" sz="2800" b="1" dirty="0">
                <a:solidFill>
                  <a:srgbClr val="FF0000"/>
                </a:solidFill>
                <a:latin typeface="Calibri"/>
                <a:ea typeface="MS PGothic"/>
              </a:rPr>
              <a:t>demande d’entraide judiciaire déjà formulée</a:t>
            </a:r>
            <a:r>
              <a:rPr lang="fr-FR" sz="2800" dirty="0">
                <a:solidFill>
                  <a:srgbClr val="000000"/>
                </a:solidFill>
                <a:latin typeface="Calibri"/>
                <a:ea typeface="MS PGothic"/>
              </a:rPr>
              <a:t> par un pays étranger</a:t>
            </a:r>
          </a:p>
          <a:p>
            <a:pPr marL="742950" lvl="1" indent="-285750" algn="just">
              <a:spcAft>
                <a:spcPts val="0"/>
              </a:spcAft>
              <a:buFont typeface="Wingdings"/>
              <a:buChar char=""/>
              <a:tabLst>
                <a:tab pos="914400" algn="l"/>
              </a:tabLst>
            </a:pPr>
            <a:endParaRPr lang="fr-FR" sz="2800" dirty="0"/>
          </a:p>
          <a:p>
            <a:pPr marL="742950" lvl="1" indent="-285750" algn="just">
              <a:spcAft>
                <a:spcPts val="0"/>
              </a:spcAft>
              <a:buFont typeface="Wingdings"/>
              <a:buChar char=""/>
              <a:tabLst>
                <a:tab pos="914400" algn="l"/>
              </a:tabLst>
            </a:pPr>
            <a:r>
              <a:rPr lang="fr-FR" sz="2800" dirty="0">
                <a:solidFill>
                  <a:srgbClr val="000000"/>
                </a:solidFill>
                <a:latin typeface="Calibri"/>
                <a:ea typeface="MS PGothic"/>
              </a:rPr>
              <a:t>La demande résulte d’une </a:t>
            </a:r>
            <a:r>
              <a:rPr lang="fr-FR" sz="2800" b="1" dirty="0">
                <a:solidFill>
                  <a:srgbClr val="FF0000"/>
                </a:solidFill>
                <a:latin typeface="Calibri"/>
                <a:ea typeface="MS PGothic"/>
              </a:rPr>
              <a:t>demande d’entraide judiciaire urgente à formuler</a:t>
            </a:r>
            <a:r>
              <a:rPr lang="fr-FR" sz="2800" dirty="0">
                <a:solidFill>
                  <a:srgbClr val="FF0000"/>
                </a:solidFill>
                <a:latin typeface="Calibri"/>
                <a:ea typeface="MS PGothic"/>
              </a:rPr>
              <a:t> </a:t>
            </a:r>
            <a:r>
              <a:rPr lang="fr-FR" sz="2800" dirty="0">
                <a:solidFill>
                  <a:srgbClr val="000000"/>
                </a:solidFill>
                <a:latin typeface="Calibri"/>
                <a:ea typeface="MS PGothic"/>
              </a:rPr>
              <a:t>par un pays étranger</a:t>
            </a:r>
            <a:r>
              <a:rPr lang="fr-FR" sz="2800" dirty="0">
                <a:solidFill>
                  <a:srgbClr val="000000"/>
                </a:solidFill>
                <a:latin typeface="Calibri"/>
                <a:ea typeface="MS PGothic"/>
                <a:cs typeface="Arial"/>
              </a:rPr>
              <a:t> </a:t>
            </a:r>
            <a:endParaRPr lang="fr-FR" sz="2800" dirty="0"/>
          </a:p>
        </p:txBody>
      </p:sp>
      <p:pic>
        <p:nvPicPr>
          <p:cNvPr id="45063" name="Picture 2" descr="Related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91400" y="1447800"/>
            <a:ext cx="16256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4" name="Picture 6" descr="Image result for globe clipa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96175" y="3681413"/>
            <a:ext cx="1416050"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300038"/>
            <a:ext cx="8229600" cy="1143000"/>
          </a:xfrm>
        </p:spPr>
        <p:txBody>
          <a:bodyPr/>
          <a:lstStyle/>
          <a:p>
            <a:r>
              <a:rPr lang="fr-FR" altLang="en-US" b="1" dirty="0"/>
              <a:t>Motifs</a:t>
            </a:r>
          </a:p>
        </p:txBody>
      </p:sp>
      <p:sp>
        <p:nvSpPr>
          <p:cNvPr id="46083" name="Content Placeholder 2"/>
          <p:cNvSpPr>
            <a:spLocks noGrp="1"/>
          </p:cNvSpPr>
          <p:nvPr>
            <p:ph idx="1"/>
          </p:nvPr>
        </p:nvSpPr>
        <p:spPr>
          <a:xfrm>
            <a:off x="457200" y="1614488"/>
            <a:ext cx="7913688" cy="4525962"/>
          </a:xfrm>
        </p:spPr>
        <p:txBody>
          <a:bodyPr/>
          <a:lstStyle/>
          <a:p>
            <a:pPr lvl="0" algn="just">
              <a:spcAft>
                <a:spcPts val="0"/>
              </a:spcAft>
              <a:buFont typeface="Arial"/>
              <a:buChar char="•"/>
              <a:tabLst>
                <a:tab pos="457200" algn="l"/>
              </a:tabLst>
            </a:pPr>
            <a:r>
              <a:rPr lang="fr-FR" sz="2600" b="1" dirty="0">
                <a:solidFill>
                  <a:srgbClr val="FF0000"/>
                </a:solidFill>
                <a:ea typeface="MS PGothic"/>
                <a:cs typeface="MS PGothic"/>
              </a:rPr>
              <a:t>Décrire </a:t>
            </a:r>
            <a:r>
              <a:rPr lang="fr-FR" sz="2600" dirty="0">
                <a:ea typeface="MS PGothic"/>
                <a:cs typeface="MS PGothic"/>
              </a:rPr>
              <a:t>les </a:t>
            </a:r>
            <a:r>
              <a:rPr lang="fr-FR" sz="2600" b="1" dirty="0">
                <a:solidFill>
                  <a:srgbClr val="FF0000"/>
                </a:solidFill>
                <a:ea typeface="MS PGothic"/>
                <a:cs typeface="MS PGothic"/>
              </a:rPr>
              <a:t>informations</a:t>
            </a:r>
            <a:r>
              <a:rPr lang="fr-FR" sz="2600" dirty="0">
                <a:ea typeface="MS PGothic"/>
                <a:cs typeface="MS PGothic"/>
              </a:rPr>
              <a:t>,</a:t>
            </a:r>
            <a:r>
              <a:rPr lang="fr-FR" sz="2600" b="1" dirty="0">
                <a:solidFill>
                  <a:srgbClr val="FF0000"/>
                </a:solidFill>
                <a:ea typeface="MS PGothic"/>
                <a:cs typeface="MS PGothic"/>
              </a:rPr>
              <a:t> données </a:t>
            </a:r>
            <a:r>
              <a:rPr lang="fr-FR" sz="2600" dirty="0">
                <a:ea typeface="MS PGothic"/>
                <a:cs typeface="MS PGothic"/>
              </a:rPr>
              <a:t>ou </a:t>
            </a:r>
            <a:r>
              <a:rPr lang="fr-FR" sz="2600" b="1" dirty="0">
                <a:solidFill>
                  <a:srgbClr val="FF0000"/>
                </a:solidFill>
                <a:ea typeface="MS PGothic"/>
                <a:cs typeface="MS PGothic"/>
              </a:rPr>
              <a:t>ordinateurs recherchés </a:t>
            </a:r>
            <a:r>
              <a:rPr lang="fr-FR" sz="2600" dirty="0">
                <a:ea typeface="MS PGothic"/>
                <a:cs typeface="MS PGothic"/>
              </a:rPr>
              <a:t>pour montrer notamment :</a:t>
            </a:r>
            <a:endParaRPr lang="fr-FR" sz="2600" dirty="0">
              <a:cs typeface="Times New Roman"/>
            </a:endParaRPr>
          </a:p>
          <a:p>
            <a:pPr lvl="1" algn="just">
              <a:spcAft>
                <a:spcPts val="0"/>
              </a:spcAft>
              <a:buFont typeface="Arial"/>
              <a:buChar char="–"/>
              <a:tabLst>
                <a:tab pos="914400" algn="l"/>
              </a:tabLst>
            </a:pPr>
            <a:r>
              <a:rPr lang="fr-FR" sz="2600" dirty="0">
                <a:ea typeface="MS PGothic"/>
                <a:cs typeface="MS PGothic"/>
              </a:rPr>
              <a:t>leur </a:t>
            </a:r>
            <a:r>
              <a:rPr lang="fr-FR" sz="2600" b="1" dirty="0">
                <a:solidFill>
                  <a:srgbClr val="FF0000"/>
                </a:solidFill>
                <a:ea typeface="MS PGothic"/>
                <a:cs typeface="MS PGothic"/>
              </a:rPr>
              <a:t>pertinence </a:t>
            </a:r>
            <a:r>
              <a:rPr lang="fr-FR" sz="2600" dirty="0">
                <a:ea typeface="MS PGothic"/>
                <a:cs typeface="MS PGothic"/>
              </a:rPr>
              <a:t>pour la mesure procédurale demandée</a:t>
            </a:r>
            <a:endParaRPr lang="fr-FR" sz="2600" dirty="0">
              <a:cs typeface="Times New Roman"/>
            </a:endParaRPr>
          </a:p>
          <a:p>
            <a:pPr lvl="1" algn="just">
              <a:spcAft>
                <a:spcPts val="0"/>
              </a:spcAft>
              <a:buFont typeface="Arial"/>
              <a:buChar char="–"/>
              <a:tabLst>
                <a:tab pos="914400" algn="l"/>
              </a:tabLst>
            </a:pPr>
            <a:r>
              <a:rPr lang="fr-FR" sz="2600" dirty="0">
                <a:ea typeface="MS PGothic"/>
                <a:cs typeface="MS PGothic"/>
              </a:rPr>
              <a:t>leur </a:t>
            </a:r>
            <a:r>
              <a:rPr lang="fr-FR" sz="2600" b="1" dirty="0">
                <a:solidFill>
                  <a:srgbClr val="FF0000"/>
                </a:solidFill>
                <a:ea typeface="MS PGothic"/>
                <a:cs typeface="MS PGothic"/>
              </a:rPr>
              <a:t>apport notable </a:t>
            </a:r>
            <a:r>
              <a:rPr lang="fr-FR" sz="2600" dirty="0">
                <a:ea typeface="MS PGothic"/>
                <a:cs typeface="MS PGothic"/>
              </a:rPr>
              <a:t>aux investigations pénales concernées</a:t>
            </a:r>
            <a:r>
              <a:rPr lang="fr-FR" sz="2600" b="1" dirty="0">
                <a:solidFill>
                  <a:srgbClr val="FF0000"/>
                </a:solidFill>
                <a:ea typeface="MS PGothic"/>
                <a:cs typeface="MS PGothic"/>
              </a:rPr>
              <a:t> </a:t>
            </a:r>
            <a:endParaRPr lang="fr-FR" sz="2600" dirty="0">
              <a:cs typeface="Times New Roman"/>
            </a:endParaRPr>
          </a:p>
          <a:p>
            <a:pPr lvl="0" algn="just">
              <a:spcAft>
                <a:spcPts val="0"/>
              </a:spcAft>
              <a:buFont typeface="Arial"/>
              <a:buChar char="•"/>
              <a:tabLst>
                <a:tab pos="457200" algn="l"/>
              </a:tabLst>
            </a:pPr>
            <a:r>
              <a:rPr lang="fr-FR" sz="2600" dirty="0">
                <a:solidFill>
                  <a:srgbClr val="000000"/>
                </a:solidFill>
                <a:ea typeface="MS PGothic"/>
                <a:cs typeface="MS PGothic"/>
              </a:rPr>
              <a:t>Expliquer si les données sont couvertes ou non par le </a:t>
            </a:r>
            <a:r>
              <a:rPr lang="fr-FR" sz="2600" b="1" dirty="0">
                <a:solidFill>
                  <a:srgbClr val="FF0000"/>
                </a:solidFill>
                <a:ea typeface="MS PGothic"/>
                <a:cs typeface="MS PGothic"/>
              </a:rPr>
              <a:t>secret</a:t>
            </a:r>
            <a:r>
              <a:rPr lang="fr-FR" sz="2600" dirty="0">
                <a:solidFill>
                  <a:srgbClr val="000000"/>
                </a:solidFill>
                <a:ea typeface="MS PGothic"/>
                <a:cs typeface="MS PGothic"/>
              </a:rPr>
              <a:t> ou sont de nature </a:t>
            </a:r>
            <a:r>
              <a:rPr lang="fr-FR" sz="2600" b="1" dirty="0">
                <a:solidFill>
                  <a:srgbClr val="FF0000"/>
                </a:solidFill>
                <a:ea typeface="MS PGothic"/>
                <a:cs typeface="MS PGothic"/>
              </a:rPr>
              <a:t>confidentielle</a:t>
            </a:r>
            <a:r>
              <a:rPr lang="fr-FR" sz="2600" dirty="0">
                <a:solidFill>
                  <a:srgbClr val="000000"/>
                </a:solidFill>
                <a:ea typeface="MS PGothic"/>
                <a:cs typeface="MS PGothic"/>
              </a:rPr>
              <a:t> et si oui, justifier l’application de la mesure procédurale à ces données</a:t>
            </a:r>
            <a:endParaRPr lang="fr-FR" sz="2600" dirty="0">
              <a:cs typeface="Times New Roman"/>
            </a:endParaRPr>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0166FF-8F35-4BB3-8CCB-BDCF09C8C162}" type="slidenum">
              <a:rPr lang="en-US" altLang="en-US">
                <a:solidFill>
                  <a:srgbClr val="898989"/>
                </a:solidFill>
                <a:latin typeface="Calibri" panose="020F0502020204030204" pitchFamily="34" charset="0"/>
              </a:rPr>
              <a:pPr/>
              <a:t>59</a:t>
            </a:fld>
            <a:endParaRPr lang="en-US" altLang="en-US" dirty="0">
              <a:solidFill>
                <a:srgbClr val="898989"/>
              </a:solidFill>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350838" y="317500"/>
            <a:ext cx="8229600" cy="1143000"/>
          </a:xfrm>
        </p:spPr>
        <p:txBody>
          <a:bodyPr/>
          <a:lstStyle/>
          <a:p>
            <a:pPr eaLnBrk="1" hangingPunct="1"/>
            <a:r>
              <a:rPr lang="fr-FR" b="1" dirty="0"/>
              <a:t>Application des mesures procédurales</a:t>
            </a:r>
          </a:p>
        </p:txBody>
      </p:sp>
      <p:sp>
        <p:nvSpPr>
          <p:cNvPr id="7171" name="Rectangle 3"/>
          <p:cNvSpPr txBox="1">
            <a:spLocks/>
          </p:cNvSpPr>
          <p:nvPr/>
        </p:nvSpPr>
        <p:spPr bwMode="auto">
          <a:xfrm>
            <a:off x="457200" y="1530350"/>
            <a:ext cx="8229600" cy="475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lgn="just">
              <a:spcAft>
                <a:spcPts val="0"/>
              </a:spcAft>
              <a:buFont typeface="Arial"/>
              <a:buChar char="•"/>
              <a:tabLst>
                <a:tab pos="457200" algn="l"/>
              </a:tabLst>
            </a:pPr>
            <a:endParaRPr lang="fr-FR" sz="2800" dirty="0">
              <a:solidFill>
                <a:srgbClr val="000000"/>
              </a:solidFill>
              <a:latin typeface="Calibri"/>
              <a:ea typeface="MS PGothic"/>
            </a:endParaRPr>
          </a:p>
          <a:p>
            <a:pPr lvl="0" algn="just">
              <a:spcAft>
                <a:spcPts val="0"/>
              </a:spcAft>
              <a:buFont typeface="Arial"/>
              <a:buChar char="•"/>
              <a:tabLst>
                <a:tab pos="457200" algn="l"/>
              </a:tabLst>
            </a:pPr>
            <a:r>
              <a:rPr lang="fr-FR" sz="2800" dirty="0">
                <a:solidFill>
                  <a:srgbClr val="000000"/>
                </a:solidFill>
                <a:latin typeface="Calibri"/>
                <a:ea typeface="MS PGothic"/>
              </a:rPr>
              <a:t>Rapport explicatif de la Convention de Budapest : </a:t>
            </a:r>
            <a:r>
              <a:rPr lang="fr-FR" sz="2800" i="1" dirty="0">
                <a:latin typeface="Calibri"/>
                <a:ea typeface="MS PGothic"/>
              </a:rPr>
              <a:t>l’expression </a:t>
            </a:r>
            <a:r>
              <a:rPr lang="fr-FR" sz="2800" b="1" i="1" dirty="0">
                <a:solidFill>
                  <a:srgbClr val="FF0000"/>
                </a:solidFill>
                <a:latin typeface="Calibri"/>
                <a:ea typeface="MS PGothic"/>
              </a:rPr>
              <a:t>« autorité compétente » </a:t>
            </a:r>
            <a:r>
              <a:rPr lang="fr-FR" sz="2800" i="1" dirty="0">
                <a:latin typeface="Calibri"/>
                <a:ea typeface="MS PGothic"/>
              </a:rPr>
              <a:t>désigne une</a:t>
            </a:r>
            <a:r>
              <a:rPr lang="fr-FR" sz="2800" b="1" i="1" dirty="0">
                <a:latin typeface="Calibri"/>
                <a:ea typeface="MS PGothic"/>
              </a:rPr>
              <a:t> </a:t>
            </a:r>
            <a:r>
              <a:rPr lang="fr-FR" sz="2800" b="1" i="1" dirty="0">
                <a:solidFill>
                  <a:srgbClr val="FF0000"/>
                </a:solidFill>
                <a:latin typeface="Calibri"/>
                <a:ea typeface="MS PGothic"/>
              </a:rPr>
              <a:t>autorité judiciaire, administrative ou policière </a:t>
            </a:r>
            <a:r>
              <a:rPr lang="fr-FR" sz="2800" i="1" dirty="0">
                <a:latin typeface="Calibri"/>
                <a:ea typeface="MS PGothic"/>
              </a:rPr>
              <a:t>habilitée en </a:t>
            </a:r>
            <a:r>
              <a:rPr lang="fr-FR" sz="2800" b="1" i="1" dirty="0">
                <a:solidFill>
                  <a:srgbClr val="FF0000"/>
                </a:solidFill>
                <a:latin typeface="Calibri"/>
                <a:ea typeface="MS PGothic"/>
              </a:rPr>
              <a:t>droit interne </a:t>
            </a:r>
            <a:r>
              <a:rPr lang="fr-FR" sz="2800" i="1" dirty="0">
                <a:latin typeface="Calibri"/>
                <a:ea typeface="MS PGothic"/>
              </a:rPr>
              <a:t>à </a:t>
            </a:r>
            <a:r>
              <a:rPr lang="fr-FR" sz="2800" b="1" i="1" dirty="0">
                <a:solidFill>
                  <a:srgbClr val="FF0000"/>
                </a:solidFill>
                <a:latin typeface="Calibri"/>
                <a:ea typeface="MS PGothic"/>
              </a:rPr>
              <a:t>ordonner, autoriser ou entreprendre l’exécution de procédures  </a:t>
            </a:r>
          </a:p>
          <a:p>
            <a:pPr lvl="0" algn="just">
              <a:spcAft>
                <a:spcPts val="0"/>
              </a:spcAft>
              <a:buFont typeface="Arial"/>
              <a:buChar char="•"/>
              <a:tabLst>
                <a:tab pos="457200" algn="l"/>
              </a:tabLst>
            </a:pPr>
            <a:endParaRPr lang="fr-FR" sz="1200" dirty="0">
              <a:latin typeface="Times New Roman"/>
              <a:ea typeface="Times New Roman"/>
              <a:cs typeface="Times New Roman"/>
            </a:endParaRPr>
          </a:p>
          <a:p>
            <a:pPr lvl="0" algn="just">
              <a:spcAft>
                <a:spcPts val="0"/>
              </a:spcAft>
              <a:buFont typeface="Arial"/>
              <a:buChar char="•"/>
              <a:tabLst>
                <a:tab pos="457200" algn="l"/>
              </a:tabLst>
            </a:pPr>
            <a:r>
              <a:rPr lang="fr-FR" sz="2800" dirty="0">
                <a:latin typeface="Calibri"/>
                <a:ea typeface="MS PGothic"/>
              </a:rPr>
              <a:t>Tous les</a:t>
            </a:r>
            <a:r>
              <a:rPr lang="fr-FR" sz="2800" b="1" dirty="0">
                <a:latin typeface="Calibri"/>
                <a:ea typeface="MS PGothic"/>
              </a:rPr>
              <a:t> </a:t>
            </a:r>
            <a:r>
              <a:rPr lang="fr-FR" sz="2800" b="1" dirty="0">
                <a:solidFill>
                  <a:srgbClr val="FF0000"/>
                </a:solidFill>
                <a:latin typeface="Calibri"/>
                <a:ea typeface="MS PGothic"/>
              </a:rPr>
              <a:t>systèmes juridiques </a:t>
            </a:r>
            <a:r>
              <a:rPr lang="fr-FR" sz="2800" dirty="0">
                <a:latin typeface="Calibri"/>
                <a:ea typeface="MS PGothic"/>
              </a:rPr>
              <a:t>n’ont </a:t>
            </a:r>
            <a:r>
              <a:rPr lang="fr-FR" sz="2800" b="1" dirty="0">
                <a:solidFill>
                  <a:srgbClr val="FF0000"/>
                </a:solidFill>
                <a:latin typeface="Calibri"/>
                <a:ea typeface="MS PGothic"/>
              </a:rPr>
              <a:t>pas la même approche </a:t>
            </a:r>
            <a:r>
              <a:rPr lang="fr-FR" sz="2800" dirty="0">
                <a:latin typeface="Calibri"/>
                <a:ea typeface="MS PGothic"/>
              </a:rPr>
              <a:t>du processus de demande de mesures procédurales</a:t>
            </a:r>
            <a:endParaRPr lang="fr-FR" sz="1200" dirty="0">
              <a:latin typeface="Times New Roman"/>
              <a:ea typeface="Times New Roman"/>
              <a:cs typeface="Times New Roman"/>
            </a:endParaRPr>
          </a:p>
          <a:p>
            <a:pPr algn="just" eaLnBrk="1" hangingPunct="1">
              <a:spcBef>
                <a:spcPct val="20000"/>
              </a:spcBef>
              <a:buFont typeface="Arial" panose="020B0604020202020204" pitchFamily="34" charset="0"/>
              <a:buChar char="•"/>
            </a:pPr>
            <a:endParaRPr lang="en-GB" sz="2800" dirty="0">
              <a:latin typeface="Calibri" panose="020F0502020204030204" pitchFamily="34" charset="0"/>
            </a:endParaRP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ACC12F5-F49D-4DEB-A63B-ED2129395AC3}" type="slidenum">
              <a:rPr lang="en-US" altLang="en-US">
                <a:solidFill>
                  <a:srgbClr val="898989"/>
                </a:solidFill>
                <a:latin typeface="Calibri" panose="020F0502020204030204" pitchFamily="34" charset="0"/>
              </a:rPr>
              <a:pPr/>
              <a:t>6</a:t>
            </a:fld>
            <a:endParaRPr lang="en-US" altLang="en-US" dirty="0">
              <a:solidFill>
                <a:srgbClr val="898989"/>
              </a:solidFill>
              <a:latin typeface="Calibri" panose="020F05020202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00038"/>
            <a:ext cx="8229600" cy="1143000"/>
          </a:xfrm>
        </p:spPr>
        <p:txBody>
          <a:bodyPr/>
          <a:lstStyle/>
          <a:p>
            <a:r>
              <a:rPr lang="fr-FR" altLang="en-US" b="1" dirty="0"/>
              <a:t>Explication des motifs</a:t>
            </a:r>
          </a:p>
        </p:txBody>
      </p:sp>
      <p:sp>
        <p:nvSpPr>
          <p:cNvPr id="80899" name="Content Placeholder 2"/>
          <p:cNvSpPr>
            <a:spLocks noGrp="1"/>
          </p:cNvSpPr>
          <p:nvPr>
            <p:ph idx="1"/>
          </p:nvPr>
        </p:nvSpPr>
        <p:spPr>
          <a:xfrm>
            <a:off x="457200" y="1443038"/>
            <a:ext cx="7913688" cy="4525962"/>
          </a:xfrm>
        </p:spPr>
        <p:txBody>
          <a:bodyPr/>
          <a:lstStyle/>
          <a:p>
            <a:pPr lvl="0" algn="just">
              <a:spcAft>
                <a:spcPts val="0"/>
              </a:spcAft>
              <a:buFont typeface="Arial"/>
              <a:buChar char="•"/>
              <a:tabLst>
                <a:tab pos="457200" algn="l"/>
              </a:tabLst>
            </a:pPr>
            <a:r>
              <a:rPr lang="fr-FR" sz="2800" dirty="0">
                <a:solidFill>
                  <a:srgbClr val="000000"/>
                </a:solidFill>
                <a:ea typeface="MS PGothic"/>
                <a:cs typeface="MS PGothic"/>
              </a:rPr>
              <a:t>Exposer simplement les motifs peut ne pas suffire</a:t>
            </a:r>
            <a:endParaRPr lang="fr-FR" sz="2800" dirty="0">
              <a:cs typeface="Times New Roman"/>
            </a:endParaRPr>
          </a:p>
          <a:p>
            <a:pPr lvl="0" algn="just">
              <a:spcAft>
                <a:spcPts val="0"/>
              </a:spcAft>
              <a:buFont typeface="Arial"/>
              <a:buChar char="•"/>
              <a:tabLst>
                <a:tab pos="457200" algn="l"/>
              </a:tabLst>
            </a:pPr>
            <a:r>
              <a:rPr lang="fr-FR" sz="2800" dirty="0">
                <a:solidFill>
                  <a:srgbClr val="000000"/>
                </a:solidFill>
                <a:ea typeface="MS PGothic"/>
                <a:cs typeface="MS PGothic"/>
              </a:rPr>
              <a:t>Ils doivent être appuyés par des informations </a:t>
            </a:r>
            <a:r>
              <a:rPr lang="fr-FR" sz="2800" dirty="0" smtClean="0">
                <a:solidFill>
                  <a:srgbClr val="000000"/>
                </a:solidFill>
                <a:ea typeface="MS PGothic"/>
                <a:cs typeface="MS PGothic"/>
              </a:rPr>
              <a:t>dont l’auteur de la demande dispose</a:t>
            </a:r>
            <a:endParaRPr lang="fr-FR" sz="2800" dirty="0">
              <a:cs typeface="Times New Roman"/>
            </a:endParaRPr>
          </a:p>
          <a:p>
            <a:pPr lvl="0" algn="just">
              <a:spcAft>
                <a:spcPts val="0"/>
              </a:spcAft>
              <a:buFont typeface="Arial"/>
              <a:buChar char="•"/>
              <a:tabLst>
                <a:tab pos="457200" algn="l"/>
              </a:tabLst>
            </a:pPr>
            <a:r>
              <a:rPr lang="fr-FR" sz="2800" dirty="0">
                <a:solidFill>
                  <a:srgbClr val="000000"/>
                </a:solidFill>
                <a:ea typeface="MS PGothic"/>
                <a:cs typeface="MS PGothic"/>
              </a:rPr>
              <a:t>La demande doit </a:t>
            </a:r>
            <a:r>
              <a:rPr lang="fr-FR" sz="2800" dirty="0" smtClean="0">
                <a:solidFill>
                  <a:srgbClr val="000000"/>
                </a:solidFill>
                <a:ea typeface="MS PGothic"/>
                <a:cs typeface="MS PGothic"/>
              </a:rPr>
              <a:t>préciser :</a:t>
            </a:r>
            <a:endParaRPr lang="fr-FR" sz="2800" dirty="0">
              <a:cs typeface="Times New Roman"/>
            </a:endParaRPr>
          </a:p>
          <a:p>
            <a:pPr lvl="1" algn="just">
              <a:spcAft>
                <a:spcPts val="0"/>
              </a:spcAft>
              <a:buFont typeface="Wingdings"/>
              <a:buChar char=""/>
              <a:tabLst>
                <a:tab pos="914400" algn="l"/>
              </a:tabLst>
            </a:pPr>
            <a:r>
              <a:rPr lang="fr-FR" sz="2400" dirty="0">
                <a:ea typeface="MS PGothic"/>
                <a:cs typeface="MS PGothic"/>
              </a:rPr>
              <a:t>la </a:t>
            </a:r>
            <a:r>
              <a:rPr lang="fr-FR" sz="2400" b="1" dirty="0">
                <a:solidFill>
                  <a:srgbClr val="FF0000"/>
                </a:solidFill>
                <a:ea typeface="MS PGothic"/>
                <a:cs typeface="MS PGothic"/>
              </a:rPr>
              <a:t>source </a:t>
            </a:r>
            <a:r>
              <a:rPr lang="fr-FR" sz="2400" dirty="0">
                <a:ea typeface="MS PGothic"/>
                <a:cs typeface="MS PGothic"/>
              </a:rPr>
              <a:t>des informations</a:t>
            </a:r>
            <a:r>
              <a:rPr lang="fr-FR" sz="2400" dirty="0">
                <a:solidFill>
                  <a:srgbClr val="000000"/>
                </a:solidFill>
                <a:ea typeface="MS PGothic"/>
                <a:cs typeface="MS PGothic"/>
              </a:rPr>
              <a:t> </a:t>
            </a:r>
            <a:endParaRPr lang="fr-FR" sz="2400" dirty="0"/>
          </a:p>
          <a:p>
            <a:pPr lvl="1" algn="just">
              <a:spcAft>
                <a:spcPts val="0"/>
              </a:spcAft>
              <a:buFont typeface="Wingdings"/>
              <a:buChar char=""/>
              <a:tabLst>
                <a:tab pos="914400" algn="l"/>
              </a:tabLst>
            </a:pPr>
            <a:r>
              <a:rPr lang="fr-FR" sz="2400" dirty="0">
                <a:ea typeface="MS PGothic"/>
                <a:cs typeface="MS PGothic"/>
              </a:rPr>
              <a:t>la</a:t>
            </a:r>
            <a:r>
              <a:rPr lang="fr-FR" sz="2400" b="1" dirty="0">
                <a:solidFill>
                  <a:srgbClr val="FF0000"/>
                </a:solidFill>
                <a:ea typeface="MS PGothic"/>
                <a:cs typeface="MS PGothic"/>
              </a:rPr>
              <a:t> qualité </a:t>
            </a:r>
            <a:r>
              <a:rPr lang="fr-FR" sz="2400" dirty="0">
                <a:ea typeface="MS PGothic"/>
                <a:cs typeface="MS PGothic"/>
              </a:rPr>
              <a:t>des informations</a:t>
            </a:r>
            <a:r>
              <a:rPr lang="fr-FR" sz="2400" dirty="0">
                <a:solidFill>
                  <a:srgbClr val="000000"/>
                </a:solidFill>
                <a:ea typeface="MS PGothic"/>
                <a:cs typeface="MS PGothic"/>
              </a:rPr>
              <a:t> </a:t>
            </a:r>
            <a:endParaRPr lang="fr-FR" sz="2400" dirty="0"/>
          </a:p>
          <a:p>
            <a:pPr lvl="1" algn="just">
              <a:spcAft>
                <a:spcPts val="0"/>
              </a:spcAft>
              <a:buFont typeface="Wingdings"/>
              <a:buChar char=""/>
              <a:tabLst>
                <a:tab pos="914400" algn="l"/>
              </a:tabLst>
            </a:pPr>
            <a:r>
              <a:rPr lang="fr-FR" sz="2400" dirty="0">
                <a:ea typeface="MS PGothic"/>
                <a:cs typeface="MS PGothic"/>
              </a:rPr>
              <a:t>la </a:t>
            </a:r>
            <a:r>
              <a:rPr lang="fr-FR" sz="2400" b="1" dirty="0">
                <a:solidFill>
                  <a:srgbClr val="FF0000"/>
                </a:solidFill>
                <a:ea typeface="MS PGothic"/>
                <a:cs typeface="MS PGothic"/>
              </a:rPr>
              <a:t>fiabilité </a:t>
            </a:r>
            <a:r>
              <a:rPr lang="fr-FR" sz="2400" dirty="0">
                <a:ea typeface="MS PGothic"/>
                <a:cs typeface="MS PGothic"/>
              </a:rPr>
              <a:t>des informations</a:t>
            </a:r>
            <a:endParaRPr lang="fr-FR" sz="2400" dirty="0"/>
          </a:p>
          <a:p>
            <a:pPr lvl="1" algn="just">
              <a:spcAft>
                <a:spcPts val="0"/>
              </a:spcAft>
              <a:buFont typeface="Wingdings"/>
              <a:buChar char=""/>
              <a:tabLst>
                <a:tab pos="914400" algn="l"/>
              </a:tabLst>
            </a:pPr>
            <a:r>
              <a:rPr lang="fr-FR" sz="2400" dirty="0">
                <a:ea typeface="MS PGothic"/>
                <a:cs typeface="MS PGothic"/>
              </a:rPr>
              <a:t>la</a:t>
            </a:r>
            <a:r>
              <a:rPr lang="fr-FR" sz="2400" b="1" dirty="0">
                <a:solidFill>
                  <a:srgbClr val="FF0000"/>
                </a:solidFill>
                <a:ea typeface="MS PGothic"/>
                <a:cs typeface="MS PGothic"/>
              </a:rPr>
              <a:t> vérification </a:t>
            </a:r>
            <a:r>
              <a:rPr lang="fr-FR" sz="2400" dirty="0">
                <a:ea typeface="MS PGothic"/>
                <a:cs typeface="MS PGothic"/>
              </a:rPr>
              <a:t>des informations</a:t>
            </a:r>
            <a:endParaRPr lang="fr-FR" sz="2400" dirty="0"/>
          </a:p>
          <a:p>
            <a:pPr lvl="1" algn="just">
              <a:spcAft>
                <a:spcPts val="0"/>
              </a:spcAft>
              <a:buFont typeface="Wingdings"/>
              <a:buChar char=""/>
              <a:tabLst>
                <a:tab pos="914400" algn="l"/>
              </a:tabLst>
            </a:pPr>
            <a:r>
              <a:rPr lang="fr-FR" sz="2400" dirty="0">
                <a:ea typeface="MS PGothic"/>
                <a:cs typeface="MS PGothic"/>
              </a:rPr>
              <a:t>l’</a:t>
            </a:r>
            <a:r>
              <a:rPr lang="fr-FR" sz="2400" b="1" dirty="0">
                <a:solidFill>
                  <a:srgbClr val="FF0000"/>
                </a:solidFill>
                <a:ea typeface="MS PGothic"/>
                <a:cs typeface="MS PGothic"/>
              </a:rPr>
              <a:t>utilité </a:t>
            </a:r>
            <a:r>
              <a:rPr lang="fr-FR" sz="2400" dirty="0">
                <a:ea typeface="MS PGothic"/>
                <a:cs typeface="MS PGothic"/>
              </a:rPr>
              <a:t>de l’obtention des données recherchées</a:t>
            </a:r>
            <a:endParaRPr lang="fr-FR" sz="2400" dirty="0"/>
          </a:p>
          <a:p>
            <a:pPr lvl="1" algn="just">
              <a:spcAft>
                <a:spcPts val="0"/>
              </a:spcAft>
              <a:buFont typeface="Wingdings"/>
              <a:buChar char=""/>
              <a:tabLst>
                <a:tab pos="914400" algn="l"/>
              </a:tabLst>
            </a:pPr>
            <a:r>
              <a:rPr lang="fr-FR" sz="2400" dirty="0">
                <a:ea typeface="MS PGothic"/>
                <a:cs typeface="MS PGothic"/>
              </a:rPr>
              <a:t>la</a:t>
            </a:r>
            <a:r>
              <a:rPr lang="fr-FR" sz="2400" b="1" dirty="0">
                <a:ea typeface="MS PGothic"/>
                <a:cs typeface="MS PGothic"/>
              </a:rPr>
              <a:t> </a:t>
            </a:r>
            <a:r>
              <a:rPr lang="fr-FR" sz="2400" b="1" dirty="0">
                <a:solidFill>
                  <a:srgbClr val="FF0000"/>
                </a:solidFill>
                <a:ea typeface="MS PGothic"/>
                <a:cs typeface="MS PGothic"/>
              </a:rPr>
              <a:t>pertinence </a:t>
            </a:r>
            <a:r>
              <a:rPr lang="fr-FR" sz="2400" dirty="0">
                <a:ea typeface="MS PGothic"/>
                <a:cs typeface="MS PGothic"/>
              </a:rPr>
              <a:t>de la mesure demandée pour les investigations</a:t>
            </a:r>
            <a:endParaRPr lang="fr-FR" sz="2400" dirty="0"/>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C556150-6B7D-4987-AD9C-3791C27A05C2}" type="slidenum">
              <a:rPr lang="en-US" altLang="en-US">
                <a:solidFill>
                  <a:srgbClr val="898989"/>
                </a:solidFill>
                <a:latin typeface="Calibri" panose="020F0502020204030204" pitchFamily="34" charset="0"/>
              </a:rPr>
              <a:pPr/>
              <a:t>60</a:t>
            </a:fld>
            <a:endParaRPr lang="en-US" altLang="en-US" dirty="0">
              <a:solidFill>
                <a:srgbClr val="898989"/>
              </a:solidFill>
              <a:latin typeface="Calibri" panose="020F050202020403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00038"/>
            <a:ext cx="8229600" cy="1143000"/>
          </a:xfrm>
        </p:spPr>
        <p:txBody>
          <a:bodyPr/>
          <a:lstStyle/>
          <a:p>
            <a:r>
              <a:rPr lang="fr-FR" altLang="en-US" b="1" dirty="0"/>
              <a:t>Étude de cas : motifs de saisie</a:t>
            </a:r>
          </a:p>
        </p:txBody>
      </p:sp>
      <p:sp>
        <p:nvSpPr>
          <p:cNvPr id="80899" name="Content Placeholder 2"/>
          <p:cNvSpPr>
            <a:spLocks noGrp="1"/>
          </p:cNvSpPr>
          <p:nvPr>
            <p:ph idx="1"/>
          </p:nvPr>
        </p:nvSpPr>
        <p:spPr>
          <a:xfrm>
            <a:off x="457200" y="1636713"/>
            <a:ext cx="7913688" cy="4525962"/>
          </a:xfrm>
        </p:spPr>
        <p:txBody>
          <a:bodyPr/>
          <a:lstStyle/>
          <a:p>
            <a:pPr>
              <a:buNone/>
            </a:pPr>
            <a:r>
              <a:rPr lang="fr-FR" sz="2800" b="1" dirty="0"/>
              <a:t>Quelques motifs :</a:t>
            </a:r>
            <a:endParaRPr lang="fr-FR" sz="2800" dirty="0"/>
          </a:p>
          <a:p>
            <a:pPr lvl="0"/>
            <a:r>
              <a:rPr lang="fr-FR" sz="2400" dirty="0"/>
              <a:t>Atlantis a envoyé une demande d’entraide judiciaire</a:t>
            </a:r>
          </a:p>
          <a:p>
            <a:pPr lvl="0"/>
            <a:r>
              <a:rPr lang="fr-FR" sz="2400" dirty="0"/>
              <a:t>Une infraction grave a été commise (BEC)</a:t>
            </a:r>
          </a:p>
          <a:p>
            <a:pPr lvl="0"/>
            <a:r>
              <a:rPr lang="fr-FR" sz="2400" dirty="0"/>
              <a:t>Les auteurs sont susceptibles de récidiver</a:t>
            </a:r>
          </a:p>
          <a:p>
            <a:pPr lvl="0"/>
            <a:r>
              <a:rPr lang="fr-FR" sz="2400" dirty="0"/>
              <a:t>La succursale </a:t>
            </a:r>
            <a:r>
              <a:rPr lang="fr-FR" sz="2400" dirty="0" smtClean="0"/>
              <a:t>en Ostland </a:t>
            </a:r>
            <a:r>
              <a:rPr lang="fr-FR" sz="2400" dirty="0"/>
              <a:t>dispose d’informations d’inscription, sous forme de données informatiques, qui permettront d’identifier les titulaires des comptes bancaires</a:t>
            </a:r>
          </a:p>
          <a:p>
            <a:pPr lvl="0"/>
            <a:r>
              <a:rPr lang="fr-FR" sz="2400" dirty="0"/>
              <a:t>Désactiver les codes d’accès empêchera les auteurs d’accéder aux produits de leur crime</a:t>
            </a:r>
          </a:p>
          <a:p>
            <a:pPr lvl="0"/>
            <a:r>
              <a:rPr lang="fr-FR" sz="2400" dirty="0"/>
              <a:t>La succursale </a:t>
            </a:r>
            <a:r>
              <a:rPr lang="fr-FR" sz="2400" dirty="0" smtClean="0"/>
              <a:t>en Ostland </a:t>
            </a:r>
            <a:r>
              <a:rPr lang="fr-FR" sz="2400" dirty="0"/>
              <a:t>n’est pas en mesure de produire les données, une saisie est donc nécessaire </a:t>
            </a:r>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C556150-6B7D-4987-AD9C-3791C27A05C2}" type="slidenum">
              <a:rPr lang="en-US" altLang="en-US">
                <a:solidFill>
                  <a:srgbClr val="898989"/>
                </a:solidFill>
                <a:latin typeface="Calibri" panose="020F0502020204030204" pitchFamily="34" charset="0"/>
              </a:rPr>
              <a:pPr/>
              <a:t>61</a:t>
            </a:fld>
            <a:endParaRPr lang="en-US" altLang="en-US" dirty="0">
              <a:solidFill>
                <a:srgbClr val="898989"/>
              </a:solidFill>
              <a:latin typeface="Calibri" panose="020F0502020204030204" pitchFamily="34" charset="0"/>
            </a:endParaRPr>
          </a:p>
        </p:txBody>
      </p:sp>
    </p:spTree>
    <p:extLst>
      <p:ext uri="{BB962C8B-B14F-4D97-AF65-F5344CB8AC3E}">
        <p14:creationId xmlns:p14="http://schemas.microsoft.com/office/powerpoint/2010/main" xmlns="" val="40561298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457200" y="2762250"/>
            <a:ext cx="8229600" cy="1143000"/>
          </a:xfrm>
        </p:spPr>
        <p:txBody>
          <a:bodyPr/>
          <a:lstStyle/>
          <a:p>
            <a:r>
              <a:rPr lang="fr-FR" sz="4000" b="1" dirty="0">
                <a:solidFill>
                  <a:srgbClr val="000000"/>
                </a:solidFill>
              </a:rPr>
              <a:t>5</a:t>
            </a:r>
            <a:r>
              <a:rPr lang="fr-FR" sz="4000" b="1" baseline="30000" dirty="0">
                <a:solidFill>
                  <a:srgbClr val="000000"/>
                </a:solidFill>
              </a:rPr>
              <a:t>e</a:t>
            </a:r>
            <a:r>
              <a:rPr lang="fr-FR" sz="4000" b="1" dirty="0">
                <a:solidFill>
                  <a:srgbClr val="000000"/>
                </a:solidFill>
              </a:rPr>
              <a:t> partie</a:t>
            </a:r>
            <a:br>
              <a:rPr lang="fr-FR" sz="4000" b="1" dirty="0">
                <a:solidFill>
                  <a:srgbClr val="000000"/>
                </a:solidFill>
              </a:rPr>
            </a:br>
            <a:r>
              <a:rPr lang="fr-FR" sz="4000" b="1" dirty="0">
                <a:solidFill>
                  <a:srgbClr val="000000"/>
                </a:solidFill>
              </a:rPr>
              <a:t>Synthèse</a:t>
            </a:r>
            <a:r>
              <a:rPr lang="fr-FR" sz="4000" dirty="0">
                <a:solidFill>
                  <a:srgbClr val="000000"/>
                </a:solidFill>
              </a:rPr>
              <a:t/>
            </a:r>
            <a:br>
              <a:rPr lang="fr-FR" sz="4000" dirty="0">
                <a:solidFill>
                  <a:srgbClr val="000000"/>
                </a:solidFill>
              </a:rPr>
            </a:br>
            <a:endParaRPr lang="fr-FR" sz="4000" dirty="0">
              <a:solidFill>
                <a:srgbClr val="000000"/>
              </a:solidFill>
            </a:endParaRPr>
          </a:p>
        </p:txBody>
      </p:sp>
      <p:pic>
        <p:nvPicPr>
          <p:cNvPr id="60419" name="Picture 3"/>
          <p:cNvPicPr>
            <a:picLocks noGrp="1" noChangeAspect="1" noChangeArrowheads="1"/>
          </p:cNvPicPr>
          <p:nvPr>
            <p:ph sz="quarter" idx="4294967295"/>
          </p:nvPr>
        </p:nvPicPr>
        <p:blipFill>
          <a:blip r:embed="rId3">
            <a:extLst>
              <a:ext uri="{28A0092B-C50C-407E-A947-70E740481C1C}">
                <a14:useLocalDpi xmlns:a14="http://schemas.microsoft.com/office/drawing/2010/main" xmlns="" val="0"/>
              </a:ext>
            </a:extLst>
          </a:blip>
          <a:srcRect/>
          <a:stretch>
            <a:fillRect/>
          </a:stretch>
        </p:blipFill>
        <p:spPr>
          <a:xfrm>
            <a:off x="6786563" y="4643438"/>
            <a:ext cx="1962150" cy="1766887"/>
          </a:xfrm>
        </p:spPr>
      </p:pic>
      <p:sp>
        <p:nvSpPr>
          <p:cNvPr id="6042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B23FF93-8E68-4570-9C64-B4000BCED159}" type="slidenum">
              <a:rPr lang="en-US" altLang="fr-FR">
                <a:solidFill>
                  <a:srgbClr val="898989"/>
                </a:solidFill>
                <a:latin typeface="Calibri" panose="020F0502020204030204" pitchFamily="34" charset="0"/>
              </a:rPr>
              <a:pPr/>
              <a:t>62</a:t>
            </a:fld>
            <a:endParaRPr lang="en-US" altLang="fr-FR" dirty="0">
              <a:solidFill>
                <a:srgbClr val="898989"/>
              </a:solidFill>
              <a:latin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457200" y="274638"/>
            <a:ext cx="8229600" cy="773112"/>
          </a:xfrm>
        </p:spPr>
        <p:txBody>
          <a:bodyPr/>
          <a:lstStyle/>
          <a:p>
            <a:pPr eaLnBrk="1" hangingPunct="1"/>
            <a:r>
              <a:rPr lang="fr-FR" b="1" dirty="0"/>
              <a:t>Objectifs de la session</a:t>
            </a:r>
          </a:p>
        </p:txBody>
      </p:sp>
      <p:sp>
        <p:nvSpPr>
          <p:cNvPr id="4" name="Content Placeholder 2"/>
          <p:cNvSpPr txBox="1">
            <a:spLocks/>
          </p:cNvSpPr>
          <p:nvPr/>
        </p:nvSpPr>
        <p:spPr bwMode="auto">
          <a:xfrm>
            <a:off x="762000" y="1382713"/>
            <a:ext cx="7924800" cy="5338762"/>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lvl="0" algn="just">
              <a:spcAft>
                <a:spcPts val="0"/>
              </a:spcAft>
              <a:buFont typeface="Arial"/>
              <a:buChar char="•"/>
              <a:tabLst>
                <a:tab pos="457200" algn="l"/>
              </a:tabLst>
            </a:pPr>
            <a:r>
              <a:rPr lang="fr-FR" sz="2800" dirty="0">
                <a:solidFill>
                  <a:srgbClr val="000000"/>
                </a:solidFill>
                <a:latin typeface="Calibri"/>
                <a:ea typeface="MS PGothic"/>
                <a:cs typeface="+mn-cs"/>
              </a:rPr>
              <a:t>Savoir selon quelles modalités les différents systèmes juridiques permettent de demander des mesures procédurales</a:t>
            </a:r>
          </a:p>
          <a:p>
            <a:pPr lvl="0" algn="just">
              <a:spcAft>
                <a:spcPts val="0"/>
              </a:spcAft>
              <a:buFont typeface="Arial"/>
              <a:buChar char="•"/>
              <a:tabLst>
                <a:tab pos="457200" algn="l"/>
              </a:tabLst>
            </a:pPr>
            <a:endParaRPr lang="fr-FR" sz="2800" dirty="0">
              <a:cs typeface="Times New Roman"/>
            </a:endParaRPr>
          </a:p>
          <a:p>
            <a:pPr lvl="0" algn="just">
              <a:spcAft>
                <a:spcPts val="0"/>
              </a:spcAft>
              <a:buFont typeface="Arial"/>
              <a:buChar char="•"/>
              <a:tabLst>
                <a:tab pos="457200" algn="l"/>
              </a:tabLst>
            </a:pPr>
            <a:r>
              <a:rPr lang="fr-FR" sz="2800" dirty="0">
                <a:solidFill>
                  <a:srgbClr val="000000"/>
                </a:solidFill>
                <a:latin typeface="Calibri"/>
                <a:ea typeface="MS PGothic"/>
                <a:cs typeface="+mn-cs"/>
              </a:rPr>
              <a:t>Connaître des faits spécifiques relatifs aux demandes de mesures procédurales ou d’enquête visant des preuves électroniques</a:t>
            </a:r>
          </a:p>
          <a:p>
            <a:pPr lvl="0" algn="just">
              <a:spcAft>
                <a:spcPts val="0"/>
              </a:spcAft>
              <a:buFont typeface="Arial"/>
              <a:buChar char="•"/>
              <a:tabLst>
                <a:tab pos="457200" algn="l"/>
              </a:tabLst>
            </a:pPr>
            <a:endParaRPr lang="fr-FR" sz="2800" dirty="0">
              <a:solidFill>
                <a:srgbClr val="000000"/>
              </a:solidFill>
              <a:latin typeface="Calibri"/>
              <a:ea typeface="MS PGothic"/>
              <a:cs typeface="+mn-cs"/>
            </a:endParaRPr>
          </a:p>
          <a:p>
            <a:pPr algn="just">
              <a:spcAft>
                <a:spcPts val="0"/>
              </a:spcAft>
              <a:buFont typeface="Arial"/>
              <a:buChar char="•"/>
              <a:tabLst>
                <a:tab pos="457200" algn="l"/>
              </a:tabLst>
            </a:pPr>
            <a:r>
              <a:rPr lang="fr-FR" sz="2800" dirty="0">
                <a:solidFill>
                  <a:srgbClr val="000000"/>
                </a:solidFill>
                <a:latin typeface="Calibri"/>
                <a:ea typeface="MS PGothic"/>
              </a:rPr>
              <a:t>Connaître certaines des conditions et sauvegardes à garder à l’esprit au moment de demander des mesures procédurales</a:t>
            </a:r>
            <a:endParaRPr lang="en-GB" sz="2800" dirty="0">
              <a:solidFill>
                <a:srgbClr val="000000"/>
              </a:solidFill>
              <a:latin typeface="Calibri"/>
              <a:ea typeface="MS PGothic"/>
            </a:endParaRPr>
          </a:p>
          <a:p>
            <a:pPr lvl="0" algn="just">
              <a:spcAft>
                <a:spcPts val="0"/>
              </a:spcAft>
              <a:buFont typeface="Arial"/>
              <a:buChar char="•"/>
              <a:tabLst>
                <a:tab pos="457200" algn="l"/>
              </a:tabLst>
            </a:pPr>
            <a:endParaRPr lang="fr-FR" sz="2800" dirty="0">
              <a:cs typeface="Times New Roman"/>
            </a:endParaRPr>
          </a:p>
        </p:txBody>
      </p:sp>
      <p:sp>
        <p:nvSpPr>
          <p:cNvPr id="6144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8DFF9C2-5EFA-4001-8675-42D5AEFDD56C}" type="slidenum">
              <a:rPr lang="en-US" altLang="fr-FR">
                <a:solidFill>
                  <a:srgbClr val="898989"/>
                </a:solidFill>
                <a:latin typeface="Calibri" panose="020F0502020204030204" pitchFamily="34" charset="0"/>
              </a:rPr>
              <a:pPr/>
              <a:t>63</a:t>
            </a:fld>
            <a:endParaRPr lang="en-US" altLang="fr-FR" dirty="0">
              <a:solidFill>
                <a:srgbClr val="898989"/>
              </a:solidFill>
              <a:latin typeface="Calibri" panose="020F0502020204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Question Mark Clip Art">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250" y="1357313"/>
            <a:ext cx="28575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TextBox 3"/>
          <p:cNvSpPr txBox="1">
            <a:spLocks noChangeArrowheads="1"/>
          </p:cNvSpPr>
          <p:nvPr/>
        </p:nvSpPr>
        <p:spPr bwMode="auto">
          <a:xfrm>
            <a:off x="3071813" y="4500563"/>
            <a:ext cx="308133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sz="5400" b="1" dirty="0">
                <a:latin typeface="Calibri" panose="020F0502020204030204" pitchFamily="34" charset="0"/>
              </a:rPr>
              <a:t>Questions</a:t>
            </a:r>
          </a:p>
        </p:txBody>
      </p:sp>
      <p:sp>
        <p:nvSpPr>
          <p:cNvPr id="6246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EBA1AD0-D494-458F-BBF7-1EBCBDB3642E}" type="slidenum">
              <a:rPr lang="en-US" altLang="fr-FR">
                <a:solidFill>
                  <a:srgbClr val="898989"/>
                </a:solidFill>
                <a:latin typeface="Calibri" panose="020F0502020204030204" pitchFamily="34" charset="0"/>
              </a:rPr>
              <a:pPr/>
              <a:t>64</a:t>
            </a:fld>
            <a:endParaRPr lang="en-US" altLang="fr-FR" dirty="0">
              <a:solidFill>
                <a:srgbClr val="898989"/>
              </a:solidFill>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350838" y="317500"/>
            <a:ext cx="8229600" cy="1143000"/>
          </a:xfrm>
        </p:spPr>
        <p:txBody>
          <a:bodyPr/>
          <a:lstStyle/>
          <a:p>
            <a:pPr eaLnBrk="1" hangingPunct="1"/>
            <a:r>
              <a:rPr lang="fr-FR" b="1" dirty="0"/>
              <a:t>Application des mesures procédurales</a:t>
            </a:r>
          </a:p>
        </p:txBody>
      </p:sp>
      <p:sp>
        <p:nvSpPr>
          <p:cNvPr id="7171" name="Rectangle 3"/>
          <p:cNvSpPr txBox="1">
            <a:spLocks/>
          </p:cNvSpPr>
          <p:nvPr/>
        </p:nvSpPr>
        <p:spPr bwMode="auto">
          <a:xfrm>
            <a:off x="457200" y="1530350"/>
            <a:ext cx="5274860" cy="475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Arial" panose="020B0604020202020204" pitchFamily="34" charset="0"/>
              <a:buChar char="•"/>
            </a:pPr>
            <a:endParaRPr lang="en-GB" sz="2800" dirty="0">
              <a:solidFill>
                <a:srgbClr val="FF0000"/>
              </a:solidFill>
              <a:latin typeface="Calibri" panose="020F0502020204030204" pitchFamily="34" charset="0"/>
            </a:endParaRPr>
          </a:p>
          <a:p>
            <a:pPr lvl="0" algn="just">
              <a:spcAft>
                <a:spcPts val="0"/>
              </a:spcAft>
              <a:buFont typeface="Arial"/>
              <a:buChar char="•"/>
              <a:tabLst>
                <a:tab pos="457200" algn="l"/>
              </a:tabLst>
            </a:pPr>
            <a:r>
              <a:rPr lang="fr-FR" sz="2800" b="1" dirty="0">
                <a:solidFill>
                  <a:srgbClr val="FF0000"/>
                </a:solidFill>
                <a:latin typeface="Calibri"/>
                <a:ea typeface="MS PGothic"/>
              </a:rPr>
              <a:t>Demande écrite et audience</a:t>
            </a:r>
            <a:r>
              <a:rPr lang="fr-FR" sz="2800" dirty="0">
                <a:solidFill>
                  <a:srgbClr val="FF0000"/>
                </a:solidFill>
                <a:latin typeface="Calibri"/>
                <a:ea typeface="MS PGothic"/>
              </a:rPr>
              <a:t> </a:t>
            </a:r>
            <a:r>
              <a:rPr lang="fr-FR" sz="2800" b="1" dirty="0">
                <a:solidFill>
                  <a:srgbClr val="000000"/>
                </a:solidFill>
                <a:latin typeface="Calibri"/>
                <a:ea typeface="MS PGothic"/>
              </a:rPr>
              <a:t>OU </a:t>
            </a:r>
            <a:r>
              <a:rPr lang="fr-FR" sz="2800" b="1" dirty="0">
                <a:solidFill>
                  <a:srgbClr val="FF0000"/>
                </a:solidFill>
                <a:latin typeface="Calibri"/>
                <a:ea typeface="MS PGothic"/>
              </a:rPr>
              <a:t>demande formulée, puis étudiée</a:t>
            </a:r>
            <a:r>
              <a:rPr lang="fr-FR" sz="2800" dirty="0">
                <a:solidFill>
                  <a:srgbClr val="000000"/>
                </a:solidFill>
                <a:latin typeface="Calibri"/>
                <a:ea typeface="MS PGothic"/>
              </a:rPr>
              <a:t> </a:t>
            </a:r>
          </a:p>
          <a:p>
            <a:pPr lvl="0" algn="just">
              <a:spcAft>
                <a:spcPts val="0"/>
              </a:spcAft>
              <a:buFont typeface="Arial"/>
              <a:buChar char="•"/>
              <a:tabLst>
                <a:tab pos="457200" algn="l"/>
              </a:tabLst>
            </a:pPr>
            <a:endParaRPr lang="fr-FR" sz="1200" dirty="0">
              <a:latin typeface="Times New Roman"/>
              <a:ea typeface="Times New Roman"/>
              <a:cs typeface="Times New Roman"/>
            </a:endParaRPr>
          </a:p>
          <a:p>
            <a:pPr lvl="0" algn="just">
              <a:spcAft>
                <a:spcPts val="0"/>
              </a:spcAft>
              <a:buFont typeface="Arial"/>
              <a:buChar char="•"/>
              <a:tabLst>
                <a:tab pos="457200" algn="l"/>
              </a:tabLst>
            </a:pPr>
            <a:r>
              <a:rPr lang="fr-FR" sz="2800" dirty="0">
                <a:solidFill>
                  <a:srgbClr val="000000"/>
                </a:solidFill>
                <a:latin typeface="Calibri"/>
                <a:ea typeface="MS PGothic"/>
              </a:rPr>
              <a:t>Les </a:t>
            </a:r>
            <a:r>
              <a:rPr lang="fr-FR" sz="2800" b="1" dirty="0">
                <a:solidFill>
                  <a:srgbClr val="FF0000"/>
                </a:solidFill>
                <a:latin typeface="Calibri"/>
                <a:ea typeface="MS PGothic"/>
              </a:rPr>
              <a:t>critères</a:t>
            </a:r>
            <a:r>
              <a:rPr lang="fr-FR" sz="2800" dirty="0">
                <a:solidFill>
                  <a:srgbClr val="000000"/>
                </a:solidFill>
                <a:latin typeface="Calibri"/>
                <a:ea typeface="MS PGothic"/>
              </a:rPr>
              <a:t> et les </a:t>
            </a:r>
            <a:r>
              <a:rPr lang="fr-FR" sz="2800" b="1" dirty="0">
                <a:solidFill>
                  <a:srgbClr val="FF0000"/>
                </a:solidFill>
                <a:latin typeface="Calibri"/>
                <a:ea typeface="MS PGothic"/>
              </a:rPr>
              <a:t>motifs</a:t>
            </a:r>
            <a:r>
              <a:rPr lang="fr-FR" sz="2800" dirty="0">
                <a:solidFill>
                  <a:srgbClr val="000000"/>
                </a:solidFill>
                <a:latin typeface="Calibri"/>
                <a:ea typeface="MS PGothic"/>
              </a:rPr>
              <a:t> restent similaires dans les deux systèmes juridiques</a:t>
            </a:r>
            <a:endParaRPr lang="fr-FR" sz="1200" dirty="0">
              <a:latin typeface="Times New Roman"/>
              <a:ea typeface="Times New Roman"/>
              <a:cs typeface="Times New Roman"/>
            </a:endParaRP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ACC12F5-F49D-4DEB-A63B-ED2129395AC3}" type="slidenum">
              <a:rPr lang="en-US" altLang="en-US">
                <a:solidFill>
                  <a:srgbClr val="898989"/>
                </a:solidFill>
                <a:latin typeface="Calibri" panose="020F0502020204030204" pitchFamily="34" charset="0"/>
              </a:rPr>
              <a:pPr/>
              <a:t>7</a:t>
            </a:fld>
            <a:endParaRPr lang="en-US" altLang="en-US" dirty="0">
              <a:solidFill>
                <a:srgbClr val="898989"/>
              </a:solidFill>
              <a:latin typeface="Calibri" panose="020F0502020204030204" pitchFamily="34" charset="0"/>
            </a:endParaRPr>
          </a:p>
        </p:txBody>
      </p:sp>
      <p:pic>
        <p:nvPicPr>
          <p:cNvPr id="5" name="Picture 2" descr="Image result for phone conversation clipart">
            <a:extLst>
              <a:ext uri="{FF2B5EF4-FFF2-40B4-BE49-F238E27FC236}">
                <a16:creationId xmlns:a16="http://schemas.microsoft.com/office/drawing/2014/main" xmlns="" id="{A7B14A29-B6EC-43D6-AA41-7604EE5A8A2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53200" y="4220537"/>
            <a:ext cx="2133600" cy="213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Image result for written application clipart">
            <a:extLst>
              <a:ext uri="{FF2B5EF4-FFF2-40B4-BE49-F238E27FC236}">
                <a16:creationId xmlns:a16="http://schemas.microsoft.com/office/drawing/2014/main" xmlns="" id="{884973D8-3C12-44B2-B964-4C6574ABB3D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53200" y="1530350"/>
            <a:ext cx="2133600" cy="2414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34135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416423" y="2082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9" name="Rectangle 2"/>
          <p:cNvSpPr>
            <a:spLocks noGrp="1"/>
          </p:cNvSpPr>
          <p:nvPr>
            <p:ph type="title"/>
          </p:nvPr>
        </p:nvSpPr>
        <p:spPr>
          <a:xfrm>
            <a:off x="350838" y="306388"/>
            <a:ext cx="8229600" cy="1143000"/>
          </a:xfrm>
        </p:spPr>
        <p:txBody>
          <a:bodyPr/>
          <a:lstStyle/>
          <a:p>
            <a:pPr eaLnBrk="1" hangingPunct="1"/>
            <a:r>
              <a:rPr lang="fr-FR" sz="3800" b="1" dirty="0"/>
              <a:t>Les demandes de mesures procédurales: introduction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62250"/>
            <a:ext cx="8229600" cy="1143000"/>
          </a:xfrm>
        </p:spPr>
        <p:txBody>
          <a:bodyPr/>
          <a:lstStyle/>
          <a:p>
            <a:r>
              <a:rPr lang="fr-FR" sz="4000" b="1" dirty="0"/>
              <a:t>2</a:t>
            </a:r>
            <a:r>
              <a:rPr lang="fr-FR" sz="4000" b="1" baseline="30000" dirty="0"/>
              <a:t>e</a:t>
            </a:r>
            <a:r>
              <a:rPr lang="fr-FR" sz="4000" b="1" dirty="0"/>
              <a:t> partie</a:t>
            </a:r>
            <a:br>
              <a:rPr lang="fr-FR" sz="4000" b="1" dirty="0"/>
            </a:br>
            <a:r>
              <a:rPr lang="fr-FR" sz="4000" b="1" dirty="0">
                <a:solidFill>
                  <a:srgbClr val="FF0000"/>
                </a:solidFill>
              </a:rPr>
              <a:t>Quoi : </a:t>
            </a:r>
            <a:r>
              <a:rPr lang="fr-FR" sz="4000" b="1" dirty="0">
                <a:solidFill>
                  <a:srgbClr val="000000"/>
                </a:solidFill>
              </a:rPr>
              <a:t>quel est l’objet des mesures procédurales ?</a:t>
            </a:r>
            <a:endParaRPr lang="fr-FR" sz="4000" b="1" dirty="0"/>
          </a:p>
        </p:txBody>
      </p:sp>
      <p:pic>
        <p:nvPicPr>
          <p:cNvPr id="10243" name="Picture 3"/>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6786563" y="4643438"/>
            <a:ext cx="1962150" cy="1766887"/>
          </a:xfrm>
        </p:spPr>
      </p:pic>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95DE55A-A3CA-4E9E-80BB-618A1BCD76F1}" type="slidenum">
              <a:rPr lang="en-US" altLang="fr-FR">
                <a:solidFill>
                  <a:srgbClr val="898989"/>
                </a:solidFill>
                <a:latin typeface="Calibri" panose="020F0502020204030204" pitchFamily="34" charset="0"/>
              </a:rPr>
              <a:pPr/>
              <a:t>9</a:t>
            </a:fld>
            <a:endParaRPr lang="en-US" altLang="fr-FR" dirty="0">
              <a:solidFill>
                <a:srgbClr val="898989"/>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18199</TotalTime>
  <Words>3775</Words>
  <Application>Microsoft Office PowerPoint</Application>
  <PresentationFormat>Affichage à l'écran (4:3)</PresentationFormat>
  <Paragraphs>533</Paragraphs>
  <Slides>64</Slides>
  <Notes>64</Notes>
  <HiddenSlides>0</HiddenSlides>
  <MMClips>0</MMClips>
  <ScaleCrop>false</ScaleCrop>
  <HeadingPairs>
    <vt:vector size="4" baseType="variant">
      <vt:variant>
        <vt:lpstr>Thème</vt:lpstr>
      </vt:variant>
      <vt:variant>
        <vt:i4>1</vt:i4>
      </vt:variant>
      <vt:variant>
        <vt:lpstr>Titres des diapositives</vt:lpstr>
      </vt:variant>
      <vt:variant>
        <vt:i4>64</vt:i4>
      </vt:variant>
    </vt:vector>
  </HeadingPairs>
  <TitlesOfParts>
    <vt:vector size="65" baseType="lpstr">
      <vt:lpstr>Office Theme</vt:lpstr>
      <vt:lpstr>Cybercriminalité : formation complémentaire pour les juges et les procureurs</vt:lpstr>
      <vt:lpstr>Plan de la session</vt:lpstr>
      <vt:lpstr>Objectifs de la session</vt:lpstr>
      <vt:lpstr>1re partie Introduction</vt:lpstr>
      <vt:lpstr>Mesures procédurales</vt:lpstr>
      <vt:lpstr>Application des mesures procédurales</vt:lpstr>
      <vt:lpstr>Application des mesures procédurales</vt:lpstr>
      <vt:lpstr>Les demandes de mesures procédurales: introduction</vt:lpstr>
      <vt:lpstr>2e partie Quoi : quel est l’objet des mesures procédurales ?</vt:lpstr>
      <vt:lpstr>Objet des mesures procédurales</vt:lpstr>
      <vt:lpstr>Personne visée</vt:lpstr>
      <vt:lpstr>Personne visée</vt:lpstr>
      <vt:lpstr>Étude de cas : personnes visées</vt:lpstr>
      <vt:lpstr>Données/communications visées</vt:lpstr>
      <vt:lpstr>Données/communications visées</vt:lpstr>
      <vt:lpstr>Données/communications visées</vt:lpstr>
      <vt:lpstr>Étude de cas : données visées</vt:lpstr>
      <vt:lpstr>Étude de cas : données visées</vt:lpstr>
      <vt:lpstr>Étude de cas : données visées</vt:lpstr>
      <vt:lpstr>Données visées</vt:lpstr>
      <vt:lpstr>Données visées</vt:lpstr>
      <vt:lpstr>Étude de cas</vt:lpstr>
      <vt:lpstr>3e partie Comment les mesures procédurales s’appliquent-elles ?</vt:lpstr>
      <vt:lpstr>Application des mesures procédurales</vt:lpstr>
      <vt:lpstr>Impératifs techniques</vt:lpstr>
      <vt:lpstr>Impératifs techniques</vt:lpstr>
      <vt:lpstr>Impératifs techniques</vt:lpstr>
      <vt:lpstr>Étude de cas : impératifs techniques</vt:lpstr>
      <vt:lpstr>Étude de cas : impératifs techniques</vt:lpstr>
      <vt:lpstr>Impératifs techniques</vt:lpstr>
      <vt:lpstr>Étude de cas : impératifs techniques</vt:lpstr>
      <vt:lpstr>Présences requises</vt:lpstr>
      <vt:lpstr>Étude de cas : présences requises</vt:lpstr>
      <vt:lpstr>Capacités techniques</vt:lpstr>
      <vt:lpstr>Capacités techniques</vt:lpstr>
      <vt:lpstr>Impératifs de protection</vt:lpstr>
      <vt:lpstr>Durée/fréquence</vt:lpstr>
      <vt:lpstr>Étude de cas : durée/fréquence</vt:lpstr>
      <vt:lpstr>Restrictions à l’usage des données</vt:lpstr>
      <vt:lpstr>Étude de cas : restrictions à l’usage des données</vt:lpstr>
      <vt:lpstr>Vie privée</vt:lpstr>
      <vt:lpstr>Mesures de protection de la vie privée</vt:lpstr>
      <vt:lpstr>Étude de cas : protection de la vie privée</vt:lpstr>
      <vt:lpstr>Proportionnalité</vt:lpstr>
      <vt:lpstr>Étude de cas : critères de proportionnalité</vt:lpstr>
      <vt:lpstr>Secret des communications</vt:lpstr>
      <vt:lpstr>Confidentialité</vt:lpstr>
      <vt:lpstr>Confidentialité</vt:lpstr>
      <vt:lpstr>Étude de cas : confidentialité</vt:lpstr>
      <vt:lpstr>4e partie Pourquoi les mesures procédurales sont-elles nécessaires ?</vt:lpstr>
      <vt:lpstr>Motifs</vt:lpstr>
      <vt:lpstr>Motifs</vt:lpstr>
      <vt:lpstr>Motifs</vt:lpstr>
      <vt:lpstr>Motifs</vt:lpstr>
      <vt:lpstr>Motifs</vt:lpstr>
      <vt:lpstr>Motifs</vt:lpstr>
      <vt:lpstr>Motifs</vt:lpstr>
      <vt:lpstr>Motifs</vt:lpstr>
      <vt:lpstr>Motifs</vt:lpstr>
      <vt:lpstr>Explication des motifs</vt:lpstr>
      <vt:lpstr>Étude de cas : motifs de saisie</vt:lpstr>
      <vt:lpstr>5e partie Synthèse </vt:lpstr>
      <vt:lpstr>Objectifs de la session</vt:lpstr>
      <vt:lpstr>Diapositive 64</vt:lpstr>
    </vt:vector>
  </TitlesOfParts>
  <Company>Technology Risk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Magali</cp:lastModifiedBy>
  <cp:revision>701</cp:revision>
  <dcterms:created xsi:type="dcterms:W3CDTF">2012-01-26T09:33:22Z</dcterms:created>
  <dcterms:modified xsi:type="dcterms:W3CDTF">2018-05-30T09:13:13Z</dcterms:modified>
</cp:coreProperties>
</file>