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7" r:id="rId2"/>
    <p:sldId id="338" r:id="rId3"/>
    <p:sldId id="399" r:id="rId4"/>
    <p:sldId id="649" r:id="rId5"/>
    <p:sldId id="651" r:id="rId6"/>
    <p:sldId id="656" r:id="rId7"/>
    <p:sldId id="347" r:id="rId8"/>
    <p:sldId id="650" r:id="rId9"/>
    <p:sldId id="659" r:id="rId10"/>
    <p:sldId id="660" r:id="rId11"/>
    <p:sldId id="568" r:id="rId12"/>
    <p:sldId id="648" r:id="rId13"/>
    <p:sldId id="652" r:id="rId14"/>
    <p:sldId id="653" r:id="rId15"/>
    <p:sldId id="655" r:id="rId16"/>
    <p:sldId id="589" r:id="rId17"/>
    <p:sldId id="588" r:id="rId18"/>
    <p:sldId id="654" r:id="rId19"/>
    <p:sldId id="557" r:id="rId20"/>
    <p:sldId id="569" r:id="rId21"/>
    <p:sldId id="581" r:id="rId22"/>
    <p:sldId id="645" r:id="rId23"/>
    <p:sldId id="661" r:id="rId24"/>
    <p:sldId id="614" r:id="rId25"/>
    <p:sldId id="657" r:id="rId26"/>
    <p:sldId id="658" r:id="rId27"/>
    <p:sldId id="662" r:id="rId28"/>
    <p:sldId id="352" r:id="rId29"/>
    <p:sldId id="558" r:id="rId30"/>
    <p:sldId id="353" r:id="rId3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120" autoAdjust="0"/>
    <p:restoredTop sz="75874" autoAdjust="0"/>
  </p:normalViewPr>
  <p:slideViewPr>
    <p:cSldViewPr snapToGrid="0" snapToObjects="1">
      <p:cViewPr varScale="1">
        <p:scale>
          <a:sx n="81" d="100"/>
          <a:sy n="81" d="100"/>
        </p:scale>
        <p:origin x="-564" y="-102"/>
      </p:cViewPr>
      <p:guideLst>
        <p:guide orient="horz" pos="2160"/>
        <p:guide pos="2880"/>
      </p:guideLst>
    </p:cSldViewPr>
  </p:slideViewPr>
  <p:outlineViewPr>
    <p:cViewPr>
      <p:scale>
        <a:sx n="25" d="100"/>
        <a:sy n="25" d="100"/>
      </p:scale>
      <p:origin x="0" y="-4260"/>
    </p:cViewPr>
  </p:outlineViewPr>
  <p:notesTextViewPr>
    <p:cViewPr>
      <p:scale>
        <a:sx n="100" d="100"/>
        <a:sy n="100" d="100"/>
      </p:scale>
      <p:origin x="0" y="0"/>
    </p:cViewPr>
  </p:notesTextViewPr>
  <p:sorterViewPr>
    <p:cViewPr>
      <p:scale>
        <a:sx n="80" d="100"/>
        <a:sy n="80" d="100"/>
      </p:scale>
      <p:origin x="0" y="-240"/>
    </p:cViewPr>
  </p:sorterViewPr>
  <p:notesViewPr>
    <p:cSldViewPr snapToGrid="0" snapToObjects="1">
      <p:cViewPr>
        <p:scale>
          <a:sx n="100" d="100"/>
          <a:sy n="100" d="100"/>
        </p:scale>
        <p:origin x="2106" y="-114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anose="020B0600070205080204" pitchFamily="34" charset="-128"/>
                <a:cs typeface="Arial" pitchFamily="34" charset="0"/>
              </a:defRPr>
            </a:lvl1pPr>
          </a:lstStyle>
          <a:p>
            <a:pPr>
              <a:defRPr/>
            </a:pPr>
            <a:fld id="{5E192AA3-AF27-4FDF-8A3A-E228523D889D}" type="datetime1">
              <a:rPr lang="en-US"/>
              <a:pPr>
                <a:defRPr/>
              </a:pPr>
              <a:t>5/30/2018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cs typeface="Arial" charset="0"/>
              </a:defRPr>
            </a:lvl1pPr>
          </a:lstStyle>
          <a:p>
            <a:fld id="{E5EB8309-CBC2-4949-BF2A-C74C253616E5}" type="slidenum">
              <a:rPr lang="en-US" altLang="en-US"/>
              <a:pPr/>
              <a:t>‹N°›</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9" name="Espace réservé des commentaires 2"/>
          <p:cNvSpPr>
            <a:spLocks noGrp="1"/>
          </p:cNvSpPr>
          <p:nvPr>
            <p:ph type="body" idx="1"/>
          </p:nvPr>
        </p:nvSpPr>
        <p:spPr bwMode="auto">
          <a:noFill/>
        </p:spPr>
        <p:txBody>
          <a:bodyPr/>
          <a:lstStyle/>
          <a:p>
            <a:endParaRPr lang="en-GB" altLang="en-US" dirty="0"/>
          </a:p>
        </p:txBody>
      </p:sp>
      <p:sp>
        <p:nvSpPr>
          <p:cNvPr id="4100" name="Espace réservé du numéro de diapositive 3"/>
          <p:cNvSpPr>
            <a:spLocks noGrp="1"/>
          </p:cNvSpPr>
          <p:nvPr>
            <p:ph type="sldNum" sz="quarter" idx="5"/>
          </p:nvPr>
        </p:nvSpPr>
        <p:spPr bwMode="auto">
          <a:noFill/>
          <a:ln>
            <a:miter lim="800000"/>
            <a:headEnd/>
            <a:tailEnd/>
          </a:ln>
        </p:spPr>
        <p:txBody>
          <a:bodyPr/>
          <a:lstStyle/>
          <a:p>
            <a:fld id="{A7827A0F-3F41-421C-9D16-B3D6086F00F8}" type="slidenum">
              <a:rPr lang="en-US" altLang="en-US"/>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20483" name="Rezervirano mjesto bilježaka 2"/>
          <p:cNvSpPr>
            <a:spLocks noGrp="1"/>
          </p:cNvSpPr>
          <p:nvPr>
            <p:ph type="body" idx="1"/>
          </p:nvPr>
        </p:nvSpPr>
        <p:spPr bwMode="auto">
          <a:noFill/>
        </p:spPr>
        <p:txBody>
          <a:bodyPr/>
          <a:lstStyle/>
          <a:p>
            <a:r>
              <a:rPr lang="fr-FR" dirty="0"/>
              <a:t>Il </a:t>
            </a:r>
            <a:r>
              <a:rPr lang="fr-FR" dirty="0" smtClean="0"/>
              <a:t>faut rappeler </a:t>
            </a:r>
            <a:r>
              <a:rPr lang="fr-FR" dirty="0"/>
              <a:t>aux participants qu’en fonction de leur pays, leur droit national peut exiger une audience pour autoriser une mesure spécifique, ou simplement une autorisation judiciaire sans audience</a:t>
            </a:r>
            <a:r>
              <a:rPr lang="fr-FR" dirty="0" smtClean="0"/>
              <a:t>.</a:t>
            </a:r>
          </a:p>
          <a:p>
            <a:endParaRPr lang="fr-FR" dirty="0"/>
          </a:p>
          <a:p>
            <a:r>
              <a:rPr lang="fr-FR" dirty="0"/>
              <a:t>Cette diapo concerne la </a:t>
            </a:r>
            <a:r>
              <a:rPr lang="fr-FR" dirty="0" smtClean="0"/>
              <a:t>seconde situation</a:t>
            </a:r>
            <a:r>
              <a:rPr lang="fr-FR" dirty="0"/>
              <a:t>, pour laquelle les principes de proportionnalité et de protection des droits de l’homme doivent toujours s’appliquer. </a:t>
            </a:r>
          </a:p>
          <a:p>
            <a:endParaRPr lang="hr-HR" altLang="en-US" dirty="0"/>
          </a:p>
        </p:txBody>
      </p:sp>
      <p:sp>
        <p:nvSpPr>
          <p:cNvPr id="20484" name="Rezervirano mjesto broja slajda 3"/>
          <p:cNvSpPr>
            <a:spLocks noGrp="1"/>
          </p:cNvSpPr>
          <p:nvPr>
            <p:ph type="sldNum" sz="quarter" idx="5"/>
          </p:nvPr>
        </p:nvSpPr>
        <p:spPr bwMode="auto">
          <a:noFill/>
          <a:ln>
            <a:miter lim="800000"/>
            <a:headEnd/>
            <a:tailEnd/>
          </a:ln>
        </p:spPr>
        <p:txBody>
          <a:bodyPr/>
          <a:lstStyle/>
          <a:p>
            <a:fld id="{EA34577E-B1E5-4604-BB1E-918CDEC30AF5}" type="slidenum">
              <a:rPr lang="en-US" altLang="en-US"/>
              <a:pPr/>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12291" name="Rezervirano mjesto bilježaka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eaLnBrk="0" fontAlgn="base" hangingPunct="0"/>
            <a:r>
              <a:rPr lang="fr-FR" sz="1200" kern="1200" dirty="0">
                <a:solidFill>
                  <a:schemeClr val="tx1"/>
                </a:solidFill>
                <a:latin typeface="+mn-lt"/>
                <a:ea typeface="MS PGothic" pitchFamily="34" charset="-128"/>
                <a:cs typeface="ＭＳ Ｐゴシック" charset="0"/>
              </a:rPr>
              <a:t>Dès le début de ce cours, il est important que les formateurs soulignent le rôle des conditions et </a:t>
            </a:r>
            <a:r>
              <a:rPr lang="fr-FR" sz="1200" kern="1200" dirty="0" smtClean="0">
                <a:solidFill>
                  <a:schemeClr val="tx1"/>
                </a:solidFill>
                <a:latin typeface="+mn-lt"/>
                <a:ea typeface="MS PGothic" pitchFamily="34" charset="-128"/>
                <a:cs typeface="ＭＳ Ｐゴシック" charset="0"/>
              </a:rPr>
              <a:t>sauvegardes, à savoir ménager </a:t>
            </a:r>
            <a:r>
              <a:rPr lang="fr-FR" sz="1200" kern="1200" dirty="0">
                <a:solidFill>
                  <a:schemeClr val="tx1"/>
                </a:solidFill>
                <a:latin typeface="+mn-lt"/>
                <a:ea typeface="MS PGothic" pitchFamily="34" charset="-128"/>
                <a:cs typeface="ＭＳ Ｐゴシック" charset="0"/>
              </a:rPr>
              <a:t>un équilibre </a:t>
            </a:r>
            <a:r>
              <a:rPr lang="fr-FR" sz="1200" kern="1200" dirty="0" smtClean="0">
                <a:solidFill>
                  <a:schemeClr val="tx1"/>
                </a:solidFill>
                <a:latin typeface="+mn-lt"/>
                <a:ea typeface="MS PGothic" pitchFamily="34" charset="-128"/>
                <a:cs typeface="ＭＳ Ｐゴシック" charset="0"/>
              </a:rPr>
              <a:t>entre </a:t>
            </a:r>
            <a:r>
              <a:rPr lang="fr-FR" sz="1200" kern="1200" dirty="0">
                <a:solidFill>
                  <a:schemeClr val="tx1"/>
                </a:solidFill>
                <a:latin typeface="+mn-lt"/>
                <a:ea typeface="MS PGothic" pitchFamily="34" charset="-128"/>
                <a:cs typeface="ＭＳ Ｐゴシック" charset="0"/>
              </a:rPr>
              <a:t>les intérêts des investigations et le respect des droits fondamentaux.</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Bien que les sauvegardes procédurales </a:t>
            </a:r>
            <a:r>
              <a:rPr lang="fr-FR" sz="1200" kern="1200" dirty="0" smtClean="0">
                <a:solidFill>
                  <a:schemeClr val="tx1"/>
                </a:solidFill>
                <a:latin typeface="+mn-lt"/>
                <a:ea typeface="MS PGothic" pitchFamily="34" charset="-128"/>
                <a:cs typeface="ＭＳ Ｐゴシック" charset="0"/>
              </a:rPr>
              <a:t>puissent </a:t>
            </a:r>
            <a:r>
              <a:rPr lang="fr-FR" sz="1200" kern="1200" dirty="0">
                <a:solidFill>
                  <a:schemeClr val="tx1"/>
                </a:solidFill>
                <a:latin typeface="+mn-lt"/>
                <a:ea typeface="MS PGothic" pitchFamily="34" charset="-128"/>
                <a:cs typeface="ＭＳ Ｐゴシック" charset="0"/>
              </a:rPr>
              <a:t>varier d’un pays et d’un système juridique à l’autre, cette diapo résume des points importants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sz="1200" kern="1200" dirty="0">
                <a:solidFill>
                  <a:schemeClr val="tx1"/>
                </a:solidFill>
                <a:latin typeface="+mn-lt"/>
                <a:ea typeface="MS PGothic" pitchFamily="34" charset="-128"/>
                <a:cs typeface="ＭＳ Ｐゴシック" charset="0"/>
              </a:rPr>
              <a:t>le </a:t>
            </a:r>
            <a:r>
              <a:rPr lang="fr-FR" sz="1200" b="1" kern="1200" dirty="0">
                <a:solidFill>
                  <a:schemeClr val="tx1"/>
                </a:solidFill>
                <a:latin typeface="+mn-lt"/>
                <a:ea typeface="MS PGothic" pitchFamily="34" charset="-128"/>
                <a:cs typeface="ＭＳ Ｐゴシック" charset="0"/>
              </a:rPr>
              <a:t>principe de </a:t>
            </a:r>
            <a:r>
              <a:rPr lang="fr-FR" sz="1200" b="1" kern="1200" dirty="0" smtClean="0">
                <a:solidFill>
                  <a:schemeClr val="tx1"/>
                </a:solidFill>
                <a:latin typeface="+mn-lt"/>
                <a:ea typeface="MS PGothic" pitchFamily="34" charset="-128"/>
                <a:cs typeface="ＭＳ Ｐゴシック" charset="0"/>
              </a:rPr>
              <a:t>proportionnalité </a:t>
            </a:r>
            <a:r>
              <a:rPr lang="fr-FR" sz="1200" b="0" kern="1200" dirty="0" smtClean="0">
                <a:solidFill>
                  <a:schemeClr val="tx1"/>
                </a:solidFill>
                <a:latin typeface="+mn-lt"/>
                <a:ea typeface="MS PGothic" pitchFamily="34" charset="-128"/>
                <a:cs typeface="ＭＳ Ｐゴシック" charset="0"/>
              </a:rPr>
              <a:t>;</a:t>
            </a:r>
            <a:endParaRPr lang="en-US" altLang="en-US" b="0"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sz="1200" kern="1200" dirty="0">
                <a:solidFill>
                  <a:schemeClr val="tx1"/>
                </a:solidFill>
                <a:latin typeface="+mn-lt"/>
                <a:ea typeface="MS PGothic" pitchFamily="34" charset="-128"/>
                <a:cs typeface="ＭＳ Ｐゴシック" charset="0"/>
              </a:rPr>
              <a:t>les </a:t>
            </a:r>
            <a:r>
              <a:rPr lang="fr-FR" sz="1200" b="1" kern="1200" dirty="0">
                <a:solidFill>
                  <a:schemeClr val="tx1"/>
                </a:solidFill>
                <a:latin typeface="+mn-lt"/>
                <a:ea typeface="MS PGothic" pitchFamily="34" charset="-128"/>
                <a:cs typeface="ＭＳ Ｐゴシック" charset="0"/>
              </a:rPr>
              <a:t>droits des tierces parties – </a:t>
            </a:r>
            <a:r>
              <a:rPr lang="fr-FR" sz="1200" kern="1200" dirty="0">
                <a:solidFill>
                  <a:schemeClr val="tx1"/>
                </a:solidFill>
                <a:latin typeface="+mn-lt"/>
                <a:ea typeface="MS PGothic" pitchFamily="34" charset="-128"/>
                <a:cs typeface="ＭＳ Ｐゴシック" charset="0"/>
              </a:rPr>
              <a:t>les mesures procédurales envisagées peuvent </a:t>
            </a:r>
            <a:r>
              <a:rPr lang="fr-FR" sz="1200" kern="1200" dirty="0" smtClean="0">
                <a:solidFill>
                  <a:schemeClr val="tx1"/>
                </a:solidFill>
                <a:latin typeface="+mn-lt"/>
                <a:ea typeface="MS PGothic" pitchFamily="34" charset="-128"/>
                <a:cs typeface="ＭＳ Ｐゴシック" charset="0"/>
              </a:rPr>
              <a:t>affecter</a:t>
            </a:r>
            <a:r>
              <a:rPr lang="fr-FR" sz="1200" kern="1200" baseline="0" dirty="0" smtClean="0">
                <a:solidFill>
                  <a:schemeClr val="tx1"/>
                </a:solidFill>
                <a:latin typeface="+mn-lt"/>
                <a:ea typeface="MS PGothic" pitchFamily="34" charset="-128"/>
                <a:cs typeface="ＭＳ Ｐゴシック" charset="0"/>
              </a:rPr>
              <a:t> </a:t>
            </a:r>
            <a:r>
              <a:rPr lang="fr-FR" sz="1200" kern="1200" dirty="0" smtClean="0">
                <a:solidFill>
                  <a:schemeClr val="tx1"/>
                </a:solidFill>
                <a:latin typeface="+mn-lt"/>
                <a:ea typeface="MS PGothic" pitchFamily="34" charset="-128"/>
                <a:cs typeface="ＭＳ Ｐゴシック" charset="0"/>
              </a:rPr>
              <a:t>des </a:t>
            </a:r>
            <a:r>
              <a:rPr lang="fr-FR" sz="1200" kern="1200" dirty="0">
                <a:solidFill>
                  <a:schemeClr val="tx1"/>
                </a:solidFill>
                <a:latin typeface="+mn-lt"/>
                <a:ea typeface="MS PGothic" pitchFamily="34" charset="-128"/>
                <a:cs typeface="ＭＳ Ｐゴシック" charset="0"/>
              </a:rPr>
              <a:t>tiers non concernés par les investigations dans le cadre desquelles les mesures sont </a:t>
            </a:r>
            <a:r>
              <a:rPr lang="fr-FR" sz="1200" kern="1200" dirty="0" smtClean="0">
                <a:solidFill>
                  <a:schemeClr val="tx1"/>
                </a:solidFill>
                <a:latin typeface="+mn-lt"/>
                <a:ea typeface="MS PGothic" pitchFamily="34" charset="-128"/>
                <a:cs typeface="ＭＳ Ｐゴシック" charset="0"/>
              </a:rPr>
              <a:t>demandées ;</a:t>
            </a:r>
            <a:endParaRPr lang="en-US" altLang="en-US"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t> </a:t>
            </a:r>
            <a:r>
              <a:rPr lang="fr-FR" sz="1200" kern="1200" dirty="0">
                <a:solidFill>
                  <a:schemeClr val="tx1"/>
                </a:solidFill>
                <a:latin typeface="+mn-lt"/>
                <a:ea typeface="MS PGothic" pitchFamily="34" charset="-128"/>
                <a:cs typeface="ＭＳ Ｐゴシック" charset="0"/>
              </a:rPr>
              <a:t>la </a:t>
            </a:r>
            <a:r>
              <a:rPr lang="fr-FR" sz="1200" b="1" kern="1200" dirty="0">
                <a:solidFill>
                  <a:schemeClr val="tx1"/>
                </a:solidFill>
                <a:latin typeface="+mn-lt"/>
                <a:ea typeface="MS PGothic" pitchFamily="34" charset="-128"/>
                <a:cs typeface="ＭＳ Ｐゴシック" charset="0"/>
              </a:rPr>
              <a:t>motivation</a:t>
            </a:r>
            <a:r>
              <a:rPr lang="fr-FR" sz="1200" kern="1200" dirty="0">
                <a:solidFill>
                  <a:schemeClr val="tx1"/>
                </a:solidFill>
                <a:latin typeface="+mn-lt"/>
                <a:ea typeface="MS PGothic" pitchFamily="34" charset="-128"/>
                <a:cs typeface="ＭＳ Ｐゴシック" charset="0"/>
              </a:rPr>
              <a:t> - les motifs justifiant l’application des mesures comptent parmi les exigences importantes en vertu de l’article 15 de la Convention de </a:t>
            </a:r>
            <a:r>
              <a:rPr lang="fr-FR" sz="1200" kern="1200" dirty="0" smtClean="0">
                <a:solidFill>
                  <a:schemeClr val="tx1"/>
                </a:solidFill>
                <a:latin typeface="+mn-lt"/>
                <a:ea typeface="MS PGothic" pitchFamily="34" charset="-128"/>
                <a:cs typeface="ＭＳ Ｐゴシック" charset="0"/>
              </a:rPr>
              <a:t>Budapest ; </a:t>
            </a:r>
            <a:endParaRPr lang="en-US" altLang="en-US" dirty="0"/>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sz="1200" kern="1200" dirty="0">
                <a:solidFill>
                  <a:schemeClr val="tx1"/>
                </a:solidFill>
                <a:latin typeface="+mn-lt"/>
                <a:ea typeface="MS PGothic" pitchFamily="34" charset="-128"/>
                <a:cs typeface="ＭＳ Ｐゴシック" charset="0"/>
              </a:rPr>
              <a:t>la</a:t>
            </a:r>
            <a:r>
              <a:rPr lang="fr-FR" sz="1200" b="1" kern="1200" dirty="0">
                <a:solidFill>
                  <a:schemeClr val="tx1"/>
                </a:solidFill>
                <a:latin typeface="+mn-lt"/>
                <a:ea typeface="MS PGothic" pitchFamily="34" charset="-128"/>
                <a:cs typeface="ＭＳ Ｐゴシック" charset="0"/>
              </a:rPr>
              <a:t> limitation du champ d’application</a:t>
            </a:r>
            <a:r>
              <a:rPr lang="fr-FR" sz="1200" kern="1200" dirty="0" smtClean="0">
                <a:solidFill>
                  <a:schemeClr val="tx1"/>
                </a:solidFill>
                <a:latin typeface="+mn-lt"/>
                <a:ea typeface="MS PGothic" pitchFamily="34" charset="-128"/>
                <a:cs typeface="ＭＳ Ｐゴシック" charset="0"/>
              </a:rPr>
              <a:t>.</a:t>
            </a:r>
            <a:endParaRPr lang="fr-FR" sz="1200" kern="1200" dirty="0">
              <a:solidFill>
                <a:schemeClr val="tx1"/>
              </a:solidFill>
              <a:latin typeface="+mn-lt"/>
              <a:ea typeface="MS PGothic" pitchFamily="34" charset="-128"/>
              <a:cs typeface="ＭＳ Ｐゴシック" charset="0"/>
            </a:endParaRPr>
          </a:p>
          <a:p>
            <a:pPr marL="171450" indent="-171450">
              <a:buFont typeface="Arial" panose="020B0604020202020204" pitchFamily="34" charset="0"/>
              <a:buNone/>
              <a:defRPr/>
            </a:pPr>
            <a:r>
              <a:rPr lang="en-US" altLang="en-US" b="1" dirty="0"/>
              <a:t> </a:t>
            </a:r>
            <a:endParaRPr lang="hr-HR" altLang="en-US" dirty="0"/>
          </a:p>
        </p:txBody>
      </p:sp>
      <p:sp>
        <p:nvSpPr>
          <p:cNvPr id="22532" name="Rezervirano mjesto broja slajda 3"/>
          <p:cNvSpPr>
            <a:spLocks noGrp="1"/>
          </p:cNvSpPr>
          <p:nvPr>
            <p:ph type="sldNum" sz="quarter" idx="5"/>
          </p:nvPr>
        </p:nvSpPr>
        <p:spPr bwMode="auto">
          <a:noFill/>
          <a:ln>
            <a:miter lim="800000"/>
            <a:headEnd/>
            <a:tailEnd/>
          </a:ln>
        </p:spPr>
        <p:txBody>
          <a:bodyPr/>
          <a:lstStyle/>
          <a:p>
            <a:fld id="{12637760-CEF9-4424-B6E8-5B6A3ED8452C}" type="slidenum">
              <a:rPr lang="en-US" altLang="en-US"/>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4579" name="Espace réservé des commentaires 2"/>
          <p:cNvSpPr>
            <a:spLocks noGrp="1"/>
          </p:cNvSpPr>
          <p:nvPr>
            <p:ph type="body" idx="1"/>
          </p:nvPr>
        </p:nvSpPr>
        <p:spPr bwMode="auto">
          <a:noFill/>
        </p:spPr>
        <p:txBody>
          <a:bodyPr/>
          <a:lstStyle/>
          <a:p>
            <a:r>
              <a:rPr lang="fr-FR" dirty="0"/>
              <a:t>Rappel du libellé de l’article 15 de la Convention de Budapest, concernant les sauvegardes.</a:t>
            </a:r>
          </a:p>
        </p:txBody>
      </p:sp>
      <p:sp>
        <p:nvSpPr>
          <p:cNvPr id="24580" name="Espace réservé du numéro de diapositive 3"/>
          <p:cNvSpPr>
            <a:spLocks noGrp="1"/>
          </p:cNvSpPr>
          <p:nvPr>
            <p:ph type="sldNum" sz="quarter" idx="5"/>
          </p:nvPr>
        </p:nvSpPr>
        <p:spPr bwMode="auto">
          <a:noFill/>
          <a:ln>
            <a:miter lim="800000"/>
            <a:headEnd/>
            <a:tailEnd/>
          </a:ln>
        </p:spPr>
        <p:txBody>
          <a:bodyPr/>
          <a:lstStyle/>
          <a:p>
            <a:fld id="{15DB8489-7A36-4D30-9575-3D1A9B5F9D6A}" type="slidenum">
              <a:rPr lang="en-US" altLang="en-US"/>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r>
              <a:rPr lang="fr-FR" dirty="0"/>
              <a:t>Les formateurs doivent expliquer que par leur nature, les mesures procédurales prévues par la Convention de Budapest ont un impact sur la vie privée, qui doit être pris en compte au moment de solliciter ou d’accorder une autorisation judiciaire</a:t>
            </a:r>
            <a:r>
              <a:rPr lang="fr-FR" dirty="0" smtClean="0"/>
              <a:t>.</a:t>
            </a:r>
          </a:p>
          <a:p>
            <a:endParaRPr lang="fr-FR" dirty="0"/>
          </a:p>
          <a:p>
            <a:r>
              <a:rPr lang="fr-FR" dirty="0"/>
              <a:t>Les formateurs doivent aussi préciser que toutes les mesures en vertu de la Convention de Budapest n’ont pas le même impact sur la vie privée, appelant des sauvegardes différentes. Par exemple, en cas d’interception en temps réel de données de contenu, il peut être approprié de ne conserver les données interceptées que pour une durée limitée et de n’autoriser que des personnes spécifiques à y accéder. En cas de perquisition et saisie, on peut ordonner la destruction des copies des données saisies à l’issue d’un </a:t>
            </a:r>
            <a:r>
              <a:rPr lang="fr-FR" dirty="0" smtClean="0"/>
              <a:t>certain délai. On </a:t>
            </a:r>
            <a:r>
              <a:rPr lang="fr-FR" dirty="0"/>
              <a:t>trouvera des exemples dans les diapos suivantes.</a:t>
            </a:r>
          </a:p>
          <a:p>
            <a:endParaRPr lang="en-US" altLang="en-US" dirty="0"/>
          </a:p>
        </p:txBody>
      </p:sp>
      <p:sp>
        <p:nvSpPr>
          <p:cNvPr id="26628" name="Slide Number Placeholder 3"/>
          <p:cNvSpPr>
            <a:spLocks noGrp="1"/>
          </p:cNvSpPr>
          <p:nvPr>
            <p:ph type="sldNum" sz="quarter" idx="5"/>
          </p:nvPr>
        </p:nvSpPr>
        <p:spPr bwMode="auto">
          <a:noFill/>
          <a:ln>
            <a:miter lim="800000"/>
            <a:headEnd/>
            <a:tailEnd/>
          </a:ln>
        </p:spPr>
        <p:txBody>
          <a:bodyPr/>
          <a:lstStyle/>
          <a:p>
            <a:fld id="{D268C8AC-0BF2-48E6-925C-6D842FA140CD}" type="slidenum">
              <a:rPr lang="en-US" altLang="en-US"/>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fr-FR" dirty="0"/>
              <a:t>Liste de mesures pouvant être prises pour protéger la vie privée des personnes concernées par les investigations pénales et celle des tiers. Cette liste est indicative : la demande peut préciser d’autres mesures pertinentes pour l’affaire en question.</a:t>
            </a:r>
          </a:p>
          <a:p>
            <a:r>
              <a:rPr lang="en-US" dirty="0"/>
              <a:t/>
            </a:r>
            <a:br>
              <a:rPr lang="en-US" dirty="0"/>
            </a:br>
            <a:r>
              <a:rPr lang="fr-FR" dirty="0"/>
              <a:t>Il faut noter que la destruction de copies de preuves est autorisée dans certains systèmes </a:t>
            </a:r>
            <a:r>
              <a:rPr lang="fr-FR" dirty="0" smtClean="0"/>
              <a:t>juridiques, </a:t>
            </a:r>
            <a:r>
              <a:rPr lang="fr-FR" dirty="0"/>
              <a:t>mais </a:t>
            </a:r>
            <a:r>
              <a:rPr lang="fr-FR" dirty="0" smtClean="0"/>
              <a:t>non dans </a:t>
            </a:r>
            <a:r>
              <a:rPr lang="fr-FR" dirty="0"/>
              <a:t>d’autres.</a:t>
            </a:r>
          </a:p>
        </p:txBody>
      </p:sp>
      <p:sp>
        <p:nvSpPr>
          <p:cNvPr id="28676" name="Slide Number Placeholder 3"/>
          <p:cNvSpPr>
            <a:spLocks noGrp="1"/>
          </p:cNvSpPr>
          <p:nvPr>
            <p:ph type="sldNum" sz="quarter" idx="5"/>
          </p:nvPr>
        </p:nvSpPr>
        <p:spPr bwMode="auto">
          <a:noFill/>
          <a:ln>
            <a:miter lim="800000"/>
            <a:headEnd/>
            <a:tailEnd/>
          </a:ln>
        </p:spPr>
        <p:txBody>
          <a:bodyPr/>
          <a:lstStyle/>
          <a:p>
            <a:fld id="{2B64239A-DE82-4F94-A927-8ED9CD19E9B2}" type="slidenum">
              <a:rPr lang="en-US" altLang="en-US"/>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Rappel de l’importance des principes de nécessité et de proportionnalité au moment d’autoriser des mesures intrusives spécifiques. Pour compléter, il peut être utile de donner ici un aperçu des sauvegardes en droit national.</a:t>
            </a:r>
          </a:p>
        </p:txBody>
      </p:sp>
      <p:sp>
        <p:nvSpPr>
          <p:cNvPr id="30724" name="Slide Number Placeholder 3"/>
          <p:cNvSpPr>
            <a:spLocks noGrp="1"/>
          </p:cNvSpPr>
          <p:nvPr>
            <p:ph type="sldNum" sz="quarter" idx="5"/>
          </p:nvPr>
        </p:nvSpPr>
        <p:spPr bwMode="auto">
          <a:noFill/>
          <a:ln>
            <a:miter lim="800000"/>
            <a:headEnd/>
            <a:tailEnd/>
          </a:ln>
        </p:spPr>
        <p:txBody>
          <a:bodyPr/>
          <a:lstStyle/>
          <a:p>
            <a:fld id="{173891EF-EB70-45DD-BDD4-5E205417B1D0}" type="slidenum">
              <a:rPr lang="en-US" altLang="en-US"/>
              <a:pPr/>
              <a:t>15</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32771" name="Rezervirano mjesto bilježaka 2"/>
          <p:cNvSpPr>
            <a:spLocks noGrp="1"/>
          </p:cNvSpPr>
          <p:nvPr>
            <p:ph type="body" idx="1"/>
          </p:nvPr>
        </p:nvSpPr>
        <p:spPr bwMode="auto">
          <a:noFill/>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Les formateurs doivent souligner l’importance de la confidentialité. Ne pas assurer la confidentialité peut entraver l’application d’une mesure procédurale et même compromettre l’ensemble des investigations pénales. Dans certains pays, la confidentialité compte déjà parmi les principes généraux de la procédure pénale.</a:t>
            </a:r>
          </a:p>
        </p:txBody>
      </p:sp>
      <p:sp>
        <p:nvSpPr>
          <p:cNvPr id="32772" name="Rezervirano mjesto broja slajda 3"/>
          <p:cNvSpPr>
            <a:spLocks noGrp="1"/>
          </p:cNvSpPr>
          <p:nvPr>
            <p:ph type="sldNum" sz="quarter" idx="5"/>
          </p:nvPr>
        </p:nvSpPr>
        <p:spPr bwMode="auto">
          <a:noFill/>
          <a:ln>
            <a:miter lim="800000"/>
            <a:headEnd/>
            <a:tailEnd/>
          </a:ln>
        </p:spPr>
        <p:txBody>
          <a:bodyPr/>
          <a:lstStyle/>
          <a:p>
            <a:fld id="{BB2B1C00-C465-4940-B89C-F3A6AD29E4E8}" type="slidenum">
              <a:rPr lang="en-US" altLang="en-US"/>
              <a:pPr/>
              <a:t>16</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34819" name="Rezervirano mjesto bilježaka 2"/>
          <p:cNvSpPr>
            <a:spLocks noGrp="1"/>
          </p:cNvSpPr>
          <p:nvPr>
            <p:ph type="body" idx="1"/>
          </p:nvPr>
        </p:nvSpPr>
        <p:spPr bwMode="auto">
          <a:noFill/>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Exemples de mesures procédurales pour lesquelles la Convention souligne la base juridique du devoir de confidentialité.</a:t>
            </a:r>
          </a:p>
        </p:txBody>
      </p:sp>
      <p:sp>
        <p:nvSpPr>
          <p:cNvPr id="34820" name="Rezervirano mjesto broja slajda 3"/>
          <p:cNvSpPr>
            <a:spLocks noGrp="1"/>
          </p:cNvSpPr>
          <p:nvPr>
            <p:ph type="sldNum" sz="quarter" idx="5"/>
          </p:nvPr>
        </p:nvSpPr>
        <p:spPr bwMode="auto">
          <a:noFill/>
          <a:ln>
            <a:miter lim="800000"/>
            <a:headEnd/>
            <a:tailEnd/>
          </a:ln>
        </p:spPr>
        <p:txBody>
          <a:bodyPr/>
          <a:lstStyle/>
          <a:p>
            <a:fld id="{11A72744-C76E-452D-8E39-8333FB15623A}" type="slidenum">
              <a:rPr lang="en-US" altLang="en-US"/>
              <a:pPr/>
              <a:t>17</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Les formateurs peuvent rappeler aux participants les dispositions spécifiques du droit national qui s’appliquent lorsque la mesure coercitive risque de violer le secret religieux, médical ou journalistique ou la confidentialité des échanges avec les </a:t>
            </a:r>
            <a:r>
              <a:rPr lang="fr-FR" sz="1200" kern="1200" dirty="0" smtClean="0">
                <a:solidFill>
                  <a:schemeClr val="tx1"/>
                </a:solidFill>
                <a:effectLst/>
                <a:latin typeface="+mn-lt"/>
                <a:ea typeface="MS PGothic" pitchFamily="34" charset="-128"/>
                <a:cs typeface="ＭＳ Ｐゴシック" charset="0"/>
              </a:rPr>
              <a:t>avocats. </a:t>
            </a:r>
            <a:endParaRPr lang="fr-FR" sz="1200" kern="1200" dirty="0">
              <a:solidFill>
                <a:schemeClr val="tx1"/>
              </a:solidFill>
              <a:effectLst/>
              <a:latin typeface="+mn-lt"/>
              <a:ea typeface="MS PGothic" pitchFamily="34" charset="-128"/>
              <a:cs typeface="ＭＳ Ｐゴシック" charset="0"/>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EA38D297-9550-4333-9437-BE0A2709EB3A}" type="slidenum">
              <a:rPr lang="en-US" altLang="en-US"/>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38915" name="Rezervirano mjesto bilježaka 2"/>
          <p:cNvSpPr>
            <a:spLocks noGrp="1"/>
          </p:cNvSpPr>
          <p:nvPr>
            <p:ph type="body" idx="1"/>
          </p:nvPr>
        </p:nvSpPr>
        <p:spPr bwMode="auto">
          <a:noFill/>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Exemples de questions que les juges peuvent poser pour déterminer le champ d’application de la mesure sollicitée.</a:t>
            </a:r>
          </a:p>
        </p:txBody>
      </p:sp>
      <p:sp>
        <p:nvSpPr>
          <p:cNvPr id="38916" name="Rezervirano mjesto broja slajda 3"/>
          <p:cNvSpPr>
            <a:spLocks noGrp="1"/>
          </p:cNvSpPr>
          <p:nvPr>
            <p:ph type="sldNum" sz="quarter" idx="5"/>
          </p:nvPr>
        </p:nvSpPr>
        <p:spPr bwMode="auto">
          <a:noFill/>
          <a:ln>
            <a:miter lim="800000"/>
            <a:headEnd/>
            <a:tailEnd/>
          </a:ln>
        </p:spPr>
        <p:txBody>
          <a:bodyPr/>
          <a:lstStyle/>
          <a:p>
            <a:fld id="{8817EE65-EEF4-48CF-BEEC-9AACAADA0EB5}" type="slidenum">
              <a:rPr lang="en-US" altLang="en-US"/>
              <a:pPr/>
              <a:t>19</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6147" name="Rezervirano mjesto bilježaka 2"/>
          <p:cNvSpPr>
            <a:spLocks noGrp="1"/>
          </p:cNvSpPr>
          <p:nvPr>
            <p:ph type="body" idx="1"/>
          </p:nvPr>
        </p:nvSpPr>
        <p:spPr bwMode="auto">
          <a:noFill/>
        </p:spPr>
        <p:txBody>
          <a:bodyPr/>
          <a:lstStyle/>
          <a:p>
            <a:r>
              <a:rPr lang="fr-FR" dirty="0"/>
              <a:t>Plan de la </a:t>
            </a:r>
            <a:r>
              <a:rPr lang="fr-FR" dirty="0" smtClean="0"/>
              <a:t>session</a:t>
            </a:r>
          </a:p>
          <a:p>
            <a:endParaRPr lang="fr-FR" dirty="0"/>
          </a:p>
          <a:p>
            <a:r>
              <a:rPr lang="fr-FR" dirty="0"/>
              <a:t>Cette session comporte trois parties : </a:t>
            </a:r>
          </a:p>
          <a:p>
            <a:r>
              <a:rPr lang="en-GB" dirty="0"/>
              <a:t>  </a:t>
            </a:r>
            <a:endParaRPr lang="fr-FR" dirty="0"/>
          </a:p>
          <a:p>
            <a:r>
              <a:rPr lang="fr-FR" dirty="0"/>
              <a:t>La 1</a:t>
            </a:r>
            <a:r>
              <a:rPr lang="fr-FR" baseline="30000" dirty="0"/>
              <a:t>re</a:t>
            </a:r>
            <a:r>
              <a:rPr lang="fr-FR" dirty="0"/>
              <a:t> partie </a:t>
            </a:r>
            <a:r>
              <a:rPr lang="fr-FR" dirty="0" smtClean="0"/>
              <a:t>expose</a:t>
            </a:r>
            <a:r>
              <a:rPr lang="fr-FR" baseline="0" dirty="0" smtClean="0"/>
              <a:t> </a:t>
            </a:r>
            <a:r>
              <a:rPr lang="fr-FR" dirty="0" smtClean="0"/>
              <a:t>brièvement </a:t>
            </a:r>
            <a:r>
              <a:rPr lang="fr-FR" dirty="0"/>
              <a:t>les mesures procédurales prévues par la Convention de Budapest pour la collecte de preuves électroniques. </a:t>
            </a:r>
            <a:r>
              <a:rPr lang="fr-FR" dirty="0" smtClean="0"/>
              <a:t>Elle devrait être suivie de quelques </a:t>
            </a:r>
            <a:r>
              <a:rPr lang="fr-FR" dirty="0"/>
              <a:t>diapos </a:t>
            </a:r>
            <a:r>
              <a:rPr lang="fr-FR" dirty="0" smtClean="0"/>
              <a:t>rappelant aux </a:t>
            </a:r>
            <a:r>
              <a:rPr lang="fr-FR" dirty="0"/>
              <a:t>participants </a:t>
            </a:r>
            <a:r>
              <a:rPr lang="fr-FR" dirty="0" smtClean="0"/>
              <a:t>le cadre d’application de ces mesures en </a:t>
            </a:r>
            <a:r>
              <a:rPr lang="fr-FR" dirty="0"/>
              <a:t>droit national.</a:t>
            </a:r>
            <a:br>
              <a:rPr lang="fr-FR" dirty="0"/>
            </a:br>
            <a:r>
              <a:rPr lang="fr-FR" dirty="0"/>
              <a:t/>
            </a:r>
            <a:br>
              <a:rPr lang="fr-FR" dirty="0"/>
            </a:br>
            <a:r>
              <a:rPr lang="fr-FR" dirty="0"/>
              <a:t>La 2</a:t>
            </a:r>
            <a:r>
              <a:rPr lang="fr-FR" baseline="30000" dirty="0"/>
              <a:t>e</a:t>
            </a:r>
            <a:r>
              <a:rPr lang="fr-FR" dirty="0"/>
              <a:t> partie porte sur les conditions et sauvegardes</a:t>
            </a:r>
            <a:r>
              <a:rPr lang="fr-FR" baseline="0" dirty="0"/>
              <a:t> qui accompagnent l</a:t>
            </a:r>
            <a:r>
              <a:rPr lang="fr-FR" dirty="0"/>
              <a:t>’application </a:t>
            </a:r>
            <a:r>
              <a:rPr lang="fr-FR" dirty="0" smtClean="0"/>
              <a:t>des mesures procédurales.</a:t>
            </a:r>
          </a:p>
          <a:p>
            <a:endParaRPr lang="fr-FR" dirty="0"/>
          </a:p>
          <a:p>
            <a:r>
              <a:rPr lang="fr-FR" dirty="0"/>
              <a:t>La 3</a:t>
            </a:r>
            <a:r>
              <a:rPr lang="fr-FR" baseline="30000" dirty="0"/>
              <a:t>e</a:t>
            </a:r>
            <a:r>
              <a:rPr lang="fr-FR" dirty="0"/>
              <a:t> aborde plusieurs </a:t>
            </a:r>
            <a:r>
              <a:rPr lang="fr-FR" dirty="0" smtClean="0"/>
              <a:t>questions qui se posent concernant les preuves </a:t>
            </a:r>
            <a:r>
              <a:rPr lang="fr-FR" dirty="0"/>
              <a:t>électroniques </a:t>
            </a:r>
            <a:r>
              <a:rPr lang="fr-FR" dirty="0" smtClean="0"/>
              <a:t>au moment d’autoriser une mesure ou d’organiser une </a:t>
            </a:r>
            <a:r>
              <a:rPr lang="fr-FR" dirty="0"/>
              <a:t>audience ou </a:t>
            </a:r>
            <a:r>
              <a:rPr lang="fr-FR" dirty="0" smtClean="0"/>
              <a:t>un </a:t>
            </a:r>
            <a:r>
              <a:rPr lang="fr-FR" dirty="0"/>
              <a:t>procès.</a:t>
            </a:r>
          </a:p>
          <a:p>
            <a:r>
              <a:rPr lang="en-US" altLang="en-US" dirty="0"/>
              <a:t/>
            </a:r>
            <a:br>
              <a:rPr lang="en-US" altLang="en-US" dirty="0"/>
            </a:br>
            <a:r>
              <a:rPr lang="en-US" altLang="en-US" dirty="0"/>
              <a:t/>
            </a:r>
            <a:br>
              <a:rPr lang="en-US" altLang="en-US" dirty="0"/>
            </a:br>
            <a:endParaRPr lang="hr-HR" altLang="en-US" dirty="0"/>
          </a:p>
        </p:txBody>
      </p:sp>
      <p:sp>
        <p:nvSpPr>
          <p:cNvPr id="6148" name="Rezervirano mjesto broja slajda 3"/>
          <p:cNvSpPr>
            <a:spLocks noGrp="1"/>
          </p:cNvSpPr>
          <p:nvPr>
            <p:ph type="sldNum" sz="quarter" idx="5"/>
          </p:nvPr>
        </p:nvSpPr>
        <p:spPr bwMode="auto">
          <a:noFill/>
          <a:ln>
            <a:miter lim="800000"/>
            <a:headEnd/>
            <a:tailEnd/>
          </a:ln>
        </p:spPr>
        <p:txBody>
          <a:bodyPr/>
          <a:lstStyle/>
          <a:p>
            <a:fld id="{0B23FE62-C345-4807-8D48-71D263D26D96}" type="slidenum">
              <a:rPr lang="en-US" altLang="en-US"/>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40963" name="Rezervirano mjesto bilježaka 2"/>
          <p:cNvSpPr>
            <a:spLocks noGrp="1"/>
          </p:cNvSpPr>
          <p:nvPr>
            <p:ph type="body" idx="1"/>
          </p:nvPr>
        </p:nvSpPr>
        <p:spPr bwMode="auto">
          <a:noFill/>
        </p:spPr>
        <p:txBody>
          <a:bodyPr/>
          <a:lstStyle/>
          <a:p>
            <a:r>
              <a:rPr lang="fr-FR" altLang="en-US" noProof="0" dirty="0"/>
              <a:t>Exemples de questions que les juges peuvent poser pour déterminer si l’application des mesures procédurales respecte le principe de proportionnalité.</a:t>
            </a:r>
          </a:p>
          <a:p>
            <a:endParaRPr lang="fr-FR" altLang="en-US" noProof="0" dirty="0"/>
          </a:p>
        </p:txBody>
      </p:sp>
      <p:sp>
        <p:nvSpPr>
          <p:cNvPr id="40964" name="Rezervirano mjesto broja slajda 3"/>
          <p:cNvSpPr>
            <a:spLocks noGrp="1"/>
          </p:cNvSpPr>
          <p:nvPr>
            <p:ph type="sldNum" sz="quarter" idx="5"/>
          </p:nvPr>
        </p:nvSpPr>
        <p:spPr bwMode="auto">
          <a:noFill/>
          <a:ln>
            <a:miter lim="800000"/>
            <a:headEnd/>
            <a:tailEnd/>
          </a:ln>
        </p:spPr>
        <p:txBody>
          <a:bodyPr/>
          <a:lstStyle/>
          <a:p>
            <a:fld id="{DEBBE1C6-C17E-45A5-994E-E81C04E4DC0D}" type="slidenum">
              <a:rPr lang="en-US" altLang="en-US"/>
              <a:pPr/>
              <a:t>20</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43011" name="Rezervirano mjesto bilježaka 2"/>
          <p:cNvSpPr>
            <a:spLocks noGrp="1"/>
          </p:cNvSpPr>
          <p:nvPr>
            <p:ph type="body" idx="1"/>
          </p:nvPr>
        </p:nvSpPr>
        <p:spPr bwMode="auto">
          <a:noFill/>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Exemples de questions que les juges peuvent poser pour déterminer si l’application des mesures procédurales demandées risque d’affecter indument les droits de tierces parties.</a:t>
            </a:r>
          </a:p>
        </p:txBody>
      </p:sp>
      <p:sp>
        <p:nvSpPr>
          <p:cNvPr id="43012" name="Rezervirano mjesto broja slajda 3"/>
          <p:cNvSpPr>
            <a:spLocks noGrp="1"/>
          </p:cNvSpPr>
          <p:nvPr>
            <p:ph type="sldNum" sz="quarter" idx="5"/>
          </p:nvPr>
        </p:nvSpPr>
        <p:spPr bwMode="auto">
          <a:noFill/>
          <a:ln>
            <a:miter lim="800000"/>
            <a:headEnd/>
            <a:tailEnd/>
          </a:ln>
        </p:spPr>
        <p:txBody>
          <a:bodyPr/>
          <a:lstStyle/>
          <a:p>
            <a:fld id="{3C04F9C3-A27E-4E99-84F1-8883759EBDA3}" type="slidenum">
              <a:rPr lang="en-US" altLang="en-US"/>
              <a:pPr/>
              <a:t>21</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45059" name="Rezervirano mjesto bilježaka 2"/>
          <p:cNvSpPr>
            <a:spLocks noGrp="1"/>
          </p:cNvSpPr>
          <p:nvPr>
            <p:ph type="body" idx="1"/>
          </p:nvPr>
        </p:nvSpPr>
        <p:spPr bwMode="auto">
          <a:noFill/>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Cette partie de la session aborde les questions spécifiques qui peuvent se poser à l’étape de la rédaction ou en audience, à savoir la nécessité d’un minimum de connaissances techniques et l’éventuelle urgence de la mesure demandée.</a:t>
            </a:r>
          </a:p>
        </p:txBody>
      </p:sp>
      <p:sp>
        <p:nvSpPr>
          <p:cNvPr id="45060" name="Rezervirano mjesto broja slajda 3"/>
          <p:cNvSpPr>
            <a:spLocks noGrp="1"/>
          </p:cNvSpPr>
          <p:nvPr>
            <p:ph type="sldNum" sz="quarter" idx="5"/>
          </p:nvPr>
        </p:nvSpPr>
        <p:spPr bwMode="auto">
          <a:noFill/>
          <a:ln>
            <a:miter lim="800000"/>
            <a:headEnd/>
            <a:tailEnd/>
          </a:ln>
        </p:spPr>
        <p:txBody>
          <a:bodyPr/>
          <a:lstStyle/>
          <a:p>
            <a:fld id="{FFC6AAF2-32C1-4239-A4DB-D91C4F57B08D}" type="slidenum">
              <a:rPr lang="en-US" altLang="en-US"/>
              <a:pPr/>
              <a:t>22</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a:lstStyle/>
          <a:p>
            <a:endParaRPr lang="fr-FR" dirty="0"/>
          </a:p>
        </p:txBody>
      </p:sp>
      <p:sp>
        <p:nvSpPr>
          <p:cNvPr id="47108" name="Espace réservé du numéro de diapositive 3"/>
          <p:cNvSpPr>
            <a:spLocks noGrp="1"/>
          </p:cNvSpPr>
          <p:nvPr>
            <p:ph type="sldNum" sz="quarter" idx="5"/>
          </p:nvPr>
        </p:nvSpPr>
        <p:spPr bwMode="auto">
          <a:noFill/>
          <a:ln>
            <a:miter lim="800000"/>
            <a:headEnd/>
            <a:tailEnd/>
          </a:ln>
        </p:spPr>
        <p:txBody>
          <a:bodyPr/>
          <a:lstStyle/>
          <a:p>
            <a:fld id="{F4EFB5FE-C2D7-4FAE-88F6-4CF11E6BAD8C}" type="slidenum">
              <a:rPr lang="en-US" altLang="en-US"/>
              <a:pPr/>
              <a:t>23</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49155" name="Rezervirano mjesto bilježaka 2"/>
          <p:cNvSpPr>
            <a:spLocks noGrp="1"/>
          </p:cNvSpPr>
          <p:nvPr>
            <p:ph type="body" idx="1"/>
          </p:nvPr>
        </p:nvSpPr>
        <p:spPr bwMode="auto">
          <a:noFill/>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Les juges, et les autres acteurs de l’analyse des demandes portant sur des preuves électroniques, doivent savoir que les technologies sont en </a:t>
            </a:r>
            <a:r>
              <a:rPr lang="fr-FR" sz="1200" kern="1200" dirty="0" smtClean="0">
                <a:solidFill>
                  <a:schemeClr val="tx1"/>
                </a:solidFill>
                <a:effectLst/>
                <a:latin typeface="+mn-lt"/>
                <a:ea typeface="MS PGothic" pitchFamily="34" charset="-128"/>
                <a:cs typeface="ＭＳ Ｐゴシック" charset="0"/>
              </a:rPr>
              <a:t>constante évolution </a:t>
            </a:r>
            <a:r>
              <a:rPr lang="fr-FR" sz="1200" kern="1200" dirty="0">
                <a:solidFill>
                  <a:schemeClr val="tx1"/>
                </a:solidFill>
                <a:effectLst/>
                <a:latin typeface="+mn-lt"/>
                <a:ea typeface="MS PGothic" pitchFamily="34" charset="-128"/>
                <a:cs typeface="ＭＳ Ｐゴシック" charset="0"/>
              </a:rPr>
              <a:t>et que par conséquent, les difficultés et points à étudier concernant ce type de preuves ne cessent de changer. Il est important non seulement que les participants connaissent les preuves électroniques et les technologies en général, mais aussi qu’ils soient disposés à </a:t>
            </a:r>
            <a:r>
              <a:rPr lang="fr-FR" sz="1200" kern="1200" dirty="0" smtClean="0">
                <a:solidFill>
                  <a:schemeClr val="tx1"/>
                </a:solidFill>
                <a:effectLst/>
                <a:latin typeface="+mn-lt"/>
                <a:ea typeface="MS PGothic" pitchFamily="34" charset="-128"/>
                <a:cs typeface="ＭＳ Ｐゴシック" charset="0"/>
              </a:rPr>
              <a:t>se former en </a:t>
            </a:r>
            <a:r>
              <a:rPr lang="fr-FR" sz="1200" kern="1200" dirty="0">
                <a:solidFill>
                  <a:schemeClr val="tx1"/>
                </a:solidFill>
                <a:effectLst/>
                <a:latin typeface="+mn-lt"/>
                <a:ea typeface="MS PGothic" pitchFamily="34" charset="-128"/>
                <a:cs typeface="ＭＳ Ｐゴシック" charset="0"/>
              </a:rPr>
              <a:t>continu pour s’adapter aux évolutions dans ce domaine.</a:t>
            </a:r>
          </a:p>
        </p:txBody>
      </p:sp>
      <p:sp>
        <p:nvSpPr>
          <p:cNvPr id="49156" name="Rezervirano mjesto broja slajda 3"/>
          <p:cNvSpPr>
            <a:spLocks noGrp="1"/>
          </p:cNvSpPr>
          <p:nvPr>
            <p:ph type="sldNum" sz="quarter" idx="5"/>
          </p:nvPr>
        </p:nvSpPr>
        <p:spPr bwMode="auto">
          <a:noFill/>
          <a:ln>
            <a:miter lim="800000"/>
            <a:headEnd/>
            <a:tailEnd/>
          </a:ln>
        </p:spPr>
        <p:txBody>
          <a:bodyPr/>
          <a:lstStyle/>
          <a:p>
            <a:fld id="{D3B9C35A-F07B-4043-AB94-BF58848AABFD}" type="slidenum">
              <a:rPr lang="en-US" altLang="en-US"/>
              <a:pPr/>
              <a:t>24</a:t>
            </a:fld>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51203" name="Rezervirano mjesto bilježaka 2"/>
          <p:cNvSpPr>
            <a:spLocks noGrp="1"/>
          </p:cNvSpPr>
          <p:nvPr>
            <p:ph type="body" idx="1"/>
          </p:nvPr>
        </p:nvSpPr>
        <p:spPr bwMode="auto">
          <a:noFill/>
        </p:spPr>
        <p:txBody>
          <a:bodyPr/>
          <a:lstStyle/>
          <a:p>
            <a:endParaRPr lang="hr-HR" altLang="en-US"/>
          </a:p>
        </p:txBody>
      </p:sp>
      <p:sp>
        <p:nvSpPr>
          <p:cNvPr id="51204" name="Rezervirano mjesto broja slajda 3"/>
          <p:cNvSpPr>
            <a:spLocks noGrp="1"/>
          </p:cNvSpPr>
          <p:nvPr>
            <p:ph type="sldNum" sz="quarter" idx="5"/>
          </p:nvPr>
        </p:nvSpPr>
        <p:spPr bwMode="auto">
          <a:noFill/>
          <a:ln>
            <a:miter lim="800000"/>
            <a:headEnd/>
            <a:tailEnd/>
          </a:ln>
        </p:spPr>
        <p:txBody>
          <a:bodyPr/>
          <a:lstStyle/>
          <a:p>
            <a:fld id="{DF51B46B-3371-4027-8FAA-207AFACBB40B}" type="slidenum">
              <a:rPr lang="en-US" altLang="en-US"/>
              <a:pPr/>
              <a:t>25</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53251" name="Rezervirano mjesto bilježaka 2"/>
          <p:cNvSpPr>
            <a:spLocks noGrp="1"/>
          </p:cNvSpPr>
          <p:nvPr>
            <p:ph type="body" idx="1"/>
          </p:nvPr>
        </p:nvSpPr>
        <p:spPr bwMode="auto">
          <a:noFill/>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Les formateurs approfondissent l’ensemble ou une partie de ces exemples pour montrer pourquoi les décisions doivent souvent être prises en urgence, sous peine de risquer de compromettre le processus d’investigation. </a:t>
            </a:r>
            <a:r>
              <a:rPr lang="fr-FR" sz="1200" kern="1200" dirty="0" smtClean="0">
                <a:solidFill>
                  <a:schemeClr val="tx1"/>
                </a:solidFill>
                <a:effectLst/>
                <a:latin typeface="+mn-lt"/>
                <a:ea typeface="MS PGothic" pitchFamily="34" charset="-128"/>
                <a:cs typeface="ＭＳ Ｐゴシック" charset="0"/>
              </a:rPr>
              <a:t>Sont évoquées ici certaines </a:t>
            </a:r>
            <a:r>
              <a:rPr lang="fr-FR" sz="1200" kern="1200" dirty="0">
                <a:solidFill>
                  <a:schemeClr val="tx1"/>
                </a:solidFill>
                <a:effectLst/>
                <a:latin typeface="+mn-lt"/>
                <a:ea typeface="MS PGothic" pitchFamily="34" charset="-128"/>
                <a:cs typeface="ＭＳ Ｐゴシック" charset="0"/>
              </a:rPr>
              <a:t>mesures procédurales en vertu de la Convention de Budapest. </a:t>
            </a:r>
          </a:p>
        </p:txBody>
      </p:sp>
      <p:sp>
        <p:nvSpPr>
          <p:cNvPr id="53252" name="Rezervirano mjesto broja slajda 3"/>
          <p:cNvSpPr>
            <a:spLocks noGrp="1"/>
          </p:cNvSpPr>
          <p:nvPr>
            <p:ph type="sldNum" sz="quarter" idx="5"/>
          </p:nvPr>
        </p:nvSpPr>
        <p:spPr bwMode="auto">
          <a:noFill/>
          <a:ln>
            <a:miter lim="800000"/>
            <a:headEnd/>
            <a:tailEnd/>
          </a:ln>
        </p:spPr>
        <p:txBody>
          <a:bodyPr/>
          <a:lstStyle/>
          <a:p>
            <a:fld id="{773780A8-D85B-4EF9-B802-0EC67AA15D85}" type="slidenum">
              <a:rPr lang="en-US" altLang="en-US"/>
              <a:pPr/>
              <a:t>26</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56323" name="Rezervirano mjesto bilježaka 2"/>
          <p:cNvSpPr>
            <a:spLocks noGrp="1"/>
          </p:cNvSpPr>
          <p:nvPr>
            <p:ph type="body" idx="1"/>
          </p:nvPr>
        </p:nvSpPr>
        <p:spPr bwMode="auto">
          <a:noFill/>
        </p:spPr>
        <p:txBody>
          <a:bodyPr/>
          <a:lstStyle/>
          <a:p>
            <a:endParaRPr lang="en-GB" altLang="en-US" dirty="0"/>
          </a:p>
        </p:txBody>
      </p:sp>
      <p:sp>
        <p:nvSpPr>
          <p:cNvPr id="56324" name="Rezervirano mjesto broja slajda 3"/>
          <p:cNvSpPr>
            <a:spLocks noGrp="1"/>
          </p:cNvSpPr>
          <p:nvPr>
            <p:ph type="sldNum" sz="quarter" idx="5"/>
          </p:nvPr>
        </p:nvSpPr>
        <p:spPr bwMode="auto">
          <a:noFill/>
          <a:ln>
            <a:miter lim="800000"/>
            <a:headEnd/>
            <a:tailEnd/>
          </a:ln>
        </p:spPr>
        <p:txBody>
          <a:bodyPr/>
          <a:lstStyle/>
          <a:p>
            <a:fld id="{C4A1376A-0A02-4002-984A-84AC448733C4}" type="slidenum">
              <a:rPr lang="en-US" altLang="en-US"/>
              <a:pPr/>
              <a:t>28</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58371" name="Rezervirano mjesto bilježaka 2"/>
          <p:cNvSpPr>
            <a:spLocks noGrp="1"/>
          </p:cNvSpPr>
          <p:nvPr>
            <p:ph type="body" idx="1"/>
          </p:nvPr>
        </p:nvSpPr>
        <p:spPr bwMode="auto">
          <a:noFill/>
        </p:spPr>
        <p:txBody>
          <a:bodyPr/>
          <a:lstStyle/>
          <a:p>
            <a:pPr algn="just"/>
            <a:r>
              <a:rPr lang="fr-FR" altLang="en-US" noProof="0" dirty="0"/>
              <a:t>Synthèse / Récapitulation</a:t>
            </a:r>
          </a:p>
          <a:p>
            <a:pPr algn="just"/>
            <a:r>
              <a:rPr lang="en-GB" altLang="en-US" dirty="0"/>
              <a:t> </a:t>
            </a:r>
          </a:p>
        </p:txBody>
      </p:sp>
      <p:sp>
        <p:nvSpPr>
          <p:cNvPr id="58372" name="Rezervirano mjesto broja slajda 3"/>
          <p:cNvSpPr>
            <a:spLocks noGrp="1"/>
          </p:cNvSpPr>
          <p:nvPr>
            <p:ph type="sldNum" sz="quarter" idx="5"/>
          </p:nvPr>
        </p:nvSpPr>
        <p:spPr bwMode="auto">
          <a:noFill/>
          <a:ln>
            <a:miter lim="800000"/>
            <a:headEnd/>
            <a:tailEnd/>
          </a:ln>
        </p:spPr>
        <p:txBody>
          <a:bodyPr/>
          <a:lstStyle/>
          <a:p>
            <a:fld id="{2F1FBCC6-8021-41F5-9E81-5350BF23083D}" type="slidenum">
              <a:rPr lang="en-US" altLang="en-US"/>
              <a:pPr/>
              <a:t>29</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pPr eaLnBrk="0" fontAlgn="base" hangingPunct="0"/>
            <a:r>
              <a:rPr lang="fr-FR" sz="1200" kern="1200" dirty="0" smtClean="0">
                <a:solidFill>
                  <a:schemeClr val="tx1"/>
                </a:solidFill>
                <a:effectLst/>
                <a:latin typeface="+mn-lt"/>
                <a:ea typeface="MS PGothic" pitchFamily="34" charset="-128"/>
                <a:cs typeface="ＭＳ Ｐゴシック" charset="0"/>
              </a:rPr>
              <a:t>Laissez </a:t>
            </a:r>
            <a:r>
              <a:rPr lang="fr-FR" sz="1200" kern="1200" dirty="0">
                <a:solidFill>
                  <a:schemeClr val="tx1"/>
                </a:solidFill>
                <a:effectLst/>
                <a:latin typeface="+mn-lt"/>
                <a:ea typeface="MS PGothic" pitchFamily="34" charset="-128"/>
                <a:cs typeface="ＭＳ Ｐゴシック" charset="0"/>
              </a:rPr>
              <a:t>les participants poser toutes les questions qu’ils pourraient avoir sur ce cours</a:t>
            </a:r>
            <a:r>
              <a:rPr lang="fr-FR" sz="1200" kern="1200" dirty="0" smtClean="0">
                <a:solidFill>
                  <a:schemeClr val="tx1"/>
                </a:solidFill>
                <a:effectLst/>
                <a:latin typeface="+mn-lt"/>
                <a:ea typeface="MS PGothic" pitchFamily="34" charset="-128"/>
                <a:cs typeface="ＭＳ Ｐゴシック" charset="0"/>
              </a:rPr>
              <a:t>.</a:t>
            </a:r>
          </a:p>
          <a:p>
            <a:pPr eaLnBrk="0" fontAlgn="base" hangingPunct="0"/>
            <a:endParaRPr lang="fr-FR" sz="1200" kern="1200" dirty="0">
              <a:solidFill>
                <a:schemeClr val="tx1"/>
              </a:solidFill>
              <a:effectLst/>
              <a:latin typeface="+mn-lt"/>
              <a:ea typeface="MS PGothic" pitchFamily="34" charset="-128"/>
              <a:cs typeface="ＭＳ Ｐゴシック" charset="0"/>
            </a:endParaRPr>
          </a:p>
          <a:p>
            <a:pPr eaLnBrk="0" fontAlgn="base" hangingPunct="0"/>
            <a:r>
              <a:rPr lang="fr-FR" sz="1200" b="1" kern="1200" dirty="0">
                <a:solidFill>
                  <a:schemeClr val="tx1"/>
                </a:solidFill>
                <a:effectLst/>
                <a:latin typeface="+mn-lt"/>
                <a:ea typeface="MS PGothic" pitchFamily="34" charset="-128"/>
                <a:cs typeface="ＭＳ Ｐゴシック" charset="0"/>
              </a:rPr>
              <a:t>Exercices pratiques (le cas échéant)</a:t>
            </a:r>
            <a:endParaRPr lang="fr-FR" sz="1200" kern="1200" dirty="0">
              <a:solidFill>
                <a:schemeClr val="tx1"/>
              </a:solidFill>
              <a:effectLst/>
              <a:latin typeface="+mn-lt"/>
              <a:ea typeface="MS PGothic" pitchFamily="34" charset="-128"/>
              <a:cs typeface="ＭＳ Ｐゴシック" charset="0"/>
            </a:endParaRPr>
          </a:p>
          <a:p>
            <a:pPr eaLnBrk="0" fontAlgn="base" hangingPunct="0"/>
            <a:r>
              <a:rPr lang="fr-FR" sz="1200" kern="1200" dirty="0">
                <a:solidFill>
                  <a:schemeClr val="tx1"/>
                </a:solidFill>
                <a:effectLst/>
                <a:latin typeface="+mn-lt"/>
                <a:ea typeface="MS PGothic" pitchFamily="34" charset="-128"/>
                <a:cs typeface="ＭＳ Ｐゴシック" charset="0"/>
              </a:rPr>
              <a:t>Après la session, les participants se répartissent en groupes et reçoivent une copie d’une demande de perquisition et saisie et/ou d’injonction de produire. Chaque groupe se subdivise en juges et procureurs / représentants des forces de l’ordre et organise une audience pour trancher sur la demande. Les juges sont ensuite invités à rédiger une ordonnance concernant la demande. </a:t>
            </a:r>
          </a:p>
          <a:p>
            <a:pPr eaLnBrk="0" fontAlgn="base" hangingPunct="0"/>
            <a:r>
              <a:rPr lang="en-GB" sz="1200" kern="1200" dirty="0">
                <a:solidFill>
                  <a:schemeClr val="tx1"/>
                </a:solidFill>
                <a:effectLst/>
                <a:latin typeface="+mn-lt"/>
                <a:ea typeface="MS PGothic" pitchFamily="34" charset="-128"/>
                <a:cs typeface="ＭＳ Ｐゴシック" charset="0"/>
              </a:rPr>
              <a:t> </a:t>
            </a:r>
            <a:endParaRPr lang="fr-FR" sz="1200" kern="1200" dirty="0">
              <a:solidFill>
                <a:schemeClr val="tx1"/>
              </a:solidFill>
              <a:effectLst/>
              <a:latin typeface="+mn-lt"/>
              <a:ea typeface="MS PGothic" pitchFamily="34" charset="-128"/>
              <a:cs typeface="ＭＳ Ｐゴシック" charset="0"/>
            </a:endParaRPr>
          </a:p>
          <a:p>
            <a:pPr eaLnBrk="0" fontAlgn="base" hangingPunct="0"/>
            <a:r>
              <a:rPr lang="fr-FR" sz="1200" b="1" kern="1200" dirty="0">
                <a:solidFill>
                  <a:schemeClr val="tx1"/>
                </a:solidFill>
                <a:effectLst/>
                <a:latin typeface="+mn-lt"/>
                <a:ea typeface="MS PGothic" pitchFamily="34" charset="-128"/>
                <a:cs typeface="ＭＳ Ｐゴシック" charset="0"/>
              </a:rPr>
              <a:t>Vérification des connaissances</a:t>
            </a:r>
            <a:endParaRPr lang="fr-FR" sz="1200" kern="1200" dirty="0">
              <a:solidFill>
                <a:schemeClr val="tx1"/>
              </a:solidFill>
              <a:effectLst/>
              <a:latin typeface="+mn-lt"/>
              <a:ea typeface="MS PGothic" pitchFamily="34" charset="-128"/>
              <a:cs typeface="ＭＳ Ｐゴシック" charset="0"/>
            </a:endParaRPr>
          </a:p>
          <a:p>
            <a:pPr eaLnBrk="0" fontAlgn="base" hangingPunct="0"/>
            <a:r>
              <a:rPr lang="fr-FR" sz="1200" kern="1200" dirty="0">
                <a:solidFill>
                  <a:schemeClr val="tx1"/>
                </a:solidFill>
                <a:effectLst/>
                <a:latin typeface="+mn-lt"/>
                <a:ea typeface="MS PGothic" pitchFamily="34" charset="-128"/>
                <a:cs typeface="ＭＳ Ｐゴシック" charset="0"/>
              </a:rPr>
              <a:t>Pour vérifier les connaissances, les formateurs posent des questions sur chacun des aspects de la session.</a:t>
            </a:r>
          </a:p>
        </p:txBody>
      </p:sp>
      <p:sp>
        <p:nvSpPr>
          <p:cNvPr id="604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C72B97BE-6538-4C96-93D9-84066DD6B6FA}" type="slidenum">
              <a:rPr lang="en-GB" sz="1200">
                <a:latin typeface="Calibri" pitchFamily="34" charset="0"/>
              </a:rPr>
              <a:pPr algn="r" eaLnBrk="1" hangingPunct="1"/>
              <a:t>30</a:t>
            </a:fld>
            <a:endParaRPr lang="en-GB" sz="12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8195" name="Rezervirano mjesto bilježaka 2"/>
          <p:cNvSpPr>
            <a:spLocks noGrp="1"/>
          </p:cNvSpPr>
          <p:nvPr>
            <p:ph type="body" idx="1"/>
          </p:nvPr>
        </p:nvSpPr>
        <p:spPr bwMode="auto">
          <a:noFill/>
        </p:spPr>
        <p:txBody>
          <a:bodyPr/>
          <a:lstStyle/>
          <a:p>
            <a:r>
              <a:rPr lang="fr-FR" dirty="0"/>
              <a:t>Résumé des objectifs de la session</a:t>
            </a:r>
            <a:r>
              <a:rPr lang="fr-FR" dirty="0" smtClean="0"/>
              <a:t>.</a:t>
            </a:r>
          </a:p>
          <a:p>
            <a:endParaRPr lang="fr-FR" dirty="0"/>
          </a:p>
          <a:p>
            <a:r>
              <a:rPr lang="fr-FR" dirty="0"/>
              <a:t>Les formateurs veilleront à présenter clairement ces objectifs aux participants. </a:t>
            </a:r>
          </a:p>
        </p:txBody>
      </p:sp>
      <p:sp>
        <p:nvSpPr>
          <p:cNvPr id="8196" name="Rezervirano mjesto broja slajda 3"/>
          <p:cNvSpPr>
            <a:spLocks noGrp="1"/>
          </p:cNvSpPr>
          <p:nvPr>
            <p:ph type="sldNum" sz="quarter" idx="5"/>
          </p:nvPr>
        </p:nvSpPr>
        <p:spPr bwMode="auto">
          <a:noFill/>
          <a:ln>
            <a:miter lim="800000"/>
            <a:headEnd/>
            <a:tailEnd/>
          </a:ln>
        </p:spPr>
        <p:txBody>
          <a:bodyPr/>
          <a:lstStyle/>
          <a:p>
            <a:fld id="{55969E52-8F7D-4218-86FA-66BB32F38C98}"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10243" name="Rezervirano mjesto bilježaka 2"/>
          <p:cNvSpPr>
            <a:spLocks noGrp="1"/>
          </p:cNvSpPr>
          <p:nvPr>
            <p:ph type="body" idx="1"/>
          </p:nvPr>
        </p:nvSpPr>
        <p:spPr bwMode="auto">
          <a:noFill/>
        </p:spPr>
        <p:txBody>
          <a:bodyPr/>
          <a:lstStyle/>
          <a:p>
            <a:r>
              <a:rPr lang="fr-FR" dirty="0"/>
              <a:t>Énumération des mesures procédurales prévues au chapitre II, section 2 de la Convention de Budapest. Les formateurs peuvent commenter brièvement chacune d’elles – bien que les participants soient censés les connaître à ce stade, puisqu’ils ont </a:t>
            </a:r>
            <a:r>
              <a:rPr lang="fr-FR" dirty="0" smtClean="0"/>
              <a:t>suivi le </a:t>
            </a:r>
            <a:r>
              <a:rPr lang="fr-FR" dirty="0"/>
              <a:t>cours introductif.</a:t>
            </a:r>
            <a:endParaRPr lang="hr-HR" altLang="en-US" dirty="0"/>
          </a:p>
        </p:txBody>
      </p:sp>
      <p:sp>
        <p:nvSpPr>
          <p:cNvPr id="10244" name="Rezervirano mjesto broja slajda 3"/>
          <p:cNvSpPr>
            <a:spLocks noGrp="1"/>
          </p:cNvSpPr>
          <p:nvPr>
            <p:ph type="sldNum" sz="quarter" idx="5"/>
          </p:nvPr>
        </p:nvSpPr>
        <p:spPr bwMode="auto">
          <a:noFill/>
          <a:ln>
            <a:miter lim="800000"/>
            <a:headEnd/>
            <a:tailEnd/>
          </a:ln>
        </p:spPr>
        <p:txBody>
          <a:bodyPr/>
          <a:lstStyle/>
          <a:p>
            <a:fld id="{E09C243D-F8DF-4C3D-9B69-DE30A477D91A}" type="slidenum">
              <a:rPr lang="en-US" altLang="en-US"/>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5EB8309-CBC2-4949-BF2A-C74C253616E5}" type="slidenum">
              <a:rPr lang="en-US" altLang="en-US" smtClean="0"/>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5EB8309-CBC2-4949-BF2A-C74C253616E5}" type="slidenum">
              <a:rPr lang="en-US" altLang="en-US" smtClean="0"/>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14339" name="Rezervirano mjesto bilježaka 2"/>
          <p:cNvSpPr>
            <a:spLocks noGrp="1"/>
          </p:cNvSpPr>
          <p:nvPr>
            <p:ph type="body" idx="1"/>
          </p:nvPr>
        </p:nvSpPr>
        <p:spPr bwMode="auto">
          <a:noFill/>
        </p:spPr>
        <p:txBody>
          <a:bodyPr/>
          <a:lstStyle/>
          <a:p>
            <a:r>
              <a:rPr lang="fr-FR" dirty="0" smtClean="0"/>
              <a:t>Pour mettre en œuvre </a:t>
            </a:r>
            <a:r>
              <a:rPr lang="fr-FR" dirty="0"/>
              <a:t>l’article 15 de la Convention de Budapest, la législation de </a:t>
            </a:r>
            <a:r>
              <a:rPr lang="fr-FR" dirty="0" smtClean="0"/>
              <a:t>certains États parties </a:t>
            </a:r>
            <a:r>
              <a:rPr lang="fr-FR" dirty="0"/>
              <a:t>(mais non </a:t>
            </a:r>
            <a:r>
              <a:rPr lang="fr-FR" dirty="0" smtClean="0"/>
              <a:t>tous) </a:t>
            </a:r>
            <a:r>
              <a:rPr lang="fr-FR" dirty="0"/>
              <a:t>impose aux forces de </a:t>
            </a:r>
            <a:r>
              <a:rPr lang="fr-FR" dirty="0" smtClean="0"/>
              <a:t>l’ordre/procureurs </a:t>
            </a:r>
            <a:r>
              <a:rPr lang="fr-FR" dirty="0"/>
              <a:t>de déposer auprès d’une autorité judiciaire une demande d’application de mesures procédurales concernant des preuves électroniques. L’article 15 mentionne simplement une supervision judiciaire, parmi d’autres sauvegardes. </a:t>
            </a:r>
          </a:p>
          <a:p>
            <a:r>
              <a:rPr lang="fr-FR" dirty="0"/>
              <a:t>Cette partie expose brièvement les conditions et sauvegardes à garder à l’esprit au moment d’autoriser ou d’appliquer des mesures procédurales.</a:t>
            </a:r>
          </a:p>
        </p:txBody>
      </p:sp>
      <p:sp>
        <p:nvSpPr>
          <p:cNvPr id="14340" name="Rezervirano mjesto broja slajda 3"/>
          <p:cNvSpPr>
            <a:spLocks noGrp="1"/>
          </p:cNvSpPr>
          <p:nvPr>
            <p:ph type="sldNum" sz="quarter" idx="5"/>
          </p:nvPr>
        </p:nvSpPr>
        <p:spPr bwMode="auto">
          <a:noFill/>
          <a:ln>
            <a:miter lim="800000"/>
            <a:headEnd/>
            <a:tailEnd/>
          </a:ln>
        </p:spPr>
        <p:txBody>
          <a:bodyPr/>
          <a:lstStyle/>
          <a:p>
            <a:fld id="{5EFC1C4E-DED5-42D7-9025-74B08EC3B62F}" type="slidenum">
              <a:rPr lang="en-US" altLang="en-US"/>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16387" name="Rezervirano mjesto bilježaka 2"/>
          <p:cNvSpPr>
            <a:spLocks noGrp="1"/>
          </p:cNvSpPr>
          <p:nvPr>
            <p:ph type="body" idx="1"/>
          </p:nvPr>
        </p:nvSpPr>
        <p:spPr bwMode="auto">
          <a:noFill/>
        </p:spPr>
        <p:txBody>
          <a:bodyPr/>
          <a:lstStyle/>
          <a:p>
            <a:r>
              <a:rPr lang="fr-FR" dirty="0" smtClean="0"/>
              <a:t>On souligne ici que les </a:t>
            </a:r>
            <a:r>
              <a:rPr lang="fr-FR" dirty="0"/>
              <a:t>conditions et sauvegardes s’appliquent à </a:t>
            </a:r>
            <a:r>
              <a:rPr lang="fr-FR" dirty="0" smtClean="0"/>
              <a:t>toutes les phases des </a:t>
            </a:r>
            <a:r>
              <a:rPr lang="fr-FR" dirty="0"/>
              <a:t>investigations et des poursuites. Les formateurs doivent mettre en avant l’importance des conditions et sauvegardes à chaque étape des mesures procédurales prévues en droit interne. </a:t>
            </a:r>
          </a:p>
        </p:txBody>
      </p:sp>
      <p:sp>
        <p:nvSpPr>
          <p:cNvPr id="16388" name="Rezervirano mjesto broja slajda 3"/>
          <p:cNvSpPr>
            <a:spLocks noGrp="1"/>
          </p:cNvSpPr>
          <p:nvPr>
            <p:ph type="sldNum" sz="quarter" idx="5"/>
          </p:nvPr>
        </p:nvSpPr>
        <p:spPr bwMode="auto">
          <a:noFill/>
          <a:ln>
            <a:miter lim="800000"/>
            <a:headEnd/>
            <a:tailEnd/>
          </a:ln>
        </p:spPr>
        <p:txBody>
          <a:bodyPr/>
          <a:lstStyle/>
          <a:p>
            <a:fld id="{1B933D9A-5854-4892-8480-516D2B9137E4}" type="slidenum">
              <a:rPr lang="en-US" altLang="en-US"/>
              <a:pPr/>
              <a:t>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18435" name="Rezervirano mjesto bilježaka 2"/>
          <p:cNvSpPr>
            <a:spLocks noGrp="1"/>
          </p:cNvSpPr>
          <p:nvPr>
            <p:ph type="body" idx="1"/>
          </p:nvPr>
        </p:nvSpPr>
        <p:spPr bwMode="auto">
          <a:noFill/>
        </p:spPr>
        <p:txBody>
          <a:bodyPr/>
          <a:lstStyle/>
          <a:p>
            <a:r>
              <a:rPr lang="fr-FR" dirty="0"/>
              <a:t>Il </a:t>
            </a:r>
            <a:r>
              <a:rPr lang="fr-FR" dirty="0" smtClean="0"/>
              <a:t>faut rappeler </a:t>
            </a:r>
            <a:r>
              <a:rPr lang="fr-FR" dirty="0"/>
              <a:t>aux participants qu’en fonction </a:t>
            </a:r>
            <a:r>
              <a:rPr lang="fr-FR" dirty="0" smtClean="0"/>
              <a:t>de leur pays</a:t>
            </a:r>
            <a:r>
              <a:rPr lang="fr-FR" dirty="0"/>
              <a:t>, leur droit national peut exiger une audience pour autoriser une mesure spécifique, ou simplement une autorisation judiciaire sans audience</a:t>
            </a:r>
            <a:r>
              <a:rPr lang="fr-FR" dirty="0" smtClean="0"/>
              <a:t>.</a:t>
            </a:r>
          </a:p>
          <a:p>
            <a:endParaRPr lang="fr-FR" dirty="0"/>
          </a:p>
          <a:p>
            <a:r>
              <a:rPr lang="fr-FR" dirty="0"/>
              <a:t>Cette diapo concerne la première situation. </a:t>
            </a:r>
          </a:p>
        </p:txBody>
      </p:sp>
      <p:sp>
        <p:nvSpPr>
          <p:cNvPr id="18436" name="Rezervirano mjesto broja slajda 3"/>
          <p:cNvSpPr>
            <a:spLocks noGrp="1"/>
          </p:cNvSpPr>
          <p:nvPr>
            <p:ph type="sldNum" sz="quarter" idx="5"/>
          </p:nvPr>
        </p:nvSpPr>
        <p:spPr bwMode="auto">
          <a:noFill/>
          <a:ln>
            <a:miter lim="800000"/>
            <a:headEnd/>
            <a:tailEnd/>
          </a:ln>
        </p:spPr>
        <p:txBody>
          <a:bodyPr/>
          <a:lstStyle/>
          <a:p>
            <a:fld id="{192581BF-AED8-43D6-AFEE-694891E79977}" type="slidenum">
              <a:rPr lang="en-US" altLang="en-US"/>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AB082C-A3F1-4543-BC5E-A5AD1423621E}" type="datetime1">
              <a:rPr lang="en-US"/>
              <a:pPr>
                <a:defRPr/>
              </a:pPr>
              <a:t>5/30/2018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D538947-4D3F-4C98-8378-0EAF2054F90B}" type="slidenum">
              <a:rPr lang="en-US" altLang="en-US"/>
              <a:pPr/>
              <a:t>‹N°›</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530571A6-8A48-4ED5-BE3F-8253B59F1CD5}" type="datetime1">
              <a:rPr lang="en-US"/>
              <a:pPr>
                <a:defRPr/>
              </a:pPr>
              <a:t>5/30/2018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E5CACA9-6D0E-45A0-A22C-41E54216C580}" type="slidenum">
              <a:rPr lang="en-US" altLang="en-US"/>
              <a:pPr/>
              <a:t>‹N°›</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CBB44290-485C-4153-9E07-1F7A9F33C414}" type="datetime1">
              <a:rPr lang="en-US"/>
              <a:pPr>
                <a:defRPr/>
              </a:pPr>
              <a:t>5/30/2018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C8A8A74-4713-49C3-8ECF-829DDFBD9A16}" type="slidenum">
              <a:rPr lang="en-US" altLang="en-US"/>
              <a:pPr/>
              <a:t>‹N°›</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A27B2FA0-9849-4664-9FD3-BD3529794FE5}" type="datetime1">
              <a:rPr lang="en-US"/>
              <a:pPr>
                <a:defRPr/>
              </a:pPr>
              <a:t>5/30/2018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065969A-D697-4E75-BC97-03D71FD3E42D}" type="slidenum">
              <a:rPr lang="en-US" altLang="en-US"/>
              <a:pPr/>
              <a:t>‹N°›</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82C8A03-5F57-4FCF-A828-AC8D7AB27DD3}" type="datetime1">
              <a:rPr lang="en-US"/>
              <a:pPr>
                <a:defRPr/>
              </a:pPr>
              <a:t>5/30/2018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0660EEB-47D0-4CE7-8604-571517F4D77E}" type="slidenum">
              <a:rPr lang="en-US" altLang="en-US"/>
              <a:pPr/>
              <a:t>‹N°›</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379F3261-1686-4C29-B42D-7EF0FF3D28EA}" type="datetime1">
              <a:rPr lang="en-US"/>
              <a:pPr>
                <a:defRPr/>
              </a:pPr>
              <a:t>5/30/2018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7D66FC5-CE40-42AF-A08A-66A3205A4632}" type="slidenum">
              <a:rPr lang="en-US" altLang="en-US"/>
              <a:pPr/>
              <a:t>‹N°›</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56BEFC36-22E8-4D44-91FC-7D45060E0699}" type="datetime1">
              <a:rPr lang="en-US"/>
              <a:pPr>
                <a:defRPr/>
              </a:pPr>
              <a:t>5/30/2018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FE4E3A89-44BB-4752-B324-FE3124F01497}" type="slidenum">
              <a:rPr lang="en-US" altLang="en-US"/>
              <a:pPr/>
              <a:t>‹N°›</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1099D75-8527-4AB7-8EFC-BA453A35EC95}" type="datetime1">
              <a:rPr lang="en-US"/>
              <a:pPr>
                <a:defRPr/>
              </a:pPr>
              <a:t>5/30/2018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B0796EEF-D739-451C-ABF8-A2D58A4E975D}" type="slidenum">
              <a:rPr lang="en-US" altLang="en-US"/>
              <a:pPr/>
              <a:t>‹N°›</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7719F3-BB26-4DB2-BD23-8F0BC569D9BB}" type="datetime1">
              <a:rPr lang="en-US"/>
              <a:pPr>
                <a:defRPr/>
              </a:pPr>
              <a:t>5/30/2018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2F4E712E-0837-41A1-B173-EF1E18311D3C}" type="slidenum">
              <a:rPr lang="en-US" altLang="en-US"/>
              <a:pPr/>
              <a:t>‹N°›</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79F28954-C12E-47AD-90BF-37AE6FD13865}" type="datetime1">
              <a:rPr lang="en-US"/>
              <a:pPr>
                <a:defRPr/>
              </a:pPr>
              <a:t>5/30/2018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8462D00-6041-4A89-A8D1-53E1348CDE37}" type="slidenum">
              <a:rPr lang="en-US" altLang="en-US"/>
              <a:pPr/>
              <a:t>‹N°›</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B409BB3-E4EB-48DE-B79A-218FB81769AF}" type="datetime1">
              <a:rPr lang="en-US"/>
              <a:pPr>
                <a:defRPr/>
              </a:pPr>
              <a:t>5/30/2018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A8AAF63F-8400-43F9-9B25-48121816878F}" type="slidenum">
              <a:rPr lang="en-US" altLang="en-US"/>
              <a:pPr/>
              <a:t>‹N°›</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itchFamily="34" charset="0"/>
                <a:ea typeface="ＭＳ Ｐゴシック" panose="020B0600070205080204" pitchFamily="34" charset="-128"/>
                <a:cs typeface="Arial" pitchFamily="34" charset="0"/>
              </a:defRPr>
            </a:lvl1pPr>
          </a:lstStyle>
          <a:p>
            <a:pPr>
              <a:defRPr/>
            </a:pPr>
            <a:fld id="{CBE47989-E629-420C-BFF2-755D0F6A55B8}" type="datetime1">
              <a:rPr lang="en-US"/>
              <a:pPr>
                <a:defRPr/>
              </a:pPr>
              <a:t>5/30/2018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fld id="{43166A2E-8F15-4293-8844-B6701FBBB229}" type="slidenum">
              <a:rPr lang="en-US" altLang="en-US"/>
              <a:pPr/>
              <a:t>‹N°›</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ＭＳ Ｐゴシック" pitchFamily="34" charset="-128"/>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ＭＳ Ｐゴシック" pitchFamily="34"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pitchFamily="34" charset="-128"/>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clker.com/clipart-10842.html"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fr-FR" dirty="0"/>
              <a:t>Cybercriminalité : formation pour les juges et les procureurs</a:t>
            </a:r>
          </a:p>
        </p:txBody>
      </p:sp>
      <p:sp>
        <p:nvSpPr>
          <p:cNvPr id="3075" name="Subtitle 2"/>
          <p:cNvSpPr>
            <a:spLocks noGrp="1"/>
          </p:cNvSpPr>
          <p:nvPr>
            <p:ph type="subTitle" idx="1"/>
          </p:nvPr>
        </p:nvSpPr>
        <p:spPr/>
        <p:txBody>
          <a:bodyPr/>
          <a:lstStyle/>
          <a:p>
            <a:pPr eaLnBrk="1" hangingPunct="1"/>
            <a:r>
              <a:rPr lang="fr-FR" dirty="0">
                <a:solidFill>
                  <a:srgbClr val="898989"/>
                </a:solidFill>
              </a:rPr>
              <a:t>Sessions x.x.x et x.x.x</a:t>
            </a:r>
          </a:p>
          <a:p>
            <a:r>
              <a:rPr lang="fr-FR" dirty="0"/>
              <a:t>Généralités sur l’application des mesures procédurales</a:t>
            </a:r>
          </a:p>
        </p:txBody>
      </p:sp>
      <p:pic>
        <p:nvPicPr>
          <p:cNvPr id="3076" name="Picture 4"/>
          <p:cNvPicPr>
            <a:picLocks noChangeAspect="1" noChangeArrowheads="1"/>
          </p:cNvPicPr>
          <p:nvPr/>
        </p:nvPicPr>
        <p:blipFill>
          <a:blip r:embed="rId3"/>
          <a:srcRect/>
          <a:stretch>
            <a:fillRect/>
          </a:stretch>
        </p:blipFill>
        <p:spPr bwMode="auto">
          <a:xfrm>
            <a:off x="2405063" y="400050"/>
            <a:ext cx="4332287" cy="862013"/>
          </a:xfrm>
          <a:prstGeom prst="rect">
            <a:avLst/>
          </a:prstGeom>
          <a:noFill/>
          <a:ln w="9525">
            <a:noFill/>
            <a:miter lim="800000"/>
            <a:headEnd/>
            <a:tailEnd/>
          </a:ln>
          <a:effectLst/>
        </p:spPr>
      </p:pic>
      <p:sp>
        <p:nvSpPr>
          <p:cNvPr id="3077" name="Slide Number Placeholder 1"/>
          <p:cNvSpPr>
            <a:spLocks noGrp="1"/>
          </p:cNvSpPr>
          <p:nvPr>
            <p:ph type="sldNum" sz="quarter" idx="12"/>
          </p:nvPr>
        </p:nvSpPr>
        <p:spPr bwMode="auto">
          <a:noFill/>
          <a:ln>
            <a:miter lim="800000"/>
            <a:headEnd/>
            <a:tailEnd/>
          </a:ln>
        </p:spPr>
        <p:txBody>
          <a:bodyPr/>
          <a:lstStyle/>
          <a:p>
            <a:r>
              <a:rPr lang="en-US" altLang="fr-FR" dirty="0"/>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350838" y="381000"/>
            <a:ext cx="8229600" cy="933450"/>
          </a:xfrm>
        </p:spPr>
        <p:txBody>
          <a:bodyPr/>
          <a:lstStyle/>
          <a:p>
            <a:pPr eaLnBrk="1" hangingPunct="1"/>
            <a:r>
              <a:rPr lang="fr-FR" b="1" dirty="0"/>
              <a:t>Dans d’autres pays : autorisation judiciaire sans audience</a:t>
            </a:r>
          </a:p>
        </p:txBody>
      </p:sp>
      <p:sp>
        <p:nvSpPr>
          <p:cNvPr id="19459" name="Rectangle 3"/>
          <p:cNvSpPr txBox="1">
            <a:spLocks/>
          </p:cNvSpPr>
          <p:nvPr/>
        </p:nvSpPr>
        <p:spPr bwMode="auto">
          <a:xfrm>
            <a:off x="350838" y="2016125"/>
            <a:ext cx="8229600" cy="4514850"/>
          </a:xfrm>
          <a:prstGeom prst="rect">
            <a:avLst/>
          </a:prstGeom>
          <a:noFill/>
          <a:ln w="9525">
            <a:noFill/>
            <a:miter lim="800000"/>
            <a:headEnd/>
            <a:tailEnd/>
          </a:ln>
        </p:spPr>
        <p:txBody>
          <a:bodyPr/>
          <a:lstStyle/>
          <a:p>
            <a:pPr marL="342900" lvl="0" indent="-342900" algn="just">
              <a:spcAft>
                <a:spcPts val="0"/>
              </a:spcAft>
              <a:buFont typeface="Arial"/>
              <a:buChar char="•"/>
              <a:tabLst>
                <a:tab pos="457200" algn="l"/>
              </a:tabLst>
            </a:pPr>
            <a:r>
              <a:rPr lang="fr-FR" sz="3200" dirty="0">
                <a:solidFill>
                  <a:srgbClr val="000000"/>
                </a:solidFill>
                <a:latin typeface="Calibri"/>
                <a:ea typeface="MS PGothic"/>
              </a:rPr>
              <a:t>Certains pays n’exigent pas d’audience, mais l’autorisation d’un procureur ou d’un juge pour certaines mesures coercitives comme les perquisitions et saisies (y compris </a:t>
            </a:r>
            <a:r>
              <a:rPr lang="fr-FR" sz="3200" dirty="0" smtClean="0">
                <a:solidFill>
                  <a:srgbClr val="000000"/>
                </a:solidFill>
                <a:latin typeface="Calibri"/>
                <a:ea typeface="MS PGothic"/>
              </a:rPr>
              <a:t>de courriers électroniques), </a:t>
            </a:r>
            <a:r>
              <a:rPr lang="fr-FR" sz="3200" dirty="0">
                <a:solidFill>
                  <a:srgbClr val="000000"/>
                </a:solidFill>
                <a:latin typeface="Calibri"/>
                <a:ea typeface="MS PGothic"/>
              </a:rPr>
              <a:t>l’infiltration ou l’interception </a:t>
            </a:r>
            <a:r>
              <a:rPr lang="fr-FR" sz="3200" dirty="0" smtClean="0">
                <a:solidFill>
                  <a:srgbClr val="000000"/>
                </a:solidFill>
                <a:latin typeface="Calibri"/>
                <a:ea typeface="MS PGothic"/>
              </a:rPr>
              <a:t>de </a:t>
            </a:r>
            <a:r>
              <a:rPr lang="fr-FR" sz="3200" dirty="0">
                <a:solidFill>
                  <a:srgbClr val="000000"/>
                </a:solidFill>
                <a:latin typeface="Calibri"/>
                <a:ea typeface="MS PGothic"/>
              </a:rPr>
              <a:t>télécommunications.</a:t>
            </a:r>
            <a:endParaRPr lang="fr-FR" sz="3200" dirty="0">
              <a:cs typeface="Times New Roman"/>
            </a:endParaRPr>
          </a:p>
          <a:p>
            <a:pPr marL="342900" lvl="0" indent="-342900" algn="just">
              <a:spcAft>
                <a:spcPts val="0"/>
              </a:spcAft>
              <a:buFont typeface="Arial"/>
              <a:buChar char="•"/>
              <a:tabLst>
                <a:tab pos="457200" algn="l"/>
              </a:tabLst>
            </a:pPr>
            <a:r>
              <a:rPr lang="fr-FR" sz="3400" dirty="0" smtClean="0">
                <a:solidFill>
                  <a:srgbClr val="000000"/>
                </a:solidFill>
                <a:latin typeface="Calibri"/>
                <a:ea typeface="MS PGothic"/>
              </a:rPr>
              <a:t>Mêmes principes</a:t>
            </a:r>
            <a:r>
              <a:rPr lang="fr-FR" sz="3400" dirty="0">
                <a:solidFill>
                  <a:srgbClr val="000000"/>
                </a:solidFill>
                <a:latin typeface="Calibri"/>
                <a:ea typeface="MS PGothic"/>
              </a:rPr>
              <a:t> : proportionnalité et respect des droits de </a:t>
            </a:r>
            <a:r>
              <a:rPr lang="fr-FR" sz="3400" dirty="0" smtClean="0">
                <a:solidFill>
                  <a:srgbClr val="000000"/>
                </a:solidFill>
                <a:latin typeface="Calibri"/>
                <a:ea typeface="MS PGothic"/>
              </a:rPr>
              <a:t>l’homme.</a:t>
            </a:r>
            <a:endParaRPr lang="fr-FR" sz="3400" dirty="0">
              <a:cs typeface="Times New Roman"/>
            </a:endParaRPr>
          </a:p>
        </p:txBody>
      </p:sp>
      <p:sp>
        <p:nvSpPr>
          <p:cNvPr id="19460" name="Espace réservé du numéro de diapositive 1"/>
          <p:cNvSpPr>
            <a:spLocks noGrp="1"/>
          </p:cNvSpPr>
          <p:nvPr>
            <p:ph type="sldNum" sz="quarter" idx="12"/>
          </p:nvPr>
        </p:nvSpPr>
        <p:spPr bwMode="auto">
          <a:noFill/>
          <a:ln>
            <a:miter lim="800000"/>
            <a:headEnd/>
            <a:tailEnd/>
          </a:ln>
        </p:spPr>
        <p:txBody>
          <a:bodyPr/>
          <a:lstStyle/>
          <a:p>
            <a:r>
              <a:rPr lang="en-US" altLang="en-US" dirty="0"/>
              <a:t>!</a:t>
            </a:r>
            <a:fld id="{E66362E0-450B-4C60-9C98-F90F7F250987}" type="slidenum">
              <a:rPr lang="en-US" altLang="en-US"/>
              <a:pPr/>
              <a:t>10</a:t>
            </a:fld>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350838" y="317500"/>
            <a:ext cx="8229600" cy="1143000"/>
          </a:xfrm>
        </p:spPr>
        <p:txBody>
          <a:bodyPr/>
          <a:lstStyle/>
          <a:p>
            <a:pPr eaLnBrk="1" hangingPunct="1"/>
            <a:r>
              <a:rPr lang="fr-FR" b="1" dirty="0"/>
              <a:t>Conditions et sauvegardes</a:t>
            </a:r>
          </a:p>
        </p:txBody>
      </p:sp>
      <p:sp>
        <p:nvSpPr>
          <p:cNvPr id="21507" name="Rectangle 3"/>
          <p:cNvSpPr txBox="1">
            <a:spLocks/>
          </p:cNvSpPr>
          <p:nvPr/>
        </p:nvSpPr>
        <p:spPr bwMode="auto">
          <a:xfrm>
            <a:off x="457200" y="1484313"/>
            <a:ext cx="8229600" cy="4525962"/>
          </a:xfrm>
          <a:prstGeom prst="rect">
            <a:avLst/>
          </a:prstGeom>
          <a:noFill/>
          <a:ln w="9525">
            <a:noFill/>
            <a:miter lim="800000"/>
            <a:headEnd/>
            <a:tailEnd/>
          </a:ln>
        </p:spPr>
        <p:txBody>
          <a:bodyPr/>
          <a:lstStyle/>
          <a:p>
            <a:pPr marL="342900" lvl="0" indent="-342900" algn="just">
              <a:spcAft>
                <a:spcPts val="0"/>
              </a:spcAft>
              <a:buFont typeface="Arial"/>
              <a:buChar char="•"/>
              <a:tabLst>
                <a:tab pos="457200" algn="l"/>
              </a:tabLst>
            </a:pPr>
            <a:r>
              <a:rPr lang="fr-FR" sz="2400" dirty="0">
                <a:solidFill>
                  <a:srgbClr val="000000"/>
                </a:solidFill>
                <a:latin typeface="+mn-lt"/>
                <a:ea typeface="MS PGothic"/>
              </a:rPr>
              <a:t>Tous les aspects des </a:t>
            </a:r>
            <a:r>
              <a:rPr lang="fr-FR" sz="2400" b="1" dirty="0">
                <a:solidFill>
                  <a:srgbClr val="FF0000"/>
                </a:solidFill>
                <a:latin typeface="+mn-lt"/>
                <a:ea typeface="MS PGothic"/>
              </a:rPr>
              <a:t>mesures procédurales</a:t>
            </a:r>
            <a:r>
              <a:rPr lang="fr-FR" sz="2400" dirty="0">
                <a:solidFill>
                  <a:srgbClr val="000000"/>
                </a:solidFill>
                <a:latin typeface="+mn-lt"/>
                <a:ea typeface="MS PGothic"/>
              </a:rPr>
              <a:t> sont assortis de </a:t>
            </a:r>
            <a:r>
              <a:rPr lang="fr-FR" sz="2400" b="1" dirty="0">
                <a:solidFill>
                  <a:srgbClr val="FF0000"/>
                </a:solidFill>
                <a:latin typeface="+mn-lt"/>
                <a:ea typeface="MS PGothic"/>
              </a:rPr>
              <a:t>conditions et sauvegardes</a:t>
            </a:r>
            <a:r>
              <a:rPr lang="fr-FR" sz="2400" dirty="0">
                <a:solidFill>
                  <a:srgbClr val="000000"/>
                </a:solidFill>
                <a:latin typeface="+mn-lt"/>
                <a:ea typeface="MS PGothic"/>
              </a:rPr>
              <a:t>, en vertu de </a:t>
            </a:r>
            <a:r>
              <a:rPr lang="fr-FR" sz="2400" dirty="0">
                <a:latin typeface="+mn-lt"/>
                <a:ea typeface="MS PGothic"/>
              </a:rPr>
              <a:t>l’</a:t>
            </a:r>
            <a:r>
              <a:rPr lang="fr-FR" sz="2400" b="1" dirty="0">
                <a:solidFill>
                  <a:srgbClr val="FF0000"/>
                </a:solidFill>
                <a:latin typeface="+mn-lt"/>
                <a:ea typeface="MS PGothic"/>
              </a:rPr>
              <a:t>article 15 de la Convention de </a:t>
            </a:r>
            <a:r>
              <a:rPr lang="fr-FR" sz="2400" b="1" dirty="0" smtClean="0">
                <a:solidFill>
                  <a:srgbClr val="FF0000"/>
                </a:solidFill>
                <a:latin typeface="+mn-lt"/>
                <a:ea typeface="MS PGothic"/>
              </a:rPr>
              <a:t>Budapest</a:t>
            </a:r>
            <a:r>
              <a:rPr lang="fr-FR" sz="2400" dirty="0" smtClean="0">
                <a:latin typeface="+mn-lt"/>
                <a:ea typeface="MS PGothic"/>
              </a:rPr>
              <a:t>.</a:t>
            </a:r>
            <a:endParaRPr lang="fr-FR" sz="2400" dirty="0">
              <a:latin typeface="+mn-lt"/>
              <a:ea typeface="MS PGothic"/>
            </a:endParaRPr>
          </a:p>
          <a:p>
            <a:pPr marL="342900" lvl="0" indent="-342900" algn="just">
              <a:spcAft>
                <a:spcPts val="0"/>
              </a:spcAft>
              <a:tabLst>
                <a:tab pos="457200" algn="l"/>
              </a:tabLst>
            </a:pPr>
            <a:endParaRPr lang="fr-FR" sz="2400" dirty="0">
              <a:latin typeface="+mn-lt"/>
              <a:cs typeface="Times New Roman"/>
            </a:endParaRPr>
          </a:p>
          <a:p>
            <a:pPr marL="342900" lvl="0" indent="-342900" algn="just">
              <a:spcAft>
                <a:spcPts val="0"/>
              </a:spcAft>
              <a:buFont typeface="Arial"/>
              <a:buChar char="•"/>
              <a:tabLst>
                <a:tab pos="457200" algn="l"/>
              </a:tabLst>
            </a:pPr>
            <a:r>
              <a:rPr lang="fr-FR" sz="2400" dirty="0">
                <a:solidFill>
                  <a:srgbClr val="000000"/>
                </a:solidFill>
                <a:latin typeface="+mn-lt"/>
                <a:ea typeface="MS PGothic"/>
              </a:rPr>
              <a:t>Un </a:t>
            </a:r>
            <a:r>
              <a:rPr lang="fr-FR" sz="2400" b="1" dirty="0">
                <a:solidFill>
                  <a:srgbClr val="FF0000"/>
                </a:solidFill>
                <a:latin typeface="+mn-lt"/>
                <a:ea typeface="MS PGothic"/>
              </a:rPr>
              <a:t>équilibre</a:t>
            </a:r>
            <a:r>
              <a:rPr lang="fr-FR" sz="2400" dirty="0">
                <a:solidFill>
                  <a:srgbClr val="000000"/>
                </a:solidFill>
                <a:latin typeface="+mn-lt"/>
                <a:ea typeface="MS PGothic"/>
              </a:rPr>
              <a:t> est à ménager entre les intérêts de l’</a:t>
            </a:r>
            <a:r>
              <a:rPr lang="fr-FR" sz="2400" b="1" dirty="0">
                <a:solidFill>
                  <a:srgbClr val="FF0000"/>
                </a:solidFill>
                <a:latin typeface="+mn-lt"/>
                <a:ea typeface="MS PGothic"/>
              </a:rPr>
              <a:t>action répressive </a:t>
            </a:r>
            <a:r>
              <a:rPr lang="fr-FR" sz="2400" dirty="0">
                <a:solidFill>
                  <a:srgbClr val="000000"/>
                </a:solidFill>
                <a:latin typeface="+mn-lt"/>
                <a:ea typeface="MS PGothic"/>
              </a:rPr>
              <a:t>et le respect des </a:t>
            </a:r>
            <a:r>
              <a:rPr lang="fr-FR" sz="2400" b="1" dirty="0">
                <a:solidFill>
                  <a:srgbClr val="FF0000"/>
                </a:solidFill>
                <a:latin typeface="+mn-lt"/>
                <a:ea typeface="MS PGothic"/>
              </a:rPr>
              <a:t>droits </a:t>
            </a:r>
            <a:r>
              <a:rPr lang="fr-FR" sz="2400" b="1" dirty="0" smtClean="0">
                <a:solidFill>
                  <a:srgbClr val="FF0000"/>
                </a:solidFill>
                <a:latin typeface="+mn-lt"/>
                <a:ea typeface="MS PGothic"/>
              </a:rPr>
              <a:t>fondamentaux</a:t>
            </a:r>
            <a:r>
              <a:rPr lang="fr-FR" sz="2400" dirty="0">
                <a:solidFill>
                  <a:srgbClr val="000000"/>
                </a:solidFill>
                <a:latin typeface="+mn-lt"/>
                <a:ea typeface="MS PGothic"/>
              </a:rPr>
              <a:t>.</a:t>
            </a:r>
            <a:endParaRPr lang="fr-FR" sz="2400" dirty="0">
              <a:solidFill>
                <a:srgbClr val="000000"/>
              </a:solidFill>
              <a:latin typeface="+mn-lt"/>
              <a:ea typeface="MS PGothic"/>
            </a:endParaRPr>
          </a:p>
          <a:p>
            <a:pPr marL="342900" lvl="0" indent="-342900" algn="just">
              <a:spcAft>
                <a:spcPts val="0"/>
              </a:spcAft>
              <a:tabLst>
                <a:tab pos="457200" algn="l"/>
              </a:tabLst>
            </a:pPr>
            <a:endParaRPr lang="fr-FR" sz="2400" dirty="0">
              <a:latin typeface="+mn-lt"/>
              <a:cs typeface="Times New Roman"/>
            </a:endParaRPr>
          </a:p>
          <a:p>
            <a:pPr marL="342900" lvl="0" indent="-342900" algn="just">
              <a:spcAft>
                <a:spcPts val="0"/>
              </a:spcAft>
              <a:buFont typeface="Arial"/>
              <a:buChar char="•"/>
              <a:tabLst>
                <a:tab pos="457200" algn="l"/>
              </a:tabLst>
            </a:pPr>
            <a:r>
              <a:rPr lang="fr-FR" sz="2400" dirty="0">
                <a:solidFill>
                  <a:srgbClr val="000000"/>
                </a:solidFill>
                <a:latin typeface="+mn-lt"/>
                <a:ea typeface="MS PGothic"/>
              </a:rPr>
              <a:t>Sauvegardes procédurales possibles : </a:t>
            </a:r>
            <a:endParaRPr lang="fr-FR" sz="2400" dirty="0">
              <a:latin typeface="+mn-lt"/>
              <a:cs typeface="Times New Roman"/>
            </a:endParaRPr>
          </a:p>
          <a:p>
            <a:pPr marL="742950" lvl="1" indent="-285750" algn="just">
              <a:spcAft>
                <a:spcPts val="0"/>
              </a:spcAft>
              <a:buFont typeface="Arial"/>
              <a:buChar char="–"/>
              <a:tabLst>
                <a:tab pos="914400" algn="l"/>
              </a:tabLst>
            </a:pPr>
            <a:r>
              <a:rPr lang="fr-FR" sz="2400" dirty="0">
                <a:solidFill>
                  <a:srgbClr val="000000"/>
                </a:solidFill>
                <a:latin typeface="+mn-lt"/>
                <a:ea typeface="MS PGothic"/>
              </a:rPr>
              <a:t>Principe de </a:t>
            </a:r>
            <a:r>
              <a:rPr lang="fr-FR" sz="2400" b="1" dirty="0">
                <a:solidFill>
                  <a:srgbClr val="FF0000"/>
                </a:solidFill>
                <a:latin typeface="+mn-lt"/>
                <a:ea typeface="MS PGothic"/>
              </a:rPr>
              <a:t>proportionnalité </a:t>
            </a:r>
            <a:r>
              <a:rPr lang="fr-FR" sz="2400" dirty="0">
                <a:latin typeface="+mn-lt"/>
                <a:ea typeface="MS PGothic"/>
              </a:rPr>
              <a:t>et de</a:t>
            </a:r>
            <a:r>
              <a:rPr lang="fr-FR" sz="2400" b="1" dirty="0">
                <a:latin typeface="+mn-lt"/>
                <a:ea typeface="MS PGothic"/>
              </a:rPr>
              <a:t> </a:t>
            </a:r>
            <a:r>
              <a:rPr lang="fr-FR" sz="2400" b="1" dirty="0">
                <a:solidFill>
                  <a:srgbClr val="FF0000"/>
                </a:solidFill>
                <a:latin typeface="+mn-lt"/>
                <a:ea typeface="MS PGothic"/>
              </a:rPr>
              <a:t>nécessité</a:t>
            </a:r>
            <a:endParaRPr lang="fr-FR" sz="2400" dirty="0">
              <a:latin typeface="+mn-lt"/>
              <a:cs typeface="Times New Roman"/>
            </a:endParaRPr>
          </a:p>
          <a:p>
            <a:pPr marL="742950" lvl="1" indent="-285750" algn="just">
              <a:spcAft>
                <a:spcPts val="0"/>
              </a:spcAft>
              <a:buFont typeface="Arial"/>
              <a:buChar char="–"/>
              <a:tabLst>
                <a:tab pos="914400" algn="l"/>
              </a:tabLst>
            </a:pPr>
            <a:r>
              <a:rPr lang="fr-FR" sz="2400" dirty="0">
                <a:solidFill>
                  <a:srgbClr val="000000"/>
                </a:solidFill>
                <a:latin typeface="+mn-lt"/>
                <a:ea typeface="MS PGothic"/>
              </a:rPr>
              <a:t>Droits des </a:t>
            </a:r>
            <a:r>
              <a:rPr lang="fr-FR" sz="2400" b="1" dirty="0">
                <a:solidFill>
                  <a:srgbClr val="FF0000"/>
                </a:solidFill>
                <a:latin typeface="+mn-lt"/>
                <a:ea typeface="MS PGothic"/>
              </a:rPr>
              <a:t>suspects</a:t>
            </a:r>
            <a:r>
              <a:rPr lang="fr-FR" sz="2400" dirty="0">
                <a:solidFill>
                  <a:srgbClr val="000000"/>
                </a:solidFill>
                <a:latin typeface="+mn-lt"/>
                <a:ea typeface="MS PGothic"/>
              </a:rPr>
              <a:t> et des </a:t>
            </a:r>
            <a:r>
              <a:rPr lang="fr-FR" sz="2400" b="1" dirty="0">
                <a:solidFill>
                  <a:srgbClr val="FF0000"/>
                </a:solidFill>
                <a:latin typeface="+mn-lt"/>
                <a:ea typeface="MS PGothic"/>
              </a:rPr>
              <a:t>tiers</a:t>
            </a:r>
            <a:endParaRPr lang="fr-FR" sz="2400" dirty="0">
              <a:latin typeface="+mn-lt"/>
              <a:cs typeface="Times New Roman"/>
            </a:endParaRPr>
          </a:p>
          <a:p>
            <a:pPr marL="742950" lvl="1" indent="-285750" algn="just">
              <a:spcAft>
                <a:spcPts val="0"/>
              </a:spcAft>
              <a:buFont typeface="Arial"/>
              <a:buChar char="–"/>
              <a:tabLst>
                <a:tab pos="914400" algn="l"/>
              </a:tabLst>
            </a:pPr>
            <a:r>
              <a:rPr lang="fr-FR" sz="2400" b="1" dirty="0">
                <a:solidFill>
                  <a:srgbClr val="FF0000"/>
                </a:solidFill>
                <a:latin typeface="+mn-lt"/>
                <a:ea typeface="MS PGothic"/>
              </a:rPr>
              <a:t>Motivation</a:t>
            </a:r>
            <a:endParaRPr lang="fr-FR" sz="2400" dirty="0">
              <a:latin typeface="+mn-lt"/>
              <a:cs typeface="Times New Roman"/>
            </a:endParaRPr>
          </a:p>
          <a:p>
            <a:pPr marL="742950" lvl="1" indent="-285750" algn="just">
              <a:spcAft>
                <a:spcPts val="0"/>
              </a:spcAft>
              <a:buFont typeface="Arial"/>
              <a:buChar char="–"/>
              <a:tabLst>
                <a:tab pos="914400" algn="l"/>
              </a:tabLst>
            </a:pPr>
            <a:r>
              <a:rPr lang="fr-FR" sz="2400" dirty="0">
                <a:solidFill>
                  <a:srgbClr val="000000"/>
                </a:solidFill>
                <a:latin typeface="+mn-lt"/>
                <a:ea typeface="MS PGothic"/>
              </a:rPr>
              <a:t>Limites au </a:t>
            </a:r>
            <a:r>
              <a:rPr lang="fr-FR" sz="2400" b="1" dirty="0">
                <a:solidFill>
                  <a:srgbClr val="FF0000"/>
                </a:solidFill>
                <a:latin typeface="+mn-lt"/>
                <a:ea typeface="MS PGothic"/>
              </a:rPr>
              <a:t>champ d’application</a:t>
            </a:r>
            <a:endParaRPr lang="fr-FR" sz="2400" dirty="0">
              <a:latin typeface="+mn-lt"/>
              <a:cs typeface="Times New Roman"/>
            </a:endParaRPr>
          </a:p>
        </p:txBody>
      </p:sp>
      <p:sp>
        <p:nvSpPr>
          <p:cNvPr id="21508" name="Espace réservé du numéro de diapositive 1"/>
          <p:cNvSpPr>
            <a:spLocks noGrp="1"/>
          </p:cNvSpPr>
          <p:nvPr>
            <p:ph type="sldNum" sz="quarter" idx="12"/>
          </p:nvPr>
        </p:nvSpPr>
        <p:spPr bwMode="auto">
          <a:noFill/>
          <a:ln>
            <a:miter lim="800000"/>
            <a:headEnd/>
            <a:tailEnd/>
          </a:ln>
        </p:spPr>
        <p:txBody>
          <a:bodyPr/>
          <a:lstStyle/>
          <a:p>
            <a:r>
              <a:rPr lang="en-US" altLang="en-US" dirty="0"/>
              <a:t>!</a:t>
            </a:r>
            <a:fld id="{3646A9AE-EF84-439D-B8BE-FA474839E83F}" type="slidenum">
              <a:rPr lang="en-US" altLang="en-US"/>
              <a:pPr/>
              <a:t>11</a:t>
            </a:fld>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457200" y="511175"/>
            <a:ext cx="8229600" cy="906463"/>
          </a:xfrm>
        </p:spPr>
        <p:txBody>
          <a:bodyPr/>
          <a:lstStyle/>
          <a:p>
            <a:r>
              <a:rPr lang="fr-FR" b="1" dirty="0"/>
              <a:t>Article 15 de la Convention de Budapest</a:t>
            </a:r>
          </a:p>
        </p:txBody>
      </p:sp>
      <p:sp>
        <p:nvSpPr>
          <p:cNvPr id="3" name="Espace réservé du contenu 2"/>
          <p:cNvSpPr>
            <a:spLocks noGrp="1"/>
          </p:cNvSpPr>
          <p:nvPr>
            <p:ph idx="1"/>
          </p:nvPr>
        </p:nvSpPr>
        <p:spPr>
          <a:xfrm>
            <a:off x="457200" y="1830388"/>
            <a:ext cx="8229600" cy="4525962"/>
          </a:xfrm>
        </p:spPr>
        <p:txBody>
          <a:bodyPr/>
          <a:lstStyle/>
          <a:p>
            <a:pPr>
              <a:buFont typeface="Arial" panose="020B0604020202020204" pitchFamily="34" charset="0"/>
              <a:buChar char="•"/>
              <a:defRPr/>
            </a:pPr>
            <a:r>
              <a:rPr lang="fr-FR" sz="1600" b="1" dirty="0"/>
              <a:t>Article 15 – Conditions et sauvegardes</a:t>
            </a:r>
            <a:r>
              <a:rPr lang="fr-FR" sz="1600" dirty="0"/>
              <a:t> </a:t>
            </a:r>
          </a:p>
          <a:p>
            <a:pPr>
              <a:buFont typeface="Arial" panose="020B0604020202020204" pitchFamily="34" charset="0"/>
              <a:buChar char="•"/>
              <a:defRPr/>
            </a:pPr>
            <a:r>
              <a:rPr lang="fr-FR" sz="1600" dirty="0"/>
              <a:t>1- Chaque Partie veille à ce que l’instauration, la mise en œuvre et l’application des pouvoirs et procédures prévus dans la présente section soient soumises aux conditions et sauvegardes prévues par son droit interne, qui doit </a:t>
            </a:r>
            <a:r>
              <a:rPr lang="fr-FR" sz="1600" dirty="0">
                <a:solidFill>
                  <a:srgbClr val="FF0000"/>
                </a:solidFill>
              </a:rPr>
              <a:t>assurer une protection adéquate des droits de l’homme et des libertés, en particulier des droits établis conformément aux obligations que celle-ci a souscrites en application de la Convention de sauvegarde des droits de l’homme et des libertés fondamentales du Conseil de l’Europe (1950) et du Pacte international relatif aux droits civils et politiques des Nations Unies (1966), ou d’autres instruments internationaux applicables concernant les droits de l’homme, et qui doit intégrer le principe de la proportionnalité.</a:t>
            </a:r>
          </a:p>
          <a:p>
            <a:pPr lvl="0">
              <a:buFont typeface="Arial" panose="020B0604020202020204" pitchFamily="34" charset="0"/>
              <a:buChar char="•"/>
              <a:defRPr/>
            </a:pPr>
            <a:r>
              <a:rPr lang="fr-FR" sz="1600" dirty="0"/>
              <a:t>2- </a:t>
            </a:r>
            <a:r>
              <a:rPr lang="fr-FR" sz="1600" dirty="0">
                <a:solidFill>
                  <a:srgbClr val="FF0000"/>
                </a:solidFill>
              </a:rPr>
              <a:t>Lorsque cela est approprié, eu égard à la nature de la procédure ou du pouvoir concerné, ces conditions et sauvegardes incluent, entre autres, une supervision judiciaire ou d’autres formes de supervision indépendante, des motifs justifiant l’application ainsi que la limitation du champ d’application et de la durée du pouvoir ou de la procédure en question. </a:t>
            </a:r>
          </a:p>
          <a:p>
            <a:pPr lvl="0">
              <a:buFont typeface="Arial" panose="020B0604020202020204" pitchFamily="34" charset="0"/>
              <a:buChar char="•"/>
              <a:defRPr/>
            </a:pPr>
            <a:r>
              <a:rPr lang="fr-FR" sz="1600" dirty="0"/>
              <a:t>3- Dans la mesure où cela est conforme à l’intérêt public, en particulier à la bonne administration de la justice, chaque Partie examine l’effet des pouvoirs et procédures dans cette section sur les </a:t>
            </a:r>
            <a:r>
              <a:rPr lang="fr-FR" sz="1600" dirty="0">
                <a:solidFill>
                  <a:srgbClr val="FF0000"/>
                </a:solidFill>
              </a:rPr>
              <a:t>droits, responsabilités et intérêts légitimes des tiers</a:t>
            </a:r>
            <a:r>
              <a:rPr lang="fr-FR" sz="1600" dirty="0"/>
              <a:t>. </a:t>
            </a:r>
          </a:p>
          <a:p>
            <a:pPr>
              <a:buFont typeface="Arial" panose="020B0604020202020204" pitchFamily="34" charset="0"/>
              <a:buChar char="•"/>
              <a:defRPr/>
            </a:pPr>
            <a:endParaRPr lang="fr-FR" sz="1600" dirty="0">
              <a:solidFill>
                <a:srgbClr val="FF0000"/>
              </a:solidFill>
            </a:endParaRPr>
          </a:p>
          <a:p>
            <a:pPr>
              <a:buFont typeface="Arial" panose="020B0604020202020204" pitchFamily="34" charset="0"/>
              <a:buChar char="•"/>
              <a:defRPr/>
            </a:pPr>
            <a:endParaRPr lang="fr-FR" sz="1600" dirty="0"/>
          </a:p>
        </p:txBody>
      </p:sp>
      <p:sp>
        <p:nvSpPr>
          <p:cNvPr id="23556" name="Espace réservé du numéro de diapositive 3"/>
          <p:cNvSpPr>
            <a:spLocks noGrp="1"/>
          </p:cNvSpPr>
          <p:nvPr>
            <p:ph type="sldNum" sz="quarter" idx="12"/>
          </p:nvPr>
        </p:nvSpPr>
        <p:spPr bwMode="auto">
          <a:noFill/>
          <a:ln>
            <a:miter lim="800000"/>
            <a:headEnd/>
            <a:tailEnd/>
          </a:ln>
        </p:spPr>
        <p:txBody>
          <a:bodyPr/>
          <a:lstStyle/>
          <a:p>
            <a:r>
              <a:rPr lang="en-US" altLang="en-US" dirty="0"/>
              <a:t>!</a:t>
            </a:r>
            <a:fld id="{8DED164C-6357-4EC2-A0B9-DA58306B98D2}" type="slidenum">
              <a:rPr lang="en-US" altLang="en-US"/>
              <a:pPr/>
              <a:t>12</a:t>
            </a:fld>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fr-FR" altLang="en-US" b="1" dirty="0"/>
              <a:t>Vie privée</a:t>
            </a:r>
          </a:p>
        </p:txBody>
      </p:sp>
      <p:sp>
        <p:nvSpPr>
          <p:cNvPr id="25603" name="Content Placeholder 2"/>
          <p:cNvSpPr>
            <a:spLocks noGrp="1"/>
          </p:cNvSpPr>
          <p:nvPr>
            <p:ph idx="1"/>
          </p:nvPr>
        </p:nvSpPr>
        <p:spPr>
          <a:xfrm>
            <a:off x="457200" y="1362075"/>
            <a:ext cx="6096000" cy="4525963"/>
          </a:xfrm>
        </p:spPr>
        <p:txBody>
          <a:bodyPr/>
          <a:lstStyle/>
          <a:p>
            <a:pPr lvl="0" algn="just">
              <a:spcAft>
                <a:spcPts val="0"/>
              </a:spcAft>
              <a:buFont typeface="Arial"/>
              <a:buChar char="•"/>
              <a:tabLst>
                <a:tab pos="457200" algn="l"/>
              </a:tabLst>
            </a:pPr>
            <a:r>
              <a:rPr lang="fr-FR" sz="3000" dirty="0">
                <a:solidFill>
                  <a:srgbClr val="000000"/>
                </a:solidFill>
                <a:ea typeface="MS PGothic"/>
                <a:cs typeface="MS PGothic"/>
              </a:rPr>
              <a:t>Certaines </a:t>
            </a:r>
            <a:r>
              <a:rPr lang="fr-FR" sz="3000" b="1" dirty="0">
                <a:solidFill>
                  <a:srgbClr val="FF0000"/>
                </a:solidFill>
                <a:ea typeface="MS PGothic"/>
                <a:cs typeface="MS PGothic"/>
              </a:rPr>
              <a:t>mesures procédurales</a:t>
            </a:r>
            <a:r>
              <a:rPr lang="fr-FR" sz="3000" dirty="0">
                <a:solidFill>
                  <a:srgbClr val="FF0000"/>
                </a:solidFill>
                <a:ea typeface="MS PGothic"/>
                <a:cs typeface="MS PGothic"/>
              </a:rPr>
              <a:t> </a:t>
            </a:r>
            <a:r>
              <a:rPr lang="fr-FR" sz="3000" dirty="0">
                <a:solidFill>
                  <a:srgbClr val="000000"/>
                </a:solidFill>
                <a:ea typeface="MS PGothic"/>
                <a:cs typeface="MS PGothic"/>
              </a:rPr>
              <a:t>en vertu de la Convention de Budapest représentent une </a:t>
            </a:r>
            <a:r>
              <a:rPr lang="fr-FR" sz="3000" b="1" dirty="0">
                <a:solidFill>
                  <a:srgbClr val="FF0000"/>
                </a:solidFill>
                <a:ea typeface="MS PGothic"/>
                <a:cs typeface="MS PGothic"/>
              </a:rPr>
              <a:t>intrusion</a:t>
            </a:r>
            <a:r>
              <a:rPr lang="fr-FR" sz="3000" dirty="0">
                <a:solidFill>
                  <a:srgbClr val="000000"/>
                </a:solidFill>
                <a:ea typeface="MS PGothic"/>
                <a:cs typeface="MS PGothic"/>
              </a:rPr>
              <a:t> dans la vie </a:t>
            </a:r>
            <a:r>
              <a:rPr lang="fr-FR" sz="3000" dirty="0" smtClean="0">
                <a:solidFill>
                  <a:srgbClr val="000000"/>
                </a:solidFill>
                <a:ea typeface="MS PGothic"/>
                <a:cs typeface="MS PGothic"/>
              </a:rPr>
              <a:t>privée.</a:t>
            </a:r>
            <a:endParaRPr lang="fr-FR" sz="3000" dirty="0">
              <a:cs typeface="Times New Roman"/>
            </a:endParaRPr>
          </a:p>
          <a:p>
            <a:pPr lvl="0" algn="just">
              <a:spcAft>
                <a:spcPts val="0"/>
              </a:spcAft>
              <a:buFont typeface="Arial"/>
              <a:buChar char="•"/>
              <a:tabLst>
                <a:tab pos="457200" algn="l"/>
              </a:tabLst>
            </a:pPr>
            <a:r>
              <a:rPr lang="fr-FR" sz="3000" dirty="0">
                <a:solidFill>
                  <a:srgbClr val="000000"/>
                </a:solidFill>
                <a:ea typeface="MS PGothic"/>
                <a:cs typeface="MS PGothic"/>
              </a:rPr>
              <a:t>La Convention de Budapest reconnaît </a:t>
            </a:r>
            <a:r>
              <a:rPr lang="fr-FR" sz="3000" dirty="0" smtClean="0">
                <a:solidFill>
                  <a:srgbClr val="000000"/>
                </a:solidFill>
                <a:ea typeface="MS PGothic"/>
                <a:cs typeface="MS PGothic"/>
              </a:rPr>
              <a:t>qu’il </a:t>
            </a:r>
            <a:r>
              <a:rPr lang="fr-FR" sz="3000" dirty="0">
                <a:solidFill>
                  <a:srgbClr val="000000"/>
                </a:solidFill>
                <a:ea typeface="MS PGothic"/>
                <a:cs typeface="MS PGothic"/>
              </a:rPr>
              <a:t>faut garantir un </a:t>
            </a:r>
            <a:r>
              <a:rPr lang="fr-FR" sz="3000" b="1" dirty="0">
                <a:solidFill>
                  <a:srgbClr val="FF0000"/>
                </a:solidFill>
                <a:ea typeface="MS PGothic"/>
                <a:cs typeface="MS PGothic"/>
              </a:rPr>
              <a:t>équilibre</a:t>
            </a:r>
            <a:r>
              <a:rPr lang="fr-FR" sz="3000" dirty="0">
                <a:solidFill>
                  <a:srgbClr val="000000"/>
                </a:solidFill>
                <a:ea typeface="MS PGothic"/>
                <a:cs typeface="MS PGothic"/>
              </a:rPr>
              <a:t> entre les </a:t>
            </a:r>
            <a:r>
              <a:rPr lang="fr-FR" sz="3000" b="1" dirty="0">
                <a:solidFill>
                  <a:srgbClr val="FF0000"/>
                </a:solidFill>
                <a:ea typeface="MS PGothic"/>
                <a:cs typeface="MS PGothic"/>
              </a:rPr>
              <a:t>intérêts de l’action répressive</a:t>
            </a:r>
            <a:r>
              <a:rPr lang="fr-FR" sz="3000" dirty="0">
                <a:solidFill>
                  <a:srgbClr val="FF0000"/>
                </a:solidFill>
                <a:ea typeface="MS PGothic"/>
                <a:cs typeface="MS PGothic"/>
              </a:rPr>
              <a:t> </a:t>
            </a:r>
            <a:r>
              <a:rPr lang="fr-FR" sz="3000" dirty="0">
                <a:solidFill>
                  <a:srgbClr val="000000"/>
                </a:solidFill>
                <a:ea typeface="MS PGothic"/>
                <a:cs typeface="MS PGothic"/>
              </a:rPr>
              <a:t>et le </a:t>
            </a:r>
            <a:r>
              <a:rPr lang="fr-FR" sz="3000" b="1" dirty="0">
                <a:solidFill>
                  <a:srgbClr val="FF0000"/>
                </a:solidFill>
                <a:ea typeface="MS PGothic"/>
                <a:cs typeface="MS PGothic"/>
              </a:rPr>
              <a:t>droit au respect de la vie </a:t>
            </a:r>
            <a:r>
              <a:rPr lang="fr-FR" sz="3000" b="1" dirty="0" smtClean="0">
                <a:solidFill>
                  <a:srgbClr val="FF0000"/>
                </a:solidFill>
                <a:ea typeface="MS PGothic"/>
                <a:cs typeface="MS PGothic"/>
              </a:rPr>
              <a:t>privée</a:t>
            </a:r>
            <a:r>
              <a:rPr lang="fr-FR" sz="3000" dirty="0" smtClean="0">
                <a:ea typeface="MS PGothic"/>
                <a:cs typeface="MS PGothic"/>
              </a:rPr>
              <a:t>.</a:t>
            </a:r>
            <a:endParaRPr lang="fr-FR" sz="3000" dirty="0">
              <a:cs typeface="Times New Roman"/>
            </a:endParaRPr>
          </a:p>
        </p:txBody>
      </p:sp>
      <p:sp>
        <p:nvSpPr>
          <p:cNvPr id="25604" name="Slide Number Placeholder 3"/>
          <p:cNvSpPr>
            <a:spLocks noGrp="1"/>
          </p:cNvSpPr>
          <p:nvPr>
            <p:ph type="sldNum" sz="quarter" idx="12"/>
          </p:nvPr>
        </p:nvSpPr>
        <p:spPr bwMode="auto">
          <a:noFill/>
          <a:ln>
            <a:miter lim="800000"/>
            <a:headEnd/>
            <a:tailEnd/>
          </a:ln>
        </p:spPr>
        <p:txBody>
          <a:bodyPr/>
          <a:lstStyle/>
          <a:p>
            <a:r>
              <a:rPr lang="en-US" altLang="en-US" dirty="0"/>
              <a:t>!</a:t>
            </a:r>
            <a:fld id="{E13E83BC-7C5B-4A6D-8138-933780BAC249}" type="slidenum">
              <a:rPr lang="en-US" altLang="en-US"/>
              <a:pPr/>
              <a:t>13</a:t>
            </a:fld>
            <a:endParaRPr lang="en-US" altLang="en-US" dirty="0"/>
          </a:p>
        </p:txBody>
      </p:sp>
      <p:pic>
        <p:nvPicPr>
          <p:cNvPr id="25605" name="Picture 8" descr="Image result for privacy balance clipart"/>
          <p:cNvPicPr>
            <a:picLocks noChangeAspect="1" noChangeArrowheads="1"/>
          </p:cNvPicPr>
          <p:nvPr/>
        </p:nvPicPr>
        <p:blipFill>
          <a:blip r:embed="rId3"/>
          <a:srcRect/>
          <a:stretch>
            <a:fillRect/>
          </a:stretch>
        </p:blipFill>
        <p:spPr bwMode="auto">
          <a:xfrm>
            <a:off x="6810375" y="4449763"/>
            <a:ext cx="2119313" cy="1438275"/>
          </a:xfrm>
          <a:prstGeom prst="rect">
            <a:avLst/>
          </a:prstGeom>
          <a:noFill/>
          <a:ln w="9525">
            <a:noFill/>
            <a:miter lim="800000"/>
            <a:headEnd/>
            <a:tailEnd/>
          </a:ln>
        </p:spPr>
      </p:pic>
      <p:pic>
        <p:nvPicPr>
          <p:cNvPr id="25606" name="Picture 7" descr="Image result for privacy invasion clipart"/>
          <p:cNvPicPr>
            <a:picLocks noChangeAspect="1" noChangeArrowheads="1"/>
          </p:cNvPicPr>
          <p:nvPr/>
        </p:nvPicPr>
        <p:blipFill>
          <a:blip r:embed="rId4"/>
          <a:srcRect/>
          <a:stretch>
            <a:fillRect/>
          </a:stretch>
        </p:blipFill>
        <p:spPr bwMode="auto">
          <a:xfrm>
            <a:off x="6810375" y="1536700"/>
            <a:ext cx="2119313" cy="12319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fr-FR" altLang="en-US" b="1" dirty="0"/>
              <a:t>Vie privée</a:t>
            </a:r>
          </a:p>
        </p:txBody>
      </p:sp>
      <p:sp>
        <p:nvSpPr>
          <p:cNvPr id="27651" name="Content Placeholder 2"/>
          <p:cNvSpPr>
            <a:spLocks noGrp="1"/>
          </p:cNvSpPr>
          <p:nvPr>
            <p:ph idx="1"/>
          </p:nvPr>
        </p:nvSpPr>
        <p:spPr>
          <a:xfrm>
            <a:off x="457200" y="1265238"/>
            <a:ext cx="6632575" cy="4525962"/>
          </a:xfrm>
        </p:spPr>
        <p:txBody>
          <a:bodyPr/>
          <a:lstStyle/>
          <a:p>
            <a:pPr lvl="0" algn="just">
              <a:spcAft>
                <a:spcPts val="0"/>
              </a:spcAft>
              <a:buFont typeface="Arial" panose="020B0604020202020204" pitchFamily="34" charset="0"/>
              <a:buChar char="•"/>
              <a:tabLst>
                <a:tab pos="457200" algn="l"/>
              </a:tabLst>
            </a:pPr>
            <a:r>
              <a:rPr lang="fr-FR" sz="2600" dirty="0">
                <a:solidFill>
                  <a:srgbClr val="000000"/>
                </a:solidFill>
                <a:cs typeface="MS PGothic" panose="020B0600070205080204" pitchFamily="34" charset="-128"/>
              </a:rPr>
              <a:t>Exemples de mesures possibles :</a:t>
            </a:r>
            <a:endParaRPr lang="fr-FR" sz="2600" dirty="0">
              <a:ea typeface="Times New Roman" panose="02020603050405020304" pitchFamily="18" charset="0"/>
              <a:cs typeface="Times New Roman" panose="02020603050405020304" pitchFamily="18" charset="0"/>
            </a:endParaRPr>
          </a:p>
          <a:p>
            <a:pPr lvl="1" algn="just">
              <a:spcAft>
                <a:spcPts val="0"/>
              </a:spcAft>
              <a:buFont typeface="Arial" panose="020B0604020202020204" pitchFamily="34" charset="0"/>
              <a:buChar char="–"/>
              <a:tabLst>
                <a:tab pos="914400" algn="l"/>
              </a:tabLst>
            </a:pPr>
            <a:r>
              <a:rPr lang="fr-FR" sz="2600" b="1" dirty="0">
                <a:solidFill>
                  <a:srgbClr val="FF0000"/>
                </a:solidFill>
                <a:cs typeface="MS PGothic" panose="020B0600070205080204" pitchFamily="34" charset="-128"/>
              </a:rPr>
              <a:t>Restreindre l’accès </a:t>
            </a:r>
            <a:r>
              <a:rPr lang="fr-FR" sz="2600" dirty="0">
                <a:solidFill>
                  <a:srgbClr val="000000"/>
                </a:solidFill>
                <a:cs typeface="MS PGothic" panose="020B0600070205080204" pitchFamily="34" charset="-128"/>
              </a:rPr>
              <a:t>aux preuves électroniques obtenues en le réservant à </a:t>
            </a:r>
            <a:r>
              <a:rPr lang="fr-FR" sz="2600" b="1" dirty="0">
                <a:solidFill>
                  <a:srgbClr val="FF0000"/>
                </a:solidFill>
                <a:cs typeface="MS PGothic" panose="020B0600070205080204" pitchFamily="34" charset="-128"/>
              </a:rPr>
              <a:t>certaines personnes </a:t>
            </a:r>
            <a:r>
              <a:rPr lang="fr-FR" sz="2600" dirty="0">
                <a:cs typeface="MS PGothic" panose="020B0600070205080204" pitchFamily="34" charset="-128"/>
              </a:rPr>
              <a:t>ou en le limitant à </a:t>
            </a:r>
            <a:r>
              <a:rPr lang="fr-FR" sz="2600" b="1" dirty="0">
                <a:solidFill>
                  <a:srgbClr val="FF0000"/>
                </a:solidFill>
                <a:cs typeface="MS PGothic" panose="020B0600070205080204" pitchFamily="34" charset="-128"/>
              </a:rPr>
              <a:t>certaines données ou communications</a:t>
            </a:r>
            <a:endParaRPr lang="fr-FR" sz="2600" dirty="0">
              <a:ea typeface="Times New Roman" panose="02020603050405020304" pitchFamily="18" charset="0"/>
              <a:cs typeface="Times New Roman" panose="02020603050405020304" pitchFamily="18" charset="0"/>
            </a:endParaRPr>
          </a:p>
          <a:p>
            <a:pPr lvl="1" algn="just">
              <a:spcAft>
                <a:spcPts val="0"/>
              </a:spcAft>
              <a:buFont typeface="Arial" panose="020B0604020202020204" pitchFamily="34" charset="0"/>
              <a:buChar char="–"/>
              <a:tabLst>
                <a:tab pos="914400" algn="l"/>
              </a:tabLst>
            </a:pPr>
            <a:r>
              <a:rPr lang="fr-FR" sz="2600" b="1" dirty="0">
                <a:solidFill>
                  <a:srgbClr val="FF0000"/>
                </a:solidFill>
                <a:cs typeface="MS PGothic" panose="020B0600070205080204" pitchFamily="34" charset="-128"/>
              </a:rPr>
              <a:t>Restituer/détruire les copies</a:t>
            </a:r>
            <a:r>
              <a:rPr lang="fr-FR" sz="2600" dirty="0">
                <a:solidFill>
                  <a:srgbClr val="000000"/>
                </a:solidFill>
                <a:cs typeface="MS PGothic" panose="020B0600070205080204" pitchFamily="34" charset="-128"/>
              </a:rPr>
              <a:t> des preuves électroniques obtenues qui se sont avérées non pertinentes pour les investigations</a:t>
            </a:r>
          </a:p>
          <a:p>
            <a:pPr lvl="1" algn="just">
              <a:spcAft>
                <a:spcPts val="0"/>
              </a:spcAft>
              <a:buFont typeface="Arial" panose="020B0604020202020204" pitchFamily="34" charset="0"/>
              <a:buChar char="–"/>
              <a:tabLst>
                <a:tab pos="914400" algn="l"/>
              </a:tabLst>
            </a:pPr>
            <a:r>
              <a:rPr lang="fr-FR" sz="2600" b="1" dirty="0">
                <a:solidFill>
                  <a:srgbClr val="FF0000"/>
                </a:solidFill>
                <a:cs typeface="MS PGothic" panose="020B0600070205080204" pitchFamily="34" charset="-128"/>
              </a:rPr>
              <a:t>Avertir les tiers </a:t>
            </a:r>
            <a:r>
              <a:rPr lang="fr-FR" sz="2600" dirty="0">
                <a:cs typeface="MS PGothic" panose="020B0600070205080204" pitchFamily="34" charset="-128"/>
              </a:rPr>
              <a:t>(uniquement si nécessaire)</a:t>
            </a:r>
            <a:endParaRPr lang="fr-FR" sz="2600" dirty="0">
              <a:solidFill>
                <a:prstClr val="black"/>
              </a:solidFill>
              <a:ea typeface="Times New Roman" panose="02020603050405020304" pitchFamily="18" charset="0"/>
              <a:cs typeface="Times New Roman" panose="02020603050405020304" pitchFamily="18" charset="0"/>
            </a:endParaRPr>
          </a:p>
          <a:p>
            <a:pPr lvl="1" algn="just">
              <a:spcAft>
                <a:spcPts val="0"/>
              </a:spcAft>
              <a:buFont typeface="Arial" panose="020B0604020202020204" pitchFamily="34" charset="0"/>
              <a:buChar char="–"/>
              <a:tabLst>
                <a:tab pos="914400" algn="l"/>
              </a:tabLst>
            </a:pPr>
            <a:endParaRPr lang="fr-FR" sz="11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652" name="Slide Number Placeholder 3"/>
          <p:cNvSpPr>
            <a:spLocks noGrp="1"/>
          </p:cNvSpPr>
          <p:nvPr>
            <p:ph type="sldNum" sz="quarter" idx="12"/>
          </p:nvPr>
        </p:nvSpPr>
        <p:spPr bwMode="auto">
          <a:noFill/>
          <a:ln>
            <a:miter lim="800000"/>
            <a:headEnd/>
            <a:tailEnd/>
          </a:ln>
        </p:spPr>
        <p:txBody>
          <a:bodyPr/>
          <a:lstStyle/>
          <a:p>
            <a:r>
              <a:rPr lang="en-US" altLang="en-US" dirty="0"/>
              <a:t>!</a:t>
            </a:r>
            <a:fld id="{ECEEB820-4FB9-4C88-B76A-169147E090C4}" type="slidenum">
              <a:rPr lang="en-US" altLang="en-US"/>
              <a:pPr/>
              <a:t>14</a:t>
            </a:fld>
            <a:endParaRPr lang="en-US" altLang="en-US" dirty="0"/>
          </a:p>
        </p:txBody>
      </p:sp>
      <p:pic>
        <p:nvPicPr>
          <p:cNvPr id="27653" name="Picture 6" descr="Image result for access restricted clip art"/>
          <p:cNvPicPr>
            <a:picLocks noChangeAspect="1" noChangeArrowheads="1"/>
          </p:cNvPicPr>
          <p:nvPr/>
        </p:nvPicPr>
        <p:blipFill>
          <a:blip r:embed="rId3"/>
          <a:srcRect b="12560"/>
          <a:stretch>
            <a:fillRect/>
          </a:stretch>
        </p:blipFill>
        <p:spPr bwMode="auto">
          <a:xfrm>
            <a:off x="7358063" y="1870075"/>
            <a:ext cx="1546225" cy="901700"/>
          </a:xfrm>
          <a:prstGeom prst="rect">
            <a:avLst/>
          </a:prstGeom>
          <a:noFill/>
          <a:ln w="9525">
            <a:noFill/>
            <a:miter lim="800000"/>
            <a:headEnd/>
            <a:tailEnd/>
          </a:ln>
        </p:spPr>
      </p:pic>
      <p:pic>
        <p:nvPicPr>
          <p:cNvPr id="27654" name="Picture 6" descr="Image result for destroying copies of evidence clipart"/>
          <p:cNvPicPr>
            <a:picLocks noChangeAspect="1" noChangeArrowheads="1"/>
          </p:cNvPicPr>
          <p:nvPr/>
        </p:nvPicPr>
        <p:blipFill>
          <a:blip r:embed="rId4"/>
          <a:srcRect/>
          <a:stretch>
            <a:fillRect/>
          </a:stretch>
        </p:blipFill>
        <p:spPr bwMode="auto">
          <a:xfrm>
            <a:off x="7343775" y="3457575"/>
            <a:ext cx="1560513" cy="11699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r-FR" altLang="en-US" b="1" dirty="0"/>
              <a:t>Nécessité et proportionnalité</a:t>
            </a:r>
          </a:p>
        </p:txBody>
      </p:sp>
      <p:sp>
        <p:nvSpPr>
          <p:cNvPr id="29699" name="Content Placeholder 2"/>
          <p:cNvSpPr>
            <a:spLocks noGrp="1"/>
          </p:cNvSpPr>
          <p:nvPr>
            <p:ph idx="1"/>
          </p:nvPr>
        </p:nvSpPr>
        <p:spPr>
          <a:xfrm>
            <a:off x="457200" y="1744663"/>
            <a:ext cx="8229600" cy="2316162"/>
          </a:xfrm>
        </p:spPr>
        <p:txBody>
          <a:bodyPr/>
          <a:lstStyle/>
          <a:p>
            <a:pPr lvl="0" algn="just">
              <a:spcAft>
                <a:spcPts val="0"/>
              </a:spcAft>
              <a:buFont typeface="Arial" panose="020B0604020202020204" pitchFamily="34" charset="0"/>
              <a:buChar char="•"/>
              <a:tabLst>
                <a:tab pos="457200" algn="l"/>
              </a:tabLst>
            </a:pPr>
            <a:r>
              <a:rPr lang="fr-FR" sz="2800" dirty="0">
                <a:solidFill>
                  <a:srgbClr val="000000"/>
                </a:solidFill>
                <a:latin typeface="Calibri" panose="020F0502020204030204" pitchFamily="34" charset="0"/>
                <a:cs typeface="MS PGothic" panose="020B0600070205080204" pitchFamily="34" charset="-128"/>
              </a:rPr>
              <a:t>La </a:t>
            </a:r>
            <a:r>
              <a:rPr lang="fr-FR" sz="2800" b="1" dirty="0">
                <a:solidFill>
                  <a:srgbClr val="000000"/>
                </a:solidFill>
                <a:latin typeface="Calibri" panose="020F0502020204030204" pitchFamily="34" charset="0"/>
                <a:cs typeface="MS PGothic" panose="020B0600070205080204" pitchFamily="34" charset="-128"/>
              </a:rPr>
              <a:t>divulgation</a:t>
            </a:r>
            <a:r>
              <a:rPr lang="fr-FR" sz="2800" dirty="0">
                <a:solidFill>
                  <a:srgbClr val="000000"/>
                </a:solidFill>
                <a:latin typeface="Calibri" panose="020F0502020204030204" pitchFamily="34" charset="0"/>
                <a:cs typeface="MS PGothic" panose="020B0600070205080204" pitchFamily="34" charset="-128"/>
              </a:rPr>
              <a:t>, la</a:t>
            </a:r>
            <a:r>
              <a:rPr lang="fr-FR" sz="2800" b="1" dirty="0">
                <a:solidFill>
                  <a:srgbClr val="000000"/>
                </a:solidFill>
                <a:latin typeface="Calibri" panose="020F0502020204030204" pitchFamily="34" charset="0"/>
                <a:cs typeface="MS PGothic" panose="020B0600070205080204" pitchFamily="34" charset="-128"/>
              </a:rPr>
              <a:t> copie </a:t>
            </a:r>
            <a:r>
              <a:rPr lang="fr-FR" sz="2800" dirty="0">
                <a:solidFill>
                  <a:srgbClr val="000000"/>
                </a:solidFill>
                <a:latin typeface="Calibri" panose="020F0502020204030204" pitchFamily="34" charset="0"/>
                <a:cs typeface="MS PGothic" panose="020B0600070205080204" pitchFamily="34" charset="-128"/>
              </a:rPr>
              <a:t>et la</a:t>
            </a:r>
            <a:r>
              <a:rPr lang="fr-FR" sz="2800" b="1" dirty="0">
                <a:solidFill>
                  <a:srgbClr val="000000"/>
                </a:solidFill>
                <a:latin typeface="Calibri" panose="020F0502020204030204" pitchFamily="34" charset="0"/>
                <a:cs typeface="MS PGothic" panose="020B0600070205080204" pitchFamily="34" charset="-128"/>
              </a:rPr>
              <a:t> conservation </a:t>
            </a:r>
            <a:r>
              <a:rPr lang="fr-FR" sz="2800" dirty="0">
                <a:solidFill>
                  <a:srgbClr val="000000"/>
                </a:solidFill>
                <a:latin typeface="Calibri" panose="020F0502020204030204" pitchFamily="34" charset="0"/>
                <a:cs typeface="MS PGothic" panose="020B0600070205080204" pitchFamily="34" charset="-128"/>
              </a:rPr>
              <a:t>des données doivent se limiter au </a:t>
            </a:r>
            <a:r>
              <a:rPr lang="fr-FR" sz="2800" b="1" dirty="0">
                <a:solidFill>
                  <a:srgbClr val="000000"/>
                </a:solidFill>
                <a:latin typeface="Calibri" panose="020F0502020204030204" pitchFamily="34" charset="0"/>
                <a:cs typeface="MS PGothic" panose="020B0600070205080204" pitchFamily="34" charset="-128"/>
              </a:rPr>
              <a:t>strict nécessaire aux fins des investigations</a:t>
            </a:r>
            <a:r>
              <a:rPr lang="fr-FR" sz="2800" dirty="0">
                <a:solidFill>
                  <a:srgbClr val="000000"/>
                </a:solidFill>
                <a:latin typeface="Calibri" panose="020F0502020204030204" pitchFamily="34" charset="0"/>
                <a:cs typeface="MS PGothic" panose="020B0600070205080204" pitchFamily="34" charset="-128"/>
              </a:rPr>
              <a:t> et respecter les </a:t>
            </a:r>
            <a:r>
              <a:rPr lang="fr-FR" sz="2800" b="1" dirty="0">
                <a:solidFill>
                  <a:srgbClr val="000000"/>
                </a:solidFill>
                <a:latin typeface="Calibri" panose="020F0502020204030204" pitchFamily="34" charset="0"/>
                <a:cs typeface="MS PGothic" panose="020B0600070205080204" pitchFamily="34" charset="-128"/>
              </a:rPr>
              <a:t>exigences du droit </a:t>
            </a:r>
            <a:r>
              <a:rPr lang="fr-FR" sz="2800" b="1" dirty="0" smtClean="0">
                <a:solidFill>
                  <a:srgbClr val="000000"/>
                </a:solidFill>
                <a:latin typeface="Calibri" panose="020F0502020204030204" pitchFamily="34" charset="0"/>
                <a:cs typeface="MS PGothic" panose="020B0600070205080204" pitchFamily="34" charset="-128"/>
              </a:rPr>
              <a:t>national</a:t>
            </a:r>
            <a:r>
              <a:rPr lang="fr-FR" sz="2800" dirty="0" smtClean="0">
                <a:solidFill>
                  <a:srgbClr val="000000"/>
                </a:solidFill>
                <a:latin typeface="Calibri" panose="020F0502020204030204" pitchFamily="34" charset="0"/>
                <a:cs typeface="MS PGothic" panose="020B0600070205080204" pitchFamily="34" charset="-128"/>
              </a:rPr>
              <a:t>.</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9700" name="Slide Number Placeholder 3"/>
          <p:cNvSpPr>
            <a:spLocks noGrp="1"/>
          </p:cNvSpPr>
          <p:nvPr>
            <p:ph type="sldNum" sz="quarter" idx="12"/>
          </p:nvPr>
        </p:nvSpPr>
        <p:spPr bwMode="auto">
          <a:noFill/>
          <a:ln>
            <a:miter lim="800000"/>
            <a:headEnd/>
            <a:tailEnd/>
          </a:ln>
        </p:spPr>
        <p:txBody>
          <a:bodyPr/>
          <a:lstStyle/>
          <a:p>
            <a:r>
              <a:rPr lang="en-US" altLang="en-US" dirty="0"/>
              <a:t>!</a:t>
            </a:r>
            <a:fld id="{72DF5FC6-67D3-4F16-9A3B-1DBBB85EAB5C}" type="slidenum">
              <a:rPr lang="en-US" altLang="en-US"/>
              <a:pPr/>
              <a:t>15</a:t>
            </a:fld>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p:cNvSpPr>
          <p:nvPr/>
        </p:nvSpPr>
        <p:spPr bwMode="auto">
          <a:xfrm>
            <a:off x="404813" y="1539875"/>
            <a:ext cx="8281987" cy="467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fr-FR" sz="2800" dirty="0"/>
              <a:t>Il appartient aux juges de considérer la </a:t>
            </a:r>
            <a:r>
              <a:rPr lang="fr-FR" sz="2800" b="1" dirty="0">
                <a:solidFill>
                  <a:srgbClr val="FF0000"/>
                </a:solidFill>
              </a:rPr>
              <a:t>confidentialité comme un impératif, voire un principe général des investigations </a:t>
            </a:r>
            <a:r>
              <a:rPr lang="fr-FR" sz="2800" b="1" dirty="0" smtClean="0">
                <a:solidFill>
                  <a:srgbClr val="FF0000"/>
                </a:solidFill>
              </a:rPr>
              <a:t>pénales</a:t>
            </a:r>
            <a:r>
              <a:rPr lang="fr-FR" sz="2800" dirty="0" smtClean="0"/>
              <a:t>.</a:t>
            </a:r>
            <a:endParaRPr lang="fr-FR" sz="2800" dirty="0"/>
          </a:p>
          <a:p>
            <a:pPr algn="just" eaLnBrk="1" hangingPunct="1">
              <a:defRPr/>
            </a:pPr>
            <a:endParaRPr lang="en-GB" altLang="sr-Latn-RS" sz="2800" b="1" dirty="0">
              <a:solidFill>
                <a:srgbClr val="FF0000"/>
              </a:solidFill>
            </a:endParaRPr>
          </a:p>
          <a:p>
            <a:r>
              <a:rPr lang="fr-FR" sz="2800" dirty="0"/>
              <a:t>Ne pas assurer la confidentialité peut </a:t>
            </a:r>
            <a:r>
              <a:rPr lang="fr-FR" sz="2800" dirty="0" smtClean="0"/>
              <a:t>compromettre l’ensemble des investigations.</a:t>
            </a:r>
            <a:endParaRPr lang="fr-FR" sz="2800" dirty="0"/>
          </a:p>
          <a:p>
            <a:pPr algn="just" eaLnBrk="1" hangingPunct="1">
              <a:defRPr/>
            </a:pPr>
            <a:endParaRPr lang="en-GB" altLang="sr-Latn-RS" sz="2800" dirty="0"/>
          </a:p>
          <a:p>
            <a:r>
              <a:rPr lang="fr-FR" sz="2800" dirty="0"/>
              <a:t>Les tiers, tels que les </a:t>
            </a:r>
            <a:r>
              <a:rPr lang="fr-FR" sz="2800" dirty="0" smtClean="0"/>
              <a:t>fournisseurs de </a:t>
            </a:r>
            <a:r>
              <a:rPr lang="fr-FR" sz="2800" dirty="0"/>
              <a:t>services dans le pays ou à l’étranger, ne sont pas toujours juridiquement tenus à la </a:t>
            </a:r>
            <a:r>
              <a:rPr lang="fr-FR" sz="2800" dirty="0" smtClean="0"/>
              <a:t>confidentialité.</a:t>
            </a:r>
            <a:endParaRPr lang="fr-FR" sz="2800" dirty="0"/>
          </a:p>
          <a:p>
            <a:pPr algn="just" eaLnBrk="1" hangingPunct="1">
              <a:defRPr/>
            </a:pPr>
            <a:endParaRPr lang="en-GB" altLang="sr-Latn-RS" sz="3000" b="1" dirty="0">
              <a:solidFill>
                <a:srgbClr val="FF0000"/>
              </a:solidFill>
            </a:endParaRPr>
          </a:p>
          <a:p>
            <a:pPr marL="0" indent="0" algn="just" eaLnBrk="1" hangingPunct="1">
              <a:buFont typeface="Arial" panose="020B0604020202020204" pitchFamily="34" charset="0"/>
              <a:buNone/>
              <a:defRPr/>
            </a:pPr>
            <a:endParaRPr lang="en-GB" altLang="sr-Latn-RS" sz="3000" b="1" dirty="0">
              <a:solidFill>
                <a:srgbClr val="FF0000"/>
              </a:solidFill>
            </a:endParaRPr>
          </a:p>
        </p:txBody>
      </p:sp>
      <p:sp>
        <p:nvSpPr>
          <p:cNvPr id="2" name="TextBox 1"/>
          <p:cNvSpPr txBox="1"/>
          <p:nvPr/>
        </p:nvSpPr>
        <p:spPr>
          <a:xfrm>
            <a:off x="350838" y="1460500"/>
            <a:ext cx="8229600" cy="554038"/>
          </a:xfrm>
          <a:prstGeom prst="rect">
            <a:avLst/>
          </a:prstGeom>
          <a:noFill/>
        </p:spPr>
        <p:txBody>
          <a:bodyPr>
            <a:spAutoFit/>
          </a:bodyPr>
          <a:lstStyle/>
          <a:p>
            <a:pPr marL="457200" indent="-457200" algn="just">
              <a:buFont typeface="Arial" panose="020B0604020202020204" pitchFamily="34" charset="0"/>
              <a:buChar char="•"/>
              <a:defRPr/>
            </a:pPr>
            <a:endParaRPr lang="en-US" sz="3000" dirty="0">
              <a:latin typeface="+mj-lt"/>
              <a:cs typeface="Arial" panose="020B0604020202020204" pitchFamily="34" charset="0"/>
            </a:endParaRPr>
          </a:p>
        </p:txBody>
      </p:sp>
      <p:sp>
        <p:nvSpPr>
          <p:cNvPr id="31748" name="Title 2"/>
          <p:cNvSpPr>
            <a:spLocks noGrp="1"/>
          </p:cNvSpPr>
          <p:nvPr>
            <p:ph type="title"/>
          </p:nvPr>
        </p:nvSpPr>
        <p:spPr/>
        <p:txBody>
          <a:bodyPr/>
          <a:lstStyle/>
          <a:p>
            <a:r>
              <a:rPr lang="fr-FR" altLang="fr-FR" b="1" dirty="0"/>
              <a:t>Confidentialité</a:t>
            </a:r>
          </a:p>
        </p:txBody>
      </p:sp>
      <p:pic>
        <p:nvPicPr>
          <p:cNvPr id="31749" name="Picture 10" descr="Image result for clipart confidentiality criminal"/>
          <p:cNvPicPr>
            <a:picLocks noChangeAspect="1" noChangeArrowheads="1"/>
          </p:cNvPicPr>
          <p:nvPr/>
        </p:nvPicPr>
        <p:blipFill>
          <a:blip r:embed="rId3"/>
          <a:srcRect/>
          <a:stretch>
            <a:fillRect/>
          </a:stretch>
        </p:blipFill>
        <p:spPr bwMode="auto">
          <a:xfrm>
            <a:off x="7291388" y="152400"/>
            <a:ext cx="1739900" cy="1741488"/>
          </a:xfrm>
          <a:prstGeom prst="rect">
            <a:avLst/>
          </a:prstGeom>
          <a:noFill/>
          <a:ln w="9525">
            <a:noFill/>
            <a:miter lim="800000"/>
            <a:headEnd/>
            <a:tailEnd/>
          </a:ln>
        </p:spPr>
      </p:pic>
      <p:sp>
        <p:nvSpPr>
          <p:cNvPr id="31750" name="Espace réservé du numéro de diapositive 2"/>
          <p:cNvSpPr>
            <a:spLocks noGrp="1"/>
          </p:cNvSpPr>
          <p:nvPr>
            <p:ph type="sldNum" sz="quarter" idx="12"/>
          </p:nvPr>
        </p:nvSpPr>
        <p:spPr bwMode="auto">
          <a:noFill/>
          <a:ln>
            <a:miter lim="800000"/>
            <a:headEnd/>
            <a:tailEnd/>
          </a:ln>
        </p:spPr>
        <p:txBody>
          <a:bodyPr/>
          <a:lstStyle/>
          <a:p>
            <a:r>
              <a:rPr lang="en-US" altLang="en-US" dirty="0"/>
              <a:t>!</a:t>
            </a:r>
            <a:fld id="{54384BEB-B9F5-4D99-A048-C8609A084F09}" type="slidenum">
              <a:rPr lang="en-US" altLang="en-US"/>
              <a:pPr/>
              <a:t>16</a:t>
            </a:fld>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txBox="1">
            <a:spLocks/>
          </p:cNvSpPr>
          <p:nvPr/>
        </p:nvSpPr>
        <p:spPr bwMode="auto">
          <a:xfrm>
            <a:off x="350838" y="1460500"/>
            <a:ext cx="8515350" cy="5337175"/>
          </a:xfrm>
          <a:prstGeom prst="rect">
            <a:avLst/>
          </a:prstGeom>
          <a:noFill/>
          <a:ln w="9525">
            <a:noFill/>
            <a:miter lim="800000"/>
            <a:headEnd/>
            <a:tailEnd/>
          </a:ln>
        </p:spPr>
        <p:txBody>
          <a:bodyPr/>
          <a:lstStyle/>
          <a:p>
            <a:pPr marL="342900" lvl="0" indent="-342900" algn="just">
              <a:spcAft>
                <a:spcPts val="0"/>
              </a:spcAft>
              <a:buFont typeface="Arial" panose="020B0604020202020204" pitchFamily="34" charset="0"/>
              <a:buChar char="•"/>
              <a:tabLst>
                <a:tab pos="457200" algn="l"/>
              </a:tabLst>
            </a:pPr>
            <a:r>
              <a:rPr lang="fr-FR" sz="3000" dirty="0">
                <a:solidFill>
                  <a:srgbClr val="000000"/>
                </a:solidFill>
                <a:latin typeface="Calibri" panose="020F0502020204030204" pitchFamily="34" charset="0"/>
                <a:cs typeface="Times New Roman" panose="02020603050405020304" pitchFamily="18" charset="0"/>
              </a:rPr>
              <a:t>La Convention de Budapest requiert la confidentialité pour certaines procédures :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776288" y="3046413"/>
            <a:ext cx="8229600" cy="554037"/>
          </a:xfrm>
          <a:prstGeom prst="rect">
            <a:avLst/>
          </a:prstGeom>
          <a:noFill/>
        </p:spPr>
        <p:txBody>
          <a:bodyPr>
            <a:spAutoFit/>
          </a:bodyPr>
          <a:lstStyle/>
          <a:p>
            <a:pPr marL="457200" indent="-457200" algn="just">
              <a:buFont typeface="Arial" panose="020B0604020202020204" pitchFamily="34" charset="0"/>
              <a:buChar char="•"/>
              <a:defRPr/>
            </a:pPr>
            <a:endParaRPr lang="en-US" sz="3000" dirty="0">
              <a:latin typeface="+mj-lt"/>
              <a:cs typeface="Arial" panose="020B0604020202020204" pitchFamily="34" charset="0"/>
            </a:endParaRPr>
          </a:p>
        </p:txBody>
      </p:sp>
      <p:sp>
        <p:nvSpPr>
          <p:cNvPr id="33796" name="Title 2"/>
          <p:cNvSpPr>
            <a:spLocks noGrp="1"/>
          </p:cNvSpPr>
          <p:nvPr>
            <p:ph type="title"/>
          </p:nvPr>
        </p:nvSpPr>
        <p:spPr/>
        <p:txBody>
          <a:bodyPr/>
          <a:lstStyle/>
          <a:p>
            <a:r>
              <a:rPr lang="fr-FR" altLang="fr-FR" b="1" dirty="0"/>
              <a:t>Confidentialité</a:t>
            </a:r>
          </a:p>
        </p:txBody>
      </p:sp>
      <p:pic>
        <p:nvPicPr>
          <p:cNvPr id="33797" name="Picture 3"/>
          <p:cNvPicPr>
            <a:picLocks noChangeAspect="1"/>
          </p:cNvPicPr>
          <p:nvPr/>
        </p:nvPicPr>
        <p:blipFill>
          <a:blip r:embed="rId3"/>
          <a:srcRect/>
          <a:stretch>
            <a:fillRect/>
          </a:stretch>
        </p:blipFill>
        <p:spPr bwMode="auto">
          <a:xfrm>
            <a:off x="0" y="3167063"/>
            <a:ext cx="9144000" cy="1044575"/>
          </a:xfrm>
          <a:prstGeom prst="rect">
            <a:avLst/>
          </a:prstGeom>
          <a:noFill/>
          <a:ln w="9525">
            <a:noFill/>
            <a:miter lim="800000"/>
            <a:headEnd/>
            <a:tailEnd/>
          </a:ln>
        </p:spPr>
      </p:pic>
      <p:pic>
        <p:nvPicPr>
          <p:cNvPr id="33798" name="Picture 4"/>
          <p:cNvPicPr>
            <a:picLocks noChangeAspect="1"/>
          </p:cNvPicPr>
          <p:nvPr/>
        </p:nvPicPr>
        <p:blipFill>
          <a:blip r:embed="rId4"/>
          <a:srcRect/>
          <a:stretch>
            <a:fillRect/>
          </a:stretch>
        </p:blipFill>
        <p:spPr bwMode="auto">
          <a:xfrm>
            <a:off x="0" y="4330700"/>
            <a:ext cx="9144000" cy="742950"/>
          </a:xfrm>
          <a:prstGeom prst="rect">
            <a:avLst/>
          </a:prstGeom>
          <a:noFill/>
          <a:ln w="9525">
            <a:noFill/>
            <a:miter lim="800000"/>
            <a:headEnd/>
            <a:tailEnd/>
          </a:ln>
        </p:spPr>
      </p:pic>
      <p:pic>
        <p:nvPicPr>
          <p:cNvPr id="33799" name="Picture 5"/>
          <p:cNvPicPr>
            <a:picLocks noChangeAspect="1"/>
          </p:cNvPicPr>
          <p:nvPr/>
        </p:nvPicPr>
        <p:blipFill>
          <a:blip r:embed="rId5"/>
          <a:srcRect/>
          <a:stretch>
            <a:fillRect/>
          </a:stretch>
        </p:blipFill>
        <p:spPr bwMode="auto">
          <a:xfrm>
            <a:off x="0" y="5370513"/>
            <a:ext cx="9144000" cy="809625"/>
          </a:xfrm>
          <a:prstGeom prst="rect">
            <a:avLst/>
          </a:prstGeom>
          <a:noFill/>
          <a:ln w="9525">
            <a:noFill/>
            <a:miter lim="800000"/>
            <a:headEnd/>
            <a:tailEnd/>
          </a:ln>
        </p:spPr>
      </p:pic>
      <p:sp>
        <p:nvSpPr>
          <p:cNvPr id="33800" name="Espace réservé du numéro de diapositive 2"/>
          <p:cNvSpPr>
            <a:spLocks noGrp="1"/>
          </p:cNvSpPr>
          <p:nvPr>
            <p:ph type="sldNum" sz="quarter" idx="12"/>
          </p:nvPr>
        </p:nvSpPr>
        <p:spPr bwMode="auto">
          <a:noFill/>
          <a:ln>
            <a:miter lim="800000"/>
            <a:headEnd/>
            <a:tailEnd/>
          </a:ln>
        </p:spPr>
        <p:txBody>
          <a:bodyPr/>
          <a:lstStyle/>
          <a:p>
            <a:r>
              <a:rPr lang="en-US" altLang="en-US" dirty="0"/>
              <a:t>!</a:t>
            </a:r>
            <a:fld id="{7F3A8213-B03C-4563-9D36-F7022FF3C41B}" type="slidenum">
              <a:rPr lang="en-US" altLang="en-US"/>
              <a:pPr/>
              <a:t>17</a:t>
            </a:fld>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fr-FR" altLang="en-US" b="1" dirty="0"/>
              <a:t>Autres considérations</a:t>
            </a:r>
          </a:p>
        </p:txBody>
      </p:sp>
      <p:sp>
        <p:nvSpPr>
          <p:cNvPr id="35843" name="Content Placeholder 2"/>
          <p:cNvSpPr>
            <a:spLocks noGrp="1"/>
          </p:cNvSpPr>
          <p:nvPr>
            <p:ph idx="1"/>
          </p:nvPr>
        </p:nvSpPr>
        <p:spPr>
          <a:xfrm>
            <a:off x="457200" y="1417638"/>
            <a:ext cx="7815263" cy="4525962"/>
          </a:xfrm>
        </p:spPr>
        <p:txBody>
          <a:bodyPr/>
          <a:lstStyle/>
          <a:p>
            <a:pPr lvl="0" algn="just">
              <a:spcAft>
                <a:spcPts val="0"/>
              </a:spcAft>
              <a:buFont typeface="Arial" panose="020B0604020202020204" pitchFamily="34" charset="0"/>
              <a:buChar char="•"/>
              <a:tabLst>
                <a:tab pos="457200" algn="l"/>
              </a:tabLst>
            </a:pPr>
            <a:r>
              <a:rPr lang="fr-FR" sz="3000" dirty="0">
                <a:solidFill>
                  <a:srgbClr val="000000"/>
                </a:solidFill>
                <a:latin typeface="Calibri" panose="020F0502020204030204" pitchFamily="34" charset="0"/>
                <a:cs typeface="MS PGothic" panose="020B0600070205080204" pitchFamily="34" charset="-128"/>
              </a:rPr>
              <a:t>Si les données informatiques demandées risques de violer le </a:t>
            </a:r>
            <a:r>
              <a:rPr lang="fr-FR" sz="3000" b="1" dirty="0">
                <a:solidFill>
                  <a:srgbClr val="FF0000"/>
                </a:solidFill>
                <a:latin typeface="Calibri" panose="020F0502020204030204" pitchFamily="34" charset="0"/>
                <a:cs typeface="MS PGothic" panose="020B0600070205080204" pitchFamily="34" charset="-128"/>
              </a:rPr>
              <a:t>secret religieux, journalistique ou médical</a:t>
            </a:r>
            <a:r>
              <a:rPr lang="fr-FR" sz="3000" dirty="0">
                <a:solidFill>
                  <a:srgbClr val="FF0000"/>
                </a:solidFill>
                <a:latin typeface="Calibri" panose="020F0502020204030204" pitchFamily="34" charset="0"/>
                <a:cs typeface="MS PGothic" panose="020B0600070205080204" pitchFamily="34" charset="-128"/>
              </a:rPr>
              <a:t> </a:t>
            </a:r>
            <a:r>
              <a:rPr lang="fr-FR" sz="3000" dirty="0">
                <a:latin typeface="Calibri" panose="020F0502020204030204" pitchFamily="34" charset="0"/>
                <a:cs typeface="MS PGothic" panose="020B0600070205080204" pitchFamily="34" charset="-128"/>
              </a:rPr>
              <a:t>ou la </a:t>
            </a:r>
            <a:r>
              <a:rPr lang="fr-FR" sz="3000" b="1" dirty="0">
                <a:solidFill>
                  <a:srgbClr val="FF0000"/>
                </a:solidFill>
                <a:latin typeface="Calibri" panose="020F0502020204030204" pitchFamily="34" charset="0"/>
                <a:cs typeface="MS PGothic" panose="020B0600070205080204" pitchFamily="34" charset="-128"/>
              </a:rPr>
              <a:t>confidentialité des échanges avec les </a:t>
            </a:r>
            <a:r>
              <a:rPr lang="fr-FR" sz="3000" b="1" dirty="0" smtClean="0">
                <a:solidFill>
                  <a:srgbClr val="FF0000"/>
                </a:solidFill>
                <a:latin typeface="Calibri" panose="020F0502020204030204" pitchFamily="34" charset="0"/>
                <a:cs typeface="MS PGothic" panose="020B0600070205080204" pitchFamily="34" charset="-128"/>
              </a:rPr>
              <a:t>avocats</a:t>
            </a:r>
            <a:r>
              <a:rPr lang="fr-FR" sz="3000" dirty="0" smtClean="0">
                <a:latin typeface="Calibri" panose="020F0502020204030204" pitchFamily="34" charset="0"/>
                <a:cs typeface="MS PGothic" panose="020B0600070205080204" pitchFamily="34" charset="-128"/>
              </a:rPr>
              <a:t>, </a:t>
            </a:r>
            <a:r>
              <a:rPr lang="fr-FR" sz="3000" dirty="0">
                <a:latin typeface="Calibri" panose="020F0502020204030204" pitchFamily="34" charset="0"/>
                <a:cs typeface="MS PGothic" panose="020B0600070205080204" pitchFamily="34" charset="-128"/>
              </a:rPr>
              <a:t>une analyse du droit s’impose, ces situations étant généralement encadrées par des conditions spécifiques.</a:t>
            </a:r>
            <a:endParaRPr lang="fr-FR" sz="3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5844" name="Slide Number Placeholder 3"/>
          <p:cNvSpPr>
            <a:spLocks noGrp="1"/>
          </p:cNvSpPr>
          <p:nvPr>
            <p:ph type="sldNum" sz="quarter" idx="12"/>
          </p:nvPr>
        </p:nvSpPr>
        <p:spPr bwMode="auto">
          <a:noFill/>
          <a:ln>
            <a:miter lim="800000"/>
            <a:headEnd/>
            <a:tailEnd/>
          </a:ln>
        </p:spPr>
        <p:txBody>
          <a:bodyPr/>
          <a:lstStyle/>
          <a:p>
            <a:r>
              <a:rPr lang="en-US" altLang="en-US" dirty="0"/>
              <a:t>!</a:t>
            </a:r>
            <a:fld id="{53C023BA-60F7-4411-96EE-36718156B3DA}" type="slidenum">
              <a:rPr lang="en-US" altLang="en-US"/>
              <a:pPr/>
              <a:t>18</a:t>
            </a:fld>
            <a:endParaRPr lang="en-US" altLang="en-US" dirty="0"/>
          </a:p>
        </p:txBody>
      </p:sp>
      <p:pic>
        <p:nvPicPr>
          <p:cNvPr id="35845" name="Picture 6" descr="Image result for legal privilege clipart"/>
          <p:cNvPicPr>
            <a:picLocks noChangeAspect="1" noChangeArrowheads="1"/>
          </p:cNvPicPr>
          <p:nvPr/>
        </p:nvPicPr>
        <p:blipFill>
          <a:blip r:embed="rId3"/>
          <a:srcRect/>
          <a:stretch>
            <a:fillRect/>
          </a:stretch>
        </p:blipFill>
        <p:spPr bwMode="auto">
          <a:xfrm>
            <a:off x="2466975" y="4686300"/>
            <a:ext cx="4086225" cy="13874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350838" y="304800"/>
            <a:ext cx="8229600" cy="1143000"/>
          </a:xfrm>
        </p:spPr>
        <p:txBody>
          <a:bodyPr/>
          <a:lstStyle/>
          <a:p>
            <a:pPr eaLnBrk="1" hangingPunct="1"/>
            <a:r>
              <a:rPr lang="fr-FR" b="1" dirty="0"/>
              <a:t>Champ d’application</a:t>
            </a:r>
          </a:p>
        </p:txBody>
      </p:sp>
      <p:sp>
        <p:nvSpPr>
          <p:cNvPr id="37891" name="Rectangle 3"/>
          <p:cNvSpPr txBox="1">
            <a:spLocks/>
          </p:cNvSpPr>
          <p:nvPr/>
        </p:nvSpPr>
        <p:spPr bwMode="auto">
          <a:xfrm>
            <a:off x="457200" y="1765300"/>
            <a:ext cx="8229600" cy="3732213"/>
          </a:xfrm>
          <a:prstGeom prst="rect">
            <a:avLst/>
          </a:prstGeom>
          <a:noFill/>
          <a:ln w="9525">
            <a:noFill/>
            <a:miter lim="800000"/>
            <a:headEnd/>
            <a:tailEnd/>
          </a:ln>
        </p:spPr>
        <p:txBody>
          <a:bodyPr/>
          <a:lstStyle/>
          <a:p>
            <a:pPr marL="342900" lvl="0" indent="-342900" algn="just">
              <a:spcAft>
                <a:spcPts val="0"/>
              </a:spcAft>
              <a:buFont typeface="Arial" panose="020B0604020202020204" pitchFamily="34" charset="0"/>
              <a:buChar char="•"/>
              <a:tabLst>
                <a:tab pos="457200" algn="l"/>
              </a:tabLst>
            </a:pPr>
            <a:r>
              <a:rPr lang="fr-FR" sz="3000" dirty="0">
                <a:solidFill>
                  <a:srgbClr val="000000"/>
                </a:solidFill>
                <a:latin typeface="Calibri" panose="020F0502020204030204" pitchFamily="34" charset="0"/>
                <a:cs typeface="Times New Roman" panose="02020603050405020304" pitchFamily="18" charset="0"/>
              </a:rPr>
              <a:t>L’autorisation est-elle demandée </a:t>
            </a:r>
            <a:r>
              <a:rPr lang="fr-FR" sz="3000" dirty="0">
                <a:latin typeface="Calibri" panose="020F0502020204030204" pitchFamily="34" charset="0"/>
                <a:cs typeface="Times New Roman" panose="02020603050405020304" pitchFamily="18" charset="0"/>
              </a:rPr>
              <a:t>aux fins </a:t>
            </a:r>
            <a:r>
              <a:rPr lang="fr-FR" sz="3000" b="1" dirty="0" smtClean="0">
                <a:solidFill>
                  <a:srgbClr val="FF0000"/>
                </a:solidFill>
                <a:latin typeface="Calibri" panose="020F0502020204030204" pitchFamily="34" charset="0"/>
                <a:cs typeface="Times New Roman" panose="02020603050405020304" pitchFamily="18" charset="0"/>
              </a:rPr>
              <a:t>d’investigations </a:t>
            </a:r>
            <a:r>
              <a:rPr lang="fr-FR" sz="3000" b="1" dirty="0">
                <a:solidFill>
                  <a:srgbClr val="FF0000"/>
                </a:solidFill>
                <a:latin typeface="Calibri" panose="020F0502020204030204" pitchFamily="34" charset="0"/>
                <a:cs typeface="Times New Roman" panose="02020603050405020304" pitchFamily="18" charset="0"/>
              </a:rPr>
              <a:t>ou de procédures pénales spécifiques </a:t>
            </a:r>
            <a:r>
              <a:rPr lang="fr-FR" sz="3000" dirty="0">
                <a:latin typeface="Calibri" panose="020F0502020204030204" pitchFamily="34" charset="0"/>
                <a:cs typeface="Times New Roman" panose="02020603050405020304" pitchFamily="18" charset="0"/>
              </a:rPr>
              <a:t>?</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tabLst>
                <a:tab pos="457200" algn="l"/>
              </a:tabLst>
            </a:pPr>
            <a:r>
              <a:rPr lang="fr-FR" sz="3000" dirty="0">
                <a:solidFill>
                  <a:srgbClr val="000000"/>
                </a:solidFill>
                <a:latin typeface="Calibri" panose="020F0502020204030204" pitchFamily="34" charset="0"/>
                <a:cs typeface="Times New Roman" panose="02020603050405020304" pitchFamily="18" charset="0"/>
              </a:rPr>
              <a:t>L’autorisation est-elle demandée en vue de </a:t>
            </a:r>
            <a:r>
              <a:rPr lang="fr-FR" sz="3000" b="1" dirty="0">
                <a:solidFill>
                  <a:srgbClr val="FF0000"/>
                </a:solidFill>
                <a:latin typeface="Calibri" panose="020F0502020204030204" pitchFamily="34" charset="0"/>
                <a:cs typeface="Times New Roman" panose="02020603050405020304" pitchFamily="18" charset="0"/>
              </a:rPr>
              <a:t>recueillir des preuves électroniques</a:t>
            </a:r>
            <a:r>
              <a:rPr lang="fr-FR" sz="3000" dirty="0">
                <a:solidFill>
                  <a:srgbClr val="FF0000"/>
                </a:solidFill>
                <a:latin typeface="Calibri" panose="020F0502020204030204" pitchFamily="34" charset="0"/>
                <a:cs typeface="Times New Roman" panose="02020603050405020304" pitchFamily="18" charset="0"/>
              </a:rPr>
              <a:t> </a:t>
            </a:r>
            <a:r>
              <a:rPr lang="fr-FR" sz="3000" dirty="0">
                <a:solidFill>
                  <a:srgbClr val="000000"/>
                </a:solidFill>
                <a:latin typeface="Calibri" panose="020F0502020204030204" pitchFamily="34" charset="0"/>
                <a:cs typeface="Times New Roman" panose="02020603050405020304" pitchFamily="18" charset="0"/>
              </a:rPr>
              <a:t>?</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tabLst>
                <a:tab pos="457200" algn="l"/>
              </a:tabLst>
            </a:pPr>
            <a:r>
              <a:rPr lang="fr-FR" sz="3000" dirty="0">
                <a:solidFill>
                  <a:srgbClr val="000000"/>
                </a:solidFill>
                <a:latin typeface="Calibri" panose="020F0502020204030204" pitchFamily="34" charset="0"/>
                <a:cs typeface="Times New Roman" panose="02020603050405020304" pitchFamily="18" charset="0"/>
              </a:rPr>
              <a:t>Le cas échéant, y a-t-il eu une demande de </a:t>
            </a:r>
            <a:r>
              <a:rPr lang="fr-FR" sz="3000" b="1" dirty="0">
                <a:solidFill>
                  <a:srgbClr val="FF0000"/>
                </a:solidFill>
                <a:latin typeface="Calibri" panose="020F0502020204030204" pitchFamily="34" charset="0"/>
                <a:cs typeface="Times New Roman" panose="02020603050405020304" pitchFamily="18" charset="0"/>
              </a:rPr>
              <a:t>conservation rapide</a:t>
            </a:r>
            <a:r>
              <a:rPr lang="fr-FR" sz="3000" dirty="0">
                <a:solidFill>
                  <a:srgbClr val="FF0000"/>
                </a:solidFill>
                <a:latin typeface="Calibri" panose="020F0502020204030204" pitchFamily="34" charset="0"/>
                <a:cs typeface="Times New Roman" panose="02020603050405020304" pitchFamily="18" charset="0"/>
              </a:rPr>
              <a:t> </a:t>
            </a:r>
            <a:r>
              <a:rPr lang="fr-FR" sz="3000" dirty="0">
                <a:solidFill>
                  <a:srgbClr val="000000"/>
                </a:solidFill>
                <a:latin typeface="Calibri" panose="020F0502020204030204" pitchFamily="34" charset="0"/>
                <a:cs typeface="Times New Roman" panose="02020603050405020304" pitchFamily="18" charset="0"/>
              </a:rPr>
              <a:t>des données visées ? </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tabLst>
                <a:tab pos="457200" algn="l"/>
              </a:tabLst>
            </a:pPr>
            <a:r>
              <a:rPr lang="fr-FR" sz="3000" dirty="0">
                <a:solidFill>
                  <a:srgbClr val="000000"/>
                </a:solidFill>
                <a:latin typeface="Calibri" panose="020F0502020204030204" pitchFamily="34" charset="0"/>
                <a:cs typeface="Times New Roman" panose="02020603050405020304" pitchFamily="18" charset="0"/>
              </a:rPr>
              <a:t>À quelle fin la mesure est-elle nécessaire ?</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eaLnBrk="1" hangingPunct="1">
              <a:spcBef>
                <a:spcPct val="20000"/>
              </a:spcBef>
              <a:buFont typeface="Arial" charset="0"/>
              <a:buChar char="•"/>
            </a:pPr>
            <a:endParaRPr lang="en-GB" sz="3000" dirty="0">
              <a:latin typeface="Calibri" pitchFamily="34" charset="0"/>
            </a:endParaRPr>
          </a:p>
          <a:p>
            <a:pPr marL="342900" indent="-342900" algn="just" eaLnBrk="1" hangingPunct="1">
              <a:spcBef>
                <a:spcPct val="20000"/>
              </a:spcBef>
              <a:buFont typeface="Arial" charset="0"/>
              <a:buChar char="•"/>
            </a:pPr>
            <a:endParaRPr lang="en-GB" sz="3000" dirty="0">
              <a:latin typeface="Calibri" pitchFamily="34" charset="0"/>
            </a:endParaRPr>
          </a:p>
        </p:txBody>
      </p:sp>
      <p:sp>
        <p:nvSpPr>
          <p:cNvPr id="37892" name="Espace réservé du numéro de diapositive 1"/>
          <p:cNvSpPr>
            <a:spLocks noGrp="1"/>
          </p:cNvSpPr>
          <p:nvPr>
            <p:ph type="sldNum" sz="quarter" idx="12"/>
          </p:nvPr>
        </p:nvSpPr>
        <p:spPr bwMode="auto">
          <a:noFill/>
          <a:ln>
            <a:miter lim="800000"/>
            <a:headEnd/>
            <a:tailEnd/>
          </a:ln>
        </p:spPr>
        <p:txBody>
          <a:bodyPr/>
          <a:lstStyle/>
          <a:p>
            <a:r>
              <a:rPr lang="en-US" altLang="en-US" dirty="0"/>
              <a:t>!</a:t>
            </a:r>
            <a:fld id="{D0AB0482-C7C2-46BB-BDBE-DDF7921A4514}" type="slidenum">
              <a:rPr lang="en-US" altLang="en-US"/>
              <a:pPr/>
              <a:t>19</a:t>
            </a:fld>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774700"/>
          </a:xfrm>
        </p:spPr>
        <p:txBody>
          <a:bodyPr/>
          <a:lstStyle/>
          <a:p>
            <a:r>
              <a:rPr lang="fr-FR" b="1" dirty="0"/>
              <a:t>Plan de la session</a:t>
            </a:r>
          </a:p>
        </p:txBody>
      </p:sp>
      <p:sp>
        <p:nvSpPr>
          <p:cNvPr id="3075" name="Content Placeholder 2"/>
          <p:cNvSpPr>
            <a:spLocks noGrp="1"/>
          </p:cNvSpPr>
          <p:nvPr>
            <p:ph idx="1"/>
          </p:nvPr>
        </p:nvSpPr>
        <p:spPr>
          <a:xfrm>
            <a:off x="457200" y="1639888"/>
            <a:ext cx="8513763" cy="4899025"/>
          </a:xfrm>
        </p:spPr>
        <p:txBody>
          <a:bodyPr/>
          <a:lstStyle/>
          <a:p>
            <a:pPr lvl="0"/>
            <a:r>
              <a:rPr lang="fr-FR" sz="2800" b="1" dirty="0"/>
              <a:t>1</a:t>
            </a:r>
            <a:r>
              <a:rPr lang="fr-FR" sz="2800" b="1" baseline="30000" dirty="0"/>
              <a:t>re</a:t>
            </a:r>
            <a:r>
              <a:rPr lang="fr-FR" sz="2800" b="1" dirty="0"/>
              <a:t> partie</a:t>
            </a:r>
            <a:endParaRPr lang="fr-FR" sz="2800" dirty="0"/>
          </a:p>
          <a:p>
            <a:r>
              <a:rPr lang="en-US" sz="2800" dirty="0"/>
              <a:t>	</a:t>
            </a:r>
            <a:r>
              <a:rPr lang="fr-FR" sz="2800" dirty="0"/>
              <a:t>Mesures procédurales – Convention de Budapest et droit national</a:t>
            </a:r>
          </a:p>
          <a:p>
            <a:pPr lvl="0"/>
            <a:r>
              <a:rPr lang="fr-FR" sz="2800" b="1" dirty="0"/>
              <a:t>2</a:t>
            </a:r>
            <a:r>
              <a:rPr lang="fr-FR" sz="2800" b="1" baseline="30000" dirty="0"/>
              <a:t>e</a:t>
            </a:r>
            <a:r>
              <a:rPr lang="fr-FR" sz="2800" b="1" dirty="0"/>
              <a:t> partie</a:t>
            </a:r>
            <a:r>
              <a:rPr lang="fr-FR" sz="2800" dirty="0"/>
              <a:t> </a:t>
            </a:r>
          </a:p>
          <a:p>
            <a:r>
              <a:rPr lang="en-US" sz="2800" dirty="0"/>
              <a:t>	</a:t>
            </a:r>
            <a:r>
              <a:rPr lang="fr-FR" sz="2800" dirty="0"/>
              <a:t>Conditions et sauvegardes</a:t>
            </a:r>
          </a:p>
          <a:p>
            <a:pPr lvl="0"/>
            <a:r>
              <a:rPr lang="fr-FR" sz="2800" b="1" dirty="0"/>
              <a:t>3</a:t>
            </a:r>
            <a:r>
              <a:rPr lang="fr-FR" sz="2800" b="1" baseline="30000" dirty="0"/>
              <a:t>e</a:t>
            </a:r>
            <a:r>
              <a:rPr lang="fr-FR" sz="2800" b="1" dirty="0"/>
              <a:t> partie</a:t>
            </a:r>
            <a:endParaRPr lang="fr-FR" sz="2800" dirty="0"/>
          </a:p>
          <a:p>
            <a:r>
              <a:rPr lang="fr-FR" sz="2800" dirty="0"/>
              <a:t>	Autorisations judiciaires et audiences </a:t>
            </a:r>
          </a:p>
          <a:p>
            <a:pPr lvl="0"/>
            <a:r>
              <a:rPr lang="fr-FR" sz="2800" b="1" dirty="0"/>
              <a:t>4</a:t>
            </a:r>
            <a:r>
              <a:rPr lang="fr-FR" sz="2800" b="1" baseline="30000" dirty="0"/>
              <a:t>e</a:t>
            </a:r>
            <a:r>
              <a:rPr lang="fr-FR" sz="2800" b="1" dirty="0"/>
              <a:t> partie </a:t>
            </a:r>
            <a:endParaRPr lang="fr-FR" sz="2800" dirty="0"/>
          </a:p>
          <a:p>
            <a:r>
              <a:rPr lang="fr-FR" sz="2800" dirty="0"/>
              <a:t>Synthèse </a:t>
            </a:r>
          </a:p>
          <a:p>
            <a:pPr marL="400050" lvl="1" indent="0">
              <a:lnSpc>
                <a:spcPct val="90000"/>
              </a:lnSpc>
              <a:buFont typeface="Arial" panose="020B0604020202020204" pitchFamily="34" charset="0"/>
              <a:buNone/>
              <a:defRPr/>
            </a:pPr>
            <a:endParaRPr lang="pt-PT" altLang="sr-Latn-RS" sz="2700" dirty="0">
              <a:solidFill>
                <a:srgbClr val="000000"/>
              </a:solidFill>
            </a:endParaRPr>
          </a:p>
          <a:p>
            <a:pPr marL="0" indent="0">
              <a:lnSpc>
                <a:spcPct val="90000"/>
              </a:lnSpc>
              <a:buFont typeface="Arial" panose="020B0604020202020204" pitchFamily="34" charset="0"/>
              <a:buNone/>
              <a:defRPr/>
            </a:pPr>
            <a:endParaRPr lang="pt-PT" altLang="sr-Latn-RS" sz="2700" dirty="0">
              <a:solidFill>
                <a:srgbClr val="000000"/>
              </a:solidFill>
            </a:endParaRPr>
          </a:p>
          <a:p>
            <a:pPr marL="0" indent="0">
              <a:lnSpc>
                <a:spcPct val="90000"/>
              </a:lnSpc>
              <a:buFont typeface="Arial" panose="020B0604020202020204" pitchFamily="34" charset="0"/>
              <a:buNone/>
              <a:defRPr/>
            </a:pPr>
            <a:endParaRPr lang="pt-PT" altLang="sr-Latn-RS" sz="2700" dirty="0">
              <a:solidFill>
                <a:srgbClr val="000000"/>
              </a:solidFill>
            </a:endParaRPr>
          </a:p>
          <a:p>
            <a:pPr marL="0" indent="0">
              <a:lnSpc>
                <a:spcPct val="90000"/>
              </a:lnSpc>
              <a:buFont typeface="Arial" panose="020B0604020202020204" pitchFamily="34" charset="0"/>
              <a:buNone/>
              <a:defRPr/>
            </a:pPr>
            <a:endParaRPr lang="pt-PT" altLang="sr-Latn-RS" sz="2700" dirty="0">
              <a:solidFill>
                <a:srgbClr val="000000"/>
              </a:solidFill>
            </a:endParaRPr>
          </a:p>
        </p:txBody>
      </p:sp>
      <p:sp>
        <p:nvSpPr>
          <p:cNvPr id="5124" name="Slide Number Placeholder 1"/>
          <p:cNvSpPr>
            <a:spLocks noGrp="1"/>
          </p:cNvSpPr>
          <p:nvPr>
            <p:ph type="sldNum" sz="quarter" idx="12"/>
          </p:nvPr>
        </p:nvSpPr>
        <p:spPr bwMode="auto">
          <a:noFill/>
          <a:ln>
            <a:miter lim="800000"/>
            <a:headEnd/>
            <a:tailEnd/>
          </a:ln>
        </p:spPr>
        <p:txBody>
          <a:bodyPr/>
          <a:lstStyle/>
          <a:p>
            <a:r>
              <a:rPr lang="en-US" altLang="fr-FR" dirty="0"/>
              <a:t>!</a:t>
            </a:r>
            <a:fld id="{39194CA1-4DF3-4E37-A0DA-24B2106D4F09}" type="slidenum">
              <a:rPr lang="en-US" altLang="fr-FR"/>
              <a:pPr/>
              <a:t>2</a:t>
            </a:fld>
            <a:endParaRPr lang="en-US" alt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350838" y="317500"/>
            <a:ext cx="8229600" cy="1143000"/>
          </a:xfrm>
        </p:spPr>
        <p:txBody>
          <a:bodyPr/>
          <a:lstStyle/>
          <a:p>
            <a:pPr eaLnBrk="1" hangingPunct="1"/>
            <a:r>
              <a:rPr lang="fr-FR" b="1" dirty="0"/>
              <a:t>Proportionnalité</a:t>
            </a:r>
          </a:p>
        </p:txBody>
      </p:sp>
      <p:sp>
        <p:nvSpPr>
          <p:cNvPr id="39939" name="Rectangle 3"/>
          <p:cNvSpPr txBox="1">
            <a:spLocks/>
          </p:cNvSpPr>
          <p:nvPr/>
        </p:nvSpPr>
        <p:spPr bwMode="auto">
          <a:xfrm>
            <a:off x="350838" y="1301750"/>
            <a:ext cx="8396287" cy="5337175"/>
          </a:xfrm>
          <a:prstGeom prst="rect">
            <a:avLst/>
          </a:prstGeom>
          <a:noFill/>
          <a:ln w="9525">
            <a:noFill/>
            <a:miter lim="800000"/>
            <a:headEnd/>
            <a:tailEnd/>
          </a:ln>
        </p:spPr>
        <p:txBody>
          <a:bodyPr/>
          <a:lstStyle/>
          <a:p>
            <a:pPr marL="342900" indent="-342900" algn="just" eaLnBrk="1" hangingPunct="1">
              <a:spcBef>
                <a:spcPct val="20000"/>
              </a:spcBef>
              <a:buFont typeface="Arial" charset="0"/>
              <a:buChar char="•"/>
            </a:pPr>
            <a:endParaRPr lang="en-GB" sz="3100" dirty="0">
              <a:latin typeface="Calibri" pitchFamily="34" charset="0"/>
            </a:endParaRPr>
          </a:p>
        </p:txBody>
      </p:sp>
      <p:sp>
        <p:nvSpPr>
          <p:cNvPr id="2" name="TextBox 1"/>
          <p:cNvSpPr txBox="1"/>
          <p:nvPr/>
        </p:nvSpPr>
        <p:spPr>
          <a:xfrm>
            <a:off x="350838" y="1460500"/>
            <a:ext cx="8229600" cy="5973302"/>
          </a:xfrm>
          <a:prstGeom prst="rect">
            <a:avLst/>
          </a:prstGeom>
          <a:noFill/>
        </p:spPr>
        <p:txBody>
          <a:bodyPr>
            <a:spAutoFit/>
          </a:bodyPr>
          <a:lstStyle/>
          <a:p>
            <a:pPr marL="342900" lvl="0" indent="-342900" algn="just">
              <a:spcAft>
                <a:spcPts val="0"/>
              </a:spcAft>
              <a:buFont typeface="Arial" panose="020B0604020202020204" pitchFamily="34" charset="0"/>
              <a:buChar char="•"/>
              <a:tabLst>
                <a:tab pos="457200" algn="l"/>
              </a:tabLst>
            </a:pPr>
            <a:r>
              <a:rPr lang="fr-FR" sz="3000" dirty="0">
                <a:solidFill>
                  <a:srgbClr val="000000"/>
                </a:solidFill>
                <a:latin typeface="Calibri" panose="020F0502020204030204" pitchFamily="34" charset="0"/>
                <a:cs typeface="Times New Roman" panose="02020603050405020304" pitchFamily="18" charset="0"/>
              </a:rPr>
              <a:t>Le </a:t>
            </a:r>
            <a:r>
              <a:rPr lang="fr-FR" sz="3000" b="1" dirty="0">
                <a:solidFill>
                  <a:srgbClr val="FF0000"/>
                </a:solidFill>
                <a:latin typeface="Calibri" panose="020F0502020204030204" pitchFamily="34" charset="0"/>
                <a:cs typeface="Times New Roman" panose="02020603050405020304" pitchFamily="18" charset="0"/>
              </a:rPr>
              <a:t>délai donné</a:t>
            </a:r>
            <a:r>
              <a:rPr lang="fr-FR" sz="3000" dirty="0">
                <a:solidFill>
                  <a:srgbClr val="FF0000"/>
                </a:solidFill>
                <a:latin typeface="Calibri" panose="020F0502020204030204" pitchFamily="34" charset="0"/>
                <a:cs typeface="Times New Roman" panose="02020603050405020304" pitchFamily="18" charset="0"/>
              </a:rPr>
              <a:t> </a:t>
            </a:r>
            <a:r>
              <a:rPr lang="fr-FR" sz="3000" dirty="0">
                <a:solidFill>
                  <a:srgbClr val="000000"/>
                </a:solidFill>
                <a:latin typeface="Calibri" panose="020F0502020204030204" pitchFamily="34" charset="0"/>
                <a:cs typeface="Times New Roman" panose="02020603050405020304" pitchFamily="18" charset="0"/>
              </a:rPr>
              <a:t>à la personne visée pour produire les données est-il </a:t>
            </a:r>
            <a:r>
              <a:rPr lang="fr-FR" sz="3000" b="1" dirty="0">
                <a:solidFill>
                  <a:srgbClr val="FF0000"/>
                </a:solidFill>
                <a:latin typeface="Calibri" panose="020F0502020204030204" pitchFamily="34" charset="0"/>
                <a:cs typeface="Times New Roman" panose="02020603050405020304" pitchFamily="18" charset="0"/>
              </a:rPr>
              <a:t>raisonnable</a:t>
            </a:r>
            <a:r>
              <a:rPr lang="fr-FR" sz="3000" dirty="0">
                <a:solidFill>
                  <a:srgbClr val="000000"/>
                </a:solidFill>
                <a:latin typeface="Calibri" panose="020F0502020204030204" pitchFamily="34" charset="0"/>
                <a:cs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tabLst>
                <a:tab pos="457200" algn="l"/>
              </a:tabLst>
            </a:pPr>
            <a:r>
              <a:rPr lang="fr-FR" sz="3000" dirty="0">
                <a:solidFill>
                  <a:srgbClr val="000000"/>
                </a:solidFill>
                <a:latin typeface="Calibri" panose="020F0502020204030204" pitchFamily="34" charset="0"/>
                <a:cs typeface="Times New Roman" panose="02020603050405020304" pitchFamily="18" charset="0"/>
              </a:rPr>
              <a:t>La </a:t>
            </a:r>
            <a:r>
              <a:rPr lang="fr-FR" sz="3000" b="1" dirty="0">
                <a:solidFill>
                  <a:srgbClr val="FF0000"/>
                </a:solidFill>
                <a:latin typeface="Calibri" panose="020F0502020204030204" pitchFamily="34" charset="0"/>
                <a:cs typeface="Times New Roman" panose="02020603050405020304" pitchFamily="18" charset="0"/>
              </a:rPr>
              <a:t>dépense</a:t>
            </a:r>
            <a:r>
              <a:rPr lang="fr-FR" sz="3000" dirty="0">
                <a:solidFill>
                  <a:srgbClr val="000000"/>
                </a:solidFill>
                <a:latin typeface="Calibri" panose="020F0502020204030204" pitchFamily="34" charset="0"/>
                <a:cs typeface="Times New Roman" panose="02020603050405020304" pitchFamily="18" charset="0"/>
              </a:rPr>
              <a:t> </a:t>
            </a:r>
            <a:r>
              <a:rPr lang="fr-FR" sz="3000" dirty="0" smtClean="0">
                <a:solidFill>
                  <a:srgbClr val="000000"/>
                </a:solidFill>
                <a:latin typeface="Calibri" panose="020F0502020204030204" pitchFamily="34" charset="0"/>
                <a:cs typeface="Times New Roman" panose="02020603050405020304" pitchFamily="18" charset="0"/>
              </a:rPr>
              <a:t>engendrée par </a:t>
            </a:r>
            <a:r>
              <a:rPr lang="fr-FR" sz="3000" dirty="0">
                <a:solidFill>
                  <a:srgbClr val="000000"/>
                </a:solidFill>
                <a:latin typeface="Calibri" panose="020F0502020204030204" pitchFamily="34" charset="0"/>
                <a:cs typeface="Times New Roman" panose="02020603050405020304" pitchFamily="18" charset="0"/>
              </a:rPr>
              <a:t>l’application de la mesure procédurale est-elle </a:t>
            </a:r>
            <a:r>
              <a:rPr lang="fr-FR" sz="3000" b="1" dirty="0">
                <a:solidFill>
                  <a:srgbClr val="FF0000"/>
                </a:solidFill>
                <a:latin typeface="Calibri" panose="020F0502020204030204" pitchFamily="34" charset="0"/>
                <a:cs typeface="Times New Roman" panose="02020603050405020304" pitchFamily="18" charset="0"/>
              </a:rPr>
              <a:t>justifiée</a:t>
            </a:r>
            <a:r>
              <a:rPr lang="fr-FR" sz="3000" dirty="0">
                <a:solidFill>
                  <a:srgbClr val="000000"/>
                </a:solidFill>
                <a:latin typeface="Calibri" panose="020F0502020204030204" pitchFamily="34" charset="0"/>
                <a:cs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tabLst>
                <a:tab pos="457200" algn="l"/>
              </a:tabLst>
            </a:pPr>
            <a:r>
              <a:rPr lang="fr-FR" sz="3000" dirty="0">
                <a:solidFill>
                  <a:srgbClr val="000000"/>
                </a:solidFill>
                <a:latin typeface="Calibri" panose="020F0502020204030204" pitchFamily="34" charset="0"/>
                <a:cs typeface="Times New Roman" panose="02020603050405020304" pitchFamily="18" charset="0"/>
              </a:rPr>
              <a:t>La mesure procédurale risque-t-elle de porter un </a:t>
            </a:r>
            <a:r>
              <a:rPr lang="fr-FR" sz="3000" b="1" dirty="0">
                <a:solidFill>
                  <a:srgbClr val="FF0000"/>
                </a:solidFill>
                <a:latin typeface="Calibri" panose="020F0502020204030204" pitchFamily="34" charset="0"/>
                <a:cs typeface="Times New Roman" panose="02020603050405020304" pitchFamily="18" charset="0"/>
              </a:rPr>
              <a:t>préjudice indu</a:t>
            </a:r>
            <a:r>
              <a:rPr lang="fr-FR" sz="3000" dirty="0">
                <a:solidFill>
                  <a:srgbClr val="FF0000"/>
                </a:solidFill>
                <a:latin typeface="Calibri" panose="020F0502020204030204" pitchFamily="34" charset="0"/>
                <a:cs typeface="Times New Roman" panose="02020603050405020304" pitchFamily="18" charset="0"/>
              </a:rPr>
              <a:t> </a:t>
            </a:r>
            <a:r>
              <a:rPr lang="fr-FR" sz="3000" dirty="0">
                <a:solidFill>
                  <a:srgbClr val="000000"/>
                </a:solidFill>
                <a:latin typeface="Calibri" panose="020F0502020204030204" pitchFamily="34" charset="0"/>
                <a:cs typeface="Times New Roman" panose="02020603050405020304" pitchFamily="18" charset="0"/>
              </a:rPr>
              <a:t>à la personne visée ?</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tabLst>
                <a:tab pos="457200" algn="l"/>
              </a:tabLst>
            </a:pPr>
            <a:r>
              <a:rPr lang="fr-FR" sz="3000" dirty="0">
                <a:solidFill>
                  <a:srgbClr val="000000"/>
                </a:solidFill>
                <a:latin typeface="Calibri" panose="020F0502020204030204" pitchFamily="34" charset="0"/>
                <a:cs typeface="Times New Roman" panose="02020603050405020304" pitchFamily="18" charset="0"/>
              </a:rPr>
              <a:t>La mesure procédurale risque-t-elle de </a:t>
            </a:r>
            <a:r>
              <a:rPr lang="fr-FR" sz="3000" b="1" dirty="0">
                <a:solidFill>
                  <a:srgbClr val="FF0000"/>
                </a:solidFill>
                <a:latin typeface="Calibri" panose="020F0502020204030204" pitchFamily="34" charset="0"/>
                <a:cs typeface="Times New Roman" panose="02020603050405020304" pitchFamily="18" charset="0"/>
              </a:rPr>
              <a:t>gêner indûment</a:t>
            </a:r>
            <a:r>
              <a:rPr lang="fr-FR" sz="3000" dirty="0">
                <a:solidFill>
                  <a:srgbClr val="FF0000"/>
                </a:solidFill>
                <a:latin typeface="Calibri" panose="020F0502020204030204" pitchFamily="34" charset="0"/>
                <a:cs typeface="Times New Roman" panose="02020603050405020304" pitchFamily="18" charset="0"/>
              </a:rPr>
              <a:t> </a:t>
            </a:r>
            <a:r>
              <a:rPr lang="fr-FR" sz="3000" dirty="0">
                <a:solidFill>
                  <a:srgbClr val="000000"/>
                </a:solidFill>
                <a:latin typeface="Calibri" panose="020F0502020204030204" pitchFamily="34" charset="0"/>
                <a:cs typeface="Times New Roman" panose="02020603050405020304" pitchFamily="18" charset="0"/>
              </a:rPr>
              <a:t>la progression normale des investigations ? </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tabLst>
                <a:tab pos="457200" algn="l"/>
              </a:tabLst>
            </a:pPr>
            <a:r>
              <a:rPr lang="fr-FR" sz="3000" dirty="0">
                <a:solidFill>
                  <a:srgbClr val="000000"/>
                </a:solidFill>
                <a:latin typeface="Calibri" panose="020F0502020204030204" pitchFamily="34" charset="0"/>
                <a:cs typeface="Times New Roman" panose="02020603050405020304" pitchFamily="18" charset="0"/>
              </a:rPr>
              <a:t>Le </a:t>
            </a:r>
            <a:r>
              <a:rPr lang="fr-FR" sz="3000" b="1" dirty="0">
                <a:solidFill>
                  <a:srgbClr val="FF0000"/>
                </a:solidFill>
                <a:latin typeface="Calibri" panose="020F0502020204030204" pitchFamily="34" charset="0"/>
                <a:cs typeface="Times New Roman" panose="02020603050405020304" pitchFamily="18" charset="0"/>
              </a:rPr>
              <a:t>volume de données</a:t>
            </a:r>
            <a:r>
              <a:rPr lang="fr-FR" sz="3000" dirty="0">
                <a:solidFill>
                  <a:srgbClr val="FF0000"/>
                </a:solidFill>
                <a:latin typeface="Calibri" panose="020F0502020204030204" pitchFamily="34" charset="0"/>
                <a:cs typeface="Times New Roman" panose="02020603050405020304" pitchFamily="18" charset="0"/>
              </a:rPr>
              <a:t> </a:t>
            </a:r>
            <a:r>
              <a:rPr lang="fr-FR" sz="3000" dirty="0">
                <a:solidFill>
                  <a:srgbClr val="000000"/>
                </a:solidFill>
                <a:latin typeface="Calibri" panose="020F0502020204030204" pitchFamily="34" charset="0"/>
                <a:cs typeface="Times New Roman" panose="02020603050405020304" pitchFamily="18" charset="0"/>
              </a:rPr>
              <a:t>concerné par la mesure procédurale est-il </a:t>
            </a:r>
            <a:r>
              <a:rPr lang="fr-FR" sz="3000" b="1" dirty="0">
                <a:solidFill>
                  <a:srgbClr val="FF0000"/>
                </a:solidFill>
                <a:latin typeface="Calibri" panose="020F0502020204030204" pitchFamily="34" charset="0"/>
                <a:cs typeface="Times New Roman" panose="02020603050405020304" pitchFamily="18" charset="0"/>
              </a:rPr>
              <a:t>excessif</a:t>
            </a:r>
            <a:r>
              <a:rPr lang="fr-FR" sz="3000" dirty="0">
                <a:solidFill>
                  <a:srgbClr val="000000"/>
                </a:solidFill>
                <a:latin typeface="Calibri" panose="020F0502020204030204" pitchFamily="34" charset="0"/>
                <a:cs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3200" b="1" dirty="0">
                <a:solidFill>
                  <a:srgbClr val="FF0000"/>
                </a:solidFill>
                <a:latin typeface="Calibri" panose="020F0502020204030204" pitchFamily="34" charset="0"/>
                <a:cs typeface="MS PGothic" panose="020B0600070205080204" pitchFamily="34" charset="-128"/>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941" name="Espace réservé du numéro de diapositive 2"/>
          <p:cNvSpPr>
            <a:spLocks noGrp="1"/>
          </p:cNvSpPr>
          <p:nvPr>
            <p:ph type="sldNum" sz="quarter" idx="12"/>
          </p:nvPr>
        </p:nvSpPr>
        <p:spPr bwMode="auto">
          <a:noFill/>
          <a:ln>
            <a:miter lim="800000"/>
            <a:headEnd/>
            <a:tailEnd/>
          </a:ln>
        </p:spPr>
        <p:txBody>
          <a:bodyPr/>
          <a:lstStyle/>
          <a:p>
            <a:r>
              <a:rPr lang="en-US" altLang="en-US" dirty="0"/>
              <a:t>!</a:t>
            </a:r>
            <a:fld id="{42E107E4-31C7-4B50-A056-603398843C29}" type="slidenum">
              <a:rPr lang="en-US" altLang="en-US"/>
              <a:pPr/>
              <a:t>20</a:t>
            </a:fld>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350838" y="317500"/>
            <a:ext cx="8229600" cy="1143000"/>
          </a:xfrm>
        </p:spPr>
        <p:txBody>
          <a:bodyPr/>
          <a:lstStyle/>
          <a:p>
            <a:pPr eaLnBrk="1" hangingPunct="1"/>
            <a:r>
              <a:rPr lang="fr-FR" b="1" dirty="0"/>
              <a:t>Droits des tiers</a:t>
            </a:r>
          </a:p>
        </p:txBody>
      </p:sp>
      <p:sp>
        <p:nvSpPr>
          <p:cNvPr id="27651" name="Rectangle 3"/>
          <p:cNvSpPr txBox="1">
            <a:spLocks/>
          </p:cNvSpPr>
          <p:nvPr/>
        </p:nvSpPr>
        <p:spPr bwMode="auto">
          <a:xfrm>
            <a:off x="350838" y="1651000"/>
            <a:ext cx="8396287" cy="482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Aft>
                <a:spcPts val="0"/>
              </a:spcAft>
            </a:pPr>
            <a:r>
              <a:rPr lang="fr-FR" sz="2800" dirty="0">
                <a:solidFill>
                  <a:srgbClr val="000000"/>
                </a:solidFill>
                <a:latin typeface="+mn-lt"/>
              </a:rPr>
              <a:t>L’interception d’une communication constitue-t-elle une ingérence indue dans le </a:t>
            </a:r>
            <a:r>
              <a:rPr lang="fr-FR" sz="2800" b="1" dirty="0">
                <a:solidFill>
                  <a:srgbClr val="FF0000"/>
                </a:solidFill>
                <a:latin typeface="+mn-lt"/>
              </a:rPr>
              <a:t>droit à la vie privée</a:t>
            </a:r>
            <a:r>
              <a:rPr lang="fr-FR" sz="2800" dirty="0">
                <a:solidFill>
                  <a:srgbClr val="FF0000"/>
                </a:solidFill>
                <a:latin typeface="+mn-lt"/>
              </a:rPr>
              <a:t> </a:t>
            </a:r>
            <a:r>
              <a:rPr lang="fr-FR" sz="2800" dirty="0">
                <a:solidFill>
                  <a:srgbClr val="000000"/>
                </a:solidFill>
                <a:latin typeface="+mn-lt"/>
              </a:rPr>
              <a:t>d’un tiers ?</a:t>
            </a:r>
            <a:endParaRPr lang="fr-FR" sz="2800" dirty="0">
              <a:latin typeface="+mn-lt"/>
              <a:ea typeface="Times New Roman" panose="02020603050405020304" pitchFamily="18" charset="0"/>
            </a:endParaRPr>
          </a:p>
          <a:p>
            <a:pPr algn="just">
              <a:spcAft>
                <a:spcPts val="0"/>
              </a:spcAft>
            </a:pPr>
            <a:r>
              <a:rPr lang="fr-FR" sz="2800" dirty="0">
                <a:solidFill>
                  <a:srgbClr val="000000"/>
                </a:solidFill>
                <a:latin typeface="+mn-lt"/>
              </a:rPr>
              <a:t>Risque-t-on de créer une </a:t>
            </a:r>
            <a:r>
              <a:rPr lang="fr-FR" sz="2800" b="1" dirty="0">
                <a:solidFill>
                  <a:srgbClr val="FF0000"/>
                </a:solidFill>
                <a:latin typeface="+mn-lt"/>
              </a:rPr>
              <a:t>charge financière injustifiée pour le système de justice</a:t>
            </a:r>
            <a:r>
              <a:rPr lang="fr-FR" sz="2800" dirty="0">
                <a:solidFill>
                  <a:srgbClr val="FF0000"/>
                </a:solidFill>
                <a:latin typeface="+mn-lt"/>
              </a:rPr>
              <a:t> </a:t>
            </a:r>
            <a:r>
              <a:rPr lang="fr-FR" sz="2800" dirty="0">
                <a:solidFill>
                  <a:srgbClr val="000000"/>
                </a:solidFill>
                <a:latin typeface="+mn-lt"/>
              </a:rPr>
              <a:t>en demandant à un fournisseur de services de préserver un grand volume de données ? </a:t>
            </a:r>
            <a:endParaRPr lang="fr-FR" sz="2800" dirty="0">
              <a:latin typeface="+mn-lt"/>
              <a:ea typeface="Times New Roman" panose="02020603050405020304" pitchFamily="18" charset="0"/>
            </a:endParaRPr>
          </a:p>
          <a:p>
            <a:pPr algn="just">
              <a:spcAft>
                <a:spcPts val="0"/>
              </a:spcAft>
            </a:pPr>
            <a:r>
              <a:rPr lang="fr-FR" sz="2800" dirty="0">
                <a:solidFill>
                  <a:srgbClr val="000000"/>
                </a:solidFill>
                <a:latin typeface="+mn-lt"/>
              </a:rPr>
              <a:t>La saisie des systèmes informatiques d’une entreprise risque-t-elle d’</a:t>
            </a:r>
            <a:r>
              <a:rPr lang="fr-FR" sz="2800" b="1" dirty="0">
                <a:solidFill>
                  <a:srgbClr val="FF0000"/>
                </a:solidFill>
                <a:latin typeface="+mn-lt"/>
              </a:rPr>
              <a:t>affecter indûment son fonctionnement</a:t>
            </a:r>
            <a:r>
              <a:rPr lang="fr-FR" sz="2800" dirty="0">
                <a:solidFill>
                  <a:srgbClr val="FF0000"/>
                </a:solidFill>
                <a:latin typeface="+mn-lt"/>
              </a:rPr>
              <a:t> </a:t>
            </a:r>
            <a:r>
              <a:rPr lang="fr-FR" sz="2800" dirty="0">
                <a:solidFill>
                  <a:srgbClr val="000000"/>
                </a:solidFill>
                <a:latin typeface="+mn-lt"/>
              </a:rPr>
              <a:t>? Le champ d’application de la perquisition peut-il être limité ?</a:t>
            </a:r>
            <a:endParaRPr lang="fr-FR" sz="2800" dirty="0">
              <a:latin typeface="+mn-lt"/>
              <a:ea typeface="Times New Roman" panose="02020603050405020304" pitchFamily="18" charset="0"/>
            </a:endParaRPr>
          </a:p>
          <a:p>
            <a:pPr marL="0" indent="0" algn="ctr" eaLnBrk="1" hangingPunct="1">
              <a:buFont typeface="Arial" panose="020B0604020202020204" pitchFamily="34" charset="0"/>
              <a:buNone/>
              <a:defRPr/>
            </a:pPr>
            <a:endParaRPr lang="en-GB" altLang="sr-Latn-RS" sz="4000" dirty="0">
              <a:solidFill>
                <a:srgbClr val="FF0000"/>
              </a:solidFill>
            </a:endParaRPr>
          </a:p>
          <a:p>
            <a:pPr marL="0" indent="0" algn="ctr" eaLnBrk="1" hangingPunct="1">
              <a:buFont typeface="Arial" panose="020B0604020202020204" pitchFamily="34" charset="0"/>
              <a:buNone/>
              <a:defRPr/>
            </a:pPr>
            <a:endParaRPr lang="en-GB" altLang="sr-Latn-RS" sz="4000" dirty="0">
              <a:solidFill>
                <a:srgbClr val="FF0000"/>
              </a:solidFill>
            </a:endParaRPr>
          </a:p>
        </p:txBody>
      </p:sp>
      <p:sp>
        <p:nvSpPr>
          <p:cNvPr id="41988" name="Espace réservé du numéro de diapositive 1"/>
          <p:cNvSpPr>
            <a:spLocks noGrp="1"/>
          </p:cNvSpPr>
          <p:nvPr>
            <p:ph type="sldNum" sz="quarter" idx="12"/>
          </p:nvPr>
        </p:nvSpPr>
        <p:spPr bwMode="auto">
          <a:noFill/>
          <a:ln>
            <a:miter lim="800000"/>
            <a:headEnd/>
            <a:tailEnd/>
          </a:ln>
        </p:spPr>
        <p:txBody>
          <a:bodyPr/>
          <a:lstStyle/>
          <a:p>
            <a:r>
              <a:rPr lang="en-US" altLang="en-US" dirty="0"/>
              <a:t>!</a:t>
            </a:r>
            <a:fld id="{04124456-BF9D-4D1B-982F-683397923E45}" type="slidenum">
              <a:rPr lang="en-US" altLang="en-US"/>
              <a:pPr/>
              <a:t>21</a:t>
            </a:fld>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62250"/>
            <a:ext cx="8229600" cy="1143000"/>
          </a:xfrm>
        </p:spPr>
        <p:txBody>
          <a:bodyPr/>
          <a:lstStyle/>
          <a:p>
            <a:r>
              <a:rPr lang="fr-FR" sz="4000" b="1" dirty="0"/>
              <a:t>Autorisation judiciaire ou audience</a:t>
            </a:r>
            <a:endParaRPr lang="fr-FR" sz="4000" dirty="0"/>
          </a:p>
        </p:txBody>
      </p:sp>
      <p:pic>
        <p:nvPicPr>
          <p:cNvPr id="44035" name="Picture 3"/>
          <p:cNvPicPr>
            <a:picLocks noGrp="1" noChangeAspect="1" noChangeArrowheads="1"/>
          </p:cNvPicPr>
          <p:nvPr>
            <p:ph sz="quarter" idx="1"/>
          </p:nvPr>
        </p:nvPicPr>
        <p:blipFill>
          <a:blip r:embed="rId3"/>
          <a:srcRect/>
          <a:stretch>
            <a:fillRect/>
          </a:stretch>
        </p:blipFill>
        <p:spPr>
          <a:xfrm>
            <a:off x="6786563" y="4643438"/>
            <a:ext cx="1962150" cy="1766887"/>
          </a:xfrm>
        </p:spPr>
      </p:pic>
      <p:sp>
        <p:nvSpPr>
          <p:cNvPr id="44036" name="Slide Number Placeholder 1"/>
          <p:cNvSpPr>
            <a:spLocks noGrp="1"/>
          </p:cNvSpPr>
          <p:nvPr>
            <p:ph type="sldNum" sz="quarter" idx="12"/>
          </p:nvPr>
        </p:nvSpPr>
        <p:spPr bwMode="auto">
          <a:noFill/>
          <a:ln>
            <a:miter lim="800000"/>
            <a:headEnd/>
            <a:tailEnd/>
          </a:ln>
        </p:spPr>
        <p:txBody>
          <a:bodyPr/>
          <a:lstStyle/>
          <a:p>
            <a:r>
              <a:rPr lang="en-US" altLang="fr-FR" dirty="0"/>
              <a:t>!</a:t>
            </a:r>
            <a:fld id="{7410AEAC-1160-43B4-ADBC-0B597729353C}" type="slidenum">
              <a:rPr lang="en-US" altLang="fr-FR"/>
              <a:pPr/>
              <a:t>22</a:t>
            </a:fld>
            <a:endParaRPr lang="en-US" alt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457200" y="568325"/>
            <a:ext cx="8229600" cy="1143000"/>
          </a:xfrm>
        </p:spPr>
        <p:txBody>
          <a:bodyPr/>
          <a:lstStyle/>
          <a:p>
            <a:r>
              <a:rPr lang="fr-FR" sz="4000" b="1" dirty="0"/>
              <a:t>Rappel : article 15 de la Convention de Budapest</a:t>
            </a:r>
          </a:p>
        </p:txBody>
      </p:sp>
      <p:sp>
        <p:nvSpPr>
          <p:cNvPr id="46083" name="Espace réservé du contenu 2"/>
          <p:cNvSpPr>
            <a:spLocks noGrp="1"/>
          </p:cNvSpPr>
          <p:nvPr>
            <p:ph idx="1"/>
          </p:nvPr>
        </p:nvSpPr>
        <p:spPr>
          <a:xfrm>
            <a:off x="457200" y="2055813"/>
            <a:ext cx="8229600" cy="4525962"/>
          </a:xfrm>
        </p:spPr>
        <p:txBody>
          <a:bodyPr/>
          <a:lstStyle/>
          <a:p>
            <a:pPr marL="0" indent="0" algn="just">
              <a:buNone/>
            </a:pPr>
            <a:r>
              <a:rPr lang="fr-FR" dirty="0">
                <a:solidFill>
                  <a:srgbClr val="000000"/>
                </a:solidFill>
                <a:latin typeface="Calibri" panose="020F0502020204030204" pitchFamily="34" charset="0"/>
                <a:cs typeface="MS PGothic" panose="020B0600070205080204" pitchFamily="34" charset="-128"/>
              </a:rPr>
              <a:t>[…]</a:t>
            </a:r>
            <a:r>
              <a:rPr lang="en-US" dirty="0"/>
              <a:t> </a:t>
            </a:r>
            <a:r>
              <a:rPr lang="fr-FR" dirty="0">
                <a:solidFill>
                  <a:srgbClr val="000000"/>
                </a:solidFill>
                <a:latin typeface="Calibri" panose="020F0502020204030204" pitchFamily="34" charset="0"/>
                <a:cs typeface="MS PGothic" panose="020B0600070205080204" pitchFamily="34" charset="-128"/>
              </a:rPr>
              <a:t>Lorsque cela est approprié, eu égard à la nature de la procédure ou du pouvoir concerné, ces conditions et sauvegardes incluent, entre autres, </a:t>
            </a:r>
            <a:r>
              <a:rPr lang="fr-FR" b="1" dirty="0">
                <a:solidFill>
                  <a:srgbClr val="FF0000"/>
                </a:solidFill>
                <a:latin typeface="Calibri" panose="020F0502020204030204" pitchFamily="34" charset="0"/>
                <a:cs typeface="MS PGothic" panose="020B0600070205080204" pitchFamily="34" charset="-128"/>
              </a:rPr>
              <a:t>une supervision judiciaire ou d’autres formes de supervision indépendante</a:t>
            </a:r>
            <a:r>
              <a:rPr lang="fr-FR" dirty="0">
                <a:solidFill>
                  <a:srgbClr val="000000"/>
                </a:solidFill>
                <a:latin typeface="Calibri" panose="020F0502020204030204" pitchFamily="34" charset="0"/>
                <a:cs typeface="MS PGothic" panose="020B0600070205080204" pitchFamily="34" charset="-128"/>
              </a:rPr>
              <a:t> […].</a:t>
            </a:r>
            <a:endParaRPr lang="fr-FR" dirty="0"/>
          </a:p>
        </p:txBody>
      </p:sp>
      <p:sp>
        <p:nvSpPr>
          <p:cNvPr id="46084" name="Espace réservé du numéro de diapositive 3"/>
          <p:cNvSpPr>
            <a:spLocks noGrp="1"/>
          </p:cNvSpPr>
          <p:nvPr>
            <p:ph type="sldNum" sz="quarter" idx="12"/>
          </p:nvPr>
        </p:nvSpPr>
        <p:spPr bwMode="auto">
          <a:noFill/>
          <a:ln>
            <a:miter lim="800000"/>
            <a:headEnd/>
            <a:tailEnd/>
          </a:ln>
        </p:spPr>
        <p:txBody>
          <a:bodyPr/>
          <a:lstStyle/>
          <a:p>
            <a:r>
              <a:rPr lang="en-US" altLang="en-US" dirty="0"/>
              <a:t>!</a:t>
            </a:r>
            <a:fld id="{75CE608C-A8F8-4558-975F-D48D28E1E613}" type="slidenum">
              <a:rPr lang="en-US" altLang="en-US"/>
              <a:pPr/>
              <a:t>23</a:t>
            </a:fld>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mage result for law books clipart"/>
          <p:cNvPicPr>
            <a:picLocks noChangeAspect="1" noChangeArrowheads="1"/>
          </p:cNvPicPr>
          <p:nvPr/>
        </p:nvPicPr>
        <p:blipFill>
          <a:blip r:embed="rId3"/>
          <a:srcRect/>
          <a:stretch>
            <a:fillRect/>
          </a:stretch>
        </p:blipFill>
        <p:spPr bwMode="auto">
          <a:xfrm>
            <a:off x="7386638" y="2593975"/>
            <a:ext cx="1757362" cy="1939925"/>
          </a:xfrm>
          <a:prstGeom prst="rect">
            <a:avLst/>
          </a:prstGeom>
          <a:noFill/>
          <a:ln w="9525">
            <a:noFill/>
            <a:miter lim="800000"/>
            <a:headEnd/>
            <a:tailEnd/>
          </a:ln>
        </p:spPr>
      </p:pic>
      <p:sp>
        <p:nvSpPr>
          <p:cNvPr id="48131" name="Rectangle 3"/>
          <p:cNvSpPr txBox="1">
            <a:spLocks/>
          </p:cNvSpPr>
          <p:nvPr/>
        </p:nvSpPr>
        <p:spPr bwMode="auto">
          <a:xfrm>
            <a:off x="350838" y="1295400"/>
            <a:ext cx="6983412" cy="5337175"/>
          </a:xfrm>
          <a:prstGeom prst="rect">
            <a:avLst/>
          </a:prstGeom>
          <a:noFill/>
          <a:ln w="9525">
            <a:noFill/>
            <a:miter lim="800000"/>
            <a:headEnd/>
            <a:tailEnd/>
          </a:ln>
        </p:spPr>
        <p:txBody>
          <a:bodyPr/>
          <a:lstStyle/>
          <a:p>
            <a:pPr marL="342900" indent="-342900" algn="just" eaLnBrk="1" hangingPunct="1">
              <a:spcBef>
                <a:spcPct val="20000"/>
              </a:spcBef>
              <a:buFont typeface="Arial" charset="0"/>
              <a:buChar char="•"/>
            </a:pPr>
            <a:endParaRPr lang="en-GB" sz="3000" dirty="0">
              <a:latin typeface="Calibri" pitchFamily="34" charset="0"/>
            </a:endParaRPr>
          </a:p>
          <a:p>
            <a:pPr marL="342900" lvl="0" indent="-342900" algn="just">
              <a:spcAft>
                <a:spcPts val="0"/>
              </a:spcAft>
              <a:buFont typeface="Arial" panose="020B0604020202020204" pitchFamily="34" charset="0"/>
              <a:buChar char="•"/>
              <a:tabLst>
                <a:tab pos="457200" algn="l"/>
              </a:tabLst>
            </a:pPr>
            <a:r>
              <a:rPr lang="fr-FR" sz="3000" dirty="0">
                <a:solidFill>
                  <a:srgbClr val="000000"/>
                </a:solidFill>
                <a:latin typeface="Calibri" panose="020F0502020204030204" pitchFamily="34" charset="0"/>
                <a:cs typeface="Times New Roman" panose="02020603050405020304" pitchFamily="18" charset="0"/>
              </a:rPr>
              <a:t>Veiller à </a:t>
            </a:r>
            <a:r>
              <a:rPr lang="fr-FR" sz="3000" b="1" dirty="0">
                <a:solidFill>
                  <a:srgbClr val="FF0000"/>
                </a:solidFill>
                <a:latin typeface="Calibri" panose="020F0502020204030204" pitchFamily="34" charset="0"/>
                <a:cs typeface="Times New Roman" panose="02020603050405020304" pitchFamily="18" charset="0"/>
              </a:rPr>
              <a:t>comprendre</a:t>
            </a:r>
            <a:r>
              <a:rPr lang="fr-FR" sz="3000" dirty="0">
                <a:solidFill>
                  <a:srgbClr val="000000"/>
                </a:solidFill>
                <a:latin typeface="Calibri" panose="020F0502020204030204" pitchFamily="34" charset="0"/>
                <a:cs typeface="Times New Roman" panose="02020603050405020304" pitchFamily="18" charset="0"/>
              </a:rPr>
              <a:t> la </a:t>
            </a:r>
            <a:r>
              <a:rPr lang="fr-FR" sz="3000" b="1" dirty="0">
                <a:solidFill>
                  <a:srgbClr val="FF0000"/>
                </a:solidFill>
                <a:latin typeface="Calibri" panose="020F0502020204030204" pitchFamily="34" charset="0"/>
                <a:cs typeface="Times New Roman" panose="02020603050405020304" pitchFamily="18" charset="0"/>
              </a:rPr>
              <a:t>technologie</a:t>
            </a:r>
            <a:r>
              <a:rPr lang="fr-FR" sz="3000" dirty="0">
                <a:solidFill>
                  <a:srgbClr val="000000"/>
                </a:solidFill>
                <a:latin typeface="Calibri" panose="020F0502020204030204" pitchFamily="34" charset="0"/>
                <a:cs typeface="Times New Roman" panose="02020603050405020304" pitchFamily="18" charset="0"/>
              </a:rPr>
              <a:t> et les </a:t>
            </a:r>
            <a:r>
              <a:rPr lang="fr-FR" sz="3000" b="1" dirty="0">
                <a:solidFill>
                  <a:srgbClr val="FF0000"/>
                </a:solidFill>
                <a:latin typeface="Calibri" panose="020F0502020204030204" pitchFamily="34" charset="0"/>
                <a:cs typeface="Times New Roman" panose="02020603050405020304" pitchFamily="18" charset="0"/>
              </a:rPr>
              <a:t>aspects juridiques des preuves électroniques</a:t>
            </a:r>
          </a:p>
          <a:p>
            <a:pPr marL="342900" lvl="0" indent="-342900" algn="just">
              <a:spcAft>
                <a:spcPts val="0"/>
              </a:spcAft>
              <a:buFont typeface="Arial" panose="020B0604020202020204" pitchFamily="34" charset="0"/>
              <a:buChar char="•"/>
              <a:tabLst>
                <a:tab pos="457200" algn="l"/>
              </a:tabLst>
            </a:pP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tabLst>
                <a:tab pos="457200" algn="l"/>
              </a:tabLst>
            </a:pPr>
            <a:r>
              <a:rPr lang="fr-FR" sz="3000" dirty="0">
                <a:solidFill>
                  <a:srgbClr val="000000"/>
                </a:solidFill>
                <a:latin typeface="Calibri" panose="020F0502020204030204" pitchFamily="34" charset="0"/>
                <a:cs typeface="Times New Roman" panose="02020603050405020304" pitchFamily="18" charset="0"/>
              </a:rPr>
              <a:t>Veiller à maîtriser le </a:t>
            </a:r>
            <a:r>
              <a:rPr lang="fr-FR" sz="3000" b="1" dirty="0">
                <a:solidFill>
                  <a:srgbClr val="FF0000"/>
                </a:solidFill>
                <a:latin typeface="Calibri" panose="020F0502020204030204" pitchFamily="34" charset="0"/>
                <a:cs typeface="Times New Roman" panose="02020603050405020304" pitchFamily="18" charset="0"/>
              </a:rPr>
              <a:t>droit</a:t>
            </a:r>
            <a:r>
              <a:rPr lang="fr-FR" sz="3000" dirty="0">
                <a:solidFill>
                  <a:srgbClr val="000000"/>
                </a:solidFill>
                <a:latin typeface="Calibri" panose="020F0502020204030204" pitchFamily="34" charset="0"/>
                <a:cs typeface="Times New Roman" panose="02020603050405020304" pitchFamily="18" charset="0"/>
              </a:rPr>
              <a:t> et les </a:t>
            </a:r>
            <a:r>
              <a:rPr lang="fr-FR" sz="3000" b="1" dirty="0">
                <a:solidFill>
                  <a:srgbClr val="FF0000"/>
                </a:solidFill>
                <a:latin typeface="Calibri" panose="020F0502020204030204" pitchFamily="34" charset="0"/>
                <a:cs typeface="Times New Roman" panose="02020603050405020304" pitchFamily="18" charset="0"/>
              </a:rPr>
              <a:t>procédures</a:t>
            </a:r>
            <a:r>
              <a:rPr lang="fr-FR" sz="3000" dirty="0">
                <a:solidFill>
                  <a:srgbClr val="000000"/>
                </a:solidFill>
                <a:latin typeface="Calibri" panose="020F0502020204030204" pitchFamily="34" charset="0"/>
                <a:cs typeface="Times New Roman" panose="02020603050405020304" pitchFamily="18" charset="0"/>
              </a:rPr>
              <a:t> pertinents</a:t>
            </a:r>
          </a:p>
          <a:p>
            <a:pPr marL="342900" lvl="0" indent="-342900" algn="just">
              <a:spcAft>
                <a:spcPts val="0"/>
              </a:spcAft>
              <a:buFont typeface="Arial" panose="020B0604020202020204" pitchFamily="34" charset="0"/>
              <a:buChar char="•"/>
              <a:tabLst>
                <a:tab pos="457200" algn="l"/>
              </a:tabLst>
            </a:pP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tabLst>
                <a:tab pos="457200" algn="l"/>
              </a:tabLst>
            </a:pPr>
            <a:r>
              <a:rPr lang="fr-FR" sz="3000" dirty="0">
                <a:solidFill>
                  <a:srgbClr val="000000"/>
                </a:solidFill>
                <a:latin typeface="Calibri" panose="020F0502020204030204" pitchFamily="34" charset="0"/>
                <a:cs typeface="Times New Roman" panose="02020603050405020304" pitchFamily="18" charset="0"/>
              </a:rPr>
              <a:t>Être prêt à </a:t>
            </a:r>
            <a:r>
              <a:rPr lang="fr-FR" sz="3000" b="1" dirty="0">
                <a:solidFill>
                  <a:srgbClr val="FF0000"/>
                </a:solidFill>
                <a:latin typeface="Calibri" panose="020F0502020204030204" pitchFamily="34" charset="0"/>
                <a:cs typeface="Times New Roman" panose="02020603050405020304" pitchFamily="18" charset="0"/>
              </a:rPr>
              <a:t>continuer à se former</a:t>
            </a:r>
            <a:r>
              <a:rPr lang="fr-FR" sz="3000" dirty="0">
                <a:solidFill>
                  <a:srgbClr val="FF0000"/>
                </a:solidFill>
                <a:latin typeface="Calibri" panose="020F0502020204030204" pitchFamily="34" charset="0"/>
                <a:cs typeface="Times New Roman" panose="02020603050405020304" pitchFamily="18" charset="0"/>
              </a:rPr>
              <a:t> </a:t>
            </a:r>
            <a:r>
              <a:rPr lang="fr-FR" sz="3000" dirty="0">
                <a:solidFill>
                  <a:srgbClr val="000000"/>
                </a:solidFill>
                <a:latin typeface="Calibri" panose="020F0502020204030204" pitchFamily="34" charset="0"/>
                <a:cs typeface="Times New Roman" panose="02020603050405020304" pitchFamily="18" charset="0"/>
              </a:rPr>
              <a:t>et à </a:t>
            </a:r>
            <a:r>
              <a:rPr lang="fr-FR" sz="3000" b="1" dirty="0">
                <a:solidFill>
                  <a:srgbClr val="FF0000"/>
                </a:solidFill>
                <a:latin typeface="Calibri" panose="020F0502020204030204" pitchFamily="34" charset="0"/>
                <a:cs typeface="Times New Roman" panose="02020603050405020304" pitchFamily="18" charset="0"/>
              </a:rPr>
              <a:t>développer ses connaissances</a:t>
            </a:r>
            <a:r>
              <a:rPr lang="fr-FR" sz="3000" dirty="0">
                <a:solidFill>
                  <a:srgbClr val="FF0000"/>
                </a:solidFill>
                <a:latin typeface="Calibri" panose="020F0502020204030204" pitchFamily="34" charset="0"/>
                <a:cs typeface="Times New Roman" panose="02020603050405020304" pitchFamily="18" charset="0"/>
              </a:rPr>
              <a:t> </a:t>
            </a:r>
            <a:r>
              <a:rPr lang="fr-FR" sz="3000" dirty="0">
                <a:solidFill>
                  <a:srgbClr val="000000"/>
                </a:solidFill>
                <a:latin typeface="Calibri" panose="020F0502020204030204" pitchFamily="34" charset="0"/>
                <a:cs typeface="Times New Roman" panose="02020603050405020304" pitchFamily="18" charset="0"/>
              </a:rPr>
              <a:t>pour suivre le rythme des technologies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8132" name="Title 2"/>
          <p:cNvSpPr>
            <a:spLocks noGrp="1"/>
          </p:cNvSpPr>
          <p:nvPr>
            <p:ph type="title"/>
          </p:nvPr>
        </p:nvSpPr>
        <p:spPr/>
        <p:txBody>
          <a:bodyPr/>
          <a:lstStyle/>
          <a:p>
            <a:r>
              <a:rPr lang="fr-FR" altLang="fr-FR" b="1" dirty="0"/>
              <a:t>Acquérir et renforcer ses connaissances</a:t>
            </a:r>
          </a:p>
        </p:txBody>
      </p:sp>
      <p:sp>
        <p:nvSpPr>
          <p:cNvPr id="48133" name="Espace réservé du numéro de diapositive 1"/>
          <p:cNvSpPr>
            <a:spLocks noGrp="1"/>
          </p:cNvSpPr>
          <p:nvPr>
            <p:ph type="sldNum" sz="quarter" idx="12"/>
          </p:nvPr>
        </p:nvSpPr>
        <p:spPr bwMode="auto">
          <a:noFill/>
          <a:ln>
            <a:miter lim="800000"/>
            <a:headEnd/>
            <a:tailEnd/>
          </a:ln>
        </p:spPr>
        <p:txBody>
          <a:bodyPr/>
          <a:lstStyle/>
          <a:p>
            <a:r>
              <a:rPr lang="en-US" altLang="en-US" dirty="0"/>
              <a:t>!</a:t>
            </a:r>
            <a:fld id="{C8EB42E4-D135-4ED8-9432-67E77878EC3B}" type="slidenum">
              <a:rPr lang="en-US" altLang="en-US"/>
              <a:pPr/>
              <a:t>24</a:t>
            </a:fld>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350838" y="304800"/>
            <a:ext cx="8229600" cy="1143000"/>
          </a:xfrm>
        </p:spPr>
        <p:txBody>
          <a:bodyPr/>
          <a:lstStyle/>
          <a:p>
            <a:pPr eaLnBrk="1" hangingPunct="1"/>
            <a:r>
              <a:rPr lang="fr-FR" b="1" dirty="0" smtClean="0"/>
              <a:t>Ordonnance/autorisation </a:t>
            </a:r>
            <a:r>
              <a:rPr lang="fr-FR" b="1" dirty="0"/>
              <a:t>urgente</a:t>
            </a:r>
          </a:p>
        </p:txBody>
      </p:sp>
      <p:sp>
        <p:nvSpPr>
          <p:cNvPr id="50179" name="Rectangle 3"/>
          <p:cNvSpPr txBox="1">
            <a:spLocks/>
          </p:cNvSpPr>
          <p:nvPr/>
        </p:nvSpPr>
        <p:spPr bwMode="auto">
          <a:xfrm>
            <a:off x="457200" y="1795463"/>
            <a:ext cx="6413500" cy="4525962"/>
          </a:xfrm>
          <a:prstGeom prst="rect">
            <a:avLst/>
          </a:prstGeom>
          <a:noFill/>
          <a:ln w="9525">
            <a:noFill/>
            <a:miter lim="800000"/>
            <a:headEnd/>
            <a:tailEnd/>
          </a:ln>
        </p:spPr>
        <p:txBody>
          <a:bodyPr/>
          <a:lstStyle/>
          <a:p>
            <a:pPr marL="342900" lvl="0" indent="-342900" algn="just">
              <a:spcAft>
                <a:spcPts val="0"/>
              </a:spcAft>
              <a:buFont typeface="Arial" panose="020B0604020202020204" pitchFamily="34" charset="0"/>
              <a:buChar char="•"/>
              <a:tabLst>
                <a:tab pos="457200" algn="l"/>
              </a:tabLst>
            </a:pPr>
            <a:r>
              <a:rPr lang="fr-FR" sz="3200" dirty="0">
                <a:latin typeface="Calibri" panose="020F0502020204030204" pitchFamily="34" charset="0"/>
                <a:cs typeface="Times New Roman" panose="02020603050405020304" pitchFamily="18" charset="0"/>
              </a:rPr>
              <a:t>Les </a:t>
            </a:r>
            <a:r>
              <a:rPr lang="fr-FR" sz="3200" b="1" dirty="0">
                <a:solidFill>
                  <a:srgbClr val="FF0000"/>
                </a:solidFill>
                <a:latin typeface="Calibri" panose="020F0502020204030204" pitchFamily="34" charset="0"/>
                <a:cs typeface="Times New Roman" panose="02020603050405020304" pitchFamily="18" charset="0"/>
              </a:rPr>
              <a:t>preuves électroniques </a:t>
            </a:r>
            <a:r>
              <a:rPr lang="fr-FR" sz="3200" dirty="0">
                <a:latin typeface="Calibri" panose="020F0502020204030204" pitchFamily="34" charset="0"/>
                <a:cs typeface="Times New Roman" panose="02020603050405020304" pitchFamily="18" charset="0"/>
              </a:rPr>
              <a:t>sont </a:t>
            </a:r>
            <a:r>
              <a:rPr lang="fr-FR" sz="3200" b="1" dirty="0">
                <a:solidFill>
                  <a:srgbClr val="FF0000"/>
                </a:solidFill>
                <a:latin typeface="Calibri" panose="020F0502020204030204" pitchFamily="34" charset="0"/>
                <a:cs typeface="Times New Roman" panose="02020603050405020304" pitchFamily="18" charset="0"/>
              </a:rPr>
              <a:t>extrêmement </a:t>
            </a:r>
            <a:r>
              <a:rPr lang="fr-FR" sz="3200" b="1" dirty="0" smtClean="0">
                <a:solidFill>
                  <a:srgbClr val="FF0000"/>
                </a:solidFill>
                <a:latin typeface="Calibri" panose="020F0502020204030204" pitchFamily="34" charset="0"/>
                <a:cs typeface="Times New Roman" panose="02020603050405020304" pitchFamily="18" charset="0"/>
              </a:rPr>
              <a:t>volatiles</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tabLst>
                <a:tab pos="457200" algn="l"/>
              </a:tabLst>
            </a:pPr>
            <a:r>
              <a:rPr lang="fr-FR" sz="3200" b="1" dirty="0">
                <a:solidFill>
                  <a:srgbClr val="FF0000"/>
                </a:solidFill>
                <a:latin typeface="Calibri" panose="020F0502020204030204" pitchFamily="34" charset="0"/>
                <a:cs typeface="Times New Roman" panose="02020603050405020304" pitchFamily="18" charset="0"/>
              </a:rPr>
              <a:t>Un clic, une frappe </a:t>
            </a:r>
            <a:r>
              <a:rPr lang="fr-FR" sz="3200" dirty="0">
                <a:latin typeface="Calibri" panose="020F0502020204030204" pitchFamily="34" charset="0"/>
                <a:cs typeface="Times New Roman" panose="02020603050405020304" pitchFamily="18" charset="0"/>
              </a:rPr>
              <a:t>suffisent pour que les</a:t>
            </a:r>
            <a:r>
              <a:rPr lang="fr-FR" sz="3200" b="1" dirty="0">
                <a:latin typeface="Calibri" panose="020F0502020204030204" pitchFamily="34" charset="0"/>
                <a:cs typeface="Times New Roman" panose="02020603050405020304" pitchFamily="18" charset="0"/>
              </a:rPr>
              <a:t> </a:t>
            </a:r>
            <a:r>
              <a:rPr lang="fr-FR" sz="3200" dirty="0">
                <a:solidFill>
                  <a:srgbClr val="000000"/>
                </a:solidFill>
                <a:latin typeface="Calibri" panose="020F0502020204030204" pitchFamily="34" charset="0"/>
                <a:cs typeface="Times New Roman" panose="02020603050405020304" pitchFamily="18" charset="0"/>
              </a:rPr>
              <a:t>données soient </a:t>
            </a:r>
            <a:r>
              <a:rPr lang="fr-FR" sz="3200" b="1" dirty="0">
                <a:solidFill>
                  <a:srgbClr val="FF0000"/>
                </a:solidFill>
                <a:latin typeface="Calibri" panose="020F0502020204030204" pitchFamily="34" charset="0"/>
                <a:cs typeface="Times New Roman" panose="02020603050405020304" pitchFamily="18" charset="0"/>
              </a:rPr>
              <a:t>détruites</a:t>
            </a:r>
            <a:r>
              <a:rPr lang="fr-FR" sz="3200" dirty="0">
                <a:solidFill>
                  <a:srgbClr val="000000"/>
                </a:solidFill>
                <a:latin typeface="Calibri" panose="020F0502020204030204" pitchFamily="34" charset="0"/>
                <a:cs typeface="Times New Roman" panose="02020603050405020304" pitchFamily="18" charset="0"/>
              </a:rPr>
              <a:t> ou </a:t>
            </a:r>
            <a:r>
              <a:rPr lang="fr-FR" sz="3200" b="1" dirty="0" smtClean="0">
                <a:solidFill>
                  <a:srgbClr val="FF0000"/>
                </a:solidFill>
                <a:latin typeface="Calibri" panose="020F0502020204030204" pitchFamily="34" charset="0"/>
                <a:cs typeface="Times New Roman" panose="02020603050405020304" pitchFamily="18" charset="0"/>
              </a:rPr>
              <a:t>modifiées</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tabLst>
                <a:tab pos="457200" algn="l"/>
              </a:tabLst>
            </a:pPr>
            <a:r>
              <a:rPr lang="fr-FR" sz="3200" dirty="0">
                <a:solidFill>
                  <a:srgbClr val="000000"/>
                </a:solidFill>
                <a:latin typeface="Calibri" panose="020F0502020204030204" pitchFamily="34" charset="0"/>
                <a:cs typeface="Times New Roman" panose="02020603050405020304" pitchFamily="18" charset="0"/>
              </a:rPr>
              <a:t>Il arrive que les données ne soient </a:t>
            </a:r>
            <a:r>
              <a:rPr lang="fr-FR" sz="3200" b="1" dirty="0">
                <a:solidFill>
                  <a:srgbClr val="FF0000"/>
                </a:solidFill>
                <a:latin typeface="Calibri" panose="020F0502020204030204" pitchFamily="34" charset="0"/>
                <a:cs typeface="Times New Roman" panose="02020603050405020304" pitchFamily="18" charset="0"/>
              </a:rPr>
              <a:t>pas conservées</a:t>
            </a:r>
            <a:r>
              <a:rPr lang="fr-FR" sz="3200" dirty="0">
                <a:solidFill>
                  <a:srgbClr val="FF0000"/>
                </a:solidFill>
                <a:latin typeface="Calibri" panose="020F0502020204030204" pitchFamily="34" charset="0"/>
                <a:cs typeface="Times New Roman" panose="02020603050405020304" pitchFamily="18" charset="0"/>
              </a:rPr>
              <a:t> </a:t>
            </a:r>
            <a:r>
              <a:rPr lang="fr-FR" sz="3200" dirty="0">
                <a:solidFill>
                  <a:srgbClr val="000000"/>
                </a:solidFill>
                <a:latin typeface="Calibri" panose="020F0502020204030204" pitchFamily="34" charset="0"/>
                <a:cs typeface="Times New Roman" panose="02020603050405020304" pitchFamily="18" charset="0"/>
              </a:rPr>
              <a:t>et doivent être </a:t>
            </a:r>
            <a:r>
              <a:rPr lang="fr-FR" sz="3200" b="1" dirty="0">
                <a:solidFill>
                  <a:srgbClr val="FF0000"/>
                </a:solidFill>
                <a:latin typeface="Calibri" panose="020F0502020204030204" pitchFamily="34" charset="0"/>
                <a:cs typeface="Times New Roman" panose="02020603050405020304" pitchFamily="18" charset="0"/>
              </a:rPr>
              <a:t>collectées en temps </a:t>
            </a:r>
            <a:r>
              <a:rPr lang="fr-FR" sz="3200" b="1" dirty="0" smtClean="0">
                <a:solidFill>
                  <a:srgbClr val="FF0000"/>
                </a:solidFill>
                <a:latin typeface="Calibri" panose="020F0502020204030204" pitchFamily="34" charset="0"/>
                <a:cs typeface="Times New Roman" panose="02020603050405020304" pitchFamily="18" charset="0"/>
              </a:rPr>
              <a:t>réel</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0180" name="Picture 5" descr="Image result for data destruction clipart"/>
          <p:cNvPicPr>
            <a:picLocks noChangeAspect="1" noChangeArrowheads="1"/>
          </p:cNvPicPr>
          <p:nvPr/>
        </p:nvPicPr>
        <p:blipFill>
          <a:blip r:embed="rId3"/>
          <a:srcRect/>
          <a:stretch>
            <a:fillRect/>
          </a:stretch>
        </p:blipFill>
        <p:spPr bwMode="auto">
          <a:xfrm>
            <a:off x="7208838" y="1447800"/>
            <a:ext cx="1677987" cy="1895475"/>
          </a:xfrm>
          <a:prstGeom prst="rect">
            <a:avLst/>
          </a:prstGeom>
          <a:noFill/>
          <a:ln w="9525">
            <a:noFill/>
            <a:miter lim="800000"/>
            <a:headEnd/>
            <a:tailEnd/>
          </a:ln>
        </p:spPr>
      </p:pic>
      <p:pic>
        <p:nvPicPr>
          <p:cNvPr id="50181" name="Picture 7" descr="Image result for wireless signal clipart"/>
          <p:cNvPicPr>
            <a:picLocks noChangeAspect="1" noChangeArrowheads="1"/>
          </p:cNvPicPr>
          <p:nvPr/>
        </p:nvPicPr>
        <p:blipFill>
          <a:blip r:embed="rId4"/>
          <a:srcRect/>
          <a:stretch>
            <a:fillRect/>
          </a:stretch>
        </p:blipFill>
        <p:spPr bwMode="auto">
          <a:xfrm>
            <a:off x="7092950" y="4310063"/>
            <a:ext cx="1909763" cy="1663700"/>
          </a:xfrm>
          <a:prstGeom prst="rect">
            <a:avLst/>
          </a:prstGeom>
          <a:noFill/>
          <a:ln w="9525">
            <a:noFill/>
            <a:miter lim="800000"/>
            <a:headEnd/>
            <a:tailEnd/>
          </a:ln>
        </p:spPr>
      </p:pic>
      <p:sp>
        <p:nvSpPr>
          <p:cNvPr id="50182" name="Espace réservé du numéro de diapositive 1"/>
          <p:cNvSpPr>
            <a:spLocks noGrp="1"/>
          </p:cNvSpPr>
          <p:nvPr>
            <p:ph type="sldNum" sz="quarter" idx="12"/>
          </p:nvPr>
        </p:nvSpPr>
        <p:spPr bwMode="auto">
          <a:noFill/>
          <a:ln>
            <a:miter lim="800000"/>
            <a:headEnd/>
            <a:tailEnd/>
          </a:ln>
        </p:spPr>
        <p:txBody>
          <a:bodyPr/>
          <a:lstStyle/>
          <a:p>
            <a:r>
              <a:rPr lang="en-US" altLang="en-US" dirty="0"/>
              <a:t>!</a:t>
            </a:r>
            <a:fld id="{01FB337F-F171-4E13-BEEB-F4FB61AB8E2B}" type="slidenum">
              <a:rPr lang="en-US" altLang="en-US"/>
              <a:pPr/>
              <a:t>25</a:t>
            </a:fld>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350838" y="22225"/>
            <a:ext cx="8229600" cy="1143000"/>
          </a:xfrm>
        </p:spPr>
        <p:txBody>
          <a:bodyPr/>
          <a:lstStyle/>
          <a:p>
            <a:pPr eaLnBrk="1" hangingPunct="1"/>
            <a:r>
              <a:rPr lang="fr-FR" b="1" dirty="0"/>
              <a:t>Exemples de situations urgentes</a:t>
            </a:r>
          </a:p>
        </p:txBody>
      </p:sp>
      <p:sp>
        <p:nvSpPr>
          <p:cNvPr id="52227" name="Rectangle 3"/>
          <p:cNvSpPr txBox="1">
            <a:spLocks/>
          </p:cNvSpPr>
          <p:nvPr/>
        </p:nvSpPr>
        <p:spPr bwMode="auto">
          <a:xfrm>
            <a:off x="0" y="1160463"/>
            <a:ext cx="8750300" cy="5697537"/>
          </a:xfrm>
          <a:prstGeom prst="rect">
            <a:avLst/>
          </a:prstGeom>
          <a:noFill/>
          <a:ln w="9525">
            <a:noFill/>
            <a:miter lim="800000"/>
            <a:headEnd/>
            <a:tailEnd/>
          </a:ln>
        </p:spPr>
        <p:txBody>
          <a:bodyPr/>
          <a:lstStyle/>
          <a:p>
            <a:pPr marL="742950" lvl="1" indent="-285750" algn="just">
              <a:spcAft>
                <a:spcPts val="0"/>
              </a:spcAft>
              <a:buFont typeface="Arial" panose="020B0604020202020204" pitchFamily="34" charset="0"/>
              <a:buChar char="–"/>
              <a:tabLst>
                <a:tab pos="914400" algn="l"/>
              </a:tabLst>
            </a:pPr>
            <a:r>
              <a:rPr lang="fr-FR" sz="2400" b="1" dirty="0">
                <a:solidFill>
                  <a:srgbClr val="FF0000"/>
                </a:solidFill>
                <a:latin typeface="+mn-lt"/>
                <a:cs typeface="Times New Roman" panose="02020603050405020304" pitchFamily="18" charset="0"/>
              </a:rPr>
              <a:t>Divulgation partielle de données de trafic </a:t>
            </a:r>
            <a:r>
              <a:rPr lang="fr-FR" sz="2400" dirty="0">
                <a:latin typeface="+mn-lt"/>
                <a:cs typeface="Times New Roman" panose="02020603050405020304" pitchFamily="18" charset="0"/>
              </a:rPr>
              <a:t>:</a:t>
            </a:r>
            <a:r>
              <a:rPr lang="fr-FR" sz="2400" dirty="0">
                <a:solidFill>
                  <a:srgbClr val="FF0000"/>
                </a:solidFill>
                <a:latin typeface="+mn-lt"/>
                <a:cs typeface="Times New Roman" panose="02020603050405020304" pitchFamily="18" charset="0"/>
              </a:rPr>
              <a:t> </a:t>
            </a:r>
            <a:r>
              <a:rPr lang="fr-FR" sz="2400" dirty="0">
                <a:solidFill>
                  <a:srgbClr val="000000"/>
                </a:solidFill>
                <a:latin typeface="+mn-lt"/>
                <a:cs typeface="Times New Roman" panose="02020603050405020304" pitchFamily="18" charset="0"/>
              </a:rPr>
              <a:t>un retard d’autorisation peut empêcher de remonter la piste de la communication, et donc d’appliquer d’autres </a:t>
            </a:r>
            <a:r>
              <a:rPr lang="fr-FR" sz="2400" dirty="0" smtClean="0">
                <a:solidFill>
                  <a:srgbClr val="000000"/>
                </a:solidFill>
                <a:latin typeface="+mn-lt"/>
                <a:cs typeface="Times New Roman" panose="02020603050405020304" pitchFamily="18" charset="0"/>
              </a:rPr>
              <a:t>mesures.</a:t>
            </a:r>
            <a:endParaRPr lang="fr-FR" sz="2400" dirty="0">
              <a:latin typeface="+mn-lt"/>
              <a:ea typeface="Times New Roman" panose="02020603050405020304" pitchFamily="18" charset="0"/>
              <a:cs typeface="Times New Roman" panose="02020603050405020304" pitchFamily="18" charset="0"/>
            </a:endParaRPr>
          </a:p>
          <a:p>
            <a:pPr marL="742950" lvl="1" indent="-285750" algn="just">
              <a:spcAft>
                <a:spcPts val="0"/>
              </a:spcAft>
              <a:buFont typeface="Arial" panose="020B0604020202020204" pitchFamily="34" charset="0"/>
              <a:buChar char="–"/>
              <a:tabLst>
                <a:tab pos="914400" algn="l"/>
              </a:tabLst>
            </a:pPr>
            <a:r>
              <a:rPr lang="fr-FR" sz="2400" b="1" dirty="0">
                <a:solidFill>
                  <a:srgbClr val="FF0000"/>
                </a:solidFill>
                <a:latin typeface="+mn-lt"/>
                <a:cs typeface="Times New Roman" panose="02020603050405020304" pitchFamily="18" charset="0"/>
              </a:rPr>
              <a:t>Injonction de produire/Perquisition et saisie </a:t>
            </a:r>
            <a:r>
              <a:rPr lang="fr-FR" sz="2400" dirty="0">
                <a:latin typeface="+mn-lt"/>
                <a:cs typeface="Times New Roman" panose="02020603050405020304" pitchFamily="18" charset="0"/>
              </a:rPr>
              <a:t>:</a:t>
            </a:r>
            <a:r>
              <a:rPr lang="fr-FR" sz="2400" dirty="0">
                <a:solidFill>
                  <a:srgbClr val="FF0000"/>
                </a:solidFill>
                <a:latin typeface="+mn-lt"/>
                <a:cs typeface="Times New Roman" panose="02020603050405020304" pitchFamily="18" charset="0"/>
              </a:rPr>
              <a:t> </a:t>
            </a:r>
            <a:r>
              <a:rPr lang="fr-FR" sz="2400" dirty="0">
                <a:solidFill>
                  <a:srgbClr val="000000"/>
                </a:solidFill>
                <a:latin typeface="+mn-lt"/>
                <a:cs typeface="Times New Roman" panose="02020603050405020304" pitchFamily="18" charset="0"/>
              </a:rPr>
              <a:t>très souvent, ordonner la conservation rapide ne suffit pas à éviter la perte ou la modification de données (par ex. lorsque la personne visée par les investigations a le contrôle sur ces données). Il est alors nécessaire de demander soit la production, soit (plus probablement) la saisie des données informatiques </a:t>
            </a:r>
            <a:r>
              <a:rPr lang="fr-FR" sz="2400" dirty="0" smtClean="0">
                <a:solidFill>
                  <a:srgbClr val="000000"/>
                </a:solidFill>
                <a:latin typeface="+mn-lt"/>
                <a:cs typeface="Times New Roman" panose="02020603050405020304" pitchFamily="18" charset="0"/>
              </a:rPr>
              <a:t>concernées.</a:t>
            </a:r>
            <a:endParaRPr lang="fr-FR" sz="2400" dirty="0">
              <a:latin typeface="+mn-lt"/>
              <a:ea typeface="Times New Roman" panose="02020603050405020304" pitchFamily="18" charset="0"/>
              <a:cs typeface="Times New Roman" panose="02020603050405020304" pitchFamily="18" charset="0"/>
            </a:endParaRPr>
          </a:p>
          <a:p>
            <a:pPr marL="742950" lvl="1" indent="-285750" algn="just">
              <a:spcAft>
                <a:spcPts val="0"/>
              </a:spcAft>
              <a:buFont typeface="Arial" panose="020B0604020202020204" pitchFamily="34" charset="0"/>
              <a:buChar char="–"/>
              <a:tabLst>
                <a:tab pos="914400" algn="l"/>
              </a:tabLst>
            </a:pPr>
            <a:r>
              <a:rPr lang="fr-FR" sz="2400" b="1" dirty="0">
                <a:solidFill>
                  <a:srgbClr val="FF0000"/>
                </a:solidFill>
                <a:latin typeface="+mn-lt"/>
                <a:cs typeface="Times New Roman" panose="02020603050405020304" pitchFamily="18" charset="0"/>
              </a:rPr>
              <a:t>Collecte en temps réel de données de trafic/interception de données de contenu </a:t>
            </a:r>
            <a:r>
              <a:rPr lang="fr-FR" sz="2400" dirty="0">
                <a:latin typeface="+mn-lt"/>
                <a:cs typeface="Times New Roman" panose="02020603050405020304" pitchFamily="18" charset="0"/>
              </a:rPr>
              <a:t>:</a:t>
            </a:r>
            <a:r>
              <a:rPr lang="fr-FR" sz="2400" b="1" dirty="0">
                <a:solidFill>
                  <a:srgbClr val="FF0000"/>
                </a:solidFill>
                <a:latin typeface="+mn-lt"/>
                <a:cs typeface="Times New Roman" panose="02020603050405020304" pitchFamily="18" charset="0"/>
              </a:rPr>
              <a:t> </a:t>
            </a:r>
            <a:r>
              <a:rPr lang="fr-FR" sz="2400" dirty="0">
                <a:solidFill>
                  <a:srgbClr val="000000"/>
                </a:solidFill>
                <a:latin typeface="+mn-lt"/>
                <a:cs typeface="Times New Roman" panose="02020603050405020304" pitchFamily="18" charset="0"/>
              </a:rPr>
              <a:t>pour que la mesure soit utile, l’audience ou </a:t>
            </a:r>
            <a:r>
              <a:rPr lang="fr-FR" sz="2400" dirty="0" smtClean="0">
                <a:solidFill>
                  <a:srgbClr val="000000"/>
                </a:solidFill>
                <a:latin typeface="+mn-lt"/>
                <a:cs typeface="Times New Roman" panose="02020603050405020304" pitchFamily="18" charset="0"/>
              </a:rPr>
              <a:t>l’ordonnance doivent avoir </a:t>
            </a:r>
            <a:r>
              <a:rPr lang="fr-FR" sz="2400" dirty="0">
                <a:solidFill>
                  <a:srgbClr val="000000"/>
                </a:solidFill>
                <a:latin typeface="+mn-lt"/>
                <a:cs typeface="Times New Roman" panose="02020603050405020304" pitchFamily="18" charset="0"/>
              </a:rPr>
              <a:t>lieu </a:t>
            </a:r>
            <a:r>
              <a:rPr lang="fr-FR" sz="2400" i="1" dirty="0">
                <a:solidFill>
                  <a:srgbClr val="000000"/>
                </a:solidFill>
                <a:latin typeface="+mn-lt"/>
                <a:cs typeface="Times New Roman" panose="02020603050405020304" pitchFamily="18" charset="0"/>
              </a:rPr>
              <a:t>avant</a:t>
            </a:r>
            <a:r>
              <a:rPr lang="fr-FR" sz="2400" dirty="0">
                <a:solidFill>
                  <a:srgbClr val="000000"/>
                </a:solidFill>
                <a:latin typeface="+mn-lt"/>
                <a:cs typeface="Times New Roman" panose="02020603050405020304" pitchFamily="18" charset="0"/>
              </a:rPr>
              <a:t> les communications </a:t>
            </a:r>
            <a:r>
              <a:rPr lang="fr-FR" sz="2400" dirty="0" smtClean="0">
                <a:solidFill>
                  <a:srgbClr val="000000"/>
                </a:solidFill>
                <a:latin typeface="+mn-lt"/>
                <a:cs typeface="Times New Roman" panose="02020603050405020304" pitchFamily="18" charset="0"/>
              </a:rPr>
              <a:t>visées. </a:t>
            </a:r>
            <a:endParaRPr lang="fr-FR" sz="2400" dirty="0">
              <a:latin typeface="+mn-lt"/>
              <a:ea typeface="Times New Roman" panose="02020603050405020304" pitchFamily="18"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228" name="Espace réservé du numéro de diapositive 1"/>
          <p:cNvSpPr>
            <a:spLocks noGrp="1"/>
          </p:cNvSpPr>
          <p:nvPr>
            <p:ph type="sldNum" sz="quarter" idx="12"/>
          </p:nvPr>
        </p:nvSpPr>
        <p:spPr bwMode="auto">
          <a:noFill/>
          <a:ln>
            <a:miter lim="800000"/>
            <a:headEnd/>
            <a:tailEnd/>
          </a:ln>
        </p:spPr>
        <p:txBody>
          <a:bodyPr/>
          <a:lstStyle/>
          <a:p>
            <a:r>
              <a:rPr lang="en-US" altLang="en-US" dirty="0"/>
              <a:t>!</a:t>
            </a:r>
            <a:fld id="{630ADD66-D893-414E-889F-745D7C551291}" type="slidenum">
              <a:rPr lang="en-US" altLang="en-US"/>
              <a:pPr/>
              <a:t>26</a:t>
            </a:fld>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1"/>
          <p:cNvSpPr>
            <a:spLocks noGrp="1"/>
          </p:cNvSpPr>
          <p:nvPr>
            <p:ph type="title"/>
          </p:nvPr>
        </p:nvSpPr>
        <p:spPr>
          <a:xfrm>
            <a:off x="457200" y="365125"/>
            <a:ext cx="8229600" cy="1143000"/>
          </a:xfrm>
        </p:spPr>
        <p:txBody>
          <a:bodyPr/>
          <a:lstStyle/>
          <a:p>
            <a:r>
              <a:rPr lang="fr-FR" b="1" dirty="0"/>
              <a:t>Demandes d’application des mesures à l’étranger</a:t>
            </a:r>
          </a:p>
        </p:txBody>
      </p:sp>
      <p:sp>
        <p:nvSpPr>
          <p:cNvPr id="54275" name="Espace réservé du contenu 2"/>
          <p:cNvSpPr>
            <a:spLocks noGrp="1"/>
          </p:cNvSpPr>
          <p:nvPr>
            <p:ph idx="1"/>
          </p:nvPr>
        </p:nvSpPr>
        <p:spPr>
          <a:xfrm>
            <a:off x="457200" y="2332038"/>
            <a:ext cx="8229600" cy="2816225"/>
          </a:xfrm>
        </p:spPr>
        <p:txBody>
          <a:bodyPr/>
          <a:lstStyle/>
          <a:p>
            <a:pPr lvl="0"/>
            <a:r>
              <a:rPr lang="fr-FR" dirty="0"/>
              <a:t>En règle générale, lorsque les investigations doivent passer par l’entraide judiciaire, il ne faut demander que ce qui est possible en vertu de son propre droit national (questions de recevabilité). </a:t>
            </a:r>
          </a:p>
        </p:txBody>
      </p:sp>
      <p:sp>
        <p:nvSpPr>
          <p:cNvPr id="54276" name="Espace réservé du numéro de diapositive 3"/>
          <p:cNvSpPr>
            <a:spLocks noGrp="1"/>
          </p:cNvSpPr>
          <p:nvPr>
            <p:ph type="sldNum" sz="quarter" idx="12"/>
          </p:nvPr>
        </p:nvSpPr>
        <p:spPr bwMode="auto">
          <a:noFill/>
          <a:ln>
            <a:miter lim="800000"/>
            <a:headEnd/>
            <a:tailEnd/>
          </a:ln>
        </p:spPr>
        <p:txBody>
          <a:bodyPr/>
          <a:lstStyle/>
          <a:p>
            <a:fld id="{AE986D28-10C1-4233-A82A-1D402BD84075}" type="slidenum">
              <a:rPr lang="en-US" altLang="en-US"/>
              <a:pPr/>
              <a:t>27</a:t>
            </a:fld>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457200" y="2762250"/>
            <a:ext cx="8229600" cy="1143000"/>
          </a:xfrm>
        </p:spPr>
        <p:txBody>
          <a:bodyPr/>
          <a:lstStyle/>
          <a:p>
            <a:r>
              <a:rPr lang="fr-FR" sz="4000" b="1" dirty="0">
                <a:solidFill>
                  <a:srgbClr val="000000"/>
                </a:solidFill>
              </a:rPr>
              <a:t>4</a:t>
            </a:r>
            <a:r>
              <a:rPr lang="fr-FR" sz="4000" b="1" baseline="30000" dirty="0">
                <a:solidFill>
                  <a:srgbClr val="000000"/>
                </a:solidFill>
              </a:rPr>
              <a:t>e </a:t>
            </a:r>
            <a:r>
              <a:rPr lang="fr-FR" sz="4000" b="1" dirty="0">
                <a:solidFill>
                  <a:srgbClr val="000000"/>
                </a:solidFill>
              </a:rPr>
              <a:t>partie</a:t>
            </a:r>
            <a:br>
              <a:rPr lang="fr-FR" sz="4000" b="1" dirty="0">
                <a:solidFill>
                  <a:srgbClr val="000000"/>
                </a:solidFill>
              </a:rPr>
            </a:br>
            <a:r>
              <a:rPr lang="fr-FR" sz="4000" b="1" dirty="0">
                <a:solidFill>
                  <a:srgbClr val="000000"/>
                </a:solidFill>
              </a:rPr>
              <a:t>Synthèse</a:t>
            </a:r>
            <a:r>
              <a:rPr lang="en-GB" sz="4000" dirty="0">
                <a:solidFill>
                  <a:srgbClr val="000000"/>
                </a:solidFill>
              </a:rPr>
              <a:t/>
            </a:r>
            <a:br>
              <a:rPr lang="en-GB" sz="4000" dirty="0">
                <a:solidFill>
                  <a:srgbClr val="000000"/>
                </a:solidFill>
              </a:rPr>
            </a:br>
            <a:endParaRPr lang="en-GB" sz="4000" dirty="0">
              <a:solidFill>
                <a:srgbClr val="000000"/>
              </a:solidFill>
            </a:endParaRPr>
          </a:p>
        </p:txBody>
      </p:sp>
      <p:pic>
        <p:nvPicPr>
          <p:cNvPr id="55299" name="Picture 3"/>
          <p:cNvPicPr>
            <a:picLocks noGrp="1" noChangeAspect="1" noChangeArrowheads="1"/>
          </p:cNvPicPr>
          <p:nvPr>
            <p:ph sz="quarter" idx="4294967295"/>
          </p:nvPr>
        </p:nvPicPr>
        <p:blipFill>
          <a:blip r:embed="rId3"/>
          <a:srcRect/>
          <a:stretch>
            <a:fillRect/>
          </a:stretch>
        </p:blipFill>
        <p:spPr>
          <a:xfrm>
            <a:off x="6786563" y="4643438"/>
            <a:ext cx="1962150" cy="1766887"/>
          </a:xfrm>
        </p:spPr>
      </p:pic>
      <p:sp>
        <p:nvSpPr>
          <p:cNvPr id="55300" name="Slide Number Placeholder 1"/>
          <p:cNvSpPr>
            <a:spLocks noGrp="1"/>
          </p:cNvSpPr>
          <p:nvPr>
            <p:ph type="sldNum" sz="quarter" idx="12"/>
          </p:nvPr>
        </p:nvSpPr>
        <p:spPr bwMode="auto">
          <a:noFill/>
          <a:ln>
            <a:miter lim="800000"/>
            <a:headEnd/>
            <a:tailEnd/>
          </a:ln>
        </p:spPr>
        <p:txBody>
          <a:bodyPr/>
          <a:lstStyle/>
          <a:p>
            <a:r>
              <a:rPr lang="en-US" altLang="fr-FR" dirty="0"/>
              <a:t>!</a:t>
            </a:r>
            <a:fld id="{091DCD4D-5728-4E32-BE15-31FB1CFB5B1D}" type="slidenum">
              <a:rPr lang="en-US" altLang="fr-FR"/>
              <a:pPr/>
              <a:t>28</a:t>
            </a:fld>
            <a:endParaRPr lang="en-US" alt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457200" y="274638"/>
            <a:ext cx="8229600" cy="773112"/>
          </a:xfrm>
        </p:spPr>
        <p:txBody>
          <a:bodyPr/>
          <a:lstStyle/>
          <a:p>
            <a:pPr eaLnBrk="1" hangingPunct="1"/>
            <a:r>
              <a:rPr lang="fr-FR" b="1" dirty="0"/>
              <a:t>Synthèse</a:t>
            </a:r>
          </a:p>
        </p:txBody>
      </p:sp>
      <p:sp>
        <p:nvSpPr>
          <p:cNvPr id="4" name="Content Placeholder 2"/>
          <p:cNvSpPr txBox="1">
            <a:spLocks/>
          </p:cNvSpPr>
          <p:nvPr/>
        </p:nvSpPr>
        <p:spPr bwMode="auto">
          <a:xfrm>
            <a:off x="457200" y="1047750"/>
            <a:ext cx="8512175" cy="5338763"/>
          </a:xfrm>
          <a:prstGeom prst="rect">
            <a:avLst/>
          </a:prstGeom>
          <a:noFill/>
          <a:ln w="9525">
            <a:noFill/>
            <a:miter lim="800000"/>
            <a:headEnd/>
            <a:tailEnd/>
          </a:ln>
        </p:spPr>
        <p:txBody>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ts val="430"/>
              </a:spcBef>
              <a:spcAft>
                <a:spcPts val="0"/>
              </a:spcAft>
            </a:pPr>
            <a:r>
              <a:rPr lang="fr-FR" dirty="0" smtClean="0">
                <a:solidFill>
                  <a:srgbClr val="000000"/>
                </a:solidFill>
                <a:latin typeface="Calibri"/>
                <a:ea typeface="MS PGothic"/>
                <a:cs typeface="MS PGothic"/>
              </a:rPr>
              <a:t>À l’issue de cette session, les participants :</a:t>
            </a:r>
          </a:p>
          <a:p>
            <a:pPr>
              <a:spcBef>
                <a:spcPts val="430"/>
              </a:spcBef>
              <a:spcAft>
                <a:spcPts val="0"/>
              </a:spcAft>
            </a:pPr>
            <a:endParaRPr lang="fr-FR" dirty="0" smtClean="0">
              <a:latin typeface="Times New Roman"/>
              <a:ea typeface="Times New Roman"/>
            </a:endParaRPr>
          </a:p>
          <a:p>
            <a:pPr lvl="0" algn="just">
              <a:spcAft>
                <a:spcPts val="0"/>
              </a:spcAft>
              <a:buFont typeface="Arial"/>
              <a:buChar char="•"/>
              <a:tabLst>
                <a:tab pos="457200" algn="l"/>
              </a:tabLst>
            </a:pPr>
            <a:r>
              <a:rPr lang="fr-FR" dirty="0" smtClean="0">
                <a:solidFill>
                  <a:srgbClr val="000000"/>
                </a:solidFill>
                <a:latin typeface="Calibri"/>
                <a:ea typeface="MS PGothic"/>
              </a:rPr>
              <a:t>connaîtront plusieurs faits relatifs à l’application de mesures procédurales concernant des preuves électroniques ;</a:t>
            </a:r>
          </a:p>
          <a:p>
            <a:pPr lvl="0" algn="just">
              <a:spcAft>
                <a:spcPts val="0"/>
              </a:spcAft>
              <a:buFont typeface="Arial"/>
              <a:buChar char="•"/>
              <a:tabLst>
                <a:tab pos="457200" algn="l"/>
              </a:tabLst>
            </a:pPr>
            <a:endParaRPr lang="fr-FR" dirty="0" smtClean="0">
              <a:latin typeface="Times New Roman"/>
              <a:ea typeface="Times New Roman"/>
              <a:cs typeface="Times New Roman"/>
            </a:endParaRPr>
          </a:p>
          <a:p>
            <a:pPr lvl="0" algn="just">
              <a:spcAft>
                <a:spcPts val="0"/>
              </a:spcAft>
              <a:buFont typeface="Arial"/>
              <a:buChar char="•"/>
              <a:tabLst>
                <a:tab pos="457200" algn="l"/>
              </a:tabLst>
            </a:pPr>
            <a:r>
              <a:rPr lang="fr-FR" dirty="0" smtClean="0">
                <a:solidFill>
                  <a:srgbClr val="000000"/>
                </a:solidFill>
                <a:latin typeface="Calibri"/>
                <a:ea typeface="MS PGothic"/>
              </a:rPr>
              <a:t>sauront expliquer les conditions et sauvegardes procédurales pertinentes pour l’application de mesures procédurales concernant des preuves électroniques.</a:t>
            </a:r>
            <a:endParaRPr lang="fr-FR" dirty="0" smtClean="0">
              <a:latin typeface="Times New Roman"/>
              <a:ea typeface="Times New Roman"/>
              <a:cs typeface="Times New Roman"/>
            </a:endParaRPr>
          </a:p>
          <a:p>
            <a:pPr marL="0" indent="0" algn="just">
              <a:spcBef>
                <a:spcPct val="20000"/>
              </a:spcBef>
              <a:defRPr/>
            </a:pPr>
            <a:endParaRPr lang="en-GB" sz="2000" dirty="0">
              <a:solidFill>
                <a:srgbClr val="000000"/>
              </a:solidFill>
            </a:endParaRPr>
          </a:p>
          <a:p>
            <a:pPr algn="just">
              <a:spcBef>
                <a:spcPct val="20000"/>
              </a:spcBef>
              <a:buFont typeface="Arial" charset="0"/>
              <a:buChar char="•"/>
              <a:defRPr/>
            </a:pPr>
            <a:endParaRPr lang="en-GB" sz="2000" dirty="0">
              <a:solidFill>
                <a:srgbClr val="000000"/>
              </a:solidFill>
            </a:endParaRPr>
          </a:p>
          <a:p>
            <a:pPr algn="just">
              <a:spcBef>
                <a:spcPct val="20000"/>
              </a:spcBef>
              <a:buFont typeface="Arial" charset="0"/>
              <a:buChar char="•"/>
              <a:defRPr/>
            </a:pPr>
            <a:endParaRPr lang="en-GB" sz="1600" dirty="0">
              <a:solidFill>
                <a:srgbClr val="000000"/>
              </a:solidFill>
              <a:latin typeface="+mj-lt"/>
            </a:endParaRPr>
          </a:p>
          <a:p>
            <a:pPr algn="just">
              <a:spcBef>
                <a:spcPct val="20000"/>
              </a:spcBef>
              <a:buFont typeface="Arial" charset="0"/>
              <a:buChar char="•"/>
              <a:defRPr/>
            </a:pPr>
            <a:endParaRPr lang="en-GB" sz="1600" dirty="0">
              <a:solidFill>
                <a:srgbClr val="000000"/>
              </a:solidFill>
              <a:latin typeface="+mj-lt"/>
            </a:endParaRPr>
          </a:p>
          <a:p>
            <a:pPr algn="just">
              <a:spcBef>
                <a:spcPct val="20000"/>
              </a:spcBef>
              <a:buFont typeface="Arial" charset="0"/>
              <a:buChar char="•"/>
              <a:defRPr/>
            </a:pPr>
            <a:endParaRPr lang="en-GB" sz="1600" dirty="0">
              <a:solidFill>
                <a:srgbClr val="000000"/>
              </a:solidFill>
              <a:latin typeface="+mj-lt"/>
            </a:endParaRPr>
          </a:p>
          <a:p>
            <a:pPr marL="0" indent="0">
              <a:spcBef>
                <a:spcPct val="20000"/>
              </a:spcBef>
              <a:defRPr/>
            </a:pPr>
            <a:endParaRPr lang="en-US" sz="1600" dirty="0">
              <a:solidFill>
                <a:srgbClr val="000000"/>
              </a:solidFill>
              <a:latin typeface="+mj-lt"/>
              <a:ea typeface="MS PGothic" charset="0"/>
              <a:cs typeface="MS PGothic" charset="0"/>
            </a:endParaRPr>
          </a:p>
        </p:txBody>
      </p:sp>
      <p:sp>
        <p:nvSpPr>
          <p:cNvPr id="57348" name="Slide Number Placeholder 1"/>
          <p:cNvSpPr>
            <a:spLocks noGrp="1"/>
          </p:cNvSpPr>
          <p:nvPr>
            <p:ph type="sldNum" sz="quarter" idx="12"/>
          </p:nvPr>
        </p:nvSpPr>
        <p:spPr bwMode="auto">
          <a:noFill/>
          <a:ln>
            <a:miter lim="800000"/>
            <a:headEnd/>
            <a:tailEnd/>
          </a:ln>
        </p:spPr>
        <p:txBody>
          <a:bodyPr/>
          <a:lstStyle/>
          <a:p>
            <a:r>
              <a:rPr lang="en-US" altLang="fr-FR" dirty="0"/>
              <a:t>!</a:t>
            </a:r>
            <a:fld id="{07CE749A-D5AB-462A-9419-F231CDCE05B8}" type="slidenum">
              <a:rPr lang="en-US" altLang="fr-FR"/>
              <a:pPr/>
              <a:t>29</a:t>
            </a:fld>
            <a:endParaRPr lang="en-US" alt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457200" y="274638"/>
            <a:ext cx="8229600" cy="773112"/>
          </a:xfrm>
        </p:spPr>
        <p:txBody>
          <a:bodyPr/>
          <a:lstStyle/>
          <a:p>
            <a:pPr eaLnBrk="1" hangingPunct="1"/>
            <a:r>
              <a:rPr lang="fr-FR" b="1" dirty="0"/>
              <a:t>Objectifs de la session</a:t>
            </a:r>
          </a:p>
        </p:txBody>
      </p:sp>
      <p:sp>
        <p:nvSpPr>
          <p:cNvPr id="4" name="Content Placeholder 2"/>
          <p:cNvSpPr txBox="1">
            <a:spLocks/>
          </p:cNvSpPr>
          <p:nvPr/>
        </p:nvSpPr>
        <p:spPr bwMode="auto">
          <a:xfrm>
            <a:off x="457200" y="1047750"/>
            <a:ext cx="8229600" cy="5338763"/>
          </a:xfrm>
          <a:prstGeom prst="rect">
            <a:avLst/>
          </a:prstGeom>
          <a:noFill/>
          <a:ln w="9525">
            <a:noFill/>
            <a:miter lim="800000"/>
            <a:headEnd/>
            <a:tailEnd/>
          </a:ln>
        </p:spPr>
        <p:txBody>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ts val="430"/>
              </a:spcBef>
              <a:spcAft>
                <a:spcPts val="0"/>
              </a:spcAft>
            </a:pPr>
            <a:r>
              <a:rPr lang="fr-FR" dirty="0">
                <a:solidFill>
                  <a:srgbClr val="000000"/>
                </a:solidFill>
                <a:latin typeface="Calibri"/>
                <a:ea typeface="MS PGothic"/>
                <a:cs typeface="MS PGothic"/>
              </a:rPr>
              <a:t>À l’issue de cette session, les participants :</a:t>
            </a:r>
          </a:p>
          <a:p>
            <a:pPr>
              <a:spcBef>
                <a:spcPts val="430"/>
              </a:spcBef>
              <a:spcAft>
                <a:spcPts val="0"/>
              </a:spcAft>
            </a:pPr>
            <a:endParaRPr lang="fr-FR" dirty="0">
              <a:latin typeface="Times New Roman"/>
              <a:ea typeface="Times New Roman"/>
            </a:endParaRPr>
          </a:p>
          <a:p>
            <a:pPr lvl="0" algn="just">
              <a:spcAft>
                <a:spcPts val="0"/>
              </a:spcAft>
              <a:buFont typeface="Arial"/>
              <a:buChar char="•"/>
              <a:tabLst>
                <a:tab pos="457200" algn="l"/>
              </a:tabLst>
            </a:pPr>
            <a:r>
              <a:rPr lang="fr-FR" dirty="0">
                <a:solidFill>
                  <a:srgbClr val="000000"/>
                </a:solidFill>
                <a:latin typeface="Calibri"/>
                <a:ea typeface="MS PGothic"/>
                <a:cs typeface="+mn-cs"/>
              </a:rPr>
              <a:t>connaîtront plusieurs faits relatifs à l’application de mesures procédurales concernant </a:t>
            </a:r>
            <a:r>
              <a:rPr lang="fr-FR" dirty="0" smtClean="0">
                <a:solidFill>
                  <a:srgbClr val="000000"/>
                </a:solidFill>
                <a:latin typeface="Calibri"/>
                <a:ea typeface="MS PGothic"/>
                <a:cs typeface="+mn-cs"/>
              </a:rPr>
              <a:t>des </a:t>
            </a:r>
            <a:r>
              <a:rPr lang="fr-FR" dirty="0">
                <a:solidFill>
                  <a:srgbClr val="000000"/>
                </a:solidFill>
                <a:latin typeface="Calibri"/>
                <a:ea typeface="MS PGothic"/>
                <a:cs typeface="+mn-cs"/>
              </a:rPr>
              <a:t>preuves électroniques ;</a:t>
            </a:r>
          </a:p>
          <a:p>
            <a:pPr lvl="0" algn="just">
              <a:spcAft>
                <a:spcPts val="0"/>
              </a:spcAft>
              <a:buFont typeface="Arial"/>
              <a:buChar char="•"/>
              <a:tabLst>
                <a:tab pos="457200" algn="l"/>
              </a:tabLst>
            </a:pPr>
            <a:endParaRPr lang="fr-FR" dirty="0">
              <a:latin typeface="Times New Roman"/>
              <a:ea typeface="Times New Roman"/>
              <a:cs typeface="Times New Roman"/>
            </a:endParaRPr>
          </a:p>
          <a:p>
            <a:pPr lvl="0" algn="just">
              <a:spcAft>
                <a:spcPts val="0"/>
              </a:spcAft>
              <a:buFont typeface="Arial"/>
              <a:buChar char="•"/>
              <a:tabLst>
                <a:tab pos="457200" algn="l"/>
              </a:tabLst>
            </a:pPr>
            <a:r>
              <a:rPr lang="fr-FR" dirty="0">
                <a:solidFill>
                  <a:srgbClr val="000000"/>
                </a:solidFill>
                <a:latin typeface="Calibri"/>
                <a:ea typeface="MS PGothic"/>
                <a:cs typeface="+mn-cs"/>
              </a:rPr>
              <a:t>sauront expliquer les conditions et </a:t>
            </a:r>
            <a:r>
              <a:rPr lang="fr-FR" dirty="0" smtClean="0">
                <a:solidFill>
                  <a:srgbClr val="000000"/>
                </a:solidFill>
                <a:latin typeface="Calibri"/>
                <a:ea typeface="MS PGothic"/>
                <a:cs typeface="+mn-cs"/>
              </a:rPr>
              <a:t>sauvegardes </a:t>
            </a:r>
            <a:r>
              <a:rPr lang="fr-FR" dirty="0">
                <a:solidFill>
                  <a:srgbClr val="000000"/>
                </a:solidFill>
                <a:latin typeface="Calibri"/>
                <a:ea typeface="MS PGothic"/>
                <a:cs typeface="+mn-cs"/>
              </a:rPr>
              <a:t>procédurales pertinentes pour l’application </a:t>
            </a:r>
            <a:r>
              <a:rPr lang="fr-FR" dirty="0" smtClean="0">
                <a:solidFill>
                  <a:srgbClr val="000000"/>
                </a:solidFill>
                <a:latin typeface="Calibri"/>
                <a:ea typeface="MS PGothic"/>
                <a:cs typeface="+mn-cs"/>
              </a:rPr>
              <a:t>de </a:t>
            </a:r>
            <a:r>
              <a:rPr lang="fr-FR" dirty="0">
                <a:solidFill>
                  <a:srgbClr val="000000"/>
                </a:solidFill>
                <a:latin typeface="Calibri"/>
                <a:ea typeface="MS PGothic"/>
                <a:cs typeface="+mn-cs"/>
              </a:rPr>
              <a:t>mesures procédurales concernant </a:t>
            </a:r>
            <a:r>
              <a:rPr lang="fr-FR" dirty="0" smtClean="0">
                <a:solidFill>
                  <a:srgbClr val="000000"/>
                </a:solidFill>
                <a:latin typeface="Calibri"/>
                <a:ea typeface="MS PGothic"/>
                <a:cs typeface="+mn-cs"/>
              </a:rPr>
              <a:t>des </a:t>
            </a:r>
            <a:r>
              <a:rPr lang="fr-FR" dirty="0">
                <a:solidFill>
                  <a:srgbClr val="000000"/>
                </a:solidFill>
                <a:latin typeface="Calibri"/>
                <a:ea typeface="MS PGothic"/>
                <a:cs typeface="+mn-cs"/>
              </a:rPr>
              <a:t>preuves électroniques.</a:t>
            </a:r>
            <a:endParaRPr lang="fr-FR" dirty="0">
              <a:latin typeface="Times New Roman"/>
              <a:ea typeface="Times New Roman"/>
              <a:cs typeface="Times New Roman"/>
            </a:endParaRPr>
          </a:p>
        </p:txBody>
      </p:sp>
      <p:sp>
        <p:nvSpPr>
          <p:cNvPr id="7172" name="Slide Number Placeholder 1"/>
          <p:cNvSpPr>
            <a:spLocks noGrp="1"/>
          </p:cNvSpPr>
          <p:nvPr>
            <p:ph type="sldNum" sz="quarter" idx="12"/>
          </p:nvPr>
        </p:nvSpPr>
        <p:spPr bwMode="auto">
          <a:noFill/>
          <a:ln>
            <a:miter lim="800000"/>
            <a:headEnd/>
            <a:tailEnd/>
          </a:ln>
        </p:spPr>
        <p:txBody>
          <a:bodyPr/>
          <a:lstStyle/>
          <a:p>
            <a:r>
              <a:rPr lang="en-US" altLang="fr-FR" dirty="0"/>
              <a:t>!</a:t>
            </a:r>
            <a:fld id="{2DEE3EB9-79DD-462A-95AE-09744A52A17D}" type="slidenum">
              <a:rPr lang="en-US" altLang="fr-FR"/>
              <a:pPr/>
              <a:t>3</a:t>
            </a:fld>
            <a:endParaRPr lang="en-US" alt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6" descr="Question Mark Clip Art">
            <a:hlinkClick r:id="rId3"/>
          </p:cNvPr>
          <p:cNvPicPr>
            <a:picLocks noChangeAspect="1" noChangeArrowheads="1"/>
          </p:cNvPicPr>
          <p:nvPr/>
        </p:nvPicPr>
        <p:blipFill>
          <a:blip r:embed="rId4"/>
          <a:srcRect/>
          <a:stretch>
            <a:fillRect/>
          </a:stretch>
        </p:blipFill>
        <p:spPr bwMode="auto">
          <a:xfrm>
            <a:off x="3143250" y="1357313"/>
            <a:ext cx="2857500" cy="2857500"/>
          </a:xfrm>
          <a:prstGeom prst="rect">
            <a:avLst/>
          </a:prstGeom>
          <a:noFill/>
          <a:ln w="9525">
            <a:noFill/>
            <a:miter lim="800000"/>
            <a:headEnd/>
            <a:tailEnd/>
          </a:ln>
        </p:spPr>
      </p:pic>
      <p:sp>
        <p:nvSpPr>
          <p:cNvPr id="59395" name="TextBox 3"/>
          <p:cNvSpPr txBox="1">
            <a:spLocks noChangeArrowheads="1"/>
          </p:cNvSpPr>
          <p:nvPr/>
        </p:nvSpPr>
        <p:spPr bwMode="auto">
          <a:xfrm>
            <a:off x="3071813" y="4500563"/>
            <a:ext cx="3081337" cy="923925"/>
          </a:xfrm>
          <a:prstGeom prst="rect">
            <a:avLst/>
          </a:prstGeom>
          <a:noFill/>
          <a:ln w="9525">
            <a:noFill/>
            <a:miter lim="800000"/>
            <a:headEnd/>
            <a:tailEnd/>
          </a:ln>
        </p:spPr>
        <p:txBody>
          <a:bodyPr wrap="none">
            <a:spAutoFit/>
          </a:bodyPr>
          <a:lstStyle/>
          <a:p>
            <a:pPr eaLnBrk="1" hangingPunct="1"/>
            <a:r>
              <a:rPr lang="en-GB" sz="5400" b="1" dirty="0">
                <a:latin typeface="Calibri" pitchFamily="34" charset="0"/>
              </a:rPr>
              <a:t>Questions</a:t>
            </a:r>
          </a:p>
        </p:txBody>
      </p:sp>
      <p:sp>
        <p:nvSpPr>
          <p:cNvPr id="59396" name="Slide Number Placeholder 1"/>
          <p:cNvSpPr>
            <a:spLocks noGrp="1"/>
          </p:cNvSpPr>
          <p:nvPr>
            <p:ph type="sldNum" sz="quarter" idx="12"/>
          </p:nvPr>
        </p:nvSpPr>
        <p:spPr bwMode="auto">
          <a:noFill/>
          <a:ln>
            <a:miter lim="800000"/>
            <a:headEnd/>
            <a:tailEnd/>
          </a:ln>
        </p:spPr>
        <p:txBody>
          <a:bodyPr/>
          <a:lstStyle/>
          <a:p>
            <a:r>
              <a:rPr lang="en-US" altLang="fr-FR" dirty="0"/>
              <a:t>!</a:t>
            </a:r>
            <a:fld id="{069D456E-0662-4F66-8754-F981121B4CE5}" type="slidenum">
              <a:rPr lang="en-US" altLang="fr-FR"/>
              <a:pPr/>
              <a:t>30</a:t>
            </a:fld>
            <a:endParaRPr lang="en-US" alt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350838" y="317500"/>
            <a:ext cx="8229600" cy="1143000"/>
          </a:xfrm>
        </p:spPr>
        <p:txBody>
          <a:bodyPr/>
          <a:lstStyle/>
          <a:p>
            <a:pPr eaLnBrk="1" hangingPunct="1"/>
            <a:r>
              <a:rPr lang="fr-FR" b="1" dirty="0"/>
              <a:t>Mesures procédurales</a:t>
            </a:r>
          </a:p>
        </p:txBody>
      </p:sp>
      <p:sp>
        <p:nvSpPr>
          <p:cNvPr id="9219" name="Rectangle 3"/>
          <p:cNvSpPr txBox="1">
            <a:spLocks/>
          </p:cNvSpPr>
          <p:nvPr/>
        </p:nvSpPr>
        <p:spPr bwMode="auto">
          <a:xfrm>
            <a:off x="457200" y="1763713"/>
            <a:ext cx="8229600" cy="4525962"/>
          </a:xfrm>
          <a:prstGeom prst="rect">
            <a:avLst/>
          </a:prstGeom>
          <a:noFill/>
          <a:ln w="9525">
            <a:noFill/>
            <a:miter lim="800000"/>
            <a:headEnd/>
            <a:tailEnd/>
          </a:ln>
        </p:spPr>
        <p:txBody>
          <a:bodyPr/>
          <a:lstStyle/>
          <a:p>
            <a:pPr marL="342900" lvl="0" indent="-342900">
              <a:spcAft>
                <a:spcPts val="0"/>
              </a:spcAft>
              <a:buFont typeface="Arial"/>
              <a:buChar char="•"/>
              <a:tabLst>
                <a:tab pos="457200" algn="l"/>
              </a:tabLst>
            </a:pPr>
            <a:r>
              <a:rPr lang="fr-FR" sz="2600" dirty="0">
                <a:solidFill>
                  <a:srgbClr val="000000"/>
                </a:solidFill>
                <a:latin typeface="+mn-lt"/>
                <a:ea typeface="MS PGothic"/>
              </a:rPr>
              <a:t>Mesures procédurales en vertu de la Convention de Budapest : </a:t>
            </a:r>
            <a:endParaRPr lang="fr-FR" sz="2600" dirty="0">
              <a:latin typeface="+mn-lt"/>
              <a:ea typeface="Times New Roman"/>
              <a:cs typeface="Times New Roman"/>
            </a:endParaRPr>
          </a:p>
          <a:p>
            <a:pPr marL="742950" lvl="1" indent="-285750" algn="just">
              <a:spcAft>
                <a:spcPts val="0"/>
              </a:spcAft>
              <a:buFont typeface="Arial"/>
              <a:buChar char="•"/>
              <a:tabLst>
                <a:tab pos="914400" algn="l"/>
              </a:tabLst>
            </a:pPr>
            <a:r>
              <a:rPr lang="fr-FR" sz="2600" b="1" dirty="0">
                <a:solidFill>
                  <a:srgbClr val="FF0000"/>
                </a:solidFill>
                <a:latin typeface="+mn-lt"/>
                <a:ea typeface="MS PGothic"/>
              </a:rPr>
              <a:t>Conservation rapide de données informatiques stockées</a:t>
            </a:r>
            <a:endParaRPr lang="fr-FR" sz="2600" dirty="0">
              <a:latin typeface="+mn-lt"/>
              <a:ea typeface="Times New Roman"/>
              <a:cs typeface="Times New Roman"/>
            </a:endParaRPr>
          </a:p>
          <a:p>
            <a:pPr marL="742950" lvl="1" indent="-285750" algn="just">
              <a:spcAft>
                <a:spcPts val="0"/>
              </a:spcAft>
              <a:buFont typeface="Arial"/>
              <a:buChar char="•"/>
              <a:tabLst>
                <a:tab pos="914400" algn="l"/>
              </a:tabLst>
            </a:pPr>
            <a:r>
              <a:rPr lang="fr-FR" sz="2600" b="1" dirty="0">
                <a:solidFill>
                  <a:srgbClr val="FF0000"/>
                </a:solidFill>
                <a:latin typeface="+mn-lt"/>
                <a:ea typeface="MS PGothic"/>
              </a:rPr>
              <a:t>Divulgation partielle de données </a:t>
            </a:r>
            <a:r>
              <a:rPr lang="fr-FR" sz="2600" b="1" dirty="0" smtClean="0">
                <a:solidFill>
                  <a:srgbClr val="FF0000"/>
                </a:solidFill>
                <a:latin typeface="+mn-lt"/>
                <a:ea typeface="MS PGothic"/>
              </a:rPr>
              <a:t>de trafic </a:t>
            </a:r>
            <a:r>
              <a:rPr lang="fr-FR" sz="2600" b="1" dirty="0">
                <a:solidFill>
                  <a:srgbClr val="FF0000"/>
                </a:solidFill>
                <a:latin typeface="+mn-lt"/>
                <a:ea typeface="MS PGothic"/>
              </a:rPr>
              <a:t>conservées</a:t>
            </a:r>
            <a:endParaRPr lang="fr-FR" sz="2600" dirty="0">
              <a:latin typeface="+mn-lt"/>
              <a:ea typeface="Times New Roman"/>
              <a:cs typeface="Times New Roman"/>
            </a:endParaRPr>
          </a:p>
          <a:p>
            <a:pPr marL="742950" lvl="1" indent="-285750" algn="just">
              <a:spcAft>
                <a:spcPts val="0"/>
              </a:spcAft>
              <a:buFont typeface="Arial"/>
              <a:buChar char="•"/>
              <a:tabLst>
                <a:tab pos="914400" algn="l"/>
              </a:tabLst>
            </a:pPr>
            <a:r>
              <a:rPr lang="fr-FR" sz="2600" b="1" dirty="0">
                <a:solidFill>
                  <a:srgbClr val="FF0000"/>
                </a:solidFill>
                <a:latin typeface="+mn-lt"/>
                <a:ea typeface="MS PGothic"/>
              </a:rPr>
              <a:t>Injonction de produire</a:t>
            </a:r>
            <a:endParaRPr lang="fr-FR" sz="2600" dirty="0">
              <a:latin typeface="+mn-lt"/>
              <a:ea typeface="Times New Roman"/>
              <a:cs typeface="Times New Roman"/>
            </a:endParaRPr>
          </a:p>
          <a:p>
            <a:pPr marL="742950" lvl="1" indent="-285750" algn="just">
              <a:spcAft>
                <a:spcPts val="0"/>
              </a:spcAft>
              <a:buFont typeface="Arial"/>
              <a:buChar char="•"/>
              <a:tabLst>
                <a:tab pos="914400" algn="l"/>
              </a:tabLst>
            </a:pPr>
            <a:r>
              <a:rPr lang="fr-FR" sz="2600" b="1" dirty="0">
                <a:solidFill>
                  <a:srgbClr val="FF0000"/>
                </a:solidFill>
                <a:latin typeface="+mn-lt"/>
                <a:ea typeface="MS PGothic"/>
              </a:rPr>
              <a:t>Perquisition et saisie</a:t>
            </a:r>
            <a:endParaRPr lang="fr-FR" sz="2600" dirty="0">
              <a:latin typeface="+mn-lt"/>
              <a:ea typeface="Times New Roman"/>
              <a:cs typeface="Times New Roman"/>
            </a:endParaRPr>
          </a:p>
          <a:p>
            <a:pPr marL="742950" lvl="1" indent="-285750" algn="just">
              <a:spcAft>
                <a:spcPts val="0"/>
              </a:spcAft>
              <a:buFont typeface="Arial"/>
              <a:buChar char="•"/>
              <a:tabLst>
                <a:tab pos="914400" algn="l"/>
              </a:tabLst>
            </a:pPr>
            <a:r>
              <a:rPr lang="fr-FR" sz="2600" b="1" dirty="0">
                <a:solidFill>
                  <a:srgbClr val="FF0000"/>
                </a:solidFill>
                <a:latin typeface="+mn-lt"/>
                <a:ea typeface="MS PGothic"/>
              </a:rPr>
              <a:t>Collecte en temps réel de </a:t>
            </a:r>
            <a:r>
              <a:rPr lang="fr-FR" sz="2600" b="1" dirty="0" smtClean="0">
                <a:solidFill>
                  <a:srgbClr val="FF0000"/>
                </a:solidFill>
                <a:latin typeface="+mn-lt"/>
                <a:ea typeface="MS PGothic"/>
              </a:rPr>
              <a:t>données de trafic</a:t>
            </a:r>
            <a:endParaRPr lang="fr-FR" sz="2600" dirty="0">
              <a:latin typeface="+mn-lt"/>
              <a:ea typeface="Times New Roman"/>
              <a:cs typeface="Times New Roman"/>
            </a:endParaRPr>
          </a:p>
          <a:p>
            <a:pPr marL="742950" lvl="1" indent="-285750" algn="just">
              <a:spcAft>
                <a:spcPts val="0"/>
              </a:spcAft>
              <a:buFont typeface="Arial"/>
              <a:buChar char="•"/>
              <a:tabLst>
                <a:tab pos="914400" algn="l"/>
              </a:tabLst>
            </a:pPr>
            <a:r>
              <a:rPr lang="fr-FR" sz="2600" b="1" dirty="0">
                <a:solidFill>
                  <a:srgbClr val="FF0000"/>
                </a:solidFill>
                <a:latin typeface="+mn-lt"/>
                <a:ea typeface="MS PGothic"/>
              </a:rPr>
              <a:t>Interception de données </a:t>
            </a:r>
            <a:r>
              <a:rPr lang="fr-FR" sz="2600" b="1" dirty="0" smtClean="0">
                <a:solidFill>
                  <a:srgbClr val="FF0000"/>
                </a:solidFill>
                <a:latin typeface="+mn-lt"/>
                <a:ea typeface="MS PGothic"/>
              </a:rPr>
              <a:t>de </a:t>
            </a:r>
            <a:r>
              <a:rPr lang="fr-FR" sz="2600" b="1" dirty="0">
                <a:solidFill>
                  <a:srgbClr val="FF0000"/>
                </a:solidFill>
                <a:latin typeface="+mn-lt"/>
                <a:ea typeface="MS PGothic"/>
              </a:rPr>
              <a:t>contenu</a:t>
            </a:r>
            <a:endParaRPr lang="fr-FR" sz="2600" dirty="0">
              <a:latin typeface="+mn-lt"/>
              <a:ea typeface="Times New Roman"/>
              <a:cs typeface="Times New Roman"/>
            </a:endParaRPr>
          </a:p>
        </p:txBody>
      </p:sp>
      <p:sp>
        <p:nvSpPr>
          <p:cNvPr id="9220" name="Espace réservé du numéro de diapositive 1"/>
          <p:cNvSpPr>
            <a:spLocks noGrp="1"/>
          </p:cNvSpPr>
          <p:nvPr>
            <p:ph type="sldNum" sz="quarter" idx="12"/>
          </p:nvPr>
        </p:nvSpPr>
        <p:spPr bwMode="auto">
          <a:noFill/>
          <a:ln>
            <a:miter lim="800000"/>
            <a:headEnd/>
            <a:tailEnd/>
          </a:ln>
        </p:spPr>
        <p:txBody>
          <a:bodyPr/>
          <a:lstStyle/>
          <a:p>
            <a:r>
              <a:rPr lang="en-US" altLang="en-US" dirty="0"/>
              <a:t>!</a:t>
            </a:r>
            <a:fld id="{75026161-C638-4954-88F2-26D67424AFAD}" type="slidenum">
              <a:rPr lang="en-US" altLang="en-US"/>
              <a:pPr/>
              <a:t>4</a:t>
            </a:fld>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p:txBody>
          <a:bodyPr/>
          <a:lstStyle/>
          <a:p>
            <a:r>
              <a:rPr lang="fr-FR" sz="3200" b="1" dirty="0"/>
              <a:t>Conditions </a:t>
            </a:r>
            <a:r>
              <a:rPr lang="fr-FR" sz="3200" b="1" dirty="0" smtClean="0"/>
              <a:t>d’application de mesures </a:t>
            </a:r>
            <a:r>
              <a:rPr lang="fr-FR" sz="3200" b="1" dirty="0"/>
              <a:t>procédurales spécifiques en droit national</a:t>
            </a:r>
          </a:p>
        </p:txBody>
      </p:sp>
      <p:sp>
        <p:nvSpPr>
          <p:cNvPr id="11267" name="Espace réservé du contenu 2"/>
          <p:cNvSpPr>
            <a:spLocks noGrp="1"/>
          </p:cNvSpPr>
          <p:nvPr>
            <p:ph idx="1"/>
          </p:nvPr>
        </p:nvSpPr>
        <p:spPr/>
        <p:txBody>
          <a:bodyPr/>
          <a:lstStyle/>
          <a:p>
            <a:pPr marL="0" indent="0">
              <a:buFont typeface="Arial" charset="0"/>
              <a:buNone/>
            </a:pPr>
            <a:endParaRPr lang="fr-FR" dirty="0"/>
          </a:p>
        </p:txBody>
      </p:sp>
      <p:sp>
        <p:nvSpPr>
          <p:cNvPr id="11268" name="Espace réservé du numéro de diapositive 3"/>
          <p:cNvSpPr>
            <a:spLocks noGrp="1"/>
          </p:cNvSpPr>
          <p:nvPr>
            <p:ph type="sldNum" sz="quarter" idx="12"/>
          </p:nvPr>
        </p:nvSpPr>
        <p:spPr bwMode="auto">
          <a:noFill/>
          <a:ln>
            <a:miter lim="800000"/>
            <a:headEnd/>
            <a:tailEnd/>
          </a:ln>
        </p:spPr>
        <p:txBody>
          <a:bodyPr/>
          <a:lstStyle/>
          <a:p>
            <a:r>
              <a:rPr lang="en-US" altLang="en-US" dirty="0"/>
              <a:t>!</a:t>
            </a:r>
            <a:fld id="{BFC8DD43-066C-4A38-ABDF-14D518EF6170}" type="slidenum">
              <a:rPr lang="en-US" altLang="en-US"/>
              <a:pPr/>
              <a:t>5</a:t>
            </a:fld>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sz="3200" b="1" dirty="0"/>
              <a:t>Conditions encadrant l’application de mesures procédurales spécifiques en droit national</a:t>
            </a:r>
            <a:endParaRPr lang="fr-FR" sz="3200" dirty="0"/>
          </a:p>
        </p:txBody>
      </p:sp>
      <p:sp>
        <p:nvSpPr>
          <p:cNvPr id="12291" name="Espace réservé du contenu 2"/>
          <p:cNvSpPr>
            <a:spLocks noGrp="1"/>
          </p:cNvSpPr>
          <p:nvPr>
            <p:ph idx="1"/>
          </p:nvPr>
        </p:nvSpPr>
        <p:spPr/>
        <p:txBody>
          <a:bodyPr/>
          <a:lstStyle/>
          <a:p>
            <a:pPr marL="0" indent="0">
              <a:buFont typeface="Arial" charset="0"/>
              <a:buNone/>
            </a:pPr>
            <a:endParaRPr lang="fr-FR" dirty="0"/>
          </a:p>
        </p:txBody>
      </p:sp>
      <p:sp>
        <p:nvSpPr>
          <p:cNvPr id="12292" name="Espace réservé du numéro de diapositive 3"/>
          <p:cNvSpPr>
            <a:spLocks noGrp="1"/>
          </p:cNvSpPr>
          <p:nvPr>
            <p:ph type="sldNum" sz="quarter" idx="12"/>
          </p:nvPr>
        </p:nvSpPr>
        <p:spPr bwMode="auto">
          <a:noFill/>
          <a:ln>
            <a:miter lim="800000"/>
            <a:headEnd/>
            <a:tailEnd/>
          </a:ln>
        </p:spPr>
        <p:txBody>
          <a:bodyPr/>
          <a:lstStyle/>
          <a:p>
            <a:r>
              <a:rPr lang="en-US" altLang="en-US" dirty="0"/>
              <a:t>!</a:t>
            </a:r>
            <a:fld id="{C6545BFC-06E9-4F5D-8041-AC30FE72E7C2}" type="slidenum">
              <a:rPr lang="en-US" altLang="en-US"/>
              <a:pPr/>
              <a:t>6</a:t>
            </a:fld>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62250"/>
            <a:ext cx="8229600" cy="1143000"/>
          </a:xfrm>
        </p:spPr>
        <p:txBody>
          <a:bodyPr/>
          <a:lstStyle/>
          <a:p>
            <a:r>
              <a:rPr lang="fr-FR" sz="3800" b="1" dirty="0"/>
              <a:t>Application de mesures procédurales : conditions et sauvegardes </a:t>
            </a:r>
            <a:endParaRPr lang="fr-FR" sz="3800" dirty="0"/>
          </a:p>
        </p:txBody>
      </p:sp>
      <p:pic>
        <p:nvPicPr>
          <p:cNvPr id="13315" name="Picture 3"/>
          <p:cNvPicPr>
            <a:picLocks noGrp="1" noChangeAspect="1" noChangeArrowheads="1"/>
          </p:cNvPicPr>
          <p:nvPr>
            <p:ph sz="quarter" idx="1"/>
          </p:nvPr>
        </p:nvPicPr>
        <p:blipFill>
          <a:blip r:embed="rId3"/>
          <a:srcRect/>
          <a:stretch>
            <a:fillRect/>
          </a:stretch>
        </p:blipFill>
        <p:spPr>
          <a:xfrm>
            <a:off x="6786563" y="4643438"/>
            <a:ext cx="1962150" cy="1766887"/>
          </a:xfrm>
        </p:spPr>
      </p:pic>
      <p:sp>
        <p:nvSpPr>
          <p:cNvPr id="13316" name="Slide Number Placeholder 1"/>
          <p:cNvSpPr>
            <a:spLocks noGrp="1"/>
          </p:cNvSpPr>
          <p:nvPr>
            <p:ph type="sldNum" sz="quarter" idx="12"/>
          </p:nvPr>
        </p:nvSpPr>
        <p:spPr bwMode="auto">
          <a:noFill/>
          <a:ln>
            <a:miter lim="800000"/>
            <a:headEnd/>
            <a:tailEnd/>
          </a:ln>
        </p:spPr>
        <p:txBody>
          <a:bodyPr/>
          <a:lstStyle/>
          <a:p>
            <a:r>
              <a:rPr lang="en-US" altLang="fr-FR" dirty="0"/>
              <a:t>!</a:t>
            </a:r>
            <a:fld id="{5657BD97-FC21-461B-A157-FC47F30D9644}" type="slidenum">
              <a:rPr lang="en-US" altLang="fr-FR"/>
              <a:pPr/>
              <a:t>7</a:t>
            </a:fld>
            <a:endParaRPr lang="en-US" alt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350838" y="306388"/>
            <a:ext cx="8229600" cy="1143000"/>
          </a:xfrm>
        </p:spPr>
        <p:txBody>
          <a:bodyPr/>
          <a:lstStyle/>
          <a:p>
            <a:pPr eaLnBrk="1" hangingPunct="1"/>
            <a:r>
              <a:rPr lang="fr-FR" b="1" dirty="0"/>
              <a:t>Conditions et sauvegardes</a:t>
            </a:r>
          </a:p>
        </p:txBody>
      </p:sp>
      <p:sp>
        <p:nvSpPr>
          <p:cNvPr id="19459" name="Rectangle 3"/>
          <p:cNvSpPr txBox="1">
            <a:spLocks/>
          </p:cNvSpPr>
          <p:nvPr/>
        </p:nvSpPr>
        <p:spPr bwMode="auto">
          <a:xfrm>
            <a:off x="350838" y="1311275"/>
            <a:ext cx="8499475"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fr-FR" sz="2800" dirty="0"/>
              <a:t>Les conditions et sauvegardes doivent être connues et appliquées :</a:t>
            </a:r>
          </a:p>
          <a:p>
            <a:pPr lvl="1" algn="just" eaLnBrk="1" hangingPunct="1">
              <a:defRPr/>
            </a:pPr>
            <a:r>
              <a:rPr lang="fr-FR" altLang="sr-Latn-RS" dirty="0"/>
              <a:t>au moment de la </a:t>
            </a:r>
            <a:r>
              <a:rPr lang="fr-FR" altLang="sr-Latn-RS" b="1" dirty="0">
                <a:solidFill>
                  <a:srgbClr val="FF0000"/>
                </a:solidFill>
              </a:rPr>
              <a:t>rédaction de la demande,</a:t>
            </a:r>
          </a:p>
          <a:p>
            <a:pPr lvl="1" algn="just" eaLnBrk="1" hangingPunct="1">
              <a:buNone/>
              <a:defRPr/>
            </a:pPr>
            <a:r>
              <a:rPr lang="fr-FR" altLang="sr-Latn-RS" b="1" dirty="0">
                <a:solidFill>
                  <a:srgbClr val="FF0000"/>
                </a:solidFill>
              </a:rPr>
              <a:t>le cas échéant</a:t>
            </a:r>
          </a:p>
          <a:p>
            <a:pPr marL="457200" lvl="1" indent="0" algn="just" eaLnBrk="1" hangingPunct="1">
              <a:buFont typeface="Arial" panose="020B0604020202020204" pitchFamily="34" charset="0"/>
              <a:buNone/>
              <a:defRPr/>
            </a:pPr>
            <a:endParaRPr lang="fr-FR" altLang="sr-Latn-RS" dirty="0"/>
          </a:p>
          <a:p>
            <a:pPr lvl="1" algn="just" eaLnBrk="1" hangingPunct="1">
              <a:defRPr/>
            </a:pPr>
            <a:r>
              <a:rPr lang="fr-FR" altLang="sr-Latn-RS" dirty="0"/>
              <a:t>au moment d’autoriser la mesure</a:t>
            </a:r>
          </a:p>
          <a:p>
            <a:pPr lvl="1" algn="just" eaLnBrk="1" hangingPunct="1">
              <a:defRPr/>
            </a:pPr>
            <a:endParaRPr lang="fr-FR" altLang="sr-Latn-RS" dirty="0"/>
          </a:p>
          <a:p>
            <a:pPr lvl="1" algn="just" eaLnBrk="1" hangingPunct="1">
              <a:defRPr/>
            </a:pPr>
            <a:r>
              <a:rPr lang="fr-FR" altLang="sr-Latn-RS" dirty="0"/>
              <a:t>au moment </a:t>
            </a:r>
            <a:r>
              <a:rPr lang="fr-FR" altLang="sr-Latn-RS" dirty="0" smtClean="0"/>
              <a:t>d’</a:t>
            </a:r>
            <a:r>
              <a:rPr lang="fr-FR" altLang="sr-Latn-RS" b="1" dirty="0" smtClean="0">
                <a:solidFill>
                  <a:srgbClr val="FF0000"/>
                </a:solidFill>
              </a:rPr>
              <a:t>appliquer</a:t>
            </a:r>
            <a:r>
              <a:rPr lang="fr-FR" altLang="sr-Latn-RS" b="1" dirty="0" smtClean="0">
                <a:solidFill>
                  <a:srgbClr val="FF0000"/>
                </a:solidFill>
              </a:rPr>
              <a:t> </a:t>
            </a:r>
            <a:r>
              <a:rPr lang="fr-FR" altLang="sr-Latn-RS" dirty="0"/>
              <a:t>la mesure</a:t>
            </a:r>
          </a:p>
          <a:p>
            <a:pPr algn="just" eaLnBrk="1" hangingPunct="1">
              <a:defRPr/>
            </a:pPr>
            <a:endParaRPr lang="en-GB" altLang="sr-Latn-RS" dirty="0"/>
          </a:p>
          <a:p>
            <a:pPr algn="just" eaLnBrk="1" hangingPunct="1">
              <a:defRPr/>
            </a:pPr>
            <a:endParaRPr lang="en-GB" altLang="sr-Latn-RS" dirty="0"/>
          </a:p>
        </p:txBody>
      </p:sp>
      <p:pic>
        <p:nvPicPr>
          <p:cNvPr id="15364" name="Picture 5" descr="Image result for writing clip art"/>
          <p:cNvPicPr>
            <a:picLocks noChangeAspect="1" noChangeArrowheads="1"/>
          </p:cNvPicPr>
          <p:nvPr/>
        </p:nvPicPr>
        <p:blipFill>
          <a:blip r:embed="rId3"/>
          <a:srcRect/>
          <a:stretch>
            <a:fillRect/>
          </a:stretch>
        </p:blipFill>
        <p:spPr bwMode="auto">
          <a:xfrm>
            <a:off x="7673975" y="1973263"/>
            <a:ext cx="844550" cy="1077912"/>
          </a:xfrm>
          <a:prstGeom prst="rect">
            <a:avLst/>
          </a:prstGeom>
          <a:noFill/>
          <a:ln w="9525">
            <a:noFill/>
            <a:miter lim="800000"/>
            <a:headEnd/>
            <a:tailEnd/>
          </a:ln>
        </p:spPr>
      </p:pic>
      <p:pic>
        <p:nvPicPr>
          <p:cNvPr id="15365" name="Picture 11" descr="Image result for court hearing clip art"/>
          <p:cNvPicPr>
            <a:picLocks noChangeAspect="1" noChangeArrowheads="1"/>
          </p:cNvPicPr>
          <p:nvPr/>
        </p:nvPicPr>
        <p:blipFill>
          <a:blip r:embed="rId4"/>
          <a:srcRect/>
          <a:stretch>
            <a:fillRect/>
          </a:stretch>
        </p:blipFill>
        <p:spPr bwMode="auto">
          <a:xfrm>
            <a:off x="7748588" y="3373438"/>
            <a:ext cx="693737" cy="1092200"/>
          </a:xfrm>
          <a:prstGeom prst="rect">
            <a:avLst/>
          </a:prstGeom>
          <a:noFill/>
          <a:ln w="9525">
            <a:noFill/>
            <a:miter lim="800000"/>
            <a:headEnd/>
            <a:tailEnd/>
          </a:ln>
        </p:spPr>
      </p:pic>
      <p:pic>
        <p:nvPicPr>
          <p:cNvPr id="15366" name="Picture 13" descr="Image result for police data clip art evidence"/>
          <p:cNvPicPr>
            <a:picLocks noChangeAspect="1" noChangeArrowheads="1"/>
          </p:cNvPicPr>
          <p:nvPr/>
        </p:nvPicPr>
        <p:blipFill>
          <a:blip r:embed="rId5"/>
          <a:srcRect/>
          <a:stretch>
            <a:fillRect/>
          </a:stretch>
        </p:blipFill>
        <p:spPr bwMode="auto">
          <a:xfrm>
            <a:off x="7169150" y="4975225"/>
            <a:ext cx="1681163" cy="1328738"/>
          </a:xfrm>
          <a:prstGeom prst="rect">
            <a:avLst/>
          </a:prstGeom>
          <a:noFill/>
          <a:ln w="9525">
            <a:noFill/>
            <a:miter lim="800000"/>
            <a:headEnd/>
            <a:tailEnd/>
          </a:ln>
        </p:spPr>
      </p:pic>
      <p:sp>
        <p:nvSpPr>
          <p:cNvPr id="15367" name="Espace réservé du numéro de diapositive 1"/>
          <p:cNvSpPr>
            <a:spLocks noGrp="1"/>
          </p:cNvSpPr>
          <p:nvPr>
            <p:ph type="sldNum" sz="quarter" idx="12"/>
          </p:nvPr>
        </p:nvSpPr>
        <p:spPr bwMode="auto">
          <a:noFill/>
          <a:ln>
            <a:miter lim="800000"/>
            <a:headEnd/>
            <a:tailEnd/>
          </a:ln>
        </p:spPr>
        <p:txBody>
          <a:bodyPr/>
          <a:lstStyle/>
          <a:p>
            <a:r>
              <a:rPr lang="en-US" altLang="en-US" dirty="0"/>
              <a:t>!</a:t>
            </a:r>
            <a:fld id="{AE6BE8F5-4F30-4792-B100-BBED26B56853}" type="slidenum">
              <a:rPr lang="en-US" altLang="en-US"/>
              <a:pPr/>
              <a:t>8</a:t>
            </a:fld>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350838" y="203200"/>
            <a:ext cx="8229600" cy="1143000"/>
          </a:xfrm>
        </p:spPr>
        <p:txBody>
          <a:bodyPr/>
          <a:lstStyle/>
          <a:p>
            <a:pPr eaLnBrk="1" hangingPunct="1"/>
            <a:r>
              <a:rPr lang="fr-FR" b="1" dirty="0"/>
              <a:t>Supervision judicaire</a:t>
            </a:r>
            <a:br>
              <a:rPr lang="fr-FR" b="1" dirty="0"/>
            </a:br>
            <a:r>
              <a:rPr lang="fr-FR" b="1" dirty="0"/>
              <a:t>Dans certains pays : audience</a:t>
            </a:r>
          </a:p>
        </p:txBody>
      </p:sp>
      <p:sp>
        <p:nvSpPr>
          <p:cNvPr id="17411" name="Rectangle 3"/>
          <p:cNvSpPr txBox="1">
            <a:spLocks/>
          </p:cNvSpPr>
          <p:nvPr/>
        </p:nvSpPr>
        <p:spPr bwMode="auto">
          <a:xfrm>
            <a:off x="457200" y="1752600"/>
            <a:ext cx="8229600" cy="4070350"/>
          </a:xfrm>
          <a:prstGeom prst="rect">
            <a:avLst/>
          </a:prstGeom>
          <a:noFill/>
          <a:ln w="9525">
            <a:noFill/>
            <a:miter lim="800000"/>
            <a:headEnd/>
            <a:tailEnd/>
          </a:ln>
        </p:spPr>
        <p:txBody>
          <a:bodyPr/>
          <a:lstStyle/>
          <a:p>
            <a:pPr marL="342900" lvl="0" indent="-342900" algn="just">
              <a:spcAft>
                <a:spcPts val="0"/>
              </a:spcAft>
              <a:buFont typeface="Arial"/>
              <a:buChar char="•"/>
              <a:tabLst>
                <a:tab pos="457200" algn="l"/>
              </a:tabLst>
            </a:pPr>
            <a:r>
              <a:rPr lang="fr-FR" sz="2800" dirty="0">
                <a:solidFill>
                  <a:srgbClr val="000000"/>
                </a:solidFill>
                <a:latin typeface="Calibri"/>
                <a:ea typeface="MS PGothic"/>
              </a:rPr>
              <a:t>Certains pays imposent une audience </a:t>
            </a:r>
            <a:r>
              <a:rPr lang="fr-FR" sz="2800" dirty="0" smtClean="0">
                <a:solidFill>
                  <a:srgbClr val="000000"/>
                </a:solidFill>
                <a:latin typeface="Calibri"/>
                <a:ea typeface="MS PGothic"/>
              </a:rPr>
              <a:t>en présence du </a:t>
            </a:r>
            <a:r>
              <a:rPr lang="fr-FR" sz="2800" b="1" dirty="0" smtClean="0">
                <a:solidFill>
                  <a:srgbClr val="FF0000"/>
                </a:solidFill>
                <a:latin typeface="Calibri"/>
                <a:ea typeface="MS PGothic"/>
              </a:rPr>
              <a:t>procureur</a:t>
            </a:r>
            <a:r>
              <a:rPr lang="fr-FR" sz="2800" dirty="0" smtClean="0">
                <a:solidFill>
                  <a:srgbClr val="000000"/>
                </a:solidFill>
                <a:latin typeface="Calibri"/>
                <a:ea typeface="MS PGothic"/>
              </a:rPr>
              <a:t> </a:t>
            </a:r>
            <a:r>
              <a:rPr lang="fr-FR" sz="2800" dirty="0">
                <a:solidFill>
                  <a:srgbClr val="000000"/>
                </a:solidFill>
                <a:latin typeface="Calibri"/>
                <a:ea typeface="MS PGothic"/>
              </a:rPr>
              <a:t>et/ou </a:t>
            </a:r>
            <a:r>
              <a:rPr lang="fr-FR" sz="2800" dirty="0" smtClean="0">
                <a:solidFill>
                  <a:srgbClr val="000000"/>
                </a:solidFill>
                <a:latin typeface="Calibri"/>
                <a:ea typeface="MS PGothic"/>
              </a:rPr>
              <a:t>de </a:t>
            </a:r>
            <a:r>
              <a:rPr lang="fr-FR" sz="2800" b="1" dirty="0">
                <a:solidFill>
                  <a:srgbClr val="FF0000"/>
                </a:solidFill>
                <a:latin typeface="Calibri"/>
                <a:ea typeface="MS PGothic"/>
              </a:rPr>
              <a:t>représentants des forces de l’ordre</a:t>
            </a:r>
            <a:r>
              <a:rPr lang="fr-FR" sz="2800" dirty="0">
                <a:solidFill>
                  <a:srgbClr val="FF0000"/>
                </a:solidFill>
                <a:latin typeface="Calibri"/>
                <a:ea typeface="MS PGothic"/>
              </a:rPr>
              <a:t> </a:t>
            </a:r>
            <a:r>
              <a:rPr lang="fr-FR" sz="2800" dirty="0">
                <a:latin typeface="Calibri"/>
                <a:ea typeface="MS PGothic"/>
              </a:rPr>
              <a:t>avant </a:t>
            </a:r>
            <a:r>
              <a:rPr lang="fr-FR" sz="2800" dirty="0" smtClean="0">
                <a:latin typeface="Calibri"/>
                <a:ea typeface="MS PGothic"/>
              </a:rPr>
              <a:t>l’autorisation.</a:t>
            </a:r>
            <a:endParaRPr lang="fr-FR" sz="1200" dirty="0">
              <a:latin typeface="Times New Roman"/>
              <a:ea typeface="Times New Roman"/>
              <a:cs typeface="Times New Roman"/>
            </a:endParaRPr>
          </a:p>
          <a:p>
            <a:pPr marL="342900" lvl="0" indent="-342900" algn="just">
              <a:spcAft>
                <a:spcPts val="0"/>
              </a:spcAft>
              <a:buFont typeface="Arial"/>
              <a:buChar char="•"/>
              <a:tabLst>
                <a:tab pos="457200" algn="l"/>
              </a:tabLst>
            </a:pPr>
            <a:r>
              <a:rPr lang="fr-FR" sz="2800" dirty="0" smtClean="0">
                <a:solidFill>
                  <a:srgbClr val="000000"/>
                </a:solidFill>
                <a:latin typeface="Calibri"/>
                <a:ea typeface="MS PGothic"/>
              </a:rPr>
              <a:t>Les personnes </a:t>
            </a:r>
            <a:r>
              <a:rPr lang="fr-FR" sz="2800" dirty="0">
                <a:solidFill>
                  <a:srgbClr val="000000"/>
                </a:solidFill>
                <a:latin typeface="Calibri"/>
                <a:ea typeface="MS PGothic"/>
              </a:rPr>
              <a:t>visées par les investigations ne sont </a:t>
            </a:r>
            <a:r>
              <a:rPr lang="fr-FR" sz="2800" dirty="0" smtClean="0">
                <a:solidFill>
                  <a:srgbClr val="000000"/>
                </a:solidFill>
                <a:latin typeface="Calibri"/>
                <a:ea typeface="MS PGothic"/>
              </a:rPr>
              <a:t>généralement pas </a:t>
            </a:r>
            <a:r>
              <a:rPr lang="fr-FR" sz="2800" dirty="0">
                <a:solidFill>
                  <a:srgbClr val="000000"/>
                </a:solidFill>
                <a:latin typeface="Calibri"/>
                <a:ea typeface="MS PGothic"/>
              </a:rPr>
              <a:t>averties/n’assistent pas à l’audience (</a:t>
            </a:r>
            <a:r>
              <a:rPr lang="fr-FR" sz="2800" b="1" dirty="0">
                <a:solidFill>
                  <a:srgbClr val="FF0000"/>
                </a:solidFill>
                <a:latin typeface="Calibri"/>
                <a:ea typeface="MS PGothic"/>
              </a:rPr>
              <a:t>audience </a:t>
            </a:r>
            <a:r>
              <a:rPr lang="fr-FR" sz="2800" b="1" dirty="0" smtClean="0">
                <a:solidFill>
                  <a:srgbClr val="FF0000"/>
                </a:solidFill>
                <a:latin typeface="Calibri"/>
                <a:ea typeface="MS PGothic"/>
              </a:rPr>
              <a:t>non contradictoire/confidentielle</a:t>
            </a:r>
            <a:r>
              <a:rPr lang="fr-FR" sz="2800" dirty="0" smtClean="0">
                <a:solidFill>
                  <a:srgbClr val="000000"/>
                </a:solidFill>
                <a:latin typeface="Calibri"/>
                <a:ea typeface="MS PGothic"/>
              </a:rPr>
              <a:t>).</a:t>
            </a:r>
            <a:endParaRPr lang="fr-FR" sz="1200" dirty="0">
              <a:latin typeface="Times New Roman"/>
              <a:ea typeface="Times New Roman"/>
              <a:cs typeface="Times New Roman"/>
            </a:endParaRPr>
          </a:p>
          <a:p>
            <a:pPr marL="342900" lvl="0" indent="-342900" algn="just">
              <a:spcAft>
                <a:spcPts val="0"/>
              </a:spcAft>
              <a:buFont typeface="Arial"/>
              <a:buChar char="•"/>
              <a:tabLst>
                <a:tab pos="457200" algn="l"/>
              </a:tabLst>
            </a:pPr>
            <a:r>
              <a:rPr lang="fr-FR" sz="2800" dirty="0">
                <a:solidFill>
                  <a:srgbClr val="000000"/>
                </a:solidFill>
                <a:latin typeface="Calibri"/>
                <a:ea typeface="MS PGothic"/>
              </a:rPr>
              <a:t>Les demandeurs ne souhaitent généralement pas la présence d’autres parties à </a:t>
            </a:r>
            <a:r>
              <a:rPr lang="fr-FR" sz="2800" dirty="0" smtClean="0">
                <a:solidFill>
                  <a:srgbClr val="000000"/>
                </a:solidFill>
                <a:latin typeface="Calibri"/>
                <a:ea typeface="MS PGothic"/>
              </a:rPr>
              <a:t>l’audience.</a:t>
            </a:r>
            <a:endParaRPr lang="fr-FR" sz="1200" dirty="0">
              <a:latin typeface="Times New Roman"/>
              <a:ea typeface="Times New Roman"/>
              <a:cs typeface="Times New Roman"/>
            </a:endParaRPr>
          </a:p>
        </p:txBody>
      </p:sp>
      <p:sp>
        <p:nvSpPr>
          <p:cNvPr id="17412" name="Espace réservé du numéro de diapositive 1"/>
          <p:cNvSpPr>
            <a:spLocks noGrp="1"/>
          </p:cNvSpPr>
          <p:nvPr>
            <p:ph type="sldNum" sz="quarter" idx="12"/>
          </p:nvPr>
        </p:nvSpPr>
        <p:spPr bwMode="auto">
          <a:noFill/>
          <a:ln>
            <a:miter lim="800000"/>
            <a:headEnd/>
            <a:tailEnd/>
          </a:ln>
        </p:spPr>
        <p:txBody>
          <a:bodyPr/>
          <a:lstStyle/>
          <a:p>
            <a:r>
              <a:rPr lang="en-US" altLang="en-US" dirty="0"/>
              <a:t>!</a:t>
            </a:r>
            <a:fld id="{D3CC493A-7E90-4C6F-8BAF-67696B3FB166}" type="slidenum">
              <a:rPr lang="en-US" altLang="en-US"/>
              <a:pPr/>
              <a:t>9</a:t>
            </a:fld>
            <a:endParaRPr lang="en-US" alt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16649</TotalTime>
  <Words>1830</Words>
  <Application>Microsoft Office PowerPoint</Application>
  <PresentationFormat>Affichage à l'écran (4:3)</PresentationFormat>
  <Paragraphs>244</Paragraphs>
  <Slides>30</Slides>
  <Notes>29</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Office Theme</vt:lpstr>
      <vt:lpstr>Cybercriminalité : formation pour les juges et les procureurs</vt:lpstr>
      <vt:lpstr>Plan de la session</vt:lpstr>
      <vt:lpstr>Objectifs de la session</vt:lpstr>
      <vt:lpstr>Mesures procédurales</vt:lpstr>
      <vt:lpstr>Conditions d’application de mesures procédurales spécifiques en droit national</vt:lpstr>
      <vt:lpstr>Conditions encadrant l’application de mesures procédurales spécifiques en droit national</vt:lpstr>
      <vt:lpstr>Application de mesures procédurales : conditions et sauvegardes </vt:lpstr>
      <vt:lpstr>Conditions et sauvegardes</vt:lpstr>
      <vt:lpstr>Supervision judicaire Dans certains pays : audience</vt:lpstr>
      <vt:lpstr>Dans d’autres pays : autorisation judiciaire sans audience</vt:lpstr>
      <vt:lpstr>Conditions et sauvegardes</vt:lpstr>
      <vt:lpstr>Article 15 de la Convention de Budapest</vt:lpstr>
      <vt:lpstr>Vie privée</vt:lpstr>
      <vt:lpstr>Vie privée</vt:lpstr>
      <vt:lpstr>Nécessité et proportionnalité</vt:lpstr>
      <vt:lpstr>Confidentialité</vt:lpstr>
      <vt:lpstr>Confidentialité</vt:lpstr>
      <vt:lpstr>Autres considérations</vt:lpstr>
      <vt:lpstr>Champ d’application</vt:lpstr>
      <vt:lpstr>Proportionnalité</vt:lpstr>
      <vt:lpstr>Droits des tiers</vt:lpstr>
      <vt:lpstr>Autorisation judiciaire ou audience</vt:lpstr>
      <vt:lpstr>Rappel : article 15 de la Convention de Budapest</vt:lpstr>
      <vt:lpstr>Acquérir et renforcer ses connaissances</vt:lpstr>
      <vt:lpstr>Ordonnance/autorisation urgente</vt:lpstr>
      <vt:lpstr>Exemples de situations urgentes</vt:lpstr>
      <vt:lpstr>Demandes d’application des mesures à l’étranger</vt:lpstr>
      <vt:lpstr>4e partie Synthèse </vt:lpstr>
      <vt:lpstr>Synthèse</vt:lpstr>
      <vt:lpstr>Diapositive 30</vt:lpstr>
    </vt:vector>
  </TitlesOfParts>
  <Company>Technology Risk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Magali</cp:lastModifiedBy>
  <cp:revision>579</cp:revision>
  <dcterms:created xsi:type="dcterms:W3CDTF">2012-01-26T09:33:22Z</dcterms:created>
  <dcterms:modified xsi:type="dcterms:W3CDTF">2018-05-30T08:39:00Z</dcterms:modified>
</cp:coreProperties>
</file>