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355" r:id="rId2"/>
    <p:sldId id="567" r:id="rId3"/>
    <p:sldId id="568" r:id="rId4"/>
    <p:sldId id="569" r:id="rId5"/>
    <p:sldId id="570" r:id="rId6"/>
    <p:sldId id="806" r:id="rId7"/>
    <p:sldId id="807" r:id="rId8"/>
    <p:sldId id="1118" r:id="rId9"/>
    <p:sldId id="1119" r:id="rId10"/>
    <p:sldId id="808" r:id="rId11"/>
    <p:sldId id="735" r:id="rId12"/>
    <p:sldId id="574" r:id="rId13"/>
    <p:sldId id="809" r:id="rId14"/>
    <p:sldId id="836" r:id="rId15"/>
    <p:sldId id="810" r:id="rId16"/>
    <p:sldId id="837" r:id="rId17"/>
    <p:sldId id="838" r:id="rId18"/>
    <p:sldId id="839" r:id="rId19"/>
    <p:sldId id="840" r:id="rId20"/>
    <p:sldId id="1136" r:id="rId21"/>
    <p:sldId id="1132" r:id="rId22"/>
    <p:sldId id="586" r:id="rId23"/>
    <p:sldId id="587" r:id="rId24"/>
    <p:sldId id="814" r:id="rId25"/>
    <p:sldId id="815" r:id="rId26"/>
    <p:sldId id="816" r:id="rId27"/>
    <p:sldId id="817" r:id="rId28"/>
    <p:sldId id="818" r:id="rId29"/>
    <p:sldId id="819" r:id="rId30"/>
    <p:sldId id="830" r:id="rId31"/>
    <p:sldId id="831" r:id="rId32"/>
    <p:sldId id="821" r:id="rId33"/>
    <p:sldId id="822" r:id="rId34"/>
    <p:sldId id="823" r:id="rId35"/>
    <p:sldId id="824" r:id="rId36"/>
    <p:sldId id="1134" r:id="rId37"/>
    <p:sldId id="844" r:id="rId38"/>
    <p:sldId id="845" r:id="rId39"/>
    <p:sldId id="846" r:id="rId40"/>
    <p:sldId id="1135" r:id="rId41"/>
    <p:sldId id="826" r:id="rId42"/>
    <p:sldId id="847" r:id="rId43"/>
    <p:sldId id="848" r:id="rId44"/>
    <p:sldId id="827" r:id="rId45"/>
    <p:sldId id="849" r:id="rId46"/>
    <p:sldId id="825" r:id="rId47"/>
    <p:sldId id="829" r:id="rId48"/>
    <p:sldId id="1138" r:id="rId49"/>
    <p:sldId id="1137" r:id="rId50"/>
    <p:sldId id="589" r:id="rId51"/>
    <p:sldId id="590" r:id="rId52"/>
    <p:sldId id="832" r:id="rId53"/>
    <p:sldId id="835" r:id="rId54"/>
    <p:sldId id="609" r:id="rId55"/>
    <p:sldId id="610" r:id="rId56"/>
    <p:sldId id="611" r:id="rId57"/>
    <p:sldId id="612" r:id="rId58"/>
    <p:sldId id="834" r:id="rId59"/>
    <p:sldId id="851" r:id="rId60"/>
    <p:sldId id="616" r:id="rId61"/>
    <p:sldId id="850" r:id="rId62"/>
    <p:sldId id="852" r:id="rId6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74" autoAdjust="0"/>
    <p:restoredTop sz="57018" autoAdjust="0"/>
  </p:normalViewPr>
  <p:slideViewPr>
    <p:cSldViewPr snapToGrid="0" snapToObjects="1">
      <p:cViewPr varScale="1">
        <p:scale>
          <a:sx n="47" d="100"/>
          <a:sy n="47" d="100"/>
        </p:scale>
        <p:origin x="3000" y="4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2600" b="1" dirty="0"/>
            <a:t>Šta od sledećeg nije obuhvaćeno definicijom „</a:t>
          </a:r>
          <a:r>
            <a:rPr lang="en-US" sz="2600" b="1" dirty="0" err="1"/>
            <a:t>poda</a:t>
          </a:r>
          <a:r>
            <a:rPr lang="sr-Latn-RS" sz="2600" b="1" dirty="0"/>
            <a:t>taka</a:t>
          </a:r>
          <a:r>
            <a:rPr lang="en-US" sz="2600" b="1" dirty="0"/>
            <a:t> o </a:t>
          </a:r>
          <a:r>
            <a:rPr lang="en-US" sz="2600" b="1" dirty="0" err="1"/>
            <a:t>pretplatniku</a:t>
          </a:r>
          <a:r>
            <a:rPr lang="en-US" sz="2600" b="1" dirty="0"/>
            <a:t>”?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en-US" b="1" dirty="0">
              <a:solidFill>
                <a:schemeClr val="tx1"/>
              </a:solidFill>
            </a:rPr>
            <a:t>a)</a:t>
          </a:r>
          <a:r>
            <a:rPr lang="sr-Latn-RS" b="1" dirty="0">
              <a:solidFill>
                <a:schemeClr val="tx1"/>
              </a:solidFill>
            </a:rPr>
            <a:t> Poštanska adresa</a:t>
          </a:r>
          <a:r>
            <a:rPr lang="en-US" b="1" dirty="0">
              <a:solidFill>
                <a:schemeClr val="tx1"/>
              </a:solidFill>
            </a:rPr>
            <a:t> </a:t>
          </a:r>
          <a:r>
            <a:rPr lang="en-US" b="1" dirty="0" err="1">
              <a:solidFill>
                <a:schemeClr val="tx1"/>
              </a:solidFill>
            </a:rPr>
            <a:t>korisnik</a:t>
          </a:r>
          <a:r>
            <a:rPr lang="sr-Latn-RS" b="1" dirty="0">
              <a:solidFill>
                <a:schemeClr val="tx1"/>
              </a:solidFill>
            </a:rPr>
            <a:t>a</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en-US" b="1" dirty="0">
              <a:solidFill>
                <a:schemeClr val="tx1"/>
              </a:solidFill>
            </a:rPr>
            <a:t>b) </a:t>
          </a:r>
          <a:r>
            <a:rPr lang="sr-Latn-RS" b="1" dirty="0">
              <a:solidFill>
                <a:schemeClr val="tx1"/>
              </a:solidFill>
            </a:rPr>
            <a:t>Elektronska pošta </a:t>
          </a:r>
          <a:r>
            <a:rPr lang="en-US" b="1" dirty="0" err="1">
              <a:solidFill>
                <a:schemeClr val="tx1"/>
              </a:solidFill>
            </a:rPr>
            <a:t>korisnik</a:t>
          </a:r>
          <a:r>
            <a:rPr lang="sr-Latn-RS" b="1" dirty="0">
              <a:solidFill>
                <a:schemeClr val="tx1"/>
              </a:solidFill>
            </a:rPr>
            <a:t>a</a:t>
          </a:r>
          <a:endParaRPr lang="en-US" b="1"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en-US" b="1" dirty="0">
              <a:solidFill>
                <a:schemeClr val="tx1"/>
              </a:solidFill>
            </a:rPr>
            <a:t>c) </a:t>
          </a:r>
          <a:r>
            <a:rPr lang="sr-Latn-RS" b="1" dirty="0">
              <a:solidFill>
                <a:schemeClr val="tx1"/>
              </a:solidFill>
            </a:rPr>
            <a:t>Broj telefona </a:t>
          </a:r>
          <a:r>
            <a:rPr lang="en-US" b="1" dirty="0" err="1">
              <a:solidFill>
                <a:schemeClr val="tx1"/>
              </a:solidFill>
            </a:rPr>
            <a:t>korisnik</a:t>
          </a:r>
          <a:r>
            <a:rPr lang="sr-Latn-RS" b="1" dirty="0">
              <a:solidFill>
                <a:schemeClr val="tx1"/>
              </a:solidFill>
            </a:rPr>
            <a:t>a</a:t>
          </a:r>
          <a:endParaRPr lang="en-US" b="1" dirty="0">
            <a:solidFill>
              <a:schemeClr val="tx1"/>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en-US" b="1" dirty="0">
              <a:solidFill>
                <a:schemeClr val="tx1"/>
              </a:solidFill>
            </a:rPr>
            <a:t>d) </a:t>
          </a:r>
          <a:r>
            <a:rPr lang="sr-Latn-RS" b="1" dirty="0">
              <a:solidFill>
                <a:schemeClr val="tx1"/>
              </a:solidFill>
            </a:rPr>
            <a:t>Lista kontakata </a:t>
          </a:r>
          <a:r>
            <a:rPr lang="en-US" b="1" dirty="0" err="1">
              <a:solidFill>
                <a:schemeClr val="tx1"/>
              </a:solidFill>
            </a:rPr>
            <a:t>korisnik</a:t>
          </a:r>
          <a:r>
            <a:rPr lang="sr-Latn-RS" b="1" dirty="0">
              <a:solidFill>
                <a:schemeClr val="tx1"/>
              </a:solidFill>
            </a:rPr>
            <a:t>a</a:t>
          </a:r>
          <a:endParaRPr lang="en-US" b="1" dirty="0">
            <a:solidFill>
              <a:schemeClr val="tx1"/>
            </a:solidFill>
          </a:endParaRP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dgm:spPr/>
      <dgm:t>
        <a:bodyPr/>
        <a:lstStyle/>
        <a:p>
          <a:r>
            <a:rPr lang="en-US" b="1" dirty="0">
              <a:solidFill>
                <a:schemeClr val="tx1"/>
              </a:solidFill>
            </a:rPr>
            <a:t>e) </a:t>
          </a:r>
          <a:r>
            <a:rPr lang="sr-Latn-RS" b="1" dirty="0">
              <a:solidFill>
                <a:schemeClr val="tx1"/>
              </a:solidFill>
            </a:rPr>
            <a:t>Broj kreditne kartice </a:t>
          </a:r>
          <a:r>
            <a:rPr lang="en-US" b="1" dirty="0" err="1">
              <a:solidFill>
                <a:schemeClr val="tx1"/>
              </a:solidFill>
            </a:rPr>
            <a:t>korisnik</a:t>
          </a:r>
          <a:r>
            <a:rPr lang="sr-Latn-RS" b="1" dirty="0">
              <a:solidFill>
                <a:schemeClr val="tx1"/>
              </a:solidFill>
            </a:rPr>
            <a:t>a</a:t>
          </a:r>
          <a:endParaRPr lang="en-US" b="1" dirty="0">
            <a:solidFill>
              <a:schemeClr val="tx1"/>
            </a:solidFill>
          </a:endParaRPr>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2600" b="1" dirty="0"/>
            <a:t>Šta od sledećeg nije obuhvaćeno definicijom „</a:t>
          </a:r>
          <a:r>
            <a:rPr lang="en-US" sz="2600" b="1" dirty="0" err="1"/>
            <a:t>poda</a:t>
          </a:r>
          <a:r>
            <a:rPr lang="sr-Latn-RS" sz="2600" b="1" dirty="0"/>
            <a:t>taka</a:t>
          </a:r>
          <a:r>
            <a:rPr lang="en-US" sz="2600" b="1" dirty="0"/>
            <a:t> o </a:t>
          </a:r>
          <a:r>
            <a:rPr lang="en-US" sz="2600" b="1" dirty="0" err="1"/>
            <a:t>pretplatniku</a:t>
          </a:r>
          <a:r>
            <a:rPr lang="en-US" sz="2600" b="1" dirty="0"/>
            <a:t>”?</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en-US" b="1" dirty="0">
              <a:solidFill>
                <a:schemeClr val="tx1"/>
              </a:solidFill>
            </a:rPr>
            <a:t>a) </a:t>
          </a:r>
          <a:r>
            <a:rPr lang="sr-Latn-RS" b="1" dirty="0">
              <a:solidFill>
                <a:schemeClr val="tx1"/>
              </a:solidFill>
            </a:rPr>
            <a:t>Poštanska adresa </a:t>
          </a:r>
          <a:r>
            <a:rPr lang="en-US" b="1" dirty="0" err="1">
              <a:solidFill>
                <a:schemeClr val="tx1"/>
              </a:solidFill>
            </a:rPr>
            <a:t>korisnik</a:t>
          </a:r>
          <a:r>
            <a:rPr lang="sr-Latn-RS" b="1" dirty="0">
              <a:solidFill>
                <a:schemeClr val="tx1"/>
              </a:solidFill>
            </a:rPr>
            <a:t>a</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en-US" b="1" dirty="0">
              <a:solidFill>
                <a:srgbClr val="FF0000"/>
              </a:solidFill>
            </a:rPr>
            <a:t>b) </a:t>
          </a:r>
          <a:r>
            <a:rPr lang="sr-Latn-RS" b="1" dirty="0">
              <a:solidFill>
                <a:srgbClr val="FF0000"/>
              </a:solidFill>
            </a:rPr>
            <a:t>Elektronska pošta </a:t>
          </a:r>
          <a:r>
            <a:rPr lang="en-US" b="1" dirty="0" err="1">
              <a:solidFill>
                <a:srgbClr val="FF0000"/>
              </a:solidFill>
            </a:rPr>
            <a:t>korisnik</a:t>
          </a:r>
          <a:r>
            <a:rPr lang="sr-Latn-RS" b="1" dirty="0">
              <a:solidFill>
                <a:srgbClr val="FF0000"/>
              </a:solidFill>
            </a:rPr>
            <a:t>a</a:t>
          </a:r>
          <a:endParaRPr lang="en-US" b="1" dirty="0">
            <a:solidFill>
              <a:srgbClr val="FF0000"/>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en-US" b="1" dirty="0">
              <a:solidFill>
                <a:schemeClr val="tx1"/>
              </a:solidFill>
            </a:rPr>
            <a:t>c) </a:t>
          </a:r>
          <a:r>
            <a:rPr lang="sr-Latn-RS" b="1" dirty="0">
              <a:solidFill>
                <a:schemeClr val="tx1"/>
              </a:solidFill>
            </a:rPr>
            <a:t>Telefonski broj </a:t>
          </a:r>
          <a:r>
            <a:rPr lang="en-US" b="1" dirty="0" err="1">
              <a:solidFill>
                <a:schemeClr val="tx1"/>
              </a:solidFill>
            </a:rPr>
            <a:t>korisnik</a:t>
          </a:r>
          <a:r>
            <a:rPr lang="sr-Latn-RS" b="1" dirty="0">
              <a:solidFill>
                <a:schemeClr val="tx1"/>
              </a:solidFill>
            </a:rPr>
            <a:t>a</a:t>
          </a:r>
          <a:endParaRPr lang="en-US" b="1" dirty="0">
            <a:solidFill>
              <a:schemeClr val="tx1"/>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en-US" b="1" dirty="0">
              <a:solidFill>
                <a:srgbClr val="FF0000"/>
              </a:solidFill>
            </a:rPr>
            <a:t>d)</a:t>
          </a:r>
          <a:r>
            <a:rPr lang="sr-Latn-RS" b="1" dirty="0">
              <a:solidFill>
                <a:srgbClr val="FF0000"/>
              </a:solidFill>
            </a:rPr>
            <a:t> Lista kontakata</a:t>
          </a:r>
          <a:r>
            <a:rPr lang="en-US" b="1" dirty="0">
              <a:solidFill>
                <a:srgbClr val="FF0000"/>
              </a:solidFill>
            </a:rPr>
            <a:t> </a:t>
          </a:r>
          <a:r>
            <a:rPr lang="en-US" b="1" dirty="0" err="1">
              <a:solidFill>
                <a:srgbClr val="FF0000"/>
              </a:solidFill>
            </a:rPr>
            <a:t>korisnik</a:t>
          </a:r>
          <a:r>
            <a:rPr lang="sr-Latn-RS" b="1" dirty="0">
              <a:solidFill>
                <a:srgbClr val="FF0000"/>
              </a:solidFill>
            </a:rPr>
            <a:t>a</a:t>
          </a:r>
          <a:endParaRPr lang="en-US" b="1" dirty="0">
            <a:solidFill>
              <a:srgbClr val="FF0000"/>
            </a:solidFill>
          </a:endParaRP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dgm:spPr/>
      <dgm:t>
        <a:bodyPr/>
        <a:lstStyle/>
        <a:p>
          <a:r>
            <a:rPr lang="en-US" b="1" dirty="0">
              <a:solidFill>
                <a:schemeClr val="tx1"/>
              </a:solidFill>
            </a:rPr>
            <a:t>e) </a:t>
          </a:r>
          <a:r>
            <a:rPr lang="sr-Latn-RS" b="1" dirty="0">
              <a:solidFill>
                <a:schemeClr val="tx1"/>
              </a:solidFill>
            </a:rPr>
            <a:t>Broj kreditne kartice </a:t>
          </a:r>
          <a:r>
            <a:rPr lang="en-US" b="1" dirty="0" err="1">
              <a:solidFill>
                <a:schemeClr val="tx1"/>
              </a:solidFill>
            </a:rPr>
            <a:t>korisnik</a:t>
          </a:r>
          <a:r>
            <a:rPr lang="sr-Latn-RS" b="1" dirty="0">
              <a:solidFill>
                <a:schemeClr val="tx1"/>
              </a:solidFill>
            </a:rPr>
            <a:t>a</a:t>
          </a:r>
          <a:endParaRPr lang="en-US" b="1" dirty="0">
            <a:solidFill>
              <a:schemeClr val="tx1"/>
            </a:solidFill>
          </a:endParaRPr>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a:t>Prema članu</a:t>
          </a:r>
          <a:r>
            <a:rPr lang="en-US" sz="3400" b="1" dirty="0"/>
            <a:t> 18, </a:t>
          </a:r>
          <a:r>
            <a:rPr lang="sr-Latn-RS" sz="3400" b="1" dirty="0"/>
            <a:t>koji su to podaci  čije dostavljanje se ne može narediti domaćem </a:t>
          </a:r>
          <a:r>
            <a:rPr lang="en-US" sz="3400" b="1" dirty="0" err="1"/>
            <a:t>davaoc</a:t>
          </a:r>
          <a:r>
            <a:rPr lang="sr-Latn-RS" sz="3400" b="1" dirty="0"/>
            <a:t>u</a:t>
          </a:r>
          <a:r>
            <a:rPr lang="en-US" sz="3400" b="1" dirty="0"/>
            <a:t> </a:t>
          </a:r>
          <a:r>
            <a:rPr lang="en-US" sz="3400" b="1" dirty="0" err="1"/>
            <a:t>usluga</a:t>
          </a:r>
          <a:r>
            <a:rPr lang="en-US" sz="3400" b="1" dirty="0"/>
            <a:t>?</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en-US" b="1" dirty="0">
              <a:solidFill>
                <a:schemeClr val="tx1"/>
              </a:solidFill>
            </a:rPr>
            <a:t>a) </a:t>
          </a:r>
          <a:r>
            <a:rPr lang="sr-Latn-RS" b="1" dirty="0">
              <a:solidFill>
                <a:schemeClr val="tx1"/>
              </a:solidFill>
            </a:rPr>
            <a:t>P</a:t>
          </a:r>
          <a:r>
            <a:rPr lang="en-US" b="1" dirty="0" err="1">
              <a:solidFill>
                <a:schemeClr val="tx1"/>
              </a:solidFill>
            </a:rPr>
            <a:t>odaci</a:t>
          </a:r>
          <a:r>
            <a:rPr lang="en-US" b="1" dirty="0">
              <a:solidFill>
                <a:schemeClr val="tx1"/>
              </a:solidFill>
            </a:rPr>
            <a:t> o </a:t>
          </a:r>
          <a:r>
            <a:rPr lang="en-US" b="1" dirty="0" err="1">
              <a:solidFill>
                <a:schemeClr val="tx1"/>
              </a:solidFill>
            </a:rPr>
            <a:t>pretplatniku</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en-US" b="1" dirty="0">
              <a:solidFill>
                <a:schemeClr val="tx1"/>
              </a:solidFill>
            </a:rPr>
            <a:t>b) </a:t>
          </a:r>
          <a:r>
            <a:rPr lang="sr-Latn-RS" b="1" dirty="0">
              <a:solidFill>
                <a:schemeClr val="tx1"/>
              </a:solidFill>
            </a:rPr>
            <a:t>Sačuvani</a:t>
          </a:r>
          <a:r>
            <a:rPr lang="en-US" b="1" dirty="0">
              <a:solidFill>
                <a:schemeClr val="tx1"/>
              </a:solidFill>
            </a:rPr>
            <a:t> </a:t>
          </a:r>
          <a:r>
            <a:rPr lang="en-US" b="1" dirty="0" err="1">
              <a:solidFill>
                <a:schemeClr val="tx1"/>
              </a:solidFill>
            </a:rPr>
            <a:t>podaci</a:t>
          </a:r>
          <a:r>
            <a:rPr lang="en-US" b="1" dirty="0">
              <a:solidFill>
                <a:schemeClr val="tx1"/>
              </a:solidFill>
            </a:rPr>
            <a:t> o </a:t>
          </a:r>
          <a:r>
            <a:rPr lang="en-US" b="1" dirty="0" err="1">
              <a:solidFill>
                <a:schemeClr val="tx1"/>
              </a:solidFill>
            </a:rPr>
            <a:t>saobraćaju</a:t>
          </a:r>
          <a:endParaRPr lang="en-US" b="1"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en-US" b="1" dirty="0">
              <a:solidFill>
                <a:schemeClr val="tx1"/>
              </a:solidFill>
            </a:rPr>
            <a:t>c) </a:t>
          </a:r>
          <a:r>
            <a:rPr lang="pl-PL" b="1" dirty="0">
              <a:solidFill>
                <a:schemeClr val="tx1"/>
              </a:solidFill>
            </a:rPr>
            <a:t>Prikupljanje podataka o saobraćaju u realnom vremenu</a:t>
          </a:r>
          <a:endParaRPr lang="en-US" b="1" dirty="0">
            <a:solidFill>
              <a:schemeClr val="tx1"/>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pPr algn="just"/>
          <a:r>
            <a:rPr lang="en-US" b="1" dirty="0"/>
            <a:t>d) </a:t>
          </a:r>
          <a:r>
            <a:rPr lang="sr-Latn-RS" b="1" dirty="0"/>
            <a:t>Sačuvani</a:t>
          </a:r>
          <a:r>
            <a:rPr lang="en-US" b="1" dirty="0"/>
            <a:t> </a:t>
          </a:r>
          <a:r>
            <a:rPr lang="en-US" b="1" dirty="0" err="1"/>
            <a:t>podaci</a:t>
          </a:r>
          <a:r>
            <a:rPr lang="en-US" b="1" dirty="0"/>
            <a:t> </a:t>
          </a:r>
          <a:r>
            <a:rPr lang="en-US" b="1" dirty="0" err="1"/>
            <a:t>iz</a:t>
          </a:r>
          <a:r>
            <a:rPr lang="en-US" b="1" dirty="0"/>
            <a:t> </a:t>
          </a:r>
          <a:r>
            <a:rPr lang="en-US" b="1" dirty="0" err="1"/>
            <a:t>sadržaja</a:t>
          </a:r>
          <a:endParaRPr lang="en-US" b="1"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347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a:t>Prema članu</a:t>
          </a:r>
          <a:r>
            <a:rPr lang="en-US" sz="3400" b="1" dirty="0"/>
            <a:t> 18, </a:t>
          </a:r>
          <a:r>
            <a:rPr lang="sr-Latn-RS" sz="3400" b="1" dirty="0"/>
            <a:t>koji su to podaci  čije dostavljanje se ne može narediti domaćem </a:t>
          </a:r>
          <a:r>
            <a:rPr lang="en-US" sz="3400" b="1" dirty="0" err="1"/>
            <a:t>davaoc</a:t>
          </a:r>
          <a:r>
            <a:rPr lang="sr-Latn-RS" sz="3400" b="1" dirty="0"/>
            <a:t>u</a:t>
          </a:r>
          <a:r>
            <a:rPr lang="en-US" sz="3400" b="1" dirty="0"/>
            <a:t> </a:t>
          </a:r>
          <a:r>
            <a:rPr lang="en-US" sz="3400" b="1" dirty="0" err="1"/>
            <a:t>usluga</a:t>
          </a:r>
          <a:r>
            <a:rPr lang="en-US" sz="3400" b="1" dirty="0"/>
            <a:t>?</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en-US" b="1" dirty="0">
              <a:solidFill>
                <a:schemeClr val="tx1"/>
              </a:solidFill>
            </a:rPr>
            <a:t>a) </a:t>
          </a:r>
          <a:r>
            <a:rPr lang="sr-Latn-RS" b="1" dirty="0">
              <a:solidFill>
                <a:schemeClr val="tx1"/>
              </a:solidFill>
            </a:rPr>
            <a:t>P</a:t>
          </a:r>
          <a:r>
            <a:rPr lang="en-US" b="1" dirty="0" err="1">
              <a:solidFill>
                <a:schemeClr val="tx1"/>
              </a:solidFill>
            </a:rPr>
            <a:t>odaci</a:t>
          </a:r>
          <a:r>
            <a:rPr lang="en-US" b="1" dirty="0">
              <a:solidFill>
                <a:schemeClr val="tx1"/>
              </a:solidFill>
            </a:rPr>
            <a:t> o </a:t>
          </a:r>
          <a:r>
            <a:rPr lang="en-US" b="1" dirty="0" err="1">
              <a:solidFill>
                <a:schemeClr val="tx1"/>
              </a:solidFill>
            </a:rPr>
            <a:t>pretplatniku</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en-US" b="1" dirty="0">
              <a:solidFill>
                <a:schemeClr val="tx1"/>
              </a:solidFill>
            </a:rPr>
            <a:t>b) </a:t>
          </a:r>
          <a:r>
            <a:rPr lang="sr-Latn-RS" b="1" dirty="0">
              <a:solidFill>
                <a:schemeClr val="tx1"/>
              </a:solidFill>
            </a:rPr>
            <a:t>Sačuvani</a:t>
          </a:r>
          <a:r>
            <a:rPr lang="en-US" b="1" dirty="0">
              <a:solidFill>
                <a:schemeClr val="tx1"/>
              </a:solidFill>
            </a:rPr>
            <a:t> </a:t>
          </a:r>
          <a:r>
            <a:rPr lang="en-US" b="1" dirty="0" err="1">
              <a:solidFill>
                <a:schemeClr val="tx1"/>
              </a:solidFill>
            </a:rPr>
            <a:t>podaci</a:t>
          </a:r>
          <a:r>
            <a:rPr lang="en-US" b="1" dirty="0">
              <a:solidFill>
                <a:schemeClr val="tx1"/>
              </a:solidFill>
            </a:rPr>
            <a:t> o </a:t>
          </a:r>
          <a:r>
            <a:rPr lang="en-US" b="1" dirty="0" err="1">
              <a:solidFill>
                <a:schemeClr val="tx1"/>
              </a:solidFill>
            </a:rPr>
            <a:t>saobraćaju</a:t>
          </a:r>
          <a:endParaRPr lang="en-US" b="1"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en-US" b="1" dirty="0">
              <a:solidFill>
                <a:srgbClr val="FF0000"/>
              </a:solidFill>
            </a:rPr>
            <a:t>c) </a:t>
          </a:r>
          <a:r>
            <a:rPr lang="pl-PL" b="1" dirty="0">
              <a:solidFill>
                <a:srgbClr val="FF0000"/>
              </a:solidFill>
            </a:rPr>
            <a:t>Prikupljanje podataka o saobraćaju u realnom vremenu</a:t>
          </a:r>
          <a:endParaRPr lang="en-US" b="1" dirty="0">
            <a:solidFill>
              <a:srgbClr val="FF0000"/>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pPr algn="just"/>
          <a:r>
            <a:rPr lang="en-US" b="1" dirty="0"/>
            <a:t>d) S</a:t>
          </a:r>
          <a:r>
            <a:rPr lang="sr-Latn-RS" b="1" dirty="0" err="1"/>
            <a:t>ačuvani</a:t>
          </a:r>
          <a:r>
            <a:rPr lang="en-US" b="1" dirty="0"/>
            <a:t> </a:t>
          </a:r>
          <a:r>
            <a:rPr lang="en-US" b="1" dirty="0" err="1"/>
            <a:t>podaci</a:t>
          </a:r>
          <a:r>
            <a:rPr lang="en-US" b="1" dirty="0"/>
            <a:t> </a:t>
          </a:r>
          <a:r>
            <a:rPr lang="en-US" b="1" dirty="0" err="1"/>
            <a:t>iz</a:t>
          </a:r>
          <a:r>
            <a:rPr lang="en-US" b="1" dirty="0"/>
            <a:t> </a:t>
          </a:r>
          <a:r>
            <a:rPr lang="en-US" b="1" dirty="0" err="1"/>
            <a:t>sadržaja</a:t>
          </a:r>
          <a:endParaRPr lang="en-US" b="1"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347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a:solidFill>
                <a:schemeClr val="tx1"/>
              </a:solidFill>
            </a:rPr>
            <a:t>Svi</a:t>
          </a:r>
          <a:r>
            <a:rPr lang="en-US" sz="3400" b="1" dirty="0">
              <a:solidFill>
                <a:schemeClr val="tx1"/>
              </a:solidFill>
            </a:rPr>
            <a:t> global</a:t>
          </a:r>
          <a:r>
            <a:rPr lang="sr-Latn-RS" sz="3400" b="1" dirty="0">
              <a:solidFill>
                <a:schemeClr val="tx1"/>
              </a:solidFill>
            </a:rPr>
            <a:t>ni</a:t>
          </a:r>
          <a:r>
            <a:rPr lang="en-US" sz="3400" b="1" dirty="0">
              <a:solidFill>
                <a:schemeClr val="tx1"/>
              </a:solidFill>
            </a:rPr>
            <a:t> </a:t>
          </a:r>
          <a:r>
            <a:rPr lang="en-US" sz="3400" b="1" dirty="0" err="1">
              <a:solidFill>
                <a:schemeClr val="tx1"/>
              </a:solidFill>
            </a:rPr>
            <a:t>davaoc</a:t>
          </a:r>
          <a:r>
            <a:rPr lang="sr-Latn-RS" sz="3400" b="1" dirty="0">
              <a:solidFill>
                <a:schemeClr val="tx1"/>
              </a:solidFill>
            </a:rPr>
            <a:t>i</a:t>
          </a:r>
          <a:r>
            <a:rPr lang="en-US" sz="3400" b="1" dirty="0">
              <a:solidFill>
                <a:schemeClr val="tx1"/>
              </a:solidFill>
            </a:rPr>
            <a:t> </a:t>
          </a:r>
          <a:r>
            <a:rPr lang="en-US" sz="3400" b="1" dirty="0" err="1">
              <a:solidFill>
                <a:schemeClr val="tx1"/>
              </a:solidFill>
            </a:rPr>
            <a:t>usluga</a:t>
          </a:r>
          <a:r>
            <a:rPr lang="en-US" sz="3400" b="1" dirty="0">
              <a:solidFill>
                <a:schemeClr val="tx1"/>
              </a:solidFill>
            </a:rPr>
            <a:t> </a:t>
          </a:r>
          <a:r>
            <a:rPr lang="sr-Latn-RS" sz="3400" b="1" dirty="0">
              <a:solidFill>
                <a:schemeClr val="tx1"/>
              </a:solidFill>
            </a:rPr>
            <a:t>zahtevaju postojanje </a:t>
          </a:r>
          <a:r>
            <a:rPr lang="en-US" sz="3400" b="1" dirty="0" err="1">
              <a:solidFill>
                <a:schemeClr val="tx1"/>
              </a:solidFill>
            </a:rPr>
            <a:t>ugovor</a:t>
          </a:r>
          <a:r>
            <a:rPr lang="sr-Latn-RS" sz="3400" b="1" dirty="0">
              <a:solidFill>
                <a:schemeClr val="tx1"/>
              </a:solidFill>
            </a:rPr>
            <a:t>a</a:t>
          </a:r>
          <a:r>
            <a:rPr lang="en-US" sz="3400" b="1" dirty="0">
              <a:solidFill>
                <a:schemeClr val="tx1"/>
              </a:solidFill>
            </a:rPr>
            <a:t> o </a:t>
          </a:r>
          <a:r>
            <a:rPr lang="en-US" sz="3400" b="1" dirty="0" err="1">
              <a:solidFill>
                <a:schemeClr val="tx1"/>
              </a:solidFill>
            </a:rPr>
            <a:t>uzajamnoj</a:t>
          </a:r>
          <a:r>
            <a:rPr lang="en-US" sz="3400" b="1" dirty="0">
              <a:solidFill>
                <a:schemeClr val="tx1"/>
              </a:solidFill>
            </a:rPr>
            <a:t> </a:t>
          </a:r>
          <a:r>
            <a:rPr lang="en-US" sz="3400" b="1" dirty="0" err="1">
              <a:solidFill>
                <a:schemeClr val="tx1"/>
              </a:solidFill>
            </a:rPr>
            <a:t>pravnoj</a:t>
          </a:r>
          <a:r>
            <a:rPr lang="en-US" sz="3400" b="1" dirty="0">
              <a:solidFill>
                <a:schemeClr val="tx1"/>
              </a:solidFill>
            </a:rPr>
            <a:t> </a:t>
          </a:r>
          <a:r>
            <a:rPr lang="en-US" sz="3400" b="1" dirty="0" err="1">
              <a:solidFill>
                <a:schemeClr val="tx1"/>
              </a:solidFill>
            </a:rPr>
            <a:t>pomoći</a:t>
          </a:r>
          <a:r>
            <a:rPr lang="en-US" sz="3400" b="1" dirty="0">
              <a:solidFill>
                <a:schemeClr val="tx1"/>
              </a:solidFill>
            </a:rPr>
            <a:t> </a:t>
          </a:r>
          <a:r>
            <a:rPr lang="sr-Latn-RS" sz="3400" b="1" dirty="0">
              <a:solidFill>
                <a:schemeClr val="tx1"/>
              </a:solidFill>
            </a:rPr>
            <a:t>sa zemljom da bi toj zemlji dostavili </a:t>
          </a:r>
          <a:r>
            <a:rPr lang="en-US" sz="3400" b="1" dirty="0" err="1">
              <a:solidFill>
                <a:schemeClr val="tx1"/>
              </a:solidFill>
            </a:rPr>
            <a:t>poda</a:t>
          </a:r>
          <a:r>
            <a:rPr lang="sr-Latn-RS" sz="3400" b="1" dirty="0" err="1">
              <a:solidFill>
                <a:schemeClr val="tx1"/>
              </a:solidFill>
            </a:rPr>
            <a:t>tke</a:t>
          </a:r>
          <a:r>
            <a:rPr lang="en-US" sz="3400" b="1" dirty="0">
              <a:solidFill>
                <a:schemeClr val="tx1"/>
              </a:solidFill>
            </a:rPr>
            <a:t> </a:t>
          </a:r>
          <a:r>
            <a:rPr lang="sr-Latn-RS" sz="3400" b="1" dirty="0">
              <a:solidFill>
                <a:schemeClr val="tx1"/>
              </a:solidFill>
            </a:rPr>
            <a:t>na osnovu zahteva za</a:t>
          </a:r>
          <a:r>
            <a:rPr lang="en-US" sz="3400" b="1" dirty="0">
              <a:solidFill>
                <a:schemeClr val="tx1"/>
              </a:solidFill>
            </a:rPr>
            <a:t> </a:t>
          </a:r>
          <a:r>
            <a:rPr lang="pl-PL" sz="3400" b="1" dirty="0">
              <a:solidFill>
                <a:schemeClr val="tx1"/>
              </a:solidFill>
            </a:rPr>
            <a:t>otkrivanje podataka u hitnim slučajevima</a:t>
          </a:r>
          <a:r>
            <a:rPr lang="en-US" sz="3400" b="1" dirty="0">
              <a:solidFill>
                <a:schemeClr val="tx1"/>
              </a:solidFill>
            </a:rPr>
            <a:t>.</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sr-Latn-RS" b="1" dirty="0">
              <a:solidFill>
                <a:schemeClr val="tx1"/>
              </a:solidFill>
            </a:rPr>
            <a:t>Tačno</a:t>
          </a:r>
          <a:r>
            <a:rPr lang="en-US" b="1" dirty="0">
              <a:solidFill>
                <a:srgbClr val="FF0000"/>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r-Latn-RS" b="1" dirty="0">
              <a:solidFill>
                <a:srgbClr val="FF0000"/>
              </a:solidFill>
            </a:rPr>
            <a:t>Netačno</a:t>
          </a:r>
          <a:endParaRPr lang="en-US" b="1" dirty="0">
            <a:solidFill>
              <a:srgbClr val="FF0000"/>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2800" b="1" dirty="0"/>
            <a:t>Prema članu</a:t>
          </a:r>
          <a:r>
            <a:rPr lang="en-US" sz="2800" b="1" dirty="0"/>
            <a:t> 18, </a:t>
          </a:r>
          <a:r>
            <a:rPr lang="sr-Latn-RS" sz="2800" b="1" dirty="0"/>
            <a:t>koji</a:t>
          </a:r>
          <a:r>
            <a:rPr lang="en-US" sz="2800" b="1" dirty="0"/>
            <a:t> </a:t>
          </a:r>
          <a:r>
            <a:rPr lang="en-US" sz="2800" b="1" dirty="0" err="1"/>
            <a:t>podaci</a:t>
          </a:r>
          <a:r>
            <a:rPr lang="en-US" sz="2800" b="1" dirty="0"/>
            <a:t> </a:t>
          </a:r>
          <a:r>
            <a:rPr lang="sr-Latn-RS" sz="2800" b="1" dirty="0"/>
            <a:t>se ne mogu putem naredbe dobiti od davalaca usluga iz </a:t>
          </a:r>
          <a:r>
            <a:rPr lang="en-US" sz="2800" b="1" dirty="0" err="1"/>
            <a:t>privatn</a:t>
          </a:r>
          <a:r>
            <a:rPr lang="sr-Latn-RS" sz="2800" b="1" dirty="0" err="1"/>
            <a:t>og</a:t>
          </a:r>
          <a:r>
            <a:rPr lang="en-US" sz="2800" b="1" dirty="0"/>
            <a:t> </a:t>
          </a:r>
          <a:r>
            <a:rPr lang="en-US" sz="2800" b="1" dirty="0" err="1"/>
            <a:t>sektor</a:t>
          </a:r>
          <a:r>
            <a:rPr lang="sr-Latn-RS" sz="2800" b="1" dirty="0"/>
            <a:t>a koji pružaju usluge u vašoj zemlji</a:t>
          </a:r>
          <a:r>
            <a:rPr lang="en-US" sz="2800" b="1" dirty="0"/>
            <a:t>?</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en-US" b="1" dirty="0">
              <a:solidFill>
                <a:schemeClr val="tx1"/>
              </a:solidFill>
            </a:rPr>
            <a:t>a) </a:t>
          </a:r>
          <a:r>
            <a:rPr lang="sr-Latn-RS" b="1" dirty="0">
              <a:solidFill>
                <a:schemeClr val="tx1"/>
              </a:solidFill>
            </a:rPr>
            <a:t>P</a:t>
          </a:r>
          <a:r>
            <a:rPr lang="en-US" b="1" dirty="0" err="1">
              <a:solidFill>
                <a:schemeClr val="tx1"/>
              </a:solidFill>
            </a:rPr>
            <a:t>odaci</a:t>
          </a:r>
          <a:r>
            <a:rPr lang="en-US" b="1" dirty="0">
              <a:solidFill>
                <a:schemeClr val="tx1"/>
              </a:solidFill>
            </a:rPr>
            <a:t> o </a:t>
          </a:r>
          <a:r>
            <a:rPr lang="en-US" b="1" dirty="0" err="1">
              <a:solidFill>
                <a:schemeClr val="tx1"/>
              </a:solidFill>
            </a:rPr>
            <a:t>pretplatniku</a:t>
          </a:r>
          <a:r>
            <a:rPr lang="en-US" b="1" dirty="0">
              <a:solidFill>
                <a:schemeClr val="tx1"/>
              </a:solidFill>
            </a:rPr>
            <a:t> </a:t>
          </a:r>
          <a:r>
            <a:rPr lang="sr-Latn-RS" b="1" dirty="0">
              <a:solidFill>
                <a:schemeClr val="tx1"/>
              </a:solidFill>
            </a:rPr>
            <a:t>od</a:t>
          </a:r>
          <a:r>
            <a:rPr lang="en-US" b="1" dirty="0">
              <a:solidFill>
                <a:schemeClr val="tx1"/>
              </a:solidFill>
            </a:rPr>
            <a:t> </a:t>
          </a:r>
          <a:r>
            <a:rPr lang="en-US" b="1" dirty="0" err="1">
              <a:solidFill>
                <a:schemeClr val="tx1"/>
              </a:solidFill>
            </a:rPr>
            <a:t>inostran</a:t>
          </a:r>
          <a:r>
            <a:rPr lang="sr-Latn-RS" b="1" dirty="0" err="1">
              <a:solidFill>
                <a:schemeClr val="tx1"/>
              </a:solidFill>
            </a:rPr>
            <a:t>og</a:t>
          </a:r>
          <a:r>
            <a:rPr lang="en-US" b="1" dirty="0">
              <a:solidFill>
                <a:schemeClr val="tx1"/>
              </a:solidFill>
            </a:rPr>
            <a:t> </a:t>
          </a:r>
          <a:r>
            <a:rPr lang="en-US" b="1" dirty="0" err="1">
              <a:solidFill>
                <a:schemeClr val="tx1"/>
              </a:solidFill>
            </a:rPr>
            <a:t>dava</a:t>
          </a:r>
          <a:r>
            <a:rPr lang="sr-Latn-RS" b="1" dirty="0">
              <a:solidFill>
                <a:schemeClr val="tx1"/>
              </a:solidFill>
            </a:rPr>
            <a:t>o</a:t>
          </a:r>
          <a:r>
            <a:rPr lang="en-US" b="1" dirty="0">
              <a:solidFill>
                <a:schemeClr val="tx1"/>
              </a:solidFill>
            </a:rPr>
            <a:t>c</a:t>
          </a:r>
          <a:r>
            <a:rPr lang="sr-Latn-RS" b="1" dirty="0">
              <a:solidFill>
                <a:schemeClr val="tx1"/>
              </a:solidFill>
            </a:rPr>
            <a:t>a</a:t>
          </a:r>
          <a:r>
            <a:rPr lang="en-US" b="1" dirty="0">
              <a:solidFill>
                <a:schemeClr val="tx1"/>
              </a:solidFill>
            </a:rPr>
            <a:t> </a:t>
          </a:r>
          <a:r>
            <a:rPr lang="en-US" b="1" dirty="0" err="1">
              <a:solidFill>
                <a:schemeClr val="tx1"/>
              </a:solidFill>
            </a:rPr>
            <a:t>usluge</a:t>
          </a:r>
          <a:r>
            <a:rPr lang="en-US" b="1" dirty="0">
              <a:solidFill>
                <a:schemeClr val="tx1"/>
              </a:solidFill>
            </a:rPr>
            <a:t> </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en-US" b="1" dirty="0">
              <a:solidFill>
                <a:srgbClr val="FF0000"/>
              </a:solidFill>
            </a:rPr>
            <a:t>b) </a:t>
          </a:r>
          <a:r>
            <a:rPr lang="sr-Latn-RS" b="1" dirty="0">
              <a:solidFill>
                <a:srgbClr val="FF0000"/>
              </a:solidFill>
            </a:rPr>
            <a:t>P</a:t>
          </a:r>
          <a:r>
            <a:rPr lang="en-US" b="1" dirty="0" err="1">
              <a:solidFill>
                <a:srgbClr val="FF0000"/>
              </a:solidFill>
            </a:rPr>
            <a:t>odaci</a:t>
          </a:r>
          <a:r>
            <a:rPr lang="en-US" b="1" dirty="0">
              <a:solidFill>
                <a:srgbClr val="FF0000"/>
              </a:solidFill>
            </a:rPr>
            <a:t> o </a:t>
          </a:r>
          <a:r>
            <a:rPr lang="en-US" b="1" dirty="0" err="1">
              <a:solidFill>
                <a:srgbClr val="FF0000"/>
              </a:solidFill>
            </a:rPr>
            <a:t>saobraćaju</a:t>
          </a:r>
          <a:r>
            <a:rPr lang="en-US" b="1" dirty="0">
              <a:solidFill>
                <a:srgbClr val="FF0000"/>
              </a:solidFill>
            </a:rPr>
            <a:t> </a:t>
          </a:r>
          <a:r>
            <a:rPr lang="sr-Latn-RS" b="1" dirty="0">
              <a:solidFill>
                <a:srgbClr val="FF0000"/>
              </a:solidFill>
            </a:rPr>
            <a:t>od</a:t>
          </a:r>
          <a:r>
            <a:rPr lang="en-US" b="1" dirty="0">
              <a:solidFill>
                <a:srgbClr val="FF0000"/>
              </a:solidFill>
            </a:rPr>
            <a:t> </a:t>
          </a:r>
          <a:r>
            <a:rPr lang="en-US" b="1" dirty="0" err="1">
              <a:solidFill>
                <a:srgbClr val="FF0000"/>
              </a:solidFill>
            </a:rPr>
            <a:t>inostran</a:t>
          </a:r>
          <a:r>
            <a:rPr lang="sr-Latn-RS" b="1" dirty="0" err="1">
              <a:solidFill>
                <a:srgbClr val="FF0000"/>
              </a:solidFill>
            </a:rPr>
            <a:t>og</a:t>
          </a:r>
          <a:r>
            <a:rPr lang="en-US" b="1" dirty="0">
              <a:solidFill>
                <a:srgbClr val="FF0000"/>
              </a:solidFill>
            </a:rPr>
            <a:t> </a:t>
          </a:r>
          <a:r>
            <a:rPr lang="en-US" b="1" dirty="0" err="1">
              <a:solidFill>
                <a:srgbClr val="FF0000"/>
              </a:solidFill>
            </a:rPr>
            <a:t>dava</a:t>
          </a:r>
          <a:r>
            <a:rPr lang="sr-Latn-RS" b="1" dirty="0">
              <a:solidFill>
                <a:srgbClr val="FF0000"/>
              </a:solidFill>
            </a:rPr>
            <a:t>o</a:t>
          </a:r>
          <a:r>
            <a:rPr lang="en-US" b="1" dirty="0">
              <a:solidFill>
                <a:srgbClr val="FF0000"/>
              </a:solidFill>
            </a:rPr>
            <a:t>c</a:t>
          </a:r>
          <a:r>
            <a:rPr lang="sr-Latn-RS" b="1" dirty="0">
              <a:solidFill>
                <a:srgbClr val="FF0000"/>
              </a:solidFill>
            </a:rPr>
            <a:t>a</a:t>
          </a:r>
          <a:r>
            <a:rPr lang="en-US" b="1" dirty="0">
              <a:solidFill>
                <a:srgbClr val="FF0000"/>
              </a:solidFill>
            </a:rPr>
            <a:t> </a:t>
          </a:r>
          <a:r>
            <a:rPr lang="en-US" b="1" dirty="0" err="1">
              <a:solidFill>
                <a:srgbClr val="FF0000"/>
              </a:solidFill>
            </a:rPr>
            <a:t>usluge</a:t>
          </a:r>
          <a:r>
            <a:rPr lang="en-US" b="1" dirty="0">
              <a:solidFill>
                <a:srgbClr val="FF0000"/>
              </a:solidFill>
            </a:rPr>
            <a:t> </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en-US" b="1" dirty="0"/>
            <a:t>c) </a:t>
          </a:r>
          <a:r>
            <a:rPr lang="sr-Latn-RS" b="1" dirty="0"/>
            <a:t>P</a:t>
          </a:r>
          <a:r>
            <a:rPr lang="en-US" b="1" dirty="0" err="1"/>
            <a:t>odaci</a:t>
          </a:r>
          <a:r>
            <a:rPr lang="en-US" b="1" dirty="0"/>
            <a:t> o </a:t>
          </a:r>
          <a:r>
            <a:rPr lang="en-US" b="1" dirty="0" err="1"/>
            <a:t>pretplatniku</a:t>
          </a:r>
          <a:r>
            <a:rPr lang="en-US" b="1" dirty="0"/>
            <a:t> </a:t>
          </a:r>
          <a:r>
            <a:rPr lang="sr-Latn-RS" b="1" dirty="0"/>
            <a:t>od domaćeg</a:t>
          </a:r>
          <a:r>
            <a:rPr lang="en-US" b="1" dirty="0"/>
            <a:t> </a:t>
          </a:r>
          <a:r>
            <a:rPr lang="en-US" b="1" dirty="0" err="1"/>
            <a:t>dava</a:t>
          </a:r>
          <a:r>
            <a:rPr lang="sr-Latn-RS" b="1" dirty="0"/>
            <a:t>o</a:t>
          </a:r>
          <a:r>
            <a:rPr lang="en-US" b="1" dirty="0"/>
            <a:t>c</a:t>
          </a:r>
          <a:r>
            <a:rPr lang="sr-Latn-RS" b="1" dirty="0"/>
            <a:t>a</a:t>
          </a:r>
          <a:r>
            <a:rPr lang="en-US" b="1" dirty="0"/>
            <a:t> </a:t>
          </a:r>
          <a:r>
            <a:rPr lang="en-US" b="1" dirty="0" err="1"/>
            <a:t>usluge</a:t>
          </a:r>
          <a:endParaRPr lang="en-US" b="1" dirty="0"/>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pPr algn="just"/>
          <a:r>
            <a:rPr lang="en-US" b="1" dirty="0"/>
            <a:t>d) </a:t>
          </a:r>
          <a:r>
            <a:rPr lang="sr-Latn-RS" b="1" dirty="0"/>
            <a:t>P</a:t>
          </a:r>
          <a:r>
            <a:rPr lang="en-US" b="1" dirty="0" err="1"/>
            <a:t>odaci</a:t>
          </a:r>
          <a:r>
            <a:rPr lang="en-US" b="1" dirty="0"/>
            <a:t> o </a:t>
          </a:r>
          <a:r>
            <a:rPr lang="en-US" b="1" dirty="0" err="1"/>
            <a:t>saobraćaju</a:t>
          </a:r>
          <a:r>
            <a:rPr lang="en-US" b="1" dirty="0"/>
            <a:t> </a:t>
          </a:r>
          <a:r>
            <a:rPr lang="sr-Latn-RS" b="1" dirty="0"/>
            <a:t>od domaćeg</a:t>
          </a:r>
          <a:r>
            <a:rPr lang="en-US" b="1" dirty="0"/>
            <a:t> </a:t>
          </a:r>
          <a:r>
            <a:rPr lang="en-US" b="1" dirty="0" err="1"/>
            <a:t>dava</a:t>
          </a:r>
          <a:r>
            <a:rPr lang="sr-Latn-RS" b="1" dirty="0"/>
            <a:t>o</a:t>
          </a:r>
          <a:r>
            <a:rPr lang="en-US" b="1" dirty="0"/>
            <a:t>c </a:t>
          </a:r>
          <a:r>
            <a:rPr lang="en-US" b="1" dirty="0" err="1"/>
            <a:t>usluge</a:t>
          </a:r>
          <a:r>
            <a:rPr lang="en-US" b="1" dirty="0"/>
            <a:t> </a:t>
          </a: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3473" custScaleY="100196" custLinFactNeighborY="-471"/>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a:solidFill>
                <a:schemeClr val="tx1"/>
              </a:solidFill>
            </a:rPr>
            <a:t>Veća je verovatnoća da će g</a:t>
          </a:r>
          <a:r>
            <a:rPr lang="en-US" sz="3400" b="1" dirty="0" err="1">
              <a:solidFill>
                <a:schemeClr val="tx1"/>
              </a:solidFill>
            </a:rPr>
            <a:t>lobalni</a:t>
          </a:r>
          <a:r>
            <a:rPr lang="en-US" sz="3400" b="1" dirty="0">
              <a:solidFill>
                <a:schemeClr val="tx1"/>
              </a:solidFill>
            </a:rPr>
            <a:t> </a:t>
          </a:r>
          <a:r>
            <a:rPr lang="en-US" sz="3400" b="1" dirty="0" err="1">
              <a:solidFill>
                <a:schemeClr val="tx1"/>
              </a:solidFill>
            </a:rPr>
            <a:t>davaoci</a:t>
          </a:r>
          <a:r>
            <a:rPr lang="en-US" sz="3400" b="1" dirty="0">
              <a:solidFill>
                <a:schemeClr val="tx1"/>
              </a:solidFill>
            </a:rPr>
            <a:t> </a:t>
          </a:r>
          <a:r>
            <a:rPr lang="en-US" sz="3400" b="1" dirty="0" err="1">
              <a:solidFill>
                <a:schemeClr val="tx1"/>
              </a:solidFill>
            </a:rPr>
            <a:t>usluga</a:t>
          </a:r>
          <a:r>
            <a:rPr lang="en-US" sz="3400" b="1" dirty="0">
              <a:solidFill>
                <a:schemeClr val="tx1"/>
              </a:solidFill>
            </a:rPr>
            <a:t> </a:t>
          </a:r>
          <a:r>
            <a:rPr lang="en-US" sz="3400" b="1" dirty="0" err="1">
              <a:solidFill>
                <a:schemeClr val="tx1"/>
              </a:solidFill>
            </a:rPr>
            <a:t>dobrovljno</a:t>
          </a:r>
          <a:r>
            <a:rPr lang="en-US" sz="3400" b="1" dirty="0">
              <a:solidFill>
                <a:schemeClr val="tx1"/>
              </a:solidFill>
            </a:rPr>
            <a:t> </a:t>
          </a:r>
          <a:r>
            <a:rPr lang="en-US" sz="3400" b="1" dirty="0" err="1">
              <a:solidFill>
                <a:schemeClr val="tx1"/>
              </a:solidFill>
            </a:rPr>
            <a:t>otkriti</a:t>
          </a:r>
          <a:r>
            <a:rPr lang="en-US" sz="3400" b="1" dirty="0">
              <a:solidFill>
                <a:schemeClr val="tx1"/>
              </a:solidFill>
            </a:rPr>
            <a:t> </a:t>
          </a:r>
          <a:r>
            <a:rPr lang="en-US" sz="3400" b="1" dirty="0" err="1">
              <a:solidFill>
                <a:schemeClr val="tx1"/>
              </a:solidFill>
            </a:rPr>
            <a:t>poda</a:t>
          </a:r>
          <a:r>
            <a:rPr lang="sr-Latn-RS" sz="3400" b="1" dirty="0" err="1">
              <a:solidFill>
                <a:schemeClr val="tx1"/>
              </a:solidFill>
            </a:rPr>
            <a:t>tke</a:t>
          </a:r>
          <a:r>
            <a:rPr lang="sr-Latn-RS" sz="3400" b="1" dirty="0">
              <a:solidFill>
                <a:schemeClr val="tx1"/>
              </a:solidFill>
            </a:rPr>
            <a:t> zemlji koja je strana </a:t>
          </a:r>
          <a:r>
            <a:rPr lang="sr-Latn-RS" sz="3400" b="1" dirty="0" err="1">
              <a:solidFill>
                <a:schemeClr val="tx1"/>
              </a:solidFill>
            </a:rPr>
            <a:t>ugovornica</a:t>
          </a:r>
          <a:r>
            <a:rPr lang="sr-Latn-RS" sz="3400" b="1" dirty="0">
              <a:solidFill>
                <a:schemeClr val="tx1"/>
              </a:solidFill>
            </a:rPr>
            <a:t> </a:t>
          </a:r>
          <a:r>
            <a:rPr lang="en-US" sz="3400" b="1" dirty="0" err="1">
              <a:solidFill>
                <a:schemeClr val="tx1"/>
              </a:solidFill>
            </a:rPr>
            <a:t>Budimpeštansk</a:t>
          </a:r>
          <a:r>
            <a:rPr lang="sr-Latn-RS" sz="3400" b="1" dirty="0">
              <a:solidFill>
                <a:schemeClr val="tx1"/>
              </a:solidFill>
            </a:rPr>
            <a:t>e</a:t>
          </a:r>
          <a:r>
            <a:rPr lang="en-US" sz="3400" b="1" dirty="0">
              <a:solidFill>
                <a:schemeClr val="tx1"/>
              </a:solidFill>
            </a:rPr>
            <a:t> </a:t>
          </a:r>
          <a:r>
            <a:rPr lang="en-US" sz="3400" b="1" dirty="0" err="1">
              <a:solidFill>
                <a:schemeClr val="tx1"/>
              </a:solidFill>
            </a:rPr>
            <a:t>konvencij</a:t>
          </a:r>
          <a:r>
            <a:rPr lang="sr-Latn-RS" sz="3400" b="1" dirty="0">
              <a:solidFill>
                <a:schemeClr val="tx1"/>
              </a:solidFill>
            </a:rPr>
            <a:t>e</a:t>
          </a:r>
          <a:r>
            <a:rPr lang="en-US" sz="3400" b="1" dirty="0">
              <a:solidFill>
                <a:schemeClr val="tx1"/>
              </a:solidFill>
            </a:rPr>
            <a:t>.</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sr-Latn-RS" b="1" dirty="0">
              <a:solidFill>
                <a:schemeClr val="tx1"/>
              </a:solidFill>
            </a:rPr>
            <a:t>Tačno</a:t>
          </a:r>
          <a:r>
            <a:rPr lang="en-US" b="1" dirty="0">
              <a:solidFill>
                <a:schemeClr val="tx1"/>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r-Latn-RS" b="1" dirty="0">
              <a:solidFill>
                <a:schemeClr val="tx1"/>
              </a:solidFill>
            </a:rPr>
            <a:t>Netačno</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a:solidFill>
                <a:schemeClr val="tx1"/>
              </a:solidFill>
            </a:rPr>
            <a:t>Veća je verovatnoća da će g</a:t>
          </a:r>
          <a:r>
            <a:rPr lang="en-US" sz="3400" b="1" dirty="0" err="1">
              <a:solidFill>
                <a:schemeClr val="tx1"/>
              </a:solidFill>
            </a:rPr>
            <a:t>lobalni</a:t>
          </a:r>
          <a:r>
            <a:rPr lang="en-US" sz="3400" b="1" dirty="0">
              <a:solidFill>
                <a:schemeClr val="tx1"/>
              </a:solidFill>
            </a:rPr>
            <a:t> </a:t>
          </a:r>
          <a:r>
            <a:rPr lang="en-US" sz="3400" b="1" dirty="0" err="1">
              <a:solidFill>
                <a:schemeClr val="tx1"/>
              </a:solidFill>
            </a:rPr>
            <a:t>davaoci</a:t>
          </a:r>
          <a:r>
            <a:rPr lang="en-US" sz="3400" b="1" dirty="0">
              <a:solidFill>
                <a:schemeClr val="tx1"/>
              </a:solidFill>
            </a:rPr>
            <a:t> </a:t>
          </a:r>
          <a:r>
            <a:rPr lang="en-US" sz="3400" b="1" dirty="0" err="1">
              <a:solidFill>
                <a:schemeClr val="tx1"/>
              </a:solidFill>
            </a:rPr>
            <a:t>usluga</a:t>
          </a:r>
          <a:r>
            <a:rPr lang="en-US" sz="3400" b="1" dirty="0">
              <a:solidFill>
                <a:schemeClr val="tx1"/>
              </a:solidFill>
            </a:rPr>
            <a:t> </a:t>
          </a:r>
          <a:r>
            <a:rPr lang="en-US" sz="3400" b="1" dirty="0" err="1">
              <a:solidFill>
                <a:schemeClr val="tx1"/>
              </a:solidFill>
            </a:rPr>
            <a:t>dobrovljno</a:t>
          </a:r>
          <a:r>
            <a:rPr lang="en-US" sz="3400" b="1" dirty="0">
              <a:solidFill>
                <a:schemeClr val="tx1"/>
              </a:solidFill>
            </a:rPr>
            <a:t> </a:t>
          </a:r>
          <a:r>
            <a:rPr lang="en-US" sz="3400" b="1" dirty="0" err="1">
              <a:solidFill>
                <a:schemeClr val="tx1"/>
              </a:solidFill>
            </a:rPr>
            <a:t>otkriti</a:t>
          </a:r>
          <a:r>
            <a:rPr lang="en-US" sz="3400" b="1" dirty="0">
              <a:solidFill>
                <a:schemeClr val="tx1"/>
              </a:solidFill>
            </a:rPr>
            <a:t> </a:t>
          </a:r>
          <a:r>
            <a:rPr lang="en-US" sz="3400" b="1" dirty="0" err="1">
              <a:solidFill>
                <a:schemeClr val="tx1"/>
              </a:solidFill>
            </a:rPr>
            <a:t>poda</a:t>
          </a:r>
          <a:r>
            <a:rPr lang="sr-Latn-RS" sz="3400" b="1" dirty="0" err="1">
              <a:solidFill>
                <a:schemeClr val="tx1"/>
              </a:solidFill>
            </a:rPr>
            <a:t>tke</a:t>
          </a:r>
          <a:r>
            <a:rPr lang="sr-Latn-RS" sz="3400" b="1" dirty="0">
              <a:solidFill>
                <a:schemeClr val="tx1"/>
              </a:solidFill>
            </a:rPr>
            <a:t> zemlji koja je strana </a:t>
          </a:r>
          <a:r>
            <a:rPr lang="sr-Latn-RS" sz="3400" b="1" dirty="0" err="1">
              <a:solidFill>
                <a:schemeClr val="tx1"/>
              </a:solidFill>
            </a:rPr>
            <a:t>ugovornica</a:t>
          </a:r>
          <a:r>
            <a:rPr lang="sr-Latn-RS" sz="3400" b="1" dirty="0">
              <a:solidFill>
                <a:schemeClr val="tx1"/>
              </a:solidFill>
            </a:rPr>
            <a:t> </a:t>
          </a:r>
          <a:r>
            <a:rPr lang="en-US" sz="3400" b="1" dirty="0" err="1">
              <a:solidFill>
                <a:schemeClr val="tx1"/>
              </a:solidFill>
            </a:rPr>
            <a:t>Budimpeštansk</a:t>
          </a:r>
          <a:r>
            <a:rPr lang="sr-Latn-RS" sz="3400" b="1" dirty="0">
              <a:solidFill>
                <a:schemeClr val="tx1"/>
              </a:solidFill>
            </a:rPr>
            <a:t>e</a:t>
          </a:r>
          <a:r>
            <a:rPr lang="en-US" sz="3400" b="1" dirty="0">
              <a:solidFill>
                <a:schemeClr val="tx1"/>
              </a:solidFill>
            </a:rPr>
            <a:t> </a:t>
          </a:r>
          <a:r>
            <a:rPr lang="en-US" sz="3400" b="1" dirty="0" err="1">
              <a:solidFill>
                <a:schemeClr val="tx1"/>
              </a:solidFill>
            </a:rPr>
            <a:t>konvencij</a:t>
          </a:r>
          <a:r>
            <a:rPr lang="sr-Latn-RS" sz="3400" b="1" dirty="0">
              <a:solidFill>
                <a:schemeClr val="tx1"/>
              </a:solidFill>
            </a:rPr>
            <a:t>e</a:t>
          </a:r>
          <a:r>
            <a:rPr lang="en-US" sz="3400" b="1" dirty="0">
              <a:solidFill>
                <a:schemeClr val="tx1"/>
              </a:solidFill>
            </a:rPr>
            <a:t>.</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en-US" b="1" dirty="0">
              <a:solidFill>
                <a:srgbClr val="FF0000"/>
              </a:solidFill>
            </a:rPr>
            <a:t>T</a:t>
          </a:r>
          <a:r>
            <a:rPr lang="sr-Latn-RS" b="1" dirty="0" err="1">
              <a:solidFill>
                <a:srgbClr val="FF0000"/>
              </a:solidFill>
            </a:rPr>
            <a:t>ačno</a:t>
          </a:r>
          <a:r>
            <a:rPr lang="en-US" b="1" dirty="0">
              <a:solidFill>
                <a:srgbClr val="FF0000"/>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r-Latn-RS" b="1" dirty="0">
              <a:solidFill>
                <a:schemeClr val="tx1"/>
              </a:solidFill>
            </a:rPr>
            <a:t>Netačno</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sr-Latn-RS" sz="2600" b="1" kern="1200" dirty="0"/>
            <a:t>Šta od sledećeg nije obuhvaćeno definicijom „</a:t>
          </a:r>
          <a:r>
            <a:rPr lang="en-US" sz="2600" b="1" kern="1200" dirty="0" err="1"/>
            <a:t>poda</a:t>
          </a:r>
          <a:r>
            <a:rPr lang="sr-Latn-RS" sz="2600" b="1" kern="1200" dirty="0"/>
            <a:t>taka</a:t>
          </a:r>
          <a:r>
            <a:rPr lang="en-US" sz="2600" b="1" kern="1200" dirty="0"/>
            <a:t> o </a:t>
          </a:r>
          <a:r>
            <a:rPr lang="en-US" sz="2600" b="1" kern="1200" dirty="0" err="1"/>
            <a:t>pretplatniku</a:t>
          </a:r>
          <a:r>
            <a:rPr lang="en-US" sz="2600" b="1" kern="1200" dirty="0"/>
            <a:t>”? </a:t>
          </a:r>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rPr>
            <a:t>a)</a:t>
          </a:r>
          <a:r>
            <a:rPr lang="sr-Latn-RS" sz="3200" b="1" kern="1200" dirty="0">
              <a:solidFill>
                <a:schemeClr val="tx1"/>
              </a:solidFill>
            </a:rPr>
            <a:t> Poštanska adresa</a:t>
          </a:r>
          <a:r>
            <a:rPr lang="en-US" sz="3200" b="1" kern="1200" dirty="0">
              <a:solidFill>
                <a:schemeClr val="tx1"/>
              </a:solidFill>
            </a:rPr>
            <a:t> </a:t>
          </a:r>
          <a:r>
            <a:rPr lang="en-US" sz="3200" b="1" kern="1200" dirty="0" err="1">
              <a:solidFill>
                <a:schemeClr val="tx1"/>
              </a:solidFill>
            </a:rPr>
            <a:t>korisnik</a:t>
          </a:r>
          <a:r>
            <a:rPr lang="sr-Latn-RS" sz="3200" b="1" kern="1200" dirty="0">
              <a:solidFill>
                <a:schemeClr val="tx1"/>
              </a:solidFill>
            </a:rPr>
            <a:t>a</a:t>
          </a:r>
          <a:endParaRPr lang="en-US" sz="3200" b="1" kern="1200" dirty="0">
            <a:solidFill>
              <a:schemeClr val="tx1"/>
            </a:solidFill>
          </a:endParaRP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rPr>
            <a:t>b) </a:t>
          </a:r>
          <a:r>
            <a:rPr lang="sr-Latn-RS" sz="3200" b="1" kern="1200" dirty="0">
              <a:solidFill>
                <a:schemeClr val="tx1"/>
              </a:solidFill>
            </a:rPr>
            <a:t>Elektronska pošta </a:t>
          </a:r>
          <a:r>
            <a:rPr lang="en-US" sz="3200" b="1" kern="1200" dirty="0" err="1">
              <a:solidFill>
                <a:schemeClr val="tx1"/>
              </a:solidFill>
            </a:rPr>
            <a:t>korisnik</a:t>
          </a:r>
          <a:r>
            <a:rPr lang="sr-Latn-RS" sz="3200" b="1" kern="1200" dirty="0">
              <a:solidFill>
                <a:schemeClr val="tx1"/>
              </a:solidFill>
            </a:rPr>
            <a:t>a</a:t>
          </a:r>
          <a:endParaRPr lang="en-US" sz="3200" b="1" kern="1200" dirty="0">
            <a:solidFill>
              <a:schemeClr val="tx1"/>
            </a:solidFill>
          </a:endParaRPr>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rPr>
            <a:t>c) </a:t>
          </a:r>
          <a:r>
            <a:rPr lang="sr-Latn-RS" sz="3200" b="1" kern="1200" dirty="0">
              <a:solidFill>
                <a:schemeClr val="tx1"/>
              </a:solidFill>
            </a:rPr>
            <a:t>Broj telefona </a:t>
          </a:r>
          <a:r>
            <a:rPr lang="en-US" sz="3200" b="1" kern="1200" dirty="0" err="1">
              <a:solidFill>
                <a:schemeClr val="tx1"/>
              </a:solidFill>
            </a:rPr>
            <a:t>korisnik</a:t>
          </a:r>
          <a:r>
            <a:rPr lang="sr-Latn-RS" sz="3200" b="1" kern="1200" dirty="0">
              <a:solidFill>
                <a:schemeClr val="tx1"/>
              </a:solidFill>
            </a:rPr>
            <a:t>a</a:t>
          </a:r>
          <a:endParaRPr lang="en-US" sz="3200" b="1" kern="1200" dirty="0">
            <a:solidFill>
              <a:schemeClr val="tx1"/>
            </a:solidFill>
          </a:endParaRP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rPr>
            <a:t>d) </a:t>
          </a:r>
          <a:r>
            <a:rPr lang="sr-Latn-RS" sz="3200" b="1" kern="1200" dirty="0">
              <a:solidFill>
                <a:schemeClr val="tx1"/>
              </a:solidFill>
            </a:rPr>
            <a:t>Lista kontakata </a:t>
          </a:r>
          <a:r>
            <a:rPr lang="en-US" sz="3200" b="1" kern="1200" dirty="0" err="1">
              <a:solidFill>
                <a:schemeClr val="tx1"/>
              </a:solidFill>
            </a:rPr>
            <a:t>korisnik</a:t>
          </a:r>
          <a:r>
            <a:rPr lang="sr-Latn-RS" sz="3200" b="1" kern="1200" dirty="0">
              <a:solidFill>
                <a:schemeClr val="tx1"/>
              </a:solidFill>
            </a:rPr>
            <a:t>a</a:t>
          </a:r>
          <a:endParaRPr lang="en-US" sz="3200" b="1" kern="1200" dirty="0">
            <a:solidFill>
              <a:schemeClr val="tx1"/>
            </a:solidFill>
          </a:endParaRP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rPr>
            <a:t>e) </a:t>
          </a:r>
          <a:r>
            <a:rPr lang="sr-Latn-RS" sz="3200" b="1" kern="1200" dirty="0">
              <a:solidFill>
                <a:schemeClr val="tx1"/>
              </a:solidFill>
            </a:rPr>
            <a:t>Broj kreditne kartice </a:t>
          </a:r>
          <a:r>
            <a:rPr lang="en-US" sz="3200" b="1" kern="1200" dirty="0" err="1">
              <a:solidFill>
                <a:schemeClr val="tx1"/>
              </a:solidFill>
            </a:rPr>
            <a:t>korisnik</a:t>
          </a:r>
          <a:r>
            <a:rPr lang="sr-Latn-RS" sz="3200" b="1" kern="1200" dirty="0">
              <a:solidFill>
                <a:schemeClr val="tx1"/>
              </a:solidFill>
            </a:rPr>
            <a:t>a</a:t>
          </a:r>
          <a:endParaRPr lang="en-US" sz="3200" b="1" kern="1200" dirty="0">
            <a:solidFill>
              <a:schemeClr val="tx1"/>
            </a:solidFill>
          </a:endParaRP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sr-Latn-RS" sz="2600" b="1" kern="1200" dirty="0"/>
            <a:t>Šta od sledećeg nije obuhvaćeno definicijom „</a:t>
          </a:r>
          <a:r>
            <a:rPr lang="en-US" sz="2600" b="1" kern="1200" dirty="0" err="1"/>
            <a:t>poda</a:t>
          </a:r>
          <a:r>
            <a:rPr lang="sr-Latn-RS" sz="2600" b="1" kern="1200" dirty="0"/>
            <a:t>taka</a:t>
          </a:r>
          <a:r>
            <a:rPr lang="en-US" sz="2600" b="1" kern="1200" dirty="0"/>
            <a:t> o </a:t>
          </a:r>
          <a:r>
            <a:rPr lang="en-US" sz="2600" b="1" kern="1200" dirty="0" err="1"/>
            <a:t>pretplatniku</a:t>
          </a:r>
          <a:r>
            <a:rPr lang="en-US" sz="2600" b="1" kern="1200" dirty="0"/>
            <a:t>”?</a:t>
          </a:r>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rPr>
            <a:t>a) </a:t>
          </a:r>
          <a:r>
            <a:rPr lang="sr-Latn-RS" sz="3200" b="1" kern="1200" dirty="0">
              <a:solidFill>
                <a:schemeClr val="tx1"/>
              </a:solidFill>
            </a:rPr>
            <a:t>Poštanska adresa </a:t>
          </a:r>
          <a:r>
            <a:rPr lang="en-US" sz="3200" b="1" kern="1200" dirty="0" err="1">
              <a:solidFill>
                <a:schemeClr val="tx1"/>
              </a:solidFill>
            </a:rPr>
            <a:t>korisnik</a:t>
          </a:r>
          <a:r>
            <a:rPr lang="sr-Latn-RS" sz="3200" b="1" kern="1200" dirty="0">
              <a:solidFill>
                <a:schemeClr val="tx1"/>
              </a:solidFill>
            </a:rPr>
            <a:t>a</a:t>
          </a:r>
          <a:endParaRPr lang="en-US" sz="3200" b="1" kern="1200" dirty="0">
            <a:solidFill>
              <a:schemeClr val="tx1"/>
            </a:solidFill>
          </a:endParaRP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rgbClr val="FF0000"/>
              </a:solidFill>
            </a:rPr>
            <a:t>b) </a:t>
          </a:r>
          <a:r>
            <a:rPr lang="sr-Latn-RS" sz="3200" b="1" kern="1200" dirty="0">
              <a:solidFill>
                <a:srgbClr val="FF0000"/>
              </a:solidFill>
            </a:rPr>
            <a:t>Elektronska pošta </a:t>
          </a:r>
          <a:r>
            <a:rPr lang="en-US" sz="3200" b="1" kern="1200" dirty="0" err="1">
              <a:solidFill>
                <a:srgbClr val="FF0000"/>
              </a:solidFill>
            </a:rPr>
            <a:t>korisnik</a:t>
          </a:r>
          <a:r>
            <a:rPr lang="sr-Latn-RS" sz="3200" b="1" kern="1200" dirty="0">
              <a:solidFill>
                <a:srgbClr val="FF0000"/>
              </a:solidFill>
            </a:rPr>
            <a:t>a</a:t>
          </a:r>
          <a:endParaRPr lang="en-US" sz="3200" b="1" kern="1200" dirty="0">
            <a:solidFill>
              <a:srgbClr val="FF0000"/>
            </a:solidFill>
          </a:endParaRPr>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rPr>
            <a:t>c) </a:t>
          </a:r>
          <a:r>
            <a:rPr lang="sr-Latn-RS" sz="3200" b="1" kern="1200" dirty="0">
              <a:solidFill>
                <a:schemeClr val="tx1"/>
              </a:solidFill>
            </a:rPr>
            <a:t>Telefonski broj </a:t>
          </a:r>
          <a:r>
            <a:rPr lang="en-US" sz="3200" b="1" kern="1200" dirty="0" err="1">
              <a:solidFill>
                <a:schemeClr val="tx1"/>
              </a:solidFill>
            </a:rPr>
            <a:t>korisnik</a:t>
          </a:r>
          <a:r>
            <a:rPr lang="sr-Latn-RS" sz="3200" b="1" kern="1200" dirty="0">
              <a:solidFill>
                <a:schemeClr val="tx1"/>
              </a:solidFill>
            </a:rPr>
            <a:t>a</a:t>
          </a:r>
          <a:endParaRPr lang="en-US" sz="3200" b="1" kern="1200" dirty="0">
            <a:solidFill>
              <a:schemeClr val="tx1"/>
            </a:solidFill>
          </a:endParaRP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rgbClr val="FF0000"/>
              </a:solidFill>
            </a:rPr>
            <a:t>d)</a:t>
          </a:r>
          <a:r>
            <a:rPr lang="sr-Latn-RS" sz="3200" b="1" kern="1200" dirty="0">
              <a:solidFill>
                <a:srgbClr val="FF0000"/>
              </a:solidFill>
            </a:rPr>
            <a:t> Lista kontakata</a:t>
          </a:r>
          <a:r>
            <a:rPr lang="en-US" sz="3200" b="1" kern="1200" dirty="0">
              <a:solidFill>
                <a:srgbClr val="FF0000"/>
              </a:solidFill>
            </a:rPr>
            <a:t> </a:t>
          </a:r>
          <a:r>
            <a:rPr lang="en-US" sz="3200" b="1" kern="1200" dirty="0" err="1">
              <a:solidFill>
                <a:srgbClr val="FF0000"/>
              </a:solidFill>
            </a:rPr>
            <a:t>korisnik</a:t>
          </a:r>
          <a:r>
            <a:rPr lang="sr-Latn-RS" sz="3200" b="1" kern="1200" dirty="0">
              <a:solidFill>
                <a:srgbClr val="FF0000"/>
              </a:solidFill>
            </a:rPr>
            <a:t>a</a:t>
          </a:r>
          <a:endParaRPr lang="en-US" sz="3200" b="1" kern="1200" dirty="0">
            <a:solidFill>
              <a:srgbClr val="FF0000"/>
            </a:solidFill>
          </a:endParaRP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rPr>
            <a:t>e) </a:t>
          </a:r>
          <a:r>
            <a:rPr lang="sr-Latn-RS" sz="3200" b="1" kern="1200" dirty="0">
              <a:solidFill>
                <a:schemeClr val="tx1"/>
              </a:solidFill>
            </a:rPr>
            <a:t>Broj kreditne kartice </a:t>
          </a:r>
          <a:r>
            <a:rPr lang="en-US" sz="3200" b="1" kern="1200" dirty="0" err="1">
              <a:solidFill>
                <a:schemeClr val="tx1"/>
              </a:solidFill>
            </a:rPr>
            <a:t>korisnik</a:t>
          </a:r>
          <a:r>
            <a:rPr lang="sr-Latn-RS" sz="3200" b="1" kern="1200" dirty="0">
              <a:solidFill>
                <a:schemeClr val="tx1"/>
              </a:solidFill>
            </a:rPr>
            <a:t>a</a:t>
          </a:r>
          <a:endParaRPr lang="en-US" sz="3200" b="1" kern="1200" dirty="0">
            <a:solidFill>
              <a:schemeClr val="tx1"/>
            </a:solidFill>
          </a:endParaRP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753806"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just" defTabSz="1511300">
            <a:lnSpc>
              <a:spcPct val="90000"/>
            </a:lnSpc>
            <a:spcBef>
              <a:spcPct val="0"/>
            </a:spcBef>
            <a:spcAft>
              <a:spcPct val="35000"/>
            </a:spcAft>
            <a:buNone/>
          </a:pPr>
          <a:r>
            <a:rPr lang="sr-Latn-RS" sz="3400" b="1" kern="1200" dirty="0"/>
            <a:t>Prema članu</a:t>
          </a:r>
          <a:r>
            <a:rPr lang="en-US" sz="3400" b="1" kern="1200" dirty="0"/>
            <a:t> 18, </a:t>
          </a:r>
          <a:r>
            <a:rPr lang="sr-Latn-RS" sz="3400" b="1" kern="1200" dirty="0"/>
            <a:t>koji su to podaci  čije dostavljanje se ne može narediti domaćem </a:t>
          </a:r>
          <a:r>
            <a:rPr lang="en-US" sz="3400" b="1" kern="1200" dirty="0" err="1"/>
            <a:t>davaoc</a:t>
          </a:r>
          <a:r>
            <a:rPr lang="sr-Latn-RS" sz="3400" b="1" kern="1200" dirty="0"/>
            <a:t>u</a:t>
          </a:r>
          <a:r>
            <a:rPr lang="en-US" sz="3400" b="1" kern="1200" dirty="0"/>
            <a:t> </a:t>
          </a:r>
          <a:r>
            <a:rPr lang="en-US" sz="3400" b="1" kern="1200" dirty="0" err="1"/>
            <a:t>usluga</a:t>
          </a:r>
          <a:r>
            <a:rPr lang="en-US" sz="3400" b="1" kern="1200" dirty="0"/>
            <a:t>?</a:t>
          </a:r>
        </a:p>
      </dsp:txBody>
      <dsp:txXfrm>
        <a:off x="0" y="2466"/>
        <a:ext cx="2753806" cy="5052045"/>
      </dsp:txXfrm>
    </dsp:sp>
    <dsp:sp modelId="{5D9EDF3F-7B20-8E47-A431-F9F24450F874}">
      <dsp:nvSpPr>
        <dsp:cNvPr id="0" name=""/>
        <dsp:cNvSpPr/>
      </dsp:nvSpPr>
      <dsp:spPr>
        <a:xfrm>
          <a:off x="2860557" y="61738"/>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just" defTabSz="1422400">
            <a:lnSpc>
              <a:spcPct val="90000"/>
            </a:lnSpc>
            <a:spcBef>
              <a:spcPct val="0"/>
            </a:spcBef>
            <a:spcAft>
              <a:spcPct val="35000"/>
            </a:spcAft>
            <a:buNone/>
          </a:pPr>
          <a:r>
            <a:rPr lang="en-US" sz="3200" b="1" kern="1200" dirty="0">
              <a:solidFill>
                <a:schemeClr val="tx1"/>
              </a:solidFill>
            </a:rPr>
            <a:t>a) </a:t>
          </a:r>
          <a:r>
            <a:rPr lang="sr-Latn-RS" sz="3200" b="1" kern="1200" dirty="0">
              <a:solidFill>
                <a:schemeClr val="tx1"/>
              </a:solidFill>
            </a:rPr>
            <a:t>P</a:t>
          </a:r>
          <a:r>
            <a:rPr lang="en-US" sz="3200" b="1" kern="1200" dirty="0" err="1">
              <a:solidFill>
                <a:schemeClr val="tx1"/>
              </a:solidFill>
            </a:rPr>
            <a:t>odaci</a:t>
          </a:r>
          <a:r>
            <a:rPr lang="en-US" sz="3200" b="1" kern="1200" dirty="0">
              <a:solidFill>
                <a:schemeClr val="tx1"/>
              </a:solidFill>
            </a:rPr>
            <a:t> o </a:t>
          </a:r>
          <a:r>
            <a:rPr lang="en-US" sz="3200" b="1" kern="1200" dirty="0" err="1">
              <a:solidFill>
                <a:schemeClr val="tx1"/>
              </a:solidFill>
            </a:rPr>
            <a:t>pretplatniku</a:t>
          </a:r>
          <a:endParaRPr lang="en-US" sz="3200" b="1" kern="1200" dirty="0">
            <a:solidFill>
              <a:schemeClr val="tx1"/>
            </a:solidFill>
          </a:endParaRPr>
        </a:p>
      </dsp:txBody>
      <dsp:txXfrm>
        <a:off x="2860557" y="61738"/>
        <a:ext cx="5586665" cy="1185449"/>
      </dsp:txXfrm>
    </dsp:sp>
    <dsp:sp modelId="{EB798B99-5590-864A-A2C1-F553D99D3FAA}">
      <dsp:nvSpPr>
        <dsp:cNvPr id="0" name=""/>
        <dsp:cNvSpPr/>
      </dsp:nvSpPr>
      <dsp:spPr>
        <a:xfrm>
          <a:off x="2753806" y="1247188"/>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60557" y="1306461"/>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just" defTabSz="1422400">
            <a:lnSpc>
              <a:spcPct val="90000"/>
            </a:lnSpc>
            <a:spcBef>
              <a:spcPct val="0"/>
            </a:spcBef>
            <a:spcAft>
              <a:spcPct val="35000"/>
            </a:spcAft>
            <a:buNone/>
          </a:pPr>
          <a:r>
            <a:rPr lang="en-US" sz="3200" b="1" kern="1200" dirty="0">
              <a:solidFill>
                <a:schemeClr val="tx1"/>
              </a:solidFill>
            </a:rPr>
            <a:t>b) </a:t>
          </a:r>
          <a:r>
            <a:rPr lang="sr-Latn-RS" sz="3200" b="1" kern="1200" dirty="0">
              <a:solidFill>
                <a:schemeClr val="tx1"/>
              </a:solidFill>
            </a:rPr>
            <a:t>Sačuvani</a:t>
          </a:r>
          <a:r>
            <a:rPr lang="en-US" sz="3200" b="1" kern="1200" dirty="0">
              <a:solidFill>
                <a:schemeClr val="tx1"/>
              </a:solidFill>
            </a:rPr>
            <a:t> </a:t>
          </a:r>
          <a:r>
            <a:rPr lang="en-US" sz="3200" b="1" kern="1200" dirty="0" err="1">
              <a:solidFill>
                <a:schemeClr val="tx1"/>
              </a:solidFill>
            </a:rPr>
            <a:t>podaci</a:t>
          </a:r>
          <a:r>
            <a:rPr lang="en-US" sz="3200" b="1" kern="1200" dirty="0">
              <a:solidFill>
                <a:schemeClr val="tx1"/>
              </a:solidFill>
            </a:rPr>
            <a:t> o </a:t>
          </a:r>
          <a:r>
            <a:rPr lang="en-US" sz="3200" b="1" kern="1200" dirty="0" err="1">
              <a:solidFill>
                <a:schemeClr val="tx1"/>
              </a:solidFill>
            </a:rPr>
            <a:t>saobraćaju</a:t>
          </a:r>
          <a:endParaRPr lang="en-US" sz="3200" b="1" kern="1200" dirty="0">
            <a:solidFill>
              <a:schemeClr val="tx1"/>
            </a:solidFill>
          </a:endParaRPr>
        </a:p>
      </dsp:txBody>
      <dsp:txXfrm>
        <a:off x="2860557" y="1306461"/>
        <a:ext cx="5586665" cy="1185449"/>
      </dsp:txXfrm>
    </dsp:sp>
    <dsp:sp modelId="{1E88F2A9-FC8F-2A4F-ABF4-2C5837CA76E5}">
      <dsp:nvSpPr>
        <dsp:cNvPr id="0" name=""/>
        <dsp:cNvSpPr/>
      </dsp:nvSpPr>
      <dsp:spPr>
        <a:xfrm>
          <a:off x="2753806" y="2491911"/>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860557" y="2551183"/>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just" defTabSz="1422400">
            <a:lnSpc>
              <a:spcPct val="90000"/>
            </a:lnSpc>
            <a:spcBef>
              <a:spcPct val="0"/>
            </a:spcBef>
            <a:spcAft>
              <a:spcPct val="35000"/>
            </a:spcAft>
            <a:buNone/>
          </a:pPr>
          <a:r>
            <a:rPr lang="en-US" sz="3200" b="1" kern="1200" dirty="0">
              <a:solidFill>
                <a:schemeClr val="tx1"/>
              </a:solidFill>
            </a:rPr>
            <a:t>c) </a:t>
          </a:r>
          <a:r>
            <a:rPr lang="pl-PL" sz="3200" b="1" kern="1200" dirty="0">
              <a:solidFill>
                <a:schemeClr val="tx1"/>
              </a:solidFill>
            </a:rPr>
            <a:t>Prikupljanje podataka o saobraćaju u realnom vremenu</a:t>
          </a:r>
          <a:endParaRPr lang="en-US" sz="3200" b="1" kern="1200" dirty="0">
            <a:solidFill>
              <a:schemeClr val="tx1"/>
            </a:solidFill>
          </a:endParaRPr>
        </a:p>
      </dsp:txBody>
      <dsp:txXfrm>
        <a:off x="2860557" y="2551183"/>
        <a:ext cx="5586665" cy="1185449"/>
      </dsp:txXfrm>
    </dsp:sp>
    <dsp:sp modelId="{45167FBC-5EE3-4C8A-A94C-30BB5DE89AD6}">
      <dsp:nvSpPr>
        <dsp:cNvPr id="0" name=""/>
        <dsp:cNvSpPr/>
      </dsp:nvSpPr>
      <dsp:spPr>
        <a:xfrm>
          <a:off x="2753806" y="3736633"/>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867596" y="3795905"/>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just" defTabSz="1422400">
            <a:lnSpc>
              <a:spcPct val="90000"/>
            </a:lnSpc>
            <a:spcBef>
              <a:spcPct val="0"/>
            </a:spcBef>
            <a:spcAft>
              <a:spcPct val="35000"/>
            </a:spcAft>
            <a:buNone/>
          </a:pPr>
          <a:r>
            <a:rPr lang="en-US" sz="3200" b="1" kern="1200" dirty="0"/>
            <a:t>d) </a:t>
          </a:r>
          <a:r>
            <a:rPr lang="sr-Latn-RS" sz="3200" b="1" kern="1200" dirty="0"/>
            <a:t>Sačuvani</a:t>
          </a:r>
          <a:r>
            <a:rPr lang="en-US" sz="3200" b="1" kern="1200" dirty="0"/>
            <a:t> </a:t>
          </a:r>
          <a:r>
            <a:rPr lang="en-US" sz="3200" b="1" kern="1200" dirty="0" err="1"/>
            <a:t>podaci</a:t>
          </a:r>
          <a:r>
            <a:rPr lang="en-US" sz="3200" b="1" kern="1200" dirty="0"/>
            <a:t> </a:t>
          </a:r>
          <a:r>
            <a:rPr lang="en-US" sz="3200" b="1" kern="1200" dirty="0" err="1"/>
            <a:t>iz</a:t>
          </a:r>
          <a:r>
            <a:rPr lang="en-US" sz="3200" b="1" kern="1200" dirty="0"/>
            <a:t> </a:t>
          </a:r>
          <a:r>
            <a:rPr lang="en-US" sz="3200" b="1" kern="1200" dirty="0" err="1"/>
            <a:t>sadržaja</a:t>
          </a:r>
          <a:endParaRPr lang="en-US" sz="3200" b="1" kern="1200" dirty="0"/>
        </a:p>
      </dsp:txBody>
      <dsp:txXfrm>
        <a:off x="2867596" y="3795905"/>
        <a:ext cx="5586665" cy="1185449"/>
      </dsp:txXfrm>
    </dsp:sp>
    <dsp:sp modelId="{41DAB04F-B76E-41A3-BF92-19D36F058A9E}">
      <dsp:nvSpPr>
        <dsp:cNvPr id="0" name=""/>
        <dsp:cNvSpPr/>
      </dsp:nvSpPr>
      <dsp:spPr>
        <a:xfrm>
          <a:off x="2753806" y="4981355"/>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753806"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just" defTabSz="1511300">
            <a:lnSpc>
              <a:spcPct val="90000"/>
            </a:lnSpc>
            <a:spcBef>
              <a:spcPct val="0"/>
            </a:spcBef>
            <a:spcAft>
              <a:spcPct val="35000"/>
            </a:spcAft>
            <a:buNone/>
          </a:pPr>
          <a:r>
            <a:rPr lang="sr-Latn-RS" sz="3400" b="1" kern="1200" dirty="0"/>
            <a:t>Prema članu</a:t>
          </a:r>
          <a:r>
            <a:rPr lang="en-US" sz="3400" b="1" kern="1200" dirty="0"/>
            <a:t> 18, </a:t>
          </a:r>
          <a:r>
            <a:rPr lang="sr-Latn-RS" sz="3400" b="1" kern="1200" dirty="0"/>
            <a:t>koji su to podaci  čije dostavljanje se ne može narediti domaćem </a:t>
          </a:r>
          <a:r>
            <a:rPr lang="en-US" sz="3400" b="1" kern="1200" dirty="0" err="1"/>
            <a:t>davaoc</a:t>
          </a:r>
          <a:r>
            <a:rPr lang="sr-Latn-RS" sz="3400" b="1" kern="1200" dirty="0"/>
            <a:t>u</a:t>
          </a:r>
          <a:r>
            <a:rPr lang="en-US" sz="3400" b="1" kern="1200" dirty="0"/>
            <a:t> </a:t>
          </a:r>
          <a:r>
            <a:rPr lang="en-US" sz="3400" b="1" kern="1200" dirty="0" err="1"/>
            <a:t>usluga</a:t>
          </a:r>
          <a:r>
            <a:rPr lang="en-US" sz="3400" b="1" kern="1200" dirty="0"/>
            <a:t>?</a:t>
          </a:r>
        </a:p>
      </dsp:txBody>
      <dsp:txXfrm>
        <a:off x="0" y="2466"/>
        <a:ext cx="2753806" cy="5052045"/>
      </dsp:txXfrm>
    </dsp:sp>
    <dsp:sp modelId="{5D9EDF3F-7B20-8E47-A431-F9F24450F874}">
      <dsp:nvSpPr>
        <dsp:cNvPr id="0" name=""/>
        <dsp:cNvSpPr/>
      </dsp:nvSpPr>
      <dsp:spPr>
        <a:xfrm>
          <a:off x="2860557" y="61738"/>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just" defTabSz="1422400">
            <a:lnSpc>
              <a:spcPct val="90000"/>
            </a:lnSpc>
            <a:spcBef>
              <a:spcPct val="0"/>
            </a:spcBef>
            <a:spcAft>
              <a:spcPct val="35000"/>
            </a:spcAft>
            <a:buNone/>
          </a:pPr>
          <a:r>
            <a:rPr lang="en-US" sz="3200" b="1" kern="1200" dirty="0">
              <a:solidFill>
                <a:schemeClr val="tx1"/>
              </a:solidFill>
            </a:rPr>
            <a:t>a) </a:t>
          </a:r>
          <a:r>
            <a:rPr lang="sr-Latn-RS" sz="3200" b="1" kern="1200" dirty="0">
              <a:solidFill>
                <a:schemeClr val="tx1"/>
              </a:solidFill>
            </a:rPr>
            <a:t>P</a:t>
          </a:r>
          <a:r>
            <a:rPr lang="en-US" sz="3200" b="1" kern="1200" dirty="0" err="1">
              <a:solidFill>
                <a:schemeClr val="tx1"/>
              </a:solidFill>
            </a:rPr>
            <a:t>odaci</a:t>
          </a:r>
          <a:r>
            <a:rPr lang="en-US" sz="3200" b="1" kern="1200" dirty="0">
              <a:solidFill>
                <a:schemeClr val="tx1"/>
              </a:solidFill>
            </a:rPr>
            <a:t> o </a:t>
          </a:r>
          <a:r>
            <a:rPr lang="en-US" sz="3200" b="1" kern="1200" dirty="0" err="1">
              <a:solidFill>
                <a:schemeClr val="tx1"/>
              </a:solidFill>
            </a:rPr>
            <a:t>pretplatniku</a:t>
          </a:r>
          <a:endParaRPr lang="en-US" sz="3200" b="1" kern="1200" dirty="0">
            <a:solidFill>
              <a:schemeClr val="tx1"/>
            </a:solidFill>
          </a:endParaRPr>
        </a:p>
      </dsp:txBody>
      <dsp:txXfrm>
        <a:off x="2860557" y="61738"/>
        <a:ext cx="5586665" cy="1185449"/>
      </dsp:txXfrm>
    </dsp:sp>
    <dsp:sp modelId="{EB798B99-5590-864A-A2C1-F553D99D3FAA}">
      <dsp:nvSpPr>
        <dsp:cNvPr id="0" name=""/>
        <dsp:cNvSpPr/>
      </dsp:nvSpPr>
      <dsp:spPr>
        <a:xfrm>
          <a:off x="2753806" y="1247188"/>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60557" y="1306461"/>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just" defTabSz="1422400">
            <a:lnSpc>
              <a:spcPct val="90000"/>
            </a:lnSpc>
            <a:spcBef>
              <a:spcPct val="0"/>
            </a:spcBef>
            <a:spcAft>
              <a:spcPct val="35000"/>
            </a:spcAft>
            <a:buNone/>
          </a:pPr>
          <a:r>
            <a:rPr lang="en-US" sz="3200" b="1" kern="1200" dirty="0">
              <a:solidFill>
                <a:schemeClr val="tx1"/>
              </a:solidFill>
            </a:rPr>
            <a:t>b) </a:t>
          </a:r>
          <a:r>
            <a:rPr lang="sr-Latn-RS" sz="3200" b="1" kern="1200" dirty="0">
              <a:solidFill>
                <a:schemeClr val="tx1"/>
              </a:solidFill>
            </a:rPr>
            <a:t>Sačuvani</a:t>
          </a:r>
          <a:r>
            <a:rPr lang="en-US" sz="3200" b="1" kern="1200" dirty="0">
              <a:solidFill>
                <a:schemeClr val="tx1"/>
              </a:solidFill>
            </a:rPr>
            <a:t> </a:t>
          </a:r>
          <a:r>
            <a:rPr lang="en-US" sz="3200" b="1" kern="1200" dirty="0" err="1">
              <a:solidFill>
                <a:schemeClr val="tx1"/>
              </a:solidFill>
            </a:rPr>
            <a:t>podaci</a:t>
          </a:r>
          <a:r>
            <a:rPr lang="en-US" sz="3200" b="1" kern="1200" dirty="0">
              <a:solidFill>
                <a:schemeClr val="tx1"/>
              </a:solidFill>
            </a:rPr>
            <a:t> o </a:t>
          </a:r>
          <a:r>
            <a:rPr lang="en-US" sz="3200" b="1" kern="1200" dirty="0" err="1">
              <a:solidFill>
                <a:schemeClr val="tx1"/>
              </a:solidFill>
            </a:rPr>
            <a:t>saobraćaju</a:t>
          </a:r>
          <a:endParaRPr lang="en-US" sz="3200" b="1" kern="1200" dirty="0">
            <a:solidFill>
              <a:schemeClr val="tx1"/>
            </a:solidFill>
          </a:endParaRPr>
        </a:p>
      </dsp:txBody>
      <dsp:txXfrm>
        <a:off x="2860557" y="1306461"/>
        <a:ext cx="5586665" cy="1185449"/>
      </dsp:txXfrm>
    </dsp:sp>
    <dsp:sp modelId="{1E88F2A9-FC8F-2A4F-ABF4-2C5837CA76E5}">
      <dsp:nvSpPr>
        <dsp:cNvPr id="0" name=""/>
        <dsp:cNvSpPr/>
      </dsp:nvSpPr>
      <dsp:spPr>
        <a:xfrm>
          <a:off x="2753806" y="2491911"/>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860557" y="2551183"/>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just" defTabSz="1422400">
            <a:lnSpc>
              <a:spcPct val="90000"/>
            </a:lnSpc>
            <a:spcBef>
              <a:spcPct val="0"/>
            </a:spcBef>
            <a:spcAft>
              <a:spcPct val="35000"/>
            </a:spcAft>
            <a:buNone/>
          </a:pPr>
          <a:r>
            <a:rPr lang="en-US" sz="3200" b="1" kern="1200" dirty="0">
              <a:solidFill>
                <a:srgbClr val="FF0000"/>
              </a:solidFill>
            </a:rPr>
            <a:t>c) </a:t>
          </a:r>
          <a:r>
            <a:rPr lang="pl-PL" sz="3200" b="1" kern="1200" dirty="0">
              <a:solidFill>
                <a:srgbClr val="FF0000"/>
              </a:solidFill>
            </a:rPr>
            <a:t>Prikupljanje podataka o saobraćaju u realnom vremenu</a:t>
          </a:r>
          <a:endParaRPr lang="en-US" sz="3200" b="1" kern="1200" dirty="0">
            <a:solidFill>
              <a:srgbClr val="FF0000"/>
            </a:solidFill>
          </a:endParaRPr>
        </a:p>
      </dsp:txBody>
      <dsp:txXfrm>
        <a:off x="2860557" y="2551183"/>
        <a:ext cx="5586665" cy="1185449"/>
      </dsp:txXfrm>
    </dsp:sp>
    <dsp:sp modelId="{45167FBC-5EE3-4C8A-A94C-30BB5DE89AD6}">
      <dsp:nvSpPr>
        <dsp:cNvPr id="0" name=""/>
        <dsp:cNvSpPr/>
      </dsp:nvSpPr>
      <dsp:spPr>
        <a:xfrm>
          <a:off x="2753806" y="3736633"/>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867596" y="3795905"/>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just" defTabSz="1422400">
            <a:lnSpc>
              <a:spcPct val="90000"/>
            </a:lnSpc>
            <a:spcBef>
              <a:spcPct val="0"/>
            </a:spcBef>
            <a:spcAft>
              <a:spcPct val="35000"/>
            </a:spcAft>
            <a:buNone/>
          </a:pPr>
          <a:r>
            <a:rPr lang="en-US" sz="3200" b="1" kern="1200" dirty="0"/>
            <a:t>d) S</a:t>
          </a:r>
          <a:r>
            <a:rPr lang="sr-Latn-RS" sz="3200" b="1" kern="1200" dirty="0" err="1"/>
            <a:t>ačuvani</a:t>
          </a:r>
          <a:r>
            <a:rPr lang="en-US" sz="3200" b="1" kern="1200" dirty="0"/>
            <a:t> </a:t>
          </a:r>
          <a:r>
            <a:rPr lang="en-US" sz="3200" b="1" kern="1200" dirty="0" err="1"/>
            <a:t>podaci</a:t>
          </a:r>
          <a:r>
            <a:rPr lang="en-US" sz="3200" b="1" kern="1200" dirty="0"/>
            <a:t> </a:t>
          </a:r>
          <a:r>
            <a:rPr lang="en-US" sz="3200" b="1" kern="1200" dirty="0" err="1"/>
            <a:t>iz</a:t>
          </a:r>
          <a:r>
            <a:rPr lang="en-US" sz="3200" b="1" kern="1200" dirty="0"/>
            <a:t> </a:t>
          </a:r>
          <a:r>
            <a:rPr lang="en-US" sz="3200" b="1" kern="1200" dirty="0" err="1"/>
            <a:t>sadržaja</a:t>
          </a:r>
          <a:endParaRPr lang="en-US" sz="3200" b="1" kern="1200" dirty="0"/>
        </a:p>
      </dsp:txBody>
      <dsp:txXfrm>
        <a:off x="2867596" y="3795905"/>
        <a:ext cx="5586665" cy="1185449"/>
      </dsp:txXfrm>
    </dsp:sp>
    <dsp:sp modelId="{41DAB04F-B76E-41A3-BF92-19D36F058A9E}">
      <dsp:nvSpPr>
        <dsp:cNvPr id="0" name=""/>
        <dsp:cNvSpPr/>
      </dsp:nvSpPr>
      <dsp:spPr>
        <a:xfrm>
          <a:off x="2753806" y="4981355"/>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just" defTabSz="1511300">
            <a:lnSpc>
              <a:spcPct val="90000"/>
            </a:lnSpc>
            <a:spcBef>
              <a:spcPct val="0"/>
            </a:spcBef>
            <a:spcAft>
              <a:spcPct val="35000"/>
            </a:spcAft>
            <a:buNone/>
          </a:pPr>
          <a:r>
            <a:rPr lang="sr-Latn-RS" sz="3400" b="1" kern="1200" dirty="0">
              <a:solidFill>
                <a:schemeClr val="tx1"/>
              </a:solidFill>
            </a:rPr>
            <a:t>Svi</a:t>
          </a:r>
          <a:r>
            <a:rPr lang="en-US" sz="3400" b="1" kern="1200" dirty="0">
              <a:solidFill>
                <a:schemeClr val="tx1"/>
              </a:solidFill>
            </a:rPr>
            <a:t> global</a:t>
          </a:r>
          <a:r>
            <a:rPr lang="sr-Latn-RS" sz="3400" b="1" kern="1200" dirty="0">
              <a:solidFill>
                <a:schemeClr val="tx1"/>
              </a:solidFill>
            </a:rPr>
            <a:t>ni</a:t>
          </a:r>
          <a:r>
            <a:rPr lang="en-US" sz="3400" b="1" kern="1200" dirty="0">
              <a:solidFill>
                <a:schemeClr val="tx1"/>
              </a:solidFill>
            </a:rPr>
            <a:t> </a:t>
          </a:r>
          <a:r>
            <a:rPr lang="en-US" sz="3400" b="1" kern="1200" dirty="0" err="1">
              <a:solidFill>
                <a:schemeClr val="tx1"/>
              </a:solidFill>
            </a:rPr>
            <a:t>davaoc</a:t>
          </a:r>
          <a:r>
            <a:rPr lang="sr-Latn-RS" sz="3400" b="1" kern="1200" dirty="0">
              <a:solidFill>
                <a:schemeClr val="tx1"/>
              </a:solidFill>
            </a:rPr>
            <a:t>i</a:t>
          </a:r>
          <a:r>
            <a:rPr lang="en-US" sz="3400" b="1" kern="1200" dirty="0">
              <a:solidFill>
                <a:schemeClr val="tx1"/>
              </a:solidFill>
            </a:rPr>
            <a:t> </a:t>
          </a:r>
          <a:r>
            <a:rPr lang="en-US" sz="3400" b="1" kern="1200" dirty="0" err="1">
              <a:solidFill>
                <a:schemeClr val="tx1"/>
              </a:solidFill>
            </a:rPr>
            <a:t>usluga</a:t>
          </a:r>
          <a:r>
            <a:rPr lang="en-US" sz="3400" b="1" kern="1200" dirty="0">
              <a:solidFill>
                <a:schemeClr val="tx1"/>
              </a:solidFill>
            </a:rPr>
            <a:t> </a:t>
          </a:r>
          <a:r>
            <a:rPr lang="sr-Latn-RS" sz="3400" b="1" kern="1200" dirty="0">
              <a:solidFill>
                <a:schemeClr val="tx1"/>
              </a:solidFill>
            </a:rPr>
            <a:t>zahtevaju postojanje </a:t>
          </a:r>
          <a:r>
            <a:rPr lang="en-US" sz="3400" b="1" kern="1200" dirty="0" err="1">
              <a:solidFill>
                <a:schemeClr val="tx1"/>
              </a:solidFill>
            </a:rPr>
            <a:t>ugovor</a:t>
          </a:r>
          <a:r>
            <a:rPr lang="sr-Latn-RS" sz="3400" b="1" kern="1200" dirty="0">
              <a:solidFill>
                <a:schemeClr val="tx1"/>
              </a:solidFill>
            </a:rPr>
            <a:t>a</a:t>
          </a:r>
          <a:r>
            <a:rPr lang="en-US" sz="3400" b="1" kern="1200" dirty="0">
              <a:solidFill>
                <a:schemeClr val="tx1"/>
              </a:solidFill>
            </a:rPr>
            <a:t> o </a:t>
          </a:r>
          <a:r>
            <a:rPr lang="en-US" sz="3400" b="1" kern="1200" dirty="0" err="1">
              <a:solidFill>
                <a:schemeClr val="tx1"/>
              </a:solidFill>
            </a:rPr>
            <a:t>uzajamnoj</a:t>
          </a:r>
          <a:r>
            <a:rPr lang="en-US" sz="3400" b="1" kern="1200" dirty="0">
              <a:solidFill>
                <a:schemeClr val="tx1"/>
              </a:solidFill>
            </a:rPr>
            <a:t> </a:t>
          </a:r>
          <a:r>
            <a:rPr lang="en-US" sz="3400" b="1" kern="1200" dirty="0" err="1">
              <a:solidFill>
                <a:schemeClr val="tx1"/>
              </a:solidFill>
            </a:rPr>
            <a:t>pravnoj</a:t>
          </a:r>
          <a:r>
            <a:rPr lang="en-US" sz="3400" b="1" kern="1200" dirty="0">
              <a:solidFill>
                <a:schemeClr val="tx1"/>
              </a:solidFill>
            </a:rPr>
            <a:t> </a:t>
          </a:r>
          <a:r>
            <a:rPr lang="en-US" sz="3400" b="1" kern="1200" dirty="0" err="1">
              <a:solidFill>
                <a:schemeClr val="tx1"/>
              </a:solidFill>
            </a:rPr>
            <a:t>pomoći</a:t>
          </a:r>
          <a:r>
            <a:rPr lang="en-US" sz="3400" b="1" kern="1200" dirty="0">
              <a:solidFill>
                <a:schemeClr val="tx1"/>
              </a:solidFill>
            </a:rPr>
            <a:t> </a:t>
          </a:r>
          <a:r>
            <a:rPr lang="sr-Latn-RS" sz="3400" b="1" kern="1200" dirty="0">
              <a:solidFill>
                <a:schemeClr val="tx1"/>
              </a:solidFill>
            </a:rPr>
            <a:t>sa zemljom da bi toj zemlji dostavili </a:t>
          </a:r>
          <a:r>
            <a:rPr lang="en-US" sz="3400" b="1" kern="1200" dirty="0" err="1">
              <a:solidFill>
                <a:schemeClr val="tx1"/>
              </a:solidFill>
            </a:rPr>
            <a:t>poda</a:t>
          </a:r>
          <a:r>
            <a:rPr lang="sr-Latn-RS" sz="3400" b="1" kern="1200" dirty="0" err="1">
              <a:solidFill>
                <a:schemeClr val="tx1"/>
              </a:solidFill>
            </a:rPr>
            <a:t>tke</a:t>
          </a:r>
          <a:r>
            <a:rPr lang="en-US" sz="3400" b="1" kern="1200" dirty="0">
              <a:solidFill>
                <a:schemeClr val="tx1"/>
              </a:solidFill>
            </a:rPr>
            <a:t> </a:t>
          </a:r>
          <a:r>
            <a:rPr lang="sr-Latn-RS" sz="3400" b="1" kern="1200" dirty="0">
              <a:solidFill>
                <a:schemeClr val="tx1"/>
              </a:solidFill>
            </a:rPr>
            <a:t>na osnovu zahteva za</a:t>
          </a:r>
          <a:r>
            <a:rPr lang="en-US" sz="3400" b="1" kern="1200" dirty="0">
              <a:solidFill>
                <a:schemeClr val="tx1"/>
              </a:solidFill>
            </a:rPr>
            <a:t> </a:t>
          </a:r>
          <a:r>
            <a:rPr lang="pl-PL" sz="3400" b="1" kern="1200" dirty="0">
              <a:solidFill>
                <a:schemeClr val="tx1"/>
              </a:solidFill>
            </a:rPr>
            <a:t>otkrivanje podataka u hitnim slučajevima</a:t>
          </a:r>
          <a:r>
            <a:rPr lang="en-US" sz="3400" b="1" kern="1200" dirty="0">
              <a:solidFill>
                <a:schemeClr val="tx1"/>
              </a:solidFill>
            </a:rPr>
            <a:t>.</a:t>
          </a: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sr-Latn-RS" sz="4400" b="1" kern="1200" dirty="0">
              <a:solidFill>
                <a:schemeClr val="tx1"/>
              </a:solidFill>
            </a:rPr>
            <a:t>Tačno</a:t>
          </a:r>
          <a:r>
            <a:rPr lang="en-US" sz="4400" b="1" kern="1200" dirty="0">
              <a:solidFill>
                <a:srgbClr val="FF0000"/>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sr-Latn-RS" sz="4400" b="1" kern="1200" dirty="0">
              <a:solidFill>
                <a:srgbClr val="FF0000"/>
              </a:solidFill>
            </a:rPr>
            <a:t>Netačno</a:t>
          </a:r>
          <a:endParaRPr lang="en-US" sz="4400" b="1" kern="1200" dirty="0">
            <a:solidFill>
              <a:srgbClr val="FF0000"/>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53806"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sr-Latn-RS" sz="2800" b="1" kern="1200" dirty="0"/>
            <a:t>Prema članu</a:t>
          </a:r>
          <a:r>
            <a:rPr lang="en-US" sz="2800" b="1" kern="1200" dirty="0"/>
            <a:t> 18, </a:t>
          </a:r>
          <a:r>
            <a:rPr lang="sr-Latn-RS" sz="2800" b="1" kern="1200" dirty="0"/>
            <a:t>koji</a:t>
          </a:r>
          <a:r>
            <a:rPr lang="en-US" sz="2800" b="1" kern="1200" dirty="0"/>
            <a:t> </a:t>
          </a:r>
          <a:r>
            <a:rPr lang="en-US" sz="2800" b="1" kern="1200" dirty="0" err="1"/>
            <a:t>podaci</a:t>
          </a:r>
          <a:r>
            <a:rPr lang="en-US" sz="2800" b="1" kern="1200" dirty="0"/>
            <a:t> </a:t>
          </a:r>
          <a:r>
            <a:rPr lang="sr-Latn-RS" sz="2800" b="1" kern="1200" dirty="0"/>
            <a:t>se ne mogu putem naredbe dobiti od davalaca usluga iz </a:t>
          </a:r>
          <a:r>
            <a:rPr lang="en-US" sz="2800" b="1" kern="1200" dirty="0" err="1"/>
            <a:t>privatn</a:t>
          </a:r>
          <a:r>
            <a:rPr lang="sr-Latn-RS" sz="2800" b="1" kern="1200" dirty="0" err="1"/>
            <a:t>og</a:t>
          </a:r>
          <a:r>
            <a:rPr lang="en-US" sz="2800" b="1" kern="1200" dirty="0"/>
            <a:t> </a:t>
          </a:r>
          <a:r>
            <a:rPr lang="en-US" sz="2800" b="1" kern="1200" dirty="0" err="1"/>
            <a:t>sektor</a:t>
          </a:r>
          <a:r>
            <a:rPr lang="sr-Latn-RS" sz="2800" b="1" kern="1200" dirty="0"/>
            <a:t>a koji pružaju usluge u vašoj zemlji</a:t>
          </a:r>
          <a:r>
            <a:rPr lang="en-US" sz="2800" b="1" kern="1200" dirty="0"/>
            <a:t>?</a:t>
          </a:r>
        </a:p>
      </dsp:txBody>
      <dsp:txXfrm>
        <a:off x="0" y="0"/>
        <a:ext cx="2753806" cy="5052045"/>
      </dsp:txXfrm>
    </dsp:sp>
    <dsp:sp modelId="{5D9EDF3F-7B20-8E47-A431-F9F24450F874}">
      <dsp:nvSpPr>
        <dsp:cNvPr id="0" name=""/>
        <dsp:cNvSpPr/>
      </dsp:nvSpPr>
      <dsp:spPr>
        <a:xfrm>
          <a:off x="2860557" y="61738"/>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just" defTabSz="1466850">
            <a:lnSpc>
              <a:spcPct val="90000"/>
            </a:lnSpc>
            <a:spcBef>
              <a:spcPct val="0"/>
            </a:spcBef>
            <a:spcAft>
              <a:spcPct val="35000"/>
            </a:spcAft>
            <a:buNone/>
          </a:pPr>
          <a:r>
            <a:rPr lang="en-US" sz="3300" b="1" kern="1200" dirty="0">
              <a:solidFill>
                <a:schemeClr val="tx1"/>
              </a:solidFill>
            </a:rPr>
            <a:t>a) </a:t>
          </a:r>
          <a:r>
            <a:rPr lang="sr-Latn-RS" sz="3300" b="1" kern="1200" dirty="0">
              <a:solidFill>
                <a:schemeClr val="tx1"/>
              </a:solidFill>
            </a:rPr>
            <a:t>P</a:t>
          </a:r>
          <a:r>
            <a:rPr lang="en-US" sz="3300" b="1" kern="1200" dirty="0" err="1">
              <a:solidFill>
                <a:schemeClr val="tx1"/>
              </a:solidFill>
            </a:rPr>
            <a:t>odaci</a:t>
          </a:r>
          <a:r>
            <a:rPr lang="en-US" sz="3300" b="1" kern="1200" dirty="0">
              <a:solidFill>
                <a:schemeClr val="tx1"/>
              </a:solidFill>
            </a:rPr>
            <a:t> o </a:t>
          </a:r>
          <a:r>
            <a:rPr lang="en-US" sz="3300" b="1" kern="1200" dirty="0" err="1">
              <a:solidFill>
                <a:schemeClr val="tx1"/>
              </a:solidFill>
            </a:rPr>
            <a:t>pretplatniku</a:t>
          </a:r>
          <a:r>
            <a:rPr lang="en-US" sz="3300" b="1" kern="1200" dirty="0">
              <a:solidFill>
                <a:schemeClr val="tx1"/>
              </a:solidFill>
            </a:rPr>
            <a:t> </a:t>
          </a:r>
          <a:r>
            <a:rPr lang="sr-Latn-RS" sz="3300" b="1" kern="1200" dirty="0">
              <a:solidFill>
                <a:schemeClr val="tx1"/>
              </a:solidFill>
            </a:rPr>
            <a:t>od</a:t>
          </a:r>
          <a:r>
            <a:rPr lang="en-US" sz="3300" b="1" kern="1200" dirty="0">
              <a:solidFill>
                <a:schemeClr val="tx1"/>
              </a:solidFill>
            </a:rPr>
            <a:t> </a:t>
          </a:r>
          <a:r>
            <a:rPr lang="en-US" sz="3300" b="1" kern="1200" dirty="0" err="1">
              <a:solidFill>
                <a:schemeClr val="tx1"/>
              </a:solidFill>
            </a:rPr>
            <a:t>inostran</a:t>
          </a:r>
          <a:r>
            <a:rPr lang="sr-Latn-RS" sz="3300" b="1" kern="1200" dirty="0" err="1">
              <a:solidFill>
                <a:schemeClr val="tx1"/>
              </a:solidFill>
            </a:rPr>
            <a:t>og</a:t>
          </a:r>
          <a:r>
            <a:rPr lang="en-US" sz="3300" b="1" kern="1200" dirty="0">
              <a:solidFill>
                <a:schemeClr val="tx1"/>
              </a:solidFill>
            </a:rPr>
            <a:t> </a:t>
          </a:r>
          <a:r>
            <a:rPr lang="en-US" sz="3300" b="1" kern="1200" dirty="0" err="1">
              <a:solidFill>
                <a:schemeClr val="tx1"/>
              </a:solidFill>
            </a:rPr>
            <a:t>dava</a:t>
          </a:r>
          <a:r>
            <a:rPr lang="sr-Latn-RS" sz="3300" b="1" kern="1200" dirty="0">
              <a:solidFill>
                <a:schemeClr val="tx1"/>
              </a:solidFill>
            </a:rPr>
            <a:t>o</a:t>
          </a:r>
          <a:r>
            <a:rPr lang="en-US" sz="3300" b="1" kern="1200" dirty="0">
              <a:solidFill>
                <a:schemeClr val="tx1"/>
              </a:solidFill>
            </a:rPr>
            <a:t>c</a:t>
          </a:r>
          <a:r>
            <a:rPr lang="sr-Latn-RS" sz="3300" b="1" kern="1200" dirty="0">
              <a:solidFill>
                <a:schemeClr val="tx1"/>
              </a:solidFill>
            </a:rPr>
            <a:t>a</a:t>
          </a:r>
          <a:r>
            <a:rPr lang="en-US" sz="3300" b="1" kern="1200" dirty="0">
              <a:solidFill>
                <a:schemeClr val="tx1"/>
              </a:solidFill>
            </a:rPr>
            <a:t> </a:t>
          </a:r>
          <a:r>
            <a:rPr lang="en-US" sz="3300" b="1" kern="1200" dirty="0" err="1">
              <a:solidFill>
                <a:schemeClr val="tx1"/>
              </a:solidFill>
            </a:rPr>
            <a:t>usluge</a:t>
          </a:r>
          <a:r>
            <a:rPr lang="en-US" sz="3300" b="1" kern="1200" dirty="0">
              <a:solidFill>
                <a:schemeClr val="tx1"/>
              </a:solidFill>
            </a:rPr>
            <a:t> </a:t>
          </a:r>
        </a:p>
      </dsp:txBody>
      <dsp:txXfrm>
        <a:off x="2860557" y="61738"/>
        <a:ext cx="5586665" cy="1185449"/>
      </dsp:txXfrm>
    </dsp:sp>
    <dsp:sp modelId="{EB798B99-5590-864A-A2C1-F553D99D3FAA}">
      <dsp:nvSpPr>
        <dsp:cNvPr id="0" name=""/>
        <dsp:cNvSpPr/>
      </dsp:nvSpPr>
      <dsp:spPr>
        <a:xfrm>
          <a:off x="2753806" y="1247188"/>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60557" y="1306461"/>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just" defTabSz="1466850">
            <a:lnSpc>
              <a:spcPct val="90000"/>
            </a:lnSpc>
            <a:spcBef>
              <a:spcPct val="0"/>
            </a:spcBef>
            <a:spcAft>
              <a:spcPct val="35000"/>
            </a:spcAft>
            <a:buNone/>
          </a:pPr>
          <a:r>
            <a:rPr lang="en-US" sz="3300" b="1" kern="1200" dirty="0">
              <a:solidFill>
                <a:srgbClr val="FF0000"/>
              </a:solidFill>
            </a:rPr>
            <a:t>b) </a:t>
          </a:r>
          <a:r>
            <a:rPr lang="sr-Latn-RS" sz="3300" b="1" kern="1200" dirty="0">
              <a:solidFill>
                <a:srgbClr val="FF0000"/>
              </a:solidFill>
            </a:rPr>
            <a:t>P</a:t>
          </a:r>
          <a:r>
            <a:rPr lang="en-US" sz="3300" b="1" kern="1200" dirty="0" err="1">
              <a:solidFill>
                <a:srgbClr val="FF0000"/>
              </a:solidFill>
            </a:rPr>
            <a:t>odaci</a:t>
          </a:r>
          <a:r>
            <a:rPr lang="en-US" sz="3300" b="1" kern="1200" dirty="0">
              <a:solidFill>
                <a:srgbClr val="FF0000"/>
              </a:solidFill>
            </a:rPr>
            <a:t> o </a:t>
          </a:r>
          <a:r>
            <a:rPr lang="en-US" sz="3300" b="1" kern="1200" dirty="0" err="1">
              <a:solidFill>
                <a:srgbClr val="FF0000"/>
              </a:solidFill>
            </a:rPr>
            <a:t>saobraćaju</a:t>
          </a:r>
          <a:r>
            <a:rPr lang="en-US" sz="3300" b="1" kern="1200" dirty="0">
              <a:solidFill>
                <a:srgbClr val="FF0000"/>
              </a:solidFill>
            </a:rPr>
            <a:t> </a:t>
          </a:r>
          <a:r>
            <a:rPr lang="sr-Latn-RS" sz="3300" b="1" kern="1200" dirty="0">
              <a:solidFill>
                <a:srgbClr val="FF0000"/>
              </a:solidFill>
            </a:rPr>
            <a:t>od</a:t>
          </a:r>
          <a:r>
            <a:rPr lang="en-US" sz="3300" b="1" kern="1200" dirty="0">
              <a:solidFill>
                <a:srgbClr val="FF0000"/>
              </a:solidFill>
            </a:rPr>
            <a:t> </a:t>
          </a:r>
          <a:r>
            <a:rPr lang="en-US" sz="3300" b="1" kern="1200" dirty="0" err="1">
              <a:solidFill>
                <a:srgbClr val="FF0000"/>
              </a:solidFill>
            </a:rPr>
            <a:t>inostran</a:t>
          </a:r>
          <a:r>
            <a:rPr lang="sr-Latn-RS" sz="3300" b="1" kern="1200" dirty="0" err="1">
              <a:solidFill>
                <a:srgbClr val="FF0000"/>
              </a:solidFill>
            </a:rPr>
            <a:t>og</a:t>
          </a:r>
          <a:r>
            <a:rPr lang="en-US" sz="3300" b="1" kern="1200" dirty="0">
              <a:solidFill>
                <a:srgbClr val="FF0000"/>
              </a:solidFill>
            </a:rPr>
            <a:t> </a:t>
          </a:r>
          <a:r>
            <a:rPr lang="en-US" sz="3300" b="1" kern="1200" dirty="0" err="1">
              <a:solidFill>
                <a:srgbClr val="FF0000"/>
              </a:solidFill>
            </a:rPr>
            <a:t>dava</a:t>
          </a:r>
          <a:r>
            <a:rPr lang="sr-Latn-RS" sz="3300" b="1" kern="1200" dirty="0">
              <a:solidFill>
                <a:srgbClr val="FF0000"/>
              </a:solidFill>
            </a:rPr>
            <a:t>o</a:t>
          </a:r>
          <a:r>
            <a:rPr lang="en-US" sz="3300" b="1" kern="1200" dirty="0">
              <a:solidFill>
                <a:srgbClr val="FF0000"/>
              </a:solidFill>
            </a:rPr>
            <a:t>c</a:t>
          </a:r>
          <a:r>
            <a:rPr lang="sr-Latn-RS" sz="3300" b="1" kern="1200" dirty="0">
              <a:solidFill>
                <a:srgbClr val="FF0000"/>
              </a:solidFill>
            </a:rPr>
            <a:t>a</a:t>
          </a:r>
          <a:r>
            <a:rPr lang="en-US" sz="3300" b="1" kern="1200" dirty="0">
              <a:solidFill>
                <a:srgbClr val="FF0000"/>
              </a:solidFill>
            </a:rPr>
            <a:t> </a:t>
          </a:r>
          <a:r>
            <a:rPr lang="en-US" sz="3300" b="1" kern="1200" dirty="0" err="1">
              <a:solidFill>
                <a:srgbClr val="FF0000"/>
              </a:solidFill>
            </a:rPr>
            <a:t>usluge</a:t>
          </a:r>
          <a:r>
            <a:rPr lang="en-US" sz="3300" b="1" kern="1200" dirty="0">
              <a:solidFill>
                <a:srgbClr val="FF0000"/>
              </a:solidFill>
            </a:rPr>
            <a:t> </a:t>
          </a:r>
        </a:p>
      </dsp:txBody>
      <dsp:txXfrm>
        <a:off x="2860557" y="1306461"/>
        <a:ext cx="5586665" cy="1185449"/>
      </dsp:txXfrm>
    </dsp:sp>
    <dsp:sp modelId="{1E88F2A9-FC8F-2A4F-ABF4-2C5837CA76E5}">
      <dsp:nvSpPr>
        <dsp:cNvPr id="0" name=""/>
        <dsp:cNvSpPr/>
      </dsp:nvSpPr>
      <dsp:spPr>
        <a:xfrm>
          <a:off x="2753806" y="2491911"/>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860557" y="2551183"/>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just" defTabSz="1466850">
            <a:lnSpc>
              <a:spcPct val="90000"/>
            </a:lnSpc>
            <a:spcBef>
              <a:spcPct val="0"/>
            </a:spcBef>
            <a:spcAft>
              <a:spcPct val="35000"/>
            </a:spcAft>
            <a:buNone/>
          </a:pPr>
          <a:r>
            <a:rPr lang="en-US" sz="3300" b="1" kern="1200" dirty="0"/>
            <a:t>c) </a:t>
          </a:r>
          <a:r>
            <a:rPr lang="sr-Latn-RS" sz="3300" b="1" kern="1200" dirty="0"/>
            <a:t>P</a:t>
          </a:r>
          <a:r>
            <a:rPr lang="en-US" sz="3300" b="1" kern="1200" dirty="0" err="1"/>
            <a:t>odaci</a:t>
          </a:r>
          <a:r>
            <a:rPr lang="en-US" sz="3300" b="1" kern="1200" dirty="0"/>
            <a:t> o </a:t>
          </a:r>
          <a:r>
            <a:rPr lang="en-US" sz="3300" b="1" kern="1200" dirty="0" err="1"/>
            <a:t>pretplatniku</a:t>
          </a:r>
          <a:r>
            <a:rPr lang="en-US" sz="3300" b="1" kern="1200" dirty="0"/>
            <a:t> </a:t>
          </a:r>
          <a:r>
            <a:rPr lang="sr-Latn-RS" sz="3300" b="1" kern="1200" dirty="0"/>
            <a:t>od domaćeg</a:t>
          </a:r>
          <a:r>
            <a:rPr lang="en-US" sz="3300" b="1" kern="1200" dirty="0"/>
            <a:t> </a:t>
          </a:r>
          <a:r>
            <a:rPr lang="en-US" sz="3300" b="1" kern="1200" dirty="0" err="1"/>
            <a:t>dava</a:t>
          </a:r>
          <a:r>
            <a:rPr lang="sr-Latn-RS" sz="3300" b="1" kern="1200" dirty="0"/>
            <a:t>o</a:t>
          </a:r>
          <a:r>
            <a:rPr lang="en-US" sz="3300" b="1" kern="1200" dirty="0"/>
            <a:t>c</a:t>
          </a:r>
          <a:r>
            <a:rPr lang="sr-Latn-RS" sz="3300" b="1" kern="1200" dirty="0"/>
            <a:t>a</a:t>
          </a:r>
          <a:r>
            <a:rPr lang="en-US" sz="3300" b="1" kern="1200" dirty="0"/>
            <a:t> </a:t>
          </a:r>
          <a:r>
            <a:rPr lang="en-US" sz="3300" b="1" kern="1200" dirty="0" err="1"/>
            <a:t>usluge</a:t>
          </a:r>
          <a:endParaRPr lang="en-US" sz="3300" b="1" kern="1200" dirty="0"/>
        </a:p>
      </dsp:txBody>
      <dsp:txXfrm>
        <a:off x="2860557" y="2551183"/>
        <a:ext cx="5586665" cy="1185449"/>
      </dsp:txXfrm>
    </dsp:sp>
    <dsp:sp modelId="{45167FBC-5EE3-4C8A-A94C-30BB5DE89AD6}">
      <dsp:nvSpPr>
        <dsp:cNvPr id="0" name=""/>
        <dsp:cNvSpPr/>
      </dsp:nvSpPr>
      <dsp:spPr>
        <a:xfrm>
          <a:off x="2753806" y="3736633"/>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867596" y="3795905"/>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just" defTabSz="1466850">
            <a:lnSpc>
              <a:spcPct val="90000"/>
            </a:lnSpc>
            <a:spcBef>
              <a:spcPct val="0"/>
            </a:spcBef>
            <a:spcAft>
              <a:spcPct val="35000"/>
            </a:spcAft>
            <a:buNone/>
          </a:pPr>
          <a:r>
            <a:rPr lang="en-US" sz="3300" b="1" kern="1200" dirty="0"/>
            <a:t>d) </a:t>
          </a:r>
          <a:r>
            <a:rPr lang="sr-Latn-RS" sz="3300" b="1" kern="1200" dirty="0"/>
            <a:t>P</a:t>
          </a:r>
          <a:r>
            <a:rPr lang="en-US" sz="3300" b="1" kern="1200" dirty="0" err="1"/>
            <a:t>odaci</a:t>
          </a:r>
          <a:r>
            <a:rPr lang="en-US" sz="3300" b="1" kern="1200" dirty="0"/>
            <a:t> o </a:t>
          </a:r>
          <a:r>
            <a:rPr lang="en-US" sz="3300" b="1" kern="1200" dirty="0" err="1"/>
            <a:t>saobraćaju</a:t>
          </a:r>
          <a:r>
            <a:rPr lang="en-US" sz="3300" b="1" kern="1200" dirty="0"/>
            <a:t> </a:t>
          </a:r>
          <a:r>
            <a:rPr lang="sr-Latn-RS" sz="3300" b="1" kern="1200" dirty="0"/>
            <a:t>od domaćeg</a:t>
          </a:r>
          <a:r>
            <a:rPr lang="en-US" sz="3300" b="1" kern="1200" dirty="0"/>
            <a:t> </a:t>
          </a:r>
          <a:r>
            <a:rPr lang="en-US" sz="3300" b="1" kern="1200" dirty="0" err="1"/>
            <a:t>dava</a:t>
          </a:r>
          <a:r>
            <a:rPr lang="sr-Latn-RS" sz="3300" b="1" kern="1200" dirty="0"/>
            <a:t>o</a:t>
          </a:r>
          <a:r>
            <a:rPr lang="en-US" sz="3300" b="1" kern="1200" dirty="0"/>
            <a:t>c </a:t>
          </a:r>
          <a:r>
            <a:rPr lang="en-US" sz="3300" b="1" kern="1200" dirty="0" err="1"/>
            <a:t>usluge</a:t>
          </a:r>
          <a:r>
            <a:rPr lang="en-US" sz="3300" b="1" kern="1200" dirty="0"/>
            <a:t> </a:t>
          </a:r>
        </a:p>
      </dsp:txBody>
      <dsp:txXfrm>
        <a:off x="2867596" y="3795905"/>
        <a:ext cx="5586665" cy="1185449"/>
      </dsp:txXfrm>
    </dsp:sp>
    <dsp:sp modelId="{41DAB04F-B76E-41A3-BF92-19D36F058A9E}">
      <dsp:nvSpPr>
        <dsp:cNvPr id="0" name=""/>
        <dsp:cNvSpPr/>
      </dsp:nvSpPr>
      <dsp:spPr>
        <a:xfrm>
          <a:off x="2753806" y="4981355"/>
          <a:ext cx="569341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just" defTabSz="1511300">
            <a:lnSpc>
              <a:spcPct val="90000"/>
            </a:lnSpc>
            <a:spcBef>
              <a:spcPct val="0"/>
            </a:spcBef>
            <a:spcAft>
              <a:spcPct val="35000"/>
            </a:spcAft>
            <a:buNone/>
          </a:pPr>
          <a:r>
            <a:rPr lang="sr-Latn-RS" sz="3400" b="1" kern="1200" dirty="0">
              <a:solidFill>
                <a:schemeClr val="tx1"/>
              </a:solidFill>
            </a:rPr>
            <a:t>Veća je verovatnoća da će g</a:t>
          </a:r>
          <a:r>
            <a:rPr lang="en-US" sz="3400" b="1" kern="1200" dirty="0" err="1">
              <a:solidFill>
                <a:schemeClr val="tx1"/>
              </a:solidFill>
            </a:rPr>
            <a:t>lobalni</a:t>
          </a:r>
          <a:r>
            <a:rPr lang="en-US" sz="3400" b="1" kern="1200" dirty="0">
              <a:solidFill>
                <a:schemeClr val="tx1"/>
              </a:solidFill>
            </a:rPr>
            <a:t> </a:t>
          </a:r>
          <a:r>
            <a:rPr lang="en-US" sz="3400" b="1" kern="1200" dirty="0" err="1">
              <a:solidFill>
                <a:schemeClr val="tx1"/>
              </a:solidFill>
            </a:rPr>
            <a:t>davaoci</a:t>
          </a:r>
          <a:r>
            <a:rPr lang="en-US" sz="3400" b="1" kern="1200" dirty="0">
              <a:solidFill>
                <a:schemeClr val="tx1"/>
              </a:solidFill>
            </a:rPr>
            <a:t> </a:t>
          </a:r>
          <a:r>
            <a:rPr lang="en-US" sz="3400" b="1" kern="1200" dirty="0" err="1">
              <a:solidFill>
                <a:schemeClr val="tx1"/>
              </a:solidFill>
            </a:rPr>
            <a:t>usluga</a:t>
          </a:r>
          <a:r>
            <a:rPr lang="en-US" sz="3400" b="1" kern="1200" dirty="0">
              <a:solidFill>
                <a:schemeClr val="tx1"/>
              </a:solidFill>
            </a:rPr>
            <a:t> </a:t>
          </a:r>
          <a:r>
            <a:rPr lang="en-US" sz="3400" b="1" kern="1200" dirty="0" err="1">
              <a:solidFill>
                <a:schemeClr val="tx1"/>
              </a:solidFill>
            </a:rPr>
            <a:t>dobrovljno</a:t>
          </a:r>
          <a:r>
            <a:rPr lang="en-US" sz="3400" b="1" kern="1200" dirty="0">
              <a:solidFill>
                <a:schemeClr val="tx1"/>
              </a:solidFill>
            </a:rPr>
            <a:t> </a:t>
          </a:r>
          <a:r>
            <a:rPr lang="en-US" sz="3400" b="1" kern="1200" dirty="0" err="1">
              <a:solidFill>
                <a:schemeClr val="tx1"/>
              </a:solidFill>
            </a:rPr>
            <a:t>otkriti</a:t>
          </a:r>
          <a:r>
            <a:rPr lang="en-US" sz="3400" b="1" kern="1200" dirty="0">
              <a:solidFill>
                <a:schemeClr val="tx1"/>
              </a:solidFill>
            </a:rPr>
            <a:t> </a:t>
          </a:r>
          <a:r>
            <a:rPr lang="en-US" sz="3400" b="1" kern="1200" dirty="0" err="1">
              <a:solidFill>
                <a:schemeClr val="tx1"/>
              </a:solidFill>
            </a:rPr>
            <a:t>poda</a:t>
          </a:r>
          <a:r>
            <a:rPr lang="sr-Latn-RS" sz="3400" b="1" kern="1200" dirty="0" err="1">
              <a:solidFill>
                <a:schemeClr val="tx1"/>
              </a:solidFill>
            </a:rPr>
            <a:t>tke</a:t>
          </a:r>
          <a:r>
            <a:rPr lang="sr-Latn-RS" sz="3400" b="1" kern="1200" dirty="0">
              <a:solidFill>
                <a:schemeClr val="tx1"/>
              </a:solidFill>
            </a:rPr>
            <a:t> zemlji koja je strana </a:t>
          </a:r>
          <a:r>
            <a:rPr lang="sr-Latn-RS" sz="3400" b="1" kern="1200" dirty="0" err="1">
              <a:solidFill>
                <a:schemeClr val="tx1"/>
              </a:solidFill>
            </a:rPr>
            <a:t>ugovornica</a:t>
          </a:r>
          <a:r>
            <a:rPr lang="sr-Latn-RS" sz="3400" b="1" kern="1200" dirty="0">
              <a:solidFill>
                <a:schemeClr val="tx1"/>
              </a:solidFill>
            </a:rPr>
            <a:t> </a:t>
          </a:r>
          <a:r>
            <a:rPr lang="en-US" sz="3400" b="1" kern="1200" dirty="0" err="1">
              <a:solidFill>
                <a:schemeClr val="tx1"/>
              </a:solidFill>
            </a:rPr>
            <a:t>Budimpeštansk</a:t>
          </a:r>
          <a:r>
            <a:rPr lang="sr-Latn-RS" sz="3400" b="1" kern="1200" dirty="0">
              <a:solidFill>
                <a:schemeClr val="tx1"/>
              </a:solidFill>
            </a:rPr>
            <a:t>e</a:t>
          </a:r>
          <a:r>
            <a:rPr lang="en-US" sz="3400" b="1" kern="1200" dirty="0">
              <a:solidFill>
                <a:schemeClr val="tx1"/>
              </a:solidFill>
            </a:rPr>
            <a:t> </a:t>
          </a:r>
          <a:r>
            <a:rPr lang="en-US" sz="3400" b="1" kern="1200" dirty="0" err="1">
              <a:solidFill>
                <a:schemeClr val="tx1"/>
              </a:solidFill>
            </a:rPr>
            <a:t>konvencij</a:t>
          </a:r>
          <a:r>
            <a:rPr lang="sr-Latn-RS" sz="3400" b="1" kern="1200" dirty="0">
              <a:solidFill>
                <a:schemeClr val="tx1"/>
              </a:solidFill>
            </a:rPr>
            <a:t>e</a:t>
          </a:r>
          <a:r>
            <a:rPr lang="en-US" sz="3400" b="1" kern="1200" dirty="0">
              <a:solidFill>
                <a:schemeClr val="tx1"/>
              </a:solidFill>
            </a:rPr>
            <a:t>.</a:t>
          </a: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sr-Latn-RS" sz="4400" b="1" kern="1200" dirty="0">
              <a:solidFill>
                <a:schemeClr val="tx1"/>
              </a:solidFill>
            </a:rPr>
            <a:t>Tačno</a:t>
          </a:r>
          <a:r>
            <a:rPr lang="en-US" sz="4400" b="1" kern="1200" dirty="0">
              <a:solidFill>
                <a:schemeClr val="tx1"/>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sr-Latn-RS" sz="4400" b="1" kern="1200" dirty="0">
              <a:solidFill>
                <a:schemeClr val="tx1"/>
              </a:solidFill>
            </a:rPr>
            <a:t>Netačno</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just" defTabSz="1511300">
            <a:lnSpc>
              <a:spcPct val="90000"/>
            </a:lnSpc>
            <a:spcBef>
              <a:spcPct val="0"/>
            </a:spcBef>
            <a:spcAft>
              <a:spcPct val="35000"/>
            </a:spcAft>
            <a:buNone/>
          </a:pPr>
          <a:r>
            <a:rPr lang="sr-Latn-RS" sz="3400" b="1" kern="1200" dirty="0">
              <a:solidFill>
                <a:schemeClr val="tx1"/>
              </a:solidFill>
            </a:rPr>
            <a:t>Veća je verovatnoća da će g</a:t>
          </a:r>
          <a:r>
            <a:rPr lang="en-US" sz="3400" b="1" kern="1200" dirty="0" err="1">
              <a:solidFill>
                <a:schemeClr val="tx1"/>
              </a:solidFill>
            </a:rPr>
            <a:t>lobalni</a:t>
          </a:r>
          <a:r>
            <a:rPr lang="en-US" sz="3400" b="1" kern="1200" dirty="0">
              <a:solidFill>
                <a:schemeClr val="tx1"/>
              </a:solidFill>
            </a:rPr>
            <a:t> </a:t>
          </a:r>
          <a:r>
            <a:rPr lang="en-US" sz="3400" b="1" kern="1200" dirty="0" err="1">
              <a:solidFill>
                <a:schemeClr val="tx1"/>
              </a:solidFill>
            </a:rPr>
            <a:t>davaoci</a:t>
          </a:r>
          <a:r>
            <a:rPr lang="en-US" sz="3400" b="1" kern="1200" dirty="0">
              <a:solidFill>
                <a:schemeClr val="tx1"/>
              </a:solidFill>
            </a:rPr>
            <a:t> </a:t>
          </a:r>
          <a:r>
            <a:rPr lang="en-US" sz="3400" b="1" kern="1200" dirty="0" err="1">
              <a:solidFill>
                <a:schemeClr val="tx1"/>
              </a:solidFill>
            </a:rPr>
            <a:t>usluga</a:t>
          </a:r>
          <a:r>
            <a:rPr lang="en-US" sz="3400" b="1" kern="1200" dirty="0">
              <a:solidFill>
                <a:schemeClr val="tx1"/>
              </a:solidFill>
            </a:rPr>
            <a:t> </a:t>
          </a:r>
          <a:r>
            <a:rPr lang="en-US" sz="3400" b="1" kern="1200" dirty="0" err="1">
              <a:solidFill>
                <a:schemeClr val="tx1"/>
              </a:solidFill>
            </a:rPr>
            <a:t>dobrovljno</a:t>
          </a:r>
          <a:r>
            <a:rPr lang="en-US" sz="3400" b="1" kern="1200" dirty="0">
              <a:solidFill>
                <a:schemeClr val="tx1"/>
              </a:solidFill>
            </a:rPr>
            <a:t> </a:t>
          </a:r>
          <a:r>
            <a:rPr lang="en-US" sz="3400" b="1" kern="1200" dirty="0" err="1">
              <a:solidFill>
                <a:schemeClr val="tx1"/>
              </a:solidFill>
            </a:rPr>
            <a:t>otkriti</a:t>
          </a:r>
          <a:r>
            <a:rPr lang="en-US" sz="3400" b="1" kern="1200" dirty="0">
              <a:solidFill>
                <a:schemeClr val="tx1"/>
              </a:solidFill>
            </a:rPr>
            <a:t> </a:t>
          </a:r>
          <a:r>
            <a:rPr lang="en-US" sz="3400" b="1" kern="1200" dirty="0" err="1">
              <a:solidFill>
                <a:schemeClr val="tx1"/>
              </a:solidFill>
            </a:rPr>
            <a:t>poda</a:t>
          </a:r>
          <a:r>
            <a:rPr lang="sr-Latn-RS" sz="3400" b="1" kern="1200" dirty="0" err="1">
              <a:solidFill>
                <a:schemeClr val="tx1"/>
              </a:solidFill>
            </a:rPr>
            <a:t>tke</a:t>
          </a:r>
          <a:r>
            <a:rPr lang="sr-Latn-RS" sz="3400" b="1" kern="1200" dirty="0">
              <a:solidFill>
                <a:schemeClr val="tx1"/>
              </a:solidFill>
            </a:rPr>
            <a:t> zemlji koja je strana </a:t>
          </a:r>
          <a:r>
            <a:rPr lang="sr-Latn-RS" sz="3400" b="1" kern="1200" dirty="0" err="1">
              <a:solidFill>
                <a:schemeClr val="tx1"/>
              </a:solidFill>
            </a:rPr>
            <a:t>ugovornica</a:t>
          </a:r>
          <a:r>
            <a:rPr lang="sr-Latn-RS" sz="3400" b="1" kern="1200" dirty="0">
              <a:solidFill>
                <a:schemeClr val="tx1"/>
              </a:solidFill>
            </a:rPr>
            <a:t> </a:t>
          </a:r>
          <a:r>
            <a:rPr lang="en-US" sz="3400" b="1" kern="1200" dirty="0" err="1">
              <a:solidFill>
                <a:schemeClr val="tx1"/>
              </a:solidFill>
            </a:rPr>
            <a:t>Budimpeštansk</a:t>
          </a:r>
          <a:r>
            <a:rPr lang="sr-Latn-RS" sz="3400" b="1" kern="1200" dirty="0">
              <a:solidFill>
                <a:schemeClr val="tx1"/>
              </a:solidFill>
            </a:rPr>
            <a:t>e</a:t>
          </a:r>
          <a:r>
            <a:rPr lang="en-US" sz="3400" b="1" kern="1200" dirty="0">
              <a:solidFill>
                <a:schemeClr val="tx1"/>
              </a:solidFill>
            </a:rPr>
            <a:t> </a:t>
          </a:r>
          <a:r>
            <a:rPr lang="en-US" sz="3400" b="1" kern="1200" dirty="0" err="1">
              <a:solidFill>
                <a:schemeClr val="tx1"/>
              </a:solidFill>
            </a:rPr>
            <a:t>konvencij</a:t>
          </a:r>
          <a:r>
            <a:rPr lang="sr-Latn-RS" sz="3400" b="1" kern="1200" dirty="0">
              <a:solidFill>
                <a:schemeClr val="tx1"/>
              </a:solidFill>
            </a:rPr>
            <a:t>e</a:t>
          </a:r>
          <a:r>
            <a:rPr lang="en-US" sz="3400" b="1" kern="1200" dirty="0">
              <a:solidFill>
                <a:schemeClr val="tx1"/>
              </a:solidFill>
            </a:rPr>
            <a:t>.</a:t>
          </a: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1" kern="1200" dirty="0">
              <a:solidFill>
                <a:srgbClr val="FF0000"/>
              </a:solidFill>
            </a:rPr>
            <a:t>T</a:t>
          </a:r>
          <a:r>
            <a:rPr lang="sr-Latn-RS" sz="4400" b="1" kern="1200" dirty="0" err="1">
              <a:solidFill>
                <a:srgbClr val="FF0000"/>
              </a:solidFill>
            </a:rPr>
            <a:t>ačno</a:t>
          </a:r>
          <a:r>
            <a:rPr lang="en-US" sz="4400" b="1" kern="1200" dirty="0">
              <a:solidFill>
                <a:srgbClr val="FF0000"/>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sr-Latn-RS" sz="4400" b="1" kern="1200" dirty="0">
              <a:solidFill>
                <a:schemeClr val="tx1"/>
              </a:solidFill>
            </a:rPr>
            <a:t>Netačno</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4/5/2021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noProof="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a:t>
            </a:fld>
            <a:endParaRPr lang="en-US"/>
          </a:p>
        </p:txBody>
      </p:sp>
    </p:spTree>
    <p:extLst>
      <p:ext uri="{BB962C8B-B14F-4D97-AF65-F5344CB8AC3E}">
        <p14:creationId xmlns:p14="http://schemas.microsoft.com/office/powerpoint/2010/main" val="3694862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a:t>
            </a:r>
            <a:r>
              <a:rPr lang="en-US" dirty="0" err="1"/>
              <a:t>leve</a:t>
            </a:r>
            <a:r>
              <a:rPr lang="en-US" dirty="0"/>
              <a:t> </a:t>
            </a:r>
            <a:r>
              <a:rPr lang="en-US" dirty="0" err="1"/>
              <a:t>strane</a:t>
            </a:r>
            <a:r>
              <a:rPr lang="en-US" dirty="0"/>
              <a:t>, </a:t>
            </a:r>
            <a:r>
              <a:rPr lang="sr-Latn-RS" dirty="0"/>
              <a:t>data je </a:t>
            </a:r>
            <a:r>
              <a:rPr lang="en-US" dirty="0" err="1"/>
              <a:t>definicija</a:t>
            </a:r>
            <a:r>
              <a:rPr lang="en-US" dirty="0"/>
              <a:t> </a:t>
            </a:r>
            <a:r>
              <a:rPr lang="sr-Latn-RS" dirty="0"/>
              <a:t>„</a:t>
            </a:r>
            <a:r>
              <a:rPr lang="en-US" dirty="0" err="1"/>
              <a:t>poda</a:t>
            </a:r>
            <a:r>
              <a:rPr lang="sr-Latn-RS" dirty="0"/>
              <a:t>taka</a:t>
            </a:r>
            <a:r>
              <a:rPr lang="en-US" dirty="0"/>
              <a:t> </a:t>
            </a:r>
            <a:r>
              <a:rPr lang="en-US" dirty="0" err="1"/>
              <a:t>iz</a:t>
            </a:r>
            <a:r>
              <a:rPr lang="en-US" dirty="0"/>
              <a:t> </a:t>
            </a:r>
            <a:r>
              <a:rPr lang="en-US" dirty="0" err="1"/>
              <a:t>sadržaja</a:t>
            </a:r>
            <a:r>
              <a:rPr lang="en-US" dirty="0"/>
              <a:t>” </a:t>
            </a:r>
            <a:r>
              <a:rPr lang="sr-Latn-RS" dirty="0"/>
              <a:t>u</a:t>
            </a:r>
            <a:r>
              <a:rPr lang="en-US" dirty="0"/>
              <a:t> </a:t>
            </a:r>
            <a:r>
              <a:rPr lang="en-US" dirty="0" err="1"/>
              <a:t>Eksplanatorn</a:t>
            </a:r>
            <a:r>
              <a:rPr lang="sr-Latn-RS" dirty="0"/>
              <a:t>om</a:t>
            </a:r>
            <a:r>
              <a:rPr lang="en-US" dirty="0"/>
              <a:t> </a:t>
            </a:r>
            <a:r>
              <a:rPr lang="en-US" dirty="0" err="1"/>
              <a:t>izveštaj</a:t>
            </a:r>
            <a:r>
              <a:rPr lang="sr-Latn-RS" dirty="0"/>
              <a:t>u</a:t>
            </a:r>
            <a:r>
              <a:rPr lang="en-US" dirty="0"/>
              <a:t> (</a:t>
            </a:r>
            <a:r>
              <a:rPr lang="sr-Latn-RS" dirty="0"/>
              <a:t>pošto pojam „</a:t>
            </a:r>
            <a:r>
              <a:rPr lang="en-US" dirty="0" err="1"/>
              <a:t>podaci</a:t>
            </a:r>
            <a:r>
              <a:rPr lang="en-US" dirty="0"/>
              <a:t> </a:t>
            </a:r>
            <a:r>
              <a:rPr lang="en-US" dirty="0" err="1"/>
              <a:t>iz</a:t>
            </a:r>
            <a:r>
              <a:rPr lang="en-US" dirty="0"/>
              <a:t> </a:t>
            </a:r>
            <a:r>
              <a:rPr lang="en-US" dirty="0" err="1"/>
              <a:t>sadržaja</a:t>
            </a:r>
            <a:r>
              <a:rPr lang="en-US" dirty="0"/>
              <a:t>” </a:t>
            </a:r>
            <a:r>
              <a:rPr lang="sr-Latn-RS" dirty="0"/>
              <a:t>nije definisan u</a:t>
            </a:r>
            <a:r>
              <a:rPr lang="en-US" dirty="0"/>
              <a:t> </a:t>
            </a:r>
            <a:r>
              <a:rPr lang="en-US" dirty="0" err="1"/>
              <a:t>Budimpeštansk</a:t>
            </a:r>
            <a:r>
              <a:rPr lang="sr-Latn-RS" dirty="0"/>
              <a:t>oj</a:t>
            </a:r>
            <a:r>
              <a:rPr lang="en-US" dirty="0"/>
              <a:t> </a:t>
            </a:r>
            <a:r>
              <a:rPr lang="en-US" dirty="0" err="1"/>
              <a:t>konvencij</a:t>
            </a:r>
            <a:r>
              <a:rPr lang="sr-Latn-RS" dirty="0"/>
              <a:t>i</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 </a:t>
            </a:r>
            <a:r>
              <a:rPr lang="en-US" dirty="0" err="1"/>
              <a:t>desne</a:t>
            </a:r>
            <a:r>
              <a:rPr lang="en-US" dirty="0"/>
              <a:t> </a:t>
            </a:r>
            <a:r>
              <a:rPr lang="en-US" dirty="0" err="1"/>
              <a:t>strane</a:t>
            </a:r>
            <a:r>
              <a:rPr lang="en-US" dirty="0"/>
              <a:t>, </a:t>
            </a:r>
            <a:r>
              <a:rPr lang="sr-Latn-RS" dirty="0"/>
              <a:t>dato je objašnjenje ove definicije</a:t>
            </a:r>
            <a:r>
              <a:rPr lang="en-US" dirty="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170210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U drugom delu ispitaće se kako da se sarađuje</a:t>
            </a:r>
            <a:r>
              <a:rPr lang="en-US" dirty="0"/>
              <a:t> </a:t>
            </a:r>
            <a:r>
              <a:rPr lang="en-US" err="1"/>
              <a:t>sa</a:t>
            </a:r>
            <a:r>
              <a:rPr lang="en-US"/>
              <a:t> domaćim </a:t>
            </a:r>
            <a:r>
              <a:rPr lang="en-US" dirty="0" err="1"/>
              <a:t>davaocima</a:t>
            </a:r>
            <a:r>
              <a:rPr lang="en-US" dirty="0"/>
              <a:t> </a:t>
            </a:r>
            <a:r>
              <a:rPr lang="en-US" dirty="0" err="1"/>
              <a:t>usluga</a:t>
            </a:r>
            <a:r>
              <a:rPr lang="en-US" dirty="0"/>
              <a:t> – </a:t>
            </a:r>
            <a:r>
              <a:rPr lang="en-US" dirty="0" err="1"/>
              <a:t>tj</a:t>
            </a:r>
            <a:r>
              <a:rPr lang="en-US" dirty="0"/>
              <a:t>. </a:t>
            </a:r>
            <a:r>
              <a:rPr lang="sr-Latn-RS" dirty="0"/>
              <a:t>kako da se sarađuje sa</a:t>
            </a:r>
            <a:r>
              <a:rPr lang="en-US" dirty="0"/>
              <a:t> </a:t>
            </a:r>
            <a:r>
              <a:rPr lang="en-US" dirty="0" err="1"/>
              <a:t>davaoci</a:t>
            </a:r>
            <a:r>
              <a:rPr lang="sr-Latn-RS" dirty="0"/>
              <a:t>ma</a:t>
            </a:r>
            <a:r>
              <a:rPr lang="en-US" dirty="0"/>
              <a:t> </a:t>
            </a:r>
            <a:r>
              <a:rPr lang="en-US" dirty="0" err="1"/>
              <a:t>usluga</a:t>
            </a:r>
            <a:r>
              <a:rPr lang="en-US" dirty="0"/>
              <a:t> </a:t>
            </a:r>
            <a:r>
              <a:rPr lang="sr-Latn-RS" dirty="0"/>
              <a:t>koji imaju zakonsko prisustvo u jurisdikciji koja traži saradnju</a:t>
            </a:r>
            <a:r>
              <a:rPr lang="en-US" dirty="0"/>
              <a:t>.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3052163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sr-Latn-RS" noProof="0" dirty="0"/>
              <a:t>Na ovom slajdu prikazano je kako domaći organi mogu da sarađuju sa domaćim davaocima usluga. To se može raditi putem korišćenja odredaba procesnog zakona utvrđenih na osnovu Dela 2. Odeljka 2. Budimpeštanske konvencije, naime: </a:t>
            </a:r>
          </a:p>
          <a:p>
            <a:pPr marL="800100" lvl="1" indent="-342900">
              <a:buFont typeface="Wingdings" pitchFamily="2" charset="2"/>
              <a:buChar char="Ø"/>
            </a:pPr>
            <a:r>
              <a:rPr lang="sr-Latn-RS" sz="2200" noProof="0" dirty="0"/>
              <a:t>Hitna zaštita sačuvanih podataka o saobraćaju</a:t>
            </a:r>
          </a:p>
          <a:p>
            <a:pPr marL="800100" lvl="1" indent="-342900" algn="just">
              <a:buFont typeface="Wingdings" pitchFamily="2" charset="2"/>
              <a:buChar char="Ø"/>
            </a:pPr>
            <a:r>
              <a:rPr lang="sr-Latn-RS" sz="2200" noProof="0" dirty="0"/>
              <a:t>Hitna zaštita i delimično otkrivanje podataka o saobraćaju</a:t>
            </a:r>
          </a:p>
          <a:p>
            <a:pPr marL="800100" lvl="1" indent="-342900" algn="just">
              <a:buFont typeface="Wingdings" pitchFamily="2" charset="2"/>
              <a:buChar char="Ø"/>
            </a:pPr>
            <a:r>
              <a:rPr lang="sr-Latn-RS" sz="2200" b="0" noProof="0" dirty="0"/>
              <a:t>Naredba za dostavljanje podataka</a:t>
            </a:r>
          </a:p>
          <a:p>
            <a:pPr marL="800100" lvl="1" indent="-342900" algn="just">
              <a:buFont typeface="Wingdings" pitchFamily="2" charset="2"/>
              <a:buChar char="Ø"/>
            </a:pPr>
            <a:r>
              <a:rPr lang="sr-Latn-RS" sz="2200" noProof="0" dirty="0"/>
              <a:t>Pretraživanje i zaplena</a:t>
            </a:r>
          </a:p>
          <a:p>
            <a:pPr marL="800100" lvl="1" indent="-342900" algn="just">
              <a:buFont typeface="Wingdings" pitchFamily="2" charset="2"/>
              <a:buChar char="Ø"/>
            </a:pPr>
            <a:r>
              <a:rPr lang="sr-Latn-RS" sz="2200" noProof="0" dirty="0"/>
              <a:t>Prikupljanje podataka o saobraćaju u realnom vremenu</a:t>
            </a:r>
          </a:p>
          <a:p>
            <a:pPr marL="800100" lvl="1" indent="-342900" algn="just">
              <a:buFont typeface="Wingdings" pitchFamily="2" charset="2"/>
              <a:buChar char="Ø"/>
            </a:pPr>
            <a:r>
              <a:rPr lang="sr-Latn-RS" sz="2200" noProof="0" dirty="0"/>
              <a:t>Presretanje podataka iz sadržaja </a:t>
            </a:r>
          </a:p>
          <a:p>
            <a:pPr marL="800100" lvl="1" indent="-342900" algn="just">
              <a:buFont typeface="Wingdings" pitchFamily="2" charset="2"/>
              <a:buChar char="Ø"/>
            </a:pPr>
            <a:endParaRPr lang="sr-Latn-RS" sz="2200" noProof="0" dirty="0"/>
          </a:p>
          <a:p>
            <a:r>
              <a:rPr lang="sr-Latn-RS" noProof="0" dirty="0"/>
              <a:t>Instruktor treba da objasni da je područje primene svakog ovlašćenja drugačije – i dok neka predstavljaju veliko opterećenje za davaoce usluga, naredbe za dostavljanje podataka su preferirani metod saradnje za davaoce usluga. Iako bi davaoci usluga često želeli da sarađuju dobrovoljno, potrebno im je zakonsko pokriće pošto imaju zakonske i ugovorne obaveze da čuvaju privatnost podataka o pretplatniku u svom posedu. Naredbe za dostavljanje podataka obezbeđuju tako zakonsko pokriće i omogućavaju privatnom sektoru da sarađuje uz odgovarajući pravni osnov.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2931672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 </a:t>
            </a:r>
            <a:r>
              <a:rPr lang="en-US" b="0" dirty="0" err="1"/>
              <a:t>leve</a:t>
            </a:r>
            <a:r>
              <a:rPr lang="en-US" b="0" dirty="0"/>
              <a:t> </a:t>
            </a:r>
            <a:r>
              <a:rPr lang="en-US" b="0" dirty="0" err="1"/>
              <a:t>strane</a:t>
            </a:r>
            <a:r>
              <a:rPr lang="en-US" b="0" dirty="0"/>
              <a:t>, </a:t>
            </a:r>
            <a:r>
              <a:rPr lang="sr-Latn-RS" b="0" dirty="0"/>
              <a:t>na slajdu je prikazan tekst člana</a:t>
            </a:r>
            <a:r>
              <a:rPr lang="en-US" b="0" dirty="0"/>
              <a:t> 18</a:t>
            </a:r>
            <a:r>
              <a:rPr lang="sr-Latn-RS" b="0" dirty="0"/>
              <a:t>,</a:t>
            </a:r>
            <a:r>
              <a:rPr lang="en-US" b="0" dirty="0"/>
              <a:t> </a:t>
            </a:r>
            <a:r>
              <a:rPr lang="en-US" b="0" dirty="0" err="1"/>
              <a:t>Budimpeštanske</a:t>
            </a:r>
            <a:r>
              <a:rPr lang="en-US" b="0" dirty="0"/>
              <a:t> </a:t>
            </a:r>
            <a:r>
              <a:rPr lang="en-US" b="0" dirty="0" err="1"/>
              <a:t>konvencije</a:t>
            </a:r>
            <a:r>
              <a:rPr lang="en-US" b="0" dirty="0"/>
              <a:t> </a:t>
            </a:r>
            <a:r>
              <a:rPr lang="pl-PL" b="0" dirty="0"/>
              <a:t>u kome je posebno istaknut jedan element </a:t>
            </a:r>
            <a:r>
              <a:rPr lang="en-US" b="0" dirty="0"/>
              <a:t>(</a:t>
            </a:r>
            <a:r>
              <a:rPr lang="sr-Latn-RS" b="0" dirty="0"/>
              <a:t>„licu na svojoj teritoriji</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 </a:t>
            </a:r>
            <a:r>
              <a:rPr lang="en-US" dirty="0" err="1"/>
              <a:t>desne</a:t>
            </a:r>
            <a:r>
              <a:rPr lang="en-US" dirty="0"/>
              <a:t> </a:t>
            </a:r>
            <a:r>
              <a:rPr lang="en-US" dirty="0" err="1"/>
              <a:t>strane</a:t>
            </a:r>
            <a:r>
              <a:rPr lang="en-US" dirty="0"/>
              <a:t>, </a:t>
            </a:r>
            <a:r>
              <a:rPr lang="en-US" dirty="0" err="1"/>
              <a:t>na</a:t>
            </a:r>
            <a:r>
              <a:rPr lang="en-US" dirty="0"/>
              <a:t> </a:t>
            </a:r>
            <a:r>
              <a:rPr lang="en-US" dirty="0" err="1"/>
              <a:t>slajdu</a:t>
            </a:r>
            <a:r>
              <a:rPr lang="en-US" dirty="0"/>
              <a:t> se </a:t>
            </a:r>
            <a:r>
              <a:rPr lang="en-US" dirty="0" err="1"/>
              <a:t>daje</a:t>
            </a:r>
            <a:r>
              <a:rPr lang="en-US" dirty="0"/>
              <a:t> </a:t>
            </a:r>
            <a:r>
              <a:rPr lang="en-US" dirty="0" err="1"/>
              <a:t>objašnjenje</a:t>
            </a:r>
            <a:r>
              <a:rPr lang="en-US" dirty="0"/>
              <a:t> </a:t>
            </a:r>
            <a:r>
              <a:rPr lang="sr-Latn-RS" dirty="0"/>
              <a:t>tog posebno </a:t>
            </a:r>
            <a:r>
              <a:rPr lang="en-US" dirty="0" err="1"/>
              <a:t>istaknutog</a:t>
            </a:r>
            <a:r>
              <a:rPr lang="en-US" dirty="0"/>
              <a:t> </a:t>
            </a:r>
            <a:r>
              <a:rPr lang="en-US" dirty="0" err="1"/>
              <a:t>elementa</a:t>
            </a:r>
            <a:endParaRPr lang="en-US" baseline="0" dirty="0"/>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Član 18</a:t>
            </a:r>
            <a:r>
              <a:rPr lang="en-US" baseline="0" dirty="0"/>
              <a:t> 18,</a:t>
            </a:r>
            <a:r>
              <a:rPr lang="sr-Latn-RS" baseline="0" dirty="0"/>
              <a:t> stav</a:t>
            </a:r>
            <a:r>
              <a:rPr lang="en-US" baseline="0" dirty="0"/>
              <a:t>1,</a:t>
            </a:r>
            <a:r>
              <a:rPr lang="sr-Latn-RS" baseline="0" dirty="0"/>
              <a:t> tačka </a:t>
            </a:r>
            <a:r>
              <a:rPr lang="en-US" baseline="0" dirty="0"/>
              <a:t>a </a:t>
            </a:r>
            <a:r>
              <a:rPr lang="sr-Latn-RS" baseline="0" dirty="0"/>
              <a:t>primenjuje se na lica na teritoriji Strane</a:t>
            </a:r>
            <a:r>
              <a:rPr lang="en-US" baseline="0" dirty="0"/>
              <a:t>. T</a:t>
            </a:r>
            <a:r>
              <a:rPr lang="sr-Latn-RS" baseline="0" dirty="0"/>
              <a:t>ako da iako se ne zahteva da </a:t>
            </a:r>
            <a:r>
              <a:rPr lang="en-US" baseline="0" dirty="0" err="1"/>
              <a:t>računarski</a:t>
            </a:r>
            <a:r>
              <a:rPr lang="en-US" baseline="0" dirty="0"/>
              <a:t> </a:t>
            </a:r>
            <a:r>
              <a:rPr lang="en-US" baseline="0" dirty="0" err="1"/>
              <a:t>podaci</a:t>
            </a:r>
            <a:r>
              <a:rPr lang="en-US" baseline="0" dirty="0"/>
              <a:t> </a:t>
            </a:r>
            <a:r>
              <a:rPr lang="sr-Latn-RS" baseline="0" dirty="0"/>
              <a:t>koji su predmet </a:t>
            </a:r>
            <a:r>
              <a:rPr lang="en-US" baseline="0" dirty="0" err="1"/>
              <a:t>naredb</a:t>
            </a:r>
            <a:r>
              <a:rPr lang="sr-Latn-RS" baseline="0" dirty="0"/>
              <a:t>e</a:t>
            </a:r>
            <a:r>
              <a:rPr lang="en-US" baseline="0" dirty="0"/>
              <a:t> za </a:t>
            </a:r>
            <a:r>
              <a:rPr lang="en-US" baseline="0" dirty="0" err="1"/>
              <a:t>dostavljanje</a:t>
            </a:r>
            <a:r>
              <a:rPr lang="en-US" baseline="0" dirty="0"/>
              <a:t> </a:t>
            </a:r>
            <a:r>
              <a:rPr lang="en-US" baseline="0" dirty="0" err="1"/>
              <a:t>podataka</a:t>
            </a:r>
            <a:r>
              <a:rPr lang="en-US" baseline="0" dirty="0"/>
              <a:t> </a:t>
            </a:r>
            <a:r>
              <a:rPr lang="sr-Latn-RS" baseline="0" dirty="0"/>
              <a:t>budu locirani na toj teritoriji, lice kome se nalog izdaje mora da bude fizički prisutno na toj teritoriji</a:t>
            </a:r>
            <a:r>
              <a:rPr lang="en-US" baseline="0" dirty="0"/>
              <a:t>. </a:t>
            </a:r>
            <a:r>
              <a:rPr lang="sr-Latn-RS" baseline="0" dirty="0"/>
              <a:t>Pojam lice je širok i obuhvata i fizička i pravna lica, uključujući </a:t>
            </a:r>
            <a:r>
              <a:rPr lang="en-US" baseline="0" dirty="0" err="1"/>
              <a:t>davaoce</a:t>
            </a:r>
            <a:r>
              <a:rPr lang="en-US" baseline="0" dirty="0"/>
              <a:t> </a:t>
            </a:r>
            <a:r>
              <a:rPr lang="en-US" baseline="0" dirty="0" err="1"/>
              <a:t>usluga</a:t>
            </a:r>
            <a:r>
              <a:rPr lang="en-US" baseline="0" dirty="0"/>
              <a:t>.</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991639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 </a:t>
            </a:r>
            <a:r>
              <a:rPr lang="en-US" b="0" dirty="0" err="1"/>
              <a:t>leve</a:t>
            </a:r>
            <a:r>
              <a:rPr lang="en-US" b="0" dirty="0"/>
              <a:t> </a:t>
            </a:r>
            <a:r>
              <a:rPr lang="en-US" b="0" dirty="0" err="1"/>
              <a:t>strane</a:t>
            </a:r>
            <a:r>
              <a:rPr lang="en-US" b="0" dirty="0"/>
              <a:t>, </a:t>
            </a:r>
            <a:r>
              <a:rPr lang="sr-Latn-RS" b="0" dirty="0"/>
              <a:t>na slajdu je prikazan tekst člana</a:t>
            </a:r>
            <a:r>
              <a:rPr lang="en-US" b="0" dirty="0"/>
              <a:t> 18</a:t>
            </a:r>
            <a:r>
              <a:rPr lang="sr-Latn-RS" b="0" dirty="0"/>
              <a:t>,</a:t>
            </a:r>
            <a:r>
              <a:rPr lang="en-US" b="0" dirty="0"/>
              <a:t> </a:t>
            </a:r>
            <a:r>
              <a:rPr lang="en-US" b="0" dirty="0" err="1"/>
              <a:t>Budimpeštanske</a:t>
            </a:r>
            <a:r>
              <a:rPr lang="en-US" b="0" dirty="0"/>
              <a:t> </a:t>
            </a:r>
            <a:r>
              <a:rPr lang="en-US" b="0" dirty="0" err="1"/>
              <a:t>konvencije</a:t>
            </a:r>
            <a:r>
              <a:rPr lang="en-US" b="0" dirty="0"/>
              <a:t> </a:t>
            </a:r>
            <a:r>
              <a:rPr lang="pl-PL" b="0" dirty="0"/>
              <a:t>u kome je posebno istaknut jedan element </a:t>
            </a:r>
            <a:r>
              <a:rPr lang="en-US" b="0" dirty="0"/>
              <a:t>(</a:t>
            </a:r>
            <a:r>
              <a:rPr lang="sr-Latn-RS" b="0" dirty="0"/>
              <a:t>„određene računarske podatke</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 </a:t>
            </a:r>
            <a:r>
              <a:rPr lang="en-US" dirty="0" err="1"/>
              <a:t>desne</a:t>
            </a:r>
            <a:r>
              <a:rPr lang="en-US" dirty="0"/>
              <a:t> </a:t>
            </a:r>
            <a:r>
              <a:rPr lang="en-US" dirty="0" err="1"/>
              <a:t>strane</a:t>
            </a:r>
            <a:r>
              <a:rPr lang="en-US" dirty="0"/>
              <a:t>, </a:t>
            </a:r>
            <a:r>
              <a:rPr lang="en-US" dirty="0" err="1"/>
              <a:t>na</a:t>
            </a:r>
            <a:r>
              <a:rPr lang="en-US" dirty="0"/>
              <a:t> </a:t>
            </a:r>
            <a:r>
              <a:rPr lang="en-US" dirty="0" err="1"/>
              <a:t>slajdu</a:t>
            </a:r>
            <a:r>
              <a:rPr lang="en-US" dirty="0"/>
              <a:t> se </a:t>
            </a:r>
            <a:r>
              <a:rPr lang="en-US" dirty="0" err="1"/>
              <a:t>daje</a:t>
            </a:r>
            <a:r>
              <a:rPr lang="en-US" dirty="0"/>
              <a:t> </a:t>
            </a:r>
            <a:r>
              <a:rPr lang="en-US" dirty="0" err="1"/>
              <a:t>objašnjenje</a:t>
            </a:r>
            <a:r>
              <a:rPr lang="en-US" dirty="0"/>
              <a:t> </a:t>
            </a:r>
            <a:r>
              <a:rPr lang="sr-Latn-RS" dirty="0"/>
              <a:t>tog posebno </a:t>
            </a:r>
            <a:r>
              <a:rPr lang="en-US" dirty="0" err="1"/>
              <a:t>istaknutog</a:t>
            </a:r>
            <a:r>
              <a:rPr lang="en-US" dirty="0"/>
              <a:t> </a:t>
            </a:r>
            <a:r>
              <a:rPr lang="en-US" dirty="0" err="1"/>
              <a:t>elementa</a:t>
            </a:r>
            <a:endParaRPr lang="en-US" baseline="0" dirty="0"/>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sr-Latn-RS" baseline="0" dirty="0"/>
              <a:t>Neophodno je da nadležnom organu koji izdaje naredbu za dostavljanje računarskih podataka</a:t>
            </a:r>
            <a:r>
              <a:rPr lang="en-US" baseline="0" dirty="0"/>
              <a:t> b</a:t>
            </a:r>
            <a:r>
              <a:rPr lang="sr-Latn-RS" baseline="0" dirty="0"/>
              <a:t>ud</a:t>
            </a:r>
            <a:r>
              <a:rPr lang="en-US" baseline="0" dirty="0"/>
              <a:t>e </a:t>
            </a:r>
            <a:r>
              <a:rPr lang="sr-Latn-RS" baseline="0" dirty="0"/>
              <a:t>dozvoljeno da to uradi samo u pogledu određenih </a:t>
            </a:r>
            <a:r>
              <a:rPr lang="en-US" baseline="0" dirty="0" err="1"/>
              <a:t>poda</a:t>
            </a:r>
            <a:r>
              <a:rPr lang="sr-Latn-RS" baseline="0" dirty="0"/>
              <a:t>taka a ne</a:t>
            </a:r>
            <a:r>
              <a:rPr lang="en-US" baseline="0" dirty="0"/>
              <a:t> </a:t>
            </a:r>
            <a:r>
              <a:rPr lang="sr-Latn-RS" baseline="0" dirty="0"/>
              <a:t>da generalno traži ogromno količinu podataka bez  me praveći razliku</a:t>
            </a:r>
            <a:r>
              <a:rPr lang="en-US" baseline="0" dirty="0"/>
              <a:t>. </a:t>
            </a:r>
            <a:r>
              <a:rPr lang="sr-Latn-RS" baseline="0" dirty="0"/>
              <a:t>Tako da</a:t>
            </a:r>
            <a:r>
              <a:rPr lang="en-US" baseline="0" dirty="0"/>
              <a:t> </a:t>
            </a:r>
            <a:r>
              <a:rPr lang="en-US" baseline="0" dirty="0" err="1"/>
              <a:t>naredba</a:t>
            </a:r>
            <a:r>
              <a:rPr lang="en-US" baseline="0" dirty="0"/>
              <a:t> </a:t>
            </a:r>
            <a:r>
              <a:rPr lang="sr-Latn-RS" baseline="0" dirty="0"/>
              <a:t>nekom licu da dostavi sve podatke koje čuva na svom računarskom sistemu ne bi bila dozvoljena prema članu </a:t>
            </a:r>
            <a:r>
              <a:rPr lang="en-US" baseline="0" dirty="0"/>
              <a:t>18.</a:t>
            </a:r>
            <a:endParaRPr lang="en-US" dirty="0"/>
          </a:p>
          <a:p>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3577768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 </a:t>
            </a:r>
            <a:r>
              <a:rPr lang="en-US" b="0" dirty="0" err="1"/>
              <a:t>leve</a:t>
            </a:r>
            <a:r>
              <a:rPr lang="en-US" b="0" dirty="0"/>
              <a:t> </a:t>
            </a:r>
            <a:r>
              <a:rPr lang="en-US" b="0" dirty="0" err="1"/>
              <a:t>strane</a:t>
            </a:r>
            <a:r>
              <a:rPr lang="en-US" b="0" dirty="0"/>
              <a:t>, </a:t>
            </a:r>
            <a:r>
              <a:rPr lang="sr-Latn-RS" b="0" dirty="0"/>
              <a:t>na slajdu je prikazan tekst člana</a:t>
            </a:r>
            <a:r>
              <a:rPr lang="en-US" b="0" dirty="0"/>
              <a:t> 18</a:t>
            </a:r>
            <a:r>
              <a:rPr lang="sr-Latn-RS" b="0" dirty="0"/>
              <a:t>,</a:t>
            </a:r>
            <a:r>
              <a:rPr lang="en-US" b="0" dirty="0"/>
              <a:t> </a:t>
            </a:r>
            <a:r>
              <a:rPr lang="en-US" b="0" dirty="0" err="1"/>
              <a:t>Budimpeštanske</a:t>
            </a:r>
            <a:r>
              <a:rPr lang="en-US" b="0" dirty="0"/>
              <a:t> </a:t>
            </a:r>
            <a:r>
              <a:rPr lang="en-US" b="0" dirty="0" err="1"/>
              <a:t>konvencije</a:t>
            </a:r>
            <a:r>
              <a:rPr lang="en-US" b="0" dirty="0"/>
              <a:t> </a:t>
            </a:r>
            <a:r>
              <a:rPr lang="pl-PL" b="0" dirty="0"/>
              <a:t>u kome je posebno istaknut jedan element </a:t>
            </a:r>
            <a:r>
              <a:rPr lang="en-US" b="0" dirty="0"/>
              <a:t>(</a:t>
            </a:r>
            <a:r>
              <a:rPr lang="sr-Latn-RS" b="0" dirty="0"/>
              <a:t>„koje poseduje ili kontroliše</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 </a:t>
            </a:r>
            <a:r>
              <a:rPr lang="en-US" dirty="0" err="1"/>
              <a:t>desne</a:t>
            </a:r>
            <a:r>
              <a:rPr lang="en-US" dirty="0"/>
              <a:t> </a:t>
            </a:r>
            <a:r>
              <a:rPr lang="en-US" dirty="0" err="1"/>
              <a:t>strane</a:t>
            </a:r>
            <a:r>
              <a:rPr lang="en-US" dirty="0"/>
              <a:t>, </a:t>
            </a:r>
            <a:r>
              <a:rPr lang="en-US" dirty="0" err="1"/>
              <a:t>na</a:t>
            </a:r>
            <a:r>
              <a:rPr lang="en-US" dirty="0"/>
              <a:t> </a:t>
            </a:r>
            <a:r>
              <a:rPr lang="en-US" dirty="0" err="1"/>
              <a:t>slajdu</a:t>
            </a:r>
            <a:r>
              <a:rPr lang="en-US" dirty="0"/>
              <a:t> se </a:t>
            </a:r>
            <a:r>
              <a:rPr lang="en-US" dirty="0" err="1"/>
              <a:t>daje</a:t>
            </a:r>
            <a:r>
              <a:rPr lang="en-US" dirty="0"/>
              <a:t> </a:t>
            </a:r>
            <a:r>
              <a:rPr lang="en-US" dirty="0" err="1"/>
              <a:t>objašnjenje</a:t>
            </a:r>
            <a:r>
              <a:rPr lang="en-US" dirty="0"/>
              <a:t> </a:t>
            </a:r>
            <a:r>
              <a:rPr lang="sr-Latn-RS" dirty="0"/>
              <a:t>tog posebno </a:t>
            </a:r>
            <a:r>
              <a:rPr lang="en-US" dirty="0" err="1"/>
              <a:t>istaknutog</a:t>
            </a:r>
            <a:r>
              <a:rPr lang="en-US" dirty="0"/>
              <a:t> </a:t>
            </a:r>
            <a:r>
              <a:rPr lang="en-US" dirty="0" err="1"/>
              <a:t>elementa</a:t>
            </a:r>
            <a:endParaRPr lang="en-US" baseline="0" dirty="0"/>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GB" dirty="0" err="1"/>
              <a:t>Nadležni</a:t>
            </a:r>
            <a:r>
              <a:rPr lang="en-GB" dirty="0"/>
              <a:t> organ</a:t>
            </a:r>
            <a:r>
              <a:rPr lang="en-GB" baseline="0" dirty="0"/>
              <a:t> </a:t>
            </a:r>
            <a:r>
              <a:rPr lang="sr-Latn-RS" baseline="0" dirty="0"/>
              <a:t>može samo da naredi nekom licu da dostavi </a:t>
            </a:r>
            <a:r>
              <a:rPr lang="en-GB" baseline="0" dirty="0" err="1"/>
              <a:t>računarsk</a:t>
            </a:r>
            <a:r>
              <a:rPr lang="sr-Latn-RS" baseline="0" dirty="0"/>
              <a:t>e</a:t>
            </a:r>
            <a:r>
              <a:rPr lang="en-GB" baseline="0" dirty="0"/>
              <a:t> </a:t>
            </a:r>
            <a:r>
              <a:rPr lang="en-GB" baseline="0" dirty="0" err="1"/>
              <a:t>poda</a:t>
            </a:r>
            <a:r>
              <a:rPr lang="sr-Latn-RS" baseline="0" dirty="0" err="1"/>
              <a:t>tke</a:t>
            </a:r>
            <a:r>
              <a:rPr lang="en-GB" baseline="0" dirty="0"/>
              <a:t> </a:t>
            </a:r>
            <a:r>
              <a:rPr lang="sr-Latn-RS" baseline="0" dirty="0"/>
              <a:t>kada su ti definisani </a:t>
            </a:r>
            <a:r>
              <a:rPr lang="en-GB" baseline="0" dirty="0" err="1"/>
              <a:t>računarski</a:t>
            </a:r>
            <a:r>
              <a:rPr lang="en-GB" baseline="0" dirty="0"/>
              <a:t> </a:t>
            </a:r>
            <a:r>
              <a:rPr lang="en-GB" baseline="0" dirty="0" err="1"/>
              <a:t>podaci</a:t>
            </a:r>
            <a:r>
              <a:rPr lang="en-GB" baseline="0" dirty="0"/>
              <a:t> </a:t>
            </a:r>
            <a:r>
              <a:rPr lang="sr-Latn-RS" baseline="0" dirty="0"/>
              <a:t>ili u posedu ili pod kontrolom tog lica</a:t>
            </a:r>
            <a:r>
              <a:rPr lang="en-GB" baseline="0" dirty="0"/>
              <a:t>. </a:t>
            </a:r>
            <a:r>
              <a:rPr lang="sr-Latn-RS" baseline="0" dirty="0"/>
              <a:t>Na ovom slajdu se pravi razlika između </a:t>
            </a:r>
            <a:r>
              <a:rPr lang="en-GB" baseline="0" dirty="0"/>
              <a:t>posed</a:t>
            </a:r>
            <a:r>
              <a:rPr lang="sr-Latn-RS" baseline="0" dirty="0"/>
              <a:t>a</a:t>
            </a:r>
            <a:r>
              <a:rPr lang="en-GB" baseline="0" dirty="0"/>
              <a:t> (</a:t>
            </a:r>
            <a:r>
              <a:rPr lang="en-GB" baseline="0" dirty="0" err="1"/>
              <a:t>tj</a:t>
            </a:r>
            <a:r>
              <a:rPr lang="en-GB" baseline="0" dirty="0"/>
              <a:t>. </a:t>
            </a:r>
            <a:r>
              <a:rPr lang="sr-Latn-RS" baseline="0" dirty="0" err="1"/>
              <a:t>tj</a:t>
            </a:r>
            <a:r>
              <a:rPr lang="sr-Latn-RS" baseline="0" dirty="0"/>
              <a:t> fizičkog poseda</a:t>
            </a:r>
            <a:r>
              <a:rPr lang="en-GB" baseline="0" dirty="0"/>
              <a:t>) </a:t>
            </a:r>
            <a:r>
              <a:rPr lang="en-GB" baseline="0" dirty="0" err="1"/>
              <a:t>i</a:t>
            </a:r>
            <a:r>
              <a:rPr lang="en-GB" baseline="0" dirty="0"/>
              <a:t> </a:t>
            </a:r>
            <a:r>
              <a:rPr lang="en-GB" baseline="0" dirty="0" err="1"/>
              <a:t>kontrol</a:t>
            </a:r>
            <a:r>
              <a:rPr lang="sr-Latn-RS" baseline="0" dirty="0"/>
              <a:t>e</a:t>
            </a:r>
            <a:r>
              <a:rPr lang="en-GB" baseline="0" dirty="0"/>
              <a:t> (</a:t>
            </a:r>
            <a:r>
              <a:rPr lang="en-GB" baseline="0" dirty="0" err="1"/>
              <a:t>tj</a:t>
            </a:r>
            <a:r>
              <a:rPr lang="en-GB" baseline="0" dirty="0"/>
              <a:t>. </a:t>
            </a:r>
            <a:r>
              <a:rPr lang="sr-Latn-RS" baseline="0" dirty="0"/>
              <a:t>slobodne</a:t>
            </a:r>
            <a:r>
              <a:rPr lang="en-GB" baseline="0" dirty="0"/>
              <a:t> </a:t>
            </a:r>
            <a:r>
              <a:rPr lang="en-GB" baseline="0" dirty="0" err="1"/>
              <a:t>kontrol</a:t>
            </a:r>
            <a:r>
              <a:rPr lang="sr-Latn-RS" baseline="0" dirty="0"/>
              <a:t>e nad podacima</a:t>
            </a:r>
            <a:r>
              <a:rPr lang="en-GB" baseline="0" dirty="0"/>
              <a:t>, </a:t>
            </a:r>
            <a:r>
              <a:rPr lang="sr-Latn-RS" baseline="0" dirty="0"/>
              <a:t>čak i ako oni možda nisu u njegovom fizičkom posedu</a:t>
            </a:r>
            <a:r>
              <a:rPr lang="en-GB" baseline="0" dirty="0"/>
              <a:t>). </a:t>
            </a:r>
            <a:endParaRPr lang="aa-ET" dirty="0"/>
          </a:p>
          <a:p>
            <a:endParaRPr lang="aa-ET"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2823135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 </a:t>
            </a:r>
            <a:r>
              <a:rPr lang="en-US" b="0" dirty="0" err="1"/>
              <a:t>leve</a:t>
            </a:r>
            <a:r>
              <a:rPr lang="en-US" b="0" dirty="0"/>
              <a:t> </a:t>
            </a:r>
            <a:r>
              <a:rPr lang="en-US" b="0" dirty="0" err="1"/>
              <a:t>strane</a:t>
            </a:r>
            <a:r>
              <a:rPr lang="en-US" b="0" dirty="0"/>
              <a:t>, </a:t>
            </a:r>
            <a:r>
              <a:rPr lang="sr-Latn-RS" b="0" dirty="0"/>
              <a:t>na slajdu je prikazan tekst člana</a:t>
            </a:r>
            <a:r>
              <a:rPr lang="en-US" b="0" dirty="0"/>
              <a:t> 18</a:t>
            </a:r>
            <a:r>
              <a:rPr lang="sr-Latn-RS" b="0" dirty="0"/>
              <a:t>,</a:t>
            </a:r>
            <a:r>
              <a:rPr lang="en-US" b="0" dirty="0"/>
              <a:t> </a:t>
            </a:r>
            <a:r>
              <a:rPr lang="en-US" b="0" dirty="0" err="1"/>
              <a:t>Budimpeštanske</a:t>
            </a:r>
            <a:r>
              <a:rPr lang="en-US" b="0" dirty="0"/>
              <a:t> </a:t>
            </a:r>
            <a:r>
              <a:rPr lang="en-US" b="0" dirty="0" err="1"/>
              <a:t>konvencije</a:t>
            </a:r>
            <a:r>
              <a:rPr lang="en-US" b="0" dirty="0"/>
              <a:t> </a:t>
            </a:r>
            <a:r>
              <a:rPr lang="pl-PL" b="0" dirty="0"/>
              <a:t>u kome je posebno istaknut jedan element </a:t>
            </a:r>
            <a:r>
              <a:rPr lang="en-US" b="0" dirty="0"/>
              <a:t>(</a:t>
            </a:r>
            <a:r>
              <a:rPr lang="sr-Latn-RS" b="0" dirty="0"/>
              <a:t>„</a:t>
            </a:r>
            <a:r>
              <a:rPr lang="sr-Latn-RS" sz="1200" b="0" dirty="0">
                <a:solidFill>
                  <a:srgbClr val="FF0000"/>
                </a:solidFill>
              </a:rPr>
              <a:t>sačuvani u računarskom sistemu ili na medijumu za čuvanje računarskih podataka</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 </a:t>
            </a:r>
            <a:r>
              <a:rPr lang="en-US" dirty="0" err="1"/>
              <a:t>desne</a:t>
            </a:r>
            <a:r>
              <a:rPr lang="en-US" dirty="0"/>
              <a:t> </a:t>
            </a:r>
            <a:r>
              <a:rPr lang="en-US" dirty="0" err="1"/>
              <a:t>strane</a:t>
            </a:r>
            <a:r>
              <a:rPr lang="en-US" dirty="0"/>
              <a:t>, </a:t>
            </a:r>
            <a:r>
              <a:rPr lang="en-US" dirty="0" err="1"/>
              <a:t>na</a:t>
            </a:r>
            <a:r>
              <a:rPr lang="en-US" dirty="0"/>
              <a:t> </a:t>
            </a:r>
            <a:r>
              <a:rPr lang="en-US" dirty="0" err="1"/>
              <a:t>slajdu</a:t>
            </a:r>
            <a:r>
              <a:rPr lang="en-US" dirty="0"/>
              <a:t> se </a:t>
            </a:r>
            <a:r>
              <a:rPr lang="en-US" dirty="0" err="1"/>
              <a:t>daje</a:t>
            </a:r>
            <a:r>
              <a:rPr lang="en-US" dirty="0"/>
              <a:t> </a:t>
            </a:r>
            <a:r>
              <a:rPr lang="en-US" dirty="0" err="1"/>
              <a:t>objašnjenje</a:t>
            </a:r>
            <a:r>
              <a:rPr lang="en-US" dirty="0"/>
              <a:t> </a:t>
            </a:r>
            <a:r>
              <a:rPr lang="sr-Latn-RS" dirty="0"/>
              <a:t>tog posebno </a:t>
            </a:r>
            <a:r>
              <a:rPr lang="en-US" dirty="0" err="1"/>
              <a:t>istaknutog</a:t>
            </a:r>
            <a:r>
              <a:rPr lang="en-US" dirty="0"/>
              <a:t> </a:t>
            </a:r>
            <a:r>
              <a:rPr lang="en-US" dirty="0" err="1"/>
              <a:t>elementa</a:t>
            </a:r>
            <a:endParaRPr lang="en-US" baseline="0" dirty="0"/>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N</a:t>
            </a:r>
            <a:r>
              <a:rPr lang="en-US" dirty="0" err="1"/>
              <a:t>aredbe</a:t>
            </a:r>
            <a:r>
              <a:rPr lang="en-US" dirty="0"/>
              <a:t> za </a:t>
            </a:r>
            <a:r>
              <a:rPr lang="en-US" dirty="0" err="1"/>
              <a:t>dostavljanje</a:t>
            </a:r>
            <a:r>
              <a:rPr lang="en-US" dirty="0"/>
              <a:t> </a:t>
            </a:r>
            <a:r>
              <a:rPr lang="en-US" dirty="0" err="1"/>
              <a:t>podataka</a:t>
            </a:r>
            <a:r>
              <a:rPr lang="en-US" baseline="0" dirty="0"/>
              <a:t> </a:t>
            </a:r>
            <a:r>
              <a:rPr lang="sr-Latn-RS" baseline="0" dirty="0"/>
              <a:t>mogu da se izdaju samo u odnosu na postojeće podatke koji se ili u računarskom sistemu ili na medijumu za čuvanje računarskih podataka</a:t>
            </a:r>
            <a:r>
              <a:rPr lang="en-US" baseline="0" dirty="0"/>
              <a:t>. </a:t>
            </a:r>
            <a:r>
              <a:rPr lang="sr-Latn-RS" baseline="0" dirty="0"/>
              <a:t>Ne može se koristiti da bi se nekom licu naložilo da zadržava podatke</a:t>
            </a:r>
            <a:r>
              <a:rPr lang="en-US" baseline="0" dirty="0"/>
              <a:t>; </a:t>
            </a:r>
            <a:r>
              <a:rPr lang="en-US" baseline="0" dirty="0" err="1"/>
              <a:t>ili</a:t>
            </a:r>
            <a:r>
              <a:rPr lang="en-US" baseline="0" dirty="0"/>
              <a:t> </a:t>
            </a:r>
            <a:r>
              <a:rPr lang="sr-Latn-RS" baseline="0" dirty="0"/>
              <a:t>da dostavi podatke koji će nastati nekog budućeg dana</a:t>
            </a:r>
            <a:r>
              <a:rPr lang="en-US" baseline="0" dirty="0"/>
              <a:t>.</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608812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 </a:t>
            </a:r>
            <a:r>
              <a:rPr lang="en-US" b="0" dirty="0" err="1"/>
              <a:t>leve</a:t>
            </a:r>
            <a:r>
              <a:rPr lang="en-US" b="0" dirty="0"/>
              <a:t> </a:t>
            </a:r>
            <a:r>
              <a:rPr lang="en-US" b="0" dirty="0" err="1"/>
              <a:t>strane</a:t>
            </a:r>
            <a:r>
              <a:rPr lang="en-US" b="0" dirty="0"/>
              <a:t>, </a:t>
            </a:r>
            <a:r>
              <a:rPr lang="sr-Latn-RS" b="0" dirty="0"/>
              <a:t>na slajdu je prikazan tekst člana</a:t>
            </a:r>
            <a:r>
              <a:rPr lang="en-US" b="0" dirty="0"/>
              <a:t> 18</a:t>
            </a:r>
            <a:r>
              <a:rPr lang="sr-Latn-RS" b="0" dirty="0"/>
              <a:t>,</a:t>
            </a:r>
            <a:r>
              <a:rPr lang="en-US" b="0" dirty="0"/>
              <a:t> </a:t>
            </a:r>
            <a:r>
              <a:rPr lang="en-US" b="0" dirty="0" err="1"/>
              <a:t>Budimpeštanske</a:t>
            </a:r>
            <a:r>
              <a:rPr lang="en-US" b="0" dirty="0"/>
              <a:t> </a:t>
            </a:r>
            <a:r>
              <a:rPr lang="en-US" b="0" dirty="0" err="1"/>
              <a:t>konvencije</a:t>
            </a:r>
            <a:r>
              <a:rPr lang="en-US" b="0" dirty="0"/>
              <a:t> </a:t>
            </a:r>
            <a:r>
              <a:rPr lang="pl-PL" b="0" dirty="0"/>
              <a:t>u kome je posebno istaknut jedan element </a:t>
            </a:r>
            <a:r>
              <a:rPr lang="en-US" b="0" dirty="0"/>
              <a:t>(</a:t>
            </a:r>
            <a:r>
              <a:rPr lang="sr-Latn-RS" b="0" dirty="0"/>
              <a:t>„preda podatke o pretplatniku</a:t>
            </a:r>
            <a:r>
              <a:rPr lang="en-US" dirty="0"/>
              <a:t>”).</a:t>
            </a:r>
            <a:endParaRPr lang="sr-Latn-RS"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 </a:t>
            </a:r>
            <a:r>
              <a:rPr lang="en-US" dirty="0" err="1"/>
              <a:t>desne</a:t>
            </a:r>
            <a:r>
              <a:rPr lang="en-US" dirty="0"/>
              <a:t> </a:t>
            </a:r>
            <a:r>
              <a:rPr lang="en-US" dirty="0" err="1"/>
              <a:t>strane</a:t>
            </a:r>
            <a:r>
              <a:rPr lang="en-US" dirty="0"/>
              <a:t>, </a:t>
            </a:r>
            <a:r>
              <a:rPr lang="en-US" dirty="0" err="1"/>
              <a:t>na</a:t>
            </a:r>
            <a:r>
              <a:rPr lang="en-US" dirty="0"/>
              <a:t> </a:t>
            </a:r>
            <a:r>
              <a:rPr lang="en-US" dirty="0" err="1"/>
              <a:t>slajdu</a:t>
            </a:r>
            <a:r>
              <a:rPr lang="en-US" dirty="0"/>
              <a:t> se </a:t>
            </a:r>
            <a:r>
              <a:rPr lang="en-US" dirty="0" err="1"/>
              <a:t>daje</a:t>
            </a:r>
            <a:r>
              <a:rPr lang="en-US" dirty="0"/>
              <a:t> </a:t>
            </a:r>
            <a:r>
              <a:rPr lang="en-US" dirty="0" err="1"/>
              <a:t>objašnjenje</a:t>
            </a:r>
            <a:r>
              <a:rPr lang="en-US" dirty="0"/>
              <a:t> </a:t>
            </a:r>
            <a:r>
              <a:rPr lang="sr-Latn-RS" dirty="0"/>
              <a:t>tog posebno </a:t>
            </a:r>
            <a:r>
              <a:rPr lang="en-US" dirty="0" err="1"/>
              <a:t>istaknutog</a:t>
            </a:r>
            <a:r>
              <a:rPr lang="en-US" dirty="0"/>
              <a:t> </a:t>
            </a:r>
            <a:r>
              <a:rPr lang="en-US" dirty="0" err="1"/>
              <a:t>elementa</a:t>
            </a:r>
            <a:endParaRPr lang="en-US" baseline="0" dirty="0"/>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Na ovom slajdu dato je objašnjenje </a:t>
            </a:r>
            <a:r>
              <a:rPr lang="en-US" baseline="0" dirty="0" err="1"/>
              <a:t>definicije</a:t>
            </a:r>
            <a:r>
              <a:rPr lang="en-US" baseline="0" dirty="0"/>
              <a:t> </a:t>
            </a:r>
            <a:r>
              <a:rPr lang="en-US" baseline="0" dirty="0" err="1"/>
              <a:t>podataka</a:t>
            </a:r>
            <a:r>
              <a:rPr lang="en-US" baseline="0" dirty="0"/>
              <a:t> o </a:t>
            </a:r>
            <a:r>
              <a:rPr lang="en-US" baseline="0" dirty="0" err="1"/>
              <a:t>pretplatniku</a:t>
            </a:r>
            <a:r>
              <a:rPr lang="en-US" baseline="0" dirty="0"/>
              <a:t> </a:t>
            </a:r>
            <a:r>
              <a:rPr lang="sr-Latn-RS" baseline="0" dirty="0"/>
              <a:t>prema</a:t>
            </a:r>
            <a:r>
              <a:rPr lang="en-US" baseline="0" dirty="0"/>
              <a:t> </a:t>
            </a:r>
            <a:r>
              <a:rPr lang="sr-Latn-RS" baseline="0" dirty="0"/>
              <a:t>članu</a:t>
            </a:r>
            <a:r>
              <a:rPr lang="en-US" baseline="0" dirty="0"/>
              <a:t> 18</a:t>
            </a:r>
            <a:r>
              <a:rPr lang="sr-Latn-RS" baseline="0" dirty="0"/>
              <a:t>.</a:t>
            </a:r>
            <a:r>
              <a:rPr lang="en-US" baseline="0" dirty="0"/>
              <a:t> </a:t>
            </a:r>
            <a:r>
              <a:rPr lang="en-US" baseline="0" dirty="0" err="1"/>
              <a:t>Budimpeštanske</a:t>
            </a:r>
            <a:r>
              <a:rPr lang="en-US" baseline="0" dirty="0"/>
              <a:t> </a:t>
            </a:r>
            <a:r>
              <a:rPr lang="en-US" baseline="0" dirty="0" err="1"/>
              <a:t>konvencije</a:t>
            </a:r>
            <a:r>
              <a:rPr lang="en-US" baseline="0" dirty="0"/>
              <a:t>. </a:t>
            </a:r>
            <a:r>
              <a:rPr lang="sr-Latn-RS" baseline="0" dirty="0"/>
              <a:t>Važno je napomenuti da </a:t>
            </a:r>
            <a:r>
              <a:rPr lang="en-US" baseline="0" dirty="0" err="1"/>
              <a:t>podaci</a:t>
            </a:r>
            <a:r>
              <a:rPr lang="en-US" baseline="0" dirty="0"/>
              <a:t> o </a:t>
            </a:r>
            <a:r>
              <a:rPr lang="en-US" baseline="0" dirty="0" err="1"/>
              <a:t>pretplatniku</a:t>
            </a:r>
            <a:r>
              <a:rPr lang="en-US" baseline="0" dirty="0"/>
              <a:t> </a:t>
            </a:r>
            <a:r>
              <a:rPr lang="sr-Latn-RS" baseline="0" dirty="0"/>
              <a:t>ne moraju neophodno biti u formi </a:t>
            </a:r>
            <a:r>
              <a:rPr lang="en-US" baseline="0" dirty="0" err="1"/>
              <a:t>računarskih</a:t>
            </a:r>
            <a:r>
              <a:rPr lang="en-US" baseline="0" dirty="0"/>
              <a:t> </a:t>
            </a:r>
            <a:r>
              <a:rPr lang="en-US" baseline="0" dirty="0" err="1"/>
              <a:t>podataka</a:t>
            </a:r>
            <a:r>
              <a:rPr lang="en-US" baseline="0" dirty="0"/>
              <a:t>; </a:t>
            </a:r>
            <a:r>
              <a:rPr lang="en-US" baseline="0" dirty="0" err="1"/>
              <a:t>i</a:t>
            </a:r>
            <a:r>
              <a:rPr lang="en-US" baseline="0" dirty="0"/>
              <a:t> </a:t>
            </a:r>
            <a:r>
              <a:rPr lang="sr-Latn-RS" baseline="0" dirty="0"/>
              <a:t>stoga obuhvataju fizičku evidenciju u posedu </a:t>
            </a:r>
            <a:r>
              <a:rPr lang="en-US" baseline="0" dirty="0" err="1"/>
              <a:t>davaoc</a:t>
            </a:r>
            <a:r>
              <a:rPr lang="sr-Latn-RS" baseline="0" dirty="0"/>
              <a:t>a</a:t>
            </a:r>
            <a:r>
              <a:rPr lang="en-US" baseline="0" dirty="0"/>
              <a:t> </a:t>
            </a:r>
            <a:r>
              <a:rPr lang="en-US" baseline="0" dirty="0" err="1"/>
              <a:t>uslug</a:t>
            </a:r>
            <a:r>
              <a:rPr lang="sr-Latn-RS" baseline="0" dirty="0"/>
              <a:t>a koja se </a:t>
            </a:r>
            <a:r>
              <a:rPr lang="sr-Latn-RS" baseline="0" dirty="0" err="1"/>
              <a:t>ondosi</a:t>
            </a:r>
            <a:r>
              <a:rPr lang="sr-Latn-RS" baseline="0" dirty="0"/>
              <a:t> na njihove </a:t>
            </a:r>
            <a:r>
              <a:rPr lang="en-US" baseline="0" dirty="0" err="1"/>
              <a:t>pretplatnik</a:t>
            </a:r>
            <a:r>
              <a:rPr lang="sr-Latn-RS" baseline="0" dirty="0"/>
              <a:t>e.</a:t>
            </a:r>
            <a:r>
              <a:rPr lang="en-US" baseline="0" dirty="0"/>
              <a:t> </a:t>
            </a:r>
            <a:endParaRPr lang="en-US" dirty="0"/>
          </a:p>
          <a:p>
            <a:endParaRPr lang="en-US"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053556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 </a:t>
            </a:r>
            <a:r>
              <a:rPr lang="en-US" b="0" dirty="0" err="1"/>
              <a:t>leve</a:t>
            </a:r>
            <a:r>
              <a:rPr lang="en-US" b="0" dirty="0"/>
              <a:t> </a:t>
            </a:r>
            <a:r>
              <a:rPr lang="en-US" b="0" dirty="0" err="1"/>
              <a:t>strane</a:t>
            </a:r>
            <a:r>
              <a:rPr lang="en-US" b="0" dirty="0"/>
              <a:t>, </a:t>
            </a:r>
            <a:r>
              <a:rPr lang="sr-Latn-RS" b="0" dirty="0"/>
              <a:t>na slajdu je prikazan tekst člana</a:t>
            </a:r>
            <a:r>
              <a:rPr lang="en-US" b="0" dirty="0"/>
              <a:t> 18</a:t>
            </a:r>
            <a:r>
              <a:rPr lang="sr-Latn-RS" b="0" dirty="0"/>
              <a:t>,</a:t>
            </a:r>
            <a:r>
              <a:rPr lang="en-US" b="0" dirty="0"/>
              <a:t> </a:t>
            </a:r>
            <a:r>
              <a:rPr lang="en-US" b="0" dirty="0" err="1"/>
              <a:t>Budimpeštanske</a:t>
            </a:r>
            <a:r>
              <a:rPr lang="en-US" b="0" dirty="0"/>
              <a:t> </a:t>
            </a:r>
            <a:r>
              <a:rPr lang="en-US" b="0" dirty="0" err="1"/>
              <a:t>konvencije</a:t>
            </a:r>
            <a:r>
              <a:rPr lang="en-US" b="0" dirty="0"/>
              <a:t> </a:t>
            </a:r>
            <a:r>
              <a:rPr lang="pl-PL" b="0" dirty="0"/>
              <a:t>u kome je posebno istaknut jedan element </a:t>
            </a:r>
            <a:r>
              <a:rPr lang="en-US" b="0" dirty="0"/>
              <a:t>(</a:t>
            </a:r>
            <a:r>
              <a:rPr lang="sr-Latn-RS" b="0" dirty="0"/>
              <a:t>„koji se odnose na usluge</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 </a:t>
            </a:r>
            <a:r>
              <a:rPr lang="en-US" dirty="0" err="1"/>
              <a:t>desne</a:t>
            </a:r>
            <a:r>
              <a:rPr lang="en-US" dirty="0"/>
              <a:t> </a:t>
            </a:r>
            <a:r>
              <a:rPr lang="en-US" dirty="0" err="1"/>
              <a:t>strane</a:t>
            </a:r>
            <a:r>
              <a:rPr lang="en-US" dirty="0"/>
              <a:t>, </a:t>
            </a:r>
            <a:r>
              <a:rPr lang="en-US" dirty="0" err="1"/>
              <a:t>na</a:t>
            </a:r>
            <a:r>
              <a:rPr lang="en-US" dirty="0"/>
              <a:t> </a:t>
            </a:r>
            <a:r>
              <a:rPr lang="en-US" dirty="0" err="1"/>
              <a:t>slajdu</a:t>
            </a:r>
            <a:r>
              <a:rPr lang="en-US" dirty="0"/>
              <a:t> se </a:t>
            </a:r>
            <a:r>
              <a:rPr lang="en-US" dirty="0" err="1"/>
              <a:t>daje</a:t>
            </a:r>
            <a:r>
              <a:rPr lang="en-US" dirty="0"/>
              <a:t> </a:t>
            </a:r>
            <a:r>
              <a:rPr lang="en-US" dirty="0" err="1"/>
              <a:t>objašnjenje</a:t>
            </a:r>
            <a:r>
              <a:rPr lang="en-US" dirty="0"/>
              <a:t> </a:t>
            </a:r>
            <a:r>
              <a:rPr lang="sr-Latn-RS" dirty="0"/>
              <a:t>tog posebno </a:t>
            </a:r>
            <a:r>
              <a:rPr lang="en-US" dirty="0" err="1"/>
              <a:t>istaknutog</a:t>
            </a:r>
            <a:r>
              <a:rPr lang="en-US" dirty="0"/>
              <a:t> </a:t>
            </a:r>
            <a:r>
              <a:rPr lang="en-US" dirty="0" err="1"/>
              <a:t>elementa</a:t>
            </a:r>
            <a:endParaRPr lang="en-US" baseline="0" dirty="0"/>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Ovim se ograničava obuhvat podataka o </a:t>
            </a:r>
            <a:r>
              <a:rPr lang="en-US" baseline="0" dirty="0" err="1"/>
              <a:t>pretplatniku</a:t>
            </a:r>
            <a:r>
              <a:rPr lang="en-US" baseline="0" dirty="0"/>
              <a:t> </a:t>
            </a:r>
            <a:r>
              <a:rPr lang="sr-Latn-RS" baseline="0" dirty="0"/>
              <a:t>koji može biti predmet </a:t>
            </a:r>
            <a:r>
              <a:rPr lang="en-US" baseline="0" dirty="0" err="1"/>
              <a:t>naredb</a:t>
            </a:r>
            <a:r>
              <a:rPr lang="sr-Latn-RS" baseline="0" dirty="0"/>
              <a:t>e</a:t>
            </a:r>
            <a:r>
              <a:rPr lang="en-US" baseline="0" dirty="0"/>
              <a:t> za </a:t>
            </a:r>
            <a:r>
              <a:rPr lang="en-US" baseline="0" dirty="0" err="1"/>
              <a:t>dostavljanje</a:t>
            </a:r>
            <a:r>
              <a:rPr lang="en-US" baseline="0" dirty="0"/>
              <a:t> </a:t>
            </a:r>
            <a:r>
              <a:rPr lang="en-US" baseline="0" dirty="0" err="1"/>
              <a:t>podataka</a:t>
            </a:r>
            <a:r>
              <a:rPr lang="en-US" baseline="0" dirty="0"/>
              <a:t> </a:t>
            </a:r>
            <a:r>
              <a:rPr lang="sr-Latn-RS" baseline="0" dirty="0"/>
              <a:t>na one podatke </a:t>
            </a:r>
            <a:r>
              <a:rPr lang="en-US" baseline="0" dirty="0"/>
              <a:t>o </a:t>
            </a:r>
            <a:r>
              <a:rPr lang="en-US" baseline="0" dirty="0" err="1"/>
              <a:t>pretplatniku</a:t>
            </a:r>
            <a:r>
              <a:rPr lang="en-US" baseline="0" dirty="0"/>
              <a:t> </a:t>
            </a:r>
            <a:r>
              <a:rPr lang="sr-Latn-RS" baseline="0" dirty="0"/>
              <a:t>koji su povezani sa </a:t>
            </a:r>
            <a:r>
              <a:rPr lang="en-US" baseline="0" dirty="0" err="1"/>
              <a:t>uslug</a:t>
            </a:r>
            <a:r>
              <a:rPr lang="sr-Latn-RS" baseline="0" dirty="0"/>
              <a:t>ama koje </a:t>
            </a:r>
            <a:r>
              <a:rPr lang="en-US" baseline="0" dirty="0" err="1"/>
              <a:t>davalac</a:t>
            </a:r>
            <a:r>
              <a:rPr lang="en-US" baseline="0" dirty="0"/>
              <a:t> </a:t>
            </a:r>
            <a:r>
              <a:rPr lang="en-US" baseline="0" dirty="0" err="1"/>
              <a:t>uslug</a:t>
            </a:r>
            <a:r>
              <a:rPr lang="sr-Latn-RS" baseline="0" dirty="0"/>
              <a:t>a pruža na teritoriji</a:t>
            </a:r>
            <a:r>
              <a:rPr lang="en-US" baseline="0" dirty="0"/>
              <a:t>.</a:t>
            </a:r>
            <a:endParaRPr lang="en-US" dirty="0"/>
          </a:p>
          <a:p>
            <a:endParaRPr lang="aa-ET"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4178482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 </a:t>
            </a:r>
            <a:r>
              <a:rPr lang="en-US" b="0" dirty="0" err="1"/>
              <a:t>leve</a:t>
            </a:r>
            <a:r>
              <a:rPr lang="en-US" b="0" dirty="0"/>
              <a:t> </a:t>
            </a:r>
            <a:r>
              <a:rPr lang="en-US" b="0" dirty="0" err="1"/>
              <a:t>strane</a:t>
            </a:r>
            <a:r>
              <a:rPr lang="en-US" b="0" dirty="0"/>
              <a:t>, </a:t>
            </a:r>
            <a:r>
              <a:rPr lang="sr-Latn-RS" b="0" dirty="0"/>
              <a:t>na slajdu je prikazan tekst člana</a:t>
            </a:r>
            <a:r>
              <a:rPr lang="en-US" b="0" dirty="0"/>
              <a:t> 18</a:t>
            </a:r>
            <a:r>
              <a:rPr lang="sr-Latn-RS" b="0" dirty="0"/>
              <a:t>,</a:t>
            </a:r>
            <a:r>
              <a:rPr lang="en-US" b="0" dirty="0"/>
              <a:t> </a:t>
            </a:r>
            <a:r>
              <a:rPr lang="en-US" b="0" dirty="0" err="1"/>
              <a:t>Budimpeštanske</a:t>
            </a:r>
            <a:r>
              <a:rPr lang="en-US" b="0" dirty="0"/>
              <a:t> </a:t>
            </a:r>
            <a:r>
              <a:rPr lang="en-US" b="0" dirty="0" err="1"/>
              <a:t>konvencije</a:t>
            </a:r>
            <a:r>
              <a:rPr lang="en-US" b="0" dirty="0"/>
              <a:t> </a:t>
            </a:r>
            <a:r>
              <a:rPr lang="pl-PL" b="0" dirty="0"/>
              <a:t>u kome je posebno istaknut jedan element </a:t>
            </a:r>
            <a:r>
              <a:rPr lang="en-US" b="0" dirty="0"/>
              <a:t>(</a:t>
            </a:r>
            <a:r>
              <a:rPr lang="sr-Latn-RS" b="0" dirty="0"/>
              <a:t>„licu na svojoj teritoriji</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 </a:t>
            </a:r>
            <a:r>
              <a:rPr lang="en-US" dirty="0" err="1"/>
              <a:t>desne</a:t>
            </a:r>
            <a:r>
              <a:rPr lang="en-US" dirty="0"/>
              <a:t> </a:t>
            </a:r>
            <a:r>
              <a:rPr lang="en-US" dirty="0" err="1"/>
              <a:t>strane</a:t>
            </a:r>
            <a:r>
              <a:rPr lang="en-US" dirty="0"/>
              <a:t>, </a:t>
            </a:r>
            <a:r>
              <a:rPr lang="en-US" dirty="0" err="1"/>
              <a:t>na</a:t>
            </a:r>
            <a:r>
              <a:rPr lang="en-US" dirty="0"/>
              <a:t> </a:t>
            </a:r>
            <a:r>
              <a:rPr lang="en-US" dirty="0" err="1"/>
              <a:t>slajdu</a:t>
            </a:r>
            <a:r>
              <a:rPr lang="en-US" dirty="0"/>
              <a:t> se </a:t>
            </a:r>
            <a:r>
              <a:rPr lang="en-US" dirty="0" err="1"/>
              <a:t>daje</a:t>
            </a:r>
            <a:r>
              <a:rPr lang="en-US" dirty="0"/>
              <a:t> </a:t>
            </a:r>
            <a:r>
              <a:rPr lang="en-US" dirty="0" err="1"/>
              <a:t>objašnjenje</a:t>
            </a:r>
            <a:r>
              <a:rPr lang="en-US" dirty="0"/>
              <a:t> </a:t>
            </a:r>
            <a:r>
              <a:rPr lang="sr-Latn-RS" dirty="0"/>
              <a:t>tog posebno </a:t>
            </a:r>
            <a:r>
              <a:rPr lang="en-US" dirty="0" err="1"/>
              <a:t>istaknutog</a:t>
            </a:r>
            <a:r>
              <a:rPr lang="en-US" dirty="0"/>
              <a:t> </a:t>
            </a:r>
            <a:r>
              <a:rPr lang="en-US" dirty="0" err="1"/>
              <a:t>elementa</a:t>
            </a:r>
            <a:endParaRPr lang="en-US" baseline="0" dirty="0"/>
          </a:p>
          <a:p>
            <a:endParaRPr lang="aa-ET" dirty="0"/>
          </a:p>
          <a:p>
            <a:pPr marL="0" marR="0" indent="0" algn="l" defTabSz="457200" rtl="0" eaLnBrk="0" fontAlgn="base" latinLnBrk="0" hangingPunct="0">
              <a:lnSpc>
                <a:spcPct val="100000"/>
              </a:lnSpc>
              <a:spcBef>
                <a:spcPct val="30000"/>
              </a:spcBef>
              <a:spcAft>
                <a:spcPct val="0"/>
              </a:spcAft>
              <a:buClrTx/>
              <a:buSzTx/>
              <a:buFontTx/>
              <a:buNone/>
              <a:tabLst/>
              <a:defRPr/>
            </a:pPr>
            <a:r>
              <a:rPr lang="en-GB" dirty="0" err="1"/>
              <a:t>Nadležni</a:t>
            </a:r>
            <a:r>
              <a:rPr lang="en-GB" dirty="0"/>
              <a:t> organ</a:t>
            </a:r>
            <a:r>
              <a:rPr lang="en-GB" baseline="0" dirty="0"/>
              <a:t> </a:t>
            </a:r>
            <a:r>
              <a:rPr lang="sr-Latn-RS" baseline="0" dirty="0"/>
              <a:t>može samo da naredi nekom licu da dostavi </a:t>
            </a:r>
            <a:r>
              <a:rPr lang="en-GB" baseline="0" dirty="0" err="1"/>
              <a:t>računarsk</a:t>
            </a:r>
            <a:r>
              <a:rPr lang="sr-Latn-RS" baseline="0" dirty="0"/>
              <a:t>e</a:t>
            </a:r>
            <a:r>
              <a:rPr lang="en-GB" baseline="0" dirty="0"/>
              <a:t> </a:t>
            </a:r>
            <a:r>
              <a:rPr lang="en-GB" baseline="0" dirty="0" err="1"/>
              <a:t>poda</a:t>
            </a:r>
            <a:r>
              <a:rPr lang="sr-Latn-RS" baseline="0" dirty="0" err="1"/>
              <a:t>tke</a:t>
            </a:r>
            <a:r>
              <a:rPr lang="en-GB" baseline="0" dirty="0"/>
              <a:t> </a:t>
            </a:r>
            <a:r>
              <a:rPr lang="sr-Latn-RS" baseline="0" dirty="0"/>
              <a:t>kada su ti definisani </a:t>
            </a:r>
            <a:r>
              <a:rPr lang="en-GB" baseline="0" dirty="0" err="1"/>
              <a:t>računarski</a:t>
            </a:r>
            <a:r>
              <a:rPr lang="en-GB" baseline="0" dirty="0"/>
              <a:t> </a:t>
            </a:r>
            <a:r>
              <a:rPr lang="en-GB" baseline="0" dirty="0" err="1"/>
              <a:t>podaci</a:t>
            </a:r>
            <a:r>
              <a:rPr lang="en-GB" baseline="0" dirty="0"/>
              <a:t> </a:t>
            </a:r>
            <a:r>
              <a:rPr lang="sr-Latn-RS" baseline="0" dirty="0"/>
              <a:t>ili u posedu ili pod kontrolom tog lica</a:t>
            </a:r>
            <a:r>
              <a:rPr lang="en-GB" baseline="0" dirty="0"/>
              <a:t>. </a:t>
            </a:r>
            <a:r>
              <a:rPr lang="sr-Latn-RS" baseline="0" dirty="0"/>
              <a:t>Na ovom slajdu se pravi razlika između </a:t>
            </a:r>
            <a:r>
              <a:rPr lang="en-GB" baseline="0" dirty="0"/>
              <a:t>posed</a:t>
            </a:r>
            <a:r>
              <a:rPr lang="sr-Latn-RS" baseline="0" dirty="0"/>
              <a:t>a</a:t>
            </a:r>
            <a:r>
              <a:rPr lang="en-GB" baseline="0" dirty="0"/>
              <a:t> (</a:t>
            </a:r>
            <a:r>
              <a:rPr lang="en-GB" baseline="0" dirty="0" err="1"/>
              <a:t>tj</a:t>
            </a:r>
            <a:r>
              <a:rPr lang="en-GB" baseline="0" dirty="0"/>
              <a:t>. </a:t>
            </a:r>
            <a:r>
              <a:rPr lang="sr-Latn-RS" baseline="0" dirty="0" err="1"/>
              <a:t>tj</a:t>
            </a:r>
            <a:r>
              <a:rPr lang="sr-Latn-RS" baseline="0" dirty="0"/>
              <a:t> fizičkog poseda</a:t>
            </a:r>
            <a:r>
              <a:rPr lang="en-GB" baseline="0" dirty="0"/>
              <a:t>) </a:t>
            </a:r>
            <a:r>
              <a:rPr lang="en-GB" baseline="0" dirty="0" err="1"/>
              <a:t>i</a:t>
            </a:r>
            <a:r>
              <a:rPr lang="en-GB" baseline="0" dirty="0"/>
              <a:t> </a:t>
            </a:r>
            <a:r>
              <a:rPr lang="en-GB" baseline="0" dirty="0" err="1"/>
              <a:t>kontrol</a:t>
            </a:r>
            <a:r>
              <a:rPr lang="sr-Latn-RS" baseline="0" dirty="0"/>
              <a:t>e</a:t>
            </a:r>
            <a:r>
              <a:rPr lang="en-GB" baseline="0" dirty="0"/>
              <a:t> (</a:t>
            </a:r>
            <a:r>
              <a:rPr lang="en-GB" baseline="0" dirty="0" err="1"/>
              <a:t>tj</a:t>
            </a:r>
            <a:r>
              <a:rPr lang="en-GB" baseline="0" dirty="0"/>
              <a:t>. </a:t>
            </a:r>
            <a:r>
              <a:rPr lang="sr-Latn-RS" baseline="0" dirty="0"/>
              <a:t>slobodne</a:t>
            </a:r>
            <a:r>
              <a:rPr lang="en-GB" baseline="0" dirty="0"/>
              <a:t> </a:t>
            </a:r>
            <a:r>
              <a:rPr lang="en-GB" baseline="0" dirty="0" err="1"/>
              <a:t>kontrol</a:t>
            </a:r>
            <a:r>
              <a:rPr lang="sr-Latn-RS" baseline="0" dirty="0"/>
              <a:t>e nad podacima</a:t>
            </a:r>
            <a:r>
              <a:rPr lang="en-GB" baseline="0" dirty="0"/>
              <a:t>, </a:t>
            </a:r>
            <a:r>
              <a:rPr lang="sr-Latn-RS" baseline="0" dirty="0"/>
              <a:t>čak i ako oni možda nisu u njegovom fizičkom posedu</a:t>
            </a:r>
            <a:r>
              <a:rPr lang="en-GB" baseline="0" dirty="0"/>
              <a:t>). </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159544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200" noProof="0" dirty="0"/>
              <a:t>Ova sesija će biti podeljena u 6 delova.</a:t>
            </a:r>
          </a:p>
          <a:p>
            <a:r>
              <a:rPr lang="sr-Latn-RS" sz="1200" noProof="0" dirty="0"/>
              <a:t>U prvom delu sesije ćemo napraviti pregled ključnih definicija.</a:t>
            </a:r>
          </a:p>
          <a:p>
            <a:r>
              <a:rPr lang="sr-Latn-RS" sz="1200" noProof="0" dirty="0"/>
              <a:t>U drugom delu sesije ćemo se baviti saradnjom </a:t>
            </a:r>
            <a:r>
              <a:rPr lang="sr-Latn-RS" sz="1200" noProof="0"/>
              <a:t>sa domaćim </a:t>
            </a:r>
            <a:r>
              <a:rPr lang="sr-Latn-RS" sz="1200" noProof="0" dirty="0"/>
              <a:t>davaocima usluga.</a:t>
            </a:r>
          </a:p>
          <a:p>
            <a:r>
              <a:rPr lang="sr-Latn-RS" sz="1200" noProof="0" dirty="0"/>
              <a:t>U trećem delu sesije ćemo se baviti saradnjom sa inostranim davaocima usluga radi pribavljanja podataka. </a:t>
            </a:r>
          </a:p>
          <a:p>
            <a:r>
              <a:rPr lang="sr-Latn-RS" sz="1200" noProof="0" dirty="0"/>
              <a:t>U četvrtom delu sesije ćemo dati pregled saradnje sa inostranim davaocima usluga radi uklanjanja nelegalnog sadržaja.</a:t>
            </a:r>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noProof="0" dirty="0"/>
              <a:t>U petom delu sesije imamo Studiju slučaja.</a:t>
            </a:r>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noProof="0" dirty="0"/>
              <a:t>U šestom delu sesije rezimiraćemo ciljeve sesije.</a:t>
            </a:r>
          </a:p>
          <a:p>
            <a:endParaRPr lang="sr-Latn-RS"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dirty="0"/>
          </a:p>
        </p:txBody>
      </p:sp>
    </p:spTree>
    <p:extLst>
      <p:ext uri="{BB962C8B-B14F-4D97-AF65-F5344CB8AC3E}">
        <p14:creationId xmlns:p14="http://schemas.microsoft.com/office/powerpoint/2010/main" val="1407904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Tačan</a:t>
            </a:r>
            <a:r>
              <a:rPr lang="en-US" dirty="0"/>
              <a:t> </a:t>
            </a:r>
            <a:r>
              <a:rPr lang="en-US" dirty="0" err="1"/>
              <a:t>odgovor</a:t>
            </a:r>
            <a:r>
              <a:rPr lang="en-US" dirty="0"/>
              <a:t> je </a:t>
            </a:r>
            <a:r>
              <a:rPr lang="en-US" b="0" dirty="0"/>
              <a:t>c) </a:t>
            </a:r>
            <a:r>
              <a:rPr lang="pl-PL" b="0" dirty="0"/>
              <a:t>Prikupljanje podataka o saobraćaju u realnom vremenu</a:t>
            </a:r>
            <a:r>
              <a:rPr lang="en-US" b="0"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T</a:t>
            </a:r>
            <a:r>
              <a:rPr lang="sr-Latn-RS" b="0" dirty="0"/>
              <a:t>o je zbog toga što je obuhvat člana</a:t>
            </a:r>
            <a:r>
              <a:rPr lang="en-US" b="0" dirty="0"/>
              <a:t> 18</a:t>
            </a:r>
            <a:r>
              <a:rPr lang="sr-Latn-RS" b="0" dirty="0"/>
              <a:t>. ograničen na sačuvane </a:t>
            </a:r>
            <a:r>
              <a:rPr lang="en-US" b="0" dirty="0" err="1"/>
              <a:t>računarsk</a:t>
            </a:r>
            <a:r>
              <a:rPr lang="sr-Latn-RS" b="0" dirty="0"/>
              <a:t>e</a:t>
            </a:r>
            <a:r>
              <a:rPr lang="en-US" b="0" dirty="0"/>
              <a:t> </a:t>
            </a:r>
            <a:r>
              <a:rPr lang="en-US" b="0" dirty="0" err="1"/>
              <a:t>poda</a:t>
            </a:r>
            <a:r>
              <a:rPr lang="sr-Latn-RS" b="0" dirty="0" err="1"/>
              <a:t>tke</a:t>
            </a:r>
            <a:r>
              <a:rPr lang="en-US" b="0" dirty="0"/>
              <a:t> </a:t>
            </a:r>
            <a:r>
              <a:rPr lang="en-US" b="0" dirty="0" err="1"/>
              <a:t>i</a:t>
            </a:r>
            <a:r>
              <a:rPr lang="en-US" b="0" dirty="0"/>
              <a:t> </a:t>
            </a:r>
            <a:r>
              <a:rPr lang="en-US" b="0" dirty="0" err="1"/>
              <a:t>poda</a:t>
            </a:r>
            <a:r>
              <a:rPr lang="sr-Latn-RS" b="0" dirty="0" err="1"/>
              <a:t>tke</a:t>
            </a:r>
            <a:r>
              <a:rPr lang="en-US" b="0" dirty="0"/>
              <a:t> o </a:t>
            </a:r>
            <a:r>
              <a:rPr lang="en-US" b="0" dirty="0" err="1"/>
              <a:t>pretplatniku</a:t>
            </a:r>
            <a:r>
              <a:rPr lang="en-US" b="0" dirty="0"/>
              <a:t> </a:t>
            </a:r>
            <a:r>
              <a:rPr lang="en-US" b="0" dirty="0" err="1"/>
              <a:t>i</a:t>
            </a:r>
            <a:r>
              <a:rPr lang="en-US" b="0" dirty="0"/>
              <a:t> </a:t>
            </a:r>
            <a:r>
              <a:rPr lang="sr-Latn-RS" b="0" dirty="0"/>
              <a:t>ne bi omogućio prikupljanje podataka u realnom vremenu i presretanje podataka, za šta bi se morali koristiti član 20 i 21.</a:t>
            </a: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40526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Tačan</a:t>
            </a:r>
            <a:r>
              <a:rPr lang="en-US" dirty="0"/>
              <a:t> </a:t>
            </a:r>
            <a:r>
              <a:rPr lang="en-US" dirty="0" err="1"/>
              <a:t>odgovor</a:t>
            </a:r>
            <a:r>
              <a:rPr lang="en-US" dirty="0"/>
              <a:t> je </a:t>
            </a:r>
            <a:r>
              <a:rPr lang="en-US" b="0" dirty="0"/>
              <a:t>c) </a:t>
            </a:r>
            <a:r>
              <a:rPr lang="pl-PL" b="0" dirty="0"/>
              <a:t>Prikupljanje podataka o saobraćaju u realnom vremenu</a:t>
            </a:r>
            <a:r>
              <a:rPr lang="en-US" b="0"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T</a:t>
            </a:r>
            <a:r>
              <a:rPr lang="sr-Latn-RS" b="0" dirty="0"/>
              <a:t>o je zbog toga što je obuhvat člana</a:t>
            </a:r>
            <a:r>
              <a:rPr lang="en-US" b="0" dirty="0"/>
              <a:t> 18</a:t>
            </a:r>
            <a:r>
              <a:rPr lang="sr-Latn-RS" b="0" dirty="0"/>
              <a:t>. ograničen na sačuvane </a:t>
            </a:r>
            <a:r>
              <a:rPr lang="en-US" b="0" dirty="0" err="1"/>
              <a:t>računarsk</a:t>
            </a:r>
            <a:r>
              <a:rPr lang="sr-Latn-RS" b="0" dirty="0"/>
              <a:t>e</a:t>
            </a:r>
            <a:r>
              <a:rPr lang="en-US" b="0" dirty="0"/>
              <a:t> </a:t>
            </a:r>
            <a:r>
              <a:rPr lang="en-US" b="0" dirty="0" err="1"/>
              <a:t>poda</a:t>
            </a:r>
            <a:r>
              <a:rPr lang="sr-Latn-RS" b="0" dirty="0" err="1"/>
              <a:t>tke</a:t>
            </a:r>
            <a:r>
              <a:rPr lang="en-US" b="0" dirty="0"/>
              <a:t> </a:t>
            </a:r>
            <a:r>
              <a:rPr lang="en-US" b="0" dirty="0" err="1"/>
              <a:t>i</a:t>
            </a:r>
            <a:r>
              <a:rPr lang="en-US" b="0" dirty="0"/>
              <a:t> </a:t>
            </a:r>
            <a:r>
              <a:rPr lang="en-US" b="0" dirty="0" err="1"/>
              <a:t>poda</a:t>
            </a:r>
            <a:r>
              <a:rPr lang="sr-Latn-RS" b="0" dirty="0" err="1"/>
              <a:t>tke</a:t>
            </a:r>
            <a:r>
              <a:rPr lang="en-US" b="0" dirty="0"/>
              <a:t> o </a:t>
            </a:r>
            <a:r>
              <a:rPr lang="en-US" b="0" dirty="0" err="1"/>
              <a:t>pretplatniku</a:t>
            </a:r>
            <a:r>
              <a:rPr lang="en-US" b="0" dirty="0"/>
              <a:t> </a:t>
            </a:r>
            <a:r>
              <a:rPr lang="en-US" b="0" dirty="0" err="1"/>
              <a:t>i</a:t>
            </a:r>
            <a:r>
              <a:rPr lang="en-US" b="0" dirty="0"/>
              <a:t> </a:t>
            </a:r>
            <a:r>
              <a:rPr lang="sr-Latn-RS" b="0" dirty="0"/>
              <a:t>ne bi omogućio prikupljanje podataka u realnom vremenu i presretanje podataka, za šta bi se morali koristiti član 20 i 21.</a:t>
            </a: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1589980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U trećem delu će biti napravljen pregled </a:t>
            </a:r>
            <a:r>
              <a:rPr lang="en-US" dirty="0" err="1"/>
              <a:t>saradnj</a:t>
            </a:r>
            <a:r>
              <a:rPr lang="sr-Latn-RS" dirty="0"/>
              <a:t>e</a:t>
            </a:r>
            <a:r>
              <a:rPr lang="en-US" dirty="0"/>
              <a:t> </a:t>
            </a:r>
            <a:r>
              <a:rPr lang="en-US" dirty="0" err="1"/>
              <a:t>sa</a:t>
            </a:r>
            <a:r>
              <a:rPr lang="en-US" dirty="0"/>
              <a:t> </a:t>
            </a:r>
            <a:r>
              <a:rPr lang="en-US" dirty="0" err="1"/>
              <a:t>inostranim</a:t>
            </a:r>
            <a:r>
              <a:rPr lang="en-US" dirty="0"/>
              <a:t> </a:t>
            </a:r>
            <a:r>
              <a:rPr lang="en-US" dirty="0" err="1"/>
              <a:t>davaocima</a:t>
            </a:r>
            <a:r>
              <a:rPr lang="en-US" dirty="0"/>
              <a:t> </a:t>
            </a:r>
            <a:r>
              <a:rPr lang="en-US" dirty="0" err="1"/>
              <a:t>usluga</a:t>
            </a:r>
            <a:r>
              <a:rPr lang="en-US" dirty="0"/>
              <a:t> </a:t>
            </a:r>
            <a:r>
              <a:rPr lang="sr-Latn-RS" dirty="0"/>
              <a:t>u vezi sa </a:t>
            </a:r>
            <a:r>
              <a:rPr lang="en-US" dirty="0" err="1"/>
              <a:t>pribavljanje</a:t>
            </a:r>
            <a:r>
              <a:rPr lang="sr-Latn-RS" dirty="0"/>
              <a:t>m</a:t>
            </a:r>
            <a:r>
              <a:rPr lang="en-US" dirty="0"/>
              <a:t> </a:t>
            </a:r>
            <a:r>
              <a:rPr lang="en-US" dirty="0" err="1"/>
              <a:t>podataka</a:t>
            </a:r>
            <a:r>
              <a:rPr lang="en-US" dirty="0"/>
              <a:t> (</a:t>
            </a:r>
            <a:r>
              <a:rPr lang="en-US" dirty="0" err="1"/>
              <a:t>tj</a:t>
            </a:r>
            <a:r>
              <a:rPr lang="en-US" dirty="0"/>
              <a:t>. </a:t>
            </a:r>
            <a:r>
              <a:rPr lang="sr-Latn-RS" dirty="0"/>
              <a:t>pribavljanje </a:t>
            </a:r>
            <a:r>
              <a:rPr lang="en-US" dirty="0" err="1"/>
              <a:t>elektronski</a:t>
            </a:r>
            <a:r>
              <a:rPr lang="sr-Latn-RS" dirty="0"/>
              <a:t>h</a:t>
            </a:r>
            <a:r>
              <a:rPr lang="en-US" dirty="0"/>
              <a:t> </a:t>
            </a:r>
            <a:r>
              <a:rPr lang="en-US" dirty="0" err="1"/>
              <a:t>dokaz</a:t>
            </a:r>
            <a:r>
              <a:rPr lang="sr-Latn-RS" dirty="0"/>
              <a:t>a</a:t>
            </a:r>
            <a:r>
              <a:rPr lang="en-US" dirty="0"/>
              <a:t> od </a:t>
            </a:r>
            <a:r>
              <a:rPr lang="en-US" dirty="0" err="1"/>
              <a:t>davalaca</a:t>
            </a:r>
            <a:r>
              <a:rPr lang="en-US" dirty="0"/>
              <a:t> </a:t>
            </a:r>
            <a:r>
              <a:rPr lang="en-US" dirty="0" err="1"/>
              <a:t>usluga</a:t>
            </a:r>
            <a:r>
              <a:rPr lang="en-US" dirty="0"/>
              <a:t> </a:t>
            </a:r>
            <a:r>
              <a:rPr lang="sr-Latn-RS" dirty="0"/>
              <a:t>kada oni nemaju zakonsko prisustvo u zemlji koja traži dokaze</a:t>
            </a:r>
            <a:r>
              <a:rPr lang="en-US" dirty="0"/>
              <a:t>).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1409243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sr-Latn-RS" dirty="0"/>
              <a:t>S obzirom na globalni karakter </a:t>
            </a:r>
            <a:r>
              <a:rPr lang="en-US" dirty="0"/>
              <a:t>internet</a:t>
            </a:r>
            <a:r>
              <a:rPr lang="sr-Latn-RS" dirty="0"/>
              <a:t>a</a:t>
            </a:r>
            <a:r>
              <a:rPr lang="en-US" dirty="0"/>
              <a:t>, </a:t>
            </a:r>
            <a:r>
              <a:rPr lang="sr-Latn-RS" dirty="0"/>
              <a:t>nije neuobičajeno da bilo koji </a:t>
            </a:r>
            <a:r>
              <a:rPr lang="en-US" dirty="0" err="1"/>
              <a:t>davalac</a:t>
            </a:r>
            <a:r>
              <a:rPr lang="en-US" dirty="0"/>
              <a:t> </a:t>
            </a:r>
            <a:r>
              <a:rPr lang="en-US" dirty="0" err="1"/>
              <a:t>uslug</a:t>
            </a:r>
            <a:r>
              <a:rPr lang="sr-Latn-RS" dirty="0"/>
              <a:t>a</a:t>
            </a:r>
            <a:r>
              <a:rPr lang="en-US" dirty="0"/>
              <a:t> </a:t>
            </a:r>
            <a:r>
              <a:rPr lang="sr-Latn-RS" dirty="0"/>
              <a:t>svoje usluge učini dostupnim u jurisdikcijama u kojima nema zakonsko prisustvo</a:t>
            </a:r>
            <a:r>
              <a:rPr lang="en-US" dirty="0"/>
              <a:t>. </a:t>
            </a:r>
            <a:r>
              <a:rPr lang="sr-Latn-RS" dirty="0"/>
              <a:t>Na primer</a:t>
            </a:r>
            <a:r>
              <a:rPr lang="en-US" dirty="0"/>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Google </a:t>
            </a:r>
            <a:r>
              <a:rPr lang="sr-Latn-RS" dirty="0"/>
              <a:t>ima kancelarije u </a:t>
            </a:r>
            <a:r>
              <a:rPr lang="en-US" dirty="0"/>
              <a:t>40 </a:t>
            </a:r>
            <a:r>
              <a:rPr lang="en-US" dirty="0" err="1"/>
              <a:t>zem</a:t>
            </a:r>
            <a:r>
              <a:rPr lang="sr-Latn-RS" dirty="0"/>
              <a:t>a</a:t>
            </a:r>
            <a:r>
              <a:rPr lang="en-US" dirty="0" err="1"/>
              <a:t>lj</a:t>
            </a:r>
            <a:r>
              <a:rPr lang="sr-Latn-RS" dirty="0"/>
              <a:t>a</a:t>
            </a:r>
            <a:endParaRPr lang="en-US" dirty="0"/>
          </a:p>
          <a:p>
            <a:r>
              <a:rPr lang="en-US" dirty="0"/>
              <a:t>Facebook </a:t>
            </a:r>
            <a:r>
              <a:rPr lang="sr-Latn-RS" dirty="0"/>
              <a:t>ima kancelarije u 35 zemalja</a:t>
            </a:r>
            <a:endParaRPr lang="en-US" dirty="0"/>
          </a:p>
          <a:p>
            <a:r>
              <a:rPr lang="en-US" dirty="0"/>
              <a:t>Twitter </a:t>
            </a:r>
            <a:r>
              <a:rPr lang="sr-Latn-RS" dirty="0"/>
              <a:t>ima kancelarije u </a:t>
            </a:r>
            <a:r>
              <a:rPr lang="en-US" dirty="0"/>
              <a:t>19 </a:t>
            </a:r>
            <a:r>
              <a:rPr lang="en-US" dirty="0" err="1"/>
              <a:t>zem</a:t>
            </a:r>
            <a:r>
              <a:rPr lang="sr-Latn-RS" dirty="0"/>
              <a:t>a</a:t>
            </a:r>
            <a:r>
              <a:rPr lang="en-US" dirty="0" err="1"/>
              <a:t>lj</a:t>
            </a:r>
            <a:r>
              <a:rPr lang="sr-Latn-RS" dirty="0"/>
              <a:t>a</a:t>
            </a:r>
            <a:endParaRPr lang="en-US" dirty="0"/>
          </a:p>
          <a:p>
            <a:endParaRPr lang="en-US" dirty="0"/>
          </a:p>
          <a:p>
            <a:r>
              <a:rPr lang="sr-Latn-RS" dirty="0"/>
              <a:t>To je mnogo manje od broja zemalja u kojima ove platforme posluju</a:t>
            </a:r>
            <a:r>
              <a:rPr lang="en-US" dirty="0"/>
              <a:t>.</a:t>
            </a:r>
          </a:p>
          <a:p>
            <a:endParaRPr lang="en-US" dirty="0"/>
          </a:p>
          <a:p>
            <a:r>
              <a:rPr lang="sr-Latn-RS" dirty="0"/>
              <a:t>S obzirom na tradicionalne pravne principe i norme međunarodnog prava</a:t>
            </a:r>
            <a:r>
              <a:rPr lang="en-US" dirty="0"/>
              <a:t>, </a:t>
            </a:r>
            <a:r>
              <a:rPr lang="sr-Latn-RS" dirty="0"/>
              <a:t>postoji određeni izazovi za mnoge zemlje u efektivnom tumačenju nadležnosti nad licima van sopstvene teritorije</a:t>
            </a:r>
            <a:r>
              <a:rPr lang="en-US" dirty="0"/>
              <a:t>. </a:t>
            </a:r>
            <a:r>
              <a:rPr lang="sr-Latn-RS" dirty="0"/>
              <a:t>Na ovom slajdu se ukazuje na neke dostupne opcije </a:t>
            </a:r>
            <a:r>
              <a:rPr lang="en-US" dirty="0"/>
              <a:t>za </a:t>
            </a:r>
            <a:r>
              <a:rPr lang="en-US" dirty="0" err="1"/>
              <a:t>saradnju</a:t>
            </a:r>
            <a:r>
              <a:rPr lang="en-US" dirty="0"/>
              <a:t> </a:t>
            </a:r>
            <a:r>
              <a:rPr lang="en-US" dirty="0" err="1"/>
              <a:t>sa</a:t>
            </a:r>
            <a:r>
              <a:rPr lang="en-US" dirty="0"/>
              <a:t> </a:t>
            </a:r>
            <a:r>
              <a:rPr lang="en-US" dirty="0" err="1"/>
              <a:t>inostranim</a:t>
            </a:r>
            <a:r>
              <a:rPr lang="en-US" dirty="0"/>
              <a:t> </a:t>
            </a:r>
            <a:r>
              <a:rPr lang="en-US" dirty="0" err="1"/>
              <a:t>davaocima</a:t>
            </a:r>
            <a:r>
              <a:rPr lang="en-US" dirty="0"/>
              <a:t> </a:t>
            </a:r>
            <a:r>
              <a:rPr lang="en-US" dirty="0" err="1"/>
              <a:t>usluga</a:t>
            </a:r>
            <a:r>
              <a:rPr lang="en-US" dirty="0"/>
              <a:t>, </a:t>
            </a:r>
            <a:r>
              <a:rPr lang="sr-Latn-RS" dirty="0"/>
              <a:t>to jest</a:t>
            </a:r>
            <a:r>
              <a:rPr lang="en-US" dirty="0"/>
              <a:t>:</a:t>
            </a:r>
          </a:p>
          <a:p>
            <a:pPr marL="800100" lvl="1" indent="-342900" algn="just">
              <a:buFont typeface="Wingdings" pitchFamily="2" charset="2"/>
              <a:buChar char="ü"/>
              <a:defRPr/>
            </a:pPr>
            <a:r>
              <a:rPr lang="en-GB" sz="1200" dirty="0" err="1"/>
              <a:t>Okvir</a:t>
            </a:r>
            <a:r>
              <a:rPr lang="sr-Latn-RS" sz="1200" dirty="0"/>
              <a:t>e</a:t>
            </a:r>
            <a:r>
              <a:rPr lang="en-GB" sz="1200" dirty="0"/>
              <a:t> za </a:t>
            </a:r>
            <a:r>
              <a:rPr lang="en-GB" sz="1200" dirty="0" err="1"/>
              <a:t>UPP</a:t>
            </a:r>
            <a:endParaRPr lang="en-GB" sz="1200" dirty="0"/>
          </a:p>
          <a:p>
            <a:pPr marL="800100" lvl="1" indent="-342900" algn="just">
              <a:buFont typeface="Wingdings" pitchFamily="2" charset="2"/>
              <a:buChar char="ü"/>
              <a:defRPr/>
            </a:pPr>
            <a:r>
              <a:rPr lang="sr-Latn-RS" sz="1200" dirty="0"/>
              <a:t>Zahteve </a:t>
            </a:r>
            <a:r>
              <a:rPr lang="pl-PL" sz="1200" dirty="0"/>
              <a:t>otkrivanje podataka u hitnim slučajevima</a:t>
            </a:r>
            <a:endParaRPr lang="en-GB" sz="1200" dirty="0"/>
          </a:p>
          <a:p>
            <a:pPr marL="800100" lvl="1" indent="-342900" algn="just">
              <a:buFont typeface="Wingdings" pitchFamily="2" charset="2"/>
              <a:buChar char="ü"/>
              <a:defRPr/>
            </a:pPr>
            <a:r>
              <a:rPr lang="sr-Latn-RS" sz="1200" dirty="0"/>
              <a:t>N</a:t>
            </a:r>
            <a:r>
              <a:rPr lang="en-GB" sz="1200" dirty="0" err="1"/>
              <a:t>aredbe</a:t>
            </a:r>
            <a:r>
              <a:rPr lang="en-GB" sz="1200" dirty="0"/>
              <a:t> za </a:t>
            </a:r>
            <a:r>
              <a:rPr lang="en-GB" sz="1200" dirty="0" err="1"/>
              <a:t>dostavljanje</a:t>
            </a:r>
            <a:r>
              <a:rPr lang="en-GB" sz="1200" dirty="0"/>
              <a:t> </a:t>
            </a:r>
            <a:r>
              <a:rPr lang="en-GB" sz="1200" dirty="0" err="1"/>
              <a:t>podataka</a:t>
            </a:r>
            <a:endParaRPr lang="en-GB" sz="1200" dirty="0"/>
          </a:p>
          <a:p>
            <a:pPr marL="800100" marR="0" lvl="1" indent="-342900" algn="just" defTabSz="457200" rtl="0" eaLnBrk="0" fontAlgn="base" latinLnBrk="0" hangingPunct="0">
              <a:lnSpc>
                <a:spcPct val="100000"/>
              </a:lnSpc>
              <a:spcBef>
                <a:spcPct val="30000"/>
              </a:spcBef>
              <a:spcAft>
                <a:spcPct val="0"/>
              </a:spcAft>
              <a:buClrTx/>
              <a:buSzTx/>
              <a:buFont typeface="Wingdings" pitchFamily="2" charset="2"/>
              <a:buChar char="ü"/>
              <a:tabLst/>
              <a:defRPr/>
            </a:pPr>
            <a:r>
              <a:rPr lang="sr-Latn-RS" sz="1200" dirty="0" err="1"/>
              <a:t>Prekogranični</a:t>
            </a:r>
            <a:r>
              <a:rPr lang="sr-Latn-RS" sz="1200" dirty="0"/>
              <a:t> pristup uz saglasnost</a:t>
            </a:r>
            <a:endParaRPr lang="en-GB" sz="1200" dirty="0"/>
          </a:p>
          <a:p>
            <a:pPr marL="800100" lvl="1" indent="-342900" algn="just">
              <a:buFont typeface="Wingdings" pitchFamily="2" charset="2"/>
              <a:buChar char="ü"/>
              <a:defRPr/>
            </a:pPr>
            <a:r>
              <a:rPr lang="sr-Latn-RS" sz="1200" dirty="0"/>
              <a:t>D</a:t>
            </a:r>
            <a:r>
              <a:rPr lang="en-GB" sz="1200" dirty="0" err="1"/>
              <a:t>obrovoljn</a:t>
            </a:r>
            <a:r>
              <a:rPr lang="sr-Latn-RS" sz="1200" dirty="0"/>
              <a:t>u</a:t>
            </a:r>
            <a:r>
              <a:rPr lang="en-GB" sz="1200" dirty="0"/>
              <a:t> </a:t>
            </a:r>
            <a:r>
              <a:rPr lang="en-GB" sz="1200" dirty="0" err="1"/>
              <a:t>saradnja</a:t>
            </a:r>
            <a:r>
              <a:rPr lang="en-GB" sz="1200" dirty="0"/>
              <a:t> </a:t>
            </a:r>
          </a:p>
          <a:p>
            <a:endParaRPr lang="en-US" dirty="0"/>
          </a:p>
          <a:p>
            <a:endParaRPr lang="en-US" dirty="0"/>
          </a:p>
          <a:p>
            <a:r>
              <a:rPr lang="sr-Latn-RS" dirty="0"/>
              <a:t>Sa desne strane slajda je predstavljena </a:t>
            </a:r>
            <a:r>
              <a:rPr lang="en-US" dirty="0" err="1"/>
              <a:t>saradnja</a:t>
            </a:r>
            <a:r>
              <a:rPr lang="en-US" dirty="0"/>
              <a:t> </a:t>
            </a:r>
            <a:r>
              <a:rPr lang="sr-Latn-RS" dirty="0"/>
              <a:t>preko</a:t>
            </a:r>
            <a:r>
              <a:rPr lang="en-US" dirty="0"/>
              <a:t> </a:t>
            </a:r>
            <a:r>
              <a:rPr lang="sr-Latn-RS" dirty="0"/>
              <a:t>o</a:t>
            </a:r>
            <a:r>
              <a:rPr lang="en-US" dirty="0" err="1"/>
              <a:t>kvir</a:t>
            </a:r>
            <a:r>
              <a:rPr lang="sr-Latn-RS" dirty="0"/>
              <a:t>a</a:t>
            </a:r>
            <a:r>
              <a:rPr lang="en-US" dirty="0"/>
              <a:t> za </a:t>
            </a:r>
            <a:r>
              <a:rPr lang="en-US" dirty="0" err="1"/>
              <a:t>UPP</a:t>
            </a:r>
            <a:r>
              <a:rPr lang="en-US" dirty="0"/>
              <a:t>. </a:t>
            </a:r>
            <a:r>
              <a:rPr lang="en-US" dirty="0" err="1"/>
              <a:t>Okviri</a:t>
            </a:r>
            <a:r>
              <a:rPr lang="en-US" dirty="0"/>
              <a:t> za </a:t>
            </a:r>
            <a:r>
              <a:rPr lang="en-US" dirty="0" err="1"/>
              <a:t>UPP</a:t>
            </a:r>
            <a:r>
              <a:rPr lang="en-US" dirty="0"/>
              <a:t> (</a:t>
            </a:r>
            <a:r>
              <a:rPr lang="sr-Latn-RS" dirty="0"/>
              <a:t>koji su obično poznati pod imenom ugovori o uzajamnoj pravnoj pomoći</a:t>
            </a:r>
            <a:r>
              <a:rPr lang="en-US" dirty="0"/>
              <a:t>) </a:t>
            </a:r>
            <a:r>
              <a:rPr lang="sr-Latn-RS" dirty="0"/>
              <a:t>mogu se koristiti da se traži </a:t>
            </a:r>
            <a:r>
              <a:rPr lang="en-US" dirty="0" err="1"/>
              <a:t>saradnja</a:t>
            </a:r>
            <a:r>
              <a:rPr lang="en-US" dirty="0"/>
              <a:t> </a:t>
            </a:r>
            <a:r>
              <a:rPr lang="sr-Latn-RS" dirty="0"/>
              <a:t>od</a:t>
            </a:r>
            <a:r>
              <a:rPr lang="en-US" dirty="0"/>
              <a:t> </a:t>
            </a:r>
            <a:r>
              <a:rPr lang="en-US" dirty="0" err="1"/>
              <a:t>inostrani</a:t>
            </a:r>
            <a:r>
              <a:rPr lang="sr-Latn-RS" dirty="0"/>
              <a:t>h</a:t>
            </a:r>
            <a:r>
              <a:rPr lang="en-US" dirty="0"/>
              <a:t> </a:t>
            </a:r>
            <a:r>
              <a:rPr lang="en-US" dirty="0" err="1"/>
              <a:t>dava</a:t>
            </a:r>
            <a:r>
              <a:rPr lang="sr-Latn-RS" dirty="0"/>
              <a:t>la</a:t>
            </a:r>
            <a:r>
              <a:rPr lang="en-US" dirty="0"/>
              <a:t>c</a:t>
            </a:r>
            <a:r>
              <a:rPr lang="sr-Latn-RS" dirty="0"/>
              <a:t>a</a:t>
            </a:r>
            <a:r>
              <a:rPr lang="en-US" dirty="0"/>
              <a:t> </a:t>
            </a:r>
            <a:r>
              <a:rPr lang="en-US" dirty="0" err="1"/>
              <a:t>usluga</a:t>
            </a:r>
            <a:r>
              <a:rPr lang="en-US" dirty="0"/>
              <a:t>. </a:t>
            </a:r>
            <a:r>
              <a:rPr lang="sr-Latn-RS" dirty="0"/>
              <a:t>To bi obično podrazumevalo da centralni organ države molilje uputi formalni zahtev za</a:t>
            </a:r>
            <a:r>
              <a:rPr lang="en-US" dirty="0"/>
              <a:t> </a:t>
            </a:r>
            <a:r>
              <a:rPr lang="en-US" dirty="0" err="1"/>
              <a:t>uzajamn</a:t>
            </a:r>
            <a:r>
              <a:rPr lang="sr-Latn-RS" dirty="0"/>
              <a:t>u</a:t>
            </a:r>
            <a:r>
              <a:rPr lang="en-US" dirty="0"/>
              <a:t> </a:t>
            </a:r>
            <a:r>
              <a:rPr lang="en-US" dirty="0" err="1"/>
              <a:t>pomoć</a:t>
            </a:r>
            <a:r>
              <a:rPr lang="en-US" dirty="0"/>
              <a:t> </a:t>
            </a:r>
            <a:r>
              <a:rPr lang="en-US" dirty="0" err="1"/>
              <a:t>centraln</a:t>
            </a:r>
            <a:r>
              <a:rPr lang="sr-Latn-RS" dirty="0"/>
              <a:t>om</a:t>
            </a:r>
            <a:r>
              <a:rPr lang="en-US" dirty="0"/>
              <a:t> organ</a:t>
            </a:r>
            <a:r>
              <a:rPr lang="sr-Latn-RS" dirty="0"/>
              <a:t>u</a:t>
            </a:r>
            <a:r>
              <a:rPr lang="en-US" dirty="0"/>
              <a:t> </a:t>
            </a:r>
            <a:r>
              <a:rPr lang="en-US" dirty="0" err="1"/>
              <a:t>zamoljen</a:t>
            </a:r>
            <a:r>
              <a:rPr lang="sr-Latn-RS" dirty="0"/>
              <a:t>e</a:t>
            </a:r>
            <a:r>
              <a:rPr lang="en-US" dirty="0"/>
              <a:t> </a:t>
            </a:r>
            <a:r>
              <a:rPr lang="en-US" dirty="0" err="1"/>
              <a:t>držav</a:t>
            </a:r>
            <a:r>
              <a:rPr lang="sr-Latn-RS" dirty="0"/>
              <a:t>e</a:t>
            </a:r>
            <a:r>
              <a:rPr lang="en-US" dirty="0"/>
              <a:t>. </a:t>
            </a:r>
            <a:r>
              <a:rPr lang="sr-Latn-RS" dirty="0"/>
              <a:t>C</a:t>
            </a:r>
            <a:r>
              <a:rPr lang="en-US" dirty="0" err="1"/>
              <a:t>entralni</a:t>
            </a:r>
            <a:r>
              <a:rPr lang="en-US" dirty="0"/>
              <a:t> organ </a:t>
            </a:r>
            <a:r>
              <a:rPr lang="en-US" dirty="0" err="1"/>
              <a:t>zamoljen</a:t>
            </a:r>
            <a:r>
              <a:rPr lang="sr-Latn-RS" dirty="0"/>
              <a:t>e</a:t>
            </a:r>
            <a:r>
              <a:rPr lang="en-US" dirty="0"/>
              <a:t> </a:t>
            </a:r>
            <a:r>
              <a:rPr lang="en-US" dirty="0" err="1"/>
              <a:t>držav</a:t>
            </a:r>
            <a:r>
              <a:rPr lang="sr-Latn-RS" dirty="0"/>
              <a:t>e</a:t>
            </a:r>
            <a:r>
              <a:rPr lang="en-US" dirty="0"/>
              <a:t> </a:t>
            </a:r>
            <a:r>
              <a:rPr lang="sr-Latn-RS" dirty="0"/>
              <a:t>će potom koristiti </a:t>
            </a:r>
            <a:r>
              <a:rPr lang="en-US" dirty="0" err="1"/>
              <a:t>domać</a:t>
            </a:r>
            <a:r>
              <a:rPr lang="sr-Latn-RS" dirty="0"/>
              <a:t>a</a:t>
            </a:r>
            <a:r>
              <a:rPr lang="en-US" dirty="0"/>
              <a:t> </a:t>
            </a:r>
            <a:r>
              <a:rPr lang="en-US" dirty="0" err="1"/>
              <a:t>procesna</a:t>
            </a:r>
            <a:r>
              <a:rPr lang="en-US" dirty="0"/>
              <a:t> </a:t>
            </a:r>
            <a:r>
              <a:rPr lang="en-US" dirty="0" err="1"/>
              <a:t>ovlašćenja</a:t>
            </a:r>
            <a:r>
              <a:rPr lang="en-US" dirty="0"/>
              <a:t> </a:t>
            </a:r>
            <a:r>
              <a:rPr lang="sr-Latn-RS" dirty="0"/>
              <a:t>u skladu sa domaćim zakonom</a:t>
            </a:r>
            <a:r>
              <a:rPr lang="en-US" dirty="0"/>
              <a:t> </a:t>
            </a:r>
            <a:r>
              <a:rPr lang="en-US" dirty="0" err="1"/>
              <a:t>i</a:t>
            </a:r>
            <a:r>
              <a:rPr lang="en-US" dirty="0"/>
              <a:t> </a:t>
            </a:r>
            <a:r>
              <a:rPr lang="sr-Latn-RS" dirty="0"/>
              <a:t>pribaviti dokaze od </a:t>
            </a:r>
            <a:r>
              <a:rPr lang="en-US" dirty="0" err="1"/>
              <a:t>dava</a:t>
            </a:r>
            <a:r>
              <a:rPr lang="sr-Latn-RS" dirty="0"/>
              <a:t>o</a:t>
            </a:r>
            <a:r>
              <a:rPr lang="en-US" dirty="0"/>
              <a:t>c</a:t>
            </a:r>
            <a:r>
              <a:rPr lang="sr-Latn-RS" dirty="0"/>
              <a:t>a</a:t>
            </a:r>
            <a:r>
              <a:rPr lang="en-US" dirty="0"/>
              <a:t> </a:t>
            </a:r>
            <a:r>
              <a:rPr lang="en-US" dirty="0" err="1"/>
              <a:t>uslug</a:t>
            </a:r>
            <a:r>
              <a:rPr lang="sr-Latn-RS" dirty="0"/>
              <a:t>a</a:t>
            </a:r>
            <a:r>
              <a:rPr lang="en-US" dirty="0"/>
              <a:t>. </a:t>
            </a:r>
            <a:r>
              <a:rPr lang="sr-Latn-RS" dirty="0"/>
              <a:t>Kada informacije budu pribavljene</a:t>
            </a:r>
            <a:r>
              <a:rPr lang="en-US" dirty="0"/>
              <a:t>, </a:t>
            </a:r>
            <a:r>
              <a:rPr lang="sr-Latn-RS" dirty="0"/>
              <a:t>biće prenete </a:t>
            </a:r>
            <a:r>
              <a:rPr lang="en-US" dirty="0" err="1"/>
              <a:t>centraln</a:t>
            </a:r>
            <a:r>
              <a:rPr lang="sr-Latn-RS" dirty="0"/>
              <a:t>om</a:t>
            </a:r>
            <a:r>
              <a:rPr lang="en-US" dirty="0"/>
              <a:t> organ</a:t>
            </a:r>
            <a:r>
              <a:rPr lang="sr-Latn-RS" dirty="0"/>
              <a:t>u</a:t>
            </a:r>
            <a:r>
              <a:rPr lang="en-US" dirty="0"/>
              <a:t> </a:t>
            </a:r>
            <a:r>
              <a:rPr lang="en-US" dirty="0" err="1"/>
              <a:t>držav</a:t>
            </a:r>
            <a:r>
              <a:rPr lang="sr-Latn-RS" dirty="0"/>
              <a:t>e</a:t>
            </a:r>
            <a:r>
              <a:rPr lang="en-US" dirty="0"/>
              <a:t> </a:t>
            </a:r>
            <a:r>
              <a:rPr lang="en-US" dirty="0" err="1"/>
              <a:t>molilj</a:t>
            </a:r>
            <a:r>
              <a:rPr lang="sr-Latn-RS" dirty="0"/>
              <a:t>e</a:t>
            </a:r>
            <a:r>
              <a:rPr lang="en-US" dirty="0"/>
              <a:t>.</a:t>
            </a:r>
          </a:p>
          <a:p>
            <a:endParaRPr lang="en-US" dirty="0"/>
          </a:p>
          <a:p>
            <a:r>
              <a:rPr lang="sr-Latn-RS" dirty="0"/>
              <a:t>Iako o</a:t>
            </a:r>
            <a:r>
              <a:rPr lang="en-US" dirty="0" err="1"/>
              <a:t>kviri</a:t>
            </a:r>
            <a:r>
              <a:rPr lang="en-US" dirty="0"/>
              <a:t> za </a:t>
            </a:r>
            <a:r>
              <a:rPr lang="en-US" dirty="0" err="1"/>
              <a:t>UPP</a:t>
            </a:r>
            <a:r>
              <a:rPr lang="en-US" dirty="0"/>
              <a:t> </a:t>
            </a:r>
            <a:r>
              <a:rPr lang="sr-Latn-RS" dirty="0"/>
              <a:t>predstavljaju zakonski obavezujući </a:t>
            </a:r>
            <a:r>
              <a:rPr lang="en-US" dirty="0" err="1"/>
              <a:t>mehanizam</a:t>
            </a:r>
            <a:r>
              <a:rPr lang="en-US" dirty="0"/>
              <a:t> </a:t>
            </a:r>
            <a:r>
              <a:rPr lang="sr-Latn-RS" dirty="0"/>
              <a:t>kojim se </a:t>
            </a:r>
            <a:r>
              <a:rPr lang="en-US" dirty="0" err="1"/>
              <a:t>inostrani</a:t>
            </a:r>
            <a:r>
              <a:rPr lang="en-US" dirty="0"/>
              <a:t> </a:t>
            </a:r>
            <a:r>
              <a:rPr lang="en-US" dirty="0" err="1"/>
              <a:t>davaoci</a:t>
            </a:r>
            <a:r>
              <a:rPr lang="en-US" dirty="0"/>
              <a:t> </a:t>
            </a:r>
            <a:r>
              <a:rPr lang="en-US" dirty="0" err="1"/>
              <a:t>usluga</a:t>
            </a:r>
            <a:r>
              <a:rPr lang="sr-Latn-RS" dirty="0"/>
              <a:t> mogu primorati</a:t>
            </a:r>
            <a:r>
              <a:rPr lang="en-US" dirty="0"/>
              <a:t>, </a:t>
            </a:r>
            <a:r>
              <a:rPr lang="sr-Latn-RS" dirty="0"/>
              <a:t>oni su obično relativno spori i složeni</a:t>
            </a:r>
            <a:r>
              <a:rPr lang="en-US" dirty="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994900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je prikazano kako mnogi </a:t>
            </a:r>
            <a:r>
              <a:rPr lang="en-US" dirty="0"/>
              <a:t>global</a:t>
            </a:r>
            <a:r>
              <a:rPr lang="sr-Latn-RS" dirty="0"/>
              <a:t>ni</a:t>
            </a:r>
            <a:r>
              <a:rPr lang="en-US" dirty="0"/>
              <a:t> </a:t>
            </a:r>
            <a:r>
              <a:rPr lang="en-US" dirty="0" err="1"/>
              <a:t>davaoc</a:t>
            </a:r>
            <a:r>
              <a:rPr lang="sr-Latn-RS" dirty="0"/>
              <a:t>i</a:t>
            </a:r>
            <a:r>
              <a:rPr lang="en-US" dirty="0"/>
              <a:t> </a:t>
            </a:r>
            <a:r>
              <a:rPr lang="en-US" dirty="0" err="1"/>
              <a:t>usluga</a:t>
            </a:r>
            <a:r>
              <a:rPr lang="en-US" dirty="0"/>
              <a:t> </a:t>
            </a:r>
            <a:r>
              <a:rPr lang="sr-Latn-RS" dirty="0"/>
              <a:t>kao što su</a:t>
            </a:r>
            <a:r>
              <a:rPr lang="en-US" dirty="0"/>
              <a:t> Google, Facebook </a:t>
            </a:r>
            <a:r>
              <a:rPr lang="en-US" dirty="0" err="1"/>
              <a:t>i</a:t>
            </a:r>
            <a:r>
              <a:rPr lang="en-US" dirty="0"/>
              <a:t> Twitter </a:t>
            </a:r>
            <a:r>
              <a:rPr lang="sr-Latn-RS" dirty="0"/>
              <a:t>traže da zahtev bude sačinjen u skladu sa ugovorom o međusobnoj pravnoj pomoći da bi otkrili podatke </a:t>
            </a:r>
            <a:r>
              <a:rPr lang="en-US" dirty="0"/>
              <a:t>o </a:t>
            </a:r>
            <a:r>
              <a:rPr lang="en-US" dirty="0" err="1"/>
              <a:t>pretplatniku</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533130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b="0" noProof="0" dirty="0"/>
              <a:t>Ovi slajdovi objašnjavaju kako se zahtevi za </a:t>
            </a:r>
            <a:r>
              <a:rPr lang="pl-PL" b="0" noProof="0" dirty="0"/>
              <a:t>otkrivanje podataka u hitnim slučajevima</a:t>
            </a:r>
            <a:r>
              <a:rPr lang="sr-Latn-RS" b="0" noProof="0" dirty="0"/>
              <a:t> mogu koristiti da se obezbedi saradnja inostranih davalaca usluga. </a:t>
            </a:r>
            <a:endParaRPr lang="sr-Latn-RS" noProof="0" dirty="0"/>
          </a:p>
          <a:p>
            <a:endParaRPr lang="sr-Latn-RS" noProof="0" dirty="0"/>
          </a:p>
          <a:p>
            <a:r>
              <a:rPr lang="sr-Latn-RS" noProof="0" dirty="0"/>
              <a:t>Kako je pomenuto na prethodnom slajdu, proces za pribavljanje informacija iz ugovora o uzajamnoj pravnoj pomoći obično je prilično spor i možda ne bude primeren u hitnim slučajevima. Mnogi globalni davaoci usluga otkrivaju podatke u hitnim slučajevima čak i kada nije upućen zahtev na osnovu ugovora o uzajamnoj pravnoj pomoći. U takvim zahtevima se mora demonstrirati da je otkrivanje podataka neophodno da bi se sprečila smrt ili teška telesna povreda – iako različiti davaoci usluga imaju različite kriterijume za </a:t>
            </a:r>
            <a:r>
              <a:rPr lang="pl-PL" noProof="0" dirty="0"/>
              <a:t>otkrivanje podataka u hitnim slučajevima</a:t>
            </a:r>
            <a:r>
              <a:rPr lang="sr-Latn-RS" noProof="0" dirty="0"/>
              <a:t>. Važno je napomenuti da </a:t>
            </a:r>
            <a:r>
              <a:rPr lang="pl-PL" noProof="0" dirty="0"/>
              <a:t>otkrivanje podataka u hitnim slučajevima</a:t>
            </a:r>
            <a:r>
              <a:rPr lang="sr-Latn-RS" noProof="0" dirty="0"/>
              <a:t>, za razliku od zahteva za otkrivanje podataka koji se upućuju na osnovu ugovora o </a:t>
            </a:r>
            <a:r>
              <a:rPr lang="sr-Latn-RS" noProof="0" dirty="0" err="1"/>
              <a:t>UPP</a:t>
            </a:r>
            <a:r>
              <a:rPr lang="sr-Latn-RS" noProof="0" dirty="0"/>
              <a:t>, nije zakonski obavezujuće za inostranog davaoca usluga.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1188583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je prikazan model Obrasca zahteva za</a:t>
            </a:r>
            <a:r>
              <a:rPr lang="en-US" dirty="0"/>
              <a:t> </a:t>
            </a:r>
            <a:r>
              <a:rPr lang="pl-PL" dirty="0"/>
              <a:t>otkrivanje podataka u hitnim slučajevima</a:t>
            </a:r>
            <a:r>
              <a:rPr lang="en-US" dirty="0"/>
              <a:t> </a:t>
            </a:r>
            <a:r>
              <a:rPr lang="sr-Latn-RS" dirty="0"/>
              <a:t>za</a:t>
            </a:r>
            <a:r>
              <a:rPr lang="en-US" dirty="0"/>
              <a:t> Google. </a:t>
            </a:r>
            <a:r>
              <a:rPr lang="sr-Latn-RS" dirty="0"/>
              <a:t>Trener može da provede učesnike kroz svako polje kako bi pokazao</a:t>
            </a:r>
            <a:r>
              <a:rPr lang="en-US" dirty="0"/>
              <a:t>, </a:t>
            </a:r>
            <a:r>
              <a:rPr lang="sr-Latn-RS" dirty="0"/>
              <a:t>kao primer, koja vrsta informacija se mora podeliti sa </a:t>
            </a:r>
            <a:r>
              <a:rPr lang="en-US" dirty="0" err="1"/>
              <a:t>dava</a:t>
            </a:r>
            <a:r>
              <a:rPr lang="sr-Latn-RS" dirty="0"/>
              <a:t>ocem</a:t>
            </a:r>
            <a:r>
              <a:rPr lang="en-US" dirty="0"/>
              <a:t> </a:t>
            </a:r>
            <a:r>
              <a:rPr lang="en-US" dirty="0" err="1"/>
              <a:t>usluge</a:t>
            </a:r>
            <a:r>
              <a:rPr lang="en-US" dirty="0"/>
              <a:t> </a:t>
            </a:r>
            <a:r>
              <a:rPr lang="sr-Latn-RS" dirty="0"/>
              <a:t>kada se upućuje zahtev za</a:t>
            </a:r>
            <a:r>
              <a:rPr lang="en-US" dirty="0"/>
              <a:t> </a:t>
            </a:r>
            <a:r>
              <a:rPr lang="pl-PL" dirty="0"/>
              <a:t>otkrivanje podataka u hitnim slučajevima</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2695553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je prikazan model Obrasca zahteva za</a:t>
            </a:r>
            <a:r>
              <a:rPr lang="en-US" dirty="0"/>
              <a:t> </a:t>
            </a:r>
            <a:r>
              <a:rPr lang="pl-PL" dirty="0"/>
              <a:t>otkrivanje podataka u hitnim slučajevima</a:t>
            </a:r>
            <a:r>
              <a:rPr lang="en-US" dirty="0"/>
              <a:t> </a:t>
            </a:r>
            <a:r>
              <a:rPr lang="sr-Latn-RS" dirty="0"/>
              <a:t>za</a:t>
            </a:r>
            <a:r>
              <a:rPr lang="en-US" dirty="0"/>
              <a:t> Google. </a:t>
            </a:r>
            <a:r>
              <a:rPr lang="sr-Latn-RS" dirty="0"/>
              <a:t>Trener može da provede učesnike kroz svako polje kako bi pokazao</a:t>
            </a:r>
            <a:r>
              <a:rPr lang="en-US" dirty="0"/>
              <a:t>, </a:t>
            </a:r>
            <a:r>
              <a:rPr lang="sr-Latn-RS" dirty="0"/>
              <a:t>kao primer, koja vrsta informacija se mora podeliti sa </a:t>
            </a:r>
            <a:r>
              <a:rPr lang="en-US" dirty="0" err="1"/>
              <a:t>dava</a:t>
            </a:r>
            <a:r>
              <a:rPr lang="sr-Latn-RS" dirty="0"/>
              <a:t>ocem</a:t>
            </a:r>
            <a:r>
              <a:rPr lang="en-US" dirty="0"/>
              <a:t> </a:t>
            </a:r>
            <a:r>
              <a:rPr lang="en-US" dirty="0" err="1"/>
              <a:t>usluge</a:t>
            </a:r>
            <a:r>
              <a:rPr lang="en-US" dirty="0"/>
              <a:t> </a:t>
            </a:r>
            <a:r>
              <a:rPr lang="sr-Latn-RS" dirty="0"/>
              <a:t>kada se upućuje zahtev za</a:t>
            </a:r>
            <a:r>
              <a:rPr lang="en-US" dirty="0"/>
              <a:t> </a:t>
            </a:r>
            <a:r>
              <a:rPr lang="pl-PL" dirty="0"/>
              <a:t>otkrivanje podataka u hitnim slučajevima</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996292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je prikazan model Obrasca zahteva za</a:t>
            </a:r>
            <a:r>
              <a:rPr lang="en-US" dirty="0"/>
              <a:t> </a:t>
            </a:r>
            <a:r>
              <a:rPr lang="pl-PL" dirty="0"/>
              <a:t>otkrivanje podataka u hitnim slučajevima</a:t>
            </a:r>
            <a:r>
              <a:rPr lang="en-US" dirty="0"/>
              <a:t> </a:t>
            </a:r>
            <a:r>
              <a:rPr lang="sr-Latn-RS" dirty="0"/>
              <a:t>za</a:t>
            </a:r>
            <a:r>
              <a:rPr lang="en-US" dirty="0"/>
              <a:t> Google. </a:t>
            </a:r>
            <a:r>
              <a:rPr lang="sr-Latn-RS" dirty="0"/>
              <a:t>Trener može da provede učesnike kroz svako polje kako bi pokazao</a:t>
            </a:r>
            <a:r>
              <a:rPr lang="en-US" dirty="0"/>
              <a:t>, </a:t>
            </a:r>
            <a:r>
              <a:rPr lang="sr-Latn-RS" dirty="0"/>
              <a:t>kao primer, koja vrsta informacija se mora podeliti sa </a:t>
            </a:r>
            <a:r>
              <a:rPr lang="en-US" dirty="0" err="1"/>
              <a:t>dava</a:t>
            </a:r>
            <a:r>
              <a:rPr lang="sr-Latn-RS" dirty="0"/>
              <a:t>ocem</a:t>
            </a:r>
            <a:r>
              <a:rPr lang="en-US" dirty="0"/>
              <a:t> </a:t>
            </a:r>
            <a:r>
              <a:rPr lang="en-US" dirty="0" err="1"/>
              <a:t>usluge</a:t>
            </a:r>
            <a:r>
              <a:rPr lang="en-US" dirty="0"/>
              <a:t> </a:t>
            </a:r>
            <a:r>
              <a:rPr lang="sr-Latn-RS" dirty="0"/>
              <a:t>kada se upućuje zahtev za</a:t>
            </a:r>
            <a:r>
              <a:rPr lang="en-US" dirty="0"/>
              <a:t> </a:t>
            </a:r>
            <a:r>
              <a:rPr lang="pl-PL" dirty="0"/>
              <a:t>otkrivanje podataka u hitnim slučajevima</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3653412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Na ovom slajdu je prikazan model Obrasca zahteva za</a:t>
            </a:r>
            <a:r>
              <a:rPr lang="en-US" dirty="0"/>
              <a:t> </a:t>
            </a:r>
            <a:r>
              <a:rPr lang="pl-PL" dirty="0"/>
              <a:t>otkrivanje podataka u hitnim slučajevima</a:t>
            </a:r>
            <a:r>
              <a:rPr lang="en-US" dirty="0"/>
              <a:t> </a:t>
            </a:r>
            <a:r>
              <a:rPr lang="sr-Latn-RS" dirty="0"/>
              <a:t>za</a:t>
            </a:r>
            <a:r>
              <a:rPr lang="en-US" dirty="0"/>
              <a:t> </a:t>
            </a:r>
            <a:r>
              <a:rPr lang="sr-Latn-RS" dirty="0"/>
              <a:t>Apple</a:t>
            </a:r>
            <a:r>
              <a:rPr lang="en-US" dirty="0"/>
              <a:t>. </a:t>
            </a:r>
            <a:r>
              <a:rPr lang="sr-Latn-RS" dirty="0"/>
              <a:t>Trener može da provede učesnike kroz svako polje kako bi pokazao</a:t>
            </a:r>
            <a:r>
              <a:rPr lang="en-US" dirty="0"/>
              <a:t>, </a:t>
            </a:r>
            <a:r>
              <a:rPr lang="sr-Latn-RS" dirty="0"/>
              <a:t>kao primer, koja vrsta informacija se mora podeliti sa </a:t>
            </a:r>
            <a:r>
              <a:rPr lang="en-US" dirty="0" err="1"/>
              <a:t>dava</a:t>
            </a:r>
            <a:r>
              <a:rPr lang="sr-Latn-RS" dirty="0"/>
              <a:t>ocem</a:t>
            </a:r>
            <a:r>
              <a:rPr lang="en-US" dirty="0"/>
              <a:t> </a:t>
            </a:r>
            <a:r>
              <a:rPr lang="en-US" dirty="0" err="1"/>
              <a:t>usluge</a:t>
            </a:r>
            <a:r>
              <a:rPr lang="en-US" dirty="0"/>
              <a:t> </a:t>
            </a:r>
            <a:r>
              <a:rPr lang="sr-Latn-RS" dirty="0"/>
              <a:t>kada se upućuje zahtev za</a:t>
            </a:r>
            <a:r>
              <a:rPr lang="en-US" dirty="0"/>
              <a:t> </a:t>
            </a:r>
            <a:r>
              <a:rPr lang="pl-PL" dirty="0"/>
              <a:t>otkrivanje podataka u hitnim slučajevima</a:t>
            </a:r>
            <a:r>
              <a:rPr lang="en-US" dirty="0"/>
              <a:t>.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263977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noProof="0" dirty="0"/>
              <a:t>Na ovom slajdu su prikazani ciljevi ove sesije. U njima je istaknuto ono što učesnici treba da očekuju da će naučiti iz slajdova. Učesnicima se može reći da ćete se vratiti na ovaj slajd na kraju sesije kako bi se procenilo da li su ciljevi ostvareni. </a:t>
            </a:r>
            <a:endParaRPr lang="en-GB" sz="1200" dirty="0"/>
          </a:p>
          <a:p>
            <a:endParaRPr lang="en-GB" sz="1200"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399416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Na ovom slajdu je prikazan model Obrasca zahteva za</a:t>
            </a:r>
            <a:r>
              <a:rPr lang="en-US" dirty="0"/>
              <a:t> </a:t>
            </a:r>
            <a:r>
              <a:rPr lang="pl-PL" dirty="0"/>
              <a:t>otkrivanje podataka u hitnim slučajevima</a:t>
            </a:r>
            <a:r>
              <a:rPr lang="en-US" dirty="0"/>
              <a:t> </a:t>
            </a:r>
            <a:r>
              <a:rPr lang="sr-Latn-RS" dirty="0"/>
              <a:t>za</a:t>
            </a:r>
            <a:r>
              <a:rPr lang="en-US" dirty="0"/>
              <a:t> </a:t>
            </a:r>
            <a:r>
              <a:rPr lang="sr-Latn-RS" dirty="0"/>
              <a:t>Apple</a:t>
            </a:r>
            <a:r>
              <a:rPr lang="en-US" dirty="0"/>
              <a:t>. </a:t>
            </a:r>
            <a:r>
              <a:rPr lang="sr-Latn-RS" dirty="0"/>
              <a:t>Trener može da provede učesnike kroz svako polje kako bi pokazao</a:t>
            </a:r>
            <a:r>
              <a:rPr lang="en-US" dirty="0"/>
              <a:t>, </a:t>
            </a:r>
            <a:r>
              <a:rPr lang="sr-Latn-RS" dirty="0"/>
              <a:t>kao primer, koja vrsta informacija se mora podeliti sa </a:t>
            </a:r>
            <a:r>
              <a:rPr lang="en-US" dirty="0" err="1"/>
              <a:t>dava</a:t>
            </a:r>
            <a:r>
              <a:rPr lang="sr-Latn-RS" dirty="0"/>
              <a:t>ocem</a:t>
            </a:r>
            <a:r>
              <a:rPr lang="en-US" dirty="0"/>
              <a:t> </a:t>
            </a:r>
            <a:r>
              <a:rPr lang="en-US" dirty="0" err="1"/>
              <a:t>usluge</a:t>
            </a:r>
            <a:r>
              <a:rPr lang="en-US" dirty="0"/>
              <a:t> </a:t>
            </a:r>
            <a:r>
              <a:rPr lang="sr-Latn-RS" dirty="0"/>
              <a:t>kada se upućuje zahtev za</a:t>
            </a:r>
            <a:r>
              <a:rPr lang="en-US" dirty="0"/>
              <a:t> </a:t>
            </a:r>
            <a:r>
              <a:rPr lang="pl-PL" dirty="0"/>
              <a:t>otkrivanje podataka u hitnim slučajevima</a:t>
            </a:r>
            <a:r>
              <a:rPr lang="en-US" dirty="0"/>
              <a:t>.  </a:t>
            </a:r>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1114603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Trener treba da koristi ove slajdove da obavi demonstraciju toga kako radi </a:t>
            </a:r>
            <a:r>
              <a:rPr lang="sr-Latn-RS" dirty="0" err="1"/>
              <a:t>Fejsbukov</a:t>
            </a:r>
            <a:r>
              <a:rPr lang="sr-Latn-RS" dirty="0"/>
              <a:t> portal za zahteve u hitnim slučajevima</a:t>
            </a:r>
            <a:r>
              <a:rPr lang="en-US" dirty="0"/>
              <a:t>.</a:t>
            </a:r>
          </a:p>
          <a:p>
            <a:endParaRPr lang="en-US" dirty="0"/>
          </a:p>
          <a:p>
            <a:r>
              <a:rPr lang="sr-Latn-RS" dirty="0"/>
              <a:t>Trener treba da objasni da je ovaj portal dostupan samo pripadnicima snaga reda koji koriste odobrene imejl adrese</a:t>
            </a:r>
            <a:r>
              <a:rPr lang="en-US" dirty="0"/>
              <a:t>.</a:t>
            </a:r>
          </a:p>
          <a:p>
            <a:endParaRPr lang="en-US" dirty="0"/>
          </a:p>
          <a:p>
            <a:r>
              <a:rPr lang="sr-Latn-RS" dirty="0"/>
              <a:t>Na ovom ekranu pripadnik snaga reda mora prvo da zatraži pristup, koji se dozvoljava samo u pojedinačnim periodima od jednog sata</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2227873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Kada pripadniku snaga reda bude odobren pristup na portal, mora da odabere „</a:t>
            </a:r>
            <a:r>
              <a:rPr lang="sr-Latn-RS" sz="1200" b="0" dirty="0"/>
              <a:t>Uputi zahtev za evidenciju</a:t>
            </a:r>
            <a:r>
              <a:rPr lang="en-US" dirty="0"/>
              <a:t>” </a:t>
            </a:r>
            <a:r>
              <a:rPr lang="en-US" dirty="0" err="1"/>
              <a:t>i</a:t>
            </a:r>
            <a:r>
              <a:rPr lang="en-US" dirty="0"/>
              <a:t> </a:t>
            </a:r>
            <a:r>
              <a:rPr lang="sr-Latn-RS" dirty="0"/>
              <a:t>onda popuni obrazac</a:t>
            </a:r>
            <a:r>
              <a:rPr lang="en-US" dirty="0"/>
              <a:t>, </a:t>
            </a:r>
            <a:r>
              <a:rPr lang="sr-Latn-RS" dirty="0"/>
              <a:t>dajući informacije o pravnoj radnji</a:t>
            </a:r>
            <a:r>
              <a:rPr lang="en-US" dirty="0"/>
              <a:t> (</a:t>
            </a:r>
            <a:r>
              <a:rPr lang="en-US" dirty="0" err="1"/>
              <a:t>tj</a:t>
            </a:r>
            <a:r>
              <a:rPr lang="en-US" dirty="0"/>
              <a:t>. </a:t>
            </a:r>
            <a:r>
              <a:rPr lang="sr-Latn-RS" dirty="0"/>
              <a:t>sudska naredba ili drugo</a:t>
            </a:r>
            <a:r>
              <a:rPr lang="en-US" dirty="0"/>
              <a:t>), </a:t>
            </a:r>
            <a:r>
              <a:rPr lang="sr-Latn-RS" dirty="0"/>
              <a:t>odaberite prirodu predmeta, identifikujte Fejsbuk ili </a:t>
            </a:r>
            <a:r>
              <a:rPr lang="sr-Latn-RS" dirty="0" err="1"/>
              <a:t>Instagram</a:t>
            </a:r>
            <a:r>
              <a:rPr lang="sr-Latn-RS" dirty="0"/>
              <a:t> nalog o kome je reč i </a:t>
            </a:r>
            <a:r>
              <a:rPr lang="en-US" dirty="0"/>
              <a:t>datum </a:t>
            </a:r>
            <a:r>
              <a:rPr lang="sr-Latn-RS" dirty="0"/>
              <a:t>na koji je </a:t>
            </a:r>
            <a:r>
              <a:rPr lang="en-US" dirty="0" err="1"/>
              <a:t>nalog</a:t>
            </a:r>
            <a:r>
              <a:rPr lang="en-US" dirty="0"/>
              <a:t> </a:t>
            </a:r>
            <a:r>
              <a:rPr lang="sr-Latn-RS" dirty="0"/>
              <a:t>identifikovan</a:t>
            </a:r>
            <a:r>
              <a:rPr lang="en-US" dirty="0"/>
              <a:t>, </a:t>
            </a:r>
            <a:r>
              <a:rPr lang="sr-Latn-RS" dirty="0"/>
              <a:t>upiše period za koji se traži evidencija i, što e važno, daje dodatni kontekst</a:t>
            </a:r>
            <a:endParaRPr lang="en-US" dirty="0"/>
          </a:p>
          <a:p>
            <a:endParaRPr lang="en-US" dirty="0"/>
          </a:p>
          <a:p>
            <a:r>
              <a:rPr lang="en-US" dirty="0"/>
              <a:t>(</a:t>
            </a:r>
            <a:r>
              <a:rPr lang="sr-Latn-RS" dirty="0"/>
              <a:t>Obrazac se nastavlja na sledećem slajdu</a:t>
            </a:r>
            <a:r>
              <a:rPr lang="en-US" dirty="0"/>
              <a:t>)</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2076604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su prikazane raspoložive opcije kada se upućuje zahtev u hitnim slučajevima.</a:t>
            </a:r>
            <a:r>
              <a:rPr lang="en-US" dirty="0"/>
              <a:t> </a:t>
            </a:r>
            <a:r>
              <a:rPr lang="sr-Latn-RS" dirty="0"/>
              <a:t>Trener treba da objasni da je predmet </a:t>
            </a:r>
            <a:r>
              <a:rPr lang="en-US" dirty="0" err="1"/>
              <a:t>zahtev</a:t>
            </a:r>
            <a:r>
              <a:rPr lang="sr-Latn-RS" dirty="0"/>
              <a:t>a u hitnim slučajevima ograničen i da bi pokrivao slučajeve kao što su oni navedeni na ekranu</a:t>
            </a:r>
            <a:r>
              <a:rPr lang="en-US" dirty="0"/>
              <a:t>. </a:t>
            </a:r>
          </a:p>
          <a:p>
            <a:endParaRPr lang="en-US" dirty="0"/>
          </a:p>
          <a:p>
            <a:r>
              <a:rPr lang="en-US" dirty="0"/>
              <a:t>(</a:t>
            </a:r>
            <a:r>
              <a:rPr lang="sr-Latn-RS" dirty="0"/>
              <a:t>Obrazac se nastavlja na sledećem slajdu</a:t>
            </a:r>
            <a:r>
              <a:rPr lang="en-US" dirty="0"/>
              <a:t>)</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3371620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Od pripadnika snaga reda će se očekivati da priloži relevantnu dokumentacije kao što je ona navedena na slajdu</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2257221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Tačan</a:t>
            </a:r>
            <a:r>
              <a:rPr lang="en-US" dirty="0"/>
              <a:t> </a:t>
            </a:r>
            <a:r>
              <a:rPr lang="en-US" dirty="0" err="1"/>
              <a:t>odgovor</a:t>
            </a:r>
            <a:r>
              <a:rPr lang="en-US" dirty="0"/>
              <a:t> je: </a:t>
            </a:r>
            <a:r>
              <a:rPr lang="sr-Latn-RS" b="1" dirty="0"/>
              <a:t>Netačno</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a:solidFill>
                  <a:srgbClr val="FF0000"/>
                </a:solidFill>
              </a:rPr>
              <a:t>M</a:t>
            </a:r>
            <a:r>
              <a:rPr lang="sr-Latn-RS" sz="1200" b="0" dirty="0" err="1">
                <a:solidFill>
                  <a:srgbClr val="FF0000"/>
                </a:solidFill>
              </a:rPr>
              <a:t>nogi</a:t>
            </a:r>
            <a:r>
              <a:rPr lang="sr-Latn-RS" sz="1200" b="0" dirty="0">
                <a:solidFill>
                  <a:srgbClr val="FF0000"/>
                </a:solidFill>
              </a:rPr>
              <a:t> globalni </a:t>
            </a:r>
            <a:r>
              <a:rPr lang="en-US" sz="1200" b="0" dirty="0" err="1">
                <a:solidFill>
                  <a:srgbClr val="FF0000"/>
                </a:solidFill>
              </a:rPr>
              <a:t>davaoc</a:t>
            </a:r>
            <a:r>
              <a:rPr lang="sr-Latn-RS" sz="1200" b="0" dirty="0">
                <a:solidFill>
                  <a:srgbClr val="FF0000"/>
                </a:solidFill>
              </a:rPr>
              <a:t>i</a:t>
            </a:r>
            <a:r>
              <a:rPr lang="en-US" sz="1200" b="0" dirty="0">
                <a:solidFill>
                  <a:srgbClr val="FF0000"/>
                </a:solidFill>
              </a:rPr>
              <a:t> </a:t>
            </a:r>
            <a:r>
              <a:rPr lang="en-US" sz="1200" b="0" dirty="0" err="1">
                <a:solidFill>
                  <a:srgbClr val="FF0000"/>
                </a:solidFill>
              </a:rPr>
              <a:t>usluga</a:t>
            </a:r>
            <a:r>
              <a:rPr lang="en-US" sz="1200" b="0" dirty="0">
                <a:solidFill>
                  <a:srgbClr val="FF0000"/>
                </a:solidFill>
              </a:rPr>
              <a:t> </a:t>
            </a:r>
            <a:r>
              <a:rPr lang="en-US" sz="1200" b="0" dirty="0" err="1">
                <a:solidFill>
                  <a:srgbClr val="FF0000"/>
                </a:solidFill>
              </a:rPr>
              <a:t>otkri</a:t>
            </a:r>
            <a:r>
              <a:rPr lang="sr-Latn-RS" sz="1200" b="0" dirty="0">
                <a:solidFill>
                  <a:srgbClr val="FF0000"/>
                </a:solidFill>
              </a:rPr>
              <a:t>vaju</a:t>
            </a:r>
            <a:r>
              <a:rPr lang="en-US" sz="1200" b="0" dirty="0">
                <a:solidFill>
                  <a:srgbClr val="FF0000"/>
                </a:solidFill>
              </a:rPr>
              <a:t> </a:t>
            </a:r>
            <a:r>
              <a:rPr lang="en-US" sz="1200" b="0" dirty="0" err="1">
                <a:solidFill>
                  <a:srgbClr val="FF0000"/>
                </a:solidFill>
              </a:rPr>
              <a:t>poda</a:t>
            </a:r>
            <a:r>
              <a:rPr lang="sr-Latn-RS" sz="1200" b="0" dirty="0" err="1">
                <a:solidFill>
                  <a:srgbClr val="FF0000"/>
                </a:solidFill>
              </a:rPr>
              <a:t>tke</a:t>
            </a:r>
            <a:r>
              <a:rPr lang="sr-Latn-RS" sz="1200" b="0" dirty="0">
                <a:solidFill>
                  <a:srgbClr val="FF0000"/>
                </a:solidFill>
              </a:rPr>
              <a:t> na osnovu</a:t>
            </a:r>
            <a:r>
              <a:rPr lang="en-US" sz="1200" b="0" dirty="0">
                <a:solidFill>
                  <a:srgbClr val="FF0000"/>
                </a:solidFill>
              </a:rPr>
              <a:t> </a:t>
            </a:r>
            <a:r>
              <a:rPr lang="sr-Latn-RS" sz="1200" b="0" dirty="0">
                <a:solidFill>
                  <a:srgbClr val="FF0000"/>
                </a:solidFill>
              </a:rPr>
              <a:t>zahteva za</a:t>
            </a:r>
            <a:r>
              <a:rPr lang="en-US" sz="1200" b="0" dirty="0">
                <a:solidFill>
                  <a:srgbClr val="FF0000"/>
                </a:solidFill>
              </a:rPr>
              <a:t> </a:t>
            </a:r>
            <a:r>
              <a:rPr lang="pl-PL" sz="1200" b="0" dirty="0">
                <a:solidFill>
                  <a:srgbClr val="FF0000"/>
                </a:solidFill>
              </a:rPr>
              <a:t>otkrivanje podataka u hitnim slučajevima</a:t>
            </a:r>
            <a:r>
              <a:rPr lang="sr-Latn-RS" sz="1200" b="0" dirty="0">
                <a:solidFill>
                  <a:srgbClr val="FF0000"/>
                </a:solidFill>
              </a:rPr>
              <a:t>, čak i ako </a:t>
            </a:r>
            <a:r>
              <a:rPr lang="en-US" sz="1200" b="0" dirty="0" err="1">
                <a:solidFill>
                  <a:srgbClr val="FF0000"/>
                </a:solidFill>
              </a:rPr>
              <a:t>zemlja</a:t>
            </a:r>
            <a:r>
              <a:rPr lang="en-US" sz="1200" b="0" dirty="0">
                <a:solidFill>
                  <a:srgbClr val="FF0000"/>
                </a:solidFill>
              </a:rPr>
              <a:t> </a:t>
            </a:r>
            <a:r>
              <a:rPr lang="sr-Latn-RS" sz="1200" b="0" dirty="0">
                <a:solidFill>
                  <a:srgbClr val="FF0000"/>
                </a:solidFill>
              </a:rPr>
              <a:t>u kojoj imaju sedište nema </a:t>
            </a:r>
            <a:r>
              <a:rPr lang="en-US" sz="1200" b="0" dirty="0" err="1">
                <a:solidFill>
                  <a:srgbClr val="FF0000"/>
                </a:solidFill>
              </a:rPr>
              <a:t>ugovor</a:t>
            </a:r>
            <a:r>
              <a:rPr lang="en-US" sz="1200" b="0" dirty="0">
                <a:solidFill>
                  <a:srgbClr val="FF0000"/>
                </a:solidFill>
              </a:rPr>
              <a:t> o </a:t>
            </a:r>
            <a:r>
              <a:rPr lang="en-US" sz="1200" b="0" dirty="0" err="1">
                <a:solidFill>
                  <a:srgbClr val="FF0000"/>
                </a:solidFill>
              </a:rPr>
              <a:t>UPP</a:t>
            </a:r>
            <a:r>
              <a:rPr lang="en-US" sz="1200" b="0" dirty="0">
                <a:solidFill>
                  <a:srgbClr val="FF0000"/>
                </a:solidFill>
              </a:rPr>
              <a:t> </a:t>
            </a:r>
            <a:r>
              <a:rPr lang="sr-Latn-RS" sz="1200" b="0" dirty="0">
                <a:solidFill>
                  <a:srgbClr val="FF0000"/>
                </a:solidFill>
              </a:rPr>
              <a:t>sa</a:t>
            </a:r>
            <a:r>
              <a:rPr lang="en-US" sz="1200" b="0" dirty="0">
                <a:solidFill>
                  <a:srgbClr val="FF0000"/>
                </a:solidFill>
              </a:rPr>
              <a:t> </a:t>
            </a:r>
            <a:r>
              <a:rPr lang="en-US" sz="1200" b="0" dirty="0" err="1">
                <a:solidFill>
                  <a:srgbClr val="FF0000"/>
                </a:solidFill>
              </a:rPr>
              <a:t>zemlj</a:t>
            </a:r>
            <a:r>
              <a:rPr lang="sr-Latn-RS" sz="1200" b="0" dirty="0">
                <a:solidFill>
                  <a:srgbClr val="FF0000"/>
                </a:solidFill>
              </a:rPr>
              <a:t>om koja upućuje zahtev za</a:t>
            </a:r>
            <a:r>
              <a:rPr lang="en-US" sz="1200" b="0" dirty="0">
                <a:solidFill>
                  <a:srgbClr val="FF0000"/>
                </a:solidFill>
              </a:rPr>
              <a:t> </a:t>
            </a:r>
            <a:r>
              <a:rPr lang="pl-PL" sz="1200" b="0" dirty="0">
                <a:solidFill>
                  <a:srgbClr val="FF0000"/>
                </a:solidFill>
              </a:rPr>
              <a:t>otkrivanje podataka u hitnim slučajevima</a:t>
            </a:r>
            <a:r>
              <a:rPr lang="en-US" sz="1200" b="0" dirty="0">
                <a:solidFill>
                  <a:srgbClr val="FF0000"/>
                </a:solidFill>
              </a:rPr>
              <a:t>. </a:t>
            </a:r>
            <a:endParaRPr lang="en-PK" b="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2150590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RS" b="0" dirty="0"/>
              <a:t>Na ovim slajdovima se objašnjava kako se </a:t>
            </a:r>
            <a:r>
              <a:rPr lang="en-US" b="0" dirty="0" err="1"/>
              <a:t>naredbe</a:t>
            </a:r>
            <a:r>
              <a:rPr lang="en-US" b="0" dirty="0"/>
              <a:t> za </a:t>
            </a:r>
            <a:r>
              <a:rPr lang="en-US" b="0" dirty="0" err="1"/>
              <a:t>dostavljanje</a:t>
            </a:r>
            <a:r>
              <a:rPr lang="en-US" b="0" dirty="0"/>
              <a:t> </a:t>
            </a:r>
            <a:r>
              <a:rPr lang="en-US" b="0" dirty="0" err="1"/>
              <a:t>podataka</a:t>
            </a:r>
            <a:r>
              <a:rPr lang="en-US" b="0" dirty="0"/>
              <a:t> </a:t>
            </a:r>
            <a:r>
              <a:rPr lang="sr-Latn-RS" b="0" dirty="0"/>
              <a:t>mogu koristiti </a:t>
            </a:r>
            <a:r>
              <a:rPr lang="en-US" b="0" dirty="0"/>
              <a:t> </a:t>
            </a:r>
            <a:r>
              <a:rPr lang="sr-Latn-RS" b="0" dirty="0"/>
              <a:t>da se obezbedi saradnja</a:t>
            </a:r>
            <a:r>
              <a:rPr lang="en-US" b="0" dirty="0"/>
              <a:t> </a:t>
            </a:r>
            <a:r>
              <a:rPr lang="en-US" b="0" dirty="0" err="1"/>
              <a:t>inostrani</a:t>
            </a:r>
            <a:r>
              <a:rPr lang="sr-Latn-RS" b="0" dirty="0"/>
              <a:t>h</a:t>
            </a:r>
            <a:r>
              <a:rPr lang="en-US" b="0" dirty="0"/>
              <a:t> </a:t>
            </a:r>
            <a:r>
              <a:rPr lang="en-US" b="0" dirty="0" err="1"/>
              <a:t>dava</a:t>
            </a:r>
            <a:r>
              <a:rPr lang="sr-Latn-RS" b="0" dirty="0" err="1"/>
              <a:t>laca</a:t>
            </a:r>
            <a:r>
              <a:rPr lang="en-US" b="0" dirty="0"/>
              <a:t> </a:t>
            </a:r>
            <a:r>
              <a:rPr lang="en-US" b="0" dirty="0" err="1"/>
              <a:t>usluga</a:t>
            </a:r>
            <a:r>
              <a:rPr lang="en-US" b="0" dirty="0"/>
              <a:t>. </a:t>
            </a:r>
          </a:p>
          <a:p>
            <a:endParaRPr lang="en-US" b="0" dirty="0"/>
          </a:p>
          <a:p>
            <a:endParaRPr lang="en-US" b="0" dirty="0"/>
          </a:p>
          <a:p>
            <a:r>
              <a:rPr lang="en-US" b="0" dirty="0"/>
              <a:t>S </a:t>
            </a:r>
            <a:r>
              <a:rPr lang="en-US" b="0" dirty="0" err="1"/>
              <a:t>leve</a:t>
            </a:r>
            <a:r>
              <a:rPr lang="en-US" b="0" dirty="0"/>
              <a:t> </a:t>
            </a:r>
            <a:r>
              <a:rPr lang="en-US" b="0" dirty="0" err="1"/>
              <a:t>strane</a:t>
            </a:r>
            <a:r>
              <a:rPr lang="en-US" b="0" dirty="0"/>
              <a:t>, </a:t>
            </a:r>
            <a:r>
              <a:rPr lang="sr-Latn-RS" b="0" dirty="0"/>
              <a:t>na slajdu je prikazan tekst člana</a:t>
            </a:r>
            <a:r>
              <a:rPr lang="en-US" b="0" dirty="0"/>
              <a:t> 18</a:t>
            </a:r>
            <a:r>
              <a:rPr lang="sr-Latn-RS" b="0" dirty="0"/>
              <a:t>,</a:t>
            </a:r>
            <a:r>
              <a:rPr lang="en-US" b="0" dirty="0"/>
              <a:t> </a:t>
            </a:r>
            <a:r>
              <a:rPr lang="en-US" b="0" dirty="0" err="1"/>
              <a:t>Budimpeštanske</a:t>
            </a:r>
            <a:r>
              <a:rPr lang="en-US" b="0" dirty="0"/>
              <a:t> </a:t>
            </a:r>
            <a:r>
              <a:rPr lang="en-US" b="0" dirty="0" err="1"/>
              <a:t>konvencije</a:t>
            </a:r>
            <a:r>
              <a:rPr lang="en-US" b="0" dirty="0"/>
              <a:t> </a:t>
            </a:r>
            <a:r>
              <a:rPr lang="pl-PL" b="0" dirty="0"/>
              <a:t>u kome je posebno istaknut jedan element </a:t>
            </a:r>
            <a:r>
              <a:rPr lang="en-US" b="0" dirty="0"/>
              <a:t>(</a:t>
            </a:r>
            <a:r>
              <a:rPr lang="sr-Latn-RS" b="0" dirty="0"/>
              <a:t>„koji svoje usluge pruža na teritoriji</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 </a:t>
            </a:r>
            <a:r>
              <a:rPr lang="en-US" dirty="0" err="1"/>
              <a:t>desne</a:t>
            </a:r>
            <a:r>
              <a:rPr lang="en-US" dirty="0"/>
              <a:t> </a:t>
            </a:r>
            <a:r>
              <a:rPr lang="en-US" dirty="0" err="1"/>
              <a:t>strane</a:t>
            </a:r>
            <a:r>
              <a:rPr lang="en-US" dirty="0"/>
              <a:t>, </a:t>
            </a:r>
            <a:r>
              <a:rPr lang="en-US" dirty="0" err="1"/>
              <a:t>na</a:t>
            </a:r>
            <a:r>
              <a:rPr lang="en-US" dirty="0"/>
              <a:t> </a:t>
            </a:r>
            <a:r>
              <a:rPr lang="en-US" dirty="0" err="1"/>
              <a:t>slajdu</a:t>
            </a:r>
            <a:r>
              <a:rPr lang="en-US" dirty="0"/>
              <a:t> se </a:t>
            </a:r>
            <a:r>
              <a:rPr lang="en-US" dirty="0" err="1"/>
              <a:t>daje</a:t>
            </a:r>
            <a:r>
              <a:rPr lang="en-US" dirty="0"/>
              <a:t> </a:t>
            </a:r>
            <a:r>
              <a:rPr lang="en-US" dirty="0" err="1"/>
              <a:t>objašnjenje</a:t>
            </a:r>
            <a:r>
              <a:rPr lang="en-US" dirty="0"/>
              <a:t> </a:t>
            </a:r>
            <a:r>
              <a:rPr lang="en-US" dirty="0" err="1"/>
              <a:t>istaknutog</a:t>
            </a:r>
            <a:r>
              <a:rPr lang="en-US" dirty="0"/>
              <a:t> </a:t>
            </a:r>
            <a:r>
              <a:rPr lang="en-US" dirty="0" err="1"/>
              <a:t>elementa</a:t>
            </a:r>
            <a:endParaRPr lang="en-US" baseline="0" dirty="0"/>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sr-Latn-RS" dirty="0"/>
              <a:t>Član</a:t>
            </a:r>
            <a:r>
              <a:rPr lang="en-US" dirty="0"/>
              <a:t> 18,</a:t>
            </a:r>
            <a:r>
              <a:rPr lang="sr-Latn-RS" dirty="0"/>
              <a:t> stav </a:t>
            </a:r>
            <a:r>
              <a:rPr lang="en-US" dirty="0"/>
              <a:t>1,</a:t>
            </a:r>
            <a:r>
              <a:rPr lang="sr-Latn-RS" dirty="0"/>
              <a:t> tačka </a:t>
            </a:r>
            <a:r>
              <a:rPr lang="en-US" dirty="0"/>
              <a:t>b</a:t>
            </a:r>
            <a:r>
              <a:rPr lang="en-US" baseline="0" dirty="0"/>
              <a:t> </a:t>
            </a:r>
            <a:r>
              <a:rPr lang="sr-Latn-RS" baseline="0" dirty="0"/>
              <a:t>ima ograničeniji obuhvat u poređenju sa Članom 18, stav 1, tačka a</a:t>
            </a:r>
            <a:r>
              <a:rPr lang="en-US" baseline="0" dirty="0"/>
              <a:t>, </a:t>
            </a:r>
            <a:r>
              <a:rPr lang="sr-Latn-RS" baseline="0" dirty="0"/>
              <a:t>u smislu da se </a:t>
            </a:r>
            <a:r>
              <a:rPr lang="sr-Latn-RS" baseline="0" dirty="0" err="1"/>
              <a:t>prienjuje</a:t>
            </a:r>
            <a:r>
              <a:rPr lang="sr-Latn-RS" baseline="0" dirty="0"/>
              <a:t> samo na </a:t>
            </a:r>
            <a:r>
              <a:rPr lang="en-US" baseline="0" dirty="0" err="1"/>
              <a:t>davaoce</a:t>
            </a:r>
            <a:r>
              <a:rPr lang="en-US" baseline="0" dirty="0"/>
              <a:t> </a:t>
            </a:r>
            <a:r>
              <a:rPr lang="en-US" baseline="0" dirty="0" err="1"/>
              <a:t>usluga</a:t>
            </a:r>
            <a:r>
              <a:rPr lang="en-US" baseline="0" dirty="0"/>
              <a:t>; </a:t>
            </a:r>
            <a:r>
              <a:rPr lang="en-US" baseline="0" dirty="0" err="1"/>
              <a:t>i</a:t>
            </a:r>
            <a:r>
              <a:rPr lang="en-US" baseline="0" dirty="0"/>
              <a:t> </a:t>
            </a:r>
            <a:r>
              <a:rPr lang="sr-Latn-RS" baseline="0" dirty="0"/>
              <a:t>stoga se ne primenjuje na bilo koje fizičko ili pravno lice koje ne potpada pod definiciju </a:t>
            </a:r>
            <a:r>
              <a:rPr lang="en-US" baseline="0" dirty="0" err="1"/>
              <a:t>davaoc</a:t>
            </a:r>
            <a:r>
              <a:rPr lang="sr-Latn-RS" baseline="0" dirty="0"/>
              <a:t>a</a:t>
            </a:r>
            <a:r>
              <a:rPr lang="en-US" baseline="0" dirty="0"/>
              <a:t> </a:t>
            </a:r>
            <a:r>
              <a:rPr lang="en-US" baseline="0" dirty="0" err="1"/>
              <a:t>uslug</a:t>
            </a:r>
            <a:r>
              <a:rPr lang="sr-Latn-RS" baseline="0" dirty="0"/>
              <a:t>e</a:t>
            </a:r>
            <a:r>
              <a:rPr lang="en-US" baseline="0" dirty="0"/>
              <a: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sr-Latn-RS" sz="1200" kern="1200" baseline="0" dirty="0">
                <a:solidFill>
                  <a:schemeClr val="tx1"/>
                </a:solidFill>
                <a:effectLst/>
                <a:latin typeface="+mn-lt"/>
                <a:ea typeface="+mn-ea"/>
                <a:cs typeface="+mn-cs"/>
              </a:rPr>
              <a:t>Međutim, on nije ograničen u smislu fizičke lokacije </a:t>
            </a:r>
            <a:r>
              <a:rPr lang="en-US" sz="1200" kern="1200" baseline="0" dirty="0" err="1">
                <a:solidFill>
                  <a:schemeClr val="tx1"/>
                </a:solidFill>
                <a:effectLst/>
                <a:latin typeface="+mn-lt"/>
                <a:ea typeface="+mn-ea"/>
                <a:cs typeface="+mn-cs"/>
              </a:rPr>
              <a:t>dava</a:t>
            </a:r>
            <a:r>
              <a:rPr lang="sr-Latn-RS" sz="1200" kern="1200" baseline="0" dirty="0">
                <a:solidFill>
                  <a:schemeClr val="tx1"/>
                </a:solidFill>
                <a:effectLst/>
                <a:latin typeface="+mn-lt"/>
                <a:ea typeface="+mn-ea"/>
                <a:cs typeface="+mn-cs"/>
              </a:rPr>
              <a:t>o</a:t>
            </a:r>
            <a:r>
              <a:rPr lang="en-US" sz="1200" kern="1200" baseline="0" dirty="0">
                <a:solidFill>
                  <a:schemeClr val="tx1"/>
                </a:solidFill>
                <a:effectLst/>
                <a:latin typeface="+mn-lt"/>
                <a:ea typeface="+mn-ea"/>
                <a:cs typeface="+mn-cs"/>
              </a:rPr>
              <a:t>c</a:t>
            </a:r>
            <a:r>
              <a:rPr lang="sr-Latn-RS" sz="1200" kern="1200" baseline="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usluge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a:t>
            </a:r>
            <a:r>
              <a:rPr lang="en-US" sz="1200" kern="1200" baseline="0" dirty="0">
                <a:solidFill>
                  <a:schemeClr val="tx1"/>
                </a:solidFill>
                <a:effectLst/>
                <a:latin typeface="+mn-lt"/>
                <a:ea typeface="+mn-ea"/>
                <a:cs typeface="+mn-cs"/>
              </a:rPr>
              <a:t> </a:t>
            </a:r>
            <a:r>
              <a:rPr lang="sr-Latn-RS" sz="1200" kern="1200" baseline="0" dirty="0">
                <a:solidFill>
                  <a:schemeClr val="tx1"/>
                </a:solidFill>
                <a:effectLst/>
                <a:latin typeface="+mn-lt"/>
                <a:ea typeface="+mn-ea"/>
                <a:cs typeface="+mn-cs"/>
              </a:rPr>
              <a:t>važi ukoliko </a:t>
            </a:r>
            <a:r>
              <a:rPr lang="en-US" sz="1200" kern="1200" baseline="0" dirty="0" err="1">
                <a:solidFill>
                  <a:schemeClr val="tx1"/>
                </a:solidFill>
                <a:effectLst/>
                <a:latin typeface="+mn-lt"/>
                <a:ea typeface="+mn-ea"/>
                <a:cs typeface="+mn-cs"/>
              </a:rPr>
              <a:t>davalac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usluge</a:t>
            </a:r>
            <a:r>
              <a:rPr lang="en-US" sz="1200" kern="1200" baseline="0" dirty="0">
                <a:solidFill>
                  <a:schemeClr val="tx1"/>
                </a:solidFill>
                <a:effectLst/>
                <a:latin typeface="+mn-lt"/>
                <a:ea typeface="+mn-ea"/>
                <a:cs typeface="+mn-cs"/>
              </a:rPr>
              <a:t> </a:t>
            </a:r>
            <a:r>
              <a:rPr lang="sr-Latn-RS" sz="1200" kern="1200" baseline="0" dirty="0">
                <a:solidFill>
                  <a:schemeClr val="tx1"/>
                </a:solidFill>
                <a:effectLst/>
                <a:latin typeface="+mn-lt"/>
                <a:ea typeface="+mn-ea"/>
                <a:cs typeface="+mn-cs"/>
              </a:rPr>
              <a:t>pruža usluge na teritoriji Strane</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a:p>
            <a:r>
              <a:rPr lang="sr-Latn-RS" dirty="0"/>
              <a:t>Na slajdu su navedeni neki određujući faktori koje treba uzeti u obzir kada se procenjuje da li neki </a:t>
            </a:r>
            <a:r>
              <a:rPr lang="en-US" baseline="0" dirty="0" err="1"/>
              <a:t>davalac</a:t>
            </a:r>
            <a:r>
              <a:rPr lang="en-US" baseline="0" dirty="0"/>
              <a:t> </a:t>
            </a:r>
            <a:r>
              <a:rPr lang="en-US" baseline="0" dirty="0" err="1"/>
              <a:t>uslug</a:t>
            </a:r>
            <a:r>
              <a:rPr lang="sr-Latn-RS" baseline="0" dirty="0"/>
              <a:t> pruža usluge na konkretnoj teritoriji</a:t>
            </a:r>
            <a:r>
              <a:rPr lang="en-US" baseline="0" dirty="0"/>
              <a:t>.</a:t>
            </a:r>
          </a:p>
          <a:p>
            <a:endParaRPr lang="en-US" baseline="0" dirty="0"/>
          </a:p>
          <a:p>
            <a:r>
              <a:rPr lang="sr-Latn-RS" baseline="0" dirty="0"/>
              <a:t>Trener može da uputi polaznike na Uputstvo za član</a:t>
            </a:r>
            <a:r>
              <a:rPr lang="en-US" baseline="0" dirty="0"/>
              <a:t> 18</a:t>
            </a:r>
            <a:r>
              <a:rPr lang="sr-Latn-RS" baseline="0" dirty="0"/>
              <a:t>.</a:t>
            </a:r>
            <a:r>
              <a:rPr lang="en-US" baseline="0" dirty="0"/>
              <a:t> (</a:t>
            </a:r>
            <a:r>
              <a:rPr lang="sr-Latn-RS" baseline="0" dirty="0"/>
              <a:t>vidi sledeći slajd</a:t>
            </a:r>
            <a:r>
              <a:rPr lang="en-US" baseline="0" dirty="0"/>
              <a:t>)</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3831454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b="0" dirty="0"/>
              <a:t>Ovaj slajd pokazuje </a:t>
            </a:r>
            <a:r>
              <a:rPr lang="sr-Latn-RS" b="0" dirty="0" err="1"/>
              <a:t>skrinšot</a:t>
            </a:r>
            <a:r>
              <a:rPr lang="sr-Latn-RS" b="0" dirty="0"/>
              <a:t> Uputstva za član 18.</a:t>
            </a:r>
            <a:r>
              <a:rPr lang="en-US" b="0" dirty="0"/>
              <a:t>, </a:t>
            </a:r>
            <a:r>
              <a:rPr lang="sr-Latn-RS" b="0" dirty="0"/>
              <a:t>u kome se razrađuje kako ovlašćenja prema članu</a:t>
            </a:r>
            <a:r>
              <a:rPr lang="en-US" b="0" dirty="0"/>
              <a:t> 18</a:t>
            </a:r>
            <a:r>
              <a:rPr lang="sr-Latn-RS" b="0" dirty="0"/>
              <a:t>, stav 1, </a:t>
            </a:r>
            <a:r>
              <a:rPr lang="en-US" b="0" dirty="0"/>
              <a:t>b </a:t>
            </a:r>
            <a:r>
              <a:rPr lang="sr-Latn-RS" b="0" dirty="0"/>
              <a:t>mogu da se koriste da se zatraži dostavljanje </a:t>
            </a:r>
            <a:r>
              <a:rPr lang="en-US" b="0" dirty="0" err="1"/>
              <a:t>podataka</a:t>
            </a:r>
            <a:r>
              <a:rPr lang="en-US" b="0" dirty="0"/>
              <a:t> o </a:t>
            </a:r>
            <a:r>
              <a:rPr lang="en-US" b="0" dirty="0" err="1"/>
              <a:t>pretplatniku</a:t>
            </a:r>
            <a:r>
              <a:rPr lang="en-US" b="0" dirty="0"/>
              <a:t> od </a:t>
            </a:r>
            <a:r>
              <a:rPr lang="en-US" b="0" dirty="0" err="1"/>
              <a:t>davalaca</a:t>
            </a:r>
            <a:r>
              <a:rPr lang="en-US" b="0" dirty="0"/>
              <a:t> </a:t>
            </a:r>
            <a:r>
              <a:rPr lang="en-US" b="0" dirty="0" err="1"/>
              <a:t>usluga</a:t>
            </a:r>
            <a:r>
              <a:rPr lang="en-US" b="0" dirty="0"/>
              <a:t> </a:t>
            </a:r>
            <a:r>
              <a:rPr lang="sr-Latn-RS" b="0" dirty="0"/>
              <a:t>koji nemaju zakonsko prisustvo u konkretnoj </a:t>
            </a:r>
            <a:r>
              <a:rPr lang="en-US" b="0" dirty="0" err="1"/>
              <a:t>zemlj</a:t>
            </a:r>
            <a:r>
              <a:rPr lang="sr-Latn-RS" b="0" dirty="0"/>
              <a:t>i</a:t>
            </a:r>
            <a:r>
              <a:rPr lang="en-US" b="0" dirty="0"/>
              <a:t>. </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2694781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je prikazano kako član</a:t>
            </a:r>
            <a:r>
              <a:rPr lang="en-US" dirty="0"/>
              <a:t> 18</a:t>
            </a:r>
            <a:r>
              <a:rPr lang="sr-Latn-RS" dirty="0"/>
              <a:t>, stav</a:t>
            </a:r>
            <a:r>
              <a:rPr lang="en-US" dirty="0"/>
              <a:t>1</a:t>
            </a:r>
            <a:r>
              <a:rPr lang="sr-Latn-RS" dirty="0"/>
              <a:t>, b</a:t>
            </a:r>
            <a:r>
              <a:rPr lang="en-US" dirty="0"/>
              <a:t>. </a:t>
            </a:r>
            <a:r>
              <a:rPr lang="sr-Latn-RS" dirty="0"/>
              <a:t>Omogućava da se traži direktna</a:t>
            </a:r>
            <a:r>
              <a:rPr lang="en-US" dirty="0"/>
              <a:t> </a:t>
            </a:r>
            <a:r>
              <a:rPr lang="en-US" dirty="0" err="1"/>
              <a:t>saradnja</a:t>
            </a:r>
            <a:r>
              <a:rPr lang="en-US" dirty="0"/>
              <a:t> </a:t>
            </a:r>
            <a:r>
              <a:rPr lang="sr-Latn-RS" dirty="0"/>
              <a:t>od</a:t>
            </a:r>
            <a:r>
              <a:rPr lang="en-US" dirty="0"/>
              <a:t> </a:t>
            </a:r>
            <a:r>
              <a:rPr lang="en-US" dirty="0" err="1"/>
              <a:t>inostrani</a:t>
            </a:r>
            <a:r>
              <a:rPr lang="sr-Latn-RS" dirty="0"/>
              <a:t>h</a:t>
            </a:r>
            <a:r>
              <a:rPr lang="en-US" dirty="0"/>
              <a:t> </a:t>
            </a:r>
            <a:r>
              <a:rPr lang="en-US" dirty="0" err="1"/>
              <a:t>dava</a:t>
            </a:r>
            <a:r>
              <a:rPr lang="sr-Latn-RS" dirty="0" err="1"/>
              <a:t>laca</a:t>
            </a:r>
            <a:r>
              <a:rPr lang="en-US" dirty="0"/>
              <a:t> </a:t>
            </a:r>
            <a:r>
              <a:rPr lang="en-US" dirty="0" err="1"/>
              <a:t>usluga</a:t>
            </a:r>
            <a:r>
              <a:rPr lang="en-US" dirty="0"/>
              <a:t> </a:t>
            </a:r>
            <a:r>
              <a:rPr lang="sr-Latn-RS" dirty="0"/>
              <a:t>izdavanjem </a:t>
            </a:r>
            <a:r>
              <a:rPr lang="en-US" dirty="0" err="1"/>
              <a:t>naredbe</a:t>
            </a:r>
            <a:r>
              <a:rPr lang="en-US" dirty="0"/>
              <a:t> za </a:t>
            </a:r>
            <a:r>
              <a:rPr lang="en-US" dirty="0" err="1"/>
              <a:t>dostavljanje</a:t>
            </a:r>
            <a:r>
              <a:rPr lang="en-US" dirty="0"/>
              <a:t> </a:t>
            </a:r>
            <a:r>
              <a:rPr lang="en-US" dirty="0" err="1"/>
              <a:t>podataka</a:t>
            </a:r>
            <a:r>
              <a:rPr lang="en-US" dirty="0"/>
              <a:t> </a:t>
            </a:r>
            <a:r>
              <a:rPr lang="sr-Latn-RS" dirty="0"/>
              <a:t>za</a:t>
            </a:r>
            <a:r>
              <a:rPr lang="en-US" dirty="0"/>
              <a:t> </a:t>
            </a:r>
            <a:r>
              <a:rPr lang="en-US" dirty="0" err="1"/>
              <a:t>poda</a:t>
            </a:r>
            <a:r>
              <a:rPr lang="sr-Latn-RS" dirty="0" err="1"/>
              <a:t>tke</a:t>
            </a:r>
            <a:r>
              <a:rPr lang="en-US" dirty="0"/>
              <a:t> o </a:t>
            </a:r>
            <a:r>
              <a:rPr lang="en-US" dirty="0" err="1"/>
              <a:t>pretplatniku</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2952631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Tačan</a:t>
            </a:r>
            <a:r>
              <a:rPr lang="en-US" dirty="0"/>
              <a:t> </a:t>
            </a:r>
            <a:r>
              <a:rPr lang="en-US" dirty="0" err="1"/>
              <a:t>odgovor</a:t>
            </a:r>
            <a:r>
              <a:rPr lang="en-US" dirty="0"/>
              <a:t> je </a:t>
            </a:r>
            <a:r>
              <a:rPr lang="en-US" b="0" dirty="0"/>
              <a:t>b) </a:t>
            </a:r>
            <a:r>
              <a:rPr lang="en-US" b="0" dirty="0" err="1"/>
              <a:t>podaci</a:t>
            </a:r>
            <a:r>
              <a:rPr lang="en-US" b="0" dirty="0"/>
              <a:t> o </a:t>
            </a:r>
            <a:r>
              <a:rPr lang="en-US" b="0" dirty="0" err="1"/>
              <a:t>saobraćaju</a:t>
            </a:r>
            <a:r>
              <a:rPr lang="en-US" b="0" dirty="0"/>
              <a:t> </a:t>
            </a:r>
            <a:r>
              <a:rPr lang="sr-Latn-RS" b="0" dirty="0"/>
              <a:t>od </a:t>
            </a:r>
            <a:r>
              <a:rPr lang="en-US" b="0" dirty="0" err="1"/>
              <a:t>inostran</a:t>
            </a:r>
            <a:r>
              <a:rPr lang="sr-Latn-RS" b="0" dirty="0" err="1"/>
              <a:t>og</a:t>
            </a:r>
            <a:r>
              <a:rPr lang="en-US" b="0" dirty="0"/>
              <a:t> </a:t>
            </a:r>
            <a:r>
              <a:rPr lang="en-US" b="0" dirty="0" err="1"/>
              <a:t>dava</a:t>
            </a:r>
            <a:r>
              <a:rPr lang="sr-Latn-RS" b="0" dirty="0"/>
              <a:t>o</a:t>
            </a:r>
            <a:r>
              <a:rPr lang="en-US" b="0" dirty="0"/>
              <a:t>c</a:t>
            </a:r>
            <a:r>
              <a:rPr lang="sr-Latn-RS" b="0" dirty="0"/>
              <a:t>a</a:t>
            </a:r>
            <a:r>
              <a:rPr lang="en-US" b="0" dirty="0"/>
              <a:t> </a:t>
            </a:r>
            <a:r>
              <a:rPr lang="en-US" b="0" dirty="0" err="1"/>
              <a:t>uslug</a:t>
            </a:r>
            <a:r>
              <a:rPr lang="sr-Latn-RS" b="0" dirty="0"/>
              <a:t>a</a:t>
            </a:r>
            <a:r>
              <a:rPr lang="en-US" b="0" dirty="0"/>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T</a:t>
            </a:r>
            <a:r>
              <a:rPr lang="sr-Latn-RS" b="0" dirty="0"/>
              <a:t>o je zbog toga što se polje primene člana </a:t>
            </a:r>
            <a:r>
              <a:rPr lang="en-US" b="0" dirty="0"/>
              <a:t>18</a:t>
            </a:r>
            <a:r>
              <a:rPr lang="sr-Latn-RS" b="0" dirty="0"/>
              <a:t>, stav </a:t>
            </a:r>
            <a:r>
              <a:rPr lang="en-US" b="0" dirty="0"/>
              <a:t>1</a:t>
            </a:r>
            <a:r>
              <a:rPr lang="sr-Latn-RS" b="0" dirty="0"/>
              <a:t>,</a:t>
            </a:r>
            <a:r>
              <a:rPr lang="en-US" b="0" dirty="0"/>
              <a:t>b o</a:t>
            </a:r>
            <a:r>
              <a:rPr lang="sr-Latn-RS" b="0" dirty="0" err="1"/>
              <a:t>dnosi</a:t>
            </a:r>
            <a:r>
              <a:rPr lang="sr-Latn-RS" b="0" dirty="0"/>
              <a:t> samo na </a:t>
            </a:r>
            <a:r>
              <a:rPr lang="en-US" b="0" dirty="0" err="1"/>
              <a:t>poda</a:t>
            </a:r>
            <a:r>
              <a:rPr lang="sr-Latn-RS" b="0" dirty="0" err="1"/>
              <a:t>tke</a:t>
            </a:r>
            <a:r>
              <a:rPr lang="en-US" b="0" dirty="0"/>
              <a:t> o </a:t>
            </a:r>
            <a:r>
              <a:rPr lang="en-US" b="0" dirty="0" err="1"/>
              <a:t>pretplatniku</a:t>
            </a:r>
            <a:r>
              <a:rPr lang="en-US" b="0" dirty="0"/>
              <a:t> </a:t>
            </a:r>
            <a:r>
              <a:rPr lang="en-US" b="0" dirty="0" err="1"/>
              <a:t>i</a:t>
            </a:r>
            <a:r>
              <a:rPr lang="en-US" b="0" dirty="0"/>
              <a:t> </a:t>
            </a:r>
            <a:r>
              <a:rPr lang="sr-Latn-RS" b="0" dirty="0"/>
              <a:t>ne omogućava izdavanje naredbe za dostavljanje</a:t>
            </a:r>
            <a:r>
              <a:rPr lang="en-US" b="0" dirty="0"/>
              <a:t> </a:t>
            </a:r>
            <a:r>
              <a:rPr lang="en-US" b="0" dirty="0" err="1"/>
              <a:t>podataka</a:t>
            </a:r>
            <a:r>
              <a:rPr lang="en-US" b="0" dirty="0"/>
              <a:t> o </a:t>
            </a:r>
            <a:r>
              <a:rPr lang="en-US" b="0" dirty="0" err="1"/>
              <a:t>saobraćaju</a:t>
            </a:r>
            <a:r>
              <a:rPr lang="en-US" b="0" dirty="0"/>
              <a:t> </a:t>
            </a:r>
            <a:r>
              <a:rPr lang="sr-Latn-RS" b="0" dirty="0"/>
              <a:t>od </a:t>
            </a:r>
            <a:r>
              <a:rPr lang="en-US" b="0" dirty="0" err="1"/>
              <a:t>inostran</a:t>
            </a:r>
            <a:r>
              <a:rPr lang="sr-Latn-RS" b="0" dirty="0" err="1"/>
              <a:t>og</a:t>
            </a:r>
            <a:r>
              <a:rPr lang="en-US" b="0" dirty="0"/>
              <a:t> </a:t>
            </a:r>
            <a:r>
              <a:rPr lang="en-US" b="0" dirty="0" err="1"/>
              <a:t>dava</a:t>
            </a:r>
            <a:r>
              <a:rPr lang="sr-Latn-RS" b="0" dirty="0"/>
              <a:t>o</a:t>
            </a:r>
            <a:r>
              <a:rPr lang="en-US" b="0" dirty="0"/>
              <a:t>c</a:t>
            </a:r>
            <a:r>
              <a:rPr lang="sr-Latn-RS" b="0" dirty="0"/>
              <a:t>a</a:t>
            </a:r>
            <a:r>
              <a:rPr lang="en-US" b="0" dirty="0"/>
              <a:t> </a:t>
            </a:r>
            <a:r>
              <a:rPr lang="en-US" b="0" dirty="0" err="1"/>
              <a:t>uslug</a:t>
            </a:r>
            <a:r>
              <a:rPr lang="sr-Latn-RS" b="0" dirty="0"/>
              <a:t>a</a:t>
            </a:r>
            <a:r>
              <a:rPr lang="en-US" b="0" dirty="0"/>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b="0" dirty="0"/>
              <a:t>Preostale opcije su obuhvaćene u </a:t>
            </a:r>
            <a:r>
              <a:rPr lang="sr-Latn-RS" b="0" dirty="0" err="1"/>
              <a:t>člau</a:t>
            </a:r>
            <a:r>
              <a:rPr lang="en-US" b="0" dirty="0"/>
              <a:t> 18</a:t>
            </a:r>
            <a:r>
              <a:rPr lang="sr-Latn-RS" b="0" dirty="0"/>
              <a:t>, stav </a:t>
            </a:r>
            <a:r>
              <a:rPr lang="en-US" b="0" dirty="0"/>
              <a:t>1</a:t>
            </a:r>
            <a:r>
              <a:rPr lang="sr-Latn-RS" b="0" dirty="0"/>
              <a:t>, </a:t>
            </a:r>
            <a:r>
              <a:rPr lang="en-US" b="0" dirty="0"/>
              <a:t>a. </a:t>
            </a:r>
            <a:r>
              <a:rPr lang="en-US" b="0" dirty="0" err="1"/>
              <a:t>i</a:t>
            </a:r>
            <a:r>
              <a:rPr lang="en-US" b="0" dirty="0"/>
              <a:t> 18</a:t>
            </a:r>
            <a:r>
              <a:rPr lang="sr-Latn-RS" b="0" dirty="0"/>
              <a:t>, stav </a:t>
            </a:r>
            <a:r>
              <a:rPr lang="en-US" b="0" dirty="0"/>
              <a:t>1</a:t>
            </a:r>
            <a:r>
              <a:rPr lang="sr-Latn-RS" b="0" dirty="0"/>
              <a:t>, </a:t>
            </a:r>
            <a:r>
              <a:rPr lang="en-US" b="0" dirty="0"/>
              <a:t>b.</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124146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noProof="0" dirty="0"/>
              <a:t>U prvom delu će se napraviti pregled značenja ključnih pojmova, tj. „davalac usluga“ (provajder), „podatak o saobraćaju”, „podaci o pretplatniku” i „podaci iz sadržaja”, koji će se koristiti tokom čitave sesije.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a:t>
            </a:fld>
            <a:endParaRPr lang="en-US"/>
          </a:p>
        </p:txBody>
      </p:sp>
    </p:spTree>
    <p:extLst>
      <p:ext uri="{BB962C8B-B14F-4D97-AF65-F5344CB8AC3E}">
        <p14:creationId xmlns:p14="http://schemas.microsoft.com/office/powerpoint/2010/main" val="605239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b="0" dirty="0"/>
              <a:t>Na ovim slajdovima je objašnjeno kako se odredbe o </a:t>
            </a:r>
            <a:r>
              <a:rPr lang="sr-Latn-RS" b="0" dirty="0" err="1"/>
              <a:t>prekograničnom</a:t>
            </a:r>
            <a:r>
              <a:rPr lang="sr-Latn-RS" b="0" dirty="0"/>
              <a:t> pristupu mogu koristiti da se obezbedi saradnja </a:t>
            </a:r>
            <a:r>
              <a:rPr lang="en-US" b="0" dirty="0" err="1"/>
              <a:t>inostran</a:t>
            </a:r>
            <a:r>
              <a:rPr lang="sr-Latn-RS" b="0" dirty="0" err="1"/>
              <a:t>og</a:t>
            </a:r>
            <a:r>
              <a:rPr lang="en-US" b="0" dirty="0"/>
              <a:t> </a:t>
            </a:r>
            <a:r>
              <a:rPr lang="en-US" b="0" dirty="0" err="1"/>
              <a:t>dava</a:t>
            </a:r>
            <a:r>
              <a:rPr lang="sr-Latn-RS" b="0" dirty="0"/>
              <a:t>la</a:t>
            </a:r>
            <a:r>
              <a:rPr lang="en-US" b="0" dirty="0"/>
              <a:t>c</a:t>
            </a:r>
            <a:r>
              <a:rPr lang="sr-Latn-RS" b="0" dirty="0"/>
              <a:t>a</a:t>
            </a:r>
            <a:r>
              <a:rPr lang="en-US" b="0" dirty="0"/>
              <a:t> </a:t>
            </a:r>
            <a:r>
              <a:rPr lang="en-US" b="0" dirty="0" err="1"/>
              <a:t>usluga</a:t>
            </a:r>
            <a:r>
              <a:rPr lang="en-US" b="0" dirty="0"/>
              <a:t>. </a:t>
            </a:r>
          </a:p>
          <a:p>
            <a:endParaRPr lang="en-US" b="0" dirty="0"/>
          </a:p>
          <a:p>
            <a:r>
              <a:rPr lang="en-US" b="0" dirty="0"/>
              <a:t>S </a:t>
            </a:r>
            <a:r>
              <a:rPr lang="en-US" b="0" dirty="0" err="1"/>
              <a:t>leve</a:t>
            </a:r>
            <a:r>
              <a:rPr lang="en-US" b="0" dirty="0"/>
              <a:t> </a:t>
            </a:r>
            <a:r>
              <a:rPr lang="en-US" b="0" dirty="0" err="1"/>
              <a:t>strane</a:t>
            </a:r>
            <a:r>
              <a:rPr lang="en-US" b="0" dirty="0"/>
              <a:t>, </a:t>
            </a:r>
            <a:r>
              <a:rPr lang="sr-Latn-RS" b="0" dirty="0"/>
              <a:t>na slajdu je prikazan tekst</a:t>
            </a:r>
            <a:r>
              <a:rPr lang="en-US" b="0" dirty="0"/>
              <a:t> </a:t>
            </a:r>
            <a:r>
              <a:rPr lang="en-US" b="0" dirty="0" err="1"/>
              <a:t>član</a:t>
            </a:r>
            <a:r>
              <a:rPr lang="sr-Latn-RS" b="0" dirty="0"/>
              <a:t>a</a:t>
            </a:r>
            <a:r>
              <a:rPr lang="en-US" b="0" dirty="0"/>
              <a:t> 32</a:t>
            </a:r>
            <a:r>
              <a:rPr lang="sr-Latn-RS" b="0" dirty="0"/>
              <a:t>.</a:t>
            </a:r>
            <a:r>
              <a:rPr lang="en-US" b="0" dirty="0"/>
              <a:t> </a:t>
            </a:r>
            <a:r>
              <a:rPr lang="en-US" b="0" dirty="0" err="1"/>
              <a:t>Budimpeštanske</a:t>
            </a:r>
            <a:r>
              <a:rPr lang="en-US" b="0" dirty="0"/>
              <a:t> </a:t>
            </a:r>
            <a:r>
              <a:rPr lang="en-US" b="0" dirty="0" err="1"/>
              <a:t>konvencije</a:t>
            </a:r>
            <a:r>
              <a:rPr lang="en-US" b="0" dirty="0"/>
              <a:t> </a:t>
            </a:r>
            <a:r>
              <a:rPr lang="pl-PL" b="0" dirty="0"/>
              <a:t>u kome je posebno istaknut jedan element </a:t>
            </a:r>
            <a:r>
              <a:rPr lang="en-US" b="0" dirty="0"/>
              <a:t>(</a:t>
            </a:r>
            <a:r>
              <a:rPr lang="sr-Latn-RS" b="0" dirty="0"/>
              <a:t>„bez dozvole druge Strane </a:t>
            </a:r>
            <a:r>
              <a:rPr lang="sr-Latn-RS" b="0" dirty="0" err="1"/>
              <a:t>ugovornice</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 </a:t>
            </a:r>
            <a:r>
              <a:rPr lang="en-US" dirty="0" err="1"/>
              <a:t>desne</a:t>
            </a:r>
            <a:r>
              <a:rPr lang="en-US" dirty="0"/>
              <a:t> </a:t>
            </a:r>
            <a:r>
              <a:rPr lang="en-US" dirty="0" err="1"/>
              <a:t>strane</a:t>
            </a:r>
            <a:r>
              <a:rPr lang="en-US" dirty="0"/>
              <a:t>, </a:t>
            </a:r>
            <a:r>
              <a:rPr lang="en-US" dirty="0" err="1"/>
              <a:t>na</a:t>
            </a:r>
            <a:r>
              <a:rPr lang="en-US" dirty="0"/>
              <a:t> </a:t>
            </a:r>
            <a:r>
              <a:rPr lang="en-US" dirty="0" err="1"/>
              <a:t>slajdu</a:t>
            </a:r>
            <a:r>
              <a:rPr lang="en-US" dirty="0"/>
              <a:t> se </a:t>
            </a:r>
            <a:r>
              <a:rPr lang="en-US" dirty="0" err="1"/>
              <a:t>daje</a:t>
            </a:r>
            <a:r>
              <a:rPr lang="en-US" dirty="0"/>
              <a:t> </a:t>
            </a:r>
            <a:r>
              <a:rPr lang="en-US" dirty="0" err="1"/>
              <a:t>objašnjenje</a:t>
            </a:r>
            <a:r>
              <a:rPr lang="en-US" dirty="0"/>
              <a:t> </a:t>
            </a:r>
            <a:r>
              <a:rPr lang="en-US" dirty="0" err="1"/>
              <a:t>istaknutog</a:t>
            </a:r>
            <a:r>
              <a:rPr lang="en-US" dirty="0"/>
              <a:t> </a:t>
            </a:r>
            <a:r>
              <a:rPr lang="en-US" dirty="0" err="1"/>
              <a:t>elementa</a:t>
            </a:r>
            <a:endParaRPr lang="en-US" baseline="0" dirty="0"/>
          </a:p>
          <a:p>
            <a:endParaRPr lang="en-US" baseline="0" dirty="0"/>
          </a:p>
          <a:p>
            <a:r>
              <a:rPr lang="sr-Latn-RS" dirty="0"/>
              <a:t>Trener treba da naglasi da iako većina odredbi o </a:t>
            </a:r>
            <a:r>
              <a:rPr lang="en-US" dirty="0" err="1"/>
              <a:t>međunarodn</a:t>
            </a:r>
            <a:r>
              <a:rPr lang="sr-Latn-RS" dirty="0"/>
              <a:t>oj</a:t>
            </a:r>
            <a:r>
              <a:rPr lang="en-US" dirty="0"/>
              <a:t> </a:t>
            </a:r>
            <a:r>
              <a:rPr lang="en-US" dirty="0" err="1"/>
              <a:t>saradnj</a:t>
            </a:r>
            <a:r>
              <a:rPr lang="sr-Latn-RS" dirty="0"/>
              <a:t>i</a:t>
            </a:r>
            <a:r>
              <a:rPr lang="en-US" dirty="0"/>
              <a:t> </a:t>
            </a:r>
            <a:r>
              <a:rPr lang="en-US" dirty="0" err="1"/>
              <a:t>Budimpeštanske</a:t>
            </a:r>
            <a:r>
              <a:rPr lang="en-US" dirty="0"/>
              <a:t> </a:t>
            </a:r>
            <a:r>
              <a:rPr lang="en-US" dirty="0" err="1"/>
              <a:t>konvencije</a:t>
            </a:r>
            <a:r>
              <a:rPr lang="en-US" dirty="0"/>
              <a:t> </a:t>
            </a:r>
            <a:r>
              <a:rPr lang="sr-Latn-RS" dirty="0"/>
              <a:t>zahteva dozvolu druge države</a:t>
            </a:r>
            <a:r>
              <a:rPr lang="en-US" dirty="0"/>
              <a:t>, </a:t>
            </a:r>
            <a:r>
              <a:rPr lang="en-US" dirty="0" err="1"/>
              <a:t>član</a:t>
            </a:r>
            <a:r>
              <a:rPr lang="en-US" dirty="0"/>
              <a:t> 32</a:t>
            </a:r>
            <a:r>
              <a:rPr lang="sr-Latn-RS" dirty="0"/>
              <a:t>.</a:t>
            </a:r>
            <a:r>
              <a:rPr lang="en-US" dirty="0"/>
              <a:t> </a:t>
            </a:r>
            <a:r>
              <a:rPr lang="sr-Latn-RS" dirty="0"/>
              <a:t>se razlikuje u tome što se može koristiti da bi se pribavili </a:t>
            </a:r>
            <a:r>
              <a:rPr lang="en-US" dirty="0" err="1"/>
              <a:t>elektronski</a:t>
            </a:r>
            <a:r>
              <a:rPr lang="en-US" dirty="0"/>
              <a:t> </a:t>
            </a:r>
            <a:r>
              <a:rPr lang="en-US" dirty="0" err="1"/>
              <a:t>dokazi</a:t>
            </a:r>
            <a:r>
              <a:rPr lang="en-US" dirty="0"/>
              <a:t> </a:t>
            </a:r>
            <a:r>
              <a:rPr lang="sr-Latn-RS" dirty="0"/>
              <a:t>iz druge jurisdikcije čak i ako država u kojoj se nalaze takvi dokazi ne da dozvolu</a:t>
            </a:r>
            <a:r>
              <a:rPr lang="en-US" dirty="0"/>
              <a:t>.</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23050582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S </a:t>
            </a:r>
            <a:r>
              <a:rPr lang="en-US" b="0" dirty="0" err="1"/>
              <a:t>leve</a:t>
            </a:r>
            <a:r>
              <a:rPr lang="en-US" b="0" dirty="0"/>
              <a:t> </a:t>
            </a:r>
            <a:r>
              <a:rPr lang="en-US" b="0" dirty="0" err="1"/>
              <a:t>strane</a:t>
            </a:r>
            <a:r>
              <a:rPr lang="en-US" b="0" dirty="0"/>
              <a:t>, </a:t>
            </a:r>
            <a:r>
              <a:rPr lang="sr-Latn-RS" b="0" dirty="0"/>
              <a:t>na slajdu je prikazan tekst</a:t>
            </a:r>
            <a:r>
              <a:rPr lang="en-US" b="0" dirty="0"/>
              <a:t> </a:t>
            </a:r>
            <a:r>
              <a:rPr lang="en-US" b="0" dirty="0" err="1"/>
              <a:t>član</a:t>
            </a:r>
            <a:r>
              <a:rPr lang="sr-Latn-RS" b="0" dirty="0"/>
              <a:t>a</a:t>
            </a:r>
            <a:r>
              <a:rPr lang="en-US" b="0" dirty="0"/>
              <a:t> 32</a:t>
            </a:r>
            <a:r>
              <a:rPr lang="sr-Latn-RS" b="0" dirty="0"/>
              <a:t>.</a:t>
            </a:r>
            <a:r>
              <a:rPr lang="en-US" b="0" dirty="0"/>
              <a:t> </a:t>
            </a:r>
            <a:r>
              <a:rPr lang="en-US" b="0" dirty="0" err="1"/>
              <a:t>Budimpeštanske</a:t>
            </a:r>
            <a:r>
              <a:rPr lang="en-US" b="0" dirty="0"/>
              <a:t> </a:t>
            </a:r>
            <a:r>
              <a:rPr lang="en-US" b="0" dirty="0" err="1"/>
              <a:t>konvencije</a:t>
            </a:r>
            <a:r>
              <a:rPr lang="en-US" b="0" dirty="0"/>
              <a:t> </a:t>
            </a:r>
            <a:r>
              <a:rPr lang="pl-PL" b="0" dirty="0"/>
              <a:t>u kome je posebno istaknut jedan element </a:t>
            </a:r>
            <a:r>
              <a:rPr lang="en-US" b="0" dirty="0"/>
              <a:t>(</a:t>
            </a:r>
            <a:r>
              <a:rPr lang="sr-Latn-RS" b="0" dirty="0"/>
              <a:t>„</a:t>
            </a:r>
            <a:r>
              <a:rPr lang="sr-Latn-RS" sz="1200" b="0" dirty="0">
                <a:solidFill>
                  <a:srgbClr val="FF0000"/>
                </a:solidFill>
              </a:rPr>
              <a:t>koji su dostupni javnosti (</a:t>
            </a:r>
            <a:r>
              <a:rPr lang="sr-Latn-RS" sz="1200" b="0" dirty="0" err="1">
                <a:solidFill>
                  <a:srgbClr val="FF0000"/>
                </a:solidFill>
              </a:rPr>
              <a:t>open</a:t>
            </a:r>
            <a:r>
              <a:rPr lang="sr-Latn-RS" sz="1200" b="0" dirty="0">
                <a:solidFill>
                  <a:srgbClr val="FF0000"/>
                </a:solidFill>
              </a:rPr>
              <a:t> </a:t>
            </a:r>
            <a:r>
              <a:rPr lang="sr-Latn-RS" sz="1200" b="0" dirty="0" err="1">
                <a:solidFill>
                  <a:srgbClr val="FF0000"/>
                </a:solidFill>
              </a:rPr>
              <a:t>source</a:t>
            </a:r>
            <a:r>
              <a:rPr lang="sr-Latn-RS" sz="1200" b="0" dirty="0">
                <a:solidFill>
                  <a:srgbClr val="FF0000"/>
                </a:solidFill>
              </a:rPr>
              <a:t>)</a:t>
            </a:r>
            <a:r>
              <a:rPr lang="sr-Latn-RS" sz="1200" b="0" dirty="0"/>
              <a:t>, </a:t>
            </a:r>
            <a:r>
              <a:rPr lang="sr-Latn-RS" sz="1200" b="0" dirty="0">
                <a:solidFill>
                  <a:srgbClr val="FF0000"/>
                </a:solidFill>
              </a:rPr>
              <a:t>bez obzira gde se podaci nalaze</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 </a:t>
            </a:r>
            <a:r>
              <a:rPr lang="en-US" dirty="0" err="1"/>
              <a:t>desne</a:t>
            </a:r>
            <a:r>
              <a:rPr lang="en-US" dirty="0"/>
              <a:t> </a:t>
            </a:r>
            <a:r>
              <a:rPr lang="en-US" dirty="0" err="1"/>
              <a:t>strane</a:t>
            </a:r>
            <a:r>
              <a:rPr lang="en-US" dirty="0"/>
              <a:t>, </a:t>
            </a:r>
            <a:r>
              <a:rPr lang="en-US" dirty="0" err="1"/>
              <a:t>na</a:t>
            </a:r>
            <a:r>
              <a:rPr lang="en-US" dirty="0"/>
              <a:t> </a:t>
            </a:r>
            <a:r>
              <a:rPr lang="en-US" dirty="0" err="1"/>
              <a:t>slajdu</a:t>
            </a:r>
            <a:r>
              <a:rPr lang="en-US" dirty="0"/>
              <a:t> se </a:t>
            </a:r>
            <a:r>
              <a:rPr lang="en-US" dirty="0" err="1"/>
              <a:t>daje</a:t>
            </a:r>
            <a:r>
              <a:rPr lang="en-US" dirty="0"/>
              <a:t> </a:t>
            </a:r>
            <a:r>
              <a:rPr lang="en-US" dirty="0" err="1"/>
              <a:t>objašnjenje</a:t>
            </a:r>
            <a:r>
              <a:rPr lang="en-US" dirty="0"/>
              <a:t> </a:t>
            </a:r>
            <a:r>
              <a:rPr lang="en-US" dirty="0" err="1"/>
              <a:t>istaknutog</a:t>
            </a:r>
            <a:r>
              <a:rPr lang="en-US" dirty="0"/>
              <a:t> </a:t>
            </a:r>
            <a:r>
              <a:rPr lang="en-US" dirty="0" err="1"/>
              <a:t>elementa</a:t>
            </a:r>
            <a:endParaRPr lang="en-US" baseline="0" dirty="0"/>
          </a:p>
          <a:p>
            <a:endParaRPr lang="en-US" baseline="0" dirty="0"/>
          </a:p>
          <a:p>
            <a:r>
              <a:rPr lang="sr-Latn-RS" dirty="0"/>
              <a:t>Ovo je jedan od uslova koji omogućava </a:t>
            </a:r>
            <a:r>
              <a:rPr lang="sr-Latn-RS" dirty="0" err="1"/>
              <a:t>prekogranični</a:t>
            </a:r>
            <a:r>
              <a:rPr lang="sr-Latn-RS" dirty="0"/>
              <a:t> pristup podacima bez odobrenja Strane u kojoj se podaci čuvaju – tj. da su podaci dostupni javnosti </a:t>
            </a:r>
            <a:r>
              <a:rPr lang="en-US" dirty="0"/>
              <a:t>(</a:t>
            </a:r>
            <a:r>
              <a:rPr lang="en-US" i="1" dirty="0"/>
              <a:t>open source</a:t>
            </a:r>
            <a:r>
              <a:rPr lang="en-US" dirty="0"/>
              <a:t>). </a:t>
            </a:r>
            <a:r>
              <a:rPr lang="sr-Latn-RS" dirty="0"/>
              <a:t>Na slajdu se objašnjava da ako je deo </a:t>
            </a:r>
            <a:r>
              <a:rPr lang="sr-Latn-RS" dirty="0" err="1"/>
              <a:t>vebsajta</a:t>
            </a:r>
            <a:r>
              <a:rPr lang="sr-Latn-RS" dirty="0"/>
              <a:t> zatvoren za opštu javnost</a:t>
            </a:r>
            <a:r>
              <a:rPr lang="en-US" dirty="0"/>
              <a:t>, </a:t>
            </a:r>
            <a:r>
              <a:rPr lang="sr-Latn-RS" dirty="0"/>
              <a:t>onda se on ne smatra dostupnim javnosti a potrebe </a:t>
            </a:r>
            <a:r>
              <a:rPr lang="en-US" dirty="0" err="1"/>
              <a:t>član</a:t>
            </a:r>
            <a:r>
              <a:rPr lang="sr-Latn-RS" dirty="0"/>
              <a:t>a</a:t>
            </a:r>
            <a:r>
              <a:rPr lang="en-US" dirty="0"/>
              <a:t> 32.a. </a:t>
            </a:r>
            <a:r>
              <a:rPr lang="sr-Latn-RS" dirty="0"/>
              <a:t>Geografska lokacija podataka je irelevantna kada se pristupa podacima koji su dostupni javnosti </a:t>
            </a:r>
            <a:r>
              <a:rPr lang="en-US" dirty="0"/>
              <a:t>– </a:t>
            </a:r>
            <a:r>
              <a:rPr lang="sr-Latn-RS" dirty="0"/>
              <a:t>tako da je irelevantno da li se čuvaju u okviru ili van strane </a:t>
            </a:r>
            <a:r>
              <a:rPr lang="sr-Latn-RS" dirty="0" err="1"/>
              <a:t>ugovornice</a:t>
            </a:r>
            <a:r>
              <a:rPr lang="sr-Latn-RS" dirty="0"/>
              <a:t> </a:t>
            </a:r>
            <a:r>
              <a:rPr lang="en-US" dirty="0" err="1"/>
              <a:t>Budimpeštansk</a:t>
            </a:r>
            <a:r>
              <a:rPr lang="sr-Latn-RS" dirty="0"/>
              <a:t>e</a:t>
            </a:r>
            <a:r>
              <a:rPr lang="en-US" dirty="0"/>
              <a:t> </a:t>
            </a:r>
            <a:r>
              <a:rPr lang="en-US" dirty="0" err="1"/>
              <a:t>konvencij</a:t>
            </a:r>
            <a:r>
              <a:rPr lang="sr-Latn-RS" dirty="0"/>
              <a:t>e</a:t>
            </a:r>
            <a:r>
              <a:rPr lang="en-US" dirty="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28149140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S </a:t>
            </a:r>
            <a:r>
              <a:rPr lang="en-US" b="0" dirty="0" err="1"/>
              <a:t>leve</a:t>
            </a:r>
            <a:r>
              <a:rPr lang="en-US" b="0" dirty="0"/>
              <a:t> </a:t>
            </a:r>
            <a:r>
              <a:rPr lang="en-US" b="0" dirty="0" err="1"/>
              <a:t>strane</a:t>
            </a:r>
            <a:r>
              <a:rPr lang="en-US" b="0" dirty="0"/>
              <a:t>, </a:t>
            </a:r>
            <a:r>
              <a:rPr lang="sr-Latn-RS" b="0" dirty="0"/>
              <a:t>na slajdu je prikazan tekst</a:t>
            </a:r>
            <a:r>
              <a:rPr lang="en-US" b="0" dirty="0"/>
              <a:t> </a:t>
            </a:r>
            <a:r>
              <a:rPr lang="en-US" b="0" dirty="0" err="1"/>
              <a:t>član</a:t>
            </a:r>
            <a:r>
              <a:rPr lang="sr-Latn-RS" b="0" dirty="0"/>
              <a:t>a</a:t>
            </a:r>
            <a:r>
              <a:rPr lang="en-US" b="0" dirty="0"/>
              <a:t> 32</a:t>
            </a:r>
            <a:r>
              <a:rPr lang="sr-Latn-RS" b="0" dirty="0"/>
              <a:t>.</a:t>
            </a:r>
            <a:r>
              <a:rPr lang="en-US" b="0" dirty="0"/>
              <a:t> </a:t>
            </a:r>
            <a:r>
              <a:rPr lang="en-US" b="0" dirty="0" err="1"/>
              <a:t>Budimpeštanske</a:t>
            </a:r>
            <a:r>
              <a:rPr lang="en-US" b="0" dirty="0"/>
              <a:t> </a:t>
            </a:r>
            <a:r>
              <a:rPr lang="en-US" b="0" dirty="0" err="1"/>
              <a:t>konvencije</a:t>
            </a:r>
            <a:r>
              <a:rPr lang="en-US" b="0" dirty="0"/>
              <a:t> </a:t>
            </a:r>
            <a:r>
              <a:rPr lang="pl-PL" b="0" dirty="0"/>
              <a:t>u kome je posebno istaknut jedan element </a:t>
            </a:r>
            <a:r>
              <a:rPr lang="en-US" b="0" dirty="0"/>
              <a:t>(</a:t>
            </a:r>
            <a:r>
              <a:rPr lang="sr-Latn-RS" b="0" dirty="0"/>
              <a:t>„</a:t>
            </a:r>
            <a:r>
              <a:rPr lang="sr-Latn-RS" sz="1200" b="0" dirty="0">
                <a:solidFill>
                  <a:srgbClr val="FF0000"/>
                </a:solidFill>
              </a:rPr>
              <a:t>sačuvane računarske podatke koji se nalaze u drugoj Strani ugovornici</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 </a:t>
            </a:r>
            <a:r>
              <a:rPr lang="en-US" dirty="0" err="1"/>
              <a:t>desne</a:t>
            </a:r>
            <a:r>
              <a:rPr lang="en-US" dirty="0"/>
              <a:t> </a:t>
            </a:r>
            <a:r>
              <a:rPr lang="en-US" dirty="0" err="1"/>
              <a:t>strane</a:t>
            </a:r>
            <a:r>
              <a:rPr lang="en-US" dirty="0"/>
              <a:t>, </a:t>
            </a:r>
            <a:r>
              <a:rPr lang="en-US" dirty="0" err="1"/>
              <a:t>na</a:t>
            </a:r>
            <a:r>
              <a:rPr lang="en-US" dirty="0"/>
              <a:t> </a:t>
            </a:r>
            <a:r>
              <a:rPr lang="en-US" dirty="0" err="1"/>
              <a:t>slajdu</a:t>
            </a:r>
            <a:r>
              <a:rPr lang="en-US" dirty="0"/>
              <a:t> se </a:t>
            </a:r>
            <a:r>
              <a:rPr lang="en-US" dirty="0" err="1"/>
              <a:t>daje</a:t>
            </a:r>
            <a:r>
              <a:rPr lang="en-US" dirty="0"/>
              <a:t> </a:t>
            </a:r>
            <a:r>
              <a:rPr lang="en-US" dirty="0" err="1"/>
              <a:t>objašnjenje</a:t>
            </a:r>
            <a:r>
              <a:rPr lang="en-US" dirty="0"/>
              <a:t> </a:t>
            </a:r>
            <a:r>
              <a:rPr lang="en-US" dirty="0" err="1"/>
              <a:t>istaknutog</a:t>
            </a:r>
            <a:r>
              <a:rPr lang="en-US" dirty="0"/>
              <a:t> </a:t>
            </a:r>
            <a:r>
              <a:rPr lang="en-US" dirty="0" err="1"/>
              <a:t>elementa</a:t>
            </a:r>
            <a:endParaRPr lang="en-US" baseline="0" dirty="0"/>
          </a:p>
          <a:p>
            <a:endParaRPr lang="en-US" baseline="0" dirty="0"/>
          </a:p>
          <a:p>
            <a:r>
              <a:rPr lang="sr-Latn-RS" dirty="0"/>
              <a:t>Za razliku od ovlašćenja za pristup </a:t>
            </a:r>
            <a:r>
              <a:rPr lang="en-US" dirty="0" err="1"/>
              <a:t>podaci</a:t>
            </a:r>
            <a:r>
              <a:rPr lang="sr-Latn-RS" dirty="0"/>
              <a:t>ma koji su dostupni javnosti koje se može koristiti bilo gde,</a:t>
            </a:r>
            <a:r>
              <a:rPr lang="en-US" dirty="0"/>
              <a:t> </a:t>
            </a:r>
            <a:r>
              <a:rPr lang="sr-Latn-RS" dirty="0"/>
              <a:t>ovlašćenje za pristup podacima uz saglasnost je dostupno samo kada se traženi podaci nalaze u drugoj strani ugovornici </a:t>
            </a:r>
            <a:r>
              <a:rPr lang="en-US" dirty="0" err="1"/>
              <a:t>Budimpeštansk</a:t>
            </a:r>
            <a:r>
              <a:rPr lang="sr-Latn-RS" dirty="0"/>
              <a:t>e</a:t>
            </a:r>
            <a:r>
              <a:rPr lang="en-US" dirty="0"/>
              <a:t> </a:t>
            </a:r>
            <a:r>
              <a:rPr lang="en-US" dirty="0" err="1"/>
              <a:t>konvencij</a:t>
            </a:r>
            <a:r>
              <a:rPr lang="sr-Latn-RS" dirty="0"/>
              <a:t>e</a:t>
            </a:r>
            <a:r>
              <a:rPr lang="en-US" dirty="0"/>
              <a:t>. </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1454788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S </a:t>
            </a:r>
            <a:r>
              <a:rPr lang="en-US" b="0" dirty="0" err="1"/>
              <a:t>leve</a:t>
            </a:r>
            <a:r>
              <a:rPr lang="en-US" b="0" dirty="0"/>
              <a:t> </a:t>
            </a:r>
            <a:r>
              <a:rPr lang="en-US" b="0" dirty="0" err="1"/>
              <a:t>strane</a:t>
            </a:r>
            <a:r>
              <a:rPr lang="en-US" b="0" dirty="0"/>
              <a:t>, </a:t>
            </a:r>
            <a:r>
              <a:rPr lang="sr-Latn-RS" b="0" dirty="0"/>
              <a:t>na slajdu je prikazan tekst</a:t>
            </a:r>
            <a:r>
              <a:rPr lang="en-US" b="0" dirty="0"/>
              <a:t> </a:t>
            </a:r>
            <a:r>
              <a:rPr lang="en-US" b="0" dirty="0" err="1"/>
              <a:t>član</a:t>
            </a:r>
            <a:r>
              <a:rPr lang="sr-Latn-RS" b="0" dirty="0"/>
              <a:t>a</a:t>
            </a:r>
            <a:r>
              <a:rPr lang="en-US" b="0" dirty="0"/>
              <a:t> 32</a:t>
            </a:r>
            <a:r>
              <a:rPr lang="sr-Latn-RS" b="0" dirty="0"/>
              <a:t>.</a:t>
            </a:r>
            <a:r>
              <a:rPr lang="en-US" b="0" dirty="0"/>
              <a:t> </a:t>
            </a:r>
            <a:r>
              <a:rPr lang="en-US" b="0" dirty="0" err="1"/>
              <a:t>Budimpeštanske</a:t>
            </a:r>
            <a:r>
              <a:rPr lang="en-US" b="0" dirty="0"/>
              <a:t> </a:t>
            </a:r>
            <a:r>
              <a:rPr lang="en-US" b="0" dirty="0" err="1"/>
              <a:t>konvencije</a:t>
            </a:r>
            <a:r>
              <a:rPr lang="en-US" b="0" dirty="0"/>
              <a:t> </a:t>
            </a:r>
            <a:r>
              <a:rPr lang="pl-PL" b="0" dirty="0"/>
              <a:t>u kome je posebno istaknut jedan element </a:t>
            </a:r>
            <a:r>
              <a:rPr lang="en-US" b="0" dirty="0"/>
              <a:t>(</a:t>
            </a:r>
            <a:r>
              <a:rPr lang="sr-Latn-RS" b="0" dirty="0"/>
              <a:t>„zakonsku i dobrovoljnu saglasnost</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 </a:t>
            </a:r>
            <a:r>
              <a:rPr lang="en-US" dirty="0" err="1"/>
              <a:t>desne</a:t>
            </a:r>
            <a:r>
              <a:rPr lang="en-US" dirty="0"/>
              <a:t> </a:t>
            </a:r>
            <a:r>
              <a:rPr lang="en-US" dirty="0" err="1"/>
              <a:t>strane</a:t>
            </a:r>
            <a:r>
              <a:rPr lang="en-US" dirty="0"/>
              <a:t>, </a:t>
            </a:r>
            <a:r>
              <a:rPr lang="en-US" dirty="0" err="1"/>
              <a:t>na</a:t>
            </a:r>
            <a:r>
              <a:rPr lang="en-US" dirty="0"/>
              <a:t> </a:t>
            </a:r>
            <a:r>
              <a:rPr lang="en-US" dirty="0" err="1"/>
              <a:t>slajdu</a:t>
            </a:r>
            <a:r>
              <a:rPr lang="en-US" dirty="0"/>
              <a:t> se </a:t>
            </a:r>
            <a:r>
              <a:rPr lang="en-US" dirty="0" err="1"/>
              <a:t>daje</a:t>
            </a:r>
            <a:r>
              <a:rPr lang="en-US" dirty="0"/>
              <a:t> </a:t>
            </a:r>
            <a:r>
              <a:rPr lang="en-US" dirty="0" err="1"/>
              <a:t>objašnjenje</a:t>
            </a:r>
            <a:r>
              <a:rPr lang="en-US" dirty="0"/>
              <a:t> </a:t>
            </a:r>
            <a:r>
              <a:rPr lang="en-US" dirty="0" err="1"/>
              <a:t>istaknutog</a:t>
            </a:r>
            <a:r>
              <a:rPr lang="en-US" dirty="0"/>
              <a:t> </a:t>
            </a:r>
            <a:r>
              <a:rPr lang="en-US" dirty="0" err="1"/>
              <a:t>elementa</a:t>
            </a:r>
            <a:endParaRPr lang="en-US" baseline="0" dirty="0"/>
          </a:p>
          <a:p>
            <a:endParaRPr lang="en-US" baseline="0" dirty="0"/>
          </a:p>
          <a:p>
            <a:r>
              <a:rPr lang="sr-Latn-RS" dirty="0"/>
              <a:t>Ovlašćenje za pristup </a:t>
            </a:r>
            <a:r>
              <a:rPr lang="en-US" dirty="0" err="1"/>
              <a:t>podaci</a:t>
            </a:r>
            <a:r>
              <a:rPr lang="sr-Latn-RS" dirty="0"/>
              <a:t>ma preko granice se može koristiti na osnovu zakonske i </a:t>
            </a:r>
            <a:r>
              <a:rPr lang="en-US" dirty="0" err="1"/>
              <a:t>dobrovoljn</a:t>
            </a:r>
            <a:r>
              <a:rPr lang="sr-Latn-RS" dirty="0"/>
              <a:t>e</a:t>
            </a:r>
            <a:r>
              <a:rPr lang="en-US" dirty="0"/>
              <a:t> </a:t>
            </a:r>
            <a:r>
              <a:rPr lang="en-US" dirty="0" err="1"/>
              <a:t>saglasnost</a:t>
            </a:r>
            <a:r>
              <a:rPr lang="en-US" dirty="0"/>
              <a:t> </a:t>
            </a:r>
            <a:r>
              <a:rPr lang="sr-Latn-RS" dirty="0"/>
              <a:t>pribavljene od lica koje ima ovlašćenje da otkrije te podatke</a:t>
            </a:r>
            <a:r>
              <a:rPr lang="en-US" dirty="0"/>
              <a:t> T</a:t>
            </a:r>
            <a:r>
              <a:rPr lang="sr-Latn-RS" dirty="0"/>
              <a:t>na slajdu se objašnjava šta obuhvata pojam</a:t>
            </a:r>
            <a:r>
              <a:rPr lang="en-US" dirty="0"/>
              <a:t> </a:t>
            </a:r>
            <a:r>
              <a:rPr lang="en-US" dirty="0" err="1"/>
              <a:t>zakon</a:t>
            </a:r>
            <a:r>
              <a:rPr lang="sr-Latn-RS" dirty="0" err="1"/>
              <a:t>ska</a:t>
            </a:r>
            <a:r>
              <a:rPr lang="en-US" dirty="0"/>
              <a:t> </a:t>
            </a:r>
            <a:r>
              <a:rPr lang="en-US" dirty="0" err="1"/>
              <a:t>i</a:t>
            </a:r>
            <a:r>
              <a:rPr lang="en-US" dirty="0"/>
              <a:t> </a:t>
            </a:r>
            <a:r>
              <a:rPr lang="en-US" dirty="0" err="1"/>
              <a:t>dobrovoljna</a:t>
            </a:r>
            <a:r>
              <a:rPr lang="en-US" dirty="0"/>
              <a:t> </a:t>
            </a:r>
            <a:r>
              <a:rPr lang="en-US" dirty="0" err="1"/>
              <a:t>saglasnost</a:t>
            </a:r>
            <a:r>
              <a:rPr lang="en-US" dirty="0"/>
              <a:t> </a:t>
            </a:r>
            <a:r>
              <a:rPr lang="en-US" dirty="0" err="1"/>
              <a:t>i</a:t>
            </a:r>
            <a:r>
              <a:rPr lang="en-US" dirty="0"/>
              <a:t> </a:t>
            </a:r>
            <a:r>
              <a:rPr lang="sr-Latn-RS" dirty="0"/>
              <a:t>kako se može koristiti da se pribave </a:t>
            </a:r>
            <a:r>
              <a:rPr lang="en-US" dirty="0" err="1"/>
              <a:t>podaci</a:t>
            </a:r>
            <a:r>
              <a:rPr lang="en-US" dirty="0"/>
              <a:t> </a:t>
            </a:r>
            <a:r>
              <a:rPr lang="sr-Latn-RS" dirty="0"/>
              <a:t>od</a:t>
            </a:r>
            <a:r>
              <a:rPr lang="en-US" dirty="0"/>
              <a:t> </a:t>
            </a:r>
            <a:r>
              <a:rPr lang="en-US" dirty="0" err="1"/>
              <a:t>inostrani</a:t>
            </a:r>
            <a:r>
              <a:rPr lang="sr-Latn-RS" dirty="0"/>
              <a:t>h</a:t>
            </a:r>
            <a:r>
              <a:rPr lang="en-US" dirty="0"/>
              <a:t> </a:t>
            </a:r>
            <a:r>
              <a:rPr lang="en-US" dirty="0" err="1"/>
              <a:t>dava</a:t>
            </a:r>
            <a:r>
              <a:rPr lang="sr-Latn-RS" dirty="0" err="1"/>
              <a:t>laca</a:t>
            </a:r>
            <a:r>
              <a:rPr lang="en-US" dirty="0"/>
              <a:t> </a:t>
            </a:r>
            <a:r>
              <a:rPr lang="en-US" dirty="0" err="1"/>
              <a:t>usluga</a:t>
            </a:r>
            <a:r>
              <a:rPr lang="en-US" dirty="0"/>
              <a:t> </a:t>
            </a:r>
            <a:r>
              <a:rPr lang="sr-Latn-RS" dirty="0"/>
              <a:t>a da to ne ide kanalima </a:t>
            </a:r>
            <a:r>
              <a:rPr lang="en-US" dirty="0" err="1"/>
              <a:t>uzajamn</a:t>
            </a:r>
            <a:r>
              <a:rPr lang="sr-Latn-RS" dirty="0"/>
              <a:t>e</a:t>
            </a:r>
            <a:r>
              <a:rPr lang="en-US" dirty="0"/>
              <a:t> </a:t>
            </a:r>
            <a:r>
              <a:rPr lang="en-US" dirty="0" err="1"/>
              <a:t>pomoć</a:t>
            </a:r>
            <a:r>
              <a:rPr lang="sr-Latn-RS" dirty="0"/>
              <a:t>i</a:t>
            </a:r>
            <a:r>
              <a:rPr lang="en-US" dirty="0"/>
              <a:t>. </a:t>
            </a:r>
            <a:r>
              <a:rPr lang="sr-Latn-RS" dirty="0"/>
              <a:t>Važno je napomenuti da u mnogim jurisdikcijama</a:t>
            </a:r>
            <a:r>
              <a:rPr lang="en-US" dirty="0"/>
              <a:t>, </a:t>
            </a:r>
            <a:r>
              <a:rPr lang="sr-Latn-RS" dirty="0"/>
              <a:t>pristanak na „opšte uslove pružanja usluga“</a:t>
            </a:r>
            <a:r>
              <a:rPr lang="en-US" dirty="0"/>
              <a:t> </a:t>
            </a:r>
            <a:r>
              <a:rPr lang="en-US" dirty="0" err="1"/>
              <a:t>davaoc</a:t>
            </a:r>
            <a:r>
              <a:rPr lang="sr-Latn-RS" dirty="0"/>
              <a:t>a</a:t>
            </a:r>
            <a:r>
              <a:rPr lang="en-US" dirty="0"/>
              <a:t> </a:t>
            </a:r>
            <a:r>
              <a:rPr lang="en-US" dirty="0" err="1"/>
              <a:t>usluga</a:t>
            </a:r>
            <a:r>
              <a:rPr lang="en-US" dirty="0"/>
              <a:t> </a:t>
            </a:r>
            <a:r>
              <a:rPr lang="sr-Latn-RS" dirty="0"/>
              <a:t>se ne može kvalifikovati kao konkretna, eksplicitna </a:t>
            </a:r>
            <a:r>
              <a:rPr lang="en-US" dirty="0" err="1"/>
              <a:t>saglasnost</a:t>
            </a:r>
            <a:r>
              <a:rPr lang="en-US" dirty="0"/>
              <a:t> </a:t>
            </a:r>
            <a:r>
              <a:rPr lang="sr-Latn-RS" dirty="0"/>
              <a:t>koja bi se zahtevala za otkrivanje informacija </a:t>
            </a:r>
            <a:r>
              <a:rPr lang="en-US" dirty="0" err="1"/>
              <a:t>strani</a:t>
            </a:r>
            <a:r>
              <a:rPr lang="sr-Latn-RS" dirty="0"/>
              <a:t>m</a:t>
            </a:r>
            <a:r>
              <a:rPr lang="en-US" dirty="0"/>
              <a:t> </a:t>
            </a:r>
            <a:r>
              <a:rPr lang="sr-Latn-RS" dirty="0"/>
              <a:t>vladama</a:t>
            </a:r>
            <a:r>
              <a:rPr lang="en-US" dirty="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18116804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S </a:t>
            </a:r>
            <a:r>
              <a:rPr lang="en-US" b="0" dirty="0" err="1"/>
              <a:t>leve</a:t>
            </a:r>
            <a:r>
              <a:rPr lang="en-US" b="0" dirty="0"/>
              <a:t> </a:t>
            </a:r>
            <a:r>
              <a:rPr lang="en-US" b="0" dirty="0" err="1"/>
              <a:t>strane</a:t>
            </a:r>
            <a:r>
              <a:rPr lang="en-US" b="0" dirty="0"/>
              <a:t>, </a:t>
            </a:r>
            <a:r>
              <a:rPr lang="sr-Latn-RS" b="0" dirty="0"/>
              <a:t>na slajdu je prikazan tekst</a:t>
            </a:r>
            <a:r>
              <a:rPr lang="en-US" b="0" dirty="0"/>
              <a:t> </a:t>
            </a:r>
            <a:r>
              <a:rPr lang="en-US" b="0" dirty="0" err="1"/>
              <a:t>član</a:t>
            </a:r>
            <a:r>
              <a:rPr lang="sr-Latn-RS" b="0" dirty="0"/>
              <a:t>a</a:t>
            </a:r>
            <a:r>
              <a:rPr lang="en-US" b="0" dirty="0"/>
              <a:t> 32</a:t>
            </a:r>
            <a:r>
              <a:rPr lang="sr-Latn-RS" b="0" dirty="0"/>
              <a:t>.</a:t>
            </a:r>
            <a:r>
              <a:rPr lang="en-US" b="0" dirty="0"/>
              <a:t> </a:t>
            </a:r>
            <a:r>
              <a:rPr lang="en-US" b="0" dirty="0" err="1"/>
              <a:t>Budimpeštanske</a:t>
            </a:r>
            <a:r>
              <a:rPr lang="en-US" b="0" dirty="0"/>
              <a:t> </a:t>
            </a:r>
            <a:r>
              <a:rPr lang="en-US" b="0" dirty="0" err="1"/>
              <a:t>konvencije</a:t>
            </a:r>
            <a:r>
              <a:rPr lang="en-US" b="0" dirty="0"/>
              <a:t> </a:t>
            </a:r>
            <a:r>
              <a:rPr lang="pl-PL" b="0" dirty="0"/>
              <a:t>u kome je posebno istaknut jedan element </a:t>
            </a:r>
            <a:r>
              <a:rPr lang="en-US" b="0" dirty="0"/>
              <a:t>(</a:t>
            </a:r>
            <a:r>
              <a:rPr lang="sr-Latn-RS" b="0" dirty="0"/>
              <a:t>„</a:t>
            </a:r>
            <a:r>
              <a:rPr lang="sr-Latn-RS" sz="1200" dirty="0"/>
              <a:t>lica koje ima zakonsko ovlašćenje da joj razotkrije podatke</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 </a:t>
            </a:r>
            <a:r>
              <a:rPr lang="en-US" dirty="0" err="1"/>
              <a:t>desne</a:t>
            </a:r>
            <a:r>
              <a:rPr lang="en-US" dirty="0"/>
              <a:t> </a:t>
            </a:r>
            <a:r>
              <a:rPr lang="en-US" dirty="0" err="1"/>
              <a:t>strane</a:t>
            </a:r>
            <a:r>
              <a:rPr lang="en-US" dirty="0"/>
              <a:t>, </a:t>
            </a:r>
            <a:r>
              <a:rPr lang="en-US" dirty="0" err="1"/>
              <a:t>na</a:t>
            </a:r>
            <a:r>
              <a:rPr lang="en-US" dirty="0"/>
              <a:t> </a:t>
            </a:r>
            <a:r>
              <a:rPr lang="en-US" dirty="0" err="1"/>
              <a:t>slajdu</a:t>
            </a:r>
            <a:r>
              <a:rPr lang="en-US" dirty="0"/>
              <a:t> se </a:t>
            </a:r>
            <a:r>
              <a:rPr lang="en-US" dirty="0" err="1"/>
              <a:t>daje</a:t>
            </a:r>
            <a:r>
              <a:rPr lang="en-US" dirty="0"/>
              <a:t> </a:t>
            </a:r>
            <a:r>
              <a:rPr lang="en-US" dirty="0" err="1"/>
              <a:t>objašnjenje</a:t>
            </a:r>
            <a:r>
              <a:rPr lang="en-US" dirty="0"/>
              <a:t> </a:t>
            </a:r>
            <a:r>
              <a:rPr lang="en-US" dirty="0" err="1"/>
              <a:t>istaknutog</a:t>
            </a:r>
            <a:r>
              <a:rPr lang="en-US" dirty="0"/>
              <a:t> </a:t>
            </a:r>
            <a:r>
              <a:rPr lang="en-US" dirty="0" err="1"/>
              <a:t>elementa</a:t>
            </a:r>
            <a:endParaRPr lang="en-US" dirty="0"/>
          </a:p>
          <a:p>
            <a:endParaRPr lang="en-US" dirty="0"/>
          </a:p>
          <a:p>
            <a:r>
              <a:rPr lang="sr-Latn-RS" dirty="0"/>
              <a:t>Koje lice koja ima „</a:t>
            </a:r>
            <a:r>
              <a:rPr lang="en-US" dirty="0" err="1"/>
              <a:t>zakon</a:t>
            </a:r>
            <a:r>
              <a:rPr lang="sr-Latn-RS" dirty="0" err="1"/>
              <a:t>sko</a:t>
            </a:r>
            <a:r>
              <a:rPr lang="sr-Latn-RS" dirty="0"/>
              <a:t> ovlašćenje</a:t>
            </a:r>
            <a:r>
              <a:rPr lang="en-US" dirty="0"/>
              <a:t>" </a:t>
            </a:r>
            <a:r>
              <a:rPr lang="sr-Latn-RS" dirty="0"/>
              <a:t>da </a:t>
            </a:r>
            <a:r>
              <a:rPr lang="en-US" dirty="0" err="1"/>
              <a:t>otkri</a:t>
            </a:r>
            <a:r>
              <a:rPr lang="sr-Latn-RS" dirty="0"/>
              <a:t>je</a:t>
            </a:r>
            <a:r>
              <a:rPr lang="en-US" dirty="0"/>
              <a:t> </a:t>
            </a:r>
            <a:r>
              <a:rPr lang="en-US" dirty="0" err="1"/>
              <a:t>poda</a:t>
            </a:r>
            <a:r>
              <a:rPr lang="sr-Latn-RS" dirty="0" err="1"/>
              <a:t>tke</a:t>
            </a:r>
            <a:r>
              <a:rPr lang="sr-Latn-RS" dirty="0"/>
              <a:t> može se razlikovati u zavisnosti od okolnosti</a:t>
            </a:r>
            <a:r>
              <a:rPr lang="en-US" dirty="0"/>
              <a:t>, </a:t>
            </a:r>
            <a:r>
              <a:rPr lang="sr-Latn-RS" dirty="0"/>
              <a:t>prirode tog lica i merodavnog prava o ne koje se odnosi</a:t>
            </a:r>
            <a:r>
              <a:rPr lang="en-US" dirty="0"/>
              <a:t>. </a:t>
            </a:r>
            <a:r>
              <a:rPr lang="sr-Latn-RS" dirty="0"/>
              <a:t>Na primer, ličnu elektronsku poštu može u drugoj zemlji čuvati </a:t>
            </a:r>
            <a:r>
              <a:rPr lang="en-US" dirty="0" err="1"/>
              <a:t>davalac</a:t>
            </a:r>
            <a:r>
              <a:rPr lang="en-US" dirty="0"/>
              <a:t> </a:t>
            </a:r>
            <a:r>
              <a:rPr lang="en-US" dirty="0" err="1"/>
              <a:t>usluge</a:t>
            </a:r>
            <a:r>
              <a:rPr lang="en-US" dirty="0"/>
              <a:t>, </a:t>
            </a:r>
            <a:r>
              <a:rPr lang="en-US" dirty="0" err="1"/>
              <a:t>ili</a:t>
            </a:r>
            <a:r>
              <a:rPr lang="en-US" dirty="0"/>
              <a:t> </a:t>
            </a:r>
            <a:r>
              <a:rPr lang="sr-Latn-RS" dirty="0"/>
              <a:t> neko lice može namerno čuvati podatke u drugoj zemlji</a:t>
            </a:r>
            <a:r>
              <a:rPr lang="en-US" dirty="0"/>
              <a:t>. </a:t>
            </a:r>
            <a:r>
              <a:rPr lang="sr-Latn-RS" dirty="0"/>
              <a:t>Ova lica mogu preuzeti te podatke i, pod uslovom da imaju zakonsko ovlašćenje, mogu dobrovoljno otkriti te</a:t>
            </a:r>
            <a:r>
              <a:rPr lang="en-US" dirty="0"/>
              <a:t> </a:t>
            </a:r>
            <a:r>
              <a:rPr lang="en-US" dirty="0" err="1"/>
              <a:t>poda</a:t>
            </a:r>
            <a:r>
              <a:rPr lang="sr-Latn-RS" dirty="0" err="1"/>
              <a:t>tke</a:t>
            </a:r>
            <a:r>
              <a:rPr lang="sr-Latn-RS" dirty="0"/>
              <a:t> službenicima policije ili dozvoliti tim službenicima da pristupe podacima</a:t>
            </a:r>
            <a:r>
              <a:rPr lang="en-US" dirty="0"/>
              <a:t>, </a:t>
            </a:r>
            <a:r>
              <a:rPr lang="sr-Latn-RS" dirty="0"/>
              <a:t>kako je predviđeno u</a:t>
            </a:r>
            <a:r>
              <a:rPr lang="en-US" dirty="0"/>
              <a:t> </a:t>
            </a:r>
            <a:r>
              <a:rPr lang="en-US" dirty="0" err="1"/>
              <a:t>član</a:t>
            </a:r>
            <a:r>
              <a:rPr lang="sr-Latn-RS" dirty="0"/>
              <a:t>u</a:t>
            </a:r>
            <a:r>
              <a:rPr lang="en-US" dirty="0"/>
              <a:t> 32.</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2763138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b="0" dirty="0"/>
              <a:t>Na ovom slajdu se objašnjava kako </a:t>
            </a:r>
            <a:r>
              <a:rPr lang="en-US" b="0" dirty="0" err="1"/>
              <a:t>zemlje</a:t>
            </a:r>
            <a:r>
              <a:rPr lang="en-US" b="0" dirty="0"/>
              <a:t> </a:t>
            </a:r>
            <a:r>
              <a:rPr lang="sr-Latn-RS" b="0" dirty="0"/>
              <a:t>mogu da upute</a:t>
            </a:r>
            <a:r>
              <a:rPr lang="en-US" b="0" dirty="0"/>
              <a:t> </a:t>
            </a:r>
            <a:r>
              <a:rPr lang="pl-PL" b="0" dirty="0"/>
              <a:t>zahteve za dobrovoljno otkrivanje podataka</a:t>
            </a:r>
            <a:r>
              <a:rPr lang="en-US" b="0" dirty="0"/>
              <a:t> </a:t>
            </a:r>
            <a:r>
              <a:rPr lang="sr-Latn-RS" b="0" dirty="0"/>
              <a:t>mnogim</a:t>
            </a:r>
            <a:r>
              <a:rPr lang="en-US" b="0" dirty="0"/>
              <a:t> </a:t>
            </a:r>
            <a:r>
              <a:rPr lang="en-US" b="0" dirty="0" err="1"/>
              <a:t>davaoc</a:t>
            </a:r>
            <a:r>
              <a:rPr lang="sr-Latn-RS" b="0" dirty="0"/>
              <a:t>ima</a:t>
            </a:r>
            <a:r>
              <a:rPr lang="en-US" b="0" dirty="0"/>
              <a:t> </a:t>
            </a:r>
            <a:r>
              <a:rPr lang="en-US" b="0" dirty="0" err="1"/>
              <a:t>usluga</a:t>
            </a:r>
            <a:r>
              <a:rPr lang="en-US" b="0" dirty="0"/>
              <a:t>. </a:t>
            </a:r>
            <a:r>
              <a:rPr lang="sr-Latn-RS" b="0" dirty="0"/>
              <a:t>Oni nisu zakonski obavezujući za </a:t>
            </a:r>
            <a:r>
              <a:rPr lang="en-US" b="0" dirty="0" err="1"/>
              <a:t>inostran</a:t>
            </a:r>
            <a:r>
              <a:rPr lang="sr-Latn-RS" b="0" dirty="0"/>
              <a:t>e</a:t>
            </a:r>
            <a:r>
              <a:rPr lang="en-US" b="0" dirty="0"/>
              <a:t> </a:t>
            </a:r>
            <a:r>
              <a:rPr lang="en-US" b="0" dirty="0" err="1"/>
              <a:t>davaoc</a:t>
            </a:r>
            <a:r>
              <a:rPr lang="sr-Latn-RS" b="0" dirty="0"/>
              <a:t>e</a:t>
            </a:r>
            <a:r>
              <a:rPr lang="en-US" b="0" dirty="0"/>
              <a:t> </a:t>
            </a:r>
            <a:r>
              <a:rPr lang="en-US" b="0" dirty="0" err="1"/>
              <a:t>usluga</a:t>
            </a:r>
            <a:r>
              <a:rPr lang="en-US" b="0" dirty="0"/>
              <a:t>. </a:t>
            </a:r>
            <a:r>
              <a:rPr lang="sr-Latn-RS" b="0" dirty="0"/>
              <a:t>Na slajdu su kratko prikazani neki od uslova koje </a:t>
            </a:r>
            <a:r>
              <a:rPr lang="en-US" b="0" dirty="0" err="1"/>
              <a:t>inostrani</a:t>
            </a:r>
            <a:r>
              <a:rPr lang="en-US" b="0" dirty="0"/>
              <a:t> </a:t>
            </a:r>
            <a:r>
              <a:rPr lang="en-US" b="0" dirty="0" err="1"/>
              <a:t>davaoci</a:t>
            </a:r>
            <a:r>
              <a:rPr lang="en-US" b="0" dirty="0"/>
              <a:t> </a:t>
            </a:r>
            <a:r>
              <a:rPr lang="en-US" b="0" dirty="0" err="1"/>
              <a:t>usluga</a:t>
            </a:r>
            <a:r>
              <a:rPr lang="en-US" b="0" dirty="0"/>
              <a:t> m</a:t>
            </a:r>
            <a:r>
              <a:rPr lang="sr-Latn-RS" b="0" dirty="0" err="1"/>
              <a:t>ogu</a:t>
            </a:r>
            <a:r>
              <a:rPr lang="sr-Latn-RS" b="0" dirty="0"/>
              <a:t> zahtevati da bi dobrovoljno</a:t>
            </a:r>
            <a:r>
              <a:rPr lang="en-US" b="0" dirty="0"/>
              <a:t> </a:t>
            </a:r>
            <a:r>
              <a:rPr lang="en-US" b="0" dirty="0" err="1"/>
              <a:t>otkri</a:t>
            </a:r>
            <a:r>
              <a:rPr lang="sr-Latn-RS" b="0" dirty="0"/>
              <a:t>l</a:t>
            </a:r>
            <a:r>
              <a:rPr lang="en-US" b="0" dirty="0" err="1"/>
              <a:t>i</a:t>
            </a:r>
            <a:r>
              <a:rPr lang="en-US" b="0" dirty="0"/>
              <a:t> </a:t>
            </a:r>
            <a:r>
              <a:rPr lang="en-US" b="0" dirty="0" err="1"/>
              <a:t>poda</a:t>
            </a:r>
            <a:r>
              <a:rPr lang="sr-Latn-RS" b="0" dirty="0" err="1"/>
              <a:t>tke</a:t>
            </a:r>
            <a:r>
              <a:rPr lang="en-US" b="0" dirty="0"/>
              <a:t>. </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41952477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su prikazani </a:t>
            </a:r>
            <a:r>
              <a:rPr lang="sr-Latn-RS" dirty="0" err="1"/>
              <a:t>skrinšotovi</a:t>
            </a:r>
            <a:r>
              <a:rPr lang="sr-Latn-RS" dirty="0"/>
              <a:t> politika dva </a:t>
            </a:r>
            <a:r>
              <a:rPr lang="en-US" dirty="0" err="1"/>
              <a:t>davaoc</a:t>
            </a:r>
            <a:r>
              <a:rPr lang="sr-Latn-RS" dirty="0"/>
              <a:t>a</a:t>
            </a:r>
            <a:r>
              <a:rPr lang="en-US" dirty="0"/>
              <a:t> </a:t>
            </a:r>
            <a:r>
              <a:rPr lang="en-US" dirty="0" err="1"/>
              <a:t>usluga</a:t>
            </a:r>
            <a:r>
              <a:rPr lang="en-US" dirty="0"/>
              <a:t> </a:t>
            </a:r>
            <a:r>
              <a:rPr lang="sr-Latn-RS" dirty="0"/>
              <a:t>kako bi se pokazalo da oni mogu, na dobrovoljnoj bazi, da otkriju podatke u odgovoru na validne zakonske zahteve koji dolaze izvan SAD</a:t>
            </a:r>
            <a:r>
              <a:rPr lang="en-US" dirty="0"/>
              <a:t>.</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41457369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Tačan</a:t>
            </a:r>
            <a:r>
              <a:rPr lang="en-US" dirty="0"/>
              <a:t> </a:t>
            </a:r>
            <a:r>
              <a:rPr lang="en-US" dirty="0" err="1"/>
              <a:t>odgovor</a:t>
            </a:r>
            <a:r>
              <a:rPr lang="en-US" dirty="0"/>
              <a:t> je: </a:t>
            </a:r>
            <a:r>
              <a:rPr lang="sr-Latn-RS" b="1" dirty="0"/>
              <a:t>Tačno</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b="0" dirty="0">
                <a:solidFill>
                  <a:srgbClr val="FF0000"/>
                </a:solidFill>
              </a:rPr>
              <a:t>Veća je verovatnoća da g</a:t>
            </a:r>
            <a:r>
              <a:rPr lang="en-US" sz="1200" b="0" dirty="0" err="1">
                <a:solidFill>
                  <a:srgbClr val="FF0000"/>
                </a:solidFill>
              </a:rPr>
              <a:t>lobalni</a:t>
            </a:r>
            <a:r>
              <a:rPr lang="en-US" sz="1200" b="0" dirty="0">
                <a:solidFill>
                  <a:srgbClr val="FF0000"/>
                </a:solidFill>
              </a:rPr>
              <a:t> </a:t>
            </a:r>
            <a:r>
              <a:rPr lang="en-US" sz="1200" b="0" dirty="0" err="1">
                <a:solidFill>
                  <a:srgbClr val="FF0000"/>
                </a:solidFill>
              </a:rPr>
              <a:t>davaoci</a:t>
            </a:r>
            <a:r>
              <a:rPr lang="en-US" sz="1200" b="0" dirty="0">
                <a:solidFill>
                  <a:srgbClr val="FF0000"/>
                </a:solidFill>
              </a:rPr>
              <a:t> </a:t>
            </a:r>
            <a:r>
              <a:rPr lang="en-US" sz="1200" b="0" dirty="0" err="1">
                <a:solidFill>
                  <a:srgbClr val="FF0000"/>
                </a:solidFill>
              </a:rPr>
              <a:t>usluga</a:t>
            </a:r>
            <a:r>
              <a:rPr lang="en-US" sz="1200" b="0" dirty="0">
                <a:solidFill>
                  <a:srgbClr val="FF0000"/>
                </a:solidFill>
              </a:rPr>
              <a:t> </a:t>
            </a:r>
            <a:r>
              <a:rPr lang="en-US" sz="1200" b="0" dirty="0" err="1">
                <a:solidFill>
                  <a:srgbClr val="FF0000"/>
                </a:solidFill>
              </a:rPr>
              <a:t>dobrovljno</a:t>
            </a:r>
            <a:r>
              <a:rPr lang="en-US" sz="1200" b="0" dirty="0">
                <a:solidFill>
                  <a:srgbClr val="FF0000"/>
                </a:solidFill>
              </a:rPr>
              <a:t> </a:t>
            </a:r>
            <a:r>
              <a:rPr lang="en-US" sz="1200" b="0" dirty="0" err="1">
                <a:solidFill>
                  <a:srgbClr val="FF0000"/>
                </a:solidFill>
              </a:rPr>
              <a:t>otkri</a:t>
            </a:r>
            <a:r>
              <a:rPr lang="sr-Latn-RS" sz="1200" b="0" dirty="0">
                <a:solidFill>
                  <a:srgbClr val="FF0000"/>
                </a:solidFill>
              </a:rPr>
              <a:t>ju</a:t>
            </a:r>
            <a:r>
              <a:rPr lang="en-US" sz="1200" b="0" dirty="0">
                <a:solidFill>
                  <a:srgbClr val="FF0000"/>
                </a:solidFill>
              </a:rPr>
              <a:t> </a:t>
            </a:r>
            <a:r>
              <a:rPr lang="en-US" sz="1200" b="0" dirty="0" err="1">
                <a:solidFill>
                  <a:srgbClr val="FF0000"/>
                </a:solidFill>
              </a:rPr>
              <a:t>poda</a:t>
            </a:r>
            <a:r>
              <a:rPr lang="sr-Latn-RS" sz="1200" b="0" dirty="0" err="1">
                <a:solidFill>
                  <a:srgbClr val="FF0000"/>
                </a:solidFill>
              </a:rPr>
              <a:t>tke</a:t>
            </a:r>
            <a:r>
              <a:rPr lang="en-US" sz="1200" b="0" dirty="0">
                <a:solidFill>
                  <a:srgbClr val="FF0000"/>
                </a:solidFill>
              </a:rPr>
              <a:t> </a:t>
            </a:r>
            <a:r>
              <a:rPr lang="en-US" sz="1200" b="0" dirty="0" err="1">
                <a:solidFill>
                  <a:srgbClr val="FF0000"/>
                </a:solidFill>
              </a:rPr>
              <a:t>zemlj</a:t>
            </a:r>
            <a:r>
              <a:rPr lang="sr-Latn-RS" sz="1200" b="0" dirty="0">
                <a:solidFill>
                  <a:srgbClr val="FF0000"/>
                </a:solidFill>
              </a:rPr>
              <a:t>ama koje su strane </a:t>
            </a:r>
            <a:r>
              <a:rPr lang="sr-Latn-RS" sz="1200" b="0" dirty="0" err="1">
                <a:solidFill>
                  <a:srgbClr val="FF0000"/>
                </a:solidFill>
              </a:rPr>
              <a:t>ugovornice</a:t>
            </a:r>
            <a:r>
              <a:rPr lang="sr-Latn-RS" sz="1200" b="0" dirty="0">
                <a:solidFill>
                  <a:srgbClr val="FF0000"/>
                </a:solidFill>
              </a:rPr>
              <a:t> </a:t>
            </a:r>
            <a:r>
              <a:rPr lang="en-US" sz="1200" b="0" dirty="0" err="1">
                <a:solidFill>
                  <a:srgbClr val="FF0000"/>
                </a:solidFill>
              </a:rPr>
              <a:t>Budimpeštansk</a:t>
            </a:r>
            <a:r>
              <a:rPr lang="sr-Latn-RS" sz="1200" b="0" dirty="0">
                <a:solidFill>
                  <a:srgbClr val="FF0000"/>
                </a:solidFill>
              </a:rPr>
              <a:t>e</a:t>
            </a:r>
            <a:r>
              <a:rPr lang="en-US" sz="1200" b="0" dirty="0">
                <a:solidFill>
                  <a:srgbClr val="FF0000"/>
                </a:solidFill>
              </a:rPr>
              <a:t> </a:t>
            </a:r>
            <a:r>
              <a:rPr lang="en-US" sz="1200" b="0" dirty="0" err="1">
                <a:solidFill>
                  <a:srgbClr val="FF0000"/>
                </a:solidFill>
              </a:rPr>
              <a:t>konvencij</a:t>
            </a:r>
            <a:r>
              <a:rPr lang="sr-Latn-RS" sz="1200" b="0" dirty="0">
                <a:solidFill>
                  <a:srgbClr val="FF0000"/>
                </a:solidFill>
              </a:rPr>
              <a:t>e</a:t>
            </a:r>
            <a:r>
              <a:rPr lang="en-US" sz="1200" b="0" dirty="0">
                <a:solidFill>
                  <a:srgbClr val="FF0000"/>
                </a:solidFill>
              </a:rPr>
              <a:t>, </a:t>
            </a:r>
            <a:r>
              <a:rPr lang="sr-Latn-RS" sz="1200" b="0" dirty="0">
                <a:solidFill>
                  <a:srgbClr val="FF0000"/>
                </a:solidFill>
              </a:rPr>
              <a:t>kako se otkriva iz proučavanja njihovih izveštaja o transparentnosti</a:t>
            </a:r>
            <a:r>
              <a:rPr lang="en-US" sz="1200" b="0" dirty="0">
                <a:solidFill>
                  <a:srgbClr val="FF0000"/>
                </a:solidFill>
              </a:rPr>
              <a:t>. </a:t>
            </a:r>
            <a:r>
              <a:rPr lang="sr-Latn-RS" sz="1200" b="0" dirty="0">
                <a:solidFill>
                  <a:srgbClr val="FF0000"/>
                </a:solidFill>
              </a:rPr>
              <a:t>Možda je razlog tome što su </a:t>
            </a:r>
            <a:r>
              <a:rPr lang="en-US" sz="1200" b="0" dirty="0" err="1">
                <a:solidFill>
                  <a:srgbClr val="FF0000"/>
                </a:solidFill>
              </a:rPr>
              <a:t>zemlje</a:t>
            </a:r>
            <a:r>
              <a:rPr lang="en-US" sz="1200" b="0" dirty="0">
                <a:solidFill>
                  <a:srgbClr val="FF0000"/>
                </a:solidFill>
              </a:rPr>
              <a:t> </a:t>
            </a:r>
            <a:r>
              <a:rPr lang="sr-Latn-RS" sz="1200" b="0" dirty="0">
                <a:solidFill>
                  <a:srgbClr val="FF0000"/>
                </a:solidFill>
              </a:rPr>
              <a:t>koje su strane </a:t>
            </a:r>
            <a:r>
              <a:rPr lang="sr-Latn-RS" sz="1200" b="0" dirty="0" err="1">
                <a:solidFill>
                  <a:srgbClr val="FF0000"/>
                </a:solidFill>
              </a:rPr>
              <a:t>ugovornice</a:t>
            </a:r>
            <a:r>
              <a:rPr lang="en-US" sz="1200" b="0" dirty="0">
                <a:solidFill>
                  <a:srgbClr val="FF0000"/>
                </a:solidFill>
              </a:rPr>
              <a:t> </a:t>
            </a:r>
            <a:r>
              <a:rPr lang="en-US" sz="1200" b="0" dirty="0" err="1">
                <a:solidFill>
                  <a:srgbClr val="FF0000"/>
                </a:solidFill>
              </a:rPr>
              <a:t>Budimpeštansk</a:t>
            </a:r>
            <a:r>
              <a:rPr lang="sr-Latn-RS" sz="1200" b="0" dirty="0">
                <a:solidFill>
                  <a:srgbClr val="FF0000"/>
                </a:solidFill>
              </a:rPr>
              <a:t>e</a:t>
            </a:r>
            <a:r>
              <a:rPr lang="en-US" sz="1200" b="0" dirty="0">
                <a:solidFill>
                  <a:srgbClr val="FF0000"/>
                </a:solidFill>
              </a:rPr>
              <a:t> </a:t>
            </a:r>
            <a:r>
              <a:rPr lang="en-US" sz="1200" b="0" dirty="0" err="1">
                <a:solidFill>
                  <a:srgbClr val="FF0000"/>
                </a:solidFill>
              </a:rPr>
              <a:t>konvencij</a:t>
            </a:r>
            <a:r>
              <a:rPr lang="sr-Latn-RS" sz="1200" b="0" dirty="0">
                <a:solidFill>
                  <a:srgbClr val="FF0000"/>
                </a:solidFill>
              </a:rPr>
              <a:t>e</a:t>
            </a:r>
            <a:r>
              <a:rPr lang="en-US" sz="1200" b="0" dirty="0">
                <a:solidFill>
                  <a:srgbClr val="FF0000"/>
                </a:solidFill>
              </a:rPr>
              <a:t> </a:t>
            </a:r>
            <a:r>
              <a:rPr lang="sr-Latn-RS" sz="1200" b="0" dirty="0">
                <a:solidFill>
                  <a:srgbClr val="FF0000"/>
                </a:solidFill>
              </a:rPr>
              <a:t>usaglasile svoje zakone i propise i odgovarajuće uslove i zaštitne mere</a:t>
            </a:r>
            <a:r>
              <a:rPr lang="en-US" sz="1200" b="0" dirty="0">
                <a:solidFill>
                  <a:srgbClr val="FF0000"/>
                </a:solidFill>
              </a:rPr>
              <a:t>, </a:t>
            </a:r>
            <a:r>
              <a:rPr lang="sr-Latn-RS" sz="1200" b="0" dirty="0">
                <a:solidFill>
                  <a:srgbClr val="FF0000"/>
                </a:solidFill>
              </a:rPr>
              <a:t>što su važni elementi koje </a:t>
            </a:r>
            <a:r>
              <a:rPr lang="en-US" sz="1200" b="0" dirty="0" err="1">
                <a:solidFill>
                  <a:srgbClr val="FF0000"/>
                </a:solidFill>
              </a:rPr>
              <a:t>davaoc</a:t>
            </a:r>
            <a:r>
              <a:rPr lang="sr-Latn-RS" sz="1200" b="0" dirty="0">
                <a:solidFill>
                  <a:srgbClr val="FF0000"/>
                </a:solidFill>
              </a:rPr>
              <a:t>i</a:t>
            </a:r>
            <a:r>
              <a:rPr lang="en-US" sz="1200" b="0" dirty="0">
                <a:solidFill>
                  <a:srgbClr val="FF0000"/>
                </a:solidFill>
              </a:rPr>
              <a:t> </a:t>
            </a:r>
            <a:r>
              <a:rPr lang="en-US" sz="1200" b="0" dirty="0" err="1">
                <a:solidFill>
                  <a:srgbClr val="FF0000"/>
                </a:solidFill>
              </a:rPr>
              <a:t>usluga</a:t>
            </a:r>
            <a:r>
              <a:rPr lang="en-US" sz="1200" b="0" dirty="0">
                <a:solidFill>
                  <a:srgbClr val="FF0000"/>
                </a:solidFill>
              </a:rPr>
              <a:t> </a:t>
            </a:r>
            <a:r>
              <a:rPr lang="sr-Latn-RS" sz="1200" b="0" dirty="0">
                <a:solidFill>
                  <a:srgbClr val="FF0000"/>
                </a:solidFill>
              </a:rPr>
              <a:t>uzimaju u obzir kada odlučuju da li će dobrovoljno sarađivati</a:t>
            </a:r>
            <a:r>
              <a:rPr lang="en-US" sz="1200" b="0" dirty="0">
                <a:solidFill>
                  <a:srgbClr val="FF0000"/>
                </a:solidFill>
              </a:rPr>
              <a:t>.  </a:t>
            </a:r>
            <a:endParaRPr lang="en-PK" b="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11592276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Tačan</a:t>
            </a:r>
            <a:r>
              <a:rPr lang="en-US" dirty="0"/>
              <a:t> </a:t>
            </a:r>
            <a:r>
              <a:rPr lang="en-US" dirty="0" err="1"/>
              <a:t>odgovor</a:t>
            </a:r>
            <a:r>
              <a:rPr lang="en-US" dirty="0"/>
              <a:t> je: </a:t>
            </a:r>
            <a:r>
              <a:rPr lang="sr-Latn-RS" b="1" dirty="0"/>
              <a:t>Tačno</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b="0" dirty="0">
                <a:solidFill>
                  <a:srgbClr val="FF0000"/>
                </a:solidFill>
              </a:rPr>
              <a:t>Veća je verovatnoća da g</a:t>
            </a:r>
            <a:r>
              <a:rPr lang="en-US" sz="1200" b="0" dirty="0" err="1">
                <a:solidFill>
                  <a:srgbClr val="FF0000"/>
                </a:solidFill>
              </a:rPr>
              <a:t>lobalni</a:t>
            </a:r>
            <a:r>
              <a:rPr lang="en-US" sz="1200" b="0" dirty="0">
                <a:solidFill>
                  <a:srgbClr val="FF0000"/>
                </a:solidFill>
              </a:rPr>
              <a:t> </a:t>
            </a:r>
            <a:r>
              <a:rPr lang="en-US" sz="1200" b="0" dirty="0" err="1">
                <a:solidFill>
                  <a:srgbClr val="FF0000"/>
                </a:solidFill>
              </a:rPr>
              <a:t>davaoci</a:t>
            </a:r>
            <a:r>
              <a:rPr lang="en-US" sz="1200" b="0" dirty="0">
                <a:solidFill>
                  <a:srgbClr val="FF0000"/>
                </a:solidFill>
              </a:rPr>
              <a:t> </a:t>
            </a:r>
            <a:r>
              <a:rPr lang="en-US" sz="1200" b="0" dirty="0" err="1">
                <a:solidFill>
                  <a:srgbClr val="FF0000"/>
                </a:solidFill>
              </a:rPr>
              <a:t>usluga</a:t>
            </a:r>
            <a:r>
              <a:rPr lang="en-US" sz="1200" b="0" dirty="0">
                <a:solidFill>
                  <a:srgbClr val="FF0000"/>
                </a:solidFill>
              </a:rPr>
              <a:t> </a:t>
            </a:r>
            <a:r>
              <a:rPr lang="en-US" sz="1200" b="0" dirty="0" err="1">
                <a:solidFill>
                  <a:srgbClr val="FF0000"/>
                </a:solidFill>
              </a:rPr>
              <a:t>dobrovljno</a:t>
            </a:r>
            <a:r>
              <a:rPr lang="en-US" sz="1200" b="0" dirty="0">
                <a:solidFill>
                  <a:srgbClr val="FF0000"/>
                </a:solidFill>
              </a:rPr>
              <a:t> </a:t>
            </a:r>
            <a:r>
              <a:rPr lang="en-US" sz="1200" b="0" dirty="0" err="1">
                <a:solidFill>
                  <a:srgbClr val="FF0000"/>
                </a:solidFill>
              </a:rPr>
              <a:t>otkri</a:t>
            </a:r>
            <a:r>
              <a:rPr lang="sr-Latn-RS" sz="1200" b="0" dirty="0">
                <a:solidFill>
                  <a:srgbClr val="FF0000"/>
                </a:solidFill>
              </a:rPr>
              <a:t>ju</a:t>
            </a:r>
            <a:r>
              <a:rPr lang="en-US" sz="1200" b="0" dirty="0">
                <a:solidFill>
                  <a:srgbClr val="FF0000"/>
                </a:solidFill>
              </a:rPr>
              <a:t> </a:t>
            </a:r>
            <a:r>
              <a:rPr lang="en-US" sz="1200" b="0" dirty="0" err="1">
                <a:solidFill>
                  <a:srgbClr val="FF0000"/>
                </a:solidFill>
              </a:rPr>
              <a:t>poda</a:t>
            </a:r>
            <a:r>
              <a:rPr lang="sr-Latn-RS" sz="1200" b="0" dirty="0" err="1">
                <a:solidFill>
                  <a:srgbClr val="FF0000"/>
                </a:solidFill>
              </a:rPr>
              <a:t>tke</a:t>
            </a:r>
            <a:r>
              <a:rPr lang="en-US" sz="1200" b="0" dirty="0">
                <a:solidFill>
                  <a:srgbClr val="FF0000"/>
                </a:solidFill>
              </a:rPr>
              <a:t> </a:t>
            </a:r>
            <a:r>
              <a:rPr lang="en-US" sz="1200" b="0" dirty="0" err="1">
                <a:solidFill>
                  <a:srgbClr val="FF0000"/>
                </a:solidFill>
              </a:rPr>
              <a:t>zemlj</a:t>
            </a:r>
            <a:r>
              <a:rPr lang="sr-Latn-RS" sz="1200" b="0" dirty="0">
                <a:solidFill>
                  <a:srgbClr val="FF0000"/>
                </a:solidFill>
              </a:rPr>
              <a:t>ama koje su strane </a:t>
            </a:r>
            <a:r>
              <a:rPr lang="sr-Latn-RS" sz="1200" b="0" dirty="0" err="1">
                <a:solidFill>
                  <a:srgbClr val="FF0000"/>
                </a:solidFill>
              </a:rPr>
              <a:t>ugovornice</a:t>
            </a:r>
            <a:r>
              <a:rPr lang="sr-Latn-RS" sz="1200" b="0" dirty="0">
                <a:solidFill>
                  <a:srgbClr val="FF0000"/>
                </a:solidFill>
              </a:rPr>
              <a:t> </a:t>
            </a:r>
            <a:r>
              <a:rPr lang="en-US" sz="1200" b="0" dirty="0" err="1">
                <a:solidFill>
                  <a:srgbClr val="FF0000"/>
                </a:solidFill>
              </a:rPr>
              <a:t>Budimpeštansk</a:t>
            </a:r>
            <a:r>
              <a:rPr lang="sr-Latn-RS" sz="1200" b="0" dirty="0">
                <a:solidFill>
                  <a:srgbClr val="FF0000"/>
                </a:solidFill>
              </a:rPr>
              <a:t>e</a:t>
            </a:r>
            <a:r>
              <a:rPr lang="en-US" sz="1200" b="0" dirty="0">
                <a:solidFill>
                  <a:srgbClr val="FF0000"/>
                </a:solidFill>
              </a:rPr>
              <a:t> </a:t>
            </a:r>
            <a:r>
              <a:rPr lang="en-US" sz="1200" b="0" dirty="0" err="1">
                <a:solidFill>
                  <a:srgbClr val="FF0000"/>
                </a:solidFill>
              </a:rPr>
              <a:t>konvencij</a:t>
            </a:r>
            <a:r>
              <a:rPr lang="sr-Latn-RS" sz="1200" b="0" dirty="0">
                <a:solidFill>
                  <a:srgbClr val="FF0000"/>
                </a:solidFill>
              </a:rPr>
              <a:t>e</a:t>
            </a:r>
            <a:r>
              <a:rPr lang="en-US" sz="1200" b="0" dirty="0">
                <a:solidFill>
                  <a:srgbClr val="FF0000"/>
                </a:solidFill>
              </a:rPr>
              <a:t>, </a:t>
            </a:r>
            <a:r>
              <a:rPr lang="sr-Latn-RS" sz="1200" b="0" dirty="0">
                <a:solidFill>
                  <a:srgbClr val="FF0000"/>
                </a:solidFill>
              </a:rPr>
              <a:t>kako se otkriva iz proučavanja njihovih izveštaja o transparentnosti</a:t>
            </a:r>
            <a:r>
              <a:rPr lang="en-US" sz="1200" b="0" dirty="0">
                <a:solidFill>
                  <a:srgbClr val="FF0000"/>
                </a:solidFill>
              </a:rPr>
              <a:t>. </a:t>
            </a:r>
            <a:r>
              <a:rPr lang="sr-Latn-RS" sz="1200" b="0" dirty="0">
                <a:solidFill>
                  <a:srgbClr val="FF0000"/>
                </a:solidFill>
              </a:rPr>
              <a:t>Možda je razlog tome što su </a:t>
            </a:r>
            <a:r>
              <a:rPr lang="en-US" sz="1200" b="0" dirty="0" err="1">
                <a:solidFill>
                  <a:srgbClr val="FF0000"/>
                </a:solidFill>
              </a:rPr>
              <a:t>zemlje</a:t>
            </a:r>
            <a:r>
              <a:rPr lang="en-US" sz="1200" b="0" dirty="0">
                <a:solidFill>
                  <a:srgbClr val="FF0000"/>
                </a:solidFill>
              </a:rPr>
              <a:t> </a:t>
            </a:r>
            <a:r>
              <a:rPr lang="sr-Latn-RS" sz="1200" b="0" dirty="0">
                <a:solidFill>
                  <a:srgbClr val="FF0000"/>
                </a:solidFill>
              </a:rPr>
              <a:t>koje su strane </a:t>
            </a:r>
            <a:r>
              <a:rPr lang="sr-Latn-RS" sz="1200" b="0" dirty="0" err="1">
                <a:solidFill>
                  <a:srgbClr val="FF0000"/>
                </a:solidFill>
              </a:rPr>
              <a:t>ugovornice</a:t>
            </a:r>
            <a:r>
              <a:rPr lang="en-US" sz="1200" b="0" dirty="0">
                <a:solidFill>
                  <a:srgbClr val="FF0000"/>
                </a:solidFill>
              </a:rPr>
              <a:t> </a:t>
            </a:r>
            <a:r>
              <a:rPr lang="en-US" sz="1200" b="0" dirty="0" err="1">
                <a:solidFill>
                  <a:srgbClr val="FF0000"/>
                </a:solidFill>
              </a:rPr>
              <a:t>Budimpeštansk</a:t>
            </a:r>
            <a:r>
              <a:rPr lang="sr-Latn-RS" sz="1200" b="0" dirty="0">
                <a:solidFill>
                  <a:srgbClr val="FF0000"/>
                </a:solidFill>
              </a:rPr>
              <a:t>e</a:t>
            </a:r>
            <a:r>
              <a:rPr lang="en-US" sz="1200" b="0" dirty="0">
                <a:solidFill>
                  <a:srgbClr val="FF0000"/>
                </a:solidFill>
              </a:rPr>
              <a:t> </a:t>
            </a:r>
            <a:r>
              <a:rPr lang="en-US" sz="1200" b="0" dirty="0" err="1">
                <a:solidFill>
                  <a:srgbClr val="FF0000"/>
                </a:solidFill>
              </a:rPr>
              <a:t>konvencij</a:t>
            </a:r>
            <a:r>
              <a:rPr lang="sr-Latn-RS" sz="1200" b="0" dirty="0">
                <a:solidFill>
                  <a:srgbClr val="FF0000"/>
                </a:solidFill>
              </a:rPr>
              <a:t>e</a:t>
            </a:r>
            <a:r>
              <a:rPr lang="en-US" sz="1200" b="0" dirty="0">
                <a:solidFill>
                  <a:srgbClr val="FF0000"/>
                </a:solidFill>
              </a:rPr>
              <a:t> </a:t>
            </a:r>
            <a:r>
              <a:rPr lang="sr-Latn-RS" sz="1200" b="0" dirty="0">
                <a:solidFill>
                  <a:srgbClr val="FF0000"/>
                </a:solidFill>
              </a:rPr>
              <a:t>usaglasile svoje zakone i propise i odgovarajuće uslove i zaštitne mere</a:t>
            </a:r>
            <a:r>
              <a:rPr lang="en-US" sz="1200" b="0" dirty="0">
                <a:solidFill>
                  <a:srgbClr val="FF0000"/>
                </a:solidFill>
              </a:rPr>
              <a:t>, </a:t>
            </a:r>
            <a:r>
              <a:rPr lang="sr-Latn-RS" sz="1200" b="0" dirty="0">
                <a:solidFill>
                  <a:srgbClr val="FF0000"/>
                </a:solidFill>
              </a:rPr>
              <a:t>što su važni elementi koje </a:t>
            </a:r>
            <a:r>
              <a:rPr lang="en-US" sz="1200" b="0" dirty="0" err="1">
                <a:solidFill>
                  <a:srgbClr val="FF0000"/>
                </a:solidFill>
              </a:rPr>
              <a:t>davaoc</a:t>
            </a:r>
            <a:r>
              <a:rPr lang="sr-Latn-RS" sz="1200" b="0" dirty="0">
                <a:solidFill>
                  <a:srgbClr val="FF0000"/>
                </a:solidFill>
              </a:rPr>
              <a:t>i</a:t>
            </a:r>
            <a:r>
              <a:rPr lang="en-US" sz="1200" b="0" dirty="0">
                <a:solidFill>
                  <a:srgbClr val="FF0000"/>
                </a:solidFill>
              </a:rPr>
              <a:t> </a:t>
            </a:r>
            <a:r>
              <a:rPr lang="en-US" sz="1200" b="0" dirty="0" err="1">
                <a:solidFill>
                  <a:srgbClr val="FF0000"/>
                </a:solidFill>
              </a:rPr>
              <a:t>usluga</a:t>
            </a:r>
            <a:r>
              <a:rPr lang="en-US" sz="1200" b="0" dirty="0">
                <a:solidFill>
                  <a:srgbClr val="FF0000"/>
                </a:solidFill>
              </a:rPr>
              <a:t> </a:t>
            </a:r>
            <a:r>
              <a:rPr lang="sr-Latn-RS" sz="1200" b="0" dirty="0">
                <a:solidFill>
                  <a:srgbClr val="FF0000"/>
                </a:solidFill>
              </a:rPr>
              <a:t>uzimaju u obzir kada odlučuju da li će dobrovoljno sarađivati</a:t>
            </a:r>
            <a:r>
              <a:rPr lang="en-US" sz="1200" b="0" dirty="0">
                <a:solidFill>
                  <a:srgbClr val="FF0000"/>
                </a:solidFill>
              </a:rPr>
              <a:t>.  </a:t>
            </a:r>
            <a:endParaRPr lang="en-PK" b="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en-US"/>
          </a:p>
        </p:txBody>
      </p:sp>
    </p:spTree>
    <p:extLst>
      <p:ext uri="{BB962C8B-B14F-4D97-AF65-F5344CB8AC3E}">
        <p14:creationId xmlns:p14="http://schemas.microsoft.com/office/powerpoint/2010/main" val="21230346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U četvrtom delu dat je kratak pregled </a:t>
            </a:r>
            <a:r>
              <a:rPr lang="en-US" dirty="0" err="1"/>
              <a:t>saradnj</a:t>
            </a:r>
            <a:r>
              <a:rPr lang="sr-Latn-RS" dirty="0"/>
              <a:t>e</a:t>
            </a:r>
            <a:r>
              <a:rPr lang="en-US" dirty="0"/>
              <a:t> </a:t>
            </a:r>
            <a:r>
              <a:rPr lang="en-US" dirty="0" err="1"/>
              <a:t>sa</a:t>
            </a:r>
            <a:r>
              <a:rPr lang="en-US" dirty="0"/>
              <a:t> </a:t>
            </a:r>
            <a:r>
              <a:rPr lang="en-US" dirty="0" err="1"/>
              <a:t>inostranim</a:t>
            </a:r>
            <a:r>
              <a:rPr lang="en-US" dirty="0"/>
              <a:t> </a:t>
            </a:r>
            <a:r>
              <a:rPr lang="en-US" dirty="0" err="1"/>
              <a:t>davaocima</a:t>
            </a:r>
            <a:r>
              <a:rPr lang="en-US" dirty="0"/>
              <a:t> </a:t>
            </a:r>
            <a:r>
              <a:rPr lang="en-US" dirty="0" err="1"/>
              <a:t>usluga</a:t>
            </a:r>
            <a:r>
              <a:rPr lang="en-US" dirty="0"/>
              <a:t> </a:t>
            </a:r>
            <a:r>
              <a:rPr lang="sr-Latn-RS" dirty="0"/>
              <a:t>u vezi sa uklanjanjem sadržaja</a:t>
            </a:r>
            <a:r>
              <a:rPr lang="en-US" dirty="0"/>
              <a:t>.</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en-US"/>
          </a:p>
        </p:txBody>
      </p:sp>
    </p:spTree>
    <p:extLst>
      <p:ext uri="{BB962C8B-B14F-4D97-AF65-F5344CB8AC3E}">
        <p14:creationId xmlns:p14="http://schemas.microsoft.com/office/powerpoint/2010/main" val="331366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a:t>
            </a:r>
            <a:r>
              <a:rPr lang="en-US" dirty="0" err="1"/>
              <a:t>leve</a:t>
            </a:r>
            <a:r>
              <a:rPr lang="en-US" dirty="0"/>
              <a:t> </a:t>
            </a:r>
            <a:r>
              <a:rPr lang="en-US" dirty="0" err="1"/>
              <a:t>strane</a:t>
            </a:r>
            <a:r>
              <a:rPr lang="en-US" dirty="0"/>
              <a:t>, </a:t>
            </a:r>
            <a:r>
              <a:rPr lang="sr-Latn-RS" dirty="0"/>
              <a:t>na slajdu je prikazan tekst člana 1.c </a:t>
            </a:r>
            <a:r>
              <a:rPr lang="en-US" dirty="0" err="1"/>
              <a:t>Budimpeštanske</a:t>
            </a:r>
            <a:r>
              <a:rPr lang="en-US" dirty="0"/>
              <a:t> </a:t>
            </a:r>
            <a:r>
              <a:rPr lang="en-US" dirty="0" err="1"/>
              <a:t>konvencije</a:t>
            </a:r>
            <a:r>
              <a:rPr lang="en-US" dirty="0"/>
              <a:t> </a:t>
            </a:r>
            <a:r>
              <a:rPr lang="sr-Latn-RS" dirty="0"/>
              <a:t>koji predstavlja definiciju pojma</a:t>
            </a:r>
            <a:r>
              <a:rPr lang="en-US" dirty="0"/>
              <a:t> </a:t>
            </a:r>
            <a:r>
              <a:rPr lang="sr-Latn-RS" dirty="0"/>
              <a:t>„</a:t>
            </a:r>
            <a:r>
              <a:rPr lang="en-US" dirty="0" err="1"/>
              <a:t>davalac</a:t>
            </a:r>
            <a:r>
              <a:rPr lang="en-US" dirty="0"/>
              <a:t> </a:t>
            </a:r>
            <a:r>
              <a:rPr lang="en-US" dirty="0" err="1"/>
              <a:t>usluge</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 </a:t>
            </a:r>
            <a:r>
              <a:rPr lang="en-US" dirty="0" err="1"/>
              <a:t>desne</a:t>
            </a:r>
            <a:r>
              <a:rPr lang="en-US" dirty="0"/>
              <a:t> </a:t>
            </a:r>
            <a:r>
              <a:rPr lang="en-US" dirty="0" err="1"/>
              <a:t>strane</a:t>
            </a:r>
            <a:r>
              <a:rPr lang="en-US" dirty="0"/>
              <a:t>, </a:t>
            </a:r>
            <a:r>
              <a:rPr lang="sr-Latn-RS" dirty="0"/>
              <a:t>dato je objašnjenje ove definicije</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altLang="sr-Latn-RS" dirty="0"/>
              <a:t>Pojam</a:t>
            </a:r>
            <a:r>
              <a:rPr lang="en-US" altLang="sr-Latn-RS" dirty="0"/>
              <a:t> </a:t>
            </a:r>
            <a:r>
              <a:rPr lang="en-US" altLang="sr-Latn-RS" dirty="0" err="1"/>
              <a:t>davalac</a:t>
            </a:r>
            <a:r>
              <a:rPr lang="en-US" altLang="sr-Latn-RS" dirty="0"/>
              <a:t> </a:t>
            </a:r>
            <a:r>
              <a:rPr lang="en-US" altLang="sr-Latn-RS" dirty="0" err="1"/>
              <a:t>usluge</a:t>
            </a:r>
            <a:r>
              <a:rPr lang="en-US" altLang="sr-Latn-RS" dirty="0"/>
              <a:t> </a:t>
            </a:r>
            <a:r>
              <a:rPr lang="sr-Latn-RS" altLang="sr-Latn-RS" dirty="0"/>
              <a:t>kako je definisan u</a:t>
            </a:r>
            <a:r>
              <a:rPr lang="en-US" altLang="sr-Latn-RS" dirty="0"/>
              <a:t> </a:t>
            </a:r>
            <a:r>
              <a:rPr lang="en-US" altLang="sr-Latn-RS" dirty="0" err="1"/>
              <a:t>Budimpeštansk</a:t>
            </a:r>
            <a:r>
              <a:rPr lang="sr-Latn-RS" altLang="sr-Latn-RS" dirty="0"/>
              <a:t>oj</a:t>
            </a:r>
            <a:r>
              <a:rPr lang="en-US" altLang="sr-Latn-RS" dirty="0"/>
              <a:t> </a:t>
            </a:r>
            <a:r>
              <a:rPr lang="en-US" altLang="sr-Latn-RS" dirty="0" err="1"/>
              <a:t>konvencij</a:t>
            </a:r>
            <a:r>
              <a:rPr lang="sr-Latn-RS" altLang="sr-Latn-RS" dirty="0"/>
              <a:t>i obuhvata široku kategoriju koja igra određenu ulogu u pogledu komunikacija ili </a:t>
            </a:r>
            <a:r>
              <a:rPr lang="en-US" altLang="sr-Latn-RS" dirty="0" err="1"/>
              <a:t>obrad</a:t>
            </a:r>
            <a:r>
              <a:rPr lang="sr-Latn-RS" altLang="sr-Latn-RS" dirty="0"/>
              <a:t>e</a:t>
            </a:r>
            <a:r>
              <a:rPr lang="en-US" altLang="sr-Latn-RS" dirty="0"/>
              <a:t> </a:t>
            </a:r>
            <a:r>
              <a:rPr lang="en-US" altLang="sr-Latn-RS" dirty="0" err="1"/>
              <a:t>podataka</a:t>
            </a:r>
            <a:r>
              <a:rPr lang="en-US" altLang="sr-Latn-RS" dirty="0"/>
              <a:t> </a:t>
            </a:r>
            <a:r>
              <a:rPr lang="sr-Latn-RS" altLang="sr-Latn-RS" dirty="0"/>
              <a:t>na računarskim sistemima</a:t>
            </a:r>
            <a:r>
              <a:rPr lang="en-US" altLang="sr-Latn-RS" dirty="0"/>
              <a:t>.  </a:t>
            </a:r>
            <a:r>
              <a:rPr lang="sr-Latn-RS" altLang="sr-Latn-RS" dirty="0"/>
              <a:t>Obuhvata i </a:t>
            </a:r>
            <a:r>
              <a:rPr lang="en-US" altLang="sr-Latn-RS" dirty="0" err="1"/>
              <a:t>privatn</a:t>
            </a:r>
            <a:r>
              <a:rPr lang="sr-Latn-RS" altLang="sr-Latn-RS" dirty="0"/>
              <a:t>e</a:t>
            </a:r>
            <a:r>
              <a:rPr lang="en-US" altLang="sr-Latn-RS" dirty="0"/>
              <a:t> </a:t>
            </a:r>
            <a:r>
              <a:rPr lang="en-US" altLang="sr-Latn-RS" dirty="0" err="1"/>
              <a:t>i</a:t>
            </a:r>
            <a:r>
              <a:rPr lang="en-US" altLang="sr-Latn-RS" dirty="0"/>
              <a:t> </a:t>
            </a:r>
            <a:r>
              <a:rPr lang="en-US" altLang="sr-Latn-RS" dirty="0" err="1"/>
              <a:t>javn</a:t>
            </a:r>
            <a:r>
              <a:rPr lang="sr-Latn-RS" altLang="sr-Latn-RS" dirty="0"/>
              <a:t>e</a:t>
            </a:r>
            <a:r>
              <a:rPr lang="en-US" altLang="sr-Latn-RS" dirty="0"/>
              <a:t> </a:t>
            </a:r>
            <a:r>
              <a:rPr lang="en-US" altLang="sr-Latn-RS" dirty="0" err="1"/>
              <a:t>subjekt</a:t>
            </a:r>
            <a:r>
              <a:rPr lang="sr-Latn-RS" altLang="sr-Latn-RS" dirty="0"/>
              <a:t>e</a:t>
            </a:r>
            <a:r>
              <a:rPr lang="en-US" altLang="sr-Latn-RS" dirty="0"/>
              <a:t>, </a:t>
            </a:r>
            <a:r>
              <a:rPr lang="sr-Latn-RS" altLang="sr-Latn-RS" dirty="0"/>
              <a:t>i pružanje </a:t>
            </a:r>
            <a:r>
              <a:rPr lang="en-US" altLang="sr-Latn-RS" dirty="0" err="1"/>
              <a:t>uslug</a:t>
            </a:r>
            <a:r>
              <a:rPr lang="sr-Latn-RS" altLang="sr-Latn-RS" dirty="0"/>
              <a:t>a zatvorenim grupama ili javnosti, pružanje besplatnih usluga ili usluga koje se plaćaju</a:t>
            </a:r>
            <a:r>
              <a:rPr lang="en-US" altLang="sr-Latn-RS" dirty="0"/>
              <a:t>. </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2144062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 ovom slajdu su date neke osnovne informacije o osnovima na kojima </a:t>
            </a:r>
            <a:r>
              <a:rPr lang="en-US" dirty="0" err="1"/>
              <a:t>inostrani</a:t>
            </a:r>
            <a:r>
              <a:rPr lang="en-US" dirty="0"/>
              <a:t> </a:t>
            </a:r>
            <a:r>
              <a:rPr lang="en-US" dirty="0" err="1"/>
              <a:t>davaoci</a:t>
            </a:r>
            <a:r>
              <a:rPr lang="en-US" dirty="0"/>
              <a:t> </a:t>
            </a:r>
            <a:r>
              <a:rPr lang="en-US" dirty="0" err="1"/>
              <a:t>usluga</a:t>
            </a:r>
            <a:r>
              <a:rPr lang="en-US" dirty="0"/>
              <a:t> </a:t>
            </a:r>
            <a:r>
              <a:rPr lang="sr-Latn-RS" dirty="0"/>
              <a:t>sarađuju kada se radi o uklanjanju </a:t>
            </a:r>
            <a:r>
              <a:rPr lang="en-US" dirty="0" err="1"/>
              <a:t>podataka</a:t>
            </a:r>
            <a:r>
              <a:rPr lang="en-US" dirty="0"/>
              <a:t>.</a:t>
            </a:r>
          </a:p>
          <a:p>
            <a:r>
              <a:rPr lang="sr-Latn-RS" dirty="0"/>
              <a:t>Sa desne strane slajda su navedene uobičajene kategorije sadržaja koje zabranjuju mnogi g</a:t>
            </a:r>
            <a:r>
              <a:rPr lang="en-US" dirty="0" err="1"/>
              <a:t>lobalni</a:t>
            </a:r>
            <a:r>
              <a:rPr lang="en-US" dirty="0"/>
              <a:t> </a:t>
            </a:r>
            <a:r>
              <a:rPr lang="en-US" dirty="0" err="1"/>
              <a:t>davaoci</a:t>
            </a:r>
            <a:r>
              <a:rPr lang="en-US" dirty="0"/>
              <a:t> </a:t>
            </a:r>
            <a:r>
              <a:rPr lang="en-US" dirty="0" err="1"/>
              <a:t>usluga</a:t>
            </a:r>
            <a:r>
              <a:rPr lang="en-US" dirty="0"/>
              <a:t>.</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p14="http://schemas.microsoft.com/office/powerpoint/2010/main" val="13762633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Sa leve strane slajda prikazani su neki izazovi u vezi sa uklanjanjem </a:t>
            </a:r>
            <a:r>
              <a:rPr lang="en-US" dirty="0" err="1"/>
              <a:t>sadržaj</a:t>
            </a:r>
            <a:r>
              <a:rPr lang="sr-Latn-RS" dirty="0"/>
              <a:t>a od strane</a:t>
            </a:r>
            <a:r>
              <a:rPr lang="en-US" dirty="0"/>
              <a:t> </a:t>
            </a:r>
            <a:r>
              <a:rPr lang="en-US" dirty="0" err="1"/>
              <a:t>inostrani</a:t>
            </a:r>
            <a:r>
              <a:rPr lang="sr-Latn-RS" dirty="0"/>
              <a:t>h</a:t>
            </a:r>
            <a:r>
              <a:rPr lang="en-US" dirty="0"/>
              <a:t> </a:t>
            </a:r>
            <a:r>
              <a:rPr lang="en-US" dirty="0" err="1"/>
              <a:t>dava</a:t>
            </a:r>
            <a:r>
              <a:rPr lang="sr-Latn-RS" dirty="0" err="1"/>
              <a:t>laca</a:t>
            </a:r>
            <a:r>
              <a:rPr lang="en-US" dirty="0"/>
              <a:t> </a:t>
            </a:r>
            <a:r>
              <a:rPr lang="en-US" dirty="0" err="1"/>
              <a:t>usluga</a:t>
            </a:r>
            <a:r>
              <a:rPr lang="en-US" dirty="0"/>
              <a:t>, </a:t>
            </a:r>
            <a:r>
              <a:rPr lang="sr-Latn-RS" dirty="0"/>
              <a:t>dok se na desnoj strani objašnjavaju pristupi koji obično dobro funkcionišu i oni koji obično dobro ne funkcionišu kada se radi</a:t>
            </a:r>
            <a:r>
              <a:rPr lang="en-US" dirty="0"/>
              <a:t> </a:t>
            </a:r>
            <a:r>
              <a:rPr lang="en-US" dirty="0" err="1"/>
              <a:t>sa</a:t>
            </a:r>
            <a:r>
              <a:rPr lang="en-US" dirty="0"/>
              <a:t> </a:t>
            </a:r>
            <a:r>
              <a:rPr lang="en-US" dirty="0" err="1"/>
              <a:t>inostranim</a:t>
            </a:r>
            <a:r>
              <a:rPr lang="en-US" dirty="0"/>
              <a:t> </a:t>
            </a:r>
            <a:r>
              <a:rPr lang="en-US" dirty="0" err="1"/>
              <a:t>davaocima</a:t>
            </a:r>
            <a:r>
              <a:rPr lang="en-US" dirty="0"/>
              <a:t> </a:t>
            </a:r>
            <a:r>
              <a:rPr lang="en-US" dirty="0" err="1"/>
              <a:t>usluga</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en-US"/>
          </a:p>
        </p:txBody>
      </p:sp>
    </p:spTree>
    <p:extLst>
      <p:ext uri="{BB962C8B-B14F-4D97-AF65-F5344CB8AC3E}">
        <p14:creationId xmlns:p14="http://schemas.microsoft.com/office/powerpoint/2010/main" val="11167388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Peti deo obuhvata </a:t>
            </a:r>
            <a:r>
              <a:rPr lang="en-US" dirty="0" err="1"/>
              <a:t>Studij</a:t>
            </a:r>
            <a:r>
              <a:rPr lang="sr-Latn-RS" dirty="0"/>
              <a:t>u</a:t>
            </a:r>
            <a:r>
              <a:rPr lang="en-US" dirty="0"/>
              <a:t> </a:t>
            </a:r>
            <a:r>
              <a:rPr lang="en-US" dirty="0" err="1"/>
              <a:t>slučaja</a:t>
            </a:r>
            <a:r>
              <a:rPr lang="en-US" dirty="0"/>
              <a:t> </a:t>
            </a:r>
            <a:r>
              <a:rPr lang="sr-Latn-RS" dirty="0"/>
              <a:t>koja se konkretno odnosi na to kako se saradnja između</a:t>
            </a:r>
            <a:r>
              <a:rPr lang="en-US" dirty="0"/>
              <a:t> </a:t>
            </a:r>
            <a:r>
              <a:rPr lang="en-US" dirty="0" err="1"/>
              <a:t>javn</a:t>
            </a:r>
            <a:r>
              <a:rPr lang="sr-Latn-RS" dirty="0" err="1"/>
              <a:t>og</a:t>
            </a:r>
            <a:r>
              <a:rPr lang="en-US" dirty="0"/>
              <a:t> </a:t>
            </a:r>
            <a:r>
              <a:rPr lang="sr-Latn-RS" dirty="0"/>
              <a:t>i </a:t>
            </a:r>
            <a:r>
              <a:rPr lang="en-US" dirty="0" err="1"/>
              <a:t>privatn</a:t>
            </a:r>
            <a:r>
              <a:rPr lang="sr-Latn-RS" dirty="0" err="1"/>
              <a:t>og</a:t>
            </a:r>
            <a:r>
              <a:rPr lang="sr-Latn-RS" dirty="0"/>
              <a:t> sektora može koristiti kao prednost u istragama </a:t>
            </a:r>
            <a:r>
              <a:rPr lang="sr-Latn-RS" dirty="0" err="1"/>
              <a:t>visokotehnološkog</a:t>
            </a:r>
            <a:r>
              <a:rPr lang="sr-Latn-RS" dirty="0"/>
              <a:t> kriminala</a:t>
            </a:r>
            <a:r>
              <a:rPr lang="en-US" dirty="0"/>
              <a:t>.</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55</a:t>
            </a:fld>
            <a:endParaRPr lang="en-US"/>
          </a:p>
        </p:txBody>
      </p:sp>
    </p:spTree>
    <p:extLst>
      <p:ext uri="{BB962C8B-B14F-4D97-AF65-F5344CB8AC3E}">
        <p14:creationId xmlns:p14="http://schemas.microsoft.com/office/powerpoint/2010/main" val="666783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slajdu dat je prvi deo činjenica iz predmetnog slučaja</a:t>
            </a:r>
            <a:r>
              <a:rPr lang="en-US" dirty="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56</a:t>
            </a:fld>
            <a:endParaRPr lang="en-US"/>
          </a:p>
        </p:txBody>
      </p:sp>
    </p:spTree>
    <p:extLst>
      <p:ext uri="{BB962C8B-B14F-4D97-AF65-F5344CB8AC3E}">
        <p14:creationId xmlns:p14="http://schemas.microsoft.com/office/powerpoint/2010/main" val="28865848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Na ovom slajdu dat je drugi deo činjenica iz predmetnog slučaja</a:t>
            </a:r>
            <a:r>
              <a:rPr lang="en-US" dirty="0"/>
              <a:t>.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endParaRPr lang="en-US"/>
          </a:p>
        </p:txBody>
      </p:sp>
    </p:spTree>
    <p:extLst>
      <p:ext uri="{BB962C8B-B14F-4D97-AF65-F5344CB8AC3E}">
        <p14:creationId xmlns:p14="http://schemas.microsoft.com/office/powerpoint/2010/main" val="4203957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Na ovom slajdu su navedena pitanja o kojima trener treba da porazgovara sa učesnicima</a:t>
            </a:r>
            <a:r>
              <a:rPr lang="en-US" dirty="0"/>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dirty="0"/>
              <a:t>Kako biste vi postupali sa dokazima na </a:t>
            </a:r>
            <a:r>
              <a:rPr lang="en-US" sz="1200" dirty="0" err="1"/>
              <a:t>Esmereld</a:t>
            </a:r>
            <a:r>
              <a:rPr lang="sr-Latn-RS" sz="1200" dirty="0"/>
              <a:t>inom</a:t>
            </a:r>
            <a:r>
              <a:rPr lang="en-US" sz="1200" dirty="0"/>
              <a:t> laptop</a:t>
            </a:r>
            <a:r>
              <a:rPr lang="sr-Latn-RS" sz="1200" dirty="0"/>
              <a:t>u</a:t>
            </a:r>
            <a:r>
              <a:rPr lang="en-US" dirty="0"/>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i="1" dirty="0"/>
              <a:t>Trener treba da očekuje odgovore koji se odnose na nastojanje da se zaštite podaci sačuvani u njenom kompjuteru i povezani sačuvani </a:t>
            </a:r>
            <a:r>
              <a:rPr lang="en-US" i="1" dirty="0" err="1"/>
              <a:t>računarski</a:t>
            </a:r>
            <a:r>
              <a:rPr lang="en-US" i="1" dirty="0"/>
              <a:t> </a:t>
            </a:r>
            <a:r>
              <a:rPr lang="en-US" i="1" dirty="0" err="1"/>
              <a:t>podaci</a:t>
            </a:r>
            <a:r>
              <a:rPr lang="en-US" i="1" dirty="0"/>
              <a:t> </a:t>
            </a:r>
            <a:r>
              <a:rPr lang="en-US" i="1" dirty="0" err="1"/>
              <a:t>i</a:t>
            </a:r>
            <a:r>
              <a:rPr lang="en-US" i="1" dirty="0"/>
              <a:t> </a:t>
            </a:r>
            <a:r>
              <a:rPr lang="en-US" i="1" dirty="0" err="1"/>
              <a:t>podaci</a:t>
            </a:r>
            <a:r>
              <a:rPr lang="en-US" i="1" dirty="0"/>
              <a:t> o </a:t>
            </a:r>
            <a:r>
              <a:rPr lang="en-US" i="1" dirty="0" err="1"/>
              <a:t>saobraćaju</a:t>
            </a:r>
            <a:r>
              <a:rPr lang="en-US" i="1" dirty="0"/>
              <a:t> </a:t>
            </a:r>
            <a:r>
              <a:rPr lang="sr-Latn-RS" i="1" dirty="0"/>
              <a:t>dostupni kod </a:t>
            </a:r>
            <a:r>
              <a:rPr lang="en-US" i="1" dirty="0" err="1"/>
              <a:t>dava</a:t>
            </a:r>
            <a:r>
              <a:rPr lang="sr-Latn-RS" i="1" dirty="0"/>
              <a:t>o</a:t>
            </a:r>
            <a:r>
              <a:rPr lang="en-US" i="1" dirty="0"/>
              <a:t>c</a:t>
            </a:r>
            <a:r>
              <a:rPr lang="sr-Latn-RS" i="1" dirty="0"/>
              <a:t>a</a:t>
            </a:r>
            <a:r>
              <a:rPr lang="en-US" i="1" dirty="0"/>
              <a:t> </a:t>
            </a:r>
            <a:r>
              <a:rPr lang="en-US" i="1" dirty="0" err="1"/>
              <a:t>usluge</a:t>
            </a:r>
            <a:r>
              <a:rPr lang="en-US" i="1" dirty="0"/>
              <a:t> </a:t>
            </a:r>
            <a:r>
              <a:rPr lang="sr-Latn-RS" i="1" dirty="0"/>
              <a:t>ili na osnovu člana </a:t>
            </a:r>
            <a:r>
              <a:rPr lang="en-US" i="1" dirty="0"/>
              <a:t>16</a:t>
            </a:r>
            <a:r>
              <a:rPr lang="sr-Latn-RS" i="1" dirty="0"/>
              <a:t>.</a:t>
            </a:r>
            <a:r>
              <a:rPr lang="en-US" i="1" dirty="0"/>
              <a:t> </a:t>
            </a:r>
            <a:r>
              <a:rPr lang="en-US" i="1" dirty="0" err="1"/>
              <a:t>ili</a:t>
            </a:r>
            <a:r>
              <a:rPr lang="en-US" i="1" dirty="0"/>
              <a:t> </a:t>
            </a:r>
            <a:r>
              <a:rPr lang="en-US" i="1" dirty="0" err="1"/>
              <a:t>član</a:t>
            </a:r>
            <a:r>
              <a:rPr lang="sr-Latn-RS" i="1" dirty="0"/>
              <a:t>a</a:t>
            </a:r>
            <a:r>
              <a:rPr lang="en-US" i="1" dirty="0"/>
              <a:t> 29</a:t>
            </a:r>
            <a:r>
              <a:rPr lang="sr-Latn-RS" i="1" dirty="0"/>
              <a:t>.</a:t>
            </a:r>
            <a:r>
              <a:rPr lang="en-US" i="1" dirty="0"/>
              <a:t> </a:t>
            </a:r>
            <a:r>
              <a:rPr lang="en-US" i="1" dirty="0" err="1"/>
              <a:t>Budimpeštanske</a:t>
            </a:r>
            <a:r>
              <a:rPr lang="en-US" i="1" dirty="0"/>
              <a:t> </a:t>
            </a:r>
            <a:r>
              <a:rPr lang="en-US" i="1" dirty="0" err="1"/>
              <a:t>konvencije</a:t>
            </a:r>
            <a:r>
              <a:rPr lang="en-US" i="1" dirty="0"/>
              <a:t> (</a:t>
            </a:r>
            <a:r>
              <a:rPr lang="sr-Latn-RS" i="1" dirty="0"/>
              <a:t>zavisno od toga da li je lice koje poseduje ili kontroliše </a:t>
            </a:r>
            <a:r>
              <a:rPr lang="en-US" i="1" dirty="0" err="1"/>
              <a:t>poda</a:t>
            </a:r>
            <a:r>
              <a:rPr lang="sr-Latn-RS" i="1" dirty="0" err="1"/>
              <a:t>tke</a:t>
            </a:r>
            <a:r>
              <a:rPr lang="sr-Latn-RS" i="1" dirty="0"/>
              <a:t> čija se zaštita traži u zemlji ili ne</a:t>
            </a:r>
            <a:r>
              <a:rPr lang="en-US" i="1" dirty="0"/>
              <a:t>). </a:t>
            </a:r>
            <a:r>
              <a:rPr lang="sr-Latn-RS" i="1" dirty="0"/>
              <a:t>Osim toga, mogu se preduzeti mere za zaplenu i obezbeđenje </a:t>
            </a:r>
            <a:r>
              <a:rPr lang="sr-Latn-RS" i="1" dirty="0" err="1"/>
              <a:t>Esmraldinog</a:t>
            </a:r>
            <a:r>
              <a:rPr lang="sr-Latn-RS" i="1" dirty="0"/>
              <a:t> </a:t>
            </a:r>
            <a:r>
              <a:rPr lang="en-US" i="1" dirty="0"/>
              <a:t>laptop</a:t>
            </a:r>
            <a:r>
              <a:rPr lang="sr-Latn-RS" i="1" dirty="0"/>
              <a:t>a.</a:t>
            </a:r>
            <a:endParaRPr lang="en-US" i="1"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i="1"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i="1" dirty="0"/>
              <a:t>2. </a:t>
            </a:r>
            <a:r>
              <a:rPr lang="sr-Latn-RS" sz="1200" dirty="0"/>
              <a:t>Razmislite kako biste ušli u trag </a:t>
            </a:r>
            <a:r>
              <a:rPr lang="en-US" sz="1200" dirty="0"/>
              <a:t>Goldberg</a:t>
            </a:r>
            <a:r>
              <a:rPr lang="sr-Latn-RS" sz="1200" dirty="0"/>
              <a:t>u</a:t>
            </a:r>
            <a:endParaRPr lang="en-US" i="1"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i="1" dirty="0" err="1"/>
              <a:t>Trener</a:t>
            </a:r>
            <a:r>
              <a:rPr lang="en-US" b="0" i="1" dirty="0"/>
              <a:t> </a:t>
            </a:r>
            <a:r>
              <a:rPr lang="en-US" b="0" i="1" dirty="0" err="1"/>
              <a:t>treba</a:t>
            </a:r>
            <a:r>
              <a:rPr lang="en-US" b="0" i="1" dirty="0"/>
              <a:t> da </a:t>
            </a:r>
            <a:r>
              <a:rPr lang="en-US" b="0" i="1" dirty="0" err="1"/>
              <a:t>očekuje</a:t>
            </a:r>
            <a:r>
              <a:rPr lang="en-US" b="0" i="1" dirty="0"/>
              <a:t> </a:t>
            </a:r>
            <a:r>
              <a:rPr lang="en-US" b="0" i="1" dirty="0" err="1"/>
              <a:t>odgovore</a:t>
            </a:r>
            <a:r>
              <a:rPr lang="en-US" b="0" i="1" dirty="0"/>
              <a:t> </a:t>
            </a:r>
            <a:r>
              <a:rPr lang="sr-Latn-RS" b="0" i="1" dirty="0"/>
              <a:t>u kojima se poziva na </a:t>
            </a:r>
            <a:r>
              <a:rPr lang="sr-Latn-RS" b="0" i="1" dirty="0" err="1"/>
              <a:t>traženjee</a:t>
            </a:r>
            <a:r>
              <a:rPr lang="sr-Latn-RS" b="0" i="1" dirty="0"/>
              <a:t> dostavljanja podataka od </a:t>
            </a:r>
            <a:r>
              <a:rPr lang="en-US" b="0" i="1" dirty="0" err="1"/>
              <a:t>inostran</a:t>
            </a:r>
            <a:r>
              <a:rPr lang="sr-Latn-RS" b="0" i="1" dirty="0" err="1"/>
              <a:t>og</a:t>
            </a:r>
            <a:r>
              <a:rPr lang="en-US" b="0" i="1" dirty="0"/>
              <a:t> </a:t>
            </a:r>
            <a:r>
              <a:rPr lang="en-US" b="0" i="1" dirty="0" err="1"/>
              <a:t>dava</a:t>
            </a:r>
            <a:r>
              <a:rPr lang="sr-Latn-RS" b="0" i="1" dirty="0"/>
              <a:t>oca </a:t>
            </a:r>
            <a:r>
              <a:rPr lang="en-US" b="0" i="1" dirty="0" err="1"/>
              <a:t>usluge</a:t>
            </a:r>
            <a:r>
              <a:rPr lang="en-US" b="0" i="1" dirty="0"/>
              <a:t> </a:t>
            </a:r>
            <a:r>
              <a:rPr lang="sr-Latn-RS" b="0" i="1" dirty="0"/>
              <a:t>prema</a:t>
            </a:r>
            <a:r>
              <a:rPr lang="en-US" b="0" i="1" dirty="0"/>
              <a:t> </a:t>
            </a:r>
            <a:r>
              <a:rPr lang="en-US" b="0" i="1" dirty="0" err="1"/>
              <a:t>član</a:t>
            </a:r>
            <a:r>
              <a:rPr lang="sr-Latn-RS" b="0" i="1" dirty="0"/>
              <a:t>u</a:t>
            </a:r>
            <a:r>
              <a:rPr lang="en-US" b="0" i="1" dirty="0"/>
              <a:t> 18.1.b </a:t>
            </a:r>
            <a:r>
              <a:rPr lang="en-US" b="0" i="1" dirty="0" err="1"/>
              <a:t>Budimpeštanske</a:t>
            </a:r>
            <a:r>
              <a:rPr lang="en-US" b="0" i="1" dirty="0"/>
              <a:t> </a:t>
            </a:r>
            <a:r>
              <a:rPr lang="en-US" b="0" i="1" dirty="0" err="1"/>
              <a:t>konvencije</a:t>
            </a:r>
            <a:r>
              <a:rPr lang="en-US" b="0" i="1" dirty="0"/>
              <a:t> </a:t>
            </a:r>
            <a:r>
              <a:rPr lang="en-US" b="0" i="1" dirty="0" err="1"/>
              <a:t>i</a:t>
            </a:r>
            <a:r>
              <a:rPr lang="en-US" b="0" i="1" dirty="0"/>
              <a:t> relevant</a:t>
            </a:r>
            <a:r>
              <a:rPr lang="sr-Latn-RS" b="0" i="1" dirty="0" err="1"/>
              <a:t>nih</a:t>
            </a:r>
            <a:r>
              <a:rPr lang="en-US" b="0" i="1" dirty="0"/>
              <a:t> </a:t>
            </a:r>
            <a:r>
              <a:rPr lang="en-US" b="0" i="1" dirty="0" err="1"/>
              <a:t>poda</a:t>
            </a:r>
            <a:r>
              <a:rPr lang="sr-Latn-RS" b="0" i="1" dirty="0"/>
              <a:t>taka</a:t>
            </a:r>
            <a:r>
              <a:rPr lang="en-US" b="0" i="1" dirty="0"/>
              <a:t> o </a:t>
            </a:r>
            <a:r>
              <a:rPr lang="en-US" b="0" i="1" dirty="0" err="1"/>
              <a:t>saobraćaju</a:t>
            </a:r>
            <a:r>
              <a:rPr lang="en-US" b="0" i="1" dirty="0"/>
              <a:t> </a:t>
            </a:r>
            <a:r>
              <a:rPr lang="sr-Latn-RS" b="0" i="1" dirty="0"/>
              <a:t>kako bi se utvrdilo odakle su krenule imejl</a:t>
            </a:r>
            <a:r>
              <a:rPr lang="en-US" b="0" i="1" dirty="0"/>
              <a:t> </a:t>
            </a:r>
            <a:r>
              <a:rPr lang="en-US" b="0" i="1" dirty="0" err="1"/>
              <a:t>komunikacij</a:t>
            </a:r>
            <a:r>
              <a:rPr lang="sr-Latn-RS" b="0" i="1" dirty="0"/>
              <a:t>e.</a:t>
            </a:r>
            <a:r>
              <a:rPr lang="en-US" b="0" i="1"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i="1"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i="1" dirty="0"/>
              <a:t>3. </a:t>
            </a:r>
            <a:r>
              <a:rPr lang="en-US" sz="1200" dirty="0"/>
              <a:t>D</a:t>
            </a:r>
            <a:r>
              <a:rPr lang="sr-Latn-RS" sz="1200" dirty="0"/>
              <a:t>a li imate nacionalni sistem alarmiranja za takve slučajeve </a:t>
            </a:r>
            <a:r>
              <a:rPr lang="en-US" sz="1200" dirty="0"/>
              <a:t>(</a:t>
            </a:r>
            <a:r>
              <a:rPr lang="sr-Latn-RS" sz="1200" dirty="0"/>
              <a:t>kao što je</a:t>
            </a:r>
            <a:r>
              <a:rPr lang="en-US" sz="1200" dirty="0"/>
              <a:t> Amber alert </a:t>
            </a:r>
            <a:r>
              <a:rPr lang="sr-Latn-RS" sz="1200" dirty="0"/>
              <a:t>u </a:t>
            </a:r>
            <a:r>
              <a:rPr lang="en-US" sz="1200" dirty="0"/>
              <a:t>SA</a:t>
            </a:r>
            <a:r>
              <a:rPr lang="sr-Latn-RS" sz="1200" dirty="0"/>
              <a:t>D</a:t>
            </a:r>
            <a:r>
              <a:rPr lang="en-US" sz="1200" dirty="0"/>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b="0" i="1" dirty="0"/>
              <a:t>Odgovor zavisi od jurisdikcije o kojoj se radi</a:t>
            </a:r>
            <a:r>
              <a:rPr lang="en-US" sz="1200" b="0" i="1" dirty="0"/>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1" dirty="0"/>
          </a:p>
          <a:p>
            <a:pPr marL="0" indent="0">
              <a:buFont typeface="Wingdings" panose="05000000000000000000" pitchFamily="2" charset="2"/>
              <a:buNone/>
            </a:pPr>
            <a:r>
              <a:rPr lang="en-US" sz="1200" dirty="0"/>
              <a:t>4. </a:t>
            </a:r>
            <a:r>
              <a:rPr lang="sr-Latn-RS" sz="1200" dirty="0"/>
              <a:t>Koje istražne radnje sproveli u vezi s njenim </a:t>
            </a:r>
            <a:r>
              <a:rPr lang="sr-Latn-RS" sz="1200" dirty="0" err="1"/>
              <a:t>iCloud</a:t>
            </a:r>
            <a:r>
              <a:rPr lang="sr-Latn-RS" sz="1200" dirty="0"/>
              <a:t> nalogom elektronske pošte i njegovim Fejsbuk</a:t>
            </a:r>
            <a:r>
              <a:rPr lang="en-US" sz="1200" dirty="0"/>
              <a:t> </a:t>
            </a:r>
            <a:r>
              <a:rPr lang="en-US" sz="1200" dirty="0" err="1"/>
              <a:t>nalog</a:t>
            </a:r>
            <a:r>
              <a:rPr lang="sr-Latn-RS" sz="1200" dirty="0"/>
              <a:t>om</a:t>
            </a:r>
            <a:r>
              <a:rPr lang="en-US" sz="1200" dirty="0"/>
              <a:t>?</a:t>
            </a:r>
          </a:p>
          <a:p>
            <a:pPr marL="0" indent="0">
              <a:buFont typeface="Wingdings" panose="05000000000000000000" pitchFamily="2" charset="2"/>
              <a:buNone/>
            </a:pPr>
            <a:r>
              <a:rPr lang="en-US" sz="1200" b="0" i="1" dirty="0" err="1"/>
              <a:t>Trener</a:t>
            </a:r>
            <a:r>
              <a:rPr lang="en-US" sz="1200" b="0" i="1" dirty="0"/>
              <a:t> </a:t>
            </a:r>
            <a:r>
              <a:rPr lang="en-US" sz="1200" b="0" i="1" dirty="0" err="1"/>
              <a:t>treba</a:t>
            </a:r>
            <a:r>
              <a:rPr lang="en-US" sz="1200" b="0" i="1" dirty="0"/>
              <a:t> da </a:t>
            </a:r>
            <a:r>
              <a:rPr lang="en-US" sz="1200" b="0" i="1" dirty="0" err="1"/>
              <a:t>očekuje</a:t>
            </a:r>
            <a:r>
              <a:rPr lang="en-US" sz="1200" b="0" i="1" dirty="0"/>
              <a:t> </a:t>
            </a:r>
            <a:r>
              <a:rPr lang="en-US" sz="1200" b="0" i="1" dirty="0" err="1"/>
              <a:t>odgovore</a:t>
            </a:r>
            <a:r>
              <a:rPr lang="en-US" sz="1200" b="0" i="1" dirty="0"/>
              <a:t> </a:t>
            </a:r>
            <a:r>
              <a:rPr lang="sr-Latn-RS" sz="1200" b="0" i="1" dirty="0"/>
              <a:t>da bi se tražili podaci </a:t>
            </a:r>
            <a:r>
              <a:rPr lang="en-US" sz="1200" b="0" i="1" dirty="0"/>
              <a:t>o </a:t>
            </a:r>
            <a:r>
              <a:rPr lang="en-US" sz="1200" b="0" i="1" dirty="0" err="1"/>
              <a:t>pretplatniku</a:t>
            </a:r>
            <a:r>
              <a:rPr lang="en-US" sz="1200" b="0" i="1" dirty="0"/>
              <a:t> </a:t>
            </a:r>
            <a:r>
              <a:rPr lang="sr-Latn-RS" sz="1200" b="0" i="1" dirty="0"/>
              <a:t>i za nalog na</a:t>
            </a:r>
            <a:r>
              <a:rPr lang="en-US" sz="1200" b="0" i="1" dirty="0"/>
              <a:t> F</a:t>
            </a:r>
            <a:r>
              <a:rPr lang="sr-Latn-RS" sz="1200" b="0" i="1" dirty="0" err="1"/>
              <a:t>ejsbuku</a:t>
            </a:r>
            <a:r>
              <a:rPr lang="sr-Latn-RS" sz="1200" b="0" i="1" dirty="0"/>
              <a:t> </a:t>
            </a:r>
            <a:r>
              <a:rPr lang="en-US" sz="1200" b="0" i="1" dirty="0" err="1"/>
              <a:t>i</a:t>
            </a:r>
            <a:r>
              <a:rPr lang="en-US" sz="1200" b="0" i="1" dirty="0"/>
              <a:t> </a:t>
            </a:r>
            <a:r>
              <a:rPr lang="sr-Latn-RS" sz="1200" b="0" i="1" dirty="0"/>
              <a:t>za nalog na </a:t>
            </a:r>
            <a:r>
              <a:rPr lang="en-US" sz="1200" b="0" i="1" dirty="0"/>
              <a:t>iCloud</a:t>
            </a:r>
            <a:r>
              <a:rPr lang="sr-Latn-RS" sz="1200" b="0" i="1" dirty="0"/>
              <a:t>-</a:t>
            </a:r>
            <a:r>
              <a:rPr lang="sr-Latn-RS" sz="1200" b="0" i="1" dirty="0" err="1"/>
              <a:t>ujer</a:t>
            </a:r>
            <a:r>
              <a:rPr lang="sr-Latn-RS" sz="1200" b="0" i="1" dirty="0"/>
              <a:t> oni mogu da pomognu da se utvrdi identitet stvarnog lica koje stoji iza tih naloga</a:t>
            </a:r>
            <a:r>
              <a:rPr lang="en-US" sz="1200" b="0" i="1" dirty="0"/>
              <a:t>. </a:t>
            </a:r>
            <a:r>
              <a:rPr lang="sr-Latn-RS" sz="1200" b="0" i="1" dirty="0"/>
              <a:t>To bi moglo da obuhvata ime, naloge elektronske pošte, brojeve telefona, informacije za dostavljanje računa, itd.</a:t>
            </a:r>
            <a:r>
              <a:rPr lang="en-US" sz="1200" b="0" i="1" dirty="0"/>
              <a:t>. </a:t>
            </a:r>
          </a:p>
          <a:p>
            <a:pPr marL="0" indent="0">
              <a:buFont typeface="Wingdings" panose="05000000000000000000" pitchFamily="2" charset="2"/>
              <a:buNone/>
            </a:pPr>
            <a:endParaRPr lang="en-US" sz="1200" dirty="0"/>
          </a:p>
          <a:p>
            <a:pPr marL="0" indent="0">
              <a:buFont typeface="Wingdings" panose="05000000000000000000" pitchFamily="2" charset="2"/>
              <a:buNone/>
            </a:pPr>
            <a:r>
              <a:rPr lang="en-US" sz="1200" dirty="0"/>
              <a:t>5. </a:t>
            </a:r>
            <a:r>
              <a:rPr lang="sr-Latn-RS" sz="1200" dirty="0"/>
              <a:t>Šta bi bio pravni osnov za bilo kakav zahtev za </a:t>
            </a:r>
            <a:r>
              <a:rPr lang="en-US" sz="1200" dirty="0" err="1"/>
              <a:t>međunarodn</a:t>
            </a:r>
            <a:r>
              <a:rPr lang="sr-Latn-RS" sz="1200" dirty="0"/>
              <a:t>u</a:t>
            </a:r>
            <a:r>
              <a:rPr lang="en-US" sz="1200" dirty="0"/>
              <a:t> </a:t>
            </a:r>
            <a:r>
              <a:rPr lang="sr-Latn-RS" sz="1200" dirty="0"/>
              <a:t>pomoć</a:t>
            </a:r>
            <a:r>
              <a:rPr lang="en-US" sz="1200" dirty="0"/>
              <a:t>? </a:t>
            </a:r>
            <a:r>
              <a:rPr lang="sr-Latn-RS" sz="1200" dirty="0"/>
              <a:t>Koji metod saradnje biste koristili</a:t>
            </a:r>
            <a:r>
              <a:rPr lang="en-US" sz="1200" dirty="0"/>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b="0" i="1" dirty="0"/>
              <a:t>P</a:t>
            </a:r>
            <a:r>
              <a:rPr lang="en-US" b="0" i="1" dirty="0" err="1"/>
              <a:t>odaci</a:t>
            </a:r>
            <a:r>
              <a:rPr lang="en-US" b="0" i="1" dirty="0"/>
              <a:t> o </a:t>
            </a:r>
            <a:r>
              <a:rPr lang="en-US" b="0" i="1" dirty="0" err="1"/>
              <a:t>pretplatniku</a:t>
            </a:r>
            <a:r>
              <a:rPr lang="en-US" b="0" i="1" dirty="0"/>
              <a:t> </a:t>
            </a:r>
            <a:r>
              <a:rPr lang="sr-Latn-RS" b="0" i="1" dirty="0"/>
              <a:t>se mogu tražiti putem </a:t>
            </a:r>
            <a:r>
              <a:rPr lang="en-US" b="0" i="1" dirty="0" err="1"/>
              <a:t>naredb</a:t>
            </a:r>
            <a:r>
              <a:rPr lang="sr-Latn-RS" b="0" i="1" dirty="0"/>
              <a:t>e</a:t>
            </a:r>
            <a:r>
              <a:rPr lang="en-US" b="0" i="1" dirty="0"/>
              <a:t> za </a:t>
            </a:r>
            <a:r>
              <a:rPr lang="en-US" b="0" i="1" dirty="0" err="1"/>
              <a:t>dostavljanje</a:t>
            </a:r>
            <a:r>
              <a:rPr lang="en-US" b="0" i="1" dirty="0"/>
              <a:t> </a:t>
            </a:r>
            <a:r>
              <a:rPr lang="en-US" b="0" i="1" dirty="0" err="1"/>
              <a:t>podataka</a:t>
            </a:r>
            <a:r>
              <a:rPr lang="en-US" b="0" i="1" dirty="0"/>
              <a:t> </a:t>
            </a:r>
            <a:r>
              <a:rPr lang="sr-Latn-RS" b="0" i="1" dirty="0"/>
              <a:t>na osnovu odredbe domaćeg zakona koja odgovara članu </a:t>
            </a:r>
            <a:r>
              <a:rPr lang="en-US" b="0" i="1" dirty="0"/>
              <a:t>18.1.b</a:t>
            </a:r>
            <a:r>
              <a:rPr lang="sr-Latn-RS" b="0" i="1" dirty="0"/>
              <a:t>. Međutim pošto je ovo hitan slučaj</a:t>
            </a:r>
            <a:r>
              <a:rPr lang="en-US" b="0" i="1" dirty="0"/>
              <a:t>, </a:t>
            </a:r>
            <a:r>
              <a:rPr lang="sr-Latn-RS" b="0" i="1" dirty="0"/>
              <a:t>zahtev za </a:t>
            </a:r>
            <a:r>
              <a:rPr lang="pl-PL" b="0" i="1" dirty="0"/>
              <a:t>otkrivanje podataka u hitnim slučajevima</a:t>
            </a:r>
            <a:r>
              <a:rPr lang="en-US" b="0" i="1" dirty="0"/>
              <a:t> </a:t>
            </a:r>
            <a:r>
              <a:rPr lang="sr-Latn-RS" b="0" i="1" dirty="0"/>
              <a:t>može se uputiti </a:t>
            </a:r>
            <a:r>
              <a:rPr lang="en-US" b="0" i="1" dirty="0" err="1"/>
              <a:t>inostrani</a:t>
            </a:r>
            <a:r>
              <a:rPr lang="en-US" b="0" i="1" dirty="0"/>
              <a:t> </a:t>
            </a:r>
            <a:r>
              <a:rPr lang="en-US" b="0" i="1" dirty="0" err="1"/>
              <a:t>davaoci</a:t>
            </a:r>
            <a:r>
              <a:rPr lang="sr-Latn-RS" b="0" i="1" dirty="0"/>
              <a:t>ma</a:t>
            </a:r>
            <a:r>
              <a:rPr lang="en-US" b="0" i="1" dirty="0"/>
              <a:t> </a:t>
            </a:r>
            <a:r>
              <a:rPr lang="en-US" b="0" i="1" dirty="0" err="1"/>
              <a:t>usluga</a:t>
            </a:r>
            <a:r>
              <a:rPr lang="sr-Latn-RS" b="0" i="1" dirty="0"/>
              <a:t> i za </a:t>
            </a:r>
            <a:r>
              <a:rPr lang="en-US" b="0" i="1" dirty="0" err="1"/>
              <a:t>poda</a:t>
            </a:r>
            <a:r>
              <a:rPr lang="sr-Latn-RS" b="0" i="1" dirty="0" err="1"/>
              <a:t>tke</a:t>
            </a:r>
            <a:r>
              <a:rPr lang="en-US" b="0" i="1" dirty="0"/>
              <a:t> o </a:t>
            </a:r>
            <a:r>
              <a:rPr lang="en-US" b="0" i="1" dirty="0" err="1"/>
              <a:t>pretplatniku</a:t>
            </a:r>
            <a:r>
              <a:rPr lang="en-US" b="0" i="1" dirty="0"/>
              <a:t> </a:t>
            </a:r>
            <a:r>
              <a:rPr lang="en-US" b="0" i="1" dirty="0" err="1"/>
              <a:t>i</a:t>
            </a:r>
            <a:r>
              <a:rPr lang="en-US" b="0" i="1" dirty="0"/>
              <a:t> </a:t>
            </a:r>
            <a:r>
              <a:rPr lang="en-US" b="0" i="1" dirty="0" err="1"/>
              <a:t>poda</a:t>
            </a:r>
            <a:r>
              <a:rPr lang="sr-Latn-RS" b="0" i="1" dirty="0" err="1"/>
              <a:t>tke</a:t>
            </a:r>
            <a:r>
              <a:rPr lang="en-US" b="0" i="1" dirty="0"/>
              <a:t> o </a:t>
            </a:r>
            <a:r>
              <a:rPr lang="en-US" b="0" i="1" dirty="0" err="1"/>
              <a:t>saobraćaju</a:t>
            </a:r>
            <a:r>
              <a:rPr lang="en-US" b="0" i="1" dirty="0"/>
              <a:t> </a:t>
            </a:r>
            <a:r>
              <a:rPr lang="sr-Latn-RS" b="0" i="1" dirty="0"/>
              <a:t>povezane sa tim nalozima.</a:t>
            </a:r>
            <a:endParaRPr lang="en-PK" b="0" i="1"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58</a:t>
            </a:fld>
            <a:endParaRPr lang="en-US"/>
          </a:p>
        </p:txBody>
      </p:sp>
    </p:spTree>
    <p:extLst>
      <p:ext uri="{BB962C8B-B14F-4D97-AF65-F5344CB8AC3E}">
        <p14:creationId xmlns:p14="http://schemas.microsoft.com/office/powerpoint/2010/main" val="29782156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dirty="0"/>
              <a:t>Na ovom slajdu ponovljeni su ciljevi ove sesije. Trener može da prođe kroz ove ciljeve da se uveri da su ti aspekti pokriveni u ovom modulu. </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61</a:t>
            </a:fld>
            <a:endParaRPr lang="en-US"/>
          </a:p>
        </p:txBody>
      </p:sp>
    </p:spTree>
    <p:extLst>
      <p:ext uri="{BB962C8B-B14F-4D97-AF65-F5344CB8AC3E}">
        <p14:creationId xmlns:p14="http://schemas.microsoft.com/office/powerpoint/2010/main" val="55789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a:t>
            </a:r>
            <a:r>
              <a:rPr lang="en-US" dirty="0" err="1"/>
              <a:t>leve</a:t>
            </a:r>
            <a:r>
              <a:rPr lang="en-US" dirty="0"/>
              <a:t> </a:t>
            </a:r>
            <a:r>
              <a:rPr lang="en-US" dirty="0" err="1"/>
              <a:t>strane</a:t>
            </a:r>
            <a:r>
              <a:rPr lang="en-US" dirty="0"/>
              <a:t>, </a:t>
            </a:r>
            <a:r>
              <a:rPr lang="sr-Latn-RS" dirty="0"/>
              <a:t>na slajdu je prikazan tekst člana</a:t>
            </a:r>
            <a:r>
              <a:rPr lang="en-US" dirty="0"/>
              <a:t> 1.d </a:t>
            </a:r>
            <a:r>
              <a:rPr lang="en-US" dirty="0" err="1"/>
              <a:t>Budimpeštanske</a:t>
            </a:r>
            <a:r>
              <a:rPr lang="en-US" dirty="0"/>
              <a:t> </a:t>
            </a:r>
            <a:r>
              <a:rPr lang="en-US" dirty="0" err="1"/>
              <a:t>konvencije</a:t>
            </a:r>
            <a:r>
              <a:rPr lang="en-US" dirty="0"/>
              <a:t> </a:t>
            </a:r>
            <a:r>
              <a:rPr lang="sr-Latn-RS" dirty="0"/>
              <a:t>koji predstavlja</a:t>
            </a:r>
            <a:r>
              <a:rPr lang="en-US" dirty="0"/>
              <a:t> </a:t>
            </a:r>
            <a:r>
              <a:rPr lang="en-US" dirty="0" err="1"/>
              <a:t>definicij</a:t>
            </a:r>
            <a:r>
              <a:rPr lang="sr-Latn-RS" dirty="0"/>
              <a:t>u</a:t>
            </a:r>
            <a:r>
              <a:rPr lang="en-US" dirty="0"/>
              <a:t> </a:t>
            </a:r>
            <a:r>
              <a:rPr lang="sr-Latn-RS" dirty="0"/>
              <a:t>„</a:t>
            </a:r>
            <a:r>
              <a:rPr lang="en-US" dirty="0" err="1"/>
              <a:t>poda</a:t>
            </a:r>
            <a:r>
              <a:rPr lang="sr-Latn-RS" dirty="0"/>
              <a:t>tka</a:t>
            </a:r>
            <a:r>
              <a:rPr lang="en-US" dirty="0"/>
              <a:t> o </a:t>
            </a:r>
            <a:r>
              <a:rPr lang="en-US" dirty="0" err="1"/>
              <a:t>saobraćaju</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 </a:t>
            </a:r>
            <a:r>
              <a:rPr lang="en-US" dirty="0" err="1"/>
              <a:t>desne</a:t>
            </a:r>
            <a:r>
              <a:rPr lang="en-US" dirty="0"/>
              <a:t> </a:t>
            </a:r>
            <a:r>
              <a:rPr lang="en-US" dirty="0" err="1"/>
              <a:t>strane</a:t>
            </a:r>
            <a:r>
              <a:rPr lang="en-US" dirty="0"/>
              <a:t>, </a:t>
            </a:r>
            <a:r>
              <a:rPr lang="sr-Latn-RS" dirty="0"/>
              <a:t>dato je objašnjenje ove definicije</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sr-Latn-RS" sz="1200" kern="1200" dirty="0">
                <a:solidFill>
                  <a:schemeClr val="tx1"/>
                </a:solidFill>
                <a:latin typeface="+mn-lt"/>
                <a:ea typeface="MS PGothic" pitchFamily="34" charset="-128"/>
                <a:cs typeface="ＭＳ Ｐゴシック" charset="0"/>
              </a:rPr>
              <a:t>P</a:t>
            </a:r>
            <a:r>
              <a:rPr lang="en-US" sz="1200" kern="1200" dirty="0" err="1">
                <a:solidFill>
                  <a:schemeClr val="tx1"/>
                </a:solidFill>
                <a:latin typeface="+mn-lt"/>
                <a:ea typeface="MS PGothic" pitchFamily="34" charset="-128"/>
                <a:cs typeface="ＭＳ Ｐゴシック" charset="0"/>
              </a:rPr>
              <a:t>oda</a:t>
            </a:r>
            <a:r>
              <a:rPr lang="sr-Latn-RS" sz="1200" kern="1200" dirty="0">
                <a:solidFill>
                  <a:schemeClr val="tx1"/>
                </a:solidFill>
                <a:latin typeface="+mn-lt"/>
                <a:ea typeface="MS PGothic" pitchFamily="34" charset="-128"/>
                <a:cs typeface="ＭＳ Ｐゴシック" charset="0"/>
              </a:rPr>
              <a:t>tak</a:t>
            </a:r>
            <a:r>
              <a:rPr lang="en-US" sz="1200" kern="1200" dirty="0">
                <a:solidFill>
                  <a:schemeClr val="tx1"/>
                </a:solidFill>
                <a:latin typeface="+mn-lt"/>
                <a:ea typeface="MS PGothic" pitchFamily="34" charset="-128"/>
                <a:cs typeface="ＭＳ Ｐゴシック" charset="0"/>
              </a:rPr>
              <a:t> o </a:t>
            </a:r>
            <a:r>
              <a:rPr lang="en-US" sz="1200" kern="1200" dirty="0" err="1">
                <a:solidFill>
                  <a:schemeClr val="tx1"/>
                </a:solidFill>
                <a:latin typeface="+mn-lt"/>
                <a:ea typeface="MS PGothic" pitchFamily="34" charset="-128"/>
                <a:cs typeface="ＭＳ Ｐゴシック" charset="0"/>
              </a:rPr>
              <a:t>saobraćaju</a:t>
            </a:r>
            <a:r>
              <a:rPr lang="en-US" sz="1200" kern="1200" dirty="0">
                <a:solidFill>
                  <a:schemeClr val="tx1"/>
                </a:solidFill>
                <a:latin typeface="+mn-lt"/>
                <a:ea typeface="MS PGothic" pitchFamily="34" charset="-128"/>
                <a:cs typeface="ＭＳ Ｐゴシック" charset="0"/>
              </a:rPr>
              <a:t> </a:t>
            </a:r>
            <a:r>
              <a:rPr lang="sr-Latn-RS" sz="1200" kern="1200" dirty="0">
                <a:solidFill>
                  <a:schemeClr val="tx1"/>
                </a:solidFill>
                <a:latin typeface="+mn-lt"/>
                <a:ea typeface="MS PGothic" pitchFamily="34" charset="-128"/>
                <a:cs typeface="ＭＳ Ｐゴシック" charset="0"/>
              </a:rPr>
              <a:t>kako su definisano u</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Budimpeštansk</a:t>
            </a:r>
            <a:r>
              <a:rPr lang="sr-Latn-RS" sz="1200" kern="1200" dirty="0">
                <a:solidFill>
                  <a:schemeClr val="tx1"/>
                </a:solidFill>
                <a:latin typeface="+mn-lt"/>
                <a:ea typeface="MS PGothic" pitchFamily="34" charset="-128"/>
                <a:cs typeface="ＭＳ Ｐゴシック" charset="0"/>
              </a:rPr>
              <a:t>oj</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konvencij</a:t>
            </a:r>
            <a:r>
              <a:rPr lang="sr-Latn-RS" sz="1200" kern="1200" dirty="0">
                <a:solidFill>
                  <a:schemeClr val="tx1"/>
                </a:solidFill>
                <a:latin typeface="+mn-lt"/>
                <a:ea typeface="MS PGothic" pitchFamily="34" charset="-128"/>
                <a:cs typeface="ＭＳ Ｐゴシック" charset="0"/>
              </a:rPr>
              <a:t>i</a:t>
            </a:r>
            <a:r>
              <a:rPr lang="en-US" sz="1200" kern="1200" dirty="0">
                <a:solidFill>
                  <a:schemeClr val="tx1"/>
                </a:solidFill>
                <a:latin typeface="+mn-lt"/>
                <a:ea typeface="MS PGothic" pitchFamily="34" charset="-128"/>
                <a:cs typeface="ＭＳ Ｐゴシック" charset="0"/>
              </a:rPr>
              <a:t> </a:t>
            </a:r>
            <a:r>
              <a:rPr lang="sr-Latn-RS" sz="1200" kern="1200" dirty="0">
                <a:solidFill>
                  <a:schemeClr val="tx1"/>
                </a:solidFill>
                <a:latin typeface="+mn-lt"/>
                <a:ea typeface="MS PGothic" pitchFamily="34" charset="-128"/>
                <a:cs typeface="ＭＳ Ｐゴシック" charset="0"/>
              </a:rPr>
              <a:t>je kategorija </a:t>
            </a:r>
            <a:r>
              <a:rPr lang="en-US" sz="1200" kern="1200" dirty="0" err="1">
                <a:solidFill>
                  <a:schemeClr val="tx1"/>
                </a:solidFill>
                <a:latin typeface="+mn-lt"/>
                <a:ea typeface="MS PGothic" pitchFamily="34" charset="-128"/>
                <a:cs typeface="ＭＳ Ｐゴシック" charset="0"/>
              </a:rPr>
              <a:t>računarskih</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podataka</a:t>
            </a:r>
            <a:r>
              <a:rPr lang="en-US" sz="1200" kern="1200" dirty="0">
                <a:solidFill>
                  <a:schemeClr val="tx1"/>
                </a:solidFill>
                <a:latin typeface="+mn-lt"/>
                <a:ea typeface="MS PGothic" pitchFamily="34" charset="-128"/>
                <a:cs typeface="ＭＳ Ｐゴシック" charset="0"/>
              </a:rPr>
              <a:t> </a:t>
            </a:r>
            <a:r>
              <a:rPr lang="sr-Latn-RS" sz="1200" kern="1200" dirty="0">
                <a:solidFill>
                  <a:schemeClr val="tx1"/>
                </a:solidFill>
                <a:latin typeface="+mn-lt"/>
                <a:ea typeface="MS PGothic" pitchFamily="34" charset="-128"/>
                <a:cs typeface="ＭＳ Ｐゴシック" charset="0"/>
              </a:rPr>
              <a:t>koja podleže posebnom pravnom režimu</a:t>
            </a:r>
            <a:r>
              <a:rPr lang="en-US" sz="1200" kern="1200" dirty="0">
                <a:solidFill>
                  <a:schemeClr val="tx1"/>
                </a:solidFill>
                <a:latin typeface="+mn-lt"/>
                <a:ea typeface="MS PGothic" pitchFamily="34" charset="-128"/>
                <a:cs typeface="ＭＳ Ｐゴシック" charset="0"/>
              </a:rPr>
              <a:t>. </a:t>
            </a:r>
            <a:r>
              <a:rPr lang="sr-Latn-RS" sz="1200" kern="1200" dirty="0">
                <a:solidFill>
                  <a:schemeClr val="tx1"/>
                </a:solidFill>
                <a:latin typeface="+mn-lt"/>
                <a:ea typeface="MS PGothic" pitchFamily="34" charset="-128"/>
                <a:cs typeface="ＭＳ Ｐゴシック" charset="0"/>
              </a:rPr>
              <a:t>Te</a:t>
            </a:r>
            <a:r>
              <a:rPr lang="en-US" sz="1200" kern="1200" dirty="0">
                <a:solidFill>
                  <a:schemeClr val="tx1"/>
                </a:solidFill>
                <a:latin typeface="+mn-lt"/>
                <a:ea typeface="MS PGothic" pitchFamily="34" charset="-128"/>
                <a:cs typeface="ＭＳ Ｐゴシック" charset="0"/>
              </a:rPr>
              <a:t> </a:t>
            </a:r>
            <a:r>
              <a:rPr lang="en-US" sz="1200" kern="1200" dirty="0" err="1">
                <a:solidFill>
                  <a:schemeClr val="tx1"/>
                </a:solidFill>
                <a:latin typeface="+mn-lt"/>
                <a:ea typeface="MS PGothic" pitchFamily="34" charset="-128"/>
                <a:cs typeface="ＭＳ Ｐゴシック" charset="0"/>
              </a:rPr>
              <a:t>poda</a:t>
            </a:r>
            <a:r>
              <a:rPr lang="sr-Latn-RS" sz="1200" kern="1200" dirty="0" err="1">
                <a:solidFill>
                  <a:schemeClr val="tx1"/>
                </a:solidFill>
                <a:latin typeface="+mn-lt"/>
                <a:ea typeface="MS PGothic" pitchFamily="34" charset="-128"/>
                <a:cs typeface="ＭＳ Ｐゴシック" charset="0"/>
              </a:rPr>
              <a:t>tke</a:t>
            </a:r>
            <a:r>
              <a:rPr lang="sr-Latn-RS" sz="1200" kern="1200" dirty="0">
                <a:solidFill>
                  <a:schemeClr val="tx1"/>
                </a:solidFill>
                <a:latin typeface="+mn-lt"/>
                <a:ea typeface="MS PGothic" pitchFamily="34" charset="-128"/>
                <a:cs typeface="ＭＳ Ｐゴシック" charset="0"/>
              </a:rPr>
              <a:t> proizvode (generišu) kompjuteri u lancu </a:t>
            </a:r>
            <a:r>
              <a:rPr lang="en-US" sz="1200" kern="1200" dirty="0" err="1">
                <a:solidFill>
                  <a:schemeClr val="tx1"/>
                </a:solidFill>
                <a:latin typeface="+mn-lt"/>
                <a:ea typeface="MS PGothic" pitchFamily="34" charset="-128"/>
                <a:cs typeface="ＭＳ Ｐゴシック" charset="0"/>
              </a:rPr>
              <a:t>komunikacij</a:t>
            </a:r>
            <a:r>
              <a:rPr lang="sr-Latn-RS" sz="1200" kern="1200" dirty="0">
                <a:solidFill>
                  <a:schemeClr val="tx1"/>
                </a:solidFill>
                <a:latin typeface="+mn-lt"/>
                <a:ea typeface="MS PGothic" pitchFamily="34" charset="-128"/>
                <a:cs typeface="ＭＳ Ｐゴシック" charset="0"/>
              </a:rPr>
              <a:t>e kako bi usmerili </a:t>
            </a:r>
            <a:r>
              <a:rPr lang="en-US" sz="1200" kern="1200" dirty="0" err="1">
                <a:solidFill>
                  <a:schemeClr val="tx1"/>
                </a:solidFill>
                <a:latin typeface="+mn-lt"/>
                <a:ea typeface="MS PGothic" pitchFamily="34" charset="-128"/>
                <a:cs typeface="ＭＳ Ｐゴシック" charset="0"/>
              </a:rPr>
              <a:t>komunikacij</a:t>
            </a:r>
            <a:r>
              <a:rPr lang="sr-Latn-RS" sz="1200" kern="1200" dirty="0">
                <a:solidFill>
                  <a:schemeClr val="tx1"/>
                </a:solidFill>
                <a:latin typeface="+mn-lt"/>
                <a:ea typeface="MS PGothic" pitchFamily="34" charset="-128"/>
                <a:cs typeface="ＭＳ Ｐゴシック" charset="0"/>
              </a:rPr>
              <a:t>u od njenog izvorišta do njenog odredišta</a:t>
            </a:r>
            <a:r>
              <a:rPr lang="en-US" sz="1200" kern="1200" dirty="0">
                <a:solidFill>
                  <a:schemeClr val="tx1"/>
                </a:solidFill>
                <a:latin typeface="+mn-lt"/>
                <a:ea typeface="MS PGothic" pitchFamily="34" charset="-128"/>
                <a:cs typeface="ＭＳ Ｐゴシック" charset="0"/>
              </a:rPr>
              <a:t>. </a:t>
            </a:r>
            <a:r>
              <a:rPr lang="sr-Latn-RS" sz="1200" kern="1200" dirty="0">
                <a:solidFill>
                  <a:schemeClr val="tx1"/>
                </a:solidFill>
                <a:latin typeface="+mn-lt"/>
                <a:ea typeface="MS PGothic" pitchFamily="34" charset="-128"/>
                <a:cs typeface="ＭＳ Ｐゴシック" charset="0"/>
              </a:rPr>
              <a:t>Stoga su oni sporedni u odnosu na samu </a:t>
            </a:r>
            <a:r>
              <a:rPr lang="en-US" sz="1200" kern="1200" dirty="0" err="1">
                <a:solidFill>
                  <a:schemeClr val="tx1"/>
                </a:solidFill>
                <a:latin typeface="+mn-lt"/>
                <a:ea typeface="MS PGothic" pitchFamily="34" charset="-128"/>
                <a:cs typeface="ＭＳ Ｐゴシック" charset="0"/>
              </a:rPr>
              <a:t>komunikacij</a:t>
            </a:r>
            <a:r>
              <a:rPr lang="sr-Latn-RS" sz="1200" kern="1200" dirty="0">
                <a:solidFill>
                  <a:schemeClr val="tx1"/>
                </a:solidFill>
                <a:latin typeface="+mn-lt"/>
                <a:ea typeface="MS PGothic" pitchFamily="34" charset="-128"/>
                <a:cs typeface="ＭＳ Ｐゴシック" charset="0"/>
              </a:rPr>
              <a:t>u</a:t>
            </a:r>
            <a:r>
              <a:rPr lang="en-US" sz="1200" kern="1200" dirty="0">
                <a:solidFill>
                  <a:schemeClr val="tx1"/>
                </a:solidFill>
                <a:latin typeface="+mn-lt"/>
                <a:ea typeface="MS PGothic" pitchFamily="34" charset="-128"/>
                <a:cs typeface="ＭＳ Ｐゴシック" charset="0"/>
              </a:rPr>
              <a:t>. </a:t>
            </a:r>
            <a:r>
              <a:rPr lang="sr-Latn-RS" sz="1200" kern="1200" dirty="0">
                <a:solidFill>
                  <a:schemeClr val="tx1"/>
                </a:solidFill>
                <a:latin typeface="+mn-lt"/>
                <a:ea typeface="MS PGothic" pitchFamily="34" charset="-128"/>
                <a:cs typeface="ＭＳ Ｐゴシック" charset="0"/>
              </a:rPr>
              <a:t>Na slajdu su prikazane neke ključne karakteristike </a:t>
            </a:r>
            <a:r>
              <a:rPr lang="en-US" sz="1200" kern="1200" dirty="0" err="1">
                <a:solidFill>
                  <a:schemeClr val="tx1"/>
                </a:solidFill>
                <a:latin typeface="+mn-lt"/>
                <a:ea typeface="MS PGothic" pitchFamily="34" charset="-128"/>
                <a:cs typeface="ＭＳ Ｐゴシック" charset="0"/>
              </a:rPr>
              <a:t>podataka</a:t>
            </a:r>
            <a:r>
              <a:rPr lang="en-US" sz="1200" kern="1200" dirty="0">
                <a:solidFill>
                  <a:schemeClr val="tx1"/>
                </a:solidFill>
                <a:latin typeface="+mn-lt"/>
                <a:ea typeface="MS PGothic" pitchFamily="34" charset="-128"/>
                <a:cs typeface="ＭＳ Ｐゴシック" charset="0"/>
              </a:rPr>
              <a:t> o </a:t>
            </a:r>
            <a:r>
              <a:rPr lang="en-US" sz="1200" kern="1200" dirty="0" err="1">
                <a:solidFill>
                  <a:schemeClr val="tx1"/>
                </a:solidFill>
                <a:latin typeface="+mn-lt"/>
                <a:ea typeface="MS PGothic" pitchFamily="34" charset="-128"/>
                <a:cs typeface="ＭＳ Ｐゴシック" charset="0"/>
              </a:rPr>
              <a:t>saobraćaju</a:t>
            </a:r>
            <a:r>
              <a:rPr lang="en-US" sz="1200" kern="1200" dirty="0">
                <a:solidFill>
                  <a:schemeClr val="tx1"/>
                </a:solidFill>
                <a:latin typeface="+mn-lt"/>
                <a:ea typeface="MS PGothic" pitchFamily="34" charset="-128"/>
                <a:cs typeface="ＭＳ Ｐゴシック" charset="0"/>
              </a:rPr>
              <a:t>. </a:t>
            </a:r>
            <a:endParaRPr lang="en-GB" sz="1200" kern="1200" dirty="0">
              <a:solidFill>
                <a:schemeClr val="tx1"/>
              </a:solidFill>
              <a:latin typeface="+mn-lt"/>
              <a:ea typeface="MS PGothic" pitchFamily="34" charset="-128"/>
              <a:cs typeface="ＭＳ Ｐゴシック" charset="0"/>
            </a:endParaRP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77290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a:t>
            </a:r>
            <a:r>
              <a:rPr lang="en-US" dirty="0" err="1"/>
              <a:t>leve</a:t>
            </a:r>
            <a:r>
              <a:rPr lang="en-US" dirty="0"/>
              <a:t> </a:t>
            </a:r>
            <a:r>
              <a:rPr lang="en-US" dirty="0" err="1"/>
              <a:t>strane</a:t>
            </a:r>
            <a:r>
              <a:rPr lang="en-US" dirty="0"/>
              <a:t>, </a:t>
            </a:r>
            <a:r>
              <a:rPr lang="sr-Latn-RS" dirty="0"/>
              <a:t>na slajdu je prikazan tekst člana</a:t>
            </a:r>
            <a:r>
              <a:rPr lang="en-US" dirty="0"/>
              <a:t> 18</a:t>
            </a:r>
            <a:r>
              <a:rPr lang="sr-Latn-RS" dirty="0"/>
              <a:t>, stav </a:t>
            </a:r>
            <a:r>
              <a:rPr lang="en-US" dirty="0"/>
              <a:t>3 </a:t>
            </a:r>
            <a:r>
              <a:rPr lang="en-US" dirty="0" err="1"/>
              <a:t>Budimpeštanske</a:t>
            </a:r>
            <a:r>
              <a:rPr lang="en-US" dirty="0"/>
              <a:t> </a:t>
            </a:r>
            <a:r>
              <a:rPr lang="en-US" dirty="0" err="1"/>
              <a:t>konvencije</a:t>
            </a:r>
            <a:r>
              <a:rPr lang="en-US" dirty="0"/>
              <a:t> </a:t>
            </a:r>
            <a:r>
              <a:rPr lang="sr-Latn-RS" dirty="0"/>
              <a:t>koji predstavlja</a:t>
            </a:r>
            <a:r>
              <a:rPr lang="en-US" dirty="0"/>
              <a:t> </a:t>
            </a:r>
            <a:r>
              <a:rPr lang="en-US" dirty="0" err="1"/>
              <a:t>definicij</a:t>
            </a:r>
            <a:r>
              <a:rPr lang="sr-Latn-RS" dirty="0"/>
              <a:t>u</a:t>
            </a:r>
            <a:r>
              <a:rPr lang="en-US" dirty="0"/>
              <a:t> </a:t>
            </a:r>
            <a:r>
              <a:rPr lang="sr-Latn-RS" dirty="0"/>
              <a:t>„</a:t>
            </a:r>
            <a:r>
              <a:rPr lang="en-US" dirty="0" err="1"/>
              <a:t>poda</a:t>
            </a:r>
            <a:r>
              <a:rPr lang="sr-Latn-RS" dirty="0"/>
              <a:t>taka</a:t>
            </a:r>
            <a:r>
              <a:rPr lang="en-US" dirty="0"/>
              <a:t> o </a:t>
            </a:r>
            <a:r>
              <a:rPr lang="en-US" dirty="0" err="1"/>
              <a:t>pretplatniku</a:t>
            </a:r>
            <a:r>
              <a:rPr lang="en-US"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 </a:t>
            </a:r>
            <a:r>
              <a:rPr lang="en-US" dirty="0" err="1"/>
              <a:t>desne</a:t>
            </a:r>
            <a:r>
              <a:rPr lang="en-US" dirty="0"/>
              <a:t> </a:t>
            </a:r>
            <a:r>
              <a:rPr lang="en-US" dirty="0" err="1"/>
              <a:t>strane</a:t>
            </a:r>
            <a:r>
              <a:rPr lang="en-US" dirty="0"/>
              <a:t>, </a:t>
            </a:r>
            <a:r>
              <a:rPr lang="sr-Latn-RS" dirty="0"/>
              <a:t>dato je objašnjenje ove definicije</a:t>
            </a:r>
            <a:r>
              <a:rPr lang="en-US" dirty="0"/>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baseline="0" dirty="0"/>
              <a:t>Važno je napomenuti da </a:t>
            </a:r>
            <a:r>
              <a:rPr lang="en-US" baseline="0" dirty="0" err="1"/>
              <a:t>podaci</a:t>
            </a:r>
            <a:r>
              <a:rPr lang="en-US" baseline="0" dirty="0"/>
              <a:t> o </a:t>
            </a:r>
            <a:r>
              <a:rPr lang="en-US" baseline="0" dirty="0" err="1"/>
              <a:t>pretplatniku</a:t>
            </a:r>
            <a:r>
              <a:rPr lang="en-US" baseline="0" dirty="0"/>
              <a:t> </a:t>
            </a:r>
            <a:r>
              <a:rPr lang="sr-Latn-RS" baseline="0" dirty="0"/>
              <a:t>ne moraju uvek da budu u </a:t>
            </a:r>
            <a:r>
              <a:rPr lang="en-US" baseline="0" dirty="0"/>
              <a:t>form</a:t>
            </a:r>
            <a:r>
              <a:rPr lang="sr-Latn-RS" baseline="0" dirty="0"/>
              <a:t>i</a:t>
            </a:r>
            <a:r>
              <a:rPr lang="en-US" baseline="0" dirty="0"/>
              <a:t> </a:t>
            </a:r>
            <a:r>
              <a:rPr lang="en-US" baseline="0" dirty="0" err="1"/>
              <a:t>računarskih</a:t>
            </a:r>
            <a:r>
              <a:rPr lang="en-US" baseline="0" dirty="0"/>
              <a:t> </a:t>
            </a:r>
            <a:r>
              <a:rPr lang="en-US" baseline="0" dirty="0" err="1"/>
              <a:t>podataka</a:t>
            </a:r>
            <a:r>
              <a:rPr lang="en-US" baseline="0" dirty="0"/>
              <a:t>; </a:t>
            </a:r>
            <a:r>
              <a:rPr lang="en-US" baseline="0" dirty="0" err="1"/>
              <a:t>i</a:t>
            </a:r>
            <a:r>
              <a:rPr lang="en-US" baseline="0" dirty="0"/>
              <a:t> </a:t>
            </a:r>
            <a:r>
              <a:rPr lang="sr-Latn-RS" baseline="0" dirty="0"/>
              <a:t>stoga obuhvataju fizičku evidenciju u posedu </a:t>
            </a:r>
            <a:r>
              <a:rPr lang="en-US" baseline="0" dirty="0" err="1"/>
              <a:t>dava</a:t>
            </a:r>
            <a:r>
              <a:rPr lang="sr-Latn-RS" baseline="0" dirty="0" err="1"/>
              <a:t>laca</a:t>
            </a:r>
            <a:r>
              <a:rPr lang="en-US" baseline="0" dirty="0"/>
              <a:t> </a:t>
            </a:r>
            <a:r>
              <a:rPr lang="en-US" baseline="0" dirty="0" err="1"/>
              <a:t>usluga</a:t>
            </a:r>
            <a:r>
              <a:rPr lang="en-US" baseline="0" dirty="0"/>
              <a:t> </a:t>
            </a:r>
            <a:r>
              <a:rPr lang="sr-Latn-RS" baseline="0" dirty="0"/>
              <a:t>u vezi sa njihovim pretplatnicima</a:t>
            </a:r>
            <a:r>
              <a:rPr lang="en-US" baseline="0" dirty="0"/>
              <a:t>. </a:t>
            </a:r>
            <a:r>
              <a:rPr lang="sr-Latn-RS" baseline="0" dirty="0"/>
              <a:t>P</a:t>
            </a:r>
            <a:r>
              <a:rPr lang="en-US" baseline="0" dirty="0" err="1"/>
              <a:t>odaci</a:t>
            </a:r>
            <a:r>
              <a:rPr lang="en-US" baseline="0" dirty="0"/>
              <a:t> o </a:t>
            </a:r>
            <a:r>
              <a:rPr lang="en-US" baseline="0" dirty="0" err="1"/>
              <a:t>pretplatniku</a:t>
            </a:r>
            <a:r>
              <a:rPr lang="en-US" baseline="0" dirty="0"/>
              <a:t> </a:t>
            </a:r>
            <a:r>
              <a:rPr lang="sr-Latn-RS" baseline="0" dirty="0"/>
              <a:t>u osnovi predstavljaju </a:t>
            </a:r>
            <a:r>
              <a:rPr lang="en-US" baseline="0" dirty="0" err="1"/>
              <a:t>informacije</a:t>
            </a:r>
            <a:r>
              <a:rPr lang="en-US" baseline="0" dirty="0"/>
              <a:t> </a:t>
            </a:r>
            <a:r>
              <a:rPr lang="sr-Latn-RS" baseline="0" dirty="0"/>
              <a:t>koje se odnose na </a:t>
            </a:r>
            <a:r>
              <a:rPr lang="en-US" baseline="0" dirty="0" err="1"/>
              <a:t>pretplatnik</a:t>
            </a:r>
            <a:r>
              <a:rPr lang="sr-Latn-RS" baseline="0" dirty="0"/>
              <a:t>a</a:t>
            </a:r>
            <a:r>
              <a:rPr lang="en-US" baseline="0" dirty="0"/>
              <a:t> </a:t>
            </a:r>
            <a:r>
              <a:rPr lang="en-US" baseline="0" dirty="0" err="1"/>
              <a:t>i</a:t>
            </a:r>
            <a:r>
              <a:rPr lang="en-US" baseline="0" dirty="0"/>
              <a:t> </a:t>
            </a:r>
            <a:r>
              <a:rPr lang="sr-Latn-RS" baseline="0" dirty="0"/>
              <a:t>mogle bi pomoći da se utvrdi identitet </a:t>
            </a:r>
            <a:r>
              <a:rPr lang="en-US" baseline="0" dirty="0" err="1"/>
              <a:t>pretplatnik</a:t>
            </a:r>
            <a:r>
              <a:rPr lang="sr-Latn-RS" baseline="0" dirty="0"/>
              <a:t>a</a:t>
            </a:r>
            <a:r>
              <a:rPr lang="en-US" baseline="0" dirty="0"/>
              <a:t>, </a:t>
            </a:r>
            <a:r>
              <a:rPr lang="sr-Latn-RS" baseline="0" dirty="0"/>
              <a:t>ali ne obuhvataju </a:t>
            </a:r>
            <a:r>
              <a:rPr lang="en-US" baseline="0" dirty="0" err="1"/>
              <a:t>sadržaj</a:t>
            </a:r>
            <a:r>
              <a:rPr lang="en-US" baseline="0" dirty="0"/>
              <a:t> of </a:t>
            </a:r>
            <a:r>
              <a:rPr lang="en-US" baseline="0" dirty="0" err="1"/>
              <a:t>komunikacija</a:t>
            </a:r>
            <a:r>
              <a:rPr lang="en-US" baseline="0" dirty="0"/>
              <a:t> </a:t>
            </a:r>
            <a:r>
              <a:rPr lang="en-US" baseline="0" dirty="0" err="1"/>
              <a:t>ili</a:t>
            </a:r>
            <a:r>
              <a:rPr lang="en-US" baseline="0" dirty="0"/>
              <a:t> </a:t>
            </a:r>
            <a:r>
              <a:rPr lang="en-US" baseline="0" dirty="0" err="1"/>
              <a:t>poda</a:t>
            </a:r>
            <a:r>
              <a:rPr lang="sr-Latn-RS" baseline="0" dirty="0" err="1"/>
              <a:t>tke</a:t>
            </a:r>
            <a:r>
              <a:rPr lang="en-US" baseline="0" dirty="0"/>
              <a:t> o </a:t>
            </a:r>
            <a:r>
              <a:rPr lang="en-US" baseline="0" dirty="0" err="1"/>
              <a:t>saobraćaju</a:t>
            </a:r>
            <a:r>
              <a:rPr lang="en-US" baseline="0" dirty="0"/>
              <a:t>. </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171056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Tačan odgovor je </a:t>
            </a:r>
            <a:r>
              <a:rPr lang="en-US" dirty="0"/>
              <a:t> b) </a:t>
            </a:r>
            <a:r>
              <a:rPr lang="sr-Latn-RS" dirty="0"/>
              <a:t>Elektronska pošta korisnika</a:t>
            </a:r>
            <a:r>
              <a:rPr lang="en-US" dirty="0"/>
              <a:t>, </a:t>
            </a:r>
            <a:r>
              <a:rPr lang="en-US" dirty="0" err="1"/>
              <a:t>i</a:t>
            </a:r>
            <a:r>
              <a:rPr lang="en-US" dirty="0"/>
              <a:t> (d) </a:t>
            </a:r>
            <a:r>
              <a:rPr lang="sr-Latn-RS" dirty="0"/>
              <a:t>Lista kontakata </a:t>
            </a:r>
            <a:r>
              <a:rPr lang="en-US" dirty="0" err="1"/>
              <a:t>korisnik</a:t>
            </a:r>
            <a:r>
              <a:rPr lang="sr-Latn-RS" dirty="0"/>
              <a:t>a</a:t>
            </a:r>
            <a:r>
              <a:rPr lang="en-US" dirty="0"/>
              <a:t>. </a:t>
            </a:r>
            <a:r>
              <a:rPr lang="sr-Latn-RS" dirty="0"/>
              <a:t>One bi se smatrale </a:t>
            </a:r>
            <a:r>
              <a:rPr lang="en-US" dirty="0" err="1"/>
              <a:t>podaci</a:t>
            </a:r>
            <a:r>
              <a:rPr lang="sr-Latn-RS" dirty="0"/>
              <a:t>ma</a:t>
            </a:r>
            <a:r>
              <a:rPr lang="en-US" dirty="0"/>
              <a:t> </a:t>
            </a:r>
            <a:r>
              <a:rPr lang="en-US" dirty="0" err="1"/>
              <a:t>iz</a:t>
            </a:r>
            <a:r>
              <a:rPr lang="en-US" dirty="0"/>
              <a:t> </a:t>
            </a:r>
            <a:r>
              <a:rPr lang="en-US" dirty="0" err="1"/>
              <a:t>sadržaja</a:t>
            </a:r>
            <a:r>
              <a:rPr lang="en-US" dirty="0"/>
              <a:t>, </a:t>
            </a:r>
            <a:r>
              <a:rPr lang="sr-Latn-RS" dirty="0"/>
              <a:t>koji su isključeni iz </a:t>
            </a:r>
            <a:r>
              <a:rPr lang="en-US" dirty="0" err="1"/>
              <a:t>definicij</a:t>
            </a:r>
            <a:r>
              <a:rPr lang="sr-Latn-RS" dirty="0"/>
              <a:t>e „</a:t>
            </a:r>
            <a:r>
              <a:rPr lang="en-US" dirty="0" err="1"/>
              <a:t>poda</a:t>
            </a:r>
            <a:r>
              <a:rPr lang="sr-Latn-RS" dirty="0"/>
              <a:t>taka</a:t>
            </a:r>
            <a:r>
              <a:rPr lang="en-US" dirty="0"/>
              <a:t> o </a:t>
            </a:r>
            <a:r>
              <a:rPr lang="en-US" dirty="0" err="1"/>
              <a:t>pretplatniku</a:t>
            </a:r>
            <a:r>
              <a:rPr lang="en-US" dirty="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1104484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Tačan odgovor je </a:t>
            </a:r>
            <a:r>
              <a:rPr lang="en-US" dirty="0"/>
              <a:t> b) </a:t>
            </a:r>
            <a:r>
              <a:rPr lang="sr-Latn-RS" dirty="0"/>
              <a:t>Elektronska pošta korisnika</a:t>
            </a:r>
            <a:r>
              <a:rPr lang="en-US" dirty="0"/>
              <a:t>, </a:t>
            </a:r>
            <a:r>
              <a:rPr lang="en-US" dirty="0" err="1"/>
              <a:t>i</a:t>
            </a:r>
            <a:r>
              <a:rPr lang="en-US" dirty="0"/>
              <a:t> (d) </a:t>
            </a:r>
            <a:r>
              <a:rPr lang="sr-Latn-RS" dirty="0"/>
              <a:t>Lista kontakata </a:t>
            </a:r>
            <a:r>
              <a:rPr lang="en-US" dirty="0" err="1"/>
              <a:t>korisnik</a:t>
            </a:r>
            <a:r>
              <a:rPr lang="sr-Latn-RS" dirty="0"/>
              <a:t>a</a:t>
            </a:r>
            <a:r>
              <a:rPr lang="en-US" dirty="0"/>
              <a:t>. </a:t>
            </a:r>
            <a:r>
              <a:rPr lang="sr-Latn-RS" dirty="0"/>
              <a:t>One bi se smatrale </a:t>
            </a:r>
            <a:r>
              <a:rPr lang="en-US" dirty="0" err="1"/>
              <a:t>podaci</a:t>
            </a:r>
            <a:r>
              <a:rPr lang="sr-Latn-RS" dirty="0"/>
              <a:t>ma</a:t>
            </a:r>
            <a:r>
              <a:rPr lang="en-US" dirty="0"/>
              <a:t> </a:t>
            </a:r>
            <a:r>
              <a:rPr lang="en-US" dirty="0" err="1"/>
              <a:t>iz</a:t>
            </a:r>
            <a:r>
              <a:rPr lang="en-US" dirty="0"/>
              <a:t> </a:t>
            </a:r>
            <a:r>
              <a:rPr lang="en-US" dirty="0" err="1"/>
              <a:t>sadržaja</a:t>
            </a:r>
            <a:r>
              <a:rPr lang="en-US" dirty="0"/>
              <a:t>, </a:t>
            </a:r>
            <a:r>
              <a:rPr lang="sr-Latn-RS" dirty="0"/>
              <a:t>koji su isključeni iz </a:t>
            </a:r>
            <a:r>
              <a:rPr lang="en-US" dirty="0" err="1"/>
              <a:t>definicij</a:t>
            </a:r>
            <a:r>
              <a:rPr lang="sr-Latn-RS" dirty="0"/>
              <a:t>e „</a:t>
            </a:r>
            <a:r>
              <a:rPr lang="en-US" dirty="0" err="1"/>
              <a:t>poda</a:t>
            </a:r>
            <a:r>
              <a:rPr lang="sr-Latn-RS" dirty="0"/>
              <a:t>taka</a:t>
            </a:r>
            <a:r>
              <a:rPr lang="en-US" dirty="0"/>
              <a:t> o </a:t>
            </a:r>
            <a:r>
              <a:rPr lang="en-US" dirty="0" err="1"/>
              <a:t>pretplatniku</a:t>
            </a:r>
            <a:r>
              <a:rPr lang="en-US" dirty="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2393902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t>4/5/2021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t>4/5/2021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t>4/5/2021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t>4/5/2021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t>4/5/2021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t>4/5/2021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t>4/5/2021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t>4/5/2021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t>4/5/2021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t>4/5/2021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t>4/5/2021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t>4/5/2021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jpeg"/></Relationships>
</file>

<file path=ppt/slides/_rels/slide4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hyperlink" Target="mailto:artygoldberg@icloud.com"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jpe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303766"/>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3447098"/>
          </a:xfrm>
          <a:prstGeom prst="rect">
            <a:avLst/>
          </a:prstGeom>
          <a:ln>
            <a:noFill/>
          </a:ln>
        </p:spPr>
        <p:txBody>
          <a:bodyPr wrap="square">
            <a:spAutoFit/>
          </a:bodyPr>
          <a:lstStyle/>
          <a:p>
            <a:pPr algn="ctr"/>
            <a:r>
              <a:rPr lang="sr-Latn-RS" sz="3600" b="1" i="1" dirty="0">
                <a:solidFill>
                  <a:schemeClr val="tx2"/>
                </a:solidFill>
              </a:rPr>
              <a:t>Specijalizovani pravosudni kurs o međunarodnoj saradnji</a:t>
            </a:r>
            <a:endParaRPr lang="fr-FR" b="1" dirty="0"/>
          </a:p>
          <a:p>
            <a:pPr algn="ctr"/>
            <a:endParaRPr lang="fr-FR" b="1" dirty="0"/>
          </a:p>
          <a:p>
            <a:pPr marL="0" indent="0" algn="ctr">
              <a:buFont typeface="Arial" charset="0"/>
              <a:buNone/>
              <a:defRPr/>
            </a:pPr>
            <a:r>
              <a:rPr lang="fr-FR" b="1" dirty="0"/>
              <a:t> </a:t>
            </a:r>
            <a:endParaRPr lang="fr-FR" sz="3200" b="1" dirty="0">
              <a:solidFill>
                <a:schemeClr val="tx2"/>
              </a:solidFill>
            </a:endParaRPr>
          </a:p>
          <a:p>
            <a:pPr marL="0" indent="0" algn="ctr">
              <a:buFont typeface="Arial" charset="0"/>
              <a:buNone/>
              <a:defRPr/>
            </a:pPr>
            <a:r>
              <a:rPr lang="en-GB" sz="3200" b="1" dirty="0">
                <a:solidFill>
                  <a:schemeClr val="tx2"/>
                </a:solidFill>
              </a:rPr>
              <a:t>Se</a:t>
            </a:r>
            <a:r>
              <a:rPr lang="sr-Latn-RS" sz="3200" b="1" dirty="0">
                <a:solidFill>
                  <a:schemeClr val="tx2"/>
                </a:solidFill>
              </a:rPr>
              <a:t>sija</a:t>
            </a:r>
            <a:r>
              <a:rPr lang="en-GB" sz="3200" b="1" dirty="0">
                <a:solidFill>
                  <a:schemeClr val="tx2"/>
                </a:solidFill>
              </a:rPr>
              <a:t> 3.1</a:t>
            </a:r>
          </a:p>
          <a:p>
            <a:pPr marL="0" indent="0" algn="ctr">
              <a:buFont typeface="Arial" charset="0"/>
              <a:buNone/>
              <a:defRPr/>
            </a:pPr>
            <a:r>
              <a:rPr lang="sr-Latn-RS" sz="3200" b="1" dirty="0">
                <a:solidFill>
                  <a:schemeClr val="tx2"/>
                </a:solidFill>
              </a:rPr>
              <a:t>Partnerstvo i saradnja između privatnog i javnog sektora</a:t>
            </a:r>
            <a:endParaRPr lang="en-GB" sz="3200" b="1" dirty="0">
              <a:solidFill>
                <a:schemeClr val="tx2"/>
              </a:solidFill>
            </a:endParaRPr>
          </a:p>
        </p:txBody>
      </p:sp>
      <p:sp>
        <p:nvSpPr>
          <p:cNvPr id="11" name="Rectangle 10">
            <a:extLst>
              <a:ext uri="{FF2B5EF4-FFF2-40B4-BE49-F238E27FC236}">
                <a16:creationId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ea typeface="ＭＳ Ｐゴシック" pitchFamily="34" charset="-128"/>
              </a:rPr>
              <a:t>P</a:t>
            </a:r>
            <a:r>
              <a:rPr lang="en-GB" sz="3200" b="1" dirty="0" err="1">
                <a:ea typeface="ＭＳ Ｐゴシック" pitchFamily="34" charset="-128"/>
              </a:rPr>
              <a:t>odaci</a:t>
            </a:r>
            <a:r>
              <a:rPr lang="en-GB" sz="3200" b="1" dirty="0">
                <a:ea typeface="ＭＳ Ｐゴシック" pitchFamily="34" charset="-128"/>
              </a:rPr>
              <a:t> </a:t>
            </a:r>
            <a:r>
              <a:rPr lang="en-GB" sz="3200" b="1" dirty="0" err="1">
                <a:ea typeface="ＭＳ Ｐゴシック" pitchFamily="34" charset="-128"/>
              </a:rPr>
              <a:t>iz</a:t>
            </a:r>
            <a:r>
              <a:rPr lang="en-GB" sz="3200" b="1" dirty="0">
                <a:ea typeface="ＭＳ Ｐゴシック" pitchFamily="34" charset="-128"/>
              </a:rPr>
              <a:t> </a:t>
            </a:r>
            <a:r>
              <a:rPr lang="en-GB" sz="3200" b="1" dirty="0" err="1">
                <a:ea typeface="ＭＳ Ｐゴシック" pitchFamily="34" charset="-128"/>
              </a:rPr>
              <a:t>sadržaja</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4C52B17A-14C8-4A54-A0DE-FFB2521D3FE2}"/>
              </a:ext>
            </a:extLst>
          </p:cNvPr>
          <p:cNvSpPr/>
          <p:nvPr/>
        </p:nvSpPr>
        <p:spPr>
          <a:xfrm>
            <a:off x="4305670" y="1475906"/>
            <a:ext cx="4625266" cy="4154984"/>
          </a:xfrm>
          <a:prstGeom prst="rect">
            <a:avLst/>
          </a:prstGeom>
        </p:spPr>
        <p:txBody>
          <a:bodyPr wrap="square">
            <a:spAutoFit/>
          </a:bodyPr>
          <a:lstStyle/>
          <a:p>
            <a:pPr marL="342900" indent="-342900">
              <a:buFont typeface="Wingdings" pitchFamily="2" charset="2"/>
              <a:buChar char="Ø"/>
            </a:pPr>
            <a:r>
              <a:rPr lang="en-US" sz="2200" dirty="0"/>
              <a:t>Da:</a:t>
            </a:r>
          </a:p>
          <a:p>
            <a:pPr marL="800100" lvl="1" indent="-342900" algn="just">
              <a:buFont typeface="Wingdings" pitchFamily="2" charset="2"/>
              <a:buChar char="Ø"/>
            </a:pPr>
            <a:r>
              <a:rPr lang="sr-Latn-RS" sz="2200" dirty="0"/>
              <a:t>Sačuvani</a:t>
            </a:r>
            <a:r>
              <a:rPr lang="en-US" sz="2200" dirty="0"/>
              <a:t> </a:t>
            </a:r>
            <a:r>
              <a:rPr lang="en-US" sz="2200" dirty="0" err="1"/>
              <a:t>sadržaj</a:t>
            </a:r>
            <a:endParaRPr lang="en-US" sz="2200" dirty="0"/>
          </a:p>
          <a:p>
            <a:pPr marL="800100" lvl="1" indent="-342900" algn="just">
              <a:buFont typeface="Wingdings" pitchFamily="2" charset="2"/>
              <a:buChar char="Ø"/>
            </a:pPr>
            <a:r>
              <a:rPr lang="sr-Latn-RS" sz="2200" dirty="0"/>
              <a:t>Budući</a:t>
            </a:r>
            <a:r>
              <a:rPr lang="en-US" sz="2200" dirty="0"/>
              <a:t> </a:t>
            </a:r>
            <a:r>
              <a:rPr lang="en-US" sz="2200" dirty="0" err="1"/>
              <a:t>sadržaj</a:t>
            </a:r>
            <a:r>
              <a:rPr lang="en-US" sz="2200" dirty="0"/>
              <a:t> </a:t>
            </a:r>
          </a:p>
          <a:p>
            <a:pPr marL="800100" lvl="1" indent="-342900" algn="just">
              <a:buFont typeface="Wingdings" pitchFamily="2" charset="2"/>
              <a:buChar char="Ø"/>
            </a:pPr>
            <a:r>
              <a:rPr lang="sr-Latn-RS" sz="2200" dirty="0"/>
              <a:t>Primeri</a:t>
            </a:r>
            <a:r>
              <a:rPr lang="en-US" sz="2200" dirty="0"/>
              <a:t>:</a:t>
            </a:r>
          </a:p>
          <a:p>
            <a:pPr marL="1257300" lvl="2" indent="-342900" algn="just">
              <a:buFont typeface="Wingdings" pitchFamily="2" charset="2"/>
              <a:buChar char="Ø"/>
            </a:pPr>
            <a:r>
              <a:rPr lang="en-US" sz="2200" dirty="0"/>
              <a:t>E</a:t>
            </a:r>
            <a:r>
              <a:rPr lang="sr-Latn-RS" sz="2200" dirty="0" err="1"/>
              <a:t>lektronska</a:t>
            </a:r>
            <a:r>
              <a:rPr lang="sr-Latn-RS" sz="2200" dirty="0"/>
              <a:t> pošta</a:t>
            </a:r>
            <a:endParaRPr lang="en-US" sz="2200" dirty="0"/>
          </a:p>
          <a:p>
            <a:pPr marL="1257300" lvl="2" indent="-342900" algn="just">
              <a:buFont typeface="Wingdings" pitchFamily="2" charset="2"/>
              <a:buChar char="Ø"/>
            </a:pPr>
            <a:r>
              <a:rPr lang="sr-Latn-RS" sz="2200" dirty="0"/>
              <a:t>Slike</a:t>
            </a:r>
            <a:endParaRPr lang="en-US" sz="2200" dirty="0"/>
          </a:p>
          <a:p>
            <a:pPr marL="1257300" lvl="2" indent="-342900" algn="just">
              <a:buFont typeface="Wingdings" pitchFamily="2" charset="2"/>
              <a:buChar char="Ø"/>
            </a:pPr>
            <a:r>
              <a:rPr lang="sr-Latn-RS" sz="2200" dirty="0"/>
              <a:t>Filmovi</a:t>
            </a:r>
            <a:r>
              <a:rPr lang="en-US" sz="2200" dirty="0"/>
              <a:t> </a:t>
            </a:r>
          </a:p>
          <a:p>
            <a:pPr marL="1257300" lvl="2" indent="-342900" algn="just">
              <a:buFont typeface="Wingdings" pitchFamily="2" charset="2"/>
              <a:buChar char="Ø"/>
            </a:pPr>
            <a:r>
              <a:rPr lang="sr-Latn-RS" sz="2200" dirty="0"/>
              <a:t>Muzika</a:t>
            </a:r>
            <a:endParaRPr lang="en-US" sz="2200" dirty="0"/>
          </a:p>
          <a:p>
            <a:pPr marL="1257300" lvl="2" indent="-342900" algn="just">
              <a:buFont typeface="Wingdings" pitchFamily="2" charset="2"/>
              <a:buChar char="Ø"/>
            </a:pPr>
            <a:endParaRPr lang="en-US" sz="2200" dirty="0"/>
          </a:p>
          <a:p>
            <a:pPr marL="342900" indent="-342900">
              <a:buFont typeface="Wingdings" pitchFamily="2" charset="2"/>
              <a:buChar char="Ø"/>
            </a:pPr>
            <a:r>
              <a:rPr lang="en-US" sz="2200" dirty="0"/>
              <a:t>Ne:</a:t>
            </a:r>
          </a:p>
          <a:p>
            <a:pPr marL="800100" lvl="1" indent="-342900">
              <a:buFont typeface="Wingdings" pitchFamily="2" charset="2"/>
              <a:buChar char="Ø"/>
            </a:pPr>
            <a:r>
              <a:rPr lang="en-US" sz="2200" dirty="0" err="1"/>
              <a:t>podaci</a:t>
            </a:r>
            <a:r>
              <a:rPr lang="en-US" sz="2200" dirty="0"/>
              <a:t> o </a:t>
            </a:r>
            <a:r>
              <a:rPr lang="en-US" sz="2200" dirty="0" err="1"/>
              <a:t>saobraćaju</a:t>
            </a:r>
            <a:endParaRPr lang="en-US" sz="2200" dirty="0"/>
          </a:p>
          <a:p>
            <a:pPr marL="800100" lvl="1" indent="-342900">
              <a:buFont typeface="Wingdings" pitchFamily="2" charset="2"/>
              <a:buChar char="Ø"/>
            </a:pPr>
            <a:r>
              <a:rPr lang="en-US" sz="2200" dirty="0" err="1"/>
              <a:t>podaci</a:t>
            </a:r>
            <a:r>
              <a:rPr lang="en-US" sz="2200" dirty="0"/>
              <a:t> o </a:t>
            </a:r>
            <a:r>
              <a:rPr lang="en-US" sz="2200" dirty="0" err="1"/>
              <a:t>pretplatniku</a:t>
            </a:r>
            <a:r>
              <a:rPr lang="en-US" sz="2200" dirty="0"/>
              <a:t> </a:t>
            </a:r>
          </a:p>
        </p:txBody>
      </p:sp>
      <p:sp>
        <p:nvSpPr>
          <p:cNvPr id="8" name="Rectangle 7">
            <a:extLst>
              <a:ext uri="{FF2B5EF4-FFF2-40B4-BE49-F238E27FC236}">
                <a16:creationId xmlns:a16="http://schemas.microsoft.com/office/drawing/2014/main" id="{687B7C23-9E4D-47A3-872A-857DE10440B9}"/>
              </a:ext>
            </a:extLst>
          </p:cNvPr>
          <p:cNvSpPr/>
          <p:nvPr/>
        </p:nvSpPr>
        <p:spPr>
          <a:xfrm>
            <a:off x="138512" y="1498411"/>
            <a:ext cx="4167158" cy="3647152"/>
          </a:xfrm>
          <a:prstGeom prst="rect">
            <a:avLst/>
          </a:prstGeom>
        </p:spPr>
        <p:txBody>
          <a:bodyPr wrap="square">
            <a:spAutoFit/>
          </a:bodyPr>
          <a:lstStyle/>
          <a:p>
            <a:pPr marL="342900" indent="-342900" algn="just">
              <a:buFont typeface="Wingdings" pitchFamily="2" charset="2"/>
              <a:buChar char="Ø"/>
            </a:pPr>
            <a:r>
              <a:rPr lang="en-US" sz="2100" dirty="0"/>
              <a:t>N</a:t>
            </a:r>
            <a:r>
              <a:rPr lang="sr-Latn-RS" sz="2100" dirty="0"/>
              <a:t>isu definisani u</a:t>
            </a:r>
            <a:r>
              <a:rPr lang="en-US" sz="2100" dirty="0"/>
              <a:t> </a:t>
            </a:r>
            <a:r>
              <a:rPr lang="en-US" sz="2100" dirty="0" err="1"/>
              <a:t>Budimpeštansk</a:t>
            </a:r>
            <a:r>
              <a:rPr lang="sr-Latn-RS" sz="2100" dirty="0"/>
              <a:t>oj</a:t>
            </a:r>
            <a:r>
              <a:rPr lang="en-US" sz="2100" dirty="0"/>
              <a:t> </a:t>
            </a:r>
            <a:r>
              <a:rPr lang="en-US" sz="2100" dirty="0" err="1"/>
              <a:t>konvencij</a:t>
            </a:r>
            <a:r>
              <a:rPr lang="sr-Latn-RS" sz="2100" dirty="0"/>
              <a:t>i</a:t>
            </a:r>
            <a:endParaRPr lang="en-US" sz="2100" dirty="0"/>
          </a:p>
          <a:p>
            <a:pPr marL="342900" indent="-342900" algn="just">
              <a:buFont typeface="Wingdings" pitchFamily="2" charset="2"/>
              <a:buChar char="Ø"/>
            </a:pPr>
            <a:endParaRPr lang="en-US" sz="2100" dirty="0"/>
          </a:p>
          <a:p>
            <a:pPr marL="342900" indent="-342900" algn="just">
              <a:buFont typeface="Wingdings" pitchFamily="2" charset="2"/>
              <a:buChar char="Ø"/>
            </a:pPr>
            <a:r>
              <a:rPr lang="en-US" sz="2100" dirty="0" err="1"/>
              <a:t>Eksplanatorni</a:t>
            </a:r>
            <a:r>
              <a:rPr lang="en-US" sz="2100" dirty="0"/>
              <a:t> </a:t>
            </a:r>
            <a:r>
              <a:rPr lang="en-US" sz="2100" dirty="0" err="1"/>
              <a:t>izveštaj</a:t>
            </a:r>
            <a:r>
              <a:rPr lang="en-US" sz="2100" dirty="0"/>
              <a:t>: </a:t>
            </a:r>
            <a:r>
              <a:rPr lang="en-US" sz="2100" dirty="0" err="1"/>
              <a:t>podaci</a:t>
            </a:r>
            <a:r>
              <a:rPr lang="en-US" sz="2100" dirty="0"/>
              <a:t> </a:t>
            </a:r>
            <a:r>
              <a:rPr lang="en-US" sz="2100" dirty="0" err="1"/>
              <a:t>iz</a:t>
            </a:r>
            <a:r>
              <a:rPr lang="en-US" sz="2100" dirty="0"/>
              <a:t> </a:t>
            </a:r>
            <a:r>
              <a:rPr lang="en-US" sz="2100" dirty="0" err="1"/>
              <a:t>sadržaja</a:t>
            </a:r>
            <a:r>
              <a:rPr lang="en-US" sz="2100" dirty="0"/>
              <a:t> </a:t>
            </a:r>
            <a:r>
              <a:rPr lang="sr-Latn-RS" sz="2100" dirty="0"/>
              <a:t>se odnose na </a:t>
            </a:r>
            <a:r>
              <a:rPr lang="en-US" sz="2100" dirty="0"/>
              <a:t>: </a:t>
            </a:r>
          </a:p>
          <a:p>
            <a:pPr lvl="1" algn="just"/>
            <a:r>
              <a:rPr lang="sr-Latn-RS" sz="2100" dirty="0"/>
              <a:t>komunikacioni sadržaj </a:t>
            </a:r>
            <a:r>
              <a:rPr lang="en-US" sz="2100" dirty="0" err="1"/>
              <a:t>komunikacij</a:t>
            </a:r>
            <a:r>
              <a:rPr lang="sr-Latn-RS" sz="2100" dirty="0"/>
              <a:t>e,</a:t>
            </a:r>
            <a:r>
              <a:rPr lang="en-US" sz="2100" dirty="0"/>
              <a:t> </a:t>
            </a:r>
            <a:r>
              <a:rPr lang="sr-Latn-RS" sz="2100" dirty="0"/>
              <a:t>tj.</a:t>
            </a:r>
            <a:r>
              <a:rPr lang="en-US" sz="2100" dirty="0"/>
              <a:t> </a:t>
            </a:r>
            <a:r>
              <a:rPr lang="sr-Latn-RS" sz="2100" dirty="0"/>
              <a:t>značenje ili smisao</a:t>
            </a:r>
            <a:r>
              <a:rPr lang="en-US" sz="2100" dirty="0"/>
              <a:t> </a:t>
            </a:r>
            <a:r>
              <a:rPr lang="en-US" sz="2100" dirty="0" err="1"/>
              <a:t>komunikacij</a:t>
            </a:r>
            <a:r>
              <a:rPr lang="sr-Latn-RS" sz="2100" dirty="0"/>
              <a:t>e</a:t>
            </a:r>
            <a:r>
              <a:rPr lang="en-US" sz="2100" dirty="0"/>
              <a:t>, </a:t>
            </a:r>
            <a:r>
              <a:rPr lang="en-US" sz="2100" dirty="0" err="1"/>
              <a:t>ili</a:t>
            </a:r>
            <a:r>
              <a:rPr lang="en-US" sz="2100" dirty="0"/>
              <a:t> </a:t>
            </a:r>
            <a:r>
              <a:rPr lang="sr-Latn-RS" sz="2100" dirty="0"/>
              <a:t>poruku</a:t>
            </a:r>
            <a:r>
              <a:rPr lang="en-US" sz="2100" dirty="0"/>
              <a:t> </a:t>
            </a:r>
            <a:r>
              <a:rPr lang="en-US" sz="2100" dirty="0" err="1"/>
              <a:t>ili</a:t>
            </a:r>
            <a:r>
              <a:rPr lang="en-US" sz="2100" dirty="0"/>
              <a:t> </a:t>
            </a:r>
            <a:r>
              <a:rPr lang="en-US" sz="2100" dirty="0" err="1"/>
              <a:t>informacij</a:t>
            </a:r>
            <a:r>
              <a:rPr lang="sr-Latn-RS" sz="2100" dirty="0"/>
              <a:t>u</a:t>
            </a:r>
            <a:r>
              <a:rPr lang="en-US" sz="2100" dirty="0"/>
              <a:t> </a:t>
            </a:r>
            <a:r>
              <a:rPr lang="sr-Latn-RS" sz="2100" dirty="0"/>
              <a:t>koja se prenosi </a:t>
            </a:r>
            <a:r>
              <a:rPr lang="en-US" sz="2100" dirty="0" err="1"/>
              <a:t>komunikacij</a:t>
            </a:r>
            <a:r>
              <a:rPr lang="sr-Latn-RS" sz="2100" dirty="0"/>
              <a:t>om</a:t>
            </a:r>
            <a:r>
              <a:rPr lang="en-US" sz="2100" dirty="0"/>
              <a:t> (</a:t>
            </a:r>
            <a:r>
              <a:rPr lang="sr-Latn-RS" sz="2000" dirty="0"/>
              <a:t>osim podataka o saobraćaju</a:t>
            </a:r>
            <a:r>
              <a:rPr lang="en-US" sz="2100" dirty="0"/>
              <a:t>).</a:t>
            </a:r>
          </a:p>
        </p:txBody>
      </p:sp>
    </p:spTree>
    <p:extLst>
      <p:ext uri="{BB962C8B-B14F-4D97-AF65-F5344CB8AC3E}">
        <p14:creationId xmlns:p14="http://schemas.microsoft.com/office/powerpoint/2010/main" val="2599340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Specijalizovani</a:t>
            </a:r>
            <a:r>
              <a:rPr lang="en-GB" sz="3200" b="1" dirty="0">
                <a:solidFill>
                  <a:schemeClr val="bg1"/>
                </a:solidFill>
              </a:rPr>
              <a:t> </a:t>
            </a:r>
            <a:r>
              <a:rPr lang="en-GB" sz="3200" b="1" dirty="0" err="1">
                <a:solidFill>
                  <a:schemeClr val="bg1"/>
                </a:solidFill>
              </a:rPr>
              <a:t>pravosudni</a:t>
            </a:r>
            <a:r>
              <a:rPr lang="en-GB" sz="3200" b="1" dirty="0">
                <a:solidFill>
                  <a:schemeClr val="bg1"/>
                </a:solidFill>
              </a:rPr>
              <a:t> </a:t>
            </a:r>
            <a:r>
              <a:rPr lang="en-GB" sz="3200" b="1" dirty="0" err="1">
                <a:solidFill>
                  <a:schemeClr val="bg1"/>
                </a:solidFill>
              </a:rPr>
              <a:t>kurs</a:t>
            </a:r>
            <a:br>
              <a:rPr lang="sr-Latn-RS" sz="3200" b="1" dirty="0">
                <a:solidFill>
                  <a:schemeClr val="bg1"/>
                </a:solidFill>
              </a:rPr>
            </a:br>
            <a:r>
              <a:rPr lang="en-GB" sz="3200" b="1" dirty="0">
                <a:solidFill>
                  <a:schemeClr val="bg1"/>
                </a:solidFill>
              </a:rPr>
              <a:t> o </a:t>
            </a:r>
            <a:r>
              <a:rPr lang="en-GB" sz="3200" b="1" dirty="0" err="1">
                <a:solidFill>
                  <a:schemeClr val="bg1"/>
                </a:solidFill>
              </a:rPr>
              <a:t>međunarodnoj</a:t>
            </a:r>
            <a:r>
              <a:rPr lang="en-GB" sz="3200" b="1" dirty="0">
                <a:solidFill>
                  <a:schemeClr val="bg1"/>
                </a:solidFill>
              </a:rPr>
              <a:t> </a:t>
            </a:r>
            <a:r>
              <a:rPr lang="en-GB" sz="3200" b="1" dirty="0" err="1">
                <a:solidFill>
                  <a:schemeClr val="bg1"/>
                </a:solidFill>
              </a:rPr>
              <a:t>saradnji</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274195"/>
          </a:xfrm>
          <a:prstGeom prst="rect">
            <a:avLst/>
          </a:prstGeom>
        </p:spPr>
        <p:txBody>
          <a:bodyPr wrap="square">
            <a:spAutoFit/>
          </a:bodyPr>
          <a:lstStyle/>
          <a:p>
            <a:pPr algn="ctr" eaLnBrk="1" hangingPunct="1">
              <a:lnSpc>
                <a:spcPct val="80000"/>
              </a:lnSpc>
            </a:pPr>
            <a:r>
              <a:rPr lang="sr-Latn-RS" sz="3200" b="1" dirty="0">
                <a:ea typeface="ＭＳ Ｐゴシック" charset="0"/>
                <a:cs typeface="ＭＳ Ｐゴシック" charset="0"/>
              </a:rPr>
              <a:t>II deo</a:t>
            </a:r>
            <a:endParaRPr lang="en-GB" sz="3200" b="1" dirty="0">
              <a:ea typeface="ＭＳ Ｐゴシック" charset="0"/>
              <a:cs typeface="ＭＳ Ｐゴシック" charset="0"/>
            </a:endParaRPr>
          </a:p>
          <a:p>
            <a:pPr algn="ctr" eaLnBrk="1" hangingPunct="1">
              <a:lnSpc>
                <a:spcPct val="80000"/>
              </a:lnSpc>
            </a:pPr>
            <a:br>
              <a:rPr lang="en-GB" sz="3200" b="1" dirty="0">
                <a:ea typeface="ＭＳ Ｐゴシック" charset="0"/>
                <a:cs typeface="ＭＳ Ｐゴシック" charset="0"/>
              </a:rPr>
            </a:br>
            <a:r>
              <a:rPr lang="en-GB" sz="3200" b="1" dirty="0" err="1">
                <a:ea typeface="ＭＳ Ｐゴシック" charset="0"/>
                <a:cs typeface="ＭＳ Ｐゴシック" charset="0"/>
              </a:rPr>
              <a:t>Saradnja</a:t>
            </a:r>
            <a:r>
              <a:rPr lang="en-GB" sz="3200" b="1" dirty="0">
                <a:ea typeface="ＭＳ Ｐゴシック" charset="0"/>
                <a:cs typeface="ＭＳ Ｐゴシック" charset="0"/>
              </a:rPr>
              <a:t> </a:t>
            </a:r>
            <a:r>
              <a:rPr lang="en-GB" sz="3200" b="1" dirty="0" err="1">
                <a:ea typeface="ＭＳ Ｐゴシック" charset="0"/>
                <a:cs typeface="ＭＳ Ｐゴシック" charset="0"/>
              </a:rPr>
              <a:t>sa</a:t>
            </a:r>
            <a:r>
              <a:rPr lang="en-GB" sz="3200" b="1" dirty="0">
                <a:ea typeface="ＭＳ Ｐゴシック" charset="0"/>
                <a:cs typeface="ＭＳ Ｐゴシック" charset="0"/>
              </a:rPr>
              <a:t> </a:t>
            </a:r>
            <a:r>
              <a:rPr lang="en-GB" sz="3200" b="1" dirty="0" err="1">
                <a:ea typeface="ＭＳ Ｐゴシック" charset="0"/>
                <a:cs typeface="ＭＳ Ｐゴシック" charset="0"/>
              </a:rPr>
              <a:t>domaćim</a:t>
            </a:r>
            <a:r>
              <a:rPr lang="en-GB" sz="3200" b="1" dirty="0">
                <a:ea typeface="ＭＳ Ｐゴシック" charset="0"/>
                <a:cs typeface="ＭＳ Ｐゴシック" charset="0"/>
              </a:rPr>
              <a:t> </a:t>
            </a:r>
            <a:r>
              <a:rPr lang="en-GB" sz="3200" b="1" dirty="0" err="1">
                <a:ea typeface="ＭＳ Ｐゴシック" charset="0"/>
                <a:cs typeface="ＭＳ Ｐゴシック" charset="0"/>
              </a:rPr>
              <a:t>davaocima</a:t>
            </a:r>
            <a:r>
              <a:rPr lang="en-GB" sz="3200" b="1" dirty="0">
                <a:ea typeface="ＭＳ Ｐゴシック" charset="0"/>
                <a:cs typeface="ＭＳ Ｐゴシック" charset="0"/>
              </a:rPr>
              <a:t> </a:t>
            </a:r>
            <a:r>
              <a:rPr lang="en-GB" sz="3200" b="1" dirty="0" err="1">
                <a:ea typeface="ＭＳ Ｐゴシック" charset="0"/>
                <a:cs typeface="ＭＳ Ｐゴシック" charset="0"/>
              </a:rPr>
              <a:t>usluga</a:t>
            </a:r>
            <a:r>
              <a:rPr lang="en-GB" sz="3200" b="1" dirty="0">
                <a:ea typeface="ＭＳ Ｐゴシック" charset="0"/>
                <a:cs typeface="ＭＳ Ｐゴシック" charset="0"/>
              </a:rPr>
              <a:t> </a:t>
            </a:r>
            <a:endParaRPr lang="en-GB" sz="3200" dirty="0"/>
          </a:p>
        </p:txBody>
      </p:sp>
    </p:spTree>
    <p:extLst>
      <p:ext uri="{BB962C8B-B14F-4D97-AF65-F5344CB8AC3E}">
        <p14:creationId xmlns:p14="http://schemas.microsoft.com/office/powerpoint/2010/main" val="206415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t>Saradnja</a:t>
            </a:r>
            <a:r>
              <a:rPr lang="en-GB" sz="3200" b="1" dirty="0"/>
              <a:t> </a:t>
            </a:r>
            <a:r>
              <a:rPr lang="en-GB" sz="3200" b="1" dirty="0" err="1"/>
              <a:t>sa</a:t>
            </a:r>
            <a:r>
              <a:rPr lang="en-GB" sz="3200" b="1" dirty="0"/>
              <a:t> </a:t>
            </a:r>
            <a:r>
              <a:rPr lang="en-GB" sz="3200" b="1" dirty="0" err="1"/>
              <a:t>domaćim</a:t>
            </a:r>
            <a:r>
              <a:rPr lang="en-GB" sz="3200" b="1" dirty="0"/>
              <a:t> </a:t>
            </a:r>
            <a:r>
              <a:rPr lang="en-GB" sz="3200" b="1" dirty="0" err="1"/>
              <a:t>davaocima</a:t>
            </a:r>
            <a:r>
              <a:rPr lang="en-GB" sz="3200" b="1" dirty="0"/>
              <a:t> </a:t>
            </a:r>
            <a:r>
              <a:rPr lang="en-GB" sz="3200" b="1" dirty="0" err="1"/>
              <a:t>usluga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12651"/>
            <a:ext cx="4476172" cy="5847755"/>
          </a:xfrm>
          <a:prstGeom prst="rect">
            <a:avLst/>
          </a:prstGeom>
        </p:spPr>
        <p:txBody>
          <a:bodyPr wrap="square">
            <a:spAutoFit/>
          </a:bodyPr>
          <a:lstStyle/>
          <a:p>
            <a:pPr marL="342900" indent="-342900">
              <a:buFont typeface="Wingdings" pitchFamily="2" charset="2"/>
              <a:buChar char="Ø"/>
            </a:pPr>
            <a:r>
              <a:rPr lang="sr-Latn-RS" sz="2200" dirty="0"/>
              <a:t>Zemlje mogu da koriste postojeća procesna ovlašćenja uključujući </a:t>
            </a:r>
            <a:r>
              <a:rPr lang="en-US" sz="2200" dirty="0"/>
              <a:t>:</a:t>
            </a:r>
          </a:p>
          <a:p>
            <a:pPr marL="800100" lvl="1" indent="-342900">
              <a:buFont typeface="Wingdings" pitchFamily="2" charset="2"/>
              <a:buChar char="Ø"/>
            </a:pPr>
            <a:r>
              <a:rPr lang="pl-PL" sz="2200" dirty="0"/>
              <a:t>Hitnu zaštitu sačuvanih podataka o saobraćaju</a:t>
            </a:r>
            <a:endParaRPr lang="en-US" sz="2200" dirty="0"/>
          </a:p>
          <a:p>
            <a:pPr marL="800100" lvl="1" indent="-342900" algn="just">
              <a:buFont typeface="Wingdings" pitchFamily="2" charset="2"/>
              <a:buChar char="Ø"/>
            </a:pPr>
            <a:r>
              <a:rPr lang="en-US" sz="2200" dirty="0" err="1"/>
              <a:t>Hitn</a:t>
            </a:r>
            <a:r>
              <a:rPr lang="sr-Latn-RS" sz="2200" dirty="0"/>
              <a:t>u</a:t>
            </a:r>
            <a:r>
              <a:rPr lang="en-US" sz="2200" dirty="0"/>
              <a:t> </a:t>
            </a:r>
            <a:r>
              <a:rPr lang="en-US" sz="2200" dirty="0" err="1"/>
              <a:t>zaštit</a:t>
            </a:r>
            <a:r>
              <a:rPr lang="sr-Latn-RS" sz="2200" dirty="0"/>
              <a:t>u</a:t>
            </a:r>
            <a:r>
              <a:rPr lang="en-US" sz="2200" dirty="0"/>
              <a:t> </a:t>
            </a:r>
            <a:r>
              <a:rPr lang="en-US" sz="2200" dirty="0" err="1"/>
              <a:t>i</a:t>
            </a:r>
            <a:r>
              <a:rPr lang="en-US" sz="2200" dirty="0"/>
              <a:t> </a:t>
            </a:r>
            <a:r>
              <a:rPr lang="en-US" sz="2200" dirty="0" err="1"/>
              <a:t>delimično</a:t>
            </a:r>
            <a:r>
              <a:rPr lang="en-US" sz="2200" dirty="0"/>
              <a:t> </a:t>
            </a:r>
            <a:r>
              <a:rPr lang="en-US" sz="2200" dirty="0" err="1"/>
              <a:t>otkrivanje</a:t>
            </a:r>
            <a:r>
              <a:rPr lang="en-US" sz="2200" dirty="0"/>
              <a:t> </a:t>
            </a:r>
            <a:r>
              <a:rPr lang="en-US" sz="2200" dirty="0" err="1"/>
              <a:t>podataka</a:t>
            </a:r>
            <a:r>
              <a:rPr lang="en-US" sz="2200" dirty="0"/>
              <a:t> o </a:t>
            </a:r>
            <a:r>
              <a:rPr lang="en-US" sz="2200" dirty="0" err="1"/>
              <a:t>saobraćaju</a:t>
            </a:r>
            <a:endParaRPr lang="en-US" sz="2200" dirty="0"/>
          </a:p>
          <a:p>
            <a:pPr marL="800100" lvl="1" indent="-342900" algn="just">
              <a:buFont typeface="Wingdings" pitchFamily="2" charset="2"/>
              <a:buChar char="Ø"/>
            </a:pPr>
            <a:r>
              <a:rPr lang="sr-Latn-RS" sz="2200" b="1" dirty="0"/>
              <a:t>Naredbu za dostavljanje podataka</a:t>
            </a:r>
            <a:endParaRPr lang="en-GB" sz="2200" b="1" dirty="0"/>
          </a:p>
          <a:p>
            <a:pPr marL="800100" lvl="1" indent="-342900" algn="just">
              <a:buFont typeface="Wingdings" pitchFamily="2" charset="2"/>
              <a:buChar char="Ø"/>
            </a:pPr>
            <a:r>
              <a:rPr lang="sr-Latn-RS" sz="2200" dirty="0"/>
              <a:t>Pretraživanje i zaplenu</a:t>
            </a:r>
            <a:endParaRPr lang="en-GB" sz="2200" dirty="0"/>
          </a:p>
          <a:p>
            <a:pPr marL="800100" lvl="1" indent="-342900" algn="just">
              <a:buFont typeface="Wingdings" pitchFamily="2" charset="2"/>
              <a:buChar char="Ø"/>
            </a:pPr>
            <a:r>
              <a:rPr lang="pl-PL" sz="2200" dirty="0"/>
              <a:t>Prikupljanje podataka o saobraćaju u realnom vremenu</a:t>
            </a:r>
            <a:endParaRPr lang="en-GB" sz="2200" dirty="0"/>
          </a:p>
          <a:p>
            <a:pPr marL="800100" lvl="1" indent="-342900" algn="just">
              <a:buFont typeface="Wingdings" pitchFamily="2" charset="2"/>
              <a:buChar char="Ø"/>
            </a:pPr>
            <a:r>
              <a:rPr lang="en-GB" sz="2200" dirty="0" err="1"/>
              <a:t>Presretanje</a:t>
            </a:r>
            <a:r>
              <a:rPr lang="en-GB" sz="2200" dirty="0"/>
              <a:t> </a:t>
            </a:r>
            <a:r>
              <a:rPr lang="en-GB" sz="2200" dirty="0" err="1"/>
              <a:t>podataka</a:t>
            </a:r>
            <a:r>
              <a:rPr lang="en-GB" sz="2200" dirty="0"/>
              <a:t> </a:t>
            </a:r>
            <a:r>
              <a:rPr lang="en-GB" sz="2200" dirty="0" err="1"/>
              <a:t>iz</a:t>
            </a:r>
            <a:r>
              <a:rPr lang="en-GB" sz="2200" dirty="0"/>
              <a:t> </a:t>
            </a:r>
            <a:r>
              <a:rPr lang="en-GB" sz="2200" dirty="0" err="1"/>
              <a:t>sadržaja</a:t>
            </a:r>
            <a:r>
              <a:rPr lang="en-GB" sz="2200" dirty="0"/>
              <a:t> </a:t>
            </a:r>
          </a:p>
          <a:p>
            <a:pPr marL="800100" lvl="1" indent="-342900" algn="just">
              <a:buFont typeface="Wingdings" pitchFamily="2" charset="2"/>
              <a:buChar char="Ø"/>
            </a:pPr>
            <a:endParaRPr lang="en-GB" sz="2200" dirty="0"/>
          </a:p>
        </p:txBody>
      </p:sp>
      <p:sp>
        <p:nvSpPr>
          <p:cNvPr id="6" name="Rectangle 5">
            <a:extLst>
              <a:ext uri="{FF2B5EF4-FFF2-40B4-BE49-F238E27FC236}">
                <a16:creationId xmlns:a16="http://schemas.microsoft.com/office/drawing/2014/main" id="{524B6456-681F-2F44-A01A-AD3514E81BD2}"/>
              </a:ext>
            </a:extLst>
          </p:cNvPr>
          <p:cNvSpPr/>
          <p:nvPr/>
        </p:nvSpPr>
        <p:spPr>
          <a:xfrm>
            <a:off x="4591455" y="971137"/>
            <a:ext cx="4572000" cy="5262979"/>
          </a:xfrm>
          <a:prstGeom prst="rect">
            <a:avLst/>
          </a:prstGeom>
        </p:spPr>
        <p:txBody>
          <a:bodyPr>
            <a:spAutoFit/>
          </a:bodyPr>
          <a:lstStyle/>
          <a:p>
            <a:pPr marL="342900" indent="-342900">
              <a:buFont typeface="Wingdings" pitchFamily="2" charset="2"/>
              <a:buChar char="ü"/>
            </a:pPr>
            <a:r>
              <a:rPr lang="sr-Latn-RS" sz="2100" dirty="0"/>
              <a:t>Neka</a:t>
            </a:r>
            <a:r>
              <a:rPr lang="en-GB" sz="2100" dirty="0"/>
              <a:t> </a:t>
            </a:r>
            <a:r>
              <a:rPr lang="en-GB" sz="2100" dirty="0" err="1"/>
              <a:t>procesna</a:t>
            </a:r>
            <a:r>
              <a:rPr lang="en-GB" sz="2100" dirty="0"/>
              <a:t> </a:t>
            </a:r>
            <a:r>
              <a:rPr lang="en-GB" sz="2100" dirty="0" err="1"/>
              <a:t>ovlašćenja</a:t>
            </a:r>
            <a:r>
              <a:rPr lang="en-GB" sz="2100" dirty="0"/>
              <a:t> </a:t>
            </a:r>
            <a:r>
              <a:rPr lang="sr-Latn-RS" sz="2100" dirty="0"/>
              <a:t>predstavljaju veliko opterećenje</a:t>
            </a:r>
            <a:r>
              <a:rPr lang="en-GB" sz="2100" dirty="0"/>
              <a:t> za </a:t>
            </a:r>
            <a:r>
              <a:rPr lang="en-GB" sz="2100" dirty="0" err="1"/>
              <a:t>davaoce</a:t>
            </a:r>
            <a:r>
              <a:rPr lang="en-GB" sz="2100" dirty="0"/>
              <a:t> </a:t>
            </a:r>
            <a:r>
              <a:rPr lang="en-GB" sz="2100" dirty="0" err="1"/>
              <a:t>usluga</a:t>
            </a:r>
            <a:r>
              <a:rPr lang="en-GB" sz="2100" dirty="0"/>
              <a:t> </a:t>
            </a:r>
          </a:p>
          <a:p>
            <a:pPr marL="342900" indent="-342900">
              <a:buFont typeface="Wingdings" pitchFamily="2" charset="2"/>
              <a:buChar char="ü"/>
            </a:pPr>
            <a:endParaRPr lang="en-GB" sz="2100" dirty="0"/>
          </a:p>
          <a:p>
            <a:pPr marL="342900" indent="-342900">
              <a:buFont typeface="Wingdings" pitchFamily="2" charset="2"/>
              <a:buChar char="ü"/>
            </a:pPr>
            <a:r>
              <a:rPr lang="sr-Latn-RS" sz="2100" dirty="0"/>
              <a:t>Naredbe za dostavljanje podataka</a:t>
            </a:r>
            <a:r>
              <a:rPr lang="en-GB" sz="2100" dirty="0"/>
              <a:t> </a:t>
            </a:r>
            <a:r>
              <a:rPr lang="sr-Latn-RS" sz="2100" dirty="0"/>
              <a:t>su preferencijalni metod </a:t>
            </a:r>
            <a:r>
              <a:rPr lang="en-GB" sz="2100" dirty="0" err="1"/>
              <a:t>saradnj</a:t>
            </a:r>
            <a:r>
              <a:rPr lang="sr-Latn-RS" sz="2100" dirty="0"/>
              <a:t>e</a:t>
            </a:r>
            <a:r>
              <a:rPr lang="en-GB" sz="2100" dirty="0"/>
              <a:t> </a:t>
            </a:r>
            <a:r>
              <a:rPr lang="en-GB" sz="2100" dirty="0" err="1"/>
              <a:t>sa</a:t>
            </a:r>
            <a:r>
              <a:rPr lang="en-GB" sz="2100" dirty="0"/>
              <a:t> </a:t>
            </a:r>
            <a:r>
              <a:rPr lang="en-GB" sz="2100" dirty="0" err="1"/>
              <a:t>domaćim</a:t>
            </a:r>
            <a:r>
              <a:rPr lang="en-GB" sz="2100" dirty="0"/>
              <a:t> </a:t>
            </a:r>
            <a:r>
              <a:rPr lang="en-GB" sz="2100" dirty="0" err="1"/>
              <a:t>davaocima</a:t>
            </a:r>
            <a:r>
              <a:rPr lang="en-GB" sz="2100" dirty="0"/>
              <a:t> </a:t>
            </a:r>
            <a:r>
              <a:rPr lang="en-GB" sz="2100" dirty="0" err="1"/>
              <a:t>usluga</a:t>
            </a:r>
            <a:endParaRPr lang="en-GB" sz="2100" dirty="0"/>
          </a:p>
          <a:p>
            <a:pPr marL="342900" indent="-342900">
              <a:buFont typeface="Wingdings" pitchFamily="2" charset="2"/>
              <a:buChar char="ü"/>
            </a:pPr>
            <a:endParaRPr lang="en-GB" sz="2100" dirty="0"/>
          </a:p>
          <a:p>
            <a:pPr marL="342900" indent="-342900">
              <a:buFont typeface="Wingdings" pitchFamily="2" charset="2"/>
              <a:buChar char="ü"/>
            </a:pPr>
            <a:r>
              <a:rPr lang="sr-Latn-RS" sz="2100" dirty="0"/>
              <a:t>P</a:t>
            </a:r>
            <a:r>
              <a:rPr lang="en-GB" sz="2100" dirty="0" err="1"/>
              <a:t>rivatni</a:t>
            </a:r>
            <a:r>
              <a:rPr lang="en-GB" sz="2100" dirty="0"/>
              <a:t> </a:t>
            </a:r>
            <a:r>
              <a:rPr lang="en-GB" sz="2100" dirty="0" err="1"/>
              <a:t>sektor</a:t>
            </a:r>
            <a:r>
              <a:rPr lang="en-GB" sz="2100" dirty="0"/>
              <a:t> </a:t>
            </a:r>
            <a:r>
              <a:rPr lang="sr-Latn-RS" sz="2100" dirty="0"/>
              <a:t>ima</a:t>
            </a:r>
            <a:r>
              <a:rPr lang="en-GB" sz="2100" dirty="0"/>
              <a:t> </a:t>
            </a:r>
            <a:r>
              <a:rPr lang="en-GB" sz="2100" dirty="0" err="1"/>
              <a:t>ugovorn</a:t>
            </a:r>
            <a:r>
              <a:rPr lang="sr-Latn-RS" sz="2100" dirty="0"/>
              <a:t>e</a:t>
            </a:r>
            <a:r>
              <a:rPr lang="en-GB" sz="2100" dirty="0"/>
              <a:t> </a:t>
            </a:r>
            <a:r>
              <a:rPr lang="en-GB" sz="2100" dirty="0" err="1"/>
              <a:t>i</a:t>
            </a:r>
            <a:r>
              <a:rPr lang="en-GB" sz="2100" dirty="0"/>
              <a:t> </a:t>
            </a:r>
            <a:r>
              <a:rPr lang="en-GB" sz="2100" dirty="0" err="1"/>
              <a:t>vanugovorn</a:t>
            </a:r>
            <a:r>
              <a:rPr lang="sr-Latn-RS" sz="2100" dirty="0"/>
              <a:t>e obaveze u pogledu privatnosti</a:t>
            </a:r>
            <a:endParaRPr lang="en-GB" sz="2100" dirty="0"/>
          </a:p>
          <a:p>
            <a:pPr marL="342900" indent="-342900">
              <a:buFont typeface="Wingdings" pitchFamily="2" charset="2"/>
              <a:buChar char="ü"/>
            </a:pPr>
            <a:endParaRPr lang="en-GB" sz="2100" dirty="0"/>
          </a:p>
          <a:p>
            <a:pPr marL="342900" indent="-342900">
              <a:buFont typeface="Wingdings" pitchFamily="2" charset="2"/>
              <a:buChar char="ü"/>
            </a:pPr>
            <a:r>
              <a:rPr lang="sr-Latn-RS" sz="2100" dirty="0"/>
              <a:t>Naredbe za dostavljanje podataka</a:t>
            </a:r>
            <a:r>
              <a:rPr lang="en-GB" sz="2100" dirty="0"/>
              <a:t> </a:t>
            </a:r>
            <a:r>
              <a:rPr lang="sr-Latn-RS" sz="2100" dirty="0"/>
              <a:t>obezbeđuju pravni osnov za pružanje pomoći i saradnju bez odgovornosti</a:t>
            </a:r>
            <a:endParaRPr lang="en-GB" sz="2100" dirty="0"/>
          </a:p>
        </p:txBody>
      </p:sp>
    </p:spTree>
    <p:extLst>
      <p:ext uri="{BB962C8B-B14F-4D97-AF65-F5344CB8AC3E}">
        <p14:creationId xmlns:p14="http://schemas.microsoft.com/office/powerpoint/2010/main" val="118904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Naredbe za dostavljanje podataka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55312"/>
          </a:xfrm>
          <a:prstGeom prst="rect">
            <a:avLst/>
          </a:prstGeom>
        </p:spPr>
        <p:txBody>
          <a:bodyPr wrap="square">
            <a:spAutoFit/>
          </a:bodyPr>
          <a:lstStyle/>
          <a:p>
            <a:pPr marL="342900" indent="-342900" algn="just">
              <a:buFont typeface="Wingdings" pitchFamily="2" charset="2"/>
              <a:buChar char="Ø"/>
            </a:pPr>
            <a:r>
              <a:rPr lang="sr-Latn-RS" sz="1900" b="1" dirty="0"/>
              <a:t>Član</a:t>
            </a:r>
            <a:r>
              <a:rPr lang="en-US" sz="1900" b="1" dirty="0"/>
              <a:t> 18 – </a:t>
            </a:r>
            <a:r>
              <a:rPr lang="sr-Latn-RS" sz="1900" b="1" dirty="0"/>
              <a:t>N</a:t>
            </a:r>
            <a:r>
              <a:rPr lang="en-US" sz="1900" b="1" dirty="0" err="1"/>
              <a:t>aredba</a:t>
            </a:r>
            <a:r>
              <a:rPr lang="sr-Latn-RS" sz="1900" b="1" dirty="0"/>
              <a:t> za dostavljanje podataka</a:t>
            </a:r>
            <a:endParaRPr lang="en-US" sz="1900" b="1" dirty="0"/>
          </a:p>
          <a:p>
            <a:pPr algn="just"/>
            <a:r>
              <a:rPr lang="en-US" sz="1900" dirty="0"/>
              <a:t>1 </a:t>
            </a:r>
            <a:r>
              <a:rPr lang="en-US" sz="1900" dirty="0" err="1"/>
              <a:t>Svaka</a:t>
            </a:r>
            <a:r>
              <a:rPr lang="en-US" sz="1900" dirty="0"/>
              <a:t> </a:t>
            </a:r>
            <a:r>
              <a:rPr lang="en-US" sz="1900" dirty="0" err="1"/>
              <a:t>Strana</a:t>
            </a:r>
            <a:r>
              <a:rPr lang="en-US" sz="1900" dirty="0"/>
              <a:t> </a:t>
            </a:r>
            <a:r>
              <a:rPr lang="en-US" sz="1900" dirty="0" err="1"/>
              <a:t>ugovornica</a:t>
            </a:r>
            <a:r>
              <a:rPr lang="en-US" sz="1900" dirty="0"/>
              <a:t> </a:t>
            </a:r>
            <a:r>
              <a:rPr lang="en-US" sz="1900" dirty="0" err="1"/>
              <a:t>treba</a:t>
            </a:r>
            <a:r>
              <a:rPr lang="en-US" sz="1900" dirty="0"/>
              <a:t> da </a:t>
            </a:r>
            <a:r>
              <a:rPr lang="en-US" sz="1900" dirty="0" err="1"/>
              <a:t>usvoji</a:t>
            </a:r>
            <a:r>
              <a:rPr lang="en-US" sz="1900" dirty="0"/>
              <a:t> </a:t>
            </a:r>
            <a:r>
              <a:rPr lang="en-US" sz="1900" dirty="0" err="1"/>
              <a:t>zakonodavne</a:t>
            </a:r>
            <a:r>
              <a:rPr lang="en-US" sz="1900" dirty="0"/>
              <a:t> </a:t>
            </a:r>
            <a:r>
              <a:rPr lang="en-US" sz="1900" dirty="0" err="1"/>
              <a:t>i</a:t>
            </a:r>
            <a:r>
              <a:rPr lang="en-US" sz="1900" dirty="0"/>
              <a:t> </a:t>
            </a:r>
            <a:r>
              <a:rPr lang="en-US" sz="1900" dirty="0" err="1"/>
              <a:t>druge</a:t>
            </a:r>
            <a:r>
              <a:rPr lang="en-US" sz="1900" dirty="0"/>
              <a:t> mere, </a:t>
            </a:r>
            <a:r>
              <a:rPr lang="en-US" sz="1900" dirty="0" err="1"/>
              <a:t>neophodne</a:t>
            </a:r>
            <a:r>
              <a:rPr lang="en-US" sz="1900" dirty="0"/>
              <a:t> da bi </a:t>
            </a:r>
            <a:r>
              <a:rPr lang="en-US" sz="1900" dirty="0" err="1"/>
              <a:t>svoje</a:t>
            </a:r>
            <a:r>
              <a:rPr lang="en-US" sz="1900" dirty="0"/>
              <a:t> </a:t>
            </a:r>
            <a:r>
              <a:rPr lang="en-US" sz="1900" dirty="0" err="1"/>
              <a:t>nadležne</a:t>
            </a:r>
            <a:r>
              <a:rPr lang="en-US" sz="1900" dirty="0"/>
              <a:t> </a:t>
            </a:r>
            <a:r>
              <a:rPr lang="en-US" sz="1900" dirty="0" err="1"/>
              <a:t>organe</a:t>
            </a:r>
            <a:r>
              <a:rPr lang="en-US" sz="1900" dirty="0"/>
              <a:t> </a:t>
            </a:r>
            <a:r>
              <a:rPr lang="en-US" sz="1900" dirty="0" err="1"/>
              <a:t>ovlastila</a:t>
            </a:r>
            <a:r>
              <a:rPr lang="en-US" sz="1900" dirty="0"/>
              <a:t> da </a:t>
            </a:r>
            <a:r>
              <a:rPr lang="en-US" sz="1900" dirty="0" err="1"/>
              <a:t>mogu</a:t>
            </a:r>
            <a:r>
              <a:rPr lang="en-US" sz="1900" dirty="0"/>
              <a:t> da </a:t>
            </a:r>
            <a:r>
              <a:rPr lang="en-US" sz="1900" dirty="0" err="1"/>
              <a:t>narede</a:t>
            </a:r>
            <a:r>
              <a:rPr lang="en-US" sz="1900" dirty="0"/>
              <a:t>: </a:t>
            </a:r>
          </a:p>
          <a:p>
            <a:pPr algn="just"/>
            <a:r>
              <a:rPr lang="en-US" sz="1900" dirty="0"/>
              <a:t>a) </a:t>
            </a:r>
            <a:r>
              <a:rPr lang="en-US" sz="1900" b="1" dirty="0" err="1">
                <a:solidFill>
                  <a:srgbClr val="FF0000"/>
                </a:solidFill>
              </a:rPr>
              <a:t>licu</a:t>
            </a:r>
            <a:r>
              <a:rPr lang="en-US" sz="1900" b="1" dirty="0">
                <a:solidFill>
                  <a:srgbClr val="FF0000"/>
                </a:solidFill>
              </a:rPr>
              <a:t> </a:t>
            </a:r>
            <a:r>
              <a:rPr lang="en-US" sz="1900" b="1" dirty="0" err="1">
                <a:solidFill>
                  <a:srgbClr val="FF0000"/>
                </a:solidFill>
              </a:rPr>
              <a:t>na</a:t>
            </a:r>
            <a:r>
              <a:rPr lang="en-US" sz="1900" b="1" dirty="0">
                <a:solidFill>
                  <a:srgbClr val="FF0000"/>
                </a:solidFill>
              </a:rPr>
              <a:t> </a:t>
            </a:r>
            <a:r>
              <a:rPr lang="en-US" sz="1900" b="1" dirty="0" err="1">
                <a:solidFill>
                  <a:srgbClr val="FF0000"/>
                </a:solidFill>
              </a:rPr>
              <a:t>svojoj</a:t>
            </a:r>
            <a:r>
              <a:rPr lang="en-US" sz="1900" b="1" dirty="0">
                <a:solidFill>
                  <a:srgbClr val="FF0000"/>
                </a:solidFill>
              </a:rPr>
              <a:t> </a:t>
            </a:r>
            <a:r>
              <a:rPr lang="en-US" sz="1900" b="1" dirty="0" err="1">
                <a:solidFill>
                  <a:srgbClr val="FF0000"/>
                </a:solidFill>
              </a:rPr>
              <a:t>teritoriji</a:t>
            </a:r>
            <a:r>
              <a:rPr lang="en-US" sz="1900" dirty="0"/>
              <a:t>, da </a:t>
            </a:r>
            <a:r>
              <a:rPr lang="en-US" sz="1900" dirty="0" err="1"/>
              <a:t>preda</a:t>
            </a:r>
            <a:r>
              <a:rPr lang="en-US" sz="1900" dirty="0"/>
              <a:t> </a:t>
            </a:r>
            <a:r>
              <a:rPr lang="en-US" sz="1900" dirty="0" err="1"/>
              <a:t>određene</a:t>
            </a:r>
            <a:r>
              <a:rPr lang="en-US" sz="1900" dirty="0"/>
              <a:t> </a:t>
            </a:r>
            <a:r>
              <a:rPr lang="en-US" sz="1900" dirty="0" err="1"/>
              <a:t>računarske</a:t>
            </a:r>
            <a:r>
              <a:rPr lang="en-US" sz="1900" dirty="0"/>
              <a:t> </a:t>
            </a:r>
            <a:r>
              <a:rPr lang="en-US" sz="1900" dirty="0" err="1"/>
              <a:t>podatke</a:t>
            </a:r>
            <a:r>
              <a:rPr lang="en-US" sz="1900" dirty="0"/>
              <a:t> </a:t>
            </a:r>
            <a:r>
              <a:rPr lang="en-US" sz="1900" dirty="0" err="1"/>
              <a:t>koje</a:t>
            </a:r>
            <a:r>
              <a:rPr lang="en-US" sz="1900" dirty="0"/>
              <a:t> </a:t>
            </a:r>
            <a:r>
              <a:rPr lang="en-US" sz="1900" dirty="0" err="1"/>
              <a:t>poseduje</a:t>
            </a:r>
            <a:r>
              <a:rPr lang="en-US" sz="1900" dirty="0"/>
              <a:t> </a:t>
            </a:r>
            <a:r>
              <a:rPr lang="en-US" sz="1900" dirty="0" err="1"/>
              <a:t>ili</a:t>
            </a:r>
            <a:r>
              <a:rPr lang="en-US" sz="1900" dirty="0"/>
              <a:t> </a:t>
            </a:r>
            <a:r>
              <a:rPr lang="en-US" sz="1900" dirty="0" err="1"/>
              <a:t>kontroliše</a:t>
            </a:r>
            <a:r>
              <a:rPr lang="en-US" sz="1900" dirty="0"/>
              <a:t>, a koji </a:t>
            </a:r>
            <a:r>
              <a:rPr lang="en-US" sz="1900" dirty="0" err="1"/>
              <a:t>su</a:t>
            </a:r>
            <a:r>
              <a:rPr lang="en-US" sz="1900" dirty="0"/>
              <a:t> </a:t>
            </a:r>
            <a:r>
              <a:rPr lang="en-US" sz="1900" dirty="0" err="1"/>
              <a:t>sačuvani</a:t>
            </a:r>
            <a:r>
              <a:rPr lang="en-US" sz="1900" dirty="0"/>
              <a:t> u </a:t>
            </a:r>
            <a:r>
              <a:rPr lang="en-US" sz="1900" dirty="0" err="1"/>
              <a:t>računarskom</a:t>
            </a:r>
            <a:r>
              <a:rPr lang="en-US" sz="1900" dirty="0"/>
              <a:t> </a:t>
            </a:r>
            <a:r>
              <a:rPr lang="en-US" sz="1900" dirty="0" err="1"/>
              <a:t>sistemu</a:t>
            </a:r>
            <a:r>
              <a:rPr lang="en-US" sz="1900" dirty="0"/>
              <a:t> </a:t>
            </a:r>
            <a:r>
              <a:rPr lang="en-US" sz="1900" dirty="0" err="1"/>
              <a:t>ili</a:t>
            </a:r>
            <a:r>
              <a:rPr lang="en-US" sz="1900" dirty="0"/>
              <a:t> </a:t>
            </a:r>
            <a:r>
              <a:rPr lang="en-US" sz="1900" dirty="0" err="1"/>
              <a:t>na</a:t>
            </a:r>
            <a:r>
              <a:rPr lang="en-US" sz="1900" dirty="0"/>
              <a:t> </a:t>
            </a:r>
            <a:r>
              <a:rPr lang="en-US" sz="1900" dirty="0" err="1"/>
              <a:t>medijumu</a:t>
            </a:r>
            <a:r>
              <a:rPr lang="en-US" sz="1900" dirty="0"/>
              <a:t> za </a:t>
            </a:r>
            <a:r>
              <a:rPr lang="en-US" sz="1900" dirty="0" err="1"/>
              <a:t>čuvanje</a:t>
            </a:r>
            <a:r>
              <a:rPr lang="en-US" sz="1900" dirty="0"/>
              <a:t> </a:t>
            </a:r>
            <a:r>
              <a:rPr lang="en-US" sz="1900" dirty="0" err="1"/>
              <a:t>računarskih</a:t>
            </a:r>
            <a:r>
              <a:rPr lang="en-US" sz="1900" dirty="0"/>
              <a:t> </a:t>
            </a:r>
            <a:r>
              <a:rPr lang="en-US" sz="1900" dirty="0" err="1"/>
              <a:t>podataka</a:t>
            </a:r>
            <a:r>
              <a:rPr lang="en-US" sz="1900" dirty="0"/>
              <a:t>; </a:t>
            </a:r>
            <a:r>
              <a:rPr lang="en-US" sz="1900" dirty="0" err="1"/>
              <a:t>i</a:t>
            </a:r>
            <a:r>
              <a:rPr lang="en-US" sz="1900" dirty="0"/>
              <a:t> </a:t>
            </a:r>
          </a:p>
          <a:p>
            <a:pPr algn="just"/>
            <a:r>
              <a:rPr lang="en-US" sz="1900" dirty="0"/>
              <a:t>b) </a:t>
            </a:r>
            <a:r>
              <a:rPr lang="en-US" sz="1900" dirty="0" err="1"/>
              <a:t>davaocu</a:t>
            </a:r>
            <a:r>
              <a:rPr lang="en-US" sz="1900" dirty="0"/>
              <a:t> </a:t>
            </a:r>
            <a:r>
              <a:rPr lang="en-US" sz="1900" dirty="0" err="1"/>
              <a:t>usluga</a:t>
            </a:r>
            <a:r>
              <a:rPr lang="en-US" sz="1900" dirty="0"/>
              <a:t> koji </a:t>
            </a:r>
            <a:r>
              <a:rPr lang="en-US" sz="1900" dirty="0" err="1"/>
              <a:t>svoje</a:t>
            </a:r>
            <a:r>
              <a:rPr lang="en-US" sz="1900" dirty="0"/>
              <a:t> </a:t>
            </a:r>
            <a:r>
              <a:rPr lang="en-US" sz="1900" dirty="0" err="1"/>
              <a:t>usluge</a:t>
            </a:r>
            <a:r>
              <a:rPr lang="en-US" sz="1900" dirty="0"/>
              <a:t> </a:t>
            </a:r>
            <a:r>
              <a:rPr lang="en-US" sz="1900" dirty="0" err="1"/>
              <a:t>pruža</a:t>
            </a:r>
            <a:r>
              <a:rPr lang="en-US" sz="1900" dirty="0"/>
              <a:t> </a:t>
            </a:r>
            <a:r>
              <a:rPr lang="en-US" sz="1900" dirty="0" err="1"/>
              <a:t>na</a:t>
            </a:r>
            <a:r>
              <a:rPr lang="en-US" sz="1900" dirty="0"/>
              <a:t> </a:t>
            </a:r>
            <a:r>
              <a:rPr lang="en-US" sz="1900" dirty="0" err="1"/>
              <a:t>teritoriji</a:t>
            </a:r>
            <a:r>
              <a:rPr lang="en-US" sz="1900" dirty="0"/>
              <a:t> </a:t>
            </a:r>
            <a:r>
              <a:rPr lang="en-US" sz="1900" dirty="0" err="1"/>
              <a:t>strane</a:t>
            </a:r>
            <a:r>
              <a:rPr lang="en-US" sz="1900" dirty="0"/>
              <a:t> </a:t>
            </a:r>
            <a:r>
              <a:rPr lang="en-US" sz="1900" dirty="0" err="1"/>
              <a:t>ugovornice</a:t>
            </a:r>
            <a:r>
              <a:rPr lang="en-US" sz="1900" dirty="0"/>
              <a:t>, da </a:t>
            </a:r>
            <a:r>
              <a:rPr lang="en-US" sz="1900" dirty="0" err="1"/>
              <a:t>preda</a:t>
            </a:r>
            <a:r>
              <a:rPr lang="en-US" sz="1900" dirty="0"/>
              <a:t> </a:t>
            </a:r>
            <a:r>
              <a:rPr lang="en-US" sz="1900" dirty="0" err="1"/>
              <a:t>podatke</a:t>
            </a:r>
            <a:r>
              <a:rPr lang="en-US" sz="1900" dirty="0"/>
              <a:t> o </a:t>
            </a:r>
            <a:r>
              <a:rPr lang="en-US" sz="1900" dirty="0" err="1"/>
              <a:t>pretplatniku</a:t>
            </a:r>
            <a:r>
              <a:rPr lang="en-US" sz="1900" dirty="0"/>
              <a:t> koji se </a:t>
            </a:r>
            <a:r>
              <a:rPr lang="en-US" sz="1900" dirty="0" err="1"/>
              <a:t>odnose</a:t>
            </a:r>
            <a:r>
              <a:rPr lang="en-US" sz="1900" dirty="0"/>
              <a:t> </a:t>
            </a:r>
            <a:r>
              <a:rPr lang="en-US" sz="1900" dirty="0" err="1"/>
              <a:t>na</a:t>
            </a:r>
            <a:r>
              <a:rPr lang="en-US" sz="1900" dirty="0"/>
              <a:t> </a:t>
            </a:r>
            <a:r>
              <a:rPr lang="en-US" sz="1900" dirty="0" err="1"/>
              <a:t>usluge</a:t>
            </a:r>
            <a:r>
              <a:rPr lang="en-US" sz="1900" dirty="0"/>
              <a:t> </a:t>
            </a:r>
            <a:r>
              <a:rPr lang="en-US" sz="1900" dirty="0" err="1"/>
              <a:t>koje</a:t>
            </a:r>
            <a:r>
              <a:rPr lang="en-US" sz="1900" dirty="0"/>
              <a:t> taj </a:t>
            </a:r>
            <a:r>
              <a:rPr lang="en-US" sz="1900" dirty="0" err="1"/>
              <a:t>davalac</a:t>
            </a:r>
            <a:r>
              <a:rPr lang="en-US" sz="1900" dirty="0"/>
              <a:t> </a:t>
            </a:r>
            <a:r>
              <a:rPr lang="en-US" sz="1900" dirty="0" err="1"/>
              <a:t>usluga</a:t>
            </a:r>
            <a:r>
              <a:rPr lang="en-US" sz="1900" dirty="0"/>
              <a:t> </a:t>
            </a:r>
            <a:r>
              <a:rPr lang="en-US" sz="1900" dirty="0" err="1"/>
              <a:t>poseduje</a:t>
            </a:r>
            <a:r>
              <a:rPr lang="en-US" sz="1900" dirty="0"/>
              <a:t> </a:t>
            </a:r>
            <a:r>
              <a:rPr lang="en-US" sz="1900" dirty="0" err="1"/>
              <a:t>ili</a:t>
            </a:r>
            <a:r>
              <a:rPr lang="en-US" sz="1900" dirty="0"/>
              <a:t> </a:t>
            </a:r>
            <a:r>
              <a:rPr lang="en-US" sz="1900" dirty="0" err="1"/>
              <a:t>kontroliše</a:t>
            </a:r>
            <a:endParaRPr lang="en-US" sz="1900" dirty="0"/>
          </a:p>
          <a:p>
            <a:pPr algn="just"/>
            <a:r>
              <a:rPr lang="en-US" sz="1900" dirty="0"/>
              <a:t>. </a:t>
            </a:r>
          </a:p>
        </p:txBody>
      </p:sp>
      <p:sp>
        <p:nvSpPr>
          <p:cNvPr id="6" name="Rectangle 5">
            <a:extLst>
              <a:ext uri="{FF2B5EF4-FFF2-40B4-BE49-F238E27FC236}">
                <a16:creationId xmlns:a16="http://schemas.microsoft.com/office/drawing/2014/main" id="{524B6456-681F-2F44-A01A-AD3514E81BD2}"/>
              </a:ext>
            </a:extLst>
          </p:cNvPr>
          <p:cNvSpPr/>
          <p:nvPr/>
        </p:nvSpPr>
        <p:spPr>
          <a:xfrm>
            <a:off x="4777273" y="1276964"/>
            <a:ext cx="4245183" cy="2031325"/>
          </a:xfrm>
          <a:prstGeom prst="rect">
            <a:avLst/>
          </a:prstGeom>
        </p:spPr>
        <p:txBody>
          <a:bodyPr wrap="square">
            <a:spAutoFit/>
          </a:bodyPr>
          <a:lstStyle/>
          <a:p>
            <a:pPr marL="342900" indent="-342900" algn="just">
              <a:buFont typeface="Wingdings" pitchFamily="2" charset="2"/>
              <a:buChar char="ü"/>
            </a:pPr>
            <a:r>
              <a:rPr lang="sr-Latn-RS" sz="2100" dirty="0"/>
              <a:t>Svako lice na teritoriji </a:t>
            </a:r>
            <a:r>
              <a:rPr lang="en-GB" sz="2100" dirty="0"/>
              <a:t>(</a:t>
            </a:r>
            <a:r>
              <a:rPr lang="sr-Latn-RS" sz="2100" dirty="0"/>
              <a:t>uključujući </a:t>
            </a:r>
            <a:r>
              <a:rPr lang="en-GB" sz="2100" dirty="0" err="1"/>
              <a:t>dava</a:t>
            </a:r>
            <a:r>
              <a:rPr lang="sr-Latn-RS" sz="2100" dirty="0"/>
              <a:t>o</a:t>
            </a:r>
            <a:r>
              <a:rPr lang="en-GB" sz="2100" dirty="0"/>
              <a:t>c</a:t>
            </a:r>
            <a:r>
              <a:rPr lang="sr-Latn-RS" sz="2100" dirty="0"/>
              <a:t>a</a:t>
            </a:r>
            <a:r>
              <a:rPr lang="en-GB" sz="2100" dirty="0"/>
              <a:t> </a:t>
            </a:r>
            <a:r>
              <a:rPr lang="en-GB" sz="2100" dirty="0" err="1"/>
              <a:t>usluge</a:t>
            </a:r>
            <a:r>
              <a:rPr lang="en-GB" sz="2100" dirty="0"/>
              <a:t>)</a:t>
            </a:r>
          </a:p>
          <a:p>
            <a:pPr marL="342900" indent="-342900" algn="just">
              <a:buFont typeface="Wingdings" pitchFamily="2" charset="2"/>
              <a:buChar char="ü"/>
            </a:pPr>
            <a:endParaRPr lang="en-GB" sz="2100" dirty="0"/>
          </a:p>
          <a:p>
            <a:pPr marL="342900" indent="-342900" algn="just">
              <a:buFont typeface="Wingdings" pitchFamily="2" charset="2"/>
              <a:buChar char="ü"/>
            </a:pPr>
            <a:r>
              <a:rPr lang="sr-Latn-RS" sz="2100" dirty="0"/>
              <a:t>Lokacija podataka nije relevantna</a:t>
            </a:r>
            <a:endParaRPr lang="en-GB" sz="2100" dirty="0"/>
          </a:p>
          <a:p>
            <a:pPr marL="342900" indent="-342900" algn="just">
              <a:buFont typeface="Wingdings" pitchFamily="2" charset="2"/>
              <a:buChar char="ü"/>
            </a:pPr>
            <a:endParaRPr lang="en-GB" sz="2100" dirty="0"/>
          </a:p>
        </p:txBody>
      </p:sp>
    </p:spTree>
    <p:extLst>
      <p:ext uri="{BB962C8B-B14F-4D97-AF65-F5344CB8AC3E}">
        <p14:creationId xmlns:p14="http://schemas.microsoft.com/office/powerpoint/2010/main" val="1877170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Naredbe za dostavljanje podataka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062924"/>
          </a:xfrm>
          <a:prstGeom prst="rect">
            <a:avLst/>
          </a:prstGeom>
        </p:spPr>
        <p:txBody>
          <a:bodyPr wrap="square">
            <a:spAutoFit/>
          </a:bodyPr>
          <a:lstStyle/>
          <a:p>
            <a:pPr marL="342900" indent="-342900" algn="just">
              <a:buFont typeface="Wingdings" pitchFamily="2" charset="2"/>
              <a:buChar char="Ø"/>
            </a:pPr>
            <a:r>
              <a:rPr lang="sr-Latn-RS" sz="1900" b="1" dirty="0"/>
              <a:t>Član 18 – naredba za dostavljanje podataka</a:t>
            </a:r>
          </a:p>
          <a:p>
            <a:pPr algn="just"/>
            <a:r>
              <a:rPr lang="sr-Latn-RS" sz="1900" dirty="0"/>
              <a:t>1 Svaka Strana </a:t>
            </a:r>
            <a:r>
              <a:rPr lang="sr-Latn-RS" sz="1900" dirty="0" err="1"/>
              <a:t>ugovornica</a:t>
            </a:r>
            <a:r>
              <a:rPr lang="sr-Latn-RS" sz="1900" dirty="0"/>
              <a:t> treba da usvoji zakonodavne i druge mere, neophodne da bi svoje nadležne organe ovlastila da mogu da narede: </a:t>
            </a:r>
          </a:p>
          <a:p>
            <a:pPr algn="just"/>
            <a:r>
              <a:rPr lang="sr-Latn-RS" sz="1900" dirty="0"/>
              <a:t>a) licu na svojoj teritoriji, da preda </a:t>
            </a:r>
            <a:r>
              <a:rPr lang="sr-Latn-RS" sz="1900" b="1" dirty="0">
                <a:solidFill>
                  <a:srgbClr val="FF0000"/>
                </a:solidFill>
              </a:rPr>
              <a:t>određene računarske podatke</a:t>
            </a:r>
            <a:r>
              <a:rPr lang="sr-Latn-RS" sz="1900" dirty="0"/>
              <a:t> koje poseduje ili kontroliše, a koji su sačuvani u računarskom sistemu ili na medijumu za čuvanje računarskih podataka; i </a:t>
            </a:r>
          </a:p>
          <a:p>
            <a:pPr algn="just"/>
            <a:r>
              <a:rPr lang="sr-Latn-RS" sz="1900" dirty="0"/>
              <a:t>b) davaocu usluga koji svoje usluge pruža na teritoriji strane </a:t>
            </a:r>
            <a:r>
              <a:rPr lang="sr-Latn-RS" sz="1900" dirty="0" err="1"/>
              <a:t>ugovornice</a:t>
            </a:r>
            <a:r>
              <a:rPr lang="sr-Latn-RS" sz="1900" dirty="0"/>
              <a:t>, da preda podatke o pretplatniku koji se odnose na usluge koje taj davalac usluga poseduje ili kontroliše. </a:t>
            </a:r>
          </a:p>
        </p:txBody>
      </p:sp>
      <p:sp>
        <p:nvSpPr>
          <p:cNvPr id="6" name="Rectangle 5">
            <a:extLst>
              <a:ext uri="{FF2B5EF4-FFF2-40B4-BE49-F238E27FC236}">
                <a16:creationId xmlns:a16="http://schemas.microsoft.com/office/drawing/2014/main" id="{524B6456-681F-2F44-A01A-AD3514E81BD2}"/>
              </a:ext>
            </a:extLst>
          </p:cNvPr>
          <p:cNvSpPr/>
          <p:nvPr/>
        </p:nvSpPr>
        <p:spPr>
          <a:xfrm>
            <a:off x="4777273" y="989546"/>
            <a:ext cx="4245183" cy="5632311"/>
          </a:xfrm>
          <a:prstGeom prst="rect">
            <a:avLst/>
          </a:prstGeom>
        </p:spPr>
        <p:txBody>
          <a:bodyPr wrap="square">
            <a:spAutoFit/>
          </a:bodyPr>
          <a:lstStyle/>
          <a:p>
            <a:pPr marL="342900" indent="-342900" algn="just">
              <a:buFont typeface="Wingdings" pitchFamily="2" charset="2"/>
              <a:buChar char="ü"/>
            </a:pPr>
            <a:r>
              <a:rPr lang="sr-Latn-RS" sz="2000" dirty="0"/>
              <a:t>Odnosi se na sve računarske podatke (o saobraćaju, iz sadržaja ili druge računarske podatke)</a:t>
            </a:r>
          </a:p>
          <a:p>
            <a:pPr marL="342900" indent="-342900" algn="just">
              <a:buFont typeface="Wingdings" pitchFamily="2" charset="2"/>
              <a:buChar char="ü"/>
            </a:pPr>
            <a:endParaRPr lang="sr-Latn-RS" sz="2000" dirty="0"/>
          </a:p>
          <a:p>
            <a:pPr marL="342900" indent="-342900" algn="just">
              <a:buFont typeface="Wingdings" pitchFamily="2" charset="2"/>
              <a:buChar char="ü"/>
            </a:pPr>
            <a:r>
              <a:rPr lang="sr-Latn-RS" sz="2000" dirty="0"/>
              <a:t>Naredbom se moraju odrediti podaci (ne mogu se tražiti svi bez razlike) </a:t>
            </a:r>
          </a:p>
          <a:p>
            <a:pPr marL="800100" lvl="1" indent="-342900" algn="just">
              <a:buFont typeface="Wingdings" pitchFamily="2" charset="2"/>
              <a:buChar char="ü"/>
            </a:pPr>
            <a:r>
              <a:rPr lang="sr-Latn-RS" sz="2000" dirty="0"/>
              <a:t>Dozvoljeno: da se naredi dostavljanje adrese elektronske pošte povezane sa konkretnim imenom</a:t>
            </a:r>
          </a:p>
          <a:p>
            <a:pPr marL="800100" lvl="1" indent="-342900" algn="just">
              <a:buFont typeface="Wingdings" pitchFamily="2" charset="2"/>
              <a:buChar char="ü"/>
            </a:pPr>
            <a:r>
              <a:rPr lang="sr-Latn-RS" sz="2000" dirty="0"/>
              <a:t>Nije dozvoljeno: da se naredi dostavljanje svih komunikacija elektronskom poštom tokom poslednje tri godine povezanih sa konkretnim imenom</a:t>
            </a:r>
          </a:p>
        </p:txBody>
      </p:sp>
    </p:spTree>
    <p:extLst>
      <p:ext uri="{BB962C8B-B14F-4D97-AF65-F5344CB8AC3E}">
        <p14:creationId xmlns:p14="http://schemas.microsoft.com/office/powerpoint/2010/main" val="706970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N</a:t>
            </a:r>
            <a:r>
              <a:rPr lang="en-GB" sz="3200" b="1" dirty="0" err="1"/>
              <a:t>aredbe</a:t>
            </a:r>
            <a:r>
              <a:rPr lang="en-GB" sz="3200" b="1" dirty="0"/>
              <a:t> za </a:t>
            </a:r>
            <a:r>
              <a:rPr lang="en-GB" sz="3200" b="1" dirty="0" err="1"/>
              <a:t>dostavljanje</a:t>
            </a:r>
            <a:r>
              <a:rPr lang="en-GB" sz="3200" b="1" dirty="0"/>
              <a:t> </a:t>
            </a:r>
            <a:r>
              <a:rPr lang="en-GB" sz="3200" b="1" dirty="0" err="1"/>
              <a:t>podataka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062924"/>
          </a:xfrm>
          <a:prstGeom prst="rect">
            <a:avLst/>
          </a:prstGeom>
        </p:spPr>
        <p:txBody>
          <a:bodyPr wrap="square">
            <a:spAutoFit/>
          </a:bodyPr>
          <a:lstStyle/>
          <a:p>
            <a:pPr marL="342900" indent="-342900" algn="just">
              <a:buFont typeface="Wingdings" pitchFamily="2" charset="2"/>
              <a:buChar char="Ø"/>
            </a:pPr>
            <a:r>
              <a:rPr lang="sr-Latn-RS" sz="1900" b="1" dirty="0"/>
              <a:t>Član 18 – Naredba za dostavljanje podataka</a:t>
            </a:r>
          </a:p>
          <a:p>
            <a:pPr algn="just"/>
            <a:r>
              <a:rPr lang="sr-Latn-RS" sz="1900" dirty="0"/>
              <a:t>1 Svaka Strana </a:t>
            </a:r>
            <a:r>
              <a:rPr lang="sr-Latn-RS" sz="1900" dirty="0" err="1"/>
              <a:t>ugovornica</a:t>
            </a:r>
            <a:r>
              <a:rPr lang="sr-Latn-RS" sz="1900" dirty="0"/>
              <a:t> treba da usvoji zakonodavne i druge mere, neophodne da bi svoje nadležne organe ovlastila da mogu da narede: </a:t>
            </a:r>
          </a:p>
          <a:p>
            <a:pPr algn="just"/>
            <a:r>
              <a:rPr lang="sr-Latn-RS" sz="1900" dirty="0"/>
              <a:t>a) licu na svojoj teritoriji, da preda određene računarske podatke </a:t>
            </a:r>
            <a:r>
              <a:rPr lang="sr-Latn-RS" sz="1900" b="1" dirty="0">
                <a:solidFill>
                  <a:srgbClr val="FF0000"/>
                </a:solidFill>
              </a:rPr>
              <a:t>koje poseduje ili kontroliše</a:t>
            </a:r>
            <a:r>
              <a:rPr lang="sr-Latn-RS" sz="1900" dirty="0"/>
              <a:t>, a koji su sačuvani u računarskom sistemu ili na medijumu za čuvanje računarskih podataka; i </a:t>
            </a:r>
          </a:p>
          <a:p>
            <a:pPr algn="just"/>
            <a:r>
              <a:rPr lang="sr-Latn-RS" sz="1900" dirty="0"/>
              <a:t>b) davaocu usluga koji svoje usluge pruža na teritoriji strane </a:t>
            </a:r>
            <a:r>
              <a:rPr lang="sr-Latn-RS" sz="1900" dirty="0" err="1"/>
              <a:t>ugovornice</a:t>
            </a:r>
            <a:r>
              <a:rPr lang="sr-Latn-RS" sz="1900" dirty="0"/>
              <a:t>, da preda podatke o pretplatniku koji se odnose na usluge koje taj davalac usluga poseduje ili kontroliše. </a:t>
            </a:r>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414945" cy="5262979"/>
          </a:xfrm>
          <a:prstGeom prst="rect">
            <a:avLst/>
          </a:prstGeom>
        </p:spPr>
        <p:txBody>
          <a:bodyPr wrap="square">
            <a:spAutoFit/>
          </a:bodyPr>
          <a:lstStyle/>
          <a:p>
            <a:pPr marL="342900" indent="-342900" algn="just">
              <a:buFont typeface="Wingdings" pitchFamily="2" charset="2"/>
              <a:buChar char="ü"/>
            </a:pPr>
            <a:r>
              <a:rPr lang="sr-Latn-RS" sz="2100" dirty="0"/>
              <a:t>D</a:t>
            </a:r>
            <a:r>
              <a:rPr lang="en-GB" sz="2100" dirty="0" err="1"/>
              <a:t>avalac</a:t>
            </a:r>
            <a:r>
              <a:rPr lang="en-GB" sz="2100" dirty="0"/>
              <a:t> </a:t>
            </a:r>
            <a:r>
              <a:rPr lang="en-GB" sz="2100" dirty="0" err="1"/>
              <a:t>usluge</a:t>
            </a:r>
            <a:r>
              <a:rPr lang="en-GB" sz="2100" dirty="0"/>
              <a:t> </a:t>
            </a:r>
            <a:r>
              <a:rPr lang="sr-Latn-RS" sz="2100" dirty="0"/>
              <a:t>može da bude ili u</a:t>
            </a:r>
            <a:r>
              <a:rPr lang="en-GB" sz="2100" dirty="0"/>
              <a:t>:</a:t>
            </a:r>
          </a:p>
          <a:p>
            <a:pPr marL="800100" lvl="1" indent="-342900" algn="just">
              <a:buFont typeface="Wingdings" pitchFamily="2" charset="2"/>
              <a:buChar char="ü"/>
            </a:pPr>
            <a:r>
              <a:rPr lang="sr-Latn-RS" sz="2100" dirty="0"/>
              <a:t>fizičkom posedu podataka</a:t>
            </a:r>
            <a:endParaRPr lang="en-GB" sz="2100" dirty="0"/>
          </a:p>
          <a:p>
            <a:pPr marL="800100" lvl="1" indent="-342900" algn="just">
              <a:buFont typeface="Wingdings" pitchFamily="2" charset="2"/>
              <a:buChar char="ü"/>
            </a:pPr>
            <a:r>
              <a:rPr lang="sr-Latn-RS" sz="2100" dirty="0"/>
              <a:t>posrednom posedu</a:t>
            </a:r>
            <a:r>
              <a:rPr lang="en-GB" sz="2100" dirty="0"/>
              <a:t> </a:t>
            </a:r>
            <a:r>
              <a:rPr lang="sr-Latn-RS" sz="2100" dirty="0"/>
              <a:t> podataka </a:t>
            </a:r>
            <a:r>
              <a:rPr lang="en-GB" sz="2100" dirty="0"/>
              <a:t>(</a:t>
            </a:r>
            <a:r>
              <a:rPr lang="sr-Latn-RS" sz="2100" dirty="0"/>
              <a:t>slobodna kontrola nad dostavljanjem podataka</a:t>
            </a:r>
            <a:r>
              <a:rPr lang="en-GB" sz="2100" dirty="0"/>
              <a:t>)</a:t>
            </a:r>
          </a:p>
          <a:p>
            <a:pPr marL="342900" indent="-342900" algn="just">
              <a:buFont typeface="Wingdings" pitchFamily="2" charset="2"/>
              <a:buChar char="ü"/>
            </a:pPr>
            <a:endParaRPr lang="en-GB" sz="2100" dirty="0"/>
          </a:p>
          <a:p>
            <a:pPr marL="342900" indent="-342900" algn="just">
              <a:buFont typeface="Wingdings" pitchFamily="2" charset="2"/>
              <a:buChar char="ü"/>
            </a:pPr>
            <a:r>
              <a:rPr lang="sr-Latn-RS" sz="2100" dirty="0"/>
              <a:t>Lokacija</a:t>
            </a:r>
            <a:r>
              <a:rPr lang="en-GB" sz="2100" dirty="0"/>
              <a:t> </a:t>
            </a:r>
            <a:r>
              <a:rPr lang="en-GB" sz="2100" dirty="0" err="1"/>
              <a:t>podataka</a:t>
            </a:r>
            <a:r>
              <a:rPr lang="en-GB" sz="2100" dirty="0"/>
              <a:t> </a:t>
            </a:r>
            <a:r>
              <a:rPr lang="sr-Latn-RS" sz="2100" dirty="0"/>
              <a:t>je irelevantna dok god ih kontroliše </a:t>
            </a:r>
            <a:r>
              <a:rPr lang="en-GB" sz="2100" dirty="0" err="1"/>
              <a:t>davalac</a:t>
            </a:r>
            <a:r>
              <a:rPr lang="en-GB" sz="2100" dirty="0"/>
              <a:t> </a:t>
            </a:r>
            <a:r>
              <a:rPr lang="en-GB" sz="2100" dirty="0" err="1"/>
              <a:t>usluge</a:t>
            </a:r>
            <a:r>
              <a:rPr lang="en-GB" sz="2100" dirty="0"/>
              <a:t> </a:t>
            </a:r>
            <a:r>
              <a:rPr lang="sr-Latn-RS" sz="2100" dirty="0"/>
              <a:t>na  teritoriji</a:t>
            </a:r>
            <a:r>
              <a:rPr lang="en-GB" sz="2100" dirty="0"/>
              <a:t> </a:t>
            </a:r>
          </a:p>
          <a:p>
            <a:pPr marL="342900" indent="-342900" algn="just">
              <a:buFont typeface="Wingdings" pitchFamily="2" charset="2"/>
              <a:buChar char="ü"/>
            </a:pPr>
            <a:endParaRPr lang="en-GB" sz="2100" dirty="0"/>
          </a:p>
          <a:p>
            <a:pPr marL="342900" indent="-342900" algn="just">
              <a:buFont typeface="Wingdings" pitchFamily="2" charset="2"/>
              <a:buChar char="ü"/>
            </a:pPr>
            <a:r>
              <a:rPr lang="sr-Latn-RS" sz="2100" dirty="0"/>
              <a:t>Kontrola ne obuhvata tehničku mogućnost da se daljinski pristupi sačuvanim podacima koji nisu pod zakonskom kontrolom</a:t>
            </a:r>
            <a:endParaRPr lang="en-GB" sz="2100" dirty="0"/>
          </a:p>
        </p:txBody>
      </p:sp>
    </p:spTree>
    <p:extLst>
      <p:ext uri="{BB962C8B-B14F-4D97-AF65-F5344CB8AC3E}">
        <p14:creationId xmlns:p14="http://schemas.microsoft.com/office/powerpoint/2010/main" val="517674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N</a:t>
            </a:r>
            <a:r>
              <a:rPr lang="en-GB" sz="3200" b="1" dirty="0" err="1"/>
              <a:t>aredbe</a:t>
            </a:r>
            <a:r>
              <a:rPr lang="en-GB" sz="3200" b="1" dirty="0"/>
              <a:t> za </a:t>
            </a:r>
            <a:r>
              <a:rPr lang="en-GB" sz="3200" b="1" dirty="0" err="1"/>
              <a:t>dostavljanje</a:t>
            </a:r>
            <a:r>
              <a:rPr lang="en-GB" sz="3200" b="1" dirty="0"/>
              <a:t> </a:t>
            </a:r>
            <a:r>
              <a:rPr lang="en-GB" sz="3200" b="1" dirty="0" err="1"/>
              <a:t>podataka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062924"/>
          </a:xfrm>
          <a:prstGeom prst="rect">
            <a:avLst/>
          </a:prstGeom>
        </p:spPr>
        <p:txBody>
          <a:bodyPr wrap="square">
            <a:spAutoFit/>
          </a:bodyPr>
          <a:lstStyle/>
          <a:p>
            <a:pPr marL="342900" indent="-342900" algn="just">
              <a:buFont typeface="Wingdings" pitchFamily="2" charset="2"/>
              <a:buChar char="Ø"/>
            </a:pPr>
            <a:r>
              <a:rPr lang="sr-Latn-RS" sz="1900" b="1" dirty="0"/>
              <a:t>Član 18 – Naredba za dostavljanje podataka</a:t>
            </a:r>
          </a:p>
          <a:p>
            <a:pPr algn="just"/>
            <a:r>
              <a:rPr lang="sr-Latn-RS" sz="1900" dirty="0"/>
              <a:t>1 Svaka Strana </a:t>
            </a:r>
            <a:r>
              <a:rPr lang="sr-Latn-RS" sz="1900" dirty="0" err="1"/>
              <a:t>ugovornica</a:t>
            </a:r>
            <a:r>
              <a:rPr lang="sr-Latn-RS" sz="1900" dirty="0"/>
              <a:t> treba da usvoji zakonodavne i druge mere, neophodne da bi svoje nadležne organe ovlastila da mogu da narede: </a:t>
            </a:r>
          </a:p>
          <a:p>
            <a:pPr algn="just"/>
            <a:r>
              <a:rPr lang="sr-Latn-RS" sz="1900" dirty="0"/>
              <a:t>a) licu na svojoj teritoriji, da preda određene računarske podatke koje poseduje ili kontroliše, a koji su </a:t>
            </a:r>
            <a:r>
              <a:rPr lang="sr-Latn-RS" sz="1900" b="1" dirty="0">
                <a:solidFill>
                  <a:srgbClr val="FF0000"/>
                </a:solidFill>
              </a:rPr>
              <a:t>sačuvani u računarskom sistemu ili na medijumu za čuvanje računarskih podataka</a:t>
            </a:r>
            <a:r>
              <a:rPr lang="sr-Latn-RS" sz="1900" dirty="0"/>
              <a:t>; i </a:t>
            </a:r>
          </a:p>
          <a:p>
            <a:pPr algn="just"/>
            <a:r>
              <a:rPr lang="sr-Latn-RS" sz="1900" dirty="0"/>
              <a:t>b) davaocu usluga koji svoje usluge pruža na teritoriji strane </a:t>
            </a:r>
            <a:r>
              <a:rPr lang="sr-Latn-RS" sz="1900" dirty="0" err="1"/>
              <a:t>ugovornice</a:t>
            </a:r>
            <a:r>
              <a:rPr lang="sr-Latn-RS" sz="1900" dirty="0"/>
              <a:t>, da preda podatke o pretplatniku koji se odnose na usluge koje taj davalac usluga poseduje ili kontroliše. </a:t>
            </a:r>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284562" cy="2800767"/>
          </a:xfrm>
          <a:prstGeom prst="rect">
            <a:avLst/>
          </a:prstGeom>
        </p:spPr>
        <p:txBody>
          <a:bodyPr wrap="square">
            <a:spAutoFit/>
          </a:bodyPr>
          <a:lstStyle/>
          <a:p>
            <a:pPr marL="342900" indent="-342900" algn="just">
              <a:buFont typeface="Wingdings" pitchFamily="2" charset="2"/>
              <a:buChar char="ü"/>
            </a:pPr>
            <a:r>
              <a:rPr lang="sr-Latn-RS" sz="2200" dirty="0"/>
              <a:t>Ovlašćenje se odnosi samo na sačuvane </a:t>
            </a:r>
            <a:r>
              <a:rPr lang="en-GB" sz="2200" dirty="0"/>
              <a:t>(</a:t>
            </a:r>
            <a:r>
              <a:rPr lang="sr-Latn-RS" sz="2200" dirty="0"/>
              <a:t>postojeće</a:t>
            </a:r>
            <a:r>
              <a:rPr lang="en-GB" sz="2200" dirty="0"/>
              <a:t>) </a:t>
            </a:r>
            <a:r>
              <a:rPr lang="en-GB" sz="2200" dirty="0" err="1"/>
              <a:t>poda</a:t>
            </a:r>
            <a:r>
              <a:rPr lang="sr-Latn-RS" sz="2200" dirty="0" err="1"/>
              <a:t>tke</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a:t>Ne nameće obavezu zadržavanja (retencije) podataka</a:t>
            </a:r>
            <a:r>
              <a:rPr lang="en-GB" sz="2200" dirty="0"/>
              <a:t> </a:t>
            </a:r>
          </a:p>
          <a:p>
            <a:pPr algn="just"/>
            <a:endParaRPr lang="en-GB" sz="2200" dirty="0"/>
          </a:p>
        </p:txBody>
      </p:sp>
    </p:spTree>
    <p:extLst>
      <p:ext uri="{BB962C8B-B14F-4D97-AF65-F5344CB8AC3E}">
        <p14:creationId xmlns:p14="http://schemas.microsoft.com/office/powerpoint/2010/main" val="1987711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a:t>
            </a:fld>
            <a:r>
              <a:rPr lang="sr-Latn-RS" dirty="0"/>
              <a:t>za dostavljanje pod</a:t>
            </a:r>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N</a:t>
            </a:r>
            <a:r>
              <a:rPr lang="en-GB" sz="3200" b="1" dirty="0" err="1"/>
              <a:t>aredbe</a:t>
            </a:r>
            <a:r>
              <a:rPr lang="en-GB" sz="3200" b="1" dirty="0"/>
              <a:t> za </a:t>
            </a:r>
            <a:r>
              <a:rPr lang="en-GB" sz="3200" b="1" dirty="0" err="1"/>
              <a:t>dostavljanje</a:t>
            </a:r>
            <a:r>
              <a:rPr lang="en-GB" sz="3200" b="1" dirty="0"/>
              <a:t> </a:t>
            </a:r>
            <a:r>
              <a:rPr lang="en-GB" sz="3200" b="1" dirty="0" err="1"/>
              <a:t>podataka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062924"/>
          </a:xfrm>
          <a:prstGeom prst="rect">
            <a:avLst/>
          </a:prstGeom>
        </p:spPr>
        <p:txBody>
          <a:bodyPr wrap="square">
            <a:spAutoFit/>
          </a:bodyPr>
          <a:lstStyle/>
          <a:p>
            <a:pPr marL="342900" indent="-342900" algn="just">
              <a:buFont typeface="Wingdings" pitchFamily="2" charset="2"/>
              <a:buChar char="Ø"/>
            </a:pPr>
            <a:r>
              <a:rPr lang="sr-Latn-RS" sz="1900" b="1" dirty="0"/>
              <a:t>Član 18 – Naredba za dostavljanje podataka</a:t>
            </a:r>
          </a:p>
          <a:p>
            <a:pPr algn="just"/>
            <a:r>
              <a:rPr lang="sr-Latn-RS" sz="1900" dirty="0"/>
              <a:t>1 Svaka Strana </a:t>
            </a:r>
            <a:r>
              <a:rPr lang="sr-Latn-RS" sz="1900" dirty="0" err="1"/>
              <a:t>ugovornica</a:t>
            </a:r>
            <a:r>
              <a:rPr lang="sr-Latn-RS" sz="1900" dirty="0"/>
              <a:t> treba da usvoji zakonodavne i druge mere, neophodne da bi svoje nadležne organe ovlastila da mogu da narede: </a:t>
            </a:r>
          </a:p>
          <a:p>
            <a:pPr algn="just"/>
            <a:r>
              <a:rPr lang="sr-Latn-RS" sz="1900" dirty="0"/>
              <a:t>a) licu na svojoj teritoriji, da preda određene računarske podatke koje poseduje ili kontroliše, a koji su sačuvani u računarskom sistemu ili na medijumu za čuvanje računarskih podataka; i </a:t>
            </a:r>
          </a:p>
          <a:p>
            <a:pPr algn="just"/>
            <a:r>
              <a:rPr lang="sr-Latn-RS" sz="1900" dirty="0"/>
              <a:t>b) davaocu usluga koji svoje usluge pruža na teritoriji strane </a:t>
            </a:r>
            <a:r>
              <a:rPr lang="sr-Latn-RS" sz="1900" dirty="0" err="1"/>
              <a:t>ugovornice</a:t>
            </a:r>
            <a:r>
              <a:rPr lang="sr-Latn-RS" sz="1900" dirty="0"/>
              <a:t>, da </a:t>
            </a:r>
            <a:r>
              <a:rPr lang="sr-Latn-RS" sz="1900" b="1" dirty="0">
                <a:solidFill>
                  <a:srgbClr val="FF0000"/>
                </a:solidFill>
              </a:rPr>
              <a:t>preda podatke o pretplatniku</a:t>
            </a:r>
            <a:r>
              <a:rPr lang="sr-Latn-RS" sz="1900" dirty="0"/>
              <a:t> koji se odnose na usluge koje taj davalac usluga poseduje ili kontroliše. </a:t>
            </a:r>
          </a:p>
        </p:txBody>
      </p:sp>
      <p:sp>
        <p:nvSpPr>
          <p:cNvPr id="6" name="Rectangle 5">
            <a:extLst>
              <a:ext uri="{FF2B5EF4-FFF2-40B4-BE49-F238E27FC236}">
                <a16:creationId xmlns:a16="http://schemas.microsoft.com/office/drawing/2014/main" id="{524B6456-681F-2F44-A01A-AD3514E81BD2}"/>
              </a:ext>
            </a:extLst>
          </p:cNvPr>
          <p:cNvSpPr/>
          <p:nvPr/>
        </p:nvSpPr>
        <p:spPr>
          <a:xfrm>
            <a:off x="4389120" y="1139969"/>
            <a:ext cx="4633337" cy="5416868"/>
          </a:xfrm>
          <a:prstGeom prst="rect">
            <a:avLst/>
          </a:prstGeom>
        </p:spPr>
        <p:txBody>
          <a:bodyPr wrap="square">
            <a:spAutoFit/>
          </a:bodyPr>
          <a:lstStyle/>
          <a:p>
            <a:pPr marL="342900" indent="-342900" algn="just">
              <a:buFont typeface="Wingdings" pitchFamily="2" charset="2"/>
              <a:buChar char="ü"/>
            </a:pPr>
            <a:r>
              <a:rPr lang="sr-Latn-RS" dirty="0"/>
              <a:t>Mogu biti u bilo kojoj formi (računarski podaci ili ne)</a:t>
            </a:r>
          </a:p>
          <a:p>
            <a:pPr marL="342900" indent="-342900" algn="just">
              <a:buFont typeface="Wingdings" pitchFamily="2" charset="2"/>
              <a:buChar char="ü"/>
            </a:pPr>
            <a:endParaRPr lang="sr-Latn-RS" dirty="0"/>
          </a:p>
          <a:p>
            <a:pPr marL="342900" indent="-342900" algn="just">
              <a:buFont typeface="Wingdings" pitchFamily="2" charset="2"/>
              <a:buChar char="ü"/>
            </a:pPr>
            <a:r>
              <a:rPr lang="sr-Latn-RS" dirty="0"/>
              <a:t>Mogu obuhvatati: </a:t>
            </a:r>
          </a:p>
          <a:p>
            <a:pPr marL="800100" lvl="1" indent="-342900" algn="just">
              <a:buFont typeface="Wingdings" pitchFamily="2" charset="2"/>
              <a:buChar char="ü"/>
            </a:pPr>
            <a:r>
              <a:rPr lang="sr-Latn-RS" dirty="0"/>
              <a:t>vrstu korišćene komunikacione usluge, tehničke detalje i vremenski period korišćenja usluge; </a:t>
            </a:r>
          </a:p>
          <a:p>
            <a:pPr marL="800100" lvl="1" indent="-342900" algn="just">
              <a:buFont typeface="Wingdings" pitchFamily="2" charset="2"/>
              <a:buChar char="ü"/>
            </a:pPr>
            <a:r>
              <a:rPr lang="sr-Latn-RS" dirty="0"/>
              <a:t> identitet pretplatnika, poštansku adresu ili geografsko odredište, broj telefona i ostale brojeve pristupa, podatke o računima i plaćanjima, dostupne na osnovu ugovora ili sporazuma o korišćenju usluge </a:t>
            </a:r>
          </a:p>
          <a:p>
            <a:pPr marL="800100" lvl="1" indent="-342900" algn="just">
              <a:buFont typeface="Wingdings" pitchFamily="2" charset="2"/>
              <a:buChar char="ü"/>
            </a:pPr>
            <a:r>
              <a:rPr lang="sr-Latn-RS" dirty="0"/>
              <a:t> svaku drugu informaciju o mestu postavljanja komunikacione opreme, dostupnu na osnovu ugovora ili sporazuma o korišćenju usluge</a:t>
            </a:r>
          </a:p>
          <a:p>
            <a:pPr marL="342900" indent="-342900">
              <a:buFont typeface="Wingdings" pitchFamily="2" charset="2"/>
              <a:buChar char="ü"/>
            </a:pPr>
            <a:endParaRPr lang="en-US" sz="2200" dirty="0"/>
          </a:p>
        </p:txBody>
      </p:sp>
    </p:spTree>
    <p:extLst>
      <p:ext uri="{BB962C8B-B14F-4D97-AF65-F5344CB8AC3E}">
        <p14:creationId xmlns:p14="http://schemas.microsoft.com/office/powerpoint/2010/main" val="1150150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N</a:t>
            </a:r>
            <a:r>
              <a:rPr lang="en-GB" sz="3200" b="1" dirty="0" err="1"/>
              <a:t>aredbe</a:t>
            </a:r>
            <a:r>
              <a:rPr lang="en-GB" sz="3200" b="1" dirty="0"/>
              <a:t> za </a:t>
            </a:r>
            <a:r>
              <a:rPr lang="en-GB" sz="3200" b="1" dirty="0" err="1"/>
              <a:t>dostavljanje</a:t>
            </a:r>
            <a:r>
              <a:rPr lang="en-GB" sz="3200" b="1" dirty="0"/>
              <a:t> </a:t>
            </a:r>
            <a:r>
              <a:rPr lang="en-GB" sz="3200" b="1" dirty="0" err="1"/>
              <a:t>podataka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062924"/>
          </a:xfrm>
          <a:prstGeom prst="rect">
            <a:avLst/>
          </a:prstGeom>
        </p:spPr>
        <p:txBody>
          <a:bodyPr wrap="square">
            <a:spAutoFit/>
          </a:bodyPr>
          <a:lstStyle/>
          <a:p>
            <a:pPr marL="342900" indent="-342900" algn="just">
              <a:buFont typeface="Wingdings" pitchFamily="2" charset="2"/>
              <a:buChar char="Ø"/>
            </a:pPr>
            <a:r>
              <a:rPr lang="sr-Latn-RS" sz="1900" b="1" dirty="0"/>
              <a:t>Član 18 – Naredba za dostavljanje podataka</a:t>
            </a:r>
          </a:p>
          <a:p>
            <a:pPr algn="just"/>
            <a:r>
              <a:rPr lang="sr-Latn-RS" sz="1900" dirty="0"/>
              <a:t>1 Svaka Strana </a:t>
            </a:r>
            <a:r>
              <a:rPr lang="sr-Latn-RS" sz="1900" dirty="0" err="1"/>
              <a:t>ugovornica</a:t>
            </a:r>
            <a:r>
              <a:rPr lang="sr-Latn-RS" sz="1900" dirty="0"/>
              <a:t> treba da usvoji zakonodavne i druge mere, neophodne da bi svoje nadležne organe ovlastila da mogu da narede: </a:t>
            </a:r>
          </a:p>
          <a:p>
            <a:pPr algn="just"/>
            <a:r>
              <a:rPr lang="sr-Latn-RS" sz="1900" dirty="0"/>
              <a:t>a) licu na svojoj teritoriji, da preda određene računarske podatke koje poseduje ili kontroliše, a koji su sačuvani u računarskom sistemu ili na medijumu za čuvanje računarskih podataka; i </a:t>
            </a:r>
          </a:p>
          <a:p>
            <a:pPr algn="just"/>
            <a:r>
              <a:rPr lang="sr-Latn-RS" sz="1900" dirty="0"/>
              <a:t>b) davaocu usluga koji svoje usluge pruža na teritoriji strane </a:t>
            </a:r>
            <a:r>
              <a:rPr lang="sr-Latn-RS" sz="1900" dirty="0" err="1"/>
              <a:t>ugovornice</a:t>
            </a:r>
            <a:r>
              <a:rPr lang="sr-Latn-RS" sz="1900" dirty="0"/>
              <a:t>, da preda podatke o pretplatniku </a:t>
            </a:r>
            <a:r>
              <a:rPr lang="sr-Latn-RS" sz="1900" b="1" dirty="0">
                <a:solidFill>
                  <a:srgbClr val="FF0000"/>
                </a:solidFill>
              </a:rPr>
              <a:t>koji se odnose na usluge</a:t>
            </a:r>
            <a:r>
              <a:rPr lang="sr-Latn-RS" sz="1900" dirty="0"/>
              <a:t> koje taj davalac usluga poseduje ili kontroliše. </a:t>
            </a:r>
          </a:p>
        </p:txBody>
      </p:sp>
      <p:sp>
        <p:nvSpPr>
          <p:cNvPr id="6" name="Rectangle 5">
            <a:extLst>
              <a:ext uri="{FF2B5EF4-FFF2-40B4-BE49-F238E27FC236}">
                <a16:creationId xmlns:a16="http://schemas.microsoft.com/office/drawing/2014/main" id="{524B6456-681F-2F44-A01A-AD3514E81BD2}"/>
              </a:ext>
            </a:extLst>
          </p:cNvPr>
          <p:cNvSpPr/>
          <p:nvPr/>
        </p:nvSpPr>
        <p:spPr>
          <a:xfrm>
            <a:off x="4633227" y="1276964"/>
            <a:ext cx="4414945" cy="2800767"/>
          </a:xfrm>
          <a:prstGeom prst="rect">
            <a:avLst/>
          </a:prstGeom>
        </p:spPr>
        <p:txBody>
          <a:bodyPr wrap="square">
            <a:spAutoFit/>
          </a:bodyPr>
          <a:lstStyle/>
          <a:p>
            <a:pPr marL="342900" indent="-342900" algn="just">
              <a:buFont typeface="Wingdings" pitchFamily="2" charset="2"/>
              <a:buChar char="ü"/>
            </a:pPr>
            <a:r>
              <a:rPr lang="sr-Latn-RS" sz="2200" dirty="0"/>
              <a:t>Informacije koje su predmet naredbe moraju se odnositi na usluge koje se pružaju u okviru teritorije</a:t>
            </a:r>
          </a:p>
          <a:p>
            <a:pPr marL="342900" indent="-342900" algn="just">
              <a:buFont typeface="Wingdings" pitchFamily="2" charset="2"/>
              <a:buChar char="ü"/>
            </a:pPr>
            <a:endParaRPr lang="sr-Latn-RS" sz="2200" dirty="0"/>
          </a:p>
          <a:p>
            <a:pPr marL="342900" indent="-342900" algn="just">
              <a:buFont typeface="Wingdings" pitchFamily="2" charset="2"/>
              <a:buChar char="ü"/>
            </a:pPr>
            <a:r>
              <a:rPr lang="sr-Latn-RS" sz="2200" dirty="0"/>
              <a:t>Podaci o pretplatniku se ne mogu tražiti za usluge koje se nude samo van teritorije</a:t>
            </a:r>
          </a:p>
        </p:txBody>
      </p:sp>
    </p:spTree>
    <p:extLst>
      <p:ext uri="{BB962C8B-B14F-4D97-AF65-F5344CB8AC3E}">
        <p14:creationId xmlns:p14="http://schemas.microsoft.com/office/powerpoint/2010/main" val="328600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N</a:t>
            </a:r>
            <a:r>
              <a:rPr lang="en-GB" sz="3200" b="1" dirty="0" err="1"/>
              <a:t>aredbe</a:t>
            </a:r>
            <a:r>
              <a:rPr lang="en-GB" sz="3200" b="1" dirty="0"/>
              <a:t> za </a:t>
            </a:r>
            <a:r>
              <a:rPr lang="en-GB" sz="3200" b="1" dirty="0" err="1"/>
              <a:t>dostavljanje</a:t>
            </a:r>
            <a:r>
              <a:rPr lang="en-GB" sz="3200" b="1" dirty="0"/>
              <a:t> </a:t>
            </a:r>
            <a:r>
              <a:rPr lang="en-GB" sz="3200" b="1" dirty="0" err="1"/>
              <a:t>podataka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062924"/>
          </a:xfrm>
          <a:prstGeom prst="rect">
            <a:avLst/>
          </a:prstGeom>
        </p:spPr>
        <p:txBody>
          <a:bodyPr wrap="square">
            <a:spAutoFit/>
          </a:bodyPr>
          <a:lstStyle/>
          <a:p>
            <a:pPr marL="342900" indent="-342900" algn="just">
              <a:buFont typeface="Wingdings" pitchFamily="2" charset="2"/>
              <a:buChar char="Ø"/>
            </a:pPr>
            <a:r>
              <a:rPr lang="sr-Latn-RS" sz="1900" b="1" dirty="0"/>
              <a:t>Član 18 – Naredba za dostavljanje podataka</a:t>
            </a:r>
          </a:p>
          <a:p>
            <a:pPr algn="just"/>
            <a:r>
              <a:rPr lang="sr-Latn-RS" sz="1900" dirty="0"/>
              <a:t>1 Svaka Strana </a:t>
            </a:r>
            <a:r>
              <a:rPr lang="sr-Latn-RS" sz="1900" dirty="0" err="1"/>
              <a:t>ugovornica</a:t>
            </a:r>
            <a:r>
              <a:rPr lang="sr-Latn-RS" sz="1900" dirty="0"/>
              <a:t> treba da usvoji zakonodavne i druge mere, neophodne da bi svoje nadležne organe ovlastila da mogu da narede: </a:t>
            </a:r>
          </a:p>
          <a:p>
            <a:pPr algn="just"/>
            <a:r>
              <a:rPr lang="sr-Latn-RS" sz="1900" dirty="0"/>
              <a:t>a) licu na svojoj teritoriji, da preda određene računarske podatke koje poseduje ili kontroliše, a koji su sačuvani u računarskom sistemu ili na medijumu za čuvanje računarskih podataka; i </a:t>
            </a:r>
          </a:p>
          <a:p>
            <a:pPr algn="just"/>
            <a:r>
              <a:rPr lang="sr-Latn-RS" sz="1900" dirty="0"/>
              <a:t>b) davaocu usluga koji svoje usluge pruža na teritoriji strane </a:t>
            </a:r>
            <a:r>
              <a:rPr lang="sr-Latn-RS" sz="1900" dirty="0" err="1"/>
              <a:t>ugovornice</a:t>
            </a:r>
            <a:r>
              <a:rPr lang="sr-Latn-RS" sz="1900" dirty="0"/>
              <a:t>, da preda podatke o pretplatniku koji se odnose na usluge </a:t>
            </a:r>
            <a:r>
              <a:rPr lang="sr-Latn-RS" sz="1900" b="1" dirty="0">
                <a:solidFill>
                  <a:srgbClr val="FF0000"/>
                </a:solidFill>
              </a:rPr>
              <a:t>koje taj davalac usluga poseduje ili kontroliše</a:t>
            </a:r>
            <a:r>
              <a:rPr lang="sr-Latn-RS" sz="1900" dirty="0"/>
              <a:t>. </a:t>
            </a:r>
          </a:p>
        </p:txBody>
      </p:sp>
      <p:sp>
        <p:nvSpPr>
          <p:cNvPr id="6" name="Rectangle 5">
            <a:extLst>
              <a:ext uri="{FF2B5EF4-FFF2-40B4-BE49-F238E27FC236}">
                <a16:creationId xmlns:a16="http://schemas.microsoft.com/office/drawing/2014/main" id="{524B6456-681F-2F44-A01A-AD3514E81BD2}"/>
              </a:ext>
            </a:extLst>
          </p:cNvPr>
          <p:cNvSpPr/>
          <p:nvPr/>
        </p:nvSpPr>
        <p:spPr>
          <a:xfrm>
            <a:off x="4633227" y="1276964"/>
            <a:ext cx="4414945" cy="5262979"/>
          </a:xfrm>
          <a:prstGeom prst="rect">
            <a:avLst/>
          </a:prstGeom>
        </p:spPr>
        <p:txBody>
          <a:bodyPr wrap="square">
            <a:spAutoFit/>
          </a:bodyPr>
          <a:lstStyle/>
          <a:p>
            <a:pPr marL="342900" indent="-342900" algn="just">
              <a:buFont typeface="Wingdings" pitchFamily="2" charset="2"/>
              <a:buChar char="ü"/>
            </a:pPr>
            <a:r>
              <a:rPr lang="sr-Latn-RS" sz="2100" dirty="0"/>
              <a:t>D</a:t>
            </a:r>
            <a:r>
              <a:rPr lang="en-GB" sz="2100" dirty="0" err="1"/>
              <a:t>avalac</a:t>
            </a:r>
            <a:r>
              <a:rPr lang="en-GB" sz="2100" dirty="0"/>
              <a:t> </a:t>
            </a:r>
            <a:r>
              <a:rPr lang="en-GB" sz="2100" dirty="0" err="1"/>
              <a:t>usluge</a:t>
            </a:r>
            <a:r>
              <a:rPr lang="en-GB" sz="2100" dirty="0"/>
              <a:t> </a:t>
            </a:r>
            <a:r>
              <a:rPr lang="sr-Latn-RS" sz="2100" dirty="0"/>
              <a:t>može da bude ili u</a:t>
            </a:r>
            <a:r>
              <a:rPr lang="en-GB" sz="2100" dirty="0"/>
              <a:t>:</a:t>
            </a:r>
          </a:p>
          <a:p>
            <a:pPr marL="800100" lvl="1" indent="-342900" algn="just">
              <a:buFont typeface="Wingdings" pitchFamily="2" charset="2"/>
              <a:buChar char="ü"/>
            </a:pPr>
            <a:r>
              <a:rPr lang="sr-Latn-RS" sz="2100" dirty="0"/>
              <a:t>fizičkom posedu podataka</a:t>
            </a:r>
            <a:endParaRPr lang="en-GB" sz="2100" dirty="0"/>
          </a:p>
          <a:p>
            <a:pPr marL="800100" lvl="1" indent="-342900" algn="just">
              <a:buFont typeface="Wingdings" pitchFamily="2" charset="2"/>
              <a:buChar char="ü"/>
            </a:pPr>
            <a:r>
              <a:rPr lang="sr-Latn-RS" sz="2100" dirty="0"/>
              <a:t>posrednom posedu</a:t>
            </a:r>
            <a:r>
              <a:rPr lang="en-GB" sz="2100" dirty="0"/>
              <a:t> </a:t>
            </a:r>
            <a:r>
              <a:rPr lang="sr-Latn-RS" sz="2100" dirty="0"/>
              <a:t> podataka </a:t>
            </a:r>
            <a:r>
              <a:rPr lang="en-GB" sz="2100" dirty="0"/>
              <a:t>(</a:t>
            </a:r>
            <a:r>
              <a:rPr lang="sr-Latn-RS" sz="2100" dirty="0"/>
              <a:t>slobodna kontrola nad dostavljanjem podataka</a:t>
            </a:r>
            <a:r>
              <a:rPr lang="en-GB" sz="2100" dirty="0"/>
              <a:t>)</a:t>
            </a:r>
          </a:p>
          <a:p>
            <a:pPr marL="342900" indent="-342900" algn="just">
              <a:buFont typeface="Wingdings" pitchFamily="2" charset="2"/>
              <a:buChar char="ü"/>
            </a:pPr>
            <a:endParaRPr lang="en-GB" sz="2100" dirty="0"/>
          </a:p>
          <a:p>
            <a:pPr marL="342900" indent="-342900" algn="just">
              <a:buFont typeface="Wingdings" pitchFamily="2" charset="2"/>
              <a:buChar char="ü"/>
            </a:pPr>
            <a:r>
              <a:rPr lang="sr-Latn-RS" sz="2100" dirty="0"/>
              <a:t>Lokacija</a:t>
            </a:r>
            <a:r>
              <a:rPr lang="en-GB" sz="2100" dirty="0"/>
              <a:t> </a:t>
            </a:r>
            <a:r>
              <a:rPr lang="en-GB" sz="2100" dirty="0" err="1"/>
              <a:t>podataka</a:t>
            </a:r>
            <a:r>
              <a:rPr lang="en-GB" sz="2100" dirty="0"/>
              <a:t> </a:t>
            </a:r>
            <a:r>
              <a:rPr lang="sr-Latn-RS" sz="2100" dirty="0"/>
              <a:t>je irelevantna dok god ih kontroliše </a:t>
            </a:r>
            <a:r>
              <a:rPr lang="en-GB" sz="2100" dirty="0" err="1"/>
              <a:t>davalac</a:t>
            </a:r>
            <a:r>
              <a:rPr lang="en-GB" sz="2100" dirty="0"/>
              <a:t> </a:t>
            </a:r>
            <a:r>
              <a:rPr lang="en-GB" sz="2100" dirty="0" err="1"/>
              <a:t>usluge</a:t>
            </a:r>
            <a:r>
              <a:rPr lang="en-GB" sz="2100" dirty="0"/>
              <a:t> </a:t>
            </a:r>
            <a:r>
              <a:rPr lang="sr-Latn-RS" sz="2100" dirty="0"/>
              <a:t>na  teritoriji</a:t>
            </a:r>
            <a:r>
              <a:rPr lang="en-GB" sz="2100" dirty="0"/>
              <a:t> </a:t>
            </a:r>
          </a:p>
          <a:p>
            <a:pPr marL="342900" indent="-342900" algn="just">
              <a:buFont typeface="Wingdings" pitchFamily="2" charset="2"/>
              <a:buChar char="ü"/>
            </a:pPr>
            <a:endParaRPr lang="en-GB" sz="2100" dirty="0"/>
          </a:p>
          <a:p>
            <a:pPr marL="342900" indent="-342900" algn="just">
              <a:buFont typeface="Wingdings" pitchFamily="2" charset="2"/>
              <a:buChar char="ü"/>
            </a:pPr>
            <a:r>
              <a:rPr lang="sr-Latn-RS" sz="2100" dirty="0"/>
              <a:t>Kontrola ne obuhvata tehničku mogućnost da se daljinski pristupi sačuvanim podacima koji nisu pod zakonskom kontrolom</a:t>
            </a:r>
          </a:p>
        </p:txBody>
      </p:sp>
    </p:spTree>
    <p:extLst>
      <p:ext uri="{BB962C8B-B14F-4D97-AF65-F5344CB8AC3E}">
        <p14:creationId xmlns:p14="http://schemas.microsoft.com/office/powerpoint/2010/main" val="171809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sr-Latn-RS" smtClean="0"/>
              <a:pPr/>
              <a:t>2</a:t>
            </a:fld>
            <a:endParaRPr lang="sr-Latn-RS"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sr-Latn-RS"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sr-Latn-RS" smtClean="0">
                <a:solidFill>
                  <a:schemeClr val="tx1"/>
                </a:solidFill>
              </a:rPr>
              <a:pPr/>
              <a:t>2</a:t>
            </a:fld>
            <a:endParaRPr lang="sr-Latn-RS"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dirty="0"/>
          </a:p>
        </p:txBody>
      </p:sp>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dirty="0"/>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ea typeface="ＭＳ Ｐゴシック" pitchFamily="34" charset="-128"/>
              </a:rPr>
              <a:t>Program</a:t>
            </a:r>
            <a:endParaRPr lang="sr-Latn-RS"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r-Latn-RS"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36290" y="1043731"/>
            <a:ext cx="3791244" cy="2800767"/>
          </a:xfrm>
          <a:prstGeom prst="rect">
            <a:avLst/>
          </a:prstGeom>
        </p:spPr>
        <p:txBody>
          <a:bodyPr wrap="square">
            <a:spAutoFit/>
          </a:bodyPr>
          <a:lstStyle/>
          <a:p>
            <a:pPr marL="342900" indent="-342900" eaLnBrk="1" hangingPunct="1">
              <a:lnSpc>
                <a:spcPct val="80000"/>
              </a:lnSpc>
              <a:buFont typeface="Wingdings" pitchFamily="2" charset="2"/>
              <a:buChar char="Ø"/>
            </a:pPr>
            <a:r>
              <a:rPr lang="sr-Latn-RS" sz="2000" b="1" dirty="0"/>
              <a:t>I deo</a:t>
            </a:r>
          </a:p>
          <a:p>
            <a:pPr marL="342900" indent="-342900" eaLnBrk="1" hangingPunct="1">
              <a:lnSpc>
                <a:spcPct val="80000"/>
              </a:lnSpc>
              <a:buFont typeface="Wingdings" pitchFamily="2" charset="2"/>
              <a:buChar char="ü"/>
            </a:pPr>
            <a:r>
              <a:rPr lang="sr-Latn-RS" sz="2000" i="1" dirty="0"/>
              <a:t>Pregled ključnih definicija</a:t>
            </a:r>
          </a:p>
          <a:p>
            <a:pPr marL="342900" indent="-342900" eaLnBrk="1" hangingPunct="1">
              <a:lnSpc>
                <a:spcPct val="80000"/>
              </a:lnSpc>
              <a:buFont typeface="Wingdings" pitchFamily="2" charset="2"/>
              <a:buChar char="ü"/>
            </a:pPr>
            <a:endParaRPr lang="sr-Latn-RS" sz="2000" dirty="0"/>
          </a:p>
          <a:p>
            <a:pPr marL="342900" indent="-342900" eaLnBrk="1" hangingPunct="1">
              <a:lnSpc>
                <a:spcPct val="80000"/>
              </a:lnSpc>
              <a:buFont typeface="Wingdings" pitchFamily="2" charset="2"/>
              <a:buChar char="Ø"/>
            </a:pPr>
            <a:r>
              <a:rPr lang="sr-Latn-RS" sz="2000" b="1" dirty="0"/>
              <a:t>II deo</a:t>
            </a:r>
          </a:p>
          <a:p>
            <a:pPr marL="342900" indent="-342900">
              <a:lnSpc>
                <a:spcPct val="80000"/>
              </a:lnSpc>
              <a:buFont typeface="Wingdings" pitchFamily="2" charset="2"/>
              <a:buChar char="ü"/>
            </a:pPr>
            <a:r>
              <a:rPr lang="sr-Latn-RS" sz="2000" i="1" dirty="0"/>
              <a:t>Saradnja sa domaćim davaocima usluga</a:t>
            </a:r>
          </a:p>
          <a:p>
            <a:pPr marL="0" indent="0" eaLnBrk="1" hangingPunct="1">
              <a:lnSpc>
                <a:spcPct val="80000"/>
              </a:lnSpc>
              <a:buNone/>
            </a:pPr>
            <a:endParaRPr lang="sr-Latn-RS" sz="2000" dirty="0"/>
          </a:p>
          <a:p>
            <a:pPr marL="342900" indent="-342900" eaLnBrk="1" hangingPunct="1">
              <a:lnSpc>
                <a:spcPct val="80000"/>
              </a:lnSpc>
              <a:buFont typeface="Wingdings" pitchFamily="2" charset="2"/>
              <a:buChar char="Ø"/>
            </a:pPr>
            <a:r>
              <a:rPr lang="sr-Latn-RS" sz="2000" b="1" dirty="0"/>
              <a:t>III deo</a:t>
            </a:r>
          </a:p>
          <a:p>
            <a:pPr marL="342900" indent="-342900">
              <a:lnSpc>
                <a:spcPct val="80000"/>
              </a:lnSpc>
              <a:buFont typeface="Wingdings" pitchFamily="2" charset="2"/>
              <a:buChar char="ü"/>
            </a:pPr>
            <a:r>
              <a:rPr lang="sr-Latn-RS" sz="2000" i="1" dirty="0"/>
              <a:t>Saradnja sa inostranim davaocima usluga radi pribavljanja podataka</a:t>
            </a:r>
          </a:p>
        </p:txBody>
      </p:sp>
      <p:sp>
        <p:nvSpPr>
          <p:cNvPr id="6" name="Rectangle 5">
            <a:extLst>
              <a:ext uri="{FF2B5EF4-FFF2-40B4-BE49-F238E27FC236}">
                <a16:creationId xmlns:a16="http://schemas.microsoft.com/office/drawing/2014/main" id="{EA3FFC4F-A0C7-6241-A6A3-D4D1CB58E595}"/>
              </a:ext>
            </a:extLst>
          </p:cNvPr>
          <p:cNvSpPr/>
          <p:nvPr/>
        </p:nvSpPr>
        <p:spPr>
          <a:xfrm>
            <a:off x="4450456" y="1043731"/>
            <a:ext cx="4572000" cy="2800767"/>
          </a:xfrm>
          <a:prstGeom prst="rect">
            <a:avLst/>
          </a:prstGeom>
        </p:spPr>
        <p:txBody>
          <a:bodyPr>
            <a:spAutoFit/>
          </a:bodyPr>
          <a:lstStyle/>
          <a:p>
            <a:pPr marL="342900" indent="-342900" eaLnBrk="1" hangingPunct="1">
              <a:lnSpc>
                <a:spcPct val="80000"/>
              </a:lnSpc>
              <a:buFont typeface="Wingdings" pitchFamily="2" charset="2"/>
              <a:buChar char="Ø"/>
            </a:pPr>
            <a:r>
              <a:rPr lang="sr-Latn-RS" sz="2000" b="1" dirty="0"/>
              <a:t>IV deo</a:t>
            </a:r>
          </a:p>
          <a:p>
            <a:pPr marL="342900" indent="-342900">
              <a:lnSpc>
                <a:spcPct val="80000"/>
              </a:lnSpc>
              <a:buFont typeface="Wingdings" pitchFamily="2" charset="2"/>
              <a:buChar char="ü"/>
            </a:pPr>
            <a:r>
              <a:rPr lang="sr-Latn-RS" sz="2000" i="1" dirty="0"/>
              <a:t>Saradnja sa inostranim davaocima usluga radi uklanjanja nelegalnog sadržaja</a:t>
            </a:r>
          </a:p>
          <a:p>
            <a:pPr marL="342900" indent="-342900">
              <a:lnSpc>
                <a:spcPct val="80000"/>
              </a:lnSpc>
              <a:buFont typeface="Wingdings" pitchFamily="2" charset="2"/>
              <a:buChar char="ü"/>
            </a:pPr>
            <a:endParaRPr lang="sr-Latn-RS" sz="2000" i="1" dirty="0"/>
          </a:p>
          <a:p>
            <a:pPr marL="342900" indent="-342900" eaLnBrk="1" hangingPunct="1">
              <a:lnSpc>
                <a:spcPct val="80000"/>
              </a:lnSpc>
              <a:buFont typeface="Wingdings" pitchFamily="2" charset="2"/>
              <a:buChar char="Ø"/>
            </a:pPr>
            <a:r>
              <a:rPr lang="sr-Latn-RS" sz="2000" b="1" dirty="0"/>
              <a:t>V deo</a:t>
            </a:r>
          </a:p>
          <a:p>
            <a:pPr marL="342900" indent="-342900">
              <a:lnSpc>
                <a:spcPct val="80000"/>
              </a:lnSpc>
              <a:buFont typeface="Wingdings" pitchFamily="2" charset="2"/>
              <a:buChar char="ü"/>
            </a:pPr>
            <a:r>
              <a:rPr lang="sr-Latn-RS" sz="2000" i="1" dirty="0"/>
              <a:t>Studija slučaja</a:t>
            </a:r>
          </a:p>
          <a:p>
            <a:pPr marL="342900" indent="-342900">
              <a:lnSpc>
                <a:spcPct val="80000"/>
              </a:lnSpc>
              <a:buFont typeface="Wingdings" pitchFamily="2" charset="2"/>
              <a:buChar char="ü"/>
            </a:pPr>
            <a:endParaRPr lang="sr-Latn-RS" sz="2000" i="1" dirty="0"/>
          </a:p>
          <a:p>
            <a:pPr marL="342900" indent="-342900" eaLnBrk="1" hangingPunct="1">
              <a:lnSpc>
                <a:spcPct val="80000"/>
              </a:lnSpc>
              <a:buFont typeface="Wingdings" pitchFamily="2" charset="2"/>
              <a:buChar char="Ø"/>
            </a:pPr>
            <a:r>
              <a:rPr lang="sr-Latn-RS" sz="2000" b="1" dirty="0"/>
              <a:t>VI deo</a:t>
            </a:r>
          </a:p>
          <a:p>
            <a:pPr marL="342900" indent="-342900">
              <a:lnSpc>
                <a:spcPct val="80000"/>
              </a:lnSpc>
              <a:buFont typeface="Wingdings" pitchFamily="2" charset="2"/>
              <a:buChar char="ü"/>
            </a:pPr>
            <a:r>
              <a:rPr lang="sr-Latn-RS" sz="2000" i="1" dirty="0"/>
              <a:t>Rezime</a:t>
            </a:r>
          </a:p>
          <a:p>
            <a:pPr>
              <a:lnSpc>
                <a:spcPct val="80000"/>
              </a:lnSpc>
            </a:pPr>
            <a:endParaRPr lang="sr-Latn-RS" sz="2000" i="1" dirty="0"/>
          </a:p>
        </p:txBody>
      </p:sp>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20</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3105200339"/>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20</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ea typeface="ＭＳ Ｐゴシック" pitchFamily="34" charset="-128"/>
              </a:rPr>
              <a:t>Anketa</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4059962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21</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1329631619"/>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21</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ea typeface="ＭＳ Ｐゴシック" pitchFamily="34" charset="-128"/>
              </a:rPr>
              <a:t>Anketa</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803952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Specijalizovani</a:t>
            </a:r>
            <a:r>
              <a:rPr lang="en-GB" sz="3200" b="1" dirty="0">
                <a:solidFill>
                  <a:schemeClr val="bg1"/>
                </a:solidFill>
              </a:rPr>
              <a:t> </a:t>
            </a:r>
            <a:r>
              <a:rPr lang="en-GB" sz="3200" b="1" dirty="0" err="1">
                <a:solidFill>
                  <a:schemeClr val="bg1"/>
                </a:solidFill>
              </a:rPr>
              <a:t>pravosudni</a:t>
            </a:r>
            <a:r>
              <a:rPr lang="en-GB" sz="3200" b="1" dirty="0">
                <a:solidFill>
                  <a:schemeClr val="bg1"/>
                </a:solidFill>
              </a:rPr>
              <a:t> </a:t>
            </a:r>
            <a:r>
              <a:rPr lang="en-GB" sz="3200" b="1" dirty="0" err="1">
                <a:solidFill>
                  <a:schemeClr val="bg1"/>
                </a:solidFill>
              </a:rPr>
              <a:t>kurs</a:t>
            </a:r>
            <a:br>
              <a:rPr lang="sr-Latn-RS" sz="3200" b="1" dirty="0">
                <a:solidFill>
                  <a:schemeClr val="bg1"/>
                </a:solidFill>
              </a:rPr>
            </a:br>
            <a:r>
              <a:rPr lang="en-GB" sz="3200" b="1" dirty="0">
                <a:solidFill>
                  <a:schemeClr val="bg1"/>
                </a:solidFill>
              </a:rPr>
              <a:t> o </a:t>
            </a:r>
            <a:r>
              <a:rPr lang="en-GB" sz="3200" b="1" dirty="0" err="1">
                <a:solidFill>
                  <a:schemeClr val="bg1"/>
                </a:solidFill>
              </a:rPr>
              <a:t>međunarodnoj</a:t>
            </a:r>
            <a:r>
              <a:rPr lang="en-GB" sz="3200" b="1" dirty="0">
                <a:solidFill>
                  <a:schemeClr val="bg1"/>
                </a:solidFill>
              </a:rPr>
              <a:t> </a:t>
            </a:r>
            <a:r>
              <a:rPr lang="en-GB" sz="3200" b="1" dirty="0" err="1">
                <a:solidFill>
                  <a:schemeClr val="bg1"/>
                </a:solidFill>
              </a:rPr>
              <a:t>saradnji</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
        <p:nvSpPr>
          <p:cNvPr id="12" name="TextBox 11">
            <a:extLst>
              <a:ext uri="{FF2B5EF4-FFF2-40B4-BE49-F238E27FC236}">
                <a16:creationId xmlns:a16="http://schemas.microsoft.com/office/drawing/2014/main" id="{A95BFACD-48C4-47ED-89F5-7D159A5232D8}"/>
              </a:ext>
            </a:extLst>
          </p:cNvPr>
          <p:cNvSpPr txBox="1"/>
          <p:nvPr/>
        </p:nvSpPr>
        <p:spPr>
          <a:xfrm flipH="1">
            <a:off x="3826104" y="5119948"/>
            <a:ext cx="1788963" cy="523220"/>
          </a:xfrm>
          <a:prstGeom prst="rect">
            <a:avLst/>
          </a:prstGeom>
          <a:noFill/>
        </p:spPr>
        <p:txBody>
          <a:bodyPr wrap="square" rtlCol="0">
            <a:spAutoFit/>
          </a:bodyPr>
          <a:lstStyle/>
          <a:p>
            <a:r>
              <a:rPr lang="sr-Latn-RS" sz="2800" b="1" dirty="0"/>
              <a:t>PITANJA</a:t>
            </a:r>
          </a:p>
        </p:txBody>
      </p:sp>
    </p:spTree>
    <p:extLst>
      <p:ext uri="{BB962C8B-B14F-4D97-AF65-F5344CB8AC3E}">
        <p14:creationId xmlns:p14="http://schemas.microsoft.com/office/powerpoint/2010/main" val="635341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Specijalizovani</a:t>
            </a:r>
            <a:r>
              <a:rPr lang="en-GB" sz="3200" b="1" dirty="0">
                <a:solidFill>
                  <a:schemeClr val="bg1"/>
                </a:solidFill>
              </a:rPr>
              <a:t> </a:t>
            </a:r>
            <a:r>
              <a:rPr lang="en-GB" sz="3200" b="1" dirty="0" err="1">
                <a:solidFill>
                  <a:schemeClr val="bg1"/>
                </a:solidFill>
              </a:rPr>
              <a:t>pravosudni</a:t>
            </a:r>
            <a:r>
              <a:rPr lang="en-GB" sz="3200" b="1" dirty="0">
                <a:solidFill>
                  <a:schemeClr val="bg1"/>
                </a:solidFill>
              </a:rPr>
              <a:t> </a:t>
            </a:r>
            <a:r>
              <a:rPr lang="en-GB" sz="3200" b="1" dirty="0" err="1">
                <a:solidFill>
                  <a:schemeClr val="bg1"/>
                </a:solidFill>
              </a:rPr>
              <a:t>kurs</a:t>
            </a:r>
            <a:br>
              <a:rPr lang="sr-Latn-RS" sz="3200" b="1" dirty="0">
                <a:solidFill>
                  <a:schemeClr val="bg1"/>
                </a:solidFill>
              </a:rPr>
            </a:br>
            <a:r>
              <a:rPr lang="en-GB" sz="3200" b="1" dirty="0">
                <a:solidFill>
                  <a:schemeClr val="bg1"/>
                </a:solidFill>
              </a:rPr>
              <a:t> o </a:t>
            </a:r>
            <a:r>
              <a:rPr lang="en-GB" sz="3200" b="1" dirty="0" err="1">
                <a:solidFill>
                  <a:schemeClr val="bg1"/>
                </a:solidFill>
              </a:rPr>
              <a:t>međunarodnoj</a:t>
            </a:r>
            <a:r>
              <a:rPr lang="en-GB" sz="3200" b="1" dirty="0">
                <a:solidFill>
                  <a:schemeClr val="bg1"/>
                </a:solidFill>
              </a:rPr>
              <a:t> </a:t>
            </a:r>
            <a:r>
              <a:rPr lang="en-GB" sz="3200" b="1" dirty="0" err="1">
                <a:solidFill>
                  <a:schemeClr val="bg1"/>
                </a:solidFill>
              </a:rPr>
              <a:t>saradnji</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262190"/>
            <a:ext cx="8525021" cy="2062103"/>
          </a:xfrm>
          <a:prstGeom prst="rect">
            <a:avLst/>
          </a:prstGeom>
        </p:spPr>
        <p:txBody>
          <a:bodyPr wrap="square">
            <a:spAutoFit/>
          </a:bodyPr>
          <a:lstStyle/>
          <a:p>
            <a:pPr algn="ctr" eaLnBrk="1" hangingPunct="1">
              <a:lnSpc>
                <a:spcPct val="80000"/>
              </a:lnSpc>
            </a:pPr>
            <a:r>
              <a:rPr lang="en-GB" sz="3200" b="1" dirty="0">
                <a:ea typeface="ＭＳ Ｐゴシック" charset="0"/>
                <a:cs typeface="ＭＳ Ｐゴシック" charset="0"/>
              </a:rPr>
              <a:t>III deo</a:t>
            </a:r>
          </a:p>
          <a:p>
            <a:pPr algn="ctr">
              <a:lnSpc>
                <a:spcPct val="80000"/>
              </a:lnSpc>
            </a:pPr>
            <a:br>
              <a:rPr lang="en-GB" sz="3200" b="1" dirty="0">
                <a:ea typeface="ＭＳ Ｐゴシック" charset="0"/>
                <a:cs typeface="ＭＳ Ｐゴシック" charset="0"/>
              </a:rPr>
            </a:br>
            <a:r>
              <a:rPr lang="en-GB" sz="3200" b="1" dirty="0" err="1"/>
              <a:t>Saradnja</a:t>
            </a:r>
            <a:r>
              <a:rPr lang="en-GB" sz="3200" b="1" dirty="0"/>
              <a:t> </a:t>
            </a:r>
            <a:r>
              <a:rPr lang="en-GB" sz="3200" b="1" dirty="0" err="1"/>
              <a:t>sa</a:t>
            </a:r>
            <a:r>
              <a:rPr lang="en-GB" sz="3200" b="1" dirty="0"/>
              <a:t> </a:t>
            </a:r>
            <a:r>
              <a:rPr lang="en-GB" sz="3200" b="1" dirty="0" err="1"/>
              <a:t>inostranim</a:t>
            </a:r>
            <a:r>
              <a:rPr lang="en-GB" sz="3200" b="1" dirty="0"/>
              <a:t> </a:t>
            </a:r>
            <a:r>
              <a:rPr lang="en-GB" sz="3200" b="1" dirty="0" err="1"/>
              <a:t>davaocima</a:t>
            </a:r>
            <a:r>
              <a:rPr lang="en-GB" sz="3200" b="1" dirty="0"/>
              <a:t> </a:t>
            </a:r>
            <a:r>
              <a:rPr lang="en-GB" sz="3200" b="1" dirty="0" err="1"/>
              <a:t>usluga</a:t>
            </a:r>
            <a:r>
              <a:rPr lang="en-GB" sz="3200" b="1" dirty="0"/>
              <a:t> </a:t>
            </a:r>
            <a:r>
              <a:rPr lang="sr-Latn-RS" sz="3200" b="1" dirty="0"/>
              <a:t>radi</a:t>
            </a:r>
            <a:r>
              <a:rPr lang="en-GB" sz="3200" b="1" dirty="0"/>
              <a:t> </a:t>
            </a:r>
            <a:r>
              <a:rPr lang="en-GB" sz="3200" b="1" dirty="0" err="1"/>
              <a:t>pribavljanj</a:t>
            </a:r>
            <a:r>
              <a:rPr lang="sr-Latn-RS" sz="3200" b="1" dirty="0"/>
              <a:t>a</a:t>
            </a:r>
            <a:r>
              <a:rPr lang="en-GB" sz="3200" b="1" dirty="0"/>
              <a:t> </a:t>
            </a:r>
            <a:r>
              <a:rPr lang="en-GB" sz="3200" b="1" dirty="0" err="1"/>
              <a:t>podataka</a:t>
            </a:r>
            <a:r>
              <a:rPr lang="en-GB" sz="3200" b="1" dirty="0"/>
              <a:t>  </a:t>
            </a:r>
          </a:p>
          <a:p>
            <a:pPr algn="ctr" eaLnBrk="1" hangingPunct="1">
              <a:lnSpc>
                <a:spcPct val="80000"/>
              </a:lnSpc>
            </a:pPr>
            <a:endParaRPr lang="en-GB" sz="3200" dirty="0"/>
          </a:p>
        </p:txBody>
      </p:sp>
    </p:spTree>
    <p:extLst>
      <p:ext uri="{BB962C8B-B14F-4D97-AF65-F5344CB8AC3E}">
        <p14:creationId xmlns:p14="http://schemas.microsoft.com/office/powerpoint/2010/main" val="3903092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err="1"/>
              <a:t>Saradnja</a:t>
            </a:r>
            <a:r>
              <a:rPr lang="en-GB" altLang="sr-Latn-RS" sz="3200" b="1" dirty="0"/>
              <a:t> </a:t>
            </a:r>
            <a:r>
              <a:rPr lang="en-GB" altLang="sr-Latn-RS" sz="3200" b="1" dirty="0" err="1"/>
              <a:t>sa</a:t>
            </a:r>
            <a:r>
              <a:rPr lang="en-GB" altLang="sr-Latn-RS" sz="3200" b="1" dirty="0"/>
              <a:t> </a:t>
            </a:r>
            <a:r>
              <a:rPr lang="en-GB" altLang="sr-Latn-RS" sz="3200" b="1" dirty="0" err="1"/>
              <a:t>inostranim</a:t>
            </a:r>
            <a:r>
              <a:rPr lang="en-GB" altLang="sr-Latn-RS" sz="3200" b="1" dirty="0"/>
              <a:t> </a:t>
            </a:r>
            <a:r>
              <a:rPr lang="en-GB" altLang="sr-Latn-RS" sz="3200" b="1" dirty="0" err="1"/>
              <a:t>davaocima</a:t>
            </a:r>
            <a:r>
              <a:rPr lang="en-GB" altLang="sr-Latn-RS" sz="3200" b="1" dirty="0"/>
              <a:t> </a:t>
            </a:r>
            <a:r>
              <a:rPr lang="en-GB" altLang="sr-Latn-RS" sz="3200" b="1" dirty="0" err="1"/>
              <a:t>usluga</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37077"/>
            <a:ext cx="4483478" cy="5355312"/>
          </a:xfrm>
          <a:prstGeom prst="rect">
            <a:avLst/>
          </a:prstGeom>
        </p:spPr>
        <p:txBody>
          <a:bodyPr wrap="square">
            <a:spAutoFit/>
          </a:bodyPr>
          <a:lstStyle/>
          <a:p>
            <a:pPr marL="342900" indent="-342900" algn="just">
              <a:buFont typeface="Wingdings" pitchFamily="2" charset="2"/>
              <a:buChar char="ü"/>
              <a:defRPr/>
            </a:pPr>
            <a:r>
              <a:rPr lang="en-US" sz="1900" dirty="0"/>
              <a:t>M</a:t>
            </a:r>
            <a:r>
              <a:rPr lang="sr-Latn-RS" sz="1900" dirty="0" err="1"/>
              <a:t>nogi</a:t>
            </a:r>
            <a:r>
              <a:rPr lang="en-US" sz="1900" dirty="0"/>
              <a:t> </a:t>
            </a:r>
            <a:r>
              <a:rPr lang="sr-Latn-RS" sz="1900" dirty="0"/>
              <a:t>globalni </a:t>
            </a:r>
            <a:r>
              <a:rPr lang="en-US" sz="1900" dirty="0" err="1"/>
              <a:t>davaoc</a:t>
            </a:r>
            <a:r>
              <a:rPr lang="sr-Latn-RS" sz="1900" dirty="0"/>
              <a:t>i</a:t>
            </a:r>
            <a:r>
              <a:rPr lang="en-US" sz="1900" dirty="0"/>
              <a:t> </a:t>
            </a:r>
            <a:r>
              <a:rPr lang="en-US" sz="1900" dirty="0" err="1"/>
              <a:t>usluga</a:t>
            </a:r>
            <a:r>
              <a:rPr lang="en-US" sz="1900" dirty="0"/>
              <a:t> </a:t>
            </a:r>
            <a:r>
              <a:rPr lang="sr-Latn-RS" sz="1900" dirty="0"/>
              <a:t>nude</a:t>
            </a:r>
            <a:r>
              <a:rPr lang="en-US" sz="1900" dirty="0"/>
              <a:t> </a:t>
            </a:r>
            <a:r>
              <a:rPr lang="en-US" sz="1900" dirty="0" err="1"/>
              <a:t>usluge</a:t>
            </a:r>
            <a:r>
              <a:rPr lang="en-US" sz="1900" dirty="0"/>
              <a:t> </a:t>
            </a:r>
            <a:r>
              <a:rPr lang="sr-Latn-RS" sz="1900" dirty="0"/>
              <a:t>na nekoj </a:t>
            </a:r>
            <a:r>
              <a:rPr lang="en-US" sz="1900" dirty="0" err="1"/>
              <a:t>teritorij</a:t>
            </a:r>
            <a:r>
              <a:rPr lang="sr-Latn-RS" sz="1900" dirty="0"/>
              <a:t>i</a:t>
            </a:r>
            <a:r>
              <a:rPr lang="en-US" sz="1900" dirty="0"/>
              <a:t> </a:t>
            </a:r>
            <a:r>
              <a:rPr lang="sr-Latn-RS" sz="1900" dirty="0"/>
              <a:t>a da nemaju zakonsko prisustvo na toj teritoriji</a:t>
            </a:r>
            <a:endParaRPr lang="en-US" sz="1900" dirty="0"/>
          </a:p>
          <a:p>
            <a:pPr marL="342900" indent="-342900" algn="just">
              <a:buFont typeface="Wingdings" pitchFamily="2" charset="2"/>
              <a:buChar char="ü"/>
              <a:defRPr/>
            </a:pPr>
            <a:endParaRPr lang="en-US" sz="1900" dirty="0"/>
          </a:p>
          <a:p>
            <a:pPr marL="342900" indent="-342900" algn="just">
              <a:buFont typeface="Wingdings" pitchFamily="2" charset="2"/>
              <a:buChar char="ü"/>
              <a:defRPr/>
            </a:pPr>
            <a:r>
              <a:rPr lang="sr-Latn-RS" sz="1900" dirty="0"/>
              <a:t>Tumačenje nadležnosti nad licima van teritorije u svetlu postojećih normi međunarodnog prava predstavljaju izazov</a:t>
            </a:r>
            <a:endParaRPr lang="en-GB" sz="1900" dirty="0"/>
          </a:p>
          <a:p>
            <a:pPr marL="342900" indent="-342900" algn="just">
              <a:buFont typeface="Wingdings" pitchFamily="2" charset="2"/>
              <a:buChar char="ü"/>
              <a:defRPr/>
            </a:pPr>
            <a:endParaRPr lang="en-GB" sz="1900" dirty="0"/>
          </a:p>
          <a:p>
            <a:pPr marL="342900" indent="-342900" algn="just">
              <a:buFont typeface="Wingdings" pitchFamily="2" charset="2"/>
              <a:buChar char="ü"/>
              <a:defRPr/>
            </a:pPr>
            <a:r>
              <a:rPr lang="sr-Latn-RS" sz="1900" dirty="0"/>
              <a:t>Opcije za saradnju obuhvataju </a:t>
            </a:r>
            <a:r>
              <a:rPr lang="en-GB" sz="1900" dirty="0"/>
              <a:t>:</a:t>
            </a:r>
          </a:p>
          <a:p>
            <a:pPr marL="800100" lvl="1" indent="-342900" algn="just">
              <a:buFont typeface="Wingdings" pitchFamily="2" charset="2"/>
              <a:buChar char="ü"/>
              <a:defRPr/>
            </a:pPr>
            <a:r>
              <a:rPr lang="sr-Latn-RS" sz="1900" dirty="0"/>
              <a:t>Okvire uzajamne pravne pomoći</a:t>
            </a:r>
            <a:endParaRPr lang="en-GB" sz="1900" dirty="0"/>
          </a:p>
          <a:p>
            <a:pPr marL="800100" lvl="1" indent="-342900" algn="just">
              <a:buFont typeface="Wingdings" pitchFamily="2" charset="2"/>
              <a:buChar char="ü"/>
              <a:defRPr/>
            </a:pPr>
            <a:r>
              <a:rPr lang="sr-Latn-RS" sz="1900" dirty="0"/>
              <a:t>Zahteve za </a:t>
            </a:r>
            <a:r>
              <a:rPr lang="pl-PL" sz="1900" dirty="0"/>
              <a:t>otkrivanje podataka u hitnim slučajevima</a:t>
            </a:r>
            <a:endParaRPr lang="en-GB" sz="1900" dirty="0"/>
          </a:p>
          <a:p>
            <a:pPr marL="800100" lvl="1" indent="-342900" algn="just">
              <a:buFont typeface="Wingdings" pitchFamily="2" charset="2"/>
              <a:buChar char="ü"/>
              <a:defRPr/>
            </a:pPr>
            <a:r>
              <a:rPr lang="sr-Latn-RS" sz="1900" dirty="0"/>
              <a:t>N</a:t>
            </a:r>
            <a:r>
              <a:rPr lang="en-GB" sz="1900" dirty="0" err="1"/>
              <a:t>aredbe</a:t>
            </a:r>
            <a:r>
              <a:rPr lang="en-GB" sz="1900" dirty="0"/>
              <a:t> za </a:t>
            </a:r>
            <a:r>
              <a:rPr lang="en-GB" sz="1900" dirty="0" err="1"/>
              <a:t>dostavljanje</a:t>
            </a:r>
            <a:r>
              <a:rPr lang="en-GB" sz="1900" dirty="0"/>
              <a:t> </a:t>
            </a:r>
            <a:r>
              <a:rPr lang="en-GB" sz="1900" dirty="0" err="1"/>
              <a:t>podataka</a:t>
            </a:r>
            <a:endParaRPr lang="en-GB" sz="1900" dirty="0"/>
          </a:p>
          <a:p>
            <a:pPr marL="800100" lvl="1" indent="-342900" algn="just">
              <a:buFont typeface="Wingdings" pitchFamily="2" charset="2"/>
              <a:buChar char="ü"/>
              <a:defRPr/>
            </a:pPr>
            <a:r>
              <a:rPr lang="sr-Latn-RS" sz="1900" dirty="0" err="1"/>
              <a:t>Prekogranični</a:t>
            </a:r>
            <a:r>
              <a:rPr lang="sr-Latn-RS" sz="1900" dirty="0"/>
              <a:t> pristup uz saglasnost</a:t>
            </a:r>
            <a:endParaRPr lang="en-GB" sz="1900" dirty="0"/>
          </a:p>
          <a:p>
            <a:pPr marL="800100" lvl="1" indent="-342900" algn="just">
              <a:buFont typeface="Wingdings" pitchFamily="2" charset="2"/>
              <a:buChar char="ü"/>
              <a:defRPr/>
            </a:pPr>
            <a:r>
              <a:rPr lang="sr-Latn-RS" sz="1900" dirty="0"/>
              <a:t>D</a:t>
            </a:r>
            <a:r>
              <a:rPr lang="en-GB" sz="1900" dirty="0" err="1"/>
              <a:t>obrovoljna</a:t>
            </a:r>
            <a:r>
              <a:rPr lang="en-GB" sz="1900" dirty="0"/>
              <a:t> </a:t>
            </a:r>
            <a:r>
              <a:rPr lang="en-GB" sz="1900" dirty="0" err="1"/>
              <a:t>saradnja</a:t>
            </a:r>
            <a:r>
              <a:rPr lang="en-GB" sz="1900" dirty="0"/>
              <a:t> </a:t>
            </a:r>
          </a:p>
        </p:txBody>
      </p:sp>
      <p:sp>
        <p:nvSpPr>
          <p:cNvPr id="6" name="Rectangle 5">
            <a:extLst>
              <a:ext uri="{FF2B5EF4-FFF2-40B4-BE49-F238E27FC236}">
                <a16:creationId xmlns:a16="http://schemas.microsoft.com/office/drawing/2014/main" id="{4F84165C-D7D1-4222-AF8E-6B601AC28A8A}"/>
              </a:ext>
            </a:extLst>
          </p:cNvPr>
          <p:cNvSpPr/>
          <p:nvPr/>
        </p:nvSpPr>
        <p:spPr>
          <a:xfrm>
            <a:off x="4660522" y="1063813"/>
            <a:ext cx="4394956" cy="4939814"/>
          </a:xfrm>
          <a:prstGeom prst="rect">
            <a:avLst/>
          </a:prstGeom>
        </p:spPr>
        <p:txBody>
          <a:bodyPr wrap="square">
            <a:spAutoFit/>
          </a:bodyPr>
          <a:lstStyle/>
          <a:p>
            <a:pPr marL="342900" indent="-342900" algn="just">
              <a:buFont typeface="Wingdings" pitchFamily="2" charset="2"/>
              <a:buChar char="ü"/>
              <a:defRPr/>
            </a:pPr>
            <a:r>
              <a:rPr lang="sr-Latn-RS" sz="2100" dirty="0"/>
              <a:t>Zemlje mogu da koriste postojeće okvire </a:t>
            </a:r>
            <a:r>
              <a:rPr lang="sr-Latn-RS" sz="2100" dirty="0" err="1"/>
              <a:t>UPP</a:t>
            </a:r>
            <a:r>
              <a:rPr lang="sr-Latn-RS" sz="2100" dirty="0"/>
              <a:t> da zatraže od </a:t>
            </a:r>
            <a:r>
              <a:rPr lang="en-GB" sz="2100" dirty="0" err="1"/>
              <a:t>inostrani</a:t>
            </a:r>
            <a:r>
              <a:rPr lang="sr-Latn-RS" sz="2100" dirty="0"/>
              <a:t>h vlada da pribave podatke od </a:t>
            </a:r>
            <a:r>
              <a:rPr lang="en-GB" sz="2100" dirty="0" err="1"/>
              <a:t>inostrani</a:t>
            </a:r>
            <a:r>
              <a:rPr lang="en-GB" sz="2100" dirty="0"/>
              <a:t> </a:t>
            </a:r>
            <a:r>
              <a:rPr lang="en-GB" sz="2100" dirty="0" err="1"/>
              <a:t>davaoci</a:t>
            </a:r>
            <a:r>
              <a:rPr lang="en-GB" sz="2100" dirty="0"/>
              <a:t> </a:t>
            </a:r>
            <a:r>
              <a:rPr lang="en-GB" sz="2100" dirty="0" err="1"/>
              <a:t>usluga</a:t>
            </a:r>
            <a:r>
              <a:rPr lang="en-GB" sz="2100" dirty="0"/>
              <a:t> </a:t>
            </a:r>
          </a:p>
          <a:p>
            <a:pPr marL="342900" indent="-342900" algn="just">
              <a:buFont typeface="Wingdings" pitchFamily="2" charset="2"/>
              <a:buChar char="ü"/>
              <a:defRPr/>
            </a:pPr>
            <a:endParaRPr lang="en-GB" sz="2100" dirty="0"/>
          </a:p>
          <a:p>
            <a:pPr marL="342900" indent="-342900" algn="just">
              <a:buFont typeface="Wingdings" pitchFamily="2" charset="2"/>
              <a:buChar char="ü"/>
              <a:defRPr/>
            </a:pPr>
            <a:r>
              <a:rPr lang="sr-Latn-RS" sz="2100" dirty="0"/>
              <a:t>Okviri </a:t>
            </a:r>
            <a:r>
              <a:rPr lang="sr-Latn-RS" sz="2100" dirty="0" err="1"/>
              <a:t>UPP</a:t>
            </a:r>
            <a:r>
              <a:rPr lang="sr-Latn-RS" sz="2100" dirty="0"/>
              <a:t> predstavljaju zakonski obavezujući </a:t>
            </a:r>
            <a:r>
              <a:rPr lang="en-GB" sz="2100" dirty="0" err="1"/>
              <a:t>mehanizam</a:t>
            </a:r>
            <a:r>
              <a:rPr lang="en-GB" sz="2100" dirty="0"/>
              <a:t> </a:t>
            </a:r>
            <a:r>
              <a:rPr lang="sr-Latn-RS" sz="2100" dirty="0"/>
              <a:t>kojim se inostrani </a:t>
            </a:r>
            <a:r>
              <a:rPr lang="en-GB" sz="2100" dirty="0" err="1"/>
              <a:t>inostrani</a:t>
            </a:r>
            <a:r>
              <a:rPr lang="en-GB" sz="2100" dirty="0"/>
              <a:t> </a:t>
            </a:r>
            <a:r>
              <a:rPr lang="en-GB" sz="2100" dirty="0" err="1"/>
              <a:t>davaoci</a:t>
            </a:r>
            <a:r>
              <a:rPr lang="en-GB" sz="2100" dirty="0"/>
              <a:t> </a:t>
            </a:r>
            <a:r>
              <a:rPr lang="en-GB" sz="2100" dirty="0" err="1"/>
              <a:t>usluga</a:t>
            </a:r>
            <a:r>
              <a:rPr lang="sr-Latn-RS" sz="2100" dirty="0"/>
              <a:t> mogu primorati</a:t>
            </a:r>
            <a:endParaRPr lang="en-GB" sz="2100" dirty="0">
              <a:highlight>
                <a:srgbClr val="FFFF00"/>
              </a:highlight>
            </a:endParaRPr>
          </a:p>
          <a:p>
            <a:pPr marL="342900" indent="-342900" algn="just">
              <a:buFont typeface="Wingdings" pitchFamily="2" charset="2"/>
              <a:buChar char="ü"/>
              <a:defRPr/>
            </a:pPr>
            <a:endParaRPr lang="en-GB" sz="2100" dirty="0"/>
          </a:p>
          <a:p>
            <a:pPr marL="342900" indent="-342900" algn="just">
              <a:buFont typeface="Wingdings" pitchFamily="2" charset="2"/>
              <a:buChar char="ü"/>
              <a:defRPr/>
            </a:pPr>
            <a:r>
              <a:rPr lang="en-GB" sz="2100" dirty="0" err="1"/>
              <a:t>Okviri</a:t>
            </a:r>
            <a:r>
              <a:rPr lang="en-GB" sz="2100" dirty="0"/>
              <a:t> za </a:t>
            </a:r>
            <a:r>
              <a:rPr lang="en-GB" sz="2100" dirty="0" err="1"/>
              <a:t>UPP</a:t>
            </a:r>
            <a:r>
              <a:rPr lang="en-GB" sz="2100" dirty="0"/>
              <a:t> </a:t>
            </a:r>
            <a:r>
              <a:rPr lang="sr-Latn-RS" sz="2100" dirty="0"/>
              <a:t>mogu biti relativno spori i složeni</a:t>
            </a:r>
            <a:endParaRPr lang="en-GB" sz="2100" dirty="0"/>
          </a:p>
          <a:p>
            <a:pPr marL="342900" indent="-342900" algn="just">
              <a:buFont typeface="Wingdings" pitchFamily="2" charset="2"/>
              <a:buChar char="ü"/>
              <a:defRPr/>
            </a:pPr>
            <a:endParaRPr lang="en-GB" sz="2100" dirty="0"/>
          </a:p>
        </p:txBody>
      </p:sp>
    </p:spTree>
    <p:extLst>
      <p:ext uri="{BB962C8B-B14F-4D97-AF65-F5344CB8AC3E}">
        <p14:creationId xmlns:p14="http://schemas.microsoft.com/office/powerpoint/2010/main" val="3258533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err="1"/>
              <a:t>Okviri</a:t>
            </a:r>
            <a:r>
              <a:rPr lang="en-GB" altLang="sr-Latn-RS" sz="3200" b="1" dirty="0"/>
              <a:t> za </a:t>
            </a:r>
            <a:r>
              <a:rPr lang="en-GB" altLang="sr-Latn-RS" sz="3200" b="1" dirty="0" err="1"/>
              <a:t>UPP</a:t>
            </a:r>
            <a:r>
              <a:rPr lang="en-GB" altLang="sr-Latn-RS" sz="3200" b="1" dirty="0"/>
              <a:t>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1" y="1072937"/>
            <a:ext cx="8584961" cy="1446550"/>
          </a:xfrm>
          <a:prstGeom prst="rect">
            <a:avLst/>
          </a:prstGeom>
        </p:spPr>
        <p:txBody>
          <a:bodyPr wrap="square">
            <a:spAutoFit/>
          </a:bodyPr>
          <a:lstStyle/>
          <a:p>
            <a:pPr marL="342900" indent="-342900" algn="just">
              <a:buFont typeface="Wingdings" pitchFamily="2" charset="2"/>
              <a:buChar char="ü"/>
              <a:defRPr/>
            </a:pPr>
            <a:r>
              <a:rPr lang="sr-Latn-RS" sz="2200" dirty="0"/>
              <a:t>Većina</a:t>
            </a:r>
            <a:r>
              <a:rPr lang="en-US" sz="2200" dirty="0"/>
              <a:t> global</a:t>
            </a:r>
            <a:r>
              <a:rPr lang="sr-Latn-RS" sz="2200" dirty="0" err="1"/>
              <a:t>nih</a:t>
            </a:r>
            <a:r>
              <a:rPr lang="en-US" sz="2200" dirty="0"/>
              <a:t> </a:t>
            </a:r>
            <a:r>
              <a:rPr lang="en-US" sz="2200" dirty="0" err="1"/>
              <a:t>dava</a:t>
            </a:r>
            <a:r>
              <a:rPr lang="sr-Latn-RS" sz="2200" dirty="0" err="1"/>
              <a:t>alaca</a:t>
            </a:r>
            <a:r>
              <a:rPr lang="en-US" sz="2200" dirty="0"/>
              <a:t> </a:t>
            </a:r>
            <a:r>
              <a:rPr lang="en-US" sz="2200" dirty="0" err="1"/>
              <a:t>usluga</a:t>
            </a:r>
            <a:r>
              <a:rPr lang="en-US" sz="2200" dirty="0"/>
              <a:t> </a:t>
            </a:r>
            <a:r>
              <a:rPr lang="sr-Latn-RS" sz="2200" dirty="0"/>
              <a:t>zahteva ugovore o uzajamnoj pravnoj pomoći da bi otkrili</a:t>
            </a:r>
            <a:r>
              <a:rPr lang="en-US" sz="2200" dirty="0"/>
              <a:t> </a:t>
            </a:r>
            <a:r>
              <a:rPr lang="en-US" sz="2200" dirty="0" err="1"/>
              <a:t>podat</a:t>
            </a:r>
            <a:r>
              <a:rPr lang="sr-Latn-RS" sz="2200" dirty="0"/>
              <a:t>ke</a:t>
            </a:r>
            <a:r>
              <a:rPr lang="en-US" sz="2200" dirty="0"/>
              <a:t> o </a:t>
            </a:r>
            <a:r>
              <a:rPr lang="en-US" sz="2200" dirty="0" err="1"/>
              <a:t>pretplatniku</a:t>
            </a:r>
            <a:r>
              <a:rPr lang="en-US" sz="2200" dirty="0"/>
              <a:t> </a:t>
            </a:r>
          </a:p>
          <a:p>
            <a:pPr marL="342900" indent="-342900" algn="just">
              <a:buFont typeface="Wingdings" pitchFamily="2" charset="2"/>
              <a:buChar char="ü"/>
              <a:defRPr/>
            </a:pPr>
            <a:endParaRPr lang="en-US" sz="2200" dirty="0"/>
          </a:p>
          <a:p>
            <a:pPr marL="342900" indent="-342900" algn="just">
              <a:buFont typeface="Wingdings" pitchFamily="2" charset="2"/>
              <a:buChar char="ü"/>
              <a:defRPr/>
            </a:pPr>
            <a:endParaRPr lang="en-GB" sz="2200" dirty="0"/>
          </a:p>
        </p:txBody>
      </p:sp>
      <p:pic>
        <p:nvPicPr>
          <p:cNvPr id="12" name="Picture 11">
            <a:extLst>
              <a:ext uri="{FF2B5EF4-FFF2-40B4-BE49-F238E27FC236}">
                <a16:creationId xmlns:a16="http://schemas.microsoft.com/office/drawing/2014/main" id="{BD0526E9-1C13-45A1-ACD1-2FBDFACD6427}"/>
              </a:ext>
            </a:extLst>
          </p:cNvPr>
          <p:cNvPicPr>
            <a:picLocks noChangeAspect="1"/>
          </p:cNvPicPr>
          <p:nvPr/>
        </p:nvPicPr>
        <p:blipFill>
          <a:blip r:embed="rId4"/>
          <a:stretch>
            <a:fillRect/>
          </a:stretch>
        </p:blipFill>
        <p:spPr>
          <a:xfrm>
            <a:off x="587250" y="2163290"/>
            <a:ext cx="1512741" cy="1008494"/>
          </a:xfrm>
          <a:prstGeom prst="rect">
            <a:avLst/>
          </a:prstGeom>
        </p:spPr>
      </p:pic>
      <p:pic>
        <p:nvPicPr>
          <p:cNvPr id="16" name="Picture 15">
            <a:extLst>
              <a:ext uri="{FF2B5EF4-FFF2-40B4-BE49-F238E27FC236}">
                <a16:creationId xmlns:a16="http://schemas.microsoft.com/office/drawing/2014/main" id="{447C6600-1339-4648-B951-B8087204EBC8}"/>
              </a:ext>
            </a:extLst>
          </p:cNvPr>
          <p:cNvPicPr>
            <a:picLocks noChangeAspect="1"/>
          </p:cNvPicPr>
          <p:nvPr/>
        </p:nvPicPr>
        <p:blipFill>
          <a:blip r:embed="rId5"/>
          <a:stretch>
            <a:fillRect/>
          </a:stretch>
        </p:blipFill>
        <p:spPr>
          <a:xfrm>
            <a:off x="2598720" y="2084397"/>
            <a:ext cx="6456759" cy="1458715"/>
          </a:xfrm>
          <a:prstGeom prst="rect">
            <a:avLst/>
          </a:prstGeom>
        </p:spPr>
      </p:pic>
      <p:pic>
        <p:nvPicPr>
          <p:cNvPr id="19" name="Picture 18">
            <a:extLst>
              <a:ext uri="{FF2B5EF4-FFF2-40B4-BE49-F238E27FC236}">
                <a16:creationId xmlns:a16="http://schemas.microsoft.com/office/drawing/2014/main" id="{21025592-B29C-40EA-A72B-EC3C85BE886B}"/>
              </a:ext>
            </a:extLst>
          </p:cNvPr>
          <p:cNvPicPr>
            <a:picLocks noChangeAspect="1"/>
          </p:cNvPicPr>
          <p:nvPr/>
        </p:nvPicPr>
        <p:blipFill rotWithShape="1">
          <a:blip r:embed="rId6"/>
          <a:srcRect l="14251" t="15826" r="52387" b="14112"/>
          <a:stretch/>
        </p:blipFill>
        <p:spPr>
          <a:xfrm>
            <a:off x="775450" y="3543112"/>
            <a:ext cx="1131481" cy="1180606"/>
          </a:xfrm>
          <a:prstGeom prst="rect">
            <a:avLst/>
          </a:prstGeom>
        </p:spPr>
      </p:pic>
      <p:pic>
        <p:nvPicPr>
          <p:cNvPr id="20" name="Picture 19">
            <a:extLst>
              <a:ext uri="{FF2B5EF4-FFF2-40B4-BE49-F238E27FC236}">
                <a16:creationId xmlns:a16="http://schemas.microsoft.com/office/drawing/2014/main" id="{5625F868-5227-467D-973B-0CCFF319A994}"/>
              </a:ext>
            </a:extLst>
          </p:cNvPr>
          <p:cNvPicPr>
            <a:picLocks noChangeAspect="1"/>
          </p:cNvPicPr>
          <p:nvPr/>
        </p:nvPicPr>
        <p:blipFill>
          <a:blip r:embed="rId7"/>
          <a:stretch>
            <a:fillRect/>
          </a:stretch>
        </p:blipFill>
        <p:spPr>
          <a:xfrm>
            <a:off x="2233412" y="3580535"/>
            <a:ext cx="6822067" cy="1232842"/>
          </a:xfrm>
          <a:prstGeom prst="rect">
            <a:avLst/>
          </a:prstGeom>
        </p:spPr>
      </p:pic>
      <p:pic>
        <p:nvPicPr>
          <p:cNvPr id="21" name="Picture 20">
            <a:extLst>
              <a:ext uri="{FF2B5EF4-FFF2-40B4-BE49-F238E27FC236}">
                <a16:creationId xmlns:a16="http://schemas.microsoft.com/office/drawing/2014/main" id="{3398C0E0-B2E3-4331-924B-EFE9357DD1F9}"/>
              </a:ext>
            </a:extLst>
          </p:cNvPr>
          <p:cNvPicPr>
            <a:picLocks noChangeAspect="1"/>
          </p:cNvPicPr>
          <p:nvPr/>
        </p:nvPicPr>
        <p:blipFill>
          <a:blip r:embed="rId8"/>
          <a:stretch>
            <a:fillRect/>
          </a:stretch>
        </p:blipFill>
        <p:spPr>
          <a:xfrm>
            <a:off x="667186" y="5095046"/>
            <a:ext cx="1566226" cy="1270593"/>
          </a:xfrm>
          <a:prstGeom prst="rect">
            <a:avLst/>
          </a:prstGeom>
        </p:spPr>
      </p:pic>
      <p:pic>
        <p:nvPicPr>
          <p:cNvPr id="22" name="Picture 21">
            <a:extLst>
              <a:ext uri="{FF2B5EF4-FFF2-40B4-BE49-F238E27FC236}">
                <a16:creationId xmlns:a16="http://schemas.microsoft.com/office/drawing/2014/main" id="{58136539-3848-4FC2-AFC7-CC56FE379CA2}"/>
              </a:ext>
            </a:extLst>
          </p:cNvPr>
          <p:cNvPicPr>
            <a:picLocks noChangeAspect="1"/>
          </p:cNvPicPr>
          <p:nvPr/>
        </p:nvPicPr>
        <p:blipFill>
          <a:blip r:embed="rId9"/>
          <a:stretch>
            <a:fillRect/>
          </a:stretch>
        </p:blipFill>
        <p:spPr>
          <a:xfrm>
            <a:off x="2684108" y="4927917"/>
            <a:ext cx="4400273" cy="1487620"/>
          </a:xfrm>
          <a:prstGeom prst="rect">
            <a:avLst/>
          </a:prstGeom>
        </p:spPr>
      </p:pic>
    </p:spTree>
    <p:extLst>
      <p:ext uri="{BB962C8B-B14F-4D97-AF65-F5344CB8AC3E}">
        <p14:creationId xmlns:p14="http://schemas.microsoft.com/office/powerpoint/2010/main" val="340582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l-PL" altLang="sr-Latn-RS" sz="3200" b="1" dirty="0"/>
              <a:t>Otkrivanje podataka u hitnim slučajevima</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27017" y="1255817"/>
            <a:ext cx="7915767" cy="4154984"/>
          </a:xfrm>
          <a:prstGeom prst="rect">
            <a:avLst/>
          </a:prstGeom>
        </p:spPr>
        <p:txBody>
          <a:bodyPr wrap="square">
            <a:spAutoFit/>
          </a:bodyPr>
          <a:lstStyle/>
          <a:p>
            <a:pPr marL="342900" indent="-342900" algn="just">
              <a:buFont typeface="Wingdings" pitchFamily="2" charset="2"/>
              <a:buChar char="ü"/>
              <a:defRPr/>
            </a:pPr>
            <a:r>
              <a:rPr lang="sr-Latn-RS" sz="2200" dirty="0"/>
              <a:t>D</a:t>
            </a:r>
            <a:r>
              <a:rPr lang="en-US" sz="2200" dirty="0" err="1"/>
              <a:t>avaoc</a:t>
            </a:r>
            <a:r>
              <a:rPr lang="sr-Latn-RS" sz="2200" dirty="0"/>
              <a:t>i</a:t>
            </a:r>
            <a:r>
              <a:rPr lang="en-US" sz="2200" dirty="0"/>
              <a:t> </a:t>
            </a:r>
            <a:r>
              <a:rPr lang="en-US" sz="2200" dirty="0" err="1"/>
              <a:t>usluga</a:t>
            </a:r>
            <a:r>
              <a:rPr lang="en-US" sz="2200" dirty="0"/>
              <a:t> m</a:t>
            </a:r>
            <a:r>
              <a:rPr lang="sr-Latn-RS" sz="2200" dirty="0" err="1"/>
              <a:t>ogu</a:t>
            </a:r>
            <a:r>
              <a:rPr lang="sr-Latn-RS" sz="2200" dirty="0"/>
              <a:t> otkriti podatke u hitnim slučajevima čak i ako nema zahteva na osnovu ugovora o </a:t>
            </a:r>
            <a:r>
              <a:rPr lang="sr-Latn-RS" sz="2200" dirty="0" err="1"/>
              <a:t>UPP</a:t>
            </a:r>
            <a:endParaRPr lang="en-US" sz="2200" dirty="0"/>
          </a:p>
          <a:p>
            <a:pPr marL="342900" indent="-342900" algn="just">
              <a:buFont typeface="Wingdings" pitchFamily="2" charset="2"/>
              <a:buChar char="ü"/>
              <a:defRPr/>
            </a:pPr>
            <a:endParaRPr lang="en-US" sz="2200" dirty="0"/>
          </a:p>
          <a:p>
            <a:pPr marL="342900" indent="-342900" algn="just">
              <a:buFont typeface="Wingdings" pitchFamily="2" charset="2"/>
              <a:buChar char="ü"/>
              <a:defRPr/>
            </a:pPr>
            <a:r>
              <a:rPr lang="en-US" sz="2200" dirty="0"/>
              <a:t>T</a:t>
            </a:r>
            <a:r>
              <a:rPr lang="sr-Latn-RS" sz="2200" dirty="0"/>
              <a:t>o su situacije kada je otkrivanje podataka neophodno da bi se sprečila smrt ili teška telesna povreda</a:t>
            </a:r>
            <a:endParaRPr lang="en-US" sz="2200" dirty="0"/>
          </a:p>
          <a:p>
            <a:pPr marL="342900" indent="-342900" algn="just">
              <a:buFont typeface="Wingdings" pitchFamily="2" charset="2"/>
              <a:buChar char="ü"/>
              <a:defRPr/>
            </a:pPr>
            <a:endParaRPr lang="en-US" sz="2200" dirty="0"/>
          </a:p>
          <a:p>
            <a:pPr marL="342900" indent="-342900" algn="just">
              <a:buFont typeface="Wingdings" pitchFamily="2" charset="2"/>
              <a:buChar char="ü"/>
              <a:defRPr/>
            </a:pPr>
            <a:r>
              <a:rPr lang="sr-Latn-RS" sz="2200" dirty="0"/>
              <a:t>Različiti</a:t>
            </a:r>
            <a:r>
              <a:rPr lang="en-US" sz="2200" dirty="0"/>
              <a:t> </a:t>
            </a:r>
            <a:r>
              <a:rPr lang="en-US" sz="2200" dirty="0" err="1"/>
              <a:t>davaoc</a:t>
            </a:r>
            <a:r>
              <a:rPr lang="sr-Latn-RS" sz="2200" dirty="0"/>
              <a:t>i</a:t>
            </a:r>
            <a:r>
              <a:rPr lang="en-US" sz="2200" dirty="0"/>
              <a:t> </a:t>
            </a:r>
            <a:r>
              <a:rPr lang="en-US" sz="2200" dirty="0" err="1"/>
              <a:t>usluga</a:t>
            </a:r>
            <a:r>
              <a:rPr lang="en-US" sz="2200" dirty="0"/>
              <a:t> </a:t>
            </a:r>
            <a:r>
              <a:rPr lang="sr-Latn-RS" sz="2200" dirty="0"/>
              <a:t>imaju različite kriterijume i procedure za otkrivanje podataka u hitnim slučajevima</a:t>
            </a:r>
            <a:endParaRPr lang="en-US" sz="2200" dirty="0"/>
          </a:p>
          <a:p>
            <a:pPr marL="342900" indent="-342900" algn="just">
              <a:buFont typeface="Wingdings" pitchFamily="2" charset="2"/>
              <a:buChar char="ü"/>
              <a:defRPr/>
            </a:pPr>
            <a:endParaRPr lang="en-US" sz="2200" dirty="0"/>
          </a:p>
          <a:p>
            <a:pPr marL="342900" indent="-342900" algn="just">
              <a:buFont typeface="Wingdings" pitchFamily="2" charset="2"/>
              <a:buChar char="ü"/>
              <a:defRPr/>
            </a:pPr>
            <a:r>
              <a:rPr lang="sr-Latn-RS" sz="2200" dirty="0"/>
              <a:t>Država koja zahteva </a:t>
            </a:r>
            <a:r>
              <a:rPr lang="pl-PL" sz="2200" dirty="0"/>
              <a:t>otkrivanje podataka u hitnim slučajevima</a:t>
            </a:r>
            <a:r>
              <a:rPr lang="sr-Latn-RS" sz="2200" dirty="0"/>
              <a:t> ne mora da ima ugovor u </a:t>
            </a:r>
            <a:r>
              <a:rPr lang="sr-Latn-RS" sz="2200" dirty="0" err="1"/>
              <a:t>UPP</a:t>
            </a:r>
            <a:r>
              <a:rPr lang="sr-Latn-RS" sz="2200" dirty="0"/>
              <a:t> sa zemljom gde </a:t>
            </a:r>
            <a:r>
              <a:rPr lang="en-US" sz="2200" dirty="0" err="1"/>
              <a:t>davalac</a:t>
            </a:r>
            <a:r>
              <a:rPr lang="en-US" sz="2200" dirty="0"/>
              <a:t> </a:t>
            </a:r>
            <a:r>
              <a:rPr lang="en-US" sz="2200" dirty="0" err="1"/>
              <a:t>uslug</a:t>
            </a:r>
            <a:r>
              <a:rPr lang="sr-Latn-RS" sz="2200" dirty="0"/>
              <a:t>a ima sedište</a:t>
            </a:r>
            <a:endParaRPr lang="en-GB" sz="2200" dirty="0"/>
          </a:p>
        </p:txBody>
      </p:sp>
    </p:spTree>
    <p:extLst>
      <p:ext uri="{BB962C8B-B14F-4D97-AF65-F5344CB8AC3E}">
        <p14:creationId xmlns:p14="http://schemas.microsoft.com/office/powerpoint/2010/main" val="1259638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7F605A-4914-46CF-952F-637789E5F28C}"/>
              </a:ext>
            </a:extLst>
          </p:cNvPr>
          <p:cNvSpPr>
            <a:spLocks noGrp="1"/>
          </p:cNvSpPr>
          <p:nvPr>
            <p:ph type="sldNum" sz="quarter" idx="12"/>
          </p:nvPr>
        </p:nvSpPr>
        <p:spPr/>
        <p:txBody>
          <a:bodyPr/>
          <a:lstStyle/>
          <a:p>
            <a:pPr>
              <a:defRPr/>
            </a:pPr>
            <a:fld id="{0E1F2CE5-82EE-4D86-A1BA-A62E2F853B8E}" type="slidenum">
              <a:rPr lang="en-US" smtClean="0"/>
              <a:pPr>
                <a:defRPr/>
              </a:pPr>
              <a:t>27</a:t>
            </a:fld>
            <a:endParaRPr lang="en-US"/>
          </a:p>
        </p:txBody>
      </p:sp>
      <p:pic>
        <p:nvPicPr>
          <p:cNvPr id="3" name="Picture 2">
            <a:extLst>
              <a:ext uri="{FF2B5EF4-FFF2-40B4-BE49-F238E27FC236}">
                <a16:creationId xmlns:a16="http://schemas.microsoft.com/office/drawing/2014/main" id="{0F9E2DD4-54A3-48CB-B326-186ADF2AA768}"/>
              </a:ext>
            </a:extLst>
          </p:cNvPr>
          <p:cNvPicPr>
            <a:picLocks noChangeAspect="1"/>
          </p:cNvPicPr>
          <p:nvPr/>
        </p:nvPicPr>
        <p:blipFill>
          <a:blip r:embed="rId3"/>
          <a:stretch>
            <a:fillRect/>
          </a:stretch>
        </p:blipFill>
        <p:spPr>
          <a:xfrm>
            <a:off x="0" y="52339"/>
            <a:ext cx="9285523" cy="6776478"/>
          </a:xfrm>
          <a:prstGeom prst="rect">
            <a:avLst/>
          </a:prstGeom>
        </p:spPr>
      </p:pic>
    </p:spTree>
    <p:extLst>
      <p:ext uri="{BB962C8B-B14F-4D97-AF65-F5344CB8AC3E}">
        <p14:creationId xmlns:p14="http://schemas.microsoft.com/office/powerpoint/2010/main" val="14960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7FD4FA-7725-4E7B-B485-F27199E23FE2}"/>
              </a:ext>
            </a:extLst>
          </p:cNvPr>
          <p:cNvSpPr>
            <a:spLocks noGrp="1"/>
          </p:cNvSpPr>
          <p:nvPr>
            <p:ph type="sldNum" sz="quarter" idx="12"/>
          </p:nvPr>
        </p:nvSpPr>
        <p:spPr/>
        <p:txBody>
          <a:bodyPr/>
          <a:lstStyle/>
          <a:p>
            <a:pPr>
              <a:defRPr/>
            </a:pPr>
            <a:fld id="{0E1F2CE5-82EE-4D86-A1BA-A62E2F853B8E}" type="slidenum">
              <a:rPr lang="en-US" smtClean="0"/>
              <a:pPr>
                <a:defRPr/>
              </a:pPr>
              <a:t>28</a:t>
            </a:fld>
            <a:endParaRPr lang="en-US"/>
          </a:p>
        </p:txBody>
      </p:sp>
      <p:pic>
        <p:nvPicPr>
          <p:cNvPr id="3" name="Picture 2">
            <a:extLst>
              <a:ext uri="{FF2B5EF4-FFF2-40B4-BE49-F238E27FC236}">
                <a16:creationId xmlns:a16="http://schemas.microsoft.com/office/drawing/2014/main" id="{B30A73FF-8C71-434E-855A-0C02496883CA}"/>
              </a:ext>
            </a:extLst>
          </p:cNvPr>
          <p:cNvPicPr>
            <a:picLocks noChangeAspect="1"/>
          </p:cNvPicPr>
          <p:nvPr/>
        </p:nvPicPr>
        <p:blipFill>
          <a:blip r:embed="rId3"/>
          <a:stretch>
            <a:fillRect/>
          </a:stretch>
        </p:blipFill>
        <p:spPr>
          <a:xfrm>
            <a:off x="1" y="0"/>
            <a:ext cx="7972147" cy="4446047"/>
          </a:xfrm>
          <a:prstGeom prst="rect">
            <a:avLst/>
          </a:prstGeom>
        </p:spPr>
      </p:pic>
      <p:pic>
        <p:nvPicPr>
          <p:cNvPr id="5" name="Picture 4">
            <a:extLst>
              <a:ext uri="{FF2B5EF4-FFF2-40B4-BE49-F238E27FC236}">
                <a16:creationId xmlns:a16="http://schemas.microsoft.com/office/drawing/2014/main" id="{D6F8706A-24B2-4A59-B756-9DF68FA0F067}"/>
              </a:ext>
            </a:extLst>
          </p:cNvPr>
          <p:cNvPicPr>
            <a:picLocks noChangeAspect="1"/>
          </p:cNvPicPr>
          <p:nvPr/>
        </p:nvPicPr>
        <p:blipFill rotWithShape="1">
          <a:blip r:embed="rId4"/>
          <a:srcRect t="30523"/>
          <a:stretch/>
        </p:blipFill>
        <p:spPr>
          <a:xfrm>
            <a:off x="106532" y="3404025"/>
            <a:ext cx="8211845" cy="3453975"/>
          </a:xfrm>
          <a:prstGeom prst="rect">
            <a:avLst/>
          </a:prstGeom>
        </p:spPr>
      </p:pic>
    </p:spTree>
    <p:extLst>
      <p:ext uri="{BB962C8B-B14F-4D97-AF65-F5344CB8AC3E}">
        <p14:creationId xmlns:p14="http://schemas.microsoft.com/office/powerpoint/2010/main" val="126354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9BFAC5-0D98-4694-9A53-2D34631B95F0}"/>
              </a:ext>
            </a:extLst>
          </p:cNvPr>
          <p:cNvSpPr>
            <a:spLocks noGrp="1"/>
          </p:cNvSpPr>
          <p:nvPr>
            <p:ph type="sldNum" sz="quarter" idx="12"/>
          </p:nvPr>
        </p:nvSpPr>
        <p:spPr/>
        <p:txBody>
          <a:bodyPr/>
          <a:lstStyle/>
          <a:p>
            <a:pPr>
              <a:defRPr/>
            </a:pPr>
            <a:fld id="{0E1F2CE5-82EE-4D86-A1BA-A62E2F853B8E}" type="slidenum">
              <a:rPr lang="en-US" smtClean="0"/>
              <a:pPr>
                <a:defRPr/>
              </a:pPr>
              <a:t>29</a:t>
            </a:fld>
            <a:endParaRPr lang="en-US"/>
          </a:p>
        </p:txBody>
      </p:sp>
      <p:pic>
        <p:nvPicPr>
          <p:cNvPr id="7" name="Picture 6">
            <a:extLst>
              <a:ext uri="{FF2B5EF4-FFF2-40B4-BE49-F238E27FC236}">
                <a16:creationId xmlns:a16="http://schemas.microsoft.com/office/drawing/2014/main" id="{EDEF57B3-6F82-4671-BD65-04F3F7A7B356}"/>
              </a:ext>
            </a:extLst>
          </p:cNvPr>
          <p:cNvPicPr>
            <a:picLocks noChangeAspect="1"/>
          </p:cNvPicPr>
          <p:nvPr/>
        </p:nvPicPr>
        <p:blipFill rotWithShape="1">
          <a:blip r:embed="rId3"/>
          <a:srcRect t="19459"/>
          <a:stretch/>
        </p:blipFill>
        <p:spPr>
          <a:xfrm>
            <a:off x="569223" y="3241255"/>
            <a:ext cx="6096272" cy="3555990"/>
          </a:xfrm>
          <a:prstGeom prst="rect">
            <a:avLst/>
          </a:prstGeom>
        </p:spPr>
      </p:pic>
      <p:pic>
        <p:nvPicPr>
          <p:cNvPr id="9" name="Picture 8">
            <a:extLst>
              <a:ext uri="{FF2B5EF4-FFF2-40B4-BE49-F238E27FC236}">
                <a16:creationId xmlns:a16="http://schemas.microsoft.com/office/drawing/2014/main" id="{319EAA85-1DAB-4CD5-A798-58757B392642}"/>
              </a:ext>
            </a:extLst>
          </p:cNvPr>
          <p:cNvPicPr>
            <a:picLocks noChangeAspect="1"/>
          </p:cNvPicPr>
          <p:nvPr/>
        </p:nvPicPr>
        <p:blipFill>
          <a:blip r:embed="rId4"/>
          <a:stretch>
            <a:fillRect/>
          </a:stretch>
        </p:blipFill>
        <p:spPr>
          <a:xfrm>
            <a:off x="310564" y="0"/>
            <a:ext cx="6477000" cy="3305175"/>
          </a:xfrm>
          <a:prstGeom prst="rect">
            <a:avLst/>
          </a:prstGeom>
        </p:spPr>
      </p:pic>
    </p:spTree>
    <p:extLst>
      <p:ext uri="{BB962C8B-B14F-4D97-AF65-F5344CB8AC3E}">
        <p14:creationId xmlns:p14="http://schemas.microsoft.com/office/powerpoint/2010/main" val="343610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ea typeface="ＭＳ Ｐゴシック" pitchFamily="34" charset="-128"/>
              </a:rPr>
              <a:t>Ciljevi </a:t>
            </a:r>
            <a:r>
              <a:rPr lang="en-GB" sz="3200" b="1" dirty="0" err="1">
                <a:ea typeface="ＭＳ Ｐゴシック" pitchFamily="34" charset="-128"/>
              </a:rPr>
              <a:t>sesij</a:t>
            </a:r>
            <a:r>
              <a:rPr lang="sr-Latn-RS" sz="3200" b="1" dirty="0">
                <a:ea typeface="ＭＳ Ｐゴシック" pitchFamily="34" charset="-128"/>
              </a:rPr>
              <a:t>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11015" y="1193778"/>
            <a:ext cx="4677508" cy="5238357"/>
          </a:xfrm>
          <a:prstGeom prst="rect">
            <a:avLst/>
          </a:prstGeom>
        </p:spPr>
        <p:txBody>
          <a:bodyPr wrap="square">
            <a:spAutoFit/>
          </a:bodyPr>
          <a:lstStyle/>
          <a:p>
            <a:pPr marL="342900" indent="-342900" algn="just">
              <a:lnSpc>
                <a:spcPct val="80000"/>
              </a:lnSpc>
              <a:buFont typeface="Wingdings" pitchFamily="2" charset="2"/>
              <a:buChar char="ü"/>
            </a:pPr>
            <a:r>
              <a:rPr lang="sr-Latn-RS" sz="2200" i="1" dirty="0"/>
              <a:t>Napraviti pregled primarnih klasifikacija podataka i informacija u posedu privatnog sektora</a:t>
            </a:r>
          </a:p>
          <a:p>
            <a:pPr marL="342900" indent="-342900" algn="just">
              <a:lnSpc>
                <a:spcPct val="80000"/>
              </a:lnSpc>
              <a:buFont typeface="Wingdings" pitchFamily="2" charset="2"/>
              <a:buChar char="ü"/>
            </a:pPr>
            <a:endParaRPr lang="sr-Latn-RS" sz="2200" i="1" dirty="0"/>
          </a:p>
          <a:p>
            <a:pPr marL="342900" indent="-342900" algn="just">
              <a:lnSpc>
                <a:spcPct val="80000"/>
              </a:lnSpc>
              <a:buFont typeface="Wingdings" pitchFamily="2" charset="2"/>
              <a:buChar char="ü"/>
            </a:pPr>
            <a:r>
              <a:rPr lang="sr-Latn-RS" sz="2200" i="1" dirty="0"/>
              <a:t>Razumeti ključne stvari koje treba uzeti u obzir kada se sarađuje sa domaćim davaocima usluga</a:t>
            </a:r>
          </a:p>
          <a:p>
            <a:pPr marL="342900" indent="-342900" algn="just">
              <a:lnSpc>
                <a:spcPct val="80000"/>
              </a:lnSpc>
              <a:buFont typeface="Wingdings" pitchFamily="2" charset="2"/>
              <a:buChar char="ü"/>
            </a:pPr>
            <a:endParaRPr lang="sr-Latn-RS" sz="2200" i="1" dirty="0"/>
          </a:p>
          <a:p>
            <a:pPr marL="342900" indent="-342900" algn="just">
              <a:lnSpc>
                <a:spcPct val="80000"/>
              </a:lnSpc>
              <a:buFont typeface="Wingdings" pitchFamily="2" charset="2"/>
              <a:buChar char="ü"/>
            </a:pPr>
            <a:r>
              <a:rPr lang="sr-Latn-RS" sz="2200" i="1" dirty="0"/>
              <a:t>Prodiskutovati mehanizme za saradnju sa inostranim davaocima usluga radi pribavljanja podataka uključujući i ugovore o međusobnoj pravnoj pomoći, zahteve u hitnim slučajevima, naredbe za dostavljanje podataka i dobrovoljnu saradnju </a:t>
            </a:r>
          </a:p>
        </p:txBody>
      </p:sp>
      <p:sp>
        <p:nvSpPr>
          <p:cNvPr id="6" name="Rectangle 5">
            <a:extLst>
              <a:ext uri="{FF2B5EF4-FFF2-40B4-BE49-F238E27FC236}">
                <a16:creationId xmlns:a16="http://schemas.microsoft.com/office/drawing/2014/main" id="{3B867BBA-A7A7-F84C-B403-7348B8834D1F}"/>
              </a:ext>
            </a:extLst>
          </p:cNvPr>
          <p:cNvSpPr/>
          <p:nvPr/>
        </p:nvSpPr>
        <p:spPr>
          <a:xfrm>
            <a:off x="4732127" y="1193778"/>
            <a:ext cx="4290329" cy="2529923"/>
          </a:xfrm>
          <a:prstGeom prst="rect">
            <a:avLst/>
          </a:prstGeom>
        </p:spPr>
        <p:txBody>
          <a:bodyPr wrap="square">
            <a:spAutoFit/>
          </a:bodyPr>
          <a:lstStyle/>
          <a:p>
            <a:pPr marL="342900" indent="-342900" algn="just">
              <a:lnSpc>
                <a:spcPct val="80000"/>
              </a:lnSpc>
              <a:buFont typeface="Wingdings" pitchFamily="2" charset="2"/>
              <a:buChar char="ü"/>
            </a:pPr>
            <a:r>
              <a:rPr lang="sr-Latn-RS" sz="2200" i="1" dirty="0"/>
              <a:t>Prodiskutovati mehanizme za saradnju sa inostranim davaocima usluga radi uklanjanja nelegalnog sadržaja</a:t>
            </a:r>
          </a:p>
          <a:p>
            <a:pPr marL="342900" indent="-342900" algn="just">
              <a:lnSpc>
                <a:spcPct val="80000"/>
              </a:lnSpc>
              <a:buFont typeface="Wingdings" pitchFamily="2" charset="2"/>
              <a:buChar char="ü"/>
            </a:pPr>
            <a:endParaRPr lang="sr-Latn-RS" sz="2200" i="1" dirty="0"/>
          </a:p>
          <a:p>
            <a:pPr marL="342900" indent="-342900" algn="just">
              <a:lnSpc>
                <a:spcPct val="80000"/>
              </a:lnSpc>
              <a:buFont typeface="Wingdings" pitchFamily="2" charset="2"/>
              <a:buChar char="ü"/>
            </a:pPr>
            <a:r>
              <a:rPr lang="sr-Latn-RS" sz="2200" i="1" dirty="0"/>
              <a:t>Razumeti najbolje prakse za </a:t>
            </a:r>
            <a:r>
              <a:rPr lang="sr-Latn-RS" sz="2200" i="1" dirty="0" err="1"/>
              <a:t>za</a:t>
            </a:r>
            <a:r>
              <a:rPr lang="sr-Latn-RS" sz="2200" i="1" dirty="0"/>
              <a:t> saradnju sa inostranim davaocima usluga </a:t>
            </a:r>
          </a:p>
        </p:txBody>
      </p:sp>
    </p:spTree>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type Apple logo  on iPhone, Mac, Apple TV, Windows &amp; more">
            <a:extLst>
              <a:ext uri="{FF2B5EF4-FFF2-40B4-BE49-F238E27FC236}">
                <a16:creationId xmlns:a16="http://schemas.microsoft.com/office/drawing/2014/main" id="{4C4DAD22-3288-41E5-8DAC-6BE14726E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36525"/>
            <a:ext cx="1140829" cy="133019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59D045B-8AD7-4E76-83A2-9C4AC893D508}"/>
              </a:ext>
            </a:extLst>
          </p:cNvPr>
          <p:cNvSpPr>
            <a:spLocks noGrp="1"/>
          </p:cNvSpPr>
          <p:nvPr>
            <p:ph type="sldNum" sz="quarter" idx="12"/>
          </p:nvPr>
        </p:nvSpPr>
        <p:spPr/>
        <p:txBody>
          <a:bodyPr/>
          <a:lstStyle/>
          <a:p>
            <a:pPr>
              <a:defRPr/>
            </a:pPr>
            <a:fld id="{0E1F2CE5-82EE-4D86-A1BA-A62E2F853B8E}" type="slidenum">
              <a:rPr lang="en-US" smtClean="0"/>
              <a:pPr>
                <a:defRPr/>
              </a:pPr>
              <a:t>30</a:t>
            </a:fld>
            <a:endParaRPr lang="en-US"/>
          </a:p>
        </p:txBody>
      </p:sp>
      <p:pic>
        <p:nvPicPr>
          <p:cNvPr id="4" name="Picture 3">
            <a:extLst>
              <a:ext uri="{FF2B5EF4-FFF2-40B4-BE49-F238E27FC236}">
                <a16:creationId xmlns:a16="http://schemas.microsoft.com/office/drawing/2014/main" id="{288D95ED-C13C-4E5A-8915-F92B3F7DE386}"/>
              </a:ext>
            </a:extLst>
          </p:cNvPr>
          <p:cNvPicPr>
            <a:picLocks noChangeAspect="1"/>
          </p:cNvPicPr>
          <p:nvPr/>
        </p:nvPicPr>
        <p:blipFill>
          <a:blip r:embed="rId4"/>
          <a:stretch>
            <a:fillRect/>
          </a:stretch>
        </p:blipFill>
        <p:spPr>
          <a:xfrm>
            <a:off x="93310" y="48469"/>
            <a:ext cx="6968971" cy="6858000"/>
          </a:xfrm>
          <a:prstGeom prst="rect">
            <a:avLst/>
          </a:prstGeom>
        </p:spPr>
      </p:pic>
    </p:spTree>
    <p:extLst>
      <p:ext uri="{BB962C8B-B14F-4D97-AF65-F5344CB8AC3E}">
        <p14:creationId xmlns:p14="http://schemas.microsoft.com/office/powerpoint/2010/main" val="3660321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65246-920E-4815-9F16-9E93F4B89FFA}"/>
              </a:ext>
            </a:extLst>
          </p:cNvPr>
          <p:cNvSpPr>
            <a:spLocks noGrp="1"/>
          </p:cNvSpPr>
          <p:nvPr>
            <p:ph type="sldNum" sz="quarter" idx="12"/>
          </p:nvPr>
        </p:nvSpPr>
        <p:spPr/>
        <p:txBody>
          <a:bodyPr/>
          <a:lstStyle/>
          <a:p>
            <a:pPr>
              <a:defRPr/>
            </a:pPr>
            <a:fld id="{0E1F2CE5-82EE-4D86-A1BA-A62E2F853B8E}" type="slidenum">
              <a:rPr lang="en-US" smtClean="0"/>
              <a:pPr>
                <a:defRPr/>
              </a:pPr>
              <a:t>31</a:t>
            </a:fld>
            <a:endParaRPr lang="en-US"/>
          </a:p>
        </p:txBody>
      </p:sp>
      <p:pic>
        <p:nvPicPr>
          <p:cNvPr id="4" name="Picture 3">
            <a:extLst>
              <a:ext uri="{FF2B5EF4-FFF2-40B4-BE49-F238E27FC236}">
                <a16:creationId xmlns:a16="http://schemas.microsoft.com/office/drawing/2014/main" id="{3DE06FD8-2BB2-4761-A3A2-DBAF45F3A0D4}"/>
              </a:ext>
            </a:extLst>
          </p:cNvPr>
          <p:cNvPicPr>
            <a:picLocks noChangeAspect="1"/>
          </p:cNvPicPr>
          <p:nvPr/>
        </p:nvPicPr>
        <p:blipFill>
          <a:blip r:embed="rId3"/>
          <a:stretch>
            <a:fillRect/>
          </a:stretch>
        </p:blipFill>
        <p:spPr>
          <a:xfrm>
            <a:off x="182445" y="0"/>
            <a:ext cx="6968971" cy="6858000"/>
          </a:xfrm>
          <a:prstGeom prst="rect">
            <a:avLst/>
          </a:prstGeom>
        </p:spPr>
      </p:pic>
      <p:pic>
        <p:nvPicPr>
          <p:cNvPr id="6" name="Picture 2" descr="How to type Apple logo  on iPhone, Mac, Apple TV, Windows &amp; more">
            <a:extLst>
              <a:ext uri="{FF2B5EF4-FFF2-40B4-BE49-F238E27FC236}">
                <a16:creationId xmlns:a16="http://schemas.microsoft.com/office/drawing/2014/main" id="{A7F148FA-14BA-42F1-9986-93EB9E11F9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36525"/>
            <a:ext cx="1140829" cy="133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233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err="1"/>
              <a:t>Demonstra</a:t>
            </a:r>
            <a:r>
              <a:rPr lang="sr-Latn-RS" altLang="sr-Latn-RS" sz="3200" b="1" dirty="0" err="1"/>
              <a:t>cija</a:t>
            </a:r>
            <a:r>
              <a:rPr lang="en-GB" altLang="sr-Latn-RS" sz="3200" b="1" dirty="0"/>
              <a:t> – </a:t>
            </a:r>
            <a:br>
              <a:rPr lang="sr-Latn-RS" altLang="sr-Latn-RS" sz="3200" b="1" dirty="0"/>
            </a:br>
            <a:r>
              <a:rPr lang="sr-Latn-RS" altLang="sr-Latn-RS" sz="3200" b="1" dirty="0"/>
              <a:t>Zahtev u hitnim u hitnim slučajevima za Fejsbuk</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5" name="Picture 4">
            <a:extLst>
              <a:ext uri="{FF2B5EF4-FFF2-40B4-BE49-F238E27FC236}">
                <a16:creationId xmlns:a16="http://schemas.microsoft.com/office/drawing/2014/main" id="{79B6DAC5-EE06-4822-ABD0-1D8A5AD71A3F}"/>
              </a:ext>
            </a:extLst>
          </p:cNvPr>
          <p:cNvPicPr>
            <a:picLocks noChangeAspect="1"/>
          </p:cNvPicPr>
          <p:nvPr/>
        </p:nvPicPr>
        <p:blipFill>
          <a:blip r:embed="rId4"/>
          <a:stretch>
            <a:fillRect/>
          </a:stretch>
        </p:blipFill>
        <p:spPr>
          <a:xfrm>
            <a:off x="0" y="1351270"/>
            <a:ext cx="9144000" cy="5201930"/>
          </a:xfrm>
          <a:prstGeom prst="rect">
            <a:avLst/>
          </a:prstGeom>
        </p:spPr>
      </p:pic>
      <p:sp>
        <p:nvSpPr>
          <p:cNvPr id="8" name="Rectangle 7">
            <a:extLst>
              <a:ext uri="{FF2B5EF4-FFF2-40B4-BE49-F238E27FC236}">
                <a16:creationId xmlns:a16="http://schemas.microsoft.com/office/drawing/2014/main" id="{87DCA74B-D909-49E7-9149-DA00FEBCD4E9}"/>
              </a:ext>
            </a:extLst>
          </p:cNvPr>
          <p:cNvSpPr/>
          <p:nvPr/>
        </p:nvSpPr>
        <p:spPr>
          <a:xfrm>
            <a:off x="192487" y="947201"/>
            <a:ext cx="8584961" cy="430887"/>
          </a:xfrm>
          <a:prstGeom prst="rect">
            <a:avLst/>
          </a:prstGeom>
        </p:spPr>
        <p:txBody>
          <a:bodyPr wrap="square">
            <a:spAutoFit/>
          </a:bodyPr>
          <a:lstStyle/>
          <a:p>
            <a:pPr algn="ctr">
              <a:defRPr/>
            </a:pPr>
            <a:r>
              <a:rPr lang="en-US" sz="2200" b="1" dirty="0"/>
              <a:t>1</a:t>
            </a:r>
            <a:r>
              <a:rPr lang="sr-Latn-RS" sz="2200" b="1" dirty="0"/>
              <a:t>. korak</a:t>
            </a:r>
            <a:r>
              <a:rPr lang="en-US" sz="2200" b="1" dirty="0"/>
              <a:t>: </a:t>
            </a:r>
            <a:r>
              <a:rPr lang="sr-Latn-RS" sz="2200" b="1" dirty="0"/>
              <a:t>Zatražite pristup sistemu zahteva za snage reda</a:t>
            </a:r>
            <a:endParaRPr lang="en-GB" sz="2200" b="1" dirty="0"/>
          </a:p>
        </p:txBody>
      </p:sp>
    </p:spTree>
    <p:extLst>
      <p:ext uri="{BB962C8B-B14F-4D97-AF65-F5344CB8AC3E}">
        <p14:creationId xmlns:p14="http://schemas.microsoft.com/office/powerpoint/2010/main" val="249730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err="1"/>
              <a:t>Demonstra</a:t>
            </a:r>
            <a:r>
              <a:rPr lang="sr-Latn-RS" altLang="sr-Latn-RS" sz="3200" b="1" dirty="0" err="1"/>
              <a:t>cija</a:t>
            </a:r>
            <a:r>
              <a:rPr lang="en-GB" altLang="sr-Latn-RS" sz="3200" b="1" dirty="0"/>
              <a:t> – </a:t>
            </a:r>
            <a:br>
              <a:rPr lang="sr-Latn-RS" altLang="sr-Latn-RS" sz="3200" b="1" dirty="0"/>
            </a:br>
            <a:r>
              <a:rPr lang="sr-Latn-RS" altLang="sr-Latn-RS" sz="3200" b="1" dirty="0"/>
              <a:t>Zahtev u hitnim slučajevima za Fejsbuk</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8" name="Rectangle 7">
            <a:extLst>
              <a:ext uri="{FF2B5EF4-FFF2-40B4-BE49-F238E27FC236}">
                <a16:creationId xmlns:a16="http://schemas.microsoft.com/office/drawing/2014/main" id="{87DCA74B-D909-49E7-9149-DA00FEBCD4E9}"/>
              </a:ext>
            </a:extLst>
          </p:cNvPr>
          <p:cNvSpPr/>
          <p:nvPr/>
        </p:nvSpPr>
        <p:spPr>
          <a:xfrm>
            <a:off x="192487" y="947201"/>
            <a:ext cx="8829969" cy="677108"/>
          </a:xfrm>
          <a:prstGeom prst="rect">
            <a:avLst/>
          </a:prstGeom>
        </p:spPr>
        <p:txBody>
          <a:bodyPr wrap="square">
            <a:spAutoFit/>
          </a:bodyPr>
          <a:lstStyle/>
          <a:p>
            <a:pPr algn="ctr">
              <a:defRPr/>
            </a:pPr>
            <a:r>
              <a:rPr lang="en-US" sz="1900" b="1" dirty="0"/>
              <a:t>2</a:t>
            </a:r>
            <a:r>
              <a:rPr lang="sr-Latn-RS" sz="1900" b="1" dirty="0"/>
              <a:t>. korak</a:t>
            </a:r>
            <a:r>
              <a:rPr lang="en-US" sz="1900" b="1" dirty="0"/>
              <a:t>: </a:t>
            </a:r>
            <a:r>
              <a:rPr lang="sr-Latn-RS" sz="1900" b="1" dirty="0"/>
              <a:t>Odaberite</a:t>
            </a:r>
            <a:r>
              <a:rPr lang="en-US" sz="1900" b="1" dirty="0"/>
              <a:t> </a:t>
            </a:r>
            <a:r>
              <a:rPr lang="sr-Latn-RS" sz="1900" b="1" dirty="0"/>
              <a:t>„</a:t>
            </a:r>
            <a:r>
              <a:rPr lang="sr-Latn-RS" sz="1900" b="1" dirty="0" err="1"/>
              <a:t>Make</a:t>
            </a:r>
            <a:r>
              <a:rPr lang="sr-Latn-RS" sz="1900" b="1" dirty="0"/>
              <a:t> a </a:t>
            </a:r>
            <a:r>
              <a:rPr lang="sr-Latn-RS" sz="1900" b="1" dirty="0" err="1"/>
              <a:t>Record</a:t>
            </a:r>
            <a:r>
              <a:rPr lang="sr-Latn-RS" sz="1900" b="1" dirty="0"/>
              <a:t> </a:t>
            </a:r>
            <a:r>
              <a:rPr lang="sr-Latn-RS" sz="1900" b="1" dirty="0" err="1"/>
              <a:t>Request</a:t>
            </a:r>
            <a:r>
              <a:rPr lang="sr-Latn-RS" sz="1900" b="1" dirty="0"/>
              <a:t>“ </a:t>
            </a:r>
            <a:r>
              <a:rPr lang="sr-Latn-RS" sz="1900" dirty="0"/>
              <a:t>(„Uputi zahtev za evidenciju“)</a:t>
            </a:r>
            <a:r>
              <a:rPr lang="sr-Latn-RS" sz="1900" b="1" dirty="0"/>
              <a:t> </a:t>
            </a:r>
            <a:br>
              <a:rPr lang="sr-Latn-RS" sz="1900" b="1" dirty="0"/>
            </a:br>
            <a:r>
              <a:rPr lang="sr-Latn-RS" sz="1900" b="1" dirty="0"/>
              <a:t>i popunite obrazac</a:t>
            </a:r>
            <a:endParaRPr lang="en-GB" sz="1900" b="1" dirty="0"/>
          </a:p>
        </p:txBody>
      </p:sp>
      <p:pic>
        <p:nvPicPr>
          <p:cNvPr id="6" name="Picture 5">
            <a:extLst>
              <a:ext uri="{FF2B5EF4-FFF2-40B4-BE49-F238E27FC236}">
                <a16:creationId xmlns:a16="http://schemas.microsoft.com/office/drawing/2014/main" id="{2D6AEAEF-8D71-480D-B761-6CBF16FAB9E1}"/>
              </a:ext>
            </a:extLst>
          </p:cNvPr>
          <p:cNvPicPr>
            <a:picLocks noChangeAspect="1"/>
          </p:cNvPicPr>
          <p:nvPr/>
        </p:nvPicPr>
        <p:blipFill>
          <a:blip r:embed="rId4"/>
          <a:stretch>
            <a:fillRect/>
          </a:stretch>
        </p:blipFill>
        <p:spPr>
          <a:xfrm>
            <a:off x="366551" y="1635440"/>
            <a:ext cx="8777447" cy="4893502"/>
          </a:xfrm>
          <a:prstGeom prst="rect">
            <a:avLst/>
          </a:prstGeom>
        </p:spPr>
      </p:pic>
    </p:spTree>
    <p:extLst>
      <p:ext uri="{BB962C8B-B14F-4D97-AF65-F5344CB8AC3E}">
        <p14:creationId xmlns:p14="http://schemas.microsoft.com/office/powerpoint/2010/main" val="3704811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err="1"/>
              <a:t>Demonstra</a:t>
            </a:r>
            <a:r>
              <a:rPr lang="sr-Latn-RS" altLang="sr-Latn-RS" sz="3200" b="1" dirty="0" err="1"/>
              <a:t>cija</a:t>
            </a:r>
            <a:r>
              <a:rPr lang="en-GB" altLang="sr-Latn-RS" sz="3200" b="1" dirty="0"/>
              <a:t> – </a:t>
            </a:r>
            <a:br>
              <a:rPr lang="sr-Latn-RS" altLang="sr-Latn-RS" sz="3200" b="1" dirty="0"/>
            </a:br>
            <a:r>
              <a:rPr lang="sr-Latn-RS" altLang="sr-Latn-RS" sz="3200" b="1" dirty="0"/>
              <a:t>Zahtev u hitnim slučajevima za Fejsbuk</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8" name="Rectangle 7">
            <a:extLst>
              <a:ext uri="{FF2B5EF4-FFF2-40B4-BE49-F238E27FC236}">
                <a16:creationId xmlns:a16="http://schemas.microsoft.com/office/drawing/2014/main" id="{87DCA74B-D909-49E7-9149-DA00FEBCD4E9}"/>
              </a:ext>
            </a:extLst>
          </p:cNvPr>
          <p:cNvSpPr/>
          <p:nvPr/>
        </p:nvSpPr>
        <p:spPr>
          <a:xfrm>
            <a:off x="192487" y="947201"/>
            <a:ext cx="8584961" cy="400110"/>
          </a:xfrm>
          <a:prstGeom prst="rect">
            <a:avLst/>
          </a:prstGeom>
        </p:spPr>
        <p:txBody>
          <a:bodyPr wrap="square">
            <a:spAutoFit/>
          </a:bodyPr>
          <a:lstStyle/>
          <a:p>
            <a:pPr algn="ctr">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2</a:t>
            </a:r>
            <a:r>
              <a:rPr kumimoji="0" lang="sr-Latn-R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 korak</a:t>
            </a: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 </a:t>
            </a:r>
            <a:r>
              <a:rPr kumimoji="0" lang="sr-Latn-R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Odaberite</a:t>
            </a: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 </a:t>
            </a:r>
            <a:r>
              <a:rPr kumimoji="0" lang="sr-Latn-R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a:t>
            </a:r>
            <a:r>
              <a:rPr lang="sr-Latn-RS" sz="2000" b="1" dirty="0"/>
              <a:t> </a:t>
            </a:r>
            <a:r>
              <a:rPr lang="sr-Latn-RS" sz="2000" b="1" dirty="0" err="1"/>
              <a:t>Make</a:t>
            </a:r>
            <a:r>
              <a:rPr lang="sr-Latn-RS" sz="2000" b="1" dirty="0"/>
              <a:t> a </a:t>
            </a:r>
            <a:r>
              <a:rPr lang="sr-Latn-RS" sz="2000" b="1" dirty="0" err="1"/>
              <a:t>Record</a:t>
            </a:r>
            <a:r>
              <a:rPr lang="sr-Latn-RS" sz="2000" b="1" dirty="0"/>
              <a:t> </a:t>
            </a:r>
            <a:r>
              <a:rPr lang="sr-Latn-RS" sz="2000" b="1" dirty="0" err="1"/>
              <a:t>Request</a:t>
            </a:r>
            <a:r>
              <a:rPr kumimoji="0" lang="sr-Latn-R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 i popunite obrazac</a:t>
            </a:r>
            <a:endParaRPr lang="en-GB" sz="2200" b="1" dirty="0"/>
          </a:p>
        </p:txBody>
      </p:sp>
      <p:pic>
        <p:nvPicPr>
          <p:cNvPr id="5" name="Picture 4">
            <a:extLst>
              <a:ext uri="{FF2B5EF4-FFF2-40B4-BE49-F238E27FC236}">
                <a16:creationId xmlns:a16="http://schemas.microsoft.com/office/drawing/2014/main" id="{7802C5AB-9DBC-4AA8-8014-65914F305F09}"/>
              </a:ext>
            </a:extLst>
          </p:cNvPr>
          <p:cNvPicPr>
            <a:picLocks noChangeAspect="1"/>
          </p:cNvPicPr>
          <p:nvPr/>
        </p:nvPicPr>
        <p:blipFill>
          <a:blip r:embed="rId4"/>
          <a:stretch>
            <a:fillRect/>
          </a:stretch>
        </p:blipFill>
        <p:spPr>
          <a:xfrm>
            <a:off x="1" y="1404019"/>
            <a:ext cx="9224010" cy="5153264"/>
          </a:xfrm>
          <a:prstGeom prst="rect">
            <a:avLst/>
          </a:prstGeom>
        </p:spPr>
      </p:pic>
    </p:spTree>
    <p:extLst>
      <p:ext uri="{BB962C8B-B14F-4D97-AF65-F5344CB8AC3E}">
        <p14:creationId xmlns:p14="http://schemas.microsoft.com/office/powerpoint/2010/main" val="1333093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err="1"/>
              <a:t>Demonstra</a:t>
            </a:r>
            <a:r>
              <a:rPr lang="sr-Latn-RS" altLang="sr-Latn-RS" sz="3200" b="1" dirty="0" err="1"/>
              <a:t>cija</a:t>
            </a:r>
            <a:r>
              <a:rPr lang="en-GB" altLang="sr-Latn-RS" sz="3200" b="1" dirty="0"/>
              <a:t> – </a:t>
            </a:r>
            <a:br>
              <a:rPr lang="sr-Latn-RS" altLang="sr-Latn-RS" sz="3200" b="1" dirty="0"/>
            </a:br>
            <a:r>
              <a:rPr lang="sr-Latn-RS" altLang="sr-Latn-RS" sz="3200" b="1" dirty="0"/>
              <a:t>Zahtev u hitnim slučajevima za Fejsbuk</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8" name="Rectangle 7">
            <a:extLst>
              <a:ext uri="{FF2B5EF4-FFF2-40B4-BE49-F238E27FC236}">
                <a16:creationId xmlns:a16="http://schemas.microsoft.com/office/drawing/2014/main" id="{87DCA74B-D909-49E7-9149-DA00FEBCD4E9}"/>
              </a:ext>
            </a:extLst>
          </p:cNvPr>
          <p:cNvSpPr/>
          <p:nvPr/>
        </p:nvSpPr>
        <p:spPr>
          <a:xfrm>
            <a:off x="192487" y="947201"/>
            <a:ext cx="8584961" cy="430887"/>
          </a:xfrm>
          <a:prstGeom prst="rect">
            <a:avLst/>
          </a:prstGeom>
        </p:spPr>
        <p:txBody>
          <a:bodyPr wrap="square">
            <a:spAutoFit/>
          </a:bodyPr>
          <a:lstStyle/>
          <a:p>
            <a:pPr algn="ctr">
              <a:defRPr/>
            </a:pPr>
            <a:r>
              <a:rPr lang="en-US" sz="2200" b="1" dirty="0"/>
              <a:t>3</a:t>
            </a:r>
            <a:r>
              <a:rPr lang="sr-Latn-RS" sz="2200" b="1" dirty="0"/>
              <a:t>. korak</a:t>
            </a:r>
            <a:r>
              <a:rPr lang="en-US" sz="2200" b="1" dirty="0"/>
              <a:t>: </a:t>
            </a:r>
            <a:r>
              <a:rPr lang="sr-Latn-RS" sz="2200" b="1" dirty="0"/>
              <a:t>Priložite dokumentaciju</a:t>
            </a:r>
            <a:endParaRPr lang="en-GB" sz="2200" b="1" dirty="0"/>
          </a:p>
        </p:txBody>
      </p:sp>
      <p:pic>
        <p:nvPicPr>
          <p:cNvPr id="6" name="Picture 5">
            <a:extLst>
              <a:ext uri="{FF2B5EF4-FFF2-40B4-BE49-F238E27FC236}">
                <a16:creationId xmlns:a16="http://schemas.microsoft.com/office/drawing/2014/main" id="{CD5F1E05-7C5A-459C-9600-05A517DF4B32}"/>
              </a:ext>
            </a:extLst>
          </p:cNvPr>
          <p:cNvPicPr>
            <a:picLocks noChangeAspect="1"/>
          </p:cNvPicPr>
          <p:nvPr/>
        </p:nvPicPr>
        <p:blipFill>
          <a:blip r:embed="rId4"/>
          <a:stretch>
            <a:fillRect/>
          </a:stretch>
        </p:blipFill>
        <p:spPr>
          <a:xfrm>
            <a:off x="190500" y="1798615"/>
            <a:ext cx="8763000" cy="1381125"/>
          </a:xfrm>
          <a:prstGeom prst="rect">
            <a:avLst/>
          </a:prstGeom>
        </p:spPr>
      </p:pic>
      <p:sp>
        <p:nvSpPr>
          <p:cNvPr id="7" name="Rectangle 6">
            <a:extLst>
              <a:ext uri="{FF2B5EF4-FFF2-40B4-BE49-F238E27FC236}">
                <a16:creationId xmlns:a16="http://schemas.microsoft.com/office/drawing/2014/main" id="{AE6DA1C5-7420-4A0C-B902-4E95366F80DC}"/>
              </a:ext>
            </a:extLst>
          </p:cNvPr>
          <p:cNvSpPr/>
          <p:nvPr/>
        </p:nvSpPr>
        <p:spPr>
          <a:xfrm>
            <a:off x="532468" y="3534757"/>
            <a:ext cx="7266825" cy="3139321"/>
          </a:xfrm>
          <a:prstGeom prst="rect">
            <a:avLst/>
          </a:prstGeom>
        </p:spPr>
        <p:txBody>
          <a:bodyPr wrap="square">
            <a:spAutoFit/>
          </a:bodyPr>
          <a:lstStyle/>
          <a:p>
            <a:pPr marL="342900" indent="-342900">
              <a:buFont typeface="Wingdings" pitchFamily="2" charset="2"/>
              <a:buChar char="ü"/>
            </a:pPr>
            <a:r>
              <a:rPr lang="sr-Latn-RS" sz="2200" dirty="0"/>
              <a:t>Može obuhvatiti propratne materijale kao što su </a:t>
            </a:r>
            <a:r>
              <a:rPr lang="en-GB" sz="2200" dirty="0"/>
              <a:t>:</a:t>
            </a:r>
          </a:p>
          <a:p>
            <a:pPr marL="800100" lvl="1" indent="-342900">
              <a:buFont typeface="Wingdings" pitchFamily="2" charset="2"/>
              <a:buChar char="ü"/>
            </a:pPr>
            <a:endParaRPr lang="en-GB" sz="2200" dirty="0"/>
          </a:p>
          <a:p>
            <a:pPr marL="800100" lvl="1" indent="-342900">
              <a:buFont typeface="Wingdings" pitchFamily="2" charset="2"/>
              <a:buChar char="ü"/>
            </a:pPr>
            <a:r>
              <a:rPr lang="sr-Latn-RS" sz="2200" dirty="0"/>
              <a:t>prijava</a:t>
            </a:r>
            <a:r>
              <a:rPr lang="en-GB" sz="2200" dirty="0"/>
              <a:t> (</a:t>
            </a:r>
            <a:r>
              <a:rPr lang="sr-Latn-RS" sz="2200" dirty="0"/>
              <a:t>sa prevodom na engleski</a:t>
            </a:r>
            <a:r>
              <a:rPr lang="en-GB" sz="2200" dirty="0"/>
              <a:t>)</a:t>
            </a:r>
          </a:p>
          <a:p>
            <a:pPr marL="800100" lvl="1" indent="-342900">
              <a:buFont typeface="Wingdings" pitchFamily="2" charset="2"/>
              <a:buChar char="ü"/>
            </a:pPr>
            <a:endParaRPr lang="en-GB" sz="2200" dirty="0"/>
          </a:p>
          <a:p>
            <a:pPr marL="800100" lvl="1" indent="-342900">
              <a:buFont typeface="Wingdings" pitchFamily="2" charset="2"/>
              <a:buChar char="ü"/>
            </a:pPr>
            <a:r>
              <a:rPr lang="sr-Latn-RS" sz="2200" dirty="0"/>
              <a:t>svi raspoloživi dokazi </a:t>
            </a:r>
            <a:r>
              <a:rPr lang="en-GB" sz="2200" dirty="0"/>
              <a:t>(</a:t>
            </a:r>
            <a:r>
              <a:rPr lang="en-GB" sz="2200" dirty="0" err="1"/>
              <a:t>sa</a:t>
            </a:r>
            <a:r>
              <a:rPr lang="en-GB" sz="2200" dirty="0"/>
              <a:t> </a:t>
            </a:r>
            <a:r>
              <a:rPr lang="en-GB" sz="2200" dirty="0" err="1"/>
              <a:t>prevodom</a:t>
            </a:r>
            <a:r>
              <a:rPr lang="en-GB" sz="2200" dirty="0"/>
              <a:t> </a:t>
            </a:r>
            <a:r>
              <a:rPr lang="en-GB" sz="2200" dirty="0" err="1"/>
              <a:t>na</a:t>
            </a:r>
            <a:r>
              <a:rPr lang="en-GB" sz="2200" dirty="0"/>
              <a:t> </a:t>
            </a:r>
            <a:r>
              <a:rPr lang="en-GB" sz="2200" dirty="0" err="1"/>
              <a:t>engleski</a:t>
            </a:r>
            <a:r>
              <a:rPr lang="en-GB" sz="2200" dirty="0"/>
              <a:t>)</a:t>
            </a:r>
          </a:p>
          <a:p>
            <a:pPr marL="800100" lvl="1" indent="-342900">
              <a:buFont typeface="Wingdings" pitchFamily="2" charset="2"/>
              <a:buChar char="ü"/>
            </a:pPr>
            <a:endParaRPr lang="en-GB" sz="2200" dirty="0"/>
          </a:p>
          <a:p>
            <a:pPr marL="800100" lvl="1" indent="-342900">
              <a:buFont typeface="Wingdings" pitchFamily="2" charset="2"/>
              <a:buChar char="ü"/>
            </a:pPr>
            <a:r>
              <a:rPr lang="sr-Latn-RS" sz="2200" dirty="0"/>
              <a:t>naredba suda</a:t>
            </a:r>
            <a:r>
              <a:rPr lang="en-GB" sz="2200" dirty="0"/>
              <a:t> (</a:t>
            </a:r>
            <a:r>
              <a:rPr lang="en-GB" sz="2200" dirty="0" err="1"/>
              <a:t>sa</a:t>
            </a:r>
            <a:r>
              <a:rPr lang="en-GB" sz="2200" dirty="0"/>
              <a:t> </a:t>
            </a:r>
            <a:r>
              <a:rPr lang="en-GB" sz="2200" dirty="0" err="1"/>
              <a:t>prevodom</a:t>
            </a:r>
            <a:r>
              <a:rPr lang="en-GB" sz="2200" dirty="0"/>
              <a:t> </a:t>
            </a:r>
            <a:r>
              <a:rPr lang="en-GB" sz="2200" dirty="0" err="1"/>
              <a:t>na</a:t>
            </a:r>
            <a:r>
              <a:rPr lang="en-GB" sz="2200" dirty="0"/>
              <a:t> </a:t>
            </a:r>
            <a:r>
              <a:rPr lang="en-GB" sz="2200" dirty="0" err="1"/>
              <a:t>engleski</a:t>
            </a:r>
            <a:r>
              <a:rPr lang="en-GB" sz="2200" dirty="0"/>
              <a:t>) (</a:t>
            </a:r>
            <a:r>
              <a:rPr lang="sr-Latn-RS" sz="2200" dirty="0"/>
              <a:t>ako je dostupan</a:t>
            </a:r>
            <a:r>
              <a:rPr lang="en-GB" sz="2200" dirty="0"/>
              <a:t>)</a:t>
            </a:r>
          </a:p>
          <a:p>
            <a:pPr lvl="1"/>
            <a:endParaRPr lang="en-GB" sz="2200" dirty="0"/>
          </a:p>
        </p:txBody>
      </p:sp>
    </p:spTree>
    <p:extLst>
      <p:ext uri="{BB962C8B-B14F-4D97-AF65-F5344CB8AC3E}">
        <p14:creationId xmlns:p14="http://schemas.microsoft.com/office/powerpoint/2010/main" val="1396062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err="1"/>
              <a:t>Anketa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38888107"/>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554045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N</a:t>
            </a:r>
            <a:r>
              <a:rPr lang="en-GB" sz="3200" b="1" dirty="0" err="1"/>
              <a:t>aredbe</a:t>
            </a:r>
            <a:r>
              <a:rPr lang="en-GB" sz="3200" b="1" dirty="0"/>
              <a:t> za </a:t>
            </a:r>
            <a:r>
              <a:rPr lang="en-GB" sz="3200" b="1" dirty="0" err="1"/>
              <a:t>dostavljanje</a:t>
            </a:r>
            <a:r>
              <a:rPr lang="en-GB" sz="3200" b="1" dirty="0"/>
              <a:t> </a:t>
            </a:r>
            <a:r>
              <a:rPr lang="en-GB" sz="3200" b="1" dirty="0" err="1"/>
              <a:t>podataka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3308598"/>
          </a:xfrm>
          <a:prstGeom prst="rect">
            <a:avLst/>
          </a:prstGeom>
        </p:spPr>
        <p:txBody>
          <a:bodyPr wrap="square">
            <a:spAutoFit/>
          </a:bodyPr>
          <a:lstStyle/>
          <a:p>
            <a:pPr marL="342900" indent="-342900" algn="just">
              <a:buFont typeface="Wingdings" pitchFamily="2" charset="2"/>
              <a:buChar char="Ø"/>
            </a:pPr>
            <a:r>
              <a:rPr lang="sr-Latn-RS" sz="1900" b="1" dirty="0"/>
              <a:t>Član</a:t>
            </a:r>
            <a:r>
              <a:rPr lang="en-US" sz="1900" b="1" dirty="0"/>
              <a:t> 18</a:t>
            </a:r>
            <a:r>
              <a:rPr lang="sr-Latn-RS" sz="1900" b="1" dirty="0"/>
              <a:t>.</a:t>
            </a:r>
            <a:r>
              <a:rPr lang="en-US" sz="1900" b="1" dirty="0"/>
              <a:t> - </a:t>
            </a:r>
            <a:r>
              <a:rPr lang="sr-Latn-RS" sz="1900" b="1" dirty="0"/>
              <a:t>N</a:t>
            </a:r>
            <a:r>
              <a:rPr lang="en-US" sz="1900" b="1" dirty="0" err="1"/>
              <a:t>aredba</a:t>
            </a:r>
            <a:r>
              <a:rPr lang="en-US" sz="1900" b="1" dirty="0"/>
              <a:t> za </a:t>
            </a:r>
            <a:r>
              <a:rPr lang="en-US" sz="1900" b="1" dirty="0" err="1"/>
              <a:t>dostavljanje</a:t>
            </a:r>
            <a:r>
              <a:rPr lang="en-US" sz="1900" b="1" dirty="0"/>
              <a:t> </a:t>
            </a:r>
            <a:r>
              <a:rPr lang="en-US" sz="1900" b="1" dirty="0" err="1"/>
              <a:t>podataka</a:t>
            </a:r>
            <a:endParaRPr lang="en-US" sz="1900" b="1" dirty="0"/>
          </a:p>
          <a:p>
            <a:pPr algn="just"/>
            <a:r>
              <a:rPr lang="en-US" sz="1900" dirty="0"/>
              <a:t>1 </a:t>
            </a:r>
            <a:r>
              <a:rPr lang="en-US" sz="1900" dirty="0" err="1"/>
              <a:t>Svaka</a:t>
            </a:r>
            <a:r>
              <a:rPr lang="en-US" sz="1900" dirty="0"/>
              <a:t> </a:t>
            </a:r>
            <a:r>
              <a:rPr lang="en-US" sz="1900" dirty="0" err="1"/>
              <a:t>Strana</a:t>
            </a:r>
            <a:r>
              <a:rPr lang="en-US" sz="1900" dirty="0"/>
              <a:t> </a:t>
            </a:r>
            <a:r>
              <a:rPr lang="en-US" sz="1900" dirty="0" err="1"/>
              <a:t>ugovornica</a:t>
            </a:r>
            <a:r>
              <a:rPr lang="en-US" sz="1900" dirty="0"/>
              <a:t> </a:t>
            </a:r>
            <a:r>
              <a:rPr lang="en-US" sz="1900" dirty="0" err="1"/>
              <a:t>treba</a:t>
            </a:r>
            <a:r>
              <a:rPr lang="en-US" sz="1900" dirty="0"/>
              <a:t> da </a:t>
            </a:r>
            <a:r>
              <a:rPr lang="en-US" sz="1900" dirty="0" err="1"/>
              <a:t>usvoji</a:t>
            </a:r>
            <a:r>
              <a:rPr lang="en-US" sz="1900" dirty="0"/>
              <a:t> </a:t>
            </a:r>
            <a:r>
              <a:rPr lang="en-US" sz="1900" dirty="0" err="1"/>
              <a:t>zakonodavne</a:t>
            </a:r>
            <a:r>
              <a:rPr lang="en-US" sz="1900" dirty="0"/>
              <a:t> </a:t>
            </a:r>
            <a:r>
              <a:rPr lang="en-US" sz="1900" dirty="0" err="1"/>
              <a:t>i</a:t>
            </a:r>
            <a:r>
              <a:rPr lang="en-US" sz="1900" dirty="0"/>
              <a:t> </a:t>
            </a:r>
            <a:r>
              <a:rPr lang="en-US" sz="1900" dirty="0" err="1"/>
              <a:t>druge</a:t>
            </a:r>
            <a:r>
              <a:rPr lang="en-US" sz="1900" dirty="0"/>
              <a:t> mere, </a:t>
            </a:r>
            <a:r>
              <a:rPr lang="en-US" sz="1900" dirty="0" err="1"/>
              <a:t>neophodne</a:t>
            </a:r>
            <a:r>
              <a:rPr lang="en-US" sz="1900" dirty="0"/>
              <a:t> da bi </a:t>
            </a:r>
            <a:r>
              <a:rPr lang="en-US" sz="1900" dirty="0" err="1"/>
              <a:t>svoje</a:t>
            </a:r>
            <a:r>
              <a:rPr lang="en-US" sz="1900" dirty="0"/>
              <a:t> </a:t>
            </a:r>
            <a:r>
              <a:rPr lang="en-US" sz="1900" dirty="0" err="1"/>
              <a:t>nadležne</a:t>
            </a:r>
            <a:r>
              <a:rPr lang="en-US" sz="1900" dirty="0"/>
              <a:t> </a:t>
            </a:r>
            <a:r>
              <a:rPr lang="en-US" sz="1900" dirty="0" err="1"/>
              <a:t>organe</a:t>
            </a:r>
            <a:r>
              <a:rPr lang="en-US" sz="1900" dirty="0"/>
              <a:t> </a:t>
            </a:r>
            <a:r>
              <a:rPr lang="en-US" sz="1900" dirty="0" err="1"/>
              <a:t>ovlastila</a:t>
            </a:r>
            <a:r>
              <a:rPr lang="en-US" sz="1900" dirty="0"/>
              <a:t> da </a:t>
            </a:r>
            <a:r>
              <a:rPr lang="en-US" sz="1900" dirty="0" err="1"/>
              <a:t>mogu</a:t>
            </a:r>
            <a:r>
              <a:rPr lang="en-US" sz="1900" dirty="0"/>
              <a:t> da </a:t>
            </a:r>
            <a:r>
              <a:rPr lang="en-US" sz="1900" dirty="0" err="1"/>
              <a:t>narede</a:t>
            </a:r>
            <a:r>
              <a:rPr lang="en-US" sz="1900" dirty="0"/>
              <a:t>: </a:t>
            </a:r>
          </a:p>
          <a:p>
            <a:pPr algn="just"/>
            <a:r>
              <a:rPr lang="en-US" sz="1900" dirty="0"/>
              <a:t>b </a:t>
            </a:r>
            <a:r>
              <a:rPr lang="en-US" sz="1900" b="1" dirty="0" err="1">
                <a:solidFill>
                  <a:srgbClr val="FF0000"/>
                </a:solidFill>
              </a:rPr>
              <a:t>davaocu</a:t>
            </a:r>
            <a:r>
              <a:rPr lang="en-US" sz="1900" b="1" dirty="0">
                <a:solidFill>
                  <a:srgbClr val="FF0000"/>
                </a:solidFill>
              </a:rPr>
              <a:t> </a:t>
            </a:r>
            <a:r>
              <a:rPr lang="en-US" sz="1900" b="1" dirty="0" err="1">
                <a:solidFill>
                  <a:srgbClr val="FF0000"/>
                </a:solidFill>
              </a:rPr>
              <a:t>usluga</a:t>
            </a:r>
            <a:r>
              <a:rPr lang="en-US" sz="1900" b="1" dirty="0">
                <a:solidFill>
                  <a:srgbClr val="FF0000"/>
                </a:solidFill>
              </a:rPr>
              <a:t> koji </a:t>
            </a:r>
            <a:r>
              <a:rPr lang="en-US" sz="1900" b="1" dirty="0" err="1">
                <a:solidFill>
                  <a:srgbClr val="FF0000"/>
                </a:solidFill>
              </a:rPr>
              <a:t>svoje</a:t>
            </a:r>
            <a:r>
              <a:rPr lang="en-US" sz="1900" b="1" dirty="0">
                <a:solidFill>
                  <a:srgbClr val="FF0000"/>
                </a:solidFill>
              </a:rPr>
              <a:t> </a:t>
            </a:r>
            <a:r>
              <a:rPr lang="en-US" sz="1900" b="1" dirty="0" err="1">
                <a:solidFill>
                  <a:srgbClr val="FF0000"/>
                </a:solidFill>
              </a:rPr>
              <a:t>usluge</a:t>
            </a:r>
            <a:r>
              <a:rPr lang="en-US" sz="1900" b="1" dirty="0">
                <a:solidFill>
                  <a:srgbClr val="FF0000"/>
                </a:solidFill>
              </a:rPr>
              <a:t> </a:t>
            </a:r>
            <a:r>
              <a:rPr lang="en-US" sz="1900" b="1" dirty="0" err="1">
                <a:solidFill>
                  <a:srgbClr val="FF0000"/>
                </a:solidFill>
              </a:rPr>
              <a:t>pruža</a:t>
            </a:r>
            <a:r>
              <a:rPr lang="en-US" sz="1900" b="1" dirty="0">
                <a:solidFill>
                  <a:srgbClr val="FF0000"/>
                </a:solidFill>
              </a:rPr>
              <a:t> </a:t>
            </a:r>
            <a:r>
              <a:rPr lang="en-US" sz="1900" b="1" dirty="0" err="1">
                <a:solidFill>
                  <a:srgbClr val="FF0000"/>
                </a:solidFill>
              </a:rPr>
              <a:t>na</a:t>
            </a:r>
            <a:r>
              <a:rPr lang="en-US" sz="1900" b="1" dirty="0">
                <a:solidFill>
                  <a:srgbClr val="FF0000"/>
                </a:solidFill>
              </a:rPr>
              <a:t> </a:t>
            </a:r>
            <a:r>
              <a:rPr lang="en-US" sz="1900" b="1" dirty="0" err="1">
                <a:solidFill>
                  <a:srgbClr val="FF0000"/>
                </a:solidFill>
              </a:rPr>
              <a:t>teritoriji</a:t>
            </a:r>
            <a:r>
              <a:rPr lang="en-US" sz="1900" b="1" dirty="0">
                <a:solidFill>
                  <a:srgbClr val="FF0000"/>
                </a:solidFill>
              </a:rPr>
              <a:t> </a:t>
            </a:r>
            <a:r>
              <a:rPr lang="en-US" sz="1900" b="1" dirty="0" err="1">
                <a:solidFill>
                  <a:srgbClr val="FF0000"/>
                </a:solidFill>
              </a:rPr>
              <a:t>strane</a:t>
            </a:r>
            <a:r>
              <a:rPr lang="en-US" sz="1900" b="1" dirty="0">
                <a:solidFill>
                  <a:srgbClr val="FF0000"/>
                </a:solidFill>
              </a:rPr>
              <a:t> </a:t>
            </a:r>
            <a:r>
              <a:rPr lang="en-US" sz="1900" b="1" dirty="0" err="1">
                <a:solidFill>
                  <a:srgbClr val="FF0000"/>
                </a:solidFill>
              </a:rPr>
              <a:t>ugovornice</a:t>
            </a:r>
            <a:r>
              <a:rPr lang="en-US" sz="1900" dirty="0"/>
              <a:t>, da </a:t>
            </a:r>
            <a:r>
              <a:rPr lang="en-US" sz="1900" dirty="0" err="1"/>
              <a:t>preda</a:t>
            </a:r>
            <a:r>
              <a:rPr lang="en-US" sz="1900" dirty="0"/>
              <a:t> </a:t>
            </a:r>
            <a:r>
              <a:rPr lang="en-US" sz="1900" dirty="0" err="1"/>
              <a:t>podatke</a:t>
            </a:r>
            <a:r>
              <a:rPr lang="en-US" sz="1900" dirty="0"/>
              <a:t> o </a:t>
            </a:r>
            <a:r>
              <a:rPr lang="en-US" sz="1900" dirty="0" err="1"/>
              <a:t>pretplatniku</a:t>
            </a:r>
            <a:r>
              <a:rPr lang="en-US" sz="1900" dirty="0"/>
              <a:t> koji se </a:t>
            </a:r>
            <a:r>
              <a:rPr lang="en-US" sz="1900" dirty="0" err="1"/>
              <a:t>odnose</a:t>
            </a:r>
            <a:r>
              <a:rPr lang="en-US" sz="1900" dirty="0"/>
              <a:t> </a:t>
            </a:r>
            <a:r>
              <a:rPr lang="en-US" sz="1900" dirty="0" err="1"/>
              <a:t>na</a:t>
            </a:r>
            <a:r>
              <a:rPr lang="en-US" sz="1900" dirty="0"/>
              <a:t> </a:t>
            </a:r>
            <a:r>
              <a:rPr lang="en-US" sz="1900" dirty="0" err="1"/>
              <a:t>usluge</a:t>
            </a:r>
            <a:r>
              <a:rPr lang="en-US" sz="1900" dirty="0"/>
              <a:t> </a:t>
            </a:r>
            <a:r>
              <a:rPr lang="en-US" sz="1900" dirty="0" err="1"/>
              <a:t>koje</a:t>
            </a:r>
            <a:r>
              <a:rPr lang="en-US" sz="1900" dirty="0"/>
              <a:t> taj </a:t>
            </a:r>
            <a:r>
              <a:rPr lang="en-US" sz="1900" dirty="0" err="1"/>
              <a:t>davalac</a:t>
            </a:r>
            <a:r>
              <a:rPr lang="en-US" sz="1900" dirty="0"/>
              <a:t> </a:t>
            </a:r>
            <a:r>
              <a:rPr lang="en-US" sz="1900" dirty="0" err="1"/>
              <a:t>usluga</a:t>
            </a:r>
            <a:r>
              <a:rPr lang="en-US" sz="1900" dirty="0"/>
              <a:t> </a:t>
            </a:r>
            <a:r>
              <a:rPr lang="en-US" sz="1900" dirty="0" err="1"/>
              <a:t>poseduje</a:t>
            </a:r>
            <a:r>
              <a:rPr lang="en-US" sz="1900" dirty="0"/>
              <a:t> </a:t>
            </a:r>
            <a:r>
              <a:rPr lang="en-US" sz="1900" dirty="0" err="1"/>
              <a:t>ili</a:t>
            </a:r>
            <a:r>
              <a:rPr lang="en-US" sz="1900" dirty="0"/>
              <a:t> </a:t>
            </a:r>
            <a:r>
              <a:rPr lang="en-US" sz="1900" dirty="0" err="1"/>
              <a:t>kontroliše</a:t>
            </a:r>
            <a:r>
              <a:rPr lang="en-US" sz="1900" dirty="0"/>
              <a:t>. </a:t>
            </a:r>
          </a:p>
        </p:txBody>
      </p:sp>
      <p:sp>
        <p:nvSpPr>
          <p:cNvPr id="6" name="Rectangle 5">
            <a:extLst>
              <a:ext uri="{FF2B5EF4-FFF2-40B4-BE49-F238E27FC236}">
                <a16:creationId xmlns:a16="http://schemas.microsoft.com/office/drawing/2014/main" id="{524B6456-681F-2F44-A01A-AD3514E81BD2}"/>
              </a:ext>
            </a:extLst>
          </p:cNvPr>
          <p:cNvSpPr/>
          <p:nvPr/>
        </p:nvSpPr>
        <p:spPr>
          <a:xfrm>
            <a:off x="4607511" y="1079428"/>
            <a:ext cx="4414946" cy="5478423"/>
          </a:xfrm>
          <a:prstGeom prst="rect">
            <a:avLst/>
          </a:prstGeom>
        </p:spPr>
        <p:txBody>
          <a:bodyPr wrap="square">
            <a:spAutoFit/>
          </a:bodyPr>
          <a:lstStyle/>
          <a:p>
            <a:pPr marL="342900" indent="-342900" algn="just">
              <a:buFont typeface="Wingdings" pitchFamily="2" charset="2"/>
              <a:buChar char="ü"/>
            </a:pPr>
            <a:r>
              <a:rPr lang="sr-Latn-RS" sz="2000" dirty="0"/>
              <a:t>Naredba za dostavljanje podataka za davaoca usluga može da se izda inostranom davaocu usluga ako pruža usluge u zemlji</a:t>
            </a:r>
          </a:p>
          <a:p>
            <a:pPr marL="342900" indent="-342900" algn="just">
              <a:buFont typeface="Wingdings" pitchFamily="2" charset="2"/>
              <a:buChar char="ü"/>
            </a:pPr>
            <a:endParaRPr lang="sr-Latn-RS" sz="2000" dirty="0"/>
          </a:p>
          <a:p>
            <a:pPr marL="342900" indent="-342900" algn="just">
              <a:buFont typeface="Wingdings" pitchFamily="2" charset="2"/>
              <a:buChar char="ü"/>
            </a:pPr>
            <a:r>
              <a:rPr lang="sr-Latn-RS" sz="2000" dirty="0"/>
              <a:t>Potrebno je da je davalac usluga uspostavio realnu i suštinsku vezu sa zemljom – npr.</a:t>
            </a:r>
          </a:p>
          <a:p>
            <a:pPr marL="800100" lvl="1" indent="-342900" algn="just">
              <a:buFont typeface="Wingdings" pitchFamily="2" charset="2"/>
              <a:buChar char="ü"/>
            </a:pPr>
            <a:r>
              <a:rPr lang="sr-Latn-RS" sz="1900" dirty="0"/>
              <a:t>Lokalno oglašavanje</a:t>
            </a:r>
          </a:p>
          <a:p>
            <a:pPr marL="800100" lvl="1" indent="-342900" algn="just">
              <a:buFont typeface="Wingdings" pitchFamily="2" charset="2"/>
              <a:buChar char="ü"/>
            </a:pPr>
            <a:r>
              <a:rPr lang="sr-Latn-RS" sz="1900" dirty="0"/>
              <a:t>Oglašavanje na lokalnom jeziku</a:t>
            </a:r>
          </a:p>
          <a:p>
            <a:pPr marL="800100" lvl="1" indent="-342900" algn="just">
              <a:buFont typeface="Wingdings" pitchFamily="2" charset="2"/>
              <a:buChar char="ü"/>
            </a:pPr>
            <a:r>
              <a:rPr lang="sr-Latn-RS" sz="1900" dirty="0"/>
              <a:t>Korišćenje lokalnih podataka o pretplatniku i povezanih podataka o saobraćaju tokom svojih aktivnosti</a:t>
            </a:r>
          </a:p>
          <a:p>
            <a:pPr marL="800100" lvl="1" indent="-342900" algn="just">
              <a:buFont typeface="Wingdings" pitchFamily="2" charset="2"/>
              <a:buChar char="ü"/>
            </a:pPr>
            <a:r>
              <a:rPr lang="sr-Latn-RS" sz="1900" dirty="0"/>
              <a:t>Interakcija sa lokalnim pretplatnicima</a:t>
            </a:r>
          </a:p>
          <a:p>
            <a:pPr marL="800100" lvl="1" indent="-342900" algn="just">
              <a:buFont typeface="Wingdings" pitchFamily="2" charset="2"/>
              <a:buChar char="ü"/>
            </a:pPr>
            <a:r>
              <a:rPr lang="sr-Latn-RS" sz="1900" dirty="0"/>
              <a:t>Na drugi način se smatra da je postoji/funkcioniše lokalno  </a:t>
            </a:r>
          </a:p>
        </p:txBody>
      </p:sp>
    </p:spTree>
    <p:extLst>
      <p:ext uri="{BB962C8B-B14F-4D97-AF65-F5344CB8AC3E}">
        <p14:creationId xmlns:p14="http://schemas.microsoft.com/office/powerpoint/2010/main" val="1540705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06AC66-23C9-478D-89FF-FAE02BB6DF6D}"/>
              </a:ext>
            </a:extLst>
          </p:cNvPr>
          <p:cNvSpPr>
            <a:spLocks noGrp="1"/>
          </p:cNvSpPr>
          <p:nvPr>
            <p:ph type="sldNum" sz="quarter" idx="12"/>
          </p:nvPr>
        </p:nvSpPr>
        <p:spPr/>
        <p:txBody>
          <a:bodyPr/>
          <a:lstStyle/>
          <a:p>
            <a:pPr>
              <a:defRPr/>
            </a:pPr>
            <a:fld id="{0E1F2CE5-82EE-4D86-A1BA-A62E2F853B8E}" type="slidenum">
              <a:rPr lang="en-US" smtClean="0"/>
              <a:pPr>
                <a:defRPr/>
              </a:pPr>
              <a:t>38</a:t>
            </a:fld>
            <a:endParaRPr lang="en-US"/>
          </a:p>
        </p:txBody>
      </p:sp>
      <p:pic>
        <p:nvPicPr>
          <p:cNvPr id="3" name="Picture 2">
            <a:extLst>
              <a:ext uri="{FF2B5EF4-FFF2-40B4-BE49-F238E27FC236}">
                <a16:creationId xmlns:a16="http://schemas.microsoft.com/office/drawing/2014/main" id="{A5DAC512-0B7E-4CBA-B98C-5B03A8C7EEEC}"/>
              </a:ext>
            </a:extLst>
          </p:cNvPr>
          <p:cNvPicPr>
            <a:picLocks noChangeAspect="1"/>
          </p:cNvPicPr>
          <p:nvPr/>
        </p:nvPicPr>
        <p:blipFill>
          <a:blip r:embed="rId3"/>
          <a:stretch>
            <a:fillRect/>
          </a:stretch>
        </p:blipFill>
        <p:spPr>
          <a:xfrm>
            <a:off x="668401" y="505003"/>
            <a:ext cx="8105775" cy="5267325"/>
          </a:xfrm>
          <a:prstGeom prst="rect">
            <a:avLst/>
          </a:prstGeom>
        </p:spPr>
      </p:pic>
    </p:spTree>
    <p:extLst>
      <p:ext uri="{BB962C8B-B14F-4D97-AF65-F5344CB8AC3E}">
        <p14:creationId xmlns:p14="http://schemas.microsoft.com/office/powerpoint/2010/main" val="2274783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DB2DA6-207F-4B5D-83D0-23ECEE8AFF9C}"/>
              </a:ext>
            </a:extLst>
          </p:cNvPr>
          <p:cNvSpPr>
            <a:spLocks noGrp="1"/>
          </p:cNvSpPr>
          <p:nvPr>
            <p:ph type="sldNum" sz="quarter" idx="12"/>
          </p:nvPr>
        </p:nvSpPr>
        <p:spPr/>
        <p:txBody>
          <a:bodyPr/>
          <a:lstStyle/>
          <a:p>
            <a:pPr>
              <a:defRPr/>
            </a:pPr>
            <a:fld id="{0E1F2CE5-82EE-4D86-A1BA-A62E2F853B8E}" type="slidenum">
              <a:rPr lang="en-US" smtClean="0"/>
              <a:pPr>
                <a:defRPr/>
              </a:pPr>
              <a:t>39</a:t>
            </a:fld>
            <a:endParaRPr lang="en-US"/>
          </a:p>
        </p:txBody>
      </p:sp>
      <p:pic>
        <p:nvPicPr>
          <p:cNvPr id="3" name="Picture 2">
            <a:extLst>
              <a:ext uri="{FF2B5EF4-FFF2-40B4-BE49-F238E27FC236}">
                <a16:creationId xmlns:a16="http://schemas.microsoft.com/office/drawing/2014/main" id="{87D381B4-80C1-41E2-8C41-AA97AB2DA6CD}"/>
              </a:ext>
            </a:extLst>
          </p:cNvPr>
          <p:cNvPicPr>
            <a:picLocks noChangeAspect="1"/>
          </p:cNvPicPr>
          <p:nvPr/>
        </p:nvPicPr>
        <p:blipFill>
          <a:blip r:embed="rId3"/>
          <a:stretch>
            <a:fillRect/>
          </a:stretch>
        </p:blipFill>
        <p:spPr>
          <a:xfrm>
            <a:off x="862012" y="4762"/>
            <a:ext cx="7419975" cy="6848475"/>
          </a:xfrm>
          <a:prstGeom prst="rect">
            <a:avLst/>
          </a:prstGeom>
        </p:spPr>
      </p:pic>
    </p:spTree>
    <p:extLst>
      <p:ext uri="{BB962C8B-B14F-4D97-AF65-F5344CB8AC3E}">
        <p14:creationId xmlns:p14="http://schemas.microsoft.com/office/powerpoint/2010/main" val="135355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Specijalizovani</a:t>
            </a:r>
            <a:r>
              <a:rPr lang="en-GB" sz="3200" b="1" dirty="0">
                <a:solidFill>
                  <a:schemeClr val="bg1"/>
                </a:solidFill>
              </a:rPr>
              <a:t> </a:t>
            </a:r>
            <a:r>
              <a:rPr lang="en-GB" sz="3200" b="1" dirty="0" err="1">
                <a:solidFill>
                  <a:schemeClr val="bg1"/>
                </a:solidFill>
              </a:rPr>
              <a:t>pravosudni</a:t>
            </a:r>
            <a:r>
              <a:rPr lang="en-GB" sz="3200" b="1" dirty="0">
                <a:solidFill>
                  <a:schemeClr val="bg1"/>
                </a:solidFill>
              </a:rPr>
              <a:t> </a:t>
            </a:r>
            <a:r>
              <a:rPr lang="en-GB" sz="3200" b="1" dirty="0" err="1">
                <a:solidFill>
                  <a:schemeClr val="bg1"/>
                </a:solidFill>
              </a:rPr>
              <a:t>kurs</a:t>
            </a:r>
            <a:br>
              <a:rPr lang="sr-Latn-RS" sz="3200" b="1" dirty="0">
                <a:solidFill>
                  <a:schemeClr val="bg1"/>
                </a:solidFill>
              </a:rPr>
            </a:br>
            <a:r>
              <a:rPr lang="en-GB" sz="3200" b="1" dirty="0">
                <a:solidFill>
                  <a:schemeClr val="bg1"/>
                </a:solidFill>
              </a:rPr>
              <a:t> o </a:t>
            </a:r>
            <a:r>
              <a:rPr lang="en-GB" sz="3200" b="1" dirty="0" err="1">
                <a:solidFill>
                  <a:schemeClr val="bg1"/>
                </a:solidFill>
              </a:rPr>
              <a:t>međunarodnoj</a:t>
            </a:r>
            <a:r>
              <a:rPr lang="en-GB" sz="3200" b="1" dirty="0">
                <a:solidFill>
                  <a:schemeClr val="bg1"/>
                </a:solidFill>
              </a:rPr>
              <a:t> </a:t>
            </a:r>
            <a:r>
              <a:rPr lang="en-GB" sz="3200" b="1" dirty="0" err="1">
                <a:solidFill>
                  <a:schemeClr val="bg1"/>
                </a:solidFill>
              </a:rPr>
              <a:t>saradnji</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274195"/>
          </a:xfrm>
          <a:prstGeom prst="rect">
            <a:avLst/>
          </a:prstGeom>
        </p:spPr>
        <p:txBody>
          <a:bodyPr wrap="square">
            <a:spAutoFit/>
          </a:bodyPr>
          <a:lstStyle/>
          <a:p>
            <a:pPr algn="ctr" eaLnBrk="1" hangingPunct="1">
              <a:lnSpc>
                <a:spcPct val="80000"/>
              </a:lnSpc>
            </a:pPr>
            <a:r>
              <a:rPr lang="sr-Latn-RS" sz="3200" b="1" dirty="0">
                <a:ea typeface="ＭＳ Ｐゴシック" charset="0"/>
                <a:cs typeface="ＭＳ Ｐゴシック" charset="0"/>
              </a:rPr>
              <a:t>I deo</a:t>
            </a:r>
            <a:endParaRPr lang="en-GB" sz="3200" b="1" dirty="0">
              <a:ea typeface="ＭＳ Ｐゴシック" charset="0"/>
              <a:cs typeface="ＭＳ Ｐゴシック" charset="0"/>
            </a:endParaRPr>
          </a:p>
          <a:p>
            <a:pPr algn="ctr" eaLnBrk="1" hangingPunct="1">
              <a:lnSpc>
                <a:spcPct val="80000"/>
              </a:lnSpc>
            </a:pPr>
            <a:br>
              <a:rPr lang="en-GB" sz="3200" b="1" dirty="0">
                <a:ea typeface="ＭＳ Ｐゴシック" charset="0"/>
                <a:cs typeface="ＭＳ Ｐゴシック" charset="0"/>
              </a:rPr>
            </a:br>
            <a:r>
              <a:rPr lang="sr-Latn-RS" sz="3200" b="1" dirty="0">
                <a:ea typeface="ＭＳ Ｐゴシック" charset="0"/>
                <a:cs typeface="ＭＳ Ｐゴシック" charset="0"/>
              </a:rPr>
              <a:t>Pregled ključnih definicija</a:t>
            </a:r>
            <a:r>
              <a:rPr lang="en-GB" sz="3200" b="1" dirty="0">
                <a:ea typeface="ＭＳ Ｐゴシック" charset="0"/>
                <a:cs typeface="ＭＳ Ｐゴシック" charset="0"/>
              </a:rPr>
              <a:t> </a:t>
            </a:r>
            <a:endParaRPr lang="en-GB" sz="3200" dirty="0"/>
          </a:p>
        </p:txBody>
      </p:sp>
    </p:spTree>
    <p:extLst>
      <p:ext uri="{BB962C8B-B14F-4D97-AF65-F5344CB8AC3E}">
        <p14:creationId xmlns:p14="http://schemas.microsoft.com/office/powerpoint/2010/main"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40</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2733973070"/>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40</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ea typeface="ＭＳ Ｐゴシック" pitchFamily="34" charset="-128"/>
              </a:rPr>
              <a:t>Anketa</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257792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err="1"/>
              <a:t>Prekogranični</a:t>
            </a:r>
            <a:r>
              <a:rPr lang="sr-Latn-RS" sz="3200" b="1" dirty="0"/>
              <a:t> pristup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55312"/>
          </a:xfrm>
          <a:prstGeom prst="rect">
            <a:avLst/>
          </a:prstGeom>
        </p:spPr>
        <p:txBody>
          <a:bodyPr wrap="square">
            <a:spAutoFit/>
          </a:bodyPr>
          <a:lstStyle/>
          <a:p>
            <a:pPr marL="342900" indent="-342900" algn="just">
              <a:buFont typeface="Wingdings" pitchFamily="2" charset="2"/>
              <a:buChar char="Ø"/>
            </a:pPr>
            <a:r>
              <a:rPr lang="sr-Latn-RS" sz="1900" b="1" dirty="0"/>
              <a:t>Član 32 – </a:t>
            </a:r>
            <a:r>
              <a:rPr lang="sr-Latn-RS" sz="1900" b="1" dirty="0" err="1"/>
              <a:t>Prekogranični</a:t>
            </a:r>
            <a:r>
              <a:rPr lang="sr-Latn-RS" sz="1900" b="1" dirty="0"/>
              <a:t> pristup sačuvanim računarskim podacima uz saglasnost ili kada su dostupni javnosti </a:t>
            </a:r>
          </a:p>
          <a:p>
            <a:pPr algn="just"/>
            <a:r>
              <a:rPr lang="sr-Latn-RS" sz="1900" dirty="0"/>
              <a:t>Strana </a:t>
            </a:r>
            <a:r>
              <a:rPr lang="sr-Latn-RS" sz="1900" dirty="0" err="1"/>
              <a:t>ugovornica</a:t>
            </a:r>
            <a:r>
              <a:rPr lang="sr-Latn-RS" sz="1900" dirty="0"/>
              <a:t> može, </a:t>
            </a:r>
            <a:r>
              <a:rPr lang="sr-Latn-RS" sz="1900" b="1" dirty="0">
                <a:solidFill>
                  <a:srgbClr val="FF0000"/>
                </a:solidFill>
              </a:rPr>
              <a:t>bez dozvole druge Strane </a:t>
            </a:r>
            <a:r>
              <a:rPr lang="sr-Latn-RS" sz="1900" b="1" dirty="0" err="1">
                <a:solidFill>
                  <a:srgbClr val="FF0000"/>
                </a:solidFill>
              </a:rPr>
              <a:t>ugovornice</a:t>
            </a:r>
            <a:r>
              <a:rPr lang="sr-Latn-RS" sz="1900" dirty="0"/>
              <a:t> : </a:t>
            </a:r>
          </a:p>
          <a:p>
            <a:pPr algn="just"/>
            <a:r>
              <a:rPr lang="sr-Latn-RS" sz="1900" dirty="0"/>
              <a:t>a da pristupi sačuvanim računarskim podacima koji su dostupni javnosti, bez obzira gde se podaci geografski nalaze; ili </a:t>
            </a:r>
          </a:p>
          <a:p>
            <a:pPr algn="just"/>
            <a:r>
              <a:rPr lang="sr-Latn-RS" sz="1900" dirty="0"/>
              <a:t>b da pristupi ili primi, preko računarskog sistema na svojoj teritoriji, sačuvane računarske podatke koji se nalaze u drugoj Strani ugovornici, ukoliko pribavi zakonsku i dobrovoljnu saglasnost od lica koje ima zakonsko ovlašćenje da joj razotkrije podatke preko tog računarskog sistema</a:t>
            </a:r>
            <a:r>
              <a:rPr lang="en-US" sz="1900" dirty="0"/>
              <a:t>.</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440661" cy="2800767"/>
          </a:xfrm>
          <a:prstGeom prst="rect">
            <a:avLst/>
          </a:prstGeom>
        </p:spPr>
        <p:txBody>
          <a:bodyPr wrap="square">
            <a:spAutoFit/>
          </a:bodyPr>
          <a:lstStyle/>
          <a:p>
            <a:pPr marL="342900" indent="-342900" algn="just">
              <a:buFont typeface="Wingdings" pitchFamily="2" charset="2"/>
              <a:buChar char="ü"/>
            </a:pPr>
            <a:r>
              <a:rPr lang="sr-Latn-RS" sz="2200" dirty="0"/>
              <a:t>Nije potrebno uputiti zahtev za </a:t>
            </a:r>
            <a:r>
              <a:rPr lang="en-GB" sz="2200" dirty="0" err="1"/>
              <a:t>uzajamn</a:t>
            </a:r>
            <a:r>
              <a:rPr lang="sr-Latn-RS" sz="2200" dirty="0"/>
              <a:t>u</a:t>
            </a:r>
            <a:r>
              <a:rPr lang="en-GB" sz="2200" dirty="0"/>
              <a:t> </a:t>
            </a:r>
            <a:r>
              <a:rPr lang="en-GB" sz="2200" dirty="0" err="1"/>
              <a:t>pomoć</a:t>
            </a:r>
            <a:r>
              <a:rPr lang="en-GB" sz="2200" dirty="0"/>
              <a:t> </a:t>
            </a:r>
            <a:r>
              <a:rPr lang="en-GB" sz="2200" dirty="0" err="1"/>
              <a:t>zemlj</a:t>
            </a:r>
            <a:r>
              <a:rPr lang="sr-Latn-RS" sz="2200" dirty="0"/>
              <a:t>i u kojoj se nalazi </a:t>
            </a:r>
            <a:r>
              <a:rPr lang="en-GB" sz="2200" dirty="0" err="1"/>
              <a:t>davalac</a:t>
            </a:r>
            <a:r>
              <a:rPr lang="en-GB" sz="2200" dirty="0"/>
              <a:t> </a:t>
            </a:r>
            <a:r>
              <a:rPr lang="en-GB" sz="2200" dirty="0" err="1"/>
              <a:t>usluge</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a:t>Ne zahteva se obaveštavanje zemlje u kojoj se nalazi </a:t>
            </a:r>
            <a:r>
              <a:rPr lang="en-GB" sz="2200" dirty="0" err="1"/>
              <a:t>davalac</a:t>
            </a:r>
            <a:r>
              <a:rPr lang="en-GB" sz="2200" dirty="0"/>
              <a:t> </a:t>
            </a:r>
            <a:r>
              <a:rPr lang="en-GB" sz="2200" dirty="0" err="1"/>
              <a:t>usluge</a:t>
            </a:r>
            <a:endParaRPr lang="en-GB" sz="2200" dirty="0"/>
          </a:p>
          <a:p>
            <a:pPr marL="342900" indent="-342900" algn="just">
              <a:buFont typeface="Wingdings" pitchFamily="2" charset="2"/>
              <a:buChar char="ü"/>
            </a:pPr>
            <a:endParaRPr lang="en-GB" sz="2200" dirty="0"/>
          </a:p>
        </p:txBody>
      </p:sp>
    </p:spTree>
    <p:extLst>
      <p:ext uri="{BB962C8B-B14F-4D97-AF65-F5344CB8AC3E}">
        <p14:creationId xmlns:p14="http://schemas.microsoft.com/office/powerpoint/2010/main" val="400994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t>Prekogranični</a:t>
            </a:r>
            <a:r>
              <a:rPr lang="en-GB" sz="3200" b="1" dirty="0"/>
              <a:t> </a:t>
            </a:r>
            <a:r>
              <a:rPr lang="en-GB" sz="3200" b="1" dirty="0" err="1"/>
              <a:t>pristup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55312"/>
          </a:xfrm>
          <a:prstGeom prst="rect">
            <a:avLst/>
          </a:prstGeom>
        </p:spPr>
        <p:txBody>
          <a:bodyPr wrap="square">
            <a:spAutoFit/>
          </a:bodyPr>
          <a:lstStyle/>
          <a:p>
            <a:pPr marL="342900" indent="-342900" algn="just">
              <a:buFont typeface="Wingdings" pitchFamily="2" charset="2"/>
              <a:buChar char="Ø"/>
            </a:pPr>
            <a:r>
              <a:rPr lang="sr-Latn-RS" sz="1900" b="1" dirty="0"/>
              <a:t>Član 32 – </a:t>
            </a:r>
            <a:r>
              <a:rPr lang="sr-Latn-RS" sz="1900" b="1" dirty="0" err="1"/>
              <a:t>Prekogranični</a:t>
            </a:r>
            <a:r>
              <a:rPr lang="sr-Latn-RS" sz="1900" b="1" dirty="0"/>
              <a:t> pristup sačuvanim računarskim podacima uz saglasnost ili kada su dostupni javnosti </a:t>
            </a:r>
          </a:p>
          <a:p>
            <a:pPr algn="just"/>
            <a:r>
              <a:rPr lang="sr-Latn-RS" sz="1900" dirty="0"/>
              <a:t>Strana </a:t>
            </a:r>
            <a:r>
              <a:rPr lang="sr-Latn-RS" sz="1900" dirty="0" err="1"/>
              <a:t>ugovornica</a:t>
            </a:r>
            <a:r>
              <a:rPr lang="sr-Latn-RS" sz="1900" dirty="0"/>
              <a:t> može, bez dozvole druge Strane </a:t>
            </a:r>
            <a:r>
              <a:rPr lang="sr-Latn-RS" sz="1900" dirty="0" err="1"/>
              <a:t>ugovornice</a:t>
            </a:r>
            <a:r>
              <a:rPr lang="sr-Latn-RS" sz="1900" dirty="0"/>
              <a:t> : </a:t>
            </a:r>
          </a:p>
          <a:p>
            <a:pPr algn="just"/>
            <a:r>
              <a:rPr lang="sr-Latn-RS" sz="1900" dirty="0"/>
              <a:t>a da pristupi sačuvanim računarskim podacima </a:t>
            </a:r>
            <a:r>
              <a:rPr lang="sr-Latn-RS" sz="1900" b="1" dirty="0">
                <a:solidFill>
                  <a:srgbClr val="FF0000"/>
                </a:solidFill>
              </a:rPr>
              <a:t>koji su dostupni javnosti (</a:t>
            </a:r>
            <a:r>
              <a:rPr lang="sr-Latn-RS" sz="1900" b="1" i="1" dirty="0" err="1">
                <a:solidFill>
                  <a:srgbClr val="FF0000"/>
                </a:solidFill>
              </a:rPr>
              <a:t>open</a:t>
            </a:r>
            <a:r>
              <a:rPr lang="sr-Latn-RS" sz="1900" b="1" i="1" dirty="0">
                <a:solidFill>
                  <a:srgbClr val="FF0000"/>
                </a:solidFill>
              </a:rPr>
              <a:t> </a:t>
            </a:r>
            <a:r>
              <a:rPr lang="sr-Latn-RS" sz="1900" b="1" i="1" dirty="0" err="1">
                <a:solidFill>
                  <a:srgbClr val="FF0000"/>
                </a:solidFill>
              </a:rPr>
              <a:t>source</a:t>
            </a:r>
            <a:r>
              <a:rPr lang="sr-Latn-RS" sz="1900" b="1" dirty="0">
                <a:solidFill>
                  <a:srgbClr val="FF0000"/>
                </a:solidFill>
              </a:rPr>
              <a:t>)</a:t>
            </a:r>
            <a:r>
              <a:rPr lang="sr-Latn-RS" sz="1900" dirty="0"/>
              <a:t>, </a:t>
            </a:r>
            <a:r>
              <a:rPr lang="sr-Latn-RS" sz="1900" b="1" dirty="0">
                <a:solidFill>
                  <a:srgbClr val="FF0000"/>
                </a:solidFill>
              </a:rPr>
              <a:t>bez obzira gde se podaci </a:t>
            </a:r>
            <a:r>
              <a:rPr lang="sr-Latn-RS" sz="1900" dirty="0"/>
              <a:t>geografski</a:t>
            </a:r>
            <a:r>
              <a:rPr lang="sr-Latn-RS" sz="1900" b="1" dirty="0">
                <a:solidFill>
                  <a:srgbClr val="FF0000"/>
                </a:solidFill>
              </a:rPr>
              <a:t> nalaze</a:t>
            </a:r>
            <a:r>
              <a:rPr lang="sr-Latn-RS" sz="1900" dirty="0"/>
              <a:t>; ili </a:t>
            </a:r>
          </a:p>
          <a:p>
            <a:pPr algn="just"/>
            <a:r>
              <a:rPr lang="sr-Latn-RS" sz="1900" dirty="0"/>
              <a:t>b da pristupi ili primi, preko računarskog sistema na svojoj teritoriji, sačuvane računarske podatke koji se nalaze u drugoj Strani ugovornici, ukoliko pribavi zakonsku i dobrovoljnu saglasnost od lica koje ima zakonsko ovlašćenje da joj razotkrije podatke preko tog računarskog sistema</a:t>
            </a:r>
            <a:r>
              <a:rPr lang="en-US" sz="1900" dirty="0"/>
              <a:t>.</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414945" cy="3816429"/>
          </a:xfrm>
          <a:prstGeom prst="rect">
            <a:avLst/>
          </a:prstGeom>
        </p:spPr>
        <p:txBody>
          <a:bodyPr wrap="square">
            <a:spAutoFit/>
          </a:bodyPr>
          <a:lstStyle/>
          <a:p>
            <a:pPr marL="342900" indent="-342900" algn="just">
              <a:buFont typeface="Wingdings" pitchFamily="2" charset="2"/>
              <a:buChar char="ü"/>
            </a:pPr>
            <a:r>
              <a:rPr lang="sr-Latn-RS" sz="2200" dirty="0"/>
              <a:t>Omogućava pristup javno dostupnim podacima</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a:t>Ako je deo </a:t>
            </a:r>
            <a:r>
              <a:rPr lang="sr-Latn-RS" sz="2200" dirty="0" err="1"/>
              <a:t>vebsajta</a:t>
            </a:r>
            <a:r>
              <a:rPr lang="sr-Latn-RS" sz="2200" dirty="0"/>
              <a:t> zatvoren za </a:t>
            </a:r>
            <a:r>
              <a:rPr lang="en-GB" sz="2200" dirty="0" err="1"/>
              <a:t>javn</a:t>
            </a:r>
            <a:r>
              <a:rPr lang="sr-Latn-RS" sz="2200" dirty="0" err="1"/>
              <a:t>ost</a:t>
            </a:r>
            <a:r>
              <a:rPr lang="en-GB" sz="2200" dirty="0"/>
              <a:t>, </a:t>
            </a:r>
            <a:r>
              <a:rPr lang="sr-Latn-RS" sz="2200" dirty="0"/>
              <a:t>nije dostupan javnosti</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a:t>Lokacija podataka nije relevantna </a:t>
            </a:r>
            <a:r>
              <a:rPr lang="en-GB" sz="2200" dirty="0"/>
              <a:t>(</a:t>
            </a:r>
            <a:r>
              <a:rPr lang="sr-Latn-RS" sz="2200" dirty="0"/>
              <a:t>da li jesu ili nisu u Strani ugovornici </a:t>
            </a:r>
            <a:r>
              <a:rPr lang="en-GB" sz="2200" dirty="0" err="1"/>
              <a:t>Budimpeštansk</a:t>
            </a:r>
            <a:r>
              <a:rPr lang="sr-Latn-RS" sz="2200" dirty="0"/>
              <a:t>e</a:t>
            </a:r>
            <a:r>
              <a:rPr lang="en-GB" sz="2200" dirty="0"/>
              <a:t> </a:t>
            </a:r>
            <a:r>
              <a:rPr lang="en-GB" sz="2200" dirty="0" err="1"/>
              <a:t>konvencija</a:t>
            </a:r>
            <a:r>
              <a:rPr lang="en-GB" sz="2200" dirty="0"/>
              <a:t>)</a:t>
            </a:r>
          </a:p>
        </p:txBody>
      </p:sp>
    </p:spTree>
    <p:extLst>
      <p:ext uri="{BB962C8B-B14F-4D97-AF65-F5344CB8AC3E}">
        <p14:creationId xmlns:p14="http://schemas.microsoft.com/office/powerpoint/2010/main" val="4202532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t>Prekogranični</a:t>
            </a:r>
            <a:r>
              <a:rPr lang="en-GB" sz="3200" b="1" dirty="0"/>
              <a:t> </a:t>
            </a:r>
            <a:r>
              <a:rPr lang="en-GB" sz="3200" b="1" dirty="0" err="1"/>
              <a:t>pristup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55312"/>
          </a:xfrm>
          <a:prstGeom prst="rect">
            <a:avLst/>
          </a:prstGeom>
        </p:spPr>
        <p:txBody>
          <a:bodyPr wrap="square">
            <a:spAutoFit/>
          </a:bodyPr>
          <a:lstStyle/>
          <a:p>
            <a:pPr marL="342900" indent="-342900" algn="just">
              <a:buFont typeface="Wingdings" pitchFamily="2" charset="2"/>
              <a:buChar char="Ø"/>
            </a:pPr>
            <a:r>
              <a:rPr lang="sr-Latn-RS" sz="1900" b="1" dirty="0"/>
              <a:t>Član 32 – </a:t>
            </a:r>
            <a:r>
              <a:rPr lang="sr-Latn-RS" sz="1900" b="1" dirty="0" err="1"/>
              <a:t>Prekogranični</a:t>
            </a:r>
            <a:r>
              <a:rPr lang="sr-Latn-RS" sz="1900" b="1" dirty="0"/>
              <a:t> pristup sačuvanim računarskim podacima uz saglasnost ili kada su dostupni javnosti </a:t>
            </a:r>
          </a:p>
          <a:p>
            <a:pPr algn="just"/>
            <a:r>
              <a:rPr lang="sr-Latn-RS" sz="1900" dirty="0"/>
              <a:t>Strana </a:t>
            </a:r>
            <a:r>
              <a:rPr lang="sr-Latn-RS" sz="1900" dirty="0" err="1"/>
              <a:t>ugovornica</a:t>
            </a:r>
            <a:r>
              <a:rPr lang="sr-Latn-RS" sz="1900" dirty="0"/>
              <a:t> može, bez dozvole druge Strane </a:t>
            </a:r>
            <a:r>
              <a:rPr lang="sr-Latn-RS" sz="1900" dirty="0" err="1"/>
              <a:t>ugovornice</a:t>
            </a:r>
            <a:r>
              <a:rPr lang="sr-Latn-RS" sz="1900" dirty="0"/>
              <a:t> : </a:t>
            </a:r>
          </a:p>
          <a:p>
            <a:pPr algn="just"/>
            <a:r>
              <a:rPr lang="sr-Latn-RS" sz="1900" dirty="0"/>
              <a:t>a da pristupi sačuvanim računarskim podacima koji su dostupni javnosti, bez obzira gde se podaci geografski nalaze; ili </a:t>
            </a:r>
          </a:p>
          <a:p>
            <a:pPr algn="just"/>
            <a:r>
              <a:rPr lang="sr-Latn-RS" sz="1900" dirty="0"/>
              <a:t>b da pristupi ili primi, preko računarskog sistema na svojoj teritoriji, </a:t>
            </a:r>
            <a:r>
              <a:rPr lang="sr-Latn-RS" sz="1900" b="1" dirty="0">
                <a:solidFill>
                  <a:srgbClr val="FF0000"/>
                </a:solidFill>
              </a:rPr>
              <a:t>sačuvane računarske podatke koji se nalaze u drugoj Strani ugovornici</a:t>
            </a:r>
            <a:r>
              <a:rPr lang="sr-Latn-RS" sz="1900" dirty="0"/>
              <a:t>, ukoliko pribavi zakonsku i dobrovoljnu saglasnost od lica koje ima zakonsko ovlašćenje da joj razotkrije podatke preko tog računarskog sistema</a:t>
            </a:r>
            <a:r>
              <a:rPr lang="en-US" sz="1900" dirty="0"/>
              <a:t>.</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572000" cy="1107996"/>
          </a:xfrm>
          <a:prstGeom prst="rect">
            <a:avLst/>
          </a:prstGeom>
        </p:spPr>
        <p:txBody>
          <a:bodyPr>
            <a:spAutoFit/>
          </a:bodyPr>
          <a:lstStyle/>
          <a:p>
            <a:pPr marL="342900" indent="-342900" algn="just">
              <a:buFont typeface="Wingdings" pitchFamily="2" charset="2"/>
              <a:buChar char="ü"/>
            </a:pPr>
            <a:r>
              <a:rPr lang="en-GB" sz="2200" dirty="0"/>
              <a:t>Lo</a:t>
            </a:r>
            <a:r>
              <a:rPr lang="sr-Latn-RS" sz="2200" dirty="0"/>
              <a:t>k</a:t>
            </a:r>
            <a:r>
              <a:rPr lang="en-GB" sz="2200" dirty="0"/>
              <a:t>a</a:t>
            </a:r>
            <a:r>
              <a:rPr lang="sr-Latn-RS" sz="2200" dirty="0" err="1"/>
              <a:t>cija</a:t>
            </a:r>
            <a:r>
              <a:rPr lang="en-GB" sz="2200" dirty="0"/>
              <a:t> </a:t>
            </a:r>
            <a:r>
              <a:rPr lang="en-GB" sz="2200" dirty="0" err="1"/>
              <a:t>podataka</a:t>
            </a:r>
            <a:r>
              <a:rPr lang="en-GB" sz="2200" dirty="0"/>
              <a:t> </a:t>
            </a:r>
            <a:r>
              <a:rPr lang="sr-Latn-RS" sz="2200" dirty="0"/>
              <a:t>mora biti u drugoj strani ugovornici</a:t>
            </a:r>
            <a:r>
              <a:rPr lang="en-GB" sz="2200" dirty="0"/>
              <a:t> </a:t>
            </a:r>
            <a:r>
              <a:rPr lang="en-GB" sz="2200" dirty="0" err="1"/>
              <a:t>Budimpeštansk</a:t>
            </a:r>
            <a:r>
              <a:rPr lang="sr-Latn-RS" sz="2200" dirty="0"/>
              <a:t>e</a:t>
            </a:r>
            <a:r>
              <a:rPr lang="en-GB" sz="2200" dirty="0"/>
              <a:t> </a:t>
            </a:r>
            <a:r>
              <a:rPr lang="en-GB" sz="2200" dirty="0" err="1"/>
              <a:t>konvencij</a:t>
            </a:r>
            <a:r>
              <a:rPr lang="sr-Latn-RS" sz="2200" dirty="0"/>
              <a:t>e</a:t>
            </a:r>
            <a:endParaRPr lang="en-GB" sz="2200" dirty="0"/>
          </a:p>
        </p:txBody>
      </p:sp>
    </p:spTree>
    <p:extLst>
      <p:ext uri="{BB962C8B-B14F-4D97-AF65-F5344CB8AC3E}">
        <p14:creationId xmlns:p14="http://schemas.microsoft.com/office/powerpoint/2010/main" val="3258273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t>Prekogranični</a:t>
            </a:r>
            <a:r>
              <a:rPr lang="en-GB" sz="3200" b="1" dirty="0"/>
              <a:t> </a:t>
            </a:r>
            <a:r>
              <a:rPr lang="en-GB" sz="3200" b="1" dirty="0" err="1"/>
              <a:t>pristup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55312"/>
          </a:xfrm>
          <a:prstGeom prst="rect">
            <a:avLst/>
          </a:prstGeom>
        </p:spPr>
        <p:txBody>
          <a:bodyPr wrap="square">
            <a:spAutoFit/>
          </a:bodyPr>
          <a:lstStyle/>
          <a:p>
            <a:pPr marL="342900" indent="-342900" algn="just">
              <a:buFont typeface="Wingdings" pitchFamily="2" charset="2"/>
              <a:buChar char="Ø"/>
            </a:pPr>
            <a:r>
              <a:rPr lang="sr-Latn-RS" sz="1900" b="1" dirty="0"/>
              <a:t>Član 32 – </a:t>
            </a:r>
            <a:r>
              <a:rPr lang="sr-Latn-RS" sz="1900" b="1" dirty="0" err="1"/>
              <a:t>Prekogranični</a:t>
            </a:r>
            <a:r>
              <a:rPr lang="sr-Latn-RS" sz="1900" b="1" dirty="0"/>
              <a:t> pristup sačuvanim računarskim podacima uz saglasnost ili kada su dostupni javnosti </a:t>
            </a:r>
          </a:p>
          <a:p>
            <a:pPr algn="just"/>
            <a:r>
              <a:rPr lang="sr-Latn-RS" sz="1900" dirty="0"/>
              <a:t>Strana </a:t>
            </a:r>
            <a:r>
              <a:rPr lang="sr-Latn-RS" sz="1900" dirty="0" err="1"/>
              <a:t>ugovornica</a:t>
            </a:r>
            <a:r>
              <a:rPr lang="sr-Latn-RS" sz="1900" dirty="0"/>
              <a:t> može, bez dozvole druge Strane </a:t>
            </a:r>
            <a:r>
              <a:rPr lang="sr-Latn-RS" sz="1900" dirty="0" err="1"/>
              <a:t>ugovornice</a:t>
            </a:r>
            <a:r>
              <a:rPr lang="sr-Latn-RS" sz="1900" dirty="0"/>
              <a:t> : </a:t>
            </a:r>
          </a:p>
          <a:p>
            <a:pPr algn="just"/>
            <a:r>
              <a:rPr lang="sr-Latn-RS" sz="1900" dirty="0"/>
              <a:t>a da pristupi sačuvanim računarskim podacima koji su dostupni javnosti, bez obzira gde se podaci geografski nalaze; ili </a:t>
            </a:r>
          </a:p>
          <a:p>
            <a:pPr algn="just"/>
            <a:r>
              <a:rPr lang="sr-Latn-RS" sz="1900" dirty="0"/>
              <a:t>b da pristupi ili primi, preko računarskog sistema na svojoj teritoriji, sačuvane računarske podatke koji se nalaze u drugoj Strani ugovornici, ukoliko pribavi </a:t>
            </a:r>
            <a:r>
              <a:rPr lang="sr-Latn-RS" sz="1900" b="1" dirty="0">
                <a:solidFill>
                  <a:srgbClr val="FF0000"/>
                </a:solidFill>
              </a:rPr>
              <a:t>zakonsku i dobrovoljnu saglasnost</a:t>
            </a:r>
            <a:r>
              <a:rPr lang="sr-Latn-RS" sz="1900" dirty="0"/>
              <a:t> od lica koje ima zakonsko ovlašćenje da joj razotkrije podatke preko tog računarskog sistema</a:t>
            </a:r>
            <a:r>
              <a:rPr lang="en-US" sz="1900" dirty="0"/>
              <a:t>.</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63025"/>
            <a:ext cx="4414945" cy="5170646"/>
          </a:xfrm>
          <a:prstGeom prst="rect">
            <a:avLst/>
          </a:prstGeom>
        </p:spPr>
        <p:txBody>
          <a:bodyPr wrap="square">
            <a:spAutoFit/>
          </a:bodyPr>
          <a:lstStyle/>
          <a:p>
            <a:pPr marL="342900" indent="-342900" algn="just">
              <a:buFont typeface="Wingdings" pitchFamily="2" charset="2"/>
              <a:buChar char="ü"/>
            </a:pPr>
            <a:r>
              <a:rPr lang="sr-Latn-RS" sz="2200" dirty="0"/>
              <a:t>P</a:t>
            </a:r>
            <a:r>
              <a:rPr lang="en-GB" sz="2200" dirty="0" err="1"/>
              <a:t>odaci</a:t>
            </a:r>
            <a:r>
              <a:rPr lang="sr-Latn-RS" sz="2200" dirty="0"/>
              <a:t>ma se može pristupiti na osnovu zakonske i </a:t>
            </a:r>
            <a:r>
              <a:rPr lang="en-GB" sz="2200" dirty="0" err="1"/>
              <a:t>dobrovoljn</a:t>
            </a:r>
            <a:r>
              <a:rPr lang="sr-Latn-RS" sz="2200" dirty="0"/>
              <a:t>e</a:t>
            </a:r>
            <a:r>
              <a:rPr lang="en-GB" sz="2200" dirty="0"/>
              <a:t> </a:t>
            </a:r>
            <a:r>
              <a:rPr lang="en-GB" sz="2200" dirty="0" err="1"/>
              <a:t>saglasnost</a:t>
            </a:r>
            <a:r>
              <a:rPr lang="sr-Latn-RS" sz="2200" dirty="0"/>
              <a:t>i</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a:t>Da li je </a:t>
            </a:r>
            <a:r>
              <a:rPr lang="en-GB" sz="2200" dirty="0" err="1"/>
              <a:t>saglasnost</a:t>
            </a:r>
            <a:r>
              <a:rPr lang="sr-Latn-RS" sz="2200" dirty="0"/>
              <a:t> zakonska se bazira na lokalnom zakonu </a:t>
            </a:r>
            <a:r>
              <a:rPr lang="en-GB" sz="2200" dirty="0"/>
              <a:t>(</a:t>
            </a:r>
            <a:r>
              <a:rPr lang="en-GB" sz="2200" dirty="0" err="1"/>
              <a:t>npr</a:t>
            </a:r>
            <a:r>
              <a:rPr lang="en-GB" sz="2200" dirty="0"/>
              <a:t>. </a:t>
            </a:r>
            <a:r>
              <a:rPr lang="sr-Latn-RS" sz="2200" dirty="0"/>
              <a:t>maloletnici i lica sa mentalnim oštećenjima možda nisu u stanju da daju </a:t>
            </a:r>
            <a:r>
              <a:rPr lang="en-GB" sz="2200" dirty="0" err="1"/>
              <a:t>saglasnost</a:t>
            </a:r>
            <a:r>
              <a:rPr lang="en-GB" sz="2200" dirty="0"/>
              <a:t>) </a:t>
            </a:r>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a:t>Pristanak na opšte uslove pružanja usluga se ne može kvalifikovati kao konkretna eksplicitna </a:t>
            </a:r>
            <a:r>
              <a:rPr lang="en-GB" sz="2200" dirty="0" err="1"/>
              <a:t>saglasnost</a:t>
            </a:r>
            <a:r>
              <a:rPr lang="en-GB" sz="2200" dirty="0"/>
              <a:t> </a:t>
            </a:r>
          </a:p>
        </p:txBody>
      </p:sp>
    </p:spTree>
    <p:extLst>
      <p:ext uri="{BB962C8B-B14F-4D97-AF65-F5344CB8AC3E}">
        <p14:creationId xmlns:p14="http://schemas.microsoft.com/office/powerpoint/2010/main" val="2999657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t>Prekogranični</a:t>
            </a:r>
            <a:r>
              <a:rPr lang="en-GB" sz="3200" b="1" dirty="0"/>
              <a:t> </a:t>
            </a:r>
            <a:r>
              <a:rPr lang="en-GB" sz="3200" b="1" dirty="0" err="1"/>
              <a:t>pristup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55312"/>
          </a:xfrm>
          <a:prstGeom prst="rect">
            <a:avLst/>
          </a:prstGeom>
        </p:spPr>
        <p:txBody>
          <a:bodyPr wrap="square">
            <a:spAutoFit/>
          </a:bodyPr>
          <a:lstStyle/>
          <a:p>
            <a:pPr marL="342900" indent="-342900" algn="just">
              <a:buFont typeface="Wingdings" pitchFamily="2" charset="2"/>
              <a:buChar char="Ø"/>
            </a:pPr>
            <a:r>
              <a:rPr lang="sr-Latn-RS" sz="1900" b="1" dirty="0"/>
              <a:t>Član 32 – </a:t>
            </a:r>
            <a:r>
              <a:rPr lang="sr-Latn-RS" sz="1900" b="1" dirty="0" err="1"/>
              <a:t>Prekogranični</a:t>
            </a:r>
            <a:r>
              <a:rPr lang="sr-Latn-RS" sz="1900" b="1" dirty="0"/>
              <a:t> pristup sačuvanim računarskim podacima uz saglasnost ili kada su dostupni javnosti </a:t>
            </a:r>
          </a:p>
          <a:p>
            <a:pPr algn="just"/>
            <a:r>
              <a:rPr lang="sr-Latn-RS" sz="1900" dirty="0"/>
              <a:t>Strana </a:t>
            </a:r>
            <a:r>
              <a:rPr lang="sr-Latn-RS" sz="1900" dirty="0" err="1"/>
              <a:t>ugovornica</a:t>
            </a:r>
            <a:r>
              <a:rPr lang="sr-Latn-RS" sz="1900" dirty="0"/>
              <a:t> može, bez dozvole druge Strane </a:t>
            </a:r>
            <a:r>
              <a:rPr lang="sr-Latn-RS" sz="1900" dirty="0" err="1"/>
              <a:t>ugovornice</a:t>
            </a:r>
            <a:r>
              <a:rPr lang="sr-Latn-RS" sz="1900" dirty="0"/>
              <a:t> : </a:t>
            </a:r>
          </a:p>
          <a:p>
            <a:pPr algn="just"/>
            <a:r>
              <a:rPr lang="sr-Latn-RS" sz="1900" dirty="0"/>
              <a:t>a da pristupi sačuvanim računarskim podacima koji su dostupni javnosti, bez obzira gde se podaci geografski nalaze; ili </a:t>
            </a:r>
          </a:p>
          <a:p>
            <a:pPr algn="just"/>
            <a:r>
              <a:rPr lang="sr-Latn-RS" sz="1900" dirty="0"/>
              <a:t>b da pristupi ili primi, preko računarskog sistema na svojoj teritoriji, sačuvane računarske podatke koji se nalaze u drugoj Strani ugovornici, ukoliko pribavi zakonsku i dobrovoljnu saglasnost od </a:t>
            </a:r>
            <a:r>
              <a:rPr lang="sr-Latn-RS" sz="1900" b="1" dirty="0">
                <a:solidFill>
                  <a:srgbClr val="FF0000"/>
                </a:solidFill>
              </a:rPr>
              <a:t>lica koje ima zakonsko ovlašćenje da joj razotkrije</a:t>
            </a:r>
            <a:r>
              <a:rPr lang="sr-Latn-RS" sz="1900" dirty="0"/>
              <a:t> podatke preko tog računarskog sistema</a:t>
            </a:r>
            <a:r>
              <a:rPr lang="en-US" sz="1900" dirty="0"/>
              <a:t>.</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5509200"/>
          </a:xfrm>
          <a:prstGeom prst="rect">
            <a:avLst/>
          </a:prstGeom>
        </p:spPr>
        <p:txBody>
          <a:bodyPr wrap="square">
            <a:spAutoFit/>
          </a:bodyPr>
          <a:lstStyle/>
          <a:p>
            <a:pPr marL="342900" indent="-342900" algn="just">
              <a:buFont typeface="Wingdings" pitchFamily="2" charset="2"/>
              <a:buChar char="ü"/>
            </a:pPr>
            <a:r>
              <a:rPr lang="sr-Latn-RS" sz="2200" dirty="0"/>
              <a:t>S</a:t>
            </a:r>
            <a:r>
              <a:rPr lang="en-GB" sz="2200" dirty="0" err="1"/>
              <a:t>aglasnost</a:t>
            </a:r>
            <a:r>
              <a:rPr lang="en-GB" sz="2200" dirty="0"/>
              <a:t> </a:t>
            </a:r>
            <a:r>
              <a:rPr lang="sr-Latn-RS" sz="2200" dirty="0"/>
              <a:t>mora da da lice koje ima zakonsko</a:t>
            </a:r>
            <a:r>
              <a:rPr lang="en-GB" sz="2200" dirty="0"/>
              <a:t> </a:t>
            </a:r>
            <a:r>
              <a:rPr lang="sr-Latn-RS" sz="2200" dirty="0"/>
              <a:t>ovlašćenje da otkrije </a:t>
            </a:r>
            <a:r>
              <a:rPr lang="en-GB" sz="2200" dirty="0" err="1"/>
              <a:t>poda</a:t>
            </a:r>
            <a:r>
              <a:rPr lang="sr-Latn-RS" sz="2200" dirty="0" err="1"/>
              <a:t>tke</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a:t>To bi zavisilo od okolnosti, prirode lica i merodavnog prava</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a:t>N</a:t>
            </a:r>
            <a:r>
              <a:rPr lang="en-GB" sz="2200" dirty="0"/>
              <a:t>pr. </a:t>
            </a:r>
            <a:r>
              <a:rPr lang="sr-Latn-RS" sz="2200" dirty="0"/>
              <a:t>Fizičko lice može da službeniku policije dâ pristup svojoj ličnoj elektronskoj pošti koja se čuva u inostranstvu</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a:t>D</a:t>
            </a:r>
            <a:r>
              <a:rPr lang="en-GB" sz="2200" dirty="0" err="1"/>
              <a:t>avaoc</a:t>
            </a:r>
            <a:r>
              <a:rPr lang="sr-Latn-RS" sz="2200" dirty="0"/>
              <a:t>i</a:t>
            </a:r>
            <a:r>
              <a:rPr lang="en-GB" sz="2200" dirty="0"/>
              <a:t> </a:t>
            </a:r>
            <a:r>
              <a:rPr lang="en-GB" sz="2200" dirty="0" err="1"/>
              <a:t>usluga</a:t>
            </a:r>
            <a:r>
              <a:rPr lang="en-GB" sz="2200" dirty="0"/>
              <a:t> </a:t>
            </a:r>
            <a:r>
              <a:rPr lang="sr-Latn-RS" sz="2200" dirty="0"/>
              <a:t>obično nemaju zakonsko ovlašćenje da otkrivaju podatke </a:t>
            </a:r>
            <a:r>
              <a:rPr lang="en-GB" sz="2200" dirty="0" err="1"/>
              <a:t>pretplatnika</a:t>
            </a:r>
            <a:endParaRPr lang="en-GB" sz="2200" dirty="0"/>
          </a:p>
        </p:txBody>
      </p:sp>
    </p:spTree>
    <p:extLst>
      <p:ext uri="{BB962C8B-B14F-4D97-AF65-F5344CB8AC3E}">
        <p14:creationId xmlns:p14="http://schemas.microsoft.com/office/powerpoint/2010/main" val="282725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Zahtevi za </a:t>
            </a:r>
            <a:br>
              <a:rPr lang="sr-Latn-RS" sz="3200" b="1" dirty="0"/>
            </a:br>
            <a:r>
              <a:rPr lang="sr-Latn-RS" sz="3200" b="1" dirty="0"/>
              <a:t>dobrovoljno otkrivanje podataka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062924"/>
          </a:xfrm>
          <a:prstGeom prst="rect">
            <a:avLst/>
          </a:prstGeom>
        </p:spPr>
        <p:txBody>
          <a:bodyPr wrap="square">
            <a:spAutoFit/>
          </a:bodyPr>
          <a:lstStyle/>
          <a:p>
            <a:pPr marL="342900" indent="-342900" algn="just">
              <a:buFont typeface="Wingdings" pitchFamily="2" charset="2"/>
              <a:buChar char="Ø"/>
            </a:pPr>
            <a:r>
              <a:rPr lang="pl-PL" sz="1900" dirty="0"/>
              <a:t>Zahtevi za dobrovoljno otkrivanje podataka</a:t>
            </a:r>
            <a:r>
              <a:rPr lang="en-US" sz="1900" dirty="0"/>
              <a:t> </a:t>
            </a:r>
            <a:r>
              <a:rPr lang="sr-Latn-RS" sz="1900" dirty="0"/>
              <a:t>nisu zakonski obavezujući </a:t>
            </a:r>
            <a:r>
              <a:rPr lang="en-US" sz="1900" dirty="0"/>
              <a:t>za </a:t>
            </a:r>
            <a:r>
              <a:rPr lang="en-US" sz="1900" dirty="0" err="1"/>
              <a:t>davaoce</a:t>
            </a:r>
            <a:r>
              <a:rPr lang="en-US" sz="1900" dirty="0"/>
              <a:t> </a:t>
            </a:r>
            <a:r>
              <a:rPr lang="en-US" sz="1900" dirty="0" err="1"/>
              <a:t>usluga</a:t>
            </a:r>
            <a:r>
              <a:rPr lang="en-US" sz="1900" dirty="0"/>
              <a:t> </a:t>
            </a:r>
          </a:p>
          <a:p>
            <a:pPr marL="342900" indent="-342900" algn="just">
              <a:buFont typeface="Wingdings" pitchFamily="2" charset="2"/>
              <a:buChar char="Ø"/>
            </a:pPr>
            <a:endParaRPr lang="en-US" sz="1900" dirty="0"/>
          </a:p>
          <a:p>
            <a:pPr marL="342900" indent="-342900" algn="just">
              <a:buFont typeface="Wingdings" pitchFamily="2" charset="2"/>
              <a:buChar char="Ø"/>
            </a:pPr>
            <a:r>
              <a:rPr lang="sr-Latn-RS" sz="1900" dirty="0"/>
              <a:t>D</a:t>
            </a:r>
            <a:r>
              <a:rPr lang="en-US" sz="1900" dirty="0" err="1"/>
              <a:t>obrovoljno</a:t>
            </a:r>
            <a:r>
              <a:rPr lang="en-US" sz="1900" dirty="0"/>
              <a:t> </a:t>
            </a:r>
            <a:r>
              <a:rPr lang="en-US" sz="1900" dirty="0" err="1"/>
              <a:t>otkrivanje</a:t>
            </a:r>
            <a:r>
              <a:rPr lang="en-US" sz="1900" dirty="0"/>
              <a:t> </a:t>
            </a:r>
            <a:r>
              <a:rPr lang="sr-Latn-RS" sz="1900" dirty="0"/>
              <a:t>je </a:t>
            </a:r>
            <a:r>
              <a:rPr lang="sr-Latn-RS" sz="1900" dirty="0" err="1"/>
              <a:t>mogiće</a:t>
            </a:r>
            <a:r>
              <a:rPr lang="sr-Latn-RS" sz="1900" dirty="0"/>
              <a:t> ako je </a:t>
            </a:r>
            <a:r>
              <a:rPr lang="en-US" sz="1900" dirty="0"/>
              <a:t>: </a:t>
            </a:r>
          </a:p>
          <a:p>
            <a:pPr marL="800100" lvl="1" indent="-342900" algn="just">
              <a:buFont typeface="Wingdings" pitchFamily="2" charset="2"/>
              <a:buChar char="Ø"/>
            </a:pPr>
            <a:r>
              <a:rPr lang="en-US" sz="1900" dirty="0" err="1"/>
              <a:t>Zahtev</a:t>
            </a:r>
            <a:r>
              <a:rPr lang="en-US" sz="1900" dirty="0"/>
              <a:t> u </a:t>
            </a:r>
            <a:r>
              <a:rPr lang="en-US" sz="1900" dirty="0" err="1"/>
              <a:t>skladu</a:t>
            </a:r>
            <a:r>
              <a:rPr lang="en-US" sz="1900" dirty="0"/>
              <a:t> </a:t>
            </a:r>
            <a:r>
              <a:rPr lang="en-US" sz="1900" dirty="0" err="1"/>
              <a:t>sa</a:t>
            </a:r>
            <a:r>
              <a:rPr lang="en-US" sz="1900" dirty="0"/>
              <a:t> </a:t>
            </a:r>
            <a:r>
              <a:rPr lang="en-US" sz="1900" dirty="0" err="1"/>
              <a:t>međunarodni</a:t>
            </a:r>
            <a:r>
              <a:rPr lang="sr-Latn-RS" sz="1900" dirty="0"/>
              <a:t>m</a:t>
            </a:r>
            <a:r>
              <a:rPr lang="en-US" sz="1900" dirty="0"/>
              <a:t> </a:t>
            </a:r>
            <a:r>
              <a:rPr lang="en-US" sz="1900" dirty="0" err="1"/>
              <a:t>standardi</a:t>
            </a:r>
            <a:r>
              <a:rPr lang="sr-Latn-RS" sz="1900" dirty="0"/>
              <a:t>ma</a:t>
            </a:r>
            <a:r>
              <a:rPr lang="en-US" sz="1900" dirty="0"/>
              <a:t> </a:t>
            </a:r>
          </a:p>
          <a:p>
            <a:pPr marL="800100" lvl="1" indent="-342900" algn="just">
              <a:buFont typeface="Wingdings" pitchFamily="2" charset="2"/>
              <a:buChar char="Ø"/>
            </a:pPr>
            <a:r>
              <a:rPr lang="en-US" sz="1900" dirty="0" err="1"/>
              <a:t>Zahtev</a:t>
            </a:r>
            <a:r>
              <a:rPr lang="en-US" sz="1900" dirty="0"/>
              <a:t> u </a:t>
            </a:r>
            <a:r>
              <a:rPr lang="en-US" sz="1900" dirty="0" err="1"/>
              <a:t>skladu</a:t>
            </a:r>
            <a:r>
              <a:rPr lang="en-US" sz="1900" dirty="0"/>
              <a:t> </a:t>
            </a:r>
            <a:r>
              <a:rPr lang="en-US" sz="1900" dirty="0" err="1"/>
              <a:t>sa</a:t>
            </a:r>
            <a:r>
              <a:rPr lang="en-US" sz="1900" dirty="0"/>
              <a:t> </a:t>
            </a:r>
            <a:r>
              <a:rPr lang="sr-Latn-RS" sz="1900" dirty="0"/>
              <a:t>zakonom SAD</a:t>
            </a:r>
            <a:r>
              <a:rPr lang="en-US" sz="1900" dirty="0"/>
              <a:t> </a:t>
            </a:r>
          </a:p>
          <a:p>
            <a:pPr marL="800100" lvl="1" indent="-342900" algn="just">
              <a:buFont typeface="Wingdings" pitchFamily="2" charset="2"/>
              <a:buChar char="Ø"/>
            </a:pPr>
            <a:r>
              <a:rPr lang="en-US" sz="1900" dirty="0" err="1"/>
              <a:t>Zahtev</a:t>
            </a:r>
            <a:r>
              <a:rPr lang="en-US" sz="1900" dirty="0"/>
              <a:t> u </a:t>
            </a:r>
            <a:r>
              <a:rPr lang="en-US" sz="1900" dirty="0" err="1"/>
              <a:t>skladu</a:t>
            </a:r>
            <a:r>
              <a:rPr lang="en-US" sz="1900" dirty="0"/>
              <a:t> </a:t>
            </a:r>
            <a:r>
              <a:rPr lang="en-US" sz="1900" dirty="0" err="1"/>
              <a:t>sa</a:t>
            </a:r>
            <a:r>
              <a:rPr lang="en-US" sz="1900" dirty="0"/>
              <a:t> </a:t>
            </a:r>
            <a:r>
              <a:rPr lang="sr-Latn-RS" sz="1900" dirty="0"/>
              <a:t>politikama platforme</a:t>
            </a:r>
            <a:r>
              <a:rPr lang="en-US" sz="1900" dirty="0"/>
              <a:t> </a:t>
            </a:r>
          </a:p>
          <a:p>
            <a:pPr marL="800100" lvl="1" indent="-342900" algn="just">
              <a:buFont typeface="Wingdings" pitchFamily="2" charset="2"/>
              <a:buChar char="Ø"/>
            </a:pPr>
            <a:r>
              <a:rPr lang="en-US" sz="1900" dirty="0"/>
              <a:t>Platform</a:t>
            </a:r>
            <a:r>
              <a:rPr lang="sr-Latn-RS" sz="1900" dirty="0"/>
              <a:t>a u dobroj veri smatra da se odgovor zahteva prema zakonu zemlje molilje</a:t>
            </a:r>
            <a:endParaRPr lang="en-US" sz="1900" dirty="0"/>
          </a:p>
          <a:p>
            <a:pPr marL="800100" lvl="1" indent="-342900" algn="just">
              <a:buFont typeface="Wingdings" pitchFamily="2" charset="2"/>
              <a:buChar char="Ø"/>
            </a:pPr>
            <a:r>
              <a:rPr lang="sr-Latn-RS" sz="1900" dirty="0"/>
              <a:t>Zahtev utiče na korisnike u zemlji molilji</a:t>
            </a:r>
            <a:endParaRPr lang="en-GB" sz="1900" dirty="0"/>
          </a:p>
        </p:txBody>
      </p:sp>
      <p:sp>
        <p:nvSpPr>
          <p:cNvPr id="7" name="Rectangle 6">
            <a:extLst>
              <a:ext uri="{FF2B5EF4-FFF2-40B4-BE49-F238E27FC236}">
                <a16:creationId xmlns:a16="http://schemas.microsoft.com/office/drawing/2014/main" id="{7CD511F6-2BF4-4DEB-B787-50BBBC094F94}"/>
              </a:ext>
            </a:extLst>
          </p:cNvPr>
          <p:cNvSpPr/>
          <p:nvPr/>
        </p:nvSpPr>
        <p:spPr>
          <a:xfrm>
            <a:off x="4546284" y="1177392"/>
            <a:ext cx="4476172" cy="2723823"/>
          </a:xfrm>
          <a:prstGeom prst="rect">
            <a:avLst/>
          </a:prstGeom>
        </p:spPr>
        <p:txBody>
          <a:bodyPr wrap="square">
            <a:spAutoFit/>
          </a:bodyPr>
          <a:lstStyle/>
          <a:p>
            <a:pPr marL="342900" indent="-342900" algn="just">
              <a:buFont typeface="Wingdings" pitchFamily="2" charset="2"/>
              <a:buChar char="Ø"/>
            </a:pPr>
            <a:r>
              <a:rPr lang="sr-Latn-RS" sz="1900" dirty="0"/>
              <a:t>Verovatnoća prihvatanja </a:t>
            </a:r>
            <a:r>
              <a:rPr lang="pl-PL" sz="1900" dirty="0"/>
              <a:t>zahteva za dobrovoljno otkrivanje podataka</a:t>
            </a:r>
            <a:r>
              <a:rPr lang="en-US" sz="1900" dirty="0"/>
              <a:t> </a:t>
            </a:r>
            <a:r>
              <a:rPr lang="sr-Latn-RS" sz="1900" dirty="0"/>
              <a:t>je veća za podatke o </a:t>
            </a:r>
            <a:r>
              <a:rPr lang="en-US" sz="1900" dirty="0" err="1"/>
              <a:t>saobraćaju</a:t>
            </a:r>
            <a:r>
              <a:rPr lang="en-US" sz="1900" dirty="0"/>
              <a:t> </a:t>
            </a:r>
            <a:r>
              <a:rPr lang="sr-Latn-RS" sz="1900" dirty="0"/>
              <a:t>nego za</a:t>
            </a:r>
            <a:r>
              <a:rPr lang="en-US" sz="1900" dirty="0"/>
              <a:t> </a:t>
            </a:r>
            <a:r>
              <a:rPr lang="en-US" sz="1900" dirty="0" err="1"/>
              <a:t>poda</a:t>
            </a:r>
            <a:r>
              <a:rPr lang="sr-Latn-RS" sz="1900" dirty="0"/>
              <a:t>ke</a:t>
            </a:r>
            <a:r>
              <a:rPr lang="en-US" sz="1900" dirty="0"/>
              <a:t> </a:t>
            </a:r>
            <a:r>
              <a:rPr lang="en-US" sz="1900" dirty="0" err="1"/>
              <a:t>iz</a:t>
            </a:r>
            <a:r>
              <a:rPr lang="en-US" sz="1900" dirty="0"/>
              <a:t> </a:t>
            </a:r>
            <a:r>
              <a:rPr lang="en-US" sz="1900" dirty="0" err="1"/>
              <a:t>sadržaja</a:t>
            </a:r>
            <a:r>
              <a:rPr lang="en-US" sz="1900" dirty="0"/>
              <a:t> </a:t>
            </a:r>
          </a:p>
          <a:p>
            <a:pPr marL="342900" indent="-342900" algn="just">
              <a:buFont typeface="Wingdings" pitchFamily="2" charset="2"/>
              <a:buChar char="Ø"/>
            </a:pPr>
            <a:endParaRPr lang="en-US" sz="1900" dirty="0"/>
          </a:p>
          <a:p>
            <a:pPr marL="342900" indent="-342900" algn="just">
              <a:buFont typeface="Wingdings" pitchFamily="2" charset="2"/>
              <a:buChar char="Ø"/>
            </a:pPr>
            <a:r>
              <a:rPr lang="sr-Latn-RS" sz="1900" dirty="0"/>
              <a:t>Nemaju svi </a:t>
            </a:r>
            <a:r>
              <a:rPr lang="en-US" sz="1900" dirty="0" err="1"/>
              <a:t>davaoc</a:t>
            </a:r>
            <a:r>
              <a:rPr lang="sr-Latn-RS" sz="1900" dirty="0"/>
              <a:t>i</a:t>
            </a:r>
            <a:r>
              <a:rPr lang="en-US" sz="1900" dirty="0"/>
              <a:t> </a:t>
            </a:r>
            <a:r>
              <a:rPr lang="en-US" sz="1900" dirty="0" err="1"/>
              <a:t>usluga</a:t>
            </a:r>
            <a:r>
              <a:rPr lang="en-US" sz="1900" dirty="0"/>
              <a:t> </a:t>
            </a:r>
            <a:r>
              <a:rPr lang="sr-Latn-RS" sz="1900" dirty="0"/>
              <a:t>propise za </a:t>
            </a:r>
            <a:r>
              <a:rPr lang="pl-PL" sz="1900" dirty="0"/>
              <a:t>zahteve za dobrovoljno otkrivanje podataka</a:t>
            </a:r>
            <a:r>
              <a:rPr lang="en-US" sz="1900" dirty="0"/>
              <a:t> </a:t>
            </a:r>
            <a:r>
              <a:rPr lang="sr-Latn-RS" sz="1900" dirty="0"/>
              <a:t>kada se ne radi o hitnom slučaju</a:t>
            </a:r>
            <a:endParaRPr lang="en-GB" sz="1900" dirty="0"/>
          </a:p>
        </p:txBody>
      </p:sp>
    </p:spTree>
    <p:extLst>
      <p:ext uri="{BB962C8B-B14F-4D97-AF65-F5344CB8AC3E}">
        <p14:creationId xmlns:p14="http://schemas.microsoft.com/office/powerpoint/2010/main" val="1555558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l-PL" sz="3200" b="1" dirty="0"/>
              <a:t>Zahtevi za dobrovoljno otkrivanje podataka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6" name="Picture 15">
            <a:extLst>
              <a:ext uri="{FF2B5EF4-FFF2-40B4-BE49-F238E27FC236}">
                <a16:creationId xmlns:a16="http://schemas.microsoft.com/office/drawing/2014/main" id="{539AA166-05F0-421C-997C-B804D8244BFD}"/>
              </a:ext>
            </a:extLst>
          </p:cNvPr>
          <p:cNvPicPr>
            <a:picLocks noChangeAspect="1"/>
          </p:cNvPicPr>
          <p:nvPr/>
        </p:nvPicPr>
        <p:blipFill>
          <a:blip r:embed="rId4"/>
          <a:stretch>
            <a:fillRect/>
          </a:stretch>
        </p:blipFill>
        <p:spPr>
          <a:xfrm>
            <a:off x="1932085" y="2074915"/>
            <a:ext cx="7211915" cy="808188"/>
          </a:xfrm>
          <a:prstGeom prst="rect">
            <a:avLst/>
          </a:prstGeom>
        </p:spPr>
      </p:pic>
      <p:pic>
        <p:nvPicPr>
          <p:cNvPr id="20" name="Picture 19">
            <a:extLst>
              <a:ext uri="{FF2B5EF4-FFF2-40B4-BE49-F238E27FC236}">
                <a16:creationId xmlns:a16="http://schemas.microsoft.com/office/drawing/2014/main" id="{57F9C46B-D92A-4160-A149-B163CAB2B982}"/>
              </a:ext>
            </a:extLst>
          </p:cNvPr>
          <p:cNvPicPr>
            <a:picLocks noChangeAspect="1"/>
          </p:cNvPicPr>
          <p:nvPr/>
        </p:nvPicPr>
        <p:blipFill>
          <a:blip r:embed="rId5"/>
          <a:stretch>
            <a:fillRect/>
          </a:stretch>
        </p:blipFill>
        <p:spPr>
          <a:xfrm>
            <a:off x="260769" y="1630541"/>
            <a:ext cx="1512741" cy="1008494"/>
          </a:xfrm>
          <a:prstGeom prst="rect">
            <a:avLst/>
          </a:prstGeom>
        </p:spPr>
      </p:pic>
      <p:pic>
        <p:nvPicPr>
          <p:cNvPr id="21" name="Picture 20">
            <a:extLst>
              <a:ext uri="{FF2B5EF4-FFF2-40B4-BE49-F238E27FC236}">
                <a16:creationId xmlns:a16="http://schemas.microsoft.com/office/drawing/2014/main" id="{0E0B4EEC-5448-4B17-B193-9B3BD085F2E5}"/>
              </a:ext>
            </a:extLst>
          </p:cNvPr>
          <p:cNvPicPr>
            <a:picLocks noChangeAspect="1"/>
          </p:cNvPicPr>
          <p:nvPr/>
        </p:nvPicPr>
        <p:blipFill rotWithShape="1">
          <a:blip r:embed="rId6"/>
          <a:srcRect l="14251" t="15826" r="52387" b="14112"/>
          <a:stretch/>
        </p:blipFill>
        <p:spPr>
          <a:xfrm>
            <a:off x="1064938" y="3813772"/>
            <a:ext cx="1131481" cy="1180606"/>
          </a:xfrm>
          <a:prstGeom prst="rect">
            <a:avLst/>
          </a:prstGeom>
        </p:spPr>
      </p:pic>
      <p:pic>
        <p:nvPicPr>
          <p:cNvPr id="23" name="Picture 22">
            <a:extLst>
              <a:ext uri="{FF2B5EF4-FFF2-40B4-BE49-F238E27FC236}">
                <a16:creationId xmlns:a16="http://schemas.microsoft.com/office/drawing/2014/main" id="{2B1B1254-DDF0-4BFA-9244-807088EF4457}"/>
              </a:ext>
            </a:extLst>
          </p:cNvPr>
          <p:cNvPicPr>
            <a:picLocks noChangeAspect="1"/>
          </p:cNvPicPr>
          <p:nvPr/>
        </p:nvPicPr>
        <p:blipFill>
          <a:blip r:embed="rId7"/>
          <a:stretch>
            <a:fillRect/>
          </a:stretch>
        </p:blipFill>
        <p:spPr>
          <a:xfrm>
            <a:off x="2854205" y="3457561"/>
            <a:ext cx="6024239" cy="1872322"/>
          </a:xfrm>
          <a:prstGeom prst="rect">
            <a:avLst/>
          </a:prstGeom>
        </p:spPr>
      </p:pic>
      <p:sp>
        <p:nvSpPr>
          <p:cNvPr id="5" name="TextBox 4">
            <a:extLst>
              <a:ext uri="{FF2B5EF4-FFF2-40B4-BE49-F238E27FC236}">
                <a16:creationId xmlns:a16="http://schemas.microsoft.com/office/drawing/2014/main" id="{13623201-065F-4FEF-A551-88CEB74EBF1A}"/>
              </a:ext>
            </a:extLst>
          </p:cNvPr>
          <p:cNvSpPr txBox="1"/>
          <p:nvPr/>
        </p:nvSpPr>
        <p:spPr>
          <a:xfrm>
            <a:off x="2128483" y="1528117"/>
            <a:ext cx="6431860" cy="584775"/>
          </a:xfrm>
          <a:prstGeom prst="rect">
            <a:avLst/>
          </a:prstGeom>
          <a:noFill/>
        </p:spPr>
        <p:txBody>
          <a:bodyPr wrap="square" rtlCol="0">
            <a:spAutoFit/>
          </a:bodyPr>
          <a:lstStyle/>
          <a:p>
            <a:r>
              <a:rPr lang="sr-Latn-RS" sz="3200" dirty="0"/>
              <a:t>Zahtevi izvan Sjedinjenih Država</a:t>
            </a:r>
          </a:p>
        </p:txBody>
      </p:sp>
    </p:spTree>
    <p:extLst>
      <p:ext uri="{BB962C8B-B14F-4D97-AF65-F5344CB8AC3E}">
        <p14:creationId xmlns:p14="http://schemas.microsoft.com/office/powerpoint/2010/main" val="2488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err="1"/>
              <a:t>Anketa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309218602"/>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2209497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err="1"/>
              <a:t>Anketa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948657738"/>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84528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ea typeface="ＭＳ Ｐゴシック" pitchFamily="34" charset="-128"/>
              </a:rPr>
              <a:t>D</a:t>
            </a:r>
            <a:r>
              <a:rPr lang="en-GB" sz="3200" b="1" dirty="0" err="1">
                <a:ea typeface="ＭＳ Ｐゴシック" pitchFamily="34" charset="-128"/>
              </a:rPr>
              <a:t>avalac</a:t>
            </a:r>
            <a:r>
              <a:rPr lang="en-GB" sz="3200" b="1" dirty="0">
                <a:ea typeface="ＭＳ Ｐゴシック" pitchFamily="34" charset="-128"/>
              </a:rPr>
              <a:t> </a:t>
            </a:r>
            <a:r>
              <a:rPr lang="en-GB" sz="3200" b="1" dirty="0" err="1">
                <a:ea typeface="ＭＳ Ｐゴシック" pitchFamily="34" charset="-128"/>
              </a:rPr>
              <a:t>usluge</a:t>
            </a:r>
            <a:r>
              <a:rPr lang="en-GB" sz="3200" b="1" dirty="0">
                <a:ea typeface="ＭＳ Ｐゴシック" pitchFamily="34" charset="-128"/>
              </a:rPr>
              <a:t>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4C52B17A-14C8-4A54-A0DE-FFB2521D3FE2}"/>
              </a:ext>
            </a:extLst>
          </p:cNvPr>
          <p:cNvSpPr/>
          <p:nvPr/>
        </p:nvSpPr>
        <p:spPr>
          <a:xfrm>
            <a:off x="4412201" y="1720146"/>
            <a:ext cx="4518735" cy="4493538"/>
          </a:xfrm>
          <a:prstGeom prst="rect">
            <a:avLst/>
          </a:prstGeom>
        </p:spPr>
        <p:txBody>
          <a:bodyPr wrap="square">
            <a:spAutoFit/>
          </a:bodyPr>
          <a:lstStyle/>
          <a:p>
            <a:pPr marL="342900" indent="-342900">
              <a:buFont typeface="Wingdings" pitchFamily="2" charset="2"/>
              <a:buChar char="Ø"/>
            </a:pPr>
            <a:r>
              <a:rPr lang="en-US" sz="2200" dirty="0"/>
              <a:t>Da:</a:t>
            </a:r>
          </a:p>
          <a:p>
            <a:pPr marL="800100" lvl="1" indent="-342900" algn="just">
              <a:buFont typeface="Wingdings" pitchFamily="2" charset="2"/>
              <a:buChar char="Ø"/>
            </a:pPr>
            <a:r>
              <a:rPr lang="sr-Latn-RS" sz="2200" dirty="0"/>
              <a:t>usluge komunikacije ili povezane usluge </a:t>
            </a:r>
            <a:r>
              <a:rPr lang="en-US" sz="2200" dirty="0" err="1"/>
              <a:t>obrad</a:t>
            </a:r>
            <a:r>
              <a:rPr lang="sr-Latn-RS" sz="2200" dirty="0"/>
              <a:t>e</a:t>
            </a:r>
            <a:r>
              <a:rPr lang="en-US" sz="2200" dirty="0"/>
              <a:t> </a:t>
            </a:r>
            <a:r>
              <a:rPr lang="en-US" sz="2200" dirty="0" err="1"/>
              <a:t>podataka</a:t>
            </a:r>
            <a:r>
              <a:rPr lang="en-US" sz="2200" dirty="0"/>
              <a:t> (</a:t>
            </a:r>
            <a:r>
              <a:rPr lang="en-US" sz="2200" dirty="0" err="1"/>
              <a:t>npr</a:t>
            </a:r>
            <a:r>
              <a:rPr lang="en-US" sz="2200" dirty="0"/>
              <a:t>.</a:t>
            </a:r>
            <a:r>
              <a:rPr lang="sr-Latn-RS" sz="2200" dirty="0"/>
              <a:t> davaoci usluga hostinga</a:t>
            </a:r>
            <a:r>
              <a:rPr lang="en-US" sz="2200" dirty="0"/>
              <a:t> </a:t>
            </a:r>
            <a:r>
              <a:rPr lang="en-US" sz="2200" dirty="0" err="1"/>
              <a:t>i</a:t>
            </a:r>
            <a:r>
              <a:rPr lang="en-US" sz="2200" dirty="0"/>
              <a:t> </a:t>
            </a:r>
            <a:r>
              <a:rPr lang="sr-Latn-RS" sz="2200" dirty="0" err="1"/>
              <a:t>kešinga</a:t>
            </a:r>
            <a:r>
              <a:rPr lang="en-US" sz="2200" dirty="0"/>
              <a:t>)</a:t>
            </a:r>
          </a:p>
          <a:p>
            <a:pPr marL="800100" lvl="1" indent="-342900">
              <a:buFont typeface="Wingdings" pitchFamily="2" charset="2"/>
              <a:buChar char="Ø"/>
            </a:pPr>
            <a:r>
              <a:rPr lang="en-US" sz="2200" dirty="0" err="1"/>
              <a:t>privatni</a:t>
            </a:r>
            <a:r>
              <a:rPr lang="en-US" sz="2200" dirty="0"/>
              <a:t> &amp; </a:t>
            </a:r>
            <a:r>
              <a:rPr lang="en-US" sz="2200" dirty="0" err="1"/>
              <a:t>javni</a:t>
            </a:r>
            <a:r>
              <a:rPr lang="en-US" sz="2200" dirty="0"/>
              <a:t> </a:t>
            </a:r>
            <a:r>
              <a:rPr lang="en-US" sz="2200" dirty="0" err="1"/>
              <a:t>subjekti</a:t>
            </a:r>
            <a:endParaRPr lang="en-US" sz="2200" dirty="0"/>
          </a:p>
          <a:p>
            <a:pPr marL="800100" lvl="1" indent="-342900">
              <a:buFont typeface="Wingdings" pitchFamily="2" charset="2"/>
              <a:buChar char="Ø"/>
            </a:pPr>
            <a:r>
              <a:rPr lang="sr-Latn-RS" sz="2200" dirty="0"/>
              <a:t>besplatne usluge ili usluge koje se plaćaju</a:t>
            </a:r>
            <a:endParaRPr lang="en-US" sz="2200" dirty="0"/>
          </a:p>
          <a:p>
            <a:pPr marL="800100" lvl="1" indent="-342900">
              <a:buFont typeface="Wingdings" pitchFamily="2" charset="2"/>
              <a:buChar char="Ø"/>
            </a:pPr>
            <a:r>
              <a:rPr lang="sr-Latn-RS" sz="2200" dirty="0" err="1"/>
              <a:t>Pružanjeusluga</a:t>
            </a:r>
            <a:r>
              <a:rPr lang="sr-Latn-RS" sz="2200" dirty="0"/>
              <a:t> zatvorenim grupama ili </a:t>
            </a:r>
            <a:r>
              <a:rPr lang="en-US" sz="2200" dirty="0" err="1"/>
              <a:t>javn</a:t>
            </a:r>
            <a:r>
              <a:rPr lang="sr-Latn-RS" sz="2200" dirty="0" err="1"/>
              <a:t>osti</a:t>
            </a:r>
            <a:endParaRPr lang="en-US" sz="2200" dirty="0"/>
          </a:p>
          <a:p>
            <a:pPr marL="342900" indent="-342900">
              <a:buFont typeface="Wingdings" pitchFamily="2" charset="2"/>
              <a:buChar char="Ø"/>
            </a:pPr>
            <a:endParaRPr lang="en-US" sz="2200" dirty="0"/>
          </a:p>
          <a:p>
            <a:pPr marL="342900" indent="-342900">
              <a:buFont typeface="Wingdings" pitchFamily="2" charset="2"/>
              <a:buChar char="Ø"/>
            </a:pPr>
            <a:r>
              <a:rPr lang="en-US" sz="2200" dirty="0"/>
              <a:t>Ne:</a:t>
            </a:r>
          </a:p>
          <a:p>
            <a:pPr marL="800100" lvl="1" indent="-342900">
              <a:buFont typeface="Wingdings" pitchFamily="2" charset="2"/>
              <a:buChar char="Ø"/>
            </a:pPr>
            <a:r>
              <a:rPr lang="sr-Latn-RS" sz="2200" dirty="0"/>
              <a:t>provajderi </a:t>
            </a:r>
            <a:r>
              <a:rPr lang="en-US" sz="2200" dirty="0" err="1"/>
              <a:t>sadržaj</a:t>
            </a:r>
            <a:r>
              <a:rPr lang="sr-Latn-RS" sz="2200" dirty="0"/>
              <a:t>a</a:t>
            </a:r>
            <a:endParaRPr lang="en-US" sz="2200" dirty="0"/>
          </a:p>
        </p:txBody>
      </p:sp>
      <p:sp>
        <p:nvSpPr>
          <p:cNvPr id="8" name="Rectangle 7">
            <a:extLst>
              <a:ext uri="{FF2B5EF4-FFF2-40B4-BE49-F238E27FC236}">
                <a16:creationId xmlns:a16="http://schemas.microsoft.com/office/drawing/2014/main" id="{687B7C23-9E4D-47A3-872A-857DE10440B9}"/>
              </a:ext>
            </a:extLst>
          </p:cNvPr>
          <p:cNvSpPr/>
          <p:nvPr/>
        </p:nvSpPr>
        <p:spPr>
          <a:xfrm>
            <a:off x="213063" y="1780284"/>
            <a:ext cx="4199137" cy="3477875"/>
          </a:xfrm>
          <a:prstGeom prst="rect">
            <a:avLst/>
          </a:prstGeom>
        </p:spPr>
        <p:txBody>
          <a:bodyPr wrap="square">
            <a:spAutoFit/>
          </a:bodyPr>
          <a:lstStyle/>
          <a:p>
            <a:pPr marL="342900" indent="-342900" algn="just">
              <a:buFont typeface="Wingdings" pitchFamily="2" charset="2"/>
              <a:buChar char="Ø"/>
            </a:pPr>
            <a:r>
              <a:rPr lang="sr-Latn-RS" sz="2200" dirty="0"/>
              <a:t>„</a:t>
            </a:r>
            <a:r>
              <a:rPr lang="en-US" sz="2200" b="1" dirty="0" err="1"/>
              <a:t>davalac</a:t>
            </a:r>
            <a:r>
              <a:rPr lang="en-US" sz="2200" b="1" dirty="0"/>
              <a:t> </a:t>
            </a:r>
            <a:r>
              <a:rPr lang="en-US" sz="2200" b="1" dirty="0" err="1"/>
              <a:t>usluge</a:t>
            </a:r>
            <a:r>
              <a:rPr lang="en-US" sz="2200" dirty="0"/>
              <a:t>" </a:t>
            </a:r>
            <a:r>
              <a:rPr lang="sr-Latn-RS" sz="2200" dirty="0"/>
              <a:t>označava</a:t>
            </a:r>
            <a:r>
              <a:rPr lang="en-US" sz="2200" dirty="0"/>
              <a:t>: </a:t>
            </a:r>
          </a:p>
          <a:p>
            <a:pPr algn="just"/>
            <a:r>
              <a:rPr lang="en-US" sz="2200" dirty="0" err="1"/>
              <a:t>i</a:t>
            </a:r>
            <a:r>
              <a:rPr lang="en-US" sz="2200" dirty="0"/>
              <a:t> </a:t>
            </a:r>
            <a:r>
              <a:rPr lang="en-US" sz="2200" dirty="0" err="1"/>
              <a:t>svaki</a:t>
            </a:r>
            <a:r>
              <a:rPr lang="en-US" sz="2200" dirty="0"/>
              <a:t> </a:t>
            </a:r>
            <a:r>
              <a:rPr lang="en-US" sz="2200" dirty="0" err="1"/>
              <a:t>javni</a:t>
            </a:r>
            <a:r>
              <a:rPr lang="en-US" sz="2200" dirty="0"/>
              <a:t> </a:t>
            </a:r>
            <a:r>
              <a:rPr lang="en-US" sz="2200" dirty="0" err="1"/>
              <a:t>ili</a:t>
            </a:r>
            <a:r>
              <a:rPr lang="en-US" sz="2200" dirty="0"/>
              <a:t> </a:t>
            </a:r>
            <a:r>
              <a:rPr lang="en-US" sz="2200" dirty="0" err="1"/>
              <a:t>privatni</a:t>
            </a:r>
            <a:r>
              <a:rPr lang="en-US" sz="2200" dirty="0"/>
              <a:t> </a:t>
            </a:r>
            <a:r>
              <a:rPr lang="en-US" sz="2200" dirty="0" err="1"/>
              <a:t>subjekt</a:t>
            </a:r>
            <a:r>
              <a:rPr lang="en-US" sz="2200" dirty="0"/>
              <a:t> koji </a:t>
            </a:r>
            <a:r>
              <a:rPr lang="en-US" sz="2200" dirty="0" err="1"/>
              <a:t>korisnicima</a:t>
            </a:r>
            <a:r>
              <a:rPr lang="en-US" sz="2200" dirty="0"/>
              <a:t> </a:t>
            </a:r>
            <a:r>
              <a:rPr lang="en-US" sz="2200" dirty="0" err="1"/>
              <a:t>svoje</a:t>
            </a:r>
            <a:r>
              <a:rPr lang="en-US" sz="2200" dirty="0"/>
              <a:t> </a:t>
            </a:r>
            <a:r>
              <a:rPr lang="en-US" sz="2200" dirty="0" err="1"/>
              <a:t>usluge</a:t>
            </a:r>
            <a:r>
              <a:rPr lang="en-US" sz="2200" dirty="0"/>
              <a:t> </a:t>
            </a:r>
            <a:r>
              <a:rPr lang="en-US" sz="2200" dirty="0" err="1"/>
              <a:t>pruža</a:t>
            </a:r>
            <a:r>
              <a:rPr lang="en-US" sz="2200" dirty="0"/>
              <a:t> </a:t>
            </a:r>
            <a:r>
              <a:rPr lang="en-US" sz="2200" dirty="0" err="1"/>
              <a:t>mogućnost</a:t>
            </a:r>
            <a:r>
              <a:rPr lang="en-US" sz="2200" dirty="0"/>
              <a:t> </a:t>
            </a:r>
            <a:r>
              <a:rPr lang="en-US" sz="2200" dirty="0" err="1"/>
              <a:t>komuniciranja</a:t>
            </a:r>
            <a:r>
              <a:rPr lang="en-US" sz="2200" dirty="0"/>
              <a:t> </a:t>
            </a:r>
            <a:r>
              <a:rPr lang="en-US" sz="2200" dirty="0" err="1"/>
              <a:t>preko</a:t>
            </a:r>
            <a:r>
              <a:rPr lang="en-US" sz="2200" dirty="0"/>
              <a:t> </a:t>
            </a:r>
            <a:r>
              <a:rPr lang="en-US" sz="2200" dirty="0" err="1"/>
              <a:t>računarskog</a:t>
            </a:r>
            <a:r>
              <a:rPr lang="en-US" sz="2200" dirty="0"/>
              <a:t> </a:t>
            </a:r>
            <a:r>
              <a:rPr lang="en-US" sz="2200" dirty="0" err="1"/>
              <a:t>sistema</a:t>
            </a:r>
            <a:r>
              <a:rPr lang="en-US" sz="2200" dirty="0"/>
              <a:t>, </a:t>
            </a:r>
            <a:r>
              <a:rPr lang="en-US" sz="2200" dirty="0" err="1"/>
              <a:t>i</a:t>
            </a:r>
            <a:r>
              <a:rPr lang="en-US" sz="2200" dirty="0"/>
              <a:t> </a:t>
            </a:r>
          </a:p>
          <a:p>
            <a:pPr algn="just"/>
            <a:r>
              <a:rPr lang="en-US" sz="2200" dirty="0"/>
              <a:t>ii </a:t>
            </a:r>
            <a:r>
              <a:rPr lang="en-US" sz="2200" dirty="0" err="1"/>
              <a:t>svaki</a:t>
            </a:r>
            <a:r>
              <a:rPr lang="en-US" sz="2200" dirty="0"/>
              <a:t> </a:t>
            </a:r>
            <a:r>
              <a:rPr lang="en-US" sz="2200" dirty="0" err="1"/>
              <a:t>drugi</a:t>
            </a:r>
            <a:r>
              <a:rPr lang="en-US" sz="2200" dirty="0"/>
              <a:t> </a:t>
            </a:r>
            <a:r>
              <a:rPr lang="en-US" sz="2200" dirty="0" err="1"/>
              <a:t>subjekt</a:t>
            </a:r>
            <a:r>
              <a:rPr lang="en-US" sz="2200" dirty="0"/>
              <a:t> koji </a:t>
            </a:r>
            <a:r>
              <a:rPr lang="en-US" sz="2200" dirty="0" err="1"/>
              <a:t>obrađuje</a:t>
            </a:r>
            <a:r>
              <a:rPr lang="en-US" sz="2200" dirty="0"/>
              <a:t> </a:t>
            </a:r>
            <a:r>
              <a:rPr lang="en-US" sz="2200" dirty="0" err="1"/>
              <a:t>ili</a:t>
            </a:r>
            <a:r>
              <a:rPr lang="en-US" sz="2200" dirty="0"/>
              <a:t> </a:t>
            </a:r>
            <a:r>
              <a:rPr lang="en-US" sz="2200" dirty="0" err="1"/>
              <a:t>čuva</a:t>
            </a:r>
            <a:r>
              <a:rPr lang="en-US" sz="2200" dirty="0"/>
              <a:t> </a:t>
            </a:r>
            <a:r>
              <a:rPr lang="en-US" sz="2200" dirty="0" err="1"/>
              <a:t>računarske</a:t>
            </a:r>
            <a:r>
              <a:rPr lang="en-US" sz="2200" dirty="0"/>
              <a:t> </a:t>
            </a:r>
            <a:r>
              <a:rPr lang="en-US" sz="2200" dirty="0" err="1"/>
              <a:t>podatke</a:t>
            </a:r>
            <a:r>
              <a:rPr lang="en-US" sz="2200" dirty="0"/>
              <a:t> u </a:t>
            </a:r>
            <a:r>
              <a:rPr lang="en-US" sz="2200" dirty="0" err="1"/>
              <a:t>ime</a:t>
            </a:r>
            <a:r>
              <a:rPr lang="en-US" sz="2200" dirty="0"/>
              <a:t> </a:t>
            </a:r>
            <a:r>
              <a:rPr lang="en-US" sz="2200" dirty="0" err="1"/>
              <a:t>takve</a:t>
            </a:r>
            <a:r>
              <a:rPr lang="en-US" sz="2200" dirty="0"/>
              <a:t> </a:t>
            </a:r>
            <a:r>
              <a:rPr lang="en-US" sz="2200" dirty="0" err="1"/>
              <a:t>komunikacione</a:t>
            </a:r>
            <a:r>
              <a:rPr lang="en-US" sz="2200" dirty="0"/>
              <a:t> </a:t>
            </a:r>
            <a:r>
              <a:rPr lang="en-US" sz="2200" dirty="0" err="1"/>
              <a:t>usluge</a:t>
            </a:r>
            <a:r>
              <a:rPr lang="en-US" sz="2200" dirty="0"/>
              <a:t> </a:t>
            </a:r>
            <a:r>
              <a:rPr lang="en-US" sz="2200" dirty="0" err="1"/>
              <a:t>ili</a:t>
            </a:r>
            <a:r>
              <a:rPr lang="en-US" sz="2200" dirty="0"/>
              <a:t> </a:t>
            </a:r>
            <a:r>
              <a:rPr lang="en-US" sz="2200" dirty="0" err="1"/>
              <a:t>korisnika</a:t>
            </a:r>
            <a:r>
              <a:rPr lang="en-US" sz="2200" dirty="0"/>
              <a:t> </a:t>
            </a:r>
            <a:r>
              <a:rPr lang="en-US" sz="2200" dirty="0" err="1"/>
              <a:t>takve</a:t>
            </a:r>
            <a:r>
              <a:rPr lang="en-US" sz="2200" dirty="0"/>
              <a:t> </a:t>
            </a:r>
            <a:r>
              <a:rPr lang="en-US" sz="2200" dirty="0" err="1"/>
              <a:t>usluge</a:t>
            </a:r>
            <a:r>
              <a:rPr lang="en-US" sz="2200" dirty="0"/>
              <a:t>.</a:t>
            </a:r>
          </a:p>
        </p:txBody>
      </p:sp>
    </p:spTree>
    <p:extLst>
      <p:ext uri="{BB962C8B-B14F-4D97-AF65-F5344CB8AC3E}">
        <p14:creationId xmlns:p14="http://schemas.microsoft.com/office/powerpoint/2010/main" val="406692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Specijalizovani</a:t>
            </a:r>
            <a:r>
              <a:rPr lang="en-GB" sz="3200" b="1" dirty="0">
                <a:solidFill>
                  <a:schemeClr val="bg1"/>
                </a:solidFill>
              </a:rPr>
              <a:t> </a:t>
            </a:r>
            <a:r>
              <a:rPr lang="en-GB" sz="3200" b="1" dirty="0" err="1">
                <a:solidFill>
                  <a:schemeClr val="bg1"/>
                </a:solidFill>
              </a:rPr>
              <a:t>pravosudni</a:t>
            </a:r>
            <a:r>
              <a:rPr lang="en-GB" sz="3200" b="1" dirty="0">
                <a:solidFill>
                  <a:schemeClr val="bg1"/>
                </a:solidFill>
              </a:rPr>
              <a:t> </a:t>
            </a:r>
            <a:r>
              <a:rPr lang="en-GB" sz="3200" b="1" dirty="0" err="1">
                <a:solidFill>
                  <a:schemeClr val="bg1"/>
                </a:solidFill>
              </a:rPr>
              <a:t>kurs</a:t>
            </a:r>
            <a:br>
              <a:rPr lang="sr-Latn-RS" sz="3200" b="1" dirty="0">
                <a:solidFill>
                  <a:schemeClr val="bg1"/>
                </a:solidFill>
              </a:rPr>
            </a:br>
            <a:r>
              <a:rPr lang="en-GB" sz="3200" b="1" dirty="0">
                <a:solidFill>
                  <a:schemeClr val="bg1"/>
                </a:solidFill>
              </a:rPr>
              <a:t> o </a:t>
            </a:r>
            <a:r>
              <a:rPr lang="en-GB" sz="3200" b="1" dirty="0" err="1">
                <a:solidFill>
                  <a:schemeClr val="bg1"/>
                </a:solidFill>
              </a:rPr>
              <a:t>međunarodnoj</a:t>
            </a:r>
            <a:r>
              <a:rPr lang="en-GB" sz="3200" b="1" dirty="0">
                <a:solidFill>
                  <a:schemeClr val="bg1"/>
                </a:solidFill>
              </a:rPr>
              <a:t> </a:t>
            </a:r>
            <a:r>
              <a:rPr lang="en-GB" sz="3200" b="1" dirty="0" err="1">
                <a:solidFill>
                  <a:schemeClr val="bg1"/>
                </a:solidFill>
              </a:rPr>
              <a:t>saradnji</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
        <p:nvSpPr>
          <p:cNvPr id="12" name="TextBox 11">
            <a:extLst>
              <a:ext uri="{FF2B5EF4-FFF2-40B4-BE49-F238E27FC236}">
                <a16:creationId xmlns:a16="http://schemas.microsoft.com/office/drawing/2014/main" id="{33FAB159-0007-498B-B56B-A29B8DE6811E}"/>
              </a:ext>
            </a:extLst>
          </p:cNvPr>
          <p:cNvSpPr txBox="1"/>
          <p:nvPr/>
        </p:nvSpPr>
        <p:spPr>
          <a:xfrm flipH="1">
            <a:off x="3936998" y="5181600"/>
            <a:ext cx="2108201" cy="523220"/>
          </a:xfrm>
          <a:prstGeom prst="rect">
            <a:avLst/>
          </a:prstGeom>
          <a:noFill/>
        </p:spPr>
        <p:txBody>
          <a:bodyPr wrap="square" rtlCol="0">
            <a:spAutoFit/>
          </a:bodyPr>
          <a:lstStyle/>
          <a:p>
            <a:r>
              <a:rPr lang="sr-Latn-RS" sz="2800" b="1" dirty="0"/>
              <a:t>PITANJA</a:t>
            </a:r>
          </a:p>
        </p:txBody>
      </p:sp>
    </p:spTree>
    <p:extLst>
      <p:ext uri="{BB962C8B-B14F-4D97-AF65-F5344CB8AC3E}">
        <p14:creationId xmlns:p14="http://schemas.microsoft.com/office/powerpoint/2010/main" val="3826707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Specijalizovani</a:t>
            </a:r>
            <a:r>
              <a:rPr lang="en-GB" sz="3200" b="1" dirty="0">
                <a:solidFill>
                  <a:schemeClr val="bg1"/>
                </a:solidFill>
              </a:rPr>
              <a:t> </a:t>
            </a:r>
            <a:r>
              <a:rPr lang="en-GB" sz="3200" b="1" dirty="0" err="1">
                <a:solidFill>
                  <a:schemeClr val="bg1"/>
                </a:solidFill>
              </a:rPr>
              <a:t>pravosudni</a:t>
            </a:r>
            <a:r>
              <a:rPr lang="en-GB" sz="3200" b="1" dirty="0">
                <a:solidFill>
                  <a:schemeClr val="bg1"/>
                </a:solidFill>
              </a:rPr>
              <a:t> </a:t>
            </a:r>
            <a:r>
              <a:rPr lang="en-GB" sz="3200" b="1" dirty="0" err="1">
                <a:solidFill>
                  <a:schemeClr val="bg1"/>
                </a:solidFill>
              </a:rPr>
              <a:t>kurs</a:t>
            </a:r>
            <a:br>
              <a:rPr lang="sr-Latn-RS" sz="3200" b="1" dirty="0">
                <a:solidFill>
                  <a:schemeClr val="bg1"/>
                </a:solidFill>
              </a:rPr>
            </a:br>
            <a:r>
              <a:rPr lang="en-GB" sz="3200" b="1" dirty="0">
                <a:solidFill>
                  <a:schemeClr val="bg1"/>
                </a:solidFill>
              </a:rPr>
              <a:t> o </a:t>
            </a:r>
            <a:r>
              <a:rPr lang="en-GB" sz="3200" b="1" dirty="0" err="1">
                <a:solidFill>
                  <a:schemeClr val="bg1"/>
                </a:solidFill>
              </a:rPr>
              <a:t>međunarodnoj</a:t>
            </a:r>
            <a:r>
              <a:rPr lang="en-GB" sz="3200" b="1" dirty="0">
                <a:solidFill>
                  <a:schemeClr val="bg1"/>
                </a:solidFill>
              </a:rPr>
              <a:t> </a:t>
            </a:r>
            <a:r>
              <a:rPr lang="en-GB" sz="3200" b="1" dirty="0" err="1">
                <a:solidFill>
                  <a:schemeClr val="bg1"/>
                </a:solidFill>
              </a:rPr>
              <a:t>saradnji</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262190"/>
            <a:ext cx="8525021" cy="1668149"/>
          </a:xfrm>
          <a:prstGeom prst="rect">
            <a:avLst/>
          </a:prstGeom>
        </p:spPr>
        <p:txBody>
          <a:bodyPr wrap="square">
            <a:spAutoFit/>
          </a:bodyPr>
          <a:lstStyle/>
          <a:p>
            <a:pPr algn="ctr" eaLnBrk="1" hangingPunct="1">
              <a:lnSpc>
                <a:spcPct val="80000"/>
              </a:lnSpc>
            </a:pPr>
            <a:r>
              <a:rPr lang="en-GB" sz="3200" b="1" dirty="0">
                <a:ea typeface="ＭＳ Ｐゴシック" charset="0"/>
                <a:cs typeface="ＭＳ Ｐゴシック" charset="0"/>
              </a:rPr>
              <a:t>IV deo</a:t>
            </a:r>
          </a:p>
          <a:p>
            <a:pPr algn="ctr">
              <a:lnSpc>
                <a:spcPct val="80000"/>
              </a:lnSpc>
            </a:pPr>
            <a:br>
              <a:rPr lang="en-GB" sz="3200" b="1" dirty="0">
                <a:ea typeface="ＭＳ Ｐゴシック" charset="0"/>
                <a:cs typeface="ＭＳ Ｐゴシック" charset="0"/>
              </a:rPr>
            </a:br>
            <a:r>
              <a:rPr lang="en-GB" sz="3200" b="1" dirty="0" err="1"/>
              <a:t>Saradnja</a:t>
            </a:r>
            <a:r>
              <a:rPr lang="en-GB" sz="3200" b="1" dirty="0"/>
              <a:t> </a:t>
            </a:r>
            <a:r>
              <a:rPr lang="en-GB" sz="3200" b="1" dirty="0" err="1"/>
              <a:t>sa</a:t>
            </a:r>
            <a:r>
              <a:rPr lang="en-GB" sz="3200" b="1" dirty="0"/>
              <a:t> </a:t>
            </a:r>
            <a:r>
              <a:rPr lang="en-GB" sz="3200" b="1" dirty="0" err="1"/>
              <a:t>inostranim</a:t>
            </a:r>
            <a:r>
              <a:rPr lang="en-GB" sz="3200" b="1" dirty="0"/>
              <a:t> </a:t>
            </a:r>
            <a:r>
              <a:rPr lang="en-GB" sz="3200" b="1" dirty="0" err="1"/>
              <a:t>davaocima</a:t>
            </a:r>
            <a:r>
              <a:rPr lang="en-GB" sz="3200" b="1" dirty="0"/>
              <a:t> </a:t>
            </a:r>
            <a:r>
              <a:rPr lang="en-GB" sz="3200" b="1" dirty="0" err="1"/>
              <a:t>usluga</a:t>
            </a:r>
            <a:r>
              <a:rPr lang="en-GB" sz="3200" b="1" dirty="0"/>
              <a:t> </a:t>
            </a:r>
            <a:r>
              <a:rPr lang="sr-Latn-RS" sz="3200" b="1" dirty="0"/>
              <a:t>radi uklanjanja</a:t>
            </a:r>
            <a:r>
              <a:rPr lang="en-GB" sz="3200" b="1" dirty="0"/>
              <a:t> </a:t>
            </a:r>
            <a:r>
              <a:rPr lang="en-GB" sz="3200" b="1" dirty="0" err="1"/>
              <a:t>sadržaj</a:t>
            </a:r>
            <a:r>
              <a:rPr lang="sr-Latn-RS" sz="3200" b="1" dirty="0"/>
              <a:t>a</a:t>
            </a:r>
            <a:endParaRPr lang="en-GB" sz="3200" dirty="0"/>
          </a:p>
        </p:txBody>
      </p:sp>
    </p:spTree>
    <p:extLst>
      <p:ext uri="{BB962C8B-B14F-4D97-AF65-F5344CB8AC3E}">
        <p14:creationId xmlns:p14="http://schemas.microsoft.com/office/powerpoint/2010/main" val="1056384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err="1"/>
              <a:t>Saradnja</a:t>
            </a:r>
            <a:r>
              <a:rPr lang="en-GB" altLang="sr-Latn-RS" sz="3200" b="1" dirty="0"/>
              <a:t> </a:t>
            </a:r>
            <a:r>
              <a:rPr lang="en-GB" altLang="sr-Latn-RS" sz="3200" b="1" dirty="0" err="1"/>
              <a:t>sa</a:t>
            </a:r>
            <a:r>
              <a:rPr lang="en-GB" altLang="sr-Latn-RS" sz="3200" b="1" dirty="0"/>
              <a:t> </a:t>
            </a:r>
            <a:r>
              <a:rPr lang="en-GB" altLang="sr-Latn-RS" sz="3200" b="1" dirty="0" err="1"/>
              <a:t>inostranim</a:t>
            </a:r>
            <a:r>
              <a:rPr lang="en-GB" altLang="sr-Latn-RS" sz="3200" b="1" dirty="0"/>
              <a:t> </a:t>
            </a:r>
            <a:r>
              <a:rPr lang="en-GB" altLang="sr-Latn-RS" sz="3200" b="1" dirty="0" err="1"/>
              <a:t>davaocima</a:t>
            </a:r>
            <a:r>
              <a:rPr lang="en-GB" altLang="sr-Latn-RS" sz="3200" b="1" dirty="0"/>
              <a:t> </a:t>
            </a:r>
            <a:r>
              <a:rPr lang="en-GB" altLang="sr-Latn-RS" sz="3200" b="1" dirty="0" err="1"/>
              <a:t>usluga</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37077"/>
            <a:ext cx="4483478" cy="5262979"/>
          </a:xfrm>
          <a:prstGeom prst="rect">
            <a:avLst/>
          </a:prstGeom>
        </p:spPr>
        <p:txBody>
          <a:bodyPr wrap="square">
            <a:spAutoFit/>
          </a:bodyPr>
          <a:lstStyle/>
          <a:p>
            <a:pPr marL="342900" indent="-342900" algn="just">
              <a:buFont typeface="Wingdings" pitchFamily="2" charset="2"/>
              <a:buChar char="ü"/>
              <a:defRPr/>
            </a:pPr>
            <a:r>
              <a:rPr lang="sr-Latn-RS" sz="2100" dirty="0"/>
              <a:t>Većina g</a:t>
            </a:r>
            <a:r>
              <a:rPr lang="en-US" sz="2100" dirty="0" err="1"/>
              <a:t>lobalni</a:t>
            </a:r>
            <a:r>
              <a:rPr lang="sr-Latn-RS" sz="2100" dirty="0"/>
              <a:t>h</a:t>
            </a:r>
            <a:r>
              <a:rPr lang="en-US" sz="2100" dirty="0"/>
              <a:t> </a:t>
            </a:r>
            <a:r>
              <a:rPr lang="en-US" sz="2100" dirty="0" err="1"/>
              <a:t>dava</a:t>
            </a:r>
            <a:r>
              <a:rPr lang="sr-Latn-RS" sz="2100" dirty="0" err="1"/>
              <a:t>laca</a:t>
            </a:r>
            <a:r>
              <a:rPr lang="en-US" sz="2100" dirty="0"/>
              <a:t> </a:t>
            </a:r>
            <a:r>
              <a:rPr lang="en-US" sz="2100" dirty="0" err="1"/>
              <a:t>usluga</a:t>
            </a:r>
            <a:r>
              <a:rPr lang="en-US" sz="2100" dirty="0"/>
              <a:t> </a:t>
            </a:r>
            <a:r>
              <a:rPr lang="sr-Latn-RS" sz="2100" dirty="0"/>
              <a:t>nije neregulisana</a:t>
            </a:r>
            <a:endParaRPr lang="en-US" sz="2100" dirty="0"/>
          </a:p>
          <a:p>
            <a:pPr marL="342900" indent="-342900" algn="just">
              <a:buFont typeface="Wingdings" pitchFamily="2" charset="2"/>
              <a:buChar char="ü"/>
              <a:defRPr/>
            </a:pPr>
            <a:endParaRPr lang="en-US" sz="2100" dirty="0"/>
          </a:p>
          <a:p>
            <a:pPr marL="342900" indent="-342900" algn="just">
              <a:buFont typeface="Wingdings" pitchFamily="2" charset="2"/>
              <a:buChar char="ü"/>
              <a:defRPr/>
            </a:pPr>
            <a:r>
              <a:rPr lang="sr-Latn-RS" sz="2100" dirty="0"/>
              <a:t>D</a:t>
            </a:r>
            <a:r>
              <a:rPr lang="en-GB" sz="2100" dirty="0" err="1"/>
              <a:t>avaoc</a:t>
            </a:r>
            <a:r>
              <a:rPr lang="sr-Latn-RS" sz="2100" dirty="0"/>
              <a:t>i</a:t>
            </a:r>
            <a:r>
              <a:rPr lang="en-GB" sz="2100" dirty="0"/>
              <a:t> </a:t>
            </a:r>
            <a:r>
              <a:rPr lang="en-GB" sz="2100" dirty="0" err="1"/>
              <a:t>usluga</a:t>
            </a:r>
            <a:r>
              <a:rPr lang="en-GB" sz="2100" dirty="0"/>
              <a:t> </a:t>
            </a:r>
            <a:r>
              <a:rPr lang="sr-Latn-RS" sz="2100" dirty="0"/>
              <a:t>imaju interne uslove pružanja usluga u pogledu dozvoljenog </a:t>
            </a:r>
            <a:r>
              <a:rPr lang="en-GB" sz="2100" dirty="0" err="1"/>
              <a:t>sadržaj</a:t>
            </a:r>
            <a:r>
              <a:rPr lang="sr-Latn-RS" sz="2100" dirty="0"/>
              <a:t>a</a:t>
            </a:r>
            <a:r>
              <a:rPr lang="en-GB" sz="2100" dirty="0"/>
              <a:t> </a:t>
            </a:r>
          </a:p>
          <a:p>
            <a:pPr marL="342900" indent="-342900" algn="just">
              <a:buFont typeface="Wingdings" pitchFamily="2" charset="2"/>
              <a:buChar char="ü"/>
              <a:defRPr/>
            </a:pPr>
            <a:endParaRPr lang="en-GB" sz="2100" dirty="0"/>
          </a:p>
          <a:p>
            <a:pPr marL="342900" indent="-342900" algn="just">
              <a:buFont typeface="Wingdings" pitchFamily="2" charset="2"/>
              <a:buChar char="ü"/>
              <a:defRPr/>
            </a:pPr>
            <a:r>
              <a:rPr lang="en-GB" sz="2100" dirty="0" err="1"/>
              <a:t>sadržaj</a:t>
            </a:r>
            <a:r>
              <a:rPr lang="en-GB" sz="2100" dirty="0"/>
              <a:t> </a:t>
            </a:r>
            <a:r>
              <a:rPr lang="sr-Latn-RS" sz="2100" dirty="0"/>
              <a:t>koji nije dozvoljen </a:t>
            </a:r>
            <a:r>
              <a:rPr lang="en-GB" sz="2100" dirty="0" err="1"/>
              <a:t>davaoci</a:t>
            </a:r>
            <a:r>
              <a:rPr lang="en-GB" sz="2100" dirty="0"/>
              <a:t> </a:t>
            </a:r>
            <a:r>
              <a:rPr lang="en-GB" sz="2100" dirty="0" err="1"/>
              <a:t>usluga</a:t>
            </a:r>
            <a:r>
              <a:rPr lang="en-GB" sz="2100" dirty="0"/>
              <a:t> </a:t>
            </a:r>
            <a:r>
              <a:rPr lang="sr-Latn-RS" sz="2100" dirty="0"/>
              <a:t>proaktivno uklanjaju </a:t>
            </a:r>
            <a:r>
              <a:rPr lang="en-GB" sz="2100" dirty="0"/>
              <a:t>proactively </a:t>
            </a:r>
            <a:r>
              <a:rPr lang="en-GB" sz="2100" dirty="0" err="1"/>
              <a:t>ili</a:t>
            </a:r>
            <a:r>
              <a:rPr lang="en-GB" sz="2100" dirty="0"/>
              <a:t> </a:t>
            </a:r>
            <a:r>
              <a:rPr lang="sr-Latn-RS" sz="2100" dirty="0"/>
              <a:t>na zahtev </a:t>
            </a:r>
            <a:r>
              <a:rPr lang="en-GB" sz="2100" dirty="0" err="1"/>
              <a:t>korisnik</a:t>
            </a:r>
            <a:r>
              <a:rPr lang="sr-Latn-RS" sz="2100" dirty="0"/>
              <a:t>a</a:t>
            </a:r>
            <a:r>
              <a:rPr lang="en-GB" sz="2100" dirty="0"/>
              <a:t> requests </a:t>
            </a:r>
            <a:r>
              <a:rPr lang="en-GB" sz="2100" dirty="0" err="1"/>
              <a:t>i</a:t>
            </a:r>
            <a:r>
              <a:rPr lang="en-GB" sz="2100" dirty="0"/>
              <a:t> </a:t>
            </a:r>
            <a:r>
              <a:rPr lang="sr-Latn-RS" sz="2100" dirty="0"/>
              <a:t>države</a:t>
            </a:r>
            <a:r>
              <a:rPr lang="en-GB" sz="2100" dirty="0"/>
              <a:t> </a:t>
            </a:r>
          </a:p>
          <a:p>
            <a:pPr marL="342900" indent="-342900" algn="just">
              <a:buFont typeface="Wingdings" pitchFamily="2" charset="2"/>
              <a:buChar char="ü"/>
              <a:defRPr/>
            </a:pPr>
            <a:endParaRPr lang="en-GB" sz="2100" dirty="0"/>
          </a:p>
          <a:p>
            <a:pPr marL="342900" indent="-342900" algn="just">
              <a:buFont typeface="Wingdings" pitchFamily="2" charset="2"/>
              <a:buChar char="ü"/>
              <a:defRPr/>
            </a:pPr>
            <a:r>
              <a:rPr lang="sr-Latn-RS" sz="2100" dirty="0"/>
              <a:t>Neki</a:t>
            </a:r>
            <a:r>
              <a:rPr lang="en-GB" sz="2100" dirty="0"/>
              <a:t> </a:t>
            </a:r>
            <a:r>
              <a:rPr lang="en-GB" sz="2100" dirty="0" err="1"/>
              <a:t>davaoci</a:t>
            </a:r>
            <a:r>
              <a:rPr lang="en-GB" sz="2100" dirty="0"/>
              <a:t> </a:t>
            </a:r>
            <a:r>
              <a:rPr lang="en-GB" sz="2100" dirty="0" err="1"/>
              <a:t>usluga</a:t>
            </a:r>
            <a:r>
              <a:rPr lang="en-GB" sz="2100" dirty="0"/>
              <a:t> </a:t>
            </a:r>
            <a:r>
              <a:rPr lang="sr-Latn-RS" sz="2100" dirty="0"/>
              <a:t>mogu takođe da uklone sadržaj na osnovu validnih zahteva </a:t>
            </a:r>
            <a:r>
              <a:rPr lang="en-GB" sz="2100" dirty="0"/>
              <a:t> </a:t>
            </a:r>
            <a:r>
              <a:rPr lang="sr-Latn-RS" sz="2100" dirty="0"/>
              <a:t>lokalnog zakona</a:t>
            </a:r>
            <a:endParaRPr lang="en-GB" sz="2100" dirty="0"/>
          </a:p>
        </p:txBody>
      </p:sp>
      <p:sp>
        <p:nvSpPr>
          <p:cNvPr id="6" name="Rectangle 5">
            <a:extLst>
              <a:ext uri="{FF2B5EF4-FFF2-40B4-BE49-F238E27FC236}">
                <a16:creationId xmlns:a16="http://schemas.microsoft.com/office/drawing/2014/main" id="{4F84165C-D7D1-4222-AF8E-6B601AC28A8A}"/>
              </a:ext>
            </a:extLst>
          </p:cNvPr>
          <p:cNvSpPr/>
          <p:nvPr/>
        </p:nvSpPr>
        <p:spPr>
          <a:xfrm>
            <a:off x="4660522" y="979435"/>
            <a:ext cx="4394956" cy="5355312"/>
          </a:xfrm>
          <a:prstGeom prst="rect">
            <a:avLst/>
          </a:prstGeom>
        </p:spPr>
        <p:txBody>
          <a:bodyPr wrap="square">
            <a:spAutoFit/>
          </a:bodyPr>
          <a:lstStyle/>
          <a:p>
            <a:pPr marL="342900" indent="-342900" algn="just">
              <a:buFont typeface="Wingdings" pitchFamily="2" charset="2"/>
              <a:buChar char="ü"/>
              <a:defRPr/>
            </a:pPr>
            <a:r>
              <a:rPr lang="sr-Latn-RS" sz="2100" dirty="0"/>
              <a:t>Neke kategorije sadržaja koje zabranjuju različiti provajderi</a:t>
            </a:r>
            <a:r>
              <a:rPr lang="en-GB" sz="2100" dirty="0"/>
              <a:t>:</a:t>
            </a:r>
          </a:p>
          <a:p>
            <a:pPr marL="800100" lvl="1" indent="-342900">
              <a:buFont typeface="Wingdings" pitchFamily="2" charset="2"/>
              <a:buChar char="ü"/>
              <a:defRPr/>
            </a:pPr>
            <a:r>
              <a:rPr lang="sr-Latn-RS" sz="2000" dirty="0"/>
              <a:t>Govor i raspirivanje mržnje</a:t>
            </a:r>
            <a:endParaRPr lang="en-GB" sz="2000" dirty="0"/>
          </a:p>
          <a:p>
            <a:pPr marL="800100" lvl="1" indent="-342900">
              <a:buFont typeface="Wingdings" pitchFamily="2" charset="2"/>
              <a:buChar char="ü"/>
              <a:defRPr/>
            </a:pPr>
            <a:r>
              <a:rPr lang="en-GB" sz="2000" dirty="0" err="1"/>
              <a:t>Terori</a:t>
            </a:r>
            <a:r>
              <a:rPr lang="sr-Latn-RS" sz="2000" dirty="0" err="1"/>
              <a:t>zam</a:t>
            </a:r>
            <a:endParaRPr lang="en-GB" sz="2000" dirty="0"/>
          </a:p>
          <a:p>
            <a:pPr marL="800100" lvl="1" indent="-342900">
              <a:buFont typeface="Wingdings" pitchFamily="2" charset="2"/>
              <a:buChar char="ü"/>
              <a:defRPr/>
            </a:pPr>
            <a:r>
              <a:rPr lang="sr-Latn-RS" sz="2000" dirty="0"/>
              <a:t>Opasna lica i organizacije</a:t>
            </a:r>
            <a:endParaRPr lang="en-GB" sz="2000" dirty="0"/>
          </a:p>
          <a:p>
            <a:pPr marL="800100" lvl="1" indent="-342900">
              <a:buFont typeface="Wingdings" pitchFamily="2" charset="2"/>
              <a:buChar char="ü"/>
              <a:defRPr/>
            </a:pPr>
            <a:r>
              <a:rPr lang="sr-Latn-RS" sz="2000" dirty="0"/>
              <a:t>Kleveta</a:t>
            </a:r>
            <a:r>
              <a:rPr lang="en-GB" sz="2000" dirty="0"/>
              <a:t> </a:t>
            </a:r>
          </a:p>
          <a:p>
            <a:pPr marL="800100" lvl="1" indent="-342900">
              <a:buFont typeface="Wingdings" pitchFamily="2" charset="2"/>
              <a:buChar char="ü"/>
              <a:defRPr/>
            </a:pPr>
            <a:r>
              <a:rPr lang="sr-Latn-RS" sz="2000" dirty="0"/>
              <a:t>P</a:t>
            </a:r>
            <a:r>
              <a:rPr lang="en-GB" sz="2000" dirty="0" err="1"/>
              <a:t>rivatnost</a:t>
            </a:r>
            <a:endParaRPr lang="en-GB" sz="2000" dirty="0"/>
          </a:p>
          <a:p>
            <a:pPr marL="800100" lvl="1" indent="-342900">
              <a:buFont typeface="Wingdings" pitchFamily="2" charset="2"/>
              <a:buChar char="ü"/>
              <a:defRPr/>
            </a:pPr>
            <a:r>
              <a:rPr lang="sr-Latn-RS" sz="2000" dirty="0" err="1"/>
              <a:t>Vršnjačko</a:t>
            </a:r>
            <a:r>
              <a:rPr lang="sr-Latn-RS" sz="2000" dirty="0"/>
              <a:t> nasilje i uznemiravanje</a:t>
            </a:r>
            <a:endParaRPr lang="en-GB" sz="2000" dirty="0"/>
          </a:p>
          <a:p>
            <a:pPr marL="800100" lvl="1" indent="-342900">
              <a:buFont typeface="Wingdings" pitchFamily="2" charset="2"/>
              <a:buChar char="ü"/>
              <a:defRPr/>
            </a:pPr>
            <a:r>
              <a:rPr lang="sr-Latn-RS" sz="2000" dirty="0"/>
              <a:t>Promovisanje kriminala</a:t>
            </a:r>
            <a:endParaRPr lang="en-GB" sz="2000" dirty="0"/>
          </a:p>
          <a:p>
            <a:pPr marL="800100" lvl="1" indent="-342900">
              <a:buFont typeface="Wingdings" pitchFamily="2" charset="2"/>
              <a:buChar char="ü"/>
              <a:defRPr/>
            </a:pPr>
            <a:r>
              <a:rPr lang="sr-Latn-RS" sz="2000" dirty="0"/>
              <a:t>Povreda prav intelektualne svojine </a:t>
            </a:r>
          </a:p>
          <a:p>
            <a:pPr marL="800100" lvl="1" indent="-342900">
              <a:buFont typeface="Wingdings" pitchFamily="2" charset="2"/>
              <a:buChar char="ü"/>
              <a:defRPr/>
            </a:pPr>
            <a:r>
              <a:rPr lang="en-GB" sz="2000" dirty="0"/>
              <a:t>Se</a:t>
            </a:r>
            <a:r>
              <a:rPr lang="sr-Latn-RS" sz="2000" dirty="0" err="1"/>
              <a:t>ksualna</a:t>
            </a:r>
            <a:r>
              <a:rPr lang="sr-Latn-RS" sz="2000" dirty="0"/>
              <a:t> eksploatacija</a:t>
            </a:r>
            <a:endParaRPr lang="en-GB" sz="2000" dirty="0"/>
          </a:p>
          <a:p>
            <a:pPr marL="800100" lvl="1" indent="-342900">
              <a:buFont typeface="Wingdings" pitchFamily="2" charset="2"/>
              <a:buChar char="ü"/>
              <a:defRPr/>
            </a:pPr>
            <a:r>
              <a:rPr lang="sr-Latn-RS" sz="2000" dirty="0"/>
              <a:t>Navođenje na seks</a:t>
            </a:r>
            <a:r>
              <a:rPr lang="en-GB" sz="2000" dirty="0"/>
              <a:t> </a:t>
            </a:r>
          </a:p>
          <a:p>
            <a:pPr marL="800100" lvl="1" indent="-342900">
              <a:buFont typeface="Wingdings" pitchFamily="2" charset="2"/>
              <a:buChar char="ü"/>
              <a:defRPr/>
            </a:pPr>
            <a:r>
              <a:rPr lang="sr-Latn-RS" sz="2000" dirty="0"/>
              <a:t>Okrutan i bezobziran</a:t>
            </a:r>
            <a:endParaRPr lang="en-GB" sz="2000" dirty="0"/>
          </a:p>
          <a:p>
            <a:pPr marL="800100" lvl="1" indent="-342900">
              <a:buFont typeface="Wingdings" pitchFamily="2" charset="2"/>
              <a:buChar char="ü"/>
              <a:defRPr/>
            </a:pPr>
            <a:r>
              <a:rPr lang="en-GB" sz="2000" dirty="0"/>
              <a:t>Spam</a:t>
            </a:r>
          </a:p>
          <a:p>
            <a:pPr marL="800100" lvl="1" indent="-342900">
              <a:buFont typeface="Wingdings" pitchFamily="2" charset="2"/>
              <a:buChar char="ü"/>
              <a:defRPr/>
            </a:pPr>
            <a:r>
              <a:rPr lang="en-GB" sz="2000" dirty="0" err="1"/>
              <a:t>Regul</a:t>
            </a:r>
            <a:r>
              <a:rPr lang="sr-Latn-RS" sz="2000" dirty="0" err="1"/>
              <a:t>isana</a:t>
            </a:r>
            <a:r>
              <a:rPr lang="sr-Latn-RS" sz="2000" dirty="0"/>
              <a:t> roba</a:t>
            </a:r>
            <a:endParaRPr lang="en-GB" sz="2000" dirty="0"/>
          </a:p>
        </p:txBody>
      </p:sp>
    </p:spTree>
    <p:extLst>
      <p:ext uri="{BB962C8B-B14F-4D97-AF65-F5344CB8AC3E}">
        <p14:creationId xmlns:p14="http://schemas.microsoft.com/office/powerpoint/2010/main" val="7505004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err="1"/>
              <a:t>Saradnja</a:t>
            </a:r>
            <a:r>
              <a:rPr lang="en-GB" altLang="sr-Latn-RS" sz="3200" b="1" dirty="0"/>
              <a:t> </a:t>
            </a:r>
            <a:r>
              <a:rPr lang="en-GB" altLang="sr-Latn-RS" sz="3200" b="1" dirty="0" err="1"/>
              <a:t>sa</a:t>
            </a:r>
            <a:r>
              <a:rPr lang="en-GB" altLang="sr-Latn-RS" sz="3200" b="1" dirty="0"/>
              <a:t> </a:t>
            </a:r>
            <a:r>
              <a:rPr lang="en-GB" altLang="sr-Latn-RS" sz="3200" b="1" dirty="0" err="1"/>
              <a:t>inostranim</a:t>
            </a:r>
            <a:r>
              <a:rPr lang="en-GB" altLang="sr-Latn-RS" sz="3200" b="1" dirty="0"/>
              <a:t> </a:t>
            </a:r>
            <a:r>
              <a:rPr lang="en-GB" altLang="sr-Latn-RS" sz="3200" b="1" dirty="0" err="1"/>
              <a:t>davaocima</a:t>
            </a:r>
            <a:r>
              <a:rPr lang="en-GB" altLang="sr-Latn-RS" sz="3200" b="1" dirty="0"/>
              <a:t> </a:t>
            </a:r>
            <a:r>
              <a:rPr lang="en-GB" altLang="sr-Latn-RS" sz="3200" b="1" dirty="0" err="1"/>
              <a:t>usluga</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37077"/>
            <a:ext cx="4483478" cy="5509200"/>
          </a:xfrm>
          <a:prstGeom prst="rect">
            <a:avLst/>
          </a:prstGeom>
        </p:spPr>
        <p:txBody>
          <a:bodyPr wrap="square">
            <a:spAutoFit/>
          </a:bodyPr>
          <a:lstStyle/>
          <a:p>
            <a:pPr marL="342900" indent="-342900" algn="just">
              <a:buFont typeface="Wingdings" pitchFamily="2" charset="2"/>
              <a:buChar char="ü"/>
              <a:defRPr/>
            </a:pPr>
            <a:r>
              <a:rPr lang="sr-Latn-RS" sz="2200" dirty="0"/>
              <a:t>Izazovi</a:t>
            </a:r>
            <a:r>
              <a:rPr lang="en-US" sz="2200" dirty="0"/>
              <a:t>:</a:t>
            </a:r>
          </a:p>
          <a:p>
            <a:pPr marL="800100" lvl="1" indent="-342900" algn="just">
              <a:buFont typeface="Wingdings" pitchFamily="2" charset="2"/>
              <a:buChar char="ü"/>
              <a:defRPr/>
            </a:pPr>
            <a:r>
              <a:rPr lang="sr-Latn-RS" sz="2200" dirty="0"/>
              <a:t>Različite vrste povreda u vezi sa sadržajem imaju različite zahteve u pogledu izveštavanja i dokumentovanja </a:t>
            </a:r>
            <a:r>
              <a:rPr lang="en-US" sz="2200" dirty="0"/>
              <a:t>requirements </a:t>
            </a:r>
          </a:p>
          <a:p>
            <a:pPr marL="800100" lvl="1" indent="-342900" algn="just">
              <a:buFont typeface="Wingdings" pitchFamily="2" charset="2"/>
              <a:buChar char="ü"/>
              <a:defRPr/>
            </a:pPr>
            <a:r>
              <a:rPr lang="sr-Latn-RS" sz="2200" dirty="0"/>
              <a:t>D</a:t>
            </a:r>
            <a:r>
              <a:rPr lang="en-US" sz="2200" dirty="0" err="1"/>
              <a:t>avaoci</a:t>
            </a:r>
            <a:r>
              <a:rPr lang="en-US" sz="2200" dirty="0"/>
              <a:t> </a:t>
            </a:r>
            <a:r>
              <a:rPr lang="en-US" sz="2200" dirty="0" err="1"/>
              <a:t>usluga</a:t>
            </a:r>
            <a:r>
              <a:rPr lang="en-US" sz="2200" dirty="0"/>
              <a:t> </a:t>
            </a:r>
            <a:r>
              <a:rPr lang="sr-Latn-RS" sz="2200" dirty="0"/>
              <a:t>su obavezani zahtevima iz domaćih zakona da štite slobodu govora </a:t>
            </a:r>
            <a:r>
              <a:rPr lang="en-US" sz="2200" dirty="0"/>
              <a:t>(</a:t>
            </a:r>
            <a:r>
              <a:rPr lang="en-US" sz="2200" dirty="0" err="1"/>
              <a:t>npr</a:t>
            </a:r>
            <a:r>
              <a:rPr lang="en-US" sz="2200" dirty="0"/>
              <a:t>. </a:t>
            </a:r>
            <a:r>
              <a:rPr lang="sr-Latn-RS" sz="2200" dirty="0"/>
              <a:t>Prvi amandman u SAD</a:t>
            </a:r>
            <a:r>
              <a:rPr lang="en-US" sz="2200" dirty="0"/>
              <a:t>)</a:t>
            </a:r>
          </a:p>
          <a:p>
            <a:pPr marL="800100" lvl="1" indent="-342900" algn="just">
              <a:buFont typeface="Wingdings" pitchFamily="2" charset="2"/>
              <a:buChar char="ü"/>
              <a:defRPr/>
            </a:pPr>
            <a:r>
              <a:rPr lang="sr-Latn-RS" sz="2200" dirty="0"/>
              <a:t>Obuhvat domaćeg zakona je nekad nekompatibilan sa uslovima pružanja usluga</a:t>
            </a:r>
            <a:r>
              <a:rPr lang="en-US" sz="2200" dirty="0"/>
              <a:t> </a:t>
            </a:r>
            <a:r>
              <a:rPr lang="sr-Latn-RS" sz="2200" dirty="0"/>
              <a:t>platforme</a:t>
            </a:r>
            <a:endParaRPr lang="en-US" sz="2200" dirty="0"/>
          </a:p>
        </p:txBody>
      </p:sp>
      <p:sp>
        <p:nvSpPr>
          <p:cNvPr id="6" name="Rectangle 5">
            <a:extLst>
              <a:ext uri="{FF2B5EF4-FFF2-40B4-BE49-F238E27FC236}">
                <a16:creationId xmlns:a16="http://schemas.microsoft.com/office/drawing/2014/main" id="{4F84165C-D7D1-4222-AF8E-6B601AC28A8A}"/>
              </a:ext>
            </a:extLst>
          </p:cNvPr>
          <p:cNvSpPr/>
          <p:nvPr/>
        </p:nvSpPr>
        <p:spPr>
          <a:xfrm>
            <a:off x="4660522" y="979435"/>
            <a:ext cx="4394956" cy="5693866"/>
          </a:xfrm>
          <a:prstGeom prst="rect">
            <a:avLst/>
          </a:prstGeom>
        </p:spPr>
        <p:txBody>
          <a:bodyPr wrap="square">
            <a:spAutoFit/>
          </a:bodyPr>
          <a:lstStyle/>
          <a:p>
            <a:pPr marL="342900" indent="-342900" algn="just">
              <a:buFont typeface="Wingdings" pitchFamily="2" charset="2"/>
              <a:buChar char="ü"/>
              <a:defRPr/>
            </a:pPr>
            <a:r>
              <a:rPr lang="sr-Latn-RS" sz="2200" dirty="0"/>
              <a:t>Šta dobro funkcioniše</a:t>
            </a:r>
            <a:r>
              <a:rPr lang="en-GB" sz="2200" dirty="0"/>
              <a:t>:</a:t>
            </a:r>
          </a:p>
          <a:p>
            <a:pPr marL="800100" lvl="1" indent="-342900" algn="just">
              <a:buFont typeface="Wingdings" pitchFamily="2" charset="2"/>
              <a:buChar char="ü"/>
              <a:defRPr/>
            </a:pPr>
            <a:r>
              <a:rPr lang="sr-Latn-RS" sz="2000" dirty="0"/>
              <a:t>Razumevanje i kreativno korišćenje uslova pružanja usluga </a:t>
            </a:r>
            <a:r>
              <a:rPr lang="en-GB" sz="2000" dirty="0" err="1"/>
              <a:t>dava</a:t>
            </a:r>
            <a:r>
              <a:rPr lang="sr-Latn-RS" sz="2000" dirty="0"/>
              <a:t>o</a:t>
            </a:r>
            <a:r>
              <a:rPr lang="en-GB" sz="2000" dirty="0"/>
              <a:t>c</a:t>
            </a:r>
            <a:r>
              <a:rPr lang="sr-Latn-RS" sz="2000" dirty="0"/>
              <a:t>a</a:t>
            </a:r>
            <a:r>
              <a:rPr lang="en-GB" sz="2000" dirty="0"/>
              <a:t> </a:t>
            </a:r>
            <a:r>
              <a:rPr lang="en-GB" sz="2000" dirty="0" err="1"/>
              <a:t>usluge</a:t>
            </a:r>
            <a:endParaRPr lang="en-GB" sz="2000" dirty="0"/>
          </a:p>
          <a:p>
            <a:pPr marL="800100" lvl="1" indent="-342900" algn="just">
              <a:buFont typeface="Wingdings" pitchFamily="2" charset="2"/>
              <a:buChar char="ü"/>
              <a:defRPr/>
            </a:pPr>
            <a:r>
              <a:rPr lang="sr-Latn-RS" sz="2000" dirty="0"/>
              <a:t>Pridruživanje okvirima za </a:t>
            </a:r>
            <a:r>
              <a:rPr lang="en-GB" sz="2000" dirty="0" err="1"/>
              <a:t>međunarodn</a:t>
            </a:r>
            <a:r>
              <a:rPr lang="sr-Latn-RS" sz="2000" dirty="0"/>
              <a:t>u</a:t>
            </a:r>
            <a:r>
              <a:rPr lang="en-GB" sz="2000" dirty="0"/>
              <a:t> </a:t>
            </a:r>
            <a:r>
              <a:rPr lang="en-GB" sz="2000" dirty="0" err="1"/>
              <a:t>saradnj</a:t>
            </a:r>
            <a:r>
              <a:rPr lang="sr-Latn-RS" sz="2000" dirty="0"/>
              <a:t>u</a:t>
            </a:r>
            <a:r>
              <a:rPr lang="en-GB" sz="2000" dirty="0"/>
              <a:t> </a:t>
            </a:r>
            <a:r>
              <a:rPr lang="sr-Latn-RS" sz="2000" dirty="0"/>
              <a:t>kao što je</a:t>
            </a:r>
            <a:r>
              <a:rPr lang="en-GB" sz="2000" dirty="0"/>
              <a:t> </a:t>
            </a:r>
            <a:r>
              <a:rPr lang="en-GB" sz="2000" dirty="0" err="1"/>
              <a:t>Budimpeštanska</a:t>
            </a:r>
            <a:r>
              <a:rPr lang="en-GB" sz="2000" dirty="0"/>
              <a:t> </a:t>
            </a:r>
            <a:r>
              <a:rPr lang="en-GB" sz="2000" dirty="0" err="1"/>
              <a:t>konvencija</a:t>
            </a:r>
            <a:r>
              <a:rPr lang="en-GB" sz="2000" dirty="0"/>
              <a:t> </a:t>
            </a:r>
          </a:p>
          <a:p>
            <a:pPr marL="800100" lvl="1" indent="-342900" algn="just">
              <a:buFont typeface="Wingdings" pitchFamily="2" charset="2"/>
              <a:buChar char="ü"/>
              <a:defRPr/>
            </a:pPr>
            <a:r>
              <a:rPr lang="en-GB" sz="2000" dirty="0"/>
              <a:t>Po</a:t>
            </a:r>
            <a:r>
              <a:rPr lang="sr-Latn-RS" sz="2000" dirty="0"/>
              <a:t>z</a:t>
            </a:r>
            <a:r>
              <a:rPr lang="en-GB" sz="2000" dirty="0" err="1"/>
              <a:t>itiv</a:t>
            </a:r>
            <a:r>
              <a:rPr lang="sr-Latn-RS" sz="2000" dirty="0"/>
              <a:t>na</a:t>
            </a:r>
            <a:r>
              <a:rPr lang="en-GB" sz="2000" dirty="0"/>
              <a:t> </a:t>
            </a:r>
            <a:r>
              <a:rPr lang="en-GB" sz="2000" dirty="0" err="1"/>
              <a:t>saradnja</a:t>
            </a:r>
            <a:r>
              <a:rPr lang="en-GB" sz="2000" dirty="0"/>
              <a:t> </a:t>
            </a:r>
            <a:r>
              <a:rPr lang="sr-Latn-RS" sz="2000" dirty="0"/>
              <a:t>sa</a:t>
            </a:r>
            <a:r>
              <a:rPr lang="en-GB" sz="2000" dirty="0"/>
              <a:t> </a:t>
            </a:r>
            <a:r>
              <a:rPr lang="en-GB" sz="2000" dirty="0" err="1"/>
              <a:t>davaoci</a:t>
            </a:r>
            <a:r>
              <a:rPr lang="sr-Latn-RS" sz="2000" dirty="0"/>
              <a:t>ma</a:t>
            </a:r>
            <a:r>
              <a:rPr lang="en-GB" sz="2000" dirty="0"/>
              <a:t> </a:t>
            </a:r>
            <a:r>
              <a:rPr lang="en-GB" sz="2000" dirty="0" err="1"/>
              <a:t>usluga</a:t>
            </a:r>
            <a:endParaRPr lang="en-GB" sz="2000" dirty="0"/>
          </a:p>
          <a:p>
            <a:pPr marL="800100" lvl="1" indent="-342900" algn="just">
              <a:buFont typeface="Wingdings" pitchFamily="2" charset="2"/>
              <a:buChar char="ü"/>
              <a:defRPr/>
            </a:pPr>
            <a:endParaRPr lang="en-GB" sz="2000" dirty="0"/>
          </a:p>
          <a:p>
            <a:pPr marL="342900" indent="-342900" algn="just">
              <a:buFont typeface="Wingdings" pitchFamily="2" charset="2"/>
              <a:buChar char="ü"/>
              <a:defRPr/>
            </a:pPr>
            <a:r>
              <a:rPr lang="sr-Latn-RS" sz="2200" dirty="0"/>
              <a:t>Šta ne funkcioniše dobro</a:t>
            </a:r>
            <a:r>
              <a:rPr lang="en-GB" sz="2200" dirty="0"/>
              <a:t>:</a:t>
            </a:r>
          </a:p>
          <a:p>
            <a:pPr marL="800100" lvl="1" indent="-342900" algn="just">
              <a:buFont typeface="Wingdings" pitchFamily="2" charset="2"/>
              <a:buChar char="ü"/>
              <a:defRPr/>
            </a:pPr>
            <a:r>
              <a:rPr lang="sr-Latn-RS" sz="2000" dirty="0"/>
              <a:t>Strogi domaći zakoni za blokiranje sadržaja</a:t>
            </a:r>
            <a:endParaRPr lang="en-GB" sz="2000" dirty="0"/>
          </a:p>
          <a:p>
            <a:pPr marL="800100" lvl="1" indent="-342900" algn="just">
              <a:buFont typeface="Wingdings" pitchFamily="2" charset="2"/>
              <a:buChar char="ü"/>
              <a:defRPr/>
            </a:pPr>
            <a:r>
              <a:rPr lang="en-GB" sz="2000" dirty="0" err="1"/>
              <a:t>Bloki</a:t>
            </a:r>
            <a:r>
              <a:rPr lang="sr-Latn-RS" sz="2000" dirty="0" err="1"/>
              <a:t>ranje</a:t>
            </a:r>
            <a:r>
              <a:rPr lang="en-GB" sz="2000" dirty="0"/>
              <a:t> </a:t>
            </a:r>
            <a:r>
              <a:rPr lang="en-GB" sz="2000" dirty="0" err="1"/>
              <a:t>uslug</a:t>
            </a:r>
            <a:r>
              <a:rPr lang="sr-Latn-RS" sz="2000" dirty="0"/>
              <a:t>a</a:t>
            </a:r>
            <a:endParaRPr lang="en-GB" sz="2000" dirty="0"/>
          </a:p>
          <a:p>
            <a:pPr marL="800100" lvl="1" indent="-342900" algn="just">
              <a:buFont typeface="Wingdings" pitchFamily="2" charset="2"/>
              <a:buChar char="ü"/>
              <a:defRPr/>
            </a:pPr>
            <a:r>
              <a:rPr lang="sr-Latn-RS" sz="2000" dirty="0"/>
              <a:t>Degradiranje</a:t>
            </a:r>
            <a:r>
              <a:rPr lang="en-GB" sz="2000" dirty="0"/>
              <a:t> </a:t>
            </a:r>
            <a:r>
              <a:rPr lang="en-GB" sz="2000" dirty="0" err="1"/>
              <a:t>usluge</a:t>
            </a:r>
            <a:endParaRPr lang="en-GB" sz="2000" dirty="0"/>
          </a:p>
          <a:p>
            <a:pPr marL="800100" lvl="1" indent="-342900" algn="just">
              <a:buFont typeface="Wingdings" pitchFamily="2" charset="2"/>
              <a:buChar char="ü"/>
              <a:defRPr/>
            </a:pPr>
            <a:r>
              <a:rPr lang="sr-Latn-RS" sz="2000" dirty="0"/>
              <a:t>Represivan pristup </a:t>
            </a:r>
            <a:r>
              <a:rPr lang="en-GB" sz="2000" dirty="0" err="1"/>
              <a:t>davaoci</a:t>
            </a:r>
            <a:r>
              <a:rPr lang="sr-Latn-RS" sz="2000" dirty="0"/>
              <a:t>ma</a:t>
            </a:r>
            <a:r>
              <a:rPr lang="en-GB" sz="2000" dirty="0"/>
              <a:t> </a:t>
            </a:r>
            <a:r>
              <a:rPr lang="en-GB" sz="2000" dirty="0" err="1"/>
              <a:t>usluga</a:t>
            </a:r>
            <a:r>
              <a:rPr lang="en-GB" sz="2000" dirty="0"/>
              <a:t> </a:t>
            </a:r>
          </a:p>
        </p:txBody>
      </p:sp>
    </p:spTree>
    <p:extLst>
      <p:ext uri="{BB962C8B-B14F-4D97-AF65-F5344CB8AC3E}">
        <p14:creationId xmlns:p14="http://schemas.microsoft.com/office/powerpoint/2010/main" val="218812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Specijalizovani</a:t>
            </a:r>
            <a:r>
              <a:rPr lang="en-GB" sz="3200" b="1" dirty="0">
                <a:solidFill>
                  <a:schemeClr val="bg1"/>
                </a:solidFill>
              </a:rPr>
              <a:t> </a:t>
            </a:r>
            <a:r>
              <a:rPr lang="en-GB" sz="3200" b="1" dirty="0" err="1">
                <a:solidFill>
                  <a:schemeClr val="bg1"/>
                </a:solidFill>
              </a:rPr>
              <a:t>pravosudni</a:t>
            </a:r>
            <a:r>
              <a:rPr lang="en-GB" sz="3200" b="1" dirty="0">
                <a:solidFill>
                  <a:schemeClr val="bg1"/>
                </a:solidFill>
              </a:rPr>
              <a:t> </a:t>
            </a:r>
            <a:r>
              <a:rPr lang="en-GB" sz="3200" b="1" dirty="0" err="1">
                <a:solidFill>
                  <a:schemeClr val="bg1"/>
                </a:solidFill>
              </a:rPr>
              <a:t>kurs</a:t>
            </a:r>
            <a:br>
              <a:rPr lang="sr-Latn-RS" sz="3200" b="1" dirty="0">
                <a:solidFill>
                  <a:schemeClr val="bg1"/>
                </a:solidFill>
              </a:rPr>
            </a:br>
            <a:r>
              <a:rPr lang="en-GB" sz="3200" b="1" dirty="0">
                <a:solidFill>
                  <a:schemeClr val="bg1"/>
                </a:solidFill>
              </a:rPr>
              <a:t> o </a:t>
            </a:r>
            <a:r>
              <a:rPr lang="en-GB" sz="3200" b="1" dirty="0" err="1">
                <a:solidFill>
                  <a:schemeClr val="bg1"/>
                </a:solidFill>
              </a:rPr>
              <a:t>međunarodnoj</a:t>
            </a:r>
            <a:r>
              <a:rPr lang="en-GB" sz="3200" b="1" dirty="0">
                <a:solidFill>
                  <a:schemeClr val="bg1"/>
                </a:solidFill>
              </a:rPr>
              <a:t> </a:t>
            </a:r>
            <a:r>
              <a:rPr lang="en-GB" sz="3200" b="1" dirty="0" err="1">
                <a:solidFill>
                  <a:schemeClr val="bg1"/>
                </a:solidFill>
              </a:rPr>
              <a:t>saradnji</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
        <p:nvSpPr>
          <p:cNvPr id="12" name="TextBox 11">
            <a:extLst>
              <a:ext uri="{FF2B5EF4-FFF2-40B4-BE49-F238E27FC236}">
                <a16:creationId xmlns:a16="http://schemas.microsoft.com/office/drawing/2014/main" id="{0C4316BA-7271-4CA7-A014-3D121E0E30CA}"/>
              </a:ext>
            </a:extLst>
          </p:cNvPr>
          <p:cNvSpPr txBox="1"/>
          <p:nvPr/>
        </p:nvSpPr>
        <p:spPr>
          <a:xfrm flipH="1">
            <a:off x="3826104" y="5119948"/>
            <a:ext cx="1788963" cy="523220"/>
          </a:xfrm>
          <a:prstGeom prst="rect">
            <a:avLst/>
          </a:prstGeom>
          <a:noFill/>
        </p:spPr>
        <p:txBody>
          <a:bodyPr wrap="square" rtlCol="0">
            <a:spAutoFit/>
          </a:bodyPr>
          <a:lstStyle/>
          <a:p>
            <a:r>
              <a:rPr lang="sr-Latn-RS" sz="2800" b="1" dirty="0"/>
              <a:t>PITANJA</a:t>
            </a:r>
          </a:p>
        </p:txBody>
      </p:sp>
    </p:spTree>
    <p:extLst>
      <p:ext uri="{BB962C8B-B14F-4D97-AF65-F5344CB8AC3E}">
        <p14:creationId xmlns:p14="http://schemas.microsoft.com/office/powerpoint/2010/main" val="1826700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Specijalizovani</a:t>
            </a:r>
            <a:r>
              <a:rPr lang="en-GB" sz="3200" b="1" dirty="0">
                <a:solidFill>
                  <a:schemeClr val="bg1"/>
                </a:solidFill>
              </a:rPr>
              <a:t> </a:t>
            </a:r>
            <a:r>
              <a:rPr lang="en-GB" sz="3200" b="1" dirty="0" err="1">
                <a:solidFill>
                  <a:schemeClr val="bg1"/>
                </a:solidFill>
              </a:rPr>
              <a:t>pravosudni</a:t>
            </a:r>
            <a:r>
              <a:rPr lang="en-GB" sz="3200" b="1" dirty="0">
                <a:solidFill>
                  <a:schemeClr val="bg1"/>
                </a:solidFill>
              </a:rPr>
              <a:t> </a:t>
            </a:r>
            <a:r>
              <a:rPr lang="en-GB" sz="3200" b="1" dirty="0" err="1">
                <a:solidFill>
                  <a:schemeClr val="bg1"/>
                </a:solidFill>
              </a:rPr>
              <a:t>kurs</a:t>
            </a:r>
            <a:br>
              <a:rPr lang="sr-Latn-RS" sz="3200" b="1" dirty="0">
                <a:solidFill>
                  <a:schemeClr val="bg1"/>
                </a:solidFill>
              </a:rPr>
            </a:br>
            <a:r>
              <a:rPr lang="en-GB" sz="3200" b="1" dirty="0">
                <a:solidFill>
                  <a:schemeClr val="bg1"/>
                </a:solidFill>
              </a:rPr>
              <a:t> o </a:t>
            </a:r>
            <a:r>
              <a:rPr lang="en-GB" sz="3200" b="1" dirty="0" err="1">
                <a:solidFill>
                  <a:schemeClr val="bg1"/>
                </a:solidFill>
              </a:rPr>
              <a:t>međunarodnoj</a:t>
            </a:r>
            <a:r>
              <a:rPr lang="en-GB" sz="3200" b="1" dirty="0">
                <a:solidFill>
                  <a:schemeClr val="bg1"/>
                </a:solidFill>
              </a:rPr>
              <a:t> </a:t>
            </a:r>
            <a:r>
              <a:rPr lang="en-GB" sz="3200" b="1" dirty="0" err="1">
                <a:solidFill>
                  <a:schemeClr val="bg1"/>
                </a:solidFill>
              </a:rPr>
              <a:t>saradnji</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668149"/>
          </a:xfrm>
          <a:prstGeom prst="rect">
            <a:avLst/>
          </a:prstGeom>
        </p:spPr>
        <p:txBody>
          <a:bodyPr wrap="square">
            <a:spAutoFit/>
          </a:bodyPr>
          <a:lstStyle/>
          <a:p>
            <a:pPr algn="ctr" eaLnBrk="1" hangingPunct="1">
              <a:lnSpc>
                <a:spcPct val="80000"/>
              </a:lnSpc>
            </a:pPr>
            <a:r>
              <a:rPr lang="en-GB" sz="3200" b="1" dirty="0">
                <a:ea typeface="ＭＳ Ｐゴシック" charset="0"/>
                <a:cs typeface="ＭＳ Ｐゴシック" charset="0"/>
              </a:rPr>
              <a:t>V deo</a:t>
            </a:r>
          </a:p>
          <a:p>
            <a:pPr algn="ctr">
              <a:lnSpc>
                <a:spcPct val="80000"/>
              </a:lnSpc>
            </a:pPr>
            <a:br>
              <a:rPr lang="en-GB" sz="3200" b="1" dirty="0">
                <a:ea typeface="ＭＳ Ｐゴシック" charset="0"/>
                <a:cs typeface="ＭＳ Ｐゴシック" charset="0"/>
              </a:rPr>
            </a:br>
            <a:r>
              <a:rPr lang="en-GB" sz="3200" b="1" dirty="0" err="1"/>
              <a:t>Studija</a:t>
            </a:r>
            <a:r>
              <a:rPr lang="en-GB" sz="3200" b="1" dirty="0"/>
              <a:t> </a:t>
            </a:r>
            <a:r>
              <a:rPr lang="en-GB" sz="3200" b="1" dirty="0" err="1"/>
              <a:t>slučaja</a:t>
            </a:r>
            <a:r>
              <a:rPr lang="en-GB" sz="3200" b="1" dirty="0"/>
              <a:t> </a:t>
            </a:r>
          </a:p>
          <a:p>
            <a:pPr algn="ctr">
              <a:lnSpc>
                <a:spcPct val="80000"/>
              </a:lnSpc>
            </a:pPr>
            <a:endParaRPr lang="en-GB" sz="3200" b="1" dirty="0"/>
          </a:p>
        </p:txBody>
      </p:sp>
    </p:spTree>
    <p:extLst>
      <p:ext uri="{BB962C8B-B14F-4D97-AF65-F5344CB8AC3E}">
        <p14:creationId xmlns:p14="http://schemas.microsoft.com/office/powerpoint/2010/main" val="4113070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err="1"/>
              <a:t>Studija</a:t>
            </a:r>
            <a:r>
              <a:rPr lang="en-GB" sz="3200" b="1" dirty="0"/>
              <a:t> </a:t>
            </a:r>
            <a:r>
              <a:rPr lang="en-GB" sz="3200" b="1" dirty="0" err="1"/>
              <a:t>slučaja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064938" y="1394294"/>
            <a:ext cx="6018842" cy="461665"/>
          </a:xfrm>
          <a:prstGeom prst="rect">
            <a:avLst/>
          </a:prstGeom>
        </p:spPr>
        <p:txBody>
          <a:bodyPr wrap="square">
            <a:spAutoFit/>
          </a:bodyPr>
          <a:lstStyle/>
          <a:p>
            <a:pPr marL="1166813" algn="ctr"/>
            <a:r>
              <a:rPr lang="sr-Latn-RS" sz="2400" b="1" dirty="0"/>
              <a:t>Slučaj</a:t>
            </a:r>
            <a:endParaRPr lang="en-GB" altLang="en-US" sz="2200"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66BF27A-2AAB-E04A-B095-C987B57F8CB2}"/>
              </a:ext>
            </a:extLst>
          </p:cNvPr>
          <p:cNvSpPr/>
          <p:nvPr/>
        </p:nvSpPr>
        <p:spPr>
          <a:xfrm>
            <a:off x="564204" y="1828801"/>
            <a:ext cx="8101494" cy="4493538"/>
          </a:xfrm>
          <a:prstGeom prst="rect">
            <a:avLst/>
          </a:prstGeom>
        </p:spPr>
        <p:txBody>
          <a:bodyPr wrap="square">
            <a:spAutoFit/>
          </a:bodyPr>
          <a:lstStyle/>
          <a:p>
            <a:pPr algn="just"/>
            <a:r>
              <a:rPr lang="en-US" sz="2200" dirty="0"/>
              <a:t>Esmeralda </a:t>
            </a:r>
            <a:r>
              <a:rPr lang="en-US" sz="2200" dirty="0" err="1"/>
              <a:t>Hapsberg</a:t>
            </a:r>
            <a:r>
              <a:rPr lang="en-US" sz="2200" dirty="0"/>
              <a:t> </a:t>
            </a:r>
            <a:r>
              <a:rPr lang="sr-Latn-RS" sz="2200" dirty="0"/>
              <a:t>je</a:t>
            </a:r>
            <a:r>
              <a:rPr lang="en-US" sz="2200" dirty="0"/>
              <a:t> 13</a:t>
            </a:r>
            <a:r>
              <a:rPr lang="sr-Latn-RS" sz="2200" dirty="0"/>
              <a:t>-godišnja devojčica, koja boravi u vašoj zemlji</a:t>
            </a:r>
            <a:r>
              <a:rPr lang="en-US" sz="2200" dirty="0"/>
              <a:t>. </a:t>
            </a:r>
            <a:r>
              <a:rPr lang="sr-Latn-RS" sz="2200" dirty="0"/>
              <a:t>Njeni roditelji su se vratili kući pre dva sata i otkrili da je nestala</a:t>
            </a:r>
            <a:r>
              <a:rPr lang="en-US" sz="2200" dirty="0"/>
              <a:t>. </a:t>
            </a:r>
            <a:r>
              <a:rPr lang="sr-Latn-RS" sz="2200" dirty="0"/>
              <a:t>Svojim roditeljima je ostavila poruku da se ne brinu, pošto ide da se nađe sa drugom, </a:t>
            </a:r>
            <a:r>
              <a:rPr lang="sr-Latn-RS" sz="2200" dirty="0" err="1"/>
              <a:t>Artijem</a:t>
            </a:r>
            <a:r>
              <a:rPr lang="sr-Latn-RS" sz="2200" dirty="0"/>
              <a:t>, koga je upoznala na internetu i da će se kasnije vratiti kući</a:t>
            </a:r>
            <a:r>
              <a:rPr lang="en-US" sz="2200" dirty="0"/>
              <a:t>. </a:t>
            </a:r>
            <a:r>
              <a:rPr lang="sr-Latn-RS" sz="2200" dirty="0"/>
              <a:t>Njen otac, Denis, koji je konsultant za</a:t>
            </a:r>
            <a:r>
              <a:rPr lang="en-US" sz="2200" dirty="0"/>
              <a:t> IT</a:t>
            </a:r>
            <a:r>
              <a:rPr lang="sr-Latn-RS" sz="2200" dirty="0"/>
              <a:t>,</a:t>
            </a:r>
            <a:r>
              <a:rPr lang="en-US" sz="2200" dirty="0"/>
              <a:t> </a:t>
            </a:r>
            <a:r>
              <a:rPr lang="sr-Latn-RS" sz="2200" dirty="0"/>
              <a:t>je pristupio njenom računaru i video niz imejlova koji ukazuju na to da je bila „zavođena“ (</a:t>
            </a:r>
            <a:r>
              <a:rPr lang="sr-Latn-RS" sz="2200" i="1" dirty="0" err="1"/>
              <a:t>groomed</a:t>
            </a:r>
            <a:r>
              <a:rPr lang="sr-Latn-RS" sz="2200" dirty="0"/>
              <a:t>), i da očekuje susret na kome će doći do seksualnog odnosa sa osobom sa kojom je komunicirala</a:t>
            </a:r>
            <a:r>
              <a:rPr lang="en-US" sz="2200" dirty="0"/>
              <a:t>.</a:t>
            </a:r>
            <a:r>
              <a:rPr lang="sr-Latn-RS" sz="2200" dirty="0"/>
              <a:t>Imejl adresa koju je ta osoba koristila je </a:t>
            </a:r>
            <a:r>
              <a:rPr lang="en-US" sz="2200" b="1" dirty="0">
                <a:hlinkClick r:id="rId4"/>
              </a:rPr>
              <a:t>artygoldberg@icloud.com</a:t>
            </a:r>
            <a:r>
              <a:rPr lang="en-US" sz="2200" dirty="0"/>
              <a:t> Den</a:t>
            </a:r>
            <a:r>
              <a:rPr lang="sr-Latn-RS" sz="2200" dirty="0"/>
              <a:t>i</a:t>
            </a:r>
            <a:r>
              <a:rPr lang="en-US" sz="2200" dirty="0"/>
              <a:t>s</a:t>
            </a:r>
            <a:r>
              <a:rPr lang="sr-Latn-RS" sz="2200" dirty="0"/>
              <a:t> je takođe proverio Fejsbuk nalog svoje ćerke i video da ona komunicira sa </a:t>
            </a:r>
            <a:r>
              <a:rPr lang="en-US" sz="2200" dirty="0"/>
              <a:t>Art</a:t>
            </a:r>
            <a:r>
              <a:rPr lang="sr-Latn-RS" sz="2200" dirty="0" err="1"/>
              <a:t>ijem</a:t>
            </a:r>
            <a:r>
              <a:rPr lang="sr-Latn-RS" sz="2200" dirty="0"/>
              <a:t> koji na Fejsbuku koristi ime </a:t>
            </a:r>
            <a:r>
              <a:rPr lang="en-US" sz="2200" b="1" dirty="0" err="1"/>
              <a:t>grebdlogytra</a:t>
            </a:r>
            <a:r>
              <a:rPr lang="en-US" sz="2200" dirty="0"/>
              <a:t>.</a:t>
            </a:r>
            <a:endParaRPr lang="en-GB" sz="2200" dirty="0"/>
          </a:p>
        </p:txBody>
      </p:sp>
    </p:spTree>
    <p:extLst>
      <p:ext uri="{BB962C8B-B14F-4D97-AF65-F5344CB8AC3E}">
        <p14:creationId xmlns:p14="http://schemas.microsoft.com/office/powerpoint/2010/main" val="937206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err="1"/>
              <a:t>Studija</a:t>
            </a:r>
            <a:r>
              <a:rPr lang="en-GB" sz="3200" b="1" dirty="0"/>
              <a:t> </a:t>
            </a:r>
            <a:r>
              <a:rPr lang="en-GB" sz="3200" b="1" dirty="0" err="1"/>
              <a:t>slučaja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F66BF27A-2AAB-E04A-B095-C987B57F8CB2}"/>
              </a:ext>
            </a:extLst>
          </p:cNvPr>
          <p:cNvSpPr/>
          <p:nvPr/>
        </p:nvSpPr>
        <p:spPr>
          <a:xfrm>
            <a:off x="471268" y="1723149"/>
            <a:ext cx="8201464" cy="4493538"/>
          </a:xfrm>
          <a:prstGeom prst="rect">
            <a:avLst/>
          </a:prstGeom>
        </p:spPr>
        <p:txBody>
          <a:bodyPr wrap="square">
            <a:spAutoFit/>
          </a:bodyPr>
          <a:lstStyle/>
          <a:p>
            <a:pPr algn="just"/>
            <a:r>
              <a:rPr lang="sr-Latn-RS" sz="2200" dirty="0"/>
              <a:t>Otac je obavio pretragu na internetu i otkrio da je čovek po imenu</a:t>
            </a:r>
            <a:r>
              <a:rPr lang="en-US" sz="2200" dirty="0"/>
              <a:t> Art</a:t>
            </a:r>
            <a:r>
              <a:rPr lang="sr-Latn-RS" sz="2200" dirty="0"/>
              <a:t>i</a:t>
            </a:r>
            <a:r>
              <a:rPr lang="en-US" sz="2200" dirty="0"/>
              <a:t> Goldberg</a:t>
            </a:r>
            <a:r>
              <a:rPr lang="sr-Latn-RS" sz="2200" dirty="0"/>
              <a:t>, star</a:t>
            </a:r>
            <a:r>
              <a:rPr lang="en-US" sz="2200" dirty="0"/>
              <a:t> 45 </a:t>
            </a:r>
            <a:r>
              <a:rPr lang="sr-Latn-RS" sz="2200" dirty="0"/>
              <a:t>godina pre 12 godina bio osuđen na 10 godina zatvora zbog „onlajn zavođenja“ (</a:t>
            </a:r>
            <a:r>
              <a:rPr lang="sr-Latn-RS" sz="2200" i="1" dirty="0" err="1"/>
              <a:t>grooming</a:t>
            </a:r>
            <a:r>
              <a:rPr lang="sr-Latn-RS" sz="2200" dirty="0"/>
              <a:t>)</a:t>
            </a:r>
            <a:r>
              <a:rPr lang="en-US" sz="2200" dirty="0"/>
              <a:t>, </a:t>
            </a:r>
            <a:r>
              <a:rPr lang="sr-Latn-RS" sz="2200" dirty="0"/>
              <a:t>otmice, seksualnog zlostavljanja i ubistva iz nehata 12-godišnje</a:t>
            </a:r>
            <a:r>
              <a:rPr lang="en-US" sz="2200" dirty="0"/>
              <a:t>. </a:t>
            </a:r>
            <a:r>
              <a:rPr lang="sr-Latn-RS" sz="2200" dirty="0"/>
              <a:t>Slika na Fejsbuku profilu </a:t>
            </a:r>
            <a:r>
              <a:rPr lang="en-US" sz="2200" dirty="0"/>
              <a:t>(</a:t>
            </a:r>
            <a:r>
              <a:rPr lang="en-US" sz="2200" b="1" dirty="0" err="1"/>
              <a:t>grebdlogytra</a:t>
            </a:r>
            <a:r>
              <a:rPr lang="en-US" sz="2200" b="1" dirty="0"/>
              <a:t>)</a:t>
            </a:r>
            <a:r>
              <a:rPr lang="en-US" sz="2200" dirty="0"/>
              <a:t> </a:t>
            </a:r>
            <a:r>
              <a:rPr lang="sr-Latn-RS" sz="2200" dirty="0"/>
              <a:t>veoma mnogo liči na fotografiju </a:t>
            </a:r>
            <a:r>
              <a:rPr lang="sr-Latn-RS" sz="2200" dirty="0" err="1"/>
              <a:t>Goldberga</a:t>
            </a:r>
            <a:r>
              <a:rPr lang="sr-Latn-RS" sz="2200" dirty="0"/>
              <a:t> iz medija kada se pojavio pred sudom pre 12 godina</a:t>
            </a:r>
            <a:r>
              <a:rPr lang="en-US" sz="2200" dirty="0"/>
              <a:t>.</a:t>
            </a:r>
          </a:p>
          <a:p>
            <a:pPr algn="just"/>
            <a:endParaRPr lang="en-US" sz="2200" dirty="0"/>
          </a:p>
          <a:p>
            <a:pPr algn="just"/>
            <a:r>
              <a:rPr lang="en-US" sz="2200" dirty="0"/>
              <a:t>Den</a:t>
            </a:r>
            <a:r>
              <a:rPr lang="sr-Latn-RS" sz="2200" dirty="0"/>
              <a:t>i</a:t>
            </a:r>
            <a:r>
              <a:rPr lang="en-US" sz="2200" dirty="0"/>
              <a:t>s </a:t>
            </a:r>
            <a:r>
              <a:rPr lang="en-US" sz="2200" dirty="0" err="1"/>
              <a:t>i</a:t>
            </a:r>
            <a:r>
              <a:rPr lang="en-US" sz="2200" dirty="0"/>
              <a:t> </a:t>
            </a:r>
            <a:r>
              <a:rPr lang="sr-Latn-RS" sz="2200" dirty="0"/>
              <a:t>njegov supruga prijavljuju činjenice lokalnoj policiji. Inicijalna istraga otkriva da se </a:t>
            </a:r>
            <a:r>
              <a:rPr lang="en-US" sz="2200" dirty="0"/>
              <a:t>Goldberg</a:t>
            </a:r>
            <a:r>
              <a:rPr lang="sr-Latn-RS" sz="2200" dirty="0"/>
              <a:t>u izgubio svaki trag od kad je otpušten iz zatvora i da nema raspoloživih informacija koje bi bile od pomoći u pronalaženju njega</a:t>
            </a:r>
            <a:r>
              <a:rPr lang="en-US" sz="2200" dirty="0"/>
              <a:t> </a:t>
            </a:r>
            <a:r>
              <a:rPr lang="en-US" sz="2200" dirty="0" err="1"/>
              <a:t>i</a:t>
            </a:r>
            <a:r>
              <a:rPr lang="en-US" sz="2200" dirty="0"/>
              <a:t> </a:t>
            </a:r>
            <a:r>
              <a:rPr lang="en-US" sz="2200" dirty="0" err="1"/>
              <a:t>Esmareld</a:t>
            </a:r>
            <a:r>
              <a:rPr lang="sr-Latn-RS" sz="2200" dirty="0"/>
              <a:t>e</a:t>
            </a:r>
            <a:r>
              <a:rPr lang="en-US" sz="2200" dirty="0"/>
              <a:t>, </a:t>
            </a:r>
            <a:r>
              <a:rPr lang="sr-Latn-RS" sz="2200" dirty="0"/>
              <a:t>za koju se sada smatra da je sa njim</a:t>
            </a:r>
            <a:r>
              <a:rPr lang="en-US" sz="2200" dirty="0"/>
              <a:t>.</a:t>
            </a:r>
            <a:endParaRPr lang="en-GB" sz="2200" dirty="0"/>
          </a:p>
        </p:txBody>
      </p:sp>
      <p:sp>
        <p:nvSpPr>
          <p:cNvPr id="6" name="Rectangle 5">
            <a:extLst>
              <a:ext uri="{FF2B5EF4-FFF2-40B4-BE49-F238E27FC236}">
                <a16:creationId xmlns:a16="http://schemas.microsoft.com/office/drawing/2014/main" id="{CED3B601-B035-4E15-876F-C96907129BC6}"/>
              </a:ext>
            </a:extLst>
          </p:cNvPr>
          <p:cNvSpPr/>
          <p:nvPr/>
        </p:nvSpPr>
        <p:spPr>
          <a:xfrm>
            <a:off x="896262" y="1182996"/>
            <a:ext cx="6018842" cy="461665"/>
          </a:xfrm>
          <a:prstGeom prst="rect">
            <a:avLst/>
          </a:prstGeom>
        </p:spPr>
        <p:txBody>
          <a:bodyPr wrap="square">
            <a:spAutoFit/>
          </a:bodyPr>
          <a:lstStyle/>
          <a:p>
            <a:pPr marL="1166813" algn="ctr"/>
            <a:r>
              <a:rPr lang="sr-Latn-RS" sz="2400" b="1" dirty="0"/>
              <a:t>Slučaj</a:t>
            </a:r>
            <a:endParaRPr lang="en-GB" altLang="en-US"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48721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err="1"/>
              <a:t>Studija</a:t>
            </a:r>
            <a:r>
              <a:rPr lang="en-GB" sz="3200" b="1" dirty="0"/>
              <a:t> </a:t>
            </a:r>
            <a:r>
              <a:rPr lang="en-GB" sz="3200" b="1" dirty="0" err="1"/>
              <a:t>slučaja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F66BF27A-2AAB-E04A-B095-C987B57F8CB2}"/>
              </a:ext>
            </a:extLst>
          </p:cNvPr>
          <p:cNvSpPr/>
          <p:nvPr/>
        </p:nvSpPr>
        <p:spPr>
          <a:xfrm>
            <a:off x="471268" y="1723149"/>
            <a:ext cx="8201464" cy="4493538"/>
          </a:xfrm>
          <a:prstGeom prst="rect">
            <a:avLst/>
          </a:prstGeom>
        </p:spPr>
        <p:txBody>
          <a:bodyPr wrap="square">
            <a:spAutoFit/>
          </a:bodyPr>
          <a:lstStyle/>
          <a:p>
            <a:pPr marL="342900" indent="-342900">
              <a:buFont typeface="Wingdings" panose="05000000000000000000" pitchFamily="2" charset="2"/>
              <a:buChar char="Ø"/>
            </a:pPr>
            <a:r>
              <a:rPr lang="sr-Latn-RS" sz="2200" dirty="0"/>
              <a:t>Kako biste vi postupali sa dokazima na </a:t>
            </a:r>
            <a:r>
              <a:rPr lang="en-US" sz="2200" dirty="0" err="1"/>
              <a:t>Esmereld</a:t>
            </a:r>
            <a:r>
              <a:rPr lang="sr-Latn-RS" sz="2200" dirty="0"/>
              <a:t>inom</a:t>
            </a:r>
            <a:r>
              <a:rPr lang="en-US" sz="2200" dirty="0"/>
              <a:t> laptop</a:t>
            </a:r>
            <a:r>
              <a:rPr lang="sr-Latn-RS" sz="2200" dirty="0"/>
              <a:t>u</a:t>
            </a:r>
            <a:r>
              <a:rPr lang="en-US" sz="2200" dirty="0"/>
              <a:t>?</a:t>
            </a:r>
          </a:p>
          <a:p>
            <a:pPr marL="342900" indent="-342900">
              <a:buFont typeface="Wingdings" panose="05000000000000000000" pitchFamily="2" charset="2"/>
              <a:buChar char="Ø"/>
            </a:pPr>
            <a:endParaRPr lang="en-US" sz="2200" dirty="0"/>
          </a:p>
          <a:p>
            <a:pPr marL="342900" indent="-342900">
              <a:buFont typeface="Wingdings" panose="05000000000000000000" pitchFamily="2" charset="2"/>
              <a:buChar char="Ø"/>
            </a:pPr>
            <a:r>
              <a:rPr lang="sr-Latn-RS" sz="2200" dirty="0"/>
              <a:t>Razmislite kako biste ušli u trag </a:t>
            </a:r>
            <a:r>
              <a:rPr lang="en-US" sz="2200" dirty="0"/>
              <a:t>Goldberg</a:t>
            </a:r>
            <a:r>
              <a:rPr lang="sr-Latn-RS" sz="2200" dirty="0"/>
              <a:t>u</a:t>
            </a:r>
            <a:r>
              <a:rPr lang="en-US" sz="2200" dirty="0"/>
              <a:t>?</a:t>
            </a:r>
          </a:p>
          <a:p>
            <a:pPr marL="342900" indent="-342900">
              <a:buFont typeface="Wingdings" panose="05000000000000000000" pitchFamily="2" charset="2"/>
              <a:buChar char="Ø"/>
            </a:pPr>
            <a:endParaRPr lang="en-US" sz="2200" dirty="0"/>
          </a:p>
          <a:p>
            <a:pPr marL="342900" indent="-342900">
              <a:buFont typeface="Wingdings" panose="05000000000000000000" pitchFamily="2" charset="2"/>
              <a:buChar char="Ø"/>
            </a:pPr>
            <a:r>
              <a:rPr lang="en-US" sz="2200" dirty="0"/>
              <a:t>D</a:t>
            </a:r>
            <a:r>
              <a:rPr lang="sr-Latn-RS" sz="2200" dirty="0"/>
              <a:t>a li imate nacionalni sistem alarmiranja za takve slučajeve </a:t>
            </a:r>
            <a:r>
              <a:rPr lang="en-US" sz="2200" dirty="0"/>
              <a:t>(</a:t>
            </a:r>
            <a:r>
              <a:rPr lang="sr-Latn-RS" sz="2200" dirty="0"/>
              <a:t>kao što je</a:t>
            </a:r>
            <a:r>
              <a:rPr lang="en-US" sz="2200" dirty="0"/>
              <a:t> Amber alert </a:t>
            </a:r>
            <a:r>
              <a:rPr lang="sr-Latn-RS" sz="2200" dirty="0"/>
              <a:t>u </a:t>
            </a:r>
            <a:r>
              <a:rPr lang="en-US" sz="2200" dirty="0"/>
              <a:t>SA</a:t>
            </a:r>
            <a:r>
              <a:rPr lang="sr-Latn-RS" sz="2200" dirty="0"/>
              <a:t>D</a:t>
            </a:r>
            <a:r>
              <a:rPr lang="en-US" sz="2200" dirty="0"/>
              <a:t>)?</a:t>
            </a:r>
          </a:p>
          <a:p>
            <a:pPr marL="342900" indent="-342900">
              <a:buFont typeface="Wingdings" panose="05000000000000000000" pitchFamily="2" charset="2"/>
              <a:buChar char="Ø"/>
            </a:pPr>
            <a:endParaRPr lang="en-US" sz="2200" dirty="0"/>
          </a:p>
          <a:p>
            <a:pPr marL="342900" indent="-342900">
              <a:buFont typeface="Wingdings" panose="05000000000000000000" pitchFamily="2" charset="2"/>
              <a:buChar char="Ø"/>
            </a:pPr>
            <a:r>
              <a:rPr lang="sr-Latn-RS" sz="2200" dirty="0"/>
              <a:t>Koje istražne radnje sproveli u vezi s njenim </a:t>
            </a:r>
            <a:r>
              <a:rPr lang="sr-Latn-RS" sz="2200" dirty="0" err="1"/>
              <a:t>iCloud</a:t>
            </a:r>
            <a:r>
              <a:rPr lang="sr-Latn-RS" sz="2200" dirty="0"/>
              <a:t> nalogom elektronske pošte i njegovim Fejsbuk</a:t>
            </a:r>
            <a:r>
              <a:rPr lang="en-US" sz="2200" dirty="0"/>
              <a:t> </a:t>
            </a:r>
            <a:r>
              <a:rPr lang="en-US" sz="2200" dirty="0" err="1"/>
              <a:t>nalog</a:t>
            </a:r>
            <a:r>
              <a:rPr lang="sr-Latn-RS" sz="2200" dirty="0"/>
              <a:t>om</a:t>
            </a:r>
            <a:r>
              <a:rPr lang="en-US" sz="2200" dirty="0"/>
              <a:t>?</a:t>
            </a:r>
          </a:p>
          <a:p>
            <a:pPr marL="342900" indent="-342900">
              <a:buFont typeface="Wingdings" panose="05000000000000000000" pitchFamily="2" charset="2"/>
              <a:buChar char="Ø"/>
            </a:pPr>
            <a:endParaRPr lang="en-US" sz="2200" dirty="0"/>
          </a:p>
          <a:p>
            <a:pPr marL="342900" indent="-342900">
              <a:buFont typeface="Wingdings" panose="05000000000000000000" pitchFamily="2" charset="2"/>
              <a:buChar char="Ø"/>
            </a:pPr>
            <a:r>
              <a:rPr lang="sr-Latn-RS" sz="2200" dirty="0"/>
              <a:t>Šta bi bio pravni osnov za bilo kakav zahtev za </a:t>
            </a:r>
            <a:r>
              <a:rPr lang="en-US" sz="2200" dirty="0" err="1"/>
              <a:t>međunarodn</a:t>
            </a:r>
            <a:r>
              <a:rPr lang="sr-Latn-RS" sz="2200" dirty="0"/>
              <a:t>u</a:t>
            </a:r>
            <a:r>
              <a:rPr lang="en-US" sz="2200" dirty="0"/>
              <a:t> </a:t>
            </a:r>
            <a:r>
              <a:rPr lang="sr-Latn-RS" sz="2200" dirty="0"/>
              <a:t>pomoć</a:t>
            </a:r>
            <a:r>
              <a:rPr lang="en-US" sz="2200" dirty="0"/>
              <a:t>? </a:t>
            </a:r>
            <a:r>
              <a:rPr lang="sr-Latn-RS" sz="2200" dirty="0"/>
              <a:t>Koji metod saradnje biste koristili</a:t>
            </a:r>
            <a:r>
              <a:rPr lang="en-US" sz="2200" dirty="0"/>
              <a:t>?</a:t>
            </a:r>
          </a:p>
        </p:txBody>
      </p:sp>
      <p:sp>
        <p:nvSpPr>
          <p:cNvPr id="6" name="Rectangle 5">
            <a:extLst>
              <a:ext uri="{FF2B5EF4-FFF2-40B4-BE49-F238E27FC236}">
                <a16:creationId xmlns:a16="http://schemas.microsoft.com/office/drawing/2014/main" id="{CED3B601-B035-4E15-876F-C96907129BC6}"/>
              </a:ext>
            </a:extLst>
          </p:cNvPr>
          <p:cNvSpPr/>
          <p:nvPr/>
        </p:nvSpPr>
        <p:spPr>
          <a:xfrm>
            <a:off x="896262" y="1182996"/>
            <a:ext cx="6018842" cy="461665"/>
          </a:xfrm>
          <a:prstGeom prst="rect">
            <a:avLst/>
          </a:prstGeom>
        </p:spPr>
        <p:txBody>
          <a:bodyPr wrap="square">
            <a:spAutoFit/>
          </a:bodyPr>
          <a:lstStyle/>
          <a:p>
            <a:pPr marL="1166813" algn="ctr"/>
            <a:r>
              <a:rPr lang="sr-Latn-RS" sz="2400" b="1" dirty="0"/>
              <a:t>Pitanja</a:t>
            </a:r>
            <a:endParaRPr lang="en-GB" altLang="en-US"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2901530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Specijalizovani</a:t>
            </a:r>
            <a:r>
              <a:rPr lang="en-GB" sz="3200" b="1" dirty="0">
                <a:solidFill>
                  <a:schemeClr val="bg1"/>
                </a:solidFill>
              </a:rPr>
              <a:t> </a:t>
            </a:r>
            <a:r>
              <a:rPr lang="en-GB" sz="3200" b="1" dirty="0" err="1">
                <a:solidFill>
                  <a:schemeClr val="bg1"/>
                </a:solidFill>
              </a:rPr>
              <a:t>pravosudni</a:t>
            </a:r>
            <a:r>
              <a:rPr lang="en-GB" sz="3200" b="1" dirty="0">
                <a:solidFill>
                  <a:schemeClr val="bg1"/>
                </a:solidFill>
              </a:rPr>
              <a:t> </a:t>
            </a:r>
            <a:r>
              <a:rPr lang="en-GB" sz="3200" b="1" dirty="0" err="1">
                <a:solidFill>
                  <a:schemeClr val="bg1"/>
                </a:solidFill>
              </a:rPr>
              <a:t>kurs</a:t>
            </a:r>
            <a:br>
              <a:rPr lang="sr-Latn-RS" sz="3200" b="1" dirty="0">
                <a:solidFill>
                  <a:schemeClr val="bg1"/>
                </a:solidFill>
              </a:rPr>
            </a:br>
            <a:r>
              <a:rPr lang="en-GB" sz="3200" b="1" dirty="0">
                <a:solidFill>
                  <a:schemeClr val="bg1"/>
                </a:solidFill>
              </a:rPr>
              <a:t> o </a:t>
            </a:r>
            <a:r>
              <a:rPr lang="en-GB" sz="3200" b="1" dirty="0" err="1">
                <a:solidFill>
                  <a:schemeClr val="bg1"/>
                </a:solidFill>
              </a:rPr>
              <a:t>međunarodnoj</a:t>
            </a:r>
            <a:r>
              <a:rPr lang="en-GB" sz="3200" b="1" dirty="0">
                <a:solidFill>
                  <a:schemeClr val="bg1"/>
                </a:solidFill>
              </a:rPr>
              <a:t> </a:t>
            </a:r>
            <a:r>
              <a:rPr lang="en-GB" sz="3200" b="1" dirty="0" err="1">
                <a:solidFill>
                  <a:schemeClr val="bg1"/>
                </a:solidFill>
              </a:rPr>
              <a:t>saradnji</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
        <p:nvSpPr>
          <p:cNvPr id="12" name="TextBox 11">
            <a:extLst>
              <a:ext uri="{FF2B5EF4-FFF2-40B4-BE49-F238E27FC236}">
                <a16:creationId xmlns:a16="http://schemas.microsoft.com/office/drawing/2014/main" id="{6B0FDCDA-A458-4BF2-960D-97C57FD954EC}"/>
              </a:ext>
            </a:extLst>
          </p:cNvPr>
          <p:cNvSpPr txBox="1"/>
          <p:nvPr/>
        </p:nvSpPr>
        <p:spPr>
          <a:xfrm flipH="1">
            <a:off x="3826104" y="5119948"/>
            <a:ext cx="1788963" cy="523220"/>
          </a:xfrm>
          <a:prstGeom prst="rect">
            <a:avLst/>
          </a:prstGeom>
          <a:noFill/>
        </p:spPr>
        <p:txBody>
          <a:bodyPr wrap="square" rtlCol="0">
            <a:spAutoFit/>
          </a:bodyPr>
          <a:lstStyle/>
          <a:p>
            <a:r>
              <a:rPr lang="sr-Latn-RS" sz="2800" b="1" dirty="0"/>
              <a:t>PITANJA</a:t>
            </a:r>
          </a:p>
        </p:txBody>
      </p:sp>
    </p:spTree>
    <p:extLst>
      <p:ext uri="{BB962C8B-B14F-4D97-AF65-F5344CB8AC3E}">
        <p14:creationId xmlns:p14="http://schemas.microsoft.com/office/powerpoint/2010/main" val="199962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ea typeface="ＭＳ Ｐゴシック" pitchFamily="34" charset="-128"/>
              </a:rPr>
              <a:t>P</a:t>
            </a:r>
            <a:r>
              <a:rPr lang="en-GB" sz="3200" b="1" dirty="0" err="1">
                <a:ea typeface="ＭＳ Ｐゴシック" pitchFamily="34" charset="-128"/>
              </a:rPr>
              <a:t>oda</a:t>
            </a:r>
            <a:r>
              <a:rPr lang="sr-Latn-RS" sz="3200" b="1" dirty="0">
                <a:ea typeface="ＭＳ Ｐゴシック" pitchFamily="34" charset="-128"/>
              </a:rPr>
              <a:t>tak</a:t>
            </a:r>
            <a:r>
              <a:rPr lang="en-GB" sz="3200" b="1" dirty="0">
                <a:ea typeface="ＭＳ Ｐゴシック" pitchFamily="34" charset="-128"/>
              </a:rPr>
              <a:t> o </a:t>
            </a:r>
            <a:r>
              <a:rPr lang="en-GB" sz="3200" b="1" dirty="0" err="1">
                <a:ea typeface="ＭＳ Ｐゴシック" pitchFamily="34" charset="-128"/>
              </a:rPr>
              <a:t>saobraćaju</a:t>
            </a:r>
            <a:r>
              <a:rPr lang="en-GB" sz="3200" b="1" dirty="0">
                <a:ea typeface="ＭＳ Ｐゴシック" pitchFamily="34" charset="-128"/>
              </a:rPr>
              <a:t>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4C52B17A-14C8-4A54-A0DE-FFB2521D3FE2}"/>
              </a:ext>
            </a:extLst>
          </p:cNvPr>
          <p:cNvSpPr/>
          <p:nvPr/>
        </p:nvSpPr>
        <p:spPr>
          <a:xfrm>
            <a:off x="4027251" y="952123"/>
            <a:ext cx="4903685" cy="5586145"/>
          </a:xfrm>
          <a:prstGeom prst="rect">
            <a:avLst/>
          </a:prstGeom>
        </p:spPr>
        <p:txBody>
          <a:bodyPr wrap="square">
            <a:spAutoFit/>
          </a:bodyPr>
          <a:lstStyle/>
          <a:p>
            <a:pPr marL="342900" indent="-342900">
              <a:buFont typeface="Wingdings" pitchFamily="2" charset="2"/>
              <a:buChar char="Ø"/>
            </a:pPr>
            <a:r>
              <a:rPr lang="en-US" sz="2100" dirty="0"/>
              <a:t>Da:</a:t>
            </a:r>
          </a:p>
          <a:p>
            <a:pPr marL="800100" lvl="1" indent="-342900" algn="just">
              <a:buFont typeface="Wingdings" pitchFamily="2" charset="2"/>
              <a:buChar char="Ø"/>
            </a:pPr>
            <a:r>
              <a:rPr lang="sr-Latn-RS" sz="2100" dirty="0"/>
              <a:t>kategorija</a:t>
            </a:r>
            <a:r>
              <a:rPr lang="en-US" sz="2100" dirty="0"/>
              <a:t> </a:t>
            </a:r>
            <a:r>
              <a:rPr lang="en-US" sz="2100" dirty="0" err="1"/>
              <a:t>računarskih</a:t>
            </a:r>
            <a:r>
              <a:rPr lang="en-US" sz="2100" dirty="0"/>
              <a:t> </a:t>
            </a:r>
            <a:r>
              <a:rPr lang="en-US" sz="2100" dirty="0" err="1"/>
              <a:t>podataka</a:t>
            </a:r>
            <a:endParaRPr lang="en-US" sz="2100" dirty="0"/>
          </a:p>
          <a:p>
            <a:pPr marL="800100" lvl="1" indent="-342900" algn="just">
              <a:buFont typeface="Wingdings" pitchFamily="2" charset="2"/>
              <a:buChar char="Ø"/>
            </a:pPr>
            <a:r>
              <a:rPr lang="en-US" sz="2100" dirty="0" err="1"/>
              <a:t>proizveden</a:t>
            </a:r>
            <a:r>
              <a:rPr lang="sr-Latn-RS" sz="2100" dirty="0"/>
              <a:t>u</a:t>
            </a:r>
            <a:r>
              <a:rPr lang="en-US" sz="2100" dirty="0"/>
              <a:t> od </a:t>
            </a:r>
            <a:r>
              <a:rPr lang="en-US" sz="2100" dirty="0" err="1"/>
              <a:t>računarskog</a:t>
            </a:r>
            <a:r>
              <a:rPr lang="en-US" sz="2100" dirty="0"/>
              <a:t> </a:t>
            </a:r>
            <a:r>
              <a:rPr lang="en-US" sz="2100" dirty="0" err="1"/>
              <a:t>sistema</a:t>
            </a:r>
            <a:r>
              <a:rPr lang="en-US" sz="2100" dirty="0"/>
              <a:t> koji je deo </a:t>
            </a:r>
            <a:r>
              <a:rPr lang="en-US" sz="2100" dirty="0" err="1"/>
              <a:t>lanca</a:t>
            </a:r>
            <a:r>
              <a:rPr lang="en-US" sz="2100" dirty="0"/>
              <a:t> </a:t>
            </a:r>
            <a:r>
              <a:rPr lang="en-US" sz="2100" dirty="0" err="1"/>
              <a:t>komunikacije</a:t>
            </a:r>
            <a:r>
              <a:rPr lang="en-US" sz="2100" dirty="0"/>
              <a:t> </a:t>
            </a:r>
            <a:endParaRPr lang="sr-Latn-RS" sz="2100" dirty="0"/>
          </a:p>
          <a:p>
            <a:pPr marL="800100" lvl="1" indent="-342900" algn="just">
              <a:buFont typeface="Wingdings" pitchFamily="2" charset="2"/>
              <a:buChar char="Ø"/>
            </a:pPr>
            <a:r>
              <a:rPr lang="sr-Latn-RS" sz="2100" dirty="0"/>
              <a:t>Sadrži sledeće podatke o</a:t>
            </a:r>
            <a:r>
              <a:rPr lang="en-US" sz="2100" dirty="0"/>
              <a:t> </a:t>
            </a:r>
            <a:r>
              <a:rPr lang="en-US" sz="2100" dirty="0" err="1"/>
              <a:t>komunikacij</a:t>
            </a:r>
            <a:r>
              <a:rPr lang="sr-Latn-RS" sz="2100" dirty="0"/>
              <a:t>i</a:t>
            </a:r>
            <a:r>
              <a:rPr lang="en-US" sz="2100" dirty="0"/>
              <a:t>:</a:t>
            </a:r>
          </a:p>
          <a:p>
            <a:pPr marL="1257300" lvl="2" indent="-342900" algn="just">
              <a:buFont typeface="Wingdings" pitchFamily="2" charset="2"/>
              <a:buChar char="Ø"/>
            </a:pPr>
            <a:r>
              <a:rPr lang="en-US" sz="2100" dirty="0" err="1"/>
              <a:t>poreklo</a:t>
            </a:r>
            <a:r>
              <a:rPr lang="en-US" sz="2100" dirty="0"/>
              <a:t> </a:t>
            </a:r>
          </a:p>
          <a:p>
            <a:pPr marL="1257300" lvl="2" indent="-342900" algn="just">
              <a:buFont typeface="Wingdings" pitchFamily="2" charset="2"/>
              <a:buChar char="Ø"/>
            </a:pPr>
            <a:r>
              <a:rPr lang="en-US" sz="2100" dirty="0" err="1"/>
              <a:t>odredište</a:t>
            </a:r>
            <a:endParaRPr lang="en-US" sz="2100" dirty="0"/>
          </a:p>
          <a:p>
            <a:pPr marL="1257300" lvl="2" indent="-342900" algn="just">
              <a:buFont typeface="Wingdings" pitchFamily="2" charset="2"/>
              <a:buChar char="Ø"/>
            </a:pPr>
            <a:r>
              <a:rPr lang="en-US" sz="2100" dirty="0" err="1"/>
              <a:t>putanja</a:t>
            </a:r>
            <a:endParaRPr lang="en-US" sz="2100" dirty="0"/>
          </a:p>
          <a:p>
            <a:pPr marL="1257300" lvl="2" indent="-342900" algn="just">
              <a:buFont typeface="Wingdings" pitchFamily="2" charset="2"/>
              <a:buChar char="Ø"/>
            </a:pPr>
            <a:r>
              <a:rPr lang="en-US" sz="2100" dirty="0" err="1"/>
              <a:t>vreme</a:t>
            </a:r>
            <a:endParaRPr lang="en-US" sz="2100" dirty="0"/>
          </a:p>
          <a:p>
            <a:pPr marL="1257300" lvl="2" indent="-342900" algn="just">
              <a:buFont typeface="Wingdings" pitchFamily="2" charset="2"/>
              <a:buChar char="Ø"/>
            </a:pPr>
            <a:r>
              <a:rPr lang="en-US" sz="2100" dirty="0"/>
              <a:t>datum</a:t>
            </a:r>
          </a:p>
          <a:p>
            <a:pPr marL="1257300" lvl="2" indent="-342900" algn="just">
              <a:buFont typeface="Wingdings" pitchFamily="2" charset="2"/>
              <a:buChar char="Ø"/>
            </a:pPr>
            <a:r>
              <a:rPr lang="en-US" sz="2100" dirty="0" err="1"/>
              <a:t>veličina</a:t>
            </a:r>
            <a:endParaRPr lang="en-US" sz="2100" dirty="0"/>
          </a:p>
          <a:p>
            <a:pPr marL="1257300" lvl="2" indent="-342900" algn="just">
              <a:buFont typeface="Wingdings" pitchFamily="2" charset="2"/>
              <a:buChar char="Ø"/>
            </a:pPr>
            <a:r>
              <a:rPr lang="en-US" sz="2100" dirty="0" err="1"/>
              <a:t>trajanje</a:t>
            </a:r>
            <a:endParaRPr lang="en-US" sz="2100" dirty="0"/>
          </a:p>
          <a:p>
            <a:pPr marL="1257300" lvl="2" indent="-342900" algn="just">
              <a:buFont typeface="Wingdings" pitchFamily="2" charset="2"/>
              <a:buChar char="Ø"/>
            </a:pPr>
            <a:r>
              <a:rPr lang="en-US" sz="2100" dirty="0" err="1"/>
              <a:t>vrst</a:t>
            </a:r>
            <a:r>
              <a:rPr lang="sr-Latn-RS" sz="2100" dirty="0"/>
              <a:t>a</a:t>
            </a:r>
            <a:r>
              <a:rPr lang="en-US" sz="2100" dirty="0"/>
              <a:t> </a:t>
            </a:r>
            <a:r>
              <a:rPr lang="en-US" sz="2100" dirty="0" err="1"/>
              <a:t>predmetne</a:t>
            </a:r>
            <a:r>
              <a:rPr lang="en-US" sz="2100" dirty="0"/>
              <a:t> </a:t>
            </a:r>
            <a:r>
              <a:rPr lang="en-US" sz="2100" dirty="0" err="1"/>
              <a:t>usluge</a:t>
            </a:r>
            <a:endParaRPr lang="en-US" sz="2100" dirty="0"/>
          </a:p>
          <a:p>
            <a:pPr marL="342900" indent="-342900">
              <a:buFont typeface="Wingdings" pitchFamily="2" charset="2"/>
              <a:buChar char="Ø"/>
            </a:pPr>
            <a:r>
              <a:rPr lang="en-US" sz="2100" dirty="0"/>
              <a:t>Ne:</a:t>
            </a:r>
          </a:p>
          <a:p>
            <a:pPr marL="800100" lvl="1" indent="-342900">
              <a:buFont typeface="Wingdings" pitchFamily="2" charset="2"/>
              <a:buChar char="Ø"/>
            </a:pPr>
            <a:r>
              <a:rPr lang="en-US" sz="2100" dirty="0" err="1"/>
              <a:t>sadržaj</a:t>
            </a:r>
            <a:r>
              <a:rPr lang="en-US" sz="2100" dirty="0"/>
              <a:t> </a:t>
            </a:r>
            <a:r>
              <a:rPr lang="en-US" sz="2100" dirty="0" err="1"/>
              <a:t>komunikacij</a:t>
            </a:r>
            <a:r>
              <a:rPr lang="sr-Latn-RS" sz="2100" dirty="0"/>
              <a:t>e</a:t>
            </a:r>
            <a:endParaRPr lang="en-US" sz="2100" dirty="0"/>
          </a:p>
        </p:txBody>
      </p:sp>
      <p:sp>
        <p:nvSpPr>
          <p:cNvPr id="8" name="Rectangle 7">
            <a:extLst>
              <a:ext uri="{FF2B5EF4-FFF2-40B4-BE49-F238E27FC236}">
                <a16:creationId xmlns:a16="http://schemas.microsoft.com/office/drawing/2014/main" id="{687B7C23-9E4D-47A3-872A-857DE10440B9}"/>
              </a:ext>
            </a:extLst>
          </p:cNvPr>
          <p:cNvSpPr/>
          <p:nvPr/>
        </p:nvSpPr>
        <p:spPr>
          <a:xfrm>
            <a:off x="213064" y="1780284"/>
            <a:ext cx="3986074" cy="4493538"/>
          </a:xfrm>
          <a:prstGeom prst="rect">
            <a:avLst/>
          </a:prstGeom>
        </p:spPr>
        <p:txBody>
          <a:bodyPr wrap="square">
            <a:spAutoFit/>
          </a:bodyPr>
          <a:lstStyle/>
          <a:p>
            <a:pPr marL="342900" indent="-342900" algn="just">
              <a:buFont typeface="Wingdings" pitchFamily="2" charset="2"/>
              <a:buChar char="Ø"/>
            </a:pPr>
            <a:r>
              <a:rPr lang="sr-Latn-RS" sz="2200" dirty="0"/>
              <a:t>„</a:t>
            </a:r>
            <a:r>
              <a:rPr lang="en-US" sz="2200" b="1" dirty="0" err="1"/>
              <a:t>poda</a:t>
            </a:r>
            <a:r>
              <a:rPr lang="sr-Latn-RS" sz="2200" b="1" dirty="0"/>
              <a:t>tak</a:t>
            </a:r>
            <a:r>
              <a:rPr lang="en-US" sz="2200" b="1" dirty="0"/>
              <a:t> o </a:t>
            </a:r>
            <a:r>
              <a:rPr lang="en-US" sz="2200" b="1" dirty="0" err="1"/>
              <a:t>saobraćaju</a:t>
            </a:r>
            <a:r>
              <a:rPr lang="en-US" sz="2200" dirty="0"/>
              <a:t>" </a:t>
            </a:r>
            <a:r>
              <a:rPr lang="en-US" sz="2200" dirty="0" err="1"/>
              <a:t>označava</a:t>
            </a:r>
            <a:r>
              <a:rPr lang="en-US" sz="2200" dirty="0"/>
              <a:t> </a:t>
            </a:r>
            <a:r>
              <a:rPr lang="en-US" sz="2200" dirty="0" err="1"/>
              <a:t>svaki</a:t>
            </a:r>
            <a:r>
              <a:rPr lang="en-US" sz="2200" dirty="0"/>
              <a:t> </a:t>
            </a:r>
            <a:r>
              <a:rPr lang="en-US" sz="2200" dirty="0" err="1"/>
              <a:t>računarski</a:t>
            </a:r>
            <a:r>
              <a:rPr lang="en-US" sz="2200" dirty="0"/>
              <a:t> </a:t>
            </a:r>
            <a:r>
              <a:rPr lang="en-US" sz="2200" dirty="0" err="1"/>
              <a:t>podatak</a:t>
            </a:r>
            <a:r>
              <a:rPr lang="en-US" sz="2200" dirty="0"/>
              <a:t> koji se </a:t>
            </a:r>
            <a:r>
              <a:rPr lang="en-US" sz="2200" dirty="0" err="1"/>
              <a:t>odnosi</a:t>
            </a:r>
            <a:r>
              <a:rPr lang="en-US" sz="2200" dirty="0"/>
              <a:t> </a:t>
            </a:r>
            <a:r>
              <a:rPr lang="en-US" sz="2200" dirty="0" err="1"/>
              <a:t>na</a:t>
            </a:r>
            <a:r>
              <a:rPr lang="en-US" sz="2200" dirty="0"/>
              <a:t> </a:t>
            </a:r>
            <a:r>
              <a:rPr lang="en-US" sz="2200" dirty="0" err="1"/>
              <a:t>komunikaciju</a:t>
            </a:r>
            <a:r>
              <a:rPr lang="en-US" sz="2200" dirty="0"/>
              <a:t> </a:t>
            </a:r>
            <a:r>
              <a:rPr lang="en-US" sz="2200" dirty="0" err="1"/>
              <a:t>preko</a:t>
            </a:r>
            <a:r>
              <a:rPr lang="en-US" sz="2200" dirty="0"/>
              <a:t> </a:t>
            </a:r>
            <a:r>
              <a:rPr lang="en-US" sz="2200" dirty="0" err="1"/>
              <a:t>računarskog</a:t>
            </a:r>
            <a:r>
              <a:rPr lang="en-US" sz="2200" dirty="0"/>
              <a:t> </a:t>
            </a:r>
            <a:r>
              <a:rPr lang="en-US" sz="2200" dirty="0" err="1"/>
              <a:t>sistema</a:t>
            </a:r>
            <a:r>
              <a:rPr lang="en-US" sz="2200" dirty="0"/>
              <a:t>, </a:t>
            </a:r>
            <a:r>
              <a:rPr lang="en-US" sz="2200" dirty="0" err="1"/>
              <a:t>proizvedenu</a:t>
            </a:r>
            <a:r>
              <a:rPr lang="en-US" sz="2200" dirty="0"/>
              <a:t> od </a:t>
            </a:r>
            <a:r>
              <a:rPr lang="en-US" sz="2200" dirty="0" err="1"/>
              <a:t>računarskog</a:t>
            </a:r>
            <a:r>
              <a:rPr lang="en-US" sz="2200" dirty="0"/>
              <a:t> </a:t>
            </a:r>
            <a:r>
              <a:rPr lang="en-US" sz="2200" dirty="0" err="1"/>
              <a:t>sistema</a:t>
            </a:r>
            <a:r>
              <a:rPr lang="en-US" sz="2200" dirty="0"/>
              <a:t> koji je deo </a:t>
            </a:r>
            <a:r>
              <a:rPr lang="en-US" sz="2200" dirty="0" err="1"/>
              <a:t>lanca</a:t>
            </a:r>
            <a:r>
              <a:rPr lang="en-US" sz="2200" dirty="0"/>
              <a:t> </a:t>
            </a:r>
            <a:r>
              <a:rPr lang="en-US" sz="2200" dirty="0" err="1"/>
              <a:t>komunikacije</a:t>
            </a:r>
            <a:r>
              <a:rPr lang="en-US" sz="2200" dirty="0"/>
              <a:t>, a u </a:t>
            </a:r>
            <a:r>
              <a:rPr lang="en-US" sz="2200" dirty="0" err="1"/>
              <a:t>kojoj</a:t>
            </a:r>
            <a:r>
              <a:rPr lang="en-US" sz="2200" dirty="0"/>
              <a:t> </a:t>
            </a:r>
            <a:r>
              <a:rPr lang="en-US" sz="2200" dirty="0" err="1"/>
              <a:t>su</a:t>
            </a:r>
            <a:r>
              <a:rPr lang="en-US" sz="2200" dirty="0"/>
              <a:t> </a:t>
            </a:r>
            <a:r>
              <a:rPr lang="en-US" sz="2200" dirty="0" err="1"/>
              <a:t>sadržani</a:t>
            </a:r>
            <a:r>
              <a:rPr lang="en-US" sz="2200" dirty="0"/>
              <a:t> </a:t>
            </a:r>
            <a:r>
              <a:rPr lang="en-US" sz="2200" dirty="0" err="1"/>
              <a:t>podaci</a:t>
            </a:r>
            <a:r>
              <a:rPr lang="en-US" sz="2200" dirty="0"/>
              <a:t> o </a:t>
            </a:r>
            <a:r>
              <a:rPr lang="en-US" sz="2200" dirty="0" err="1"/>
              <a:t>poreklu</a:t>
            </a:r>
            <a:r>
              <a:rPr lang="en-US" sz="2200" dirty="0"/>
              <a:t>, </a:t>
            </a:r>
            <a:r>
              <a:rPr lang="en-US" sz="2200" dirty="0" err="1"/>
              <a:t>odredištu</a:t>
            </a:r>
            <a:r>
              <a:rPr lang="en-US" sz="2200" dirty="0"/>
              <a:t>, </a:t>
            </a:r>
            <a:r>
              <a:rPr lang="en-US" sz="2200" dirty="0" err="1"/>
              <a:t>putanji</a:t>
            </a:r>
            <a:r>
              <a:rPr lang="en-US" sz="2200" dirty="0"/>
              <a:t>, </a:t>
            </a:r>
            <a:r>
              <a:rPr lang="en-US" sz="2200" dirty="0" err="1"/>
              <a:t>vremenu</a:t>
            </a:r>
            <a:r>
              <a:rPr lang="en-US" sz="2200" dirty="0"/>
              <a:t>, </a:t>
            </a:r>
            <a:r>
              <a:rPr lang="en-US" sz="2200" dirty="0" err="1"/>
              <a:t>datumu</a:t>
            </a:r>
            <a:r>
              <a:rPr lang="en-US" sz="2200" dirty="0"/>
              <a:t>, </a:t>
            </a:r>
            <a:r>
              <a:rPr lang="en-US" sz="2200" dirty="0" err="1"/>
              <a:t>veličini</a:t>
            </a:r>
            <a:r>
              <a:rPr lang="en-US" sz="2200" dirty="0"/>
              <a:t>, </a:t>
            </a:r>
            <a:r>
              <a:rPr lang="en-US" sz="2200" dirty="0" err="1"/>
              <a:t>trajanju</a:t>
            </a:r>
            <a:r>
              <a:rPr lang="en-US" sz="2200" dirty="0"/>
              <a:t> </a:t>
            </a:r>
            <a:r>
              <a:rPr lang="en-US" sz="2200" dirty="0" err="1"/>
              <a:t>ili</a:t>
            </a:r>
            <a:r>
              <a:rPr lang="en-US" sz="2200" dirty="0"/>
              <a:t> </a:t>
            </a:r>
            <a:r>
              <a:rPr lang="en-US" sz="2200" dirty="0" err="1"/>
              <a:t>vrsti</a:t>
            </a:r>
            <a:r>
              <a:rPr lang="en-US" sz="2200" dirty="0"/>
              <a:t> </a:t>
            </a:r>
            <a:r>
              <a:rPr lang="en-US" sz="2200" dirty="0" err="1"/>
              <a:t>predmetne</a:t>
            </a:r>
            <a:r>
              <a:rPr lang="en-US" sz="2200" dirty="0"/>
              <a:t> </a:t>
            </a:r>
            <a:r>
              <a:rPr lang="en-US" sz="2200" dirty="0" err="1"/>
              <a:t>usluge</a:t>
            </a:r>
            <a:r>
              <a:rPr lang="en-US" sz="2200" dirty="0"/>
              <a:t>.</a:t>
            </a:r>
          </a:p>
        </p:txBody>
      </p:sp>
    </p:spTree>
    <p:extLst>
      <p:ext uri="{BB962C8B-B14F-4D97-AF65-F5344CB8AC3E}">
        <p14:creationId xmlns:p14="http://schemas.microsoft.com/office/powerpoint/2010/main" val="777965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Specijalizovani</a:t>
            </a:r>
            <a:r>
              <a:rPr lang="en-GB" sz="3200" b="1" dirty="0">
                <a:solidFill>
                  <a:schemeClr val="bg1"/>
                </a:solidFill>
              </a:rPr>
              <a:t> </a:t>
            </a:r>
            <a:r>
              <a:rPr lang="en-GB" sz="3200" b="1" dirty="0" err="1">
                <a:solidFill>
                  <a:schemeClr val="bg1"/>
                </a:solidFill>
              </a:rPr>
              <a:t>pravosudni</a:t>
            </a:r>
            <a:r>
              <a:rPr lang="en-GB" sz="3200" b="1" dirty="0">
                <a:solidFill>
                  <a:schemeClr val="bg1"/>
                </a:solidFill>
              </a:rPr>
              <a:t> </a:t>
            </a:r>
            <a:r>
              <a:rPr lang="en-GB" sz="3200" b="1" dirty="0" err="1">
                <a:solidFill>
                  <a:schemeClr val="bg1"/>
                </a:solidFill>
              </a:rPr>
              <a:t>kurs</a:t>
            </a:r>
            <a:br>
              <a:rPr lang="sr-Latn-RS" sz="3200" b="1" dirty="0">
                <a:solidFill>
                  <a:schemeClr val="bg1"/>
                </a:solidFill>
              </a:rPr>
            </a:br>
            <a:r>
              <a:rPr lang="en-GB" sz="3200" b="1" dirty="0">
                <a:solidFill>
                  <a:schemeClr val="bg1"/>
                </a:solidFill>
              </a:rPr>
              <a:t> o </a:t>
            </a:r>
            <a:r>
              <a:rPr lang="en-GB" sz="3200" b="1" dirty="0" err="1">
                <a:solidFill>
                  <a:schemeClr val="bg1"/>
                </a:solidFill>
              </a:rPr>
              <a:t>međunarodnoj</a:t>
            </a:r>
            <a:r>
              <a:rPr lang="en-GB" sz="3200" b="1" dirty="0">
                <a:solidFill>
                  <a:schemeClr val="bg1"/>
                </a:solidFill>
              </a:rPr>
              <a:t> </a:t>
            </a:r>
            <a:r>
              <a:rPr lang="en-GB" sz="3200" b="1" dirty="0" err="1">
                <a:solidFill>
                  <a:schemeClr val="bg1"/>
                </a:solidFill>
              </a:rPr>
              <a:t>saradnji</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668149"/>
          </a:xfrm>
          <a:prstGeom prst="rect">
            <a:avLst/>
          </a:prstGeom>
        </p:spPr>
        <p:txBody>
          <a:bodyPr wrap="square">
            <a:spAutoFit/>
          </a:bodyPr>
          <a:lstStyle/>
          <a:p>
            <a:pPr algn="ctr" eaLnBrk="1" hangingPunct="1">
              <a:lnSpc>
                <a:spcPct val="80000"/>
              </a:lnSpc>
            </a:pPr>
            <a:r>
              <a:rPr lang="sr-Latn-RS" sz="3200" b="1" dirty="0">
                <a:ea typeface="ＭＳ Ｐゴシック" charset="0"/>
                <a:cs typeface="ＭＳ Ｐゴシック" charset="0"/>
              </a:rPr>
              <a:t>VI deo</a:t>
            </a:r>
            <a:endParaRPr lang="en-GB" sz="3200" b="1" dirty="0">
              <a:ea typeface="ＭＳ Ｐゴシック" charset="0"/>
              <a:cs typeface="ＭＳ Ｐゴシック" charset="0"/>
            </a:endParaRPr>
          </a:p>
          <a:p>
            <a:pPr algn="ctr" eaLnBrk="1" hangingPunct="1">
              <a:lnSpc>
                <a:spcPct val="80000"/>
              </a:lnSpc>
            </a:pPr>
            <a:endParaRPr lang="en-GB" sz="3200" b="1" dirty="0">
              <a:ea typeface="ＭＳ Ｐゴシック" charset="0"/>
            </a:endParaRPr>
          </a:p>
          <a:p>
            <a:pPr algn="ctr" eaLnBrk="1" hangingPunct="1">
              <a:lnSpc>
                <a:spcPct val="80000"/>
              </a:lnSpc>
            </a:pPr>
            <a:r>
              <a:rPr lang="sr-Latn-RS" sz="3200" b="1" dirty="0">
                <a:ea typeface="ＭＳ Ｐゴシック" charset="0"/>
              </a:rPr>
              <a:t>Rezime</a:t>
            </a:r>
            <a:endParaRPr lang="en-GB" sz="3200" b="1" dirty="0"/>
          </a:p>
          <a:p>
            <a:pPr algn="ctr">
              <a:lnSpc>
                <a:spcPct val="80000"/>
              </a:lnSpc>
            </a:pPr>
            <a:endParaRPr lang="en-GB" sz="3200" b="1" dirty="0"/>
          </a:p>
        </p:txBody>
      </p:sp>
    </p:spTree>
    <p:extLst>
      <p:ext uri="{BB962C8B-B14F-4D97-AF65-F5344CB8AC3E}">
        <p14:creationId xmlns:p14="http://schemas.microsoft.com/office/powerpoint/2010/main" val="4167691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ea typeface="ＭＳ Ｐゴシック" pitchFamily="34" charset="-128"/>
              </a:rPr>
              <a:t>Rezime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11015" y="1073463"/>
            <a:ext cx="4360985" cy="5509200"/>
          </a:xfrm>
          <a:prstGeom prst="rect">
            <a:avLst/>
          </a:prstGeom>
        </p:spPr>
        <p:txBody>
          <a:bodyPr wrap="square">
            <a:spAutoFit/>
          </a:bodyPr>
          <a:lstStyle/>
          <a:p>
            <a:pPr marL="342900" indent="-342900" algn="just">
              <a:lnSpc>
                <a:spcPct val="80000"/>
              </a:lnSpc>
              <a:buFont typeface="Wingdings" pitchFamily="2" charset="2"/>
              <a:buChar char="ü"/>
            </a:pPr>
            <a:r>
              <a:rPr lang="sr-Latn-RS" sz="2200" i="1" dirty="0"/>
              <a:t>Napraviti pregled primarnih klasifikacija podataka i informacija u posedu privatnog sektora</a:t>
            </a:r>
          </a:p>
          <a:p>
            <a:pPr marL="342900" indent="-342900" algn="just">
              <a:lnSpc>
                <a:spcPct val="80000"/>
              </a:lnSpc>
              <a:buFont typeface="Wingdings" pitchFamily="2" charset="2"/>
              <a:buChar char="ü"/>
            </a:pPr>
            <a:endParaRPr lang="sr-Latn-RS" sz="2200" i="1" dirty="0"/>
          </a:p>
          <a:p>
            <a:pPr marL="342900" indent="-342900" algn="just">
              <a:lnSpc>
                <a:spcPct val="80000"/>
              </a:lnSpc>
              <a:buFont typeface="Wingdings" pitchFamily="2" charset="2"/>
              <a:buChar char="ü"/>
            </a:pPr>
            <a:r>
              <a:rPr lang="sr-Latn-RS" sz="2200" i="1" dirty="0"/>
              <a:t>Razumeti ključne stvari koje treba uzeti u obzir kada se sarađuje sa domaćim davaocima usluga</a:t>
            </a:r>
          </a:p>
          <a:p>
            <a:pPr marL="342900" indent="-342900" algn="just">
              <a:lnSpc>
                <a:spcPct val="80000"/>
              </a:lnSpc>
              <a:buFont typeface="Wingdings" pitchFamily="2" charset="2"/>
              <a:buChar char="ü"/>
            </a:pPr>
            <a:endParaRPr lang="sr-Latn-RS" sz="2200" i="1" dirty="0"/>
          </a:p>
          <a:p>
            <a:pPr marL="342900" indent="-342900" algn="just">
              <a:lnSpc>
                <a:spcPct val="80000"/>
              </a:lnSpc>
              <a:buFont typeface="Wingdings" pitchFamily="2" charset="2"/>
              <a:buChar char="ü"/>
            </a:pPr>
            <a:r>
              <a:rPr lang="sr-Latn-RS" sz="2200" i="1" dirty="0"/>
              <a:t>Prodiskutovati mehanizme za saradnju sa inostranim davaocima usluga radi pribavljanja podataka uključujući i ugovore o međusobnoj pravnoj pomoći, zahteve u hitnim slučajevima, naredbe za dostavljanje podataka i dobrovoljnu saradnju</a:t>
            </a:r>
            <a:endParaRPr lang="en-GB" sz="2200" i="1" dirty="0"/>
          </a:p>
        </p:txBody>
      </p:sp>
      <p:sp>
        <p:nvSpPr>
          <p:cNvPr id="6" name="Rectangle 5">
            <a:extLst>
              <a:ext uri="{FF2B5EF4-FFF2-40B4-BE49-F238E27FC236}">
                <a16:creationId xmlns:a16="http://schemas.microsoft.com/office/drawing/2014/main" id="{3B867BBA-A7A7-F84C-B403-7348B8834D1F}"/>
              </a:ext>
            </a:extLst>
          </p:cNvPr>
          <p:cNvSpPr/>
          <p:nvPr/>
        </p:nvSpPr>
        <p:spPr>
          <a:xfrm>
            <a:off x="4732127" y="1193778"/>
            <a:ext cx="4290329" cy="2529923"/>
          </a:xfrm>
          <a:prstGeom prst="rect">
            <a:avLst/>
          </a:prstGeom>
        </p:spPr>
        <p:txBody>
          <a:bodyPr wrap="square">
            <a:spAutoFit/>
          </a:bodyPr>
          <a:lstStyle/>
          <a:p>
            <a:pPr marL="342900" indent="-342900" algn="just">
              <a:lnSpc>
                <a:spcPct val="80000"/>
              </a:lnSpc>
              <a:buFont typeface="Wingdings" pitchFamily="2" charset="2"/>
              <a:buChar char="ü"/>
            </a:pPr>
            <a:r>
              <a:rPr lang="sr-Latn-RS" sz="2200" i="1" dirty="0"/>
              <a:t>Prodiskutovati mehanizme za saradnju sa inostranim davaocima usluga radi uklanjanja nelegalnog sadržaja</a:t>
            </a:r>
          </a:p>
          <a:p>
            <a:pPr marL="342900" indent="-342900" algn="just">
              <a:lnSpc>
                <a:spcPct val="80000"/>
              </a:lnSpc>
              <a:buFont typeface="Wingdings" pitchFamily="2" charset="2"/>
              <a:buChar char="ü"/>
            </a:pPr>
            <a:endParaRPr lang="sr-Latn-RS" sz="2200" i="1" dirty="0"/>
          </a:p>
          <a:p>
            <a:pPr marL="342900" indent="-342900" algn="just">
              <a:lnSpc>
                <a:spcPct val="80000"/>
              </a:lnSpc>
              <a:buFont typeface="Wingdings" pitchFamily="2" charset="2"/>
              <a:buChar char="ü"/>
            </a:pPr>
            <a:r>
              <a:rPr lang="sr-Latn-RS" sz="2200" i="1" dirty="0"/>
              <a:t>Razumeti najbolje prakse za </a:t>
            </a:r>
            <a:r>
              <a:rPr lang="sr-Latn-RS" sz="2200" i="1" dirty="0" err="1"/>
              <a:t>za</a:t>
            </a:r>
            <a:r>
              <a:rPr lang="sr-Latn-RS" sz="2200" i="1" dirty="0"/>
              <a:t> saradnju sa inostranim davaocima usluga</a:t>
            </a:r>
            <a:r>
              <a:rPr lang="en-GB" sz="2200" i="1" dirty="0"/>
              <a:t> </a:t>
            </a:r>
          </a:p>
        </p:txBody>
      </p:sp>
    </p:spTree>
    <p:extLst>
      <p:ext uri="{BB962C8B-B14F-4D97-AF65-F5344CB8AC3E}">
        <p14:creationId xmlns:p14="http://schemas.microsoft.com/office/powerpoint/2010/main" val="37327828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Specijalizovani</a:t>
            </a:r>
            <a:r>
              <a:rPr lang="en-GB" sz="3200" b="1" dirty="0">
                <a:solidFill>
                  <a:schemeClr val="bg1"/>
                </a:solidFill>
              </a:rPr>
              <a:t> </a:t>
            </a:r>
            <a:r>
              <a:rPr lang="en-GB" sz="3200" b="1" dirty="0" err="1">
                <a:solidFill>
                  <a:schemeClr val="bg1"/>
                </a:solidFill>
              </a:rPr>
              <a:t>pravosudni</a:t>
            </a:r>
            <a:r>
              <a:rPr lang="en-GB" sz="3200" b="1" dirty="0">
                <a:solidFill>
                  <a:schemeClr val="bg1"/>
                </a:solidFill>
              </a:rPr>
              <a:t> </a:t>
            </a:r>
            <a:r>
              <a:rPr lang="en-GB" sz="3200" b="1" dirty="0" err="1">
                <a:solidFill>
                  <a:schemeClr val="bg1"/>
                </a:solidFill>
              </a:rPr>
              <a:t>kurs</a:t>
            </a:r>
            <a:br>
              <a:rPr lang="sr-Latn-RS" sz="3200" b="1" dirty="0">
                <a:solidFill>
                  <a:schemeClr val="bg1"/>
                </a:solidFill>
              </a:rPr>
            </a:br>
            <a:r>
              <a:rPr lang="en-GB" sz="3200" b="1" dirty="0">
                <a:solidFill>
                  <a:schemeClr val="bg1"/>
                </a:solidFill>
              </a:rPr>
              <a:t> o </a:t>
            </a:r>
            <a:r>
              <a:rPr lang="en-GB" sz="3200" b="1" dirty="0" err="1">
                <a:solidFill>
                  <a:schemeClr val="bg1"/>
                </a:solidFill>
              </a:rPr>
              <a:t>međunarodnoj</a:t>
            </a:r>
            <a:r>
              <a:rPr lang="en-GB" sz="3200" b="1" dirty="0">
                <a:solidFill>
                  <a:schemeClr val="bg1"/>
                </a:solidFill>
              </a:rPr>
              <a:t> </a:t>
            </a:r>
            <a:r>
              <a:rPr lang="en-GB" sz="3200" b="1" dirty="0" err="1">
                <a:solidFill>
                  <a:schemeClr val="bg1"/>
                </a:solidFill>
              </a:rPr>
              <a:t>saradnji</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
        <p:nvSpPr>
          <p:cNvPr id="5" name="TextBox 4">
            <a:extLst>
              <a:ext uri="{FF2B5EF4-FFF2-40B4-BE49-F238E27FC236}">
                <a16:creationId xmlns:a16="http://schemas.microsoft.com/office/drawing/2014/main" id="{387D4ECD-B2C8-4B71-B558-D6DACF1810B2}"/>
              </a:ext>
            </a:extLst>
          </p:cNvPr>
          <p:cNvSpPr txBox="1"/>
          <p:nvPr/>
        </p:nvSpPr>
        <p:spPr>
          <a:xfrm flipH="1">
            <a:off x="3826104" y="5119948"/>
            <a:ext cx="1788963" cy="523220"/>
          </a:xfrm>
          <a:prstGeom prst="rect">
            <a:avLst/>
          </a:prstGeom>
          <a:noFill/>
        </p:spPr>
        <p:txBody>
          <a:bodyPr wrap="square" rtlCol="0">
            <a:spAutoFit/>
          </a:bodyPr>
          <a:lstStyle/>
          <a:p>
            <a:r>
              <a:rPr lang="sr-Latn-RS" sz="2800" b="1" dirty="0"/>
              <a:t>PITANJA</a:t>
            </a:r>
          </a:p>
        </p:txBody>
      </p:sp>
    </p:spTree>
    <p:extLst>
      <p:ext uri="{BB962C8B-B14F-4D97-AF65-F5344CB8AC3E}">
        <p14:creationId xmlns:p14="http://schemas.microsoft.com/office/powerpoint/2010/main" val="253988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ea typeface="ＭＳ Ｐゴシック" pitchFamily="34" charset="-128"/>
              </a:rPr>
              <a:t>P</a:t>
            </a:r>
            <a:r>
              <a:rPr lang="en-GB" sz="3200" b="1" dirty="0" err="1">
                <a:ea typeface="ＭＳ Ｐゴシック" pitchFamily="34" charset="-128"/>
              </a:rPr>
              <a:t>odaci</a:t>
            </a:r>
            <a:r>
              <a:rPr lang="en-GB" sz="3200" b="1" dirty="0">
                <a:ea typeface="ＭＳ Ｐゴシック" pitchFamily="34" charset="-128"/>
              </a:rPr>
              <a:t> o </a:t>
            </a:r>
            <a:r>
              <a:rPr lang="en-GB" sz="3200" b="1" dirty="0" err="1">
                <a:ea typeface="ＭＳ Ｐゴシック" pitchFamily="34" charset="-128"/>
              </a:rPr>
              <a:t>pretplatniku</a:t>
            </a:r>
            <a:r>
              <a:rPr lang="en-GB" sz="3200" b="1" dirty="0">
                <a:ea typeface="ＭＳ Ｐゴシック" pitchFamily="34" charset="-128"/>
              </a:rPr>
              <a:t>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4C52B17A-14C8-4A54-A0DE-FFB2521D3FE2}"/>
              </a:ext>
            </a:extLst>
          </p:cNvPr>
          <p:cNvSpPr/>
          <p:nvPr/>
        </p:nvSpPr>
        <p:spPr>
          <a:xfrm>
            <a:off x="4482532" y="952123"/>
            <a:ext cx="4522957" cy="5647700"/>
          </a:xfrm>
          <a:prstGeom prst="rect">
            <a:avLst/>
          </a:prstGeom>
        </p:spPr>
        <p:txBody>
          <a:bodyPr wrap="square">
            <a:spAutoFit/>
          </a:bodyPr>
          <a:lstStyle/>
          <a:p>
            <a:pPr marL="342900" indent="-342900">
              <a:buFont typeface="Wingdings" pitchFamily="2" charset="2"/>
              <a:buChar char="Ø"/>
            </a:pPr>
            <a:r>
              <a:rPr lang="en-US" sz="1900" dirty="0"/>
              <a:t>Da:</a:t>
            </a:r>
          </a:p>
          <a:p>
            <a:pPr marL="800100" lvl="1" indent="-342900" algn="just">
              <a:buFont typeface="Wingdings" pitchFamily="2" charset="2"/>
              <a:buChar char="Ø"/>
            </a:pPr>
            <a:r>
              <a:rPr lang="en-US" sz="1900" dirty="0"/>
              <a:t>Form</a:t>
            </a:r>
            <a:r>
              <a:rPr lang="sr-Latn-RS" sz="1900" dirty="0"/>
              <a:t>a</a:t>
            </a:r>
            <a:r>
              <a:rPr lang="en-US" sz="1900" dirty="0"/>
              <a:t> </a:t>
            </a:r>
            <a:r>
              <a:rPr lang="en-US" sz="1900" dirty="0" err="1"/>
              <a:t>računarskih</a:t>
            </a:r>
            <a:r>
              <a:rPr lang="en-US" sz="1900" dirty="0"/>
              <a:t> </a:t>
            </a:r>
            <a:r>
              <a:rPr lang="en-US" sz="1900" dirty="0" err="1"/>
              <a:t>podataka</a:t>
            </a:r>
            <a:r>
              <a:rPr lang="en-US" sz="1900" dirty="0"/>
              <a:t> </a:t>
            </a:r>
            <a:r>
              <a:rPr lang="en-US" sz="1900" dirty="0" err="1"/>
              <a:t>ili</a:t>
            </a:r>
            <a:r>
              <a:rPr lang="en-US" sz="1900" dirty="0"/>
              <a:t> </a:t>
            </a:r>
            <a:r>
              <a:rPr lang="sr-Latn-RS" sz="1900" dirty="0"/>
              <a:t>druga</a:t>
            </a:r>
            <a:r>
              <a:rPr lang="en-US" sz="1900" dirty="0"/>
              <a:t> form</a:t>
            </a:r>
            <a:r>
              <a:rPr lang="sr-Latn-RS" sz="1900" dirty="0"/>
              <a:t>a</a:t>
            </a:r>
            <a:endParaRPr lang="en-US" sz="1900" dirty="0"/>
          </a:p>
          <a:p>
            <a:pPr marL="800100" lvl="1" indent="-342900" algn="just">
              <a:buFont typeface="Wingdings" pitchFamily="2" charset="2"/>
              <a:buChar char="Ø"/>
            </a:pPr>
            <a:r>
              <a:rPr lang="sr-Latn-RS" sz="1900" dirty="0"/>
              <a:t>Koje poseduje davalac usluge</a:t>
            </a:r>
            <a:endParaRPr lang="en-US" sz="1900" dirty="0"/>
          </a:p>
          <a:p>
            <a:pPr marL="800100" lvl="1" indent="-342900" algn="just">
              <a:buFont typeface="Wingdings" pitchFamily="2" charset="2"/>
              <a:buChar char="Ø"/>
            </a:pPr>
            <a:r>
              <a:rPr lang="sr-Latn-RS" sz="1900" dirty="0"/>
              <a:t>Odnosi se na </a:t>
            </a:r>
            <a:r>
              <a:rPr lang="en-US" sz="1900" dirty="0" err="1"/>
              <a:t>pretplatnik</a:t>
            </a:r>
            <a:r>
              <a:rPr lang="sr-Latn-RS" sz="1900" dirty="0"/>
              <a:t>a</a:t>
            </a:r>
            <a:r>
              <a:rPr lang="en-US" sz="1900" dirty="0"/>
              <a:t> </a:t>
            </a:r>
            <a:r>
              <a:rPr lang="en-US" sz="1900" dirty="0" err="1"/>
              <a:t>usluge</a:t>
            </a:r>
            <a:r>
              <a:rPr lang="en-US" sz="1900" dirty="0"/>
              <a:t>, </a:t>
            </a:r>
            <a:r>
              <a:rPr lang="sr-Latn-RS" sz="1900" dirty="0"/>
              <a:t>uključujući</a:t>
            </a:r>
            <a:r>
              <a:rPr lang="en-US" sz="1900" dirty="0"/>
              <a:t>:</a:t>
            </a:r>
          </a:p>
          <a:p>
            <a:pPr marL="1257300" lvl="2" indent="-342900" algn="just">
              <a:buFont typeface="Wingdings" pitchFamily="2" charset="2"/>
              <a:buChar char="Ø"/>
            </a:pPr>
            <a:r>
              <a:rPr lang="sr-Latn-RS" sz="1900" dirty="0"/>
              <a:t>Klijente koji usluge koriste besplatno</a:t>
            </a:r>
            <a:endParaRPr lang="en-US" sz="1900" dirty="0"/>
          </a:p>
          <a:p>
            <a:pPr marL="1257300" lvl="2" indent="-342900" algn="just">
              <a:buFont typeface="Wingdings" pitchFamily="2" charset="2"/>
              <a:buChar char="Ø"/>
            </a:pPr>
            <a:r>
              <a:rPr lang="sr-Latn-RS" sz="1900" dirty="0"/>
              <a:t>Klijente </a:t>
            </a:r>
            <a:r>
              <a:rPr lang="en-US" sz="1900" dirty="0"/>
              <a:t>koji </a:t>
            </a:r>
            <a:r>
              <a:rPr lang="en-US" sz="1900" dirty="0" err="1"/>
              <a:t>plaćaju</a:t>
            </a:r>
            <a:r>
              <a:rPr lang="en-US" sz="1900" dirty="0"/>
              <a:t> za </a:t>
            </a:r>
            <a:r>
              <a:rPr lang="en-US" sz="1900" dirty="0" err="1"/>
              <a:t>svako</a:t>
            </a:r>
            <a:r>
              <a:rPr lang="en-US" sz="1900" dirty="0"/>
              <a:t> </a:t>
            </a:r>
            <a:r>
              <a:rPr lang="en-US" sz="1900" dirty="0" err="1"/>
              <a:t>pojedinačno</a:t>
            </a:r>
            <a:r>
              <a:rPr lang="en-US" sz="1900" dirty="0"/>
              <a:t> </a:t>
            </a:r>
            <a:r>
              <a:rPr lang="en-US" sz="1900" dirty="0" err="1"/>
              <a:t>korišćenje</a:t>
            </a:r>
            <a:r>
              <a:rPr lang="en-US" sz="1900" dirty="0"/>
              <a:t> </a:t>
            </a:r>
            <a:r>
              <a:rPr lang="en-US" sz="1900" dirty="0" err="1"/>
              <a:t>usluge</a:t>
            </a:r>
            <a:endParaRPr lang="en-US" sz="1900" dirty="0"/>
          </a:p>
          <a:p>
            <a:pPr marL="1257300" lvl="2" indent="-342900" algn="just">
              <a:buFont typeface="Wingdings" pitchFamily="2" charset="2"/>
              <a:buChar char="Ø"/>
            </a:pPr>
            <a:r>
              <a:rPr lang="sr-Latn-RS" sz="1900" dirty="0"/>
              <a:t>Klijente koji plaćaju pretplatu</a:t>
            </a:r>
            <a:endParaRPr lang="en-US" sz="1900" dirty="0"/>
          </a:p>
          <a:p>
            <a:pPr marL="1257300" lvl="2" indent="-342900" algn="just">
              <a:buFont typeface="Wingdings" pitchFamily="2" charset="2"/>
              <a:buChar char="Ø"/>
            </a:pPr>
            <a:r>
              <a:rPr lang="sr-Latn-RS" sz="1900" dirty="0"/>
              <a:t>Fizička lica koja imaju pravo da koriste nalog pretplatnika</a:t>
            </a:r>
            <a:endParaRPr lang="en-US" sz="1900" dirty="0"/>
          </a:p>
          <a:p>
            <a:pPr marL="342900" indent="-342900">
              <a:buFont typeface="Wingdings" pitchFamily="2" charset="2"/>
              <a:buChar char="Ø"/>
            </a:pPr>
            <a:r>
              <a:rPr lang="en-US" sz="1900" dirty="0"/>
              <a:t>Ne:</a:t>
            </a:r>
          </a:p>
          <a:p>
            <a:pPr marL="800100" lvl="1" indent="-342900">
              <a:buFont typeface="Wingdings" pitchFamily="2" charset="2"/>
              <a:buChar char="Ø"/>
            </a:pPr>
            <a:r>
              <a:rPr lang="en-US" sz="1900" dirty="0" err="1"/>
              <a:t>sadržaj</a:t>
            </a:r>
            <a:r>
              <a:rPr lang="en-US" sz="1900" dirty="0"/>
              <a:t> </a:t>
            </a:r>
            <a:r>
              <a:rPr lang="en-US" sz="1900" dirty="0" err="1"/>
              <a:t>komunikacija</a:t>
            </a:r>
            <a:r>
              <a:rPr lang="en-US" sz="1900" dirty="0"/>
              <a:t> </a:t>
            </a:r>
            <a:r>
              <a:rPr lang="en-US" sz="1900" dirty="0" err="1"/>
              <a:t>pretplatnika</a:t>
            </a:r>
            <a:endParaRPr lang="en-US" sz="1900" dirty="0"/>
          </a:p>
          <a:p>
            <a:pPr marL="800100" lvl="1" indent="-342900">
              <a:buFont typeface="Wingdings" pitchFamily="2" charset="2"/>
              <a:buChar char="Ø"/>
            </a:pPr>
            <a:r>
              <a:rPr lang="en-US" sz="1900" dirty="0" err="1"/>
              <a:t>podaci</a:t>
            </a:r>
            <a:r>
              <a:rPr lang="en-US" sz="1900" dirty="0"/>
              <a:t> o </a:t>
            </a:r>
            <a:r>
              <a:rPr lang="en-US" sz="1900" dirty="0" err="1"/>
              <a:t>saobraćaju</a:t>
            </a:r>
            <a:r>
              <a:rPr lang="en-US" sz="1900" dirty="0"/>
              <a:t> </a:t>
            </a:r>
            <a:r>
              <a:rPr lang="sr-Latn-RS" sz="1900" dirty="0"/>
              <a:t>povezani sa nalogom </a:t>
            </a:r>
            <a:r>
              <a:rPr lang="en-US" sz="1900" dirty="0" err="1"/>
              <a:t>pretplatnik</a:t>
            </a:r>
            <a:r>
              <a:rPr lang="sr-Latn-RS" sz="1900" dirty="0"/>
              <a:t>a</a:t>
            </a:r>
            <a:endParaRPr lang="en-US" sz="1900" dirty="0"/>
          </a:p>
        </p:txBody>
      </p:sp>
      <p:sp>
        <p:nvSpPr>
          <p:cNvPr id="8" name="Rectangle 7">
            <a:extLst>
              <a:ext uri="{FF2B5EF4-FFF2-40B4-BE49-F238E27FC236}">
                <a16:creationId xmlns:a16="http://schemas.microsoft.com/office/drawing/2014/main" id="{687B7C23-9E4D-47A3-872A-857DE10440B9}"/>
              </a:ext>
            </a:extLst>
          </p:cNvPr>
          <p:cNvSpPr/>
          <p:nvPr/>
        </p:nvSpPr>
        <p:spPr>
          <a:xfrm>
            <a:off x="138511" y="974628"/>
            <a:ext cx="4219479" cy="5586145"/>
          </a:xfrm>
          <a:prstGeom prst="rect">
            <a:avLst/>
          </a:prstGeom>
        </p:spPr>
        <p:txBody>
          <a:bodyPr wrap="square">
            <a:spAutoFit/>
          </a:bodyPr>
          <a:lstStyle/>
          <a:p>
            <a:pPr marL="342900" indent="-342900" algn="just">
              <a:buFont typeface="Wingdings" pitchFamily="2" charset="2"/>
              <a:buChar char="Ø"/>
            </a:pPr>
            <a:r>
              <a:rPr lang="en-US" sz="1700" dirty="0"/>
              <a:t>“</a:t>
            </a:r>
            <a:r>
              <a:rPr lang="en-US" sz="1700" b="1" dirty="0" err="1"/>
              <a:t>podaci</a:t>
            </a:r>
            <a:r>
              <a:rPr lang="en-US" sz="1700" b="1" dirty="0"/>
              <a:t> o </a:t>
            </a:r>
            <a:r>
              <a:rPr lang="en-US" sz="1700" b="1" dirty="0" err="1"/>
              <a:t>pretplatniku</a:t>
            </a:r>
            <a:r>
              <a:rPr lang="en-US" sz="1700" dirty="0"/>
              <a:t>” </a:t>
            </a:r>
            <a:r>
              <a:rPr lang="en-US" sz="1700" dirty="0" err="1"/>
              <a:t>označava</a:t>
            </a:r>
            <a:r>
              <a:rPr lang="sr-Latn-RS" sz="1700" dirty="0"/>
              <a:t>ju</a:t>
            </a:r>
            <a:r>
              <a:rPr lang="en-US" sz="1700" dirty="0"/>
              <a:t> </a:t>
            </a:r>
            <a:r>
              <a:rPr lang="en-US" sz="1700" dirty="0" err="1"/>
              <a:t>svaki</a:t>
            </a:r>
            <a:r>
              <a:rPr lang="en-US" sz="1700" dirty="0"/>
              <a:t> </a:t>
            </a:r>
            <a:r>
              <a:rPr lang="en-US" sz="1700" dirty="0" err="1"/>
              <a:t>podatak</a:t>
            </a:r>
            <a:r>
              <a:rPr lang="en-US" sz="1700" dirty="0"/>
              <a:t> </a:t>
            </a:r>
            <a:r>
              <a:rPr lang="en-US" sz="1700" dirty="0" err="1"/>
              <a:t>sadržan</a:t>
            </a:r>
            <a:r>
              <a:rPr lang="en-US" sz="1700" dirty="0"/>
              <a:t> u </a:t>
            </a:r>
            <a:r>
              <a:rPr lang="en-US" sz="1700" dirty="0" err="1"/>
              <a:t>obliku</a:t>
            </a:r>
            <a:r>
              <a:rPr lang="en-US" sz="1700" dirty="0"/>
              <a:t> </a:t>
            </a:r>
            <a:r>
              <a:rPr lang="en-US" sz="1700" dirty="0" err="1"/>
              <a:t>računarskog</a:t>
            </a:r>
            <a:r>
              <a:rPr lang="en-US" sz="1700" dirty="0"/>
              <a:t> </a:t>
            </a:r>
            <a:r>
              <a:rPr lang="en-US" sz="1700" dirty="0" err="1"/>
              <a:t>podatka</a:t>
            </a:r>
            <a:r>
              <a:rPr lang="en-US" sz="1700" dirty="0"/>
              <a:t> </a:t>
            </a:r>
            <a:r>
              <a:rPr lang="en-US" sz="1700" dirty="0" err="1"/>
              <a:t>ili</a:t>
            </a:r>
            <a:r>
              <a:rPr lang="en-US" sz="1700" dirty="0"/>
              <a:t> u </a:t>
            </a:r>
            <a:r>
              <a:rPr lang="en-US" sz="1700" dirty="0" err="1"/>
              <a:t>bilo</a:t>
            </a:r>
            <a:r>
              <a:rPr lang="en-US" sz="1700" dirty="0"/>
              <a:t> </a:t>
            </a:r>
            <a:r>
              <a:rPr lang="en-US" sz="1700" dirty="0" err="1"/>
              <a:t>kom</a:t>
            </a:r>
            <a:r>
              <a:rPr lang="en-US" sz="1700" dirty="0"/>
              <a:t> </a:t>
            </a:r>
            <a:r>
              <a:rPr lang="en-US" sz="1700" dirty="0" err="1"/>
              <a:t>drugom</a:t>
            </a:r>
            <a:r>
              <a:rPr lang="en-US" sz="1700" dirty="0"/>
              <a:t> </a:t>
            </a:r>
            <a:r>
              <a:rPr lang="en-US" sz="1700" dirty="0" err="1"/>
              <a:t>obliku</a:t>
            </a:r>
            <a:r>
              <a:rPr lang="en-US" sz="1700" dirty="0"/>
              <a:t>, </a:t>
            </a:r>
            <a:r>
              <a:rPr lang="en-US" sz="1700" dirty="0" err="1"/>
              <a:t>koje</a:t>
            </a:r>
            <a:r>
              <a:rPr lang="en-US" sz="1700" dirty="0"/>
              <a:t> </a:t>
            </a:r>
            <a:r>
              <a:rPr lang="en-US" sz="1700" dirty="0" err="1"/>
              <a:t>poseduje</a:t>
            </a:r>
            <a:r>
              <a:rPr lang="en-US" sz="1700" dirty="0"/>
              <a:t> </a:t>
            </a:r>
            <a:r>
              <a:rPr lang="en-US" sz="1700" dirty="0" err="1"/>
              <a:t>davalac</a:t>
            </a:r>
            <a:r>
              <a:rPr lang="en-US" sz="1700" dirty="0"/>
              <a:t> </a:t>
            </a:r>
            <a:r>
              <a:rPr lang="en-US" sz="1700" dirty="0" err="1"/>
              <a:t>usluga</a:t>
            </a:r>
            <a:r>
              <a:rPr lang="en-US" sz="1700" dirty="0"/>
              <a:t> </a:t>
            </a:r>
            <a:r>
              <a:rPr lang="en-US" sz="1700" dirty="0" err="1"/>
              <a:t>i</a:t>
            </a:r>
            <a:r>
              <a:rPr lang="en-US" sz="1700" dirty="0"/>
              <a:t> koji se </a:t>
            </a:r>
            <a:r>
              <a:rPr lang="en-US" sz="1700" dirty="0" err="1"/>
              <a:t>odnose</a:t>
            </a:r>
            <a:r>
              <a:rPr lang="en-US" sz="1700" dirty="0"/>
              <a:t> </a:t>
            </a:r>
            <a:r>
              <a:rPr lang="en-US" sz="1700" dirty="0" err="1"/>
              <a:t>na</a:t>
            </a:r>
            <a:r>
              <a:rPr lang="en-US" sz="1700" dirty="0"/>
              <a:t> </a:t>
            </a:r>
            <a:r>
              <a:rPr lang="en-US" sz="1700" dirty="0" err="1"/>
              <a:t>pretplatnika</a:t>
            </a:r>
            <a:r>
              <a:rPr lang="en-US" sz="1700" dirty="0"/>
              <a:t> </a:t>
            </a:r>
            <a:r>
              <a:rPr lang="en-US" sz="1700" dirty="0" err="1"/>
              <a:t>tih</a:t>
            </a:r>
            <a:r>
              <a:rPr lang="en-US" sz="1700" dirty="0"/>
              <a:t> </a:t>
            </a:r>
            <a:r>
              <a:rPr lang="en-US" sz="1700" dirty="0" err="1"/>
              <a:t>usluga</a:t>
            </a:r>
            <a:r>
              <a:rPr lang="en-US" sz="1700" dirty="0"/>
              <a:t>, </a:t>
            </a:r>
            <a:r>
              <a:rPr lang="en-US" sz="1700" dirty="0" err="1"/>
              <a:t>osim</a:t>
            </a:r>
            <a:r>
              <a:rPr lang="en-US" sz="1700" dirty="0"/>
              <a:t> </a:t>
            </a:r>
            <a:r>
              <a:rPr lang="en-US" sz="1700" dirty="0" err="1"/>
              <a:t>podataka</a:t>
            </a:r>
            <a:r>
              <a:rPr lang="en-US" sz="1700" dirty="0"/>
              <a:t> o </a:t>
            </a:r>
            <a:r>
              <a:rPr lang="en-US" sz="1700" dirty="0" err="1"/>
              <a:t>saobraćaju</a:t>
            </a:r>
            <a:r>
              <a:rPr lang="en-US" sz="1700" dirty="0"/>
              <a:t> </a:t>
            </a:r>
            <a:r>
              <a:rPr lang="en-US" sz="1700" dirty="0" err="1"/>
              <a:t>ili</a:t>
            </a:r>
            <a:r>
              <a:rPr lang="en-US" sz="1700" dirty="0"/>
              <a:t> </a:t>
            </a:r>
            <a:r>
              <a:rPr lang="en-US" sz="1700" dirty="0" err="1"/>
              <a:t>podataka</a:t>
            </a:r>
            <a:r>
              <a:rPr lang="en-US" sz="1700" dirty="0"/>
              <a:t> </a:t>
            </a:r>
            <a:r>
              <a:rPr lang="en-US" sz="1700" dirty="0" err="1"/>
              <a:t>iz</a:t>
            </a:r>
            <a:r>
              <a:rPr lang="en-US" sz="1700" dirty="0"/>
              <a:t> </a:t>
            </a:r>
            <a:r>
              <a:rPr lang="en-US" sz="1700" dirty="0" err="1"/>
              <a:t>sadržaja</a:t>
            </a:r>
            <a:r>
              <a:rPr lang="en-US" sz="1700" dirty="0"/>
              <a:t> koji se </a:t>
            </a:r>
            <a:r>
              <a:rPr lang="en-US" sz="1700" dirty="0" err="1"/>
              <a:t>prenosi</a:t>
            </a:r>
            <a:r>
              <a:rPr lang="en-US" sz="1700" dirty="0"/>
              <a:t>, </a:t>
            </a:r>
            <a:r>
              <a:rPr lang="en-US" sz="1700" dirty="0" err="1"/>
              <a:t>na</a:t>
            </a:r>
            <a:r>
              <a:rPr lang="en-US" sz="1700" dirty="0"/>
              <a:t> </a:t>
            </a:r>
            <a:r>
              <a:rPr lang="en-US" sz="1700" dirty="0" err="1"/>
              <a:t>osnovu</a:t>
            </a:r>
            <a:r>
              <a:rPr lang="en-US" sz="1700" dirty="0"/>
              <a:t> </a:t>
            </a:r>
            <a:r>
              <a:rPr lang="en-US" sz="1700" dirty="0" err="1"/>
              <a:t>kojih</a:t>
            </a:r>
            <a:r>
              <a:rPr lang="en-US" sz="1700" dirty="0"/>
              <a:t> </a:t>
            </a:r>
            <a:r>
              <a:rPr lang="en-US" sz="1700" dirty="0" err="1"/>
              <a:t>može</a:t>
            </a:r>
            <a:r>
              <a:rPr lang="en-US" sz="1700" dirty="0"/>
              <a:t> da se </a:t>
            </a:r>
            <a:r>
              <a:rPr lang="en-US" sz="1700" dirty="0" err="1"/>
              <a:t>ustanovi</a:t>
            </a:r>
            <a:r>
              <a:rPr lang="en-US" sz="1700" dirty="0"/>
              <a:t>:</a:t>
            </a:r>
          </a:p>
          <a:p>
            <a:pPr algn="just"/>
            <a:r>
              <a:rPr lang="en-US" sz="1700" dirty="0"/>
              <a:t>a </a:t>
            </a:r>
            <a:r>
              <a:rPr lang="en-US" sz="1700" dirty="0" err="1"/>
              <a:t>vrsta</a:t>
            </a:r>
            <a:r>
              <a:rPr lang="en-US" sz="1700" dirty="0"/>
              <a:t> </a:t>
            </a:r>
            <a:r>
              <a:rPr lang="en-US" sz="1700" dirty="0" err="1"/>
              <a:t>korišćene</a:t>
            </a:r>
            <a:r>
              <a:rPr lang="en-US" sz="1700" dirty="0"/>
              <a:t> </a:t>
            </a:r>
            <a:r>
              <a:rPr lang="en-US" sz="1700" dirty="0" err="1"/>
              <a:t>komunikacijske</a:t>
            </a:r>
            <a:r>
              <a:rPr lang="en-US" sz="1700" dirty="0"/>
              <a:t> </a:t>
            </a:r>
            <a:r>
              <a:rPr lang="en-US" sz="1700" dirty="0" err="1"/>
              <a:t>usluge</a:t>
            </a:r>
            <a:r>
              <a:rPr lang="en-US" sz="1700" dirty="0"/>
              <a:t>, </a:t>
            </a:r>
            <a:r>
              <a:rPr lang="en-US" sz="1700" dirty="0" err="1"/>
              <a:t>tehnički</a:t>
            </a:r>
            <a:r>
              <a:rPr lang="en-US" sz="1700" dirty="0"/>
              <a:t> </a:t>
            </a:r>
            <a:r>
              <a:rPr lang="en-US" sz="1700" dirty="0" err="1"/>
              <a:t>detalji</a:t>
            </a:r>
            <a:r>
              <a:rPr lang="en-US" sz="1700" dirty="0"/>
              <a:t> </a:t>
            </a:r>
            <a:r>
              <a:rPr lang="en-US" sz="1700" dirty="0" err="1"/>
              <a:t>i</a:t>
            </a:r>
            <a:r>
              <a:rPr lang="en-US" sz="1700" dirty="0"/>
              <a:t> </a:t>
            </a:r>
            <a:r>
              <a:rPr lang="en-US" sz="1700" dirty="0" err="1"/>
              <a:t>vremenski</a:t>
            </a:r>
            <a:r>
              <a:rPr lang="en-US" sz="1700" dirty="0"/>
              <a:t> period </a:t>
            </a:r>
            <a:r>
              <a:rPr lang="en-US" sz="1700" dirty="0" err="1"/>
              <a:t>korišćenja</a:t>
            </a:r>
            <a:r>
              <a:rPr lang="en-US" sz="1700" dirty="0"/>
              <a:t> </a:t>
            </a:r>
            <a:r>
              <a:rPr lang="en-US" sz="1700" dirty="0" err="1"/>
              <a:t>usluge</a:t>
            </a:r>
            <a:r>
              <a:rPr lang="en-US" sz="1700" dirty="0"/>
              <a:t>; </a:t>
            </a:r>
          </a:p>
          <a:p>
            <a:pPr algn="just"/>
            <a:r>
              <a:rPr lang="en-US" sz="1700" dirty="0"/>
              <a:t>b </a:t>
            </a:r>
            <a:r>
              <a:rPr lang="en-US" sz="1700" dirty="0" err="1"/>
              <a:t>identitet</a:t>
            </a:r>
            <a:r>
              <a:rPr lang="en-US" sz="1700" dirty="0"/>
              <a:t> </a:t>
            </a:r>
            <a:r>
              <a:rPr lang="en-US" sz="1700" dirty="0" err="1"/>
              <a:t>pretplatnika</a:t>
            </a:r>
            <a:r>
              <a:rPr lang="en-US" sz="1700" dirty="0"/>
              <a:t>, </a:t>
            </a:r>
            <a:r>
              <a:rPr lang="en-US" sz="1700" dirty="0" err="1"/>
              <a:t>poštanska</a:t>
            </a:r>
            <a:r>
              <a:rPr lang="en-US" sz="1700" dirty="0"/>
              <a:t> </a:t>
            </a:r>
            <a:r>
              <a:rPr lang="en-US" sz="1700" dirty="0" err="1"/>
              <a:t>adresa</a:t>
            </a:r>
            <a:r>
              <a:rPr lang="en-US" sz="1700" dirty="0"/>
              <a:t> </a:t>
            </a:r>
            <a:r>
              <a:rPr lang="en-US" sz="1700" dirty="0" err="1"/>
              <a:t>ili</a:t>
            </a:r>
            <a:r>
              <a:rPr lang="en-US" sz="1700" dirty="0"/>
              <a:t> </a:t>
            </a:r>
            <a:r>
              <a:rPr lang="en-US" sz="1700" dirty="0" err="1"/>
              <a:t>geografsko</a:t>
            </a:r>
            <a:r>
              <a:rPr lang="en-US" sz="1700" dirty="0"/>
              <a:t> </a:t>
            </a:r>
            <a:r>
              <a:rPr lang="en-US" sz="1700" dirty="0" err="1"/>
              <a:t>odredište</a:t>
            </a:r>
            <a:r>
              <a:rPr lang="en-US" sz="1700" dirty="0"/>
              <a:t>, </a:t>
            </a:r>
            <a:r>
              <a:rPr lang="en-US" sz="1700" dirty="0" err="1"/>
              <a:t>broj</a:t>
            </a:r>
            <a:r>
              <a:rPr lang="en-US" sz="1700" dirty="0"/>
              <a:t> </a:t>
            </a:r>
            <a:r>
              <a:rPr lang="en-US" sz="1700" dirty="0" err="1"/>
              <a:t>telefona</a:t>
            </a:r>
            <a:r>
              <a:rPr lang="en-US" sz="1700" dirty="0"/>
              <a:t> </a:t>
            </a:r>
            <a:r>
              <a:rPr lang="en-US" sz="1700" dirty="0" err="1"/>
              <a:t>i</a:t>
            </a:r>
            <a:r>
              <a:rPr lang="en-US" sz="1700" dirty="0"/>
              <a:t> </a:t>
            </a:r>
            <a:r>
              <a:rPr lang="en-US" sz="1700" dirty="0" err="1"/>
              <a:t>ostali</a:t>
            </a:r>
            <a:r>
              <a:rPr lang="en-US" sz="1700" dirty="0"/>
              <a:t> </a:t>
            </a:r>
            <a:r>
              <a:rPr lang="en-US" sz="1700" dirty="0" err="1"/>
              <a:t>brojevi</a:t>
            </a:r>
            <a:r>
              <a:rPr lang="en-US" sz="1700" dirty="0"/>
              <a:t> </a:t>
            </a:r>
            <a:r>
              <a:rPr lang="en-US" sz="1700" dirty="0" err="1"/>
              <a:t>pristupa</a:t>
            </a:r>
            <a:r>
              <a:rPr lang="en-US" sz="1700" dirty="0"/>
              <a:t>, </a:t>
            </a:r>
            <a:r>
              <a:rPr lang="en-US" sz="1700" dirty="0" err="1"/>
              <a:t>podaci</a:t>
            </a:r>
            <a:r>
              <a:rPr lang="en-US" sz="1700" dirty="0"/>
              <a:t> o </a:t>
            </a:r>
            <a:r>
              <a:rPr lang="en-US" sz="1700" dirty="0" err="1"/>
              <a:t>računima</a:t>
            </a:r>
            <a:r>
              <a:rPr lang="en-US" sz="1700" dirty="0"/>
              <a:t> </a:t>
            </a:r>
            <a:r>
              <a:rPr lang="en-US" sz="1700" dirty="0" err="1"/>
              <a:t>i</a:t>
            </a:r>
            <a:r>
              <a:rPr lang="en-US" sz="1700" dirty="0"/>
              <a:t> </a:t>
            </a:r>
            <a:r>
              <a:rPr lang="en-US" sz="1700" dirty="0" err="1"/>
              <a:t>plaćanjima</a:t>
            </a:r>
            <a:r>
              <a:rPr lang="en-US" sz="1700" dirty="0"/>
              <a:t>, </a:t>
            </a:r>
            <a:r>
              <a:rPr lang="en-US" sz="1700" dirty="0" err="1"/>
              <a:t>dostupni</a:t>
            </a:r>
            <a:r>
              <a:rPr lang="en-US" sz="1700" dirty="0"/>
              <a:t> </a:t>
            </a:r>
            <a:r>
              <a:rPr lang="en-US" sz="1700" dirty="0" err="1"/>
              <a:t>na</a:t>
            </a:r>
            <a:r>
              <a:rPr lang="en-US" sz="1700" dirty="0"/>
              <a:t> </a:t>
            </a:r>
            <a:r>
              <a:rPr lang="en-US" sz="1700" dirty="0" err="1"/>
              <a:t>osnovu</a:t>
            </a:r>
            <a:r>
              <a:rPr lang="en-US" sz="1700" dirty="0"/>
              <a:t> </a:t>
            </a:r>
            <a:r>
              <a:rPr lang="en-US" sz="1700" dirty="0" err="1"/>
              <a:t>ugovora</a:t>
            </a:r>
            <a:r>
              <a:rPr lang="en-US" sz="1700" dirty="0"/>
              <a:t> </a:t>
            </a:r>
            <a:r>
              <a:rPr lang="en-US" sz="1700" dirty="0" err="1"/>
              <a:t>ili</a:t>
            </a:r>
            <a:r>
              <a:rPr lang="en-US" sz="1700" dirty="0"/>
              <a:t> </a:t>
            </a:r>
            <a:r>
              <a:rPr lang="en-US" sz="1700" dirty="0" err="1"/>
              <a:t>sporazuma</a:t>
            </a:r>
            <a:r>
              <a:rPr lang="en-US" sz="1700" dirty="0"/>
              <a:t> o </a:t>
            </a:r>
            <a:r>
              <a:rPr lang="en-US" sz="1700" dirty="0" err="1"/>
              <a:t>korišćenju</a:t>
            </a:r>
            <a:r>
              <a:rPr lang="en-US" sz="1700" dirty="0"/>
              <a:t> </a:t>
            </a:r>
            <a:r>
              <a:rPr lang="en-US" sz="1700" dirty="0" err="1"/>
              <a:t>usluge</a:t>
            </a:r>
            <a:r>
              <a:rPr lang="en-US" sz="1700" dirty="0"/>
              <a:t>; </a:t>
            </a:r>
          </a:p>
          <a:p>
            <a:pPr algn="just"/>
            <a:r>
              <a:rPr lang="en-US" sz="1700" dirty="0"/>
              <a:t>c </a:t>
            </a:r>
            <a:r>
              <a:rPr lang="en-US" sz="1700" dirty="0" err="1"/>
              <a:t>svaka</a:t>
            </a:r>
            <a:r>
              <a:rPr lang="en-US" sz="1700" dirty="0"/>
              <a:t> </a:t>
            </a:r>
            <a:r>
              <a:rPr lang="en-US" sz="1700" dirty="0" err="1"/>
              <a:t>druga</a:t>
            </a:r>
            <a:r>
              <a:rPr lang="en-US" sz="1700" dirty="0"/>
              <a:t> </a:t>
            </a:r>
            <a:r>
              <a:rPr lang="en-US" sz="1700" dirty="0" err="1"/>
              <a:t>informacija</a:t>
            </a:r>
            <a:r>
              <a:rPr lang="en-US" sz="1700" dirty="0"/>
              <a:t> o </a:t>
            </a:r>
            <a:r>
              <a:rPr lang="en-US" sz="1700" dirty="0" err="1"/>
              <a:t>mestu</a:t>
            </a:r>
            <a:r>
              <a:rPr lang="en-US" sz="1700" dirty="0"/>
              <a:t> </a:t>
            </a:r>
            <a:r>
              <a:rPr lang="en-US" sz="1700" dirty="0" err="1"/>
              <a:t>postavljanja</a:t>
            </a:r>
            <a:r>
              <a:rPr lang="en-US" sz="1700" dirty="0"/>
              <a:t> </a:t>
            </a:r>
            <a:r>
              <a:rPr lang="en-US" sz="1700" dirty="0" err="1"/>
              <a:t>komunikacione</a:t>
            </a:r>
            <a:r>
              <a:rPr lang="en-US" sz="1700" dirty="0"/>
              <a:t> </a:t>
            </a:r>
            <a:r>
              <a:rPr lang="en-US" sz="1700" dirty="0" err="1"/>
              <a:t>opreme</a:t>
            </a:r>
            <a:r>
              <a:rPr lang="en-US" sz="1700" dirty="0"/>
              <a:t>, </a:t>
            </a:r>
            <a:r>
              <a:rPr lang="en-US" sz="1700" dirty="0" err="1"/>
              <a:t>dostupne</a:t>
            </a:r>
            <a:r>
              <a:rPr lang="en-US" sz="1700" dirty="0"/>
              <a:t> </a:t>
            </a:r>
            <a:r>
              <a:rPr lang="en-US" sz="1700" dirty="0" err="1"/>
              <a:t>na</a:t>
            </a:r>
            <a:r>
              <a:rPr lang="en-US" sz="1700" dirty="0"/>
              <a:t> </a:t>
            </a:r>
            <a:r>
              <a:rPr lang="en-US" sz="1700" dirty="0" err="1"/>
              <a:t>osnovu</a:t>
            </a:r>
            <a:r>
              <a:rPr lang="en-US" sz="1700" dirty="0"/>
              <a:t> </a:t>
            </a:r>
            <a:r>
              <a:rPr lang="en-US" sz="1700" dirty="0" err="1"/>
              <a:t>ugovora</a:t>
            </a:r>
            <a:r>
              <a:rPr lang="en-US" sz="1700" dirty="0"/>
              <a:t> </a:t>
            </a:r>
            <a:r>
              <a:rPr lang="en-US" sz="1700" dirty="0" err="1"/>
              <a:t>ili</a:t>
            </a:r>
            <a:r>
              <a:rPr lang="en-US" sz="1700" dirty="0"/>
              <a:t> </a:t>
            </a:r>
            <a:r>
              <a:rPr lang="en-US" sz="1700" dirty="0" err="1"/>
              <a:t>sporazuma</a:t>
            </a:r>
            <a:r>
              <a:rPr lang="en-US" sz="1700" dirty="0"/>
              <a:t> o </a:t>
            </a:r>
            <a:r>
              <a:rPr lang="en-US" sz="1700" dirty="0" err="1"/>
              <a:t>korišćenju</a:t>
            </a:r>
            <a:r>
              <a:rPr lang="en-US" sz="1700" dirty="0"/>
              <a:t> </a:t>
            </a:r>
            <a:r>
              <a:rPr lang="en-US" sz="1700" dirty="0" err="1"/>
              <a:t>usluge</a:t>
            </a:r>
            <a:r>
              <a:rPr lang="en-US" sz="1700" dirty="0"/>
              <a:t>.</a:t>
            </a:r>
          </a:p>
        </p:txBody>
      </p:sp>
    </p:spTree>
    <p:extLst>
      <p:ext uri="{BB962C8B-B14F-4D97-AF65-F5344CB8AC3E}">
        <p14:creationId xmlns:p14="http://schemas.microsoft.com/office/powerpoint/2010/main" val="1419584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3"/>
          <a:stretch>
            <a:fillRect/>
          </a:stretch>
        </p:blipFill>
        <p:spPr>
          <a:xfrm>
            <a:off x="7487000" y="702797"/>
            <a:ext cx="1767076" cy="1767076"/>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err="1"/>
              <a:t>Anketa</a:t>
            </a:r>
            <a:endParaRPr lang="en-GB" sz="3200" b="1" dirty="0"/>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187766622"/>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69096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3"/>
          <a:stretch>
            <a:fillRect/>
          </a:stretch>
        </p:blipFill>
        <p:spPr>
          <a:xfrm>
            <a:off x="7487000" y="702797"/>
            <a:ext cx="1767076" cy="1767076"/>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err="1"/>
              <a:t>Anketa</a:t>
            </a:r>
            <a:endParaRPr lang="en-GB" sz="3200" b="1" dirty="0"/>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898246918"/>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94292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13612</TotalTime>
  <Words>9479</Words>
  <Application>Microsoft Office PowerPoint</Application>
  <PresentationFormat>On-screen Show (4:3)</PresentationFormat>
  <Paragraphs>915</Paragraphs>
  <Slides>62</Slides>
  <Notes>56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Arial Narrow</vt:lpstr>
      <vt:lpstr>Calibri</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Nevena Nedic</cp:lastModifiedBy>
  <cp:revision>392</cp:revision>
  <dcterms:created xsi:type="dcterms:W3CDTF">2012-01-25T15:22:10Z</dcterms:created>
  <dcterms:modified xsi:type="dcterms:W3CDTF">2021-04-05T06:22:47Z</dcterms:modified>
</cp:coreProperties>
</file>