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355" r:id="rId2"/>
    <p:sldId id="567" r:id="rId3"/>
    <p:sldId id="568" r:id="rId4"/>
    <p:sldId id="569" r:id="rId5"/>
    <p:sldId id="570" r:id="rId6"/>
    <p:sldId id="620" r:id="rId7"/>
    <p:sldId id="621" r:id="rId8"/>
    <p:sldId id="622" r:id="rId9"/>
    <p:sldId id="626" r:id="rId10"/>
    <p:sldId id="623" r:id="rId11"/>
    <p:sldId id="784" r:id="rId12"/>
    <p:sldId id="586" r:id="rId13"/>
    <p:sldId id="624" r:id="rId14"/>
    <p:sldId id="625" r:id="rId15"/>
    <p:sldId id="627" r:id="rId16"/>
    <p:sldId id="630" r:id="rId17"/>
    <p:sldId id="631" r:id="rId18"/>
    <p:sldId id="783" r:id="rId19"/>
    <p:sldId id="628" r:id="rId20"/>
    <p:sldId id="632" r:id="rId21"/>
    <p:sldId id="634" r:id="rId22"/>
    <p:sldId id="635" r:id="rId23"/>
    <p:sldId id="648" r:id="rId24"/>
    <p:sldId id="616" r:id="rId25"/>
    <p:sldId id="636" r:id="rId26"/>
    <p:sldId id="637" r:id="rId27"/>
    <p:sldId id="638" r:id="rId28"/>
    <p:sldId id="785" r:id="rId29"/>
    <p:sldId id="640" r:id="rId30"/>
    <p:sldId id="642" r:id="rId31"/>
    <p:sldId id="786" r:id="rId32"/>
    <p:sldId id="649" r:id="rId33"/>
    <p:sldId id="643" r:id="rId34"/>
    <p:sldId id="644" r:id="rId35"/>
    <p:sldId id="645" r:id="rId36"/>
    <p:sldId id="646" r:id="rId37"/>
    <p:sldId id="650" r:id="rId38"/>
    <p:sldId id="647" r:id="rId39"/>
    <p:sldId id="651" r:id="rId40"/>
    <p:sldId id="652" r:id="rId41"/>
    <p:sldId id="653" r:id="rId42"/>
    <p:sldId id="654" r:id="rId43"/>
    <p:sldId id="656" r:id="rId44"/>
    <p:sldId id="655" r:id="rId45"/>
    <p:sldId id="669" r:id="rId46"/>
    <p:sldId id="657" r:id="rId47"/>
    <p:sldId id="787" r:id="rId48"/>
    <p:sldId id="659" r:id="rId49"/>
    <p:sldId id="660" r:id="rId50"/>
    <p:sldId id="661" r:id="rId51"/>
    <p:sldId id="662" r:id="rId52"/>
    <p:sldId id="663" r:id="rId53"/>
    <p:sldId id="665" r:id="rId54"/>
    <p:sldId id="666" r:id="rId55"/>
    <p:sldId id="667" r:id="rId56"/>
    <p:sldId id="788" r:id="rId57"/>
    <p:sldId id="668" r:id="rId58"/>
    <p:sldId id="619" r:id="rId5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38" autoAdjust="0"/>
    <p:restoredTop sz="48947" autoAdjust="0"/>
  </p:normalViewPr>
  <p:slideViewPr>
    <p:cSldViewPr snapToGrid="0" snapToObjects="1">
      <p:cViewPr varScale="1">
        <p:scale>
          <a:sx n="46" d="100"/>
          <a:sy n="46" d="100"/>
        </p:scale>
        <p:origin x="990" y="36"/>
      </p:cViewPr>
      <p:guideLst>
        <p:guide orient="horz" pos="2160"/>
        <p:guide pos="2880"/>
      </p:guideLst>
    </p:cSldViewPr>
  </p:slideViewPr>
  <p:outlineViewPr>
    <p:cViewPr>
      <p:scale>
        <a:sx n="33" d="100"/>
        <a:sy n="33" d="100"/>
      </p:scale>
      <p:origin x="0" y="39756"/>
    </p:cViewPr>
  </p:outlineViewPr>
  <p:notesTextViewPr>
    <p:cViewPr>
      <p:scale>
        <a:sx n="125" d="100"/>
        <a:sy n="125" d="100"/>
      </p:scale>
      <p:origin x="0" y="-279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mk-MK" sz="2800" b="1" dirty="0"/>
            <a:t>Билатерален договор е договор помеѓу</a:t>
          </a:r>
          <a:r>
            <a:rPr lang="en-US" sz="2800" b="1" dirty="0"/>
            <a:t>:</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mk-MK" sz="2800" dirty="0"/>
            <a:t>а</a:t>
          </a:r>
          <a:r>
            <a:rPr lang="en-US" sz="2800" dirty="0"/>
            <a:t>.) </a:t>
          </a:r>
          <a:r>
            <a:rPr lang="mk-MK" sz="2800" dirty="0"/>
            <a:t>Две земји</a:t>
          </a:r>
          <a:r>
            <a:rPr lang="en-US" sz="2800" dirty="0"/>
            <a:t>?</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mk-MK" sz="2800" dirty="0"/>
            <a:t>б</a:t>
          </a:r>
          <a:r>
            <a:rPr lang="en-US" sz="2800" dirty="0"/>
            <a:t>.</a:t>
          </a:r>
          <a:r>
            <a:rPr lang="mk-MK" sz="2800" dirty="0"/>
            <a:t>Три земји</a:t>
          </a:r>
          <a:r>
            <a:rPr lang="en-US" sz="2800" dirty="0"/>
            <a:t>?</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mk-MK" sz="2800" dirty="0"/>
            <a:t>в</a:t>
          </a:r>
          <a:r>
            <a:rPr lang="en-US" sz="2800" dirty="0"/>
            <a:t>.) </a:t>
          </a:r>
          <a:r>
            <a:rPr lang="mk-MK" sz="2800" dirty="0"/>
            <a:t>Три и повеќе земји</a:t>
          </a:r>
          <a:r>
            <a:rPr lang="en-US" sz="2800" dirty="0"/>
            <a:t>?</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84510C55-401A-B84B-B242-E565DB29F691}" type="presOf" srcId="{323950B2-6BC2-AE4B-B5B8-B2437BA58494}" destId="{D6847470-F054-2943-A634-F983FF0A0122}" srcOrd="0" destOrd="0" presId="urn:microsoft.com/office/officeart/2008/layout/LinedList"/>
    <dgm:cxn modelId="{AFD2487F-444F-4C44-A623-9AAFEB90AC49}" srcId="{8E61202A-36DD-0240-811A-270D9611A395}" destId="{412DA8CB-B9E5-F44F-9FDD-EF35DF68306D}" srcOrd="2"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mk-MK" sz="2800" b="1" dirty="0"/>
            <a:t>Конвенцијата од Будимпешта има</a:t>
          </a:r>
          <a:r>
            <a:rPr lang="en-US" sz="2800" b="1" dirty="0"/>
            <a:t>:</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mk-MK" sz="2800" dirty="0"/>
            <a:t>а</a:t>
          </a:r>
          <a:r>
            <a:rPr lang="en-US" sz="2800" dirty="0"/>
            <a:t>.) </a:t>
          </a:r>
          <a:r>
            <a:rPr lang="mk-MK" sz="2800" dirty="0"/>
            <a:t>Еден дополнителен протокол</a:t>
          </a:r>
          <a:r>
            <a:rPr lang="en-US" sz="2800" dirty="0"/>
            <a:t>?</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mk-MK" sz="2800" dirty="0"/>
            <a:t>б</a:t>
          </a:r>
          <a:r>
            <a:rPr lang="en-US" sz="2800" dirty="0"/>
            <a:t>.) </a:t>
          </a:r>
          <a:r>
            <a:rPr lang="mk-MK" sz="2800" dirty="0"/>
            <a:t>Втор дополнителен протокол</a:t>
          </a:r>
          <a:r>
            <a:rPr lang="en-US" sz="2800" dirty="0"/>
            <a:t>?</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mk-MK" sz="2800" dirty="0"/>
            <a:t>в</a:t>
          </a:r>
          <a:r>
            <a:rPr lang="en-US" sz="2800" dirty="0"/>
            <a:t>.) </a:t>
          </a:r>
          <a:r>
            <a:rPr lang="mk-MK" sz="2800" dirty="0"/>
            <a:t>Трет дополнителен протокол</a:t>
          </a:r>
          <a:r>
            <a:rPr lang="en-US" sz="2800" dirty="0"/>
            <a:t>?</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84510C55-401A-B84B-B242-E565DB29F691}" type="presOf" srcId="{323950B2-6BC2-AE4B-B5B8-B2437BA58494}" destId="{D6847470-F054-2943-A634-F983FF0A0122}" srcOrd="0" destOrd="0" presId="urn:microsoft.com/office/officeart/2008/layout/LinedList"/>
    <dgm:cxn modelId="{AFD2487F-444F-4C44-A623-9AAFEB90AC49}" srcId="{8E61202A-36DD-0240-811A-270D9611A395}" destId="{412DA8CB-B9E5-F44F-9FDD-EF35DF68306D}" srcOrd="2"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9F815F-D7C7-4692-8EC2-275E2635E161}" type="doc">
      <dgm:prSet loTypeId="urn:microsoft.com/office/officeart/2005/8/layout/hProcess9" loCatId="process" qsTypeId="urn:microsoft.com/office/officeart/2005/8/quickstyle/3d3" qsCatId="3D" csTypeId="urn:microsoft.com/office/officeart/2005/8/colors/accent1_2" csCatId="accent1" phldr="1"/>
      <dgm:spPr/>
    </dgm:pt>
    <dgm:pt modelId="{6453E9DF-F54C-49A5-A040-316F77F21138}">
      <dgm:prSet phldrT="[Text]"/>
      <dgm:spPr/>
      <dgm:t>
        <a:bodyPr/>
        <a:lstStyle/>
        <a:p>
          <a:r>
            <a:rPr lang="mk-MK" dirty="0"/>
            <a:t>Основни информации</a:t>
          </a:r>
          <a:endParaRPr lang="en-GB" dirty="0"/>
        </a:p>
      </dgm:t>
    </dgm:pt>
    <dgm:pt modelId="{3AE45FBA-4259-41EA-91FE-97B4D7394A60}" type="parTrans" cxnId="{CA28B7BB-DBD9-4D84-A27C-D738FDFC888B}">
      <dgm:prSet/>
      <dgm:spPr/>
      <dgm:t>
        <a:bodyPr/>
        <a:lstStyle/>
        <a:p>
          <a:endParaRPr lang="en-GB"/>
        </a:p>
      </dgm:t>
    </dgm:pt>
    <dgm:pt modelId="{690421DD-C304-4A63-BF30-F292C4119497}" type="sibTrans" cxnId="{CA28B7BB-DBD9-4D84-A27C-D738FDFC888B}">
      <dgm:prSet/>
      <dgm:spPr/>
      <dgm:t>
        <a:bodyPr/>
        <a:lstStyle/>
        <a:p>
          <a:endParaRPr lang="en-GB"/>
        </a:p>
      </dgm:t>
    </dgm:pt>
    <dgm:pt modelId="{73F137A6-5821-41E4-B415-856C989C803A}">
      <dgm:prSet phldrT="[Text]"/>
      <dgm:spPr/>
      <dgm:t>
        <a:bodyPr/>
        <a:lstStyle/>
        <a:p>
          <a:r>
            <a:rPr lang="mk-MK" dirty="0"/>
            <a:t>Дополнителни информации</a:t>
          </a:r>
          <a:endParaRPr lang="en-GB" dirty="0"/>
        </a:p>
      </dgm:t>
    </dgm:pt>
    <dgm:pt modelId="{9C2FC2FF-6CA9-4691-9F0F-92C7656CA882}" type="parTrans" cxnId="{2448774E-F842-48E9-974B-3B5229C145C0}">
      <dgm:prSet/>
      <dgm:spPr/>
      <dgm:t>
        <a:bodyPr/>
        <a:lstStyle/>
        <a:p>
          <a:endParaRPr lang="en-GB"/>
        </a:p>
      </dgm:t>
    </dgm:pt>
    <dgm:pt modelId="{2482B687-AD21-4C70-8EB3-FEF873FB1DE1}" type="sibTrans" cxnId="{2448774E-F842-48E9-974B-3B5229C145C0}">
      <dgm:prSet/>
      <dgm:spPr/>
      <dgm:t>
        <a:bodyPr/>
        <a:lstStyle/>
        <a:p>
          <a:endParaRPr lang="en-GB"/>
        </a:p>
      </dgm:t>
    </dgm:pt>
    <dgm:pt modelId="{D4DD07FB-9C74-4BDD-BCCD-0B0C805F8B33}">
      <dgm:prSet phldrT="[Text]"/>
      <dgm:spPr/>
      <dgm:t>
        <a:bodyPr/>
        <a:lstStyle/>
        <a:p>
          <a:r>
            <a:rPr lang="mk-MK" dirty="0"/>
            <a:t>Примена на домашното право</a:t>
          </a:r>
          <a:endParaRPr lang="en-GB" dirty="0"/>
        </a:p>
      </dgm:t>
    </dgm:pt>
    <dgm:pt modelId="{5E697569-9484-4E09-89E2-BCDCB8DBF4F1}" type="parTrans" cxnId="{C65E7FE4-E46A-4DCE-AEE2-AB192C5F7C70}">
      <dgm:prSet/>
      <dgm:spPr/>
      <dgm:t>
        <a:bodyPr/>
        <a:lstStyle/>
        <a:p>
          <a:endParaRPr lang="en-GB"/>
        </a:p>
      </dgm:t>
    </dgm:pt>
    <dgm:pt modelId="{B7182E28-E9BD-44F4-A70F-491FF5A71BDD}" type="sibTrans" cxnId="{C65E7FE4-E46A-4DCE-AEE2-AB192C5F7C70}">
      <dgm:prSet/>
      <dgm:spPr/>
      <dgm:t>
        <a:bodyPr/>
        <a:lstStyle/>
        <a:p>
          <a:endParaRPr lang="en-GB"/>
        </a:p>
      </dgm:t>
    </dgm:pt>
    <dgm:pt modelId="{E7E16D95-E60D-4691-9AB6-0DAA5368CBC0}" type="pres">
      <dgm:prSet presAssocID="{099F815F-D7C7-4692-8EC2-275E2635E161}" presName="CompostProcess" presStyleCnt="0">
        <dgm:presLayoutVars>
          <dgm:dir/>
          <dgm:resizeHandles val="exact"/>
        </dgm:presLayoutVars>
      </dgm:prSet>
      <dgm:spPr/>
    </dgm:pt>
    <dgm:pt modelId="{A2F54516-55C0-4C75-9C2C-BBDD7DD40C0E}" type="pres">
      <dgm:prSet presAssocID="{099F815F-D7C7-4692-8EC2-275E2635E161}" presName="arrow" presStyleLbl="bgShp" presStyleIdx="0" presStyleCnt="1"/>
      <dgm:spPr/>
    </dgm:pt>
    <dgm:pt modelId="{6AB407BD-03CA-4D78-81A5-E6A0CA0EA1A7}" type="pres">
      <dgm:prSet presAssocID="{099F815F-D7C7-4692-8EC2-275E2635E161}" presName="linearProcess" presStyleCnt="0"/>
      <dgm:spPr/>
    </dgm:pt>
    <dgm:pt modelId="{824B2713-2598-4860-8F45-C0BB7436738C}" type="pres">
      <dgm:prSet presAssocID="{6453E9DF-F54C-49A5-A040-316F77F21138}" presName="textNode" presStyleLbl="node1" presStyleIdx="0" presStyleCnt="3">
        <dgm:presLayoutVars>
          <dgm:bulletEnabled val="1"/>
        </dgm:presLayoutVars>
      </dgm:prSet>
      <dgm:spPr/>
    </dgm:pt>
    <dgm:pt modelId="{21AB8A55-6FC1-4864-923C-9D342DF94797}" type="pres">
      <dgm:prSet presAssocID="{690421DD-C304-4A63-BF30-F292C4119497}" presName="sibTrans" presStyleCnt="0"/>
      <dgm:spPr/>
    </dgm:pt>
    <dgm:pt modelId="{8A9AFDA2-C209-4BFB-BF86-89C13E5479E7}" type="pres">
      <dgm:prSet presAssocID="{73F137A6-5821-41E4-B415-856C989C803A}" presName="textNode" presStyleLbl="node1" presStyleIdx="1" presStyleCnt="3">
        <dgm:presLayoutVars>
          <dgm:bulletEnabled val="1"/>
        </dgm:presLayoutVars>
      </dgm:prSet>
      <dgm:spPr/>
    </dgm:pt>
    <dgm:pt modelId="{CB2602AC-4D62-4A37-B2A6-B8D488C29039}" type="pres">
      <dgm:prSet presAssocID="{2482B687-AD21-4C70-8EB3-FEF873FB1DE1}" presName="sibTrans" presStyleCnt="0"/>
      <dgm:spPr/>
    </dgm:pt>
    <dgm:pt modelId="{A0B3A59F-9741-43A7-A5A6-EF652106C087}" type="pres">
      <dgm:prSet presAssocID="{D4DD07FB-9C74-4BDD-BCCD-0B0C805F8B33}" presName="textNode" presStyleLbl="node1" presStyleIdx="2" presStyleCnt="3">
        <dgm:presLayoutVars>
          <dgm:bulletEnabled val="1"/>
        </dgm:presLayoutVars>
      </dgm:prSet>
      <dgm:spPr/>
    </dgm:pt>
  </dgm:ptLst>
  <dgm:cxnLst>
    <dgm:cxn modelId="{2448774E-F842-48E9-974B-3B5229C145C0}" srcId="{099F815F-D7C7-4692-8EC2-275E2635E161}" destId="{73F137A6-5821-41E4-B415-856C989C803A}" srcOrd="1" destOrd="0" parTransId="{9C2FC2FF-6CA9-4691-9F0F-92C7656CA882}" sibTransId="{2482B687-AD21-4C70-8EB3-FEF873FB1DE1}"/>
    <dgm:cxn modelId="{1B94C451-3105-4F3B-A77A-EECF27D75FBF}" type="presOf" srcId="{6453E9DF-F54C-49A5-A040-316F77F21138}" destId="{824B2713-2598-4860-8F45-C0BB7436738C}" srcOrd="0" destOrd="0" presId="urn:microsoft.com/office/officeart/2005/8/layout/hProcess9"/>
    <dgm:cxn modelId="{CA28B7BB-DBD9-4D84-A27C-D738FDFC888B}" srcId="{099F815F-D7C7-4692-8EC2-275E2635E161}" destId="{6453E9DF-F54C-49A5-A040-316F77F21138}" srcOrd="0" destOrd="0" parTransId="{3AE45FBA-4259-41EA-91FE-97B4D7394A60}" sibTransId="{690421DD-C304-4A63-BF30-F292C4119497}"/>
    <dgm:cxn modelId="{A47074C3-3251-48FB-AB71-A882F36C7AF5}" type="presOf" srcId="{099F815F-D7C7-4692-8EC2-275E2635E161}" destId="{E7E16D95-E60D-4691-9AB6-0DAA5368CBC0}" srcOrd="0" destOrd="0" presId="urn:microsoft.com/office/officeart/2005/8/layout/hProcess9"/>
    <dgm:cxn modelId="{C65E7FE4-E46A-4DCE-AEE2-AB192C5F7C70}" srcId="{099F815F-D7C7-4692-8EC2-275E2635E161}" destId="{D4DD07FB-9C74-4BDD-BCCD-0B0C805F8B33}" srcOrd="2" destOrd="0" parTransId="{5E697569-9484-4E09-89E2-BCDCB8DBF4F1}" sibTransId="{B7182E28-E9BD-44F4-A70F-491FF5A71BDD}"/>
    <dgm:cxn modelId="{AA8690EF-5068-4EDF-B65D-B7BCA116853E}" type="presOf" srcId="{73F137A6-5821-41E4-B415-856C989C803A}" destId="{8A9AFDA2-C209-4BFB-BF86-89C13E5479E7}" srcOrd="0" destOrd="0" presId="urn:microsoft.com/office/officeart/2005/8/layout/hProcess9"/>
    <dgm:cxn modelId="{CA89C0F0-FE73-45E2-AA27-ED8B70604F3A}" type="presOf" srcId="{D4DD07FB-9C74-4BDD-BCCD-0B0C805F8B33}" destId="{A0B3A59F-9741-43A7-A5A6-EF652106C087}" srcOrd="0" destOrd="0" presId="urn:microsoft.com/office/officeart/2005/8/layout/hProcess9"/>
    <dgm:cxn modelId="{23D98DFE-35F9-4C1E-9F41-F91AF02F44A0}" type="presParOf" srcId="{E7E16D95-E60D-4691-9AB6-0DAA5368CBC0}" destId="{A2F54516-55C0-4C75-9C2C-BBDD7DD40C0E}" srcOrd="0" destOrd="0" presId="urn:microsoft.com/office/officeart/2005/8/layout/hProcess9"/>
    <dgm:cxn modelId="{CBCEFF67-BFF5-4AD1-B928-7A4C96534888}" type="presParOf" srcId="{E7E16D95-E60D-4691-9AB6-0DAA5368CBC0}" destId="{6AB407BD-03CA-4D78-81A5-E6A0CA0EA1A7}" srcOrd="1" destOrd="0" presId="urn:microsoft.com/office/officeart/2005/8/layout/hProcess9"/>
    <dgm:cxn modelId="{AFC18800-C975-444A-9A43-EF5A00A3AD25}" type="presParOf" srcId="{6AB407BD-03CA-4D78-81A5-E6A0CA0EA1A7}" destId="{824B2713-2598-4860-8F45-C0BB7436738C}" srcOrd="0" destOrd="0" presId="urn:microsoft.com/office/officeart/2005/8/layout/hProcess9"/>
    <dgm:cxn modelId="{F12FBE8B-1AB7-467E-8905-D1EEFB82C00F}" type="presParOf" srcId="{6AB407BD-03CA-4D78-81A5-E6A0CA0EA1A7}" destId="{21AB8A55-6FC1-4864-923C-9D342DF94797}" srcOrd="1" destOrd="0" presId="urn:microsoft.com/office/officeart/2005/8/layout/hProcess9"/>
    <dgm:cxn modelId="{9A8497AB-796F-44C5-A485-40B4922CDD07}" type="presParOf" srcId="{6AB407BD-03CA-4D78-81A5-E6A0CA0EA1A7}" destId="{8A9AFDA2-C209-4BFB-BF86-89C13E5479E7}" srcOrd="2" destOrd="0" presId="urn:microsoft.com/office/officeart/2005/8/layout/hProcess9"/>
    <dgm:cxn modelId="{ED944954-5CD1-4C40-8885-E17E64F79EBA}" type="presParOf" srcId="{6AB407BD-03CA-4D78-81A5-E6A0CA0EA1A7}" destId="{CB2602AC-4D62-4A37-B2A6-B8D488C29039}" srcOrd="3" destOrd="0" presId="urn:microsoft.com/office/officeart/2005/8/layout/hProcess9"/>
    <dgm:cxn modelId="{C46EDC61-1E4C-42B7-A3B1-D43F6716A118}" type="presParOf" srcId="{6AB407BD-03CA-4D78-81A5-E6A0CA0EA1A7}" destId="{A0B3A59F-9741-43A7-A5A6-EF652106C087}"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mk-MK" sz="2800" b="1" i="0" dirty="0"/>
            <a:t>Барањата за ЗПП треба да се извршат во согласност со</a:t>
          </a:r>
          <a:r>
            <a:rPr lang="en-GB" sz="2800" b="1" i="0" dirty="0"/>
            <a:t>:</a:t>
          </a:r>
          <a:endParaRPr lang="en-US" sz="2800" b="1" i="0"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mk-MK" sz="2800" dirty="0"/>
            <a:t>а</a:t>
          </a:r>
          <a:r>
            <a:rPr lang="en-US" sz="2800" dirty="0"/>
            <a:t>.) </a:t>
          </a:r>
          <a:r>
            <a:rPr lang="mk-MK" sz="2800" dirty="0"/>
            <a:t>Законот на земјата барател</a:t>
          </a:r>
          <a:r>
            <a:rPr lang="en-US" sz="2800" dirty="0"/>
            <a:t>?</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mk-MK" sz="2800" dirty="0"/>
            <a:t>б</a:t>
          </a:r>
          <a:r>
            <a:rPr lang="en-US" sz="2800" dirty="0"/>
            <a:t>.) </a:t>
          </a:r>
          <a:r>
            <a:rPr lang="mk-MK" sz="2800" dirty="0"/>
            <a:t>Законот на замолената страна</a:t>
          </a:r>
          <a:r>
            <a:rPr lang="en-GB" sz="2800" b="0" i="0" dirty="0"/>
            <a:t>?</a:t>
          </a:r>
          <a:endParaRPr lang="en-US" sz="2800" b="0" dirty="0"/>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mk-MK" sz="2800" dirty="0"/>
            <a:t>в</a:t>
          </a:r>
          <a:r>
            <a:rPr lang="en-US" sz="2800" dirty="0"/>
            <a:t>.) </a:t>
          </a:r>
          <a:r>
            <a:rPr lang="mk-MK" sz="2800" dirty="0"/>
            <a:t>Двата</a:t>
          </a:r>
          <a:r>
            <a:rPr lang="en-US" sz="2800" dirty="0"/>
            <a:t>?</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84510C55-401A-B84B-B242-E565DB29F691}" type="presOf" srcId="{323950B2-6BC2-AE4B-B5B8-B2437BA58494}" destId="{D6847470-F054-2943-A634-F983FF0A0122}" srcOrd="0" destOrd="0" presId="urn:microsoft.com/office/officeart/2008/layout/LinedList"/>
    <dgm:cxn modelId="{AFD2487F-444F-4C44-A623-9AAFEB90AC49}" srcId="{8E61202A-36DD-0240-811A-270D9611A395}" destId="{412DA8CB-B9E5-F44F-9FDD-EF35DF68306D}" srcOrd="2"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mk-MK" sz="2800" b="1" i="0" dirty="0"/>
            <a:t>Електронско пренесување на барањата за ЗПП треба да биде:</a:t>
          </a:r>
          <a:endParaRPr lang="en-US" sz="2800" b="1" i="0"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mk-MK" sz="2800" dirty="0"/>
            <a:t>а</a:t>
          </a:r>
          <a:r>
            <a:rPr lang="en-US" sz="2800" dirty="0"/>
            <a:t>.) </a:t>
          </a:r>
          <a:r>
            <a:rPr lang="mk-MK" sz="2800" dirty="0"/>
            <a:t>Дозволено</a:t>
          </a:r>
          <a:r>
            <a:rPr lang="en-US" sz="2800" dirty="0"/>
            <a:t>?</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mk-MK" sz="2800" dirty="0"/>
            <a:t>б</a:t>
          </a:r>
          <a:r>
            <a:rPr lang="en-US" sz="2800" dirty="0"/>
            <a:t>.) </a:t>
          </a:r>
          <a:r>
            <a:rPr lang="mk-MK" sz="2800" dirty="0"/>
            <a:t>Недозволено</a:t>
          </a:r>
          <a:r>
            <a:rPr lang="en-GB" sz="2800" b="0" i="0" dirty="0"/>
            <a:t>?</a:t>
          </a:r>
          <a:endParaRPr lang="en-US" sz="2800" b="0" dirty="0"/>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mk-MK" sz="2800" dirty="0"/>
            <a:t>в</a:t>
          </a:r>
          <a:r>
            <a:rPr lang="en-US" sz="2800" dirty="0"/>
            <a:t>.) </a:t>
          </a:r>
          <a:r>
            <a:rPr lang="mk-MK" sz="2800" dirty="0"/>
            <a:t>Не е одлучено</a:t>
          </a:r>
          <a:r>
            <a:rPr lang="en-US" sz="2800" dirty="0"/>
            <a:t>?</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84510C55-401A-B84B-B242-E565DB29F691}" type="presOf" srcId="{323950B2-6BC2-AE4B-B5B8-B2437BA58494}" destId="{D6847470-F054-2943-A634-F983FF0A0122}" srcOrd="0" destOrd="0" presId="urn:microsoft.com/office/officeart/2008/layout/LinedList"/>
    <dgm:cxn modelId="{AFD2487F-444F-4C44-A623-9AAFEB90AC49}" srcId="{8E61202A-36DD-0240-811A-270D9611A395}" destId="{412DA8CB-B9E5-F44F-9FDD-EF35DF68306D}" srcOrd="2"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2773788"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b="1" kern="1200" dirty="0"/>
            <a:t>Билатерален договор е договор помеѓу</a:t>
          </a:r>
          <a:r>
            <a:rPr lang="en-US" sz="2800" b="1" kern="1200" dirty="0"/>
            <a:t>:</a:t>
          </a:r>
        </a:p>
      </dsp:txBody>
      <dsp:txXfrm>
        <a:off x="0" y="0"/>
        <a:ext cx="2773788" cy="4064000"/>
      </dsp:txXfrm>
    </dsp:sp>
    <dsp:sp modelId="{5D9EDF3F-7B20-8E47-A431-F9F24450F874}">
      <dsp:nvSpPr>
        <dsp:cNvPr id="0" name=""/>
        <dsp:cNvSpPr/>
      </dsp:nvSpPr>
      <dsp:spPr>
        <a:xfrm>
          <a:off x="2855989" y="63500"/>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а</a:t>
          </a:r>
          <a:r>
            <a:rPr lang="en-US" sz="2800" kern="1200" dirty="0"/>
            <a:t>.) </a:t>
          </a:r>
          <a:r>
            <a:rPr lang="mk-MK" sz="2800" kern="1200" dirty="0"/>
            <a:t>Две земји</a:t>
          </a:r>
          <a:r>
            <a:rPr lang="en-US" sz="2800" kern="1200" dirty="0"/>
            <a:t>?</a:t>
          </a:r>
        </a:p>
      </dsp:txBody>
      <dsp:txXfrm>
        <a:off x="2855989" y="63500"/>
        <a:ext cx="4301899" cy="1269999"/>
      </dsp:txXfrm>
    </dsp:sp>
    <dsp:sp modelId="{EB798B99-5590-864A-A2C1-F553D99D3FAA}">
      <dsp:nvSpPr>
        <dsp:cNvPr id="0" name=""/>
        <dsp:cNvSpPr/>
      </dsp:nvSpPr>
      <dsp:spPr>
        <a:xfrm>
          <a:off x="2773788" y="1333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69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б</a:t>
          </a:r>
          <a:r>
            <a:rPr lang="en-US" sz="2800" kern="1200" dirty="0"/>
            <a:t>.</a:t>
          </a:r>
          <a:r>
            <a:rPr lang="mk-MK" sz="2800" kern="1200" dirty="0"/>
            <a:t>Три земји</a:t>
          </a:r>
          <a:r>
            <a:rPr lang="en-US" sz="2800" kern="1200" dirty="0"/>
            <a:t>?</a:t>
          </a:r>
        </a:p>
      </dsp:txBody>
      <dsp:txXfrm>
        <a:off x="2855989" y="1396999"/>
        <a:ext cx="4301899" cy="1269999"/>
      </dsp:txXfrm>
    </dsp:sp>
    <dsp:sp modelId="{5B901F7D-EE59-304E-B86D-F0C8CC3A841B}">
      <dsp:nvSpPr>
        <dsp:cNvPr id="0" name=""/>
        <dsp:cNvSpPr/>
      </dsp:nvSpPr>
      <dsp:spPr>
        <a:xfrm>
          <a:off x="2773788" y="26669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304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в</a:t>
          </a:r>
          <a:r>
            <a:rPr lang="en-US" sz="2800" kern="1200" dirty="0"/>
            <a:t>.) </a:t>
          </a:r>
          <a:r>
            <a:rPr lang="mk-MK" sz="2800" kern="1200" dirty="0"/>
            <a:t>Три и повеќе земји</a:t>
          </a:r>
          <a:r>
            <a:rPr lang="en-US" sz="2800" kern="1200" dirty="0"/>
            <a:t>?</a:t>
          </a:r>
        </a:p>
      </dsp:txBody>
      <dsp:txXfrm>
        <a:off x="2855989" y="2730499"/>
        <a:ext cx="4301899" cy="1269999"/>
      </dsp:txXfrm>
    </dsp:sp>
    <dsp:sp modelId="{1E88F2A9-FC8F-2A4F-ABF4-2C5837CA76E5}">
      <dsp:nvSpPr>
        <dsp:cNvPr id="0" name=""/>
        <dsp:cNvSpPr/>
      </dsp:nvSpPr>
      <dsp:spPr>
        <a:xfrm>
          <a:off x="2773788" y="4000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2773788"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b="1" kern="1200" dirty="0"/>
            <a:t>Конвенцијата од Будимпешта има</a:t>
          </a:r>
          <a:r>
            <a:rPr lang="en-US" sz="2800" b="1" kern="1200" dirty="0"/>
            <a:t>:</a:t>
          </a:r>
        </a:p>
      </dsp:txBody>
      <dsp:txXfrm>
        <a:off x="0" y="0"/>
        <a:ext cx="2773788" cy="4064000"/>
      </dsp:txXfrm>
    </dsp:sp>
    <dsp:sp modelId="{5D9EDF3F-7B20-8E47-A431-F9F24450F874}">
      <dsp:nvSpPr>
        <dsp:cNvPr id="0" name=""/>
        <dsp:cNvSpPr/>
      </dsp:nvSpPr>
      <dsp:spPr>
        <a:xfrm>
          <a:off x="2855989" y="63500"/>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а</a:t>
          </a:r>
          <a:r>
            <a:rPr lang="en-US" sz="2800" kern="1200" dirty="0"/>
            <a:t>.) </a:t>
          </a:r>
          <a:r>
            <a:rPr lang="mk-MK" sz="2800" kern="1200" dirty="0"/>
            <a:t>Еден дополнителен протокол</a:t>
          </a:r>
          <a:r>
            <a:rPr lang="en-US" sz="2800" kern="1200" dirty="0"/>
            <a:t>?</a:t>
          </a:r>
        </a:p>
      </dsp:txBody>
      <dsp:txXfrm>
        <a:off x="2855989" y="63500"/>
        <a:ext cx="4301899" cy="1269999"/>
      </dsp:txXfrm>
    </dsp:sp>
    <dsp:sp modelId="{EB798B99-5590-864A-A2C1-F553D99D3FAA}">
      <dsp:nvSpPr>
        <dsp:cNvPr id="0" name=""/>
        <dsp:cNvSpPr/>
      </dsp:nvSpPr>
      <dsp:spPr>
        <a:xfrm>
          <a:off x="2773788" y="1333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69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б</a:t>
          </a:r>
          <a:r>
            <a:rPr lang="en-US" sz="2800" kern="1200" dirty="0"/>
            <a:t>.) </a:t>
          </a:r>
          <a:r>
            <a:rPr lang="mk-MK" sz="2800" kern="1200" dirty="0"/>
            <a:t>Втор дополнителен протокол</a:t>
          </a:r>
          <a:r>
            <a:rPr lang="en-US" sz="2800" kern="1200" dirty="0"/>
            <a:t>?</a:t>
          </a:r>
        </a:p>
      </dsp:txBody>
      <dsp:txXfrm>
        <a:off x="2855989" y="1396999"/>
        <a:ext cx="4301899" cy="1269999"/>
      </dsp:txXfrm>
    </dsp:sp>
    <dsp:sp modelId="{5B901F7D-EE59-304E-B86D-F0C8CC3A841B}">
      <dsp:nvSpPr>
        <dsp:cNvPr id="0" name=""/>
        <dsp:cNvSpPr/>
      </dsp:nvSpPr>
      <dsp:spPr>
        <a:xfrm>
          <a:off x="2773788" y="26669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304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в</a:t>
          </a:r>
          <a:r>
            <a:rPr lang="en-US" sz="2800" kern="1200" dirty="0"/>
            <a:t>.) </a:t>
          </a:r>
          <a:r>
            <a:rPr lang="mk-MK" sz="2800" kern="1200" dirty="0"/>
            <a:t>Трет дополнителен протокол</a:t>
          </a:r>
          <a:r>
            <a:rPr lang="en-US" sz="2800" kern="1200" dirty="0"/>
            <a:t>?</a:t>
          </a:r>
        </a:p>
      </dsp:txBody>
      <dsp:txXfrm>
        <a:off x="2855989" y="2730499"/>
        <a:ext cx="4301899" cy="1269999"/>
      </dsp:txXfrm>
    </dsp:sp>
    <dsp:sp modelId="{1E88F2A9-FC8F-2A4F-ABF4-2C5837CA76E5}">
      <dsp:nvSpPr>
        <dsp:cNvPr id="0" name=""/>
        <dsp:cNvSpPr/>
      </dsp:nvSpPr>
      <dsp:spPr>
        <a:xfrm>
          <a:off x="2773788" y="4000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54516-55C0-4C75-9C2C-BBDD7DD40C0E}">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24B2713-2598-4860-8F45-C0BB7436738C}">
      <dsp:nvSpPr>
        <dsp:cNvPr id="0" name=""/>
        <dsp:cNvSpPr/>
      </dsp:nvSpPr>
      <dsp:spPr>
        <a:xfrm>
          <a:off x="6548" y="1219199"/>
          <a:ext cx="1962150" cy="16256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k-MK" sz="2000" kern="1200" dirty="0"/>
            <a:t>Основни информации</a:t>
          </a:r>
          <a:endParaRPr lang="en-GB" sz="2000" kern="1200" dirty="0"/>
        </a:p>
      </dsp:txBody>
      <dsp:txXfrm>
        <a:off x="85903" y="1298554"/>
        <a:ext cx="1803440" cy="1466890"/>
      </dsp:txXfrm>
    </dsp:sp>
    <dsp:sp modelId="{8A9AFDA2-C209-4BFB-BF86-89C13E5479E7}">
      <dsp:nvSpPr>
        <dsp:cNvPr id="0" name=""/>
        <dsp:cNvSpPr/>
      </dsp:nvSpPr>
      <dsp:spPr>
        <a:xfrm>
          <a:off x="2066925" y="1219199"/>
          <a:ext cx="1962150" cy="16256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k-MK" sz="2000" kern="1200" dirty="0"/>
            <a:t>Дополнителни информации</a:t>
          </a:r>
          <a:endParaRPr lang="en-GB" sz="2000" kern="1200" dirty="0"/>
        </a:p>
      </dsp:txBody>
      <dsp:txXfrm>
        <a:off x="2146280" y="1298554"/>
        <a:ext cx="1803440" cy="1466890"/>
      </dsp:txXfrm>
    </dsp:sp>
    <dsp:sp modelId="{A0B3A59F-9741-43A7-A5A6-EF652106C087}">
      <dsp:nvSpPr>
        <dsp:cNvPr id="0" name=""/>
        <dsp:cNvSpPr/>
      </dsp:nvSpPr>
      <dsp:spPr>
        <a:xfrm>
          <a:off x="4127301" y="1219199"/>
          <a:ext cx="1962150" cy="16256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k-MK" sz="2000" kern="1200" dirty="0"/>
            <a:t>Примена на домашното право</a:t>
          </a:r>
          <a:endParaRPr lang="en-GB" sz="2000" kern="1200" dirty="0"/>
        </a:p>
      </dsp:txBody>
      <dsp:txXfrm>
        <a:off x="4206656" y="1298554"/>
        <a:ext cx="1803440" cy="14668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2773788"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b="1" i="0" kern="1200" dirty="0"/>
            <a:t>Барањата за ЗПП треба да се извршат во согласност со</a:t>
          </a:r>
          <a:r>
            <a:rPr lang="en-GB" sz="2800" b="1" i="0" kern="1200" dirty="0"/>
            <a:t>:</a:t>
          </a:r>
          <a:endParaRPr lang="en-US" sz="2800" b="1" i="0" kern="1200" dirty="0"/>
        </a:p>
      </dsp:txBody>
      <dsp:txXfrm>
        <a:off x="0" y="0"/>
        <a:ext cx="2773788" cy="4064000"/>
      </dsp:txXfrm>
    </dsp:sp>
    <dsp:sp modelId="{5D9EDF3F-7B20-8E47-A431-F9F24450F874}">
      <dsp:nvSpPr>
        <dsp:cNvPr id="0" name=""/>
        <dsp:cNvSpPr/>
      </dsp:nvSpPr>
      <dsp:spPr>
        <a:xfrm>
          <a:off x="2855989" y="63500"/>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а</a:t>
          </a:r>
          <a:r>
            <a:rPr lang="en-US" sz="2800" kern="1200" dirty="0"/>
            <a:t>.) </a:t>
          </a:r>
          <a:r>
            <a:rPr lang="mk-MK" sz="2800" kern="1200" dirty="0"/>
            <a:t>Законот на земјата барател</a:t>
          </a:r>
          <a:r>
            <a:rPr lang="en-US" sz="2800" kern="1200" dirty="0"/>
            <a:t>?</a:t>
          </a:r>
        </a:p>
      </dsp:txBody>
      <dsp:txXfrm>
        <a:off x="2855989" y="63500"/>
        <a:ext cx="4301899" cy="1269999"/>
      </dsp:txXfrm>
    </dsp:sp>
    <dsp:sp modelId="{EB798B99-5590-864A-A2C1-F553D99D3FAA}">
      <dsp:nvSpPr>
        <dsp:cNvPr id="0" name=""/>
        <dsp:cNvSpPr/>
      </dsp:nvSpPr>
      <dsp:spPr>
        <a:xfrm>
          <a:off x="2773788" y="1333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69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б</a:t>
          </a:r>
          <a:r>
            <a:rPr lang="en-US" sz="2800" kern="1200" dirty="0"/>
            <a:t>.) </a:t>
          </a:r>
          <a:r>
            <a:rPr lang="mk-MK" sz="2800" kern="1200" dirty="0"/>
            <a:t>Законот на замолената страна</a:t>
          </a:r>
          <a:r>
            <a:rPr lang="en-GB" sz="2800" b="0" i="0" kern="1200" dirty="0"/>
            <a:t>?</a:t>
          </a:r>
          <a:endParaRPr lang="en-US" sz="2800" b="0" kern="1200" dirty="0"/>
        </a:p>
      </dsp:txBody>
      <dsp:txXfrm>
        <a:off x="2855989" y="1396999"/>
        <a:ext cx="4301899" cy="1269999"/>
      </dsp:txXfrm>
    </dsp:sp>
    <dsp:sp modelId="{5B901F7D-EE59-304E-B86D-F0C8CC3A841B}">
      <dsp:nvSpPr>
        <dsp:cNvPr id="0" name=""/>
        <dsp:cNvSpPr/>
      </dsp:nvSpPr>
      <dsp:spPr>
        <a:xfrm>
          <a:off x="2773788" y="26669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304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в</a:t>
          </a:r>
          <a:r>
            <a:rPr lang="en-US" sz="2800" kern="1200" dirty="0"/>
            <a:t>.) </a:t>
          </a:r>
          <a:r>
            <a:rPr lang="mk-MK" sz="2800" kern="1200" dirty="0"/>
            <a:t>Двата</a:t>
          </a:r>
          <a:r>
            <a:rPr lang="en-US" sz="2800" kern="1200" dirty="0"/>
            <a:t>?</a:t>
          </a:r>
        </a:p>
      </dsp:txBody>
      <dsp:txXfrm>
        <a:off x="2855989" y="2730499"/>
        <a:ext cx="4301899" cy="1269999"/>
      </dsp:txXfrm>
    </dsp:sp>
    <dsp:sp modelId="{1E88F2A9-FC8F-2A4F-ABF4-2C5837CA76E5}">
      <dsp:nvSpPr>
        <dsp:cNvPr id="0" name=""/>
        <dsp:cNvSpPr/>
      </dsp:nvSpPr>
      <dsp:spPr>
        <a:xfrm>
          <a:off x="2773788" y="4000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2773788"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b="1" i="0" kern="1200" dirty="0"/>
            <a:t>Електронско пренесување на барањата за ЗПП треба да биде:</a:t>
          </a:r>
          <a:endParaRPr lang="en-US" sz="2800" b="1" i="0" kern="1200" dirty="0"/>
        </a:p>
      </dsp:txBody>
      <dsp:txXfrm>
        <a:off x="0" y="0"/>
        <a:ext cx="2773788" cy="4064000"/>
      </dsp:txXfrm>
    </dsp:sp>
    <dsp:sp modelId="{5D9EDF3F-7B20-8E47-A431-F9F24450F874}">
      <dsp:nvSpPr>
        <dsp:cNvPr id="0" name=""/>
        <dsp:cNvSpPr/>
      </dsp:nvSpPr>
      <dsp:spPr>
        <a:xfrm>
          <a:off x="2855989" y="63500"/>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а</a:t>
          </a:r>
          <a:r>
            <a:rPr lang="en-US" sz="2800" kern="1200" dirty="0"/>
            <a:t>.) </a:t>
          </a:r>
          <a:r>
            <a:rPr lang="mk-MK" sz="2800" kern="1200" dirty="0"/>
            <a:t>Дозволено</a:t>
          </a:r>
          <a:r>
            <a:rPr lang="en-US" sz="2800" kern="1200" dirty="0"/>
            <a:t>?</a:t>
          </a:r>
        </a:p>
      </dsp:txBody>
      <dsp:txXfrm>
        <a:off x="2855989" y="63500"/>
        <a:ext cx="4301899" cy="1269999"/>
      </dsp:txXfrm>
    </dsp:sp>
    <dsp:sp modelId="{EB798B99-5590-864A-A2C1-F553D99D3FAA}">
      <dsp:nvSpPr>
        <dsp:cNvPr id="0" name=""/>
        <dsp:cNvSpPr/>
      </dsp:nvSpPr>
      <dsp:spPr>
        <a:xfrm>
          <a:off x="2773788" y="1333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69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б</a:t>
          </a:r>
          <a:r>
            <a:rPr lang="en-US" sz="2800" kern="1200" dirty="0"/>
            <a:t>.) </a:t>
          </a:r>
          <a:r>
            <a:rPr lang="mk-MK" sz="2800" kern="1200" dirty="0"/>
            <a:t>Недозволено</a:t>
          </a:r>
          <a:r>
            <a:rPr lang="en-GB" sz="2800" b="0" i="0" kern="1200" dirty="0"/>
            <a:t>?</a:t>
          </a:r>
          <a:endParaRPr lang="en-US" sz="2800" b="0" kern="1200" dirty="0"/>
        </a:p>
      </dsp:txBody>
      <dsp:txXfrm>
        <a:off x="2855989" y="1396999"/>
        <a:ext cx="4301899" cy="1269999"/>
      </dsp:txXfrm>
    </dsp:sp>
    <dsp:sp modelId="{5B901F7D-EE59-304E-B86D-F0C8CC3A841B}">
      <dsp:nvSpPr>
        <dsp:cNvPr id="0" name=""/>
        <dsp:cNvSpPr/>
      </dsp:nvSpPr>
      <dsp:spPr>
        <a:xfrm>
          <a:off x="2773788" y="26669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304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в</a:t>
          </a:r>
          <a:r>
            <a:rPr lang="en-US" sz="2800" kern="1200" dirty="0"/>
            <a:t>.) </a:t>
          </a:r>
          <a:r>
            <a:rPr lang="mk-MK" sz="2800" kern="1200" dirty="0"/>
            <a:t>Не е одлучено</a:t>
          </a:r>
          <a:r>
            <a:rPr lang="en-US" sz="2800" kern="1200" dirty="0"/>
            <a:t>?</a:t>
          </a:r>
        </a:p>
      </dsp:txBody>
      <dsp:txXfrm>
        <a:off x="2855989" y="2730499"/>
        <a:ext cx="4301899" cy="1269999"/>
      </dsp:txXfrm>
    </dsp:sp>
    <dsp:sp modelId="{1E88F2A9-FC8F-2A4F-ABF4-2C5837CA76E5}">
      <dsp:nvSpPr>
        <dsp:cNvPr id="0" name=""/>
        <dsp:cNvSpPr/>
      </dsp:nvSpPr>
      <dsp:spPr>
        <a:xfrm>
          <a:off x="2773788" y="4000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5/1/2021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Овој слајд ја претставува агендата на сесијата. Треба да им се претстави на претставниците дел по дел, со проценка на времето потребно за негово завршување и делот доделен за прашања на претставниците.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1469533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Време доделено за прашања на претставниците.</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3107303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rtl="0"/>
            <a:r>
              <a:rPr lang="ru-RU" sz="1200" b="0" i="0" kern="1200" dirty="0">
                <a:solidFill>
                  <a:schemeClr val="tx1"/>
                </a:solidFill>
                <a:effectLst/>
                <a:latin typeface="+mn-lt"/>
                <a:ea typeface="ＭＳ Ｐゴシック" pitchFamily="-65" charset="-128"/>
                <a:cs typeface="ＭＳ Ｐゴシック" pitchFamily="-65" charset="-128"/>
              </a:rPr>
              <a:t>Член 23 утврдува три општи начела во однос на меѓународната соработка според Поглавје III.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Првично, во членот станува јасно дека меѓународната соработка треба да се обезбеди меѓу страните „во најголем можен степен“. Ова начело бара од страните да обезбедат обемна соработка едни на други и да ги минимизираат пречките за непречен и брз проток на информации и докази на меѓународно ниво.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Второ, општиот опсег на обврската за соработка е утврден во член 23: соработката треба да се прошири на сите кривични дела поврзани со компјутерски системи и податоци (т.е. делата опфатени со член 14, став 2, алинеја а-б. ), како и до собирање докази во електронска форма на кривично дело. Ова значи дека или кога делото е сторено со употреба на компјутерски систем, или кога обично дело не е сторено со употреба на компјутерски систем (на пр., убиство) вклучува електронски докази, се применуваат условите од Поглавје III. Сепак, треба да се напомене дека членовите 24 (Екстрадиција), 33 (заемна помош за преземање на податочен сообраќај во реално време) и 34 (заемна помош за следење на содржински податоци) им овозможуваат на страните да обезбедат различен опсег на примена на овие мерки.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Конечно, соработката треба да се спроведе и „во согласност со одредбите на ова поглавје“ и „преку примена на релевантни меѓународни договори за меѓународна соработка во кривичните предмети, аранжманите договорени врз основа на униформно или реципрочно законодавство и домашните закони“. Последната клаузула го воспоставува општото начело дека одредбите од Поглавје III не ги надминуваат одредбите на меѓународните договори за заемна правна помош и екстрадиција, реципрочните аранжмани помеѓу страните (подетално опишани во дискусијата за член 27 подолу) или релевантните одредби од домашното право кои се однесуваат на меѓународната соработка. Ова основно начело е експлицитно засилено во членовите 24 (Екстрадиција), 25 (Општи начела во врска со заемната помош), 26 (Спонтано информирање), 27 (Постапки кои се однесуваат на барања за заемна помош во отсуство на применливи меѓународни договори), 28 (Доверливост и ограничување на употребата), 31 (Заемна помош при пристап до зачувани компјутерски податоци), 33 (Заемна помош при преземање на податочен сообраќај во реално време) и 34 (Заемна помош при следење на содржинските податоци).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Општите начела што ја регулираат обврската за давање заемна помош се утврдени во став 1. Соработката треба да се обезбеди „во најголем можен степен“. Така, како и во член 23 („Општи начела во врска со меѓународната соработка“), заемната помош во принцип е обемна и пречките за истата се строго ограничени. Второ, како и во член 23, обврската за соработка се однесува во принцип и на кривичните дела поврзани со компјутерски системи и податоци (т.е. на делата опфатени со член 14, став 2, </a:t>
            </a:r>
            <a:r>
              <a:rPr lang="mk-MK" sz="1200" b="0" i="0" kern="1200" dirty="0">
                <a:solidFill>
                  <a:schemeClr val="tx1"/>
                </a:solidFill>
                <a:effectLst/>
                <a:latin typeface="+mn-lt"/>
                <a:ea typeface="ＭＳ Ｐゴシック" pitchFamily="-65" charset="-128"/>
                <a:cs typeface="ＭＳ Ｐゴシック" pitchFamily="-65" charset="-128"/>
              </a:rPr>
              <a:t>алинеи</a:t>
            </a:r>
            <a:r>
              <a:rPr lang="ru-RU" sz="1200" b="0" i="0" kern="1200" dirty="0">
                <a:solidFill>
                  <a:schemeClr val="tx1"/>
                </a:solidFill>
                <a:effectLst/>
                <a:latin typeface="+mn-lt"/>
                <a:ea typeface="ＭＳ Ｐゴシック" pitchFamily="-65" charset="-128"/>
                <a:cs typeface="ＭＳ Ｐゴシック" pitchFamily="-65" charset="-128"/>
              </a:rPr>
              <a:t> а-б) и на собирањето докази во електронска форма за кривично дело. Беше договорено да се наметне обврска за соработка во однос на оваа широка група на кривични дела затоа што постои иста потреба за рационализирани механизми за меѓународна соработка како и за двете од овие категории. Сепак, членовите 34 и 35 им овозможуваат на страните да обезбедат различен опсег на примена на овие мерки.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Член 27 ги обврзува страните да применуваат одредени постапки и услови за заемна помош кога нема договор или договор за заемна помош врз основа на униформно или реципрочно законодавство што е во сила кај страната барател</a:t>
            </a:r>
            <a:r>
              <a:rPr lang="ru-RU" sz="1200" b="0" i="0" kern="1200" baseline="0" dirty="0">
                <a:solidFill>
                  <a:schemeClr val="tx1"/>
                </a:solidFill>
                <a:effectLst/>
                <a:latin typeface="+mn-lt"/>
                <a:ea typeface="ＭＳ Ｐゴシック" pitchFamily="-65" charset="-128"/>
                <a:cs typeface="ＭＳ Ｐゴシック" pitchFamily="-65" charset="-128"/>
              </a:rPr>
              <a:t> и замолената страна</a:t>
            </a:r>
            <a:r>
              <a:rPr lang="ru-RU" sz="1200" b="0" i="0" kern="1200" dirty="0">
                <a:solidFill>
                  <a:schemeClr val="tx1"/>
                </a:solidFill>
                <a:effectLst/>
                <a:latin typeface="+mn-lt"/>
                <a:ea typeface="ＭＳ Ｐゴシック" pitchFamily="-65" charset="-128"/>
                <a:cs typeface="ＭＳ Ｐゴシック" pitchFamily="-65" charset="-128"/>
              </a:rPr>
              <a:t>. Членот го зајакнува генералното начело дека заемната помош треба да се спроведува преку примена на релевантни договори и слични аранжмани за заемна помош. Изготвувачите го отфрлија создавањето на посебен општ режим на заемна помош во оваа конвенција што ќе се примени наместо други применливи инструменти и аранжмани, согласувајќи се наместо тоа дека ќе биде попрактично да се потпираат на постојните режими на </a:t>
            </a:r>
            <a:r>
              <a:rPr lang="en-US" sz="1200" b="0" i="0" kern="1200" dirty="0" err="1">
                <a:solidFill>
                  <a:schemeClr val="tx1"/>
                </a:solidFill>
                <a:effectLst/>
                <a:latin typeface="+mn-lt"/>
                <a:ea typeface="ＭＳ Ｐゴシック" pitchFamily="-65" charset="-128"/>
                <a:cs typeface="ＭＳ Ｐゴシック" pitchFamily="-65" charset="-128"/>
              </a:rPr>
              <a:t>MLAT</a:t>
            </a:r>
            <a:r>
              <a:rPr lang="en-US" sz="1200" b="0" i="0" kern="1200" dirty="0">
                <a:solidFill>
                  <a:schemeClr val="tx1"/>
                </a:solidFill>
                <a:effectLst/>
                <a:latin typeface="+mn-lt"/>
                <a:ea typeface="ＭＳ Ｐゴシック" pitchFamily="-65" charset="-128"/>
                <a:cs typeface="ＭＳ Ｐゴシック" pitchFamily="-65" charset="-128"/>
              </a:rPr>
              <a:t>/</a:t>
            </a:r>
            <a:r>
              <a:rPr lang="ru-RU" sz="1200" b="0" i="0" kern="1200" dirty="0">
                <a:solidFill>
                  <a:schemeClr val="tx1"/>
                </a:solidFill>
                <a:effectLst/>
                <a:latin typeface="+mn-lt"/>
                <a:ea typeface="ＭＳ Ｐゴシック" pitchFamily="-65" charset="-128"/>
                <a:cs typeface="ＭＳ Ｐゴシック" pitchFamily="-65" charset="-128"/>
              </a:rPr>
              <a:t>ДЗПП како општ пристап, со што ќе им се дозволи практичари за заемна помош да ги користат инструментите и аранжманите со кои тие се најпознати и да се избегне забуната што може да произлезе од воспоставувањето на спротивставени режими. Како што беше претходно наведено, само во однос на механизмите особено неопходни за брза ефективна соработка во компјутерски кривични работи, како што се оние во членовите 29-35 (Посебни одредби - Наслов 1, 2, 3), секоја од страните треба да воспостави правна основа за да се овозможи извршување на такви форми на соработка доколку сегашните договори, аранжмани или закони за меѓусебна помош не го овозможуваат тоа.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1388752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rtl="0"/>
            <a:r>
              <a:rPr lang="ru-RU" sz="1200" b="0" i="0" kern="1200" dirty="0">
                <a:solidFill>
                  <a:schemeClr val="tx1"/>
                </a:solidFill>
                <a:effectLst/>
                <a:latin typeface="+mn-lt"/>
                <a:ea typeface="ＭＳ Ｐゴシック" pitchFamily="-65" charset="-128"/>
                <a:cs typeface="ＭＳ Ｐゴシック" pitchFamily="-65" charset="-128"/>
              </a:rPr>
              <a:t>Став 2 од член 27 бара формирање на централен орган или органи надлежни за испраќање и одговарање на барања за помош. Институцијата на централните органи е заедничка карактеристика на современите инструменти кои се занимаваат со заемна помош во кривични прашања и таа е особено корисна за да се обезбеди вид на брза реакција која е корисна во борбата против криминал извршен</a:t>
            </a:r>
            <a:r>
              <a:rPr lang="ru-RU" sz="1200" b="0" i="0" kern="1200" baseline="0" dirty="0">
                <a:solidFill>
                  <a:schemeClr val="tx1"/>
                </a:solidFill>
                <a:effectLst/>
                <a:latin typeface="+mn-lt"/>
                <a:ea typeface="ＭＳ Ｐゴシック" pitchFamily="-65" charset="-128"/>
                <a:cs typeface="ＭＳ Ｐゴシック" pitchFamily="-65" charset="-128"/>
              </a:rPr>
              <a:t> со помош</a:t>
            </a:r>
            <a:r>
              <a:rPr lang="ru-RU" sz="1200" b="0" i="0" kern="1200" dirty="0">
                <a:solidFill>
                  <a:schemeClr val="tx1"/>
                </a:solidFill>
                <a:effectLst/>
                <a:latin typeface="+mn-lt"/>
                <a:ea typeface="ＭＳ Ｐゴシック" pitchFamily="-65" charset="-128"/>
                <a:cs typeface="ＭＳ Ｐゴシック" pitchFamily="-65" charset="-128"/>
              </a:rPr>
              <a:t> на компјутер или поврзан со компјутер. Првично, директниот пренос помеѓу таквите органи е побрз и поефикасен од преносот преку дипломатски канали. Покрај тоа, воспоставувањето активен централен орган служи важна функција за да се осигура дека внимателно се следат и дојдовните и појдовните барања, се даваат совети на странски партнери за спроведување на законот за тоа како најдобро да се задоволат законските барања во замолената страна, и дека особено итните или чувствителните барања се решаваат правилно.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Исто така, член 27 ги обврзува страните да применуваат одредени постапки и услови за заемна помош доколку не постои договор или спогодба за заемна помош врз основа на униформно или реципрочно</a:t>
            </a:r>
            <a:r>
              <a:rPr lang="ru-RU" sz="1200" b="0" i="0" kern="1200" baseline="0" dirty="0">
                <a:solidFill>
                  <a:schemeClr val="tx1"/>
                </a:solidFill>
                <a:effectLst/>
                <a:latin typeface="+mn-lt"/>
                <a:ea typeface="ＭＳ Ｐゴシック" pitchFamily="-65" charset="-128"/>
                <a:cs typeface="ＭＳ Ｐゴシック" pitchFamily="-65" charset="-128"/>
              </a:rPr>
              <a:t> законодавство</a:t>
            </a:r>
            <a:r>
              <a:rPr lang="ru-RU" sz="1200" b="0" i="0" kern="1200" dirty="0">
                <a:solidFill>
                  <a:schemeClr val="tx1"/>
                </a:solidFill>
                <a:effectLst/>
                <a:latin typeface="+mn-lt"/>
                <a:ea typeface="ＭＳ Ｐゴシック" pitchFamily="-65" charset="-128"/>
                <a:cs typeface="ＭＳ Ｐゴシック" pitchFamily="-65" charset="-128"/>
              </a:rPr>
              <a:t> што е на сила кај страната барател и замолената страна. Членот го зајакнува генералното начело дека заемната помош треба да се спроведува преку примена на релевантни договори и слични аранжмани за заемна помош. Изготвувачите го отфрлија создавањето на посебен општ режим на заемна помош во оваа Конвенција што ќе се примени наместо други применливи инструменти и аранжмани, согласувајќи се наместо тоа дека ќе биде попрактично да се потпираат на постојните режими на </a:t>
            </a:r>
            <a:r>
              <a:rPr lang="en-US" sz="1200" b="0" i="0" kern="1200" dirty="0" err="1">
                <a:solidFill>
                  <a:schemeClr val="tx1"/>
                </a:solidFill>
                <a:effectLst/>
                <a:latin typeface="+mn-lt"/>
                <a:ea typeface="ＭＳ Ｐゴシック" pitchFamily="-65" charset="-128"/>
                <a:cs typeface="ＭＳ Ｐゴシック" pitchFamily="-65" charset="-128"/>
              </a:rPr>
              <a:t>MLAT</a:t>
            </a:r>
            <a:r>
              <a:rPr lang="en-US" sz="1200" b="0" i="0" kern="1200" dirty="0">
                <a:solidFill>
                  <a:schemeClr val="tx1"/>
                </a:solidFill>
                <a:effectLst/>
                <a:latin typeface="+mn-lt"/>
                <a:ea typeface="ＭＳ Ｐゴシック" pitchFamily="-65" charset="-128"/>
                <a:cs typeface="ＭＳ Ｐゴシック" pitchFamily="-65" charset="-128"/>
              </a:rPr>
              <a:t>/</a:t>
            </a:r>
            <a:r>
              <a:rPr lang="ru-RU" sz="1200" b="0" i="0" kern="1200" dirty="0">
                <a:solidFill>
                  <a:schemeClr val="tx1"/>
                </a:solidFill>
                <a:effectLst/>
                <a:latin typeface="+mn-lt"/>
                <a:ea typeface="ＭＳ Ｐゴシック" pitchFamily="-65" charset="-128"/>
                <a:cs typeface="ＭＳ Ｐゴシック" pitchFamily="-65" charset="-128"/>
              </a:rPr>
              <a:t>ДЗПП како општ</a:t>
            </a:r>
            <a:r>
              <a:rPr lang="mk-MK" sz="1200" b="0" i="0" kern="1200" dirty="0">
                <a:solidFill>
                  <a:schemeClr val="tx1"/>
                </a:solidFill>
                <a:effectLst/>
                <a:latin typeface="+mn-lt"/>
                <a:ea typeface="ＭＳ Ｐゴシック" pitchFamily="-65" charset="-128"/>
                <a:cs typeface="ＭＳ Ｐゴシック" pitchFamily="-65" charset="-128"/>
              </a:rPr>
              <a:t> пристап</a:t>
            </a:r>
            <a:r>
              <a:rPr lang="ru-RU" sz="1200" b="0" i="0" kern="1200" dirty="0">
                <a:solidFill>
                  <a:schemeClr val="tx1"/>
                </a:solidFill>
                <a:effectLst/>
                <a:latin typeface="+mn-lt"/>
                <a:ea typeface="ＭＳ Ｐゴシック" pitchFamily="-65" charset="-128"/>
                <a:cs typeface="ＭＳ Ｐゴシック" pitchFamily="-65" charset="-128"/>
              </a:rPr>
              <a:t>, со што ќе се дозволи практичарите за заемна помош да ги користат инструментите и аранжманите со кои тие се запознаени и да се избегне забуната што може да произлезе од воспоставувањето на конкурентни режими. </a:t>
            </a:r>
            <a:r>
              <a:rPr lang="ru-RU" sz="1200" b="1" i="0" kern="1200" dirty="0">
                <a:solidFill>
                  <a:schemeClr val="tx1"/>
                </a:solidFill>
                <a:effectLst/>
                <a:latin typeface="+mn-lt"/>
                <a:ea typeface="ＭＳ Ｐゴシック" pitchFamily="-65" charset="-128"/>
                <a:cs typeface="ＭＳ Ｐゴシック" pitchFamily="-65" charset="-128"/>
              </a:rPr>
              <a:t>Како што беше претходно наведено, само во однос на механизмите особено неопходни за брза ефективна соработка во компјутерски кривични предмети, како што се оние во членовите 29-35 (Специфични одредби - Наслов 1, 2, 3), секоја од страните треба да воспостави правна основа за да се овозможи извршување на такви форми на соработка доколку сегашните договори, аранжмани или закони за меѓусебна помош не го овозможуваат тоа. </a:t>
            </a:r>
          </a:p>
          <a:p>
            <a:pPr algn="just"/>
            <a:endParaRPr lang="en-GB" dirty="0">
              <a:effectLst/>
              <a:latin typeface="Arial" panose="020B0604020202020204" pitchFamily="34" charset="0"/>
            </a:endParaRPr>
          </a:p>
          <a:p>
            <a:pPr rtl="0"/>
            <a:r>
              <a:rPr lang="ru-RU" sz="1200" b="0" i="0" kern="1200" dirty="0">
                <a:solidFill>
                  <a:schemeClr val="tx1"/>
                </a:solidFill>
                <a:effectLst/>
                <a:latin typeface="+mn-lt"/>
                <a:ea typeface="ＭＳ Ｐゴシック" pitchFamily="-65" charset="-128"/>
                <a:cs typeface="ＭＳ Ｐゴシック" pitchFamily="-65" charset="-128"/>
              </a:rPr>
              <a:t>Став 5 од член 25 во суштина е дефиниција за двоен криминалитет за целите на заемната помош според ова поглавје. Кога на замолената страна ѝ е дозволено да бара двоен криминалитет како услов за давање помош (на пр., кога замолената страна го задржала своето право да бара двоен криминалитет во однос на зачувување на податоците според член 29, став 4 „Експедитивно зачувување на складирани компјутерски податоци"), двојниот криминалитет ќе се смета за постоен ако дејството во основата на делото за кое се бара помош е исто така кривично дело според законите на замолената страна, дури и ако нејзините закони го ставаат делото во друга категорија или користат различна терминологија за именување на делото. Оваа одредба се сметаше за неопходна со цел да се осигури дека замолените страни нема да користат премногу крут пристап при примената на двојниот криминалитет. Со оглед на разликите во националните правни системи, сигурно ќе се појават варијации во терминологијата и категоризацијата на кривичното дејство. Ако дејството претставува кривично дело според двата система, ваквите технички разлики не треба да ја попречат помошта. Наместо тоа, во прашањата за кои се применува стандардот за двоен криминалитет, истиот треба да се применува на флексибилен начин што ќе го олесни давањето помош.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1085575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rtl="0"/>
            <a:r>
              <a:rPr lang="ru-RU" sz="1200" b="1" i="0" kern="1200" dirty="0">
                <a:solidFill>
                  <a:schemeClr val="tx1"/>
                </a:solidFill>
                <a:effectLst/>
                <a:latin typeface="+mn-lt"/>
                <a:ea typeface="ＭＳ Ｐゴシック" pitchFamily="-65" charset="-128"/>
                <a:cs typeface="ＭＳ Ｐゴシック" pitchFamily="-65" charset="-128"/>
              </a:rPr>
              <a:t>Експедитивно зачувување на складираните компјутерски податоци (член 29). </a:t>
            </a:r>
          </a:p>
          <a:p>
            <a:pPr rtl="0"/>
            <a:r>
              <a:rPr lang="ru-RU" sz="1200" b="0" i="0" kern="1200" dirty="0">
                <a:solidFill>
                  <a:schemeClr val="tx1"/>
                </a:solidFill>
                <a:effectLst/>
                <a:latin typeface="+mn-lt"/>
                <a:ea typeface="ＭＳ Ｐゴシック" pitchFamily="-65" charset="-128"/>
                <a:cs typeface="ＭＳ Ｐゴシック" pitchFamily="-65" charset="-128"/>
              </a:rPr>
              <a:t>Овој член предвидува механизам на меѓународно ниво еквивалентен на оној предвиден во член 16 за употреба на домашно ниво. Став 1 на овој член ја овластува страната да поднесе барање, а во став 3 се бара секоја од страните да има законска можност за експедитивно зачувување на податоците складирани на територијата на замолената страна преку компјутерски систем, со цел податоците да не бидат изменети, отстранети или избришани за време на периодот потребен за подготовка, пренесување и спроведување на барањета за заемна помош за добивање на податоците. Зачувувањето е ограничено, како привремена мерка наменета истото да се одвива многу побрзо отколку извршувањето на традиционалната заемна помош. Како што беше претходно дискутирано, компјутерските податоци се многу несигурни. Со неколку притискања на тастатурата или со употреба на автоматски програми, податоците може да се избришат, изменат или преместат, со што е невозможно да се утврди кривично дело кај сторител или пак може да се уништи можноста за критично докажување на вината. Некои форми на компјутерски податоци се зачувуваат само за кратки временски периоди пред да бидат избришани. Затоа, договорено беше дека е потребен механизам за да се обезбеди достапност на таквите податоци во очекување на подолг и поинволвиран процес на спроведување на формално барање за заемна помош, што може да трае недели или месеци. </a:t>
            </a:r>
          </a:p>
          <a:p>
            <a:pPr rtl="0"/>
            <a:br>
              <a:rPr lang="ru-RU" sz="1200" b="1" i="0" kern="1200" dirty="0">
                <a:solidFill>
                  <a:schemeClr val="tx1"/>
                </a:solidFill>
                <a:effectLst/>
                <a:latin typeface="+mn-lt"/>
                <a:ea typeface="ＭＳ Ｐゴシック" pitchFamily="-65" charset="-128"/>
                <a:cs typeface="ＭＳ Ｐゴシック" pitchFamily="-65" charset="-128"/>
              </a:rPr>
            </a:br>
            <a:r>
              <a:rPr lang="ru-RU" sz="1200" b="1" i="0" kern="1200" dirty="0">
                <a:solidFill>
                  <a:schemeClr val="tx1"/>
                </a:solidFill>
                <a:effectLst/>
                <a:latin typeface="+mn-lt"/>
                <a:ea typeface="ＭＳ Ｐゴシック" pitchFamily="-65" charset="-128"/>
                <a:cs typeface="ＭＳ Ｐゴシック" pitchFamily="-65" charset="-128"/>
              </a:rPr>
              <a:t>Експедитивно откривање на складираните преносни податоци (член 30) </a:t>
            </a:r>
          </a:p>
          <a:p>
            <a:pPr rtl="0"/>
            <a:r>
              <a:rPr lang="ru-RU" sz="1200" b="0" i="0" kern="1200" dirty="0">
                <a:solidFill>
                  <a:schemeClr val="tx1"/>
                </a:solidFill>
                <a:effectLst/>
                <a:latin typeface="+mn-lt"/>
                <a:ea typeface="ＭＳ Ｐゴシック" pitchFamily="-65" charset="-128"/>
                <a:cs typeface="ＭＳ Ｐゴシック" pitchFamily="-65" charset="-128"/>
              </a:rPr>
              <a:t>Овој член обезбедува меѓународен еквивалент на овластувањето утврдено за домашна употреба во член 17. Честопати, на барање на страна во која е сторено кривично дело, замолената страна ќе ги зачува содржинските податоци во врска со преносот што поминал (бил рутиран) преку нејзините компјутери, со цел да се лоцира преносот до неговиот извор и да се идентификува сторителот на делото или да се лоцираат критичните докази. Притоа, замолената страна може да открие дека податочниот сообраќај открина на нејзината територија откриваат дека преносот бил извршен од давател на услуги во трета земја или од давател на услуги во самата земја барател. Во такви случаи, замолената страна мора итно да ѝ достави на страната барател доволна количина податочен сообраќај за да овозможи идентификување на давателот на услугата во другата земја и рутата/патеката на комуникација. Доколку преносот дошол од трета земја, оваа информација ќе ѝ овозможи на страната барател да поднесе барање за зачувување и експедитивна заемна помош до таа друга земја, со цел да го открие преносот до нејзиниот краен извор. Доколку преносот се вратил на страната</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барател, тоа ќе овозможи зачувување и откривање на понатамошниот податочен сообраќај. </a:t>
            </a:r>
          </a:p>
          <a:p>
            <a:br>
              <a:rPr lang="ru-RU" sz="1200" b="0" i="0" kern="1200" dirty="0">
                <a:solidFill>
                  <a:schemeClr val="tx1"/>
                </a:solidFill>
                <a:effectLst/>
                <a:latin typeface="+mn-lt"/>
                <a:ea typeface="ＭＳ Ｐゴシック" pitchFamily="-65" charset="-128"/>
                <a:cs typeface="ＭＳ Ｐゴシック" pitchFamily="-65" charset="-128"/>
              </a:rPr>
            </a:br>
            <a:r>
              <a:rPr lang="ru-RU" sz="1200" b="1" i="0" kern="1200" dirty="0">
                <a:solidFill>
                  <a:schemeClr val="tx1"/>
                </a:solidFill>
                <a:effectLst/>
                <a:latin typeface="+mn-lt"/>
                <a:ea typeface="ＭＳ Ｐゴシック" pitchFamily="-65" charset="-128"/>
                <a:cs typeface="ＭＳ Ｐゴシック" pitchFamily="-65" charset="-128"/>
              </a:rPr>
              <a:t>Заемна помош во врска со пристап до складирани компјутерски податоци (член 31)</a:t>
            </a:r>
            <a:r>
              <a:rPr lang="ru-RU" sz="1200" b="0" i="0" kern="1200" dirty="0">
                <a:solidFill>
                  <a:schemeClr val="tx1"/>
                </a:solidFill>
                <a:effectLst/>
                <a:latin typeface="+mn-lt"/>
                <a:ea typeface="ＭＳ Ｐゴシック" pitchFamily="-65" charset="-128"/>
                <a:cs typeface="ＭＳ Ｐゴシック" pitchFamily="-65" charset="-128"/>
              </a:rPr>
              <a:t> </a:t>
            </a:r>
          </a:p>
          <a:p>
            <a:pPr rtl="0"/>
            <a:r>
              <a:rPr lang="ru-RU" sz="1200" b="0" i="0" kern="1200" dirty="0">
                <a:solidFill>
                  <a:schemeClr val="tx1"/>
                </a:solidFill>
                <a:effectLst/>
                <a:latin typeface="+mn-lt"/>
                <a:ea typeface="ＭＳ Ｐゴシック" pitchFamily="-65" charset="-128"/>
                <a:cs typeface="ＭＳ Ｐゴシック" pitchFamily="-65" charset="-128"/>
              </a:rPr>
              <a:t>Секоја страна мора да има можност, во корист на друга страна, да пребарува или на сличен начин да пристапува до, да запленува или на сличен начин да ги обезбедува и да открива податоци складирани со помош на компјутерски систем лоцирани на нејзината територија - исто како што е предвидено во член 19 (Претрес и заплена на складирани компјутерски податоци) мора да има можност тоа да го стори за домашни цели. Став 1 ја овластува страната да побара ваков вид заемна помош, а став 2 да побара од замолената страна да го обезбеди тоа. Став 2 исто така го следи начелото дека условите за обезбедување на таква соработка треба да бидат оние утврдени во применливите договори, аранжмани и домашните закони со кои се регулира заемната правна помош во кривични предмети. Според став 3, на таквото барање мора да се одговори експедитивно ога (1) постојат основи да се верува дека релевантните податоци се особено ранливи на загуба или модификација, или (2) во спротивно, доколку тоа го предвидуваат договорите, аранжманите или законите. </a:t>
            </a:r>
          </a:p>
          <a:p>
            <a:br>
              <a:rPr lang="ru-RU" sz="1200" b="0" i="0" kern="1200" dirty="0">
                <a:solidFill>
                  <a:schemeClr val="tx1"/>
                </a:solidFill>
                <a:effectLst/>
                <a:latin typeface="+mn-lt"/>
                <a:ea typeface="ＭＳ Ｐゴシック" pitchFamily="-65" charset="-128"/>
                <a:cs typeface="ＭＳ Ｐゴシック" pitchFamily="-65" charset="-128"/>
              </a:rPr>
            </a:br>
            <a:r>
              <a:rPr lang="ru-RU" sz="1200" b="1" i="0" kern="1200" dirty="0">
                <a:solidFill>
                  <a:schemeClr val="tx1"/>
                </a:solidFill>
                <a:effectLst/>
                <a:latin typeface="+mn-lt"/>
                <a:ea typeface="ＭＳ Ｐゴシック" pitchFamily="-65" charset="-128"/>
                <a:cs typeface="ＭＳ Ｐゴシック" pitchFamily="-65" charset="-128"/>
              </a:rPr>
              <a:t>Прекуграничен пристап до складирани компјутерски податоци со согласност или кога се јавно достапни (член 32) </a:t>
            </a:r>
          </a:p>
          <a:p>
            <a:pPr rtl="0"/>
            <a:r>
              <a:rPr lang="ru-RU" sz="1200" b="0" i="0" kern="1200" dirty="0">
                <a:solidFill>
                  <a:schemeClr val="tx1"/>
                </a:solidFill>
                <a:effectLst/>
                <a:latin typeface="+mn-lt"/>
                <a:ea typeface="ＭＳ Ｐゴシック" pitchFamily="-65" charset="-128"/>
                <a:cs typeface="ＭＳ Ｐゴシック" pitchFamily="-65" charset="-128"/>
              </a:rPr>
              <a:t>Прашањето за тоа кога на една страна ѝ е дозволено еднострано да пристапува до компјутерските податоци зачувани во друга страна без да бара заемна помош, беше прашање за кое изготвувачите разговараа долго. Имаше детално разгледување на случаи во кои може да биде прифатливо земјите да дејствуваат еднострано и такви кога тоа не е можно. Изготвувачите на крајот утврдија дека сè уште не е можно да се подготви сеопфатен, законски обврзувачки режим што ја регулира оваа област. Делумно, ова се должи на недостатокот на конкретно искуство со вакви ситуации до ден денес; и, делумно, ова се должи на разбирањето дека правилното решение честопати зависи од конкретните околности на посебен случај, со што се отежнува формулирањето на општите правила. На крајот, изготвувачите одлучија само во член 32 од Конвенцијата да наведат ситуации за кои сите се согласија дека едностраното дејствување е дозволено. Тие се согласија да не регулираат други ситуации сѐ додека не се обезбедат дополнителни искуства, но секако може да се водат понатамошни дискусии за истите. Во врска со ова, член 39, став 3 предвидува дека другите ситуации не се ниту одобрени, ниту забранети. </a:t>
            </a:r>
          </a:p>
          <a:p>
            <a:pPr rtl="0"/>
            <a:br>
              <a:rPr lang="ru-RU" sz="1200" b="1" i="0" kern="1200" dirty="0">
                <a:solidFill>
                  <a:schemeClr val="tx1"/>
                </a:solidFill>
                <a:effectLst/>
                <a:latin typeface="+mn-lt"/>
                <a:ea typeface="ＭＳ Ｐゴシック" pitchFamily="-65" charset="-128"/>
                <a:cs typeface="ＭＳ Ｐゴシック" pitchFamily="-65" charset="-128"/>
              </a:rPr>
            </a:br>
            <a:r>
              <a:rPr lang="ru-RU" sz="1200" b="1" i="0" kern="1200" dirty="0">
                <a:solidFill>
                  <a:schemeClr val="tx1"/>
                </a:solidFill>
                <a:effectLst/>
                <a:latin typeface="+mn-lt"/>
                <a:ea typeface="ＭＳ Ｐゴシック" pitchFamily="-65" charset="-128"/>
                <a:cs typeface="ＭＳ Ｐゴシック" pitchFamily="-65" charset="-128"/>
              </a:rPr>
              <a:t>Заемна помош при преземање податочен сообраќај во реално време (член 33) </a:t>
            </a:r>
          </a:p>
          <a:p>
            <a:pPr rtl="0"/>
            <a:r>
              <a:rPr lang="ru-RU" sz="1200" b="0" i="0" kern="1200" dirty="0">
                <a:solidFill>
                  <a:schemeClr val="tx1"/>
                </a:solidFill>
                <a:effectLst/>
                <a:latin typeface="+mn-lt"/>
                <a:ea typeface="ＭＳ Ｐゴシック" pitchFamily="-65" charset="-128"/>
                <a:cs typeface="ＭＳ Ｐゴシック" pitchFamily="-65" charset="-128"/>
              </a:rPr>
              <a:t>Во многу случаи, истражителите не можат да обезбедат можност да ја откријат комуникацијата до нејзиниот извор следејќи ја трагата преку записи за претходни преноси, бидејќи клучниот податочен сообраќај може да биле автоматски избришан од давател на услуги во синџирот на пренос пред да бидат зачувани. Затоа е од клучно значење за истражителите во секоја од страните да имаат можност да добиваат податочен сообраќај во реално време во врска со комуникациите што минуваат низ компјутерски систем кај други страни. Соодветно на тоа, според член 33 (заемна помош при преземање на податочен сообраќај во реално време), секоја страна е обврзана да презема податочен сообраќај во реално време за друга страна. Иако овој член бара од страните да соработуваат во врска со овие прашања, овде, како и на други места, се почитуваат постојните модалитети на заемна помош. Така, условите со кои треба да се обезбеди таквата соработка се генерално оние утврдени во применливите договори, аранжмани и закони со кои се регулира меѓусебната правна помош во кривични прашања. </a:t>
            </a:r>
          </a:p>
          <a:p>
            <a:pPr rtl="0"/>
            <a:br>
              <a:rPr lang="ru-RU" sz="1200" b="1" i="0" kern="1200" dirty="0">
                <a:solidFill>
                  <a:schemeClr val="tx1"/>
                </a:solidFill>
                <a:effectLst/>
                <a:latin typeface="+mn-lt"/>
                <a:ea typeface="ＭＳ Ｐゴシック" pitchFamily="-65" charset="-128"/>
                <a:cs typeface="ＭＳ Ｐゴシック" pitchFamily="-65" charset="-128"/>
              </a:rPr>
            </a:br>
            <a:r>
              <a:rPr lang="ru-RU" sz="1200" b="1" i="0" kern="1200" dirty="0">
                <a:solidFill>
                  <a:schemeClr val="tx1"/>
                </a:solidFill>
                <a:effectLst/>
                <a:latin typeface="+mn-lt"/>
                <a:ea typeface="ＭＳ Ｐゴシック" pitchFamily="-65" charset="-128"/>
                <a:cs typeface="ＭＳ Ｐゴシック" pitchFamily="-65" charset="-128"/>
              </a:rPr>
              <a:t>Заемна помош во врска со следење на содржински податоци (член 34) </a:t>
            </a:r>
          </a:p>
          <a:p>
            <a:pPr rtl="0"/>
            <a:r>
              <a:rPr lang="ru-RU" sz="1200" b="0" i="0" kern="1200" dirty="0">
                <a:solidFill>
                  <a:schemeClr val="tx1"/>
                </a:solidFill>
                <a:effectLst/>
                <a:latin typeface="+mn-lt"/>
                <a:ea typeface="ＭＳ Ｐゴシック" pitchFamily="-65" charset="-128"/>
                <a:cs typeface="ＭＳ Ｐゴシック" pitchFamily="-65" charset="-128"/>
              </a:rPr>
              <a:t>Поради високиот степен на интрузивност на следење, ограничена е обврската да се обезбеди заемна помош за следење на содржинските податоци. Помошта треба да се обезбеди до степен дозволен со важечките договори и закони на страните. Бидејќи обезбедувањето соработка за следење на содржината е ново подрачје на практика за заемна помош, беше одлучено да се одложи на постојните режими за заемна помош и домашните закони во врска со обемот и ограничувањето на обврската за помош. Во врска со ова, се дава упатување на коментарите за членовите 14, 15 и 21, како и на бр. Р (85) 10 во врска со практичната примена на Европската конвенција за заемна помош во кривични предмети во врска со писмата за барање за следење на телекомуникациите.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mk-MK" sz="1200" b="1" i="0" kern="1200" dirty="0">
                <a:solidFill>
                  <a:schemeClr val="tx1"/>
                </a:solidFill>
                <a:effectLst/>
                <a:latin typeface="+mn-lt"/>
                <a:ea typeface="ＭＳ Ｐゴシック" pitchFamily="-65" charset="-128"/>
                <a:cs typeface="ＭＳ Ｐゴシック" pitchFamily="-65" charset="-128"/>
              </a:rPr>
              <a:t>24/7 мрежа (член 35) </a:t>
            </a:r>
          </a:p>
          <a:p>
            <a:pPr rtl="0"/>
            <a:r>
              <a:rPr lang="ru-RU" sz="1200" b="0" i="0" kern="1200" dirty="0">
                <a:solidFill>
                  <a:schemeClr val="tx1"/>
                </a:solidFill>
                <a:effectLst/>
                <a:latin typeface="+mn-lt"/>
                <a:ea typeface="ＭＳ Ｐゴシック" pitchFamily="-65" charset="-128"/>
                <a:cs typeface="ＭＳ Ｐゴシック" pitchFamily="-65" charset="-128"/>
              </a:rPr>
              <a:t>Како што беше претходно дискутирано, ефективната борба против кривични дела извршени со употреба на компјутерски системи и ефективното собирање докази во електронска форма бара многу брз одговор. Покрај тоа, со неколку притискања на тастатурата, може да се преземе дејствово еден дел од светот што веднаш има последици на далечнина од илјадници километри и многу други временски зони. Поради оваа причина, постојната полициска соработка и модалитетите за заемна помош бараат дополнителни канали за ефикасно решавање на предизвиците од компјутерската ера. Каналот утврден во овој член се заснова на искуството стекнато од веќе функционилната мрежа создадена под покровителство на групата нации Г8. Според овој член, секоја страна има обврска да назначи контакт точка, која е на располагање 24 часа на ден, 7 дена неделно, со цел да обезбеди непосредна помош во истрагите и постапките од опсегот на ова поглавје, особено како што е дефинирано во член 35, став 1, алинеи </a:t>
            </a:r>
            <a:r>
              <a:rPr lang="en-US" sz="1200" b="0" i="0" kern="1200" dirty="0">
                <a:solidFill>
                  <a:schemeClr val="tx1"/>
                </a:solidFill>
                <a:effectLst/>
                <a:latin typeface="+mn-lt"/>
                <a:ea typeface="ＭＳ Ｐゴシック" pitchFamily="-65" charset="-128"/>
                <a:cs typeface="ＭＳ Ｐゴシック" pitchFamily="-65" charset="-128"/>
              </a:rPr>
              <a:t>a</a:t>
            </a:r>
            <a:r>
              <a:rPr lang="ru-RU" sz="1200" b="0" i="0" kern="1200" dirty="0">
                <a:solidFill>
                  <a:schemeClr val="tx1"/>
                </a:solidFill>
                <a:effectLst/>
                <a:latin typeface="+mn-lt"/>
                <a:ea typeface="ＭＳ Ｐゴシック" pitchFamily="-65" charset="-128"/>
                <a:cs typeface="ＭＳ Ｐゴシック" pitchFamily="-65" charset="-128"/>
              </a:rPr>
              <a:t>) - в). Беше договорено дека воспоставувањето на оваа мрежа е меѓу најважните средства предвидени со оваа Конвенција за да се осигури дека страните можат ефективно да одговорат на предизвиците за спроведување на законот, предизвикани од компјутерски криминал или криминал поврзан</a:t>
            </a:r>
            <a:r>
              <a:rPr lang="ru-RU" sz="1200" b="0" i="0" kern="1200" baseline="0" dirty="0">
                <a:solidFill>
                  <a:schemeClr val="tx1"/>
                </a:solidFill>
                <a:effectLst/>
                <a:latin typeface="+mn-lt"/>
                <a:ea typeface="ＭＳ Ｐゴシック" pitchFamily="-65" charset="-128"/>
                <a:cs typeface="ＭＳ Ｐゴシック" pitchFamily="-65" charset="-128"/>
              </a:rPr>
              <a:t> со </a:t>
            </a:r>
            <a:r>
              <a:rPr lang="ru-RU" sz="1200" b="0" i="0" kern="1200" dirty="0">
                <a:solidFill>
                  <a:schemeClr val="tx1"/>
                </a:solidFill>
                <a:effectLst/>
                <a:latin typeface="+mn-lt"/>
                <a:ea typeface="ＭＳ Ｐゴシック" pitchFamily="-65" charset="-128"/>
                <a:cs typeface="ＭＳ Ｐゴシック" pitchFamily="-65" charset="-128"/>
              </a:rPr>
              <a:t>компјутери.</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1568550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rtl="0"/>
            <a:r>
              <a:rPr lang="ru-RU" sz="1200" b="0" i="0" kern="1200" dirty="0">
                <a:solidFill>
                  <a:schemeClr val="tx1"/>
                </a:solidFill>
                <a:effectLst/>
                <a:latin typeface="+mn-lt"/>
                <a:ea typeface="ＭＳ Ｐゴシック" pitchFamily="-65" charset="-128"/>
                <a:cs typeface="ＭＳ Ｐゴシック" pitchFamily="-65" charset="-128"/>
              </a:rPr>
              <a:t>Еволуцијата на информатичките и комуникациските технологии - носејќи невидени можности за човештвото - исто така предизвикаа предизвици, вклучително и за кривичната правда, а со тоа и за владеењето на правото во сајбер-просторот. Иако сајбер-криминалот и другите кривични дела што вклучуваат електронски докази за компјутерски системи бележат успех и ваквите докази с</a:t>
            </a:r>
            <a:r>
              <a:rPr lang="en-US" sz="1200" b="0" i="0" kern="1200" dirty="0">
                <a:solidFill>
                  <a:schemeClr val="tx1"/>
                </a:solidFill>
                <a:effectLst/>
                <a:latin typeface="+mn-lt"/>
                <a:ea typeface="ＭＳ Ｐゴシック" pitchFamily="-65" charset="-128"/>
                <a:cs typeface="ＭＳ Ｐゴシック" pitchFamily="-65" charset="-128"/>
              </a:rPr>
              <a:t>è</a:t>
            </a:r>
            <a:r>
              <a:rPr lang="ru-RU" sz="1200" b="0" i="0" kern="1200" dirty="0">
                <a:solidFill>
                  <a:schemeClr val="tx1"/>
                </a:solidFill>
                <a:effectLst/>
                <a:latin typeface="+mn-lt"/>
                <a:ea typeface="ＭＳ Ｐゴシック" pitchFamily="-65" charset="-128"/>
                <a:cs typeface="ＭＳ Ｐゴシック" pitchFamily="-65" charset="-128"/>
              </a:rPr>
              <a:t> повеќе се чуваат на сервери во странски, повеќекратни, променлив или непознати судски надлежности, односно во облак (</a:t>
            </a:r>
            <a:r>
              <a:rPr lang="en-US" sz="1200" b="0" i="0" kern="1200" dirty="0">
                <a:solidFill>
                  <a:schemeClr val="tx1"/>
                </a:solidFill>
                <a:effectLst/>
                <a:latin typeface="+mn-lt"/>
                <a:ea typeface="ＭＳ Ｐゴシック" pitchFamily="-65" charset="-128"/>
                <a:cs typeface="ＭＳ Ｐゴシック" pitchFamily="-65" charset="-128"/>
              </a:rPr>
              <a:t>cloud)</a:t>
            </a:r>
            <a:r>
              <a:rPr lang="ru-RU" sz="1200" b="0" i="0" kern="1200" dirty="0">
                <a:solidFill>
                  <a:schemeClr val="tx1"/>
                </a:solidFill>
                <a:effectLst/>
                <a:latin typeface="+mn-lt"/>
                <a:ea typeface="ＭＳ Ｐゴシック" pitchFamily="-65" charset="-128"/>
                <a:cs typeface="ＭＳ Ｐゴシック" pitchFamily="-65" charset="-128"/>
              </a:rPr>
              <a:t>, овластувањата за спроведување на законот се ограничени со територијалните граници. </a:t>
            </a:r>
          </a:p>
          <a:p>
            <a:endParaRPr lang="sr-Latn-RS" dirty="0">
              <a:effectLst/>
              <a:latin typeface="Arial" panose="020B0604020202020204" pitchFamily="34" charset="0"/>
            </a:endParaRPr>
          </a:p>
          <a:p>
            <a:pPr rtl="0"/>
            <a:r>
              <a:rPr lang="ru-RU" sz="1200" b="0" i="0" kern="1200" dirty="0">
                <a:solidFill>
                  <a:schemeClr val="tx1"/>
                </a:solidFill>
                <a:effectLst/>
                <a:latin typeface="+mn-lt"/>
                <a:ea typeface="ＭＳ Ｐゴシック" pitchFamily="-65" charset="-128"/>
                <a:cs typeface="ＭＳ Ｐゴシック" pitchFamily="-65" charset="-128"/>
              </a:rPr>
              <a:t>Страните на Конвенцијата од Будимпешта веќе подолго време бараат решенија, односно од 2012 до 2014 година преку работната група за прекуграничен пристап до податоци и од 2015 до 2017 година преку групатата за</a:t>
            </a:r>
            <a:r>
              <a:rPr lang="ru-RU" sz="1200" b="0" i="0" kern="1200" baseline="0" dirty="0">
                <a:solidFill>
                  <a:schemeClr val="tx1"/>
                </a:solidFill>
                <a:effectLst/>
                <a:latin typeface="+mn-lt"/>
                <a:ea typeface="ＭＳ Ｐゴシック" pitchFamily="-65" charset="-128"/>
                <a:cs typeface="ＭＳ Ｐゴシック" pitchFamily="-65" charset="-128"/>
              </a:rPr>
              <a:t> докази во облак</a:t>
            </a:r>
            <a:r>
              <a:rPr lang="ru-RU" sz="1200" b="0" i="0" kern="1200" dirty="0">
                <a:solidFill>
                  <a:schemeClr val="tx1"/>
                </a:solidFill>
                <a:effectLst/>
                <a:latin typeface="+mn-lt"/>
                <a:ea typeface="ＭＳ Ｐゴシック" pitchFamily="-65" charset="-128"/>
                <a:cs typeface="ＭＳ Ｐゴシック" pitchFamily="-65" charset="-128"/>
              </a:rPr>
              <a:t>. второспоменатата предложи да се решат следниве специфични прашања: </a:t>
            </a:r>
          </a:p>
          <a:p>
            <a:pPr marL="171450" indent="-171450" algn="just">
              <a:buFontTx/>
              <a:buChar char="-"/>
            </a:pPr>
            <a:r>
              <a:rPr lang="mk-MK" dirty="0">
                <a:effectLst/>
                <a:latin typeface="Arial" panose="020B0604020202020204" pitchFamily="34" charset="0"/>
              </a:rPr>
              <a:t>потребата да се прави разлика помеѓу податоците</a:t>
            </a:r>
            <a:r>
              <a:rPr lang="mk-MK" baseline="0" dirty="0">
                <a:effectLst/>
                <a:latin typeface="Arial" panose="020B0604020202020204" pitchFamily="34" charset="0"/>
              </a:rPr>
              <a:t> за претплатници, податочниот сообраќај и </a:t>
            </a:r>
            <a:r>
              <a:rPr lang="mk-MK" baseline="0" dirty="0" err="1">
                <a:effectLst/>
                <a:latin typeface="Arial" panose="020B0604020202020204" pitchFamily="34" charset="0"/>
              </a:rPr>
              <a:t>содржинските</a:t>
            </a:r>
            <a:r>
              <a:rPr lang="mk-MK" baseline="0" dirty="0">
                <a:effectLst/>
                <a:latin typeface="Arial" panose="020B0604020202020204" pitchFamily="34" charset="0"/>
              </a:rPr>
              <a:t> податоци во однос на барањата и праговите за пристап до податоците потребни за специфични кривични истраги</a:t>
            </a:r>
            <a:r>
              <a:rPr lang="en-GB" dirty="0">
                <a:effectLst/>
                <a:latin typeface="Arial" panose="020B0604020202020204" pitchFamily="34" charset="0"/>
              </a:rPr>
              <a:t>;</a:t>
            </a:r>
            <a:endParaRPr lang="sr-Latn-RS" dirty="0">
              <a:effectLst/>
              <a:latin typeface="Arial" panose="020B0604020202020204" pitchFamily="34" charset="0"/>
            </a:endParaRPr>
          </a:p>
          <a:p>
            <a:pPr marL="171450" indent="-171450" algn="just">
              <a:buFontTx/>
              <a:buChar char="-"/>
            </a:pPr>
            <a:r>
              <a:rPr lang="mk-MK" dirty="0">
                <a:effectLst/>
                <a:latin typeface="Arial" panose="020B0604020202020204" pitchFamily="34" charset="0"/>
              </a:rPr>
              <a:t>ограничената</a:t>
            </a:r>
            <a:r>
              <a:rPr lang="mk-MK" baseline="0" dirty="0">
                <a:effectLst/>
                <a:latin typeface="Arial" panose="020B0604020202020204" pitchFamily="34" charset="0"/>
              </a:rPr>
              <a:t> ефективност на заемната помош за обезбедување на несигурни електронски докази</a:t>
            </a:r>
            <a:r>
              <a:rPr lang="en-GB" dirty="0">
                <a:effectLst/>
                <a:latin typeface="Arial" panose="020B0604020202020204" pitchFamily="34" charset="0"/>
              </a:rPr>
              <a:t>;</a:t>
            </a:r>
            <a:endParaRPr lang="sr-Latn-RS" dirty="0">
              <a:effectLst/>
              <a:latin typeface="Arial" panose="020B0604020202020204" pitchFamily="34" charset="0"/>
            </a:endParaRPr>
          </a:p>
          <a:p>
            <a:pPr marL="171450" indent="-171450" algn="just">
              <a:buFontTx/>
              <a:buChar char="-"/>
            </a:pPr>
            <a:r>
              <a:rPr lang="mk-MK" dirty="0">
                <a:effectLst/>
                <a:latin typeface="Arial" panose="020B0604020202020204" pitchFamily="34" charset="0"/>
              </a:rPr>
              <a:t>ситуации</a:t>
            </a:r>
            <a:r>
              <a:rPr lang="mk-MK" baseline="0" dirty="0">
                <a:effectLst/>
                <a:latin typeface="Arial" panose="020B0604020202020204" pitchFamily="34" charset="0"/>
              </a:rPr>
              <a:t> на губење на (познавање на) локацијата на податоците и фактот дека земјите </a:t>
            </a:r>
            <a:r>
              <a:rPr lang="mk-MK" sz="1200" b="0" i="0" kern="1200" dirty="0">
                <a:solidFill>
                  <a:schemeClr val="tx1"/>
                </a:solidFill>
                <a:effectLst/>
                <a:latin typeface="+mn-lt"/>
                <a:ea typeface="ＭＳ Ｐゴシック" pitchFamily="-65" charset="-128"/>
                <a:cs typeface="ＭＳ Ｐゴシック" pitchFamily="-65" charset="-128"/>
              </a:rPr>
              <a:t>с</a:t>
            </a:r>
            <a:r>
              <a:rPr lang="en-US" sz="1200" b="0" i="0" kern="1200" dirty="0">
                <a:solidFill>
                  <a:schemeClr val="tx1"/>
                </a:solidFill>
                <a:effectLst/>
                <a:latin typeface="+mn-lt"/>
                <a:ea typeface="ＭＳ Ｐゴシック" pitchFamily="-65" charset="-128"/>
                <a:cs typeface="ＭＳ Ｐゴシック" pitchFamily="-65" charset="-128"/>
              </a:rPr>
              <a:t>è</a:t>
            </a:r>
            <a:r>
              <a:rPr lang="mk-MK" sz="1200" b="0" i="0" kern="1200" dirty="0">
                <a:solidFill>
                  <a:schemeClr val="tx1"/>
                </a:solidFill>
                <a:effectLst/>
                <a:latin typeface="+mn-lt"/>
                <a:ea typeface="ＭＳ Ｐゴシック" pitchFamily="-65" charset="-128"/>
                <a:cs typeface="ＭＳ Ｐゴシック" pitchFamily="-65" charset="-128"/>
              </a:rPr>
              <a:t> повеќе прибегнуваат кон едностраниот прекуграничен пристап до податоци во отсуство на меѓународни правила</a:t>
            </a:r>
            <a:r>
              <a:rPr lang="en-GB" dirty="0">
                <a:effectLst/>
                <a:latin typeface="Arial" panose="020B0604020202020204" pitchFamily="34" charset="0"/>
              </a:rPr>
              <a:t>;</a:t>
            </a:r>
            <a:endParaRPr lang="sr-Latn-RS" dirty="0">
              <a:effectLst/>
              <a:latin typeface="Arial" panose="020B0604020202020204" pitchFamily="34" charset="0"/>
            </a:endParaRPr>
          </a:p>
          <a:p>
            <a:pPr marL="171450" indent="-171450" algn="just">
              <a:buFontTx/>
              <a:buChar char="-"/>
            </a:pPr>
            <a:r>
              <a:rPr lang="mk-MK" dirty="0">
                <a:effectLst/>
                <a:latin typeface="Arial" panose="020B0604020202020204" pitchFamily="34" charset="0"/>
              </a:rPr>
              <a:t>прашањето</a:t>
            </a:r>
            <a:r>
              <a:rPr lang="mk-MK" baseline="0" dirty="0">
                <a:effectLst/>
                <a:latin typeface="Arial" panose="020B0604020202020204" pitchFamily="34" charset="0"/>
              </a:rPr>
              <a:t> за кога давателот на услуги е доволно присутен или нуди услуги на територијата на една страна за да биде предмет на извршните овластувања на таа страна</a:t>
            </a:r>
            <a:r>
              <a:rPr lang="en-GB" dirty="0">
                <a:effectLst/>
                <a:latin typeface="Arial" panose="020B0604020202020204" pitchFamily="34" charset="0"/>
              </a:rPr>
              <a:t>;</a:t>
            </a:r>
            <a:endParaRPr lang="sr-Latn-RS" dirty="0">
              <a:effectLst/>
              <a:latin typeface="Arial" panose="020B0604020202020204" pitchFamily="34" charset="0"/>
            </a:endParaRPr>
          </a:p>
          <a:p>
            <a:pPr marL="171450" indent="-171450" algn="just">
              <a:buFontTx/>
              <a:buChar char="-"/>
            </a:pPr>
            <a:r>
              <a:rPr lang="mk-MK" dirty="0">
                <a:effectLst/>
                <a:latin typeface="Arial" panose="020B0604020202020204" pitchFamily="34" charset="0"/>
              </a:rPr>
              <a:t>постојниот режим на доброволно откривање на податоци</a:t>
            </a:r>
            <a:r>
              <a:rPr lang="mk-MK" baseline="0" dirty="0">
                <a:effectLst/>
                <a:latin typeface="Arial" panose="020B0604020202020204" pitchFamily="34" charset="0"/>
              </a:rPr>
              <a:t> од страна на давателите на интернет услуги во САД, што може да помогне во спроведувањето на законот, додека истото истовремено создава одредени причини за загриженост</a:t>
            </a:r>
            <a:r>
              <a:rPr lang="en-GB" dirty="0">
                <a:effectLst/>
                <a:latin typeface="Arial" panose="020B0604020202020204" pitchFamily="34" charset="0"/>
              </a:rPr>
              <a:t>;</a:t>
            </a:r>
            <a:endParaRPr lang="sr-Latn-RS" dirty="0">
              <a:effectLst/>
              <a:latin typeface="Arial" panose="020B0604020202020204" pitchFamily="34" charset="0"/>
            </a:endParaRPr>
          </a:p>
          <a:p>
            <a:pPr marL="171450" indent="-171450" algn="just">
              <a:buFontTx/>
              <a:buChar char="-"/>
            </a:pPr>
            <a:r>
              <a:rPr lang="mk-MK" dirty="0">
                <a:effectLst/>
                <a:latin typeface="Arial" panose="020B0604020202020204" pitchFamily="34" charset="0"/>
              </a:rPr>
              <a:t>прашањето</a:t>
            </a:r>
            <a:r>
              <a:rPr lang="mk-MK" baseline="0" dirty="0">
                <a:effectLst/>
                <a:latin typeface="Arial" panose="020B0604020202020204" pitchFamily="34" charset="0"/>
              </a:rPr>
              <a:t> за експедитивно откривање на податоци во итни случаи</a:t>
            </a:r>
            <a:r>
              <a:rPr lang="en-GB" dirty="0">
                <a:effectLst/>
                <a:latin typeface="Arial" panose="020B0604020202020204" pitchFamily="34" charset="0"/>
              </a:rPr>
              <a:t>;</a:t>
            </a:r>
            <a:endParaRPr lang="sr-Latn-RS" dirty="0">
              <a:effectLst/>
              <a:latin typeface="Arial" panose="020B0604020202020204" pitchFamily="34" charset="0"/>
            </a:endParaRPr>
          </a:p>
          <a:p>
            <a:pPr marL="171450" indent="-171450" algn="just">
              <a:buFontTx/>
              <a:buChar char="-"/>
            </a:pPr>
            <a:r>
              <a:rPr lang="mk-MK" dirty="0">
                <a:effectLst/>
                <a:latin typeface="Arial" panose="020B0604020202020204" pitchFamily="34" charset="0"/>
              </a:rPr>
              <a:t>заштита на податоците и други гаранции</a:t>
            </a:r>
            <a:r>
              <a:rPr lang="mk-MK" baseline="0" dirty="0">
                <a:effectLst/>
                <a:latin typeface="Arial" panose="020B0604020202020204" pitchFamily="34" charset="0"/>
              </a:rPr>
              <a:t> </a:t>
            </a:r>
            <a:r>
              <a:rPr lang="mk-MK" dirty="0">
                <a:effectLst/>
                <a:latin typeface="Arial" panose="020B0604020202020204" pitchFamily="34" charset="0"/>
              </a:rPr>
              <a:t>за владеење на правото</a:t>
            </a:r>
            <a:r>
              <a:rPr lang="en-GB" dirty="0">
                <a:effectLst/>
                <a:latin typeface="Arial" panose="020B0604020202020204" pitchFamily="34" charset="0"/>
              </a:rPr>
              <a:t>.</a:t>
            </a:r>
            <a:endParaRPr lang="en-GB" dirty="0">
              <a:effectLst/>
            </a:endParaRPr>
          </a:p>
          <a:p>
            <a:pPr algn="just"/>
            <a:endParaRPr lang="sr-Latn-RS" dirty="0">
              <a:effectLst/>
              <a:latin typeface="Arial" panose="020B0604020202020204" pitchFamily="34" charset="0"/>
            </a:endParaRPr>
          </a:p>
          <a:p>
            <a:pPr rtl="0"/>
            <a:r>
              <a:rPr lang="ru-RU" sz="1200" b="0" i="0" kern="1200" dirty="0">
                <a:solidFill>
                  <a:schemeClr val="tx1"/>
                </a:solidFill>
                <a:effectLst/>
                <a:latin typeface="+mn-lt"/>
                <a:ea typeface="ＭＳ Ｐゴシック" pitchFamily="-65" charset="-128"/>
                <a:cs typeface="ＭＳ Ｐゴシック" pitchFamily="-65" charset="-128"/>
              </a:rPr>
              <a:t>Покрај резултатите од групата за докази во облак, T-CY ги усвои следните препораки: </a:t>
            </a:r>
            <a:endParaRPr lang="sr-Latn-RS" dirty="0">
              <a:effectLst/>
              <a:latin typeface="Arial" panose="020B0604020202020204" pitchFamily="34" charset="0"/>
            </a:endParaRPr>
          </a:p>
          <a:p>
            <a:pPr marL="228600" indent="-228600" algn="just">
              <a:buAutoNum type="arabicPeriod"/>
            </a:pPr>
            <a:r>
              <a:rPr lang="ru-RU" dirty="0">
                <a:effectLst/>
                <a:latin typeface="Arial" panose="020B0604020202020204" pitchFamily="34" charset="0"/>
              </a:rPr>
              <a:t>Зајакнување на ефективноста на процесот на заемна правна помош со спроведување на претходните препораки донесени од T-CY во декември 2014 година</a:t>
            </a:r>
            <a:r>
              <a:rPr lang="en-GB" dirty="0">
                <a:effectLst/>
                <a:latin typeface="Arial" panose="020B0604020202020204" pitchFamily="34" charset="0"/>
              </a:rPr>
              <a:t>.</a:t>
            </a:r>
            <a:endParaRPr lang="mk-MK" dirty="0">
              <a:effectLst/>
              <a:latin typeface="Arial" panose="020B0604020202020204" pitchFamily="34" charset="0"/>
            </a:endParaRPr>
          </a:p>
          <a:p>
            <a:pPr marL="228600" indent="-228600" algn="just">
              <a:buAutoNum type="arabicPeriod"/>
            </a:pPr>
            <a:r>
              <a:rPr lang="ru-RU" dirty="0">
                <a:effectLst/>
                <a:latin typeface="Arial" panose="020B0604020202020204" pitchFamily="34" charset="0"/>
              </a:rPr>
              <a:t>Упатство за член 18 од Конвенција од Будимпешта за налозите за генерирање информации во врска со информациите за претплатникот. Оваа белешка објаснува како домашните налозите за генерирање информации за претплатниците може да ми се дадат на домашен давател на услуги, без оглед на локацијата на податоците (член 18.1.а) и на даватели на услуги што нудат услуга на територијата на една страна (член 18.1.б)</a:t>
            </a:r>
            <a:endParaRPr lang="mk-MK" dirty="0">
              <a:effectLst/>
              <a:latin typeface="Arial" panose="020B0604020202020204" pitchFamily="34" charset="0"/>
            </a:endParaRPr>
          </a:p>
          <a:p>
            <a:pPr marL="228600" indent="-228600" algn="just">
              <a:buAutoNum type="arabicPeriod"/>
            </a:pPr>
            <a:r>
              <a:rPr lang="ru-RU" dirty="0">
                <a:effectLst/>
                <a:latin typeface="Arial" panose="020B0604020202020204" pitchFamily="34" charset="0"/>
              </a:rPr>
              <a:t>Целосно спроведување на член 18 од страните во нивното домашно право</a:t>
            </a:r>
            <a:r>
              <a:rPr lang="en-GB" dirty="0">
                <a:effectLst/>
                <a:latin typeface="Arial" panose="020B0604020202020204" pitchFamily="34" charset="0"/>
              </a:rPr>
              <a:t>.</a:t>
            </a:r>
            <a:endParaRPr lang="sr-Latn-RS" dirty="0">
              <a:effectLst/>
              <a:latin typeface="Arial" panose="020B0604020202020204" pitchFamily="34" charset="0"/>
            </a:endParaRPr>
          </a:p>
          <a:p>
            <a:pPr marL="228600" indent="-228600" algn="just">
              <a:buAutoNum type="arabicPeriod"/>
            </a:pPr>
            <a:r>
              <a:rPr lang="ru-RU" dirty="0">
                <a:effectLst/>
                <a:latin typeface="Arial" panose="020B0604020202020204" pitchFamily="34" charset="0"/>
              </a:rPr>
              <a:t>Практични мерки за зајакнување на соработката со давателите на услуги</a:t>
            </a:r>
            <a:r>
              <a:rPr lang="en-GB" dirty="0">
                <a:effectLst/>
                <a:latin typeface="Arial" panose="020B0604020202020204" pitchFamily="34" charset="0"/>
              </a:rPr>
              <a:t>.</a:t>
            </a:r>
            <a:endParaRPr lang="sr-Latn-RS" dirty="0">
              <a:effectLst/>
              <a:latin typeface="Arial" panose="020B0604020202020204" pitchFamily="34" charset="0"/>
            </a:endParaRPr>
          </a:p>
          <a:p>
            <a:pPr marL="228600" indent="-228600" algn="just">
              <a:buAutoNum type="arabicPeriod"/>
            </a:pPr>
            <a:r>
              <a:rPr lang="ru-RU" dirty="0">
                <a:effectLst/>
                <a:latin typeface="Arial" panose="020B0604020202020204" pitchFamily="34" charset="0"/>
              </a:rPr>
              <a:t>Преговори за Втор дополнителен протокол на Конвенцијата од Будимпешта за засилена меѓународна соработка</a:t>
            </a:r>
            <a:r>
              <a:rPr lang="en-GB" dirty="0">
                <a:effectLst/>
                <a:latin typeface="Arial" panose="020B0604020202020204" pitchFamily="34" charset="0"/>
              </a:rPr>
              <a:t>.</a:t>
            </a:r>
            <a:endParaRPr lang="sr-Latn-RS" dirty="0">
              <a:effectLst/>
              <a:latin typeface="Arial" panose="020B0604020202020204" pitchFamily="34" charset="0"/>
            </a:endParaRPr>
          </a:p>
          <a:p>
            <a:pPr marL="228600" indent="-228600" algn="just">
              <a:buAutoNum type="arabicPeriod"/>
            </a:pPr>
            <a:endParaRPr lang="sr-Latn-RS" dirty="0">
              <a:effectLst/>
              <a:latin typeface="Arial" panose="020B0604020202020204" pitchFamily="34" charset="0"/>
            </a:endParaRPr>
          </a:p>
          <a:p>
            <a:pPr marL="0" indent="0" algn="just">
              <a:buNone/>
            </a:pPr>
            <a:r>
              <a:rPr lang="ru-RU" dirty="0">
                <a:effectLst/>
                <a:latin typeface="Arial" panose="020B0604020202020204" pitchFamily="34" charset="0"/>
              </a:rPr>
              <a:t>Во јуни 2017 година, T-CY се согласи со Упатствата за подготовка на Протоколот и преговорите започнаа во септември 2017 година. Следниве елементи треба да се разгледаат</a:t>
            </a:r>
            <a:r>
              <a:rPr lang="en-GB" dirty="0">
                <a:effectLst/>
                <a:latin typeface="Arial" panose="020B0604020202020204" pitchFamily="34" charset="0"/>
              </a:rPr>
              <a:t>:</a:t>
            </a:r>
            <a:endParaRPr lang="sr-Latn-RS" dirty="0">
              <a:effectLst/>
              <a:latin typeface="Arial" panose="020B0604020202020204" pitchFamily="34" charset="0"/>
            </a:endParaRPr>
          </a:p>
          <a:p>
            <a:pPr marL="228600" indent="-228600" algn="just">
              <a:buAutoNum type="alphaUcPeriod"/>
            </a:pPr>
            <a:r>
              <a:rPr lang="ru-RU" dirty="0">
                <a:effectLst/>
                <a:latin typeface="Arial" panose="020B0604020202020204" pitchFamily="34" charset="0"/>
              </a:rPr>
              <a:t>Одредби за поефикасна заемна правна помош</a:t>
            </a:r>
            <a:r>
              <a:rPr lang="en-GB" dirty="0">
                <a:effectLst/>
                <a:latin typeface="Arial" panose="020B0604020202020204" pitchFamily="34" charset="0"/>
              </a:rPr>
              <a:t>;</a:t>
            </a:r>
            <a:endParaRPr lang="sr-Latn-RS" dirty="0">
              <a:effectLst/>
              <a:latin typeface="Arial" panose="020B0604020202020204" pitchFamily="34" charset="0"/>
            </a:endParaRPr>
          </a:p>
          <a:p>
            <a:pPr marL="228600" indent="-228600" algn="just">
              <a:buAutoNum type="alphaUcPeriod"/>
            </a:pPr>
            <a:r>
              <a:rPr lang="ru-RU" dirty="0">
                <a:effectLst/>
                <a:latin typeface="Arial" panose="020B0604020202020204" pitchFamily="34" charset="0"/>
              </a:rPr>
              <a:t>Одредби за директна соработка со давателите на услуги во други судски надлежности;</a:t>
            </a:r>
          </a:p>
          <a:p>
            <a:pPr marL="228600" indent="-228600" algn="just">
              <a:buAutoNum type="alphaUcPeriod"/>
            </a:pPr>
            <a:r>
              <a:rPr lang="ru-RU" dirty="0">
                <a:effectLst/>
                <a:latin typeface="Arial" panose="020B0604020202020204" pitchFamily="34" charset="0"/>
              </a:rPr>
              <a:t>Рамка и заштитни мерки за постојните практики за проширување на прекуграничните претреси</a:t>
            </a:r>
            <a:r>
              <a:rPr lang="en-GB" dirty="0">
                <a:effectLst/>
                <a:latin typeface="Arial" panose="020B0604020202020204" pitchFamily="34" charset="0"/>
              </a:rPr>
              <a:t>;</a:t>
            </a:r>
            <a:endParaRPr lang="sr-Latn-RS" dirty="0">
              <a:effectLst/>
              <a:latin typeface="Arial" panose="020B0604020202020204" pitchFamily="34" charset="0"/>
            </a:endParaRPr>
          </a:p>
          <a:p>
            <a:pPr marL="228600" indent="-228600" algn="just">
              <a:buAutoNum type="alphaUcPeriod"/>
            </a:pPr>
            <a:r>
              <a:rPr lang="ru-RU" dirty="0">
                <a:effectLst/>
                <a:latin typeface="Arial" panose="020B0604020202020204" pitchFamily="34" charset="0"/>
              </a:rPr>
              <a:t>Гаранции</a:t>
            </a:r>
            <a:r>
              <a:rPr lang="ru-RU" baseline="0" dirty="0">
                <a:effectLst/>
                <a:latin typeface="Arial" panose="020B0604020202020204" pitchFamily="34" charset="0"/>
              </a:rPr>
              <a:t> </a:t>
            </a:r>
            <a:r>
              <a:rPr lang="ru-RU" dirty="0">
                <a:effectLst/>
                <a:latin typeface="Arial" panose="020B0604020202020204" pitchFamily="34" charset="0"/>
              </a:rPr>
              <a:t>за владеење на правото и заштита на податоците</a:t>
            </a:r>
            <a:r>
              <a:rPr lang="en-GB" dirty="0">
                <a:effectLst/>
                <a:latin typeface="Arial" panose="020B0604020202020204" pitchFamily="34" charset="0"/>
              </a:rPr>
              <a:t>.</a:t>
            </a:r>
            <a:endParaRPr lang="sr-Latn-RS" dirty="0">
              <a:effectLst/>
              <a:latin typeface="Arial" panose="020B0604020202020204" pitchFamily="34" charset="0"/>
            </a:endParaRPr>
          </a:p>
          <a:p>
            <a:pPr marL="228600" indent="-228600" algn="just">
              <a:buAutoNum type="alphaUcPeriod"/>
            </a:pP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1479658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210845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а</a:t>
            </a:r>
            <a:r>
              <a:rPr lang="en-US" dirty="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p14="http://schemas.microsoft.com/office/powerpoint/2010/main" val="30159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Време доделено за прашања на претставниците.</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2296055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mk-MK" dirty="0">
                <a:effectLst/>
                <a:latin typeface="Arial" panose="020B0604020202020204" pitchFamily="34" charset="0"/>
              </a:rPr>
              <a:t>Член 4 утврдува особено дека</a:t>
            </a:r>
            <a:r>
              <a:rPr lang="en-GB" dirty="0">
                <a:effectLst/>
                <a:latin typeface="Arial" panose="020B0604020202020204" pitchFamily="34" charset="0"/>
              </a:rPr>
              <a:t>:</a:t>
            </a:r>
            <a:endParaRPr lang="sr-Latn-RS" dirty="0">
              <a:effectLst/>
              <a:latin typeface="Arial" panose="020B0604020202020204" pitchFamily="34" charset="0"/>
            </a:endParaRPr>
          </a:p>
          <a:p>
            <a:pPr marL="171450" indent="-171450" algn="just">
              <a:buFontTx/>
              <a:buChar char="-"/>
            </a:pPr>
            <a:r>
              <a:rPr lang="mk-MK" b="0" dirty="0">
                <a:effectLst/>
                <a:latin typeface="Arial" panose="020B0604020202020204" pitchFamily="34" charset="0"/>
              </a:rPr>
              <a:t>како општо</a:t>
            </a:r>
            <a:r>
              <a:rPr lang="mk-MK" b="0" baseline="0" dirty="0">
                <a:effectLst/>
                <a:latin typeface="Arial" panose="020B0604020202020204" pitchFamily="34" charset="0"/>
              </a:rPr>
              <a:t> правило, барањата се во писмена форма</a:t>
            </a:r>
            <a:r>
              <a:rPr lang="en-GB" b="0" dirty="0">
                <a:effectLst/>
                <a:latin typeface="Arial" panose="020B0604020202020204" pitchFamily="34" charset="0"/>
              </a:rPr>
              <a:t>;</a:t>
            </a:r>
            <a:endParaRPr lang="sr-Latn-RS" b="0" dirty="0">
              <a:effectLst/>
              <a:latin typeface="Arial" panose="020B0604020202020204" pitchFamily="34" charset="0"/>
            </a:endParaRPr>
          </a:p>
          <a:p>
            <a:pPr marL="171450" indent="-171450" algn="just">
              <a:buFontTx/>
              <a:buChar char="-"/>
            </a:pPr>
            <a:r>
              <a:rPr lang="mk-MK" b="0" dirty="0">
                <a:effectLst/>
                <a:latin typeface="Arial" panose="020B0604020202020204" pitchFamily="34" charset="0"/>
              </a:rPr>
              <a:t>како општо</a:t>
            </a:r>
            <a:r>
              <a:rPr lang="mk-MK" b="0" baseline="0" dirty="0">
                <a:effectLst/>
                <a:latin typeface="Arial" panose="020B0604020202020204" pitchFamily="34" charset="0"/>
              </a:rPr>
              <a:t> правило, барањата се пренесуваат преку мини</a:t>
            </a:r>
            <a:r>
              <a:rPr lang="mk-MK" baseline="0" dirty="0">
                <a:effectLst/>
                <a:latin typeface="Arial" panose="020B0604020202020204" pitchFamily="34" charset="0"/>
              </a:rPr>
              <a:t>стерствата за правда</a:t>
            </a:r>
            <a:r>
              <a:rPr lang="en-GB" dirty="0">
                <a:effectLst/>
                <a:latin typeface="Arial" panose="020B0604020202020204" pitchFamily="34" charset="0"/>
              </a:rPr>
              <a:t>;</a:t>
            </a:r>
            <a:endParaRPr lang="sr-Latn-RS" dirty="0">
              <a:effectLst/>
              <a:latin typeface="Arial" panose="020B0604020202020204" pitchFamily="34" charset="0"/>
            </a:endParaRPr>
          </a:p>
          <a:p>
            <a:pPr marL="171450" indent="-171450" algn="just">
              <a:buFontTx/>
              <a:buChar char="-"/>
            </a:pPr>
            <a:r>
              <a:rPr lang="mk-MK" dirty="0">
                <a:effectLst/>
                <a:latin typeface="Arial" panose="020B0604020202020204" pitchFamily="34" charset="0"/>
              </a:rPr>
              <a:t>комуникациите,</a:t>
            </a:r>
            <a:r>
              <a:rPr lang="mk-MK" baseline="0" dirty="0">
                <a:effectLst/>
                <a:latin typeface="Arial" panose="020B0604020202020204" pitchFamily="34" charset="0"/>
              </a:rPr>
              <a:t> како што е споменато во став 2, секогаш мора да се пренесуваат преку министерствата за правда</a:t>
            </a:r>
            <a:r>
              <a:rPr lang="en-GB" dirty="0">
                <a:effectLst/>
                <a:latin typeface="Arial" panose="020B0604020202020204" pitchFamily="34" charset="0"/>
              </a:rPr>
              <a:t>;</a:t>
            </a:r>
            <a:endParaRPr lang="sr-Latn-RS" dirty="0">
              <a:effectLst/>
              <a:latin typeface="Arial" panose="020B0604020202020204" pitchFamily="34" charset="0"/>
            </a:endParaRPr>
          </a:p>
          <a:p>
            <a:pPr marL="171450" indent="-171450" algn="just">
              <a:buFontTx/>
              <a:buChar char="-"/>
            </a:pPr>
            <a:r>
              <a:rPr lang="mk-MK" b="1" dirty="0">
                <a:effectLst/>
                <a:latin typeface="Arial" panose="020B0604020202020204" pitchFamily="34" charset="0"/>
              </a:rPr>
              <a:t>како општо правило, барањата секогаш можат да се препратат директно од судската</a:t>
            </a:r>
            <a:r>
              <a:rPr lang="mk-MK" b="1" baseline="0" dirty="0">
                <a:effectLst/>
                <a:latin typeface="Arial" panose="020B0604020202020204" pitchFamily="34" charset="0"/>
              </a:rPr>
              <a:t> надлежност до судскиот орган</a:t>
            </a:r>
            <a:r>
              <a:rPr lang="en-GB" b="0" dirty="0">
                <a:effectLst/>
                <a:latin typeface="Arial" panose="020B0604020202020204" pitchFamily="34" charset="0"/>
              </a:rPr>
              <a:t>;</a:t>
            </a:r>
            <a:endParaRPr lang="sr-Latn-RS" b="0" dirty="0">
              <a:effectLst/>
              <a:latin typeface="Arial" panose="020B0604020202020204" pitchFamily="34" charset="0"/>
            </a:endParaRPr>
          </a:p>
          <a:p>
            <a:pPr marL="171450" indent="-171450" algn="just">
              <a:buFontTx/>
              <a:buChar char="-"/>
            </a:pPr>
            <a:r>
              <a:rPr lang="ru-RU" dirty="0">
                <a:effectLst/>
                <a:latin typeface="Arial" panose="020B0604020202020204" pitchFamily="34" charset="0"/>
              </a:rPr>
              <a:t>каде што се применливи барања во врска со „административните/кривичните“ дела може да бидат пренесени директно од еден управен орган до друг управен орган - </a:t>
            </a:r>
            <a:r>
              <a:rPr lang="ru-RU" b="1" dirty="0">
                <a:effectLst/>
                <a:latin typeface="Arial" panose="020B0604020202020204" pitchFamily="34" charset="0"/>
              </a:rPr>
              <a:t>или до судски орган кога тој орган е надлежниот орган</a:t>
            </a:r>
            <a:r>
              <a:rPr lang="en-GB" b="0" dirty="0">
                <a:effectLst/>
                <a:latin typeface="Arial" panose="020B0604020202020204" pitchFamily="34" charset="0"/>
              </a:rPr>
              <a:t>. </a:t>
            </a:r>
            <a:endParaRPr lang="sr-Latn-RS"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2476894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Член 4 не исклучува дека судскиот орган може да го достави до административнио (управниот) орган. </a:t>
            </a:r>
            <a:br>
              <a:rPr lang="ru-RU" dirty="0"/>
            </a:br>
            <a:endParaRPr lang="sr-Latn-RS" dirty="0">
              <a:effectLst/>
              <a:latin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ru-RU" sz="1200" b="0" i="0" kern="1200" dirty="0">
                <a:solidFill>
                  <a:schemeClr val="tx1"/>
                </a:solidFill>
                <a:effectLst/>
                <a:latin typeface="+mn-lt"/>
                <a:ea typeface="ＭＳ Ｐゴシック" pitchFamily="-65" charset="-128"/>
                <a:cs typeface="ＭＳ Ｐゴシック" pitchFamily="-65" charset="-128"/>
              </a:rPr>
              <a:t>Конечно, овој член ја отвора можноста за употреба на телекомуникациските услуги во преносот на барања и други комуникации. </a:t>
            </a:r>
            <a:br>
              <a:rPr lang="ru-RU" dirty="0"/>
            </a:br>
            <a:endParaRPr lang="mk-MK" dirty="0">
              <a:effectLst/>
              <a:latin typeface="Arial" panose="020B0604020202020204" pitchFamily="34" charset="0"/>
            </a:endParaRPr>
          </a:p>
          <a:p>
            <a:pPr rtl="0"/>
            <a:r>
              <a:rPr lang="ru-RU" sz="1200" b="0" i="0" kern="1200" dirty="0">
                <a:solidFill>
                  <a:schemeClr val="tx1"/>
                </a:solidFill>
                <a:effectLst/>
                <a:latin typeface="+mn-lt"/>
                <a:ea typeface="ＭＳ Ｐゴシック" pitchFamily="-65" charset="-128"/>
                <a:cs typeface="ＭＳ Ｐゴシック" pitchFamily="-65" charset="-128"/>
              </a:rPr>
              <a:t>Треба да се напомене дека каналот на Интерпол е отворен само за итни случаи.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389005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Целите на сесијата се јасно дефинирани, а претставниците треба да бидат свесни дека на крајот на сесијата, за времето доделено за можни прашања, целите треба да го рефлектираат стекнатото знаење.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3995592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rtl="0"/>
            <a:r>
              <a:rPr lang="mk-MK" sz="1200" b="1" i="0" kern="1200" dirty="0">
                <a:solidFill>
                  <a:schemeClr val="tx1"/>
                </a:solidFill>
                <a:effectLst/>
                <a:latin typeface="+mn-lt"/>
                <a:ea typeface="ＭＳ Ｐゴシック" pitchFamily="-65" charset="-128"/>
                <a:cs typeface="ＭＳ Ｐゴシック" pitchFamily="-65" charset="-128"/>
              </a:rPr>
              <a:t>Член 11 – Спонтано информирање </a:t>
            </a:r>
          </a:p>
          <a:p>
            <a:pPr rtl="0"/>
            <a:r>
              <a:rPr lang="ru-RU" sz="1200" b="0" i="0" kern="1200" dirty="0">
                <a:solidFill>
                  <a:schemeClr val="tx1"/>
                </a:solidFill>
                <a:effectLst/>
                <a:latin typeface="+mn-lt"/>
                <a:ea typeface="ＭＳ Ｐゴシック" pitchFamily="-65" charset="-128"/>
                <a:cs typeface="ＭＳ Ｐゴシック" pitchFamily="-65" charset="-128"/>
              </a:rPr>
              <a:t>Овој член се однесува на заемната помош воопшто, што досега се признаваше само во ограниченото поле на перење пари, имено можноста за страните, без претходно барање, да си испраќаат едни на други информации за истраги или постапки што можат да придонесат за заедничката цел справување со криминалот.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mk-MK" sz="1200" b="1" i="0" kern="1200" dirty="0">
                <a:solidFill>
                  <a:schemeClr val="tx1"/>
                </a:solidFill>
                <a:effectLst/>
                <a:latin typeface="+mn-lt"/>
                <a:ea typeface="ＭＳ Ｐゴシック" pitchFamily="-65" charset="-128"/>
                <a:cs typeface="ＭＳ Ｐゴシック" pitchFamily="-65" charset="-128"/>
              </a:rPr>
              <a:t>Спонтано информирање (член 26) </a:t>
            </a:r>
          </a:p>
          <a:p>
            <a:pPr rtl="0"/>
            <a:r>
              <a:rPr lang="ru-RU" sz="1200" b="0" i="0" kern="1200" dirty="0">
                <a:solidFill>
                  <a:schemeClr val="tx1"/>
                </a:solidFill>
                <a:effectLst/>
                <a:latin typeface="+mn-lt"/>
                <a:ea typeface="ＭＳ Ｐゴシック" pitchFamily="-65" charset="-128"/>
                <a:cs typeface="ＭＳ Ｐゴシック" pitchFamily="-65" charset="-128"/>
              </a:rPr>
              <a:t>Овој член е изведен од одредбите на претходните инструменти на Советот на Европа, како што е член 10 од Конвенцијата за перење, претрес, заплена и конфискација на приходи од криминал (ЕТС бр. 141) и член 28 од Кривично-правната конвенција за корупција (ЕТС бр. 173). С</a:t>
            </a:r>
            <a:r>
              <a:rPr lang="en-US" sz="1200" b="0" i="0" kern="1200" dirty="0">
                <a:solidFill>
                  <a:schemeClr val="tx1"/>
                </a:solidFill>
                <a:effectLst/>
                <a:latin typeface="+mn-lt"/>
                <a:ea typeface="ＭＳ Ｐゴシック" pitchFamily="-65" charset="-128"/>
                <a:cs typeface="ＭＳ Ｐゴシック" pitchFamily="-65" charset="-128"/>
              </a:rPr>
              <a:t>è</a:t>
            </a:r>
            <a:r>
              <a:rPr lang="ru-RU" sz="1200" b="0" i="0" kern="1200" dirty="0">
                <a:solidFill>
                  <a:schemeClr val="tx1"/>
                </a:solidFill>
                <a:effectLst/>
                <a:latin typeface="+mn-lt"/>
                <a:ea typeface="ＭＳ Ｐゴシック" pitchFamily="-65" charset="-128"/>
                <a:cs typeface="ＭＳ Ｐゴシック" pitchFamily="-65" charset="-128"/>
              </a:rPr>
              <a:t> почесто, една страна поседува вредни информации за кои верува дека можат да ѝ помогнат на друга страна во одредена кривична истрага или постапка, а за која страната што ја спроведува истрагата или постапката не знае дека постои. Во такви случаи, не мора да постои претходно барање за заемна помош. Став 1 ја овластува земјата која ги поседува информациите да ги препрати до другата земја без претходно барање. Одредбата се смета за корисна бидејќи, според законите на некои земји, потребен е такво позитивно правно овластување за да се обезбеди помош во отсуство на барање. Страната не е обврзана спонтано да испраќа информации до друга страна; истата може да го искористи своето дискреционо право заради околностите на предметот/случајот. Покрај тоа, спонтаното обелоденување на информации не ја спречува страната која обелоденува, доколку има надлежност за тоа, да истражува или да покрене постапка во врска со откриените факти.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2937800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Време доделено за прашања на претставниците.</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3497934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mk-MK" dirty="0">
                <a:effectLst/>
                <a:latin typeface="Arial" panose="020B0604020202020204" pitchFamily="34" charset="0"/>
              </a:rPr>
              <a:t>Член 4 утврдува особено дека</a:t>
            </a:r>
            <a:r>
              <a:rPr lang="en-GB" dirty="0">
                <a:effectLst/>
                <a:latin typeface="Arial" panose="020B0604020202020204" pitchFamily="34" charset="0"/>
              </a:rPr>
              <a:t>:</a:t>
            </a:r>
            <a:endParaRPr lang="sr-Latn-RS" dirty="0">
              <a:effectLst/>
              <a:latin typeface="Arial" panose="020B0604020202020204" pitchFamily="34" charset="0"/>
            </a:endParaRPr>
          </a:p>
          <a:p>
            <a:pPr marL="171450" indent="-171450" algn="just">
              <a:buFontTx/>
              <a:buChar char="-"/>
            </a:pPr>
            <a:r>
              <a:rPr lang="mk-MK" b="1" dirty="0">
                <a:effectLst/>
                <a:latin typeface="Arial" panose="020B0604020202020204" pitchFamily="34" charset="0"/>
              </a:rPr>
              <a:t>како општо</a:t>
            </a:r>
            <a:r>
              <a:rPr lang="mk-MK" b="1" baseline="0" dirty="0">
                <a:effectLst/>
                <a:latin typeface="Arial" panose="020B0604020202020204" pitchFamily="34" charset="0"/>
              </a:rPr>
              <a:t> правило, барањата се во пишана форма</a:t>
            </a:r>
            <a:r>
              <a:rPr lang="en-GB" b="1" dirty="0">
                <a:effectLst/>
                <a:latin typeface="Arial" panose="020B0604020202020204" pitchFamily="34" charset="0"/>
              </a:rPr>
              <a:t>;</a:t>
            </a:r>
            <a:endParaRPr lang="sr-Latn-RS" b="1" dirty="0">
              <a:effectLst/>
              <a:latin typeface="Arial" panose="020B0604020202020204" pitchFamily="34" charset="0"/>
            </a:endParaRPr>
          </a:p>
          <a:p>
            <a:pPr marL="171450" indent="-171450" algn="just">
              <a:buFontTx/>
              <a:buChar char="-"/>
            </a:pPr>
            <a:r>
              <a:rPr lang="mk-MK" dirty="0">
                <a:effectLst/>
                <a:latin typeface="Arial" panose="020B0604020202020204" pitchFamily="34" charset="0"/>
              </a:rPr>
              <a:t>како општо</a:t>
            </a:r>
            <a:r>
              <a:rPr lang="mk-MK" baseline="0" dirty="0">
                <a:effectLst/>
                <a:latin typeface="Arial" panose="020B0604020202020204" pitchFamily="34" charset="0"/>
              </a:rPr>
              <a:t> правило, барањата се пренесуваат преку министерствата за правда</a:t>
            </a:r>
            <a:r>
              <a:rPr lang="en-GB" dirty="0">
                <a:effectLst/>
                <a:latin typeface="Arial" panose="020B0604020202020204" pitchFamily="34" charset="0"/>
              </a:rPr>
              <a:t>;</a:t>
            </a:r>
            <a:endParaRPr lang="sr-Latn-RS" dirty="0">
              <a:effectLst/>
              <a:latin typeface="Arial" panose="020B0604020202020204" pitchFamily="34" charset="0"/>
            </a:endParaRPr>
          </a:p>
          <a:p>
            <a:pPr marL="171450" indent="-171450" algn="just">
              <a:buFontTx/>
              <a:buChar char="-"/>
            </a:pPr>
            <a:r>
              <a:rPr lang="mk-MK" dirty="0">
                <a:effectLst/>
                <a:latin typeface="Arial" panose="020B0604020202020204" pitchFamily="34" charset="0"/>
              </a:rPr>
              <a:t>комуникациите,</a:t>
            </a:r>
            <a:r>
              <a:rPr lang="mk-MK" baseline="0" dirty="0">
                <a:effectLst/>
                <a:latin typeface="Arial" panose="020B0604020202020204" pitchFamily="34" charset="0"/>
              </a:rPr>
              <a:t> како што е споменато во став 2, секогаш мора да се пренесуваат преку министерствата за правда</a:t>
            </a:r>
            <a:r>
              <a:rPr lang="en-GB" dirty="0">
                <a:effectLst/>
                <a:latin typeface="Arial" panose="020B0604020202020204" pitchFamily="34" charset="0"/>
              </a:rPr>
              <a:t>;</a:t>
            </a:r>
            <a:endParaRPr lang="sr-Latn-RS" dirty="0">
              <a:effectLst/>
              <a:latin typeface="Arial" panose="020B0604020202020204" pitchFamily="34" charset="0"/>
            </a:endParaRPr>
          </a:p>
          <a:p>
            <a:pPr marL="171450" indent="-171450" algn="just">
              <a:buFontTx/>
              <a:buChar char="-"/>
            </a:pPr>
            <a:r>
              <a:rPr lang="mk-MK" b="0" dirty="0">
                <a:effectLst/>
                <a:latin typeface="Arial" panose="020B0604020202020204" pitchFamily="34" charset="0"/>
              </a:rPr>
              <a:t>како општо правило, барањата секогаш можат да се препратат директно од судската</a:t>
            </a:r>
            <a:r>
              <a:rPr lang="mk-MK" b="0" baseline="0" dirty="0">
                <a:effectLst/>
                <a:latin typeface="Arial" panose="020B0604020202020204" pitchFamily="34" charset="0"/>
              </a:rPr>
              <a:t> надлежност до судскиот орган</a:t>
            </a:r>
            <a:r>
              <a:rPr lang="en-GB" b="0" dirty="0">
                <a:effectLst/>
                <a:latin typeface="Arial" panose="020B0604020202020204" pitchFamily="34" charset="0"/>
              </a:rPr>
              <a:t>;</a:t>
            </a:r>
            <a:endParaRPr lang="sr-Latn-RS" b="0" dirty="0">
              <a:effectLst/>
              <a:latin typeface="Arial" panose="020B0604020202020204" pitchFamily="34" charset="0"/>
            </a:endParaRPr>
          </a:p>
          <a:p>
            <a:pPr marL="171450" indent="-171450" algn="just">
              <a:buFontTx/>
              <a:buChar char="-"/>
            </a:pPr>
            <a:r>
              <a:rPr lang="ru-RU" dirty="0">
                <a:effectLst/>
                <a:latin typeface="Arial" panose="020B0604020202020204" pitchFamily="34" charset="0"/>
              </a:rPr>
              <a:t>каде што се применливи барања во врска со „административни/кривични“ дела може да бидат пренесени директно од еден управен орган до друг управен орган - или до судски орган кога тој орган е надлежен орган</a:t>
            </a:r>
            <a:r>
              <a:rPr lang="en-GB" b="0" dirty="0">
                <a:effectLst/>
                <a:latin typeface="Arial" panose="020B0604020202020204" pitchFamily="34" charset="0"/>
              </a:rPr>
              <a:t>. </a:t>
            </a:r>
            <a:endParaRPr lang="sr-Latn-RS" b="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250949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rtl="0"/>
            <a:r>
              <a:rPr lang="ru-RU" sz="1200" b="0" i="0" kern="1200" dirty="0">
                <a:solidFill>
                  <a:schemeClr val="tx1"/>
                </a:solidFill>
                <a:effectLst/>
                <a:latin typeface="+mn-lt"/>
                <a:ea typeface="ＭＳ Ｐゴシック" pitchFamily="-65" charset="-128"/>
                <a:cs typeface="ＭＳ Ｐゴシック" pitchFamily="-65" charset="-128"/>
              </a:rPr>
              <a:t>Член 27 од Конвенцијата од Будимпешта (Постапки кои се однесуваат на барања за заемна помош во отсуство на применливи меѓународни договори), ставови 2-10, предвидуваат голем број правила за обезбедување заемна помош во отсуство на </a:t>
            </a:r>
            <a:r>
              <a:rPr lang="en-US" sz="1200" b="0" i="0" kern="1200" dirty="0" err="1">
                <a:solidFill>
                  <a:schemeClr val="tx1"/>
                </a:solidFill>
                <a:effectLst/>
                <a:latin typeface="+mn-lt"/>
                <a:ea typeface="ＭＳ Ｐゴシック" pitchFamily="-65" charset="-128"/>
                <a:cs typeface="ＭＳ Ｐゴシック" pitchFamily="-65" charset="-128"/>
              </a:rPr>
              <a:t>MLAT</a:t>
            </a:r>
            <a:r>
              <a:rPr lang="en-US" sz="1200" b="0" i="0" kern="1200" dirty="0">
                <a:solidFill>
                  <a:schemeClr val="tx1"/>
                </a:solidFill>
                <a:effectLst/>
                <a:latin typeface="+mn-lt"/>
                <a:ea typeface="ＭＳ Ｐゴシック" pitchFamily="-65" charset="-128"/>
                <a:cs typeface="ＭＳ Ｐゴシック" pitchFamily="-65" charset="-128"/>
              </a:rPr>
              <a:t>/</a:t>
            </a:r>
            <a:r>
              <a:rPr lang="ru-RU" sz="1200" b="0" i="0" kern="1200" dirty="0">
                <a:solidFill>
                  <a:schemeClr val="tx1"/>
                </a:solidFill>
                <a:effectLst/>
                <a:latin typeface="+mn-lt"/>
                <a:ea typeface="ＭＳ Ｐゴシック" pitchFamily="-65" charset="-128"/>
                <a:cs typeface="ＭＳ Ｐゴシック" pitchFamily="-65" charset="-128"/>
              </a:rPr>
              <a:t>ДЗПП или аранжман врз основа на униформно или реципроцитетно законодавство, вклучувајќи воспоставување на централни органи, наметнување услови, основи и постапки во случаи на одложување или одбивање, доверливост на барањата и директни комуникации. </a:t>
            </a:r>
          </a:p>
          <a:p>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Во однос на ваквите изрично опфатените прашања, во отсуство на договор за заемна помош или аранжман врз основа на униформно или реципрочно законодавство, одредбите од овој член треба да се применуваат наместо поинаку применливите домашни закони што ја регулираат меѓусебната помош. Во исто време, член 27 не предвидува правила за други прашања што обично се решаваат во домашното законодавство со кое се регулира меѓународната заемна помош. На пример, нема одредби што се однесуваат на формата и содржината на барањата, земање сведоштва од сведоците во засегнатите страни или страните баратели, обезбедување службени или деловни записи, трансфер на сведоци во притвор или помош во прашања поврзани со конфискација.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На пример, став 2 од член 29 од Конвенцијата од Будимпешта ја утврдува содржината на барањето за зачувување согласно овој член. Имајќи предвид дека ова е привремена мерка и дека едно барање треба да се изготви и пренесе брзо, обезбедените информации ќе бидат збирни и ќе ги вклучуваат само минималните информации потребни за да се овозможи зачувување на податоците. Во прилог на специфицирањето на органот што бара зачувување и делото за кое се бара мерката, барањето мора да обезбеди резиме на фактите, информациите доволни за идентификување на податоците што треба да се зачуваат и нивната локација и да покаже дека податоците се релевантни за истрагата или гонењето на кривичното дело и дека е потребно зачувување. Конечно, страната барател мора да се обврзе дополнително да поднесе барање за заемна помош за да може да обезбеди генерирање на податоци. </a:t>
            </a:r>
            <a:endParaRPr lang="en-GB" dirty="0">
              <a:effectLst/>
              <a:latin typeface="Arial" panose="020B0604020202020204" pitchFamily="34" charset="0"/>
            </a:endParaRPr>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895570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just"/>
            <a:r>
              <a:rPr lang="mk-MK" dirty="0"/>
              <a:t>Член 25 од Конвенцијата од Будимпешта,</a:t>
            </a:r>
            <a:r>
              <a:rPr lang="mk-MK" baseline="0" dirty="0"/>
              <a:t> став 4:</a:t>
            </a:r>
            <a:endParaRPr lang="en-US" dirty="0"/>
          </a:p>
          <a:p>
            <a:pPr algn="just"/>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Освен ако не е поинаку определено во членовите во ова поглавје, заемната помош подлежи на условите предвидени со законот на замолената страна или во применливите договори за заемна помош, вклучувајќи ги и основите врз кои замолената страна може да ја одбие соработката. Замолената страна нема да го искористи правото да одбие заемна помош во врска со кривичните дела наведени во членовите 2 до 11, само поради тоа што барањето се однесува на кривично</a:t>
            </a:r>
            <a:r>
              <a:rPr lang="ru-RU" sz="1200" b="0" i="0" kern="1200" baseline="0" dirty="0">
                <a:solidFill>
                  <a:schemeClr val="tx1"/>
                </a:solidFill>
                <a:effectLst/>
                <a:latin typeface="+mn-lt"/>
                <a:ea typeface="ＭＳ Ｐゴシック" pitchFamily="-65" charset="-128"/>
                <a:cs typeface="ＭＳ Ｐゴシック" pitchFamily="-65" charset="-128"/>
              </a:rPr>
              <a:t> дело</a:t>
            </a:r>
            <a:r>
              <a:rPr lang="ru-RU" sz="1200" b="0" i="0" kern="1200" dirty="0">
                <a:solidFill>
                  <a:schemeClr val="tx1"/>
                </a:solidFill>
                <a:effectLst/>
                <a:latin typeface="+mn-lt"/>
                <a:ea typeface="ＭＳ Ｐゴシック" pitchFamily="-65" charset="-128"/>
                <a:cs typeface="ＭＳ Ｐゴシック" pitchFamily="-65" charset="-128"/>
              </a:rPr>
              <a:t> што го смета за фискално кривично дело.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Општите начела што ја регулираат обврската за давање заемна помош се утврдени во став 1. Соработката треба да се обезбеди „во најголем можен степен“. На точ начин, како и во член 23 („Општи начела во врска со меѓународната соработка“), заемната помош во принцип е обемна и пречките за истата се строго ограничени. Второ, како и во член 23, обврската за соработка се однесува во принцип и на кривичните дела поврзани со компјутерски системи и податоци (т.е. на делата опфатени со член 14, став 2, алинеи а-б) и на собирањето докази за кривично дело во електронска форма.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Беше договорено да се наметне обврска за соработка во однос на оваа широка група на кривични дела затоа што има иста потреба за рационализирани механизми за меѓународна соработка за двете категории. Сепак, членовите 34 и 35 им овозможуваат на страните да обезбедат различен опсег на примена на овие мерки. 254.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Другите одредби од ова поглавје ќе појаснат дека обврската за давање заемна помош генерално треба да се спроведува согласно условите на применливите договори, закони и аранжмани за заемна правна помош. Според став 2, од секоја страна се бара да има правна основа за извршување на посебните форми на соработка опишани во остатокот од Поглавјето, ако нејзините договори, закони и аранжмани веќе не содржат такви одредби. Достапноста на таквите механизми, особено оние од членовите 29 до 35 (Посебни одредби - Наслови 1, 2, 3), е од витално значење за ефективна соработка во кривичните предмети поврзани со компјутери.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Општиот опсег на обврската за соработка е утврден во член 23: соработката треба да се прошири на сите кривични дела поврзани со компјутерски системи и податоци</a:t>
            </a:r>
            <a:r>
              <a:rPr lang="mk-MK" sz="1200" b="0" i="0" kern="1200" dirty="0">
                <a:solidFill>
                  <a:schemeClr val="tx1"/>
                </a:solidFill>
                <a:effectLst/>
                <a:latin typeface="+mn-lt"/>
                <a:ea typeface="ＭＳ Ｐゴシック" pitchFamily="-65" charset="-128"/>
                <a:cs typeface="ＭＳ Ｐゴシック" pitchFamily="-65" charset="-128"/>
              </a:rPr>
              <a:t>.</a:t>
            </a:r>
            <a:endParaRPr lang="ru-RU" sz="1200" b="0" i="0" kern="1200" dirty="0">
              <a:solidFill>
                <a:schemeClr val="tx1"/>
              </a:solidFill>
              <a:effectLst/>
              <a:latin typeface="+mn-lt"/>
              <a:ea typeface="ＭＳ Ｐゴシック" pitchFamily="-65" charset="-128"/>
              <a:cs typeface="ＭＳ Ｐゴシック" pitchFamily="-65"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2136036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mk-MK" dirty="0"/>
              <a:t>Графички приказ на процесот за ЗПП.</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825956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„Налог за генерирање информации“ обезбедува флексибилна мерка што органите за спроведувањето на законот можат да ја применат во многу случаи, особено наместо мерките што се поинтрузивни или понапорни. Спроведувањето на ваков процесен механизам ќе биде корисна и за старателите на податоци на трети лица, како што се давателите на интернет услуги, кои честопати се подготвени да им помогнат на органите за спроведување на законот на доброволна основа, обезбедувајќи податоци под нивна контрола, но кои претпочитаат соодветна правна основа за таквата помош, ослободувајќи ги од каква било договорна или вон-договорна одговорност.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Налогот за генерирање информации се однесува на компјутерски податоци или информации за претплатници што ги поседува или контролира лице или давател на услуги. Мерката се применува само до тој степен до кој лицето или давателот на услуги ги чува таквите податоци или информации. Некои даватели на услуги, на пример, не водат евиденција во врска со претплатниците на нивните услуги.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2279599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rtl="0"/>
            <a:r>
              <a:rPr lang="ru-RU" sz="1200" b="0" i="0" kern="1200" dirty="0">
                <a:solidFill>
                  <a:schemeClr val="tx1"/>
                </a:solidFill>
                <a:effectLst/>
                <a:latin typeface="+mn-lt"/>
                <a:ea typeface="ＭＳ Ｐゴシック" pitchFamily="-65" charset="-128"/>
                <a:cs typeface="ＭＳ Ｐゴシック" pitchFamily="-65" charset="-128"/>
              </a:rPr>
              <a:t>Во традиционалната средина за претрес што се однесува на документи или записи, претресот вклучува собирање докази што биле евидентирани или регистрирани во минатото во материјална форма, како што е мастило на хартија. Истражителите ги пребаруваат или прегледуваат ваквите запишани податоци и го запленуваат или физички го одземаат материјалниот запис.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Собирањето податоци се одвива за време на периодот на претрес и во однос на податоците што постојат во тоа време. Предуслов за да се добие правно овластување да се изврши претрес е постоење основа да се верува, како што е пропишано со домашното законодавство и заштитните мерки за човекови права, дека таквите податоци постојат на одредена локација и ќе овозможат докази за одредено кривично дело.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Меѓутоа, во однос на пребарувањето на компјутерски податоци, потребни се дополнителни процесни одредби со цел да се осигура дека компјутерските податоци можат да се добијат на начин што е подеднакво ефикасен, како и претресот и запленувањето на материјален носач на податоци. Постојат неколку причини за ова: прво, податоците се во нематеријална форма, како на пример во електромагнетна форма. Второ, иако податоците може да се читаат со компјутерска опрема, тие не можат да бидат запленети и одземени во иста смисла како што може да се</a:t>
            </a:r>
            <a:r>
              <a:rPr lang="ru-RU" sz="1200" b="0" i="0" kern="1200" baseline="0" dirty="0">
                <a:solidFill>
                  <a:schemeClr val="tx1"/>
                </a:solidFill>
                <a:effectLst/>
                <a:latin typeface="+mn-lt"/>
                <a:ea typeface="ＭＳ Ｐゴシック" pitchFamily="-65" charset="-128"/>
                <a:cs typeface="ＭＳ Ｐゴシック" pitchFamily="-65" charset="-128"/>
              </a:rPr>
              <a:t> заплени и одземе испечатен запис</a:t>
            </a:r>
            <a:r>
              <a:rPr lang="ru-RU" sz="1200" b="0" i="0" kern="1200" dirty="0">
                <a:solidFill>
                  <a:schemeClr val="tx1"/>
                </a:solidFill>
                <a:effectLst/>
                <a:latin typeface="+mn-lt"/>
                <a:ea typeface="ＭＳ Ｐゴシック" pitchFamily="-65" charset="-128"/>
                <a:cs typeface="ＭＳ Ｐゴシック" pitchFamily="-65" charset="-128"/>
              </a:rPr>
              <a:t>. Физичкиот медиум на кој се чуваат нематеријалните податоци (на пр., хард-дискот</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на компјутерот или диск/етата) мора да биде запленет и одземен, или копија од податоците треба да се направи во материјална форма (на пр., компјутерско печатење) или нематеријална форма, на физички медиум (на пример, дис/кета), пред материјалниот медиум што ја содржи копијата да биде запленет и одземен. Во последните две ситуации, каде што се прават такви копии на податоците, копија од податоците останува во компјутерскиот систем или уредот за складирање. Домашното право треба да предвиди овластување за правење такви копии.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Трето, поради поврзаноста на компјутерските системи, податоците може да не бидат зачувани на конкретниот компјутер што се пребарува, но таквите податоци може да бидат лесно достапни преку тој систем. Истите може да се чуваат на (мрежно) поврзан уред за складирање на податоци што е директно поврзан со компјутерот или е поврзан со компјутерот индиректно преку комуникациски системи, како што е интернет.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Ова може да бара нови закони за да се дозволи проширување на претресот до местото каде што навистина се зачувани податоците (или извлекување на податоците од местото каде што се врши пребарување </a:t>
            </a:r>
            <a:r>
              <a:rPr lang="ru-RU" sz="1200" b="0" i="0" kern="1200">
                <a:solidFill>
                  <a:schemeClr val="tx1"/>
                </a:solidFill>
                <a:effectLst/>
                <a:latin typeface="+mn-lt"/>
                <a:ea typeface="ＭＳ Ｐゴシック" pitchFamily="-65" charset="-128"/>
                <a:cs typeface="ＭＳ Ｐゴシック" pitchFamily="-65" charset="-128"/>
              </a:rPr>
              <a:t>на компјутерот), </a:t>
            </a:r>
            <a:r>
              <a:rPr lang="ru-RU" sz="1200" b="0" i="0" kern="1200" dirty="0">
                <a:solidFill>
                  <a:schemeClr val="tx1"/>
                </a:solidFill>
                <a:effectLst/>
                <a:latin typeface="+mn-lt"/>
                <a:ea typeface="ＭＳ Ｐゴシック" pitchFamily="-65" charset="-128"/>
                <a:cs typeface="ＭＳ Ｐゴシック" pitchFamily="-65" charset="-128"/>
              </a:rPr>
              <a:t>или употреба на </a:t>
            </a:r>
            <a:r>
              <a:rPr lang="ru-RU" sz="1200" b="0" i="0" kern="1200">
                <a:solidFill>
                  <a:schemeClr val="tx1"/>
                </a:solidFill>
                <a:effectLst/>
                <a:latin typeface="+mn-lt"/>
                <a:ea typeface="ＭＳ Ｐゴシック" pitchFamily="-65" charset="-128"/>
                <a:cs typeface="ＭＳ Ｐゴシック" pitchFamily="-65" charset="-128"/>
              </a:rPr>
              <a:t>традиционални овластувања за претрес во покоординирани и поекспедитивни </a:t>
            </a:r>
            <a:r>
              <a:rPr lang="ru-RU" sz="1200" b="0" i="0" kern="1200" dirty="0">
                <a:solidFill>
                  <a:schemeClr val="tx1"/>
                </a:solidFill>
                <a:effectLst/>
                <a:latin typeface="+mn-lt"/>
                <a:ea typeface="ＭＳ Ｐゴシック" pitchFamily="-65" charset="-128"/>
                <a:cs typeface="ＭＳ Ｐゴシック" pitchFamily="-65" charset="-128"/>
              </a:rPr>
              <a:t>начини на двете локации.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1811104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б</a:t>
            </a:r>
            <a:r>
              <a:rPr lang="en-US" dirty="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3263135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Време доделено за прашања на претставниците.</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114987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ru-RU" dirty="0"/>
              <a:t>Договор за заемна правна помош (</a:t>
            </a:r>
            <a:r>
              <a:rPr lang="en-US" dirty="0" err="1"/>
              <a:t>MLAT</a:t>
            </a:r>
            <a:r>
              <a:rPr lang="en-US" dirty="0"/>
              <a:t>/</a:t>
            </a:r>
            <a:r>
              <a:rPr lang="ru-RU" dirty="0"/>
              <a:t>ДЗПП) е договор помеѓу две или повеќе земји со цел собирање и размена на информации во обид да се спроведат јавните или кривичните закони. Основното ниво за заемна правна помош е претставено со договори. Постојат голем број различни договори, почнувајќи од билатерални (меѓу две земји), мултилатерални (помеѓу три или повеќе земји) или меѓународни (помеѓу значителен број на земји, можеби интерконтинентален).</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GB" dirty="0"/>
          </a:p>
          <a:p>
            <a:pPr rtl="0"/>
            <a:r>
              <a:rPr lang="ru-RU" sz="1200" b="0" i="0" kern="1200" dirty="0">
                <a:solidFill>
                  <a:schemeClr val="tx1"/>
                </a:solidFill>
                <a:effectLst/>
                <a:latin typeface="+mn-lt"/>
                <a:ea typeface="ＭＳ Ｐゴシック" pitchFamily="-65" charset="-128"/>
                <a:cs typeface="ＭＳ Ｐゴシック" pitchFamily="-65" charset="-128"/>
              </a:rPr>
              <a:t>Современите земји развија механизми за барање и добивање докази за кривични истраги и гонења. Кога се потребни докази или други форми на правна помош, како што се искази на сведоци или достава на документи, од странска суверена држава, земјите можат да се обидат неформално да соработуваат преку нивните полициски служби или, пак, да се потпрат на она што обично се нарекува барања за „заемна правна помош“. </a:t>
            </a:r>
          </a:p>
          <a:p>
            <a:endParaRPr lang="en-GB" dirty="0"/>
          </a:p>
          <a:p>
            <a:pPr rtl="0"/>
            <a:r>
              <a:rPr lang="ru-RU" sz="1200" b="0" i="0" kern="1200" dirty="0">
                <a:solidFill>
                  <a:schemeClr val="tx1"/>
                </a:solidFill>
                <a:effectLst/>
                <a:latin typeface="+mn-lt"/>
                <a:ea typeface="ＭＳ Ｐゴシック" pitchFamily="-65" charset="-128"/>
                <a:cs typeface="ＭＳ Ｐゴシック" pitchFamily="-65" charset="-128"/>
              </a:rPr>
              <a:t>Практиката на заемна правна помош се развива од системот на рогаторни дописи засновани на </a:t>
            </a:r>
            <a:r>
              <a:rPr lang="mk-MK" sz="1200" b="0" i="0" kern="1200" dirty="0">
                <a:solidFill>
                  <a:schemeClr val="tx1"/>
                </a:solidFill>
                <a:effectLst/>
                <a:latin typeface="+mn-lt"/>
                <a:ea typeface="ＭＳ Ｐゴシック" pitchFamily="-65" charset="-128"/>
                <a:cs typeface="ＭＳ Ｐゴシック" pitchFamily="-65" charset="-128"/>
              </a:rPr>
              <a:t>т.н. заемно признавање (</a:t>
            </a:r>
            <a:r>
              <a:rPr lang="en-US" sz="1200" b="0" i="0" kern="1200" dirty="0">
                <a:solidFill>
                  <a:schemeClr val="tx1"/>
                </a:solidFill>
                <a:effectLst/>
                <a:latin typeface="+mn-lt"/>
                <a:ea typeface="ＭＳ Ｐゴシック" pitchFamily="-65" charset="-128"/>
                <a:cs typeface="ＭＳ Ｐゴシック" pitchFamily="-65" charset="-128"/>
              </a:rPr>
              <a:t>comity)</a:t>
            </a:r>
            <a:r>
              <a:rPr lang="ru-RU" sz="1200" b="0" i="0" kern="1200" dirty="0">
                <a:solidFill>
                  <a:schemeClr val="tx1"/>
                </a:solidFill>
                <a:effectLst/>
                <a:latin typeface="+mn-lt"/>
                <a:ea typeface="ＭＳ Ｐゴシック" pitchFamily="-65" charset="-128"/>
                <a:cs typeface="ＭＳ Ｐゴシック" pitchFamily="-65" charset="-128"/>
              </a:rPr>
              <a:t>, иако сега многу почесто земјите упатуваат барања за заемна правна помош директно до назначениот централен орган во рамките на секоја земја. Во современата пракса, ваквите барања сè уште можат да бидат поднесени врз основа на реципроцитет, но исто така можат да бидат поднесени во согласност со билатералните и мултилатералните договори што ги обврзуваат земјите да даваат помош. </a:t>
            </a:r>
          </a:p>
          <a:p>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Таквите договори имаат причини за нивно спроведување, главно со тоа што општите начела на меѓународното право не се присилни и на земјите што ги потпишуваат им треба поцврста</a:t>
            </a:r>
            <a:r>
              <a:rPr lang="ru-RU" sz="1200" b="0" i="0" kern="1200" baseline="0" dirty="0">
                <a:solidFill>
                  <a:schemeClr val="tx1"/>
                </a:solidFill>
                <a:effectLst/>
                <a:latin typeface="+mn-lt"/>
                <a:ea typeface="ＭＳ Ｐゴシック" pitchFamily="-65" charset="-128"/>
                <a:cs typeface="ＭＳ Ｐゴシック" pitchFamily="-65" charset="-128"/>
              </a:rPr>
              <a:t> основа</a:t>
            </a:r>
            <a:r>
              <a:rPr lang="ru-RU" sz="1200" b="0" i="0" kern="1200" dirty="0">
                <a:solidFill>
                  <a:schemeClr val="tx1"/>
                </a:solidFill>
                <a:effectLst/>
                <a:latin typeface="+mn-lt"/>
                <a:ea typeface="ＭＳ Ｐゴシック" pitchFamily="-65" charset="-128"/>
                <a:cs typeface="ＭＳ Ｐゴシック" pitchFamily="-65" charset="-128"/>
              </a:rPr>
              <a:t> за криминална соработка. Предностите и недостатоците се јасно презентирани во слајдот.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2397692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Список на размислувања е даден во форма на прашања. Одговорите зависат од локалната и меѓународната правна рамка на земјата во врска со заемна правна помош и разгледување на специфични случаи. Тие, исто така, зависат од организацијата и поставеноста на надлежните органи од страната барател,</a:t>
            </a:r>
            <a:r>
              <a:rPr lang="ru-RU" sz="1200" b="0" i="0" kern="1200" baseline="0" dirty="0">
                <a:solidFill>
                  <a:schemeClr val="tx1"/>
                </a:solidFill>
                <a:effectLst/>
                <a:latin typeface="+mn-lt"/>
                <a:ea typeface="ＭＳ Ｐゴシック" pitchFamily="-65" charset="-128"/>
                <a:cs typeface="ＭＳ Ｐゴシック" pitchFamily="-65" charset="-128"/>
              </a:rPr>
              <a:t> кои се</a:t>
            </a:r>
            <a:r>
              <a:rPr lang="ru-RU" sz="1200" b="0" i="0" kern="1200" dirty="0">
                <a:solidFill>
                  <a:schemeClr val="tx1"/>
                </a:solidFill>
                <a:effectLst/>
                <a:latin typeface="+mn-lt"/>
                <a:ea typeface="ＭＳ Ｐゴシック" pitchFamily="-65" charset="-128"/>
                <a:cs typeface="ＭＳ Ｐゴシック" pitchFamily="-65" charset="-128"/>
              </a:rPr>
              <a:t> директно вклучени во случајот и на нивото на меѓународна соработка.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Како по правило, поспецијализираните и искусни власти кои користат правна рамка прилагодена на потребите на експедитивна заемна правна помош ќе добијат подобри и побрзи резултати.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2327200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Некои дополнителни размислувања во име на страната барател</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2073351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787026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2553782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Време доделено за прашања на претставниците.</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3768637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rtl="0"/>
            <a:r>
              <a:rPr lang="ru-RU" sz="1200" b="0" i="0" kern="1200" dirty="0">
                <a:solidFill>
                  <a:schemeClr val="tx1"/>
                </a:solidFill>
                <a:effectLst/>
                <a:latin typeface="+mn-lt"/>
                <a:ea typeface="ＭＳ Ｐゴシック" pitchFamily="-65" charset="-128"/>
                <a:cs typeface="ＭＳ Ｐゴシック" pitchFamily="-65" charset="-128"/>
              </a:rPr>
              <a:t>Експедитивната заемна правна помош (ЗПП) е еден од најважните услови за ефективни мерки против сајбер-криминал и други дела што вклучуваат електронски докази со оглед на транснационалната и несигурната природа на електронските докази. Меѓутоа, во пракса, постапките за заемна правна помош се сметаат за премногу сложени, долги и интензивни за ресурсите, а со тоа и премногу неефикасни.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Комитетот на Конвенција за сајбер-криминал (T-CY), на својата 8-та пленарна сесија (5-6 декември 2012 година), одлучи да ја процени ефикасноста во 2013 година на некои од одредбите за меѓународна соработка од Поглавје III од Конвенцијата од Будимпешта за сајбер-криминал . На 10-тиот пленарен состанок (2-3 декември 2013 година) донесе одлука да се прошири оваа проценка за 2014 година.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Целта на проценката беше да се идентификуваат решенијата што овозможуваат повеќе „експедитивна“ заемна помош и да се направи меѓународната соработка општо поефикасна. Член 31 се оценува во контекст на поширокиот режим на меѓународна соработка, односно во врска со членовите 23, 25, 26, 27, 28 и 35 од Конвенцијата од Будимпешта.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Прашалник подготвен од Бирото на T-CY беше распространет до страните и набљудувачите на 18 февруари 2013 година, со краен рок до 10 април 2013 година. 9-от пленум на T-CY (4-5 јуни 2013 година) одржа прв круг дискусии врз основа на компилацијата на добиените одговори (погледнете ја табелата на примени одговори), втор круг на 10-от пленарен седница на 2-3 декември 2013 година и трет круг на 11-от пленум на 17-18 јуни. Дополнителни одговори или коментари беа примени по дискусиите на овие пленарни состаноци. Извештајот беше усвоен од 12-тиот пленарен состанок на Т-CY на 2-3 декември 2014 година.</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79698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rtl="0"/>
            <a:r>
              <a:rPr lang="ru-RU" sz="1200" b="0" i="0" kern="1200" dirty="0">
                <a:solidFill>
                  <a:schemeClr val="tx1"/>
                </a:solidFill>
                <a:effectLst/>
                <a:latin typeface="+mn-lt"/>
                <a:ea typeface="ＭＳ Ｐゴシック" pitchFamily="-65" charset="-128"/>
                <a:cs typeface="ＭＳ Ｐゴシック" pitchFamily="-65" charset="-128"/>
              </a:rPr>
              <a:t>Информациите за претплатници се издвоени во најголем дел од одговорите како најчесто баран тип на податоци. Ова вклучува информации за идентификување на корисникот на одредена </a:t>
            </a:r>
            <a:r>
              <a:rPr lang="en-US" sz="1200" b="0" i="0" kern="1200" dirty="0">
                <a:solidFill>
                  <a:schemeClr val="tx1"/>
                </a:solidFill>
                <a:effectLst/>
                <a:latin typeface="+mn-lt"/>
                <a:ea typeface="ＭＳ Ｐゴシック" pitchFamily="-65" charset="-128"/>
                <a:cs typeface="ＭＳ Ｐゴシック" pitchFamily="-65" charset="-128"/>
              </a:rPr>
              <a:t>IP</a:t>
            </a:r>
            <a:r>
              <a:rPr lang="ru-RU" sz="1200" b="0" i="0" kern="1200" dirty="0">
                <a:solidFill>
                  <a:schemeClr val="tx1"/>
                </a:solidFill>
                <a:effectLst/>
                <a:latin typeface="+mn-lt"/>
                <a:ea typeface="ＭＳ Ｐゴシック" pitchFamily="-65" charset="-128"/>
                <a:cs typeface="ＭＳ Ｐゴシック" pitchFamily="-65" charset="-128"/>
              </a:rPr>
              <a:t> адреса (или обратно, информации за</a:t>
            </a:r>
            <a:r>
              <a:rPr lang="en-US" sz="1200" b="0" i="0" kern="1200" dirty="0">
                <a:solidFill>
                  <a:schemeClr val="tx1"/>
                </a:solidFill>
                <a:effectLst/>
                <a:latin typeface="+mn-lt"/>
                <a:ea typeface="ＭＳ Ｐゴシック" pitchFamily="-65" charset="-128"/>
                <a:cs typeface="ＭＳ Ｐゴシック" pitchFamily="-65" charset="-128"/>
              </a:rPr>
              <a:t> IP</a:t>
            </a:r>
            <a:r>
              <a:rPr lang="ru-RU" sz="1200" b="0" i="0" kern="1200" dirty="0">
                <a:solidFill>
                  <a:schemeClr val="tx1"/>
                </a:solidFill>
                <a:effectLst/>
                <a:latin typeface="+mn-lt"/>
                <a:ea typeface="ＭＳ Ｐゴシック" pitchFamily="-65" charset="-128"/>
                <a:cs typeface="ＭＳ Ｐゴシック" pitchFamily="-65" charset="-128"/>
              </a:rPr>
              <a:t> адресата што ја користи одредено лице) или сопственик на е-пошта, социјална мрежа или сметка за VOIP, како и поврзани технички информации за локацијата, употребената опрема, итн.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Барањата честопати содржат информации за средства за плаќање или податоци за наплата. Ова е проследено со барања за податочен сообраќај, особено за датотеки за евиденција на мобилни телефони. Се чини дека содржинските податоци се бараат поретко. Барањата може да бидат за содржина од е-пошта, сметки на социјални мрежи и чет пораки или слично, или за илегална содржина, како што се материјали за злоупотреба на деца.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Измама и други финансиски кривични дела се наведени скоро во сите одговори. Тие ги вклучуваат сите варијации, почнувајќи од измами со кредитни картички, измами за плаќање преку интернет, измами со аукции, т.н.</a:t>
            </a:r>
            <a:r>
              <a:rPr lang="en-US" sz="1200" b="0" i="0" kern="1200" dirty="0">
                <a:solidFill>
                  <a:schemeClr val="tx1"/>
                </a:solidFill>
                <a:effectLst/>
                <a:latin typeface="+mn-lt"/>
                <a:ea typeface="ＭＳ Ｐゴシック" pitchFamily="-65" charset="-128"/>
                <a:cs typeface="ＭＳ Ｐゴシック" pitchFamily="-65" charset="-128"/>
              </a:rPr>
              <a:t> phishing (</a:t>
            </a:r>
            <a:r>
              <a:rPr lang="ru-RU" sz="1200" b="0" i="0" kern="1200" dirty="0">
                <a:solidFill>
                  <a:schemeClr val="tx1"/>
                </a:solidFill>
                <a:effectLst/>
                <a:latin typeface="+mn-lt"/>
                <a:ea typeface="ＭＳ Ｐゴシック" pitchFamily="-65" charset="-128"/>
                <a:cs typeface="ＭＳ Ｐゴシック" pitchFamily="-65" charset="-128"/>
              </a:rPr>
              <a:t>фишинг</a:t>
            </a:r>
            <a:r>
              <a:rPr lang="mk-MK" sz="1200" b="0" i="0" kern="1200" dirty="0">
                <a:solidFill>
                  <a:schemeClr val="tx1"/>
                </a:solidFill>
                <a:effectLst/>
                <a:latin typeface="+mn-lt"/>
                <a:ea typeface="ＭＳ Ｐゴシック" pitchFamily="-65" charset="-128"/>
                <a:cs typeface="ＭＳ Ｐゴシック" pitchFamily="-65" charset="-128"/>
              </a:rPr>
              <a:t>)</a:t>
            </a:r>
            <a:r>
              <a:rPr lang="ru-RU" sz="1200" b="0" i="0" kern="1200" dirty="0">
                <a:solidFill>
                  <a:schemeClr val="tx1"/>
                </a:solidFill>
                <a:effectLst/>
                <a:latin typeface="+mn-lt"/>
                <a:ea typeface="ＭＳ Ｐゴシック" pitchFamily="-65" charset="-128"/>
                <a:cs typeface="ＭＳ Ｐゴシック" pitchFamily="-65" charset="-128"/>
              </a:rPr>
              <a:t> и други видови на фалсификување поврзано со компјутери или фалсификување поврзано</a:t>
            </a:r>
            <a:r>
              <a:rPr lang="ru-RU" sz="1200" b="0" i="0" kern="1200" baseline="0" dirty="0">
                <a:solidFill>
                  <a:schemeClr val="tx1"/>
                </a:solidFill>
                <a:effectLst/>
                <a:latin typeface="+mn-lt"/>
                <a:ea typeface="ＭＳ Ｐゴシック" pitchFamily="-65" charset="-128"/>
                <a:cs typeface="ＭＳ Ｐゴシック" pitchFamily="-65" charset="-128"/>
              </a:rPr>
              <a:t> со традиционални кривични дела, како што се </a:t>
            </a:r>
            <a:r>
              <a:rPr lang="ru-RU" sz="1200" b="0" i="0" kern="1200" dirty="0">
                <a:solidFill>
                  <a:schemeClr val="tx1"/>
                </a:solidFill>
                <a:effectLst/>
                <a:latin typeface="+mn-lt"/>
                <a:ea typeface="ＭＳ Ｐゴシック" pitchFamily="-65" charset="-128"/>
                <a:cs typeface="ＭＳ Ｐゴシック" pitchFamily="-65" charset="-128"/>
              </a:rPr>
              <a:t>повреда на доверливоста, подмитување, затајување данок, перење пари и слично. Насилните и сериозни дела се кривични дела што се мотив за барањата за податоци во многу земји. Истите можат да вклучуваат убиства, напади, трговија со луѓе, трговија со дрога, перење пари, тероризам и финансирање на тероризам, изнуда и особено детска порнографија и други форми на сексуална експлоатација и злоупотреба на деца. Многу одговори содржат и податоци за дела  против компјутерски системи (илегален пристап, илегално следење, ширење на штетен софтвер, манупулација со податоците). </a:t>
            </a:r>
            <a:endParaRPr lang="en-GB" dirty="0">
              <a:effectLst/>
              <a:latin typeface="Arial" panose="020B0604020202020204" pitchFamily="34" charset="0"/>
            </a:endParaRPr>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12851378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ЗПП е сè повеќе децентрализирана и барањата се испраќаат или добиваат директно помеѓу релевантните судски органи и не само преку централните органи. Централните органи вообичаено самите не ги спроведуваат барањата. Повеќе служби можат да бидат вклучени во испраќање или примање на барања, а особено при спроведување на барањата.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Одговорите сугерираат дека ЗПП се смета за премногу сложена, долга и интензивна за ресурсите за да се добијат електронските докази, па заради тоа честопати не се спроведува. Органите за спроведување на законот имаат тенденција да се обидат да добијат информации преку соработка помеѓу полициските служби за да се избегне ЗПП, иако така добиените информации во повеќето случаи не можат да се користат во кривичната постапка. Честопати, органите ги контактираат странските (особено оние со седиште во САД) даватели на услуги директно за да добијат податоци за претплатници или податочен сообраќај. Честопати истрагите се напуштаат.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36162829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rtl="0"/>
            <a:r>
              <a:rPr lang="ru-RU" sz="1200" b="0" i="0" kern="1200" dirty="0">
                <a:solidFill>
                  <a:schemeClr val="tx1"/>
                </a:solidFill>
                <a:effectLst/>
                <a:latin typeface="+mn-lt"/>
                <a:ea typeface="ＭＳ Ｐゴシック" pitchFamily="-65" charset="-128"/>
                <a:cs typeface="ＭＳ Ｐゴシック" pitchFamily="-65" charset="-128"/>
              </a:rPr>
              <a:t>Во однос на можноста директно да се контактираат иматели на податоци (физички или правни лица како што се даватели на интернет услуги) во странски судски</a:t>
            </a:r>
            <a:r>
              <a:rPr lang="ru-RU" sz="1200" b="0" i="0" kern="1200" baseline="0" dirty="0">
                <a:solidFill>
                  <a:schemeClr val="tx1"/>
                </a:solidFill>
                <a:effectLst/>
                <a:latin typeface="+mn-lt"/>
                <a:ea typeface="ＭＳ Ｐゴシック" pitchFamily="-65" charset="-128"/>
                <a:cs typeface="ＭＳ Ｐゴシック" pitchFamily="-65" charset="-128"/>
              </a:rPr>
              <a:t> надлежности</a:t>
            </a:r>
            <a:r>
              <a:rPr lang="ru-RU" sz="1200" b="0" i="0" kern="1200" dirty="0">
                <a:solidFill>
                  <a:schemeClr val="tx1"/>
                </a:solidFill>
                <a:effectLst/>
                <a:latin typeface="+mn-lt"/>
                <a:ea typeface="ＭＳ Ｐゴシック" pitchFamily="-65" charset="-128"/>
                <a:cs typeface="ＭＳ Ｐゴシック" pitchFamily="-65" charset="-128"/>
              </a:rPr>
              <a:t> за да се добијат складирани податоци, неколку земји сметаат дека ова не е дозволено според нивното домашно законодавство, додека во повеќето други тоа не е регулирано или пак е дозволено. Во пракса, обвинителството или полициските служби на многу земји директно контактираат со странските даватели на услуги.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Кога овие имаат законско претставништво на територијата на органот барател, барањата може да имаат форма на налог за домашно генерирање на информации дури и ако податоците се физички зачувани во странство. Во некои случаи, органите за спроведување на законот имаат договори со странските даватели на услуги. Странските даватели на услуги можат да одговорат позитивно на барање под одредени услови. На пример: </a:t>
            </a:r>
            <a:endParaRPr lang="en-GB" dirty="0">
              <a:effectLst/>
              <a:latin typeface="Arial" panose="020B0604020202020204" pitchFamily="34" charset="0"/>
            </a:endParaRPr>
          </a:p>
          <a:p>
            <a:pPr marL="171450" indent="-171450" algn="just">
              <a:buFont typeface="Arial" panose="020B0604020202020204" pitchFamily="34" charset="0"/>
              <a:buChar char="•"/>
            </a:pPr>
            <a:r>
              <a:rPr lang="en-GB" dirty="0">
                <a:effectLst/>
                <a:latin typeface="Arial" panose="020B0604020202020204" pitchFamily="34" charset="0"/>
              </a:rPr>
              <a:t></a:t>
            </a:r>
            <a:r>
              <a:rPr lang="ru-RU" dirty="0">
                <a:effectLst/>
                <a:latin typeface="Arial" panose="020B0604020202020204" pitchFamily="34" charset="0"/>
              </a:rPr>
              <a:t>Откривањето на податоците мора да биде дозволено според домашното законодавство на давателот на услуги (на давателите на услуги во САД им е дозволено да откриваат податочен сообраќај или податоци за претплатници, но не и содржински</a:t>
            </a:r>
            <a:r>
              <a:rPr lang="ru-RU" baseline="0" dirty="0">
                <a:effectLst/>
                <a:latin typeface="Arial" panose="020B0604020202020204" pitchFamily="34" charset="0"/>
              </a:rPr>
              <a:t> податоци</a:t>
            </a:r>
            <a:r>
              <a:rPr lang="ru-RU" dirty="0">
                <a:effectLst/>
                <a:latin typeface="Arial" panose="020B0604020202020204" pitchFamily="34" charset="0"/>
              </a:rPr>
              <a:t>) бидејќи во спротивно може да се применат административни или кривични санкции</a:t>
            </a:r>
            <a:endParaRPr lang="en-GB" dirty="0">
              <a:effectLst/>
              <a:latin typeface="Arial" panose="020B0604020202020204" pitchFamily="34" charset="0"/>
            </a:endParaRPr>
          </a:p>
          <a:p>
            <a:pPr marL="171450" indent="-171450" algn="just">
              <a:buFont typeface="Arial" panose="020B0604020202020204" pitchFamily="34" charset="0"/>
              <a:buChar char="•"/>
            </a:pPr>
            <a:r>
              <a:rPr lang="mk-MK" dirty="0">
                <a:effectLst/>
                <a:latin typeface="Arial" panose="020B0604020202020204" pitchFamily="34" charset="0"/>
              </a:rPr>
              <a:t>Барањето мора да биде законско</a:t>
            </a:r>
            <a:r>
              <a:rPr lang="mk-MK" baseline="0" dirty="0">
                <a:effectLst/>
                <a:latin typeface="Arial" panose="020B0604020202020204" pitchFamily="34" charset="0"/>
              </a:rPr>
              <a:t> (на пр. налог за генерирање информации</a:t>
            </a:r>
            <a:r>
              <a:rPr lang="en-GB" dirty="0">
                <a:effectLst/>
                <a:latin typeface="Arial" panose="020B0604020202020204" pitchFamily="34" charset="0"/>
              </a:rPr>
              <a:t>).</a:t>
            </a:r>
          </a:p>
          <a:p>
            <a:pPr marL="171450" indent="-171450" algn="just">
              <a:buFont typeface="Arial" panose="020B0604020202020204" pitchFamily="34" charset="0"/>
              <a:buChar char="•"/>
            </a:pPr>
            <a:r>
              <a:rPr lang="ru-RU" dirty="0">
                <a:effectLst/>
                <a:latin typeface="Arial" panose="020B0604020202020204" pitchFamily="34" charset="0"/>
              </a:rPr>
              <a:t>Меѓутоа, сѐ повеќе, давателите на услуги може да бараат барањето да се однесува на надлежноста на органот што го бара (на пример, да се однесува на лица или </a:t>
            </a:r>
            <a:r>
              <a:rPr lang="en-US" dirty="0">
                <a:effectLst/>
                <a:latin typeface="Arial" panose="020B0604020202020204" pitchFamily="34" charset="0"/>
              </a:rPr>
              <a:t>IP</a:t>
            </a:r>
            <a:r>
              <a:rPr lang="ru-RU" dirty="0">
                <a:effectLst/>
                <a:latin typeface="Arial" panose="020B0604020202020204" pitchFamily="34" charset="0"/>
              </a:rPr>
              <a:t> адреси на територијата на органот барател</a:t>
            </a:r>
            <a:r>
              <a:rPr lang="en-GB" dirty="0">
                <a:effectLs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19447086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Време доделено за прашања на претставниците.</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1372499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rtl="0"/>
            <a:r>
              <a:rPr lang="ru-RU" sz="1200" b="0" i="0" kern="1200" dirty="0">
                <a:solidFill>
                  <a:schemeClr val="tx1"/>
                </a:solidFill>
                <a:effectLst/>
                <a:latin typeface="+mn-lt"/>
                <a:ea typeface="ＭＳ Ｐゴシック" pitchFamily="-65" charset="-128"/>
                <a:cs typeface="ＭＳ Ｐゴシック" pitchFamily="-65" charset="-128"/>
              </a:rPr>
              <a:t>Меѓународните конвенции се договори или спогодби меѓу земјите. „Меѓународна конвенција“ често се користи наизменично со изрази како „меѓународен договор“, „меѓународена спогодба“, „ком-пакт“ или „договор меѓу земјите“. </a:t>
            </a:r>
          </a:p>
          <a:p>
            <a:endParaRPr lang="en-GB" dirty="0"/>
          </a:p>
          <a:p>
            <a:pPr rtl="0"/>
            <a:r>
              <a:rPr lang="ru-RU" sz="1200" b="0" i="0" kern="1200" dirty="0">
                <a:solidFill>
                  <a:schemeClr val="tx1"/>
                </a:solidFill>
                <a:effectLst/>
                <a:latin typeface="+mn-lt"/>
                <a:ea typeface="ＭＳ Ｐゴシック" pitchFamily="-65" charset="-128"/>
                <a:cs typeface="ＭＳ Ｐゴシック" pitchFamily="-65" charset="-128"/>
              </a:rPr>
              <a:t>Конвенциите можат да бидат од општа или специфична природа и меѓу две или повеќе земји. Конвенциите меѓу две земји се нарекуваат билатерални договори; конвенциите помеѓу мал број земји (но повеќе од две) се нарекуваат плулатерални договори; конвенциите помеѓу голем број земји се нарекуваат мултилатерални договори.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Во 1953 година, Комитетот на министри на Советот на Европа го покани фенералниот секретар да свика Комитет на владини експерти за да ја испита можноста за утврдување на одредени начела на екстрадиција кои ќе бидат отелотворени во Европската конвенција за екстрадиција.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Конвенцијата подготвена од експерти се занимава со работи како што се дописи за испитување на сведоци или вештаци, доставување службени документи и судски пресуди, повикување на сведоци, експерти или лица во притвор и пренесување на информации од судската евиденција.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Беа утврдени голем број на водечки начела за заемна помош во кривичните предмети. Беше одлучено дека таквата помош треба да биде независна од екстрадицијата со тоа што треба да се додели дури и во случаи кога екстрадицијата е одбиена. На пример, беше договорено помошта да се додели во случај на полесни кривични дела и дека, како општо правило, кривичното дело не треба да претставува кривично дело според законот на обете земји. Меѓутоа, во случај на дописи за барање за претрес и заплена, договорните страни може да отстапат од овие правила согласно член 5 од Конвенцијата. </a:t>
            </a:r>
            <a:endParaRPr lang="en-GB" dirty="0">
              <a:effectLst/>
              <a:latin typeface="Arial" panose="020B0604020202020204" pitchFamily="34" charset="0"/>
            </a:endParaRPr>
          </a:p>
          <a:p>
            <a:pPr algn="just"/>
            <a:endParaRPr lang="en-GB"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28317328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u-RU" sz="1200" b="0" i="0" kern="1200" dirty="0">
                <a:solidFill>
                  <a:schemeClr val="tx1"/>
                </a:solidFill>
                <a:effectLst/>
                <a:latin typeface="+mn-lt"/>
                <a:ea typeface="ＭＳ Ｐゴシック" pitchFamily="-65" charset="-128"/>
                <a:cs typeface="ＭＳ Ｐゴシック" pitchFamily="-65" charset="-128"/>
              </a:rPr>
              <a:t>Препораките за извештајот за проценка на T-CY укажуваат на активности што страните треба</a:t>
            </a:r>
            <a:r>
              <a:rPr lang="ru-RU" sz="1200" b="0" i="0" kern="1200" baseline="0" dirty="0">
                <a:solidFill>
                  <a:schemeClr val="tx1"/>
                </a:solidFill>
                <a:effectLst/>
                <a:latin typeface="+mn-lt"/>
                <a:ea typeface="ＭＳ Ｐゴシック" pitchFamily="-65" charset="-128"/>
                <a:cs typeface="ＭＳ Ｐゴシック" pitchFamily="-65" charset="-128"/>
              </a:rPr>
              <a:t> да ги преземат на домашно ниво и/или од страна а </a:t>
            </a:r>
            <a:r>
              <a:rPr lang="ru-RU" sz="1200" b="0" i="0" kern="1200" dirty="0">
                <a:solidFill>
                  <a:schemeClr val="tx1"/>
                </a:solidFill>
                <a:effectLst/>
                <a:latin typeface="+mn-lt"/>
                <a:ea typeface="ＭＳ Ｐゴシック" pitchFamily="-65" charset="-128"/>
                <a:cs typeface="ＭＳ Ｐゴシック" pitchFamily="-65" charset="-128"/>
              </a:rPr>
              <a:t>T-CY и програмите за градење на капацитетите. </a:t>
            </a:r>
          </a:p>
          <a:p>
            <a:pPr algn="just"/>
            <a:endParaRPr lang="ru-RU" sz="1200" b="0" i="0" kern="1200" dirty="0">
              <a:solidFill>
                <a:schemeClr val="tx1"/>
              </a:solidFill>
              <a:effectLst/>
              <a:latin typeface="+mn-lt"/>
              <a:ea typeface="ＭＳ Ｐゴシック" pitchFamily="-65" charset="-128"/>
            </a:endParaRPr>
          </a:p>
          <a:p>
            <a:pPr rtl="0"/>
            <a:r>
              <a:rPr lang="ru-RU" sz="1200" b="0" i="0" kern="1200" dirty="0">
                <a:solidFill>
                  <a:schemeClr val="tx1"/>
                </a:solidFill>
                <a:effectLst/>
                <a:latin typeface="+mn-lt"/>
                <a:ea typeface="ＭＳ Ｐゴシック" pitchFamily="-65" charset="-128"/>
                <a:cs typeface="ＭＳ Ｐゴシック" pitchFamily="-65" charset="-128"/>
              </a:rPr>
              <a:t>Некои препораки можеби ќе треба да се решаваат преку Дополнителен протокол. Сепак, овој извештај и неговите препораки не предвидуваат одлука за изготвување на Протокол</a:t>
            </a:r>
            <a:r>
              <a:rPr lang="en-GB" dirty="0">
                <a:effectLst/>
                <a:latin typeface="Arial" panose="020B0604020202020204" pitchFamily="34" charset="0"/>
              </a:rPr>
              <a:t>.</a:t>
            </a:r>
          </a:p>
          <a:p>
            <a:pPr algn="just"/>
            <a:endParaRPr lang="en-GB" dirty="0">
              <a:effectLst/>
              <a:latin typeface="Arial" panose="020B0604020202020204" pitchFamily="34" charset="0"/>
            </a:endParaRPr>
          </a:p>
          <a:p>
            <a:pPr algn="just"/>
            <a:r>
              <a:rPr lang="mk-MK" dirty="0">
                <a:effectLst/>
                <a:latin typeface="Arial" panose="020B0604020202020204" pitchFamily="34" charset="0"/>
              </a:rPr>
              <a:t>Препораките се поделени во четири групи:</a:t>
            </a:r>
            <a:endParaRPr lang="en-GB" dirty="0">
              <a:effectLst/>
              <a:latin typeface="Arial" panose="020B0604020202020204" pitchFamily="34" charset="0"/>
            </a:endParaRPr>
          </a:p>
          <a:p>
            <a:pPr marL="171450" indent="-171450" algn="just">
              <a:buFont typeface="Arial" panose="020B0604020202020204" pitchFamily="34" charset="0"/>
              <a:buChar char="•"/>
            </a:pPr>
            <a:r>
              <a:rPr lang="mk-MK" dirty="0">
                <a:effectLst/>
                <a:latin typeface="Arial" panose="020B0604020202020204" pitchFamily="34" charset="0"/>
              </a:rPr>
              <a:t>препораки кои спаѓаат првенствено под одговорност на домашните</a:t>
            </a:r>
            <a:r>
              <a:rPr lang="mk-MK" baseline="0" dirty="0">
                <a:effectLst/>
                <a:latin typeface="Arial" panose="020B0604020202020204" pitchFamily="34" charset="0"/>
              </a:rPr>
              <a:t> органи</a:t>
            </a:r>
            <a:endParaRPr lang="en-GB" dirty="0">
              <a:effectLst/>
              <a:latin typeface="Arial" panose="020B0604020202020204" pitchFamily="34" charset="0"/>
            </a:endParaRPr>
          </a:p>
          <a:p>
            <a:pPr marL="171450" indent="-171450" algn="just">
              <a:buFont typeface="Arial" panose="020B0604020202020204" pitchFamily="34" charset="0"/>
              <a:buChar char="•"/>
            </a:pPr>
            <a:r>
              <a:rPr lang="mk-MK" dirty="0">
                <a:effectLst/>
                <a:latin typeface="Arial" panose="020B0604020202020204" pitchFamily="34" charset="0"/>
              </a:rPr>
              <a:t>препораки кои спаѓаат</a:t>
            </a:r>
            <a:r>
              <a:rPr lang="mk-MK" baseline="0" dirty="0">
                <a:effectLst/>
                <a:latin typeface="Arial" panose="020B0604020202020204" pitchFamily="34" charset="0"/>
              </a:rPr>
              <a:t> првенствено под одговорност на </a:t>
            </a:r>
            <a:r>
              <a:rPr lang="en-US" baseline="0" dirty="0">
                <a:effectLst/>
                <a:latin typeface="Arial" panose="020B0604020202020204" pitchFamily="34" charset="0"/>
              </a:rPr>
              <a:t>T-CY</a:t>
            </a:r>
            <a:endParaRPr lang="en-GB" dirty="0">
              <a:effectLst/>
              <a:latin typeface="Arial" panose="020B0604020202020204" pitchFamily="34" charset="0"/>
            </a:endParaRPr>
          </a:p>
          <a:p>
            <a:pPr marL="171450" indent="-171450" algn="just">
              <a:buFont typeface="Arial" panose="020B0604020202020204" pitchFamily="34" charset="0"/>
              <a:buChar char="•"/>
            </a:pPr>
            <a:r>
              <a:rPr lang="mk-MK" dirty="0">
                <a:effectLst/>
                <a:latin typeface="Arial" panose="020B0604020202020204" pitchFamily="34" charset="0"/>
              </a:rPr>
              <a:t>препораки кои спаѓаат</a:t>
            </a:r>
            <a:r>
              <a:rPr lang="mk-MK" baseline="0" dirty="0">
                <a:effectLst/>
                <a:latin typeface="Arial" panose="020B0604020202020204" pitchFamily="34" charset="0"/>
              </a:rPr>
              <a:t> првенствено под одговорност на проектите за градење капацитети на Советот на Европа </a:t>
            </a:r>
          </a:p>
          <a:p>
            <a:pPr marL="171450" indent="-171450" algn="just">
              <a:buFont typeface="Arial" panose="020B0604020202020204" pitchFamily="34" charset="0"/>
              <a:buChar char="•"/>
            </a:pPr>
            <a:r>
              <a:rPr lang="mk-MK" dirty="0">
                <a:effectLst/>
                <a:latin typeface="Arial" panose="020B0604020202020204" pitchFamily="34" charset="0"/>
              </a:rPr>
              <a:t>препораки што можеби треба да се решат со Дополнителен протокол кон Конвенцијата од Будимпешта за сајбер-криминал</a:t>
            </a:r>
            <a:endParaRPr lang="en-GB" dirty="0">
              <a:effectLst/>
              <a:latin typeface="Arial" panose="020B0604020202020204" pitchFamily="34" charset="0"/>
            </a:endParaRPr>
          </a:p>
          <a:p>
            <a:pPr marL="171450" indent="-171450" algn="just">
              <a:buFont typeface="Arial" panose="020B0604020202020204" pitchFamily="34" charset="0"/>
              <a:buChar char="•"/>
            </a:pPr>
            <a:endParaRPr lang="en-GB" dirty="0">
              <a:effectLst/>
              <a:latin typeface="Arial" panose="020B0604020202020204" pitchFamily="34" charset="0"/>
            </a:endParaRPr>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40399236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38576795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На претставниците</a:t>
            </a:r>
            <a:r>
              <a:rPr lang="ru-RU" sz="1200" b="0" i="0" kern="1200" baseline="0" dirty="0">
                <a:solidFill>
                  <a:schemeClr val="tx1"/>
                </a:solidFill>
                <a:effectLst/>
                <a:latin typeface="+mn-lt"/>
                <a:ea typeface="ＭＳ Ｐゴシック" pitchFamily="-65" charset="-128"/>
                <a:cs typeface="ＭＳ Ｐゴシック" pitchFamily="-65" charset="-128"/>
              </a:rPr>
              <a:t> им стојат н</a:t>
            </a:r>
            <a:r>
              <a:rPr lang="ru-RU" sz="1200" b="0" i="0" kern="1200" dirty="0">
                <a:solidFill>
                  <a:schemeClr val="tx1"/>
                </a:solidFill>
                <a:effectLst/>
                <a:latin typeface="+mn-lt"/>
                <a:ea typeface="ＭＳ Ｐゴシック" pitchFamily="-65" charset="-128"/>
                <a:cs typeface="ＭＳ Ｐゴシック" pitchFamily="-65" charset="-128"/>
              </a:rPr>
              <a:t>а располагање бројни решенија. Следните слајдови ќе презентираат каде да ги најдете истите во реално време за време на лекцијата. Доколку претставниците имаат на располагање компјутери, треба да ги охрабрите да отворат некои од линковите. </a:t>
            </a:r>
          </a:p>
          <a:p>
            <a:br>
              <a:rPr lang="ru-RU" sz="1200" b="0" i="0" kern="1200" dirty="0">
                <a:solidFill>
                  <a:schemeClr val="tx1"/>
                </a:solidFill>
                <a:effectLst/>
                <a:latin typeface="+mn-lt"/>
                <a:ea typeface="ＭＳ Ｐゴシック" pitchFamily="-65" charset="-128"/>
                <a:cs typeface="ＭＳ Ｐゴシック" pitchFamily="-65" charset="-128"/>
              </a:rPr>
            </a:b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18753352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а</a:t>
            </a:r>
            <a:r>
              <a:rPr lang="en-US" dirty="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val="28586501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en-US"/>
          </a:p>
        </p:txBody>
      </p:sp>
    </p:spTree>
    <p:extLst>
      <p:ext uri="{BB962C8B-B14F-4D97-AF65-F5344CB8AC3E}">
        <p14:creationId xmlns:p14="http://schemas.microsoft.com/office/powerpoint/2010/main" val="12038358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49</a:t>
            </a:fld>
            <a:endParaRPr lang="en-US"/>
          </a:p>
        </p:txBody>
      </p:sp>
    </p:spTree>
    <p:extLst>
      <p:ext uri="{BB962C8B-B14F-4D97-AF65-F5344CB8AC3E}">
        <p14:creationId xmlns:p14="http://schemas.microsoft.com/office/powerpoint/2010/main" val="26356805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50</a:t>
            </a:fld>
            <a:endParaRPr lang="en-US"/>
          </a:p>
        </p:txBody>
      </p:sp>
    </p:spTree>
    <p:extLst>
      <p:ext uri="{BB962C8B-B14F-4D97-AF65-F5344CB8AC3E}">
        <p14:creationId xmlns:p14="http://schemas.microsoft.com/office/powerpoint/2010/main" val="24222186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51</a:t>
            </a:fld>
            <a:endParaRPr lang="en-US"/>
          </a:p>
        </p:txBody>
      </p:sp>
    </p:spTree>
    <p:extLst>
      <p:ext uri="{BB962C8B-B14F-4D97-AF65-F5344CB8AC3E}">
        <p14:creationId xmlns:p14="http://schemas.microsoft.com/office/powerpoint/2010/main" val="10833747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a:t>Фејсбук страницата за органите за спроведување на законот за доставување онлајн барања</a:t>
            </a:r>
            <a:r>
              <a:rPr lang="mk-MK" baseline="0" dirty="0"/>
              <a:t> за зачувување на податоци и делумно откривање.</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52</a:t>
            </a:fld>
            <a:endParaRPr lang="en-US"/>
          </a:p>
        </p:txBody>
      </p:sp>
    </p:spTree>
    <p:extLst>
      <p:ext uri="{BB962C8B-B14F-4D97-AF65-F5344CB8AC3E}">
        <p14:creationId xmlns:p14="http://schemas.microsoft.com/office/powerpoint/2010/main" val="5153531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53</a:t>
            </a:fld>
            <a:endParaRPr lang="en-US"/>
          </a:p>
        </p:txBody>
      </p:sp>
    </p:spTree>
    <p:extLst>
      <p:ext uri="{BB962C8B-B14F-4D97-AF65-F5344CB8AC3E}">
        <p14:creationId xmlns:p14="http://schemas.microsoft.com/office/powerpoint/2010/main" val="1171575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a:r>
              <a:rPr lang="ru-RU" sz="1200" b="0" i="0" kern="1200" dirty="0">
                <a:solidFill>
                  <a:schemeClr val="tx1"/>
                </a:solidFill>
                <a:effectLst/>
                <a:latin typeface="+mn-lt"/>
                <a:ea typeface="ＭＳ Ｐゴシック" pitchFamily="-65" charset="-128"/>
                <a:cs typeface="ＭＳ Ｐゴシック" pitchFamily="-65" charset="-128"/>
              </a:rPr>
              <a:t>Заемната помош во гонењето на државјани на замолената</a:t>
            </a:r>
            <a:r>
              <a:rPr lang="ru-RU" sz="1200" b="0" i="0" kern="1200" baseline="0" dirty="0">
                <a:solidFill>
                  <a:schemeClr val="tx1"/>
                </a:solidFill>
                <a:effectLst/>
                <a:latin typeface="+mn-lt"/>
                <a:ea typeface="ＭＳ Ｐゴシック" pitchFamily="-65" charset="-128"/>
                <a:cs typeface="ＭＳ Ｐゴシック" pitchFamily="-65" charset="-128"/>
              </a:rPr>
              <a:t> </a:t>
            </a:r>
            <a:r>
              <a:rPr lang="ru-RU" sz="1200" b="0" i="0" kern="1200" dirty="0">
                <a:solidFill>
                  <a:schemeClr val="tx1"/>
                </a:solidFill>
                <a:effectLst/>
                <a:latin typeface="+mn-lt"/>
                <a:ea typeface="ＭＳ Ｐゴシック" pitchFamily="-65" charset="-128"/>
                <a:cs typeface="ＭＳ Ｐゴシック" pitchFamily="-65" charset="-128"/>
              </a:rPr>
              <a:t>земја не беше исклучена. Сепак, беше вметната клаузула со цел да се заштити нивниот интерес (погледнете коментар на член 7, став 3). Еден експерт сметаше дека, во овој поглед, странците или лицата без државјанство со живеалиште во замолената земја треба да добијат ист третман како и државјаните. Помош мора да се даде дури и ако кривичното дело е она што може да биде гонето од страна на органите</a:t>
            </a:r>
            <a:r>
              <a:rPr lang="ru-RU" sz="1200" b="0" i="0" kern="1200" baseline="0" dirty="0">
                <a:solidFill>
                  <a:schemeClr val="tx1"/>
                </a:solidFill>
                <a:effectLst/>
                <a:latin typeface="+mn-lt"/>
                <a:ea typeface="ＭＳ Ｐゴシック" pitchFamily="-65" charset="-128"/>
                <a:cs typeface="ＭＳ Ｐゴシック" pitchFamily="-65" charset="-128"/>
              </a:rPr>
              <a:t> на страната барател и замолената страна</a:t>
            </a:r>
            <a:r>
              <a:rPr lang="ru-RU" sz="1200" b="0" i="0" kern="1200" dirty="0">
                <a:solidFill>
                  <a:schemeClr val="tx1"/>
                </a:solidFill>
                <a:effectLst/>
                <a:latin typeface="+mn-lt"/>
                <a:ea typeface="ＭＳ Ｐゴシック" pitchFamily="-65" charset="-128"/>
                <a:cs typeface="ＭＳ Ｐゴシック" pitchFamily="-65" charset="-128"/>
              </a:rPr>
              <a:t>.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Треба да се истакне дека некои земји, вклучително и Австрија, Сојузна Република Германија и Норвешка, не прават разлика помеѓу „рогаторните писма“ и „другите барања за заемна помош“, како што се „испраќање судски налози“ или „комуникација на информации од судски записи“. За тие земји, сите овие форми влегуваат под единствениот концепт на „заемна помош“ и треба да се решаваат како целина. Соодветната состојба на тие земји беше соодветно земена во предвид, особено при креирањето на аранжманите на Конвенцијата. Така, на пример, експертите беа упатени да ги групираат одредбите што се однесуваат на „каналите“ за пренесување на барањата за заемна помош во еден член.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Европската одлука за заемна помош беше донесена со одлука донесена од Комитетот на министри, на исто ниво на претставник, на својот 71-ви состанок (април 1959 година), доставена за потпис од земјите-членки на Советот на Европа на 20 април 1959 година. </a:t>
            </a:r>
            <a:endParaRPr lang="en-GB" dirty="0">
              <a:effectLst/>
              <a:latin typeface="Arial" panose="020B0604020202020204" pitchFamily="34" charset="0"/>
            </a:endParaRPr>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32558556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a:t>Пример на дел од списокот на 24/7 контакт точки на Советот на Европа.</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54</a:t>
            </a:fld>
            <a:endParaRPr lang="en-US"/>
          </a:p>
        </p:txBody>
      </p:sp>
    </p:spTree>
    <p:extLst>
      <p:ext uri="{BB962C8B-B14F-4D97-AF65-F5344CB8AC3E}">
        <p14:creationId xmlns:p14="http://schemas.microsoft.com/office/powerpoint/2010/main" val="5637169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Време доделено за прашања на претставниците.</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55</a:t>
            </a:fld>
            <a:endParaRPr lang="en-US"/>
          </a:p>
        </p:txBody>
      </p:sp>
    </p:spTree>
    <p:extLst>
      <p:ext uri="{BB962C8B-B14F-4D97-AF65-F5344CB8AC3E}">
        <p14:creationId xmlns:p14="http://schemas.microsoft.com/office/powerpoint/2010/main" val="11232755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a:t>Резиме на претходно презентираните слајдови.</a:t>
            </a:r>
            <a:r>
              <a:rPr lang="mk-MK" baseline="0" dirty="0"/>
              <a:t> Претставниците треба да учествуваат во кратка дискусија за истите.</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57</a:t>
            </a:fld>
            <a:endParaRPr lang="en-US"/>
          </a:p>
        </p:txBody>
      </p:sp>
    </p:spTree>
    <p:extLst>
      <p:ext uri="{BB962C8B-B14F-4D97-AF65-F5344CB8AC3E}">
        <p14:creationId xmlns:p14="http://schemas.microsoft.com/office/powerpoint/2010/main" val="15419583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a:t>Последни</a:t>
            </a:r>
            <a:r>
              <a:rPr lang="mk-MK" baseline="0" dirty="0"/>
              <a:t> прашања.</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58</a:t>
            </a:fld>
            <a:endParaRPr lang="en-US"/>
          </a:p>
        </p:txBody>
      </p:sp>
    </p:spTree>
    <p:extLst>
      <p:ext uri="{BB962C8B-B14F-4D97-AF65-F5344CB8AC3E}">
        <p14:creationId xmlns:p14="http://schemas.microsoft.com/office/powerpoint/2010/main" val="574699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685800" algn="just">
              <a:lnSpc>
                <a:spcPct val="103000"/>
              </a:lnSpc>
              <a:spcBef>
                <a:spcPts val="0"/>
              </a:spcBef>
              <a:spcAft>
                <a:spcPts val="0"/>
              </a:spcAft>
            </a:pPr>
            <a:r>
              <a:rPr lang="mk-MK" sz="1200" dirty="0">
                <a:effectLst/>
                <a:latin typeface="Arial" panose="020B0604020202020204" pitchFamily="34" charset="0"/>
                <a:ea typeface="Calibri" panose="020F0502020204030204" pitchFamily="34" charset="0"/>
                <a:cs typeface="Arial" panose="020B0604020202020204" pitchFamily="34" charset="0"/>
              </a:rPr>
              <a:t>Револуцијата во информатичките технологии го промени општеството во суштина и веројатно ќе продолжи да го прави тоа во догледно време. Многу задачи станаа полесни за извршување. Иако на почетокот само некои специфични сектори во општеството ги имаа рационализирано своите постапки за работа со помош на информатичката технологија, сега ретко дека кој било сектор во општеството не е засегнат. Информатичката технологија на еден или друг начин ги зафати скоро сите аспекти на човековите активности.</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Овие случувања доведоа до невидени економски и социјални промени, но тие имаат и мрачна страна: појава на нови видови криминал, како и извршување на традиционални</a:t>
            </a:r>
            <a:r>
              <a:rPr lang="mk-MK" sz="1200" b="0" i="0" kern="1200" dirty="0">
                <a:solidFill>
                  <a:schemeClr val="tx1"/>
                </a:solidFill>
                <a:effectLst/>
                <a:latin typeface="+mn-lt"/>
                <a:ea typeface="ＭＳ Ｐゴシック" pitchFamily="-65" charset="-128"/>
                <a:cs typeface="ＭＳ Ｐゴシック" pitchFamily="-65" charset="-128"/>
              </a:rPr>
              <a:t>те кривични дела </a:t>
            </a:r>
            <a:r>
              <a:rPr lang="ru-RU" sz="1200" b="0" i="0" kern="1200" dirty="0">
                <a:solidFill>
                  <a:schemeClr val="tx1"/>
                </a:solidFill>
                <a:effectLst/>
                <a:latin typeface="+mn-lt"/>
                <a:ea typeface="ＭＳ Ｐゴシック" pitchFamily="-65" charset="-128"/>
                <a:cs typeface="ＭＳ Ｐゴシック" pitchFamily="-65" charset="-128"/>
              </a:rPr>
              <a:t>со помош на нови технологии. Покрај тоа, последиците од криминалното однесување можат да бидат далекусежни во споредба со претходно затоа што повеќе немаат географски ограничувања или национални граници. Неодамнешното ширење на штетните компјутерски вируси низ целиот свет е доказ за оваа реалност. </a:t>
            </a:r>
          </a:p>
          <a:p>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Според тоа, кривичното право мора да биде во тек со овие технолошки достигнувања кои нудат многу софистицирани можности за злоупотреба на објектите во сајбер-просторот и предизвикување штета на легитимните интереси. Со оглед на прекуграничната природа на информациските мрежи, потребен е координиран меѓународен напор за справување со ваквата злоупотреба. Иако Препораката бр. (89) 9 резултираше во приближување на националните концепти во врска со одредени форми на компјутерска злоупотреба, само обврзувачки меѓународен инструмент може да ја обезбеди потребната ефикасност во борбата против овие нови феномени. Во рамките на ваквиот инструмент, покрај мерките за меѓународна соработка, треба да се решат и прашањата од материјално и процесното право, како и прашањата што се тесно поврзани со употребата на информатичката технологија.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Конвенцијата има за главна цел (1) усогласување на елементите на домашното кривично материјално право за кривични дела и поврзаните одредби од областа на сајбер-криминалот (2) предвиди овластувања за домашно кривично процесно право потребни за истрага и гонење на таквите дела, како и други кривични дела сторени со компјутерски систем или доказите во врска со истите кои се во електронска форма (3) воспоставување брз и ефективен режим на меѓународна соработка.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2942488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rtl="0"/>
            <a:r>
              <a:rPr lang="ru-RU" sz="1200" b="0" i="0" kern="1200" dirty="0">
                <a:solidFill>
                  <a:schemeClr val="tx1"/>
                </a:solidFill>
                <a:effectLst/>
                <a:latin typeface="+mn-lt"/>
                <a:ea typeface="ＭＳ Ｐゴシック" pitchFamily="-65" charset="-128"/>
                <a:cs typeface="ＭＳ Ｐゴシック" pitchFamily="-65" charset="-128"/>
              </a:rPr>
              <a:t>Инструментите на Комонвелтот за меѓународна соработка во кривичните предмети не се модел закони во смисла на други законодавни модели одобрени од министрите за правда на Комонвелтот. Наместо тоа, тие претставуваат необврзувачки и флексибилни аранжмани кои обезбедуваат конструктивен и прагматичен пристап кон меѓусебната соработка помеѓу земјите на Комонвелтот.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Нивното спроведување може, честопати, да вклучува донесување законска регулатива на национално ниво, со цел да одредбите на инструментите да имаат правосилност. Во врска со ова, моделот за законодавство на Комонвелтот за заемна правна помош во кривичните предмети може да овозможи соработка во најголем можен степен во согласност со Инструментот од Хараре.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mk-MK" sz="1200" b="0" i="0" kern="1200" dirty="0">
                <a:solidFill>
                  <a:schemeClr val="tx1"/>
                </a:solidFill>
                <a:effectLst/>
                <a:latin typeface="+mn-lt"/>
                <a:ea typeface="ＭＳ Ｐゴシック" pitchFamily="-65" charset="-128"/>
                <a:cs typeface="ＭＳ Ｐゴシック" pitchFamily="-65" charset="-128"/>
              </a:rPr>
              <a:t>Инструментот</a:t>
            </a:r>
            <a:r>
              <a:rPr lang="ru-RU" sz="1200" b="0" i="0" kern="1200" dirty="0">
                <a:solidFill>
                  <a:schemeClr val="tx1"/>
                </a:solidFill>
                <a:effectLst/>
                <a:latin typeface="+mn-lt"/>
                <a:ea typeface="ＭＳ Ｐゴシック" pitchFamily="-65" charset="-128"/>
                <a:cs typeface="ＭＳ Ｐゴシック" pitchFamily="-65" charset="-128"/>
              </a:rPr>
              <a:t> што се однесува на заемна правна помош во кривични работи во рамките на Комонвелтот првично беше усвоена од министрите за закони на Комонвелтот на нивниот состанок во 1986 година, одржан во Хараре, Зимбабве. Последователно, Инструментот беше ревидиран од министрите за правда во април 1990 година, ноември 2002 година и октомври 2005 година.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Ревидираниот инструмент беше разгледан од министрите за правда на нивниот состанок одржан на 11-14 јули 2011 година во Сиднеј, Австралија. На тој состанок, министрите за правда ги донеса измените и дополнувањата на Инструментот, вклучувајќи нови одредби за следење на телекомуникациите и поштенските пратки; таен електронски надзор; употреба на видео линкови во живо за време на истрагите и судските постапки; и враќање на средствата.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3313289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rtl="0"/>
            <a:r>
              <a:rPr lang="ru-RU" sz="1200" b="1" i="0" kern="1200" dirty="0">
                <a:solidFill>
                  <a:schemeClr val="tx1"/>
                </a:solidFill>
                <a:effectLst/>
                <a:latin typeface="+mn-lt"/>
                <a:ea typeface="ＭＳ Ｐゴシック" pitchFamily="-65" charset="-128"/>
                <a:cs typeface="ＭＳ Ｐゴシック" pitchFamily="-65" charset="-128"/>
              </a:rPr>
              <a:t>Конвенцијата на Обединетите нации против транснационален организиран криминал</a:t>
            </a:r>
            <a:r>
              <a:rPr lang="ru-RU" sz="1200" b="0" i="0" kern="1200" dirty="0">
                <a:solidFill>
                  <a:schemeClr val="tx1"/>
                </a:solidFill>
                <a:effectLst/>
                <a:latin typeface="+mn-lt"/>
                <a:ea typeface="ＭＳ Ｐゴシック" pitchFamily="-65" charset="-128"/>
                <a:cs typeface="ＭＳ Ｐゴシック" pitchFamily="-65" charset="-128"/>
              </a:rPr>
              <a:t>, усвоена со резолуцијата 55/25 на Генералното собрание од 15 ноември 2000 година, е главниот меѓународен инструмент во борбата против транснационалниот организиран криминал. Истата беше доставена за потпис од земјите-членки на Висока политичка конференција свикана за таа цел во Палермо, Италија, на 12-15 декември 2000 година и влезе во сила на 29 септември 2003 година. Покрај тоа, Конвенцијата е дополнета со три протоколи, чија цел се специфични области и манифестации на организираниот криминал: Протоколот за спречување, сузбивање и казнување на трговијата со луѓе, особено со жени и деца; Протоколот против криумчарење на мигранти по копно, море и воздух; и Протоколот против недозволено производство и трговија со огнено оружје, нивни делови и компоненти и муниција. Земјите мора да станат страни на самата Конвенција пред да можат да станат страни на кој било од Протоколите.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Конвенцијата претставува голем исчекор напред во борбата против транснационалниот организиран криминал и претставува признавање од страна на земјите членки за сериозноста на проблемите од истиот, како и потребата за поттикнување и унапредување на блиската меѓународна соработка со цел да се решат овие проблеми. Земјите што го ратификувале овој инструмент се обврзуваат да преземат низа мерки против транснационалниот организиран криминал, вклучително и дефинирање на домашни кривични дела (учество во организирана криминална група, перење пари, корупција и попречување на правдата); усвојување на нови и обемни рамки за екстрадиција, заемна правна помош и соработка во спроведувањето на законот; како и промовирање на обуката и техничката помош за градење или надградување на потребниот капацитет на националните органи.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1" i="0" kern="1200" dirty="0">
                <a:solidFill>
                  <a:schemeClr val="tx1"/>
                </a:solidFill>
                <a:effectLst/>
                <a:latin typeface="+mn-lt"/>
                <a:ea typeface="ＭＳ Ｐゴシック" pitchFamily="-65" charset="-128"/>
                <a:cs typeface="ＭＳ Ｐゴシック" pitchFamily="-65" charset="-128"/>
              </a:rPr>
              <a:t>Протоколот за спречување, сузбивање и казнување на трговија со луѓе, особено жени и деца</a:t>
            </a:r>
            <a:r>
              <a:rPr lang="ru-RU" sz="1200" b="0" i="0" kern="1200" dirty="0">
                <a:solidFill>
                  <a:schemeClr val="tx1"/>
                </a:solidFill>
                <a:effectLst/>
                <a:latin typeface="+mn-lt"/>
                <a:ea typeface="ＭＳ Ｐゴシック" pitchFamily="-65" charset="-128"/>
                <a:cs typeface="ＭＳ Ｐゴシック" pitchFamily="-65" charset="-128"/>
              </a:rPr>
              <a:t>, беше усвоен со Резолуцијата 55/25 на Генералното собрание. Влезе во сила на 25 декември 2003 година. Тоа е првиот глобален правно обврзувачки инструмент со договорена дефиниција за трговија со луѓе. Намерата што стои зад оваа дефиниција е да се олесни конвергенцијата во националните пристапи во однос на утврдувањето на домашните кривични дела што ќе ја поддржат ефикасната меѓународна соработка во истрагата и гонењето случаи на трговија со луѓе. Дополнителна цел на Протоколот е заштитата и помошта на жртвите на трговија со луѓе со целосно почитување на нивните човекови права.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1" i="0" kern="1200" dirty="0">
                <a:solidFill>
                  <a:schemeClr val="tx1"/>
                </a:solidFill>
                <a:effectLst/>
                <a:latin typeface="+mn-lt"/>
                <a:ea typeface="ＭＳ Ｐゴシック" pitchFamily="-65" charset="-128"/>
                <a:cs typeface="ＭＳ Ｐゴシック" pitchFamily="-65" charset="-128"/>
              </a:rPr>
              <a:t>Протоколот против криумчарење на мигранти по копно, море и воздух</a:t>
            </a:r>
            <a:r>
              <a:rPr lang="ru-RU" sz="1200" b="0" i="0" kern="1200" dirty="0">
                <a:solidFill>
                  <a:schemeClr val="tx1"/>
                </a:solidFill>
                <a:effectLst/>
                <a:latin typeface="+mn-lt"/>
                <a:ea typeface="ＭＳ Ｐゴシック" pitchFamily="-65" charset="-128"/>
                <a:cs typeface="ＭＳ Ｐゴシック" pitchFamily="-65" charset="-128"/>
              </a:rPr>
              <a:t>, усвоен со Резолуцијата 55/25 на Генералното собрание, влезе во сила на 28 јануари 2004 година. Истиот се занимава со растечкиот проблем на групите за организиран криминал кои криумчарат мигранти, честопати со висок ризик за мигрантите и со голем профит за престапниците. Главно достигнување на Протоколот беше тоа што, за првпат во глобален меѓународен инструмент, беше дефинирана и договорена дефиниција за криумчарење мигранти. Протоколот има за цел спречување и борба против криумчарењето мигранти, како и унапредување на соработката помеѓу земјите членки, истовремено заштитувајќи ги правата на криумчаерените мигранти, спречувајќи ги најлошите форми на нивна експлоатација која честопати го карактеризира процесот на криумчарење.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1" i="0" kern="1200" dirty="0">
                <a:solidFill>
                  <a:schemeClr val="tx1"/>
                </a:solidFill>
                <a:effectLst/>
                <a:latin typeface="+mn-lt"/>
                <a:ea typeface="ＭＳ Ｐゴシック" pitchFamily="-65" charset="-128"/>
                <a:cs typeface="ＭＳ Ｐゴシック" pitchFamily="-65" charset="-128"/>
              </a:rPr>
              <a:t>Протоколот против недозволено производство и трговија со огнено оружје, нивни делови и компоненти и муниција</a:t>
            </a:r>
            <a:r>
              <a:rPr lang="ru-RU" sz="1200" b="0" i="0" kern="1200" dirty="0">
                <a:solidFill>
                  <a:schemeClr val="tx1"/>
                </a:solidFill>
                <a:effectLst/>
                <a:latin typeface="+mn-lt"/>
                <a:ea typeface="ＭＳ Ｐゴシック" pitchFamily="-65" charset="-128"/>
                <a:cs typeface="ＭＳ Ｐゴシック" pitchFamily="-65" charset="-128"/>
              </a:rPr>
              <a:t> беше усвоен со Резолуцијата 55/255 на Генералното собрание од 31 мај 2001. Истиот влезе во сила на 3 јули 2005 година. Целта на протоколот, кој е првиот законски обврзувачки инструмент за мало/рачно оружје што е донесен на глобално ниво, е да се промовира, олесни и зајакне соработката помеѓу земјите членки со цел да се спречи, бори и искорени незаконското производство и трговија со огнено оружје, нивни делови и компоненти и муниција. Со ратификување на Протоколот, земјите се обврзуваат да усвојат низа мерки за контрола на криминалот и да спроведат во нивниот домашен правен поредок три групи на нормативни одредби: првата се однесува на утврдување кривични дела поврзани со илегалното производство и трговија, огнено оружје врз основа на барањата и дефинициите на Протоколот; втората на системот на владини овластувања или лиценцирање со намера да се обезбеди легитимно производство и трговија со огнено оружје; и третата на обележувањето и следливоста на огненото оружје.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2903678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а</a:t>
            </a:r>
            <a:r>
              <a:rPr lang="en-US" dirty="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3249404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t>5/1/2021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p14="http://schemas.microsoft.com/office/powerpoint/2010/main" val="30413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5D87E4E-3D49-4E25-B91F-1AF555572B9A}" type="datetime1">
              <a:rPr lang="en-US" smtClean="0"/>
              <a:t>5/1/2021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8759AC-EF4E-4891-8C4E-2B6B0574FFCB}" type="slidenum">
              <a:rPr lang="en-US"/>
              <a:pPr>
                <a:defRPr/>
              </a:pPr>
              <a:t>‹#›</a:t>
            </a:fld>
            <a:endParaRPr lang="en-US"/>
          </a:p>
        </p:txBody>
      </p:sp>
    </p:spTree>
    <p:extLst>
      <p:ext uri="{BB962C8B-B14F-4D97-AF65-F5344CB8AC3E}">
        <p14:creationId xmlns:p14="http://schemas.microsoft.com/office/powerpoint/2010/main" val="31279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FA30660-A67E-4513-A4DA-263C7D4FFDA1}" type="datetime1">
              <a:rPr lang="en-US" smtClean="0"/>
              <a:t>5/1/2021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468EF-0C7D-4815-977B-643162CBB358}" type="slidenum">
              <a:rPr lang="en-US"/>
              <a:pPr>
                <a:defRPr/>
              </a:pPr>
              <a:t>‹#›</a:t>
            </a:fld>
            <a:endParaRPr lang="en-US"/>
          </a:p>
        </p:txBody>
      </p:sp>
    </p:spTree>
    <p:extLst>
      <p:ext uri="{BB962C8B-B14F-4D97-AF65-F5344CB8AC3E}">
        <p14:creationId xmlns:p14="http://schemas.microsoft.com/office/powerpoint/2010/main" val="95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2A1A101-F5D9-4E0F-A2E3-31653A394A9B}" type="datetime1">
              <a:rPr lang="en-US" smtClean="0"/>
              <a:t>5/1/2021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2E50F-F83A-42AC-8BE7-462956D58F63}" type="slidenum">
              <a:rPr lang="en-US"/>
              <a:pPr>
                <a:defRPr/>
              </a:pPr>
              <a:t>‹#›</a:t>
            </a:fld>
            <a:endParaRPr lang="en-US"/>
          </a:p>
        </p:txBody>
      </p:sp>
    </p:spTree>
    <p:extLst>
      <p:ext uri="{BB962C8B-B14F-4D97-AF65-F5344CB8AC3E}">
        <p14:creationId xmlns:p14="http://schemas.microsoft.com/office/powerpoint/2010/main" val="23455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237E559-1D42-4C9E-AF2B-8C267B8483A3}" type="datetime1">
              <a:rPr lang="en-US" smtClean="0"/>
              <a:t>5/1/2021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AF6ED3-4F23-422B-A4EE-4F2AB80A7581}" type="slidenum">
              <a:rPr lang="en-US"/>
              <a:pPr>
                <a:defRPr/>
              </a:pPr>
              <a:t>‹#›</a:t>
            </a:fld>
            <a:endParaRPr lang="en-US"/>
          </a:p>
        </p:txBody>
      </p:sp>
    </p:spTree>
    <p:extLst>
      <p:ext uri="{BB962C8B-B14F-4D97-AF65-F5344CB8AC3E}">
        <p14:creationId xmlns:p14="http://schemas.microsoft.com/office/powerpoint/2010/main" val="103046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D44EE50-C615-4D24-A3C7-A3917EF0D195}" type="datetime1">
              <a:rPr lang="en-US" smtClean="0"/>
              <a:t>5/1/2021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16F37-E157-4A71-B74F-13F2098F89EA}" type="slidenum">
              <a:rPr lang="en-US"/>
              <a:pPr>
                <a:defRPr/>
              </a:pPr>
              <a:t>‹#›</a:t>
            </a:fld>
            <a:endParaRPr lang="en-US"/>
          </a:p>
        </p:txBody>
      </p:sp>
    </p:spTree>
    <p:extLst>
      <p:ext uri="{BB962C8B-B14F-4D97-AF65-F5344CB8AC3E}">
        <p14:creationId xmlns:p14="http://schemas.microsoft.com/office/powerpoint/2010/main" val="241119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3BDF75B-5A96-4B4E-909F-7188D5946C4A}" type="datetime1">
              <a:rPr lang="en-US" smtClean="0"/>
              <a:t>5/1/2021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CED92E-D081-4650-BDA2-FDC72F732BC2}" type="slidenum">
              <a:rPr lang="en-US"/>
              <a:pPr>
                <a:defRPr/>
              </a:pPr>
              <a:t>‹#›</a:t>
            </a:fld>
            <a:endParaRPr lang="en-US"/>
          </a:p>
        </p:txBody>
      </p:sp>
    </p:spTree>
    <p:extLst>
      <p:ext uri="{BB962C8B-B14F-4D97-AF65-F5344CB8AC3E}">
        <p14:creationId xmlns:p14="http://schemas.microsoft.com/office/powerpoint/2010/main" val="296823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745634-5B54-4CAE-83D1-A8AF6AAE209A}" type="datetime1">
              <a:rPr lang="en-US" smtClean="0"/>
              <a:t>5/1/2021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119672-D0A0-4718-8BBB-2A72124EA1FA}" type="slidenum">
              <a:rPr lang="en-US"/>
              <a:pPr>
                <a:defRPr/>
              </a:pPr>
              <a:t>‹#›</a:t>
            </a:fld>
            <a:endParaRPr lang="en-US"/>
          </a:p>
        </p:txBody>
      </p:sp>
    </p:spTree>
    <p:extLst>
      <p:ext uri="{BB962C8B-B14F-4D97-AF65-F5344CB8AC3E}">
        <p14:creationId xmlns:p14="http://schemas.microsoft.com/office/powerpoint/2010/main" val="44210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t>5/1/2021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p14="http://schemas.microsoft.com/office/powerpoint/2010/main" val="11945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4292BC24-DDCD-4AF4-94D4-31CBBA7DC30E}" type="datetime1">
              <a:rPr lang="en-US" smtClean="0"/>
              <a:t>5/1/2021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783FF-B27A-4DA4-8DF3-25C8A2D9A4EA}" type="slidenum">
              <a:rPr lang="en-US"/>
              <a:pPr>
                <a:defRPr/>
              </a:pPr>
              <a:t>‹#›</a:t>
            </a:fld>
            <a:endParaRPr lang="en-US"/>
          </a:p>
        </p:txBody>
      </p:sp>
    </p:spTree>
    <p:extLst>
      <p:ext uri="{BB962C8B-B14F-4D97-AF65-F5344CB8AC3E}">
        <p14:creationId xmlns:p14="http://schemas.microsoft.com/office/powerpoint/2010/main" val="12595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9F740F2-BF0B-43DC-8CFA-2E210D9DDBF7}" type="datetime1">
              <a:rPr lang="en-US" smtClean="0"/>
              <a:t>5/1/2021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79B6B6-9482-44D1-B9B3-C0B6ADDE66E2}" type="slidenum">
              <a:rPr lang="en-US"/>
              <a:pPr>
                <a:defRPr/>
              </a:pPr>
              <a:t>‹#›</a:t>
            </a:fld>
            <a:endParaRPr lang="en-US"/>
          </a:p>
        </p:txBody>
      </p:sp>
    </p:spTree>
    <p:extLst>
      <p:ext uri="{BB962C8B-B14F-4D97-AF65-F5344CB8AC3E}">
        <p14:creationId xmlns:p14="http://schemas.microsoft.com/office/powerpoint/2010/main" val="331425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3D6731DF-1C75-45F0-AD20-F5D76F80E562}" type="datetime1">
              <a:rPr lang="en-US" smtClean="0"/>
              <a:t>5/1/2021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3356E94-CB88-43B7-8FBD-51FAC28F1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jpe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imgres?imgurl=http://www.coe.int/documents/16695/8693496/Taget_shutterstock_157332656.jpg/16a836ff-3a6f-4a43-9cdf-ea36cbef79ec&amp;imgrefurl=https://www.coe.int/en/web/portal/full-news/-/asset_publisher/y5xQt7QdunzT/content/protecting-you-and-your-rights-the-budapest-convention-on-cybercrime-fifteen-years-on?_101_INSTANCE_y5xQt7QdunzT_inheritRedirect%3Dfalse%26_101_INSTANCE_y5xQt7QdunzT_languageId%3Den_GB&amp;tbnid=M5ZlwVnlGVIX4M&amp;vet=12ahUKEwjmwKa3z9nrAhWKiqQKHX6aBTMQMygIegUIARCgAQ..i&amp;docid=HMI0C1D9e_ICxM&amp;w=870&amp;h=489&amp;q=cybercrime%20convention&amp;client=firefox-b-d&amp;ved=2ahUKEwjmwKa3z9nrAhWKiqQKHX6aBTMQMygIegUIARCgAQ"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s://www.google.com/imgres?imgurl=http://www.coe.int/documents/16695/8693496/Taget_shutterstock_157332656.jpg/16a836ff-3a6f-4a43-9cdf-ea36cbef79ec&amp;imgrefurl=https://www.coe.int/en/web/portal/full-news/-/asset_publisher/y5xQt7QdunzT/content/protecting-you-and-your-rights-the-budapest-convention-on-cybercrime-fifteen-years-on?_101_INSTANCE_y5xQt7QdunzT_inheritRedirect%3Dfalse%26_101_INSTANCE_y5xQt7QdunzT_languageId%3Den_GB&amp;tbnid=M5ZlwVnlGVIX4M&amp;vet=12ahUKEwjmwKa3z9nrAhWKiqQKHX6aBTMQMygIegUIARCgAQ..i&amp;docid=HMI0C1D9e_ICxM&amp;w=870&amp;h=489&amp;q=cybercrime%20convention&amp;client=firefox-b-d&amp;ved=2ahUKEwjmwKa3z9nrAhWKiqQKHX6aBTMQMygIegUIARCgAQ"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s://www.google.com/imgres?imgurl=https://www.coe.int/documents/8475493/10577762/T-CY%2BID/ecb6cdfa-644f-4b13-86c8-747bc6da18d5?t%3D1415878754000&amp;imgrefurl=https://www.coe.int/en/web/cybercrime/the-budapest-convention&amp;tbnid=e0XN1vMnCW5N2M&amp;vet=12ahUKEwjd-fuO0tnrAhWSr6QKHZNTDWEQMygAegUIARCPAQ..i&amp;docid=PMLrjF0nIpqp8M&amp;w=240&amp;h=340&amp;q=budapest%20convention&amp;client=firefox-b-d&amp;ved=2ahUKEwjd-fuO0tnrAhWSr6QKHZNTDWEQMygAegUIARCPAQ"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s://www.google.com/imgres?imgurl=https://www.coe.int/documents/8475493/52629233/Consultations_Protocol/bc89e202-37bf-06f2-deee-365299a70793?t%3D1527083832000&amp;imgrefurl=https://www.coe.int/en/web/cybercrime/t-cy-drafting-group&amp;tbnid=1jufjMq4HuOc7M&amp;vet=12ahUKEwj81Mn4z9nrAhXUt6QKHdwTDckQMygGegUIARCYAQ..i&amp;docid=w0l7fzO55a5vIM&amp;w=960&amp;h=580&amp;q=t-cy%20assessment&amp;client=firefox-b-d&amp;ved=2ahUKEwj81Mn4z9nrAhXUt6QKHdwTDckQMygGegUIARCYAQ"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s://www.google.com/imgres?imgurl=https://www.coe.int/documents/8475493/52629233/Consultations_Protocol/bc89e202-37bf-06f2-deee-365299a70793?t%3D1527083832000&amp;imgrefurl=https://www.coe.int/en/web/cybercrime/t-cy-drafting-group&amp;tbnid=1jufjMq4HuOc7M&amp;vet=12ahUKEwj81Mn4z9nrAhXUt6QKHdwTDckQMygGegUIARCYAQ..i&amp;docid=w0l7fzO55a5vIM&amp;w=960&amp;h=580&amp;q=t-cy%20assessment&amp;client=firefox-b-d&amp;ved=2ahUKEwj81Mn4z9nrAhXUt6QKHdwTDckQMygGegUIARCYAQ" TargetMode="Externa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jpeg"/><Relationship Id="rId9" Type="http://schemas.microsoft.com/office/2007/relationships/diagramDrawing" Target="../diagrams/drawing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7.jpeg"/><Relationship Id="rId9" Type="http://schemas.microsoft.com/office/2007/relationships/diagramDrawing" Target="../diagrams/drawing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s://www.google.com/imgres?imgurl=https://www.fjg.co.uk/wp-content/uploads/2019/09/considerations.jpg&amp;imgrefurl=https://www.fjg.co.uk/blog/2019/09/25/preliminary-considerations-when-buying-or-selling-a-business&amp;tbnid=FY2wjfsd9pOpjM&amp;vet=12ahUKEwjo2YnH0dnrAhVUIMUKHcl3CRkQMygTegUIARDxAQ..i&amp;docid=B-g2a7BXrdQtAM&amp;w=1134&amp;h=756&amp;q=considerations&amp;client=firefox-b-d&amp;ved=2ahUKEwjo2YnH0dnrAhVUIMUKHcl3CRkQMygTegUIARDxAQ"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https://www.google.com/imgres?imgurl=http://www.mpsaz.org/assessment/images/puzzle-assessment.jpg&amp;imgrefurl=http://www.mpsaz.org/assessment&amp;tbnid=HP13rF0AKW4ePM&amp;vet=12ahUKEwiFjMGL0dnrAhWRu6QKHVPiCm0QMygGegUIARDaAQ..i&amp;docid=RHKuVRtnKfDZsM&amp;w=1000&amp;h=1040&amp;q=assessment&amp;client=firefox-b-d&amp;ved=2ahUKEwiFjMGL0dnrAhWRu6QKHVPiCm0QMygGegUIARDaAQ"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hyperlink" Target="https://www.google.com/imgres?imgurl=http://www.baghtel.com/images/slider/3.jpg&amp;imgrefurl=http://www.baghtel.com/&amp;tbnid=iGWV5ByCJLYktM&amp;vet=12ahUKEwirqs3U0tnrAhWLPOwKHfBgD0cQMygRegUIARD0AQ..i&amp;docid=cnbeivGdZr463M&amp;w=1920&amp;h=800&amp;q=ISP&amp;client=firefox-b-d&amp;ved=2ahUKEwirqs3U0tnrAhWLPOwKHfBgD0cQMygRegUIARD0AQ"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7.jpeg"/><Relationship Id="rId9" Type="http://schemas.microsoft.com/office/2007/relationships/diagramDrawing" Target="../diagrams/drawing5.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https://www.coe.int/en/web/cybercrime/the-budapest-convention" TargetMode="External"/><Relationship Id="rId4" Type="http://schemas.openxmlformats.org/officeDocument/2006/relationships/hyperlink" Target="https://www.coe.int/en/web/cybercrime/home"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png"/><Relationship Id="rId7" Type="http://schemas.openxmlformats.org/officeDocument/2006/relationships/hyperlink" Target="http://www.coe.int/en/web/cybercrime/preventing-cybercrime"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hyperlink" Target="http://www.coe.int/en/web/cybercrime/all-reports" TargetMode="External"/><Relationship Id="rId5" Type="http://schemas.openxmlformats.org/officeDocument/2006/relationships/hyperlink" Target="https://www.coe.int/en/web/cybercrime/resources" TargetMode="External"/><Relationship Id="rId4" Type="http://schemas.openxmlformats.org/officeDocument/2006/relationships/hyperlink" Target="https://www.coe.int/en/web/cybercrime/hom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https://www.coe.int/en/web/cybercrime/protecting-children" TargetMode="External"/><Relationship Id="rId4" Type="http://schemas.openxmlformats.org/officeDocument/2006/relationships/hyperlink" Target="https://www.coe.int/en/web/cybercrime/country-profile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jpe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hyperlink" Target="https://www.coe.int/en/web/cybercrime/lea-/-isp-cooperation" TargetMode="External"/><Relationship Id="rId5" Type="http://schemas.openxmlformats.org/officeDocument/2006/relationships/hyperlink" Target="https://www.coe.int/en/web/cybercrime/international-cooperation" TargetMode="External"/><Relationship Id="rId4" Type="http://schemas.openxmlformats.org/officeDocument/2006/relationships/hyperlink" Target="https://www.coe.int/en/web/cybercrime/home"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s://www.google.com/imgres?imgurl=http://www.coe.int/documents/8475493/10577759/Signature.jpg/b2d44802-4426-4792-bda1-aff826fdeeab&amp;imgrefurl=https://www.coe.int/en/web/cybercrime/-/accession-by-chile-and-signature-to-the-budapest-convention-on-cybercrime&amp;tbnid=3M-qGTwcZkQtjM&amp;vet=12ahUKEwjmwKa3z9nrAhWKiqQKHX6aBTMQMygCegUIARCUAQ..i&amp;docid=pSPjkCaWww-iKM&amp;w=870&amp;h=489&amp;q=cybercrime%20convention&amp;client=firefox-b-d&amp;ved=2ahUKEwjmwKa3z9nrAhWKiqQKHX6aBTMQMygCegUIARCUAQ"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28926" y="6279703"/>
            <a:ext cx="30721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2F618F"/>
                </a:solidFill>
                <a:effectLst/>
                <a:latin typeface="Arial Narrow" panose="020B0606020202030204" pitchFamily="34" charset="0"/>
                <a:ea typeface="Calibri" pitchFamily="34" charset="0"/>
                <a:cs typeface="Times New Roman" pitchFamily="18" charset="0"/>
              </a:rPr>
              <a:t>www.coe.int/cybercrime</a:t>
            </a:r>
            <a:endParaRPr kumimoji="0" lang="en-GB" alt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0" name="Rectangle 9"/>
          <p:cNvSpPr/>
          <p:nvPr/>
        </p:nvSpPr>
        <p:spPr>
          <a:xfrm>
            <a:off x="179512" y="1727299"/>
            <a:ext cx="8750206" cy="3447098"/>
          </a:xfrm>
          <a:prstGeom prst="rect">
            <a:avLst/>
          </a:prstGeom>
          <a:ln>
            <a:noFill/>
          </a:ln>
        </p:spPr>
        <p:txBody>
          <a:bodyPr wrap="square">
            <a:spAutoFit/>
          </a:bodyPr>
          <a:lstStyle/>
          <a:p>
            <a:pPr algn="ctr"/>
            <a:r>
              <a:rPr lang="mk-MK" sz="3600" b="1" i="1" dirty="0">
                <a:solidFill>
                  <a:schemeClr val="tx2"/>
                </a:solidFill>
              </a:rPr>
              <a:t>Специјализиран судски курс за</a:t>
            </a:r>
          </a:p>
          <a:p>
            <a:pPr algn="ctr"/>
            <a:r>
              <a:rPr lang="mk-MK" sz="3600" b="1" i="1" dirty="0">
                <a:solidFill>
                  <a:schemeClr val="tx2"/>
                </a:solidFill>
              </a:rPr>
              <a:t>меѓународна соработка</a:t>
            </a:r>
            <a:endParaRPr lang="fr-FR" b="1" dirty="0"/>
          </a:p>
          <a:p>
            <a:pPr algn="ctr"/>
            <a:endParaRPr lang="fr-FR" b="1" dirty="0"/>
          </a:p>
          <a:p>
            <a:pPr marL="0" indent="0" algn="ctr">
              <a:buFont typeface="Arial" charset="0"/>
              <a:buNone/>
              <a:defRPr/>
            </a:pPr>
            <a:r>
              <a:rPr lang="fr-FR" b="1" dirty="0"/>
              <a:t> </a:t>
            </a:r>
            <a:endParaRPr lang="fr-FR" sz="3200" b="1" dirty="0">
              <a:solidFill>
                <a:schemeClr val="tx2"/>
              </a:solidFill>
            </a:endParaRPr>
          </a:p>
          <a:p>
            <a:pPr marL="0" indent="0" algn="ctr">
              <a:buFont typeface="Arial" charset="0"/>
              <a:buNone/>
              <a:defRPr/>
            </a:pPr>
            <a:r>
              <a:rPr lang="mk-MK" sz="3200" b="1" dirty="0">
                <a:solidFill>
                  <a:schemeClr val="tx2"/>
                </a:solidFill>
              </a:rPr>
              <a:t>Сесија</a:t>
            </a:r>
            <a:r>
              <a:rPr lang="en-GB" sz="3200" b="1" dirty="0">
                <a:solidFill>
                  <a:schemeClr val="tx2"/>
                </a:solidFill>
              </a:rPr>
              <a:t> 1.</a:t>
            </a:r>
            <a:r>
              <a:rPr lang="en-US" sz="3200" b="1" dirty="0">
                <a:solidFill>
                  <a:schemeClr val="tx2"/>
                </a:solidFill>
              </a:rPr>
              <a:t>4</a:t>
            </a:r>
            <a:r>
              <a:rPr lang="en-GB" sz="3200" b="1" dirty="0">
                <a:solidFill>
                  <a:schemeClr val="tx2"/>
                </a:solidFill>
              </a:rPr>
              <a:t> </a:t>
            </a:r>
          </a:p>
          <a:p>
            <a:pPr marL="0" indent="0" algn="ctr">
              <a:buFont typeface="Arial" charset="0"/>
              <a:buNone/>
              <a:defRPr/>
            </a:pPr>
            <a:r>
              <a:rPr lang="mk-MK" sz="3200" b="1" dirty="0">
                <a:solidFill>
                  <a:schemeClr val="tx2"/>
                </a:solidFill>
              </a:rPr>
              <a:t>Постапки и практики за</a:t>
            </a:r>
          </a:p>
          <a:p>
            <a:pPr marL="0" indent="0" algn="ctr">
              <a:buFont typeface="Arial" charset="0"/>
              <a:buNone/>
              <a:defRPr/>
            </a:pPr>
            <a:r>
              <a:rPr lang="mk-MK" sz="3200" b="1" dirty="0">
                <a:solidFill>
                  <a:schemeClr val="tx2"/>
                </a:solidFill>
              </a:rPr>
              <a:t>заемна правна помош</a:t>
            </a:r>
            <a:endParaRPr lang="en-GB" sz="3200" b="1" dirty="0">
              <a:solidFill>
                <a:schemeClr val="tx2"/>
              </a:solidFill>
            </a:endParaRPr>
          </a:p>
        </p:txBody>
      </p:sp>
      <p:sp>
        <p:nvSpPr>
          <p:cNvPr id="11" name="Rectangle 10">
            <a:extLst>
              <a:ext uri="{FF2B5EF4-FFF2-40B4-BE49-F238E27FC236}">
                <a16:creationId xmlns:a16="http://schemas.microsoft.com/office/drawing/2014/main" id="{28D03BE2-FB8E-7347-AE47-AF895B0A6135}"/>
              </a:ext>
            </a:extLst>
          </p:cNvPr>
          <p:cNvSpPr/>
          <p:nvPr/>
        </p:nvSpPr>
        <p:spPr>
          <a:xfrm>
            <a:off x="-16565" y="-4763"/>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 name="Picture 4">
            <a:extLst>
              <a:ext uri="{FF2B5EF4-FFF2-40B4-BE49-F238E27FC236}">
                <a16:creationId xmlns:a16="http://schemas.microsoft.com/office/drawing/2014/main" id="{753D533C-3528-6B42-B05B-8356FF76F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 y="-4254"/>
            <a:ext cx="1321766"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3">
            <a:extLst>
              <a:ext uri="{FF2B5EF4-FFF2-40B4-BE49-F238E27FC236}">
                <a16:creationId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dirty="0">
              <a:solidFill>
                <a:schemeClr val="bg1"/>
              </a:solidFill>
              <a:ea typeface="MS PGothic" panose="020B0600070205080204" pitchFamily="34" charset="-128"/>
            </a:endParaRPr>
          </a:p>
          <a:p>
            <a:pPr eaLnBrk="1" hangingPunct="1">
              <a:spcBef>
                <a:spcPct val="0"/>
              </a:spcBef>
              <a:buFontTx/>
              <a:buNone/>
            </a:pPr>
            <a:endParaRPr lang="sr-Latn-CS" altLang="en-US" sz="1600" b="1" dirty="0">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a16="http://schemas.microsoft.com/office/drawing/2014/main" id="{5F39A16C-F9D3-2A4D-98FE-6E0DFED1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748" y="211138"/>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Инструменти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72616"/>
            <a:ext cx="5303408" cy="5509200"/>
          </a:xfrm>
          <a:prstGeom prst="rect">
            <a:avLst/>
          </a:prstGeom>
        </p:spPr>
        <p:txBody>
          <a:bodyPr wrap="square">
            <a:spAutoFit/>
          </a:bodyPr>
          <a:lstStyle/>
          <a:p>
            <a:pPr marL="342900" indent="-342900">
              <a:buFont typeface="Wingdings" pitchFamily="2" charset="2"/>
              <a:buChar char="Ø"/>
            </a:pPr>
            <a:r>
              <a:rPr lang="mk-MK" sz="2200" b="1" dirty="0"/>
              <a:t>Примери за Обединетите нации</a:t>
            </a:r>
            <a:endParaRPr lang="en-GB" sz="2200" b="1" dirty="0"/>
          </a:p>
          <a:p>
            <a:pPr marL="342900" indent="-342900">
              <a:buFont typeface="Wingdings" pitchFamily="2" charset="2"/>
              <a:buChar char="ü"/>
            </a:pPr>
            <a:r>
              <a:rPr lang="mk-MK" sz="2200" dirty="0"/>
              <a:t>Конвенција за трговија со дрога на ОН, 1988 год.,</a:t>
            </a:r>
            <a:endParaRPr lang="en-GB" sz="2200" dirty="0"/>
          </a:p>
          <a:p>
            <a:pPr marL="342900" indent="-342900">
              <a:buFont typeface="Wingdings" pitchFamily="2" charset="2"/>
              <a:buChar char="ü"/>
            </a:pPr>
            <a:r>
              <a:rPr lang="mk-MK" sz="2200" dirty="0"/>
              <a:t>Конвенција за транснационален организиран криминал на ОН, 2000 год. и протоколи</a:t>
            </a:r>
            <a:r>
              <a:rPr lang="en-GB" sz="2200" dirty="0"/>
              <a:t>,</a:t>
            </a:r>
          </a:p>
          <a:p>
            <a:pPr marL="342900" indent="-342900">
              <a:buFont typeface="Wingdings" pitchFamily="2" charset="2"/>
              <a:buChar char="ü"/>
            </a:pPr>
            <a:r>
              <a:rPr lang="mk-MK" sz="2200" dirty="0"/>
              <a:t>Конвенција против корупција на ОН</a:t>
            </a:r>
            <a:r>
              <a:rPr lang="en-GB" sz="2200" dirty="0"/>
              <a:t>, 2003</a:t>
            </a:r>
            <a:r>
              <a:rPr lang="mk-MK" sz="2200" dirty="0"/>
              <a:t> год.</a:t>
            </a:r>
            <a:r>
              <a:rPr lang="en-GB" sz="2200" dirty="0"/>
              <a:t> </a:t>
            </a:r>
          </a:p>
          <a:p>
            <a:pPr marL="342900" indent="-342900">
              <a:buFont typeface="Wingdings" pitchFamily="2" charset="2"/>
              <a:buChar char="ü"/>
            </a:pPr>
            <a:r>
              <a:rPr lang="mk-MK" sz="2200" b="1" dirty="0"/>
              <a:t>Одредби за ЗПП на УНТОК – клучни карактеристики</a:t>
            </a:r>
            <a:r>
              <a:rPr lang="en-GB" sz="2200" b="1" dirty="0"/>
              <a:t>:</a:t>
            </a:r>
          </a:p>
          <a:p>
            <a:pPr marL="342900" indent="-342900">
              <a:buFont typeface="Arial" panose="020B0604020202020204" pitchFamily="34" charset="0"/>
              <a:buChar char="•"/>
            </a:pPr>
            <a:r>
              <a:rPr lang="mk-MK" sz="2200" dirty="0"/>
              <a:t>применливи за вообичаени кривични дела и исто така за „сериозно кривично дело“ (како што е дефинирано) кога кривичното дело е транснационално и вклучува група за организиран криминал,</a:t>
            </a:r>
            <a:endParaRPr lang="en-GB" sz="2200" dirty="0"/>
          </a:p>
        </p:txBody>
      </p:sp>
      <p:sp>
        <p:nvSpPr>
          <p:cNvPr id="6" name="Rectangle 5">
            <a:extLst>
              <a:ext uri="{FF2B5EF4-FFF2-40B4-BE49-F238E27FC236}">
                <a16:creationId xmlns:a16="http://schemas.microsoft.com/office/drawing/2014/main" id="{581799B2-487B-EB49-9EBA-A92793CD9DF2}"/>
              </a:ext>
            </a:extLst>
          </p:cNvPr>
          <p:cNvSpPr/>
          <p:nvPr/>
        </p:nvSpPr>
        <p:spPr>
          <a:xfrm>
            <a:off x="4260273" y="872616"/>
            <a:ext cx="4845095" cy="5324535"/>
          </a:xfrm>
          <a:prstGeom prst="rect">
            <a:avLst/>
          </a:prstGeom>
        </p:spPr>
        <p:txBody>
          <a:bodyPr wrap="square">
            <a:spAutoFit/>
          </a:bodyPr>
          <a:lstStyle/>
          <a:p>
            <a:pPr marL="1257300" lvl="2" indent="-342900">
              <a:buFont typeface="Arial" panose="020B0604020202020204" pitchFamily="34" charset="0"/>
              <a:buChar char="•"/>
            </a:pPr>
            <a:r>
              <a:rPr lang="mk-MK" sz="2000" dirty="0"/>
              <a:t>бара обезбедување од страните за најширока мерка на заемна помош</a:t>
            </a:r>
            <a:endParaRPr lang="en-GB" sz="2000" dirty="0"/>
          </a:p>
          <a:p>
            <a:pPr marL="1257300" lvl="2" indent="-342900">
              <a:buFont typeface="Arial" panose="020B0604020202020204" pitchFamily="34" charset="0"/>
              <a:buChar char="•"/>
            </a:pPr>
            <a:r>
              <a:rPr lang="mk-MK" sz="2000" dirty="0"/>
              <a:t>ограничените причини за одбивање се малку поопширни од дозволеното со Конвенцијата на Советот на Европа од 1959 год., но се охрабрува да се дадат причините за одбивање и консултации за истите</a:t>
            </a:r>
            <a:endParaRPr lang="en-GB" sz="2000" dirty="0"/>
          </a:p>
          <a:p>
            <a:pPr marL="1257300" lvl="2" indent="-342900">
              <a:buFont typeface="Arial" panose="020B0604020202020204" pitchFamily="34" charset="0"/>
              <a:buChar char="•"/>
            </a:pPr>
            <a:r>
              <a:rPr lang="mk-MK" sz="2000" dirty="0"/>
              <a:t>опсег на достапната помош, заснован на неисцрпен список и дозволува друга помош што не е во спротивност со законот на замолената земја</a:t>
            </a:r>
            <a:endParaRPr lang="en-GB" sz="2000" dirty="0"/>
          </a:p>
        </p:txBody>
      </p:sp>
    </p:spTree>
    <p:extLst>
      <p:ext uri="{BB962C8B-B14F-4D97-AF65-F5344CB8AC3E}">
        <p14:creationId xmlns:p14="http://schemas.microsoft.com/office/powerpoint/2010/main" val="2779329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Инструменти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209206666"/>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52232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Инструменти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635341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otecting you and your rights: the Budapest Convention on Cybercrime  fifteen years on - Newsroom">
            <a:hlinkClick r:id="rId3"/>
            <a:extLst>
              <a:ext uri="{FF2B5EF4-FFF2-40B4-BE49-F238E27FC236}">
                <a16:creationId xmlns:a16="http://schemas.microsoft.com/office/drawing/2014/main" id="{6B3CFD9F-A7C1-4F2A-8EBC-3573C10A5A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4940" y="4889697"/>
            <a:ext cx="2857500" cy="16097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Стандарди</a:t>
            </a:r>
            <a:endParaRPr lang="en-GB" sz="3200" dirty="0"/>
          </a:p>
        </p:txBody>
      </p:sp>
      <p:pic>
        <p:nvPicPr>
          <p:cNvPr id="1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1" y="1120348"/>
            <a:ext cx="4814731" cy="5847755"/>
          </a:xfrm>
          <a:prstGeom prst="rect">
            <a:avLst/>
          </a:prstGeom>
        </p:spPr>
        <p:txBody>
          <a:bodyPr wrap="square">
            <a:spAutoFit/>
          </a:bodyPr>
          <a:lstStyle/>
          <a:p>
            <a:pPr marL="342900" indent="-342900" algn="just">
              <a:buFont typeface="Wingdings" panose="05000000000000000000" pitchFamily="2" charset="2"/>
              <a:buChar char="Ø"/>
            </a:pPr>
            <a:r>
              <a:rPr lang="mk-MK" sz="2200" b="1" dirty="0"/>
              <a:t>Стандарди за меѓународна соработка што се однесуваат на сајбер-криминалот и е-доказите</a:t>
            </a:r>
            <a:endParaRPr lang="en-GB" sz="2200" dirty="0"/>
          </a:p>
          <a:p>
            <a:pPr marL="342900" indent="-342900">
              <a:buFont typeface="Wingdings" panose="05000000000000000000" pitchFamily="2" charset="2"/>
              <a:buChar char="ü"/>
            </a:pPr>
            <a:r>
              <a:rPr lang="mk-MK" sz="2200" b="1" dirty="0"/>
              <a:t>Конвенција за сајбер-криминал на Советот на Европа</a:t>
            </a:r>
            <a:r>
              <a:rPr lang="en-GB" sz="2200" dirty="0"/>
              <a:t>:</a:t>
            </a:r>
          </a:p>
          <a:p>
            <a:pPr marL="0" lvl="1" indent="-342900">
              <a:buFont typeface="Arial" panose="020B0604020202020204" pitchFamily="34" charset="0"/>
              <a:buChar char="•"/>
            </a:pPr>
            <a:r>
              <a:rPr lang="mk-MK" sz="2200" dirty="0"/>
              <a:t>Членови</a:t>
            </a:r>
            <a:r>
              <a:rPr lang="en-GB" sz="2200" dirty="0"/>
              <a:t> 23, 25, 27</a:t>
            </a:r>
          </a:p>
          <a:p>
            <a:pPr marL="342900" lvl="1" indent="-342900" algn="just">
              <a:buFont typeface="Arial" panose="020B0604020202020204" pitchFamily="34" charset="0"/>
              <a:buChar char="•"/>
            </a:pPr>
            <a:r>
              <a:rPr lang="mk-MK" sz="2200" dirty="0"/>
              <a:t>Од страните се бара да обезбедат „најголем степен на можна“ соработка едни на други, во врска со кривичните дела што се однесуваат на компјутерски системи и податоци и собирање на е-докази за какво било кривично дело</a:t>
            </a:r>
            <a:endParaRPr lang="en-GB" sz="2200" dirty="0"/>
          </a:p>
        </p:txBody>
      </p:sp>
      <p:sp>
        <p:nvSpPr>
          <p:cNvPr id="6" name="Rectangle 5">
            <a:extLst>
              <a:ext uri="{FF2B5EF4-FFF2-40B4-BE49-F238E27FC236}">
                <a16:creationId xmlns:a16="http://schemas.microsoft.com/office/drawing/2014/main" id="{581799B2-487B-EB49-9EBA-A92793CD9DF2}"/>
              </a:ext>
            </a:extLst>
          </p:cNvPr>
          <p:cNvSpPr/>
          <p:nvPr/>
        </p:nvSpPr>
        <p:spPr>
          <a:xfrm>
            <a:off x="4754147" y="1120348"/>
            <a:ext cx="4268309" cy="3816429"/>
          </a:xfrm>
          <a:prstGeom prst="rect">
            <a:avLst/>
          </a:prstGeom>
        </p:spPr>
        <p:txBody>
          <a:bodyPr wrap="square">
            <a:spAutoFit/>
          </a:bodyPr>
          <a:lstStyle/>
          <a:p>
            <a:pPr marL="342900" lvl="1" indent="-342900" algn="just">
              <a:buFont typeface="Arial" panose="020B0604020202020204" pitchFamily="34" charset="0"/>
              <a:buChar char="•"/>
            </a:pPr>
            <a:r>
              <a:rPr lang="mk-MK" sz="2200" dirty="0"/>
              <a:t>меѓународната соработка треба да се спроведе во согласност со Конвенцијата и другите меѓународни договори (на пр. Конвенцијата на Советот на Европа од 1959 год. или билатералните договори) или одредбите од член 27 кога нема постоечки применлив договор</a:t>
            </a:r>
            <a:endParaRPr lang="en-GB" sz="2200" dirty="0"/>
          </a:p>
        </p:txBody>
      </p:sp>
    </p:spTree>
    <p:extLst>
      <p:ext uri="{BB962C8B-B14F-4D97-AF65-F5344CB8AC3E}">
        <p14:creationId xmlns:p14="http://schemas.microsoft.com/office/powerpoint/2010/main" val="2976534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Стандарди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33542" y="825546"/>
            <a:ext cx="4572000" cy="5016758"/>
          </a:xfrm>
          <a:prstGeom prst="rect">
            <a:avLst/>
          </a:prstGeom>
        </p:spPr>
        <p:txBody>
          <a:bodyPr>
            <a:spAutoFit/>
          </a:bodyPr>
          <a:lstStyle/>
          <a:p>
            <a:pPr marL="342900" indent="-342900" algn="just">
              <a:buFont typeface="Wingdings" panose="05000000000000000000" pitchFamily="2" charset="2"/>
              <a:buChar char="Ø"/>
            </a:pPr>
            <a:r>
              <a:rPr lang="mk-MK" sz="2000" b="1" dirty="0"/>
              <a:t>Стандарди за меѓународна соработка кои се однесуваат на сајбер-криминалот и е-доказите</a:t>
            </a:r>
            <a:endParaRPr lang="en-GB" sz="2000" dirty="0"/>
          </a:p>
          <a:p>
            <a:pPr indent="-342900">
              <a:buFont typeface="Wingdings" pitchFamily="2" charset="2"/>
              <a:buChar char="ü"/>
            </a:pPr>
            <a:r>
              <a:rPr lang="mk-MK" sz="2000" b="1" dirty="0"/>
              <a:t>Конвенција за сајбер-криминал 	на Советот на Европа</a:t>
            </a:r>
            <a:endParaRPr lang="en-GB" sz="2000" dirty="0"/>
          </a:p>
          <a:p>
            <a:pPr marL="342900" indent="-342900" algn="just">
              <a:buFont typeface="Arial" panose="020B0604020202020204" pitchFamily="34" charset="0"/>
              <a:buChar char="•"/>
            </a:pPr>
            <a:r>
              <a:rPr lang="mk-MK" sz="2000" dirty="0"/>
              <a:t>пренос преку централните органи (опција за директен пренос во Вториот протокол)</a:t>
            </a:r>
            <a:endParaRPr lang="en-GB" sz="2000" dirty="0"/>
          </a:p>
          <a:p>
            <a:pPr marL="342900" indent="-342900" algn="just">
              <a:buFont typeface="Arial" panose="020B0604020202020204" pitchFamily="34" charset="0"/>
              <a:buChar char="•"/>
            </a:pPr>
            <a:r>
              <a:rPr lang="mk-MK" sz="2000" dirty="0"/>
              <a:t>постоечки основи за одбивање (</a:t>
            </a:r>
            <a:r>
              <a:rPr lang="mk-MK" sz="2000" dirty="0" err="1"/>
              <a:t>поограничени</a:t>
            </a:r>
            <a:r>
              <a:rPr lang="mk-MK" sz="2000" dirty="0"/>
              <a:t> во член 27)</a:t>
            </a:r>
            <a:endParaRPr lang="en-GB" sz="2000" dirty="0"/>
          </a:p>
          <a:p>
            <a:pPr marL="342900" indent="-342900" algn="just">
              <a:buFont typeface="Arial" panose="020B0604020202020204" pitchFamily="34" charset="0"/>
              <a:buChar char="•"/>
            </a:pPr>
            <a:r>
              <a:rPr lang="mk-MK" sz="2000" dirty="0"/>
              <a:t>двоен криминалитет (каде што тоа е применливо) флексибилно да се толкува врз основа на дејството наместо да одговара на кривичните дела</a:t>
            </a:r>
            <a:endParaRPr lang="en-GB" sz="2000" dirty="0"/>
          </a:p>
        </p:txBody>
      </p:sp>
      <p:sp>
        <p:nvSpPr>
          <p:cNvPr id="6" name="Rectangle 5">
            <a:extLst>
              <a:ext uri="{FF2B5EF4-FFF2-40B4-BE49-F238E27FC236}">
                <a16:creationId xmlns:a16="http://schemas.microsoft.com/office/drawing/2014/main" id="{581799B2-487B-EB49-9EBA-A92793CD9DF2}"/>
              </a:ext>
            </a:extLst>
          </p:cNvPr>
          <p:cNvSpPr/>
          <p:nvPr/>
        </p:nvSpPr>
        <p:spPr>
          <a:xfrm>
            <a:off x="4746377" y="931341"/>
            <a:ext cx="4256787" cy="1938992"/>
          </a:xfrm>
          <a:prstGeom prst="rect">
            <a:avLst/>
          </a:prstGeom>
        </p:spPr>
        <p:txBody>
          <a:bodyPr wrap="square">
            <a:spAutoFit/>
          </a:bodyPr>
          <a:lstStyle/>
          <a:p>
            <a:pPr marL="342900" lvl="1" indent="-342900" algn="just">
              <a:buFont typeface="Arial" panose="020B0604020202020204" pitchFamily="34" charset="0"/>
              <a:buChar char="•"/>
            </a:pPr>
            <a:r>
              <a:rPr lang="mk-MK" sz="2000" dirty="0"/>
              <a:t>од страните се бара да спроведат и прошират посебни форми на соработка (процесни мерки) по пат на ЗПП во врска со складираните компјутерски податоци – член 29 -35;</a:t>
            </a:r>
            <a:endParaRPr lang="en-GB" sz="2000" dirty="0"/>
          </a:p>
        </p:txBody>
      </p:sp>
      <p:pic>
        <p:nvPicPr>
          <p:cNvPr id="5" name="Picture 2" descr="Protecting you and your rights: the Budapest Convention on Cybercrime  fifteen years on - Newsroom">
            <a:hlinkClick r:id="rId4"/>
            <a:extLst>
              <a:ext uri="{FF2B5EF4-FFF2-40B4-BE49-F238E27FC236}">
                <a16:creationId xmlns:a16="http://schemas.microsoft.com/office/drawing/2014/main" id="{07034707-8A72-45DA-A233-E40DF41425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672" y="4178905"/>
            <a:ext cx="285750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702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Стандарди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9212" y="892152"/>
            <a:ext cx="5237375" cy="5663089"/>
          </a:xfrm>
          <a:prstGeom prst="rect">
            <a:avLst/>
          </a:prstGeom>
        </p:spPr>
        <p:txBody>
          <a:bodyPr wrap="square">
            <a:spAutoFit/>
          </a:bodyPr>
          <a:lstStyle/>
          <a:p>
            <a:pPr marL="342900" indent="-342900" algn="just">
              <a:buFont typeface="Wingdings" pitchFamily="2" charset="2"/>
              <a:buChar char="Ø"/>
            </a:pPr>
            <a:r>
              <a:rPr lang="mk-MK" sz="2200" b="1" dirty="0"/>
              <a:t>Стандарди за меѓународна соработка кои се однесуваат на сајбер-криминалот и е-доказите</a:t>
            </a:r>
            <a:endParaRPr lang="en-GB" sz="2200" dirty="0"/>
          </a:p>
          <a:p>
            <a:pPr marL="342900" indent="-342900">
              <a:buFont typeface="Wingdings" pitchFamily="2" charset="2"/>
              <a:buChar char="ü"/>
            </a:pPr>
            <a:r>
              <a:rPr lang="mk-MK" sz="2200" b="1" dirty="0"/>
              <a:t>Конвенција за </a:t>
            </a:r>
            <a:r>
              <a:rPr lang="mk-MK" sz="2200" b="1" dirty="0" err="1"/>
              <a:t>сајбер</a:t>
            </a:r>
            <a:r>
              <a:rPr lang="mk-MK" sz="2200" b="1" dirty="0"/>
              <a:t>-криминал на Советот на Европа</a:t>
            </a:r>
            <a:r>
              <a:rPr lang="en-GB" sz="2200" dirty="0"/>
              <a:t>:</a:t>
            </a:r>
          </a:p>
          <a:p>
            <a:pPr marL="342900" indent="-342900">
              <a:buFont typeface="Arial" panose="020B0604020202020204" pitchFamily="34" charset="0"/>
              <a:buChar char="•"/>
            </a:pPr>
            <a:r>
              <a:rPr lang="mk-MK" sz="2100" i="1" dirty="0"/>
              <a:t>член</a:t>
            </a:r>
            <a:r>
              <a:rPr lang="en-GB" sz="2100" i="1" dirty="0"/>
              <a:t> 29 </a:t>
            </a:r>
            <a:r>
              <a:rPr lang="en-GB" sz="2100" dirty="0"/>
              <a:t>– </a:t>
            </a:r>
            <a:r>
              <a:rPr lang="mk-MK" sz="2100" dirty="0"/>
              <a:t>експедитивно зачувување на складирани компјутерски податоци</a:t>
            </a:r>
            <a:endParaRPr lang="en-GB" sz="2100" dirty="0"/>
          </a:p>
          <a:p>
            <a:pPr marL="342900" indent="-342900">
              <a:buFont typeface="Arial" panose="020B0604020202020204" pitchFamily="34" charset="0"/>
              <a:buChar char="•"/>
            </a:pPr>
            <a:r>
              <a:rPr lang="mk-MK" sz="2100" i="1" dirty="0"/>
              <a:t>член</a:t>
            </a:r>
            <a:r>
              <a:rPr lang="en-GB" sz="2100" i="1" dirty="0"/>
              <a:t> 30 </a:t>
            </a:r>
            <a:r>
              <a:rPr lang="en-GB" sz="2100" dirty="0"/>
              <a:t>– </a:t>
            </a:r>
            <a:r>
              <a:rPr lang="mk-MK" sz="2100" dirty="0"/>
              <a:t>експедитивно откривање на зачувани компјутерски податоци</a:t>
            </a:r>
            <a:endParaRPr lang="en-GB" sz="2100" dirty="0"/>
          </a:p>
          <a:p>
            <a:pPr marL="342900" indent="-342900">
              <a:buFont typeface="Arial" panose="020B0604020202020204" pitchFamily="34" charset="0"/>
              <a:buChar char="•"/>
            </a:pPr>
            <a:r>
              <a:rPr lang="mk-MK" sz="2100" i="1" dirty="0"/>
              <a:t>член</a:t>
            </a:r>
            <a:r>
              <a:rPr lang="en-GB" sz="2100" i="1" dirty="0"/>
              <a:t> 31 </a:t>
            </a:r>
            <a:r>
              <a:rPr lang="en-GB" sz="2100" dirty="0"/>
              <a:t>– </a:t>
            </a:r>
            <a:r>
              <a:rPr lang="mk-MK" sz="2100" dirty="0"/>
              <a:t>ЗПП во врска со пристап до складирани компјутерски податоци</a:t>
            </a:r>
            <a:endParaRPr lang="en-GB" sz="2100" dirty="0"/>
          </a:p>
          <a:p>
            <a:pPr marL="342900" indent="-342900">
              <a:buFont typeface="Arial" panose="020B0604020202020204" pitchFamily="34" charset="0"/>
              <a:buChar char="•"/>
            </a:pPr>
            <a:r>
              <a:rPr lang="mk-MK" sz="2100" i="1" dirty="0"/>
              <a:t>член</a:t>
            </a:r>
            <a:r>
              <a:rPr lang="en-GB" sz="2100" i="1" dirty="0"/>
              <a:t> 32 </a:t>
            </a:r>
            <a:r>
              <a:rPr lang="en-GB" sz="2100" dirty="0"/>
              <a:t>– </a:t>
            </a:r>
            <a:r>
              <a:rPr lang="mk-MK" sz="2100" dirty="0"/>
              <a:t>прекуграничен пристап до складирани компјутерски податоци кога постои согласност или кога е јавно достапно</a:t>
            </a:r>
            <a:endParaRPr lang="en-GB" sz="2100" dirty="0"/>
          </a:p>
        </p:txBody>
      </p:sp>
      <p:sp>
        <p:nvSpPr>
          <p:cNvPr id="6" name="Rectangle 5">
            <a:extLst>
              <a:ext uri="{FF2B5EF4-FFF2-40B4-BE49-F238E27FC236}">
                <a16:creationId xmlns:a16="http://schemas.microsoft.com/office/drawing/2014/main" id="{581799B2-487B-EB49-9EBA-A92793CD9DF2}"/>
              </a:ext>
            </a:extLst>
          </p:cNvPr>
          <p:cNvSpPr/>
          <p:nvPr/>
        </p:nvSpPr>
        <p:spPr>
          <a:xfrm>
            <a:off x="5218163" y="952123"/>
            <a:ext cx="3925837" cy="2354491"/>
          </a:xfrm>
          <a:prstGeom prst="rect">
            <a:avLst/>
          </a:prstGeom>
        </p:spPr>
        <p:txBody>
          <a:bodyPr wrap="square">
            <a:spAutoFit/>
          </a:bodyPr>
          <a:lstStyle/>
          <a:p>
            <a:pPr marL="342900" lvl="1" indent="-342900">
              <a:buFont typeface="Arial" panose="020B0604020202020204" pitchFamily="34" charset="0"/>
              <a:buChar char="•"/>
            </a:pPr>
            <a:r>
              <a:rPr lang="mk-MK" sz="2100" i="1" dirty="0"/>
              <a:t>член</a:t>
            </a:r>
            <a:r>
              <a:rPr lang="en-GB" sz="2100" i="1" dirty="0"/>
              <a:t> 33 – </a:t>
            </a:r>
            <a:r>
              <a:rPr lang="mk-MK" sz="2100" dirty="0"/>
              <a:t>ЗПП во врска со преземање на податочен сообраќај во реално време</a:t>
            </a:r>
            <a:endParaRPr lang="en-GB" sz="2100" dirty="0"/>
          </a:p>
          <a:p>
            <a:pPr marL="342900" lvl="1" indent="-342900">
              <a:buFont typeface="Arial" panose="020B0604020202020204" pitchFamily="34" charset="0"/>
              <a:buChar char="•"/>
            </a:pPr>
            <a:r>
              <a:rPr lang="mk-MK" sz="2100" i="1" dirty="0"/>
              <a:t>член</a:t>
            </a:r>
            <a:r>
              <a:rPr lang="en-GB" sz="2100" i="1" dirty="0"/>
              <a:t> 34 </a:t>
            </a:r>
            <a:r>
              <a:rPr lang="en-GB" sz="2100" dirty="0"/>
              <a:t>– </a:t>
            </a:r>
            <a:r>
              <a:rPr lang="mk-MK" sz="2100" dirty="0"/>
              <a:t>ЗПП во врска со следење на содржински податоци</a:t>
            </a:r>
            <a:endParaRPr lang="en-GB" sz="2100" dirty="0"/>
          </a:p>
          <a:p>
            <a:pPr marL="342900" lvl="1" indent="-342900">
              <a:buFont typeface="Arial" panose="020B0604020202020204" pitchFamily="34" charset="0"/>
              <a:buChar char="•"/>
            </a:pPr>
            <a:r>
              <a:rPr lang="mk-MK" sz="2100" i="1" dirty="0"/>
              <a:t>член</a:t>
            </a:r>
            <a:r>
              <a:rPr lang="en-GB" sz="2100" i="1" dirty="0"/>
              <a:t> 35 </a:t>
            </a:r>
            <a:r>
              <a:rPr lang="en-GB" sz="2100" dirty="0"/>
              <a:t>– 24/7 </a:t>
            </a:r>
            <a:r>
              <a:rPr lang="mk-MK" sz="2100" dirty="0"/>
              <a:t>мрежа</a:t>
            </a:r>
            <a:r>
              <a:rPr lang="en-GB" sz="2100" dirty="0"/>
              <a:t> </a:t>
            </a:r>
          </a:p>
        </p:txBody>
      </p:sp>
      <p:pic>
        <p:nvPicPr>
          <p:cNvPr id="6146" name="Picture 2" descr="Budapest Convention and related standards">
            <a:hlinkClick r:id="rId4"/>
            <a:extLst>
              <a:ext uri="{FF2B5EF4-FFF2-40B4-BE49-F238E27FC236}">
                <a16:creationId xmlns:a16="http://schemas.microsoft.com/office/drawing/2014/main" id="{9939F4DB-9605-4001-8824-54AFEF2D33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7240" y="3483965"/>
            <a:ext cx="2052589" cy="2890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247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Стандарди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324535"/>
          </a:xfrm>
          <a:prstGeom prst="rect">
            <a:avLst/>
          </a:prstGeom>
        </p:spPr>
        <p:txBody>
          <a:bodyPr>
            <a:spAutoFit/>
          </a:bodyPr>
          <a:lstStyle/>
          <a:p>
            <a:pPr marL="342900" indent="-342900">
              <a:buFont typeface="Wingdings" pitchFamily="2" charset="2"/>
              <a:buChar char="Ø"/>
            </a:pPr>
            <a:r>
              <a:rPr lang="mk-MK" sz="2000" b="1" dirty="0"/>
              <a:t>ИДНИ стандарди за меѓународна соработка кои се однесуваат на сајбер-криминал и е-докази</a:t>
            </a:r>
            <a:endParaRPr lang="en-GB" sz="2000" dirty="0"/>
          </a:p>
          <a:p>
            <a:pPr marL="342900" indent="-342900">
              <a:buFont typeface="Wingdings" pitchFamily="2" charset="2"/>
              <a:buChar char="ü"/>
            </a:pPr>
            <a:r>
              <a:rPr lang="mk-MK" sz="2000" b="1" dirty="0">
                <a:solidFill>
                  <a:srgbClr val="FF0000"/>
                </a:solidFill>
              </a:rPr>
              <a:t>Можни</a:t>
            </a:r>
            <a:r>
              <a:rPr lang="mk-MK" sz="2000" b="1" dirty="0"/>
              <a:t> членови од Вториот дополнителен протокол на Конвенцијата за </a:t>
            </a:r>
            <a:r>
              <a:rPr lang="mk-MK" sz="2000" b="1" dirty="0" err="1"/>
              <a:t>сајбер</a:t>
            </a:r>
            <a:r>
              <a:rPr lang="mk-MK" sz="2000" b="1" dirty="0"/>
              <a:t>-криминал на Советот на Европа </a:t>
            </a:r>
            <a:endParaRPr lang="en-GB" sz="2000" dirty="0"/>
          </a:p>
          <a:p>
            <a:pPr indent="-342900">
              <a:buFont typeface="Arial" panose="020B0604020202020204" pitchFamily="34" charset="0"/>
              <a:buChar char="•"/>
            </a:pPr>
            <a:r>
              <a:rPr lang="mk-MK" sz="2000" i="1" dirty="0"/>
              <a:t>Член</a:t>
            </a:r>
            <a:r>
              <a:rPr lang="en-GB" sz="2000" i="1" dirty="0"/>
              <a:t> 2</a:t>
            </a:r>
            <a:r>
              <a:rPr lang="en-GB" sz="2000" dirty="0"/>
              <a:t> – </a:t>
            </a:r>
            <a:r>
              <a:rPr lang="mk-MK" sz="2000" dirty="0"/>
              <a:t>Опсег на примена</a:t>
            </a:r>
            <a:endParaRPr lang="en-GB" sz="2000" dirty="0"/>
          </a:p>
          <a:p>
            <a:pPr indent="-342900">
              <a:buFont typeface="Arial" panose="020B0604020202020204" pitchFamily="34" charset="0"/>
              <a:buChar char="•"/>
            </a:pPr>
            <a:r>
              <a:rPr lang="mk-MK" sz="2000" i="1" dirty="0"/>
              <a:t>Член</a:t>
            </a:r>
            <a:r>
              <a:rPr lang="en-GB" sz="2000" i="1" dirty="0"/>
              <a:t> 3</a:t>
            </a:r>
            <a:r>
              <a:rPr lang="en-GB" sz="2000" dirty="0"/>
              <a:t> – </a:t>
            </a:r>
            <a:r>
              <a:rPr lang="mk-MK" sz="2000" dirty="0"/>
              <a:t>Дефиниции </a:t>
            </a:r>
            <a:endParaRPr lang="en-GB" sz="2000" dirty="0"/>
          </a:p>
          <a:p>
            <a:pPr indent="-342900">
              <a:buFont typeface="Arial" panose="020B0604020202020204" pitchFamily="34" charset="0"/>
              <a:buChar char="•"/>
            </a:pPr>
            <a:r>
              <a:rPr lang="mk-MK" sz="2000" i="1" dirty="0"/>
              <a:t>Член</a:t>
            </a:r>
            <a:r>
              <a:rPr lang="en-GB" sz="2000" i="1" dirty="0"/>
              <a:t> 4</a:t>
            </a:r>
            <a:r>
              <a:rPr lang="en-GB" sz="2000" dirty="0"/>
              <a:t> – </a:t>
            </a:r>
            <a:r>
              <a:rPr lang="mk-MK" sz="2000" dirty="0"/>
              <a:t>Јазик на барање</a:t>
            </a:r>
            <a:endParaRPr lang="en-GB" sz="2000" dirty="0"/>
          </a:p>
          <a:p>
            <a:pPr marL="342900" indent="-342900">
              <a:buFont typeface="Arial" panose="020B0604020202020204" pitchFamily="34" charset="0"/>
              <a:buChar char="•"/>
            </a:pPr>
            <a:r>
              <a:rPr lang="mk-MK" sz="2000" i="1" dirty="0"/>
              <a:t>Член</a:t>
            </a:r>
            <a:r>
              <a:rPr lang="en-GB" sz="2000" i="1" dirty="0"/>
              <a:t> 6</a:t>
            </a:r>
            <a:r>
              <a:rPr lang="en-GB" sz="2000" dirty="0"/>
              <a:t> – </a:t>
            </a:r>
            <a:r>
              <a:rPr lang="mk-MK" sz="2000" dirty="0"/>
              <a:t>Општи одредби што се применуваат на Поглавје </a:t>
            </a:r>
            <a:r>
              <a:rPr lang="en-US" sz="2000" dirty="0"/>
              <a:t>III</a:t>
            </a:r>
            <a:endParaRPr lang="en-GB" sz="2000" dirty="0"/>
          </a:p>
          <a:p>
            <a:pPr marL="342900" indent="-342900">
              <a:buFont typeface="Arial" panose="020B0604020202020204" pitchFamily="34" charset="0"/>
              <a:buChar char="•"/>
            </a:pPr>
            <a:r>
              <a:rPr lang="mk-MK" sz="2000" i="1" dirty="0"/>
              <a:t>Член</a:t>
            </a:r>
            <a:r>
              <a:rPr lang="en-GB" sz="2000" dirty="0"/>
              <a:t> – </a:t>
            </a:r>
            <a:r>
              <a:rPr lang="mk-MK" sz="2000" dirty="0"/>
              <a:t>Проширување на пребарување до поврзан компјутерски систем</a:t>
            </a:r>
            <a:endParaRPr lang="en-GB" sz="2000" dirty="0"/>
          </a:p>
        </p:txBody>
      </p:sp>
      <p:sp>
        <p:nvSpPr>
          <p:cNvPr id="6" name="Rectangle 5">
            <a:extLst>
              <a:ext uri="{FF2B5EF4-FFF2-40B4-BE49-F238E27FC236}">
                <a16:creationId xmlns:a16="http://schemas.microsoft.com/office/drawing/2014/main" id="{581799B2-487B-EB49-9EBA-A92793CD9DF2}"/>
              </a:ext>
            </a:extLst>
          </p:cNvPr>
          <p:cNvSpPr/>
          <p:nvPr/>
        </p:nvSpPr>
        <p:spPr>
          <a:xfrm>
            <a:off x="4732127" y="1156410"/>
            <a:ext cx="4572000" cy="1631216"/>
          </a:xfrm>
          <a:prstGeom prst="rect">
            <a:avLst/>
          </a:prstGeom>
        </p:spPr>
        <p:txBody>
          <a:bodyPr>
            <a:spAutoFit/>
          </a:bodyPr>
          <a:lstStyle/>
          <a:p>
            <a:pPr marL="342900" indent="-342900">
              <a:buFont typeface="Arial" panose="020B0604020202020204" pitchFamily="34" charset="0"/>
              <a:buChar char="•"/>
            </a:pPr>
            <a:r>
              <a:rPr lang="mk-MK" sz="2000" i="1" dirty="0"/>
              <a:t>Член</a:t>
            </a:r>
            <a:r>
              <a:rPr lang="en-GB" sz="2000" i="1" dirty="0"/>
              <a:t> 8</a:t>
            </a:r>
            <a:r>
              <a:rPr lang="en-GB" sz="2000" dirty="0"/>
              <a:t> – </a:t>
            </a:r>
            <a:r>
              <a:rPr lang="mk-MK" sz="2000" dirty="0"/>
              <a:t>Тајни истраги со помош на компјутерски систем</a:t>
            </a:r>
            <a:endParaRPr lang="en-GB" sz="2000" dirty="0"/>
          </a:p>
          <a:p>
            <a:pPr marL="342900" indent="-342900">
              <a:buFont typeface="Arial" panose="020B0604020202020204" pitchFamily="34" charset="0"/>
              <a:buChar char="•"/>
            </a:pPr>
            <a:r>
              <a:rPr lang="mk-MK" sz="2000" i="1" dirty="0"/>
              <a:t>Член</a:t>
            </a:r>
            <a:r>
              <a:rPr lang="en-GB" sz="2000" i="1" dirty="0"/>
              <a:t> 10 </a:t>
            </a:r>
            <a:r>
              <a:rPr lang="en-GB" sz="2000" dirty="0"/>
              <a:t>– </a:t>
            </a:r>
            <a:r>
              <a:rPr lang="mk-MK" sz="2000" dirty="0"/>
              <a:t>Видео конференција</a:t>
            </a:r>
            <a:endParaRPr lang="en-GB" sz="2000" dirty="0"/>
          </a:p>
          <a:p>
            <a:pPr marL="342900" indent="-342900">
              <a:buFont typeface="Arial" panose="020B0604020202020204" pitchFamily="34" charset="0"/>
              <a:buChar char="•"/>
            </a:pPr>
            <a:r>
              <a:rPr lang="mk-MK" sz="2000" i="1" dirty="0"/>
              <a:t>Член </a:t>
            </a:r>
            <a:r>
              <a:rPr lang="en-GB" sz="2000" i="1" dirty="0"/>
              <a:t>11 </a:t>
            </a:r>
            <a:r>
              <a:rPr lang="en-GB" sz="2000" dirty="0"/>
              <a:t>– </a:t>
            </a:r>
            <a:r>
              <a:rPr lang="mk-MK" sz="2000" dirty="0"/>
              <a:t>Заеднички истражни тимови и заеднички истраги</a:t>
            </a:r>
            <a:endParaRPr lang="en-GB" sz="2000" dirty="0"/>
          </a:p>
        </p:txBody>
      </p:sp>
      <p:pic>
        <p:nvPicPr>
          <p:cNvPr id="5" name="Picture 2" descr="Protocol negotiations">
            <a:hlinkClick r:id="rId4"/>
            <a:extLst>
              <a:ext uri="{FF2B5EF4-FFF2-40B4-BE49-F238E27FC236}">
                <a16:creationId xmlns:a16="http://schemas.microsoft.com/office/drawing/2014/main" id="{AA8DA2B0-D0B5-47E7-9446-177F1B402E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8272" y="3785676"/>
            <a:ext cx="3362995" cy="2035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368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Стандарди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5099750" cy="5847755"/>
          </a:xfrm>
          <a:prstGeom prst="rect">
            <a:avLst/>
          </a:prstGeom>
        </p:spPr>
        <p:txBody>
          <a:bodyPr wrap="square">
            <a:spAutoFit/>
          </a:bodyPr>
          <a:lstStyle/>
          <a:p>
            <a:pPr marL="342900" indent="-342900">
              <a:buFont typeface="Wingdings" pitchFamily="2" charset="2"/>
              <a:buChar char="Ø"/>
            </a:pPr>
            <a:r>
              <a:rPr lang="mk-MK" sz="2200" b="1" dirty="0"/>
              <a:t>ИДНИ стандарди за меѓународна соработка кои се однесуваат на </a:t>
            </a:r>
            <a:r>
              <a:rPr lang="mk-MK" sz="2200" b="1" dirty="0" err="1"/>
              <a:t>сајбер</a:t>
            </a:r>
            <a:r>
              <a:rPr lang="mk-MK" sz="2200" b="1" dirty="0"/>
              <a:t>-криминал и е-докази</a:t>
            </a:r>
            <a:endParaRPr lang="en-GB" sz="2200" b="1" dirty="0"/>
          </a:p>
          <a:p>
            <a:pPr>
              <a:buNone/>
            </a:pPr>
            <a:endParaRPr lang="en-GB" sz="2200" dirty="0"/>
          </a:p>
          <a:p>
            <a:pPr marL="342900" indent="-342900">
              <a:buFont typeface="Wingdings" pitchFamily="2" charset="2"/>
              <a:buChar char="ü"/>
            </a:pPr>
            <a:r>
              <a:rPr lang="mk-MK" sz="2200" b="1" dirty="0">
                <a:solidFill>
                  <a:srgbClr val="FF0000"/>
                </a:solidFill>
              </a:rPr>
              <a:t>Можни</a:t>
            </a:r>
            <a:r>
              <a:rPr lang="mk-MK" sz="2200" b="1" dirty="0"/>
              <a:t> членови од Вториот дополнителен протокол на Конвенцијата за </a:t>
            </a:r>
            <a:r>
              <a:rPr lang="mk-MK" sz="2200" b="1" dirty="0" err="1"/>
              <a:t>сајбер</a:t>
            </a:r>
            <a:r>
              <a:rPr lang="mk-MK" sz="2200" b="1" dirty="0"/>
              <a:t>-криминал на Советот на Европа </a:t>
            </a:r>
            <a:endParaRPr lang="en-GB" sz="2200" dirty="0"/>
          </a:p>
          <a:p>
            <a:pPr marL="342900" indent="-342900">
              <a:buFont typeface="Arial" panose="020B0604020202020204" pitchFamily="34" charset="0"/>
              <a:buChar char="•"/>
            </a:pPr>
            <a:r>
              <a:rPr lang="mk-MK" sz="2200" i="1" dirty="0"/>
              <a:t>Член</a:t>
            </a:r>
            <a:r>
              <a:rPr lang="en-GB" sz="2200" i="1" dirty="0"/>
              <a:t> 13 </a:t>
            </a:r>
            <a:r>
              <a:rPr lang="en-GB" sz="2200" dirty="0"/>
              <a:t>– </a:t>
            </a:r>
            <a:r>
              <a:rPr lang="mk-MK" sz="2200" dirty="0"/>
              <a:t>Итна заемна помош</a:t>
            </a:r>
            <a:endParaRPr lang="en-GB" sz="2200" dirty="0"/>
          </a:p>
          <a:p>
            <a:pPr marL="342900" indent="-342900">
              <a:buFont typeface="Arial" panose="020B0604020202020204" pitchFamily="34" charset="0"/>
              <a:buChar char="•"/>
            </a:pPr>
            <a:r>
              <a:rPr lang="mk-MK" sz="2200" i="1" dirty="0"/>
              <a:t>Член</a:t>
            </a:r>
            <a:r>
              <a:rPr lang="en-GB" sz="2200" i="1" dirty="0"/>
              <a:t> 14 </a:t>
            </a:r>
            <a:r>
              <a:rPr lang="en-GB" sz="2200" dirty="0"/>
              <a:t>– </a:t>
            </a:r>
            <a:r>
              <a:rPr lang="mk-MK" sz="2200" dirty="0"/>
              <a:t>Откривање информации за претплатници</a:t>
            </a:r>
            <a:endParaRPr lang="en-GB" sz="2200" dirty="0"/>
          </a:p>
          <a:p>
            <a:pPr marL="342900" indent="-342900">
              <a:buFont typeface="Arial" panose="020B0604020202020204" pitchFamily="34" charset="0"/>
              <a:buChar char="•"/>
            </a:pPr>
            <a:r>
              <a:rPr lang="mk-MK" sz="2200" i="1" dirty="0"/>
              <a:t>Член</a:t>
            </a:r>
            <a:r>
              <a:rPr lang="en-GB" sz="2200" i="1" dirty="0"/>
              <a:t> 15 </a:t>
            </a:r>
            <a:r>
              <a:rPr lang="en-GB" sz="2200" dirty="0"/>
              <a:t>– </a:t>
            </a:r>
            <a:r>
              <a:rPr lang="mk-MK" sz="2200" dirty="0"/>
              <a:t>Давање ефект на налози од друга страна за експедитивно генерирање на податоци</a:t>
            </a:r>
            <a:endParaRPr lang="en-US" sz="2200" dirty="0"/>
          </a:p>
          <a:p>
            <a:pPr marL="342900" indent="-342900">
              <a:buFont typeface="Arial" panose="020B0604020202020204" pitchFamily="34" charset="0"/>
              <a:buChar char="•"/>
            </a:pPr>
            <a:endParaRPr lang="en-GB" sz="2200" dirty="0"/>
          </a:p>
        </p:txBody>
      </p:sp>
      <p:sp>
        <p:nvSpPr>
          <p:cNvPr id="5" name="Rectangle 4">
            <a:extLst>
              <a:ext uri="{FF2B5EF4-FFF2-40B4-BE49-F238E27FC236}">
                <a16:creationId xmlns:a16="http://schemas.microsoft.com/office/drawing/2014/main" id="{489FA2E9-6FAC-414D-8F4F-3A2DD5AFFF3D}"/>
              </a:ext>
            </a:extLst>
          </p:cNvPr>
          <p:cNvSpPr/>
          <p:nvPr/>
        </p:nvSpPr>
        <p:spPr>
          <a:xfrm>
            <a:off x="4837058" y="953232"/>
            <a:ext cx="4467069" cy="3139321"/>
          </a:xfrm>
          <a:prstGeom prst="rect">
            <a:avLst/>
          </a:prstGeom>
        </p:spPr>
        <p:txBody>
          <a:bodyPr wrap="square">
            <a:spAutoFit/>
          </a:bodyPr>
          <a:lstStyle/>
          <a:p>
            <a:pPr marL="342900" lvl="1" indent="-342900">
              <a:buFont typeface="Arial" panose="020B0604020202020204" pitchFamily="34" charset="0"/>
              <a:buChar char="•"/>
            </a:pPr>
            <a:r>
              <a:rPr lang="mk-MK" sz="2200" i="1" dirty="0"/>
              <a:t>Член 16 </a:t>
            </a:r>
            <a:r>
              <a:rPr lang="en-US" sz="2200" dirty="0"/>
              <a:t>– </a:t>
            </a:r>
            <a:r>
              <a:rPr lang="mk-MK" sz="2200" dirty="0"/>
              <a:t>Експедитивно откривање на податоци во итен случај</a:t>
            </a:r>
            <a:endParaRPr lang="en-GB" sz="2200" dirty="0"/>
          </a:p>
          <a:p>
            <a:pPr marL="342900" lvl="1" indent="-342900">
              <a:buFont typeface="Arial" panose="020B0604020202020204" pitchFamily="34" charset="0"/>
              <a:buChar char="•"/>
            </a:pPr>
            <a:r>
              <a:rPr lang="mk-MK" sz="2200" i="1" dirty="0"/>
              <a:t>Член</a:t>
            </a:r>
            <a:r>
              <a:rPr lang="en-GB" sz="2200" i="1" dirty="0"/>
              <a:t> 17 </a:t>
            </a:r>
            <a:r>
              <a:rPr lang="en-GB" sz="2200" dirty="0"/>
              <a:t>– </a:t>
            </a:r>
            <a:r>
              <a:rPr lang="mk-MK" sz="2200" dirty="0"/>
              <a:t>Пристап до податоци поврзани со регистрирани интернет домени</a:t>
            </a:r>
            <a:endParaRPr lang="en-GB" sz="2200" dirty="0"/>
          </a:p>
          <a:p>
            <a:pPr marL="342900" lvl="1" indent="-342900">
              <a:buFont typeface="Arial" panose="020B0604020202020204" pitchFamily="34" charset="0"/>
              <a:buChar char="•"/>
            </a:pPr>
            <a:r>
              <a:rPr lang="mk-MK" sz="2200" i="1" dirty="0"/>
              <a:t>Член </a:t>
            </a:r>
            <a:r>
              <a:rPr lang="en-GB" sz="2200" i="1" dirty="0"/>
              <a:t>18-19</a:t>
            </a:r>
            <a:r>
              <a:rPr lang="en-GB" sz="2200" dirty="0"/>
              <a:t> – </a:t>
            </a:r>
            <a:r>
              <a:rPr lang="mk-MK" sz="2200" dirty="0"/>
              <a:t>Конечни одредби</a:t>
            </a:r>
            <a:endParaRPr lang="en-US" sz="2200" dirty="0"/>
          </a:p>
        </p:txBody>
      </p:sp>
      <p:pic>
        <p:nvPicPr>
          <p:cNvPr id="3074" name="Picture 2" descr="Protocol negotiations">
            <a:hlinkClick r:id="rId4"/>
            <a:extLst>
              <a:ext uri="{FF2B5EF4-FFF2-40B4-BE49-F238E27FC236}">
                <a16:creationId xmlns:a16="http://schemas.microsoft.com/office/drawing/2014/main" id="{7B53C061-D9A5-41BC-8A21-7CA9DF519E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4453" y="4209950"/>
            <a:ext cx="3362995" cy="2035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08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Стандарди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361932536"/>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10558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Стандарди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655855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Дневен ред</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209521" y="1040990"/>
            <a:ext cx="4571999" cy="5170646"/>
          </a:xfrm>
          <a:prstGeom prst="rect">
            <a:avLst/>
          </a:prstGeom>
        </p:spPr>
        <p:txBody>
          <a:bodyPr wrap="square">
            <a:spAutoFit/>
          </a:bodyPr>
          <a:lstStyle/>
          <a:p>
            <a:pPr marL="342900" indent="-342900" eaLnBrk="1" hangingPunct="1">
              <a:buFont typeface="Wingdings" pitchFamily="2" charset="2"/>
              <a:buChar char="Ø"/>
            </a:pPr>
            <a:r>
              <a:rPr lang="mk-MK" sz="2200" b="1" dirty="0"/>
              <a:t>Прв дел</a:t>
            </a:r>
            <a:endParaRPr lang="en-GB" sz="2200" b="1" dirty="0"/>
          </a:p>
          <a:p>
            <a:pPr marL="342900" indent="-342900" eaLnBrk="1" hangingPunct="1">
              <a:buFont typeface="Wingdings" pitchFamily="2" charset="2"/>
              <a:buChar char="ü"/>
            </a:pPr>
            <a:r>
              <a:rPr lang="ru-RU" sz="2200" i="1" dirty="0"/>
              <a:t>Инструменти за меѓународна соработка, стандарди и комуникациски канали</a:t>
            </a:r>
          </a:p>
          <a:p>
            <a:pPr marL="342900" indent="-342900" eaLnBrk="1" hangingPunct="1">
              <a:buFont typeface="Wingdings" pitchFamily="2" charset="2"/>
              <a:buChar char="ü"/>
            </a:pPr>
            <a:endParaRPr lang="en-GB" sz="2200" dirty="0"/>
          </a:p>
          <a:p>
            <a:pPr marL="342900" indent="-342900" eaLnBrk="1" hangingPunct="1">
              <a:buFont typeface="Wingdings" pitchFamily="2" charset="2"/>
              <a:buChar char="Ø"/>
            </a:pPr>
            <a:r>
              <a:rPr lang="mk-MK" sz="2200" b="1" dirty="0"/>
              <a:t>Втор дел</a:t>
            </a:r>
            <a:endParaRPr lang="en-GB" sz="2200" b="1" dirty="0"/>
          </a:p>
          <a:p>
            <a:pPr marL="342900" indent="-342900" eaLnBrk="1" hangingPunct="1">
              <a:buFont typeface="Wingdings" pitchFamily="2" charset="2"/>
              <a:buChar char="ü"/>
            </a:pPr>
            <a:r>
              <a:rPr lang="ru-RU" sz="2200" i="1" dirty="0"/>
              <a:t>Законски барања и размислувања за заемна правна помош</a:t>
            </a:r>
            <a:endParaRPr lang="en-GB" sz="2200" i="1" dirty="0"/>
          </a:p>
          <a:p>
            <a:pPr marL="0" indent="0" eaLnBrk="1" hangingPunct="1">
              <a:buNone/>
            </a:pPr>
            <a:endParaRPr lang="en-GB" sz="2200" dirty="0"/>
          </a:p>
          <a:p>
            <a:pPr marL="342900" indent="-342900" eaLnBrk="1" hangingPunct="1">
              <a:buFont typeface="Wingdings" pitchFamily="2" charset="2"/>
              <a:buChar char="Ø"/>
            </a:pPr>
            <a:r>
              <a:rPr lang="mk-MK" sz="2200" b="1" dirty="0"/>
              <a:t>Трет дел</a:t>
            </a:r>
            <a:endParaRPr lang="en-GB" sz="2200" b="1" dirty="0"/>
          </a:p>
          <a:p>
            <a:pPr marL="342900" indent="-342900">
              <a:buFont typeface="Wingdings" pitchFamily="2" charset="2"/>
              <a:buChar char="ü"/>
            </a:pPr>
            <a:r>
              <a:rPr lang="ru-RU" sz="2200" i="1" dirty="0"/>
              <a:t>Проценка на Советот на Европа за ЗПП и други одредби, препораки и постојни алатки за поддршка</a:t>
            </a:r>
            <a:endParaRPr lang="en-GB" sz="2200" i="1" dirty="0"/>
          </a:p>
        </p:txBody>
      </p:sp>
      <p:sp>
        <p:nvSpPr>
          <p:cNvPr id="6" name="Rectangle 5">
            <a:extLst>
              <a:ext uri="{FF2B5EF4-FFF2-40B4-BE49-F238E27FC236}">
                <a16:creationId xmlns:a16="http://schemas.microsoft.com/office/drawing/2014/main" id="{EA3FFC4F-A0C7-6241-A6A3-D4D1CB58E595}"/>
              </a:ext>
            </a:extLst>
          </p:cNvPr>
          <p:cNvSpPr/>
          <p:nvPr/>
        </p:nvSpPr>
        <p:spPr>
          <a:xfrm>
            <a:off x="5143236" y="1040990"/>
            <a:ext cx="4572000" cy="1107996"/>
          </a:xfrm>
          <a:prstGeom prst="rect">
            <a:avLst/>
          </a:prstGeom>
        </p:spPr>
        <p:txBody>
          <a:bodyPr>
            <a:spAutoFit/>
          </a:bodyPr>
          <a:lstStyle/>
          <a:p>
            <a:pPr marL="342900" indent="-342900" eaLnBrk="1" hangingPunct="1">
              <a:buFont typeface="Wingdings" pitchFamily="2" charset="2"/>
              <a:buChar char="Ø"/>
            </a:pPr>
            <a:r>
              <a:rPr lang="mk-MK" sz="2200" b="1" dirty="0"/>
              <a:t>Четврти дел</a:t>
            </a:r>
            <a:endParaRPr lang="en-GB" sz="2200" b="1" dirty="0"/>
          </a:p>
          <a:p>
            <a:pPr marL="342900" indent="-342900">
              <a:buFont typeface="Wingdings" pitchFamily="2" charset="2"/>
              <a:buChar char="ü"/>
            </a:pPr>
            <a:r>
              <a:rPr lang="mk-MK" sz="2200" i="1" dirty="0"/>
              <a:t>Резиме</a:t>
            </a:r>
            <a:endParaRPr lang="en-GB" sz="2200" b="1" i="1" dirty="0"/>
          </a:p>
          <a:p>
            <a:pPr marL="0" indent="0" eaLnBrk="1" hangingPunct="1">
              <a:buNone/>
            </a:pPr>
            <a:endParaRPr lang="en-GB" sz="2200" dirty="0"/>
          </a:p>
        </p:txBody>
      </p:sp>
      <p:pic>
        <p:nvPicPr>
          <p:cNvPr id="8" name="Picture 7" descr="A picture containing keyboard&#10;&#10;Description automatically generated">
            <a:extLst>
              <a:ext uri="{FF2B5EF4-FFF2-40B4-BE49-F238E27FC236}">
                <a16:creationId xmlns:a16="http://schemas.microsoft.com/office/drawing/2014/main" id="{47367828-860C-43AF-B9C2-F107C1AD29F9}"/>
              </a:ext>
            </a:extLst>
          </p:cNvPr>
          <p:cNvPicPr>
            <a:picLocks noChangeAspect="1"/>
          </p:cNvPicPr>
          <p:nvPr/>
        </p:nvPicPr>
        <p:blipFill>
          <a:blip r:embed="rId4"/>
          <a:stretch>
            <a:fillRect/>
          </a:stretch>
        </p:blipFill>
        <p:spPr>
          <a:xfrm>
            <a:off x="5143236" y="2882043"/>
            <a:ext cx="3368933" cy="2241872"/>
          </a:xfrm>
          <a:prstGeom prst="rect">
            <a:avLst/>
          </a:prstGeom>
        </p:spPr>
      </p:pic>
    </p:spTree>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Комуникациски канали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170646"/>
          </a:xfrm>
          <a:prstGeom prst="rect">
            <a:avLst/>
          </a:prstGeom>
        </p:spPr>
        <p:txBody>
          <a:bodyPr>
            <a:spAutoFit/>
          </a:bodyPr>
          <a:lstStyle/>
          <a:p>
            <a:pPr marL="342900" lvl="1" indent="-342900">
              <a:buFont typeface="Wingdings" panose="05000000000000000000" pitchFamily="2" charset="2"/>
              <a:buChar char="Ø"/>
            </a:pPr>
            <a:r>
              <a:rPr lang="mk-MK" sz="2200" b="1" dirty="0"/>
              <a:t>Канали за заемна правна помош</a:t>
            </a:r>
            <a:r>
              <a:rPr lang="en-GB" sz="2200" dirty="0"/>
              <a:t>:</a:t>
            </a:r>
          </a:p>
          <a:p>
            <a:pPr marL="342900" lvl="1" indent="-342900">
              <a:buFont typeface="Wingdings" panose="05000000000000000000" pitchFamily="2" charset="2"/>
              <a:buChar char="ü"/>
            </a:pPr>
            <a:r>
              <a:rPr lang="mk-MK" sz="2200" b="1" dirty="0"/>
              <a:t>Директен пренос помеѓу судските органи</a:t>
            </a:r>
            <a:r>
              <a:rPr lang="en-GB" sz="2200" dirty="0"/>
              <a:t>:</a:t>
            </a:r>
          </a:p>
          <a:p>
            <a:pPr marL="342900" lvl="1" indent="-342900" algn="just">
              <a:buFont typeface="Arial" panose="020B0604020202020204" pitchFamily="34" charset="0"/>
              <a:buChar char="•"/>
            </a:pPr>
            <a:r>
              <a:rPr lang="mk-MK" sz="2200" dirty="0"/>
              <a:t>главно во земјите-членки на ЕУ, исто така опција со член 4 од Вториот протокол на Конвенцијата од 1959 год., но не е широко користена од страни кои не се членови на ЕУ</a:t>
            </a:r>
            <a:endParaRPr lang="en-GB" sz="2200" dirty="0"/>
          </a:p>
          <a:p>
            <a:pPr marL="342900" lvl="1" indent="-342900" algn="just">
              <a:buFont typeface="Arial" panose="020B0604020202020204" pitchFamily="34" charset="0"/>
              <a:buChar char="•"/>
            </a:pPr>
            <a:r>
              <a:rPr lang="mk-MK" sz="2200" dirty="0"/>
              <a:t>се смета како корисно, бидејќи барањата се пренесуваат директно помеѓу извршните органи</a:t>
            </a:r>
            <a:endParaRPr lang="en-GB" sz="2200" dirty="0"/>
          </a:p>
        </p:txBody>
      </p:sp>
      <p:sp>
        <p:nvSpPr>
          <p:cNvPr id="6" name="Rectangle 5">
            <a:extLst>
              <a:ext uri="{FF2B5EF4-FFF2-40B4-BE49-F238E27FC236}">
                <a16:creationId xmlns:a16="http://schemas.microsoft.com/office/drawing/2014/main" id="{581799B2-487B-EB49-9EBA-A92793CD9DF2}"/>
              </a:ext>
            </a:extLst>
          </p:cNvPr>
          <p:cNvSpPr/>
          <p:nvPr/>
        </p:nvSpPr>
        <p:spPr>
          <a:xfrm>
            <a:off x="4660522" y="1120348"/>
            <a:ext cx="4361934" cy="5324535"/>
          </a:xfrm>
          <a:prstGeom prst="rect">
            <a:avLst/>
          </a:prstGeom>
        </p:spPr>
        <p:txBody>
          <a:bodyPr wrap="square">
            <a:spAutoFit/>
          </a:bodyPr>
          <a:lstStyle/>
          <a:p>
            <a:pPr marL="342900" lvl="2" indent="-342900">
              <a:buFont typeface="Wingdings" pitchFamily="2" charset="2"/>
              <a:buChar char="ü"/>
            </a:pPr>
            <a:r>
              <a:rPr lang="mk-MK" sz="2000" b="1" dirty="0"/>
              <a:t>Пренос помеѓу централните органи</a:t>
            </a:r>
            <a:r>
              <a:rPr lang="en-GB" sz="2000" dirty="0"/>
              <a:t>:</a:t>
            </a:r>
          </a:p>
          <a:p>
            <a:pPr marL="342900" lvl="3" indent="-342900" algn="just">
              <a:buFont typeface="Arial" panose="020B0604020202020204" pitchFamily="34" charset="0"/>
              <a:buChar char="•"/>
            </a:pPr>
            <a:r>
              <a:rPr lang="mk-MK" sz="2000" dirty="0"/>
              <a:t>поголемиот дел од соработката се спроведува преку централните органи (на пр. министерство или одделение за правда</a:t>
            </a:r>
            <a:r>
              <a:rPr lang="en-GB" sz="2000" dirty="0"/>
              <a:t>) </a:t>
            </a:r>
          </a:p>
          <a:p>
            <a:pPr marL="342900" lvl="3" indent="-342900" algn="just">
              <a:buFont typeface="Arial" panose="020B0604020202020204" pitchFamily="34" charset="0"/>
              <a:buChar char="•"/>
            </a:pPr>
            <a:r>
              <a:rPr lang="mk-MK" sz="2000" dirty="0"/>
              <a:t>се смета како додавање на уште еден чекор/ниво во процесот каде што барањата треба да бидат проследени до извршен орган (доколку не се спроведуваат од страна на ЦО</a:t>
            </a:r>
            <a:r>
              <a:rPr lang="en-GB" sz="2000" dirty="0"/>
              <a:t>) </a:t>
            </a:r>
          </a:p>
          <a:p>
            <a:pPr marL="342900" lvl="3" indent="-342900" algn="just">
              <a:buFont typeface="Arial" panose="020B0604020202020204" pitchFamily="34" charset="0"/>
              <a:buChar char="•"/>
            </a:pPr>
            <a:r>
              <a:rPr lang="mk-MK" sz="2000" dirty="0"/>
              <a:t>ефикасноста нај крај зависи од внатрешната координација помеѓу националните (централни и извршни) органи</a:t>
            </a:r>
            <a:endParaRPr lang="en-GB" sz="2000" dirty="0"/>
          </a:p>
        </p:txBody>
      </p:sp>
    </p:spTree>
    <p:extLst>
      <p:ext uri="{BB962C8B-B14F-4D97-AF65-F5344CB8AC3E}">
        <p14:creationId xmlns:p14="http://schemas.microsoft.com/office/powerpoint/2010/main" val="470887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Комуникациски канали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184449" cy="5509200"/>
          </a:xfrm>
          <a:prstGeom prst="rect">
            <a:avLst/>
          </a:prstGeom>
        </p:spPr>
        <p:txBody>
          <a:bodyPr wrap="square">
            <a:spAutoFit/>
          </a:bodyPr>
          <a:lstStyle/>
          <a:p>
            <a:pPr marL="342900" lvl="1" indent="-342900" algn="just">
              <a:buFont typeface="Wingdings" panose="05000000000000000000" pitchFamily="2" charset="2"/>
              <a:buChar char="Ø"/>
            </a:pPr>
            <a:r>
              <a:rPr lang="mk-MK" sz="2200" b="1" dirty="0"/>
              <a:t>Канали за заемна правна помош</a:t>
            </a:r>
            <a:r>
              <a:rPr lang="en-GB" sz="2200" dirty="0"/>
              <a:t>:</a:t>
            </a:r>
          </a:p>
          <a:p>
            <a:pPr marL="0" lvl="1" indent="-342900" algn="just">
              <a:buFont typeface="Wingdings" pitchFamily="2" charset="2"/>
              <a:buChar char="ü"/>
            </a:pPr>
            <a:r>
              <a:rPr lang="mk-MK" sz="2200" b="1" dirty="0"/>
              <a:t>Дипломатски канали</a:t>
            </a:r>
            <a:r>
              <a:rPr lang="en-GB" sz="2200" dirty="0"/>
              <a:t>:</a:t>
            </a:r>
          </a:p>
          <a:p>
            <a:pPr marL="342900" lvl="1" indent="-342900" algn="just">
              <a:buFont typeface="Arial" panose="020B0604020202020204" pitchFamily="34" charset="0"/>
              <a:buChar char="•"/>
            </a:pPr>
            <a:r>
              <a:rPr lang="mk-MK" sz="2200" dirty="0"/>
              <a:t>употребата е намалена од основањето на централните органи, но с</a:t>
            </a:r>
            <a:r>
              <a:rPr lang="en-US" sz="2200" dirty="0"/>
              <a:t>è </a:t>
            </a:r>
            <a:r>
              <a:rPr lang="mk-MK" sz="2200" dirty="0"/>
              <a:t>уште се користи во некои земји</a:t>
            </a:r>
            <a:endParaRPr lang="en-GB" sz="2200" dirty="0"/>
          </a:p>
          <a:p>
            <a:pPr marL="342900" lvl="1" indent="-342900" algn="just">
              <a:buFont typeface="Arial" panose="020B0604020202020204" pitchFamily="34" charset="0"/>
              <a:buChar char="•"/>
            </a:pPr>
            <a:r>
              <a:rPr lang="mk-MK" sz="2200" dirty="0"/>
              <a:t>можат да се употребат кога не постојат договори помеѓу страните и е потребно допис со барање</a:t>
            </a:r>
            <a:endParaRPr lang="en-GB" sz="2200" dirty="0"/>
          </a:p>
          <a:p>
            <a:pPr marL="342900" lvl="1" indent="-342900" algn="just">
              <a:buFont typeface="Arial" panose="020B0604020202020204" pitchFamily="34" charset="0"/>
              <a:buChar char="•"/>
            </a:pPr>
            <a:r>
              <a:rPr lang="mk-MK" sz="2200" dirty="0"/>
              <a:t>се смета како неповолно, бидејќи додава дополнителен чекор/ниво во процесот.</a:t>
            </a:r>
            <a:endParaRPr lang="en-GB" sz="2200" dirty="0"/>
          </a:p>
        </p:txBody>
      </p:sp>
      <p:sp>
        <p:nvSpPr>
          <p:cNvPr id="5" name="Rectangle 4">
            <a:extLst>
              <a:ext uri="{FF2B5EF4-FFF2-40B4-BE49-F238E27FC236}">
                <a16:creationId xmlns:a16="http://schemas.microsoft.com/office/drawing/2014/main" id="{1EACF004-B2A6-D845-ACDC-43A94C95C364}"/>
              </a:ext>
            </a:extLst>
          </p:cNvPr>
          <p:cNvSpPr/>
          <p:nvPr/>
        </p:nvSpPr>
        <p:spPr>
          <a:xfrm>
            <a:off x="4361494" y="1116346"/>
            <a:ext cx="4660962" cy="5509200"/>
          </a:xfrm>
          <a:prstGeom prst="rect">
            <a:avLst/>
          </a:prstGeom>
        </p:spPr>
        <p:txBody>
          <a:bodyPr wrap="square">
            <a:spAutoFit/>
          </a:bodyPr>
          <a:lstStyle/>
          <a:p>
            <a:pPr marL="342900" lvl="2" indent="-342900">
              <a:buFont typeface="Wingdings" pitchFamily="2" charset="2"/>
              <a:buChar char="ü"/>
            </a:pPr>
            <a:r>
              <a:rPr lang="mk-MK" sz="2200" b="1" dirty="0"/>
              <a:t>Канал на Интерпол</a:t>
            </a:r>
            <a:r>
              <a:rPr lang="en-GB" sz="2200" dirty="0"/>
              <a:t>:</a:t>
            </a:r>
          </a:p>
          <a:p>
            <a:pPr marL="342900" lvl="2" indent="-342900" algn="just">
              <a:buFont typeface="Arial" panose="020B0604020202020204" pitchFamily="34" charset="0"/>
              <a:buChar char="•"/>
            </a:pPr>
            <a:r>
              <a:rPr lang="mk-MK" sz="2200" dirty="0"/>
              <a:t>воведен од Конвенцијата на Советот на Европа од 1959 год. за итни барања, предност - брзина</a:t>
            </a:r>
            <a:endParaRPr lang="en-GB" sz="2200" dirty="0"/>
          </a:p>
          <a:p>
            <a:pPr marL="342900" lvl="2" indent="-342900" algn="just">
              <a:buFont typeface="Wingdings" pitchFamily="2" charset="2"/>
              <a:buChar char="ü"/>
            </a:pPr>
            <a:r>
              <a:rPr lang="mk-MK" sz="2200" b="1" dirty="0" err="1"/>
              <a:t>Експедитивна</a:t>
            </a:r>
            <a:r>
              <a:rPr lang="mk-MK" sz="2200" b="1" dirty="0"/>
              <a:t> комуникација</a:t>
            </a:r>
            <a:endParaRPr lang="en-GB" sz="2200" b="1" dirty="0"/>
          </a:p>
          <a:p>
            <a:pPr marL="342900" lvl="2" indent="-342900" algn="just">
              <a:buFont typeface="Arial" panose="020B0604020202020204" pitchFamily="34" charset="0"/>
              <a:buChar char="•"/>
            </a:pPr>
            <a:r>
              <a:rPr lang="mk-MK" sz="2200" dirty="0"/>
              <a:t>инструментите на ЕУ, Советот на Европа и ОН овозможуваат електронско пренесување на барањата</a:t>
            </a:r>
            <a:endParaRPr lang="en-GB" sz="2200" dirty="0"/>
          </a:p>
          <a:p>
            <a:pPr marL="342900" lvl="2" indent="-342900" algn="just">
              <a:buFont typeface="Arial" panose="020B0604020202020204" pitchFamily="34" charset="0"/>
              <a:buChar char="•"/>
            </a:pPr>
            <a:r>
              <a:rPr lang="mk-MK" sz="2200" dirty="0"/>
              <a:t>брзината е предност, но потребен е безбеден канал</a:t>
            </a:r>
            <a:endParaRPr lang="en-GB" sz="2200" dirty="0"/>
          </a:p>
          <a:p>
            <a:pPr marL="342900" lvl="2" indent="-342900" algn="just">
              <a:buFont typeface="Arial" panose="020B0604020202020204" pitchFamily="34" charset="0"/>
              <a:buChar char="•"/>
            </a:pPr>
            <a:r>
              <a:rPr lang="mk-MK" sz="2200" dirty="0"/>
              <a:t>инструментите на ОН овозможуваат усно барање доколку е потврдено во писмена форма</a:t>
            </a:r>
            <a:endParaRPr lang="en-GB" sz="2200" dirty="0"/>
          </a:p>
        </p:txBody>
      </p:sp>
    </p:spTree>
    <p:extLst>
      <p:ext uri="{BB962C8B-B14F-4D97-AF65-F5344CB8AC3E}">
        <p14:creationId xmlns:p14="http://schemas.microsoft.com/office/powerpoint/2010/main" val="3623166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Комуникациски канали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170646"/>
          </a:xfrm>
          <a:prstGeom prst="rect">
            <a:avLst/>
          </a:prstGeom>
        </p:spPr>
        <p:txBody>
          <a:bodyPr>
            <a:spAutoFit/>
          </a:bodyPr>
          <a:lstStyle/>
          <a:p>
            <a:pPr marL="342900" lvl="1" indent="-342900">
              <a:buFont typeface="Wingdings" panose="05000000000000000000" pitchFamily="2" charset="2"/>
              <a:buChar char="Ø"/>
            </a:pPr>
            <a:r>
              <a:rPr lang="mk-MK" sz="2200" b="1" dirty="0"/>
              <a:t>Канали за заемна правна помош</a:t>
            </a:r>
            <a:r>
              <a:rPr lang="en-GB" sz="2200" dirty="0"/>
              <a:t>:</a:t>
            </a:r>
            <a:endParaRPr lang="sr-Latn-RS" sz="2200" b="1" dirty="0"/>
          </a:p>
          <a:p>
            <a:pPr marL="342900" lvl="1" indent="-342900">
              <a:buFont typeface="Wingdings" panose="05000000000000000000" pitchFamily="2" charset="2"/>
              <a:buChar char="Ø"/>
            </a:pPr>
            <a:r>
              <a:rPr lang="mk-MK" sz="2200" b="1" dirty="0"/>
              <a:t>Канали кои поддржуваат спонтана размена на информации на ЗПП</a:t>
            </a:r>
            <a:r>
              <a:rPr lang="sr-Latn-RS" sz="2200" b="1" dirty="0"/>
              <a:t>:</a:t>
            </a:r>
            <a:endParaRPr lang="en-GB" sz="2200" dirty="0"/>
          </a:p>
          <a:p>
            <a:pPr marL="342900" lvl="2" indent="-342900" algn="just">
              <a:buFont typeface="Arial" panose="020B0604020202020204" pitchFamily="34" charset="0"/>
              <a:buChar char="•"/>
            </a:pPr>
            <a:r>
              <a:rPr lang="mk-MK" sz="2200" dirty="0"/>
              <a:t>член</a:t>
            </a:r>
            <a:r>
              <a:rPr lang="en-GB" sz="2200" dirty="0"/>
              <a:t> </a:t>
            </a:r>
            <a:r>
              <a:rPr lang="sr-Latn-RS" sz="2200" dirty="0"/>
              <a:t>11</a:t>
            </a:r>
            <a:r>
              <a:rPr lang="en-GB" sz="2200" dirty="0"/>
              <a:t> </a:t>
            </a:r>
            <a:r>
              <a:rPr lang="mk-MK" sz="2200" dirty="0"/>
              <a:t>од Вториот дополнителен протокол на Конвенцијата од 1959 год.</a:t>
            </a:r>
            <a:endParaRPr lang="en-GB" sz="2200" dirty="0"/>
          </a:p>
          <a:p>
            <a:pPr marL="342900" lvl="2" indent="-342900" algn="just">
              <a:buFont typeface="Arial" panose="020B0604020202020204" pitchFamily="34" charset="0"/>
              <a:buChar char="•"/>
            </a:pPr>
            <a:r>
              <a:rPr lang="mk-MK" sz="2200" dirty="0"/>
              <a:t>членови</a:t>
            </a:r>
            <a:r>
              <a:rPr lang="en-GB" sz="2200" dirty="0"/>
              <a:t> 26 </a:t>
            </a:r>
            <a:r>
              <a:rPr lang="mk-MK" sz="2200" dirty="0"/>
              <a:t>и</a:t>
            </a:r>
            <a:r>
              <a:rPr lang="en-GB" sz="2200" dirty="0"/>
              <a:t> 35 </a:t>
            </a:r>
            <a:r>
              <a:rPr lang="mk-MK" sz="2200" dirty="0"/>
              <a:t>од Конвенцијата за </a:t>
            </a:r>
            <a:r>
              <a:rPr lang="mk-MK" sz="2200" dirty="0" err="1"/>
              <a:t>сајбер</a:t>
            </a:r>
            <a:r>
              <a:rPr lang="mk-MK" sz="2200" dirty="0"/>
              <a:t>-криминал на Советот на Европа</a:t>
            </a:r>
            <a:endParaRPr lang="en-GB" sz="2200" dirty="0"/>
          </a:p>
          <a:p>
            <a:pPr marL="342900" lvl="2" indent="-342900" algn="just">
              <a:buFont typeface="Arial" panose="020B0604020202020204" pitchFamily="34" charset="0"/>
              <a:buChar char="•"/>
            </a:pPr>
            <a:r>
              <a:rPr lang="mk-MK" sz="2200" dirty="0"/>
              <a:t>различни</a:t>
            </a:r>
            <a:r>
              <a:rPr lang="en-GB" sz="2200" dirty="0"/>
              <a:t> 24/7 </a:t>
            </a:r>
            <a:r>
              <a:rPr lang="mk-MK" sz="2200" dirty="0"/>
              <a:t>мрежи</a:t>
            </a:r>
            <a:endParaRPr lang="en-GB" sz="2200" dirty="0"/>
          </a:p>
          <a:p>
            <a:pPr marL="342900" lvl="2" indent="-342900" algn="just">
              <a:buFont typeface="Arial" panose="020B0604020202020204" pitchFamily="34" charset="0"/>
              <a:buChar char="•"/>
            </a:pPr>
            <a:r>
              <a:rPr lang="mk-MK" sz="2200" dirty="0"/>
              <a:t>оперативна соработка помеѓу полициите</a:t>
            </a:r>
            <a:endParaRPr lang="en-GB" sz="2200" dirty="0"/>
          </a:p>
        </p:txBody>
      </p:sp>
      <p:sp>
        <p:nvSpPr>
          <p:cNvPr id="8" name="Rectangle 7">
            <a:extLst>
              <a:ext uri="{FF2B5EF4-FFF2-40B4-BE49-F238E27FC236}">
                <a16:creationId xmlns:a16="http://schemas.microsoft.com/office/drawing/2014/main" id="{6341669B-9096-8040-AECD-5681DBB477E7}"/>
              </a:ext>
            </a:extLst>
          </p:cNvPr>
          <p:cNvSpPr/>
          <p:nvPr/>
        </p:nvSpPr>
        <p:spPr>
          <a:xfrm>
            <a:off x="4693773" y="1151438"/>
            <a:ext cx="4328683" cy="4832092"/>
          </a:xfrm>
          <a:prstGeom prst="rect">
            <a:avLst/>
          </a:prstGeom>
        </p:spPr>
        <p:txBody>
          <a:bodyPr wrap="square">
            <a:spAutoFit/>
          </a:bodyPr>
          <a:lstStyle/>
          <a:p>
            <a:pPr marL="342900" lvl="1" indent="-342900" algn="just">
              <a:buFont typeface="Wingdings" pitchFamily="2" charset="2"/>
              <a:buChar char="ü"/>
            </a:pPr>
            <a:r>
              <a:rPr lang="mk-MK" sz="2200" b="1" dirty="0"/>
              <a:t>Канали кои поддржуваат размена на најдобри практики во сајбер-криминал и добивање на е-докази</a:t>
            </a:r>
            <a:r>
              <a:rPr lang="en-GB" sz="2200" dirty="0"/>
              <a:t>:</a:t>
            </a:r>
          </a:p>
          <a:p>
            <a:pPr marL="342900" lvl="1" indent="-342900" algn="just">
              <a:buFont typeface="Arial" panose="020B0604020202020204" pitchFamily="34" charset="0"/>
              <a:buChar char="•"/>
            </a:pPr>
            <a:r>
              <a:rPr lang="mk-MK" sz="2200" dirty="0"/>
              <a:t>Европска судска мрежа за сајбер-криминал – ЕЈСН (со седиште во </a:t>
            </a:r>
            <a:r>
              <a:rPr lang="mk-MK" sz="2200" dirty="0" err="1"/>
              <a:t>Еуроџаст</a:t>
            </a:r>
            <a:r>
              <a:rPr lang="mk-MK" sz="2200" dirty="0"/>
              <a:t>, но не е ограничена на ЕУ)</a:t>
            </a:r>
            <a:endParaRPr lang="en-GB" sz="2200" b="1" dirty="0"/>
          </a:p>
          <a:p>
            <a:pPr marL="342900" lvl="2" indent="-342900" algn="just">
              <a:buFont typeface="Arial" panose="020B0604020202020204" pitchFamily="34" charset="0"/>
              <a:buChar char="•"/>
            </a:pPr>
            <a:r>
              <a:rPr lang="en-GB" sz="2200" dirty="0"/>
              <a:t>GPEN (</a:t>
            </a:r>
            <a:r>
              <a:rPr lang="mk-MK" sz="2200" dirty="0"/>
              <a:t>со седиште во Меѓународната асоцијација на обвинители</a:t>
            </a:r>
            <a:r>
              <a:rPr lang="en-GB" sz="2200" dirty="0"/>
              <a:t>)</a:t>
            </a:r>
          </a:p>
          <a:p>
            <a:pPr marL="342900" lvl="2" indent="-342900" algn="just">
              <a:buFont typeface="Wingdings" pitchFamily="2" charset="2"/>
              <a:buChar char="ü"/>
            </a:pPr>
            <a:r>
              <a:rPr lang="mk-MK" sz="2200" b="1" dirty="0"/>
              <a:t>Други канали</a:t>
            </a:r>
            <a:r>
              <a:rPr lang="en-GB" sz="2200" dirty="0"/>
              <a:t>:</a:t>
            </a:r>
          </a:p>
          <a:p>
            <a:pPr marL="342900" lvl="2" indent="-342900" algn="just">
              <a:buFont typeface="Arial" panose="020B0604020202020204" pitchFamily="34" charset="0"/>
              <a:buChar char="•"/>
            </a:pPr>
            <a:r>
              <a:rPr lang="mk-MK" sz="2200" dirty="0"/>
              <a:t>Заеднички истражни тимови</a:t>
            </a:r>
            <a:endParaRPr lang="en-GB" sz="2200" dirty="0"/>
          </a:p>
        </p:txBody>
      </p:sp>
    </p:spTree>
    <p:extLst>
      <p:ext uri="{BB962C8B-B14F-4D97-AF65-F5344CB8AC3E}">
        <p14:creationId xmlns:p14="http://schemas.microsoft.com/office/powerpoint/2010/main" val="1175200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Комуникациски канали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3760084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3200" b="1" dirty="0">
                <a:solidFill>
                  <a:schemeClr val="bg1"/>
                </a:solidFill>
              </a:rPr>
              <a:t>Заемна правна помош</a:t>
            </a:r>
            <a:endParaRPr lang="en-GB" sz="3200" b="1" dirty="0">
              <a:solidFill>
                <a:schemeClr val="bg1"/>
              </a:solidFill>
            </a:endParaRPr>
          </a:p>
          <a:p>
            <a:pPr marL="0" indent="0" algn="r">
              <a:buFont typeface="Arial" charset="0"/>
              <a:buNone/>
              <a:defRPr/>
            </a:pPr>
            <a:r>
              <a:rPr lang="mk-MK" sz="3200" b="1" dirty="0">
                <a:solidFill>
                  <a:schemeClr val="bg1"/>
                </a:solidFill>
              </a:rPr>
              <a:t>постапки и пракса</a:t>
            </a:r>
            <a:endParaRPr lang="en-GB" sz="3200" dirty="0"/>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496437"/>
            <a:ext cx="8525021" cy="1865126"/>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Втор дел</a:t>
            </a:r>
            <a:endParaRPr lang="en-GB" sz="3200" b="1" dirty="0">
              <a:ea typeface="ＭＳ Ｐゴシック" charset="0"/>
              <a:cs typeface="ＭＳ Ｐゴシック" charset="0"/>
            </a:endParaRPr>
          </a:p>
          <a:p>
            <a:pPr algn="ctr" eaLnBrk="1" hangingPunct="1">
              <a:lnSpc>
                <a:spcPct val="80000"/>
              </a:lnSpc>
            </a:pPr>
            <a:endParaRPr lang="en-GB" sz="3200" b="1" dirty="0">
              <a:ea typeface="ＭＳ Ｐゴシック" charset="0"/>
            </a:endParaRPr>
          </a:p>
          <a:p>
            <a:pPr algn="ctr" eaLnBrk="1" hangingPunct="1"/>
            <a:r>
              <a:rPr lang="ru-RU" sz="3200" b="1" dirty="0"/>
              <a:t>Законските барања и размислувања за заемна правна помош</a:t>
            </a:r>
            <a:endParaRPr lang="en-GB" sz="3200" b="1" dirty="0"/>
          </a:p>
        </p:txBody>
      </p:sp>
    </p:spTree>
    <p:extLst>
      <p:ext uri="{BB962C8B-B14F-4D97-AF65-F5344CB8AC3E}">
        <p14:creationId xmlns:p14="http://schemas.microsoft.com/office/powerpoint/2010/main" val="4167691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Законски барања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24517"/>
            <a:ext cx="4572000" cy="5324535"/>
          </a:xfrm>
          <a:prstGeom prst="rect">
            <a:avLst/>
          </a:prstGeom>
        </p:spPr>
        <p:txBody>
          <a:bodyPr>
            <a:spAutoFit/>
          </a:bodyPr>
          <a:lstStyle/>
          <a:p>
            <a:pPr marL="0" lvl="1" indent="-342900" algn="just">
              <a:buFont typeface="Wingdings" pitchFamily="2" charset="2"/>
              <a:buChar char="Ø"/>
            </a:pPr>
            <a:r>
              <a:rPr lang="mk-MK" sz="2000" b="1" dirty="0"/>
              <a:t>Форма на барањето:</a:t>
            </a:r>
            <a:endParaRPr lang="en-GB" sz="2000" i="1" dirty="0"/>
          </a:p>
          <a:p>
            <a:pPr marL="342900" lvl="1" indent="-342900" algn="just">
              <a:buFont typeface="Wingdings" pitchFamily="2" charset="2"/>
              <a:buChar char="ü"/>
            </a:pPr>
            <a:r>
              <a:rPr lang="mk-MK" sz="2000" i="1" dirty="0"/>
              <a:t>Барање за заемна правна помош е мандат/овластување даден од една до друга земја да преземе одредени истражни и/или други судски дејствија во нејзино име</a:t>
            </a:r>
            <a:endParaRPr lang="en-GB" sz="2000" i="1" dirty="0"/>
          </a:p>
          <a:p>
            <a:pPr marL="342900" lvl="1" indent="-342900" algn="just">
              <a:buFont typeface="Arial" panose="020B0604020202020204" pitchFamily="34" charset="0"/>
              <a:buChar char="•"/>
            </a:pPr>
            <a:r>
              <a:rPr lang="mk-MK" sz="2000" dirty="0"/>
              <a:t>Консензус помеѓу инструментите испитани во Оддел 1 (Совет на Европа, ЕУ, ОН) дека е потребно писмено барање за ЗПП</a:t>
            </a:r>
            <a:endParaRPr lang="en-GB" sz="2000" dirty="0"/>
          </a:p>
          <a:p>
            <a:pPr marL="342900" lvl="1" indent="-342900" algn="just">
              <a:buFont typeface="Arial" panose="020B0604020202020204" pitchFamily="34" charset="0"/>
              <a:buChar char="•"/>
            </a:pPr>
            <a:r>
              <a:rPr lang="mk-MK" sz="2000" dirty="0"/>
              <a:t>Проширено со инструментите на ЕУ и член 4(9) од Вториот протокол на Советот на Европа од 1959 год. за да </a:t>
            </a:r>
            <a:r>
              <a:rPr lang="mk-MK" sz="2000" b="1" dirty="0"/>
              <a:t>вклучува барања направени со какви било средства за генерирање на пишан запис</a:t>
            </a:r>
            <a:endParaRPr lang="en-GB" sz="2000" b="1" dirty="0"/>
          </a:p>
        </p:txBody>
      </p:sp>
      <p:sp>
        <p:nvSpPr>
          <p:cNvPr id="8" name="Rectangle 7">
            <a:extLst>
              <a:ext uri="{FF2B5EF4-FFF2-40B4-BE49-F238E27FC236}">
                <a16:creationId xmlns:a16="http://schemas.microsoft.com/office/drawing/2014/main" id="{6341669B-9096-8040-AECD-5681DBB477E7}"/>
              </a:ext>
            </a:extLst>
          </p:cNvPr>
          <p:cNvSpPr/>
          <p:nvPr/>
        </p:nvSpPr>
        <p:spPr>
          <a:xfrm>
            <a:off x="4711728" y="952123"/>
            <a:ext cx="4343750" cy="5170646"/>
          </a:xfrm>
          <a:prstGeom prst="rect">
            <a:avLst/>
          </a:prstGeom>
        </p:spPr>
        <p:txBody>
          <a:bodyPr wrap="square">
            <a:spAutoFit/>
          </a:bodyPr>
          <a:lstStyle/>
          <a:p>
            <a:pPr marL="342900" lvl="3" indent="-342900" algn="just">
              <a:buFont typeface="Arial" panose="020B0604020202020204" pitchFamily="34" charset="0"/>
              <a:buChar char="•"/>
            </a:pPr>
            <a:r>
              <a:rPr lang="mk-MK" sz="2200" dirty="0"/>
              <a:t>како исклучок, барањата за ЗПП (на пр. УНТОК и УНКАК) може да се направат усно под услов барањето да биде потврдено во писмена форма</a:t>
            </a:r>
            <a:endParaRPr lang="en-GB" sz="2200" dirty="0"/>
          </a:p>
          <a:p>
            <a:pPr marL="342900" lvl="3" indent="-342900" algn="just">
              <a:buFont typeface="Arial" panose="020B0604020202020204" pitchFamily="34" charset="0"/>
              <a:buChar char="•"/>
            </a:pPr>
            <a:r>
              <a:rPr lang="mk-MK" sz="2200" dirty="0"/>
              <a:t>нема стандардна форма за барања за ЗПП, но инструментите се поддржани од разни електронски алатки</a:t>
            </a:r>
            <a:endParaRPr lang="en-GB" sz="2200" dirty="0"/>
          </a:p>
          <a:p>
            <a:pPr marL="342900" lvl="3" indent="-342900" algn="just">
              <a:buFont typeface="Arial" panose="020B0604020202020204" pitchFamily="34" charset="0"/>
              <a:buChar char="•"/>
            </a:pPr>
            <a:r>
              <a:rPr lang="mk-MK" sz="2200" dirty="0"/>
              <a:t>исто така, може да бидат достапни национални упатства издадени од централните органи</a:t>
            </a:r>
            <a:r>
              <a:rPr lang="en-GB" sz="2200" dirty="0"/>
              <a:t>.</a:t>
            </a:r>
          </a:p>
        </p:txBody>
      </p:sp>
    </p:spTree>
    <p:extLst>
      <p:ext uri="{BB962C8B-B14F-4D97-AF65-F5344CB8AC3E}">
        <p14:creationId xmlns:p14="http://schemas.microsoft.com/office/powerpoint/2010/main" val="676200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Законски барања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89546"/>
            <a:ext cx="4572000" cy="4493538"/>
          </a:xfrm>
          <a:prstGeom prst="rect">
            <a:avLst/>
          </a:prstGeom>
        </p:spPr>
        <p:txBody>
          <a:bodyPr>
            <a:spAutoFit/>
          </a:bodyPr>
          <a:lstStyle/>
          <a:p>
            <a:pPr marL="0" lvl="1" indent="-342900">
              <a:buFont typeface="Wingdings" pitchFamily="2" charset="2"/>
              <a:buChar char="Ø"/>
            </a:pPr>
            <a:r>
              <a:rPr lang="mk-MK" sz="2200" b="1" dirty="0"/>
              <a:t>Содржина на барањето</a:t>
            </a:r>
            <a:r>
              <a:rPr lang="en-GB" sz="2200" dirty="0"/>
              <a:t>:</a:t>
            </a:r>
          </a:p>
          <a:p>
            <a:pPr marL="0" lvl="1" indent="-342900">
              <a:buFont typeface="Wingdings" pitchFamily="2" charset="2"/>
              <a:buChar char="Ø"/>
            </a:pPr>
            <a:endParaRPr lang="en-GB" sz="2200" dirty="0"/>
          </a:p>
          <a:p>
            <a:pPr marL="0" lvl="1" indent="-342900">
              <a:buFont typeface="Wingdings" pitchFamily="2" charset="2"/>
              <a:buChar char="ü"/>
            </a:pPr>
            <a:r>
              <a:rPr lang="mk-MK" sz="2200" b="1" dirty="0"/>
              <a:t>Основни информации </a:t>
            </a:r>
            <a:r>
              <a:rPr lang="mk-MK" sz="2200" dirty="0"/>
              <a:t>што треба да бидат вклучени</a:t>
            </a:r>
            <a:r>
              <a:rPr lang="en-GB" sz="2200" dirty="0"/>
              <a:t>:</a:t>
            </a:r>
          </a:p>
          <a:p>
            <a:pPr marL="342900" lvl="1" indent="-342900">
              <a:buFont typeface="Arial" panose="020B0604020202020204" pitchFamily="34" charset="0"/>
              <a:buChar char="•"/>
            </a:pPr>
            <a:r>
              <a:rPr lang="mk-MK" sz="2200" dirty="0"/>
              <a:t>органот што го поднесува барањето</a:t>
            </a:r>
            <a:endParaRPr lang="en-GB" sz="2200" dirty="0"/>
          </a:p>
          <a:p>
            <a:pPr marL="342900" lvl="1" indent="-342900">
              <a:buFont typeface="Arial" panose="020B0604020202020204" pitchFamily="34" charset="0"/>
              <a:buChar char="•"/>
            </a:pPr>
            <a:r>
              <a:rPr lang="mk-MK" sz="2200" dirty="0"/>
              <a:t>законски основи за барањето</a:t>
            </a:r>
            <a:endParaRPr lang="en-GB" sz="2200" dirty="0"/>
          </a:p>
          <a:p>
            <a:pPr marL="342900" lvl="1" indent="-342900">
              <a:buFont typeface="Arial" panose="020B0604020202020204" pitchFamily="34" charset="0"/>
              <a:buChar char="•"/>
            </a:pPr>
            <a:r>
              <a:rPr lang="mk-MK" sz="2200" dirty="0"/>
              <a:t>предметот и причината за барањето</a:t>
            </a:r>
            <a:endParaRPr lang="en-GB" sz="2200" dirty="0"/>
          </a:p>
          <a:p>
            <a:pPr marL="342900" lvl="1" indent="-342900">
              <a:buFont typeface="Arial" panose="020B0604020202020204" pitchFamily="34" charset="0"/>
              <a:buChar char="•"/>
            </a:pPr>
            <a:r>
              <a:rPr lang="mk-MK" sz="2200" dirty="0"/>
              <a:t>идентитетот и националноста на </a:t>
            </a:r>
            <a:r>
              <a:rPr lang="mk-MK" sz="2200" dirty="0" err="1"/>
              <a:t>засегнатото</a:t>
            </a:r>
            <a:r>
              <a:rPr lang="mk-MK" sz="2200" dirty="0"/>
              <a:t> лице</a:t>
            </a:r>
            <a:endParaRPr lang="en-GB" sz="2200" dirty="0"/>
          </a:p>
          <a:p>
            <a:pPr marL="342900" lvl="1" indent="-342900">
              <a:buFont typeface="Arial" panose="020B0604020202020204" pitchFamily="34" charset="0"/>
              <a:buChar char="•"/>
            </a:pPr>
            <a:r>
              <a:rPr lang="mk-MK" sz="2200" dirty="0"/>
              <a:t>резиме на фактите</a:t>
            </a:r>
            <a:endParaRPr lang="en-GB" sz="2200" dirty="0"/>
          </a:p>
          <a:p>
            <a:pPr marL="0" lvl="1" indent="-342900">
              <a:buFont typeface="Wingdings" pitchFamily="2" charset="2"/>
              <a:buChar char="Ø"/>
            </a:pPr>
            <a:endParaRPr lang="en-GB" sz="2200" dirty="0"/>
          </a:p>
        </p:txBody>
      </p:sp>
      <p:sp>
        <p:nvSpPr>
          <p:cNvPr id="5" name="Rectangle 4">
            <a:extLst>
              <a:ext uri="{FF2B5EF4-FFF2-40B4-BE49-F238E27FC236}">
                <a16:creationId xmlns:a16="http://schemas.microsoft.com/office/drawing/2014/main" id="{E02DD4E3-8786-B44C-A1D2-25F542548DE1}"/>
              </a:ext>
            </a:extLst>
          </p:cNvPr>
          <p:cNvSpPr/>
          <p:nvPr/>
        </p:nvSpPr>
        <p:spPr>
          <a:xfrm>
            <a:off x="4483478" y="984785"/>
            <a:ext cx="4572000" cy="5170646"/>
          </a:xfrm>
          <a:prstGeom prst="rect">
            <a:avLst/>
          </a:prstGeom>
        </p:spPr>
        <p:txBody>
          <a:bodyPr>
            <a:spAutoFit/>
          </a:bodyPr>
          <a:lstStyle/>
          <a:p>
            <a:pPr marL="342900" lvl="1" indent="-342900">
              <a:buFont typeface="Wingdings" pitchFamily="2" charset="2"/>
              <a:buChar char="ü"/>
            </a:pPr>
            <a:r>
              <a:rPr lang="mk-MK" sz="2200" dirty="0"/>
              <a:t>Може да бидат потребни </a:t>
            </a:r>
            <a:r>
              <a:rPr lang="mk-MK" sz="2200" b="1" dirty="0"/>
              <a:t>повеќе информации</a:t>
            </a:r>
            <a:r>
              <a:rPr lang="en-GB" sz="2200" dirty="0"/>
              <a:t>:</a:t>
            </a:r>
          </a:p>
          <a:p>
            <a:pPr marL="342900" lvl="1" indent="-342900">
              <a:buFont typeface="Arial" panose="020B0604020202020204" pitchFamily="34" charset="0"/>
              <a:buChar char="•"/>
            </a:pPr>
            <a:r>
              <a:rPr lang="mk-MK" sz="2200" dirty="0"/>
              <a:t>во врска со е-доказите, треба да се биде многу специфичен за временските периоди кои се од интерес</a:t>
            </a:r>
            <a:endParaRPr lang="en-GB" sz="2200" dirty="0"/>
          </a:p>
          <a:p>
            <a:pPr marL="342900" lvl="1" indent="-342900">
              <a:buFont typeface="Arial" panose="020B0604020202020204" pitchFamily="34" charset="0"/>
              <a:buChar char="•"/>
            </a:pPr>
            <a:r>
              <a:rPr lang="mk-MK" sz="2200" dirty="0"/>
              <a:t>категории на побараните податоци, на пр. за претплатници, преносот и содржината</a:t>
            </a:r>
            <a:endParaRPr lang="en-GB" sz="2200" dirty="0"/>
          </a:p>
          <a:p>
            <a:pPr marL="342900" lvl="1" indent="-342900">
              <a:buFont typeface="Arial" panose="020B0604020202020204" pitchFamily="34" charset="0"/>
              <a:buChar char="•"/>
            </a:pPr>
            <a:r>
              <a:rPr lang="mk-MK" sz="2200" dirty="0"/>
              <a:t>адресата на живеење и телефонот, како и е-поштата, корисничките податоци и друго.</a:t>
            </a:r>
            <a:endParaRPr lang="en-GB" sz="2200" dirty="0"/>
          </a:p>
          <a:p>
            <a:pPr marL="342900" lvl="1" indent="-342900">
              <a:buFont typeface="Arial" panose="020B0604020202020204" pitchFamily="34" charset="0"/>
              <a:buChar char="•"/>
            </a:pPr>
            <a:endParaRPr lang="en-GB" sz="2200" dirty="0"/>
          </a:p>
        </p:txBody>
      </p:sp>
    </p:spTree>
    <p:extLst>
      <p:ext uri="{BB962C8B-B14F-4D97-AF65-F5344CB8AC3E}">
        <p14:creationId xmlns:p14="http://schemas.microsoft.com/office/powerpoint/2010/main" val="3812583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2800" b="1" dirty="0">
                <a:ea typeface="ＭＳ Ｐゴシック" pitchFamily="34" charset="-128"/>
              </a:rPr>
              <a:t>Законски барања</a:t>
            </a:r>
            <a:endParaRPr lang="en-GB" sz="28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72616"/>
            <a:ext cx="4376003" cy="4247317"/>
          </a:xfrm>
          <a:prstGeom prst="rect">
            <a:avLst/>
          </a:prstGeom>
        </p:spPr>
        <p:txBody>
          <a:bodyPr wrap="square">
            <a:spAutoFit/>
          </a:bodyPr>
          <a:lstStyle/>
          <a:p>
            <a:pPr marL="0" lvl="1" indent="-342900">
              <a:buFont typeface="Wingdings" pitchFamily="2" charset="2"/>
              <a:buChar char="Ø"/>
            </a:pPr>
            <a:r>
              <a:rPr lang="mk-MK" b="1" dirty="0"/>
              <a:t>Примена на домашното право</a:t>
            </a:r>
            <a:r>
              <a:rPr lang="en-GB" dirty="0"/>
              <a:t>:</a:t>
            </a:r>
          </a:p>
          <a:p>
            <a:pPr marL="342900" lvl="1" indent="-342900" algn="just">
              <a:buFont typeface="Wingdings" panose="05000000000000000000" pitchFamily="2" charset="2"/>
              <a:buChar char="ü"/>
            </a:pPr>
            <a:r>
              <a:rPr lang="mk-MK" i="1" dirty="0"/>
              <a:t>барањата за ЗПП треба да се спроведат согласно правото на замолената земја</a:t>
            </a:r>
            <a:endParaRPr lang="en-GB" i="1" dirty="0"/>
          </a:p>
          <a:p>
            <a:pPr marL="342900" lvl="1" indent="-342900" algn="just">
              <a:buFont typeface="Arial" panose="020B0604020202020204" pitchFamily="34" charset="0"/>
              <a:buChar char="•"/>
            </a:pPr>
            <a:r>
              <a:rPr lang="mk-MK" b="1" dirty="0"/>
              <a:t>Конвенцијата за </a:t>
            </a:r>
            <a:r>
              <a:rPr lang="mk-MK" b="1" dirty="0" err="1"/>
              <a:t>сајбер</a:t>
            </a:r>
            <a:r>
              <a:rPr lang="mk-MK" b="1" dirty="0"/>
              <a:t>-криминал </a:t>
            </a:r>
            <a:r>
              <a:rPr lang="mk-MK" dirty="0"/>
              <a:t>бара од сите страни да донесат исти процесни мерки во домашното право (член 29 – 35) – може да се примени двоен криминалитет,</a:t>
            </a:r>
            <a:endParaRPr lang="en-GB" dirty="0"/>
          </a:p>
          <a:p>
            <a:pPr marL="342900" lvl="1" indent="-342900" algn="just">
              <a:buFont typeface="Arial" panose="020B0604020202020204" pitchFamily="34" charset="0"/>
              <a:buChar char="•"/>
            </a:pPr>
            <a:r>
              <a:rPr lang="mk-MK" b="1" dirty="0"/>
              <a:t>мерките ќе бидат предмет </a:t>
            </a:r>
            <a:r>
              <a:rPr lang="mk-MK" dirty="0"/>
              <a:t>на домашните законски барања</a:t>
            </a:r>
            <a:endParaRPr lang="en-GB" dirty="0"/>
          </a:p>
          <a:p>
            <a:pPr marL="342900" lvl="1" indent="-342900" algn="just">
              <a:buFont typeface="Arial" panose="020B0604020202020204" pitchFamily="34" charset="0"/>
              <a:buChar char="•"/>
            </a:pPr>
            <a:r>
              <a:rPr lang="mk-MK" b="1" dirty="0"/>
              <a:t>какви било процесни или формални барања </a:t>
            </a:r>
            <a:r>
              <a:rPr lang="mk-MK" dirty="0"/>
              <a:t>за прифатливост на доказите треба да бидат наведени во барањето</a:t>
            </a:r>
            <a:endParaRPr lang="en-GB" dirty="0"/>
          </a:p>
        </p:txBody>
      </p:sp>
      <p:sp>
        <p:nvSpPr>
          <p:cNvPr id="5" name="Rectangle 4">
            <a:extLst>
              <a:ext uri="{FF2B5EF4-FFF2-40B4-BE49-F238E27FC236}">
                <a16:creationId xmlns:a16="http://schemas.microsoft.com/office/drawing/2014/main" id="{E02DD4E3-8786-B44C-A1D2-25F542548DE1}"/>
              </a:ext>
            </a:extLst>
          </p:cNvPr>
          <p:cNvSpPr/>
          <p:nvPr/>
        </p:nvSpPr>
        <p:spPr>
          <a:xfrm>
            <a:off x="4646454" y="894204"/>
            <a:ext cx="4376002" cy="4801314"/>
          </a:xfrm>
          <a:prstGeom prst="rect">
            <a:avLst/>
          </a:prstGeom>
        </p:spPr>
        <p:txBody>
          <a:bodyPr wrap="square">
            <a:spAutoFit/>
          </a:bodyPr>
          <a:lstStyle/>
          <a:p>
            <a:pPr marL="342900" lvl="2" indent="-342900" algn="just">
              <a:buFont typeface="Arial" panose="020B0604020202020204" pitchFamily="34" charset="0"/>
              <a:buChar char="•"/>
            </a:pPr>
            <a:r>
              <a:rPr lang="mk-MK" b="1" dirty="0"/>
              <a:t>не претпоставувајте </a:t>
            </a:r>
            <a:r>
              <a:rPr lang="mk-MK" dirty="0"/>
              <a:t>дека домашните законски барања на другите земји се исти или слични со вашите</a:t>
            </a:r>
            <a:endParaRPr lang="en-GB" dirty="0"/>
          </a:p>
          <a:p>
            <a:pPr marL="342900" lvl="2" indent="-342900" algn="just">
              <a:buFont typeface="Arial" panose="020B0604020202020204" pitchFamily="34" charset="0"/>
              <a:buChar char="•"/>
            </a:pPr>
            <a:r>
              <a:rPr lang="mk-MK" b="1" dirty="0"/>
              <a:t>генерално, колку е </a:t>
            </a:r>
            <a:r>
              <a:rPr lang="mk-MK" b="1" dirty="0" err="1"/>
              <a:t>поинтрузивна</a:t>
            </a:r>
            <a:r>
              <a:rPr lang="mk-MK" b="1" dirty="0"/>
              <a:t> </a:t>
            </a:r>
            <a:r>
              <a:rPr lang="mk-MK" dirty="0"/>
              <a:t>побараната мерка, толку повеќе оправдување ќе треба да ѝ дадете на </a:t>
            </a:r>
            <a:r>
              <a:rPr lang="mk-MK" dirty="0" err="1"/>
              <a:t>замолената</a:t>
            </a:r>
            <a:r>
              <a:rPr lang="mk-MK" dirty="0"/>
              <a:t> земја</a:t>
            </a:r>
            <a:endParaRPr lang="en-GB" dirty="0"/>
          </a:p>
          <a:p>
            <a:pPr marL="342900" lvl="2" indent="-342900" algn="just">
              <a:buFont typeface="Arial" panose="020B0604020202020204" pitchFamily="34" charset="0"/>
              <a:buChar char="•"/>
            </a:pPr>
            <a:r>
              <a:rPr lang="mk-MK" b="1" dirty="0"/>
              <a:t>имајте во предвид дека</a:t>
            </a:r>
            <a:r>
              <a:rPr lang="mk-MK" dirty="0"/>
              <a:t> надлежните органи во замолената страна ќе треба да имаат доволно информации за да ги исполнат условите од домашното законодавство што е применливо за добивање на налог за генерирање информации или налог за претрес</a:t>
            </a:r>
            <a:endParaRPr lang="en-GB" dirty="0"/>
          </a:p>
        </p:txBody>
      </p:sp>
    </p:spTree>
    <p:extLst>
      <p:ext uri="{BB962C8B-B14F-4D97-AF65-F5344CB8AC3E}">
        <p14:creationId xmlns:p14="http://schemas.microsoft.com/office/powerpoint/2010/main" val="75675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Законски барања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6" name="Diagram 5">
            <a:extLst>
              <a:ext uri="{FF2B5EF4-FFF2-40B4-BE49-F238E27FC236}">
                <a16:creationId xmlns:a16="http://schemas.microsoft.com/office/drawing/2014/main" id="{90B515B2-3871-4A0C-AB20-35DB89A586CE}"/>
              </a:ext>
            </a:extLst>
          </p:cNvPr>
          <p:cNvGraphicFramePr/>
          <p:nvPr>
            <p:extLst>
              <p:ext uri="{D42A27DB-BD31-4B8C-83A1-F6EECF244321}">
                <p14:modId xmlns:p14="http://schemas.microsoft.com/office/powerpoint/2010/main" val="46816294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4800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graphicEl>
                                              <a:dgm id="{A2F54516-55C0-4C75-9C2C-BBDD7DD40C0E}"/>
                                            </p:graphicEl>
                                          </p:spTgt>
                                        </p:tgtEl>
                                        <p:attrNameLst>
                                          <p:attrName>style.visibility</p:attrName>
                                        </p:attrNameLst>
                                      </p:cBhvr>
                                      <p:to>
                                        <p:strVal val="visible"/>
                                      </p:to>
                                    </p:set>
                                    <p:anim calcmode="lin" valueType="num">
                                      <p:cBhvr additive="base">
                                        <p:cTn id="7" dur="750" fill="hold"/>
                                        <p:tgtEl>
                                          <p:spTgt spid="6">
                                            <p:graphicEl>
                                              <a:dgm id="{A2F54516-55C0-4C75-9C2C-BBDD7DD40C0E}"/>
                                            </p:graphicEl>
                                          </p:spTgt>
                                        </p:tgtEl>
                                        <p:attrNameLst>
                                          <p:attrName>ppt_x</p:attrName>
                                        </p:attrNameLst>
                                      </p:cBhvr>
                                      <p:tavLst>
                                        <p:tav tm="0">
                                          <p:val>
                                            <p:strVal val="0-#ppt_w/2"/>
                                          </p:val>
                                        </p:tav>
                                        <p:tav tm="100000">
                                          <p:val>
                                            <p:strVal val="#ppt_x"/>
                                          </p:val>
                                        </p:tav>
                                      </p:tavLst>
                                    </p:anim>
                                    <p:anim calcmode="lin" valueType="num">
                                      <p:cBhvr additive="base">
                                        <p:cTn id="8" dur="750" fill="hold"/>
                                        <p:tgtEl>
                                          <p:spTgt spid="6">
                                            <p:graphicEl>
                                              <a:dgm id="{A2F54516-55C0-4C75-9C2C-BBDD7DD40C0E}"/>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grpId="0" nodeType="afterEffect">
                                  <p:stCondLst>
                                    <p:cond delay="0"/>
                                  </p:stCondLst>
                                  <p:childTnLst>
                                    <p:set>
                                      <p:cBhvr>
                                        <p:cTn id="11" dur="1" fill="hold">
                                          <p:stCondLst>
                                            <p:cond delay="0"/>
                                          </p:stCondLst>
                                        </p:cTn>
                                        <p:tgtEl>
                                          <p:spTgt spid="6">
                                            <p:graphicEl>
                                              <a:dgm id="{824B2713-2598-4860-8F45-C0BB7436738C}"/>
                                            </p:graphicEl>
                                          </p:spTgt>
                                        </p:tgtEl>
                                        <p:attrNameLst>
                                          <p:attrName>style.visibility</p:attrName>
                                        </p:attrNameLst>
                                      </p:cBhvr>
                                      <p:to>
                                        <p:strVal val="visible"/>
                                      </p:to>
                                    </p:set>
                                    <p:anim calcmode="lin" valueType="num">
                                      <p:cBhvr additive="base">
                                        <p:cTn id="12" dur="750" fill="hold"/>
                                        <p:tgtEl>
                                          <p:spTgt spid="6">
                                            <p:graphicEl>
                                              <a:dgm id="{824B2713-2598-4860-8F45-C0BB7436738C}"/>
                                            </p:graphic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6">
                                            <p:graphicEl>
                                              <a:dgm id="{824B2713-2598-4860-8F45-C0BB7436738C}"/>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6">
                                            <p:graphicEl>
                                              <a:dgm id="{8A9AFDA2-C209-4BFB-BF86-89C13E5479E7}"/>
                                            </p:graphicEl>
                                          </p:spTgt>
                                        </p:tgtEl>
                                        <p:attrNameLst>
                                          <p:attrName>style.visibility</p:attrName>
                                        </p:attrNameLst>
                                      </p:cBhvr>
                                      <p:to>
                                        <p:strVal val="visible"/>
                                      </p:to>
                                    </p:set>
                                    <p:anim calcmode="lin" valueType="num">
                                      <p:cBhvr additive="base">
                                        <p:cTn id="17" dur="750" fill="hold"/>
                                        <p:tgtEl>
                                          <p:spTgt spid="6">
                                            <p:graphicEl>
                                              <a:dgm id="{8A9AFDA2-C209-4BFB-BF86-89C13E5479E7}"/>
                                            </p:graphicEl>
                                          </p:spTgt>
                                        </p:tgtEl>
                                        <p:attrNameLst>
                                          <p:attrName>ppt_x</p:attrName>
                                        </p:attrNameLst>
                                      </p:cBhvr>
                                      <p:tavLst>
                                        <p:tav tm="0">
                                          <p:val>
                                            <p:strVal val="0-#ppt_w/2"/>
                                          </p:val>
                                        </p:tav>
                                        <p:tav tm="100000">
                                          <p:val>
                                            <p:strVal val="#ppt_x"/>
                                          </p:val>
                                        </p:tav>
                                      </p:tavLst>
                                    </p:anim>
                                    <p:anim calcmode="lin" valueType="num">
                                      <p:cBhvr additive="base">
                                        <p:cTn id="18" dur="750" fill="hold"/>
                                        <p:tgtEl>
                                          <p:spTgt spid="6">
                                            <p:graphicEl>
                                              <a:dgm id="{8A9AFDA2-C209-4BFB-BF86-89C13E5479E7}"/>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8" fill="hold" grpId="0" nodeType="afterEffect">
                                  <p:stCondLst>
                                    <p:cond delay="0"/>
                                  </p:stCondLst>
                                  <p:childTnLst>
                                    <p:set>
                                      <p:cBhvr>
                                        <p:cTn id="21" dur="1" fill="hold">
                                          <p:stCondLst>
                                            <p:cond delay="0"/>
                                          </p:stCondLst>
                                        </p:cTn>
                                        <p:tgtEl>
                                          <p:spTgt spid="6">
                                            <p:graphicEl>
                                              <a:dgm id="{A0B3A59F-9741-43A7-A5A6-EF652106C087}"/>
                                            </p:graphicEl>
                                          </p:spTgt>
                                        </p:tgtEl>
                                        <p:attrNameLst>
                                          <p:attrName>style.visibility</p:attrName>
                                        </p:attrNameLst>
                                      </p:cBhvr>
                                      <p:to>
                                        <p:strVal val="visible"/>
                                      </p:to>
                                    </p:set>
                                    <p:anim calcmode="lin" valueType="num">
                                      <p:cBhvr additive="base">
                                        <p:cTn id="22" dur="750" fill="hold"/>
                                        <p:tgtEl>
                                          <p:spTgt spid="6">
                                            <p:graphicEl>
                                              <a:dgm id="{A0B3A59F-9741-43A7-A5A6-EF652106C087}"/>
                                            </p:graphicEl>
                                          </p:spTgt>
                                        </p:tgtEl>
                                        <p:attrNameLst>
                                          <p:attrName>ppt_x</p:attrName>
                                        </p:attrNameLst>
                                      </p:cBhvr>
                                      <p:tavLst>
                                        <p:tav tm="0">
                                          <p:val>
                                            <p:strVal val="0-#ppt_w/2"/>
                                          </p:val>
                                        </p:tav>
                                        <p:tav tm="100000">
                                          <p:val>
                                            <p:strVal val="#ppt_x"/>
                                          </p:val>
                                        </p:tav>
                                      </p:tavLst>
                                    </p:anim>
                                    <p:anim calcmode="lin" valueType="num">
                                      <p:cBhvr additive="base">
                                        <p:cTn id="23" dur="750" fill="hold"/>
                                        <p:tgtEl>
                                          <p:spTgt spid="6">
                                            <p:graphicEl>
                                              <a:dgm id="{A0B3A59F-9741-43A7-A5A6-EF652106C087}"/>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Законски барања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72616"/>
            <a:ext cx="5909598" cy="5293757"/>
          </a:xfrm>
          <a:prstGeom prst="rect">
            <a:avLst/>
          </a:prstGeom>
        </p:spPr>
        <p:txBody>
          <a:bodyPr wrap="square">
            <a:spAutoFit/>
          </a:bodyPr>
          <a:lstStyle/>
          <a:p>
            <a:pPr marL="0" lvl="1" indent="-342900">
              <a:buFont typeface="Wingdings" pitchFamily="2" charset="2"/>
              <a:buChar char="Ø"/>
            </a:pPr>
            <a:r>
              <a:rPr lang="mk-MK" sz="2200" b="1" dirty="0"/>
              <a:t>Примена на домашно право:</a:t>
            </a:r>
            <a:endParaRPr lang="en-GB" sz="2200" dirty="0"/>
          </a:p>
          <a:p>
            <a:pPr marL="342900" lvl="1" indent="-342900">
              <a:buFont typeface="Wingdings" pitchFamily="2" charset="2"/>
              <a:buChar char="ü"/>
            </a:pPr>
            <a:r>
              <a:rPr lang="mk-MK" sz="2200" i="1" dirty="0"/>
              <a:t>Налози за генерирање информации</a:t>
            </a:r>
            <a:r>
              <a:rPr lang="en-GB" sz="2200" dirty="0"/>
              <a:t>:                                                           </a:t>
            </a:r>
          </a:p>
          <a:p>
            <a:pPr marL="342900" lvl="1" indent="-342900">
              <a:buFont typeface="Arial" panose="020B0604020202020204" pitchFamily="34" charset="0"/>
              <a:buChar char="•"/>
            </a:pPr>
            <a:r>
              <a:rPr lang="mk-MK" sz="2100" b="1" dirty="0"/>
              <a:t>се смета за помалку </a:t>
            </a:r>
            <a:r>
              <a:rPr lang="mk-MK" sz="2100" b="1" dirty="0" err="1"/>
              <a:t>интрузивно</a:t>
            </a:r>
            <a:r>
              <a:rPr lang="mk-MK" sz="2100" b="1" dirty="0"/>
              <a:t>/наметливо </a:t>
            </a:r>
            <a:r>
              <a:rPr lang="mk-MK" sz="2100" dirty="0"/>
              <a:t>од барањето за претрес и заплена</a:t>
            </a:r>
            <a:endParaRPr lang="en-GB" sz="2100" dirty="0"/>
          </a:p>
          <a:p>
            <a:pPr marL="342900" lvl="1" indent="-342900">
              <a:buFont typeface="Arial" panose="020B0604020202020204" pitchFamily="34" charset="0"/>
              <a:buChar char="•"/>
            </a:pPr>
            <a:r>
              <a:rPr lang="mk-MK" sz="2100" b="1" dirty="0"/>
              <a:t>обично се користат за добивање податоци </a:t>
            </a:r>
            <a:r>
              <a:rPr lang="mk-MK" sz="2100" dirty="0"/>
              <a:t>од даватели на интернет услуги или финансиски институции</a:t>
            </a:r>
            <a:endParaRPr lang="en-GB" sz="2100" dirty="0"/>
          </a:p>
          <a:p>
            <a:pPr marL="342900" lvl="1" indent="-342900">
              <a:buFont typeface="Arial" panose="020B0604020202020204" pitchFamily="34" charset="0"/>
              <a:buChar char="•"/>
            </a:pPr>
            <a:r>
              <a:rPr lang="mk-MK" sz="2100" b="1" dirty="0"/>
              <a:t>мораат да се оправда </a:t>
            </a:r>
            <a:r>
              <a:rPr lang="mk-MK" sz="2100" b="1" dirty="0" err="1"/>
              <a:t>интрузивноста</a:t>
            </a:r>
            <a:r>
              <a:rPr lang="mk-MK" sz="2100" dirty="0"/>
              <a:t> во однос на приватноста врз основа на човековите права и исклучоците од законодавството за заштита на податоците</a:t>
            </a:r>
            <a:endParaRPr lang="en-GB" sz="2100" dirty="0"/>
          </a:p>
          <a:p>
            <a:pPr marL="342900" lvl="1" indent="-342900">
              <a:buFont typeface="Arial" panose="020B0604020202020204" pitchFamily="34" charset="0"/>
              <a:buChar char="•"/>
            </a:pPr>
            <a:r>
              <a:rPr lang="mk-MK" sz="2100" b="1" dirty="0"/>
              <a:t>земјата барател ќе треба да објасни во барањето </a:t>
            </a:r>
            <a:r>
              <a:rPr lang="mk-MK" sz="2100" dirty="0"/>
              <a:t>зошто информациите се потребни за истрагата, што се очекува да покажат и како ќе се користат</a:t>
            </a:r>
            <a:endParaRPr lang="en-GB" sz="2200" dirty="0"/>
          </a:p>
        </p:txBody>
      </p:sp>
      <p:pic>
        <p:nvPicPr>
          <p:cNvPr id="6" name="Picture 5" descr="A screenshot of a social media post&#10;&#10;Description automatically generated">
            <a:extLst>
              <a:ext uri="{FF2B5EF4-FFF2-40B4-BE49-F238E27FC236}">
                <a16:creationId xmlns:a16="http://schemas.microsoft.com/office/drawing/2014/main" id="{2394AB1D-B035-4F14-82CB-169D84927649}"/>
              </a:ext>
            </a:extLst>
          </p:cNvPr>
          <p:cNvPicPr>
            <a:picLocks noChangeAspect="1"/>
          </p:cNvPicPr>
          <p:nvPr/>
        </p:nvPicPr>
        <p:blipFill>
          <a:blip r:embed="rId4"/>
          <a:stretch>
            <a:fillRect/>
          </a:stretch>
        </p:blipFill>
        <p:spPr>
          <a:xfrm>
            <a:off x="5867239" y="1412695"/>
            <a:ext cx="3407643" cy="4813972"/>
          </a:xfrm>
          <a:prstGeom prst="rect">
            <a:avLst/>
          </a:prstGeom>
        </p:spPr>
      </p:pic>
    </p:spTree>
    <p:extLst>
      <p:ext uri="{BB962C8B-B14F-4D97-AF65-F5344CB8AC3E}">
        <p14:creationId xmlns:p14="http://schemas.microsoft.com/office/powerpoint/2010/main" val="3448913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Цели на сесијата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B0D9B726-2DA9-204B-BF3E-36B6AB6770F1}"/>
              </a:ext>
            </a:extLst>
          </p:cNvPr>
          <p:cNvSpPr/>
          <p:nvPr/>
        </p:nvSpPr>
        <p:spPr>
          <a:xfrm>
            <a:off x="88522" y="1129045"/>
            <a:ext cx="4572000" cy="5509200"/>
          </a:xfrm>
          <a:prstGeom prst="rect">
            <a:avLst/>
          </a:prstGeom>
        </p:spPr>
        <p:txBody>
          <a:bodyPr>
            <a:spAutoFit/>
          </a:bodyPr>
          <a:lstStyle/>
          <a:p>
            <a:pPr marL="342900" lvl="2" indent="-342900">
              <a:buFont typeface="Wingdings" pitchFamily="2" charset="2"/>
              <a:buChar char="ü"/>
            </a:pPr>
            <a:r>
              <a:rPr lang="ru-RU" sz="2200" b="1" i="1" dirty="0"/>
              <a:t>Подобро разбирање</a:t>
            </a:r>
            <a:r>
              <a:rPr lang="ru-RU" sz="2200" i="1" dirty="0"/>
              <a:t> на праксата и постапките на заемна правна помош</a:t>
            </a:r>
            <a:endParaRPr lang="en-GB" sz="2200" i="1" dirty="0"/>
          </a:p>
          <a:p>
            <a:pPr marL="342900" lvl="2" indent="-342900">
              <a:buFont typeface="Wingdings" pitchFamily="2" charset="2"/>
              <a:buChar char="ü"/>
            </a:pPr>
            <a:endParaRPr lang="en-GB" sz="2200" i="1" dirty="0"/>
          </a:p>
          <a:p>
            <a:pPr marL="342900" lvl="2" indent="-342900">
              <a:buFont typeface="Wingdings" pitchFamily="2" charset="2"/>
              <a:buChar char="ü"/>
            </a:pPr>
            <a:r>
              <a:rPr lang="ru-RU" sz="2200" b="1" i="1" dirty="0"/>
              <a:t>Да се научи за предизвиците на процесот на ЗПП</a:t>
            </a:r>
            <a:r>
              <a:rPr lang="ru-RU" sz="2200" i="1" dirty="0"/>
              <a:t> и што/како влијае на ефикасноста на истиот</a:t>
            </a:r>
            <a:endParaRPr lang="en-GB" sz="2200" i="1" dirty="0"/>
          </a:p>
          <a:p>
            <a:pPr marL="342900" lvl="2" indent="-342900">
              <a:buFont typeface="Wingdings" pitchFamily="2" charset="2"/>
              <a:buChar char="ü"/>
            </a:pPr>
            <a:endParaRPr lang="en-GB" sz="2200" i="1" dirty="0"/>
          </a:p>
          <a:p>
            <a:pPr marL="342900" lvl="2" indent="-342900">
              <a:buFont typeface="Wingdings" pitchFamily="2" charset="2"/>
              <a:buChar char="ü"/>
            </a:pPr>
            <a:r>
              <a:rPr lang="ru-RU" sz="2200" b="1" i="1" dirty="0"/>
              <a:t>Да се научи за инструментите за соработка</a:t>
            </a:r>
            <a:r>
              <a:rPr lang="ru-RU" sz="2200" i="1" dirty="0"/>
              <a:t>, стандардите и комуникациските канали</a:t>
            </a:r>
            <a:endParaRPr lang="en-GB" sz="2200" i="1" dirty="0"/>
          </a:p>
          <a:p>
            <a:pPr marL="342900" lvl="2" indent="-342900">
              <a:buFont typeface="Wingdings" pitchFamily="2" charset="2"/>
              <a:buChar char="ü"/>
            </a:pPr>
            <a:endParaRPr lang="en-GB" sz="2200" i="1" dirty="0"/>
          </a:p>
          <a:p>
            <a:pPr marL="342900" lvl="2" indent="-342900">
              <a:buFont typeface="Wingdings" pitchFamily="2" charset="2"/>
              <a:buChar char="ü"/>
            </a:pPr>
            <a:r>
              <a:rPr lang="mk-MK" sz="2200" b="1" i="1" dirty="0"/>
              <a:t>Д</a:t>
            </a:r>
            <a:r>
              <a:rPr lang="ru-RU" sz="2200" b="1" i="1" dirty="0"/>
              <a:t>а се разбере кои се разните </a:t>
            </a:r>
            <a:r>
              <a:rPr lang="ru-RU" sz="2200" i="1" dirty="0"/>
              <a:t>законски барања</a:t>
            </a:r>
            <a:endParaRPr lang="en-GB" sz="2200" i="1" dirty="0"/>
          </a:p>
        </p:txBody>
      </p:sp>
      <p:sp>
        <p:nvSpPr>
          <p:cNvPr id="8" name="Rectangle 7">
            <a:extLst>
              <a:ext uri="{FF2B5EF4-FFF2-40B4-BE49-F238E27FC236}">
                <a16:creationId xmlns:a16="http://schemas.microsoft.com/office/drawing/2014/main" id="{318C602D-ED60-F847-ABCD-A03310105151}"/>
              </a:ext>
            </a:extLst>
          </p:cNvPr>
          <p:cNvSpPr/>
          <p:nvPr/>
        </p:nvSpPr>
        <p:spPr>
          <a:xfrm>
            <a:off x="4732127" y="1163467"/>
            <a:ext cx="4572000" cy="3477875"/>
          </a:xfrm>
          <a:prstGeom prst="rect">
            <a:avLst/>
          </a:prstGeom>
        </p:spPr>
        <p:txBody>
          <a:bodyPr>
            <a:spAutoFit/>
          </a:bodyPr>
          <a:lstStyle/>
          <a:p>
            <a:pPr marL="342900" lvl="2" indent="-342900">
              <a:buFont typeface="Wingdings" pitchFamily="2" charset="2"/>
              <a:buChar char="ü"/>
            </a:pPr>
            <a:r>
              <a:rPr lang="ru-RU" sz="2200" b="1" i="1" dirty="0"/>
              <a:t>Да се научи за постојните проценки</a:t>
            </a:r>
            <a:r>
              <a:rPr lang="ru-RU" sz="2200" i="1" dirty="0"/>
              <a:t> на ЗПП и да се подигне свеста за препораките за тоа како да се подобри процесот</a:t>
            </a:r>
            <a:endParaRPr lang="en-GB" sz="2200" i="1" dirty="0"/>
          </a:p>
          <a:p>
            <a:pPr marL="342900" lvl="2" indent="-342900">
              <a:buFont typeface="Wingdings" pitchFamily="2" charset="2"/>
              <a:buChar char="ü"/>
            </a:pPr>
            <a:endParaRPr lang="en-GB" sz="2200" i="1" dirty="0"/>
          </a:p>
          <a:p>
            <a:pPr marL="342900" lvl="2" indent="-342900">
              <a:buFont typeface="Wingdings" pitchFamily="2" charset="2"/>
              <a:buChar char="ü"/>
            </a:pPr>
            <a:r>
              <a:rPr lang="ru-RU" sz="2200" b="1" i="1" dirty="0"/>
              <a:t>Да се подобрат знаењата </a:t>
            </a:r>
            <a:r>
              <a:rPr lang="ru-RU" sz="2200" i="1" dirty="0"/>
              <a:t>за постојните алатки за поддршка</a:t>
            </a:r>
            <a:endParaRPr lang="en-GB" sz="2200" i="1" dirty="0"/>
          </a:p>
          <a:p>
            <a:pPr marL="342900" lvl="2" indent="-342900">
              <a:buFont typeface="Wingdings" pitchFamily="2" charset="2"/>
              <a:buChar char="ü"/>
            </a:pPr>
            <a:endParaRPr lang="en-GB" sz="2200" dirty="0"/>
          </a:p>
        </p:txBody>
      </p:sp>
      <p:pic>
        <p:nvPicPr>
          <p:cNvPr id="5" name="Picture 4">
            <a:extLst>
              <a:ext uri="{FF2B5EF4-FFF2-40B4-BE49-F238E27FC236}">
                <a16:creationId xmlns:a16="http://schemas.microsoft.com/office/drawing/2014/main" id="{378D8860-1094-415E-BAB6-6A9B57C09E01}"/>
              </a:ext>
            </a:extLst>
          </p:cNvPr>
          <p:cNvPicPr>
            <a:picLocks noChangeAspect="1"/>
          </p:cNvPicPr>
          <p:nvPr/>
        </p:nvPicPr>
        <p:blipFill>
          <a:blip r:embed="rId4"/>
          <a:stretch>
            <a:fillRect/>
          </a:stretch>
        </p:blipFill>
        <p:spPr>
          <a:xfrm>
            <a:off x="5639874" y="4174226"/>
            <a:ext cx="2808317" cy="2150117"/>
          </a:xfrm>
          <a:prstGeom prst="rect">
            <a:avLst/>
          </a:prstGeom>
        </p:spPr>
      </p:pic>
    </p:spTree>
    <p:extLst>
      <p:ext uri="{BB962C8B-B14F-4D97-AF65-F5344CB8AC3E}">
        <p14:creationId xmlns:p14="http://schemas.microsoft.com/office/powerpoint/2010/main" val="130140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Законски барања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1" y="872616"/>
            <a:ext cx="4815987" cy="5170646"/>
          </a:xfrm>
          <a:prstGeom prst="rect">
            <a:avLst/>
          </a:prstGeom>
        </p:spPr>
        <p:txBody>
          <a:bodyPr wrap="square">
            <a:spAutoFit/>
          </a:bodyPr>
          <a:lstStyle/>
          <a:p>
            <a:pPr marL="0" lvl="1" indent="-342900">
              <a:buFont typeface="Wingdings" pitchFamily="2" charset="2"/>
              <a:buChar char="Ø"/>
            </a:pPr>
            <a:r>
              <a:rPr lang="mk-MK" sz="2200" b="1" dirty="0"/>
              <a:t>Примена на домашно право</a:t>
            </a:r>
            <a:r>
              <a:rPr lang="en-GB" sz="2200" dirty="0"/>
              <a:t>:</a:t>
            </a:r>
          </a:p>
          <a:p>
            <a:pPr marL="342900" lvl="1" indent="-342900">
              <a:buFont typeface="Wingdings" pitchFamily="2" charset="2"/>
              <a:buChar char="ü"/>
            </a:pPr>
            <a:r>
              <a:rPr lang="mk-MK" sz="2200" i="1" dirty="0"/>
              <a:t>Претрес и заплена, општи размислувања</a:t>
            </a:r>
            <a:r>
              <a:rPr lang="en-GB" sz="2200" dirty="0"/>
              <a:t>:</a:t>
            </a:r>
          </a:p>
          <a:p>
            <a:pPr marL="342900" lvl="1" indent="-342900">
              <a:buFont typeface="Arial" panose="020B0604020202020204" pitchFamily="34" charset="0"/>
              <a:buChar char="•"/>
            </a:pPr>
            <a:r>
              <a:rPr lang="mk-MK" sz="2200" b="1" dirty="0"/>
              <a:t>се смета за мошне </a:t>
            </a:r>
            <a:r>
              <a:rPr lang="mk-MK" sz="2200" b="1" dirty="0" err="1"/>
              <a:t>интрузивно</a:t>
            </a:r>
            <a:endParaRPr lang="en-GB" sz="2200" b="1" dirty="0"/>
          </a:p>
          <a:p>
            <a:pPr marL="342900" lvl="1" indent="-342900">
              <a:buFont typeface="Arial" panose="020B0604020202020204" pitchFamily="34" charset="0"/>
              <a:buChar char="•"/>
            </a:pPr>
            <a:r>
              <a:rPr lang="mk-MK" sz="2200" b="1" dirty="0"/>
              <a:t>очекувајте да дадете </a:t>
            </a:r>
            <a:r>
              <a:rPr lang="mk-MK" sz="2200" dirty="0"/>
              <a:t>детални информации во вашето барање во врска со местото што треба да се пребара и како тоа е поврзано со случајот и видот на материјалот што се очекува да биде пронајден и запленет</a:t>
            </a:r>
            <a:endParaRPr lang="en-GB" sz="2200" dirty="0"/>
          </a:p>
          <a:p>
            <a:pPr marL="342900" lvl="1" indent="-342900">
              <a:buFont typeface="Arial" panose="020B0604020202020204" pitchFamily="34" charset="0"/>
              <a:buChar char="•"/>
            </a:pPr>
            <a:r>
              <a:rPr lang="mk-MK" sz="2200" b="1" dirty="0"/>
              <a:t>релевантноста на материјалот </a:t>
            </a:r>
            <a:r>
              <a:rPr lang="mk-MK" sz="2200" dirty="0"/>
              <a:t>за случајот и зошто се очекува да биде на просториите</a:t>
            </a:r>
            <a:endParaRPr lang="en-GB" sz="2200" dirty="0"/>
          </a:p>
          <a:p>
            <a:pPr marL="0" lvl="1"/>
            <a:endParaRPr lang="en-GB" sz="2200" dirty="0"/>
          </a:p>
        </p:txBody>
      </p:sp>
      <p:sp>
        <p:nvSpPr>
          <p:cNvPr id="5" name="Rectangle 4">
            <a:extLst>
              <a:ext uri="{FF2B5EF4-FFF2-40B4-BE49-F238E27FC236}">
                <a16:creationId xmlns:a16="http://schemas.microsoft.com/office/drawing/2014/main" id="{A9C5C6D1-36EB-DA4A-BBD2-32788D58FEDF}"/>
              </a:ext>
            </a:extLst>
          </p:cNvPr>
          <p:cNvSpPr/>
          <p:nvPr/>
        </p:nvSpPr>
        <p:spPr>
          <a:xfrm>
            <a:off x="5049982" y="920135"/>
            <a:ext cx="4005496" cy="4154984"/>
          </a:xfrm>
          <a:prstGeom prst="rect">
            <a:avLst/>
          </a:prstGeom>
        </p:spPr>
        <p:txBody>
          <a:bodyPr wrap="square">
            <a:spAutoFit/>
          </a:bodyPr>
          <a:lstStyle/>
          <a:p>
            <a:pPr marL="342900" lvl="1" indent="-342900">
              <a:buFont typeface="Arial" panose="020B0604020202020204" pitchFamily="34" charset="0"/>
              <a:buChar char="•"/>
            </a:pPr>
            <a:r>
              <a:rPr lang="mk-MK" sz="2200" b="1" dirty="0"/>
              <a:t>во случај на компјутери, паметни телефони и други медиуми за складирање</a:t>
            </a:r>
            <a:r>
              <a:rPr lang="en-GB" sz="2200" dirty="0"/>
              <a:t>, </a:t>
            </a:r>
            <a:r>
              <a:rPr lang="mk-MK" sz="2200" dirty="0"/>
              <a:t>овие уреди секогаш ќе содржат материјал што не е опфатен во налогот за претрес, што е или не е релевантен за барањето</a:t>
            </a:r>
            <a:endParaRPr lang="en-GB" sz="2200" dirty="0"/>
          </a:p>
          <a:p>
            <a:pPr marL="342900" lvl="1" indent="-342900">
              <a:buFont typeface="Arial" panose="020B0604020202020204" pitchFamily="34" charset="0"/>
              <a:buChar char="•"/>
            </a:pPr>
            <a:r>
              <a:rPr lang="mk-MK" sz="2200" b="1" dirty="0"/>
              <a:t>материјалот можеби ќе треба да се оддели</a:t>
            </a:r>
            <a:r>
              <a:rPr lang="en-GB" sz="2200" dirty="0"/>
              <a:t>- </a:t>
            </a:r>
            <a:r>
              <a:rPr lang="mk-MK" sz="2200" dirty="0"/>
              <a:t>потенцијален долг процес</a:t>
            </a:r>
            <a:endParaRPr lang="en-GB" sz="2200" dirty="0"/>
          </a:p>
        </p:txBody>
      </p:sp>
    </p:spTree>
    <p:extLst>
      <p:ext uri="{BB962C8B-B14F-4D97-AF65-F5344CB8AC3E}">
        <p14:creationId xmlns:p14="http://schemas.microsoft.com/office/powerpoint/2010/main" val="3549818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Законски барања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93317078"/>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32937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Законски барања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803672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Размислувања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5393" y="872616"/>
            <a:ext cx="4815987" cy="5940088"/>
          </a:xfrm>
          <a:prstGeom prst="rect">
            <a:avLst/>
          </a:prstGeom>
        </p:spPr>
        <p:txBody>
          <a:bodyPr wrap="square">
            <a:spAutoFit/>
          </a:bodyPr>
          <a:lstStyle/>
          <a:p>
            <a:pPr marL="342900" lvl="1" indent="-342900">
              <a:buFont typeface="Wingdings" pitchFamily="2" charset="2"/>
              <a:buChar char="Ø"/>
            </a:pPr>
            <a:r>
              <a:rPr lang="mk-MK" sz="2000" b="1" dirty="0"/>
              <a:t>Кај страната барател</a:t>
            </a:r>
            <a:r>
              <a:rPr lang="en-GB" sz="2000" dirty="0"/>
              <a:t>:</a:t>
            </a:r>
          </a:p>
          <a:p>
            <a:pPr marL="342900" lvl="1" indent="-342900">
              <a:buFont typeface="Arial" panose="020B0604020202020204" pitchFamily="34" charset="0"/>
              <a:buChar char="•"/>
            </a:pPr>
            <a:r>
              <a:rPr lang="mk-MK" sz="2000" b="1" dirty="0"/>
              <a:t>дали има </a:t>
            </a:r>
            <a:r>
              <a:rPr lang="mk-MK" sz="2000" dirty="0"/>
              <a:t>потреба од ЗПП</a:t>
            </a:r>
            <a:r>
              <a:rPr lang="en-GB" sz="2000" dirty="0"/>
              <a:t>? </a:t>
            </a:r>
          </a:p>
          <a:p>
            <a:pPr marL="342900" lvl="1" indent="-342900">
              <a:buFont typeface="Arial" panose="020B0604020202020204" pitchFamily="34" charset="0"/>
              <a:buChar char="•"/>
            </a:pPr>
            <a:r>
              <a:rPr lang="mk-MK" sz="2000" b="1" dirty="0"/>
              <a:t>што може да се постигне </a:t>
            </a:r>
            <a:r>
              <a:rPr lang="mk-MK" sz="2000" dirty="0"/>
              <a:t>без тоа</a:t>
            </a:r>
            <a:r>
              <a:rPr lang="en-GB" sz="2000" dirty="0"/>
              <a:t>?</a:t>
            </a:r>
          </a:p>
          <a:p>
            <a:pPr marL="342900" lvl="1" indent="-342900">
              <a:buFont typeface="Arial" panose="020B0604020202020204" pitchFamily="34" charset="0"/>
              <a:buChar char="•"/>
            </a:pPr>
            <a:r>
              <a:rPr lang="mk-MK" sz="2000" dirty="0"/>
              <a:t>соработка помеѓу </a:t>
            </a:r>
            <a:r>
              <a:rPr lang="mk-MK" sz="2000" b="1" dirty="0"/>
              <a:t>полициските служби</a:t>
            </a:r>
            <a:r>
              <a:rPr lang="en-GB" sz="2000" dirty="0"/>
              <a:t>?</a:t>
            </a:r>
          </a:p>
          <a:p>
            <a:pPr marL="342900" lvl="1" indent="-342900">
              <a:buFont typeface="Arial" panose="020B0604020202020204" pitchFamily="34" charset="0"/>
              <a:buChar char="•"/>
            </a:pPr>
            <a:r>
              <a:rPr lang="mk-MK" sz="2000" dirty="0"/>
              <a:t>дали е идентификуван релевантниот правен инструмент (ЗПП или судска постапка за случај)</a:t>
            </a:r>
            <a:r>
              <a:rPr lang="en-GB" sz="2000" dirty="0"/>
              <a:t>?</a:t>
            </a:r>
          </a:p>
          <a:p>
            <a:pPr marL="342900" lvl="1" indent="-342900">
              <a:buFont typeface="Arial" panose="020B0604020202020204" pitchFamily="34" charset="0"/>
              <a:buChar char="•"/>
            </a:pPr>
            <a:r>
              <a:rPr lang="mk-MK" sz="2000" b="1" dirty="0"/>
              <a:t>повредливоста на </a:t>
            </a:r>
            <a:r>
              <a:rPr lang="mk-MK" sz="2000" dirty="0"/>
              <a:t>бараните</a:t>
            </a:r>
            <a:r>
              <a:rPr lang="mk-MK" sz="2000" b="1" dirty="0"/>
              <a:t> податоци </a:t>
            </a:r>
            <a:r>
              <a:rPr lang="mk-MK" sz="2000" dirty="0"/>
              <a:t>и одговорноста за ниво уништување</a:t>
            </a:r>
            <a:r>
              <a:rPr lang="en-GB" sz="2000" dirty="0"/>
              <a:t>?</a:t>
            </a:r>
          </a:p>
          <a:p>
            <a:pPr marL="342900" lvl="1" indent="-342900">
              <a:buFont typeface="Arial" panose="020B0604020202020204" pitchFamily="34" charset="0"/>
              <a:buChar char="•"/>
            </a:pPr>
            <a:r>
              <a:rPr lang="mk-MK" sz="2000" b="1" dirty="0"/>
              <a:t>дали има потреба за </a:t>
            </a:r>
            <a:r>
              <a:rPr lang="mk-MK" sz="2000" dirty="0"/>
              <a:t>барање за </a:t>
            </a:r>
            <a:r>
              <a:rPr lang="mk-MK" sz="2000" b="1" dirty="0"/>
              <a:t>експедитивно зачувување </a:t>
            </a:r>
            <a:r>
              <a:rPr lang="mk-MK" sz="2000" dirty="0"/>
              <a:t>и откривање на податоци во очекување на барањето за ЗПП</a:t>
            </a:r>
            <a:r>
              <a:rPr lang="en-GB" sz="2000" dirty="0"/>
              <a:t>?</a:t>
            </a:r>
          </a:p>
          <a:p>
            <a:pPr marL="342900" lvl="1" indent="-342900">
              <a:buFont typeface="Arial" panose="020B0604020202020204" pitchFamily="34" charset="0"/>
              <a:buChar char="•"/>
            </a:pPr>
            <a:r>
              <a:rPr lang="mk-MK" sz="2000" b="1" dirty="0"/>
              <a:t>дали се применува режимот на задржување на податоците кај</a:t>
            </a:r>
            <a:r>
              <a:rPr lang="mk-MK" sz="2000" dirty="0"/>
              <a:t> замолената страна</a:t>
            </a:r>
            <a:r>
              <a:rPr lang="en-GB" sz="2000" dirty="0"/>
              <a:t>?</a:t>
            </a:r>
          </a:p>
        </p:txBody>
      </p:sp>
      <p:sp>
        <p:nvSpPr>
          <p:cNvPr id="5" name="Rectangle 4">
            <a:extLst>
              <a:ext uri="{FF2B5EF4-FFF2-40B4-BE49-F238E27FC236}">
                <a16:creationId xmlns:a16="http://schemas.microsoft.com/office/drawing/2014/main" id="{A9C5C6D1-36EB-DA4A-BBD2-32788D58FEDF}"/>
              </a:ext>
            </a:extLst>
          </p:cNvPr>
          <p:cNvSpPr/>
          <p:nvPr/>
        </p:nvSpPr>
        <p:spPr>
          <a:xfrm>
            <a:off x="4572000" y="920135"/>
            <a:ext cx="4483478" cy="5632311"/>
          </a:xfrm>
          <a:prstGeom prst="rect">
            <a:avLst/>
          </a:prstGeom>
        </p:spPr>
        <p:txBody>
          <a:bodyPr wrap="square">
            <a:spAutoFit/>
          </a:bodyPr>
          <a:lstStyle/>
          <a:p>
            <a:pPr marL="342900" lvl="1" indent="-342900">
              <a:buFont typeface="Arial" panose="020B0604020202020204" pitchFamily="34" charset="0"/>
              <a:buChar char="•"/>
            </a:pPr>
            <a:r>
              <a:rPr lang="mk-MK" sz="2000" b="1" dirty="0"/>
              <a:t>дали релевантните алатки </a:t>
            </a:r>
            <a:r>
              <a:rPr lang="mk-MK" sz="2000" dirty="0"/>
              <a:t>или упатства се земени предвид</a:t>
            </a:r>
            <a:r>
              <a:rPr lang="en-GB" sz="2000" dirty="0"/>
              <a:t>?</a:t>
            </a:r>
          </a:p>
          <a:p>
            <a:pPr marL="342900" lvl="1" indent="-342900">
              <a:buFont typeface="Arial" panose="020B0604020202020204" pitchFamily="34" charset="0"/>
              <a:buChar char="•"/>
            </a:pPr>
            <a:r>
              <a:rPr lang="mk-MK" sz="2000" b="1" dirty="0"/>
              <a:t>дали се очекуваат потреби </a:t>
            </a:r>
            <a:r>
              <a:rPr lang="mk-MK" sz="2000" dirty="0"/>
              <a:t>или барања на замолената страна, особено доколку бараните податоци најверојатно ќе бидат предмет на присилна мерка</a:t>
            </a:r>
            <a:r>
              <a:rPr lang="en-GB" sz="2000" dirty="0"/>
              <a:t>?</a:t>
            </a:r>
          </a:p>
          <a:p>
            <a:pPr marL="342900" lvl="1" indent="-342900">
              <a:buFont typeface="Arial" panose="020B0604020202020204" pitchFamily="34" charset="0"/>
              <a:buChar char="•"/>
            </a:pPr>
            <a:r>
              <a:rPr lang="mk-MK" sz="2000" b="1" dirty="0"/>
              <a:t>дали консултацијата со централниот орган </a:t>
            </a:r>
            <a:r>
              <a:rPr lang="mk-MK" sz="2000" dirty="0"/>
              <a:t>на замолената страна е соодветна за појаснување?</a:t>
            </a:r>
          </a:p>
          <a:p>
            <a:pPr marL="342900" lvl="1" indent="-342900">
              <a:buFont typeface="Arial" panose="020B0604020202020204" pitchFamily="34" charset="0"/>
              <a:buChar char="•"/>
            </a:pPr>
            <a:r>
              <a:rPr lang="mk-MK" sz="2000" b="1" dirty="0"/>
              <a:t>дали има некои посебни постапки </a:t>
            </a:r>
            <a:r>
              <a:rPr lang="mk-MK" sz="2000" dirty="0"/>
              <a:t>што треба да се следат од страна на замолената страна при извршувањето на барањето потребни за да се обезбеди прифатливост на доказите откако ќе се добијат?</a:t>
            </a:r>
            <a:endParaRPr lang="en-GB" sz="2000" dirty="0"/>
          </a:p>
        </p:txBody>
      </p:sp>
    </p:spTree>
    <p:extLst>
      <p:ext uri="{BB962C8B-B14F-4D97-AF65-F5344CB8AC3E}">
        <p14:creationId xmlns:p14="http://schemas.microsoft.com/office/powerpoint/2010/main" val="3939125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Размислувања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799825"/>
            <a:ext cx="4572000" cy="5847755"/>
          </a:xfrm>
          <a:prstGeom prst="rect">
            <a:avLst/>
          </a:prstGeom>
        </p:spPr>
        <p:txBody>
          <a:bodyPr>
            <a:spAutoFit/>
          </a:bodyPr>
          <a:lstStyle/>
          <a:p>
            <a:pPr marL="342900" lvl="1" indent="-342900">
              <a:buFont typeface="Wingdings" pitchFamily="2" charset="2"/>
              <a:buChar char="Ø"/>
            </a:pPr>
            <a:r>
              <a:rPr lang="mk-MK" sz="2200" b="1" dirty="0"/>
              <a:t>Кај замолената страна</a:t>
            </a:r>
            <a:r>
              <a:rPr lang="en-GB" sz="2200" dirty="0"/>
              <a:t>:</a:t>
            </a:r>
          </a:p>
          <a:p>
            <a:pPr marL="342900" lvl="1" indent="-342900">
              <a:buFont typeface="Arial" panose="020B0604020202020204" pitchFamily="34" charset="0"/>
              <a:buChar char="•"/>
            </a:pPr>
            <a:r>
              <a:rPr lang="mk-MK" sz="2200" b="1" dirty="0"/>
              <a:t>идентификувајте ги </a:t>
            </a:r>
            <a:r>
              <a:rPr lang="mk-MK" sz="2200" dirty="0"/>
              <a:t>барањата за </a:t>
            </a:r>
            <a:r>
              <a:rPr lang="mk-MK" sz="2200" b="1" dirty="0"/>
              <a:t>превод </a:t>
            </a:r>
            <a:r>
              <a:rPr lang="mk-MK" sz="2200" dirty="0"/>
              <a:t>на замолената страна</a:t>
            </a:r>
            <a:endParaRPr lang="en-GB" sz="2200" dirty="0"/>
          </a:p>
          <a:p>
            <a:pPr marL="342900" lvl="1" indent="-342900">
              <a:buFont typeface="Arial" panose="020B0604020202020204" pitchFamily="34" charset="0"/>
              <a:buChar char="•"/>
            </a:pPr>
            <a:r>
              <a:rPr lang="mk-MK" sz="2200" b="1" dirty="0"/>
              <a:t>идентификувајте каква било причина </a:t>
            </a:r>
            <a:r>
              <a:rPr lang="mk-MK" sz="2200" dirty="0"/>
              <a:t>за итност истакната во барањето</a:t>
            </a:r>
            <a:endParaRPr lang="en-GB" sz="2200" dirty="0"/>
          </a:p>
          <a:p>
            <a:pPr marL="342900" lvl="1" indent="-342900">
              <a:buFont typeface="Arial" panose="020B0604020202020204" pitchFamily="34" charset="0"/>
              <a:buChar char="•"/>
            </a:pPr>
            <a:r>
              <a:rPr lang="mk-MK" sz="2200" b="1" dirty="0"/>
              <a:t>идентификувајте какви било </a:t>
            </a:r>
            <a:r>
              <a:rPr lang="mk-MK" sz="2200" dirty="0"/>
              <a:t>посебни барања за </a:t>
            </a:r>
            <a:r>
              <a:rPr lang="mk-MK" sz="2200" b="1" dirty="0"/>
              <a:t>доверливост</a:t>
            </a:r>
            <a:endParaRPr lang="en-GB" sz="2200" dirty="0"/>
          </a:p>
          <a:p>
            <a:pPr marL="342900" lvl="1" indent="-342900">
              <a:buFont typeface="Arial" panose="020B0604020202020204" pitchFamily="34" charset="0"/>
              <a:buChar char="•"/>
            </a:pPr>
            <a:r>
              <a:rPr lang="mk-MK" sz="2200" b="1" dirty="0"/>
              <a:t>изберете соодветен преносен </a:t>
            </a:r>
            <a:r>
              <a:rPr lang="mk-MK" sz="2200" dirty="0"/>
              <a:t>канал во зависност од итноста</a:t>
            </a:r>
            <a:endParaRPr lang="en-GB" sz="2200" dirty="0"/>
          </a:p>
          <a:p>
            <a:pPr marL="342900" lvl="1" indent="-342900">
              <a:buFont typeface="Arial" panose="020B0604020202020204" pitchFamily="34" charset="0"/>
              <a:buChar char="•"/>
            </a:pPr>
            <a:r>
              <a:rPr lang="mk-MK" sz="2200" b="1" dirty="0"/>
              <a:t>разјаснете ја достапноста на информациите </a:t>
            </a:r>
            <a:r>
              <a:rPr lang="mk-MK" sz="2200" dirty="0"/>
              <a:t>за постапките во замолената земја откако ќе биде примено барањето</a:t>
            </a:r>
            <a:endParaRPr lang="en-GB" sz="2200" dirty="0"/>
          </a:p>
        </p:txBody>
      </p:sp>
      <p:sp>
        <p:nvSpPr>
          <p:cNvPr id="5" name="Rectangle 4">
            <a:extLst>
              <a:ext uri="{FF2B5EF4-FFF2-40B4-BE49-F238E27FC236}">
                <a16:creationId xmlns:a16="http://schemas.microsoft.com/office/drawing/2014/main" id="{A9C5C6D1-36EB-DA4A-BBD2-32788D58FEDF}"/>
              </a:ext>
            </a:extLst>
          </p:cNvPr>
          <p:cNvSpPr/>
          <p:nvPr/>
        </p:nvSpPr>
        <p:spPr>
          <a:xfrm>
            <a:off x="4572000" y="838774"/>
            <a:ext cx="4572000" cy="4832092"/>
          </a:xfrm>
          <a:prstGeom prst="rect">
            <a:avLst/>
          </a:prstGeom>
        </p:spPr>
        <p:txBody>
          <a:bodyPr>
            <a:spAutoFit/>
          </a:bodyPr>
          <a:lstStyle/>
          <a:p>
            <a:pPr marL="342900" lvl="4" indent="-342900">
              <a:buFont typeface="Arial" panose="020B0604020202020204" pitchFamily="34" charset="0"/>
              <a:buChar char="•"/>
            </a:pPr>
            <a:r>
              <a:rPr lang="mk-MK" sz="2200" b="1" dirty="0"/>
              <a:t>побарајте потврда </a:t>
            </a:r>
            <a:r>
              <a:rPr lang="mk-MK" sz="2200" dirty="0"/>
              <a:t>за прием на барањето и информации за временските рокови за спроведување</a:t>
            </a:r>
            <a:endParaRPr lang="en-GB" sz="2200" dirty="0"/>
          </a:p>
          <a:p>
            <a:pPr marL="342900" lvl="4" indent="-342900">
              <a:buFont typeface="Arial" panose="020B0604020202020204" pitchFamily="34" charset="0"/>
              <a:buChar char="•"/>
            </a:pPr>
            <a:r>
              <a:rPr lang="mk-MK" sz="2200" b="1" dirty="0"/>
              <a:t>побарајте </a:t>
            </a:r>
            <a:r>
              <a:rPr lang="mk-MK" sz="2200" dirty="0"/>
              <a:t>да бидете информирани</a:t>
            </a:r>
            <a:endParaRPr lang="en-GB" sz="2200" dirty="0"/>
          </a:p>
          <a:p>
            <a:pPr marL="342900" lvl="4" indent="-342900">
              <a:buFont typeface="Arial" panose="020B0604020202020204" pitchFamily="34" charset="0"/>
              <a:buChar char="•"/>
            </a:pPr>
            <a:r>
              <a:rPr lang="mk-MK" sz="2200" b="1" dirty="0"/>
              <a:t>откако ќе се оствари контакт, одржувајте го</a:t>
            </a:r>
            <a:r>
              <a:rPr lang="en-GB" sz="2200" b="1" dirty="0"/>
              <a:t>! </a:t>
            </a:r>
          </a:p>
          <a:p>
            <a:pPr marL="342900" lvl="4" indent="-342900">
              <a:buFont typeface="Arial" panose="020B0604020202020204" pitchFamily="34" charset="0"/>
              <a:buChar char="•"/>
            </a:pPr>
            <a:r>
              <a:rPr lang="mk-MK" sz="2200" b="1" dirty="0"/>
              <a:t>забележете ги сите прашања/проблеми </a:t>
            </a:r>
            <a:r>
              <a:rPr lang="mk-MK" sz="2200" dirty="0"/>
              <a:t>во врска со прифатливоста и презентацијата на доказите штом ги добиете</a:t>
            </a:r>
            <a:endParaRPr lang="en-GB" sz="2200" dirty="0"/>
          </a:p>
          <a:p>
            <a:pPr marL="0" lvl="4"/>
            <a:endParaRPr lang="en-GB" sz="2200" dirty="0"/>
          </a:p>
        </p:txBody>
      </p:sp>
    </p:spTree>
    <p:extLst>
      <p:ext uri="{BB962C8B-B14F-4D97-AF65-F5344CB8AC3E}">
        <p14:creationId xmlns:p14="http://schemas.microsoft.com/office/powerpoint/2010/main" val="2858953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Размислувања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72616"/>
            <a:ext cx="4572000" cy="5509200"/>
          </a:xfrm>
          <a:prstGeom prst="rect">
            <a:avLst/>
          </a:prstGeom>
        </p:spPr>
        <p:txBody>
          <a:bodyPr>
            <a:spAutoFit/>
          </a:bodyPr>
          <a:lstStyle/>
          <a:p>
            <a:pPr marL="342900" lvl="1" indent="-342900">
              <a:buFont typeface="Wingdings" pitchFamily="2" charset="2"/>
              <a:buChar char="Ø"/>
            </a:pPr>
            <a:r>
              <a:rPr lang="mk-MK" sz="2200" b="1" dirty="0"/>
              <a:t>На замолената страна</a:t>
            </a:r>
            <a:r>
              <a:rPr lang="en-GB" sz="2200" dirty="0"/>
              <a:t>:</a:t>
            </a:r>
          </a:p>
          <a:p>
            <a:pPr marL="342900" lvl="1" indent="-342900">
              <a:buFont typeface="Arial" panose="020B0604020202020204" pitchFamily="34" charset="0"/>
              <a:buChar char="•"/>
            </a:pPr>
            <a:r>
              <a:rPr lang="mk-MK" sz="2200" b="1" dirty="0"/>
              <a:t>размислете за формулирање и прикажување на упатства </a:t>
            </a:r>
            <a:r>
              <a:rPr lang="mk-MK" sz="2200" dirty="0"/>
              <a:t>во електронска форма на соодветна веб-страница во врска со сите аспекти на постапката за ЗПП</a:t>
            </a:r>
            <a:endParaRPr lang="en-GB" sz="2200" dirty="0"/>
          </a:p>
          <a:p>
            <a:pPr marL="342900" lvl="1" indent="-342900">
              <a:buFont typeface="Arial" panose="020B0604020202020204" pitchFamily="34" charset="0"/>
              <a:buChar char="•"/>
            </a:pPr>
            <a:r>
              <a:rPr lang="mk-MK" sz="2200" b="1" dirty="0"/>
              <a:t>осигурете се дека аранжманите </a:t>
            </a:r>
            <a:r>
              <a:rPr lang="mk-MK" sz="2200" dirty="0"/>
              <a:t>помеѓу централните и извршните органи функционираат со ефикасност</a:t>
            </a:r>
            <a:endParaRPr lang="en-GB" sz="2200" dirty="0"/>
          </a:p>
          <a:p>
            <a:pPr marL="342900" lvl="1" indent="-342900">
              <a:buFont typeface="Arial" panose="020B0604020202020204" pitchFamily="34" charset="0"/>
              <a:buChar char="•"/>
            </a:pPr>
            <a:r>
              <a:rPr lang="mk-MK" sz="2200" b="1" dirty="0"/>
              <a:t>усвојте практика </a:t>
            </a:r>
            <a:r>
              <a:rPr lang="mk-MK" sz="2200" dirty="0"/>
              <a:t>на испраќање потврда за прием на барање до земјата барател </a:t>
            </a:r>
            <a:endParaRPr lang="en-GB" sz="2200" dirty="0"/>
          </a:p>
        </p:txBody>
      </p:sp>
      <p:sp>
        <p:nvSpPr>
          <p:cNvPr id="5" name="Rectangle 4">
            <a:extLst>
              <a:ext uri="{FF2B5EF4-FFF2-40B4-BE49-F238E27FC236}">
                <a16:creationId xmlns:a16="http://schemas.microsoft.com/office/drawing/2014/main" id="{A9C5C6D1-36EB-DA4A-BBD2-32788D58FEDF}"/>
              </a:ext>
            </a:extLst>
          </p:cNvPr>
          <p:cNvSpPr/>
          <p:nvPr/>
        </p:nvSpPr>
        <p:spPr>
          <a:xfrm>
            <a:off x="4572000" y="905777"/>
            <a:ext cx="4572000" cy="4493538"/>
          </a:xfrm>
          <a:prstGeom prst="rect">
            <a:avLst/>
          </a:prstGeom>
        </p:spPr>
        <p:txBody>
          <a:bodyPr>
            <a:spAutoFit/>
          </a:bodyPr>
          <a:lstStyle/>
          <a:p>
            <a:pPr marL="342900" lvl="1" indent="-342900">
              <a:buFont typeface="Arial" panose="020B0604020202020204" pitchFamily="34" charset="0"/>
              <a:buChar char="•"/>
            </a:pPr>
            <a:r>
              <a:rPr lang="mk-MK" sz="2200" b="1" dirty="0"/>
              <a:t>бидете проактивни </a:t>
            </a:r>
            <a:r>
              <a:rPr lang="mk-MK" sz="2200" dirty="0"/>
              <a:t>во врска со дискутирањето на проблемите или недостатоците што произлегуваат во врска со извршување на барањето со земјите баратели</a:t>
            </a:r>
            <a:endParaRPr lang="en-GB" sz="2200" dirty="0"/>
          </a:p>
          <a:p>
            <a:pPr marL="342900" lvl="1" indent="-342900">
              <a:buFont typeface="Arial" panose="020B0604020202020204" pitchFamily="34" charset="0"/>
              <a:buChar char="•"/>
            </a:pPr>
            <a:r>
              <a:rPr lang="mk-MK" sz="2200" b="1" dirty="0"/>
              <a:t>имајте ги на ум сите </a:t>
            </a:r>
            <a:r>
              <a:rPr lang="mk-MK" sz="2200" dirty="0"/>
              <a:t>барања за </a:t>
            </a:r>
            <a:r>
              <a:rPr lang="mk-MK" sz="2200" b="1" dirty="0"/>
              <a:t>доверливост </a:t>
            </a:r>
            <a:r>
              <a:rPr lang="mk-MK" sz="2200" dirty="0"/>
              <a:t>и осигурете се дека тие не се загрозени за време на извршување на барање.</a:t>
            </a:r>
            <a:endParaRPr lang="en-GB" sz="2200" dirty="0"/>
          </a:p>
          <a:p>
            <a:pPr marL="0" lvl="4"/>
            <a:endParaRPr lang="en-GB" sz="2200" dirty="0"/>
          </a:p>
        </p:txBody>
      </p:sp>
    </p:spTree>
    <p:extLst>
      <p:ext uri="{BB962C8B-B14F-4D97-AF65-F5344CB8AC3E}">
        <p14:creationId xmlns:p14="http://schemas.microsoft.com/office/powerpoint/2010/main" val="2005269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Размислувања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02009"/>
            <a:ext cx="4572000" cy="3139321"/>
          </a:xfrm>
          <a:prstGeom prst="rect">
            <a:avLst/>
          </a:prstGeom>
        </p:spPr>
        <p:txBody>
          <a:bodyPr>
            <a:spAutoFit/>
          </a:bodyPr>
          <a:lstStyle/>
          <a:p>
            <a:pPr marL="342900" lvl="1" indent="-342900">
              <a:buFont typeface="Wingdings" pitchFamily="2" charset="2"/>
              <a:buChar char="Ø"/>
            </a:pPr>
            <a:r>
              <a:rPr lang="mk-MK" sz="2200" dirty="0"/>
              <a:t>На крајот, </a:t>
            </a:r>
            <a:r>
              <a:rPr lang="mk-MK" sz="2200" b="1" dirty="0"/>
              <a:t>обете страни на процесот</a:t>
            </a:r>
            <a:r>
              <a:rPr lang="mk-MK" sz="2200" dirty="0"/>
              <a:t> (барател и замолена) </a:t>
            </a:r>
            <a:r>
              <a:rPr lang="mk-MK" sz="2200" b="1" dirty="0"/>
              <a:t>вклучуваат ист персонал </a:t>
            </a:r>
            <a:r>
              <a:rPr lang="mk-MK" sz="2200" dirty="0"/>
              <a:t>(полиција, обвинители, судии и централни органи), иако извршуваат различни улоги во зависност од која страна на процесот се вклучени.</a:t>
            </a:r>
            <a:endParaRPr lang="en-GB" sz="2200" dirty="0"/>
          </a:p>
        </p:txBody>
      </p:sp>
      <p:sp>
        <p:nvSpPr>
          <p:cNvPr id="5" name="Rectangle 4">
            <a:extLst>
              <a:ext uri="{FF2B5EF4-FFF2-40B4-BE49-F238E27FC236}">
                <a16:creationId xmlns:a16="http://schemas.microsoft.com/office/drawing/2014/main" id="{A9C5C6D1-36EB-DA4A-BBD2-32788D58FEDF}"/>
              </a:ext>
            </a:extLst>
          </p:cNvPr>
          <p:cNvSpPr/>
          <p:nvPr/>
        </p:nvSpPr>
        <p:spPr>
          <a:xfrm>
            <a:off x="4613388" y="1102009"/>
            <a:ext cx="4572000" cy="2123658"/>
          </a:xfrm>
          <a:prstGeom prst="rect">
            <a:avLst/>
          </a:prstGeom>
        </p:spPr>
        <p:txBody>
          <a:bodyPr>
            <a:spAutoFit/>
          </a:bodyPr>
          <a:lstStyle/>
          <a:p>
            <a:pPr marL="342900" lvl="1" indent="-342900">
              <a:buFont typeface="Wingdings" pitchFamily="2" charset="2"/>
              <a:buChar char="Ø"/>
            </a:pPr>
            <a:r>
              <a:rPr lang="mk-MK" sz="2200" dirty="0"/>
              <a:t>Затоа, </a:t>
            </a:r>
            <a:r>
              <a:rPr lang="mk-MK" sz="2200" b="1" dirty="0"/>
              <a:t>сите прашања се од заеднички интерес </a:t>
            </a:r>
            <a:r>
              <a:rPr lang="mk-MK" sz="2200" dirty="0"/>
              <a:t>и од </a:t>
            </a:r>
            <a:r>
              <a:rPr lang="mk-MK" sz="2200" b="1" dirty="0"/>
              <a:t>интерес на земјите </a:t>
            </a:r>
            <a:r>
              <a:rPr lang="mk-MK" sz="2200" dirty="0"/>
              <a:t>е двата аспекти на процесот да </a:t>
            </a:r>
            <a:r>
              <a:rPr lang="mk-MK" sz="2200" b="1" dirty="0"/>
              <a:t>работат ефикасно и ефективно</a:t>
            </a:r>
            <a:r>
              <a:rPr lang="mk-MK" sz="2200" dirty="0"/>
              <a:t>.</a:t>
            </a:r>
            <a:endParaRPr lang="en-GB" sz="2200" dirty="0"/>
          </a:p>
        </p:txBody>
      </p:sp>
      <p:pic>
        <p:nvPicPr>
          <p:cNvPr id="5122" name="Picture 2" descr="Preliminary considerations when buying/selling a business, Blog - FJG LLP">
            <a:hlinkClick r:id="rId4"/>
            <a:extLst>
              <a:ext uri="{FF2B5EF4-FFF2-40B4-BE49-F238E27FC236}">
                <a16:creationId xmlns:a16="http://schemas.microsoft.com/office/drawing/2014/main" id="{39D16BAB-1586-49CB-B4E9-6FC8248F6F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2492" y="4126395"/>
            <a:ext cx="3113792" cy="2075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494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Размислувања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1225798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3200" b="1" dirty="0">
                <a:solidFill>
                  <a:schemeClr val="bg1"/>
                </a:solidFill>
              </a:rPr>
              <a:t>Заемна правна помош</a:t>
            </a:r>
            <a:endParaRPr lang="en-GB" sz="3200" b="1" dirty="0">
              <a:solidFill>
                <a:schemeClr val="bg1"/>
              </a:solidFill>
            </a:endParaRPr>
          </a:p>
          <a:p>
            <a:pPr marL="0" indent="0" algn="r">
              <a:buFont typeface="Arial" charset="0"/>
              <a:buNone/>
              <a:defRPr/>
            </a:pPr>
            <a:r>
              <a:rPr lang="mk-MK" sz="3200" b="1" dirty="0">
                <a:solidFill>
                  <a:schemeClr val="bg1"/>
                </a:solidFill>
              </a:rPr>
              <a:t>постапки и пракса</a:t>
            </a:r>
            <a:endParaRPr lang="en-GB" sz="3200" dirty="0"/>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250216"/>
            <a:ext cx="8525021" cy="2357568"/>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Трет дел</a:t>
            </a:r>
            <a:endParaRPr lang="en-GB" sz="3200" b="1" dirty="0">
              <a:ea typeface="ＭＳ Ｐゴシック" charset="0"/>
              <a:cs typeface="ＭＳ Ｐゴシック" charset="0"/>
            </a:endParaRPr>
          </a:p>
          <a:p>
            <a:pPr algn="ctr" eaLnBrk="1" hangingPunct="1">
              <a:lnSpc>
                <a:spcPct val="80000"/>
              </a:lnSpc>
            </a:pPr>
            <a:endParaRPr lang="en-GB" sz="3200" b="1" dirty="0">
              <a:ea typeface="ＭＳ Ｐゴシック" charset="0"/>
            </a:endParaRPr>
          </a:p>
          <a:p>
            <a:pPr algn="ctr"/>
            <a:r>
              <a:rPr lang="ru-RU" sz="3200" b="1" dirty="0"/>
              <a:t>Проценка на Советот на Европа за ЗПП и други одредби, препораки и постојни алатки за поддршка</a:t>
            </a:r>
            <a:endParaRPr lang="en-GB" sz="3200" b="1" dirty="0"/>
          </a:p>
        </p:txBody>
      </p:sp>
    </p:spTree>
    <p:extLst>
      <p:ext uri="{BB962C8B-B14F-4D97-AF65-F5344CB8AC3E}">
        <p14:creationId xmlns:p14="http://schemas.microsoft.com/office/powerpoint/2010/main" val="1834243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3200" b="1" dirty="0"/>
              <a:t>Проценка на Советот на Европа за</a:t>
            </a:r>
          </a:p>
          <a:p>
            <a:pPr algn="r"/>
            <a:r>
              <a:rPr lang="ru-RU" sz="3200" b="1" dirty="0"/>
              <a:t>ЗПП и други одредби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1" y="872616"/>
            <a:ext cx="4836769" cy="5324535"/>
          </a:xfrm>
          <a:prstGeom prst="rect">
            <a:avLst/>
          </a:prstGeom>
        </p:spPr>
        <p:txBody>
          <a:bodyPr wrap="square">
            <a:spAutoFit/>
          </a:bodyPr>
          <a:lstStyle/>
          <a:p>
            <a:pPr marL="342900" lvl="1" indent="-342900">
              <a:buFont typeface="Wingdings" pitchFamily="2" charset="2"/>
              <a:buChar char="Ø"/>
            </a:pPr>
            <a:r>
              <a:rPr lang="mk-MK" sz="2000" b="1" dirty="0"/>
              <a:t>Проценка на </a:t>
            </a:r>
            <a:r>
              <a:rPr lang="en-GB" sz="2000" b="1" dirty="0"/>
              <a:t>T-CY</a:t>
            </a:r>
            <a:r>
              <a:rPr lang="mk-MK" sz="2000" b="1" dirty="0"/>
              <a:t> </a:t>
            </a:r>
            <a:r>
              <a:rPr lang="en-GB" sz="2000" dirty="0"/>
              <a:t>– </a:t>
            </a:r>
            <a:r>
              <a:rPr lang="mk-MK" sz="2000" dirty="0"/>
              <a:t>привремен извештај, декември</a:t>
            </a:r>
            <a:r>
              <a:rPr lang="en-GB" sz="2000" dirty="0"/>
              <a:t> 2014</a:t>
            </a:r>
            <a:r>
              <a:rPr lang="mk-MK" sz="2000" dirty="0"/>
              <a:t> год.</a:t>
            </a:r>
            <a:endParaRPr lang="en-GB" sz="2000" dirty="0"/>
          </a:p>
          <a:p>
            <a:pPr marL="342900" lvl="1" indent="-342900">
              <a:buFont typeface="Wingdings" pitchFamily="2" charset="2"/>
              <a:buChar char="Ø"/>
            </a:pPr>
            <a:endParaRPr lang="en-GB" sz="2000" dirty="0"/>
          </a:p>
          <a:p>
            <a:pPr marL="342900" lvl="1" indent="-342900">
              <a:buFont typeface="Wingdings" pitchFamily="2" charset="2"/>
              <a:buChar char="ü"/>
            </a:pPr>
            <a:r>
              <a:rPr lang="mk-MK" sz="2000" b="1" dirty="0"/>
              <a:t>Главни причини за проценка:</a:t>
            </a:r>
            <a:endParaRPr lang="en-GB" sz="2000" dirty="0"/>
          </a:p>
          <a:p>
            <a:pPr marL="342900" lvl="1" indent="-342900">
              <a:buFont typeface="Arial" panose="020B0604020202020204" pitchFamily="34" charset="0"/>
              <a:buChar char="•"/>
            </a:pPr>
            <a:r>
              <a:rPr lang="mk-MK" sz="2000" dirty="0"/>
              <a:t>признавање на важноста на процесот за ЗПП за соработката во областа на сајбер-криминалот и добивањето на електронски докази </a:t>
            </a:r>
            <a:endParaRPr lang="en-GB" sz="2000" dirty="0"/>
          </a:p>
          <a:p>
            <a:pPr marL="342900" lvl="1" indent="-342900">
              <a:buFont typeface="Arial" panose="020B0604020202020204" pitchFamily="34" charset="0"/>
              <a:buChar char="•"/>
            </a:pPr>
            <a:r>
              <a:rPr lang="mk-MK" sz="2000" b="1" dirty="0"/>
              <a:t>загриженост за </a:t>
            </a:r>
            <a:r>
              <a:rPr lang="mk-MK" sz="2000" dirty="0"/>
              <a:t>ефикасноста на процесот</a:t>
            </a:r>
            <a:endParaRPr lang="en-GB" sz="2000" dirty="0"/>
          </a:p>
          <a:p>
            <a:pPr marL="342900" lvl="1" indent="-342900">
              <a:buFont typeface="Arial" panose="020B0604020202020204" pitchFamily="34" charset="0"/>
              <a:buChar char="•"/>
            </a:pPr>
            <a:r>
              <a:rPr lang="mk-MK" sz="2000" b="1" dirty="0"/>
              <a:t>фокус</a:t>
            </a:r>
            <a:r>
              <a:rPr lang="en-GB" sz="2000" dirty="0"/>
              <a:t>: </a:t>
            </a:r>
            <a:r>
              <a:rPr lang="mk-MK" sz="2000" dirty="0"/>
              <a:t>Член 31 од Конвенцијата за сајбер-криминал (ЗПП што се однесува на складирани компјутерски податоци) и неговата поврзаност со други практично применливи членови (23, 25, 27, 28 и 35)</a:t>
            </a:r>
            <a:endParaRPr lang="en-GB" sz="2000" dirty="0"/>
          </a:p>
        </p:txBody>
      </p:sp>
      <p:sp>
        <p:nvSpPr>
          <p:cNvPr id="5" name="Rectangle 4">
            <a:extLst>
              <a:ext uri="{FF2B5EF4-FFF2-40B4-BE49-F238E27FC236}">
                <a16:creationId xmlns:a16="http://schemas.microsoft.com/office/drawing/2014/main" id="{A9C5C6D1-36EB-DA4A-BBD2-32788D58FEDF}"/>
              </a:ext>
            </a:extLst>
          </p:cNvPr>
          <p:cNvSpPr/>
          <p:nvPr/>
        </p:nvSpPr>
        <p:spPr>
          <a:xfrm>
            <a:off x="4660522" y="894204"/>
            <a:ext cx="4059306" cy="4708981"/>
          </a:xfrm>
          <a:prstGeom prst="rect">
            <a:avLst/>
          </a:prstGeom>
        </p:spPr>
        <p:txBody>
          <a:bodyPr wrap="square">
            <a:spAutoFit/>
          </a:bodyPr>
          <a:lstStyle/>
          <a:p>
            <a:pPr marL="800100" lvl="1" indent="-342900">
              <a:buFont typeface="Wingdings" pitchFamily="2" charset="2"/>
              <a:buChar char="ü"/>
            </a:pPr>
            <a:r>
              <a:rPr lang="mk-MK" sz="2000" b="1" dirty="0"/>
              <a:t>Опсег</a:t>
            </a:r>
            <a:r>
              <a:rPr lang="en-GB" sz="2000" dirty="0"/>
              <a:t>:</a:t>
            </a:r>
          </a:p>
          <a:p>
            <a:pPr marL="800100" lvl="1" indent="-342900">
              <a:buFont typeface="Arial" panose="020B0604020202020204" pitchFamily="34" charset="0"/>
              <a:buChar char="•"/>
            </a:pPr>
            <a:r>
              <a:rPr lang="mk-MK" sz="2000" dirty="0"/>
              <a:t>учествуваат </a:t>
            </a:r>
            <a:r>
              <a:rPr lang="en-GB" sz="2000" b="1" dirty="0"/>
              <a:t>42 </a:t>
            </a:r>
            <a:r>
              <a:rPr lang="mk-MK" sz="2000" b="1" dirty="0"/>
              <a:t>земји</a:t>
            </a:r>
            <a:endParaRPr lang="en-GB" sz="2000" dirty="0"/>
          </a:p>
          <a:p>
            <a:pPr marL="800100" lvl="1" indent="-342900">
              <a:buFont typeface="Arial" panose="020B0604020202020204" pitchFamily="34" charset="0"/>
              <a:buChar char="•"/>
            </a:pPr>
            <a:endParaRPr lang="en-GB" sz="2000" dirty="0"/>
          </a:p>
          <a:p>
            <a:pPr marL="800100" lvl="1" indent="-342900">
              <a:buFont typeface="Arial" panose="020B0604020202020204" pitchFamily="34" charset="0"/>
              <a:buChar char="•"/>
            </a:pPr>
            <a:r>
              <a:rPr lang="mk-MK" sz="2000" b="1" dirty="0"/>
              <a:t>видови на податоци </a:t>
            </a:r>
            <a:r>
              <a:rPr lang="mk-MK" sz="2000" dirty="0"/>
              <a:t>што ги бара ЗПП и зачестеност на барањата за ЗПП</a:t>
            </a:r>
            <a:endParaRPr lang="en-GB" sz="2000" dirty="0"/>
          </a:p>
          <a:p>
            <a:pPr marL="800100" lvl="1" indent="-342900">
              <a:buFont typeface="Arial" panose="020B0604020202020204" pitchFamily="34" charset="0"/>
              <a:buChar char="•"/>
            </a:pPr>
            <a:endParaRPr lang="en-GB" sz="2000" dirty="0"/>
          </a:p>
          <a:p>
            <a:pPr marL="800100" lvl="1" indent="-342900">
              <a:buFont typeface="Arial" panose="020B0604020202020204" pitchFamily="34" charset="0"/>
              <a:buChar char="•"/>
            </a:pPr>
            <a:r>
              <a:rPr lang="mk-MK" sz="2000" dirty="0"/>
              <a:t>потребните </a:t>
            </a:r>
            <a:r>
              <a:rPr lang="mk-MK" sz="2000" b="1" dirty="0"/>
              <a:t>постапки </a:t>
            </a:r>
            <a:r>
              <a:rPr lang="mk-MK" sz="2000" dirty="0"/>
              <a:t>за ЗПП за да се добие пристап до складирани податоци</a:t>
            </a:r>
            <a:endParaRPr lang="en-GB" sz="2000" dirty="0"/>
          </a:p>
          <a:p>
            <a:pPr marL="800100" lvl="1" indent="-342900">
              <a:buFont typeface="Arial" panose="020B0604020202020204" pitchFamily="34" charset="0"/>
              <a:buChar char="•"/>
            </a:pPr>
            <a:endParaRPr lang="en-GB" sz="2000" dirty="0"/>
          </a:p>
          <a:p>
            <a:pPr marL="800100" lvl="1" indent="-342900">
              <a:buFont typeface="Arial" panose="020B0604020202020204" pitchFamily="34" charset="0"/>
              <a:buChar char="•"/>
            </a:pPr>
            <a:r>
              <a:rPr lang="mk-MK" sz="2000" dirty="0"/>
              <a:t>користените </a:t>
            </a:r>
            <a:r>
              <a:rPr lang="mk-MK" sz="2000" b="1" dirty="0"/>
              <a:t>канали </a:t>
            </a:r>
            <a:r>
              <a:rPr lang="mk-MK" sz="2000" dirty="0"/>
              <a:t>и средства за соработка</a:t>
            </a:r>
            <a:r>
              <a:rPr lang="en-GB" sz="2000" dirty="0"/>
              <a:t>.</a:t>
            </a:r>
          </a:p>
        </p:txBody>
      </p:sp>
    </p:spTree>
    <p:extLst>
      <p:ext uri="{BB962C8B-B14F-4D97-AF65-F5344CB8AC3E}">
        <p14:creationId xmlns:p14="http://schemas.microsoft.com/office/powerpoint/2010/main" val="250498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7084"/>
            <a:ext cx="8525021" cy="1668149"/>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Прв дел</a:t>
            </a:r>
            <a:endParaRPr lang="en-GB" sz="3200" b="1" dirty="0">
              <a:ea typeface="ＭＳ Ｐゴシック" charset="0"/>
              <a:cs typeface="ＭＳ Ｐゴシック" charset="0"/>
            </a:endParaRPr>
          </a:p>
          <a:p>
            <a:pPr algn="ctr">
              <a:lnSpc>
                <a:spcPct val="80000"/>
              </a:lnSpc>
            </a:pPr>
            <a:br>
              <a:rPr lang="en-GB" sz="3200" b="1" dirty="0">
                <a:ea typeface="ＭＳ Ｐゴシック" charset="0"/>
                <a:cs typeface="ＭＳ Ｐゴシック" charset="0"/>
              </a:rPr>
            </a:br>
            <a:r>
              <a:rPr lang="ru-RU" sz="3200" b="1" dirty="0"/>
              <a:t>Инструменти за меѓународна соработка, стандарди и комуникациски канали</a:t>
            </a:r>
            <a:endParaRPr lang="en-GB" sz="3200" b="1" dirty="0"/>
          </a:p>
        </p:txBody>
      </p:sp>
    </p:spTree>
    <p:extLst>
      <p:ext uri="{BB962C8B-B14F-4D97-AF65-F5344CB8AC3E}">
        <p14:creationId xmlns:p14="http://schemas.microsoft.com/office/powerpoint/2010/main" val="2745530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3200" b="1" dirty="0"/>
              <a:t>Проценка на Советот на Европа за</a:t>
            </a:r>
          </a:p>
          <a:p>
            <a:pPr algn="r"/>
            <a:r>
              <a:rPr lang="ru-RU" sz="3200" b="1" dirty="0"/>
              <a:t>ЗПП и други одредби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72616"/>
            <a:ext cx="4934606" cy="5509200"/>
          </a:xfrm>
          <a:prstGeom prst="rect">
            <a:avLst/>
          </a:prstGeom>
        </p:spPr>
        <p:txBody>
          <a:bodyPr wrap="square">
            <a:spAutoFit/>
          </a:bodyPr>
          <a:lstStyle/>
          <a:p>
            <a:pPr marL="342900" lvl="1" indent="-342900">
              <a:buFont typeface="Wingdings" pitchFamily="2" charset="2"/>
              <a:buChar char="Ø"/>
            </a:pPr>
            <a:r>
              <a:rPr lang="mk-MK" sz="2200" b="1" dirty="0"/>
              <a:t>Видови на податоци што ги бара ЗПП</a:t>
            </a:r>
            <a:r>
              <a:rPr lang="en-GB" sz="2200" dirty="0"/>
              <a:t>:</a:t>
            </a:r>
          </a:p>
          <a:p>
            <a:pPr marL="342900" lvl="1" indent="-342900">
              <a:buFont typeface="Wingdings" pitchFamily="2" charset="2"/>
              <a:buChar char="Ø"/>
            </a:pPr>
            <a:endParaRPr lang="en-GB" sz="2200" dirty="0"/>
          </a:p>
          <a:p>
            <a:pPr marL="342900" lvl="1" indent="-342900">
              <a:buFont typeface="Arial" panose="020B0604020202020204" pitchFamily="34" charset="0"/>
              <a:buChar char="•"/>
            </a:pPr>
            <a:r>
              <a:rPr lang="mk-MK" sz="2200" b="1" dirty="0"/>
              <a:t>главно </a:t>
            </a:r>
            <a:r>
              <a:rPr lang="mk-MK" sz="2200" dirty="0"/>
              <a:t>информации за </a:t>
            </a:r>
            <a:r>
              <a:rPr lang="mk-MK" sz="2200" b="1" dirty="0"/>
              <a:t>претплатници</a:t>
            </a:r>
            <a:endParaRPr lang="en-GB" sz="2200" dirty="0"/>
          </a:p>
          <a:p>
            <a:pPr marL="342900" lvl="1" indent="-342900">
              <a:buFont typeface="Arial" panose="020B0604020202020204" pitchFamily="34" charset="0"/>
              <a:buChar char="•"/>
            </a:pPr>
            <a:r>
              <a:rPr lang="mk-MK" sz="2200" b="1" dirty="0"/>
              <a:t>поретки барања </a:t>
            </a:r>
            <a:r>
              <a:rPr lang="mk-MK" sz="2200" dirty="0"/>
              <a:t>за податочен сообраќај (податоци за самиот сообраќај/пренос на податоци)</a:t>
            </a:r>
            <a:endParaRPr lang="en-GB" sz="2200" dirty="0"/>
          </a:p>
          <a:p>
            <a:pPr marL="342900" lvl="1" indent="-342900">
              <a:buFont typeface="Arial" panose="020B0604020202020204" pitchFamily="34" charset="0"/>
              <a:buChar char="•"/>
            </a:pPr>
            <a:r>
              <a:rPr lang="mk-MK" sz="2200" dirty="0" err="1"/>
              <a:t>содржинските</a:t>
            </a:r>
            <a:r>
              <a:rPr lang="mk-MK" sz="2200" dirty="0"/>
              <a:t> податоци се </a:t>
            </a:r>
            <a:r>
              <a:rPr lang="mk-MK" sz="2200" b="1" dirty="0"/>
              <a:t>најмалку баран </a:t>
            </a:r>
            <a:r>
              <a:rPr lang="mk-MK" sz="2200" dirty="0"/>
              <a:t>вид на податоци</a:t>
            </a:r>
            <a:endParaRPr lang="en-GB" sz="2200" dirty="0"/>
          </a:p>
          <a:p>
            <a:pPr marL="342900" lvl="1" indent="-342900">
              <a:buFont typeface="Arial" panose="020B0604020202020204" pitchFamily="34" charset="0"/>
              <a:buChar char="•"/>
            </a:pPr>
            <a:r>
              <a:rPr lang="mk-MK" sz="2200" b="1" dirty="0"/>
              <a:t>значителен дел </a:t>
            </a:r>
            <a:r>
              <a:rPr lang="mk-MK" sz="2200" dirty="0"/>
              <a:t>од пријавените барања во врска со кривични дела за измама, некои во врска со дела на насилство и други во врска со кривични дела против компјутерски системи</a:t>
            </a:r>
            <a:endParaRPr lang="en-GB" sz="2200" dirty="0"/>
          </a:p>
        </p:txBody>
      </p:sp>
      <p:pic>
        <p:nvPicPr>
          <p:cNvPr id="6" name="Picture 5" descr="A screenshot of a cell phone&#10;&#10;Description automatically generated">
            <a:extLst>
              <a:ext uri="{FF2B5EF4-FFF2-40B4-BE49-F238E27FC236}">
                <a16:creationId xmlns:a16="http://schemas.microsoft.com/office/drawing/2014/main" id="{5D2F7B93-1B01-4699-A7B2-CFA5A6237719}"/>
              </a:ext>
            </a:extLst>
          </p:cNvPr>
          <p:cNvPicPr>
            <a:picLocks noChangeAspect="1"/>
          </p:cNvPicPr>
          <p:nvPr/>
        </p:nvPicPr>
        <p:blipFill>
          <a:blip r:embed="rId4"/>
          <a:stretch>
            <a:fillRect/>
          </a:stretch>
        </p:blipFill>
        <p:spPr>
          <a:xfrm>
            <a:off x="5161234" y="2230893"/>
            <a:ext cx="3616214" cy="2698252"/>
          </a:xfrm>
          <a:prstGeom prst="rect">
            <a:avLst/>
          </a:prstGeom>
        </p:spPr>
      </p:pic>
    </p:spTree>
    <p:extLst>
      <p:ext uri="{BB962C8B-B14F-4D97-AF65-F5344CB8AC3E}">
        <p14:creationId xmlns:p14="http://schemas.microsoft.com/office/powerpoint/2010/main" val="1259827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3200" b="1" dirty="0"/>
              <a:t>Проценка на Советот на Европа за</a:t>
            </a:r>
          </a:p>
          <a:p>
            <a:pPr algn="r"/>
            <a:r>
              <a:rPr lang="ru-RU" sz="3200" b="1" dirty="0"/>
              <a:t>ЗПП и други одредби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1" y="872616"/>
            <a:ext cx="5154759" cy="5170646"/>
          </a:xfrm>
          <a:prstGeom prst="rect">
            <a:avLst/>
          </a:prstGeom>
        </p:spPr>
        <p:txBody>
          <a:bodyPr wrap="square">
            <a:spAutoFit/>
          </a:bodyPr>
          <a:lstStyle/>
          <a:p>
            <a:pPr marL="342900" lvl="1" indent="-342900">
              <a:buFont typeface="Wingdings" pitchFamily="2" charset="2"/>
              <a:buChar char="Ø"/>
            </a:pPr>
            <a:r>
              <a:rPr lang="mk-MK" sz="2200" b="1" dirty="0"/>
              <a:t>Зачестеност на барањата</a:t>
            </a:r>
            <a:r>
              <a:rPr lang="en-GB" sz="2200" dirty="0"/>
              <a:t>:</a:t>
            </a:r>
          </a:p>
          <a:p>
            <a:pPr marL="342900" lvl="1" indent="-342900">
              <a:buFont typeface="Arial" panose="020B0604020202020204" pitchFamily="34" charset="0"/>
              <a:buChar char="•"/>
            </a:pPr>
            <a:r>
              <a:rPr lang="mk-MK" sz="2200" b="1" dirty="0"/>
              <a:t>тешко е да се одреди </a:t>
            </a:r>
            <a:r>
              <a:rPr lang="mk-MK" sz="2200" dirty="0"/>
              <a:t>поради употреба на директен пренос што ги минува централните органи</a:t>
            </a:r>
            <a:endParaRPr lang="en-GB" sz="2200" dirty="0"/>
          </a:p>
          <a:p>
            <a:pPr marL="342900" lvl="1" indent="-342900">
              <a:buFont typeface="Arial" panose="020B0604020202020204" pitchFamily="34" charset="0"/>
              <a:buChar char="•"/>
            </a:pPr>
            <a:r>
              <a:rPr lang="mk-MK" sz="2200" b="1" dirty="0"/>
              <a:t>општ недостаток на статистички информации</a:t>
            </a:r>
            <a:endParaRPr lang="en-GB" sz="2200" b="1" dirty="0"/>
          </a:p>
          <a:p>
            <a:pPr marL="342900" lvl="1" indent="-342900">
              <a:buFont typeface="Arial" panose="020B0604020202020204" pitchFamily="34" charset="0"/>
              <a:buChar char="•"/>
            </a:pPr>
            <a:r>
              <a:rPr lang="mk-MK" sz="2200" dirty="0"/>
              <a:t>не се одржуваат </a:t>
            </a:r>
            <a:r>
              <a:rPr lang="mk-MK" sz="2200" b="1" dirty="0"/>
              <a:t>одделни статистички информации </a:t>
            </a:r>
            <a:r>
              <a:rPr lang="mk-MK" sz="2200" dirty="0"/>
              <a:t>за барања за електронски докази</a:t>
            </a:r>
            <a:endParaRPr lang="en-GB" sz="2200" dirty="0"/>
          </a:p>
          <a:p>
            <a:pPr marL="342900" lvl="1" indent="-342900">
              <a:buFont typeface="Arial" panose="020B0604020202020204" pitchFamily="34" charset="0"/>
              <a:buChar char="•"/>
            </a:pPr>
            <a:r>
              <a:rPr lang="mk-MK" sz="2200" dirty="0"/>
              <a:t>беше откриено дека </a:t>
            </a:r>
            <a:r>
              <a:rPr lang="mk-MK" sz="2200" b="1" dirty="0"/>
              <a:t>соработката помеѓу полициите </a:t>
            </a:r>
            <a:r>
              <a:rPr lang="mk-MK" sz="2200" dirty="0"/>
              <a:t>е почеста од ЗПП, но има за цел размена на разузнавачки информации и информации што често не можат да се користат како доказ</a:t>
            </a:r>
            <a:endParaRPr lang="en-GB" sz="2200" dirty="0"/>
          </a:p>
        </p:txBody>
      </p:sp>
      <p:sp>
        <p:nvSpPr>
          <p:cNvPr id="5" name="Rectangle 4">
            <a:extLst>
              <a:ext uri="{FF2B5EF4-FFF2-40B4-BE49-F238E27FC236}">
                <a16:creationId xmlns:a16="http://schemas.microsoft.com/office/drawing/2014/main" id="{9BC0AC26-B661-4C44-9929-EFA7A51EF334}"/>
              </a:ext>
            </a:extLst>
          </p:cNvPr>
          <p:cNvSpPr/>
          <p:nvPr/>
        </p:nvSpPr>
        <p:spPr>
          <a:xfrm>
            <a:off x="5243280" y="865621"/>
            <a:ext cx="3950668" cy="2123658"/>
          </a:xfrm>
          <a:prstGeom prst="rect">
            <a:avLst/>
          </a:prstGeom>
        </p:spPr>
        <p:txBody>
          <a:bodyPr wrap="square">
            <a:spAutoFit/>
          </a:bodyPr>
          <a:lstStyle/>
          <a:p>
            <a:pPr marL="342900" lvl="1" indent="-342900">
              <a:buFont typeface="Arial" panose="020B0604020202020204" pitchFamily="34" charset="0"/>
              <a:buChar char="•"/>
            </a:pPr>
            <a:r>
              <a:rPr lang="mk-MK" sz="2200" b="1" dirty="0"/>
              <a:t>информациите </a:t>
            </a:r>
            <a:r>
              <a:rPr lang="mk-MK" sz="2200" dirty="0"/>
              <a:t>(податочен сообраќај, содржински податоци)</a:t>
            </a:r>
            <a:r>
              <a:rPr lang="mk-MK" sz="2200" b="1" dirty="0"/>
              <a:t> бараат употреба на присилни овластувања </a:t>
            </a:r>
            <a:r>
              <a:rPr lang="mk-MK" sz="2200" dirty="0"/>
              <a:t>на домашно ниво</a:t>
            </a:r>
            <a:endParaRPr lang="en-GB" sz="2200" dirty="0"/>
          </a:p>
        </p:txBody>
      </p:sp>
      <p:pic>
        <p:nvPicPr>
          <p:cNvPr id="4098" name="Picture 2" descr="Assessment">
            <a:hlinkClick r:id="rId4"/>
            <a:extLst>
              <a:ext uri="{FF2B5EF4-FFF2-40B4-BE49-F238E27FC236}">
                <a16:creationId xmlns:a16="http://schemas.microsoft.com/office/drawing/2014/main" id="{1C713E03-C3D5-4836-945E-804E08C9FB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2953" y="3660100"/>
            <a:ext cx="2161714" cy="223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823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3200" b="1" dirty="0"/>
              <a:t>Проценка на Советот на Европа за</a:t>
            </a:r>
          </a:p>
          <a:p>
            <a:pPr algn="r"/>
            <a:r>
              <a:rPr lang="ru-RU" sz="3200" b="1" dirty="0"/>
              <a:t>ЗПП и други одредби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72616"/>
            <a:ext cx="4572000" cy="5940088"/>
          </a:xfrm>
          <a:prstGeom prst="rect">
            <a:avLst/>
          </a:prstGeom>
        </p:spPr>
        <p:txBody>
          <a:bodyPr>
            <a:spAutoFit/>
          </a:bodyPr>
          <a:lstStyle/>
          <a:p>
            <a:pPr marL="342900" lvl="1" indent="-342900" algn="just">
              <a:buFont typeface="Wingdings" pitchFamily="2" charset="2"/>
              <a:buChar char="Ø"/>
            </a:pPr>
            <a:r>
              <a:rPr lang="mk-MK" sz="2000" b="1" dirty="0"/>
              <a:t>Директна соработка со даватели на интернет услуги во странски судски надлежности</a:t>
            </a:r>
            <a:r>
              <a:rPr lang="en-GB" sz="2000" dirty="0"/>
              <a:t>:</a:t>
            </a:r>
          </a:p>
          <a:p>
            <a:pPr marL="342900" lvl="1" indent="-342900" algn="just">
              <a:buFont typeface="Wingdings" pitchFamily="2" charset="2"/>
              <a:buChar char="Ø"/>
            </a:pPr>
            <a:endParaRPr lang="en-GB" sz="2000" dirty="0"/>
          </a:p>
          <a:p>
            <a:pPr marL="342900" lvl="1" indent="-342900" algn="just">
              <a:buFont typeface="Arial" panose="020B0604020202020204" pitchFamily="34" charset="0"/>
              <a:buChar char="•"/>
            </a:pPr>
            <a:r>
              <a:rPr lang="mk-MK" sz="2000" b="1" dirty="0"/>
              <a:t>праксата е широко распространета </a:t>
            </a:r>
            <a:r>
              <a:rPr lang="mk-MK" sz="2000" dirty="0"/>
              <a:t>меѓу земјите</a:t>
            </a:r>
            <a:endParaRPr lang="en-GB" sz="2000" dirty="0"/>
          </a:p>
          <a:p>
            <a:pPr marL="342900" lvl="1" indent="-342900" algn="just">
              <a:buFont typeface="Arial" panose="020B0604020202020204" pitchFamily="34" charset="0"/>
              <a:buChar char="•"/>
            </a:pPr>
            <a:endParaRPr lang="en-GB" sz="2000" dirty="0"/>
          </a:p>
          <a:p>
            <a:pPr marL="342900" lvl="1" indent="-342900" algn="just">
              <a:buFont typeface="Arial" panose="020B0604020202020204" pitchFamily="34" charset="0"/>
              <a:buChar char="•"/>
            </a:pPr>
            <a:r>
              <a:rPr lang="mk-MK" sz="2000" dirty="0"/>
              <a:t>искуството на земјите е дека </a:t>
            </a:r>
            <a:r>
              <a:rPr lang="mk-MK" sz="2000" b="1" dirty="0"/>
              <a:t>давателите на интернет услуги реагираат позитивно </a:t>
            </a:r>
            <a:r>
              <a:rPr lang="mk-MK" sz="2000" dirty="0"/>
              <a:t>(давателите на услуги во САД откриваат податоци за претплатници и преносни податоци) во зависност од одредените услови што треба да се исполнат, вклучувајќи и „законитоста“ на барањето</a:t>
            </a:r>
            <a:endParaRPr lang="en-GB" sz="2000" dirty="0"/>
          </a:p>
          <a:p>
            <a:pPr marL="342900" lvl="1" indent="-342900" algn="just">
              <a:buFont typeface="Arial" panose="020B0604020202020204" pitchFamily="34" charset="0"/>
              <a:buChar char="•"/>
            </a:pPr>
            <a:endParaRPr lang="en-GB" sz="2000" dirty="0"/>
          </a:p>
        </p:txBody>
      </p:sp>
      <p:sp>
        <p:nvSpPr>
          <p:cNvPr id="12" name="TextBox 11">
            <a:extLst>
              <a:ext uri="{FF2B5EF4-FFF2-40B4-BE49-F238E27FC236}">
                <a16:creationId xmlns:a16="http://schemas.microsoft.com/office/drawing/2014/main" id="{89D5A201-F458-4F49-ABC8-E34AFF238B91}"/>
              </a:ext>
            </a:extLst>
          </p:cNvPr>
          <p:cNvSpPr txBox="1"/>
          <p:nvPr/>
        </p:nvSpPr>
        <p:spPr>
          <a:xfrm>
            <a:off x="4880211" y="894204"/>
            <a:ext cx="4044099" cy="2246769"/>
          </a:xfrm>
          <a:prstGeom prst="rect">
            <a:avLst/>
          </a:prstGeom>
          <a:noFill/>
        </p:spPr>
        <p:txBody>
          <a:bodyPr wrap="square">
            <a:spAutoFit/>
          </a:bodyPr>
          <a:lstStyle/>
          <a:p>
            <a:pPr marL="342900" lvl="1" indent="-342900" algn="just">
              <a:buFont typeface="Arial" panose="020B0604020202020204" pitchFamily="34" charset="0"/>
              <a:buChar char="•"/>
            </a:pPr>
            <a:r>
              <a:rPr lang="mk-MK" sz="2000" b="1" dirty="0"/>
              <a:t>некои даватели на интернет услуги имаат постапки </a:t>
            </a:r>
            <a:r>
              <a:rPr lang="mk-MK" sz="2000" dirty="0"/>
              <a:t>за да одговорат на итни барања, но понекогаш таквите информации не можат да се користат како доказ.</a:t>
            </a:r>
            <a:endParaRPr lang="en-GB" sz="2000" dirty="0"/>
          </a:p>
        </p:txBody>
      </p:sp>
      <p:pic>
        <p:nvPicPr>
          <p:cNvPr id="7170" name="Picture 2" descr="Baghdad Telecom, Internet Service Provider in Iraq, Iraqi ISP">
            <a:hlinkClick r:id="rId4"/>
            <a:extLst>
              <a:ext uri="{FF2B5EF4-FFF2-40B4-BE49-F238E27FC236}">
                <a16:creationId xmlns:a16="http://schemas.microsoft.com/office/drawing/2014/main" id="{A75A804F-6F56-4D5A-BCCD-AE94F3EF0D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2748" y="4433531"/>
            <a:ext cx="331470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9924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3200" b="1" dirty="0"/>
              <a:t>Проценка на Советот на Европа за</a:t>
            </a:r>
          </a:p>
          <a:p>
            <a:pPr algn="r"/>
            <a:r>
              <a:rPr lang="ru-RU" sz="3200" b="1" dirty="0"/>
              <a:t>ЗПП и други одредби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3758772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Препораки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72616"/>
            <a:ext cx="4572000" cy="5632311"/>
          </a:xfrm>
          <a:prstGeom prst="rect">
            <a:avLst/>
          </a:prstGeom>
        </p:spPr>
        <p:txBody>
          <a:bodyPr>
            <a:spAutoFit/>
          </a:bodyPr>
          <a:lstStyle/>
          <a:p>
            <a:pPr marL="342900" lvl="1" indent="-342900">
              <a:buFont typeface="Wingdings" pitchFamily="2" charset="2"/>
              <a:buChar char="Ø"/>
            </a:pPr>
            <a:r>
              <a:rPr lang="mk-MK" sz="2000" b="1" dirty="0"/>
              <a:t>Важни препораки на домашно ниво</a:t>
            </a:r>
            <a:r>
              <a:rPr lang="en-GB" sz="2000" dirty="0"/>
              <a:t>:</a:t>
            </a:r>
          </a:p>
          <a:p>
            <a:pPr marL="342900" lvl="1" indent="-342900">
              <a:buFont typeface="Arial" panose="020B0604020202020204" pitchFamily="34" charset="0"/>
              <a:buChar char="•"/>
            </a:pPr>
            <a:r>
              <a:rPr lang="mk-MK" sz="2000" b="1" dirty="0"/>
              <a:t>целосно спроведување на Конвенцијата од Будимпешта</a:t>
            </a:r>
            <a:endParaRPr lang="en-GB" sz="2000" b="1" dirty="0"/>
          </a:p>
          <a:p>
            <a:pPr marL="342900" lvl="1" indent="-342900" algn="just">
              <a:buFont typeface="Arial" panose="020B0604020202020204" pitchFamily="34" charset="0"/>
              <a:buChar char="•"/>
            </a:pPr>
            <a:r>
              <a:rPr lang="mk-MK" sz="2000" b="1" dirty="0"/>
              <a:t>чува</a:t>
            </a:r>
            <a:r>
              <a:rPr lang="mk-MK" sz="2000" b="1" dirty="0">
                <a:effectLst/>
                <a:latin typeface="Arial" panose="020B0604020202020204" pitchFamily="34" charset="0"/>
              </a:rPr>
              <a:t>ње статистички податоци </a:t>
            </a:r>
            <a:r>
              <a:rPr lang="mk-MK" sz="2000" dirty="0">
                <a:effectLst/>
                <a:latin typeface="Arial" panose="020B0604020202020204" pitchFamily="34" charset="0"/>
              </a:rPr>
              <a:t>или воспоставување на други механизми за следење на ефикасноста на заемната правна помош</a:t>
            </a:r>
            <a:endParaRPr lang="en-GB" sz="2000" dirty="0">
              <a:effectLst/>
              <a:latin typeface="Arial" panose="020B0604020202020204" pitchFamily="34" charset="0"/>
            </a:endParaRPr>
          </a:p>
          <a:p>
            <a:pPr marL="342900" lvl="1" indent="-342900" algn="just">
              <a:buFont typeface="Arial" panose="020B0604020202020204" pitchFamily="34" charset="0"/>
              <a:buChar char="•"/>
            </a:pPr>
            <a:r>
              <a:rPr lang="mk-MK" sz="2000" b="1" dirty="0"/>
              <a:t>доделување на повеќе технолошки писмен персонал </a:t>
            </a:r>
            <a:r>
              <a:rPr lang="mk-MK" sz="2000" dirty="0"/>
              <a:t>за заемна правна помош, не само на централно ниво, туку и на ниво на институциите одговорни за спроведување на барањата</a:t>
            </a:r>
            <a:endParaRPr lang="en-GB" sz="2000" dirty="0">
              <a:effectLst/>
            </a:endParaRPr>
          </a:p>
          <a:p>
            <a:pPr marL="342900" lvl="1" indent="-342900" algn="just">
              <a:buFont typeface="Arial" panose="020B0604020202020204" pitchFamily="34" charset="0"/>
              <a:buChar char="•"/>
            </a:pPr>
            <a:r>
              <a:rPr lang="mk-MK" sz="2000" dirty="0">
                <a:effectLst/>
                <a:latin typeface="Arial" panose="020B0604020202020204" pitchFamily="34" charset="0"/>
              </a:rPr>
              <a:t>подобра обука заради подобрување на заемната правна помош</a:t>
            </a:r>
            <a:endParaRPr lang="en-GB" sz="2000" b="1" dirty="0"/>
          </a:p>
        </p:txBody>
      </p:sp>
      <p:sp>
        <p:nvSpPr>
          <p:cNvPr id="16" name="TextBox 15">
            <a:extLst>
              <a:ext uri="{FF2B5EF4-FFF2-40B4-BE49-F238E27FC236}">
                <a16:creationId xmlns:a16="http://schemas.microsoft.com/office/drawing/2014/main" id="{E6C59546-15D6-4230-B91A-9A42D8A8443D}"/>
              </a:ext>
            </a:extLst>
          </p:cNvPr>
          <p:cNvSpPr txBox="1"/>
          <p:nvPr/>
        </p:nvSpPr>
        <p:spPr>
          <a:xfrm>
            <a:off x="4984422" y="894204"/>
            <a:ext cx="4038034" cy="5324535"/>
          </a:xfrm>
          <a:prstGeom prst="rect">
            <a:avLst/>
          </a:prstGeom>
          <a:noFill/>
        </p:spPr>
        <p:txBody>
          <a:bodyPr wrap="square">
            <a:spAutoFit/>
          </a:bodyPr>
          <a:lstStyle/>
          <a:p>
            <a:pPr marL="285750" indent="-285750" algn="just">
              <a:buFont typeface="Arial" panose="020B0604020202020204" pitchFamily="34" charset="0"/>
              <a:buChar char="•"/>
            </a:pPr>
            <a:r>
              <a:rPr lang="mk-MK" sz="2000" b="1" dirty="0"/>
              <a:t>зајакнување на улогата на 24/7 контакт точките </a:t>
            </a:r>
            <a:r>
              <a:rPr lang="mk-MK" sz="2000" dirty="0"/>
              <a:t>во согласност со член 35 од Конвенцијата од Будимпешта</a:t>
            </a:r>
            <a:endParaRPr lang="en-GB" sz="2000" dirty="0">
              <a:effectLst/>
            </a:endParaRPr>
          </a:p>
          <a:p>
            <a:pPr marL="285750" indent="-285750" algn="just">
              <a:buFont typeface="Arial" panose="020B0604020202020204" pitchFamily="34" charset="0"/>
              <a:buChar char="•"/>
            </a:pPr>
            <a:r>
              <a:rPr lang="mk-MK" sz="2000" b="1" dirty="0">
                <a:effectLst/>
                <a:latin typeface="Arial" panose="020B0604020202020204" pitchFamily="34" charset="0"/>
              </a:rPr>
              <a:t>рационализирање на постапките и намалување на бројот на чекори </a:t>
            </a:r>
            <a:r>
              <a:rPr lang="mk-MK" sz="2000" dirty="0">
                <a:effectLst/>
                <a:latin typeface="Arial" panose="020B0604020202020204" pitchFamily="34" charset="0"/>
              </a:rPr>
              <a:t>потребни за барања за заемна помош на домашно ниво</a:t>
            </a:r>
            <a:endParaRPr lang="en-GB" sz="2000" dirty="0">
              <a:effectLst/>
              <a:latin typeface="Arial" panose="020B0604020202020204" pitchFamily="34" charset="0"/>
            </a:endParaRPr>
          </a:p>
          <a:p>
            <a:pPr marL="285750" indent="-285750" algn="just">
              <a:buFont typeface="Arial" panose="020B0604020202020204" pitchFamily="34" charset="0"/>
              <a:buChar char="•"/>
            </a:pPr>
            <a:r>
              <a:rPr lang="mk-MK" sz="2000" b="1" dirty="0">
                <a:effectLst/>
                <a:latin typeface="Arial" panose="020B0604020202020204" pitchFamily="34" charset="0"/>
              </a:rPr>
              <a:t>воспоставување на итни постапки </a:t>
            </a:r>
            <a:r>
              <a:rPr lang="mk-MK" sz="2000" dirty="0">
                <a:effectLst/>
                <a:latin typeface="Arial" panose="020B0604020202020204" pitchFamily="34" charset="0"/>
              </a:rPr>
              <a:t>за барања поврзани со ризици по живот и слични околности</a:t>
            </a:r>
            <a:endParaRPr lang="en-GB" sz="2000" dirty="0">
              <a:effectLst/>
              <a:latin typeface="Arial" panose="020B0604020202020204" pitchFamily="34" charset="0"/>
            </a:endParaRPr>
          </a:p>
          <a:p>
            <a:pPr marL="285750" indent="-285750" algn="just">
              <a:buFont typeface="Arial" panose="020B0604020202020204" pitchFamily="34" charset="0"/>
              <a:buChar char="•"/>
            </a:pPr>
            <a:endParaRPr lang="en-GB" sz="2000" dirty="0">
              <a:effectLst/>
              <a:latin typeface="Arial" panose="020B0604020202020204" pitchFamily="34" charset="0"/>
            </a:endParaRPr>
          </a:p>
          <a:p>
            <a:pPr marL="285750" indent="-285750" algn="just">
              <a:buFont typeface="Arial" panose="020B0604020202020204" pitchFamily="34" charset="0"/>
              <a:buChar char="•"/>
            </a:pPr>
            <a:endParaRPr lang="en-GB" sz="2000" dirty="0">
              <a:effectLst/>
              <a:latin typeface="Arial" panose="020B0604020202020204" pitchFamily="34" charset="0"/>
            </a:endParaRPr>
          </a:p>
          <a:p>
            <a:pPr marL="285750" indent="-285750" algn="just">
              <a:buFont typeface="Arial" panose="020B0604020202020204" pitchFamily="34" charset="0"/>
              <a:buChar char="•"/>
            </a:pPr>
            <a:endParaRPr lang="en-GB" sz="2000" dirty="0"/>
          </a:p>
        </p:txBody>
      </p:sp>
    </p:spTree>
    <p:extLst>
      <p:ext uri="{BB962C8B-B14F-4D97-AF65-F5344CB8AC3E}">
        <p14:creationId xmlns:p14="http://schemas.microsoft.com/office/powerpoint/2010/main" val="1134961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Препораки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79108"/>
            <a:ext cx="4572000" cy="5324535"/>
          </a:xfrm>
          <a:prstGeom prst="rect">
            <a:avLst/>
          </a:prstGeom>
        </p:spPr>
        <p:txBody>
          <a:bodyPr>
            <a:spAutoFit/>
          </a:bodyPr>
          <a:lstStyle/>
          <a:p>
            <a:pPr marL="342900" lvl="1" indent="-342900">
              <a:buFont typeface="Wingdings" pitchFamily="2" charset="2"/>
              <a:buChar char="Ø"/>
            </a:pPr>
            <a:r>
              <a:rPr lang="mk-MK" sz="2000" b="1" dirty="0"/>
              <a:t>Важни препораки на домашно ниво</a:t>
            </a:r>
            <a:r>
              <a:rPr lang="en-GB" sz="2000" dirty="0"/>
              <a:t>:</a:t>
            </a:r>
          </a:p>
          <a:p>
            <a:pPr marL="342900" lvl="1" indent="-342900" algn="just">
              <a:buFont typeface="Arial" panose="020B0604020202020204" pitchFamily="34" charset="0"/>
              <a:buChar char="•"/>
            </a:pPr>
            <a:r>
              <a:rPr lang="mk-MK" sz="2000" b="1" dirty="0"/>
              <a:t>употреба на електронско пренесување на барањата </a:t>
            </a:r>
            <a:r>
              <a:rPr lang="mk-MK" sz="2000" dirty="0"/>
              <a:t>во согласност со член 25.3 од Конвенцијата од Будимпешта за експедитивни средства за комуникација</a:t>
            </a:r>
            <a:endParaRPr lang="en-GB" sz="2000" dirty="0">
              <a:effectLst/>
            </a:endParaRPr>
          </a:p>
          <a:p>
            <a:pPr marL="342900" lvl="1" indent="-342900" algn="just">
              <a:buFont typeface="Arial" panose="020B0604020202020204" pitchFamily="34" charset="0"/>
              <a:buChar char="•"/>
            </a:pPr>
            <a:r>
              <a:rPr lang="mk-MK" sz="2000" dirty="0">
                <a:effectLst/>
                <a:latin typeface="Arial" panose="020B0604020202020204" pitchFamily="34" charset="0"/>
              </a:rPr>
              <a:t>потсетник за страните </a:t>
            </a:r>
            <a:r>
              <a:rPr lang="mk-MK" sz="2000" b="1" dirty="0">
                <a:effectLst/>
                <a:latin typeface="Arial" panose="020B0604020202020204" pitchFamily="34" charset="0"/>
              </a:rPr>
              <a:t>да го применуваат стандардот на двоен криминалитет на флексибилен начин</a:t>
            </a:r>
            <a:r>
              <a:rPr lang="mk-MK" sz="2000" dirty="0">
                <a:effectLst/>
                <a:latin typeface="Arial" panose="020B0604020202020204" pitchFamily="34" charset="0"/>
              </a:rPr>
              <a:t>, што ќе го олесни давањето помош </a:t>
            </a:r>
            <a:endParaRPr lang="en-GB" sz="2000" dirty="0">
              <a:effectLst/>
              <a:latin typeface="Arial" panose="020B0604020202020204" pitchFamily="34" charset="0"/>
            </a:endParaRPr>
          </a:p>
          <a:p>
            <a:pPr marL="342900" lvl="1" indent="-342900" algn="just">
              <a:buFont typeface="Arial" panose="020B0604020202020204" pitchFamily="34" charset="0"/>
              <a:buChar char="•"/>
            </a:pPr>
            <a:r>
              <a:rPr lang="mk-MK" sz="2000" dirty="0">
                <a:effectLst/>
                <a:latin typeface="Arial" panose="020B0604020202020204" pitchFamily="34" charset="0"/>
              </a:rPr>
              <a:t>да се </a:t>
            </a:r>
            <a:r>
              <a:rPr lang="mk-MK" sz="2000" b="1" dirty="0">
                <a:effectLst/>
                <a:latin typeface="Arial" panose="020B0604020202020204" pitchFamily="34" charset="0"/>
              </a:rPr>
              <a:t>консултира со органите на засегнатата страна пред да го испрати барањето</a:t>
            </a:r>
            <a:r>
              <a:rPr lang="mk-MK" sz="2000" dirty="0">
                <a:effectLst/>
                <a:latin typeface="Arial" panose="020B0604020202020204" pitchFamily="34" charset="0"/>
              </a:rPr>
              <a:t>, кога тоа е потребно</a:t>
            </a:r>
            <a:endParaRPr lang="en-GB" sz="2000" b="1" dirty="0"/>
          </a:p>
        </p:txBody>
      </p:sp>
      <p:sp>
        <p:nvSpPr>
          <p:cNvPr id="16" name="TextBox 15">
            <a:extLst>
              <a:ext uri="{FF2B5EF4-FFF2-40B4-BE49-F238E27FC236}">
                <a16:creationId xmlns:a16="http://schemas.microsoft.com/office/drawing/2014/main" id="{E6C59546-15D6-4230-B91A-9A42D8A8443D}"/>
              </a:ext>
            </a:extLst>
          </p:cNvPr>
          <p:cNvSpPr txBox="1"/>
          <p:nvPr/>
        </p:nvSpPr>
        <p:spPr>
          <a:xfrm>
            <a:off x="4984422" y="979108"/>
            <a:ext cx="4038034" cy="2554545"/>
          </a:xfrm>
          <a:prstGeom prst="rect">
            <a:avLst/>
          </a:prstGeom>
          <a:noFill/>
        </p:spPr>
        <p:txBody>
          <a:bodyPr wrap="square">
            <a:spAutoFit/>
          </a:bodyPr>
          <a:lstStyle/>
          <a:p>
            <a:pPr marL="285750" indent="-285750" algn="just">
              <a:buFont typeface="Arial" panose="020B0604020202020204" pitchFamily="34" charset="0"/>
              <a:buChar char="•"/>
            </a:pPr>
            <a:r>
              <a:rPr lang="mk-MK" sz="2000" b="1" dirty="0">
                <a:effectLst/>
                <a:latin typeface="Arial" panose="020B0604020202020204" pitchFamily="34" charset="0"/>
              </a:rPr>
              <a:t>да се обезбеди транспарентност во однос на условите за барањата за заемна помош </a:t>
            </a:r>
            <a:r>
              <a:rPr lang="mk-MK" sz="2000" dirty="0">
                <a:effectLst/>
              </a:rPr>
              <a:t>и причините за одбивање, вклучувајќи ги и праговите за помали случаи, на веб-страниците на централните </a:t>
            </a:r>
            <a:r>
              <a:rPr lang="mk-MK" sz="2000" dirty="0"/>
              <a:t>органи</a:t>
            </a:r>
            <a:endParaRPr lang="en-GB" sz="2000" dirty="0"/>
          </a:p>
        </p:txBody>
      </p:sp>
      <p:pic>
        <p:nvPicPr>
          <p:cNvPr id="6" name="Picture 5" descr="A picture containing toy, colorful, food&#10;&#10;Description automatically generated">
            <a:extLst>
              <a:ext uri="{FF2B5EF4-FFF2-40B4-BE49-F238E27FC236}">
                <a16:creationId xmlns:a16="http://schemas.microsoft.com/office/drawing/2014/main" id="{EA5EFA8A-F0F6-4D59-91FF-02DB856D10DE}"/>
              </a:ext>
            </a:extLst>
          </p:cNvPr>
          <p:cNvPicPr>
            <a:picLocks noChangeAspect="1"/>
          </p:cNvPicPr>
          <p:nvPr/>
        </p:nvPicPr>
        <p:blipFill>
          <a:blip r:embed="rId4"/>
          <a:stretch>
            <a:fillRect/>
          </a:stretch>
        </p:blipFill>
        <p:spPr>
          <a:xfrm>
            <a:off x="5808051" y="4079662"/>
            <a:ext cx="2390775" cy="1905000"/>
          </a:xfrm>
          <a:prstGeom prst="rect">
            <a:avLst/>
          </a:prstGeom>
        </p:spPr>
      </p:pic>
    </p:spTree>
    <p:extLst>
      <p:ext uri="{BB962C8B-B14F-4D97-AF65-F5344CB8AC3E}">
        <p14:creationId xmlns:p14="http://schemas.microsoft.com/office/powerpoint/2010/main" val="1575369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Препораки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02546"/>
            <a:ext cx="4572000" cy="5355312"/>
          </a:xfrm>
          <a:prstGeom prst="rect">
            <a:avLst/>
          </a:prstGeom>
        </p:spPr>
        <p:txBody>
          <a:bodyPr>
            <a:spAutoFit/>
          </a:bodyPr>
          <a:lstStyle/>
          <a:p>
            <a:pPr marL="342900" lvl="1" indent="-342900">
              <a:buFont typeface="Wingdings" pitchFamily="2" charset="2"/>
              <a:buChar char="Ø"/>
            </a:pPr>
            <a:r>
              <a:rPr lang="mk-MK" b="1" dirty="0"/>
              <a:t>Решенија одобрени од проекти за градење капацитети на Советот на Европа</a:t>
            </a:r>
            <a:r>
              <a:rPr lang="en-GB" dirty="0"/>
              <a:t>:</a:t>
            </a:r>
          </a:p>
          <a:p>
            <a:pPr marL="0" lvl="1"/>
            <a:endParaRPr lang="en-GB" dirty="0"/>
          </a:p>
          <a:p>
            <a:pPr marL="342900" lvl="1" indent="-342900" algn="just">
              <a:buFont typeface="Arial" panose="020B0604020202020204" pitchFamily="34" charset="0"/>
              <a:buChar char="•"/>
            </a:pPr>
            <a:r>
              <a:rPr lang="mk-MK" b="1" dirty="0"/>
              <a:t>стандардни обрасци за барања </a:t>
            </a:r>
            <a:r>
              <a:rPr lang="mk-MK" dirty="0"/>
              <a:t>(препорака 17 од извештајот на </a:t>
            </a:r>
            <a:r>
              <a:rPr lang="en-US" dirty="0"/>
              <a:t>TCY)</a:t>
            </a:r>
            <a:endParaRPr lang="en-GB" dirty="0"/>
          </a:p>
          <a:p>
            <a:pPr marL="342900" lvl="1" indent="-342900" algn="just">
              <a:buFont typeface="Arial" panose="020B0604020202020204" pitchFamily="34" charset="0"/>
              <a:buChar char="•"/>
            </a:pPr>
            <a:r>
              <a:rPr lang="mk-MK" b="1" dirty="0"/>
              <a:t>предвидливоста на содржината </a:t>
            </a:r>
            <a:r>
              <a:rPr lang="mk-MK" dirty="0"/>
              <a:t>ја подобрува брзината и ефикасноста и овозможува потенцијално подобри преводи</a:t>
            </a:r>
            <a:endParaRPr lang="en-GB" dirty="0"/>
          </a:p>
          <a:p>
            <a:pPr marL="342900" lvl="1" indent="-342900" algn="just">
              <a:buFont typeface="Arial" panose="020B0604020202020204" pitchFamily="34" charset="0"/>
              <a:buChar char="•"/>
            </a:pPr>
            <a:r>
              <a:rPr lang="mk-MK" b="1" dirty="0"/>
              <a:t>дизајнирани да се користат </a:t>
            </a:r>
            <a:r>
              <a:rPr lang="mk-MK" dirty="0"/>
              <a:t>за директен контакт со давателите на интернет услуги</a:t>
            </a:r>
            <a:endParaRPr lang="en-GB" dirty="0"/>
          </a:p>
          <a:p>
            <a:pPr marL="342900" lvl="1" indent="-342900" algn="just">
              <a:buFont typeface="Arial" panose="020B0604020202020204" pitchFamily="34" charset="0"/>
              <a:buChar char="•"/>
            </a:pPr>
            <a:r>
              <a:rPr lang="mk-MK" b="1" dirty="0"/>
              <a:t>обрасци </a:t>
            </a:r>
            <a:r>
              <a:rPr lang="mk-MK" dirty="0"/>
              <a:t>за барања </a:t>
            </a:r>
            <a:r>
              <a:rPr lang="mk-MK" b="1" dirty="0"/>
              <a:t>за членовите </a:t>
            </a:r>
            <a:r>
              <a:rPr lang="mk-MK" dirty="0"/>
              <a:t>29 и 31 во рамките на </a:t>
            </a:r>
            <a:r>
              <a:rPr lang="mk-MK" b="1" dirty="0"/>
              <a:t>Проектот за сајбер-криминал</a:t>
            </a:r>
            <a:r>
              <a:rPr lang="en-GB" b="1" dirty="0"/>
              <a:t>@EAPII </a:t>
            </a:r>
            <a:endParaRPr lang="mk-MK" b="1" dirty="0"/>
          </a:p>
          <a:p>
            <a:pPr marL="342900" lvl="1" indent="-342900" algn="just">
              <a:buFont typeface="Arial" panose="020B0604020202020204" pitchFamily="34" charset="0"/>
              <a:buChar char="•"/>
            </a:pPr>
            <a:r>
              <a:rPr lang="mk-MK" b="1" dirty="0"/>
              <a:t>употреба на останатите ресурси на интернет обезбедени од Советот на Европа</a:t>
            </a:r>
            <a:endParaRPr lang="en-GB" b="1" dirty="0"/>
          </a:p>
        </p:txBody>
      </p:sp>
      <p:sp>
        <p:nvSpPr>
          <p:cNvPr id="6" name="Rectangle 5">
            <a:extLst>
              <a:ext uri="{FF2B5EF4-FFF2-40B4-BE49-F238E27FC236}">
                <a16:creationId xmlns:a16="http://schemas.microsoft.com/office/drawing/2014/main" id="{6A1DCD6A-2874-A04E-841E-9617461F4D9B}"/>
              </a:ext>
            </a:extLst>
          </p:cNvPr>
          <p:cNvSpPr/>
          <p:nvPr/>
        </p:nvSpPr>
        <p:spPr>
          <a:xfrm>
            <a:off x="4749044" y="1098705"/>
            <a:ext cx="4162967" cy="2862322"/>
          </a:xfrm>
          <a:prstGeom prst="rect">
            <a:avLst/>
          </a:prstGeom>
        </p:spPr>
        <p:txBody>
          <a:bodyPr wrap="square">
            <a:spAutoFit/>
          </a:bodyPr>
          <a:lstStyle/>
          <a:p>
            <a:pPr marL="342900" lvl="1" indent="-342900" algn="just">
              <a:buFont typeface="Arial" panose="020B0604020202020204" pitchFamily="34" charset="0"/>
              <a:buChar char="•"/>
            </a:pPr>
            <a:r>
              <a:rPr lang="mk-MK" sz="2000" b="1" dirty="0"/>
              <a:t>Зајакнување на улогата на 24/7 </a:t>
            </a:r>
            <a:r>
              <a:rPr lang="mk-MK" sz="2000" dirty="0"/>
              <a:t>контакт точките во согласност со член 35 од Конвенцијата за сајбер-криминал</a:t>
            </a:r>
            <a:endParaRPr lang="en-GB" sz="2000" dirty="0"/>
          </a:p>
          <a:p>
            <a:pPr marL="342900" lvl="1" indent="-342900" algn="just">
              <a:buFont typeface="Arial" panose="020B0604020202020204" pitchFamily="34" charset="0"/>
              <a:buChar char="•"/>
            </a:pPr>
            <a:r>
              <a:rPr lang="mk-MK" sz="2000" b="1" dirty="0"/>
              <a:t>Обрасци на Советот на Европа </a:t>
            </a:r>
            <a:r>
              <a:rPr lang="mk-MK" sz="2000" dirty="0"/>
              <a:t>за различни онлајн ресурси за ЗПП на другите алатки на Советот на Европа</a:t>
            </a:r>
            <a:endParaRPr lang="en-GB" sz="2000" dirty="0"/>
          </a:p>
        </p:txBody>
      </p:sp>
      <p:pic>
        <p:nvPicPr>
          <p:cNvPr id="5" name="Picture 4" descr="A picture containing toy, colorful, food&#10;&#10;Description automatically generated">
            <a:extLst>
              <a:ext uri="{FF2B5EF4-FFF2-40B4-BE49-F238E27FC236}">
                <a16:creationId xmlns:a16="http://schemas.microsoft.com/office/drawing/2014/main" id="{7625FEC9-B931-4015-A1EA-907AF1E3AE32}"/>
              </a:ext>
            </a:extLst>
          </p:cNvPr>
          <p:cNvPicPr>
            <a:picLocks noChangeAspect="1"/>
          </p:cNvPicPr>
          <p:nvPr/>
        </p:nvPicPr>
        <p:blipFill>
          <a:blip r:embed="rId4"/>
          <a:stretch>
            <a:fillRect/>
          </a:stretch>
        </p:blipFill>
        <p:spPr>
          <a:xfrm>
            <a:off x="5808051" y="4079662"/>
            <a:ext cx="2390775" cy="1905000"/>
          </a:xfrm>
          <a:prstGeom prst="rect">
            <a:avLst/>
          </a:prstGeom>
        </p:spPr>
      </p:pic>
    </p:spTree>
    <p:extLst>
      <p:ext uri="{BB962C8B-B14F-4D97-AF65-F5344CB8AC3E}">
        <p14:creationId xmlns:p14="http://schemas.microsoft.com/office/powerpoint/2010/main" val="1079858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Препораки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750464609"/>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68516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Постоечки алатки за поддршка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1" name="Rectangle 3" descr="Rectangle: Click to edit Master text styles&#10;Second level&#10;Third level&#10;Fourth level&#10;Fifth level">
            <a:extLst>
              <a:ext uri="{FF2B5EF4-FFF2-40B4-BE49-F238E27FC236}">
                <a16:creationId xmlns:a16="http://schemas.microsoft.com/office/drawing/2014/main" id="{C393376C-29DC-8240-950F-859FA46816B0}"/>
              </a:ext>
            </a:extLst>
          </p:cNvPr>
          <p:cNvSpPr txBox="1">
            <a:spLocks noChangeArrowheads="1"/>
          </p:cNvSpPr>
          <p:nvPr/>
        </p:nvSpPr>
        <p:spPr>
          <a:xfrm>
            <a:off x="654148" y="1680722"/>
            <a:ext cx="8229600" cy="3978275"/>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mk-MK" sz="2400" dirty="0"/>
              <a:t>Акција на Советот на Европа против сајбер-криминал</a:t>
            </a:r>
            <a:r>
              <a:rPr lang="en-GB" sz="2400" dirty="0"/>
              <a:t>:</a:t>
            </a:r>
            <a:endParaRPr lang="en-GB" sz="2400" dirty="0">
              <a:hlinkClick r:id="rId4"/>
            </a:endParaRPr>
          </a:p>
          <a:p>
            <a:pPr marL="0" indent="0" algn="ctr">
              <a:buFont typeface="Arial" pitchFamily="34" charset="0"/>
              <a:buNone/>
            </a:pPr>
            <a:r>
              <a:rPr lang="en-GB" sz="2400" dirty="0">
                <a:hlinkClick r:id="rId4"/>
              </a:rPr>
              <a:t>https://www.coe.int/en/web/cybercrime/home</a:t>
            </a:r>
            <a:endParaRPr lang="en-GB" sz="2400" dirty="0"/>
          </a:p>
          <a:p>
            <a:pPr algn="ctr"/>
            <a:r>
              <a:rPr lang="mk-MK" sz="2400" dirty="0"/>
              <a:t>Конвенција за сајбер-криминал </a:t>
            </a:r>
            <a:r>
              <a:rPr lang="en-GB" sz="2400" dirty="0"/>
              <a:t>(ETS. 185):</a:t>
            </a:r>
          </a:p>
          <a:p>
            <a:pPr marL="0" indent="0" algn="ctr">
              <a:buFont typeface="Arial" pitchFamily="34" charset="0"/>
              <a:buNone/>
            </a:pPr>
            <a:r>
              <a:rPr lang="en-GB" sz="2400" dirty="0">
                <a:hlinkClick r:id="rId5"/>
              </a:rPr>
              <a:t>https://www.coe.int/en/web/cybercrime/the-budapest-convention</a:t>
            </a:r>
            <a:endParaRPr lang="en-GB" sz="2400" dirty="0"/>
          </a:p>
          <a:p>
            <a:pPr algn="ctr"/>
            <a:endParaRPr lang="en-GB" sz="2400" dirty="0"/>
          </a:p>
          <a:p>
            <a:pPr algn="ctr"/>
            <a:endParaRPr lang="en-GB" sz="2400" b="1" dirty="0">
              <a:ea typeface="ＭＳ Ｐゴシック" pitchFamily="34" charset="-128"/>
            </a:endParaRPr>
          </a:p>
        </p:txBody>
      </p:sp>
      <p:pic>
        <p:nvPicPr>
          <p:cNvPr id="12" name="Picture 2" descr="C:\Users\B.Stam\Desktop\Logo3rd_270 test.jpg">
            <a:extLst>
              <a:ext uri="{FF2B5EF4-FFF2-40B4-BE49-F238E27FC236}">
                <a16:creationId xmlns:a16="http://schemas.microsoft.com/office/drawing/2014/main" id="{4EC42735-75D3-884A-81EB-FC07A95591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4548" y="4171293"/>
            <a:ext cx="25527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13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Постоечки алатки за поддршка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20" name="Rectangle 3" descr="Rectangle: Click to edit Master text styles&#10;Second level&#10;Third level&#10;Fourth level&#10;Fifth level">
            <a:extLst>
              <a:ext uri="{FF2B5EF4-FFF2-40B4-BE49-F238E27FC236}">
                <a16:creationId xmlns:a16="http://schemas.microsoft.com/office/drawing/2014/main" id="{6C884FA0-FA90-7F4B-8F77-692F709A6ED1}"/>
              </a:ext>
            </a:extLst>
          </p:cNvPr>
          <p:cNvSpPr txBox="1">
            <a:spLocks noChangeArrowheads="1"/>
          </p:cNvSpPr>
          <p:nvPr/>
        </p:nvSpPr>
        <p:spPr>
          <a:xfrm>
            <a:off x="457200" y="1450799"/>
            <a:ext cx="8229600" cy="3978275"/>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mk-MK" sz="2400" dirty="0"/>
              <a:t>Извори</a:t>
            </a:r>
            <a:r>
              <a:rPr lang="en-GB" sz="2400" dirty="0"/>
              <a:t>:</a:t>
            </a:r>
            <a:endParaRPr lang="en-GB" sz="2400" dirty="0">
              <a:hlinkClick r:id="rId4"/>
            </a:endParaRPr>
          </a:p>
          <a:p>
            <a:pPr marL="0" indent="0" algn="ctr">
              <a:buFont typeface="Arial" pitchFamily="34" charset="0"/>
              <a:buNone/>
            </a:pPr>
            <a:r>
              <a:rPr lang="en-GB" sz="2400" dirty="0">
                <a:hlinkClick r:id="rId5"/>
              </a:rPr>
              <a:t>https://www.coe.int/en/web/cybercrime/resources</a:t>
            </a:r>
            <a:endParaRPr lang="en-GB" sz="2400" dirty="0"/>
          </a:p>
          <a:p>
            <a:pPr algn="ctr"/>
            <a:r>
              <a:rPr lang="mk-MK" sz="2400" dirty="0"/>
              <a:t>Извештаи</a:t>
            </a:r>
            <a:r>
              <a:rPr lang="en-GB" sz="2400" dirty="0"/>
              <a:t>:</a:t>
            </a:r>
          </a:p>
          <a:p>
            <a:pPr marL="0" indent="0" algn="ctr">
              <a:buFont typeface="Arial" pitchFamily="34" charset="0"/>
              <a:buNone/>
            </a:pPr>
            <a:r>
              <a:rPr lang="en-GB" sz="2400" dirty="0">
                <a:hlinkClick r:id="rId6"/>
              </a:rPr>
              <a:t>http://www.coe.int/en/web/cybercrime/all-reports</a:t>
            </a:r>
            <a:endParaRPr lang="en-GB" sz="2400" dirty="0"/>
          </a:p>
          <a:p>
            <a:pPr algn="ctr"/>
            <a:r>
              <a:rPr lang="mk-MK" sz="2400" dirty="0"/>
              <a:t>Превенција</a:t>
            </a:r>
            <a:r>
              <a:rPr lang="en-GB" sz="2400" dirty="0"/>
              <a:t>:</a:t>
            </a:r>
          </a:p>
          <a:p>
            <a:pPr marL="0" indent="0" algn="ctr">
              <a:buFont typeface="Arial" pitchFamily="34" charset="0"/>
              <a:buNone/>
            </a:pPr>
            <a:r>
              <a:rPr lang="en-GB" sz="2400" dirty="0">
                <a:hlinkClick r:id="rId7"/>
              </a:rPr>
              <a:t>http://www.coe.int/en/web/cybercrime/preventing-cybercrime</a:t>
            </a:r>
            <a:endParaRPr lang="en-GB" sz="2400" dirty="0"/>
          </a:p>
          <a:p>
            <a:pPr algn="ctr"/>
            <a:endParaRPr lang="en-GB" sz="2400" dirty="0"/>
          </a:p>
          <a:p>
            <a:pPr algn="ctr"/>
            <a:endParaRPr lang="en-GB" sz="2400" dirty="0"/>
          </a:p>
          <a:p>
            <a:pPr algn="ctr"/>
            <a:endParaRPr lang="en-GB" sz="2400" dirty="0"/>
          </a:p>
          <a:p>
            <a:pPr algn="ctr"/>
            <a:endParaRPr lang="en-GB" sz="2400" b="1" dirty="0">
              <a:ea typeface="ＭＳ Ｐゴシック" pitchFamily="34" charset="-128"/>
            </a:endParaRPr>
          </a:p>
        </p:txBody>
      </p:sp>
      <p:pic>
        <p:nvPicPr>
          <p:cNvPr id="21" name="Picture 2" descr="C:\Users\B.Stam\Desktop\Logo3rd_270 test.jpg">
            <a:extLst>
              <a:ext uri="{FF2B5EF4-FFF2-40B4-BE49-F238E27FC236}">
                <a16:creationId xmlns:a16="http://schemas.microsoft.com/office/drawing/2014/main" id="{53E864F4-EFA0-9048-8E49-0D10792E83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7600" y="4310680"/>
            <a:ext cx="25527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199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Инструменти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4119368" y="1021911"/>
            <a:ext cx="4936110" cy="5632311"/>
          </a:xfrm>
          <a:prstGeom prst="rect">
            <a:avLst/>
          </a:prstGeom>
        </p:spPr>
        <p:txBody>
          <a:bodyPr wrap="square">
            <a:spAutoFit/>
          </a:bodyPr>
          <a:lstStyle/>
          <a:p>
            <a:pPr marL="342900" indent="-342900" algn="just">
              <a:buFont typeface="Wingdings" pitchFamily="2" charset="2"/>
              <a:buChar char="ü"/>
            </a:pPr>
            <a:r>
              <a:rPr lang="mk-MK" sz="2000" b="1" dirty="0"/>
              <a:t>Предности на билатералните договори</a:t>
            </a:r>
            <a:r>
              <a:rPr lang="en-GB" sz="2000" dirty="0"/>
              <a:t>:</a:t>
            </a:r>
          </a:p>
          <a:p>
            <a:pPr marL="342900" indent="-342900" algn="just">
              <a:buFont typeface="Arial" panose="020B0604020202020204" pitchFamily="34" charset="0"/>
              <a:buChar char="•"/>
            </a:pPr>
            <a:r>
              <a:rPr lang="mk-MK" sz="2000" dirty="0"/>
              <a:t>специфично прилагодени за задоволување на потребите на страните</a:t>
            </a:r>
            <a:r>
              <a:rPr lang="en-GB" sz="2000" dirty="0"/>
              <a:t>,</a:t>
            </a:r>
          </a:p>
          <a:p>
            <a:pPr marL="342900" indent="-342900" algn="just">
              <a:buFont typeface="Arial" panose="020B0604020202020204" pitchFamily="34" charset="0"/>
              <a:buChar char="•"/>
            </a:pPr>
            <a:r>
              <a:rPr lang="mk-MK" sz="2000" dirty="0"/>
              <a:t>унапредување на меѓусебната доверба</a:t>
            </a:r>
            <a:endParaRPr lang="en-GB" sz="2000" dirty="0"/>
          </a:p>
          <a:p>
            <a:pPr algn="just"/>
            <a:endParaRPr lang="en-GB" sz="2000" dirty="0"/>
          </a:p>
          <a:p>
            <a:pPr marL="342900" indent="-342900" algn="just">
              <a:buFont typeface="Wingdings" pitchFamily="2" charset="2"/>
              <a:buChar char="§"/>
            </a:pPr>
            <a:r>
              <a:rPr lang="mk-MK" sz="2000" b="1" dirty="0"/>
              <a:t>Недостатоци</a:t>
            </a:r>
            <a:r>
              <a:rPr lang="en-GB" sz="2000" dirty="0"/>
              <a:t>:</a:t>
            </a:r>
          </a:p>
          <a:p>
            <a:pPr marL="342900" indent="-342900" algn="just">
              <a:buFont typeface="Arial" panose="020B0604020202020204" pitchFamily="34" charset="0"/>
              <a:buChar char="•"/>
            </a:pPr>
            <a:r>
              <a:rPr lang="mk-MK" sz="2000" dirty="0"/>
              <a:t>интензивни ресурси за преговори и на постојана основа</a:t>
            </a:r>
            <a:r>
              <a:rPr lang="en-GB" sz="2000" dirty="0"/>
              <a:t>.</a:t>
            </a:r>
          </a:p>
          <a:p>
            <a:pPr algn="just"/>
            <a:endParaRPr lang="en-GB" sz="2000" dirty="0"/>
          </a:p>
          <a:p>
            <a:pPr marL="342900" indent="-342900" algn="just">
              <a:buFont typeface="Wingdings" pitchFamily="2" charset="2"/>
              <a:buChar char="Ø"/>
            </a:pPr>
            <a:r>
              <a:rPr lang="mk-MK" sz="2000" b="1" dirty="0"/>
              <a:t>Потреба за мултилатерални инструменти </a:t>
            </a:r>
            <a:r>
              <a:rPr lang="mk-MK" sz="2000" dirty="0"/>
              <a:t>(регионални и меѓународни) за да им се овозможи на земјите да соработуваат, а притоа да не влијаат на постојните билатерални или други аранжмани.</a:t>
            </a:r>
            <a:endParaRPr lang="en-GB" sz="2000" dirty="0"/>
          </a:p>
        </p:txBody>
      </p:sp>
      <p:sp>
        <p:nvSpPr>
          <p:cNvPr id="7" name="Rectangle 6">
            <a:extLst>
              <a:ext uri="{FF2B5EF4-FFF2-40B4-BE49-F238E27FC236}">
                <a16:creationId xmlns:a16="http://schemas.microsoft.com/office/drawing/2014/main" id="{1CAE5D1B-C7CD-DD44-B0C3-576B01C85806}"/>
              </a:ext>
            </a:extLst>
          </p:cNvPr>
          <p:cNvSpPr/>
          <p:nvPr/>
        </p:nvSpPr>
        <p:spPr>
          <a:xfrm>
            <a:off x="28171" y="1037359"/>
            <a:ext cx="3911978" cy="4708981"/>
          </a:xfrm>
          <a:prstGeom prst="rect">
            <a:avLst/>
          </a:prstGeom>
        </p:spPr>
        <p:txBody>
          <a:bodyPr wrap="square">
            <a:spAutoFit/>
          </a:bodyPr>
          <a:lstStyle/>
          <a:p>
            <a:pPr marL="342900" indent="-342900">
              <a:buFont typeface="Wingdings" pitchFamily="2" charset="2"/>
              <a:buChar char="Ø"/>
            </a:pPr>
            <a:r>
              <a:rPr lang="mk-MK" sz="2000" b="1" dirty="0"/>
              <a:t>Основно ниво на заемна правна помош - Договори</a:t>
            </a:r>
            <a:endParaRPr lang="en-GB" sz="2000" b="1" dirty="0"/>
          </a:p>
          <a:p>
            <a:pPr marL="342900" indent="-342900">
              <a:buFont typeface="Wingdings" pitchFamily="2" charset="2"/>
              <a:buChar char="Ø"/>
            </a:pPr>
            <a:endParaRPr lang="en-GB" sz="2000" dirty="0"/>
          </a:p>
          <a:p>
            <a:pPr marL="342900" indent="-342900">
              <a:buFont typeface="Wingdings" pitchFamily="2" charset="2"/>
              <a:buChar char="ü"/>
            </a:pPr>
            <a:r>
              <a:rPr lang="mk-MK" sz="2000" b="1" dirty="0"/>
              <a:t>Видови</a:t>
            </a:r>
            <a:r>
              <a:rPr lang="en-GB" sz="2000" dirty="0"/>
              <a:t>: </a:t>
            </a:r>
            <a:r>
              <a:rPr lang="mk-MK" sz="2000" i="1" dirty="0"/>
              <a:t>билатерални, мултилатерални (регионални), меѓународни</a:t>
            </a:r>
            <a:endParaRPr lang="en-GB" sz="2000" i="1" dirty="0"/>
          </a:p>
          <a:p>
            <a:pPr marL="342900" indent="-342900">
              <a:buFont typeface="Wingdings" pitchFamily="2" charset="2"/>
              <a:buChar char="Ø"/>
            </a:pPr>
            <a:endParaRPr lang="en-GB" sz="2000" dirty="0"/>
          </a:p>
          <a:p>
            <a:pPr marL="342900" indent="-342900">
              <a:buFont typeface="Wingdings" pitchFamily="2" charset="2"/>
              <a:buChar char="Ø"/>
            </a:pPr>
            <a:r>
              <a:rPr lang="mk-MK" sz="2000" b="1" dirty="0"/>
              <a:t>Причини </a:t>
            </a:r>
            <a:r>
              <a:rPr lang="mk-MK" sz="2000" dirty="0"/>
              <a:t>зошто земјите се потпираат на договори засновани на ЗПП</a:t>
            </a:r>
            <a:endParaRPr lang="en-GB" sz="2000" dirty="0"/>
          </a:p>
          <a:p>
            <a:pPr marL="342900" indent="-342900">
              <a:buFont typeface="Arial" panose="020B0604020202020204" pitchFamily="34" charset="0"/>
              <a:buChar char="•"/>
            </a:pPr>
            <a:r>
              <a:rPr lang="mk-MK" sz="2000" dirty="0"/>
              <a:t>начела на меѓународното право – не се извршни</a:t>
            </a:r>
            <a:endParaRPr lang="en-GB" sz="2000" dirty="0"/>
          </a:p>
          <a:p>
            <a:pPr marL="342900" indent="-342900">
              <a:buFont typeface="Arial" panose="020B0604020202020204" pitchFamily="34" charset="0"/>
              <a:buChar char="•"/>
            </a:pPr>
            <a:r>
              <a:rPr lang="mk-MK" sz="2000" dirty="0"/>
              <a:t>потреба за сигурност и создавање на обврзувачки обврски</a:t>
            </a:r>
            <a:endParaRPr lang="en-GB" sz="2000" dirty="0"/>
          </a:p>
        </p:txBody>
      </p:sp>
    </p:spTree>
    <p:extLst>
      <p:ext uri="{BB962C8B-B14F-4D97-AF65-F5344CB8AC3E}">
        <p14:creationId xmlns:p14="http://schemas.microsoft.com/office/powerpoint/2010/main" val="406692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Постоечки алатки за поддршка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20" name="Rectangle 3" descr="Rectangle: Click to edit Master text styles&#10;Second level&#10;Third level&#10;Fourth level&#10;Fifth level">
            <a:extLst>
              <a:ext uri="{FF2B5EF4-FFF2-40B4-BE49-F238E27FC236}">
                <a16:creationId xmlns:a16="http://schemas.microsoft.com/office/drawing/2014/main" id="{6C884FA0-FA90-7F4B-8F77-692F709A6ED1}"/>
              </a:ext>
            </a:extLst>
          </p:cNvPr>
          <p:cNvSpPr txBox="1">
            <a:spLocks noChangeArrowheads="1"/>
          </p:cNvSpPr>
          <p:nvPr/>
        </p:nvSpPr>
        <p:spPr>
          <a:xfrm>
            <a:off x="457200" y="1450799"/>
            <a:ext cx="8229600" cy="3978275"/>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mk-MK" sz="2400" dirty="0"/>
              <a:t>Државно законодавство</a:t>
            </a:r>
            <a:r>
              <a:rPr lang="en-GB" sz="2400" dirty="0"/>
              <a:t>:</a:t>
            </a:r>
          </a:p>
          <a:p>
            <a:pPr marL="0" lvl="0" indent="0" algn="ctr">
              <a:buNone/>
            </a:pPr>
            <a:r>
              <a:rPr lang="en-GB" sz="2400" dirty="0">
                <a:hlinkClick r:id="rId4"/>
              </a:rPr>
              <a:t>https://www.coe.int/en/web/cybercrime/country-profiles</a:t>
            </a:r>
            <a:endParaRPr lang="en-GB" sz="2400" dirty="0"/>
          </a:p>
          <a:p>
            <a:pPr algn="ctr"/>
            <a:r>
              <a:rPr lang="mk-MK" sz="2400" dirty="0"/>
              <a:t>Контакт точки</a:t>
            </a:r>
            <a:endParaRPr lang="en-GB" sz="2400" dirty="0"/>
          </a:p>
          <a:p>
            <a:pPr algn="ctr"/>
            <a:r>
              <a:rPr lang="mk-MK" sz="2400" dirty="0"/>
              <a:t>Заштита на деца</a:t>
            </a:r>
            <a:r>
              <a:rPr lang="en-GB" sz="2400" dirty="0"/>
              <a:t>:</a:t>
            </a:r>
          </a:p>
          <a:p>
            <a:pPr algn="ctr"/>
            <a:r>
              <a:rPr lang="en-GB" sz="2400" dirty="0">
                <a:hlinkClick r:id="rId5"/>
              </a:rPr>
              <a:t>https://www.coe.int/en/web/cybercrime/protecting-children</a:t>
            </a:r>
            <a:endParaRPr lang="en-GB" sz="2400" dirty="0"/>
          </a:p>
          <a:p>
            <a:pPr algn="ctr"/>
            <a:endParaRPr lang="en-GB" sz="2400" dirty="0"/>
          </a:p>
          <a:p>
            <a:pPr algn="ctr"/>
            <a:endParaRPr lang="en-GB" sz="2400" b="1" dirty="0">
              <a:ea typeface="ＭＳ Ｐゴシック" pitchFamily="34" charset="-128"/>
            </a:endParaRPr>
          </a:p>
        </p:txBody>
      </p:sp>
      <p:pic>
        <p:nvPicPr>
          <p:cNvPr id="21" name="Picture 2" descr="C:\Users\B.Stam\Desktop\Logo3rd_270 test.jpg">
            <a:extLst>
              <a:ext uri="{FF2B5EF4-FFF2-40B4-BE49-F238E27FC236}">
                <a16:creationId xmlns:a16="http://schemas.microsoft.com/office/drawing/2014/main" id="{53E864F4-EFA0-9048-8E49-0D10792E83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7600" y="4310680"/>
            <a:ext cx="25527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9671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Постоечки алатки за поддршка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Rectangle 3" descr="Rectangle: Click to edit Master text styles&#10;Second level&#10;Third level&#10;Fourth level&#10;Fifth level">
            <a:extLst>
              <a:ext uri="{FF2B5EF4-FFF2-40B4-BE49-F238E27FC236}">
                <a16:creationId xmlns:a16="http://schemas.microsoft.com/office/drawing/2014/main" id="{F73BB1C8-0DF9-9844-96A2-EB9A2EA36324}"/>
              </a:ext>
            </a:extLst>
          </p:cNvPr>
          <p:cNvSpPr txBox="1">
            <a:spLocks noChangeArrowheads="1"/>
          </p:cNvSpPr>
          <p:nvPr/>
        </p:nvSpPr>
        <p:spPr>
          <a:xfrm>
            <a:off x="457200" y="1314119"/>
            <a:ext cx="8229600" cy="3978275"/>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mk-MK" sz="2400" dirty="0"/>
              <a:t>Меѓународна соработка</a:t>
            </a:r>
            <a:r>
              <a:rPr lang="en-GB" sz="2400" dirty="0"/>
              <a:t>:</a:t>
            </a:r>
            <a:endParaRPr lang="en-GB" sz="2400" dirty="0">
              <a:hlinkClick r:id="rId4"/>
            </a:endParaRPr>
          </a:p>
          <a:p>
            <a:pPr marL="0" indent="0" algn="ctr">
              <a:buFont typeface="Arial" pitchFamily="34" charset="0"/>
              <a:buNone/>
            </a:pPr>
            <a:r>
              <a:rPr lang="en-GB" sz="2400" dirty="0">
                <a:hlinkClick r:id="rId5"/>
              </a:rPr>
              <a:t>https://www.coe.int/en/web/cybercrime/international-cooperation</a:t>
            </a:r>
            <a:endParaRPr lang="en-GB" sz="2400" dirty="0"/>
          </a:p>
          <a:p>
            <a:pPr algn="ctr"/>
            <a:r>
              <a:rPr lang="mk-MK" sz="2400" dirty="0"/>
              <a:t>Соработка помеѓу органите за спроведување на законот и давателите на интернет услуги</a:t>
            </a:r>
            <a:r>
              <a:rPr lang="en-GB" sz="2400" dirty="0"/>
              <a:t>:</a:t>
            </a:r>
          </a:p>
          <a:p>
            <a:pPr marL="0" indent="0" algn="ctr">
              <a:buFont typeface="Arial" pitchFamily="34" charset="0"/>
              <a:buNone/>
            </a:pPr>
            <a:r>
              <a:rPr lang="en-GB" sz="2400" dirty="0">
                <a:hlinkClick r:id="rId6"/>
              </a:rPr>
              <a:t>https://www.coe.int/en/web/cybercrime/lea-/-isp-cooperation</a:t>
            </a:r>
            <a:endParaRPr lang="en-GB" sz="2400" dirty="0"/>
          </a:p>
          <a:p>
            <a:pPr marL="0" indent="0" algn="ctr">
              <a:buNone/>
            </a:pPr>
            <a:br>
              <a:rPr lang="en-GB" sz="2400" b="1" dirty="0"/>
            </a:br>
            <a:endParaRPr lang="en-GB" sz="2400" dirty="0"/>
          </a:p>
          <a:p>
            <a:pPr algn="ctr"/>
            <a:endParaRPr lang="en-GB" sz="2400" b="1" dirty="0">
              <a:ea typeface="ＭＳ Ｐゴシック" pitchFamily="34" charset="-128"/>
            </a:endParaRPr>
          </a:p>
        </p:txBody>
      </p:sp>
      <p:pic>
        <p:nvPicPr>
          <p:cNvPr id="16" name="Picture 2" descr="C:\Users\B.Stam\Desktop\Logo3rd_270 test.jpg">
            <a:extLst>
              <a:ext uri="{FF2B5EF4-FFF2-40B4-BE49-F238E27FC236}">
                <a16:creationId xmlns:a16="http://schemas.microsoft.com/office/drawing/2014/main" id="{7A451420-867F-934B-8F21-47E92BDFCA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6565" y="4731473"/>
            <a:ext cx="25527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603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Постоечки алатки за поддршка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9" name="Picture 2">
            <a:extLst>
              <a:ext uri="{FF2B5EF4-FFF2-40B4-BE49-F238E27FC236}">
                <a16:creationId xmlns:a16="http://schemas.microsoft.com/office/drawing/2014/main" id="{225457D2-20D5-F04C-8DB2-B3D625D97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94204"/>
            <a:ext cx="9144000" cy="5585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92516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Постоечки алатки за поддршка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2" descr="C:\Users\B.Stam\Desktop\Centralops.jpg">
            <a:extLst>
              <a:ext uri="{FF2B5EF4-FFF2-40B4-BE49-F238E27FC236}">
                <a16:creationId xmlns:a16="http://schemas.microsoft.com/office/drawing/2014/main" id="{2FB11E50-A076-4F4F-A5D3-8BADFA982F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595" y="894205"/>
            <a:ext cx="7272809" cy="29381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B.Stam\Desktop\Centralops2.jpg">
            <a:extLst>
              <a:ext uri="{FF2B5EF4-FFF2-40B4-BE49-F238E27FC236}">
                <a16:creationId xmlns:a16="http://schemas.microsoft.com/office/drawing/2014/main" id="{6EDDA247-AFCE-D543-97B1-B3647D96BC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570" y="3836481"/>
            <a:ext cx="7246348" cy="2716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565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Постоечки алатки за поддршка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6" name="Picture 3" descr="C:\Users\B.Stam\Desktop\24-7 list.jpg">
            <a:extLst>
              <a:ext uri="{FF2B5EF4-FFF2-40B4-BE49-F238E27FC236}">
                <a16:creationId xmlns:a16="http://schemas.microsoft.com/office/drawing/2014/main" id="{1584D515-910E-EE41-BF7D-BF6706E48F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779"/>
            <a:ext cx="9144000" cy="5869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8625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t>Препораки и постојни алатки за поддршка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21148928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solidFill>
                  <a:schemeClr val="bg1"/>
                </a:solidFill>
              </a:rPr>
              <a:t>Специјализиран судски курс за</a:t>
            </a:r>
          </a:p>
          <a:p>
            <a:pPr algn="r"/>
            <a:r>
              <a:rPr lang="mk-MK" sz="3200" b="1" dirty="0">
                <a:solidFill>
                  <a:schemeClr val="bg1"/>
                </a:solidFill>
              </a:rPr>
              <a:t>меѓународна соработка</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7084"/>
            <a:ext cx="8525021" cy="1274195"/>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Четврти дел</a:t>
            </a:r>
            <a:endParaRPr lang="en-GB" sz="3200" b="1" dirty="0">
              <a:ea typeface="ＭＳ Ｐゴシック" charset="0"/>
              <a:cs typeface="ＭＳ Ｐゴシック" charset="0"/>
            </a:endParaRPr>
          </a:p>
          <a:p>
            <a:pPr algn="ctr">
              <a:lnSpc>
                <a:spcPct val="80000"/>
              </a:lnSpc>
            </a:pPr>
            <a:br>
              <a:rPr lang="en-GB" sz="3200" b="1" dirty="0">
                <a:ea typeface="ＭＳ Ｐゴシック" charset="0"/>
                <a:cs typeface="ＭＳ Ｐゴシック" charset="0"/>
              </a:rPr>
            </a:br>
            <a:r>
              <a:rPr lang="mk-MK" sz="3200" b="1" dirty="0"/>
              <a:t>Резиме</a:t>
            </a:r>
            <a:endParaRPr lang="en-GB" sz="3200" b="1" dirty="0"/>
          </a:p>
        </p:txBody>
      </p:sp>
    </p:spTree>
    <p:extLst>
      <p:ext uri="{BB962C8B-B14F-4D97-AF65-F5344CB8AC3E}">
        <p14:creationId xmlns:p14="http://schemas.microsoft.com/office/powerpoint/2010/main" val="8820384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Резиме</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4239491" y="1010901"/>
            <a:ext cx="4904509" cy="5909310"/>
          </a:xfrm>
          <a:prstGeom prst="rect">
            <a:avLst/>
          </a:prstGeom>
        </p:spPr>
        <p:txBody>
          <a:bodyPr wrap="square">
            <a:spAutoFit/>
          </a:bodyPr>
          <a:lstStyle/>
          <a:p>
            <a:pPr marL="285750" lvl="1" indent="-285750">
              <a:buFont typeface="Wingdings" pitchFamily="2" charset="2"/>
              <a:buChar char="Ø"/>
            </a:pPr>
            <a:r>
              <a:rPr lang="mk-MK" b="1" dirty="0"/>
              <a:t>Директен пренос помеѓу судските органи</a:t>
            </a:r>
            <a:endParaRPr lang="en-GB" dirty="0"/>
          </a:p>
          <a:p>
            <a:pPr marL="285750" lvl="1" indent="-285750">
              <a:buFont typeface="Wingdings" pitchFamily="2" charset="2"/>
              <a:buChar char="Ø"/>
            </a:pPr>
            <a:r>
              <a:rPr lang="mk-MK" b="1" dirty="0"/>
              <a:t>Пренос помеѓу централните органи</a:t>
            </a:r>
            <a:endParaRPr lang="en-GB" dirty="0"/>
          </a:p>
          <a:p>
            <a:pPr marL="342900" lvl="1" indent="-342900">
              <a:buFont typeface="Wingdings" pitchFamily="2" charset="2"/>
              <a:buChar char="Ø"/>
            </a:pPr>
            <a:r>
              <a:rPr lang="mk-MK" b="1" dirty="0"/>
              <a:t>Дипломатски канал, канал на Интерпол, </a:t>
            </a:r>
            <a:r>
              <a:rPr lang="mk-MK" b="1" dirty="0" err="1"/>
              <a:t>експедитивна</a:t>
            </a:r>
            <a:r>
              <a:rPr lang="mk-MK" b="1" dirty="0"/>
              <a:t> комуникација</a:t>
            </a:r>
            <a:endParaRPr lang="en-GB" b="1" dirty="0"/>
          </a:p>
          <a:p>
            <a:pPr marL="342900" lvl="1" indent="-342900">
              <a:buFont typeface="Wingdings" pitchFamily="2" charset="2"/>
              <a:buChar char="Ø"/>
            </a:pPr>
            <a:r>
              <a:rPr lang="mk-MK" b="1" dirty="0"/>
              <a:t>Канали за </a:t>
            </a:r>
            <a:r>
              <a:rPr lang="mk-MK" b="1" dirty="0" err="1"/>
              <a:t>поддшка</a:t>
            </a:r>
            <a:r>
              <a:rPr lang="mk-MK" b="1" dirty="0"/>
              <a:t> на ЗПП</a:t>
            </a:r>
            <a:endParaRPr lang="en-GB" b="1" dirty="0"/>
          </a:p>
          <a:p>
            <a:pPr marL="285750" lvl="2" indent="-285750">
              <a:buFont typeface="Wingdings" pitchFamily="2" charset="2"/>
              <a:buChar char="Ø"/>
            </a:pPr>
            <a:r>
              <a:rPr lang="mk-MK" b="1" dirty="0"/>
              <a:t>Спонтано разменување на информации</a:t>
            </a:r>
            <a:endParaRPr lang="en-GB" b="1" dirty="0"/>
          </a:p>
          <a:p>
            <a:pPr marL="285750" lvl="2" indent="-285750">
              <a:buFont typeface="Wingdings" pitchFamily="2" charset="2"/>
              <a:buChar char="Ø"/>
            </a:pPr>
            <a:r>
              <a:rPr lang="mk-MK" b="1" dirty="0"/>
              <a:t>Канали кои поддржуваат размена на најдобри практики во сајбер-криминал и добивање е-докази</a:t>
            </a:r>
            <a:endParaRPr lang="en-GB" dirty="0"/>
          </a:p>
          <a:p>
            <a:pPr marL="285750" lvl="2" indent="-285750">
              <a:buFont typeface="Wingdings" pitchFamily="2" charset="2"/>
              <a:buChar char="Ø"/>
            </a:pPr>
            <a:r>
              <a:rPr lang="mk-MK" b="1" dirty="0"/>
              <a:t>Форма на барање: содржина на барањето: примена на домашното право</a:t>
            </a:r>
            <a:endParaRPr lang="en-GB" b="1" dirty="0"/>
          </a:p>
          <a:p>
            <a:pPr marL="285750" lvl="2" indent="-285750">
              <a:buFont typeface="Wingdings" pitchFamily="2" charset="2"/>
              <a:buChar char="Ø"/>
            </a:pPr>
            <a:r>
              <a:rPr lang="mk-MK" b="1" dirty="0"/>
              <a:t>Разгледувања: страна барател/ замолена страна</a:t>
            </a:r>
            <a:endParaRPr lang="en-GB" b="1" dirty="0"/>
          </a:p>
          <a:p>
            <a:pPr marL="285750" lvl="2" indent="-285750">
              <a:buFont typeface="Wingdings" pitchFamily="2" charset="2"/>
              <a:buChar char="Ø"/>
            </a:pPr>
            <a:r>
              <a:rPr lang="mk-MK" b="1" dirty="0"/>
              <a:t>Проценка на </a:t>
            </a:r>
            <a:r>
              <a:rPr lang="en-GB" b="1" dirty="0"/>
              <a:t>T-CY</a:t>
            </a:r>
          </a:p>
          <a:p>
            <a:pPr marL="285750" lvl="2" indent="-285750">
              <a:buFont typeface="Wingdings" pitchFamily="2" charset="2"/>
              <a:buChar char="Ø"/>
            </a:pPr>
            <a:r>
              <a:rPr lang="mk-MK" b="1" dirty="0"/>
              <a:t>Решенија обезбедени од проекти за градење на капацитети од Советот на Европа</a:t>
            </a:r>
            <a:endParaRPr lang="en-GB" dirty="0"/>
          </a:p>
        </p:txBody>
      </p:sp>
      <p:sp>
        <p:nvSpPr>
          <p:cNvPr id="7" name="Rectangle 6">
            <a:extLst>
              <a:ext uri="{FF2B5EF4-FFF2-40B4-BE49-F238E27FC236}">
                <a16:creationId xmlns:a16="http://schemas.microsoft.com/office/drawing/2014/main" id="{1CAE5D1B-C7CD-DD44-B0C3-576B01C85806}"/>
              </a:ext>
            </a:extLst>
          </p:cNvPr>
          <p:cNvSpPr/>
          <p:nvPr/>
        </p:nvSpPr>
        <p:spPr>
          <a:xfrm>
            <a:off x="0" y="1007622"/>
            <a:ext cx="4411873" cy="6186309"/>
          </a:xfrm>
          <a:prstGeom prst="rect">
            <a:avLst/>
          </a:prstGeom>
        </p:spPr>
        <p:txBody>
          <a:bodyPr wrap="square">
            <a:spAutoFit/>
          </a:bodyPr>
          <a:lstStyle/>
          <a:p>
            <a:pPr marL="342900" indent="-342900">
              <a:buFont typeface="Wingdings" pitchFamily="2" charset="2"/>
              <a:buChar char="Ø"/>
            </a:pPr>
            <a:r>
              <a:rPr lang="mk-MK" b="1" dirty="0"/>
              <a:t>Основно ниво на заемна правна помош - Договори</a:t>
            </a:r>
            <a:endParaRPr lang="en-GB" b="1" dirty="0"/>
          </a:p>
          <a:p>
            <a:pPr marL="342900" indent="-342900">
              <a:buFont typeface="Wingdings" pitchFamily="2" charset="2"/>
              <a:buChar char="Ø"/>
            </a:pPr>
            <a:r>
              <a:rPr lang="mk-MK" b="1" dirty="0"/>
              <a:t>Меѓународни договори: Конвенции</a:t>
            </a:r>
            <a:endParaRPr lang="en-GB" b="1" dirty="0"/>
          </a:p>
          <a:p>
            <a:pPr marL="342900" indent="-342900">
              <a:buFont typeface="Wingdings" pitchFamily="2" charset="2"/>
              <a:buChar char="Ø"/>
            </a:pPr>
            <a:r>
              <a:rPr lang="mk-MK" b="1" dirty="0"/>
              <a:t>Конвенција за сајбер-криминал од </a:t>
            </a:r>
            <a:r>
              <a:rPr lang="en-GB" b="1" dirty="0"/>
              <a:t>2001</a:t>
            </a:r>
            <a:r>
              <a:rPr lang="mk-MK" b="1" dirty="0"/>
              <a:t> год.</a:t>
            </a:r>
            <a:r>
              <a:rPr lang="en-GB" b="1" dirty="0"/>
              <a:t> (ETS 185)</a:t>
            </a:r>
          </a:p>
          <a:p>
            <a:pPr marL="342900" indent="-342900">
              <a:buFont typeface="Wingdings" pitchFamily="2" charset="2"/>
              <a:buChar char="Ø"/>
            </a:pPr>
            <a:r>
              <a:rPr lang="mk-MK" b="1" dirty="0"/>
              <a:t>Стандарди на меѓународна соработка кои се однесуваат на сајбер-криминал и е-докази</a:t>
            </a:r>
            <a:endParaRPr lang="en-GB" dirty="0"/>
          </a:p>
          <a:p>
            <a:pPr indent="-342900">
              <a:buFont typeface="Wingdings" pitchFamily="2" charset="2"/>
              <a:buChar char="Ø"/>
            </a:pPr>
            <a:r>
              <a:rPr lang="mk-MK" b="1" dirty="0"/>
              <a:t>Конвенција за сајбер-криминал на Советот на Европа</a:t>
            </a:r>
            <a:endParaRPr lang="en-GB" b="1" dirty="0"/>
          </a:p>
          <a:p>
            <a:pPr indent="-342900">
              <a:buFont typeface="Wingdings" pitchFamily="2" charset="2"/>
              <a:buChar char="Ø"/>
            </a:pPr>
            <a:r>
              <a:rPr lang="mk-MK" b="1" dirty="0"/>
              <a:t>ИДНИ стандарди за меѓународна 	соработка што се однесуваат на</a:t>
            </a:r>
            <a:endParaRPr lang="en-GB" b="1" dirty="0"/>
          </a:p>
          <a:p>
            <a:r>
              <a:rPr lang="mk-MK" b="1" dirty="0"/>
              <a:t>	сајбер-криминал и е-докази</a:t>
            </a:r>
            <a:endParaRPr lang="en-GB" dirty="0"/>
          </a:p>
          <a:p>
            <a:pPr marL="342900" indent="-342900">
              <a:buFont typeface="Wingdings" pitchFamily="2" charset="2"/>
              <a:buChar char="Ø"/>
            </a:pPr>
            <a:r>
              <a:rPr lang="mk-MK" b="1" dirty="0"/>
              <a:t>Втор дополнителен протокол на Конвенцијата за сајбер-криминал</a:t>
            </a:r>
            <a:endParaRPr lang="en-GB" b="1" dirty="0"/>
          </a:p>
          <a:p>
            <a:pPr marL="342900" indent="-342900">
              <a:buFont typeface="Wingdings" pitchFamily="2" charset="2"/>
              <a:buChar char="Ø"/>
            </a:pPr>
            <a:r>
              <a:rPr lang="mk-MK" b="1" dirty="0"/>
              <a:t>Предности од билатерални договори</a:t>
            </a:r>
            <a:endParaRPr lang="en-GB" dirty="0"/>
          </a:p>
          <a:p>
            <a:pPr marL="0" lvl="1" indent="-342900">
              <a:buFont typeface="Wingdings" pitchFamily="2" charset="2"/>
              <a:buChar char="Ø"/>
            </a:pPr>
            <a:r>
              <a:rPr lang="mk-MK" b="1" dirty="0"/>
              <a:t>Канали за заемна правна помош</a:t>
            </a:r>
            <a:endParaRPr lang="en-GB" b="1" dirty="0"/>
          </a:p>
          <a:p>
            <a:pPr marL="342900" indent="-342900">
              <a:buFont typeface="Wingdings" pitchFamily="2" charset="2"/>
              <a:buChar char="Ø"/>
            </a:pPr>
            <a:endParaRPr lang="en-GB" b="1" dirty="0"/>
          </a:p>
          <a:p>
            <a:pPr marL="342900" indent="-342900">
              <a:buFont typeface="Wingdings" pitchFamily="2" charset="2"/>
              <a:buChar char="Ø"/>
            </a:pPr>
            <a:endParaRPr lang="en-GB" b="1" dirty="0"/>
          </a:p>
          <a:p>
            <a:pPr marL="342900" indent="-342900">
              <a:buFont typeface="Wingdings" pitchFamily="2" charset="2"/>
              <a:buChar char="Ø"/>
            </a:pPr>
            <a:endParaRPr lang="en-GB" dirty="0"/>
          </a:p>
        </p:txBody>
      </p:sp>
    </p:spTree>
    <p:extLst>
      <p:ext uri="{BB962C8B-B14F-4D97-AF65-F5344CB8AC3E}">
        <p14:creationId xmlns:p14="http://schemas.microsoft.com/office/powerpoint/2010/main" val="7844271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mk-MK" sz="3200" b="1" dirty="0">
                <a:solidFill>
                  <a:schemeClr val="bg1"/>
                </a:solidFill>
              </a:rPr>
              <a:t>Постапки и пракса за заемна правна помош</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683915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Инструменти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4572000" y="1120348"/>
            <a:ext cx="4572000" cy="5170646"/>
          </a:xfrm>
          <a:prstGeom prst="rect">
            <a:avLst/>
          </a:prstGeom>
        </p:spPr>
        <p:txBody>
          <a:bodyPr>
            <a:spAutoFit/>
          </a:bodyPr>
          <a:lstStyle/>
          <a:p>
            <a:pPr marL="342900" indent="-342900">
              <a:buFont typeface="Arial" panose="020B0604020202020204" pitchFamily="34" charset="0"/>
              <a:buChar char="•"/>
            </a:pPr>
            <a:r>
              <a:rPr lang="mk-MK" sz="2200" dirty="0"/>
              <a:t>бара обезбедување од страните на „најголема мерка“ на ЗПП, кои подлежат на ограничени причини за одбивање</a:t>
            </a:r>
            <a:endParaRPr lang="en-GB" sz="2200" dirty="0"/>
          </a:p>
          <a:p>
            <a:pPr marL="342900" indent="-342900">
              <a:buFont typeface="Arial" panose="020B0604020202020204" pitchFamily="34" charset="0"/>
              <a:buChar char="•"/>
            </a:pPr>
            <a:r>
              <a:rPr lang="mk-MK" sz="2200" dirty="0"/>
              <a:t>го дефинираше обемот на достапна помош (значително проширен во Вториот протокол) кој подлежи на посебна декларација за двоен криминалитет/примена на домашното право</a:t>
            </a:r>
            <a:endParaRPr lang="en-GB" sz="2200" dirty="0"/>
          </a:p>
          <a:p>
            <a:pPr marL="342900" indent="-342900">
              <a:buFont typeface="Arial" panose="020B0604020202020204" pitchFamily="34" charset="0"/>
              <a:buChar char="•"/>
            </a:pPr>
            <a:r>
              <a:rPr lang="mk-MK" sz="2200" b="1" dirty="0"/>
              <a:t>директна соработка помеѓу надлежните органи на ЗПП </a:t>
            </a:r>
            <a:r>
              <a:rPr lang="mk-MK" sz="2200" dirty="0"/>
              <a:t>(обвинителства и судови)</a:t>
            </a:r>
            <a:endParaRPr lang="en-GB" sz="2200" dirty="0"/>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509200"/>
          </a:xfrm>
          <a:prstGeom prst="rect">
            <a:avLst/>
          </a:prstGeom>
        </p:spPr>
        <p:txBody>
          <a:bodyPr>
            <a:spAutoFit/>
          </a:bodyPr>
          <a:lstStyle/>
          <a:p>
            <a:pPr marL="342900" indent="-342900">
              <a:buFont typeface="Wingdings" pitchFamily="2" charset="2"/>
              <a:buChar char="Ø"/>
            </a:pPr>
            <a:r>
              <a:rPr lang="mk-MK" sz="2200" b="1" dirty="0"/>
              <a:t>Меѓународни договори: Конвенции</a:t>
            </a:r>
            <a:endParaRPr lang="en-GB" sz="2200" b="1" dirty="0"/>
          </a:p>
          <a:p>
            <a:pPr marL="342900" indent="-342900">
              <a:buFont typeface="Wingdings" pitchFamily="2" charset="2"/>
              <a:buChar char="Ø"/>
            </a:pPr>
            <a:endParaRPr lang="en-GB" sz="2200" b="1" dirty="0"/>
          </a:p>
          <a:p>
            <a:pPr marL="342900" indent="-342900">
              <a:buFont typeface="Wingdings" pitchFamily="2" charset="2"/>
              <a:buChar char="Ø"/>
            </a:pPr>
            <a:r>
              <a:rPr lang="mk-MK" sz="2200" b="1" dirty="0"/>
              <a:t>Примери за Совет на Европа:</a:t>
            </a:r>
            <a:endParaRPr lang="en-GB" sz="2200" dirty="0"/>
          </a:p>
          <a:p>
            <a:pPr marL="342900" indent="-342900">
              <a:buFont typeface="Wingdings" pitchFamily="2" charset="2"/>
              <a:buChar char="Ø"/>
            </a:pPr>
            <a:endParaRPr lang="en-GB" sz="2200" dirty="0"/>
          </a:p>
          <a:p>
            <a:pPr marL="342900" indent="-342900">
              <a:buFont typeface="Wingdings" pitchFamily="2" charset="2"/>
              <a:buChar char="ü"/>
            </a:pPr>
            <a:r>
              <a:rPr lang="mk-MK" sz="2200" b="1" dirty="0"/>
              <a:t>Европска Конвенција за заемна помош во кривични предмети од 1959 год.</a:t>
            </a:r>
            <a:r>
              <a:rPr lang="en-GB" sz="2200" b="1" dirty="0"/>
              <a:t> </a:t>
            </a:r>
          </a:p>
          <a:p>
            <a:pPr marL="342900" indent="-342900">
              <a:buFont typeface="Arial" panose="020B0604020202020204" pitchFamily="34" charset="0"/>
              <a:buChar char="•"/>
            </a:pPr>
            <a:r>
              <a:rPr lang="mk-MK" sz="2200" dirty="0"/>
              <a:t>два дополнителни Протоколи во 1978 и 2001 год.</a:t>
            </a:r>
            <a:endParaRPr lang="en-GB" sz="2200" dirty="0"/>
          </a:p>
          <a:p>
            <a:pPr marL="342900" indent="-342900">
              <a:buFont typeface="Arial" panose="020B0604020202020204" pitchFamily="34" charset="0"/>
              <a:buChar char="•"/>
            </a:pPr>
            <a:r>
              <a:rPr lang="mk-MK" sz="2200" dirty="0"/>
              <a:t>клучни точки: прв значаен мултилатерален инструмент за ЗПП во однос на кривичните дела</a:t>
            </a:r>
            <a:endParaRPr lang="en-GB" sz="2200" dirty="0"/>
          </a:p>
          <a:p>
            <a:endParaRPr lang="en-GB" sz="2200" dirty="0"/>
          </a:p>
        </p:txBody>
      </p:sp>
    </p:spTree>
    <p:extLst>
      <p:ext uri="{BB962C8B-B14F-4D97-AF65-F5344CB8AC3E}">
        <p14:creationId xmlns:p14="http://schemas.microsoft.com/office/powerpoint/2010/main" val="3053593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Инструменти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295272" y="941085"/>
            <a:ext cx="4745728" cy="5924699"/>
          </a:xfrm>
          <a:prstGeom prst="rect">
            <a:avLst/>
          </a:prstGeom>
        </p:spPr>
        <p:txBody>
          <a:bodyPr wrap="square">
            <a:spAutoFit/>
          </a:bodyPr>
          <a:lstStyle/>
          <a:p>
            <a:pPr marL="800100" lvl="1" indent="-342900" algn="just">
              <a:buFont typeface="Arial" panose="020B0604020202020204" pitchFamily="34" charset="0"/>
              <a:buChar char="•"/>
            </a:pPr>
            <a:r>
              <a:rPr lang="mk-MK" sz="2100" b="1" dirty="0"/>
              <a:t>ја утврди основната содржина </a:t>
            </a:r>
            <a:r>
              <a:rPr lang="mk-MK" sz="2100" dirty="0"/>
              <a:t>на барање за ЗПП и условите за превод</a:t>
            </a:r>
            <a:endParaRPr lang="en-GB" sz="2100" dirty="0"/>
          </a:p>
          <a:p>
            <a:pPr marL="800100" lvl="1" indent="-342900" algn="just">
              <a:buFont typeface="Arial" panose="020B0604020202020204" pitchFamily="34" charset="0"/>
              <a:buChar char="•"/>
            </a:pPr>
            <a:r>
              <a:rPr lang="mk-MK" sz="2100" b="1" dirty="0"/>
              <a:t>ја ограничи употребата на дипломатскиот канал </a:t>
            </a:r>
            <a:r>
              <a:rPr lang="mk-MK" sz="2100" dirty="0"/>
              <a:t>за пренесување на барања со овозможување на страните да назначат (централен) орган</a:t>
            </a:r>
            <a:endParaRPr lang="en-GB" sz="2100" dirty="0"/>
          </a:p>
          <a:p>
            <a:pPr marL="800100" lvl="1" indent="-342900" algn="just">
              <a:buFont typeface="Arial" panose="020B0604020202020204" pitchFamily="34" charset="0"/>
              <a:buChar char="•"/>
            </a:pPr>
            <a:r>
              <a:rPr lang="mk-MK" sz="2100" b="1" dirty="0"/>
              <a:t>ја утврди можноста за директен пренос </a:t>
            </a:r>
            <a:r>
              <a:rPr lang="mk-MK" sz="2100" dirty="0"/>
              <a:t>и употреба на канал на Интерпол за итни барања</a:t>
            </a:r>
            <a:endParaRPr lang="en-GB" sz="2100" dirty="0"/>
          </a:p>
          <a:p>
            <a:pPr marL="800100" lvl="1" indent="-342900" algn="just">
              <a:buFont typeface="Arial" panose="020B0604020202020204" pitchFamily="34" charset="0"/>
              <a:buChar char="•"/>
            </a:pPr>
            <a:r>
              <a:rPr lang="mk-MK" sz="2100" b="1" dirty="0"/>
              <a:t>општа достапност </a:t>
            </a:r>
            <a:r>
              <a:rPr lang="mk-MK" sz="2100" dirty="0"/>
              <a:t>на опциите за директен и електронски пренос во Вториот протокол  </a:t>
            </a:r>
            <a:endParaRPr lang="en-GB" sz="2100" dirty="0"/>
          </a:p>
          <a:p>
            <a:pPr lvl="1" algn="just"/>
            <a:endParaRPr lang="en-GB" sz="2200" dirty="0"/>
          </a:p>
        </p:txBody>
      </p:sp>
      <p:pic>
        <p:nvPicPr>
          <p:cNvPr id="9" name="Picture 8" descr="A blue sign in front of a building&#10;&#10;Description automatically generated">
            <a:extLst>
              <a:ext uri="{FF2B5EF4-FFF2-40B4-BE49-F238E27FC236}">
                <a16:creationId xmlns:a16="http://schemas.microsoft.com/office/drawing/2014/main" id="{CD7DD943-41C3-4553-A8E2-2CFDE2FF39DA}"/>
              </a:ext>
            </a:extLst>
          </p:cNvPr>
          <p:cNvPicPr>
            <a:picLocks noChangeAspect="1"/>
          </p:cNvPicPr>
          <p:nvPr/>
        </p:nvPicPr>
        <p:blipFill>
          <a:blip r:embed="rId4"/>
          <a:stretch>
            <a:fillRect/>
          </a:stretch>
        </p:blipFill>
        <p:spPr>
          <a:xfrm>
            <a:off x="4789896" y="2802612"/>
            <a:ext cx="4043386" cy="1552571"/>
          </a:xfrm>
          <a:prstGeom prst="rect">
            <a:avLst/>
          </a:prstGeom>
        </p:spPr>
      </p:pic>
    </p:spTree>
    <p:extLst>
      <p:ext uri="{BB962C8B-B14F-4D97-AF65-F5344CB8AC3E}">
        <p14:creationId xmlns:p14="http://schemas.microsoft.com/office/powerpoint/2010/main" val="4106485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Инструменти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509200"/>
          </a:xfrm>
          <a:prstGeom prst="rect">
            <a:avLst/>
          </a:prstGeom>
        </p:spPr>
        <p:txBody>
          <a:bodyPr>
            <a:spAutoFit/>
          </a:bodyPr>
          <a:lstStyle/>
          <a:p>
            <a:pPr marL="342900" indent="-342900">
              <a:buFont typeface="Wingdings" pitchFamily="2" charset="2"/>
              <a:buChar char="ü"/>
            </a:pPr>
            <a:r>
              <a:rPr lang="mk-MK" sz="2200" b="1" dirty="0"/>
              <a:t>Конвенција за </a:t>
            </a:r>
            <a:r>
              <a:rPr lang="mk-MK" sz="2200" b="1" dirty="0" err="1"/>
              <a:t>сајбер</a:t>
            </a:r>
            <a:r>
              <a:rPr lang="mk-MK" sz="2200" b="1" dirty="0"/>
              <a:t>-криминал од 2001 год. </a:t>
            </a:r>
            <a:r>
              <a:rPr lang="en-GB" sz="2200" b="1" dirty="0"/>
              <a:t>(ETS 185)</a:t>
            </a:r>
          </a:p>
          <a:p>
            <a:pPr marL="342900" indent="-342900">
              <a:buFont typeface="Wingdings" pitchFamily="2" charset="2"/>
              <a:buChar char="ü"/>
            </a:pPr>
            <a:endParaRPr lang="en-GB" sz="2200" b="1" dirty="0"/>
          </a:p>
          <a:p>
            <a:pPr marL="342900" indent="-342900">
              <a:buFont typeface="Arial" panose="020B0604020202020204" pitchFamily="34" charset="0"/>
              <a:buChar char="•"/>
            </a:pPr>
            <a:r>
              <a:rPr lang="mk-MK" sz="2200" b="1" dirty="0"/>
              <a:t>Дополнителен протокол </a:t>
            </a:r>
            <a:r>
              <a:rPr lang="mk-MK" sz="2200" dirty="0"/>
              <a:t>во врска со криминализација на дела од расистичка и ксенофобична природа извршени преку компјутерски систем </a:t>
            </a:r>
            <a:r>
              <a:rPr lang="en-GB" sz="2200" dirty="0"/>
              <a:t>(ETS 189 </a:t>
            </a:r>
            <a:r>
              <a:rPr lang="mk-MK" sz="2200" dirty="0"/>
              <a:t>од </a:t>
            </a:r>
            <a:r>
              <a:rPr lang="en-GB" sz="2200" dirty="0"/>
              <a:t>2003</a:t>
            </a:r>
            <a:r>
              <a:rPr lang="mk-MK" sz="2200" dirty="0"/>
              <a:t> год.</a:t>
            </a:r>
            <a:r>
              <a:rPr lang="en-GB" sz="2200" dirty="0"/>
              <a:t>)</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mk-MK" sz="2200" b="1" dirty="0"/>
              <a:t>Втор дополнителен Протокол </a:t>
            </a:r>
            <a:r>
              <a:rPr lang="mk-MK" sz="2200" dirty="0"/>
              <a:t>за унапредување на заемната правна помош во областа на </a:t>
            </a:r>
            <a:r>
              <a:rPr lang="mk-MK" sz="2200" dirty="0" err="1"/>
              <a:t>сајбер</a:t>
            </a:r>
            <a:r>
              <a:rPr lang="mk-MK" sz="2200" dirty="0"/>
              <a:t>-криминал</a:t>
            </a:r>
            <a:r>
              <a:rPr lang="en-GB" sz="2200" dirty="0"/>
              <a:t> – </a:t>
            </a:r>
            <a:r>
              <a:rPr lang="mk-MK" sz="2200" b="1" dirty="0">
                <a:solidFill>
                  <a:srgbClr val="FF0000"/>
                </a:solidFill>
              </a:rPr>
              <a:t>работа во тек</a:t>
            </a:r>
            <a:endParaRPr lang="en-GB" sz="2200" b="1" dirty="0">
              <a:solidFill>
                <a:srgbClr val="FF0000"/>
              </a:solidFill>
            </a:endParaRPr>
          </a:p>
        </p:txBody>
      </p:sp>
      <p:sp>
        <p:nvSpPr>
          <p:cNvPr id="6" name="Rectangle 5">
            <a:extLst>
              <a:ext uri="{FF2B5EF4-FFF2-40B4-BE49-F238E27FC236}">
                <a16:creationId xmlns:a16="http://schemas.microsoft.com/office/drawing/2014/main" id="{581799B2-487B-EB49-9EBA-A92793CD9DF2}"/>
              </a:ext>
            </a:extLst>
          </p:cNvPr>
          <p:cNvSpPr/>
          <p:nvPr/>
        </p:nvSpPr>
        <p:spPr>
          <a:xfrm>
            <a:off x="4572000" y="1130899"/>
            <a:ext cx="4572000" cy="1446550"/>
          </a:xfrm>
          <a:prstGeom prst="rect">
            <a:avLst/>
          </a:prstGeom>
        </p:spPr>
        <p:txBody>
          <a:bodyPr>
            <a:spAutoFit/>
          </a:bodyPr>
          <a:lstStyle/>
          <a:p>
            <a:pPr marL="342900" indent="-342900">
              <a:buFont typeface="Arial" panose="020B0604020202020204" pitchFamily="34" charset="0"/>
              <a:buChar char="•"/>
            </a:pPr>
            <a:r>
              <a:rPr lang="mk-MK" sz="2200" dirty="0"/>
              <a:t>Единствена Конвенција денес која ги содржи материјалните, процесните одредби и одредбите за ЗПП</a:t>
            </a:r>
            <a:endParaRPr lang="en-GB" sz="2200" dirty="0"/>
          </a:p>
        </p:txBody>
      </p:sp>
      <p:pic>
        <p:nvPicPr>
          <p:cNvPr id="1026" name="Picture 2" descr="Accession by Chile to the Budapest Convention on Cybercrime - T-CY News">
            <a:hlinkClick r:id="rId4"/>
            <a:extLst>
              <a:ext uri="{FF2B5EF4-FFF2-40B4-BE49-F238E27FC236}">
                <a16:creationId xmlns:a16="http://schemas.microsoft.com/office/drawing/2014/main" id="{F0CBE0EB-1629-4534-AE69-B038AC29D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7464" y="3065268"/>
            <a:ext cx="3789328" cy="213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603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Инструменти</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94823"/>
            <a:ext cx="4115922" cy="5324535"/>
          </a:xfrm>
          <a:prstGeom prst="rect">
            <a:avLst/>
          </a:prstGeom>
        </p:spPr>
        <p:txBody>
          <a:bodyPr wrap="square">
            <a:spAutoFit/>
          </a:bodyPr>
          <a:lstStyle/>
          <a:p>
            <a:pPr marL="342900" indent="-342900">
              <a:buFont typeface="Wingdings" pitchFamily="2" charset="2"/>
              <a:buChar char="Ø"/>
            </a:pPr>
            <a:r>
              <a:rPr lang="mk-MK" sz="2000" b="1" dirty="0"/>
              <a:t>Одредби за меѓународна соработка од Конвенцијата за </a:t>
            </a:r>
            <a:r>
              <a:rPr lang="mk-MK" sz="2000" b="1" dirty="0" err="1"/>
              <a:t>сајбер</a:t>
            </a:r>
            <a:r>
              <a:rPr lang="mk-MK" sz="2000" b="1" dirty="0"/>
              <a:t>-криминал како инспирација за други меѓународни инструменти</a:t>
            </a:r>
            <a:endParaRPr lang="en-GB" sz="2000" b="1" dirty="0"/>
          </a:p>
          <a:p>
            <a:pPr>
              <a:buNone/>
            </a:pPr>
            <a:endParaRPr lang="en-GB" sz="2000" b="1" dirty="0"/>
          </a:p>
          <a:p>
            <a:pPr marL="342900" indent="-342900" algn="just">
              <a:buFont typeface="Wingdings" pitchFamily="2" charset="2"/>
              <a:buChar char="ü"/>
            </a:pPr>
            <a:r>
              <a:rPr lang="mk-MK" sz="2000" b="1" dirty="0"/>
              <a:t>Инструмент за заемна правна помош во Комонвелтот </a:t>
            </a:r>
            <a:r>
              <a:rPr lang="mk-MK" sz="2000" dirty="0"/>
              <a:t>(доброволно здружение на 53 земји во Африка, Азија, Европа, Америка и Пацификот)</a:t>
            </a:r>
            <a:endParaRPr lang="en-GB" sz="2000" dirty="0"/>
          </a:p>
          <a:p>
            <a:pPr marL="342900" indent="-342900" algn="just">
              <a:buFont typeface="Arial" panose="020B0604020202020204" pitchFamily="34" charset="0"/>
              <a:buChar char="•"/>
            </a:pPr>
            <a:r>
              <a:rPr lang="mk-MK" sz="2000" dirty="0" err="1"/>
              <a:t>Необврзувачки</a:t>
            </a:r>
            <a:r>
              <a:rPr lang="mk-MK" sz="2000" dirty="0"/>
              <a:t> инструмент кој поттикнува усогласување на практиката на ЗПП меѓу неговите членови преку своите начела и препораки</a:t>
            </a:r>
            <a:endParaRPr lang="en-GB" sz="2000" dirty="0"/>
          </a:p>
        </p:txBody>
      </p:sp>
      <p:sp>
        <p:nvSpPr>
          <p:cNvPr id="6" name="Rectangle 5">
            <a:extLst>
              <a:ext uri="{FF2B5EF4-FFF2-40B4-BE49-F238E27FC236}">
                <a16:creationId xmlns:a16="http://schemas.microsoft.com/office/drawing/2014/main" id="{581799B2-487B-EB49-9EBA-A92793CD9DF2}"/>
              </a:ext>
            </a:extLst>
          </p:cNvPr>
          <p:cNvSpPr/>
          <p:nvPr/>
        </p:nvSpPr>
        <p:spPr>
          <a:xfrm>
            <a:off x="4293095" y="920318"/>
            <a:ext cx="4327996" cy="5940088"/>
          </a:xfrm>
          <a:prstGeom prst="rect">
            <a:avLst/>
          </a:prstGeom>
        </p:spPr>
        <p:txBody>
          <a:bodyPr wrap="square">
            <a:spAutoFit/>
          </a:bodyPr>
          <a:lstStyle/>
          <a:p>
            <a:pPr marL="800100" lvl="1" indent="-342900">
              <a:buFont typeface="Wingdings" pitchFamily="2" charset="2"/>
              <a:buChar char="ü"/>
            </a:pPr>
            <a:r>
              <a:rPr lang="mk-MK" sz="2000" b="1" dirty="0"/>
              <a:t>Клучни карактеристики</a:t>
            </a:r>
            <a:r>
              <a:rPr lang="en-GB" sz="2000" dirty="0"/>
              <a:t>:</a:t>
            </a:r>
          </a:p>
          <a:p>
            <a:pPr marL="800100" lvl="1" indent="-342900" algn="just">
              <a:buFont typeface="Arial" panose="020B0604020202020204" pitchFamily="34" charset="0"/>
              <a:buChar char="•"/>
            </a:pPr>
            <a:r>
              <a:rPr lang="mk-MK" sz="2000" dirty="0"/>
              <a:t>„најголема можна помош</a:t>
            </a:r>
            <a:r>
              <a:rPr lang="en-GB" sz="2000" dirty="0"/>
              <a:t>”</a:t>
            </a:r>
          </a:p>
          <a:p>
            <a:pPr marL="800100" lvl="1" indent="-342900" algn="just">
              <a:buFont typeface="Arial" panose="020B0604020202020204" pitchFamily="34" charset="0"/>
              <a:buChar char="•"/>
            </a:pPr>
            <a:r>
              <a:rPr lang="mk-MK" sz="2000" dirty="0"/>
              <a:t>можна е основа за одбивање</a:t>
            </a:r>
            <a:endParaRPr lang="en-GB" sz="2000" dirty="0"/>
          </a:p>
          <a:p>
            <a:pPr marL="800100" lvl="1" indent="-342900" algn="just">
              <a:buFont typeface="Arial" panose="020B0604020202020204" pitchFamily="34" charset="0"/>
              <a:buChar char="•"/>
            </a:pPr>
            <a:r>
              <a:rPr lang="mk-MK" sz="2000" dirty="0"/>
              <a:t>опсегот на помошта вклучува традиционални и специфични форми на помош релевантни за сајбер-криминалот и обезбедување на е-докази</a:t>
            </a:r>
            <a:endParaRPr lang="en-GB" sz="2000" dirty="0"/>
          </a:p>
          <a:p>
            <a:pPr marL="800100" lvl="1" indent="-342900" algn="just">
              <a:buFont typeface="Arial" panose="020B0604020202020204" pitchFamily="34" charset="0"/>
              <a:buChar char="•"/>
            </a:pPr>
            <a:r>
              <a:rPr lang="mk-MK" sz="2000" dirty="0"/>
              <a:t>страните на инструментот се охрабруваат да помогнат во отсуство на двоен криминалитет, пренесување на барањата за ЗПП преку централните органи со цел барањата да бидат спроведени експедитивно.</a:t>
            </a:r>
            <a:endParaRPr lang="en-GB" sz="2000" dirty="0"/>
          </a:p>
          <a:p>
            <a:pPr marL="800100" lvl="1"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151603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21791</TotalTime>
  <Words>13618</Words>
  <Application>Microsoft Office PowerPoint</Application>
  <PresentationFormat>On-screen Show (4:3)</PresentationFormat>
  <Paragraphs>852</Paragraphs>
  <Slides>58</Slides>
  <Notes>53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Arial Narrow</vt:lpstr>
      <vt:lpstr>Calibri</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apetrovmk@outlook.com</cp:lastModifiedBy>
  <cp:revision>451</cp:revision>
  <dcterms:created xsi:type="dcterms:W3CDTF">2012-01-25T15:22:10Z</dcterms:created>
  <dcterms:modified xsi:type="dcterms:W3CDTF">2021-05-01T21:31:12Z</dcterms:modified>
</cp:coreProperties>
</file>