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355" r:id="rId2"/>
    <p:sldId id="568" r:id="rId3"/>
    <p:sldId id="735" r:id="rId4"/>
    <p:sldId id="599" r:id="rId5"/>
    <p:sldId id="854" r:id="rId6"/>
    <p:sldId id="574" r:id="rId7"/>
    <p:sldId id="853" r:id="rId8"/>
    <p:sldId id="855" r:id="rId9"/>
    <p:sldId id="1120" r:id="rId10"/>
    <p:sldId id="1121" r:id="rId11"/>
    <p:sldId id="857" r:id="rId12"/>
    <p:sldId id="859" r:id="rId13"/>
    <p:sldId id="862" r:id="rId14"/>
    <p:sldId id="861" r:id="rId15"/>
    <p:sldId id="863" r:id="rId16"/>
    <p:sldId id="864" r:id="rId17"/>
    <p:sldId id="867" r:id="rId18"/>
    <p:sldId id="505" r:id="rId19"/>
    <p:sldId id="866" r:id="rId20"/>
    <p:sldId id="873" r:id="rId21"/>
    <p:sldId id="603" r:id="rId22"/>
    <p:sldId id="879" r:id="rId23"/>
    <p:sldId id="885" r:id="rId24"/>
    <p:sldId id="886" r:id="rId25"/>
    <p:sldId id="887" r:id="rId26"/>
    <p:sldId id="889" r:id="rId27"/>
    <p:sldId id="891" r:id="rId28"/>
    <p:sldId id="892" r:id="rId29"/>
    <p:sldId id="893" r:id="rId30"/>
    <p:sldId id="878" r:id="rId31"/>
    <p:sldId id="877" r:id="rId32"/>
    <p:sldId id="901" r:id="rId33"/>
    <p:sldId id="894" r:id="rId34"/>
    <p:sldId id="900" r:id="rId35"/>
    <p:sldId id="897" r:id="rId36"/>
    <p:sldId id="899" r:id="rId37"/>
    <p:sldId id="874" r:id="rId38"/>
    <p:sldId id="880" r:id="rId39"/>
    <p:sldId id="876" r:id="rId40"/>
    <p:sldId id="1118" r:id="rId41"/>
    <p:sldId id="1119" r:id="rId42"/>
    <p:sldId id="898" r:id="rId43"/>
    <p:sldId id="872" r:id="rId44"/>
    <p:sldId id="868" r:id="rId45"/>
    <p:sldId id="601" r:id="rId46"/>
    <p:sldId id="480" r:id="rId47"/>
    <p:sldId id="481" r:id="rId48"/>
    <p:sldId id="485" r:id="rId49"/>
    <p:sldId id="499" r:id="rId50"/>
    <p:sldId id="589" r:id="rId51"/>
    <p:sldId id="616" r:id="rId52"/>
    <p:sldId id="850" r:id="rId53"/>
    <p:sldId id="852" r:id="rId5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60" autoAdjust="0"/>
    <p:restoredTop sz="52655" autoAdjust="0"/>
  </p:normalViewPr>
  <p:slideViewPr>
    <p:cSldViewPr snapToGrid="0" snapToObjects="1">
      <p:cViewPr varScale="1">
        <p:scale>
          <a:sx n="50" d="100"/>
          <a:sy n="50" d="100"/>
        </p:scale>
        <p:origin x="396" y="-6"/>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2600" b="1" dirty="0"/>
            <a:t>Кој е главниот предизвик што го поставуваат долгите процеси на заемна помош, посебно за електронска размена на докази?</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а</a:t>
          </a:r>
          <a:r>
            <a:rPr lang="en-US" b="1" dirty="0">
              <a:solidFill>
                <a:schemeClr val="tx1"/>
              </a:solidFill>
            </a:rPr>
            <a:t>) </a:t>
          </a:r>
          <a:r>
            <a:rPr lang="mk-MK" b="1" dirty="0">
              <a:solidFill>
                <a:schemeClr val="tx1"/>
              </a:solidFill>
            </a:rPr>
            <a:t>Одложување на судски процес</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б</a:t>
          </a:r>
          <a:r>
            <a:rPr lang="en-US" b="1" dirty="0">
              <a:solidFill>
                <a:schemeClr val="tx1"/>
              </a:solidFill>
            </a:rPr>
            <a:t>) </a:t>
          </a:r>
          <a:r>
            <a:rPr lang="mk-MK" b="1" dirty="0">
              <a:solidFill>
                <a:schemeClr val="tx1"/>
              </a:solidFill>
            </a:rPr>
            <a:t>Електронските докази се несигурни</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mk-MK" b="1" dirty="0">
              <a:solidFill>
                <a:schemeClr val="tx1"/>
              </a:solidFill>
            </a:rPr>
            <a:t>в</a:t>
          </a:r>
          <a:r>
            <a:rPr lang="en-US" b="1" dirty="0">
              <a:solidFill>
                <a:schemeClr val="tx1"/>
              </a:solidFill>
            </a:rPr>
            <a:t>) </a:t>
          </a:r>
          <a:r>
            <a:rPr lang="mk-MK" b="1" dirty="0">
              <a:solidFill>
                <a:schemeClr val="tx1"/>
              </a:solidFill>
            </a:rPr>
            <a:t>Обемна документација</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mk-MK" b="1" dirty="0">
              <a:solidFill>
                <a:schemeClr val="tx1"/>
              </a:solidFill>
            </a:rPr>
            <a:t>г</a:t>
          </a:r>
          <a:r>
            <a:rPr lang="en-US" b="1" dirty="0">
              <a:solidFill>
                <a:schemeClr val="tx1"/>
              </a:solidFill>
            </a:rPr>
            <a:t>) </a:t>
          </a:r>
          <a:r>
            <a:rPr lang="mk-MK" b="1" dirty="0">
              <a:solidFill>
                <a:schemeClr val="tx1"/>
              </a:solidFill>
            </a:rPr>
            <a:t>Електронските докази не можат да се зачуваат</a:t>
          </a:r>
          <a:endParaRPr lang="en-US" b="1" dirty="0">
            <a:solidFill>
              <a:schemeClr val="tx1"/>
            </a:solidFill>
          </a:endParaRP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2600" b="1" dirty="0"/>
            <a:t>Кој е главниот предизвик што го поставуваат долгите процеси на заемна помош, посебно за електронска размена на докази?</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а</a:t>
          </a:r>
          <a:r>
            <a:rPr lang="en-US" b="1" dirty="0">
              <a:solidFill>
                <a:schemeClr val="tx1"/>
              </a:solidFill>
            </a:rPr>
            <a:t>) </a:t>
          </a:r>
          <a:r>
            <a:rPr lang="mk-MK" b="1" dirty="0">
              <a:solidFill>
                <a:schemeClr val="tx1"/>
              </a:solidFill>
            </a:rPr>
            <a:t>Одложување на судски процес</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mk-MK" b="1" dirty="0">
              <a:solidFill>
                <a:srgbClr val="FF0000"/>
              </a:solidFill>
            </a:rPr>
            <a:t>б</a:t>
          </a:r>
          <a:r>
            <a:rPr lang="en-US" b="1" dirty="0">
              <a:solidFill>
                <a:srgbClr val="FF0000"/>
              </a:solidFill>
            </a:rPr>
            <a:t>) </a:t>
          </a:r>
          <a:r>
            <a:rPr lang="mk-MK" b="1" dirty="0">
              <a:solidFill>
                <a:srgbClr val="FF0000"/>
              </a:solidFill>
            </a:rPr>
            <a:t>Електронските докази се несигурни</a:t>
          </a:r>
          <a:endParaRPr lang="en-US" b="1" dirty="0">
            <a:solidFill>
              <a:srgbClr val="FF0000"/>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mk-MK" b="1" dirty="0">
              <a:solidFill>
                <a:schemeClr val="tx1"/>
              </a:solidFill>
            </a:rPr>
            <a:t>в</a:t>
          </a:r>
          <a:r>
            <a:rPr lang="en-US" b="1" dirty="0">
              <a:solidFill>
                <a:schemeClr val="tx1"/>
              </a:solidFill>
            </a:rPr>
            <a:t>) </a:t>
          </a:r>
          <a:r>
            <a:rPr lang="mk-MK" b="1" dirty="0">
              <a:solidFill>
                <a:schemeClr val="tx1"/>
              </a:solidFill>
            </a:rPr>
            <a:t>Обемна документација</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mk-MK" b="1" dirty="0">
              <a:solidFill>
                <a:schemeClr val="tx1"/>
              </a:solidFill>
            </a:rPr>
            <a:t>г</a:t>
          </a:r>
          <a:r>
            <a:rPr lang="en-US" b="1" dirty="0">
              <a:solidFill>
                <a:schemeClr val="tx1"/>
              </a:solidFill>
            </a:rPr>
            <a:t>) </a:t>
          </a:r>
          <a:r>
            <a:rPr lang="mk-MK" b="1" dirty="0">
              <a:solidFill>
                <a:schemeClr val="tx1"/>
              </a:solidFill>
            </a:rPr>
            <a:t>Електронските докази не можат да се зачуваат</a:t>
          </a:r>
          <a:endParaRPr lang="en-US" b="1" dirty="0">
            <a:solidFill>
              <a:schemeClr val="tx1"/>
            </a:solidFill>
          </a:endParaRP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2600" b="1" dirty="0"/>
            <a:t>Како може 24/7 мрежата да помогне во решавањето на предизвикот на различните правни традиции?</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а</a:t>
          </a:r>
          <a:r>
            <a:rPr lang="en-US" b="1" dirty="0">
              <a:solidFill>
                <a:schemeClr val="tx1"/>
              </a:solidFill>
            </a:rPr>
            <a:t>) </a:t>
          </a:r>
          <a:r>
            <a:rPr lang="mk-MK" b="1" dirty="0">
              <a:solidFill>
                <a:schemeClr val="tx1"/>
              </a:solidFill>
            </a:rPr>
            <a:t>Лоцирање на осомничени лица</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б</a:t>
          </a:r>
          <a:r>
            <a:rPr lang="en-US" b="1" dirty="0">
              <a:solidFill>
                <a:schemeClr val="tx1"/>
              </a:solidFill>
            </a:rPr>
            <a:t>) </a:t>
          </a:r>
          <a:r>
            <a:rPr lang="mk-MK" b="1" dirty="0">
              <a:solidFill>
                <a:schemeClr val="tx1"/>
              </a:solidFill>
            </a:rPr>
            <a:t>Размена на докази</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mk-MK" b="1" dirty="0">
              <a:solidFill>
                <a:schemeClr val="tx1"/>
              </a:solidFill>
            </a:rPr>
            <a:t>в</a:t>
          </a:r>
          <a:r>
            <a:rPr lang="en-US" b="1" dirty="0">
              <a:solidFill>
                <a:schemeClr val="tx1"/>
              </a:solidFill>
            </a:rPr>
            <a:t>) </a:t>
          </a:r>
          <a:r>
            <a:rPr lang="mk-MK" b="1" dirty="0">
              <a:solidFill>
                <a:schemeClr val="tx1"/>
              </a:solidFill>
            </a:rPr>
            <a:t>Обезбедување на правни информации</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mk-MK" b="1" dirty="0">
              <a:solidFill>
                <a:schemeClr val="tx1"/>
              </a:solidFill>
            </a:rPr>
            <a:t>г</a:t>
          </a:r>
          <a:r>
            <a:rPr lang="en-US" b="1" dirty="0">
              <a:solidFill>
                <a:schemeClr val="tx1"/>
              </a:solidFill>
            </a:rPr>
            <a:t>) </a:t>
          </a:r>
          <a:r>
            <a:rPr lang="mk-MK" b="1" dirty="0">
              <a:solidFill>
                <a:schemeClr val="tx1"/>
              </a:solidFill>
            </a:rPr>
            <a:t>Зачувување на податоци</a:t>
          </a:r>
          <a:endParaRPr lang="en-US" b="1" dirty="0">
            <a:solidFill>
              <a:schemeClr val="tx1"/>
            </a:solidFill>
          </a:endParaRP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mk-MK" b="1" dirty="0">
              <a:solidFill>
                <a:schemeClr val="tx1"/>
              </a:solidFill>
            </a:rPr>
            <a:t>д</a:t>
          </a:r>
          <a:r>
            <a:rPr lang="en-US" b="1" dirty="0">
              <a:solidFill>
                <a:schemeClr val="tx1"/>
              </a:solidFill>
            </a:rPr>
            <a:t>) </a:t>
          </a:r>
          <a:r>
            <a:rPr lang="mk-MK" b="1" dirty="0">
              <a:solidFill>
                <a:schemeClr val="tx1"/>
              </a:solidFill>
            </a:rPr>
            <a:t>Давање технички совети</a:t>
          </a:r>
          <a:endParaRPr lang="en-US" b="1" dirty="0">
            <a:solidFill>
              <a:schemeClr val="tx1"/>
            </a:solidFill>
          </a:endParaRP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2600" b="1" dirty="0"/>
            <a:t>Како може 24/7 мрежата да помогне во решавањето на предизвикот на различните правни традиции?</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а</a:t>
          </a:r>
          <a:r>
            <a:rPr lang="en-US" b="1" dirty="0">
              <a:solidFill>
                <a:schemeClr val="tx1"/>
              </a:solidFill>
            </a:rPr>
            <a:t>) </a:t>
          </a:r>
          <a:r>
            <a:rPr lang="mk-MK" b="1" dirty="0">
              <a:solidFill>
                <a:schemeClr val="tx1"/>
              </a:solidFill>
            </a:rPr>
            <a:t>Лоцирање на осомничени лица</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б</a:t>
          </a:r>
          <a:r>
            <a:rPr lang="en-US" b="1" dirty="0">
              <a:solidFill>
                <a:schemeClr val="tx1"/>
              </a:solidFill>
            </a:rPr>
            <a:t>) </a:t>
          </a:r>
          <a:r>
            <a:rPr lang="mk-MK" b="1" dirty="0">
              <a:solidFill>
                <a:schemeClr val="tx1"/>
              </a:solidFill>
            </a:rPr>
            <a:t>Размена на докази</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mk-MK" b="1" dirty="0">
              <a:solidFill>
                <a:srgbClr val="FF0000"/>
              </a:solidFill>
            </a:rPr>
            <a:t>в</a:t>
          </a:r>
          <a:r>
            <a:rPr lang="en-US" b="1" dirty="0">
              <a:solidFill>
                <a:srgbClr val="FF0000"/>
              </a:solidFill>
            </a:rPr>
            <a:t>) </a:t>
          </a:r>
          <a:r>
            <a:rPr lang="mk-MK" b="1" dirty="0">
              <a:solidFill>
                <a:srgbClr val="FF0000"/>
              </a:solidFill>
            </a:rPr>
            <a:t>Обезбедување на правни информации</a:t>
          </a:r>
          <a:endParaRPr lang="en-US" b="1" dirty="0">
            <a:solidFill>
              <a:srgbClr val="FF0000"/>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mk-MK" b="1" dirty="0">
              <a:solidFill>
                <a:schemeClr val="tx1"/>
              </a:solidFill>
            </a:rPr>
            <a:t>г</a:t>
          </a:r>
          <a:r>
            <a:rPr lang="en-US" b="1" dirty="0">
              <a:solidFill>
                <a:schemeClr val="tx1"/>
              </a:solidFill>
            </a:rPr>
            <a:t>) </a:t>
          </a:r>
          <a:r>
            <a:rPr lang="mk-MK" b="1" dirty="0">
              <a:solidFill>
                <a:schemeClr val="tx1"/>
              </a:solidFill>
            </a:rPr>
            <a:t>Зачувување на податоци</a:t>
          </a:r>
          <a:endParaRPr lang="en-US" b="1" dirty="0">
            <a:solidFill>
              <a:schemeClr val="tx1"/>
            </a:solidFill>
          </a:endParaRP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mk-MK" b="1" dirty="0">
              <a:solidFill>
                <a:schemeClr val="tx1"/>
              </a:solidFill>
            </a:rPr>
            <a:t>д</a:t>
          </a:r>
          <a:r>
            <a:rPr lang="en-US" b="1" dirty="0">
              <a:solidFill>
                <a:schemeClr val="tx1"/>
              </a:solidFill>
            </a:rPr>
            <a:t>) </a:t>
          </a:r>
          <a:r>
            <a:rPr lang="mk-MK" b="1" dirty="0">
              <a:solidFill>
                <a:schemeClr val="tx1"/>
              </a:solidFill>
            </a:rPr>
            <a:t>Давање технички совети</a:t>
          </a:r>
          <a:endParaRPr lang="en-US" b="1" dirty="0">
            <a:solidFill>
              <a:schemeClr val="tx1"/>
            </a:solidFill>
          </a:endParaRP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Кој е главниот предизвик што го поставуваат долгите процеси на заемна помош, посебно за електронска размена на докази?</a:t>
          </a:r>
          <a:endParaRPr lang="en-US" sz="2600" b="1" kern="1200" dirty="0"/>
        </a:p>
      </dsp:txBody>
      <dsp:txXfrm>
        <a:off x="0" y="2466"/>
        <a:ext cx="2869139" cy="5052045"/>
      </dsp:txXfrm>
    </dsp:sp>
    <dsp:sp modelId="{5D9EDF3F-7B20-8E47-A431-F9F24450F874}">
      <dsp:nvSpPr>
        <dsp:cNvPr id="0" name=""/>
        <dsp:cNvSpPr/>
      </dsp:nvSpPr>
      <dsp:spPr>
        <a:xfrm>
          <a:off x="2979596" y="61738"/>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mk-MK" sz="3300" b="1" kern="1200" dirty="0">
              <a:solidFill>
                <a:schemeClr val="tx1"/>
              </a:solidFill>
            </a:rPr>
            <a:t>а</a:t>
          </a:r>
          <a:r>
            <a:rPr lang="en-US" sz="3300" b="1" kern="1200" dirty="0">
              <a:solidFill>
                <a:schemeClr val="tx1"/>
              </a:solidFill>
            </a:rPr>
            <a:t>) </a:t>
          </a:r>
          <a:r>
            <a:rPr lang="mk-MK" sz="3300" b="1" kern="1200" dirty="0">
              <a:solidFill>
                <a:schemeClr val="tx1"/>
              </a:solidFill>
            </a:rPr>
            <a:t>Одложување на судски процес</a:t>
          </a:r>
          <a:endParaRPr lang="en-US" sz="3300" b="1" kern="1200" dirty="0">
            <a:solidFill>
              <a:schemeClr val="tx1"/>
            </a:solidFill>
          </a:endParaRPr>
        </a:p>
      </dsp:txBody>
      <dsp:txXfrm>
        <a:off x="2979596" y="61738"/>
        <a:ext cx="5780606" cy="1185449"/>
      </dsp:txXfrm>
    </dsp:sp>
    <dsp:sp modelId="{EB798B99-5590-864A-A2C1-F553D99D3FAA}">
      <dsp:nvSpPr>
        <dsp:cNvPr id="0" name=""/>
        <dsp:cNvSpPr/>
      </dsp:nvSpPr>
      <dsp:spPr>
        <a:xfrm>
          <a:off x="2869139" y="124718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306461"/>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mk-MK" sz="3300" b="1" kern="1200" dirty="0">
              <a:solidFill>
                <a:schemeClr val="tx1"/>
              </a:solidFill>
            </a:rPr>
            <a:t>б</a:t>
          </a:r>
          <a:r>
            <a:rPr lang="en-US" sz="3300" b="1" kern="1200" dirty="0">
              <a:solidFill>
                <a:schemeClr val="tx1"/>
              </a:solidFill>
            </a:rPr>
            <a:t>) </a:t>
          </a:r>
          <a:r>
            <a:rPr lang="mk-MK" sz="3300" b="1" kern="1200" dirty="0">
              <a:solidFill>
                <a:schemeClr val="tx1"/>
              </a:solidFill>
            </a:rPr>
            <a:t>Електронските докази се несигурни</a:t>
          </a:r>
          <a:endParaRPr lang="en-US" sz="3300" b="1" kern="1200" dirty="0">
            <a:solidFill>
              <a:schemeClr val="tx1"/>
            </a:solidFill>
          </a:endParaRPr>
        </a:p>
      </dsp:txBody>
      <dsp:txXfrm>
        <a:off x="2979596" y="1306461"/>
        <a:ext cx="5780606" cy="1185449"/>
      </dsp:txXfrm>
    </dsp:sp>
    <dsp:sp modelId="{1E88F2A9-FC8F-2A4F-ABF4-2C5837CA76E5}">
      <dsp:nvSpPr>
        <dsp:cNvPr id="0" name=""/>
        <dsp:cNvSpPr/>
      </dsp:nvSpPr>
      <dsp:spPr>
        <a:xfrm>
          <a:off x="2869139" y="2491911"/>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551183"/>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mk-MK" sz="3300" b="1" kern="1200" dirty="0">
              <a:solidFill>
                <a:schemeClr val="tx1"/>
              </a:solidFill>
            </a:rPr>
            <a:t>в</a:t>
          </a:r>
          <a:r>
            <a:rPr lang="en-US" sz="3300" b="1" kern="1200" dirty="0">
              <a:solidFill>
                <a:schemeClr val="tx1"/>
              </a:solidFill>
            </a:rPr>
            <a:t>) </a:t>
          </a:r>
          <a:r>
            <a:rPr lang="mk-MK" sz="3300" b="1" kern="1200" dirty="0">
              <a:solidFill>
                <a:schemeClr val="tx1"/>
              </a:solidFill>
            </a:rPr>
            <a:t>Обемна документација</a:t>
          </a:r>
          <a:endParaRPr lang="en-US" sz="3300" b="1" kern="1200" dirty="0">
            <a:solidFill>
              <a:schemeClr val="tx1"/>
            </a:solidFill>
          </a:endParaRPr>
        </a:p>
      </dsp:txBody>
      <dsp:txXfrm>
        <a:off x="2979596" y="2551183"/>
        <a:ext cx="5780606" cy="1185449"/>
      </dsp:txXfrm>
    </dsp:sp>
    <dsp:sp modelId="{45167FBC-5EE3-4C8A-A94C-30BB5DE89AD6}">
      <dsp:nvSpPr>
        <dsp:cNvPr id="0" name=""/>
        <dsp:cNvSpPr/>
      </dsp:nvSpPr>
      <dsp:spPr>
        <a:xfrm>
          <a:off x="2869139" y="3736633"/>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795905"/>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mk-MK" sz="3300" b="1" kern="1200" dirty="0">
              <a:solidFill>
                <a:schemeClr val="tx1"/>
              </a:solidFill>
            </a:rPr>
            <a:t>г</a:t>
          </a:r>
          <a:r>
            <a:rPr lang="en-US" sz="3300" b="1" kern="1200" dirty="0">
              <a:solidFill>
                <a:schemeClr val="tx1"/>
              </a:solidFill>
            </a:rPr>
            <a:t>) </a:t>
          </a:r>
          <a:r>
            <a:rPr lang="mk-MK" sz="3300" b="1" kern="1200" dirty="0">
              <a:solidFill>
                <a:schemeClr val="tx1"/>
              </a:solidFill>
            </a:rPr>
            <a:t>Електронските докази не можат да се зачуваат</a:t>
          </a:r>
          <a:endParaRPr lang="en-US" sz="3300" b="1" kern="1200" dirty="0">
            <a:solidFill>
              <a:schemeClr val="tx1"/>
            </a:solidFill>
          </a:endParaRPr>
        </a:p>
      </dsp:txBody>
      <dsp:txXfrm>
        <a:off x="2987488" y="3795905"/>
        <a:ext cx="5780606" cy="1185449"/>
      </dsp:txXfrm>
    </dsp:sp>
    <dsp:sp modelId="{41DAB04F-B76E-41A3-BF92-19D36F058A9E}">
      <dsp:nvSpPr>
        <dsp:cNvPr id="0" name=""/>
        <dsp:cNvSpPr/>
      </dsp:nvSpPr>
      <dsp:spPr>
        <a:xfrm>
          <a:off x="2869139" y="4981355"/>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Кој е главниот предизвик што го поставуваат долгите процеси на заемна помош, посебно за електронска размена на докази?</a:t>
          </a:r>
          <a:endParaRPr lang="en-US" sz="2600" b="1" kern="1200" dirty="0"/>
        </a:p>
      </dsp:txBody>
      <dsp:txXfrm>
        <a:off x="0" y="2466"/>
        <a:ext cx="2869139" cy="5052045"/>
      </dsp:txXfrm>
    </dsp:sp>
    <dsp:sp modelId="{5D9EDF3F-7B20-8E47-A431-F9F24450F874}">
      <dsp:nvSpPr>
        <dsp:cNvPr id="0" name=""/>
        <dsp:cNvSpPr/>
      </dsp:nvSpPr>
      <dsp:spPr>
        <a:xfrm>
          <a:off x="2979596" y="61738"/>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mk-MK" sz="3300" b="1" kern="1200" dirty="0">
              <a:solidFill>
                <a:schemeClr val="tx1"/>
              </a:solidFill>
            </a:rPr>
            <a:t>а</a:t>
          </a:r>
          <a:r>
            <a:rPr lang="en-US" sz="3300" b="1" kern="1200" dirty="0">
              <a:solidFill>
                <a:schemeClr val="tx1"/>
              </a:solidFill>
            </a:rPr>
            <a:t>) </a:t>
          </a:r>
          <a:r>
            <a:rPr lang="mk-MK" sz="3300" b="1" kern="1200" dirty="0">
              <a:solidFill>
                <a:schemeClr val="tx1"/>
              </a:solidFill>
            </a:rPr>
            <a:t>Одложување на судски процес</a:t>
          </a:r>
          <a:endParaRPr lang="en-US" sz="3300" b="1" kern="1200" dirty="0">
            <a:solidFill>
              <a:schemeClr val="tx1"/>
            </a:solidFill>
          </a:endParaRPr>
        </a:p>
      </dsp:txBody>
      <dsp:txXfrm>
        <a:off x="2979596" y="61738"/>
        <a:ext cx="5780606" cy="1185449"/>
      </dsp:txXfrm>
    </dsp:sp>
    <dsp:sp modelId="{EB798B99-5590-864A-A2C1-F553D99D3FAA}">
      <dsp:nvSpPr>
        <dsp:cNvPr id="0" name=""/>
        <dsp:cNvSpPr/>
      </dsp:nvSpPr>
      <dsp:spPr>
        <a:xfrm>
          <a:off x="2869139" y="124718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306461"/>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mk-MK" sz="3300" b="1" kern="1200" dirty="0">
              <a:solidFill>
                <a:srgbClr val="FF0000"/>
              </a:solidFill>
            </a:rPr>
            <a:t>б</a:t>
          </a:r>
          <a:r>
            <a:rPr lang="en-US" sz="3300" b="1" kern="1200" dirty="0">
              <a:solidFill>
                <a:srgbClr val="FF0000"/>
              </a:solidFill>
            </a:rPr>
            <a:t>) </a:t>
          </a:r>
          <a:r>
            <a:rPr lang="mk-MK" sz="3300" b="1" kern="1200" dirty="0">
              <a:solidFill>
                <a:srgbClr val="FF0000"/>
              </a:solidFill>
            </a:rPr>
            <a:t>Електронските докази се несигурни</a:t>
          </a:r>
          <a:endParaRPr lang="en-US" sz="3300" b="1" kern="1200" dirty="0">
            <a:solidFill>
              <a:srgbClr val="FF0000"/>
            </a:solidFill>
          </a:endParaRPr>
        </a:p>
      </dsp:txBody>
      <dsp:txXfrm>
        <a:off x="2979596" y="1306461"/>
        <a:ext cx="5780606" cy="1185449"/>
      </dsp:txXfrm>
    </dsp:sp>
    <dsp:sp modelId="{1E88F2A9-FC8F-2A4F-ABF4-2C5837CA76E5}">
      <dsp:nvSpPr>
        <dsp:cNvPr id="0" name=""/>
        <dsp:cNvSpPr/>
      </dsp:nvSpPr>
      <dsp:spPr>
        <a:xfrm>
          <a:off x="2869139" y="2491911"/>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551183"/>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mk-MK" sz="3300" b="1" kern="1200" dirty="0">
              <a:solidFill>
                <a:schemeClr val="tx1"/>
              </a:solidFill>
            </a:rPr>
            <a:t>в</a:t>
          </a:r>
          <a:r>
            <a:rPr lang="en-US" sz="3300" b="1" kern="1200" dirty="0">
              <a:solidFill>
                <a:schemeClr val="tx1"/>
              </a:solidFill>
            </a:rPr>
            <a:t>) </a:t>
          </a:r>
          <a:r>
            <a:rPr lang="mk-MK" sz="3300" b="1" kern="1200" dirty="0">
              <a:solidFill>
                <a:schemeClr val="tx1"/>
              </a:solidFill>
            </a:rPr>
            <a:t>Обемна документација</a:t>
          </a:r>
          <a:endParaRPr lang="en-US" sz="3300" b="1" kern="1200" dirty="0">
            <a:solidFill>
              <a:schemeClr val="tx1"/>
            </a:solidFill>
          </a:endParaRPr>
        </a:p>
      </dsp:txBody>
      <dsp:txXfrm>
        <a:off x="2979596" y="2551183"/>
        <a:ext cx="5780606" cy="1185449"/>
      </dsp:txXfrm>
    </dsp:sp>
    <dsp:sp modelId="{45167FBC-5EE3-4C8A-A94C-30BB5DE89AD6}">
      <dsp:nvSpPr>
        <dsp:cNvPr id="0" name=""/>
        <dsp:cNvSpPr/>
      </dsp:nvSpPr>
      <dsp:spPr>
        <a:xfrm>
          <a:off x="2869139" y="3736633"/>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795905"/>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mk-MK" sz="3300" b="1" kern="1200" dirty="0">
              <a:solidFill>
                <a:schemeClr val="tx1"/>
              </a:solidFill>
            </a:rPr>
            <a:t>г</a:t>
          </a:r>
          <a:r>
            <a:rPr lang="en-US" sz="3300" b="1" kern="1200" dirty="0">
              <a:solidFill>
                <a:schemeClr val="tx1"/>
              </a:solidFill>
            </a:rPr>
            <a:t>) </a:t>
          </a:r>
          <a:r>
            <a:rPr lang="mk-MK" sz="3300" b="1" kern="1200" dirty="0">
              <a:solidFill>
                <a:schemeClr val="tx1"/>
              </a:solidFill>
            </a:rPr>
            <a:t>Електронските докази не можат да се зачуваат</a:t>
          </a:r>
          <a:endParaRPr lang="en-US" sz="3300" b="1" kern="1200" dirty="0">
            <a:solidFill>
              <a:schemeClr val="tx1"/>
            </a:solidFill>
          </a:endParaRPr>
        </a:p>
      </dsp:txBody>
      <dsp:txXfrm>
        <a:off x="2987488" y="3795905"/>
        <a:ext cx="5780606" cy="1185449"/>
      </dsp:txXfrm>
    </dsp:sp>
    <dsp:sp modelId="{41DAB04F-B76E-41A3-BF92-19D36F058A9E}">
      <dsp:nvSpPr>
        <dsp:cNvPr id="0" name=""/>
        <dsp:cNvSpPr/>
      </dsp:nvSpPr>
      <dsp:spPr>
        <a:xfrm>
          <a:off x="2869139" y="4981355"/>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Како може 24/7 мрежата да помогне во решавањето на предизвикот на различните правни традиции?</a:t>
          </a:r>
          <a:endParaRPr lang="en-US" sz="2600" b="1" kern="1200" dirty="0"/>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а</a:t>
          </a:r>
          <a:r>
            <a:rPr lang="en-US" sz="2600" b="1" kern="1200" dirty="0">
              <a:solidFill>
                <a:schemeClr val="tx1"/>
              </a:solidFill>
            </a:rPr>
            <a:t>) </a:t>
          </a:r>
          <a:r>
            <a:rPr lang="mk-MK" sz="2600" b="1" kern="1200" dirty="0">
              <a:solidFill>
                <a:schemeClr val="tx1"/>
              </a:solidFill>
            </a:rPr>
            <a:t>Лоцирање на осомничени лица</a:t>
          </a:r>
          <a:endParaRPr lang="en-US" sz="2600" b="1" kern="1200" dirty="0">
            <a:solidFill>
              <a:schemeClr val="tx1"/>
            </a:solidFill>
          </a:endParaRP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б</a:t>
          </a:r>
          <a:r>
            <a:rPr lang="en-US" sz="2600" b="1" kern="1200" dirty="0">
              <a:solidFill>
                <a:schemeClr val="tx1"/>
              </a:solidFill>
            </a:rPr>
            <a:t>) </a:t>
          </a:r>
          <a:r>
            <a:rPr lang="mk-MK" sz="2600" b="1" kern="1200" dirty="0">
              <a:solidFill>
                <a:schemeClr val="tx1"/>
              </a:solidFill>
            </a:rPr>
            <a:t>Размена на докази</a:t>
          </a:r>
          <a:endParaRPr lang="en-US" sz="2600" b="1" kern="1200" dirty="0">
            <a:solidFill>
              <a:schemeClr val="tx1"/>
            </a:solidFill>
          </a:endParaRP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в</a:t>
          </a:r>
          <a:r>
            <a:rPr lang="en-US" sz="2600" b="1" kern="1200" dirty="0">
              <a:solidFill>
                <a:schemeClr val="tx1"/>
              </a:solidFill>
            </a:rPr>
            <a:t>) </a:t>
          </a:r>
          <a:r>
            <a:rPr lang="mk-MK" sz="2600" b="1" kern="1200" dirty="0">
              <a:solidFill>
                <a:schemeClr val="tx1"/>
              </a:solidFill>
            </a:rPr>
            <a:t>Обезбедување на правни информации</a:t>
          </a:r>
          <a:endParaRPr lang="en-US" sz="2600" b="1" kern="1200" dirty="0">
            <a:solidFill>
              <a:schemeClr val="tx1"/>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г</a:t>
          </a:r>
          <a:r>
            <a:rPr lang="en-US" sz="2600" b="1" kern="1200" dirty="0">
              <a:solidFill>
                <a:schemeClr val="tx1"/>
              </a:solidFill>
            </a:rPr>
            <a:t>) </a:t>
          </a:r>
          <a:r>
            <a:rPr lang="mk-MK" sz="2600" b="1" kern="1200" dirty="0">
              <a:solidFill>
                <a:schemeClr val="tx1"/>
              </a:solidFill>
            </a:rPr>
            <a:t>Зачувување на податоци</a:t>
          </a:r>
          <a:endParaRPr lang="en-US" sz="2600" b="1" kern="1200" dirty="0">
            <a:solidFill>
              <a:schemeClr val="tx1"/>
            </a:solidFill>
          </a:endParaRP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д</a:t>
          </a:r>
          <a:r>
            <a:rPr lang="en-US" sz="2600" b="1" kern="1200" dirty="0">
              <a:solidFill>
                <a:schemeClr val="tx1"/>
              </a:solidFill>
            </a:rPr>
            <a:t>) </a:t>
          </a:r>
          <a:r>
            <a:rPr lang="mk-MK" sz="2600" b="1" kern="1200" dirty="0">
              <a:solidFill>
                <a:schemeClr val="tx1"/>
              </a:solidFill>
            </a:rPr>
            <a:t>Давање технички совети</a:t>
          </a:r>
          <a:endParaRPr lang="en-US" sz="2600" b="1" kern="1200" dirty="0">
            <a:solidFill>
              <a:schemeClr val="tx1"/>
            </a:solidFill>
          </a:endParaRP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Како може 24/7 мрежата да помогне во решавањето на предизвикот на различните правни традиции?</a:t>
          </a:r>
          <a:endParaRPr lang="en-US" sz="2600" b="1" kern="1200" dirty="0"/>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а</a:t>
          </a:r>
          <a:r>
            <a:rPr lang="en-US" sz="2600" b="1" kern="1200" dirty="0">
              <a:solidFill>
                <a:schemeClr val="tx1"/>
              </a:solidFill>
            </a:rPr>
            <a:t>) </a:t>
          </a:r>
          <a:r>
            <a:rPr lang="mk-MK" sz="2600" b="1" kern="1200" dirty="0">
              <a:solidFill>
                <a:schemeClr val="tx1"/>
              </a:solidFill>
            </a:rPr>
            <a:t>Лоцирање на осомничени лица</a:t>
          </a:r>
          <a:endParaRPr lang="en-US" sz="2600" b="1" kern="1200" dirty="0">
            <a:solidFill>
              <a:schemeClr val="tx1"/>
            </a:solidFill>
          </a:endParaRP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б</a:t>
          </a:r>
          <a:r>
            <a:rPr lang="en-US" sz="2600" b="1" kern="1200" dirty="0">
              <a:solidFill>
                <a:schemeClr val="tx1"/>
              </a:solidFill>
            </a:rPr>
            <a:t>) </a:t>
          </a:r>
          <a:r>
            <a:rPr lang="mk-MK" sz="2600" b="1" kern="1200" dirty="0">
              <a:solidFill>
                <a:schemeClr val="tx1"/>
              </a:solidFill>
            </a:rPr>
            <a:t>Размена на докази</a:t>
          </a:r>
          <a:endParaRPr lang="en-US" sz="2600" b="1" kern="1200" dirty="0">
            <a:solidFill>
              <a:schemeClr val="tx1"/>
            </a:solidFill>
          </a:endParaRP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rgbClr val="FF0000"/>
              </a:solidFill>
            </a:rPr>
            <a:t>в</a:t>
          </a:r>
          <a:r>
            <a:rPr lang="en-US" sz="2600" b="1" kern="1200" dirty="0">
              <a:solidFill>
                <a:srgbClr val="FF0000"/>
              </a:solidFill>
            </a:rPr>
            <a:t>) </a:t>
          </a:r>
          <a:r>
            <a:rPr lang="mk-MK" sz="2600" b="1" kern="1200" dirty="0">
              <a:solidFill>
                <a:srgbClr val="FF0000"/>
              </a:solidFill>
            </a:rPr>
            <a:t>Обезбедување на правни информации</a:t>
          </a:r>
          <a:endParaRPr lang="en-US" sz="2600" b="1" kern="1200" dirty="0">
            <a:solidFill>
              <a:srgbClr val="FF0000"/>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г</a:t>
          </a:r>
          <a:r>
            <a:rPr lang="en-US" sz="2600" b="1" kern="1200" dirty="0">
              <a:solidFill>
                <a:schemeClr val="tx1"/>
              </a:solidFill>
            </a:rPr>
            <a:t>) </a:t>
          </a:r>
          <a:r>
            <a:rPr lang="mk-MK" sz="2600" b="1" kern="1200" dirty="0">
              <a:solidFill>
                <a:schemeClr val="tx1"/>
              </a:solidFill>
            </a:rPr>
            <a:t>Зачувување на податоци</a:t>
          </a:r>
          <a:endParaRPr lang="en-US" sz="2600" b="1" kern="1200" dirty="0">
            <a:solidFill>
              <a:schemeClr val="tx1"/>
            </a:solidFill>
          </a:endParaRP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д</a:t>
          </a:r>
          <a:r>
            <a:rPr lang="en-US" sz="2600" b="1" kern="1200" dirty="0">
              <a:solidFill>
                <a:schemeClr val="tx1"/>
              </a:solidFill>
            </a:rPr>
            <a:t>) </a:t>
          </a:r>
          <a:r>
            <a:rPr lang="mk-MK" sz="2600" b="1" kern="1200" dirty="0">
              <a:solidFill>
                <a:schemeClr val="tx1"/>
              </a:solidFill>
            </a:rPr>
            <a:t>Давање технички совети</a:t>
          </a:r>
          <a:endParaRPr lang="en-US" sz="2600" b="1" kern="1200" dirty="0">
            <a:solidFill>
              <a:schemeClr val="tx1"/>
            </a:solidFill>
          </a:endParaRP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5/5/2021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hutterstock.com/image-vector/translation-icon-vector-113431664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hutterstock.com/image-vector/world-map-color-bright-political-vector-172387563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a:t>
            </a:fld>
            <a:endParaRPr lang="en-US"/>
          </a:p>
        </p:txBody>
      </p:sp>
    </p:spTree>
    <p:extLst>
      <p:ext uri="{BB962C8B-B14F-4D97-AF65-F5344CB8AC3E}">
        <p14:creationId xmlns:p14="http://schemas.microsoft.com/office/powerpoint/2010/main" val="18931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a:t>
            </a:r>
            <a:r>
              <a:rPr lang="mk-MK" baseline="0" dirty="0"/>
              <a:t> одговор е б) Електронските докази се несигурни.</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76281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идентификува вториот предизвик поврзан со меѓународната соработка во врска со електронските докази. </a:t>
            </a:r>
            <a:br>
              <a:rPr lang="ru-RU" sz="1200" b="0" i="0" kern="1200" dirty="0">
                <a:solidFill>
                  <a:schemeClr val="tx1"/>
                </a:solidFill>
                <a:effectLst/>
                <a:latin typeface="+mn-lt"/>
                <a:ea typeface="ＭＳ Ｐゴシック" pitchFamily="-65" charset="-128"/>
                <a:cs typeface="ＭＳ Ｐゴシック" pitchFamily="-65" charset="-128"/>
              </a:rPr>
            </a:br>
            <a:endParaRPr lang="en-US" dirty="0"/>
          </a:p>
          <a:p>
            <a:r>
              <a:rPr lang="ru-RU" sz="1200" b="0" i="0" kern="1200" dirty="0">
                <a:solidFill>
                  <a:schemeClr val="tx1"/>
                </a:solidFill>
                <a:effectLst/>
                <a:latin typeface="+mn-lt"/>
                <a:ea typeface="ＭＳ Ｐゴシック" pitchFamily="-65" charset="-128"/>
                <a:cs typeface="ＭＳ Ｐゴシック" pitchFamily="-65" charset="-128"/>
              </a:rPr>
              <a:t>Обучувачот треба накратко да го објасни предизвикот во однос на јазикот. Различни земји имаат свои официјални јазици кои ги користат нивните правни системи и на кои можат да се обработуваат барањата за заемна помош. Следниот линк обезбедува некои информации за различните официјални јазици признати од различни земји: </a:t>
            </a:r>
            <a:r>
              <a:rPr lang="en-US" dirty="0"/>
              <a:t>https://en.wikipedia.org/wiki/List_of_official_languages</a:t>
            </a:r>
          </a:p>
          <a:p>
            <a:endParaRPr lang="en-US" dirty="0"/>
          </a:p>
          <a:p>
            <a:r>
              <a:rPr lang="mk-MK" dirty="0"/>
              <a:t>Линк до сликата</a:t>
            </a:r>
            <a:r>
              <a:rPr lang="en-US" dirty="0"/>
              <a:t>: </a:t>
            </a:r>
            <a:r>
              <a:rPr lang="en-US" dirty="0">
                <a:hlinkClick r:id="rId3"/>
              </a:rPr>
              <a:t>https://www.shutterstock.com/image-vector/translation-icon-vector-1134316640</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12992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објаснува предизвикот за јазикот - дека различни правни системи на земјите</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користат различни јазици. Поврзан предизвик е дека некои земји признаваат само преводи што се завршени преку овластени или судски преведувачи, кои честопати мора да бидат заверени од нотар или заверени на друг начин.</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03189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покажува различни јазици што ги зборуваат поголеми центри со население и економии во светот.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1240376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опишува решението за јазичните предизвици поврзани со меѓународната соработка во однос на електронските докази - секогаш да се прават барањата на јазикот на замолените земји. Некои земји, според законот, прифаќаат само барања за заемна помош на одреден јазик. Страната може да ги побара овие информации од 24/7 мрежата на таа страна или преку прирачникот за ЗПП доколку е достапен.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Важно е не само барањето за заемна помош да биде направено на правилниот јазик, туку и сите придружни документи (на пример, полициски извештаи, детали за истрагата, потерници) да бидат преведени на јазикот прифатен од замолената земја. Овие преводи треба да бидат во согласност со сите законски формалности, како што се оние за превод (на пример, употреба на овластени или судски преведувачи).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134422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идентификува третиот предизвик поврзан со меѓународната соработка во врска со електронските докази.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Обучувачот треба накратко да го објасни предизвикот во однос на времето. Треба да се нагласи дека овој предизвик се однесува конкретно на предизвикот за постоењето на различни временски зони.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4130990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Транснационалните кривични дела може да се случат во различни делови на светот - што може да не бидат во исти временски зони, па дури и ист ден во даден момент. Ова може да претставува сериозен предизвик, како што ќе биде истакнато во следните слајдови.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297400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Овој слајд покажува пример на региони кои имаат голема временска разлика.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Велингтон, Нов Зеланд и Хаваи, САД имаат 22 часа временска разлика - што значи во поголемиот дел од денот, Нов Зеланд и Хаваи имаат различни датуми.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18657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7D992BB-F2EF-46C3-B104-BD756EADB4E9}" type="slidenum">
              <a:rPr lang="en-GB" altLang="en-US">
                <a:solidFill>
                  <a:srgbClr val="000000"/>
                </a:solidFill>
              </a:rPr>
              <a:pPr eaLnBrk="1" hangingPunct="1">
                <a:spcBef>
                  <a:spcPct val="0"/>
                </a:spcBef>
              </a:pPr>
              <a:t>18</a:t>
            </a:fld>
            <a:endParaRPr lang="en-GB" altLang="en-US">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normAutofit fontScale="85000" lnSpcReduction="2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Причината зошто временските зони претставуваат многу голем предизвик е тоа што повеќето електронски докази се поврзани со одредена временска ознака. Ова значи дека барањето за заемна помош честопати одредува определено време за податоците што треба да се бараат. На пример, странката може да побара од друга страна да побара зачувување на складираните компјутерски податоци што биле соопштени во одредено време. Доколку постои двосмисленост во однос на временската зона, можно е замолената страна да зачува податоци за различно време и вистинските податоци што се барале да бидат изгубени. </a:t>
            </a:r>
          </a:p>
          <a:p>
            <a:br>
              <a:rPr lang="ru-RU" sz="1200" b="0" i="0" kern="1200" dirty="0">
                <a:solidFill>
                  <a:schemeClr val="tx1"/>
                </a:solidFill>
                <a:effectLst/>
                <a:latin typeface="+mn-lt"/>
                <a:ea typeface="ＭＳ Ｐゴシック" pitchFamily="-65" charset="-128"/>
                <a:cs typeface="ＭＳ Ｐゴシック" pitchFamily="-65" charset="-128"/>
              </a:rPr>
            </a:br>
            <a:r>
              <a:rPr lang="ru-RU" altLang="en-US" b="0" dirty="0"/>
              <a:t>Важноста на временските зони се потенцира кога станува збор за користење на </a:t>
            </a:r>
            <a:r>
              <a:rPr lang="en-GB" altLang="en-US" b="0" dirty="0"/>
              <a:t>IP</a:t>
            </a:r>
            <a:r>
              <a:rPr lang="ru-RU" altLang="en-US" b="0" dirty="0"/>
              <a:t> адреси за идентификување на осомничените. Важно е обучувачот да ја објасни разликата помеѓу статичната </a:t>
            </a:r>
            <a:r>
              <a:rPr lang="en-GB" altLang="en-US" b="0" dirty="0"/>
              <a:t>IP</a:t>
            </a:r>
            <a:r>
              <a:rPr lang="ru-RU" altLang="en-US" b="0" dirty="0"/>
              <a:t> адреса и динамичната </a:t>
            </a:r>
            <a:r>
              <a:rPr lang="en-GB" altLang="en-US" b="0" dirty="0"/>
              <a:t>IP</a:t>
            </a:r>
            <a:r>
              <a:rPr lang="ru-RU" altLang="en-US" b="0" dirty="0"/>
              <a:t> адреса</a:t>
            </a:r>
            <a:r>
              <a:rPr lang="en-US" altLang="en-US" b="0" dirty="0"/>
              <a:t>:</a:t>
            </a:r>
          </a:p>
          <a:p>
            <a:pPr marL="228600" indent="-228600" eaLnBrk="1" hangingPunct="1">
              <a:buAutoNum type="alphaLcParenR"/>
            </a:pPr>
            <a:r>
              <a:rPr lang="mk-MK" altLang="en-US" b="0" dirty="0"/>
              <a:t>Статична </a:t>
            </a:r>
            <a:r>
              <a:rPr lang="en-GB" altLang="en-US" b="0" dirty="0"/>
              <a:t>IP</a:t>
            </a:r>
            <a:r>
              <a:rPr lang="mk-MK" altLang="en-US" b="0" dirty="0"/>
              <a:t> адреса е кога една </a:t>
            </a:r>
            <a:r>
              <a:rPr lang="en-GB" altLang="en-US" b="0" dirty="0"/>
              <a:t>IP</a:t>
            </a:r>
            <a:r>
              <a:rPr lang="mk-MK" altLang="en-US" b="0" dirty="0"/>
              <a:t> адреса е доделена трајно на еден компјутер</a:t>
            </a:r>
            <a:endParaRPr lang="en-US" altLang="en-US" b="0" dirty="0"/>
          </a:p>
          <a:p>
            <a:pPr marL="228600" indent="-228600" eaLnBrk="1" hangingPunct="1">
              <a:buAutoNum type="alphaLcParenR"/>
            </a:pPr>
            <a:r>
              <a:rPr lang="ru-RU" altLang="en-US" b="0" dirty="0"/>
              <a:t>Динамична </a:t>
            </a:r>
            <a:r>
              <a:rPr lang="en-GB" altLang="en-US" b="0" dirty="0"/>
              <a:t>IP</a:t>
            </a:r>
            <a:r>
              <a:rPr lang="ru-RU" altLang="en-US" b="0" dirty="0"/>
              <a:t> адреса е кога </a:t>
            </a:r>
            <a:r>
              <a:rPr lang="en-GB" altLang="en-US" b="0" dirty="0"/>
              <a:t>IP</a:t>
            </a:r>
            <a:r>
              <a:rPr lang="ru-RU" altLang="en-US" b="0" dirty="0"/>
              <a:t> адреса е доделена на клиент за време на сесијата на интернет. Истата </a:t>
            </a:r>
            <a:r>
              <a:rPr lang="en-GB" altLang="en-US" b="0" dirty="0"/>
              <a:t>IP</a:t>
            </a:r>
            <a:r>
              <a:rPr lang="ru-RU" altLang="en-US" b="0" dirty="0"/>
              <a:t> адреса може да биде прераспоредена на втор клиент веднаш по исклучувањето на првиот клиент.</a:t>
            </a:r>
          </a:p>
          <a:p>
            <a:pPr marL="228600" indent="-228600" eaLnBrk="1" hangingPunct="1">
              <a:buAutoNum type="alphaLcParenR"/>
            </a:pPr>
            <a:endParaRPr lang="en-US" altLang="en-US" b="0" dirty="0"/>
          </a:p>
          <a:p>
            <a:pPr marL="0" indent="0" eaLnBrk="1" hangingPunct="1">
              <a:buNone/>
            </a:pPr>
            <a:r>
              <a:rPr lang="ru-RU" altLang="en-US" b="0" dirty="0"/>
              <a:t>Обучувачот мора да објасни дека времето и временските зони не се толку важни за идентификување на лица кои користат статични </a:t>
            </a:r>
            <a:r>
              <a:rPr lang="en-GB" altLang="en-US" b="0" dirty="0"/>
              <a:t>IP</a:t>
            </a:r>
            <a:r>
              <a:rPr lang="ru-RU" altLang="en-US" b="0" dirty="0"/>
              <a:t> адреси, но се исклучително важни кога станува збор за поединци кои користат динамични </a:t>
            </a:r>
            <a:r>
              <a:rPr lang="en-GB" altLang="en-US" b="0" dirty="0"/>
              <a:t>IP</a:t>
            </a:r>
            <a:r>
              <a:rPr lang="ru-RU" altLang="en-US" b="0" dirty="0"/>
              <a:t> адреси. Ова е затоа што погрешна временска ознака може да доведе до идентификување на погрешна личност и импликација на невина личност.</a:t>
            </a:r>
          </a:p>
          <a:p>
            <a:pPr marL="0" indent="0" eaLnBrk="1" hangingPunct="1">
              <a:buNone/>
            </a:pPr>
            <a:endParaRPr lang="en-US" altLang="en-US" b="0" dirty="0"/>
          </a:p>
          <a:p>
            <a:pPr marL="0" indent="0" eaLnBrk="1" hangingPunct="1">
              <a:buNone/>
            </a:pPr>
            <a:r>
              <a:rPr lang="ru-RU" altLang="en-US" b="0" dirty="0"/>
              <a:t>Како илустративен пример, обучувачот може да го објасни следново</a:t>
            </a:r>
            <a:r>
              <a:rPr lang="en-US" altLang="en-US" b="0" dirty="0"/>
              <a:t>:</a:t>
            </a:r>
          </a:p>
          <a:p>
            <a:pPr marL="0" indent="0" eaLnBrk="1" hangingPunct="1">
              <a:buNone/>
            </a:pPr>
            <a:r>
              <a:rPr lang="ru-RU" altLang="en-US" b="0" dirty="0"/>
              <a:t>Нов Зеланд испраќа барање со кое бара информации во врска со комуникација од страна на физичко лице во Хаваи во понеделник во 12 часот попладне по времето на Велингтон (недела 10 часот по времето на Хаваи). Во своето барање не се спомнува временската зона. Одговорната земјаа претпоставува дека наведеното време е во Стандардно време на Хаваи и ги обезбедува тие информации. Ова води до идентификување на погрешна личност од Нов Зеланд.</a:t>
            </a:r>
            <a:endParaRPr lang="en-US" altLang="en-US" b="0" dirty="0"/>
          </a:p>
        </p:txBody>
      </p:sp>
    </p:spTree>
    <p:extLst>
      <p:ext uri="{BB962C8B-B14F-4D97-AF65-F5344CB8AC3E}">
        <p14:creationId xmlns:p14="http://schemas.microsoft.com/office/powerpoint/2010/main" val="309478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опишува решението за временските предизвици поврзани со меѓународната соработка во однос на електронските докази - тоа е секогаш да се определи временската зона со секоја вре,емсла ознака. </a:t>
            </a:r>
            <a:br>
              <a:rPr lang="ru-RU" sz="1200" b="0" i="0" kern="1200" dirty="0">
                <a:solidFill>
                  <a:schemeClr val="tx1"/>
                </a:solidFill>
                <a:effectLst/>
                <a:latin typeface="+mn-lt"/>
                <a:ea typeface="ＭＳ Ｐゴシック" pitchFamily="-65" charset="-128"/>
                <a:cs typeface="ＭＳ Ｐゴシック" pitchFamily="-65" charset="-128"/>
              </a:rPr>
            </a:br>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Покрај тоа, како дополнителна мерка на претпазливост, земјата барател треба да избегнува менување на временските зони во едно барање (на пример, спомнување на едно место по новозеландско стандардно време, а на друго место по хавајско стандардно време, бидејќи тоа би довело до проблем во комуникацијата. </a:t>
            </a:r>
            <a:br>
              <a:rPr lang="ru-RU" sz="1200" b="0" i="0" kern="1200" dirty="0">
                <a:solidFill>
                  <a:schemeClr val="tx1"/>
                </a:solidFill>
                <a:effectLst/>
                <a:latin typeface="+mn-lt"/>
                <a:ea typeface="ＭＳ Ｐゴシック" pitchFamily="-65" charset="-128"/>
                <a:cs typeface="ＭＳ Ｐゴシック" pitchFamily="-65" charset="-128"/>
              </a:rPr>
            </a:br>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Како најдобра практика, освен ако не е поинаку побарано од замолената земја, корисно е да се користи или координирано универзално време (UTC) или временската зона на замолената земја.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770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ги истакнува целите на оваа сесија. Се нагласува што учесниците треба да очекуваат и научат од слајдовите. Учесниците можат да бидат информирани дека овој слајд ќе биде разгледан на крајот од сесијата за да процени дали се исполнети целите.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2740240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идентификува четвртиот предизвик поврзан со меѓународната соработка во врска со електронските докази.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Обучувачот треба накратко да го објасни предизвикот во однос на различните правни традиции. Ова треба да се нагласи како еден од најголемите предизвици за меѓународната соработка - и општо и во однос на електронските докази. </a:t>
            </a:r>
          </a:p>
          <a:p>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Линк до </a:t>
            </a:r>
            <a:r>
              <a:rPr lang="mk-MK" sz="1200" b="0" i="0" kern="1200" baseline="0" dirty="0">
                <a:solidFill>
                  <a:schemeClr val="tx1"/>
                </a:solidFill>
                <a:effectLst/>
                <a:latin typeface="+mn-lt"/>
                <a:ea typeface="ＭＳ Ｐゴシック" pitchFamily="-65" charset="-128"/>
                <a:cs typeface="ＭＳ Ｐゴシック" pitchFamily="-65" charset="-128"/>
              </a:rPr>
              <a:t>сликата</a:t>
            </a:r>
            <a:r>
              <a:rPr lang="en-US" dirty="0"/>
              <a:t>: </a:t>
            </a:r>
            <a:r>
              <a:rPr lang="en-US" dirty="0">
                <a:hlinkClick r:id="rId3"/>
              </a:rPr>
              <a:t>https://www.shutterstock.com/image-vector/world-map-color-bright-political-vector-1723875631</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623824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Обучувачот може да го искористи овој слајд за да даде вовед во трите главни правни традиции што постојат на глобално ниво - традиција на обичајно право, традиција на граѓанско право и традиција на исламско право. Обучувачот може да објасни дека повеќето земји всушност имаат усвоено хибриден правен систем, кој комбинира една или повеќе правни традиции. </a:t>
            </a:r>
          </a:p>
          <a:p>
            <a:endParaRPr lang="mk-MK" sz="1200" b="0" i="0" kern="1200" dirty="0">
              <a:solidFill>
                <a:schemeClr val="tx1"/>
              </a:solidFill>
              <a:effectLst/>
              <a:latin typeface="+mn-lt"/>
              <a:ea typeface="ＭＳ Ｐゴシック" pitchFamily="-65" charset="-128"/>
              <a:cs typeface="ＭＳ Ｐゴシック" pitchFamily="-65" charset="-128"/>
            </a:endParaRPr>
          </a:p>
          <a:p>
            <a:pPr rtl="0"/>
            <a:r>
              <a:rPr lang="ru-RU" sz="1200" b="0" i="0" kern="1200" dirty="0">
                <a:solidFill>
                  <a:schemeClr val="tx1"/>
                </a:solidFill>
                <a:effectLst/>
                <a:latin typeface="+mn-lt"/>
                <a:ea typeface="ＭＳ Ｐゴシック" pitchFamily="-65" charset="-128"/>
                <a:cs typeface="ＭＳ Ｐゴシック" pitchFamily="-65" charset="-128"/>
              </a:rPr>
              <a:t>Обучувачот може да објасни дека секој правен систем ќе се гледа поопширно бидејќи разликите помеѓу правните системи претставуваат значителни предизвици за рационализирање на меѓународната соработка - особено затоа што законските барања во однос на постапките и допуштеноста варираат во секој правен систем.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1904415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истакнува некои клучни карактеристики на обичајното право.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1545899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истакнува некои клучни карактеристики на правната традиција на граѓанското право.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283544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истакнува некои клучни карактеристики на правната традиција на исламското право.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933760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објаснува како повеќето земји всушност прифаќаат хибрид од најмалку два различни правни система. Слајдот го дава примерот на Маврициус како одличен пример за земја со хибриден правен систем - поради нејзината историја и демографија.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Обучувачот исто така може да објасни дека примерите на земји кои имаат правни системи од обичајното право, граѓански правни системи и исламски правни системи на претходните слајдови имаат технички хибриден правен систем, бидејќи тие имаат усвоено карактеристики од други системи, дури и ако се во многу ограничена мерка.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422436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прави разлика помеѓу улогата на полицијата во земјите од општото право и граѓанското право. Обучувачот треба да објасни дека разликите на слајдот се стандардни и секоја земја може да има варијации спроведени преку локалното законодавство. Идејата да се пренесе во слајдот е дека генерално, полицијата има значително поголеми независни истражни овластувања во земјите од општото право отколку во земјите од граѓанското право, каде обвинителот игра важна улога.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2834483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прави разлика помеѓу улогата на обвинителот во земјите со обичајно право и тие со граѓанско право. Обучувачот треба да објасни дека разликите на слајдот се стандардни и секоја земја може да има варијации спроведени преку локалното законодавство. Идејата што треба да се пренесе во слајдот е дека обвинителот во земјите од граѓанското право е силно вклучен во истрагите за разлика од земјите со обичајно</a:t>
            </a:r>
            <a:r>
              <a:rPr lang="ru-RU" sz="1200" b="0" i="0" kern="1200" baseline="0" dirty="0">
                <a:solidFill>
                  <a:schemeClr val="tx1"/>
                </a:solidFill>
                <a:effectLst/>
                <a:latin typeface="+mn-lt"/>
                <a:ea typeface="ＭＳ Ｐゴシック" pitchFamily="-65" charset="-128"/>
                <a:cs typeface="ＭＳ Ｐゴシック" pitchFamily="-65" charset="-128"/>
              </a:rPr>
              <a:t> право</a:t>
            </a:r>
            <a:r>
              <a:rPr lang="ru-RU" sz="1200" b="0" i="0" kern="1200" dirty="0">
                <a:solidFill>
                  <a:schemeClr val="tx1"/>
                </a:solidFill>
                <a:effectLst/>
                <a:latin typeface="+mn-lt"/>
                <a:ea typeface="ＭＳ Ｐゴシック" pitchFamily="-65" charset="-128"/>
                <a:cs typeface="ＭＳ Ｐゴシック" pitchFamily="-65" charset="-128"/>
              </a:rPr>
              <a:t>. Сепак, бидејќи судењето во една граѓанска пракса е испитувачко, работата на обвинителот е да го советува истражниот судија, додека во земјите со обичајно право, обвинителот игра поактивна улога во презентирање/изведување на доказите, испитување на сведоци, итн.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894728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прави разлика помеѓу улогата на судија во општото право и истражниот судија во земјите од граѓанското право. Обучувачот треба да објасни дека разликите на слајдот се стандардни, и секоја земја може да има варијации спроведени преку локалното законодавство. Идејата што треба да се пренесе на слајдот е дека судијата е неутрален учесник во системот за кривично судење во земја со обичајно</a:t>
            </a:r>
            <a:r>
              <a:rPr lang="ru-RU" sz="1200" b="0" i="0" kern="1200" baseline="0" dirty="0">
                <a:solidFill>
                  <a:schemeClr val="tx1"/>
                </a:solidFill>
                <a:effectLst/>
                <a:latin typeface="+mn-lt"/>
                <a:ea typeface="ＭＳ Ｐゴシック" pitchFamily="-65" charset="-128"/>
                <a:cs typeface="ＭＳ Ｐゴシック" pitchFamily="-65" charset="-128"/>
              </a:rPr>
              <a:t> право и</a:t>
            </a:r>
            <a:r>
              <a:rPr lang="ru-RU" sz="1200" b="0" i="0" kern="1200" dirty="0">
                <a:solidFill>
                  <a:schemeClr val="tx1"/>
                </a:solidFill>
                <a:effectLst/>
                <a:latin typeface="+mn-lt"/>
                <a:ea typeface="ＭＳ Ｐゴシック" pitchFamily="-65" charset="-128"/>
                <a:cs typeface="ＭＳ Ｐゴシック" pitchFamily="-65" charset="-128"/>
              </a:rPr>
              <a:t> дејствува повеќе како арбитер. Судијата во систем со обичајно право има ограничено учество во истрагата, освен издавање одобренија или налози за полицијата за спроведување на истражните мерки. Од друга страна, истражниот судија е далеку повеќе вклучен во истрагата, вклучувајќи и пошироки овластувања за издавање налози или посета на местата на настанот. Истражниот судија го води и процесот на сослушување на сведоци.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861570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прави разлика помеѓу улогата на бранителот во земјите со обичајно право и граѓанско право. Обучувачот треба да објасни дека разликите на слајдот се стандардни и секоја земја може да има варијации спроведени преку локалното законодавство. Идејата да се пренесе на слајдот е дека бранителот во земјите со обичајно</a:t>
            </a:r>
            <a:r>
              <a:rPr lang="ru-RU" sz="1200" b="0" i="0" kern="1200" baseline="0" dirty="0">
                <a:solidFill>
                  <a:schemeClr val="tx1"/>
                </a:solidFill>
                <a:effectLst/>
                <a:latin typeface="+mn-lt"/>
                <a:ea typeface="ＭＳ Ｐゴシック" pitchFamily="-65" charset="-128"/>
                <a:cs typeface="ＭＳ Ｐゴシック" pitchFamily="-65" charset="-128"/>
              </a:rPr>
              <a:t> право </a:t>
            </a:r>
            <a:r>
              <a:rPr lang="ru-RU" sz="1200" b="0" i="0" kern="1200" dirty="0">
                <a:solidFill>
                  <a:schemeClr val="tx1"/>
                </a:solidFill>
                <a:effectLst/>
                <a:latin typeface="+mn-lt"/>
                <a:ea typeface="ＭＳ Ｐゴシック" pitchFamily="-65" charset="-128"/>
                <a:cs typeface="ＭＳ Ｐゴシック" pitchFamily="-65" charset="-128"/>
              </a:rPr>
              <a:t>игра важна улога во вкрстеното испрашување на сведоци презентирани од обвинителот. Бранителот е нормално да донесе сведоци за поддршка на случајот на одбраната. Од друга страна, улогата на бранителот е во голема мера непристрасна и во многу земји не можат да контактираат со сведоците.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218249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идентификува првиот предизвик поврзан со меѓународната соработка во врска со електронските докази. </a:t>
            </a:r>
          </a:p>
          <a:p>
            <a:pPr rtl="0"/>
            <a:endParaRPr lang="ru-RU" sz="1200" b="0" i="0" kern="1200" dirty="0">
              <a:solidFill>
                <a:schemeClr val="tx1"/>
              </a:solidFill>
              <a:effectLst/>
              <a:latin typeface="+mn-lt"/>
              <a:ea typeface="ＭＳ Ｐゴシック" pitchFamily="-65" charset="-128"/>
              <a:cs typeface="ＭＳ Ｐゴシック" pitchFamily="-65" charset="-128"/>
            </a:endParaRPr>
          </a:p>
          <a:p>
            <a:pPr rtl="0"/>
            <a:r>
              <a:rPr lang="ru-RU" sz="1200" b="0" i="0" kern="1200" dirty="0">
                <a:solidFill>
                  <a:schemeClr val="tx1"/>
                </a:solidFill>
                <a:effectLst/>
                <a:latin typeface="+mn-lt"/>
                <a:ea typeface="ＭＳ Ｐゴシック" pitchFamily="-65" charset="-128"/>
                <a:cs typeface="ＭＳ Ｐゴシック" pitchFamily="-65" charset="-128"/>
              </a:rPr>
              <a:t>Обучувачот треба накратко да го објасни предизвикот за брзината. Меѓусебните правни процеси се инхерентно бавни по својата природа. Ова не е секогаш огромен предизвик во истрагата за дела кои вклучуваат физички докази, бидејќи во повеќето случаи, физичките докази се зачувуваат релативно лесно. Електронските докази имаат тенденција да бидат секогаш подложни на загуби и модификации, поради што брзината е од најголема важност кога станува збор за заемна помош поврзана со електронски докази.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3079102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нагласува два поврзани предизвици поставени од различните правни традиции. </a:t>
            </a:r>
            <a:br>
              <a:rPr lang="ru-RU" sz="1200" b="0" i="0" kern="1200" dirty="0">
                <a:solidFill>
                  <a:schemeClr val="tx1"/>
                </a:solidFill>
                <a:effectLst/>
                <a:latin typeface="+mn-lt"/>
                <a:ea typeface="ＭＳ Ｐゴシック" pitchFamily="-65" charset="-128"/>
                <a:cs typeface="ＭＳ Ｐゴシック" pitchFamily="-65" charset="-128"/>
              </a:rPr>
            </a:br>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Првиот е двоен криминалитет. Обучувачот треба да објасни дека многу билатерални и мултилатерални договори за заемна помош, вклучително и Конвенцијата од Будимпешта, имаат одредби кои ѝ дозволуваат на една земја да одбие барање доколку барањето се однесува на кривично дело што не е криминализирано според нејзиното домашно законодавство. Така, на многу земји им е потребен</a:t>
            </a:r>
            <a:r>
              <a:rPr lang="ru-RU" sz="1200" b="0" i="0" kern="1200" baseline="0" dirty="0">
                <a:solidFill>
                  <a:schemeClr val="tx1"/>
                </a:solidFill>
                <a:effectLst/>
                <a:latin typeface="+mn-lt"/>
                <a:ea typeface="ＭＳ Ｐゴシック" pitchFamily="-65" charset="-128"/>
                <a:cs typeface="ＭＳ Ｐゴシック" pitchFamily="-65" charset="-128"/>
              </a:rPr>
              <a:t> двоен криминалитет</a:t>
            </a:r>
            <a:r>
              <a:rPr lang="ru-RU" sz="1200" b="0" i="0" kern="1200" dirty="0">
                <a:solidFill>
                  <a:schemeClr val="tx1"/>
                </a:solidFill>
                <a:effectLst/>
                <a:latin typeface="+mn-lt"/>
                <a:ea typeface="ＭＳ Ｐゴシック" pitchFamily="-65" charset="-128"/>
                <a:cs typeface="ＭＳ Ｐゴシック" pitchFamily="-65" charset="-128"/>
              </a:rPr>
              <a:t> како предуслов за давање помош на други земји.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Вториот е различна терминологија на кривични дела. Ова е поврзано со двојниот криминалитет, затоа што онаму каде што се користи</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различна терминологија за да се опишат кривичните дела, може да има предизвици/проблеми кога една земја го толкува постоењето на двоен</a:t>
            </a:r>
            <a:r>
              <a:rPr lang="ru-RU" sz="1200" b="0" i="0" kern="1200" baseline="0" dirty="0">
                <a:solidFill>
                  <a:schemeClr val="tx1"/>
                </a:solidFill>
                <a:effectLst/>
                <a:latin typeface="+mn-lt"/>
                <a:ea typeface="ＭＳ Ｐゴシック" pitchFamily="-65" charset="-128"/>
                <a:cs typeface="ＭＳ Ｐゴシック" pitchFamily="-65" charset="-128"/>
              </a:rPr>
              <a:t> криминалитет.</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3972710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потенцира два предизвици поставени од различните правни традиции.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Првиот е дека терминологијата на постапката варира во различни земји. Со зголемениопт број барања, повеќето земји се запознати со стандардната терминологија усвоена од другите правни системи, иако честопати помага да се користи дадена терминологија за да се опишат преземените процесни мерки на начин што ќе биде разбран од замолената земја. </a:t>
            </a:r>
          </a:p>
          <a:p>
            <a:pPr rtl="0"/>
            <a:endParaRPr lang="ru-RU" sz="1200" b="0" i="0" kern="1200" dirty="0">
              <a:solidFill>
                <a:schemeClr val="tx1"/>
              </a:solidFill>
              <a:effectLst/>
              <a:latin typeface="+mn-lt"/>
              <a:ea typeface="ＭＳ Ｐゴシック" pitchFamily="-65" charset="-128"/>
              <a:cs typeface="ＭＳ Ｐゴシック" pitchFamily="-65" charset="-128"/>
            </a:endParaRPr>
          </a:p>
          <a:p>
            <a:pPr rtl="0"/>
            <a:r>
              <a:rPr lang="ru-RU" sz="1200" b="0" i="0" kern="1200" dirty="0">
                <a:solidFill>
                  <a:schemeClr val="tx1"/>
                </a:solidFill>
                <a:effectLst/>
                <a:latin typeface="+mn-lt"/>
                <a:ea typeface="ＭＳ Ｐゴシック" pitchFamily="-65" charset="-128"/>
                <a:cs typeface="ＭＳ Ｐゴシック" pitchFamily="-65" charset="-128"/>
              </a:rPr>
              <a:t>Вториот е дека може да има различни правни традиции околу одржувањето на доверливоста. Кога некоја земја одобрува барање за заемна помош, но условува споделувањето на доказите да не биде објавено во јавноста, ова може да не е ефективно во систем со обичајно право, каде што вообичаено осомничениот има право на пристап до доказите што се користат против него, така што осомничениот може да побара вкрстено испитување на ваквите докази во рамки на</a:t>
            </a:r>
            <a:r>
              <a:rPr lang="ru-RU" sz="1200" b="0" i="0" kern="1200" baseline="0" dirty="0">
                <a:solidFill>
                  <a:schemeClr val="tx1"/>
                </a:solidFill>
                <a:effectLst/>
                <a:latin typeface="+mn-lt"/>
                <a:ea typeface="ＭＳ Ｐゴシック" pitchFamily="-65" charset="-128"/>
                <a:cs typeface="ＭＳ Ｐゴシック" pitchFamily="-65" charset="-128"/>
              </a:rPr>
              <a:t> судскиот </a:t>
            </a:r>
            <a:r>
              <a:rPr lang="mk-MK" sz="1200" b="0" i="0" kern="1200" baseline="0" dirty="0">
                <a:solidFill>
                  <a:schemeClr val="tx1"/>
                </a:solidFill>
                <a:effectLst/>
                <a:latin typeface="+mn-lt"/>
                <a:ea typeface="ＭＳ Ｐゴシック" pitchFamily="-65" charset="-128"/>
                <a:cs typeface="ＭＳ Ｐゴシック" pitchFamily="-65" charset="-128"/>
              </a:rPr>
              <a:t>систем со </a:t>
            </a:r>
            <a:r>
              <a:rPr lang="mk-MK" sz="1200" b="0" i="0" kern="1200" baseline="0" dirty="0" err="1">
                <a:solidFill>
                  <a:schemeClr val="tx1"/>
                </a:solidFill>
                <a:effectLst/>
                <a:latin typeface="+mn-lt"/>
                <a:ea typeface="ＭＳ Ｐゴシック" pitchFamily="-65" charset="-128"/>
                <a:cs typeface="ＭＳ Ｐゴシック" pitchFamily="-65" charset="-128"/>
              </a:rPr>
              <a:t>страначка</a:t>
            </a:r>
            <a:r>
              <a:rPr lang="mk-MK" sz="1200" b="0" i="0" kern="1200" baseline="0" dirty="0">
                <a:solidFill>
                  <a:schemeClr val="tx1"/>
                </a:solidFill>
                <a:effectLst/>
                <a:latin typeface="+mn-lt"/>
                <a:ea typeface="ＭＳ Ｐゴシック" pitchFamily="-65" charset="-128"/>
                <a:cs typeface="ＭＳ Ｐゴシック" pitchFamily="-65" charset="-128"/>
              </a:rPr>
              <a:t> постапка.</a:t>
            </a:r>
            <a:endParaRPr lang="ru-RU" sz="1200" b="0" i="0" kern="1200" dirty="0">
              <a:solidFill>
                <a:schemeClr val="tx1"/>
              </a:solidFill>
              <a:effectLst/>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3807928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потенцира два предизвици поставени од различните правни традиции.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Првиот е прашањето за варијации во тоа како се идентификуваат поединци во одредени земји. Обучувачот може да даде пример за Средниот Исток и во Јужна Азија, каде што поединците се идентификуваат не само со нивното целосно име, туку и со полното име на нивниот татко. Во отсуство на такво идентификување, може да претставува предизвик за таквите земји лесно да ги идентификуваат потенцијалните осомничени и сведоци и да соработуваат на меѓународно ниво.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Вториот се однесува на различните доказни стандарди во различни земји. Слајдот дава пример за одредени исламски правни системи, кои не му даваат на сведоштвото на жена еднаква вредност како на сведоштвото на маж во сите предмети. Ова би било релевантно кога треба да се спроведе одредена истражна акција во присуство на сведоци. Доколку земјата</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барател има некакви уникатни доказни стандарди што треба да се земат предвид кога замолената земја го спроведува барањето, ова треба да биде јасно наведено во барањето.</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36056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истакнува еден од најважните предизвици за различните правни традиции - варијација на барањата за прав</a:t>
            </a:r>
            <a:r>
              <a:rPr lang="mk-MK" sz="1200" b="0" i="0" kern="1200" dirty="0" err="1">
                <a:solidFill>
                  <a:schemeClr val="tx1"/>
                </a:solidFill>
                <a:effectLst/>
                <a:latin typeface="+mn-lt"/>
                <a:ea typeface="ＭＳ Ｐゴシック" pitchFamily="-65" charset="-128"/>
                <a:cs typeface="ＭＳ Ｐゴシック" pitchFamily="-65" charset="-128"/>
              </a:rPr>
              <a:t>ниот</a:t>
            </a:r>
            <a:r>
              <a:rPr lang="ru-RU" sz="1200" b="0" i="0" kern="1200" dirty="0">
                <a:solidFill>
                  <a:schemeClr val="tx1"/>
                </a:solidFill>
                <a:effectLst/>
                <a:latin typeface="+mn-lt"/>
                <a:ea typeface="ＭＳ Ｐゴシック" pitchFamily="-65" charset="-128"/>
                <a:cs typeface="ＭＳ Ｐゴシック" pitchFamily="-65" charset="-128"/>
              </a:rPr>
              <a:t> процес. Примери за тоа како различните барања за правниот процес можат да влијаат на ефикасноста на меѓународната соработка се разработени во наредниве слајдови. </a:t>
            </a:r>
            <a:endParaRPr lang="en-US" i="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1254965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покажува пример за тоа како две земји што не можат да спроведат следење на содржински податоци на ист начин.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Слајдот покажува дека во САД, според четвртиот амандман на Уставот, потребен е налог за следење на содржинските податоците. Правилото за исклучување во САД забранува употреба на какви било докази во кривични судења доколку се добиени со повреда на американските закони. Обучувачот не треба да влегува во дебата дали ова би исклучило употреба на докази обезбедени надвор од САД. Обучувачот може да објасни дека правилото за исклучување се користи само како илустрација за да се потенцираат предизвиците со различните барања за правниот процес. </a:t>
            </a:r>
          </a:p>
          <a:p>
            <a:endParaRPr lang="ru-RU" sz="1200" b="0" i="0" kern="1200" dirty="0">
              <a:solidFill>
                <a:schemeClr val="tx1"/>
              </a:solidFill>
              <a:effectLst/>
              <a:latin typeface="+mn-lt"/>
              <a:ea typeface="ＭＳ Ｐゴシック" pitchFamily="-65" charset="-128"/>
            </a:endParaRPr>
          </a:p>
          <a:p>
            <a:pPr rtl="0"/>
            <a:r>
              <a:rPr lang="ru-RU" sz="1200" b="0" i="0" kern="1200" dirty="0">
                <a:solidFill>
                  <a:schemeClr val="tx1"/>
                </a:solidFill>
                <a:effectLst/>
                <a:latin typeface="+mn-lt"/>
                <a:ea typeface="ＭＳ Ｐゴシック" pitchFamily="-65" charset="-128"/>
                <a:cs typeface="ＭＳ Ｐゴシック" pitchFamily="-65" charset="-128"/>
              </a:rPr>
              <a:t>Важно е да се нагласи дека Саудиска Арабија според законот бара претходно овластување за следење на содржински податоци (член 55 од Законот за кривична постапка на Саудиска Арабија: </a:t>
            </a:r>
            <a:r>
              <a:rPr lang="ru-RU" sz="1200" b="0" i="1" kern="1200" dirty="0">
                <a:solidFill>
                  <a:schemeClr val="tx1"/>
                </a:solidFill>
                <a:effectLst/>
                <a:latin typeface="+mn-lt"/>
                <a:ea typeface="ＭＳ Ｐゴシック" pitchFamily="-65" charset="-128"/>
                <a:cs typeface="ＭＳ Ｐゴシック" pitchFamily="-65" charset="-128"/>
              </a:rPr>
              <a:t>Поштата, каблите, телефонските разговори и другите средства за комуникација се неприкосновени и, како такви, нема да се прегледува или надгледува, освен во согласност со налог/наредба во кој се наведени причините за тоа и за ограничен период како што е предвидено овде.) </a:t>
            </a:r>
            <a:r>
              <a:rPr lang="ru-RU" sz="1200" b="0" i="0" kern="1200" dirty="0">
                <a:solidFill>
                  <a:schemeClr val="tx1"/>
                </a:solidFill>
                <a:effectLst/>
                <a:latin typeface="+mn-lt"/>
                <a:ea typeface="ＭＳ Ｐゴシック" pitchFamily="-65" charset="-128"/>
                <a:cs typeface="ＭＳ Ｐゴシック" pitchFamily="-65" charset="-128"/>
              </a:rPr>
              <a:t>Сепак, според Извештајот за човекови права за Саудиска Арабија издаден од Одделот за правда на САД: https: / /www.state.gov/wp-content/uploads/2019/01/Saudi-Arabia.pdf</a:t>
            </a:r>
            <a:r>
              <a:rPr lang="ru-RU" sz="1200" b="0" i="1" kern="1200" dirty="0">
                <a:solidFill>
                  <a:schemeClr val="tx1"/>
                </a:solidFill>
                <a:effectLst/>
                <a:latin typeface="+mn-lt"/>
                <a:ea typeface="ＭＳ Ｐゴシック" pitchFamily="-65" charset="-128"/>
                <a:cs typeface="ＭＳ Ｐゴシック" pitchFamily="-65" charset="-128"/>
              </a:rPr>
              <a:t>: Законот забранува незаконски упади во приватноста на лицата, нивните домови, работни места и возила. Од службениците за кривична истрага се бара да водат евиденција за сите извршени претреси; овие записи треба да содржат име на службеникот што го спроведувал претресот, текст на налогот за претрес (или објаснување за итноста што го барала претресот без налог) и имиња и потписи на лицата кои биле присутни во моментот на пребарување Додека законот предвидува и приватност на поштенските дописи, телеграмите, телефонските разговори и другите средства за комуникација, владата не ја почитува приватноста на кореспонденцијата или комуникациите и користи значителна слобода предвидена со закон за легално следење на активностите и интервенирање каде што смета дека е потребно. </a:t>
            </a:r>
            <a:endParaRPr lang="en-US" i="1"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1264356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Слајдот покажува пример за можност во случај САД да побараат од Саудиска Арабија да следи содржински податоци. Обучувачот мора да нагласи дека тоа е прикажано како илустративен пример за да се покаже влијанието на различните правни традиции врз ефективноста на меѓународната соработка.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383733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покажува пример за тоа како две земји што не можат да ги применуваат барањата околу претресот на живеалишта. </a:t>
            </a:r>
            <a:br>
              <a:rPr lang="ru-RU" sz="1200" b="0" i="0" kern="1200" dirty="0">
                <a:solidFill>
                  <a:schemeClr val="tx1"/>
                </a:solidFill>
                <a:effectLst/>
                <a:latin typeface="+mn-lt"/>
                <a:ea typeface="ＭＳ Ｐゴシック" pitchFamily="-65" charset="-128"/>
                <a:cs typeface="ＭＳ Ｐゴシック" pitchFamily="-65" charset="-128"/>
              </a:rPr>
            </a:br>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Слајдот покажува дека Обединетото</a:t>
            </a:r>
            <a:r>
              <a:rPr lang="ru-RU" sz="1200" b="0" i="0" kern="1200" baseline="0" dirty="0">
                <a:solidFill>
                  <a:schemeClr val="tx1"/>
                </a:solidFill>
                <a:effectLst/>
                <a:latin typeface="+mn-lt"/>
                <a:ea typeface="ＭＳ Ｐゴシック" pitchFamily="-65" charset="-128"/>
                <a:cs typeface="ＭＳ Ｐゴシック" pitchFamily="-65" charset="-128"/>
              </a:rPr>
              <a:t> Кралство </a:t>
            </a:r>
            <a:r>
              <a:rPr lang="ru-RU" sz="1200" b="0" i="0" kern="1200" dirty="0">
                <a:solidFill>
                  <a:schemeClr val="tx1"/>
                </a:solidFill>
                <a:effectLst/>
                <a:latin typeface="+mn-lt"/>
                <a:ea typeface="ＭＳ Ｐゴシック" pitchFamily="-65" charset="-128"/>
                <a:cs typeface="ＭＳ Ｐゴシック" pitchFamily="-65" charset="-128"/>
              </a:rPr>
              <a:t>не бара полицијата да има независни сведоци за да изврши претрес во живеалиште. Сепак, локалното законодавство во Индија бара двајца или повеќе независни и истакнати жители да извршат претрес во живеалиштето. Обучувачот може да објасни како ова потенцијално може да претставува предизвик во однос на прифатливоста во Индија на информациите добиени од претрес спроведен од полицијата во Обединетото Кралство, како што е објаснето во следниот слајд.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14336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Слајдот покажува пример за можност во случај Индија да побара барање до Обединетото Кралство да изврши претрес на место. Обучувачот мора да нагласи дека тоа е прикажано како илустративен пример за да се покаже влијанието на различните правни традиции врз ефективноста на меѓународната соработка.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4087855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претстави неколку решенија за предизвикот за различните правни традиции.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477553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опфаќа друго решение за предизвикот за различните правни традиции - што се потпира на 24/7 мрежата за да добие правни информации за кои било посебни барања од локалното законодавство, во согласност со кои треба да се обезбедат доказите, итн.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69786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ги идентификува причините зошто со барањата поврзани со електронски докази треба да се постапува без одлагање. Обучувачот треба да ги објасни прашањата околу задржувањето на податоците и како давателите на услуги, поединци и деловни субјекти не секогаш ги задржуваат податоците. Може да се објасни дека причината зошто податоците не се чуваат може да биде резултат на практичност, земање предвид на трошоците или законски ограничувања.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Во однос на Директивата за задржување на податоците на ЕУ, обучувачот може да објасни дека Директивата бара земјите-членки на ЕУ да ги чуваат телекомуникациските податоци на граѓаните најмалку шест месеци и најмногу 24 месеци. Ова би значело дека земјите од ЕУ ќе задржат податоци за одреден временски период за да овозможат барања (за истите). Во 2014 година, Судот на правдата на Европската Унија ја прогласи Директивата за неважечка како одговор на случајот покренат од Дигитал Рајтс Ирска</a:t>
            </a:r>
            <a:r>
              <a:rPr lang="en-US" sz="1200" b="0" i="0" kern="1200" dirty="0">
                <a:solidFill>
                  <a:schemeClr val="tx1"/>
                </a:solidFill>
                <a:effectLst/>
                <a:latin typeface="+mn-lt"/>
                <a:ea typeface="ＭＳ Ｐゴシック" pitchFamily="-65" charset="-128"/>
                <a:cs typeface="ＭＳ Ｐゴシック" pitchFamily="-65" charset="-128"/>
              </a:rPr>
              <a:t> (Digital Rights Ireland) </a:t>
            </a:r>
            <a:r>
              <a:rPr lang="ru-RU" sz="1200" b="0" i="0" kern="1200" dirty="0">
                <a:solidFill>
                  <a:schemeClr val="tx1"/>
                </a:solidFill>
                <a:effectLst/>
                <a:latin typeface="+mn-lt"/>
                <a:ea typeface="ＭＳ Ｐゴシック" pitchFamily="-65" charset="-128"/>
                <a:cs typeface="ＭＳ Ｐゴシック" pitchFamily="-65" charset="-128"/>
              </a:rPr>
              <a:t>против различни органи врз основа на тоа што со општо преземање на податоци било повредено правото на приватност загарантирано според Повелбата за основните права на ЕУ.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Обучувачот треба да објасни дека со оглед на тоа што Директивата за задржување на податоците на ЕУ е прогласена за не</a:t>
            </a:r>
            <a:r>
              <a:rPr lang="ru-RU" dirty="0"/>
              <a:t>законск</a:t>
            </a:r>
            <a:r>
              <a:rPr lang="ru-RU" sz="1200" b="0" i="0" kern="1200" dirty="0">
                <a:solidFill>
                  <a:schemeClr val="tx1"/>
                </a:solidFill>
                <a:effectLst/>
                <a:latin typeface="+mn-lt"/>
                <a:ea typeface="ＭＳ Ｐゴシック" pitchFamily="-65" charset="-128"/>
                <a:cs typeface="ＭＳ Ｐゴシック" pitchFamily="-65" charset="-128"/>
              </a:rPr>
              <a:t>а(!), давателите на услуги во ЕУ немаат никаква правна основа за општо и сеопфатно задржување на податоците. Ова ја зголемува важноста на решавање на предизвикот од однос на брзината.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2355068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a:t>
            </a:r>
            <a:r>
              <a:rPr lang="mk-MK" baseline="0" dirty="0"/>
              <a:t> одговор е в) Обезбедување на правни информации</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1104484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a:t>
            </a:r>
            <a:r>
              <a:rPr lang="mk-MK" baseline="0" dirty="0"/>
              <a:t> одговор е в) Обезбедување на правни информации</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3441367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претставува едно друго решение за предизвикот за различните правни традиции - да се разгледаат</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достапните прирачници и упатства за </a:t>
            </a:r>
            <a:r>
              <a:rPr lang="en-US" sz="1200" b="0" i="0" kern="1200" dirty="0" err="1">
                <a:solidFill>
                  <a:schemeClr val="tx1"/>
                </a:solidFill>
                <a:effectLst/>
                <a:latin typeface="+mn-lt"/>
                <a:ea typeface="ＭＳ Ｐゴシック" pitchFamily="-65" charset="-128"/>
                <a:cs typeface="ＭＳ Ｐゴシック" pitchFamily="-65" charset="-128"/>
              </a:rPr>
              <a:t>MLAT</a:t>
            </a:r>
            <a:r>
              <a:rPr lang="en-US" sz="1200" b="0" i="0" kern="1200" dirty="0">
                <a:solidFill>
                  <a:schemeClr val="tx1"/>
                </a:solidFill>
                <a:effectLst/>
                <a:latin typeface="+mn-lt"/>
                <a:ea typeface="ＭＳ Ｐゴシック" pitchFamily="-65" charset="-128"/>
                <a:cs typeface="ＭＳ Ｐゴシック" pitchFamily="-65" charset="-128"/>
              </a:rPr>
              <a:t>/</a:t>
            </a:r>
            <a:r>
              <a:rPr lang="ru-RU" sz="1200" b="0" i="0" kern="1200" dirty="0">
                <a:solidFill>
                  <a:schemeClr val="tx1"/>
                </a:solidFill>
                <a:effectLst/>
                <a:latin typeface="+mn-lt"/>
                <a:ea typeface="ＭＳ Ｐゴシック" pitchFamily="-65" charset="-128"/>
                <a:cs typeface="ＭＳ Ｐゴシック" pitchFamily="-65" charset="-128"/>
              </a:rPr>
              <a:t>ДЗПП објавени во различни земји. Слајдот покажува два прирачници за ДЗПП - првиот е Прирачник за заемна правна помош објавен од Советот на Европа (https://rm.coe.int/mutual-legal-assistance-manual-eng/1680782927) и вториот е Барањето за заемна правна помош во кривични предмети</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 Упатства за органите надвор од Обединетото</a:t>
            </a:r>
            <a:r>
              <a:rPr lang="ru-RU" sz="1200" b="0" i="0" kern="1200" baseline="0" dirty="0">
                <a:solidFill>
                  <a:schemeClr val="tx1"/>
                </a:solidFill>
                <a:effectLst/>
                <a:latin typeface="+mn-lt"/>
                <a:ea typeface="ＭＳ Ｐゴシック" pitchFamily="-65" charset="-128"/>
                <a:cs typeface="ＭＳ Ｐゴシック" pitchFamily="-65" charset="-128"/>
              </a:rPr>
              <a:t> Кралство.</a:t>
            </a:r>
            <a:endParaRPr lang="ru-RU" sz="1200" b="0" i="0" kern="1200" dirty="0">
              <a:solidFill>
                <a:schemeClr val="tx1"/>
              </a:solidFill>
              <a:effectLst/>
              <a:latin typeface="+mn-lt"/>
              <a:ea typeface="ＭＳ Ｐゴシック" pitchFamily="-65" charset="-128"/>
              <a:cs typeface="ＭＳ Ｐゴシック" pitchFamily="-65" charset="-128"/>
            </a:endParaRPr>
          </a:p>
          <a:p>
            <a:br>
              <a:rPr lang="ru-RU" sz="1200" b="0" i="0" kern="1200" dirty="0">
                <a:solidFill>
                  <a:schemeClr val="tx1"/>
                </a:solidFill>
                <a:effectLst/>
                <a:latin typeface="+mn-lt"/>
                <a:ea typeface="ＭＳ Ｐゴシック" pitchFamily="-65" charset="-128"/>
                <a:cs typeface="ＭＳ Ｐゴシック" pitchFamily="-65" charset="-128"/>
              </a:rPr>
            </a:br>
            <a:r>
              <a:rPr lang="en-US" dirty="0"/>
              <a:t>(https://assets.publishing.service.gov.uk/government/uploads/system/uploads/attachment_data/file/415038/MLA_Guidelines_2015.pdf) </a:t>
            </a:r>
          </a:p>
          <a:p>
            <a:pPr rtl="0"/>
            <a:r>
              <a:rPr lang="ru-RU" sz="1200" b="0" i="0" kern="1200" dirty="0">
                <a:solidFill>
                  <a:schemeClr val="tx1"/>
                </a:solidFill>
                <a:effectLst/>
                <a:latin typeface="+mn-lt"/>
                <a:ea typeface="ＭＳ Ｐゴシック" pitchFamily="-65" charset="-128"/>
                <a:cs typeface="ＭＳ Ｐゴシック" pitchFamily="-65" charset="-128"/>
              </a:rPr>
              <a:t>Другите водичи вклучуваат Упатство за УНОДК за заемна правна помош </a:t>
            </a:r>
          </a:p>
          <a:p>
            <a:r>
              <a:rPr lang="en-US" dirty="0"/>
              <a:t>(https://www.unodc.org/documents/organized-crime/Publications/Mutual_Legal_Assistance_Ebook_E.pdf)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23505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идентификува петтиот предизвик поврзан со меѓународната соработка во врска со електронските докази.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Обучувачот треба накратко да го објасни предизвикот во однос на својството. Својството во однос на електронските докази генерално претставува предизвик - и е важен дел од идентификувањето и гонењето на вистинските осомничени. Својството станува поголем предизвик кога има меѓународна димензија.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1644401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Бидејќи многу истраги поврзани со електронски докази се потпираат на поврзување на осомничниот за одреден уред во одредено време, потребни се низа електронски докази - кои можат да бидат зачувани во разни меѓународно базирани извори, како што е наведено на следниот слајд.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001009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дава студија на случај за тоа како својството може да биде предизвик. </a:t>
            </a:r>
            <a:br>
              <a:rPr lang="ru-RU" sz="1200" b="0" i="0" kern="1200" dirty="0">
                <a:solidFill>
                  <a:schemeClr val="tx1"/>
                </a:solidFill>
                <a:effectLst/>
                <a:latin typeface="+mn-lt"/>
                <a:ea typeface="ＭＳ Ｐゴシック" pitchFamily="-65" charset="-128"/>
                <a:cs typeface="ＭＳ Ｐゴシック" pitchFamily="-65" charset="-128"/>
              </a:rPr>
            </a:br>
            <a:endParaRPr lang="en-GB" dirty="0"/>
          </a:p>
          <a:p>
            <a:r>
              <a:rPr lang="en-GB" dirty="0"/>
              <a:t>http://www.nydailynews.com/news/national/fake-threat-shut-los-angeles-schools-article-1.2468707</a:t>
            </a:r>
          </a:p>
          <a:p>
            <a:endParaRPr lang="en-GB" dirty="0"/>
          </a:p>
          <a:p>
            <a:r>
              <a:rPr lang="ru-RU" i="1" dirty="0"/>
              <a:t>Ви испраќам е-пошта за да ве известам за случувањата во вторник, 15/12/15 година. Ќе се случи нешто големо. Нешто многу големо. Сите национални заглавја во весниците</a:t>
            </a:r>
            <a:r>
              <a:rPr lang="ru-RU" i="1" baseline="0" dirty="0"/>
              <a:t> ќе пишуваат за тоа.</a:t>
            </a:r>
            <a:r>
              <a:rPr lang="ru-RU" i="1" dirty="0"/>
              <a:t> Можеби, дури и меѓународните. Видете, моите последни 4 години тука во едно од обласните средни училишта беа апсолутен пекол. Чиста, ненадмината, агонија. Насилството, осаменоста, отфрлањето ... немаа крај. И за што? Само затоа што сум „различен“?</a:t>
            </a:r>
          </a:p>
          <a:p>
            <a:r>
              <a:rPr lang="ru-RU" i="1" dirty="0"/>
              <a:t>Не повеќе. Јас сум побожен муслиман и порано бев против насилство, но се здружив со локална џихадистичка ќелија, бидејќи тоа е единствениот начин на кој правилно ќе успеам да го направам мојот масакр. Не би можел да го сторам тоа сам. Јас и моите 32 другари ќе умреме утре во името на Алах. Секое училиште во општина Лос Анџелес е мета. Имаме бомби скриени во шкафчиња во неколку училишта. Тие се стратешки поставени и имаат за цел да ги урнат темелите на самите згради што предизвикуваат толку многу омраза и дискриминација. Се работи за бомби со уреди под притисок</a:t>
            </a:r>
            <a:r>
              <a:rPr lang="ru-RU" i="1" baseline="0" dirty="0"/>
              <a:t>,</a:t>
            </a:r>
            <a:r>
              <a:rPr lang="ru-RU" i="1" dirty="0"/>
              <a:t> скриени во ранци околу училиштата. Наполнети се со 10 кг. барут, за максимална штета. Ќе бидат активирани преку мобилен телефон. Не само што има бомби, туку има и средства со нервен гас што треба да се активираат во одредено време: за време на паузата за ручек. Како врв на сѐ0, јас и моите браќа имаме автомарски пушки Калашников, пиштоли „Глок 18“ и повеќе рачни гранати. Учениците во секое училиште во општина Л.А. ќе бидат безмилосно масакрирани. И не можете ништо да сторите за да го запрете тоа.</a:t>
            </a:r>
            <a:endParaRPr lang="en-GB" dirty="0"/>
          </a:p>
          <a:p>
            <a:r>
              <a:rPr lang="ru-RU" i="1" dirty="0"/>
              <a:t>Ако на крајот се обидете, можеби, да ја засилите безбедноста или да ги откажете часовите за тој ден, тоа нема да биде важно. Вашата безбедност нема да може да нè спречи. Ние сме армијата на Алах. Ако ги откажете часовите, бомбардирањата ќе се случат без оглед на тоа, а ние ќе ги донесеме нашите пиштоли на улиците и канцелариите на Лос Анџелес, Сан Бернардино, Бејкерсфилд и Сан Диего.</a:t>
            </a:r>
          </a:p>
          <a:p>
            <a:r>
              <a:rPr lang="ru-RU" i="1" dirty="0"/>
              <a:t>Ви посакувам сѐ најдобро. Време е да се помолите на Алах, бидејќи ова може да биде вашиот последен ден.</a:t>
            </a:r>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46</a:t>
            </a:fld>
            <a:endParaRPr lang="en-GB"/>
          </a:p>
        </p:txBody>
      </p:sp>
    </p:spTree>
    <p:extLst>
      <p:ext uri="{BB962C8B-B14F-4D97-AF65-F5344CB8AC3E}">
        <p14:creationId xmlns:p14="http://schemas.microsoft.com/office/powerpoint/2010/main" val="1260930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a:t>http://www.nydailynews.com/news/national/fake-threat-shut-los-angeles-schools-article-1.2468707</a:t>
            </a:r>
          </a:p>
          <a:p>
            <a:endParaRPr lang="en-GB" dirty="0"/>
          </a:p>
          <a:p>
            <a:r>
              <a:rPr lang="ru-RU" i="1" dirty="0"/>
              <a:t>Ви испраќам е-пошта за да ве известам за случувањата во вторник, 15/12/15 година. Ќе се случи нешто големо. Нешто многу големо. Сите национални заглавја во весниците</a:t>
            </a:r>
            <a:r>
              <a:rPr lang="ru-RU" i="1" baseline="0" dirty="0"/>
              <a:t> ќе пишуваат за тоа.</a:t>
            </a:r>
            <a:r>
              <a:rPr lang="ru-RU" i="1" dirty="0"/>
              <a:t> Можеби, дури и меѓународните. Видете, моите последни 4 години тука во едно од обласните средни училишта беа апсолутен пекол. Чиста, ненадмината, агонија. Насилството, осаменоста, отфрлањето ... немаа крај. И за што? Само затоа што сум „различен“?</a:t>
            </a:r>
          </a:p>
          <a:p>
            <a:r>
              <a:rPr lang="ru-RU" i="1" dirty="0"/>
              <a:t>Не повеќе. Јас сум побожен муслиман и порано бев против насилство, но се здружив со локална џихадистичка ќелија, бидејќи тоа е единствениот начин на кој правилно ќе успеам да го направам мојот масакр. Не би можел да го сторам тоа сам. Јас и моите 32 другари ќе умреме утре во името на Алах. Секое училиште во општина Лос Анџелес е мета. Имаме бомби скриени во шкафчиња во неколку училишта. Тие се стратешки поставени и имаат за цел да ги урнат темелите на самите згради што предизвикуваат толку многу омраза и дискриминација. Се работи за бомби со уреди под притисок</a:t>
            </a:r>
            <a:r>
              <a:rPr lang="ru-RU" i="1" baseline="0" dirty="0"/>
              <a:t>,</a:t>
            </a:r>
            <a:r>
              <a:rPr lang="ru-RU" i="1" dirty="0"/>
              <a:t> скриени во ранци околу училиштата. Наполнети се со 10 кг. барут, за максимална штета. Ќе бидат активирани преку мобилен телефон. Не само што има бомби, туку има и средства со нервен гас што треба да се активираат во одредено време: за време на паузата за ручек. Како врв на сѐ0, јас и моите браќа имаме автомарски пушки Калашников, пиштоли „Глок 18“ и повеќе рачни гранати. Учениците во секое училиште во општина Л.А. ќе бидат безмилосно масакрирани. И не можете ништо да сторите за да го запрете тоа.</a:t>
            </a:r>
            <a:endParaRPr lang="en-GB" dirty="0"/>
          </a:p>
          <a:p>
            <a:r>
              <a:rPr lang="ru-RU" i="1" dirty="0"/>
              <a:t>Ако на крајот се обидете, можеби, да ја засилите безбедноста или да ги откажете часовите за тој ден, тоа нема да биде важно. Вашата безбедност нема да може да нè спречи. Ние сме армијата на Алах. Ако ги откажете часовите, бомбардирањата ќе се случат без оглед на тоа, а ние ќе ги донесеме нашите пиштоли на улиците и канцелариите на Лос Анџелес, Сан Бернардино, Бејкерсфилд и Сан Диего.</a:t>
            </a:r>
          </a:p>
          <a:p>
            <a:r>
              <a:rPr lang="ru-RU" i="1" dirty="0"/>
              <a:t>Ви посакувам сѐ најдобро. Време е да се помолите на Алах, бидејќи ова може да биде вашиот последен ден.</a:t>
            </a:r>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47</a:t>
            </a:fld>
            <a:endParaRPr lang="en-GB"/>
          </a:p>
        </p:txBody>
      </p:sp>
    </p:spTree>
    <p:extLst>
      <p:ext uri="{BB962C8B-B14F-4D97-AF65-F5344CB8AC3E}">
        <p14:creationId xmlns:p14="http://schemas.microsoft.com/office/powerpoint/2010/main" val="3308733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Она што го откри поканата за суд како сведок: ОВОЈ СПИСОК Е МНОГУ ТИПИЧЕН - покажува многу детали што се чуваат, но не помогнаа да го идентификуваат осомничениот. </a:t>
            </a:r>
          </a:p>
          <a:p>
            <a:endParaRPr lang="en-GB" dirty="0"/>
          </a:p>
          <a:p>
            <a:r>
              <a:rPr lang="en-GB" dirty="0"/>
              <a:t>http://www.nydailynews.com/news/national/fake-threat-shut-los-angeles-schools-article-1.2468707</a:t>
            </a:r>
          </a:p>
          <a:p>
            <a:endParaRPr lang="en-GB" dirty="0"/>
          </a:p>
          <a:p>
            <a:r>
              <a:rPr lang="ru-RU" i="1" dirty="0"/>
              <a:t>Ви испраќам е-пошта за да ве известам за случувањата во вторник, 15/12/15 година. Ќе се случи нешто големо. Нешто многу големо. Сите национални заглавја во весниците</a:t>
            </a:r>
            <a:r>
              <a:rPr lang="ru-RU" i="1" baseline="0" dirty="0"/>
              <a:t> ќе пишуваат за тоа.</a:t>
            </a:r>
            <a:r>
              <a:rPr lang="ru-RU" i="1" dirty="0"/>
              <a:t> Можеби, дури и меѓународните. Видете, моите последни 4 години тука во едно од обласните средни училишта беа апсолутен пекол. Чиста, ненадмината, агонија. Насилството, осаменоста, отфрлањето ... немаа крај. И за што? Само затоа што сум „различен“?</a:t>
            </a:r>
          </a:p>
          <a:p>
            <a:r>
              <a:rPr lang="ru-RU" i="1" dirty="0"/>
              <a:t>Не повеќе. Јас сум побожен муслиман и порано бев против насилство, но се здружив со локална џихадистичка ќелија, бидејќи тоа е единствениот начин на кој правилно ќе успеам да го направам мојот масакр. Не би можел да го сторам тоа сам. Јас и моите 32 другари ќе умреме утре во името на Алах. Секое училиште во општина Лос Анџелес е мета. Имаме бомби скриени во шкафчиња во неколку училишта. Тие се стратешки поставени и имаат за цел да ги урнат темелите на самите згради што предизвикуваат толку многу омраза и дискриминација. Се работи за бомби со уреди под притисок</a:t>
            </a:r>
            <a:r>
              <a:rPr lang="ru-RU" i="1" baseline="0" dirty="0"/>
              <a:t>,</a:t>
            </a:r>
            <a:r>
              <a:rPr lang="ru-RU" i="1" dirty="0"/>
              <a:t> скриени во ранци околу училиштата. Наполнети се со 10 кг. барут, за максимална штета. Ќе бидат активирани преку мобилен телефон. Не само што има бомби, туку има и средства со нервен гас што треба да се активираат во одредено време: за време на паузата за ручек. Како врв на сѐ0, јас и моите браќа имаме автомарски пушки Калашников, пиштоли „Глок 18“ и повеќе рачни гранати. Учениците во секое училиште во општина Л.А. ќе бидат безмилосно масакрирани. И не можете ништо да сторите за да го запрете тоа.</a:t>
            </a:r>
            <a:endParaRPr lang="en-GB" dirty="0"/>
          </a:p>
          <a:p>
            <a:r>
              <a:rPr lang="ru-RU" i="1" dirty="0"/>
              <a:t>Ако на крајот се обидете, можеби, да ја засилите безбедноста или да ги откажете часовите за тој ден, тоа нема да биде важно. Вашата безбедност нема да може да нè спречи. Ние сме армијата на Алах. Ако ги откажете часовите, бомбардирањата ќе се случат без оглед на тоа, а ние ќе ги донесеме нашите пиштоли на улиците и канцелариите на Лос Анџелес, Сан Бернардино, Бејкерсфилд и Сан Диего.</a:t>
            </a:r>
          </a:p>
          <a:p>
            <a:r>
              <a:rPr lang="ru-RU" i="1" dirty="0"/>
              <a:t>Ви посакувам сѐ најдобро. Време е да се помолите на Алах, бидејќи ова може да биде вашиот последен ден.</a:t>
            </a:r>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48</a:t>
            </a:fld>
            <a:endParaRPr lang="en-GB"/>
          </a:p>
        </p:txBody>
      </p:sp>
    </p:spTree>
    <p:extLst>
      <p:ext uri="{BB962C8B-B14F-4D97-AF65-F5344CB8AC3E}">
        <p14:creationId xmlns:p14="http://schemas.microsoft.com/office/powerpoint/2010/main" val="4099811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И покрај сите овие информации, не следеше апсење. Ќорсокак. И покрај тоа што беа следени постојните докази. </a:t>
            </a:r>
            <a:br>
              <a:rPr lang="ru-RU" sz="1200" b="0" i="0" kern="1200" dirty="0">
                <a:solidFill>
                  <a:schemeClr val="tx1"/>
                </a:solidFill>
                <a:effectLst/>
                <a:latin typeface="+mn-lt"/>
                <a:ea typeface="ＭＳ Ｐゴシック" pitchFamily="-65" charset="-128"/>
                <a:cs typeface="ＭＳ Ｐゴシック" pitchFamily="-65" charset="-128"/>
              </a:rPr>
            </a:br>
            <a:endParaRPr lang="en-GB" dirty="0"/>
          </a:p>
          <a:p>
            <a:r>
              <a:rPr lang="en-GB" dirty="0"/>
              <a:t>http://www.nydailynews.com/news/national/fake-threat-shut-los-angeles-schools-article-1.2468707</a:t>
            </a:r>
          </a:p>
          <a:p>
            <a:endParaRPr lang="en-GB" dirty="0"/>
          </a:p>
          <a:p>
            <a:r>
              <a:rPr lang="ru-RU" i="1" dirty="0"/>
              <a:t>Ви испраќам е-пошта за да ве известам за случувањата во вторник, 15/12/15 година. Ќе се случи нешто големо. Нешто многу големо. Сите национални заглавја во весниците</a:t>
            </a:r>
            <a:r>
              <a:rPr lang="ru-RU" i="1" baseline="0" dirty="0"/>
              <a:t> ќе пишуваат за тоа.</a:t>
            </a:r>
            <a:r>
              <a:rPr lang="ru-RU" i="1" dirty="0"/>
              <a:t> Можеби, дури и меѓународните. Видете, моите последни 4 години тука во едно од обласните средни училишта беа апсолутен пекол. Чиста, ненадмината, агонија. Насилството, осаменоста, отфрлањето ... немаа крај. И за што? Само затоа што сум „различен“?</a:t>
            </a:r>
          </a:p>
          <a:p>
            <a:r>
              <a:rPr lang="ru-RU" i="1" dirty="0"/>
              <a:t>Не повеќе. Јас сум побожен муслиман и порано бев против насилство, но се здружив со локална џихадистичка ќелија, бидејќи тоа е единствениот начин на кој правилно ќе успеам да го направам мојот масакр. Не би можел да го сторам тоа сам. Јас и моите 32 другари ќе умреме утре во името на Алах. Секое училиште во општина Лос Анџелес е мета. Имаме бомби скриени во шкафчиња во неколку училишта. Тие се стратешки поставени и имаат за цел да ги урнат темелите на самите згради што предизвикуваат толку многу омраза и дискриминација. Се работи за бомби со уреди под притисок</a:t>
            </a:r>
            <a:r>
              <a:rPr lang="ru-RU" i="1" baseline="0" dirty="0"/>
              <a:t>,</a:t>
            </a:r>
            <a:r>
              <a:rPr lang="ru-RU" i="1" dirty="0"/>
              <a:t> скриени во ранци околу училиштата. Наполнети се со 10 кг. барут, за максимална штета. Ќе бидат активирани преку мобилен телефон. Не само што има бомби, туку има и средства со нервен гас што треба да се активираат во одредено време: за време на паузата за ручек. Како врв на сѐ0, јас и моите браќа имаме автомарски пушки Калашников, пиштоли „Глок 18“ и повеќе рачни гранати. Учениците во секое училиште во општина Л.А. ќе бидат безмилосно масакрирани. И не можете ништо да сторите за да го запрете тоа.</a:t>
            </a:r>
            <a:endParaRPr lang="en-GB" dirty="0"/>
          </a:p>
          <a:p>
            <a:r>
              <a:rPr lang="ru-RU" i="1" dirty="0"/>
              <a:t>Ако на крајот се обидете, можеби, да ја засилите безбедноста или да ги откажете часовите за тој ден, тоа нема да биде важно. Вашата безбедност нема да може да нè спречи. Ние сме армијата на Алах. Ако ги откажете часовите, бомбардирањата ќе се случат без оглед на тоа, а ние ќе ги донесеме нашите пиштоли на улиците и канцелариите на Лос Анџелес, Сан Бернардино, Бејкерсфилд и Сан Диего.</a:t>
            </a:r>
          </a:p>
          <a:p>
            <a:r>
              <a:rPr lang="ru-RU" i="1" dirty="0"/>
              <a:t>Ви посакувам сѐ најдобро. Време е да се помолите на Алах, бидејќи ова може да биде вашиот последен ден.</a:t>
            </a:r>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t>49</a:t>
            </a:fld>
            <a:endParaRPr lang="en-GB"/>
          </a:p>
        </p:txBody>
      </p:sp>
    </p:spTree>
    <p:extLst>
      <p:ext uri="{BB962C8B-B14F-4D97-AF65-F5344CB8AC3E}">
        <p14:creationId xmlns:p14="http://schemas.microsoft.com/office/powerpoint/2010/main" val="5385492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ги повторува целите на оваа сесија. Обучувачот може да ги повтори овие цели за да осигури дека овие аспекти се опфатени во овој модул.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420062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објаснува предизвикот во однос на брзината - потпирајќи се на фактот дека процесите на заемна правна помош се инхерентно бавни. Следниот слајд покажува пример за типичен процес.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395311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ru-RU" dirty="0"/>
              <a:t>Овој слајд покажува типичен процес на заемна правна помош што го усвојуваат многу земји од гледна точка на бараната земја до моментот кога е преземено дејствието што е побарано. Ги истакнува следните чекори</a:t>
            </a:r>
            <a:r>
              <a:rPr lang="en-US" dirty="0"/>
              <a:t>:</a:t>
            </a:r>
          </a:p>
          <a:p>
            <a:pPr marL="228600" indent="-228600">
              <a:buAutoNum type="arabicPeriod"/>
            </a:pPr>
            <a:r>
              <a:rPr lang="mk-MK" dirty="0"/>
              <a:t>Дојдовно</a:t>
            </a:r>
            <a:r>
              <a:rPr lang="mk-MK" baseline="0" dirty="0"/>
              <a:t> барање</a:t>
            </a:r>
            <a:endParaRPr lang="en-US" dirty="0"/>
          </a:p>
          <a:p>
            <a:pPr marL="228600" indent="-228600">
              <a:buAutoNum type="arabicPeriod"/>
            </a:pPr>
            <a:r>
              <a:rPr lang="mk-MK" dirty="0"/>
              <a:t>Барањето е добиено од Министерството за надворешни работи</a:t>
            </a:r>
            <a:r>
              <a:rPr lang="mk-MK" baseline="0" dirty="0"/>
              <a:t> (каде што дејствува како централен орган</a:t>
            </a:r>
            <a:r>
              <a:rPr lang="en-US" dirty="0"/>
              <a:t>)</a:t>
            </a:r>
          </a:p>
          <a:p>
            <a:pPr marL="228600" indent="-228600">
              <a:buAutoNum type="arabicPeriod"/>
            </a:pPr>
            <a:r>
              <a:rPr lang="mk-MK" dirty="0"/>
              <a:t>Министерството за надворешни работи испраќа</a:t>
            </a:r>
            <a:r>
              <a:rPr lang="mk-MK" baseline="0" dirty="0"/>
              <a:t> копија од барањето до Службата за национална безбедност</a:t>
            </a:r>
            <a:endParaRPr lang="en-US" dirty="0"/>
          </a:p>
          <a:p>
            <a:pPr marL="228600" indent="-228600">
              <a:buAutoNum type="arabicPeriod"/>
            </a:pPr>
            <a:r>
              <a:rPr lang="mk-MK" dirty="0"/>
              <a:t>Министерството за надворешни работи го испраќа до Регистарот</a:t>
            </a:r>
            <a:r>
              <a:rPr lang="mk-MK" baseline="0" dirty="0"/>
              <a:t> на јавни обвинители</a:t>
            </a:r>
            <a:endParaRPr lang="en-US" dirty="0"/>
          </a:p>
          <a:p>
            <a:pPr marL="228600" indent="-228600">
              <a:buAutoNum type="arabicPeriod"/>
            </a:pPr>
            <a:r>
              <a:rPr lang="mk-MK" dirty="0"/>
              <a:t>Регистарот на јавни обвинители назначува обвинител</a:t>
            </a:r>
            <a:r>
              <a:rPr lang="mk-MK" baseline="0" dirty="0"/>
              <a:t> за барањето</a:t>
            </a:r>
            <a:endParaRPr lang="en-US" dirty="0"/>
          </a:p>
          <a:p>
            <a:pPr marL="228600" indent="-228600">
              <a:buAutoNum type="arabicPeriod"/>
            </a:pPr>
            <a:r>
              <a:rPr lang="mk-MK" dirty="0"/>
              <a:t>Назначениот обвинител го испраќа барањет</a:t>
            </a:r>
            <a:r>
              <a:rPr lang="mk-MK" baseline="0" dirty="0"/>
              <a:t>о до Регистарот на истражители</a:t>
            </a:r>
            <a:endParaRPr lang="en-US" dirty="0"/>
          </a:p>
          <a:p>
            <a:pPr marL="228600" indent="-228600">
              <a:buAutoNum type="arabicPeriod"/>
            </a:pPr>
            <a:r>
              <a:rPr lang="mk-MK" dirty="0"/>
              <a:t>Регистарот</a:t>
            </a:r>
            <a:r>
              <a:rPr lang="mk-MK" baseline="0" dirty="0"/>
              <a:t> на истражители назначува истражител за барањето</a:t>
            </a:r>
            <a:endParaRPr lang="en-US" dirty="0"/>
          </a:p>
          <a:p>
            <a:pPr marL="228600" indent="-228600">
              <a:buAutoNum type="arabicPeriod"/>
            </a:pPr>
            <a:r>
              <a:rPr lang="mk-MK" dirty="0"/>
              <a:t>Истражителот го</a:t>
            </a:r>
            <a:r>
              <a:rPr lang="mk-MK" baseline="0" dirty="0"/>
              <a:t> испраќа барањето до Регистарот на милиција</a:t>
            </a:r>
            <a:endParaRPr lang="en-US" dirty="0"/>
          </a:p>
          <a:p>
            <a:pPr marL="228600" indent="-228600">
              <a:buAutoNum type="arabicPeriod"/>
            </a:pPr>
            <a:r>
              <a:rPr lang="mk-MK" dirty="0"/>
              <a:t>Регистарот на милиција назначува офицер од милицијата</a:t>
            </a:r>
            <a:endParaRPr lang="en-US" dirty="0"/>
          </a:p>
          <a:p>
            <a:pPr marL="228600" indent="-228600">
              <a:buAutoNum type="arabicPeriod"/>
            </a:pPr>
            <a:r>
              <a:rPr lang="mk-MK" dirty="0"/>
              <a:t>Офицерот од милицијата го презема дејството</a:t>
            </a:r>
          </a:p>
          <a:p>
            <a:pPr marL="228600" indent="-228600">
              <a:buAutoNum type="arabicPeriod"/>
            </a:pPr>
            <a:endParaRPr lang="mk-MK" sz="1200" b="0" i="0" kern="1200" dirty="0">
              <a:solidFill>
                <a:schemeClr val="tx1"/>
              </a:solidFill>
              <a:effectLst/>
              <a:latin typeface="+mn-lt"/>
              <a:ea typeface="ＭＳ Ｐゴシック" pitchFamily="-65" charset="-128"/>
              <a:cs typeface="ＭＳ Ｐゴシック" pitchFamily="-65" charset="-128"/>
            </a:endParaRPr>
          </a:p>
          <a:p>
            <a:pPr marL="0" indent="0">
              <a:buNone/>
            </a:pPr>
            <a:r>
              <a:rPr lang="mk-MK" sz="1200" b="0" i="0" kern="1200" dirty="0">
                <a:solidFill>
                  <a:schemeClr val="tx1"/>
                </a:solidFill>
                <a:effectLst/>
                <a:latin typeface="+mn-lt"/>
                <a:ea typeface="ＭＳ Ｐゴシック" pitchFamily="-65" charset="-128"/>
                <a:cs typeface="ＭＳ Ｐゴシック" pitchFamily="-65" charset="-128"/>
              </a:rPr>
              <a:t>О</a:t>
            </a:r>
            <a:r>
              <a:rPr lang="ru-RU" sz="1200" b="0" i="0" kern="1200" dirty="0">
                <a:solidFill>
                  <a:schemeClr val="tx1"/>
                </a:solidFill>
                <a:effectLst/>
                <a:latin typeface="+mn-lt"/>
                <a:ea typeface="ＭＳ Ｐゴシック" pitchFamily="-65" charset="-128"/>
                <a:cs typeface="ＭＳ Ｐゴシック" pitchFamily="-65" charset="-128"/>
              </a:rPr>
              <a:t>бучувачот треба да нагласи дека овој процес е само илустративен и може да варира во зависност од барањата на локалното законодавство на замолената земја. Процесот може дополнително да се одложи кога бараната помош бара судско или друго независно одобрување според законите на замолената земја.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333309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ru-RU" dirty="0"/>
              <a:t>Овој слајд покажува типичен процес на заемна правна помош што го усвојуваат многу земји од гледна точка на бараната земја до моментот кога е преземено дејствието што е побарано. Ги истакнува следните чекори</a:t>
            </a:r>
            <a:r>
              <a:rPr lang="en-US" dirty="0"/>
              <a:t>:</a:t>
            </a:r>
          </a:p>
          <a:p>
            <a:pPr marL="228600" indent="-228600">
              <a:buAutoNum type="arabicPeriod"/>
            </a:pPr>
            <a:r>
              <a:rPr lang="mk-MK" dirty="0"/>
              <a:t>Потребните докази ги добива офицерот на милицијата</a:t>
            </a:r>
            <a:endParaRPr lang="en-US" dirty="0"/>
          </a:p>
          <a:p>
            <a:pPr marL="228600" indent="-228600">
              <a:buAutoNum type="arabicPeriod"/>
            </a:pPr>
            <a:r>
              <a:rPr lang="mk-MK" dirty="0"/>
              <a:t>Офицерот на милицијата подготвува детали за доказите</a:t>
            </a:r>
            <a:endParaRPr lang="en-US" dirty="0"/>
          </a:p>
          <a:p>
            <a:pPr marL="228600" indent="-228600">
              <a:buAutoNum type="arabicPeriod"/>
            </a:pPr>
            <a:r>
              <a:rPr lang="mk-MK" dirty="0"/>
              <a:t>Офицерот на милицијата ги испраќа доказите до Регистарот на милицијата</a:t>
            </a:r>
            <a:endParaRPr lang="en-US" dirty="0"/>
          </a:p>
          <a:p>
            <a:pPr marL="228600" indent="-228600">
              <a:buAutoNum type="arabicPeriod"/>
            </a:pPr>
            <a:r>
              <a:rPr lang="mk-MK" dirty="0"/>
              <a:t>Регистарот</a:t>
            </a:r>
            <a:r>
              <a:rPr lang="mk-MK" baseline="0" dirty="0"/>
              <a:t> на милиција ги испраќа доказите до истражителот</a:t>
            </a:r>
            <a:endParaRPr lang="en-US" dirty="0"/>
          </a:p>
          <a:p>
            <a:pPr marL="228600" indent="-228600">
              <a:buAutoNum type="arabicPeriod"/>
            </a:pPr>
            <a:r>
              <a:rPr lang="mk-MK" dirty="0"/>
              <a:t>Истражителот ги разгледува</a:t>
            </a:r>
            <a:r>
              <a:rPr lang="mk-MK" baseline="0" dirty="0"/>
              <a:t> доказите</a:t>
            </a:r>
            <a:endParaRPr lang="en-US" dirty="0"/>
          </a:p>
          <a:p>
            <a:pPr marL="228600" indent="-228600">
              <a:buAutoNum type="arabicPeriod"/>
            </a:pPr>
            <a:r>
              <a:rPr lang="mk-MK" dirty="0"/>
              <a:t>Истражителот ги испраќа доказите до Регистарот на истражители</a:t>
            </a:r>
            <a:endParaRPr lang="en-US" dirty="0"/>
          </a:p>
          <a:p>
            <a:pPr marL="228600" indent="-228600">
              <a:buAutoNum type="arabicPeriod"/>
            </a:pPr>
            <a:r>
              <a:rPr lang="mk-MK" dirty="0"/>
              <a:t>Регистарот на истражители ги испраќа доказите до обвинителот</a:t>
            </a:r>
            <a:endParaRPr lang="en-US" dirty="0"/>
          </a:p>
          <a:p>
            <a:pPr marL="228600" indent="-228600">
              <a:buAutoNum type="arabicPeriod"/>
            </a:pPr>
            <a:r>
              <a:rPr lang="mk-MK" dirty="0"/>
              <a:t>Обвинителот ги разгледува и одобрува доказите</a:t>
            </a:r>
            <a:endParaRPr lang="en-US" dirty="0"/>
          </a:p>
          <a:p>
            <a:pPr marL="228600" indent="-228600">
              <a:buAutoNum type="arabicPeriod"/>
            </a:pPr>
            <a:r>
              <a:rPr lang="mk-MK" dirty="0"/>
              <a:t>Обвинителот ги испраќа</a:t>
            </a:r>
            <a:r>
              <a:rPr lang="mk-MK" baseline="0" dirty="0"/>
              <a:t> доказите до Регистарот на јавни обвинители</a:t>
            </a:r>
            <a:endParaRPr lang="en-US" dirty="0"/>
          </a:p>
          <a:p>
            <a:pPr marL="228600" indent="-228600">
              <a:buAutoNum type="arabicPeriod"/>
            </a:pPr>
            <a:r>
              <a:rPr lang="mk-MK" dirty="0"/>
              <a:t>Регистарот на јавни обвинители ги испраќа доказите до Министерството за надворешни работи (кое дејствува како централен орган на </a:t>
            </a:r>
            <a:r>
              <a:rPr lang="mk-MK" dirty="0" err="1"/>
              <a:t>замолената</a:t>
            </a:r>
            <a:r>
              <a:rPr lang="mk-MK" baseline="0" dirty="0"/>
              <a:t> земја)</a:t>
            </a:r>
            <a:endParaRPr lang="en-US" dirty="0"/>
          </a:p>
          <a:p>
            <a:pPr marL="228600" indent="-228600">
              <a:buAutoNum type="arabicPeriod"/>
            </a:pPr>
            <a:r>
              <a:rPr lang="mk-MK" dirty="0"/>
              <a:t>Министерството за надворешни работи испраќа копија од доказите до Службата за национална безбедност</a:t>
            </a:r>
            <a:endParaRPr lang="en-US" dirty="0"/>
          </a:p>
          <a:p>
            <a:pPr marL="228600" indent="-228600">
              <a:buAutoNum type="arabicPeriod"/>
            </a:pPr>
            <a:r>
              <a:rPr lang="mk-MK" dirty="0"/>
              <a:t>Министерството за надворешни работи ги испраќа доказите до централниот орган на </a:t>
            </a:r>
            <a:r>
              <a:rPr lang="mk-MK" dirty="0" err="1"/>
              <a:t>замолената</a:t>
            </a:r>
            <a:r>
              <a:rPr lang="mk-MK" dirty="0"/>
              <a:t> земја</a:t>
            </a:r>
            <a:endParaRPr lang="en-US" dirty="0"/>
          </a:p>
          <a:p>
            <a:pPr marL="228600" indent="-228600">
              <a:buAutoNum type="arabicPeriod"/>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Обучувачот треба да нагласи дека овој процес е само илустративен и може да варира во зависност од барањата на локалното законодавство на замолената земја. Процесот може дополнително да се одложи кога бараната помош бара судско или друго независно одобрување според законите на замолената земја.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53958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го опишува решението за предизвиците поврзани со брзината, поврзани со меѓународната соработка во однос на електронските докази - тоа е да се побара зачувување на компјутерските податоци што треба да се бараат преку барање за заемна помош.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Член 29 од Конвенцијата од Будимпешта конкретно им дозволува на страните да испраќаат барања до други страни за брзо зачувување на податоците, каде што страната има намера да поднесе барање за заемна помош. Страните обично имаат забрзани постапки за зачувување на компјутерските податоци. Ова може да се комуницира преку 24/7 мрежа на другата страна, наместо да помине низ подолгиот процес на заемна помош, наведен во претходните слајдови.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98806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a:t>
            </a:r>
            <a:r>
              <a:rPr lang="mk-MK" baseline="0" dirty="0"/>
              <a:t> одговор е б) Електронските докази се несигурни.</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405084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5/5/2021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5/5/2021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5/5/2021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5/5/2021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5/5/2021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5/5/2021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5/5/2021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jpeg"/><Relationship Id="rId7" Type="http://schemas.openxmlformats.org/officeDocument/2006/relationships/diagramQuickStyle" Target="../diagrams/quickStyle3.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png"/><Relationship Id="rId9" Type="http://schemas.microsoft.com/office/2007/relationships/diagramDrawing" Target="../diagrams/drawing3.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jpeg"/><Relationship Id="rId7" Type="http://schemas.openxmlformats.org/officeDocument/2006/relationships/diagramQuickStyle" Target="../diagrams/quickStyle4.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png"/><Relationship Id="rId9" Type="http://schemas.microsoft.com/office/2007/relationships/diagramDrawing" Target="../diagrams/drawing4.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2954655"/>
          </a:xfrm>
          <a:prstGeom prst="rect">
            <a:avLst/>
          </a:prstGeom>
          <a:ln>
            <a:noFill/>
          </a:ln>
        </p:spPr>
        <p:txBody>
          <a:bodyPr wrap="square">
            <a:spAutoFit/>
          </a:bodyPr>
          <a:lstStyle/>
          <a:p>
            <a:pPr algn="ctr"/>
            <a:r>
              <a:rPr lang="mk-MK" sz="3600" b="1" i="1" dirty="0">
                <a:solidFill>
                  <a:schemeClr val="tx2"/>
                </a:solidFill>
              </a:rPr>
              <a:t>Специјализиран судски курс за</a:t>
            </a:r>
          </a:p>
          <a:p>
            <a:pPr algn="ctr"/>
            <a:r>
              <a:rPr lang="mk-MK" sz="3600" b="1" i="1" dirty="0">
                <a:solidFill>
                  <a:schemeClr val="tx2"/>
                </a:solidFill>
              </a:rPr>
              <a:t>меѓународна соработка</a:t>
            </a:r>
            <a:endParaRPr lang="fr-FR" b="1" dirty="0"/>
          </a:p>
          <a:p>
            <a:pPr algn="ct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mk-MK" sz="3200" b="1" dirty="0">
                <a:solidFill>
                  <a:schemeClr val="tx2"/>
                </a:solidFill>
              </a:rPr>
              <a:t>Сесија</a:t>
            </a:r>
            <a:r>
              <a:rPr lang="en-GB" sz="3200" b="1" dirty="0">
                <a:solidFill>
                  <a:schemeClr val="tx2"/>
                </a:solidFill>
              </a:rPr>
              <a:t> 2.4</a:t>
            </a:r>
          </a:p>
          <a:p>
            <a:pPr marL="0" indent="0" algn="ctr">
              <a:buFont typeface="Arial" charset="0"/>
              <a:buNone/>
              <a:defRPr/>
            </a:pPr>
            <a:r>
              <a:rPr lang="mk-MK" sz="3200" b="1" dirty="0">
                <a:solidFill>
                  <a:schemeClr val="tx2"/>
                </a:solidFill>
              </a:rPr>
              <a:t>Постојни предизвици</a:t>
            </a:r>
            <a:endParaRPr lang="en-GB"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487000" y="702797"/>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495096396"/>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4387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486287"/>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Предизвик во однос на јазикот</a:t>
            </a:r>
            <a:endParaRPr lang="en-GB" sz="3200" dirty="0"/>
          </a:p>
        </p:txBody>
      </p:sp>
      <p:pic>
        <p:nvPicPr>
          <p:cNvPr id="7" name="Picture 6">
            <a:extLst>
              <a:ext uri="{FF2B5EF4-FFF2-40B4-BE49-F238E27FC236}">
                <a16:creationId xmlns:a16="http://schemas.microsoft.com/office/drawing/2014/main" id="{96B90A86-F97D-439B-B862-700E55C02A67}"/>
              </a:ext>
            </a:extLst>
          </p:cNvPr>
          <p:cNvPicPr>
            <a:picLocks noChangeAspect="1"/>
          </p:cNvPicPr>
          <p:nvPr/>
        </p:nvPicPr>
        <p:blipFill>
          <a:blip r:embed="rId4"/>
          <a:stretch>
            <a:fillRect/>
          </a:stretch>
        </p:blipFill>
        <p:spPr>
          <a:xfrm>
            <a:off x="3414711" y="3709814"/>
            <a:ext cx="2314575" cy="2286000"/>
          </a:xfrm>
          <a:prstGeom prst="rect">
            <a:avLst/>
          </a:prstGeom>
        </p:spPr>
      </p:pic>
    </p:spTree>
    <p:extLst>
      <p:ext uri="{BB962C8B-B14F-4D97-AF65-F5344CB8AC3E}">
        <p14:creationId xmlns:p14="http://schemas.microsoft.com/office/powerpoint/2010/main" val="409274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јазикот</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5262979"/>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mk-MK" altLang="en-US" sz="2800" b="1" dirty="0">
                <a:ea typeface="Verdana" panose="020B0604030504040204" pitchFamily="34" charset="0"/>
                <a:cs typeface="Arial" panose="020B0604020202020204" pitchFamily="34" charset="0"/>
              </a:rPr>
              <a:t>Предизвикот</a:t>
            </a:r>
            <a:r>
              <a:rPr lang="en-GB" altLang="en-US" sz="2800" b="1" dirty="0">
                <a:ea typeface="Verdana" panose="020B0604030504040204" pitchFamily="34" charset="0"/>
                <a:cs typeface="Arial" panose="020B0604020202020204" pitchFamily="34" charset="0"/>
              </a:rPr>
              <a:t>?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Правните системи на земјите користат различни јазици</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Некои земји бараат користење на овластени/судски преведувачи</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2782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BFEC6D-9B8B-437A-B043-E0E46A9571AE}"/>
              </a:ext>
            </a:extLst>
          </p:cNvPr>
          <p:cNvSpPr>
            <a:spLocks noGrp="1"/>
          </p:cNvSpPr>
          <p:nvPr>
            <p:ph type="sldNum" sz="quarter" idx="12"/>
          </p:nvPr>
        </p:nvSpPr>
        <p:spPr>
          <a:xfrm>
            <a:off x="6553200" y="6356350"/>
            <a:ext cx="2131582" cy="340113"/>
          </a:xfrm>
        </p:spPr>
        <p:txBody>
          <a:bodyPr/>
          <a:lstStyle/>
          <a:p>
            <a:pPr>
              <a:defRPr/>
            </a:pPr>
            <a:fld id="{0E1F2CE5-82EE-4D86-A1BA-A62E2F853B8E}" type="slidenum">
              <a:rPr lang="en-US" smtClean="0"/>
              <a:pPr>
                <a:defRPr/>
              </a:pPr>
              <a:t>13</a:t>
            </a:fld>
            <a:endParaRPr lang="en-US"/>
          </a:p>
        </p:txBody>
      </p:sp>
      <p:sp>
        <p:nvSpPr>
          <p:cNvPr id="4" name="Slide Number Placeholder 1">
            <a:extLst>
              <a:ext uri="{FF2B5EF4-FFF2-40B4-BE49-F238E27FC236}">
                <a16:creationId xmlns:a16="http://schemas.microsoft.com/office/drawing/2014/main" id="{1C3886D7-7E6C-4E93-86FB-4E06972A1E3E}"/>
              </a:ext>
            </a:extLst>
          </p:cNvPr>
          <p:cNvSpPr txBox="1">
            <a:spLocks/>
          </p:cNvSpPr>
          <p:nvPr/>
        </p:nvSpPr>
        <p:spPr>
          <a:xfrm>
            <a:off x="6409184" y="6495281"/>
            <a:ext cx="2131582" cy="340113"/>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13</a:t>
            </a:fld>
            <a:endParaRPr lang="en-GB" dirty="0"/>
          </a:p>
        </p:txBody>
      </p:sp>
      <p:sp>
        <p:nvSpPr>
          <p:cNvPr id="5" name="TextBox 4">
            <a:extLst>
              <a:ext uri="{FF2B5EF4-FFF2-40B4-BE49-F238E27FC236}">
                <a16:creationId xmlns:a16="http://schemas.microsoft.com/office/drawing/2014/main" id="{32A685FD-4533-45D8-A1C9-B79035DB2D85}"/>
              </a:ext>
            </a:extLst>
          </p:cNvPr>
          <p:cNvSpPr txBox="1"/>
          <p:nvPr/>
        </p:nvSpPr>
        <p:spPr>
          <a:xfrm>
            <a:off x="88522" y="6557282"/>
            <a:ext cx="3668935"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6" name="Slide Number Placeholder 4">
            <a:extLst>
              <a:ext uri="{FF2B5EF4-FFF2-40B4-BE49-F238E27FC236}">
                <a16:creationId xmlns:a16="http://schemas.microsoft.com/office/drawing/2014/main" id="{45F20E68-89FE-40C4-A701-47CCC0A1BC56}"/>
              </a:ext>
            </a:extLst>
          </p:cNvPr>
          <p:cNvSpPr txBox="1">
            <a:spLocks/>
          </p:cNvSpPr>
          <p:nvPr/>
        </p:nvSpPr>
        <p:spPr>
          <a:xfrm>
            <a:off x="8532440" y="6521212"/>
            <a:ext cx="489553" cy="4063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7" name="Rectangle 6">
            <a:extLst>
              <a:ext uri="{FF2B5EF4-FFF2-40B4-BE49-F238E27FC236}">
                <a16:creationId xmlns:a16="http://schemas.microsoft.com/office/drawing/2014/main" id="{ADECC8D5-6427-408A-8C6F-49489FFCD723}"/>
              </a:ext>
            </a:extLst>
          </p:cNvPr>
          <p:cNvSpPr/>
          <p:nvPr/>
        </p:nvSpPr>
        <p:spPr>
          <a:xfrm>
            <a:off x="0" y="6553200"/>
            <a:ext cx="9135352" cy="338815"/>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4">
            <a:extLst>
              <a:ext uri="{FF2B5EF4-FFF2-40B4-BE49-F238E27FC236}">
                <a16:creationId xmlns:a16="http://schemas.microsoft.com/office/drawing/2014/main" id="{D2B2569E-9EA4-45BC-A5D4-E2C9FBCBE3B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id="{0962DF13-24DB-41FD-9F32-FD621BA9124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јазикот</a:t>
            </a:r>
            <a:endParaRPr lang="en-GB" sz="3200" b="1" dirty="0"/>
          </a:p>
        </p:txBody>
      </p:sp>
      <p:pic>
        <p:nvPicPr>
          <p:cNvPr id="10" name="Picture 4">
            <a:extLst>
              <a:ext uri="{FF2B5EF4-FFF2-40B4-BE49-F238E27FC236}">
                <a16:creationId xmlns:a16="http://schemas.microsoft.com/office/drawing/2014/main" id="{E45086D2-BDF3-4620-9154-744431B0A9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4D2846B2-6B53-4DCB-8612-E80EDC5697AB}"/>
              </a:ext>
            </a:extLst>
          </p:cNvPr>
          <p:cNvSpPr txBox="1"/>
          <p:nvPr/>
        </p:nvSpPr>
        <p:spPr>
          <a:xfrm>
            <a:off x="6279791" y="6457859"/>
            <a:ext cx="302147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5" name="Rectangle 14">
            <a:extLst>
              <a:ext uri="{FF2B5EF4-FFF2-40B4-BE49-F238E27FC236}">
                <a16:creationId xmlns:a16="http://schemas.microsoft.com/office/drawing/2014/main" id="{BEC9758F-3713-438F-A5FF-2FE56011CCA3}"/>
              </a:ext>
            </a:extLst>
          </p:cNvPr>
          <p:cNvSpPr/>
          <p:nvPr/>
        </p:nvSpPr>
        <p:spPr>
          <a:xfrm>
            <a:off x="321276" y="3107487"/>
            <a:ext cx="1890583" cy="523220"/>
          </a:xfrm>
          <a:prstGeom prst="rect">
            <a:avLst/>
          </a:prstGeom>
        </p:spPr>
        <p:txBody>
          <a:bodyPr wrap="square">
            <a:spAutoFit/>
          </a:bodyPr>
          <a:lstStyle/>
          <a:p>
            <a:pPr>
              <a:defRPr/>
            </a:pPr>
            <a:r>
              <a:rPr lang="mk-MK" altLang="en-US" sz="2800" b="1" dirty="0">
                <a:ea typeface="Verdana" panose="020B0604030504040204" pitchFamily="34" charset="0"/>
                <a:cs typeface="Arial" panose="020B0604020202020204" pitchFamily="34" charset="0"/>
              </a:rPr>
              <a:t>Англиски</a:t>
            </a:r>
            <a:endParaRPr lang="en-GB" altLang="en-US" sz="2800" dirty="0">
              <a:ea typeface="Verdana" panose="020B060403050404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6A7A8295-D6C8-4FF4-B6AF-495C0D30A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28" y="1961097"/>
            <a:ext cx="2211859" cy="11059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B3A7F82-EB96-42AA-9609-BAAA3284FC6F}"/>
              </a:ext>
            </a:extLst>
          </p:cNvPr>
          <p:cNvPicPr>
            <a:picLocks noChangeAspect="1"/>
          </p:cNvPicPr>
          <p:nvPr/>
        </p:nvPicPr>
        <p:blipFill>
          <a:blip r:embed="rId5"/>
          <a:stretch>
            <a:fillRect/>
          </a:stretch>
        </p:blipFill>
        <p:spPr>
          <a:xfrm>
            <a:off x="3466070" y="1961097"/>
            <a:ext cx="2211859" cy="1099660"/>
          </a:xfrm>
          <a:prstGeom prst="rect">
            <a:avLst/>
          </a:prstGeom>
        </p:spPr>
      </p:pic>
      <p:sp>
        <p:nvSpPr>
          <p:cNvPr id="18" name="Rectangle 17">
            <a:extLst>
              <a:ext uri="{FF2B5EF4-FFF2-40B4-BE49-F238E27FC236}">
                <a16:creationId xmlns:a16="http://schemas.microsoft.com/office/drawing/2014/main" id="{373BFFFA-1051-4191-95D8-D823EFF0505C}"/>
              </a:ext>
            </a:extLst>
          </p:cNvPr>
          <p:cNvSpPr/>
          <p:nvPr/>
        </p:nvSpPr>
        <p:spPr>
          <a:xfrm>
            <a:off x="3464950" y="3107487"/>
            <a:ext cx="2209766" cy="523220"/>
          </a:xfrm>
          <a:prstGeom prst="rect">
            <a:avLst/>
          </a:prstGeom>
        </p:spPr>
        <p:txBody>
          <a:bodyPr wrap="square">
            <a:spAutoFit/>
          </a:bodyPr>
          <a:lstStyle/>
          <a:p>
            <a:pPr>
              <a:defRPr/>
            </a:pPr>
            <a:r>
              <a:rPr lang="mk-MK" altLang="en-US" sz="2800" b="1" dirty="0">
                <a:ea typeface="Verdana" panose="020B0604030504040204" pitchFamily="34" charset="0"/>
                <a:cs typeface="Arial" panose="020B0604020202020204" pitchFamily="34" charset="0"/>
              </a:rPr>
              <a:t>Француски</a:t>
            </a:r>
            <a:endParaRPr lang="en-GB" altLang="en-US" sz="2800" dirty="0">
              <a:ea typeface="Verdana" panose="020B060403050404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5797D057-CCFD-43C0-8081-C3489275DCDC}"/>
              </a:ext>
            </a:extLst>
          </p:cNvPr>
          <p:cNvPicPr>
            <a:picLocks noChangeAspect="1"/>
          </p:cNvPicPr>
          <p:nvPr/>
        </p:nvPicPr>
        <p:blipFill>
          <a:blip r:embed="rId6"/>
          <a:stretch>
            <a:fillRect/>
          </a:stretch>
        </p:blipFill>
        <p:spPr>
          <a:xfrm>
            <a:off x="6711813" y="1967367"/>
            <a:ext cx="2211859" cy="1099660"/>
          </a:xfrm>
          <a:prstGeom prst="rect">
            <a:avLst/>
          </a:prstGeom>
        </p:spPr>
      </p:pic>
      <p:sp>
        <p:nvSpPr>
          <p:cNvPr id="23" name="Rectangle 22">
            <a:extLst>
              <a:ext uri="{FF2B5EF4-FFF2-40B4-BE49-F238E27FC236}">
                <a16:creationId xmlns:a16="http://schemas.microsoft.com/office/drawing/2014/main" id="{78ABC3E1-EA80-4009-A6B5-2031C05ACB4C}"/>
              </a:ext>
            </a:extLst>
          </p:cNvPr>
          <p:cNvSpPr/>
          <p:nvPr/>
        </p:nvSpPr>
        <p:spPr>
          <a:xfrm>
            <a:off x="6711813" y="3107487"/>
            <a:ext cx="2110911" cy="523220"/>
          </a:xfrm>
          <a:prstGeom prst="rect">
            <a:avLst/>
          </a:prstGeom>
        </p:spPr>
        <p:txBody>
          <a:bodyPr wrap="square">
            <a:spAutoFit/>
          </a:bodyPr>
          <a:lstStyle/>
          <a:p>
            <a:pPr>
              <a:defRPr/>
            </a:pPr>
            <a:r>
              <a:rPr lang="mk-MK" altLang="en-US" sz="2800" b="1" dirty="0">
                <a:ea typeface="Verdana" panose="020B0604030504040204" pitchFamily="34" charset="0"/>
                <a:cs typeface="Arial" panose="020B0604020202020204" pitchFamily="34" charset="0"/>
              </a:rPr>
              <a:t>Германски</a:t>
            </a:r>
            <a:endParaRPr lang="en-GB" altLang="en-US" sz="2800" dirty="0">
              <a:ea typeface="Verdana" panose="020B060403050404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87D7B920-AA11-4B69-9A3B-404DB0AA0FEB}"/>
              </a:ext>
            </a:extLst>
          </p:cNvPr>
          <p:cNvPicPr>
            <a:picLocks noChangeAspect="1"/>
          </p:cNvPicPr>
          <p:nvPr/>
        </p:nvPicPr>
        <p:blipFill>
          <a:blip r:embed="rId7"/>
          <a:stretch>
            <a:fillRect/>
          </a:stretch>
        </p:blipFill>
        <p:spPr>
          <a:xfrm>
            <a:off x="3466070" y="4199866"/>
            <a:ext cx="2209766" cy="1111708"/>
          </a:xfrm>
          <a:prstGeom prst="rect">
            <a:avLst/>
          </a:prstGeom>
        </p:spPr>
      </p:pic>
      <p:sp>
        <p:nvSpPr>
          <p:cNvPr id="27" name="Rectangle 26">
            <a:extLst>
              <a:ext uri="{FF2B5EF4-FFF2-40B4-BE49-F238E27FC236}">
                <a16:creationId xmlns:a16="http://schemas.microsoft.com/office/drawing/2014/main" id="{1B768C85-DD13-4899-9F5C-F3C691269E62}"/>
              </a:ext>
            </a:extLst>
          </p:cNvPr>
          <p:cNvSpPr/>
          <p:nvPr/>
        </p:nvSpPr>
        <p:spPr>
          <a:xfrm>
            <a:off x="321276" y="5383434"/>
            <a:ext cx="2108914" cy="523220"/>
          </a:xfrm>
          <a:prstGeom prst="rect">
            <a:avLst/>
          </a:prstGeom>
        </p:spPr>
        <p:txBody>
          <a:bodyPr wrap="square">
            <a:spAutoFit/>
          </a:bodyPr>
          <a:lstStyle/>
          <a:p>
            <a:pPr>
              <a:defRPr/>
            </a:pPr>
            <a:r>
              <a:rPr lang="mk-MK" altLang="en-US" sz="2800" b="1" dirty="0">
                <a:ea typeface="Verdana" panose="020B0604030504040204" pitchFamily="34" charset="0"/>
                <a:cs typeface="Arial" panose="020B0604020202020204" pitchFamily="34" charset="0"/>
              </a:rPr>
              <a:t>Јапонски</a:t>
            </a:r>
            <a:endParaRPr lang="en-GB" altLang="en-US" sz="2800" dirty="0">
              <a:ea typeface="Verdana" panose="020B060403050404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045815C8-C675-47B4-8BB0-B5BFE68637C3}"/>
              </a:ext>
            </a:extLst>
          </p:cNvPr>
          <p:cNvSpPr/>
          <p:nvPr/>
        </p:nvSpPr>
        <p:spPr>
          <a:xfrm>
            <a:off x="3786468" y="5383434"/>
            <a:ext cx="1685978" cy="523220"/>
          </a:xfrm>
          <a:prstGeom prst="rect">
            <a:avLst/>
          </a:prstGeom>
        </p:spPr>
        <p:txBody>
          <a:bodyPr wrap="square">
            <a:spAutoFit/>
          </a:bodyPr>
          <a:lstStyle/>
          <a:p>
            <a:pPr>
              <a:defRPr/>
            </a:pPr>
            <a:r>
              <a:rPr lang="mk-MK" altLang="en-US" sz="2800" b="1" dirty="0">
                <a:ea typeface="Verdana" panose="020B0604030504040204" pitchFamily="34" charset="0"/>
                <a:cs typeface="Arial" panose="020B0604020202020204" pitchFamily="34" charset="0"/>
              </a:rPr>
              <a:t>Руски</a:t>
            </a:r>
            <a:endParaRPr lang="en-GB" altLang="en-US" sz="2800" dirty="0">
              <a:ea typeface="Verdana" panose="020B060403050404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10BDCEDF-2389-4C25-83CB-22424EA75A28}"/>
              </a:ext>
            </a:extLst>
          </p:cNvPr>
          <p:cNvSpPr/>
          <p:nvPr/>
        </p:nvSpPr>
        <p:spPr>
          <a:xfrm>
            <a:off x="7032211" y="5383434"/>
            <a:ext cx="1685978" cy="523220"/>
          </a:xfrm>
          <a:prstGeom prst="rect">
            <a:avLst/>
          </a:prstGeom>
        </p:spPr>
        <p:txBody>
          <a:bodyPr wrap="square">
            <a:spAutoFit/>
          </a:bodyPr>
          <a:lstStyle/>
          <a:p>
            <a:pPr>
              <a:defRPr/>
            </a:pPr>
            <a:r>
              <a:rPr lang="mk-MK" altLang="en-US" sz="2800" b="1" dirty="0">
                <a:ea typeface="Verdana" panose="020B0604030504040204" pitchFamily="34" charset="0"/>
                <a:cs typeface="Arial" panose="020B0604020202020204" pitchFamily="34" charset="0"/>
              </a:rPr>
              <a:t>Кинески</a:t>
            </a:r>
            <a:endParaRPr lang="en-GB" altLang="en-US" sz="2800" dirty="0">
              <a:ea typeface="Verdana" panose="020B060403050404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7875FF4E-4600-4B12-854F-DD0DBA5D5B23}"/>
              </a:ext>
            </a:extLst>
          </p:cNvPr>
          <p:cNvPicPr>
            <a:picLocks noChangeAspect="1"/>
          </p:cNvPicPr>
          <p:nvPr/>
        </p:nvPicPr>
        <p:blipFill>
          <a:blip r:embed="rId8"/>
          <a:stretch>
            <a:fillRect/>
          </a:stretch>
        </p:blipFill>
        <p:spPr>
          <a:xfrm>
            <a:off x="0" y="4147063"/>
            <a:ext cx="2341448" cy="1233162"/>
          </a:xfrm>
          <a:prstGeom prst="rect">
            <a:avLst/>
          </a:prstGeom>
        </p:spPr>
      </p:pic>
      <p:pic>
        <p:nvPicPr>
          <p:cNvPr id="36" name="Picture 35">
            <a:extLst>
              <a:ext uri="{FF2B5EF4-FFF2-40B4-BE49-F238E27FC236}">
                <a16:creationId xmlns:a16="http://schemas.microsoft.com/office/drawing/2014/main" id="{964855F1-0D18-4E1E-BE5D-0879C114C8C4}"/>
              </a:ext>
            </a:extLst>
          </p:cNvPr>
          <p:cNvPicPr>
            <a:picLocks noChangeAspect="1"/>
          </p:cNvPicPr>
          <p:nvPr/>
        </p:nvPicPr>
        <p:blipFill>
          <a:blip r:embed="rId9"/>
          <a:stretch>
            <a:fillRect/>
          </a:stretch>
        </p:blipFill>
        <p:spPr>
          <a:xfrm>
            <a:off x="6711811" y="4199866"/>
            <a:ext cx="2209766" cy="1106923"/>
          </a:xfrm>
          <a:prstGeom prst="rect">
            <a:avLst/>
          </a:prstGeom>
        </p:spPr>
      </p:pic>
    </p:spTree>
    <p:extLst>
      <p:ext uri="{BB962C8B-B14F-4D97-AF65-F5344CB8AC3E}">
        <p14:creationId xmlns:p14="http://schemas.microsoft.com/office/powerpoint/2010/main" val="68872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јазикот</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5262979"/>
          </a:xfrm>
          <a:prstGeom prst="rect">
            <a:avLst/>
          </a:prstGeom>
        </p:spPr>
        <p:txBody>
          <a:bodyPr wrap="square">
            <a:spAutoFit/>
          </a:bodyPr>
          <a:lstStyle/>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r>
              <a:rPr lang="mk-MK" altLang="en-US" sz="2800" b="1" dirty="0">
                <a:ea typeface="Verdana" panose="020B0604030504040204" pitchFamily="34" charset="0"/>
                <a:cs typeface="Arial" panose="020B0604020202020204" pitchFamily="34" charset="0"/>
              </a:rPr>
              <a:t>Решението</a:t>
            </a:r>
            <a:r>
              <a:rPr lang="en-GB" altLang="en-US" sz="2800" b="1" dirty="0">
                <a:ea typeface="Verdana" panose="020B0604030504040204" pitchFamily="34" charset="0"/>
                <a:cs typeface="Arial" panose="020B0604020202020204" pitchFamily="34" charset="0"/>
              </a:rPr>
              <a:t>? </a:t>
            </a:r>
          </a:p>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Секогаш доставете го барањето на јазикот на замолената земја</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Обезбедете преводи на сите придружни документи</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Усогласете се со сите формалности за преводи (на пр. овластени преведувачи, итн.</a:t>
            </a:r>
            <a:r>
              <a:rPr lang="en-GB" altLang="en-US" sz="2800" dirty="0">
                <a:ea typeface="Verdana" panose="020B0604030504040204" pitchFamily="34" charset="0"/>
                <a:cs typeface="Arial" panose="020B0604020202020204" pitchFamily="34" charset="0"/>
              </a:rPr>
              <a:t>)</a:t>
            </a: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787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486287"/>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Предизвик во однос на времето</a:t>
            </a:r>
            <a:endParaRPr lang="en-GB" sz="3200" dirty="0"/>
          </a:p>
        </p:txBody>
      </p:sp>
      <p:pic>
        <p:nvPicPr>
          <p:cNvPr id="6" name="Picture 5">
            <a:extLst>
              <a:ext uri="{FF2B5EF4-FFF2-40B4-BE49-F238E27FC236}">
                <a16:creationId xmlns:a16="http://schemas.microsoft.com/office/drawing/2014/main" id="{51EBFD36-C217-4FBE-BA75-3E88079A0624}"/>
              </a:ext>
            </a:extLst>
          </p:cNvPr>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Props>
              </a:ext>
              <a:ext uri="{28A0092B-C50C-407E-A947-70E740481C1C}">
                <a14:useLocalDpi xmlns:a14="http://schemas.microsoft.com/office/drawing/2010/main" val="0"/>
              </a:ext>
            </a:extLst>
          </a:blip>
          <a:stretch>
            <a:fillRect/>
          </a:stretch>
        </p:blipFill>
        <p:spPr>
          <a:xfrm>
            <a:off x="3665785" y="3846568"/>
            <a:ext cx="1812430" cy="1812430"/>
          </a:xfrm>
          <a:prstGeom prst="rect">
            <a:avLst/>
          </a:prstGeom>
        </p:spPr>
      </p:pic>
    </p:spTree>
    <p:extLst>
      <p:ext uri="{BB962C8B-B14F-4D97-AF65-F5344CB8AC3E}">
        <p14:creationId xmlns:p14="http://schemas.microsoft.com/office/powerpoint/2010/main" val="528087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времето</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401205"/>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mk-MK" altLang="en-US" sz="2800" b="1" dirty="0">
                <a:ea typeface="Verdana" panose="020B0604030504040204" pitchFamily="34" charset="0"/>
                <a:cs typeface="Arial" panose="020B0604020202020204" pitchFamily="34" charset="0"/>
              </a:rPr>
              <a:t>Предизвикот</a:t>
            </a:r>
            <a:r>
              <a:rPr lang="en-GB" altLang="en-US" sz="2800" b="1" dirty="0">
                <a:ea typeface="Verdana" panose="020B0604030504040204" pitchFamily="34" charset="0"/>
                <a:cs typeface="Arial" panose="020B0604020202020204" pitchFamily="34" charset="0"/>
              </a:rPr>
              <a:t>?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Меѓународните истражувања вообичаено преминуваат една или повеќе временски зони</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9100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CE6088-4524-4831-A8CC-F6442FA66015}"/>
              </a:ext>
            </a:extLst>
          </p:cNvPr>
          <p:cNvSpPr>
            <a:spLocks noGrp="1"/>
          </p:cNvSpPr>
          <p:nvPr>
            <p:ph type="sldNum" sz="quarter" idx="12"/>
          </p:nvPr>
        </p:nvSpPr>
        <p:spPr/>
        <p:txBody>
          <a:bodyPr/>
          <a:lstStyle/>
          <a:p>
            <a:pPr>
              <a:defRPr/>
            </a:pPr>
            <a:fld id="{0E1F2CE5-82EE-4D86-A1BA-A62E2F853B8E}" type="slidenum">
              <a:rPr lang="en-US" smtClean="0"/>
              <a:pPr>
                <a:defRPr/>
              </a:pPr>
              <a:t>17</a:t>
            </a:fld>
            <a:endParaRPr lang="en-US"/>
          </a:p>
        </p:txBody>
      </p:sp>
      <p:pic>
        <p:nvPicPr>
          <p:cNvPr id="4" name="Picture 3">
            <a:extLst>
              <a:ext uri="{FF2B5EF4-FFF2-40B4-BE49-F238E27FC236}">
                <a16:creationId xmlns:a16="http://schemas.microsoft.com/office/drawing/2014/main" id="{A8BF1594-CD0E-4156-8F3A-C5C601736BCF}"/>
              </a:ext>
            </a:extLst>
          </p:cNvPr>
          <p:cNvPicPr>
            <a:picLocks noChangeAspect="1"/>
          </p:cNvPicPr>
          <p:nvPr/>
        </p:nvPicPr>
        <p:blipFill>
          <a:blip r:embed="rId3"/>
          <a:stretch>
            <a:fillRect/>
          </a:stretch>
        </p:blipFill>
        <p:spPr>
          <a:xfrm>
            <a:off x="4866505" y="1720678"/>
            <a:ext cx="4145692" cy="2072846"/>
          </a:xfrm>
          <a:prstGeom prst="rect">
            <a:avLst/>
          </a:prstGeom>
        </p:spPr>
      </p:pic>
      <p:pic>
        <p:nvPicPr>
          <p:cNvPr id="2052" name="Picture 4" descr="Flag of New Zealand - Wikipedia">
            <a:extLst>
              <a:ext uri="{FF2B5EF4-FFF2-40B4-BE49-F238E27FC236}">
                <a16:creationId xmlns:a16="http://schemas.microsoft.com/office/drawing/2014/main" id="{03AE00AE-3348-4B20-90F6-B3F3CB901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05" y="1720678"/>
            <a:ext cx="4145692" cy="207284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a:extLst>
              <a:ext uri="{FF2B5EF4-FFF2-40B4-BE49-F238E27FC236}">
                <a16:creationId xmlns:a16="http://schemas.microsoft.com/office/drawing/2014/main" id="{79A875AF-A335-4734-82C1-454D8B6597A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17</a:t>
            </a:fld>
            <a:endParaRPr lang="en-GB" dirty="0"/>
          </a:p>
        </p:txBody>
      </p:sp>
      <p:sp>
        <p:nvSpPr>
          <p:cNvPr id="7" name="TextBox 6">
            <a:extLst>
              <a:ext uri="{FF2B5EF4-FFF2-40B4-BE49-F238E27FC236}">
                <a16:creationId xmlns:a16="http://schemas.microsoft.com/office/drawing/2014/main" id="{B247D20A-621D-4164-99D9-917533A05B4E}"/>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8" name="Slide Number Placeholder 4">
            <a:extLst>
              <a:ext uri="{FF2B5EF4-FFF2-40B4-BE49-F238E27FC236}">
                <a16:creationId xmlns:a16="http://schemas.microsoft.com/office/drawing/2014/main" id="{FE5A3ADB-84FE-40B7-8EAC-727479912689}"/>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9" name="Rectangle 8">
            <a:extLst>
              <a:ext uri="{FF2B5EF4-FFF2-40B4-BE49-F238E27FC236}">
                <a16:creationId xmlns:a16="http://schemas.microsoft.com/office/drawing/2014/main" id="{34C8DDE4-C271-43F7-9926-B0AF85C58902}"/>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4">
            <a:extLst>
              <a:ext uri="{FF2B5EF4-FFF2-40B4-BE49-F238E27FC236}">
                <a16:creationId xmlns:a16="http://schemas.microsoft.com/office/drawing/2014/main" id="{000ED984-4C81-4A0C-A870-4C8D237BF6D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EEEB4ABC-F3A1-4A1E-B13A-A0D01079E81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времето</a:t>
            </a:r>
            <a:endParaRPr lang="en-GB" sz="3200" b="1" dirty="0"/>
          </a:p>
        </p:txBody>
      </p:sp>
      <p:pic>
        <p:nvPicPr>
          <p:cNvPr id="12" name="Picture 4">
            <a:extLst>
              <a:ext uri="{FF2B5EF4-FFF2-40B4-BE49-F238E27FC236}">
                <a16:creationId xmlns:a16="http://schemas.microsoft.com/office/drawing/2014/main" id="{E744A25C-6B11-47BA-9451-36579E3DAB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0B44EC77-8FC3-4403-AFBF-2FC098DED815}"/>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5" name="Rectangle 14">
            <a:extLst>
              <a:ext uri="{FF2B5EF4-FFF2-40B4-BE49-F238E27FC236}">
                <a16:creationId xmlns:a16="http://schemas.microsoft.com/office/drawing/2014/main" id="{AE158FE0-762C-4F25-BC96-9643EF21545C}"/>
              </a:ext>
            </a:extLst>
          </p:cNvPr>
          <p:cNvSpPr/>
          <p:nvPr/>
        </p:nvSpPr>
        <p:spPr>
          <a:xfrm>
            <a:off x="131805" y="3860403"/>
            <a:ext cx="4145692" cy="1384995"/>
          </a:xfrm>
          <a:prstGeom prst="rect">
            <a:avLst/>
          </a:prstGeom>
        </p:spPr>
        <p:txBody>
          <a:bodyPr wrap="square">
            <a:spAutoFit/>
          </a:bodyPr>
          <a:lstStyle/>
          <a:p>
            <a:pPr algn="ctr">
              <a:defRPr/>
            </a:pPr>
            <a:r>
              <a:rPr lang="mk-MK" altLang="en-US" sz="2800" b="1" dirty="0">
                <a:ea typeface="Verdana" panose="020B0604030504040204" pitchFamily="34" charset="0"/>
                <a:cs typeface="Arial" panose="020B0604020202020204" pitchFamily="34" charset="0"/>
              </a:rPr>
              <a:t>Велингтон, Нов Зеланд</a:t>
            </a:r>
            <a:endParaRPr lang="en-GB" altLang="en-US" sz="2800" b="1" dirty="0">
              <a:ea typeface="Verdana" panose="020B0604030504040204" pitchFamily="34" charset="0"/>
              <a:cs typeface="Arial" panose="020B0604020202020204" pitchFamily="34" charset="0"/>
            </a:endParaRPr>
          </a:p>
          <a:p>
            <a:pPr algn="ctr">
              <a:defRPr/>
            </a:pPr>
            <a:r>
              <a:rPr lang="en-GB" altLang="en-US" sz="2800" b="1" dirty="0">
                <a:ea typeface="Verdana" panose="020B0604030504040204" pitchFamily="34" charset="0"/>
                <a:cs typeface="Arial" panose="020B0604020202020204" pitchFamily="34" charset="0"/>
              </a:rPr>
              <a:t>UTC+12</a:t>
            </a:r>
            <a:endParaRPr lang="en-GB" altLang="en-US" sz="2800" dirty="0">
              <a:ea typeface="Verdana" panose="020B060403050404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E02BC93-8FA6-493F-85DA-00163C829B61}"/>
              </a:ext>
            </a:extLst>
          </p:cNvPr>
          <p:cNvSpPr/>
          <p:nvPr/>
        </p:nvSpPr>
        <p:spPr>
          <a:xfrm>
            <a:off x="4866503" y="4012803"/>
            <a:ext cx="4145692" cy="954107"/>
          </a:xfrm>
          <a:prstGeom prst="rect">
            <a:avLst/>
          </a:prstGeom>
        </p:spPr>
        <p:txBody>
          <a:bodyPr wrap="square">
            <a:spAutoFit/>
          </a:bodyPr>
          <a:lstStyle/>
          <a:p>
            <a:pPr algn="ctr">
              <a:defRPr/>
            </a:pPr>
            <a:r>
              <a:rPr lang="mk-MK" altLang="en-US" sz="2800" b="1" dirty="0">
                <a:ea typeface="Verdana" panose="020B0604030504040204" pitchFamily="34" charset="0"/>
                <a:cs typeface="Arial" panose="020B0604020202020204" pitchFamily="34" charset="0"/>
              </a:rPr>
              <a:t>Хаваи, САД</a:t>
            </a:r>
            <a:endParaRPr lang="en-GB" altLang="en-US" sz="2800" b="1" dirty="0">
              <a:ea typeface="Verdana" panose="020B0604030504040204" pitchFamily="34" charset="0"/>
              <a:cs typeface="Arial" panose="020B0604020202020204" pitchFamily="34" charset="0"/>
            </a:endParaRPr>
          </a:p>
          <a:p>
            <a:pPr algn="ctr">
              <a:defRPr/>
            </a:pPr>
            <a:r>
              <a:rPr lang="en-GB" altLang="en-US" sz="2800" b="1" dirty="0">
                <a:ea typeface="Verdana" panose="020B0604030504040204" pitchFamily="34" charset="0"/>
                <a:cs typeface="Arial" panose="020B0604020202020204" pitchFamily="34" charset="0"/>
              </a:rPr>
              <a:t>UTC-10</a:t>
            </a:r>
            <a:endParaRPr lang="en-GB" altLang="en-US" sz="2800" dirty="0">
              <a:ea typeface="Verdana" panose="020B060403050404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AEA5BF1-439B-4158-97BB-49459E9A845F}"/>
              </a:ext>
            </a:extLst>
          </p:cNvPr>
          <p:cNvSpPr/>
          <p:nvPr/>
        </p:nvSpPr>
        <p:spPr>
          <a:xfrm>
            <a:off x="2407508" y="5210414"/>
            <a:ext cx="4145692" cy="954107"/>
          </a:xfrm>
          <a:prstGeom prst="rect">
            <a:avLst/>
          </a:prstGeom>
        </p:spPr>
        <p:txBody>
          <a:bodyPr wrap="square">
            <a:spAutoFit/>
          </a:bodyPr>
          <a:lstStyle/>
          <a:p>
            <a:pPr algn="ctr">
              <a:defRPr/>
            </a:pPr>
            <a:r>
              <a:rPr lang="mk-MK" altLang="en-US" sz="2800" b="1" dirty="0">
                <a:ea typeface="Verdana" panose="020B0604030504040204" pitchFamily="34" charset="0"/>
                <a:cs typeface="Arial" panose="020B0604020202020204" pitchFamily="34" charset="0"/>
              </a:rPr>
              <a:t>22 часа временска разлика</a:t>
            </a: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7021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6165" y="872616"/>
            <a:ext cx="8933934" cy="511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r>
              <a:rPr lang="mk-MK" altLang="en-US" sz="2200" dirty="0">
                <a:ea typeface="Verdana" panose="020B0604030504040204" pitchFamily="34" charset="0"/>
                <a:cs typeface="Arial" panose="020B0604020202020204" pitchFamily="34" charset="0"/>
              </a:rPr>
              <a:t>Времето на уредот не може да биде синхронизирано со објективното време, така што временските ознаки може да бидат неточни.</a:t>
            </a: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r>
              <a:rPr lang="en-US" altLang="en-US" sz="2200" dirty="0">
                <a:ea typeface="Verdana" panose="020B0604030504040204" pitchFamily="34" charset="0"/>
                <a:cs typeface="Arial" panose="020B0604020202020204" pitchFamily="34" charset="0"/>
              </a:rPr>
              <a:t>IP</a:t>
            </a:r>
            <a:r>
              <a:rPr lang="mk-MK" altLang="en-US" sz="2200" dirty="0">
                <a:ea typeface="Verdana" panose="020B0604030504040204" pitchFamily="34" charset="0"/>
                <a:cs typeface="Arial" panose="020B0604020202020204" pitchFamily="34" charset="0"/>
              </a:rPr>
              <a:t> адресите може да бидат фиксни или динамични</a:t>
            </a:r>
            <a:endParaRPr lang="en-GB" alt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defRPr/>
            </a:pPr>
            <a:r>
              <a:rPr lang="mk-MK" sz="2200" b="1" dirty="0">
                <a:ea typeface="Verdana" panose="020B0604030504040204" pitchFamily="34" charset="0"/>
                <a:cs typeface="Arial" panose="020B0604020202020204" pitchFamily="34" charset="0"/>
              </a:rPr>
              <a:t>Фиксна</a:t>
            </a:r>
            <a:r>
              <a:rPr lang="en-US" sz="2200" b="1" dirty="0">
                <a:ea typeface="Verdana" panose="020B0604030504040204" pitchFamily="34" charset="0"/>
                <a:cs typeface="Arial" panose="020B0604020202020204" pitchFamily="34" charset="0"/>
              </a:rPr>
              <a:t> IP</a:t>
            </a:r>
            <a:r>
              <a:rPr lang="mk-MK" sz="2200" b="1" dirty="0">
                <a:ea typeface="Verdana" panose="020B0604030504040204" pitchFamily="34" charset="0"/>
                <a:cs typeface="Arial" panose="020B0604020202020204" pitchFamily="34" charset="0"/>
              </a:rPr>
              <a:t> адреса</a:t>
            </a:r>
            <a:endParaRPr lang="en-GB" sz="2200" b="1" dirty="0">
              <a:ea typeface="Verdana" panose="020B0604030504040204" pitchFamily="34" charset="0"/>
              <a:cs typeface="Arial" panose="020B0604020202020204" pitchFamily="34" charset="0"/>
            </a:endParaRPr>
          </a:p>
          <a:p>
            <a:pPr lvl="2"/>
            <a:r>
              <a:rPr lang="en-GB" sz="2200" dirty="0">
                <a:ea typeface="Verdana" panose="020B0604030504040204" pitchFamily="34" charset="0"/>
                <a:cs typeface="Arial" panose="020B0604020202020204" pitchFamily="34" charset="0"/>
              </a:rPr>
              <a:t>IP</a:t>
            </a:r>
            <a:r>
              <a:rPr lang="mk-MK" sz="2200" dirty="0">
                <a:ea typeface="Verdana" panose="020B0604030504040204" pitchFamily="34" charset="0"/>
                <a:cs typeface="Arial" panose="020B0604020202020204" pitchFamily="34" charset="0"/>
              </a:rPr>
              <a:t> адресата е назначена трајно на еден клиент (ова може да биде мрежа што потоа доделува </a:t>
            </a:r>
            <a:r>
              <a:rPr lang="en-GB" sz="2200" dirty="0">
                <a:ea typeface="Verdana" panose="020B0604030504040204" pitchFamily="34" charset="0"/>
                <a:cs typeface="Arial" panose="020B0604020202020204" pitchFamily="34" charset="0"/>
              </a:rPr>
              <a:t>IP</a:t>
            </a:r>
            <a:r>
              <a:rPr lang="mk-MK" sz="2200" dirty="0">
                <a:ea typeface="Verdana" panose="020B0604030504040204" pitchFamily="34" charset="0"/>
                <a:cs typeface="Arial" panose="020B0604020202020204" pitchFamily="34" charset="0"/>
              </a:rPr>
              <a:t> адреси со мрежна </a:t>
            </a:r>
            <a:r>
              <a:rPr lang="mk-MK" sz="2200" dirty="0" err="1">
                <a:ea typeface="Verdana" panose="020B0604030504040204" pitchFamily="34" charset="0"/>
                <a:cs typeface="Arial" panose="020B0604020202020204" pitchFamily="34" charset="0"/>
              </a:rPr>
              <a:t>подмаска</a:t>
            </a:r>
            <a:r>
              <a:rPr lang="en-GB" sz="2200" dirty="0">
                <a:ea typeface="Verdana" panose="020B0604030504040204" pitchFamily="34" charset="0"/>
                <a:cs typeface="Arial" panose="020B0604020202020204" pitchFamily="34" charset="0"/>
              </a:rPr>
              <a:t>)</a:t>
            </a:r>
          </a:p>
          <a:p>
            <a:pPr marL="800100" lvl="1" indent="-342900" algn="just">
              <a:buFont typeface="Wingdings" panose="05000000000000000000" pitchFamily="2" charset="2"/>
              <a:buChar char="v"/>
              <a:defRPr/>
            </a:pPr>
            <a:r>
              <a:rPr lang="mk-MK" sz="2200" b="1" dirty="0">
                <a:ea typeface="Verdana" panose="020B0604030504040204" pitchFamily="34" charset="0"/>
                <a:cs typeface="Arial" panose="020B0604020202020204" pitchFamily="34" charset="0"/>
              </a:rPr>
              <a:t>Динамична </a:t>
            </a:r>
            <a:r>
              <a:rPr lang="en-US" sz="2200" b="1" dirty="0">
                <a:ea typeface="Verdana" panose="020B0604030504040204" pitchFamily="34" charset="0"/>
                <a:cs typeface="Arial" panose="020B0604020202020204" pitchFamily="34" charset="0"/>
              </a:rPr>
              <a:t>IP</a:t>
            </a:r>
            <a:r>
              <a:rPr lang="mk-MK" sz="2200" b="1" dirty="0">
                <a:ea typeface="Verdana" panose="020B0604030504040204" pitchFamily="34" charset="0"/>
                <a:cs typeface="Arial" panose="020B0604020202020204" pitchFamily="34" charset="0"/>
              </a:rPr>
              <a:t> адреса</a:t>
            </a:r>
            <a:endParaRPr lang="en-GB" sz="2200" b="1" dirty="0">
              <a:ea typeface="Verdana" panose="020B0604030504040204" pitchFamily="34" charset="0"/>
              <a:cs typeface="Arial" panose="020B0604020202020204" pitchFamily="34" charset="0"/>
            </a:endParaRPr>
          </a:p>
          <a:p>
            <a:pPr lvl="2"/>
            <a:r>
              <a:rPr lang="en-GB" sz="2200" dirty="0">
                <a:ea typeface="Verdana" panose="020B0604030504040204" pitchFamily="34" charset="0"/>
                <a:cs typeface="Arial" panose="020B0604020202020204" pitchFamily="34" charset="0"/>
              </a:rPr>
              <a:t>IP</a:t>
            </a:r>
            <a:r>
              <a:rPr lang="mk-MK" sz="2200" dirty="0">
                <a:ea typeface="Verdana" panose="020B0604030504040204" pitchFamily="34" charset="0"/>
                <a:cs typeface="Arial" panose="020B0604020202020204" pitchFamily="34" charset="0"/>
              </a:rPr>
              <a:t> адресата му е доделена на клиентот само за време на интернет сесијата (т.е. од најавувањето до одјавувањето) </a:t>
            </a:r>
            <a:r>
              <a:rPr lang="en-GB" sz="2200" dirty="0">
                <a:ea typeface="Verdana" panose="020B0604030504040204" pitchFamily="34" charset="0"/>
                <a:cs typeface="Arial" panose="020B0604020202020204" pitchFamily="34" charset="0"/>
              </a:rPr>
              <a:t>IP</a:t>
            </a:r>
            <a:r>
              <a:rPr lang="mk-MK" sz="2200" dirty="0">
                <a:ea typeface="Verdana" panose="020B0604030504040204" pitchFamily="34" charset="0"/>
                <a:cs typeface="Arial" panose="020B0604020202020204" pitchFamily="34" charset="0"/>
              </a:rPr>
              <a:t> адресите можат да се преиначат веднаш кога некој ќе се исклучи</a:t>
            </a:r>
            <a:r>
              <a:rPr lang="en-GB" sz="2200" dirty="0">
                <a:ea typeface="Verdana" panose="020B0604030504040204" pitchFamily="34" charset="0"/>
                <a:cs typeface="Arial" panose="020B0604020202020204" pitchFamily="34" charset="0"/>
              </a:rPr>
              <a:t>.</a:t>
            </a:r>
          </a:p>
          <a:p>
            <a:endParaRPr lang="en-GB" sz="2200" dirty="0">
              <a:ea typeface="Verdana" panose="020B0604030504040204" pitchFamily="34" charset="0"/>
              <a:cs typeface="Arial" panose="020B0604020202020204" pitchFamily="34" charset="0"/>
            </a:endParaRPr>
          </a:p>
          <a:p>
            <a:r>
              <a:rPr lang="mk-MK" sz="2200" i="1" dirty="0">
                <a:ea typeface="Verdana" panose="020B0604030504040204" pitchFamily="34" charset="0"/>
                <a:cs typeface="Arial" panose="020B0604020202020204" pitchFamily="34" charset="0"/>
              </a:rPr>
              <a:t>Да се погреши времето и временската зона може имплицитно да осомничи невина страна.</a:t>
            </a:r>
            <a:endParaRPr lang="en-GB" sz="2200" i="1" dirty="0">
              <a:ea typeface="Verdana" panose="020B0604030504040204" pitchFamily="34" charset="0"/>
              <a:cs typeface="Arial" panose="020B0604020202020204" pitchFamily="34" charset="0"/>
            </a:endParaRPr>
          </a:p>
          <a:p>
            <a:r>
              <a:rPr lang="en-GB" sz="2200" dirty="0">
                <a:ea typeface="Verdana" panose="020B0604030504040204" pitchFamily="34" charset="0"/>
                <a:cs typeface="Arial" panose="020B0604020202020204" pitchFamily="34" charset="0"/>
              </a:rPr>
              <a:t> </a:t>
            </a:r>
          </a:p>
        </p:txBody>
      </p:sp>
      <p:sp>
        <p:nvSpPr>
          <p:cNvPr id="5" name="Slide Number Placeholder 1">
            <a:extLst>
              <a:ext uri="{FF2B5EF4-FFF2-40B4-BE49-F238E27FC236}">
                <a16:creationId xmlns:a16="http://schemas.microsoft.com/office/drawing/2014/main" id="{CD68F3BA-A8BD-456A-BB50-EA4CE47449DA}"/>
              </a:ext>
            </a:extLst>
          </p:cNvPr>
          <p:cNvSpPr>
            <a:spLocks noGrp="1"/>
          </p:cNvSpPr>
          <p:nvPr>
            <p:ph type="sldNum" sz="quarter" idx="12"/>
          </p:nvPr>
        </p:nvSpPr>
        <p:spPr>
          <a:xfrm>
            <a:off x="6540843" y="6356350"/>
            <a:ext cx="2133600" cy="365125"/>
          </a:xfrm>
        </p:spPr>
        <p:txBody>
          <a:bodyPr/>
          <a:lstStyle/>
          <a:p>
            <a:pPr>
              <a:defRPr/>
            </a:pPr>
            <a:fld id="{0E1F2CE5-82EE-4D86-A1BA-A62E2F853B8E}" type="slidenum">
              <a:rPr lang="en-US" smtClean="0"/>
              <a:pPr>
                <a:defRPr/>
              </a:pPr>
              <a:t>18</a:t>
            </a:fld>
            <a:endParaRPr lang="en-US"/>
          </a:p>
        </p:txBody>
      </p:sp>
      <p:sp>
        <p:nvSpPr>
          <p:cNvPr id="6" name="Slide Number Placeholder 1">
            <a:extLst>
              <a:ext uri="{FF2B5EF4-FFF2-40B4-BE49-F238E27FC236}">
                <a16:creationId xmlns:a16="http://schemas.microsoft.com/office/drawing/2014/main" id="{7A44F5D1-06EF-48E6-A75F-E303E4F129F7}"/>
              </a:ext>
            </a:extLst>
          </p:cNvPr>
          <p:cNvSpPr txBox="1">
            <a:spLocks/>
          </p:cNvSpPr>
          <p:nvPr/>
        </p:nvSpPr>
        <p:spPr>
          <a:xfrm>
            <a:off x="6396827"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a:t>
            </a:fld>
            <a:endParaRPr lang="en-GB" dirty="0"/>
          </a:p>
        </p:txBody>
      </p:sp>
      <p:sp>
        <p:nvSpPr>
          <p:cNvPr id="7" name="TextBox 6">
            <a:extLst>
              <a:ext uri="{FF2B5EF4-FFF2-40B4-BE49-F238E27FC236}">
                <a16:creationId xmlns:a16="http://schemas.microsoft.com/office/drawing/2014/main" id="{27146AAB-3337-42A9-9127-95C3019CC742}"/>
              </a:ext>
            </a:extLst>
          </p:cNvPr>
          <p:cNvSpPr txBox="1"/>
          <p:nvPr/>
        </p:nvSpPr>
        <p:spPr>
          <a:xfrm>
            <a:off x="76165"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8" name="Slide Number Placeholder 4">
            <a:extLst>
              <a:ext uri="{FF2B5EF4-FFF2-40B4-BE49-F238E27FC236}">
                <a16:creationId xmlns:a16="http://schemas.microsoft.com/office/drawing/2014/main" id="{672BD20F-293E-4876-8A71-58904236B174}"/>
              </a:ext>
            </a:extLst>
          </p:cNvPr>
          <p:cNvSpPr txBox="1">
            <a:spLocks/>
          </p:cNvSpPr>
          <p:nvPr/>
        </p:nvSpPr>
        <p:spPr>
          <a:xfrm>
            <a:off x="8520083"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9" name="Rectangle 8">
            <a:extLst>
              <a:ext uri="{FF2B5EF4-FFF2-40B4-BE49-F238E27FC236}">
                <a16:creationId xmlns:a16="http://schemas.microsoft.com/office/drawing/2014/main" id="{2A4844D1-D2B0-4134-BD57-FC722D6FC331}"/>
              </a:ext>
            </a:extLst>
          </p:cNvPr>
          <p:cNvSpPr/>
          <p:nvPr/>
        </p:nvSpPr>
        <p:spPr>
          <a:xfrm>
            <a:off x="-12357"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4">
            <a:extLst>
              <a:ext uri="{FF2B5EF4-FFF2-40B4-BE49-F238E27FC236}">
                <a16:creationId xmlns:a16="http://schemas.microsoft.com/office/drawing/2014/main" id="{3049FEFE-F851-4D58-B6A4-D33AAE8E5EA4}"/>
              </a:ext>
            </a:extLst>
          </p:cNvPr>
          <p:cNvSpPr>
            <a:spLocks noChangeArrowheads="1"/>
          </p:cNvSpPr>
          <p:nvPr/>
        </p:nvSpPr>
        <p:spPr bwMode="auto">
          <a:xfrm>
            <a:off x="-12357"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7B473651-36BA-45F9-AFBC-4F1A1B4CB15C}"/>
              </a:ext>
            </a:extLst>
          </p:cNvPr>
          <p:cNvSpPr/>
          <p:nvPr/>
        </p:nvSpPr>
        <p:spPr>
          <a:xfrm>
            <a:off x="-12357"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времето</a:t>
            </a:r>
            <a:endParaRPr lang="en-GB" sz="3200" b="1" dirty="0"/>
          </a:p>
        </p:txBody>
      </p:sp>
      <p:pic>
        <p:nvPicPr>
          <p:cNvPr id="12" name="Picture 4">
            <a:extLst>
              <a:ext uri="{FF2B5EF4-FFF2-40B4-BE49-F238E27FC236}">
                <a16:creationId xmlns:a16="http://schemas.microsoft.com/office/drawing/2014/main" id="{A74078A1-994F-4062-8154-E1F4A8494C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7"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0E51B9D9-37F3-4A7A-A034-0473D2689FEE}"/>
              </a:ext>
            </a:extLst>
          </p:cNvPr>
          <p:cNvSpPr txBox="1"/>
          <p:nvPr/>
        </p:nvSpPr>
        <p:spPr>
          <a:xfrm>
            <a:off x="6267434"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394448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времето</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5262979"/>
          </a:xfrm>
          <a:prstGeom prst="rect">
            <a:avLst/>
          </a:prstGeom>
        </p:spPr>
        <p:txBody>
          <a:bodyPr wrap="square">
            <a:spAutoFit/>
          </a:bodyPr>
          <a:lstStyle/>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r>
              <a:rPr lang="mk-MK" altLang="en-US" sz="2800" b="1" dirty="0">
                <a:ea typeface="Verdana" panose="020B0604030504040204" pitchFamily="34" charset="0"/>
                <a:cs typeface="Arial" panose="020B0604020202020204" pitchFamily="34" charset="0"/>
              </a:rPr>
              <a:t>Решението</a:t>
            </a:r>
            <a:r>
              <a:rPr lang="en-GB" altLang="en-US" sz="2800" b="1" dirty="0">
                <a:ea typeface="Verdana" panose="020B0604030504040204" pitchFamily="34" charset="0"/>
                <a:cs typeface="Arial" panose="020B0604020202020204" pitchFamily="34" charset="0"/>
              </a:rPr>
              <a:t>? </a:t>
            </a:r>
          </a:p>
          <a:p>
            <a:pPr algn="ctr">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Секогаш наведете ја временската зона со секоја временска ознака </a:t>
            </a:r>
            <a:r>
              <a:rPr lang="en-US" altLang="en-US" sz="2800" dirty="0">
                <a:ea typeface="Verdana" panose="020B0604030504040204" pitchFamily="34" charset="0"/>
                <a:cs typeface="Arial" panose="020B0604020202020204" pitchFamily="34" charset="0"/>
              </a:rPr>
              <a:t>(timestamp)</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Не ги менувајте временските зони во едно барање</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Обидете се да користите координирано универзално време (</a:t>
            </a:r>
            <a:r>
              <a:rPr lang="en-US" altLang="en-US" sz="2800" dirty="0">
                <a:ea typeface="Verdana" panose="020B0604030504040204" pitchFamily="34" charset="0"/>
                <a:cs typeface="Arial" panose="020B0604020202020204" pitchFamily="34" charset="0"/>
              </a:rPr>
              <a:t>UTC</a:t>
            </a:r>
            <a:r>
              <a:rPr lang="mk-MK" altLang="en-US" sz="2800" dirty="0">
                <a:ea typeface="Verdana" panose="020B0604030504040204" pitchFamily="34" charset="0"/>
                <a:cs typeface="Arial" panose="020B0604020202020204" pitchFamily="34" charset="0"/>
              </a:rPr>
              <a:t>)</a:t>
            </a:r>
            <a:r>
              <a:rPr lang="en-US" altLang="en-US" sz="2800" dirty="0">
                <a:ea typeface="Verdana" panose="020B0604030504040204" pitchFamily="34" charset="0"/>
                <a:cs typeface="Arial" panose="020B0604020202020204" pitchFamily="34" charset="0"/>
              </a:rPr>
              <a:t> </a:t>
            </a:r>
            <a:r>
              <a:rPr lang="mk-MK" altLang="en-US" sz="2800" dirty="0">
                <a:ea typeface="Verdana" panose="020B0604030504040204" pitchFamily="34" charset="0"/>
                <a:cs typeface="Arial" panose="020B0604020202020204" pitchFamily="34" charset="0"/>
              </a:rPr>
              <a:t>или временската зона на замолената земја</a:t>
            </a: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644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Цели на сесијата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677508" cy="4696670"/>
          </a:xfrm>
          <a:prstGeom prst="rect">
            <a:avLst/>
          </a:prstGeom>
        </p:spPr>
        <p:txBody>
          <a:bodyPr wrap="square">
            <a:spAutoFit/>
          </a:bodyPr>
          <a:lstStyle/>
          <a:p>
            <a:pPr marL="342900" indent="-342900" algn="just">
              <a:lnSpc>
                <a:spcPct val="80000"/>
              </a:lnSpc>
              <a:buFont typeface="Wingdings" pitchFamily="2" charset="2"/>
              <a:buChar char="ü"/>
            </a:pPr>
            <a:r>
              <a:rPr lang="ru-RU" sz="2200" i="1" dirty="0"/>
              <a:t>Да се препознаат клучните предизвици поврзани со меѓународната соработка во врска со сајбер-криминалот и електронските докази</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ru-RU" sz="2200" i="1" dirty="0"/>
              <a:t>Да се идентификуваат практичните импликации од клучните предизвици поврзани со меѓународната соработка</a:t>
            </a:r>
            <a:r>
              <a:rPr lang="en-GB" sz="2200" i="1" dirty="0"/>
              <a:t> </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ru-RU" sz="2200" i="1" dirty="0"/>
              <a:t>Да се истражат можните решенија за предизвиците поврзани со меѓународната соработка</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endParaRPr lang="en-GB" sz="2200" i="1" dirty="0"/>
          </a:p>
        </p:txBody>
      </p:sp>
    </p:spTree>
    <p:extLst>
      <p:ext uri="{BB962C8B-B14F-4D97-AF65-F5344CB8AC3E}">
        <p14:creationId xmlns:p14="http://schemas.microsoft.com/office/powerpoint/2010/main" val="1301409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880241"/>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Предизвик во однос на различна правна традиција</a:t>
            </a:r>
            <a:endParaRPr lang="en-GB" sz="3200" dirty="0"/>
          </a:p>
        </p:txBody>
      </p:sp>
      <p:pic>
        <p:nvPicPr>
          <p:cNvPr id="6" name="Picture 5">
            <a:extLst>
              <a:ext uri="{FF2B5EF4-FFF2-40B4-BE49-F238E27FC236}">
                <a16:creationId xmlns:a16="http://schemas.microsoft.com/office/drawing/2014/main" id="{BD741AF8-EC99-42A3-B71D-346BD0348F55}"/>
              </a:ext>
            </a:extLst>
          </p:cNvPr>
          <p:cNvPicPr>
            <a:picLocks noChangeAspect="1"/>
          </p:cNvPicPr>
          <p:nvPr/>
        </p:nvPicPr>
        <p:blipFill>
          <a:blip r:embed="rId4"/>
          <a:stretch>
            <a:fillRect/>
          </a:stretch>
        </p:blipFill>
        <p:spPr>
          <a:xfrm>
            <a:off x="1806402" y="3027406"/>
            <a:ext cx="5814726" cy="3273738"/>
          </a:xfrm>
          <a:prstGeom prst="rect">
            <a:avLst/>
          </a:prstGeom>
        </p:spPr>
      </p:pic>
    </p:spTree>
    <p:extLst>
      <p:ext uri="{BB962C8B-B14F-4D97-AF65-F5344CB8AC3E}">
        <p14:creationId xmlns:p14="http://schemas.microsoft.com/office/powerpoint/2010/main" val="272459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34137" y="1578095"/>
            <a:ext cx="7371471" cy="3293209"/>
          </a:xfrm>
          <a:prstGeom prst="rect">
            <a:avLst/>
          </a:prstGeom>
        </p:spPr>
        <p:txBody>
          <a:bodyPr wrap="square">
            <a:spAutoFit/>
          </a:bodyPr>
          <a:lstStyle/>
          <a:p>
            <a:pPr marL="342900" indent="-342900" algn="just">
              <a:buFont typeface="Wingdings" pitchFamily="2" charset="2"/>
              <a:buChar char="ü"/>
            </a:pPr>
            <a:r>
              <a:rPr lang="mk-MK" altLang="en-US" sz="2600" b="1" dirty="0">
                <a:ea typeface="Verdana" panose="020B0604030504040204" pitchFamily="34" charset="0"/>
                <a:cs typeface="Arial" panose="020B0604020202020204" pitchFamily="34" charset="0"/>
              </a:rPr>
              <a:t>Постојат три правни традиции</a:t>
            </a:r>
            <a:endParaRPr lang="en-GB" altLang="en-US" sz="2600" dirty="0">
              <a:ea typeface="Verdana" panose="020B0604030504040204" pitchFamily="34" charset="0"/>
              <a:cs typeface="Arial" panose="020B0604020202020204" pitchFamily="34" charset="0"/>
            </a:endParaRPr>
          </a:p>
          <a:p>
            <a:pPr marL="914400" lvl="1" indent="-457200" algn="just">
              <a:buFont typeface="Arial" panose="020B0604020202020204" pitchFamily="34" charset="0"/>
              <a:buChar char="•"/>
            </a:pPr>
            <a:r>
              <a:rPr lang="mk-MK" altLang="en-US" sz="2600" dirty="0">
                <a:ea typeface="Verdana" panose="020B0604030504040204" pitchFamily="34" charset="0"/>
                <a:cs typeface="Arial" panose="020B0604020202020204" pitchFamily="34" charset="0"/>
              </a:rPr>
              <a:t>Традиција на обичајно право</a:t>
            </a:r>
            <a:endParaRPr lang="en-GB" altLang="en-US" sz="2600" dirty="0">
              <a:ea typeface="Verdana" panose="020B0604030504040204" pitchFamily="34" charset="0"/>
              <a:cs typeface="Arial" panose="020B0604020202020204" pitchFamily="34" charset="0"/>
            </a:endParaRPr>
          </a:p>
          <a:p>
            <a:pPr marL="914400" lvl="1" indent="-457200" algn="just">
              <a:buFont typeface="Arial" panose="020B0604020202020204" pitchFamily="34" charset="0"/>
              <a:buChar char="•"/>
            </a:pPr>
            <a:r>
              <a:rPr lang="mk-MK" altLang="en-US" sz="2600" dirty="0">
                <a:ea typeface="Verdana" panose="020B0604030504040204" pitchFamily="34" charset="0"/>
                <a:cs typeface="Arial" panose="020B0604020202020204" pitchFamily="34" charset="0"/>
              </a:rPr>
              <a:t>Традиција на граѓанско право</a:t>
            </a:r>
            <a:endParaRPr lang="en-GB" altLang="en-US" sz="2600" dirty="0">
              <a:ea typeface="Verdana" panose="020B0604030504040204" pitchFamily="34" charset="0"/>
              <a:cs typeface="Arial" panose="020B0604020202020204" pitchFamily="34" charset="0"/>
            </a:endParaRPr>
          </a:p>
          <a:p>
            <a:pPr marL="914400" lvl="1" indent="-457200" algn="just">
              <a:buFont typeface="Arial" panose="020B0604020202020204" pitchFamily="34" charset="0"/>
              <a:buChar char="•"/>
            </a:pPr>
            <a:r>
              <a:rPr lang="mk-MK" altLang="en-US" sz="2600" dirty="0">
                <a:ea typeface="Verdana" panose="020B0604030504040204" pitchFamily="34" charset="0"/>
                <a:cs typeface="Arial" panose="020B0604020202020204" pitchFamily="34" charset="0"/>
              </a:rPr>
              <a:t>Традиција на исламско право</a:t>
            </a:r>
            <a:endParaRPr lang="en-GB" altLang="en-US" sz="2600" dirty="0">
              <a:ea typeface="Verdana" panose="020B0604030504040204" pitchFamily="34" charset="0"/>
              <a:cs typeface="Arial" panose="020B0604020202020204" pitchFamily="34" charset="0"/>
            </a:endParaRPr>
          </a:p>
          <a:p>
            <a:pPr marL="457200" indent="-457200" algn="just">
              <a:buFont typeface="Wingdings" panose="05000000000000000000" pitchFamily="2" charset="2"/>
              <a:buChar char="ü"/>
            </a:pPr>
            <a:endParaRPr lang="en-GB" altLang="en-US" sz="2600" dirty="0">
              <a:ea typeface="Verdana" panose="020B0604030504040204" pitchFamily="34" charset="0"/>
              <a:cs typeface="Arial" panose="020B0604020202020204" pitchFamily="34" charset="0"/>
            </a:endParaRPr>
          </a:p>
          <a:p>
            <a:pPr marL="457200" indent="-457200" algn="just">
              <a:buFont typeface="Wingdings" panose="05000000000000000000" pitchFamily="2" charset="2"/>
              <a:buChar char="ü"/>
            </a:pPr>
            <a:r>
              <a:rPr lang="mk-MK" altLang="en-US" sz="2600" dirty="0">
                <a:ea typeface="Verdana" panose="020B0604030504040204" pitchFamily="34" charset="0"/>
                <a:cs typeface="Arial" panose="020B0604020202020204" pitchFamily="34" charset="0"/>
              </a:rPr>
              <a:t>Законските услови во однос на </a:t>
            </a:r>
            <a:r>
              <a:rPr lang="mk-MK" altLang="en-US" sz="2600" b="1" dirty="0">
                <a:ea typeface="Verdana" panose="020B0604030504040204" pitchFamily="34" charset="0"/>
                <a:cs typeface="Arial" panose="020B0604020202020204" pitchFamily="34" charset="0"/>
              </a:rPr>
              <a:t>постапките</a:t>
            </a:r>
            <a:r>
              <a:rPr lang="mk-MK" altLang="en-US" sz="2600" dirty="0">
                <a:ea typeface="Verdana" panose="020B0604030504040204" pitchFamily="34" charset="0"/>
                <a:cs typeface="Arial" panose="020B0604020202020204" pitchFamily="34" charset="0"/>
              </a:rPr>
              <a:t> и </a:t>
            </a:r>
            <a:r>
              <a:rPr lang="mk-MK" altLang="en-US" sz="2600" b="1" dirty="0">
                <a:ea typeface="Verdana" panose="020B0604030504040204" pitchFamily="34" charset="0"/>
                <a:cs typeface="Arial" panose="020B0604020202020204" pitchFamily="34" charset="0"/>
              </a:rPr>
              <a:t>прифатливоста</a:t>
            </a:r>
            <a:r>
              <a:rPr lang="mk-MK" altLang="en-US" sz="2600" dirty="0">
                <a:ea typeface="Verdana" panose="020B0604030504040204" pitchFamily="34" charset="0"/>
                <a:cs typeface="Arial" panose="020B0604020202020204" pitchFamily="34" charset="0"/>
              </a:rPr>
              <a:t> варираат во секоја земја</a:t>
            </a:r>
            <a:endParaRPr lang="en-GB" altLang="en-US" sz="26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9678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66552" y="1150962"/>
            <a:ext cx="8044343" cy="5293757"/>
          </a:xfrm>
          <a:prstGeom prst="rect">
            <a:avLst/>
          </a:prstGeom>
        </p:spPr>
        <p:txBody>
          <a:bodyPr wrap="square">
            <a:spAutoFit/>
          </a:bodyPr>
          <a:lstStyle/>
          <a:p>
            <a:pPr marL="342900" indent="-342900" algn="just">
              <a:buFont typeface="Wingdings" pitchFamily="2" charset="2"/>
              <a:buChar char="ü"/>
            </a:pPr>
            <a:r>
              <a:rPr lang="mk-MK" altLang="en-US" sz="2600" b="1" dirty="0">
                <a:ea typeface="Verdana" panose="020B0604030504040204" pitchFamily="34" charset="0"/>
                <a:cs typeface="Arial" panose="020B0604020202020204" pitchFamily="34" charset="0"/>
              </a:rPr>
              <a:t>Обичајно право</a:t>
            </a:r>
            <a:endParaRPr lang="en-GB" altLang="en-US" sz="26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altLang="en-US" sz="2600" dirty="0">
                <a:ea typeface="Verdana" panose="020B0604030504040204" pitchFamily="34" charset="0"/>
                <a:cs typeface="Arial" panose="020B0604020202020204" pitchFamily="34" charset="0"/>
              </a:rPr>
              <a:t>Наследено од англиската монархија</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altLang="en-US" sz="2600" dirty="0">
                <a:ea typeface="Verdana" panose="020B0604030504040204" pitchFamily="34" charset="0"/>
                <a:cs typeface="Arial" panose="020B0604020202020204" pitchFamily="34" charset="0"/>
              </a:rPr>
              <a:t>Судската пракса е од примарно значење</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altLang="en-US" sz="2600" dirty="0">
                <a:ea typeface="Verdana" panose="020B0604030504040204" pitchFamily="34" charset="0"/>
                <a:cs typeface="Arial" panose="020B0604020202020204" pitchFamily="34" charset="0"/>
              </a:rPr>
              <a:t>Систем на </a:t>
            </a:r>
            <a:r>
              <a:rPr lang="mk-MK" altLang="en-US" sz="2600" dirty="0" err="1">
                <a:ea typeface="Verdana" panose="020B0604030504040204" pitchFamily="34" charset="0"/>
                <a:cs typeface="Arial" panose="020B0604020202020204" pitchFamily="34" charset="0"/>
              </a:rPr>
              <a:t>страначка</a:t>
            </a:r>
            <a:r>
              <a:rPr lang="mk-MK" altLang="en-US" sz="2600" dirty="0">
                <a:ea typeface="Verdana" panose="020B0604030504040204" pitchFamily="34" charset="0"/>
                <a:cs typeface="Arial" panose="020B0604020202020204" pitchFamily="34" charset="0"/>
              </a:rPr>
              <a:t> постапка </a:t>
            </a:r>
            <a:r>
              <a:rPr lang="en-US" altLang="en-US" sz="2600" dirty="0">
                <a:ea typeface="Verdana" panose="020B0604030504040204" pitchFamily="34" charset="0"/>
                <a:cs typeface="Arial" panose="020B0604020202020204" pitchFamily="34" charset="0"/>
              </a:rPr>
              <a:t>(</a:t>
            </a:r>
            <a:r>
              <a:rPr lang="mk-MK" altLang="en-US" sz="2600" dirty="0">
                <a:ea typeface="Verdana" panose="020B0604030504040204" pitchFamily="34" charset="0"/>
                <a:cs typeface="Arial" panose="020B0604020202020204" pitchFamily="34" charset="0"/>
              </a:rPr>
              <a:t>а</a:t>
            </a:r>
            <a:r>
              <a:rPr lang="en-GB" altLang="en-US" sz="2600" dirty="0" err="1">
                <a:ea typeface="Verdana" panose="020B0604030504040204" pitchFamily="34" charset="0"/>
                <a:cs typeface="Arial" panose="020B0604020202020204" pitchFamily="34" charset="0"/>
              </a:rPr>
              <a:t>dversarial</a:t>
            </a:r>
            <a:r>
              <a:rPr lang="en-GB" altLang="en-US" sz="2600" dirty="0">
                <a:ea typeface="Verdana" panose="020B0604030504040204" pitchFamily="34" charset="0"/>
                <a:cs typeface="Arial" panose="020B0604020202020204" pitchFamily="34" charset="0"/>
              </a:rPr>
              <a:t> </a:t>
            </a:r>
            <a:r>
              <a:rPr lang="en-US" altLang="en-US" sz="2600" dirty="0">
                <a:ea typeface="Verdana" panose="020B0604030504040204" pitchFamily="34" charset="0"/>
                <a:cs typeface="Arial" panose="020B0604020202020204" pitchFamily="34" charset="0"/>
              </a:rPr>
              <a:t>system)</a:t>
            </a:r>
            <a:r>
              <a:rPr lang="en-GB" altLang="en-US" sz="2600" dirty="0">
                <a:ea typeface="Verdana" panose="020B0604030504040204" pitchFamily="34" charset="0"/>
                <a:cs typeface="Arial" panose="020B0604020202020204" pitchFamily="34" charset="0"/>
              </a:rPr>
              <a:t> (</a:t>
            </a:r>
            <a:r>
              <a:rPr lang="mk-MK" altLang="en-US" sz="2600" dirty="0">
                <a:ea typeface="Verdana" panose="020B0604030504040204" pitchFamily="34" charset="0"/>
                <a:cs typeface="Arial" panose="020B0604020202020204" pitchFamily="34" charset="0"/>
              </a:rPr>
              <a:t>адвокатите </a:t>
            </a:r>
            <a:r>
              <a:rPr lang="en-US" altLang="en-US" sz="2600" dirty="0">
                <a:ea typeface="Verdana" panose="020B0604030504040204" pitchFamily="34" charset="0"/>
                <a:cs typeface="Arial" panose="020B0604020202020204" pitchFamily="34" charset="0"/>
              </a:rPr>
              <a:t>[</a:t>
            </a:r>
            <a:r>
              <a:rPr lang="mk-MK" altLang="en-US" sz="2600" dirty="0">
                <a:ea typeface="Verdana" panose="020B0604030504040204" pitchFamily="34" charset="0"/>
                <a:cs typeface="Arial" panose="020B0604020202020204" pitchFamily="34" charset="0"/>
              </a:rPr>
              <a:t>како спротивставени страни</a:t>
            </a:r>
            <a:r>
              <a:rPr lang="en-US" altLang="en-US" sz="2600" dirty="0">
                <a:ea typeface="Verdana" panose="020B0604030504040204" pitchFamily="34" charset="0"/>
                <a:cs typeface="Arial" panose="020B0604020202020204" pitchFamily="34" charset="0"/>
              </a:rPr>
              <a:t>]</a:t>
            </a:r>
            <a:r>
              <a:rPr lang="mk-MK" altLang="en-US" sz="2600" dirty="0">
                <a:ea typeface="Verdana" panose="020B0604030504040204" pitchFamily="34" charset="0"/>
                <a:cs typeface="Arial" panose="020B0604020202020204" pitchFamily="34" charset="0"/>
              </a:rPr>
              <a:t> покренуваат обвиненија, испитуваат сведоци и презентираат пред судот, а судијата применува правни лекови</a:t>
            </a:r>
            <a:r>
              <a:rPr lang="en-GB" altLang="en-US" sz="2600" dirty="0">
                <a:ea typeface="Verdana" panose="020B0604030504040204" pitchFamily="34" charset="0"/>
                <a:cs typeface="Arial" panose="020B0604020202020204" pitchFamily="34" charset="0"/>
              </a:rPr>
              <a:t>)</a:t>
            </a:r>
          </a:p>
          <a:p>
            <a:pPr marL="800100" lvl="1" indent="-342900" algn="just">
              <a:buFont typeface="Wingdings" pitchFamily="2" charset="2"/>
              <a:buChar char="ü"/>
            </a:pPr>
            <a:r>
              <a:rPr lang="mk-MK" altLang="en-US" sz="2600" dirty="0">
                <a:ea typeface="Verdana" panose="020B0604030504040204" pitchFamily="34" charset="0"/>
                <a:cs typeface="Arial" panose="020B0604020202020204" pitchFamily="34" charset="0"/>
              </a:rPr>
              <a:t>Примери</a:t>
            </a:r>
            <a:r>
              <a:rPr lang="en-GB" altLang="en-US" sz="2600" dirty="0">
                <a:ea typeface="Verdana" panose="020B0604030504040204" pitchFamily="34" charset="0"/>
                <a:cs typeface="Arial" panose="020B0604020202020204" pitchFamily="34" charset="0"/>
              </a:rPr>
              <a:t>:</a:t>
            </a:r>
          </a:p>
          <a:p>
            <a:pPr marL="1257300" lvl="2" indent="-342900" algn="just">
              <a:buFont typeface="Wingdings" pitchFamily="2" charset="2"/>
              <a:buChar char="ü"/>
            </a:pPr>
            <a:r>
              <a:rPr lang="mk-MK" altLang="en-US" sz="2600" dirty="0">
                <a:ea typeface="Verdana" panose="020B0604030504040204" pitchFamily="34" charset="0"/>
                <a:cs typeface="Arial" panose="020B0604020202020204" pitchFamily="34" charset="0"/>
              </a:rPr>
              <a:t>Обединето Кралство</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mk-MK" altLang="en-US" sz="2600" dirty="0">
                <a:ea typeface="Verdana" panose="020B0604030504040204" pitchFamily="34" charset="0"/>
                <a:cs typeface="Arial" panose="020B0604020202020204" pitchFamily="34" charset="0"/>
              </a:rPr>
              <a:t>САД</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mk-MK" altLang="en-US" sz="2600" dirty="0">
                <a:ea typeface="Verdana" panose="020B0604030504040204" pitchFamily="34" charset="0"/>
                <a:cs typeface="Arial" panose="020B0604020202020204" pitchFamily="34" charset="0"/>
              </a:rPr>
              <a:t>Канада</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mk-MK" altLang="en-US" sz="2600" dirty="0">
                <a:ea typeface="Verdana" panose="020B0604030504040204" pitchFamily="34" charset="0"/>
                <a:cs typeface="Arial" panose="020B0604020202020204" pitchFamily="34" charset="0"/>
              </a:rPr>
              <a:t>Австралија</a:t>
            </a:r>
            <a:r>
              <a:rPr lang="en-GB" altLang="en-US" sz="2600" dirty="0">
                <a:ea typeface="Verdana" panose="020B0604030504040204" pitchFamily="34" charset="0"/>
                <a:cs typeface="Arial" panose="020B0604020202020204" pitchFamily="34" charset="0"/>
              </a:rPr>
              <a:t> </a:t>
            </a:r>
          </a:p>
        </p:txBody>
      </p:sp>
      <p:pic>
        <p:nvPicPr>
          <p:cNvPr id="2050" name="Picture 2" descr="Flag of the United Kingdom - Wikipedia">
            <a:extLst>
              <a:ext uri="{FF2B5EF4-FFF2-40B4-BE49-F238E27FC236}">
                <a16:creationId xmlns:a16="http://schemas.microsoft.com/office/drawing/2014/main" id="{0714D69E-259C-4343-9DD9-3992B178E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168" y="4583215"/>
            <a:ext cx="3383280" cy="169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53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416307" y="1094971"/>
            <a:ext cx="7796941" cy="5293757"/>
          </a:xfrm>
          <a:prstGeom prst="rect">
            <a:avLst/>
          </a:prstGeom>
        </p:spPr>
        <p:txBody>
          <a:bodyPr wrap="square">
            <a:spAutoFit/>
          </a:bodyPr>
          <a:lstStyle/>
          <a:p>
            <a:pPr marL="342900" indent="-342900" algn="just">
              <a:buFont typeface="Wingdings" pitchFamily="2" charset="2"/>
              <a:buChar char="ü"/>
            </a:pPr>
            <a:r>
              <a:rPr lang="mk-MK" altLang="en-US" sz="2600" b="1" dirty="0">
                <a:ea typeface="Verdana" panose="020B0604030504040204" pitchFamily="34" charset="0"/>
                <a:cs typeface="Arial" panose="020B0604020202020204" pitchFamily="34" charset="0"/>
              </a:rPr>
              <a:t>Граѓанско право</a:t>
            </a:r>
            <a:endParaRPr lang="en-GB" altLang="en-US" sz="26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altLang="en-US" sz="2600" dirty="0">
                <a:ea typeface="Verdana" panose="020B0604030504040204" pitchFamily="34" charset="0"/>
                <a:cs typeface="Arial" panose="020B0604020202020204" pitchFamily="34" charset="0"/>
              </a:rPr>
              <a:t>Наследен од Римската империја</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altLang="en-US" sz="2600" dirty="0">
                <a:ea typeface="Verdana" panose="020B0604030504040204" pitchFamily="34" charset="0"/>
                <a:cs typeface="Arial" panose="020B0604020202020204" pitchFamily="34" charset="0"/>
              </a:rPr>
              <a:t>Кодифицираниот статут е од примарна важност</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altLang="en-US" sz="2600" dirty="0">
                <a:ea typeface="Verdana" panose="020B0604030504040204" pitchFamily="34" charset="0"/>
                <a:cs typeface="Arial" panose="020B0604020202020204" pitchFamily="34" charset="0"/>
              </a:rPr>
              <a:t>Испитувачки систем (</a:t>
            </a:r>
            <a:r>
              <a:rPr lang="en-US" altLang="en-US" sz="2600" dirty="0">
                <a:ea typeface="Verdana" panose="020B0604030504040204" pitchFamily="34" charset="0"/>
                <a:cs typeface="Arial" panose="020B0604020202020204" pitchFamily="34" charset="0"/>
              </a:rPr>
              <a:t>inquisitorial system</a:t>
            </a:r>
            <a:r>
              <a:rPr lang="mk-MK" altLang="en-US" sz="2600" dirty="0">
                <a:ea typeface="Verdana" panose="020B0604030504040204" pitchFamily="34" charset="0"/>
                <a:cs typeface="Arial" panose="020B0604020202020204" pitchFamily="34" charset="0"/>
              </a:rPr>
              <a:t>) (судиите покренуваат обвиненија, утврдуваат факти преку изјави на судии и применуваат правни лекови)</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altLang="en-US" sz="2600" dirty="0">
                <a:ea typeface="Verdana" panose="020B0604030504040204" pitchFamily="34" charset="0"/>
                <a:cs typeface="Arial" panose="020B0604020202020204" pitchFamily="34" charset="0"/>
              </a:rPr>
              <a:t>Примери</a:t>
            </a:r>
            <a:r>
              <a:rPr lang="en-GB" altLang="en-US" sz="2600" dirty="0">
                <a:ea typeface="Verdana" panose="020B0604030504040204" pitchFamily="34" charset="0"/>
                <a:cs typeface="Arial" panose="020B0604020202020204" pitchFamily="34" charset="0"/>
              </a:rPr>
              <a:t>:</a:t>
            </a:r>
          </a:p>
          <a:p>
            <a:pPr marL="1257300" lvl="2" indent="-342900" algn="just">
              <a:buFont typeface="Wingdings" pitchFamily="2" charset="2"/>
              <a:buChar char="ü"/>
            </a:pPr>
            <a:r>
              <a:rPr lang="mk-MK" altLang="en-US" sz="2600" dirty="0">
                <a:ea typeface="Verdana" panose="020B0604030504040204" pitchFamily="34" charset="0"/>
                <a:cs typeface="Arial" panose="020B0604020202020204" pitchFamily="34" charset="0"/>
              </a:rPr>
              <a:t>Франција</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mk-MK" altLang="en-US" sz="2600" dirty="0">
                <a:ea typeface="Verdana" panose="020B0604030504040204" pitchFamily="34" charset="0"/>
                <a:cs typeface="Arial" panose="020B0604020202020204" pitchFamily="34" charset="0"/>
              </a:rPr>
              <a:t>Германија</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mk-MK" altLang="en-US" sz="2600" dirty="0">
                <a:ea typeface="Verdana" panose="020B0604030504040204" pitchFamily="34" charset="0"/>
                <a:cs typeface="Arial" panose="020B0604020202020204" pitchFamily="34" charset="0"/>
              </a:rPr>
              <a:t>Кина</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mk-MK" altLang="en-US" sz="2600" dirty="0">
                <a:ea typeface="Verdana" panose="020B0604030504040204" pitchFamily="34" charset="0"/>
                <a:cs typeface="Arial" panose="020B0604020202020204" pitchFamily="34" charset="0"/>
              </a:rPr>
              <a:t>Јапонија</a:t>
            </a:r>
            <a:r>
              <a:rPr lang="en-GB" altLang="en-US" sz="2600" dirty="0">
                <a:ea typeface="Verdana" panose="020B0604030504040204" pitchFamily="34" charset="0"/>
                <a:cs typeface="Arial" panose="020B0604020202020204" pitchFamily="34" charset="0"/>
              </a:rPr>
              <a:t> </a:t>
            </a:r>
          </a:p>
        </p:txBody>
      </p:sp>
      <p:pic>
        <p:nvPicPr>
          <p:cNvPr id="5" name="Picture 2" descr="Flag of France - Wikipedia">
            <a:extLst>
              <a:ext uri="{FF2B5EF4-FFF2-40B4-BE49-F238E27FC236}">
                <a16:creationId xmlns:a16="http://schemas.microsoft.com/office/drawing/2014/main" id="{C35A5FDE-9DED-4960-97E4-FFDC61F51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395" y="4220529"/>
            <a:ext cx="3383280" cy="174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77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989546"/>
            <a:ext cx="8322373" cy="4708981"/>
          </a:xfrm>
          <a:prstGeom prst="rect">
            <a:avLst/>
          </a:prstGeom>
        </p:spPr>
        <p:txBody>
          <a:bodyPr wrap="square">
            <a:spAutoFit/>
          </a:bodyPr>
          <a:lstStyle/>
          <a:p>
            <a:pPr marL="342900" indent="-342900" algn="just">
              <a:buFont typeface="Wingdings" pitchFamily="2" charset="2"/>
              <a:buChar char="ü"/>
            </a:pPr>
            <a:r>
              <a:rPr lang="mk-MK" altLang="en-US" sz="2500" b="1" dirty="0">
                <a:ea typeface="Verdana" panose="020B0604030504040204" pitchFamily="34" charset="0"/>
                <a:cs typeface="Arial" panose="020B0604020202020204" pitchFamily="34" charset="0"/>
              </a:rPr>
              <a:t>Исламско право</a:t>
            </a:r>
            <a:endParaRPr lang="en-GB" altLang="en-US" sz="25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altLang="en-US" sz="2500" dirty="0">
                <a:ea typeface="Verdana" panose="020B0604030504040204" pitchFamily="34" charset="0"/>
                <a:cs typeface="Arial" panose="020B0604020202020204" pitchFamily="34" charset="0"/>
              </a:rPr>
              <a:t>Наследено од Исламската империја 7 век</a:t>
            </a:r>
            <a:endParaRPr lang="en-GB" altLang="en-US" sz="25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altLang="en-US" sz="2500" dirty="0">
                <a:ea typeface="Verdana" panose="020B0604030504040204" pitchFamily="34" charset="0"/>
                <a:cs typeface="Arial" panose="020B0604020202020204" pitchFamily="34" charset="0"/>
              </a:rPr>
              <a:t>Куранот, </a:t>
            </a:r>
            <a:r>
              <a:rPr lang="mk-MK" altLang="en-US" sz="2500" dirty="0" err="1">
                <a:ea typeface="Verdana" panose="020B0604030504040204" pitchFamily="34" charset="0"/>
                <a:cs typeface="Arial" panose="020B0604020202020204" pitchFamily="34" charset="0"/>
              </a:rPr>
              <a:t>Суната</a:t>
            </a:r>
            <a:r>
              <a:rPr lang="mk-MK" altLang="en-US" sz="2500" dirty="0">
                <a:ea typeface="Verdana" panose="020B0604030504040204" pitchFamily="34" charset="0"/>
                <a:cs typeface="Arial" panose="020B0604020202020204" pitchFamily="34" charset="0"/>
              </a:rPr>
              <a:t>, судскиот консензус и аналогното расудување се од примарна важност</a:t>
            </a:r>
            <a:endParaRPr lang="en-GB" altLang="en-US" sz="25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altLang="en-US" sz="2500" dirty="0">
                <a:ea typeface="Verdana" panose="020B0604030504040204" pitchFamily="34" charset="0"/>
                <a:cs typeface="Arial" panose="020B0604020202020204" pitchFamily="34" charset="0"/>
              </a:rPr>
              <a:t>Исламските правни системи имаат единствени доказни барања</a:t>
            </a:r>
            <a:endParaRPr lang="en-GB" altLang="en-US" sz="25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mk-MK" altLang="en-US" sz="2500" dirty="0">
                <a:ea typeface="Verdana" panose="020B0604030504040204" pitchFamily="34" charset="0"/>
                <a:cs typeface="Arial" panose="020B0604020202020204" pitchFamily="34" charset="0"/>
              </a:rPr>
              <a:t>На пример, вредноста на сведочењето на жените во некои исламски правни системи има помала вредност од сведочењето на мажите</a:t>
            </a:r>
            <a:endParaRPr lang="en-GB" altLang="en-US" sz="25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altLang="en-US" sz="2500" dirty="0">
                <a:ea typeface="Verdana" panose="020B0604030504040204" pitchFamily="34" charset="0"/>
                <a:cs typeface="Arial" panose="020B0604020202020204" pitchFamily="34" charset="0"/>
              </a:rPr>
              <a:t>Примери</a:t>
            </a:r>
            <a:r>
              <a:rPr lang="en-GB" altLang="en-US" sz="2500" dirty="0">
                <a:ea typeface="Verdana" panose="020B0604030504040204" pitchFamily="34" charset="0"/>
                <a:cs typeface="Arial" panose="020B0604020202020204" pitchFamily="34" charset="0"/>
              </a:rPr>
              <a:t>:</a:t>
            </a:r>
          </a:p>
          <a:p>
            <a:pPr marL="1257300" lvl="2" indent="-342900" algn="just">
              <a:buFont typeface="Wingdings" pitchFamily="2" charset="2"/>
              <a:buChar char="ü"/>
            </a:pPr>
            <a:r>
              <a:rPr lang="mk-MK" altLang="en-US" sz="2500" dirty="0">
                <a:ea typeface="Verdana" panose="020B0604030504040204" pitchFamily="34" charset="0"/>
                <a:cs typeface="Arial" panose="020B0604020202020204" pitchFamily="34" charset="0"/>
              </a:rPr>
              <a:t>Саудиска Арабија</a:t>
            </a:r>
            <a:endParaRPr lang="en-GB" altLang="en-US" sz="2500" dirty="0">
              <a:ea typeface="Verdana" panose="020B060403050404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43793A69-E92C-4EC4-9C79-3DDAD2070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394" y="4731193"/>
            <a:ext cx="3383281" cy="174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26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6083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3" y="933454"/>
            <a:ext cx="7472508" cy="5262979"/>
          </a:xfrm>
          <a:prstGeom prst="rect">
            <a:avLst/>
          </a:prstGeom>
        </p:spPr>
        <p:txBody>
          <a:bodyPr wrap="square">
            <a:spAutoFit/>
          </a:bodyPr>
          <a:lstStyle/>
          <a:p>
            <a:pPr marL="342900" indent="-342900">
              <a:buFont typeface="Wingdings" pitchFamily="2" charset="2"/>
              <a:buChar char="ü"/>
            </a:pPr>
            <a:r>
              <a:rPr lang="mk-MK" altLang="en-US" sz="2400" b="1" dirty="0">
                <a:ea typeface="Verdana" panose="020B0604030504040204" pitchFamily="34" charset="0"/>
                <a:cs typeface="Arial" panose="020B0604020202020204" pitchFamily="34" charset="0"/>
              </a:rPr>
              <a:t>Хибридно право</a:t>
            </a:r>
            <a:endParaRPr lang="en-GB" altLang="en-US" sz="2400" b="1" dirty="0">
              <a:ea typeface="Verdana" panose="020B0604030504040204" pitchFamily="34" charset="0"/>
              <a:cs typeface="Arial" panose="020B0604020202020204" pitchFamily="34" charset="0"/>
            </a:endParaRPr>
          </a:p>
          <a:p>
            <a:pPr marL="800100" lvl="1" indent="-342900">
              <a:buFont typeface="Wingdings" pitchFamily="2" charset="2"/>
              <a:buChar char="ü"/>
            </a:pPr>
            <a:r>
              <a:rPr lang="mk-MK" altLang="en-US" sz="2400" dirty="0">
                <a:ea typeface="Verdana" panose="020B0604030504040204" pitchFamily="34" charset="0"/>
                <a:cs typeface="Arial" panose="020B0604020202020204" pitchFamily="34" charset="0"/>
              </a:rPr>
              <a:t>Обичајно право + Граѓанско право + Исламско право</a:t>
            </a:r>
            <a:endParaRPr lang="en-GB" altLang="en-US" sz="2400" dirty="0">
              <a:ea typeface="Verdana" panose="020B0604030504040204" pitchFamily="34" charset="0"/>
              <a:cs typeface="Arial" panose="020B0604020202020204" pitchFamily="34" charset="0"/>
            </a:endParaRPr>
          </a:p>
          <a:p>
            <a:pPr marL="800100" lvl="1" indent="-342900">
              <a:buFont typeface="Wingdings" pitchFamily="2" charset="2"/>
              <a:buChar char="ü"/>
            </a:pPr>
            <a:r>
              <a:rPr lang="mk-MK" altLang="en-US" sz="2400" dirty="0">
                <a:ea typeface="Verdana" panose="020B0604030504040204" pitchFamily="34" charset="0"/>
                <a:cs typeface="Arial" panose="020B0604020202020204" pitchFamily="34" charset="0"/>
              </a:rPr>
              <a:t>Обичајно право + Граѓанско право</a:t>
            </a:r>
            <a:endParaRPr lang="en-GB" altLang="en-US" sz="2400" dirty="0">
              <a:ea typeface="Verdana" panose="020B0604030504040204" pitchFamily="34" charset="0"/>
              <a:cs typeface="Arial" panose="020B0604020202020204" pitchFamily="34" charset="0"/>
            </a:endParaRPr>
          </a:p>
          <a:p>
            <a:pPr marL="800100" lvl="1" indent="-342900">
              <a:buFont typeface="Wingdings" pitchFamily="2" charset="2"/>
              <a:buChar char="ü"/>
            </a:pPr>
            <a:r>
              <a:rPr lang="mk-MK" altLang="en-US" sz="2400" dirty="0">
                <a:ea typeface="Verdana" panose="020B0604030504040204" pitchFamily="34" charset="0"/>
                <a:cs typeface="Arial" panose="020B0604020202020204" pitchFamily="34" charset="0"/>
              </a:rPr>
              <a:t>Обичајно право + Исламско право</a:t>
            </a:r>
            <a:endParaRPr lang="en-GB" altLang="en-US" sz="2400" dirty="0">
              <a:ea typeface="Verdana" panose="020B0604030504040204" pitchFamily="34" charset="0"/>
              <a:cs typeface="Arial" panose="020B0604020202020204" pitchFamily="34" charset="0"/>
            </a:endParaRPr>
          </a:p>
          <a:p>
            <a:pPr marL="800100" lvl="1" indent="-342900">
              <a:buFont typeface="Wingdings" pitchFamily="2" charset="2"/>
              <a:buChar char="ü"/>
            </a:pPr>
            <a:r>
              <a:rPr lang="mk-MK" altLang="en-US" sz="2400" dirty="0">
                <a:ea typeface="Verdana" panose="020B0604030504040204" pitchFamily="34" charset="0"/>
                <a:cs typeface="Arial" panose="020B0604020202020204" pitchFamily="34" charset="0"/>
              </a:rPr>
              <a:t>Граѓанско право + Исламско право</a:t>
            </a:r>
            <a:endParaRPr lang="en-GB" altLang="en-US" sz="2400" dirty="0">
              <a:ea typeface="Verdana" panose="020B0604030504040204" pitchFamily="34" charset="0"/>
              <a:cs typeface="Arial" panose="020B0604020202020204" pitchFamily="34" charset="0"/>
            </a:endParaRPr>
          </a:p>
          <a:p>
            <a:pPr marL="342900" indent="-342900">
              <a:buFont typeface="Wingdings" pitchFamily="2" charset="2"/>
              <a:buChar char="ü"/>
            </a:pPr>
            <a:r>
              <a:rPr lang="mk-MK" altLang="en-US" sz="2400" dirty="0">
                <a:ea typeface="Verdana" panose="020B0604030504040204" pitchFamily="34" charset="0"/>
                <a:cs typeface="Arial" panose="020B0604020202020204" pitchFamily="34" charset="0"/>
              </a:rPr>
              <a:t>Повеќето земји имаат хибридни правни системи</a:t>
            </a:r>
            <a:endParaRPr lang="en-GB" altLang="en-US" sz="2400" dirty="0">
              <a:ea typeface="Verdana" panose="020B0604030504040204" pitchFamily="34" charset="0"/>
              <a:cs typeface="Arial" panose="020B0604020202020204" pitchFamily="34" charset="0"/>
            </a:endParaRPr>
          </a:p>
          <a:p>
            <a:pPr marL="342900" indent="-342900">
              <a:buFont typeface="Wingdings" pitchFamily="2" charset="2"/>
              <a:buChar char="ü"/>
            </a:pPr>
            <a:r>
              <a:rPr lang="mk-MK" altLang="en-US" sz="2400" dirty="0">
                <a:ea typeface="Verdana" panose="020B0604030504040204" pitchFamily="34" charset="0"/>
                <a:cs typeface="Arial" panose="020B0604020202020204" pitchFamily="34" charset="0"/>
              </a:rPr>
              <a:t>Пример на хибридно право</a:t>
            </a:r>
            <a:r>
              <a:rPr lang="en-GB" altLang="en-US" sz="2400" dirty="0">
                <a:ea typeface="Verdana" panose="020B0604030504040204" pitchFamily="34" charset="0"/>
                <a:cs typeface="Arial" panose="020B0604020202020204" pitchFamily="34" charset="0"/>
              </a:rPr>
              <a:t>: </a:t>
            </a:r>
            <a:r>
              <a:rPr lang="mk-MK" altLang="en-US" sz="2400" dirty="0">
                <a:ea typeface="Verdana" panose="020B0604030504040204" pitchFamily="34" charset="0"/>
                <a:cs typeface="Arial" panose="020B0604020202020204" pitchFamily="34" charset="0"/>
              </a:rPr>
              <a:t>Маврициус</a:t>
            </a:r>
            <a:r>
              <a:rPr lang="en-GB" altLang="en-US" sz="2400" dirty="0">
                <a:ea typeface="Verdana" panose="020B0604030504040204" pitchFamily="34" charset="0"/>
                <a:cs typeface="Arial" panose="020B0604020202020204" pitchFamily="34" charset="0"/>
              </a:rPr>
              <a:t> </a:t>
            </a:r>
          </a:p>
          <a:p>
            <a:pPr marL="800100" lvl="1" indent="-342900">
              <a:buFont typeface="Wingdings" pitchFamily="2" charset="2"/>
              <a:buChar char="ü"/>
            </a:pPr>
            <a:r>
              <a:rPr lang="mk-MK" altLang="en-US" sz="2400" dirty="0">
                <a:ea typeface="Verdana" panose="020B0604030504040204" pitchFamily="34" charset="0"/>
                <a:cs typeface="Arial" panose="020B0604020202020204" pitchFamily="34" charset="0"/>
              </a:rPr>
              <a:t>Прво, француска колонија (влијание на граѓанско право)</a:t>
            </a:r>
            <a:endParaRPr lang="en-GB" altLang="en-US" sz="2400" dirty="0">
              <a:ea typeface="Verdana" panose="020B0604030504040204" pitchFamily="34" charset="0"/>
              <a:cs typeface="Arial" panose="020B0604020202020204" pitchFamily="34" charset="0"/>
            </a:endParaRPr>
          </a:p>
          <a:p>
            <a:pPr marL="800100" lvl="1" indent="-342900">
              <a:buFont typeface="Wingdings" pitchFamily="2" charset="2"/>
              <a:buChar char="ü"/>
            </a:pPr>
            <a:r>
              <a:rPr lang="mk-MK" altLang="en-US" sz="2400" dirty="0">
                <a:ea typeface="Verdana" panose="020B0604030504040204" pitchFamily="34" charset="0"/>
                <a:cs typeface="Arial" panose="020B0604020202020204" pitchFamily="34" charset="0"/>
              </a:rPr>
              <a:t>Потоа, британска колонија (влијание на обичајно право</a:t>
            </a:r>
            <a:r>
              <a:rPr lang="en-GB" altLang="en-US" sz="2400" dirty="0">
                <a:ea typeface="Verdana" panose="020B0604030504040204" pitchFamily="34" charset="0"/>
                <a:cs typeface="Arial" panose="020B0604020202020204" pitchFamily="34" charset="0"/>
              </a:rPr>
              <a:t>)</a:t>
            </a:r>
          </a:p>
          <a:p>
            <a:pPr marL="800100" lvl="1" indent="-342900">
              <a:buFont typeface="Wingdings" pitchFamily="2" charset="2"/>
              <a:buChar char="ü"/>
            </a:pPr>
            <a:r>
              <a:rPr lang="en-GB" altLang="en-US" sz="2400" dirty="0">
                <a:ea typeface="Verdana" panose="020B0604030504040204" pitchFamily="34" charset="0"/>
                <a:cs typeface="Arial" panose="020B0604020202020204" pitchFamily="34" charset="0"/>
              </a:rPr>
              <a:t>~18% </a:t>
            </a:r>
            <a:r>
              <a:rPr lang="mk-MK" altLang="en-US" sz="2400" dirty="0">
                <a:ea typeface="Verdana" panose="020B0604030504040204" pitchFamily="34" charset="0"/>
                <a:cs typeface="Arial" panose="020B0604020202020204" pitchFamily="34" charset="0"/>
              </a:rPr>
              <a:t>муслиманско население (влијание на исламскиот закон врз личното право</a:t>
            </a:r>
            <a:r>
              <a:rPr lang="en-GB" altLang="en-US" sz="2400" dirty="0">
                <a:ea typeface="Verdana" panose="020B060403050404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57C76680-B6D9-4C7D-A694-FB2350962E53}"/>
              </a:ext>
            </a:extLst>
          </p:cNvPr>
          <p:cNvPicPr>
            <a:picLocks noChangeAspect="1"/>
          </p:cNvPicPr>
          <p:nvPr/>
        </p:nvPicPr>
        <p:blipFill>
          <a:blip r:embed="rId4"/>
          <a:stretch>
            <a:fillRect/>
          </a:stretch>
        </p:blipFill>
        <p:spPr>
          <a:xfrm>
            <a:off x="7561031" y="3579085"/>
            <a:ext cx="1497565" cy="998377"/>
          </a:xfrm>
          <a:prstGeom prst="rect">
            <a:avLst/>
          </a:prstGeom>
        </p:spPr>
      </p:pic>
    </p:spTree>
    <p:extLst>
      <p:ext uri="{BB962C8B-B14F-4D97-AF65-F5344CB8AC3E}">
        <p14:creationId xmlns:p14="http://schemas.microsoft.com/office/powerpoint/2010/main" val="418583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477328"/>
          </a:xfrm>
          <a:prstGeom prst="rect">
            <a:avLst/>
          </a:prstGeom>
        </p:spPr>
        <p:txBody>
          <a:bodyPr wrap="square">
            <a:spAutoFit/>
          </a:bodyPr>
          <a:lstStyle/>
          <a:p>
            <a:pPr algn="ctr"/>
            <a:r>
              <a:rPr lang="mk-MK" altLang="en-US" sz="2600" b="1" dirty="0">
                <a:ea typeface="Verdana" panose="020B0604030504040204" pitchFamily="34" charset="0"/>
                <a:cs typeface="Arial" panose="020B0604020202020204" pitchFamily="34" charset="0"/>
              </a:rPr>
              <a:t>Улогите и фунцкиите се разликуваат во правните системи</a:t>
            </a:r>
            <a:endParaRPr lang="en-GB" altLang="en-US" sz="2600" b="1" dirty="0">
              <a:ea typeface="Verdana" panose="020B0604030504040204" pitchFamily="34" charset="0"/>
              <a:cs typeface="Arial" panose="020B0604020202020204" pitchFamily="34" charset="0"/>
            </a:endParaRPr>
          </a:p>
          <a:p>
            <a:pPr algn="ctr"/>
            <a:endParaRPr lang="en-GB" altLang="en-US" sz="1200" b="1" dirty="0">
              <a:ea typeface="Verdana" panose="020B0604030504040204" pitchFamily="34" charset="0"/>
              <a:cs typeface="Arial" panose="020B0604020202020204" pitchFamily="34" charset="0"/>
            </a:endParaRPr>
          </a:p>
          <a:p>
            <a:pPr algn="ctr"/>
            <a:r>
              <a:rPr lang="mk-MK" altLang="en-US" sz="2600" b="1" dirty="0">
                <a:solidFill>
                  <a:srgbClr val="FF0000"/>
                </a:solidFill>
                <a:ea typeface="Verdana" panose="020B0604030504040204" pitchFamily="34" charset="0"/>
                <a:cs typeface="Arial" panose="020B0604020202020204" pitchFamily="34" charset="0"/>
              </a:rPr>
              <a:t>Полицијата</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240390" y="2759829"/>
            <a:ext cx="4107954" cy="3139321"/>
          </a:xfrm>
          <a:prstGeom prst="rect">
            <a:avLst/>
          </a:prstGeom>
          <a:noFill/>
        </p:spPr>
        <p:txBody>
          <a:bodyPr wrap="square" rtlCol="0">
            <a:spAutoFit/>
          </a:bodyPr>
          <a:lstStyle/>
          <a:p>
            <a:r>
              <a:rPr lang="mk-MK" b="1" dirty="0"/>
              <a:t>Обичајно право</a:t>
            </a:r>
            <a:endParaRPr lang="en-US" b="1" dirty="0"/>
          </a:p>
          <a:p>
            <a:endParaRPr lang="en-US" b="1" dirty="0"/>
          </a:p>
          <a:p>
            <a:pPr marL="285750" indent="-285750">
              <a:buFont typeface="Wingdings" panose="05000000000000000000" pitchFamily="2" charset="2"/>
              <a:buChar char="Ø"/>
            </a:pPr>
            <a:r>
              <a:rPr lang="mk-MK" dirty="0"/>
              <a:t>Значителни независни истражни овластувања</a:t>
            </a: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mk-MK" sz="1800" dirty="0"/>
              <a:t>Одговорни за собирање и обезбедување докази</a:t>
            </a:r>
            <a:endParaRPr lang="en-US" sz="1800"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mk-MK" dirty="0"/>
              <a:t>Може да бара судско овластување за вршење на некои истражни овластувања</a:t>
            </a:r>
            <a:endParaRPr lang="en-PK"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676505" y="2759829"/>
            <a:ext cx="4107954" cy="3693319"/>
          </a:xfrm>
          <a:prstGeom prst="rect">
            <a:avLst/>
          </a:prstGeom>
          <a:noFill/>
        </p:spPr>
        <p:txBody>
          <a:bodyPr wrap="square" rtlCol="0">
            <a:spAutoFit/>
          </a:bodyPr>
          <a:lstStyle/>
          <a:p>
            <a:r>
              <a:rPr lang="mk-MK" b="1" dirty="0"/>
              <a:t>Граѓанско право</a:t>
            </a:r>
            <a:endParaRPr lang="en-US" b="1" dirty="0"/>
          </a:p>
          <a:p>
            <a:endParaRPr lang="en-US" b="1" dirty="0"/>
          </a:p>
          <a:p>
            <a:pPr marL="285750" indent="-285750">
              <a:buFont typeface="Wingdings" panose="05000000000000000000" pitchFamily="2" charset="2"/>
              <a:buChar char="Ø"/>
            </a:pPr>
            <a:r>
              <a:rPr lang="mk-MK" dirty="0"/>
              <a:t>Ограничени независни истражни овластувања</a:t>
            </a: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mk-MK" sz="1800" dirty="0"/>
              <a:t>Одговорни за информирање на обвинителите за кривично дело</a:t>
            </a:r>
            <a:endParaRPr lang="en-US" sz="1800"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mk-MK" dirty="0"/>
              <a:t>Можеби ќе треба да им помогнат на истражниот судија и обвинителот во истрагата со извршување на истражни овластувања</a:t>
            </a:r>
            <a:endParaRPr lang="en-PK" dirty="0"/>
          </a:p>
        </p:txBody>
      </p:sp>
    </p:spTree>
    <p:extLst>
      <p:ext uri="{BB962C8B-B14F-4D97-AF65-F5344CB8AC3E}">
        <p14:creationId xmlns:p14="http://schemas.microsoft.com/office/powerpoint/2010/main" val="400211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538883"/>
          </a:xfrm>
          <a:prstGeom prst="rect">
            <a:avLst/>
          </a:prstGeom>
        </p:spPr>
        <p:txBody>
          <a:bodyPr wrap="square">
            <a:spAutoFit/>
          </a:bodyPr>
          <a:lstStyle/>
          <a:p>
            <a:pPr algn="ctr"/>
            <a:r>
              <a:rPr lang="mk-MK" altLang="en-US" sz="2600" b="1" dirty="0">
                <a:ea typeface="Verdana" panose="020B0604030504040204" pitchFamily="34" charset="0"/>
                <a:cs typeface="Arial" panose="020B0604020202020204" pitchFamily="34" charset="0"/>
              </a:rPr>
              <a:t>Улогите и фунцкиите се разликуваат во правните системи</a:t>
            </a:r>
            <a:endParaRPr lang="en-GB" altLang="en-US" sz="2600" b="1" dirty="0">
              <a:ea typeface="Verdana" panose="020B0604030504040204" pitchFamily="34" charset="0"/>
              <a:cs typeface="Arial" panose="020B0604020202020204" pitchFamily="34" charset="0"/>
            </a:endParaRPr>
          </a:p>
          <a:p>
            <a:pPr algn="ctr"/>
            <a:endParaRPr lang="en-GB" altLang="en-US" sz="1600" b="1" dirty="0">
              <a:ea typeface="Verdana" panose="020B0604030504040204" pitchFamily="34" charset="0"/>
              <a:cs typeface="Arial" panose="020B0604020202020204" pitchFamily="34" charset="0"/>
            </a:endParaRPr>
          </a:p>
          <a:p>
            <a:pPr algn="ctr"/>
            <a:r>
              <a:rPr lang="mk-MK" altLang="en-US" sz="2600" b="1" dirty="0">
                <a:solidFill>
                  <a:srgbClr val="FF0000"/>
                </a:solidFill>
                <a:ea typeface="Verdana" panose="020B0604030504040204" pitchFamily="34" charset="0"/>
                <a:cs typeface="Arial" panose="020B0604020202020204" pitchFamily="34" charset="0"/>
              </a:rPr>
              <a:t>Обвинителот</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88522" y="2740779"/>
            <a:ext cx="4378975" cy="3693319"/>
          </a:xfrm>
          <a:prstGeom prst="rect">
            <a:avLst/>
          </a:prstGeom>
          <a:noFill/>
        </p:spPr>
        <p:txBody>
          <a:bodyPr wrap="square" rtlCol="0">
            <a:spAutoFit/>
          </a:bodyPr>
          <a:lstStyle/>
          <a:p>
            <a:r>
              <a:rPr lang="mk-MK" b="1" dirty="0"/>
              <a:t>Обичајно право</a:t>
            </a:r>
            <a:endParaRPr lang="en-US" b="1" dirty="0"/>
          </a:p>
          <a:p>
            <a:pPr algn="just"/>
            <a:endParaRPr lang="en-US" b="1" dirty="0"/>
          </a:p>
          <a:p>
            <a:pPr marL="285750" indent="-285750" algn="just">
              <a:buFont typeface="Wingdings" panose="05000000000000000000" pitchFamily="2" charset="2"/>
              <a:buChar char="Ø"/>
            </a:pPr>
            <a:r>
              <a:rPr lang="mk-MK" sz="1800" dirty="0"/>
              <a:t>Ограничено учество во истрагата</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sz="1800" dirty="0"/>
              <a:t>Одлучува дали постојат доволно докази за поднесување обвиненија и гонење</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sz="1800" dirty="0"/>
              <a:t>Претставува докази собрани од полицијата за време на судскиот процес </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sz="1800" dirty="0"/>
              <a:t>Спроведува испитување на сведоци</a:t>
            </a:r>
            <a:endParaRPr lang="en-PK"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676505" y="2740779"/>
            <a:ext cx="4259822" cy="3416320"/>
          </a:xfrm>
          <a:prstGeom prst="rect">
            <a:avLst/>
          </a:prstGeom>
          <a:noFill/>
        </p:spPr>
        <p:txBody>
          <a:bodyPr wrap="square" rtlCol="0">
            <a:spAutoFit/>
          </a:bodyPr>
          <a:lstStyle/>
          <a:p>
            <a:r>
              <a:rPr lang="mk-MK" b="1" dirty="0"/>
              <a:t>Граѓанско право</a:t>
            </a:r>
            <a:endParaRPr lang="en-US" b="1" dirty="0"/>
          </a:p>
          <a:p>
            <a:pPr algn="just"/>
            <a:endParaRPr lang="en-US" b="1" dirty="0"/>
          </a:p>
          <a:p>
            <a:pPr marL="285750" indent="-285750" algn="just">
              <a:buFont typeface="Wingdings" panose="05000000000000000000" pitchFamily="2" charset="2"/>
              <a:buChar char="Ø"/>
            </a:pPr>
            <a:r>
              <a:rPr lang="mk-MK" sz="1800" dirty="0"/>
              <a:t>Вклученост во истрагата за да се обезбеди дека се следат точни постапки</a:t>
            </a:r>
            <a:endParaRPr lang="en-US" sz="1800" dirty="0"/>
          </a:p>
          <a:p>
            <a:pPr marL="285750" indent="-285750" algn="just">
              <a:buFont typeface="Wingdings" panose="05000000000000000000" pitchFamily="2" charset="2"/>
              <a:buChar char="Ø"/>
            </a:pPr>
            <a:endParaRPr lang="en-US" sz="1800" dirty="0"/>
          </a:p>
          <a:p>
            <a:pPr marL="285750" indent="-285750" algn="just">
              <a:buFont typeface="Wingdings" panose="05000000000000000000" pitchFamily="2" charset="2"/>
              <a:buChar char="Ø"/>
            </a:pPr>
            <a:r>
              <a:rPr lang="mk-MK" sz="1800" dirty="0"/>
              <a:t>Одлучува дали постојат доволно докази за да се упати случајот до истражниот судија</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dirty="0"/>
              <a:t>Служи како советник на истражниот судија</a:t>
            </a:r>
            <a:endParaRPr lang="en-PK" dirty="0"/>
          </a:p>
        </p:txBody>
      </p:sp>
    </p:spTree>
    <p:extLst>
      <p:ext uri="{BB962C8B-B14F-4D97-AF65-F5344CB8AC3E}">
        <p14:creationId xmlns:p14="http://schemas.microsoft.com/office/powerpoint/2010/main" val="1170054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538883"/>
          </a:xfrm>
          <a:prstGeom prst="rect">
            <a:avLst/>
          </a:prstGeom>
        </p:spPr>
        <p:txBody>
          <a:bodyPr wrap="square">
            <a:spAutoFit/>
          </a:bodyPr>
          <a:lstStyle/>
          <a:p>
            <a:pPr algn="ctr"/>
            <a:r>
              <a:rPr lang="mk-MK" altLang="en-US" sz="2600" b="1" dirty="0">
                <a:ea typeface="Verdana" panose="020B0604030504040204" pitchFamily="34" charset="0"/>
                <a:cs typeface="Arial" panose="020B0604020202020204" pitchFamily="34" charset="0"/>
              </a:rPr>
              <a:t>Улогите и фунцкиите се разликуваат во правните системи</a:t>
            </a:r>
            <a:endParaRPr lang="en-GB" altLang="en-US" sz="2600" b="1" dirty="0">
              <a:ea typeface="Verdana" panose="020B0604030504040204" pitchFamily="34" charset="0"/>
              <a:cs typeface="Arial" panose="020B0604020202020204" pitchFamily="34" charset="0"/>
            </a:endParaRPr>
          </a:p>
          <a:p>
            <a:pPr algn="ctr"/>
            <a:endParaRPr lang="en-GB" altLang="en-US" sz="1600" b="1" dirty="0">
              <a:ea typeface="Verdana" panose="020B0604030504040204" pitchFamily="34" charset="0"/>
              <a:cs typeface="Arial" panose="020B0604020202020204" pitchFamily="34" charset="0"/>
            </a:endParaRPr>
          </a:p>
          <a:p>
            <a:pPr algn="ctr"/>
            <a:r>
              <a:rPr lang="mk-MK" altLang="en-US" sz="2600" b="1" dirty="0">
                <a:solidFill>
                  <a:srgbClr val="FF0000"/>
                </a:solidFill>
                <a:ea typeface="Verdana" panose="020B0604030504040204" pitchFamily="34" charset="0"/>
                <a:cs typeface="Arial" panose="020B0604020202020204" pitchFamily="34" charset="0"/>
              </a:rPr>
              <a:t>Судија/истражен судија </a:t>
            </a:r>
            <a:r>
              <a:rPr lang="en-GB" altLang="en-US" sz="2600" b="1" dirty="0">
                <a:solidFill>
                  <a:srgbClr val="FF0000"/>
                </a:solidFill>
                <a:ea typeface="Verdana" panose="020B0604030504040204" pitchFamily="34" charset="0"/>
                <a:cs typeface="Arial" panose="020B0604020202020204" pitchFamily="34" charset="0"/>
              </a:rPr>
              <a:t>(</a:t>
            </a:r>
            <a:r>
              <a:rPr lang="en-GB" altLang="en-US" sz="2600" b="1" dirty="0" err="1">
                <a:solidFill>
                  <a:srgbClr val="FF0000"/>
                </a:solidFill>
                <a:ea typeface="Verdana" panose="020B0604030504040204" pitchFamily="34" charset="0"/>
                <a:cs typeface="Arial" panose="020B0604020202020204" pitchFamily="34" charset="0"/>
              </a:rPr>
              <a:t>juge</a:t>
            </a:r>
            <a:r>
              <a:rPr lang="en-GB" altLang="en-US" sz="2600" b="1" dirty="0">
                <a:solidFill>
                  <a:srgbClr val="FF0000"/>
                </a:solidFill>
                <a:ea typeface="Verdana" panose="020B0604030504040204" pitchFamily="34" charset="0"/>
                <a:cs typeface="Arial" panose="020B0604020202020204" pitchFamily="34" charset="0"/>
              </a:rPr>
              <a:t> </a:t>
            </a:r>
            <a:r>
              <a:rPr lang="en-GB" altLang="en-US" sz="2600" b="1" dirty="0" err="1">
                <a:solidFill>
                  <a:srgbClr val="FF0000"/>
                </a:solidFill>
                <a:ea typeface="Verdana" panose="020B0604030504040204" pitchFamily="34" charset="0"/>
                <a:cs typeface="Arial" panose="020B0604020202020204" pitchFamily="34" charset="0"/>
              </a:rPr>
              <a:t>d’instruction</a:t>
            </a:r>
            <a:r>
              <a:rPr lang="en-GB" altLang="en-US" sz="2600" b="1" dirty="0">
                <a:solidFill>
                  <a:srgbClr val="FF0000"/>
                </a:solidFill>
                <a:ea typeface="Verdana" panose="020B0604030504040204" pitchFamily="34" charset="0"/>
                <a:cs typeface="Arial" panose="020B0604020202020204" pitchFamily="34" charset="0"/>
              </a:rPr>
              <a:t>)  </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359543" y="2759829"/>
            <a:ext cx="4107954" cy="3693319"/>
          </a:xfrm>
          <a:prstGeom prst="rect">
            <a:avLst/>
          </a:prstGeom>
          <a:noFill/>
        </p:spPr>
        <p:txBody>
          <a:bodyPr wrap="square" rtlCol="0">
            <a:spAutoFit/>
          </a:bodyPr>
          <a:lstStyle/>
          <a:p>
            <a:r>
              <a:rPr lang="mk-MK" b="1" dirty="0"/>
              <a:t>Обичајно право (судија)</a:t>
            </a:r>
            <a:endParaRPr lang="en-US" b="1" dirty="0"/>
          </a:p>
          <a:p>
            <a:pPr algn="just"/>
            <a:endParaRPr lang="en-US" b="1" dirty="0"/>
          </a:p>
          <a:p>
            <a:pPr marL="285750" indent="-285750" algn="just">
              <a:buFont typeface="Wingdings" panose="05000000000000000000" pitchFamily="2" charset="2"/>
              <a:buChar char="Ø"/>
            </a:pPr>
            <a:r>
              <a:rPr lang="mk-MK" dirty="0"/>
              <a:t>Постап</a:t>
            </a:r>
            <a:r>
              <a:rPr lang="mk-MK" sz="1800" dirty="0"/>
              <a:t>ува како судија</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sz="1800" dirty="0"/>
              <a:t>Улогата во истрагата е ограничена на издавање одобренија/налози за полицијата да извршува истражни мерки</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sz="1800" dirty="0"/>
              <a:t>Толкува закони и донесува одлуки врз основа на случајот презентиран од обвинителот и адвокатот на тужената страна</a:t>
            </a:r>
            <a:endParaRPr lang="en-US"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676504" y="2759829"/>
            <a:ext cx="4378973" cy="3416320"/>
          </a:xfrm>
          <a:prstGeom prst="rect">
            <a:avLst/>
          </a:prstGeom>
          <a:noFill/>
        </p:spPr>
        <p:txBody>
          <a:bodyPr wrap="square" rtlCol="0">
            <a:spAutoFit/>
          </a:bodyPr>
          <a:lstStyle/>
          <a:p>
            <a:pPr algn="ctr"/>
            <a:r>
              <a:rPr lang="mk-MK" b="1" dirty="0"/>
              <a:t>Граѓанско право </a:t>
            </a:r>
            <a:r>
              <a:rPr lang="en-US" b="1" dirty="0"/>
              <a:t>(</a:t>
            </a:r>
            <a:r>
              <a:rPr lang="mk-MK" b="1" dirty="0"/>
              <a:t>истражен судија</a:t>
            </a:r>
            <a:r>
              <a:rPr lang="en-US" b="1" dirty="0"/>
              <a:t>)</a:t>
            </a:r>
          </a:p>
          <a:p>
            <a:pPr algn="just"/>
            <a:endParaRPr lang="en-US" b="1" dirty="0"/>
          </a:p>
          <a:p>
            <a:pPr marL="285750" indent="-285750" algn="just">
              <a:buFont typeface="Wingdings" panose="05000000000000000000" pitchFamily="2" charset="2"/>
              <a:buChar char="Ø"/>
            </a:pPr>
            <a:r>
              <a:rPr lang="mk-MK" sz="1800" dirty="0"/>
              <a:t>Води кривични истраги</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dirty="0"/>
              <a:t>Испитува сведоци</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dirty="0"/>
              <a:t>Широки овластувања како што е нарачување налози или посетување на местото на злосторството</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dirty="0"/>
              <a:t>Го предава случајот на судски процес (со кој претседава судија) </a:t>
            </a:r>
            <a:endParaRPr lang="en-PK" dirty="0"/>
          </a:p>
        </p:txBody>
      </p:sp>
    </p:spTree>
    <p:extLst>
      <p:ext uri="{BB962C8B-B14F-4D97-AF65-F5344CB8AC3E}">
        <p14:creationId xmlns:p14="http://schemas.microsoft.com/office/powerpoint/2010/main" val="301621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600438"/>
          </a:xfrm>
          <a:prstGeom prst="rect">
            <a:avLst/>
          </a:prstGeom>
        </p:spPr>
        <p:txBody>
          <a:bodyPr wrap="square">
            <a:spAutoFit/>
          </a:bodyPr>
          <a:lstStyle/>
          <a:p>
            <a:pPr algn="ctr"/>
            <a:r>
              <a:rPr lang="mk-MK" altLang="en-US" sz="2600" b="1" dirty="0">
                <a:ea typeface="Verdana" panose="020B0604030504040204" pitchFamily="34" charset="0"/>
                <a:cs typeface="Arial" panose="020B0604020202020204" pitchFamily="34" charset="0"/>
              </a:rPr>
              <a:t>Улогите и фунцкиите се разликуваат во правните системи</a:t>
            </a:r>
            <a:endParaRPr lang="en-GB" altLang="en-US" sz="2600" b="1" dirty="0">
              <a:ea typeface="Verdana" panose="020B0604030504040204" pitchFamily="34" charset="0"/>
              <a:cs typeface="Arial" panose="020B0604020202020204" pitchFamily="34" charset="0"/>
            </a:endParaRPr>
          </a:p>
          <a:p>
            <a:pPr algn="ctr"/>
            <a:endParaRPr lang="mk-MK" altLang="en-US" sz="2000" b="1" dirty="0">
              <a:solidFill>
                <a:srgbClr val="FF0000"/>
              </a:solidFill>
              <a:ea typeface="Verdana" panose="020B0604030504040204" pitchFamily="34" charset="0"/>
              <a:cs typeface="Arial" panose="020B0604020202020204" pitchFamily="34" charset="0"/>
            </a:endParaRPr>
          </a:p>
          <a:p>
            <a:pPr algn="ctr"/>
            <a:r>
              <a:rPr lang="mk-MK" altLang="en-US" sz="2600" b="1" dirty="0">
                <a:solidFill>
                  <a:srgbClr val="FF0000"/>
                </a:solidFill>
                <a:ea typeface="Verdana" panose="020B0604030504040204" pitchFamily="34" charset="0"/>
                <a:cs typeface="Arial" panose="020B0604020202020204" pitchFamily="34" charset="0"/>
              </a:rPr>
              <a:t>Адвокат-бранител</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88522" y="2759829"/>
            <a:ext cx="4622736" cy="3416320"/>
          </a:xfrm>
          <a:prstGeom prst="rect">
            <a:avLst/>
          </a:prstGeom>
          <a:noFill/>
        </p:spPr>
        <p:txBody>
          <a:bodyPr wrap="square" rtlCol="0">
            <a:spAutoFit/>
          </a:bodyPr>
          <a:lstStyle/>
          <a:p>
            <a:pPr algn="ctr"/>
            <a:r>
              <a:rPr lang="mk-MK" b="1" dirty="0"/>
              <a:t>Обичајно право</a:t>
            </a:r>
            <a:endParaRPr lang="en-US" b="1" dirty="0"/>
          </a:p>
          <a:p>
            <a:pPr algn="just"/>
            <a:endParaRPr lang="en-US" b="1" dirty="0"/>
          </a:p>
          <a:p>
            <a:pPr marL="285750" indent="-285750" algn="just">
              <a:buFont typeface="Wingdings" panose="05000000000000000000" pitchFamily="2" charset="2"/>
              <a:buChar char="Ø"/>
            </a:pPr>
            <a:r>
              <a:rPr lang="mk-MK" sz="1800" dirty="0"/>
              <a:t>Го претставува осомниченото лице</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sz="1800" dirty="0"/>
              <a:t>Го презентира случајот на одбраната за време на судскиот процес</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dirty="0"/>
              <a:t>Спроведува вкрстено испрашување на сведоци презентирани од обвинителот</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dirty="0"/>
              <a:t>Може да презентира сведоци во прилог на одбраната</a:t>
            </a:r>
            <a:endParaRPr lang="en-US"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992929" y="2759829"/>
            <a:ext cx="3791530" cy="3416320"/>
          </a:xfrm>
          <a:prstGeom prst="rect">
            <a:avLst/>
          </a:prstGeom>
          <a:noFill/>
        </p:spPr>
        <p:txBody>
          <a:bodyPr wrap="square" rtlCol="0">
            <a:spAutoFit/>
          </a:bodyPr>
          <a:lstStyle/>
          <a:p>
            <a:pPr algn="ctr"/>
            <a:r>
              <a:rPr lang="mk-MK" b="1" dirty="0"/>
              <a:t>Граѓанско право</a:t>
            </a:r>
            <a:endParaRPr lang="en-US" b="1" dirty="0"/>
          </a:p>
          <a:p>
            <a:pPr algn="just"/>
            <a:endParaRPr lang="en-US" b="1" dirty="0"/>
          </a:p>
          <a:p>
            <a:pPr marL="285750" indent="-285750" algn="just">
              <a:buFont typeface="Wingdings" panose="05000000000000000000" pitchFamily="2" charset="2"/>
              <a:buChar char="Ø"/>
            </a:pPr>
            <a:r>
              <a:rPr lang="mk-MK" sz="1800" dirty="0"/>
              <a:t>Има непристрасна улога</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dirty="0"/>
              <a:t>Ограничена улога</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dirty="0"/>
              <a:t>Во некои системи, не се присутни кога се интервјуираат сведоци</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mk-MK" dirty="0"/>
              <a:t>Вообичаено е забрането да контактираат со сведоците</a:t>
            </a:r>
            <a:endParaRPr lang="en-PK" dirty="0"/>
          </a:p>
        </p:txBody>
      </p:sp>
    </p:spTree>
    <p:extLst>
      <p:ext uri="{BB962C8B-B14F-4D97-AF65-F5344CB8AC3E}">
        <p14:creationId xmlns:p14="http://schemas.microsoft.com/office/powerpoint/2010/main" val="134685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486287"/>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Предизвик во однос на брзината</a:t>
            </a:r>
            <a:endParaRPr lang="en-GB" sz="3200" dirty="0"/>
          </a:p>
        </p:txBody>
      </p:sp>
      <p:pic>
        <p:nvPicPr>
          <p:cNvPr id="6" name="Picture 5">
            <a:extLst>
              <a:ext uri="{FF2B5EF4-FFF2-40B4-BE49-F238E27FC236}">
                <a16:creationId xmlns:a16="http://schemas.microsoft.com/office/drawing/2014/main" id="{D8B6606F-A768-441C-B672-2EC79E8D6F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8597" y="4267758"/>
            <a:ext cx="1886803" cy="1886803"/>
          </a:xfrm>
          <a:prstGeom prst="rect">
            <a:avLst/>
          </a:prstGeom>
        </p:spPr>
      </p:pic>
    </p:spTree>
    <p:extLst>
      <p:ext uri="{BB962C8B-B14F-4D97-AF65-F5344CB8AC3E}">
        <p14:creationId xmlns:p14="http://schemas.microsoft.com/office/powerpoint/2010/main" val="206415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894205"/>
            <a:ext cx="8591382" cy="5847755"/>
          </a:xfrm>
          <a:prstGeom prst="rect">
            <a:avLst/>
          </a:prstGeom>
        </p:spPr>
        <p:txBody>
          <a:bodyPr wrap="square">
            <a:spAutoFit/>
          </a:bodyPr>
          <a:lstStyle/>
          <a:p>
            <a:pPr marL="342900" indent="-342900" algn="just">
              <a:buFont typeface="Wingdings" pitchFamily="2" charset="2"/>
              <a:buChar char="ü"/>
            </a:pPr>
            <a:r>
              <a:rPr lang="mk-MK" sz="2200" b="1" dirty="0">
                <a:ea typeface="Verdana" panose="020B0604030504040204" pitchFamily="34" charset="0"/>
                <a:cs typeface="Arial" panose="020B0604020202020204" pitchFamily="34" charset="0"/>
              </a:rPr>
              <a:t>Двоен криминалитет</a:t>
            </a:r>
            <a:endParaRPr lang="en-US" sz="22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sz="2200" dirty="0">
                <a:ea typeface="Verdana" panose="020B0604030504040204" pitchFamily="34" charset="0"/>
                <a:cs typeface="Arial" panose="020B0604020202020204" pitchFamily="34" charset="0"/>
              </a:rPr>
              <a:t>Многу земји бараат двоен криминалитет со цел да дадат заемна помош на други земји. Ова е исто така дозволено со Конвенцијата од Будимпешта</a:t>
            </a: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sz="2200" dirty="0">
                <a:ea typeface="Verdana" panose="020B0604030504040204" pitchFamily="34" charset="0"/>
                <a:cs typeface="Arial" panose="020B0604020202020204" pitchFamily="34" charset="0"/>
              </a:rPr>
              <a:t>Овие земји ќе соработуваат само во врска со кривични дела извршени во други судски надлежности, кои доколку се сторени во нивна судска надлежност, би претставувале кривично дело</a:t>
            </a: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sz="2200" dirty="0">
                <a:ea typeface="Verdana" panose="020B0604030504040204" pitchFamily="34" charset="0"/>
                <a:cs typeface="Arial" panose="020B0604020202020204" pitchFamily="34" charset="0"/>
              </a:rPr>
              <a:t>Може да има предизвици при толкувањето на двојниот криминалитет заради идентификуваните проблеми со јазикот и терминологијата </a:t>
            </a:r>
            <a:endParaRPr lang="en-US" sz="2200"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mk-MK" sz="2200" b="1" dirty="0"/>
              <a:t>Терминологијата на кривичните дела </a:t>
            </a:r>
            <a:r>
              <a:rPr lang="mk-MK" sz="2200" dirty="0"/>
              <a:t>варира</a:t>
            </a:r>
            <a:r>
              <a:rPr lang="en-GB" sz="2200" dirty="0"/>
              <a:t>: </a:t>
            </a:r>
          </a:p>
          <a:p>
            <a:pPr marL="800100" lvl="1" indent="-342900" algn="just">
              <a:buFont typeface="Wingdings" pitchFamily="2" charset="2"/>
              <a:buChar char="ü"/>
            </a:pPr>
            <a:r>
              <a:rPr lang="mk-MK" sz="2200" dirty="0"/>
              <a:t>Употребената терминологија за кривични дела варира во различни системи (обичајно право: заговор/</a:t>
            </a:r>
            <a:r>
              <a:rPr lang="mk-MK" sz="2200" dirty="0" err="1"/>
              <a:t>граѓанско</a:t>
            </a:r>
            <a:r>
              <a:rPr lang="mk-MK" sz="2200" dirty="0"/>
              <a:t> право: </a:t>
            </a:r>
            <a:r>
              <a:rPr lang="en-US" sz="2200" dirty="0"/>
              <a:t>association de </a:t>
            </a:r>
            <a:r>
              <a:rPr lang="en-US" sz="2200" dirty="0" err="1"/>
              <a:t>malfaiteurs</a:t>
            </a:r>
            <a:r>
              <a:rPr lang="mk-MK" sz="2200" dirty="0"/>
              <a:t>)</a:t>
            </a:r>
            <a:endParaRPr lang="en-GB" sz="2200" dirty="0"/>
          </a:p>
          <a:p>
            <a:pPr marL="800100" lvl="1" indent="-342900" algn="just">
              <a:buFont typeface="Wingdings" pitchFamily="2" charset="2"/>
              <a:buChar char="ü"/>
            </a:pPr>
            <a:r>
              <a:rPr lang="mk-MK" sz="2200" dirty="0"/>
              <a:t>Ова може да предизвика предизвици при толкувањето на двојниот криминалитет</a:t>
            </a:r>
            <a:endParaRPr lang="en-GB" sz="2200" dirty="0"/>
          </a:p>
        </p:txBody>
      </p:sp>
    </p:spTree>
    <p:extLst>
      <p:ext uri="{BB962C8B-B14F-4D97-AF65-F5344CB8AC3E}">
        <p14:creationId xmlns:p14="http://schemas.microsoft.com/office/powerpoint/2010/main" val="3400111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056101" cy="4832092"/>
          </a:xfrm>
          <a:prstGeom prst="rect">
            <a:avLst/>
          </a:prstGeom>
        </p:spPr>
        <p:txBody>
          <a:bodyPr wrap="square">
            <a:spAutoFit/>
          </a:bodyPr>
          <a:lstStyle/>
          <a:p>
            <a:pPr marL="342900" indent="-342900" algn="just">
              <a:buFont typeface="Wingdings" pitchFamily="2" charset="2"/>
              <a:buChar char="ü"/>
            </a:pPr>
            <a:r>
              <a:rPr lang="mk-MK" altLang="en-US" sz="2200" b="1" dirty="0">
                <a:ea typeface="Verdana" panose="020B0604030504040204" pitchFamily="34" charset="0"/>
                <a:cs typeface="Arial" panose="020B0604020202020204" pitchFamily="34" charset="0"/>
              </a:rPr>
              <a:t>Терминологијата на постапката </a:t>
            </a:r>
            <a:r>
              <a:rPr lang="mk-MK" altLang="en-US" sz="2200" dirty="0">
                <a:ea typeface="Verdana" panose="020B0604030504040204" pitchFamily="34" charset="0"/>
                <a:cs typeface="Arial" panose="020B0604020202020204" pitchFamily="34" charset="0"/>
              </a:rPr>
              <a:t>варира</a:t>
            </a:r>
            <a:r>
              <a:rPr lang="en-GB" altLang="en-US" sz="2200" dirty="0">
                <a:ea typeface="Verdana" panose="020B0604030504040204" pitchFamily="34" charset="0"/>
                <a:cs typeface="Arial" panose="020B0604020202020204" pitchFamily="34" charset="0"/>
              </a:rPr>
              <a:t>:</a:t>
            </a:r>
          </a:p>
          <a:p>
            <a:pPr marL="800100" lvl="1" indent="-342900" algn="just">
              <a:buFont typeface="Wingdings" pitchFamily="2" charset="2"/>
              <a:buChar char="ü"/>
            </a:pPr>
            <a:r>
              <a:rPr lang="mk-MK" altLang="en-US" sz="2200" dirty="0">
                <a:ea typeface="Verdana" panose="020B0604030504040204" pitchFamily="34" charset="0"/>
                <a:cs typeface="Arial" panose="020B0604020202020204" pitchFamily="34" charset="0"/>
              </a:rPr>
              <a:t>Поимите </a:t>
            </a:r>
            <a:r>
              <a:rPr lang="mk-MK" altLang="en-US" sz="2200" i="1" dirty="0">
                <a:ea typeface="Verdana" panose="020B0604030504040204" pitchFamily="34" charset="0"/>
                <a:cs typeface="Arial" panose="020B0604020202020204" pitchFamily="34" charset="0"/>
              </a:rPr>
              <a:t>„даден исказ“ </a:t>
            </a:r>
            <a:r>
              <a:rPr lang="mk-MK" altLang="en-US" sz="2200" dirty="0">
                <a:ea typeface="Verdana" panose="020B0604030504040204" pitchFamily="34" charset="0"/>
                <a:cs typeface="Arial" panose="020B0604020202020204" pitchFamily="34" charset="0"/>
              </a:rPr>
              <a:t>и </a:t>
            </a:r>
            <a:r>
              <a:rPr lang="mk-MK" altLang="en-US" sz="2200" i="1" dirty="0">
                <a:ea typeface="Verdana" panose="020B0604030504040204" pitchFamily="34" charset="0"/>
                <a:cs typeface="Arial" panose="020B0604020202020204" pitchFamily="34" charset="0"/>
              </a:rPr>
              <a:t>„</a:t>
            </a:r>
            <a:r>
              <a:rPr lang="mk-MK" altLang="en-US" sz="2200" i="1" dirty="0" err="1">
                <a:ea typeface="Verdana" panose="020B0604030504040204" pitchFamily="34" charset="0"/>
                <a:cs typeface="Arial" panose="020B0604020202020204" pitchFamily="34" charset="0"/>
              </a:rPr>
              <a:t>Хабеас</a:t>
            </a:r>
            <a:r>
              <a:rPr lang="mk-MK" altLang="en-US" sz="2200" i="1" dirty="0">
                <a:ea typeface="Verdana" panose="020B0604030504040204" pitchFamily="34" charset="0"/>
                <a:cs typeface="Arial" panose="020B0604020202020204" pitchFamily="34" charset="0"/>
              </a:rPr>
              <a:t> Корпус сведоштво“ </a:t>
            </a:r>
            <a:r>
              <a:rPr lang="mk-MK" altLang="en-US" sz="2200" dirty="0">
                <a:ea typeface="Verdana" panose="020B0604030504040204" pitchFamily="34" charset="0"/>
                <a:cs typeface="Arial" panose="020B0604020202020204" pitchFamily="34" charset="0"/>
              </a:rPr>
              <a:t>може да не им се познати на практичарите по граѓанско право</a:t>
            </a:r>
            <a:endParaRPr lang="en-GB" alt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altLang="en-US" sz="2200" dirty="0">
                <a:ea typeface="Verdana" panose="020B0604030504040204" pitchFamily="34" charset="0"/>
                <a:cs typeface="Arial" panose="020B0604020202020204" pitchFamily="34" charset="0"/>
              </a:rPr>
              <a:t>Поимите „</a:t>
            </a:r>
            <a:r>
              <a:rPr lang="mk-MK" altLang="en-US" sz="2200" i="1" dirty="0">
                <a:ea typeface="Verdana" panose="020B0604030504040204" pitchFamily="34" charset="0"/>
                <a:cs typeface="Arial" panose="020B0604020202020204" pitchFamily="34" charset="0"/>
              </a:rPr>
              <a:t>допис со барање</a:t>
            </a:r>
            <a:r>
              <a:rPr lang="en-GB" altLang="en-US" sz="2200" dirty="0">
                <a:ea typeface="Verdana" panose="020B0604030504040204" pitchFamily="34" charset="0"/>
                <a:cs typeface="Arial" panose="020B0604020202020204" pitchFamily="34" charset="0"/>
              </a:rPr>
              <a:t>” </a:t>
            </a:r>
            <a:r>
              <a:rPr lang="mk-MK" altLang="en-US" sz="2200" dirty="0">
                <a:ea typeface="Verdana" panose="020B0604030504040204" pitchFamily="34" charset="0"/>
                <a:cs typeface="Arial" panose="020B0604020202020204" pitchFamily="34" charset="0"/>
              </a:rPr>
              <a:t>и</a:t>
            </a:r>
            <a:r>
              <a:rPr lang="en-GB" altLang="en-US" sz="2200" dirty="0">
                <a:ea typeface="Verdana" panose="020B0604030504040204" pitchFamily="34" charset="0"/>
                <a:cs typeface="Arial" panose="020B0604020202020204" pitchFamily="34" charset="0"/>
              </a:rPr>
              <a:t> </a:t>
            </a:r>
            <a:r>
              <a:rPr lang="mk-MK" altLang="en-US" sz="2200" dirty="0">
                <a:ea typeface="Verdana" panose="020B0604030504040204" pitchFamily="34" charset="0"/>
                <a:cs typeface="Arial" panose="020B0604020202020204" pitchFamily="34" charset="0"/>
              </a:rPr>
              <a:t>„</a:t>
            </a:r>
            <a:r>
              <a:rPr lang="en-GB" sz="2200" i="1" dirty="0"/>
              <a:t>procès-verbal</a:t>
            </a:r>
            <a:r>
              <a:rPr lang="en-GB" sz="2200" dirty="0"/>
              <a:t>” </a:t>
            </a:r>
            <a:r>
              <a:rPr lang="mk-MK" sz="2200" dirty="0">
                <a:ea typeface="Verdana" panose="020B0604030504040204" pitchFamily="34" charset="0"/>
                <a:cs typeface="Arial" panose="020B0604020202020204" pitchFamily="34" charset="0"/>
              </a:rPr>
              <a:t>може да не им се познати на практичарите по обичајно право</a:t>
            </a:r>
            <a:r>
              <a:rPr lang="en-GB" sz="2200" dirty="0">
                <a:ea typeface="Verdana" panose="020B0604030504040204" pitchFamily="34" charset="0"/>
                <a:cs typeface="Arial" panose="020B0604020202020204" pitchFamily="34" charset="0"/>
              </a:rPr>
              <a:t> </a:t>
            </a:r>
          </a:p>
          <a:p>
            <a:pPr marL="342900" indent="-342900" algn="just">
              <a:buFont typeface="Wingdings" pitchFamily="2" charset="2"/>
              <a:buChar char="ü"/>
            </a:pPr>
            <a:endParaRPr lang="en-US" sz="2200" b="1"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mk-MK" sz="2200" b="1" dirty="0">
                <a:ea typeface="Verdana" panose="020B0604030504040204" pitchFamily="34" charset="0"/>
                <a:cs typeface="Arial" panose="020B0604020202020204" pitchFamily="34" charset="0"/>
              </a:rPr>
              <a:t>Одржување на доверливоста</a:t>
            </a:r>
            <a:endParaRPr lang="en-US" sz="22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sz="2200" dirty="0">
                <a:ea typeface="Verdana" panose="020B0604030504040204" pitchFamily="34" charset="0"/>
                <a:cs typeface="Arial" panose="020B0604020202020204" pitchFamily="34" charset="0"/>
              </a:rPr>
              <a:t>Многу земји со обичајно право не можат да ја одржат доверливоста, бидејќи од нив се бара да обезбедат копија од доказите за обвинетиот – што ги прави јавен запис</a:t>
            </a: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endParaRPr lang="en-GB" sz="2200" dirty="0"/>
          </a:p>
          <a:p>
            <a:pPr marL="800100" lvl="1" indent="-342900" algn="just">
              <a:buFont typeface="Wingdings" pitchFamily="2" charset="2"/>
              <a:buChar char="ü"/>
            </a:pPr>
            <a:endParaRPr lang="en-GB" sz="2200" dirty="0"/>
          </a:p>
        </p:txBody>
      </p:sp>
    </p:spTree>
    <p:extLst>
      <p:ext uri="{BB962C8B-B14F-4D97-AF65-F5344CB8AC3E}">
        <p14:creationId xmlns:p14="http://schemas.microsoft.com/office/powerpoint/2010/main" val="2674490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056101" cy="4493538"/>
          </a:xfrm>
          <a:prstGeom prst="rect">
            <a:avLst/>
          </a:prstGeom>
        </p:spPr>
        <p:txBody>
          <a:bodyPr wrap="square">
            <a:spAutoFit/>
          </a:bodyPr>
          <a:lstStyle/>
          <a:p>
            <a:pPr marL="342900" indent="-342900" algn="just">
              <a:buFont typeface="Wingdings" pitchFamily="2" charset="2"/>
              <a:buChar char="ü"/>
            </a:pPr>
            <a:r>
              <a:rPr lang="mk-MK" sz="2200" b="1" dirty="0"/>
              <a:t>Идентификатори на поединци</a:t>
            </a:r>
            <a:endParaRPr lang="en-GB" sz="2200" b="1" dirty="0"/>
          </a:p>
          <a:p>
            <a:pPr marL="800100" lvl="1" indent="-342900" algn="just">
              <a:buFont typeface="Wingdings" pitchFamily="2" charset="2"/>
              <a:buChar char="ü"/>
            </a:pPr>
            <a:r>
              <a:rPr lang="mk-MK" sz="2200" dirty="0"/>
              <a:t>Во многу земји (вклучувајќи и земји со влијание на исламска правна традиција), имињата на поединцките обично се проследени со името на таткото или името на сопругот. Отсуството на такви информации во барањето може да предизвика </a:t>
            </a:r>
            <a:r>
              <a:rPr lang="mk-MK" sz="2200" dirty="0" err="1"/>
              <a:t>потешкотии</a:t>
            </a:r>
            <a:r>
              <a:rPr lang="mk-MK" sz="2200" dirty="0"/>
              <a:t> при извршувањето</a:t>
            </a:r>
            <a:endParaRPr lang="en-GB" sz="2200" dirty="0"/>
          </a:p>
          <a:p>
            <a:pPr marL="800100" lvl="1" indent="-342900" algn="just">
              <a:buFont typeface="Wingdings" pitchFamily="2" charset="2"/>
              <a:buChar char="ü"/>
            </a:pPr>
            <a:endParaRPr lang="en-GB" sz="2200" dirty="0"/>
          </a:p>
          <a:p>
            <a:pPr marL="342900" indent="-342900" algn="just">
              <a:buFont typeface="Wingdings" pitchFamily="2" charset="2"/>
              <a:buChar char="ü"/>
            </a:pPr>
            <a:r>
              <a:rPr lang="mk-MK" sz="2200" b="1" dirty="0"/>
              <a:t>Различни доказни стандарди</a:t>
            </a:r>
            <a:r>
              <a:rPr lang="en-GB" sz="2200" b="1" dirty="0"/>
              <a:t> </a:t>
            </a:r>
          </a:p>
          <a:p>
            <a:pPr marL="800100" lvl="1" indent="-342900" algn="just">
              <a:buFont typeface="Wingdings" pitchFamily="2" charset="2"/>
              <a:buChar char="ü"/>
            </a:pPr>
            <a:r>
              <a:rPr lang="mk-MK" sz="2200" dirty="0"/>
              <a:t>Различни земји имаат различни доказни стандарди</a:t>
            </a:r>
            <a:endParaRPr lang="en-GB" sz="2200" dirty="0"/>
          </a:p>
          <a:p>
            <a:pPr marL="800100" lvl="1" indent="-342900" algn="just">
              <a:buFont typeface="Wingdings" pitchFamily="2" charset="2"/>
              <a:buChar char="ü"/>
            </a:pPr>
            <a:r>
              <a:rPr lang="mk-MK" sz="2200" dirty="0"/>
              <a:t>На пример, во некои земји со исламски правни системи, доказната вредност на сведочењето на жена може да биде помала од онаа на маж</a:t>
            </a:r>
            <a:endParaRPr lang="en-GB" sz="2200" dirty="0"/>
          </a:p>
        </p:txBody>
      </p:sp>
    </p:spTree>
    <p:extLst>
      <p:ext uri="{BB962C8B-B14F-4D97-AF65-F5344CB8AC3E}">
        <p14:creationId xmlns:p14="http://schemas.microsoft.com/office/powerpoint/2010/main" val="2009475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072660"/>
            <a:ext cx="8405620" cy="2800767"/>
          </a:xfrm>
          <a:prstGeom prst="rect">
            <a:avLst/>
          </a:prstGeom>
        </p:spPr>
        <p:txBody>
          <a:bodyPr wrap="square">
            <a:spAutoFit/>
          </a:bodyPr>
          <a:lstStyle/>
          <a:p>
            <a:pPr marL="342900" indent="-342900" algn="just">
              <a:buFont typeface="Wingdings" pitchFamily="2" charset="2"/>
              <a:buChar char="ü"/>
            </a:pPr>
            <a:r>
              <a:rPr lang="mk-MK" sz="2200" b="1" dirty="0">
                <a:ea typeface="Verdana" panose="020B0604030504040204" pitchFamily="34" charset="0"/>
                <a:cs typeface="Arial" panose="020B0604020202020204" pitchFamily="34" charset="0"/>
              </a:rPr>
              <a:t>Барања за правниот процес</a:t>
            </a:r>
            <a:r>
              <a:rPr lang="en-US" sz="2200" b="1" dirty="0">
                <a:ea typeface="Verdana" panose="020B0604030504040204" pitchFamily="34" charset="0"/>
                <a:cs typeface="Arial" panose="020B0604020202020204" pitchFamily="34" charset="0"/>
              </a:rPr>
              <a:t> (due process requirements)</a:t>
            </a:r>
          </a:p>
          <a:p>
            <a:pPr marL="800100" lvl="1" indent="-342900" algn="just">
              <a:buFont typeface="Wingdings" pitchFamily="2" charset="2"/>
              <a:buChar char="ü"/>
            </a:pPr>
            <a:r>
              <a:rPr lang="mk-MK" sz="2200" dirty="0">
                <a:ea typeface="Verdana" panose="020B0604030504040204" pitchFamily="34" charset="0"/>
                <a:cs typeface="Arial" panose="020B0604020202020204" pitchFamily="34" charset="0"/>
              </a:rPr>
              <a:t>Земјите имаат различен правен процес и уставни барања за собирање докази</a:t>
            </a:r>
          </a:p>
          <a:p>
            <a:pPr lvl="1" algn="just"/>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sz="2200" dirty="0">
                <a:ea typeface="Verdana" panose="020B0604030504040204" pitchFamily="34" charset="0"/>
                <a:cs typeface="Arial" panose="020B0604020202020204" pitchFamily="34" charset="0"/>
              </a:rPr>
              <a:t>Доколку доказите не се соберат во согласност со овие барања, може да не бидат прифатливи на локално ниво</a:t>
            </a: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sz="2200" dirty="0">
                <a:ea typeface="Verdana" panose="020B0604030504040204" pitchFamily="34" charset="0"/>
                <a:cs typeface="Arial" panose="020B0604020202020204" pitchFamily="34" charset="0"/>
              </a:rPr>
              <a:t>Примери на следните слајдови</a:t>
            </a:r>
            <a:r>
              <a:rPr lang="en-US" sz="2200"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99371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072660"/>
            <a:ext cx="8405620" cy="5509200"/>
          </a:xfrm>
          <a:prstGeom prst="rect">
            <a:avLst/>
          </a:prstGeom>
        </p:spPr>
        <p:txBody>
          <a:bodyPr wrap="square">
            <a:spAutoFit/>
          </a:bodyPr>
          <a:lstStyle/>
          <a:p>
            <a:pPr marL="342900" indent="-342900" algn="just">
              <a:buFont typeface="Wingdings" pitchFamily="2" charset="2"/>
              <a:buChar char="ü"/>
            </a:pPr>
            <a:r>
              <a:rPr lang="mk-MK" sz="2200" b="1" dirty="0"/>
              <a:t>Пример за САД</a:t>
            </a:r>
            <a:r>
              <a:rPr lang="en-GB" sz="2200" b="1" dirty="0"/>
              <a:t>:</a:t>
            </a:r>
          </a:p>
          <a:p>
            <a:pPr marL="800100" lvl="1" indent="-342900" algn="just">
              <a:buFont typeface="Wingdings" pitchFamily="2" charset="2"/>
              <a:buChar char="ü"/>
            </a:pPr>
            <a:r>
              <a:rPr lang="mk-MK" sz="2200" dirty="0"/>
              <a:t>Право на приватност според четвртиот амандман на Уставот</a:t>
            </a:r>
            <a:endParaRPr lang="en-GB" sz="2200" dirty="0"/>
          </a:p>
          <a:p>
            <a:pPr marL="800100" lvl="1" indent="-342900" algn="just">
              <a:buFont typeface="Wingdings" pitchFamily="2" charset="2"/>
              <a:buChar char="ü"/>
            </a:pPr>
            <a:r>
              <a:rPr lang="mk-MK" sz="2200" dirty="0"/>
              <a:t>Правото на приватност го опфаќа следењето на содржински податоци за кривични истраги</a:t>
            </a:r>
            <a:endParaRPr lang="en-GB" sz="2200" dirty="0"/>
          </a:p>
          <a:p>
            <a:pPr marL="800100" lvl="1" indent="-342900" algn="just">
              <a:buFont typeface="Wingdings" pitchFamily="2" charset="2"/>
              <a:buChar char="ü"/>
            </a:pPr>
            <a:r>
              <a:rPr lang="mk-MK" sz="2200" dirty="0"/>
              <a:t>Обично се бара налог заснован на веројатна причина пред да почне следењето</a:t>
            </a:r>
            <a:endParaRPr lang="en-GB" sz="2200" dirty="0"/>
          </a:p>
          <a:p>
            <a:pPr marL="800100" lvl="1" indent="-342900" algn="just">
              <a:buFont typeface="Wingdings" pitchFamily="2" charset="2"/>
              <a:buChar char="ü"/>
            </a:pPr>
            <a:r>
              <a:rPr lang="mk-MK" sz="2200" dirty="0"/>
              <a:t>Правилото за исклучување спречува употреба на докази обезбедени со повреда на Уставот</a:t>
            </a:r>
            <a:endParaRPr lang="en-GB" sz="2200" dirty="0"/>
          </a:p>
          <a:p>
            <a:pPr marL="342900" indent="-342900" algn="just">
              <a:buFont typeface="Wingdings" pitchFamily="2" charset="2"/>
              <a:buChar char="ü"/>
            </a:pPr>
            <a:r>
              <a:rPr lang="mk-MK" sz="2200" b="1" dirty="0"/>
              <a:t>Пример за Саудиска Арабија</a:t>
            </a:r>
            <a:r>
              <a:rPr lang="en-GB" sz="2200" b="1" dirty="0"/>
              <a:t>:</a:t>
            </a:r>
          </a:p>
          <a:p>
            <a:pPr marL="800100" lvl="1" indent="-342900" algn="just">
              <a:buFont typeface="Wingdings" pitchFamily="2" charset="2"/>
              <a:buChar char="ü"/>
            </a:pPr>
            <a:r>
              <a:rPr lang="mk-MK" sz="2200" dirty="0"/>
              <a:t>Законот за кривична постапка бара органите за спроведувањето на законот да добијат налог во кој ќе бидат наведени причините за тоа</a:t>
            </a:r>
            <a:endParaRPr lang="en-GB" sz="2200" dirty="0"/>
          </a:p>
          <a:p>
            <a:pPr marL="800100" lvl="1" indent="-342900" algn="just">
              <a:buFont typeface="Wingdings" pitchFamily="2" charset="2"/>
              <a:buChar char="ü"/>
            </a:pPr>
            <a:r>
              <a:rPr lang="mk-MK" sz="2200" dirty="0"/>
              <a:t>Меѓутоа, во пракса, комуникациите редовно се следат без налог (според Извештајот за земјата за Секретаријатот за правда на САД)</a:t>
            </a:r>
            <a:endParaRPr lang="en-GB" sz="2000" dirty="0"/>
          </a:p>
        </p:txBody>
      </p:sp>
    </p:spTree>
    <p:extLst>
      <p:ext uri="{BB962C8B-B14F-4D97-AF65-F5344CB8AC3E}">
        <p14:creationId xmlns:p14="http://schemas.microsoft.com/office/powerpoint/2010/main" val="2741490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296562" y="1250967"/>
            <a:ext cx="8011415" cy="4662815"/>
          </a:xfrm>
          <a:prstGeom prst="rect">
            <a:avLst/>
          </a:prstGeom>
        </p:spPr>
        <p:txBody>
          <a:bodyPr wrap="square">
            <a:spAutoFit/>
          </a:bodyPr>
          <a:lstStyle/>
          <a:p>
            <a:pPr marL="342900" indent="-342900" algn="just">
              <a:buFont typeface="Wingdings" panose="05000000000000000000" pitchFamily="2" charset="2"/>
              <a:buChar char="ü"/>
            </a:pPr>
            <a:r>
              <a:rPr lang="mk-MK" altLang="en-US" sz="2200" b="1" dirty="0">
                <a:ea typeface="Verdana" panose="020B0604030504040204" pitchFamily="34" charset="0"/>
                <a:cs typeface="Arial" panose="020B0604020202020204" pitchFamily="34" charset="0"/>
              </a:rPr>
              <a:t>Илустративен пример за предизвикот предизвикан од различните барања за правниот процес:</a:t>
            </a:r>
            <a:endParaRPr lang="en-GB" altLang="en-US" sz="2200" dirty="0">
              <a:ea typeface="Verdana" panose="020B0604030504040204" pitchFamily="34" charset="0"/>
              <a:cs typeface="Arial" panose="020B0604020202020204" pitchFamily="34" charset="0"/>
            </a:endParaRPr>
          </a:p>
          <a:p>
            <a:pPr algn="just"/>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pPr>
            <a:r>
              <a:rPr lang="mk-MK" altLang="en-US" sz="2100" dirty="0">
                <a:ea typeface="Verdana" panose="020B0604030504040204" pitchFamily="34" charset="0"/>
                <a:cs typeface="Arial" panose="020B0604020202020204" pitchFamily="34" charset="0"/>
              </a:rPr>
              <a:t>САД бара од Саудиска Арабија да следи содржински податоци</a:t>
            </a:r>
            <a:endParaRPr lang="en-GB" altLang="en-US" sz="21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pPr>
            <a:r>
              <a:rPr lang="mk-MK" altLang="en-US" sz="2100" dirty="0">
                <a:ea typeface="Verdana" panose="020B0604030504040204" pitchFamily="34" charset="0"/>
                <a:cs typeface="Arial" panose="020B0604020202020204" pitchFamily="34" charset="0"/>
              </a:rPr>
              <a:t>Централниот орган на Саудиска Арабија го испраќа барањето до локалните органи за спроведување на законот</a:t>
            </a:r>
            <a:endParaRPr lang="en-GB" altLang="en-US" sz="21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pPr>
            <a:r>
              <a:rPr lang="mk-MK" altLang="en-US" sz="2100" dirty="0">
                <a:ea typeface="Verdana" panose="020B0604030504040204" pitchFamily="34" charset="0"/>
                <a:cs typeface="Arial" panose="020B0604020202020204" pitchFamily="34" charset="0"/>
              </a:rPr>
              <a:t>Органот за спроведување на законот на Саудиска Арабија го спроведува следењето без налог</a:t>
            </a:r>
            <a:endParaRPr lang="en-GB" altLang="en-US" sz="21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pPr>
            <a:r>
              <a:rPr lang="mk-MK" altLang="en-US" sz="2100" dirty="0">
                <a:ea typeface="Verdana" panose="020B0604030504040204" pitchFamily="34" charset="0"/>
                <a:cs typeface="Arial" panose="020B0604020202020204" pitchFamily="34" charset="0"/>
              </a:rPr>
              <a:t>Централниот орган на Саудиска Арабија испраќа докази до САД</a:t>
            </a:r>
            <a:endParaRPr lang="en-GB" altLang="en-US" sz="21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pPr>
            <a:r>
              <a:rPr lang="mk-MK" altLang="en-US" sz="2100" dirty="0">
                <a:ea typeface="Verdana" panose="020B0604030504040204" pitchFamily="34" charset="0"/>
                <a:cs typeface="Arial" panose="020B0604020202020204" pitchFamily="34" charset="0"/>
              </a:rPr>
              <a:t>Судот во САД пресудува дека доказите се неприфатливи, бидејќи не биле обезбедени во согласност со уставните барања на САД</a:t>
            </a:r>
            <a:endParaRPr lang="en-GB" altLang="en-US" sz="2100" dirty="0">
              <a:ea typeface="Verdana" panose="020B0604030504040204" pitchFamily="34" charset="0"/>
              <a:cs typeface="Arial" panose="020B0604020202020204" pitchFamily="34" charset="0"/>
            </a:endParaRPr>
          </a:p>
        </p:txBody>
      </p:sp>
      <p:sp>
        <p:nvSpPr>
          <p:cNvPr id="5" name="Arrow: Down 4">
            <a:extLst>
              <a:ext uri="{FF2B5EF4-FFF2-40B4-BE49-F238E27FC236}">
                <a16:creationId xmlns:a16="http://schemas.microsoft.com/office/drawing/2014/main" id="{BCE4D970-D44D-4661-B203-CDA1B09B8E80}"/>
              </a:ext>
            </a:extLst>
          </p:cNvPr>
          <p:cNvSpPr/>
          <p:nvPr/>
        </p:nvSpPr>
        <p:spPr>
          <a:xfrm>
            <a:off x="8412882" y="2561113"/>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6" name="Arrow: Down 5">
            <a:extLst>
              <a:ext uri="{FF2B5EF4-FFF2-40B4-BE49-F238E27FC236}">
                <a16:creationId xmlns:a16="http://schemas.microsoft.com/office/drawing/2014/main" id="{359ACB81-576C-4777-A883-CCC83CE5F2CB}"/>
              </a:ext>
            </a:extLst>
          </p:cNvPr>
          <p:cNvSpPr/>
          <p:nvPr/>
        </p:nvSpPr>
        <p:spPr>
          <a:xfrm>
            <a:off x="8429332" y="371857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8" name="Arrow: Down 7">
            <a:extLst>
              <a:ext uri="{FF2B5EF4-FFF2-40B4-BE49-F238E27FC236}">
                <a16:creationId xmlns:a16="http://schemas.microsoft.com/office/drawing/2014/main" id="{897B8D47-AAF0-43BE-B721-8759B65EEDD7}"/>
              </a:ext>
            </a:extLst>
          </p:cNvPr>
          <p:cNvSpPr/>
          <p:nvPr/>
        </p:nvSpPr>
        <p:spPr>
          <a:xfrm>
            <a:off x="8433621" y="486290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9" name="Arrow: Down 8">
            <a:extLst>
              <a:ext uri="{FF2B5EF4-FFF2-40B4-BE49-F238E27FC236}">
                <a16:creationId xmlns:a16="http://schemas.microsoft.com/office/drawing/2014/main" id="{98AEFB3E-8969-4166-8053-85095B1A6A53}"/>
              </a:ext>
            </a:extLst>
          </p:cNvPr>
          <p:cNvSpPr/>
          <p:nvPr/>
        </p:nvSpPr>
        <p:spPr>
          <a:xfrm>
            <a:off x="8433621" y="5986481"/>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717015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405620" cy="4154984"/>
          </a:xfrm>
          <a:prstGeom prst="rect">
            <a:avLst/>
          </a:prstGeom>
        </p:spPr>
        <p:txBody>
          <a:bodyPr wrap="square">
            <a:spAutoFit/>
          </a:bodyPr>
          <a:lstStyle/>
          <a:p>
            <a:pPr marL="342900" indent="-342900" algn="just">
              <a:buFont typeface="Wingdings" pitchFamily="2" charset="2"/>
              <a:buChar char="ü"/>
            </a:pPr>
            <a:r>
              <a:rPr lang="mk-MK" sz="2200" b="1" dirty="0">
                <a:ea typeface="Verdana" panose="020B0604030504040204" pitchFamily="34" charset="0"/>
                <a:cs typeface="Arial" panose="020B0604020202020204" pitchFamily="34" charset="0"/>
              </a:rPr>
              <a:t>Барања за правниот процес</a:t>
            </a:r>
          </a:p>
          <a:p>
            <a:pPr marL="342900" indent="-342900" algn="just">
              <a:buFont typeface="Wingdings" pitchFamily="2" charset="2"/>
              <a:buChar char="ü"/>
            </a:pPr>
            <a:endParaRPr lang="en-US" sz="22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mk-MK" sz="2000" b="1" dirty="0"/>
              <a:t>Пример за Обединетото Кралство</a:t>
            </a:r>
            <a:r>
              <a:rPr lang="en-GB" sz="2000" b="1" dirty="0"/>
              <a:t>:</a:t>
            </a:r>
          </a:p>
          <a:p>
            <a:pPr marL="1257300" lvl="2" indent="-342900" algn="just">
              <a:buFont typeface="Wingdings" pitchFamily="2" charset="2"/>
              <a:buChar char="ü"/>
            </a:pPr>
            <a:r>
              <a:rPr lang="mk-MK" sz="2000" dirty="0"/>
              <a:t>Локалното право во Обединетото Кралство не бара полицијата да има независни сведоци за да изврши претрес на живеалиште </a:t>
            </a:r>
            <a:endParaRPr lang="en-GB" sz="2000" dirty="0"/>
          </a:p>
          <a:p>
            <a:pPr marL="1257300" lvl="2" indent="-342900" algn="just">
              <a:buFont typeface="Wingdings" pitchFamily="2" charset="2"/>
              <a:buChar char="ü"/>
            </a:pPr>
            <a:endParaRPr lang="en-GB" sz="2000" dirty="0"/>
          </a:p>
          <a:p>
            <a:pPr marL="800100" lvl="1" indent="-342900" algn="just">
              <a:buFont typeface="Wingdings" pitchFamily="2" charset="2"/>
              <a:buChar char="ü"/>
            </a:pPr>
            <a:r>
              <a:rPr lang="mk-MK" sz="2000" b="1" dirty="0"/>
              <a:t>Пример за Индија</a:t>
            </a:r>
            <a:r>
              <a:rPr lang="en-GB" sz="2000" b="1" dirty="0"/>
              <a:t>:</a:t>
            </a:r>
          </a:p>
          <a:p>
            <a:pPr marL="1257300" lvl="2" indent="-342900" algn="just">
              <a:buFont typeface="Wingdings" pitchFamily="2" charset="2"/>
              <a:buChar char="ü"/>
            </a:pPr>
            <a:r>
              <a:rPr lang="mk-MK" sz="2000" dirty="0"/>
              <a:t>Локалното право во Индија бара два или повеќе независни и истакнати жители да извршат претрес на живеалиште</a:t>
            </a:r>
            <a:endParaRPr lang="en-US" sz="2000" dirty="0"/>
          </a:p>
          <a:p>
            <a:pPr marL="342900" indent="-342900" algn="just">
              <a:buFont typeface="Wingdings" pitchFamily="2" charset="2"/>
              <a:buChar char="ü"/>
            </a:pPr>
            <a:endParaRPr lang="en-GB" sz="2000" dirty="0"/>
          </a:p>
          <a:p>
            <a:pPr marL="1257300" lvl="2" indent="-342900" algn="just">
              <a:buFont typeface="Wingdings" pitchFamily="2" charset="2"/>
              <a:buChar char="ü"/>
            </a:pPr>
            <a:endParaRPr lang="en-GB" sz="2000" b="1" dirty="0"/>
          </a:p>
        </p:txBody>
      </p:sp>
    </p:spTree>
    <p:extLst>
      <p:ext uri="{BB962C8B-B14F-4D97-AF65-F5344CB8AC3E}">
        <p14:creationId xmlns:p14="http://schemas.microsoft.com/office/powerpoint/2010/main" val="3229365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296562" y="1041959"/>
            <a:ext cx="8132770" cy="5170646"/>
          </a:xfrm>
          <a:prstGeom prst="rect">
            <a:avLst/>
          </a:prstGeom>
        </p:spPr>
        <p:txBody>
          <a:bodyPr wrap="square">
            <a:spAutoFit/>
          </a:bodyPr>
          <a:lstStyle/>
          <a:p>
            <a:pPr marL="342900" indent="-342900" algn="just">
              <a:buFont typeface="Wingdings" pitchFamily="2" charset="2"/>
              <a:buChar char="ü"/>
            </a:pPr>
            <a:r>
              <a:rPr lang="mk-MK" altLang="en-US" sz="2200" b="1" dirty="0">
                <a:ea typeface="Verdana" panose="020B0604030504040204" pitchFamily="34" charset="0"/>
                <a:cs typeface="Arial" panose="020B0604020202020204" pitchFamily="34" charset="0"/>
              </a:rPr>
              <a:t>Илустративен пример за предизвикот предизвикан од различните барања за праведен процес</a:t>
            </a:r>
            <a:r>
              <a:rPr lang="en-GB" altLang="en-US" sz="2200" b="1" dirty="0">
                <a:ea typeface="Verdana" panose="020B0604030504040204" pitchFamily="34" charset="0"/>
                <a:cs typeface="Arial" panose="020B0604020202020204" pitchFamily="34" charset="0"/>
              </a:rPr>
              <a:t>:</a:t>
            </a:r>
          </a:p>
          <a:p>
            <a:pPr marL="342900" indent="-342900" algn="just">
              <a:buFont typeface="Wingdings" pitchFamily="2" charset="2"/>
              <a:buChar char="ü"/>
            </a:pPr>
            <a:endParaRPr lang="en-GB" altLang="en-US" sz="2200" b="1"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pPr>
            <a:r>
              <a:rPr lang="mk-MK" altLang="en-US" sz="2200" dirty="0">
                <a:ea typeface="Verdana" panose="020B0604030504040204" pitchFamily="34" charset="0"/>
                <a:cs typeface="Arial" panose="020B0604020202020204" pitchFamily="34" charset="0"/>
              </a:rPr>
              <a:t>Индија бара од Обединетото Кралство да изврши претрес на место во Индија каде што се наоѓа компјутерски систем</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pPr>
            <a:r>
              <a:rPr lang="mk-MK" altLang="en-US" sz="2200" dirty="0">
                <a:ea typeface="Verdana" panose="020B0604030504040204" pitchFamily="34" charset="0"/>
                <a:cs typeface="Arial" panose="020B0604020202020204" pitchFamily="34" charset="0"/>
              </a:rPr>
              <a:t>Индиското право бара сите претреси на место да бидат во присуство на двајца независни и истакнати сведоци</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pPr>
            <a:r>
              <a:rPr lang="mk-MK" altLang="en-US" sz="2200" dirty="0">
                <a:ea typeface="Verdana" panose="020B0604030504040204" pitchFamily="34" charset="0"/>
                <a:cs typeface="Arial" panose="020B0604020202020204" pitchFamily="34" charset="0"/>
              </a:rPr>
              <a:t>Правото на Обединетото Кралство нема таков услов</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pPr>
            <a:r>
              <a:rPr lang="mk-MK" altLang="en-US" sz="2200" dirty="0">
                <a:ea typeface="Verdana" panose="020B0604030504040204" pitchFamily="34" charset="0"/>
                <a:cs typeface="Arial" panose="020B0604020202020204" pitchFamily="34" charset="0"/>
              </a:rPr>
              <a:t>Обединетото Кралство спроведува заплена во согласност со своето домашно законодавство во отсуство на двајца независни сведоци</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pPr>
            <a:r>
              <a:rPr lang="mk-MK" altLang="en-US" sz="2200" dirty="0">
                <a:ea typeface="Verdana" panose="020B0604030504040204" pitchFamily="34" charset="0"/>
                <a:cs typeface="Arial" panose="020B0604020202020204" pitchFamily="34" charset="0"/>
              </a:rPr>
              <a:t>Судијата во Индија пресудува дека доказите добиени преку компјутерски систем во Обединетото Кралство се неприфатливи</a:t>
            </a:r>
            <a:endParaRPr lang="en-GB" altLang="en-US" sz="2200" dirty="0">
              <a:ea typeface="Verdana" panose="020B0604030504040204" pitchFamily="34" charset="0"/>
              <a:cs typeface="Arial" panose="020B0604020202020204" pitchFamily="34" charset="0"/>
            </a:endParaRPr>
          </a:p>
        </p:txBody>
      </p:sp>
      <p:sp>
        <p:nvSpPr>
          <p:cNvPr id="5" name="Arrow: Down 4">
            <a:extLst>
              <a:ext uri="{FF2B5EF4-FFF2-40B4-BE49-F238E27FC236}">
                <a16:creationId xmlns:a16="http://schemas.microsoft.com/office/drawing/2014/main" id="{BCE4D970-D44D-4661-B203-CDA1B09B8E80}"/>
              </a:ext>
            </a:extLst>
          </p:cNvPr>
          <p:cNvSpPr/>
          <p:nvPr/>
        </p:nvSpPr>
        <p:spPr>
          <a:xfrm>
            <a:off x="8412882" y="2071973"/>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6" name="Arrow: Down 5">
            <a:extLst>
              <a:ext uri="{FF2B5EF4-FFF2-40B4-BE49-F238E27FC236}">
                <a16:creationId xmlns:a16="http://schemas.microsoft.com/office/drawing/2014/main" id="{359ACB81-576C-4777-A883-CCC83CE5F2CB}"/>
              </a:ext>
            </a:extLst>
          </p:cNvPr>
          <p:cNvSpPr/>
          <p:nvPr/>
        </p:nvSpPr>
        <p:spPr>
          <a:xfrm>
            <a:off x="8429332" y="322943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8" name="Arrow: Down 7">
            <a:extLst>
              <a:ext uri="{FF2B5EF4-FFF2-40B4-BE49-F238E27FC236}">
                <a16:creationId xmlns:a16="http://schemas.microsoft.com/office/drawing/2014/main" id="{897B8D47-AAF0-43BE-B721-8759B65EEDD7}"/>
              </a:ext>
            </a:extLst>
          </p:cNvPr>
          <p:cNvSpPr/>
          <p:nvPr/>
        </p:nvSpPr>
        <p:spPr>
          <a:xfrm>
            <a:off x="8433621" y="437376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
        <p:nvSpPr>
          <p:cNvPr id="9" name="Arrow: Down 8">
            <a:extLst>
              <a:ext uri="{FF2B5EF4-FFF2-40B4-BE49-F238E27FC236}">
                <a16:creationId xmlns:a16="http://schemas.microsoft.com/office/drawing/2014/main" id="{98AEFB3E-8969-4166-8053-85095B1A6A53}"/>
              </a:ext>
            </a:extLst>
          </p:cNvPr>
          <p:cNvSpPr/>
          <p:nvPr/>
        </p:nvSpPr>
        <p:spPr>
          <a:xfrm>
            <a:off x="8433621" y="5497341"/>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724194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128583"/>
            <a:ext cx="8900912" cy="5262979"/>
          </a:xfrm>
          <a:prstGeom prst="rect">
            <a:avLst/>
          </a:prstGeom>
        </p:spPr>
        <p:txBody>
          <a:bodyPr wrap="square">
            <a:spAutoFit/>
          </a:bodyPr>
          <a:lstStyle/>
          <a:p>
            <a:pPr algn="ctr">
              <a:defRPr/>
            </a:pPr>
            <a:r>
              <a:rPr lang="mk-MK" altLang="en-US" sz="2800" b="1" dirty="0">
                <a:ea typeface="Verdana" panose="020B0604030504040204" pitchFamily="34" charset="0"/>
                <a:cs typeface="Arial" panose="020B0604020202020204" pitchFamily="34" charset="0"/>
              </a:rPr>
              <a:t>Решението</a:t>
            </a:r>
            <a:r>
              <a:rPr lang="en-GB" altLang="en-US" sz="2800" b="1" dirty="0">
                <a:ea typeface="Verdana" panose="020B0604030504040204" pitchFamily="34" charset="0"/>
                <a:cs typeface="Arial" panose="020B0604020202020204" pitchFamily="34" charset="0"/>
              </a:rPr>
              <a:t>? </a:t>
            </a:r>
          </a:p>
          <a:p>
            <a:pPr algn="ctr">
              <a:defRPr/>
            </a:pPr>
            <a:endParaRPr lang="en-GB" altLang="en-US" sz="2800"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Градење на свест и едукација за другите правни системи за да се намалат недоразбирањата</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Јасно наведување во барањата за сите услови/барања на страната барател</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Подобрена координација со соодветните централни органи за усогласување со барањата</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Усогласено законодавство</a:t>
            </a: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01691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833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128583"/>
            <a:ext cx="8900912" cy="4832092"/>
          </a:xfrm>
          <a:prstGeom prst="rect">
            <a:avLst/>
          </a:prstGeom>
        </p:spPr>
        <p:txBody>
          <a:bodyPr wrap="square">
            <a:spAutoFit/>
          </a:bodyPr>
          <a:lstStyle/>
          <a:p>
            <a:pPr algn="ctr">
              <a:defRPr/>
            </a:pPr>
            <a:r>
              <a:rPr lang="mk-MK" altLang="en-US" sz="2800" b="1" dirty="0">
                <a:ea typeface="Verdana" panose="020B0604030504040204" pitchFamily="34" charset="0"/>
                <a:cs typeface="Arial" panose="020B0604020202020204" pitchFamily="34" charset="0"/>
              </a:rPr>
              <a:t>Решението</a:t>
            </a:r>
            <a:r>
              <a:rPr lang="en-GB" altLang="en-US" sz="2800" b="1" dirty="0">
                <a:ea typeface="Verdana" panose="020B0604030504040204" pitchFamily="34" charset="0"/>
                <a:cs typeface="Arial" panose="020B0604020202020204" pitchFamily="34" charset="0"/>
              </a:rPr>
              <a:t>? </a:t>
            </a:r>
          </a:p>
          <a:p>
            <a:pPr algn="ctr">
              <a:defRPr/>
            </a:pPr>
            <a:endParaRPr lang="en-GB" altLang="en-US" sz="2800"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Користење на 24/7 мрежата за барање на правен совет за барањата од локалното законодавство</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lvl="1" algn="just">
              <a:defRPr/>
            </a:pPr>
            <a:r>
              <a:rPr lang="en-US" altLang="en-US" sz="2800" i="1" dirty="0">
                <a:ea typeface="Verdana" panose="020B0604030504040204" pitchFamily="34" charset="0"/>
                <a:cs typeface="Arial" panose="020B0604020202020204" pitchFamily="34" charset="0"/>
              </a:rPr>
              <a:t>“</a:t>
            </a:r>
            <a:r>
              <a:rPr lang="mk-MK" altLang="en-US" sz="2800" b="1" i="1" dirty="0">
                <a:ea typeface="Verdana" panose="020B0604030504040204" pitchFamily="34" charset="0"/>
                <a:cs typeface="Arial" panose="020B0604020202020204" pitchFamily="34" charset="0"/>
              </a:rPr>
              <a:t>Член</a:t>
            </a:r>
            <a:r>
              <a:rPr lang="en-US" altLang="en-US" sz="2800" b="1" i="1" dirty="0">
                <a:ea typeface="Verdana" panose="020B0604030504040204" pitchFamily="34" charset="0"/>
                <a:cs typeface="Arial" panose="020B0604020202020204" pitchFamily="34" charset="0"/>
              </a:rPr>
              <a:t> 35 – 24/7 </a:t>
            </a:r>
            <a:r>
              <a:rPr lang="mk-MK" altLang="en-US" sz="2800" b="1" i="1" dirty="0">
                <a:ea typeface="Verdana" panose="020B0604030504040204" pitchFamily="34" charset="0"/>
                <a:cs typeface="Arial" panose="020B0604020202020204" pitchFamily="34" charset="0"/>
              </a:rPr>
              <a:t>мрежа</a:t>
            </a:r>
            <a:r>
              <a:rPr lang="en-US" altLang="en-US" sz="2800" b="1" i="1" dirty="0">
                <a:ea typeface="Verdana" panose="020B0604030504040204" pitchFamily="34" charset="0"/>
                <a:cs typeface="Arial" panose="020B0604020202020204" pitchFamily="34" charset="0"/>
              </a:rPr>
              <a:t> </a:t>
            </a:r>
          </a:p>
          <a:p>
            <a:pPr lvl="1" algn="just">
              <a:defRPr/>
            </a:pPr>
            <a:r>
              <a:rPr lang="en-US" altLang="en-US" sz="2800" i="1" dirty="0">
                <a:ea typeface="Verdana" panose="020B0604030504040204" pitchFamily="34" charset="0"/>
                <a:cs typeface="Arial" panose="020B0604020202020204" pitchFamily="34" charset="0"/>
              </a:rPr>
              <a:t>1 </a:t>
            </a:r>
            <a:r>
              <a:rPr lang="mk-MK" altLang="en-US" sz="2800" i="1" dirty="0">
                <a:ea typeface="Verdana" panose="020B0604030504040204" pitchFamily="34" charset="0"/>
                <a:cs typeface="Arial" panose="020B0604020202020204" pitchFamily="34" charset="0"/>
              </a:rPr>
              <a:t>Секоја земја ќе назначи контакт точка достапна 24 часа, 7 дена неделно, со цел да ги обезбеди ... следните мерки: </a:t>
            </a:r>
          </a:p>
          <a:p>
            <a:pPr lvl="1" algn="just">
              <a:defRPr/>
            </a:pPr>
            <a:r>
              <a:rPr lang="mk-MK" altLang="en-US" sz="2800" i="1" dirty="0">
                <a:ea typeface="Verdana" panose="020B0604030504040204" pitchFamily="34" charset="0"/>
                <a:cs typeface="Arial" panose="020B0604020202020204" pitchFamily="34" charset="0"/>
              </a:rPr>
              <a:t>в собирање докази, </a:t>
            </a:r>
            <a:r>
              <a:rPr lang="mk-MK" altLang="en-US" sz="2800" b="1" i="1" dirty="0">
                <a:solidFill>
                  <a:srgbClr val="FF0000"/>
                </a:solidFill>
                <a:ea typeface="Verdana" panose="020B0604030504040204" pitchFamily="34" charset="0"/>
                <a:cs typeface="Arial" panose="020B0604020202020204" pitchFamily="34" charset="0"/>
              </a:rPr>
              <a:t>обезбедување на правни информации </a:t>
            </a:r>
            <a:r>
              <a:rPr lang="mk-MK" altLang="en-US" sz="2800" i="1" dirty="0">
                <a:ea typeface="Verdana" panose="020B0604030504040204" pitchFamily="34" charset="0"/>
                <a:cs typeface="Arial" panose="020B0604020202020204" pitchFamily="34" charset="0"/>
              </a:rPr>
              <a:t>и лоцирање на осомничени лица</a:t>
            </a:r>
            <a:r>
              <a:rPr lang="en-US" altLang="en-US" sz="2800" i="1" dirty="0">
                <a:ea typeface="Verdana" panose="020B0604030504040204" pitchFamily="34" charset="0"/>
                <a:cs typeface="Arial" panose="020B0604020202020204" pitchFamily="34" charset="0"/>
              </a:rPr>
              <a:t>.”</a:t>
            </a:r>
            <a:endParaRPr lang="en-GB" altLang="en-US" sz="2800" i="1"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11638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брзината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260279" y="1154419"/>
            <a:ext cx="8374270" cy="4939814"/>
          </a:xfrm>
          <a:prstGeom prst="rect">
            <a:avLst/>
          </a:prstGeom>
        </p:spPr>
        <p:txBody>
          <a:bodyPr wrap="square">
            <a:spAutoFit/>
          </a:bodyPr>
          <a:lstStyle/>
          <a:p>
            <a:pPr marL="342900" indent="-342900" algn="just">
              <a:buFont typeface="Wingdings" pitchFamily="2" charset="2"/>
              <a:buChar char="Ø"/>
              <a:defRPr/>
            </a:pPr>
            <a:r>
              <a:rPr lang="mk-MK" altLang="en-US" sz="2100" b="1" dirty="0">
                <a:ea typeface="Verdana" panose="020B0604030504040204" pitchFamily="34" charset="0"/>
                <a:cs typeface="Arial" panose="020B0604020202020204" pitchFamily="34" charset="0"/>
              </a:rPr>
              <a:t>Со барањата за податоци мора да се постапува што е можно побрзо бидејќи</a:t>
            </a:r>
            <a:r>
              <a:rPr lang="en-GB" altLang="en-US" sz="2100" dirty="0">
                <a:ea typeface="Verdana" panose="020B0604030504040204" pitchFamily="34" charset="0"/>
                <a:cs typeface="Arial" panose="020B0604020202020204" pitchFamily="34" charset="0"/>
              </a:rPr>
              <a:t>:</a:t>
            </a: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ru-RU" altLang="en-US" sz="2100" dirty="0">
                <a:ea typeface="Verdana" panose="020B0604030504040204" pitchFamily="34" charset="0"/>
                <a:cs typeface="Arial" panose="020B0604020202020204" pitchFamily="34" charset="0"/>
              </a:rPr>
              <a:t>во некои земји, давателите на услуги ги чуваат само податоците што им се потребни за исплата</a:t>
            </a: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mk-MK" altLang="en-US" sz="2100" dirty="0">
                <a:ea typeface="Verdana" panose="020B0604030504040204" pitchFamily="34" charset="0"/>
                <a:cs typeface="Arial" panose="020B0604020202020204" pitchFamily="34" charset="0"/>
              </a:rPr>
              <a:t>складирањето на податоци чини пари и може да биде наплатено</a:t>
            </a: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mk-MK" altLang="en-US" sz="2100" dirty="0">
                <a:ea typeface="Verdana" panose="020B0604030504040204" pitchFamily="34" charset="0"/>
                <a:cs typeface="Arial" panose="020B0604020202020204" pitchFamily="34" charset="0"/>
              </a:rPr>
              <a:t>на крајот, податоците се бришат како деловен процес</a:t>
            </a: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mk-MK" altLang="en-US" sz="2100" dirty="0">
                <a:ea typeface="Verdana" panose="020B0604030504040204" pitchFamily="34" charset="0"/>
                <a:cs typeface="Arial" panose="020B0604020202020204" pitchFamily="34" charset="0"/>
              </a:rPr>
              <a:t>некои земји (на пр. ОК, Србија) бараат од давателите на услуги да чуваат податоци за одредено време, обично 12 месеци</a:t>
            </a: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ru-RU" altLang="en-US" sz="2100" dirty="0">
                <a:ea typeface="Verdana" panose="020B0604030504040204" pitchFamily="34" charset="0"/>
                <a:cs typeface="Arial" panose="020B0604020202020204" pitchFamily="34" charset="0"/>
              </a:rPr>
              <a:t>Директивата за задржување на податоци на ЕУ од 2006 год. беше прогласена за неважечка, бидејќи е нејасна и се косеше со правата на приватност, иако сега е под критичко разгледување и можно е да се преиспита</a:t>
            </a:r>
            <a:endParaRPr lang="en-GB" altLang="en-US" sz="21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87943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487000" y="702797"/>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86256995"/>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9096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487000" y="702797"/>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591050330"/>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72749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a:t>
            </a:r>
          </a:p>
          <a:p>
            <a:pPr algn="r">
              <a:lnSpc>
                <a:spcPct val="80000"/>
              </a:lnSpc>
            </a:pPr>
            <a:r>
              <a:rPr lang="mk-MK" sz="3200" b="1" dirty="0"/>
              <a:t>различна правна традиција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082283"/>
            <a:ext cx="8900912" cy="1384995"/>
          </a:xfrm>
          <a:prstGeom prst="rect">
            <a:avLst/>
          </a:prstGeom>
        </p:spPr>
        <p:txBody>
          <a:bodyPr wrap="square">
            <a:spAutoFit/>
          </a:bodyPr>
          <a:lstStyle/>
          <a:p>
            <a:pPr algn="ctr">
              <a:defRPr/>
            </a:pPr>
            <a:r>
              <a:rPr lang="mk-MK" altLang="en-US" sz="2800" b="1" dirty="0">
                <a:ea typeface="Verdana" panose="020B0604030504040204" pitchFamily="34" charset="0"/>
                <a:cs typeface="Arial" panose="020B0604020202020204" pitchFamily="34" charset="0"/>
              </a:rPr>
              <a:t>Решението</a:t>
            </a:r>
            <a:r>
              <a:rPr lang="en-GB" altLang="en-US" sz="2800" b="1" dirty="0">
                <a:ea typeface="Verdana" panose="020B0604030504040204" pitchFamily="34" charset="0"/>
                <a:cs typeface="Arial" panose="020B0604020202020204" pitchFamily="34" charset="0"/>
              </a:rPr>
              <a:t>? </a:t>
            </a:r>
            <a:endParaRPr lang="en-GB" altLang="en-US" sz="2800"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Преглед на достапните прирачници/упатства за ДЗПП </a:t>
            </a:r>
            <a:endParaRPr lang="en-GB" altLang="en-US" sz="28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1AF83F0-FEB4-41D7-99E9-211357B800AB}"/>
              </a:ext>
            </a:extLst>
          </p:cNvPr>
          <p:cNvPicPr>
            <a:picLocks noChangeAspect="1"/>
          </p:cNvPicPr>
          <p:nvPr/>
        </p:nvPicPr>
        <p:blipFill>
          <a:blip r:embed="rId4"/>
          <a:stretch>
            <a:fillRect/>
          </a:stretch>
        </p:blipFill>
        <p:spPr>
          <a:xfrm>
            <a:off x="0" y="2175638"/>
            <a:ext cx="3580174" cy="4187063"/>
          </a:xfrm>
          <a:prstGeom prst="rect">
            <a:avLst/>
          </a:prstGeom>
        </p:spPr>
      </p:pic>
      <p:pic>
        <p:nvPicPr>
          <p:cNvPr id="6" name="Picture 5">
            <a:extLst>
              <a:ext uri="{FF2B5EF4-FFF2-40B4-BE49-F238E27FC236}">
                <a16:creationId xmlns:a16="http://schemas.microsoft.com/office/drawing/2014/main" id="{F85916F0-E84A-438A-A201-C4EE301879ED}"/>
              </a:ext>
            </a:extLst>
          </p:cNvPr>
          <p:cNvPicPr>
            <a:picLocks noChangeAspect="1"/>
          </p:cNvPicPr>
          <p:nvPr/>
        </p:nvPicPr>
        <p:blipFill>
          <a:blip r:embed="rId5"/>
          <a:stretch>
            <a:fillRect/>
          </a:stretch>
        </p:blipFill>
        <p:spPr>
          <a:xfrm>
            <a:off x="5138014" y="2175632"/>
            <a:ext cx="4005986" cy="4244982"/>
          </a:xfrm>
          <a:prstGeom prst="rect">
            <a:avLst/>
          </a:prstGeom>
        </p:spPr>
      </p:pic>
    </p:spTree>
    <p:extLst>
      <p:ext uri="{BB962C8B-B14F-4D97-AF65-F5344CB8AC3E}">
        <p14:creationId xmlns:p14="http://schemas.microsoft.com/office/powerpoint/2010/main" val="3476036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880241"/>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Предизвик во однос на својството </a:t>
            </a:r>
            <a:r>
              <a:rPr lang="en-US" sz="3200" b="1" dirty="0">
                <a:ea typeface="ＭＳ Ｐゴシック" charset="0"/>
                <a:cs typeface="ＭＳ Ｐゴシック" charset="0"/>
              </a:rPr>
              <a:t>(attribution)</a:t>
            </a:r>
            <a:endParaRPr lang="en-GB" sz="3200" dirty="0"/>
          </a:p>
        </p:txBody>
      </p:sp>
      <p:grpSp>
        <p:nvGrpSpPr>
          <p:cNvPr id="12" name="Group 11">
            <a:extLst>
              <a:ext uri="{FF2B5EF4-FFF2-40B4-BE49-F238E27FC236}">
                <a16:creationId xmlns:a16="http://schemas.microsoft.com/office/drawing/2014/main" id="{CC933CB3-ACDF-4DE9-B3B6-4C2ED9D8EF36}"/>
              </a:ext>
            </a:extLst>
          </p:cNvPr>
          <p:cNvGrpSpPr/>
          <p:nvPr/>
        </p:nvGrpSpPr>
        <p:grpSpPr>
          <a:xfrm>
            <a:off x="2426594" y="4227357"/>
            <a:ext cx="6465886" cy="1900438"/>
            <a:chOff x="2426594" y="4696914"/>
            <a:chExt cx="6465886" cy="1900438"/>
          </a:xfrm>
        </p:grpSpPr>
        <p:sp>
          <p:nvSpPr>
            <p:cNvPr id="16" name="Rectangle 15">
              <a:extLst>
                <a:ext uri="{FF2B5EF4-FFF2-40B4-BE49-F238E27FC236}">
                  <a16:creationId xmlns:a16="http://schemas.microsoft.com/office/drawing/2014/main" id="{A7869902-8588-4872-8F98-009848DE1C6E}"/>
                </a:ext>
              </a:extLst>
            </p:cNvPr>
            <p:cNvSpPr/>
            <p:nvPr/>
          </p:nvSpPr>
          <p:spPr bwMode="auto">
            <a:xfrm>
              <a:off x="8676456" y="6453336"/>
              <a:ext cx="216024"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b="1">
                <a:solidFill>
                  <a:srgbClr val="000000"/>
                </a:solidFill>
              </a:endParaRPr>
            </a:p>
          </p:txBody>
        </p:sp>
        <p:pic>
          <p:nvPicPr>
            <p:cNvPr id="19" name="Picture 18">
              <a:extLst>
                <a:ext uri="{FF2B5EF4-FFF2-40B4-BE49-F238E27FC236}">
                  <a16:creationId xmlns:a16="http://schemas.microsoft.com/office/drawing/2014/main" id="{7DA92317-7AFF-4F97-B7A9-BADB09600179}"/>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67748" y="5243723"/>
              <a:ext cx="805656" cy="339383"/>
            </a:xfrm>
            <a:prstGeom prst="rect">
              <a:avLst/>
            </a:prstGeom>
          </p:spPr>
        </p:pic>
        <p:pic>
          <p:nvPicPr>
            <p:cNvPr id="20" name="Picture 19">
              <a:extLst>
                <a:ext uri="{FF2B5EF4-FFF2-40B4-BE49-F238E27FC236}">
                  <a16:creationId xmlns:a16="http://schemas.microsoft.com/office/drawing/2014/main" id="{E324F911-B4C3-41C1-BA47-EFE15AE3993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198303" y="5252731"/>
              <a:ext cx="805656" cy="339383"/>
            </a:xfrm>
            <a:prstGeom prst="rect">
              <a:avLst/>
            </a:prstGeom>
          </p:spPr>
        </p:pic>
        <p:pic>
          <p:nvPicPr>
            <p:cNvPr id="21" name="Picture 20">
              <a:extLst>
                <a:ext uri="{FF2B5EF4-FFF2-40B4-BE49-F238E27FC236}">
                  <a16:creationId xmlns:a16="http://schemas.microsoft.com/office/drawing/2014/main" id="{5906ADBD-FFC8-410D-A947-866EF13ECF4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99688" y="5252731"/>
              <a:ext cx="805656" cy="339383"/>
            </a:xfrm>
            <a:prstGeom prst="rect">
              <a:avLst/>
            </a:prstGeom>
          </p:spPr>
        </p:pic>
        <p:pic>
          <p:nvPicPr>
            <p:cNvPr id="22" name="Picture 21">
              <a:extLst>
                <a:ext uri="{FF2B5EF4-FFF2-40B4-BE49-F238E27FC236}">
                  <a16:creationId xmlns:a16="http://schemas.microsoft.com/office/drawing/2014/main" id="{5EEF1F26-11C3-4EC4-9A28-E22D5FDB6A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594" y="4696914"/>
              <a:ext cx="1428750" cy="1428750"/>
            </a:xfrm>
            <a:prstGeom prst="rect">
              <a:avLst/>
            </a:prstGeom>
          </p:spPr>
        </p:pic>
        <p:pic>
          <p:nvPicPr>
            <p:cNvPr id="23" name="Picture 22">
              <a:extLst>
                <a:ext uri="{FF2B5EF4-FFF2-40B4-BE49-F238E27FC236}">
                  <a16:creationId xmlns:a16="http://schemas.microsoft.com/office/drawing/2014/main" id="{DA0036EE-F083-489A-BC0D-FF68609073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5452" y="4737342"/>
              <a:ext cx="1347894" cy="1347894"/>
            </a:xfrm>
            <a:prstGeom prst="rect">
              <a:avLst/>
            </a:prstGeom>
          </p:spPr>
        </p:pic>
      </p:grpSp>
    </p:spTree>
    <p:extLst>
      <p:ext uri="{BB962C8B-B14F-4D97-AF65-F5344CB8AC3E}">
        <p14:creationId xmlns:p14="http://schemas.microsoft.com/office/powerpoint/2010/main" val="3886438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својството</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5509200"/>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mk-MK" altLang="en-US" sz="2800" b="1" dirty="0">
                <a:ea typeface="Verdana" panose="020B0604030504040204" pitchFamily="34" charset="0"/>
                <a:cs typeface="Arial" panose="020B0604020202020204" pitchFamily="34" charset="0"/>
              </a:rPr>
              <a:t>Предизвикот</a:t>
            </a:r>
            <a:r>
              <a:rPr lang="en-GB" altLang="en-US" sz="2800" b="1" dirty="0">
                <a:ea typeface="Verdana" panose="020B0604030504040204" pitchFamily="34" charset="0"/>
                <a:cs typeface="Arial" panose="020B0604020202020204" pitchFamily="34" charset="0"/>
              </a:rPr>
              <a:t>?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Потребата да се поврзе осомничено лице со одреден уред во соодветно време со доказниот стандард на вашиот суд (на пр., надвор од разумно сомневање)</a:t>
            </a:r>
            <a:endParaRPr lang="en-US" altLang="en-US" sz="2800" dirty="0">
              <a:ea typeface="Verdana" panose="020B0604030504040204" pitchFamily="34" charset="0"/>
              <a:cs typeface="Arial" panose="020B0604020202020204" pitchFamily="34" charset="0"/>
            </a:endParaRPr>
          </a:p>
          <a:p>
            <a:pPr algn="ctr">
              <a:defRPr/>
            </a:pPr>
            <a:endParaRPr lang="en-US" altLang="en-US" sz="2400" dirty="0">
              <a:ea typeface="Verdana" panose="020B0604030504040204" pitchFamily="34" charset="0"/>
              <a:cs typeface="Arial" panose="020B0604020202020204" pitchFamily="34" charset="0"/>
            </a:endParaRPr>
          </a:p>
          <a:p>
            <a:pPr algn="ctr">
              <a:defRPr/>
            </a:pPr>
            <a:r>
              <a:rPr lang="mk-MK" altLang="en-US" sz="2400" dirty="0">
                <a:ea typeface="Verdana" panose="020B0604030504040204" pitchFamily="34" charset="0"/>
                <a:cs typeface="Arial" panose="020B0604020202020204" pitchFamily="34" charset="0"/>
              </a:rPr>
              <a:t>(меѓународни аспекти на идентификување </a:t>
            </a:r>
          </a:p>
          <a:p>
            <a:pPr algn="ctr">
              <a:defRPr/>
            </a:pPr>
            <a:r>
              <a:rPr lang="mk-MK" altLang="en-US" sz="2400" dirty="0">
                <a:ea typeface="Verdana" panose="020B0604030504040204" pitchFamily="34" charset="0"/>
                <a:cs typeface="Arial" panose="020B0604020202020204" pitchFamily="34" charset="0"/>
              </a:rPr>
              <a:t>на осомничено лице)</a:t>
            </a:r>
            <a:endParaRPr lang="en-GB" altLang="en-US" sz="24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32245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својството</a:t>
            </a:r>
            <a:endParaRPr lang="en-GB"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04513" y="1212314"/>
            <a:ext cx="7371471" cy="3816429"/>
          </a:xfrm>
          <a:prstGeom prst="rect">
            <a:avLst/>
          </a:prstGeom>
        </p:spPr>
        <p:txBody>
          <a:bodyPr wrap="square">
            <a:spAutoFit/>
          </a:bodyPr>
          <a:lstStyle/>
          <a:p>
            <a:pPr marL="342900" indent="-342900" algn="just">
              <a:buFont typeface="Wingdings" pitchFamily="2" charset="2"/>
              <a:buChar char="ü"/>
              <a:defRPr/>
            </a:pPr>
            <a:r>
              <a:rPr lang="mk-MK" altLang="en-US" sz="2200" dirty="0">
                <a:ea typeface="Verdana" panose="020B0604030504040204" pitchFamily="34" charset="0"/>
                <a:cs typeface="Arial" panose="020B0604020202020204" pitchFamily="34" charset="0"/>
              </a:rPr>
              <a:t>Можни меѓународно базирани извори</a:t>
            </a:r>
            <a:r>
              <a:rPr lang="en-GB" altLang="en-US" sz="2200" dirty="0">
                <a:ea typeface="Verdana" panose="020B0604030504040204" pitchFamily="34" charset="0"/>
                <a:cs typeface="Arial" panose="020B0604020202020204" pitchFamily="34" charset="0"/>
              </a:rPr>
              <a:t>:</a:t>
            </a:r>
          </a:p>
          <a:p>
            <a:pPr algn="just">
              <a:defRPr/>
            </a:pP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mk-MK" altLang="en-US" sz="2200" dirty="0" err="1">
                <a:ea typeface="Verdana" panose="020B0604030504040204" pitchFamily="34" charset="0"/>
                <a:cs typeface="Arial" panose="020B0604020202020204" pitchFamily="34" charset="0"/>
              </a:rPr>
              <a:t>Логови</a:t>
            </a:r>
            <a:r>
              <a:rPr lang="mk-MK" altLang="en-US" sz="2200" dirty="0">
                <a:ea typeface="Verdana" panose="020B0604030504040204" pitchFamily="34" charset="0"/>
                <a:cs typeface="Arial" panose="020B0604020202020204" pitchFamily="34" charset="0"/>
              </a:rPr>
              <a:t> на веб-сервер</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mk-MK" altLang="en-US" sz="2200" dirty="0">
                <a:ea typeface="Verdana" panose="020B0604030504040204" pitchFamily="34" charset="0"/>
                <a:cs typeface="Arial" panose="020B0604020202020204" pitchFamily="34" charset="0"/>
              </a:rPr>
              <a:t>Лични кориснички податоци за најавување и пристап до сметки/</a:t>
            </a:r>
            <a:r>
              <a:rPr lang="mk-MK" altLang="en-US" sz="2200" dirty="0" err="1">
                <a:ea typeface="Verdana" panose="020B0604030504040204" pitchFamily="34" charset="0"/>
                <a:cs typeface="Arial" panose="020B0604020202020204" pitchFamily="34" charset="0"/>
              </a:rPr>
              <a:t>акаунти</a:t>
            </a:r>
            <a:r>
              <a:rPr lang="mk-MK" altLang="en-US" sz="2200" dirty="0">
                <a:ea typeface="Verdana" panose="020B0604030504040204" pitchFamily="34" charset="0"/>
                <a:cs typeface="Arial" panose="020B0604020202020204" pitchFamily="34" charset="0"/>
              </a:rPr>
              <a:t> (на пр., е-пошта</a:t>
            </a:r>
            <a:r>
              <a:rPr lang="en-US" altLang="en-US" sz="2200" dirty="0">
                <a:ea typeface="Verdana" panose="020B0604030504040204" pitchFamily="34" charset="0"/>
                <a:cs typeface="Arial" panose="020B0604020202020204" pitchFamily="34" charset="0"/>
              </a:rPr>
              <a:t>, </a:t>
            </a:r>
            <a:r>
              <a:rPr lang="mk-MK" altLang="en-US" sz="2200" dirty="0" err="1">
                <a:ea typeface="Verdana" panose="020B0604030504040204" pitchFamily="34" charset="0"/>
                <a:cs typeface="Arial" panose="020B0604020202020204" pitchFamily="34" charset="0"/>
              </a:rPr>
              <a:t>чет</a:t>
            </a:r>
            <a:r>
              <a:rPr lang="mk-MK" altLang="en-US" sz="2200" dirty="0">
                <a:ea typeface="Verdana" panose="020B0604030504040204" pitchFamily="34" charset="0"/>
                <a:cs typeface="Arial" panose="020B0604020202020204" pitchFamily="34" charset="0"/>
              </a:rPr>
              <a:t>-сесии</a:t>
            </a:r>
            <a:r>
              <a:rPr lang="en-GB" altLang="en-US" sz="2200" dirty="0">
                <a:ea typeface="Verdana" panose="020B0604030504040204" pitchFamily="34" charset="0"/>
                <a:cs typeface="Arial" panose="020B0604020202020204" pitchFamily="34" charset="0"/>
              </a:rPr>
              <a:t>)</a:t>
            </a:r>
          </a:p>
          <a:p>
            <a:pPr marL="342900" indent="-342900" algn="just">
              <a:buFont typeface="Arial" panose="020B0604020202020204" pitchFamily="34" charset="0"/>
              <a:buChar char="•"/>
              <a:defRPr/>
            </a:pPr>
            <a:r>
              <a:rPr lang="mk-MK" altLang="en-US" sz="2200" dirty="0">
                <a:ea typeface="Verdana" panose="020B0604030504040204" pitchFamily="34" charset="0"/>
                <a:cs typeface="Arial" panose="020B0604020202020204" pitchFamily="34" charset="0"/>
              </a:rPr>
              <a:t>Членство на друштвените мрежи</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mk-MK" altLang="en-US" sz="2200" dirty="0">
                <a:ea typeface="Verdana" panose="020B0604030504040204" pitchFamily="34" charset="0"/>
                <a:cs typeface="Arial" panose="020B0604020202020204" pitchFamily="34" charset="0"/>
              </a:rPr>
              <a:t>Вид и природа на записите на друштвените мрежи</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mk-MK" altLang="en-US" sz="2200" dirty="0">
                <a:ea typeface="Verdana" panose="020B0604030504040204" pitchFamily="34" charset="0"/>
                <a:cs typeface="Arial" panose="020B0604020202020204" pitchFamily="34" charset="0"/>
              </a:rPr>
              <a:t>Претплата на интернет/услуги во облак</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mk-MK" altLang="en-US" sz="2200" dirty="0">
                <a:ea typeface="Verdana" panose="020B0604030504040204" pitchFamily="34" charset="0"/>
                <a:cs typeface="Arial" panose="020B0604020202020204" pitchFamily="34" charset="0"/>
              </a:rPr>
              <a:t>Програми на личен уред</a:t>
            </a:r>
            <a:endParaRPr lang="en-GB" altLang="en-US" sz="2200" dirty="0">
              <a:cs typeface="Arial" panose="020B0604020202020204" pitchFamily="34" charset="0"/>
            </a:endParaRPr>
          </a:p>
          <a:p>
            <a:pPr algn="just">
              <a:defRPr/>
            </a:pPr>
            <a:endParaRPr lang="en-GB" altLang="en-US" sz="22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6B72B8A-EFD3-4B16-8160-86C93A2B8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655" y="4207269"/>
            <a:ext cx="2916689" cy="2527797"/>
          </a:xfrm>
          <a:prstGeom prst="rect">
            <a:avLst/>
          </a:prstGeom>
          <a:noFill/>
        </p:spPr>
      </p:pic>
    </p:spTree>
    <p:extLst>
      <p:ext uri="{BB962C8B-B14F-4D97-AF65-F5344CB8AC3E}">
        <p14:creationId xmlns:p14="http://schemas.microsoft.com/office/powerpoint/2010/main" val="2871075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669" y="1078485"/>
            <a:ext cx="8190411" cy="576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rPr>
              <a:t>15 </a:t>
            </a: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декември</a:t>
            </a:r>
            <a:r>
              <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rPr>
              <a:t> 2015</a:t>
            </a: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 год.</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Училишта во Лос Анџелес и Њу Јорк примија закани за бомби </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Адреса на е-пошта на испраќачот</a:t>
            </a:r>
            <a:r>
              <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ctr"/>
            <a:endParaRPr lang="en-GB" sz="9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rPr>
              <a:t>madbomber@cock.li </a:t>
            </a:r>
            <a:endParaRPr lang="mk-MK" sz="32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rPr>
              <a:t> .li = </a:t>
            </a: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Лихтенштајн</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Компанија за хостирање на е-пошта во сопственост на американски државјанин кој престојува во Романија</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endParaRPr lang="en-GB" sz="12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rPr>
              <a:t>IP</a:t>
            </a: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 адресата покажува Франкфурт</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3" name="Rounded Rectangle 2"/>
          <p:cNvSpPr/>
          <p:nvPr/>
        </p:nvSpPr>
        <p:spPr bwMode="auto">
          <a:xfrm>
            <a:off x="1836683" y="3122161"/>
            <a:ext cx="5470634" cy="693682"/>
          </a:xfrm>
          <a:prstGeom prst="roundRect">
            <a:avLst>
              <a:gd name="adj" fmla="val 32576"/>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cs typeface="Arial" panose="020B0604020202020204" pitchFamily="34" charset="0"/>
            </a:endParaRPr>
          </a:p>
        </p:txBody>
      </p:sp>
      <p:sp>
        <p:nvSpPr>
          <p:cNvPr id="4" name="Rectangle 3">
            <a:extLst>
              <a:ext uri="{FF2B5EF4-FFF2-40B4-BE49-F238E27FC236}">
                <a16:creationId xmlns:a16="http://schemas.microsoft.com/office/drawing/2014/main" id="{BA1C5BE4-1348-496D-B701-042FC40D55C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својството</a:t>
            </a:r>
            <a:endParaRPr lang="en-GB" sz="3200" b="1" dirty="0"/>
          </a:p>
        </p:txBody>
      </p:sp>
      <p:pic>
        <p:nvPicPr>
          <p:cNvPr id="5" name="Picture 4">
            <a:extLst>
              <a:ext uri="{FF2B5EF4-FFF2-40B4-BE49-F238E27FC236}">
                <a16:creationId xmlns:a16="http://schemas.microsoft.com/office/drawing/2014/main" id="{30342878-E08E-46E9-BE33-4B8843392D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039B09CC-3BBF-4B6B-A635-28D8C1C91C7F}"/>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68033E6-F473-4651-8AEA-A175A1106D3F}"/>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5576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wipe(left)">
                                      <p:cBhvr>
                                        <p:cTn id="25" dur="500"/>
                                        <p:tgtEl>
                                          <p:spTgt spid="2">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wipe(left)">
                                      <p:cBhvr>
                                        <p:cTn id="3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933" y="886955"/>
            <a:ext cx="8246534"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k-MK" sz="3200" b="1" dirty="0">
                <a:solidFill>
                  <a:schemeClr val="tx1"/>
                </a:solidFill>
                <a:latin typeface="Arial" panose="020B0604020202020204" pitchFamily="34" charset="0"/>
                <a:ea typeface="Verdana" panose="020B0604030504040204" pitchFamily="34" charset="0"/>
                <a:cs typeface="Arial" panose="020B0604020202020204" pitchFamily="34" charset="0"/>
              </a:rPr>
              <a:t>Франкфурт беше адресата на серверот</a:t>
            </a:r>
            <a:endPar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p:cNvSpPr/>
          <p:nvPr/>
        </p:nvSpPr>
        <p:spPr>
          <a:xfrm>
            <a:off x="524933" y="2054825"/>
            <a:ext cx="8246534"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Услугата на </a:t>
            </a:r>
            <a:r>
              <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rPr>
              <a:t>Cock.li</a:t>
            </a: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 е намерно хостирана во Германија, заради „поголемата заштита на личните податоци“</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a:xfrm>
            <a:off x="524933" y="3279083"/>
            <a:ext cx="8067781"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Германија ги заплени серверите</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9" name="Rectangle 8"/>
          <p:cNvSpPr/>
          <p:nvPr/>
        </p:nvSpPr>
        <p:spPr>
          <a:xfrm>
            <a:off x="478634" y="4381797"/>
            <a:ext cx="8067782"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Судот во Њујорк, на сопственикот, кој е американски државјанин, му достави покана за суд како сведок (</a:t>
            </a:r>
            <a:r>
              <a:rPr lang="en-US" sz="2400" b="1" dirty="0">
                <a:solidFill>
                  <a:schemeClr val="tx1"/>
                </a:solidFill>
                <a:latin typeface="Arial" panose="020B0604020202020204" pitchFamily="34" charset="0"/>
                <a:ea typeface="Verdana" panose="020B0604030504040204" pitchFamily="34" charset="0"/>
                <a:cs typeface="Arial" panose="020B0604020202020204" pitchFamily="34" charset="0"/>
              </a:rPr>
              <a:t>subpoena </a:t>
            </a:r>
            <a:r>
              <a:rPr lang="en-US" sz="2400" b="1" dirty="0" err="1">
                <a:solidFill>
                  <a:schemeClr val="tx1"/>
                </a:solidFill>
                <a:latin typeface="Arial" panose="020B0604020202020204" pitchFamily="34" charset="0"/>
                <a:ea typeface="Verdana" panose="020B0604030504040204" pitchFamily="34" charset="0"/>
                <a:cs typeface="Arial" panose="020B0604020202020204" pitchFamily="34" charset="0"/>
              </a:rPr>
              <a:t>duces</a:t>
            </a:r>
            <a:r>
              <a:rPr lang="en-US" sz="2400" b="1" dirty="0">
                <a:solidFill>
                  <a:schemeClr val="tx1"/>
                </a:solidFill>
                <a:latin typeface="Arial" panose="020B0604020202020204" pitchFamily="34" charset="0"/>
                <a:ea typeface="Verdana" panose="020B0604030504040204" pitchFamily="34" charset="0"/>
                <a:cs typeface="Arial" panose="020B0604020202020204" pitchFamily="34" charset="0"/>
              </a:rPr>
              <a:t> mecum</a:t>
            </a: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 </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10" name="Rectangle 9"/>
          <p:cNvSpPr/>
          <p:nvPr/>
        </p:nvSpPr>
        <p:spPr>
          <a:xfrm>
            <a:off x="236483" y="5602350"/>
            <a:ext cx="8749862" cy="630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sz="1200" b="1" dirty="0">
                <a:solidFill>
                  <a:schemeClr val="tx1"/>
                </a:solidFill>
                <a:latin typeface="Arial" panose="020B0604020202020204" pitchFamily="34" charset="0"/>
                <a:ea typeface="Verdana" panose="020B0604030504040204" pitchFamily="34" charset="0"/>
                <a:cs typeface="Arial" panose="020B0604020202020204" pitchFamily="34" charset="0"/>
              </a:rPr>
              <a:t>*Судска наредба/налог за давање информации</a:t>
            </a:r>
            <a:endParaRPr lang="en-GB" sz="12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D60E8E7-CB49-449F-A74C-D1D32FF2BAA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својството</a:t>
            </a:r>
            <a:endParaRPr lang="en-GB" sz="3200" b="1" dirty="0"/>
          </a:p>
        </p:txBody>
      </p:sp>
      <p:pic>
        <p:nvPicPr>
          <p:cNvPr id="12" name="Picture 4">
            <a:extLst>
              <a:ext uri="{FF2B5EF4-FFF2-40B4-BE49-F238E27FC236}">
                <a16:creationId xmlns:a16="http://schemas.microsoft.com/office/drawing/2014/main" id="{E002DCD8-DF42-40B5-A93F-847B7DD0D4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F8BD62F5-D370-4967-89B5-48217E1491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416E8BA-ED8C-487A-8717-075FBCFC42E6}"/>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8573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left)">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648"/>
            <a:ext cx="9125306" cy="538347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Имиња на контакти</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Имиња, телефонски броеви и адреси на сопственици на сметки</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Броеви за социјално осигурување</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Адреси за наплата</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Поврзана(и) адреса(и) за е-пошта</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Датум на создавање</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rPr>
              <a:t>(</a:t>
            </a: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Доколку е применливо</a:t>
            </a:r>
            <a:r>
              <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Време на затворање</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Сите </a:t>
            </a:r>
            <a:r>
              <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rPr>
              <a:t>IP</a:t>
            </a: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 адреси и секоја најава</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МА</a:t>
            </a:r>
            <a:r>
              <a:rPr lang="en-US" sz="2400" b="1" dirty="0">
                <a:solidFill>
                  <a:schemeClr val="tx1"/>
                </a:solidFill>
                <a:latin typeface="Arial" panose="020B0604020202020204" pitchFamily="34" charset="0"/>
                <a:ea typeface="Verdana" panose="020B0604030504040204" pitchFamily="34" charset="0"/>
                <a:cs typeface="Arial" panose="020B0604020202020204" pitchFamily="34" charset="0"/>
              </a:rPr>
              <a:t>C</a:t>
            </a: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 адреси за </a:t>
            </a:r>
            <a:r>
              <a:rPr lang="mk-MK" sz="2400" b="1" dirty="0" err="1">
                <a:solidFill>
                  <a:schemeClr val="tx1"/>
                </a:solidFill>
                <a:latin typeface="Arial" panose="020B0604020202020204" pitchFamily="34" charset="0"/>
                <a:ea typeface="Verdana" panose="020B0604030504040204" pitchFamily="34" charset="0"/>
                <a:cs typeface="Arial" panose="020B0604020202020204" pitchFamily="34" charset="0"/>
              </a:rPr>
              <a:t>рутер</a:t>
            </a: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 или кој било користен уред</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Доживотна историја на овие сметки</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Историја на трансакции: времиња, датуми, износи, видови</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mk-MK" sz="2400" b="1" dirty="0">
                <a:solidFill>
                  <a:schemeClr val="tx1"/>
                </a:solidFill>
                <a:latin typeface="Arial" panose="020B0604020202020204" pitchFamily="34" charset="0"/>
                <a:ea typeface="Verdana" panose="020B0604030504040204" pitchFamily="34" charset="0"/>
                <a:cs typeface="Arial" panose="020B0604020202020204" pitchFamily="34" charset="0"/>
              </a:rPr>
              <a:t>Финансиски инструменти</a:t>
            </a:r>
            <a:endParaRPr lang="en-GB"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C85F820-B478-4E95-9A0F-524F0193911D}"/>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за својство</a:t>
            </a:r>
            <a:endParaRPr lang="en-GB" sz="3200" b="1" dirty="0"/>
          </a:p>
        </p:txBody>
      </p:sp>
      <p:pic>
        <p:nvPicPr>
          <p:cNvPr id="5" name="Picture 4">
            <a:extLst>
              <a:ext uri="{FF2B5EF4-FFF2-40B4-BE49-F238E27FC236}">
                <a16:creationId xmlns:a16="http://schemas.microsoft.com/office/drawing/2014/main" id="{EDC92F54-C5D9-49E6-8DDA-7C8C86FDB2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02F68566-533C-408C-B8BC-9FBF88DC3EC2}"/>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FA3C23F-4910-4D2A-B110-ACFE3B748660}"/>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59945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94" y="2935539"/>
            <a:ext cx="9125306" cy="2538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sz="3200" b="1" dirty="0">
                <a:solidFill>
                  <a:schemeClr val="tx1"/>
                </a:solidFill>
                <a:latin typeface="Verdana" panose="020B0604030504040204" pitchFamily="34" charset="0"/>
                <a:ea typeface="Verdana" panose="020B0604030504040204" pitchFamily="34" charset="0"/>
                <a:cs typeface="Verdana" panose="020B0604030504040204" pitchFamily="34" charset="0"/>
              </a:rPr>
              <a:t>До ден денес нема апсења</a:t>
            </a:r>
            <a:r>
              <a:rPr lang="en-GB" sz="32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4881" y="1828801"/>
            <a:ext cx="3288352" cy="1705928"/>
          </a:xfrm>
          <a:prstGeom prst="rect">
            <a:avLst/>
          </a:prstGeom>
        </p:spPr>
      </p:pic>
      <p:sp>
        <p:nvSpPr>
          <p:cNvPr id="5" name="Rectangle 4">
            <a:extLst>
              <a:ext uri="{FF2B5EF4-FFF2-40B4-BE49-F238E27FC236}">
                <a16:creationId xmlns:a16="http://schemas.microsoft.com/office/drawing/2014/main" id="{118602B5-6286-486C-8ED6-C6D94618A98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за својство</a:t>
            </a:r>
            <a:endParaRPr lang="en-GB" sz="3200" b="1" dirty="0"/>
          </a:p>
        </p:txBody>
      </p:sp>
      <p:pic>
        <p:nvPicPr>
          <p:cNvPr id="6" name="Picture 4">
            <a:extLst>
              <a:ext uri="{FF2B5EF4-FFF2-40B4-BE49-F238E27FC236}">
                <a16:creationId xmlns:a16="http://schemas.microsoft.com/office/drawing/2014/main" id="{551F3720-C479-4212-A4E0-991E0E5AFC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25B5A3E2-759B-4578-A66F-F070CEC8EB73}"/>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92CDF6A-1E76-45DD-80D3-1E8755625885}"/>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47767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брзината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3970318"/>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mk-MK" altLang="en-US" sz="2800" b="1" dirty="0">
                <a:ea typeface="Verdana" panose="020B0604030504040204" pitchFamily="34" charset="0"/>
                <a:cs typeface="Arial" panose="020B0604020202020204" pitchFamily="34" charset="0"/>
              </a:rPr>
              <a:t>Предизвикот</a:t>
            </a:r>
            <a:r>
              <a:rPr lang="en-GB" altLang="en-US" sz="2800" b="1" dirty="0">
                <a:ea typeface="Verdana" panose="020B0604030504040204" pitchFamily="34" charset="0"/>
                <a:cs typeface="Arial" panose="020B0604020202020204" pitchFamily="34" charset="0"/>
              </a:rPr>
              <a:t>? </a:t>
            </a: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endParaRPr lang="en-GB" altLang="en-US" sz="2800" b="1" dirty="0">
              <a:ea typeface="Verdana" panose="020B0604030504040204" pitchFamily="34" charset="0"/>
              <a:cs typeface="Arial" panose="020B0604020202020204" pitchFamily="34" charset="0"/>
            </a:endParaRPr>
          </a:p>
          <a:p>
            <a:pPr algn="ctr">
              <a:defRPr/>
            </a:pPr>
            <a:r>
              <a:rPr lang="mk-MK" altLang="en-US" sz="2800" dirty="0">
                <a:ea typeface="Verdana" panose="020B0604030504040204" pitchFamily="34" charset="0"/>
                <a:cs typeface="Arial" panose="020B0604020202020204" pitchFamily="34" charset="0"/>
              </a:rPr>
              <a:t>Процесите на заемна правна помош се бавни по природа</a:t>
            </a:r>
            <a:r>
              <a:rPr lang="en-GB" altLang="en-US" sz="2800"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2666030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826707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584775"/>
          </a:xfrm>
          <a:prstGeom prst="rect">
            <a:avLst/>
          </a:prstGeom>
        </p:spPr>
        <p:txBody>
          <a:bodyPr wrap="square">
            <a:spAutoFit/>
          </a:bodyPr>
          <a:lstStyle/>
          <a:p>
            <a:pPr algn="ctr" eaLnBrk="1" hangingPunct="1">
              <a:lnSpc>
                <a:spcPct val="80000"/>
              </a:lnSpc>
            </a:pPr>
            <a:r>
              <a:rPr lang="mk-MK" sz="4000" b="1" dirty="0">
                <a:ea typeface="ＭＳ Ｐゴシック" charset="0"/>
              </a:rPr>
              <a:t>Резиме</a:t>
            </a:r>
            <a:endParaRPr lang="en-GB" sz="4000" b="1" dirty="0"/>
          </a:p>
        </p:txBody>
      </p:sp>
    </p:spTree>
    <p:extLst>
      <p:ext uri="{BB962C8B-B14F-4D97-AF65-F5344CB8AC3E}">
        <p14:creationId xmlns:p14="http://schemas.microsoft.com/office/powerpoint/2010/main" val="4167691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Резиме</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0F8F911-DA48-43FF-BCC6-0A32085C85C6}"/>
              </a:ext>
            </a:extLst>
          </p:cNvPr>
          <p:cNvSpPr/>
          <p:nvPr/>
        </p:nvSpPr>
        <p:spPr>
          <a:xfrm>
            <a:off x="211015" y="1193778"/>
            <a:ext cx="4677508" cy="4154984"/>
          </a:xfrm>
          <a:prstGeom prst="rect">
            <a:avLst/>
          </a:prstGeom>
        </p:spPr>
        <p:txBody>
          <a:bodyPr wrap="square">
            <a:spAutoFit/>
          </a:bodyPr>
          <a:lstStyle/>
          <a:p>
            <a:pPr marL="342900" indent="-342900" algn="just">
              <a:lnSpc>
                <a:spcPct val="80000"/>
              </a:lnSpc>
              <a:buFont typeface="Wingdings" pitchFamily="2" charset="2"/>
              <a:buChar char="ü"/>
            </a:pPr>
            <a:r>
              <a:rPr lang="ru-RU" sz="2200" i="1" dirty="0"/>
              <a:t>Да се препознаат клучните предизвици поврзани со меѓународната соработка во врска со сајбер-криминалот и електронските докази</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ru-RU" sz="2200" i="1" dirty="0"/>
              <a:t>Да се идентификуваат практичните импликации од клучните предизвици поврзани со меѓународната соработка</a:t>
            </a:r>
            <a:r>
              <a:rPr lang="en-GB" sz="2200" i="1" dirty="0"/>
              <a:t> </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ru-RU" sz="2200" i="1" dirty="0"/>
              <a:t>Да се истражат можните решенија за предизвиците поврзани со меѓународната соработка</a:t>
            </a:r>
            <a:endParaRPr lang="en-GB" sz="2200" i="1" dirty="0"/>
          </a:p>
        </p:txBody>
      </p:sp>
    </p:spTree>
    <p:extLst>
      <p:ext uri="{BB962C8B-B14F-4D97-AF65-F5344CB8AC3E}">
        <p14:creationId xmlns:p14="http://schemas.microsoft.com/office/powerpoint/2010/main" val="3732782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253988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Дали ви изгледа познато</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pSp>
        <p:nvGrpSpPr>
          <p:cNvPr id="12" name="Group 11">
            <a:extLst>
              <a:ext uri="{FF2B5EF4-FFF2-40B4-BE49-F238E27FC236}">
                <a16:creationId xmlns:a16="http://schemas.microsoft.com/office/drawing/2014/main" id="{9F1762E3-A4DD-4917-9721-3074D35F23B6}"/>
              </a:ext>
            </a:extLst>
          </p:cNvPr>
          <p:cNvGrpSpPr/>
          <p:nvPr/>
        </p:nvGrpSpPr>
        <p:grpSpPr>
          <a:xfrm>
            <a:off x="110285" y="856571"/>
            <a:ext cx="8169248" cy="5727336"/>
            <a:chOff x="110285" y="1016366"/>
            <a:chExt cx="8169248" cy="5727336"/>
          </a:xfrm>
        </p:grpSpPr>
        <p:sp>
          <p:nvSpPr>
            <p:cNvPr id="16" name="Rectangle 15">
              <a:extLst>
                <a:ext uri="{FF2B5EF4-FFF2-40B4-BE49-F238E27FC236}">
                  <a16:creationId xmlns:a16="http://schemas.microsoft.com/office/drawing/2014/main" id="{BFBFCB50-8778-4C6B-B766-4DC21C792359}"/>
                </a:ext>
              </a:extLst>
            </p:cNvPr>
            <p:cNvSpPr/>
            <p:nvPr/>
          </p:nvSpPr>
          <p:spPr>
            <a:xfrm>
              <a:off x="110285" y="1953655"/>
              <a:ext cx="2006380" cy="1020088"/>
            </a:xfrm>
            <a:prstGeom prst="rect">
              <a:avLst/>
            </a:prstGeom>
            <a:noFill/>
            <a:ln>
              <a:solidFill>
                <a:srgbClr val="2E6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sz="2400" b="1" dirty="0">
                  <a:solidFill>
                    <a:srgbClr val="2E618E"/>
                  </a:solidFill>
                  <a:latin typeface="Verdana" panose="020B0604030504040204" pitchFamily="34" charset="0"/>
                  <a:ea typeface="Verdana" panose="020B0604030504040204" pitchFamily="34" charset="0"/>
                  <a:cs typeface="Verdana" panose="020B0604030504040204" pitchFamily="34" charset="0"/>
                </a:rPr>
                <a:t>Типичен процес</a:t>
              </a:r>
              <a:endParaRPr lang="en-GB" sz="2400" b="1" dirty="0">
                <a:solidFill>
                  <a:srgbClr val="2E618E"/>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ight Arrow 1">
              <a:extLst>
                <a:ext uri="{FF2B5EF4-FFF2-40B4-BE49-F238E27FC236}">
                  <a16:creationId xmlns:a16="http://schemas.microsoft.com/office/drawing/2014/main" id="{3FD77482-A138-4B97-AFAE-29AF4BAF3277}"/>
                </a:ext>
              </a:extLst>
            </p:cNvPr>
            <p:cNvSpPr/>
            <p:nvPr/>
          </p:nvSpPr>
          <p:spPr bwMode="auto">
            <a:xfrm>
              <a:off x="524927" y="3488268"/>
              <a:ext cx="1439337"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dirty="0">
                  <a:ln>
                    <a:noFill/>
                  </a:ln>
                  <a:solidFill>
                    <a:srgbClr val="2E618E"/>
                  </a:solidFill>
                  <a:effectLst/>
                  <a:latin typeface="Arial" charset="0"/>
                </a:rPr>
                <a:t>Дојдовни</a:t>
              </a:r>
              <a:endParaRPr kumimoji="0" lang="en-GB" sz="1800" b="1" i="0" u="none" strike="noStrike" cap="none" normalizeH="0" baseline="0" dirty="0">
                <a:ln>
                  <a:noFill/>
                </a:ln>
                <a:solidFill>
                  <a:srgbClr val="2E618E"/>
                </a:solidFill>
                <a:effectLst/>
                <a:latin typeface="Arial" charset="0"/>
              </a:endParaRPr>
            </a:p>
          </p:txBody>
        </p:sp>
        <p:sp>
          <p:nvSpPr>
            <p:cNvPr id="20" name="Rectangle 19">
              <a:extLst>
                <a:ext uri="{FF2B5EF4-FFF2-40B4-BE49-F238E27FC236}">
                  <a16:creationId xmlns:a16="http://schemas.microsoft.com/office/drawing/2014/main" id="{58939A80-781E-4EDA-814A-B4443A8B4B5A}"/>
                </a:ext>
              </a:extLst>
            </p:cNvPr>
            <p:cNvSpPr/>
            <p:nvPr/>
          </p:nvSpPr>
          <p:spPr bwMode="auto">
            <a:xfrm>
              <a:off x="2116665" y="3255429"/>
              <a:ext cx="1219200" cy="1075282"/>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mk-MK" sz="3200" b="1" i="0" u="none" strike="noStrike" cap="none" normalizeH="0" baseline="0" dirty="0">
                  <a:ln>
                    <a:noFill/>
                  </a:ln>
                  <a:solidFill>
                    <a:srgbClr val="2E618E"/>
                  </a:solidFill>
                  <a:effectLst/>
                  <a:latin typeface="Arial" charset="0"/>
                </a:rPr>
                <a:t>МНР</a:t>
              </a:r>
              <a:endParaRPr kumimoji="0" lang="en-GB" sz="3200" b="1" i="0" u="none" strike="noStrike" cap="none" normalizeH="0" baseline="0" dirty="0">
                <a:ln>
                  <a:noFill/>
                </a:ln>
                <a:solidFill>
                  <a:srgbClr val="2E618E"/>
                </a:solidFill>
                <a:effectLst/>
                <a:latin typeface="Arial" charset="0"/>
              </a:endParaRPr>
            </a:p>
          </p:txBody>
        </p:sp>
        <p:sp>
          <p:nvSpPr>
            <p:cNvPr id="21" name="Rectangle 20">
              <a:extLst>
                <a:ext uri="{FF2B5EF4-FFF2-40B4-BE49-F238E27FC236}">
                  <a16:creationId xmlns:a16="http://schemas.microsoft.com/office/drawing/2014/main" id="{0FF6A004-F5E6-4516-A10B-EC4121922BF5}"/>
                </a:ext>
              </a:extLst>
            </p:cNvPr>
            <p:cNvSpPr/>
            <p:nvPr/>
          </p:nvSpPr>
          <p:spPr bwMode="auto">
            <a:xfrm>
              <a:off x="4511856" y="3255429"/>
              <a:ext cx="1397882"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mk-MK" sz="1400" b="1" i="0" u="none" strike="noStrike" cap="none" normalizeH="0" baseline="0" dirty="0">
                  <a:ln>
                    <a:noFill/>
                  </a:ln>
                  <a:solidFill>
                    <a:srgbClr val="2E618E"/>
                  </a:solidFill>
                  <a:effectLst/>
                  <a:latin typeface="Arial" charset="0"/>
                </a:rPr>
                <a:t>Регистрар на јавни обвинители</a:t>
              </a:r>
              <a:endParaRPr kumimoji="0" lang="en-GB" sz="1400" b="1" i="0" u="none" strike="noStrike" cap="none" normalizeH="0" baseline="0" dirty="0">
                <a:ln>
                  <a:noFill/>
                </a:ln>
                <a:solidFill>
                  <a:srgbClr val="2E618E"/>
                </a:solidFill>
                <a:effectLst/>
                <a:latin typeface="Arial" charset="0"/>
              </a:endParaRPr>
            </a:p>
          </p:txBody>
        </p:sp>
        <p:sp>
          <p:nvSpPr>
            <p:cNvPr id="22" name="Rectangle 21">
              <a:extLst>
                <a:ext uri="{FF2B5EF4-FFF2-40B4-BE49-F238E27FC236}">
                  <a16:creationId xmlns:a16="http://schemas.microsoft.com/office/drawing/2014/main" id="{EC6FD423-E9A1-4385-BE33-E14D31680CA4}"/>
                </a:ext>
              </a:extLst>
            </p:cNvPr>
            <p:cNvSpPr/>
            <p:nvPr/>
          </p:nvSpPr>
          <p:spPr bwMode="auto">
            <a:xfrm>
              <a:off x="4407273" y="5575302"/>
              <a:ext cx="1340719"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mk-MK" sz="1600" b="1" i="0" u="none" strike="noStrike" cap="none" normalizeH="0" baseline="0" dirty="0">
                  <a:ln>
                    <a:noFill/>
                  </a:ln>
                  <a:solidFill>
                    <a:srgbClr val="2E618E"/>
                  </a:solidFill>
                  <a:effectLst/>
                  <a:latin typeface="Arial" charset="0"/>
                </a:rPr>
                <a:t>Назначен обвинител</a:t>
              </a:r>
              <a:endParaRPr kumimoji="0" lang="en-GB" sz="1400" b="1" i="0" u="none" strike="noStrike" cap="none" normalizeH="0" baseline="0" dirty="0">
                <a:ln>
                  <a:noFill/>
                </a:ln>
                <a:solidFill>
                  <a:srgbClr val="2E618E"/>
                </a:solidFill>
                <a:effectLst/>
                <a:latin typeface="Arial" charset="0"/>
              </a:endParaRPr>
            </a:p>
          </p:txBody>
        </p:sp>
        <p:sp>
          <p:nvSpPr>
            <p:cNvPr id="23" name="Right Arrow 10">
              <a:extLst>
                <a:ext uri="{FF2B5EF4-FFF2-40B4-BE49-F238E27FC236}">
                  <a16:creationId xmlns:a16="http://schemas.microsoft.com/office/drawing/2014/main" id="{613860FC-C73F-4E7A-B1CE-663AE6656EE3}"/>
                </a:ext>
              </a:extLst>
            </p:cNvPr>
            <p:cNvSpPr/>
            <p:nvPr/>
          </p:nvSpPr>
          <p:spPr bwMode="auto">
            <a:xfrm rot="5400000">
              <a:off x="2101845" y="4565659"/>
              <a:ext cx="1168399"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dirty="0">
                  <a:ln>
                    <a:noFill/>
                  </a:ln>
                  <a:solidFill>
                    <a:srgbClr val="2E618E"/>
                  </a:solidFill>
                  <a:effectLst/>
                  <a:latin typeface="Arial" charset="0"/>
                </a:rPr>
                <a:t>Копија</a:t>
              </a:r>
              <a:endParaRPr kumimoji="0" lang="en-GB" sz="1800" b="1" i="0" u="none" strike="noStrike" cap="none" normalizeH="0" baseline="0" dirty="0">
                <a:ln>
                  <a:noFill/>
                </a:ln>
                <a:solidFill>
                  <a:srgbClr val="2E618E"/>
                </a:solidFill>
                <a:effectLst/>
                <a:latin typeface="Arial" charset="0"/>
              </a:endParaRPr>
            </a:p>
          </p:txBody>
        </p:sp>
        <p:sp>
          <p:nvSpPr>
            <p:cNvPr id="24" name="Rectangle 23">
              <a:extLst>
                <a:ext uri="{FF2B5EF4-FFF2-40B4-BE49-F238E27FC236}">
                  <a16:creationId xmlns:a16="http://schemas.microsoft.com/office/drawing/2014/main" id="{CB0EA8F5-6DB2-49BB-880E-6E1198BAA65A}"/>
                </a:ext>
              </a:extLst>
            </p:cNvPr>
            <p:cNvSpPr/>
            <p:nvPr/>
          </p:nvSpPr>
          <p:spPr bwMode="auto">
            <a:xfrm>
              <a:off x="1964264" y="5575302"/>
              <a:ext cx="135802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mk-MK" sz="1400" b="1" i="0" u="none" strike="noStrike" cap="none" normalizeH="0" baseline="0" dirty="0">
                  <a:ln>
                    <a:noFill/>
                  </a:ln>
                  <a:solidFill>
                    <a:srgbClr val="2E618E"/>
                  </a:solidFill>
                  <a:effectLst/>
                  <a:latin typeface="Arial" charset="0"/>
                </a:rPr>
                <a:t>Служба за национална безбедност</a:t>
              </a:r>
              <a:endParaRPr kumimoji="0" lang="en-GB" sz="1400" b="1" i="0" u="none" strike="noStrike" cap="none" normalizeH="0" baseline="0" dirty="0">
                <a:ln>
                  <a:noFill/>
                </a:ln>
                <a:solidFill>
                  <a:srgbClr val="2E618E"/>
                </a:solidFill>
                <a:effectLst/>
                <a:latin typeface="Arial" charset="0"/>
              </a:endParaRPr>
            </a:p>
          </p:txBody>
        </p:sp>
        <p:sp>
          <p:nvSpPr>
            <p:cNvPr id="25" name="Right Arrow 13">
              <a:extLst>
                <a:ext uri="{FF2B5EF4-FFF2-40B4-BE49-F238E27FC236}">
                  <a16:creationId xmlns:a16="http://schemas.microsoft.com/office/drawing/2014/main" id="{D70B46DB-DC0B-4B34-B25F-727C543D1E19}"/>
                </a:ext>
              </a:extLst>
            </p:cNvPr>
            <p:cNvSpPr/>
            <p:nvPr/>
          </p:nvSpPr>
          <p:spPr bwMode="auto">
            <a:xfrm rot="5400000">
              <a:off x="4674842" y="4635500"/>
              <a:ext cx="927100"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26" name="Right Arrow 14">
              <a:extLst>
                <a:ext uri="{FF2B5EF4-FFF2-40B4-BE49-F238E27FC236}">
                  <a16:creationId xmlns:a16="http://schemas.microsoft.com/office/drawing/2014/main" id="{B23107E9-58FB-44A1-8E7B-4F6D23A0EA26}"/>
                </a:ext>
              </a:extLst>
            </p:cNvPr>
            <p:cNvSpPr/>
            <p:nvPr/>
          </p:nvSpPr>
          <p:spPr bwMode="auto">
            <a:xfrm>
              <a:off x="5909738" y="5825071"/>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27" name="Rectangle 26">
              <a:extLst>
                <a:ext uri="{FF2B5EF4-FFF2-40B4-BE49-F238E27FC236}">
                  <a16:creationId xmlns:a16="http://schemas.microsoft.com/office/drawing/2014/main" id="{0457698A-F0B7-4BDA-9F1F-826D090ED2E1}"/>
                </a:ext>
              </a:extLst>
            </p:cNvPr>
            <p:cNvSpPr/>
            <p:nvPr/>
          </p:nvSpPr>
          <p:spPr bwMode="auto">
            <a:xfrm>
              <a:off x="7060333"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mk-MK" sz="1600" b="1" i="0" u="none" strike="noStrike" cap="none" normalizeH="0" baseline="0" dirty="0">
                  <a:ln>
                    <a:noFill/>
                  </a:ln>
                  <a:solidFill>
                    <a:srgbClr val="2E618E"/>
                  </a:solidFill>
                  <a:effectLst/>
                  <a:latin typeface="Arial" charset="0"/>
                </a:rPr>
                <a:t>Регистар на истражители</a:t>
              </a:r>
              <a:endParaRPr kumimoji="0" lang="en-GB" sz="1400" b="1" i="0" u="none" strike="noStrike" cap="none" normalizeH="0" baseline="0" dirty="0">
                <a:ln>
                  <a:noFill/>
                </a:ln>
                <a:solidFill>
                  <a:srgbClr val="2E618E"/>
                </a:solidFill>
                <a:effectLst/>
                <a:latin typeface="Arial" charset="0"/>
              </a:endParaRPr>
            </a:p>
          </p:txBody>
        </p:sp>
        <p:sp>
          <p:nvSpPr>
            <p:cNvPr id="28" name="Right Arrow 16">
              <a:extLst>
                <a:ext uri="{FF2B5EF4-FFF2-40B4-BE49-F238E27FC236}">
                  <a16:creationId xmlns:a16="http://schemas.microsoft.com/office/drawing/2014/main" id="{0F5D5607-5112-4630-9BA3-C1200429247D}"/>
                </a:ext>
              </a:extLst>
            </p:cNvPr>
            <p:cNvSpPr/>
            <p:nvPr/>
          </p:nvSpPr>
          <p:spPr bwMode="auto">
            <a:xfrm rot="16200000">
              <a:off x="7201261" y="4635498"/>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29" name="Rectangle 28">
              <a:extLst>
                <a:ext uri="{FF2B5EF4-FFF2-40B4-BE49-F238E27FC236}">
                  <a16:creationId xmlns:a16="http://schemas.microsoft.com/office/drawing/2014/main" id="{A4B71E38-3B83-4464-954D-C677290918B4}"/>
                </a:ext>
              </a:extLst>
            </p:cNvPr>
            <p:cNvSpPr/>
            <p:nvPr/>
          </p:nvSpPr>
          <p:spPr bwMode="auto">
            <a:xfrm>
              <a:off x="6903696" y="3255429"/>
              <a:ext cx="1375837"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mk-MK" sz="1600" b="1" i="0" u="none" strike="noStrike" cap="none" normalizeH="0" baseline="0" dirty="0">
                  <a:ln>
                    <a:noFill/>
                  </a:ln>
                  <a:solidFill>
                    <a:srgbClr val="2E618E"/>
                  </a:solidFill>
                  <a:effectLst/>
                  <a:latin typeface="Arial" charset="0"/>
                </a:rPr>
                <a:t>Назначен истражител</a:t>
              </a:r>
              <a:endParaRPr kumimoji="0" lang="en-GB" sz="1400" b="1" i="0" u="none" strike="noStrike" cap="none" normalizeH="0" baseline="0" dirty="0">
                <a:ln>
                  <a:noFill/>
                </a:ln>
                <a:solidFill>
                  <a:srgbClr val="2E618E"/>
                </a:solidFill>
                <a:effectLst/>
                <a:latin typeface="Arial" charset="0"/>
              </a:endParaRPr>
            </a:p>
          </p:txBody>
        </p:sp>
        <p:sp>
          <p:nvSpPr>
            <p:cNvPr id="30" name="Right Arrow 18">
              <a:extLst>
                <a:ext uri="{FF2B5EF4-FFF2-40B4-BE49-F238E27FC236}">
                  <a16:creationId xmlns:a16="http://schemas.microsoft.com/office/drawing/2014/main" id="{B59CC52F-A01F-4CE8-814B-06AAE6246CE9}"/>
                </a:ext>
              </a:extLst>
            </p:cNvPr>
            <p:cNvSpPr/>
            <p:nvPr/>
          </p:nvSpPr>
          <p:spPr bwMode="auto">
            <a:xfrm rot="16200000">
              <a:off x="7201261" y="2362189"/>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1" name="Rectangle 30">
              <a:extLst>
                <a:ext uri="{FF2B5EF4-FFF2-40B4-BE49-F238E27FC236}">
                  <a16:creationId xmlns:a16="http://schemas.microsoft.com/office/drawing/2014/main" id="{1E63A895-756E-4BD5-A54E-001D6DB327C2}"/>
                </a:ext>
              </a:extLst>
            </p:cNvPr>
            <p:cNvSpPr/>
            <p:nvPr/>
          </p:nvSpPr>
          <p:spPr bwMode="auto">
            <a:xfrm>
              <a:off x="7055211" y="1049840"/>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mk-MK" sz="1400" b="1" i="0" u="none" strike="noStrike" cap="none" normalizeH="0" baseline="0" dirty="0">
                  <a:ln>
                    <a:noFill/>
                  </a:ln>
                  <a:solidFill>
                    <a:srgbClr val="2E618E"/>
                  </a:solidFill>
                  <a:effectLst/>
                  <a:latin typeface="Arial" charset="0"/>
                </a:rPr>
                <a:t>Регистар на милиција</a:t>
              </a:r>
              <a:endParaRPr kumimoji="0" lang="en-GB" sz="1400" b="1" i="0" u="none" strike="noStrike" cap="none" normalizeH="0" baseline="0" dirty="0">
                <a:ln>
                  <a:noFill/>
                </a:ln>
                <a:solidFill>
                  <a:srgbClr val="2E618E"/>
                </a:solidFill>
                <a:effectLst/>
                <a:latin typeface="Arial" charset="0"/>
              </a:endParaRPr>
            </a:p>
          </p:txBody>
        </p:sp>
        <p:sp>
          <p:nvSpPr>
            <p:cNvPr id="32" name="Right Arrow 20">
              <a:extLst>
                <a:ext uri="{FF2B5EF4-FFF2-40B4-BE49-F238E27FC236}">
                  <a16:creationId xmlns:a16="http://schemas.microsoft.com/office/drawing/2014/main" id="{4E3EFE2B-E363-4093-A5A3-3CF776CB5B24}"/>
                </a:ext>
              </a:extLst>
            </p:cNvPr>
            <p:cNvSpPr/>
            <p:nvPr/>
          </p:nvSpPr>
          <p:spPr bwMode="auto">
            <a:xfrm rot="10800000">
              <a:off x="5909738"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3" name="Rectangle 32">
              <a:extLst>
                <a:ext uri="{FF2B5EF4-FFF2-40B4-BE49-F238E27FC236}">
                  <a16:creationId xmlns:a16="http://schemas.microsoft.com/office/drawing/2014/main" id="{E36EB10D-1358-4A85-A383-D8BD3E28C977}"/>
                </a:ext>
              </a:extLst>
            </p:cNvPr>
            <p:cNvSpPr/>
            <p:nvPr/>
          </p:nvSpPr>
          <p:spPr bwMode="auto">
            <a:xfrm>
              <a:off x="4407273" y="1043582"/>
              <a:ext cx="135095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mk-MK" sz="1600" b="1" i="0" u="none" strike="noStrike" cap="none" normalizeH="0" baseline="0" dirty="0">
                  <a:ln>
                    <a:noFill/>
                  </a:ln>
                  <a:solidFill>
                    <a:srgbClr val="2E618E"/>
                  </a:solidFill>
                  <a:effectLst/>
                  <a:latin typeface="Arial" charset="0"/>
                </a:rPr>
                <a:t>Назначен офицер на милицијата</a:t>
              </a:r>
              <a:endParaRPr kumimoji="0" lang="en-GB" sz="1400" b="1" i="0" u="none" strike="noStrike" cap="none" normalizeH="0" baseline="0" dirty="0">
                <a:ln>
                  <a:noFill/>
                </a:ln>
                <a:solidFill>
                  <a:srgbClr val="2E618E"/>
                </a:solidFill>
                <a:effectLst/>
                <a:latin typeface="Arial" charset="0"/>
              </a:endParaRPr>
            </a:p>
          </p:txBody>
        </p:sp>
        <p:sp>
          <p:nvSpPr>
            <p:cNvPr id="34" name="Right Arrow 22">
              <a:extLst>
                <a:ext uri="{FF2B5EF4-FFF2-40B4-BE49-F238E27FC236}">
                  <a16:creationId xmlns:a16="http://schemas.microsoft.com/office/drawing/2014/main" id="{A8701C6C-1931-4E43-82E9-D88540EE3A4E}"/>
                </a:ext>
              </a:extLst>
            </p:cNvPr>
            <p:cNvSpPr/>
            <p:nvPr/>
          </p:nvSpPr>
          <p:spPr bwMode="auto">
            <a:xfrm rot="10800000">
              <a:off x="3413315"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5" name="Right Arrow 23">
              <a:extLst>
                <a:ext uri="{FF2B5EF4-FFF2-40B4-BE49-F238E27FC236}">
                  <a16:creationId xmlns:a16="http://schemas.microsoft.com/office/drawing/2014/main" id="{24A17C17-6E5F-4C97-97A2-D3672E872DFA}"/>
                </a:ext>
              </a:extLst>
            </p:cNvPr>
            <p:cNvSpPr/>
            <p:nvPr/>
          </p:nvSpPr>
          <p:spPr bwMode="auto">
            <a:xfrm>
              <a:off x="3413315" y="3505198"/>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6" name="Oval 35">
              <a:extLst>
                <a:ext uri="{FF2B5EF4-FFF2-40B4-BE49-F238E27FC236}">
                  <a16:creationId xmlns:a16="http://schemas.microsoft.com/office/drawing/2014/main" id="{ED24321E-A39C-4030-8509-481638D222FB}"/>
                </a:ext>
              </a:extLst>
            </p:cNvPr>
            <p:cNvSpPr/>
            <p:nvPr/>
          </p:nvSpPr>
          <p:spPr bwMode="auto">
            <a:xfrm>
              <a:off x="1511562" y="1016366"/>
              <a:ext cx="2348965" cy="1070719"/>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dirty="0">
                  <a:ln>
                    <a:noFill/>
                  </a:ln>
                  <a:solidFill>
                    <a:srgbClr val="2E618E"/>
                  </a:solidFill>
                  <a:effectLst/>
                  <a:latin typeface="Arial" charset="0"/>
                </a:rPr>
                <a:t>Преземено дејство</a:t>
              </a:r>
              <a:endParaRPr kumimoji="0" lang="en-GB" sz="1800" b="1" i="0" u="none" strike="noStrike" cap="none" normalizeH="0" baseline="0" dirty="0">
                <a:ln>
                  <a:noFill/>
                </a:ln>
                <a:solidFill>
                  <a:srgbClr val="2E618E"/>
                </a:solidFill>
                <a:effectLst/>
                <a:latin typeface="Arial" charset="0"/>
              </a:endParaRPr>
            </a:p>
          </p:txBody>
        </p:sp>
        <p:sp>
          <p:nvSpPr>
            <p:cNvPr id="37" name="Rectangle 36">
              <a:extLst>
                <a:ext uri="{FF2B5EF4-FFF2-40B4-BE49-F238E27FC236}">
                  <a16:creationId xmlns:a16="http://schemas.microsoft.com/office/drawing/2014/main" id="{6C90D5EE-1F0D-4F92-AC39-931C1A5E416C}"/>
                </a:ext>
              </a:extLst>
            </p:cNvPr>
            <p:cNvSpPr/>
            <p:nvPr/>
          </p:nvSpPr>
          <p:spPr bwMode="auto">
            <a:xfrm>
              <a:off x="1550002" y="2355229"/>
              <a:ext cx="6332221" cy="83097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mk-MK" sz="28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Кој го има знаењето</a:t>
              </a:r>
              <a:r>
                <a:rPr kumimoji="0" lang="en-GB" sz="28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199740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Дали ви изгледа познато</a:t>
            </a:r>
            <a:r>
              <a:rPr lang="en-GB" sz="3200" b="1" dirty="0"/>
              <a: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pSp>
        <p:nvGrpSpPr>
          <p:cNvPr id="38" name="Group 37">
            <a:extLst>
              <a:ext uri="{FF2B5EF4-FFF2-40B4-BE49-F238E27FC236}">
                <a16:creationId xmlns:a16="http://schemas.microsoft.com/office/drawing/2014/main" id="{1F0041A4-5F33-468D-AEDE-ADD1AADB5480}"/>
              </a:ext>
            </a:extLst>
          </p:cNvPr>
          <p:cNvGrpSpPr/>
          <p:nvPr/>
        </p:nvGrpSpPr>
        <p:grpSpPr>
          <a:xfrm>
            <a:off x="110285" y="693212"/>
            <a:ext cx="8561891" cy="5890686"/>
            <a:chOff x="110285" y="853016"/>
            <a:chExt cx="8561891" cy="5890686"/>
          </a:xfrm>
        </p:grpSpPr>
        <p:sp>
          <p:nvSpPr>
            <p:cNvPr id="39" name="Rectangle 38">
              <a:extLst>
                <a:ext uri="{FF2B5EF4-FFF2-40B4-BE49-F238E27FC236}">
                  <a16:creationId xmlns:a16="http://schemas.microsoft.com/office/drawing/2014/main" id="{E5846174-FAD6-402B-99DF-E5C3D7DC6306}"/>
                </a:ext>
              </a:extLst>
            </p:cNvPr>
            <p:cNvSpPr/>
            <p:nvPr/>
          </p:nvSpPr>
          <p:spPr>
            <a:xfrm>
              <a:off x="110285" y="1953655"/>
              <a:ext cx="2006380" cy="1020088"/>
            </a:xfrm>
            <a:prstGeom prst="rect">
              <a:avLst/>
            </a:prstGeom>
            <a:noFill/>
            <a:ln>
              <a:solidFill>
                <a:srgbClr val="2E6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sz="2400" b="1" dirty="0">
                  <a:solidFill>
                    <a:srgbClr val="2E618E"/>
                  </a:solidFill>
                  <a:latin typeface="Verdana" panose="020B0604030504040204" pitchFamily="34" charset="0"/>
                  <a:ea typeface="Verdana" panose="020B0604030504040204" pitchFamily="34" charset="0"/>
                  <a:cs typeface="Verdana" panose="020B0604030504040204" pitchFamily="34" charset="0"/>
                </a:rPr>
                <a:t>Типичен процес</a:t>
              </a:r>
              <a:endParaRPr lang="en-GB" sz="2400" b="1" dirty="0">
                <a:solidFill>
                  <a:srgbClr val="2E618E"/>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Rectangle 39">
              <a:extLst>
                <a:ext uri="{FF2B5EF4-FFF2-40B4-BE49-F238E27FC236}">
                  <a16:creationId xmlns:a16="http://schemas.microsoft.com/office/drawing/2014/main" id="{C95FDC77-344A-4E17-900C-D93E38DB5559}"/>
                </a:ext>
              </a:extLst>
            </p:cNvPr>
            <p:cNvSpPr/>
            <p:nvPr/>
          </p:nvSpPr>
          <p:spPr bwMode="auto">
            <a:xfrm>
              <a:off x="2116665" y="3255429"/>
              <a:ext cx="1219200" cy="112794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mk-MK" sz="3200" b="1" i="0" u="none" strike="noStrike" cap="none" normalizeH="0" baseline="0" dirty="0">
                  <a:ln>
                    <a:noFill/>
                  </a:ln>
                  <a:solidFill>
                    <a:srgbClr val="2E618E"/>
                  </a:solidFill>
                  <a:effectLst/>
                  <a:latin typeface="Arial" charset="0"/>
                </a:rPr>
                <a:t>МНР</a:t>
              </a:r>
              <a:endParaRPr kumimoji="0" lang="en-GB" sz="3200" b="1" i="0" u="none" strike="noStrike" cap="none" normalizeH="0" baseline="0" dirty="0">
                <a:ln>
                  <a:noFill/>
                </a:ln>
                <a:solidFill>
                  <a:srgbClr val="2E618E"/>
                </a:solidFill>
                <a:effectLst/>
                <a:latin typeface="Arial" charset="0"/>
              </a:endParaRPr>
            </a:p>
          </p:txBody>
        </p:sp>
        <p:sp>
          <p:nvSpPr>
            <p:cNvPr id="41" name="Rectangle 40">
              <a:extLst>
                <a:ext uri="{FF2B5EF4-FFF2-40B4-BE49-F238E27FC236}">
                  <a16:creationId xmlns:a16="http://schemas.microsoft.com/office/drawing/2014/main" id="{63970073-332B-4B70-B75F-3A8D945E9B3D}"/>
                </a:ext>
              </a:extLst>
            </p:cNvPr>
            <p:cNvSpPr/>
            <p:nvPr/>
          </p:nvSpPr>
          <p:spPr bwMode="auto">
            <a:xfrm>
              <a:off x="4511856" y="3255429"/>
              <a:ext cx="1397882"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mk-MK" sz="1600" b="1" i="0" u="none" strike="noStrike" cap="none" normalizeH="0" baseline="0" dirty="0">
                  <a:ln>
                    <a:noFill/>
                  </a:ln>
                  <a:solidFill>
                    <a:srgbClr val="2E618E"/>
                  </a:solidFill>
                  <a:effectLst/>
                  <a:latin typeface="Arial" charset="0"/>
                </a:rPr>
                <a:t>Регистар на јавни обвинители</a:t>
              </a:r>
              <a:endParaRPr kumimoji="0" lang="en-GB" sz="1400" b="1" i="0" u="none" strike="noStrike" cap="none" normalizeH="0" baseline="0" dirty="0">
                <a:ln>
                  <a:noFill/>
                </a:ln>
                <a:solidFill>
                  <a:srgbClr val="2E618E"/>
                </a:solidFill>
                <a:effectLst/>
                <a:latin typeface="Arial" charset="0"/>
              </a:endParaRPr>
            </a:p>
          </p:txBody>
        </p:sp>
        <p:sp>
          <p:nvSpPr>
            <p:cNvPr id="42" name="Rectangle 41">
              <a:extLst>
                <a:ext uri="{FF2B5EF4-FFF2-40B4-BE49-F238E27FC236}">
                  <a16:creationId xmlns:a16="http://schemas.microsoft.com/office/drawing/2014/main" id="{CDF95422-9AEE-4F2F-800F-C3755A34EA42}"/>
                </a:ext>
              </a:extLst>
            </p:cNvPr>
            <p:cNvSpPr/>
            <p:nvPr/>
          </p:nvSpPr>
          <p:spPr bwMode="auto">
            <a:xfrm>
              <a:off x="4350110" y="5575302"/>
              <a:ext cx="1397882"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mk-MK" sz="1400" b="1" i="0" u="none" strike="noStrike" cap="none" normalizeH="0" baseline="0" dirty="0">
                  <a:ln>
                    <a:noFill/>
                  </a:ln>
                  <a:solidFill>
                    <a:srgbClr val="2E618E"/>
                  </a:solidFill>
                  <a:effectLst/>
                  <a:latin typeface="Arial" charset="0"/>
                </a:rPr>
                <a:t>Обвинителот ги одобрува</a:t>
              </a:r>
              <a:endParaRPr kumimoji="0" lang="en-GB" sz="1400" b="1" i="0" u="none" strike="noStrike" cap="none" normalizeH="0" baseline="0" dirty="0">
                <a:ln>
                  <a:noFill/>
                </a:ln>
                <a:solidFill>
                  <a:srgbClr val="2E618E"/>
                </a:solidFill>
                <a:effectLst/>
                <a:latin typeface="Arial" charset="0"/>
              </a:endParaRPr>
            </a:p>
          </p:txBody>
        </p:sp>
        <p:sp>
          <p:nvSpPr>
            <p:cNvPr id="43" name="Right Arrow 10">
              <a:extLst>
                <a:ext uri="{FF2B5EF4-FFF2-40B4-BE49-F238E27FC236}">
                  <a16:creationId xmlns:a16="http://schemas.microsoft.com/office/drawing/2014/main" id="{B15C56E3-9280-4D6A-A288-60E13C007170}"/>
                </a:ext>
              </a:extLst>
            </p:cNvPr>
            <p:cNvSpPr/>
            <p:nvPr/>
          </p:nvSpPr>
          <p:spPr bwMode="auto">
            <a:xfrm rot="5400000">
              <a:off x="2122076" y="4585891"/>
              <a:ext cx="1127938"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dirty="0">
                  <a:ln>
                    <a:noFill/>
                  </a:ln>
                  <a:solidFill>
                    <a:srgbClr val="2E618E"/>
                  </a:solidFill>
                  <a:effectLst/>
                  <a:latin typeface="Arial" charset="0"/>
                </a:rPr>
                <a:t>Копија</a:t>
              </a:r>
              <a:endParaRPr kumimoji="0" lang="en-GB" sz="1800" b="1" i="0" u="none" strike="noStrike" cap="none" normalizeH="0" baseline="0" dirty="0">
                <a:ln>
                  <a:noFill/>
                </a:ln>
                <a:solidFill>
                  <a:srgbClr val="2E618E"/>
                </a:solidFill>
                <a:effectLst/>
                <a:latin typeface="Arial" charset="0"/>
              </a:endParaRPr>
            </a:p>
          </p:txBody>
        </p:sp>
        <p:sp>
          <p:nvSpPr>
            <p:cNvPr id="44" name="Rectangle 43">
              <a:extLst>
                <a:ext uri="{FF2B5EF4-FFF2-40B4-BE49-F238E27FC236}">
                  <a16:creationId xmlns:a16="http://schemas.microsoft.com/office/drawing/2014/main" id="{D27038EF-D806-42F4-BF63-5CDA684C6911}"/>
                </a:ext>
              </a:extLst>
            </p:cNvPr>
            <p:cNvSpPr/>
            <p:nvPr/>
          </p:nvSpPr>
          <p:spPr bwMode="auto">
            <a:xfrm>
              <a:off x="1950684" y="5575302"/>
              <a:ext cx="13716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mk-MK" sz="1400" b="1" i="0" u="none" strike="noStrike" cap="none" normalizeH="0" baseline="0" dirty="0">
                  <a:ln>
                    <a:noFill/>
                  </a:ln>
                  <a:solidFill>
                    <a:srgbClr val="2E618E"/>
                  </a:solidFill>
                  <a:effectLst/>
                  <a:latin typeface="Arial" charset="0"/>
                </a:rPr>
                <a:t>Служба за национална безбедност</a:t>
              </a:r>
              <a:endParaRPr kumimoji="0" lang="en-GB" sz="1400" b="1" i="0" u="none" strike="noStrike" cap="none" normalizeH="0" baseline="0" dirty="0">
                <a:ln>
                  <a:noFill/>
                </a:ln>
                <a:solidFill>
                  <a:srgbClr val="2E618E"/>
                </a:solidFill>
                <a:effectLst/>
                <a:latin typeface="Arial" charset="0"/>
              </a:endParaRPr>
            </a:p>
          </p:txBody>
        </p:sp>
        <p:sp>
          <p:nvSpPr>
            <p:cNvPr id="45" name="Right Arrow 13">
              <a:extLst>
                <a:ext uri="{FF2B5EF4-FFF2-40B4-BE49-F238E27FC236}">
                  <a16:creationId xmlns:a16="http://schemas.microsoft.com/office/drawing/2014/main" id="{673DF0FE-8815-4279-8138-6CDF5237D3E0}"/>
                </a:ext>
              </a:extLst>
            </p:cNvPr>
            <p:cNvSpPr/>
            <p:nvPr/>
          </p:nvSpPr>
          <p:spPr bwMode="auto">
            <a:xfrm rot="16200000">
              <a:off x="4674842" y="4635500"/>
              <a:ext cx="927100"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46" name="Right Arrow 14">
              <a:extLst>
                <a:ext uri="{FF2B5EF4-FFF2-40B4-BE49-F238E27FC236}">
                  <a16:creationId xmlns:a16="http://schemas.microsoft.com/office/drawing/2014/main" id="{9C9FF0C6-78A6-4C65-ADDF-DD6AD43BB77F}"/>
                </a:ext>
              </a:extLst>
            </p:cNvPr>
            <p:cNvSpPr/>
            <p:nvPr/>
          </p:nvSpPr>
          <p:spPr bwMode="auto">
            <a:xfrm rot="10800000">
              <a:off x="5909738" y="5825071"/>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47" name="Rectangle 46">
              <a:extLst>
                <a:ext uri="{FF2B5EF4-FFF2-40B4-BE49-F238E27FC236}">
                  <a16:creationId xmlns:a16="http://schemas.microsoft.com/office/drawing/2014/main" id="{5EB9C29B-FBCA-4DCA-910D-2E35EA16AA04}"/>
                </a:ext>
              </a:extLst>
            </p:cNvPr>
            <p:cNvSpPr/>
            <p:nvPr/>
          </p:nvSpPr>
          <p:spPr bwMode="auto">
            <a:xfrm>
              <a:off x="7060331" y="5575302"/>
              <a:ext cx="1611845"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mk-MK" sz="1600" b="1" i="0" u="none" strike="noStrike" cap="none" normalizeH="0" baseline="0" dirty="0">
                  <a:ln>
                    <a:noFill/>
                  </a:ln>
                  <a:solidFill>
                    <a:srgbClr val="2E618E"/>
                  </a:solidFill>
                  <a:effectLst/>
                  <a:latin typeface="Arial" charset="0"/>
                </a:rPr>
                <a:t>Регистар на истражители</a:t>
              </a:r>
              <a:endParaRPr kumimoji="0" lang="en-GB" sz="1400" b="1" i="0" u="none" strike="noStrike" cap="none" normalizeH="0" baseline="0" dirty="0">
                <a:ln>
                  <a:noFill/>
                </a:ln>
                <a:solidFill>
                  <a:srgbClr val="2E618E"/>
                </a:solidFill>
                <a:effectLst/>
                <a:latin typeface="Arial" charset="0"/>
              </a:endParaRPr>
            </a:p>
          </p:txBody>
        </p:sp>
        <p:sp>
          <p:nvSpPr>
            <p:cNvPr id="48" name="Right Arrow 16">
              <a:extLst>
                <a:ext uri="{FF2B5EF4-FFF2-40B4-BE49-F238E27FC236}">
                  <a16:creationId xmlns:a16="http://schemas.microsoft.com/office/drawing/2014/main" id="{D11683ED-A4CA-468E-8994-ADEE86EBFD25}"/>
                </a:ext>
              </a:extLst>
            </p:cNvPr>
            <p:cNvSpPr/>
            <p:nvPr/>
          </p:nvSpPr>
          <p:spPr bwMode="auto">
            <a:xfrm rot="5400000">
              <a:off x="7201261" y="4635498"/>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49" name="Rectangle 48">
              <a:extLst>
                <a:ext uri="{FF2B5EF4-FFF2-40B4-BE49-F238E27FC236}">
                  <a16:creationId xmlns:a16="http://schemas.microsoft.com/office/drawing/2014/main" id="{ED3B7116-2ACE-4371-A2D3-C386C7C9BE72}"/>
                </a:ext>
              </a:extLst>
            </p:cNvPr>
            <p:cNvSpPr/>
            <p:nvPr/>
          </p:nvSpPr>
          <p:spPr bwMode="auto">
            <a:xfrm>
              <a:off x="7060333"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mk-MK" sz="1400" b="1" i="0" u="none" strike="noStrike" cap="none" normalizeH="0" baseline="0" dirty="0">
                  <a:ln>
                    <a:noFill/>
                  </a:ln>
                  <a:solidFill>
                    <a:srgbClr val="2E618E"/>
                  </a:solidFill>
                  <a:effectLst/>
                  <a:latin typeface="Arial" charset="0"/>
                </a:rPr>
                <a:t>Истражителот ги прегледува</a:t>
              </a:r>
              <a:endParaRPr kumimoji="0" lang="en-GB" sz="1400" b="1" i="0" u="none" strike="noStrike" cap="none" normalizeH="0" baseline="0" dirty="0">
                <a:ln>
                  <a:noFill/>
                </a:ln>
                <a:solidFill>
                  <a:srgbClr val="2E618E"/>
                </a:solidFill>
                <a:effectLst/>
                <a:latin typeface="Arial" charset="0"/>
              </a:endParaRPr>
            </a:p>
          </p:txBody>
        </p:sp>
        <p:sp>
          <p:nvSpPr>
            <p:cNvPr id="50" name="Right Arrow 18">
              <a:extLst>
                <a:ext uri="{FF2B5EF4-FFF2-40B4-BE49-F238E27FC236}">
                  <a16:creationId xmlns:a16="http://schemas.microsoft.com/office/drawing/2014/main" id="{BDD40864-9A09-47E9-A51D-48B59FD504C4}"/>
                </a:ext>
              </a:extLst>
            </p:cNvPr>
            <p:cNvSpPr/>
            <p:nvPr/>
          </p:nvSpPr>
          <p:spPr bwMode="auto">
            <a:xfrm rot="5400000">
              <a:off x="7201261" y="2392669"/>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1" name="Rectangle 50">
              <a:extLst>
                <a:ext uri="{FF2B5EF4-FFF2-40B4-BE49-F238E27FC236}">
                  <a16:creationId xmlns:a16="http://schemas.microsoft.com/office/drawing/2014/main" id="{DC329C01-AA48-46C7-B12C-5CD8C48F6048}"/>
                </a:ext>
              </a:extLst>
            </p:cNvPr>
            <p:cNvSpPr/>
            <p:nvPr/>
          </p:nvSpPr>
          <p:spPr bwMode="auto">
            <a:xfrm>
              <a:off x="7055211" y="1049840"/>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mk-MK" sz="1400" b="1" i="0" u="none" strike="noStrike" cap="none" normalizeH="0" baseline="0" dirty="0">
                  <a:ln>
                    <a:noFill/>
                  </a:ln>
                  <a:solidFill>
                    <a:srgbClr val="2E618E"/>
                  </a:solidFill>
                  <a:effectLst/>
                  <a:latin typeface="Arial" charset="0"/>
                </a:rPr>
                <a:t>Регистар на милицијата</a:t>
              </a:r>
              <a:endParaRPr kumimoji="0" lang="en-GB" sz="1400" b="1" i="0" u="none" strike="noStrike" cap="none" normalizeH="0" baseline="0" dirty="0">
                <a:ln>
                  <a:noFill/>
                </a:ln>
                <a:solidFill>
                  <a:srgbClr val="2E618E"/>
                </a:solidFill>
                <a:effectLst/>
                <a:latin typeface="Arial" charset="0"/>
              </a:endParaRPr>
            </a:p>
          </p:txBody>
        </p:sp>
        <p:sp>
          <p:nvSpPr>
            <p:cNvPr id="52" name="Right Arrow 20">
              <a:extLst>
                <a:ext uri="{FF2B5EF4-FFF2-40B4-BE49-F238E27FC236}">
                  <a16:creationId xmlns:a16="http://schemas.microsoft.com/office/drawing/2014/main" id="{DB95125E-5F6D-4205-BCE0-73EDD8C4DC3C}"/>
                </a:ext>
              </a:extLst>
            </p:cNvPr>
            <p:cNvSpPr/>
            <p:nvPr/>
          </p:nvSpPr>
          <p:spPr bwMode="auto">
            <a:xfrm>
              <a:off x="5909738"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3" name="Rectangle 52">
              <a:extLst>
                <a:ext uri="{FF2B5EF4-FFF2-40B4-BE49-F238E27FC236}">
                  <a16:creationId xmlns:a16="http://schemas.microsoft.com/office/drawing/2014/main" id="{5D58107A-B8C4-467A-85DF-75E832459718}"/>
                </a:ext>
              </a:extLst>
            </p:cNvPr>
            <p:cNvSpPr/>
            <p:nvPr/>
          </p:nvSpPr>
          <p:spPr bwMode="auto">
            <a:xfrm>
              <a:off x="4528792" y="104358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mk-MK" sz="1400" b="1" i="0" u="none" strike="noStrike" cap="none" normalizeH="0" baseline="0" dirty="0">
                  <a:ln>
                    <a:noFill/>
                  </a:ln>
                  <a:solidFill>
                    <a:srgbClr val="2E618E"/>
                  </a:solidFill>
                  <a:effectLst/>
                  <a:latin typeface="Arial" charset="0"/>
                </a:rPr>
                <a:t>Офицерот на милицијата подготвува детали</a:t>
              </a:r>
              <a:endParaRPr kumimoji="0" lang="en-GB" sz="1400" b="1" i="0" u="none" strike="noStrike" cap="none" normalizeH="0" baseline="0" dirty="0">
                <a:ln>
                  <a:noFill/>
                </a:ln>
                <a:solidFill>
                  <a:srgbClr val="2E618E"/>
                </a:solidFill>
                <a:effectLst/>
                <a:latin typeface="Arial" charset="0"/>
              </a:endParaRPr>
            </a:p>
          </p:txBody>
        </p:sp>
        <p:sp>
          <p:nvSpPr>
            <p:cNvPr id="54" name="Right Arrow 23">
              <a:extLst>
                <a:ext uri="{FF2B5EF4-FFF2-40B4-BE49-F238E27FC236}">
                  <a16:creationId xmlns:a16="http://schemas.microsoft.com/office/drawing/2014/main" id="{DF6589F0-EFF9-4E11-A111-8BC5CF53D6DC}"/>
                </a:ext>
              </a:extLst>
            </p:cNvPr>
            <p:cNvSpPr/>
            <p:nvPr/>
          </p:nvSpPr>
          <p:spPr bwMode="auto">
            <a:xfrm rot="10800000">
              <a:off x="3413315" y="3505198"/>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5" name="Left Arrow 2">
              <a:extLst>
                <a:ext uri="{FF2B5EF4-FFF2-40B4-BE49-F238E27FC236}">
                  <a16:creationId xmlns:a16="http://schemas.microsoft.com/office/drawing/2014/main" id="{A1F80022-8515-4D4A-A8C6-75DA9EB22EFF}"/>
                </a:ext>
              </a:extLst>
            </p:cNvPr>
            <p:cNvSpPr/>
            <p:nvPr/>
          </p:nvSpPr>
          <p:spPr bwMode="auto">
            <a:xfrm>
              <a:off x="426720" y="3505198"/>
              <a:ext cx="1371600" cy="668861"/>
            </a:xfrm>
            <a:prstGeom prst="lef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dirty="0">
                  <a:ln>
                    <a:noFill/>
                  </a:ln>
                  <a:solidFill>
                    <a:srgbClr val="2E618E"/>
                  </a:solidFill>
                  <a:effectLst/>
                  <a:latin typeface="Arial" charset="0"/>
                </a:rPr>
                <a:t>Појдовни</a:t>
              </a:r>
              <a:endParaRPr kumimoji="0" lang="en-GB" sz="1800" b="1" i="0" u="none" strike="noStrike" cap="none" normalizeH="0" baseline="0" dirty="0">
                <a:ln>
                  <a:noFill/>
                </a:ln>
                <a:solidFill>
                  <a:srgbClr val="2E618E"/>
                </a:solidFill>
                <a:effectLst/>
                <a:latin typeface="Arial" charset="0"/>
              </a:endParaRPr>
            </a:p>
          </p:txBody>
        </p:sp>
        <p:sp>
          <p:nvSpPr>
            <p:cNvPr id="56" name="Right Arrow 22">
              <a:extLst>
                <a:ext uri="{FF2B5EF4-FFF2-40B4-BE49-F238E27FC236}">
                  <a16:creationId xmlns:a16="http://schemas.microsoft.com/office/drawing/2014/main" id="{0F22B5E7-E976-4F6A-9700-609131822369}"/>
                </a:ext>
              </a:extLst>
            </p:cNvPr>
            <p:cNvSpPr/>
            <p:nvPr/>
          </p:nvSpPr>
          <p:spPr bwMode="auto">
            <a:xfrm>
              <a:off x="3413315"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7" name="Oval 56">
              <a:extLst>
                <a:ext uri="{FF2B5EF4-FFF2-40B4-BE49-F238E27FC236}">
                  <a16:creationId xmlns:a16="http://schemas.microsoft.com/office/drawing/2014/main" id="{AB5573E9-9A45-439D-A6A0-FF3D18942C65}"/>
                </a:ext>
              </a:extLst>
            </p:cNvPr>
            <p:cNvSpPr/>
            <p:nvPr/>
          </p:nvSpPr>
          <p:spPr bwMode="auto">
            <a:xfrm>
              <a:off x="1623030" y="853016"/>
              <a:ext cx="1961470" cy="113836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mk-MK" sz="1800" b="1" i="0" u="none" strike="noStrike" cap="none" normalizeH="0" baseline="0" dirty="0">
                  <a:ln>
                    <a:noFill/>
                  </a:ln>
                  <a:solidFill>
                    <a:srgbClr val="2E618E"/>
                  </a:solidFill>
                  <a:effectLst/>
                  <a:latin typeface="Arial" charset="0"/>
                </a:rPr>
                <a:t>Потребни податоци</a:t>
              </a:r>
              <a:endParaRPr kumimoji="0" lang="en-GB" sz="1800" b="1" i="0" u="none" strike="noStrike" cap="none" normalizeH="0" baseline="0" dirty="0">
                <a:ln>
                  <a:noFill/>
                </a:ln>
                <a:solidFill>
                  <a:srgbClr val="2E618E"/>
                </a:solidFill>
                <a:effectLst/>
                <a:latin typeface="Arial" charset="0"/>
              </a:endParaRPr>
            </a:p>
          </p:txBody>
        </p:sp>
        <p:sp>
          <p:nvSpPr>
            <p:cNvPr id="58" name="Rectangle 57">
              <a:extLst>
                <a:ext uri="{FF2B5EF4-FFF2-40B4-BE49-F238E27FC236}">
                  <a16:creationId xmlns:a16="http://schemas.microsoft.com/office/drawing/2014/main" id="{85952229-C3A6-4E60-9D36-E91CFB8D904C}"/>
                </a:ext>
              </a:extLst>
            </p:cNvPr>
            <p:cNvSpPr/>
            <p:nvPr/>
          </p:nvSpPr>
          <p:spPr bwMode="auto">
            <a:xfrm>
              <a:off x="1623029" y="2417480"/>
              <a:ext cx="6332221" cy="83097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mk-MK" sz="28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Колку долго трае</a:t>
              </a:r>
              <a:r>
                <a:rPr kumimoji="0" lang="en-GB" sz="28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a:t>
              </a:r>
            </a:p>
          </p:txBody>
        </p:sp>
      </p:grpSp>
    </p:spTree>
    <p:extLst>
      <p:ext uri="{BB962C8B-B14F-4D97-AF65-F5344CB8AC3E}">
        <p14:creationId xmlns:p14="http://schemas.microsoft.com/office/powerpoint/2010/main" val="39026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t>Предизвик во однос на брзината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418010" y="921588"/>
            <a:ext cx="8334103" cy="5570756"/>
          </a:xfrm>
          <a:prstGeom prst="rect">
            <a:avLst/>
          </a:prstGeom>
        </p:spPr>
        <p:txBody>
          <a:bodyPr wrap="square">
            <a:spAutoFit/>
          </a:bodyPr>
          <a:lstStyle/>
          <a:p>
            <a:pPr algn="ctr">
              <a:defRPr/>
            </a:pPr>
            <a:endParaRPr lang="en-GB" altLang="en-US" sz="2800" b="1" dirty="0">
              <a:ea typeface="Verdana" panose="020B0604030504040204" pitchFamily="34" charset="0"/>
              <a:cs typeface="Arial" panose="020B0604020202020204" pitchFamily="34" charset="0"/>
            </a:endParaRPr>
          </a:p>
          <a:p>
            <a:pPr algn="ctr">
              <a:defRPr/>
            </a:pPr>
            <a:r>
              <a:rPr lang="mk-MK" altLang="en-US" sz="2800" b="1" dirty="0">
                <a:ea typeface="Verdana" panose="020B0604030504040204" pitchFamily="34" charset="0"/>
                <a:cs typeface="Arial" panose="020B0604020202020204" pitchFamily="34" charset="0"/>
              </a:rPr>
              <a:t>Решението</a:t>
            </a:r>
            <a:r>
              <a:rPr lang="en-GB" altLang="en-US" sz="2800" b="1" dirty="0">
                <a:ea typeface="Verdana" panose="020B0604030504040204" pitchFamily="34" charset="0"/>
                <a:cs typeface="Arial" panose="020B0604020202020204" pitchFamily="34" charset="0"/>
              </a:rPr>
              <a:t>? </a:t>
            </a:r>
          </a:p>
          <a:p>
            <a:pPr algn="ctr">
              <a:defRPr/>
            </a:pPr>
            <a:r>
              <a:rPr lang="mk-MK" altLang="en-US" sz="2800" dirty="0">
                <a:ea typeface="Verdana" panose="020B0604030504040204" pitchFamily="34" charset="0"/>
                <a:cs typeface="Arial" panose="020B0604020202020204" pitchFamily="34" charset="0"/>
              </a:rPr>
              <a:t>Барање за </a:t>
            </a:r>
            <a:r>
              <a:rPr lang="mk-MK" altLang="en-US" sz="2800" b="1" dirty="0">
                <a:ea typeface="Verdana" panose="020B0604030504040204" pitchFamily="34" charset="0"/>
                <a:cs typeface="Arial" panose="020B0604020202020204" pitchFamily="34" charset="0"/>
              </a:rPr>
              <a:t>зачувување</a:t>
            </a:r>
            <a:r>
              <a:rPr lang="mk-MK" altLang="en-US" sz="2800" dirty="0">
                <a:ea typeface="Verdana" panose="020B0604030504040204" pitchFamily="34" charset="0"/>
                <a:cs typeface="Arial" panose="020B0604020202020204" pitchFamily="34" charset="0"/>
              </a:rPr>
              <a:t> на компјутерски податоци</a:t>
            </a:r>
            <a:endParaRPr lang="en-GB" altLang="en-US" sz="2800" dirty="0">
              <a:ea typeface="Verdana" panose="020B0604030504040204" pitchFamily="34" charset="0"/>
              <a:cs typeface="Arial" panose="020B0604020202020204" pitchFamily="34" charset="0"/>
            </a:endParaRPr>
          </a:p>
          <a:p>
            <a:pPr algn="ctr">
              <a:defRPr/>
            </a:pPr>
            <a:endParaRPr lang="en-GB" altLang="en-US" sz="2400" dirty="0">
              <a:ea typeface="Verdana" panose="020B0604030504040204" pitchFamily="34" charset="0"/>
              <a:cs typeface="Arial" panose="020B0604020202020204" pitchFamily="34" charset="0"/>
            </a:endParaRPr>
          </a:p>
          <a:p>
            <a:pPr algn="ctr">
              <a:buNone/>
            </a:pPr>
            <a:r>
              <a:rPr lang="mk-MK" sz="2200" b="1" dirty="0"/>
              <a:t>Член 29 – Експедитивно зачувување на складирани компјутерски податоци</a:t>
            </a:r>
            <a:endParaRPr lang="en-GB" sz="2200" b="1" dirty="0"/>
          </a:p>
          <a:p>
            <a:pPr algn="just">
              <a:buNone/>
            </a:pPr>
            <a:r>
              <a:rPr lang="en-US" sz="2200" dirty="0"/>
              <a:t>1 </a:t>
            </a:r>
            <a:r>
              <a:rPr lang="mk-MK" sz="2200" dirty="0"/>
              <a:t>Страната може да побара од друга страна да нарача или на друг начин да добие </a:t>
            </a:r>
            <a:r>
              <a:rPr lang="mk-MK" sz="2200" b="1" dirty="0">
                <a:solidFill>
                  <a:srgbClr val="FF0000"/>
                </a:solidFill>
              </a:rPr>
              <a:t>експедитивно зачувување на податоци</a:t>
            </a:r>
            <a:r>
              <a:rPr lang="mk-MK" sz="2200" dirty="0"/>
              <a:t> складирани со помош на компјутерски систем, лоциран на територијата на таа страна и </a:t>
            </a:r>
            <a:r>
              <a:rPr lang="mk-MK" sz="2200" b="1" dirty="0">
                <a:solidFill>
                  <a:srgbClr val="FF0000"/>
                </a:solidFill>
              </a:rPr>
              <a:t>во однос на кои страната барател има намера да поднесе барање</a:t>
            </a:r>
            <a:r>
              <a:rPr lang="mk-MK" sz="2200" dirty="0"/>
              <a:t> за заемна помош за претрес или сличен пристап, заплена или сличен начин на обезбедување или откривање на податоците.</a:t>
            </a:r>
            <a:endParaRPr lang="en-PK" sz="2200" dirty="0"/>
          </a:p>
        </p:txBody>
      </p:sp>
    </p:spTree>
    <p:extLst>
      <p:ext uri="{BB962C8B-B14F-4D97-AF65-F5344CB8AC3E}">
        <p14:creationId xmlns:p14="http://schemas.microsoft.com/office/powerpoint/2010/main" val="167468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288403" y="1586335"/>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972966334"/>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11346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14875</TotalTime>
  <Words>9132</Words>
  <Application>Microsoft Office PowerPoint</Application>
  <PresentationFormat>On-screen Show (4:3)</PresentationFormat>
  <Paragraphs>865</Paragraphs>
  <Slides>53</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Narrow</vt:lpstr>
      <vt:lpstr>Calibri</vt:lpstr>
      <vt:lpstr>Segoe UI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apetrovmk@outlook.com</cp:lastModifiedBy>
  <cp:revision>478</cp:revision>
  <dcterms:created xsi:type="dcterms:W3CDTF">2012-01-25T15:22:10Z</dcterms:created>
  <dcterms:modified xsi:type="dcterms:W3CDTF">2021-05-05T11:52:21Z</dcterms:modified>
</cp:coreProperties>
</file>