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3"/>
  </p:notesMasterIdLst>
  <p:sldIdLst>
    <p:sldId id="355" r:id="rId2"/>
    <p:sldId id="567" r:id="rId3"/>
    <p:sldId id="568" r:id="rId4"/>
    <p:sldId id="569" r:id="rId5"/>
    <p:sldId id="1013" r:id="rId6"/>
    <p:sldId id="1014" r:id="rId7"/>
    <p:sldId id="1015" r:id="rId8"/>
    <p:sldId id="1016" r:id="rId9"/>
    <p:sldId id="1018" r:id="rId10"/>
    <p:sldId id="1019" r:id="rId11"/>
    <p:sldId id="1011" r:id="rId12"/>
    <p:sldId id="1038" r:id="rId13"/>
    <p:sldId id="1022" r:id="rId14"/>
    <p:sldId id="1024" r:id="rId15"/>
    <p:sldId id="1025" r:id="rId16"/>
    <p:sldId id="1026" r:id="rId17"/>
    <p:sldId id="1027" r:id="rId18"/>
    <p:sldId id="1036" r:id="rId19"/>
    <p:sldId id="616" r:id="rId20"/>
    <p:sldId id="1000" r:id="rId21"/>
    <p:sldId id="619"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009" autoAdjust="0"/>
    <p:restoredTop sz="73492" autoAdjust="0"/>
  </p:normalViewPr>
  <p:slideViewPr>
    <p:cSldViewPr snapToGrid="0" snapToObjects="1">
      <p:cViewPr varScale="1">
        <p:scale>
          <a:sx n="62" d="100"/>
          <a:sy n="62" d="100"/>
        </p:scale>
        <p:origin x="1714" y="77"/>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11/6/2023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coe.int/en/web/cybercrime-staging/glacy"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This session will be divided into 4 parts.</a:t>
            </a:r>
          </a:p>
          <a:p>
            <a:r>
              <a:rPr lang="en-GB" sz="1200" dirty="0"/>
              <a:t>The first part of the session will provide an overview of C-PROC and the work it is conducting. </a:t>
            </a:r>
          </a:p>
          <a:p>
            <a:r>
              <a:rPr lang="en-GB" sz="1200" dirty="0"/>
              <a:t>The second part of the session will look at the structure of the Specialized Judicial Course on International Cooperation.</a:t>
            </a:r>
          </a:p>
          <a:p>
            <a:r>
              <a:rPr lang="en-GB" sz="1200" dirty="0"/>
              <a:t>The third part of the session will provide an opportunity for the participants to introduce themselves.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The fourth part of the session will summarise the session objectives.</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14179926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latin typeface="+mn-lt"/>
                <a:ea typeface="MS PGothic" pitchFamily="34" charset="-128"/>
                <a:cs typeface="ＭＳ Ｐゴシック" charset="0"/>
              </a:rPr>
              <a:t>This slide provides information about the Cybercrime Program Office (C-PROC). This is the main body responsible for promoting the approach of the Council of Europe to support capacity building in terms of criminal justice capabilities on cybercrime and electronic evidence. </a:t>
            </a:r>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11</a:t>
            </a:fld>
            <a:endParaRPr lang="en-US"/>
          </a:p>
        </p:txBody>
      </p:sp>
    </p:spTree>
    <p:extLst>
      <p:ext uri="{BB962C8B-B14F-4D97-AF65-F5344CB8AC3E}">
        <p14:creationId xmlns:p14="http://schemas.microsoft.com/office/powerpoint/2010/main" val="2318502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GB" sz="1200" kern="1200" dirty="0">
                <a:solidFill>
                  <a:schemeClr val="tx1"/>
                </a:solidFill>
                <a:latin typeface="+mn-lt"/>
                <a:ea typeface="MS PGothic" pitchFamily="34" charset="-128"/>
                <a:cs typeface="ＭＳ Ｐゴシック" charset="0"/>
              </a:rPr>
              <a:t>This slide lists different ongoing projects being run by the Cybercrime Program Office (C-PROC). The trainer can explain that since C-PROC became operational in April 2014, it has initiated a number of projects – many of which have been concluded. The trainer can explain that the current ongoing projects. The trainer may share details of the programmes listed on the slide:</a:t>
            </a:r>
          </a:p>
          <a:p>
            <a:endParaRPr lang="en-GB" sz="1200" kern="1200" dirty="0">
              <a:solidFill>
                <a:schemeClr val="tx1"/>
              </a:solidFill>
              <a:latin typeface="+mn-lt"/>
              <a:ea typeface="MS PGothic" pitchFamily="34" charset="-128"/>
              <a:cs typeface="ＭＳ Ｐゴシック" charset="0"/>
            </a:endParaRPr>
          </a:p>
          <a:p>
            <a:r>
              <a:rPr lang="en-US" b="1" dirty="0">
                <a:effectLst/>
                <a:latin typeface="Open Sans"/>
              </a:rPr>
              <a:t>GLACY+ </a:t>
            </a:r>
            <a:r>
              <a:rPr lang="en-US" dirty="0">
                <a:effectLst/>
                <a:latin typeface="Open Sans"/>
              </a:rPr>
              <a:t>is a Joint project of the European Union (Instrument Contributing to Peace and Stability) and the Council of Europe.</a:t>
            </a:r>
          </a:p>
          <a:p>
            <a:r>
              <a:rPr lang="en-US" dirty="0">
                <a:effectLst/>
                <a:latin typeface="Open Sans"/>
              </a:rPr>
              <a:t>GLACY+ is intended to extend the experience of the </a:t>
            </a:r>
            <a:r>
              <a:rPr lang="en-US" u="none" strike="noStrike" dirty="0">
                <a:solidFill>
                  <a:srgbClr val="007BC8"/>
                </a:solidFill>
                <a:effectLst/>
                <a:latin typeface="Open Sans"/>
                <a:hlinkClick r:id="rId3"/>
              </a:rPr>
              <a:t>GLACY project</a:t>
            </a:r>
            <a:r>
              <a:rPr lang="en-US" dirty="0">
                <a:effectLst/>
                <a:latin typeface="Open Sans"/>
              </a:rPr>
              <a:t> (2013 – 2016) and supports fifteen priority and hub countries in Africa, Asia-Pacific and Latin America and the Caribbean region – Benin, Burkina Faso, Cabo Verde, Chile, Costa Rica, Dominican Republic, Ghana, Mauritius, Morocco, Nigeria, Paraguay, Philippines, Senegal, Sri Lanka and Tonga. These countries may serve as hubs to share their experience within their respective regions.</a:t>
            </a:r>
          </a:p>
          <a:p>
            <a:r>
              <a:rPr lang="en-US" b="0" dirty="0">
                <a:effectLst/>
                <a:latin typeface="Open Sans"/>
              </a:rPr>
              <a:t>Objectives:</a:t>
            </a:r>
          </a:p>
          <a:p>
            <a:r>
              <a:rPr lang="en-US" dirty="0">
                <a:effectLst/>
                <a:latin typeface="Open Sans"/>
              </a:rPr>
              <a:t>To strengthen the capacities of States worldwide to apply legislation on cybercrime and electronic evidence and enhance their abilities for effective international cooperation in this area.</a:t>
            </a:r>
          </a:p>
          <a:p>
            <a:pPr>
              <a:buFont typeface="+mj-lt"/>
              <a:buAutoNum type="arabicPeriod"/>
            </a:pPr>
            <a:r>
              <a:rPr lang="en-US" dirty="0">
                <a:effectLst/>
              </a:rPr>
              <a:t>To promote consistent cybercrime legislation, policies and strategies;</a:t>
            </a:r>
          </a:p>
          <a:p>
            <a:pPr>
              <a:buFont typeface="+mj-lt"/>
              <a:buAutoNum type="arabicPeriod"/>
            </a:pPr>
            <a:r>
              <a:rPr lang="en-US" dirty="0">
                <a:effectLst/>
              </a:rPr>
              <a:t>To strengthen the capacity of police authorities to investigate cybercrime and engage in effective police-to-police cooperation with each other as well as with cybercrime units in Europe and other regions;</a:t>
            </a:r>
          </a:p>
          <a:p>
            <a:pPr>
              <a:buFont typeface="+mj-lt"/>
              <a:buAutoNum type="arabicPeriod"/>
            </a:pPr>
            <a:r>
              <a:rPr lang="en-US" dirty="0">
                <a:effectLst/>
              </a:rPr>
              <a:t>To enable criminal justice authorities to apply legislation and prosecute and adjudicate cases of cybercrime and electronic evidence and engage in international cooperation.</a:t>
            </a:r>
          </a:p>
          <a:p>
            <a:br>
              <a:rPr lang="en-US" b="0" i="0" dirty="0">
                <a:solidFill>
                  <a:srgbClr val="161616"/>
                </a:solidFill>
                <a:effectLst/>
                <a:latin typeface="Open Sans"/>
              </a:rPr>
            </a:br>
            <a:r>
              <a:rPr lang="en-US" sz="1200" b="1" kern="1200" dirty="0" err="1">
                <a:solidFill>
                  <a:schemeClr val="tx1"/>
                </a:solidFill>
                <a:latin typeface="+mn-lt"/>
                <a:ea typeface="MS PGothic" pitchFamily="34" charset="-128"/>
                <a:cs typeface="ＭＳ Ｐゴシック" charset="0"/>
              </a:rPr>
              <a:t>CyberEast</a:t>
            </a:r>
            <a:r>
              <a:rPr lang="en-US" sz="1200" b="1" kern="1200" dirty="0">
                <a:solidFill>
                  <a:schemeClr val="tx1"/>
                </a:solidFill>
                <a:latin typeface="+mn-lt"/>
                <a:ea typeface="MS PGothic" pitchFamily="34" charset="-128"/>
                <a:cs typeface="ＭＳ Ｐゴシック" charset="0"/>
              </a:rPr>
              <a:t> </a:t>
            </a:r>
            <a:r>
              <a:rPr lang="en-US" sz="1200" kern="1200" dirty="0">
                <a:solidFill>
                  <a:schemeClr val="tx1"/>
                </a:solidFill>
                <a:latin typeface="+mn-lt"/>
                <a:ea typeface="MS PGothic" pitchFamily="34" charset="-128"/>
                <a:cs typeface="ＭＳ Ｐゴシック" charset="0"/>
              </a:rPr>
              <a:t>is a joint project of the European Union and the Council of Europe, implemented in the Eastern Partnership region by the Council of Europe under the European </a:t>
            </a:r>
            <a:r>
              <a:rPr lang="en-US" sz="1200" kern="1200" dirty="0" err="1">
                <a:solidFill>
                  <a:schemeClr val="tx1"/>
                </a:solidFill>
                <a:latin typeface="+mn-lt"/>
                <a:ea typeface="MS PGothic" pitchFamily="34" charset="-128"/>
                <a:cs typeface="ＭＳ Ｐゴシック" charset="0"/>
              </a:rPr>
              <a:t>Neighbourhood</a:t>
            </a:r>
            <a:r>
              <a:rPr lang="en-US" sz="1200" kern="1200" dirty="0">
                <a:solidFill>
                  <a:schemeClr val="tx1"/>
                </a:solidFill>
                <a:latin typeface="+mn-lt"/>
                <a:ea typeface="MS PGothic" pitchFamily="34" charset="-128"/>
                <a:cs typeface="ＭＳ Ｐゴシック" charset="0"/>
              </a:rPr>
              <a:t> East Instrument (ENI). </a:t>
            </a:r>
          </a:p>
          <a:p>
            <a:r>
              <a:rPr lang="en-US" sz="1200" kern="1200" dirty="0">
                <a:solidFill>
                  <a:schemeClr val="tx1"/>
                </a:solidFill>
                <a:latin typeface="+mn-lt"/>
                <a:ea typeface="MS PGothic" pitchFamily="34" charset="-128"/>
                <a:cs typeface="ＭＳ Ｐゴシック" charset="0"/>
              </a:rPr>
              <a:t>Participating countries: Armenia, Azerbaijan, Belarus, Georgia, Moldova and Ukraine. </a:t>
            </a:r>
          </a:p>
          <a:p>
            <a:r>
              <a:rPr lang="en-US" sz="1200" kern="1200" dirty="0">
                <a:solidFill>
                  <a:schemeClr val="tx1"/>
                </a:solidFill>
                <a:latin typeface="+mn-lt"/>
                <a:ea typeface="MS PGothic" pitchFamily="34" charset="-128"/>
                <a:cs typeface="ＭＳ Ｐゴシック" charset="0"/>
              </a:rPr>
              <a:t>The project aims at adopting legislative and policy frameworks compliant to the Budapest Convention on Cybercrime and related instruments, reinforcing the capacities of judicial and law enforcement authorities and interagency cooperation, and increasing efficient international cooperation and trust on criminal justice, cybercrime and electronic evidence, including between service providers and law enforcement.</a:t>
            </a:r>
          </a:p>
          <a:p>
            <a:endParaRPr lang="en-US" sz="1200" kern="1200" dirty="0">
              <a:solidFill>
                <a:schemeClr val="tx1"/>
              </a:solidFill>
              <a:latin typeface="+mn-lt"/>
              <a:ea typeface="MS PGothic" pitchFamily="34" charset="-128"/>
              <a:cs typeface="ＭＳ Ｐゴシック" charset="0"/>
            </a:endParaRPr>
          </a:p>
          <a:p>
            <a:r>
              <a:rPr lang="en-US" sz="1200" b="1" kern="1200" dirty="0" err="1">
                <a:solidFill>
                  <a:schemeClr val="tx1"/>
                </a:solidFill>
                <a:latin typeface="+mn-lt"/>
                <a:ea typeface="MS PGothic" pitchFamily="34" charset="-128"/>
                <a:cs typeface="ＭＳ Ｐゴシック" charset="0"/>
              </a:rPr>
              <a:t>iPROCEEDS</a:t>
            </a:r>
            <a:r>
              <a:rPr lang="en-US" sz="1200" b="1" kern="1200" dirty="0">
                <a:solidFill>
                  <a:schemeClr val="tx1"/>
                </a:solidFill>
                <a:latin typeface="+mn-lt"/>
                <a:ea typeface="MS PGothic" pitchFamily="34" charset="-128"/>
                <a:cs typeface="ＭＳ Ｐゴシック" charset="0"/>
              </a:rPr>
              <a:t> – 2: </a:t>
            </a:r>
            <a:r>
              <a:rPr lang="en-US" sz="1200" kern="1200" dirty="0">
                <a:solidFill>
                  <a:schemeClr val="tx1"/>
                </a:solidFill>
                <a:latin typeface="+mn-lt"/>
                <a:ea typeface="MS PGothic" pitchFamily="34" charset="-128"/>
                <a:cs typeface="ＭＳ Ｐゴシック" charset="0"/>
              </a:rPr>
              <a:t>Cooperation on Cybercrime under the Instrument of Pre-accession Assistance (IPA) – is a Joint project of the European Union and the Council of Europe. Participating countries/areas: Albania, Bosnia and Herzegovina, Montenegro, North Macedonia, Serbia, Turkey and Kosovo* Objective: To further strengthen the capacity of authorities in project countries and areas to search, seize and confiscate cybercrime proceeds and prevent money laundering on the Internet and to secure electronic evidence. *This designation is without prejudice to positions on status, and is in line with UNSC 1244 and the ICJ Opinion on the Kosovo Declaration of Independence. </a:t>
            </a:r>
          </a:p>
          <a:p>
            <a:endParaRPr lang="en-US" sz="1200" kern="1200" dirty="0">
              <a:solidFill>
                <a:schemeClr val="tx1"/>
              </a:solidFill>
              <a:latin typeface="+mn-lt"/>
              <a:ea typeface="MS PGothic" pitchFamily="34" charset="-128"/>
              <a:cs typeface="ＭＳ Ｐゴシック" charset="0"/>
            </a:endParaRPr>
          </a:p>
          <a:p>
            <a:r>
              <a:rPr lang="en-US" sz="1200" b="1" kern="1200" dirty="0" err="1">
                <a:solidFill>
                  <a:schemeClr val="tx1"/>
                </a:solidFill>
                <a:latin typeface="+mn-lt"/>
                <a:ea typeface="MS PGothic" pitchFamily="34" charset="-128"/>
                <a:cs typeface="ＭＳ Ｐゴシック" charset="0"/>
              </a:rPr>
              <a:t>CyberSouth</a:t>
            </a:r>
            <a:r>
              <a:rPr lang="en-US" sz="1200" b="1" kern="1200" dirty="0">
                <a:solidFill>
                  <a:schemeClr val="tx1"/>
                </a:solidFill>
                <a:latin typeface="+mn-lt"/>
                <a:ea typeface="MS PGothic" pitchFamily="34" charset="-128"/>
                <a:cs typeface="ＭＳ Ｐゴシック" charset="0"/>
              </a:rPr>
              <a:t> </a:t>
            </a:r>
            <a:r>
              <a:rPr lang="en-US" sz="1200" kern="1200" dirty="0">
                <a:solidFill>
                  <a:schemeClr val="tx1"/>
                </a:solidFill>
                <a:latin typeface="+mn-lt"/>
                <a:ea typeface="MS PGothic" pitchFamily="34" charset="-128"/>
                <a:cs typeface="ＭＳ Ｐゴシック" charset="0"/>
              </a:rPr>
              <a:t>is a joint project of the European Union (European </a:t>
            </a:r>
            <a:r>
              <a:rPr lang="en-US" sz="1200" kern="1200" dirty="0" err="1">
                <a:solidFill>
                  <a:schemeClr val="tx1"/>
                </a:solidFill>
                <a:latin typeface="+mn-lt"/>
                <a:ea typeface="MS PGothic" pitchFamily="34" charset="-128"/>
                <a:cs typeface="ＭＳ Ｐゴシック" charset="0"/>
              </a:rPr>
              <a:t>Neighbourhood</a:t>
            </a:r>
            <a:r>
              <a:rPr lang="en-US" sz="1200" kern="1200" dirty="0">
                <a:solidFill>
                  <a:schemeClr val="tx1"/>
                </a:solidFill>
                <a:latin typeface="+mn-lt"/>
                <a:ea typeface="MS PGothic" pitchFamily="34" charset="-128"/>
                <a:cs typeface="ＭＳ Ｐゴシック" charset="0"/>
              </a:rPr>
              <a:t> Instrument) and the Council of Europe. </a:t>
            </a:r>
            <a:r>
              <a:rPr lang="en-US" sz="1200" kern="1200" dirty="0" err="1">
                <a:solidFill>
                  <a:schemeClr val="tx1"/>
                </a:solidFill>
                <a:latin typeface="+mn-lt"/>
                <a:ea typeface="MS PGothic" pitchFamily="34" charset="-128"/>
                <a:cs typeface="ＭＳ Ｐゴシック" charset="0"/>
              </a:rPr>
              <a:t>CyberSouth</a:t>
            </a:r>
            <a:r>
              <a:rPr lang="en-US" sz="1200" kern="1200" dirty="0">
                <a:solidFill>
                  <a:schemeClr val="tx1"/>
                </a:solidFill>
                <a:latin typeface="+mn-lt"/>
                <a:ea typeface="MS PGothic" pitchFamily="34" charset="-128"/>
                <a:cs typeface="ＭＳ Ｐゴシック" charset="0"/>
              </a:rPr>
              <a:t> aims to strengthen legislation and institutional capacities on cybercrime and electronic evidence in the region of the Southern </a:t>
            </a:r>
            <a:r>
              <a:rPr lang="en-US" sz="1200" kern="1200" dirty="0" err="1">
                <a:solidFill>
                  <a:schemeClr val="tx1"/>
                </a:solidFill>
                <a:latin typeface="+mn-lt"/>
                <a:ea typeface="MS PGothic" pitchFamily="34" charset="-128"/>
                <a:cs typeface="ＭＳ Ｐゴシック" charset="0"/>
              </a:rPr>
              <a:t>Neighbourhood</a:t>
            </a:r>
            <a:r>
              <a:rPr lang="en-US" sz="1200" kern="1200" dirty="0">
                <a:solidFill>
                  <a:schemeClr val="tx1"/>
                </a:solidFill>
                <a:latin typeface="+mn-lt"/>
                <a:ea typeface="MS PGothic" pitchFamily="34" charset="-128"/>
                <a:cs typeface="ＭＳ Ｐゴシック" charset="0"/>
              </a:rPr>
              <a:t> in line with human rights and rule of law requirements. </a:t>
            </a:r>
          </a:p>
          <a:p>
            <a:r>
              <a:rPr lang="en-US" sz="1200" kern="1200" dirty="0">
                <a:solidFill>
                  <a:schemeClr val="tx1"/>
                </a:solidFill>
                <a:latin typeface="+mn-lt"/>
                <a:ea typeface="MS PGothic" pitchFamily="34" charset="-128"/>
                <a:cs typeface="ＭＳ Ｐゴシック" charset="0"/>
              </a:rPr>
              <a:t>Project area: Southern </a:t>
            </a:r>
            <a:r>
              <a:rPr lang="en-US" sz="1200" kern="1200" dirty="0" err="1">
                <a:solidFill>
                  <a:schemeClr val="tx1"/>
                </a:solidFill>
                <a:latin typeface="+mn-lt"/>
                <a:ea typeface="MS PGothic" pitchFamily="34" charset="-128"/>
                <a:cs typeface="ＭＳ Ｐゴシック" charset="0"/>
              </a:rPr>
              <a:t>Neighbourhood</a:t>
            </a:r>
            <a:r>
              <a:rPr lang="en-US" sz="1200" kern="1200" dirty="0">
                <a:solidFill>
                  <a:schemeClr val="tx1"/>
                </a:solidFill>
                <a:latin typeface="+mn-lt"/>
                <a:ea typeface="MS PGothic" pitchFamily="34" charset="-128"/>
                <a:cs typeface="ＭＳ Ｐゴシック" charset="0"/>
              </a:rPr>
              <a:t> region </a:t>
            </a:r>
          </a:p>
          <a:p>
            <a:r>
              <a:rPr lang="en-US" sz="1200" kern="1200" dirty="0">
                <a:solidFill>
                  <a:schemeClr val="tx1"/>
                </a:solidFill>
                <a:latin typeface="+mn-lt"/>
                <a:ea typeface="MS PGothic" pitchFamily="34" charset="-128"/>
                <a:cs typeface="ＭＳ Ｐゴシック" charset="0"/>
              </a:rPr>
              <a:t>Initial priority areas: Algeria, Jordan, Lebanon, Morocco and Tunisia </a:t>
            </a:r>
          </a:p>
          <a:p>
            <a:r>
              <a:rPr lang="en-US" sz="1200" kern="1200" dirty="0">
                <a:solidFill>
                  <a:schemeClr val="tx1"/>
                </a:solidFill>
                <a:latin typeface="+mn-lt"/>
                <a:ea typeface="MS PGothic" pitchFamily="34" charset="-128"/>
                <a:cs typeface="ＭＳ Ｐゴシック" charset="0"/>
              </a:rPr>
              <a:t>Objectives: </a:t>
            </a:r>
          </a:p>
          <a:p>
            <a:pPr marL="228600" indent="-228600">
              <a:buAutoNum type="arabicPeriod"/>
            </a:pPr>
            <a:r>
              <a:rPr lang="en-US" sz="1200" kern="1200" dirty="0">
                <a:solidFill>
                  <a:schemeClr val="tx1"/>
                </a:solidFill>
                <a:latin typeface="+mn-lt"/>
                <a:ea typeface="MS PGothic" pitchFamily="34" charset="-128"/>
                <a:cs typeface="ＭＳ Ｐゴシック" charset="0"/>
              </a:rPr>
              <a:t>Legislation </a:t>
            </a:r>
          </a:p>
          <a:p>
            <a:pPr marL="228600" indent="-228600">
              <a:buAutoNum type="arabicPeriod"/>
            </a:pPr>
            <a:r>
              <a:rPr lang="en-US" sz="1200" kern="1200" dirty="0" err="1">
                <a:solidFill>
                  <a:schemeClr val="tx1"/>
                </a:solidFill>
                <a:latin typeface="+mn-lt"/>
                <a:ea typeface="MS PGothic" pitchFamily="34" charset="-128"/>
                <a:cs typeface="ＭＳ Ｐゴシック" charset="0"/>
              </a:rPr>
              <a:t>Specialised</a:t>
            </a:r>
            <a:r>
              <a:rPr lang="en-US" sz="1200" kern="1200" dirty="0">
                <a:solidFill>
                  <a:schemeClr val="tx1"/>
                </a:solidFill>
                <a:latin typeface="+mn-lt"/>
                <a:ea typeface="MS PGothic" pitchFamily="34" charset="-128"/>
                <a:cs typeface="ＭＳ Ｐゴシック" charset="0"/>
              </a:rPr>
              <a:t> services and interagency as well as public/private cooperation </a:t>
            </a:r>
          </a:p>
          <a:p>
            <a:pPr marL="228600" indent="-228600">
              <a:buAutoNum type="arabicPeriod"/>
            </a:pPr>
            <a:r>
              <a:rPr lang="en-US" sz="1200" kern="1200" dirty="0">
                <a:solidFill>
                  <a:schemeClr val="tx1"/>
                </a:solidFill>
                <a:latin typeface="+mn-lt"/>
                <a:ea typeface="MS PGothic" pitchFamily="34" charset="-128"/>
                <a:cs typeface="ＭＳ Ｐゴシック" charset="0"/>
              </a:rPr>
              <a:t>Judicial training </a:t>
            </a:r>
          </a:p>
          <a:p>
            <a:pPr marL="228600" indent="-228600">
              <a:buAutoNum type="arabicPeriod"/>
            </a:pPr>
            <a:r>
              <a:rPr lang="en-US" sz="1200" kern="1200" dirty="0">
                <a:solidFill>
                  <a:schemeClr val="tx1"/>
                </a:solidFill>
                <a:latin typeface="+mn-lt"/>
                <a:ea typeface="MS PGothic" pitchFamily="34" charset="-128"/>
                <a:cs typeface="ＭＳ Ｐゴシック" charset="0"/>
              </a:rPr>
              <a:t>International cooperation </a:t>
            </a:r>
          </a:p>
          <a:p>
            <a:pPr marL="228600" indent="-228600">
              <a:buAutoNum type="arabicPeriod"/>
            </a:pPr>
            <a:r>
              <a:rPr lang="en-US" sz="1200" kern="1200" dirty="0">
                <a:solidFill>
                  <a:schemeClr val="tx1"/>
                </a:solidFill>
                <a:latin typeface="+mn-lt"/>
                <a:ea typeface="MS PGothic" pitchFamily="34" charset="-128"/>
                <a:cs typeface="ＭＳ Ｐゴシック" charset="0"/>
              </a:rPr>
              <a:t>Strategic priorities on cybercrime and electronic evidence</a:t>
            </a:r>
          </a:p>
          <a:p>
            <a:pPr marL="228600" indent="-228600">
              <a:buAutoNum type="arabicPeriod"/>
            </a:pPr>
            <a:endParaRPr lang="en-US" sz="1200" kern="1200" dirty="0">
              <a:solidFill>
                <a:schemeClr val="tx1"/>
              </a:solidFill>
              <a:latin typeface="+mn-lt"/>
              <a:ea typeface="MS PGothic" pitchFamily="34" charset="-128"/>
              <a:cs typeface="ＭＳ Ｐゴシック" charset="0"/>
            </a:endParaRPr>
          </a:p>
          <a:p>
            <a:pPr marL="0" indent="0">
              <a:buNone/>
            </a:pPr>
            <a:r>
              <a:rPr lang="en-US" sz="1200" b="1" kern="1200" dirty="0">
                <a:solidFill>
                  <a:schemeClr val="tx1"/>
                </a:solidFill>
                <a:latin typeface="+mn-lt"/>
                <a:ea typeface="MS PGothic" pitchFamily="34" charset="-128"/>
                <a:cs typeface="ＭＳ Ｐゴシック" charset="0"/>
              </a:rPr>
              <a:t>End Online Child Sexual Exploitation and </a:t>
            </a:r>
            <a:r>
              <a:rPr lang="en-US" sz="1200" b="1" kern="1200" dirty="0" err="1">
                <a:solidFill>
                  <a:schemeClr val="tx1"/>
                </a:solidFill>
                <a:latin typeface="+mn-lt"/>
                <a:ea typeface="MS PGothic" pitchFamily="34" charset="-128"/>
                <a:cs typeface="ＭＳ Ｐゴシック" charset="0"/>
              </a:rPr>
              <a:t>Abuse@Europe</a:t>
            </a:r>
            <a:r>
              <a:rPr lang="en-US" sz="1200" b="1" kern="1200" dirty="0">
                <a:solidFill>
                  <a:schemeClr val="tx1"/>
                </a:solidFill>
                <a:latin typeface="+mn-lt"/>
                <a:ea typeface="MS PGothic" pitchFamily="34" charset="-128"/>
                <a:cs typeface="ＭＳ Ｐゴシック" charset="0"/>
              </a:rPr>
              <a:t> (</a:t>
            </a:r>
            <a:r>
              <a:rPr lang="en-US" sz="1200" b="1" kern="1200" dirty="0" err="1">
                <a:solidFill>
                  <a:schemeClr val="tx1"/>
                </a:solidFill>
                <a:latin typeface="+mn-lt"/>
                <a:ea typeface="MS PGothic" pitchFamily="34" charset="-128"/>
                <a:cs typeface="ＭＳ Ｐゴシック" charset="0"/>
              </a:rPr>
              <a:t>EndOCSEA@Europe</a:t>
            </a:r>
            <a:r>
              <a:rPr lang="en-US" sz="1200" b="1" kern="1200" dirty="0">
                <a:solidFill>
                  <a:schemeClr val="tx1"/>
                </a:solidFill>
                <a:latin typeface="+mn-lt"/>
                <a:ea typeface="MS PGothic" pitchFamily="34" charset="-128"/>
                <a:cs typeface="ＭＳ Ｐゴシック" charset="0"/>
              </a:rPr>
              <a:t>) </a:t>
            </a:r>
            <a:r>
              <a:rPr lang="en-US" sz="1200" b="0" kern="1200" dirty="0">
                <a:solidFill>
                  <a:schemeClr val="tx1"/>
                </a:solidFill>
                <a:latin typeface="+mn-lt"/>
                <a:ea typeface="MS PGothic" pitchFamily="34" charset="-128"/>
                <a:cs typeface="ＭＳ Ｐゴシック" charset="0"/>
              </a:rPr>
              <a:t>is implemented by the Children’s Rights Division of the Council of Europe, in co-operation with the Cybercrime Office (C-PROC) in Bucharest, Romania.  </a:t>
            </a:r>
          </a:p>
          <a:p>
            <a:pPr marL="0" indent="0">
              <a:buNone/>
            </a:pPr>
            <a:r>
              <a:rPr lang="en-US" sz="1200" b="0" kern="1200" dirty="0">
                <a:solidFill>
                  <a:schemeClr val="tx1"/>
                </a:solidFill>
                <a:latin typeface="+mn-lt"/>
                <a:ea typeface="MS PGothic" pitchFamily="34" charset="-128"/>
                <a:cs typeface="ＭＳ Ｐゴシック" charset="0"/>
              </a:rPr>
              <a:t>Objective: </a:t>
            </a:r>
          </a:p>
          <a:p>
            <a:pPr marL="0" indent="0">
              <a:buNone/>
            </a:pPr>
            <a:r>
              <a:rPr lang="en-US" sz="1200" b="0" kern="1200" dirty="0">
                <a:solidFill>
                  <a:schemeClr val="tx1"/>
                </a:solidFill>
                <a:latin typeface="+mn-lt"/>
                <a:ea typeface="MS PGothic" pitchFamily="34" charset="-128"/>
                <a:cs typeface="ＭＳ Ｐゴシック" charset="0"/>
              </a:rPr>
              <a:t>The primary objective of this project is to ensure that the rights of children are protected through effective multi-national, interdisciplinary and cross-sectorial cooperation and child-friendly measures to prevent and combat child sexual exploitation and abuse facilitated by ICTs (OCSEA) at pan-European level. </a:t>
            </a:r>
          </a:p>
          <a:p>
            <a:pPr marL="0" indent="0">
              <a:buNone/>
            </a:pPr>
            <a:r>
              <a:rPr lang="en-US" sz="1200" b="0" kern="1200" dirty="0">
                <a:solidFill>
                  <a:schemeClr val="tx1"/>
                </a:solidFill>
                <a:latin typeface="+mn-lt"/>
                <a:ea typeface="MS PGothic" pitchFamily="34" charset="-128"/>
                <a:cs typeface="ＭＳ Ｐゴシック" charset="0"/>
              </a:rPr>
              <a:t>The project includes 3 mutually reinforcing components, each aimed at: </a:t>
            </a:r>
          </a:p>
          <a:p>
            <a:pPr marL="228600" indent="-228600">
              <a:buAutoNum type="arabicPeriod"/>
            </a:pPr>
            <a:r>
              <a:rPr lang="en-US" sz="1200" b="0" kern="1200" dirty="0">
                <a:solidFill>
                  <a:schemeClr val="tx1"/>
                </a:solidFill>
                <a:latin typeface="+mn-lt"/>
                <a:ea typeface="MS PGothic" pitchFamily="34" charset="-128"/>
                <a:cs typeface="ＭＳ Ｐゴシック" charset="0"/>
              </a:rPr>
              <a:t>setting up enabling environments for cross-sector, multidisciplinary collaboration at national and regional levels, through strengthening national governance structures and conducting situation analysis of OCSEA risks and responses in national and pan-European  contexts;</a:t>
            </a:r>
          </a:p>
          <a:p>
            <a:pPr marL="228600" indent="-228600">
              <a:buAutoNum type="arabicPeriod"/>
            </a:pPr>
            <a:r>
              <a:rPr lang="en-US" sz="1200" b="0" kern="1200" dirty="0">
                <a:solidFill>
                  <a:schemeClr val="tx1"/>
                </a:solidFill>
                <a:latin typeface="+mn-lt"/>
                <a:ea typeface="MS PGothic" pitchFamily="34" charset="-128"/>
                <a:cs typeface="ＭＳ Ｐゴシック" charset="0"/>
              </a:rPr>
              <a:t>supporting legislative and procedural reforms, training and improved capacities of law enforcement officials, judiciary and prosecutors and promoting multi-disciplinary interagency cooperation for end-to-end support for victims; </a:t>
            </a:r>
          </a:p>
          <a:p>
            <a:pPr marL="228600" indent="-228600">
              <a:buAutoNum type="arabicPeriod"/>
            </a:pPr>
            <a:r>
              <a:rPr lang="en-US" sz="1200" b="0" kern="1200" dirty="0">
                <a:solidFill>
                  <a:schemeClr val="tx1"/>
                </a:solidFill>
                <a:latin typeface="+mn-lt"/>
                <a:ea typeface="MS PGothic" pitchFamily="34" charset="-128"/>
                <a:cs typeface="ＭＳ Ｐゴシック" charset="0"/>
              </a:rPr>
              <a:t>addressing societal capabilities with emphasis on awareness-raising, education of  key targets groups and empowerment of children.</a:t>
            </a:r>
          </a:p>
          <a:p>
            <a:pPr marL="0" indent="0">
              <a:buNone/>
            </a:pPr>
            <a:r>
              <a:rPr lang="en-US" sz="1200" b="0" kern="1200" dirty="0">
                <a:solidFill>
                  <a:schemeClr val="tx1"/>
                </a:solidFill>
                <a:latin typeface="+mn-lt"/>
                <a:ea typeface="MS PGothic" pitchFamily="34" charset="-128"/>
                <a:cs typeface="ＭＳ Ｐゴシック" charset="0"/>
              </a:rPr>
              <a:t>This project, which  is implemented in the framework  of the  Council of Europe Strategy for the Rights of the Child (2016-2021), will support the implementation of relevant international and European standards, in particular the Council of Europe Convention on the Protection of Children against Sexual Exploitation and Sexual Abuse (Lanzarote Convention), and 8 of the capabilities identified in the </a:t>
            </a:r>
            <a:r>
              <a:rPr lang="en-US" sz="1200" b="0" kern="1200" dirty="0" err="1">
                <a:solidFill>
                  <a:schemeClr val="tx1"/>
                </a:solidFill>
                <a:latin typeface="+mn-lt"/>
                <a:ea typeface="MS PGothic" pitchFamily="34" charset="-128"/>
                <a:cs typeface="ＭＳ Ｐゴシック" charset="0"/>
              </a:rPr>
              <a:t>WePROTECT</a:t>
            </a:r>
            <a:r>
              <a:rPr lang="en-US" sz="1200" b="0" kern="1200" dirty="0">
                <a:solidFill>
                  <a:schemeClr val="tx1"/>
                </a:solidFill>
                <a:latin typeface="+mn-lt"/>
                <a:ea typeface="MS PGothic" pitchFamily="34" charset="-128"/>
                <a:cs typeface="ＭＳ Ｐゴシック" charset="0"/>
              </a:rPr>
              <a:t> Model National Response.</a:t>
            </a:r>
          </a:p>
          <a:p>
            <a:pPr marL="0" indent="0">
              <a:buNone/>
            </a:pPr>
            <a:r>
              <a:rPr lang="en-US" sz="1200" b="0" kern="1200" dirty="0">
                <a:solidFill>
                  <a:schemeClr val="tx1"/>
                </a:solidFill>
                <a:latin typeface="+mn-lt"/>
                <a:ea typeface="MS PGothic" pitchFamily="34" charset="-128"/>
                <a:cs typeface="ＭＳ Ｐゴシック" charset="0"/>
              </a:rPr>
              <a:t>Beneficiaries: </a:t>
            </a:r>
          </a:p>
          <a:p>
            <a:pPr marL="0" indent="0">
              <a:buNone/>
            </a:pPr>
            <a:r>
              <a:rPr lang="en-US" sz="1200" b="0" kern="1200" dirty="0">
                <a:solidFill>
                  <a:schemeClr val="tx1"/>
                </a:solidFill>
                <a:latin typeface="+mn-lt"/>
                <a:ea typeface="MS PGothic" pitchFamily="34" charset="-128"/>
                <a:cs typeface="ＭＳ Ｐゴシック" charset="0"/>
              </a:rPr>
              <a:t>All 47 member states of the Council of Europe, especially Albania, Armenia, Azerbaijan, Bosnia and Herzegovina, Georgia, Republic of Moldova, Montenegro, Serbia, Turkey, Ukraine</a:t>
            </a:r>
          </a:p>
          <a:p>
            <a:pPr marL="0" indent="0">
              <a:buNone/>
            </a:pPr>
            <a:endParaRPr lang="en-US" sz="1200" b="1" kern="1200" dirty="0">
              <a:solidFill>
                <a:schemeClr val="tx1"/>
              </a:solidFill>
              <a:latin typeface="+mn-lt"/>
              <a:ea typeface="MS PGothic" pitchFamily="34" charset="-128"/>
              <a:cs typeface="ＭＳ Ｐゴシック" charset="0"/>
            </a:endParaRPr>
          </a:p>
          <a:p>
            <a:pPr marL="0" indent="0">
              <a:buNone/>
            </a:pPr>
            <a:endParaRPr lang="en-US" sz="1200" b="1" kern="1200" dirty="0">
              <a:solidFill>
                <a:schemeClr val="tx1"/>
              </a:solidFill>
              <a:latin typeface="+mn-lt"/>
              <a:ea typeface="MS PGothic" pitchFamily="34" charset="-128"/>
              <a:cs typeface="ＭＳ Ｐゴシック" charset="0"/>
            </a:endParaRPr>
          </a:p>
          <a:p>
            <a:pPr marL="0" indent="0">
              <a:buNone/>
            </a:pPr>
            <a:r>
              <a:rPr lang="en-US" sz="1200" b="1" kern="1200" dirty="0" err="1">
                <a:solidFill>
                  <a:schemeClr val="tx1"/>
                </a:solidFill>
                <a:latin typeface="+mn-lt"/>
                <a:ea typeface="MS PGothic" pitchFamily="34" charset="-128"/>
                <a:cs typeface="ＭＳ Ｐゴシック" charset="0"/>
              </a:rPr>
              <a:t>Cybercrime@Octopus</a:t>
            </a:r>
            <a:r>
              <a:rPr lang="en-US" sz="1200" b="1" kern="1200" dirty="0">
                <a:solidFill>
                  <a:schemeClr val="tx1"/>
                </a:solidFill>
                <a:latin typeface="+mn-lt"/>
                <a:ea typeface="MS PGothic" pitchFamily="34" charset="-128"/>
                <a:cs typeface="ＭＳ Ｐゴシック" charset="0"/>
              </a:rPr>
              <a:t> </a:t>
            </a:r>
            <a:r>
              <a:rPr lang="en-US" sz="1200" kern="1200" dirty="0">
                <a:solidFill>
                  <a:schemeClr val="tx1"/>
                </a:solidFill>
                <a:latin typeface="+mn-lt"/>
                <a:ea typeface="MS PGothic" pitchFamily="34" charset="-128"/>
                <a:cs typeface="ＭＳ Ｐゴシック" charset="0"/>
              </a:rPr>
              <a:t>is a Council of Europe project based on voluntary contributions aimed at assisting countries worldwide to implement the Budapest Convention on Cybercrime and strengthen data protection and rule of law safeguards </a:t>
            </a:r>
          </a:p>
          <a:p>
            <a:pPr marL="0" indent="0">
              <a:buNone/>
            </a:pPr>
            <a:r>
              <a:rPr lang="en-US" sz="1200" kern="1200" dirty="0">
                <a:solidFill>
                  <a:schemeClr val="tx1"/>
                </a:solidFill>
                <a:latin typeface="+mn-lt"/>
                <a:ea typeface="MS PGothic" pitchFamily="34" charset="-128"/>
                <a:cs typeface="ＭＳ Ｐゴシック" charset="0"/>
              </a:rPr>
              <a:t>Results are expected in the following areas: </a:t>
            </a:r>
          </a:p>
          <a:p>
            <a:pPr marL="228600" indent="-228600">
              <a:buAutoNum type="arabicPeriod"/>
            </a:pPr>
            <a:r>
              <a:rPr lang="en-US" sz="1200" kern="1200" dirty="0">
                <a:solidFill>
                  <a:schemeClr val="tx1"/>
                </a:solidFill>
                <a:latin typeface="+mn-lt"/>
                <a:ea typeface="MS PGothic" pitchFamily="34" charset="-128"/>
                <a:cs typeface="ＭＳ Ｐゴシック" charset="0"/>
              </a:rPr>
              <a:t>To ensure the </a:t>
            </a:r>
            <a:r>
              <a:rPr lang="en-US" sz="1200" kern="1200" dirty="0" err="1">
                <a:solidFill>
                  <a:schemeClr val="tx1"/>
                </a:solidFill>
                <a:latin typeface="+mn-lt"/>
                <a:ea typeface="MS PGothic" pitchFamily="34" charset="-128"/>
                <a:cs typeface="ＭＳ Ｐゴシック" charset="0"/>
              </a:rPr>
              <a:t>organisation</a:t>
            </a:r>
            <a:r>
              <a:rPr lang="en-US" sz="1200" kern="1200" dirty="0">
                <a:solidFill>
                  <a:schemeClr val="tx1"/>
                </a:solidFill>
                <a:latin typeface="+mn-lt"/>
                <a:ea typeface="MS PGothic" pitchFamily="34" charset="-128"/>
                <a:cs typeface="ＭＳ Ｐゴシック" charset="0"/>
              </a:rPr>
              <a:t> of the annual Octopus conferences</a:t>
            </a:r>
          </a:p>
          <a:p>
            <a:pPr marL="228600" indent="-228600">
              <a:buAutoNum type="arabicPeriod"/>
            </a:pPr>
            <a:r>
              <a:rPr lang="en-US" sz="1200" kern="1200" dirty="0">
                <a:solidFill>
                  <a:schemeClr val="tx1"/>
                </a:solidFill>
                <a:latin typeface="+mn-lt"/>
                <a:ea typeface="MS PGothic" pitchFamily="34" charset="-128"/>
                <a:cs typeface="ＭＳ Ｐゴシック" charset="0"/>
              </a:rPr>
              <a:t>To co-fund and support the functioning of the Cybercrime Convention Committee with its enlarged membership, functions and number of meetings</a:t>
            </a:r>
          </a:p>
          <a:p>
            <a:pPr marL="228600" indent="-228600">
              <a:buAutoNum type="arabicPeriod"/>
            </a:pPr>
            <a:r>
              <a:rPr lang="en-US" sz="1200" kern="1200" dirty="0">
                <a:solidFill>
                  <a:schemeClr val="tx1"/>
                </a:solidFill>
                <a:latin typeface="+mn-lt"/>
                <a:ea typeface="MS PGothic" pitchFamily="34" charset="-128"/>
                <a:cs typeface="ＭＳ Ｐゴシック" charset="0"/>
              </a:rPr>
              <a:t>To provide advice and other assistance to countries which are prepared to implement the Budapest Convention and related instruments on data protection and the protection of children. </a:t>
            </a:r>
          </a:p>
          <a:p>
            <a:pPr marL="0" indent="0">
              <a:buNone/>
            </a:pPr>
            <a:r>
              <a:rPr lang="en-US" sz="1200" kern="1200" dirty="0">
                <a:solidFill>
                  <a:schemeClr val="tx1"/>
                </a:solidFill>
                <a:latin typeface="+mn-lt"/>
                <a:ea typeface="MS PGothic" pitchFamily="34" charset="-128"/>
                <a:cs typeface="ＭＳ Ｐゴシック" charset="0"/>
              </a:rPr>
              <a:t>Duration of the project: 1 January 2014 – 31 December 2020.</a:t>
            </a:r>
          </a:p>
          <a:p>
            <a:endParaRPr lang="en-US" dirty="0"/>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12</a:t>
            </a:fld>
            <a:endParaRPr lang="en-US"/>
          </a:p>
        </p:txBody>
      </p:sp>
    </p:spTree>
    <p:extLst>
      <p:ext uri="{BB962C8B-B14F-4D97-AF65-F5344CB8AC3E}">
        <p14:creationId xmlns:p14="http://schemas.microsoft.com/office/powerpoint/2010/main" val="6268805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second part will provide an </a:t>
            </a:r>
            <a:r>
              <a:rPr lang="en-GB" sz="1200" dirty="0"/>
              <a:t>overview of the structure of the course.</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29416135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trainer should go through the structure of the course. This slide identifies the courses that will be covered on Day 1.</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21767971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trainer should go through the structure of the course. This slide identifies the courses that will be covered on Day 2.</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8684928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trainer should go through the structure of the course. This slide identifies the courses that will be covered on Day 3.</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40960047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This slide repeats the objectives of this session. The trainer can run through these objectives to ensure that these aspects have been covered in this module.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2025372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This slide outlines the objectives of this session. It underscores what participants should expect to learn from the slides. The participants can be informed that this slide will be revisited at the end of the session to assess whether the objectives were met. </a:t>
            </a:r>
          </a:p>
          <a:p>
            <a:endParaRPr lang="en-GB" sz="1200"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949985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first part will provide an </a:t>
            </a:r>
            <a:r>
              <a:rPr lang="en-GB" sz="1200" dirty="0"/>
              <a:t>overview of C-PROC and the work it is conducting under its various projects. It will also provide an overview on the reach and scope of the Budapest Convention.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a:p>
        </p:txBody>
      </p:sp>
    </p:spTree>
    <p:extLst>
      <p:ext uri="{BB962C8B-B14F-4D97-AF65-F5344CB8AC3E}">
        <p14:creationId xmlns:p14="http://schemas.microsoft.com/office/powerpoint/2010/main" val="2360895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identifies some of the key challenges that cybercrime poses to the criminal justice system.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2318410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identifies some of the key challenges that cybercrime poses to the criminal justice system.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1445983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provides a high-level overview of the Budapest Convention. The trainer should emphasize that these provisions, in particular its international cooperation provisions, will be covered in significant detail in this course.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2338122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shows different states that have ratified the Budapest Convention, that have signed the Budapest Convention, that have been invited to accede the Budapest Convention and countries that have used the Budapest Convention as a guideline for developing domestic legislation. The trainer can use this slide to demonstrate that the Budapest Convention is truly a global treaty.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3234081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Article 37, 1 of the Budapest Convention allows states which are not members of the Council of Europe to accede to the Budapest Convention. </a:t>
            </a:r>
            <a:r>
              <a:rPr lang="en-US" i="1" dirty="0"/>
              <a:t>“After the entry into force of this Convention, the Committee of Ministers of the Council of Europe, after consulting with and obtaining the unanimous consent of the Contracting States to the Convention, may invite any State which is not a member of the Council and which has not participated in its elaboration to accede to this Convention. The decision shall be taken by the majority provided for in Article 20.d. of the Statute of the Council of Europe and by the unanimous vote of the representatives of the Contracting States entitled to sit on the Committee of Ministers.”</a:t>
            </a:r>
          </a:p>
          <a:p>
            <a:endParaRPr lang="en-US" dirty="0"/>
          </a:p>
          <a:p>
            <a:r>
              <a:rPr lang="en-US" dirty="0"/>
              <a:t>This slide lays out the process by which such states can accede to the Budapest Convention. </a:t>
            </a:r>
          </a:p>
          <a:p>
            <a:endParaRPr lang="en-US" dirty="0"/>
          </a:p>
          <a:p>
            <a:r>
              <a:rPr lang="en-US" dirty="0"/>
              <a:t>Step 1: The state must submit an expression of interest to the Council of Europe</a:t>
            </a:r>
          </a:p>
          <a:p>
            <a:r>
              <a:rPr lang="en-US" dirty="0"/>
              <a:t>Step 2: The Council of Europe will conduct an analysis of the state’s legislation and of relevant context</a:t>
            </a:r>
          </a:p>
          <a:p>
            <a:r>
              <a:rPr lang="en-US" dirty="0"/>
              <a:t>Step 3: The Council of Europe will conduct an advisory mission on cybercrime legislation to assist countries in bringing their legislation into compliance with the requirements of the Budapest Convention.</a:t>
            </a:r>
          </a:p>
          <a:p>
            <a:r>
              <a:rPr lang="en-US" dirty="0"/>
              <a:t>Step 4: The state must then bring its legislation in line with the provisions of the Budapest Convention. </a:t>
            </a:r>
          </a:p>
          <a:p>
            <a:r>
              <a:rPr lang="en-US" dirty="0"/>
              <a:t>Step 5: The state must submit to the Council of Europe a formal request to join the Budapest Convention</a:t>
            </a:r>
          </a:p>
          <a:p>
            <a:r>
              <a:rPr lang="en-US" dirty="0"/>
              <a:t>Step 6: The Treaty Office will conduct an analysis of the request and the Cybercrime Convention Committee (T-CY) </a:t>
            </a:r>
          </a:p>
          <a:p>
            <a:r>
              <a:rPr lang="en-US" dirty="0"/>
              <a:t>Step 7: The state is invited to join the Budapest Convention </a:t>
            </a:r>
          </a:p>
          <a:p>
            <a:r>
              <a:rPr lang="en-US" dirty="0"/>
              <a:t>Step 8: The state deposits the ratification and instruments of accession in Strasbourg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55870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GB" sz="1200" kern="1200" dirty="0">
                <a:solidFill>
                  <a:schemeClr val="tx1"/>
                </a:solidFill>
                <a:latin typeface="+mn-lt"/>
                <a:ea typeface="MS PGothic" pitchFamily="34" charset="-128"/>
                <a:cs typeface="ＭＳ Ｐゴシック" charset="0"/>
              </a:rPr>
              <a:t>This slide shows the three-pronged approach adopted by the Council of Europe for its goal of “protecting you and your rights in cyberspace”. The trainer should explain each of these three goals:</a:t>
            </a:r>
          </a:p>
          <a:p>
            <a:pPr marL="228600" indent="-228600">
              <a:buAutoNum type="arabicPeriod"/>
            </a:pPr>
            <a:r>
              <a:rPr lang="en-GB" sz="1200" kern="1200" dirty="0">
                <a:solidFill>
                  <a:schemeClr val="tx1"/>
                </a:solidFill>
                <a:latin typeface="+mn-lt"/>
                <a:ea typeface="MS PGothic" pitchFamily="34" charset="-128"/>
                <a:cs typeface="ＭＳ Ｐゴシック" charset="0"/>
              </a:rPr>
              <a:t>The first approach relates to the promotion of common standards for cybercrime legislation globally.  The trainer can explain that this is done through the Budapest Convention, which sets minimum standards that serve as guidance for countries to develop harmonised legislations that are consistent with international best practice. Due to the transnational nature of cybercrime, it is important that all jurisdictions adopt common standards to enable a unified approach to combatting cybercrime.</a:t>
            </a:r>
          </a:p>
          <a:p>
            <a:pPr marL="228600" indent="-228600">
              <a:buAutoNum type="arabicPeriod"/>
            </a:pPr>
            <a:endParaRPr lang="en-GB" sz="1200" kern="1200" dirty="0">
              <a:solidFill>
                <a:schemeClr val="tx1"/>
              </a:solidFill>
              <a:latin typeface="+mn-lt"/>
              <a:ea typeface="MS PGothic" pitchFamily="34" charset="-128"/>
              <a:cs typeface="ＭＳ Ｐゴシック" charset="0"/>
            </a:endParaRPr>
          </a:p>
          <a:p>
            <a:pPr marL="228600" indent="-228600">
              <a:buAutoNum type="arabicPeriod"/>
            </a:pPr>
            <a:r>
              <a:rPr lang="en-GB" sz="1200" kern="1200" dirty="0">
                <a:solidFill>
                  <a:schemeClr val="tx1"/>
                </a:solidFill>
                <a:latin typeface="+mn-lt"/>
                <a:ea typeface="MS PGothic" pitchFamily="34" charset="-128"/>
                <a:cs typeface="ＭＳ Ｐゴシック" charset="0"/>
              </a:rPr>
              <a:t>The second approach relates to follow up and assessments. This is led by the Cybercrime Convention Committee (T-CY), which plays an important role in assessing the effectiveness of the provisions of the Budapest Convention and working towards its improvement. The trainer can provide the examples the role played by T-CY in formulating the </a:t>
            </a:r>
            <a:r>
              <a:rPr lang="en-US" sz="1200" kern="1200" dirty="0">
                <a:solidFill>
                  <a:schemeClr val="tx1"/>
                </a:solidFill>
                <a:latin typeface="+mn-lt"/>
                <a:ea typeface="MS PGothic" pitchFamily="34" charset="-128"/>
                <a:cs typeface="ＭＳ Ｐゴシック" charset="0"/>
              </a:rPr>
              <a:t>Additional Protocol to the Convention on Cybercrime, concerning the </a:t>
            </a:r>
            <a:r>
              <a:rPr lang="en-US" sz="1200" kern="1200" dirty="0" err="1">
                <a:solidFill>
                  <a:schemeClr val="tx1"/>
                </a:solidFill>
                <a:latin typeface="+mn-lt"/>
                <a:ea typeface="MS PGothic" pitchFamily="34" charset="-128"/>
                <a:cs typeface="ＭＳ Ｐゴシック" charset="0"/>
              </a:rPr>
              <a:t>criminalisation</a:t>
            </a:r>
            <a:r>
              <a:rPr lang="en-US" sz="1200" kern="1200" dirty="0">
                <a:solidFill>
                  <a:schemeClr val="tx1"/>
                </a:solidFill>
                <a:latin typeface="+mn-lt"/>
                <a:ea typeface="MS PGothic" pitchFamily="34" charset="-128"/>
                <a:cs typeface="ＭＳ Ｐゴシック" charset="0"/>
              </a:rPr>
              <a:t> of acts of a racist and xenophobic nature committed through computer systems, and also the ongoing work on the Second Additional Protocol on International </a:t>
            </a:r>
            <a:r>
              <a:rPr lang="en-US" sz="1200" kern="1200" dirty="0" err="1">
                <a:solidFill>
                  <a:schemeClr val="tx1"/>
                </a:solidFill>
                <a:latin typeface="+mn-lt"/>
                <a:ea typeface="MS PGothic" pitchFamily="34" charset="-128"/>
                <a:cs typeface="ＭＳ Ｐゴシック" charset="0"/>
              </a:rPr>
              <a:t>Cooepration</a:t>
            </a:r>
            <a:r>
              <a:rPr lang="en-US" sz="1200" kern="1200" dirty="0">
                <a:solidFill>
                  <a:schemeClr val="tx1"/>
                </a:solidFill>
                <a:latin typeface="+mn-lt"/>
                <a:ea typeface="MS PGothic" pitchFamily="34" charset="-128"/>
                <a:cs typeface="ＭＳ Ｐゴシック" charset="0"/>
              </a:rPr>
              <a:t>.  The trainer can also give the example of </a:t>
            </a:r>
            <a:r>
              <a:rPr lang="en-GB" sz="1200" kern="1200" dirty="0">
                <a:solidFill>
                  <a:schemeClr val="tx1"/>
                </a:solidFill>
                <a:latin typeface="+mn-lt"/>
                <a:ea typeface="MS PGothic" pitchFamily="34" charset="-128"/>
                <a:cs typeface="ＭＳ Ｐゴシック" charset="0"/>
              </a:rPr>
              <a:t>various Guidance Notes which have been issued by the T-CY, namely: </a:t>
            </a:r>
          </a:p>
          <a:p>
            <a:pPr marL="1200150" lvl="1" indent="-457200" algn="just" eaLnBrk="1" hangingPunct="1">
              <a:buFont typeface="+mj-lt"/>
              <a:buAutoNum type="arabicPeriod"/>
              <a:defRPr/>
            </a:pPr>
            <a:r>
              <a:rPr lang="en-US" sz="1200" dirty="0">
                <a:latin typeface="Verdana" panose="020B0604030504040204" pitchFamily="34" charset="0"/>
                <a:ea typeface="Verdana" panose="020B0604030504040204" pitchFamily="34" charset="0"/>
                <a:cs typeface="Verdana" panose="020B0604030504040204" pitchFamily="34" charset="0"/>
              </a:rPr>
              <a:t>Guidance Note # 1 on Computer system</a:t>
            </a:r>
          </a:p>
          <a:p>
            <a:pPr marL="1200150" lvl="1" indent="-457200" algn="just" eaLnBrk="1" hangingPunct="1">
              <a:buFont typeface="+mj-lt"/>
              <a:buAutoNum type="arabicPeriod"/>
              <a:defRPr/>
            </a:pPr>
            <a:r>
              <a:rPr lang="en-US" sz="1200" dirty="0">
                <a:latin typeface="Verdana" panose="020B0604030504040204" pitchFamily="34" charset="0"/>
                <a:ea typeface="Verdana" panose="020B0604030504040204" pitchFamily="34" charset="0"/>
                <a:cs typeface="Verdana" panose="020B0604030504040204" pitchFamily="34" charset="0"/>
              </a:rPr>
              <a:t>Guidance Note # 2 on Botnets</a:t>
            </a:r>
          </a:p>
          <a:p>
            <a:pPr marL="1200150" lvl="1" indent="-457200" algn="just" eaLnBrk="1" hangingPunct="1">
              <a:buFont typeface="+mj-lt"/>
              <a:buAutoNum type="arabicPeriod"/>
              <a:defRPr/>
            </a:pPr>
            <a:r>
              <a:rPr lang="en-US" sz="1200" dirty="0">
                <a:latin typeface="Verdana" panose="020B0604030504040204" pitchFamily="34" charset="0"/>
                <a:ea typeface="Verdana" panose="020B0604030504040204" pitchFamily="34" charset="0"/>
                <a:cs typeface="Verdana" panose="020B0604030504040204" pitchFamily="34" charset="0"/>
              </a:rPr>
              <a:t>Guidance Note # 3 on Transborder access</a:t>
            </a:r>
          </a:p>
          <a:p>
            <a:pPr marL="1200150" lvl="1" indent="-457200" algn="just" eaLnBrk="1" hangingPunct="1">
              <a:buFont typeface="+mj-lt"/>
              <a:buAutoNum type="arabicPeriod"/>
              <a:defRPr/>
            </a:pPr>
            <a:r>
              <a:rPr lang="en-US" sz="1200" dirty="0">
                <a:latin typeface="Verdana" panose="020B0604030504040204" pitchFamily="34" charset="0"/>
                <a:ea typeface="Verdana" panose="020B0604030504040204" pitchFamily="34" charset="0"/>
                <a:cs typeface="Verdana" panose="020B0604030504040204" pitchFamily="34" charset="0"/>
              </a:rPr>
              <a:t>Guidance Note # 4 on Identity theft </a:t>
            </a:r>
          </a:p>
          <a:p>
            <a:pPr marL="1200150" lvl="1" indent="-457200" algn="just" eaLnBrk="1" hangingPunct="1">
              <a:buFont typeface="+mj-lt"/>
              <a:buAutoNum type="arabicPeriod"/>
              <a:defRPr/>
            </a:pPr>
            <a:r>
              <a:rPr lang="en-US" sz="1200" dirty="0">
                <a:latin typeface="Verdana" panose="020B0604030504040204" pitchFamily="34" charset="0"/>
                <a:ea typeface="Verdana" panose="020B0604030504040204" pitchFamily="34" charset="0"/>
                <a:cs typeface="Verdana" panose="020B0604030504040204" pitchFamily="34" charset="0"/>
              </a:rPr>
              <a:t>Guidance Note # 5 on  DDOS attacks</a:t>
            </a:r>
          </a:p>
          <a:p>
            <a:pPr marL="1200150" lvl="1" indent="-457200" algn="just" eaLnBrk="1" hangingPunct="1">
              <a:buFont typeface="+mj-lt"/>
              <a:buAutoNum type="arabicPeriod"/>
              <a:defRPr/>
            </a:pPr>
            <a:r>
              <a:rPr lang="en-US" sz="1200" dirty="0">
                <a:latin typeface="Verdana" panose="020B0604030504040204" pitchFamily="34" charset="0"/>
                <a:ea typeface="Verdana" panose="020B0604030504040204" pitchFamily="34" charset="0"/>
                <a:cs typeface="Verdana" panose="020B0604030504040204" pitchFamily="34" charset="0"/>
              </a:rPr>
              <a:t>Guidance Note # 6 on  Critical infrastructure attacks</a:t>
            </a:r>
          </a:p>
          <a:p>
            <a:pPr marL="1200150" lvl="1" indent="-457200" algn="just" eaLnBrk="1" hangingPunct="1">
              <a:buFont typeface="+mj-lt"/>
              <a:buAutoNum type="arabicPeriod"/>
              <a:defRPr/>
            </a:pPr>
            <a:r>
              <a:rPr lang="en-US" sz="1200" dirty="0">
                <a:latin typeface="Verdana" panose="020B0604030504040204" pitchFamily="34" charset="0"/>
                <a:ea typeface="Verdana" panose="020B0604030504040204" pitchFamily="34" charset="0"/>
                <a:cs typeface="Verdana" panose="020B0604030504040204" pitchFamily="34" charset="0"/>
              </a:rPr>
              <a:t>Guidance Note # 7 on  Malware </a:t>
            </a:r>
          </a:p>
          <a:p>
            <a:pPr marL="1200150" lvl="1" indent="-457200" algn="just" eaLnBrk="1" hangingPunct="1">
              <a:buFont typeface="+mj-lt"/>
              <a:buAutoNum type="arabicPeriod"/>
              <a:defRPr/>
            </a:pPr>
            <a:r>
              <a:rPr lang="en-US" sz="1200" dirty="0">
                <a:latin typeface="Verdana" panose="020B0604030504040204" pitchFamily="34" charset="0"/>
                <a:ea typeface="Verdana" panose="020B0604030504040204" pitchFamily="34" charset="0"/>
                <a:cs typeface="Verdana" panose="020B0604030504040204" pitchFamily="34" charset="0"/>
              </a:rPr>
              <a:t>Guidance Note # 8 on Spam</a:t>
            </a:r>
          </a:p>
          <a:p>
            <a:pPr marL="1200150" lvl="1" indent="-457200" algn="just" eaLnBrk="1" hangingPunct="1">
              <a:buFont typeface="+mj-lt"/>
              <a:buAutoNum type="arabicPeriod"/>
              <a:defRPr/>
            </a:pPr>
            <a:r>
              <a:rPr lang="en-US" sz="1200" dirty="0">
                <a:latin typeface="Verdana" panose="020B0604030504040204" pitchFamily="34" charset="0"/>
                <a:ea typeface="Verdana" panose="020B0604030504040204" pitchFamily="34" charset="0"/>
                <a:cs typeface="Verdana" panose="020B0604030504040204" pitchFamily="34" charset="0"/>
              </a:rPr>
              <a:t>Guidance Note # 9 on Election Interference </a:t>
            </a:r>
          </a:p>
          <a:p>
            <a:pPr marL="1200150" lvl="1" indent="-457200" algn="just" eaLnBrk="1" hangingPunct="1">
              <a:buFont typeface="+mj-lt"/>
              <a:buAutoNum type="arabicPeriod"/>
              <a:defRPr/>
            </a:pPr>
            <a:r>
              <a:rPr lang="en-US" sz="1200" dirty="0">
                <a:latin typeface="Verdana" panose="020B0604030504040204" pitchFamily="34" charset="0"/>
                <a:ea typeface="Verdana" panose="020B0604030504040204" pitchFamily="34" charset="0"/>
                <a:cs typeface="Verdana" panose="020B0604030504040204" pitchFamily="34" charset="0"/>
              </a:rPr>
              <a:t>Guidance Note # 10 on  Production orders for subscriber information</a:t>
            </a:r>
          </a:p>
          <a:p>
            <a:pPr marL="1200150" lvl="1" indent="-457200" algn="just" eaLnBrk="1" hangingPunct="1">
              <a:buFont typeface="+mj-lt"/>
              <a:buAutoNum type="arabicPeriod"/>
              <a:defRPr/>
            </a:pPr>
            <a:r>
              <a:rPr lang="en-US" sz="1200" dirty="0">
                <a:latin typeface="Verdana" panose="020B0604030504040204" pitchFamily="34" charset="0"/>
                <a:ea typeface="Verdana" panose="020B0604030504040204" pitchFamily="34" charset="0"/>
                <a:cs typeface="Verdana" panose="020B0604030504040204" pitchFamily="34" charset="0"/>
              </a:rPr>
              <a:t>Guidance Note # 11 on Terrorism </a:t>
            </a:r>
            <a:endParaRPr lang="en-GB" sz="1200" kern="1200" dirty="0">
              <a:solidFill>
                <a:schemeClr val="tx1"/>
              </a:solidFill>
              <a:latin typeface="+mn-lt"/>
              <a:ea typeface="MS PGothic" pitchFamily="34" charset="-128"/>
              <a:cs typeface="Verdana" panose="020B0604030504040204" pitchFamily="34" charset="0"/>
            </a:endParaRPr>
          </a:p>
          <a:p>
            <a:pPr marL="1200150" lvl="1" indent="-457200" algn="just" eaLnBrk="1" hangingPunct="1">
              <a:buFont typeface="+mj-lt"/>
              <a:buAutoNum type="arabicPeriod"/>
              <a:defRPr/>
            </a:pPr>
            <a:endParaRPr lang="en-GB" sz="1200" kern="1200" dirty="0">
              <a:solidFill>
                <a:schemeClr val="tx1"/>
              </a:solidFill>
              <a:latin typeface="+mn-lt"/>
              <a:ea typeface="MS PGothic" pitchFamily="34" charset="-128"/>
              <a:cs typeface="Verdana" panose="020B0604030504040204" pitchFamily="34" charset="0"/>
            </a:endParaRPr>
          </a:p>
          <a:p>
            <a:pPr marL="742950" lvl="0" indent="-457200" algn="just" eaLnBrk="1" hangingPunct="1">
              <a:buFont typeface="+mj-lt"/>
              <a:buAutoNum type="arabicPeriod"/>
              <a:defRPr/>
            </a:pPr>
            <a:r>
              <a:rPr lang="en-GB" sz="1200" kern="1200" dirty="0">
                <a:solidFill>
                  <a:schemeClr val="tx1"/>
                </a:solidFill>
                <a:latin typeface="+mn-lt"/>
                <a:ea typeface="MS PGothic" pitchFamily="34" charset="-128"/>
                <a:cs typeface="ＭＳ Ｐゴシック" charset="0"/>
              </a:rPr>
              <a:t>The third approach relates to capacity building. This is led by the Cybercrime Program Office (C-PROC) </a:t>
            </a:r>
            <a:r>
              <a:rPr lang="en-US" sz="1200" kern="1200" dirty="0">
                <a:solidFill>
                  <a:schemeClr val="tx1"/>
                </a:solidFill>
                <a:latin typeface="+mn-lt"/>
                <a:ea typeface="MS PGothic" pitchFamily="34" charset="-128"/>
                <a:cs typeface="ＭＳ Ｐゴシック" charset="0"/>
              </a:rPr>
              <a:t>which is implemented through technical cooperation programs.  The trainer can move to the next slides, which describe the work of the C-PROC and its different programs. </a:t>
            </a:r>
            <a:endParaRPr lang="en-GB" sz="1200" kern="1200" dirty="0">
              <a:solidFill>
                <a:schemeClr val="tx1"/>
              </a:solidFill>
              <a:latin typeface="+mn-lt"/>
              <a:ea typeface="MS PGothic" pitchFamily="34" charset="-128"/>
              <a:cs typeface="Verdana" panose="020B0604030504040204" pitchFamily="34" charset="0"/>
            </a:endParaRP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17295526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009077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pPr>
              <a:defRPr/>
            </a:pPr>
            <a:fld id="{4A79B6B6-9482-44D1-B9B3-C0B6ADDE66E2}" type="slidenum">
              <a:rPr lang="en-US" smtClean="0"/>
              <a:pPr>
                <a:defRPr/>
              </a:pPr>
              <a:t>‹#›</a:t>
            </a:fld>
            <a:endParaRPr lang="en-US"/>
          </a:p>
        </p:txBody>
      </p:sp>
    </p:spTree>
    <p:extLst>
      <p:ext uri="{BB962C8B-B14F-4D97-AF65-F5344CB8AC3E}">
        <p14:creationId xmlns:p14="http://schemas.microsoft.com/office/powerpoint/2010/main" val="1001645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758759AC-EF4E-4891-8C4E-2B6B0574FFCB}" type="slidenum">
              <a:rPr lang="en-US" smtClean="0"/>
              <a:pPr>
                <a:defRPr/>
              </a:pPr>
              <a:t>‹#›</a:t>
            </a:fld>
            <a:endParaRPr lang="en-US"/>
          </a:p>
        </p:txBody>
      </p:sp>
    </p:spTree>
    <p:extLst>
      <p:ext uri="{BB962C8B-B14F-4D97-AF65-F5344CB8AC3E}">
        <p14:creationId xmlns:p14="http://schemas.microsoft.com/office/powerpoint/2010/main" val="22406768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B51468EF-0C7D-4815-977B-643162CBB358}" type="slidenum">
              <a:rPr lang="en-US" smtClean="0"/>
              <a:pPr>
                <a:defRPr/>
              </a:pPr>
              <a:t>‹#›</a:t>
            </a:fld>
            <a:endParaRPr lang="en-US"/>
          </a:p>
        </p:txBody>
      </p:sp>
    </p:spTree>
    <p:extLst>
      <p:ext uri="{BB962C8B-B14F-4D97-AF65-F5344CB8AC3E}">
        <p14:creationId xmlns:p14="http://schemas.microsoft.com/office/powerpoint/2010/main" val="1015045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565467652"/>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62E50F-F83A-42AC-8BE7-462956D58F63}" type="slidenum">
              <a:rPr lang="en-US" smtClean="0"/>
              <a:pPr>
                <a:defRPr/>
              </a:pPr>
              <a:t>‹#›</a:t>
            </a:fld>
            <a:endParaRPr lang="en-US"/>
          </a:p>
        </p:txBody>
      </p:sp>
    </p:spTree>
    <p:extLst>
      <p:ext uri="{BB962C8B-B14F-4D97-AF65-F5344CB8AC3E}">
        <p14:creationId xmlns:p14="http://schemas.microsoft.com/office/powerpoint/2010/main" val="2646299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AEAF6ED3-4F23-422B-A4EE-4F2AB80A7581}" type="slidenum">
              <a:rPr lang="en-US" smtClean="0"/>
              <a:pPr>
                <a:defRPr/>
              </a:pPr>
              <a:t>‹#›</a:t>
            </a:fld>
            <a:endParaRPr lang="en-US"/>
          </a:p>
        </p:txBody>
      </p:sp>
    </p:spTree>
    <p:extLst>
      <p:ext uri="{BB962C8B-B14F-4D97-AF65-F5344CB8AC3E}">
        <p14:creationId xmlns:p14="http://schemas.microsoft.com/office/powerpoint/2010/main" val="3375203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1016F37-E157-4A71-B74F-13F2098F89EA}" type="slidenum">
              <a:rPr lang="en-US" smtClean="0"/>
              <a:pPr>
                <a:defRPr/>
              </a:pPr>
              <a:t>‹#›</a:t>
            </a:fld>
            <a:endParaRPr lang="en-US"/>
          </a:p>
        </p:txBody>
      </p:sp>
    </p:spTree>
    <p:extLst>
      <p:ext uri="{BB962C8B-B14F-4D97-AF65-F5344CB8AC3E}">
        <p14:creationId xmlns:p14="http://schemas.microsoft.com/office/powerpoint/2010/main" val="1020788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E6CED92E-D081-4650-BDA2-FDC72F732BC2}" type="slidenum">
              <a:rPr lang="en-US" smtClean="0"/>
              <a:pPr>
                <a:defRPr/>
              </a:pPr>
              <a:t>‹#›</a:t>
            </a:fld>
            <a:endParaRPr lang="en-US"/>
          </a:p>
        </p:txBody>
      </p:sp>
    </p:spTree>
    <p:extLst>
      <p:ext uri="{BB962C8B-B14F-4D97-AF65-F5344CB8AC3E}">
        <p14:creationId xmlns:p14="http://schemas.microsoft.com/office/powerpoint/2010/main" val="2254272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21119672-D0A0-4718-8BBB-2A72124EA1FA}" type="slidenum">
              <a:rPr lang="en-US" smtClean="0"/>
              <a:pPr>
                <a:defRPr/>
              </a:pPr>
              <a:t>‹#›</a:t>
            </a:fld>
            <a:endParaRPr lang="en-US"/>
          </a:p>
        </p:txBody>
      </p:sp>
    </p:spTree>
    <p:extLst>
      <p:ext uri="{BB962C8B-B14F-4D97-AF65-F5344CB8AC3E}">
        <p14:creationId xmlns:p14="http://schemas.microsoft.com/office/powerpoint/2010/main" val="3538245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1F2CE5-82EE-4D86-A1BA-A62E2F853B8E}" type="slidenum">
              <a:rPr lang="en-US" smtClean="0"/>
              <a:pPr>
                <a:defRPr/>
              </a:pPr>
              <a:t>‹#›</a:t>
            </a:fld>
            <a:endParaRPr lang="en-US"/>
          </a:p>
        </p:txBody>
      </p:sp>
    </p:spTree>
    <p:extLst>
      <p:ext uri="{BB962C8B-B14F-4D97-AF65-F5344CB8AC3E}">
        <p14:creationId xmlns:p14="http://schemas.microsoft.com/office/powerpoint/2010/main" val="993489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F60783FF-B27A-4DA4-8DF3-25C8A2D9A4EA}" type="slidenum">
              <a:rPr lang="en-US" smtClean="0"/>
              <a:pPr>
                <a:defRPr/>
              </a:pPr>
              <a:t>‹#›</a:t>
            </a:fld>
            <a:endParaRPr lang="en-US"/>
          </a:p>
        </p:txBody>
      </p:sp>
    </p:spTree>
    <p:extLst>
      <p:ext uri="{BB962C8B-B14F-4D97-AF65-F5344CB8AC3E}">
        <p14:creationId xmlns:p14="http://schemas.microsoft.com/office/powerpoint/2010/main" val="976816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32827621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sp>
        <p:nvSpPr>
          <p:cNvPr id="28" name="Title 27">
            <a:extLst>
              <a:ext uri="{FF2B5EF4-FFF2-40B4-BE49-F238E27FC236}">
                <a16:creationId xmlns:a16="http://schemas.microsoft.com/office/drawing/2014/main" id="{E7D0CBA4-B4BE-4EEA-B906-9D8B6DB85B6E}"/>
              </a:ext>
            </a:extLst>
          </p:cNvPr>
          <p:cNvSpPr>
            <a:spLocks noGrp="1"/>
          </p:cNvSpPr>
          <p:nvPr>
            <p:ph type="ctrTitle"/>
          </p:nvPr>
        </p:nvSpPr>
        <p:spPr>
          <a:xfrm>
            <a:off x="130630" y="2735035"/>
            <a:ext cx="6229350" cy="1651614"/>
          </a:xfrm>
        </p:spPr>
        <p:txBody>
          <a:bodyPr>
            <a:normAutofit/>
          </a:bodyPr>
          <a:lstStyle/>
          <a:p>
            <a:r>
              <a:rPr lang="en-US" dirty="0"/>
              <a:t>Specialized Judicial Course on International Cooperation</a:t>
            </a:r>
          </a:p>
        </p:txBody>
      </p:sp>
      <p:sp>
        <p:nvSpPr>
          <p:cNvPr id="29" name="Subtitle 28">
            <a:extLst>
              <a:ext uri="{FF2B5EF4-FFF2-40B4-BE49-F238E27FC236}">
                <a16:creationId xmlns:a16="http://schemas.microsoft.com/office/drawing/2014/main" id="{C8DC4C61-8364-4B00-BAD8-D54AE8045FB5}"/>
              </a:ext>
            </a:extLst>
          </p:cNvPr>
          <p:cNvSpPr>
            <a:spLocks noGrp="1"/>
          </p:cNvSpPr>
          <p:nvPr>
            <p:ph type="subTitle" idx="1"/>
          </p:nvPr>
        </p:nvSpPr>
        <p:spPr>
          <a:xfrm>
            <a:off x="130630" y="5338119"/>
            <a:ext cx="3077934" cy="670796"/>
          </a:xfrm>
        </p:spPr>
        <p:txBody>
          <a:bodyPr>
            <a:normAutofit/>
          </a:bodyPr>
          <a:lstStyle/>
          <a:p>
            <a:r>
              <a:rPr lang="en-US" sz="2800" dirty="0">
                <a:solidFill>
                  <a:srgbClr val="005E8E"/>
                </a:solidFill>
              </a:rPr>
              <a:t>Session 1.1</a:t>
            </a:r>
          </a:p>
        </p:txBody>
      </p:sp>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600" b="1" dirty="0">
                <a:solidFill>
                  <a:srgbClr val="FFFFFF"/>
                </a:solidFill>
                <a:latin typeface="Georgia" panose="02040502050405020303" pitchFamily="18" charset="0"/>
                <a:cs typeface="Arial" panose="020B0604020202020204" pitchFamily="34" charset="0"/>
              </a:rPr>
              <a:t>The Approach of the Council of Europe</a:t>
            </a:r>
          </a:p>
        </p:txBody>
      </p:sp>
      <p:sp>
        <p:nvSpPr>
          <p:cNvPr id="16" name="Isosceles Triangle 15">
            <a:extLst>
              <a:ext uri="{FF2B5EF4-FFF2-40B4-BE49-F238E27FC236}">
                <a16:creationId xmlns:a16="http://schemas.microsoft.com/office/drawing/2014/main" id="{E58818D9-E243-4E48-AEAB-F3B6BD13F567}"/>
              </a:ext>
            </a:extLst>
          </p:cNvPr>
          <p:cNvSpPr/>
          <p:nvPr/>
        </p:nvSpPr>
        <p:spPr>
          <a:xfrm>
            <a:off x="2484438" y="2017713"/>
            <a:ext cx="3948112" cy="3095625"/>
          </a:xfrm>
          <a:prstGeom prst="triangle">
            <a:avLst/>
          </a:prstGeom>
          <a:solidFill>
            <a:srgbClr val="2F618F"/>
          </a:solidFill>
          <a:ln>
            <a:solidFill>
              <a:srgbClr val="2F618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latin typeface="Arial" panose="020B0604020202020204" pitchFamily="34" charset="0"/>
              <a:cs typeface="Arial" panose="020B0604020202020204" pitchFamily="34" charset="0"/>
            </a:endParaRPr>
          </a:p>
        </p:txBody>
      </p:sp>
      <p:sp>
        <p:nvSpPr>
          <p:cNvPr id="19" name="TextBox 12">
            <a:extLst>
              <a:ext uri="{FF2B5EF4-FFF2-40B4-BE49-F238E27FC236}">
                <a16:creationId xmlns:a16="http://schemas.microsoft.com/office/drawing/2014/main" id="{999EA554-4E3F-4FB2-9CD8-4EF6BA7CCFBB}"/>
              </a:ext>
            </a:extLst>
          </p:cNvPr>
          <p:cNvSpPr txBox="1">
            <a:spLocks noChangeArrowheads="1"/>
          </p:cNvSpPr>
          <p:nvPr/>
        </p:nvSpPr>
        <p:spPr bwMode="auto">
          <a:xfrm>
            <a:off x="3358753" y="3712369"/>
            <a:ext cx="22621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r>
              <a:rPr lang="en-GB" sz="1800" b="1" dirty="0">
                <a:solidFill>
                  <a:schemeClr val="bg1"/>
                </a:solidFill>
                <a:latin typeface="+mn-lt"/>
                <a:cs typeface="Arial" panose="020B0604020202020204" pitchFamily="34" charset="0"/>
              </a:rPr>
              <a:t>“Protecting you and your rights in cyberspace”</a:t>
            </a:r>
          </a:p>
        </p:txBody>
      </p:sp>
      <p:sp>
        <p:nvSpPr>
          <p:cNvPr id="20" name="TextBox 13">
            <a:extLst>
              <a:ext uri="{FF2B5EF4-FFF2-40B4-BE49-F238E27FC236}">
                <a16:creationId xmlns:a16="http://schemas.microsoft.com/office/drawing/2014/main" id="{8124BEA4-2864-4287-8544-2561552B6E50}"/>
              </a:ext>
            </a:extLst>
          </p:cNvPr>
          <p:cNvSpPr txBox="1">
            <a:spLocks noChangeArrowheads="1"/>
          </p:cNvSpPr>
          <p:nvPr/>
        </p:nvSpPr>
        <p:spPr bwMode="auto">
          <a:xfrm>
            <a:off x="1655762" y="1121340"/>
            <a:ext cx="58324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r>
              <a:rPr lang="en-GB" sz="1800" b="1" dirty="0">
                <a:latin typeface="+mn-lt"/>
                <a:cs typeface="Arial" panose="020B0604020202020204" pitchFamily="34" charset="0"/>
              </a:rPr>
              <a:t>1. Common standards: Budapest Convention on Cybercrime and relates standards</a:t>
            </a:r>
          </a:p>
        </p:txBody>
      </p:sp>
      <p:sp>
        <p:nvSpPr>
          <p:cNvPr id="21" name="TextBox 15">
            <a:extLst>
              <a:ext uri="{FF2B5EF4-FFF2-40B4-BE49-F238E27FC236}">
                <a16:creationId xmlns:a16="http://schemas.microsoft.com/office/drawing/2014/main" id="{A9A5CF14-C84B-4A45-85E4-9E25158628D5}"/>
              </a:ext>
            </a:extLst>
          </p:cNvPr>
          <p:cNvSpPr txBox="1">
            <a:spLocks noChangeArrowheads="1"/>
          </p:cNvSpPr>
          <p:nvPr/>
        </p:nvSpPr>
        <p:spPr bwMode="auto">
          <a:xfrm>
            <a:off x="272257" y="4201396"/>
            <a:ext cx="2551112"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n-GB" sz="1800" b="1" dirty="0">
                <a:latin typeface="+mn-lt"/>
                <a:cs typeface="Arial" panose="020B0604020202020204" pitchFamily="34" charset="0"/>
              </a:rPr>
              <a:t>2. Follow up and assessments:</a:t>
            </a:r>
          </a:p>
          <a:p>
            <a:endParaRPr lang="en-GB" sz="1800" b="1" dirty="0">
              <a:latin typeface="+mn-lt"/>
              <a:cs typeface="Arial" panose="020B0604020202020204" pitchFamily="34" charset="0"/>
            </a:endParaRPr>
          </a:p>
          <a:p>
            <a:r>
              <a:rPr lang="en-GB" sz="1800" b="1" dirty="0">
                <a:latin typeface="+mn-lt"/>
                <a:cs typeface="Arial" panose="020B0604020202020204" pitchFamily="34" charset="0"/>
              </a:rPr>
              <a:t>Cybercrime Convention Committee (T-CY)</a:t>
            </a:r>
          </a:p>
        </p:txBody>
      </p:sp>
      <p:cxnSp>
        <p:nvCxnSpPr>
          <p:cNvPr id="22" name="Straight Arrow Connector 21">
            <a:extLst>
              <a:ext uri="{FF2B5EF4-FFF2-40B4-BE49-F238E27FC236}">
                <a16:creationId xmlns:a16="http://schemas.microsoft.com/office/drawing/2014/main" id="{A0AB8322-D4CC-44DB-8C9D-8D94DF7FC787}"/>
              </a:ext>
            </a:extLst>
          </p:cNvPr>
          <p:cNvCxnSpPr/>
          <p:nvPr/>
        </p:nvCxnSpPr>
        <p:spPr>
          <a:xfrm flipH="1">
            <a:off x="2268538" y="2076450"/>
            <a:ext cx="1871662" cy="2892425"/>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CB255B26-CDAC-4A5C-9C1B-406506019FCD}"/>
              </a:ext>
            </a:extLst>
          </p:cNvPr>
          <p:cNvCxnSpPr/>
          <p:nvPr/>
        </p:nvCxnSpPr>
        <p:spPr>
          <a:xfrm flipH="1">
            <a:off x="2771775" y="5387975"/>
            <a:ext cx="3384550" cy="0"/>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957D7F9B-0DC1-4EAB-889B-224945161722}"/>
              </a:ext>
            </a:extLst>
          </p:cNvPr>
          <p:cNvCxnSpPr/>
          <p:nvPr/>
        </p:nvCxnSpPr>
        <p:spPr>
          <a:xfrm>
            <a:off x="4799013" y="2068513"/>
            <a:ext cx="1860550" cy="2892425"/>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5" name="TextBox 19">
            <a:extLst>
              <a:ext uri="{FF2B5EF4-FFF2-40B4-BE49-F238E27FC236}">
                <a16:creationId xmlns:a16="http://schemas.microsoft.com/office/drawing/2014/main" id="{97D3F667-6A24-4DB2-9BDC-B6DAB12B94D4}"/>
              </a:ext>
            </a:extLst>
          </p:cNvPr>
          <p:cNvSpPr txBox="1">
            <a:spLocks noChangeArrowheads="1"/>
          </p:cNvSpPr>
          <p:nvPr/>
        </p:nvSpPr>
        <p:spPr bwMode="auto">
          <a:xfrm>
            <a:off x="6227763" y="5119688"/>
            <a:ext cx="29527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n-GB" sz="1800" b="1" dirty="0">
                <a:latin typeface="+mn-lt"/>
                <a:cs typeface="Arial" panose="020B0604020202020204" pitchFamily="34" charset="0"/>
              </a:rPr>
              <a:t>3. Capacity building:</a:t>
            </a:r>
          </a:p>
          <a:p>
            <a:r>
              <a:rPr lang="en-GB" sz="1800" b="1" dirty="0">
                <a:latin typeface="+mn-lt"/>
                <a:cs typeface="Arial" panose="020B0604020202020204" pitchFamily="34" charset="0"/>
              </a:rPr>
              <a:t>C-PROC </a:t>
            </a:r>
            <a:r>
              <a:rPr lang="en-GB" sz="1800" b="1" dirty="0">
                <a:latin typeface="+mn-lt"/>
                <a:cs typeface="Arial" panose="020B0604020202020204" pitchFamily="34" charset="0"/>
                <a:sym typeface="Wingdings 3" charset="0"/>
              </a:rPr>
              <a:t></a:t>
            </a:r>
            <a:endParaRPr lang="en-GB" sz="1800" b="1" dirty="0">
              <a:latin typeface="+mn-lt"/>
              <a:cs typeface="Arial" panose="020B0604020202020204" pitchFamily="34" charset="0"/>
            </a:endParaRPr>
          </a:p>
          <a:p>
            <a:r>
              <a:rPr lang="en-GB" sz="1800" b="1" dirty="0">
                <a:latin typeface="+mn-lt"/>
                <a:cs typeface="Arial" panose="020B0604020202020204" pitchFamily="34" charset="0"/>
              </a:rPr>
              <a:t>Technical cooperation programmes</a:t>
            </a:r>
          </a:p>
        </p:txBody>
      </p:sp>
    </p:spTree>
    <p:extLst>
      <p:ext uri="{BB962C8B-B14F-4D97-AF65-F5344CB8AC3E}">
        <p14:creationId xmlns:p14="http://schemas.microsoft.com/office/powerpoint/2010/main" val="2313900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9" name="TextBox 13"/>
          <p:cNvSpPr txBox="1">
            <a:spLocks noChangeArrowheads="1"/>
          </p:cNvSpPr>
          <p:nvPr/>
        </p:nvSpPr>
        <p:spPr bwMode="auto">
          <a:xfrm>
            <a:off x="250825" y="1874812"/>
            <a:ext cx="8720138" cy="3293209"/>
          </a:xfrm>
          <a:prstGeom prst="rect">
            <a:avLst/>
          </a:prstGeom>
          <a:noFill/>
          <a:ln w="9525">
            <a:solidFill>
              <a:srgbClr val="2F618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342900" indent="-342900">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spcAft>
                <a:spcPts val="1200"/>
              </a:spcAft>
              <a:buFont typeface="Wingdings" charset="0"/>
              <a:buChar char="§"/>
            </a:pPr>
            <a:r>
              <a:rPr lang="en-US" dirty="0">
                <a:latin typeface="+mn-lt"/>
                <a:cs typeface="Arial" panose="020B0604020202020204" pitchFamily="34" charset="0"/>
              </a:rPr>
              <a:t>Committee of Ministers decision October 2013</a:t>
            </a:r>
          </a:p>
          <a:p>
            <a:pPr>
              <a:spcAft>
                <a:spcPts val="1200"/>
              </a:spcAft>
              <a:buFont typeface="Wingdings" charset="0"/>
              <a:buChar char="§"/>
            </a:pPr>
            <a:r>
              <a:rPr lang="en-US" dirty="0">
                <a:latin typeface="+mn-lt"/>
                <a:cs typeface="Arial" panose="020B0604020202020204" pitchFamily="34" charset="0"/>
              </a:rPr>
              <a:t>Operational as from April 2014</a:t>
            </a:r>
          </a:p>
          <a:p>
            <a:pPr>
              <a:spcAft>
                <a:spcPts val="1200"/>
              </a:spcAft>
              <a:buFont typeface="Wingdings" charset="0"/>
              <a:buChar char="§"/>
            </a:pPr>
            <a:r>
              <a:rPr lang="en-US" dirty="0">
                <a:latin typeface="+mn-lt"/>
                <a:cs typeface="Arial" panose="020B0604020202020204" pitchFamily="34" charset="0"/>
              </a:rPr>
              <a:t>Currently 6 ongoing projects</a:t>
            </a:r>
          </a:p>
          <a:p>
            <a:pPr>
              <a:spcAft>
                <a:spcPts val="1200"/>
              </a:spcAft>
              <a:buFont typeface="Wingdings" charset="0"/>
              <a:buChar char="§"/>
            </a:pPr>
            <a:endParaRPr lang="en-US" dirty="0">
              <a:latin typeface="+mn-lt"/>
              <a:cs typeface="Arial" panose="020B0604020202020204" pitchFamily="34" charset="0"/>
            </a:endParaRPr>
          </a:p>
          <a:p>
            <a:pPr>
              <a:spcAft>
                <a:spcPts val="1200"/>
              </a:spcAft>
              <a:buFont typeface="Wingdings" charset="0"/>
              <a:buChar char="§"/>
            </a:pPr>
            <a:r>
              <a:rPr lang="en-US" b="1" dirty="0">
                <a:latin typeface="+mn-lt"/>
                <a:cs typeface="Arial" panose="020B0604020202020204" pitchFamily="34" charset="0"/>
              </a:rPr>
              <a:t>Task</a:t>
            </a:r>
            <a:r>
              <a:rPr lang="en-US" dirty="0">
                <a:latin typeface="+mn-lt"/>
                <a:cs typeface="Arial" panose="020B0604020202020204" pitchFamily="34" charset="0"/>
              </a:rPr>
              <a:t>: Support to countries worldwide to strengthen criminal justice capacities on cybercrime and electronic evidence</a:t>
            </a:r>
          </a:p>
        </p:txBody>
      </p:sp>
      <p:sp>
        <p:nvSpPr>
          <p:cNvPr id="14" name="Rectangle 4">
            <a:extLst>
              <a:ext uri="{FF2B5EF4-FFF2-40B4-BE49-F238E27FC236}">
                <a16:creationId xmlns:a16="http://schemas.microsoft.com/office/drawing/2014/main" id="{F6E4E475-B2E3-4777-8E46-2874C09A644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a:extLst>
              <a:ext uri="{FF2B5EF4-FFF2-40B4-BE49-F238E27FC236}">
                <a16:creationId xmlns:a16="http://schemas.microsoft.com/office/drawing/2014/main" id="{41F11137-4F91-4AF2-9B75-9FD73CED5F54}"/>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600" b="1" dirty="0">
                <a:solidFill>
                  <a:srgbClr val="FFFFFF"/>
                </a:solidFill>
                <a:latin typeface="Georgia" panose="02040502050405020303" pitchFamily="18" charset="0"/>
                <a:cs typeface="Arial" panose="020B0604020202020204" pitchFamily="34" charset="0"/>
              </a:rPr>
              <a:t>Cybercrime Programme Office of the </a:t>
            </a:r>
          </a:p>
          <a:p>
            <a:pPr algn="r"/>
            <a:r>
              <a:rPr lang="en-GB" sz="2600" b="1" dirty="0">
                <a:solidFill>
                  <a:srgbClr val="FFFFFF"/>
                </a:solidFill>
                <a:latin typeface="Georgia" panose="02040502050405020303" pitchFamily="18" charset="0"/>
                <a:cs typeface="Arial" panose="020B0604020202020204" pitchFamily="34" charset="0"/>
              </a:rPr>
              <a:t>Council of Europe in Bucharest (C-PROC)</a:t>
            </a:r>
          </a:p>
        </p:txBody>
      </p:sp>
    </p:spTree>
    <p:extLst>
      <p:ext uri="{BB962C8B-B14F-4D97-AF65-F5344CB8AC3E}">
        <p14:creationId xmlns:p14="http://schemas.microsoft.com/office/powerpoint/2010/main" val="344255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302" name="Picture 12"/>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657359" y="5217142"/>
            <a:ext cx="1182688" cy="101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p:nvPr/>
        </p:nvSpPr>
        <p:spPr>
          <a:xfrm>
            <a:off x="323850" y="1181100"/>
            <a:ext cx="8461375" cy="503323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Arial" panose="020B0604020202020204" pitchFamily="34" charset="0"/>
              <a:cs typeface="Arial" panose="020B0604020202020204" pitchFamily="34" charset="0"/>
            </a:endParaRPr>
          </a:p>
        </p:txBody>
      </p:sp>
      <p:sp>
        <p:nvSpPr>
          <p:cNvPr id="55304" name="TextBox 14"/>
          <p:cNvSpPr txBox="1">
            <a:spLocks noChangeArrowheads="1"/>
          </p:cNvSpPr>
          <p:nvPr/>
        </p:nvSpPr>
        <p:spPr bwMode="auto">
          <a:xfrm>
            <a:off x="358775" y="2786124"/>
            <a:ext cx="7874000" cy="56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000"/>
              </a:lnSpc>
            </a:pPr>
            <a:r>
              <a:rPr lang="en-GB" sz="2000" b="1" dirty="0">
                <a:latin typeface="+mn-lt"/>
                <a:cs typeface="Arial" panose="020B0604020202020204" pitchFamily="34" charset="0"/>
              </a:rPr>
              <a:t>GLACY+</a:t>
            </a:r>
            <a:r>
              <a:rPr lang="en-GB" sz="2000" dirty="0">
                <a:latin typeface="+mn-lt"/>
                <a:cs typeface="Arial" panose="020B0604020202020204" pitchFamily="34" charset="0"/>
              </a:rPr>
              <a:t> EU/COE Joint Project on Global Action on Cybercrime</a:t>
            </a:r>
          </a:p>
        </p:txBody>
      </p:sp>
      <p:sp>
        <p:nvSpPr>
          <p:cNvPr id="55305" name="TextBox 15"/>
          <p:cNvSpPr txBox="1">
            <a:spLocks noChangeArrowheads="1"/>
          </p:cNvSpPr>
          <p:nvPr/>
        </p:nvSpPr>
        <p:spPr bwMode="auto">
          <a:xfrm>
            <a:off x="379413" y="2209455"/>
            <a:ext cx="7789863" cy="56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108000" rIns="90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000"/>
              </a:lnSpc>
            </a:pPr>
            <a:r>
              <a:rPr lang="en-GB" sz="2000" b="1" dirty="0" err="1">
                <a:latin typeface="+mn-lt"/>
                <a:cs typeface="Arial" panose="020B0604020202020204" pitchFamily="34" charset="0"/>
              </a:rPr>
              <a:t>CyberEast</a:t>
            </a:r>
            <a:r>
              <a:rPr lang="en-GB" sz="2000" dirty="0">
                <a:latin typeface="+mn-lt"/>
                <a:cs typeface="Arial" panose="020B0604020202020204" pitchFamily="34" charset="0"/>
              </a:rPr>
              <a:t> EU/COE Eastern Partnership  </a:t>
            </a:r>
          </a:p>
        </p:txBody>
      </p:sp>
      <p:sp>
        <p:nvSpPr>
          <p:cNvPr id="55307" name="TextBox 17"/>
          <p:cNvSpPr txBox="1">
            <a:spLocks noChangeArrowheads="1"/>
          </p:cNvSpPr>
          <p:nvPr/>
        </p:nvSpPr>
        <p:spPr bwMode="auto">
          <a:xfrm>
            <a:off x="379413" y="3342367"/>
            <a:ext cx="8482013" cy="56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000"/>
              </a:lnSpc>
            </a:pPr>
            <a:r>
              <a:rPr lang="en-GB" sz="2000" b="1" dirty="0">
                <a:latin typeface="+mn-lt"/>
                <a:cs typeface="Arial" panose="020B0604020202020204" pitchFamily="34" charset="0"/>
              </a:rPr>
              <a:t>iPROCEEDS-2</a:t>
            </a:r>
            <a:r>
              <a:rPr lang="en-GB" sz="2000" dirty="0">
                <a:latin typeface="+mn-lt"/>
                <a:cs typeface="Arial" panose="020B0604020202020204" pitchFamily="34" charset="0"/>
              </a:rPr>
              <a:t> EU/COE Targeting crime proceeds on the Internet </a:t>
            </a:r>
          </a:p>
        </p:txBody>
      </p:sp>
      <p:sp>
        <p:nvSpPr>
          <p:cNvPr id="55308" name="TextBox 18"/>
          <p:cNvSpPr txBox="1">
            <a:spLocks noChangeArrowheads="1"/>
          </p:cNvSpPr>
          <p:nvPr/>
        </p:nvSpPr>
        <p:spPr bwMode="auto">
          <a:xfrm>
            <a:off x="323850" y="5501904"/>
            <a:ext cx="7762875" cy="585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200"/>
              </a:lnSpc>
            </a:pPr>
            <a:r>
              <a:rPr lang="en-GB" sz="2000" b="1" dirty="0" err="1">
                <a:latin typeface="+mn-lt"/>
                <a:cs typeface="Arial" panose="020B0604020202020204" pitchFamily="34" charset="0"/>
              </a:rPr>
              <a:t>CyberCrime@Octopus</a:t>
            </a:r>
            <a:r>
              <a:rPr lang="en-GB" sz="2000" b="1" dirty="0">
                <a:latin typeface="+mn-lt"/>
                <a:cs typeface="Arial" panose="020B0604020202020204" pitchFamily="34" charset="0"/>
              </a:rPr>
              <a:t> </a:t>
            </a:r>
            <a:r>
              <a:rPr lang="en-GB" sz="2000" dirty="0">
                <a:latin typeface="+mn-lt"/>
                <a:cs typeface="Arial" panose="020B0604020202020204" pitchFamily="34" charset="0"/>
              </a:rPr>
              <a:t>(voluntary contribution funded) </a:t>
            </a:r>
          </a:p>
        </p:txBody>
      </p:sp>
      <p:pic>
        <p:nvPicPr>
          <p:cNvPr id="55309" name="Picture 19"/>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210593" y="1339871"/>
            <a:ext cx="4687887"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7"/>
          <p:cNvSpPr txBox="1">
            <a:spLocks noChangeArrowheads="1"/>
          </p:cNvSpPr>
          <p:nvPr/>
        </p:nvSpPr>
        <p:spPr bwMode="auto">
          <a:xfrm>
            <a:off x="379091" y="3860993"/>
            <a:ext cx="8482013" cy="950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000"/>
              </a:lnSpc>
            </a:pPr>
            <a:r>
              <a:rPr lang="en-GB" sz="2000" b="1" dirty="0" err="1">
                <a:latin typeface="+mn-lt"/>
                <a:cs typeface="Arial" panose="020B0604020202020204" pitchFamily="34" charset="0"/>
              </a:rPr>
              <a:t>CyberSouth</a:t>
            </a:r>
            <a:r>
              <a:rPr lang="en-GB" sz="2000" dirty="0">
                <a:latin typeface="+mn-lt"/>
                <a:cs typeface="Arial" panose="020B0604020202020204" pitchFamily="34" charset="0"/>
              </a:rPr>
              <a:t> EU/COE Joint Project on Cybercrime &amp; Electronic Evidence</a:t>
            </a:r>
          </a:p>
        </p:txBody>
      </p:sp>
      <p:sp>
        <p:nvSpPr>
          <p:cNvPr id="22" name="Rectangle 4">
            <a:extLst>
              <a:ext uri="{FF2B5EF4-FFF2-40B4-BE49-F238E27FC236}">
                <a16:creationId xmlns:a16="http://schemas.microsoft.com/office/drawing/2014/main" id="{182FB8F0-18B7-4E07-A897-D820D65F380C}"/>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23" name="Rectangle 22">
            <a:extLst>
              <a:ext uri="{FF2B5EF4-FFF2-40B4-BE49-F238E27FC236}">
                <a16:creationId xmlns:a16="http://schemas.microsoft.com/office/drawing/2014/main" id="{9669AB9D-540C-4FA4-B301-7F61956A80F0}"/>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600" b="1" dirty="0">
                <a:solidFill>
                  <a:srgbClr val="FFFFFF"/>
                </a:solidFill>
                <a:latin typeface="Georgia" panose="02040502050405020303" pitchFamily="18" charset="0"/>
                <a:cs typeface="Arial" panose="020B0604020202020204" pitchFamily="34" charset="0"/>
              </a:rPr>
              <a:t>Current capacity building programmes</a:t>
            </a:r>
          </a:p>
        </p:txBody>
      </p:sp>
      <p:sp>
        <p:nvSpPr>
          <p:cNvPr id="2" name="TextBox 18">
            <a:extLst>
              <a:ext uri="{FF2B5EF4-FFF2-40B4-BE49-F238E27FC236}">
                <a16:creationId xmlns:a16="http://schemas.microsoft.com/office/drawing/2014/main" id="{CB4EFE07-E816-4514-A17F-CCDE597BBFBF}"/>
              </a:ext>
            </a:extLst>
          </p:cNvPr>
          <p:cNvSpPr txBox="1">
            <a:spLocks noChangeArrowheads="1"/>
          </p:cNvSpPr>
          <p:nvPr/>
        </p:nvSpPr>
        <p:spPr bwMode="auto">
          <a:xfrm>
            <a:off x="379413" y="4587951"/>
            <a:ext cx="8057048" cy="1006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200"/>
              </a:lnSpc>
            </a:pPr>
            <a:r>
              <a:rPr lang="en-US" sz="2000" dirty="0">
                <a:latin typeface="+mn-lt"/>
                <a:cs typeface="Arial" panose="020B0604020202020204" pitchFamily="34" charset="0"/>
              </a:rPr>
              <a:t>End Online Child Sexual Exploitation and </a:t>
            </a:r>
            <a:r>
              <a:rPr lang="en-US" sz="2000" dirty="0" err="1">
                <a:latin typeface="+mn-lt"/>
                <a:cs typeface="Arial" panose="020B0604020202020204" pitchFamily="34" charset="0"/>
              </a:rPr>
              <a:t>Abuse@Europe</a:t>
            </a:r>
            <a:r>
              <a:rPr lang="en-US" sz="2000" dirty="0">
                <a:latin typeface="+mn-lt"/>
                <a:cs typeface="Arial" panose="020B0604020202020204" pitchFamily="34" charset="0"/>
              </a:rPr>
              <a:t> (</a:t>
            </a:r>
            <a:r>
              <a:rPr lang="en-US" sz="2000" dirty="0" err="1">
                <a:latin typeface="+mn-lt"/>
                <a:cs typeface="Arial" panose="020B0604020202020204" pitchFamily="34" charset="0"/>
              </a:rPr>
              <a:t>EndOCSEA@Europe</a:t>
            </a:r>
            <a:r>
              <a:rPr lang="en-US" sz="2000" dirty="0">
                <a:latin typeface="+mn-lt"/>
                <a:cs typeface="Arial" panose="020B0604020202020204" pitchFamily="34" charset="0"/>
              </a:rPr>
              <a:t>)</a:t>
            </a:r>
            <a:r>
              <a:rPr lang="en-GB" sz="2000" dirty="0">
                <a:latin typeface="+mn-lt"/>
                <a:cs typeface="Arial" panose="020B0604020202020204" pitchFamily="34" charset="0"/>
              </a:rPr>
              <a:t> (</a:t>
            </a:r>
            <a:r>
              <a:rPr lang="en-US" sz="2000" dirty="0">
                <a:latin typeface="+mn-lt"/>
                <a:cs typeface="Arial" panose="020B0604020202020204" pitchFamily="34" charset="0"/>
              </a:rPr>
              <a:t>Fund to End Violence Against Children.</a:t>
            </a:r>
            <a:r>
              <a:rPr lang="en-GB" sz="2000" dirty="0">
                <a:latin typeface="+mn-lt"/>
                <a:cs typeface="Arial" panose="020B0604020202020204" pitchFamily="34" charset="0"/>
              </a:rPr>
              <a:t>) </a:t>
            </a:r>
          </a:p>
        </p:txBody>
      </p:sp>
    </p:spTree>
    <p:extLst>
      <p:ext uri="{BB962C8B-B14F-4D97-AF65-F5344CB8AC3E}">
        <p14:creationId xmlns:p14="http://schemas.microsoft.com/office/powerpoint/2010/main" val="1528820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50" name="Graphic 49" descr="Questions outline">
            <a:extLst>
              <a:ext uri="{FF2B5EF4-FFF2-40B4-BE49-F238E27FC236}">
                <a16:creationId xmlns:a16="http://schemas.microsoft.com/office/drawing/2014/main" id="{22DF12FE-7C17-4BD8-9ED2-BF5487D0EAB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5492" y="2073955"/>
            <a:ext cx="4053015" cy="4053015"/>
          </a:xfrm>
          <a:prstGeom prst="rect">
            <a:avLst/>
          </a:prstGeom>
        </p:spPr>
      </p:pic>
      <p:sp>
        <p:nvSpPr>
          <p:cNvPr id="51" name="Title 50">
            <a:extLst>
              <a:ext uri="{FF2B5EF4-FFF2-40B4-BE49-F238E27FC236}">
                <a16:creationId xmlns:a16="http://schemas.microsoft.com/office/drawing/2014/main" id="{52C36A26-F3C8-4C2C-8B26-2813D549C79D}"/>
              </a:ext>
            </a:extLst>
          </p:cNvPr>
          <p:cNvSpPr>
            <a:spLocks noGrp="1"/>
          </p:cNvSpPr>
          <p:nvPr>
            <p:ph type="title"/>
          </p:nvPr>
        </p:nvSpPr>
        <p:spPr/>
        <p:txBody>
          <a:bodyPr/>
          <a:lstStyle/>
          <a:p>
            <a:pPr algn="ctr"/>
            <a:r>
              <a:rPr lang="en-US" dirty="0"/>
              <a:t>Questions</a:t>
            </a:r>
          </a:p>
        </p:txBody>
      </p:sp>
    </p:spTree>
    <p:extLst>
      <p:ext uri="{BB962C8B-B14F-4D97-AF65-F5344CB8AC3E}">
        <p14:creationId xmlns:p14="http://schemas.microsoft.com/office/powerpoint/2010/main" val="2694875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600" b="1" dirty="0">
                <a:solidFill>
                  <a:srgbClr val="FFFFFF"/>
                </a:solidFill>
                <a:latin typeface="Georgia" panose="02040502050405020303" pitchFamily="18" charset="0"/>
              </a:rPr>
              <a:t>Specialized Judicial Course on </a:t>
            </a:r>
          </a:p>
          <a:p>
            <a:pPr algn="r"/>
            <a:r>
              <a:rPr lang="en-GB" sz="2600" b="1" dirty="0">
                <a:solidFill>
                  <a:srgbClr val="FFFFFF"/>
                </a:solidFill>
                <a:latin typeface="Georgia" panose="02040502050405020303" pitchFamily="18" charset="0"/>
              </a:rPr>
              <a:t>International Cooperation</a:t>
            </a:r>
            <a:endParaRPr lang="fr-FR" sz="2600" b="1" dirty="0">
              <a:solidFill>
                <a:srgbClr val="FFFFFF"/>
              </a:solidFill>
              <a:latin typeface="Georgia" panose="02040502050405020303" pitchFamily="18" charset="0"/>
            </a:endParaRPr>
          </a:p>
        </p:txBody>
      </p:sp>
      <p:sp>
        <p:nvSpPr>
          <p:cNvPr id="44" name="Title 43">
            <a:extLst>
              <a:ext uri="{FF2B5EF4-FFF2-40B4-BE49-F238E27FC236}">
                <a16:creationId xmlns:a16="http://schemas.microsoft.com/office/drawing/2014/main" id="{8251F959-9724-4C0C-9A85-59D2F86EDAAB}"/>
              </a:ext>
            </a:extLst>
          </p:cNvPr>
          <p:cNvSpPr>
            <a:spLocks noGrp="1"/>
          </p:cNvSpPr>
          <p:nvPr>
            <p:ph type="ctrTitle"/>
          </p:nvPr>
        </p:nvSpPr>
        <p:spPr>
          <a:xfrm>
            <a:off x="685800" y="1890585"/>
            <a:ext cx="7772400" cy="3212756"/>
          </a:xfrm>
        </p:spPr>
        <p:txBody>
          <a:bodyPr>
            <a:normAutofit/>
          </a:bodyPr>
          <a:lstStyle/>
          <a:p>
            <a:r>
              <a:rPr lang="en-US" sz="3600" dirty="0"/>
              <a:t>Part Two</a:t>
            </a:r>
            <a:br>
              <a:rPr lang="en-US" dirty="0"/>
            </a:br>
            <a:br>
              <a:rPr lang="en-US" dirty="0"/>
            </a:br>
            <a:r>
              <a:rPr lang="en-US" dirty="0"/>
              <a:t>Structure of the Course </a:t>
            </a:r>
            <a:br>
              <a:rPr lang="en-US" dirty="0"/>
            </a:br>
            <a:endParaRPr lang="en-US" dirty="0"/>
          </a:p>
        </p:txBody>
      </p:sp>
    </p:spTree>
    <p:extLst>
      <p:ext uri="{BB962C8B-B14F-4D97-AF65-F5344CB8AC3E}">
        <p14:creationId xmlns:p14="http://schemas.microsoft.com/office/powerpoint/2010/main" val="31245592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600" b="1" dirty="0">
                <a:solidFill>
                  <a:srgbClr val="FFFFFF"/>
                </a:solidFill>
                <a:latin typeface="Georgia" panose="02040502050405020303" pitchFamily="18" charset="0"/>
                <a:ea typeface="ＭＳ Ｐゴシック" pitchFamily="34" charset="-128"/>
              </a:rPr>
              <a:t>Course Structure </a:t>
            </a:r>
            <a:endParaRPr lang="en-GB" sz="2600" b="1" dirty="0">
              <a:solidFill>
                <a:srgbClr val="FFFFFF"/>
              </a:solidFill>
              <a:latin typeface="Georgia" panose="02040502050405020303" pitchFamily="18" charset="0"/>
            </a:endParaRPr>
          </a:p>
        </p:txBody>
      </p:sp>
      <p:sp>
        <p:nvSpPr>
          <p:cNvPr id="5" name="Rectangle 4">
            <a:extLst>
              <a:ext uri="{FF2B5EF4-FFF2-40B4-BE49-F238E27FC236}">
                <a16:creationId xmlns:a16="http://schemas.microsoft.com/office/drawing/2014/main" id="{7FA81925-418B-D44C-9255-2AEBBFBC0ADA}"/>
              </a:ext>
            </a:extLst>
          </p:cNvPr>
          <p:cNvSpPr/>
          <p:nvPr/>
        </p:nvSpPr>
        <p:spPr>
          <a:xfrm>
            <a:off x="200967" y="1166842"/>
            <a:ext cx="3992210" cy="4832092"/>
          </a:xfrm>
          <a:prstGeom prst="rect">
            <a:avLst/>
          </a:prstGeom>
        </p:spPr>
        <p:txBody>
          <a:bodyPr wrap="square">
            <a:spAutoFit/>
          </a:bodyPr>
          <a:lstStyle/>
          <a:p>
            <a:pPr algn="just"/>
            <a:r>
              <a:rPr lang="en-US" sz="2200" b="1" dirty="0">
                <a:ea typeface="Verdana" panose="020B0604030504040204" pitchFamily="34" charset="0"/>
                <a:cs typeface="Arial" panose="020B0604020202020204" pitchFamily="34" charset="0"/>
              </a:rPr>
              <a:t>Day 1:</a:t>
            </a: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200" b="1" dirty="0">
                <a:ea typeface="Verdana" panose="020B0604030504040204" pitchFamily="34" charset="0"/>
                <a:cs typeface="Arial" panose="020B0604020202020204" pitchFamily="34" charset="0"/>
              </a:rPr>
              <a:t>Session 1.1 </a:t>
            </a:r>
            <a:r>
              <a:rPr lang="en-US" sz="2200" dirty="0">
                <a:ea typeface="Verdana" panose="020B0604030504040204" pitchFamily="34" charset="0"/>
                <a:cs typeface="Arial" panose="020B0604020202020204" pitchFamily="34" charset="0"/>
              </a:rPr>
              <a:t>– Introduction to the Course</a:t>
            </a: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200" b="1" dirty="0">
                <a:ea typeface="Verdana" panose="020B0604030504040204" pitchFamily="34" charset="0"/>
                <a:cs typeface="Arial" panose="020B0604020202020204" pitchFamily="34" charset="0"/>
              </a:rPr>
              <a:t>Session 1.2 </a:t>
            </a:r>
            <a:r>
              <a:rPr lang="en-US" sz="2200" dirty="0">
                <a:ea typeface="Verdana" panose="020B0604030504040204" pitchFamily="34" charset="0"/>
                <a:cs typeface="Arial" panose="020B0604020202020204" pitchFamily="34" charset="0"/>
              </a:rPr>
              <a:t>– International Cooperation in a Global Economy</a:t>
            </a: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200" b="1" dirty="0">
                <a:ea typeface="Verdana" panose="020B0604030504040204" pitchFamily="34" charset="0"/>
                <a:cs typeface="Arial" panose="020B0604020202020204" pitchFamily="34" charset="0"/>
              </a:rPr>
              <a:t>Session 1.3 </a:t>
            </a:r>
            <a:r>
              <a:rPr lang="en-US" sz="2200" dirty="0">
                <a:ea typeface="Verdana" panose="020B0604030504040204" pitchFamily="34" charset="0"/>
                <a:cs typeface="Arial" panose="020B0604020202020204" pitchFamily="34" charset="0"/>
              </a:rPr>
              <a:t>– Overview of Legal Basis for International Cooperation in Relation to Cybercrime and Electronic Evidence </a:t>
            </a:r>
            <a:endParaRPr lang="en-GB" sz="2200" dirty="0">
              <a:ea typeface="Verdana" panose="020B060403050404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D62D7128-E40C-4C0F-AF2F-0C3C520279BC}"/>
              </a:ext>
            </a:extLst>
          </p:cNvPr>
          <p:cNvSpPr/>
          <p:nvPr/>
        </p:nvSpPr>
        <p:spPr>
          <a:xfrm>
            <a:off x="4572000" y="1166842"/>
            <a:ext cx="4307170" cy="1785104"/>
          </a:xfrm>
          <a:prstGeom prst="rect">
            <a:avLst/>
          </a:prstGeom>
        </p:spPr>
        <p:txBody>
          <a:bodyPr wrap="square">
            <a:spAutoFit/>
          </a:bodyPr>
          <a:lstStyle/>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200" b="1" dirty="0">
                <a:ea typeface="Verdana" panose="020B0604030504040204" pitchFamily="34" charset="0"/>
                <a:cs typeface="Arial" panose="020B0604020202020204" pitchFamily="34" charset="0"/>
              </a:rPr>
              <a:t>Session 1.4</a:t>
            </a:r>
            <a:r>
              <a:rPr lang="en-US" sz="2200" dirty="0">
                <a:ea typeface="Verdana" panose="020B0604030504040204" pitchFamily="34" charset="0"/>
                <a:cs typeface="Arial" panose="020B0604020202020204" pitchFamily="34" charset="0"/>
              </a:rPr>
              <a:t> – Mutual Legal Assistance Practice and Procedure </a:t>
            </a:r>
          </a:p>
        </p:txBody>
      </p:sp>
    </p:spTree>
    <p:extLst>
      <p:ext uri="{BB962C8B-B14F-4D97-AF65-F5344CB8AC3E}">
        <p14:creationId xmlns:p14="http://schemas.microsoft.com/office/powerpoint/2010/main" val="3270961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600" b="1" dirty="0">
                <a:solidFill>
                  <a:srgbClr val="FFFFFF"/>
                </a:solidFill>
                <a:latin typeface="Georgia" panose="02040502050405020303" pitchFamily="18" charset="0"/>
                <a:ea typeface="ＭＳ Ｐゴシック" pitchFamily="34" charset="-128"/>
              </a:rPr>
              <a:t>Course Structure </a:t>
            </a:r>
            <a:endParaRPr lang="en-GB" sz="2600" b="1" dirty="0">
              <a:solidFill>
                <a:srgbClr val="FFFFFF"/>
              </a:solidFill>
              <a:latin typeface="Georgia" panose="02040502050405020303" pitchFamily="18" charset="0"/>
            </a:endParaRPr>
          </a:p>
        </p:txBody>
      </p:sp>
      <p:sp>
        <p:nvSpPr>
          <p:cNvPr id="5" name="Rectangle 4">
            <a:extLst>
              <a:ext uri="{FF2B5EF4-FFF2-40B4-BE49-F238E27FC236}">
                <a16:creationId xmlns:a16="http://schemas.microsoft.com/office/drawing/2014/main" id="{7FA81925-418B-D44C-9255-2AEBBFBC0ADA}"/>
              </a:ext>
            </a:extLst>
          </p:cNvPr>
          <p:cNvSpPr/>
          <p:nvPr/>
        </p:nvSpPr>
        <p:spPr>
          <a:xfrm>
            <a:off x="200967" y="1166842"/>
            <a:ext cx="4307170" cy="5170646"/>
          </a:xfrm>
          <a:prstGeom prst="rect">
            <a:avLst/>
          </a:prstGeom>
        </p:spPr>
        <p:txBody>
          <a:bodyPr wrap="square">
            <a:spAutoFit/>
          </a:bodyPr>
          <a:lstStyle/>
          <a:p>
            <a:pPr algn="just"/>
            <a:r>
              <a:rPr lang="en-US" sz="2200" b="1" dirty="0">
                <a:ea typeface="Verdana" panose="020B0604030504040204" pitchFamily="34" charset="0"/>
                <a:cs typeface="Arial" panose="020B0604020202020204" pitchFamily="34" charset="0"/>
              </a:rPr>
              <a:t>Day 2:</a:t>
            </a: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buFont typeface="Wingdings" panose="05000000000000000000" pitchFamily="2" charset="2"/>
              <a:buChar char="Ø"/>
            </a:pPr>
            <a:r>
              <a:rPr lang="en-US" sz="2200" b="1" dirty="0">
                <a:ea typeface="Verdana" panose="020B0604030504040204" pitchFamily="34" charset="0"/>
                <a:cs typeface="Arial" panose="020B0604020202020204" pitchFamily="34" charset="0"/>
              </a:rPr>
              <a:t>Session 2.1</a:t>
            </a:r>
            <a:r>
              <a:rPr lang="en-US" sz="2200" dirty="0">
                <a:ea typeface="Verdana" panose="020B0604030504040204" pitchFamily="34" charset="0"/>
                <a:cs typeface="Arial" panose="020B0604020202020204" pitchFamily="34" charset="0"/>
              </a:rPr>
              <a:t> – Mechanisms under the Budapest Convention to Facilitate International Cooperation </a:t>
            </a:r>
          </a:p>
          <a:p>
            <a:pPr marL="342900" indent="-342900">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buFont typeface="Wingdings" panose="05000000000000000000" pitchFamily="2" charset="2"/>
              <a:buChar char="Ø"/>
            </a:pPr>
            <a:r>
              <a:rPr lang="en-US" sz="2200" b="1" dirty="0">
                <a:ea typeface="Verdana" panose="020B0604030504040204" pitchFamily="34" charset="0"/>
                <a:cs typeface="Arial" panose="020B0604020202020204" pitchFamily="34" charset="0"/>
              </a:rPr>
              <a:t>Session 2.2 </a:t>
            </a:r>
            <a:r>
              <a:rPr lang="en-US" sz="2200" dirty="0">
                <a:ea typeface="Verdana" panose="020B0604030504040204" pitchFamily="34" charset="0"/>
                <a:cs typeface="Arial" panose="020B0604020202020204" pitchFamily="34" charset="0"/>
              </a:rPr>
              <a:t>– Informal Methods of International Cooperation </a:t>
            </a:r>
          </a:p>
          <a:p>
            <a:pPr marL="342900" indent="-342900">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buFont typeface="Wingdings" panose="05000000000000000000" pitchFamily="2" charset="2"/>
              <a:buChar char="Ø"/>
            </a:pPr>
            <a:r>
              <a:rPr lang="en-US" sz="2200" b="1" dirty="0">
                <a:ea typeface="Verdana" panose="020B0604030504040204" pitchFamily="34" charset="0"/>
                <a:cs typeface="Arial" panose="020B0604020202020204" pitchFamily="34" charset="0"/>
              </a:rPr>
              <a:t>Session 2.3 </a:t>
            </a:r>
            <a:r>
              <a:rPr lang="en-US" sz="2200" dirty="0">
                <a:ea typeface="Verdana" panose="020B0604030504040204" pitchFamily="34" charset="0"/>
                <a:cs typeface="Arial" panose="020B0604020202020204" pitchFamily="34" charset="0"/>
              </a:rPr>
              <a:t>– </a:t>
            </a:r>
            <a:r>
              <a:rPr lang="en-US" sz="2200" dirty="0" err="1">
                <a:ea typeface="Verdana" panose="020B0604030504040204" pitchFamily="34" charset="0"/>
                <a:cs typeface="Arial" panose="020B0604020202020204" pitchFamily="34" charset="0"/>
              </a:rPr>
              <a:t>Utilising</a:t>
            </a:r>
            <a:r>
              <a:rPr lang="en-US" sz="2200" dirty="0">
                <a:ea typeface="Verdana" panose="020B0604030504040204" pitchFamily="34" charset="0"/>
                <a:cs typeface="Arial" panose="020B0604020202020204" pitchFamily="34" charset="0"/>
              </a:rPr>
              <a:t> Digital Evidence Acquisition Through International Cooperation Mechanisms</a:t>
            </a:r>
            <a:endParaRPr lang="en-GB" sz="2200" dirty="0">
              <a:ea typeface="Verdana" panose="020B060403050404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D62D7128-E40C-4C0F-AF2F-0C3C520279BC}"/>
              </a:ext>
            </a:extLst>
          </p:cNvPr>
          <p:cNvSpPr/>
          <p:nvPr/>
        </p:nvSpPr>
        <p:spPr>
          <a:xfrm>
            <a:off x="4572000" y="1166842"/>
            <a:ext cx="4307170" cy="1446550"/>
          </a:xfrm>
          <a:prstGeom prst="rect">
            <a:avLst/>
          </a:prstGeom>
        </p:spPr>
        <p:txBody>
          <a:bodyPr wrap="square">
            <a:spAutoFit/>
          </a:bodyPr>
          <a:lstStyle/>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200" b="1" dirty="0">
                <a:ea typeface="Verdana" panose="020B0604030504040204" pitchFamily="34" charset="0"/>
                <a:cs typeface="Arial" panose="020B0604020202020204" pitchFamily="34" charset="0"/>
              </a:rPr>
              <a:t>Session 2.4 </a:t>
            </a:r>
            <a:r>
              <a:rPr lang="en-US" sz="2200" dirty="0">
                <a:ea typeface="Verdana" panose="020B0604030504040204" pitchFamily="34" charset="0"/>
                <a:cs typeface="Arial" panose="020B0604020202020204" pitchFamily="34" charset="0"/>
              </a:rPr>
              <a:t>– Challenges Faced</a:t>
            </a:r>
          </a:p>
        </p:txBody>
      </p:sp>
    </p:spTree>
    <p:extLst>
      <p:ext uri="{BB962C8B-B14F-4D97-AF65-F5344CB8AC3E}">
        <p14:creationId xmlns:p14="http://schemas.microsoft.com/office/powerpoint/2010/main" val="20286494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600" b="1" dirty="0">
                <a:solidFill>
                  <a:srgbClr val="FFFFFF"/>
                </a:solidFill>
                <a:latin typeface="Georgia" panose="02040502050405020303" pitchFamily="18" charset="0"/>
                <a:ea typeface="ＭＳ Ｐゴシック" pitchFamily="34" charset="-128"/>
              </a:rPr>
              <a:t>Course Structure </a:t>
            </a:r>
            <a:endParaRPr lang="en-GB" sz="2600" b="1" dirty="0">
              <a:solidFill>
                <a:srgbClr val="FFFFFF"/>
              </a:solidFill>
              <a:latin typeface="Georgia" panose="02040502050405020303" pitchFamily="18" charset="0"/>
            </a:endParaRPr>
          </a:p>
        </p:txBody>
      </p:sp>
      <p:sp>
        <p:nvSpPr>
          <p:cNvPr id="5" name="Rectangle 4">
            <a:extLst>
              <a:ext uri="{FF2B5EF4-FFF2-40B4-BE49-F238E27FC236}">
                <a16:creationId xmlns:a16="http://schemas.microsoft.com/office/drawing/2014/main" id="{7FA81925-418B-D44C-9255-2AEBBFBC0ADA}"/>
              </a:ext>
            </a:extLst>
          </p:cNvPr>
          <p:cNvSpPr/>
          <p:nvPr/>
        </p:nvSpPr>
        <p:spPr>
          <a:xfrm>
            <a:off x="200967" y="1166842"/>
            <a:ext cx="3992210" cy="4493538"/>
          </a:xfrm>
          <a:prstGeom prst="rect">
            <a:avLst/>
          </a:prstGeom>
        </p:spPr>
        <p:txBody>
          <a:bodyPr wrap="square">
            <a:spAutoFit/>
          </a:bodyPr>
          <a:lstStyle/>
          <a:p>
            <a:pPr algn="just"/>
            <a:r>
              <a:rPr lang="en-US" sz="2200" b="1" dirty="0">
                <a:ea typeface="Verdana" panose="020B0604030504040204" pitchFamily="34" charset="0"/>
                <a:cs typeface="Arial" panose="020B0604020202020204" pitchFamily="34" charset="0"/>
              </a:rPr>
              <a:t>Day 3:</a:t>
            </a: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200" b="1" dirty="0">
                <a:ea typeface="Verdana" panose="020B0604030504040204" pitchFamily="34" charset="0"/>
                <a:cs typeface="Arial" panose="020B0604020202020204" pitchFamily="34" charset="0"/>
              </a:rPr>
              <a:t>Session 3.1 </a:t>
            </a:r>
            <a:r>
              <a:rPr lang="en-US" sz="2200" dirty="0">
                <a:ea typeface="Verdana" panose="020B0604030504040204" pitchFamily="34" charset="0"/>
                <a:cs typeface="Arial" panose="020B0604020202020204" pitchFamily="34" charset="0"/>
              </a:rPr>
              <a:t>– Public Private Partnership / Cooperation </a:t>
            </a: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200" b="1" dirty="0">
                <a:ea typeface="Verdana" panose="020B0604030504040204" pitchFamily="34" charset="0"/>
                <a:cs typeface="Arial" panose="020B0604020202020204" pitchFamily="34" charset="0"/>
              </a:rPr>
              <a:t>Session 3.2 </a:t>
            </a:r>
            <a:r>
              <a:rPr lang="en-US" sz="2200" dirty="0">
                <a:ea typeface="Verdana" panose="020B0604030504040204" pitchFamily="34" charset="0"/>
                <a:cs typeface="Arial" panose="020B0604020202020204" pitchFamily="34" charset="0"/>
              </a:rPr>
              <a:t>– Skills Building in Cybercrime</a:t>
            </a: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200" b="1" dirty="0">
                <a:ea typeface="Verdana" panose="020B0604030504040204" pitchFamily="34" charset="0"/>
                <a:cs typeface="Arial" panose="020B0604020202020204" pitchFamily="34" charset="0"/>
              </a:rPr>
              <a:t>Session 3.3 </a:t>
            </a:r>
            <a:r>
              <a:rPr lang="en-US" sz="2200" dirty="0">
                <a:ea typeface="Verdana" panose="020B0604030504040204" pitchFamily="34" charset="0"/>
                <a:cs typeface="Arial" panose="020B0604020202020204" pitchFamily="34" charset="0"/>
              </a:rPr>
              <a:t>– Skills Building in Cybercrime (Group Report)</a:t>
            </a:r>
            <a:endParaRPr lang="en-GB"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GB" sz="2200" dirty="0">
              <a:ea typeface="Verdana" panose="020B060403050404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D62D7128-E40C-4C0F-AF2F-0C3C520279BC}"/>
              </a:ext>
            </a:extLst>
          </p:cNvPr>
          <p:cNvSpPr/>
          <p:nvPr/>
        </p:nvSpPr>
        <p:spPr>
          <a:xfrm>
            <a:off x="4572000" y="1166842"/>
            <a:ext cx="4307170" cy="1785104"/>
          </a:xfrm>
          <a:prstGeom prst="rect">
            <a:avLst/>
          </a:prstGeom>
        </p:spPr>
        <p:txBody>
          <a:bodyPr wrap="square">
            <a:spAutoFit/>
          </a:bodyPr>
          <a:lstStyle/>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200" dirty="0">
                <a:ea typeface="Verdana" panose="020B0604030504040204" pitchFamily="34" charset="0"/>
                <a:cs typeface="Arial" panose="020B0604020202020204" pitchFamily="34" charset="0"/>
              </a:rPr>
              <a:t>– Open Forum</a:t>
            </a:r>
          </a:p>
          <a:p>
            <a:pPr marL="342900" indent="-342900" algn="just">
              <a:buFont typeface="Wingdings" panose="05000000000000000000" pitchFamily="2" charset="2"/>
              <a:buChar char="Ø"/>
            </a:pPr>
            <a:r>
              <a:rPr lang="en-US" sz="2200" b="1" dirty="0">
                <a:ea typeface="Verdana" panose="020B0604030504040204" pitchFamily="34" charset="0"/>
                <a:cs typeface="Arial" panose="020B0604020202020204" pitchFamily="34" charset="0"/>
              </a:rPr>
              <a:t>Session 3.4 </a:t>
            </a: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6462914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5" name="Graphic 24" descr="Questions outline">
            <a:extLst>
              <a:ext uri="{FF2B5EF4-FFF2-40B4-BE49-F238E27FC236}">
                <a16:creationId xmlns:a16="http://schemas.microsoft.com/office/drawing/2014/main" id="{0C571588-F7B8-4EB1-8D8C-0B2140B94A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5492" y="2073955"/>
            <a:ext cx="4053015" cy="4053015"/>
          </a:xfrm>
          <a:prstGeom prst="rect">
            <a:avLst/>
          </a:prstGeom>
        </p:spPr>
      </p:pic>
      <p:sp>
        <p:nvSpPr>
          <p:cNvPr id="26" name="Title 50">
            <a:extLst>
              <a:ext uri="{FF2B5EF4-FFF2-40B4-BE49-F238E27FC236}">
                <a16:creationId xmlns:a16="http://schemas.microsoft.com/office/drawing/2014/main" id="{7F311643-C108-4A29-87D1-F9646596215A}"/>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a:t>Questions</a:t>
            </a:r>
            <a:endParaRPr lang="en-US" dirty="0"/>
          </a:p>
        </p:txBody>
      </p:sp>
    </p:spTree>
    <p:extLst>
      <p:ext uri="{BB962C8B-B14F-4D97-AF65-F5344CB8AC3E}">
        <p14:creationId xmlns:p14="http://schemas.microsoft.com/office/powerpoint/2010/main" val="34638576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5" name="Title 24">
            <a:extLst>
              <a:ext uri="{FF2B5EF4-FFF2-40B4-BE49-F238E27FC236}">
                <a16:creationId xmlns:a16="http://schemas.microsoft.com/office/drawing/2014/main" id="{2C8A885F-77BB-449A-B07E-705A8B6472D1}"/>
              </a:ext>
            </a:extLst>
          </p:cNvPr>
          <p:cNvSpPr>
            <a:spLocks noGrp="1"/>
          </p:cNvSpPr>
          <p:nvPr>
            <p:ph type="ctrTitle"/>
          </p:nvPr>
        </p:nvSpPr>
        <p:spPr>
          <a:xfrm>
            <a:off x="685800" y="1122362"/>
            <a:ext cx="7772400" cy="3622631"/>
          </a:xfrm>
        </p:spPr>
        <p:txBody>
          <a:bodyPr>
            <a:normAutofit/>
          </a:bodyPr>
          <a:lstStyle/>
          <a:p>
            <a:r>
              <a:rPr lang="en-US" sz="3500" dirty="0"/>
              <a:t>Part Three</a:t>
            </a:r>
            <a:br>
              <a:rPr lang="en-US" dirty="0"/>
            </a:br>
            <a:br>
              <a:rPr lang="en-US" dirty="0"/>
            </a:br>
            <a:r>
              <a:rPr lang="en-US" dirty="0"/>
              <a:t>Summary</a:t>
            </a:r>
          </a:p>
        </p:txBody>
      </p:sp>
    </p:spTree>
    <p:extLst>
      <p:ext uri="{BB962C8B-B14F-4D97-AF65-F5344CB8AC3E}">
        <p14:creationId xmlns:p14="http://schemas.microsoft.com/office/powerpoint/2010/main" val="4167691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600" b="1" dirty="0">
                <a:ea typeface="ＭＳ Ｐゴシック" pitchFamily="34" charset="-128"/>
              </a:rPr>
              <a:t>Agenda</a:t>
            </a:r>
            <a:endParaRPr lang="en-GB" sz="2600" dirty="0"/>
          </a:p>
        </p:txBody>
      </p:sp>
      <p:sp>
        <p:nvSpPr>
          <p:cNvPr id="5" name="Rectangle 4">
            <a:extLst>
              <a:ext uri="{FF2B5EF4-FFF2-40B4-BE49-F238E27FC236}">
                <a16:creationId xmlns:a16="http://schemas.microsoft.com/office/drawing/2014/main" id="{7FA81925-418B-D44C-9255-2AEBBFBC0ADA}"/>
              </a:ext>
            </a:extLst>
          </p:cNvPr>
          <p:cNvSpPr/>
          <p:nvPr/>
        </p:nvSpPr>
        <p:spPr>
          <a:xfrm>
            <a:off x="336289" y="1213548"/>
            <a:ext cx="8362867" cy="3662541"/>
          </a:xfrm>
          <a:prstGeom prst="rect">
            <a:avLst/>
          </a:prstGeom>
        </p:spPr>
        <p:txBody>
          <a:bodyPr wrap="square">
            <a:spAutoFit/>
          </a:bodyPr>
          <a:lstStyle/>
          <a:p>
            <a:pPr marL="342900" indent="-342900" algn="just" eaLnBrk="1" hangingPunct="1">
              <a:buFont typeface="Wingdings" pitchFamily="2" charset="2"/>
              <a:buChar char="Ø"/>
            </a:pPr>
            <a:r>
              <a:rPr lang="en-GB" sz="2000" b="1" dirty="0"/>
              <a:t>Part One</a:t>
            </a:r>
          </a:p>
          <a:p>
            <a:pPr marL="342900" indent="-342900" algn="just" eaLnBrk="1" hangingPunct="1">
              <a:buFont typeface="Wingdings" pitchFamily="2" charset="2"/>
              <a:buChar char="ü"/>
            </a:pPr>
            <a:r>
              <a:rPr lang="en-GB" sz="2000" i="1" dirty="0"/>
              <a:t>The Council of Europe and Cybercrime Programme Office (C-PROC)</a:t>
            </a:r>
          </a:p>
          <a:p>
            <a:pPr marL="0" indent="0" algn="just" eaLnBrk="1" hangingPunct="1">
              <a:buNone/>
            </a:pPr>
            <a:endParaRPr lang="en-GB" sz="2000" dirty="0"/>
          </a:p>
          <a:p>
            <a:pPr marL="342900" indent="-342900" algn="just" eaLnBrk="1" hangingPunct="1">
              <a:buFont typeface="Wingdings" pitchFamily="2" charset="2"/>
              <a:buChar char="Ø"/>
            </a:pPr>
            <a:r>
              <a:rPr lang="en-GB" sz="2000" b="1" dirty="0"/>
              <a:t>Part Two</a:t>
            </a:r>
          </a:p>
          <a:p>
            <a:pPr marL="342900" indent="-342900" algn="just" eaLnBrk="1" hangingPunct="1">
              <a:buFont typeface="Wingdings" pitchFamily="2" charset="2"/>
              <a:buChar char="ü"/>
            </a:pPr>
            <a:r>
              <a:rPr lang="en-GB" sz="2000" i="1" dirty="0"/>
              <a:t>Structure of the course </a:t>
            </a:r>
          </a:p>
          <a:p>
            <a:pPr marL="0" indent="0" algn="just" eaLnBrk="1" hangingPunct="1">
              <a:buNone/>
            </a:pPr>
            <a:endParaRPr lang="en-GB" sz="2000" dirty="0"/>
          </a:p>
          <a:p>
            <a:pPr marL="342900" indent="-342900" algn="just" eaLnBrk="1" hangingPunct="1">
              <a:buFont typeface="Wingdings" pitchFamily="2" charset="2"/>
              <a:buChar char="Ø"/>
            </a:pPr>
            <a:r>
              <a:rPr lang="en-GB" sz="2000" b="1" dirty="0"/>
              <a:t>Part Three</a:t>
            </a:r>
          </a:p>
          <a:p>
            <a:pPr marL="342900" indent="-342900" algn="just">
              <a:buFont typeface="Wingdings" pitchFamily="2" charset="2"/>
              <a:buChar char="ü"/>
            </a:pPr>
            <a:r>
              <a:rPr lang="en-GB" sz="2000" i="1" dirty="0"/>
              <a:t>Introductions</a:t>
            </a:r>
          </a:p>
          <a:p>
            <a:pPr marL="342900" indent="-342900" algn="just">
              <a:buFont typeface="Wingdings" pitchFamily="2" charset="2"/>
              <a:buChar char="ü"/>
            </a:pPr>
            <a:endParaRPr lang="en-GB" sz="2000" i="1" dirty="0"/>
          </a:p>
          <a:p>
            <a:pPr marL="342900" indent="-342900" algn="just" eaLnBrk="1" hangingPunct="1">
              <a:lnSpc>
                <a:spcPct val="80000"/>
              </a:lnSpc>
              <a:buFont typeface="Wingdings" pitchFamily="2" charset="2"/>
              <a:buChar char="Ø"/>
            </a:pPr>
            <a:r>
              <a:rPr lang="en-GB" sz="2000" b="1" dirty="0"/>
              <a:t>Part Four</a:t>
            </a:r>
          </a:p>
          <a:p>
            <a:pPr marL="342900" indent="-342900" algn="just">
              <a:lnSpc>
                <a:spcPct val="80000"/>
              </a:lnSpc>
              <a:buFont typeface="Wingdings" pitchFamily="2" charset="2"/>
              <a:buChar char="ü"/>
            </a:pPr>
            <a:r>
              <a:rPr lang="en-GB" sz="2000" i="1" dirty="0"/>
              <a:t>Summary</a:t>
            </a:r>
            <a:endParaRPr lang="en-US" sz="2000" i="1" dirty="0"/>
          </a:p>
          <a:p>
            <a:pPr marL="342900" indent="-342900" algn="just">
              <a:buFont typeface="Wingdings" pitchFamily="2" charset="2"/>
              <a:buChar char="ü"/>
            </a:pPr>
            <a:endParaRPr lang="en-GB" sz="2000" i="1" dirty="0"/>
          </a:p>
        </p:txBody>
      </p:sp>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600" b="1" dirty="0">
                <a:solidFill>
                  <a:srgbClr val="FFFFFF"/>
                </a:solidFill>
                <a:latin typeface="Georgia" panose="02040502050405020303" pitchFamily="18" charset="0"/>
                <a:ea typeface="ＭＳ Ｐゴシック" pitchFamily="34" charset="-128"/>
              </a:rPr>
              <a:t>Summary</a:t>
            </a:r>
            <a:endParaRPr lang="en-GB" sz="2600" b="1" dirty="0">
              <a:solidFill>
                <a:srgbClr val="FFFFFF"/>
              </a:solidFill>
              <a:latin typeface="Georgia" panose="02040502050405020303" pitchFamily="18" charset="0"/>
            </a:endParaRPr>
          </a:p>
        </p:txBody>
      </p:sp>
      <p:sp>
        <p:nvSpPr>
          <p:cNvPr id="20" name="Title 19">
            <a:extLst>
              <a:ext uri="{FF2B5EF4-FFF2-40B4-BE49-F238E27FC236}">
                <a16:creationId xmlns:a16="http://schemas.microsoft.com/office/drawing/2014/main" id="{1B9E38EB-F6F3-4EFF-8F8A-A83A619513C2}"/>
              </a:ext>
            </a:extLst>
          </p:cNvPr>
          <p:cNvSpPr>
            <a:spLocks noGrp="1"/>
          </p:cNvSpPr>
          <p:nvPr>
            <p:ph type="title"/>
          </p:nvPr>
        </p:nvSpPr>
        <p:spPr/>
        <p:txBody>
          <a:bodyPr/>
          <a:lstStyle/>
          <a:p>
            <a:r>
              <a:rPr lang="en-US" dirty="0"/>
              <a:t>Summary</a:t>
            </a:r>
          </a:p>
        </p:txBody>
      </p:sp>
      <p:sp>
        <p:nvSpPr>
          <p:cNvPr id="21" name="Content Placeholder 20">
            <a:extLst>
              <a:ext uri="{FF2B5EF4-FFF2-40B4-BE49-F238E27FC236}">
                <a16:creationId xmlns:a16="http://schemas.microsoft.com/office/drawing/2014/main" id="{9C44B5A6-2A08-40FC-BF98-7713A67A2223}"/>
              </a:ext>
            </a:extLst>
          </p:cNvPr>
          <p:cNvSpPr>
            <a:spLocks noGrp="1"/>
          </p:cNvSpPr>
          <p:nvPr>
            <p:ph sz="half" idx="1"/>
          </p:nvPr>
        </p:nvSpPr>
        <p:spPr/>
        <p:txBody>
          <a:bodyPr>
            <a:normAutofit/>
          </a:bodyPr>
          <a:lstStyle/>
          <a:p>
            <a:pPr marL="342900" indent="-342900" algn="just">
              <a:lnSpc>
                <a:spcPct val="80000"/>
              </a:lnSpc>
              <a:buFont typeface="Wingdings" pitchFamily="2" charset="2"/>
              <a:buChar char="ü"/>
            </a:pPr>
            <a:r>
              <a:rPr lang="en-GB" sz="2400" i="1" dirty="0"/>
              <a:t>Understand the scope and work of the Council of Europe and the Cybercrime Programme Office (C-PROC)</a:t>
            </a:r>
          </a:p>
          <a:p>
            <a:pPr marL="342900" indent="-342900" algn="just">
              <a:lnSpc>
                <a:spcPct val="80000"/>
              </a:lnSpc>
              <a:buFont typeface="Wingdings" pitchFamily="2" charset="2"/>
              <a:buChar char="ü"/>
            </a:pPr>
            <a:endParaRPr lang="en-GB" sz="2400" i="1" dirty="0"/>
          </a:p>
          <a:p>
            <a:pPr marL="342900" indent="-342900" algn="just">
              <a:lnSpc>
                <a:spcPct val="80000"/>
              </a:lnSpc>
              <a:buFont typeface="Wingdings" pitchFamily="2" charset="2"/>
              <a:buChar char="ü"/>
            </a:pPr>
            <a:r>
              <a:rPr lang="en-GB" sz="2400" i="1" dirty="0"/>
              <a:t>Review the structure, aims and objectives of this course</a:t>
            </a:r>
          </a:p>
          <a:p>
            <a:endParaRPr lang="en-US" dirty="0"/>
          </a:p>
        </p:txBody>
      </p:sp>
      <p:sp>
        <p:nvSpPr>
          <p:cNvPr id="22" name="Content Placeholder 21">
            <a:extLst>
              <a:ext uri="{FF2B5EF4-FFF2-40B4-BE49-F238E27FC236}">
                <a16:creationId xmlns:a16="http://schemas.microsoft.com/office/drawing/2014/main" id="{28369B9D-E1C7-46EB-A7BB-C0D6C91256A5}"/>
              </a:ext>
            </a:extLst>
          </p:cNvPr>
          <p:cNvSpPr>
            <a:spLocks noGrp="1"/>
          </p:cNvSpPr>
          <p:nvPr>
            <p:ph sz="half" idx="2"/>
          </p:nvPr>
        </p:nvSpPr>
        <p:spPr/>
        <p:txBody>
          <a:bodyPr>
            <a:normAutofit/>
          </a:bodyPr>
          <a:lstStyle/>
          <a:p>
            <a:pPr marL="342900" indent="-342900" algn="just">
              <a:lnSpc>
                <a:spcPct val="80000"/>
              </a:lnSpc>
              <a:buFont typeface="Wingdings" pitchFamily="2" charset="2"/>
              <a:buChar char="ü"/>
            </a:pPr>
            <a:r>
              <a:rPr lang="en-GB" sz="2400" i="1" dirty="0"/>
              <a:t>Share any concerns or expected outcomes of the course</a:t>
            </a:r>
          </a:p>
          <a:p>
            <a:pPr marL="342900" indent="-342900" algn="just">
              <a:lnSpc>
                <a:spcPct val="80000"/>
              </a:lnSpc>
              <a:buFont typeface="Wingdings" pitchFamily="2" charset="2"/>
              <a:buChar char="ü"/>
            </a:pPr>
            <a:endParaRPr lang="en-GB" sz="2400" i="1" dirty="0"/>
          </a:p>
          <a:p>
            <a:pPr marL="342900" indent="-342900" algn="just">
              <a:lnSpc>
                <a:spcPct val="80000"/>
              </a:lnSpc>
              <a:buFont typeface="Wingdings" pitchFamily="2" charset="2"/>
              <a:buChar char="ü"/>
            </a:pPr>
            <a:r>
              <a:rPr lang="en-GB" sz="2400" i="1" dirty="0"/>
              <a:t>Discuss basic concepts that will be covered in the course </a:t>
            </a:r>
          </a:p>
          <a:p>
            <a:endParaRPr lang="en-US" dirty="0"/>
          </a:p>
        </p:txBody>
      </p:sp>
    </p:spTree>
    <p:extLst>
      <p:ext uri="{BB962C8B-B14F-4D97-AF65-F5344CB8AC3E}">
        <p14:creationId xmlns:p14="http://schemas.microsoft.com/office/powerpoint/2010/main" val="1247466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5" name="Graphic 24" descr="Questions outline">
            <a:extLst>
              <a:ext uri="{FF2B5EF4-FFF2-40B4-BE49-F238E27FC236}">
                <a16:creationId xmlns:a16="http://schemas.microsoft.com/office/drawing/2014/main" id="{FAB230E1-74BB-4E1D-A043-C8BD724AD5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5492" y="2073955"/>
            <a:ext cx="4053015" cy="4053015"/>
          </a:xfrm>
          <a:prstGeom prst="rect">
            <a:avLst/>
          </a:prstGeom>
        </p:spPr>
      </p:pic>
      <p:sp>
        <p:nvSpPr>
          <p:cNvPr id="26" name="Title 50">
            <a:extLst>
              <a:ext uri="{FF2B5EF4-FFF2-40B4-BE49-F238E27FC236}">
                <a16:creationId xmlns:a16="http://schemas.microsoft.com/office/drawing/2014/main" id="{94E29BED-4C1D-42AE-8FDD-D98697D542C5}"/>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a:t>Questions</a:t>
            </a:r>
            <a:endParaRPr lang="en-US" dirty="0"/>
          </a:p>
        </p:txBody>
      </p:sp>
    </p:spTree>
    <p:extLst>
      <p:ext uri="{BB962C8B-B14F-4D97-AF65-F5344CB8AC3E}">
        <p14:creationId xmlns:p14="http://schemas.microsoft.com/office/powerpoint/2010/main" val="6839152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600" b="1" dirty="0">
                <a:solidFill>
                  <a:srgbClr val="FFFFFF"/>
                </a:solidFill>
                <a:latin typeface="Georgia" panose="02040502050405020303" pitchFamily="18" charset="0"/>
                <a:ea typeface="ＭＳ Ｐゴシック" pitchFamily="34" charset="-128"/>
              </a:rPr>
              <a:t>Session Objectives</a:t>
            </a:r>
            <a:endParaRPr lang="en-GB" sz="2600" b="1" dirty="0">
              <a:solidFill>
                <a:srgbClr val="FFFFFF"/>
              </a:solidFill>
              <a:latin typeface="Georgia" panose="02040502050405020303" pitchFamily="18" charset="0"/>
            </a:endParaRPr>
          </a:p>
        </p:txBody>
      </p:sp>
      <p:sp>
        <p:nvSpPr>
          <p:cNvPr id="3" name="Content Placeholder 2">
            <a:extLst>
              <a:ext uri="{FF2B5EF4-FFF2-40B4-BE49-F238E27FC236}">
                <a16:creationId xmlns:a16="http://schemas.microsoft.com/office/drawing/2014/main" id="{F0679960-E54D-4981-ACF2-5A3E63A9C0F3}"/>
              </a:ext>
            </a:extLst>
          </p:cNvPr>
          <p:cNvSpPr>
            <a:spLocks noGrp="1"/>
          </p:cNvSpPr>
          <p:nvPr>
            <p:ph sz="half" idx="1"/>
          </p:nvPr>
        </p:nvSpPr>
        <p:spPr>
          <a:xfrm>
            <a:off x="628650" y="1581665"/>
            <a:ext cx="3886200" cy="4595297"/>
          </a:xfrm>
        </p:spPr>
        <p:txBody>
          <a:bodyPr>
            <a:normAutofit/>
          </a:bodyPr>
          <a:lstStyle/>
          <a:p>
            <a:pPr marL="342900" indent="-342900" algn="just">
              <a:lnSpc>
                <a:spcPct val="80000"/>
              </a:lnSpc>
              <a:buFont typeface="Wingdings" pitchFamily="2" charset="2"/>
              <a:buChar char="ü"/>
            </a:pPr>
            <a:r>
              <a:rPr lang="en-GB" sz="2400" i="1" dirty="0"/>
              <a:t>Understand the scope and work of the Council of Europe and the Cybercrime Programme Office (C-PROC)</a:t>
            </a:r>
          </a:p>
          <a:p>
            <a:pPr marL="342900" indent="-342900" algn="just">
              <a:lnSpc>
                <a:spcPct val="80000"/>
              </a:lnSpc>
              <a:buFont typeface="Wingdings" pitchFamily="2" charset="2"/>
              <a:buChar char="ü"/>
            </a:pPr>
            <a:endParaRPr lang="en-GB" sz="2400" i="1" dirty="0"/>
          </a:p>
          <a:p>
            <a:pPr marL="342900" indent="-342900" algn="just">
              <a:lnSpc>
                <a:spcPct val="80000"/>
              </a:lnSpc>
              <a:buFont typeface="Wingdings" pitchFamily="2" charset="2"/>
              <a:buChar char="ü"/>
            </a:pPr>
            <a:r>
              <a:rPr lang="en-GB" sz="2400" i="1" dirty="0"/>
              <a:t>Review the structure, aims and objectives of this course</a:t>
            </a:r>
          </a:p>
          <a:p>
            <a:pPr algn="just">
              <a:lnSpc>
                <a:spcPct val="80000"/>
              </a:lnSpc>
            </a:pPr>
            <a:endParaRPr lang="en-GB" sz="2400" i="1" dirty="0"/>
          </a:p>
          <a:p>
            <a:endParaRPr lang="en-US" dirty="0"/>
          </a:p>
        </p:txBody>
      </p:sp>
      <p:sp>
        <p:nvSpPr>
          <p:cNvPr id="4" name="Content Placeholder 3">
            <a:extLst>
              <a:ext uri="{FF2B5EF4-FFF2-40B4-BE49-F238E27FC236}">
                <a16:creationId xmlns:a16="http://schemas.microsoft.com/office/drawing/2014/main" id="{F43B1B26-7270-437F-9B17-067751DFE511}"/>
              </a:ext>
            </a:extLst>
          </p:cNvPr>
          <p:cNvSpPr>
            <a:spLocks noGrp="1"/>
          </p:cNvSpPr>
          <p:nvPr>
            <p:ph sz="half" idx="2"/>
          </p:nvPr>
        </p:nvSpPr>
        <p:spPr>
          <a:xfrm>
            <a:off x="4629150" y="1581665"/>
            <a:ext cx="3886200" cy="4595298"/>
          </a:xfrm>
        </p:spPr>
        <p:txBody>
          <a:bodyPr>
            <a:normAutofit/>
          </a:bodyPr>
          <a:lstStyle/>
          <a:p>
            <a:pPr marL="342900" indent="-342900" algn="just">
              <a:lnSpc>
                <a:spcPct val="80000"/>
              </a:lnSpc>
              <a:buFont typeface="Wingdings" pitchFamily="2" charset="2"/>
              <a:buChar char="ü"/>
            </a:pPr>
            <a:r>
              <a:rPr lang="en-GB" sz="2400" i="1" dirty="0"/>
              <a:t>Share any concerns or expected outcomes of the course</a:t>
            </a:r>
            <a:endParaRPr lang="en-GB" i="1" dirty="0"/>
          </a:p>
          <a:p>
            <a:pPr marL="342900" indent="-342900" algn="just">
              <a:lnSpc>
                <a:spcPct val="80000"/>
              </a:lnSpc>
              <a:buFont typeface="Wingdings" pitchFamily="2" charset="2"/>
              <a:buChar char="ü"/>
            </a:pPr>
            <a:endParaRPr lang="en-GB" sz="2400" i="1" dirty="0"/>
          </a:p>
          <a:p>
            <a:pPr marL="342900" indent="-342900" algn="just">
              <a:lnSpc>
                <a:spcPct val="80000"/>
              </a:lnSpc>
              <a:buFont typeface="Wingdings" pitchFamily="2" charset="2"/>
              <a:buChar char="ü"/>
            </a:pPr>
            <a:r>
              <a:rPr lang="en-GB" sz="2400" i="1" dirty="0"/>
              <a:t>Discuss basic concepts that will be covered in the course </a:t>
            </a:r>
          </a:p>
          <a:p>
            <a:endParaRPr lang="en-US" dirty="0"/>
          </a:p>
        </p:txBody>
      </p:sp>
    </p:spTree>
    <p:extLst>
      <p:ext uri="{BB962C8B-B14F-4D97-AF65-F5344CB8AC3E}">
        <p14:creationId xmlns:p14="http://schemas.microsoft.com/office/powerpoint/2010/main" val="1301409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6" name="Title 55">
            <a:extLst>
              <a:ext uri="{FF2B5EF4-FFF2-40B4-BE49-F238E27FC236}">
                <a16:creationId xmlns:a16="http://schemas.microsoft.com/office/drawing/2014/main" id="{806D08B0-93BE-4E68-8823-4A06A794F1FB}"/>
              </a:ext>
            </a:extLst>
          </p:cNvPr>
          <p:cNvSpPr>
            <a:spLocks noGrp="1"/>
          </p:cNvSpPr>
          <p:nvPr>
            <p:ph type="ctrTitle"/>
          </p:nvPr>
        </p:nvSpPr>
        <p:spPr>
          <a:xfrm>
            <a:off x="685800" y="1122363"/>
            <a:ext cx="7772400" cy="4512318"/>
          </a:xfrm>
        </p:spPr>
        <p:txBody>
          <a:bodyPr>
            <a:normAutofit/>
          </a:bodyPr>
          <a:lstStyle/>
          <a:p>
            <a:r>
              <a:rPr lang="en-US" sz="3600" dirty="0"/>
              <a:t>Part One</a:t>
            </a:r>
            <a:br>
              <a:rPr lang="en-US" dirty="0"/>
            </a:br>
            <a:br>
              <a:rPr lang="en-US" dirty="0"/>
            </a:br>
            <a:r>
              <a:rPr lang="en-US" sz="4000" dirty="0"/>
              <a:t>The Council of Europe and the Cybercrime </a:t>
            </a:r>
            <a:r>
              <a:rPr lang="en-US" sz="4000" dirty="0" err="1"/>
              <a:t>Programme</a:t>
            </a:r>
            <a:r>
              <a:rPr lang="en-US" sz="4000" dirty="0"/>
              <a:t> Office (C-PROC)</a:t>
            </a:r>
            <a:br>
              <a:rPr lang="en-US" sz="4000" dirty="0"/>
            </a:br>
            <a:endParaRPr lang="en-US" sz="4000" dirty="0"/>
          </a:p>
        </p:txBody>
      </p:sp>
    </p:spTree>
    <p:extLst>
      <p:ext uri="{BB962C8B-B14F-4D97-AF65-F5344CB8AC3E}">
        <p14:creationId xmlns:p14="http://schemas.microsoft.com/office/powerpoint/2010/main" val="2745530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600" b="1" dirty="0">
                <a:solidFill>
                  <a:srgbClr val="FFFFFF"/>
                </a:solidFill>
                <a:latin typeface="Georgia" panose="02040502050405020303" pitchFamily="18" charset="0"/>
                <a:cs typeface="Arial" panose="020B0604020202020204" pitchFamily="34" charset="0"/>
              </a:rPr>
              <a:t> Cybercrime as a criminal justice matter  </a:t>
            </a:r>
          </a:p>
          <a:p>
            <a:pPr algn="r"/>
            <a:r>
              <a:rPr lang="en-GB" sz="2600" b="1" dirty="0">
                <a:solidFill>
                  <a:srgbClr val="FFFFFF"/>
                </a:solidFill>
                <a:latin typeface="Georgia" panose="02040502050405020303" pitchFamily="18" charset="0"/>
                <a:cs typeface="Arial" panose="020B0604020202020204" pitchFamily="34" charset="0"/>
              </a:rPr>
              <a:t>Main Challenges</a:t>
            </a:r>
          </a:p>
        </p:txBody>
      </p:sp>
      <p:sp>
        <p:nvSpPr>
          <p:cNvPr id="12" name="Content Placeholder 2">
            <a:extLst>
              <a:ext uri="{FF2B5EF4-FFF2-40B4-BE49-F238E27FC236}">
                <a16:creationId xmlns:a16="http://schemas.microsoft.com/office/drawing/2014/main" id="{AAA86FD6-2D9F-462F-A3CA-0DF322E36466}"/>
              </a:ext>
            </a:extLst>
          </p:cNvPr>
          <p:cNvSpPr txBox="1">
            <a:spLocks/>
          </p:cNvSpPr>
          <p:nvPr/>
        </p:nvSpPr>
        <p:spPr>
          <a:xfrm>
            <a:off x="532469" y="1099426"/>
            <a:ext cx="8352928" cy="5184576"/>
          </a:xfrm>
          <a:prstGeom prst="rect">
            <a:avLst/>
          </a:prstGeom>
        </p:spPr>
        <p:txBody>
          <a:bodyPr>
            <a:noAutofit/>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defRPr/>
            </a:pPr>
            <a:r>
              <a:rPr lang="en-US" sz="1700" b="1" dirty="0">
                <a:cs typeface="Arial" panose="020B0604020202020204" pitchFamily="34" charset="0"/>
              </a:rPr>
              <a:t>Lack of common understanding </a:t>
            </a:r>
            <a:r>
              <a:rPr lang="en-US" sz="1700" dirty="0">
                <a:cs typeface="Arial" panose="020B0604020202020204" pitchFamily="34" charset="0"/>
              </a:rPr>
              <a:t>on cybercrime amongst the criminal justice authorities</a:t>
            </a:r>
          </a:p>
          <a:p>
            <a:pPr>
              <a:lnSpc>
                <a:spcPct val="120000"/>
              </a:lnSpc>
              <a:defRPr/>
            </a:pPr>
            <a:r>
              <a:rPr lang="en-US" sz="1700" b="1" dirty="0">
                <a:ea typeface="Verdana" panose="020B0604030504040204" pitchFamily="34" charset="0"/>
                <a:cs typeface="Arial" panose="020B0604020202020204" pitchFamily="34" charset="0"/>
              </a:rPr>
              <a:t>Cybercrime legislation – Harmonization</a:t>
            </a:r>
          </a:p>
          <a:p>
            <a:pPr lvl="1">
              <a:lnSpc>
                <a:spcPct val="120000"/>
              </a:lnSpc>
              <a:defRPr/>
            </a:pPr>
            <a:r>
              <a:rPr lang="en-US" sz="1700" dirty="0">
                <a:ea typeface="Verdana" panose="020B0604030504040204" pitchFamily="34" charset="0"/>
                <a:cs typeface="Arial" panose="020B0604020202020204" pitchFamily="34" charset="0"/>
              </a:rPr>
              <a:t>Definition of cybercrimes</a:t>
            </a:r>
          </a:p>
          <a:p>
            <a:pPr lvl="1">
              <a:lnSpc>
                <a:spcPct val="120000"/>
              </a:lnSpc>
              <a:defRPr/>
            </a:pPr>
            <a:r>
              <a:rPr lang="en-US" sz="1700" dirty="0">
                <a:ea typeface="Verdana" panose="020B0604030504040204" pitchFamily="34" charset="0"/>
                <a:cs typeface="Arial" panose="020B0604020202020204" pitchFamily="34" charset="0"/>
              </a:rPr>
              <a:t>Where was Crime Committed? </a:t>
            </a:r>
            <a:r>
              <a:rPr lang="en-US" altLang="en-US" sz="1700" dirty="0">
                <a:ea typeface="Verdana" panose="020B0604030504040204" pitchFamily="34" charset="0"/>
                <a:cs typeface="Arial" panose="020B0604020202020204" pitchFamily="34" charset="0"/>
              </a:rPr>
              <a:t>Which Country has jurisdiction?</a:t>
            </a:r>
            <a:endParaRPr lang="en-US" sz="1700" dirty="0">
              <a:ea typeface="Verdana" panose="020B0604030504040204" pitchFamily="34" charset="0"/>
              <a:cs typeface="Arial" panose="020B0604020202020204" pitchFamily="34" charset="0"/>
            </a:endParaRPr>
          </a:p>
          <a:p>
            <a:pPr lvl="1">
              <a:lnSpc>
                <a:spcPct val="120000"/>
              </a:lnSpc>
              <a:defRPr/>
            </a:pPr>
            <a:r>
              <a:rPr lang="en-US" sz="1700" dirty="0">
                <a:ea typeface="Verdana" panose="020B0604030504040204" pitchFamily="34" charset="0"/>
                <a:cs typeface="Arial" panose="020B0604020202020204" pitchFamily="34" charset="0"/>
              </a:rPr>
              <a:t>Need to adopt global standards, International Treaties – UN Treaty – Status?</a:t>
            </a:r>
          </a:p>
          <a:p>
            <a:pPr>
              <a:lnSpc>
                <a:spcPct val="120000"/>
              </a:lnSpc>
              <a:defRPr/>
            </a:pPr>
            <a:r>
              <a:rPr lang="en-US" sz="1700" dirty="0">
                <a:cs typeface="Arial" panose="020B0604020202020204" pitchFamily="34" charset="0"/>
              </a:rPr>
              <a:t>Coping with </a:t>
            </a:r>
            <a:r>
              <a:rPr lang="en-US" sz="1700" b="1" dirty="0">
                <a:cs typeface="Arial" panose="020B0604020202020204" pitchFamily="34" charset="0"/>
              </a:rPr>
              <a:t>new technological paradigms</a:t>
            </a:r>
          </a:p>
          <a:p>
            <a:pPr lvl="1">
              <a:lnSpc>
                <a:spcPct val="120000"/>
              </a:lnSpc>
              <a:defRPr/>
            </a:pPr>
            <a:r>
              <a:rPr lang="en-US" sz="1700" dirty="0">
                <a:cs typeface="Arial" panose="020B0604020202020204" pitchFamily="34" charset="0"/>
              </a:rPr>
              <a:t>Cloud Computing – “Evidence in the Cloud”</a:t>
            </a:r>
          </a:p>
          <a:p>
            <a:pPr lvl="1">
              <a:lnSpc>
                <a:spcPct val="120000"/>
              </a:lnSpc>
              <a:defRPr/>
            </a:pPr>
            <a:r>
              <a:rPr lang="en-US" sz="1700" dirty="0">
                <a:cs typeface="Arial" panose="020B0604020202020204" pitchFamily="34" charset="0"/>
              </a:rPr>
              <a:t>Darknet and virtual currencies</a:t>
            </a:r>
          </a:p>
          <a:p>
            <a:pPr lvl="1">
              <a:lnSpc>
                <a:spcPct val="120000"/>
              </a:lnSpc>
              <a:defRPr/>
            </a:pPr>
            <a:r>
              <a:rPr lang="en-US" sz="1700" dirty="0">
                <a:cs typeface="Arial" panose="020B0604020202020204" pitchFamily="34" charset="0"/>
              </a:rPr>
              <a:t>Internet of Things</a:t>
            </a:r>
          </a:p>
          <a:p>
            <a:pPr>
              <a:lnSpc>
                <a:spcPct val="120000"/>
              </a:lnSpc>
              <a:defRPr/>
            </a:pPr>
            <a:r>
              <a:rPr lang="en-US" sz="1700" b="1" dirty="0">
                <a:cs typeface="Arial" panose="020B0604020202020204" pitchFamily="34" charset="0"/>
              </a:rPr>
              <a:t>Dimension of the phenomenon </a:t>
            </a:r>
            <a:r>
              <a:rPr lang="en-US" sz="1700" dirty="0">
                <a:cs typeface="Arial" panose="020B0604020202020204" pitchFamily="34" charset="0"/>
              </a:rPr>
              <a:t>not measurable due to unavailability of reliable statistics</a:t>
            </a:r>
          </a:p>
          <a:p>
            <a:pPr lvl="1">
              <a:lnSpc>
                <a:spcPct val="120000"/>
              </a:lnSpc>
              <a:defRPr/>
            </a:pPr>
            <a:r>
              <a:rPr lang="en-US" sz="1700" dirty="0">
                <a:cs typeface="Arial" panose="020B0604020202020204" pitchFamily="34" charset="0"/>
              </a:rPr>
              <a:t>Reported, Investigated, Prosecuted, Adjudicated Cases</a:t>
            </a:r>
          </a:p>
          <a:p>
            <a:pPr lvl="1">
              <a:lnSpc>
                <a:spcPct val="120000"/>
              </a:lnSpc>
              <a:defRPr/>
            </a:pPr>
            <a:r>
              <a:rPr lang="en-US" sz="1700" dirty="0">
                <a:cs typeface="Arial" panose="020B0604020202020204" pitchFamily="34" charset="0"/>
              </a:rPr>
              <a:t>Number and types of electronic evidences extracted, devices </a:t>
            </a:r>
            <a:r>
              <a:rPr lang="en-US" sz="1700" dirty="0" err="1">
                <a:cs typeface="Arial" panose="020B0604020202020204" pitchFamily="34" charset="0"/>
              </a:rPr>
              <a:t>analysed</a:t>
            </a:r>
            <a:endParaRPr lang="en-US" sz="1700" dirty="0">
              <a:cs typeface="Arial" panose="020B0604020202020204" pitchFamily="34" charset="0"/>
            </a:endParaRPr>
          </a:p>
        </p:txBody>
      </p:sp>
    </p:spTree>
    <p:extLst>
      <p:ext uri="{BB962C8B-B14F-4D97-AF65-F5344CB8AC3E}">
        <p14:creationId xmlns:p14="http://schemas.microsoft.com/office/powerpoint/2010/main" val="3370540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600" b="1" dirty="0">
                <a:solidFill>
                  <a:srgbClr val="FFFFFF"/>
                </a:solidFill>
                <a:latin typeface="Georgia" panose="02040502050405020303" pitchFamily="18" charset="0"/>
                <a:cs typeface="Arial" panose="020B0604020202020204" pitchFamily="34" charset="0"/>
              </a:rPr>
              <a:t> Cybercrime as a criminal justice matter – </a:t>
            </a:r>
          </a:p>
          <a:p>
            <a:pPr algn="r"/>
            <a:r>
              <a:rPr lang="en-GB" sz="2600" b="1" dirty="0">
                <a:solidFill>
                  <a:srgbClr val="FFFFFF"/>
                </a:solidFill>
                <a:latin typeface="Georgia" panose="02040502050405020303" pitchFamily="18" charset="0"/>
                <a:cs typeface="Arial" panose="020B0604020202020204" pitchFamily="34" charset="0"/>
              </a:rPr>
              <a:t>Main Challenges</a:t>
            </a:r>
          </a:p>
        </p:txBody>
      </p:sp>
      <p:sp>
        <p:nvSpPr>
          <p:cNvPr id="11" name="Content Placeholder 2">
            <a:extLst>
              <a:ext uri="{FF2B5EF4-FFF2-40B4-BE49-F238E27FC236}">
                <a16:creationId xmlns:a16="http://schemas.microsoft.com/office/drawing/2014/main" id="{CF5246E5-C2E1-45A7-A318-037541CE9643}"/>
              </a:ext>
            </a:extLst>
          </p:cNvPr>
          <p:cNvSpPr txBox="1">
            <a:spLocks/>
          </p:cNvSpPr>
          <p:nvPr/>
        </p:nvSpPr>
        <p:spPr>
          <a:xfrm>
            <a:off x="395536" y="1285103"/>
            <a:ext cx="8363272" cy="5024217"/>
          </a:xfrm>
          <a:prstGeom prst="rect">
            <a:avLst/>
          </a:prstGeom>
        </p:spPr>
        <p:txBody>
          <a:bodyPr>
            <a:noAutofit/>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defRPr/>
            </a:pPr>
            <a:r>
              <a:rPr lang="en-US" sz="1700" dirty="0">
                <a:cs typeface="Arial" panose="020B0604020202020204" pitchFamily="34" charset="0"/>
              </a:rPr>
              <a:t>Cybercrime investigation units are usually understaffed and not </a:t>
            </a:r>
            <a:r>
              <a:rPr lang="en-US" sz="1700" b="1" dirty="0">
                <a:cs typeface="Arial" panose="020B0604020202020204" pitchFamily="34" charset="0"/>
              </a:rPr>
              <a:t>adequately trained/ skilled</a:t>
            </a:r>
          </a:p>
          <a:p>
            <a:pPr lvl="1">
              <a:lnSpc>
                <a:spcPct val="120000"/>
              </a:lnSpc>
              <a:defRPr/>
            </a:pPr>
            <a:r>
              <a:rPr lang="en-US" sz="1700" dirty="0">
                <a:cs typeface="Arial" panose="020B0604020202020204" pitchFamily="34" charset="0"/>
              </a:rPr>
              <a:t>Use of VPN/ Tunneling and Proxy/ Use of darknets and virtual currencies</a:t>
            </a:r>
          </a:p>
          <a:p>
            <a:pPr lvl="1">
              <a:lnSpc>
                <a:spcPct val="120000"/>
              </a:lnSpc>
              <a:defRPr/>
            </a:pPr>
            <a:r>
              <a:rPr lang="en-US" sz="1700" dirty="0">
                <a:cs typeface="Arial" panose="020B0604020202020204" pitchFamily="34" charset="0"/>
              </a:rPr>
              <a:t>Understanding of the Modus Operandi/ Evidence to collect</a:t>
            </a:r>
          </a:p>
          <a:p>
            <a:pPr lvl="1">
              <a:lnSpc>
                <a:spcPct val="120000"/>
              </a:lnSpc>
              <a:defRPr/>
            </a:pPr>
            <a:r>
              <a:rPr lang="en-US" sz="1700" dirty="0">
                <a:cs typeface="Arial" panose="020B0604020202020204" pitchFamily="34" charset="0"/>
              </a:rPr>
              <a:t>Investigation into possible forms of Organized Crime vs. Single criminal</a:t>
            </a:r>
          </a:p>
          <a:p>
            <a:pPr>
              <a:lnSpc>
                <a:spcPct val="120000"/>
              </a:lnSpc>
              <a:defRPr/>
            </a:pPr>
            <a:r>
              <a:rPr lang="en-US" sz="1700" b="1" dirty="0">
                <a:cs typeface="Arial" panose="020B0604020202020204" pitchFamily="34" charset="0"/>
              </a:rPr>
              <a:t>Limited technical capabilities</a:t>
            </a:r>
            <a:r>
              <a:rPr lang="en-US" sz="1700" dirty="0">
                <a:cs typeface="Arial" panose="020B0604020202020204" pitchFamily="34" charset="0"/>
              </a:rPr>
              <a:t> to support a successful investigation</a:t>
            </a:r>
          </a:p>
          <a:p>
            <a:pPr lvl="1">
              <a:lnSpc>
                <a:spcPct val="120000"/>
              </a:lnSpc>
              <a:defRPr/>
            </a:pPr>
            <a:r>
              <a:rPr lang="en-US" sz="1700" dirty="0">
                <a:cs typeface="Arial" panose="020B0604020202020204" pitchFamily="34" charset="0"/>
              </a:rPr>
              <a:t>Data/ mobile forensics laboratories outdated</a:t>
            </a:r>
          </a:p>
          <a:p>
            <a:pPr lvl="1">
              <a:lnSpc>
                <a:spcPct val="120000"/>
              </a:lnSpc>
              <a:defRPr/>
            </a:pPr>
            <a:r>
              <a:rPr lang="en-US" sz="1700" dirty="0">
                <a:cs typeface="Arial" panose="020B0604020202020204" pitchFamily="34" charset="0"/>
              </a:rPr>
              <a:t>Malware forensics and reverse engineering capacities</a:t>
            </a:r>
          </a:p>
          <a:p>
            <a:pPr lvl="1">
              <a:lnSpc>
                <a:spcPct val="120000"/>
              </a:lnSpc>
              <a:defRPr/>
            </a:pPr>
            <a:r>
              <a:rPr lang="en-US" sz="1700" dirty="0">
                <a:cs typeface="Arial" panose="020B0604020202020204" pitchFamily="34" charset="0"/>
              </a:rPr>
              <a:t>Collaboration with local telecommunication service providers</a:t>
            </a:r>
          </a:p>
          <a:p>
            <a:pPr>
              <a:lnSpc>
                <a:spcPct val="120000"/>
              </a:lnSpc>
              <a:defRPr/>
            </a:pPr>
            <a:r>
              <a:rPr lang="en-US" sz="1700" b="1" dirty="0">
                <a:cs typeface="Arial" panose="020B0604020202020204" pitchFamily="34" charset="0"/>
              </a:rPr>
              <a:t>International cooperation </a:t>
            </a:r>
          </a:p>
          <a:p>
            <a:pPr lvl="1">
              <a:lnSpc>
                <a:spcPct val="120000"/>
              </a:lnSpc>
              <a:defRPr/>
            </a:pPr>
            <a:r>
              <a:rPr lang="en-US" sz="1700" dirty="0">
                <a:cs typeface="Arial" panose="020B0604020202020204" pitchFamily="34" charset="0"/>
              </a:rPr>
              <a:t>Police to Police</a:t>
            </a:r>
          </a:p>
          <a:p>
            <a:pPr lvl="1">
              <a:lnSpc>
                <a:spcPct val="120000"/>
              </a:lnSpc>
              <a:defRPr/>
            </a:pPr>
            <a:r>
              <a:rPr lang="en-US" sz="1700" dirty="0">
                <a:cs typeface="Arial" panose="020B0604020202020204" pitchFamily="34" charset="0"/>
              </a:rPr>
              <a:t>International Judicial Cooperation</a:t>
            </a:r>
          </a:p>
          <a:p>
            <a:pPr lvl="1">
              <a:lnSpc>
                <a:spcPct val="120000"/>
              </a:lnSpc>
              <a:defRPr/>
            </a:pPr>
            <a:r>
              <a:rPr lang="en-US" sz="1700" dirty="0">
                <a:cs typeface="Arial" panose="020B0604020202020204" pitchFamily="34" charset="0"/>
              </a:rPr>
              <a:t>Interactions with international large service providers (Social Networks, etc.)</a:t>
            </a:r>
          </a:p>
          <a:p>
            <a:pPr lvl="1">
              <a:lnSpc>
                <a:spcPct val="120000"/>
              </a:lnSpc>
              <a:defRPr/>
            </a:pPr>
            <a:endParaRPr lang="en-US" sz="1700" dirty="0">
              <a:cs typeface="Arial" panose="020B0604020202020204" pitchFamily="34" charset="0"/>
            </a:endParaRPr>
          </a:p>
        </p:txBody>
      </p:sp>
    </p:spTree>
    <p:extLst>
      <p:ext uri="{BB962C8B-B14F-4D97-AF65-F5344CB8AC3E}">
        <p14:creationId xmlns:p14="http://schemas.microsoft.com/office/powerpoint/2010/main" val="3341126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600" b="1" dirty="0">
                <a:solidFill>
                  <a:srgbClr val="FFFFFF"/>
                </a:solidFill>
                <a:latin typeface="Georgia" panose="02040502050405020303" pitchFamily="18" charset="0"/>
                <a:cs typeface="Arial" panose="020B0604020202020204" pitchFamily="34" charset="0"/>
              </a:rPr>
              <a:t>Council of Europe’s Convention on Cybercrime</a:t>
            </a:r>
          </a:p>
          <a:p>
            <a:pPr algn="r"/>
            <a:r>
              <a:rPr lang="en-US" sz="2600" b="1" dirty="0">
                <a:solidFill>
                  <a:srgbClr val="FFFFFF"/>
                </a:solidFill>
                <a:latin typeface="Georgia" panose="02040502050405020303" pitchFamily="18" charset="0"/>
                <a:cs typeface="Arial" panose="020B0604020202020204" pitchFamily="34" charset="0"/>
              </a:rPr>
              <a:t>The Budapest Convention</a:t>
            </a:r>
          </a:p>
        </p:txBody>
      </p:sp>
      <p:sp>
        <p:nvSpPr>
          <p:cNvPr id="5" name="Content Placeholder 2">
            <a:extLst>
              <a:ext uri="{FF2B5EF4-FFF2-40B4-BE49-F238E27FC236}">
                <a16:creationId xmlns:a16="http://schemas.microsoft.com/office/drawing/2014/main" id="{5AC8533C-0FEE-4437-BD19-21B88068C45C}"/>
              </a:ext>
            </a:extLst>
          </p:cNvPr>
          <p:cNvSpPr txBox="1">
            <a:spLocks/>
          </p:cNvSpPr>
          <p:nvPr/>
        </p:nvSpPr>
        <p:spPr>
          <a:xfrm>
            <a:off x="323528" y="1340768"/>
            <a:ext cx="8435280" cy="4968552"/>
          </a:xfrm>
          <a:prstGeom prst="rect">
            <a:avLst/>
          </a:prstGeom>
        </p:spPr>
        <p:txBody>
          <a:bodyPr>
            <a:normAutofit fontScale="92500" lnSpcReduction="2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20000"/>
              </a:lnSpc>
              <a:spcBef>
                <a:spcPts val="600"/>
              </a:spcBef>
              <a:spcAft>
                <a:spcPts val="600"/>
              </a:spcAft>
              <a:defRPr/>
            </a:pPr>
            <a:r>
              <a:rPr lang="en-US" sz="1800" dirty="0">
                <a:cs typeface="Arial" panose="020B0604020202020204" pitchFamily="34" charset="0"/>
              </a:rPr>
              <a:t>Opened for signature November 2001 in Budapest</a:t>
            </a:r>
          </a:p>
          <a:p>
            <a:pPr>
              <a:lnSpc>
                <a:spcPct val="120000"/>
              </a:lnSpc>
              <a:spcBef>
                <a:spcPts val="600"/>
              </a:spcBef>
              <a:spcAft>
                <a:spcPts val="600"/>
              </a:spcAft>
              <a:defRPr/>
            </a:pPr>
            <a:r>
              <a:rPr lang="en-US" sz="1800" dirty="0">
                <a:cs typeface="Arial" panose="020B0604020202020204" pitchFamily="34" charset="0"/>
              </a:rPr>
              <a:t>Followed by Cybercrime Convention Committee (T-CY) </a:t>
            </a:r>
          </a:p>
          <a:p>
            <a:pPr>
              <a:lnSpc>
                <a:spcPct val="120000"/>
              </a:lnSpc>
              <a:spcBef>
                <a:spcPts val="600"/>
              </a:spcBef>
              <a:spcAft>
                <a:spcPts val="600"/>
              </a:spcAft>
              <a:defRPr/>
            </a:pPr>
            <a:r>
              <a:rPr lang="en-US" sz="1800" dirty="0">
                <a:cs typeface="Arial" panose="020B0604020202020204" pitchFamily="34" charset="0"/>
              </a:rPr>
              <a:t>Open for accession by any State</a:t>
            </a:r>
          </a:p>
          <a:p>
            <a:pPr>
              <a:lnSpc>
                <a:spcPct val="120000"/>
              </a:lnSpc>
              <a:spcBef>
                <a:spcPts val="600"/>
              </a:spcBef>
              <a:spcAft>
                <a:spcPts val="600"/>
              </a:spcAft>
              <a:defRPr/>
            </a:pPr>
            <a:r>
              <a:rPr lang="en-US" sz="1800" dirty="0">
                <a:cs typeface="Arial" panose="020B0604020202020204" pitchFamily="34" charset="0"/>
              </a:rPr>
              <a:t>As of today, the only </a:t>
            </a:r>
            <a:r>
              <a:rPr lang="en-US" sz="1800" b="1" dirty="0">
                <a:cs typeface="Arial" panose="020B0604020202020204" pitchFamily="34" charset="0"/>
              </a:rPr>
              <a:t>international Treaty on cybercrime and electronic evidence</a:t>
            </a:r>
          </a:p>
          <a:p>
            <a:pPr>
              <a:lnSpc>
                <a:spcPct val="120000"/>
              </a:lnSpc>
              <a:spcBef>
                <a:spcPts val="600"/>
              </a:spcBef>
              <a:spcAft>
                <a:spcPts val="600"/>
              </a:spcAft>
              <a:defRPr/>
            </a:pPr>
            <a:r>
              <a:rPr lang="en-US" sz="1800" dirty="0">
                <a:cs typeface="Arial" panose="020B0604020202020204" pitchFamily="34" charset="0"/>
              </a:rPr>
              <a:t>It gives high-level, technology-neutral definitions of cybercrime offences</a:t>
            </a:r>
          </a:p>
          <a:p>
            <a:pPr>
              <a:lnSpc>
                <a:spcPct val="120000"/>
              </a:lnSpc>
              <a:spcBef>
                <a:spcPts val="600"/>
              </a:spcBef>
              <a:spcAft>
                <a:spcPts val="600"/>
              </a:spcAft>
              <a:defRPr/>
            </a:pPr>
            <a:r>
              <a:rPr lang="en-US" sz="1800" dirty="0">
                <a:cs typeface="Arial" panose="020B0604020202020204" pitchFamily="34" charset="0"/>
              </a:rPr>
              <a:t>It sets standard procedures for investigation and prosecution on the national level, and puts relevant obligations on involved parties</a:t>
            </a:r>
          </a:p>
          <a:p>
            <a:pPr>
              <a:lnSpc>
                <a:spcPct val="120000"/>
              </a:lnSpc>
              <a:spcBef>
                <a:spcPts val="600"/>
              </a:spcBef>
              <a:spcAft>
                <a:spcPts val="600"/>
              </a:spcAft>
              <a:defRPr/>
            </a:pPr>
            <a:r>
              <a:rPr lang="en-US" sz="1800" dirty="0">
                <a:cs typeface="Arial" panose="020B0604020202020204" pitchFamily="34" charset="0"/>
              </a:rPr>
              <a:t>It defines procedural provisions for international cooperation, police-to-police and judicial</a:t>
            </a:r>
          </a:p>
          <a:p>
            <a:pPr>
              <a:lnSpc>
                <a:spcPct val="120000"/>
              </a:lnSpc>
              <a:spcBef>
                <a:spcPts val="600"/>
              </a:spcBef>
              <a:spcAft>
                <a:spcPts val="600"/>
              </a:spcAft>
              <a:defRPr/>
            </a:pPr>
            <a:r>
              <a:rPr lang="en-US" sz="1800" dirty="0">
                <a:cs typeface="Arial" panose="020B0604020202020204" pitchFamily="34" charset="0"/>
              </a:rPr>
              <a:t>It provides conditions and safeguards to meet the rule of law</a:t>
            </a:r>
          </a:p>
          <a:p>
            <a:pPr>
              <a:lnSpc>
                <a:spcPct val="120000"/>
              </a:lnSpc>
              <a:spcBef>
                <a:spcPts val="600"/>
              </a:spcBef>
              <a:spcAft>
                <a:spcPts val="600"/>
              </a:spcAft>
              <a:defRPr/>
            </a:pPr>
            <a:r>
              <a:rPr lang="en-US" sz="1800" b="1" dirty="0">
                <a:cs typeface="Arial" panose="020B0604020202020204" pitchFamily="34" charset="0"/>
              </a:rPr>
              <a:t>Guidance notes </a:t>
            </a:r>
            <a:r>
              <a:rPr lang="en-US" sz="1800" dirty="0">
                <a:cs typeface="Arial" panose="020B0604020202020204" pitchFamily="34" charset="0"/>
              </a:rPr>
              <a:t>are published by T-CY to interpret BC provisions in the light of new threats and new technological paradigms</a:t>
            </a:r>
          </a:p>
        </p:txBody>
      </p:sp>
    </p:spTree>
    <p:extLst>
      <p:ext uri="{BB962C8B-B14F-4D97-AF65-F5344CB8AC3E}">
        <p14:creationId xmlns:p14="http://schemas.microsoft.com/office/powerpoint/2010/main" val="3519789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34131" y="-29976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600" b="1" dirty="0">
                <a:solidFill>
                  <a:srgbClr val="FFFFFF"/>
                </a:solidFill>
                <a:latin typeface="Georgia" panose="02040502050405020303" pitchFamily="18" charset="0"/>
                <a:cs typeface="Arial" panose="020B0604020202020204" pitchFamily="34" charset="0"/>
              </a:rPr>
              <a:t>Reach of the Budapest Convention</a:t>
            </a:r>
          </a:p>
        </p:txBody>
      </p:sp>
      <p:grpSp>
        <p:nvGrpSpPr>
          <p:cNvPr id="157" name="Group 156">
            <a:extLst>
              <a:ext uri="{FF2B5EF4-FFF2-40B4-BE49-F238E27FC236}">
                <a16:creationId xmlns:a16="http://schemas.microsoft.com/office/drawing/2014/main" id="{7043C83C-872A-4F02-96A3-FB00C5BE0ADB}"/>
              </a:ext>
            </a:extLst>
          </p:cNvPr>
          <p:cNvGrpSpPr>
            <a:grpSpLocks/>
          </p:cNvGrpSpPr>
          <p:nvPr/>
        </p:nvGrpSpPr>
        <p:grpSpPr bwMode="auto">
          <a:xfrm>
            <a:off x="214530" y="1076628"/>
            <a:ext cx="8574088" cy="3931444"/>
            <a:chOff x="-30650" y="0"/>
            <a:chExt cx="9372924" cy="4653136"/>
          </a:xfrm>
        </p:grpSpPr>
        <p:pic>
          <p:nvPicPr>
            <p:cNvPr id="158" name="Picture 157">
              <a:extLst>
                <a:ext uri="{FF2B5EF4-FFF2-40B4-BE49-F238E27FC236}">
                  <a16:creationId xmlns:a16="http://schemas.microsoft.com/office/drawing/2014/main" id="{11027F92-9876-4FBD-8219-33B781259BA1}"/>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0650" y="0"/>
              <a:ext cx="9372924" cy="4653136"/>
            </a:xfrm>
            <a:prstGeom prst="rect">
              <a:avLst/>
            </a:prstGeom>
            <a:solidFill>
              <a:srgbClr val="FFFFFF"/>
            </a:solidFill>
            <a:ln w="3175">
              <a:solidFill>
                <a:schemeClr val="tx1"/>
              </a:solidFill>
              <a:miter lim="800000"/>
              <a:headEnd/>
              <a:tailEnd/>
            </a:ln>
          </p:spPr>
        </p:pic>
        <p:sp>
          <p:nvSpPr>
            <p:cNvPr id="159" name="Oval 158">
              <a:extLst>
                <a:ext uri="{FF2B5EF4-FFF2-40B4-BE49-F238E27FC236}">
                  <a16:creationId xmlns:a16="http://schemas.microsoft.com/office/drawing/2014/main" id="{C2F5ED15-F71B-42C0-822A-78F3D5924E2E}"/>
                </a:ext>
              </a:extLst>
            </p:cNvPr>
            <p:cNvSpPr/>
            <p:nvPr/>
          </p:nvSpPr>
          <p:spPr>
            <a:xfrm>
              <a:off x="3741833" y="126206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0" name="Oval 159">
              <a:extLst>
                <a:ext uri="{FF2B5EF4-FFF2-40B4-BE49-F238E27FC236}">
                  <a16:creationId xmlns:a16="http://schemas.microsoft.com/office/drawing/2014/main" id="{D36570DD-D6AE-4E5B-8312-AEB4FACC358F}"/>
                </a:ext>
              </a:extLst>
            </p:cNvPr>
            <p:cNvSpPr/>
            <p:nvPr/>
          </p:nvSpPr>
          <p:spPr>
            <a:xfrm>
              <a:off x="3563452" y="1299419"/>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1" name="Oval 160">
              <a:extLst>
                <a:ext uri="{FF2B5EF4-FFF2-40B4-BE49-F238E27FC236}">
                  <a16:creationId xmlns:a16="http://schemas.microsoft.com/office/drawing/2014/main" id="{65D89256-677E-427A-9B8C-2B2C1D952EE7}"/>
                </a:ext>
              </a:extLst>
            </p:cNvPr>
            <p:cNvSpPr/>
            <p:nvPr/>
          </p:nvSpPr>
          <p:spPr>
            <a:xfrm>
              <a:off x="386016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2" name="Oval 161">
              <a:extLst>
                <a:ext uri="{FF2B5EF4-FFF2-40B4-BE49-F238E27FC236}">
                  <a16:creationId xmlns:a16="http://schemas.microsoft.com/office/drawing/2014/main" id="{452BFF0E-B8D5-4B41-8ABC-7A662B9BA1F6}"/>
                </a:ext>
              </a:extLst>
            </p:cNvPr>
            <p:cNvSpPr/>
            <p:nvPr/>
          </p:nvSpPr>
          <p:spPr>
            <a:xfrm>
              <a:off x="4087997" y="1171639"/>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3" name="Oval 162">
              <a:extLst>
                <a:ext uri="{FF2B5EF4-FFF2-40B4-BE49-F238E27FC236}">
                  <a16:creationId xmlns:a16="http://schemas.microsoft.com/office/drawing/2014/main" id="{4E9CE6FA-12B8-4553-BDE2-CBE3B0DFAFFE}"/>
                </a:ext>
              </a:extLst>
            </p:cNvPr>
            <p:cNvSpPr/>
            <p:nvPr/>
          </p:nvSpPr>
          <p:spPr>
            <a:xfrm>
              <a:off x="3743599" y="837446"/>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4" name="Oval 163">
              <a:extLst>
                <a:ext uri="{FF2B5EF4-FFF2-40B4-BE49-F238E27FC236}">
                  <a16:creationId xmlns:a16="http://schemas.microsoft.com/office/drawing/2014/main" id="{5249D32B-5A60-436A-AE92-FE42CD89934C}"/>
                </a:ext>
              </a:extLst>
            </p:cNvPr>
            <p:cNvSpPr/>
            <p:nvPr/>
          </p:nvSpPr>
          <p:spPr>
            <a:xfrm>
              <a:off x="3420395" y="54846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5" name="Oval 164">
              <a:extLst>
                <a:ext uri="{FF2B5EF4-FFF2-40B4-BE49-F238E27FC236}">
                  <a16:creationId xmlns:a16="http://schemas.microsoft.com/office/drawing/2014/main" id="{05F839AB-D44E-49B6-A781-A2F8723F36E5}"/>
                </a:ext>
              </a:extLst>
            </p:cNvPr>
            <p:cNvSpPr/>
            <p:nvPr/>
          </p:nvSpPr>
          <p:spPr>
            <a:xfrm>
              <a:off x="3923745" y="908217"/>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6" name="Oval 165">
              <a:extLst>
                <a:ext uri="{FF2B5EF4-FFF2-40B4-BE49-F238E27FC236}">
                  <a16:creationId xmlns:a16="http://schemas.microsoft.com/office/drawing/2014/main" id="{00BAD024-8482-4A55-A269-F463A1CC0870}"/>
                </a:ext>
              </a:extLst>
            </p:cNvPr>
            <p:cNvSpPr/>
            <p:nvPr/>
          </p:nvSpPr>
          <p:spPr>
            <a:xfrm>
              <a:off x="3895487" y="94556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7" name="Oval 166">
              <a:extLst>
                <a:ext uri="{FF2B5EF4-FFF2-40B4-BE49-F238E27FC236}">
                  <a16:creationId xmlns:a16="http://schemas.microsoft.com/office/drawing/2014/main" id="{3FE8050C-D7E7-4AE3-8777-F654A480DD33}"/>
                </a:ext>
              </a:extLst>
            </p:cNvPr>
            <p:cNvSpPr/>
            <p:nvPr/>
          </p:nvSpPr>
          <p:spPr>
            <a:xfrm>
              <a:off x="4042077" y="9082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8" name="Oval 167">
              <a:extLst>
                <a:ext uri="{FF2B5EF4-FFF2-40B4-BE49-F238E27FC236}">
                  <a16:creationId xmlns:a16="http://schemas.microsoft.com/office/drawing/2014/main" id="{242904D1-A265-4403-9270-70CAF535952A}"/>
                </a:ext>
              </a:extLst>
            </p:cNvPr>
            <p:cNvSpPr/>
            <p:nvPr/>
          </p:nvSpPr>
          <p:spPr>
            <a:xfrm>
              <a:off x="3996158" y="1057620"/>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9" name="Oval 168">
              <a:extLst>
                <a:ext uri="{FF2B5EF4-FFF2-40B4-BE49-F238E27FC236}">
                  <a16:creationId xmlns:a16="http://schemas.microsoft.com/office/drawing/2014/main" id="{19628BD1-A68E-4421-BAD0-2248EC6A8CFF}"/>
                </a:ext>
              </a:extLst>
            </p:cNvPr>
            <p:cNvSpPr/>
            <p:nvPr/>
          </p:nvSpPr>
          <p:spPr>
            <a:xfrm>
              <a:off x="4619606" y="101633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0" name="Oval 169">
              <a:extLst>
                <a:ext uri="{FF2B5EF4-FFF2-40B4-BE49-F238E27FC236}">
                  <a16:creationId xmlns:a16="http://schemas.microsoft.com/office/drawing/2014/main" id="{F173A920-8C4B-4F83-95F1-C17EC6A93014}"/>
                </a:ext>
              </a:extLst>
            </p:cNvPr>
            <p:cNvSpPr/>
            <p:nvPr/>
          </p:nvSpPr>
          <p:spPr>
            <a:xfrm>
              <a:off x="5004625" y="1267965"/>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1" name="Oval 170">
              <a:extLst>
                <a:ext uri="{FF2B5EF4-FFF2-40B4-BE49-F238E27FC236}">
                  <a16:creationId xmlns:a16="http://schemas.microsoft.com/office/drawing/2014/main" id="{2E7F794E-3AE4-4F5D-A6EB-3956BA73C203}"/>
                </a:ext>
              </a:extLst>
            </p:cNvPr>
            <p:cNvSpPr/>
            <p:nvPr/>
          </p:nvSpPr>
          <p:spPr>
            <a:xfrm>
              <a:off x="4859801" y="119719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2" name="Oval 171">
              <a:extLst>
                <a:ext uri="{FF2B5EF4-FFF2-40B4-BE49-F238E27FC236}">
                  <a16:creationId xmlns:a16="http://schemas.microsoft.com/office/drawing/2014/main" id="{593FB721-CA4F-43AF-9577-DA9375A622B5}"/>
                </a:ext>
              </a:extLst>
            </p:cNvPr>
            <p:cNvSpPr/>
            <p:nvPr/>
          </p:nvSpPr>
          <p:spPr>
            <a:xfrm>
              <a:off x="4932214" y="124437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3" name="Oval 172">
              <a:extLst>
                <a:ext uri="{FF2B5EF4-FFF2-40B4-BE49-F238E27FC236}">
                  <a16:creationId xmlns:a16="http://schemas.microsoft.com/office/drawing/2014/main" id="{780D759C-52C6-496F-9AF5-19DEAFAAB1D8}"/>
                </a:ext>
              </a:extLst>
            </p:cNvPr>
            <p:cNvSpPr/>
            <p:nvPr/>
          </p:nvSpPr>
          <p:spPr>
            <a:xfrm>
              <a:off x="4428862" y="110086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4" name="Oval 173">
              <a:extLst>
                <a:ext uri="{FF2B5EF4-FFF2-40B4-BE49-F238E27FC236}">
                  <a16:creationId xmlns:a16="http://schemas.microsoft.com/office/drawing/2014/main" id="{74F0134B-4CA7-4392-853C-BDD9AD10DF59}"/>
                </a:ext>
              </a:extLst>
            </p:cNvPr>
            <p:cNvSpPr/>
            <p:nvPr/>
          </p:nvSpPr>
          <p:spPr>
            <a:xfrm>
              <a:off x="4497742" y="1059587"/>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5" name="Oval 174">
              <a:extLst>
                <a:ext uri="{FF2B5EF4-FFF2-40B4-BE49-F238E27FC236}">
                  <a16:creationId xmlns:a16="http://schemas.microsoft.com/office/drawing/2014/main" id="{DC04ACF4-5592-4959-ABCB-376280A5A21A}"/>
                </a:ext>
              </a:extLst>
            </p:cNvPr>
            <p:cNvSpPr/>
            <p:nvPr/>
          </p:nvSpPr>
          <p:spPr>
            <a:xfrm>
              <a:off x="4421798" y="1195229"/>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6" name="Oval 175">
              <a:extLst>
                <a:ext uri="{FF2B5EF4-FFF2-40B4-BE49-F238E27FC236}">
                  <a16:creationId xmlns:a16="http://schemas.microsoft.com/office/drawing/2014/main" id="{FCE994D3-7F9F-4562-86F6-260E807F9E45}"/>
                </a:ext>
              </a:extLst>
            </p:cNvPr>
            <p:cNvSpPr/>
            <p:nvPr/>
          </p:nvSpPr>
          <p:spPr>
            <a:xfrm>
              <a:off x="4349386" y="1224717"/>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7" name="Oval 176">
              <a:extLst>
                <a:ext uri="{FF2B5EF4-FFF2-40B4-BE49-F238E27FC236}">
                  <a16:creationId xmlns:a16="http://schemas.microsoft.com/office/drawing/2014/main" id="{352B21C2-93D4-48D3-87BA-77CC793ED829}"/>
                </a:ext>
              </a:extLst>
            </p:cNvPr>
            <p:cNvSpPr/>
            <p:nvPr/>
          </p:nvSpPr>
          <p:spPr>
            <a:xfrm>
              <a:off x="4211627" y="1136254"/>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8" name="Oval 177">
              <a:extLst>
                <a:ext uri="{FF2B5EF4-FFF2-40B4-BE49-F238E27FC236}">
                  <a16:creationId xmlns:a16="http://schemas.microsoft.com/office/drawing/2014/main" id="{067B3CE4-2737-4878-800D-62E1B5FD8A91}"/>
                </a:ext>
              </a:extLst>
            </p:cNvPr>
            <p:cNvSpPr/>
            <p:nvPr/>
          </p:nvSpPr>
          <p:spPr>
            <a:xfrm>
              <a:off x="4148046" y="109300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9" name="Oval 178">
              <a:extLst>
                <a:ext uri="{FF2B5EF4-FFF2-40B4-BE49-F238E27FC236}">
                  <a16:creationId xmlns:a16="http://schemas.microsoft.com/office/drawing/2014/main" id="{0081E758-3FC5-4875-BCAC-DE9412B9CD40}"/>
                </a:ext>
              </a:extLst>
            </p:cNvPr>
            <p:cNvSpPr/>
            <p:nvPr/>
          </p:nvSpPr>
          <p:spPr>
            <a:xfrm>
              <a:off x="4314063" y="11441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0" name="Oval 179">
              <a:extLst>
                <a:ext uri="{FF2B5EF4-FFF2-40B4-BE49-F238E27FC236}">
                  <a16:creationId xmlns:a16="http://schemas.microsoft.com/office/drawing/2014/main" id="{5279ACDB-35B6-440B-80A7-CCABD651C0BC}"/>
                </a:ext>
              </a:extLst>
            </p:cNvPr>
            <p:cNvSpPr/>
            <p:nvPr/>
          </p:nvSpPr>
          <p:spPr>
            <a:xfrm>
              <a:off x="4125086" y="1051723"/>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1" name="Oval 180">
              <a:extLst>
                <a:ext uri="{FF2B5EF4-FFF2-40B4-BE49-F238E27FC236}">
                  <a16:creationId xmlns:a16="http://schemas.microsoft.com/office/drawing/2014/main" id="{34486118-0FAE-4D31-84DE-2C89AF205569}"/>
                </a:ext>
              </a:extLst>
            </p:cNvPr>
            <p:cNvSpPr/>
            <p:nvPr/>
          </p:nvSpPr>
          <p:spPr>
            <a:xfrm>
              <a:off x="4276974" y="99274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2" name="Oval 181">
              <a:extLst>
                <a:ext uri="{FF2B5EF4-FFF2-40B4-BE49-F238E27FC236}">
                  <a16:creationId xmlns:a16="http://schemas.microsoft.com/office/drawing/2014/main" id="{4B845411-5474-4EF1-A60F-DF4EC802FAD3}"/>
                </a:ext>
              </a:extLst>
            </p:cNvPr>
            <p:cNvSpPr/>
            <p:nvPr/>
          </p:nvSpPr>
          <p:spPr>
            <a:xfrm>
              <a:off x="427697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3" name="Oval 182">
              <a:extLst>
                <a:ext uri="{FF2B5EF4-FFF2-40B4-BE49-F238E27FC236}">
                  <a16:creationId xmlns:a16="http://schemas.microsoft.com/office/drawing/2014/main" id="{C570A16D-AEFF-441C-9205-2238004B7BA4}"/>
                </a:ext>
              </a:extLst>
            </p:cNvPr>
            <p:cNvSpPr/>
            <p:nvPr/>
          </p:nvSpPr>
          <p:spPr>
            <a:xfrm>
              <a:off x="4268144" y="1189332"/>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4" name="Oval 183">
              <a:extLst>
                <a:ext uri="{FF2B5EF4-FFF2-40B4-BE49-F238E27FC236}">
                  <a16:creationId xmlns:a16="http://schemas.microsoft.com/office/drawing/2014/main" id="{5BFEA4C7-67D0-4081-8B83-35C54FC03EC7}"/>
                </a:ext>
              </a:extLst>
            </p:cNvPr>
            <p:cNvSpPr/>
            <p:nvPr/>
          </p:nvSpPr>
          <p:spPr>
            <a:xfrm>
              <a:off x="4308764" y="124437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5" name="Oval 184">
              <a:extLst>
                <a:ext uri="{FF2B5EF4-FFF2-40B4-BE49-F238E27FC236}">
                  <a16:creationId xmlns:a16="http://schemas.microsoft.com/office/drawing/2014/main" id="{F2339610-1A1E-40EC-841B-DB483466A58D}"/>
                </a:ext>
              </a:extLst>
            </p:cNvPr>
            <p:cNvSpPr/>
            <p:nvPr/>
          </p:nvSpPr>
          <p:spPr>
            <a:xfrm>
              <a:off x="4020884" y="621204"/>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6" name="Oval 185">
              <a:extLst>
                <a:ext uri="{FF2B5EF4-FFF2-40B4-BE49-F238E27FC236}">
                  <a16:creationId xmlns:a16="http://schemas.microsoft.com/office/drawing/2014/main" id="{6D577286-A7EC-450E-B284-690D1888E1DB}"/>
                </a:ext>
              </a:extLst>
            </p:cNvPr>
            <p:cNvSpPr/>
            <p:nvPr/>
          </p:nvSpPr>
          <p:spPr>
            <a:xfrm>
              <a:off x="4386475" y="613341"/>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7" name="Oval 186">
              <a:extLst>
                <a:ext uri="{FF2B5EF4-FFF2-40B4-BE49-F238E27FC236}">
                  <a16:creationId xmlns:a16="http://schemas.microsoft.com/office/drawing/2014/main" id="{801D04DA-9B60-418B-841B-9E617CC0A1F3}"/>
                </a:ext>
              </a:extLst>
            </p:cNvPr>
            <p:cNvSpPr/>
            <p:nvPr/>
          </p:nvSpPr>
          <p:spPr>
            <a:xfrm>
              <a:off x="4391774" y="6998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8" name="Oval 187">
              <a:extLst>
                <a:ext uri="{FF2B5EF4-FFF2-40B4-BE49-F238E27FC236}">
                  <a16:creationId xmlns:a16="http://schemas.microsoft.com/office/drawing/2014/main" id="{A50D4ADD-62F4-46DE-B04A-4606EB08E150}"/>
                </a:ext>
              </a:extLst>
            </p:cNvPr>
            <p:cNvSpPr/>
            <p:nvPr/>
          </p:nvSpPr>
          <p:spPr>
            <a:xfrm>
              <a:off x="4388242" y="76077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9" name="Oval 188">
              <a:extLst>
                <a:ext uri="{FF2B5EF4-FFF2-40B4-BE49-F238E27FC236}">
                  <a16:creationId xmlns:a16="http://schemas.microsoft.com/office/drawing/2014/main" id="{78758E1A-5BA1-4663-8A1A-4FEE89815763}"/>
                </a:ext>
              </a:extLst>
            </p:cNvPr>
            <p:cNvSpPr/>
            <p:nvPr/>
          </p:nvSpPr>
          <p:spPr>
            <a:xfrm>
              <a:off x="4342322" y="7804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0" name="Oval 189">
              <a:extLst>
                <a:ext uri="{FF2B5EF4-FFF2-40B4-BE49-F238E27FC236}">
                  <a16:creationId xmlns:a16="http://schemas.microsoft.com/office/drawing/2014/main" id="{E8942A67-DA12-4581-A0B3-2FA6FDB7CB3F}"/>
                </a:ext>
              </a:extLst>
            </p:cNvPr>
            <p:cNvSpPr/>
            <p:nvPr/>
          </p:nvSpPr>
          <p:spPr>
            <a:xfrm>
              <a:off x="4020884" y="770608"/>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1" name="Oval 190">
              <a:extLst>
                <a:ext uri="{FF2B5EF4-FFF2-40B4-BE49-F238E27FC236}">
                  <a16:creationId xmlns:a16="http://schemas.microsoft.com/office/drawing/2014/main" id="{51AA2C41-9A09-4697-AF84-0554C481D576}"/>
                </a:ext>
              </a:extLst>
            </p:cNvPr>
            <p:cNvSpPr/>
            <p:nvPr/>
          </p:nvSpPr>
          <p:spPr>
            <a:xfrm>
              <a:off x="4254015" y="872831"/>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2" name="Oval 191">
              <a:extLst>
                <a:ext uri="{FF2B5EF4-FFF2-40B4-BE49-F238E27FC236}">
                  <a16:creationId xmlns:a16="http://schemas.microsoft.com/office/drawing/2014/main" id="{2B5A8CE7-9E8A-408A-9AF0-E9B480D5262C}"/>
                </a:ext>
              </a:extLst>
            </p:cNvPr>
            <p:cNvSpPr/>
            <p:nvPr/>
          </p:nvSpPr>
          <p:spPr>
            <a:xfrm>
              <a:off x="4163941" y="957363"/>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3" name="Oval 192">
              <a:extLst>
                <a:ext uri="{FF2B5EF4-FFF2-40B4-BE49-F238E27FC236}">
                  <a16:creationId xmlns:a16="http://schemas.microsoft.com/office/drawing/2014/main" id="{F1D749C4-79C1-431B-9075-110CFB7EC734}"/>
                </a:ext>
              </a:extLst>
            </p:cNvPr>
            <p:cNvSpPr/>
            <p:nvPr/>
          </p:nvSpPr>
          <p:spPr>
            <a:xfrm>
              <a:off x="4148046" y="648726"/>
              <a:ext cx="72411" cy="72737"/>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4" name="Oval 193">
              <a:extLst>
                <a:ext uri="{FF2B5EF4-FFF2-40B4-BE49-F238E27FC236}">
                  <a16:creationId xmlns:a16="http://schemas.microsoft.com/office/drawing/2014/main" id="{E74515D5-B53D-4B1A-8462-F60D4D9E26EC}"/>
                </a:ext>
              </a:extLst>
            </p:cNvPr>
            <p:cNvSpPr/>
            <p:nvPr/>
          </p:nvSpPr>
          <p:spPr>
            <a:xfrm>
              <a:off x="3600541" y="87086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5" name="Oval 194">
              <a:extLst>
                <a:ext uri="{FF2B5EF4-FFF2-40B4-BE49-F238E27FC236}">
                  <a16:creationId xmlns:a16="http://schemas.microsoft.com/office/drawing/2014/main" id="{DEDA2E91-F147-4F07-9850-EA5F5ACC56D1}"/>
                </a:ext>
              </a:extLst>
            </p:cNvPr>
            <p:cNvSpPr/>
            <p:nvPr/>
          </p:nvSpPr>
          <p:spPr>
            <a:xfrm>
              <a:off x="4658461" y="1317111"/>
              <a:ext cx="70646"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6" name="Oval 195">
              <a:extLst>
                <a:ext uri="{FF2B5EF4-FFF2-40B4-BE49-F238E27FC236}">
                  <a16:creationId xmlns:a16="http://schemas.microsoft.com/office/drawing/2014/main" id="{DA8CC775-95E3-4B5E-AA82-5B14E763D4D6}"/>
                </a:ext>
              </a:extLst>
            </p:cNvPr>
            <p:cNvSpPr/>
            <p:nvPr/>
          </p:nvSpPr>
          <p:spPr>
            <a:xfrm>
              <a:off x="1115577" y="1317111"/>
              <a:ext cx="72412" cy="7077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7" name="Oval 196">
              <a:extLst>
                <a:ext uri="{FF2B5EF4-FFF2-40B4-BE49-F238E27FC236}">
                  <a16:creationId xmlns:a16="http://schemas.microsoft.com/office/drawing/2014/main" id="{56C9C345-C095-47A9-8A50-A7A146FC9B18}"/>
                </a:ext>
              </a:extLst>
            </p:cNvPr>
            <p:cNvSpPr/>
            <p:nvPr/>
          </p:nvSpPr>
          <p:spPr>
            <a:xfrm>
              <a:off x="1763752" y="198942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8" name="Oval 197">
              <a:extLst>
                <a:ext uri="{FF2B5EF4-FFF2-40B4-BE49-F238E27FC236}">
                  <a16:creationId xmlns:a16="http://schemas.microsoft.com/office/drawing/2014/main" id="{43D861C6-CA75-4711-A5C0-2330F682FFDA}"/>
                </a:ext>
              </a:extLst>
            </p:cNvPr>
            <p:cNvSpPr/>
            <p:nvPr/>
          </p:nvSpPr>
          <p:spPr>
            <a:xfrm>
              <a:off x="7452500" y="1413437"/>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9" name="Oval 198">
              <a:extLst>
                <a:ext uri="{FF2B5EF4-FFF2-40B4-BE49-F238E27FC236}">
                  <a16:creationId xmlns:a16="http://schemas.microsoft.com/office/drawing/2014/main" id="{947AC189-0954-4535-A736-7868DAD0AAA0}"/>
                </a:ext>
              </a:extLst>
            </p:cNvPr>
            <p:cNvSpPr/>
            <p:nvPr/>
          </p:nvSpPr>
          <p:spPr>
            <a:xfrm>
              <a:off x="7480759" y="335764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0" name="Oval 199">
              <a:extLst>
                <a:ext uri="{FF2B5EF4-FFF2-40B4-BE49-F238E27FC236}">
                  <a16:creationId xmlns:a16="http://schemas.microsoft.com/office/drawing/2014/main" id="{357F1B48-A5E0-44C8-855F-332A8C4D0F3C}"/>
                </a:ext>
              </a:extLst>
            </p:cNvPr>
            <p:cNvSpPr/>
            <p:nvPr/>
          </p:nvSpPr>
          <p:spPr>
            <a:xfrm>
              <a:off x="4428862" y="350115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1" name="Oval 200">
              <a:extLst>
                <a:ext uri="{FF2B5EF4-FFF2-40B4-BE49-F238E27FC236}">
                  <a16:creationId xmlns:a16="http://schemas.microsoft.com/office/drawing/2014/main" id="{E3EB9187-1E46-4444-86D2-93BA2246E610}"/>
                </a:ext>
              </a:extLst>
            </p:cNvPr>
            <p:cNvSpPr/>
            <p:nvPr/>
          </p:nvSpPr>
          <p:spPr>
            <a:xfrm>
              <a:off x="1260400" y="796164"/>
              <a:ext cx="70646"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2" name="Oval 201">
              <a:extLst>
                <a:ext uri="{FF2B5EF4-FFF2-40B4-BE49-F238E27FC236}">
                  <a16:creationId xmlns:a16="http://schemas.microsoft.com/office/drawing/2014/main" id="{AC651C7F-C9D3-4469-8363-0CE5A9CFF701}"/>
                </a:ext>
              </a:extLst>
            </p:cNvPr>
            <p:cNvSpPr/>
            <p:nvPr/>
          </p:nvSpPr>
          <p:spPr>
            <a:xfrm>
              <a:off x="3932576" y="980953"/>
              <a:ext cx="72411" cy="72735"/>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3" name="Oval 202">
              <a:extLst>
                <a:ext uri="{FF2B5EF4-FFF2-40B4-BE49-F238E27FC236}">
                  <a16:creationId xmlns:a16="http://schemas.microsoft.com/office/drawing/2014/main" id="{843A1379-FF79-4F80-9008-FBBF44C04860}"/>
                </a:ext>
              </a:extLst>
            </p:cNvPr>
            <p:cNvSpPr/>
            <p:nvPr/>
          </p:nvSpPr>
          <p:spPr>
            <a:xfrm>
              <a:off x="4359983" y="1317111"/>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4" name="Oval 203">
              <a:extLst>
                <a:ext uri="{FF2B5EF4-FFF2-40B4-BE49-F238E27FC236}">
                  <a16:creationId xmlns:a16="http://schemas.microsoft.com/office/drawing/2014/main" id="{14D25A9F-0BD4-4C5E-8048-C9D89B57D6E2}"/>
                </a:ext>
              </a:extLst>
            </p:cNvPr>
            <p:cNvSpPr/>
            <p:nvPr/>
          </p:nvSpPr>
          <p:spPr>
            <a:xfrm>
              <a:off x="970753" y="1952076"/>
              <a:ext cx="72412"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5" name="Oval 204">
              <a:extLst>
                <a:ext uri="{FF2B5EF4-FFF2-40B4-BE49-F238E27FC236}">
                  <a16:creationId xmlns:a16="http://schemas.microsoft.com/office/drawing/2014/main" id="{99917810-548C-452F-AB73-964064F84F13}"/>
                </a:ext>
              </a:extLst>
            </p:cNvPr>
            <p:cNvSpPr/>
            <p:nvPr/>
          </p:nvSpPr>
          <p:spPr>
            <a:xfrm>
              <a:off x="1475870" y="2290200"/>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6" name="Oval 205">
              <a:extLst>
                <a:ext uri="{FF2B5EF4-FFF2-40B4-BE49-F238E27FC236}">
                  <a16:creationId xmlns:a16="http://schemas.microsoft.com/office/drawing/2014/main" id="{0F6006B4-A551-4EC2-9D00-6F361FCA739D}"/>
                </a:ext>
              </a:extLst>
            </p:cNvPr>
            <p:cNvSpPr/>
            <p:nvPr/>
          </p:nvSpPr>
          <p:spPr>
            <a:xfrm>
              <a:off x="1339878" y="2254815"/>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7" name="Oval 206">
              <a:extLst>
                <a:ext uri="{FF2B5EF4-FFF2-40B4-BE49-F238E27FC236}">
                  <a16:creationId xmlns:a16="http://schemas.microsoft.com/office/drawing/2014/main" id="{EE8DA2C6-9383-4FF6-AC45-0A49F23585AF}"/>
                </a:ext>
              </a:extLst>
            </p:cNvPr>
            <p:cNvSpPr/>
            <p:nvPr/>
          </p:nvSpPr>
          <p:spPr>
            <a:xfrm>
              <a:off x="2051633" y="3788168"/>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8" name="Oval 207">
              <a:extLst>
                <a:ext uri="{FF2B5EF4-FFF2-40B4-BE49-F238E27FC236}">
                  <a16:creationId xmlns:a16="http://schemas.microsoft.com/office/drawing/2014/main" id="{97AA50C7-4B65-43FB-8CC7-4C3A9A3DC2D5}"/>
                </a:ext>
              </a:extLst>
            </p:cNvPr>
            <p:cNvSpPr/>
            <p:nvPr/>
          </p:nvSpPr>
          <p:spPr>
            <a:xfrm>
              <a:off x="1836163" y="3829450"/>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9" name="Oval 208">
              <a:extLst>
                <a:ext uri="{FF2B5EF4-FFF2-40B4-BE49-F238E27FC236}">
                  <a16:creationId xmlns:a16="http://schemas.microsoft.com/office/drawing/2014/main" id="{68E99C77-0C0F-47A3-9CB2-84FFFE7ABCC1}"/>
                </a:ext>
              </a:extLst>
            </p:cNvPr>
            <p:cNvSpPr/>
            <p:nvPr/>
          </p:nvSpPr>
          <p:spPr>
            <a:xfrm>
              <a:off x="3563452" y="1556943"/>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0" name="Oval 209">
              <a:extLst>
                <a:ext uri="{FF2B5EF4-FFF2-40B4-BE49-F238E27FC236}">
                  <a16:creationId xmlns:a16="http://schemas.microsoft.com/office/drawing/2014/main" id="{B123E2A7-7C1C-4579-88B3-CB3086597B4D}"/>
                </a:ext>
              </a:extLst>
            </p:cNvPr>
            <p:cNvSpPr/>
            <p:nvPr/>
          </p:nvSpPr>
          <p:spPr>
            <a:xfrm>
              <a:off x="3275571" y="2132933"/>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1" name="Oval 210">
              <a:extLst>
                <a:ext uri="{FF2B5EF4-FFF2-40B4-BE49-F238E27FC236}">
                  <a16:creationId xmlns:a16="http://schemas.microsoft.com/office/drawing/2014/main" id="{46B8D3AA-4EAE-492D-8FC1-4942BA0CC992}"/>
                </a:ext>
              </a:extLst>
            </p:cNvPr>
            <p:cNvSpPr/>
            <p:nvPr/>
          </p:nvSpPr>
          <p:spPr>
            <a:xfrm>
              <a:off x="7164619" y="2097548"/>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2" name="Oval 211">
              <a:extLst>
                <a:ext uri="{FF2B5EF4-FFF2-40B4-BE49-F238E27FC236}">
                  <a16:creationId xmlns:a16="http://schemas.microsoft.com/office/drawing/2014/main" id="{418B8038-6961-455A-9F82-3A145AE1AD19}"/>
                </a:ext>
              </a:extLst>
            </p:cNvPr>
            <p:cNvSpPr/>
            <p:nvPr/>
          </p:nvSpPr>
          <p:spPr>
            <a:xfrm>
              <a:off x="1982754" y="2058232"/>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3" name="Oval 212">
              <a:extLst>
                <a:ext uri="{FF2B5EF4-FFF2-40B4-BE49-F238E27FC236}">
                  <a16:creationId xmlns:a16="http://schemas.microsoft.com/office/drawing/2014/main" id="{F6799559-D65C-4BC0-ADC9-09C61EFAE0CE}"/>
                </a:ext>
              </a:extLst>
            </p:cNvPr>
            <p:cNvSpPr/>
            <p:nvPr/>
          </p:nvSpPr>
          <p:spPr>
            <a:xfrm>
              <a:off x="1912108" y="1987461"/>
              <a:ext cx="70646"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4" name="Oval 213">
              <a:extLst>
                <a:ext uri="{FF2B5EF4-FFF2-40B4-BE49-F238E27FC236}">
                  <a16:creationId xmlns:a16="http://schemas.microsoft.com/office/drawing/2014/main" id="{9EC7DDA9-A76F-4C2B-A9D2-91A7A4AD32B8}"/>
                </a:ext>
              </a:extLst>
            </p:cNvPr>
            <p:cNvSpPr/>
            <p:nvPr/>
          </p:nvSpPr>
          <p:spPr>
            <a:xfrm>
              <a:off x="1979222" y="2014983"/>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5" name="Oval 214">
              <a:extLst>
                <a:ext uri="{FF2B5EF4-FFF2-40B4-BE49-F238E27FC236}">
                  <a16:creationId xmlns:a16="http://schemas.microsoft.com/office/drawing/2014/main" id="{67BC6C70-9C16-4026-84F4-F5A012A928BB}"/>
                </a:ext>
              </a:extLst>
            </p:cNvPr>
            <p:cNvSpPr/>
            <p:nvPr/>
          </p:nvSpPr>
          <p:spPr>
            <a:xfrm>
              <a:off x="5940681" y="1843955"/>
              <a:ext cx="70646"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6" name="Oval 215">
              <a:extLst>
                <a:ext uri="{FF2B5EF4-FFF2-40B4-BE49-F238E27FC236}">
                  <a16:creationId xmlns:a16="http://schemas.microsoft.com/office/drawing/2014/main" id="{B1099DB9-E335-4ED3-AAEE-16CEDDD0889C}"/>
                </a:ext>
              </a:extLst>
            </p:cNvPr>
            <p:cNvSpPr/>
            <p:nvPr/>
          </p:nvSpPr>
          <p:spPr>
            <a:xfrm>
              <a:off x="1982754" y="2138830"/>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7" name="Oval 216">
              <a:extLst>
                <a:ext uri="{FF2B5EF4-FFF2-40B4-BE49-F238E27FC236}">
                  <a16:creationId xmlns:a16="http://schemas.microsoft.com/office/drawing/2014/main" id="{40937832-7F0E-4102-8798-2A4F78A6D1A8}"/>
                </a:ext>
              </a:extLst>
            </p:cNvPr>
            <p:cNvSpPr/>
            <p:nvPr/>
          </p:nvSpPr>
          <p:spPr>
            <a:xfrm>
              <a:off x="1551815" y="202284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8" name="Oval 217">
              <a:extLst>
                <a:ext uri="{FF2B5EF4-FFF2-40B4-BE49-F238E27FC236}">
                  <a16:creationId xmlns:a16="http://schemas.microsoft.com/office/drawing/2014/main" id="{8DEF2324-A0F4-45DA-95CA-ADDF96FAA7CE}"/>
                </a:ext>
              </a:extLst>
            </p:cNvPr>
            <p:cNvSpPr/>
            <p:nvPr/>
          </p:nvSpPr>
          <p:spPr>
            <a:xfrm>
              <a:off x="5652800" y="1627713"/>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9" name="Oval 218">
              <a:extLst>
                <a:ext uri="{FF2B5EF4-FFF2-40B4-BE49-F238E27FC236}">
                  <a16:creationId xmlns:a16="http://schemas.microsoft.com/office/drawing/2014/main" id="{004A041E-42E9-4143-9F28-9F2A646407F6}"/>
                </a:ext>
              </a:extLst>
            </p:cNvPr>
            <p:cNvSpPr/>
            <p:nvPr/>
          </p:nvSpPr>
          <p:spPr>
            <a:xfrm>
              <a:off x="7019796" y="2419946"/>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0" name="Oval 219">
              <a:extLst>
                <a:ext uri="{FF2B5EF4-FFF2-40B4-BE49-F238E27FC236}">
                  <a16:creationId xmlns:a16="http://schemas.microsoft.com/office/drawing/2014/main" id="{FB6A55B0-FFD5-4C60-96DE-6E689104AB98}"/>
                </a:ext>
              </a:extLst>
            </p:cNvPr>
            <p:cNvSpPr/>
            <p:nvPr/>
          </p:nvSpPr>
          <p:spPr>
            <a:xfrm>
              <a:off x="2124045" y="3345854"/>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1" name="Oval 220">
              <a:extLst>
                <a:ext uri="{FF2B5EF4-FFF2-40B4-BE49-F238E27FC236}">
                  <a16:creationId xmlns:a16="http://schemas.microsoft.com/office/drawing/2014/main" id="{D8A433E2-C5D4-4FF5-9D04-658F53992F21}"/>
                </a:ext>
              </a:extLst>
            </p:cNvPr>
            <p:cNvSpPr/>
            <p:nvPr/>
          </p:nvSpPr>
          <p:spPr>
            <a:xfrm>
              <a:off x="6731914" y="2708923"/>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2" name="Oval 221">
              <a:extLst>
                <a:ext uri="{FF2B5EF4-FFF2-40B4-BE49-F238E27FC236}">
                  <a16:creationId xmlns:a16="http://schemas.microsoft.com/office/drawing/2014/main" id="{006BB177-8E82-4684-A6FA-AACDD43908EA}"/>
                </a:ext>
              </a:extLst>
            </p:cNvPr>
            <p:cNvSpPr/>
            <p:nvPr/>
          </p:nvSpPr>
          <p:spPr>
            <a:xfrm>
              <a:off x="4425330" y="3282947"/>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3" name="Oval 222">
              <a:extLst>
                <a:ext uri="{FF2B5EF4-FFF2-40B4-BE49-F238E27FC236}">
                  <a16:creationId xmlns:a16="http://schemas.microsoft.com/office/drawing/2014/main" id="{22B804ED-8182-47C9-803A-078913A17AD2}"/>
                </a:ext>
              </a:extLst>
            </p:cNvPr>
            <p:cNvSpPr/>
            <p:nvPr/>
          </p:nvSpPr>
          <p:spPr>
            <a:xfrm>
              <a:off x="6083739" y="2341312"/>
              <a:ext cx="72411"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4" name="Oval 223">
              <a:extLst>
                <a:ext uri="{FF2B5EF4-FFF2-40B4-BE49-F238E27FC236}">
                  <a16:creationId xmlns:a16="http://schemas.microsoft.com/office/drawing/2014/main" id="{FBB0C07B-36D8-4D13-9E36-F7B812675B33}"/>
                </a:ext>
              </a:extLst>
            </p:cNvPr>
            <p:cNvSpPr/>
            <p:nvPr/>
          </p:nvSpPr>
          <p:spPr>
            <a:xfrm>
              <a:off x="6588857" y="2130967"/>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5" name="Oval 224">
              <a:extLst>
                <a:ext uri="{FF2B5EF4-FFF2-40B4-BE49-F238E27FC236}">
                  <a16:creationId xmlns:a16="http://schemas.microsoft.com/office/drawing/2014/main" id="{09EA2047-D2D7-406D-8268-E5CBCE90D2AD}"/>
                </a:ext>
              </a:extLst>
            </p:cNvPr>
            <p:cNvSpPr/>
            <p:nvPr/>
          </p:nvSpPr>
          <p:spPr>
            <a:xfrm>
              <a:off x="6696591" y="2482852"/>
              <a:ext cx="72412"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6" name="Oval 225">
              <a:extLst>
                <a:ext uri="{FF2B5EF4-FFF2-40B4-BE49-F238E27FC236}">
                  <a16:creationId xmlns:a16="http://schemas.microsoft.com/office/drawing/2014/main" id="{F7F904B4-5770-4CE7-8667-E039B18DAFA1}"/>
                </a:ext>
              </a:extLst>
            </p:cNvPr>
            <p:cNvSpPr/>
            <p:nvPr/>
          </p:nvSpPr>
          <p:spPr>
            <a:xfrm>
              <a:off x="6659502" y="2394389"/>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7" name="Oval 226">
              <a:extLst>
                <a:ext uri="{FF2B5EF4-FFF2-40B4-BE49-F238E27FC236}">
                  <a16:creationId xmlns:a16="http://schemas.microsoft.com/office/drawing/2014/main" id="{7F35954E-F044-416C-95D3-9D60DEAB3FB4}"/>
                </a:ext>
              </a:extLst>
            </p:cNvPr>
            <p:cNvSpPr/>
            <p:nvPr/>
          </p:nvSpPr>
          <p:spPr>
            <a:xfrm>
              <a:off x="3729469" y="2321654"/>
              <a:ext cx="70646"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8" name="Oval 227">
              <a:extLst>
                <a:ext uri="{FF2B5EF4-FFF2-40B4-BE49-F238E27FC236}">
                  <a16:creationId xmlns:a16="http://schemas.microsoft.com/office/drawing/2014/main" id="{A5EC08C7-FC2E-4082-B7A1-3CF75D309FF3}"/>
                </a:ext>
              </a:extLst>
            </p:cNvPr>
            <p:cNvSpPr/>
            <p:nvPr/>
          </p:nvSpPr>
          <p:spPr>
            <a:xfrm>
              <a:off x="8316145" y="3919878"/>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9" name="Oval 228">
              <a:extLst>
                <a:ext uri="{FF2B5EF4-FFF2-40B4-BE49-F238E27FC236}">
                  <a16:creationId xmlns:a16="http://schemas.microsoft.com/office/drawing/2014/main" id="{BF08B9AD-5044-4E1E-80F3-D4619CBEAD62}"/>
                </a:ext>
              </a:extLst>
            </p:cNvPr>
            <p:cNvSpPr/>
            <p:nvPr/>
          </p:nvSpPr>
          <p:spPr>
            <a:xfrm>
              <a:off x="4084465" y="244746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0" name="Oval 229">
              <a:extLst>
                <a:ext uri="{FF2B5EF4-FFF2-40B4-BE49-F238E27FC236}">
                  <a16:creationId xmlns:a16="http://schemas.microsoft.com/office/drawing/2014/main" id="{4CA09E23-390D-4A39-96A4-C9578872D803}"/>
                </a:ext>
              </a:extLst>
            </p:cNvPr>
            <p:cNvSpPr/>
            <p:nvPr/>
          </p:nvSpPr>
          <p:spPr>
            <a:xfrm>
              <a:off x="3948471" y="2087719"/>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1" name="Oval 230">
              <a:extLst>
                <a:ext uri="{FF2B5EF4-FFF2-40B4-BE49-F238E27FC236}">
                  <a16:creationId xmlns:a16="http://schemas.microsoft.com/office/drawing/2014/main" id="{65B76F48-0260-48B5-A59F-9C100C60D41F}"/>
                </a:ext>
              </a:extLst>
            </p:cNvPr>
            <p:cNvSpPr/>
            <p:nvPr/>
          </p:nvSpPr>
          <p:spPr>
            <a:xfrm>
              <a:off x="3842503" y="1594294"/>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2" name="Oval 231">
              <a:extLst>
                <a:ext uri="{FF2B5EF4-FFF2-40B4-BE49-F238E27FC236}">
                  <a16:creationId xmlns:a16="http://schemas.microsoft.com/office/drawing/2014/main" id="{5B470EA3-F786-486F-A8BC-F6223C185BBE}"/>
                </a:ext>
              </a:extLst>
            </p:cNvPr>
            <p:cNvSpPr/>
            <p:nvPr/>
          </p:nvSpPr>
          <p:spPr>
            <a:xfrm>
              <a:off x="6625945" y="1963871"/>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3" name="Oval 232">
              <a:extLst>
                <a:ext uri="{FF2B5EF4-FFF2-40B4-BE49-F238E27FC236}">
                  <a16:creationId xmlns:a16="http://schemas.microsoft.com/office/drawing/2014/main" id="{C6AC99CC-AFFA-4FDB-BD6C-7F59B00CD5B1}"/>
                </a:ext>
              </a:extLst>
            </p:cNvPr>
            <p:cNvSpPr/>
            <p:nvPr/>
          </p:nvSpPr>
          <p:spPr>
            <a:xfrm>
              <a:off x="1703703" y="196387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4" name="Oval 233">
              <a:extLst>
                <a:ext uri="{FF2B5EF4-FFF2-40B4-BE49-F238E27FC236}">
                  <a16:creationId xmlns:a16="http://schemas.microsoft.com/office/drawing/2014/main" id="{43FD2EDF-FC66-4417-B9E5-B7824DFB64DC}"/>
                </a:ext>
              </a:extLst>
            </p:cNvPr>
            <p:cNvSpPr/>
            <p:nvPr/>
          </p:nvSpPr>
          <p:spPr>
            <a:xfrm>
              <a:off x="8173087" y="2744308"/>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5" name="Oval 234">
              <a:extLst>
                <a:ext uri="{FF2B5EF4-FFF2-40B4-BE49-F238E27FC236}">
                  <a16:creationId xmlns:a16="http://schemas.microsoft.com/office/drawing/2014/main" id="{F5A2A25F-210A-4A4F-9EE5-BAB53A5143C9}"/>
                </a:ext>
              </a:extLst>
            </p:cNvPr>
            <p:cNvSpPr/>
            <p:nvPr/>
          </p:nvSpPr>
          <p:spPr>
            <a:xfrm>
              <a:off x="4580751" y="1698483"/>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6" name="Oval 235">
              <a:extLst>
                <a:ext uri="{FF2B5EF4-FFF2-40B4-BE49-F238E27FC236}">
                  <a16:creationId xmlns:a16="http://schemas.microsoft.com/office/drawing/2014/main" id="{F09C3E5C-AC5D-4F29-9C68-48C8099622F0}"/>
                </a:ext>
              </a:extLst>
            </p:cNvPr>
            <p:cNvSpPr/>
            <p:nvPr/>
          </p:nvSpPr>
          <p:spPr>
            <a:xfrm>
              <a:off x="1260400" y="214669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7" name="Oval 236">
              <a:extLst>
                <a:ext uri="{FF2B5EF4-FFF2-40B4-BE49-F238E27FC236}">
                  <a16:creationId xmlns:a16="http://schemas.microsoft.com/office/drawing/2014/main" id="{C57C79F8-42CA-42AB-93A9-6119D924B020}"/>
                </a:ext>
              </a:extLst>
            </p:cNvPr>
            <p:cNvSpPr/>
            <p:nvPr/>
          </p:nvSpPr>
          <p:spPr>
            <a:xfrm>
              <a:off x="1346942" y="2166352"/>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8" name="Oval 237">
              <a:extLst>
                <a:ext uri="{FF2B5EF4-FFF2-40B4-BE49-F238E27FC236}">
                  <a16:creationId xmlns:a16="http://schemas.microsoft.com/office/drawing/2014/main" id="{ADCDF7C2-67BE-4DEE-B22F-46E7EE7DBD5B}"/>
                </a:ext>
              </a:extLst>
            </p:cNvPr>
            <p:cNvSpPr/>
            <p:nvPr/>
          </p:nvSpPr>
          <p:spPr>
            <a:xfrm>
              <a:off x="2267102" y="3644661"/>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9" name="Oval 238">
              <a:extLst>
                <a:ext uri="{FF2B5EF4-FFF2-40B4-BE49-F238E27FC236}">
                  <a16:creationId xmlns:a16="http://schemas.microsoft.com/office/drawing/2014/main" id="{74DF6394-37A5-4A36-A7EB-98498FF1A966}"/>
                </a:ext>
              </a:extLst>
            </p:cNvPr>
            <p:cNvSpPr/>
            <p:nvPr/>
          </p:nvSpPr>
          <p:spPr>
            <a:xfrm>
              <a:off x="6371620" y="108907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0" name="Oval 239">
              <a:extLst>
                <a:ext uri="{FF2B5EF4-FFF2-40B4-BE49-F238E27FC236}">
                  <a16:creationId xmlns:a16="http://schemas.microsoft.com/office/drawing/2014/main" id="{D7EBC812-BBE7-4F03-93D0-B21959DB0920}"/>
                </a:ext>
              </a:extLst>
            </p:cNvPr>
            <p:cNvSpPr/>
            <p:nvPr/>
          </p:nvSpPr>
          <p:spPr>
            <a:xfrm>
              <a:off x="3588178" y="2341312"/>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1" name="Oval 240">
              <a:extLst>
                <a:ext uri="{FF2B5EF4-FFF2-40B4-BE49-F238E27FC236}">
                  <a16:creationId xmlns:a16="http://schemas.microsoft.com/office/drawing/2014/main" id="{E2AEF502-D2B2-4024-A8EA-890B3C0C782D}"/>
                </a:ext>
              </a:extLst>
            </p:cNvPr>
            <p:cNvSpPr/>
            <p:nvPr/>
          </p:nvSpPr>
          <p:spPr>
            <a:xfrm>
              <a:off x="6094336"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2" name="Oval 241">
              <a:extLst>
                <a:ext uri="{FF2B5EF4-FFF2-40B4-BE49-F238E27FC236}">
                  <a16:creationId xmlns:a16="http://schemas.microsoft.com/office/drawing/2014/main" id="{7EB53800-0F46-43D7-817F-2746F9432AA7}"/>
                </a:ext>
              </a:extLst>
            </p:cNvPr>
            <p:cNvSpPr/>
            <p:nvPr/>
          </p:nvSpPr>
          <p:spPr>
            <a:xfrm>
              <a:off x="5239523" y="1800706"/>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3" name="Oval 242">
              <a:extLst>
                <a:ext uri="{FF2B5EF4-FFF2-40B4-BE49-F238E27FC236}">
                  <a16:creationId xmlns:a16="http://schemas.microsoft.com/office/drawing/2014/main" id="{15C148C4-DF7E-439B-9C1E-DB1DD4867650}"/>
                </a:ext>
              </a:extLst>
            </p:cNvPr>
            <p:cNvSpPr/>
            <p:nvPr/>
          </p:nvSpPr>
          <p:spPr>
            <a:xfrm>
              <a:off x="4967537" y="152942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4" name="Oval 243">
              <a:extLst>
                <a:ext uri="{FF2B5EF4-FFF2-40B4-BE49-F238E27FC236}">
                  <a16:creationId xmlns:a16="http://schemas.microsoft.com/office/drawing/2014/main" id="{BA30FF41-9DAB-4752-9BF3-C24FEB33C7A5}"/>
                </a:ext>
              </a:extLst>
            </p:cNvPr>
            <p:cNvSpPr/>
            <p:nvPr/>
          </p:nvSpPr>
          <p:spPr>
            <a:xfrm>
              <a:off x="8243733" y="286225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5" name="Oval 244">
              <a:extLst>
                <a:ext uri="{FF2B5EF4-FFF2-40B4-BE49-F238E27FC236}">
                  <a16:creationId xmlns:a16="http://schemas.microsoft.com/office/drawing/2014/main" id="{A8B7C1AB-4413-4CD9-B0A8-61D76EEEF919}"/>
                </a:ext>
              </a:extLst>
            </p:cNvPr>
            <p:cNvSpPr/>
            <p:nvPr/>
          </p:nvSpPr>
          <p:spPr>
            <a:xfrm>
              <a:off x="8388556" y="2925165"/>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6" name="Oval 245">
              <a:extLst>
                <a:ext uri="{FF2B5EF4-FFF2-40B4-BE49-F238E27FC236}">
                  <a16:creationId xmlns:a16="http://schemas.microsoft.com/office/drawing/2014/main" id="{07FB796C-C634-419A-8CA4-C1B89CA5E9A0}"/>
                </a:ext>
              </a:extLst>
            </p:cNvPr>
            <p:cNvSpPr/>
            <p:nvPr/>
          </p:nvSpPr>
          <p:spPr>
            <a:xfrm>
              <a:off x="4693784" y="255558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7" name="Oval 246">
              <a:extLst>
                <a:ext uri="{FF2B5EF4-FFF2-40B4-BE49-F238E27FC236}">
                  <a16:creationId xmlns:a16="http://schemas.microsoft.com/office/drawing/2014/main" id="{04D322D1-80F6-4E4B-A1C9-660ED63D28B7}"/>
                </a:ext>
              </a:extLst>
            </p:cNvPr>
            <p:cNvSpPr/>
            <p:nvPr/>
          </p:nvSpPr>
          <p:spPr>
            <a:xfrm>
              <a:off x="3397434" y="2231225"/>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8" name="Oval 247">
              <a:extLst>
                <a:ext uri="{FF2B5EF4-FFF2-40B4-BE49-F238E27FC236}">
                  <a16:creationId xmlns:a16="http://schemas.microsoft.com/office/drawing/2014/main" id="{F53F274D-F848-4477-B152-5C094C6C4796}"/>
                </a:ext>
              </a:extLst>
            </p:cNvPr>
            <p:cNvSpPr/>
            <p:nvPr/>
          </p:nvSpPr>
          <p:spPr>
            <a:xfrm>
              <a:off x="8280822" y="274430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9" name="Oval 248">
              <a:extLst>
                <a:ext uri="{FF2B5EF4-FFF2-40B4-BE49-F238E27FC236}">
                  <a16:creationId xmlns:a16="http://schemas.microsoft.com/office/drawing/2014/main" id="{A2F460F8-6401-442D-8F72-7EBB49F43699}"/>
                </a:ext>
              </a:extLst>
            </p:cNvPr>
            <p:cNvSpPr/>
            <p:nvPr/>
          </p:nvSpPr>
          <p:spPr>
            <a:xfrm>
              <a:off x="4199264" y="3273119"/>
              <a:ext cx="70646"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0" name="Oval 249">
              <a:extLst>
                <a:ext uri="{FF2B5EF4-FFF2-40B4-BE49-F238E27FC236}">
                  <a16:creationId xmlns:a16="http://schemas.microsoft.com/office/drawing/2014/main" id="{35EB19B4-317C-4D56-953F-F4B692A7C602}"/>
                </a:ext>
              </a:extLst>
            </p:cNvPr>
            <p:cNvSpPr/>
            <p:nvPr/>
          </p:nvSpPr>
          <p:spPr>
            <a:xfrm>
              <a:off x="7878141" y="279148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1" name="Oval 250">
              <a:extLst>
                <a:ext uri="{FF2B5EF4-FFF2-40B4-BE49-F238E27FC236}">
                  <a16:creationId xmlns:a16="http://schemas.microsoft.com/office/drawing/2014/main" id="{3C21C4E8-FE60-4389-B3DF-2871E10E0852}"/>
                </a:ext>
              </a:extLst>
            </p:cNvPr>
            <p:cNvSpPr/>
            <p:nvPr/>
          </p:nvSpPr>
          <p:spPr>
            <a:xfrm>
              <a:off x="6809624" y="210148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2" name="Oval 251">
              <a:extLst>
                <a:ext uri="{FF2B5EF4-FFF2-40B4-BE49-F238E27FC236}">
                  <a16:creationId xmlns:a16="http://schemas.microsoft.com/office/drawing/2014/main" id="{6BD6CF37-DEB2-4660-A324-656B7D55FB12}"/>
                </a:ext>
              </a:extLst>
            </p:cNvPr>
            <p:cNvSpPr/>
            <p:nvPr/>
          </p:nvSpPr>
          <p:spPr>
            <a:xfrm>
              <a:off x="4838608" y="2590973"/>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3" name="Oval 252">
              <a:extLst>
                <a:ext uri="{FF2B5EF4-FFF2-40B4-BE49-F238E27FC236}">
                  <a16:creationId xmlns:a16="http://schemas.microsoft.com/office/drawing/2014/main" id="{29B94810-41A4-49D1-A4A0-8FAAF1E8D43E}"/>
                </a:ext>
              </a:extLst>
            </p:cNvPr>
            <p:cNvSpPr/>
            <p:nvPr/>
          </p:nvSpPr>
          <p:spPr>
            <a:xfrm>
              <a:off x="7812794" y="217225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4" name="Oval 253">
              <a:extLst>
                <a:ext uri="{FF2B5EF4-FFF2-40B4-BE49-F238E27FC236}">
                  <a16:creationId xmlns:a16="http://schemas.microsoft.com/office/drawing/2014/main" id="{F52E403F-13F1-4AE2-94C7-FDA309984EB2}"/>
                </a:ext>
              </a:extLst>
            </p:cNvPr>
            <p:cNvSpPr/>
            <p:nvPr/>
          </p:nvSpPr>
          <p:spPr>
            <a:xfrm>
              <a:off x="4211627"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5" name="Oval 254">
              <a:extLst>
                <a:ext uri="{FF2B5EF4-FFF2-40B4-BE49-F238E27FC236}">
                  <a16:creationId xmlns:a16="http://schemas.microsoft.com/office/drawing/2014/main" id="{0F32E47F-A870-4F36-B49C-DD699A47606B}"/>
                </a:ext>
              </a:extLst>
            </p:cNvPr>
            <p:cNvSpPr/>
            <p:nvPr/>
          </p:nvSpPr>
          <p:spPr>
            <a:xfrm>
              <a:off x="4766196" y="1492071"/>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6" name="Oval 255">
              <a:extLst>
                <a:ext uri="{FF2B5EF4-FFF2-40B4-BE49-F238E27FC236}">
                  <a16:creationId xmlns:a16="http://schemas.microsoft.com/office/drawing/2014/main" id="{DA8E6E2E-6FD4-4B42-B652-5391D818B03C}"/>
                </a:ext>
              </a:extLst>
            </p:cNvPr>
            <p:cNvSpPr/>
            <p:nvPr/>
          </p:nvSpPr>
          <p:spPr>
            <a:xfrm>
              <a:off x="5940681" y="2465159"/>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7" name="Oval 256">
              <a:extLst>
                <a:ext uri="{FF2B5EF4-FFF2-40B4-BE49-F238E27FC236}">
                  <a16:creationId xmlns:a16="http://schemas.microsoft.com/office/drawing/2014/main" id="{B16FF088-DA92-4EC8-A7A0-CDF2A2A08CCA}"/>
                </a:ext>
              </a:extLst>
            </p:cNvPr>
            <p:cNvSpPr/>
            <p:nvPr/>
          </p:nvSpPr>
          <p:spPr>
            <a:xfrm>
              <a:off x="7380089" y="2852430"/>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8" name="Oval 257">
              <a:extLst>
                <a:ext uri="{FF2B5EF4-FFF2-40B4-BE49-F238E27FC236}">
                  <a16:creationId xmlns:a16="http://schemas.microsoft.com/office/drawing/2014/main" id="{7F01D978-8A8D-48BF-9EE1-7961997399F4}"/>
                </a:ext>
              </a:extLst>
            </p:cNvPr>
            <p:cNvSpPr/>
            <p:nvPr/>
          </p:nvSpPr>
          <p:spPr>
            <a:xfrm>
              <a:off x="4766196" y="1440959"/>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9" name="Oval 258">
              <a:extLst>
                <a:ext uri="{FF2B5EF4-FFF2-40B4-BE49-F238E27FC236}">
                  <a16:creationId xmlns:a16="http://schemas.microsoft.com/office/drawing/2014/main" id="{E19CFDAA-8EA9-4B92-BFCF-0E084226F624}"/>
                </a:ext>
              </a:extLst>
            </p:cNvPr>
            <p:cNvSpPr/>
            <p:nvPr/>
          </p:nvSpPr>
          <p:spPr>
            <a:xfrm>
              <a:off x="9107377" y="3033287"/>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0" name="Oval 259">
              <a:extLst>
                <a:ext uri="{FF2B5EF4-FFF2-40B4-BE49-F238E27FC236}">
                  <a16:creationId xmlns:a16="http://schemas.microsoft.com/office/drawing/2014/main" id="{75562719-217D-4B10-94F9-E1EA66B07981}"/>
                </a:ext>
              </a:extLst>
            </p:cNvPr>
            <p:cNvSpPr/>
            <p:nvPr/>
          </p:nvSpPr>
          <p:spPr>
            <a:xfrm>
              <a:off x="3805414" y="2317722"/>
              <a:ext cx="72411"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1" name="Oval 260">
              <a:extLst>
                <a:ext uri="{FF2B5EF4-FFF2-40B4-BE49-F238E27FC236}">
                  <a16:creationId xmlns:a16="http://schemas.microsoft.com/office/drawing/2014/main" id="{79544C62-A309-474B-811F-52AE1F0E21D6}"/>
                </a:ext>
              </a:extLst>
            </p:cNvPr>
            <p:cNvSpPr/>
            <p:nvPr/>
          </p:nvSpPr>
          <p:spPr>
            <a:xfrm>
              <a:off x="3959068" y="2296097"/>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2" name="Oval 261">
              <a:extLst>
                <a:ext uri="{FF2B5EF4-FFF2-40B4-BE49-F238E27FC236}">
                  <a16:creationId xmlns:a16="http://schemas.microsoft.com/office/drawing/2014/main" id="{D49EE9D9-A776-415C-8C49-B6ECFC92178C}"/>
                </a:ext>
              </a:extLst>
            </p:cNvPr>
            <p:cNvSpPr/>
            <p:nvPr/>
          </p:nvSpPr>
          <p:spPr>
            <a:xfrm>
              <a:off x="1548282" y="2781659"/>
              <a:ext cx="70646"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3" name="Oval 262">
              <a:extLst>
                <a:ext uri="{FF2B5EF4-FFF2-40B4-BE49-F238E27FC236}">
                  <a16:creationId xmlns:a16="http://schemas.microsoft.com/office/drawing/2014/main" id="{5A888D46-3943-47B5-B147-68CAE9170200}"/>
                </a:ext>
              </a:extLst>
            </p:cNvPr>
            <p:cNvSpPr/>
            <p:nvPr/>
          </p:nvSpPr>
          <p:spPr>
            <a:xfrm>
              <a:off x="5274846" y="1521558"/>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4" name="Oval 263">
              <a:extLst>
                <a:ext uri="{FF2B5EF4-FFF2-40B4-BE49-F238E27FC236}">
                  <a16:creationId xmlns:a16="http://schemas.microsoft.com/office/drawing/2014/main" id="{FB1E1049-D3C5-491B-96C3-C78151F49886}"/>
                </a:ext>
              </a:extLst>
            </p:cNvPr>
            <p:cNvSpPr/>
            <p:nvPr/>
          </p:nvSpPr>
          <p:spPr>
            <a:xfrm>
              <a:off x="1276296" y="2073958"/>
              <a:ext cx="72411"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5" name="Oval 264">
              <a:extLst>
                <a:ext uri="{FF2B5EF4-FFF2-40B4-BE49-F238E27FC236}">
                  <a16:creationId xmlns:a16="http://schemas.microsoft.com/office/drawing/2014/main" id="{5A1375B8-9CD1-4CB0-A04C-803254E26F75}"/>
                </a:ext>
              </a:extLst>
            </p:cNvPr>
            <p:cNvSpPr/>
            <p:nvPr/>
          </p:nvSpPr>
          <p:spPr>
            <a:xfrm>
              <a:off x="4464185" y="884626"/>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6" name="Oval 265">
              <a:extLst>
                <a:ext uri="{FF2B5EF4-FFF2-40B4-BE49-F238E27FC236}">
                  <a16:creationId xmlns:a16="http://schemas.microsoft.com/office/drawing/2014/main" id="{42950462-D9A1-4696-B1EB-3E2F098973CF}"/>
                </a:ext>
              </a:extLst>
            </p:cNvPr>
            <p:cNvSpPr/>
            <p:nvPr/>
          </p:nvSpPr>
          <p:spPr>
            <a:xfrm>
              <a:off x="2411926" y="2997902"/>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7" name="Oval 266">
              <a:extLst>
                <a:ext uri="{FF2B5EF4-FFF2-40B4-BE49-F238E27FC236}">
                  <a16:creationId xmlns:a16="http://schemas.microsoft.com/office/drawing/2014/main" id="{E4D7FACC-2E48-4494-978F-CB98B5D3E8DD}"/>
                </a:ext>
              </a:extLst>
            </p:cNvPr>
            <p:cNvSpPr/>
            <p:nvPr/>
          </p:nvSpPr>
          <p:spPr>
            <a:xfrm>
              <a:off x="4591347" y="3237734"/>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8" name="Oval 267">
              <a:extLst>
                <a:ext uri="{FF2B5EF4-FFF2-40B4-BE49-F238E27FC236}">
                  <a16:creationId xmlns:a16="http://schemas.microsoft.com/office/drawing/2014/main" id="{91D9C619-E394-4F58-9866-F96B2D7AC977}"/>
                </a:ext>
              </a:extLst>
            </p:cNvPr>
            <p:cNvSpPr/>
            <p:nvPr/>
          </p:nvSpPr>
          <p:spPr>
            <a:xfrm>
              <a:off x="3717107" y="2184045"/>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9" name="Oval 268">
              <a:extLst>
                <a:ext uri="{FF2B5EF4-FFF2-40B4-BE49-F238E27FC236}">
                  <a16:creationId xmlns:a16="http://schemas.microsoft.com/office/drawing/2014/main" id="{4E4AA0C0-D537-4921-926F-F65895CAEAEB}"/>
                </a:ext>
              </a:extLst>
            </p:cNvPr>
            <p:cNvSpPr/>
            <p:nvPr/>
          </p:nvSpPr>
          <p:spPr>
            <a:xfrm>
              <a:off x="4015585" y="1446856"/>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0" name="Oval 269">
              <a:extLst>
                <a:ext uri="{FF2B5EF4-FFF2-40B4-BE49-F238E27FC236}">
                  <a16:creationId xmlns:a16="http://schemas.microsoft.com/office/drawing/2014/main" id="{9A4F83E5-2BB9-477A-977F-091B0777FAAC}"/>
                </a:ext>
              </a:extLst>
            </p:cNvPr>
            <p:cNvSpPr/>
            <p:nvPr/>
          </p:nvSpPr>
          <p:spPr>
            <a:xfrm>
              <a:off x="3907850" y="2561486"/>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1" name="Oval 270">
              <a:extLst>
                <a:ext uri="{FF2B5EF4-FFF2-40B4-BE49-F238E27FC236}">
                  <a16:creationId xmlns:a16="http://schemas.microsoft.com/office/drawing/2014/main" id="{D3552CE4-E0D8-4B46-B676-E34BDAD51B00}"/>
                </a:ext>
              </a:extLst>
            </p:cNvPr>
            <p:cNvSpPr/>
            <p:nvPr/>
          </p:nvSpPr>
          <p:spPr>
            <a:xfrm>
              <a:off x="7199942" y="141343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2" name="Oval 271">
              <a:extLst>
                <a:ext uri="{FF2B5EF4-FFF2-40B4-BE49-F238E27FC236}">
                  <a16:creationId xmlns:a16="http://schemas.microsoft.com/office/drawing/2014/main" id="{DFDE22DA-C295-4F8E-B16A-5AC350DC337D}"/>
                </a:ext>
              </a:extLst>
            </p:cNvPr>
            <p:cNvSpPr/>
            <p:nvPr/>
          </p:nvSpPr>
          <p:spPr>
            <a:xfrm>
              <a:off x="8748850" y="3172860"/>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3" name="Oval 272">
              <a:extLst>
                <a:ext uri="{FF2B5EF4-FFF2-40B4-BE49-F238E27FC236}">
                  <a16:creationId xmlns:a16="http://schemas.microsoft.com/office/drawing/2014/main" id="{7EC8D846-0BC3-4FF4-96D2-5B1AD6F123C1}"/>
                </a:ext>
              </a:extLst>
            </p:cNvPr>
            <p:cNvSpPr/>
            <p:nvPr/>
          </p:nvSpPr>
          <p:spPr>
            <a:xfrm>
              <a:off x="4218692" y="1444891"/>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4" name="Oval 273">
              <a:extLst>
                <a:ext uri="{FF2B5EF4-FFF2-40B4-BE49-F238E27FC236}">
                  <a16:creationId xmlns:a16="http://schemas.microsoft.com/office/drawing/2014/main" id="{A8911ED3-E9F9-4DA1-A506-42D8FF7AA6ED}"/>
                </a:ext>
              </a:extLst>
            </p:cNvPr>
            <p:cNvSpPr/>
            <p:nvPr/>
          </p:nvSpPr>
          <p:spPr>
            <a:xfrm>
              <a:off x="4651396" y="1458651"/>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5" name="Oval 274">
              <a:extLst>
                <a:ext uri="{FF2B5EF4-FFF2-40B4-BE49-F238E27FC236}">
                  <a16:creationId xmlns:a16="http://schemas.microsoft.com/office/drawing/2014/main" id="{18685FD3-EAE2-49E8-AA9F-E660EE533A3A}"/>
                </a:ext>
              </a:extLst>
            </p:cNvPr>
            <p:cNvSpPr/>
            <p:nvPr/>
          </p:nvSpPr>
          <p:spPr>
            <a:xfrm>
              <a:off x="3943173" y="1167707"/>
              <a:ext cx="72411"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6" name="Oval 275">
              <a:extLst>
                <a:ext uri="{FF2B5EF4-FFF2-40B4-BE49-F238E27FC236}">
                  <a16:creationId xmlns:a16="http://schemas.microsoft.com/office/drawing/2014/main" id="{AF896776-A827-4CE6-A5BA-EF58D70D8024}"/>
                </a:ext>
              </a:extLst>
            </p:cNvPr>
            <p:cNvSpPr/>
            <p:nvPr/>
          </p:nvSpPr>
          <p:spPr>
            <a:xfrm>
              <a:off x="3805414" y="1193263"/>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grpSp>
      <p:sp>
        <p:nvSpPr>
          <p:cNvPr id="277" name="TextBox 134">
            <a:extLst>
              <a:ext uri="{FF2B5EF4-FFF2-40B4-BE49-F238E27FC236}">
                <a16:creationId xmlns:a16="http://schemas.microsoft.com/office/drawing/2014/main" id="{007A98AF-2096-43E6-9C12-9914C4EC1198}"/>
              </a:ext>
            </a:extLst>
          </p:cNvPr>
          <p:cNvSpPr txBox="1">
            <a:spLocks noChangeArrowheads="1"/>
          </p:cNvSpPr>
          <p:nvPr/>
        </p:nvSpPr>
        <p:spPr bwMode="auto">
          <a:xfrm>
            <a:off x="177800" y="4948577"/>
            <a:ext cx="275907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1400" b="1" dirty="0">
                <a:latin typeface="Verdana" charset="0"/>
                <a:cs typeface="Verdana" charset="0"/>
              </a:rPr>
              <a:t>Budapest Convention</a:t>
            </a:r>
          </a:p>
          <a:p>
            <a:r>
              <a:rPr lang="en-GB" sz="1400" b="1" dirty="0">
                <a:latin typeface="Verdana" charset="0"/>
                <a:cs typeface="Verdana" charset="0"/>
              </a:rPr>
              <a:t>Ratified/acceded: </a:t>
            </a:r>
            <a:r>
              <a:rPr lang="en-GB" sz="2800" b="1" dirty="0">
                <a:solidFill>
                  <a:srgbClr val="FF0000"/>
                </a:solidFill>
                <a:latin typeface="Verdana" charset="0"/>
                <a:cs typeface="Verdana" charset="0"/>
              </a:rPr>
              <a:t>65</a:t>
            </a:r>
          </a:p>
        </p:txBody>
      </p:sp>
      <p:sp>
        <p:nvSpPr>
          <p:cNvPr id="278" name="TextBox 135">
            <a:extLst>
              <a:ext uri="{FF2B5EF4-FFF2-40B4-BE49-F238E27FC236}">
                <a16:creationId xmlns:a16="http://schemas.microsoft.com/office/drawing/2014/main" id="{AAE0504E-B95A-4588-B262-710CE58472E8}"/>
              </a:ext>
            </a:extLst>
          </p:cNvPr>
          <p:cNvSpPr txBox="1">
            <a:spLocks noChangeArrowheads="1"/>
          </p:cNvSpPr>
          <p:nvPr/>
        </p:nvSpPr>
        <p:spPr bwMode="auto">
          <a:xfrm>
            <a:off x="177800" y="5666598"/>
            <a:ext cx="2759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1400" b="1" dirty="0">
                <a:latin typeface="Verdana" charset="0"/>
                <a:cs typeface="Verdana" charset="0"/>
              </a:rPr>
              <a:t>Signed: 3</a:t>
            </a:r>
          </a:p>
        </p:txBody>
      </p:sp>
      <p:sp>
        <p:nvSpPr>
          <p:cNvPr id="279" name="TextBox 136">
            <a:extLst>
              <a:ext uri="{FF2B5EF4-FFF2-40B4-BE49-F238E27FC236}">
                <a16:creationId xmlns:a16="http://schemas.microsoft.com/office/drawing/2014/main" id="{B064B17D-C0A7-4157-95EA-C11CC3B1E897}"/>
              </a:ext>
            </a:extLst>
          </p:cNvPr>
          <p:cNvSpPr txBox="1">
            <a:spLocks noChangeArrowheads="1"/>
          </p:cNvSpPr>
          <p:nvPr/>
        </p:nvSpPr>
        <p:spPr bwMode="auto">
          <a:xfrm>
            <a:off x="177800" y="6098844"/>
            <a:ext cx="27590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1400" b="1" dirty="0">
                <a:latin typeface="Verdana" charset="0"/>
                <a:cs typeface="Verdana" charset="0"/>
              </a:rPr>
              <a:t>Invited to accede:  9</a:t>
            </a:r>
          </a:p>
        </p:txBody>
      </p:sp>
      <p:sp>
        <p:nvSpPr>
          <p:cNvPr id="280" name="TextBox 137">
            <a:extLst>
              <a:ext uri="{FF2B5EF4-FFF2-40B4-BE49-F238E27FC236}">
                <a16:creationId xmlns:a16="http://schemas.microsoft.com/office/drawing/2014/main" id="{28DF8872-DF93-465C-AFF6-2774EE9AE504}"/>
              </a:ext>
            </a:extLst>
          </p:cNvPr>
          <p:cNvSpPr txBox="1">
            <a:spLocks noChangeArrowheads="1"/>
          </p:cNvSpPr>
          <p:nvPr/>
        </p:nvSpPr>
        <p:spPr bwMode="auto">
          <a:xfrm>
            <a:off x="3794125" y="5091452"/>
            <a:ext cx="49815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1400" b="1" dirty="0">
                <a:latin typeface="Verdana" charset="0"/>
                <a:cs typeface="Verdana" charset="0"/>
              </a:rPr>
              <a:t>Other States with laws/draft laws largely in line with Budapest Convention = 20</a:t>
            </a:r>
          </a:p>
        </p:txBody>
      </p:sp>
      <p:sp>
        <p:nvSpPr>
          <p:cNvPr id="281" name="Oval 280">
            <a:extLst>
              <a:ext uri="{FF2B5EF4-FFF2-40B4-BE49-F238E27FC236}">
                <a16:creationId xmlns:a16="http://schemas.microsoft.com/office/drawing/2014/main" id="{F38AAE3A-A171-46A6-AFE0-39A16F72AA54}"/>
              </a:ext>
            </a:extLst>
          </p:cNvPr>
          <p:cNvSpPr/>
          <p:nvPr/>
        </p:nvSpPr>
        <p:spPr>
          <a:xfrm>
            <a:off x="2841625" y="5614533"/>
            <a:ext cx="360362" cy="360362"/>
          </a:xfrm>
          <a:prstGeom prst="ellipse">
            <a:avLst/>
          </a:prstGeom>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2" name="Oval 281">
            <a:extLst>
              <a:ext uri="{FF2B5EF4-FFF2-40B4-BE49-F238E27FC236}">
                <a16:creationId xmlns:a16="http://schemas.microsoft.com/office/drawing/2014/main" id="{2E4F6651-E8BF-483C-9DDD-FFCF9754A257}"/>
              </a:ext>
            </a:extLst>
          </p:cNvPr>
          <p:cNvSpPr/>
          <p:nvPr/>
        </p:nvSpPr>
        <p:spPr>
          <a:xfrm>
            <a:off x="2841625" y="5161525"/>
            <a:ext cx="360362" cy="381000"/>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3" name="Oval 282">
            <a:extLst>
              <a:ext uri="{FF2B5EF4-FFF2-40B4-BE49-F238E27FC236}">
                <a16:creationId xmlns:a16="http://schemas.microsoft.com/office/drawing/2014/main" id="{90BF7D76-FF65-4CDE-8141-BF6DC50860D3}"/>
              </a:ext>
            </a:extLst>
          </p:cNvPr>
          <p:cNvSpPr/>
          <p:nvPr/>
        </p:nvSpPr>
        <p:spPr>
          <a:xfrm>
            <a:off x="2841625" y="6046259"/>
            <a:ext cx="366712" cy="360362"/>
          </a:xfrm>
          <a:prstGeom prst="ellipse">
            <a:avLst/>
          </a:prstGeom>
          <a:solidFill>
            <a:srgbClr val="00B0F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4" name="Oval 283">
            <a:extLst>
              <a:ext uri="{FF2B5EF4-FFF2-40B4-BE49-F238E27FC236}">
                <a16:creationId xmlns:a16="http://schemas.microsoft.com/office/drawing/2014/main" id="{393E2274-386F-450D-9FF8-580DABC34300}"/>
              </a:ext>
            </a:extLst>
          </p:cNvPr>
          <p:cNvSpPr/>
          <p:nvPr/>
        </p:nvSpPr>
        <p:spPr>
          <a:xfrm>
            <a:off x="8386762" y="5199402"/>
            <a:ext cx="354013" cy="384175"/>
          </a:xfrm>
          <a:prstGeom prst="ellipse">
            <a:avLst/>
          </a:prstGeom>
          <a:solidFill>
            <a:srgbClr val="00B05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5" name="TextBox 142">
            <a:extLst>
              <a:ext uri="{FF2B5EF4-FFF2-40B4-BE49-F238E27FC236}">
                <a16:creationId xmlns:a16="http://schemas.microsoft.com/office/drawing/2014/main" id="{407E8751-FB1B-4A8D-AC5F-4BD75DE8516A}"/>
              </a:ext>
            </a:extLst>
          </p:cNvPr>
          <p:cNvSpPr txBox="1">
            <a:spLocks noChangeArrowheads="1"/>
          </p:cNvSpPr>
          <p:nvPr/>
        </p:nvSpPr>
        <p:spPr bwMode="auto">
          <a:xfrm>
            <a:off x="3830637" y="5686765"/>
            <a:ext cx="49815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1400" b="1" dirty="0">
                <a:latin typeface="Verdana" charset="0"/>
                <a:cs typeface="Verdana" charset="0"/>
              </a:rPr>
              <a:t>Further States drawing on Budapest Convention for legislation = 50+</a:t>
            </a:r>
          </a:p>
        </p:txBody>
      </p:sp>
      <p:sp>
        <p:nvSpPr>
          <p:cNvPr id="286" name="Oval 285">
            <a:extLst>
              <a:ext uri="{FF2B5EF4-FFF2-40B4-BE49-F238E27FC236}">
                <a16:creationId xmlns:a16="http://schemas.microsoft.com/office/drawing/2014/main" id="{430BEF88-8793-48F2-A373-ED69B32F3D28}"/>
              </a:ext>
            </a:extLst>
          </p:cNvPr>
          <p:cNvSpPr/>
          <p:nvPr/>
        </p:nvSpPr>
        <p:spPr>
          <a:xfrm>
            <a:off x="8386762" y="5767727"/>
            <a:ext cx="354013" cy="358775"/>
          </a:xfrm>
          <a:prstGeom prst="ellipse">
            <a:avLst/>
          </a:prstGeom>
          <a:solidFill>
            <a:srgbClr val="FFFF0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7" name="Oval 286">
            <a:extLst>
              <a:ext uri="{FF2B5EF4-FFF2-40B4-BE49-F238E27FC236}">
                <a16:creationId xmlns:a16="http://schemas.microsoft.com/office/drawing/2014/main" id="{6C875117-E6BD-4139-A58B-DDDB7B9DC5F3}"/>
              </a:ext>
            </a:extLst>
          </p:cNvPr>
          <p:cNvSpPr/>
          <p:nvPr/>
        </p:nvSpPr>
        <p:spPr>
          <a:xfrm>
            <a:off x="1900237" y="2749890"/>
            <a:ext cx="65088"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8" name="Oval 287">
            <a:extLst>
              <a:ext uri="{FF2B5EF4-FFF2-40B4-BE49-F238E27FC236}">
                <a16:creationId xmlns:a16="http://schemas.microsoft.com/office/drawing/2014/main" id="{541A807B-8922-40C7-90B5-370A2A87077F}"/>
              </a:ext>
            </a:extLst>
          </p:cNvPr>
          <p:cNvSpPr/>
          <p:nvPr/>
        </p:nvSpPr>
        <p:spPr>
          <a:xfrm>
            <a:off x="5233987" y="3373777"/>
            <a:ext cx="63500" cy="5715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9" name="Oval 288">
            <a:extLst>
              <a:ext uri="{FF2B5EF4-FFF2-40B4-BE49-F238E27FC236}">
                <a16:creationId xmlns:a16="http://schemas.microsoft.com/office/drawing/2014/main" id="{E3B2F6EB-2CC0-4D7D-9E45-0AF8FFB28758}"/>
              </a:ext>
            </a:extLst>
          </p:cNvPr>
          <p:cNvSpPr/>
          <p:nvPr/>
        </p:nvSpPr>
        <p:spPr>
          <a:xfrm>
            <a:off x="4068762" y="1600540"/>
            <a:ext cx="63500" cy="5715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0" name="Oval 289">
            <a:extLst>
              <a:ext uri="{FF2B5EF4-FFF2-40B4-BE49-F238E27FC236}">
                <a16:creationId xmlns:a16="http://schemas.microsoft.com/office/drawing/2014/main" id="{C8127321-509D-4B8F-9530-DC0CD734072B}"/>
              </a:ext>
            </a:extLst>
          </p:cNvPr>
          <p:cNvSpPr/>
          <p:nvPr/>
        </p:nvSpPr>
        <p:spPr>
          <a:xfrm>
            <a:off x="4673600" y="1925977"/>
            <a:ext cx="63500"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1" name="Oval 290">
            <a:extLst>
              <a:ext uri="{FF2B5EF4-FFF2-40B4-BE49-F238E27FC236}">
                <a16:creationId xmlns:a16="http://schemas.microsoft.com/office/drawing/2014/main" id="{EF4679F0-531B-401B-BEEC-5C4C77ECF784}"/>
              </a:ext>
            </a:extLst>
          </p:cNvPr>
          <p:cNvSpPr/>
          <p:nvPr/>
        </p:nvSpPr>
        <p:spPr>
          <a:xfrm>
            <a:off x="4865364" y="2973727"/>
            <a:ext cx="65088" cy="5715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2" name="Oval 291">
            <a:extLst>
              <a:ext uri="{FF2B5EF4-FFF2-40B4-BE49-F238E27FC236}">
                <a16:creationId xmlns:a16="http://schemas.microsoft.com/office/drawing/2014/main" id="{39EE60B3-6120-462C-8BD2-03A11B6AF992}"/>
              </a:ext>
            </a:extLst>
          </p:cNvPr>
          <p:cNvSpPr/>
          <p:nvPr/>
        </p:nvSpPr>
        <p:spPr>
          <a:xfrm>
            <a:off x="6464300" y="2516527"/>
            <a:ext cx="65087" cy="5715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3" name="Oval 292">
            <a:extLst>
              <a:ext uri="{FF2B5EF4-FFF2-40B4-BE49-F238E27FC236}">
                <a16:creationId xmlns:a16="http://schemas.microsoft.com/office/drawing/2014/main" id="{F9398CEF-5430-467D-BCF9-5AC20DBF3C64}"/>
              </a:ext>
            </a:extLst>
          </p:cNvPr>
          <p:cNvSpPr/>
          <p:nvPr/>
        </p:nvSpPr>
        <p:spPr>
          <a:xfrm>
            <a:off x="5434012" y="1956140"/>
            <a:ext cx="65088"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4" name="Oval 293">
            <a:extLst>
              <a:ext uri="{FF2B5EF4-FFF2-40B4-BE49-F238E27FC236}">
                <a16:creationId xmlns:a16="http://schemas.microsoft.com/office/drawing/2014/main" id="{B179BBD7-DB28-43C2-AA69-B289267D7886}"/>
              </a:ext>
            </a:extLst>
          </p:cNvPr>
          <p:cNvSpPr/>
          <p:nvPr/>
        </p:nvSpPr>
        <p:spPr bwMode="auto">
          <a:xfrm>
            <a:off x="3202260" y="2662205"/>
            <a:ext cx="65087" cy="58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5" name="Oval 294">
            <a:extLst>
              <a:ext uri="{FF2B5EF4-FFF2-40B4-BE49-F238E27FC236}">
                <a16:creationId xmlns:a16="http://schemas.microsoft.com/office/drawing/2014/main" id="{3F5B3EBC-D101-48A8-9011-245B1227BF97}"/>
              </a:ext>
            </a:extLst>
          </p:cNvPr>
          <p:cNvSpPr/>
          <p:nvPr/>
        </p:nvSpPr>
        <p:spPr bwMode="auto">
          <a:xfrm>
            <a:off x="1913036" y="3022245"/>
            <a:ext cx="65088" cy="58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6" name="Oval 295">
            <a:extLst>
              <a:ext uri="{FF2B5EF4-FFF2-40B4-BE49-F238E27FC236}">
                <a16:creationId xmlns:a16="http://schemas.microsoft.com/office/drawing/2014/main" id="{582EEB7B-3869-4933-BFC6-74DB7C2379A6}"/>
              </a:ext>
            </a:extLst>
          </p:cNvPr>
          <p:cNvSpPr/>
          <p:nvPr/>
        </p:nvSpPr>
        <p:spPr bwMode="auto">
          <a:xfrm>
            <a:off x="4289301" y="3467564"/>
            <a:ext cx="65087"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7" name="TextBox 282">
            <a:extLst>
              <a:ext uri="{FF2B5EF4-FFF2-40B4-BE49-F238E27FC236}">
                <a16:creationId xmlns:a16="http://schemas.microsoft.com/office/drawing/2014/main" id="{634636A8-EAC3-4402-8950-6CEBA6D96B85}"/>
              </a:ext>
            </a:extLst>
          </p:cNvPr>
          <p:cNvSpPr txBox="1"/>
          <p:nvPr/>
        </p:nvSpPr>
        <p:spPr>
          <a:xfrm>
            <a:off x="325771" y="4218294"/>
            <a:ext cx="1587265"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dirty="0">
                <a:solidFill>
                  <a:schemeClr val="accent1">
                    <a:lumMod val="50000"/>
                  </a:schemeClr>
                </a:solidFill>
                <a:ea typeface="Verdana" panose="020B0604030504040204" pitchFamily="34" charset="0"/>
              </a:rPr>
              <a:t>150+</a:t>
            </a:r>
          </a:p>
        </p:txBody>
      </p:sp>
      <p:sp>
        <p:nvSpPr>
          <p:cNvPr id="156" name="TextBox 143">
            <a:extLst>
              <a:ext uri="{FF2B5EF4-FFF2-40B4-BE49-F238E27FC236}">
                <a16:creationId xmlns:a16="http://schemas.microsoft.com/office/drawing/2014/main" id="{A5535D03-9713-4021-9030-D1C1FD4C4F57}"/>
              </a:ext>
            </a:extLst>
          </p:cNvPr>
          <p:cNvSpPr txBox="1">
            <a:spLocks noChangeArrowheads="1"/>
          </p:cNvSpPr>
          <p:nvPr/>
        </p:nvSpPr>
        <p:spPr bwMode="auto">
          <a:xfrm>
            <a:off x="360519" y="3702044"/>
            <a:ext cx="21955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2400" b="1" dirty="0">
                <a:latin typeface="+mn-lt"/>
                <a:cs typeface="Verdana" charset="0"/>
              </a:rPr>
              <a:t>130+</a:t>
            </a:r>
          </a:p>
        </p:txBody>
      </p:sp>
    </p:spTree>
    <p:extLst>
      <p:ext uri="{BB962C8B-B14F-4D97-AF65-F5344CB8AC3E}">
        <p14:creationId xmlns:p14="http://schemas.microsoft.com/office/powerpoint/2010/main" val="1991183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600" b="1" dirty="0">
                <a:solidFill>
                  <a:srgbClr val="FFFFFF"/>
                </a:solidFill>
                <a:latin typeface="Georgia" panose="02040502050405020303" pitchFamily="18" charset="0"/>
                <a:cs typeface="Arial" panose="020B0604020202020204" pitchFamily="34" charset="0"/>
              </a:rPr>
              <a:t>The Accession Process</a:t>
            </a:r>
          </a:p>
        </p:txBody>
      </p:sp>
      <p:sp>
        <p:nvSpPr>
          <p:cNvPr id="6" name="Content Placeholder 2">
            <a:extLst>
              <a:ext uri="{FF2B5EF4-FFF2-40B4-BE49-F238E27FC236}">
                <a16:creationId xmlns:a16="http://schemas.microsoft.com/office/drawing/2014/main" id="{07DD1915-02FE-4841-97F9-5C35390869CD}"/>
              </a:ext>
            </a:extLst>
          </p:cNvPr>
          <p:cNvSpPr txBox="1">
            <a:spLocks/>
          </p:cNvSpPr>
          <p:nvPr/>
        </p:nvSpPr>
        <p:spPr>
          <a:xfrm>
            <a:off x="323528" y="1268760"/>
            <a:ext cx="8435280" cy="5112568"/>
          </a:xfrm>
          <a:prstGeom prst="rect">
            <a:avLst/>
          </a:prstGeom>
        </p:spPr>
        <p:txBody>
          <a:bodyPr>
            <a:normAutofit fontScale="62500" lnSpcReduction="2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indent="-514350">
              <a:lnSpc>
                <a:spcPct val="120000"/>
              </a:lnSpc>
              <a:spcBef>
                <a:spcPts val="600"/>
              </a:spcBef>
              <a:spcAft>
                <a:spcPts val="600"/>
              </a:spcAft>
              <a:buFont typeface="+mj-lt"/>
              <a:buAutoNum type="arabicPeriod"/>
              <a:defRPr/>
            </a:pPr>
            <a:r>
              <a:rPr lang="en-US" b="1" dirty="0">
                <a:cs typeface="Arial" panose="020B0604020202020204" pitchFamily="34" charset="0"/>
              </a:rPr>
              <a:t>Expression of interest</a:t>
            </a:r>
          </a:p>
          <a:p>
            <a:pPr marL="514350" indent="-514350">
              <a:lnSpc>
                <a:spcPct val="120000"/>
              </a:lnSpc>
              <a:spcBef>
                <a:spcPts val="600"/>
              </a:spcBef>
              <a:spcAft>
                <a:spcPts val="600"/>
              </a:spcAft>
              <a:buFont typeface="+mj-lt"/>
              <a:buAutoNum type="arabicPeriod"/>
              <a:defRPr/>
            </a:pPr>
            <a:r>
              <a:rPr lang="en-US" b="1" dirty="0">
                <a:cs typeface="Arial" panose="020B0604020202020204" pitchFamily="34" charset="0"/>
              </a:rPr>
              <a:t>Analysis of the legislation and of the context</a:t>
            </a:r>
          </a:p>
          <a:p>
            <a:pPr marL="514350" indent="-514350">
              <a:lnSpc>
                <a:spcPct val="120000"/>
              </a:lnSpc>
              <a:spcBef>
                <a:spcPts val="600"/>
              </a:spcBef>
              <a:spcAft>
                <a:spcPts val="600"/>
              </a:spcAft>
              <a:buFont typeface="+mj-lt"/>
              <a:buAutoNum type="arabicPeriod"/>
              <a:defRPr/>
            </a:pPr>
            <a:r>
              <a:rPr lang="en-US" b="1" dirty="0">
                <a:cs typeface="Arial" panose="020B0604020202020204" pitchFamily="34" charset="0"/>
              </a:rPr>
              <a:t>Advisory mission on cybercrime legislation</a:t>
            </a:r>
          </a:p>
          <a:p>
            <a:pPr marL="514350" indent="-514350">
              <a:lnSpc>
                <a:spcPct val="120000"/>
              </a:lnSpc>
              <a:spcBef>
                <a:spcPts val="600"/>
              </a:spcBef>
              <a:spcAft>
                <a:spcPts val="600"/>
              </a:spcAft>
              <a:buFont typeface="+mj-lt"/>
              <a:buAutoNum type="arabicPeriod"/>
              <a:defRPr/>
            </a:pPr>
            <a:r>
              <a:rPr lang="en-US" b="1" dirty="0">
                <a:cs typeface="Arial" panose="020B0604020202020204" pitchFamily="34" charset="0"/>
              </a:rPr>
              <a:t>Legislation in line with the provisions of the Budapest Convention</a:t>
            </a:r>
          </a:p>
          <a:p>
            <a:pPr marL="514350" indent="-514350">
              <a:lnSpc>
                <a:spcPct val="120000"/>
              </a:lnSpc>
              <a:spcBef>
                <a:spcPts val="600"/>
              </a:spcBef>
              <a:spcAft>
                <a:spcPts val="600"/>
              </a:spcAft>
              <a:buFont typeface="+mj-lt"/>
              <a:buAutoNum type="arabicPeriod"/>
              <a:defRPr/>
            </a:pPr>
            <a:r>
              <a:rPr lang="en-US" b="1" dirty="0">
                <a:cs typeface="Arial" panose="020B0604020202020204" pitchFamily="34" charset="0"/>
              </a:rPr>
              <a:t>Request to join the BC, formalized by the Government and sent to the Council of Europe</a:t>
            </a:r>
          </a:p>
          <a:p>
            <a:pPr marL="514350" indent="-514350">
              <a:lnSpc>
                <a:spcPct val="120000"/>
              </a:lnSpc>
              <a:spcBef>
                <a:spcPts val="600"/>
              </a:spcBef>
              <a:spcAft>
                <a:spcPts val="600"/>
              </a:spcAft>
              <a:buFont typeface="+mj-lt"/>
              <a:buAutoNum type="arabicPeriod"/>
              <a:defRPr/>
            </a:pPr>
            <a:r>
              <a:rPr lang="en-US" b="1" dirty="0">
                <a:cs typeface="Arial" panose="020B0604020202020204" pitchFamily="34" charset="0"/>
              </a:rPr>
              <a:t>Analysis of the request from the Treaty Office and decision from the Cybercrime Convention Committee</a:t>
            </a:r>
          </a:p>
          <a:p>
            <a:pPr marL="514350" indent="-514350">
              <a:lnSpc>
                <a:spcPct val="120000"/>
              </a:lnSpc>
              <a:spcBef>
                <a:spcPts val="600"/>
              </a:spcBef>
              <a:spcAft>
                <a:spcPts val="600"/>
              </a:spcAft>
              <a:buFont typeface="+mj-lt"/>
              <a:buAutoNum type="arabicPeriod"/>
              <a:defRPr/>
            </a:pPr>
            <a:r>
              <a:rPr lang="en-US" b="1" dirty="0">
                <a:cs typeface="Arial" panose="020B0604020202020204" pitchFamily="34" charset="0"/>
              </a:rPr>
              <a:t>Invitation for the Country to join the BC</a:t>
            </a:r>
          </a:p>
          <a:p>
            <a:pPr marL="514350" indent="-514350">
              <a:lnSpc>
                <a:spcPct val="120000"/>
              </a:lnSpc>
              <a:spcBef>
                <a:spcPts val="600"/>
              </a:spcBef>
              <a:spcAft>
                <a:spcPts val="600"/>
              </a:spcAft>
              <a:buFont typeface="+mj-lt"/>
              <a:buAutoNum type="arabicPeriod"/>
              <a:defRPr/>
            </a:pPr>
            <a:r>
              <a:rPr lang="en-US" b="1" dirty="0">
                <a:cs typeface="Arial" panose="020B0604020202020204" pitchFamily="34" charset="0"/>
              </a:rPr>
              <a:t>Ratification and instruments of accession deposited in Strasbourg</a:t>
            </a:r>
          </a:p>
        </p:txBody>
      </p:sp>
      <p:sp>
        <p:nvSpPr>
          <p:cNvPr id="7" name="Rounded Rectangle 1">
            <a:extLst>
              <a:ext uri="{FF2B5EF4-FFF2-40B4-BE49-F238E27FC236}">
                <a16:creationId xmlns:a16="http://schemas.microsoft.com/office/drawing/2014/main" id="{9DC4FF4E-1B71-4657-AA41-52944EAE3822}"/>
              </a:ext>
            </a:extLst>
          </p:cNvPr>
          <p:cNvSpPr/>
          <p:nvPr/>
        </p:nvSpPr>
        <p:spPr>
          <a:xfrm>
            <a:off x="107504" y="2564904"/>
            <a:ext cx="8928546" cy="79208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 name="Rounded Rectangle 10">
            <a:extLst>
              <a:ext uri="{FF2B5EF4-FFF2-40B4-BE49-F238E27FC236}">
                <a16:creationId xmlns:a16="http://schemas.microsoft.com/office/drawing/2014/main" id="{2C857D2B-5A3C-4597-8539-B3BBFD7C0BD0}"/>
              </a:ext>
            </a:extLst>
          </p:cNvPr>
          <p:cNvSpPr/>
          <p:nvPr/>
        </p:nvSpPr>
        <p:spPr>
          <a:xfrm>
            <a:off x="107504" y="3356992"/>
            <a:ext cx="8928546" cy="79208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9" name="Rounded Rectangle 11">
            <a:extLst>
              <a:ext uri="{FF2B5EF4-FFF2-40B4-BE49-F238E27FC236}">
                <a16:creationId xmlns:a16="http://schemas.microsoft.com/office/drawing/2014/main" id="{29151DA5-5ABE-4ABA-A8B4-10B45D26E159}"/>
              </a:ext>
            </a:extLst>
          </p:cNvPr>
          <p:cNvSpPr/>
          <p:nvPr/>
        </p:nvSpPr>
        <p:spPr>
          <a:xfrm>
            <a:off x="107504" y="4869160"/>
            <a:ext cx="8928546" cy="50405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0" name="Rounded Rectangle 12">
            <a:extLst>
              <a:ext uri="{FF2B5EF4-FFF2-40B4-BE49-F238E27FC236}">
                <a16:creationId xmlns:a16="http://schemas.microsoft.com/office/drawing/2014/main" id="{AA07272E-4439-46E9-B529-AC893B205E40}"/>
              </a:ext>
            </a:extLst>
          </p:cNvPr>
          <p:cNvSpPr/>
          <p:nvPr/>
        </p:nvSpPr>
        <p:spPr>
          <a:xfrm>
            <a:off x="107504" y="5373216"/>
            <a:ext cx="8928546" cy="79208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4141100"/>
      </p:ext>
    </p:extLst>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14547</TotalTime>
  <Words>3023</Words>
  <Application>Microsoft Office PowerPoint</Application>
  <PresentationFormat>On-screen Show (4:3)</PresentationFormat>
  <Paragraphs>257</Paragraphs>
  <Slides>21</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Arial</vt:lpstr>
      <vt:lpstr>Arial Narrow</vt:lpstr>
      <vt:lpstr>Calibri</vt:lpstr>
      <vt:lpstr>Georgia</vt:lpstr>
      <vt:lpstr>Helvetica</vt:lpstr>
      <vt:lpstr>Open Sans</vt:lpstr>
      <vt:lpstr>Verdana</vt:lpstr>
      <vt:lpstr>Wingdings</vt:lpstr>
      <vt:lpstr>PPT_theme_v7</vt:lpstr>
      <vt:lpstr>Specialized Judicial Course on International Cooperation</vt:lpstr>
      <vt:lpstr>PowerPoint Presentation</vt:lpstr>
      <vt:lpstr>PowerPoint Presentation</vt:lpstr>
      <vt:lpstr>Part One  The Council of Europe and the Cybercrime Programme Office (C-PROC)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lpstr>Part Two  Structure of the Course  </vt:lpstr>
      <vt:lpstr>PowerPoint Presentation</vt:lpstr>
      <vt:lpstr>PowerPoint Presentation</vt:lpstr>
      <vt:lpstr>PowerPoint Presentation</vt:lpstr>
      <vt:lpstr>PowerPoint Presentation</vt:lpstr>
      <vt:lpstr>Part Three  Summary</vt:lpstr>
      <vt:lpstr>Summary</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Hortensia Pasalau</cp:lastModifiedBy>
  <cp:revision>359</cp:revision>
  <dcterms:created xsi:type="dcterms:W3CDTF">2012-01-25T15:22:10Z</dcterms:created>
  <dcterms:modified xsi:type="dcterms:W3CDTF">2023-11-06T15:41:05Z</dcterms:modified>
</cp:coreProperties>
</file>